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60" r:id="rId3"/>
    <p:sldId id="361" r:id="rId4"/>
    <p:sldId id="362" r:id="rId5"/>
    <p:sldId id="363" r:id="rId6"/>
    <p:sldId id="364" r:id="rId7"/>
    <p:sldId id="365" r:id="rId8"/>
    <p:sldId id="366" r:id="rId9"/>
    <p:sldId id="262" r:id="rId10"/>
    <p:sldId id="263" r:id="rId11"/>
    <p:sldId id="264" r:id="rId12"/>
    <p:sldId id="356" r:id="rId13"/>
    <p:sldId id="268" r:id="rId14"/>
    <p:sldId id="267" r:id="rId15"/>
    <p:sldId id="270" r:id="rId16"/>
    <p:sldId id="271" r:id="rId17"/>
    <p:sldId id="272" r:id="rId18"/>
    <p:sldId id="274" r:id="rId19"/>
    <p:sldId id="275" r:id="rId20"/>
    <p:sldId id="276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6" r:id="rId29"/>
    <p:sldId id="291" r:id="rId30"/>
    <p:sldId id="292" r:id="rId31"/>
    <p:sldId id="294" r:id="rId32"/>
    <p:sldId id="295" r:id="rId33"/>
    <p:sldId id="296" r:id="rId34"/>
    <p:sldId id="297" r:id="rId35"/>
    <p:sldId id="298" r:id="rId36"/>
    <p:sldId id="299" r:id="rId37"/>
    <p:sldId id="300" r:id="rId38"/>
    <p:sldId id="301" r:id="rId39"/>
    <p:sldId id="302" r:id="rId40"/>
    <p:sldId id="303" r:id="rId41"/>
    <p:sldId id="304" r:id="rId42"/>
    <p:sldId id="305" r:id="rId43"/>
    <p:sldId id="306" r:id="rId44"/>
    <p:sldId id="330" r:id="rId45"/>
    <p:sldId id="331" r:id="rId46"/>
    <p:sldId id="357" r:id="rId47"/>
    <p:sldId id="307" r:id="rId48"/>
    <p:sldId id="308" r:id="rId49"/>
    <p:sldId id="309" r:id="rId50"/>
    <p:sldId id="310" r:id="rId51"/>
    <p:sldId id="311" r:id="rId52"/>
    <p:sldId id="312" r:id="rId53"/>
    <p:sldId id="313" r:id="rId54"/>
    <p:sldId id="314" r:id="rId55"/>
    <p:sldId id="315" r:id="rId56"/>
    <p:sldId id="316" r:id="rId57"/>
    <p:sldId id="317" r:id="rId58"/>
    <p:sldId id="318" r:id="rId59"/>
    <p:sldId id="367" r:id="rId60"/>
    <p:sldId id="368" r:id="rId61"/>
    <p:sldId id="369" r:id="rId62"/>
    <p:sldId id="319" r:id="rId63"/>
    <p:sldId id="320" r:id="rId64"/>
    <p:sldId id="321" r:id="rId65"/>
    <p:sldId id="322" r:id="rId66"/>
    <p:sldId id="358" r:id="rId67"/>
    <p:sldId id="332" r:id="rId68"/>
    <p:sldId id="334" r:id="rId69"/>
    <p:sldId id="335" r:id="rId70"/>
    <p:sldId id="359" r:id="rId71"/>
    <p:sldId id="339" r:id="rId72"/>
    <p:sldId id="340" r:id="rId73"/>
    <p:sldId id="341" r:id="rId74"/>
    <p:sldId id="342" r:id="rId75"/>
    <p:sldId id="343" r:id="rId76"/>
    <p:sldId id="344" r:id="rId77"/>
    <p:sldId id="345" r:id="rId78"/>
    <p:sldId id="346" r:id="rId79"/>
    <p:sldId id="347" r:id="rId80"/>
    <p:sldId id="348" r:id="rId81"/>
    <p:sldId id="349" r:id="rId82"/>
    <p:sldId id="350" r:id="rId83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presProps" Target="pres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3C16F-F435-4296-A997-CEC7C2E5997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47268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251E9-7B2E-48B8-8FED-24B7C41A629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36878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35B910-C1D8-4A2F-8039-3AE079986D4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7948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2E7D2-2B63-4AFD-A026-A341287D28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22628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6C925-10E6-4D1D-87F6-4FC74D4C64A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72899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F9162-A82B-47A1-B2B9-D6F1AFD7526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6195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B7405-96C3-4F6A-AE0D-0F3A3674D7E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01820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997E8-C9C2-4504-BB7E-ABCD8E1709F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87501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A7873-31C2-4981-83E0-B7C2EA6A776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8514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D4FDAB-357C-4810-B918-C87B64AFFCC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22941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2DEF6-3834-4645-97FD-66FEEF16BB4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84793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charset="-120"/>
              </a:defRPr>
            </a:lvl1pPr>
          </a:lstStyle>
          <a:p>
            <a:pPr>
              <a:defRPr/>
            </a:pPr>
            <a:fld id="{5C208AB5-830F-428D-8E67-741CC3B8732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hyperlink" Target="http://bm.nsysu.edu.tw/tutorial/mis/index.html" TargetMode="Externa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Wal-Mart" TargetMode="External"/><Relationship Id="rId4" Type="http://schemas.openxmlformats.org/officeDocument/2006/relationships/hyperlink" Target="http://en.wikipedia.org/wiki/Electronic_Product_Code" TargetMode="Externa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Telecommunication,</a:t>
            </a:r>
            <a:br>
              <a:rPr lang="en-US" altLang="zh-TW" dirty="0" smtClean="0"/>
            </a:br>
            <a:r>
              <a:rPr lang="en-US" altLang="zh-TW" sz="3200" dirty="0" smtClean="0"/>
              <a:t>the Internet, and </a:t>
            </a:r>
            <a:r>
              <a:rPr lang="en-US" altLang="zh-TW" sz="3200" dirty="0"/>
              <a:t>W</a:t>
            </a:r>
            <a:r>
              <a:rPr lang="en-US" altLang="zh-TW" sz="3200" dirty="0" smtClean="0"/>
              <a:t>ireless Technology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zh-TW" sz="2400" dirty="0" smtClean="0"/>
          </a:p>
          <a:p>
            <a:pPr eaLnBrk="1" hangingPunct="1"/>
            <a:r>
              <a:rPr lang="en-US" altLang="zh-TW" sz="1600" dirty="0" smtClean="0"/>
              <a:t>Voice and Data</a:t>
            </a:r>
          </a:p>
          <a:p>
            <a:pPr eaLnBrk="1" hangingPunct="1"/>
            <a:r>
              <a:rPr lang="en-US" altLang="zh-TW" sz="4400" dirty="0" smtClean="0"/>
              <a:t>Digital convergence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200" smtClean="0"/>
              <a:t>7.1 Telecommunication &amp; Networking</a:t>
            </a:r>
            <a:br>
              <a:rPr lang="en-US" altLang="zh-TW" sz="3200" smtClean="0"/>
            </a:br>
            <a:r>
              <a:rPr lang="en-US" altLang="zh-TW" sz="2400" smtClean="0"/>
              <a:t>in today’s business world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CANT stay in business without networks</a:t>
            </a:r>
          </a:p>
          <a:p>
            <a:pPr lvl="1" eaLnBrk="1" hangingPunct="1"/>
            <a:r>
              <a:rPr lang="en-US" altLang="zh-TW" smtClean="0"/>
              <a:t>Communication with</a:t>
            </a:r>
          </a:p>
          <a:p>
            <a:pPr lvl="2" eaLnBrk="1" hangingPunct="1"/>
            <a:r>
              <a:rPr lang="en-US" altLang="zh-TW" smtClean="0"/>
              <a:t>Employees</a:t>
            </a:r>
          </a:p>
          <a:p>
            <a:pPr lvl="2" eaLnBrk="1" hangingPunct="1"/>
            <a:r>
              <a:rPr lang="en-US" altLang="zh-TW" smtClean="0"/>
              <a:t>Customers</a:t>
            </a:r>
          </a:p>
          <a:p>
            <a:pPr lvl="2" eaLnBrk="1" hangingPunct="1"/>
            <a:r>
              <a:rPr lang="en-US" altLang="zh-TW" smtClean="0"/>
              <a:t>Supply partners</a:t>
            </a:r>
          </a:p>
          <a:p>
            <a:pPr lvl="4" eaLnBrk="1" hangingPunct="1"/>
            <a:r>
              <a:rPr lang="en-US" altLang="zh-TW" smtClean="0"/>
              <a:t>EMS (Electronic Manufacturing Service)</a:t>
            </a:r>
          </a:p>
          <a:p>
            <a:pPr lvl="4" eaLnBrk="1" hangingPunct="1">
              <a:buFontTx/>
              <a:buNone/>
            </a:pPr>
            <a:r>
              <a:rPr lang="en-US" altLang="zh-TW" smtClean="0"/>
              <a:t>		Foxcomm, Flextronic</a:t>
            </a:r>
          </a:p>
          <a:p>
            <a:pPr lvl="3" eaLnBrk="1" hangingPunct="1"/>
            <a:r>
              <a:rPr lang="en-US" altLang="zh-TW" smtClean="0"/>
              <a:t>982, 98% within 2 days</a:t>
            </a:r>
          </a:p>
          <a:p>
            <a:pPr lvl="3" eaLnBrk="1" hangingPunct="1"/>
            <a:r>
              <a:rPr lang="en-US" altLang="zh-TW" smtClean="0"/>
              <a:t>1002, 100% within 2 days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altLang="zh-TW" dirty="0" smtClean="0"/>
              <a:t>Used to be</a:t>
            </a:r>
          </a:p>
          <a:p>
            <a:pPr lvl="2" eaLnBrk="1" hangingPunct="1"/>
            <a:r>
              <a:rPr lang="en-US" altLang="zh-TW" dirty="0" smtClean="0"/>
              <a:t>Telephone networks: voice communication</a:t>
            </a:r>
          </a:p>
          <a:p>
            <a:pPr lvl="2" eaLnBrk="1" hangingPunct="1"/>
            <a:r>
              <a:rPr lang="en-US" altLang="zh-TW" dirty="0" smtClean="0"/>
              <a:t>Computer networks: data traffic</a:t>
            </a:r>
          </a:p>
          <a:p>
            <a:pPr lvl="1" eaLnBrk="1" hangingPunct="1"/>
            <a:r>
              <a:rPr lang="en-US" altLang="zh-TW" dirty="0" smtClean="0"/>
              <a:t>Today</a:t>
            </a:r>
          </a:p>
          <a:p>
            <a:pPr lvl="2" eaLnBrk="1" hangingPunct="1"/>
            <a:r>
              <a:rPr lang="en-US" altLang="zh-TW" dirty="0" smtClean="0"/>
              <a:t>Single digital network</a:t>
            </a:r>
          </a:p>
          <a:p>
            <a:pPr lvl="3" eaLnBrk="1" hangingPunct="1"/>
            <a:r>
              <a:rPr lang="en-US" altLang="zh-TW" dirty="0" smtClean="0"/>
              <a:t>Internet based standards and equipment</a:t>
            </a:r>
          </a:p>
          <a:p>
            <a:pPr lvl="2" eaLnBrk="1" hangingPunct="1"/>
            <a:r>
              <a:rPr lang="en-US" altLang="zh-TW" dirty="0" smtClean="0"/>
              <a:t>Voice, video, and data communications</a:t>
            </a:r>
          </a:p>
          <a:p>
            <a:pPr lvl="3" eaLnBrk="1" hangingPunct="1"/>
            <a:r>
              <a:rPr lang="en-US" altLang="zh-TW" dirty="0" smtClean="0"/>
              <a:t>More powerful: faster</a:t>
            </a:r>
          </a:p>
          <a:p>
            <a:pPr lvl="3" eaLnBrk="1" hangingPunct="1"/>
            <a:r>
              <a:rPr lang="en-US" altLang="zh-TW" dirty="0" smtClean="0"/>
              <a:t>More portal: smaller and mobile</a:t>
            </a:r>
          </a:p>
          <a:p>
            <a:pPr lvl="3" eaLnBrk="1" hangingPunct="1"/>
            <a:r>
              <a:rPr lang="en-US" altLang="zh-TW" dirty="0" smtClean="0"/>
              <a:t>Less expensive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What is a Computer Network</a:t>
            </a:r>
          </a:p>
          <a:p>
            <a:pPr lvl="1" eaLnBrk="1" hangingPunct="1"/>
            <a:r>
              <a:rPr lang="en-US" altLang="zh-TW" dirty="0" smtClean="0"/>
              <a:t>Two or more computers connected</a:t>
            </a:r>
          </a:p>
          <a:p>
            <a:pPr lvl="2" eaLnBrk="1" hangingPunct="1"/>
            <a:r>
              <a:rPr lang="en-US" altLang="zh-TW" dirty="0" smtClean="0"/>
              <a:t>Client computers</a:t>
            </a:r>
          </a:p>
          <a:p>
            <a:pPr lvl="2" eaLnBrk="1" hangingPunct="1"/>
            <a:r>
              <a:rPr lang="en-US" altLang="zh-TW" dirty="0" smtClean="0"/>
              <a:t>Dedicate server computer</a:t>
            </a:r>
          </a:p>
          <a:p>
            <a:pPr lvl="2" eaLnBrk="1" hangingPunct="1"/>
            <a:r>
              <a:rPr lang="en-US" altLang="zh-TW" dirty="0" smtClean="0"/>
              <a:t>Network interface</a:t>
            </a:r>
          </a:p>
          <a:p>
            <a:pPr lvl="2" eaLnBrk="1" hangingPunct="1"/>
            <a:r>
              <a:rPr lang="en-US" altLang="zh-TW" dirty="0" smtClean="0"/>
              <a:t>Connection medium</a:t>
            </a:r>
          </a:p>
          <a:p>
            <a:pPr lvl="2" eaLnBrk="1" hangingPunct="1"/>
            <a:r>
              <a:rPr lang="en-US" altLang="zh-TW" dirty="0" smtClean="0"/>
              <a:t>Network operating system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37261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Network interface card, NIC</a:t>
            </a:r>
          </a:p>
          <a:p>
            <a:pPr lvl="1" eaLnBrk="1" hangingPunct="1"/>
            <a:r>
              <a:rPr lang="en-US" altLang="zh-TW" dirty="0" smtClean="0"/>
              <a:t>Hardware</a:t>
            </a:r>
          </a:p>
          <a:p>
            <a:pPr eaLnBrk="1" hangingPunct="1"/>
            <a:r>
              <a:rPr lang="en-US" altLang="zh-TW" dirty="0" smtClean="0"/>
              <a:t>Network operating systems</a:t>
            </a:r>
          </a:p>
          <a:p>
            <a:pPr lvl="1" eaLnBrk="1" hangingPunct="1"/>
            <a:r>
              <a:rPr lang="en-US" altLang="zh-TW" dirty="0" smtClean="0"/>
              <a:t>Route and manage communication</a:t>
            </a:r>
          </a:p>
          <a:p>
            <a:pPr lvl="1" eaLnBrk="1" hangingPunct="1"/>
            <a:r>
              <a:rPr lang="en-US" altLang="zh-TW" dirty="0" smtClean="0"/>
              <a:t>Coordinate network resources</a:t>
            </a:r>
          </a:p>
          <a:p>
            <a:pPr lvl="2" eaLnBrk="1" hangingPunct="1"/>
            <a:r>
              <a:rPr lang="en-US" altLang="zh-TW" dirty="0" smtClean="0"/>
              <a:t>Novell, Netware</a:t>
            </a:r>
          </a:p>
          <a:p>
            <a:pPr lvl="2" eaLnBrk="1" hangingPunct="1"/>
            <a:r>
              <a:rPr lang="en-US" altLang="zh-TW" dirty="0" smtClean="0"/>
              <a:t>Microsoft</a:t>
            </a:r>
          </a:p>
          <a:p>
            <a:pPr lvl="2" eaLnBrk="1" hangingPunct="1"/>
            <a:r>
              <a:rPr lang="en-US" altLang="zh-TW" dirty="0" smtClean="0"/>
              <a:t>Linux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Figure 7.1 components of a simple computer network</a:t>
            </a:r>
            <a:endParaRPr lang="zh-TW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 eaLnBrk="1" hangingPunct="1"/>
            <a:r>
              <a:rPr lang="en-US" altLang="zh-TW" smtClean="0"/>
              <a:t>Networks communication equipments</a:t>
            </a:r>
          </a:p>
          <a:p>
            <a:pPr lvl="1" eaLnBrk="1" hangingPunct="1"/>
            <a:r>
              <a:rPr lang="en-US" altLang="zh-TW" smtClean="0"/>
              <a:t>Hub</a:t>
            </a:r>
          </a:p>
          <a:p>
            <a:pPr lvl="2" eaLnBrk="1" hangingPunct="1"/>
            <a:r>
              <a:rPr lang="en-US" altLang="zh-TW" smtClean="0"/>
              <a:t>Connect network equipment</a:t>
            </a:r>
          </a:p>
          <a:p>
            <a:pPr lvl="1" eaLnBrk="1" hangingPunct="1"/>
            <a:r>
              <a:rPr lang="en-US" altLang="zh-TW" smtClean="0"/>
              <a:t>Switch</a:t>
            </a:r>
          </a:p>
          <a:p>
            <a:pPr lvl="2" eaLnBrk="1" hangingPunct="1"/>
            <a:r>
              <a:rPr lang="en-US" altLang="zh-TW" smtClean="0"/>
              <a:t>Filter and forward data to a specified location</a:t>
            </a:r>
          </a:p>
          <a:p>
            <a:pPr lvl="1" eaLnBrk="1" hangingPunct="1"/>
            <a:r>
              <a:rPr lang="en-US" altLang="zh-TW" smtClean="0"/>
              <a:t>Router</a:t>
            </a:r>
          </a:p>
          <a:p>
            <a:pPr lvl="2" eaLnBrk="1" hangingPunct="1"/>
            <a:r>
              <a:rPr lang="en-US" altLang="zh-TW" smtClean="0"/>
              <a:t>Connect two or more networks</a:t>
            </a:r>
          </a:p>
          <a:p>
            <a:pPr lvl="2" eaLnBrk="1" hangingPunct="1"/>
            <a:r>
              <a:rPr lang="en-US" altLang="zh-TW" smtClean="0"/>
              <a:t>Direct packets to its destination (routing tables)</a:t>
            </a:r>
          </a:p>
          <a:p>
            <a:pPr lvl="2" eaLnBrk="1" hangingPunct="1"/>
            <a:r>
              <a:rPr lang="en-US" altLang="zh-TW" smtClean="0"/>
              <a:t>Same protocol</a:t>
            </a:r>
          </a:p>
          <a:p>
            <a:pPr lvl="1" eaLnBrk="1" hangingPunct="1"/>
            <a:r>
              <a:rPr lang="en-US" altLang="zh-TW" smtClean="0"/>
              <a:t>Gateway</a:t>
            </a:r>
          </a:p>
          <a:p>
            <a:pPr lvl="2" eaLnBrk="1" hangingPunct="1"/>
            <a:r>
              <a:rPr lang="en-US" altLang="zh-TW" smtClean="0"/>
              <a:t>Different protocols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Networks in large companies</a:t>
            </a:r>
          </a:p>
          <a:p>
            <a:pPr lvl="1" eaLnBrk="1" hangingPunct="1"/>
            <a:r>
              <a:rPr lang="en-US" altLang="zh-TW" smtClean="0"/>
              <a:t>Corporate-wide networking infrastructure</a:t>
            </a:r>
          </a:p>
          <a:p>
            <a:pPr lvl="2" eaLnBrk="1" hangingPunct="1"/>
            <a:r>
              <a:rPr lang="en-US" altLang="zh-TW" smtClean="0"/>
              <a:t>Large numbers of LAN</a:t>
            </a:r>
          </a:p>
          <a:p>
            <a:pPr lvl="2" eaLnBrk="1" hangingPunct="1"/>
            <a:r>
              <a:rPr lang="en-US" altLang="zh-TW" smtClean="0"/>
              <a:t>A number of powerful servers</a:t>
            </a:r>
          </a:p>
          <a:p>
            <a:pPr lvl="3" eaLnBrk="1" hangingPunct="1"/>
            <a:r>
              <a:rPr lang="en-US" altLang="zh-TW" smtClean="0"/>
              <a:t>Corporate website</a:t>
            </a:r>
          </a:p>
          <a:p>
            <a:pPr lvl="3" eaLnBrk="1" hangingPunct="1"/>
            <a:r>
              <a:rPr lang="en-US" altLang="zh-TW" smtClean="0"/>
              <a:t>Corporate intranet</a:t>
            </a:r>
          </a:p>
          <a:p>
            <a:pPr lvl="3" eaLnBrk="1" hangingPunct="1"/>
            <a:r>
              <a:rPr lang="en-US" altLang="zh-TW" smtClean="0"/>
              <a:t>Extranet</a:t>
            </a:r>
          </a:p>
          <a:p>
            <a:pPr lvl="2" eaLnBrk="1" hangingPunct="1"/>
            <a:r>
              <a:rPr lang="en-US" altLang="zh-TW" smtClean="0"/>
              <a:t>Back-end systems</a:t>
            </a:r>
          </a:p>
          <a:p>
            <a:pPr lvl="3" eaLnBrk="1" hangingPunct="1"/>
            <a:r>
              <a:rPr lang="en-US" altLang="zh-TW" smtClean="0"/>
              <a:t>ERP</a:t>
            </a:r>
          </a:p>
          <a:p>
            <a:pPr lvl="3" eaLnBrk="1" hangingPunct="1"/>
            <a:r>
              <a:rPr lang="en-US" altLang="zh-TW" smtClean="0"/>
              <a:t>Order entries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Figure 7.2 corporate network infrastructure</a:t>
            </a:r>
            <a:endParaRPr lang="zh-TW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Key digital networking technologies</a:t>
            </a:r>
          </a:p>
          <a:p>
            <a:pPr lvl="1" eaLnBrk="1" hangingPunct="1"/>
            <a:r>
              <a:rPr lang="en-US" altLang="zh-TW" dirty="0" smtClean="0"/>
              <a:t>Client/Server computing</a:t>
            </a:r>
          </a:p>
          <a:p>
            <a:pPr lvl="2" eaLnBrk="1" hangingPunct="1"/>
            <a:r>
              <a:rPr lang="en-US" altLang="zh-TW" dirty="0" smtClean="0"/>
              <a:t>Distributed computing model</a:t>
            </a:r>
          </a:p>
          <a:p>
            <a:pPr lvl="3" eaLnBrk="1" hangingPunct="1"/>
            <a:r>
              <a:rPr lang="en-US" altLang="zh-TW" dirty="0" smtClean="0"/>
              <a:t>Processing power</a:t>
            </a:r>
          </a:p>
          <a:p>
            <a:pPr lvl="4" eaLnBrk="1" hangingPunct="1"/>
            <a:r>
              <a:rPr lang="en-US" altLang="zh-TW" dirty="0" smtClean="0"/>
              <a:t>Small, inexpensive client computers</a:t>
            </a:r>
          </a:p>
          <a:p>
            <a:pPr lvl="3" eaLnBrk="1" hangingPunct="1"/>
            <a:r>
              <a:rPr lang="en-US" altLang="zh-TW" dirty="0" smtClean="0"/>
              <a:t>Server</a:t>
            </a:r>
          </a:p>
          <a:p>
            <a:pPr lvl="4" eaLnBrk="1" hangingPunct="1"/>
            <a:r>
              <a:rPr lang="en-US" altLang="zh-TW" dirty="0" smtClean="0"/>
              <a:t>Set the rule of communication</a:t>
            </a:r>
          </a:p>
          <a:p>
            <a:pPr lvl="4" eaLnBrk="1" hangingPunct="1"/>
            <a:r>
              <a:rPr lang="en-US" altLang="zh-TW" dirty="0" smtClean="0"/>
              <a:t>Provide each client with an address</a:t>
            </a:r>
          </a:p>
          <a:p>
            <a:pPr lvl="2" eaLnBrk="1" hangingPunct="1"/>
            <a:r>
              <a:rPr lang="en-US" altLang="zh-TW" dirty="0" smtClean="0"/>
              <a:t>Replaced centralized mainframe computers</a:t>
            </a:r>
          </a:p>
          <a:p>
            <a:pPr lvl="3" eaLnBrk="1" hangingPunct="1"/>
            <a:r>
              <a:rPr lang="en-US" altLang="zh-TW" dirty="0" smtClean="0"/>
              <a:t>Processing on a central large computer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Packet switch</a:t>
            </a:r>
          </a:p>
          <a:p>
            <a:pPr lvl="1" eaLnBrk="1" hangingPunct="1"/>
            <a:r>
              <a:rPr lang="en-US" altLang="zh-TW" smtClean="0"/>
              <a:t>Packet</a:t>
            </a:r>
          </a:p>
          <a:p>
            <a:pPr lvl="2" eaLnBrk="1" hangingPunct="1"/>
            <a:r>
              <a:rPr lang="en-US" altLang="zh-TW" smtClean="0"/>
              <a:t>Method of slicing digital messages into parcels</a:t>
            </a:r>
          </a:p>
          <a:p>
            <a:pPr lvl="1" eaLnBrk="1" hangingPunct="1"/>
            <a:r>
              <a:rPr lang="en-US" altLang="zh-TW" smtClean="0"/>
              <a:t>Route</a:t>
            </a:r>
          </a:p>
          <a:p>
            <a:pPr lvl="2" eaLnBrk="1" hangingPunct="1"/>
            <a:r>
              <a:rPr lang="en-US" altLang="zh-TW" smtClean="0"/>
              <a:t>Different communication path as available</a:t>
            </a:r>
          </a:p>
          <a:p>
            <a:pPr lvl="1" eaLnBrk="1" hangingPunct="1"/>
            <a:r>
              <a:rPr lang="en-US" altLang="zh-TW" smtClean="0"/>
              <a:t>Reassemble</a:t>
            </a:r>
          </a:p>
          <a:p>
            <a:pPr lvl="2" eaLnBrk="1" hangingPunct="1"/>
            <a:r>
              <a:rPr lang="en-US" altLang="zh-TW" smtClean="0"/>
              <a:t>Once arrive destination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5364163" y="1625600"/>
            <a:ext cx="2800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/>
              <a:t>封包交換 </a:t>
            </a:r>
            <a:r>
              <a:rPr lang="en-US" altLang="zh-TW"/>
              <a:t>vs.</a:t>
            </a:r>
          </a:p>
          <a:p>
            <a:pPr eaLnBrk="1" hangingPunct="1"/>
            <a:r>
              <a:rPr lang="en-US" altLang="zh-TW"/>
              <a:t>    analog switch </a:t>
            </a:r>
            <a:r>
              <a:rPr lang="zh-TW" altLang="en-US"/>
              <a:t>類比交換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24744"/>
          </a:xfrm>
        </p:spPr>
        <p:txBody>
          <a:bodyPr/>
          <a:lstStyle/>
          <a:p>
            <a:r>
              <a:rPr lang="en-US" altLang="zh-TW" dirty="0" smtClean="0"/>
              <a:t>Continental Tire</a:t>
            </a:r>
          </a:p>
          <a:p>
            <a:pPr lvl="1"/>
            <a:r>
              <a:rPr lang="en-US" altLang="zh-TW" dirty="0" smtClean="0"/>
              <a:t>Hanover, Germany</a:t>
            </a:r>
            <a:endParaRPr lang="zh-TW" altLang="en-US" dirty="0"/>
          </a:p>
        </p:txBody>
      </p:sp>
      <p:pic>
        <p:nvPicPr>
          <p:cNvPr id="1026" name="Picture 2" descr="http://www.theautochannel.com/news/2008/04/07/083564.1-lg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916832"/>
            <a:ext cx="4000500" cy="857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mage.superstreetonline.com/f/43434241+w660+h440+q80+re0+cr1+ar0/continental-tire-sidewal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924944"/>
            <a:ext cx="5278388" cy="3518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24552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Figure 7.3 packed-switched networks and packet communications</a:t>
            </a:r>
            <a:endParaRPr lang="zh-TW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TCP/IP and connectivity</a:t>
            </a:r>
          </a:p>
          <a:p>
            <a:pPr lvl="1" eaLnBrk="1" hangingPunct="1"/>
            <a:r>
              <a:rPr lang="en-US" altLang="zh-TW" smtClean="0"/>
              <a:t>Network</a:t>
            </a:r>
          </a:p>
          <a:p>
            <a:pPr lvl="2" eaLnBrk="1" hangingPunct="1"/>
            <a:r>
              <a:rPr lang="en-US" altLang="zh-TW" smtClean="0"/>
              <a:t>Diverse hardware and software components</a:t>
            </a:r>
          </a:p>
          <a:p>
            <a:pPr lvl="1" eaLnBrk="1" hangingPunct="1"/>
            <a:r>
              <a:rPr lang="en-US" altLang="zh-TW" smtClean="0"/>
              <a:t>Protocol</a:t>
            </a:r>
          </a:p>
          <a:p>
            <a:pPr lvl="2" eaLnBrk="1" hangingPunct="1"/>
            <a:r>
              <a:rPr lang="en-US" altLang="zh-TW" smtClean="0"/>
              <a:t>Common set of rules</a:t>
            </a:r>
          </a:p>
          <a:p>
            <a:pPr lvl="2" eaLnBrk="1" hangingPunct="1"/>
            <a:r>
              <a:rPr lang="en-US" altLang="zh-TW" smtClean="0"/>
              <a:t>Governing transmission of information</a:t>
            </a:r>
          </a:p>
          <a:p>
            <a:pPr lvl="3" eaLnBrk="1" hangingPunct="1"/>
            <a:endParaRPr lang="en-US" altLang="zh-TW" smtClean="0"/>
          </a:p>
          <a:p>
            <a:pPr lvl="1" eaLnBrk="1" hangingPunct="1"/>
            <a:r>
              <a:rPr kumimoji="0" lang="en-US" altLang="zh-TW" smtClean="0"/>
              <a:t>Proprietary protocol</a:t>
            </a:r>
          </a:p>
          <a:p>
            <a:pPr lvl="2" eaLnBrk="1" hangingPunct="1"/>
            <a:r>
              <a:rPr kumimoji="0" lang="en-US" altLang="zh-TW" smtClean="0"/>
              <a:t>Incompatible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altLang="zh-TW" dirty="0" smtClean="0"/>
              <a:t>TCP/IP</a:t>
            </a:r>
          </a:p>
          <a:p>
            <a:pPr lvl="2" eaLnBrk="1" hangingPunct="1"/>
            <a:r>
              <a:rPr lang="en-US" altLang="zh-TW" dirty="0" smtClean="0"/>
              <a:t>Single, common, worldwide standard</a:t>
            </a:r>
          </a:p>
          <a:p>
            <a:pPr lvl="2" eaLnBrk="1" hangingPunct="1"/>
            <a:r>
              <a:rPr lang="en-US" altLang="zh-TW" dirty="0" smtClean="0"/>
              <a:t>US Department of Defense</a:t>
            </a:r>
          </a:p>
          <a:p>
            <a:pPr lvl="3" eaLnBrk="1" hangingPunct="1"/>
            <a:r>
              <a:rPr lang="en-US" altLang="zh-TW" dirty="0" smtClean="0"/>
              <a:t>TCP, transmission control protocol</a:t>
            </a:r>
          </a:p>
          <a:p>
            <a:pPr lvl="5"/>
            <a:r>
              <a:rPr lang="en-US" altLang="zh-TW" dirty="0" smtClean="0"/>
              <a:t>The higher level</a:t>
            </a:r>
          </a:p>
          <a:p>
            <a:pPr lvl="4" eaLnBrk="1" hangingPunct="1"/>
            <a:r>
              <a:rPr lang="en-US" altLang="zh-TW" dirty="0" smtClean="0"/>
              <a:t>Disassembling of file into packets and reassembling the packets into the original message</a:t>
            </a:r>
          </a:p>
          <a:p>
            <a:pPr lvl="3" eaLnBrk="1" hangingPunct="1"/>
            <a:r>
              <a:rPr lang="en-US" altLang="zh-TW" dirty="0" smtClean="0"/>
              <a:t>IP, Internet Protocol</a:t>
            </a:r>
          </a:p>
          <a:p>
            <a:pPr lvl="5"/>
            <a:r>
              <a:rPr lang="en-US" altLang="zh-TW" dirty="0" smtClean="0"/>
              <a:t>The </a:t>
            </a:r>
            <a:r>
              <a:rPr lang="en-US" altLang="zh-TW" smtClean="0"/>
              <a:t>lower level</a:t>
            </a:r>
            <a:endParaRPr lang="en-US" altLang="zh-TW" dirty="0" smtClean="0"/>
          </a:p>
          <a:p>
            <a:pPr lvl="4" eaLnBrk="1" hangingPunct="1"/>
            <a:r>
              <a:rPr lang="en-US" altLang="zh-TW" dirty="0" smtClean="0"/>
              <a:t>Handle the address part of each packet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Figure 7.4 the transmission control protocol/internet protocol (TCP/IP) reference model</a:t>
            </a:r>
            <a:endParaRPr lang="zh-TW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zh-TW" smtClean="0"/>
              <a:t>7.1 Telecommunications and Networking </a:t>
            </a:r>
            <a:r>
              <a:rPr lang="en-US" altLang="zh-TW" sz="2400" smtClean="0"/>
              <a:t>in today’s business world</a:t>
            </a:r>
          </a:p>
          <a:p>
            <a:pPr eaLnBrk="1" hangingPunct="1">
              <a:buFontTx/>
              <a:buNone/>
            </a:pPr>
            <a:r>
              <a:rPr lang="en-US" altLang="zh-TW" smtClean="0"/>
              <a:t>7.2 Communication networks</a:t>
            </a:r>
          </a:p>
          <a:p>
            <a:pPr eaLnBrk="1" hangingPunct="1">
              <a:buFontTx/>
              <a:buNone/>
            </a:pPr>
            <a:r>
              <a:rPr lang="en-US" altLang="zh-TW" smtClean="0"/>
              <a:t>7.3 The Internet</a:t>
            </a:r>
          </a:p>
          <a:p>
            <a:pPr eaLnBrk="1" hangingPunct="1">
              <a:buFontTx/>
              <a:buNone/>
            </a:pPr>
            <a:r>
              <a:rPr lang="en-US" altLang="zh-TW" smtClean="0"/>
              <a:t>7.4 The wireless revolution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68312" y="2492375"/>
            <a:ext cx="7920111" cy="720725"/>
          </a:xfrm>
          <a:prstGeom prst="rect">
            <a:avLst/>
          </a:prstGeom>
          <a:noFill/>
          <a:ln w="28575">
            <a:solidFill>
              <a:schemeClr val="hlink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7.2 Communication Networks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Signals: digital vs. analog</a:t>
            </a:r>
          </a:p>
          <a:p>
            <a:pPr lvl="1" eaLnBrk="1" hangingPunct="1"/>
            <a:r>
              <a:rPr lang="en-US" altLang="zh-TW" smtClean="0"/>
              <a:t>Analog</a:t>
            </a:r>
          </a:p>
          <a:p>
            <a:pPr lvl="2" eaLnBrk="1" hangingPunct="1"/>
            <a:r>
              <a:rPr lang="en-US" altLang="zh-TW" smtClean="0"/>
              <a:t>Continuous waveform</a:t>
            </a:r>
          </a:p>
          <a:p>
            <a:pPr lvl="2" eaLnBrk="1" hangingPunct="1"/>
            <a:r>
              <a:rPr lang="en-US" altLang="zh-TW" smtClean="0"/>
              <a:t>voice</a:t>
            </a:r>
          </a:p>
          <a:p>
            <a:pPr lvl="1" eaLnBrk="1" hangingPunct="1"/>
            <a:r>
              <a:rPr lang="en-US" altLang="zh-TW" smtClean="0"/>
              <a:t>Digital</a:t>
            </a:r>
          </a:p>
          <a:p>
            <a:pPr lvl="2" eaLnBrk="1" hangingPunct="1"/>
            <a:r>
              <a:rPr lang="en-US" altLang="zh-TW" smtClean="0"/>
              <a:t>Digital, binary waveform</a:t>
            </a:r>
          </a:p>
          <a:p>
            <a:pPr lvl="2" eaLnBrk="1" hangingPunct="1"/>
            <a:r>
              <a:rPr lang="en-US" altLang="zh-TW" smtClean="0"/>
              <a:t>String of two discrete states: zero bits &amp; one bits</a:t>
            </a:r>
          </a:p>
          <a:p>
            <a:pPr lvl="2" eaLnBrk="1" hangingPunct="1"/>
            <a:r>
              <a:rPr lang="en-US" altLang="zh-TW" smtClean="0"/>
              <a:t>Computer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541463"/>
          </a:xfrm>
        </p:spPr>
        <p:txBody>
          <a:bodyPr/>
          <a:lstStyle/>
          <a:p>
            <a:pPr lvl="1" eaLnBrk="1" hangingPunct="1"/>
            <a:r>
              <a:rPr lang="en-US" altLang="zh-TW" dirty="0" smtClean="0"/>
              <a:t>Modem: device to translate digital into analog …</a:t>
            </a:r>
          </a:p>
          <a:p>
            <a:pPr eaLnBrk="1" hangingPunct="1"/>
            <a:endParaRPr lang="en-US" altLang="zh-TW" dirty="0" smtClean="0"/>
          </a:p>
        </p:txBody>
      </p:sp>
      <p:sp>
        <p:nvSpPr>
          <p:cNvPr id="2" name="文字方塊 1"/>
          <p:cNvSpPr txBox="1"/>
          <p:nvPr/>
        </p:nvSpPr>
        <p:spPr>
          <a:xfrm>
            <a:off x="1691680" y="4509120"/>
            <a:ext cx="5616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/>
              <a:t>Figure 7.5 functions of the modem</a:t>
            </a:r>
            <a:endParaRPr lang="zh-TW" altLang="en-US" sz="2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37088"/>
          </a:xfrm>
        </p:spPr>
        <p:txBody>
          <a:bodyPr/>
          <a:lstStyle/>
          <a:p>
            <a:pPr eaLnBrk="1" hangingPunct="1"/>
            <a:r>
              <a:rPr lang="en-US" altLang="zh-TW" smtClean="0"/>
              <a:t>Types of networks</a:t>
            </a:r>
          </a:p>
          <a:p>
            <a:pPr lvl="1" eaLnBrk="1" hangingPunct="1"/>
            <a:r>
              <a:rPr lang="en-US" altLang="zh-TW" smtClean="0"/>
              <a:t>Classify by geographic scope</a:t>
            </a:r>
          </a:p>
          <a:p>
            <a:pPr lvl="2" eaLnBrk="1" hangingPunct="1"/>
            <a:r>
              <a:rPr lang="en-US" altLang="zh-TW" smtClean="0"/>
              <a:t>Local Area network, LAN</a:t>
            </a:r>
          </a:p>
          <a:p>
            <a:pPr lvl="3" eaLnBrk="1" hangingPunct="1"/>
            <a:r>
              <a:rPr lang="en-US" altLang="zh-TW" smtClean="0"/>
              <a:t>Connect PCs and other digital devices within 500 meters</a:t>
            </a:r>
          </a:p>
          <a:p>
            <a:pPr lvl="4" eaLnBrk="1" hangingPunct="1"/>
            <a:r>
              <a:rPr lang="en-US" altLang="zh-TW" smtClean="0"/>
              <a:t>Small office</a:t>
            </a:r>
          </a:p>
          <a:p>
            <a:pPr lvl="4" eaLnBrk="1" hangingPunct="1"/>
            <a:r>
              <a:rPr lang="en-US" altLang="zh-TW" smtClean="0"/>
              <a:t>In one building</a:t>
            </a:r>
          </a:p>
          <a:p>
            <a:pPr lvl="2" eaLnBrk="1" hangingPunct="1"/>
            <a:r>
              <a:rPr lang="en-US" altLang="zh-TW" smtClean="0"/>
              <a:t>Campus area network</a:t>
            </a:r>
          </a:p>
          <a:p>
            <a:pPr lvl="2" eaLnBrk="1" hangingPunct="1"/>
            <a:r>
              <a:rPr lang="en-US" altLang="zh-TW" smtClean="0"/>
              <a:t>Metropolitan area network</a:t>
            </a:r>
          </a:p>
          <a:p>
            <a:pPr lvl="2" eaLnBrk="1" hangingPunct="1"/>
            <a:r>
              <a:rPr lang="en-US" altLang="zh-TW" smtClean="0"/>
              <a:t>Wide area network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LAN</a:t>
            </a:r>
          </a:p>
          <a:p>
            <a:pPr lvl="1" eaLnBrk="1" hangingPunct="1"/>
            <a:r>
              <a:rPr lang="en-US" altLang="zh-TW" smtClean="0"/>
              <a:t>Peer-to-peer architecture</a:t>
            </a:r>
          </a:p>
          <a:p>
            <a:pPr lvl="2" eaLnBrk="1" hangingPunct="1"/>
            <a:r>
              <a:rPr lang="en-US" altLang="zh-TW" smtClean="0"/>
              <a:t>Treat all processors equally</a:t>
            </a:r>
          </a:p>
          <a:p>
            <a:pPr lvl="2" eaLnBrk="1" hangingPunct="1"/>
            <a:r>
              <a:rPr lang="en-US" altLang="zh-TW" smtClean="0"/>
              <a:t>Do not need server to </a:t>
            </a:r>
          </a:p>
          <a:p>
            <a:pPr lvl="3" eaLnBrk="1" hangingPunct="1"/>
            <a:r>
              <a:rPr lang="en-US" altLang="zh-TW" smtClean="0"/>
              <a:t>Exchange data</a:t>
            </a:r>
          </a:p>
          <a:p>
            <a:pPr lvl="3" eaLnBrk="1" hangingPunct="1"/>
            <a:r>
              <a:rPr lang="en-US" altLang="zh-TW" smtClean="0"/>
              <a:t>Share peripheral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zh-TW" dirty="0" smtClean="0"/>
              <a:t>7.1 Telecommunications and Networking </a:t>
            </a:r>
            <a:r>
              <a:rPr lang="en-US" altLang="zh-TW" sz="2400" dirty="0" smtClean="0"/>
              <a:t>in today’s business world</a:t>
            </a:r>
          </a:p>
          <a:p>
            <a:pPr eaLnBrk="1" hangingPunct="1">
              <a:buFontTx/>
              <a:buNone/>
            </a:pPr>
            <a:r>
              <a:rPr lang="en-US" altLang="zh-TW" dirty="0" smtClean="0"/>
              <a:t>7.2 Communication networks</a:t>
            </a:r>
          </a:p>
          <a:p>
            <a:pPr eaLnBrk="1" hangingPunct="1">
              <a:buFontTx/>
              <a:buNone/>
            </a:pPr>
            <a:r>
              <a:rPr lang="en-US" altLang="zh-TW" dirty="0" smtClean="0"/>
              <a:t>7.3 The Global Internet</a:t>
            </a:r>
          </a:p>
          <a:p>
            <a:pPr eaLnBrk="1" hangingPunct="1">
              <a:buFontTx/>
              <a:buNone/>
            </a:pPr>
            <a:r>
              <a:rPr lang="en-US" altLang="zh-TW" dirty="0" smtClean="0"/>
              <a:t>7.4 The wireless revolution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468312" y="3068638"/>
            <a:ext cx="7848103" cy="720725"/>
          </a:xfrm>
          <a:prstGeom prst="rect">
            <a:avLst/>
          </a:prstGeom>
          <a:noFill/>
          <a:ln w="28575">
            <a:solidFill>
              <a:schemeClr val="hlink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TW" dirty="0" smtClean="0"/>
              <a:t>Global auto &amp; truck parts manufacturer</a:t>
            </a:r>
          </a:p>
          <a:p>
            <a:pPr lvl="2"/>
            <a:r>
              <a:rPr lang="en-US" altLang="zh-TW" dirty="0" smtClean="0"/>
              <a:t>164,000 employees</a:t>
            </a:r>
          </a:p>
          <a:p>
            <a:pPr lvl="2"/>
            <a:r>
              <a:rPr lang="en-US" altLang="zh-TW" dirty="0" smtClean="0"/>
              <a:t>46 countries</a:t>
            </a:r>
          </a:p>
          <a:p>
            <a:pPr lvl="1"/>
            <a:r>
              <a:rPr lang="en-US" altLang="zh-TW" dirty="0" smtClean="0"/>
              <a:t>One of the tires factory in France</a:t>
            </a:r>
          </a:p>
          <a:p>
            <a:pPr lvl="2"/>
            <a:r>
              <a:rPr lang="en-US" altLang="zh-TW" dirty="0" smtClean="0"/>
              <a:t>1,000 different kinds of tires</a:t>
            </a:r>
          </a:p>
          <a:p>
            <a:pPr lvl="2"/>
            <a:r>
              <a:rPr lang="en-US" altLang="zh-TW" dirty="0" smtClean="0"/>
              <a:t>1.5 million square feet</a:t>
            </a:r>
          </a:p>
          <a:p>
            <a:pPr lvl="2"/>
            <a:r>
              <a:rPr lang="en-US" altLang="zh-TW" dirty="0" smtClean="0"/>
              <a:t>Raw material</a:t>
            </a:r>
          </a:p>
          <a:p>
            <a:pPr lvl="3"/>
            <a:r>
              <a:rPr lang="en-US" altLang="zh-TW" dirty="0" smtClean="0"/>
              <a:t>Sheet of rubber on wheeled carts</a:t>
            </a:r>
          </a:p>
          <a:p>
            <a:pPr lvl="3"/>
            <a:r>
              <a:rPr lang="en-US" altLang="zh-TW" dirty="0" smtClean="0"/>
              <a:t>Manually tracking if carts are not in expected location</a:t>
            </a:r>
          </a:p>
          <a:p>
            <a:pPr lvl="3"/>
            <a:r>
              <a:rPr lang="en-US" altLang="zh-TW" dirty="0" smtClean="0"/>
              <a:t>Sometimes lost track of tire components altogether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591181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7.3 The Global Internet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Indispensable personal and business tool</a:t>
            </a:r>
          </a:p>
          <a:p>
            <a:pPr eaLnBrk="1" hangingPunct="1"/>
            <a:r>
              <a:rPr lang="en-US" altLang="zh-TW" smtClean="0"/>
              <a:t>What is the Internet</a:t>
            </a:r>
          </a:p>
          <a:p>
            <a:pPr lvl="1" eaLnBrk="1" hangingPunct="1"/>
            <a:r>
              <a:rPr lang="en-US" altLang="zh-TW" smtClean="0"/>
              <a:t>The world’s most extensive, public communication network</a:t>
            </a:r>
          </a:p>
          <a:p>
            <a:pPr lvl="1" eaLnBrk="1" hangingPunct="1"/>
            <a:r>
              <a:rPr lang="en-US" altLang="zh-TW" smtClean="0"/>
              <a:t>Client/server computing</a:t>
            </a:r>
          </a:p>
          <a:p>
            <a:pPr lvl="1" eaLnBrk="1" hangingPunct="1"/>
            <a:r>
              <a:rPr lang="en-US" altLang="zh-TW" smtClean="0"/>
              <a:t>Internetworking</a:t>
            </a:r>
          </a:p>
          <a:p>
            <a:pPr lvl="1" eaLnBrk="1" hangingPunct="1"/>
            <a:r>
              <a:rPr lang="en-US" altLang="zh-TW" smtClean="0"/>
              <a:t>Began in the early 1970s</a:t>
            </a:r>
          </a:p>
          <a:p>
            <a:pPr lvl="2" eaLnBrk="1" hangingPunct="1"/>
            <a:r>
              <a:rPr lang="en-US" altLang="zh-TW" smtClean="0"/>
              <a:t>Department of Defense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Internet addressing and architecture</a:t>
            </a:r>
          </a:p>
          <a:p>
            <a:pPr lvl="1" eaLnBrk="1" hangingPunct="1"/>
            <a:r>
              <a:rPr lang="en-US" altLang="zh-TW" smtClean="0"/>
              <a:t>TCP/IP protocol suite</a:t>
            </a:r>
          </a:p>
          <a:p>
            <a:pPr lvl="1" eaLnBrk="1" hangingPunct="1"/>
            <a:r>
              <a:rPr lang="en-US" altLang="zh-TW" smtClean="0"/>
              <a:t>Every computer on the Internet</a:t>
            </a:r>
          </a:p>
          <a:p>
            <a:pPr lvl="2" eaLnBrk="1" hangingPunct="1"/>
            <a:r>
              <a:rPr lang="en-US" altLang="zh-TW" smtClean="0"/>
              <a:t>Unique IP address</a:t>
            </a:r>
          </a:p>
          <a:p>
            <a:pPr lvl="3" eaLnBrk="1" hangingPunct="1"/>
            <a:r>
              <a:rPr lang="en-US" altLang="zh-TW" smtClean="0"/>
              <a:t>32 bit</a:t>
            </a:r>
          </a:p>
          <a:p>
            <a:pPr lvl="3" eaLnBrk="1" hangingPunct="1"/>
            <a:r>
              <a:rPr lang="en-US" altLang="zh-TW" smtClean="0"/>
              <a:t>4 strings of numbers</a:t>
            </a:r>
          </a:p>
          <a:p>
            <a:pPr lvl="4" eaLnBrk="1" hangingPunct="1"/>
            <a:r>
              <a:rPr lang="en-US" altLang="zh-TW" smtClean="0"/>
              <a:t>1 – 255</a:t>
            </a:r>
          </a:p>
          <a:p>
            <a:pPr lvl="4" eaLnBrk="1" hangingPunct="1"/>
            <a:r>
              <a:rPr lang="en-US" altLang="zh-TW" smtClean="0"/>
              <a:t>Separate by DOT</a:t>
            </a:r>
          </a:p>
          <a:p>
            <a:pPr lvl="3" eaLnBrk="1" hangingPunct="1"/>
            <a:endParaRPr lang="en-US" altLang="zh-TW" smtClean="0"/>
          </a:p>
          <a:p>
            <a:pPr lvl="3" eaLnBrk="1" hangingPunct="1"/>
            <a:r>
              <a:rPr lang="en-US" altLang="zh-TW" smtClean="0"/>
              <a:t>140.117.71.1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7452320" y="4725144"/>
            <a:ext cx="646331" cy="369332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dirty="0"/>
              <a:t>IPv4</a:t>
            </a:r>
            <a:endParaRPr lang="zh-TW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altLang="zh-TW" smtClean="0"/>
              <a:t>Message send on the Internet</a:t>
            </a:r>
          </a:p>
          <a:p>
            <a:pPr lvl="2" eaLnBrk="1" hangingPunct="1"/>
            <a:r>
              <a:rPr lang="en-US" altLang="zh-TW" smtClean="0"/>
              <a:t>Decompose into packets</a:t>
            </a:r>
          </a:p>
          <a:p>
            <a:pPr lvl="3" eaLnBrk="1" hangingPunct="1"/>
            <a:r>
              <a:rPr lang="en-US" altLang="zh-TW" smtClean="0"/>
              <a:t>Using the TCP</a:t>
            </a:r>
          </a:p>
          <a:p>
            <a:pPr lvl="2" eaLnBrk="1" hangingPunct="1"/>
            <a:r>
              <a:rPr lang="en-US" altLang="zh-TW" smtClean="0"/>
              <a:t>Packets contain its destination address</a:t>
            </a:r>
          </a:p>
          <a:p>
            <a:pPr lvl="2" eaLnBrk="1" hangingPunct="1"/>
            <a:r>
              <a:rPr lang="en-US" altLang="zh-TW" smtClean="0"/>
              <a:t>Send from client to network</a:t>
            </a:r>
          </a:p>
          <a:p>
            <a:pPr lvl="2" eaLnBrk="1" hangingPunct="1"/>
            <a:r>
              <a:rPr lang="en-US" altLang="zh-TW" smtClean="0"/>
              <a:t>…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altLang="zh-TW" dirty="0" smtClean="0"/>
              <a:t>DNS, Domain name server</a:t>
            </a:r>
          </a:p>
          <a:p>
            <a:pPr lvl="2" eaLnBrk="1" hangingPunct="1"/>
            <a:r>
              <a:rPr lang="en-US" altLang="zh-TW" dirty="0" smtClean="0"/>
              <a:t>Domain name</a:t>
            </a:r>
          </a:p>
          <a:p>
            <a:pPr lvl="3" eaLnBrk="1" hangingPunct="1"/>
            <a:r>
              <a:rPr lang="en-US" altLang="zh-TW" dirty="0" smtClean="0"/>
              <a:t>English-like names that corresponds to the IP address</a:t>
            </a:r>
          </a:p>
          <a:p>
            <a:pPr lvl="4" eaLnBrk="1" hangingPunct="1"/>
            <a:r>
              <a:rPr lang="en-US" altLang="zh-TW" dirty="0" smtClean="0"/>
              <a:t>www.microsoft.com</a:t>
            </a:r>
          </a:p>
          <a:p>
            <a:pPr lvl="2" eaLnBrk="1" hangingPunct="1"/>
            <a:r>
              <a:rPr lang="en-US" altLang="zh-TW" dirty="0" smtClean="0"/>
              <a:t>Convert IP to domain name</a:t>
            </a:r>
          </a:p>
          <a:p>
            <a:pPr lvl="3" eaLnBrk="1" hangingPunct="1"/>
            <a:r>
              <a:rPr lang="en-US" altLang="zh-TW" dirty="0" smtClean="0"/>
              <a:t>Vice versa</a:t>
            </a:r>
          </a:p>
          <a:p>
            <a:pPr lvl="2" eaLnBrk="1" hangingPunct="1"/>
            <a:r>
              <a:rPr lang="en-US" altLang="zh-TW" dirty="0" smtClean="0"/>
              <a:t>Hierarchical structure</a:t>
            </a:r>
          </a:p>
          <a:p>
            <a:pPr lvl="3" eaLnBrk="1" hangingPunct="1"/>
            <a:r>
              <a:rPr lang="en-US" altLang="zh-TW" dirty="0" smtClean="0"/>
              <a:t>Root domain</a:t>
            </a:r>
          </a:p>
          <a:p>
            <a:pPr lvl="4" eaLnBrk="1" hangingPunct="1"/>
            <a:r>
              <a:rPr lang="en-US" altLang="zh-TW" dirty="0" smtClean="0"/>
              <a:t>Top level domain</a:t>
            </a:r>
          </a:p>
          <a:p>
            <a:pPr lvl="4" eaLnBrk="1" hangingPunct="1">
              <a:buFontTx/>
              <a:buNone/>
            </a:pPr>
            <a:r>
              <a:rPr lang="en-US" altLang="zh-TW" dirty="0" smtClean="0"/>
              <a:t>		second level domain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Figure 7.6 the domain name system</a:t>
            </a:r>
            <a:endParaRPr lang="zh-TW" alt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Internet architecture and governance</a:t>
            </a:r>
          </a:p>
          <a:p>
            <a:pPr lvl="1" eaLnBrk="1" hangingPunct="1"/>
            <a:r>
              <a:rPr lang="en-US" altLang="zh-TW" smtClean="0"/>
              <a:t>Backbone</a:t>
            </a:r>
          </a:p>
          <a:p>
            <a:pPr lvl="2" eaLnBrk="1" hangingPunct="1"/>
            <a:r>
              <a:rPr lang="en-US" altLang="zh-TW" smtClean="0"/>
              <a:t>Transcontinental high speed network</a:t>
            </a:r>
          </a:p>
          <a:p>
            <a:pPr lvl="2" eaLnBrk="1" hangingPunct="1"/>
            <a:r>
              <a:rPr lang="en-US" altLang="zh-TW" smtClean="0"/>
              <a:t>Own and operate by</a:t>
            </a:r>
          </a:p>
          <a:p>
            <a:pPr lvl="3" eaLnBrk="1" hangingPunct="1"/>
            <a:r>
              <a:rPr lang="en-US" altLang="zh-TW" smtClean="0"/>
              <a:t>Long distance company</a:t>
            </a:r>
          </a:p>
          <a:p>
            <a:pPr lvl="4" eaLnBrk="1" hangingPunct="1"/>
            <a:r>
              <a:rPr lang="en-US" altLang="zh-TW" smtClean="0"/>
              <a:t>Network service providers</a:t>
            </a:r>
          </a:p>
          <a:p>
            <a:pPr lvl="3" eaLnBrk="1" hangingPunct="1"/>
            <a:r>
              <a:rPr lang="en-US" altLang="zh-TW" smtClean="0"/>
              <a:t>National government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Figure 7.7 internet network architecture</a:t>
            </a:r>
            <a:endParaRPr lang="zh-TW" alt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altLang="zh-TW" smtClean="0"/>
              <a:t>No one “owns” the Internet</a:t>
            </a:r>
          </a:p>
          <a:p>
            <a:pPr lvl="2" eaLnBrk="1" hangingPunct="1"/>
            <a:r>
              <a:rPr lang="en-US" altLang="zh-TW" smtClean="0"/>
              <a:t>No formal management</a:t>
            </a:r>
          </a:p>
          <a:p>
            <a:pPr lvl="2" eaLnBrk="1" hangingPunct="1"/>
            <a:r>
              <a:rPr lang="en-US" altLang="zh-TW" smtClean="0"/>
              <a:t>Worldwide Internet policies</a:t>
            </a:r>
          </a:p>
          <a:p>
            <a:pPr lvl="3" eaLnBrk="1" hangingPunct="1"/>
            <a:r>
              <a:rPr lang="en-US" altLang="zh-TW" smtClean="0"/>
              <a:t>Established by professional organizations and government bodies</a:t>
            </a:r>
          </a:p>
          <a:p>
            <a:pPr lvl="4" eaLnBrk="1" hangingPunct="1"/>
            <a:r>
              <a:rPr lang="en-US" altLang="zh-TW" smtClean="0"/>
              <a:t>The Internet corporation for assigned names and number (ICANN)</a:t>
            </a:r>
          </a:p>
          <a:p>
            <a:pPr lvl="4" eaLnBrk="1" hangingPunct="1">
              <a:buFontTx/>
              <a:buNone/>
            </a:pPr>
            <a:r>
              <a:rPr lang="en-US" altLang="zh-TW" smtClean="0"/>
              <a:t>		assign ip address</a:t>
            </a:r>
          </a:p>
          <a:p>
            <a:pPr lvl="4" eaLnBrk="1" hangingPunct="1"/>
            <a:r>
              <a:rPr lang="en-US" altLang="zh-TW" smtClean="0"/>
              <a:t>The world wide web consortium (W3C)</a:t>
            </a:r>
          </a:p>
          <a:p>
            <a:pPr lvl="4" eaLnBrk="1" hangingPunct="1">
              <a:buFontTx/>
              <a:buNone/>
            </a:pPr>
            <a:r>
              <a:rPr lang="en-US" altLang="zh-TW" smtClean="0"/>
              <a:t>		set standards for HTML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altLang="zh-TW" smtClean="0"/>
              <a:t>Internet can be censored as traditional broadcast media</a:t>
            </a:r>
          </a:p>
          <a:p>
            <a:pPr lvl="1" eaLnBrk="1" hangingPunct="1"/>
            <a:r>
              <a:rPr lang="en-US" altLang="zh-TW" smtClean="0"/>
              <a:t>The Internet is not “free”</a:t>
            </a:r>
          </a:p>
          <a:p>
            <a:pPr lvl="2" eaLnBrk="1" hangingPunct="1"/>
            <a:r>
              <a:rPr lang="en-US" altLang="zh-TW" smtClean="0"/>
              <a:t>Student, employee do not pay for access</a:t>
            </a:r>
          </a:p>
          <a:p>
            <a:pPr lvl="3" eaLnBrk="1" hangingPunct="1"/>
            <a:r>
              <a:rPr lang="en-US" altLang="zh-TW" smtClean="0"/>
              <a:t>Organization and business pay its own local Internet connection service</a:t>
            </a:r>
          </a:p>
          <a:p>
            <a:pPr lvl="2" eaLnBrk="1" hangingPunct="1"/>
            <a:r>
              <a:rPr lang="en-US" altLang="zh-TW" smtClean="0"/>
              <a:t>Inexpensive</a:t>
            </a:r>
          </a:p>
          <a:p>
            <a:pPr lvl="2" eaLnBrk="1" hangingPunct="1"/>
            <a:r>
              <a:rPr lang="en-US" altLang="zh-TW" smtClean="0"/>
              <a:t>Fast </a:t>
            </a:r>
          </a:p>
          <a:p>
            <a:pPr lvl="2" eaLnBrk="1" hangingPunct="1">
              <a:buFontTx/>
              <a:buNone/>
            </a:pPr>
            <a:r>
              <a:rPr lang="en-US" altLang="zh-TW" smtClean="0"/>
              <a:t>communication medium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The future Internet: IPv6 and Internet2</a:t>
            </a:r>
          </a:p>
          <a:p>
            <a:pPr lvl="1" eaLnBrk="1" hangingPunct="1"/>
            <a:r>
              <a:rPr lang="en-US" altLang="zh-TW" smtClean="0"/>
              <a:t>IPv4</a:t>
            </a:r>
          </a:p>
          <a:p>
            <a:pPr lvl="2" eaLnBrk="1" hangingPunct="1"/>
            <a:r>
              <a:rPr lang="en-US" altLang="zh-TW" smtClean="0"/>
              <a:t>32 bits addressing</a:t>
            </a:r>
          </a:p>
          <a:p>
            <a:pPr lvl="3" eaLnBrk="1" hangingPunct="1"/>
            <a:r>
              <a:rPr lang="en-US" altLang="zh-TW" smtClean="0"/>
              <a:t>4.5 billion addresses</a:t>
            </a:r>
          </a:p>
          <a:p>
            <a:pPr lvl="1" eaLnBrk="1" hangingPunct="1"/>
            <a:r>
              <a:rPr lang="en-US" altLang="zh-TW" smtClean="0"/>
              <a:t>IPv6</a:t>
            </a:r>
          </a:p>
          <a:p>
            <a:pPr lvl="2" eaLnBrk="1" hangingPunct="1"/>
            <a:r>
              <a:rPr lang="en-US" altLang="zh-TW" smtClean="0"/>
              <a:t>128 bits addressing scheme</a:t>
            </a:r>
          </a:p>
          <a:p>
            <a:pPr lvl="3" eaLnBrk="1" hangingPunct="1"/>
            <a:endParaRPr lang="en-US" altLang="zh-TW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TW" dirty="0" smtClean="0"/>
              <a:t>Missing material</a:t>
            </a:r>
          </a:p>
          <a:p>
            <a:pPr lvl="2"/>
            <a:r>
              <a:rPr lang="en-US" altLang="zh-TW" dirty="0" smtClean="0"/>
              <a:t>Bottlenecks and production delay</a:t>
            </a:r>
          </a:p>
          <a:p>
            <a:pPr lvl="1"/>
            <a:r>
              <a:rPr lang="en-US" altLang="zh-TW" dirty="0" smtClean="0"/>
              <a:t>Real-time location system</a:t>
            </a:r>
          </a:p>
          <a:p>
            <a:pPr lvl="2"/>
            <a:r>
              <a:rPr lang="en-US" altLang="zh-TW" dirty="0" smtClean="0"/>
              <a:t>Wi-Fi &amp; RFID (Radio frequency identification) tag</a:t>
            </a:r>
          </a:p>
          <a:p>
            <a:pPr lvl="2"/>
            <a:r>
              <a:rPr lang="en-US" altLang="zh-TW" dirty="0" smtClean="0"/>
              <a:t>Inventory tracking system software</a:t>
            </a:r>
          </a:p>
          <a:p>
            <a:pPr lvl="1"/>
            <a:r>
              <a:rPr lang="en-US" altLang="zh-TW" dirty="0" smtClean="0"/>
              <a:t>Implementation</a:t>
            </a:r>
          </a:p>
          <a:p>
            <a:pPr lvl="2"/>
            <a:r>
              <a:rPr lang="en-US" altLang="zh-TW" dirty="0" smtClean="0"/>
              <a:t>RFID tags on 1,100 carts</a:t>
            </a:r>
          </a:p>
          <a:p>
            <a:pPr lvl="2"/>
            <a:r>
              <a:rPr lang="en-US" altLang="zh-TW" dirty="0" smtClean="0"/>
              <a:t>Carts transmit signal to Cisco Wi-Fi network</a:t>
            </a:r>
          </a:p>
          <a:p>
            <a:pPr lvl="2"/>
            <a:r>
              <a:rPr lang="en-US" altLang="zh-TW" dirty="0" smtClean="0"/>
              <a:t>Mobile-view software pick up the signal</a:t>
            </a:r>
          </a:p>
          <a:p>
            <a:pPr lvl="3"/>
            <a:r>
              <a:rPr lang="en-US" altLang="zh-TW" dirty="0" smtClean="0"/>
              <a:t>Show the carriers on a map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1709452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altLang="zh-TW" smtClean="0"/>
              <a:t>Shortcomings of Internet</a:t>
            </a:r>
          </a:p>
          <a:p>
            <a:pPr lvl="2" eaLnBrk="1" hangingPunct="1"/>
            <a:r>
              <a:rPr lang="en-US" altLang="zh-TW" smtClean="0"/>
              <a:t>Poor security</a:t>
            </a:r>
          </a:p>
          <a:p>
            <a:pPr lvl="2" eaLnBrk="1" hangingPunct="1"/>
            <a:r>
              <a:rPr lang="en-US" altLang="zh-TW" smtClean="0"/>
              <a:t>No service level guarantees</a:t>
            </a:r>
          </a:p>
          <a:p>
            <a:pPr lvl="2" eaLnBrk="1" hangingPunct="1"/>
            <a:r>
              <a:rPr lang="en-US" altLang="zh-TW" smtClean="0"/>
              <a:t>No differential service</a:t>
            </a:r>
          </a:p>
          <a:p>
            <a:pPr lvl="2" eaLnBrk="1" hangingPunct="1"/>
            <a:r>
              <a:rPr lang="en-US" altLang="zh-TW" smtClean="0"/>
              <a:t>No differential pricing</a:t>
            </a:r>
          </a:p>
          <a:p>
            <a:pPr lvl="2" eaLnBrk="1" hangingPunct="1"/>
            <a:r>
              <a:rPr lang="en-US" altLang="zh-TW" smtClean="0"/>
              <a:t>Bandwidth limitation</a:t>
            </a:r>
          </a:p>
          <a:p>
            <a:pPr lvl="2" eaLnBrk="1" hangingPunct="1"/>
            <a:endParaRPr lang="en-US" altLang="zh-TW" smtClean="0"/>
          </a:p>
          <a:p>
            <a:pPr eaLnBrk="1" hangingPunct="1"/>
            <a:r>
              <a:rPr lang="en-US" altLang="zh-TW" smtClean="0"/>
              <a:t>Internet 2</a:t>
            </a:r>
          </a:p>
          <a:p>
            <a:pPr eaLnBrk="1" hangingPunct="1"/>
            <a:r>
              <a:rPr lang="en-US" altLang="zh-TW" smtClean="0"/>
              <a:t>Next generation Internet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Internet Service</a:t>
            </a:r>
          </a:p>
          <a:p>
            <a:pPr lvl="1" eaLnBrk="1" hangingPunct="1"/>
            <a:r>
              <a:rPr lang="en-US" altLang="zh-TW" smtClean="0"/>
              <a:t>Internet based on client/server</a:t>
            </a:r>
          </a:p>
          <a:p>
            <a:pPr lvl="2" eaLnBrk="1" hangingPunct="1"/>
            <a:r>
              <a:rPr lang="en-US" altLang="zh-TW" smtClean="0"/>
              <a:t>Individuals use client software on their computers</a:t>
            </a:r>
          </a:p>
          <a:p>
            <a:pPr lvl="3" eaLnBrk="1" hangingPunct="1"/>
            <a:r>
              <a:rPr lang="en-US" altLang="zh-TW" smtClean="0"/>
              <a:t>Mail, web browse, …</a:t>
            </a:r>
          </a:p>
          <a:p>
            <a:pPr lvl="2" eaLnBrk="1" hangingPunct="1"/>
            <a:r>
              <a:rPr lang="en-US" altLang="zh-TW" smtClean="0"/>
              <a:t>Data store on server</a:t>
            </a:r>
          </a:p>
          <a:p>
            <a:pPr lvl="3" eaLnBrk="1" hangingPunct="1"/>
            <a:r>
              <a:rPr lang="en-US" altLang="zh-TW" smtClean="0"/>
              <a:t>Mail server, website, …</a:t>
            </a:r>
          </a:p>
          <a:p>
            <a:pPr lvl="2" eaLnBrk="1" hangingPunct="1"/>
            <a:r>
              <a:rPr lang="en-US" altLang="zh-TW" smtClean="0"/>
              <a:t>Client platform</a:t>
            </a:r>
          </a:p>
          <a:p>
            <a:pPr lvl="3" eaLnBrk="1" hangingPunct="1"/>
            <a:r>
              <a:rPr lang="en-US" altLang="zh-TW" smtClean="0"/>
              <a:t>PC</a:t>
            </a:r>
          </a:p>
          <a:p>
            <a:pPr lvl="3" eaLnBrk="1" hangingPunct="1"/>
            <a:r>
              <a:rPr lang="en-US" altLang="zh-TW" smtClean="0"/>
              <a:t>Information appliances</a:t>
            </a:r>
          </a:p>
          <a:p>
            <a:pPr lvl="4" eaLnBrk="1" hangingPunct="1"/>
            <a:r>
              <a:rPr lang="en-US" altLang="zh-TW" smtClean="0"/>
              <a:t>Cell phone, PDA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0D0D0D"/>
                </a:solidFill>
                <a:latin typeface="Calibri" pitchFamily="-111" charset="0"/>
              </a:rPr>
              <a:t>Internet services</a:t>
            </a:r>
          </a:p>
          <a:p>
            <a:pPr lvl="1"/>
            <a:r>
              <a:rPr lang="en-US" altLang="zh-TW" dirty="0">
                <a:latin typeface="Calibri" pitchFamily="-111" charset="0"/>
              </a:rPr>
              <a:t>E-mail</a:t>
            </a:r>
          </a:p>
          <a:p>
            <a:pPr lvl="1"/>
            <a:r>
              <a:rPr lang="en-US" altLang="zh-TW" dirty="0">
                <a:latin typeface="Calibri" pitchFamily="-111" charset="0"/>
              </a:rPr>
              <a:t>Chatting and instant messaging</a:t>
            </a:r>
          </a:p>
          <a:p>
            <a:pPr lvl="1"/>
            <a:r>
              <a:rPr lang="en-US" altLang="zh-TW" dirty="0">
                <a:latin typeface="Calibri" pitchFamily="-111" charset="0"/>
              </a:rPr>
              <a:t>Newsgroups</a:t>
            </a:r>
          </a:p>
          <a:p>
            <a:pPr lvl="1"/>
            <a:r>
              <a:rPr lang="en-US" altLang="zh-TW" dirty="0">
                <a:latin typeface="Calibri" pitchFamily="-111" charset="0"/>
              </a:rPr>
              <a:t>Telnet</a:t>
            </a:r>
          </a:p>
          <a:p>
            <a:pPr lvl="1"/>
            <a:r>
              <a:rPr lang="en-US" altLang="zh-TW" dirty="0">
                <a:latin typeface="Calibri" pitchFamily="-111" charset="0"/>
              </a:rPr>
              <a:t>File Transfer Protocol (FTP)</a:t>
            </a:r>
          </a:p>
          <a:p>
            <a:pPr lvl="1"/>
            <a:r>
              <a:rPr lang="en-US" altLang="zh-TW" dirty="0">
                <a:latin typeface="Calibri" pitchFamily="-111" charset="0"/>
              </a:rPr>
              <a:t>World Wide Web</a:t>
            </a:r>
          </a:p>
          <a:p>
            <a:pPr lvl="1"/>
            <a:r>
              <a:rPr lang="en-US" altLang="zh-TW" dirty="0">
                <a:latin typeface="Calibri" pitchFamily="-111" charset="0"/>
              </a:rPr>
              <a:t>VoIP</a:t>
            </a:r>
          </a:p>
          <a:p>
            <a:pPr lvl="1"/>
            <a:r>
              <a:rPr lang="en-US" altLang="zh-TW" dirty="0">
                <a:latin typeface="Calibri" pitchFamily="-111" charset="0"/>
              </a:rPr>
              <a:t>Virtual private network (VPN)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sz="3200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Figure 7.8 </a:t>
            </a:r>
            <a:r>
              <a:rPr lang="en-US" altLang="zh-TW" dirty="0"/>
              <a:t>Client/server computing on the Internet</a:t>
            </a:r>
            <a:endParaRPr lang="zh-TW" alt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Figure 7.9 how voice over IP works</a:t>
            </a:r>
            <a:endParaRPr lang="zh-TW" alt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Virtual private network, VPN</a:t>
            </a:r>
          </a:p>
          <a:p>
            <a:pPr lvl="1" eaLnBrk="1" hangingPunct="1"/>
            <a:r>
              <a:rPr lang="en-US" altLang="zh-TW" dirty="0" smtClean="0"/>
              <a:t>Secure, private, dedicate network over the public Internet</a:t>
            </a:r>
          </a:p>
          <a:p>
            <a:pPr lvl="2" eaLnBrk="1" hangingPunct="1"/>
            <a:r>
              <a:rPr lang="en-US" altLang="zh-TW" dirty="0" smtClean="0"/>
              <a:t>Encrypted</a:t>
            </a:r>
          </a:p>
          <a:p>
            <a:pPr lvl="3" eaLnBrk="1" hangingPunct="1"/>
            <a:r>
              <a:rPr lang="en-US" altLang="zh-TW" dirty="0" smtClean="0"/>
              <a:t>PPTP</a:t>
            </a:r>
          </a:p>
          <a:p>
            <a:pPr lvl="4" eaLnBrk="1" hangingPunct="1"/>
            <a:r>
              <a:rPr lang="en-US" altLang="zh-TW" dirty="0" smtClean="0"/>
              <a:t>Point-to-point tunneling protocol</a:t>
            </a:r>
          </a:p>
          <a:p>
            <a:pPr lvl="2" eaLnBrk="1" hangingPunct="1"/>
            <a:r>
              <a:rPr lang="en-US" altLang="zh-TW" dirty="0" smtClean="0"/>
              <a:t>Guaranteed bandwidth</a:t>
            </a:r>
          </a:p>
          <a:p>
            <a:pPr lvl="2" eaLnBrk="1" hangingPunct="1"/>
            <a:r>
              <a:rPr lang="en-US" altLang="zh-TW" dirty="0" smtClean="0"/>
              <a:t>Inexpensive</a:t>
            </a:r>
          </a:p>
          <a:p>
            <a:pPr lvl="3" eaLnBrk="1" hangingPunct="1"/>
            <a:r>
              <a:rPr lang="en-US" altLang="zh-TW" dirty="0" smtClean="0"/>
              <a:t>Compare to private network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Figure 7.10 </a:t>
            </a:r>
            <a:r>
              <a:rPr lang="en-US" altLang="zh-TW" dirty="0"/>
              <a:t>A VIRTUAL PRIVATE NETWORK USING THE </a:t>
            </a:r>
            <a:r>
              <a:rPr lang="en-US" altLang="zh-TW" dirty="0" smtClean="0"/>
              <a:t>INTERNET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55227998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World wide web</a:t>
            </a:r>
          </a:p>
          <a:p>
            <a:pPr lvl="1" eaLnBrk="1" hangingPunct="1"/>
            <a:r>
              <a:rPr lang="en-US" altLang="zh-TW" dirty="0" smtClean="0"/>
              <a:t>The most popular Internet service</a:t>
            </a:r>
          </a:p>
          <a:p>
            <a:pPr lvl="1" eaLnBrk="1" hangingPunct="1"/>
            <a:r>
              <a:rPr lang="en-US" altLang="zh-TW" dirty="0" smtClean="0"/>
              <a:t>The universally accepted standards</a:t>
            </a:r>
          </a:p>
          <a:p>
            <a:pPr lvl="2" eaLnBrk="1" hangingPunct="1"/>
            <a:r>
              <a:rPr lang="en-US" altLang="zh-TW" dirty="0" smtClean="0"/>
              <a:t>Storing</a:t>
            </a:r>
          </a:p>
          <a:p>
            <a:pPr lvl="2" eaLnBrk="1" hangingPunct="1"/>
            <a:r>
              <a:rPr lang="en-US" altLang="zh-TW" dirty="0" smtClean="0"/>
              <a:t>Retrieving</a:t>
            </a:r>
          </a:p>
          <a:p>
            <a:pPr lvl="2" eaLnBrk="1" hangingPunct="1"/>
            <a:r>
              <a:rPr lang="en-US" altLang="zh-TW" dirty="0" smtClean="0"/>
              <a:t>Formatting</a:t>
            </a:r>
          </a:p>
          <a:p>
            <a:pPr lvl="2" eaLnBrk="1" hangingPunct="1"/>
            <a:r>
              <a:rPr lang="en-US" altLang="zh-TW" dirty="0" smtClean="0"/>
              <a:t>Displaying</a:t>
            </a:r>
          </a:p>
          <a:p>
            <a:pPr lvl="2" eaLnBrk="1" hangingPunct="1">
              <a:buFontTx/>
              <a:buNone/>
            </a:pPr>
            <a:r>
              <a:rPr lang="en-US" altLang="zh-TW" dirty="0" smtClean="0"/>
              <a:t>Information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altLang="zh-TW" smtClean="0"/>
              <a:t>Web pages</a:t>
            </a:r>
          </a:p>
          <a:p>
            <a:pPr lvl="2" eaLnBrk="1" hangingPunct="1"/>
            <a:r>
              <a:rPr lang="en-US" altLang="zh-TW" smtClean="0"/>
              <a:t>Formatted using hypertext</a:t>
            </a:r>
          </a:p>
          <a:p>
            <a:pPr lvl="3" eaLnBrk="1" hangingPunct="1"/>
            <a:r>
              <a:rPr lang="en-US" altLang="zh-TW" smtClean="0"/>
              <a:t>Embedded links</a:t>
            </a:r>
          </a:p>
          <a:p>
            <a:pPr lvl="4" eaLnBrk="1" hangingPunct="1"/>
            <a:r>
              <a:rPr lang="en-US" altLang="zh-TW" smtClean="0"/>
              <a:t>Connect documents to one another</a:t>
            </a:r>
          </a:p>
          <a:p>
            <a:pPr lvl="4" eaLnBrk="1" hangingPunct="1"/>
            <a:r>
              <a:rPr lang="en-US" altLang="zh-TW" smtClean="0"/>
              <a:t>Link to other objects</a:t>
            </a:r>
          </a:p>
          <a:p>
            <a:pPr lvl="4" eaLnBrk="1" hangingPunct="1">
              <a:buFontTx/>
              <a:buNone/>
            </a:pPr>
            <a:r>
              <a:rPr lang="en-US" altLang="zh-TW" smtClean="0"/>
              <a:t>		graphic</a:t>
            </a:r>
          </a:p>
          <a:p>
            <a:pPr lvl="4" eaLnBrk="1" hangingPunct="1">
              <a:buFontTx/>
              <a:buNone/>
            </a:pPr>
            <a:r>
              <a:rPr lang="en-US" altLang="zh-TW" smtClean="0"/>
              <a:t>		video</a:t>
            </a:r>
          </a:p>
          <a:p>
            <a:pPr lvl="4" eaLnBrk="1" hangingPunct="1">
              <a:buFontTx/>
              <a:buNone/>
            </a:pPr>
            <a:endParaRPr lang="en-US" altLang="zh-TW" smtClean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altLang="zh-TW" smtClean="0"/>
              <a:t>Hypertext </a:t>
            </a:r>
          </a:p>
          <a:p>
            <a:pPr lvl="2" eaLnBrk="1" hangingPunct="1"/>
            <a:r>
              <a:rPr lang="en-US" altLang="zh-TW" smtClean="0"/>
              <a:t>Hypertext Markup Language (HTML)</a:t>
            </a:r>
          </a:p>
          <a:p>
            <a:pPr lvl="3" eaLnBrk="1" hangingPunct="1"/>
            <a:r>
              <a:rPr lang="en-US" altLang="zh-TW" smtClean="0"/>
              <a:t>Ex: &lt;b&gt; Bold Face &lt;/b&gt;</a:t>
            </a:r>
          </a:p>
          <a:p>
            <a:pPr lvl="3" eaLnBrk="1" hangingPunct="1"/>
            <a:r>
              <a:rPr lang="en-US" altLang="zh-TW" smtClean="0"/>
              <a:t>Formats documents</a:t>
            </a:r>
          </a:p>
          <a:p>
            <a:pPr lvl="3" eaLnBrk="1" hangingPunct="1"/>
            <a:r>
              <a:rPr lang="en-US" altLang="zh-TW" smtClean="0"/>
              <a:t>Incorporate dynamic links</a:t>
            </a:r>
          </a:p>
          <a:p>
            <a:pPr lvl="3" eaLnBrk="1" hangingPunct="1"/>
            <a:endParaRPr lang="en-US" altLang="zh-TW" smtClean="0"/>
          </a:p>
          <a:p>
            <a:pPr lvl="1" eaLnBrk="1" hangingPunct="1"/>
            <a:r>
              <a:rPr lang="en-US" altLang="zh-TW" smtClean="0"/>
              <a:t>HTTP (hypertext transfer protocol)</a:t>
            </a:r>
          </a:p>
          <a:p>
            <a:pPr lvl="2" eaLnBrk="1" hangingPunct="1"/>
            <a:r>
              <a:rPr lang="en-US" altLang="zh-TW" smtClean="0"/>
              <a:t>Communication standard used to transfer hypertext documents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276872"/>
            <a:ext cx="5848350" cy="3190875"/>
          </a:xfrm>
        </p:spPr>
      </p:pic>
    </p:spTree>
    <p:extLst>
      <p:ext uri="{BB962C8B-B14F-4D97-AF65-F5344CB8AC3E}">
        <p14:creationId xmlns:p14="http://schemas.microsoft.com/office/powerpoint/2010/main" val="71328514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altLang="zh-TW" smtClean="0"/>
              <a:t>Universal resource locator (URL)</a:t>
            </a:r>
          </a:p>
          <a:p>
            <a:pPr lvl="2" eaLnBrk="1" hangingPunct="1"/>
            <a:r>
              <a:rPr lang="en-US" altLang="zh-TW" smtClean="0">
                <a:hlinkClick r:id="rId2"/>
              </a:rPr>
              <a:t>http://bm.nsysu.edu.tw/tutorial/mis/index.html</a:t>
            </a:r>
            <a:endParaRPr lang="en-US" altLang="zh-TW" smtClean="0"/>
          </a:p>
          <a:p>
            <a:pPr lvl="3" eaLnBrk="1" hangingPunct="1"/>
            <a:r>
              <a:rPr lang="zh-TW" altLang="en-US" smtClean="0"/>
              <a:t>網址</a:t>
            </a:r>
          </a:p>
          <a:p>
            <a:pPr lvl="4" eaLnBrk="1" hangingPunct="1"/>
            <a:r>
              <a:rPr kumimoji="0" lang="en-US" altLang="zh-TW" smtClean="0"/>
              <a:t>Domain name</a:t>
            </a:r>
          </a:p>
          <a:p>
            <a:pPr lvl="4" eaLnBrk="1" hangingPunct="1"/>
            <a:r>
              <a:rPr kumimoji="0" lang="en-US" altLang="zh-TW" smtClean="0"/>
              <a:t>Directory path</a:t>
            </a:r>
          </a:p>
          <a:p>
            <a:pPr lvl="4" eaLnBrk="1" hangingPunct="1"/>
            <a:r>
              <a:rPr kumimoji="0" lang="en-US" altLang="zh-TW" smtClean="0"/>
              <a:t>Document name</a:t>
            </a:r>
          </a:p>
          <a:p>
            <a:pPr lvl="4" eaLnBrk="1" hangingPunct="1"/>
            <a:r>
              <a:rPr kumimoji="0" lang="en-US" altLang="zh-TW" smtClean="0"/>
              <a:t>Document type</a:t>
            </a:r>
          </a:p>
          <a:p>
            <a:pPr lvl="4" eaLnBrk="1" hangingPunct="1"/>
            <a:endParaRPr kumimoji="0" lang="en-US" altLang="zh-TW" smtClean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kumimoji="0" lang="en-US" altLang="zh-TW" smtClean="0"/>
              <a:t>Web server</a:t>
            </a:r>
          </a:p>
          <a:p>
            <a:pPr lvl="2" eaLnBrk="1" hangingPunct="1">
              <a:lnSpc>
                <a:spcPct val="90000"/>
              </a:lnSpc>
            </a:pPr>
            <a:r>
              <a:rPr kumimoji="0" lang="en-US" altLang="zh-TW" smtClean="0"/>
              <a:t>Software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smtClean="0"/>
              <a:t>Locating and managing stored web pages</a:t>
            </a:r>
          </a:p>
          <a:p>
            <a:pPr lvl="4" eaLnBrk="1" hangingPunct="1">
              <a:lnSpc>
                <a:spcPct val="90000"/>
              </a:lnSpc>
            </a:pPr>
            <a:r>
              <a:rPr lang="en-US" altLang="zh-TW" smtClean="0"/>
              <a:t>Locates the web pages requested by a user</a:t>
            </a:r>
          </a:p>
          <a:p>
            <a:pPr lvl="4" eaLnBrk="1" hangingPunct="1">
              <a:lnSpc>
                <a:spcPct val="90000"/>
              </a:lnSpc>
            </a:pPr>
            <a:r>
              <a:rPr lang="en-US" altLang="zh-TW" smtClean="0"/>
              <a:t>Deliver the web pages to the user’s computer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/>
              <a:t>Dedicate computers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/>
              <a:t>Apache HTTP server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smtClean="0"/>
              <a:t>70%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/>
              <a:t>Microsoft Internet Info Service (IIS)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smtClean="0"/>
              <a:t>21%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/>
              <a:t>Website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smtClean="0"/>
              <a:t>A collection of web pages linked to a home page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pPr lvl="1" eaLnBrk="1" hangingPunct="1"/>
            <a:r>
              <a:rPr lang="en-US" altLang="zh-TW" smtClean="0"/>
              <a:t>Searching for info on the Web</a:t>
            </a:r>
          </a:p>
          <a:p>
            <a:pPr lvl="2" eaLnBrk="1" hangingPunct="1"/>
            <a:r>
              <a:rPr lang="en-US" altLang="zh-TW" smtClean="0"/>
              <a:t>Surface web</a:t>
            </a:r>
          </a:p>
          <a:p>
            <a:pPr lvl="3" eaLnBrk="1" hangingPunct="1"/>
            <a:r>
              <a:rPr lang="en-US" altLang="zh-TW" smtClean="0"/>
              <a:t>Google visited about 8 billion pages in 2005</a:t>
            </a:r>
          </a:p>
          <a:p>
            <a:pPr lvl="2" eaLnBrk="1" hangingPunct="1"/>
            <a:r>
              <a:rPr lang="en-US" altLang="zh-TW" smtClean="0"/>
              <a:t>Deep web</a:t>
            </a:r>
          </a:p>
          <a:p>
            <a:pPr lvl="3" eaLnBrk="1" hangingPunct="1"/>
            <a:r>
              <a:rPr lang="en-US" altLang="zh-TW" smtClean="0"/>
              <a:t>Estimated 800 billion additional pages</a:t>
            </a:r>
          </a:p>
          <a:p>
            <a:pPr lvl="4" eaLnBrk="1" hangingPunct="1"/>
            <a:r>
              <a:rPr lang="en-US" altLang="zh-TW" smtClean="0"/>
              <a:t>The Wall Street Journal Online</a:t>
            </a:r>
          </a:p>
          <a:p>
            <a:pPr lvl="4" eaLnBrk="1" hangingPunct="1"/>
            <a:r>
              <a:rPr lang="en-US" altLang="zh-TW" smtClean="0"/>
              <a:t>Protected corporate websites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116138"/>
          </a:xfrm>
        </p:spPr>
        <p:txBody>
          <a:bodyPr/>
          <a:lstStyle/>
          <a:p>
            <a:pPr lvl="1" eaLnBrk="1" hangingPunct="1"/>
            <a:r>
              <a:rPr lang="en-US" altLang="zh-TW" smtClean="0"/>
              <a:t>Search engines</a:t>
            </a:r>
          </a:p>
          <a:p>
            <a:pPr lvl="2" eaLnBrk="1" hangingPunct="1"/>
            <a:r>
              <a:rPr lang="en-US" altLang="zh-TW" smtClean="0"/>
              <a:t>Help finding specific web page nearly instantly</a:t>
            </a:r>
          </a:p>
          <a:p>
            <a:pPr lvl="3" eaLnBrk="1" hangingPunct="1"/>
            <a:r>
              <a:rPr lang="en-US" altLang="zh-TW" smtClean="0"/>
              <a:t>Killer application</a:t>
            </a:r>
          </a:p>
          <a:p>
            <a:pPr lvl="3" eaLnBrk="1" hangingPunct="1"/>
            <a:r>
              <a:rPr lang="en-US" altLang="zh-TW" smtClean="0"/>
              <a:t>Hundreds of different search engines</a:t>
            </a:r>
          </a:p>
          <a:p>
            <a:pPr lvl="4" eaLnBrk="1" hangingPunct="1"/>
            <a:r>
              <a:rPr lang="en-US" altLang="zh-TW" smtClean="0"/>
              <a:t>index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altLang="zh-TW" dirty="0" smtClean="0"/>
              <a:t>Search engine</a:t>
            </a:r>
          </a:p>
          <a:p>
            <a:pPr lvl="2" eaLnBrk="1" hangingPunct="1"/>
            <a:r>
              <a:rPr lang="en-US" altLang="zh-TW" dirty="0" smtClean="0"/>
              <a:t>Start out in early 1990s</a:t>
            </a:r>
          </a:p>
          <a:p>
            <a:pPr lvl="2" eaLnBrk="1" hangingPunct="1"/>
            <a:r>
              <a:rPr lang="en-US" altLang="zh-TW" dirty="0" smtClean="0"/>
              <a:t>Simple software</a:t>
            </a:r>
          </a:p>
          <a:p>
            <a:pPr lvl="3" eaLnBrk="1" hangingPunct="1"/>
            <a:r>
              <a:rPr lang="en-US" altLang="zh-TW" dirty="0" smtClean="0"/>
              <a:t>Roamed the Web</a:t>
            </a:r>
          </a:p>
          <a:p>
            <a:pPr lvl="3" eaLnBrk="1" hangingPunct="1"/>
            <a:r>
              <a:rPr lang="en-US" altLang="zh-TW" dirty="0" smtClean="0"/>
              <a:t>Visiting pages</a:t>
            </a:r>
          </a:p>
          <a:p>
            <a:pPr lvl="3" eaLnBrk="1" hangingPunct="1"/>
            <a:r>
              <a:rPr lang="en-US" altLang="zh-TW" dirty="0" smtClean="0"/>
              <a:t>Gather info about the page</a:t>
            </a:r>
          </a:p>
          <a:p>
            <a:pPr lvl="4" eaLnBrk="1" hangingPunct="1"/>
            <a:r>
              <a:rPr lang="en-US" altLang="zh-TW" dirty="0" smtClean="0"/>
              <a:t>Crawlers, spiders, wanderers</a:t>
            </a:r>
          </a:p>
          <a:p>
            <a:pPr eaLnBrk="1" hangingPunct="1"/>
            <a:endParaRPr lang="en-US" altLang="zh-TW" dirty="0" smtClean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altLang="zh-TW" smtClean="0"/>
              <a:t>Search methods</a:t>
            </a:r>
          </a:p>
          <a:p>
            <a:pPr lvl="3" eaLnBrk="1" hangingPunct="1"/>
            <a:r>
              <a:rPr lang="en-US" altLang="zh-TW" smtClean="0"/>
              <a:t>Indexing</a:t>
            </a:r>
          </a:p>
          <a:p>
            <a:pPr lvl="2" eaLnBrk="1" hangingPunct="1"/>
            <a:r>
              <a:rPr lang="en-US" altLang="zh-TW" smtClean="0"/>
              <a:t>Simple keyword indexes</a:t>
            </a:r>
          </a:p>
          <a:p>
            <a:pPr lvl="3" eaLnBrk="1" hangingPunct="1"/>
            <a:r>
              <a:rPr lang="en-US" altLang="zh-TW" smtClean="0"/>
              <a:t>Count the number of times a word appear on the pages</a:t>
            </a:r>
          </a:p>
          <a:p>
            <a:pPr lvl="3" eaLnBrk="1" hangingPunct="1"/>
            <a:r>
              <a:rPr lang="en-US" altLang="zh-TW" smtClean="0"/>
              <a:t>Results may be</a:t>
            </a:r>
          </a:p>
          <a:p>
            <a:pPr lvl="4" eaLnBrk="1" hangingPunct="1"/>
            <a:r>
              <a:rPr lang="en-US" altLang="zh-TW" smtClean="0"/>
              <a:t>very long</a:t>
            </a:r>
          </a:p>
          <a:p>
            <a:pPr lvl="4" eaLnBrk="1" hangingPunct="1"/>
            <a:r>
              <a:rPr lang="en-US" altLang="zh-TW" smtClean="0"/>
              <a:t>not truly relevant</a:t>
            </a:r>
          </a:p>
          <a:p>
            <a:pPr lvl="2" eaLnBrk="1" hangingPunct="1"/>
            <a:r>
              <a:rPr lang="en-US" altLang="zh-TW" smtClean="0"/>
              <a:t>Yahoo! 1994</a:t>
            </a:r>
          </a:p>
          <a:p>
            <a:pPr lvl="3" eaLnBrk="1" hangingPunct="1"/>
            <a:r>
              <a:rPr lang="en-US" altLang="zh-TW" smtClean="0"/>
              <a:t>Never a real search engine</a:t>
            </a:r>
          </a:p>
          <a:p>
            <a:pPr lvl="3" eaLnBrk="1" hangingPunct="1"/>
            <a:r>
              <a:rPr lang="en-US" altLang="zh-TW" smtClean="0"/>
              <a:t>Edited selection of websites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/>
            <a:r>
              <a:rPr lang="en-US" altLang="zh-TW" smtClean="0"/>
              <a:t>Google 1998</a:t>
            </a:r>
          </a:p>
          <a:p>
            <a:pPr lvl="3" eaLnBrk="1" hangingPunct="1"/>
            <a:r>
              <a:rPr lang="en-US" altLang="zh-TW" smtClean="0"/>
              <a:t>Index web pages</a:t>
            </a:r>
          </a:p>
          <a:p>
            <a:pPr lvl="3" eaLnBrk="1" hangingPunct="1"/>
            <a:r>
              <a:rPr lang="en-US" altLang="zh-TW" smtClean="0"/>
              <a:t>Rank search results</a:t>
            </a:r>
          </a:p>
          <a:p>
            <a:pPr lvl="4" eaLnBrk="1" hangingPunct="1"/>
            <a:r>
              <a:rPr lang="en-US" altLang="zh-TW" smtClean="0"/>
              <a:t>Calculate what other sites link to that page</a:t>
            </a:r>
          </a:p>
          <a:p>
            <a:pPr lvl="4" eaLnBrk="1" hangingPunct="1">
              <a:buFontTx/>
              <a:buNone/>
            </a:pPr>
            <a:r>
              <a:rPr lang="en-US" altLang="zh-TW" smtClean="0"/>
              <a:t>		PageRank system, (patented)</a:t>
            </a:r>
          </a:p>
          <a:p>
            <a:pPr lvl="4" eaLnBrk="1" hangingPunct="1"/>
            <a:r>
              <a:rPr lang="en-US" altLang="zh-TW" smtClean="0"/>
              <a:t>Keywords &amp; combinations of words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Figure 7.12 how google works</a:t>
            </a:r>
            <a:endParaRPr lang="zh-TW" alt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altLang="zh-TW" dirty="0" smtClean="0"/>
              <a:t>Search engine marketing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en-US" altLang="zh-TW" dirty="0" smtClean="0"/>
              <a:t>Internet advertising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dirty="0" smtClean="0"/>
              <a:t>Two types of results listings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dirty="0" smtClean="0"/>
              <a:t>Sponsor links</a:t>
            </a:r>
          </a:p>
          <a:p>
            <a:pPr lvl="4" eaLnBrk="1" hangingPunct="1">
              <a:lnSpc>
                <a:spcPct val="90000"/>
              </a:lnSpc>
            </a:pPr>
            <a:r>
              <a:rPr lang="en-US" altLang="zh-TW" dirty="0" smtClean="0"/>
              <a:t>Advertisers paid to be listed</a:t>
            </a:r>
          </a:p>
          <a:p>
            <a:pPr lvl="4" eaLnBrk="1" hangingPunct="1">
              <a:lnSpc>
                <a:spcPct val="90000"/>
              </a:lnSpc>
            </a:pPr>
            <a:r>
              <a:rPr lang="en-US" altLang="zh-TW" dirty="0" smtClean="0"/>
              <a:t>Precisely match consumer interests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dirty="0" smtClean="0"/>
              <a:t>Un-sponsored “organic” listing</a:t>
            </a:r>
          </a:p>
          <a:p>
            <a:pPr lvl="3" eaLnBrk="1" hangingPunct="1">
              <a:lnSpc>
                <a:spcPct val="90000"/>
              </a:lnSpc>
            </a:pPr>
            <a:endParaRPr lang="en-US" altLang="zh-TW" dirty="0" smtClean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TW" dirty="0" smtClean="0"/>
              <a:t>Search engine optimization (SEO)</a:t>
            </a:r>
          </a:p>
          <a:p>
            <a:pPr lvl="2"/>
            <a:r>
              <a:rPr lang="en-US" altLang="zh-TW" dirty="0" smtClean="0"/>
              <a:t>Optimize the webpages</a:t>
            </a:r>
          </a:p>
          <a:p>
            <a:pPr lvl="3"/>
            <a:r>
              <a:rPr lang="en-US" altLang="zh-TW" dirty="0" smtClean="0"/>
              <a:t>To achieve a higher ranking with major search engine</a:t>
            </a:r>
          </a:p>
          <a:p>
            <a:pPr lvl="2"/>
            <a:r>
              <a:rPr lang="en-US" altLang="zh-TW" dirty="0" smtClean="0"/>
              <a:t>Ensure keywords used in webpage to match keywords searched </a:t>
            </a:r>
          </a:p>
          <a:p>
            <a:pPr lvl="2"/>
            <a:r>
              <a:rPr lang="en-US" altLang="zh-TW" dirty="0" smtClean="0"/>
              <a:t>Link your website to as many other websites</a:t>
            </a:r>
          </a:p>
          <a:p>
            <a:pPr lvl="2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90920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80928"/>
          </a:xfrm>
        </p:spPr>
        <p:txBody>
          <a:bodyPr/>
          <a:lstStyle/>
          <a:p>
            <a:pPr lvl="1"/>
            <a:r>
              <a:rPr lang="en-US" altLang="zh-TW" dirty="0" err="1" smtClean="0"/>
              <a:t>Tuggers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Small trucks for hauling carriers</a:t>
            </a:r>
          </a:p>
          <a:p>
            <a:pPr lvl="2"/>
            <a:r>
              <a:rPr lang="en-US" altLang="zh-TW" dirty="0" smtClean="0"/>
              <a:t>DLOG</a:t>
            </a:r>
          </a:p>
          <a:p>
            <a:pPr lvl="3"/>
            <a:r>
              <a:rPr lang="en-US" altLang="zh-TW" dirty="0" smtClean="0"/>
              <a:t>Mobile vehicle-mounted computer</a:t>
            </a:r>
          </a:p>
          <a:p>
            <a:pPr lvl="2"/>
            <a:r>
              <a:rPr lang="en-US" altLang="zh-TW" dirty="0" smtClean="0"/>
              <a:t>Access </a:t>
            </a:r>
            <a:r>
              <a:rPr lang="en-US" altLang="zh-TW" dirty="0" err="1" smtClean="0"/>
              <a:t>MobileView</a:t>
            </a:r>
            <a:endParaRPr lang="en-US" altLang="zh-TW" dirty="0" smtClean="0"/>
          </a:p>
          <a:p>
            <a:pPr lvl="3"/>
            <a:r>
              <a:rPr lang="en-US" altLang="zh-TW" dirty="0" smtClean="0"/>
              <a:t>Pull up a map</a:t>
            </a:r>
          </a:p>
          <a:p>
            <a:pPr lvl="3"/>
            <a:r>
              <a:rPr lang="en-US" altLang="zh-TW" dirty="0" smtClean="0"/>
              <a:t>See an icon where the carrier is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4581127"/>
            <a:ext cx="2880320" cy="1918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73237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TW" dirty="0" smtClean="0"/>
              <a:t>Social search</a:t>
            </a:r>
          </a:p>
          <a:p>
            <a:pPr lvl="2"/>
            <a:r>
              <a:rPr lang="en-US" altLang="zh-TW" dirty="0" smtClean="0"/>
              <a:t>Fewer, more relevant, and trustworthy search results based on a person’s networks of social contact</a:t>
            </a:r>
          </a:p>
          <a:p>
            <a:pPr lvl="2"/>
            <a:r>
              <a:rPr lang="en-US" altLang="zh-TW" dirty="0" smtClean="0"/>
              <a:t>Google +1</a:t>
            </a:r>
          </a:p>
          <a:p>
            <a:pPr lvl="3"/>
            <a:r>
              <a:rPr lang="en-US" altLang="zh-TW" dirty="0" smtClean="0"/>
              <a:t>User place a +1 next to website they found helpful</a:t>
            </a:r>
          </a:p>
          <a:p>
            <a:pPr lvl="3"/>
            <a:r>
              <a:rPr lang="en-US" altLang="zh-TW" dirty="0" smtClean="0"/>
              <a:t>When search</a:t>
            </a:r>
          </a:p>
          <a:p>
            <a:pPr lvl="4"/>
            <a:r>
              <a:rPr lang="en-US" altLang="zh-TW" dirty="0" smtClean="0"/>
              <a:t>+1 sites will </a:t>
            </a:r>
            <a:r>
              <a:rPr lang="en-US" altLang="zh-TW" smtClean="0"/>
              <a:t>list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8464153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84784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altLang="zh-TW" dirty="0"/>
              <a:t>Intelligent agent shopping Bots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dirty="0"/>
              <a:t>Intelligent agent software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dirty="0"/>
              <a:t>Searching the Internet for shopping </a:t>
            </a:r>
            <a:r>
              <a:rPr lang="en-US" altLang="zh-TW" dirty="0" smtClean="0"/>
              <a:t>information</a:t>
            </a:r>
            <a:endParaRPr lang="en-US" altLang="zh-TW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3356992"/>
            <a:ext cx="1781175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34547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Web 2.0</a:t>
            </a:r>
          </a:p>
          <a:p>
            <a:pPr lvl="1" eaLnBrk="1" hangingPunct="1"/>
            <a:r>
              <a:rPr lang="en-US" altLang="zh-TW" dirty="0" smtClean="0"/>
              <a:t>Second generation interactive Internet-based service</a:t>
            </a:r>
          </a:p>
          <a:p>
            <a:pPr lvl="2" eaLnBrk="1" hangingPunct="1"/>
            <a:r>
              <a:rPr lang="en-US" altLang="zh-TW" dirty="0" smtClean="0">
                <a:solidFill>
                  <a:srgbClr val="FF0000"/>
                </a:solidFill>
              </a:rPr>
              <a:t>Enable user to contribute information</a:t>
            </a:r>
          </a:p>
          <a:p>
            <a:pPr lvl="3" eaLnBrk="1" hangingPunct="1"/>
            <a:r>
              <a:rPr lang="en-US" altLang="zh-TW" dirty="0" smtClean="0"/>
              <a:t>Online photo album</a:t>
            </a:r>
          </a:p>
          <a:p>
            <a:pPr lvl="3" eaLnBrk="1" hangingPunct="1"/>
            <a:r>
              <a:rPr lang="en-US" altLang="zh-TW" dirty="0" smtClean="0"/>
              <a:t>Blog</a:t>
            </a:r>
          </a:p>
          <a:p>
            <a:pPr lvl="3" eaLnBrk="1" hangingPunct="1"/>
            <a:r>
              <a:rPr lang="en-US" altLang="zh-TW" dirty="0" smtClean="0"/>
              <a:t>Wikipedia </a:t>
            </a:r>
            <a:r>
              <a:rPr lang="zh-TW" altLang="en-US" dirty="0" smtClean="0"/>
              <a:t>維基百科</a:t>
            </a:r>
            <a:endParaRPr lang="en-US" altLang="zh-TW" dirty="0" smtClean="0"/>
          </a:p>
          <a:p>
            <a:pPr lvl="3" eaLnBrk="1" hangingPunct="1"/>
            <a:r>
              <a:rPr lang="en-US" altLang="zh-TW" dirty="0" smtClean="0"/>
              <a:t>Social networking</a:t>
            </a:r>
            <a:endParaRPr lang="zh-TW" altLang="en-US" dirty="0" smtClean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altLang="zh-TW" dirty="0" smtClean="0"/>
              <a:t>Popular Web 2.0 innovations</a:t>
            </a:r>
          </a:p>
          <a:p>
            <a:pPr lvl="2" eaLnBrk="1" hangingPunct="1"/>
            <a:r>
              <a:rPr kumimoji="0" lang="en-US" altLang="zh-TW" dirty="0" smtClean="0"/>
              <a:t>Blogs</a:t>
            </a:r>
          </a:p>
          <a:p>
            <a:pPr lvl="3" eaLnBrk="1" hangingPunct="1"/>
            <a:r>
              <a:rPr kumimoji="0" lang="en-US" altLang="zh-TW" dirty="0" smtClean="0"/>
              <a:t>Weblog</a:t>
            </a:r>
          </a:p>
          <a:p>
            <a:pPr lvl="3" eaLnBrk="1" hangingPunct="1"/>
            <a:r>
              <a:rPr kumimoji="0" lang="en-US" altLang="zh-TW" dirty="0" smtClean="0"/>
              <a:t>Informal yet structured web sites</a:t>
            </a:r>
          </a:p>
          <a:p>
            <a:pPr lvl="4" eaLnBrk="1" hangingPunct="1"/>
            <a:r>
              <a:rPr kumimoji="0" lang="en-US" altLang="zh-TW" dirty="0" smtClean="0"/>
              <a:t>Individual can publish stories, opinions, and link to other sites</a:t>
            </a:r>
          </a:p>
          <a:p>
            <a:pPr lvl="3" eaLnBrk="1" hangingPunct="1"/>
            <a:r>
              <a:rPr kumimoji="0" lang="en-US" altLang="zh-TW" dirty="0" smtClean="0"/>
              <a:t>Personal publishing tool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altLang="zh-TW" smtClean="0"/>
              <a:t>Popular Web 2.0 innovations</a:t>
            </a:r>
          </a:p>
          <a:p>
            <a:pPr lvl="2" eaLnBrk="1" hangingPunct="1"/>
            <a:r>
              <a:rPr lang="en-US" altLang="zh-TW" smtClean="0"/>
              <a:t>RSS</a:t>
            </a:r>
          </a:p>
          <a:p>
            <a:pPr lvl="4" eaLnBrk="1" hangingPunct="1"/>
            <a:r>
              <a:rPr lang="en-US" altLang="zh-TW" smtClean="0"/>
              <a:t>Rich site summary</a:t>
            </a:r>
          </a:p>
          <a:p>
            <a:pPr lvl="4" eaLnBrk="1" hangingPunct="1"/>
            <a:r>
              <a:rPr lang="en-US" altLang="zh-TW" smtClean="0"/>
              <a:t>Really simple syndication</a:t>
            </a:r>
          </a:p>
          <a:p>
            <a:pPr lvl="3" eaLnBrk="1" hangingPunct="1"/>
            <a:r>
              <a:rPr kumimoji="0" lang="en-US" altLang="zh-TW" smtClean="0"/>
              <a:t>Pull specific content from web sites</a:t>
            </a:r>
          </a:p>
          <a:p>
            <a:pPr lvl="3" eaLnBrk="1" hangingPunct="1"/>
            <a:r>
              <a:rPr kumimoji="0" lang="en-US" altLang="zh-TW" smtClean="0"/>
              <a:t>Feed automatically to users’ computers</a:t>
            </a:r>
          </a:p>
          <a:p>
            <a:pPr lvl="3" eaLnBrk="1" hangingPunct="1"/>
            <a:endParaRPr kumimoji="0" lang="en-US" altLang="zh-TW" smtClean="0"/>
          </a:p>
          <a:p>
            <a:pPr lvl="3" eaLnBrk="1" hangingPunct="1"/>
            <a:r>
              <a:rPr kumimoji="0" lang="en-US" altLang="zh-TW" smtClean="0"/>
              <a:t>Install aggregator or news reader software</a:t>
            </a:r>
          </a:p>
          <a:p>
            <a:pPr lvl="3" eaLnBrk="1" hangingPunct="1"/>
            <a:r>
              <a:rPr kumimoji="0" lang="en-US" altLang="zh-TW" smtClean="0"/>
              <a:t>Web browser’s RSS capability</a:t>
            </a:r>
          </a:p>
          <a:p>
            <a:pPr lvl="3" eaLnBrk="1" hangingPunct="1"/>
            <a:endParaRPr kumimoji="0" lang="en-US" altLang="zh-TW" smtClean="0"/>
          </a:p>
          <a:p>
            <a:pPr lvl="2" eaLnBrk="1" hangingPunct="1">
              <a:buFontTx/>
              <a:buNone/>
            </a:pPr>
            <a:r>
              <a:rPr kumimoji="0" lang="en-US" altLang="zh-TW" smtClean="0"/>
              <a:t>Business uses RSS to distribute updated corp. info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altLang="zh-TW" dirty="0" smtClean="0"/>
              <a:t>Popular Web 2.0 innovations</a:t>
            </a:r>
          </a:p>
          <a:p>
            <a:pPr lvl="2" eaLnBrk="1" hangingPunct="1"/>
            <a:r>
              <a:rPr lang="en-US" altLang="zh-TW" dirty="0" smtClean="0"/>
              <a:t>Wiki</a:t>
            </a:r>
          </a:p>
          <a:p>
            <a:pPr lvl="3" eaLnBrk="1" hangingPunct="1"/>
            <a:r>
              <a:rPr lang="en-US" altLang="zh-TW" dirty="0" smtClean="0"/>
              <a:t>User can add, delete, or modify content</a:t>
            </a:r>
          </a:p>
          <a:p>
            <a:pPr lvl="3" eaLnBrk="1" hangingPunct="1"/>
            <a:r>
              <a:rPr lang="en-US" altLang="zh-TW" dirty="0"/>
              <a:t>w</a:t>
            </a:r>
            <a:r>
              <a:rPr lang="en-US" altLang="zh-TW" dirty="0" smtClean="0"/>
              <a:t>ikipedia.org</a:t>
            </a:r>
          </a:p>
          <a:p>
            <a:pPr lvl="4" eaLnBrk="1" hangingPunct="1"/>
            <a:r>
              <a:rPr lang="en-US" altLang="zh-TW" dirty="0" smtClean="0"/>
              <a:t>Online open-source encyclopedia</a:t>
            </a:r>
          </a:p>
          <a:p>
            <a:pPr lvl="4" eaLnBrk="1" hangingPunct="1"/>
            <a:endParaRPr lang="en-US" altLang="zh-TW" dirty="0" smtClean="0"/>
          </a:p>
          <a:p>
            <a:pPr lvl="2" eaLnBrk="1" hangingPunct="1">
              <a:buFontTx/>
              <a:buNone/>
            </a:pPr>
            <a:r>
              <a:rPr lang="en-US" altLang="zh-TW" dirty="0" smtClean="0"/>
              <a:t>Business use wiki instead of email to</a:t>
            </a:r>
          </a:p>
          <a:p>
            <a:pPr lvl="3" eaLnBrk="1" hangingPunct="1"/>
            <a:r>
              <a:rPr lang="en-US" altLang="zh-TW" dirty="0" smtClean="0"/>
              <a:t>Create meeting agendas</a:t>
            </a:r>
          </a:p>
          <a:p>
            <a:pPr lvl="3" eaLnBrk="1" hangingPunct="1"/>
            <a:r>
              <a:rPr lang="en-US" altLang="zh-TW" dirty="0" smtClean="0"/>
              <a:t>Post training videos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Web 3.0</a:t>
            </a:r>
          </a:p>
          <a:p>
            <a:pPr lvl="1"/>
            <a:r>
              <a:rPr lang="en-US" altLang="zh-TW" dirty="0" smtClean="0"/>
              <a:t>Semantic Web</a:t>
            </a:r>
          </a:p>
          <a:p>
            <a:pPr lvl="2"/>
            <a:r>
              <a:rPr lang="en-US" altLang="zh-TW" dirty="0" smtClean="0"/>
              <a:t>Finding the “meaningful” info</a:t>
            </a:r>
          </a:p>
          <a:p>
            <a:pPr lvl="2"/>
            <a:r>
              <a:rPr lang="en-US" altLang="zh-TW" dirty="0" smtClean="0"/>
              <a:t>Design computers to analyze and manipulate contents</a:t>
            </a:r>
          </a:p>
          <a:p>
            <a:pPr lvl="3"/>
            <a:r>
              <a:rPr lang="en-US" altLang="zh-TW" dirty="0" smtClean="0"/>
              <a:t>Paris Hilton</a:t>
            </a:r>
          </a:p>
          <a:p>
            <a:pPr lvl="3"/>
            <a:r>
              <a:rPr lang="en-US" altLang="zh-TW" dirty="0" smtClean="0"/>
              <a:t>Hilton in Paris</a:t>
            </a:r>
          </a:p>
          <a:p>
            <a:pPr lvl="2"/>
            <a:r>
              <a:rPr lang="en-US" altLang="zh-TW" dirty="0" smtClean="0"/>
              <a:t>Machine facilitated understanding of information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1630836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zh-TW" smtClean="0"/>
              <a:t>7.1 Telecommunications and Networking </a:t>
            </a:r>
            <a:r>
              <a:rPr lang="en-US" altLang="zh-TW" sz="2400" smtClean="0"/>
              <a:t>in today’s business world</a:t>
            </a:r>
          </a:p>
          <a:p>
            <a:pPr eaLnBrk="1" hangingPunct="1">
              <a:buFontTx/>
              <a:buNone/>
            </a:pPr>
            <a:r>
              <a:rPr lang="en-US" altLang="zh-TW" smtClean="0"/>
              <a:t>7.2 Communication networks</a:t>
            </a:r>
          </a:p>
          <a:p>
            <a:pPr eaLnBrk="1" hangingPunct="1">
              <a:buFontTx/>
              <a:buNone/>
            </a:pPr>
            <a:r>
              <a:rPr lang="en-US" altLang="zh-TW" smtClean="0"/>
              <a:t>7.3 The Internet</a:t>
            </a:r>
          </a:p>
          <a:p>
            <a:pPr eaLnBrk="1" hangingPunct="1">
              <a:buFontTx/>
              <a:buNone/>
            </a:pPr>
            <a:r>
              <a:rPr lang="en-US" altLang="zh-TW" smtClean="0"/>
              <a:t>7.4 The wireless revolution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468312" y="3716338"/>
            <a:ext cx="7704087" cy="720725"/>
          </a:xfrm>
          <a:prstGeom prst="rect">
            <a:avLst/>
          </a:prstGeom>
          <a:noFill/>
          <a:ln w="28575">
            <a:solidFill>
              <a:schemeClr val="hlink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7.4 The wireless revolution</a:t>
            </a:r>
            <a:endParaRPr lang="zh-TW" altLang="zh-TW" dirty="0" smtClean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mtClean="0"/>
              <a:t>Cellular systems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altLang="zh-TW" smtClean="0"/>
              <a:t>Mobile platform for voice &amp;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Cellular network standards &amp; generations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en-US" altLang="zh-TW" smtClean="0"/>
              <a:t>Several competing &amp; incompatible standards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/>
              <a:t>GSM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smtClean="0"/>
              <a:t>Global system for mobile communication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smtClean="0"/>
              <a:t>The rest of world outside of USA</a:t>
            </a:r>
          </a:p>
          <a:p>
            <a:pPr lvl="4" eaLnBrk="1" hangingPunct="1">
              <a:lnSpc>
                <a:spcPct val="90000"/>
              </a:lnSpc>
            </a:pPr>
            <a:r>
              <a:rPr lang="en-US" altLang="zh-TW" smtClean="0"/>
              <a:t>International roaming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/>
              <a:t>CDMA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smtClean="0"/>
              <a:t>Code division multiple access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smtClean="0"/>
              <a:t>USA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altLang="zh-TW" dirty="0" smtClean="0"/>
              <a:t>Cellular generations</a:t>
            </a:r>
          </a:p>
          <a:p>
            <a:pPr lvl="2" eaLnBrk="1" hangingPunct="1"/>
            <a:r>
              <a:rPr lang="en-US" altLang="zh-TW" dirty="0" smtClean="0"/>
              <a:t>Voice</a:t>
            </a:r>
          </a:p>
          <a:p>
            <a:pPr lvl="2" eaLnBrk="1" hangingPunct="1"/>
            <a:r>
              <a:rPr lang="en-US" altLang="zh-TW" dirty="0" smtClean="0"/>
              <a:t>Text message</a:t>
            </a:r>
          </a:p>
          <a:p>
            <a:pPr lvl="3" eaLnBrk="1" hangingPunct="1"/>
            <a:r>
              <a:rPr lang="en-US" altLang="zh-TW" dirty="0" smtClean="0"/>
              <a:t>Short message service</a:t>
            </a:r>
          </a:p>
          <a:p>
            <a:pPr lvl="2" eaLnBrk="1" hangingPunct="1"/>
            <a:r>
              <a:rPr lang="en-US" altLang="zh-TW" dirty="0" smtClean="0"/>
              <a:t>3G</a:t>
            </a:r>
          </a:p>
          <a:p>
            <a:pPr lvl="3" eaLnBrk="1" hangingPunct="1"/>
            <a:r>
              <a:rPr lang="en-US" altLang="zh-TW" dirty="0" smtClean="0"/>
              <a:t>Third generation networks</a:t>
            </a:r>
          </a:p>
          <a:p>
            <a:pPr lvl="3" eaLnBrk="1" hangingPunct="1"/>
            <a:r>
              <a:rPr lang="en-US" altLang="zh-TW" dirty="0" smtClean="0"/>
              <a:t>394 kbps ~ 2 Mbps</a:t>
            </a:r>
          </a:p>
          <a:p>
            <a:pPr lvl="4" eaLnBrk="1" hangingPunct="1"/>
            <a:r>
              <a:rPr lang="en-US" altLang="zh-TW" dirty="0" smtClean="0"/>
              <a:t>Video, graphic, …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TW" dirty="0" smtClean="0"/>
              <a:t>Material inventory tracking systems</a:t>
            </a:r>
          </a:p>
          <a:p>
            <a:pPr lvl="2"/>
            <a:r>
              <a:rPr lang="en-US" altLang="zh-TW" dirty="0" smtClean="0"/>
              <a:t>Barcodes attached</a:t>
            </a:r>
          </a:p>
          <a:p>
            <a:pPr lvl="3"/>
            <a:r>
              <a:rPr lang="en-US" altLang="zh-TW" dirty="0" smtClean="0"/>
              <a:t>Components</a:t>
            </a:r>
          </a:p>
          <a:p>
            <a:pPr lvl="3"/>
            <a:r>
              <a:rPr lang="en-US" altLang="zh-TW" dirty="0" smtClean="0"/>
              <a:t>Carriers</a:t>
            </a:r>
          </a:p>
          <a:p>
            <a:pPr lvl="2"/>
            <a:r>
              <a:rPr lang="en-US" altLang="zh-TW" dirty="0" smtClean="0"/>
              <a:t>Associated with RFID info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9306377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altLang="zh-TW" dirty="0" smtClean="0"/>
              <a:t>4G</a:t>
            </a:r>
          </a:p>
          <a:p>
            <a:pPr lvl="3"/>
            <a:r>
              <a:rPr lang="en-US" altLang="zh-TW" dirty="0" smtClean="0"/>
              <a:t>100 Mbps – 1 </a:t>
            </a:r>
            <a:r>
              <a:rPr lang="en-US" altLang="zh-TW" dirty="0" err="1" smtClean="0"/>
              <a:t>Gbps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Pre-4G</a:t>
            </a:r>
          </a:p>
          <a:p>
            <a:pPr lvl="3"/>
            <a:r>
              <a:rPr lang="en-US" altLang="zh-TW" dirty="0" smtClean="0"/>
              <a:t>Long Term Evolution (LTE)</a:t>
            </a:r>
          </a:p>
          <a:p>
            <a:pPr lvl="3"/>
            <a:r>
              <a:rPr lang="en-US" altLang="zh-TW" dirty="0" smtClean="0"/>
              <a:t>Mobile </a:t>
            </a:r>
            <a:r>
              <a:rPr lang="en-US" altLang="zh-TW" dirty="0" err="1" smtClean="0"/>
              <a:t>WiMax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1234883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mtClean="0"/>
              <a:t>Wireless computer networks and Internet access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altLang="zh-TW" smtClean="0"/>
              <a:t>Bluetooth, WiFi, WiMax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Bluetooth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/>
              <a:t>Personal area network (802.15)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smtClean="0"/>
              <a:t>Eight devices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smtClean="0"/>
              <a:t>10 meters radium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smtClean="0"/>
              <a:t>Low power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smtClean="0"/>
              <a:t>Radio based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smtClean="0"/>
              <a:t>722 kbps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smtClean="0"/>
              <a:t>2.4 GHz band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Figure 7.13 a Bluetooth network</a:t>
            </a:r>
            <a:endParaRPr lang="zh-TW" altLang="en-US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altLang="zh-TW" smtClean="0"/>
              <a:t>WiFi</a:t>
            </a:r>
          </a:p>
          <a:p>
            <a:pPr lvl="2" eaLnBrk="1" hangingPunct="1"/>
            <a:r>
              <a:rPr lang="en-US" altLang="zh-TW" smtClean="0"/>
              <a:t>Local area network</a:t>
            </a:r>
          </a:p>
          <a:p>
            <a:pPr lvl="2" eaLnBrk="1" hangingPunct="1"/>
            <a:r>
              <a:rPr lang="en-US" altLang="zh-TW" smtClean="0"/>
              <a:t>802.11x, x=a, b, g, n</a:t>
            </a:r>
          </a:p>
          <a:p>
            <a:pPr lvl="3" eaLnBrk="1" hangingPunct="1"/>
            <a:r>
              <a:rPr lang="en-US" altLang="zh-TW" smtClean="0"/>
              <a:t>802.11a</a:t>
            </a:r>
          </a:p>
          <a:p>
            <a:pPr lvl="4" eaLnBrk="1" hangingPunct="1"/>
            <a:r>
              <a:rPr lang="en-US" altLang="zh-TW" smtClean="0"/>
              <a:t>10 – 30 meters</a:t>
            </a:r>
          </a:p>
          <a:p>
            <a:pPr lvl="3" eaLnBrk="1" hangingPunct="1"/>
            <a:r>
              <a:rPr lang="en-US" altLang="zh-TW" smtClean="0"/>
              <a:t>802.11b</a:t>
            </a:r>
          </a:p>
          <a:p>
            <a:pPr lvl="4" eaLnBrk="1" hangingPunct="1"/>
            <a:r>
              <a:rPr lang="en-US" altLang="zh-TW" smtClean="0"/>
              <a:t>30 – 50 meters</a:t>
            </a:r>
          </a:p>
          <a:p>
            <a:pPr lvl="2" eaLnBrk="1" hangingPunct="1"/>
            <a:r>
              <a:rPr lang="en-US" altLang="zh-TW" smtClean="0"/>
              <a:t>Operate in two different modes</a:t>
            </a:r>
          </a:p>
          <a:p>
            <a:pPr lvl="3" eaLnBrk="1" hangingPunct="1"/>
            <a:r>
              <a:rPr lang="en-US" altLang="zh-TW" smtClean="0"/>
              <a:t>Infrastructure Mode</a:t>
            </a:r>
          </a:p>
          <a:p>
            <a:pPr lvl="4" eaLnBrk="1" hangingPunct="1"/>
            <a:r>
              <a:rPr lang="en-US" altLang="zh-TW" smtClean="0"/>
              <a:t>Access point: </a:t>
            </a:r>
            <a:r>
              <a:rPr lang="zh-TW" altLang="en-US" smtClean="0"/>
              <a:t>無線基地台、寬頻分享器</a:t>
            </a:r>
          </a:p>
          <a:p>
            <a:pPr lvl="3" eaLnBrk="1" hangingPunct="1"/>
            <a:r>
              <a:rPr lang="en-US" altLang="zh-TW" smtClean="0"/>
              <a:t>Ad hoc, peer-to-peer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Figure 7.14 an 802.11 wireless LAN</a:t>
            </a:r>
            <a:endParaRPr lang="zh-TW" altLang="en-US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altLang="zh-TW" dirty="0" smtClean="0"/>
              <a:t>Wi-Fi and wireless Internet access</a:t>
            </a:r>
          </a:p>
          <a:p>
            <a:pPr lvl="2" eaLnBrk="1" hangingPunct="1"/>
            <a:r>
              <a:rPr lang="en-US" altLang="zh-TW" dirty="0" smtClean="0"/>
              <a:t>Hotspot</a:t>
            </a:r>
          </a:p>
          <a:p>
            <a:pPr lvl="3" eaLnBrk="1" hangingPunct="1"/>
            <a:r>
              <a:rPr lang="en-US" altLang="zh-TW" dirty="0" smtClean="0"/>
              <a:t>Access points in public place to provide wireless Internet</a:t>
            </a:r>
          </a:p>
          <a:p>
            <a:pPr lvl="4" eaLnBrk="1" hangingPunct="1"/>
            <a:r>
              <a:rPr lang="en-US" altLang="zh-TW" dirty="0" smtClean="0"/>
              <a:t>Free, </a:t>
            </a:r>
            <a:r>
              <a:rPr lang="en-US" altLang="zh-TW" dirty="0" err="1" smtClean="0"/>
              <a:t>starbucks</a:t>
            </a:r>
            <a:endParaRPr lang="en-US" altLang="zh-TW" dirty="0" smtClean="0"/>
          </a:p>
          <a:p>
            <a:pPr lvl="4" eaLnBrk="1" hangingPunct="1"/>
            <a:r>
              <a:rPr lang="en-US" altLang="zh-TW" dirty="0" smtClean="0"/>
              <a:t>Fee-based </a:t>
            </a:r>
          </a:p>
          <a:p>
            <a:pPr lvl="4" eaLnBrk="1" hangingPunct="1">
              <a:buFontTx/>
              <a:buNone/>
            </a:pPr>
            <a:r>
              <a:rPr lang="en-US" altLang="zh-TW" dirty="0" smtClean="0"/>
              <a:t>		hotels, airports</a:t>
            </a:r>
          </a:p>
          <a:p>
            <a:pPr lvl="2" eaLnBrk="1" hangingPunct="1"/>
            <a:r>
              <a:rPr lang="en-US" altLang="zh-TW" dirty="0" smtClean="0"/>
              <a:t>Challenges</a:t>
            </a:r>
          </a:p>
          <a:p>
            <a:pPr lvl="3" eaLnBrk="1" hangingPunct="1"/>
            <a:r>
              <a:rPr lang="en-US" altLang="zh-TW" dirty="0" smtClean="0"/>
              <a:t>Can not roam freely</a:t>
            </a:r>
          </a:p>
          <a:p>
            <a:pPr lvl="3" eaLnBrk="1" hangingPunct="1"/>
            <a:r>
              <a:rPr lang="en-US" altLang="zh-TW" dirty="0" smtClean="0"/>
              <a:t>Weak security features</a:t>
            </a:r>
          </a:p>
          <a:p>
            <a:pPr lvl="3" eaLnBrk="1" hangingPunct="1"/>
            <a:r>
              <a:rPr lang="en-US" altLang="zh-TW" dirty="0" smtClean="0"/>
              <a:t>Susceptibility to interference</a:t>
            </a:r>
          </a:p>
          <a:p>
            <a:pPr lvl="4" eaLnBrk="1" hangingPunct="1"/>
            <a:r>
              <a:rPr lang="en-US" altLang="zh-TW" dirty="0" smtClean="0"/>
              <a:t>Many system operate in the same spectrum</a:t>
            </a:r>
          </a:p>
        </p:txBody>
      </p:sp>
      <p:pic>
        <p:nvPicPr>
          <p:cNvPr id="4" name="圖片 3" descr="streetCar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068960"/>
            <a:ext cx="2233613" cy="243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altLang="zh-TW" smtClean="0"/>
              <a:t>WiMax</a:t>
            </a:r>
          </a:p>
          <a:p>
            <a:pPr lvl="2" eaLnBrk="1" hangingPunct="1"/>
            <a:r>
              <a:rPr lang="en-US" altLang="zh-TW" smtClean="0"/>
              <a:t>Metropolitan Area network</a:t>
            </a:r>
          </a:p>
          <a:p>
            <a:pPr lvl="2" eaLnBrk="1" hangingPunct="1"/>
            <a:r>
              <a:rPr lang="en-US" altLang="zh-TW" smtClean="0"/>
              <a:t>802.16</a:t>
            </a:r>
          </a:p>
          <a:p>
            <a:pPr lvl="2" eaLnBrk="1" hangingPunct="1"/>
            <a:r>
              <a:rPr lang="en-US" altLang="zh-TW" smtClean="0"/>
              <a:t>Range up to 31 miles</a:t>
            </a:r>
          </a:p>
          <a:p>
            <a:pPr lvl="2" eaLnBrk="1" hangingPunct="1"/>
            <a:r>
              <a:rPr lang="en-US" altLang="zh-TW" smtClean="0"/>
              <a:t>75 Mbps</a:t>
            </a:r>
          </a:p>
          <a:p>
            <a:pPr lvl="3" eaLnBrk="1" hangingPunct="1"/>
            <a:r>
              <a:rPr lang="en-US" altLang="zh-TW" smtClean="0"/>
              <a:t>Microwave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4" name="圖片 7" descr="250px-RightHandOutlin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938" y="5072063"/>
            <a:ext cx="1270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1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zh-TW" smtClean="0"/>
              <a:t>RFID &amp; wireless sensor networks</a:t>
            </a:r>
          </a:p>
          <a:p>
            <a:pPr lvl="1" eaLnBrk="1" hangingPunct="1"/>
            <a:r>
              <a:rPr lang="en-US" altLang="zh-TW" smtClean="0"/>
              <a:t>RFID, radio frequency identification</a:t>
            </a:r>
          </a:p>
          <a:p>
            <a:pPr lvl="3" eaLnBrk="1" hangingPunct="1">
              <a:buFontTx/>
              <a:buNone/>
            </a:pPr>
            <a:r>
              <a:rPr lang="en-US" altLang="zh-TW" smtClean="0"/>
              <a:t>Tracking the movement of goods</a:t>
            </a:r>
          </a:p>
          <a:p>
            <a:pPr lvl="2" eaLnBrk="1" hangingPunct="1"/>
            <a:r>
              <a:rPr lang="en-US" altLang="zh-TW" smtClean="0"/>
              <a:t>Transponder, tiny tag</a:t>
            </a:r>
          </a:p>
          <a:p>
            <a:pPr lvl="3" eaLnBrk="1" hangingPunct="1"/>
            <a:r>
              <a:rPr lang="en-US" altLang="zh-TW" smtClean="0"/>
              <a:t>Microchips</a:t>
            </a:r>
          </a:p>
          <a:p>
            <a:pPr lvl="4" eaLnBrk="1" hangingPunct="1"/>
            <a:r>
              <a:rPr lang="en-US" altLang="zh-TW" smtClean="0"/>
              <a:t>Data about items and its location</a:t>
            </a:r>
          </a:p>
          <a:p>
            <a:pPr lvl="3" eaLnBrk="1" hangingPunct="1"/>
            <a:r>
              <a:rPr lang="en-US" altLang="zh-TW" smtClean="0"/>
              <a:t>Transmit radio signals over a short distance</a:t>
            </a:r>
          </a:p>
          <a:p>
            <a:pPr lvl="4" eaLnBrk="1" hangingPunct="1"/>
            <a:r>
              <a:rPr lang="en-US" altLang="zh-TW" smtClean="0"/>
              <a:t>Antenna </a:t>
            </a:r>
          </a:p>
          <a:p>
            <a:pPr lvl="2" eaLnBrk="1" hangingPunct="1"/>
            <a:r>
              <a:rPr lang="en-US" altLang="zh-TW" smtClean="0"/>
              <a:t>RFID reader</a:t>
            </a:r>
          </a:p>
        </p:txBody>
      </p:sp>
      <p:pic>
        <p:nvPicPr>
          <p:cNvPr id="90117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4941888"/>
            <a:ext cx="2133600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118" name="Text Box 5"/>
          <p:cNvSpPr txBox="1">
            <a:spLocks noChangeArrowheads="1"/>
          </p:cNvSpPr>
          <p:nvPr/>
        </p:nvSpPr>
        <p:spPr bwMode="auto">
          <a:xfrm>
            <a:off x="4427538" y="6308725"/>
            <a:ext cx="20574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sz="900"/>
              <a:t>An </a:t>
            </a:r>
            <a:r>
              <a:rPr lang="en-US" altLang="zh-TW" sz="900">
                <a:hlinkClick r:id="rId4" tooltip="Electronic Product Code"/>
              </a:rPr>
              <a:t>EPC</a:t>
            </a:r>
            <a:r>
              <a:rPr lang="en-US" altLang="zh-TW" sz="900"/>
              <a:t> RFID tag used by </a:t>
            </a:r>
            <a:r>
              <a:rPr lang="en-US" altLang="zh-TW" sz="900">
                <a:hlinkClick r:id="rId5" tooltip="Wal-Mart"/>
              </a:rPr>
              <a:t>Wal-Mart</a:t>
            </a:r>
            <a:r>
              <a:rPr lang="en-US" altLang="zh-TW" sz="900"/>
              <a:t> </a:t>
            </a:r>
          </a:p>
        </p:txBody>
      </p:sp>
      <p:sp>
        <p:nvSpPr>
          <p:cNvPr id="90119" name="Text Box 6"/>
          <p:cNvSpPr txBox="1">
            <a:spLocks noChangeArrowheads="1"/>
          </p:cNvSpPr>
          <p:nvPr/>
        </p:nvSpPr>
        <p:spPr bwMode="auto">
          <a:xfrm>
            <a:off x="6732588" y="6308725"/>
            <a:ext cx="935037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sz="900"/>
              <a:t>Wikipedia.com</a:t>
            </a:r>
          </a:p>
        </p:txBody>
      </p:sp>
      <p:sp>
        <p:nvSpPr>
          <p:cNvPr id="90120" name="文字方塊 6"/>
          <p:cNvSpPr txBox="1">
            <a:spLocks noChangeArrowheads="1"/>
          </p:cNvSpPr>
          <p:nvPr/>
        </p:nvSpPr>
        <p:spPr bwMode="auto">
          <a:xfrm>
            <a:off x="6000750" y="4643438"/>
            <a:ext cx="29321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b="1"/>
              <a:t>Fleming's right hand rule</a:t>
            </a:r>
            <a:endParaRPr lang="zh-TW" altLang="en-US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/>
            <a:r>
              <a:rPr lang="en-US" altLang="zh-TW" smtClean="0"/>
              <a:t>RFID reader</a:t>
            </a:r>
          </a:p>
          <a:p>
            <a:pPr lvl="3" eaLnBrk="1" hangingPunct="1"/>
            <a:r>
              <a:rPr lang="en-US" altLang="zh-TW" smtClean="0"/>
              <a:t>Antenna and radio transmitter</a:t>
            </a:r>
          </a:p>
          <a:p>
            <a:pPr lvl="4" eaLnBrk="1" hangingPunct="1"/>
            <a:r>
              <a:rPr lang="en-US" altLang="zh-TW" smtClean="0"/>
              <a:t>1 inch to 100 feet</a:t>
            </a:r>
          </a:p>
          <a:p>
            <a:pPr lvl="3" eaLnBrk="1" hangingPunct="1"/>
            <a:r>
              <a:rPr lang="en-US" altLang="zh-TW" smtClean="0"/>
              <a:t>Decoding capability</a:t>
            </a:r>
          </a:p>
          <a:p>
            <a:pPr lvl="2" eaLnBrk="1" hangingPunct="1"/>
            <a:endParaRPr lang="en-US" altLang="zh-TW" smtClean="0"/>
          </a:p>
          <a:p>
            <a:pPr lvl="2" eaLnBrk="1" hangingPunct="1"/>
            <a:r>
              <a:rPr lang="en-US" altLang="zh-TW" smtClean="0"/>
              <a:t>RFID tag comes within the range of the reader</a:t>
            </a:r>
          </a:p>
          <a:p>
            <a:pPr lvl="3" eaLnBrk="1" hangingPunct="1"/>
            <a:r>
              <a:rPr lang="en-US" altLang="zh-TW" smtClean="0"/>
              <a:t>The tag is activated and begin to send data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7.15 how RFID works</a:t>
            </a:r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Productivity increased</a:t>
            </a:r>
          </a:p>
          <a:p>
            <a:pPr lvl="1"/>
            <a:r>
              <a:rPr lang="en-US" altLang="zh-TW" dirty="0" smtClean="0"/>
              <a:t>When components are needed</a:t>
            </a:r>
          </a:p>
          <a:p>
            <a:pPr lvl="2"/>
            <a:r>
              <a:rPr lang="en-US" altLang="zh-TW" dirty="0" err="1" smtClean="0"/>
              <a:t>Tugger</a:t>
            </a:r>
            <a:r>
              <a:rPr lang="en-US" altLang="zh-TW" dirty="0" smtClean="0"/>
              <a:t> driver use DLOG to</a:t>
            </a:r>
          </a:p>
          <a:p>
            <a:pPr lvl="3"/>
            <a:r>
              <a:rPr lang="en-US" altLang="zh-TW" dirty="0" smtClean="0"/>
              <a:t>Identify the location of carrier</a:t>
            </a:r>
          </a:p>
          <a:p>
            <a:pPr lvl="2"/>
            <a:r>
              <a:rPr lang="en-US" altLang="zh-TW" dirty="0" smtClean="0"/>
              <a:t>Scan barcode to </a:t>
            </a:r>
          </a:p>
          <a:p>
            <a:pPr lvl="3"/>
            <a:r>
              <a:rPr lang="en-US" altLang="zh-TW" dirty="0" smtClean="0"/>
              <a:t>Update material status</a:t>
            </a:r>
          </a:p>
          <a:p>
            <a:r>
              <a:rPr lang="en-US" altLang="zh-TW" dirty="0" smtClean="0"/>
              <a:t>Fewer material is thrown away</a:t>
            </a:r>
          </a:p>
          <a:p>
            <a:pPr lvl="1"/>
            <a:r>
              <a:rPr lang="en-US" altLang="zh-TW" dirty="0" smtClean="0"/>
              <a:t>Expired </a:t>
            </a:r>
          </a:p>
          <a:p>
            <a:pPr lvl="1"/>
            <a:r>
              <a:rPr lang="en-US" altLang="zh-TW" dirty="0" smtClean="0"/>
              <a:t>Not used when needed 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4351636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/>
            <a:r>
              <a:rPr lang="en-US" altLang="zh-TW" smtClean="0"/>
              <a:t>RFID</a:t>
            </a:r>
          </a:p>
          <a:p>
            <a:pPr lvl="3" eaLnBrk="1" hangingPunct="1"/>
            <a:r>
              <a:rPr lang="en-US" altLang="zh-TW" smtClean="0"/>
              <a:t>Low frequency system</a:t>
            </a:r>
          </a:p>
          <a:p>
            <a:pPr lvl="4" eaLnBrk="1" hangingPunct="1"/>
            <a:r>
              <a:rPr lang="en-US" altLang="zh-TW" smtClean="0"/>
              <a:t>Short reading ranges, (inches and a few feet)</a:t>
            </a:r>
          </a:p>
          <a:p>
            <a:pPr lvl="4" eaLnBrk="1" hangingPunct="1"/>
            <a:r>
              <a:rPr lang="en-US" altLang="zh-TW" smtClean="0"/>
              <a:t>Lower system cost</a:t>
            </a:r>
          </a:p>
          <a:p>
            <a:pPr lvl="4" eaLnBrk="1" hangingPunct="1"/>
            <a:r>
              <a:rPr lang="en-US" altLang="zh-TW" smtClean="0"/>
              <a:t>Security system, asset tracking, animal ID</a:t>
            </a:r>
          </a:p>
          <a:p>
            <a:pPr lvl="3" eaLnBrk="1" hangingPunct="1"/>
            <a:r>
              <a:rPr lang="en-US" altLang="zh-TW" smtClean="0"/>
              <a:t>High frequency system</a:t>
            </a:r>
          </a:p>
          <a:p>
            <a:pPr lvl="4" eaLnBrk="1" hangingPunct="1"/>
            <a:r>
              <a:rPr lang="en-US" altLang="zh-TW" smtClean="0"/>
              <a:t>Can extend beyond 90 feet</a:t>
            </a:r>
          </a:p>
          <a:p>
            <a:pPr lvl="4" eaLnBrk="1" hangingPunct="1"/>
            <a:r>
              <a:rPr lang="en-US" altLang="zh-TW" smtClean="0"/>
              <a:t>Automated toll collection</a:t>
            </a:r>
          </a:p>
          <a:p>
            <a:pPr lvl="4" eaLnBrk="1" hangingPunct="1"/>
            <a:endParaRPr lang="en-US" altLang="zh-TW" smtClean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altLang="zh-TW" smtClean="0"/>
              <a:t>RFID challenges</a:t>
            </a:r>
          </a:p>
          <a:p>
            <a:pPr lvl="2" eaLnBrk="1" hangingPunct="1"/>
            <a:r>
              <a:rPr lang="en-US" altLang="zh-TW" smtClean="0"/>
              <a:t>Cost of tags</a:t>
            </a:r>
          </a:p>
          <a:p>
            <a:pPr lvl="3" eaLnBrk="1" hangingPunct="1"/>
            <a:r>
              <a:rPr lang="en-US" altLang="zh-TW" smtClean="0"/>
              <a:t>19 to 5 cents a piece</a:t>
            </a:r>
          </a:p>
          <a:p>
            <a:pPr lvl="2" eaLnBrk="1" hangingPunct="1"/>
            <a:r>
              <a:rPr lang="en-US" altLang="zh-TW" smtClean="0"/>
              <a:t>Massive amount of data generated</a:t>
            </a:r>
          </a:p>
          <a:p>
            <a:pPr lvl="3" eaLnBrk="1" hangingPunct="1"/>
            <a:r>
              <a:rPr lang="en-US" altLang="zh-TW" smtClean="0"/>
              <a:t>Special middleware </a:t>
            </a:r>
          </a:p>
          <a:p>
            <a:pPr lvl="4" eaLnBrk="1" hangingPunct="1"/>
            <a:r>
              <a:rPr lang="en-US" altLang="zh-TW" smtClean="0"/>
              <a:t>Filter</a:t>
            </a:r>
          </a:p>
          <a:p>
            <a:pPr lvl="4" eaLnBrk="1" hangingPunct="1"/>
            <a:r>
              <a:rPr lang="en-US" altLang="zh-TW" smtClean="0"/>
              <a:t>Aggregate</a:t>
            </a:r>
          </a:p>
          <a:p>
            <a:pPr lvl="4" eaLnBrk="1" hangingPunct="1"/>
            <a:r>
              <a:rPr lang="en-US" altLang="zh-TW" smtClean="0"/>
              <a:t>Prevent RFID data from overloading business network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Figure 7.16 a </a:t>
            </a:r>
            <a:r>
              <a:rPr lang="en-US" altLang="zh-TW"/>
              <a:t>Wireless </a:t>
            </a:r>
            <a:r>
              <a:rPr lang="en-US" altLang="zh-TW"/>
              <a:t>sensor </a:t>
            </a:r>
            <a:r>
              <a:rPr lang="en-US" altLang="zh-TW" smtClean="0"/>
              <a:t>network</a:t>
            </a:r>
            <a:endParaRPr lang="en-US" altLang="zh-TW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zh-TW" dirty="0" smtClean="0"/>
              <a:t>7.1 Telecommunications and Networking </a:t>
            </a:r>
          </a:p>
          <a:p>
            <a:pPr eaLnBrk="1" hangingPunct="1">
              <a:buFontTx/>
              <a:buNone/>
            </a:pPr>
            <a:r>
              <a:rPr lang="en-US" altLang="zh-TW" dirty="0" smtClean="0"/>
              <a:t>			</a:t>
            </a:r>
            <a:r>
              <a:rPr lang="en-US" altLang="zh-TW" sz="2400" dirty="0" smtClean="0"/>
              <a:t>in today’s business world</a:t>
            </a:r>
          </a:p>
          <a:p>
            <a:pPr eaLnBrk="1" hangingPunct="1">
              <a:buFontTx/>
              <a:buNone/>
            </a:pPr>
            <a:r>
              <a:rPr lang="en-US" altLang="zh-TW" dirty="0" smtClean="0"/>
              <a:t>7.2 Communication networks</a:t>
            </a:r>
          </a:p>
          <a:p>
            <a:pPr eaLnBrk="1" hangingPunct="1">
              <a:buFontTx/>
              <a:buNone/>
            </a:pPr>
            <a:r>
              <a:rPr lang="en-US" altLang="zh-TW" dirty="0" smtClean="0"/>
              <a:t>7.3 The global Internet</a:t>
            </a:r>
          </a:p>
          <a:p>
            <a:pPr eaLnBrk="1" hangingPunct="1">
              <a:buFontTx/>
              <a:buNone/>
            </a:pPr>
            <a:r>
              <a:rPr lang="en-US" altLang="zh-TW" dirty="0" smtClean="0"/>
              <a:t>7.4 The wireless revolution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1489</TotalTime>
  <Words>1915</Words>
  <Application>Microsoft Office PowerPoint</Application>
  <PresentationFormat>如螢幕大小 (4:3)</PresentationFormat>
  <Paragraphs>532</Paragraphs>
  <Slides>82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82</vt:i4>
      </vt:variant>
    </vt:vector>
  </HeadingPairs>
  <TitlesOfParts>
    <vt:vector size="86" baseType="lpstr">
      <vt:lpstr>新細明體</vt:lpstr>
      <vt:lpstr>Arial</vt:lpstr>
      <vt:lpstr>Calibri</vt:lpstr>
      <vt:lpstr>預設簡報設計</vt:lpstr>
      <vt:lpstr>Telecommunication, the Internet, and Wireless Technology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7.1 Telecommunication &amp; Networking in today’s business world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7.2 Communication Networks</vt:lpstr>
      <vt:lpstr>PowerPoint 簡報</vt:lpstr>
      <vt:lpstr>PowerPoint 簡報</vt:lpstr>
      <vt:lpstr>PowerPoint 簡報</vt:lpstr>
      <vt:lpstr>PowerPoint 簡報</vt:lpstr>
      <vt:lpstr>7.3 The Global Internet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7.4 The wireless revolution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Telecommunication, the Internet, and wireless Technology</dc:title>
  <dc:creator>user</dc:creator>
  <cp:lastModifiedBy>user</cp:lastModifiedBy>
  <cp:revision>106</cp:revision>
  <dcterms:created xsi:type="dcterms:W3CDTF">2007-11-08T14:07:38Z</dcterms:created>
  <dcterms:modified xsi:type="dcterms:W3CDTF">2018-12-01T02:59:43Z</dcterms:modified>
</cp:coreProperties>
</file>