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407" r:id="rId3"/>
    <p:sldId id="394" r:id="rId4"/>
    <p:sldId id="395" r:id="rId5"/>
    <p:sldId id="396" r:id="rId6"/>
    <p:sldId id="397" r:id="rId7"/>
    <p:sldId id="398" r:id="rId8"/>
    <p:sldId id="408" r:id="rId9"/>
    <p:sldId id="260" r:id="rId10"/>
    <p:sldId id="329" r:id="rId11"/>
    <p:sldId id="309" r:id="rId12"/>
    <p:sldId id="263" r:id="rId13"/>
    <p:sldId id="310" r:id="rId14"/>
    <p:sldId id="264" r:id="rId15"/>
    <p:sldId id="312" r:id="rId16"/>
    <p:sldId id="331" r:id="rId17"/>
    <p:sldId id="311" r:id="rId18"/>
    <p:sldId id="266" r:id="rId19"/>
    <p:sldId id="267" r:id="rId20"/>
    <p:sldId id="268" r:id="rId21"/>
    <p:sldId id="332" r:id="rId22"/>
    <p:sldId id="357" r:id="rId23"/>
    <p:sldId id="270" r:id="rId24"/>
    <p:sldId id="388" r:id="rId25"/>
    <p:sldId id="390" r:id="rId26"/>
    <p:sldId id="389" r:id="rId27"/>
    <p:sldId id="271" r:id="rId28"/>
    <p:sldId id="352" r:id="rId29"/>
    <p:sldId id="356" r:id="rId30"/>
    <p:sldId id="365" r:id="rId31"/>
    <p:sldId id="278" r:id="rId32"/>
    <p:sldId id="366" r:id="rId33"/>
    <p:sldId id="335" r:id="rId34"/>
    <p:sldId id="368" r:id="rId35"/>
    <p:sldId id="369" r:id="rId36"/>
    <p:sldId id="367" r:id="rId37"/>
    <p:sldId id="284" r:id="rId38"/>
    <p:sldId id="399" r:id="rId39"/>
    <p:sldId id="391" r:id="rId40"/>
    <p:sldId id="400" r:id="rId41"/>
    <p:sldId id="273" r:id="rId42"/>
    <p:sldId id="274" r:id="rId43"/>
    <p:sldId id="275" r:id="rId44"/>
    <p:sldId id="276" r:id="rId45"/>
    <p:sldId id="370" r:id="rId46"/>
    <p:sldId id="285" r:id="rId47"/>
    <p:sldId id="286" r:id="rId48"/>
    <p:sldId id="287" r:id="rId49"/>
    <p:sldId id="288" r:id="rId50"/>
    <p:sldId id="371" r:id="rId51"/>
    <p:sldId id="290" r:id="rId52"/>
    <p:sldId id="292" r:id="rId53"/>
    <p:sldId id="293" r:id="rId54"/>
    <p:sldId id="373" r:id="rId55"/>
    <p:sldId id="372" r:id="rId56"/>
    <p:sldId id="358" r:id="rId57"/>
    <p:sldId id="401" r:id="rId58"/>
    <p:sldId id="301" r:id="rId59"/>
    <p:sldId id="302" r:id="rId60"/>
    <p:sldId id="318" r:id="rId61"/>
    <p:sldId id="303" r:id="rId62"/>
    <p:sldId id="403" r:id="rId63"/>
    <p:sldId id="404" r:id="rId64"/>
    <p:sldId id="405" r:id="rId65"/>
    <p:sldId id="406" r:id="rId66"/>
    <p:sldId id="300" r:id="rId67"/>
    <p:sldId id="374" r:id="rId68"/>
    <p:sldId id="359" r:id="rId69"/>
    <p:sldId id="304" r:id="rId70"/>
    <p:sldId id="377" r:id="rId71"/>
    <p:sldId id="378" r:id="rId72"/>
    <p:sldId id="379" r:id="rId73"/>
    <p:sldId id="380" r:id="rId74"/>
    <p:sldId id="306" r:id="rId75"/>
    <p:sldId id="307" r:id="rId76"/>
    <p:sldId id="360" r:id="rId77"/>
    <p:sldId id="344" r:id="rId78"/>
    <p:sldId id="351" r:id="rId79"/>
    <p:sldId id="350" r:id="rId80"/>
    <p:sldId id="361" r:id="rId81"/>
    <p:sldId id="362" r:id="rId82"/>
    <p:sldId id="363" r:id="rId83"/>
    <p:sldId id="39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98" autoAdjust="0"/>
  </p:normalViewPr>
  <p:slideViewPr>
    <p:cSldViewPr>
      <p:cViewPr>
        <p:scale>
          <a:sx n="60" d="100"/>
          <a:sy n="60" d="100"/>
        </p:scale>
        <p:origin x="-1388" y="-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5.xml"/><Relationship Id="rId2" Type="http://schemas.openxmlformats.org/officeDocument/2006/relationships/slide" Target="slides/slide69.xml"/><Relationship Id="rId1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E6FEDF-BD3D-43DD-A976-150CE79ABA3D}" type="datetimeFigureOut">
              <a:rPr lang="zh-TW" altLang="en-US"/>
              <a:pPr>
                <a:defRPr/>
              </a:pPr>
              <a:t>2021/8/16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E7399C-901B-420B-8039-145555F361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0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56A6-53AE-48A2-A118-B44C0D75D5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5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7000-A495-4375-87B3-5C6985E4F9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89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735C7-45E6-42D1-A1A2-F4F66769DF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378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48D0-9879-4542-B765-675FD9E671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3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3D62-4862-495C-A69F-934C82D1EF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3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FFC0-E0F5-42A4-AB27-C6A35275D1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968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4F77-9FFF-4BFC-95FB-C1DD2B502A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11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2415-A063-48C9-B9A8-E5F73924A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91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4EFE-4963-4D2F-BE44-8F4A220BB3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98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EEB4-690E-4792-8D73-10F2D97911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10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EE62C-37C5-412D-9B61-67264C050A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55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72F1-93CF-4FD6-89A3-CE9DE333C0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43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4BC5657A-5F5A-4926-AE73-FD2285147F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charset="-120"/>
              </a:rPr>
              <a:t>Foundations of </a:t>
            </a:r>
            <a:r>
              <a:rPr lang="en-US" altLang="zh-TW" sz="4000" dirty="0">
                <a:ea typeface="新細明體" charset="-120"/>
              </a:rPr>
              <a:t>Business Intelligence:</a:t>
            </a:r>
            <a:br>
              <a:rPr lang="en-US" altLang="zh-TW" sz="4000" dirty="0">
                <a:ea typeface="新細明體" charset="-120"/>
              </a:rPr>
            </a:br>
            <a:r>
              <a:rPr lang="en-US" altLang="zh-TW" sz="2400" dirty="0">
                <a:ea typeface="新細明體" charset="-120"/>
              </a:rPr>
              <a:t>Database &amp; Information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accurate, timely and relevant info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Traditional File Environment</a:t>
            </a:r>
            <a:endParaRPr lang="zh-TW" altLang="en-US">
              <a:ea typeface="新細明體" charset="-120"/>
            </a:endParaRP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2667000" cy="41148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Data hierarchy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Bit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Byte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Word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Field</a:t>
            </a:r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3352800" cy="4114800"/>
          </a:xfrm>
        </p:spPr>
        <p:txBody>
          <a:bodyPr/>
          <a:lstStyle/>
          <a:p>
            <a:pPr lvl="1" eaLnBrk="1" hangingPunct="1"/>
            <a:endParaRPr lang="en-US" altLang="zh-TW">
              <a:ea typeface="新細明體" charset="-120"/>
            </a:endParaRPr>
          </a:p>
          <a:p>
            <a:pPr lvl="1" eaLnBrk="1" hangingPunct="1"/>
            <a:r>
              <a:rPr lang="en-US" altLang="zh-TW">
                <a:ea typeface="新細明體" charset="-120"/>
              </a:rPr>
              <a:t>Record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File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Database: a group of related files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1476375" y="493713"/>
          <a:ext cx="5256213" cy="601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3" imgW="3593651" imgH="4114286" progId="">
                  <p:embed/>
                </p:oleObj>
              </mc:Choice>
              <mc:Fallback>
                <p:oleObj name="Image" r:id="rId3" imgW="3593651" imgH="4114286" progId="">
                  <p:embed/>
                  <p:pic>
                    <p:nvPicPr>
                      <p:cNvPr id="102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93713"/>
                        <a:ext cx="5256213" cy="601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Entity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Information we stored &amp; maintained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Personnel, order, event, …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Record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Attribute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Characteristic or quality describe entity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Name, Social security number, birthday, …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Field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Key field: an field can uniquely identify an record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07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858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Problems with traditional files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Most organizations grow info system independently to its functions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Each application has its own files and programs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Multiple master files created, maintained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7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7150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Multiple master files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Created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Maintained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Operated</a:t>
            </a:r>
          </a:p>
          <a:p>
            <a:pPr lvl="1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by separate divisions or departments</a:t>
            </a:r>
            <a:endParaRPr lang="zh-TW" altLang="en-US">
              <a:ea typeface="新細明體" charset="-12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Years later, no one knows 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What data they use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Who is using those data</a:t>
            </a:r>
          </a:p>
          <a:p>
            <a:pPr eaLnBrk="1" hangingPunct="1">
              <a:buFontTx/>
              <a:buNone/>
            </a:pP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>
                <a:ea typeface="新細明體" charset="-120"/>
              </a:rPr>
              <a:t>Problems with traditional files</a:t>
            </a:r>
            <a:endParaRPr lang="zh-TW" altLang="en-US" sz="4000" dirty="0">
              <a:ea typeface="新細明體" charset="-120"/>
            </a:endParaRPr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Data redundancy and confusion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Program-data dependency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Lack of flexibility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Poor security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Lack of data sharing and availability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Data redundancy and inconsistency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Different divisions collect the same data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Customers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Sales</a:t>
            </a:r>
            <a:endParaRPr lang="zh-TW" altLang="en-US">
              <a:ea typeface="新細明體" charset="-120"/>
            </a:endParaRPr>
          </a:p>
          <a:p>
            <a:pPr lvl="3" eaLnBrk="1" hangingPunct="1"/>
            <a:r>
              <a:rPr lang="en-US" altLang="zh-TW">
                <a:ea typeface="新細明體" charset="-120"/>
              </a:rPr>
              <a:t>Account receivable</a:t>
            </a:r>
            <a:endParaRPr lang="zh-TW" altLang="en-US">
              <a:ea typeface="新細明體" charset="-120"/>
            </a:endParaRPr>
          </a:p>
          <a:p>
            <a:pPr lvl="3" eaLnBrk="1" hangingPunct="1"/>
            <a:r>
              <a:rPr lang="en-US" altLang="zh-TW">
                <a:ea typeface="新細明體" charset="-120"/>
              </a:rPr>
              <a:t>Service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Data inconsistency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Different coding to represent the same value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XL, extra large, extra-large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47863"/>
          </a:xfrm>
        </p:spPr>
        <p:txBody>
          <a:bodyPr/>
          <a:lstStyle/>
          <a:p>
            <a:pPr eaLnBrk="1" hangingPunct="1"/>
            <a:r>
              <a:rPr lang="en-US" altLang="zh-TW" sz="2800">
                <a:ea typeface="新細明體" charset="-120"/>
              </a:rPr>
              <a:t>Program-Data dependency</a:t>
            </a:r>
          </a:p>
          <a:p>
            <a:pPr lvl="1" eaLnBrk="1" hangingPunct="1"/>
            <a:r>
              <a:rPr lang="en-US" altLang="zh-TW" sz="2400">
                <a:ea typeface="新細明體" charset="-120"/>
              </a:rPr>
              <a:t>Coupling of stored data and programs which update and maintain those data</a:t>
            </a:r>
          </a:p>
          <a:p>
            <a:pPr lvl="2" eaLnBrk="1" hangingPunct="1"/>
            <a:r>
              <a:rPr lang="en-US" altLang="zh-TW" sz="2000">
                <a:ea typeface="新細明體" charset="-120"/>
              </a:rPr>
              <a:t>Traditional program need to specify location and nature of data</a:t>
            </a:r>
          </a:p>
        </p:txBody>
      </p:sp>
      <p:sp>
        <p:nvSpPr>
          <p:cNvPr id="18437" name="文字方塊 7"/>
          <p:cNvSpPr txBox="1">
            <a:spLocks noChangeArrowheads="1"/>
          </p:cNvSpPr>
          <p:nvPr/>
        </p:nvSpPr>
        <p:spPr bwMode="auto">
          <a:xfrm>
            <a:off x="857250" y="5572125"/>
            <a:ext cx="7323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altLang="zh-TW">
                <a:ea typeface="新細明體" charset="-120"/>
              </a:rPr>
              <a:t>Changes in data require </a:t>
            </a:r>
          </a:p>
          <a:p>
            <a:pPr marL="0" lvl="1" eaLnBrk="1" hangingPunct="1"/>
            <a:r>
              <a:rPr lang="en-US" altLang="zh-TW">
                <a:ea typeface="新細明體" charset="-120"/>
              </a:rPr>
              <a:t>	updates on all the programs which access that data</a:t>
            </a:r>
            <a:endParaRPr lang="zh-TW" altLang="en-US">
              <a:ea typeface="新細明體" charset="-120"/>
            </a:endParaRPr>
          </a:p>
          <a:p>
            <a:pPr eaLnBrk="1" hangingPunct="1"/>
            <a:endParaRPr lang="zh-TW" altLang="en-US"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86601"/>
            <a:ext cx="1193552" cy="11935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64546" y="51674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綠野遊蹤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14922"/>
            <a:ext cx="952500" cy="952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71592"/>
            <a:ext cx="848117" cy="995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春江水暖鴨先知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810000" cy="2109226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3810000" cy="1981200"/>
          </a:xfrm>
        </p:spPr>
      </p:pic>
      <p:sp>
        <p:nvSpPr>
          <p:cNvPr id="9" name="文字方塊 8"/>
          <p:cNvSpPr txBox="1"/>
          <p:nvPr/>
        </p:nvSpPr>
        <p:spPr>
          <a:xfrm>
            <a:off x="1259632" y="4641502"/>
            <a:ext cx="237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Google Flu Trend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88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Lack of Flexibility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Traditional systems deliver routine scheduled reports  </a:t>
            </a:r>
            <a:r>
              <a:rPr lang="zh-TW" altLang="en-US" sz="1600" dirty="0">
                <a:ea typeface="新細明體" charset="-120"/>
              </a:rPr>
              <a:t>海關有油品進口資訊</a:t>
            </a:r>
            <a:endParaRPr lang="en-US" altLang="zh-TW" sz="1600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Can NOT deliver ad hoc reports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zh-TW" altLang="en-US" sz="1600" dirty="0">
                <a:ea typeface="新細明體" charset="-120"/>
              </a:rPr>
              <a:t>黑心油事件</a:t>
            </a:r>
            <a:endParaRPr lang="en-US" altLang="zh-TW" sz="1600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Can not respond to unanticipated information requirement</a:t>
            </a:r>
            <a:r>
              <a:rPr lang="zh-TW" altLang="en-US" dirty="0">
                <a:ea typeface="新細明體" charset="-120"/>
              </a:rPr>
              <a:t>  </a:t>
            </a:r>
            <a:r>
              <a:rPr lang="zh-TW" altLang="en-US" sz="1600" dirty="0">
                <a:ea typeface="新細明體" charset="-120"/>
              </a:rPr>
              <a:t>油品流向分析</a:t>
            </a:r>
            <a:endParaRPr lang="en-US" altLang="zh-TW" sz="1600" dirty="0">
              <a:ea typeface="新細明體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dirty="0">
                <a:ea typeface="新細明體" charset="-120"/>
              </a:rPr>
              <a:t>In a timely manner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Poor Security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Without knowing who is accessing or even making changes to data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Lack of data sharing and availability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Information is virtually impossible to flow freely across different function areas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Hard to related data from different systems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Contents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6.1 Traditional file environment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6.2 The database approach to data management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6.3 Using databases to improve business performance and decision making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6.4 Managing data resources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1188" y="2636838"/>
            <a:ext cx="7416800" cy="107950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The Database Approach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Database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Centralized collection of data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Minimize redundant data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Shared by all users (Departments)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Serve many applications efficiently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Information flows between functional areas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does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NOT flow</a:t>
            </a:r>
            <a:r>
              <a:rPr lang="en-US" altLang="zh-TW">
                <a:ea typeface="新細明體" charset="-120"/>
              </a:rPr>
              <a:t>, 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Centralized</a:t>
            </a:r>
            <a:r>
              <a:rPr lang="en-US" altLang="zh-TW">
                <a:ea typeface="新細明體" charset="-120"/>
              </a:rPr>
              <a:t> instead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Text Box 5"/>
          <p:cNvSpPr txBox="1">
            <a:spLocks noChangeArrowheads="1"/>
          </p:cNvSpPr>
          <p:nvPr/>
        </p:nvSpPr>
        <p:spPr bwMode="auto">
          <a:xfrm>
            <a:off x="357188" y="1857374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Customer</a:t>
            </a:r>
          </a:p>
        </p:txBody>
      </p:sp>
      <p:sp>
        <p:nvSpPr>
          <p:cNvPr id="28687" name="Text Box 6"/>
          <p:cNvSpPr txBox="1">
            <a:spLocks noChangeArrowheads="1"/>
          </p:cNvSpPr>
          <p:nvPr/>
        </p:nvSpPr>
        <p:spPr bwMode="auto">
          <a:xfrm>
            <a:off x="2273300" y="18573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orders</a:t>
            </a:r>
          </a:p>
        </p:txBody>
      </p:sp>
      <p:sp>
        <p:nvSpPr>
          <p:cNvPr id="28688" name="Text Box 7"/>
          <p:cNvSpPr txBox="1">
            <a:spLocks noChangeArrowheads="1"/>
          </p:cNvSpPr>
          <p:nvPr/>
        </p:nvSpPr>
        <p:spPr bwMode="auto">
          <a:xfrm>
            <a:off x="3786188" y="12811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sales</a:t>
            </a:r>
          </a:p>
        </p:txBody>
      </p:sp>
      <p:sp>
        <p:nvSpPr>
          <p:cNvPr id="28689" name="Text Box 8"/>
          <p:cNvSpPr txBox="1">
            <a:spLocks noChangeArrowheads="1"/>
          </p:cNvSpPr>
          <p:nvPr/>
        </p:nvSpPr>
        <p:spPr bwMode="auto">
          <a:xfrm>
            <a:off x="3786188" y="1785938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accounting</a:t>
            </a:r>
          </a:p>
        </p:txBody>
      </p:sp>
      <p:sp>
        <p:nvSpPr>
          <p:cNvPr id="28690" name="Text Box 9"/>
          <p:cNvSpPr txBox="1">
            <a:spLocks noChangeArrowheads="1"/>
          </p:cNvSpPr>
          <p:nvPr/>
        </p:nvSpPr>
        <p:spPr bwMode="auto">
          <a:xfrm>
            <a:off x="3786188" y="243363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production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5491882" y="1315244"/>
            <a:ext cx="2853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Sales info systems</a:t>
            </a:r>
          </a:p>
        </p:txBody>
      </p:sp>
      <p:sp>
        <p:nvSpPr>
          <p:cNvPr id="28692" name="Text Box 11"/>
          <p:cNvSpPr txBox="1">
            <a:spLocks noChangeArrowheads="1"/>
          </p:cNvSpPr>
          <p:nvPr/>
        </p:nvSpPr>
        <p:spPr bwMode="auto">
          <a:xfrm>
            <a:off x="5657850" y="185737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Accounting info systems</a:t>
            </a:r>
          </a:p>
        </p:txBody>
      </p:sp>
      <p:sp>
        <p:nvSpPr>
          <p:cNvPr id="28693" name="Text Box 12"/>
          <p:cNvSpPr txBox="1">
            <a:spLocks noChangeArrowheads="1"/>
          </p:cNvSpPr>
          <p:nvPr/>
        </p:nvSpPr>
        <p:spPr bwMode="auto">
          <a:xfrm>
            <a:off x="5657850" y="2506663"/>
            <a:ext cx="260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Production info systems</a:t>
            </a:r>
          </a:p>
        </p:txBody>
      </p:sp>
      <p:sp>
        <p:nvSpPr>
          <p:cNvPr id="28694" name="Line 13"/>
          <p:cNvSpPr>
            <a:spLocks noChangeShapeType="1"/>
          </p:cNvSpPr>
          <p:nvPr/>
        </p:nvSpPr>
        <p:spPr bwMode="auto">
          <a:xfrm>
            <a:off x="1835696" y="2073275"/>
            <a:ext cx="43760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95" name="Line 14"/>
          <p:cNvSpPr>
            <a:spLocks noChangeShapeType="1"/>
          </p:cNvSpPr>
          <p:nvPr/>
        </p:nvSpPr>
        <p:spPr bwMode="auto">
          <a:xfrm flipV="1">
            <a:off x="3138488" y="1498600"/>
            <a:ext cx="647700" cy="5032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96" name="Line 15"/>
          <p:cNvSpPr>
            <a:spLocks noChangeShapeType="1"/>
          </p:cNvSpPr>
          <p:nvPr/>
        </p:nvSpPr>
        <p:spPr bwMode="auto">
          <a:xfrm>
            <a:off x="3138488" y="2073275"/>
            <a:ext cx="5762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97" name="Line 16"/>
          <p:cNvSpPr>
            <a:spLocks noChangeShapeType="1"/>
          </p:cNvSpPr>
          <p:nvPr/>
        </p:nvSpPr>
        <p:spPr bwMode="auto">
          <a:xfrm>
            <a:off x="3138488" y="2146300"/>
            <a:ext cx="647700" cy="5032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28698" name="AutoShape 17"/>
          <p:cNvCxnSpPr>
            <a:cxnSpLocks noChangeShapeType="1"/>
            <a:stCxn id="28688" idx="3"/>
            <a:endCxn id="28691" idx="0"/>
          </p:cNvCxnSpPr>
          <p:nvPr/>
        </p:nvCxnSpPr>
        <p:spPr bwMode="auto">
          <a:xfrm flipV="1">
            <a:off x="4503738" y="1315244"/>
            <a:ext cx="2414977" cy="149225"/>
          </a:xfrm>
          <a:prstGeom prst="curvedConnector4">
            <a:avLst>
              <a:gd name="adj1" fmla="val 20459"/>
              <a:gd name="adj2" fmla="val 276064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9" name="AutoShape 18"/>
          <p:cNvCxnSpPr>
            <a:cxnSpLocks noChangeShapeType="1"/>
            <a:stCxn id="28690" idx="2"/>
            <a:endCxn id="28693" idx="2"/>
          </p:cNvCxnSpPr>
          <p:nvPr/>
        </p:nvCxnSpPr>
        <p:spPr bwMode="auto">
          <a:xfrm rot="16200000" flipH="1">
            <a:off x="5650706" y="1561307"/>
            <a:ext cx="73025" cy="2551112"/>
          </a:xfrm>
          <a:prstGeom prst="curvedConnector3">
            <a:avLst>
              <a:gd name="adj1" fmla="val 413042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0" name="Line 19"/>
          <p:cNvSpPr>
            <a:spLocks noChangeShapeType="1"/>
          </p:cNvSpPr>
          <p:nvPr/>
        </p:nvSpPr>
        <p:spPr bwMode="auto">
          <a:xfrm>
            <a:off x="5081588" y="2001838"/>
            <a:ext cx="5762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01" name="文字方塊 30"/>
          <p:cNvSpPr txBox="1">
            <a:spLocks noChangeArrowheads="1"/>
          </p:cNvSpPr>
          <p:nvPr/>
        </p:nvSpPr>
        <p:spPr bwMode="auto">
          <a:xfrm>
            <a:off x="357188" y="428625"/>
            <a:ext cx="475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</a:rPr>
              <a:t>Information flow as Data flow</a:t>
            </a:r>
            <a:endParaRPr lang="zh-TW" altLang="en-US" sz="280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8" y="3717032"/>
            <a:ext cx="35623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7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7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7150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9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1308" y="3012968"/>
            <a:ext cx="1751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Customers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40166" y="3255856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WEB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16216" y="6309320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ERP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21566" y="2764524"/>
            <a:ext cx="1766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Production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299534" y="3255856"/>
            <a:ext cx="792163" cy="1444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799848" y="3471104"/>
            <a:ext cx="1655762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3" name="AutoShape 17"/>
          <p:cNvCxnSpPr>
            <a:cxnSpLocks noChangeShapeType="1"/>
            <a:stCxn id="9" idx="2"/>
          </p:cNvCxnSpPr>
          <p:nvPr/>
        </p:nvCxnSpPr>
        <p:spPr bwMode="auto">
          <a:xfrm rot="5400000">
            <a:off x="7411173" y="3339344"/>
            <a:ext cx="706869" cy="4805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911516" y="2947881"/>
            <a:ext cx="2233613" cy="936625"/>
          </a:xfrm>
          <a:prstGeom prst="irregularSeal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51241" y="4624281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Sales</a:t>
            </a:r>
          </a:p>
        </p:txBody>
      </p:sp>
      <p:sp>
        <p:nvSpPr>
          <p:cNvPr id="16" name="文字方塊 31"/>
          <p:cNvSpPr txBox="1">
            <a:spLocks noChangeArrowheads="1"/>
          </p:cNvSpPr>
          <p:nvPr/>
        </p:nvSpPr>
        <p:spPr bwMode="auto">
          <a:xfrm>
            <a:off x="496929" y="2155718"/>
            <a:ext cx="7720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</a:rPr>
              <a:t>Information flow with Data CENTRALIZED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17" name="Freeform 32"/>
          <p:cNvSpPr>
            <a:spLocks/>
          </p:cNvSpPr>
          <p:nvPr/>
        </p:nvSpPr>
        <p:spPr bwMode="auto">
          <a:xfrm>
            <a:off x="3419872" y="3645024"/>
            <a:ext cx="2151195" cy="936104"/>
          </a:xfrm>
          <a:custGeom>
            <a:avLst/>
            <a:gdLst>
              <a:gd name="T0" fmla="*/ 2147483647 w 840"/>
              <a:gd name="T1" fmla="*/ 2147483647 h 840"/>
              <a:gd name="T2" fmla="*/ 2147483647 w 840"/>
              <a:gd name="T3" fmla="*/ 2147483647 h 840"/>
              <a:gd name="T4" fmla="*/ 2147483647 w 840"/>
              <a:gd name="T5" fmla="*/ 2147483647 h 840"/>
              <a:gd name="T6" fmla="*/ 0 60000 65536"/>
              <a:gd name="T7" fmla="*/ 0 60000 65536"/>
              <a:gd name="T8" fmla="*/ 0 60000 65536"/>
              <a:gd name="T9" fmla="*/ 0 w 840"/>
              <a:gd name="T10" fmla="*/ 0 h 840"/>
              <a:gd name="T11" fmla="*/ 840 w 840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840">
                <a:moveTo>
                  <a:pt x="120" y="840"/>
                </a:moveTo>
                <a:cubicBezTo>
                  <a:pt x="60" y="492"/>
                  <a:pt x="0" y="144"/>
                  <a:pt x="120" y="72"/>
                </a:cubicBezTo>
                <a:cubicBezTo>
                  <a:pt x="240" y="0"/>
                  <a:pt x="736" y="360"/>
                  <a:pt x="840" y="40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流程圖: 磁碟 17"/>
          <p:cNvSpPr/>
          <p:nvPr/>
        </p:nvSpPr>
        <p:spPr bwMode="auto">
          <a:xfrm>
            <a:off x="5508104" y="3933056"/>
            <a:ext cx="2448272" cy="223224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Order master (file)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直線單箭頭接點 23"/>
          <p:cNvCxnSpPr>
            <a:endCxn id="18" idx="2"/>
          </p:cNvCxnSpPr>
          <p:nvPr/>
        </p:nvCxnSpPr>
        <p:spPr bwMode="auto">
          <a:xfrm>
            <a:off x="4139952" y="4941168"/>
            <a:ext cx="1368152" cy="1080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5803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Database Management Systems (DBMS)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solidFill>
                  <a:schemeClr val="accent1"/>
                </a:solidFill>
                <a:ea typeface="新細明體" charset="-120"/>
              </a:rPr>
              <a:t>Software</a:t>
            </a:r>
            <a:r>
              <a:rPr lang="en-US" altLang="zh-TW">
                <a:ea typeface="新細明體" charset="-12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manage data efficiently, and provide access to the stored data by application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solidFill>
                  <a:schemeClr val="accent1"/>
                </a:solidFill>
                <a:ea typeface="新細明體" charset="-120"/>
              </a:rPr>
              <a:t>Interface</a:t>
            </a:r>
            <a:r>
              <a:rPr lang="en-US" altLang="zh-TW">
                <a:ea typeface="新細明體" charset="-12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between application programs and physical data files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Programs calls for data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DBMS handles the access of data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No need to specify size and format of data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dirty="0">
                <a:ea typeface="新細明體" charset="-120"/>
              </a:rPr>
              <a:t>Logical and physical view of the </a:t>
            </a:r>
            <a:r>
              <a:rPr lang="en-US" altLang="zh-TW" dirty="0">
                <a:solidFill>
                  <a:schemeClr val="accent1"/>
                </a:solidFill>
                <a:ea typeface="新細明體" charset="-120"/>
              </a:rPr>
              <a:t>data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charset="-120"/>
              </a:rPr>
              <a:t>Logical view</a:t>
            </a:r>
          </a:p>
          <a:p>
            <a:pPr lvl="3" eaLnBrk="1" hangingPunct="1">
              <a:defRPr/>
            </a:pPr>
            <a:r>
              <a:rPr lang="en-US" altLang="zh-TW" dirty="0">
                <a:ea typeface="新細明體" charset="-120"/>
              </a:rPr>
              <a:t>Presents data as they would be perceived by end users or business specialists</a:t>
            </a:r>
          </a:p>
          <a:p>
            <a:pPr marL="1371600" lvl="2" indent="-457200" eaLnBrk="1" hangingPunct="1">
              <a:buFontTx/>
              <a:buNone/>
              <a:defRPr/>
            </a:pPr>
            <a:r>
              <a:rPr lang="en-US" altLang="zh-TW" dirty="0">
                <a:ea typeface="新細明體" charset="-120"/>
              </a:rPr>
              <a:t>Human Resources database</a:t>
            </a:r>
          </a:p>
          <a:p>
            <a:pPr lvl="3" eaLnBrk="1" hangingPunct="1">
              <a:defRPr/>
            </a:pPr>
            <a:r>
              <a:rPr lang="en-US" altLang="zh-TW" dirty="0">
                <a:ea typeface="新細明體" charset="-120"/>
              </a:rPr>
              <a:t>Benefit view, payroll view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0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43887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Contact Management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993C1A9-7929-FF42-8984-D296FB3D7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86" y="2120683"/>
            <a:ext cx="5095974" cy="3088469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B7C4DB4-001D-9D4C-BF86-806345CE3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71475"/>
            <a:ext cx="4012481" cy="1889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1EBAB5-669E-FF4D-916F-A570BEF6561B}"/>
              </a:ext>
            </a:extLst>
          </p:cNvPr>
          <p:cNvSpPr txBox="1"/>
          <p:nvPr/>
        </p:nvSpPr>
        <p:spPr>
          <a:xfrm>
            <a:off x="1248904" y="5660052"/>
            <a:ext cx="286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Toronto, Canada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altLang="zh-TW">
                <a:ea typeface="新細明體" charset="-120"/>
              </a:rPr>
              <a:t>Physical view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How data are actually organized and structured on physical storage media</a:t>
            </a:r>
          </a:p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Relational DBMS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Most popular DBMS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Represent data as two dimensional tables (Relations)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Tables similar to flat files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Rows are unique records (</a:t>
            </a:r>
            <a:r>
              <a:rPr lang="en-US" altLang="zh-TW" dirty="0" err="1">
                <a:ea typeface="新細明體" charset="-120"/>
              </a:rPr>
              <a:t>Tuples</a:t>
            </a:r>
            <a:r>
              <a:rPr lang="en-US" altLang="zh-TW" dirty="0">
                <a:ea typeface="新細明體" charset="-120"/>
              </a:rPr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Columns are fields (Attributes)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Tables are related by sharing a common data element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8"/>
          <p:cNvGraphicFramePr>
            <a:graphicFrameLocks noChangeAspect="1"/>
          </p:cNvGraphicFramePr>
          <p:nvPr/>
        </p:nvGraphicFramePr>
        <p:xfrm>
          <a:off x="1763713" y="2708275"/>
          <a:ext cx="571500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Image" r:id="rId3" imgW="5942857" imgH="4114286" progId="">
                  <p:embed/>
                </p:oleObj>
              </mc:Choice>
              <mc:Fallback>
                <p:oleObj name="Image" r:id="rId3" imgW="5942857" imgH="4114286" progId="">
                  <p:embed/>
                  <p:pic>
                    <p:nvPicPr>
                      <p:cNvPr id="307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08275"/>
                        <a:ext cx="5715000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28837"/>
              </p:ext>
            </p:extLst>
          </p:nvPr>
        </p:nvGraphicFramePr>
        <p:xfrm>
          <a:off x="395536" y="219283"/>
          <a:ext cx="8600827" cy="309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5" imgW="10171429" imgH="3657143" progId="">
                  <p:embed/>
                </p:oleObj>
              </mc:Choice>
              <mc:Fallback>
                <p:oleObj name="Image" r:id="rId5" imgW="10171429" imgH="3657143" progId="">
                  <p:embed/>
                  <p:pic>
                    <p:nvPicPr>
                      <p:cNvPr id="307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9283"/>
                        <a:ext cx="8600827" cy="3092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圓角矩形 6"/>
          <p:cNvSpPr>
            <a:spLocks noChangeArrowheads="1"/>
          </p:cNvSpPr>
          <p:nvPr/>
        </p:nvSpPr>
        <p:spPr bwMode="auto">
          <a:xfrm>
            <a:off x="179512" y="908050"/>
            <a:ext cx="1619250" cy="1657350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0725" name="圓角矩形 7"/>
          <p:cNvSpPr>
            <a:spLocks noChangeArrowheads="1"/>
          </p:cNvSpPr>
          <p:nvPr/>
        </p:nvSpPr>
        <p:spPr bwMode="auto">
          <a:xfrm>
            <a:off x="5508625" y="3284538"/>
            <a:ext cx="2016125" cy="2736850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cxnSp>
        <p:nvCxnSpPr>
          <p:cNvPr id="30726" name="直線接點 9"/>
          <p:cNvCxnSpPr>
            <a:cxnSpLocks noChangeShapeType="1"/>
          </p:cNvCxnSpPr>
          <p:nvPr/>
        </p:nvCxnSpPr>
        <p:spPr bwMode="auto">
          <a:xfrm>
            <a:off x="1798762" y="2492375"/>
            <a:ext cx="3852738" cy="8651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Leading relational DBMS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Mainframe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DB2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Oracle</a:t>
            </a:r>
          </a:p>
        </p:txBody>
      </p:sp>
      <p:sp>
        <p:nvSpPr>
          <p:cNvPr id="3174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2438400"/>
            <a:ext cx="3810000" cy="3352800"/>
          </a:xfrm>
        </p:spPr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Midrange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DB2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Oracle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SQL Server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PC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Access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Oracle lite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MySQL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Operations of a relational DBMS</a:t>
            </a:r>
          </a:p>
          <a:p>
            <a:pPr lvl="1"/>
            <a:r>
              <a:rPr lang="en-US" altLang="zh-TW">
                <a:ea typeface="新細明體" charset="-120"/>
              </a:rPr>
              <a:t>Select</a:t>
            </a:r>
          </a:p>
          <a:p>
            <a:pPr lvl="2"/>
            <a:r>
              <a:rPr lang="en-US" altLang="zh-TW">
                <a:ea typeface="新細明體" charset="-120"/>
              </a:rPr>
              <a:t>Creates a subset of rows</a:t>
            </a:r>
          </a:p>
          <a:p>
            <a:pPr lvl="2"/>
            <a:r>
              <a:rPr lang="en-US" altLang="zh-TW">
                <a:ea typeface="新細明體" charset="-120"/>
              </a:rPr>
              <a:t>All records that meet stated criteria</a:t>
            </a:r>
          </a:p>
          <a:p>
            <a:pPr lvl="1"/>
            <a:r>
              <a:rPr lang="en-US" altLang="zh-TW">
                <a:ea typeface="新細明體" charset="-120"/>
              </a:rPr>
              <a:t>Join</a:t>
            </a:r>
          </a:p>
          <a:p>
            <a:pPr lvl="2"/>
            <a:r>
              <a:rPr lang="en-US" altLang="zh-TW">
                <a:ea typeface="新細明體" charset="-120"/>
              </a:rPr>
              <a:t>Combines relational tables</a:t>
            </a:r>
          </a:p>
          <a:p>
            <a:pPr lvl="2"/>
            <a:r>
              <a:rPr lang="en-US" altLang="zh-TW">
                <a:ea typeface="新細明體" charset="-120"/>
              </a:rPr>
              <a:t>Provide more information than is available in individual tables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>
                <a:ea typeface="新細明體" charset="-120"/>
              </a:rPr>
              <a:t>Project</a:t>
            </a:r>
          </a:p>
          <a:p>
            <a:pPr lvl="2"/>
            <a:r>
              <a:rPr lang="en-US" altLang="zh-TW" dirty="0">
                <a:ea typeface="新細明體" charset="-120"/>
              </a:rPr>
              <a:t>Creates a subset consisting of columns</a:t>
            </a:r>
          </a:p>
          <a:p>
            <a:pPr lvl="2"/>
            <a:r>
              <a:rPr lang="en-US" altLang="zh-TW" dirty="0">
                <a:ea typeface="新細明體" charset="-120"/>
              </a:rPr>
              <a:t>To create new tables </a:t>
            </a:r>
          </a:p>
          <a:p>
            <a:pPr lvl="3"/>
            <a:r>
              <a:rPr lang="en-US" altLang="zh-TW" dirty="0">
                <a:ea typeface="新細明體" charset="-120"/>
              </a:rPr>
              <a:t>Contains only the information (attributes) required</a:t>
            </a:r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8"/>
          <p:cNvGraphicFramePr>
            <a:graphicFrameLocks noChangeAspect="1"/>
          </p:cNvGraphicFramePr>
          <p:nvPr/>
        </p:nvGraphicFramePr>
        <p:xfrm>
          <a:off x="179388" y="1628775"/>
          <a:ext cx="88392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Image" r:id="rId3" imgW="12444444" imgH="4114286" progId="">
                  <p:embed/>
                </p:oleObj>
              </mc:Choice>
              <mc:Fallback>
                <p:oleObj name="Image" r:id="rId3" imgW="12444444" imgH="4114286" progId="">
                  <p:embed/>
                  <p:pic>
                    <p:nvPicPr>
                      <p:cNvPr id="348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88392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Non-Relational Databases &amp; database in the cloud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Conventional database handles homogeneous data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Structured numbers and characters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Predefined data field and records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Organized in rows and tables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web, social media, photo, voice, video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“</a:t>
            </a:r>
            <a:r>
              <a:rPr lang="en-US" altLang="zh-TW" dirty="0" err="1">
                <a:ea typeface="新細明體" charset="-120"/>
              </a:rPr>
              <a:t>NoSQL</a:t>
            </a:r>
            <a:r>
              <a:rPr lang="en-US" altLang="zh-TW" dirty="0">
                <a:ea typeface="新細明體" charset="-120"/>
              </a:rPr>
              <a:t>” non-Relational database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Manage large dataset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Across many distributed machines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WSnap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250" y="1981200"/>
            <a:ext cx="6925500" cy="4114800"/>
          </a:xfrm>
        </p:spPr>
      </p:pic>
      <p:pic>
        <p:nvPicPr>
          <p:cNvPr id="5" name="Picture 4" descr="had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3910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Database in the cloud</a:t>
            </a:r>
          </a:p>
          <a:p>
            <a:pPr lvl="1"/>
            <a:r>
              <a:rPr lang="en-US" altLang="zh-TW" dirty="0"/>
              <a:t>Lower cost</a:t>
            </a:r>
          </a:p>
          <a:p>
            <a:pPr lvl="1"/>
            <a:r>
              <a:rPr lang="en-US" altLang="zh-TW" dirty="0"/>
              <a:t>Less functionality</a:t>
            </a:r>
          </a:p>
          <a:p>
            <a:pPr lvl="1"/>
            <a:r>
              <a:rPr lang="en-US" altLang="zh-TW" dirty="0"/>
              <a:t>Amazon Web service</a:t>
            </a:r>
          </a:p>
          <a:p>
            <a:pPr lvl="2"/>
            <a:r>
              <a:rPr lang="en-US" altLang="zh-TW" dirty="0" err="1"/>
              <a:t>SimpleDB</a:t>
            </a:r>
            <a:endParaRPr lang="en-US" altLang="zh-TW" dirty="0"/>
          </a:p>
          <a:p>
            <a:pPr lvl="3"/>
            <a:r>
              <a:rPr lang="en-US" altLang="zh-TW" dirty="0"/>
              <a:t>Relational database service</a:t>
            </a:r>
          </a:p>
          <a:p>
            <a:pPr lvl="3"/>
            <a:r>
              <a:rPr lang="en-US" altLang="zh-TW" dirty="0"/>
              <a:t>MySQL open source</a:t>
            </a:r>
          </a:p>
          <a:p>
            <a:pPr lvl="2"/>
            <a:r>
              <a:rPr lang="en-US" altLang="zh-TW" dirty="0" err="1"/>
              <a:t>Amanzon</a:t>
            </a:r>
            <a:r>
              <a:rPr lang="en-US" altLang="zh-TW" dirty="0"/>
              <a:t> RDS</a:t>
            </a:r>
          </a:p>
          <a:p>
            <a:pPr lvl="3"/>
            <a:r>
              <a:rPr lang="en-US" altLang="zh-TW" dirty="0"/>
              <a:t>Full capabilities of MySQL</a:t>
            </a:r>
            <a:endParaRPr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r>
              <a:rPr lang="en-US" altLang="zh-TW" dirty="0"/>
              <a:t>Microsoft SQL Azure Database</a:t>
            </a:r>
          </a:p>
          <a:p>
            <a:pPr lvl="2"/>
            <a:r>
              <a:rPr lang="en-US" altLang="zh-TW" dirty="0"/>
              <a:t>Cloud-based </a:t>
            </a:r>
            <a:endParaRPr lang="zh-TW" altLang="en-US" dirty="0"/>
          </a:p>
          <a:p>
            <a:pPr lvl="1"/>
            <a:r>
              <a:rPr lang="en-US" dirty="0"/>
              <a:t>Oracle </a:t>
            </a:r>
            <a:r>
              <a:rPr lang="en-US" dirty="0" err="1"/>
              <a:t>NoSQL</a:t>
            </a:r>
            <a:r>
              <a:rPr lang="en-US" dirty="0"/>
              <a:t> database</a:t>
            </a:r>
          </a:p>
          <a:p>
            <a:pPr lvl="1"/>
            <a:endParaRPr lang="en-US" dirty="0"/>
          </a:p>
          <a:p>
            <a:r>
              <a:rPr lang="en-US" dirty="0"/>
              <a:t>Public cloud</a:t>
            </a:r>
          </a:p>
        </p:txBody>
      </p:sp>
    </p:spTree>
    <p:extLst>
      <p:ext uri="{BB962C8B-B14F-4D97-AF65-F5344CB8AC3E}">
        <p14:creationId xmlns:p14="http://schemas.microsoft.com/office/powerpoint/2010/main" val="103463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65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CB20AE-2757-5344-BC0E-C82C7AD96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r="27259" b="2"/>
          <a:stretch/>
        </p:blipFill>
        <p:spPr>
          <a:xfrm>
            <a:off x="245659" y="2454903"/>
            <a:ext cx="2582101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479" y="763523"/>
            <a:ext cx="2633472" cy="5330952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顧客接觸</a:t>
            </a:r>
          </a:p>
          <a:p>
            <a:pPr lvl="1"/>
            <a:r>
              <a:rPr lang="en-US" sz="2100">
                <a:solidFill>
                  <a:srgbClr val="FFFFFF"/>
                </a:solidFill>
              </a:rPr>
              <a:t>報章雜誌提供訂購優惠</a:t>
            </a:r>
          </a:p>
          <a:p>
            <a:pPr lvl="1"/>
            <a:r>
              <a:rPr lang="en-US" sz="2100">
                <a:solidFill>
                  <a:srgbClr val="FFFFFF"/>
                </a:solidFill>
              </a:rPr>
              <a:t>自己已經訂閱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F76C71-6A71-BC40-942C-5C4236B88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60" y="2454903"/>
            <a:ext cx="2711629" cy="40802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cloud</a:t>
            </a:r>
          </a:p>
          <a:p>
            <a:pPr lvl="1"/>
            <a:r>
              <a:rPr lang="en-US" dirty="0" err="1"/>
              <a:t>Sabre</a:t>
            </a:r>
            <a:r>
              <a:rPr lang="en-US" dirty="0"/>
              <a:t> Holding</a:t>
            </a:r>
          </a:p>
          <a:p>
            <a:pPr lvl="2"/>
            <a:r>
              <a:rPr lang="en-US" dirty="0"/>
              <a:t>World largest 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Aviation industry</a:t>
            </a:r>
          </a:p>
          <a:p>
            <a:pPr lvl="1"/>
            <a:r>
              <a:rPr lang="en-US" dirty="0"/>
              <a:t>Install a private cloud</a:t>
            </a:r>
          </a:p>
          <a:p>
            <a:pPr lvl="2"/>
            <a:r>
              <a:rPr lang="en-US" dirty="0"/>
              <a:t>Pool of standardized servers</a:t>
            </a:r>
          </a:p>
          <a:p>
            <a:pPr lvl="2"/>
            <a:r>
              <a:rPr lang="en-US" dirty="0"/>
              <a:t>Running Oracle database 11g</a:t>
            </a:r>
          </a:p>
          <a:p>
            <a:pPr lvl="2"/>
            <a:r>
              <a:rPr lang="en-US" dirty="0"/>
              <a:t>Supports 100 projects and 700 users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Capabilities of DBMS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Data definition language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Specify the structure of content of the database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Data manipulation language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To manipulate data in the database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In conjunction with 3</a:t>
            </a:r>
            <a:r>
              <a:rPr lang="en-US" altLang="zh-TW" baseline="30000" dirty="0">
                <a:ea typeface="新細明體" charset="-120"/>
              </a:rPr>
              <a:t>rd</a:t>
            </a:r>
            <a:r>
              <a:rPr lang="en-US" altLang="zh-TW" dirty="0">
                <a:ea typeface="新細明體" charset="-120"/>
              </a:rPr>
              <a:t> or 4</a:t>
            </a:r>
            <a:r>
              <a:rPr lang="en-US" altLang="zh-TW" baseline="30000" dirty="0">
                <a:ea typeface="新細明體" charset="-120"/>
              </a:rPr>
              <a:t>th</a:t>
            </a:r>
            <a:r>
              <a:rPr lang="en-US" altLang="zh-TW" dirty="0">
                <a:ea typeface="新細明體" charset="-120"/>
              </a:rPr>
              <a:t> generation programming language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Data dictionary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Data definition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Formal language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SQL: structured query language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Specify content and structure of the database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Defines each data elements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Can be embedded in application programming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ea typeface="新細明體" charset="-120"/>
              </a:rPr>
              <a:t>CREATE TABLE employee (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ea typeface="新細明體" charset="-120"/>
              </a:rPr>
              <a:t>id  INT    PRIMARY   KEY,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dirty="0" err="1">
                <a:ea typeface="新細明體" charset="-120"/>
              </a:rPr>
              <a:t>firstname</a:t>
            </a:r>
            <a:r>
              <a:rPr lang="en-US" altLang="zh-TW" dirty="0">
                <a:ea typeface="新細明體" charset="-120"/>
              </a:rPr>
              <a:t>   CHAR(30)    NOT NULL,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dirty="0" err="1">
                <a:ea typeface="新細明體" charset="-120"/>
              </a:rPr>
              <a:t>lastname</a:t>
            </a:r>
            <a:r>
              <a:rPr lang="en-US" altLang="zh-TW" dirty="0">
                <a:ea typeface="新細明體" charset="-120"/>
              </a:rPr>
              <a:t>    CHAR(30)    NOT NULL);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Data manipulation language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Manipulate data in the database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Permit end user and programmer to extract data to satisfy information requests and develop applications</a:t>
            </a:r>
          </a:p>
          <a:p>
            <a:pPr lvl="2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SELECT     partNumber, partDescription</a:t>
            </a:r>
          </a:p>
          <a:p>
            <a:pPr lvl="2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FROM        part</a:t>
            </a:r>
          </a:p>
          <a:p>
            <a:pPr lvl="2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WHERE     unitPrice &lt;= 25.00;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Data dictionary stores definitions of 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elements &amp; 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characteristics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Physical representation, ownership, authorization, and security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Fig-6-6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10088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字方塊 4"/>
          <p:cNvSpPr txBox="1">
            <a:spLocks noChangeArrowheads="1"/>
          </p:cNvSpPr>
          <p:nvPr/>
        </p:nvSpPr>
        <p:spPr bwMode="auto">
          <a:xfrm>
            <a:off x="3203575" y="6021388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Data dictionary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Querying &amp; Reporting: SQL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Interactive query language for relational DBMS to access data from database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Querying, reading, updating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Select    data-elements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From      tables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Where    conditions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SELECT Part_Number, Part_Description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FROM  part;</a:t>
            </a:r>
          </a:p>
        </p:txBody>
      </p:sp>
      <p:pic>
        <p:nvPicPr>
          <p:cNvPr id="43011" name="Picture 4" descr="FG07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6482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SELECT Part_Number, Part_Description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FROM  part</a:t>
            </a:r>
          </a:p>
          <a:p>
            <a:pPr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WHERE  Unit_Price &lt; 25.00;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lvl="1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SELECT COUNT(DISTINCT AUTO.CUSTNUMB) FROM</a:t>
            </a:r>
          </a:p>
          <a:p>
            <a:pPr lvl="1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(AUTO, HOME, CUSTOMER) WHERE</a:t>
            </a:r>
          </a:p>
          <a:p>
            <a:pPr lvl="1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AUTO.CUSTNUMB = HOME.CUSTNUMB AND</a:t>
            </a:r>
          </a:p>
          <a:p>
            <a:pPr lvl="1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AUTO.CUSTNUMB = CUSTOMER.CUSTNUMB AND</a:t>
            </a:r>
          </a:p>
          <a:p>
            <a:pPr lvl="1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CUSTOMER.STATE = ‘NY’;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傳遞不必要的訊息給顧客</a:t>
            </a:r>
          </a:p>
          <a:p>
            <a:pPr lvl="1"/>
            <a:r>
              <a:rPr lang="en-US" dirty="0"/>
              <a:t>惱怒顧客</a:t>
            </a:r>
          </a:p>
          <a:p>
            <a:pPr lvl="1"/>
            <a:r>
              <a:rPr lang="en-US" dirty="0"/>
              <a:t>增加行銷成本</a:t>
            </a:r>
          </a:p>
          <a:p>
            <a:r>
              <a:rPr lang="en-US" dirty="0"/>
              <a:t>原因</a:t>
            </a:r>
          </a:p>
          <a:p>
            <a:pPr lvl="1"/>
            <a:r>
              <a:rPr lang="en-US" dirty="0"/>
              <a:t>資料管理不</a:t>
            </a:r>
            <a:r>
              <a:rPr lang="zh-TW" altLang="en-US" dirty="0"/>
              <a:t>當</a:t>
            </a:r>
            <a:endParaRPr lang="en-US" altLang="zh-TW" dirty="0"/>
          </a:p>
          <a:p>
            <a:pPr lvl="2"/>
            <a:r>
              <a:rPr lang="zh-TW" altLang="en-US" dirty="0"/>
              <a:t>現有客戶名單</a:t>
            </a:r>
            <a:endParaRPr lang="en-US" altLang="zh-TW" dirty="0"/>
          </a:p>
          <a:p>
            <a:pPr lvl="2"/>
            <a:r>
              <a:rPr lang="zh-TW" altLang="en-US" dirty="0"/>
              <a:t>潛在顧客名單</a:t>
            </a:r>
            <a:endParaRPr lang="en-US" altLang="zh-TW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3C8273-ABA8-2A44-B87D-FE6ADC42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3177035"/>
            <a:ext cx="2586064" cy="17231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Fig-6-8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48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字方塊 4"/>
          <p:cNvSpPr txBox="1">
            <a:spLocks noChangeArrowheads="1"/>
          </p:cNvSpPr>
          <p:nvPr/>
        </p:nvSpPr>
        <p:spPr bwMode="auto">
          <a:xfrm>
            <a:off x="3203575" y="5661025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Query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Designing databases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Conceptual or Logical design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Abstract model from business perspective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Detail description of the business information need of the actual end users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How the data elements to be grouped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Physical design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How the database is actually arranged on direct access storage devices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Normalization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Minimize redundant data elements and awkward many-to-many relationship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A relation contains repeating groups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Same data repeats many times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The real reason is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A relation contains more than one entity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Repeating data group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Fig </a:t>
            </a:r>
            <a:r>
              <a:rPr lang="en-US" altLang="zh-TW" sz="1200">
                <a:ea typeface="新細明體" charset="-120"/>
              </a:rPr>
              <a:t>(not in the textbook)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5-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8"/>
          <p:cNvGraphicFramePr>
            <a:graphicFrameLocks noChangeAspect="1"/>
          </p:cNvGraphicFramePr>
          <p:nvPr/>
        </p:nvGraphicFramePr>
        <p:xfrm>
          <a:off x="1835150" y="1628775"/>
          <a:ext cx="57150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Image" r:id="rId3" imgW="5942857" imgH="4114286" progId="">
                  <p:embed/>
                </p:oleObj>
              </mc:Choice>
              <mc:Fallback>
                <p:oleObj name="Image" r:id="rId3" imgW="5942857" imgH="4114286" progId="">
                  <p:embed/>
                  <p:pic>
                    <p:nvPicPr>
                      <p:cNvPr id="501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28775"/>
                        <a:ext cx="571500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"/>
          <p:cNvGraphicFramePr>
            <a:graphicFrameLocks noChangeAspect="1"/>
          </p:cNvGraphicFramePr>
          <p:nvPr/>
        </p:nvGraphicFramePr>
        <p:xfrm>
          <a:off x="0" y="4292600"/>
          <a:ext cx="888841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5" imgW="10171429" imgH="3657143" progId="">
                  <p:embed/>
                </p:oleObj>
              </mc:Choice>
              <mc:Fallback>
                <p:oleObj name="Image" r:id="rId5" imgW="10171429" imgH="3657143" progId="">
                  <p:embed/>
                  <p:pic>
                    <p:nvPicPr>
                      <p:cNvPr id="501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92600"/>
                        <a:ext cx="8888413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圓角矩形 6"/>
          <p:cNvSpPr>
            <a:spLocks noChangeArrowheads="1"/>
          </p:cNvSpPr>
          <p:nvPr/>
        </p:nvSpPr>
        <p:spPr bwMode="auto">
          <a:xfrm>
            <a:off x="0" y="4868863"/>
            <a:ext cx="1476375" cy="122396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50181" name="圓角矩形 7"/>
          <p:cNvSpPr>
            <a:spLocks noChangeArrowheads="1"/>
          </p:cNvSpPr>
          <p:nvPr/>
        </p:nvSpPr>
        <p:spPr bwMode="auto">
          <a:xfrm>
            <a:off x="5724525" y="1989138"/>
            <a:ext cx="1655763" cy="165576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cxnSp>
        <p:nvCxnSpPr>
          <p:cNvPr id="50182" name="直線接點 9"/>
          <p:cNvCxnSpPr>
            <a:cxnSpLocks noChangeShapeType="1"/>
            <a:stCxn id="50180" idx="0"/>
            <a:endCxn id="50181" idx="2"/>
          </p:cNvCxnSpPr>
          <p:nvPr/>
        </p:nvCxnSpPr>
        <p:spPr bwMode="auto">
          <a:xfrm rot="5400000" flipH="1" flipV="1">
            <a:off x="3032919" y="1350169"/>
            <a:ext cx="1223963" cy="58134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3" name="文字方塊 7"/>
          <p:cNvSpPr txBox="1">
            <a:spLocks noChangeArrowheads="1"/>
          </p:cNvSpPr>
          <p:nvPr/>
        </p:nvSpPr>
        <p:spPr bwMode="auto">
          <a:xfrm>
            <a:off x="1547813" y="476250"/>
            <a:ext cx="538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Referential integrity:</a:t>
            </a:r>
          </a:p>
          <a:p>
            <a:pPr eaLnBrk="1" hangingPunct="1"/>
            <a:r>
              <a:rPr lang="en-US" altLang="zh-TW" sz="1800">
                <a:ea typeface="新細明體" charset="-120"/>
              </a:rPr>
              <a:t>rules to ensure that relationships between coupled tables</a:t>
            </a:r>
          </a:p>
          <a:p>
            <a:pPr eaLnBrk="1" hangingPunct="1"/>
            <a:r>
              <a:rPr lang="en-US" altLang="zh-TW" sz="1800">
                <a:ea typeface="新細明體" charset="-120"/>
              </a:rPr>
              <a:t>remain consistent</a:t>
            </a:r>
            <a:endParaRPr lang="zh-TW" altLang="en-US" sz="1800">
              <a:ea typeface="新細明體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03338"/>
          </a:xfrm>
        </p:spPr>
        <p:txBody>
          <a:bodyPr/>
          <a:lstStyle/>
          <a:p>
            <a:r>
              <a:rPr lang="en-US" altLang="zh-TW">
                <a:ea typeface="新細明體" charset="-120"/>
              </a:rPr>
              <a:t>Entity Relationship Diagram</a:t>
            </a:r>
          </a:p>
          <a:p>
            <a:pPr lvl="1"/>
            <a:r>
              <a:rPr lang="en-US" altLang="zh-TW">
                <a:ea typeface="新細明體" charset="-120"/>
              </a:rPr>
              <a:t>Tool to document the data model</a:t>
            </a:r>
            <a:endParaRPr lang="zh-TW" altLang="en-US">
              <a:ea typeface="新細明體" charset="-120"/>
            </a:endParaRPr>
          </a:p>
        </p:txBody>
      </p:sp>
      <p:graphicFrame>
        <p:nvGraphicFramePr>
          <p:cNvPr id="51204" name="Object 8"/>
          <p:cNvGraphicFramePr>
            <a:graphicFrameLocks noChangeAspect="1"/>
          </p:cNvGraphicFramePr>
          <p:nvPr/>
        </p:nvGraphicFramePr>
        <p:xfrm>
          <a:off x="228600" y="3429000"/>
          <a:ext cx="8915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Image" r:id="rId3" imgW="11885714" imgH="1142454" progId="">
                  <p:embed/>
                </p:oleObj>
              </mc:Choice>
              <mc:Fallback>
                <p:oleObj name="Image" r:id="rId3" imgW="11885714" imgH="1142454" progId="">
                  <p:embed/>
                  <p:pic>
                    <p:nvPicPr>
                      <p:cNvPr id="512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8915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文字方塊 5"/>
          <p:cNvSpPr txBox="1">
            <a:spLocks noChangeArrowheads="1"/>
          </p:cNvSpPr>
          <p:nvPr/>
        </p:nvSpPr>
        <p:spPr bwMode="auto">
          <a:xfrm>
            <a:off x="1042988" y="5084763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1-to-1</a:t>
            </a:r>
            <a:endParaRPr lang="zh-TW" altLang="en-US">
              <a:ea typeface="新細明體" charset="-120"/>
            </a:endParaRPr>
          </a:p>
        </p:txBody>
      </p:sp>
      <p:cxnSp>
        <p:nvCxnSpPr>
          <p:cNvPr id="51206" name="直線單箭頭接點 7"/>
          <p:cNvCxnSpPr>
            <a:cxnSpLocks noChangeShapeType="1"/>
            <a:stCxn id="51205" idx="0"/>
          </p:cNvCxnSpPr>
          <p:nvPr/>
        </p:nvCxnSpPr>
        <p:spPr bwMode="auto">
          <a:xfrm rot="5400000" flipH="1" flipV="1">
            <a:off x="989807" y="4526756"/>
            <a:ext cx="1079500" cy="365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7" name="文字方塊 9"/>
          <p:cNvSpPr txBox="1">
            <a:spLocks noChangeArrowheads="1"/>
          </p:cNvSpPr>
          <p:nvPr/>
        </p:nvSpPr>
        <p:spPr bwMode="auto">
          <a:xfrm>
            <a:off x="4356100" y="5229225"/>
            <a:ext cx="146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1-to-many</a:t>
            </a:r>
            <a:endParaRPr lang="zh-TW" altLang="en-US">
              <a:ea typeface="新細明體" charset="-120"/>
            </a:endParaRPr>
          </a:p>
        </p:txBody>
      </p:sp>
      <p:cxnSp>
        <p:nvCxnSpPr>
          <p:cNvPr id="51208" name="直線單箭頭接點 10"/>
          <p:cNvCxnSpPr>
            <a:cxnSpLocks noChangeShapeType="1"/>
            <a:stCxn id="51207" idx="0"/>
          </p:cNvCxnSpPr>
          <p:nvPr/>
        </p:nvCxnSpPr>
        <p:spPr bwMode="auto">
          <a:xfrm rot="5400000" flipH="1" flipV="1">
            <a:off x="4560094" y="4461669"/>
            <a:ext cx="1295400" cy="239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Contents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6.1 Traditional file environment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6.2 The database approach to data management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6.3 Using databases to improve business performance and decision making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6.4 Managing data resources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11188" y="3644900"/>
            <a:ext cx="7416800" cy="11525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data</a:t>
            </a:r>
          </a:p>
          <a:p>
            <a:pPr lvl="1"/>
            <a:r>
              <a:rPr lang="en-US" dirty="0"/>
              <a:t>Fit into rows and columns (relational database)</a:t>
            </a:r>
          </a:p>
          <a:p>
            <a:pPr lvl="2"/>
            <a:r>
              <a:rPr lang="en-US" dirty="0"/>
              <a:t>Structured data</a:t>
            </a:r>
          </a:p>
          <a:p>
            <a:r>
              <a:rPr lang="en-US" dirty="0"/>
              <a:t>Big data</a:t>
            </a:r>
          </a:p>
          <a:p>
            <a:pPr lvl="1"/>
            <a:r>
              <a:rPr lang="en-US" dirty="0"/>
              <a:t>Web traffic, email messages, social media content, machine-generated data</a:t>
            </a:r>
          </a:p>
          <a:p>
            <a:pPr lvl="1"/>
            <a:r>
              <a:rPr lang="en-US" dirty="0"/>
              <a:t>Semi-structured, unstructured</a:t>
            </a:r>
          </a:p>
          <a:p>
            <a:pPr lvl="1"/>
            <a:r>
              <a:rPr lang="en-US" dirty="0"/>
              <a:t>Tweeter generates over 8 </a:t>
            </a:r>
            <a:r>
              <a:rPr lang="en-US" dirty="0" err="1"/>
              <a:t>terebytes</a:t>
            </a:r>
            <a:r>
              <a:rPr lang="en-US" dirty="0"/>
              <a:t> of data daily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Business Intelligence infrastructure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Data Warehousing &amp; Data Marts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Business decision making </a:t>
            </a:r>
            <a:r>
              <a:rPr lang="en-US" altLang="zh-TW" sz="1000" dirty="0">
                <a:ea typeface="新細明體" charset="-120"/>
              </a:rPr>
              <a:t>need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High level analysis of patterns and trends 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integrated key operational data from around the company</a:t>
            </a:r>
          </a:p>
          <a:p>
            <a:pPr lvl="4" eaLnBrk="1" hangingPunct="1"/>
            <a:r>
              <a:rPr lang="en-US" altLang="zh-TW" dirty="0">
                <a:ea typeface="新細明體" charset="-120"/>
              </a:rPr>
              <a:t>Data often fragmented in separate operational systems (sales, payroll, ….)</a:t>
            </a:r>
          </a:p>
          <a:p>
            <a:pPr lvl="4" eaLnBrk="1" hangingPunct="1"/>
            <a:r>
              <a:rPr lang="en-US" altLang="zh-TW" dirty="0">
                <a:ea typeface="新細明體" charset="-120"/>
              </a:rPr>
              <a:t>consistent, reliable, and easily available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Data Warehouse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Store current and historical data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potential interest to managers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originates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Legacy system, DBMS, Web sites,… (Fig 6-13)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are standardized into a common data model and consolidated 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are available for anyone to access, but can NOT be altered.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Globe and Mail</a:t>
            </a:r>
          </a:p>
          <a:p>
            <a:pPr lvl="1"/>
            <a:r>
              <a:rPr lang="en-US" dirty="0"/>
              <a:t>現有顧客</a:t>
            </a:r>
            <a:r>
              <a:rPr lang="zh-TW" altLang="en-US" dirty="0"/>
              <a:t> </a:t>
            </a:r>
            <a:r>
              <a:rPr lang="en-US" altLang="zh-TW" dirty="0"/>
              <a:t>330 </a:t>
            </a:r>
            <a:r>
              <a:rPr lang="zh-TW" altLang="en-US" dirty="0"/>
              <a:t>萬</a:t>
            </a:r>
            <a:endParaRPr lang="en-US" altLang="zh-TW" dirty="0"/>
          </a:p>
          <a:p>
            <a:pPr lvl="1"/>
            <a:r>
              <a:rPr lang="zh-TW" altLang="en-US" dirty="0"/>
              <a:t>外購第三方潛在顧客名單</a:t>
            </a:r>
            <a:endParaRPr lang="en-US" altLang="zh-TW" dirty="0"/>
          </a:p>
          <a:p>
            <a:pPr lvl="1"/>
            <a:r>
              <a:rPr lang="en-US" altLang="zh-TW" dirty="0"/>
              <a:t>『</a:t>
            </a:r>
            <a:r>
              <a:rPr lang="zh-TW" altLang="en-US" dirty="0"/>
              <a:t>拒絕聯絡</a:t>
            </a:r>
            <a:r>
              <a:rPr lang="en-US" altLang="zh-TW" dirty="0"/>
              <a:t>』</a:t>
            </a:r>
            <a:r>
              <a:rPr lang="zh-TW" altLang="en-US" dirty="0"/>
              <a:t>名單</a:t>
            </a:r>
            <a:endParaRPr lang="en-US" altLang="zh-TW" dirty="0"/>
          </a:p>
          <a:p>
            <a:pPr lvl="2"/>
            <a:r>
              <a:rPr lang="zh-TW" altLang="en-US" dirty="0"/>
              <a:t>分別儲存於大型主機</a:t>
            </a:r>
            <a:endParaRPr lang="en-US" altLang="zh-TW" dirty="0"/>
          </a:p>
          <a:p>
            <a:pPr lvl="2"/>
            <a:r>
              <a:rPr lang="zh-TW" altLang="en-US" dirty="0"/>
              <a:t>資料使用者</a:t>
            </a:r>
            <a:endParaRPr lang="en-US" altLang="zh-TW" dirty="0"/>
          </a:p>
          <a:p>
            <a:pPr lvl="3"/>
            <a:r>
              <a:rPr lang="zh-TW" altLang="en-US" dirty="0"/>
              <a:t>自行下載</a:t>
            </a:r>
            <a:endParaRPr lang="en-US" altLang="zh-TW" dirty="0"/>
          </a:p>
          <a:p>
            <a:pPr lvl="3"/>
            <a:r>
              <a:rPr lang="zh-TW" altLang="en-US" dirty="0"/>
              <a:t>轉換成 </a:t>
            </a:r>
            <a:r>
              <a:rPr lang="en-US" altLang="zh-TW" dirty="0"/>
              <a:t>Microsoft Access, </a:t>
            </a:r>
            <a:r>
              <a:rPr lang="en-US" altLang="zh-TW" dirty="0" err="1"/>
              <a:t>Foxbase</a:t>
            </a:r>
            <a:r>
              <a:rPr lang="en-US" altLang="zh-TW" dirty="0"/>
              <a:t> Pro, Microsoft Excel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5003800" y="4797425"/>
            <a:ext cx="292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TEJ</a:t>
            </a:r>
          </a:p>
          <a:p>
            <a:pPr eaLnBrk="1" hangingPunct="1"/>
            <a:r>
              <a:rPr lang="zh-TW" altLang="en-US">
                <a:ea typeface="新細明體" charset="-120"/>
              </a:rPr>
              <a:t>臺灣經濟新報資料庫</a:t>
            </a:r>
          </a:p>
        </p:txBody>
      </p:sp>
      <p:pic>
        <p:nvPicPr>
          <p:cNvPr id="58371" name="Picture 10" descr="Fig-6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2134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Data Mart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Summarized or highly focused portion of the organization’s data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Smaller, decentralized warehouse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Constructed more rapidly and at a lower cost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Too many data marts increase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the complexity, costs, and management problems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WSnap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250" y="1981200"/>
            <a:ext cx="6925500" cy="4114800"/>
          </a:xfrm>
        </p:spPr>
      </p:pic>
      <p:pic>
        <p:nvPicPr>
          <p:cNvPr id="5" name="Picture 4" descr="had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3910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In-memory computing</a:t>
            </a:r>
          </a:p>
          <a:p>
            <a:pPr lvl="1"/>
            <a:r>
              <a:rPr lang="en-US" dirty="0"/>
              <a:t>Relies primarily on a computer’s main memory (RAM) for data storage</a:t>
            </a:r>
          </a:p>
          <a:p>
            <a:pPr lvl="2"/>
            <a:r>
              <a:rPr lang="en-US" dirty="0"/>
              <a:t>Traditionally use disk storage system</a:t>
            </a:r>
          </a:p>
          <a:p>
            <a:pPr lvl="1"/>
            <a:r>
              <a:rPr lang="en-US" dirty="0"/>
              <a:t>Complex business calculation </a:t>
            </a:r>
          </a:p>
          <a:p>
            <a:pPr lvl="2"/>
            <a:r>
              <a:rPr lang="en-US" dirty="0"/>
              <a:t>Used to take hours or days</a:t>
            </a:r>
          </a:p>
          <a:p>
            <a:pPr lvl="2"/>
            <a:r>
              <a:rPr lang="en-US" dirty="0"/>
              <a:t>Complete within seconds</a:t>
            </a:r>
          </a:p>
          <a:p>
            <a:pPr lvl="1"/>
            <a:r>
              <a:rPr lang="en-US" dirty="0"/>
              <a:t>SAP’s high-performance analytics appliance (HANA)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platforms</a:t>
            </a:r>
          </a:p>
          <a:p>
            <a:pPr lvl="1"/>
            <a:r>
              <a:rPr lang="en-US" dirty="0" err="1"/>
              <a:t>Preconfigurated</a:t>
            </a:r>
            <a:r>
              <a:rPr lang="en-US" dirty="0"/>
              <a:t> hardware-software system</a:t>
            </a:r>
          </a:p>
          <a:p>
            <a:pPr lvl="2"/>
            <a:r>
              <a:rPr lang="en-US" dirty="0"/>
              <a:t>Specially designed for query processing &amp; analytics</a:t>
            </a:r>
          </a:p>
          <a:p>
            <a:pPr lvl="2"/>
            <a:r>
              <a:rPr lang="en-US" dirty="0"/>
              <a:t>10 – 100 times faster than traditional systems</a:t>
            </a:r>
          </a:p>
          <a:p>
            <a:pPr lvl="2"/>
            <a:r>
              <a:rPr lang="en-US" dirty="0"/>
              <a:t>IBM </a:t>
            </a:r>
            <a:r>
              <a:rPr lang="en-US" dirty="0" err="1"/>
              <a:t>Netezza</a:t>
            </a:r>
            <a:r>
              <a:rPr lang="en-US" dirty="0"/>
              <a:t>, Oracle </a:t>
            </a:r>
            <a:r>
              <a:rPr lang="en-US" dirty="0" err="1"/>
              <a:t>Exadata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1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00788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Analytical tools: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 Multidimensional data analysis, and Data mining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Consolidating, analyzing, &amp; providing to access vast amount of data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Analyze data for new patterns, relationships, and insights to guide decisions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Help users make better business decisions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On-Line analytical processing (OLAP)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Managers need to analyze data in multidimensional view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Enable the users to view the same data in different ways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By product, pricing, cost, regions, or time period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Fig06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39445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1" eaLnBrk="1" hangingPunct="1"/>
            <a:r>
              <a:rPr lang="en-US" altLang="zh-TW" dirty="0">
                <a:ea typeface="新細明體" charset="-120"/>
              </a:rPr>
              <a:t>Data mining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Find hidden patterns and relationships in large pools of data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Infer rules, patterns and relationships 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predict future behaviors and guide decision making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Information obtained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Associations</a:t>
            </a:r>
          </a:p>
          <a:p>
            <a:pPr lvl="4" eaLnBrk="1" hangingPunct="1"/>
            <a:r>
              <a:rPr lang="en-US" altLang="zh-TW" dirty="0">
                <a:ea typeface="新細明體" charset="-120"/>
              </a:rPr>
              <a:t>Occurrences linked to a single event</a:t>
            </a:r>
          </a:p>
          <a:p>
            <a:pPr lvl="4" eaLnBrk="1" hangingPunct="1"/>
            <a:r>
              <a:rPr lang="en-US" altLang="zh-TW" dirty="0">
                <a:ea typeface="新細明體" charset="-120"/>
              </a:rPr>
              <a:t>When corn chips are purchased, a cola drink is purchased 65% of the time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Sequence</a:t>
            </a:r>
          </a:p>
          <a:p>
            <a:pPr lvl="4" eaLnBrk="1" hangingPunct="1"/>
            <a:r>
              <a:rPr lang="en-US" altLang="zh-TW" dirty="0">
                <a:ea typeface="新細明體" charset="-120"/>
              </a:rPr>
              <a:t>Events are linked over time</a:t>
            </a:r>
          </a:p>
          <a:p>
            <a:pPr lvl="4" eaLnBrk="1" hangingPunct="1"/>
            <a:r>
              <a:rPr lang="en-US" altLang="zh-TW" dirty="0">
                <a:ea typeface="新細明體" charset="-120"/>
              </a:rPr>
              <a:t>A house is purchased, a refrigerator 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解決方案</a:t>
            </a:r>
          </a:p>
          <a:p>
            <a:pPr lvl="1"/>
            <a:r>
              <a:rPr lang="en-US" dirty="0"/>
              <a:t>SAP NetWeaver BW </a:t>
            </a:r>
          </a:p>
          <a:p>
            <a:pPr lvl="2"/>
            <a:r>
              <a:rPr lang="en-US" dirty="0"/>
              <a:t>(資料倉儲</a:t>
            </a:r>
            <a:r>
              <a:rPr lang="zh-TW" altLang="en-US" dirty="0"/>
              <a:t> </a:t>
            </a:r>
            <a:r>
              <a:rPr lang="en-US" altLang="zh-TW" dirty="0"/>
              <a:t>data warehouse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匯集所有資料來源成單一資料庫</a:t>
            </a:r>
          </a:p>
          <a:p>
            <a:pPr lvl="1"/>
            <a:r>
              <a:rPr lang="en-US" dirty="0"/>
              <a:t>使用者自行存取與分析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altLang="zh-TW" dirty="0">
                <a:ea typeface="新細明體" charset="-120"/>
              </a:rPr>
              <a:t>Classification</a:t>
            </a:r>
          </a:p>
          <a:p>
            <a:pPr lvl="4"/>
            <a:r>
              <a:rPr lang="en-US" altLang="zh-TW" dirty="0">
                <a:ea typeface="新細明體" charset="-120"/>
              </a:rPr>
              <a:t>Recognize patterns that describe the group by examining the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existing rules</a:t>
            </a:r>
          </a:p>
          <a:p>
            <a:pPr lvl="4"/>
            <a:r>
              <a:rPr lang="en-US" altLang="zh-TW" dirty="0">
                <a:ea typeface="新細明體" charset="-120"/>
              </a:rPr>
              <a:t>Telecom: customers who are likely to leave</a:t>
            </a:r>
          </a:p>
          <a:p>
            <a:pPr lvl="3"/>
            <a:r>
              <a:rPr lang="en-US" altLang="zh-TW" dirty="0">
                <a:ea typeface="新細明體" charset="-120"/>
              </a:rPr>
              <a:t>Cluster</a:t>
            </a:r>
          </a:p>
          <a:p>
            <a:pPr lvl="4"/>
            <a:r>
              <a:rPr lang="en-US" altLang="zh-TW" dirty="0">
                <a:ea typeface="新細明體" charset="-120"/>
              </a:rPr>
              <a:t>Similar to classification</a:t>
            </a:r>
          </a:p>
          <a:p>
            <a:pPr lvl="4"/>
            <a:r>
              <a:rPr lang="en-US" altLang="zh-TW" dirty="0">
                <a:ea typeface="新細明體" charset="-120"/>
              </a:rPr>
              <a:t>When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no groups have yet been defined</a:t>
            </a:r>
          </a:p>
          <a:p>
            <a:pPr lvl="4"/>
            <a:r>
              <a:rPr lang="en-US" altLang="zh-TW" dirty="0">
                <a:ea typeface="新細明體" charset="-120"/>
              </a:rPr>
              <a:t>e.g. affinity groups for bank card</a:t>
            </a:r>
          </a:p>
          <a:p>
            <a:pPr lvl="5"/>
            <a:r>
              <a:rPr lang="en-US" altLang="zh-TW" dirty="0">
                <a:ea typeface="新細明體" charset="-120"/>
              </a:rPr>
              <a:t>via demographics, personal investments</a:t>
            </a:r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Text mining &amp; Web mining</a:t>
            </a:r>
          </a:p>
          <a:p>
            <a:pPr lvl="1"/>
            <a:r>
              <a:rPr lang="en-US" altLang="zh-TW">
                <a:ea typeface="新細明體" charset="-120"/>
              </a:rPr>
              <a:t>Unstructured data</a:t>
            </a:r>
          </a:p>
          <a:p>
            <a:pPr lvl="2"/>
            <a:r>
              <a:rPr lang="en-US" altLang="zh-TW">
                <a:ea typeface="新細明體" charset="-120"/>
              </a:rPr>
              <a:t>Text files</a:t>
            </a:r>
          </a:p>
          <a:p>
            <a:pPr lvl="2"/>
            <a:r>
              <a:rPr lang="en-US" altLang="zh-TW">
                <a:ea typeface="新細明體" charset="-120"/>
              </a:rPr>
              <a:t>Emails</a:t>
            </a:r>
          </a:p>
          <a:p>
            <a:pPr lvl="2"/>
            <a:r>
              <a:rPr lang="en-US" altLang="zh-TW">
                <a:ea typeface="新細明體" charset="-120"/>
              </a:rPr>
              <a:t>Memos</a:t>
            </a:r>
          </a:p>
          <a:p>
            <a:pPr lvl="2"/>
            <a:r>
              <a:rPr lang="en-US" altLang="zh-TW">
                <a:ea typeface="新細明體" charset="-120"/>
              </a:rPr>
              <a:t>Call center scripts</a:t>
            </a:r>
          </a:p>
          <a:p>
            <a:pPr lvl="1"/>
            <a:r>
              <a:rPr lang="en-US" altLang="zh-TW">
                <a:ea typeface="新細明體" charset="-120"/>
              </a:rPr>
              <a:t>Text mining</a:t>
            </a:r>
            <a:endParaRPr lang="zh-TW" altLang="en-US">
              <a:ea typeface="新細明體" charset="-120"/>
            </a:endParaRPr>
          </a:p>
          <a:p>
            <a:pPr lvl="2"/>
            <a:r>
              <a:rPr lang="en-US" altLang="zh-TW">
                <a:ea typeface="新細明體" charset="-120"/>
              </a:rPr>
              <a:t>Tools to extract key info from unstructured data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>
                <a:ea typeface="新細明體" charset="-120"/>
              </a:rPr>
              <a:t>Web mining</a:t>
            </a:r>
          </a:p>
          <a:p>
            <a:pPr lvl="2"/>
            <a:r>
              <a:rPr lang="en-US" altLang="zh-TW">
                <a:ea typeface="新細明體" charset="-120"/>
              </a:rPr>
              <a:t>The discovery &amp; analysis of useful patterns and information from the world wide web</a:t>
            </a:r>
          </a:p>
          <a:p>
            <a:pPr lvl="4"/>
            <a:r>
              <a:rPr lang="en-US" altLang="zh-TW">
                <a:ea typeface="新細明體" charset="-120"/>
              </a:rPr>
              <a:t>Google Trends</a:t>
            </a:r>
          </a:p>
          <a:p>
            <a:pPr lvl="4"/>
            <a:r>
              <a:rPr lang="en-US" altLang="zh-TW">
                <a:ea typeface="新細明體" charset="-120"/>
              </a:rPr>
              <a:t>Google Insights</a:t>
            </a:r>
          </a:p>
          <a:p>
            <a:pPr lvl="3"/>
            <a:r>
              <a:rPr lang="en-US" altLang="zh-TW">
                <a:ea typeface="新細明體" charset="-120"/>
              </a:rPr>
              <a:t>Content mining</a:t>
            </a:r>
          </a:p>
          <a:p>
            <a:pPr lvl="4"/>
            <a:r>
              <a:rPr lang="en-US" altLang="zh-TW">
                <a:ea typeface="新細明體" charset="-120"/>
              </a:rPr>
              <a:t>Extract knowledge from the contents</a:t>
            </a:r>
          </a:p>
          <a:p>
            <a:pPr lvl="3"/>
            <a:r>
              <a:rPr lang="en-US" altLang="zh-TW">
                <a:ea typeface="新細明體" charset="-120"/>
              </a:rPr>
              <a:t>Structure mining</a:t>
            </a:r>
          </a:p>
          <a:p>
            <a:pPr lvl="4"/>
            <a:r>
              <a:rPr lang="en-US" altLang="zh-TW">
                <a:ea typeface="新細明體" charset="-120"/>
              </a:rPr>
              <a:t>Examine data related to the structure</a:t>
            </a:r>
          </a:p>
          <a:p>
            <a:pPr lvl="4">
              <a:buFontTx/>
              <a:buNone/>
            </a:pPr>
            <a:r>
              <a:rPr lang="en-US" altLang="zh-TW">
                <a:ea typeface="新細明體" charset="-120"/>
              </a:rPr>
              <a:t>		links points to a document</a:t>
            </a:r>
          </a:p>
          <a:p>
            <a:pPr lvl="4">
              <a:buFontTx/>
              <a:buNone/>
            </a:pPr>
            <a:r>
              <a:rPr lang="en-US" altLang="zh-TW">
                <a:ea typeface="新細明體" charset="-120"/>
              </a:rPr>
              <a:t>		links coming out of a document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1519237"/>
          </a:xfrm>
        </p:spPr>
        <p:txBody>
          <a:bodyPr/>
          <a:lstStyle/>
          <a:p>
            <a:pPr lvl="4"/>
            <a:r>
              <a:rPr lang="en-US" altLang="zh-TW">
                <a:ea typeface="新細明體" charset="-120"/>
              </a:rPr>
              <a:t>Usage mining</a:t>
            </a:r>
          </a:p>
          <a:p>
            <a:pPr lvl="4">
              <a:buFontTx/>
              <a:buNone/>
            </a:pPr>
            <a:r>
              <a:rPr lang="en-US" altLang="zh-TW">
                <a:ea typeface="新細明體" charset="-120"/>
              </a:rPr>
              <a:t>		user interaction data</a:t>
            </a:r>
          </a:p>
          <a:p>
            <a:pPr lvl="4">
              <a:buFontTx/>
              <a:buNone/>
            </a:pPr>
            <a:r>
              <a:rPr lang="en-US" altLang="zh-TW">
                <a:ea typeface="新細明體" charset="-120"/>
              </a:rPr>
              <a:t>		i.e. server’s log</a:t>
            </a:r>
            <a:endParaRPr lang="zh-TW" altLang="en-US">
              <a:ea typeface="新細明體" charset="-120"/>
            </a:endParaRPr>
          </a:p>
        </p:txBody>
      </p:sp>
      <p:pic>
        <p:nvPicPr>
          <p:cNvPr id="70660" name="圖片 3" descr="l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73463"/>
            <a:ext cx="83121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Database and The Web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Making information resources available on the World Wide Web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Web browser is easy to use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Require less training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Cost less to add Web interface for legacy system than to redesign and rebuild to improve user access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38400"/>
          </a:xfrm>
        </p:spPr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Linking internal database to the Web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Application Server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CGI: Common Gateway Interface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Interface between Web Server and application programs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C, PERL, Java, Visual Basic</a:t>
            </a:r>
          </a:p>
        </p:txBody>
      </p:sp>
      <p:graphicFrame>
        <p:nvGraphicFramePr>
          <p:cNvPr id="72707" name="Object 8"/>
          <p:cNvGraphicFramePr>
            <a:graphicFrameLocks noChangeAspect="1"/>
          </p:cNvGraphicFramePr>
          <p:nvPr/>
        </p:nvGraphicFramePr>
        <p:xfrm>
          <a:off x="112713" y="3814763"/>
          <a:ext cx="89154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Image" r:id="rId3" imgW="11885714" imgH="2717460" progId="">
                  <p:embed/>
                </p:oleObj>
              </mc:Choice>
              <mc:Fallback>
                <p:oleObj name="Image" r:id="rId3" imgW="11885714" imgH="2717460" progId="">
                  <p:embed/>
                  <p:pic>
                    <p:nvPicPr>
                      <p:cNvPr id="7270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3814763"/>
                        <a:ext cx="89154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Contents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6.1 Traditional file environment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6.2 The database approach to data management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6.3 Using databases to improve business performance and decision making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6.4 Managing data resources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11188" y="4724400"/>
            <a:ext cx="7416800" cy="64770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Managing Data Resources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Data are an important resource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Need special policies and procedures for effective data management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e.g. who can view sensitive employee data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only payroll &amp; human resources </a:t>
            </a:r>
            <a:r>
              <a:rPr lang="en-US" altLang="zh-TW" dirty="0" err="1">
                <a:ea typeface="新細明體" charset="-120"/>
              </a:rPr>
              <a:t>dept’s</a:t>
            </a:r>
            <a:r>
              <a:rPr lang="en-US" altLang="zh-TW" dirty="0">
                <a:ea typeface="新細明體" charset="-120"/>
              </a:rPr>
              <a:t> employee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>
                <a:ea typeface="新細明體" charset="-120"/>
              </a:rPr>
              <a:t>Information policy: </a:t>
            </a:r>
          </a:p>
          <a:p>
            <a:pPr lvl="3" eaLnBrk="1" hangingPunct="1"/>
            <a:r>
              <a:rPr lang="en-US" altLang="zh-TW" dirty="0">
                <a:ea typeface="新細明體" charset="-120"/>
              </a:rPr>
              <a:t>specify its rules for sharing, disseminating, acquiring, standardizing, classifying, and inventorying information throughout organization</a:t>
            </a:r>
            <a:endParaRPr lang="zh-TW" altLang="en-US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Data administration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Developing information policies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Overseeing logical database design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Monitoring system specialists and end users’ behaviors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charset="-120"/>
              </a:rPr>
              <a:t>Data governance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Policies and processes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Availability, usability, integrity, and security of data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Promoting privacy, compliance with government regulations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Database administration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Establish the physical database, the logical relations among elements, and the access rules and procedures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D3F2-A93A-0540-B6DB-E7317866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5F71-7CD3-FD41-8493-809F06F78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效益</a:t>
            </a:r>
          </a:p>
          <a:p>
            <a:pPr lvl="1"/>
            <a:r>
              <a:rPr lang="en-US" dirty="0"/>
              <a:t>行銷企劃案</a:t>
            </a:r>
          </a:p>
          <a:p>
            <a:pPr lvl="2"/>
            <a:r>
              <a:rPr lang="en-US" dirty="0"/>
              <a:t>過往：需時</a:t>
            </a:r>
            <a:r>
              <a:rPr lang="zh-TW" altLang="en-US" dirty="0"/>
              <a:t> </a:t>
            </a:r>
            <a:r>
              <a:rPr lang="en-US" altLang="zh-TW" dirty="0"/>
              <a:t>2 </a:t>
            </a:r>
            <a:r>
              <a:rPr lang="zh-TW" altLang="en-US" dirty="0"/>
              <a:t>週</a:t>
            </a:r>
            <a:endParaRPr lang="en-US" altLang="zh-TW" dirty="0"/>
          </a:p>
          <a:p>
            <a:pPr lvl="2"/>
            <a:r>
              <a:rPr lang="zh-TW" altLang="en-US" dirty="0"/>
              <a:t>現在：</a:t>
            </a:r>
            <a:r>
              <a:rPr lang="en-US" altLang="zh-TW" dirty="0"/>
              <a:t>1 </a:t>
            </a:r>
            <a:r>
              <a:rPr lang="zh-TW" altLang="en-US" dirty="0"/>
              <a:t>天</a:t>
            </a:r>
            <a:endParaRPr lang="en-US" altLang="zh-TW" dirty="0"/>
          </a:p>
          <a:p>
            <a:pPr lvl="2"/>
            <a:r>
              <a:rPr lang="zh-TW" altLang="en-US" dirty="0"/>
              <a:t>消除重複行銷的困惱</a:t>
            </a:r>
            <a:endParaRPr lang="en-US" altLang="zh-TW" dirty="0"/>
          </a:p>
          <a:p>
            <a:pPr lvl="1"/>
            <a:r>
              <a:rPr lang="zh-TW" altLang="en-US" dirty="0"/>
              <a:t>改變員工作業習慣</a:t>
            </a:r>
            <a:endParaRPr lang="en-US" altLang="zh-TW" dirty="0"/>
          </a:p>
          <a:p>
            <a:pPr lvl="2"/>
            <a:r>
              <a:rPr lang="zh-TW" altLang="en-US" dirty="0"/>
              <a:t>強化教育訓練</a:t>
            </a:r>
            <a:endParaRPr lang="en-US" dirty="0"/>
          </a:p>
        </p:txBody>
      </p:sp>
      <p:pic>
        <p:nvPicPr>
          <p:cNvPr id="4" name="Graphic 4" descr="Email">
            <a:extLst>
              <a:ext uri="{FF2B5EF4-FFF2-40B4-BE49-F238E27FC236}">
                <a16:creationId xmlns:a16="http://schemas.microsoft.com/office/drawing/2014/main" id="{5F51C795-1A9B-824F-AF04-2E3D13E12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576" y="2119487"/>
            <a:ext cx="2065867" cy="20658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8273FDD-BA41-7F46-A7B8-FE7ED302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84" y="4318175"/>
            <a:ext cx="2924450" cy="16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25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Ensuring data quality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Database performance depends on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Good database design and data model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quality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Faulty data will lead to incorrect decisions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Major obstacle to successful implementation</a:t>
            </a:r>
          </a:p>
          <a:p>
            <a:pPr lvl="1" eaLnBrk="1" hangingPunct="1"/>
            <a:r>
              <a:rPr lang="en-US" altLang="zh-TW">
                <a:ea typeface="新細明體" charset="-120"/>
              </a:rPr>
              <a:t>Enterprise-wide data standard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should be named and defined consistently for all business area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>
                <a:ea typeface="新細明體" charset="-120"/>
              </a:rPr>
              <a:t>Data quality problems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Misspelled names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Transposed numbers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Incorrect or missing codes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Inputs errors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Customers update internal data through website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>
                <a:ea typeface="新細明體" charset="-120"/>
              </a:rPr>
              <a:t>Data quality audit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Structured survey of the accuracy and level of completeness of data</a:t>
            </a:r>
          </a:p>
          <a:p>
            <a:pPr lvl="2" eaLnBrk="1" hangingPunct="1"/>
            <a:r>
              <a:rPr lang="en-US" altLang="zh-TW">
                <a:ea typeface="新細明體" charset="-120"/>
              </a:rPr>
              <a:t>Data cleansing</a:t>
            </a:r>
          </a:p>
          <a:p>
            <a:pPr lvl="3" eaLnBrk="1" hangingPunct="1"/>
            <a:r>
              <a:rPr lang="en-US" altLang="zh-TW">
                <a:ea typeface="新細明體" charset="-120"/>
              </a:rPr>
              <a:t>Activities for detecting and correcting data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Incomplete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Incorrect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Improperly formatted</a:t>
            </a:r>
          </a:p>
          <a:p>
            <a:pPr lvl="4" eaLnBrk="1" hangingPunct="1"/>
            <a:r>
              <a:rPr lang="en-US" altLang="zh-TW">
                <a:ea typeface="新細明體" charset="-120"/>
              </a:rPr>
              <a:t>Redundant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Interactive session</a:t>
            </a:r>
            <a:endParaRPr lang="zh-TW" altLang="en-US">
              <a:ea typeface="新細明體" charset="-12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algn="ctr">
              <a:buFontTx/>
              <a:buNone/>
            </a:pPr>
            <a:r>
              <a:rPr lang="en-US" altLang="zh-TW" dirty="0">
                <a:ea typeface="新細明體" charset="-120"/>
              </a:rPr>
              <a:t>(</a:t>
            </a:r>
            <a:r>
              <a:rPr lang="en-US" altLang="zh-TW" dirty="0" err="1">
                <a:ea typeface="新細明體" charset="-120"/>
              </a:rPr>
              <a:t>Minicase</a:t>
            </a:r>
            <a:r>
              <a:rPr lang="en-US" altLang="zh-TW" dirty="0">
                <a:ea typeface="新細明體" charset="-120"/>
              </a:rPr>
              <a:t>)</a:t>
            </a:r>
          </a:p>
          <a:p>
            <a:pPr lvl="1"/>
            <a:r>
              <a:rPr lang="en-US" altLang="zh-TW" dirty="0">
                <a:ea typeface="新細明體" charset="-120"/>
              </a:rPr>
              <a:t>Technology</a:t>
            </a:r>
          </a:p>
          <a:p>
            <a:pPr lvl="2"/>
            <a:r>
              <a:rPr lang="en-US" altLang="zh-TW" dirty="0">
                <a:ea typeface="新細明體" charset="-120"/>
              </a:rPr>
              <a:t>Driving ARI fleet management with real-time analytics</a:t>
            </a:r>
          </a:p>
          <a:p>
            <a:pPr lvl="2"/>
            <a:r>
              <a:rPr lang="en-US" altLang="zh-TW" dirty="0">
                <a:ea typeface="新細明體" charset="-120"/>
              </a:rPr>
              <a:t>P.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265</a:t>
            </a:r>
          </a:p>
          <a:p>
            <a:pPr lvl="1"/>
            <a:r>
              <a:rPr lang="en-US" altLang="zh-TW" dirty="0">
                <a:ea typeface="新細明體" charset="-120"/>
              </a:rPr>
              <a:t>Management</a:t>
            </a:r>
          </a:p>
          <a:p>
            <a:pPr lvl="2"/>
            <a:r>
              <a:rPr lang="en-US" altLang="zh-TW" sz="2800" dirty="0">
                <a:ea typeface="新細明體" charset="-120"/>
              </a:rPr>
              <a:t>America water keep data flowing</a:t>
            </a:r>
          </a:p>
          <a:p>
            <a:pPr lvl="2"/>
            <a:r>
              <a:rPr lang="en-US" altLang="zh-TW" dirty="0">
                <a:ea typeface="新細明體" charset="-120"/>
              </a:rPr>
              <a:t>P.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275</a:t>
            </a:r>
          </a:p>
        </p:txBody>
      </p:sp>
    </p:spTree>
    <p:extLst>
      <p:ext uri="{BB962C8B-B14F-4D97-AF65-F5344CB8AC3E}">
        <p14:creationId xmlns:p14="http://schemas.microsoft.com/office/powerpoint/2010/main" val="62236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Contents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6.1 Traditional file environment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6.2 The database approach to data management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6.3 Using databases to improve business performance and decision making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>
                <a:ea typeface="新細明體" charset="-120"/>
              </a:rPr>
              <a:t>6.4 Managing data resources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1916113"/>
            <a:ext cx="7416800" cy="720725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1990</Words>
  <Application>Microsoft Office PowerPoint</Application>
  <PresentationFormat>On-screen Show (4:3)</PresentationFormat>
  <Paragraphs>428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Default Design</vt:lpstr>
      <vt:lpstr>Foundations of Business Intelligence: Database &amp; Information Management</vt:lpstr>
      <vt:lpstr>春江水暖鴨先知</vt:lpstr>
      <vt:lpstr>Customers Contact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Traditional File Environment</vt:lpstr>
      <vt:lpstr>PowerPoint Presentation</vt:lpstr>
      <vt:lpstr>PowerPoint Presentation</vt:lpstr>
      <vt:lpstr>PowerPoint Presentation</vt:lpstr>
      <vt:lpstr>Problems with traditional files</vt:lpstr>
      <vt:lpstr>PowerPoint Presentation</vt:lpstr>
      <vt:lpstr>PowerPoint Presentation</vt:lpstr>
      <vt:lpstr>Problems with traditional files</vt:lpstr>
      <vt:lpstr>PowerPoint Presentation</vt:lpstr>
      <vt:lpstr>PowerPoint Presentation</vt:lpstr>
      <vt:lpstr>PowerPoint Presentation</vt:lpstr>
      <vt:lpstr>PowerPoint Presentation</vt:lpstr>
      <vt:lpstr>Contents</vt:lpstr>
      <vt:lpstr>The Database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Interactive session</vt:lpstr>
    </vt:vector>
  </TitlesOfParts>
  <Company>nsysu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 Resources</dc:title>
  <dc:creator>bm</dc:creator>
  <cp:lastModifiedBy>郭 倉義</cp:lastModifiedBy>
  <cp:revision>276</cp:revision>
  <dcterms:created xsi:type="dcterms:W3CDTF">2003-02-16T18:34:59Z</dcterms:created>
  <dcterms:modified xsi:type="dcterms:W3CDTF">2021-08-16T14:24:23Z</dcterms:modified>
</cp:coreProperties>
</file>