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59" r:id="rId4"/>
    <p:sldId id="280" r:id="rId5"/>
    <p:sldId id="284" r:id="rId6"/>
    <p:sldId id="286" r:id="rId7"/>
    <p:sldId id="283" r:id="rId8"/>
    <p:sldId id="260" r:id="rId9"/>
    <p:sldId id="261" r:id="rId10"/>
    <p:sldId id="262" r:id="rId11"/>
    <p:sldId id="264" r:id="rId12"/>
    <p:sldId id="265" r:id="rId13"/>
    <p:sldId id="266" r:id="rId14"/>
    <p:sldId id="267" r:id="rId15"/>
    <p:sldId id="279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7" r:id="rId25"/>
    <p:sldId id="278" r:id="rId26"/>
    <p:sldId id="288" r:id="rId2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中等深淺樣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slide" Target="../slides/slide15.xml"/><Relationship Id="rId1" Type="http://schemas.openxmlformats.org/officeDocument/2006/relationships/slide" Target="../slides/slide13.xml"/><Relationship Id="rId4" Type="http://schemas.openxmlformats.org/officeDocument/2006/relationships/slide" Target="../slides/slide1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7AB7C7-C967-4982-AC25-A70653996C98}" type="doc">
      <dgm:prSet loTypeId="urn:microsoft.com/office/officeart/2005/8/layout/default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9B4DF760-6CEC-492C-9B20-B1BFD9661AFF}">
      <dgm:prSet phldrT="[文字]" custT="1"/>
      <dgm:spPr/>
      <dgm:t>
        <a:bodyPr/>
        <a:lstStyle/>
        <a:p>
          <a:r>
            <a:rPr lang="zh-TW" altLang="en-US" sz="2400" b="1" dirty="0" smtClean="0">
              <a:latin typeface="微軟正黑體" pitchFamily="34" charset="-120"/>
              <a:ea typeface="微軟正黑體" pitchFamily="34" charset="-120"/>
              <a:hlinkClick xmlns:r="http://schemas.openxmlformats.org/officeDocument/2006/relationships" r:id="rId1" action="ppaction://hlinksldjump"/>
            </a:rPr>
            <a:t>裝配圖</a:t>
          </a:r>
          <a:endParaRPr lang="en-US" altLang="zh-TW" sz="2400" b="1" dirty="0" smtClean="0">
            <a:latin typeface="微軟正黑體" pitchFamily="34" charset="-120"/>
            <a:ea typeface="微軟正黑體" pitchFamily="34" charset="-120"/>
          </a:endParaRPr>
        </a:p>
        <a:p>
          <a:r>
            <a:rPr lang="en-US" altLang="zh-TW" sz="2400" b="1" dirty="0" smtClean="0">
              <a:latin typeface="微軟正黑體" pitchFamily="34" charset="-120"/>
              <a:ea typeface="微軟正黑體" pitchFamily="34" charset="-120"/>
            </a:rPr>
            <a:t>(Assembly drawings)</a:t>
          </a:r>
          <a:endParaRPr lang="zh-TW" altLang="en-US" sz="2400" dirty="0">
            <a:latin typeface="微軟正黑體" pitchFamily="34" charset="-120"/>
            <a:ea typeface="微軟正黑體" pitchFamily="34" charset="-120"/>
          </a:endParaRPr>
        </a:p>
      </dgm:t>
    </dgm:pt>
    <dgm:pt modelId="{6B5F0FB2-4E0B-4E0B-BD20-DC7CC7A2FA22}" type="parTrans" cxnId="{8E743110-26E7-45A1-86F5-CE016BFA648C}">
      <dgm:prSet/>
      <dgm:spPr/>
      <dgm:t>
        <a:bodyPr/>
        <a:lstStyle/>
        <a:p>
          <a:endParaRPr lang="zh-TW" altLang="en-US"/>
        </a:p>
      </dgm:t>
    </dgm:pt>
    <dgm:pt modelId="{D935D7F3-95B6-4C8F-85A3-21A14BC8B82D}" type="sibTrans" cxnId="{8E743110-26E7-45A1-86F5-CE016BFA648C}">
      <dgm:prSet/>
      <dgm:spPr/>
      <dgm:t>
        <a:bodyPr/>
        <a:lstStyle/>
        <a:p>
          <a:endParaRPr lang="zh-TW" altLang="en-US"/>
        </a:p>
      </dgm:t>
    </dgm:pt>
    <dgm:pt modelId="{FA124C3E-7957-4F63-AEA5-17CF9E9F564C}">
      <dgm:prSet custT="1"/>
      <dgm:spPr/>
      <dgm:t>
        <a:bodyPr/>
        <a:lstStyle/>
        <a:p>
          <a:r>
            <a:rPr lang="zh-TW" altLang="en-US" sz="2400" b="1" dirty="0" smtClean="0">
              <a:latin typeface="微軟正黑體" pitchFamily="34" charset="-120"/>
              <a:ea typeface="微軟正黑體" pitchFamily="34" charset="-120"/>
              <a:hlinkClick xmlns:r="http://schemas.openxmlformats.org/officeDocument/2006/relationships" r:id="rId2" action="ppaction://hlinksldjump"/>
            </a:rPr>
            <a:t>程序單</a:t>
          </a:r>
          <a:endParaRPr lang="en-US" altLang="zh-TW" sz="2400" b="1" dirty="0" smtClean="0">
            <a:latin typeface="微軟正黑體" pitchFamily="34" charset="-120"/>
            <a:ea typeface="微軟正黑體" pitchFamily="34" charset="-120"/>
          </a:endParaRPr>
        </a:p>
        <a:p>
          <a:r>
            <a:rPr lang="zh-TW" altLang="en-US" sz="2400" b="1" dirty="0" smtClean="0">
              <a:latin typeface="微軟正黑體" pitchFamily="34" charset="-120"/>
              <a:ea typeface="微軟正黑體" pitchFamily="34" charset="-120"/>
            </a:rPr>
            <a:t> </a:t>
          </a:r>
          <a:r>
            <a:rPr lang="en-US" altLang="zh-TW" sz="2400" b="1" dirty="0" smtClean="0">
              <a:latin typeface="微軟正黑體" pitchFamily="34" charset="-120"/>
              <a:ea typeface="微軟正黑體" pitchFamily="34" charset="-120"/>
            </a:rPr>
            <a:t>(Route sheets)</a:t>
          </a:r>
          <a:endParaRPr lang="zh-TW" altLang="en-US" sz="2400" b="1" dirty="0" smtClean="0">
            <a:latin typeface="微軟正黑體" pitchFamily="34" charset="-120"/>
            <a:ea typeface="微軟正黑體" pitchFamily="34" charset="-120"/>
          </a:endParaRPr>
        </a:p>
      </dgm:t>
    </dgm:pt>
    <dgm:pt modelId="{E3219D06-8050-4C87-8BDE-8AE1259C9FE8}" type="parTrans" cxnId="{A4339DF7-1FE1-4E7E-824B-8099B4A7F4F2}">
      <dgm:prSet/>
      <dgm:spPr/>
      <dgm:t>
        <a:bodyPr/>
        <a:lstStyle/>
        <a:p>
          <a:endParaRPr lang="zh-TW" altLang="en-US"/>
        </a:p>
      </dgm:t>
    </dgm:pt>
    <dgm:pt modelId="{A48CADDF-A94A-4DE0-B61D-EF1E7735A75A}" type="sibTrans" cxnId="{A4339DF7-1FE1-4E7E-824B-8099B4A7F4F2}">
      <dgm:prSet/>
      <dgm:spPr/>
      <dgm:t>
        <a:bodyPr/>
        <a:lstStyle/>
        <a:p>
          <a:endParaRPr lang="zh-TW" altLang="en-US"/>
        </a:p>
      </dgm:t>
    </dgm:pt>
    <dgm:pt modelId="{8780D0DB-9433-4656-8F69-5DC034F9FE6D}">
      <dgm:prSet custT="1"/>
      <dgm:spPr/>
      <dgm:t>
        <a:bodyPr/>
        <a:lstStyle/>
        <a:p>
          <a:r>
            <a:rPr lang="zh-TW" altLang="en-US" sz="2400" b="1" dirty="0" smtClean="0">
              <a:latin typeface="微軟正黑體" pitchFamily="34" charset="-120"/>
              <a:ea typeface="微軟正黑體" pitchFamily="34" charset="-120"/>
              <a:hlinkClick xmlns:r="http://schemas.openxmlformats.org/officeDocument/2006/relationships" r:id="rId3" action="ppaction://hlinksldjump"/>
            </a:rPr>
            <a:t>流程圖 </a:t>
          </a:r>
          <a:endParaRPr lang="en-US" altLang="zh-TW" sz="2400" b="1" dirty="0" smtClean="0">
            <a:latin typeface="微軟正黑體" pitchFamily="34" charset="-120"/>
            <a:ea typeface="微軟正黑體" pitchFamily="34" charset="-120"/>
          </a:endParaRPr>
        </a:p>
        <a:p>
          <a:r>
            <a:rPr lang="en-US" altLang="zh-TW" sz="2400" b="1" dirty="0" smtClean="0">
              <a:latin typeface="微軟正黑體" pitchFamily="34" charset="-120"/>
              <a:ea typeface="微軟正黑體" pitchFamily="34" charset="-120"/>
            </a:rPr>
            <a:t>(Flow process charts)</a:t>
          </a:r>
          <a:endParaRPr lang="zh-TW" altLang="en-US" sz="2400" b="1" dirty="0" smtClean="0">
            <a:latin typeface="微軟正黑體" pitchFamily="34" charset="-120"/>
            <a:ea typeface="微軟正黑體" pitchFamily="34" charset="-120"/>
          </a:endParaRPr>
        </a:p>
      </dgm:t>
    </dgm:pt>
    <dgm:pt modelId="{476CB441-1E98-47A4-B510-217A5EFC599A}" type="parTrans" cxnId="{FAFE14CE-415B-4323-BA6C-7C844FD93569}">
      <dgm:prSet/>
      <dgm:spPr/>
      <dgm:t>
        <a:bodyPr/>
        <a:lstStyle/>
        <a:p>
          <a:endParaRPr lang="zh-TW" altLang="en-US"/>
        </a:p>
      </dgm:t>
    </dgm:pt>
    <dgm:pt modelId="{A4EC6ABE-49E5-42A7-BCFF-77544CDA0A01}" type="sibTrans" cxnId="{FAFE14CE-415B-4323-BA6C-7C844FD93569}">
      <dgm:prSet/>
      <dgm:spPr/>
      <dgm:t>
        <a:bodyPr/>
        <a:lstStyle/>
        <a:p>
          <a:endParaRPr lang="zh-TW" altLang="en-US"/>
        </a:p>
      </dgm:t>
    </dgm:pt>
    <dgm:pt modelId="{267D46CC-3EA5-4D78-A805-771868B1BBBD}">
      <dgm:prSet phldrT="[文字]" custT="1"/>
      <dgm:spPr/>
      <dgm:t>
        <a:bodyPr/>
        <a:lstStyle/>
        <a:p>
          <a:r>
            <a:rPr lang="zh-TW" altLang="en-US" sz="2400" b="1" dirty="0" smtClean="0">
              <a:latin typeface="微軟正黑體" pitchFamily="34" charset="-120"/>
              <a:ea typeface="微軟正黑體" pitchFamily="34" charset="-120"/>
              <a:hlinkClick xmlns:r="http://schemas.openxmlformats.org/officeDocument/2006/relationships" r:id="rId4" action="ppaction://hlinksldjump"/>
            </a:rPr>
            <a:t>組裝程序圖</a:t>
          </a:r>
          <a:endParaRPr lang="en-US" altLang="zh-TW" sz="2400" b="1" dirty="0" smtClean="0">
            <a:latin typeface="微軟正黑體" pitchFamily="34" charset="-120"/>
            <a:ea typeface="微軟正黑體" pitchFamily="34" charset="-120"/>
          </a:endParaRPr>
        </a:p>
        <a:p>
          <a:r>
            <a:rPr lang="zh-TW" altLang="en-US" sz="2400" b="1" dirty="0" smtClean="0">
              <a:latin typeface="微軟正黑體" pitchFamily="34" charset="-120"/>
              <a:ea typeface="微軟正黑體" pitchFamily="34" charset="-120"/>
            </a:rPr>
            <a:t> </a:t>
          </a:r>
          <a:r>
            <a:rPr lang="en-US" altLang="zh-TW" sz="2400" b="1" dirty="0" smtClean="0">
              <a:latin typeface="微軟正黑體" pitchFamily="34" charset="-120"/>
              <a:ea typeface="微軟正黑體" pitchFamily="34" charset="-120"/>
            </a:rPr>
            <a:t>(Assembly charts)</a:t>
          </a:r>
          <a:endParaRPr lang="zh-TW" altLang="en-US" sz="2400" dirty="0">
            <a:latin typeface="微軟正黑體" pitchFamily="34" charset="-120"/>
            <a:ea typeface="微軟正黑體" pitchFamily="34" charset="-120"/>
          </a:endParaRPr>
        </a:p>
      </dgm:t>
    </dgm:pt>
    <dgm:pt modelId="{BB5AC3E1-0AF3-4D22-AA7A-C02E77C2AA54}" type="parTrans" cxnId="{9C72A09C-0478-43E8-837C-6886BD48FF85}">
      <dgm:prSet/>
      <dgm:spPr/>
      <dgm:t>
        <a:bodyPr/>
        <a:lstStyle/>
        <a:p>
          <a:endParaRPr lang="zh-TW" altLang="en-US"/>
        </a:p>
      </dgm:t>
    </dgm:pt>
    <dgm:pt modelId="{1B2EB639-11BD-40CD-BE5C-CB6A84B59B91}" type="sibTrans" cxnId="{9C72A09C-0478-43E8-837C-6886BD48FF85}">
      <dgm:prSet/>
      <dgm:spPr/>
      <dgm:t>
        <a:bodyPr/>
        <a:lstStyle/>
        <a:p>
          <a:endParaRPr lang="zh-TW" altLang="en-US"/>
        </a:p>
      </dgm:t>
    </dgm:pt>
    <dgm:pt modelId="{251C571D-020C-4072-914E-2650DE32B78B}" type="pres">
      <dgm:prSet presAssocID="{E77AB7C7-C967-4982-AC25-A70653996C9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52A1C81-DE25-4E9A-AB5A-8C59051EEE5A}" type="pres">
      <dgm:prSet presAssocID="{9B4DF760-6CEC-492C-9B20-B1BFD9661AF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92BA722-C459-4493-9300-FF07716F592D}" type="pres">
      <dgm:prSet presAssocID="{D935D7F3-95B6-4C8F-85A3-21A14BC8B82D}" presName="sibTrans" presStyleCnt="0"/>
      <dgm:spPr/>
    </dgm:pt>
    <dgm:pt modelId="{EFC781E4-BBD2-4DA3-BF30-0A08858D5C19}" type="pres">
      <dgm:prSet presAssocID="{267D46CC-3EA5-4D78-A805-771868B1BBB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8C7D4CC-3997-4E8F-A19A-742798B42FB0}" type="pres">
      <dgm:prSet presAssocID="{1B2EB639-11BD-40CD-BE5C-CB6A84B59B91}" presName="sibTrans" presStyleCnt="0"/>
      <dgm:spPr/>
    </dgm:pt>
    <dgm:pt modelId="{AE0C4F0B-2096-4B77-86AE-03C2282AAB27}" type="pres">
      <dgm:prSet presAssocID="{FA124C3E-7957-4F63-AEA5-17CF9E9F564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93F19C0-7F56-4E9F-8AD5-E3AFA5DFE28E}" type="pres">
      <dgm:prSet presAssocID="{A48CADDF-A94A-4DE0-B61D-EF1E7735A75A}" presName="sibTrans" presStyleCnt="0"/>
      <dgm:spPr/>
    </dgm:pt>
    <dgm:pt modelId="{758FED01-C7FF-428C-827C-A391614D3B30}" type="pres">
      <dgm:prSet presAssocID="{8780D0DB-9433-4656-8F69-5DC034F9FE6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693868C-7D2B-4A51-A707-764DB0239AEE}" type="presOf" srcId="{E77AB7C7-C967-4982-AC25-A70653996C98}" destId="{251C571D-020C-4072-914E-2650DE32B78B}" srcOrd="0" destOrd="0" presId="urn:microsoft.com/office/officeart/2005/8/layout/default"/>
    <dgm:cxn modelId="{8E743110-26E7-45A1-86F5-CE016BFA648C}" srcId="{E77AB7C7-C967-4982-AC25-A70653996C98}" destId="{9B4DF760-6CEC-492C-9B20-B1BFD9661AFF}" srcOrd="0" destOrd="0" parTransId="{6B5F0FB2-4E0B-4E0B-BD20-DC7CC7A2FA22}" sibTransId="{D935D7F3-95B6-4C8F-85A3-21A14BC8B82D}"/>
    <dgm:cxn modelId="{9C72A09C-0478-43E8-837C-6886BD48FF85}" srcId="{E77AB7C7-C967-4982-AC25-A70653996C98}" destId="{267D46CC-3EA5-4D78-A805-771868B1BBBD}" srcOrd="1" destOrd="0" parTransId="{BB5AC3E1-0AF3-4D22-AA7A-C02E77C2AA54}" sibTransId="{1B2EB639-11BD-40CD-BE5C-CB6A84B59B91}"/>
    <dgm:cxn modelId="{FAFE14CE-415B-4323-BA6C-7C844FD93569}" srcId="{E77AB7C7-C967-4982-AC25-A70653996C98}" destId="{8780D0DB-9433-4656-8F69-5DC034F9FE6D}" srcOrd="3" destOrd="0" parTransId="{476CB441-1E98-47A4-B510-217A5EFC599A}" sibTransId="{A4EC6ABE-49E5-42A7-BCFF-77544CDA0A01}"/>
    <dgm:cxn modelId="{9FEC6B39-F3EB-4374-A016-26F5841E1976}" type="presOf" srcId="{8780D0DB-9433-4656-8F69-5DC034F9FE6D}" destId="{758FED01-C7FF-428C-827C-A391614D3B30}" srcOrd="0" destOrd="0" presId="urn:microsoft.com/office/officeart/2005/8/layout/default"/>
    <dgm:cxn modelId="{5C936896-99F0-466F-9F02-02847980702A}" type="presOf" srcId="{9B4DF760-6CEC-492C-9B20-B1BFD9661AFF}" destId="{552A1C81-DE25-4E9A-AB5A-8C59051EEE5A}" srcOrd="0" destOrd="0" presId="urn:microsoft.com/office/officeart/2005/8/layout/default"/>
    <dgm:cxn modelId="{A4339DF7-1FE1-4E7E-824B-8099B4A7F4F2}" srcId="{E77AB7C7-C967-4982-AC25-A70653996C98}" destId="{FA124C3E-7957-4F63-AEA5-17CF9E9F564C}" srcOrd="2" destOrd="0" parTransId="{E3219D06-8050-4C87-8BDE-8AE1259C9FE8}" sibTransId="{A48CADDF-A94A-4DE0-B61D-EF1E7735A75A}"/>
    <dgm:cxn modelId="{C9545138-2732-4556-A3BB-2905501D964C}" type="presOf" srcId="{267D46CC-3EA5-4D78-A805-771868B1BBBD}" destId="{EFC781E4-BBD2-4DA3-BF30-0A08858D5C19}" srcOrd="0" destOrd="0" presId="urn:microsoft.com/office/officeart/2005/8/layout/default"/>
    <dgm:cxn modelId="{8E271CA6-BD6F-44F8-A245-93C6F468E8C0}" type="presOf" srcId="{FA124C3E-7957-4F63-AEA5-17CF9E9F564C}" destId="{AE0C4F0B-2096-4B77-86AE-03C2282AAB27}" srcOrd="0" destOrd="0" presId="urn:microsoft.com/office/officeart/2005/8/layout/default"/>
    <dgm:cxn modelId="{369B8DAF-1033-4D38-8834-47A3A14AE737}" type="presParOf" srcId="{251C571D-020C-4072-914E-2650DE32B78B}" destId="{552A1C81-DE25-4E9A-AB5A-8C59051EEE5A}" srcOrd="0" destOrd="0" presId="urn:microsoft.com/office/officeart/2005/8/layout/default"/>
    <dgm:cxn modelId="{E6A8163C-232A-4840-B3E6-7C28E21E5CF2}" type="presParOf" srcId="{251C571D-020C-4072-914E-2650DE32B78B}" destId="{792BA722-C459-4493-9300-FF07716F592D}" srcOrd="1" destOrd="0" presId="urn:microsoft.com/office/officeart/2005/8/layout/default"/>
    <dgm:cxn modelId="{2375AA3C-253D-4FCF-B235-EB39A9B90610}" type="presParOf" srcId="{251C571D-020C-4072-914E-2650DE32B78B}" destId="{EFC781E4-BBD2-4DA3-BF30-0A08858D5C19}" srcOrd="2" destOrd="0" presId="urn:microsoft.com/office/officeart/2005/8/layout/default"/>
    <dgm:cxn modelId="{5B4470AD-6EDE-41C3-BFF5-519833D6E984}" type="presParOf" srcId="{251C571D-020C-4072-914E-2650DE32B78B}" destId="{C8C7D4CC-3997-4E8F-A19A-742798B42FB0}" srcOrd="3" destOrd="0" presId="urn:microsoft.com/office/officeart/2005/8/layout/default"/>
    <dgm:cxn modelId="{C09FC12D-24F7-4824-A122-12E00222440A}" type="presParOf" srcId="{251C571D-020C-4072-914E-2650DE32B78B}" destId="{AE0C4F0B-2096-4B77-86AE-03C2282AAB27}" srcOrd="4" destOrd="0" presId="urn:microsoft.com/office/officeart/2005/8/layout/default"/>
    <dgm:cxn modelId="{92FAB8F7-ADFE-4524-9695-50F56DFE9654}" type="presParOf" srcId="{251C571D-020C-4072-914E-2650DE32B78B}" destId="{C93F19C0-7F56-4E9F-8AD5-E3AFA5DFE28E}" srcOrd="5" destOrd="0" presId="urn:microsoft.com/office/officeart/2005/8/layout/default"/>
    <dgm:cxn modelId="{D79F3580-D5D7-4D65-B99E-353B23C242EF}" type="presParOf" srcId="{251C571D-020C-4072-914E-2650DE32B78B}" destId="{758FED01-C7FF-428C-827C-A391614D3B3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2A1C81-DE25-4E9A-AB5A-8C59051EEE5A}">
      <dsp:nvSpPr>
        <dsp:cNvPr id="0" name=""/>
        <dsp:cNvSpPr/>
      </dsp:nvSpPr>
      <dsp:spPr>
        <a:xfrm>
          <a:off x="196039" y="1713"/>
          <a:ext cx="2738851" cy="16433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itchFamily="34" charset="-120"/>
              <a:ea typeface="微軟正黑體" pitchFamily="34" charset="-120"/>
              <a:hlinkClick xmlns:r="http://schemas.openxmlformats.org/officeDocument/2006/relationships" r:id="" action="ppaction://hlinksldjump"/>
            </a:rPr>
            <a:t>裝配圖</a:t>
          </a:r>
          <a:endParaRPr lang="en-US" altLang="zh-TW" sz="2400" b="1" kern="1200" dirty="0" smtClean="0">
            <a:latin typeface="微軟正黑體" pitchFamily="34" charset="-120"/>
            <a:ea typeface="微軟正黑體" pitchFamily="34" charset="-12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b="1" kern="1200" dirty="0" smtClean="0">
              <a:latin typeface="微軟正黑體" pitchFamily="34" charset="-120"/>
              <a:ea typeface="微軟正黑體" pitchFamily="34" charset="-120"/>
            </a:rPr>
            <a:t>(Assembly drawings)</a:t>
          </a:r>
          <a:endParaRPr lang="zh-TW" altLang="en-US" sz="24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196039" y="1713"/>
        <a:ext cx="2738851" cy="1643311"/>
      </dsp:txXfrm>
    </dsp:sp>
    <dsp:sp modelId="{EFC781E4-BBD2-4DA3-BF30-0A08858D5C19}">
      <dsp:nvSpPr>
        <dsp:cNvPr id="0" name=""/>
        <dsp:cNvSpPr/>
      </dsp:nvSpPr>
      <dsp:spPr>
        <a:xfrm>
          <a:off x="3208776" y="1713"/>
          <a:ext cx="2738851" cy="1643311"/>
        </a:xfrm>
        <a:prstGeom prst="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itchFamily="34" charset="-120"/>
              <a:ea typeface="微軟正黑體" pitchFamily="34" charset="-120"/>
              <a:hlinkClick xmlns:r="http://schemas.openxmlformats.org/officeDocument/2006/relationships" r:id="" action="ppaction://hlinksldjump"/>
            </a:rPr>
            <a:t>組裝程序圖</a:t>
          </a:r>
          <a:endParaRPr lang="en-US" altLang="zh-TW" sz="2400" b="1" kern="1200" dirty="0" smtClean="0">
            <a:latin typeface="微軟正黑體" pitchFamily="34" charset="-120"/>
            <a:ea typeface="微軟正黑體" pitchFamily="34" charset="-12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itchFamily="34" charset="-120"/>
              <a:ea typeface="微軟正黑體" pitchFamily="34" charset="-120"/>
            </a:rPr>
            <a:t> </a:t>
          </a:r>
          <a:r>
            <a:rPr lang="en-US" altLang="zh-TW" sz="2400" b="1" kern="1200" dirty="0" smtClean="0">
              <a:latin typeface="微軟正黑體" pitchFamily="34" charset="-120"/>
              <a:ea typeface="微軟正黑體" pitchFamily="34" charset="-120"/>
            </a:rPr>
            <a:t>(Assembly charts)</a:t>
          </a:r>
          <a:endParaRPr lang="zh-TW" altLang="en-US" sz="24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3208776" y="1713"/>
        <a:ext cx="2738851" cy="1643311"/>
      </dsp:txXfrm>
    </dsp:sp>
    <dsp:sp modelId="{AE0C4F0B-2096-4B77-86AE-03C2282AAB27}">
      <dsp:nvSpPr>
        <dsp:cNvPr id="0" name=""/>
        <dsp:cNvSpPr/>
      </dsp:nvSpPr>
      <dsp:spPr>
        <a:xfrm>
          <a:off x="196039" y="1918909"/>
          <a:ext cx="2738851" cy="1643311"/>
        </a:xfrm>
        <a:prstGeom prst="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itchFamily="34" charset="-120"/>
              <a:ea typeface="微軟正黑體" pitchFamily="34" charset="-120"/>
              <a:hlinkClick xmlns:r="http://schemas.openxmlformats.org/officeDocument/2006/relationships" r:id="" action="ppaction://hlinksldjump"/>
            </a:rPr>
            <a:t>程序單</a:t>
          </a:r>
          <a:endParaRPr lang="en-US" altLang="zh-TW" sz="2400" b="1" kern="1200" dirty="0" smtClean="0">
            <a:latin typeface="微軟正黑體" pitchFamily="34" charset="-120"/>
            <a:ea typeface="微軟正黑體" pitchFamily="34" charset="-12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itchFamily="34" charset="-120"/>
              <a:ea typeface="微軟正黑體" pitchFamily="34" charset="-120"/>
            </a:rPr>
            <a:t> </a:t>
          </a:r>
          <a:r>
            <a:rPr lang="en-US" altLang="zh-TW" sz="2400" b="1" kern="1200" dirty="0" smtClean="0">
              <a:latin typeface="微軟正黑體" pitchFamily="34" charset="-120"/>
              <a:ea typeface="微軟正黑體" pitchFamily="34" charset="-120"/>
            </a:rPr>
            <a:t>(Route sheets)</a:t>
          </a:r>
          <a:endParaRPr lang="zh-TW" altLang="en-US" sz="2400" b="1" kern="1200" dirty="0" smtClean="0">
            <a:latin typeface="微軟正黑體" pitchFamily="34" charset="-120"/>
            <a:ea typeface="微軟正黑體" pitchFamily="34" charset="-120"/>
          </a:endParaRPr>
        </a:p>
      </dsp:txBody>
      <dsp:txXfrm>
        <a:off x="196039" y="1918909"/>
        <a:ext cx="2738851" cy="1643311"/>
      </dsp:txXfrm>
    </dsp:sp>
    <dsp:sp modelId="{758FED01-C7FF-428C-827C-A391614D3B30}">
      <dsp:nvSpPr>
        <dsp:cNvPr id="0" name=""/>
        <dsp:cNvSpPr/>
      </dsp:nvSpPr>
      <dsp:spPr>
        <a:xfrm>
          <a:off x="3208776" y="1918909"/>
          <a:ext cx="2738851" cy="1643311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itchFamily="34" charset="-120"/>
              <a:ea typeface="微軟正黑體" pitchFamily="34" charset="-120"/>
              <a:hlinkClick xmlns:r="http://schemas.openxmlformats.org/officeDocument/2006/relationships" r:id="" action="ppaction://hlinksldjump"/>
            </a:rPr>
            <a:t>流程圖 </a:t>
          </a:r>
          <a:endParaRPr lang="en-US" altLang="zh-TW" sz="2400" b="1" kern="1200" dirty="0" smtClean="0">
            <a:latin typeface="微軟正黑體" pitchFamily="34" charset="-120"/>
            <a:ea typeface="微軟正黑體" pitchFamily="34" charset="-12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b="1" kern="1200" dirty="0" smtClean="0">
              <a:latin typeface="微軟正黑體" pitchFamily="34" charset="-120"/>
              <a:ea typeface="微軟正黑體" pitchFamily="34" charset="-120"/>
            </a:rPr>
            <a:t>(Flow process charts)</a:t>
          </a:r>
          <a:endParaRPr lang="zh-TW" altLang="en-US" sz="2400" b="1" kern="1200" dirty="0" smtClean="0">
            <a:latin typeface="微軟正黑體" pitchFamily="34" charset="-120"/>
            <a:ea typeface="微軟正黑體" pitchFamily="34" charset="-120"/>
          </a:endParaRPr>
        </a:p>
      </dsp:txBody>
      <dsp:txXfrm>
        <a:off x="3208776" y="1918909"/>
        <a:ext cx="2738851" cy="16433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2CDD9-DE08-44B6-8229-10EC215D0998}" type="datetimeFigureOut">
              <a:rPr lang="zh-TW" altLang="en-US" smtClean="0"/>
              <a:pPr/>
              <a:t>2010/4/7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D590-EF5D-4613-BE97-2B8BE00CD9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2CDD9-DE08-44B6-8229-10EC215D0998}" type="datetimeFigureOut">
              <a:rPr lang="zh-TW" altLang="en-US" smtClean="0"/>
              <a:pPr/>
              <a:t>2010/4/7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D590-EF5D-4613-BE97-2B8BE00CD9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2CDD9-DE08-44B6-8229-10EC215D0998}" type="datetimeFigureOut">
              <a:rPr lang="zh-TW" altLang="en-US" smtClean="0"/>
              <a:pPr/>
              <a:t>2010/4/7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D590-EF5D-4613-BE97-2B8BE00CD9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2CDD9-DE08-44B6-8229-10EC215D0998}" type="datetimeFigureOut">
              <a:rPr lang="zh-TW" altLang="en-US" smtClean="0"/>
              <a:pPr/>
              <a:t>2010/4/7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D590-EF5D-4613-BE97-2B8BE00CD9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2CDD9-DE08-44B6-8229-10EC215D0998}" type="datetimeFigureOut">
              <a:rPr lang="zh-TW" altLang="en-US" smtClean="0"/>
              <a:pPr/>
              <a:t>2010/4/7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D590-EF5D-4613-BE97-2B8BE00CD9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2CDD9-DE08-44B6-8229-10EC215D0998}" type="datetimeFigureOut">
              <a:rPr lang="zh-TW" altLang="en-US" smtClean="0"/>
              <a:pPr/>
              <a:t>2010/4/7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D590-EF5D-4613-BE97-2B8BE00CD9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2CDD9-DE08-44B6-8229-10EC215D0998}" type="datetimeFigureOut">
              <a:rPr lang="zh-TW" altLang="en-US" smtClean="0"/>
              <a:pPr/>
              <a:t>2010/4/7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D590-EF5D-4613-BE97-2B8BE00CD9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2CDD9-DE08-44B6-8229-10EC215D0998}" type="datetimeFigureOut">
              <a:rPr lang="zh-TW" altLang="en-US" smtClean="0"/>
              <a:pPr/>
              <a:t>2010/4/7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D590-EF5D-4613-BE97-2B8BE00CD9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2CDD9-DE08-44B6-8229-10EC215D0998}" type="datetimeFigureOut">
              <a:rPr lang="zh-TW" altLang="en-US" smtClean="0"/>
              <a:pPr/>
              <a:t>2010/4/7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D590-EF5D-4613-BE97-2B8BE00CD9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2CDD9-DE08-44B6-8229-10EC215D0998}" type="datetimeFigureOut">
              <a:rPr lang="zh-TW" altLang="en-US" smtClean="0"/>
              <a:pPr/>
              <a:t>2010/4/7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D590-EF5D-4613-BE97-2B8BE00CD9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2CDD9-DE08-44B6-8229-10EC215D0998}" type="datetimeFigureOut">
              <a:rPr lang="zh-TW" altLang="en-US" smtClean="0"/>
              <a:pPr/>
              <a:t>2010/4/7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D590-EF5D-4613-BE97-2B8BE00CD9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2CDD9-DE08-44B6-8229-10EC215D0998}" type="datetimeFigureOut">
              <a:rPr lang="zh-TW" altLang="en-US" smtClean="0"/>
              <a:pPr/>
              <a:t>2010/4/7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6D590-EF5D-4613-BE97-2B8BE00CD9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&#31243;&#24207;&#21934;.doc" TargetMode="Externa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tx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891110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劉又華 吳宜蓁 鄭如軒</a:t>
            </a:r>
            <a:endParaRPr lang="en-US" altLang="zh-TW" sz="24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邱于純 陳介于</a:t>
            </a:r>
            <a:endParaRPr lang="zh-TW" altLang="en-US" sz="2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071670" y="2357430"/>
            <a:ext cx="5072066" cy="1107996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altLang="zh-TW" sz="6600" spc="300" dirty="0" smtClean="0">
                <a:solidFill>
                  <a:schemeClr val="bg1"/>
                </a:solidFill>
                <a:latin typeface="Kozuka Gothic Pro EL" pitchFamily="34" charset="-128"/>
                <a:ea typeface="Kozuka Gothic Pro EL" pitchFamily="34" charset="-128"/>
              </a:rPr>
              <a:t>Chapter 6</a:t>
            </a:r>
            <a:endParaRPr lang="zh-TW" altLang="en-US" sz="6600" spc="300" dirty="0">
              <a:solidFill>
                <a:schemeClr val="bg1"/>
              </a:solidFill>
              <a:latin typeface="Kozuka Gothic Pro EL" pitchFamily="34" charset="-128"/>
              <a:ea typeface="Kozuka Gothic Pro EL" pitchFamily="34" charset="-128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2571736" y="3630043"/>
            <a:ext cx="4500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製造</a:t>
            </a:r>
            <a:r>
              <a:rPr lang="zh-TW" alt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流程的選擇與設計</a:t>
            </a:r>
            <a:endParaRPr lang="zh-TW" alt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57224" y="272457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損益平衡分析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" name="群組 34"/>
          <p:cNvGrpSpPr/>
          <p:nvPr/>
        </p:nvGrpSpPr>
        <p:grpSpPr>
          <a:xfrm>
            <a:off x="1714480" y="785794"/>
            <a:ext cx="714380" cy="215902"/>
            <a:chOff x="1928794" y="785794"/>
            <a:chExt cx="714380" cy="215902"/>
          </a:xfrm>
        </p:grpSpPr>
        <p:cxnSp>
          <p:nvCxnSpPr>
            <p:cNvPr id="29" name="直線接點 28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單箭頭接點 31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字方塊 33"/>
          <p:cNvSpPr txBox="1"/>
          <p:nvPr/>
        </p:nvSpPr>
        <p:spPr>
          <a:xfrm>
            <a:off x="2500298" y="78579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範例</a:t>
            </a:r>
            <a:r>
              <a:rPr lang="en-US" altLang="zh-TW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6.1</a:t>
            </a:r>
            <a:endParaRPr lang="zh-TW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500034" y="1857364"/>
            <a:ext cx="7786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zh-TW" altLang="en-US" sz="2800" dirty="0">
                <a:solidFill>
                  <a:schemeClr val="accent5"/>
                </a:solidFill>
              </a:rPr>
              <a:t>有一家製造商有下列幾種方案取得生產所需</a:t>
            </a:r>
            <a:r>
              <a:rPr lang="zh-TW" altLang="en-US" sz="2800" dirty="0" smtClean="0">
                <a:solidFill>
                  <a:schemeClr val="accent5"/>
                </a:solidFill>
              </a:rPr>
              <a:t>的　</a:t>
            </a:r>
            <a:endParaRPr lang="en-US" altLang="zh-TW" sz="2800" dirty="0" smtClean="0">
              <a:solidFill>
                <a:schemeClr val="accent5"/>
              </a:solidFill>
            </a:endParaRPr>
          </a:p>
          <a:p>
            <a:r>
              <a:rPr lang="zh-TW" altLang="en-US" sz="2800" dirty="0">
                <a:solidFill>
                  <a:schemeClr val="accent5"/>
                </a:solidFill>
              </a:rPr>
              <a:t>　</a:t>
            </a:r>
            <a:r>
              <a:rPr lang="zh-TW" altLang="en-US" sz="2800" dirty="0" smtClean="0">
                <a:solidFill>
                  <a:schemeClr val="accent5"/>
                </a:solidFill>
              </a:rPr>
              <a:t>機械</a:t>
            </a:r>
            <a:r>
              <a:rPr lang="zh-TW" altLang="en-US" sz="2800" dirty="0">
                <a:solidFill>
                  <a:schemeClr val="accent5"/>
                </a:solidFill>
              </a:rPr>
              <a:t>零件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714348" y="3000372"/>
            <a:ext cx="7072362" cy="4104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向外購買零件，成本為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200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美元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單位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zh-TW" sz="2000" dirty="0">
                <a:latin typeface="微軟正黑體" pitchFamily="34" charset="-120"/>
                <a:ea typeface="微軟正黑體" pitchFamily="34" charset="-120"/>
              </a:rPr>
              <a:t>使用半自動車床之成本：固定成本為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80000</a:t>
            </a:r>
            <a:r>
              <a:rPr lang="zh-TW" altLang="zh-TW" sz="2000" dirty="0">
                <a:latin typeface="微軟正黑體" pitchFamily="34" charset="-120"/>
                <a:ea typeface="微軟正黑體" pitchFamily="34" charset="-120"/>
              </a:rPr>
              <a:t>美元，變動成本為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75</a:t>
            </a:r>
            <a:r>
              <a:rPr lang="zh-TW" altLang="zh-TW" sz="2000" dirty="0">
                <a:latin typeface="微軟正黑體" pitchFamily="34" charset="-120"/>
                <a:ea typeface="微軟正黑體" pitchFamily="34" charset="-120"/>
              </a:rPr>
              <a:t>美元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zh-TW" sz="2000" dirty="0">
                <a:latin typeface="微軟正黑體" pitchFamily="34" charset="-120"/>
                <a:ea typeface="微軟正黑體" pitchFamily="34" charset="-120"/>
              </a:rPr>
              <a:t>單位</a:t>
            </a:r>
            <a:r>
              <a:rPr lang="zh-TW" altLang="zh-TW" sz="20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endParaRPr lang="en-US" altLang="zh-TW" sz="2000" dirty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zh-TW" sz="2000" dirty="0">
                <a:latin typeface="微軟正黑體" pitchFamily="34" charset="-120"/>
                <a:ea typeface="微軟正黑體" pitchFamily="34" charset="-120"/>
              </a:rPr>
              <a:t>使用加工中心之成本：固定成本為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200000</a:t>
            </a:r>
            <a:r>
              <a:rPr lang="zh-TW" altLang="zh-TW" sz="2000" dirty="0">
                <a:latin typeface="微軟正黑體" pitchFamily="34" charset="-120"/>
                <a:ea typeface="微軟正黑體" pitchFamily="34" charset="-120"/>
              </a:rPr>
              <a:t>美元，變動成本為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15</a:t>
            </a:r>
            <a:r>
              <a:rPr lang="zh-TW" altLang="zh-TW" sz="2000" dirty="0">
                <a:latin typeface="微軟正黑體" pitchFamily="34" charset="-120"/>
                <a:ea typeface="微軟正黑體" pitchFamily="34" charset="-120"/>
              </a:rPr>
              <a:t>美元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zh-TW" sz="2000" dirty="0">
                <a:latin typeface="微軟正黑體" pitchFamily="34" charset="-120"/>
                <a:ea typeface="微軟正黑體" pitchFamily="34" charset="-120"/>
              </a:rPr>
              <a:t>單位。</a:t>
            </a:r>
          </a:p>
          <a:p>
            <a:pPr lvl="0">
              <a:lnSpc>
                <a:spcPct val="150000"/>
              </a:lnSpc>
            </a:pPr>
            <a:endParaRPr lang="zh-TW" altLang="zh-TW" dirty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</a:pP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3" name="圖片 12" descr="math22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9277" y="5643578"/>
            <a:ext cx="1181879" cy="1071570"/>
          </a:xfrm>
          <a:prstGeom prst="rect">
            <a:avLst/>
          </a:prstGeom>
        </p:spPr>
      </p:pic>
      <p:pic>
        <p:nvPicPr>
          <p:cNvPr id="15" name="圖片 14" descr="math1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3492" y="5938877"/>
            <a:ext cx="1020342" cy="847709"/>
          </a:xfrm>
          <a:prstGeom prst="rect">
            <a:avLst/>
          </a:prstGeom>
        </p:spPr>
      </p:pic>
      <p:sp>
        <p:nvSpPr>
          <p:cNvPr id="16" name="文字方塊 15"/>
          <p:cNvSpPr txBox="1"/>
          <p:nvPr/>
        </p:nvSpPr>
        <p:spPr>
          <a:xfrm>
            <a:off x="1214414" y="3488296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</a:rPr>
              <a:t>總成本＝</a:t>
            </a:r>
            <a:r>
              <a:rPr lang="en-US" altLang="zh-TW" dirty="0" smtClean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</a:rPr>
              <a:t>$200 X</a:t>
            </a:r>
            <a:r>
              <a:rPr lang="zh-TW" altLang="en-US" dirty="0" smtClean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</a:rPr>
              <a:t>需求量</a:t>
            </a:r>
            <a:endParaRPr lang="zh-TW" altLang="en-US" dirty="0">
              <a:solidFill>
                <a:schemeClr val="accent2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214414" y="4845618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</a:rPr>
              <a:t>總成本＝</a:t>
            </a:r>
            <a:r>
              <a:rPr lang="en-US" altLang="zh-TW" dirty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</a:rPr>
              <a:t>$</a:t>
            </a:r>
            <a:r>
              <a:rPr lang="en-US" altLang="zh-TW" dirty="0" smtClean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</a:rPr>
              <a:t>80000$75 X</a:t>
            </a:r>
            <a:r>
              <a:rPr lang="zh-TW" altLang="en-US" dirty="0" smtClean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</a:rPr>
              <a:t>需求量</a:t>
            </a:r>
            <a:endParaRPr lang="zh-TW" altLang="en-US" dirty="0">
              <a:solidFill>
                <a:schemeClr val="accent2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1214414" y="6274378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</a:rPr>
              <a:t>總成本＝</a:t>
            </a:r>
            <a:r>
              <a:rPr lang="en-US" altLang="zh-TW" dirty="0" smtClean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</a:rPr>
              <a:t>$200000$15 X</a:t>
            </a:r>
            <a:r>
              <a:rPr lang="zh-TW" altLang="en-US" dirty="0" smtClean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</a:rPr>
              <a:t>需求量</a:t>
            </a:r>
            <a:endParaRPr lang="zh-TW" altLang="en-US" dirty="0">
              <a:solidFill>
                <a:schemeClr val="accent2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57224" y="272457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損益平衡分析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" name="群組 34"/>
          <p:cNvGrpSpPr/>
          <p:nvPr/>
        </p:nvGrpSpPr>
        <p:grpSpPr>
          <a:xfrm>
            <a:off x="1714480" y="785794"/>
            <a:ext cx="714380" cy="215902"/>
            <a:chOff x="1928794" y="785794"/>
            <a:chExt cx="714380" cy="215902"/>
          </a:xfrm>
        </p:grpSpPr>
        <p:cxnSp>
          <p:nvCxnSpPr>
            <p:cNvPr id="29" name="直線接點 28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單箭頭接點 31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字方塊 33"/>
          <p:cNvSpPr txBox="1"/>
          <p:nvPr/>
        </p:nvSpPr>
        <p:spPr>
          <a:xfrm>
            <a:off x="2500298" y="78579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範例</a:t>
            </a:r>
            <a:r>
              <a:rPr lang="en-US" altLang="zh-TW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6.1</a:t>
            </a:r>
            <a:endParaRPr lang="zh-TW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51" name="群組 50"/>
          <p:cNvGrpSpPr/>
          <p:nvPr/>
        </p:nvGrpSpPr>
        <p:grpSpPr>
          <a:xfrm>
            <a:off x="-32" y="1214422"/>
            <a:ext cx="9144064" cy="5584306"/>
            <a:chOff x="-32" y="1214422"/>
            <a:chExt cx="9144064" cy="5584306"/>
          </a:xfrm>
        </p:grpSpPr>
        <p:sp>
          <p:nvSpPr>
            <p:cNvPr id="16" name="矩形 15"/>
            <p:cNvSpPr/>
            <p:nvPr/>
          </p:nvSpPr>
          <p:spPr>
            <a:xfrm>
              <a:off x="642910" y="1214422"/>
              <a:ext cx="8215370" cy="507209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8" name="直線接點 17"/>
            <p:cNvCxnSpPr/>
            <p:nvPr/>
          </p:nvCxnSpPr>
          <p:spPr>
            <a:xfrm rot="5400000">
              <a:off x="1500166" y="6215082"/>
              <a:ext cx="14287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rot="5400000">
              <a:off x="2428860" y="6215082"/>
              <a:ext cx="14287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 rot="5400000">
              <a:off x="3357554" y="6215082"/>
              <a:ext cx="14287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 rot="5400000">
              <a:off x="4286248" y="6215082"/>
              <a:ext cx="14287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 rot="5400000">
              <a:off x="5214942" y="6215082"/>
              <a:ext cx="14287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rot="5400000">
              <a:off x="7786709" y="6215082"/>
              <a:ext cx="14287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 rot="5400000">
              <a:off x="7000892" y="6215082"/>
              <a:ext cx="14287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rot="5400000">
              <a:off x="6072198" y="6215082"/>
              <a:ext cx="14287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 rot="5400000">
              <a:off x="8643966" y="6215082"/>
              <a:ext cx="14287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>
              <a:off x="642910" y="5572140"/>
              <a:ext cx="14287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>
              <a:off x="642910" y="4786322"/>
              <a:ext cx="14287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642910" y="4000504"/>
              <a:ext cx="14287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642910" y="1857364"/>
              <a:ext cx="14287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>
              <a:off x="642910" y="3286124"/>
              <a:ext cx="14287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>
              <a:off x="642910" y="2571744"/>
              <a:ext cx="14287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文字方塊 41"/>
            <p:cNvSpPr txBox="1"/>
            <p:nvPr/>
          </p:nvSpPr>
          <p:spPr>
            <a:xfrm>
              <a:off x="500034" y="6429396"/>
              <a:ext cx="86439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0              250           500           750          1000         1250       1500         1750      2000         2250</a:t>
              </a:r>
              <a:endParaRPr lang="zh-TW" altLang="en-US" dirty="0"/>
            </a:p>
          </p:txBody>
        </p:sp>
        <p:sp>
          <p:nvSpPr>
            <p:cNvPr id="45" name="文字方塊 44"/>
            <p:cNvSpPr txBox="1"/>
            <p:nvPr/>
          </p:nvSpPr>
          <p:spPr>
            <a:xfrm>
              <a:off x="0" y="1643050"/>
              <a:ext cx="571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300</a:t>
              </a:r>
              <a:endParaRPr lang="zh-TW" altLang="en-US" dirty="0"/>
            </a:p>
          </p:txBody>
        </p:sp>
        <p:sp>
          <p:nvSpPr>
            <p:cNvPr id="46" name="文字方塊 45"/>
            <p:cNvSpPr txBox="1"/>
            <p:nvPr/>
          </p:nvSpPr>
          <p:spPr>
            <a:xfrm>
              <a:off x="-32" y="2345288"/>
              <a:ext cx="571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250</a:t>
              </a:r>
              <a:endParaRPr lang="zh-TW" altLang="en-US" dirty="0"/>
            </a:p>
          </p:txBody>
        </p:sp>
        <p:sp>
          <p:nvSpPr>
            <p:cNvPr id="47" name="文字方塊 46"/>
            <p:cNvSpPr txBox="1"/>
            <p:nvPr/>
          </p:nvSpPr>
          <p:spPr>
            <a:xfrm>
              <a:off x="-32" y="3131106"/>
              <a:ext cx="571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200</a:t>
              </a:r>
              <a:endParaRPr lang="zh-TW" altLang="en-US" dirty="0"/>
            </a:p>
          </p:txBody>
        </p:sp>
        <p:sp>
          <p:nvSpPr>
            <p:cNvPr id="48" name="文字方塊 47"/>
            <p:cNvSpPr txBox="1"/>
            <p:nvPr/>
          </p:nvSpPr>
          <p:spPr>
            <a:xfrm>
              <a:off x="-32" y="3845486"/>
              <a:ext cx="571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150</a:t>
              </a:r>
              <a:endParaRPr lang="zh-TW" altLang="en-US" dirty="0"/>
            </a:p>
          </p:txBody>
        </p:sp>
        <p:sp>
          <p:nvSpPr>
            <p:cNvPr id="49" name="文字方塊 48"/>
            <p:cNvSpPr txBox="1"/>
            <p:nvPr/>
          </p:nvSpPr>
          <p:spPr>
            <a:xfrm>
              <a:off x="-32" y="4631304"/>
              <a:ext cx="571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100</a:t>
              </a:r>
              <a:endParaRPr lang="zh-TW" altLang="en-US" dirty="0"/>
            </a:p>
          </p:txBody>
        </p:sp>
        <p:sp>
          <p:nvSpPr>
            <p:cNvPr id="50" name="文字方塊 49"/>
            <p:cNvSpPr txBox="1"/>
            <p:nvPr/>
          </p:nvSpPr>
          <p:spPr>
            <a:xfrm>
              <a:off x="71438" y="5357826"/>
              <a:ext cx="571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50</a:t>
              </a:r>
              <a:endParaRPr lang="zh-TW" altLang="en-US" dirty="0"/>
            </a:p>
          </p:txBody>
        </p:sp>
      </p:grpSp>
      <p:grpSp>
        <p:nvGrpSpPr>
          <p:cNvPr id="88" name="群組 87"/>
          <p:cNvGrpSpPr/>
          <p:nvPr/>
        </p:nvGrpSpPr>
        <p:grpSpPr>
          <a:xfrm>
            <a:off x="642910" y="1214422"/>
            <a:ext cx="6429420" cy="5072098"/>
            <a:chOff x="642910" y="1214422"/>
            <a:chExt cx="6429420" cy="5072098"/>
          </a:xfrm>
        </p:grpSpPr>
        <p:cxnSp>
          <p:nvCxnSpPr>
            <p:cNvPr id="57" name="直線接點 56"/>
            <p:cNvCxnSpPr/>
            <p:nvPr/>
          </p:nvCxnSpPr>
          <p:spPr>
            <a:xfrm flipV="1">
              <a:off x="642910" y="1214422"/>
              <a:ext cx="6429420" cy="5072098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1" name="群組 80"/>
            <p:cNvGrpSpPr/>
            <p:nvPr/>
          </p:nvGrpSpPr>
          <p:grpSpPr>
            <a:xfrm>
              <a:off x="3571868" y="1357298"/>
              <a:ext cx="2428892" cy="857256"/>
              <a:chOff x="3571868" y="1357298"/>
              <a:chExt cx="2428892" cy="857256"/>
            </a:xfrm>
          </p:grpSpPr>
          <p:sp>
            <p:nvSpPr>
              <p:cNvPr id="66" name="圓角矩形 65"/>
              <p:cNvSpPr/>
              <p:nvPr/>
            </p:nvSpPr>
            <p:spPr>
              <a:xfrm>
                <a:off x="3571868" y="1357298"/>
                <a:ext cx="1928826" cy="857256"/>
              </a:xfrm>
              <a:prstGeom prst="round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68" name="向右箭號 67"/>
              <p:cNvSpPr/>
              <p:nvPr/>
            </p:nvSpPr>
            <p:spPr>
              <a:xfrm>
                <a:off x="5429256" y="1571612"/>
                <a:ext cx="571504" cy="428628"/>
              </a:xfrm>
              <a:prstGeom prst="rightArrow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5" name="文字方塊 74"/>
              <p:cNvSpPr txBox="1"/>
              <p:nvPr/>
            </p:nvSpPr>
            <p:spPr>
              <a:xfrm>
                <a:off x="3786182" y="1428736"/>
                <a:ext cx="15716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 smtClean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以</a:t>
                </a:r>
                <a:r>
                  <a:rPr lang="en-US" altLang="zh-TW" dirty="0" smtClean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$200/</a:t>
                </a:r>
                <a:r>
                  <a:rPr lang="zh-TW" altLang="en-US" dirty="0" smtClean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單位外購</a:t>
                </a:r>
                <a:r>
                  <a:rPr lang="en-US" altLang="zh-TW" dirty="0" smtClean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 </a:t>
                </a:r>
                <a:endParaRPr lang="zh-TW" altLang="en-US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p:grpSp>
      </p:grpSp>
      <p:grpSp>
        <p:nvGrpSpPr>
          <p:cNvPr id="89" name="群組 88"/>
          <p:cNvGrpSpPr/>
          <p:nvPr/>
        </p:nvGrpSpPr>
        <p:grpSpPr>
          <a:xfrm>
            <a:off x="642910" y="2786058"/>
            <a:ext cx="8215370" cy="1857388"/>
            <a:chOff x="642910" y="2786058"/>
            <a:chExt cx="8215370" cy="1857388"/>
          </a:xfrm>
        </p:grpSpPr>
        <p:cxnSp>
          <p:nvCxnSpPr>
            <p:cNvPr id="55" name="直線接點 54"/>
            <p:cNvCxnSpPr/>
            <p:nvPr/>
          </p:nvCxnSpPr>
          <p:spPr>
            <a:xfrm flipV="1">
              <a:off x="642910" y="2786058"/>
              <a:ext cx="8215370" cy="500066"/>
            </a:xfrm>
            <a:prstGeom prst="line">
              <a:avLst/>
            </a:prstGeom>
            <a:ln w="444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2" name="群組 81"/>
            <p:cNvGrpSpPr/>
            <p:nvPr/>
          </p:nvGrpSpPr>
          <p:grpSpPr>
            <a:xfrm>
              <a:off x="642910" y="3362926"/>
              <a:ext cx="2071702" cy="1280520"/>
              <a:chOff x="1000100" y="3286124"/>
              <a:chExt cx="2071702" cy="1280520"/>
            </a:xfrm>
            <a:solidFill>
              <a:srgbClr val="00B050"/>
            </a:solidFill>
          </p:grpSpPr>
          <p:sp>
            <p:nvSpPr>
              <p:cNvPr id="65" name="圓角矩形 64"/>
              <p:cNvSpPr/>
              <p:nvPr/>
            </p:nvSpPr>
            <p:spPr>
              <a:xfrm>
                <a:off x="1000100" y="3643314"/>
                <a:ext cx="1928826" cy="857256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1" name="向右箭號 70"/>
              <p:cNvSpPr/>
              <p:nvPr/>
            </p:nvSpPr>
            <p:spPr>
              <a:xfrm>
                <a:off x="1643042" y="3286124"/>
                <a:ext cx="571504" cy="428628"/>
              </a:xfrm>
              <a:prstGeom prst="rightArrow">
                <a:avLst/>
              </a:prstGeom>
              <a:grpFill/>
              <a:ln>
                <a:noFill/>
              </a:ln>
              <a:scene3d>
                <a:camera prst="orthographicFront">
                  <a:rot lat="0" lon="0" rev="54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6" name="文字方塊 75"/>
              <p:cNvSpPr txBox="1"/>
              <p:nvPr/>
            </p:nvSpPr>
            <p:spPr>
              <a:xfrm>
                <a:off x="1071538" y="3643314"/>
                <a:ext cx="2000264" cy="92333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 smtClean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以機械中心製造</a:t>
                </a:r>
                <a:r>
                  <a:rPr lang="en-US" altLang="zh-TW" dirty="0" smtClean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$15/</a:t>
                </a:r>
                <a:r>
                  <a:rPr lang="zh-TW" altLang="en-US" dirty="0" smtClean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單位</a:t>
                </a:r>
                <a:r>
                  <a:rPr lang="zh-TW" altLang="en-US" dirty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，固定成本</a:t>
                </a:r>
                <a:r>
                  <a:rPr lang="zh-TW" altLang="en-US" dirty="0" smtClean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＄</a:t>
                </a:r>
                <a:r>
                  <a:rPr lang="en-US" altLang="zh-TW" dirty="0" smtClean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200000</a:t>
                </a:r>
                <a:endParaRPr lang="zh-TW" altLang="en-US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p:grpSp>
      </p:grpSp>
      <p:grpSp>
        <p:nvGrpSpPr>
          <p:cNvPr id="87" name="群組 86"/>
          <p:cNvGrpSpPr/>
          <p:nvPr/>
        </p:nvGrpSpPr>
        <p:grpSpPr>
          <a:xfrm>
            <a:off x="642910" y="2571744"/>
            <a:ext cx="8286808" cy="2571768"/>
            <a:chOff x="642910" y="2571744"/>
            <a:chExt cx="8286808" cy="2571768"/>
          </a:xfrm>
        </p:grpSpPr>
        <p:cxnSp>
          <p:nvCxnSpPr>
            <p:cNvPr id="59" name="直線接點 58"/>
            <p:cNvCxnSpPr/>
            <p:nvPr/>
          </p:nvCxnSpPr>
          <p:spPr>
            <a:xfrm flipV="1">
              <a:off x="642910" y="2571744"/>
              <a:ext cx="8286808" cy="2571768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3" name="群組 82"/>
            <p:cNvGrpSpPr/>
            <p:nvPr/>
          </p:nvGrpSpPr>
          <p:grpSpPr>
            <a:xfrm>
              <a:off x="5500694" y="3429000"/>
              <a:ext cx="2286016" cy="1500198"/>
              <a:chOff x="5500694" y="3429000"/>
              <a:chExt cx="2286016" cy="1500198"/>
            </a:xfrm>
            <a:solidFill>
              <a:srgbClr val="00B050"/>
            </a:solidFill>
          </p:grpSpPr>
          <p:sp>
            <p:nvSpPr>
              <p:cNvPr id="61" name="圓角矩形 60"/>
              <p:cNvSpPr/>
              <p:nvPr/>
            </p:nvSpPr>
            <p:spPr>
              <a:xfrm>
                <a:off x="5500694" y="3870235"/>
                <a:ext cx="2286016" cy="1058963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0" name="向右箭號 69"/>
              <p:cNvSpPr/>
              <p:nvPr/>
            </p:nvSpPr>
            <p:spPr>
              <a:xfrm>
                <a:off x="6347367" y="3429000"/>
                <a:ext cx="677338" cy="529482"/>
              </a:xfrm>
              <a:prstGeom prst="rightArrow">
                <a:avLst/>
              </a:prstGeom>
              <a:grpFill/>
              <a:ln>
                <a:noFill/>
              </a:ln>
              <a:scene3d>
                <a:camera prst="orthographicFront">
                  <a:rot lat="0" lon="0" rev="540000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9" name="文字方塊 78"/>
              <p:cNvSpPr txBox="1"/>
              <p:nvPr/>
            </p:nvSpPr>
            <p:spPr>
              <a:xfrm>
                <a:off x="5715008" y="4000504"/>
                <a:ext cx="2000264" cy="92333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 smtClean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以</a:t>
                </a:r>
                <a:r>
                  <a:rPr lang="zh-TW" altLang="en-US" dirty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半自動化車床</a:t>
                </a:r>
                <a:r>
                  <a:rPr lang="zh-TW" altLang="en-US" dirty="0" smtClean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製造</a:t>
                </a:r>
                <a:r>
                  <a:rPr lang="en-US" altLang="zh-TW" dirty="0" smtClean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$75/</a:t>
                </a:r>
                <a:r>
                  <a:rPr lang="zh-TW" altLang="en-US" dirty="0" smtClean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單位</a:t>
                </a:r>
                <a:r>
                  <a:rPr lang="zh-TW" altLang="en-US" dirty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，固定成本</a:t>
                </a:r>
                <a:r>
                  <a:rPr lang="zh-TW" altLang="en-US" dirty="0" smtClean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＄</a:t>
                </a:r>
                <a:r>
                  <a:rPr lang="en-US" altLang="zh-TW" dirty="0" smtClean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80000</a:t>
                </a:r>
                <a:endParaRPr lang="zh-TW" altLang="en-US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p:grpSp>
      </p:grpSp>
      <p:grpSp>
        <p:nvGrpSpPr>
          <p:cNvPr id="90" name="群組 89"/>
          <p:cNvGrpSpPr/>
          <p:nvPr/>
        </p:nvGrpSpPr>
        <p:grpSpPr>
          <a:xfrm>
            <a:off x="7358082" y="2071678"/>
            <a:ext cx="1071570" cy="928694"/>
            <a:chOff x="7358082" y="2071678"/>
            <a:chExt cx="1071570" cy="928694"/>
          </a:xfrm>
        </p:grpSpPr>
        <p:sp>
          <p:nvSpPr>
            <p:cNvPr id="80" name="橢圓 79"/>
            <p:cNvSpPr/>
            <p:nvPr/>
          </p:nvSpPr>
          <p:spPr>
            <a:xfrm>
              <a:off x="7858148" y="2714620"/>
              <a:ext cx="142876" cy="28575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5" name="圓角矩形 84"/>
            <p:cNvSpPr/>
            <p:nvPr/>
          </p:nvSpPr>
          <p:spPr>
            <a:xfrm>
              <a:off x="7358082" y="2071678"/>
              <a:ext cx="1071570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Q=2000</a:t>
              </a:r>
              <a:endParaRPr lang="zh-TW" altLang="en-US" dirty="0"/>
            </a:p>
          </p:txBody>
        </p:sp>
      </p:grpSp>
      <p:grpSp>
        <p:nvGrpSpPr>
          <p:cNvPr id="91" name="群組 90"/>
          <p:cNvGrpSpPr/>
          <p:nvPr/>
        </p:nvGrpSpPr>
        <p:grpSpPr>
          <a:xfrm>
            <a:off x="2928926" y="4286256"/>
            <a:ext cx="1285884" cy="785818"/>
            <a:chOff x="2928926" y="4286256"/>
            <a:chExt cx="1285884" cy="785818"/>
          </a:xfrm>
        </p:grpSpPr>
        <p:sp>
          <p:nvSpPr>
            <p:cNvPr id="84" name="橢圓 83"/>
            <p:cNvSpPr/>
            <p:nvPr/>
          </p:nvSpPr>
          <p:spPr>
            <a:xfrm>
              <a:off x="2928926" y="4286256"/>
              <a:ext cx="142876" cy="28575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6" name="圓角矩形 85"/>
            <p:cNvSpPr/>
            <p:nvPr/>
          </p:nvSpPr>
          <p:spPr>
            <a:xfrm>
              <a:off x="3143240" y="4572008"/>
              <a:ext cx="1071570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Q=640</a:t>
              </a:r>
              <a:endParaRPr lang="zh-TW" altLang="en-US" dirty="0"/>
            </a:p>
          </p:txBody>
        </p:sp>
      </p:grpSp>
      <p:grpSp>
        <p:nvGrpSpPr>
          <p:cNvPr id="98" name="群組 97"/>
          <p:cNvGrpSpPr/>
          <p:nvPr/>
        </p:nvGrpSpPr>
        <p:grpSpPr>
          <a:xfrm>
            <a:off x="642910" y="2786058"/>
            <a:ext cx="8215370" cy="3500462"/>
            <a:chOff x="642910" y="2786058"/>
            <a:chExt cx="8215370" cy="3500462"/>
          </a:xfrm>
        </p:grpSpPr>
        <p:cxnSp>
          <p:nvCxnSpPr>
            <p:cNvPr id="93" name="直線接點 92"/>
            <p:cNvCxnSpPr>
              <a:endCxn id="84" idx="6"/>
            </p:cNvCxnSpPr>
            <p:nvPr/>
          </p:nvCxnSpPr>
          <p:spPr>
            <a:xfrm flipV="1">
              <a:off x="642910" y="4429132"/>
              <a:ext cx="2428892" cy="1857388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>
              <a:stCxn id="84" idx="6"/>
              <a:endCxn id="80" idx="6"/>
            </p:cNvCxnSpPr>
            <p:nvPr/>
          </p:nvCxnSpPr>
          <p:spPr>
            <a:xfrm flipV="1">
              <a:off x="3071802" y="2857496"/>
              <a:ext cx="4929222" cy="1571636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接點 96"/>
            <p:cNvCxnSpPr>
              <a:stCxn id="80" idx="6"/>
            </p:cNvCxnSpPr>
            <p:nvPr/>
          </p:nvCxnSpPr>
          <p:spPr>
            <a:xfrm flipV="1">
              <a:off x="8001024" y="2786058"/>
              <a:ext cx="857256" cy="71438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群組 106"/>
          <p:cNvGrpSpPr/>
          <p:nvPr/>
        </p:nvGrpSpPr>
        <p:grpSpPr>
          <a:xfrm>
            <a:off x="714348" y="1214422"/>
            <a:ext cx="3786214" cy="5000660"/>
            <a:chOff x="714348" y="1214422"/>
            <a:chExt cx="3786214" cy="5000660"/>
          </a:xfrm>
        </p:grpSpPr>
        <p:cxnSp>
          <p:nvCxnSpPr>
            <p:cNvPr id="100" name="直線單箭頭接點 99"/>
            <p:cNvCxnSpPr/>
            <p:nvPr/>
          </p:nvCxnSpPr>
          <p:spPr>
            <a:xfrm rot="5400000" flipH="1" flipV="1">
              <a:off x="107125" y="1821645"/>
              <a:ext cx="5000660" cy="3786214"/>
            </a:xfrm>
            <a:prstGeom prst="straightConnector1">
              <a:avLst/>
            </a:prstGeom>
            <a:ln w="444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6" name="群組 105"/>
            <p:cNvGrpSpPr/>
            <p:nvPr/>
          </p:nvGrpSpPr>
          <p:grpSpPr>
            <a:xfrm>
              <a:off x="1643042" y="2428868"/>
              <a:ext cx="1643074" cy="642942"/>
              <a:chOff x="1643042" y="2428868"/>
              <a:chExt cx="1643074" cy="642942"/>
            </a:xfrm>
          </p:grpSpPr>
          <p:sp>
            <p:nvSpPr>
              <p:cNvPr id="104" name="圓角矩形 103"/>
              <p:cNvSpPr/>
              <p:nvPr/>
            </p:nvSpPr>
            <p:spPr>
              <a:xfrm>
                <a:off x="1643042" y="2428868"/>
                <a:ext cx="1143008" cy="642942"/>
              </a:xfrm>
              <a:prstGeom prst="round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 smtClean="0"/>
                  <a:t>Profit 300/</a:t>
                </a:r>
                <a:r>
                  <a:rPr lang="zh-TW" altLang="en-US" dirty="0" smtClean="0"/>
                  <a:t>單位</a:t>
                </a:r>
                <a:endParaRPr lang="zh-TW" altLang="en-US" dirty="0"/>
              </a:p>
            </p:txBody>
          </p:sp>
          <p:sp>
            <p:nvSpPr>
              <p:cNvPr id="105" name="向右箭號 104"/>
              <p:cNvSpPr/>
              <p:nvPr/>
            </p:nvSpPr>
            <p:spPr>
              <a:xfrm>
                <a:off x="2714612" y="2571744"/>
                <a:ext cx="571504" cy="357190"/>
              </a:xfrm>
              <a:prstGeom prst="rightArrow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cxnSp>
        <p:nvCxnSpPr>
          <p:cNvPr id="109" name="直線單箭頭接點 108"/>
          <p:cNvCxnSpPr/>
          <p:nvPr/>
        </p:nvCxnSpPr>
        <p:spPr>
          <a:xfrm rot="5400000">
            <a:off x="2893207" y="3178967"/>
            <a:ext cx="1785950" cy="1588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單箭頭接點 109"/>
          <p:cNvCxnSpPr/>
          <p:nvPr/>
        </p:nvCxnSpPr>
        <p:spPr>
          <a:xfrm rot="5400000">
            <a:off x="1679555" y="4893479"/>
            <a:ext cx="642148" cy="794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mph" presetSubtype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5" dur="indefinite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8" dur="indefinite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1" dur="indefinite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4" dur="indefinite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7" dur="indefinite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9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9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2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57224" y="272457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製造流程設計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" name="群組 34"/>
          <p:cNvGrpSpPr/>
          <p:nvPr/>
        </p:nvGrpSpPr>
        <p:grpSpPr>
          <a:xfrm>
            <a:off x="1714480" y="785794"/>
            <a:ext cx="714380" cy="215902"/>
            <a:chOff x="1928794" y="785794"/>
            <a:chExt cx="714380" cy="215902"/>
          </a:xfrm>
        </p:grpSpPr>
        <p:cxnSp>
          <p:nvCxnSpPr>
            <p:cNvPr id="29" name="直線接點 28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單箭頭接點 31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字方塊 33"/>
          <p:cNvSpPr txBox="1"/>
          <p:nvPr/>
        </p:nvSpPr>
        <p:spPr>
          <a:xfrm>
            <a:off x="2500298" y="78579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定義</a:t>
            </a:r>
            <a:endParaRPr lang="zh-TW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500034" y="1500174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評估工廠內移動原物料、零件、組件等特定製程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之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方法</a:t>
            </a:r>
            <a:endParaRPr lang="zh-TW" altLang="en-US" sz="28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4000496" y="2500306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規劃工具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12" name="資料庫圖表 11"/>
          <p:cNvGraphicFramePr/>
          <p:nvPr/>
        </p:nvGraphicFramePr>
        <p:xfrm>
          <a:off x="1714480" y="3151214"/>
          <a:ext cx="6143668" cy="3563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57224" y="272457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製造流程設計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" name="群組 34"/>
          <p:cNvGrpSpPr/>
          <p:nvPr/>
        </p:nvGrpSpPr>
        <p:grpSpPr>
          <a:xfrm>
            <a:off x="1714480" y="785794"/>
            <a:ext cx="714380" cy="215902"/>
            <a:chOff x="1928794" y="785794"/>
            <a:chExt cx="714380" cy="215902"/>
          </a:xfrm>
        </p:grpSpPr>
        <p:cxnSp>
          <p:nvCxnSpPr>
            <p:cNvPr id="29" name="直線接點 28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單箭頭接點 31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字方塊 33"/>
          <p:cNvSpPr txBox="1"/>
          <p:nvPr/>
        </p:nvSpPr>
        <p:spPr>
          <a:xfrm>
            <a:off x="2500298" y="78579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裝配圖</a:t>
            </a:r>
            <a:endParaRPr lang="zh-TW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" name="Picture 3" descr="A80910B_P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285860"/>
            <a:ext cx="5000660" cy="5271406"/>
          </a:xfrm>
          <a:prstGeom prst="rect">
            <a:avLst/>
          </a:prstGeom>
          <a:noFill/>
        </p:spPr>
      </p:pic>
      <p:sp>
        <p:nvSpPr>
          <p:cNvPr id="11" name="文字方塊 10"/>
          <p:cNvSpPr txBox="1"/>
          <p:nvPr/>
        </p:nvSpPr>
        <p:spPr>
          <a:xfrm>
            <a:off x="5857884" y="2996983"/>
            <a:ext cx="29289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以產品分解角度顯示其組成元件</a:t>
            </a:r>
            <a:endParaRPr lang="zh-TW" altLang="en-US" sz="2800" dirty="0"/>
          </a:p>
        </p:txBody>
      </p:sp>
      <p:sp>
        <p:nvSpPr>
          <p:cNvPr id="12" name="笑臉 11">
            <a:hlinkClick r:id="rId3" action="ppaction://hlinksldjump"/>
          </p:cNvPr>
          <p:cNvSpPr/>
          <p:nvPr/>
        </p:nvSpPr>
        <p:spPr>
          <a:xfrm>
            <a:off x="8001024" y="5643578"/>
            <a:ext cx="785818" cy="857232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2" name="直線接點 221"/>
          <p:cNvCxnSpPr/>
          <p:nvPr/>
        </p:nvCxnSpPr>
        <p:spPr>
          <a:xfrm rot="5400000">
            <a:off x="5500694" y="6429396"/>
            <a:ext cx="28575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57224" y="272457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製造流程設計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" name="群組 34"/>
          <p:cNvGrpSpPr/>
          <p:nvPr/>
        </p:nvGrpSpPr>
        <p:grpSpPr>
          <a:xfrm>
            <a:off x="1714480" y="785794"/>
            <a:ext cx="714380" cy="215902"/>
            <a:chOff x="1928794" y="785794"/>
            <a:chExt cx="714380" cy="215902"/>
          </a:xfrm>
        </p:grpSpPr>
        <p:cxnSp>
          <p:nvCxnSpPr>
            <p:cNvPr id="29" name="直線接點 28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單箭頭接點 31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字方塊 33"/>
          <p:cNvSpPr txBox="1"/>
          <p:nvPr/>
        </p:nvSpPr>
        <p:spPr>
          <a:xfrm>
            <a:off x="2500298" y="78579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組裝程序圖</a:t>
            </a:r>
            <a:endParaRPr lang="zh-TW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5" name="橢圓 144"/>
          <p:cNvSpPr/>
          <p:nvPr/>
        </p:nvSpPr>
        <p:spPr>
          <a:xfrm>
            <a:off x="500034" y="2714620"/>
            <a:ext cx="28575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46" name="橢圓 145"/>
          <p:cNvSpPr/>
          <p:nvPr/>
        </p:nvSpPr>
        <p:spPr>
          <a:xfrm>
            <a:off x="500034" y="3071810"/>
            <a:ext cx="28575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5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47" name="橢圓 146"/>
          <p:cNvSpPr/>
          <p:nvPr/>
        </p:nvSpPr>
        <p:spPr>
          <a:xfrm>
            <a:off x="500034" y="3429000"/>
            <a:ext cx="28575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6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48" name="橢圓 147"/>
          <p:cNvSpPr/>
          <p:nvPr/>
        </p:nvSpPr>
        <p:spPr>
          <a:xfrm>
            <a:off x="500034" y="3786190"/>
            <a:ext cx="28575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7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49" name="橢圓 148"/>
          <p:cNvSpPr/>
          <p:nvPr/>
        </p:nvSpPr>
        <p:spPr>
          <a:xfrm>
            <a:off x="500034" y="4286256"/>
            <a:ext cx="28575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8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50" name="橢圓 149"/>
          <p:cNvSpPr/>
          <p:nvPr/>
        </p:nvSpPr>
        <p:spPr>
          <a:xfrm>
            <a:off x="500034" y="4786322"/>
            <a:ext cx="28575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9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51" name="橢圓 150"/>
          <p:cNvSpPr/>
          <p:nvPr/>
        </p:nvSpPr>
        <p:spPr>
          <a:xfrm>
            <a:off x="285720" y="5143512"/>
            <a:ext cx="64294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10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54" name="橢圓 153"/>
          <p:cNvSpPr/>
          <p:nvPr/>
        </p:nvSpPr>
        <p:spPr>
          <a:xfrm>
            <a:off x="500034" y="2214554"/>
            <a:ext cx="28575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3</a:t>
            </a:r>
            <a:endParaRPr lang="zh-TW" altLang="en-US" dirty="0" smtClean="0">
              <a:solidFill>
                <a:schemeClr val="bg1"/>
              </a:solidFill>
            </a:endParaRPr>
          </a:p>
        </p:txBody>
      </p:sp>
      <p:sp>
        <p:nvSpPr>
          <p:cNvPr id="155" name="橢圓 154"/>
          <p:cNvSpPr/>
          <p:nvPr/>
        </p:nvSpPr>
        <p:spPr>
          <a:xfrm>
            <a:off x="500034" y="1857364"/>
            <a:ext cx="28575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2</a:t>
            </a:r>
            <a:endParaRPr lang="zh-TW" altLang="en-US" dirty="0" smtClean="0">
              <a:solidFill>
                <a:schemeClr val="bg1"/>
              </a:solidFill>
            </a:endParaRPr>
          </a:p>
        </p:txBody>
      </p:sp>
      <p:sp>
        <p:nvSpPr>
          <p:cNvPr id="156" name="橢圓 155"/>
          <p:cNvSpPr/>
          <p:nvPr/>
        </p:nvSpPr>
        <p:spPr>
          <a:xfrm>
            <a:off x="500034" y="1500174"/>
            <a:ext cx="28575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1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58" name="直線接點 157"/>
          <p:cNvCxnSpPr>
            <a:stCxn id="156" idx="6"/>
          </p:cNvCxnSpPr>
          <p:nvPr/>
        </p:nvCxnSpPr>
        <p:spPr>
          <a:xfrm>
            <a:off x="785786" y="1643050"/>
            <a:ext cx="485778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接點 159"/>
          <p:cNvCxnSpPr/>
          <p:nvPr/>
        </p:nvCxnSpPr>
        <p:spPr>
          <a:xfrm rot="5400000">
            <a:off x="3357554" y="3929066"/>
            <a:ext cx="457203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直線接點 161"/>
          <p:cNvCxnSpPr>
            <a:stCxn id="165" idx="6"/>
          </p:cNvCxnSpPr>
          <p:nvPr/>
        </p:nvCxnSpPr>
        <p:spPr>
          <a:xfrm>
            <a:off x="928662" y="6215082"/>
            <a:ext cx="4714908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橢圓 163"/>
          <p:cNvSpPr/>
          <p:nvPr/>
        </p:nvSpPr>
        <p:spPr>
          <a:xfrm>
            <a:off x="285720" y="5500702"/>
            <a:ext cx="64294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11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65" name="橢圓 164"/>
          <p:cNvSpPr/>
          <p:nvPr/>
        </p:nvSpPr>
        <p:spPr>
          <a:xfrm>
            <a:off x="285720" y="6072206"/>
            <a:ext cx="642942" cy="2857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12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69" name="直線接點 168"/>
          <p:cNvCxnSpPr>
            <a:stCxn id="155" idx="6"/>
          </p:cNvCxnSpPr>
          <p:nvPr/>
        </p:nvCxnSpPr>
        <p:spPr>
          <a:xfrm>
            <a:off x="785786" y="2000240"/>
            <a:ext cx="178595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接點 169"/>
          <p:cNvCxnSpPr/>
          <p:nvPr/>
        </p:nvCxnSpPr>
        <p:spPr>
          <a:xfrm>
            <a:off x="785786" y="2357430"/>
            <a:ext cx="178595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接點 170"/>
          <p:cNvCxnSpPr/>
          <p:nvPr/>
        </p:nvCxnSpPr>
        <p:spPr>
          <a:xfrm>
            <a:off x="785786" y="2857496"/>
            <a:ext cx="178595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直線接點 171"/>
          <p:cNvCxnSpPr/>
          <p:nvPr/>
        </p:nvCxnSpPr>
        <p:spPr>
          <a:xfrm>
            <a:off x="785786" y="3214686"/>
            <a:ext cx="178595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接點 172"/>
          <p:cNvCxnSpPr/>
          <p:nvPr/>
        </p:nvCxnSpPr>
        <p:spPr>
          <a:xfrm>
            <a:off x="785786" y="3571876"/>
            <a:ext cx="178595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接點 173"/>
          <p:cNvCxnSpPr/>
          <p:nvPr/>
        </p:nvCxnSpPr>
        <p:spPr>
          <a:xfrm>
            <a:off x="785786" y="3929066"/>
            <a:ext cx="178595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接點 174"/>
          <p:cNvCxnSpPr/>
          <p:nvPr/>
        </p:nvCxnSpPr>
        <p:spPr>
          <a:xfrm>
            <a:off x="785786" y="4929198"/>
            <a:ext cx="314327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接點 176"/>
          <p:cNvCxnSpPr/>
          <p:nvPr/>
        </p:nvCxnSpPr>
        <p:spPr>
          <a:xfrm>
            <a:off x="938186" y="5286388"/>
            <a:ext cx="299087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線接點 178"/>
          <p:cNvCxnSpPr/>
          <p:nvPr/>
        </p:nvCxnSpPr>
        <p:spPr>
          <a:xfrm>
            <a:off x="928662" y="5643578"/>
            <a:ext cx="299087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橢圓 179"/>
          <p:cNvSpPr/>
          <p:nvPr/>
        </p:nvSpPr>
        <p:spPr>
          <a:xfrm>
            <a:off x="3286116" y="1928802"/>
            <a:ext cx="571504" cy="50006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81" name="橢圓 180"/>
          <p:cNvSpPr/>
          <p:nvPr/>
        </p:nvSpPr>
        <p:spPr>
          <a:xfrm>
            <a:off x="3286116" y="3000372"/>
            <a:ext cx="571504" cy="50006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2" name="橢圓 181"/>
          <p:cNvSpPr/>
          <p:nvPr/>
        </p:nvSpPr>
        <p:spPr>
          <a:xfrm>
            <a:off x="5357818" y="4214818"/>
            <a:ext cx="571504" cy="50006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3" name="橢圓 182"/>
          <p:cNvSpPr/>
          <p:nvPr/>
        </p:nvSpPr>
        <p:spPr>
          <a:xfrm>
            <a:off x="5357818" y="5929330"/>
            <a:ext cx="571504" cy="50006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4" name="橢圓 183"/>
          <p:cNvSpPr/>
          <p:nvPr/>
        </p:nvSpPr>
        <p:spPr>
          <a:xfrm>
            <a:off x="5357818" y="5214950"/>
            <a:ext cx="571504" cy="50006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85" name="橢圓 184"/>
          <p:cNvSpPr/>
          <p:nvPr/>
        </p:nvSpPr>
        <p:spPr>
          <a:xfrm>
            <a:off x="5357818" y="3000372"/>
            <a:ext cx="571504" cy="50006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6" name="橢圓 185"/>
          <p:cNvSpPr/>
          <p:nvPr/>
        </p:nvSpPr>
        <p:spPr>
          <a:xfrm>
            <a:off x="5357818" y="1928802"/>
            <a:ext cx="571504" cy="50006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8" name="文字方塊 187"/>
          <p:cNvSpPr txBox="1"/>
          <p:nvPr/>
        </p:nvSpPr>
        <p:spPr>
          <a:xfrm>
            <a:off x="3286116" y="200024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SA-1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9" name="文字方塊 188"/>
          <p:cNvSpPr txBox="1"/>
          <p:nvPr/>
        </p:nvSpPr>
        <p:spPr>
          <a:xfrm>
            <a:off x="3286116" y="305966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SA-2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0" name="文字方塊 189"/>
          <p:cNvSpPr txBox="1"/>
          <p:nvPr/>
        </p:nvSpPr>
        <p:spPr>
          <a:xfrm>
            <a:off x="6000760" y="500063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A-6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1" name="文字方塊 190"/>
          <p:cNvSpPr txBox="1"/>
          <p:nvPr/>
        </p:nvSpPr>
        <p:spPr>
          <a:xfrm>
            <a:off x="5429256" y="598862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A-7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2" name="文字方塊 191"/>
          <p:cNvSpPr txBox="1"/>
          <p:nvPr/>
        </p:nvSpPr>
        <p:spPr>
          <a:xfrm>
            <a:off x="5429256" y="427411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A-4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3" name="文字方塊 192"/>
          <p:cNvSpPr txBox="1"/>
          <p:nvPr/>
        </p:nvSpPr>
        <p:spPr>
          <a:xfrm>
            <a:off x="5429256" y="307181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A-2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4" name="文字方塊 193"/>
          <p:cNvSpPr txBox="1"/>
          <p:nvPr/>
        </p:nvSpPr>
        <p:spPr>
          <a:xfrm>
            <a:off x="5357818" y="1988098"/>
            <a:ext cx="561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A-1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5" name="文字方塊 194"/>
          <p:cNvSpPr txBox="1"/>
          <p:nvPr/>
        </p:nvSpPr>
        <p:spPr>
          <a:xfrm>
            <a:off x="5429256" y="527424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A-6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6" name="矩形 195"/>
          <p:cNvSpPr/>
          <p:nvPr/>
        </p:nvSpPr>
        <p:spPr>
          <a:xfrm>
            <a:off x="5286380" y="3714752"/>
            <a:ext cx="714380" cy="35719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A-3</a:t>
            </a:r>
            <a:endParaRPr lang="zh-TW" altLang="en-US" dirty="0"/>
          </a:p>
        </p:txBody>
      </p:sp>
      <p:sp>
        <p:nvSpPr>
          <p:cNvPr id="198" name="矩形 197"/>
          <p:cNvSpPr/>
          <p:nvPr/>
        </p:nvSpPr>
        <p:spPr>
          <a:xfrm>
            <a:off x="5286380" y="4786322"/>
            <a:ext cx="714380" cy="35719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A-5</a:t>
            </a:r>
            <a:endParaRPr lang="zh-TW" altLang="en-US" dirty="0"/>
          </a:p>
        </p:txBody>
      </p:sp>
      <p:sp>
        <p:nvSpPr>
          <p:cNvPr id="199" name="矩形 198"/>
          <p:cNvSpPr/>
          <p:nvPr/>
        </p:nvSpPr>
        <p:spPr>
          <a:xfrm>
            <a:off x="5357818" y="6500810"/>
            <a:ext cx="714380" cy="35719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A-8</a:t>
            </a:r>
            <a:endParaRPr lang="zh-TW" altLang="en-US" dirty="0"/>
          </a:p>
        </p:txBody>
      </p:sp>
      <p:cxnSp>
        <p:nvCxnSpPr>
          <p:cNvPr id="201" name="直線接點 200"/>
          <p:cNvCxnSpPr>
            <a:endCxn id="188" idx="1"/>
          </p:cNvCxnSpPr>
          <p:nvPr/>
        </p:nvCxnSpPr>
        <p:spPr>
          <a:xfrm>
            <a:off x="2571736" y="2000240"/>
            <a:ext cx="714380" cy="18466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直線接點 202"/>
          <p:cNvCxnSpPr>
            <a:endCxn id="188" idx="1"/>
          </p:cNvCxnSpPr>
          <p:nvPr/>
        </p:nvCxnSpPr>
        <p:spPr>
          <a:xfrm flipV="1">
            <a:off x="2571736" y="2184906"/>
            <a:ext cx="714380" cy="17252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線接點 205"/>
          <p:cNvCxnSpPr>
            <a:endCxn id="189" idx="1"/>
          </p:cNvCxnSpPr>
          <p:nvPr/>
        </p:nvCxnSpPr>
        <p:spPr>
          <a:xfrm>
            <a:off x="2500298" y="2857496"/>
            <a:ext cx="785818" cy="38683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直線接點 207"/>
          <p:cNvCxnSpPr>
            <a:endCxn id="189" idx="1"/>
          </p:cNvCxnSpPr>
          <p:nvPr/>
        </p:nvCxnSpPr>
        <p:spPr>
          <a:xfrm>
            <a:off x="2500298" y="3214686"/>
            <a:ext cx="785818" cy="2964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接點 209"/>
          <p:cNvCxnSpPr>
            <a:endCxn id="189" idx="1"/>
          </p:cNvCxnSpPr>
          <p:nvPr/>
        </p:nvCxnSpPr>
        <p:spPr>
          <a:xfrm flipV="1">
            <a:off x="2571736" y="3244334"/>
            <a:ext cx="714380" cy="32754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直線接點 211"/>
          <p:cNvCxnSpPr>
            <a:endCxn id="189" idx="1"/>
          </p:cNvCxnSpPr>
          <p:nvPr/>
        </p:nvCxnSpPr>
        <p:spPr>
          <a:xfrm flipV="1">
            <a:off x="2571736" y="3244334"/>
            <a:ext cx="714380" cy="68473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直線接點 213"/>
          <p:cNvCxnSpPr>
            <a:endCxn id="184" idx="2"/>
          </p:cNvCxnSpPr>
          <p:nvPr/>
        </p:nvCxnSpPr>
        <p:spPr>
          <a:xfrm>
            <a:off x="3929058" y="4929198"/>
            <a:ext cx="1428760" cy="53578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直線接點 215"/>
          <p:cNvCxnSpPr>
            <a:endCxn id="184" idx="2"/>
          </p:cNvCxnSpPr>
          <p:nvPr/>
        </p:nvCxnSpPr>
        <p:spPr>
          <a:xfrm>
            <a:off x="3929058" y="5286388"/>
            <a:ext cx="1428760" cy="17859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線接點 217"/>
          <p:cNvCxnSpPr>
            <a:endCxn id="184" idx="2"/>
          </p:cNvCxnSpPr>
          <p:nvPr/>
        </p:nvCxnSpPr>
        <p:spPr>
          <a:xfrm flipV="1">
            <a:off x="3929058" y="5464983"/>
            <a:ext cx="1428760" cy="17859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直線接點 223"/>
          <p:cNvCxnSpPr/>
          <p:nvPr/>
        </p:nvCxnSpPr>
        <p:spPr>
          <a:xfrm flipV="1">
            <a:off x="3857620" y="2172764"/>
            <a:ext cx="1428760" cy="1214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直線接點 229"/>
          <p:cNvCxnSpPr/>
          <p:nvPr/>
        </p:nvCxnSpPr>
        <p:spPr>
          <a:xfrm flipV="1">
            <a:off x="3929058" y="3273982"/>
            <a:ext cx="1428760" cy="1214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文字方塊 230"/>
          <p:cNvSpPr txBox="1"/>
          <p:nvPr/>
        </p:nvSpPr>
        <p:spPr>
          <a:xfrm>
            <a:off x="857224" y="128586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閥體</a:t>
            </a:r>
            <a:endParaRPr lang="zh-TW" altLang="en-US" dirty="0"/>
          </a:p>
        </p:txBody>
      </p:sp>
      <p:sp>
        <p:nvSpPr>
          <p:cNvPr id="232" name="文字方塊 231"/>
          <p:cNvSpPr txBox="1"/>
          <p:nvPr/>
        </p:nvSpPr>
        <p:spPr>
          <a:xfrm>
            <a:off x="857224" y="163090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氣嘴</a:t>
            </a:r>
            <a:endParaRPr lang="zh-TW" altLang="en-US" dirty="0"/>
          </a:p>
        </p:txBody>
      </p:sp>
      <p:sp>
        <p:nvSpPr>
          <p:cNvPr id="233" name="文字方塊 232"/>
          <p:cNvSpPr txBox="1"/>
          <p:nvPr/>
        </p:nvSpPr>
        <p:spPr>
          <a:xfrm>
            <a:off x="857224" y="1988098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連接器嘴邊緣</a:t>
            </a:r>
            <a:endParaRPr lang="zh-TW" altLang="en-US" dirty="0"/>
          </a:p>
        </p:txBody>
      </p:sp>
      <p:sp>
        <p:nvSpPr>
          <p:cNvPr id="234" name="文字方塊 233"/>
          <p:cNvSpPr txBox="1"/>
          <p:nvPr/>
        </p:nvSpPr>
        <p:spPr>
          <a:xfrm>
            <a:off x="857224" y="241672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mtClean="0"/>
              <a:t>連鎖</a:t>
            </a:r>
            <a:endParaRPr lang="zh-TW" altLang="en-US" dirty="0"/>
          </a:p>
        </p:txBody>
      </p:sp>
      <p:sp>
        <p:nvSpPr>
          <p:cNvPr id="235" name="文字方塊 234"/>
          <p:cNvSpPr txBox="1"/>
          <p:nvPr/>
        </p:nvSpPr>
        <p:spPr>
          <a:xfrm>
            <a:off x="857224" y="284535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彈簧間隔器</a:t>
            </a:r>
            <a:endParaRPr lang="zh-TW" altLang="en-US" dirty="0"/>
          </a:p>
        </p:txBody>
      </p:sp>
      <p:sp>
        <p:nvSpPr>
          <p:cNvPr id="236" name="文字方塊 235"/>
          <p:cNvSpPr txBox="1"/>
          <p:nvPr/>
        </p:nvSpPr>
        <p:spPr>
          <a:xfrm>
            <a:off x="857224" y="320254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護墊</a:t>
            </a:r>
            <a:r>
              <a:rPr lang="en-US" altLang="zh-TW" dirty="0" smtClean="0"/>
              <a:t>(2)</a:t>
            </a:r>
            <a:endParaRPr lang="zh-TW" altLang="en-US" dirty="0"/>
          </a:p>
        </p:txBody>
      </p:sp>
      <p:sp>
        <p:nvSpPr>
          <p:cNvPr id="237" name="文字方塊 236"/>
          <p:cNvSpPr txBox="1"/>
          <p:nvPr/>
        </p:nvSpPr>
        <p:spPr>
          <a:xfrm>
            <a:off x="857224" y="355973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彈簧</a:t>
            </a:r>
            <a:endParaRPr lang="zh-TW" altLang="en-US" dirty="0"/>
          </a:p>
        </p:txBody>
      </p:sp>
      <p:sp>
        <p:nvSpPr>
          <p:cNvPr id="238" name="文字方塊 237"/>
          <p:cNvSpPr txBox="1"/>
          <p:nvPr/>
        </p:nvSpPr>
        <p:spPr>
          <a:xfrm>
            <a:off x="857224" y="398836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mtClean="0"/>
              <a:t>固定環</a:t>
            </a:r>
            <a:endParaRPr lang="zh-TW" altLang="en-US" dirty="0"/>
          </a:p>
        </p:txBody>
      </p:sp>
      <p:sp>
        <p:nvSpPr>
          <p:cNvPr id="239" name="文字方塊 238"/>
          <p:cNvSpPr txBox="1"/>
          <p:nvPr/>
        </p:nvSpPr>
        <p:spPr>
          <a:xfrm>
            <a:off x="857224" y="4488428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氧氣閥探針</a:t>
            </a:r>
            <a:endParaRPr lang="zh-TW" altLang="en-US" dirty="0"/>
          </a:p>
        </p:txBody>
      </p:sp>
      <p:sp>
        <p:nvSpPr>
          <p:cNvPr id="240" name="文字方塊 239"/>
          <p:cNvSpPr txBox="1"/>
          <p:nvPr/>
        </p:nvSpPr>
        <p:spPr>
          <a:xfrm>
            <a:off x="857224" y="491705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探針墊片</a:t>
            </a:r>
            <a:endParaRPr lang="zh-TW" altLang="en-US" dirty="0"/>
          </a:p>
        </p:txBody>
      </p:sp>
      <p:sp>
        <p:nvSpPr>
          <p:cNvPr id="241" name="文字方塊 240"/>
          <p:cNvSpPr txBox="1"/>
          <p:nvPr/>
        </p:nvSpPr>
        <p:spPr>
          <a:xfrm>
            <a:off x="857224" y="527424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探針固定環</a:t>
            </a:r>
            <a:endParaRPr lang="zh-TW" altLang="en-US" dirty="0"/>
          </a:p>
        </p:txBody>
      </p:sp>
      <p:sp>
        <p:nvSpPr>
          <p:cNvPr id="242" name="文字方塊 241"/>
          <p:cNvSpPr txBox="1"/>
          <p:nvPr/>
        </p:nvSpPr>
        <p:spPr>
          <a:xfrm>
            <a:off x="928662" y="584575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蓋子</a:t>
            </a:r>
            <a:endParaRPr lang="zh-TW" altLang="en-US" dirty="0"/>
          </a:p>
        </p:txBody>
      </p:sp>
      <p:cxnSp>
        <p:nvCxnSpPr>
          <p:cNvPr id="244" name="直線接點 243"/>
          <p:cNvCxnSpPr>
            <a:stCxn id="149" idx="6"/>
            <a:endCxn id="182" idx="2"/>
          </p:cNvCxnSpPr>
          <p:nvPr/>
        </p:nvCxnSpPr>
        <p:spPr>
          <a:xfrm>
            <a:off x="785786" y="4429132"/>
            <a:ext cx="4572032" cy="3571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文字方塊 244"/>
          <p:cNvSpPr txBox="1"/>
          <p:nvPr/>
        </p:nvSpPr>
        <p:spPr>
          <a:xfrm>
            <a:off x="3857620" y="228599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透氣口組裝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6" name="文字方塊 245"/>
          <p:cNvSpPr txBox="1"/>
          <p:nvPr/>
        </p:nvSpPr>
        <p:spPr>
          <a:xfrm>
            <a:off x="5929322" y="205953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組裝透氣口與閥體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7" name="文字方塊 246"/>
          <p:cNvSpPr txBox="1"/>
          <p:nvPr/>
        </p:nvSpPr>
        <p:spPr>
          <a:xfrm>
            <a:off x="6072198" y="292893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組裝阻絕環至閥體</a:t>
            </a:r>
            <a:endParaRPr lang="zh-TW" altLang="en-US" dirty="0"/>
          </a:p>
        </p:txBody>
      </p:sp>
      <p:sp>
        <p:nvSpPr>
          <p:cNvPr id="248" name="文字方塊 247"/>
          <p:cNvSpPr txBox="1"/>
          <p:nvPr/>
        </p:nvSpPr>
        <p:spPr>
          <a:xfrm>
            <a:off x="6143636" y="371475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檢驗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9" name="文字方塊 248"/>
          <p:cNvSpPr txBox="1"/>
          <p:nvPr/>
        </p:nvSpPr>
        <p:spPr>
          <a:xfrm>
            <a:off x="6000760" y="428625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固定環至氣嘴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50" name="文字方塊 249"/>
          <p:cNvSpPr txBox="1"/>
          <p:nvPr/>
        </p:nvSpPr>
        <p:spPr>
          <a:xfrm>
            <a:off x="6143636" y="478632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檢驗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51" name="文字方塊 250"/>
          <p:cNvSpPr txBox="1"/>
          <p:nvPr/>
        </p:nvSpPr>
        <p:spPr>
          <a:xfrm>
            <a:off x="6215074" y="535782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組裝氧氣探針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52" name="文字方塊 251"/>
          <p:cNvSpPr txBox="1"/>
          <p:nvPr/>
        </p:nvSpPr>
        <p:spPr>
          <a:xfrm>
            <a:off x="6000760" y="592933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氣體被覆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53" name="文字方塊 252"/>
          <p:cNvSpPr txBox="1"/>
          <p:nvPr/>
        </p:nvSpPr>
        <p:spPr>
          <a:xfrm>
            <a:off x="6143636" y="648869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最後組裝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5" name="笑臉 84">
            <a:hlinkClick r:id="rId2" action="ppaction://hlinksldjump"/>
          </p:cNvPr>
          <p:cNvSpPr/>
          <p:nvPr/>
        </p:nvSpPr>
        <p:spPr>
          <a:xfrm>
            <a:off x="8001024" y="5643578"/>
            <a:ext cx="785818" cy="857232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57224" y="272457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製造流程設計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" name="群組 34"/>
          <p:cNvGrpSpPr/>
          <p:nvPr/>
        </p:nvGrpSpPr>
        <p:grpSpPr>
          <a:xfrm>
            <a:off x="1714480" y="785794"/>
            <a:ext cx="714380" cy="215902"/>
            <a:chOff x="1928794" y="785794"/>
            <a:chExt cx="714380" cy="215902"/>
          </a:xfrm>
        </p:grpSpPr>
        <p:cxnSp>
          <p:nvCxnSpPr>
            <p:cNvPr id="29" name="直線接點 28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單箭頭接點 31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字方塊 33"/>
          <p:cNvSpPr txBox="1"/>
          <p:nvPr/>
        </p:nvSpPr>
        <p:spPr>
          <a:xfrm>
            <a:off x="2500298" y="78579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程序單</a:t>
            </a:r>
            <a:endParaRPr lang="zh-TW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928662" y="1500174"/>
            <a:ext cx="721523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規定特定元件的作業和程序，紀錄設備的種類、工具，及完成原件所需的作業等資訊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  <p:sp>
        <p:nvSpPr>
          <p:cNvPr id="14" name="笑臉 13">
            <a:hlinkClick r:id="rId2" action="ppaction://hlinksldjump"/>
          </p:cNvPr>
          <p:cNvSpPr/>
          <p:nvPr/>
        </p:nvSpPr>
        <p:spPr>
          <a:xfrm>
            <a:off x="8001024" y="5643578"/>
            <a:ext cx="785818" cy="857232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5929322" y="2928934"/>
            <a:ext cx="2286016" cy="114300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hlinkClick r:id="rId3" action="ppaction://hlinkfile"/>
              </a:rPr>
              <a:t>sample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57224" y="272457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製造流程設計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" name="群組 34"/>
          <p:cNvGrpSpPr/>
          <p:nvPr/>
        </p:nvGrpSpPr>
        <p:grpSpPr>
          <a:xfrm>
            <a:off x="1714480" y="785794"/>
            <a:ext cx="714380" cy="215902"/>
            <a:chOff x="1928794" y="785794"/>
            <a:chExt cx="714380" cy="215902"/>
          </a:xfrm>
        </p:grpSpPr>
        <p:cxnSp>
          <p:nvCxnSpPr>
            <p:cNvPr id="29" name="直線接點 28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單箭頭接點 31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字方塊 33"/>
          <p:cNvSpPr txBox="1"/>
          <p:nvPr/>
        </p:nvSpPr>
        <p:spPr>
          <a:xfrm>
            <a:off x="2500298" y="78579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流程圖</a:t>
            </a:r>
            <a:endParaRPr lang="zh-TW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" name="圖片 9" descr="館合服務流程圖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934" y="142852"/>
            <a:ext cx="4857752" cy="6572272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571472" y="2468115"/>
            <a:ext cx="37862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定義產品在生產設備時所發生的狀況，分析流程可幫助我們精簡流程，通常移動、延誤、儲存作業越少的流程越好</a:t>
            </a:r>
            <a:endParaRPr lang="zh-TW" altLang="en-US" sz="2800" dirty="0"/>
          </a:p>
        </p:txBody>
      </p:sp>
      <p:pic>
        <p:nvPicPr>
          <p:cNvPr id="12" name="圖片 11" descr="images22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5008800"/>
            <a:ext cx="2571768" cy="16349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57224" y="272457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製造流程設計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" name="群組 34"/>
          <p:cNvGrpSpPr/>
          <p:nvPr/>
        </p:nvGrpSpPr>
        <p:grpSpPr>
          <a:xfrm>
            <a:off x="1714480" y="785794"/>
            <a:ext cx="714380" cy="215902"/>
            <a:chOff x="1928794" y="785794"/>
            <a:chExt cx="714380" cy="215902"/>
          </a:xfrm>
        </p:grpSpPr>
        <p:cxnSp>
          <p:nvCxnSpPr>
            <p:cNvPr id="29" name="直線接點 28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單箭頭接點 31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字方塊 33"/>
          <p:cNvSpPr txBox="1"/>
          <p:nvPr/>
        </p:nvSpPr>
        <p:spPr>
          <a:xfrm>
            <a:off x="2500298" y="78579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範例</a:t>
            </a:r>
            <a:r>
              <a:rPr lang="en-US" altLang="zh-TW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6.2</a:t>
            </a:r>
            <a:endParaRPr lang="zh-TW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98502" y="1785926"/>
            <a:ext cx="8288340" cy="4343400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zh-TW" alt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某公司提供幾家大型汽車製造商零件，這個零件是由</a:t>
            </a:r>
            <a:r>
              <a:rPr kumimoji="0" lang="en-US" altLang="zh-TW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15</a:t>
            </a:r>
            <a:r>
              <a:rPr kumimoji="0" lang="zh-TW" alt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位工人每天工作</a:t>
            </a:r>
            <a:r>
              <a:rPr kumimoji="0" lang="en-US" altLang="zh-TW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8</a:t>
            </a:r>
            <a:r>
              <a:rPr kumimoji="0" lang="zh-TW" alt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小時，以每小時</a:t>
            </a:r>
            <a:r>
              <a:rPr kumimoji="0" lang="en-US" altLang="zh-TW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150</a:t>
            </a:r>
            <a:r>
              <a:rPr kumimoji="0" lang="zh-TW" alt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件的速度進行組裝。員工薪水採小組式按件計酬，每完成一個合格的零件，可獲得</a:t>
            </a:r>
            <a:r>
              <a:rPr kumimoji="0" lang="en-US" altLang="zh-TW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0.3</a:t>
            </a:r>
            <a:r>
              <a:rPr kumimoji="0" lang="zh-TW" alt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美元，且這些工資平均分配給每位員工，如果管理者認為需要則額外增加生產班次</a:t>
            </a:r>
            <a:r>
              <a:rPr kumimoji="0" lang="en-US" altLang="zh-TW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(15</a:t>
            </a:r>
            <a:r>
              <a:rPr kumimoji="0" lang="zh-TW" alt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人</a:t>
            </a:r>
            <a:r>
              <a:rPr kumimoji="0" lang="en-US" altLang="zh-TW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)</a:t>
            </a:r>
            <a:r>
              <a:rPr kumimoji="0" lang="zh-TW" alt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。</a:t>
            </a:r>
            <a:endParaRPr kumimoji="0" lang="en-US" altLang="zh-TW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altLang="zh-TW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zh-TW" alt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該公司所提供零件分為兩種，一為鑄模部門所生產，另一項則委外生產。公司有</a:t>
            </a:r>
            <a:r>
              <a:rPr kumimoji="0" lang="en-US" altLang="zh-TW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11</a:t>
            </a:r>
            <a:r>
              <a:rPr kumimoji="0" lang="zh-TW" alt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部機器可供生產零件，而同時間只能有六部機器運作，每部機器每小時可生產</a:t>
            </a:r>
            <a:r>
              <a:rPr kumimoji="0" lang="en-US" altLang="zh-TW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25</a:t>
            </a:r>
            <a:r>
              <a:rPr kumimoji="0" lang="zh-TW" alt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件， 每完成一件合格成品每作業員即可獲得</a:t>
            </a:r>
            <a:r>
              <a:rPr kumimoji="0" lang="en-US" altLang="zh-TW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0.2</a:t>
            </a:r>
            <a:r>
              <a:rPr kumimoji="0" lang="zh-TW" alt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美元。</a:t>
            </a:r>
            <a:endParaRPr kumimoji="0" lang="en-US" altLang="zh-TW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57224" y="272457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製造流程設計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" name="群組 34"/>
          <p:cNvGrpSpPr/>
          <p:nvPr/>
        </p:nvGrpSpPr>
        <p:grpSpPr>
          <a:xfrm>
            <a:off x="1714480" y="785794"/>
            <a:ext cx="714380" cy="215902"/>
            <a:chOff x="1928794" y="785794"/>
            <a:chExt cx="714380" cy="215902"/>
          </a:xfrm>
        </p:grpSpPr>
        <p:cxnSp>
          <p:nvCxnSpPr>
            <p:cNvPr id="29" name="直線接點 28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單箭頭接點 31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字方塊 33"/>
          <p:cNvSpPr txBox="1"/>
          <p:nvPr/>
        </p:nvSpPr>
        <p:spPr>
          <a:xfrm>
            <a:off x="2500298" y="78579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範例</a:t>
            </a:r>
            <a:r>
              <a:rPr lang="en-US" altLang="zh-TW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6.2</a:t>
            </a:r>
            <a:endParaRPr lang="zh-TW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內容版面配置區 2"/>
          <p:cNvSpPr>
            <a:spLocks noGrp="1"/>
          </p:cNvSpPr>
          <p:nvPr>
            <p:ph idx="1"/>
          </p:nvPr>
        </p:nvSpPr>
        <p:spPr>
          <a:xfrm>
            <a:off x="457200" y="1831995"/>
            <a:ext cx="8229600" cy="4525963"/>
          </a:xfrm>
        </p:spPr>
        <p:txBody>
          <a:bodyPr/>
          <a:lstStyle/>
          <a:p>
            <a:pPr marL="457200" indent="-457200">
              <a:buFont typeface="+mj-lt"/>
              <a:buAutoNum type="alphaUcPeriod" startAt="3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作業員的加班成本比正常班多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50%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，亦即每完成一成品工資為得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0.3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美元。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buFont typeface="+mj-lt"/>
              <a:buAutoNum type="alphaUcPeriod" startAt="3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鑄造人員可以彈性工作，現有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名作業員，公司可以至多從其他部門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調度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名員工。</a:t>
            </a:r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buFont typeface="+mj-lt"/>
              <a:buAutoNum type="alphaUcPeriod" startAt="3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鑄造每一零件的物料成本為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0.1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美元，電力成本為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0.02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美元；而委外生產的零件成本為每件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0.3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美元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buFont typeface="+mj-lt"/>
              <a:buAutoNum type="alphaUcPeriod" startAt="3"/>
            </a:pP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廠房租金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每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星期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100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美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元，管理、維護和行政人員週薪為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1000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美元，生產機器折舊每星期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50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美元。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1" name="圖片 10" descr="images55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702" y="5143512"/>
            <a:ext cx="1514478" cy="1541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57224" y="272457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製造流程設計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" name="群組 34"/>
          <p:cNvGrpSpPr/>
          <p:nvPr/>
        </p:nvGrpSpPr>
        <p:grpSpPr>
          <a:xfrm>
            <a:off x="1714480" y="785794"/>
            <a:ext cx="714380" cy="215902"/>
            <a:chOff x="1928794" y="785794"/>
            <a:chExt cx="714380" cy="215902"/>
          </a:xfrm>
        </p:grpSpPr>
        <p:cxnSp>
          <p:nvCxnSpPr>
            <p:cNvPr id="29" name="直線接點 28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單箭頭接點 31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字方塊 33"/>
          <p:cNvSpPr txBox="1"/>
          <p:nvPr/>
        </p:nvSpPr>
        <p:spPr>
          <a:xfrm>
            <a:off x="2428860" y="785794"/>
            <a:ext cx="4857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範例</a:t>
            </a:r>
            <a:r>
              <a:rPr lang="en-US" altLang="zh-TW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6.2</a:t>
            </a:r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解說</a:t>
            </a:r>
            <a:r>
              <a:rPr lang="en-US" altLang="zh-TW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生產流程</a:t>
            </a:r>
            <a:endParaRPr lang="zh-TW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285720" y="1500174"/>
            <a:ext cx="8358246" cy="5286412"/>
            <a:chOff x="285720" y="1148550"/>
            <a:chExt cx="8358246" cy="5423721"/>
          </a:xfrm>
        </p:grpSpPr>
        <p:sp>
          <p:nvSpPr>
            <p:cNvPr id="11" name="矩形 10"/>
            <p:cNvSpPr/>
            <p:nvPr/>
          </p:nvSpPr>
          <p:spPr>
            <a:xfrm>
              <a:off x="285720" y="1148550"/>
              <a:ext cx="8358246" cy="542372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12" name="群組 28"/>
            <p:cNvGrpSpPr/>
            <p:nvPr/>
          </p:nvGrpSpPr>
          <p:grpSpPr>
            <a:xfrm>
              <a:off x="785786" y="1500174"/>
              <a:ext cx="7786742" cy="4857784"/>
              <a:chOff x="500034" y="1000108"/>
              <a:chExt cx="7786742" cy="4857784"/>
            </a:xfrm>
          </p:grpSpPr>
          <p:sp>
            <p:nvSpPr>
              <p:cNvPr id="13" name="矩形 3"/>
              <p:cNvSpPr/>
              <p:nvPr/>
            </p:nvSpPr>
            <p:spPr>
              <a:xfrm>
                <a:off x="785786" y="1000108"/>
                <a:ext cx="2500330" cy="857256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000" dirty="0" smtClean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鑄造零件</a:t>
                </a:r>
                <a:endParaRPr lang="zh-TW" altLang="en-US" sz="2000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5357818" y="1000108"/>
                <a:ext cx="2500330" cy="857256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000" dirty="0" smtClean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外購零件</a:t>
                </a: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3143240" y="2786058"/>
                <a:ext cx="2500330" cy="857256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000" dirty="0" smtClean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最後組裝</a:t>
                </a:r>
                <a:endParaRPr lang="zh-TW" altLang="en-US" sz="2000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  <p:sp>
            <p:nvSpPr>
              <p:cNvPr id="16" name="流程圖: 合併 15"/>
              <p:cNvSpPr/>
              <p:nvPr/>
            </p:nvSpPr>
            <p:spPr>
              <a:xfrm>
                <a:off x="500034" y="2627410"/>
                <a:ext cx="2000264" cy="1143008"/>
              </a:xfrm>
              <a:prstGeom prst="flowChartMerge">
                <a:avLst/>
              </a:prstGeom>
              <a:solidFill>
                <a:schemeClr val="accent3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000" dirty="0" smtClean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鑄造零件存貨</a:t>
                </a:r>
                <a:endParaRPr lang="zh-TW" altLang="en-US" sz="2000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  <p:sp>
            <p:nvSpPr>
              <p:cNvPr id="17" name="流程圖: 合併 16"/>
              <p:cNvSpPr/>
              <p:nvPr/>
            </p:nvSpPr>
            <p:spPr>
              <a:xfrm>
                <a:off x="6357950" y="2714620"/>
                <a:ext cx="1928826" cy="1143008"/>
              </a:xfrm>
              <a:prstGeom prst="flowChartMerge">
                <a:avLst/>
              </a:prstGeom>
              <a:solidFill>
                <a:schemeClr val="accent3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000" dirty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外購零件</a:t>
                </a:r>
                <a:r>
                  <a:rPr lang="zh-TW" altLang="en-US" sz="2000" dirty="0" smtClean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存貨</a:t>
                </a:r>
                <a:endParaRPr lang="zh-TW" altLang="en-US" sz="2000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  <p:sp>
            <p:nvSpPr>
              <p:cNvPr id="18" name="流程圖: 合併 17"/>
              <p:cNvSpPr/>
              <p:nvPr/>
            </p:nvSpPr>
            <p:spPr>
              <a:xfrm>
                <a:off x="3500430" y="4714884"/>
                <a:ext cx="1928826" cy="1143008"/>
              </a:xfrm>
              <a:prstGeom prst="flowChartMerge">
                <a:avLst/>
              </a:prstGeom>
              <a:solidFill>
                <a:schemeClr val="accent6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000" dirty="0" smtClean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最後</a:t>
                </a:r>
                <a:endParaRPr lang="en-US" altLang="zh-TW" sz="2000" dirty="0" smtClean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endParaRPr>
              </a:p>
              <a:p>
                <a:pPr algn="ctr"/>
                <a:r>
                  <a:rPr lang="zh-TW" altLang="en-US" sz="2000" dirty="0" smtClean="0">
                    <a:solidFill>
                      <a:schemeClr val="bg1"/>
                    </a:solidFill>
                    <a:latin typeface="微軟正黑體" pitchFamily="34" charset="-120"/>
                    <a:ea typeface="微軟正黑體" pitchFamily="34" charset="-120"/>
                  </a:rPr>
                  <a:t>產品</a:t>
                </a:r>
                <a:endParaRPr lang="zh-TW" altLang="en-US" sz="2000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endParaRPr>
              </a:p>
            </p:txBody>
          </p:sp>
          <p:cxnSp>
            <p:nvCxnSpPr>
              <p:cNvPr id="19" name="直線單箭頭接點 18"/>
              <p:cNvCxnSpPr>
                <a:endCxn id="16" idx="0"/>
              </p:cNvCxnSpPr>
              <p:nvPr/>
            </p:nvCxnSpPr>
            <p:spPr>
              <a:xfrm rot="5400000">
                <a:off x="1097053" y="2224294"/>
                <a:ext cx="806229" cy="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肘形接點 20"/>
              <p:cNvCxnSpPr>
                <a:stCxn id="16" idx="3"/>
              </p:cNvCxnSpPr>
              <p:nvPr/>
            </p:nvCxnSpPr>
            <p:spPr>
              <a:xfrm>
                <a:off x="2000232" y="3198914"/>
                <a:ext cx="1143008" cy="1588"/>
              </a:xfrm>
              <a:prstGeom prst="bentConnector3">
                <a:avLst>
                  <a:gd name="adj1" fmla="val 50000"/>
                </a:avLst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肘形接點 22"/>
              <p:cNvCxnSpPr/>
              <p:nvPr/>
            </p:nvCxnSpPr>
            <p:spPr>
              <a:xfrm flipH="1">
                <a:off x="5643570" y="3214686"/>
                <a:ext cx="1125149" cy="1588"/>
              </a:xfrm>
              <a:prstGeom prst="bentConnector3">
                <a:avLst>
                  <a:gd name="adj1" fmla="val 55079"/>
                </a:avLst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5" name="直線單箭頭接點 34"/>
          <p:cNvCxnSpPr/>
          <p:nvPr/>
        </p:nvCxnSpPr>
        <p:spPr>
          <a:xfrm rot="16200000" flipH="1">
            <a:off x="4333721" y="4762357"/>
            <a:ext cx="905183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/>
          <p:nvPr/>
        </p:nvCxnSpPr>
        <p:spPr>
          <a:xfrm rot="16200000" flipH="1">
            <a:off x="7119803" y="2914494"/>
            <a:ext cx="905183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pmi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41" y="0"/>
            <a:ext cx="9140517" cy="6858000"/>
          </a:xfrm>
          <a:prstGeom prst="rect">
            <a:avLst/>
          </a:prstGeom>
        </p:spPr>
      </p:pic>
      <p:sp>
        <p:nvSpPr>
          <p:cNvPr id="4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章首個案</a:t>
            </a:r>
            <a:endParaRPr lang="en-US" altLang="zh-TW" sz="3200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32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6-1</a:t>
            </a:r>
            <a:r>
              <a:rPr lang="zh-TW" altLang="en-US" sz="32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流程選擇</a:t>
            </a:r>
            <a:endParaRPr lang="en-US" altLang="zh-TW" sz="3200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32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6-2</a:t>
            </a:r>
            <a:r>
              <a:rPr lang="zh-TW" altLang="en-US" sz="32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損益平衡分析</a:t>
            </a:r>
            <a:endParaRPr lang="en-US" altLang="zh-TW" sz="3200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32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6-3</a:t>
            </a:r>
            <a:r>
              <a:rPr lang="zh-TW" altLang="en-US" sz="32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製造流程設計</a:t>
            </a:r>
            <a:endParaRPr lang="en-US" altLang="zh-TW" sz="3200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32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6-4</a:t>
            </a:r>
            <a:r>
              <a:rPr lang="zh-TW" altLang="en-US" sz="32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結論</a:t>
            </a:r>
            <a:endParaRPr lang="zh-TW" altLang="en-US" sz="3200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大綱</a:t>
            </a:r>
            <a:endParaRPr lang="zh-TW" altLang="en-US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57224" y="272457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製造流程設計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" name="群組 34"/>
          <p:cNvGrpSpPr/>
          <p:nvPr/>
        </p:nvGrpSpPr>
        <p:grpSpPr>
          <a:xfrm>
            <a:off x="1714480" y="785794"/>
            <a:ext cx="714380" cy="215902"/>
            <a:chOff x="1928794" y="785794"/>
            <a:chExt cx="714380" cy="215902"/>
          </a:xfrm>
        </p:grpSpPr>
        <p:cxnSp>
          <p:nvCxnSpPr>
            <p:cNvPr id="29" name="直線接點 28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單箭頭接點 31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字方塊 33"/>
          <p:cNvSpPr txBox="1"/>
          <p:nvPr/>
        </p:nvSpPr>
        <p:spPr>
          <a:xfrm>
            <a:off x="2500298" y="78579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範例</a:t>
            </a:r>
            <a:r>
              <a:rPr lang="en-US" altLang="zh-TW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6.2</a:t>
            </a:r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解說</a:t>
            </a:r>
            <a:endParaRPr lang="zh-TW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該流程的產能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每週生產的零件數目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，每一流程階段的產能是否能平衡？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由於機器運作需要操作員，所以同時間可運作機器只有六台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因此產能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＝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部機器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×25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件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每小時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×8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小時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每天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×5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天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每週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＝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6000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件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每週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2" name="圖片 11" descr="卡皇工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6545" y="5032404"/>
            <a:ext cx="2416959" cy="1611306"/>
          </a:xfrm>
          <a:prstGeom prst="rect">
            <a:avLst/>
          </a:prstGeom>
        </p:spPr>
      </p:pic>
      <p:pic>
        <p:nvPicPr>
          <p:cNvPr id="13" name="圖片 12" descr="livBBpMAwPAn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18156" y="4591363"/>
            <a:ext cx="3182934" cy="21237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57224" y="272457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製造流程設計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" name="群組 34"/>
          <p:cNvGrpSpPr/>
          <p:nvPr/>
        </p:nvGrpSpPr>
        <p:grpSpPr>
          <a:xfrm>
            <a:off x="1714480" y="785794"/>
            <a:ext cx="714380" cy="215902"/>
            <a:chOff x="1928794" y="785794"/>
            <a:chExt cx="714380" cy="215902"/>
          </a:xfrm>
        </p:grpSpPr>
        <p:cxnSp>
          <p:nvCxnSpPr>
            <p:cNvPr id="29" name="直線接點 28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單箭頭接點 31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字方塊 33"/>
          <p:cNvSpPr txBox="1"/>
          <p:nvPr/>
        </p:nvSpPr>
        <p:spPr>
          <a:xfrm>
            <a:off x="2500298" y="785794"/>
            <a:ext cx="3000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範例</a:t>
            </a:r>
            <a:r>
              <a:rPr lang="en-US" altLang="zh-TW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6.2</a:t>
            </a:r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解說</a:t>
            </a:r>
          </a:p>
          <a:p>
            <a:endParaRPr lang="zh-TW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內容版面配置區 2"/>
          <p:cNvSpPr>
            <a:spLocks noGrp="1"/>
          </p:cNvSpPr>
          <p:nvPr>
            <p:ph idx="1"/>
          </p:nvPr>
        </p:nvSpPr>
        <p:spPr>
          <a:xfrm>
            <a:off x="285720" y="16002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如果鑄模流程所使用的機器，從原來的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部增加為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部，而最後的組裝作業不變，則全部流程的產能是多少？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Font typeface="+mj-lt"/>
              <a:buAutoNum type="arabicPeriod" startAt="2"/>
            </a:pP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936000" indent="-51435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十部機器鑄造產能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936000" indent="-51435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＝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部機器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×25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件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每小時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×8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小時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每天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×5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天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每週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936000" indent="-51435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＝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10000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件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每週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936000" indent="-51435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      由於最後組裝人員不變，因此即便產能增加為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10000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件，組裝成品為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6000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件，因此整體產能仍為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6000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5" name="圖片 14" descr="images3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728" y="5116297"/>
            <a:ext cx="1928826" cy="1530815"/>
          </a:xfrm>
          <a:prstGeom prst="rect">
            <a:avLst/>
          </a:prstGeom>
        </p:spPr>
      </p:pic>
      <p:pic>
        <p:nvPicPr>
          <p:cNvPr id="16" name="圖片 15" descr="images3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5343085"/>
            <a:ext cx="1643074" cy="1304027"/>
          </a:xfrm>
          <a:prstGeom prst="rect">
            <a:avLst/>
          </a:prstGeom>
        </p:spPr>
      </p:pic>
      <p:pic>
        <p:nvPicPr>
          <p:cNvPr id="17" name="圖片 16" descr="images3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3474" y="5553997"/>
            <a:ext cx="1373038" cy="1089713"/>
          </a:xfrm>
          <a:prstGeom prst="rect">
            <a:avLst/>
          </a:prstGeom>
        </p:spPr>
      </p:pic>
      <p:pic>
        <p:nvPicPr>
          <p:cNvPr id="18" name="圖片 17" descr="images3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12" y="5786454"/>
            <a:ext cx="1103002" cy="875399"/>
          </a:xfrm>
          <a:prstGeom prst="rect">
            <a:avLst/>
          </a:prstGeom>
        </p:spPr>
      </p:pic>
      <p:pic>
        <p:nvPicPr>
          <p:cNvPr id="19" name="圖片 18" descr="images3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6054063"/>
            <a:ext cx="742955" cy="5896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57224" y="272457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製造流程設計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" name="群組 34"/>
          <p:cNvGrpSpPr/>
          <p:nvPr/>
        </p:nvGrpSpPr>
        <p:grpSpPr>
          <a:xfrm>
            <a:off x="1714480" y="785794"/>
            <a:ext cx="714380" cy="215902"/>
            <a:chOff x="1928794" y="785794"/>
            <a:chExt cx="714380" cy="215902"/>
          </a:xfrm>
        </p:grpSpPr>
        <p:cxnSp>
          <p:nvCxnSpPr>
            <p:cNvPr id="29" name="直線接點 28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單箭頭接點 31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字方塊 33"/>
          <p:cNvSpPr txBox="1"/>
          <p:nvPr/>
        </p:nvSpPr>
        <p:spPr>
          <a:xfrm>
            <a:off x="2500298" y="78579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範例</a:t>
            </a:r>
            <a:r>
              <a:rPr lang="en-US" altLang="zh-TW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6.2</a:t>
            </a:r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解說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500034" y="1500174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0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假如公司將增加第二班的組裝作業時間，每天增加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8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小時，則新產能為何？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     依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第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題看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來鑄造產能為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10000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件，而增加後的組裝產能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     ＝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150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件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每小時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×16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小時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每天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×5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天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每週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     ＝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12000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件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每週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     由於產能最最小產出決定，因此產能為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10000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件，而根據實際的情況，仍有其他因素影響。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1" name="圖片 10" descr="imagesCAD5VW7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5429264"/>
            <a:ext cx="1238250" cy="1076325"/>
          </a:xfrm>
          <a:prstGeom prst="rect">
            <a:avLst/>
          </a:prstGeom>
        </p:spPr>
      </p:pic>
      <p:pic>
        <p:nvPicPr>
          <p:cNvPr id="12" name="圖片 11" descr="imagesCAD5VW7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934" y="5429264"/>
            <a:ext cx="1238250" cy="1076325"/>
          </a:xfrm>
          <a:prstGeom prst="rect">
            <a:avLst/>
          </a:prstGeom>
        </p:spPr>
      </p:pic>
      <p:pic>
        <p:nvPicPr>
          <p:cNvPr id="13" name="圖片 12" descr="imagesCAD5VW7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5424509"/>
            <a:ext cx="1238250" cy="1076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57224" y="272457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製造流程設計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" name="群組 34"/>
          <p:cNvGrpSpPr/>
          <p:nvPr/>
        </p:nvGrpSpPr>
        <p:grpSpPr>
          <a:xfrm>
            <a:off x="1714480" y="785794"/>
            <a:ext cx="714380" cy="215902"/>
            <a:chOff x="1928794" y="785794"/>
            <a:chExt cx="714380" cy="215902"/>
          </a:xfrm>
        </p:grpSpPr>
        <p:cxnSp>
          <p:nvCxnSpPr>
            <p:cNvPr id="29" name="直線接點 28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單箭頭接點 31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字方塊 33"/>
          <p:cNvSpPr txBox="1"/>
          <p:nvPr/>
        </p:nvSpPr>
        <p:spPr>
          <a:xfrm>
            <a:off x="2500298" y="78579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範例</a:t>
            </a:r>
            <a:r>
              <a:rPr lang="en-US" altLang="zh-TW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6.2</a:t>
            </a:r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解說</a:t>
            </a:r>
          </a:p>
        </p:txBody>
      </p:sp>
      <p:sp>
        <p:nvSpPr>
          <p:cNvPr id="10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當產能分別為每週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6000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件及每週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10000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件時，分別計算其產出的單位成本。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          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972000" indent="-51435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產出為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6000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件的單位成本：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972000" indent="-51435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首先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計算每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週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6000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件之成本，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972000" indent="-514350">
              <a:buNone/>
            </a:pP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則單位成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本＝每週總成本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每週生產的數量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972000" indent="-51435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                   ＝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6670/6000=1.11</a:t>
            </a:r>
          </a:p>
          <a:p>
            <a:pPr marL="514350" indent="-514350">
              <a:buNone/>
            </a:pP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1643042" y="2428868"/>
          <a:ext cx="6096000" cy="3962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0" dirty="0" smtClean="0">
                          <a:solidFill>
                            <a:schemeClr val="accent5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項目</a:t>
                      </a:r>
                      <a:endParaRPr lang="zh-TW" altLang="en-US" sz="2000" b="0" dirty="0">
                        <a:solidFill>
                          <a:schemeClr val="accent5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0" dirty="0" smtClean="0">
                          <a:solidFill>
                            <a:schemeClr val="accent5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計算（每件）</a:t>
                      </a:r>
                      <a:endParaRPr lang="zh-TW" altLang="en-US" sz="2000" b="0" dirty="0">
                        <a:solidFill>
                          <a:schemeClr val="accent5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0" dirty="0" smtClean="0">
                          <a:solidFill>
                            <a:schemeClr val="accent5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成本</a:t>
                      </a:r>
                      <a:endParaRPr lang="zh-TW" altLang="en-US" sz="2000" b="0" dirty="0">
                        <a:solidFill>
                          <a:schemeClr val="accent5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bg1"/>
                          </a:solidFill>
                        </a:rPr>
                        <a:t>鑄造原料</a:t>
                      </a:r>
                      <a:endParaRPr lang="zh-TW" altLang="en-US" sz="2000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bg1"/>
                          </a:solidFill>
                        </a:rPr>
                        <a:t>0.1×6000</a:t>
                      </a:r>
                      <a:endParaRPr lang="zh-TW" altLang="en-US" sz="2000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bg1"/>
                          </a:solidFill>
                        </a:rPr>
                        <a:t>6000</a:t>
                      </a:r>
                      <a:endParaRPr lang="zh-TW" altLang="en-US" sz="2000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bg1"/>
                          </a:solidFill>
                        </a:rPr>
                        <a:t>外購零件</a:t>
                      </a:r>
                      <a:endParaRPr lang="zh-TW" altLang="en-US" sz="2000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bg1"/>
                          </a:solidFill>
                        </a:rPr>
                        <a:t>0.3×6000</a:t>
                      </a:r>
                      <a:endParaRPr lang="zh-TW" altLang="en-US" sz="2000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bg1"/>
                          </a:solidFill>
                        </a:rPr>
                        <a:t>1800</a:t>
                      </a:r>
                      <a:endParaRPr lang="zh-TW" altLang="en-US" sz="2000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bg1"/>
                          </a:solidFill>
                        </a:rPr>
                        <a:t>電力成本</a:t>
                      </a:r>
                      <a:endParaRPr lang="zh-TW" altLang="en-US" sz="2000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bg1"/>
                          </a:solidFill>
                        </a:rPr>
                        <a:t>0.02×6000</a:t>
                      </a:r>
                      <a:endParaRPr lang="zh-TW" altLang="en-US" sz="2000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bg1"/>
                          </a:solidFill>
                        </a:rPr>
                        <a:t>120</a:t>
                      </a:r>
                      <a:endParaRPr lang="zh-TW" altLang="en-US" sz="2000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bg1"/>
                          </a:solidFill>
                        </a:rPr>
                        <a:t>鑄造作業員</a:t>
                      </a:r>
                      <a:endParaRPr lang="zh-TW" altLang="en-US" sz="2000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bg1"/>
                          </a:solidFill>
                        </a:rPr>
                        <a:t>0.2×6000</a:t>
                      </a:r>
                      <a:endParaRPr lang="zh-TW" altLang="en-US" sz="2000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bg1"/>
                          </a:solidFill>
                        </a:rPr>
                        <a:t>1200</a:t>
                      </a:r>
                      <a:endParaRPr lang="zh-TW" altLang="en-US" sz="2000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bg1"/>
                          </a:solidFill>
                        </a:rPr>
                        <a:t>組裝作業員</a:t>
                      </a:r>
                      <a:endParaRPr lang="zh-TW" altLang="en-US" sz="2000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bg1"/>
                          </a:solidFill>
                        </a:rPr>
                        <a:t>0.3×6000</a:t>
                      </a:r>
                      <a:endParaRPr lang="zh-TW" altLang="en-US" sz="2000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bg1"/>
                          </a:solidFill>
                        </a:rPr>
                        <a:t>1800</a:t>
                      </a:r>
                      <a:endParaRPr lang="zh-TW" altLang="en-US" sz="2000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bg1"/>
                          </a:solidFill>
                        </a:rPr>
                        <a:t>租金</a:t>
                      </a:r>
                      <a:endParaRPr lang="en-US" altLang="zh-TW" sz="2000" dirty="0" smtClean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bg1"/>
                          </a:solidFill>
                        </a:rPr>
                        <a:t>100/</a:t>
                      </a:r>
                      <a:r>
                        <a:rPr lang="zh-TW" altLang="en-US" sz="2000" dirty="0" smtClean="0">
                          <a:solidFill>
                            <a:schemeClr val="bg1"/>
                          </a:solidFill>
                        </a:rPr>
                        <a:t>每週</a:t>
                      </a:r>
                      <a:endParaRPr lang="zh-TW" altLang="en-US" sz="2000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bg1"/>
                          </a:solidFill>
                        </a:rPr>
                        <a:t>100</a:t>
                      </a:r>
                      <a:endParaRPr lang="zh-TW" altLang="en-US" sz="2000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bg1"/>
                          </a:solidFill>
                        </a:rPr>
                        <a:t>管理</a:t>
                      </a:r>
                      <a:endParaRPr lang="en-US" altLang="zh-TW" sz="2000" dirty="0" smtClean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bg1"/>
                          </a:solidFill>
                        </a:rPr>
                        <a:t>1000/</a:t>
                      </a:r>
                      <a:r>
                        <a:rPr lang="zh-TW" altLang="en-US" sz="2000" dirty="0" smtClean="0">
                          <a:solidFill>
                            <a:schemeClr val="bg1"/>
                          </a:solidFill>
                        </a:rPr>
                        <a:t>每週</a:t>
                      </a:r>
                      <a:endParaRPr lang="zh-TW" altLang="en-US" sz="2000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bg1"/>
                          </a:solidFill>
                        </a:rPr>
                        <a:t>1000</a:t>
                      </a:r>
                      <a:endParaRPr lang="en-US" altLang="zh-TW" sz="2000" dirty="0" smtClean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bg1"/>
                          </a:solidFill>
                        </a:rPr>
                        <a:t>折舊</a:t>
                      </a:r>
                      <a:endParaRPr lang="en-US" altLang="zh-TW" sz="2000" dirty="0" smtClean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bg1"/>
                          </a:solidFill>
                        </a:rPr>
                        <a:t>50/</a:t>
                      </a:r>
                      <a:r>
                        <a:rPr lang="zh-TW" altLang="en-US" sz="2000" dirty="0" smtClean="0">
                          <a:solidFill>
                            <a:schemeClr val="bg1"/>
                          </a:solidFill>
                        </a:rPr>
                        <a:t>每週</a:t>
                      </a:r>
                      <a:endParaRPr lang="zh-TW" altLang="en-US" sz="2000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bg1"/>
                          </a:solidFill>
                        </a:rPr>
                        <a:t>50</a:t>
                      </a:r>
                      <a:endParaRPr lang="en-US" altLang="zh-TW" sz="2000" dirty="0" smtClean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bg1"/>
                          </a:solidFill>
                        </a:rPr>
                        <a:t>總成本</a:t>
                      </a:r>
                      <a:endParaRPr lang="en-US" altLang="zh-TW" sz="2000" dirty="0" smtClean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chemeClr val="bg1"/>
                          </a:solidFill>
                        </a:rPr>
                        <a:t>6670</a:t>
                      </a:r>
                      <a:endParaRPr lang="en-US" altLang="zh-TW" sz="2000" dirty="0" smtClean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57224" y="272457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製造流程設計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" name="群組 34"/>
          <p:cNvGrpSpPr/>
          <p:nvPr/>
        </p:nvGrpSpPr>
        <p:grpSpPr>
          <a:xfrm>
            <a:off x="1714480" y="785794"/>
            <a:ext cx="714380" cy="215902"/>
            <a:chOff x="1928794" y="785794"/>
            <a:chExt cx="714380" cy="215902"/>
          </a:xfrm>
        </p:grpSpPr>
        <p:cxnSp>
          <p:nvCxnSpPr>
            <p:cNvPr id="29" name="直線接點 28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單箭頭接點 31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字方塊 33"/>
          <p:cNvSpPr txBox="1"/>
          <p:nvPr/>
        </p:nvSpPr>
        <p:spPr>
          <a:xfrm>
            <a:off x="2500298" y="78579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範例</a:t>
            </a:r>
            <a:r>
              <a:rPr lang="en-US" altLang="zh-TW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6.2</a:t>
            </a:r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解說</a:t>
            </a:r>
          </a:p>
        </p:txBody>
      </p:sp>
      <p:sp>
        <p:nvSpPr>
          <p:cNvPr id="11" name="內容版面配置區 2"/>
          <p:cNvSpPr>
            <a:spLocks noGrp="1"/>
          </p:cNvSpPr>
          <p:nvPr>
            <p:ph idx="1"/>
          </p:nvPr>
        </p:nvSpPr>
        <p:spPr>
          <a:xfrm>
            <a:off x="414366" y="1231903"/>
            <a:ext cx="8229600" cy="5768997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p"/>
            </a:pP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當產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出為每週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10000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件時的單位成本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首先計算每週生產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10000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件的成本，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單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位成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本＝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10350/10000=1.04</a:t>
            </a:r>
          </a:p>
          <a:p>
            <a:pPr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因此我們可得知當以較大產量分攤固定成本可降低單位成本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976330" y="2038368"/>
          <a:ext cx="6096000" cy="3962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0" dirty="0" smtClean="0">
                          <a:solidFill>
                            <a:schemeClr val="accent5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項目</a:t>
                      </a:r>
                      <a:endParaRPr lang="zh-TW" altLang="en-US" sz="2000" b="0" dirty="0">
                        <a:solidFill>
                          <a:schemeClr val="accent5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0" dirty="0" smtClean="0">
                          <a:solidFill>
                            <a:schemeClr val="accent5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計算（每件）</a:t>
                      </a:r>
                      <a:endParaRPr lang="zh-TW" altLang="en-US" sz="2000" b="0" dirty="0">
                        <a:solidFill>
                          <a:schemeClr val="accent5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0" dirty="0" smtClean="0">
                          <a:solidFill>
                            <a:schemeClr val="accent5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成本</a:t>
                      </a:r>
                      <a:endParaRPr lang="zh-TW" altLang="en-US" sz="2000" b="0" dirty="0">
                        <a:solidFill>
                          <a:schemeClr val="accent5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鑄造原料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0.1×10000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1000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外購零件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0.3×10000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3000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電力成本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0.02×10000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200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鑄造作業員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0.2×10000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2000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組裝作業員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0.3×10000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3000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租金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100/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每週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100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管理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1000/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每週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1000</a:t>
                      </a: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折舊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50/</a:t>
                      </a: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每週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50</a:t>
                      </a: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總成本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10350</a:t>
                      </a:r>
                    </a:p>
                  </a:txBody>
                  <a:tcPr>
                    <a:solidFill>
                      <a:schemeClr val="bg1">
                        <a:lumMod val="50000"/>
                        <a:alpha val="41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57224" y="272457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製造流程設計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" name="群組 34"/>
          <p:cNvGrpSpPr/>
          <p:nvPr/>
        </p:nvGrpSpPr>
        <p:grpSpPr>
          <a:xfrm>
            <a:off x="1714480" y="785794"/>
            <a:ext cx="714380" cy="215902"/>
            <a:chOff x="1928794" y="785794"/>
            <a:chExt cx="714380" cy="215902"/>
          </a:xfrm>
        </p:grpSpPr>
        <p:cxnSp>
          <p:nvCxnSpPr>
            <p:cNvPr id="29" name="直線接點 28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單箭頭接點 31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字方塊 33"/>
          <p:cNvSpPr txBox="1"/>
          <p:nvPr/>
        </p:nvSpPr>
        <p:spPr>
          <a:xfrm>
            <a:off x="2500298" y="78579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結論</a:t>
            </a:r>
            <a:endParaRPr lang="zh-TW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有效的流程規劃有助於工作者快速瞭解流程結構及清楚職責掌控，藉以達成效率及效能兩者兼具的工作進度，因此製造流程選擇與設計為生產過程中強力工具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科技的發展也有助於流程設計的進步，尤以電腦整合製造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CIM(computer-integrated manufacturing)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為目前企管領域最常見之工具。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pmi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41" y="0"/>
            <a:ext cx="9140517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85918" y="3117879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6000" dirty="0" smtClean="0">
                <a:solidFill>
                  <a:schemeClr val="bg1"/>
                </a:solidFill>
              </a:rPr>
              <a:t>Thanks for listening</a:t>
            </a:r>
            <a:endParaRPr lang="zh-TW" altLang="en-US" sz="6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圖片 22" descr="imagesCAOEK86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2500306"/>
            <a:ext cx="4289288" cy="3286148"/>
          </a:xfrm>
          <a:prstGeom prst="rect">
            <a:avLst/>
          </a:prstGeom>
        </p:spPr>
      </p:pic>
      <p:cxnSp>
        <p:nvCxnSpPr>
          <p:cNvPr id="5" name="直線接點 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57224" y="272457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效率專家改造本田對抗汽車業巨人</a:t>
            </a:r>
            <a:endParaRPr lang="zh-TW" alt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642910" y="1428736"/>
            <a:ext cx="75724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效率專家 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Masaki 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Iwai</a:t>
            </a:r>
          </a:p>
          <a:p>
            <a:pPr>
              <a:buFont typeface="Arial" pitchFamily="34" charset="0"/>
              <a:buChar char="•"/>
            </a:pP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pitchFamily="34" charset="0"/>
              <a:buChar char="•"/>
            </a:pP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pitchFamily="34" charset="0"/>
              <a:buChar char="•"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降低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成本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pitchFamily="34" charset="0"/>
              <a:buChar char="•"/>
            </a:pP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pitchFamily="34" charset="0"/>
              <a:buChar char="•"/>
            </a:pP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Arial" pitchFamily="34" charset="0"/>
              <a:buChar char="•"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重整汽車的裝配線</a:t>
            </a:r>
          </a:p>
          <a:p>
            <a:pPr>
              <a:buFont typeface="Wingdings" pitchFamily="2" charset="2"/>
              <a:buChar char="u"/>
            </a:pP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57224" y="272457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流程選擇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3" name="內容版面配置區 2"/>
          <p:cNvSpPr>
            <a:spLocks noGrp="1"/>
          </p:cNvSpPr>
          <p:nvPr>
            <p:ph idx="1"/>
          </p:nvPr>
        </p:nvSpPr>
        <p:spPr>
          <a:xfrm>
            <a:off x="214282" y="1928802"/>
            <a:ext cx="8686800" cy="4389120"/>
          </a:xfrm>
        </p:spPr>
        <p:txBody>
          <a:bodyPr>
            <a:no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定義：流程選擇是決定工廠使用何種流程的策略性選擇。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流程的類型，以作業類型分類：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轉換流程：將鐵礦變成鋼。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加工流程：金屬片變成汽車擋泥板。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組裝流程：將擋泥板組裝到汽車上。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測試流程：生產產品時一項獨立的主要活動。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　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4" name="群組 34"/>
          <p:cNvGrpSpPr/>
          <p:nvPr/>
        </p:nvGrpSpPr>
        <p:grpSpPr>
          <a:xfrm>
            <a:off x="1714480" y="785794"/>
            <a:ext cx="714380" cy="215902"/>
            <a:chOff x="1928794" y="785794"/>
            <a:chExt cx="714380" cy="215902"/>
          </a:xfrm>
        </p:grpSpPr>
        <p:cxnSp>
          <p:nvCxnSpPr>
            <p:cNvPr id="25" name="直線接點 24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單箭頭接點 25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文字方塊 26"/>
          <p:cNvSpPr txBox="1"/>
          <p:nvPr/>
        </p:nvSpPr>
        <p:spPr>
          <a:xfrm>
            <a:off x="2357422" y="78579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流程類型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57224" y="272457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流程選擇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3" name="內容版面配置區 2"/>
          <p:cNvSpPr>
            <a:spLocks noGrp="1"/>
          </p:cNvSpPr>
          <p:nvPr>
            <p:ph idx="1"/>
          </p:nvPr>
        </p:nvSpPr>
        <p:spPr>
          <a:xfrm>
            <a:off x="214282" y="1785926"/>
            <a:ext cx="8686800" cy="4389120"/>
          </a:xfrm>
        </p:spPr>
        <p:txBody>
          <a:bodyPr>
            <a:no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定義：工廠如何使用一項或多項流程組織物料流。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四種結構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buFont typeface="Wingdings" pitchFamily="2" charset="2"/>
              <a:buChar char="ü"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零工式流程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(job shop)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：小量、多樣產品，大部分製造步驟不同。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buFont typeface="Wingdings" pitchFamily="2" charset="2"/>
              <a:buChar char="ü"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批次流程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(batch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shop)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：標準化零工式流程，以週期批次生產。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buFont typeface="Wingdings" pitchFamily="2" charset="2"/>
              <a:buChar char="ü"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裝配線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(assembly line)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：非連續工作以固定速度一定順序來完成。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buFont typeface="Wingdings" pitchFamily="2" charset="2"/>
              <a:buChar char="ü"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連續流程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(continuous flow)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：類似裝配線，但流程為連續性，結構為高度自動化。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6" name="群組 34"/>
          <p:cNvGrpSpPr/>
          <p:nvPr/>
        </p:nvGrpSpPr>
        <p:grpSpPr>
          <a:xfrm>
            <a:off x="1714480" y="785794"/>
            <a:ext cx="714380" cy="215902"/>
            <a:chOff x="1928794" y="785794"/>
            <a:chExt cx="714380" cy="215902"/>
          </a:xfrm>
        </p:grpSpPr>
        <p:cxnSp>
          <p:nvCxnSpPr>
            <p:cNvPr id="8" name="直線接點 7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單箭頭接點 8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文字方塊 12"/>
          <p:cNvSpPr txBox="1"/>
          <p:nvPr/>
        </p:nvSpPr>
        <p:spPr>
          <a:xfrm>
            <a:off x="2357422" y="78579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流程結構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28596" y="2428868"/>
            <a:ext cx="123110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1600" dirty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流程</a:t>
            </a:r>
            <a:r>
              <a:rPr lang="zh-TW" altLang="en-US" sz="16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生命週期</a:t>
            </a:r>
            <a:endParaRPr lang="en-US" altLang="zh-TW" sz="1600" dirty="0" smtClean="0">
              <a:solidFill>
                <a:schemeClr val="accent1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6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階段</a:t>
            </a:r>
            <a:endParaRPr lang="zh-TW" altLang="en-US" sz="1600" dirty="0">
              <a:solidFill>
                <a:schemeClr val="accent1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00034" y="2071678"/>
            <a:ext cx="923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18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流程結構</a:t>
            </a:r>
            <a:endParaRPr lang="zh-TW" altLang="en-US" sz="1800" dirty="0">
              <a:solidFill>
                <a:schemeClr val="accent1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60542" y="2276461"/>
            <a:ext cx="12668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少量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低標準化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084367" y="2516173"/>
            <a:ext cx="1016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常僅有一種</a:t>
            </a: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874817" y="1890698"/>
            <a:ext cx="1588" cy="4405313"/>
          </a:xfrm>
          <a:prstGeom prst="line">
            <a:avLst/>
          </a:prstGeom>
          <a:noFill/>
          <a:ln w="142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353992" y="2954323"/>
            <a:ext cx="6927850" cy="14288"/>
          </a:xfrm>
          <a:prstGeom prst="line">
            <a:avLst/>
          </a:prstGeom>
          <a:noFill/>
          <a:ln w="142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3300392" y="1860536"/>
            <a:ext cx="0" cy="1081087"/>
          </a:xfrm>
          <a:prstGeom prst="line">
            <a:avLst/>
          </a:prstGeom>
          <a:noFill/>
          <a:ln w="142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516292" y="2285986"/>
            <a:ext cx="812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多種產品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716317" y="2525698"/>
            <a:ext cx="40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少量</a:t>
            </a: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4524355" y="1933561"/>
            <a:ext cx="0" cy="1008062"/>
          </a:xfrm>
          <a:prstGeom prst="line">
            <a:avLst/>
          </a:prstGeom>
          <a:noFill/>
          <a:ln w="142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548167" y="2314561"/>
            <a:ext cx="12715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一些主要產品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975205" y="2554273"/>
            <a:ext cx="40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多量</a:t>
            </a: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H="1">
            <a:off x="5892780" y="1860536"/>
            <a:ext cx="0" cy="1081087"/>
          </a:xfrm>
          <a:prstGeom prst="line">
            <a:avLst/>
          </a:prstGeom>
          <a:noFill/>
          <a:ln w="142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035655" y="2338373"/>
            <a:ext cx="12668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多量</a:t>
            </a:r>
            <a:r>
              <a:rPr lang="en-US" altLang="zh-TW" sz="1600" dirty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高標準化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261080" y="2578086"/>
            <a:ext cx="812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日常用品</a:t>
            </a:r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7331055" y="1890698"/>
            <a:ext cx="1587" cy="4327525"/>
          </a:xfrm>
          <a:prstGeom prst="line">
            <a:avLst/>
          </a:prstGeom>
          <a:noFill/>
          <a:ln w="142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276205" y="2004998"/>
            <a:ext cx="1587" cy="422116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992167" y="2992423"/>
            <a:ext cx="714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sz="1800">
                <a:latin typeface="新細明體" pitchFamily="18" charset="-120"/>
                <a:ea typeface="新細明體" pitchFamily="18" charset="-120"/>
              </a:rPr>
              <a:t>I</a:t>
            </a:r>
            <a:endParaRPr lang="en-US" altLang="zh-TW" sz="1800">
              <a:ea typeface="新細明體" pitchFamily="18" charset="-12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827067" y="3232136"/>
            <a:ext cx="457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1800" dirty="0">
                <a:latin typeface="微軟正黑體" pitchFamily="34" charset="-120"/>
                <a:ea typeface="微軟正黑體" pitchFamily="34" charset="-120"/>
              </a:rPr>
              <a:t>零工</a:t>
            </a:r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353992" y="3578211"/>
            <a:ext cx="1441450" cy="1587"/>
          </a:xfrm>
          <a:prstGeom prst="line">
            <a:avLst/>
          </a:prstGeom>
          <a:noFill/>
          <a:ln w="142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353992" y="4429111"/>
            <a:ext cx="1441450" cy="1587"/>
          </a:xfrm>
          <a:prstGeom prst="line">
            <a:avLst/>
          </a:prstGeom>
          <a:noFill/>
          <a:ln w="142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353992" y="5281598"/>
            <a:ext cx="1441450" cy="1588"/>
          </a:xfrm>
          <a:prstGeom prst="line">
            <a:avLst/>
          </a:prstGeom>
          <a:noFill/>
          <a:ln w="142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353992" y="6326173"/>
            <a:ext cx="6978650" cy="0"/>
          </a:xfrm>
          <a:prstGeom prst="line">
            <a:avLst/>
          </a:prstGeom>
          <a:noFill/>
          <a:ln w="142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966767" y="3722673"/>
            <a:ext cx="142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sz="1800" dirty="0">
                <a:latin typeface="新細明體" pitchFamily="18" charset="-120"/>
                <a:ea typeface="新細明體" pitchFamily="18" charset="-120"/>
              </a:rPr>
              <a:t>II</a:t>
            </a:r>
            <a:endParaRPr lang="en-US" altLang="zh-TW" sz="1800" dirty="0">
              <a:ea typeface="新細明體" pitchFamily="18" charset="-12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827067" y="3963973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1800" dirty="0">
                <a:latin typeface="微軟正黑體" pitchFamily="34" charset="-120"/>
                <a:ea typeface="微軟正黑體" pitchFamily="34" charset="-120"/>
              </a:rPr>
              <a:t>批次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933430" y="4698986"/>
            <a:ext cx="2143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sz="1800" dirty="0">
                <a:latin typeface="新細明體" pitchFamily="18" charset="-120"/>
                <a:ea typeface="新細明體" pitchFamily="18" charset="-120"/>
              </a:rPr>
              <a:t>III</a:t>
            </a:r>
            <a:endParaRPr lang="en-US" altLang="zh-TW" sz="1800" dirty="0">
              <a:ea typeface="新細明體" pitchFamily="18" charset="-120"/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727055" y="4938698"/>
            <a:ext cx="685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1800" dirty="0">
                <a:latin typeface="微軟正黑體" pitchFamily="34" charset="-120"/>
                <a:ea typeface="微軟正黑體" pitchFamily="34" charset="-120"/>
              </a:rPr>
              <a:t>組裝線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1011217" y="5429236"/>
            <a:ext cx="227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sz="1800">
                <a:latin typeface="新細明體" pitchFamily="18" charset="-120"/>
                <a:ea typeface="新細明體" pitchFamily="18" charset="-120"/>
              </a:rPr>
              <a:t>IV</a:t>
            </a:r>
            <a:endParaRPr lang="en-US" altLang="zh-TW" sz="1800">
              <a:ea typeface="新細明體" pitchFamily="18" charset="-120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709592" y="5670536"/>
            <a:ext cx="914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1800" dirty="0">
                <a:latin typeface="微軟正黑體" pitchFamily="34" charset="-120"/>
                <a:ea typeface="微軟正黑體" pitchFamily="34" charset="-120"/>
              </a:rPr>
              <a:t>連續流程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1965305" y="5737211"/>
            <a:ext cx="457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1800" dirty="0">
                <a:latin typeface="微軟正黑體" pitchFamily="34" charset="-120"/>
                <a:ea typeface="微軟正黑體" pitchFamily="34" charset="-120"/>
              </a:rPr>
              <a:t>沒有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1673205" y="5978511"/>
            <a:ext cx="11223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sz="1800" dirty="0">
                <a:latin typeface="微軟正黑體" pitchFamily="34" charset="-120"/>
                <a:ea typeface="微軟正黑體" pitchFamily="34" charset="-120"/>
              </a:rPr>
              <a:t>     (</a:t>
            </a:r>
            <a:r>
              <a:rPr lang="zh-TW" altLang="en-US" sz="1800" dirty="0">
                <a:latin typeface="微軟正黑體" pitchFamily="34" charset="-120"/>
                <a:ea typeface="微軟正黑體" pitchFamily="34" charset="-120"/>
              </a:rPr>
              <a:t>不可行</a:t>
            </a:r>
            <a:r>
              <a:rPr lang="en-US" altLang="zh-TW" sz="1800" dirty="0"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  <p:sp>
        <p:nvSpPr>
          <p:cNvPr id="35" name="Line 34"/>
          <p:cNvSpPr>
            <a:spLocks noChangeShapeType="1"/>
          </p:cNvSpPr>
          <p:nvPr/>
        </p:nvSpPr>
        <p:spPr bwMode="auto">
          <a:xfrm flipV="1">
            <a:off x="1857356" y="1357298"/>
            <a:ext cx="5500726" cy="0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5410180" y="3078148"/>
            <a:ext cx="1631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sz="1800" dirty="0">
                <a:latin typeface="微軟正黑體" pitchFamily="34" charset="-120"/>
                <a:ea typeface="微軟正黑體" pitchFamily="34" charset="-120"/>
              </a:rPr>
              <a:t>                    </a:t>
            </a:r>
            <a:r>
              <a:rPr lang="zh-TW" altLang="en-US" sz="1800" dirty="0">
                <a:latin typeface="微軟正黑體" pitchFamily="34" charset="-120"/>
                <a:ea typeface="微軟正黑體" pitchFamily="34" charset="-120"/>
              </a:rPr>
              <a:t>沒有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5381605" y="3319448"/>
            <a:ext cx="17097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sz="1800" dirty="0">
                <a:latin typeface="微軟正黑體" pitchFamily="34" charset="-120"/>
                <a:ea typeface="微軟正黑體" pitchFamily="34" charset="-120"/>
              </a:rPr>
              <a:t>               (</a:t>
            </a:r>
            <a:r>
              <a:rPr lang="zh-TW" altLang="en-US" sz="1800" dirty="0">
                <a:latin typeface="微軟正黑體" pitchFamily="34" charset="-120"/>
                <a:ea typeface="微軟正黑體" pitchFamily="34" charset="-120"/>
              </a:rPr>
              <a:t>不可行</a:t>
            </a:r>
            <a:r>
              <a:rPr lang="en-US" altLang="zh-TW" sz="1800" dirty="0"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  <p:sp>
        <p:nvSpPr>
          <p:cNvPr id="38" name="Line 37"/>
          <p:cNvSpPr>
            <a:spLocks noChangeShapeType="1"/>
          </p:cNvSpPr>
          <p:nvPr/>
        </p:nvSpPr>
        <p:spPr bwMode="auto">
          <a:xfrm>
            <a:off x="1931967" y="5173648"/>
            <a:ext cx="1441450" cy="1084263"/>
          </a:xfrm>
          <a:prstGeom prst="line">
            <a:avLst/>
          </a:prstGeom>
          <a:noFill/>
          <a:ln w="142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>
            <a:off x="5281592" y="3013061"/>
            <a:ext cx="2051050" cy="1152525"/>
          </a:xfrm>
          <a:prstGeom prst="line">
            <a:avLst/>
          </a:prstGeom>
          <a:noFill/>
          <a:ln w="142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0" name="Freeform 39"/>
          <p:cNvSpPr>
            <a:spLocks/>
          </p:cNvSpPr>
          <p:nvPr/>
        </p:nvSpPr>
        <p:spPr bwMode="auto">
          <a:xfrm>
            <a:off x="7475517" y="2076436"/>
            <a:ext cx="73025" cy="3984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26"/>
              </a:cxn>
              <a:cxn ang="0">
                <a:pos x="0" y="2362"/>
              </a:cxn>
            </a:cxnLst>
            <a:rect l="0" t="0" r="r" b="b"/>
            <a:pathLst>
              <a:path h="2362">
                <a:moveTo>
                  <a:pt x="0" y="0"/>
                </a:moveTo>
                <a:lnTo>
                  <a:pt x="0" y="2326"/>
                </a:lnTo>
                <a:lnTo>
                  <a:pt x="0" y="2362"/>
                </a:lnTo>
              </a:path>
            </a:pathLst>
          </a:custGeom>
          <a:noFill/>
          <a:ln w="76200" cap="flat" cmpd="sng">
            <a:solidFill>
              <a:srgbClr val="00B0F0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zh-TW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7621567" y="1933561"/>
            <a:ext cx="1295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1800" dirty="0">
                <a:solidFill>
                  <a:srgbClr val="FF9900"/>
                </a:solidFill>
                <a:latin typeface="微軟正黑體" pitchFamily="34" charset="-120"/>
                <a:ea typeface="微軟正黑體" pitchFamily="34" charset="-120"/>
              </a:rPr>
              <a:t>彈性</a:t>
            </a:r>
            <a:r>
              <a:rPr lang="en-US" altLang="zh-TW" sz="1800" dirty="0">
                <a:solidFill>
                  <a:srgbClr val="FF99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800" dirty="0">
                <a:solidFill>
                  <a:srgbClr val="FF9900"/>
                </a:solidFill>
                <a:latin typeface="微軟正黑體" pitchFamily="34" charset="-120"/>
                <a:ea typeface="微軟正黑體" pitchFamily="34" charset="-120"/>
              </a:rPr>
              <a:t>高</a:t>
            </a:r>
            <a:r>
              <a:rPr lang="en-US" altLang="zh-TW" sz="1800" dirty="0">
                <a:solidFill>
                  <a:srgbClr val="FF99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r>
              <a:rPr lang="zh-TW" altLang="en-US" sz="1800" dirty="0">
                <a:solidFill>
                  <a:srgbClr val="FF9900"/>
                </a:solidFill>
                <a:latin typeface="微軟正黑體" pitchFamily="34" charset="-120"/>
                <a:ea typeface="微軟正黑體" pitchFamily="34" charset="-120"/>
              </a:rPr>
              <a:t>單位成本</a:t>
            </a:r>
            <a:r>
              <a:rPr lang="en-US" altLang="zh-TW" sz="1800" dirty="0">
                <a:solidFill>
                  <a:srgbClr val="FF99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800" dirty="0">
                <a:solidFill>
                  <a:srgbClr val="FF9900"/>
                </a:solidFill>
                <a:latin typeface="微軟正黑體" pitchFamily="34" charset="-120"/>
                <a:ea typeface="微軟正黑體" pitchFamily="34" charset="-120"/>
              </a:rPr>
              <a:t>高</a:t>
            </a:r>
            <a:r>
              <a:rPr lang="en-US" altLang="zh-TW" sz="1800" dirty="0">
                <a:solidFill>
                  <a:srgbClr val="FF99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6818292" y="2271698"/>
            <a:ext cx="4111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sz="1800">
                <a:latin typeface="新細明體" pitchFamily="18" charset="-120"/>
                <a:ea typeface="新細明體" pitchFamily="18" charset="-120"/>
              </a:rPr>
              <a:t>       </a:t>
            </a:r>
            <a:endParaRPr lang="en-US" altLang="zh-TW" sz="1800">
              <a:ea typeface="新細明體" pitchFamily="18" charset="-120"/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7621567" y="5173648"/>
            <a:ext cx="1295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1800" dirty="0">
                <a:solidFill>
                  <a:srgbClr val="FF9900"/>
                </a:solidFill>
                <a:latin typeface="微軟正黑體" pitchFamily="34" charset="-120"/>
                <a:ea typeface="微軟正黑體" pitchFamily="34" charset="-120"/>
              </a:rPr>
              <a:t>彈性</a:t>
            </a:r>
            <a:r>
              <a:rPr lang="en-US" altLang="zh-TW" sz="1800" dirty="0">
                <a:solidFill>
                  <a:srgbClr val="FF99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800" dirty="0">
                <a:solidFill>
                  <a:srgbClr val="FF9900"/>
                </a:solidFill>
                <a:latin typeface="微軟正黑體" pitchFamily="34" charset="-120"/>
                <a:ea typeface="微軟正黑體" pitchFamily="34" charset="-120"/>
              </a:rPr>
              <a:t>低）</a:t>
            </a:r>
          </a:p>
          <a:p>
            <a:r>
              <a:rPr lang="zh-TW" altLang="en-US" sz="1800" dirty="0">
                <a:solidFill>
                  <a:srgbClr val="FF9900"/>
                </a:solidFill>
                <a:latin typeface="微軟正黑體" pitchFamily="34" charset="-120"/>
                <a:ea typeface="微軟正黑體" pitchFamily="34" charset="-120"/>
              </a:rPr>
              <a:t>單位成本</a:t>
            </a:r>
            <a:r>
              <a:rPr lang="en-US" altLang="zh-TW" sz="1800" dirty="0">
                <a:solidFill>
                  <a:srgbClr val="FF99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800" dirty="0">
                <a:solidFill>
                  <a:srgbClr val="FF9900"/>
                </a:solidFill>
                <a:latin typeface="微軟正黑體" pitchFamily="34" charset="-120"/>
                <a:ea typeface="微軟正黑體" pitchFamily="34" charset="-120"/>
              </a:rPr>
              <a:t>低</a:t>
            </a:r>
            <a:r>
              <a:rPr lang="en-US" altLang="zh-TW" sz="1800" dirty="0">
                <a:solidFill>
                  <a:srgbClr val="FF99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1928792" y="3006711"/>
            <a:ext cx="1298575" cy="727075"/>
            <a:chOff x="1336" y="1793"/>
            <a:chExt cx="818" cy="458"/>
          </a:xfrm>
        </p:grpSpPr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1336" y="1793"/>
              <a:ext cx="818" cy="458"/>
            </a:xfrm>
            <a:custGeom>
              <a:avLst/>
              <a:gdLst/>
              <a:ahLst/>
              <a:cxnLst>
                <a:cxn ang="0">
                  <a:pos x="83" y="360"/>
                </a:cxn>
                <a:cxn ang="0">
                  <a:pos x="681" y="360"/>
                </a:cxn>
                <a:cxn ang="0">
                  <a:pos x="707" y="354"/>
                </a:cxn>
                <a:cxn ang="0">
                  <a:pos x="730" y="342"/>
                </a:cxn>
                <a:cxn ang="0">
                  <a:pos x="750" y="321"/>
                </a:cxn>
                <a:cxn ang="0">
                  <a:pos x="761" y="297"/>
                </a:cxn>
                <a:cxn ang="0">
                  <a:pos x="764" y="270"/>
                </a:cxn>
                <a:cxn ang="0">
                  <a:pos x="764" y="91"/>
                </a:cxn>
                <a:cxn ang="0">
                  <a:pos x="761" y="64"/>
                </a:cxn>
                <a:cxn ang="0">
                  <a:pos x="750" y="39"/>
                </a:cxn>
                <a:cxn ang="0">
                  <a:pos x="730" y="18"/>
                </a:cxn>
                <a:cxn ang="0">
                  <a:pos x="707" y="6"/>
                </a:cxn>
                <a:cxn ang="0">
                  <a:pos x="681" y="0"/>
                </a:cxn>
                <a:cxn ang="0">
                  <a:pos x="83" y="0"/>
                </a:cxn>
                <a:cxn ang="0">
                  <a:pos x="57" y="6"/>
                </a:cxn>
                <a:cxn ang="0">
                  <a:pos x="34" y="18"/>
                </a:cxn>
                <a:cxn ang="0">
                  <a:pos x="14" y="39"/>
                </a:cxn>
                <a:cxn ang="0">
                  <a:pos x="3" y="64"/>
                </a:cxn>
                <a:cxn ang="0">
                  <a:pos x="0" y="91"/>
                </a:cxn>
                <a:cxn ang="0">
                  <a:pos x="0" y="270"/>
                </a:cxn>
                <a:cxn ang="0">
                  <a:pos x="3" y="297"/>
                </a:cxn>
                <a:cxn ang="0">
                  <a:pos x="14" y="321"/>
                </a:cxn>
                <a:cxn ang="0">
                  <a:pos x="34" y="342"/>
                </a:cxn>
                <a:cxn ang="0">
                  <a:pos x="57" y="354"/>
                </a:cxn>
                <a:cxn ang="0">
                  <a:pos x="83" y="360"/>
                </a:cxn>
              </a:cxnLst>
              <a:rect l="0" t="0" r="r" b="b"/>
              <a:pathLst>
                <a:path w="764" h="360">
                  <a:moveTo>
                    <a:pt x="83" y="360"/>
                  </a:moveTo>
                  <a:lnTo>
                    <a:pt x="681" y="360"/>
                  </a:lnTo>
                  <a:lnTo>
                    <a:pt x="707" y="354"/>
                  </a:lnTo>
                  <a:lnTo>
                    <a:pt x="730" y="342"/>
                  </a:lnTo>
                  <a:lnTo>
                    <a:pt x="750" y="321"/>
                  </a:lnTo>
                  <a:lnTo>
                    <a:pt x="761" y="297"/>
                  </a:lnTo>
                  <a:lnTo>
                    <a:pt x="764" y="270"/>
                  </a:lnTo>
                  <a:lnTo>
                    <a:pt x="764" y="91"/>
                  </a:lnTo>
                  <a:lnTo>
                    <a:pt x="761" y="64"/>
                  </a:lnTo>
                  <a:lnTo>
                    <a:pt x="750" y="39"/>
                  </a:lnTo>
                  <a:lnTo>
                    <a:pt x="730" y="18"/>
                  </a:lnTo>
                  <a:lnTo>
                    <a:pt x="707" y="6"/>
                  </a:lnTo>
                  <a:lnTo>
                    <a:pt x="681" y="0"/>
                  </a:lnTo>
                  <a:lnTo>
                    <a:pt x="83" y="0"/>
                  </a:lnTo>
                  <a:lnTo>
                    <a:pt x="57" y="6"/>
                  </a:lnTo>
                  <a:lnTo>
                    <a:pt x="34" y="18"/>
                  </a:lnTo>
                  <a:lnTo>
                    <a:pt x="14" y="39"/>
                  </a:lnTo>
                  <a:lnTo>
                    <a:pt x="3" y="64"/>
                  </a:lnTo>
                  <a:lnTo>
                    <a:pt x="0" y="91"/>
                  </a:lnTo>
                  <a:lnTo>
                    <a:pt x="0" y="270"/>
                  </a:lnTo>
                  <a:lnTo>
                    <a:pt x="3" y="297"/>
                  </a:lnTo>
                  <a:lnTo>
                    <a:pt x="14" y="321"/>
                  </a:lnTo>
                  <a:lnTo>
                    <a:pt x="34" y="342"/>
                  </a:lnTo>
                  <a:lnTo>
                    <a:pt x="57" y="354"/>
                  </a:lnTo>
                  <a:lnTo>
                    <a:pt x="83" y="360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1429" y="1832"/>
              <a:ext cx="57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zh-TW" altLang="en-US" sz="1800" dirty="0">
                  <a:solidFill>
                    <a:schemeClr val="accent1"/>
                  </a:solidFill>
                  <a:latin typeface="微軟正黑體" pitchFamily="34" charset="-120"/>
                  <a:ea typeface="微軟正黑體" pitchFamily="34" charset="-120"/>
                </a:rPr>
                <a:t>印刷廠</a:t>
              </a:r>
            </a:p>
            <a:p>
              <a:pPr algn="ctr"/>
              <a:r>
                <a:rPr lang="zh-TW" altLang="en-US" sz="1800" dirty="0">
                  <a:solidFill>
                    <a:schemeClr val="accent1"/>
                  </a:solidFill>
                  <a:latin typeface="微軟正黑體" pitchFamily="34" charset="-120"/>
                  <a:ea typeface="微軟正黑體" pitchFamily="34" charset="-120"/>
                </a:rPr>
                <a:t>法式餐廳</a:t>
              </a:r>
            </a:p>
          </p:txBody>
        </p:sp>
      </p:grpSp>
      <p:grpSp>
        <p:nvGrpSpPr>
          <p:cNvPr id="44" name="Group 46"/>
          <p:cNvGrpSpPr>
            <a:grpSpLocks/>
          </p:cNvGrpSpPr>
          <p:nvPr/>
        </p:nvGrpSpPr>
        <p:grpSpPr bwMode="auto">
          <a:xfrm>
            <a:off x="3144817" y="3843323"/>
            <a:ext cx="1235075" cy="754063"/>
            <a:chOff x="2102" y="2320"/>
            <a:chExt cx="778" cy="475"/>
          </a:xfrm>
        </p:grpSpPr>
        <p:sp>
          <p:nvSpPr>
            <p:cNvPr id="48" name="Freeform 47"/>
            <p:cNvSpPr>
              <a:spLocks/>
            </p:cNvSpPr>
            <p:nvPr/>
          </p:nvSpPr>
          <p:spPr bwMode="auto">
            <a:xfrm>
              <a:off x="2102" y="2320"/>
              <a:ext cx="778" cy="475"/>
            </a:xfrm>
            <a:custGeom>
              <a:avLst/>
              <a:gdLst/>
              <a:ahLst/>
              <a:cxnLst>
                <a:cxn ang="0">
                  <a:pos x="86" y="357"/>
                </a:cxn>
                <a:cxn ang="0">
                  <a:pos x="592" y="357"/>
                </a:cxn>
                <a:cxn ang="0">
                  <a:pos x="618" y="351"/>
                </a:cxn>
                <a:cxn ang="0">
                  <a:pos x="641" y="339"/>
                </a:cxn>
                <a:cxn ang="0">
                  <a:pos x="661" y="321"/>
                </a:cxn>
                <a:cxn ang="0">
                  <a:pos x="672" y="294"/>
                </a:cxn>
                <a:cxn ang="0">
                  <a:pos x="678" y="266"/>
                </a:cxn>
                <a:cxn ang="0">
                  <a:pos x="678" y="88"/>
                </a:cxn>
                <a:cxn ang="0">
                  <a:pos x="672" y="61"/>
                </a:cxn>
                <a:cxn ang="0">
                  <a:pos x="661" y="36"/>
                </a:cxn>
                <a:cxn ang="0">
                  <a:pos x="641" y="15"/>
                </a:cxn>
                <a:cxn ang="0">
                  <a:pos x="618" y="3"/>
                </a:cxn>
                <a:cxn ang="0">
                  <a:pos x="592" y="0"/>
                </a:cxn>
                <a:cxn ang="0">
                  <a:pos x="86" y="0"/>
                </a:cxn>
                <a:cxn ang="0">
                  <a:pos x="60" y="3"/>
                </a:cxn>
                <a:cxn ang="0">
                  <a:pos x="34" y="15"/>
                </a:cxn>
                <a:cxn ang="0">
                  <a:pos x="17" y="36"/>
                </a:cxn>
                <a:cxn ang="0">
                  <a:pos x="6" y="61"/>
                </a:cxn>
                <a:cxn ang="0">
                  <a:pos x="0" y="88"/>
                </a:cxn>
                <a:cxn ang="0">
                  <a:pos x="0" y="266"/>
                </a:cxn>
                <a:cxn ang="0">
                  <a:pos x="6" y="294"/>
                </a:cxn>
                <a:cxn ang="0">
                  <a:pos x="17" y="321"/>
                </a:cxn>
                <a:cxn ang="0">
                  <a:pos x="34" y="339"/>
                </a:cxn>
                <a:cxn ang="0">
                  <a:pos x="60" y="351"/>
                </a:cxn>
                <a:cxn ang="0">
                  <a:pos x="86" y="357"/>
                </a:cxn>
              </a:cxnLst>
              <a:rect l="0" t="0" r="r" b="b"/>
              <a:pathLst>
                <a:path w="678" h="357">
                  <a:moveTo>
                    <a:pt x="86" y="357"/>
                  </a:moveTo>
                  <a:lnTo>
                    <a:pt x="592" y="357"/>
                  </a:lnTo>
                  <a:lnTo>
                    <a:pt x="618" y="351"/>
                  </a:lnTo>
                  <a:lnTo>
                    <a:pt x="641" y="339"/>
                  </a:lnTo>
                  <a:lnTo>
                    <a:pt x="661" y="321"/>
                  </a:lnTo>
                  <a:lnTo>
                    <a:pt x="672" y="294"/>
                  </a:lnTo>
                  <a:lnTo>
                    <a:pt x="678" y="266"/>
                  </a:lnTo>
                  <a:lnTo>
                    <a:pt x="678" y="88"/>
                  </a:lnTo>
                  <a:lnTo>
                    <a:pt x="672" y="61"/>
                  </a:lnTo>
                  <a:lnTo>
                    <a:pt x="661" y="36"/>
                  </a:lnTo>
                  <a:lnTo>
                    <a:pt x="641" y="15"/>
                  </a:lnTo>
                  <a:lnTo>
                    <a:pt x="618" y="3"/>
                  </a:lnTo>
                  <a:lnTo>
                    <a:pt x="592" y="0"/>
                  </a:lnTo>
                  <a:lnTo>
                    <a:pt x="86" y="0"/>
                  </a:lnTo>
                  <a:lnTo>
                    <a:pt x="60" y="3"/>
                  </a:lnTo>
                  <a:lnTo>
                    <a:pt x="34" y="15"/>
                  </a:lnTo>
                  <a:lnTo>
                    <a:pt x="17" y="36"/>
                  </a:lnTo>
                  <a:lnTo>
                    <a:pt x="6" y="61"/>
                  </a:lnTo>
                  <a:lnTo>
                    <a:pt x="0" y="88"/>
                  </a:lnTo>
                  <a:lnTo>
                    <a:pt x="0" y="266"/>
                  </a:lnTo>
                  <a:lnTo>
                    <a:pt x="6" y="294"/>
                  </a:lnTo>
                  <a:lnTo>
                    <a:pt x="17" y="321"/>
                  </a:lnTo>
                  <a:lnTo>
                    <a:pt x="34" y="339"/>
                  </a:lnTo>
                  <a:lnTo>
                    <a:pt x="60" y="351"/>
                  </a:lnTo>
                  <a:lnTo>
                    <a:pt x="86" y="357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2270" y="2356"/>
              <a:ext cx="4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800" dirty="0">
                  <a:solidFill>
                    <a:schemeClr val="accent1"/>
                  </a:solidFill>
                  <a:latin typeface="微軟正黑體" pitchFamily="34" charset="-120"/>
                  <a:ea typeface="微軟正黑體" pitchFamily="34" charset="-120"/>
                </a:rPr>
                <a:t>重機械</a:t>
              </a: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2333" y="2508"/>
              <a:ext cx="2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800" dirty="0">
                  <a:solidFill>
                    <a:schemeClr val="accent1"/>
                  </a:solidFill>
                  <a:latin typeface="微軟正黑體" pitchFamily="34" charset="-120"/>
                  <a:ea typeface="微軟正黑體" pitchFamily="34" charset="-120"/>
                </a:rPr>
                <a:t>咖啡</a:t>
              </a:r>
            </a:p>
          </p:txBody>
        </p:sp>
      </p:grpSp>
      <p:grpSp>
        <p:nvGrpSpPr>
          <p:cNvPr id="47" name="Group 50"/>
          <p:cNvGrpSpPr>
            <a:grpSpLocks/>
          </p:cNvGrpSpPr>
          <p:nvPr/>
        </p:nvGrpSpPr>
        <p:grpSpPr bwMode="auto">
          <a:xfrm>
            <a:off x="4487842" y="4668823"/>
            <a:ext cx="1260475" cy="681038"/>
            <a:chOff x="2812" y="2820"/>
            <a:chExt cx="794" cy="429"/>
          </a:xfrm>
        </p:grpSpPr>
        <p:sp>
          <p:nvSpPr>
            <p:cNvPr id="52" name="Freeform 51"/>
            <p:cNvSpPr>
              <a:spLocks/>
            </p:cNvSpPr>
            <p:nvPr/>
          </p:nvSpPr>
          <p:spPr bwMode="auto">
            <a:xfrm>
              <a:off x="2812" y="2820"/>
              <a:ext cx="794" cy="429"/>
            </a:xfrm>
            <a:custGeom>
              <a:avLst/>
              <a:gdLst/>
              <a:ahLst/>
              <a:cxnLst>
                <a:cxn ang="0">
                  <a:pos x="86" y="357"/>
                </a:cxn>
                <a:cxn ang="0">
                  <a:pos x="558" y="357"/>
                </a:cxn>
                <a:cxn ang="0">
                  <a:pos x="584" y="354"/>
                </a:cxn>
                <a:cxn ang="0">
                  <a:pos x="610" y="342"/>
                </a:cxn>
                <a:cxn ang="0">
                  <a:pos x="627" y="321"/>
                </a:cxn>
                <a:cxn ang="0">
                  <a:pos x="638" y="297"/>
                </a:cxn>
                <a:cxn ang="0">
                  <a:pos x="644" y="269"/>
                </a:cxn>
                <a:cxn ang="0">
                  <a:pos x="644" y="91"/>
                </a:cxn>
                <a:cxn ang="0">
                  <a:pos x="638" y="60"/>
                </a:cxn>
                <a:cxn ang="0">
                  <a:pos x="627" y="36"/>
                </a:cxn>
                <a:cxn ang="0">
                  <a:pos x="610" y="18"/>
                </a:cxn>
                <a:cxn ang="0">
                  <a:pos x="584" y="3"/>
                </a:cxn>
                <a:cxn ang="0">
                  <a:pos x="558" y="0"/>
                </a:cxn>
                <a:cxn ang="0">
                  <a:pos x="86" y="0"/>
                </a:cxn>
                <a:cxn ang="0">
                  <a:pos x="60" y="3"/>
                </a:cxn>
                <a:cxn ang="0">
                  <a:pos x="35" y="18"/>
                </a:cxn>
                <a:cxn ang="0">
                  <a:pos x="17" y="36"/>
                </a:cxn>
                <a:cxn ang="0">
                  <a:pos x="6" y="60"/>
                </a:cxn>
                <a:cxn ang="0">
                  <a:pos x="0" y="91"/>
                </a:cxn>
                <a:cxn ang="0">
                  <a:pos x="0" y="269"/>
                </a:cxn>
                <a:cxn ang="0">
                  <a:pos x="6" y="297"/>
                </a:cxn>
                <a:cxn ang="0">
                  <a:pos x="17" y="321"/>
                </a:cxn>
                <a:cxn ang="0">
                  <a:pos x="35" y="342"/>
                </a:cxn>
                <a:cxn ang="0">
                  <a:pos x="60" y="354"/>
                </a:cxn>
                <a:cxn ang="0">
                  <a:pos x="86" y="357"/>
                </a:cxn>
              </a:cxnLst>
              <a:rect l="0" t="0" r="r" b="b"/>
              <a:pathLst>
                <a:path w="644" h="357">
                  <a:moveTo>
                    <a:pt x="86" y="357"/>
                  </a:moveTo>
                  <a:lnTo>
                    <a:pt x="558" y="357"/>
                  </a:lnTo>
                  <a:lnTo>
                    <a:pt x="584" y="354"/>
                  </a:lnTo>
                  <a:lnTo>
                    <a:pt x="610" y="342"/>
                  </a:lnTo>
                  <a:lnTo>
                    <a:pt x="627" y="321"/>
                  </a:lnTo>
                  <a:lnTo>
                    <a:pt x="638" y="297"/>
                  </a:lnTo>
                  <a:lnTo>
                    <a:pt x="644" y="269"/>
                  </a:lnTo>
                  <a:lnTo>
                    <a:pt x="644" y="91"/>
                  </a:lnTo>
                  <a:lnTo>
                    <a:pt x="638" y="60"/>
                  </a:lnTo>
                  <a:lnTo>
                    <a:pt x="627" y="36"/>
                  </a:lnTo>
                  <a:lnTo>
                    <a:pt x="610" y="18"/>
                  </a:lnTo>
                  <a:lnTo>
                    <a:pt x="584" y="3"/>
                  </a:lnTo>
                  <a:lnTo>
                    <a:pt x="558" y="0"/>
                  </a:lnTo>
                  <a:lnTo>
                    <a:pt x="86" y="0"/>
                  </a:lnTo>
                  <a:lnTo>
                    <a:pt x="60" y="3"/>
                  </a:lnTo>
                  <a:lnTo>
                    <a:pt x="35" y="18"/>
                  </a:lnTo>
                  <a:lnTo>
                    <a:pt x="17" y="36"/>
                  </a:lnTo>
                  <a:lnTo>
                    <a:pt x="6" y="60"/>
                  </a:lnTo>
                  <a:lnTo>
                    <a:pt x="0" y="91"/>
                  </a:lnTo>
                  <a:lnTo>
                    <a:pt x="0" y="269"/>
                  </a:lnTo>
                  <a:lnTo>
                    <a:pt x="6" y="297"/>
                  </a:lnTo>
                  <a:lnTo>
                    <a:pt x="17" y="321"/>
                  </a:lnTo>
                  <a:lnTo>
                    <a:pt x="35" y="342"/>
                  </a:lnTo>
                  <a:lnTo>
                    <a:pt x="60" y="354"/>
                  </a:lnTo>
                  <a:lnTo>
                    <a:pt x="86" y="357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2899" y="2859"/>
              <a:ext cx="57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800" dirty="0">
                  <a:solidFill>
                    <a:schemeClr val="accent1"/>
                  </a:solidFill>
                  <a:latin typeface="微軟正黑體" pitchFamily="34" charset="-120"/>
                  <a:ea typeface="微軟正黑體" pitchFamily="34" charset="-120"/>
                </a:rPr>
                <a:t>汽車組裝</a:t>
              </a:r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3025" y="3010"/>
              <a:ext cx="2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800" dirty="0">
                  <a:solidFill>
                    <a:schemeClr val="accent1"/>
                  </a:solidFill>
                  <a:latin typeface="微軟正黑體" pitchFamily="34" charset="-120"/>
                  <a:ea typeface="微軟正黑體" pitchFamily="34" charset="-120"/>
                </a:rPr>
                <a:t>漢堡</a:t>
              </a:r>
            </a:p>
          </p:txBody>
        </p:sp>
      </p:grpSp>
      <p:grpSp>
        <p:nvGrpSpPr>
          <p:cNvPr id="51" name="Group 54"/>
          <p:cNvGrpSpPr>
            <a:grpSpLocks/>
          </p:cNvGrpSpPr>
          <p:nvPr/>
        </p:nvGrpSpPr>
        <p:grpSpPr bwMode="auto">
          <a:xfrm>
            <a:off x="5981680" y="5592748"/>
            <a:ext cx="1206500" cy="660400"/>
            <a:chOff x="3696" y="3332"/>
            <a:chExt cx="760" cy="416"/>
          </a:xfrm>
        </p:grpSpPr>
        <p:sp>
          <p:nvSpPr>
            <p:cNvPr id="56" name="Freeform 55"/>
            <p:cNvSpPr>
              <a:spLocks/>
            </p:cNvSpPr>
            <p:nvPr/>
          </p:nvSpPr>
          <p:spPr bwMode="auto">
            <a:xfrm>
              <a:off x="3696" y="3332"/>
              <a:ext cx="760" cy="416"/>
            </a:xfrm>
            <a:custGeom>
              <a:avLst/>
              <a:gdLst/>
              <a:ahLst/>
              <a:cxnLst>
                <a:cxn ang="0">
                  <a:pos x="85" y="305"/>
                </a:cxn>
                <a:cxn ang="0">
                  <a:pos x="557" y="305"/>
                </a:cxn>
                <a:cxn ang="0">
                  <a:pos x="583" y="299"/>
                </a:cxn>
                <a:cxn ang="0">
                  <a:pos x="609" y="287"/>
                </a:cxn>
                <a:cxn ang="0">
                  <a:pos x="626" y="269"/>
                </a:cxn>
                <a:cxn ang="0">
                  <a:pos x="638" y="242"/>
                </a:cxn>
                <a:cxn ang="0">
                  <a:pos x="643" y="215"/>
                </a:cxn>
                <a:cxn ang="0">
                  <a:pos x="643" y="90"/>
                </a:cxn>
                <a:cxn ang="0">
                  <a:pos x="638" y="63"/>
                </a:cxn>
                <a:cxn ang="0">
                  <a:pos x="626" y="39"/>
                </a:cxn>
                <a:cxn ang="0">
                  <a:pos x="609" y="18"/>
                </a:cxn>
                <a:cxn ang="0">
                  <a:pos x="583" y="6"/>
                </a:cxn>
                <a:cxn ang="0">
                  <a:pos x="557" y="0"/>
                </a:cxn>
                <a:cxn ang="0">
                  <a:pos x="85" y="0"/>
                </a:cxn>
                <a:cxn ang="0">
                  <a:pos x="60" y="6"/>
                </a:cxn>
                <a:cxn ang="0">
                  <a:pos x="34" y="18"/>
                </a:cxn>
                <a:cxn ang="0">
                  <a:pos x="17" y="39"/>
                </a:cxn>
                <a:cxn ang="0">
                  <a:pos x="5" y="63"/>
                </a:cxn>
                <a:cxn ang="0">
                  <a:pos x="0" y="90"/>
                </a:cxn>
                <a:cxn ang="0">
                  <a:pos x="0" y="215"/>
                </a:cxn>
                <a:cxn ang="0">
                  <a:pos x="5" y="242"/>
                </a:cxn>
                <a:cxn ang="0">
                  <a:pos x="17" y="269"/>
                </a:cxn>
                <a:cxn ang="0">
                  <a:pos x="34" y="287"/>
                </a:cxn>
                <a:cxn ang="0">
                  <a:pos x="60" y="299"/>
                </a:cxn>
                <a:cxn ang="0">
                  <a:pos x="85" y="305"/>
                </a:cxn>
              </a:cxnLst>
              <a:rect l="0" t="0" r="r" b="b"/>
              <a:pathLst>
                <a:path w="643" h="305">
                  <a:moveTo>
                    <a:pt x="85" y="305"/>
                  </a:moveTo>
                  <a:lnTo>
                    <a:pt x="557" y="305"/>
                  </a:lnTo>
                  <a:lnTo>
                    <a:pt x="583" y="299"/>
                  </a:lnTo>
                  <a:lnTo>
                    <a:pt x="609" y="287"/>
                  </a:lnTo>
                  <a:lnTo>
                    <a:pt x="626" y="269"/>
                  </a:lnTo>
                  <a:lnTo>
                    <a:pt x="638" y="242"/>
                  </a:lnTo>
                  <a:lnTo>
                    <a:pt x="643" y="215"/>
                  </a:lnTo>
                  <a:lnTo>
                    <a:pt x="643" y="90"/>
                  </a:lnTo>
                  <a:lnTo>
                    <a:pt x="638" y="63"/>
                  </a:lnTo>
                  <a:lnTo>
                    <a:pt x="626" y="39"/>
                  </a:lnTo>
                  <a:lnTo>
                    <a:pt x="609" y="18"/>
                  </a:lnTo>
                  <a:lnTo>
                    <a:pt x="583" y="6"/>
                  </a:lnTo>
                  <a:lnTo>
                    <a:pt x="557" y="0"/>
                  </a:lnTo>
                  <a:lnTo>
                    <a:pt x="85" y="0"/>
                  </a:lnTo>
                  <a:lnTo>
                    <a:pt x="60" y="6"/>
                  </a:lnTo>
                  <a:lnTo>
                    <a:pt x="34" y="18"/>
                  </a:lnTo>
                  <a:lnTo>
                    <a:pt x="17" y="39"/>
                  </a:lnTo>
                  <a:lnTo>
                    <a:pt x="5" y="63"/>
                  </a:lnTo>
                  <a:lnTo>
                    <a:pt x="0" y="90"/>
                  </a:lnTo>
                  <a:lnTo>
                    <a:pt x="0" y="215"/>
                  </a:lnTo>
                  <a:lnTo>
                    <a:pt x="5" y="242"/>
                  </a:lnTo>
                  <a:lnTo>
                    <a:pt x="17" y="269"/>
                  </a:lnTo>
                  <a:lnTo>
                    <a:pt x="34" y="287"/>
                  </a:lnTo>
                  <a:lnTo>
                    <a:pt x="60" y="299"/>
                  </a:lnTo>
                  <a:lnTo>
                    <a:pt x="85" y="305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3921" y="3344"/>
              <a:ext cx="2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800" dirty="0">
                  <a:solidFill>
                    <a:schemeClr val="accent1"/>
                  </a:solidFill>
                  <a:latin typeface="微軟正黑體" pitchFamily="34" charset="-120"/>
                  <a:ea typeface="微軟正黑體" pitchFamily="34" charset="-120"/>
                </a:rPr>
                <a:t>製糖</a:t>
              </a:r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3858" y="3495"/>
              <a:ext cx="4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800" dirty="0">
                  <a:solidFill>
                    <a:schemeClr val="accent1"/>
                  </a:solidFill>
                  <a:latin typeface="微軟正黑體" pitchFamily="34" charset="-120"/>
                  <a:ea typeface="微軟正黑體" pitchFamily="34" charset="-120"/>
                </a:rPr>
                <a:t>煉油廠</a:t>
              </a:r>
            </a:p>
          </p:txBody>
        </p:sp>
      </p:grpSp>
      <p:sp>
        <p:nvSpPr>
          <p:cNvPr id="59" name="Line 58"/>
          <p:cNvSpPr>
            <a:spLocks noChangeShapeType="1"/>
          </p:cNvSpPr>
          <p:nvPr/>
        </p:nvSpPr>
        <p:spPr bwMode="auto">
          <a:xfrm>
            <a:off x="5273655" y="5443523"/>
            <a:ext cx="619125" cy="377825"/>
          </a:xfrm>
          <a:prstGeom prst="line">
            <a:avLst/>
          </a:prstGeom>
          <a:noFill/>
          <a:ln w="25400">
            <a:solidFill>
              <a:srgbClr val="FF3399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1857356" y="1428736"/>
            <a:ext cx="101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2000" dirty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產品結構</a:t>
            </a:r>
          </a:p>
        </p:txBody>
      </p: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1857356" y="1714488"/>
            <a:ext cx="1371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1800" dirty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產品生命週期</a:t>
            </a:r>
          </a:p>
        </p:txBody>
      </p:sp>
      <p:sp>
        <p:nvSpPr>
          <p:cNvPr id="62" name="Line 61"/>
          <p:cNvSpPr>
            <a:spLocks noChangeShapeType="1"/>
          </p:cNvSpPr>
          <p:nvPr/>
        </p:nvSpPr>
        <p:spPr bwMode="auto">
          <a:xfrm>
            <a:off x="3760767" y="4651361"/>
            <a:ext cx="619125" cy="377825"/>
          </a:xfrm>
          <a:prstGeom prst="line">
            <a:avLst/>
          </a:prstGeom>
          <a:noFill/>
          <a:ln w="25400">
            <a:solidFill>
              <a:srgbClr val="FF3399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63" name="Line 62"/>
          <p:cNvSpPr>
            <a:spLocks noChangeShapeType="1"/>
          </p:cNvSpPr>
          <p:nvPr/>
        </p:nvSpPr>
        <p:spPr bwMode="auto">
          <a:xfrm>
            <a:off x="2435205" y="3787761"/>
            <a:ext cx="619125" cy="377825"/>
          </a:xfrm>
          <a:prstGeom prst="line">
            <a:avLst/>
          </a:prstGeom>
          <a:noFill/>
          <a:ln w="25400">
            <a:solidFill>
              <a:srgbClr val="FF3399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7548542" y="3708386"/>
            <a:ext cx="12105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000" b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效能指標</a:t>
            </a:r>
            <a:endParaRPr lang="zh-TW" altLang="en-US" sz="2000" b="1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65" name="直線接點 6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接點 65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文字方塊 66"/>
          <p:cNvSpPr txBox="1"/>
          <p:nvPr/>
        </p:nvSpPr>
        <p:spPr>
          <a:xfrm>
            <a:off x="857224" y="272457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流程選擇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69" name="群組 34"/>
          <p:cNvGrpSpPr/>
          <p:nvPr/>
        </p:nvGrpSpPr>
        <p:grpSpPr>
          <a:xfrm>
            <a:off x="1714480" y="785794"/>
            <a:ext cx="714380" cy="215902"/>
            <a:chOff x="1928794" y="785794"/>
            <a:chExt cx="714380" cy="215902"/>
          </a:xfrm>
        </p:grpSpPr>
        <p:cxnSp>
          <p:nvCxnSpPr>
            <p:cNvPr id="70" name="直線接點 69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單箭頭接點 70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文字方塊 71"/>
          <p:cNvSpPr txBox="1"/>
          <p:nvPr/>
        </p:nvSpPr>
        <p:spPr>
          <a:xfrm>
            <a:off x="2357422" y="785794"/>
            <a:ext cx="30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smtClean="0">
                <a:latin typeface="微軟正黑體" pitchFamily="34" charset="-120"/>
                <a:ea typeface="微軟正黑體" pitchFamily="34" charset="-120"/>
              </a:rPr>
              <a:t>產品流程矩陣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57224" y="272457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損益平衡分析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" name="群組 34"/>
          <p:cNvGrpSpPr/>
          <p:nvPr/>
        </p:nvGrpSpPr>
        <p:grpSpPr>
          <a:xfrm>
            <a:off x="1714480" y="785794"/>
            <a:ext cx="714380" cy="215902"/>
            <a:chOff x="1928794" y="785794"/>
            <a:chExt cx="714380" cy="215902"/>
          </a:xfrm>
        </p:grpSpPr>
        <p:cxnSp>
          <p:nvCxnSpPr>
            <p:cNvPr id="29" name="直線接點 28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單箭頭接點 31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字方塊 33"/>
          <p:cNvSpPr txBox="1"/>
          <p:nvPr/>
        </p:nvSpPr>
        <p:spPr>
          <a:xfrm>
            <a:off x="2500298" y="78579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特定流程設備的選擇</a:t>
            </a:r>
            <a:endParaRPr lang="zh-TW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1" name="圖片 40" descr="20097917401448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1976864"/>
            <a:ext cx="3452400" cy="3452400"/>
          </a:xfrm>
          <a:prstGeom prst="rect">
            <a:avLst/>
          </a:prstGeom>
        </p:spPr>
      </p:pic>
      <p:pic>
        <p:nvPicPr>
          <p:cNvPr id="42" name="圖片 41" descr="572GD-~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2000240"/>
            <a:ext cx="3452810" cy="3452810"/>
          </a:xfrm>
          <a:prstGeom prst="rect">
            <a:avLst/>
          </a:prstGeom>
        </p:spPr>
      </p:pic>
      <p:sp>
        <p:nvSpPr>
          <p:cNvPr id="49" name="文字方塊 48"/>
          <p:cNvSpPr txBox="1"/>
          <p:nvPr/>
        </p:nvSpPr>
        <p:spPr>
          <a:xfrm>
            <a:off x="571472" y="5643578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spc="600" dirty="0" smtClean="0">
                <a:latin typeface="微軟正黑體" pitchFamily="34" charset="-120"/>
                <a:ea typeface="微軟正黑體" pitchFamily="34" charset="-120"/>
              </a:rPr>
              <a:t>鑽孔機</a:t>
            </a:r>
            <a:endParaRPr lang="zh-TW" altLang="en-US" sz="2400" b="1" spc="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2" name="文字方塊 51"/>
          <p:cNvSpPr txBox="1"/>
          <p:nvPr/>
        </p:nvSpPr>
        <p:spPr>
          <a:xfrm>
            <a:off x="5072066" y="5681979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spc="600" dirty="0" smtClean="0">
                <a:latin typeface="微軟正黑體" pitchFamily="34" charset="-120"/>
                <a:ea typeface="微軟正黑體" pitchFamily="34" charset="-120"/>
              </a:rPr>
              <a:t>轉印機</a:t>
            </a:r>
            <a:endParaRPr lang="zh-TW" altLang="en-US" sz="2400" b="1" spc="6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3" name="群組 52"/>
          <p:cNvGrpSpPr/>
          <p:nvPr/>
        </p:nvGrpSpPr>
        <p:grpSpPr>
          <a:xfrm>
            <a:off x="928662" y="6072206"/>
            <a:ext cx="428628" cy="214314"/>
            <a:chOff x="1928794" y="785794"/>
            <a:chExt cx="714380" cy="215902"/>
          </a:xfrm>
        </p:grpSpPr>
        <p:cxnSp>
          <p:nvCxnSpPr>
            <p:cNvPr id="54" name="直線接點 53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單箭頭接點 54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群組 55"/>
          <p:cNvGrpSpPr/>
          <p:nvPr/>
        </p:nvGrpSpPr>
        <p:grpSpPr>
          <a:xfrm>
            <a:off x="5429256" y="6143644"/>
            <a:ext cx="428628" cy="214314"/>
            <a:chOff x="1928794" y="785794"/>
            <a:chExt cx="714380" cy="215902"/>
          </a:xfrm>
        </p:grpSpPr>
        <p:cxnSp>
          <p:nvCxnSpPr>
            <p:cNvPr id="57" name="直線接點 56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單箭頭接點 57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文字方塊 58"/>
          <p:cNvSpPr txBox="1"/>
          <p:nvPr/>
        </p:nvSpPr>
        <p:spPr>
          <a:xfrm>
            <a:off x="1428728" y="6143644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一般用途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0" name="文字方塊 59"/>
          <p:cNvSpPr txBox="1"/>
          <p:nvPr/>
        </p:nvSpPr>
        <p:spPr>
          <a:xfrm>
            <a:off x="5857884" y="6202940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特殊用途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57224" y="272457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損益平衡分析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" name="群組 34"/>
          <p:cNvGrpSpPr/>
          <p:nvPr/>
        </p:nvGrpSpPr>
        <p:grpSpPr>
          <a:xfrm>
            <a:off x="1714480" y="785794"/>
            <a:ext cx="714380" cy="215902"/>
            <a:chOff x="1928794" y="785794"/>
            <a:chExt cx="714380" cy="215902"/>
          </a:xfrm>
        </p:grpSpPr>
        <p:cxnSp>
          <p:nvCxnSpPr>
            <p:cNvPr id="29" name="直線接點 28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單箭頭接點 31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字方塊 33"/>
          <p:cNvSpPr txBox="1"/>
          <p:nvPr/>
        </p:nvSpPr>
        <p:spPr>
          <a:xfrm>
            <a:off x="2500298" y="785794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設備選擇的主要決策變數</a:t>
            </a:r>
            <a:endParaRPr lang="zh-TW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785786" y="1285860"/>
          <a:ext cx="7643867" cy="54914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10967"/>
                <a:gridCol w="2077148"/>
                <a:gridCol w="1744785"/>
                <a:gridCol w="1910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kern="1200" dirty="0" smtClean="0">
                          <a:solidFill>
                            <a:schemeClr val="accent5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決策變數</a:t>
                      </a:r>
                      <a:endParaRPr lang="zh-TW" altLang="en-US" dirty="0">
                        <a:solidFill>
                          <a:schemeClr val="accent5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kern="1200" dirty="0" smtClean="0">
                          <a:solidFill>
                            <a:schemeClr val="accent5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考慮因素</a:t>
                      </a:r>
                      <a:endParaRPr lang="zh-TW" altLang="en-US" dirty="0">
                        <a:solidFill>
                          <a:schemeClr val="accent5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kern="1200" dirty="0" smtClean="0">
                          <a:solidFill>
                            <a:schemeClr val="accent5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決策變數</a:t>
                      </a:r>
                      <a:endParaRPr lang="zh-TW" altLang="en-US" dirty="0">
                        <a:solidFill>
                          <a:schemeClr val="accent5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kern="1200" dirty="0" smtClean="0">
                          <a:solidFill>
                            <a:schemeClr val="accent5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考慮因素</a:t>
                      </a:r>
                      <a:endParaRPr lang="zh-TW" altLang="en-US" dirty="0">
                        <a:solidFill>
                          <a:schemeClr val="accent5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初期投資</a:t>
                      </a:r>
                      <a:endParaRPr lang="zh-TW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價格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製造商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適用現行的模式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空間需求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供應和支援設備</a:t>
                      </a:r>
                      <a:endParaRPr lang="en-US" altLang="zh-TW" sz="18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zh-TW" alt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 </a:t>
                      </a:r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的需求</a:t>
                      </a:r>
                      <a:endParaRPr lang="zh-TW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彈性</a:t>
                      </a:r>
                      <a:endParaRPr lang="zh-TW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一般與特殊目的設備的比例</a:t>
                      </a:r>
                      <a:endParaRPr lang="zh-TW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產出率</a:t>
                      </a:r>
                      <a:endParaRPr lang="zh-TW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實際與估計產能比</a:t>
                      </a:r>
                      <a:endParaRPr lang="zh-TW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整備需求</a:t>
                      </a:r>
                      <a:endParaRPr lang="zh-TW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複雜性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換線的速度</a:t>
                      </a:r>
                      <a:endParaRPr lang="zh-TW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3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產品品質</a:t>
                      </a:r>
                      <a:endParaRPr lang="zh-TW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規格的一致性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不良率</a:t>
                      </a:r>
                      <a:endParaRPr lang="zh-TW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維護</a:t>
                      </a:r>
                      <a:endParaRPr lang="zh-TW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複雜性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頻率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零件的供應力</a:t>
                      </a:r>
                      <a:endParaRPr lang="zh-TW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作業需求</a:t>
                      </a:r>
                      <a:endParaRPr lang="zh-TW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易用程度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安全性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人體工學的影響</a:t>
                      </a:r>
                      <a:endParaRPr lang="zh-TW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過時</a:t>
                      </a:r>
                      <a:endParaRPr lang="zh-TW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市場現況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修改為其他用途</a:t>
                      </a:r>
                      <a:endParaRPr lang="zh-TW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bg1">
                        <a:lumMod val="50000"/>
                        <a:alpha val="3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人員的需求</a:t>
                      </a:r>
                      <a:endParaRPr lang="zh-TW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直接與間接人員</a:t>
                      </a:r>
                      <a:r>
                        <a:rPr lang="zh-TW" alt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</a:t>
                      </a:r>
                      <a:endParaRPr lang="en-US" altLang="zh-TW" sz="18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None/>
                      </a:pPr>
                      <a:r>
                        <a:rPr lang="zh-TW" alt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 </a:t>
                      </a:r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的比例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技能與訓練</a:t>
                      </a:r>
                      <a:endParaRPr lang="zh-TW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在製品</a:t>
                      </a:r>
                      <a:endParaRPr lang="zh-TW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緩衝庫存的時間與需求</a:t>
                      </a:r>
                      <a:endParaRPr lang="zh-TW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 descr="math.gif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2857488" y="4286256"/>
            <a:ext cx="4060727" cy="2946017"/>
          </a:xfrm>
          <a:prstGeom prst="rect">
            <a:avLst/>
          </a:prstGeom>
          <a:effectLst>
            <a:outerShdw blurRad="406400" dist="50800" dir="5400000" sx="1000" sy="1000" algn="ctr" rotWithShape="0">
              <a:srgbClr val="000000">
                <a:alpha val="43000"/>
              </a:srgbClr>
            </a:outerShdw>
            <a:softEdge rad="317500"/>
          </a:effectLst>
        </p:spPr>
      </p:pic>
      <p:cxnSp>
        <p:nvCxnSpPr>
          <p:cNvPr id="5" name="直線接點 4"/>
          <p:cNvCxnSpPr/>
          <p:nvPr/>
        </p:nvCxnSpPr>
        <p:spPr>
          <a:xfrm rot="5400000">
            <a:off x="285720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357158" y="285728"/>
            <a:ext cx="500066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57224" y="272457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損益平衡分析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" name="群組 34"/>
          <p:cNvGrpSpPr/>
          <p:nvPr/>
        </p:nvGrpSpPr>
        <p:grpSpPr>
          <a:xfrm>
            <a:off x="1714480" y="785794"/>
            <a:ext cx="714380" cy="215902"/>
            <a:chOff x="1928794" y="785794"/>
            <a:chExt cx="714380" cy="215902"/>
          </a:xfrm>
        </p:grpSpPr>
        <p:cxnSp>
          <p:nvCxnSpPr>
            <p:cNvPr id="29" name="直線接點 28"/>
            <p:cNvCxnSpPr/>
            <p:nvPr/>
          </p:nvCxnSpPr>
          <p:spPr>
            <a:xfrm rot="5400000">
              <a:off x="1821637" y="892951"/>
              <a:ext cx="21431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單箭頭接點 31"/>
            <p:cNvCxnSpPr/>
            <p:nvPr/>
          </p:nvCxnSpPr>
          <p:spPr>
            <a:xfrm>
              <a:off x="1928794" y="1000108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字方塊 33"/>
          <p:cNvSpPr txBox="1"/>
          <p:nvPr/>
        </p:nvSpPr>
        <p:spPr>
          <a:xfrm>
            <a:off x="2500298" y="78579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適用的情況</a:t>
            </a:r>
            <a:endParaRPr lang="zh-TW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714348" y="1857364"/>
            <a:ext cx="77867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4000" dirty="0" smtClean="0">
                <a:solidFill>
                  <a:schemeClr val="accent5"/>
                </a:solidFill>
                <a:latin typeface="微軟正黑體" pitchFamily="34" charset="-120"/>
                <a:ea typeface="微軟正黑體" pitchFamily="34" charset="-120"/>
              </a:rPr>
              <a:t>Break-even analysis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是選擇流程或設備時的分析工具，且透過</a:t>
            </a:r>
            <a:r>
              <a:rPr lang="zh-TW" altLang="en-US" sz="2800" dirty="0" smtClean="0">
                <a:solidFill>
                  <a:schemeClr val="accent5"/>
                </a:solidFill>
                <a:latin typeface="微軟正黑體" pitchFamily="34" charset="-120"/>
                <a:ea typeface="微軟正黑體" pitchFamily="34" charset="-120"/>
              </a:rPr>
              <a:t>損益平衡圖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我們可以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清楚的了解到，產品在不同銷售量或產量下的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利潤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或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損失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m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pm(1)</Template>
  <TotalTime>178</TotalTime>
  <Words>1644</Words>
  <Application>Microsoft Office PowerPoint</Application>
  <PresentationFormat>如螢幕大小 (4:3)</PresentationFormat>
  <Paragraphs>354</Paragraphs>
  <Slides>26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27" baseType="lpstr">
      <vt:lpstr>pm(1)</vt:lpstr>
      <vt:lpstr>投影片 1</vt:lpstr>
      <vt:lpstr>大綱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  <vt:lpstr>投影片 18</vt:lpstr>
      <vt:lpstr>投影片 19</vt:lpstr>
      <vt:lpstr>投影片 20</vt:lpstr>
      <vt:lpstr>投影片 21</vt:lpstr>
      <vt:lpstr>投影片 22</vt:lpstr>
      <vt:lpstr>投影片 23</vt:lpstr>
      <vt:lpstr>投影片 24</vt:lpstr>
      <vt:lpstr>投影片 25</vt:lpstr>
      <vt:lpstr>投影片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Old-man</dc:creator>
  <cp:lastModifiedBy>Old-man</cp:lastModifiedBy>
  <cp:revision>17</cp:revision>
  <dcterms:created xsi:type="dcterms:W3CDTF">2010-04-07T11:38:28Z</dcterms:created>
  <dcterms:modified xsi:type="dcterms:W3CDTF">2010-04-07T15:58:56Z</dcterms:modified>
</cp:coreProperties>
</file>