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60" r:id="rId2"/>
    <p:sldId id="257" r:id="rId3"/>
    <p:sldId id="262" r:id="rId4"/>
    <p:sldId id="264" r:id="rId5"/>
    <p:sldId id="310" r:id="rId6"/>
    <p:sldId id="309" r:id="rId7"/>
    <p:sldId id="267" r:id="rId8"/>
    <p:sldId id="268" r:id="rId9"/>
    <p:sldId id="269" r:id="rId10"/>
    <p:sldId id="270" r:id="rId11"/>
    <p:sldId id="271" r:id="rId12"/>
    <p:sldId id="272" r:id="rId13"/>
    <p:sldId id="331" r:id="rId14"/>
    <p:sldId id="33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333" r:id="rId23"/>
    <p:sldId id="311" r:id="rId24"/>
    <p:sldId id="284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34" r:id="rId44"/>
    <p:sldId id="305" r:id="rId45"/>
    <p:sldId id="306" r:id="rId46"/>
    <p:sldId id="307" r:id="rId47"/>
    <p:sldId id="312" r:id="rId48"/>
    <p:sldId id="313" r:id="rId49"/>
    <p:sldId id="308" r:id="rId50"/>
    <p:sldId id="335" r:id="rId51"/>
    <p:sldId id="314" r:id="rId52"/>
    <p:sldId id="336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37" r:id="rId62"/>
    <p:sldId id="324" r:id="rId63"/>
    <p:sldId id="330" r:id="rId64"/>
    <p:sldId id="326" r:id="rId65"/>
    <p:sldId id="328" r:id="rId66"/>
    <p:sldId id="329" r:id="rId67"/>
    <p:sldId id="256" r:id="rId68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BFF"/>
    <a:srgbClr val="99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0" autoAdjust="0"/>
    <p:restoredTop sz="94660"/>
  </p:normalViewPr>
  <p:slideViewPr>
    <p:cSldViewPr>
      <p:cViewPr varScale="1">
        <p:scale>
          <a:sx n="72" d="100"/>
          <a:sy n="72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E6756-4898-41D2-8C4C-AF2ADC9B3A4E}" type="doc">
      <dgm:prSet loTypeId="urn:microsoft.com/office/officeart/2005/8/layout/list1" loCatId="list" qsTypeId="urn:microsoft.com/office/officeart/2005/8/quickstyle/simple1#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E923A7A0-5993-4AD3-8CA2-D2990F4C9599}">
      <dgm:prSet phldrT="[文字]" custT="1"/>
      <dgm:spPr/>
      <dgm:t>
        <a:bodyPr/>
        <a:lstStyle/>
        <a:p>
          <a:r>
            <a:rPr lang="en-US" altLang="zh-TW" sz="2800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客服是對公司的第一印象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0A63AFE2-3624-4B7E-ABA4-233A584A30E2}" type="parTrans" cxnId="{15A14DF2-B816-4FB4-97C8-805DF0ADAC2D}">
      <dgm:prSet/>
      <dgm:spPr/>
      <dgm:t>
        <a:bodyPr/>
        <a:lstStyle/>
        <a:p>
          <a:endParaRPr lang="zh-TW" altLang="en-US"/>
        </a:p>
      </dgm:t>
    </dgm:pt>
    <dgm:pt modelId="{B34577E9-8635-4439-A42F-4C5B24539D85}" type="sibTrans" cxnId="{15A14DF2-B816-4FB4-97C8-805DF0ADAC2D}">
      <dgm:prSet/>
      <dgm:spPr/>
      <dgm:t>
        <a:bodyPr/>
        <a:lstStyle/>
        <a:p>
          <a:endParaRPr lang="zh-TW" altLang="en-US"/>
        </a:p>
      </dgm:t>
    </dgm:pt>
    <dgm:pt modelId="{41B4B1CD-14D2-4FA7-ACCA-CB2F6FED2613}">
      <dgm:prSet phldrT="[文字]" custT="1"/>
      <dgm:spPr/>
      <dgm:t>
        <a:bodyPr/>
        <a:lstStyle/>
        <a:p>
          <a:r>
            <a:rPr lang="en-US" altLang="zh-TW" sz="2800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符合公司政策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5A134488-AC4C-48B0-B9A6-20E2B6533844}" type="parTrans" cxnId="{41F147D9-F9DA-4AD9-B461-CE472CCD96AC}">
      <dgm:prSet/>
      <dgm:spPr/>
      <dgm:t>
        <a:bodyPr/>
        <a:lstStyle/>
        <a:p>
          <a:endParaRPr lang="zh-TW" altLang="en-US"/>
        </a:p>
      </dgm:t>
    </dgm:pt>
    <dgm:pt modelId="{411B78F9-4A8E-40DB-9BC0-2E283880C4CE}" type="sibTrans" cxnId="{41F147D9-F9DA-4AD9-B461-CE472CCD96AC}">
      <dgm:prSet/>
      <dgm:spPr/>
      <dgm:t>
        <a:bodyPr/>
        <a:lstStyle/>
        <a:p>
          <a:endParaRPr lang="zh-TW" altLang="en-US"/>
        </a:p>
      </dgm:t>
    </dgm:pt>
    <dgm:pt modelId="{6C825427-FABC-4048-9C64-D7EB170186AF}">
      <dgm:prSet phldrT="[文字]" custT="1"/>
      <dgm:spPr/>
      <dgm:t>
        <a:bodyPr/>
        <a:lstStyle/>
        <a:p>
          <a:r>
            <a:rPr lang="en-US" altLang="zh-TW" sz="2800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公司推行活動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A1733E08-FD9C-45EA-AA77-F4CE67A1A362}" type="parTrans" cxnId="{34CC6175-FF3C-4CF3-8E8D-40CB6D2AAB96}">
      <dgm:prSet/>
      <dgm:spPr/>
      <dgm:t>
        <a:bodyPr/>
        <a:lstStyle/>
        <a:p>
          <a:endParaRPr lang="zh-TW" altLang="en-US"/>
        </a:p>
      </dgm:t>
    </dgm:pt>
    <dgm:pt modelId="{064A10E5-E9C5-48D0-A697-D050C9B00017}" type="sibTrans" cxnId="{34CC6175-FF3C-4CF3-8E8D-40CB6D2AAB96}">
      <dgm:prSet/>
      <dgm:spPr/>
      <dgm:t>
        <a:bodyPr/>
        <a:lstStyle/>
        <a:p>
          <a:endParaRPr lang="zh-TW" altLang="en-US"/>
        </a:p>
      </dgm:t>
    </dgm:pt>
    <dgm:pt modelId="{4999ECF9-7752-4447-B697-A87172DB8A7D}">
      <dgm:prSet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不讓顧客等待，請盡量避免不必要的轉接。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86517150-3DB2-4118-A11F-3B44D24E8463}" type="parTrans" cxnId="{5D542C1D-197E-423E-A0D9-4E2A32188830}">
      <dgm:prSet/>
      <dgm:spPr/>
      <dgm:t>
        <a:bodyPr/>
        <a:lstStyle/>
        <a:p>
          <a:endParaRPr lang="zh-TW" altLang="en-US"/>
        </a:p>
      </dgm:t>
    </dgm:pt>
    <dgm:pt modelId="{1FAAD519-2521-41EF-A7C9-6732C283F5ED}" type="sibTrans" cxnId="{5D542C1D-197E-423E-A0D9-4E2A32188830}">
      <dgm:prSet/>
      <dgm:spPr/>
      <dgm:t>
        <a:bodyPr/>
        <a:lstStyle/>
        <a:p>
          <a:endParaRPr lang="zh-TW" altLang="en-US"/>
        </a:p>
      </dgm:t>
    </dgm:pt>
    <dgm:pt modelId="{CA262AB5-678F-459A-8199-AF2600A5A557}">
      <dgm:prSet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親切地對待每位顧客。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2FAC1A20-DE39-4AD8-8FD2-11E0E3659F4E}" type="parTrans" cxnId="{EE6C3F61-9055-42F0-8C66-2E687CEC395E}">
      <dgm:prSet/>
      <dgm:spPr/>
      <dgm:t>
        <a:bodyPr/>
        <a:lstStyle/>
        <a:p>
          <a:endParaRPr lang="zh-TW" altLang="en-US"/>
        </a:p>
      </dgm:t>
    </dgm:pt>
    <dgm:pt modelId="{8F7A7523-06C6-430D-A23B-2F08807EEA45}" type="sibTrans" cxnId="{EE6C3F61-9055-42F0-8C66-2E687CEC395E}">
      <dgm:prSet/>
      <dgm:spPr/>
      <dgm:t>
        <a:bodyPr/>
        <a:lstStyle/>
        <a:p>
          <a:endParaRPr lang="zh-TW" altLang="en-US"/>
        </a:p>
      </dgm:t>
    </dgm:pt>
    <dgm:pt modelId="{94A4552E-2592-4A39-99BA-FA7299A11E87}" type="pres">
      <dgm:prSet presAssocID="{303E6756-4898-41D2-8C4C-AF2ADC9B3A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8049F1-A6A0-447F-912F-BCD9B9BF64BF}" type="pres">
      <dgm:prSet presAssocID="{E923A7A0-5993-4AD3-8CA2-D2990F4C9599}" presName="parentLin" presStyleCnt="0"/>
      <dgm:spPr/>
    </dgm:pt>
    <dgm:pt modelId="{B96F778A-4E56-4680-A02E-610EEE4678F5}" type="pres">
      <dgm:prSet presAssocID="{E923A7A0-5993-4AD3-8CA2-D2990F4C959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6FA601C2-FEFD-402F-9764-A00E0A236130}" type="pres">
      <dgm:prSet presAssocID="{E923A7A0-5993-4AD3-8CA2-D2990F4C95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CF1BC5-57D3-4232-A4B1-F243DFA3F756}" type="pres">
      <dgm:prSet presAssocID="{E923A7A0-5993-4AD3-8CA2-D2990F4C9599}" presName="negativeSpace" presStyleCnt="0"/>
      <dgm:spPr/>
    </dgm:pt>
    <dgm:pt modelId="{4FA63899-EE8F-4F47-BA70-49189078755B}" type="pres">
      <dgm:prSet presAssocID="{E923A7A0-5993-4AD3-8CA2-D2990F4C9599}" presName="childText" presStyleLbl="conFgAcc1" presStyleIdx="0" presStyleCnt="3">
        <dgm:presLayoutVars>
          <dgm:bulletEnabled val="1"/>
        </dgm:presLayoutVars>
      </dgm:prSet>
      <dgm:spPr/>
    </dgm:pt>
    <dgm:pt modelId="{DDEA3EA0-E6EC-4349-8DF2-F61C3182CC7F}" type="pres">
      <dgm:prSet presAssocID="{B34577E9-8635-4439-A42F-4C5B24539D85}" presName="spaceBetweenRectangles" presStyleCnt="0"/>
      <dgm:spPr/>
    </dgm:pt>
    <dgm:pt modelId="{5FFFFAFE-98EA-4775-AA52-9382C14D1B94}" type="pres">
      <dgm:prSet presAssocID="{41B4B1CD-14D2-4FA7-ACCA-CB2F6FED2613}" presName="parentLin" presStyleCnt="0"/>
      <dgm:spPr/>
    </dgm:pt>
    <dgm:pt modelId="{6AE0D294-91B5-4AE1-B39F-06A8884417CD}" type="pres">
      <dgm:prSet presAssocID="{41B4B1CD-14D2-4FA7-ACCA-CB2F6FED2613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2332AFCE-60AA-49AE-9587-22B27FCF740C}" type="pres">
      <dgm:prSet presAssocID="{41B4B1CD-14D2-4FA7-ACCA-CB2F6FED26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F215F8-AE4A-4EAD-A82A-369B7964B9C8}" type="pres">
      <dgm:prSet presAssocID="{41B4B1CD-14D2-4FA7-ACCA-CB2F6FED2613}" presName="negativeSpace" presStyleCnt="0"/>
      <dgm:spPr/>
    </dgm:pt>
    <dgm:pt modelId="{347E6FB4-2798-4AD4-A49E-15157C890EE6}" type="pres">
      <dgm:prSet presAssocID="{41B4B1CD-14D2-4FA7-ACCA-CB2F6FED261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911AD9-D8A3-4C81-968E-692CA764B381}" type="pres">
      <dgm:prSet presAssocID="{411B78F9-4A8E-40DB-9BC0-2E283880C4CE}" presName="spaceBetweenRectangles" presStyleCnt="0"/>
      <dgm:spPr/>
    </dgm:pt>
    <dgm:pt modelId="{0C813690-07BD-4720-A835-6D73C57FA541}" type="pres">
      <dgm:prSet presAssocID="{6C825427-FABC-4048-9C64-D7EB170186AF}" presName="parentLin" presStyleCnt="0"/>
      <dgm:spPr/>
    </dgm:pt>
    <dgm:pt modelId="{598F4927-0599-420A-A90E-F24EEFAD7099}" type="pres">
      <dgm:prSet presAssocID="{6C825427-FABC-4048-9C64-D7EB170186AF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79EC73C0-AE1E-4E57-BC15-74004AD9A8F1}" type="pres">
      <dgm:prSet presAssocID="{6C825427-FABC-4048-9C64-D7EB170186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310FF2-E3C5-4F6B-93DA-E5B853D76DF3}" type="pres">
      <dgm:prSet presAssocID="{6C825427-FABC-4048-9C64-D7EB170186AF}" presName="negativeSpace" presStyleCnt="0"/>
      <dgm:spPr/>
    </dgm:pt>
    <dgm:pt modelId="{774CBA4F-7446-4A81-9DEF-E74F3B715040}" type="pres">
      <dgm:prSet presAssocID="{6C825427-FABC-4048-9C64-D7EB170186A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E6C3F61-9055-42F0-8C66-2E687CEC395E}" srcId="{6C825427-FABC-4048-9C64-D7EB170186AF}" destId="{CA262AB5-678F-459A-8199-AF2600A5A557}" srcOrd="0" destOrd="0" parTransId="{2FAC1A20-DE39-4AD8-8FD2-11E0E3659F4E}" sibTransId="{8F7A7523-06C6-430D-A23B-2F08807EEA45}"/>
    <dgm:cxn modelId="{13755787-A22B-4290-A157-104EFF721B16}" type="presOf" srcId="{41B4B1CD-14D2-4FA7-ACCA-CB2F6FED2613}" destId="{6AE0D294-91B5-4AE1-B39F-06A8884417CD}" srcOrd="0" destOrd="0" presId="urn:microsoft.com/office/officeart/2005/8/layout/list1"/>
    <dgm:cxn modelId="{755B6A9E-7E11-4CCF-BA06-E52DF9C464BA}" type="presOf" srcId="{303E6756-4898-41D2-8C4C-AF2ADC9B3A4E}" destId="{94A4552E-2592-4A39-99BA-FA7299A11E87}" srcOrd="0" destOrd="0" presId="urn:microsoft.com/office/officeart/2005/8/layout/list1"/>
    <dgm:cxn modelId="{79806B22-EA4C-4F0B-A5E8-9C346D9EBCD1}" type="presOf" srcId="{E923A7A0-5993-4AD3-8CA2-D2990F4C9599}" destId="{6FA601C2-FEFD-402F-9764-A00E0A236130}" srcOrd="1" destOrd="0" presId="urn:microsoft.com/office/officeart/2005/8/layout/list1"/>
    <dgm:cxn modelId="{34CC6175-FF3C-4CF3-8E8D-40CB6D2AAB96}" srcId="{303E6756-4898-41D2-8C4C-AF2ADC9B3A4E}" destId="{6C825427-FABC-4048-9C64-D7EB170186AF}" srcOrd="2" destOrd="0" parTransId="{A1733E08-FD9C-45EA-AA77-F4CE67A1A362}" sibTransId="{064A10E5-E9C5-48D0-A697-D050C9B00017}"/>
    <dgm:cxn modelId="{C0975E35-21F5-4597-80E5-960FB7489B98}" type="presOf" srcId="{6C825427-FABC-4048-9C64-D7EB170186AF}" destId="{79EC73C0-AE1E-4E57-BC15-74004AD9A8F1}" srcOrd="1" destOrd="0" presId="urn:microsoft.com/office/officeart/2005/8/layout/list1"/>
    <dgm:cxn modelId="{7EA4A769-2B1D-4BAC-93FA-54D7358CA83B}" type="presOf" srcId="{41B4B1CD-14D2-4FA7-ACCA-CB2F6FED2613}" destId="{2332AFCE-60AA-49AE-9587-22B27FCF740C}" srcOrd="1" destOrd="0" presId="urn:microsoft.com/office/officeart/2005/8/layout/list1"/>
    <dgm:cxn modelId="{15A14DF2-B816-4FB4-97C8-805DF0ADAC2D}" srcId="{303E6756-4898-41D2-8C4C-AF2ADC9B3A4E}" destId="{E923A7A0-5993-4AD3-8CA2-D2990F4C9599}" srcOrd="0" destOrd="0" parTransId="{0A63AFE2-3624-4B7E-ABA4-233A584A30E2}" sibTransId="{B34577E9-8635-4439-A42F-4C5B24539D85}"/>
    <dgm:cxn modelId="{5D542C1D-197E-423E-A0D9-4E2A32188830}" srcId="{41B4B1CD-14D2-4FA7-ACCA-CB2F6FED2613}" destId="{4999ECF9-7752-4447-B697-A87172DB8A7D}" srcOrd="0" destOrd="0" parTransId="{86517150-3DB2-4118-A11F-3B44D24E8463}" sibTransId="{1FAAD519-2521-41EF-A7C9-6732C283F5ED}"/>
    <dgm:cxn modelId="{41F147D9-F9DA-4AD9-B461-CE472CCD96AC}" srcId="{303E6756-4898-41D2-8C4C-AF2ADC9B3A4E}" destId="{41B4B1CD-14D2-4FA7-ACCA-CB2F6FED2613}" srcOrd="1" destOrd="0" parTransId="{5A134488-AC4C-48B0-B9A6-20E2B6533844}" sibTransId="{411B78F9-4A8E-40DB-9BC0-2E283880C4CE}"/>
    <dgm:cxn modelId="{38EC29DA-95E0-4271-86F0-8C673D0E448A}" type="presOf" srcId="{6C825427-FABC-4048-9C64-D7EB170186AF}" destId="{598F4927-0599-420A-A90E-F24EEFAD7099}" srcOrd="0" destOrd="0" presId="urn:microsoft.com/office/officeart/2005/8/layout/list1"/>
    <dgm:cxn modelId="{B1D55AAF-0244-47EA-ABC0-7A2D15E2D005}" type="presOf" srcId="{E923A7A0-5993-4AD3-8CA2-D2990F4C9599}" destId="{B96F778A-4E56-4680-A02E-610EEE4678F5}" srcOrd="0" destOrd="0" presId="urn:microsoft.com/office/officeart/2005/8/layout/list1"/>
    <dgm:cxn modelId="{A159622E-9596-4C25-8A34-E8C20C7279D3}" type="presOf" srcId="{4999ECF9-7752-4447-B697-A87172DB8A7D}" destId="{347E6FB4-2798-4AD4-A49E-15157C890EE6}" srcOrd="0" destOrd="0" presId="urn:microsoft.com/office/officeart/2005/8/layout/list1"/>
    <dgm:cxn modelId="{610954E8-EB09-44E0-BA4C-1671095EEA10}" type="presOf" srcId="{CA262AB5-678F-459A-8199-AF2600A5A557}" destId="{774CBA4F-7446-4A81-9DEF-E74F3B715040}" srcOrd="0" destOrd="0" presId="urn:microsoft.com/office/officeart/2005/8/layout/list1"/>
    <dgm:cxn modelId="{AE8D91D4-A76F-49E4-AD27-67F77038A4A5}" type="presParOf" srcId="{94A4552E-2592-4A39-99BA-FA7299A11E87}" destId="{578049F1-A6A0-447F-912F-BCD9B9BF64BF}" srcOrd="0" destOrd="0" presId="urn:microsoft.com/office/officeart/2005/8/layout/list1"/>
    <dgm:cxn modelId="{FF67EB51-9045-460C-A72B-ED138745613A}" type="presParOf" srcId="{578049F1-A6A0-447F-912F-BCD9B9BF64BF}" destId="{B96F778A-4E56-4680-A02E-610EEE4678F5}" srcOrd="0" destOrd="0" presId="urn:microsoft.com/office/officeart/2005/8/layout/list1"/>
    <dgm:cxn modelId="{B413CA2A-97D6-4DDB-9E00-E5A15BAF2064}" type="presParOf" srcId="{578049F1-A6A0-447F-912F-BCD9B9BF64BF}" destId="{6FA601C2-FEFD-402F-9764-A00E0A236130}" srcOrd="1" destOrd="0" presId="urn:microsoft.com/office/officeart/2005/8/layout/list1"/>
    <dgm:cxn modelId="{2473BD46-5D1D-4649-9DB7-DC11FD2CA40E}" type="presParOf" srcId="{94A4552E-2592-4A39-99BA-FA7299A11E87}" destId="{58CF1BC5-57D3-4232-A4B1-F243DFA3F756}" srcOrd="1" destOrd="0" presId="urn:microsoft.com/office/officeart/2005/8/layout/list1"/>
    <dgm:cxn modelId="{006477AF-065F-4740-B2DE-8A6B9835344C}" type="presParOf" srcId="{94A4552E-2592-4A39-99BA-FA7299A11E87}" destId="{4FA63899-EE8F-4F47-BA70-49189078755B}" srcOrd="2" destOrd="0" presId="urn:microsoft.com/office/officeart/2005/8/layout/list1"/>
    <dgm:cxn modelId="{48EE2D60-932A-4868-8AAE-4318BD0AD9D9}" type="presParOf" srcId="{94A4552E-2592-4A39-99BA-FA7299A11E87}" destId="{DDEA3EA0-E6EC-4349-8DF2-F61C3182CC7F}" srcOrd="3" destOrd="0" presId="urn:microsoft.com/office/officeart/2005/8/layout/list1"/>
    <dgm:cxn modelId="{62428F91-48D5-4F3E-B191-FB68C22D00DA}" type="presParOf" srcId="{94A4552E-2592-4A39-99BA-FA7299A11E87}" destId="{5FFFFAFE-98EA-4775-AA52-9382C14D1B94}" srcOrd="4" destOrd="0" presId="urn:microsoft.com/office/officeart/2005/8/layout/list1"/>
    <dgm:cxn modelId="{7B7C01C6-FED6-41CC-8ACA-5FAC950AF948}" type="presParOf" srcId="{5FFFFAFE-98EA-4775-AA52-9382C14D1B94}" destId="{6AE0D294-91B5-4AE1-B39F-06A8884417CD}" srcOrd="0" destOrd="0" presId="urn:microsoft.com/office/officeart/2005/8/layout/list1"/>
    <dgm:cxn modelId="{E4B7C6DF-A7F2-4034-A262-DF73D74B9834}" type="presParOf" srcId="{5FFFFAFE-98EA-4775-AA52-9382C14D1B94}" destId="{2332AFCE-60AA-49AE-9587-22B27FCF740C}" srcOrd="1" destOrd="0" presId="urn:microsoft.com/office/officeart/2005/8/layout/list1"/>
    <dgm:cxn modelId="{F0860827-3303-4F94-A3F1-1EC4092E9DA6}" type="presParOf" srcId="{94A4552E-2592-4A39-99BA-FA7299A11E87}" destId="{16F215F8-AE4A-4EAD-A82A-369B7964B9C8}" srcOrd="5" destOrd="0" presId="urn:microsoft.com/office/officeart/2005/8/layout/list1"/>
    <dgm:cxn modelId="{7E7F9D8B-842C-4F63-9E09-61CC1B43198C}" type="presParOf" srcId="{94A4552E-2592-4A39-99BA-FA7299A11E87}" destId="{347E6FB4-2798-4AD4-A49E-15157C890EE6}" srcOrd="6" destOrd="0" presId="urn:microsoft.com/office/officeart/2005/8/layout/list1"/>
    <dgm:cxn modelId="{483BF471-5EFB-45C3-BCDD-B0C69A65CA99}" type="presParOf" srcId="{94A4552E-2592-4A39-99BA-FA7299A11E87}" destId="{65911AD9-D8A3-4C81-968E-692CA764B381}" srcOrd="7" destOrd="0" presId="urn:microsoft.com/office/officeart/2005/8/layout/list1"/>
    <dgm:cxn modelId="{665FFB82-7104-4C90-9289-4429231E21C9}" type="presParOf" srcId="{94A4552E-2592-4A39-99BA-FA7299A11E87}" destId="{0C813690-07BD-4720-A835-6D73C57FA541}" srcOrd="8" destOrd="0" presId="urn:microsoft.com/office/officeart/2005/8/layout/list1"/>
    <dgm:cxn modelId="{8776CEE2-4B5E-4C4C-AFE9-2167E6719CC9}" type="presParOf" srcId="{0C813690-07BD-4720-A835-6D73C57FA541}" destId="{598F4927-0599-420A-A90E-F24EEFAD7099}" srcOrd="0" destOrd="0" presId="urn:microsoft.com/office/officeart/2005/8/layout/list1"/>
    <dgm:cxn modelId="{D48AAB73-83C4-4D71-BD92-EF117C340BE1}" type="presParOf" srcId="{0C813690-07BD-4720-A835-6D73C57FA541}" destId="{79EC73C0-AE1E-4E57-BC15-74004AD9A8F1}" srcOrd="1" destOrd="0" presId="urn:microsoft.com/office/officeart/2005/8/layout/list1"/>
    <dgm:cxn modelId="{74B68D0C-B274-4B9B-A283-044928BB556A}" type="presParOf" srcId="{94A4552E-2592-4A39-99BA-FA7299A11E87}" destId="{D6310FF2-E3C5-4F6B-93DA-E5B853D76DF3}" srcOrd="9" destOrd="0" presId="urn:microsoft.com/office/officeart/2005/8/layout/list1"/>
    <dgm:cxn modelId="{FE439886-649B-43B8-B3E5-68D656DB476D}" type="presParOf" srcId="{94A4552E-2592-4A39-99BA-FA7299A11E87}" destId="{774CBA4F-7446-4A81-9DEF-E74F3B7150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E4E31-C1D0-40C3-965E-65E081AD8908}" type="doc">
      <dgm:prSet loTypeId="urn:microsoft.com/office/officeart/2005/8/layout/chevron2" loCatId="list" qsTypeId="urn:microsoft.com/office/officeart/2005/8/quickstyle/simple1#2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1AD557C1-D335-4AB5-B534-8CD1C66DB41D}">
      <dgm:prSet phldrT="[文字]" phldr="1"/>
      <dgm:spPr/>
      <dgm:t>
        <a:bodyPr/>
        <a:lstStyle/>
        <a:p>
          <a:endParaRPr lang="zh-TW" altLang="en-US" dirty="0"/>
        </a:p>
      </dgm:t>
    </dgm:pt>
    <dgm:pt modelId="{5726E078-E420-4814-96F2-F9BD5B531C04}" type="parTrans" cxnId="{651F3BAE-655B-47EC-ACDE-C379AC54A314}">
      <dgm:prSet/>
      <dgm:spPr/>
      <dgm:t>
        <a:bodyPr/>
        <a:lstStyle/>
        <a:p>
          <a:endParaRPr lang="zh-TW" altLang="en-US"/>
        </a:p>
      </dgm:t>
    </dgm:pt>
    <dgm:pt modelId="{8FAD0C84-F8F8-49D0-B840-5845B9924796}" type="sibTrans" cxnId="{651F3BAE-655B-47EC-ACDE-C379AC54A314}">
      <dgm:prSet/>
      <dgm:spPr/>
      <dgm:t>
        <a:bodyPr/>
        <a:lstStyle/>
        <a:p>
          <a:endParaRPr lang="zh-TW" altLang="en-US"/>
        </a:p>
      </dgm:t>
    </dgm:pt>
    <dgm:pt modelId="{335ED954-00FE-428E-A054-60AC164CC9D5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午休輪三班制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CF4ADB29-C386-41AF-8964-A8DC25A1B1E7}" type="parTrans" cxnId="{CFC44312-D756-4E33-89E3-9580F732AD32}">
      <dgm:prSet/>
      <dgm:spPr/>
      <dgm:t>
        <a:bodyPr/>
        <a:lstStyle/>
        <a:p>
          <a:endParaRPr lang="zh-TW" altLang="en-US"/>
        </a:p>
      </dgm:t>
    </dgm:pt>
    <dgm:pt modelId="{6CB4E275-5145-45F6-BF36-B9D40E46C9F6}" type="sibTrans" cxnId="{CFC44312-D756-4E33-89E3-9580F732AD32}">
      <dgm:prSet/>
      <dgm:spPr/>
      <dgm:t>
        <a:bodyPr/>
        <a:lstStyle/>
        <a:p>
          <a:endParaRPr lang="zh-TW" altLang="en-US"/>
        </a:p>
      </dgm:t>
    </dgm:pt>
    <dgm:pt modelId="{34A9CA3D-BB64-4572-AAB9-B3FE85F41682}">
      <dgm:prSet phldrT="[文字]" phldr="1"/>
      <dgm:spPr/>
      <dgm:t>
        <a:bodyPr/>
        <a:lstStyle/>
        <a:p>
          <a:endParaRPr lang="zh-TW" altLang="en-US" dirty="0"/>
        </a:p>
      </dgm:t>
    </dgm:pt>
    <dgm:pt modelId="{CEE18217-DDA9-4BD8-A74F-212A08203E96}" type="parTrans" cxnId="{DD11F4E6-7B16-4660-9496-4EB6EF65F5EA}">
      <dgm:prSet/>
      <dgm:spPr/>
      <dgm:t>
        <a:bodyPr/>
        <a:lstStyle/>
        <a:p>
          <a:endParaRPr lang="zh-TW" altLang="en-US"/>
        </a:p>
      </dgm:t>
    </dgm:pt>
    <dgm:pt modelId="{80284275-33B4-4B2A-BF8E-8CF70CDD606F}" type="sibTrans" cxnId="{DD11F4E6-7B16-4660-9496-4EB6EF65F5EA}">
      <dgm:prSet/>
      <dgm:spPr/>
      <dgm:t>
        <a:bodyPr/>
        <a:lstStyle/>
        <a:p>
          <a:endParaRPr lang="zh-TW" altLang="en-US"/>
        </a:p>
      </dgm:t>
    </dgm:pt>
    <dgm:pt modelId="{51C9B2BD-0A35-48BB-9CD4-7AD82C9BF307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離開座位時必須留下訊息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9CB643D0-252A-4562-80F1-2577D79C9D19}" type="parTrans" cxnId="{C9E95D67-3C58-4DA5-A81E-9E8AC52CF796}">
      <dgm:prSet/>
      <dgm:spPr/>
      <dgm:t>
        <a:bodyPr/>
        <a:lstStyle/>
        <a:p>
          <a:endParaRPr lang="zh-TW" altLang="en-US"/>
        </a:p>
      </dgm:t>
    </dgm:pt>
    <dgm:pt modelId="{D52D1E75-F421-48FE-AE62-F46128E9C5A7}" type="sibTrans" cxnId="{C9E95D67-3C58-4DA5-A81E-9E8AC52CF796}">
      <dgm:prSet/>
      <dgm:spPr/>
      <dgm:t>
        <a:bodyPr/>
        <a:lstStyle/>
        <a:p>
          <a:endParaRPr lang="zh-TW" altLang="en-US"/>
        </a:p>
      </dgm:t>
    </dgm:pt>
    <dgm:pt modelId="{01037E86-48EA-4B4C-B8DF-2EEA2B856ABB}">
      <dgm:prSet phldrT="[文字]" phldr="1"/>
      <dgm:spPr/>
      <dgm:t>
        <a:bodyPr/>
        <a:lstStyle/>
        <a:p>
          <a:endParaRPr lang="zh-TW" altLang="en-US" dirty="0"/>
        </a:p>
      </dgm:t>
    </dgm:pt>
    <dgm:pt modelId="{89D782FC-AA19-4A71-9797-6CD50660A5BF}" type="parTrans" cxnId="{593E414F-F5CE-42F3-B03D-009C9AC81BC0}">
      <dgm:prSet/>
      <dgm:spPr/>
      <dgm:t>
        <a:bodyPr/>
        <a:lstStyle/>
        <a:p>
          <a:endParaRPr lang="zh-TW" altLang="en-US"/>
        </a:p>
      </dgm:t>
    </dgm:pt>
    <dgm:pt modelId="{25448631-704A-4904-A427-D9EF6DC88315}" type="sibTrans" cxnId="{593E414F-F5CE-42F3-B03D-009C9AC81BC0}">
      <dgm:prSet/>
      <dgm:spPr/>
      <dgm:t>
        <a:bodyPr/>
        <a:lstStyle/>
        <a:p>
          <a:endParaRPr lang="zh-TW" altLang="en-US"/>
        </a:p>
      </dgm:t>
    </dgm:pt>
    <dgm:pt modelId="{24B89828-703B-40CA-B58C-B86AF602FF94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建立人員及工作內容的目錄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975A89B7-60E7-4388-89C8-89EBD2B11F37}" type="parTrans" cxnId="{656CA1FB-0397-403E-B2ED-0E43FD415E12}">
      <dgm:prSet/>
      <dgm:spPr/>
      <dgm:t>
        <a:bodyPr/>
        <a:lstStyle/>
        <a:p>
          <a:endParaRPr lang="zh-TW" altLang="en-US"/>
        </a:p>
      </dgm:t>
    </dgm:pt>
    <dgm:pt modelId="{06C3F7A7-94E0-4BD2-870B-D92C7C3D1F3A}" type="sibTrans" cxnId="{656CA1FB-0397-403E-B2ED-0E43FD415E12}">
      <dgm:prSet/>
      <dgm:spPr/>
      <dgm:t>
        <a:bodyPr/>
        <a:lstStyle/>
        <a:p>
          <a:endParaRPr lang="zh-TW" altLang="en-US"/>
        </a:p>
      </dgm:t>
    </dgm:pt>
    <dgm:pt modelId="{97D148F5-B988-4FB1-9ADA-4DCD4E2D3741}" type="pres">
      <dgm:prSet presAssocID="{67EE4E31-C1D0-40C3-965E-65E081AD89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871C4A-DF77-4759-B1CA-89EF189A43B3}" type="pres">
      <dgm:prSet presAssocID="{1AD557C1-D335-4AB5-B534-8CD1C66DB41D}" presName="composite" presStyleCnt="0"/>
      <dgm:spPr/>
    </dgm:pt>
    <dgm:pt modelId="{98A63667-0F26-4888-AD47-A3DBE5C1BABC}" type="pres">
      <dgm:prSet presAssocID="{1AD557C1-D335-4AB5-B534-8CD1C66DB4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B60B63-E052-4C88-8CA2-ECCFF4196C92}" type="pres">
      <dgm:prSet presAssocID="{1AD557C1-D335-4AB5-B534-8CD1C66DB4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1BC2EF-1B70-4A12-A6BF-00AA5ECA6C1D}" type="pres">
      <dgm:prSet presAssocID="{8FAD0C84-F8F8-49D0-B840-5845B9924796}" presName="sp" presStyleCnt="0"/>
      <dgm:spPr/>
    </dgm:pt>
    <dgm:pt modelId="{151FD4AD-9C89-454C-A7FD-2898447F7619}" type="pres">
      <dgm:prSet presAssocID="{34A9CA3D-BB64-4572-AAB9-B3FE85F41682}" presName="composite" presStyleCnt="0"/>
      <dgm:spPr/>
    </dgm:pt>
    <dgm:pt modelId="{89846A4F-06A2-453E-9E51-C6843952ADBB}" type="pres">
      <dgm:prSet presAssocID="{34A9CA3D-BB64-4572-AAB9-B3FE85F4168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F21A9D-CA82-4A98-9C2F-CDD5A050BCC1}" type="pres">
      <dgm:prSet presAssocID="{34A9CA3D-BB64-4572-AAB9-B3FE85F4168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410464-8ECF-4A97-96A2-64D3D7FE63FE}" type="pres">
      <dgm:prSet presAssocID="{80284275-33B4-4B2A-BF8E-8CF70CDD606F}" presName="sp" presStyleCnt="0"/>
      <dgm:spPr/>
    </dgm:pt>
    <dgm:pt modelId="{A358AFD5-5C46-4E51-AC09-06A965C0A758}" type="pres">
      <dgm:prSet presAssocID="{01037E86-48EA-4B4C-B8DF-2EEA2B856ABB}" presName="composite" presStyleCnt="0"/>
      <dgm:spPr/>
    </dgm:pt>
    <dgm:pt modelId="{FEB68DAE-2DC8-4BAE-9046-56B7E496819B}" type="pres">
      <dgm:prSet presAssocID="{01037E86-48EA-4B4C-B8DF-2EEA2B856AB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865CC0-AF08-4581-BBA1-672FACB4ACA9}" type="pres">
      <dgm:prSet presAssocID="{01037E86-48EA-4B4C-B8DF-2EEA2B856AB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822644-8FD6-4CC4-8D32-F479ECB2E569}" type="presOf" srcId="{335ED954-00FE-428E-A054-60AC164CC9D5}" destId="{C7B60B63-E052-4C88-8CA2-ECCFF4196C92}" srcOrd="0" destOrd="0" presId="urn:microsoft.com/office/officeart/2005/8/layout/chevron2"/>
    <dgm:cxn modelId="{E66DC1D4-4DCF-4643-B867-A9EEF3009DB9}" type="presOf" srcId="{24B89828-703B-40CA-B58C-B86AF602FF94}" destId="{DA865CC0-AF08-4581-BBA1-672FACB4ACA9}" srcOrd="0" destOrd="0" presId="urn:microsoft.com/office/officeart/2005/8/layout/chevron2"/>
    <dgm:cxn modelId="{26822529-48AE-4D86-A0B0-51D3D50F4533}" type="presOf" srcId="{01037E86-48EA-4B4C-B8DF-2EEA2B856ABB}" destId="{FEB68DAE-2DC8-4BAE-9046-56B7E496819B}" srcOrd="0" destOrd="0" presId="urn:microsoft.com/office/officeart/2005/8/layout/chevron2"/>
    <dgm:cxn modelId="{CFC44312-D756-4E33-89E3-9580F732AD32}" srcId="{1AD557C1-D335-4AB5-B534-8CD1C66DB41D}" destId="{335ED954-00FE-428E-A054-60AC164CC9D5}" srcOrd="0" destOrd="0" parTransId="{CF4ADB29-C386-41AF-8964-A8DC25A1B1E7}" sibTransId="{6CB4E275-5145-45F6-BF36-B9D40E46C9F6}"/>
    <dgm:cxn modelId="{636E88D9-4CB7-4C56-8EDA-78EDA598AFD7}" type="presOf" srcId="{51C9B2BD-0A35-48BB-9CD4-7AD82C9BF307}" destId="{04F21A9D-CA82-4A98-9C2F-CDD5A050BCC1}" srcOrd="0" destOrd="0" presId="urn:microsoft.com/office/officeart/2005/8/layout/chevron2"/>
    <dgm:cxn modelId="{2DD024AE-B093-44AC-B1D1-7AA0D550747F}" type="presOf" srcId="{1AD557C1-D335-4AB5-B534-8CD1C66DB41D}" destId="{98A63667-0F26-4888-AD47-A3DBE5C1BABC}" srcOrd="0" destOrd="0" presId="urn:microsoft.com/office/officeart/2005/8/layout/chevron2"/>
    <dgm:cxn modelId="{593E414F-F5CE-42F3-B03D-009C9AC81BC0}" srcId="{67EE4E31-C1D0-40C3-965E-65E081AD8908}" destId="{01037E86-48EA-4B4C-B8DF-2EEA2B856ABB}" srcOrd="2" destOrd="0" parTransId="{89D782FC-AA19-4A71-9797-6CD50660A5BF}" sibTransId="{25448631-704A-4904-A427-D9EF6DC88315}"/>
    <dgm:cxn modelId="{656CA1FB-0397-403E-B2ED-0E43FD415E12}" srcId="{01037E86-48EA-4B4C-B8DF-2EEA2B856ABB}" destId="{24B89828-703B-40CA-B58C-B86AF602FF94}" srcOrd="0" destOrd="0" parTransId="{975A89B7-60E7-4388-89C8-89EBD2B11F37}" sibTransId="{06C3F7A7-94E0-4BD2-870B-D92C7C3D1F3A}"/>
    <dgm:cxn modelId="{C9E95D67-3C58-4DA5-A81E-9E8AC52CF796}" srcId="{34A9CA3D-BB64-4572-AAB9-B3FE85F41682}" destId="{51C9B2BD-0A35-48BB-9CD4-7AD82C9BF307}" srcOrd="0" destOrd="0" parTransId="{9CB643D0-252A-4562-80F1-2577D79C9D19}" sibTransId="{D52D1E75-F421-48FE-AE62-F46128E9C5A7}"/>
    <dgm:cxn modelId="{5C734A8F-0C20-4196-BA3A-57C8804B9482}" type="presOf" srcId="{34A9CA3D-BB64-4572-AAB9-B3FE85F41682}" destId="{89846A4F-06A2-453E-9E51-C6843952ADBB}" srcOrd="0" destOrd="0" presId="urn:microsoft.com/office/officeart/2005/8/layout/chevron2"/>
    <dgm:cxn modelId="{DD11F4E6-7B16-4660-9496-4EB6EF65F5EA}" srcId="{67EE4E31-C1D0-40C3-965E-65E081AD8908}" destId="{34A9CA3D-BB64-4572-AAB9-B3FE85F41682}" srcOrd="1" destOrd="0" parTransId="{CEE18217-DDA9-4BD8-A74F-212A08203E96}" sibTransId="{80284275-33B4-4B2A-BF8E-8CF70CDD606F}"/>
    <dgm:cxn modelId="{651F3BAE-655B-47EC-ACDE-C379AC54A314}" srcId="{67EE4E31-C1D0-40C3-965E-65E081AD8908}" destId="{1AD557C1-D335-4AB5-B534-8CD1C66DB41D}" srcOrd="0" destOrd="0" parTransId="{5726E078-E420-4814-96F2-F9BD5B531C04}" sibTransId="{8FAD0C84-F8F8-49D0-B840-5845B9924796}"/>
    <dgm:cxn modelId="{9DA85C2C-6D44-456F-83B8-4042D508E669}" type="presOf" srcId="{67EE4E31-C1D0-40C3-965E-65E081AD8908}" destId="{97D148F5-B988-4FB1-9ADA-4DCD4E2D3741}" srcOrd="0" destOrd="0" presId="urn:microsoft.com/office/officeart/2005/8/layout/chevron2"/>
    <dgm:cxn modelId="{68273F50-B731-4253-AD4A-EE8F6B5DA666}" type="presParOf" srcId="{97D148F5-B988-4FB1-9ADA-4DCD4E2D3741}" destId="{18871C4A-DF77-4759-B1CA-89EF189A43B3}" srcOrd="0" destOrd="0" presId="urn:microsoft.com/office/officeart/2005/8/layout/chevron2"/>
    <dgm:cxn modelId="{861568A5-3E63-4DB1-AC17-26952B4E803D}" type="presParOf" srcId="{18871C4A-DF77-4759-B1CA-89EF189A43B3}" destId="{98A63667-0F26-4888-AD47-A3DBE5C1BABC}" srcOrd="0" destOrd="0" presId="urn:microsoft.com/office/officeart/2005/8/layout/chevron2"/>
    <dgm:cxn modelId="{CCE0D360-4D25-4DFE-B47F-F1313F948E6A}" type="presParOf" srcId="{18871C4A-DF77-4759-B1CA-89EF189A43B3}" destId="{C7B60B63-E052-4C88-8CA2-ECCFF4196C92}" srcOrd="1" destOrd="0" presId="urn:microsoft.com/office/officeart/2005/8/layout/chevron2"/>
    <dgm:cxn modelId="{19F1A98B-E9E0-4253-9B0B-D9635C923D17}" type="presParOf" srcId="{97D148F5-B988-4FB1-9ADA-4DCD4E2D3741}" destId="{121BC2EF-1B70-4A12-A6BF-00AA5ECA6C1D}" srcOrd="1" destOrd="0" presId="urn:microsoft.com/office/officeart/2005/8/layout/chevron2"/>
    <dgm:cxn modelId="{09BF6DF0-9113-41C8-AA51-93683704624B}" type="presParOf" srcId="{97D148F5-B988-4FB1-9ADA-4DCD4E2D3741}" destId="{151FD4AD-9C89-454C-A7FD-2898447F7619}" srcOrd="2" destOrd="0" presId="urn:microsoft.com/office/officeart/2005/8/layout/chevron2"/>
    <dgm:cxn modelId="{142EBF5D-0E00-4A5E-B638-0D25D31C88F9}" type="presParOf" srcId="{151FD4AD-9C89-454C-A7FD-2898447F7619}" destId="{89846A4F-06A2-453E-9E51-C6843952ADBB}" srcOrd="0" destOrd="0" presId="urn:microsoft.com/office/officeart/2005/8/layout/chevron2"/>
    <dgm:cxn modelId="{9851B66E-D33A-43FB-A392-1A51D9EBEE3C}" type="presParOf" srcId="{151FD4AD-9C89-454C-A7FD-2898447F7619}" destId="{04F21A9D-CA82-4A98-9C2F-CDD5A050BCC1}" srcOrd="1" destOrd="0" presId="urn:microsoft.com/office/officeart/2005/8/layout/chevron2"/>
    <dgm:cxn modelId="{9FBD39F9-9374-42DF-AF18-E7CFDE052308}" type="presParOf" srcId="{97D148F5-B988-4FB1-9ADA-4DCD4E2D3741}" destId="{7B410464-8ECF-4A97-96A2-64D3D7FE63FE}" srcOrd="3" destOrd="0" presId="urn:microsoft.com/office/officeart/2005/8/layout/chevron2"/>
    <dgm:cxn modelId="{DE350EE6-63D1-440C-8154-B53B89B7CDD8}" type="presParOf" srcId="{97D148F5-B988-4FB1-9ADA-4DCD4E2D3741}" destId="{A358AFD5-5C46-4E51-AC09-06A965C0A758}" srcOrd="4" destOrd="0" presId="urn:microsoft.com/office/officeart/2005/8/layout/chevron2"/>
    <dgm:cxn modelId="{564ABEF0-70A4-44A1-BE59-11ADFF01441A}" type="presParOf" srcId="{A358AFD5-5C46-4E51-AC09-06A965C0A758}" destId="{FEB68DAE-2DC8-4BAE-9046-56B7E496819B}" srcOrd="0" destOrd="0" presId="urn:microsoft.com/office/officeart/2005/8/layout/chevron2"/>
    <dgm:cxn modelId="{D556E97B-C0CE-42D5-8902-8B79919E6161}" type="presParOf" srcId="{A358AFD5-5C46-4E51-AC09-06A965C0A758}" destId="{DA865CC0-AF08-4581-BBA1-672FACB4AC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77F168-8828-4C06-9C50-97DFC095BE65}" type="doc">
      <dgm:prSet loTypeId="urn:microsoft.com/office/officeart/2005/8/layout/arrow2" loCatId="process" qsTypeId="urn:microsoft.com/office/officeart/2005/8/quickstyle/simple1#3" qsCatId="simple" csTypeId="urn:microsoft.com/office/officeart/2005/8/colors/accent6_4" csCatId="accent6" phldr="1"/>
      <dgm:spPr/>
    </dgm:pt>
    <dgm:pt modelId="{6E0A80CA-38DF-4186-B7BF-E680B49EAE5D}">
      <dgm:prSet phldrT="[文字]" custT="1"/>
      <dgm:spPr/>
      <dgm:t>
        <a:bodyPr/>
        <a:lstStyle/>
        <a:p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2001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年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2000</a:t>
          </a:r>
          <a:r>
            <a:rPr lang="zh-TW" altLang="zh-TW" sz="2400" dirty="0" smtClean="0">
              <a:latin typeface="微軟正黑體" pitchFamily="34" charset="-120"/>
              <a:ea typeface="微軟正黑體" pitchFamily="34" charset="-120"/>
            </a:rPr>
            <a:t>個六標準差的改善品質專案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F4345E9C-1451-45F4-9F88-6F2DFEC9EAB2}" type="parTrans" cxnId="{CBEB8E27-1C05-4105-A575-C304C6D76FE8}">
      <dgm:prSet/>
      <dgm:spPr/>
      <dgm:t>
        <a:bodyPr/>
        <a:lstStyle/>
        <a:p>
          <a:endParaRPr lang="zh-TW" altLang="en-US" sz="2800"/>
        </a:p>
      </dgm:t>
    </dgm:pt>
    <dgm:pt modelId="{275F3322-5691-4D9E-8B9C-685C68CBAD14}" type="sibTrans" cxnId="{CBEB8E27-1C05-4105-A575-C304C6D76FE8}">
      <dgm:prSet/>
      <dgm:spPr/>
      <dgm:t>
        <a:bodyPr/>
        <a:lstStyle/>
        <a:p>
          <a:endParaRPr lang="zh-TW" altLang="en-US" sz="2800"/>
        </a:p>
      </dgm:t>
    </dgm:pt>
    <dgm:pt modelId="{6C681985-1B60-421A-B4BF-559C311D9834}">
      <dgm:prSet phldrT="[文字]" custT="1"/>
      <dgm:spPr/>
      <dgm:t>
        <a:bodyPr/>
        <a:lstStyle/>
        <a:p>
          <a:r>
            <a:rPr lang="zh-TW" altLang="zh-TW" sz="2400" dirty="0" smtClean="0">
              <a:latin typeface="微軟正黑體" pitchFamily="34" charset="-120"/>
              <a:ea typeface="微軟正黑體" pitchFamily="34" charset="-120"/>
            </a:rPr>
            <a:t>業務部門主導完成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500</a:t>
          </a:r>
          <a:r>
            <a:rPr lang="zh-TW" altLang="zh-TW" sz="2400" dirty="0" smtClean="0">
              <a:latin typeface="微軟正黑體" pitchFamily="34" charset="-120"/>
              <a:ea typeface="微軟正黑體" pitchFamily="34" charset="-120"/>
            </a:rPr>
            <a:t>個與業績成長有關的專案，占比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25</a:t>
          </a:r>
          <a:r>
            <a:rPr lang="zh-TW" altLang="zh-TW" sz="2400" dirty="0" smtClean="0">
              <a:latin typeface="微軟正黑體" pitchFamily="34" charset="-120"/>
              <a:ea typeface="微軟正黑體" pitchFamily="34" charset="-120"/>
            </a:rPr>
            <a:t>％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807FCA35-3B59-4359-AEA3-00D0811AB74D}" type="parTrans" cxnId="{0936A4D0-2B40-4CEC-8BA0-7B7F9E71831D}">
      <dgm:prSet/>
      <dgm:spPr/>
      <dgm:t>
        <a:bodyPr/>
        <a:lstStyle/>
        <a:p>
          <a:endParaRPr lang="zh-TW" altLang="en-US" sz="2800"/>
        </a:p>
      </dgm:t>
    </dgm:pt>
    <dgm:pt modelId="{7210E75D-F4F2-4B0D-8FD8-40A4990EE18E}" type="sibTrans" cxnId="{0936A4D0-2B40-4CEC-8BA0-7B7F9E71831D}">
      <dgm:prSet/>
      <dgm:spPr/>
      <dgm:t>
        <a:bodyPr/>
        <a:lstStyle/>
        <a:p>
          <a:endParaRPr lang="zh-TW" altLang="en-US" sz="2800"/>
        </a:p>
      </dgm:t>
    </dgm:pt>
    <dgm:pt modelId="{12F37802-81B7-4EA7-B917-A8601EFA3C2F}">
      <dgm:prSet phldrT="[文字]" custT="1"/>
      <dgm:spPr/>
      <dgm:t>
        <a:bodyPr/>
        <a:lstStyle/>
        <a:p>
          <a:r>
            <a:rPr lang="zh-TW" altLang="zh-TW" sz="2400" dirty="0" smtClean="0">
              <a:latin typeface="微軟正黑體" pitchFamily="34" charset="-120"/>
              <a:ea typeface="微軟正黑體" pitchFamily="34" charset="-120"/>
            </a:rPr>
            <a:t>業務部為主的非製造部門，貢獻度高達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70</a:t>
          </a:r>
          <a:r>
            <a:rPr lang="zh-TW" altLang="zh-TW" sz="2400" dirty="0" smtClean="0">
              <a:latin typeface="微軟正黑體" pitchFamily="34" charset="-120"/>
              <a:ea typeface="微軟正黑體" pitchFamily="34" charset="-120"/>
            </a:rPr>
            <a:t>％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BDE612C7-9B8A-4B1B-BF1A-53DBF74D0C1F}" type="parTrans" cxnId="{4ED5B024-8429-4F5B-9CE1-410EB81364FF}">
      <dgm:prSet/>
      <dgm:spPr/>
      <dgm:t>
        <a:bodyPr/>
        <a:lstStyle/>
        <a:p>
          <a:endParaRPr lang="zh-TW" altLang="en-US" sz="2800"/>
        </a:p>
      </dgm:t>
    </dgm:pt>
    <dgm:pt modelId="{CCCF4A4E-81C1-481A-A95F-A2C36F85DB35}" type="sibTrans" cxnId="{4ED5B024-8429-4F5B-9CE1-410EB81364FF}">
      <dgm:prSet/>
      <dgm:spPr/>
      <dgm:t>
        <a:bodyPr/>
        <a:lstStyle/>
        <a:p>
          <a:endParaRPr lang="zh-TW" altLang="en-US" sz="2800"/>
        </a:p>
      </dgm:t>
    </dgm:pt>
    <dgm:pt modelId="{5A3A872D-F54B-4C9E-83D0-5A6A8EE68CDE}" type="pres">
      <dgm:prSet presAssocID="{FB77F168-8828-4C06-9C50-97DFC095BE65}" presName="arrowDiagram" presStyleCnt="0">
        <dgm:presLayoutVars>
          <dgm:chMax val="5"/>
          <dgm:dir/>
          <dgm:resizeHandles val="exact"/>
        </dgm:presLayoutVars>
      </dgm:prSet>
      <dgm:spPr/>
    </dgm:pt>
    <dgm:pt modelId="{FC74CD95-9B4C-41D1-A49F-0D22E2D6DDD1}" type="pres">
      <dgm:prSet presAssocID="{FB77F168-8828-4C06-9C50-97DFC095BE65}" presName="arrow" presStyleLbl="bgShp" presStyleIdx="0" presStyleCnt="1"/>
      <dgm:spPr/>
    </dgm:pt>
    <dgm:pt modelId="{75AEDA1A-4EF8-427B-A6E6-65914ED0FA71}" type="pres">
      <dgm:prSet presAssocID="{FB77F168-8828-4C06-9C50-97DFC095BE65}" presName="arrowDiagram3" presStyleCnt="0"/>
      <dgm:spPr/>
    </dgm:pt>
    <dgm:pt modelId="{8E4F65E9-9FAA-474A-8BC5-60D7976163F9}" type="pres">
      <dgm:prSet presAssocID="{6E0A80CA-38DF-4186-B7BF-E680B49EAE5D}" presName="bullet3a" presStyleLbl="node1" presStyleIdx="0" presStyleCnt="3" custLinFactX="-91524" custLinFactY="43750" custLinFactNeighborX="-100000" custLinFactNeighborY="100000"/>
      <dgm:spPr/>
    </dgm:pt>
    <dgm:pt modelId="{AD086A67-82BC-41F8-9EAC-B520E5A9D536}" type="pres">
      <dgm:prSet presAssocID="{6E0A80CA-38DF-4186-B7BF-E680B49EAE5D}" presName="textBox3a" presStyleLbl="revTx" presStyleIdx="0" presStyleCnt="3" custScaleX="116268" custLinFactNeighborX="-965" custLinFactNeighborY="18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EB5B70-925C-4908-B650-93F3094E466F}" type="pres">
      <dgm:prSet presAssocID="{6C681985-1B60-421A-B4BF-559C311D9834}" presName="bullet3b" presStyleLbl="node1" presStyleIdx="1" presStyleCnt="3"/>
      <dgm:spPr/>
    </dgm:pt>
    <dgm:pt modelId="{1FE61E87-1BD0-4804-9417-012BD53241A4}" type="pres">
      <dgm:prSet presAssocID="{6C681985-1B60-421A-B4BF-559C311D9834}" presName="textBox3b" presStyleLbl="revTx" presStyleIdx="1" presStyleCnt="3" custScaleX="137818" custLinFactNeighborX="19123" custLinFactNeighborY="-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C13E9C-5875-4F99-9AB7-2EBB46592A83}" type="pres">
      <dgm:prSet presAssocID="{12F37802-81B7-4EA7-B917-A8601EFA3C2F}" presName="bullet3c" presStyleLbl="node1" presStyleIdx="2" presStyleCnt="3"/>
      <dgm:spPr/>
    </dgm:pt>
    <dgm:pt modelId="{ADFBE84F-DC2B-49C3-B8B0-9DF3E4BAC4E0}" type="pres">
      <dgm:prSet presAssocID="{12F37802-81B7-4EA7-B917-A8601EFA3C2F}" presName="textBox3c" presStyleLbl="revTx" presStyleIdx="2" presStyleCnt="3" custScaleX="153857" custLinFactNeighborX="45301" custLinFactNeighborY="60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2DC95E-DA21-436B-8615-86E7277C0E36}" type="presOf" srcId="{6E0A80CA-38DF-4186-B7BF-E680B49EAE5D}" destId="{AD086A67-82BC-41F8-9EAC-B520E5A9D536}" srcOrd="0" destOrd="0" presId="urn:microsoft.com/office/officeart/2005/8/layout/arrow2"/>
    <dgm:cxn modelId="{0936A4D0-2B40-4CEC-8BA0-7B7F9E71831D}" srcId="{FB77F168-8828-4C06-9C50-97DFC095BE65}" destId="{6C681985-1B60-421A-B4BF-559C311D9834}" srcOrd="1" destOrd="0" parTransId="{807FCA35-3B59-4359-AEA3-00D0811AB74D}" sibTransId="{7210E75D-F4F2-4B0D-8FD8-40A4990EE18E}"/>
    <dgm:cxn modelId="{09CCB02F-D6D6-46E7-8189-EE0F8AB0B445}" type="presOf" srcId="{6C681985-1B60-421A-B4BF-559C311D9834}" destId="{1FE61E87-1BD0-4804-9417-012BD53241A4}" srcOrd="0" destOrd="0" presId="urn:microsoft.com/office/officeart/2005/8/layout/arrow2"/>
    <dgm:cxn modelId="{4ED5B024-8429-4F5B-9CE1-410EB81364FF}" srcId="{FB77F168-8828-4C06-9C50-97DFC095BE65}" destId="{12F37802-81B7-4EA7-B917-A8601EFA3C2F}" srcOrd="2" destOrd="0" parTransId="{BDE612C7-9B8A-4B1B-BF1A-53DBF74D0C1F}" sibTransId="{CCCF4A4E-81C1-481A-A95F-A2C36F85DB35}"/>
    <dgm:cxn modelId="{CBEB8E27-1C05-4105-A575-C304C6D76FE8}" srcId="{FB77F168-8828-4C06-9C50-97DFC095BE65}" destId="{6E0A80CA-38DF-4186-B7BF-E680B49EAE5D}" srcOrd="0" destOrd="0" parTransId="{F4345E9C-1451-45F4-9F88-6F2DFEC9EAB2}" sibTransId="{275F3322-5691-4D9E-8B9C-685C68CBAD14}"/>
    <dgm:cxn modelId="{FE878493-B9EF-4D27-887C-B01B7C571F70}" type="presOf" srcId="{12F37802-81B7-4EA7-B917-A8601EFA3C2F}" destId="{ADFBE84F-DC2B-49C3-B8B0-9DF3E4BAC4E0}" srcOrd="0" destOrd="0" presId="urn:microsoft.com/office/officeart/2005/8/layout/arrow2"/>
    <dgm:cxn modelId="{DA3F6EA2-49CA-44C8-AEC3-7F6A601EE29E}" type="presOf" srcId="{FB77F168-8828-4C06-9C50-97DFC095BE65}" destId="{5A3A872D-F54B-4C9E-83D0-5A6A8EE68CDE}" srcOrd="0" destOrd="0" presId="urn:microsoft.com/office/officeart/2005/8/layout/arrow2"/>
    <dgm:cxn modelId="{55B0433F-C285-4697-934B-631A9CFDC3A9}" type="presParOf" srcId="{5A3A872D-F54B-4C9E-83D0-5A6A8EE68CDE}" destId="{FC74CD95-9B4C-41D1-A49F-0D22E2D6DDD1}" srcOrd="0" destOrd="0" presId="urn:microsoft.com/office/officeart/2005/8/layout/arrow2"/>
    <dgm:cxn modelId="{2B19101F-0667-4F8D-8434-425921374F6B}" type="presParOf" srcId="{5A3A872D-F54B-4C9E-83D0-5A6A8EE68CDE}" destId="{75AEDA1A-4EF8-427B-A6E6-65914ED0FA71}" srcOrd="1" destOrd="0" presId="urn:microsoft.com/office/officeart/2005/8/layout/arrow2"/>
    <dgm:cxn modelId="{FB3D8F1D-D33E-409A-A1AC-F7617227E0BA}" type="presParOf" srcId="{75AEDA1A-4EF8-427B-A6E6-65914ED0FA71}" destId="{8E4F65E9-9FAA-474A-8BC5-60D7976163F9}" srcOrd="0" destOrd="0" presId="urn:microsoft.com/office/officeart/2005/8/layout/arrow2"/>
    <dgm:cxn modelId="{5AB59F19-ED7E-479E-826A-37FB567F6783}" type="presParOf" srcId="{75AEDA1A-4EF8-427B-A6E6-65914ED0FA71}" destId="{AD086A67-82BC-41F8-9EAC-B520E5A9D536}" srcOrd="1" destOrd="0" presId="urn:microsoft.com/office/officeart/2005/8/layout/arrow2"/>
    <dgm:cxn modelId="{02ABC353-6BF9-4A96-AF09-CC4F627AEDAE}" type="presParOf" srcId="{75AEDA1A-4EF8-427B-A6E6-65914ED0FA71}" destId="{F0EB5B70-925C-4908-B650-93F3094E466F}" srcOrd="2" destOrd="0" presId="urn:microsoft.com/office/officeart/2005/8/layout/arrow2"/>
    <dgm:cxn modelId="{DE253537-932E-45ED-AF98-6BB416D9642C}" type="presParOf" srcId="{75AEDA1A-4EF8-427B-A6E6-65914ED0FA71}" destId="{1FE61E87-1BD0-4804-9417-012BD53241A4}" srcOrd="3" destOrd="0" presId="urn:microsoft.com/office/officeart/2005/8/layout/arrow2"/>
    <dgm:cxn modelId="{F255EED9-C618-4C5E-8329-38F052FAC461}" type="presParOf" srcId="{75AEDA1A-4EF8-427B-A6E6-65914ED0FA71}" destId="{4AC13E9C-5875-4F99-9AB7-2EBB46592A83}" srcOrd="4" destOrd="0" presId="urn:microsoft.com/office/officeart/2005/8/layout/arrow2"/>
    <dgm:cxn modelId="{88E95133-C77A-453B-A445-A50A6B872C06}" type="presParOf" srcId="{75AEDA1A-4EF8-427B-A6E6-65914ED0FA71}" destId="{ADFBE84F-DC2B-49C3-B8B0-9DF3E4BAC4E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B64543-C7AC-4F5A-85F2-79E7F61EB9B8}" type="doc">
      <dgm:prSet loTypeId="urn:microsoft.com/office/officeart/2005/8/layout/radial6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6332C14-AD23-4135-96A8-43BF05C5539F}">
      <dgm:prSet phldrT="[文字]"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6</a:t>
          </a:r>
          <a:r>
            <a:rPr lang="el-GR" altLang="zh-TW" dirty="0" smtClean="0">
              <a:solidFill>
                <a:schemeClr val="tx1"/>
              </a:solidFill>
            </a:rPr>
            <a:t>σ</a:t>
          </a:r>
          <a:endParaRPr lang="zh-TW" altLang="en-US" dirty="0">
            <a:solidFill>
              <a:schemeClr val="tx1"/>
            </a:solidFill>
          </a:endParaRPr>
        </a:p>
      </dgm:t>
    </dgm:pt>
    <dgm:pt modelId="{990BDFF1-6C54-4BD7-BAE8-CEC03C61DDA9}" type="parTrans" cxnId="{5867D118-A03A-4CC0-92F6-C56CE78AD87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9A13AC1-C103-4868-8F36-BE7ADC110C77}" type="sibTrans" cxnId="{5867D118-A03A-4CC0-92F6-C56CE78AD87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2906C65-C3DC-4CF9-A537-7AD5C3196A9A}">
      <dgm:prSet phldrT="[文字]"/>
      <dgm:spPr/>
      <dgm:t>
        <a:bodyPr/>
        <a:lstStyle/>
        <a:p>
          <a:r>
            <a:rPr lang="zh-TW" altLang="zh-TW" dirty="0" smtClean="0">
              <a:solidFill>
                <a:schemeClr val="tx1"/>
              </a:solidFill>
            </a:rPr>
            <a:t>工廠</a:t>
          </a:r>
          <a:endParaRPr lang="zh-TW" altLang="en-US" dirty="0">
            <a:solidFill>
              <a:schemeClr val="tx1"/>
            </a:solidFill>
          </a:endParaRPr>
        </a:p>
      </dgm:t>
    </dgm:pt>
    <dgm:pt modelId="{1F026FDC-408D-46FB-917D-32EB0A577D35}" type="parTrans" cxnId="{5310BB46-0D61-4BA2-8269-A341A222230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1A943B6-C052-488E-9C13-4BA7E4FAE59C}" type="sibTrans" cxnId="{5310BB46-0D61-4BA2-8269-A341A222230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D94C5C3-3440-4872-B821-C4952C81A729}">
      <dgm:prSet phldrT="[文字]"/>
      <dgm:spPr/>
      <dgm:t>
        <a:bodyPr/>
        <a:lstStyle/>
        <a:p>
          <a:r>
            <a:rPr lang="zh-TW" altLang="zh-TW" dirty="0" smtClean="0">
              <a:solidFill>
                <a:schemeClr val="tx1"/>
              </a:solidFill>
            </a:rPr>
            <a:t>業務</a:t>
          </a:r>
          <a:endParaRPr lang="zh-TW" altLang="en-US" dirty="0">
            <a:solidFill>
              <a:schemeClr val="tx1"/>
            </a:solidFill>
          </a:endParaRPr>
        </a:p>
      </dgm:t>
    </dgm:pt>
    <dgm:pt modelId="{3B4267FF-B468-4E99-BAA7-E1D32A61DA50}" type="parTrans" cxnId="{93B2310B-3695-4C3F-ABDA-977D5719ADA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B08C3B5-9C04-4939-ABE5-94D0A64C0A57}" type="sibTrans" cxnId="{93B2310B-3695-4C3F-ABDA-977D5719ADA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DAB3311-D0CD-42B2-8ECE-32C40C3C7684}">
      <dgm:prSet phldrT="[文字]"/>
      <dgm:spPr/>
      <dgm:t>
        <a:bodyPr/>
        <a:lstStyle/>
        <a:p>
          <a:r>
            <a:rPr lang="zh-TW" altLang="zh-TW" dirty="0" smtClean="0">
              <a:solidFill>
                <a:schemeClr val="tx1"/>
              </a:solidFill>
            </a:rPr>
            <a:t>資材</a:t>
          </a:r>
          <a:endParaRPr lang="zh-TW" altLang="en-US" dirty="0">
            <a:solidFill>
              <a:schemeClr val="tx1"/>
            </a:solidFill>
          </a:endParaRPr>
        </a:p>
      </dgm:t>
    </dgm:pt>
    <dgm:pt modelId="{623BB69C-D181-4277-879F-B7CC83A79A95}" type="parTrans" cxnId="{210D1C29-0EB9-4F55-AA6C-DF344C28E5F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EECE2C0D-F154-44AB-A565-E82B48172A50}" type="sibTrans" cxnId="{210D1C29-0EB9-4F55-AA6C-DF344C28E5F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756B456-5AF0-4AF8-9604-396183A32BA9}" type="pres">
      <dgm:prSet presAssocID="{A5B64543-C7AC-4F5A-85F2-79E7F61EB9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10150A-1165-4013-80BB-8DF2FB7CDC22}" type="pres">
      <dgm:prSet presAssocID="{A6332C14-AD23-4135-96A8-43BF05C5539F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41FACC4F-31AE-4F6B-B07B-3DD02A9AFB70}" type="pres">
      <dgm:prSet presAssocID="{32906C65-C3DC-4CF9-A537-7AD5C3196A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F6CA11-58BF-4B18-AE51-3009FDB59485}" type="pres">
      <dgm:prSet presAssocID="{32906C65-C3DC-4CF9-A537-7AD5C3196A9A}" presName="dummy" presStyleCnt="0"/>
      <dgm:spPr/>
    </dgm:pt>
    <dgm:pt modelId="{53B843ED-9A30-49FE-AB4A-21E1E7F2FD36}" type="pres">
      <dgm:prSet presAssocID="{F1A943B6-C052-488E-9C13-4BA7E4FAE59C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2F17E60-8A8A-4136-863B-BCA49A8D3F91}" type="pres">
      <dgm:prSet presAssocID="{0D94C5C3-3440-4872-B821-C4952C81A7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BB978E-96C8-461A-B451-7201BCC82395}" type="pres">
      <dgm:prSet presAssocID="{0D94C5C3-3440-4872-B821-C4952C81A729}" presName="dummy" presStyleCnt="0"/>
      <dgm:spPr/>
    </dgm:pt>
    <dgm:pt modelId="{B2FF86BB-FA05-433B-B2A8-FD0BCDE0697D}" type="pres">
      <dgm:prSet presAssocID="{0B08C3B5-9C04-4939-ABE5-94D0A64C0A5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428E763-C4D8-46DA-B350-155F8425A5F7}" type="pres">
      <dgm:prSet presAssocID="{0DAB3311-D0CD-42B2-8ECE-32C40C3C76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190AF9-704E-42C6-B2D4-B89EABA4C73E}" type="pres">
      <dgm:prSet presAssocID="{0DAB3311-D0CD-42B2-8ECE-32C40C3C7684}" presName="dummy" presStyleCnt="0"/>
      <dgm:spPr/>
    </dgm:pt>
    <dgm:pt modelId="{785AE22C-F344-4034-839D-9075D5B86923}" type="pres">
      <dgm:prSet presAssocID="{EECE2C0D-F154-44AB-A565-E82B48172A50}" presName="sibTrans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2BFBBDCC-7BE7-42C6-86BD-12537DC74024}" type="presOf" srcId="{EECE2C0D-F154-44AB-A565-E82B48172A50}" destId="{785AE22C-F344-4034-839D-9075D5B86923}" srcOrd="0" destOrd="0" presId="urn:microsoft.com/office/officeart/2005/8/layout/radial6"/>
    <dgm:cxn modelId="{2EB60C0B-3C3E-4FDA-9168-64B83CB7D33C}" type="presOf" srcId="{0B08C3B5-9C04-4939-ABE5-94D0A64C0A57}" destId="{B2FF86BB-FA05-433B-B2A8-FD0BCDE0697D}" srcOrd="0" destOrd="0" presId="urn:microsoft.com/office/officeart/2005/8/layout/radial6"/>
    <dgm:cxn modelId="{5867D118-A03A-4CC0-92F6-C56CE78AD876}" srcId="{A5B64543-C7AC-4F5A-85F2-79E7F61EB9B8}" destId="{A6332C14-AD23-4135-96A8-43BF05C5539F}" srcOrd="0" destOrd="0" parTransId="{990BDFF1-6C54-4BD7-BAE8-CEC03C61DDA9}" sibTransId="{39A13AC1-C103-4868-8F36-BE7ADC110C77}"/>
    <dgm:cxn modelId="{71C12963-6482-46FE-A8F4-D229C8B48F1B}" type="presOf" srcId="{A5B64543-C7AC-4F5A-85F2-79E7F61EB9B8}" destId="{6756B456-5AF0-4AF8-9604-396183A32BA9}" srcOrd="0" destOrd="0" presId="urn:microsoft.com/office/officeart/2005/8/layout/radial6"/>
    <dgm:cxn modelId="{EDD2CB08-5043-4828-8FFD-CD59A0E85436}" type="presOf" srcId="{0D94C5C3-3440-4872-B821-C4952C81A729}" destId="{42F17E60-8A8A-4136-863B-BCA49A8D3F91}" srcOrd="0" destOrd="0" presId="urn:microsoft.com/office/officeart/2005/8/layout/radial6"/>
    <dgm:cxn modelId="{210D1C29-0EB9-4F55-AA6C-DF344C28E5F1}" srcId="{A6332C14-AD23-4135-96A8-43BF05C5539F}" destId="{0DAB3311-D0CD-42B2-8ECE-32C40C3C7684}" srcOrd="2" destOrd="0" parTransId="{623BB69C-D181-4277-879F-B7CC83A79A95}" sibTransId="{EECE2C0D-F154-44AB-A565-E82B48172A50}"/>
    <dgm:cxn modelId="{98D43E28-53A3-4974-8BA3-250BDBD4D553}" type="presOf" srcId="{A6332C14-AD23-4135-96A8-43BF05C5539F}" destId="{AA10150A-1165-4013-80BB-8DF2FB7CDC22}" srcOrd="0" destOrd="0" presId="urn:microsoft.com/office/officeart/2005/8/layout/radial6"/>
    <dgm:cxn modelId="{D49F33BD-D008-4676-866A-5261E8F62A27}" type="presOf" srcId="{32906C65-C3DC-4CF9-A537-7AD5C3196A9A}" destId="{41FACC4F-31AE-4F6B-B07B-3DD02A9AFB70}" srcOrd="0" destOrd="0" presId="urn:microsoft.com/office/officeart/2005/8/layout/radial6"/>
    <dgm:cxn modelId="{CAB7607D-9285-4A5A-9937-08F7D5E49F36}" type="presOf" srcId="{F1A943B6-C052-488E-9C13-4BA7E4FAE59C}" destId="{53B843ED-9A30-49FE-AB4A-21E1E7F2FD36}" srcOrd="0" destOrd="0" presId="urn:microsoft.com/office/officeart/2005/8/layout/radial6"/>
    <dgm:cxn modelId="{0DF46ABD-CC1D-4ADA-8732-1F4E22E8E245}" type="presOf" srcId="{0DAB3311-D0CD-42B2-8ECE-32C40C3C7684}" destId="{2428E763-C4D8-46DA-B350-155F8425A5F7}" srcOrd="0" destOrd="0" presId="urn:microsoft.com/office/officeart/2005/8/layout/radial6"/>
    <dgm:cxn modelId="{93B2310B-3695-4C3F-ABDA-977D5719ADA5}" srcId="{A6332C14-AD23-4135-96A8-43BF05C5539F}" destId="{0D94C5C3-3440-4872-B821-C4952C81A729}" srcOrd="1" destOrd="0" parTransId="{3B4267FF-B468-4E99-BAA7-E1D32A61DA50}" sibTransId="{0B08C3B5-9C04-4939-ABE5-94D0A64C0A57}"/>
    <dgm:cxn modelId="{5310BB46-0D61-4BA2-8269-A341A2222303}" srcId="{A6332C14-AD23-4135-96A8-43BF05C5539F}" destId="{32906C65-C3DC-4CF9-A537-7AD5C3196A9A}" srcOrd="0" destOrd="0" parTransId="{1F026FDC-408D-46FB-917D-32EB0A577D35}" sibTransId="{F1A943B6-C052-488E-9C13-4BA7E4FAE59C}"/>
    <dgm:cxn modelId="{E8F19065-A75C-4BBC-ABF1-0C6CE4294FE3}" type="presParOf" srcId="{6756B456-5AF0-4AF8-9604-396183A32BA9}" destId="{AA10150A-1165-4013-80BB-8DF2FB7CDC22}" srcOrd="0" destOrd="0" presId="urn:microsoft.com/office/officeart/2005/8/layout/radial6"/>
    <dgm:cxn modelId="{F232A4D4-CEBC-4763-A357-FC35AD00DB32}" type="presParOf" srcId="{6756B456-5AF0-4AF8-9604-396183A32BA9}" destId="{41FACC4F-31AE-4F6B-B07B-3DD02A9AFB70}" srcOrd="1" destOrd="0" presId="urn:microsoft.com/office/officeart/2005/8/layout/radial6"/>
    <dgm:cxn modelId="{448241CD-8CCA-490F-B19A-C772A1D8FE25}" type="presParOf" srcId="{6756B456-5AF0-4AF8-9604-396183A32BA9}" destId="{8EF6CA11-58BF-4B18-AE51-3009FDB59485}" srcOrd="2" destOrd="0" presId="urn:microsoft.com/office/officeart/2005/8/layout/radial6"/>
    <dgm:cxn modelId="{D19C677A-ACE2-4527-94B2-D7B9CF42CEF8}" type="presParOf" srcId="{6756B456-5AF0-4AF8-9604-396183A32BA9}" destId="{53B843ED-9A30-49FE-AB4A-21E1E7F2FD36}" srcOrd="3" destOrd="0" presId="urn:microsoft.com/office/officeart/2005/8/layout/radial6"/>
    <dgm:cxn modelId="{F0AFFBCE-81F1-4409-B364-A83B3C7C3EFF}" type="presParOf" srcId="{6756B456-5AF0-4AF8-9604-396183A32BA9}" destId="{42F17E60-8A8A-4136-863B-BCA49A8D3F91}" srcOrd="4" destOrd="0" presId="urn:microsoft.com/office/officeart/2005/8/layout/radial6"/>
    <dgm:cxn modelId="{753A763D-56A2-4F07-B644-128ABE1AAEF5}" type="presParOf" srcId="{6756B456-5AF0-4AF8-9604-396183A32BA9}" destId="{70BB978E-96C8-461A-B451-7201BCC82395}" srcOrd="5" destOrd="0" presId="urn:microsoft.com/office/officeart/2005/8/layout/radial6"/>
    <dgm:cxn modelId="{791D1512-0AA2-45A5-8D25-600FFDE9AD95}" type="presParOf" srcId="{6756B456-5AF0-4AF8-9604-396183A32BA9}" destId="{B2FF86BB-FA05-433B-B2A8-FD0BCDE0697D}" srcOrd="6" destOrd="0" presId="urn:microsoft.com/office/officeart/2005/8/layout/radial6"/>
    <dgm:cxn modelId="{8FC9D2E9-42DF-413C-ABD6-76998F781E57}" type="presParOf" srcId="{6756B456-5AF0-4AF8-9604-396183A32BA9}" destId="{2428E763-C4D8-46DA-B350-155F8425A5F7}" srcOrd="7" destOrd="0" presId="urn:microsoft.com/office/officeart/2005/8/layout/radial6"/>
    <dgm:cxn modelId="{3E529F42-4A6F-4804-A8EF-8BC44E49E3DE}" type="presParOf" srcId="{6756B456-5AF0-4AF8-9604-396183A32BA9}" destId="{AB190AF9-704E-42C6-B2D4-B89EABA4C73E}" srcOrd="8" destOrd="0" presId="urn:microsoft.com/office/officeart/2005/8/layout/radial6"/>
    <dgm:cxn modelId="{64DF138D-49C8-436C-9B0B-F12EC43755A1}" type="presParOf" srcId="{6756B456-5AF0-4AF8-9604-396183A32BA9}" destId="{785AE22C-F344-4034-839D-9075D5B8692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FF0A49-76BD-438F-8BBD-C1C497F08375}" type="doc">
      <dgm:prSet loTypeId="urn:microsoft.com/office/officeart/2005/8/layout/hChevron3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277CCE5A-1344-46C5-91B3-6990B12BF4AA}">
      <dgm:prSet phldrT="[文字]" custT="1"/>
      <dgm:spPr/>
      <dgm:t>
        <a:bodyPr/>
        <a:lstStyle/>
        <a:p>
          <a:r>
            <a:rPr lang="zh-TW" altLang="en-US" sz="2400" b="0" dirty="0" smtClean="0">
              <a:latin typeface="微軟正黑體" pitchFamily="34" charset="-120"/>
              <a:ea typeface="微軟正黑體" pitchFamily="34" charset="-120"/>
            </a:rPr>
            <a:t>設定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目標</a:t>
          </a:r>
          <a:endParaRPr lang="zh-TW" altLang="en-US" sz="2400" b="0" dirty="0">
            <a:latin typeface="微軟正黑體" pitchFamily="34" charset="-120"/>
            <a:ea typeface="微軟正黑體" pitchFamily="34" charset="-120"/>
          </a:endParaRPr>
        </a:p>
      </dgm:t>
    </dgm:pt>
    <dgm:pt modelId="{4788C5BE-A3A0-4767-B6F3-B728A26CF52F}" type="parTrans" cxnId="{8FFA6AF0-2E25-4357-94BD-5A80FB50529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2BB0088-48B9-4C28-9168-2B1B040995D5}" type="sibTrans" cxnId="{8FFA6AF0-2E25-4357-94BD-5A80FB50529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3C16EFB-975A-4AE7-BCA1-C9ECBCDC34A4}">
      <dgm:prSet custT="1"/>
      <dgm:spPr/>
      <dgm:t>
        <a:bodyPr/>
        <a:lstStyle/>
        <a:p>
          <a:r>
            <a:rPr lang="zh-TW" altLang="zh-TW" sz="2400" dirty="0" smtClean="0">
              <a:latin typeface="微軟正黑體" pitchFamily="34" charset="-120"/>
              <a:ea typeface="微軟正黑體" pitchFamily="34" charset="-120"/>
            </a:rPr>
            <a:t>考績制度連結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43FF68B7-58FE-46FB-A602-AF84AAF65618}" type="parTrans" cxnId="{5CB5790B-2A78-4C3C-955A-818872A8AC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EDE40CA-CEA3-44B0-920B-04146EC578B2}" type="sibTrans" cxnId="{5CB5790B-2A78-4C3C-955A-818872A8AC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757540C-3A8D-46D4-B7E2-86C0C85D45CE}">
      <dgm:prSet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業務部門召開月會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05276914-79C3-4197-B4B5-AC52E91CA7B3}" type="parTrans" cxnId="{A34C47DD-2CE2-4ED1-8356-62F37AF3B1A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A790470-F799-4A82-B2CF-1E75CF9FC5B8}" type="sibTrans" cxnId="{A34C47DD-2CE2-4ED1-8356-62F37AF3B1A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D821EA5-AA04-4152-BF0B-EAA0DB872F5D}">
      <dgm:prSet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建立　　　資料庫</a:t>
          </a:r>
        </a:p>
      </dgm:t>
    </dgm:pt>
    <dgm:pt modelId="{A52DCF04-E475-46B3-93D1-C0C7EB49C3F5}" type="parTrans" cxnId="{2DAEC769-135A-444B-9358-8444A4955BA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1787EFC-11EF-4B85-932A-26F3843AE8DC}" type="sibTrans" cxnId="{2DAEC769-135A-444B-9358-8444A4955BA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0689C01-6D6C-4DB8-8F60-40F43371ACD2}" type="pres">
      <dgm:prSet presAssocID="{F2FF0A49-76BD-438F-8BBD-C1C497F083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4A56A0F-C6F2-468F-83AA-CDEACE1502DC}" type="pres">
      <dgm:prSet presAssocID="{277CCE5A-1344-46C5-91B3-6990B12BF4A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ED1C02-2758-4A31-8A80-FE92A52B605C}" type="pres">
      <dgm:prSet presAssocID="{62BB0088-48B9-4C28-9168-2B1B040995D5}" presName="parSpace" presStyleCnt="0"/>
      <dgm:spPr/>
    </dgm:pt>
    <dgm:pt modelId="{6C24F1C7-37CC-4274-9B72-19F7F50E43CD}" type="pres">
      <dgm:prSet presAssocID="{4D821EA5-AA04-4152-BF0B-EAA0DB872F5D}" presName="parTxOnly" presStyleLbl="node1" presStyleIdx="1" presStyleCnt="4" custScaleX="1006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985219-6385-42CE-9464-ADF763919052}" type="pres">
      <dgm:prSet presAssocID="{B1787EFC-11EF-4B85-932A-26F3843AE8DC}" presName="parSpace" presStyleCnt="0"/>
      <dgm:spPr/>
    </dgm:pt>
    <dgm:pt modelId="{5E361665-20BF-419B-A874-77E21155DCFF}" type="pres">
      <dgm:prSet presAssocID="{D3C16EFB-975A-4AE7-BCA1-C9ECBCDC34A4}" presName="parTxOnly" presStyleLbl="node1" presStyleIdx="2" presStyleCnt="4" custLinFactNeighborX="5237" custLinFactNeighborY="-3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9917E2-536A-4FFD-A8E9-A35849818C12}" type="pres">
      <dgm:prSet presAssocID="{4EDE40CA-CEA3-44B0-920B-04146EC578B2}" presName="parSpace" presStyleCnt="0"/>
      <dgm:spPr/>
    </dgm:pt>
    <dgm:pt modelId="{9F6D0A0F-14B2-44F7-91BC-ECF73CFA7EF6}" type="pres">
      <dgm:prSet presAssocID="{B757540C-3A8D-46D4-B7E2-86C0C85D45C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B5790B-2A78-4C3C-955A-818872A8AC1C}" srcId="{F2FF0A49-76BD-438F-8BBD-C1C497F08375}" destId="{D3C16EFB-975A-4AE7-BCA1-C9ECBCDC34A4}" srcOrd="2" destOrd="0" parTransId="{43FF68B7-58FE-46FB-A602-AF84AAF65618}" sibTransId="{4EDE40CA-CEA3-44B0-920B-04146EC578B2}"/>
    <dgm:cxn modelId="{C4EB8CE6-CEDF-46B9-BA4F-921C566FF43B}" type="presOf" srcId="{B757540C-3A8D-46D4-B7E2-86C0C85D45CE}" destId="{9F6D0A0F-14B2-44F7-91BC-ECF73CFA7EF6}" srcOrd="0" destOrd="0" presId="urn:microsoft.com/office/officeart/2005/8/layout/hChevron3"/>
    <dgm:cxn modelId="{2C990BAB-E930-4AF1-818A-0703E69BAC24}" type="presOf" srcId="{D3C16EFB-975A-4AE7-BCA1-C9ECBCDC34A4}" destId="{5E361665-20BF-419B-A874-77E21155DCFF}" srcOrd="0" destOrd="0" presId="urn:microsoft.com/office/officeart/2005/8/layout/hChevron3"/>
    <dgm:cxn modelId="{2DAEC769-135A-444B-9358-8444A4955BAA}" srcId="{F2FF0A49-76BD-438F-8BBD-C1C497F08375}" destId="{4D821EA5-AA04-4152-BF0B-EAA0DB872F5D}" srcOrd="1" destOrd="0" parTransId="{A52DCF04-E475-46B3-93D1-C0C7EB49C3F5}" sibTransId="{B1787EFC-11EF-4B85-932A-26F3843AE8DC}"/>
    <dgm:cxn modelId="{8F0B1CC7-9536-40B9-A207-E012BBF0146A}" type="presOf" srcId="{4D821EA5-AA04-4152-BF0B-EAA0DB872F5D}" destId="{6C24F1C7-37CC-4274-9B72-19F7F50E43CD}" srcOrd="0" destOrd="0" presId="urn:microsoft.com/office/officeart/2005/8/layout/hChevron3"/>
    <dgm:cxn modelId="{7C176B47-85E7-4959-AFB9-3177D325ACD0}" type="presOf" srcId="{277CCE5A-1344-46C5-91B3-6990B12BF4AA}" destId="{44A56A0F-C6F2-468F-83AA-CDEACE1502DC}" srcOrd="0" destOrd="0" presId="urn:microsoft.com/office/officeart/2005/8/layout/hChevron3"/>
    <dgm:cxn modelId="{3155CEA4-68F9-4E5A-B763-8C8A3CDBC43D}" type="presOf" srcId="{F2FF0A49-76BD-438F-8BBD-C1C497F08375}" destId="{50689C01-6D6C-4DB8-8F60-40F43371ACD2}" srcOrd="0" destOrd="0" presId="urn:microsoft.com/office/officeart/2005/8/layout/hChevron3"/>
    <dgm:cxn modelId="{A34C47DD-2CE2-4ED1-8356-62F37AF3B1AF}" srcId="{F2FF0A49-76BD-438F-8BBD-C1C497F08375}" destId="{B757540C-3A8D-46D4-B7E2-86C0C85D45CE}" srcOrd="3" destOrd="0" parTransId="{05276914-79C3-4197-B4B5-AC52E91CA7B3}" sibTransId="{FA790470-F799-4A82-B2CF-1E75CF9FC5B8}"/>
    <dgm:cxn modelId="{8FFA6AF0-2E25-4357-94BD-5A80FB505290}" srcId="{F2FF0A49-76BD-438F-8BBD-C1C497F08375}" destId="{277CCE5A-1344-46C5-91B3-6990B12BF4AA}" srcOrd="0" destOrd="0" parTransId="{4788C5BE-A3A0-4767-B6F3-B728A26CF52F}" sibTransId="{62BB0088-48B9-4C28-9168-2B1B040995D5}"/>
    <dgm:cxn modelId="{3AB7ED59-7172-4B78-A011-820AA381DBA6}" type="presParOf" srcId="{50689C01-6D6C-4DB8-8F60-40F43371ACD2}" destId="{44A56A0F-C6F2-468F-83AA-CDEACE1502DC}" srcOrd="0" destOrd="0" presId="urn:microsoft.com/office/officeart/2005/8/layout/hChevron3"/>
    <dgm:cxn modelId="{E43ABD33-30BC-43D9-9186-CC20713F8BA6}" type="presParOf" srcId="{50689C01-6D6C-4DB8-8F60-40F43371ACD2}" destId="{E5ED1C02-2758-4A31-8A80-FE92A52B605C}" srcOrd="1" destOrd="0" presId="urn:microsoft.com/office/officeart/2005/8/layout/hChevron3"/>
    <dgm:cxn modelId="{7DBF1FDC-3A47-4214-9583-1B8052A4E048}" type="presParOf" srcId="{50689C01-6D6C-4DB8-8F60-40F43371ACD2}" destId="{6C24F1C7-37CC-4274-9B72-19F7F50E43CD}" srcOrd="2" destOrd="0" presId="urn:microsoft.com/office/officeart/2005/8/layout/hChevron3"/>
    <dgm:cxn modelId="{0C5823C9-5C2B-4DD8-9164-5C5F27F5422E}" type="presParOf" srcId="{50689C01-6D6C-4DB8-8F60-40F43371ACD2}" destId="{5D985219-6385-42CE-9464-ADF763919052}" srcOrd="3" destOrd="0" presId="urn:microsoft.com/office/officeart/2005/8/layout/hChevron3"/>
    <dgm:cxn modelId="{9446AC9D-DC1A-45CB-8EE7-17B905D6954F}" type="presParOf" srcId="{50689C01-6D6C-4DB8-8F60-40F43371ACD2}" destId="{5E361665-20BF-419B-A874-77E21155DCFF}" srcOrd="4" destOrd="0" presId="urn:microsoft.com/office/officeart/2005/8/layout/hChevron3"/>
    <dgm:cxn modelId="{86936EFD-92E7-4103-B913-BB10D17FEF4A}" type="presParOf" srcId="{50689C01-6D6C-4DB8-8F60-40F43371ACD2}" destId="{C79917E2-536A-4FFD-A8E9-A35849818C12}" srcOrd="5" destOrd="0" presId="urn:microsoft.com/office/officeart/2005/8/layout/hChevron3"/>
    <dgm:cxn modelId="{D7CF544E-9DFF-4F5E-89F0-55CC5AB436D1}" type="presParOf" srcId="{50689C01-6D6C-4DB8-8F60-40F43371ACD2}" destId="{9F6D0A0F-14B2-44F7-91BC-ECF73CFA7EF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E73DDD-B25A-46B4-ABEA-7056D63A86C7}" type="doc">
      <dgm:prSet loTypeId="urn:microsoft.com/office/officeart/2005/8/layout/arrow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4BBA6CA-0E2B-49B5-9177-0F7FAA82458B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技術人員，從解決客戶問題變成創造客戶需求。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59FED770-93EF-405E-91FF-62EAC1DC3865}" type="parTrans" cxnId="{0FED85F0-36BB-46C1-91DE-1E8CF343A36E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17177038-43AB-4CC7-AB84-0E8E43E5D29B}" type="sibTrans" cxnId="{0FED85F0-36BB-46C1-91DE-1E8CF343A36E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DFFF9E89-2A6E-4DE6-B2ED-22BC2FA78103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要求業務員，將客戶的需求轉換成技術人員了解的語言。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E565A9FA-4D35-459D-8C7F-2A80660A2D61}" type="parTrans" cxnId="{8E5E74BC-23FF-4C65-A8F4-FD392F475DA5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8CD66322-9D44-4E61-9C56-3FA01D281ECA}" type="sibTrans" cxnId="{8E5E74BC-23FF-4C65-A8F4-FD392F475DA5}">
      <dgm:prSet/>
      <dgm:spPr/>
      <dgm:t>
        <a:bodyPr/>
        <a:lstStyle/>
        <a:p>
          <a:endParaRPr lang="zh-TW" altLang="en-US" sz="2400">
            <a:latin typeface="微軟正黑體" pitchFamily="34" charset="-120"/>
            <a:ea typeface="微軟正黑體" pitchFamily="34" charset="-120"/>
          </a:endParaRPr>
        </a:p>
      </dgm:t>
    </dgm:pt>
    <dgm:pt modelId="{45C161EB-CCB9-4555-BB1B-C9F428C937DC}" type="pres">
      <dgm:prSet presAssocID="{C1E73DDD-B25A-46B4-ABEA-7056D63A86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4E5ED9-7FAA-49DF-9DA2-3FB54CBF1BA6}" type="pres">
      <dgm:prSet presAssocID="{94BBA6CA-0E2B-49B5-9177-0F7FAA82458B}" presName="upArrow" presStyleLbl="node1" presStyleIdx="0" presStyleCnt="2"/>
      <dgm:spPr/>
    </dgm:pt>
    <dgm:pt modelId="{855BADE9-D01A-437E-98AA-E0267AA14A1D}" type="pres">
      <dgm:prSet presAssocID="{94BBA6CA-0E2B-49B5-9177-0F7FAA82458B}" presName="upArrowText" presStyleLbl="revTx" presStyleIdx="0" presStyleCnt="2" custScaleX="11199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2AAE8B-AF0D-44F0-9E1F-96F8641F9297}" type="pres">
      <dgm:prSet presAssocID="{DFFF9E89-2A6E-4DE6-B2ED-22BC2FA78103}" presName="downArrow" presStyleLbl="node1" presStyleIdx="1" presStyleCnt="2"/>
      <dgm:spPr/>
    </dgm:pt>
    <dgm:pt modelId="{F6007610-B59D-41FE-AB40-E962F7423F9C}" type="pres">
      <dgm:prSet presAssocID="{DFFF9E89-2A6E-4DE6-B2ED-22BC2FA78103}" presName="downArrowText" presStyleLbl="revTx" presStyleIdx="1" presStyleCnt="2" custLinFactNeighborX="-3138" custLinFactNeighborY="-1099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3F12A5-A3C8-4A96-B24F-65D36548F75F}" type="presOf" srcId="{C1E73DDD-B25A-46B4-ABEA-7056D63A86C7}" destId="{45C161EB-CCB9-4555-BB1B-C9F428C937DC}" srcOrd="0" destOrd="0" presId="urn:microsoft.com/office/officeart/2005/8/layout/arrow4"/>
    <dgm:cxn modelId="{8DB0A5EA-B6E7-4C33-B012-F297C67FB28C}" type="presOf" srcId="{94BBA6CA-0E2B-49B5-9177-0F7FAA82458B}" destId="{855BADE9-D01A-437E-98AA-E0267AA14A1D}" srcOrd="0" destOrd="0" presId="urn:microsoft.com/office/officeart/2005/8/layout/arrow4"/>
    <dgm:cxn modelId="{0FED85F0-36BB-46C1-91DE-1E8CF343A36E}" srcId="{C1E73DDD-B25A-46B4-ABEA-7056D63A86C7}" destId="{94BBA6CA-0E2B-49B5-9177-0F7FAA82458B}" srcOrd="0" destOrd="0" parTransId="{59FED770-93EF-405E-91FF-62EAC1DC3865}" sibTransId="{17177038-43AB-4CC7-AB84-0E8E43E5D29B}"/>
    <dgm:cxn modelId="{3D12AD04-0340-4800-9382-3B5F17F26F83}" type="presOf" srcId="{DFFF9E89-2A6E-4DE6-B2ED-22BC2FA78103}" destId="{F6007610-B59D-41FE-AB40-E962F7423F9C}" srcOrd="0" destOrd="0" presId="urn:microsoft.com/office/officeart/2005/8/layout/arrow4"/>
    <dgm:cxn modelId="{8E5E74BC-23FF-4C65-A8F4-FD392F475DA5}" srcId="{C1E73DDD-B25A-46B4-ABEA-7056D63A86C7}" destId="{DFFF9E89-2A6E-4DE6-B2ED-22BC2FA78103}" srcOrd="1" destOrd="0" parTransId="{E565A9FA-4D35-459D-8C7F-2A80660A2D61}" sibTransId="{8CD66322-9D44-4E61-9C56-3FA01D281ECA}"/>
    <dgm:cxn modelId="{E94E5F92-0912-4C3D-9133-D9FBE7E148A2}" type="presParOf" srcId="{45C161EB-CCB9-4555-BB1B-C9F428C937DC}" destId="{464E5ED9-7FAA-49DF-9DA2-3FB54CBF1BA6}" srcOrd="0" destOrd="0" presId="urn:microsoft.com/office/officeart/2005/8/layout/arrow4"/>
    <dgm:cxn modelId="{A6E3A9F2-1BFC-4C39-A586-A83BEB44BF7F}" type="presParOf" srcId="{45C161EB-CCB9-4555-BB1B-C9F428C937DC}" destId="{855BADE9-D01A-437E-98AA-E0267AA14A1D}" srcOrd="1" destOrd="0" presId="urn:microsoft.com/office/officeart/2005/8/layout/arrow4"/>
    <dgm:cxn modelId="{1C7A809D-7392-4A47-9647-EF7BB7E3B16A}" type="presParOf" srcId="{45C161EB-CCB9-4555-BB1B-C9F428C937DC}" destId="{C82AAE8B-AF0D-44F0-9E1F-96F8641F9297}" srcOrd="2" destOrd="0" presId="urn:microsoft.com/office/officeart/2005/8/layout/arrow4"/>
    <dgm:cxn modelId="{6921F19B-06D3-4592-B29A-3226B75753AC}" type="presParOf" srcId="{45C161EB-CCB9-4555-BB1B-C9F428C937DC}" destId="{F6007610-B59D-41FE-AB40-E962F7423F9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C34E8E-6240-4017-BC92-617C6DA4F4E5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72B276F-287D-4BCF-9021-40D963243E70}">
      <dgm:prSet phldrT="[文字]" custT="1"/>
      <dgm:spPr/>
      <dgm:t>
        <a:bodyPr/>
        <a:lstStyle/>
        <a:p>
          <a:pPr algn="ctr"/>
          <a:r>
            <a:rPr lang="zh-TW" altLang="en-US" sz="4400" b="1" dirty="0" smtClean="0">
              <a:latin typeface="微軟正黑體" pitchFamily="34" charset="-120"/>
              <a:ea typeface="微軟正黑體" pitchFamily="34" charset="-120"/>
            </a:rPr>
            <a:t>過去</a:t>
          </a:r>
          <a:endParaRPr lang="zh-TW" altLang="en-US" sz="4400" dirty="0">
            <a:latin typeface="微軟正黑體" pitchFamily="34" charset="-120"/>
            <a:ea typeface="微軟正黑體" pitchFamily="34" charset="-120"/>
          </a:endParaRPr>
        </a:p>
      </dgm:t>
    </dgm:pt>
    <dgm:pt modelId="{4508CCE1-B1D7-48FE-A617-37743958834D}" type="parTrans" cxnId="{3FF5A613-518F-418B-9C6B-4BD6AAF7975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A6E1D84-28C8-4C4B-B83C-BB84C02521A8}" type="sibTrans" cxnId="{3FF5A613-518F-418B-9C6B-4BD6AAF7975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2AA1C1-B309-4433-879A-CF9988E9D858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新產品多由總公司供應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F47FB586-9D03-4BE0-B0A0-CC47D3973331}" type="parTrans" cxnId="{45193BA6-9CBA-4659-BFA1-99A75DE14F6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D27B59A-9F79-4ECD-BC7F-C7A673EDA2E9}" type="sibTrans" cxnId="{45193BA6-9CBA-4659-BFA1-99A75DE14F6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6E99714-6E9A-4D9E-9341-B6DDEAE9605B}">
      <dgm:prSet phldrT="[文字]" custT="1"/>
      <dgm:spPr/>
      <dgm:t>
        <a:bodyPr/>
        <a:lstStyle/>
        <a:p>
          <a:pPr algn="ctr"/>
          <a:r>
            <a:rPr lang="zh-TW" altLang="en-US" sz="4400" b="1" dirty="0" smtClean="0">
              <a:latin typeface="微軟正黑體" pitchFamily="34" charset="-120"/>
              <a:ea typeface="微軟正黑體" pitchFamily="34" charset="-120"/>
            </a:rPr>
            <a:t>現在</a:t>
          </a:r>
          <a:endParaRPr lang="zh-TW" altLang="en-US" sz="4400" dirty="0">
            <a:latin typeface="微軟正黑體" pitchFamily="34" charset="-120"/>
            <a:ea typeface="微軟正黑體" pitchFamily="34" charset="-120"/>
          </a:endParaRPr>
        </a:p>
      </dgm:t>
    </dgm:pt>
    <dgm:pt modelId="{F236D67A-BA6D-4C68-A6C7-9C44BE15E4C7}" type="parTrans" cxnId="{3868BC9E-5A7B-4D17-8320-2F930BB76FD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5DBA5AE-DD03-4131-A864-6C4F33E40694}" type="sibTrans" cxnId="{3868BC9E-5A7B-4D17-8320-2F930BB76FD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2DE0B14-03F6-447F-9870-51B69EFF79A9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能研發符合本地需求的產品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02D143F1-8CE5-4831-A62F-BEE520A29B82}" type="parTrans" cxnId="{EAA7E891-5027-4179-8363-03CE300E82A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7ACA2C4-3289-4EB7-9783-1C2E88AA54EF}" type="sibTrans" cxnId="{EAA7E891-5027-4179-8363-03CE300E82A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038FCDD-F768-4351-B42E-26B49AD2B5A8}" type="pres">
      <dgm:prSet presAssocID="{F0C34E8E-6240-4017-BC92-617C6DA4F4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1F6FBD-51BC-4E32-8FAA-51E82684B35F}" type="pres">
      <dgm:prSet presAssocID="{072B276F-287D-4BCF-9021-40D963243E7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856754-8DCC-4CDB-8BA4-C99DD4B950FF}" type="pres">
      <dgm:prSet presAssocID="{072B276F-287D-4BCF-9021-40D963243E7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AE56D-9495-471A-AE20-94BFC3405AC1}" type="pres">
      <dgm:prSet presAssocID="{A6E99714-6E9A-4D9E-9341-B6DDEAE9605B}" presName="parentText" presStyleLbl="node1" presStyleIdx="1" presStyleCnt="2" custLinFactNeighborX="-1216" custLinFactNeighborY="-63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6CEF44-94D2-46A0-BED8-E7C217D16FED}" type="pres">
      <dgm:prSet presAssocID="{A6E99714-6E9A-4D9E-9341-B6DDEAE9605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127641-97C5-462E-945F-B9ECE79169C5}" type="presOf" srcId="{A6E99714-6E9A-4D9E-9341-B6DDEAE9605B}" destId="{CE7AE56D-9495-471A-AE20-94BFC3405AC1}" srcOrd="0" destOrd="0" presId="urn:microsoft.com/office/officeart/2005/8/layout/vList2"/>
    <dgm:cxn modelId="{3FF5A613-518F-418B-9C6B-4BD6AAF79757}" srcId="{F0C34E8E-6240-4017-BC92-617C6DA4F4E5}" destId="{072B276F-287D-4BCF-9021-40D963243E70}" srcOrd="0" destOrd="0" parTransId="{4508CCE1-B1D7-48FE-A617-37743958834D}" sibTransId="{1A6E1D84-28C8-4C4B-B83C-BB84C02521A8}"/>
    <dgm:cxn modelId="{64FC0EC5-9903-467D-B192-81FFF66E0815}" type="presOf" srcId="{F0C34E8E-6240-4017-BC92-617C6DA4F4E5}" destId="{B038FCDD-F768-4351-B42E-26B49AD2B5A8}" srcOrd="0" destOrd="0" presId="urn:microsoft.com/office/officeart/2005/8/layout/vList2"/>
    <dgm:cxn modelId="{239D5E29-F0C7-47D5-9C1B-913F055B3809}" type="presOf" srcId="{DF2AA1C1-B309-4433-879A-CF9988E9D858}" destId="{4A856754-8DCC-4CDB-8BA4-C99DD4B950FF}" srcOrd="0" destOrd="0" presId="urn:microsoft.com/office/officeart/2005/8/layout/vList2"/>
    <dgm:cxn modelId="{A053DF49-9A81-421C-88C4-4C55E698BAD1}" type="presOf" srcId="{12DE0B14-03F6-447F-9870-51B69EFF79A9}" destId="{A56CEF44-94D2-46A0-BED8-E7C217D16FED}" srcOrd="0" destOrd="0" presId="urn:microsoft.com/office/officeart/2005/8/layout/vList2"/>
    <dgm:cxn modelId="{EAA7E891-5027-4179-8363-03CE300E82AB}" srcId="{A6E99714-6E9A-4D9E-9341-B6DDEAE9605B}" destId="{12DE0B14-03F6-447F-9870-51B69EFF79A9}" srcOrd="0" destOrd="0" parTransId="{02D143F1-8CE5-4831-A62F-BEE520A29B82}" sibTransId="{47ACA2C4-3289-4EB7-9783-1C2E88AA54EF}"/>
    <dgm:cxn modelId="{45193BA6-9CBA-4659-BFA1-99A75DE14F6C}" srcId="{072B276F-287D-4BCF-9021-40D963243E70}" destId="{DF2AA1C1-B309-4433-879A-CF9988E9D858}" srcOrd="0" destOrd="0" parTransId="{F47FB586-9D03-4BE0-B0A0-CC47D3973331}" sibTransId="{6D27B59A-9F79-4ECD-BC7F-C7A673EDA2E9}"/>
    <dgm:cxn modelId="{3868BC9E-5A7B-4D17-8320-2F930BB76FD1}" srcId="{F0C34E8E-6240-4017-BC92-617C6DA4F4E5}" destId="{A6E99714-6E9A-4D9E-9341-B6DDEAE9605B}" srcOrd="1" destOrd="0" parTransId="{F236D67A-BA6D-4C68-A6C7-9C44BE15E4C7}" sibTransId="{D5DBA5AE-DD03-4131-A864-6C4F33E40694}"/>
    <dgm:cxn modelId="{9148F4B2-BEA8-42BA-8CF6-F07C0D85E822}" type="presOf" srcId="{072B276F-287D-4BCF-9021-40D963243E70}" destId="{061F6FBD-51BC-4E32-8FAA-51E82684B35F}" srcOrd="0" destOrd="0" presId="urn:microsoft.com/office/officeart/2005/8/layout/vList2"/>
    <dgm:cxn modelId="{BB1EFCB9-BD2E-4B24-A906-5E1604D00A83}" type="presParOf" srcId="{B038FCDD-F768-4351-B42E-26B49AD2B5A8}" destId="{061F6FBD-51BC-4E32-8FAA-51E82684B35F}" srcOrd="0" destOrd="0" presId="urn:microsoft.com/office/officeart/2005/8/layout/vList2"/>
    <dgm:cxn modelId="{397AF635-48E1-40F5-A01B-638AFFA85D51}" type="presParOf" srcId="{B038FCDD-F768-4351-B42E-26B49AD2B5A8}" destId="{4A856754-8DCC-4CDB-8BA4-C99DD4B950FF}" srcOrd="1" destOrd="0" presId="urn:microsoft.com/office/officeart/2005/8/layout/vList2"/>
    <dgm:cxn modelId="{30880FB7-CF3F-4F10-9C3A-FFDFFB9CA8D7}" type="presParOf" srcId="{B038FCDD-F768-4351-B42E-26B49AD2B5A8}" destId="{CE7AE56D-9495-471A-AE20-94BFC3405AC1}" srcOrd="2" destOrd="0" presId="urn:microsoft.com/office/officeart/2005/8/layout/vList2"/>
    <dgm:cxn modelId="{2DE53347-D3A5-4EF8-B839-E79E8A3FD60B}" type="presParOf" srcId="{B038FCDD-F768-4351-B42E-26B49AD2B5A8}" destId="{A56CEF44-94D2-46A0-BED8-E7C217D16FE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2C98B2-5BC7-4B0E-9FC2-78557DAC112D}" type="doc">
      <dgm:prSet loTypeId="urn:microsoft.com/office/officeart/2005/8/layout/chevron1" loCatId="process" qsTypeId="urn:microsoft.com/office/officeart/2005/8/quickstyle/simple1#4" qsCatId="simple" csTypeId="urn:microsoft.com/office/officeart/2005/8/colors/accent1_2#2" csCatId="accent1" phldr="1"/>
      <dgm:spPr/>
    </dgm:pt>
    <dgm:pt modelId="{4A3A0582-D99B-4DAD-9E08-F29A19B50067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dirty="0" smtClean="0"/>
            <a:t>設計</a:t>
          </a:r>
          <a:r>
            <a:rPr lang="en-US" altLang="zh-TW" dirty="0" smtClean="0"/>
            <a:t>/</a:t>
          </a:r>
          <a:r>
            <a:rPr lang="zh-TW" altLang="en-US" dirty="0" smtClean="0"/>
            <a:t>開發</a:t>
          </a:r>
          <a:endParaRPr lang="zh-TW" altLang="en-US" dirty="0"/>
        </a:p>
      </dgm:t>
    </dgm:pt>
    <dgm:pt modelId="{3AEEB5D2-5C5F-459F-BD0A-01BD117E9147}" type="parTrans" cxnId="{F6A12679-A788-4107-B85B-CC5DFE12C756}">
      <dgm:prSet/>
      <dgm:spPr/>
      <dgm:t>
        <a:bodyPr/>
        <a:lstStyle/>
        <a:p>
          <a:endParaRPr lang="zh-TW" altLang="en-US"/>
        </a:p>
      </dgm:t>
    </dgm:pt>
    <dgm:pt modelId="{EC272987-8194-4D49-848D-7377E914FACA}" type="sibTrans" cxnId="{F6A12679-A788-4107-B85B-CC5DFE12C756}">
      <dgm:prSet/>
      <dgm:spPr/>
      <dgm:t>
        <a:bodyPr/>
        <a:lstStyle/>
        <a:p>
          <a:endParaRPr lang="zh-TW" altLang="en-US"/>
        </a:p>
      </dgm:t>
    </dgm:pt>
    <dgm:pt modelId="{CBC695AD-B17A-4B7F-BEDE-29F29CDF8A79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採購</a:t>
          </a:r>
          <a:endParaRPr lang="zh-TW" altLang="en-US" dirty="0"/>
        </a:p>
      </dgm:t>
    </dgm:pt>
    <dgm:pt modelId="{4330CDCC-E94F-4837-B798-09231C2AE0A2}" type="parTrans" cxnId="{54E26C1A-A5A2-4B58-8E4B-BAB7C600DCBD}">
      <dgm:prSet/>
      <dgm:spPr/>
      <dgm:t>
        <a:bodyPr/>
        <a:lstStyle/>
        <a:p>
          <a:endParaRPr lang="zh-TW" altLang="en-US"/>
        </a:p>
      </dgm:t>
    </dgm:pt>
    <dgm:pt modelId="{6ACF15AB-FACF-42A2-844C-EE1157EF5845}" type="sibTrans" cxnId="{54E26C1A-A5A2-4B58-8E4B-BAB7C600DCBD}">
      <dgm:prSet/>
      <dgm:spPr/>
      <dgm:t>
        <a:bodyPr/>
        <a:lstStyle/>
        <a:p>
          <a:endParaRPr lang="zh-TW" altLang="en-US"/>
        </a:p>
      </dgm:t>
    </dgm:pt>
    <dgm:pt modelId="{2BE94915-6A2F-43ED-A2C6-52DB83C80DC9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dirty="0" smtClean="0"/>
            <a:t>生產</a:t>
          </a:r>
          <a:endParaRPr lang="zh-TW" altLang="en-US" dirty="0"/>
        </a:p>
      </dgm:t>
    </dgm:pt>
    <dgm:pt modelId="{4621DD2A-A73A-4C2E-8FE6-65CBBCDCC374}" type="parTrans" cxnId="{0C1488A6-6D49-4187-907E-A10FFA922ABB}">
      <dgm:prSet/>
      <dgm:spPr/>
      <dgm:t>
        <a:bodyPr/>
        <a:lstStyle/>
        <a:p>
          <a:endParaRPr lang="zh-TW" altLang="en-US"/>
        </a:p>
      </dgm:t>
    </dgm:pt>
    <dgm:pt modelId="{08A9CB2E-4274-4E8E-A6B2-6080CBD3F69C}" type="sibTrans" cxnId="{0C1488A6-6D49-4187-907E-A10FFA922ABB}">
      <dgm:prSet/>
      <dgm:spPr/>
      <dgm:t>
        <a:bodyPr/>
        <a:lstStyle/>
        <a:p>
          <a:endParaRPr lang="zh-TW" altLang="en-US"/>
        </a:p>
      </dgm:t>
    </dgm:pt>
    <dgm:pt modelId="{265522DD-6C5E-40EF-8F3F-4375F83DF9D7}">
      <dgm:prSet phldrT="[文字]"/>
      <dgm:spPr/>
      <dgm:t>
        <a:bodyPr/>
        <a:lstStyle/>
        <a:p>
          <a:r>
            <a:rPr lang="zh-TW" altLang="en-US" dirty="0" smtClean="0"/>
            <a:t>服務</a:t>
          </a:r>
          <a:endParaRPr lang="zh-TW" altLang="en-US" dirty="0"/>
        </a:p>
      </dgm:t>
    </dgm:pt>
    <dgm:pt modelId="{AC33807F-136F-4A9B-A032-F6C1608E26D1}" type="parTrans" cxnId="{2030408E-D116-40F1-A6EC-B3E0EE4F2CFE}">
      <dgm:prSet/>
      <dgm:spPr/>
      <dgm:t>
        <a:bodyPr/>
        <a:lstStyle/>
        <a:p>
          <a:endParaRPr lang="zh-TW" altLang="en-US"/>
        </a:p>
      </dgm:t>
    </dgm:pt>
    <dgm:pt modelId="{1BC958CD-F99F-4D49-8ADC-9C40B3B7F7D3}" type="sibTrans" cxnId="{2030408E-D116-40F1-A6EC-B3E0EE4F2CFE}">
      <dgm:prSet/>
      <dgm:spPr/>
      <dgm:t>
        <a:bodyPr/>
        <a:lstStyle/>
        <a:p>
          <a:endParaRPr lang="zh-TW" altLang="en-US"/>
        </a:p>
      </dgm:t>
    </dgm:pt>
    <dgm:pt modelId="{69C6A777-87DB-4B79-9B4E-5E005758793A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dirty="0" smtClean="0"/>
            <a:t>安裝</a:t>
          </a:r>
          <a:endParaRPr lang="zh-TW" altLang="en-US" dirty="0"/>
        </a:p>
      </dgm:t>
    </dgm:pt>
    <dgm:pt modelId="{8C3B34A9-F6AC-4280-8598-EFE22BFA03DC}" type="parTrans" cxnId="{B2A3DF68-1291-4BF7-9E1D-388E3A52F86F}">
      <dgm:prSet/>
      <dgm:spPr/>
      <dgm:t>
        <a:bodyPr/>
        <a:lstStyle/>
        <a:p>
          <a:endParaRPr lang="zh-TW" altLang="en-US"/>
        </a:p>
      </dgm:t>
    </dgm:pt>
    <dgm:pt modelId="{F527022D-1563-4091-935B-476911AC32F8}" type="sibTrans" cxnId="{B2A3DF68-1291-4BF7-9E1D-388E3A52F86F}">
      <dgm:prSet/>
      <dgm:spPr/>
      <dgm:t>
        <a:bodyPr/>
        <a:lstStyle/>
        <a:p>
          <a:endParaRPr lang="zh-TW" altLang="en-US"/>
        </a:p>
      </dgm:t>
    </dgm:pt>
    <dgm:pt modelId="{DA82184A-D349-48C2-8AC1-FDBA7484DB57}" type="pres">
      <dgm:prSet presAssocID="{8F2C98B2-5BC7-4B0E-9FC2-78557DAC112D}" presName="Name0" presStyleCnt="0">
        <dgm:presLayoutVars>
          <dgm:dir/>
          <dgm:animLvl val="lvl"/>
          <dgm:resizeHandles val="exact"/>
        </dgm:presLayoutVars>
      </dgm:prSet>
      <dgm:spPr/>
    </dgm:pt>
    <dgm:pt modelId="{1D2534D5-D278-4DBC-ADF2-8CCD12A89C18}" type="pres">
      <dgm:prSet presAssocID="{4A3A0582-D99B-4DAD-9E08-F29A19B5006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B03D61-4F33-46C1-B12E-5ECB646C56E6}" type="pres">
      <dgm:prSet presAssocID="{EC272987-8194-4D49-848D-7377E914FACA}" presName="parTxOnlySpace" presStyleCnt="0"/>
      <dgm:spPr/>
    </dgm:pt>
    <dgm:pt modelId="{4EA617A2-0A18-46C2-BFE7-160968FE1C90}" type="pres">
      <dgm:prSet presAssocID="{CBC695AD-B17A-4B7F-BEDE-29F29CDF8A7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091C6D-A1A9-4D9C-9EA3-96B531834257}" type="pres">
      <dgm:prSet presAssocID="{6ACF15AB-FACF-42A2-844C-EE1157EF5845}" presName="parTxOnlySpace" presStyleCnt="0"/>
      <dgm:spPr/>
    </dgm:pt>
    <dgm:pt modelId="{F193EAEC-D834-427E-A17B-E4871491B98D}" type="pres">
      <dgm:prSet presAssocID="{2BE94915-6A2F-43ED-A2C6-52DB83C80DC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A71BD4-431F-4567-811D-B0CA53942D98}" type="pres">
      <dgm:prSet presAssocID="{08A9CB2E-4274-4E8E-A6B2-6080CBD3F69C}" presName="parTxOnlySpace" presStyleCnt="0"/>
      <dgm:spPr/>
    </dgm:pt>
    <dgm:pt modelId="{CD723331-2F9F-494C-B776-003AB84623DF}" type="pres">
      <dgm:prSet presAssocID="{69C6A777-87DB-4B79-9B4E-5E005758793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1108A3-6F26-4FB4-8357-09077E043D7C}" type="pres">
      <dgm:prSet presAssocID="{F527022D-1563-4091-935B-476911AC32F8}" presName="parTxOnlySpace" presStyleCnt="0"/>
      <dgm:spPr/>
    </dgm:pt>
    <dgm:pt modelId="{2AEC6DA0-F5A4-4787-996C-8E2BF3CBA4A7}" type="pres">
      <dgm:prSet presAssocID="{265522DD-6C5E-40EF-8F3F-4375F83DF9D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A12679-A788-4107-B85B-CC5DFE12C756}" srcId="{8F2C98B2-5BC7-4B0E-9FC2-78557DAC112D}" destId="{4A3A0582-D99B-4DAD-9E08-F29A19B50067}" srcOrd="0" destOrd="0" parTransId="{3AEEB5D2-5C5F-459F-BD0A-01BD117E9147}" sibTransId="{EC272987-8194-4D49-848D-7377E914FACA}"/>
    <dgm:cxn modelId="{C2B96835-66B2-441E-86F5-500A1D93E596}" type="presOf" srcId="{69C6A777-87DB-4B79-9B4E-5E005758793A}" destId="{CD723331-2F9F-494C-B776-003AB84623DF}" srcOrd="0" destOrd="0" presId="urn:microsoft.com/office/officeart/2005/8/layout/chevron1"/>
    <dgm:cxn modelId="{669546CC-CE36-4A75-8A82-D194D2EDE0BB}" type="presOf" srcId="{CBC695AD-B17A-4B7F-BEDE-29F29CDF8A79}" destId="{4EA617A2-0A18-46C2-BFE7-160968FE1C90}" srcOrd="0" destOrd="0" presId="urn:microsoft.com/office/officeart/2005/8/layout/chevron1"/>
    <dgm:cxn modelId="{C6B64679-CA1E-4503-A5E7-8C1E2C661E66}" type="presOf" srcId="{8F2C98B2-5BC7-4B0E-9FC2-78557DAC112D}" destId="{DA82184A-D349-48C2-8AC1-FDBA7484DB57}" srcOrd="0" destOrd="0" presId="urn:microsoft.com/office/officeart/2005/8/layout/chevron1"/>
    <dgm:cxn modelId="{5DECC725-5D90-484E-AD22-165757304948}" type="presOf" srcId="{265522DD-6C5E-40EF-8F3F-4375F83DF9D7}" destId="{2AEC6DA0-F5A4-4787-996C-8E2BF3CBA4A7}" srcOrd="0" destOrd="0" presId="urn:microsoft.com/office/officeart/2005/8/layout/chevron1"/>
    <dgm:cxn modelId="{54E26C1A-A5A2-4B58-8E4B-BAB7C600DCBD}" srcId="{8F2C98B2-5BC7-4B0E-9FC2-78557DAC112D}" destId="{CBC695AD-B17A-4B7F-BEDE-29F29CDF8A79}" srcOrd="1" destOrd="0" parTransId="{4330CDCC-E94F-4837-B798-09231C2AE0A2}" sibTransId="{6ACF15AB-FACF-42A2-844C-EE1157EF5845}"/>
    <dgm:cxn modelId="{B2A3DF68-1291-4BF7-9E1D-388E3A52F86F}" srcId="{8F2C98B2-5BC7-4B0E-9FC2-78557DAC112D}" destId="{69C6A777-87DB-4B79-9B4E-5E005758793A}" srcOrd="3" destOrd="0" parTransId="{8C3B34A9-F6AC-4280-8598-EFE22BFA03DC}" sibTransId="{F527022D-1563-4091-935B-476911AC32F8}"/>
    <dgm:cxn modelId="{88790F99-30DB-472C-87CD-8DD5A4E603F5}" type="presOf" srcId="{2BE94915-6A2F-43ED-A2C6-52DB83C80DC9}" destId="{F193EAEC-D834-427E-A17B-E4871491B98D}" srcOrd="0" destOrd="0" presId="urn:microsoft.com/office/officeart/2005/8/layout/chevron1"/>
    <dgm:cxn modelId="{71051705-7D1B-4F94-A144-E2ABCAF6FC91}" type="presOf" srcId="{4A3A0582-D99B-4DAD-9E08-F29A19B50067}" destId="{1D2534D5-D278-4DBC-ADF2-8CCD12A89C18}" srcOrd="0" destOrd="0" presId="urn:microsoft.com/office/officeart/2005/8/layout/chevron1"/>
    <dgm:cxn modelId="{2030408E-D116-40F1-A6EC-B3E0EE4F2CFE}" srcId="{8F2C98B2-5BC7-4B0E-9FC2-78557DAC112D}" destId="{265522DD-6C5E-40EF-8F3F-4375F83DF9D7}" srcOrd="4" destOrd="0" parTransId="{AC33807F-136F-4A9B-A032-F6C1608E26D1}" sibTransId="{1BC958CD-F99F-4D49-8ADC-9C40B3B7F7D3}"/>
    <dgm:cxn modelId="{0C1488A6-6D49-4187-907E-A10FFA922ABB}" srcId="{8F2C98B2-5BC7-4B0E-9FC2-78557DAC112D}" destId="{2BE94915-6A2F-43ED-A2C6-52DB83C80DC9}" srcOrd="2" destOrd="0" parTransId="{4621DD2A-A73A-4C2E-8FE6-65CBBCDCC374}" sibTransId="{08A9CB2E-4274-4E8E-A6B2-6080CBD3F69C}"/>
    <dgm:cxn modelId="{43D53B6E-0818-4EB8-BE77-AFEE4B74BBE0}" type="presParOf" srcId="{DA82184A-D349-48C2-8AC1-FDBA7484DB57}" destId="{1D2534D5-D278-4DBC-ADF2-8CCD12A89C18}" srcOrd="0" destOrd="0" presId="urn:microsoft.com/office/officeart/2005/8/layout/chevron1"/>
    <dgm:cxn modelId="{A41364D7-5A9C-4E51-BDD2-4B72BA69F350}" type="presParOf" srcId="{DA82184A-D349-48C2-8AC1-FDBA7484DB57}" destId="{85B03D61-4F33-46C1-B12E-5ECB646C56E6}" srcOrd="1" destOrd="0" presId="urn:microsoft.com/office/officeart/2005/8/layout/chevron1"/>
    <dgm:cxn modelId="{A980390B-E908-4818-8531-2F3F7BCAFDD1}" type="presParOf" srcId="{DA82184A-D349-48C2-8AC1-FDBA7484DB57}" destId="{4EA617A2-0A18-46C2-BFE7-160968FE1C90}" srcOrd="2" destOrd="0" presId="urn:microsoft.com/office/officeart/2005/8/layout/chevron1"/>
    <dgm:cxn modelId="{687B6578-70BB-4F6E-89F4-D2C692D455A5}" type="presParOf" srcId="{DA82184A-D349-48C2-8AC1-FDBA7484DB57}" destId="{FF091C6D-A1A9-4D9C-9EA3-96B531834257}" srcOrd="3" destOrd="0" presId="urn:microsoft.com/office/officeart/2005/8/layout/chevron1"/>
    <dgm:cxn modelId="{80A900AC-27AA-4343-BA7F-512D97C06095}" type="presParOf" srcId="{DA82184A-D349-48C2-8AC1-FDBA7484DB57}" destId="{F193EAEC-D834-427E-A17B-E4871491B98D}" srcOrd="4" destOrd="0" presId="urn:microsoft.com/office/officeart/2005/8/layout/chevron1"/>
    <dgm:cxn modelId="{EBFA4679-5D33-4ABC-8EAC-C5151E06B1B6}" type="presParOf" srcId="{DA82184A-D349-48C2-8AC1-FDBA7484DB57}" destId="{35A71BD4-431F-4567-811D-B0CA53942D98}" srcOrd="5" destOrd="0" presId="urn:microsoft.com/office/officeart/2005/8/layout/chevron1"/>
    <dgm:cxn modelId="{6CFE827C-0E3F-4853-B76F-AD6C3AAF8D34}" type="presParOf" srcId="{DA82184A-D349-48C2-8AC1-FDBA7484DB57}" destId="{CD723331-2F9F-494C-B776-003AB84623DF}" srcOrd="6" destOrd="0" presId="urn:microsoft.com/office/officeart/2005/8/layout/chevron1"/>
    <dgm:cxn modelId="{961025CE-3229-46E5-9616-7B38722F9C78}" type="presParOf" srcId="{DA82184A-D349-48C2-8AC1-FDBA7484DB57}" destId="{951108A3-6F26-4FB4-8357-09077E043D7C}" srcOrd="7" destOrd="0" presId="urn:microsoft.com/office/officeart/2005/8/layout/chevron1"/>
    <dgm:cxn modelId="{1A779F56-1485-4F54-B6B2-8B1383960D37}" type="presParOf" srcId="{DA82184A-D349-48C2-8AC1-FDBA7484DB57}" destId="{2AEC6DA0-F5A4-4787-996C-8E2BF3CBA4A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A63899-EE8F-4F47-BA70-49189078755B}">
      <dsp:nvSpPr>
        <dsp:cNvPr id="0" name=""/>
        <dsp:cNvSpPr/>
      </dsp:nvSpPr>
      <dsp:spPr>
        <a:xfrm>
          <a:off x="0" y="465497"/>
          <a:ext cx="8501122" cy="730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601C2-FEFD-402F-9764-A00E0A236130}">
      <dsp:nvSpPr>
        <dsp:cNvPr id="0" name=""/>
        <dsp:cNvSpPr/>
      </dsp:nvSpPr>
      <dsp:spPr>
        <a:xfrm>
          <a:off x="425056" y="37457"/>
          <a:ext cx="5950785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客服是對公司的第一印象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25056" y="37457"/>
        <a:ext cx="5950785" cy="856080"/>
      </dsp:txXfrm>
    </dsp:sp>
    <dsp:sp modelId="{347E6FB4-2798-4AD4-A49E-15157C890EE6}">
      <dsp:nvSpPr>
        <dsp:cNvPr id="0" name=""/>
        <dsp:cNvSpPr/>
      </dsp:nvSpPr>
      <dsp:spPr>
        <a:xfrm>
          <a:off x="0" y="1780937"/>
          <a:ext cx="8501122" cy="1370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782" tIns="604012" rIns="659782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不讓顧客等待，請盡量避免不必要的轉接。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780937"/>
        <a:ext cx="8501122" cy="1370250"/>
      </dsp:txXfrm>
    </dsp:sp>
    <dsp:sp modelId="{2332AFCE-60AA-49AE-9587-22B27FCF740C}">
      <dsp:nvSpPr>
        <dsp:cNvPr id="0" name=""/>
        <dsp:cNvSpPr/>
      </dsp:nvSpPr>
      <dsp:spPr>
        <a:xfrm>
          <a:off x="425056" y="1352897"/>
          <a:ext cx="5950785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符合公司政策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25056" y="1352897"/>
        <a:ext cx="5950785" cy="856080"/>
      </dsp:txXfrm>
    </dsp:sp>
    <dsp:sp modelId="{774CBA4F-7446-4A81-9DEF-E74F3B715040}">
      <dsp:nvSpPr>
        <dsp:cNvPr id="0" name=""/>
        <dsp:cNvSpPr/>
      </dsp:nvSpPr>
      <dsp:spPr>
        <a:xfrm>
          <a:off x="0" y="3735828"/>
          <a:ext cx="8501122" cy="1370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782" tIns="604012" rIns="659782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親切地對待每位顧客。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3735828"/>
        <a:ext cx="8501122" cy="1370250"/>
      </dsp:txXfrm>
    </dsp:sp>
    <dsp:sp modelId="{79EC73C0-AE1E-4E57-BC15-74004AD9A8F1}">
      <dsp:nvSpPr>
        <dsp:cNvPr id="0" name=""/>
        <dsp:cNvSpPr/>
      </dsp:nvSpPr>
      <dsp:spPr>
        <a:xfrm>
          <a:off x="425056" y="3307788"/>
          <a:ext cx="5950785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公司推行活動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25056" y="3307788"/>
        <a:ext cx="5950785" cy="856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A63667-0F26-4888-AD47-A3DBE5C1BABC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 dirty="0"/>
        </a:p>
      </dsp:txBody>
      <dsp:txXfrm rot="5400000">
        <a:off x="-245635" y="246082"/>
        <a:ext cx="1637567" cy="1146297"/>
      </dsp:txXfrm>
    </dsp:sp>
    <dsp:sp modelId="{C7B60B63-E052-4C88-8CA2-ECCFF4196C92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午休輪三班制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155739" y="-3008994"/>
        <a:ext cx="1064418" cy="7083302"/>
      </dsp:txXfrm>
    </dsp:sp>
    <dsp:sp modelId="{89846A4F-06A2-453E-9E51-C6843952ADBB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 dirty="0"/>
        </a:p>
      </dsp:txBody>
      <dsp:txXfrm rot="5400000">
        <a:off x="-245635" y="1689832"/>
        <a:ext cx="1637567" cy="1146297"/>
      </dsp:txXfrm>
    </dsp:sp>
    <dsp:sp modelId="{04F21A9D-CA82-4A98-9C2F-CDD5A050BCC1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離開座位時必須留下訊息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155739" y="-1565244"/>
        <a:ext cx="1064418" cy="7083302"/>
      </dsp:txXfrm>
    </dsp:sp>
    <dsp:sp modelId="{FEB68DAE-2DC8-4BAE-9046-56B7E496819B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 dirty="0"/>
        </a:p>
      </dsp:txBody>
      <dsp:txXfrm rot="5400000">
        <a:off x="-245635" y="3133582"/>
        <a:ext cx="1637567" cy="1146297"/>
      </dsp:txXfrm>
    </dsp:sp>
    <dsp:sp modelId="{DA865CC0-AF08-4581-BBA1-672FACB4ACA9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建立人員及工作內容的目錄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155739" y="-121494"/>
        <a:ext cx="1064418" cy="70833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74CD95-9B4C-41D1-A49F-0D22E2D6DDD1}">
      <dsp:nvSpPr>
        <dsp:cNvPr id="0" name=""/>
        <dsp:cNvSpPr/>
      </dsp:nvSpPr>
      <dsp:spPr>
        <a:xfrm>
          <a:off x="471474" y="0"/>
          <a:ext cx="7772454" cy="485778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F65E9-9FAA-474A-8BC5-60D7976163F9}">
      <dsp:nvSpPr>
        <dsp:cNvPr id="0" name=""/>
        <dsp:cNvSpPr/>
      </dsp:nvSpPr>
      <dsp:spPr>
        <a:xfrm>
          <a:off x="1071537" y="3643338"/>
          <a:ext cx="202083" cy="202083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86A67-82BC-41F8-9EAC-B520E5A9D536}">
      <dsp:nvSpPr>
        <dsp:cNvPr id="0" name=""/>
        <dsp:cNvSpPr/>
      </dsp:nvSpPr>
      <dsp:spPr>
        <a:xfrm>
          <a:off x="1394837" y="3453884"/>
          <a:ext cx="2105592" cy="140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8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2001</a:t>
          </a: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年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2000</a:t>
          </a:r>
          <a:r>
            <a:rPr lang="zh-TW" altLang="zh-TW" sz="2400" kern="1200" dirty="0" smtClean="0">
              <a:latin typeface="微軟正黑體" pitchFamily="34" charset="-120"/>
              <a:ea typeface="微軟正黑體" pitchFamily="34" charset="-120"/>
            </a:rPr>
            <a:t>個六標準差的改善品質專案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394837" y="3453884"/>
        <a:ext cx="2105592" cy="1403899"/>
      </dsp:txXfrm>
    </dsp:sp>
    <dsp:sp modelId="{F0EB5B70-925C-4908-B650-93F3094E466F}">
      <dsp:nvSpPr>
        <dsp:cNvPr id="0" name=""/>
        <dsp:cNvSpPr/>
      </dsp:nvSpPr>
      <dsp:spPr>
        <a:xfrm>
          <a:off x="3242354" y="2032496"/>
          <a:ext cx="365305" cy="365305"/>
        </a:xfrm>
        <a:prstGeom prst="ellipse">
          <a:avLst/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61E87-1BD0-4804-9417-012BD53241A4}">
      <dsp:nvSpPr>
        <dsp:cNvPr id="0" name=""/>
        <dsp:cNvSpPr/>
      </dsp:nvSpPr>
      <dsp:spPr>
        <a:xfrm>
          <a:off x="3428999" y="2214568"/>
          <a:ext cx="2570841" cy="264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6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kern="1200" dirty="0" smtClean="0">
              <a:latin typeface="微軟正黑體" pitchFamily="34" charset="-120"/>
              <a:ea typeface="微軟正黑體" pitchFamily="34" charset="-120"/>
            </a:rPr>
            <a:t>業務部門主導完成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500</a:t>
          </a:r>
          <a:r>
            <a:rPr lang="zh-TW" altLang="zh-TW" sz="2400" kern="1200" dirty="0" smtClean="0">
              <a:latin typeface="微軟正黑體" pitchFamily="34" charset="-120"/>
              <a:ea typeface="微軟正黑體" pitchFamily="34" charset="-120"/>
            </a:rPr>
            <a:t>個與業績成長有關的專案，占比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25</a:t>
          </a:r>
          <a:r>
            <a:rPr lang="zh-TW" altLang="zh-TW" sz="2400" kern="1200" dirty="0" smtClean="0">
              <a:latin typeface="微軟正黑體" pitchFamily="34" charset="-120"/>
              <a:ea typeface="微軟正黑體" pitchFamily="34" charset="-120"/>
            </a:rPr>
            <a:t>％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28999" y="2214568"/>
        <a:ext cx="2570841" cy="2642634"/>
      </dsp:txXfrm>
    </dsp:sp>
    <dsp:sp modelId="{4AC13E9C-5875-4F99-9AB7-2EBB46592A83}">
      <dsp:nvSpPr>
        <dsp:cNvPr id="0" name=""/>
        <dsp:cNvSpPr/>
      </dsp:nvSpPr>
      <dsp:spPr>
        <a:xfrm>
          <a:off x="5387552" y="1229019"/>
          <a:ext cx="505209" cy="505209"/>
        </a:xfrm>
        <a:prstGeom prst="ellipse">
          <a:avLst/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BE84F-DC2B-49C3-B8B0-9DF3E4BAC4E0}">
      <dsp:nvSpPr>
        <dsp:cNvPr id="0" name=""/>
        <dsp:cNvSpPr/>
      </dsp:nvSpPr>
      <dsp:spPr>
        <a:xfrm>
          <a:off x="5845372" y="1481624"/>
          <a:ext cx="2870031" cy="337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0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kern="1200" dirty="0" smtClean="0">
              <a:latin typeface="微軟正黑體" pitchFamily="34" charset="-120"/>
              <a:ea typeface="微軟正黑體" pitchFamily="34" charset="-120"/>
            </a:rPr>
            <a:t>業務部為主的非製造部門，貢獻度高達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70</a:t>
          </a:r>
          <a:r>
            <a:rPr lang="zh-TW" altLang="zh-TW" sz="2400" kern="1200" dirty="0" smtClean="0">
              <a:latin typeface="微軟正黑體" pitchFamily="34" charset="-120"/>
              <a:ea typeface="微軟正黑體" pitchFamily="34" charset="-120"/>
            </a:rPr>
            <a:t>％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845372" y="1481624"/>
        <a:ext cx="2870031" cy="33761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AE22C-F344-4034-839D-9075D5B86923}">
      <dsp:nvSpPr>
        <dsp:cNvPr id="0" name=""/>
        <dsp:cNvSpPr/>
      </dsp:nvSpPr>
      <dsp:spPr>
        <a:xfrm>
          <a:off x="1909152" y="520570"/>
          <a:ext cx="3468370" cy="3468370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F86BB-FA05-433B-B2A8-FD0BCDE0697D}">
      <dsp:nvSpPr>
        <dsp:cNvPr id="0" name=""/>
        <dsp:cNvSpPr/>
      </dsp:nvSpPr>
      <dsp:spPr>
        <a:xfrm>
          <a:off x="1909152" y="520570"/>
          <a:ext cx="3468370" cy="3468370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B843ED-9A30-49FE-AB4A-21E1E7F2FD36}">
      <dsp:nvSpPr>
        <dsp:cNvPr id="0" name=""/>
        <dsp:cNvSpPr/>
      </dsp:nvSpPr>
      <dsp:spPr>
        <a:xfrm>
          <a:off x="1909152" y="520570"/>
          <a:ext cx="3468370" cy="3468370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0150A-1165-4013-80BB-8DF2FB7CDC22}">
      <dsp:nvSpPr>
        <dsp:cNvPr id="0" name=""/>
        <dsp:cNvSpPr/>
      </dsp:nvSpPr>
      <dsp:spPr>
        <a:xfrm>
          <a:off x="2844578" y="1455997"/>
          <a:ext cx="1597518" cy="15975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>
              <a:solidFill>
                <a:schemeClr val="tx1"/>
              </a:solidFill>
            </a:rPr>
            <a:t>6</a:t>
          </a:r>
          <a:r>
            <a:rPr lang="el-GR" altLang="zh-TW" sz="6500" kern="1200" dirty="0" smtClean="0">
              <a:solidFill>
                <a:schemeClr val="tx1"/>
              </a:solidFill>
            </a:rPr>
            <a:t>σ</a:t>
          </a:r>
          <a:endParaRPr lang="zh-TW" altLang="en-US" sz="6500" kern="1200" dirty="0">
            <a:solidFill>
              <a:schemeClr val="tx1"/>
            </a:solidFill>
          </a:endParaRPr>
        </a:p>
      </dsp:txBody>
      <dsp:txXfrm>
        <a:off x="2844578" y="1455997"/>
        <a:ext cx="1597518" cy="1597518"/>
      </dsp:txXfrm>
    </dsp:sp>
    <dsp:sp modelId="{41FACC4F-31AE-4F6B-B07B-3DD02A9AFB70}">
      <dsp:nvSpPr>
        <dsp:cNvPr id="0" name=""/>
        <dsp:cNvSpPr/>
      </dsp:nvSpPr>
      <dsp:spPr>
        <a:xfrm>
          <a:off x="3084206" y="1696"/>
          <a:ext cx="1118262" cy="11182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800" kern="1200" dirty="0" smtClean="0">
              <a:solidFill>
                <a:schemeClr val="tx1"/>
              </a:solidFill>
            </a:rPr>
            <a:t>工廠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3084206" y="1696"/>
        <a:ext cx="1118262" cy="1118262"/>
      </dsp:txXfrm>
    </dsp:sp>
    <dsp:sp modelId="{42F17E60-8A8A-4136-863B-BCA49A8D3F91}">
      <dsp:nvSpPr>
        <dsp:cNvPr id="0" name=""/>
        <dsp:cNvSpPr/>
      </dsp:nvSpPr>
      <dsp:spPr>
        <a:xfrm>
          <a:off x="4551191" y="2542588"/>
          <a:ext cx="1118262" cy="1118262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800" kern="1200" dirty="0" smtClean="0">
              <a:solidFill>
                <a:schemeClr val="tx1"/>
              </a:solidFill>
            </a:rPr>
            <a:t>業務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4551191" y="2542588"/>
        <a:ext cx="1118262" cy="1118262"/>
      </dsp:txXfrm>
    </dsp:sp>
    <dsp:sp modelId="{2428E763-C4D8-46DA-B350-155F8425A5F7}">
      <dsp:nvSpPr>
        <dsp:cNvPr id="0" name=""/>
        <dsp:cNvSpPr/>
      </dsp:nvSpPr>
      <dsp:spPr>
        <a:xfrm>
          <a:off x="1617221" y="2542588"/>
          <a:ext cx="1118262" cy="111826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800" kern="1200" dirty="0" smtClean="0">
              <a:solidFill>
                <a:schemeClr val="tx1"/>
              </a:solidFill>
            </a:rPr>
            <a:t>資材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1617221" y="2542588"/>
        <a:ext cx="1118262" cy="11182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56A0F-C6F2-468F-83AA-CDEACE1502DC}">
      <dsp:nvSpPr>
        <dsp:cNvPr id="0" name=""/>
        <dsp:cNvSpPr/>
      </dsp:nvSpPr>
      <dsp:spPr>
        <a:xfrm>
          <a:off x="1929" y="1833319"/>
          <a:ext cx="2549202" cy="10196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latin typeface="微軟正黑體" pitchFamily="34" charset="-120"/>
              <a:ea typeface="微軟正黑體" pitchFamily="34" charset="-120"/>
            </a:rPr>
            <a:t>設定</a:t>
          </a: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目標</a:t>
          </a:r>
          <a:endParaRPr lang="zh-TW" altLang="en-US" sz="24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929" y="1833319"/>
        <a:ext cx="2549202" cy="1019681"/>
      </dsp:txXfrm>
    </dsp:sp>
    <dsp:sp modelId="{6C24F1C7-37CC-4274-9B72-19F7F50E43CD}">
      <dsp:nvSpPr>
        <dsp:cNvPr id="0" name=""/>
        <dsp:cNvSpPr/>
      </dsp:nvSpPr>
      <dsp:spPr>
        <a:xfrm>
          <a:off x="2041291" y="1833319"/>
          <a:ext cx="2564854" cy="1019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建立　　　資料庫</a:t>
          </a:r>
        </a:p>
      </dsp:txBody>
      <dsp:txXfrm>
        <a:off x="2041291" y="1833319"/>
        <a:ext cx="2564854" cy="1019681"/>
      </dsp:txXfrm>
    </dsp:sp>
    <dsp:sp modelId="{5E361665-20BF-419B-A874-77E21155DCFF}">
      <dsp:nvSpPr>
        <dsp:cNvPr id="0" name=""/>
        <dsp:cNvSpPr/>
      </dsp:nvSpPr>
      <dsp:spPr>
        <a:xfrm>
          <a:off x="4123006" y="1829658"/>
          <a:ext cx="2549202" cy="1019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kern="1200" dirty="0" smtClean="0">
              <a:latin typeface="微軟正黑體" pitchFamily="34" charset="-120"/>
              <a:ea typeface="微軟正黑體" pitchFamily="34" charset="-120"/>
            </a:rPr>
            <a:t>考績制度連結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123006" y="1829658"/>
        <a:ext cx="2549202" cy="1019681"/>
      </dsp:txXfrm>
    </dsp:sp>
    <dsp:sp modelId="{9F6D0A0F-14B2-44F7-91BC-ECF73CFA7EF6}">
      <dsp:nvSpPr>
        <dsp:cNvPr id="0" name=""/>
        <dsp:cNvSpPr/>
      </dsp:nvSpPr>
      <dsp:spPr>
        <a:xfrm>
          <a:off x="6135667" y="1833319"/>
          <a:ext cx="2549202" cy="1019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業務部門召開月會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35667" y="1833319"/>
        <a:ext cx="2549202" cy="10196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4E5ED9-7FAA-49DF-9DA2-3FB54CBF1BA6}">
      <dsp:nvSpPr>
        <dsp:cNvPr id="0" name=""/>
        <dsp:cNvSpPr/>
      </dsp:nvSpPr>
      <dsp:spPr>
        <a:xfrm>
          <a:off x="4526" y="0"/>
          <a:ext cx="2715768" cy="2172462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5BADE9-D01A-437E-98AA-E0267AA14A1D}">
      <dsp:nvSpPr>
        <dsp:cNvPr id="0" name=""/>
        <dsp:cNvSpPr/>
      </dsp:nvSpPr>
      <dsp:spPr>
        <a:xfrm>
          <a:off x="2525414" y="0"/>
          <a:ext cx="5161282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技術人員，從解決客戶問題變成創造客戶需求。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525414" y="0"/>
        <a:ext cx="5161282" cy="2172462"/>
      </dsp:txXfrm>
    </dsp:sp>
    <dsp:sp modelId="{C82AAE8B-AF0D-44F0-9E1F-96F8641F9297}">
      <dsp:nvSpPr>
        <dsp:cNvPr id="0" name=""/>
        <dsp:cNvSpPr/>
      </dsp:nvSpPr>
      <dsp:spPr>
        <a:xfrm>
          <a:off x="819256" y="2353500"/>
          <a:ext cx="2715768" cy="2172462"/>
        </a:xfrm>
        <a:prstGeom prst="downArrow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007610-B59D-41FE-AB40-E962F7423F9C}">
      <dsp:nvSpPr>
        <dsp:cNvPr id="0" name=""/>
        <dsp:cNvSpPr/>
      </dsp:nvSpPr>
      <dsp:spPr>
        <a:xfrm>
          <a:off x="3471880" y="2114551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要求業務員，將客戶的需求轉換成技術人員了解的語言。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71880" y="2114551"/>
        <a:ext cx="4608576" cy="217246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1F6FBD-51BC-4E32-8FAA-51E82684B35F}">
      <dsp:nvSpPr>
        <dsp:cNvPr id="0" name=""/>
        <dsp:cNvSpPr/>
      </dsp:nvSpPr>
      <dsp:spPr>
        <a:xfrm>
          <a:off x="0" y="831"/>
          <a:ext cx="8229600" cy="13513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微軟正黑體" pitchFamily="34" charset="-120"/>
              <a:ea typeface="微軟正黑體" pitchFamily="34" charset="-120"/>
            </a:rPr>
            <a:t>過去</a:t>
          </a:r>
          <a:endParaRPr lang="zh-TW" altLang="en-US" sz="4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831"/>
        <a:ext cx="8229600" cy="1351350"/>
      </dsp:txXfrm>
    </dsp:sp>
    <dsp:sp modelId="{4A856754-8DCC-4CDB-8BA4-C99DD4B950FF}">
      <dsp:nvSpPr>
        <dsp:cNvPr id="0" name=""/>
        <dsp:cNvSpPr/>
      </dsp:nvSpPr>
      <dsp:spPr>
        <a:xfrm>
          <a:off x="0" y="1352181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新產品多由總公司供應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352181"/>
        <a:ext cx="8229600" cy="910800"/>
      </dsp:txXfrm>
    </dsp:sp>
    <dsp:sp modelId="{CE7AE56D-9495-471A-AE20-94BFC3405AC1}">
      <dsp:nvSpPr>
        <dsp:cNvPr id="0" name=""/>
        <dsp:cNvSpPr/>
      </dsp:nvSpPr>
      <dsp:spPr>
        <a:xfrm>
          <a:off x="0" y="2257216"/>
          <a:ext cx="8229600" cy="135135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微軟正黑體" pitchFamily="34" charset="-120"/>
              <a:ea typeface="微軟正黑體" pitchFamily="34" charset="-120"/>
            </a:rPr>
            <a:t>現在</a:t>
          </a:r>
          <a:endParaRPr lang="zh-TW" altLang="en-US" sz="4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2257216"/>
        <a:ext cx="8229600" cy="1351350"/>
      </dsp:txXfrm>
    </dsp:sp>
    <dsp:sp modelId="{A56CEF44-94D2-46A0-BED8-E7C217D16FED}">
      <dsp:nvSpPr>
        <dsp:cNvPr id="0" name=""/>
        <dsp:cNvSpPr/>
      </dsp:nvSpPr>
      <dsp:spPr>
        <a:xfrm>
          <a:off x="0" y="3614331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能研發符合本地需求的產品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3614331"/>
        <a:ext cx="8229600" cy="9108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2534D5-D278-4DBC-ADF2-8CCD12A89C18}">
      <dsp:nvSpPr>
        <dsp:cNvPr id="0" name=""/>
        <dsp:cNvSpPr/>
      </dsp:nvSpPr>
      <dsp:spPr>
        <a:xfrm>
          <a:off x="1691" y="127493"/>
          <a:ext cx="1505674" cy="602269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設計</a:t>
          </a:r>
          <a:r>
            <a:rPr lang="en-US" altLang="zh-TW" sz="1800" kern="1200" dirty="0" smtClean="0"/>
            <a:t>/</a:t>
          </a:r>
          <a:r>
            <a:rPr lang="zh-TW" altLang="en-US" sz="1800" kern="1200" dirty="0" smtClean="0"/>
            <a:t>開發</a:t>
          </a:r>
          <a:endParaRPr lang="zh-TW" altLang="en-US" sz="1800" kern="1200" dirty="0"/>
        </a:p>
      </dsp:txBody>
      <dsp:txXfrm>
        <a:off x="1691" y="127493"/>
        <a:ext cx="1505674" cy="602269"/>
      </dsp:txXfrm>
    </dsp:sp>
    <dsp:sp modelId="{4EA617A2-0A18-46C2-BFE7-160968FE1C90}">
      <dsp:nvSpPr>
        <dsp:cNvPr id="0" name=""/>
        <dsp:cNvSpPr/>
      </dsp:nvSpPr>
      <dsp:spPr>
        <a:xfrm>
          <a:off x="1356798" y="127493"/>
          <a:ext cx="1505674" cy="602269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採購</a:t>
          </a:r>
          <a:endParaRPr lang="zh-TW" altLang="en-US" sz="1800" kern="1200" dirty="0"/>
        </a:p>
      </dsp:txBody>
      <dsp:txXfrm>
        <a:off x="1356798" y="127493"/>
        <a:ext cx="1505674" cy="602269"/>
      </dsp:txXfrm>
    </dsp:sp>
    <dsp:sp modelId="{F193EAEC-D834-427E-A17B-E4871491B98D}">
      <dsp:nvSpPr>
        <dsp:cNvPr id="0" name=""/>
        <dsp:cNvSpPr/>
      </dsp:nvSpPr>
      <dsp:spPr>
        <a:xfrm>
          <a:off x="2711905" y="127493"/>
          <a:ext cx="1505674" cy="602269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生產</a:t>
          </a:r>
          <a:endParaRPr lang="zh-TW" altLang="en-US" sz="1800" kern="1200" dirty="0"/>
        </a:p>
      </dsp:txBody>
      <dsp:txXfrm>
        <a:off x="2711905" y="127493"/>
        <a:ext cx="1505674" cy="602269"/>
      </dsp:txXfrm>
    </dsp:sp>
    <dsp:sp modelId="{CD723331-2F9F-494C-B776-003AB84623DF}">
      <dsp:nvSpPr>
        <dsp:cNvPr id="0" name=""/>
        <dsp:cNvSpPr/>
      </dsp:nvSpPr>
      <dsp:spPr>
        <a:xfrm>
          <a:off x="4067012" y="127493"/>
          <a:ext cx="1505674" cy="602269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安裝</a:t>
          </a:r>
          <a:endParaRPr lang="zh-TW" altLang="en-US" sz="1800" kern="1200" dirty="0"/>
        </a:p>
      </dsp:txBody>
      <dsp:txXfrm>
        <a:off x="4067012" y="127493"/>
        <a:ext cx="1505674" cy="602269"/>
      </dsp:txXfrm>
    </dsp:sp>
    <dsp:sp modelId="{2AEC6DA0-F5A4-4787-996C-8E2BF3CBA4A7}">
      <dsp:nvSpPr>
        <dsp:cNvPr id="0" name=""/>
        <dsp:cNvSpPr/>
      </dsp:nvSpPr>
      <dsp:spPr>
        <a:xfrm>
          <a:off x="5422119" y="127493"/>
          <a:ext cx="1505674" cy="6022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服務</a:t>
          </a:r>
          <a:endParaRPr lang="zh-TW" altLang="en-US" sz="1800" kern="1200" dirty="0"/>
        </a:p>
      </dsp:txBody>
      <dsp:txXfrm>
        <a:off x="5422119" y="127493"/>
        <a:ext cx="1505674" cy="602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A483D6EA-9B4C-4537-8BAB-A2BEFBB74997}" type="datetimeFigureOut">
              <a:rPr lang="zh-TW" altLang="en-US"/>
              <a:pPr>
                <a:defRPr/>
              </a:pPr>
              <a:t>2009/10/30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1D29EC5F-FF71-44AA-94B1-C1D48851F2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CADA87-8804-4D8C-B901-641C705A87C0}" type="slidenum">
              <a:rPr lang="zh-TW" altLang="en-US">
                <a:latin typeface="Arial" charset="0"/>
              </a:rPr>
              <a:pPr>
                <a:defRPr/>
              </a:pPr>
              <a:t>27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C46CE0-188E-4A83-A1BE-D2EA1750CF47}" type="slidenum">
              <a:rPr lang="zh-TW" altLang="en-US">
                <a:latin typeface="Arial" charset="0"/>
              </a:rPr>
              <a:pPr>
                <a:defRPr/>
              </a:pPr>
              <a:t>36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11C02A-5D37-4430-87DB-17F35454ABF2}" type="slidenum">
              <a:rPr lang="zh-TW" altLang="en-US">
                <a:latin typeface="Arial" charset="0"/>
              </a:rPr>
              <a:pPr>
                <a:defRPr/>
              </a:pPr>
              <a:t>37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84F379-A11B-4A67-836A-572E7F2963A0}" type="slidenum">
              <a:rPr lang="zh-TW" altLang="en-US">
                <a:latin typeface="Arial" charset="0"/>
              </a:rPr>
              <a:pPr>
                <a:defRPr/>
              </a:pPr>
              <a:t>38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AA1998-1372-4B9D-BB5F-54473F88D8E6}" type="slidenum">
              <a:rPr lang="zh-TW" altLang="en-US">
                <a:latin typeface="Arial" charset="0"/>
              </a:rPr>
              <a:pPr>
                <a:defRPr/>
              </a:pPr>
              <a:t>39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27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20628E-03AA-4924-9DE3-C1668E4674A6}" type="slidenum">
              <a:rPr lang="zh-TW" altLang="en-US">
                <a:latin typeface="Arial" charset="0"/>
              </a:rPr>
              <a:pPr>
                <a:defRPr/>
              </a:pPr>
              <a:t>40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47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0EFC08-E80F-4824-B135-9575D15DC01C}" type="slidenum">
              <a:rPr lang="zh-TW" altLang="en-US">
                <a:latin typeface="Arial" charset="0"/>
              </a:rPr>
              <a:pPr>
                <a:defRPr/>
              </a:pPr>
              <a:t>41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78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6C45415-B4E5-43E3-AA22-36E96F6B7B84}" type="slidenum">
              <a:rPr lang="zh-TW" altLang="en-US">
                <a:latin typeface="Arial" charset="0"/>
              </a:rPr>
              <a:pPr>
                <a:defRPr/>
              </a:pPr>
              <a:t>44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插入</a:t>
            </a:r>
            <a:r>
              <a:rPr lang="en-US" altLang="zh-TW" smtClean="0"/>
              <a:t>p215</a:t>
            </a:r>
            <a:r>
              <a:rPr lang="zh-TW" altLang="en-US" smtClean="0"/>
              <a:t>圖例</a:t>
            </a:r>
          </a:p>
        </p:txBody>
      </p:sp>
      <p:sp>
        <p:nvSpPr>
          <p:cNvPr id="808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EB1E20-CC13-4D69-A62E-5A48605F581B}" type="slidenum">
              <a:rPr lang="zh-TW" altLang="en-US">
                <a:latin typeface="Arial" charset="0"/>
              </a:rPr>
              <a:pPr>
                <a:defRPr/>
              </a:pPr>
              <a:t>46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6A6A84-59B2-425C-A686-75990CCB583E}" type="slidenum">
              <a:rPr lang="zh-TW" altLang="en-US">
                <a:latin typeface="Arial" charset="0"/>
              </a:rPr>
              <a:pPr>
                <a:defRPr/>
              </a:pPr>
              <a:t>28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01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00C034-5BBE-4E5D-94B0-BAD866A968BE}" type="slidenum">
              <a:rPr lang="zh-TW" altLang="en-US">
                <a:latin typeface="Arial" charset="0"/>
              </a:rPr>
              <a:pPr>
                <a:defRPr/>
              </a:pPr>
              <a:t>29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159B28-F075-4A6E-9321-C607C6EF19EC}" type="slidenum">
              <a:rPr lang="zh-TW" altLang="en-US">
                <a:latin typeface="Arial" charset="0"/>
              </a:rPr>
              <a:pPr>
                <a:defRPr/>
              </a:pPr>
              <a:t>30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B2D109-46A1-4E49-B391-871490AC8F8E}" type="slidenum">
              <a:rPr lang="zh-TW" altLang="en-US">
                <a:latin typeface="Arial" charset="0"/>
              </a:rPr>
              <a:pPr>
                <a:defRPr/>
              </a:pPr>
              <a:t>31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705B64-07D6-41AE-A8D8-6DEE3BAA4F4B}" type="slidenum">
              <a:rPr lang="zh-TW" altLang="en-US">
                <a:latin typeface="Arial" charset="0"/>
              </a:rPr>
              <a:pPr>
                <a:defRPr/>
              </a:pPr>
              <a:t>32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785A9D-1E3B-4A67-A65F-19120061FD5C}" type="slidenum">
              <a:rPr lang="zh-TW" altLang="en-US">
                <a:latin typeface="Arial" charset="0"/>
              </a:rPr>
              <a:pPr>
                <a:defRPr/>
              </a:pPr>
              <a:t>33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216325A-2D2F-46CC-AAD2-2C55BA74EF67}" type="slidenum">
              <a:rPr lang="zh-TW" altLang="en-US">
                <a:latin typeface="Arial" charset="0"/>
              </a:rPr>
              <a:pPr>
                <a:defRPr/>
              </a:pPr>
              <a:t>34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8AB0B0-8AE2-424A-BDCC-FBC03E47E8E8}" type="slidenum">
              <a:rPr lang="zh-TW" altLang="en-US">
                <a:latin typeface="Arial" charset="0"/>
              </a:rPr>
              <a:pPr>
                <a:defRPr/>
              </a:pPr>
              <a:t>35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BE21-9A28-475B-96CE-FE0E3940A7FF}" type="datetimeFigureOut">
              <a:rPr lang="fr-FR"/>
              <a:pPr>
                <a:defRPr/>
              </a:pPr>
              <a:t>30/10/2009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0D9E-E003-4F07-8820-B046C21EE355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699C-BF71-4A2F-97FD-166A789861A1}" type="datetimeFigureOut">
              <a:rPr lang="fr-FR"/>
              <a:pPr>
                <a:defRPr/>
              </a:pPr>
              <a:t>30/10/2009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4290-A9BD-47E6-8B26-CCE02BE1933C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588F-569A-483C-8E78-1AEA9759A9E2}" type="datetimeFigureOut">
              <a:rPr lang="fr-FR"/>
              <a:pPr>
                <a:defRPr/>
              </a:pPr>
              <a:t>30/10/2009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46F07-B1D7-4707-B1C6-689F18F98B14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CD882-B62B-4C4B-B4E3-E89810AACE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B9F3-7E33-41A7-8571-7344284D83E6}" type="datetimeFigureOut">
              <a:rPr lang="fr-FR"/>
              <a:pPr>
                <a:defRPr/>
              </a:pPr>
              <a:t>30/10/2009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8FFE-D5A0-466E-8FBB-D11546547A39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0B63-DAE0-441B-A9C6-9904EBADE29E}" type="datetimeFigureOut">
              <a:rPr lang="fr-FR"/>
              <a:pPr>
                <a:defRPr/>
              </a:pPr>
              <a:t>30/10/2009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2777-1F34-4CD0-BFE0-FC6BB0BBB495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6BFD-4643-4F99-882F-1633F1334810}" type="datetimeFigureOut">
              <a:rPr lang="fr-FR"/>
              <a:pPr>
                <a:defRPr/>
              </a:pPr>
              <a:t>30/10/2009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6086-CB3E-447D-A8DB-6883DD4EEAA2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E9D1-C6E9-41E1-BE1C-6BEB3552EF7C}" type="datetimeFigureOut">
              <a:rPr lang="fr-FR"/>
              <a:pPr>
                <a:defRPr/>
              </a:pPr>
              <a:t>30/10/2009</a:t>
            </a:fld>
            <a:endParaRPr lang="fr-CA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ACAC-2C47-4076-B795-EB03DB27CA2B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17B0-3E84-4F32-A06E-023A7D2BB6B0}" type="datetimeFigureOut">
              <a:rPr lang="fr-FR"/>
              <a:pPr>
                <a:defRPr/>
              </a:pPr>
              <a:t>30/10/2009</a:t>
            </a:fld>
            <a:endParaRPr lang="fr-CA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4D8F-D1B0-4138-B49E-B0FB6A4CB1F0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B32E-8249-48F1-9124-E40860B21AE7}" type="datetimeFigureOut">
              <a:rPr lang="fr-FR"/>
              <a:pPr>
                <a:defRPr/>
              </a:pPr>
              <a:t>30/10/2009</a:t>
            </a:fld>
            <a:endParaRPr lang="fr-CA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735A-473B-4FA1-B86B-312E087942EE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E50A5-722C-41B4-A8E4-520564D7DC2B}" type="datetimeFigureOut">
              <a:rPr lang="fr-FR"/>
              <a:pPr>
                <a:defRPr/>
              </a:pPr>
              <a:t>30/10/2009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1876-61C0-450C-A425-A8EA7C8522D8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3E23-B3B4-4D00-B59A-40C9A5DB277E}" type="datetimeFigureOut">
              <a:rPr lang="fr-FR"/>
              <a:pPr>
                <a:defRPr/>
              </a:pPr>
              <a:t>30/10/2009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1317-1DBE-4AA4-8F49-FB9EC91A25ED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smtClean="0"/>
              <a:t>Cliquez pour modifier le style du titre</a:t>
            </a:r>
          </a:p>
        </p:txBody>
      </p:sp>
      <p:sp>
        <p:nvSpPr>
          <p:cNvPr id="307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smtClean="0"/>
              <a:t>Cliquez pour modifier les styles du texte du masque</a:t>
            </a:r>
          </a:p>
          <a:p>
            <a:pPr lvl="1"/>
            <a:r>
              <a:rPr lang="fr-CA" altLang="zh-TW" smtClean="0"/>
              <a:t>Deuxième niveau</a:t>
            </a:r>
          </a:p>
          <a:p>
            <a:pPr lvl="2"/>
            <a:r>
              <a:rPr lang="fr-CA" altLang="zh-TW" smtClean="0"/>
              <a:t>Troisième niveau</a:t>
            </a:r>
          </a:p>
          <a:p>
            <a:pPr lvl="3"/>
            <a:r>
              <a:rPr lang="fr-CA" altLang="zh-TW" smtClean="0"/>
              <a:t>Quatrième niveau</a:t>
            </a:r>
          </a:p>
          <a:p>
            <a:pPr lvl="4"/>
            <a:r>
              <a:rPr lang="fr-CA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C0120C2C-4F67-4F89-89AE-082415DE5280}" type="datetimeFigureOut">
              <a:rPr lang="fr-FR"/>
              <a:pPr>
                <a:defRPr/>
              </a:pPr>
              <a:t>30/10/2009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EBE4B4BF-459C-44FA-9ADE-44779A2EE1C5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%20Documents\NQA&#35498;&#26126;&#26371;&#31777;&#22577;(11)\statue.avi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wnews.com/2009/10/18/11490-2521142.ht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19288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sz="6000" b="1" dirty="0" smtClean="0">
                <a:latin typeface="微軟正黑體" pitchFamily="34" charset="-120"/>
                <a:ea typeface="微軟正黑體" pitchFamily="34" charset="-120"/>
              </a:rPr>
              <a:t>全面品質管理</a:t>
            </a:r>
            <a:endParaRPr lang="fr-CA" altLang="zh-TW" sz="6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786314" y="3714752"/>
            <a:ext cx="3429000" cy="27400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企研碩一甲班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M984011033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凌    岳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M984011022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吳彥霆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M984011030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李侃薇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M984011016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劉映孜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M984011006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陳彥鉛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86190"/>
            <a:ext cx="3143252" cy="2500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為改進品質與生產力的工具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藉由榮譽感，刺激企業提升品質及生產力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建立品質改善的指導綱要及標準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表揚品質改善成效優異的企業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得獎企業提供詳細資料，成為其他企業的參考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美國國家品質獎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</a:b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Malcolm </a:t>
            </a:r>
            <a:r>
              <a:rPr lang="en-US" altLang="zh-TW" sz="2400" b="1" dirty="0" err="1" smtClean="0">
                <a:latin typeface="微軟正黑體"/>
                <a:ea typeface="微軟正黑體"/>
                <a:cs typeface="微軟正黑體"/>
              </a:rPr>
              <a:t>Baldrige</a:t>
            </a: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 National Quality Award</a:t>
            </a:r>
            <a:b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</a:br>
            <a:endParaRPr lang="zh-TW" altLang="en-US" sz="2400" b="1" dirty="0" smtClean="0"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7166"/>
            <a:ext cx="1285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國家品質獎</a:t>
            </a:r>
            <a: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</a:b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National Quality Award</a:t>
            </a:r>
            <a:b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</a:br>
            <a:endParaRPr lang="zh-TW" altLang="en-US" sz="2400" b="1" dirty="0" smtClean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3" name="statu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643182"/>
            <a:ext cx="3209940" cy="3209940"/>
          </a:xfrm>
          <a:prstGeom prst="rect">
            <a:avLst/>
          </a:prstGeom>
          <a:noFill/>
          <a:effectLst>
            <a:outerShdw dist="143684" dir="189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內容版面配置區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成立目的</a:t>
            </a: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獎勵推行全面品質管理有傑出成效者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激發社會追求高品質、高品級的風氣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樹立品質管理的典範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國家品質獎</a:t>
            </a:r>
            <a: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</a:b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National Quality Award</a:t>
            </a:r>
            <a:b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</a:br>
            <a:endParaRPr lang="zh-TW" altLang="en-US" sz="2400" b="1" dirty="0" smtClean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1285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國家品質獎</a:t>
            </a:r>
            <a: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</a:b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National Quality Award</a:t>
            </a:r>
            <a:b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</a:br>
            <a:endParaRPr lang="zh-TW" altLang="en-US" sz="2400" b="1" dirty="0" smtClean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1285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928662" y="2071678"/>
            <a:ext cx="7315200" cy="3886200"/>
            <a:chOff x="624" y="1056"/>
            <a:chExt cx="4608" cy="244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24" y="1056"/>
              <a:ext cx="1248" cy="375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/>
              <a:r>
                <a:rPr kumimoji="0" lang="zh-TW" altLang="en-US" sz="2400" b="1">
                  <a:latin typeface="微軟正黑體"/>
                  <a:ea typeface="微軟正黑體"/>
                  <a:cs typeface="微軟正黑體"/>
                </a:rPr>
                <a:t>獎別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872" y="1056"/>
              <a:ext cx="3360" cy="375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/>
              <a:r>
                <a:rPr kumimoji="0" lang="zh-TW" altLang="en-US" sz="2400" b="1">
                  <a:latin typeface="微軟正黑體"/>
                  <a:ea typeface="微軟正黑體"/>
                  <a:cs typeface="微軟正黑體"/>
                </a:rPr>
                <a:t>頒予對象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24" y="1431"/>
              <a:ext cx="1248" cy="51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/>
              <a:r>
                <a:rPr kumimoji="0" lang="zh-TW" altLang="en-US" sz="2400" b="1">
                  <a:latin typeface="微軟正黑體"/>
                  <a:ea typeface="微軟正黑體"/>
                  <a:cs typeface="微軟正黑體"/>
                </a:rPr>
                <a:t>企業獎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872" y="1431"/>
              <a:ext cx="3360" cy="51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/>
              <a:r>
                <a:rPr kumimoji="0" lang="zh-TW" altLang="en-US" sz="2400" b="1">
                  <a:latin typeface="微軟正黑體"/>
                  <a:ea typeface="微軟正黑體"/>
                  <a:cs typeface="微軟正黑體"/>
                </a:rPr>
                <a:t>推行全面品質管理具有卓越績效</a:t>
              </a:r>
            </a:p>
            <a:p>
              <a:pPr defTabSz="762000"/>
              <a:r>
                <a:rPr kumimoji="0" lang="zh-TW" altLang="en-US" sz="2400" b="1">
                  <a:latin typeface="微軟正黑體"/>
                  <a:ea typeface="微軟正黑體"/>
                  <a:cs typeface="微軟正黑體"/>
                </a:rPr>
                <a:t>之企業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624" y="1949"/>
              <a:ext cx="1248" cy="519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/>
              <a:r>
                <a:rPr kumimoji="0" lang="zh-TW" altLang="en-US" sz="2400" b="1" dirty="0">
                  <a:latin typeface="微軟正黑體"/>
                  <a:ea typeface="微軟正黑體"/>
                  <a:cs typeface="微軟正黑體"/>
                </a:rPr>
                <a:t>中小企業獎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872" y="1949"/>
              <a:ext cx="3360" cy="519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/>
              <a:r>
                <a:rPr kumimoji="0" lang="zh-TW" altLang="en-US" sz="2400" b="1">
                  <a:latin typeface="微軟正黑體"/>
                  <a:ea typeface="微軟正黑體"/>
                  <a:cs typeface="微軟正黑體"/>
                </a:rPr>
                <a:t>推行全面品質管理具有卓越績效</a:t>
              </a:r>
            </a:p>
            <a:p>
              <a:pPr defTabSz="762000"/>
              <a:r>
                <a:rPr kumimoji="0" lang="zh-TW" altLang="en-US" sz="2400" b="1">
                  <a:latin typeface="微軟正黑體"/>
                  <a:ea typeface="微軟正黑體"/>
                  <a:cs typeface="微軟正黑體"/>
                </a:rPr>
                <a:t>之中小企業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624" y="2468"/>
              <a:ext cx="1248" cy="51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/>
              <a:r>
                <a:rPr kumimoji="0" lang="zh-TW" altLang="en-US" sz="2400" b="1">
                  <a:latin typeface="微軟正黑體"/>
                  <a:ea typeface="微軟正黑體"/>
                  <a:cs typeface="微軟正黑體"/>
                </a:rPr>
                <a:t>機關團體獎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872" y="2468"/>
              <a:ext cx="3360" cy="51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/>
              <a:r>
                <a:rPr kumimoji="0" lang="zh-TW" altLang="en-US" sz="2400" b="1" dirty="0">
                  <a:latin typeface="微軟正黑體"/>
                  <a:ea typeface="微軟正黑體"/>
                  <a:cs typeface="微軟正黑體"/>
                </a:rPr>
                <a:t>推行全面品質管理具有卓越績效</a:t>
              </a:r>
            </a:p>
            <a:p>
              <a:pPr defTabSz="762000"/>
              <a:r>
                <a:rPr kumimoji="0" lang="zh-TW" altLang="en-US" sz="2400" b="1" dirty="0">
                  <a:latin typeface="微軟正黑體"/>
                  <a:ea typeface="微軟正黑體"/>
                  <a:cs typeface="微軟正黑體"/>
                </a:rPr>
                <a:t>之機關團體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624" y="2986"/>
              <a:ext cx="1248" cy="51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/>
              <a:r>
                <a:rPr kumimoji="0" lang="zh-TW" altLang="en-US" sz="2400" b="1">
                  <a:latin typeface="微軟正黑體"/>
                  <a:ea typeface="微軟正黑體"/>
                  <a:cs typeface="微軟正黑體"/>
                </a:rPr>
                <a:t>個人獎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872" y="2986"/>
              <a:ext cx="3360" cy="51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/>
              <a:r>
                <a:rPr kumimoji="0" lang="zh-TW" altLang="en-US" sz="2400" b="1">
                  <a:latin typeface="微軟正黑體"/>
                  <a:ea typeface="微軟正黑體"/>
                  <a:cs typeface="微軟正黑體"/>
                </a:rPr>
                <a:t>對全面品質管理之研究、推廣或</a:t>
              </a:r>
            </a:p>
            <a:p>
              <a:pPr defTabSz="762000"/>
              <a:r>
                <a:rPr kumimoji="0" lang="zh-TW" altLang="en-US" sz="2400" b="1">
                  <a:latin typeface="微軟正黑體"/>
                  <a:ea typeface="微軟正黑體"/>
                  <a:cs typeface="微軟正黑體"/>
                </a:rPr>
                <a:t>實踐有卓越貢獻之個人</a:t>
              </a:r>
            </a:p>
          </p:txBody>
        </p:sp>
      </p:grp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072066" y="6072206"/>
            <a:ext cx="318548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576263" indent="-576263" defTabSz="762000"/>
            <a:r>
              <a:rPr kumimoji="0" lang="zh-TW" altLang="en-US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獎額：給獎總額以八名為限。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國家品質獎</a:t>
            </a:r>
            <a: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</a:b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National Quality Award</a:t>
            </a:r>
            <a:b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</a:br>
            <a:endParaRPr lang="zh-TW" altLang="en-US" sz="2400" b="1" dirty="0" smtClean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7166"/>
            <a:ext cx="1285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7143768" y="3929066"/>
          <a:ext cx="1785950" cy="2724537"/>
        </p:xfrm>
        <a:graphic>
          <a:graphicData uri="http://schemas.openxmlformats.org/presentationml/2006/ole">
            <p:oleObj spid="_x0000_s163842" name="Photo Editor Photo" r:id="rId4" imgW="3952381" imgH="6028571" progId="">
              <p:embed/>
            </p:oleObj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7158" y="1643050"/>
            <a:ext cx="8286808" cy="440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76238" indent="-376238" defTabSz="762000"/>
            <a:endParaRPr kumimoji="0" lang="zh-TW" altLang="en-US" sz="2800" dirty="0">
              <a:latin typeface="微軟正黑體"/>
              <a:ea typeface="微軟正黑體"/>
              <a:cs typeface="微軟正黑體"/>
            </a:endParaRPr>
          </a:p>
          <a:p>
            <a:pPr marL="376238" indent="-376238" defTabSz="762000">
              <a:buFont typeface="Wingdings" pitchFamily="2" charset="2"/>
              <a:buChar char="Ø"/>
            </a:pPr>
            <a:r>
              <a:rPr kumimoji="0" lang="zh-TW" altLang="en-US" sz="2800" b="1" dirty="0" smtClean="0">
                <a:latin typeface="微軟正黑體"/>
                <a:ea typeface="微軟正黑體"/>
                <a:cs typeface="微軟正黑體"/>
              </a:rPr>
              <a:t>獎座－飛昇的金字塔</a:t>
            </a:r>
            <a:endParaRPr kumimoji="0" lang="en-US" altLang="zh-TW" sz="2800" b="1" dirty="0" smtClean="0">
              <a:latin typeface="微軟正黑體"/>
              <a:ea typeface="微軟正黑體"/>
              <a:cs typeface="微軟正黑體"/>
            </a:endParaRPr>
          </a:p>
          <a:p>
            <a:pPr marL="376238" indent="-376238" defTabSz="762000">
              <a:buFont typeface="Wingdings" pitchFamily="2" charset="2"/>
              <a:buChar char="Ø"/>
            </a:pPr>
            <a:endParaRPr kumimoji="0"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 marL="833438" lvl="1" indent="-376238" defTabSz="762000">
              <a:buFont typeface="微軟正黑體" pitchFamily="34" charset="-120"/>
              <a:buChar char="─"/>
            </a:pPr>
            <a:r>
              <a:rPr kumimoji="0" lang="zh-TW" altLang="en-US" sz="2800" b="1" dirty="0" smtClean="0">
                <a:latin typeface="微軟正黑體"/>
                <a:ea typeface="微軟正黑體"/>
                <a:cs typeface="微軟正黑體"/>
              </a:rPr>
              <a:t>以</a:t>
            </a:r>
            <a:r>
              <a:rPr kumimoji="0" lang="zh-TW" altLang="en-US" sz="2800" b="1" dirty="0">
                <a:latin typeface="微軟正黑體"/>
                <a:ea typeface="微軟正黑體"/>
                <a:cs typeface="微軟正黑體"/>
              </a:rPr>
              <a:t>三角鏤空為</a:t>
            </a:r>
            <a:r>
              <a:rPr kumimoji="0" lang="zh-TW" altLang="en-US" sz="2800" b="1" dirty="0" smtClean="0">
                <a:latin typeface="微軟正黑體"/>
                <a:ea typeface="微軟正黑體"/>
                <a:cs typeface="微軟正黑體"/>
              </a:rPr>
              <a:t>主體：象徵</a:t>
            </a:r>
            <a:r>
              <a:rPr kumimoji="0" lang="zh-TW" altLang="en-US" sz="2800" b="1" dirty="0">
                <a:latin typeface="微軟正黑體"/>
                <a:ea typeface="微軟正黑體"/>
                <a:cs typeface="微軟正黑體"/>
              </a:rPr>
              <a:t>氣勢飛昇的</a:t>
            </a:r>
            <a:r>
              <a:rPr kumimoji="0" lang="zh-TW" altLang="en-US" sz="2800" b="1" dirty="0" smtClean="0">
                <a:latin typeface="微軟正黑體"/>
                <a:ea typeface="微軟正黑體"/>
                <a:cs typeface="微軟正黑體"/>
              </a:rPr>
              <a:t>金字塔</a:t>
            </a:r>
            <a:endParaRPr kumimoji="0" lang="en-US" altLang="zh-TW" sz="2800" b="1" dirty="0" smtClean="0">
              <a:latin typeface="微軟正黑體"/>
              <a:ea typeface="微軟正黑體"/>
              <a:cs typeface="微軟正黑體"/>
            </a:endParaRPr>
          </a:p>
          <a:p>
            <a:pPr marL="833438" lvl="1" indent="-376238" defTabSz="762000">
              <a:buFont typeface="微軟正黑體" pitchFamily="34" charset="-120"/>
              <a:buChar char="─"/>
            </a:pPr>
            <a:endParaRPr kumimoji="0" lang="en-US" altLang="zh-TW" sz="2800" b="1" dirty="0" smtClean="0">
              <a:latin typeface="微軟正黑體"/>
              <a:ea typeface="微軟正黑體"/>
              <a:cs typeface="微軟正黑體"/>
            </a:endParaRPr>
          </a:p>
          <a:p>
            <a:pPr marL="833438" lvl="1" indent="-376238" defTabSz="762000">
              <a:buFont typeface="微軟正黑體" pitchFamily="34" charset="-120"/>
              <a:buChar char="─"/>
            </a:pPr>
            <a:r>
              <a:rPr kumimoji="0" lang="zh-TW" altLang="en-US" sz="2800" b="1" dirty="0" smtClean="0">
                <a:latin typeface="微軟正黑體"/>
                <a:ea typeface="微軟正黑體"/>
                <a:cs typeface="微軟正黑體"/>
              </a:rPr>
              <a:t>兩條向上斜線：代表品質不斷提升</a:t>
            </a:r>
            <a:endParaRPr kumimoji="0" lang="en-US" altLang="zh-TW" sz="2800" b="1" dirty="0" smtClean="0">
              <a:latin typeface="微軟正黑體"/>
              <a:ea typeface="微軟正黑體"/>
              <a:cs typeface="微軟正黑體"/>
            </a:endParaRPr>
          </a:p>
          <a:p>
            <a:pPr marL="833438" lvl="1" indent="-376238" defTabSz="762000">
              <a:buFont typeface="微軟正黑體" pitchFamily="34" charset="-120"/>
              <a:buChar char="─"/>
            </a:pPr>
            <a:endParaRPr kumimoji="0" lang="en-US" altLang="zh-TW" sz="2800" b="1" dirty="0" smtClean="0">
              <a:latin typeface="微軟正黑體"/>
              <a:ea typeface="微軟正黑體"/>
              <a:cs typeface="微軟正黑體"/>
            </a:endParaRPr>
          </a:p>
          <a:p>
            <a:pPr marL="833438" lvl="1" indent="-376238" defTabSz="762000">
              <a:buFont typeface="微軟正黑體" pitchFamily="34" charset="-120"/>
              <a:buChar char="─"/>
            </a:pPr>
            <a:r>
              <a:rPr kumimoji="0" lang="zh-TW" altLang="en-US" sz="2800" b="1" dirty="0" smtClean="0">
                <a:latin typeface="微軟正黑體"/>
                <a:ea typeface="微軟正黑體"/>
                <a:cs typeface="微軟正黑體"/>
              </a:rPr>
              <a:t>斜線尖端：為</a:t>
            </a:r>
            <a:r>
              <a:rPr kumimoji="0" lang="zh-TW" altLang="en-US" sz="2800" b="1" dirty="0">
                <a:latin typeface="微軟正黑體"/>
                <a:ea typeface="微軟正黑體"/>
                <a:cs typeface="微軟正黑體"/>
              </a:rPr>
              <a:t>人類智慧不斷超越自我</a:t>
            </a:r>
          </a:p>
          <a:p>
            <a:pPr marL="376238" indent="-376238" defTabSz="762000"/>
            <a:r>
              <a:rPr kumimoji="0" lang="zh-TW" altLang="en-US" sz="2800" dirty="0">
                <a:latin typeface="微軟正黑體"/>
                <a:ea typeface="微軟正黑體"/>
                <a:cs typeface="微軟正黑體"/>
              </a:rPr>
              <a:t>       　　　    </a:t>
            </a:r>
          </a:p>
          <a:p>
            <a:pPr marL="376238" indent="-376238" defTabSz="762000"/>
            <a:endParaRPr kumimoji="0" lang="en-US" altLang="zh-TW" sz="2800" dirty="0"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微軟正黑體"/>
                <a:ea typeface="微軟正黑體"/>
                <a:cs typeface="微軟正黑體"/>
              </a:rPr>
              <a:t>品質規格與品質成本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微軟正黑體"/>
                <a:ea typeface="微軟正黑體"/>
                <a:cs typeface="微軟正黑體"/>
              </a:rPr>
              <a:t>品質規格的分類</a:t>
            </a: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設計品質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(design quality)</a:t>
            </a: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指產品在市場中的價值，屬於企業的策略性決策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lvl="1" eaLnBrk="1" hangingPunct="1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b="1" smtClean="0">
                <a:latin typeface="微軟正黑體" pitchFamily="34" charset="-120"/>
                <a:ea typeface="微軟正黑體" pitchFamily="34" charset="-120"/>
                <a:cs typeface="微軟正黑體"/>
              </a:rPr>
              <a:t>一致性品質</a:t>
            </a:r>
            <a:r>
              <a:rPr lang="en-US" altLang="zh-TW" sz="2800" smtClean="0">
                <a:latin typeface="微軟正黑體" pitchFamily="34" charset="-120"/>
                <a:ea typeface="微軟正黑體" pitchFamily="34" charset="-120"/>
                <a:cs typeface="微軟正黑體"/>
              </a:rPr>
              <a:t>(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Conformance quality)</a:t>
            </a: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指產品或服務符合設計規格的程度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eaLnBrk="1" hangingPunct="1">
              <a:buFont typeface="Arial" charset="0"/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源流品質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(quality at the source)</a:t>
            </a: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意義為製造產品的人員 必須確保其所生產的產品符合品質規格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eaLnBrk="1" hangingPunct="1">
              <a:buFont typeface="Arial" charset="0"/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F8415BC-CF86-418C-9264-A585B02871D6}" type="slidenum">
              <a:rPr lang="en-US" altLang="zh-TW" smtClean="0"/>
              <a:pPr>
                <a:defRPr/>
              </a:pPr>
              <a:t>17</a:t>
            </a:fld>
            <a:endParaRPr lang="en-US" altLang="zh-TW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0063" y="1643063"/>
          <a:ext cx="8278812" cy="4775200"/>
        </p:xfrm>
        <a:graphic>
          <a:graphicData uri="http://schemas.openxmlformats.org/presentationml/2006/ole">
            <p:oleObj spid="_x0000_s2050" name="Worksheet" r:id="rId3" imgW="8315376" imgH="4619557" progId="Excel.Sheet.8">
              <p:embed/>
            </p:oleObj>
          </a:graphicData>
        </a:graphic>
      </p:graphicFrame>
      <p:sp>
        <p:nvSpPr>
          <p:cNvPr id="2052" name="文字方塊 5"/>
          <p:cNvSpPr txBox="1">
            <a:spLocks noChangeArrowheads="1"/>
          </p:cNvSpPr>
          <p:nvPr/>
        </p:nvSpPr>
        <p:spPr bwMode="auto">
          <a:xfrm>
            <a:off x="1500188" y="500063"/>
            <a:ext cx="6143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400" b="1" dirty="0">
                <a:latin typeface="微軟正黑體"/>
                <a:ea typeface="微軟正黑體"/>
                <a:cs typeface="微軟正黑體"/>
              </a:rPr>
              <a:t>品質構面及範例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品質成本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857364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企業在生產產品過程中，因產品無法達到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100%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合格品，所發生的所有成本。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意指目前品質與卓越品質目標之間差距所發生的成本。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具體來說，品質成本大約佔企業總銷售額的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15%~20%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之間，包括重作、廢棄、服務、測試、保固及其他相關項目。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Crosby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認為一個良好運作的的品質計畫，對品質修正所產生的成本應控制在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2.5%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以下。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基本假設：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lnSpc>
                <a:spcPct val="80000"/>
              </a:lnSpc>
            </a:pPr>
            <a:endParaRPr lang="zh-TW" altLang="en-US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lnSpc>
                <a:spcPct val="80000"/>
              </a:lnSpc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品質失敗是有其原因的。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lnSpc>
                <a:spcPct val="80000"/>
              </a:lnSpc>
              <a:buFont typeface="微軟正黑體" pitchFamily="34" charset="-120"/>
              <a:buChar char="─"/>
            </a:pP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lnSpc>
                <a:spcPct val="80000"/>
              </a:lnSpc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對品質做事前預防的成本是較低的。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lnSpc>
                <a:spcPct val="80000"/>
              </a:lnSpc>
              <a:buFont typeface="微軟正黑體" pitchFamily="34" charset="-120"/>
              <a:buChar char="─"/>
            </a:pP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lnSpc>
                <a:spcPct val="80000"/>
              </a:lnSpc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質績效是可以被衡量的。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284663" y="450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zh-TW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品質成本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zh-TW" b="1" dirty="0" smtClean="0">
                <a:latin typeface="微軟正黑體" pitchFamily="34" charset="-120"/>
                <a:ea typeface="微軟正黑體" pitchFamily="34" charset="-120"/>
              </a:rPr>
              <a:t>Agenda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1214414" y="1785926"/>
            <a:ext cx="748349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全面品質管理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品質規格與品質成本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六標準差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Shingo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系統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ISO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9000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外部標竿學習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服務品質衡量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結論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endParaRPr lang="fr-CA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857628"/>
            <a:ext cx="3968700" cy="280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品質成本的分類－</a:t>
            </a:r>
            <a:r>
              <a:rPr lang="en-US" altLang="zh-TW" b="1" dirty="0" smtClean="0">
                <a:latin typeface="微軟正黑體"/>
                <a:ea typeface="微軟正黑體"/>
                <a:cs typeface="微軟正黑體"/>
              </a:rPr>
              <a:t>1</a:t>
            </a:r>
            <a:endParaRPr lang="zh-TW" altLang="en-US" b="1" dirty="0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評估成本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    如檢查、測試及其他檢定，確定產品及流程是可接受的。例如：可靠度工程、試產。</a:t>
            </a: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28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預防成本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    所有預防品質失敗的成本總和。包括尋找失敗原因，消除錯誤的修正行動、人員訓練、產品或系統的重新設計、創新或修改設備等等。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品質成本的分類－</a:t>
            </a:r>
            <a:r>
              <a:rPr lang="en-US" altLang="zh-TW" b="1" dirty="0" smtClean="0">
                <a:latin typeface="微軟正黑體"/>
                <a:ea typeface="微軟正黑體"/>
                <a:cs typeface="微軟正黑體"/>
              </a:rPr>
              <a:t>2</a:t>
            </a:r>
            <a:endParaRPr lang="zh-TW" altLang="en-US" b="1" dirty="0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內部失敗成本</a:t>
            </a:r>
            <a:endParaRPr lang="zh-TW" altLang="en-US" sz="28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  產品品質失敗發生在製造系統內所引致的成本，如廢棄、重作、修理等所生產的成本。</a:t>
            </a: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Tx/>
              <a:buNone/>
            </a:pPr>
            <a:endParaRPr lang="zh-TW" altLang="en-US" sz="28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外部</a:t>
            </a: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失敗</a:t>
            </a: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成本</a:t>
            </a:r>
            <a:endParaRPr lang="zh-TW" altLang="en-US" sz="28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  通過生產系統的不合格品所造成的成本，如顧客的退貨、客源的流失、顧客的抱怨及產品修理等等。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57224" y="2143116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六標準差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29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714752"/>
            <a:ext cx="1928826" cy="27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7188" y="3143250"/>
            <a:ext cx="8358187" cy="249555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讓奇異和摩托羅拉等大公司</a:t>
            </a:r>
            <a:endParaRPr lang="en-US" altLang="zh-TW" sz="4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創下超高績效的原因是什麼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????</a:t>
            </a:r>
            <a:endParaRPr lang="zh-TW" altLang="en-US" sz="4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爆炸 2 3"/>
          <p:cNvSpPr/>
          <p:nvPr/>
        </p:nvSpPr>
        <p:spPr>
          <a:xfrm>
            <a:off x="1428750" y="1643063"/>
            <a:ext cx="6143625" cy="3929062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000375" y="3214688"/>
            <a:ext cx="2928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 b="1">
                <a:latin typeface="微軟正黑體"/>
                <a:ea typeface="微軟正黑體"/>
                <a:cs typeface="微軟正黑體"/>
              </a:rPr>
              <a:t>六標準差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六標準差的觀念釐清</a:t>
            </a:r>
            <a:endParaRPr lang="en-US" altLang="zh-TW" b="1" dirty="0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0962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如何降低公司成本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??</a:t>
            </a: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改善流程，避免發生錯誤也能使你賺錢！！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buNone/>
            </a:pPr>
            <a:endParaRPr lang="en-US" altLang="zh-TW" sz="10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什麼是六標準差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??</a:t>
            </a: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統計學上度量的名詞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一種管理哲學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buNone/>
            </a:pPr>
            <a:endParaRPr lang="en-US" altLang="zh-TW" sz="10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六標準差的目的是什麼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??</a:t>
            </a: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品質改善只是一個工具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最終目標就是增加顧客滿意度和增加企業利潤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六標準差的角色與職責</a:t>
            </a:r>
            <a:endParaRPr lang="en-US" altLang="zh-TW" b="1" dirty="0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19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捍衛者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(Champions)</a:t>
            </a:r>
          </a:p>
          <a:p>
            <a:pPr lvl="1"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執行捍衛者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(Executive Champions)</a:t>
            </a:r>
          </a:p>
          <a:p>
            <a:pPr lvl="1"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部署捍衛者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(Deployment Champions)</a:t>
            </a:r>
          </a:p>
          <a:p>
            <a:pPr lvl="1"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專案捍衛者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(Project Champions)</a:t>
            </a:r>
          </a:p>
          <a:p>
            <a:pPr lvl="1" eaLnBrk="1" hangingPunct="1"/>
            <a:endParaRPr lang="en-US" altLang="zh-TW" sz="1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大黑帶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(Master black belts)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黑帶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(Black belts)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綠帶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(Green belts)</a:t>
            </a:r>
            <a:endParaRPr lang="zh-TW" altLang="en-US" sz="2800" dirty="0" smtClean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46785" name="Picture 1"/>
          <p:cNvPicPr>
            <a:picLocks noChangeAspect="1" noChangeArrowheads="1"/>
          </p:cNvPicPr>
          <p:nvPr/>
        </p:nvPicPr>
        <p:blipFill>
          <a:blip r:embed="rId2" cstate="print"/>
          <a:srcRect b="69737"/>
          <a:stretch>
            <a:fillRect/>
          </a:stretch>
        </p:blipFill>
        <p:spPr bwMode="auto">
          <a:xfrm>
            <a:off x="1571604" y="3857628"/>
            <a:ext cx="620426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214818"/>
            <a:ext cx="2071702" cy="2205979"/>
          </a:xfrm>
          <a:prstGeom prst="rect">
            <a:avLst/>
          </a:prstGeom>
        </p:spPr>
      </p:pic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872096"/>
            <a:ext cx="2071702" cy="262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五大行動步驟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88" y="1357313"/>
            <a:ext cx="9001125" cy="55006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界定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(Define)</a:t>
            </a:r>
          </a:p>
          <a:p>
            <a:pPr eaLnBrk="1" hangingPunct="1">
              <a:buFont typeface="Arial" charset="0"/>
              <a:buNone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　－針對流程，界定問題</a:t>
            </a:r>
            <a:endParaRPr lang="en-US" altLang="zh-TW" sz="24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衡量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(Measure)</a:t>
            </a:r>
          </a:p>
          <a:p>
            <a:pPr eaLnBrk="1" hangingPunct="1">
              <a:buFont typeface="Arial" charset="0"/>
              <a:buNone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　－蒐集資料，衡量整個流程或操作中有多少產生誤差的機會</a:t>
            </a:r>
            <a:endParaRPr lang="en-US" altLang="zh-TW" sz="24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分析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(Analyze)</a:t>
            </a:r>
          </a:p>
          <a:p>
            <a:pPr eaLnBrk="1" hangingPunct="1">
              <a:buFont typeface="Arial" charset="0"/>
              <a:buNone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　－分析數據，評估流程的優缺點，找出最大改善限度</a:t>
            </a:r>
            <a:endParaRPr lang="en-US" altLang="zh-TW" sz="24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改進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(Improve)</a:t>
            </a:r>
          </a:p>
          <a:p>
            <a:pPr eaLnBrk="1" hangingPunct="1">
              <a:buFont typeface="Arial" charset="0"/>
              <a:buNone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　－決定解決方案，並加以執行</a:t>
            </a:r>
            <a:endParaRPr lang="en-US" altLang="zh-TW" sz="2400" dirty="0" smtClean="0"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控制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(Control)</a:t>
            </a:r>
          </a:p>
          <a:p>
            <a:pPr eaLnBrk="1" hangingPunct="1">
              <a:buFont typeface="Arial" charset="0"/>
              <a:buNone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　－控制新流程，保持成果不輟</a:t>
            </a:r>
            <a:endParaRPr lang="en-US" altLang="zh-TW" sz="2400" dirty="0" smtClean="0"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Case Study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－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0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某銀行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縮短顧客電話等候時間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dirty="0" smtClean="0"/>
          </a:p>
        </p:txBody>
      </p:sp>
      <p:pic>
        <p:nvPicPr>
          <p:cNvPr id="45059" name="Picture 2" descr="C:\Users\yvonneliuin\AppData\Local\Microsoft\Windows\Temporary Internet Files\Content.IE5\SH8LLZXY\MCj042939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311525"/>
            <a:ext cx="3071813" cy="285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背景</a:t>
            </a:r>
          </a:p>
        </p:txBody>
      </p:sp>
      <p:sp>
        <p:nvSpPr>
          <p:cNvPr id="4710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銀行平均每天有五百通客服電話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~~</a:t>
            </a:r>
          </a:p>
          <a:p>
            <a:pPr eaLnBrk="1" hangingPunct="1">
              <a:buFont typeface="Arial" charset="0"/>
              <a:buNone/>
            </a:pPr>
            <a:endParaRPr lang="en-US" altLang="zh-TW" dirty="0" smtClean="0"/>
          </a:p>
          <a:p>
            <a:pPr eaLnBrk="1" hangingPunct="1">
              <a:buFont typeface="Arial" charset="0"/>
              <a:buNone/>
            </a:pPr>
            <a:endParaRPr lang="zh-TW" altLang="en-US" dirty="0" smtClean="0"/>
          </a:p>
        </p:txBody>
      </p:sp>
      <p:pic>
        <p:nvPicPr>
          <p:cNvPr id="47107" name="Picture 3" descr="C:\Users\yvonneliuin\AppData\Local\Microsoft\Windows\Temporary Internet Files\Content.IE5\EYEMEFV1\MCj04298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4000500"/>
            <a:ext cx="19970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C:\Users\yvonneliuin\AppData\Local\Microsoft\Windows\Temporary Internet Files\Content.IE5\SLZGHMPA\MCj043438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4071938"/>
            <a:ext cx="18573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0" y="3143248"/>
            <a:ext cx="428628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isometricLeftDown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kumimoji="0" lang="zh-TW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鈴鈴鈴鈴鈴</a:t>
            </a:r>
            <a:r>
              <a:rPr kumimoji="0" lang="en-US" altLang="zh-TW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~~~</a:t>
            </a:r>
            <a:endParaRPr kumimoji="0" lang="zh-TW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14810" y="3286124"/>
            <a:ext cx="428628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isometricLeftDown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kumimoji="0" lang="zh-TW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鈴鈴</a:t>
            </a:r>
            <a:r>
              <a:rPr kumimoji="0" lang="en-US" altLang="zh-TW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~~~</a:t>
            </a:r>
            <a:endParaRPr kumimoji="0" lang="zh-TW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客服電話服務為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QC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之理由</a:t>
            </a:r>
          </a:p>
        </p:txBody>
      </p:sp>
      <p:sp>
        <p:nvSpPr>
          <p:cNvPr id="491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357158" y="1357298"/>
          <a:ext cx="850112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何謂品質</a:t>
            </a:r>
            <a:r>
              <a:rPr lang="en-US" altLang="zh-TW" b="1" dirty="0" smtClean="0">
                <a:latin typeface="微軟正黑體"/>
                <a:ea typeface="微軟正黑體"/>
                <a:cs typeface="微軟正黑體"/>
              </a:rPr>
              <a:t>?</a:t>
            </a:r>
            <a:endParaRPr lang="zh-TW" altLang="en-US" b="1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5263" indent="-195263" defTabSz="762000" eaLnBrk="1" hangingPunct="1">
              <a:lnSpc>
                <a:spcPct val="135000"/>
              </a:lnSpc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品質是產品或服務適合顧客使用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95263" indent="-195263" defTabSz="762000" eaLnBrk="1" hangingPunct="1">
              <a:lnSpc>
                <a:spcPct val="135000"/>
              </a:lnSpc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﹝</a:t>
            </a:r>
            <a:r>
              <a:rPr lang="en-US" altLang="zh-TW" sz="2800" b="1" dirty="0" err="1" smtClean="0">
                <a:latin typeface="微軟正黑體" pitchFamily="34" charset="-120"/>
                <a:ea typeface="微軟正黑體" pitchFamily="34" charset="-120"/>
              </a:rPr>
              <a:t>Juran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 1974﹞</a:t>
            </a:r>
          </a:p>
          <a:p>
            <a:pPr marL="195263" indent="-195263" defTabSz="762000" eaLnBrk="1" hangingPunct="1">
              <a:lnSpc>
                <a:spcPct val="135000"/>
              </a:lnSpc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品質是產品或服務符合要求或規格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95263" indent="-195263" defTabSz="762000" eaLnBrk="1" hangingPunct="1">
              <a:lnSpc>
                <a:spcPct val="135000"/>
              </a:lnSpc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﹝Crosby 1979﹞</a:t>
            </a:r>
          </a:p>
          <a:p>
            <a:pPr marL="195263" indent="-195263" defTabSz="762000" eaLnBrk="1" hangingPunct="1">
              <a:lnSpc>
                <a:spcPct val="135000"/>
              </a:lnSpc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品質是指產品或服務之整體性特徵或特性，具有  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95263" indent="-195263" defTabSz="762000" eaLnBrk="1" hangingPunct="1">
              <a:lnSpc>
                <a:spcPct val="135000"/>
              </a:lnSpc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 滿足其所規定或隱含需求之能力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95263" indent="-195263" defTabSz="762000" eaLnBrk="1" hangingPunct="1">
              <a:lnSpc>
                <a:spcPct val="135000"/>
              </a:lnSpc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﹝ISO 9000﹞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zh-TW" altLang="en-US" sz="2800" dirty="0"/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0" y="33575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在顧客要求之條件下，提供最好的產品或服務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顧客必須等候原因</a:t>
            </a:r>
          </a:p>
        </p:txBody>
      </p:sp>
      <p:pic>
        <p:nvPicPr>
          <p:cNvPr id="51202" name="內容版面配置區 3" descr="hpqscan000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50000"/>
          </a:blip>
          <a:srcRect r="3557"/>
          <a:stretch>
            <a:fillRect/>
          </a:stretch>
        </p:blipFill>
        <p:spPr>
          <a:xfrm>
            <a:off x="0" y="2286000"/>
            <a:ext cx="9144000" cy="335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3" name="Picture 2" descr="C:\Users\yvonneliuin\AppData\Local\Microsoft\Windows\Temporary Internet Files\Content.IE5\SH8LLZXY\MCj042939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7138" y="5429250"/>
            <a:ext cx="1176337" cy="109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因果圖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魚骨圖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3250" name="內容版面配置區 3" descr="hpqscan000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66000"/>
          </a:blip>
          <a:srcRect l="5893" r="4252"/>
          <a:stretch>
            <a:fillRect/>
          </a:stretch>
        </p:blipFill>
        <p:spPr>
          <a:xfrm>
            <a:off x="214282" y="1357313"/>
            <a:ext cx="8786874" cy="464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1" name="Picture 2" descr="C:\Users\yvonneliuin\AppData\Local\Microsoft\Windows\Temporary Internet Files\Content.IE5\SH8LLZXY\MCj042939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7138" y="5429250"/>
            <a:ext cx="1176337" cy="109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造成來電者等候原因</a:t>
            </a:r>
          </a:p>
        </p:txBody>
      </p:sp>
      <p:pic>
        <p:nvPicPr>
          <p:cNvPr id="55298" name="內容版面配置區 3" descr="hpqscan000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52000"/>
          </a:blip>
          <a:srcRect/>
          <a:stretch>
            <a:fillRect/>
          </a:stretch>
        </p:blipFill>
        <p:spPr>
          <a:xfrm>
            <a:off x="642910" y="1357298"/>
            <a:ext cx="8072494" cy="527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圓角矩形 5"/>
          <p:cNvSpPr/>
          <p:nvPr/>
        </p:nvSpPr>
        <p:spPr>
          <a:xfrm>
            <a:off x="714348" y="4357694"/>
            <a:ext cx="5929354" cy="2857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衡量與執行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內容版面配置區 3" descr="hpqscan000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30000"/>
          </a:blip>
          <a:srcRect l="1250" b="1302"/>
          <a:stretch>
            <a:fillRect/>
          </a:stretch>
        </p:blipFill>
        <p:spPr>
          <a:xfrm>
            <a:off x="285751" y="158750"/>
            <a:ext cx="6715142" cy="642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394" name="文字方塊 4"/>
          <p:cNvSpPr txBox="1">
            <a:spLocks noChangeArrowheads="1"/>
          </p:cNvSpPr>
          <p:nvPr/>
        </p:nvSpPr>
        <p:spPr bwMode="auto">
          <a:xfrm>
            <a:off x="7858148" y="2357430"/>
            <a:ext cx="861774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kumimoji="0"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kumimoji="0" lang="zh-TW" altLang="en-US" sz="4400" b="1" dirty="0">
                <a:latin typeface="微軟正黑體" pitchFamily="34" charset="-120"/>
                <a:ea typeface="微軟正黑體" pitchFamily="34" charset="-120"/>
              </a:rPr>
              <a:t>成果</a:t>
            </a:r>
          </a:p>
        </p:txBody>
      </p:sp>
      <p:pic>
        <p:nvPicPr>
          <p:cNvPr id="59395" name="Picture 2" descr="C:\Users\yvonneliuin\AppData\Local\Microsoft\Windows\Temporary Internet Files\Content.IE5\SH8LLZXY\MCj042939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7138" y="5429250"/>
            <a:ext cx="1176337" cy="109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7786710" y="1643050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QC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Case Study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－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571625"/>
            <a:ext cx="7285037" cy="370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44" name="文字方塊 4"/>
          <p:cNvSpPr txBox="1">
            <a:spLocks noChangeArrowheads="1"/>
          </p:cNvSpPr>
          <p:nvPr/>
        </p:nvSpPr>
        <p:spPr bwMode="auto">
          <a:xfrm>
            <a:off x="1143000" y="5143500"/>
            <a:ext cx="6786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200"/>
              <a:t>http://solutions.3m.com.tw/wps/portal/3M/zh_TW/WW2/Country?WT.mc_id=www.3m.com/intl/tw</a:t>
            </a:r>
            <a:endParaRPr kumimoji="0" lang="zh-TW" altLang="en-US" sz="1200"/>
          </a:p>
        </p:txBody>
      </p:sp>
      <p:pic>
        <p:nvPicPr>
          <p:cNvPr id="7" name="內容版面配置區 3" descr="3MLogo_35pt_74x4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5509" y="6072206"/>
            <a:ext cx="121130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背景</a:t>
            </a:r>
          </a:p>
        </p:txBody>
      </p:sp>
      <p:sp>
        <p:nvSpPr>
          <p:cNvPr id="634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2001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台灣３Ｍ業務部門正面臨客戶外移中國大陸、台灣業績成長遲緩的窘境。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業務部門的六標準差專案目標是如何把未來預期的流失業績找回來。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六標準差工具，為業務部門找出的問題是：「缺乏固定機制找出新的商機」！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3MLogo_35pt_74x4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09" y="6072206"/>
            <a:ext cx="121130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３Ｍ台灣子公司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871540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內容版面配置區 3" descr="3MLogo_35pt_74x4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5509" y="6072206"/>
            <a:ext cx="121130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-785850" y="2285992"/>
          <a:ext cx="7286676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直線圖說文字 1 (加上強調線) 4"/>
          <p:cNvSpPr/>
          <p:nvPr/>
        </p:nvSpPr>
        <p:spPr>
          <a:xfrm>
            <a:off x="5857884" y="1785926"/>
            <a:ext cx="3000375" cy="2214562"/>
          </a:xfrm>
          <a:prstGeom prst="accentCallout1">
            <a:avLst>
              <a:gd name="adj1" fmla="val 18750"/>
              <a:gd name="adj2" fmla="val -8333"/>
              <a:gd name="adj3" fmla="val 44628"/>
              <a:gd name="adj4" fmla="val -82585"/>
            </a:avLst>
          </a:prstGeom>
          <a:solidFill>
            <a:schemeClr val="tx2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zh-TW" sz="24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平時就有產值、產量等數據，對於統計分析工具也較熟悉</a:t>
            </a:r>
            <a:r>
              <a:rPr kumimoji="0" lang="zh-TW" altLang="en-US" sz="24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en-US" altLang="zh-TW" sz="24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zh-TW" sz="24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個月就達成目標</a:t>
            </a:r>
            <a:endParaRPr kumimoji="0" lang="zh-TW" altLang="en-US" sz="24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直線圖說文字 1 (加上強調線) 5"/>
          <p:cNvSpPr/>
          <p:nvPr/>
        </p:nvSpPr>
        <p:spPr>
          <a:xfrm>
            <a:off x="5857884" y="4357694"/>
            <a:ext cx="3000375" cy="1857375"/>
          </a:xfrm>
          <a:prstGeom prst="accentCallout1">
            <a:avLst>
              <a:gd name="adj1" fmla="val 18750"/>
              <a:gd name="adj2" fmla="val -8333"/>
              <a:gd name="adj3" fmla="val 60592"/>
              <a:gd name="adj4" fmla="val -33793"/>
            </a:avLst>
          </a:prstGeom>
          <a:solidFill>
            <a:schemeClr val="tx2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zh-TW" sz="24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對統計分析工具不熟悉。教導認識</a:t>
            </a:r>
            <a:r>
              <a:rPr kumimoji="0" lang="en-US" altLang="zh-TW" sz="24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kumimoji="0" lang="zh-TW" altLang="zh-TW" sz="24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個工具，花了</a:t>
            </a:r>
            <a:r>
              <a:rPr kumimoji="0" lang="en-US" altLang="zh-TW" sz="24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kumimoji="0" lang="zh-TW" altLang="zh-TW" sz="24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個月時間</a:t>
            </a:r>
            <a:endParaRPr kumimoji="0" lang="zh-TW" altLang="en-US" sz="24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28625" y="214313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zh-TW" sz="4500" b="1" dirty="0">
                <a:latin typeface="微軟正黑體" pitchFamily="34" charset="-120"/>
                <a:ea typeface="微軟正黑體" pitchFamily="34" charset="-120"/>
                <a:cs typeface="+mj-cs"/>
              </a:rPr>
              <a:t>工廠、資材、業務三部門</a:t>
            </a:r>
            <a:r>
              <a:rPr kumimoji="0" lang="en-US" altLang="zh-TW" sz="4500" b="1" dirty="0"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500" b="1" dirty="0"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500" b="1" dirty="0">
                <a:latin typeface="微軟正黑體" pitchFamily="34" charset="-120"/>
                <a:ea typeface="微軟正黑體" pitchFamily="34" charset="-120"/>
                <a:cs typeface="+mj-cs"/>
              </a:rPr>
              <a:t>8</a:t>
            </a:r>
            <a:r>
              <a:rPr kumimoji="0" lang="zh-TW" altLang="zh-TW" sz="2500" b="1" dirty="0">
                <a:latin typeface="微軟正黑體" pitchFamily="34" charset="-120"/>
                <a:ea typeface="微軟正黑體" pitchFamily="34" charset="-120"/>
                <a:cs typeface="+mj-cs"/>
              </a:rPr>
              <a:t>套六標準差的統計分析工具及</a:t>
            </a:r>
            <a:r>
              <a:rPr kumimoji="0" lang="en-US" altLang="zh-TW" sz="2500" b="1" dirty="0">
                <a:latin typeface="微軟正黑體" pitchFamily="34" charset="-120"/>
                <a:ea typeface="微軟正黑體" pitchFamily="34" charset="-120"/>
                <a:cs typeface="+mj-cs"/>
              </a:rPr>
              <a:t>5</a:t>
            </a:r>
            <a:r>
              <a:rPr kumimoji="0" lang="zh-TW" altLang="zh-TW" sz="2500" b="1" dirty="0">
                <a:latin typeface="微軟正黑體" pitchFamily="34" charset="-120"/>
                <a:ea typeface="微軟正黑體" pitchFamily="34" charset="-120"/>
                <a:cs typeface="+mj-cs"/>
              </a:rPr>
              <a:t>大步驟</a:t>
            </a:r>
            <a:endParaRPr kumimoji="0" lang="zh-TW" altLang="en-US" sz="2500" b="1" dirty="0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67589" name="內容版面配置區 3" descr="3MLogo_35pt_74x4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5509" y="6072206"/>
            <a:ext cx="121130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85720" y="357166"/>
          <a:ext cx="8686800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十角星形 6"/>
          <p:cNvSpPr/>
          <p:nvPr/>
        </p:nvSpPr>
        <p:spPr>
          <a:xfrm>
            <a:off x="2857500" y="3429000"/>
            <a:ext cx="3357563" cy="3000375"/>
          </a:xfrm>
          <a:prstGeom prst="star10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zh-TW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九個月後成功開發出三個應用於面板上的反光膜和保護膜產品</a:t>
            </a:r>
            <a:endParaRPr kumimoji="0" lang="zh-TW" altLang="en-US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3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業務部門</a:t>
            </a:r>
            <a:r>
              <a:rPr lang="en-US" altLang="zh-TW" sz="2700" dirty="0" smtClean="0">
                <a:solidFill>
                  <a:srgbClr val="0000FF"/>
                </a:solidFill>
              </a:rPr>
              <a:t/>
            </a:r>
            <a:br>
              <a:rPr lang="en-US" altLang="zh-TW" sz="2700" dirty="0" smtClean="0">
                <a:solidFill>
                  <a:srgbClr val="0000FF"/>
                </a:solidFill>
              </a:rPr>
            </a:br>
            <a:r>
              <a:rPr lang="en-US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新產品開發速度，從一年半縮短為三個月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endParaRPr lang="zh-TW" altLang="en-US" sz="24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內容版面配置區 3" descr="3MLogo_35pt_74x4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5509" y="6072206"/>
            <a:ext cx="121130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985838" y="304800"/>
            <a:ext cx="7772400" cy="1143000"/>
          </a:xfrm>
        </p:spPr>
        <p:txBody>
          <a:bodyPr/>
          <a:lstStyle/>
          <a:p>
            <a:pPr defTabSz="762000"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全面品質管理</a:t>
            </a:r>
            <a:r>
              <a:rPr lang="en-US" altLang="zh-TW" b="1" dirty="0" smtClean="0">
                <a:latin typeface="微軟正黑體"/>
                <a:ea typeface="微軟正黑體"/>
                <a:cs typeface="微軟正黑體"/>
              </a:rPr>
              <a:t>(TQM)</a:t>
            </a:r>
            <a:endParaRPr lang="zh-TW" altLang="en-US" b="1" dirty="0" smtClean="0"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>
            <p:ph type="tbl" idx="1"/>
          </p:nvPr>
        </p:nvGraphicFramePr>
        <p:xfrm>
          <a:off x="785813" y="2000250"/>
          <a:ext cx="7772400" cy="4587877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發展年代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品管重點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1920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檢視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統計品質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1930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統計過程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1940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過程改善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1950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全面品質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1960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品質保證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1970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零缺點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1980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全面品質管理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2500313" y="135731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 b="1" dirty="0">
                <a:latin typeface="微軟正黑體"/>
                <a:ea typeface="微軟正黑體"/>
                <a:cs typeface="微軟正黑體"/>
              </a:rPr>
              <a:t>發展沿革</a:t>
            </a:r>
            <a:endParaRPr kumimoji="0"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內容版面配置區 3" descr="3MLogo_35pt_74x4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5509" y="6072206"/>
            <a:ext cx="121130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內容版面配置區 3" descr="3MLogo_35pt_74x4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5509" y="6072206"/>
            <a:ext cx="121130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Shingo(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新卿重夫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78" name="副標題 2"/>
          <p:cNvSpPr>
            <a:spLocks noGrp="1"/>
          </p:cNvSpPr>
          <p:nvPr>
            <p:ph idx="1"/>
          </p:nvPr>
        </p:nvSpPr>
        <p:spPr>
          <a:xfrm>
            <a:off x="285720" y="1643050"/>
            <a:ext cx="8686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SMED(Single Minute Exchange of Dies)</a:t>
            </a:r>
          </a:p>
          <a:p>
            <a:pPr lvl="1" eaLnBrk="1" hangingPunct="1"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----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快速換模法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由來：觀察到廠商之換模時間長達一小時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宗旨：縮短設備的整備時間</a:t>
            </a:r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Shingo(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新卿重夫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運用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源流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檢測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防呆裝置，達到零缺點的目標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由來：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根據長期從事現場質量改造的經驗所創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宗旨：預防流程終點產生出不良品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事中控制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 eaLnBrk="1" hangingPunct="1">
              <a:buFont typeface="微軟正黑體" pitchFamily="34" charset="-120"/>
              <a:buChar char="─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三類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檢驗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方法：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向右箭號圖說文字 3"/>
          <p:cNvSpPr/>
          <p:nvPr/>
        </p:nvSpPr>
        <p:spPr>
          <a:xfrm>
            <a:off x="1000100" y="4929198"/>
            <a:ext cx="2428875" cy="1571625"/>
          </a:xfrm>
          <a:prstGeom prst="rightArrowCallout">
            <a:avLst>
              <a:gd name="adj1" fmla="val 23210"/>
              <a:gd name="adj2" fmla="val 29475"/>
              <a:gd name="adj3" fmla="val 30371"/>
              <a:gd name="adj4" fmla="val 61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kumimoji="0" lang="zh-TW" altLang="en-US" sz="2000" dirty="0">
                <a:solidFill>
                  <a:schemeClr val="tx1"/>
                </a:solidFill>
              </a:rPr>
              <a:t> </a:t>
            </a:r>
            <a:r>
              <a:rPr kumimoji="0" lang="en-US" altLang="zh-TW" sz="2000" dirty="0">
                <a:solidFill>
                  <a:schemeClr val="tx1"/>
                </a:solidFill>
              </a:rPr>
              <a:t>1)</a:t>
            </a:r>
            <a:r>
              <a:rPr kumimoji="0" lang="zh-TW" altLang="zh-TW" sz="2000" dirty="0">
                <a:solidFill>
                  <a:schemeClr val="tx1"/>
                </a:solidFill>
              </a:rPr>
              <a:t>持續檢查</a:t>
            </a:r>
          </a:p>
          <a:p>
            <a:pPr algn="ctr">
              <a:lnSpc>
                <a:spcPct val="150000"/>
              </a:lnSpc>
              <a:defRPr/>
            </a:pPr>
            <a:r>
              <a:rPr kumimoji="0" lang="zh-TW" altLang="en-US" sz="2000" dirty="0">
                <a:solidFill>
                  <a:schemeClr val="tx1"/>
                </a:solidFill>
              </a:rPr>
              <a:t> </a:t>
            </a:r>
            <a:r>
              <a:rPr kumimoji="0" lang="en-US" altLang="zh-TW" sz="2000" dirty="0">
                <a:solidFill>
                  <a:schemeClr val="tx1"/>
                </a:solidFill>
              </a:rPr>
              <a:t>2)</a:t>
            </a:r>
            <a:r>
              <a:rPr kumimoji="0" lang="zh-TW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自我</a:t>
            </a:r>
            <a:r>
              <a:rPr kumimoji="0" lang="zh-TW" altLang="zh-TW" sz="2000" dirty="0">
                <a:solidFill>
                  <a:schemeClr val="tx1"/>
                </a:solidFill>
              </a:rPr>
              <a:t>檢查</a:t>
            </a:r>
          </a:p>
          <a:p>
            <a:pPr algn="ctr">
              <a:lnSpc>
                <a:spcPct val="150000"/>
              </a:lnSpc>
              <a:defRPr/>
            </a:pPr>
            <a:r>
              <a:rPr kumimoji="0" lang="zh-TW" altLang="en-US" sz="2000" dirty="0">
                <a:solidFill>
                  <a:schemeClr val="tx1"/>
                </a:solidFill>
              </a:rPr>
              <a:t> </a:t>
            </a:r>
            <a:r>
              <a:rPr kumimoji="0" lang="en-US" altLang="zh-TW" sz="2000" dirty="0">
                <a:solidFill>
                  <a:schemeClr val="tx1"/>
                </a:solidFill>
              </a:rPr>
              <a:t>3)</a:t>
            </a:r>
            <a:r>
              <a:rPr kumimoji="0" lang="zh-TW" altLang="zh-TW" sz="2000" dirty="0">
                <a:solidFill>
                  <a:schemeClr val="tx1"/>
                </a:solidFill>
              </a:rPr>
              <a:t>來源檢察</a:t>
            </a:r>
            <a:endParaRPr kumimoji="0" lang="en-US" altLang="zh-TW" sz="2000" dirty="0">
              <a:solidFill>
                <a:schemeClr val="tx1"/>
              </a:solidFill>
            </a:endParaRPr>
          </a:p>
          <a:p>
            <a:pPr algn="ctr">
              <a:defRPr/>
            </a:pPr>
            <a:endParaRPr kumimoji="0"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3643306" y="5357826"/>
            <a:ext cx="4857750" cy="785813"/>
          </a:xfrm>
          <a:prstGeom prst="roundRect">
            <a:avLst/>
          </a:prstGeom>
          <a:solidFill>
            <a:srgbClr val="4BB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皆仰賴防呆程序或裝置所形成的控制機制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C:\Users\Bryan\Desktop\無塵室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71678"/>
            <a:ext cx="438080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8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為什麼要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防呆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”?!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7313"/>
            <a:ext cx="8543925" cy="521495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錯把氮氣當氧氣　竹科工程師無塵室窒息慘死  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(2009/10/18)</a:t>
            </a:r>
          </a:p>
          <a:p>
            <a:pPr eaLnBrk="1" hangingPunct="1">
              <a:buNone/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2000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2000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2000" dirty="0" smtClean="0"/>
              <a:t>                                                  </a:t>
            </a:r>
            <a:r>
              <a:rPr lang="zh-TW" altLang="en-US" sz="2000" dirty="0" smtClean="0"/>
              <a:t>        </a:t>
            </a:r>
            <a:endParaRPr lang="en-US" altLang="zh-TW" sz="2000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2000" dirty="0" smtClean="0"/>
              <a:t>                                                           </a:t>
            </a:r>
            <a:endParaRPr lang="en-US" altLang="zh-TW" sz="2000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2000" dirty="0" smtClean="0"/>
              <a:t>                                                                                                        </a:t>
            </a:r>
            <a:endParaRPr lang="en-US" altLang="zh-TW" sz="1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1000" dirty="0" smtClean="0"/>
              <a:t>                                                                                                                                                                                 </a:t>
            </a:r>
            <a:endParaRPr lang="zh-TW" altLang="zh-TW" sz="1000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2000" b="1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2000" b="1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2000" b="1" dirty="0" smtClean="0"/>
              <a:t>                         </a:t>
            </a:r>
            <a:endParaRPr lang="en-US" altLang="zh-TW" sz="2000" b="1" dirty="0" smtClean="0"/>
          </a:p>
          <a:p>
            <a:pPr eaLnBrk="1" hangingPunct="1">
              <a:buNone/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 資料來源：東森新聞記者孫宗榮、蔡宛儒</a:t>
            </a:r>
            <a:endParaRPr lang="en-US" altLang="zh-TW" sz="2000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2000" b="1" dirty="0" smtClean="0"/>
              <a:t>                 </a:t>
            </a:r>
            <a:r>
              <a:rPr lang="en-US" altLang="zh-TW" sz="2000" dirty="0" smtClean="0">
                <a:hlinkClick r:id="rId4"/>
              </a:rPr>
              <a:t>http://www.nownews.com/2009/10/18/11490-2521142.htm</a:t>
            </a:r>
            <a:endParaRPr lang="zh-TW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58200" cy="1222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+mn-cs"/>
              </a:rPr>
              <a:t>案例：同創汽車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8850" name="副標題 7"/>
          <p:cNvSpPr>
            <a:spLocks noGrp="1"/>
          </p:cNvSpPr>
          <p:nvPr>
            <p:ph type="subTitle" idx="1"/>
          </p:nvPr>
        </p:nvSpPr>
        <p:spPr>
          <a:xfrm>
            <a:off x="857224" y="5443538"/>
            <a:ext cx="7958164" cy="9144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防呆凹槽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記憶體有不同的種類，為了避免裝 錯，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1" hangingPunct="1"/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           會設一個這樣的凹槽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78851" name="內容版面配置區 4" descr="防呆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214554"/>
            <a:ext cx="1362075" cy="191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Picture 3" descr="C:\Users\Bryan\Desktop\防呆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214554"/>
            <a:ext cx="2286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3" name="Picture 4" descr="C:\Users\Bryan\Desktop\r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285992"/>
            <a:ext cx="3525838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內容版面配置區 2"/>
          <p:cNvSpPr>
            <a:spLocks noGrp="1"/>
          </p:cNvSpPr>
          <p:nvPr>
            <p:ph idx="1"/>
          </p:nvPr>
        </p:nvSpPr>
        <p:spPr>
          <a:xfrm>
            <a:off x="428625" y="1714500"/>
            <a:ext cx="8401050" cy="4786313"/>
          </a:xfrm>
        </p:spPr>
        <p:txBody>
          <a:bodyPr/>
          <a:lstStyle/>
          <a:p>
            <a:pPr eaLnBrk="1" hangingPunct="1"/>
            <a:endParaRPr lang="en-US" altLang="zh-TW" sz="2400" b="1" dirty="0" smtClean="0"/>
          </a:p>
          <a:p>
            <a:pPr eaLnBrk="1" hangingPunct="1"/>
            <a:endParaRPr lang="en-US" altLang="zh-TW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簡介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於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1947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日正式成立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總部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位於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瑞士日內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瓦，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其成員包括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130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個會員國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；而其由來乃為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二次大戰美國軍規首訂濫觴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     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2400" dirty="0" smtClean="0"/>
          </a:p>
          <a:p>
            <a:pPr eaLnBrk="1" hangingPunct="1"/>
            <a:endParaRPr lang="en-US" altLang="zh-TW" sz="2400" dirty="0" smtClean="0"/>
          </a:p>
          <a:p>
            <a:pPr eaLnBrk="1" hangingPunct="1">
              <a:buFont typeface="Arial" charset="0"/>
              <a:buNone/>
            </a:pPr>
            <a:endParaRPr lang="en-US" altLang="zh-TW" sz="2400" dirty="0" smtClean="0"/>
          </a:p>
          <a:p>
            <a:pPr eaLnBrk="1" hangingPunct="1">
              <a:buFont typeface="Arial" charset="0"/>
              <a:buNone/>
            </a:pPr>
            <a:endParaRPr lang="en-US" altLang="zh-TW" sz="2400" dirty="0" smtClean="0"/>
          </a:p>
          <a:p>
            <a:pPr eaLnBrk="1" hangingPunct="1">
              <a:buFont typeface="Arial" charset="0"/>
              <a:buNone/>
            </a:pPr>
            <a:endParaRPr lang="en-US" altLang="zh-TW" sz="2400" dirty="0" smtClean="0"/>
          </a:p>
          <a:p>
            <a:pPr eaLnBrk="1" hangingPunct="1"/>
            <a:endParaRPr lang="en-US" altLang="zh-TW" sz="2400" dirty="0" smtClean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ISO</a:t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International Organization for Standardization</a:t>
            </a:r>
            <a:b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內容版面配置區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系列群：   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ISO9000~9004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，涵蓋了設計與開發、採購、生產、安裝、 服務等項目。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857224" y="3714752"/>
          <a:ext cx="692948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4214813" y="5000625"/>
            <a:ext cx="785812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9003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428875" y="5357813"/>
            <a:ext cx="3929063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9002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000125" y="5715000"/>
            <a:ext cx="7000875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9001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ISO</a:t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International Organization for Standardization</a:t>
            </a:r>
            <a:b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ISO 9000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VS.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ISO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14000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82946" name="Picture 2" descr="C:\Users\Bryan\Desktop\iso14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286124"/>
            <a:ext cx="2928948" cy="302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ISO</a:t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International Organization for Standardization</a:t>
            </a:r>
            <a:b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內容版面配置區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643448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ISO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9000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認證原因：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企業獲取競爭優勢之基本要件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在歐洲共同市場有法律上的優勢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認證方式：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自我認證    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第二者認證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第三者認證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charset="0"/>
              <a:buNone/>
            </a:pP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3971" name="Picture 2" descr="C:\Users\Brya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429132"/>
            <a:ext cx="1871662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ISO</a:t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International Organization for Standardization</a:t>
            </a:r>
            <a:b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428625" y="2857500"/>
            <a:ext cx="8215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zh-TW" altLang="en-US" sz="3200" dirty="0">
                <a:latin typeface="微軟正黑體"/>
                <a:ea typeface="微軟正黑體"/>
                <a:cs typeface="微軟正黑體"/>
              </a:rPr>
              <a:t> </a:t>
            </a:r>
            <a:r>
              <a:rPr kumimoji="0" lang="zh-TW" altLang="en-US" sz="2800" dirty="0">
                <a:latin typeface="微軟正黑體"/>
                <a:ea typeface="微軟正黑體"/>
                <a:cs typeface="微軟正黑體"/>
              </a:rPr>
              <a:t>透過管理整個組織使顧客所重視的產品或</a:t>
            </a:r>
            <a:endParaRPr kumimoji="0" lang="en-US" altLang="zh-TW" sz="2800" dirty="0">
              <a:latin typeface="微軟正黑體"/>
              <a:ea typeface="微軟正黑體"/>
              <a:cs typeface="微軟正黑體"/>
            </a:endParaRPr>
          </a:p>
          <a:p>
            <a:r>
              <a:rPr kumimoji="0" lang="zh-TW" altLang="en-US" sz="2800" dirty="0">
                <a:latin typeface="微軟正黑體"/>
                <a:ea typeface="微軟正黑體"/>
                <a:cs typeface="微軟正黑體"/>
              </a:rPr>
              <a:t>    </a:t>
            </a:r>
            <a:r>
              <a:rPr kumimoji="0" lang="zh-TW" altLang="en-US" sz="2800" dirty="0" smtClean="0">
                <a:latin typeface="微軟正黑體"/>
                <a:ea typeface="微軟正黑體"/>
                <a:cs typeface="微軟正黑體"/>
              </a:rPr>
              <a:t> 服務</a:t>
            </a:r>
            <a:r>
              <a:rPr kumimoji="0" lang="zh-TW" altLang="en-US" sz="2800" dirty="0">
                <a:latin typeface="微軟正黑體"/>
                <a:ea typeface="微軟正黑體"/>
                <a:cs typeface="微軟正黑體"/>
              </a:rPr>
              <a:t>特性皆可以達到卓越的表現。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85838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defTabSz="762000">
              <a:defRPr/>
            </a:pPr>
            <a:r>
              <a:rPr kumimoji="0" lang="zh-TW" altLang="en-US" sz="4400" b="1" dirty="0">
                <a:latin typeface="微軟正黑體" pitchFamily="34" charset="-120"/>
                <a:ea typeface="微軟正黑體" pitchFamily="34" charset="-120"/>
                <a:cs typeface="+mj-cs"/>
              </a:rPr>
              <a:t>全面品質管理</a:t>
            </a:r>
            <a:r>
              <a:rPr kumimoji="0" lang="en-US" altLang="zh-TW" sz="4400" b="1" dirty="0">
                <a:latin typeface="微軟正黑體" pitchFamily="34" charset="-120"/>
                <a:ea typeface="微軟正黑體" pitchFamily="34" charset="-120"/>
                <a:cs typeface="+mj-cs"/>
              </a:rPr>
              <a:t>(TQM)</a:t>
            </a:r>
            <a:endParaRPr kumimoji="0" lang="zh-TW" altLang="en-US" sz="4400" b="1" dirty="0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500298" y="135729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 b="1" dirty="0">
                <a:latin typeface="微軟正黑體"/>
                <a:ea typeface="微軟正黑體"/>
                <a:cs typeface="微軟正黑體"/>
              </a:rPr>
              <a:t>定義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ISO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並非萬靈丹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文件工作量大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重新建立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組織缺乏彈性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Font typeface="微軟正黑體" pitchFamily="34" charset="-120"/>
              <a:buChar char="─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財政負擔加重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Picture 2" descr="C:\Users\Bryan\Desktop\paper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3643317" cy="242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214282" y="785794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ISO</a:t>
            </a:r>
            <a:b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International Organization for Standardization</a:t>
            </a:r>
            <a:b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042CFCC-FFB1-4B4F-A25E-E9CCEB37A61F}" type="slidenum">
              <a:rPr lang="en-US" altLang="zh-TW" smtClean="0"/>
              <a:pPr>
                <a:defRPr/>
              </a:pPr>
              <a:t>51</a:t>
            </a:fld>
            <a:endParaRPr lang="en-US" altLang="zh-TW" smtClean="0"/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899025" y="65944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kumimoji="0" lang="zh-TW" altLang="zh-TW" sz="2400" b="1">
              <a:latin typeface="Calibri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69863" y="42291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kumimoji="0" lang="zh-TW" altLang="zh-TW" sz="2400" b="1">
              <a:latin typeface="Calibri" pitchFamily="34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00025" y="1643050"/>
            <a:ext cx="8943975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標竿</a:t>
            </a:r>
            <a:r>
              <a:rPr kumimoji="0"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學習</a:t>
            </a:r>
            <a:endParaRPr kumimoji="0"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       評估與應用任何可以提供品質改善的流程</a:t>
            </a:r>
            <a:endParaRPr kumimoji="0"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     </a:t>
            </a:r>
            <a:endParaRPr kumimoji="0"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r>
              <a:rPr kumimoji="0" lang="zh-TW" altLang="en-US" sz="28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kumimoji="0" lang="en-US" altLang="zh-TW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200" dirty="0">
                <a:latin typeface="微軟正黑體" pitchFamily="34" charset="-120"/>
                <a:ea typeface="微軟正黑體" pitchFamily="34" charset="-120"/>
              </a:rPr>
              <a:t>Ahmed</a:t>
            </a:r>
            <a:r>
              <a:rPr kumimoji="0" lang="zh-TW" altLang="en-US" sz="2200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kumimoji="0" lang="en-US" altLang="zh-TW" sz="2200" dirty="0" err="1">
                <a:latin typeface="微軟正黑體" pitchFamily="34" charset="-120"/>
                <a:ea typeface="微軟正黑體" pitchFamily="34" charset="-120"/>
              </a:rPr>
              <a:t>Rafig</a:t>
            </a:r>
            <a:r>
              <a:rPr kumimoji="0" lang="zh-TW" altLang="en-US" sz="22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kumimoji="0" lang="en-US" altLang="zh-TW" sz="2200" dirty="0">
                <a:latin typeface="微軟正黑體" pitchFamily="34" charset="-120"/>
                <a:ea typeface="微軟正黑體" pitchFamily="34" charset="-120"/>
              </a:rPr>
              <a:t>1998</a:t>
            </a:r>
            <a:r>
              <a:rPr kumimoji="0" lang="zh-TW" altLang="en-US" sz="2200" dirty="0">
                <a:latin typeface="微軟正黑體" pitchFamily="34" charset="-120"/>
                <a:ea typeface="微軟正黑體" pitchFamily="34" charset="-120"/>
              </a:rPr>
              <a:t>）：精隨在於學習改進活動、流程與管理</a:t>
            </a: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</a:br>
            <a:endParaRPr kumimoji="0"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endParaRPr kumimoji="0" lang="zh-TW" altLang="en-US" sz="28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標竿</a:t>
            </a:r>
            <a:r>
              <a:rPr kumimoji="0"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類型</a:t>
            </a:r>
            <a:endParaRPr kumimoji="0" lang="zh-TW" altLang="en-US" sz="28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                     </a:t>
            </a:r>
            <a:r>
              <a:rPr kumimoji="0" lang="zh-TW" altLang="en-US" sz="2800" dirty="0" smtClean="0">
                <a:latin typeface="微軟正黑體" pitchFamily="34" charset="-120"/>
                <a:ea typeface="微軟正黑體" pitchFamily="34" charset="-120"/>
              </a:rPr>
              <a:t>績效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標竿、流程標竿、策略</a:t>
            </a:r>
            <a:r>
              <a:rPr kumimoji="0" lang="zh-TW" altLang="en-US" sz="2800" dirty="0" smtClean="0">
                <a:latin typeface="微軟正黑體" pitchFamily="34" charset="-120"/>
                <a:ea typeface="微軟正黑體" pitchFamily="34" charset="-120"/>
              </a:rPr>
              <a:t>標竿</a:t>
            </a:r>
            <a:endParaRPr kumimoji="0"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比較</a:t>
            </a:r>
            <a:r>
              <a:rPr kumimoji="0"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目標</a:t>
            </a:r>
            <a:endParaRPr kumimoji="0"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                     </a:t>
            </a:r>
            <a:r>
              <a:rPr kumimoji="0" lang="zh-TW" altLang="en-US" sz="2800" dirty="0" smtClean="0">
                <a:latin typeface="微軟正黑體" pitchFamily="34" charset="-120"/>
                <a:ea typeface="微軟正黑體" pitchFamily="34" charset="-120"/>
              </a:rPr>
              <a:t>內部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標竿、競爭標竿、功能標竿、通用</a:t>
            </a:r>
            <a:r>
              <a:rPr kumimoji="0" lang="zh-TW" altLang="en-US" sz="2800" dirty="0" smtClean="0">
                <a:latin typeface="微軟正黑體" pitchFamily="34" charset="-120"/>
                <a:ea typeface="微軟正黑體" pitchFamily="34" charset="-120"/>
              </a:rPr>
              <a:t>標竿</a:t>
            </a:r>
            <a:endParaRPr kumimoji="0"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214282" y="57148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標竿學習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4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Bench Marking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案例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全錄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─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年代起，開始實施外部標竿學習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─"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─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製造成本、製造程序、品質改善進行標竿學習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─"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─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市佔率提升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7%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，投資報酬率上升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5.6%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，四年內顧客滿意度上昇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38%</a:t>
            </a:r>
          </a:p>
          <a:p>
            <a:endParaRPr lang="zh-TW" altLang="en-US" sz="2400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14282" y="57148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標竿學習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4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Bench Marking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標題 1"/>
          <p:cNvSpPr>
            <a:spLocks noGrp="1"/>
          </p:cNvSpPr>
          <p:nvPr>
            <p:ph type="title"/>
          </p:nvPr>
        </p:nvSpPr>
        <p:spPr>
          <a:xfrm>
            <a:off x="2357422" y="6000768"/>
            <a:ext cx="4535489" cy="585788"/>
          </a:xfrm>
        </p:spPr>
        <p:txBody>
          <a:bodyPr/>
          <a:lstStyle/>
          <a:p>
            <a:pPr algn="ctr" eaLnBrk="1" hangingPunct="1"/>
            <a:r>
              <a:rPr lang="zh-TW" altLang="en-US" dirty="0" smtClean="0"/>
              <a:t>標竿學習循環圖</a:t>
            </a:r>
          </a:p>
        </p:txBody>
      </p:sp>
      <p:pic>
        <p:nvPicPr>
          <p:cNvPr id="86018" name="內容版面配置區 4" descr="_09-1016標竿學習循環_國際標竿學習中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1428736"/>
            <a:ext cx="4678364" cy="467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214282" y="57148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標竿學習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4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Bench Marking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0" descr="united-airlin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429669"/>
            <a:ext cx="609600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044" name="AutoShape 5"/>
          <p:cNvSpPr>
            <a:spLocks noChangeArrowheads="1"/>
          </p:cNvSpPr>
          <p:nvPr/>
        </p:nvSpPr>
        <p:spPr bwMode="auto">
          <a:xfrm>
            <a:off x="5399088" y="3500438"/>
            <a:ext cx="3744912" cy="2519362"/>
          </a:xfrm>
          <a:prstGeom prst="wedgeRoundRectCallout">
            <a:avLst>
              <a:gd name="adj1" fmla="val -76069"/>
              <a:gd name="adj2" fmla="val 135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外部標竿：西南航空</a:t>
            </a:r>
          </a:p>
          <a:p>
            <a:pPr algn="ctr"/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空服員穿休閒制服、</a:t>
            </a:r>
          </a:p>
          <a:p>
            <a:pPr algn="ctr"/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飛機不供應餐點、</a:t>
            </a:r>
          </a:p>
          <a:p>
            <a:pPr algn="ctr"/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只飛波音</a:t>
            </a: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737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214282" y="57148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標竿學習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4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Bench Marking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57224" y="171448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失敗案例：美國聯合航空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>
          <a:xfrm>
            <a:off x="5715008" y="5929330"/>
            <a:ext cx="3200392" cy="471470"/>
          </a:xfrm>
        </p:spPr>
        <p:txBody>
          <a:bodyPr/>
          <a:lstStyle/>
          <a:p>
            <a:pPr eaLnBrk="1" hangingPunct="1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西南航空的活動系統</a:t>
            </a:r>
          </a:p>
        </p:txBody>
      </p:sp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3748088" y="333375"/>
            <a:ext cx="1511300" cy="1439863"/>
          </a:xfrm>
          <a:prstGeom prst="ellipse">
            <a:avLst/>
          </a:prstGeom>
          <a:solidFill>
            <a:srgbClr val="5D93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有限</a:t>
            </a:r>
          </a:p>
          <a:p>
            <a:pPr algn="ctr"/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乘客服務</a:t>
            </a:r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579438" y="1989138"/>
            <a:ext cx="1511300" cy="1439862"/>
          </a:xfrm>
          <a:prstGeom prst="ellipse">
            <a:avLst/>
          </a:prstGeom>
          <a:solidFill>
            <a:srgbClr val="5D93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密集航班</a:t>
            </a: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1876425" y="3789363"/>
            <a:ext cx="1511300" cy="1439862"/>
          </a:xfrm>
          <a:prstGeom prst="ellipse">
            <a:avLst/>
          </a:prstGeom>
          <a:solidFill>
            <a:srgbClr val="5D93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高效率</a:t>
            </a:r>
          </a:p>
          <a:p>
            <a:pPr algn="ctr" eaLnBrk="0" hangingPunct="0"/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地勤人員</a:t>
            </a:r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3821113" y="5229225"/>
            <a:ext cx="1511300" cy="1439863"/>
          </a:xfrm>
          <a:prstGeom prst="ellipse">
            <a:avLst/>
          </a:prstGeom>
          <a:solidFill>
            <a:srgbClr val="5D93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低周轉</a:t>
            </a:r>
          </a:p>
          <a:p>
            <a:pPr algn="ctr" eaLnBrk="0" hangingPunct="0"/>
            <a:r>
              <a:rPr kumimoji="0" lang="zh-TW" altLang="en-US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時間</a:t>
            </a: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5476875" y="3933825"/>
            <a:ext cx="1511300" cy="1439863"/>
          </a:xfrm>
          <a:prstGeom prst="ellipse">
            <a:avLst/>
          </a:prstGeom>
          <a:solidFill>
            <a:srgbClr val="5D93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超低</a:t>
            </a:r>
          </a:p>
          <a:p>
            <a:pPr algn="ctr"/>
            <a:r>
              <a:rPr kumimoji="0"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機票價格</a:t>
            </a:r>
          </a:p>
        </p:txBody>
      </p:sp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7061200" y="2636838"/>
            <a:ext cx="1511300" cy="1439862"/>
          </a:xfrm>
          <a:prstGeom prst="ellipse">
            <a:avLst/>
          </a:prstGeom>
          <a:solidFill>
            <a:srgbClr val="5D93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在中型都市</a:t>
            </a:r>
          </a:p>
          <a:p>
            <a:pPr algn="ctr"/>
            <a:r>
              <a:rPr kumimoji="0"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與次要機場</a:t>
            </a:r>
          </a:p>
          <a:p>
            <a:pPr algn="ctr"/>
            <a:r>
              <a:rPr kumimoji="0"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、點對點</a:t>
            </a:r>
          </a:p>
          <a:p>
            <a:pPr algn="ctr"/>
            <a:r>
              <a:rPr kumimoji="0"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的航線</a:t>
            </a:r>
          </a:p>
        </p:txBody>
      </p:sp>
      <p:sp>
        <p:nvSpPr>
          <p:cNvPr id="88072" name="Oval 8"/>
          <p:cNvSpPr>
            <a:spLocks noChangeArrowheads="1"/>
          </p:cNvSpPr>
          <p:nvPr/>
        </p:nvSpPr>
        <p:spPr bwMode="auto">
          <a:xfrm>
            <a:off x="1992313" y="115888"/>
            <a:ext cx="1079500" cy="1081087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不供應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機上餐點</a:t>
            </a:r>
          </a:p>
        </p:txBody>
      </p:sp>
      <p:sp>
        <p:nvSpPr>
          <p:cNvPr id="88073" name="Oval 9"/>
          <p:cNvSpPr>
            <a:spLocks noChangeArrowheads="1"/>
          </p:cNvSpPr>
          <p:nvPr/>
        </p:nvSpPr>
        <p:spPr bwMode="auto">
          <a:xfrm>
            <a:off x="1084263" y="835025"/>
            <a:ext cx="1079500" cy="1081088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不提供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劃位服務</a:t>
            </a:r>
          </a:p>
        </p:txBody>
      </p:sp>
      <p:sp>
        <p:nvSpPr>
          <p:cNvPr id="88074" name="Oval 10"/>
          <p:cNvSpPr>
            <a:spLocks noChangeArrowheads="1"/>
          </p:cNvSpPr>
          <p:nvPr/>
        </p:nvSpPr>
        <p:spPr bwMode="auto">
          <a:xfrm>
            <a:off x="2381250" y="2420938"/>
            <a:ext cx="1079500" cy="1081087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分鐘班機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轉換時間</a:t>
            </a:r>
          </a:p>
        </p:txBody>
      </p: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3963988" y="2133600"/>
            <a:ext cx="1079500" cy="1081088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不透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過旅行社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購買</a:t>
            </a:r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579438" y="3933825"/>
            <a:ext cx="1079500" cy="1081088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提供員工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高工作獎金</a:t>
            </a:r>
          </a:p>
        </p:txBody>
      </p:sp>
      <p:sp>
        <p:nvSpPr>
          <p:cNvPr id="88077" name="Oval 13"/>
          <p:cNvSpPr>
            <a:spLocks noChangeArrowheads="1"/>
          </p:cNvSpPr>
          <p:nvPr/>
        </p:nvSpPr>
        <p:spPr bwMode="auto">
          <a:xfrm>
            <a:off x="3963988" y="3716338"/>
            <a:ext cx="1079500" cy="1081087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自動售票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機器</a:t>
            </a:r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5692775" y="2492375"/>
            <a:ext cx="1079500" cy="1081088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標準化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kumimoji="0" lang="en-US" altLang="zh-TW" sz="1600" b="1" dirty="0">
                <a:latin typeface="微軟正黑體" pitchFamily="34" charset="-120"/>
                <a:ea typeface="微軟正黑體" pitchFamily="34" charset="-120"/>
              </a:rPr>
              <a:t>737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機隊</a:t>
            </a: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7277100" y="4437063"/>
            <a:ext cx="1079500" cy="1081087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西南航空</a:t>
            </a:r>
          </a:p>
        </p:txBody>
      </p:sp>
      <p:sp>
        <p:nvSpPr>
          <p:cNvPr id="88080" name="Oval 16"/>
          <p:cNvSpPr>
            <a:spLocks noChangeArrowheads="1"/>
          </p:cNvSpPr>
          <p:nvPr/>
        </p:nvSpPr>
        <p:spPr bwMode="auto">
          <a:xfrm>
            <a:off x="7277100" y="981075"/>
            <a:ext cx="1079500" cy="1081088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不與其它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航空公司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班機接駁</a:t>
            </a:r>
          </a:p>
        </p:txBody>
      </p:sp>
      <p:sp>
        <p:nvSpPr>
          <p:cNvPr id="88081" name="Oval 17"/>
          <p:cNvSpPr>
            <a:spLocks noChangeArrowheads="1"/>
          </p:cNvSpPr>
          <p:nvPr/>
        </p:nvSpPr>
        <p:spPr bwMode="auto">
          <a:xfrm>
            <a:off x="5692775" y="188913"/>
            <a:ext cx="1079500" cy="1081087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不提供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行李托運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服務</a:t>
            </a:r>
          </a:p>
        </p:txBody>
      </p:sp>
      <p:sp>
        <p:nvSpPr>
          <p:cNvPr id="88082" name="Oval 18"/>
          <p:cNvSpPr>
            <a:spLocks noChangeArrowheads="1"/>
          </p:cNvSpPr>
          <p:nvPr/>
        </p:nvSpPr>
        <p:spPr bwMode="auto">
          <a:xfrm>
            <a:off x="2379663" y="5445125"/>
            <a:ext cx="1079500" cy="1081088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員工購買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公司股票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比率很高</a:t>
            </a:r>
          </a:p>
        </p:txBody>
      </p:sp>
      <p:sp>
        <p:nvSpPr>
          <p:cNvPr id="88083" name="Oval 19"/>
          <p:cNvSpPr>
            <a:spLocks noChangeArrowheads="1"/>
          </p:cNvSpPr>
          <p:nvPr/>
        </p:nvSpPr>
        <p:spPr bwMode="auto">
          <a:xfrm>
            <a:off x="652463" y="5445125"/>
            <a:ext cx="1079500" cy="1081088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彈性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工會</a:t>
            </a:r>
          </a:p>
          <a:p>
            <a:pPr algn="ctr"/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合約</a:t>
            </a:r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>
            <a:off x="7780338" y="4076700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7853363" y="2060575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>
            <a:off x="6715125" y="922338"/>
            <a:ext cx="633413" cy="34607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 flipV="1">
            <a:off x="5260975" y="692150"/>
            <a:ext cx="431800" cy="2159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88" name="Line 24"/>
          <p:cNvSpPr>
            <a:spLocks noChangeShapeType="1"/>
          </p:cNvSpPr>
          <p:nvPr/>
        </p:nvSpPr>
        <p:spPr bwMode="auto">
          <a:xfrm>
            <a:off x="5260975" y="1196975"/>
            <a:ext cx="2016125" cy="431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89" name="Line 25"/>
          <p:cNvSpPr>
            <a:spLocks noChangeShapeType="1"/>
          </p:cNvSpPr>
          <p:nvPr/>
        </p:nvSpPr>
        <p:spPr bwMode="auto">
          <a:xfrm>
            <a:off x="6772275" y="3141663"/>
            <a:ext cx="288925" cy="14287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>
            <a:off x="6196013" y="357346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91" name="Line 27"/>
          <p:cNvSpPr>
            <a:spLocks noChangeShapeType="1"/>
          </p:cNvSpPr>
          <p:nvPr/>
        </p:nvSpPr>
        <p:spPr bwMode="auto">
          <a:xfrm>
            <a:off x="6988175" y="4868863"/>
            <a:ext cx="288925" cy="144462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92" name="Line 28"/>
          <p:cNvSpPr>
            <a:spLocks noChangeShapeType="1"/>
          </p:cNvSpPr>
          <p:nvPr/>
        </p:nvSpPr>
        <p:spPr bwMode="auto">
          <a:xfrm>
            <a:off x="4540250" y="47974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93" name="Line 29"/>
          <p:cNvSpPr>
            <a:spLocks noChangeShapeType="1"/>
          </p:cNvSpPr>
          <p:nvPr/>
        </p:nvSpPr>
        <p:spPr bwMode="auto">
          <a:xfrm>
            <a:off x="4540250" y="3213100"/>
            <a:ext cx="0" cy="503238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94" name="Line 30"/>
          <p:cNvSpPr>
            <a:spLocks noChangeShapeType="1"/>
          </p:cNvSpPr>
          <p:nvPr/>
        </p:nvSpPr>
        <p:spPr bwMode="auto">
          <a:xfrm>
            <a:off x="4540250" y="17732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>
            <a:off x="3316288" y="3357563"/>
            <a:ext cx="2463800" cy="1428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>
            <a:off x="3316288" y="4221163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97" name="Line 33"/>
          <p:cNvSpPr>
            <a:spLocks noChangeShapeType="1"/>
          </p:cNvSpPr>
          <p:nvPr/>
        </p:nvSpPr>
        <p:spPr bwMode="auto">
          <a:xfrm>
            <a:off x="2813050" y="5229225"/>
            <a:ext cx="71438" cy="2159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 flipV="1">
            <a:off x="1516063" y="5030788"/>
            <a:ext cx="647700" cy="48577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099" name="Line 35"/>
          <p:cNvSpPr>
            <a:spLocks noChangeShapeType="1"/>
          </p:cNvSpPr>
          <p:nvPr/>
        </p:nvSpPr>
        <p:spPr bwMode="auto">
          <a:xfrm>
            <a:off x="1660525" y="4508500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 flipH="1">
            <a:off x="2597150" y="3500438"/>
            <a:ext cx="215900" cy="28892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01" name="Line 37"/>
          <p:cNvSpPr>
            <a:spLocks noChangeShapeType="1"/>
          </p:cNvSpPr>
          <p:nvPr/>
        </p:nvSpPr>
        <p:spPr bwMode="auto">
          <a:xfrm>
            <a:off x="2092325" y="2781300"/>
            <a:ext cx="287338" cy="71438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02" name="Line 38"/>
          <p:cNvSpPr>
            <a:spLocks noChangeShapeType="1"/>
          </p:cNvSpPr>
          <p:nvPr/>
        </p:nvSpPr>
        <p:spPr bwMode="auto">
          <a:xfrm>
            <a:off x="3100388" y="765175"/>
            <a:ext cx="647700" cy="14287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03" name="Line 39"/>
          <p:cNvSpPr>
            <a:spLocks noChangeShapeType="1"/>
          </p:cNvSpPr>
          <p:nvPr/>
        </p:nvSpPr>
        <p:spPr bwMode="auto">
          <a:xfrm flipV="1">
            <a:off x="2092325" y="1268413"/>
            <a:ext cx="1655763" cy="360362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04" name="Line 40"/>
          <p:cNvSpPr>
            <a:spLocks noChangeShapeType="1"/>
          </p:cNvSpPr>
          <p:nvPr/>
        </p:nvSpPr>
        <p:spPr bwMode="auto">
          <a:xfrm flipH="1">
            <a:off x="3100388" y="1557338"/>
            <a:ext cx="863600" cy="8636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05" name="Line 41"/>
          <p:cNvSpPr>
            <a:spLocks noChangeShapeType="1"/>
          </p:cNvSpPr>
          <p:nvPr/>
        </p:nvSpPr>
        <p:spPr bwMode="auto">
          <a:xfrm flipH="1">
            <a:off x="6845300" y="3933825"/>
            <a:ext cx="504825" cy="3222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06" name="Line 42"/>
          <p:cNvSpPr>
            <a:spLocks noChangeShapeType="1"/>
          </p:cNvSpPr>
          <p:nvPr/>
        </p:nvSpPr>
        <p:spPr bwMode="auto">
          <a:xfrm flipH="1">
            <a:off x="5116513" y="5084763"/>
            <a:ext cx="504825" cy="3952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07" name="Line 43"/>
          <p:cNvSpPr>
            <a:spLocks noChangeShapeType="1"/>
          </p:cNvSpPr>
          <p:nvPr/>
        </p:nvSpPr>
        <p:spPr bwMode="auto">
          <a:xfrm flipH="1">
            <a:off x="3316288" y="4862513"/>
            <a:ext cx="2193925" cy="63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08" name="Line 44"/>
          <p:cNvSpPr>
            <a:spLocks noChangeShapeType="1"/>
          </p:cNvSpPr>
          <p:nvPr/>
        </p:nvSpPr>
        <p:spPr bwMode="auto">
          <a:xfrm flipH="1" flipV="1">
            <a:off x="3100388" y="5084763"/>
            <a:ext cx="792162" cy="6492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09" name="Line 45"/>
          <p:cNvSpPr>
            <a:spLocks noChangeShapeType="1"/>
          </p:cNvSpPr>
          <p:nvPr/>
        </p:nvSpPr>
        <p:spPr bwMode="auto">
          <a:xfrm>
            <a:off x="1731963" y="3357563"/>
            <a:ext cx="431800" cy="5762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10" name="Line 46"/>
          <p:cNvSpPr>
            <a:spLocks noChangeShapeType="1"/>
          </p:cNvSpPr>
          <p:nvPr/>
        </p:nvSpPr>
        <p:spPr bwMode="auto">
          <a:xfrm flipV="1">
            <a:off x="1911350" y="1422400"/>
            <a:ext cx="1958975" cy="827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11" name="Line 47"/>
          <p:cNvSpPr>
            <a:spLocks noChangeShapeType="1"/>
          </p:cNvSpPr>
          <p:nvPr/>
        </p:nvSpPr>
        <p:spPr bwMode="auto">
          <a:xfrm flipV="1">
            <a:off x="3316288" y="1684338"/>
            <a:ext cx="828675" cy="24653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12" name="Line 48"/>
          <p:cNvSpPr>
            <a:spLocks noChangeShapeType="1"/>
          </p:cNvSpPr>
          <p:nvPr/>
        </p:nvSpPr>
        <p:spPr bwMode="auto">
          <a:xfrm>
            <a:off x="4900613" y="1628775"/>
            <a:ext cx="863600" cy="24479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8113" name="Line 49"/>
          <p:cNvSpPr>
            <a:spLocks noChangeShapeType="1"/>
          </p:cNvSpPr>
          <p:nvPr/>
        </p:nvSpPr>
        <p:spPr bwMode="auto">
          <a:xfrm>
            <a:off x="5116513" y="1412875"/>
            <a:ext cx="2232025" cy="13684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失敗檢討：標竿學習精神觀點</a:t>
            </a:r>
          </a:p>
        </p:txBody>
      </p:sp>
      <p:grpSp>
        <p:nvGrpSpPr>
          <p:cNvPr id="89091" name="Group 4"/>
          <p:cNvGrpSpPr>
            <a:grpSpLocks/>
          </p:cNvGrpSpPr>
          <p:nvPr/>
        </p:nvGrpSpPr>
        <p:grpSpPr bwMode="auto">
          <a:xfrm>
            <a:off x="928662" y="3429000"/>
            <a:ext cx="7261225" cy="2662238"/>
            <a:chOff x="567" y="1408"/>
            <a:chExt cx="4574" cy="1677"/>
          </a:xfrm>
        </p:grpSpPr>
        <p:sp>
          <p:nvSpPr>
            <p:cNvPr id="44037" name="Oval 5"/>
            <p:cNvSpPr>
              <a:spLocks noChangeArrowheads="1"/>
            </p:cNvSpPr>
            <p:nvPr/>
          </p:nvSpPr>
          <p:spPr bwMode="gray">
            <a:xfrm>
              <a:off x="567" y="1408"/>
              <a:ext cx="1445" cy="1445"/>
            </a:xfrm>
            <a:prstGeom prst="ellipse">
              <a:avLst/>
            </a:prstGeom>
            <a:solidFill>
              <a:srgbClr val="B1A35D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r>
                <a:rPr kumimoji="0" lang="zh-TW" altLang="en-US" sz="2800" dirty="0">
                  <a:latin typeface="微軟正黑體" pitchFamily="34" charset="-120"/>
                  <a:ea typeface="微軟正黑體" pitchFamily="34" charset="-120"/>
                </a:rPr>
                <a:t>  全面</a:t>
              </a:r>
            </a:p>
            <a:p>
              <a:pPr>
                <a:defRPr/>
              </a:pPr>
              <a:r>
                <a:rPr kumimoji="0" lang="zh-TW" altLang="en-US" sz="2800" dirty="0">
                  <a:latin typeface="微軟正黑體" pitchFamily="34" charset="-120"/>
                  <a:ea typeface="微軟正黑體" pitchFamily="34" charset="-120"/>
                </a:rPr>
                <a:t>品質觀</a:t>
              </a:r>
            </a:p>
          </p:txBody>
        </p:sp>
        <p:sp>
          <p:nvSpPr>
            <p:cNvPr id="44038" name="Oval 6"/>
            <p:cNvSpPr>
              <a:spLocks noChangeArrowheads="1"/>
            </p:cNvSpPr>
            <p:nvPr/>
          </p:nvSpPr>
          <p:spPr bwMode="gray">
            <a:xfrm>
              <a:off x="2154" y="1408"/>
              <a:ext cx="1445" cy="1445"/>
            </a:xfrm>
            <a:prstGeom prst="ellipse">
              <a:avLst/>
            </a:prstGeom>
            <a:solidFill>
              <a:srgbClr val="A1A646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r>
                <a:rPr kumimoji="0" lang="zh-TW" altLang="en-US" sz="2800">
                  <a:latin typeface="微軟正黑體" pitchFamily="34" charset="-120"/>
                  <a:ea typeface="微軟正黑體" pitchFamily="34" charset="-120"/>
                </a:rPr>
                <a:t>流程觀</a:t>
              </a:r>
            </a:p>
          </p:txBody>
        </p:sp>
        <p:sp>
          <p:nvSpPr>
            <p:cNvPr id="44039" name="Oval 7"/>
            <p:cNvSpPr>
              <a:spLocks noChangeArrowheads="1"/>
            </p:cNvSpPr>
            <p:nvPr/>
          </p:nvSpPr>
          <p:spPr bwMode="gray">
            <a:xfrm>
              <a:off x="3696" y="1408"/>
              <a:ext cx="1445" cy="1445"/>
            </a:xfrm>
            <a:prstGeom prst="ellipse">
              <a:avLst/>
            </a:prstGeom>
            <a:solidFill>
              <a:srgbClr val="E0AD12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r>
                <a:rPr kumimoji="0" lang="zh-TW" altLang="en-US" sz="2800">
                  <a:latin typeface="微軟正黑體" pitchFamily="34" charset="-120"/>
                  <a:ea typeface="微軟正黑體" pitchFamily="34" charset="-120"/>
                </a:rPr>
                <a:t>學習觀</a:t>
              </a:r>
            </a:p>
          </p:txBody>
        </p:sp>
        <p:sp>
          <p:nvSpPr>
            <p:cNvPr id="89095" name="AutoShape 8"/>
            <p:cNvSpPr>
              <a:spLocks noChangeArrowheads="1"/>
            </p:cNvSpPr>
            <p:nvPr/>
          </p:nvSpPr>
          <p:spPr bwMode="gray">
            <a:xfrm>
              <a:off x="1080" y="2655"/>
              <a:ext cx="3565" cy="43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rgbClr val="6399AB"/>
              </a:solidFill>
              <a:round/>
              <a:headEnd/>
              <a:tailEnd/>
            </a:ln>
          </p:spPr>
          <p:txBody>
            <a:bodyPr lIns="45720" tIns="44450" rIns="45720" bIns="44450" anchor="ctr" anchorCtr="1"/>
            <a:lstStyle/>
            <a:p>
              <a:r>
                <a:rPr kumimoji="0" lang="zh-TW" altLang="en-US" sz="2800" dirty="0">
                  <a:latin typeface="微軟正黑體" pitchFamily="34" charset="-120"/>
                  <a:ea typeface="微軟正黑體" pitchFamily="34" charset="-120"/>
                </a:rPr>
                <a:t>標竿學習</a:t>
              </a:r>
            </a:p>
          </p:txBody>
        </p:sp>
      </p:grpSp>
      <p:sp>
        <p:nvSpPr>
          <p:cNvPr id="9" name="標題 1"/>
          <p:cNvSpPr txBox="1">
            <a:spLocks/>
          </p:cNvSpPr>
          <p:nvPr/>
        </p:nvSpPr>
        <p:spPr bwMode="auto">
          <a:xfrm>
            <a:off x="214282" y="57148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標竿學習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4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Bench Marking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標竿案例：比亞迪</a:t>
            </a:r>
          </a:p>
        </p:txBody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607454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成立於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1995/2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，資本額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250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萬人民幣，員工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人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鎳鎘電池市佔率第一，鎳氫電池排名第二，</a:t>
            </a:r>
          </a:p>
          <a:p>
            <a:pPr eaLnBrk="1" hangingPunct="1">
              <a:buFont typeface="Arial" charset="0"/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鋰電池第三名，囊括整體市場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15%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的占有率，位居全球第二</a:t>
            </a:r>
          </a:p>
          <a:p>
            <a:pPr eaLnBrk="1" hangingPunct="1">
              <a:buFont typeface="Arial" charset="0"/>
              <a:buNone/>
            </a:pPr>
            <a:endParaRPr lang="zh-TW" altLang="en-US" sz="2800" dirty="0" smtClean="0"/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gray">
          <a:xfrm>
            <a:off x="827088" y="4441825"/>
            <a:ext cx="2784475" cy="2105025"/>
          </a:xfrm>
          <a:prstGeom prst="chevron">
            <a:avLst>
              <a:gd name="adj" fmla="val 24030"/>
            </a:avLst>
          </a:prstGeom>
          <a:solidFill>
            <a:srgbClr val="6399AB"/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 分析競爭者 </a:t>
            </a:r>
          </a:p>
          <a:p>
            <a:pPr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   專利地圖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gray">
          <a:xfrm>
            <a:off x="3179763" y="4441825"/>
            <a:ext cx="2784475" cy="2105025"/>
          </a:xfrm>
          <a:prstGeom prst="chevron">
            <a:avLst>
              <a:gd name="adj" fmla="val 24030"/>
            </a:avLst>
          </a:prstGeom>
          <a:solidFill>
            <a:srgbClr val="E0AD12"/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 大量人力</a:t>
            </a:r>
          </a:p>
          <a:p>
            <a:pPr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 成本領先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gray">
          <a:xfrm>
            <a:off x="5532438" y="4441825"/>
            <a:ext cx="2784475" cy="2105025"/>
          </a:xfrm>
          <a:prstGeom prst="chevron">
            <a:avLst>
              <a:gd name="adj" fmla="val 24030"/>
            </a:avLst>
          </a:prstGeom>
          <a:solidFill>
            <a:srgbClr val="B1A35D"/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  迅速反應</a:t>
            </a:r>
          </a:p>
          <a:p>
            <a:pPr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  產品開發週  </a:t>
            </a:r>
          </a:p>
          <a:p>
            <a:pPr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  期短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技術學習標竿：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BCG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專利矩陣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1138" name="圖片 1" descr="http://cdnet.stpi.org.tw/techroom/analysis/images/2008/pat_08_A048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16858"/>
          <a:stretch>
            <a:fillRect/>
          </a:stretch>
        </p:blipFill>
        <p:spPr>
          <a:xfrm>
            <a:off x="1285852" y="1928802"/>
            <a:ext cx="6450012" cy="425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3995738" y="3068638"/>
            <a:ext cx="1296987" cy="1081087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141" name="Oval 5"/>
          <p:cNvSpPr>
            <a:spLocks noChangeArrowheads="1"/>
          </p:cNvSpPr>
          <p:nvPr/>
        </p:nvSpPr>
        <p:spPr bwMode="auto">
          <a:xfrm>
            <a:off x="5219700" y="3860800"/>
            <a:ext cx="1368425" cy="1152525"/>
          </a:xfrm>
          <a:prstGeom prst="ellipse">
            <a:avLst/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策略學習標竿：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比亞迪影分身之術</a:t>
            </a:r>
          </a:p>
        </p:txBody>
      </p:sp>
      <p:pic>
        <p:nvPicPr>
          <p:cNvPr id="92162" name="Picture 4" descr="鳴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78" y="2428868"/>
            <a:ext cx="2840038" cy="401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63" name="AutoShape 5"/>
          <p:cNvSpPr>
            <a:spLocks noChangeArrowheads="1"/>
          </p:cNvSpPr>
          <p:nvPr/>
        </p:nvSpPr>
        <p:spPr bwMode="auto">
          <a:xfrm>
            <a:off x="857224" y="2428868"/>
            <a:ext cx="1944687" cy="1079500"/>
          </a:xfrm>
          <a:prstGeom prst="wedgeRoundRectCallout">
            <a:avLst>
              <a:gd name="adj1" fmla="val 96449"/>
              <a:gd name="adj2" fmla="val -5736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手機零組件</a:t>
            </a:r>
          </a:p>
          <a:p>
            <a:pPr algn="ctr"/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垂直整合</a:t>
            </a:r>
          </a:p>
        </p:txBody>
      </p:sp>
      <p:sp>
        <p:nvSpPr>
          <p:cNvPr id="92164" name="AutoShape 7"/>
          <p:cNvSpPr>
            <a:spLocks noChangeArrowheads="1"/>
          </p:cNvSpPr>
          <p:nvPr/>
        </p:nvSpPr>
        <p:spPr bwMode="auto">
          <a:xfrm>
            <a:off x="928662" y="3857628"/>
            <a:ext cx="2087562" cy="936625"/>
          </a:xfrm>
          <a:prstGeom prst="wedgeRoundRectCallout">
            <a:avLst>
              <a:gd name="adj1" fmla="val 86352"/>
              <a:gd name="adj2" fmla="val -12032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手機部門</a:t>
            </a:r>
          </a:p>
          <a:p>
            <a:pPr algn="ctr"/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香港掛牌上市</a:t>
            </a:r>
          </a:p>
        </p:txBody>
      </p:sp>
      <p:sp>
        <p:nvSpPr>
          <p:cNvPr id="92165" name="AutoShape 8"/>
          <p:cNvSpPr>
            <a:spLocks noChangeArrowheads="1"/>
          </p:cNvSpPr>
          <p:nvPr/>
        </p:nvSpPr>
        <p:spPr bwMode="auto">
          <a:xfrm>
            <a:off x="5929322" y="2000240"/>
            <a:ext cx="1871663" cy="1152525"/>
          </a:xfrm>
          <a:prstGeom prst="wedgeRoundRectCallout">
            <a:avLst>
              <a:gd name="adj1" fmla="val -91222"/>
              <a:gd name="adj2" fmla="val 39806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成本優勢搶奪鴻海訂單</a:t>
            </a:r>
          </a:p>
        </p:txBody>
      </p:sp>
      <p:sp>
        <p:nvSpPr>
          <p:cNvPr id="92166" name="AutoShape 9"/>
          <p:cNvSpPr>
            <a:spLocks noChangeArrowheads="1"/>
          </p:cNvSpPr>
          <p:nvPr/>
        </p:nvSpPr>
        <p:spPr bwMode="auto">
          <a:xfrm>
            <a:off x="1071538" y="5286388"/>
            <a:ext cx="1944688" cy="1008062"/>
          </a:xfrm>
          <a:prstGeom prst="wedgeRoundRectCallout">
            <a:avLst>
              <a:gd name="adj1" fmla="val 91306"/>
              <a:gd name="adj2" fmla="val -79292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廠房鄰近鴻海，</a:t>
            </a:r>
          </a:p>
          <a:p>
            <a:pPr algn="ctr"/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選地更偏一點</a:t>
            </a:r>
          </a:p>
        </p:txBody>
      </p:sp>
      <p:sp>
        <p:nvSpPr>
          <p:cNvPr id="92167" name="AutoShape 10"/>
          <p:cNvSpPr>
            <a:spLocks noChangeArrowheads="1"/>
          </p:cNvSpPr>
          <p:nvPr/>
        </p:nvSpPr>
        <p:spPr bwMode="auto">
          <a:xfrm>
            <a:off x="6000760" y="4714884"/>
            <a:ext cx="1800225" cy="1655763"/>
          </a:xfrm>
          <a:prstGeom prst="wedgeRoundRectCallout">
            <a:avLst>
              <a:gd name="adj1" fmla="val -85273"/>
              <a:gd name="adj2" fmla="val -40986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大舉挖角鴻海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400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名員工，</a:t>
            </a:r>
          </a:p>
          <a:p>
            <a:pPr algn="ctr"/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複製鴻海經營模式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4" grpId="0" animBg="1"/>
      <p:bldP spid="92165" grpId="0" animBg="1"/>
      <p:bldP spid="92166" grpId="0" animBg="1"/>
      <p:bldP spid="92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00063" y="2286000"/>
            <a:ext cx="83581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zh-TW" altLang="en-US" sz="2800" dirty="0">
                <a:latin typeface="微軟正黑體"/>
                <a:ea typeface="微軟正黑體"/>
                <a:cs typeface="微軟正黑體"/>
              </a:rPr>
              <a:t> 謹慎地設計產品與服務。</a:t>
            </a:r>
            <a:endParaRPr kumimoji="0" lang="en-US" altLang="zh-TW" sz="2800" dirty="0">
              <a:latin typeface="微軟正黑體"/>
              <a:ea typeface="微軟正黑體"/>
              <a:cs typeface="微軟正黑體"/>
            </a:endParaRPr>
          </a:p>
          <a:p>
            <a:endParaRPr kumimoji="0" lang="en-US" altLang="zh-TW" sz="2800" dirty="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itchFamily="2" charset="2"/>
              <a:buChar char="Ø"/>
            </a:pPr>
            <a:r>
              <a:rPr kumimoji="0" lang="zh-TW" altLang="en-US" sz="2800" dirty="0">
                <a:latin typeface="微軟正黑體"/>
                <a:ea typeface="微軟正黑體"/>
                <a:cs typeface="微軟正黑體"/>
              </a:rPr>
              <a:t> 確保組織的系統可生產符合設計的產品與服務。</a:t>
            </a:r>
          </a:p>
          <a:p>
            <a:endParaRPr kumimoji="0" lang="zh-TW" altLang="en-US" sz="28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85838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defTabSz="762000">
              <a:defRPr/>
            </a:pPr>
            <a:r>
              <a:rPr kumimoji="0" lang="zh-TW" altLang="en-US" sz="4400" b="1" dirty="0">
                <a:latin typeface="微軟正黑體" pitchFamily="34" charset="-120"/>
                <a:ea typeface="微軟正黑體" pitchFamily="34" charset="-120"/>
                <a:cs typeface="+mj-cs"/>
              </a:rPr>
              <a:t>全面品質管理</a:t>
            </a:r>
            <a:r>
              <a:rPr kumimoji="0" lang="en-US" altLang="zh-TW" sz="4400" b="1" dirty="0">
                <a:latin typeface="微軟正黑體" pitchFamily="34" charset="-120"/>
                <a:ea typeface="微軟正黑體" pitchFamily="34" charset="-120"/>
                <a:cs typeface="+mj-cs"/>
              </a:rPr>
              <a:t>(TQM)</a:t>
            </a:r>
            <a:endParaRPr kumimoji="0" lang="zh-TW" altLang="en-US" sz="4400" b="1" dirty="0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2500313" y="135731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 b="1" dirty="0">
                <a:latin typeface="微軟正黑體"/>
                <a:ea typeface="微軟正黑體"/>
                <a:cs typeface="微軟正黑體"/>
              </a:rPr>
              <a:t>基本作業目標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2276B27-F4EA-44F6-A012-9FA063D477EF}" type="slidenum">
              <a:rPr lang="en-US" altLang="zh-TW" smtClean="0"/>
              <a:pPr>
                <a:defRPr/>
              </a:pPr>
              <a:t>60</a:t>
            </a:fld>
            <a:endParaRPr lang="en-US" altLang="zh-TW" smtClean="0"/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3F2E36-4185-44EC-BCB9-5D56FE695D1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3187" name="Rectangle 2"/>
          <p:cNvSpPr>
            <a:spLocks noChangeArrowheads="1"/>
          </p:cNvSpPr>
          <p:nvPr/>
        </p:nvSpPr>
        <p:spPr bwMode="auto">
          <a:xfrm>
            <a:off x="1071538" y="500042"/>
            <a:ext cx="66246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000" b="1" dirty="0">
                <a:solidFill>
                  <a:schemeClr val="tx2"/>
                </a:solidFill>
                <a:latin typeface="Garamond" pitchFamily="18" charset="0"/>
              </a:rPr>
              <a:t>    </a:t>
            </a:r>
            <a:r>
              <a:rPr kumimoji="0"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服務的特性－</a:t>
            </a:r>
            <a:r>
              <a:rPr kumimoji="0"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endParaRPr kumimoji="0"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190" name="Rectangle 4"/>
          <p:cNvSpPr>
            <a:spLocks noChangeArrowheads="1"/>
          </p:cNvSpPr>
          <p:nvPr/>
        </p:nvSpPr>
        <p:spPr bwMode="auto">
          <a:xfrm>
            <a:off x="357158" y="1773238"/>
            <a:ext cx="85011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無形性（</a:t>
            </a:r>
            <a:r>
              <a:rPr kumimoji="0" lang="en-US" altLang="zh-TW" sz="2800" b="1" dirty="0">
                <a:latin typeface="微軟正黑體" pitchFamily="34" charset="-120"/>
                <a:ea typeface="微軟正黑體" pitchFamily="34" charset="-120"/>
              </a:rPr>
              <a:t>Intangibility</a:t>
            </a: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服務沒有實體，所銷售的是無形的產品，是一種行為，因此消費者在「購買」這項「產品」前，不易評估此「產品」之內容與價值。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同時性（</a:t>
            </a:r>
            <a:r>
              <a:rPr kumimoji="0" lang="en-US" altLang="zh-TW" sz="2800" b="1" dirty="0">
                <a:latin typeface="微軟正黑體" pitchFamily="34" charset="-120"/>
                <a:ea typeface="微軟正黑體" pitchFamily="34" charset="-120"/>
              </a:rPr>
              <a:t>Simultaneity</a:t>
            </a: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即不可分割性（</a:t>
            </a:r>
            <a:r>
              <a:rPr kumimoji="0" lang="en-US" altLang="zh-TW" sz="2800" dirty="0">
                <a:latin typeface="微軟正黑體" pitchFamily="34" charset="-120"/>
                <a:ea typeface="微軟正黑體" pitchFamily="34" charset="-120"/>
              </a:rPr>
              <a:t>Inseparability</a:t>
            </a: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）；服務於進行時，通常服務者與被服務者必須同時在場，即服務的提供與消費是同時發生的</a:t>
            </a:r>
            <a:r>
              <a:rPr kumimoji="0"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異質性（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Heterogeneity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同一項服務，由於服務供應者與服務時間、地點的不同或服務者當時的精神、情緒而有所不同。即均勻的服務水準較不易維持。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易消滅性（</a:t>
            </a:r>
            <a:r>
              <a:rPr lang="en-US" altLang="zh-TW" sz="2800" b="1" dirty="0" err="1" smtClean="0">
                <a:latin typeface="微軟正黑體" pitchFamily="34" charset="-120"/>
                <a:ea typeface="微軟正黑體" pitchFamily="34" charset="-120"/>
              </a:rPr>
              <a:t>Perishability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服務無法儲存，沒有「存貨」。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1538" y="500042"/>
            <a:ext cx="66246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4000" b="1" dirty="0">
                <a:solidFill>
                  <a:schemeClr val="tx2"/>
                </a:solidFill>
                <a:latin typeface="Garamond" pitchFamily="18" charset="0"/>
              </a:rPr>
              <a:t>    </a:t>
            </a:r>
            <a:r>
              <a:rPr kumimoji="0"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服務的特性－</a:t>
            </a:r>
            <a:r>
              <a:rPr kumimoji="0"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endParaRPr kumimoji="0"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SERVQUAL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衡量模式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-PZB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模式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4211" name="Picture 4" descr="index01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395413"/>
            <a:ext cx="6480175" cy="489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4212" name="AutoShape 5"/>
          <p:cNvSpPr>
            <a:spLocks noChangeArrowheads="1"/>
          </p:cNvSpPr>
          <p:nvPr/>
        </p:nvSpPr>
        <p:spPr bwMode="auto">
          <a:xfrm>
            <a:off x="4211638" y="5300663"/>
            <a:ext cx="1441450" cy="6477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dirty="0"/>
              <a:t>品質設計</a:t>
            </a:r>
          </a:p>
        </p:txBody>
      </p:sp>
      <p:sp>
        <p:nvSpPr>
          <p:cNvPr id="94213" name="AutoShape 7"/>
          <p:cNvSpPr>
            <a:spLocks noChangeArrowheads="1"/>
          </p:cNvSpPr>
          <p:nvPr/>
        </p:nvSpPr>
        <p:spPr bwMode="auto">
          <a:xfrm>
            <a:off x="179388" y="4005263"/>
            <a:ext cx="1439862" cy="1079500"/>
          </a:xfrm>
          <a:prstGeom prst="wedgeRoundRectCallout">
            <a:avLst>
              <a:gd name="adj1" fmla="val 173593"/>
              <a:gd name="adj2" fmla="val -2060"/>
              <a:gd name="adj3" fmla="val 16667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TW" altLang="en-US"/>
          </a:p>
          <a:p>
            <a:pPr algn="ctr"/>
            <a:r>
              <a:rPr kumimoji="0" lang="zh-TW" altLang="en-US"/>
              <a:t>品質管理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  <p:bldP spid="942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SERVQUAL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量表之22個服務因子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>
            <p:ph idx="1"/>
          </p:nvPr>
        </p:nvGraphicFramePr>
        <p:xfrm>
          <a:off x="1331913" y="1193800"/>
          <a:ext cx="6192837" cy="5597525"/>
        </p:xfrm>
        <a:graphic>
          <a:graphicData uri="http://schemas.openxmlformats.org/presentationml/2006/ole">
            <p:oleObj spid="_x0000_s103428" name="Document" r:id="rId3" imgW="5529327" imgH="499805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五項服務品質構面與優先順序</a:t>
            </a:r>
          </a:p>
        </p:txBody>
      </p:sp>
      <p:sp>
        <p:nvSpPr>
          <p:cNvPr id="1044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600200"/>
            <a:ext cx="8258204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短期</a:t>
            </a:r>
          </a:p>
          <a:p>
            <a:pPr eaLnBrk="1" hangingPunct="1"/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中期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長期</a:t>
            </a:r>
          </a:p>
        </p:txBody>
      </p:sp>
      <p:sp>
        <p:nvSpPr>
          <p:cNvPr id="104451" name="Text Box 7"/>
          <p:cNvSpPr txBox="1">
            <a:spLocks noChangeArrowheads="1"/>
          </p:cNvSpPr>
          <p:nvPr/>
        </p:nvSpPr>
        <p:spPr bwMode="auto">
          <a:xfrm>
            <a:off x="879475" y="2070100"/>
            <a:ext cx="7942263" cy="53975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有形性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(tangible)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：可見性、可接近性。</a:t>
            </a:r>
          </a:p>
        </p:txBody>
      </p:sp>
      <p:sp>
        <p:nvSpPr>
          <p:cNvPr id="104452" name="Text Box 8"/>
          <p:cNvSpPr txBox="1">
            <a:spLocks noChangeArrowheads="1"/>
          </p:cNvSpPr>
          <p:nvPr/>
        </p:nvSpPr>
        <p:spPr bwMode="auto">
          <a:xfrm>
            <a:off x="879475" y="3254375"/>
            <a:ext cx="7942263" cy="5397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>
              <a:spcBef>
                <a:spcPct val="50000"/>
              </a:spcBef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資料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：反應性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(responsiveness)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，即反應度。</a:t>
            </a:r>
          </a:p>
        </p:txBody>
      </p:sp>
      <p:sp>
        <p:nvSpPr>
          <p:cNvPr id="104453" name="Text Box 9"/>
          <p:cNvSpPr txBox="1">
            <a:spLocks noChangeArrowheads="1"/>
          </p:cNvSpPr>
          <p:nvPr/>
        </p:nvSpPr>
        <p:spPr bwMode="auto">
          <a:xfrm>
            <a:off x="879475" y="3876675"/>
            <a:ext cx="7942263" cy="539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>
              <a:spcBef>
                <a:spcPct val="50000"/>
              </a:spcBef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事物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：可靠性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(reliability)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，包括可靠度、能力。</a:t>
            </a:r>
          </a:p>
        </p:txBody>
      </p:sp>
      <p:sp>
        <p:nvSpPr>
          <p:cNvPr id="104454" name="Text Box 10"/>
          <p:cNvSpPr txBox="1">
            <a:spLocks noChangeArrowheads="1"/>
          </p:cNvSpPr>
          <p:nvPr/>
        </p:nvSpPr>
        <p:spPr bwMode="auto">
          <a:xfrm>
            <a:off x="879475" y="5688013"/>
            <a:ext cx="7942263" cy="5397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None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保證性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(assurance)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：包括安全性、可信任性。</a:t>
            </a:r>
          </a:p>
        </p:txBody>
      </p:sp>
      <p:sp>
        <p:nvSpPr>
          <p:cNvPr id="104455" name="Text Box 11"/>
          <p:cNvSpPr txBox="1">
            <a:spLocks noChangeArrowheads="1"/>
          </p:cNvSpPr>
          <p:nvPr/>
        </p:nvSpPr>
        <p:spPr bwMode="auto">
          <a:xfrm>
            <a:off x="879475" y="4498975"/>
            <a:ext cx="7942263" cy="53975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>
              <a:spcBef>
                <a:spcPct val="50000"/>
              </a:spcBef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人際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：關懷性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(empathy)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，包括禮貌、溝通、了解客戶。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服務品質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-Kano Model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5475" name="Picture 4" descr="KANO模型"/>
          <p:cNvPicPr>
            <a:picLocks noChangeAspect="1" noChangeArrowheads="1"/>
          </p:cNvPicPr>
          <p:nvPr/>
        </p:nvPicPr>
        <p:blipFill>
          <a:blip r:embed="rId2" cstate="print"/>
          <a:srcRect t="9882"/>
          <a:stretch>
            <a:fillRect/>
          </a:stretch>
        </p:blipFill>
        <p:spPr bwMode="auto">
          <a:xfrm>
            <a:off x="1357290" y="1428736"/>
            <a:ext cx="6781800" cy="509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結論</a:t>
            </a:r>
          </a:p>
        </p:txBody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全面品質觀點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客戶對最終產出的滿意度就是品質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品質出現問題的根源在管理層面上，不在工人；管理層不但是解決問題的關鍵，而且根本上就是造成問題的主因。</a:t>
            </a:r>
          </a:p>
          <a:p>
            <a:pPr eaLnBrk="1" hangingPunct="1">
              <a:buFont typeface="Arial" charset="0"/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           　　　　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---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克勞斯比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(Philip B. Crosby) 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re 1"/>
          <p:cNvSpPr>
            <a:spLocks noGrp="1"/>
          </p:cNvSpPr>
          <p:nvPr>
            <p:ph type="ctrTitle"/>
          </p:nvPr>
        </p:nvSpPr>
        <p:spPr>
          <a:xfrm>
            <a:off x="857224" y="3000372"/>
            <a:ext cx="7772400" cy="1470025"/>
          </a:xfrm>
        </p:spPr>
        <p:txBody>
          <a:bodyPr/>
          <a:lstStyle/>
          <a:p>
            <a:pPr eaLnBrk="1" hangingPunct="1"/>
            <a:r>
              <a:rPr lang="fr-CA" altLang="zh-TW" b="1" dirty="0" smtClean="0">
                <a:latin typeface="微軟正黑體" pitchFamily="34" charset="-120"/>
                <a:ea typeface="微軟正黑體" pitchFamily="34" charset="-120"/>
              </a:rPr>
              <a:t>Thanks for your listening~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全面品質是一種以人為焦點的管理系統，其目的在持續用較低成本不斷增加顧客滿意度。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eaLnBrk="1" hangingPunct="1"/>
            <a:endParaRPr lang="zh-TW" altLang="en-US" sz="2800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全面品質是具科學方法，包含系統，方法及工具。 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eaLnBrk="1" hangingPunct="1"/>
            <a:endParaRPr lang="en-US" altLang="zh-TW" sz="2800" dirty="0" smtClean="0"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  <a:cs typeface="微軟正黑體"/>
              </a:rPr>
              <a:t>全面品質管理是一種全面的系統方法與完整的高階策略；它的運作是跨功能與跨部門的，包括所有員工，由上而下，及擴充至過去與未來的供給層面與消費層面。</a:t>
            </a:r>
          </a:p>
          <a:p>
            <a:pPr eaLnBrk="1" hangingPunct="1"/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85838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defTabSz="762000">
              <a:defRPr/>
            </a:pPr>
            <a:r>
              <a:rPr kumimoji="0" lang="zh-TW" altLang="en-US" sz="4400" b="1" dirty="0">
                <a:latin typeface="微軟正黑體" pitchFamily="34" charset="-120"/>
                <a:ea typeface="微軟正黑體" pitchFamily="34" charset="-120"/>
                <a:cs typeface="+mj-cs"/>
              </a:rPr>
              <a:t>全面品質管理</a:t>
            </a:r>
            <a:r>
              <a:rPr kumimoji="0" lang="en-US" altLang="zh-TW" sz="4400" b="1" dirty="0">
                <a:latin typeface="微軟正黑體" pitchFamily="34" charset="-120"/>
                <a:ea typeface="微軟正黑體" pitchFamily="34" charset="-120"/>
                <a:cs typeface="+mj-cs"/>
              </a:rPr>
              <a:t>(TQM)</a:t>
            </a:r>
            <a:endParaRPr kumimoji="0" lang="zh-TW" altLang="en-US" sz="4400" b="1" dirty="0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500313" y="135731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 b="1" dirty="0">
                <a:latin typeface="微軟正黑體"/>
                <a:ea typeface="微軟正黑體"/>
                <a:cs typeface="微軟正黑體"/>
              </a:rPr>
              <a:t>意涵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228600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/>
          </a:p>
        </p:txBody>
      </p:sp>
      <p:grpSp>
        <p:nvGrpSpPr>
          <p:cNvPr id="22530" name="Group 4"/>
          <p:cNvGrpSpPr>
            <a:grpSpLocks noChangeAspect="1"/>
          </p:cNvGrpSpPr>
          <p:nvPr/>
        </p:nvGrpSpPr>
        <p:grpSpPr bwMode="auto">
          <a:xfrm>
            <a:off x="0" y="0"/>
            <a:ext cx="9786938" cy="6643688"/>
            <a:chOff x="-655" y="1350"/>
            <a:chExt cx="13325" cy="8567"/>
          </a:xfrm>
        </p:grpSpPr>
        <p:sp>
          <p:nvSpPr>
            <p:cNvPr id="22531" name="AutoShape 5"/>
            <p:cNvSpPr>
              <a:spLocks noChangeAspect="1" noChangeArrowheads="1"/>
            </p:cNvSpPr>
            <p:nvPr/>
          </p:nvSpPr>
          <p:spPr bwMode="auto">
            <a:xfrm>
              <a:off x="-655" y="1350"/>
              <a:ext cx="13325" cy="8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32" name="Rectangle 6"/>
            <p:cNvSpPr>
              <a:spLocks noChangeArrowheads="1"/>
            </p:cNvSpPr>
            <p:nvPr/>
          </p:nvSpPr>
          <p:spPr bwMode="auto">
            <a:xfrm>
              <a:off x="3642" y="1591"/>
              <a:ext cx="0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TW" altLang="zh-TW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33" name="Rectangle 7"/>
            <p:cNvSpPr>
              <a:spLocks noChangeArrowheads="1"/>
            </p:cNvSpPr>
            <p:nvPr/>
          </p:nvSpPr>
          <p:spPr bwMode="auto">
            <a:xfrm>
              <a:off x="4295" y="1560"/>
              <a:ext cx="7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zh-TW" altLang="zh-TW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34" name="Rectangle 8"/>
            <p:cNvSpPr>
              <a:spLocks noChangeArrowheads="1"/>
            </p:cNvSpPr>
            <p:nvPr/>
          </p:nvSpPr>
          <p:spPr bwMode="auto">
            <a:xfrm>
              <a:off x="4785" y="1591"/>
              <a:ext cx="0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TW" altLang="zh-TW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35" name="Rectangle 9"/>
            <p:cNvSpPr>
              <a:spLocks noChangeArrowheads="1"/>
            </p:cNvSpPr>
            <p:nvPr/>
          </p:nvSpPr>
          <p:spPr bwMode="auto">
            <a:xfrm>
              <a:off x="4694" y="1903"/>
              <a:ext cx="1441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3600" dirty="0">
                  <a:latin typeface="微軟正黑體" pitchFamily="34" charset="-120"/>
                  <a:ea typeface="微軟正黑體" pitchFamily="34" charset="-120"/>
                </a:rPr>
                <a:t>TQM</a:t>
              </a:r>
              <a:endParaRPr lang="zh-TW" altLang="zh-TW" sz="3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36" name="Line 10"/>
            <p:cNvSpPr>
              <a:spLocks noChangeShapeType="1"/>
            </p:cNvSpPr>
            <p:nvPr/>
          </p:nvSpPr>
          <p:spPr bwMode="auto">
            <a:xfrm>
              <a:off x="5313" y="2567"/>
              <a:ext cx="1" cy="366"/>
            </a:xfrm>
            <a:prstGeom prst="line">
              <a:avLst/>
            </a:prstGeom>
            <a:noFill/>
            <a:ln w="2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37" name="Freeform 11"/>
            <p:cNvSpPr>
              <a:spLocks/>
            </p:cNvSpPr>
            <p:nvPr/>
          </p:nvSpPr>
          <p:spPr bwMode="auto">
            <a:xfrm>
              <a:off x="5208" y="2909"/>
              <a:ext cx="210" cy="210"/>
            </a:xfrm>
            <a:custGeom>
              <a:avLst/>
              <a:gdLst>
                <a:gd name="T0" fmla="*/ 210 w 210"/>
                <a:gd name="T1" fmla="*/ 0 h 210"/>
                <a:gd name="T2" fmla="*/ 105 w 210"/>
                <a:gd name="T3" fmla="*/ 210 h 210"/>
                <a:gd name="T4" fmla="*/ 0 w 210"/>
                <a:gd name="T5" fmla="*/ 0 h 210"/>
                <a:gd name="T6" fmla="*/ 210 w 210"/>
                <a:gd name="T7" fmla="*/ 0 h 2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210"/>
                <a:gd name="T14" fmla="*/ 210 w 210"/>
                <a:gd name="T15" fmla="*/ 210 h 2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210">
                  <a:moveTo>
                    <a:pt x="210" y="0"/>
                  </a:moveTo>
                  <a:lnTo>
                    <a:pt x="105" y="210"/>
                  </a:lnTo>
                  <a:lnTo>
                    <a:pt x="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38" name="Rectangle 12"/>
            <p:cNvSpPr>
              <a:spLocks noChangeArrowheads="1"/>
            </p:cNvSpPr>
            <p:nvPr/>
          </p:nvSpPr>
          <p:spPr bwMode="auto">
            <a:xfrm>
              <a:off x="4208" y="3284"/>
              <a:ext cx="223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透過管理整個組織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39" name="Rectangle 13"/>
            <p:cNvSpPr>
              <a:spLocks noChangeArrowheads="1"/>
            </p:cNvSpPr>
            <p:nvPr/>
          </p:nvSpPr>
          <p:spPr bwMode="auto">
            <a:xfrm>
              <a:off x="3235" y="3653"/>
              <a:ext cx="419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使顧客所重視的產品或服務之特性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40" name="Rectangle 14"/>
            <p:cNvSpPr>
              <a:spLocks noChangeArrowheads="1"/>
            </p:cNvSpPr>
            <p:nvPr/>
          </p:nvSpPr>
          <p:spPr bwMode="auto">
            <a:xfrm>
              <a:off x="4014" y="4114"/>
              <a:ext cx="251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皆可達到卓越的表現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41" name="Rectangle 15"/>
            <p:cNvSpPr>
              <a:spLocks noChangeArrowheads="1"/>
            </p:cNvSpPr>
            <p:nvPr/>
          </p:nvSpPr>
          <p:spPr bwMode="auto">
            <a:xfrm>
              <a:off x="527" y="5483"/>
              <a:ext cx="139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2000" b="1">
                  <a:latin typeface="微軟正黑體" pitchFamily="34" charset="-120"/>
                  <a:ea typeface="微軟正黑體" pitchFamily="34" charset="-120"/>
                  <a:cs typeface="微軟正黑體"/>
                </a:rPr>
                <a:t>哲學成份</a:t>
              </a:r>
              <a:endParaRPr lang="zh-TW" sz="2000" b="1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42" name="Rectangle 16"/>
            <p:cNvSpPr>
              <a:spLocks noChangeArrowheads="1"/>
            </p:cNvSpPr>
            <p:nvPr/>
          </p:nvSpPr>
          <p:spPr bwMode="auto">
            <a:xfrm>
              <a:off x="-13" y="6086"/>
              <a:ext cx="167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顧客導向品質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43" name="Rectangle 17"/>
            <p:cNvSpPr>
              <a:spLocks noChangeArrowheads="1"/>
            </p:cNvSpPr>
            <p:nvPr/>
          </p:nvSpPr>
          <p:spPr bwMode="auto">
            <a:xfrm>
              <a:off x="-13" y="6475"/>
              <a:ext cx="11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領導能力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44" name="Rectangle 18"/>
            <p:cNvSpPr>
              <a:spLocks noChangeArrowheads="1"/>
            </p:cNvSpPr>
            <p:nvPr/>
          </p:nvSpPr>
          <p:spPr bwMode="auto">
            <a:xfrm>
              <a:off x="-13" y="6864"/>
              <a:ext cx="11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持續改善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45" name="Rectangle 19"/>
            <p:cNvSpPr>
              <a:spLocks noChangeArrowheads="1"/>
            </p:cNvSpPr>
            <p:nvPr/>
          </p:nvSpPr>
          <p:spPr bwMode="auto">
            <a:xfrm>
              <a:off x="-13" y="7252"/>
              <a:ext cx="195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員工參與及發展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46" name="Rectangle 20"/>
            <p:cNvSpPr>
              <a:spLocks noChangeArrowheads="1"/>
            </p:cNvSpPr>
            <p:nvPr/>
          </p:nvSpPr>
          <p:spPr bwMode="auto">
            <a:xfrm>
              <a:off x="-13" y="7641"/>
              <a:ext cx="11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快速回應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47" name="Rectangle 21"/>
            <p:cNvSpPr>
              <a:spLocks noChangeArrowheads="1"/>
            </p:cNvSpPr>
            <p:nvPr/>
          </p:nvSpPr>
          <p:spPr bwMode="auto">
            <a:xfrm>
              <a:off x="-13" y="8030"/>
              <a:ext cx="195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  <a:cs typeface="微軟正黑體"/>
                </a:rPr>
                <a:t>設計品質及預防</a:t>
              </a:r>
              <a:endParaRPr lang="zh-TW" dirty="0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48" name="Rectangle 22"/>
            <p:cNvSpPr>
              <a:spLocks noChangeArrowheads="1"/>
            </p:cNvSpPr>
            <p:nvPr/>
          </p:nvSpPr>
          <p:spPr bwMode="auto">
            <a:xfrm>
              <a:off x="-13" y="8419"/>
              <a:ext cx="139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事實的管理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49" name="Rectangle 23"/>
            <p:cNvSpPr>
              <a:spLocks noChangeArrowheads="1"/>
            </p:cNvSpPr>
            <p:nvPr/>
          </p:nvSpPr>
          <p:spPr bwMode="auto">
            <a:xfrm>
              <a:off x="-13" y="8808"/>
              <a:ext cx="167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發展夥伴關係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50" name="Rectangle 24"/>
            <p:cNvSpPr>
              <a:spLocks noChangeArrowheads="1"/>
            </p:cNvSpPr>
            <p:nvPr/>
          </p:nvSpPr>
          <p:spPr bwMode="auto">
            <a:xfrm>
              <a:off x="-13" y="9197"/>
              <a:ext cx="251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企業社會與公民責任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51" name="Rectangle 25"/>
            <p:cNvSpPr>
              <a:spLocks noChangeArrowheads="1"/>
            </p:cNvSpPr>
            <p:nvPr/>
          </p:nvSpPr>
          <p:spPr bwMode="auto">
            <a:xfrm>
              <a:off x="4597" y="5403"/>
              <a:ext cx="139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  <a:cs typeface="微軟正黑體"/>
                </a:rPr>
                <a:t>一般工具</a:t>
              </a:r>
              <a:endParaRPr lang="zh-TW" sz="2000" b="1" dirty="0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52" name="Rectangle 26"/>
            <p:cNvSpPr>
              <a:spLocks noChangeArrowheads="1"/>
            </p:cNvSpPr>
            <p:nvPr/>
          </p:nvSpPr>
          <p:spPr bwMode="auto">
            <a:xfrm>
              <a:off x="3984" y="5965"/>
              <a:ext cx="515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</a:rPr>
                <a:t>SPC</a:t>
              </a:r>
              <a:endParaRPr lang="zh-TW" altLang="zh-TW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53" name="Rectangle 27"/>
            <p:cNvSpPr>
              <a:spLocks noChangeArrowheads="1"/>
            </p:cNvSpPr>
            <p:nvPr/>
          </p:nvSpPr>
          <p:spPr bwMode="auto">
            <a:xfrm>
              <a:off x="4559" y="5996"/>
              <a:ext cx="55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工具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54" name="Rectangle 28"/>
            <p:cNvSpPr>
              <a:spLocks noChangeArrowheads="1"/>
            </p:cNvSpPr>
            <p:nvPr/>
          </p:nvSpPr>
          <p:spPr bwMode="auto">
            <a:xfrm>
              <a:off x="3984" y="6385"/>
              <a:ext cx="155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     1.  </a:t>
              </a:r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流程圖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55" name="Rectangle 29"/>
            <p:cNvSpPr>
              <a:spLocks noChangeArrowheads="1"/>
            </p:cNvSpPr>
            <p:nvPr/>
          </p:nvSpPr>
          <p:spPr bwMode="auto">
            <a:xfrm>
              <a:off x="3984" y="6774"/>
              <a:ext cx="155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     2.  </a:t>
              </a:r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檢查表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56" name="Rectangle 30"/>
            <p:cNvSpPr>
              <a:spLocks noChangeArrowheads="1"/>
            </p:cNvSpPr>
            <p:nvPr/>
          </p:nvSpPr>
          <p:spPr bwMode="auto">
            <a:xfrm>
              <a:off x="3984" y="7163"/>
              <a:ext cx="323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     3.  </a:t>
              </a:r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柏拉圖分析及直方圖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57" name="Rectangle 31"/>
            <p:cNvSpPr>
              <a:spLocks noChangeArrowheads="1"/>
            </p:cNvSpPr>
            <p:nvPr/>
          </p:nvSpPr>
          <p:spPr bwMode="auto">
            <a:xfrm>
              <a:off x="3984" y="7552"/>
              <a:ext cx="155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     4.  </a:t>
              </a:r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魚骨圖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58" name="Rectangle 32"/>
            <p:cNvSpPr>
              <a:spLocks noChangeArrowheads="1"/>
            </p:cNvSpPr>
            <p:nvPr/>
          </p:nvSpPr>
          <p:spPr bwMode="auto">
            <a:xfrm>
              <a:off x="3984" y="7941"/>
              <a:ext cx="203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     5.  Run Chart</a:t>
              </a:r>
              <a:endParaRPr lang="zh-TW" alt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59" name="Rectangle 33"/>
            <p:cNvSpPr>
              <a:spLocks noChangeArrowheads="1"/>
            </p:cNvSpPr>
            <p:nvPr/>
          </p:nvSpPr>
          <p:spPr bwMode="auto">
            <a:xfrm>
              <a:off x="3984" y="8329"/>
              <a:ext cx="155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     6.  </a:t>
              </a:r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散佈圖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60" name="Rectangle 34"/>
            <p:cNvSpPr>
              <a:spLocks noChangeArrowheads="1"/>
            </p:cNvSpPr>
            <p:nvPr/>
          </p:nvSpPr>
          <p:spPr bwMode="auto">
            <a:xfrm>
              <a:off x="3984" y="8718"/>
              <a:ext cx="155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     7.  </a:t>
              </a:r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控制表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61" name="Rectangle 35"/>
            <p:cNvSpPr>
              <a:spLocks noChangeArrowheads="1"/>
            </p:cNvSpPr>
            <p:nvPr/>
          </p:nvSpPr>
          <p:spPr bwMode="auto">
            <a:xfrm>
              <a:off x="3984" y="9107"/>
              <a:ext cx="167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品質機能展開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62" name="Rectangle 36"/>
            <p:cNvSpPr>
              <a:spLocks noChangeArrowheads="1"/>
            </p:cNvSpPr>
            <p:nvPr/>
          </p:nvSpPr>
          <p:spPr bwMode="auto">
            <a:xfrm>
              <a:off x="8780" y="5403"/>
              <a:ext cx="52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QC</a:t>
              </a:r>
              <a:endParaRPr lang="zh-TW" altLang="zh-TW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63" name="Rectangle 37"/>
            <p:cNvSpPr>
              <a:spLocks noChangeArrowheads="1"/>
            </p:cNvSpPr>
            <p:nvPr/>
          </p:nvSpPr>
          <p:spPr bwMode="auto">
            <a:xfrm>
              <a:off x="9460" y="5403"/>
              <a:ext cx="174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  <a:cs typeface="微軟正黑體"/>
                </a:rPr>
                <a:t>部門之工具</a:t>
              </a:r>
              <a:endParaRPr lang="zh-TW" sz="2000" b="1" dirty="0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64" name="Rectangle 38"/>
            <p:cNvSpPr>
              <a:spLocks noChangeArrowheads="1"/>
            </p:cNvSpPr>
            <p:nvPr/>
          </p:nvSpPr>
          <p:spPr bwMode="auto">
            <a:xfrm>
              <a:off x="9120" y="5996"/>
              <a:ext cx="72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zh-TW" altLang="zh-TW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65" name="Rectangle 39"/>
            <p:cNvSpPr>
              <a:spLocks noChangeArrowheads="1"/>
            </p:cNvSpPr>
            <p:nvPr/>
          </p:nvSpPr>
          <p:spPr bwMode="auto">
            <a:xfrm>
              <a:off x="9206" y="5965"/>
              <a:ext cx="57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</a:rPr>
                <a:t>SQC</a:t>
              </a:r>
              <a:endParaRPr lang="zh-TW" altLang="zh-TW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66" name="Rectangle 40"/>
            <p:cNvSpPr>
              <a:spLocks noChangeArrowheads="1"/>
            </p:cNvSpPr>
            <p:nvPr/>
          </p:nvSpPr>
          <p:spPr bwMode="auto">
            <a:xfrm>
              <a:off x="9832" y="5996"/>
              <a:ext cx="55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方法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67" name="Rectangle 41"/>
            <p:cNvSpPr>
              <a:spLocks noChangeArrowheads="1"/>
            </p:cNvSpPr>
            <p:nvPr/>
          </p:nvSpPr>
          <p:spPr bwMode="auto">
            <a:xfrm>
              <a:off x="9120" y="6385"/>
              <a:ext cx="169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    1. </a:t>
              </a:r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抽樣計畫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68" name="Rectangle 42"/>
            <p:cNvSpPr>
              <a:spLocks noChangeArrowheads="1"/>
            </p:cNvSpPr>
            <p:nvPr/>
          </p:nvSpPr>
          <p:spPr bwMode="auto">
            <a:xfrm>
              <a:off x="9120" y="6774"/>
              <a:ext cx="169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    2. </a:t>
              </a:r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製程能力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69" name="Rectangle 43"/>
            <p:cNvSpPr>
              <a:spLocks noChangeArrowheads="1"/>
            </p:cNvSpPr>
            <p:nvPr/>
          </p:nvSpPr>
          <p:spPr bwMode="auto">
            <a:xfrm>
              <a:off x="9120" y="7163"/>
              <a:ext cx="141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    3. </a:t>
              </a:r>
              <a:r>
                <a:rPr lang="zh-TW" altLang="en-US" sz="1600">
                  <a:latin typeface="微軟正黑體" pitchFamily="34" charset="-120"/>
                  <a:ea typeface="微軟正黑體" pitchFamily="34" charset="-120"/>
                  <a:cs typeface="微軟正黑體"/>
                </a:rPr>
                <a:t>田口法</a:t>
              </a:r>
              <a:endParaRPr lang="zh-TW">
                <a:latin typeface="微軟正黑體" pitchFamily="34" charset="-120"/>
                <a:ea typeface="微軟正黑體" pitchFamily="34" charset="-120"/>
                <a:cs typeface="微軟正黑體"/>
              </a:endParaRPr>
            </a:p>
          </p:txBody>
        </p:sp>
        <p:sp>
          <p:nvSpPr>
            <p:cNvPr id="22570" name="Line 44"/>
            <p:cNvSpPr>
              <a:spLocks noChangeShapeType="1"/>
            </p:cNvSpPr>
            <p:nvPr/>
          </p:nvSpPr>
          <p:spPr bwMode="auto">
            <a:xfrm>
              <a:off x="1180" y="4955"/>
              <a:ext cx="9188" cy="1"/>
            </a:xfrm>
            <a:prstGeom prst="line">
              <a:avLst/>
            </a:prstGeom>
            <a:noFill/>
            <a:ln w="2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71" name="Line 45"/>
            <p:cNvSpPr>
              <a:spLocks noChangeShapeType="1"/>
            </p:cNvSpPr>
            <p:nvPr/>
          </p:nvSpPr>
          <p:spPr bwMode="auto">
            <a:xfrm>
              <a:off x="10368" y="4955"/>
              <a:ext cx="1" cy="458"/>
            </a:xfrm>
            <a:prstGeom prst="line">
              <a:avLst/>
            </a:prstGeom>
            <a:noFill/>
            <a:ln w="2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72" name="Line 46"/>
            <p:cNvSpPr>
              <a:spLocks noChangeShapeType="1"/>
            </p:cNvSpPr>
            <p:nvPr/>
          </p:nvSpPr>
          <p:spPr bwMode="auto">
            <a:xfrm>
              <a:off x="1180" y="4955"/>
              <a:ext cx="1" cy="458"/>
            </a:xfrm>
            <a:prstGeom prst="line">
              <a:avLst/>
            </a:prstGeom>
            <a:noFill/>
            <a:ln w="2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73" name="Line 47"/>
            <p:cNvSpPr>
              <a:spLocks noChangeShapeType="1"/>
            </p:cNvSpPr>
            <p:nvPr/>
          </p:nvSpPr>
          <p:spPr bwMode="auto">
            <a:xfrm>
              <a:off x="5313" y="4496"/>
              <a:ext cx="1" cy="917"/>
            </a:xfrm>
            <a:prstGeom prst="line">
              <a:avLst/>
            </a:prstGeom>
            <a:noFill/>
            <a:ln w="2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美國國家品質獎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</a:b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Malcolm </a:t>
            </a:r>
            <a:r>
              <a:rPr lang="en-US" altLang="zh-TW" sz="2400" b="1" dirty="0" err="1" smtClean="0">
                <a:latin typeface="微軟正黑體"/>
                <a:ea typeface="微軟正黑體"/>
                <a:cs typeface="微軟正黑體"/>
              </a:rPr>
              <a:t>Baldrige</a:t>
            </a: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 National Quality Award</a:t>
            </a:r>
            <a:b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</a:br>
            <a:endParaRPr lang="zh-TW" altLang="en-US" sz="2400" b="1" dirty="0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1987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8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月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20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日美國總統雷根簽署公共法律              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Public Law 100-107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，即馬康包立治國家品質改進法案。</a:t>
            </a: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根據這項法律設立了馬康包立治國家品質獎，即採用前商業部長已故馬康包立治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(Malcolm </a:t>
            </a:r>
            <a:r>
              <a:rPr lang="en-US" altLang="zh-TW" sz="2800" dirty="0" err="1" smtClean="0">
                <a:latin typeface="微軟正黑體"/>
                <a:ea typeface="微軟正黑體"/>
                <a:cs typeface="微軟正黑體"/>
              </a:rPr>
              <a:t>Baldridge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之名而命名。該獎的設計在於表揚成功施行</a:t>
            </a:r>
            <a:r>
              <a:rPr lang="en-US" altLang="zh-TW" sz="2800" dirty="0" smtClean="0">
                <a:latin typeface="微軟正黑體"/>
                <a:ea typeface="微軟正黑體"/>
                <a:cs typeface="微軟正黑體"/>
              </a:rPr>
              <a:t>TQM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體系的公司。</a:t>
            </a:r>
            <a:endParaRPr lang="zh-TW" altLang="en-US" sz="2800" dirty="0" smtClean="0">
              <a:latin typeface="微軟正黑體"/>
              <a:ea typeface="微軟正黑體"/>
              <a:cs typeface="Times New Roman" pitchFamily="18" charset="0"/>
            </a:endParaRPr>
          </a:p>
          <a:p>
            <a:pPr eaLnBrk="1" hangingPunct="1"/>
            <a:endParaRPr lang="zh-TW" altLang="en-US" dirty="0" smtClean="0"/>
          </a:p>
        </p:txBody>
      </p:sp>
      <p:pic>
        <p:nvPicPr>
          <p:cNvPr id="4" name="圖片 3" descr="Baldrige-Award-Cryst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1785938"/>
            <a:ext cx="3143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4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</Template>
  <TotalTime>914</TotalTime>
  <Words>2544</Words>
  <Application>Microsoft Office PowerPoint</Application>
  <PresentationFormat>如螢幕大小 (4:3)</PresentationFormat>
  <Paragraphs>505</Paragraphs>
  <Slides>67</Slides>
  <Notes>17</Notes>
  <HiddenSlides>0</HiddenSlides>
  <MMClips>1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67</vt:i4>
      </vt:variant>
    </vt:vector>
  </HeadingPairs>
  <TitlesOfParts>
    <vt:vector size="71" baseType="lpstr">
      <vt:lpstr>142</vt:lpstr>
      <vt:lpstr>Photo Editor Photo</vt:lpstr>
      <vt:lpstr>Worksheet</vt:lpstr>
      <vt:lpstr>Document</vt:lpstr>
      <vt:lpstr>全面品質管理</vt:lpstr>
      <vt:lpstr>Agenda</vt:lpstr>
      <vt:lpstr>何謂品質?</vt:lpstr>
      <vt:lpstr>全面品質管理(TQM)</vt:lpstr>
      <vt:lpstr>投影片 5</vt:lpstr>
      <vt:lpstr>投影片 6</vt:lpstr>
      <vt:lpstr>投影片 7</vt:lpstr>
      <vt:lpstr>投影片 8</vt:lpstr>
      <vt:lpstr>美國國家品質獎 Malcolm Baldrige National Quality Award </vt:lpstr>
      <vt:lpstr>美國國家品質獎 Malcolm Baldrige National Quality Award </vt:lpstr>
      <vt:lpstr>國家品質獎 National Quality Award </vt:lpstr>
      <vt:lpstr>國家品質獎 National Quality Award </vt:lpstr>
      <vt:lpstr>國家品質獎 National Quality Award </vt:lpstr>
      <vt:lpstr>國家品質獎 National Quality Award </vt:lpstr>
      <vt:lpstr>品質規格與品質成本</vt:lpstr>
      <vt:lpstr>品質規格的分類</vt:lpstr>
      <vt:lpstr>投影片 17</vt:lpstr>
      <vt:lpstr>品質成本</vt:lpstr>
      <vt:lpstr>品質成本</vt:lpstr>
      <vt:lpstr>品質成本的分類－1</vt:lpstr>
      <vt:lpstr>品質成本的分類－2</vt:lpstr>
      <vt:lpstr>六標準差</vt:lpstr>
      <vt:lpstr>投影片 23</vt:lpstr>
      <vt:lpstr>六標準差的觀念釐清</vt:lpstr>
      <vt:lpstr>六標準差的角色與職責</vt:lpstr>
      <vt:lpstr>五大行動步驟</vt:lpstr>
      <vt:lpstr> Case Study －1</vt:lpstr>
      <vt:lpstr>背景</vt:lpstr>
      <vt:lpstr>客服電話服務為QC之理由</vt:lpstr>
      <vt:lpstr>顧客必須等候原因</vt:lpstr>
      <vt:lpstr>因果圖(魚骨圖)</vt:lpstr>
      <vt:lpstr>造成來電者等候原因</vt:lpstr>
      <vt:lpstr>衡量與執行</vt:lpstr>
      <vt:lpstr>投影片 34</vt:lpstr>
      <vt:lpstr> Case Study －2</vt:lpstr>
      <vt:lpstr>背景</vt:lpstr>
      <vt:lpstr>３Ｍ台灣子公司</vt:lpstr>
      <vt:lpstr>投影片 38</vt:lpstr>
      <vt:lpstr>業務部門 -新產品開發速度，從一年半縮短為三個月-</vt:lpstr>
      <vt:lpstr>投影片 40</vt:lpstr>
      <vt:lpstr>投影片 41</vt:lpstr>
      <vt:lpstr>Shingo(新卿重夫)系統－1</vt:lpstr>
      <vt:lpstr>Shingo(新卿重夫)系統－2</vt:lpstr>
      <vt:lpstr>為什麼要”防呆”?!</vt:lpstr>
      <vt:lpstr>案例：同創汽車</vt:lpstr>
      <vt:lpstr>ISO International Organization for Standardization </vt:lpstr>
      <vt:lpstr>ISO International Organization for Standardization </vt:lpstr>
      <vt:lpstr>ISO International Organization for Standardization </vt:lpstr>
      <vt:lpstr>ISO International Organization for Standardization </vt:lpstr>
      <vt:lpstr>投影片 50</vt:lpstr>
      <vt:lpstr>投影片 51</vt:lpstr>
      <vt:lpstr>投影片 52</vt:lpstr>
      <vt:lpstr>標竿學習循環圖</vt:lpstr>
      <vt:lpstr>投影片 54</vt:lpstr>
      <vt:lpstr>西南航空的活動系統</vt:lpstr>
      <vt:lpstr>投影片 56</vt:lpstr>
      <vt:lpstr>標竿案例：比亞迪</vt:lpstr>
      <vt:lpstr>技術學習標竿：BCG專利矩陣</vt:lpstr>
      <vt:lpstr>策略學習標竿：比亞迪影分身之術</vt:lpstr>
      <vt:lpstr>投影片 60</vt:lpstr>
      <vt:lpstr>投影片 61</vt:lpstr>
      <vt:lpstr>SERVQUAL衡量模式-PZB模式</vt:lpstr>
      <vt:lpstr>SERVQUAL量表之22個服務因子</vt:lpstr>
      <vt:lpstr>五項服務品質構面與優先順序</vt:lpstr>
      <vt:lpstr>服務品質-Kano Model</vt:lpstr>
      <vt:lpstr>結論</vt:lpstr>
      <vt:lpstr>Thanks for your listening~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第八章 – 全面品質管理</dc:title>
  <dc:creator>hahakelly</dc:creator>
  <cp:lastModifiedBy>hahakelly</cp:lastModifiedBy>
  <cp:revision>87</cp:revision>
  <dcterms:created xsi:type="dcterms:W3CDTF">2009-10-27T02:36:11Z</dcterms:created>
  <dcterms:modified xsi:type="dcterms:W3CDTF">2009-10-30T12:01:46Z</dcterms:modified>
</cp:coreProperties>
</file>