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8"/>
  </p:notesMasterIdLst>
  <p:handoutMasterIdLst>
    <p:handoutMasterId r:id="rId49"/>
  </p:handoutMasterIdLst>
  <p:sldIdLst>
    <p:sldId id="257" r:id="rId3"/>
    <p:sldId id="258" r:id="rId4"/>
    <p:sldId id="275" r:id="rId5"/>
    <p:sldId id="274" r:id="rId6"/>
    <p:sldId id="276" r:id="rId7"/>
    <p:sldId id="277" r:id="rId8"/>
    <p:sldId id="278" r:id="rId9"/>
    <p:sldId id="279" r:id="rId10"/>
    <p:sldId id="285" r:id="rId11"/>
    <p:sldId id="281" r:id="rId12"/>
    <p:sldId id="282" r:id="rId13"/>
    <p:sldId id="283" r:id="rId14"/>
    <p:sldId id="284" r:id="rId15"/>
    <p:sldId id="296" r:id="rId16"/>
    <p:sldId id="287" r:id="rId17"/>
    <p:sldId id="313" r:id="rId18"/>
    <p:sldId id="288" r:id="rId19"/>
    <p:sldId id="289" r:id="rId20"/>
    <p:sldId id="290" r:id="rId21"/>
    <p:sldId id="297" r:id="rId22"/>
    <p:sldId id="292" r:id="rId23"/>
    <p:sldId id="293" r:id="rId24"/>
    <p:sldId id="294" r:id="rId25"/>
    <p:sldId id="295" r:id="rId26"/>
    <p:sldId id="314" r:id="rId27"/>
    <p:sldId id="315" r:id="rId28"/>
    <p:sldId id="316" r:id="rId29"/>
    <p:sldId id="317" r:id="rId30"/>
    <p:sldId id="318" r:id="rId31"/>
    <p:sldId id="311" r:id="rId32"/>
    <p:sldId id="299" r:id="rId33"/>
    <p:sldId id="312" r:id="rId34"/>
    <p:sldId id="301" r:id="rId35"/>
    <p:sldId id="302" r:id="rId36"/>
    <p:sldId id="303" r:id="rId37"/>
    <p:sldId id="304" r:id="rId38"/>
    <p:sldId id="305" r:id="rId39"/>
    <p:sldId id="306" r:id="rId40"/>
    <p:sldId id="307" r:id="rId41"/>
    <p:sldId id="308" r:id="rId42"/>
    <p:sldId id="309" r:id="rId43"/>
    <p:sldId id="310" r:id="rId44"/>
    <p:sldId id="319" r:id="rId45"/>
    <p:sldId id="320" r:id="rId46"/>
    <p:sldId id="27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8C7"/>
    <a:srgbClr val="76B6C7"/>
    <a:srgbClr val="5E919E"/>
    <a:srgbClr val="96C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86610" autoAdjust="0"/>
  </p:normalViewPr>
  <p:slideViewPr>
    <p:cSldViewPr snapToGrid="0">
      <p:cViewPr>
        <p:scale>
          <a:sx n="76" d="100"/>
          <a:sy n="76" d="100"/>
        </p:scale>
        <p:origin x="-972" y="-4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38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0CB5C2-FFC0-D841-9564-4A9676F72406}" type="datetimeFigureOut">
              <a:rPr kumimoji="1" lang="zh-TW" altLang="en-US" smtClean="0"/>
              <a:t>2013/10/7</a:t>
            </a:fld>
            <a:endParaRPr kumimoji="1"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912348-B61E-094F-87FB-0F70171C089B}" type="slidenum">
              <a:rPr kumimoji="1" lang="zh-TW" altLang="en-US" smtClean="0"/>
              <a:t>‹#›</a:t>
            </a:fld>
            <a:endParaRPr kumimoji="1" lang="zh-TW" altLang="en-US"/>
          </a:p>
        </p:txBody>
      </p:sp>
    </p:spTree>
    <p:extLst>
      <p:ext uri="{BB962C8B-B14F-4D97-AF65-F5344CB8AC3E}">
        <p14:creationId xmlns:p14="http://schemas.microsoft.com/office/powerpoint/2010/main" val="1961968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07409-AAEC-334C-92EB-2332609054CE}" type="datetimeFigureOut">
              <a:rPr kumimoji="1" lang="zh-TW" altLang="en-US" smtClean="0"/>
              <a:t>2013/10/7</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BB7E4-A8C2-2942-B869-EDEEEF748716}" type="slidenum">
              <a:rPr kumimoji="1" lang="zh-TW" altLang="en-US" smtClean="0"/>
              <a:t>‹#›</a:t>
            </a:fld>
            <a:endParaRPr kumimoji="1" lang="zh-TW" altLang="en-US"/>
          </a:p>
        </p:txBody>
      </p:sp>
    </p:spTree>
    <p:extLst>
      <p:ext uri="{BB962C8B-B14F-4D97-AF65-F5344CB8AC3E}">
        <p14:creationId xmlns:p14="http://schemas.microsoft.com/office/powerpoint/2010/main" val="1196633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vjodCaCseS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0787C53-DF26-4778-9349-8F0AE2BC0F76}" type="slidenum">
              <a:rPr lang="zh-TW" altLang="en-US" smtClean="0"/>
              <a:t>15</a:t>
            </a:fld>
            <a:endParaRPr lang="zh-TW" altLang="en-US"/>
          </a:p>
        </p:txBody>
      </p:sp>
    </p:spTree>
    <p:extLst>
      <p:ext uri="{BB962C8B-B14F-4D97-AF65-F5344CB8AC3E}">
        <p14:creationId xmlns:p14="http://schemas.microsoft.com/office/powerpoint/2010/main" val="151579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鑄模部門的產能為：</a:t>
            </a:r>
            <a:r>
              <a:rPr lang="en-US" altLang="zh-TW" dirty="0" smtClean="0"/>
              <a:t>6*8*25*5 = 6000 (</a:t>
            </a:r>
            <a:r>
              <a:rPr lang="zh-TW" altLang="en-US" dirty="0" smtClean="0"/>
              <a:t>件</a:t>
            </a:r>
            <a:r>
              <a:rPr lang="en-US" altLang="zh-TW" dirty="0" smtClean="0"/>
              <a:t>/</a:t>
            </a:r>
            <a:r>
              <a:rPr lang="zh-TW" altLang="en-US" dirty="0" smtClean="0"/>
              <a:t>週</a:t>
            </a:r>
            <a:r>
              <a:rPr lang="en-US" altLang="zh-TW" dirty="0" smtClean="0"/>
              <a:t>)</a:t>
            </a:r>
          </a:p>
          <a:p>
            <a:r>
              <a:rPr lang="zh-TW" altLang="en-US" dirty="0" smtClean="0"/>
              <a:t>組裝部門的產能為：</a:t>
            </a:r>
            <a:r>
              <a:rPr lang="en-US" altLang="zh-TW" dirty="0" smtClean="0"/>
              <a:t>8*150*5 = 6000(</a:t>
            </a:r>
            <a:r>
              <a:rPr lang="zh-TW" altLang="en-US" dirty="0" smtClean="0"/>
              <a:t>件</a:t>
            </a:r>
            <a:r>
              <a:rPr lang="en-US" altLang="zh-TW" dirty="0" smtClean="0"/>
              <a:t>/</a:t>
            </a:r>
            <a:r>
              <a:rPr lang="zh-TW" altLang="en-US" dirty="0" smtClean="0"/>
              <a:t>週</a:t>
            </a:r>
            <a:r>
              <a:rPr lang="en-US" altLang="zh-TW" dirty="0" smtClean="0"/>
              <a:t>)</a:t>
            </a:r>
          </a:p>
          <a:p>
            <a:r>
              <a:rPr lang="zh-TW" altLang="en-US" dirty="0" smtClean="0"/>
              <a:t>因此總體的產能為</a:t>
            </a:r>
            <a:r>
              <a:rPr lang="en-US" altLang="zh-TW" dirty="0" smtClean="0"/>
              <a:t>6000</a:t>
            </a:r>
            <a:r>
              <a:rPr lang="zh-TW" altLang="en-US" dirty="0" smtClean="0"/>
              <a:t>，並且鑄模跟組裝的產能一致，所以流程是平衡的</a:t>
            </a:r>
            <a:endParaRPr lang="zh-TW" altLang="en-US" dirty="0"/>
          </a:p>
        </p:txBody>
      </p:sp>
      <p:sp>
        <p:nvSpPr>
          <p:cNvPr id="4" name="投影片編號版面配置區 3"/>
          <p:cNvSpPr>
            <a:spLocks noGrp="1"/>
          </p:cNvSpPr>
          <p:nvPr>
            <p:ph type="sldNum" sz="quarter" idx="10"/>
          </p:nvPr>
        </p:nvSpPr>
        <p:spPr/>
        <p:txBody>
          <a:bodyPr/>
          <a:lstStyle/>
          <a:p>
            <a:fld id="{D540D338-F798-4C5D-A8FB-E675461DCD8E}" type="slidenum">
              <a:rPr lang="zh-TW" altLang="en-US" smtClean="0"/>
              <a:pPr/>
              <a:t>39</a:t>
            </a:fld>
            <a:endParaRPr lang="zh-TW" altLang="en-US"/>
          </a:p>
        </p:txBody>
      </p:sp>
    </p:spTree>
    <p:extLst>
      <p:ext uri="{BB962C8B-B14F-4D97-AF65-F5344CB8AC3E}">
        <p14:creationId xmlns:p14="http://schemas.microsoft.com/office/powerpoint/2010/main" val="138860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因為原本員工只有</a:t>
            </a:r>
            <a:r>
              <a:rPr lang="en-US" altLang="zh-TW" dirty="0" smtClean="0"/>
              <a:t>6</a:t>
            </a:r>
            <a:r>
              <a:rPr lang="zh-TW" altLang="en-US" dirty="0" smtClean="0"/>
              <a:t>人，所以要操作</a:t>
            </a:r>
            <a:r>
              <a:rPr lang="en-US" altLang="zh-TW" dirty="0" smtClean="0"/>
              <a:t>10</a:t>
            </a:r>
            <a:r>
              <a:rPr lang="zh-TW" altLang="en-US" dirty="0" smtClean="0"/>
              <a:t>台機器就需要跟其他部門調人</a:t>
            </a:r>
            <a:endParaRPr lang="en-US" altLang="zh-TW" dirty="0" smtClean="0"/>
          </a:p>
          <a:p>
            <a:r>
              <a:rPr lang="zh-TW" altLang="en-US" dirty="0" smtClean="0"/>
              <a:t>因此現在員工數變為</a:t>
            </a:r>
            <a:r>
              <a:rPr lang="en-US" altLang="zh-TW" dirty="0" smtClean="0"/>
              <a:t>10</a:t>
            </a:r>
            <a:r>
              <a:rPr lang="zh-TW" altLang="en-US" dirty="0" smtClean="0"/>
              <a:t>人</a:t>
            </a:r>
            <a:endParaRPr lang="en-US" altLang="zh-TW" dirty="0" smtClean="0"/>
          </a:p>
          <a:p>
            <a:r>
              <a:rPr lang="zh-TW" altLang="en-US" dirty="0" smtClean="0"/>
              <a:t>因此重新計算後，鑄模的產量變為 </a:t>
            </a:r>
            <a:r>
              <a:rPr lang="en-US" altLang="zh-TW" dirty="0" smtClean="0"/>
              <a:t>10,000</a:t>
            </a:r>
          </a:p>
          <a:p>
            <a:r>
              <a:rPr lang="zh-TW" altLang="en-US" dirty="0" smtClean="0"/>
              <a:t>但組裝的產量依然為 </a:t>
            </a:r>
            <a:r>
              <a:rPr lang="en-US" altLang="zh-TW" dirty="0" smtClean="0"/>
              <a:t>6,000</a:t>
            </a:r>
          </a:p>
          <a:p>
            <a:r>
              <a:rPr lang="zh-TW" altLang="en-US" dirty="0" smtClean="0"/>
              <a:t>所以整體的產量依然為</a:t>
            </a:r>
            <a:r>
              <a:rPr lang="en-US" altLang="zh-TW" dirty="0" smtClean="0"/>
              <a:t>6,000</a:t>
            </a:r>
            <a:endParaRPr lang="zh-TW" altLang="en-US" dirty="0"/>
          </a:p>
        </p:txBody>
      </p:sp>
      <p:sp>
        <p:nvSpPr>
          <p:cNvPr id="4" name="投影片編號版面配置區 3"/>
          <p:cNvSpPr>
            <a:spLocks noGrp="1"/>
          </p:cNvSpPr>
          <p:nvPr>
            <p:ph type="sldNum" sz="quarter" idx="10"/>
          </p:nvPr>
        </p:nvSpPr>
        <p:spPr/>
        <p:txBody>
          <a:bodyPr/>
          <a:lstStyle/>
          <a:p>
            <a:fld id="{D540D338-F798-4C5D-A8FB-E675461DCD8E}" type="slidenum">
              <a:rPr lang="zh-TW" altLang="en-US" smtClean="0"/>
              <a:pPr/>
              <a:t>40</a:t>
            </a:fld>
            <a:endParaRPr lang="zh-TW" altLang="en-US"/>
          </a:p>
        </p:txBody>
      </p:sp>
    </p:spTree>
    <p:extLst>
      <p:ext uri="{BB962C8B-B14F-4D97-AF65-F5344CB8AC3E}">
        <p14:creationId xmlns:p14="http://schemas.microsoft.com/office/powerpoint/2010/main" val="6664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鑄模的產能在</a:t>
            </a:r>
            <a:r>
              <a:rPr lang="en-US" altLang="zh-TW" dirty="0" smtClean="0"/>
              <a:t>b</a:t>
            </a:r>
            <a:r>
              <a:rPr lang="zh-TW" altLang="en-US" dirty="0" smtClean="0"/>
              <a:t>小題以得出了新值 </a:t>
            </a:r>
            <a:r>
              <a:rPr lang="en-US" altLang="zh-TW" dirty="0" smtClean="0"/>
              <a:t>10,000</a:t>
            </a:r>
          </a:p>
          <a:p>
            <a:r>
              <a:rPr lang="zh-TW" altLang="en-US" dirty="0" smtClean="0"/>
              <a:t>因此在組裝部門方面改成兩班制，所以總工作時間變成</a:t>
            </a:r>
            <a:r>
              <a:rPr lang="en-US" altLang="zh-TW" dirty="0" smtClean="0"/>
              <a:t>16</a:t>
            </a:r>
            <a:r>
              <a:rPr lang="zh-TW" altLang="en-US" dirty="0" smtClean="0"/>
              <a:t>小時</a:t>
            </a:r>
            <a:endParaRPr lang="en-US" altLang="zh-TW" dirty="0" smtClean="0"/>
          </a:p>
          <a:p>
            <a:r>
              <a:rPr lang="zh-TW" altLang="en-US" dirty="0" smtClean="0"/>
              <a:t>故產能變成 </a:t>
            </a:r>
            <a:r>
              <a:rPr lang="en-US" altLang="zh-TW" dirty="0" smtClean="0"/>
              <a:t>12,000</a:t>
            </a:r>
          </a:p>
          <a:p>
            <a:r>
              <a:rPr lang="zh-TW" altLang="en-US" dirty="0" smtClean="0"/>
              <a:t>但整體的產能還是要依最低的為基準，畢竟雖然你可以組裝這麼多，但我這邊做來不及</a:t>
            </a:r>
            <a:endParaRPr lang="en-US" altLang="zh-TW" dirty="0" smtClean="0"/>
          </a:p>
          <a:p>
            <a:r>
              <a:rPr lang="zh-TW" altLang="en-US" dirty="0" smtClean="0"/>
              <a:t>你還是得遷就我</a:t>
            </a:r>
            <a:endParaRPr lang="en-US" altLang="zh-TW" dirty="0" smtClean="0"/>
          </a:p>
          <a:p>
            <a:r>
              <a:rPr lang="zh-TW" altLang="en-US" dirty="0" smtClean="0"/>
              <a:t>所以這題的新產能為</a:t>
            </a:r>
            <a:r>
              <a:rPr lang="en-US" altLang="zh-TW" dirty="0" smtClean="0"/>
              <a:t>10,000</a:t>
            </a:r>
            <a:endParaRPr lang="zh-TW" altLang="en-US" dirty="0"/>
          </a:p>
        </p:txBody>
      </p:sp>
      <p:sp>
        <p:nvSpPr>
          <p:cNvPr id="4" name="投影片編號版面配置區 3"/>
          <p:cNvSpPr>
            <a:spLocks noGrp="1"/>
          </p:cNvSpPr>
          <p:nvPr>
            <p:ph type="sldNum" sz="quarter" idx="10"/>
          </p:nvPr>
        </p:nvSpPr>
        <p:spPr/>
        <p:txBody>
          <a:bodyPr/>
          <a:lstStyle/>
          <a:p>
            <a:fld id="{D540D338-F798-4C5D-A8FB-E675461DCD8E}" type="slidenum">
              <a:rPr lang="zh-TW" altLang="en-US" smtClean="0"/>
              <a:pPr/>
              <a:t>41</a:t>
            </a:fld>
            <a:endParaRPr lang="zh-TW" altLang="en-US"/>
          </a:p>
        </p:txBody>
      </p:sp>
    </p:spTree>
    <p:extLst>
      <p:ext uri="{BB962C8B-B14F-4D97-AF65-F5344CB8AC3E}">
        <p14:creationId xmlns:p14="http://schemas.microsoft.com/office/powerpoint/2010/main" val="226875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並且合作的範圍應該要涵括各個領域 </a:t>
            </a:r>
            <a:r>
              <a:rPr lang="en-US" altLang="zh-TW" dirty="0" smtClean="0"/>
              <a:t>:</a:t>
            </a:r>
            <a:r>
              <a:rPr lang="zh-TW" altLang="en-US" dirty="0" smtClean="0"/>
              <a:t> 像是行銷、開發、製造、配銷這些</a:t>
            </a:r>
            <a:endParaRPr lang="en-US" altLang="zh-TW" dirty="0" smtClean="0"/>
          </a:p>
          <a:p>
            <a:r>
              <a:rPr lang="zh-TW" altLang="en-US" dirty="0" smtClean="0"/>
              <a:t>就是雖然我們剛剛有提到很多流程結構</a:t>
            </a:r>
            <a:r>
              <a:rPr lang="en-US" altLang="zh-TW" dirty="0" smtClean="0"/>
              <a:t>(</a:t>
            </a:r>
            <a:r>
              <a:rPr lang="zh-TW" altLang="en-US" dirty="0" smtClean="0"/>
              <a:t>專案、工作中心、裝配線這類的</a:t>
            </a:r>
            <a:r>
              <a:rPr lang="en-US" altLang="zh-TW" dirty="0" smtClean="0"/>
              <a:t>)</a:t>
            </a:r>
            <a:r>
              <a:rPr lang="zh-TW" altLang="en-US" dirty="0" smtClean="0"/>
              <a:t>，雖然我們是一一介紹，但現在的大廠基本上都是採用組合式的</a:t>
            </a:r>
            <a:endParaRPr lang="en-US" altLang="zh-TW" dirty="0" smtClean="0"/>
          </a:p>
          <a:p>
            <a:r>
              <a:rPr lang="zh-TW" altLang="en-US" dirty="0" smtClean="0"/>
              <a:t>就是可能有一部分會採用裝配線，累積一定的量後 再送到工作中心去一次處理</a:t>
            </a:r>
            <a:endParaRPr lang="en-US" altLang="zh-TW" dirty="0" smtClean="0"/>
          </a:p>
          <a:p>
            <a:r>
              <a:rPr lang="zh-TW" altLang="en-US" dirty="0" smtClean="0"/>
              <a:t>所以這張的重點就是</a:t>
            </a:r>
            <a:endParaRPr lang="zh-TW" altLang="en-US" dirty="0"/>
          </a:p>
        </p:txBody>
      </p:sp>
      <p:sp>
        <p:nvSpPr>
          <p:cNvPr id="4" name="投影片編號版面配置區 3"/>
          <p:cNvSpPr>
            <a:spLocks noGrp="1"/>
          </p:cNvSpPr>
          <p:nvPr>
            <p:ph type="sldNum" sz="quarter" idx="10"/>
          </p:nvPr>
        </p:nvSpPr>
        <p:spPr/>
        <p:txBody>
          <a:bodyPr/>
          <a:lstStyle/>
          <a:p>
            <a:fld id="{FF5BB7E4-A8C2-2942-B869-EDEEEF748716}" type="slidenum">
              <a:rPr kumimoji="1" lang="zh-TW" altLang="en-US" smtClean="0"/>
              <a:t>44</a:t>
            </a:fld>
            <a:endParaRPr kumimoji="1" lang="zh-TW" altLang="en-US"/>
          </a:p>
        </p:txBody>
      </p:sp>
    </p:spTree>
    <p:extLst>
      <p:ext uri="{BB962C8B-B14F-4D97-AF65-F5344CB8AC3E}">
        <p14:creationId xmlns:p14="http://schemas.microsoft.com/office/powerpoint/2010/main" val="241547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在開始談論生產流程的結構類型時，首先企業會面臨到的問題是，</a:t>
            </a:r>
            <a:endParaRPr lang="en-US" altLang="zh-TW" dirty="0" smtClean="0"/>
          </a:p>
          <a:p>
            <a:r>
              <a:rPr lang="zh-TW" altLang="en-US" dirty="0" smtClean="0"/>
              <a:t>我們該如何選擇適合我們的流程？而這個選擇即時之前其他報告組曾經提及的策略性決策。</a:t>
            </a:r>
            <a:endParaRPr lang="en-US" altLang="zh-TW" dirty="0" smtClean="0"/>
          </a:p>
          <a:p>
            <a:endParaRPr lang="en-US" altLang="zh-TW" dirty="0" smtClean="0"/>
          </a:p>
          <a:p>
            <a:r>
              <a:rPr lang="zh-TW" altLang="en-US" dirty="0" smtClean="0"/>
              <a:t>比如說，當產量很少時，或許選擇人工作業進行組裝會比較恰當；</a:t>
            </a:r>
            <a:endParaRPr lang="en-US" altLang="zh-TW" dirty="0" smtClean="0"/>
          </a:p>
          <a:p>
            <a:r>
              <a:rPr lang="zh-TW" altLang="en-US" dirty="0" smtClean="0"/>
              <a:t>想對的，產量多時，採取裝配線的安排或許會更合適。</a:t>
            </a:r>
            <a:endParaRPr lang="zh-TW" altLang="en-US" dirty="0"/>
          </a:p>
        </p:txBody>
      </p:sp>
      <p:sp>
        <p:nvSpPr>
          <p:cNvPr id="4" name="投影片編號版面配置區 3"/>
          <p:cNvSpPr>
            <a:spLocks noGrp="1"/>
          </p:cNvSpPr>
          <p:nvPr>
            <p:ph type="sldNum" sz="quarter" idx="10"/>
          </p:nvPr>
        </p:nvSpPr>
        <p:spPr/>
        <p:txBody>
          <a:bodyPr/>
          <a:lstStyle/>
          <a:p>
            <a:fld id="{30787C53-DF26-4778-9349-8F0AE2BC0F76}" type="slidenum">
              <a:rPr lang="zh-TW" altLang="en-US" smtClean="0"/>
              <a:t>16</a:t>
            </a:fld>
            <a:endParaRPr lang="zh-TW" altLang="en-US"/>
          </a:p>
        </p:txBody>
      </p:sp>
    </p:spTree>
    <p:extLst>
      <p:ext uri="{BB962C8B-B14F-4D97-AF65-F5344CB8AC3E}">
        <p14:creationId xmlns:p14="http://schemas.microsoft.com/office/powerpoint/2010/main" val="1515799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接著，當我們開始思考生產流程的選擇時，就必須了解一些設施佈置的定義。</a:t>
            </a:r>
            <a:endParaRPr lang="en-US" altLang="zh-TW" dirty="0" smtClean="0"/>
          </a:p>
          <a:p>
            <a:endParaRPr lang="en-US" altLang="zh-TW" dirty="0" smtClean="0"/>
          </a:p>
          <a:p>
            <a:r>
              <a:rPr lang="zh-TW" altLang="en-US" dirty="0" smtClean="0"/>
              <a:t>設施佈置指得是其形態可由工作流程的形式來定義，基本流程結構包含以下五種。</a:t>
            </a:r>
            <a:endParaRPr lang="zh-TW" altLang="en-US" dirty="0"/>
          </a:p>
        </p:txBody>
      </p:sp>
      <p:sp>
        <p:nvSpPr>
          <p:cNvPr id="4" name="投影片編號版面配置區 3"/>
          <p:cNvSpPr>
            <a:spLocks noGrp="1"/>
          </p:cNvSpPr>
          <p:nvPr>
            <p:ph type="sldNum" sz="quarter" idx="10"/>
          </p:nvPr>
        </p:nvSpPr>
        <p:spPr/>
        <p:txBody>
          <a:bodyPr/>
          <a:lstStyle/>
          <a:p>
            <a:fld id="{30787C53-DF26-4778-9349-8F0AE2BC0F76}" type="slidenum">
              <a:rPr lang="zh-TW" altLang="en-US" smtClean="0"/>
              <a:t>17</a:t>
            </a:fld>
            <a:endParaRPr lang="zh-TW" altLang="en-US"/>
          </a:p>
        </p:txBody>
      </p:sp>
    </p:spTree>
    <p:extLst>
      <p:ext uri="{BB962C8B-B14F-4D97-AF65-F5344CB8AC3E}">
        <p14:creationId xmlns:p14="http://schemas.microsoft.com/office/powerpoint/2010/main" val="221331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0787C53-DF26-4778-9349-8F0AE2BC0F76}" type="slidenum">
              <a:rPr lang="zh-TW" altLang="en-US" smtClean="0"/>
              <a:t>18</a:t>
            </a:fld>
            <a:endParaRPr lang="zh-TW" altLang="en-US"/>
          </a:p>
        </p:txBody>
      </p:sp>
    </p:spTree>
    <p:extLst>
      <p:ext uri="{BB962C8B-B14F-4D97-AF65-F5344CB8AC3E}">
        <p14:creationId xmlns:p14="http://schemas.microsoft.com/office/powerpoint/2010/main" val="236843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hlinkClick r:id="rId3"/>
              </a:rPr>
              <a:t>https://www.youtube.com/watch?v=vjodCaCseSM</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30787C53-DF26-4778-9349-8F0AE2BC0F76}" type="slidenum">
              <a:rPr lang="zh-TW" altLang="en-US" smtClean="0"/>
              <a:t>21</a:t>
            </a:fld>
            <a:endParaRPr lang="zh-TW" altLang="en-US"/>
          </a:p>
        </p:txBody>
      </p:sp>
    </p:spTree>
    <p:extLst>
      <p:ext uri="{BB962C8B-B14F-4D97-AF65-F5344CB8AC3E}">
        <p14:creationId xmlns:p14="http://schemas.microsoft.com/office/powerpoint/2010/main" val="333107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這張圖中的重點在於，組裝的順序，畢竟雖然配裝圖已經把怎麼組裝告訴我們了</a:t>
            </a:r>
            <a:endParaRPr lang="en-US" altLang="zh-TW" dirty="0" smtClean="0"/>
          </a:p>
          <a:p>
            <a:r>
              <a:rPr lang="zh-TW" altLang="en-US" dirty="0" smtClean="0"/>
              <a:t>但假如組裝步驟一個沒弄好</a:t>
            </a:r>
            <a:endParaRPr lang="en-US" altLang="zh-TW" dirty="0" smtClean="0"/>
          </a:p>
          <a:p>
            <a:r>
              <a:rPr lang="zh-TW" altLang="en-US" dirty="0" smtClean="0"/>
              <a:t>可能裝一裝，外面看起來沒問題，但其實裡面少裝一個零件之類的</a:t>
            </a:r>
            <a:endParaRPr lang="en-US" altLang="zh-TW" dirty="0" smtClean="0"/>
          </a:p>
          <a:p>
            <a:r>
              <a:rPr lang="zh-TW" altLang="en-US" dirty="0" smtClean="0"/>
              <a:t>像這張圖中閥體是要最早出來的原料，之後再跟出氣孔結合，之後再裝阻絕環，接著繼續下去</a:t>
            </a:r>
            <a:endParaRPr lang="en-US" altLang="zh-TW" dirty="0" smtClean="0"/>
          </a:p>
          <a:p>
            <a:r>
              <a:rPr lang="zh-TW" altLang="en-US" dirty="0" smtClean="0"/>
              <a:t>然後各個零件可以先自行組裝，但都必須等前面的完成，才可以跟他們組裝</a:t>
            </a:r>
            <a:endParaRPr lang="zh-TW" altLang="en-US" dirty="0"/>
          </a:p>
        </p:txBody>
      </p:sp>
      <p:sp>
        <p:nvSpPr>
          <p:cNvPr id="4" name="投影片編號版面配置區 3"/>
          <p:cNvSpPr>
            <a:spLocks noGrp="1"/>
          </p:cNvSpPr>
          <p:nvPr>
            <p:ph type="sldNum" sz="quarter" idx="10"/>
          </p:nvPr>
        </p:nvSpPr>
        <p:spPr/>
        <p:txBody>
          <a:bodyPr/>
          <a:lstStyle/>
          <a:p>
            <a:fld id="{D540D338-F798-4C5D-A8FB-E675461DCD8E}" type="slidenum">
              <a:rPr lang="zh-TW" altLang="en-US" smtClean="0"/>
              <a:pPr/>
              <a:t>33</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中間上方寫出要產出什麼零件跟他的用途</a:t>
            </a:r>
            <a:endParaRPr lang="en-US" altLang="zh-TW" dirty="0" smtClean="0"/>
          </a:p>
          <a:p>
            <a:r>
              <a:rPr lang="zh-TW" altLang="en-US" dirty="0" smtClean="0"/>
              <a:t>中間的</a:t>
            </a:r>
            <a:r>
              <a:rPr lang="en-US" altLang="zh-TW" dirty="0" smtClean="0"/>
              <a:t>“</a:t>
            </a:r>
            <a:r>
              <a:rPr lang="zh-TW" altLang="en-US" dirty="0" smtClean="0"/>
              <a:t>機器</a:t>
            </a:r>
            <a:r>
              <a:rPr lang="en-US" altLang="zh-TW" dirty="0" smtClean="0"/>
              <a:t>”</a:t>
            </a:r>
            <a:r>
              <a:rPr lang="zh-TW" altLang="en-US" dirty="0" smtClean="0"/>
              <a:t>就是要用到的設備，這些設備都有不同的產出</a:t>
            </a:r>
            <a:endParaRPr lang="en-US" altLang="zh-TW" dirty="0" smtClean="0"/>
          </a:p>
          <a:p>
            <a:r>
              <a:rPr lang="zh-TW" altLang="en-US" dirty="0" smtClean="0"/>
              <a:t>右邊的</a:t>
            </a:r>
            <a:r>
              <a:rPr lang="en-US" altLang="zh-TW" dirty="0" smtClean="0"/>
              <a:t>“</a:t>
            </a:r>
            <a:r>
              <a:rPr lang="zh-TW" altLang="en-US" dirty="0" smtClean="0"/>
              <a:t>工具</a:t>
            </a:r>
            <a:r>
              <a:rPr lang="en-US" altLang="zh-TW" dirty="0" smtClean="0"/>
              <a:t>”</a:t>
            </a:r>
            <a:r>
              <a:rPr lang="zh-TW" altLang="en-US" dirty="0" smtClean="0"/>
              <a:t>屬於這個設備，藉由這些工作，可以達到左邊的</a:t>
            </a:r>
            <a:r>
              <a:rPr lang="en-US" altLang="zh-TW" dirty="0" smtClean="0"/>
              <a:t>“</a:t>
            </a:r>
            <a:r>
              <a:rPr lang="zh-TW" altLang="en-US" dirty="0" smtClean="0"/>
              <a:t>作業</a:t>
            </a:r>
            <a:r>
              <a:rPr lang="en-US" altLang="zh-TW" dirty="0" smtClean="0"/>
              <a:t>”</a:t>
            </a:r>
            <a:r>
              <a:rPr lang="zh-TW" altLang="en-US" dirty="0" smtClean="0"/>
              <a:t>需求</a:t>
            </a:r>
            <a:endParaRPr lang="zh-TW" altLang="en-US" dirty="0"/>
          </a:p>
        </p:txBody>
      </p:sp>
      <p:sp>
        <p:nvSpPr>
          <p:cNvPr id="4" name="投影片編號版面配置區 3"/>
          <p:cNvSpPr>
            <a:spLocks noGrp="1"/>
          </p:cNvSpPr>
          <p:nvPr>
            <p:ph type="sldNum" sz="quarter" idx="10"/>
          </p:nvPr>
        </p:nvSpPr>
        <p:spPr/>
        <p:txBody>
          <a:bodyPr/>
          <a:lstStyle/>
          <a:p>
            <a:fld id="{D540D338-F798-4C5D-A8FB-E675461DCD8E}" type="slidenum">
              <a:rPr lang="zh-TW" altLang="en-US" smtClean="0"/>
              <a:pPr/>
              <a:t>34</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藉由流程圖，我們可以找出可以縮短時間或者去除掉的活動</a:t>
            </a:r>
            <a:endParaRPr lang="en-US" altLang="zh-TW" dirty="0" smtClean="0"/>
          </a:p>
          <a:p>
            <a:r>
              <a:rPr lang="zh-TW" altLang="en-US" dirty="0" smtClean="0"/>
              <a:t>比如像是這張圖中的移動動作，藉由觀察這張表來修改生產設備的配置，讓移動距離能越短越好</a:t>
            </a:r>
            <a:endParaRPr lang="en-US" altLang="zh-TW" dirty="0" smtClean="0"/>
          </a:p>
          <a:p>
            <a:r>
              <a:rPr lang="zh-TW" altLang="en-US" dirty="0" smtClean="0"/>
              <a:t>藉此降低不必要的時間浪費</a:t>
            </a:r>
            <a:endParaRPr lang="zh-TW" altLang="en-US" dirty="0"/>
          </a:p>
        </p:txBody>
      </p:sp>
      <p:sp>
        <p:nvSpPr>
          <p:cNvPr id="4" name="投影片編號版面配置區 3"/>
          <p:cNvSpPr>
            <a:spLocks noGrp="1"/>
          </p:cNvSpPr>
          <p:nvPr>
            <p:ph type="sldNum" sz="quarter" idx="10"/>
          </p:nvPr>
        </p:nvSpPr>
        <p:spPr/>
        <p:txBody>
          <a:bodyPr/>
          <a:lstStyle/>
          <a:p>
            <a:fld id="{D540D338-F798-4C5D-A8FB-E675461DCD8E}" type="slidenum">
              <a:rPr lang="zh-TW" altLang="en-US" smtClean="0"/>
              <a:pPr/>
              <a:t>35</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2.</a:t>
            </a:r>
            <a:r>
              <a:rPr lang="zh-TW" altLang="en-US" dirty="0" smtClean="0"/>
              <a:t>流程由物流與資訊流所組成，物流是產品與原料的傳遞。</a:t>
            </a:r>
            <a:endParaRPr lang="en-US" altLang="zh-TW" dirty="0" smtClean="0"/>
          </a:p>
          <a:p>
            <a:r>
              <a:rPr lang="en-US" altLang="zh-TW" dirty="0" smtClean="0"/>
              <a:t>3.</a:t>
            </a:r>
            <a:r>
              <a:rPr lang="zh-TW" altLang="en-US" dirty="0" smtClean="0"/>
              <a:t>製品存貨 </a:t>
            </a:r>
            <a:r>
              <a:rPr lang="en-US" altLang="zh-TW" dirty="0" smtClean="0"/>
              <a:t>-&gt; </a:t>
            </a:r>
            <a:r>
              <a:rPr lang="zh-TW" altLang="en-US" dirty="0" smtClean="0"/>
              <a:t>當儲存的貨物是在等待下一項作業處理時，稱之</a:t>
            </a:r>
            <a:endParaRPr lang="en-US" altLang="zh-TW" dirty="0" smtClean="0"/>
          </a:p>
          <a:p>
            <a:r>
              <a:rPr lang="en-US" altLang="zh-TW" dirty="0" smtClean="0"/>
              <a:t>4.</a:t>
            </a:r>
            <a:r>
              <a:rPr lang="zh-TW" altLang="en-US" dirty="0" smtClean="0"/>
              <a:t>藉由流程分析來調整產能以及維持各個作業的平衡，藉此達到</a:t>
            </a:r>
            <a:r>
              <a:rPr lang="en-US" altLang="zh-TW" smtClean="0"/>
              <a:t>…</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D540D338-F798-4C5D-A8FB-E675461DCD8E}" type="slidenum">
              <a:rPr lang="zh-TW" altLang="en-US" smtClean="0"/>
              <a:pPr/>
              <a:t>36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7" name="Straight Connector 6"/>
          <p:cNvCxnSpPr/>
          <p:nvPr/>
        </p:nvCxnSpPr>
        <p:spPr>
          <a:xfrm>
            <a:off x="7030094" y="0"/>
            <a:ext cx="914639"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5570405" y="3681424"/>
            <a:ext cx="35735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407727" y="-8467"/>
            <a:ext cx="2738655"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Freeform 9"/>
          <p:cNvSpPr/>
          <p:nvPr/>
        </p:nvSpPr>
        <p:spPr>
          <a:xfrm>
            <a:off x="6785740" y="-8467"/>
            <a:ext cx="2360642"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Freeform 10"/>
          <p:cNvSpPr/>
          <p:nvPr/>
        </p:nvSpPr>
        <p:spPr>
          <a:xfrm>
            <a:off x="6176295" y="3048000"/>
            <a:ext cx="2970090"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reeform 11"/>
          <p:cNvSpPr/>
          <p:nvPr/>
        </p:nvSpPr>
        <p:spPr>
          <a:xfrm>
            <a:off x="6546589" y="-8467"/>
            <a:ext cx="2599793"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Freeform 12"/>
          <p:cNvSpPr/>
          <p:nvPr/>
        </p:nvSpPr>
        <p:spPr>
          <a:xfrm>
            <a:off x="7973779" y="-8467"/>
            <a:ext cx="1172606"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Freeform 13"/>
          <p:cNvSpPr/>
          <p:nvPr/>
        </p:nvSpPr>
        <p:spPr>
          <a:xfrm>
            <a:off x="8001874" y="-8468"/>
            <a:ext cx="1157400"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6349" y="-8468"/>
            <a:ext cx="647869" cy="5698067"/>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Freeform 15"/>
          <p:cNvSpPr/>
          <p:nvPr/>
        </p:nvSpPr>
        <p:spPr>
          <a:xfrm>
            <a:off x="7487765" y="3589877"/>
            <a:ext cx="1658621"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130600"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600" y="4050843"/>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9482B5-BCA5-8F4C-9C11-8C3DE144BAC6}" type="datetime1">
              <a:rPr lang="zh-TW" altLang="en-US" smtClean="0"/>
              <a:t>2013/10/7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35954" y="6422368"/>
            <a:ext cx="622634" cy="365125"/>
          </a:xfrm>
        </p:spPr>
        <p:txBody>
          <a:bodyPr/>
          <a:lstStyle>
            <a:lvl1pPr>
              <a:defRPr sz="1800" b="0"/>
            </a:lvl1pPr>
          </a:lstStyle>
          <a:p>
            <a:fld id="{DEC7A5AD-5AEC-42D0-A3BE-F46B40576360}" type="slidenum">
              <a:rPr lang="en-US" smtClean="0"/>
              <a:pPr/>
              <a:t>‹#›</a:t>
            </a:fld>
            <a:endParaRPr lang="en-US"/>
          </a:p>
        </p:txBody>
      </p:sp>
    </p:spTree>
    <p:extLst>
      <p:ext uri="{BB962C8B-B14F-4D97-AF65-F5344CB8AC3E}">
        <p14:creationId xmlns:p14="http://schemas.microsoft.com/office/powerpoint/2010/main" val="375772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35" y="609600"/>
            <a:ext cx="6449180"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135" y="4470400"/>
            <a:ext cx="644918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4B84D0-465E-B845-A79E-720C5745882B}" type="datetime1">
              <a:rPr lang="zh-TW" altLang="en-US" smtClean="0"/>
              <a:t>2013/10/7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56584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683"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135" y="4470400"/>
            <a:ext cx="644918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0BC33-005F-3B44-AEC2-9D1A67C8F788}" type="datetime1">
              <a:rPr lang="zh-TW" altLang="en-US" smtClean="0"/>
              <a:t>2013/10/7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
        <p:nvSpPr>
          <p:cNvPr id="23" name="Text Placeholder 9"/>
          <p:cNvSpPr>
            <a:spLocks noGrp="1"/>
          </p:cNvSpPr>
          <p:nvPr>
            <p:ph type="body" sz="quarter" idx="13"/>
          </p:nvPr>
        </p:nvSpPr>
        <p:spPr>
          <a:xfrm>
            <a:off x="1024875" y="3632200"/>
            <a:ext cx="54198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0" name="TextBox 19"/>
          <p:cNvSpPr txBox="1"/>
          <p:nvPr/>
        </p:nvSpPr>
        <p:spPr>
          <a:xfrm>
            <a:off x="406513" y="79037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smtClean="0">
                <a:ln w="3175" cmpd="sng">
                  <a:noFill/>
                </a:ln>
                <a:solidFill>
                  <a:schemeClr val="accent1">
                    <a:lumMod val="60000"/>
                    <a:lumOff val="40000"/>
                  </a:schemeClr>
                </a:solidFill>
                <a:effectLst/>
                <a:latin typeface="Arial"/>
              </a:rPr>
              <a:t>“</a:t>
            </a:r>
            <a:endParaRPr lang="en-US" sz="8000" baseline="0" dirty="0">
              <a:ln w="3175" cmpd="sng">
                <a:noFill/>
              </a:ln>
              <a:solidFill>
                <a:schemeClr val="accent1">
                  <a:lumMod val="60000"/>
                  <a:lumOff val="40000"/>
                </a:schemeClr>
              </a:solidFill>
              <a:effectLst/>
              <a:latin typeface="Arial"/>
            </a:endParaRPr>
          </a:p>
        </p:txBody>
      </p:sp>
      <p:sp>
        <p:nvSpPr>
          <p:cNvPr id="22" name="TextBox 21"/>
          <p:cNvSpPr txBox="1"/>
          <p:nvPr/>
        </p:nvSpPr>
        <p:spPr>
          <a:xfrm>
            <a:off x="6671500" y="2886556"/>
            <a:ext cx="45731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smtClean="0">
                <a:solidFill>
                  <a:schemeClr val="accent1">
                    <a:lumMod val="60000"/>
                    <a:lumOff val="40000"/>
                  </a:schemeClr>
                </a:solidFill>
              </a:rPr>
              <a:t>”</a:t>
            </a:r>
            <a:endParaRPr lang="en-US" sz="8000" dirty="0">
              <a:solidFill>
                <a:schemeClr val="accent1">
                  <a:lumMod val="60000"/>
                  <a:lumOff val="40000"/>
                </a:schemeClr>
              </a:solidFill>
            </a:endParaRPr>
          </a:p>
        </p:txBody>
      </p:sp>
    </p:spTree>
    <p:extLst>
      <p:ext uri="{BB962C8B-B14F-4D97-AF65-F5344CB8AC3E}">
        <p14:creationId xmlns:p14="http://schemas.microsoft.com/office/powerpoint/2010/main" val="3599817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135" y="1931988"/>
            <a:ext cx="644918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B1534D-D441-8441-8EFB-85EDA710180B}" type="datetime1">
              <a:rPr lang="zh-TW" altLang="en-US" smtClean="0"/>
              <a:t>2013/10/7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39670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683"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9E2AAC-2490-DB44-83BF-ABDA8A0AA215}" type="datetime1">
              <a:rPr lang="zh-TW" altLang="en-US" smtClean="0"/>
              <a:t>2013/10/7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
        <p:nvSpPr>
          <p:cNvPr id="23" name="Text Placeholder 9"/>
          <p:cNvSpPr>
            <a:spLocks noGrp="1"/>
          </p:cNvSpPr>
          <p:nvPr>
            <p:ph type="body" sz="quarter" idx="13"/>
          </p:nvPr>
        </p:nvSpPr>
        <p:spPr>
          <a:xfrm>
            <a:off x="508133" y="4013200"/>
            <a:ext cx="644918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24" name="TextBox 23"/>
          <p:cNvSpPr txBox="1"/>
          <p:nvPr/>
        </p:nvSpPr>
        <p:spPr>
          <a:xfrm>
            <a:off x="406513" y="79037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baseline="0" dirty="0" smtClean="0">
                <a:ln w="3175" cmpd="sng">
                  <a:noFill/>
                </a:ln>
                <a:solidFill>
                  <a:schemeClr val="accent1">
                    <a:lumMod val="60000"/>
                    <a:lumOff val="40000"/>
                  </a:schemeClr>
                </a:solidFill>
                <a:effectLst/>
                <a:latin typeface="Arial"/>
              </a:rPr>
              <a:t>“</a:t>
            </a:r>
            <a:endParaRPr lang="en-US" sz="8000" baseline="0" dirty="0">
              <a:ln w="3175" cmpd="sng">
                <a:noFill/>
              </a:ln>
              <a:solidFill>
                <a:schemeClr val="accent1">
                  <a:lumMod val="60000"/>
                  <a:lumOff val="40000"/>
                </a:schemeClr>
              </a:solidFill>
              <a:effectLst/>
              <a:latin typeface="Arial"/>
            </a:endParaRPr>
          </a:p>
        </p:txBody>
      </p:sp>
      <p:sp>
        <p:nvSpPr>
          <p:cNvPr id="25" name="TextBox 24"/>
          <p:cNvSpPr txBox="1"/>
          <p:nvPr/>
        </p:nvSpPr>
        <p:spPr>
          <a:xfrm>
            <a:off x="6671500" y="2886556"/>
            <a:ext cx="457319" cy="584776"/>
          </a:xfrm>
          <a:prstGeom prst="rect">
            <a:avLst/>
          </a:prstGeom>
        </p:spPr>
        <p:txBody>
          <a:bodyPr vert="horz" lIns="91440" tIns="45720" rIns="91440" bIns="45720" rtlCol="0" anchor="ctr">
            <a:noAutofit/>
          </a:bodyP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smtClean="0">
                <a:solidFill>
                  <a:schemeClr val="accent1">
                    <a:lumMod val="60000"/>
                    <a:lumOff val="40000"/>
                  </a:schemeClr>
                </a:solidFill>
              </a:rPr>
              <a:t>”</a:t>
            </a:r>
            <a:endParaRPr lang="en-US" sz="8000" dirty="0">
              <a:solidFill>
                <a:schemeClr val="accent1">
                  <a:lumMod val="60000"/>
                  <a:lumOff val="40000"/>
                </a:schemeClr>
              </a:solidFill>
            </a:endParaRPr>
          </a:p>
        </p:txBody>
      </p:sp>
    </p:spTree>
    <p:extLst>
      <p:ext uri="{BB962C8B-B14F-4D97-AF65-F5344CB8AC3E}">
        <p14:creationId xmlns:p14="http://schemas.microsoft.com/office/powerpoint/2010/main" val="369739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484" y="609600"/>
            <a:ext cx="6442830" cy="3022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135" y="4527448"/>
            <a:ext cx="644918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12901-7774-EC41-B4A5-752B8D2E30F9}" type="datetime1">
              <a:rPr lang="zh-TW" altLang="en-US" smtClean="0"/>
              <a:t>2013/10/7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
        <p:nvSpPr>
          <p:cNvPr id="23" name="Text Placeholder 9"/>
          <p:cNvSpPr>
            <a:spLocks noGrp="1"/>
          </p:cNvSpPr>
          <p:nvPr>
            <p:ph type="body" sz="quarter" idx="13"/>
          </p:nvPr>
        </p:nvSpPr>
        <p:spPr>
          <a:xfrm>
            <a:off x="508133" y="4013200"/>
            <a:ext cx="644918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70431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35F08-F854-C34E-A21F-183F10EC247C}" type="datetime1">
              <a:rPr lang="zh-TW" altLang="en-US" smtClean="0"/>
              <a:t>2013/10/7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150809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9"/>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134" y="609600"/>
            <a:ext cx="5296492"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ADE24A-BAF3-624E-B808-F2DE28F3F465}" type="datetime1">
              <a:rPr lang="zh-TW" altLang="en-US" smtClean="0"/>
              <a:t>2013/10/7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40291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956C24-BC6C-D249-ABAE-28A6B3846F24}" type="datetime1">
              <a:rPr lang="zh-TW" altLang="en-US" smtClean="0"/>
              <a:t>2013/10/7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5951" y="6422372"/>
            <a:ext cx="512638" cy="365125"/>
          </a:xfrm>
        </p:spPr>
        <p:txBody>
          <a:bodyPr/>
          <a:lstStyle/>
          <a:p>
            <a:fld id="{DEC7A5AD-5AEC-42D0-A3BE-F46B40576360}" type="slidenum">
              <a:rPr lang="en-US" smtClean="0"/>
              <a:t>‹#›</a:t>
            </a:fld>
            <a:endParaRPr lang="en-US" dirty="0"/>
          </a:p>
        </p:txBody>
      </p:sp>
    </p:spTree>
    <p:extLst>
      <p:ext uri="{BB962C8B-B14F-4D97-AF65-F5344CB8AC3E}">
        <p14:creationId xmlns:p14="http://schemas.microsoft.com/office/powerpoint/2010/main" val="255628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135" y="2700871"/>
            <a:ext cx="644918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135" y="4527448"/>
            <a:ext cx="644918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04387-FE3E-9C4A-B394-F00D10DADD4C}" type="datetime1">
              <a:rPr lang="zh-TW" altLang="en-US" smtClean="0"/>
              <a:t>2013/10/7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47794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134" y="2160589"/>
            <a:ext cx="3138844"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8474" y="2160590"/>
            <a:ext cx="3138843"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0D18E-DDF4-544C-84D1-6066C924AEB2}" type="datetime1">
              <a:rPr lang="zh-TW" altLang="en-US" smtClean="0"/>
              <a:t>2013/10/7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68761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6946" y="2160983"/>
            <a:ext cx="314003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946" y="2737255"/>
            <a:ext cx="3140035"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7283" y="2160983"/>
            <a:ext cx="314003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7285" y="2737255"/>
            <a:ext cx="3140030"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737484-C5B1-E34F-B6A0-0783E4DE4D06}" type="datetime1">
              <a:rPr lang="zh-TW" altLang="en-US" smtClean="0"/>
              <a:t>2013/10/7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235033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135" y="609600"/>
            <a:ext cx="6449180" cy="13208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1A531C-2388-6941-8085-14C55D1D5D2F}" type="datetime1">
              <a:rPr lang="zh-TW" altLang="en-US" smtClean="0"/>
              <a:t>2013/10/7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119516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56233-E9D5-0449-A7A5-3398CE6D8D2C}" type="datetime1">
              <a:rPr lang="zh-TW" altLang="en-US" smtClean="0"/>
              <a:t>2013/10/7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89786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33" y="1498604"/>
            <a:ext cx="2891649" cy="1278466"/>
          </a:xfrm>
        </p:spPr>
        <p:txBody>
          <a:bodyPr anchor="b">
            <a:normAutofit/>
          </a:bodyPr>
          <a:lstStyle>
            <a:lvl1pPr>
              <a:defRPr sz="2000"/>
            </a:lvl1pPr>
          </a:lstStyle>
          <a:p>
            <a:r>
              <a:rPr lang="en-US" smtClean="0"/>
              <a:t>Click to edit Master title style</a:t>
            </a:r>
            <a:endParaRPr lang="en-US"/>
          </a:p>
        </p:txBody>
      </p:sp>
      <p:sp>
        <p:nvSpPr>
          <p:cNvPr id="3" name="Content Placeholder 2"/>
          <p:cNvSpPr>
            <a:spLocks noGrp="1"/>
          </p:cNvSpPr>
          <p:nvPr>
            <p:ph idx="1"/>
          </p:nvPr>
        </p:nvSpPr>
        <p:spPr>
          <a:xfrm>
            <a:off x="3571278" y="514934"/>
            <a:ext cx="3386038"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133" y="2777069"/>
            <a:ext cx="2891649"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78E0F-CC43-DF44-AD56-E5F264A267C7}" type="datetime1">
              <a:rPr lang="zh-TW" altLang="en-US" smtClean="0"/>
              <a:t>2013/10/7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172162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35" y="4800600"/>
            <a:ext cx="6449180"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508135" y="609600"/>
            <a:ext cx="6449180" cy="3845718"/>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08135" y="5367338"/>
            <a:ext cx="644918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36DAF9-335F-964F-A80A-0B14F26CB0DD}" type="datetime1">
              <a:rPr lang="zh-TW" altLang="en-US" smtClean="0"/>
              <a:t>2013/10/7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a:p>
        </p:txBody>
      </p:sp>
    </p:spTree>
    <p:extLst>
      <p:ext uri="{BB962C8B-B14F-4D97-AF65-F5344CB8AC3E}">
        <p14:creationId xmlns:p14="http://schemas.microsoft.com/office/powerpoint/2010/main" val="429078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flipV="1">
            <a:off x="5570405" y="3681423"/>
            <a:ext cx="3573599"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30094" y="0"/>
            <a:ext cx="914639"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544" y="-8467"/>
            <a:ext cx="2254838" cy="6866467"/>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Freeform 9"/>
          <p:cNvSpPr/>
          <p:nvPr/>
        </p:nvSpPr>
        <p:spPr>
          <a:xfrm>
            <a:off x="7202776" y="-8467"/>
            <a:ext cx="1943606" cy="6866467"/>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Freeform 10"/>
          <p:cNvSpPr/>
          <p:nvPr/>
        </p:nvSpPr>
        <p:spPr>
          <a:xfrm>
            <a:off x="6700997" y="3048000"/>
            <a:ext cx="2445387"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Freeform 11"/>
          <p:cNvSpPr/>
          <p:nvPr/>
        </p:nvSpPr>
        <p:spPr>
          <a:xfrm>
            <a:off x="7005874" y="-8467"/>
            <a:ext cx="2140508" cy="6866467"/>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Freeform 12"/>
          <p:cNvSpPr/>
          <p:nvPr/>
        </p:nvSpPr>
        <p:spPr>
          <a:xfrm>
            <a:off x="8180933" y="-8467"/>
            <a:ext cx="965451" cy="6866467"/>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Freeform 13"/>
          <p:cNvSpPr/>
          <p:nvPr/>
        </p:nvSpPr>
        <p:spPr>
          <a:xfrm>
            <a:off x="8206342" y="-8468"/>
            <a:ext cx="952931" cy="6866467"/>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Freeform 14"/>
          <p:cNvSpPr/>
          <p:nvPr/>
        </p:nvSpPr>
        <p:spPr>
          <a:xfrm>
            <a:off x="7780781" y="3589877"/>
            <a:ext cx="1365605" cy="3268133"/>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Freeform 15"/>
          <p:cNvSpPr/>
          <p:nvPr/>
        </p:nvSpPr>
        <p:spPr>
          <a:xfrm>
            <a:off x="-6351" y="4013210"/>
            <a:ext cx="342989" cy="2853267"/>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 name="Title Placeholder 1"/>
          <p:cNvSpPr>
            <a:spLocks noGrp="1"/>
          </p:cNvSpPr>
          <p:nvPr>
            <p:ph type="title"/>
          </p:nvPr>
        </p:nvSpPr>
        <p:spPr>
          <a:xfrm>
            <a:off x="508135" y="634999"/>
            <a:ext cx="6449180" cy="75045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3455" y="1593273"/>
            <a:ext cx="6333860" cy="44480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5262" y="6041372"/>
            <a:ext cx="68413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2254DB-F717-DE43-AAFC-5BDDE176EE8C}" type="datetime1">
              <a:rPr lang="zh-TW" altLang="en-US" smtClean="0"/>
              <a:t>2013/10/7</a:t>
            </a:fld>
            <a:endParaRPr lang="en-US"/>
          </a:p>
        </p:txBody>
      </p:sp>
      <p:sp>
        <p:nvSpPr>
          <p:cNvPr id="5" name="Footer Placeholder 4"/>
          <p:cNvSpPr>
            <a:spLocks noGrp="1"/>
          </p:cNvSpPr>
          <p:nvPr>
            <p:ph type="ftr" sz="quarter" idx="3"/>
          </p:nvPr>
        </p:nvSpPr>
        <p:spPr>
          <a:xfrm>
            <a:off x="508133" y="6041372"/>
            <a:ext cx="472443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45951" y="6410827"/>
            <a:ext cx="512638" cy="365125"/>
          </a:xfrm>
          <a:prstGeom prst="rect">
            <a:avLst/>
          </a:prstGeom>
        </p:spPr>
        <p:txBody>
          <a:bodyPr vert="horz" lIns="91440" tIns="45720" rIns="91440" bIns="45720" rtlCol="0" anchor="ctr"/>
          <a:lstStyle>
            <a:lvl1pPr algn="r">
              <a:defRPr sz="1600">
                <a:solidFill>
                  <a:schemeClr val="bg1"/>
                </a:solidFill>
              </a:defRPr>
            </a:lvl1pPr>
          </a:lstStyle>
          <a:p>
            <a:fld id="{DEC7A5AD-5AEC-42D0-A3BE-F46B40576360}" type="slidenum">
              <a:rPr lang="en-US" smtClean="0"/>
              <a:pPr/>
              <a:t>‹#›</a:t>
            </a:fld>
            <a:endParaRPr lang="en-US" dirty="0"/>
          </a:p>
        </p:txBody>
      </p:sp>
    </p:spTree>
    <p:extLst>
      <p:ext uri="{BB962C8B-B14F-4D97-AF65-F5344CB8AC3E}">
        <p14:creationId xmlns:p14="http://schemas.microsoft.com/office/powerpoint/2010/main" val="16541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rgbClr val="96C139"/>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6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6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6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6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6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Rectangle 8"/>
          <p:cNvSpPr>
            <a:spLocks noGrp="1" noChangeArrowheads="1"/>
          </p:cNvSpPr>
          <p:nvPr>
            <p:ph type="ctrTitle"/>
          </p:nvPr>
        </p:nvSpPr>
        <p:spPr>
          <a:xfrm>
            <a:off x="767720" y="2030310"/>
            <a:ext cx="5826719" cy="555264"/>
          </a:xfrm>
        </p:spPr>
        <p:txBody>
          <a:bodyPr/>
          <a:lstStyle/>
          <a:p>
            <a:r>
              <a:rPr lang="zh-TW" altLang="en-US" sz="3600" dirty="0" smtClean="0">
                <a:solidFill>
                  <a:srgbClr val="FF6600"/>
                </a:solidFill>
              </a:rPr>
              <a:t>生產與供應鏈管理</a:t>
            </a:r>
            <a:r>
              <a:rPr lang="en-US" altLang="zh-TW" sz="3600" dirty="0" smtClean="0">
                <a:solidFill>
                  <a:srgbClr val="FF6600"/>
                </a:solidFill>
              </a:rPr>
              <a:t> </a:t>
            </a:r>
            <a:r>
              <a:rPr lang="zh-TW" altLang="en-US" sz="2400" dirty="0" smtClean="0">
                <a:solidFill>
                  <a:srgbClr val="FF6600"/>
                </a:solidFill>
              </a:rPr>
              <a:t>報告</a:t>
            </a:r>
            <a:endParaRPr lang="en-US" sz="3600" dirty="0">
              <a:solidFill>
                <a:srgbClr val="FF6600"/>
              </a:solidFill>
            </a:endParaRPr>
          </a:p>
        </p:txBody>
      </p:sp>
      <p:sp>
        <p:nvSpPr>
          <p:cNvPr id="89097" name="Rectangle 9"/>
          <p:cNvSpPr>
            <a:spLocks noGrp="1" noChangeArrowheads="1"/>
          </p:cNvSpPr>
          <p:nvPr>
            <p:ph type="subTitle" idx="1"/>
          </p:nvPr>
        </p:nvSpPr>
        <p:spPr>
          <a:xfrm>
            <a:off x="495569" y="4821984"/>
            <a:ext cx="2883643" cy="1308102"/>
          </a:xfrm>
        </p:spPr>
        <p:txBody>
          <a:bodyPr>
            <a:normAutofit/>
          </a:bodyPr>
          <a:lstStyle/>
          <a:p>
            <a:r>
              <a:rPr lang="en-US" sz="1600" dirty="0" smtClean="0"/>
              <a:t>M014020008 </a:t>
            </a:r>
            <a:r>
              <a:rPr lang="zh-TW" altLang="en-US" sz="1600" dirty="0" smtClean="0"/>
              <a:t>資管碩二</a:t>
            </a:r>
            <a:r>
              <a:rPr lang="en-US" altLang="zh-TW" sz="1600" dirty="0" smtClean="0"/>
              <a:t> </a:t>
            </a:r>
            <a:r>
              <a:rPr lang="zh-TW" altLang="en-US" sz="1600" dirty="0" smtClean="0"/>
              <a:t>蔣佳妙</a:t>
            </a:r>
            <a:endParaRPr lang="en-US" altLang="zh-TW" sz="1600" dirty="0" smtClean="0"/>
          </a:p>
          <a:p>
            <a:r>
              <a:rPr lang="en-US" altLang="zh-TW" sz="1600" dirty="0"/>
              <a:t>M014020010 </a:t>
            </a:r>
            <a:r>
              <a:rPr lang="zh-TW" altLang="en-US" sz="1600" dirty="0"/>
              <a:t>資管碩二</a:t>
            </a:r>
            <a:r>
              <a:rPr lang="en-US" altLang="zh-TW" sz="1600" dirty="0"/>
              <a:t> </a:t>
            </a:r>
            <a:r>
              <a:rPr lang="zh-TW" altLang="en-US" sz="1600" dirty="0"/>
              <a:t>陳致</a:t>
            </a:r>
            <a:r>
              <a:rPr lang="zh-TW" altLang="en-US" sz="1600" dirty="0" smtClean="0"/>
              <a:t>豪</a:t>
            </a:r>
            <a:endParaRPr lang="en-US" altLang="zh-TW" sz="1600" dirty="0"/>
          </a:p>
          <a:p>
            <a:r>
              <a:rPr lang="en-US" altLang="zh-TW" sz="1600" dirty="0"/>
              <a:t>M014020044 </a:t>
            </a:r>
            <a:r>
              <a:rPr lang="zh-TW" altLang="en-US" sz="1600" dirty="0"/>
              <a:t>資管碩二</a:t>
            </a:r>
            <a:r>
              <a:rPr lang="en-US" altLang="zh-TW" sz="1600" dirty="0"/>
              <a:t> </a:t>
            </a:r>
            <a:r>
              <a:rPr lang="zh-TW" altLang="en-US" sz="1600" dirty="0"/>
              <a:t>王偉錡 </a:t>
            </a:r>
            <a:endParaRPr lang="en-US" sz="1600" b="1" dirty="0" smtClean="0"/>
          </a:p>
          <a:p>
            <a:endParaRPr lang="en-US" sz="1600" dirty="0" smtClean="0"/>
          </a:p>
          <a:p>
            <a:endParaRPr lang="en-US" sz="1600" dirty="0"/>
          </a:p>
        </p:txBody>
      </p:sp>
      <p:sp>
        <p:nvSpPr>
          <p:cNvPr id="4" name="Rectangle 8"/>
          <p:cNvSpPr txBox="1">
            <a:spLocks noChangeArrowheads="1"/>
          </p:cNvSpPr>
          <p:nvPr/>
        </p:nvSpPr>
        <p:spPr>
          <a:xfrm>
            <a:off x="772704" y="2908484"/>
            <a:ext cx="5702229" cy="913171"/>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800" dirty="0" smtClean="0">
                <a:solidFill>
                  <a:srgbClr val="5FB8C7"/>
                </a:solidFill>
              </a:rPr>
              <a:t>第五章</a:t>
            </a:r>
            <a:r>
              <a:rPr lang="en-US" altLang="zh-TW" sz="2800" dirty="0" smtClean="0">
                <a:solidFill>
                  <a:srgbClr val="5FB8C7"/>
                </a:solidFill>
              </a:rPr>
              <a:t>  </a:t>
            </a:r>
            <a:r>
              <a:rPr lang="zh-TW" altLang="en-US" sz="6600" dirty="0" smtClean="0">
                <a:solidFill>
                  <a:srgbClr val="5FB8C7"/>
                </a:solidFill>
              </a:rPr>
              <a:t>生產流程</a:t>
            </a:r>
            <a:endParaRPr lang="en-US" sz="6600" dirty="0">
              <a:solidFill>
                <a:srgbClr val="5FB8C7"/>
              </a:solidFill>
            </a:endParaRPr>
          </a:p>
        </p:txBody>
      </p:sp>
      <p:sp>
        <p:nvSpPr>
          <p:cNvPr id="6" name="Rectangle 9"/>
          <p:cNvSpPr txBox="1">
            <a:spLocks noChangeArrowheads="1"/>
          </p:cNvSpPr>
          <p:nvPr/>
        </p:nvSpPr>
        <p:spPr>
          <a:xfrm>
            <a:off x="3494218" y="4815621"/>
            <a:ext cx="2883643" cy="1308102"/>
          </a:xfrm>
          <a:prstGeom prst="rect">
            <a:avLst/>
          </a:prstGeom>
        </p:spPr>
        <p:txBody>
          <a:bodyPr vert="horz" lIns="91440" tIns="45720" rIns="91440" bIns="45720" rtlCol="0" anchor="t">
            <a:normAutofit/>
          </a:bodyPr>
          <a:lstStyle>
            <a:lvl1pPr marL="0" indent="0" algn="r" defTabSz="457200" rtl="0" eaLnBrk="1" latinLnBrk="0" hangingPunct="1">
              <a:spcBef>
                <a:spcPts val="16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600"/>
              </a:spcBef>
              <a:spcAft>
                <a:spcPts val="0"/>
              </a:spcAft>
              <a:buClr>
                <a:schemeClr val="accent1"/>
              </a:buClr>
              <a:buSzPct val="80000"/>
              <a:buFont typeface="Wingdings 3" charset="2"/>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6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6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4pPr>
            <a:lvl5pPr marL="1828800" indent="0" algn="ctr" defTabSz="457200" rtl="0" eaLnBrk="1" latinLnBrk="0" hangingPunct="1">
              <a:spcBef>
                <a:spcPts val="16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altLang="zh-TW" sz="1600" dirty="0"/>
              <a:t>M024011023 </a:t>
            </a:r>
            <a:r>
              <a:rPr lang="zh-TW" altLang="en-US" sz="1600" dirty="0"/>
              <a:t>企管碩一</a:t>
            </a:r>
            <a:r>
              <a:rPr lang="en-US" altLang="zh-TW" sz="1600" dirty="0"/>
              <a:t> </a:t>
            </a:r>
            <a:r>
              <a:rPr lang="zh-TW" altLang="en-US" sz="1600" dirty="0"/>
              <a:t>朱廣瑜</a:t>
            </a:r>
            <a:endParaRPr lang="en-US" altLang="zh-TW" sz="1600" dirty="0"/>
          </a:p>
          <a:p>
            <a:r>
              <a:rPr lang="en-US" altLang="zh-TW" sz="1600" dirty="0"/>
              <a:t>M024011024 </a:t>
            </a:r>
            <a:r>
              <a:rPr lang="zh-TW" altLang="en-US" sz="1600" dirty="0"/>
              <a:t>企管碩一</a:t>
            </a:r>
            <a:r>
              <a:rPr lang="en-US" altLang="zh-TW" sz="1600" dirty="0"/>
              <a:t> </a:t>
            </a:r>
            <a:r>
              <a:rPr lang="zh-TW" altLang="en-US" sz="1600" dirty="0"/>
              <a:t>張嘉芬</a:t>
            </a:r>
            <a:endParaRPr lang="en-US" altLang="zh-TW" sz="1600" dirty="0"/>
          </a:p>
          <a:p>
            <a:r>
              <a:rPr lang="en-US" altLang="zh-TW" sz="1600" dirty="0"/>
              <a:t>M024011026 </a:t>
            </a:r>
            <a:r>
              <a:rPr lang="zh-TW" altLang="en-US" sz="1600" dirty="0"/>
              <a:t>企管碩一</a:t>
            </a:r>
            <a:r>
              <a:rPr lang="en-US" altLang="zh-TW" sz="1600" dirty="0"/>
              <a:t> </a:t>
            </a:r>
            <a:r>
              <a:rPr lang="zh-TW" altLang="en-US" sz="1600" dirty="0"/>
              <a:t>高瑋</a:t>
            </a:r>
            <a:r>
              <a:rPr lang="zh-TW" altLang="en-US" sz="1600" dirty="0" smtClean="0"/>
              <a:t>伶</a:t>
            </a:r>
            <a:endParaRPr lang="en-US" altLang="zh-TW" sz="1600" dirty="0"/>
          </a:p>
        </p:txBody>
      </p:sp>
      <p:sp>
        <p:nvSpPr>
          <p:cNvPr id="2" name="投影片編號版面配置區 1"/>
          <p:cNvSpPr>
            <a:spLocks noGrp="1"/>
          </p:cNvSpPr>
          <p:nvPr>
            <p:ph type="sldNum" sz="quarter" idx="12"/>
          </p:nvPr>
        </p:nvSpPr>
        <p:spPr/>
        <p:txBody>
          <a:bodyPr/>
          <a:lstStyle/>
          <a:p>
            <a:fld id="{DEC7A5AD-5AEC-42D0-A3BE-F46B40576360}" type="slidenum">
              <a:rPr lang="en-US" smtClean="0"/>
              <a:t>1</a:t>
            </a:fld>
            <a:endParaRPr lang="en-US"/>
          </a:p>
        </p:txBody>
      </p:sp>
    </p:spTree>
    <p:extLst>
      <p:ext uri="{BB962C8B-B14F-4D97-AF65-F5344CB8AC3E}">
        <p14:creationId xmlns:p14="http://schemas.microsoft.com/office/powerpoint/2010/main" val="238795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存貨生產</a:t>
            </a:r>
            <a:r>
              <a:rPr lang="en-US" altLang="zh-TW" dirty="0" smtClean="0"/>
              <a:t>(make-to-stock)	</a:t>
            </a:r>
            <a:endParaRPr lang="zh-TW" altLang="en-US" dirty="0"/>
          </a:p>
        </p:txBody>
      </p:sp>
      <p:sp>
        <p:nvSpPr>
          <p:cNvPr id="3" name="內容版面配置區 2"/>
          <p:cNvSpPr>
            <a:spLocks noGrp="1"/>
          </p:cNvSpPr>
          <p:nvPr>
            <p:ph idx="1"/>
          </p:nvPr>
        </p:nvSpPr>
        <p:spPr/>
        <p:txBody>
          <a:bodyPr/>
          <a:lstStyle/>
          <a:p>
            <a:r>
              <a:rPr lang="zh-TW" altLang="en-US" sz="2250" dirty="0"/>
              <a:t>公司以</a:t>
            </a:r>
            <a:r>
              <a:rPr lang="zh-TW" altLang="en-US" sz="2250" dirty="0">
                <a:solidFill>
                  <a:srgbClr val="FF0000"/>
                </a:solidFill>
              </a:rPr>
              <a:t>製成品存貨</a:t>
            </a:r>
            <a:r>
              <a:rPr lang="zh-TW" altLang="en-US" sz="2250" dirty="0"/>
              <a:t>的方式供應顧客</a:t>
            </a:r>
            <a:r>
              <a:rPr lang="zh-TW" altLang="en-US" sz="2250" dirty="0" smtClean="0"/>
              <a:t>產品 </a:t>
            </a:r>
            <a:endParaRPr lang="en-US" altLang="zh-TW" sz="2250" dirty="0"/>
          </a:p>
          <a:p>
            <a:r>
              <a:rPr lang="zh-TW" altLang="en-US" dirty="0" smtClean="0"/>
              <a:t>常使用精實製造提高顧客服務水準</a:t>
            </a:r>
            <a:endParaRPr lang="en-US" altLang="zh-TW" dirty="0" smtClean="0"/>
          </a:p>
          <a:p>
            <a:r>
              <a:rPr lang="zh-TW" altLang="en-US" dirty="0" smtClean="0"/>
              <a:t>顧客較不願意等待</a:t>
            </a:r>
            <a:endParaRPr lang="en-US" altLang="zh-TW" dirty="0" smtClean="0"/>
          </a:p>
          <a:p>
            <a:r>
              <a:rPr lang="zh-TW" altLang="en-US" dirty="0" smtClean="0"/>
              <a:t>適用於標準化的產品</a:t>
            </a:r>
            <a:endParaRPr lang="en-US" altLang="zh-TW" dirty="0" smtClean="0"/>
          </a:p>
          <a:p>
            <a:pPr lvl="1"/>
            <a:r>
              <a:rPr lang="en-US" altLang="zh-TW" sz="2400" dirty="0" smtClean="0"/>
              <a:t>Ex: </a:t>
            </a:r>
            <a:r>
              <a:rPr lang="zh-TW" altLang="en-US" sz="2400" dirty="0" smtClean="0">
                <a:solidFill>
                  <a:srgbClr val="FF0000"/>
                </a:solidFill>
              </a:rPr>
              <a:t>便利商店架上的便當</a:t>
            </a:r>
            <a:endParaRPr lang="en-US" altLang="zh-TW" sz="2400" dirty="0" smtClean="0">
              <a:solidFill>
                <a:srgbClr val="FF0000"/>
              </a:solidFill>
            </a:endParaRPr>
          </a:p>
          <a:p>
            <a:pPr>
              <a:buFont typeface="Wingdings" panose="05000000000000000000" pitchFamily="2" charset="2"/>
              <a:buChar char="Ø"/>
            </a:pPr>
            <a:endParaRPr lang="en-US" altLang="zh-TW" dirty="0" smtClean="0"/>
          </a:p>
          <a:p>
            <a:pPr>
              <a:buFont typeface="Wingdings" panose="05000000000000000000" pitchFamily="2" charset="2"/>
              <a:buChar char="Ø"/>
            </a:pPr>
            <a:endParaRPr lang="en-US" altLang="zh-TW" dirty="0" smtClean="0"/>
          </a:p>
          <a:p>
            <a:pPr>
              <a:buFont typeface="Wingdings" panose="05000000000000000000" pitchFamily="2" charset="2"/>
              <a:buChar char="Ø"/>
            </a:pPr>
            <a:endParaRPr lang="zh-TW" altLang="en-US" dirty="0"/>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7215" y="2777679"/>
            <a:ext cx="2960253" cy="3531046"/>
          </a:xfrm>
          <a:prstGeom prst="rect">
            <a:avLst/>
          </a:prstGeom>
        </p:spPr>
      </p:pic>
      <p:sp>
        <p:nvSpPr>
          <p:cNvPr id="5" name="橢圓 4"/>
          <p:cNvSpPr/>
          <p:nvPr/>
        </p:nvSpPr>
        <p:spPr>
          <a:xfrm>
            <a:off x="899592" y="4869160"/>
            <a:ext cx="2376264" cy="1079525"/>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3600" b="1" dirty="0" smtClean="0"/>
              <a:t>推</a:t>
            </a:r>
            <a:r>
              <a:rPr lang="zh-TW" altLang="en-US" sz="3600" b="1" dirty="0"/>
              <a:t>式</a:t>
            </a:r>
          </a:p>
        </p:txBody>
      </p:sp>
      <p:sp>
        <p:nvSpPr>
          <p:cNvPr id="6" name="投影片編號版面配置區 5"/>
          <p:cNvSpPr>
            <a:spLocks noGrp="1"/>
          </p:cNvSpPr>
          <p:nvPr>
            <p:ph type="sldNum" sz="quarter" idx="12"/>
          </p:nvPr>
        </p:nvSpPr>
        <p:spPr/>
        <p:txBody>
          <a:bodyPr/>
          <a:lstStyle/>
          <a:p>
            <a:fld id="{DEC7A5AD-5AEC-42D0-A3BE-F46B40576360}" type="slidenum">
              <a:rPr lang="en-US" smtClean="0"/>
              <a:t>10</a:t>
            </a:fld>
            <a:endParaRPr lang="en-US"/>
          </a:p>
        </p:txBody>
      </p:sp>
    </p:spTree>
    <p:extLst>
      <p:ext uri="{BB962C8B-B14F-4D97-AF65-F5344CB8AC3E}">
        <p14:creationId xmlns:p14="http://schemas.microsoft.com/office/powerpoint/2010/main" val="1846911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接單裝配</a:t>
            </a:r>
            <a:r>
              <a:rPr lang="en-US" altLang="zh-TW" dirty="0" smtClean="0"/>
              <a:t>(assemble-to-order)	</a:t>
            </a:r>
            <a:endParaRPr lang="zh-TW" altLang="en-US" dirty="0"/>
          </a:p>
        </p:txBody>
      </p:sp>
      <p:sp>
        <p:nvSpPr>
          <p:cNvPr id="3" name="內容版面配置區 2"/>
          <p:cNvSpPr>
            <a:spLocks noGrp="1"/>
          </p:cNvSpPr>
          <p:nvPr>
            <p:ph idx="1"/>
          </p:nvPr>
        </p:nvSpPr>
        <p:spPr/>
        <p:txBody>
          <a:bodyPr/>
          <a:lstStyle/>
          <a:p>
            <a:r>
              <a:rPr lang="zh-TW" altLang="en-US" sz="2250" dirty="0"/>
              <a:t>公司接單之後，</a:t>
            </a:r>
            <a:r>
              <a:rPr lang="zh-TW" altLang="en-US" sz="2250" dirty="0" smtClean="0"/>
              <a:t>以預先組成的</a:t>
            </a:r>
            <a:r>
              <a:rPr lang="zh-TW" altLang="en-US" sz="2250" dirty="0">
                <a:solidFill>
                  <a:srgbClr val="FF0000"/>
                </a:solidFill>
              </a:rPr>
              <a:t>模組</a:t>
            </a:r>
            <a:r>
              <a:rPr lang="zh-TW" altLang="en-US" sz="2250" dirty="0"/>
              <a:t>組裝成符合顧客規格的</a:t>
            </a:r>
            <a:r>
              <a:rPr lang="zh-TW" altLang="en-US" sz="2250" dirty="0" smtClean="0"/>
              <a:t>商品</a:t>
            </a:r>
            <a:endParaRPr lang="en-US" altLang="zh-TW" sz="2250" dirty="0"/>
          </a:p>
          <a:p>
            <a:r>
              <a:rPr lang="zh-TW" altLang="en-US" dirty="0" smtClean="0"/>
              <a:t>適用於產品可裝配且裝配費時短</a:t>
            </a:r>
            <a:endParaRPr lang="en-US" altLang="zh-TW" dirty="0" smtClean="0"/>
          </a:p>
          <a:p>
            <a:r>
              <a:rPr lang="zh-TW" altLang="en-US" dirty="0" smtClean="0"/>
              <a:t>高品質具競爭力</a:t>
            </a:r>
            <a:endParaRPr lang="en-US" altLang="zh-TW" dirty="0" smtClean="0"/>
          </a:p>
          <a:p>
            <a:pPr lvl="1"/>
            <a:r>
              <a:rPr lang="en-US" altLang="zh-TW" sz="2400" dirty="0" smtClean="0"/>
              <a:t>Ex: </a:t>
            </a:r>
            <a:r>
              <a:rPr lang="zh-TW" altLang="en-US" sz="2400" dirty="0" smtClean="0">
                <a:solidFill>
                  <a:srgbClr val="FF0000"/>
                </a:solidFill>
              </a:rPr>
              <a:t>自助餐店</a:t>
            </a:r>
            <a:endParaRPr lang="en-US" altLang="zh-TW" sz="2400" dirty="0" smtClean="0">
              <a:solidFill>
                <a:srgbClr val="FF0000"/>
              </a:solidFill>
            </a:endParaRPr>
          </a:p>
          <a:p>
            <a:pPr>
              <a:buFont typeface="Wingdings" panose="05000000000000000000" pitchFamily="2" charset="2"/>
              <a:buChar char="Ø"/>
            </a:pPr>
            <a:endParaRPr lang="zh-TW" altLang="en-US" dirty="0"/>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0514" y="3303591"/>
            <a:ext cx="3679918" cy="2759939"/>
          </a:xfrm>
          <a:prstGeom prst="rect">
            <a:avLst/>
          </a:prstGeom>
        </p:spPr>
      </p:pic>
      <p:sp>
        <p:nvSpPr>
          <p:cNvPr id="5" name="投影片編號版面配置區 4"/>
          <p:cNvSpPr>
            <a:spLocks noGrp="1"/>
          </p:cNvSpPr>
          <p:nvPr>
            <p:ph type="sldNum" sz="quarter" idx="12"/>
          </p:nvPr>
        </p:nvSpPr>
        <p:spPr/>
        <p:txBody>
          <a:bodyPr/>
          <a:lstStyle/>
          <a:p>
            <a:fld id="{DEC7A5AD-5AEC-42D0-A3BE-F46B40576360}" type="slidenum">
              <a:rPr lang="en-US" smtClean="0"/>
              <a:t>11</a:t>
            </a:fld>
            <a:endParaRPr lang="en-US"/>
          </a:p>
        </p:txBody>
      </p:sp>
    </p:spTree>
    <p:extLst>
      <p:ext uri="{BB962C8B-B14F-4D97-AF65-F5344CB8AC3E}">
        <p14:creationId xmlns:p14="http://schemas.microsoft.com/office/powerpoint/2010/main" val="3724356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接單生產</a:t>
            </a:r>
            <a:r>
              <a:rPr lang="en-US" altLang="zh-TW" dirty="0" smtClean="0"/>
              <a:t>(make-to-order)</a:t>
            </a:r>
            <a:endParaRPr lang="zh-TW" altLang="en-US" dirty="0"/>
          </a:p>
        </p:txBody>
      </p:sp>
      <p:sp>
        <p:nvSpPr>
          <p:cNvPr id="3" name="內容版面配置區 2"/>
          <p:cNvSpPr>
            <a:spLocks noGrp="1"/>
          </p:cNvSpPr>
          <p:nvPr>
            <p:ph idx="1"/>
          </p:nvPr>
        </p:nvSpPr>
        <p:spPr/>
        <p:txBody>
          <a:bodyPr>
            <a:normAutofit/>
          </a:bodyPr>
          <a:lstStyle/>
          <a:p>
            <a:r>
              <a:rPr lang="zh-TW" altLang="en-US" sz="2250" dirty="0"/>
              <a:t>公司接到訂單之後再進行生產</a:t>
            </a:r>
            <a:endParaRPr lang="en-US" altLang="zh-TW" sz="2250" dirty="0"/>
          </a:p>
          <a:p>
            <a:r>
              <a:rPr lang="zh-TW" altLang="en-US" dirty="0" smtClean="0"/>
              <a:t>產品是由標準元件</a:t>
            </a:r>
            <a:r>
              <a:rPr lang="en-US" altLang="zh-TW" dirty="0" smtClean="0"/>
              <a:t>+</a:t>
            </a:r>
            <a:r>
              <a:rPr lang="zh-TW" altLang="en-US" dirty="0" smtClean="0"/>
              <a:t>特殊零組件組合而成</a:t>
            </a:r>
            <a:endParaRPr lang="en-US" altLang="zh-TW" dirty="0" smtClean="0"/>
          </a:p>
          <a:p>
            <a:pPr lvl="1"/>
            <a:r>
              <a:rPr lang="en-US" altLang="zh-TW" sz="2400" dirty="0" smtClean="0"/>
              <a:t>Ex: </a:t>
            </a:r>
            <a:r>
              <a:rPr lang="zh-TW" altLang="en-US" sz="2400" dirty="0" smtClean="0">
                <a:solidFill>
                  <a:srgbClr val="FF0000"/>
                </a:solidFill>
              </a:rPr>
              <a:t>點菜式餐廳</a:t>
            </a:r>
            <a:endParaRPr lang="zh-TW" altLang="en-US" sz="2400" dirty="0">
              <a:solidFill>
                <a:srgbClr val="FF0000"/>
              </a:solidFill>
            </a:endParaRPr>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9631" y="2920419"/>
            <a:ext cx="2959566" cy="3697475"/>
          </a:xfrm>
          <a:prstGeom prst="rect">
            <a:avLst/>
          </a:prstGeom>
        </p:spPr>
      </p:pic>
      <p:sp>
        <p:nvSpPr>
          <p:cNvPr id="5" name="投影片編號版面配置區 4"/>
          <p:cNvSpPr>
            <a:spLocks noGrp="1"/>
          </p:cNvSpPr>
          <p:nvPr>
            <p:ph type="sldNum" sz="quarter" idx="12"/>
          </p:nvPr>
        </p:nvSpPr>
        <p:spPr/>
        <p:txBody>
          <a:bodyPr/>
          <a:lstStyle/>
          <a:p>
            <a:fld id="{DEC7A5AD-5AEC-42D0-A3BE-F46B40576360}" type="slidenum">
              <a:rPr lang="en-US" smtClean="0"/>
              <a:t>12</a:t>
            </a:fld>
            <a:endParaRPr lang="en-US"/>
          </a:p>
        </p:txBody>
      </p:sp>
    </p:spTree>
    <p:extLst>
      <p:ext uri="{BB962C8B-B14F-4D97-AF65-F5344CB8AC3E}">
        <p14:creationId xmlns:p14="http://schemas.microsoft.com/office/powerpoint/2010/main" val="4049328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接單設計</a:t>
            </a:r>
            <a:r>
              <a:rPr lang="en-US" altLang="zh-TW" dirty="0" smtClean="0"/>
              <a:t>(engineer-to-order)</a:t>
            </a:r>
            <a:endParaRPr lang="zh-TW" altLang="en-US" dirty="0"/>
          </a:p>
        </p:txBody>
      </p:sp>
      <p:sp>
        <p:nvSpPr>
          <p:cNvPr id="3" name="內容版面配置區 2"/>
          <p:cNvSpPr>
            <a:spLocks noGrp="1"/>
          </p:cNvSpPr>
          <p:nvPr>
            <p:ph idx="1"/>
          </p:nvPr>
        </p:nvSpPr>
        <p:spPr/>
        <p:txBody>
          <a:bodyPr/>
          <a:lstStyle/>
          <a:p>
            <a:r>
              <a:rPr lang="zh-TW" altLang="en-US" sz="2250" dirty="0"/>
              <a:t>公司接單之後</a:t>
            </a:r>
            <a:r>
              <a:rPr lang="zh-TW" altLang="en-US" sz="2250" dirty="0" smtClean="0"/>
              <a:t>，</a:t>
            </a:r>
            <a:r>
              <a:rPr lang="zh-TW" altLang="en-US" sz="2250" dirty="0" smtClean="0">
                <a:solidFill>
                  <a:srgbClr val="FF0000"/>
                </a:solidFill>
              </a:rPr>
              <a:t>與顧客共</a:t>
            </a:r>
            <a:r>
              <a:rPr lang="zh-TW" altLang="en-US" sz="2250" dirty="0">
                <a:solidFill>
                  <a:srgbClr val="FF0000"/>
                </a:solidFill>
              </a:rPr>
              <a:t>同</a:t>
            </a:r>
            <a:r>
              <a:rPr lang="zh-TW" altLang="en-US" sz="2250" dirty="0" smtClean="0">
                <a:solidFill>
                  <a:srgbClr val="FF0000"/>
                </a:solidFill>
              </a:rPr>
              <a:t>設計</a:t>
            </a:r>
            <a:r>
              <a:rPr lang="zh-TW" altLang="en-US" sz="2250" dirty="0" smtClean="0"/>
              <a:t>，決定</a:t>
            </a:r>
            <a:r>
              <a:rPr lang="zh-TW" altLang="en-US" sz="2250" dirty="0"/>
              <a:t>生產過程所需的物料與步驟</a:t>
            </a:r>
            <a:endParaRPr lang="en-US" altLang="zh-TW" sz="2250" dirty="0"/>
          </a:p>
          <a:p>
            <a:r>
              <a:rPr lang="zh-TW" altLang="en-US" dirty="0"/>
              <a:t>交貨時間最</a:t>
            </a:r>
            <a:r>
              <a:rPr lang="zh-TW" altLang="en-US" dirty="0" smtClean="0"/>
              <a:t>長</a:t>
            </a:r>
            <a:endParaRPr lang="en-US" altLang="zh-TW" dirty="0" smtClean="0"/>
          </a:p>
          <a:p>
            <a:pPr lvl="1"/>
            <a:r>
              <a:rPr lang="en-US" altLang="zh-TW" sz="2400" dirty="0" smtClean="0"/>
              <a:t>Ex: </a:t>
            </a:r>
            <a:r>
              <a:rPr lang="zh-TW" altLang="en-US" sz="2400" dirty="0" smtClean="0">
                <a:solidFill>
                  <a:srgbClr val="FF0000"/>
                </a:solidFill>
              </a:rPr>
              <a:t>婚宴</a:t>
            </a:r>
            <a:endParaRPr lang="en-US" altLang="zh-TW" sz="2400" dirty="0">
              <a:solidFill>
                <a:srgbClr val="FF0000"/>
              </a:solidFill>
            </a:endParaRPr>
          </a:p>
          <a:p>
            <a:pPr>
              <a:buFont typeface="Wingdings" panose="05000000000000000000" pitchFamily="2" charset="2"/>
              <a:buChar char="Ø"/>
            </a:pPr>
            <a:endParaRPr lang="en-US" altLang="zh-TW" sz="2250" dirty="0"/>
          </a:p>
          <a:p>
            <a:pPr>
              <a:buFont typeface="Wingdings" panose="05000000000000000000" pitchFamily="2" charset="2"/>
              <a:buChar char="Ø"/>
            </a:pP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88167" y="2277431"/>
            <a:ext cx="2938239" cy="4403920"/>
          </a:xfrm>
          <a:prstGeom prst="rect">
            <a:avLst/>
          </a:prstGeom>
        </p:spPr>
      </p:pic>
      <p:sp>
        <p:nvSpPr>
          <p:cNvPr id="6" name="橢圓 5"/>
          <p:cNvSpPr/>
          <p:nvPr/>
        </p:nvSpPr>
        <p:spPr>
          <a:xfrm>
            <a:off x="899592" y="4869160"/>
            <a:ext cx="2376264" cy="1079525"/>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3600" b="1" dirty="0"/>
              <a:t>拉</a:t>
            </a:r>
            <a:r>
              <a:rPr lang="zh-TW" altLang="en-US" sz="3600" b="1" dirty="0" smtClean="0"/>
              <a:t>式</a:t>
            </a:r>
            <a:endParaRPr lang="zh-TW" altLang="en-US" sz="3600" b="1" dirty="0"/>
          </a:p>
        </p:txBody>
      </p:sp>
      <p:sp>
        <p:nvSpPr>
          <p:cNvPr id="5" name="投影片編號版面配置區 4"/>
          <p:cNvSpPr>
            <a:spLocks noGrp="1"/>
          </p:cNvSpPr>
          <p:nvPr>
            <p:ph type="sldNum" sz="quarter" idx="12"/>
          </p:nvPr>
        </p:nvSpPr>
        <p:spPr/>
        <p:txBody>
          <a:bodyPr/>
          <a:lstStyle/>
          <a:p>
            <a:fld id="{DEC7A5AD-5AEC-42D0-A3BE-F46B40576360}" type="slidenum">
              <a:rPr lang="en-US" smtClean="0"/>
              <a:t>13</a:t>
            </a:fld>
            <a:endParaRPr lang="en-US"/>
          </a:p>
        </p:txBody>
      </p:sp>
    </p:spTree>
    <p:extLst>
      <p:ext uri="{BB962C8B-B14F-4D97-AF65-F5344CB8AC3E}">
        <p14:creationId xmlns:p14="http://schemas.microsoft.com/office/powerpoint/2010/main" val="3677120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532963" y="2443059"/>
            <a:ext cx="6384216" cy="1473813"/>
          </a:xfrm>
        </p:spPr>
        <p:txBody>
          <a:bodyPr/>
          <a:lstStyle/>
          <a:p>
            <a:r>
              <a:rPr lang="en-US" altLang="zh-TW" sz="4400" dirty="0" smtClean="0">
                <a:solidFill>
                  <a:srgbClr val="FF6600"/>
                </a:solidFill>
              </a:rPr>
              <a:t>5.2 </a:t>
            </a:r>
            <a:r>
              <a:rPr lang="zh-TW" altLang="en-US" sz="4400" dirty="0" smtClean="0">
                <a:solidFill>
                  <a:srgbClr val="FF6600"/>
                </a:solidFill>
              </a:rPr>
              <a:t>生產流</a:t>
            </a:r>
            <a:r>
              <a:rPr lang="zh-TW" altLang="en-US" sz="4400" dirty="0">
                <a:solidFill>
                  <a:srgbClr val="FF6600"/>
                </a:solidFill>
              </a:rPr>
              <a:t>程的結構</a:t>
            </a:r>
            <a:r>
              <a:rPr lang="zh-TW" altLang="en-US" sz="4400" dirty="0" smtClean="0">
                <a:solidFill>
                  <a:srgbClr val="FF6600"/>
                </a:solidFill>
              </a:rPr>
              <a:t>類型</a:t>
            </a:r>
            <a:r>
              <a:rPr lang="en-US" altLang="zh-TW" sz="4400" dirty="0">
                <a:solidFill>
                  <a:srgbClr val="FF6600"/>
                </a:solidFill>
              </a:rPr>
              <a:t/>
            </a:r>
            <a:br>
              <a:rPr lang="en-US" altLang="zh-TW" sz="4400" dirty="0">
                <a:solidFill>
                  <a:srgbClr val="FF6600"/>
                </a:solidFill>
              </a:rPr>
            </a:br>
            <a:r>
              <a:rPr lang="en-US" altLang="zh-TW" sz="4400" dirty="0">
                <a:solidFill>
                  <a:srgbClr val="FF6600"/>
                </a:solidFill>
              </a:rPr>
              <a:t>5.3</a:t>
            </a:r>
            <a:r>
              <a:rPr lang="zh-TW" altLang="en-US" sz="4400" dirty="0">
                <a:solidFill>
                  <a:srgbClr val="FF6600"/>
                </a:solidFill>
              </a:rPr>
              <a:t> 損益平衡分析</a:t>
            </a:r>
            <a:r>
              <a:rPr lang="en-US" altLang="zh-TW" sz="4400" dirty="0">
                <a:solidFill>
                  <a:srgbClr val="FF6600"/>
                </a:solidFill>
              </a:rPr>
              <a:t/>
            </a:r>
            <a:br>
              <a:rPr lang="en-US" altLang="zh-TW" sz="4400" dirty="0">
                <a:solidFill>
                  <a:srgbClr val="FF6600"/>
                </a:solidFill>
              </a:rPr>
            </a:br>
            <a:r>
              <a:rPr lang="en-US" altLang="zh-TW" sz="4400" dirty="0">
                <a:solidFill>
                  <a:srgbClr val="FF6600"/>
                </a:solidFill>
              </a:rPr>
              <a:t>5.4 </a:t>
            </a:r>
            <a:r>
              <a:rPr lang="zh-TW" altLang="en-US" sz="4400" dirty="0" smtClean="0">
                <a:solidFill>
                  <a:srgbClr val="FF6600"/>
                </a:solidFill>
              </a:rPr>
              <a:t>生產系統設計 </a:t>
            </a:r>
            <a:endParaRPr lang="zh-TW" altLang="en-US" sz="4400" dirty="0">
              <a:solidFill>
                <a:srgbClr val="FF6600"/>
              </a:solidFill>
            </a:endParaRPr>
          </a:p>
        </p:txBody>
      </p:sp>
      <p:sp>
        <p:nvSpPr>
          <p:cNvPr id="5" name="副標題 4"/>
          <p:cNvSpPr>
            <a:spLocks noGrp="1"/>
          </p:cNvSpPr>
          <p:nvPr>
            <p:ph type="subTitle" idx="1"/>
          </p:nvPr>
        </p:nvSpPr>
        <p:spPr>
          <a:xfrm>
            <a:off x="994520" y="4089368"/>
            <a:ext cx="5826719" cy="1096899"/>
          </a:xfrm>
        </p:spPr>
        <p:txBody>
          <a:bodyPr/>
          <a:lstStyle/>
          <a:p>
            <a:r>
              <a:rPr lang="zh-TW" altLang="en-US" dirty="0" smtClean="0"/>
              <a:t>報告者</a:t>
            </a:r>
            <a:r>
              <a:rPr lang="en-US" altLang="zh-TW" dirty="0" smtClean="0"/>
              <a:t>:</a:t>
            </a:r>
            <a:r>
              <a:rPr lang="zh-TW" altLang="en-US" dirty="0" smtClean="0"/>
              <a:t> 蔣佳妙</a:t>
            </a:r>
            <a:endParaRPr lang="en-US" altLang="zh-TW" dirty="0" smtClean="0"/>
          </a:p>
          <a:p>
            <a:r>
              <a:rPr lang="zh-TW" altLang="en-US" dirty="0" smtClean="0"/>
              <a:t>陳致豪</a:t>
            </a:r>
            <a:endParaRPr lang="en-US" altLang="zh-TW" dirty="0" smtClean="0"/>
          </a:p>
        </p:txBody>
      </p:sp>
      <p:sp>
        <p:nvSpPr>
          <p:cNvPr id="2" name="投影片編號版面配置區 1"/>
          <p:cNvSpPr>
            <a:spLocks noGrp="1"/>
          </p:cNvSpPr>
          <p:nvPr>
            <p:ph type="sldNum" sz="quarter" idx="12"/>
          </p:nvPr>
        </p:nvSpPr>
        <p:spPr/>
        <p:txBody>
          <a:bodyPr/>
          <a:lstStyle/>
          <a:p>
            <a:fld id="{DEC7A5AD-5AEC-42D0-A3BE-F46B40576360}" type="slidenum">
              <a:rPr lang="en-US" smtClean="0"/>
              <a:t>14</a:t>
            </a:fld>
            <a:endParaRPr lang="en-US"/>
          </a:p>
        </p:txBody>
      </p:sp>
    </p:spTree>
    <p:extLst>
      <p:ext uri="{BB962C8B-B14F-4D97-AF65-F5344CB8AC3E}">
        <p14:creationId xmlns:p14="http://schemas.microsoft.com/office/powerpoint/2010/main" val="2437564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a:t>
            </a:r>
            <a:r>
              <a:rPr lang="zh-TW" altLang="en-US" dirty="0" smtClean="0"/>
              <a:t>選擇</a:t>
            </a:r>
            <a:endParaRPr lang="zh-TW" altLang="en-US" sz="3200" b="1" dirty="0"/>
          </a:p>
        </p:txBody>
      </p:sp>
      <p:pic>
        <p:nvPicPr>
          <p:cNvPr id="7" name="圖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205" y="1550754"/>
            <a:ext cx="3720820" cy="4773813"/>
          </a:xfrm>
          <a:prstGeom prst="rect">
            <a:avLst/>
          </a:prstGeom>
        </p:spPr>
      </p:pic>
      <p:pic>
        <p:nvPicPr>
          <p:cNvPr id="8" name="圖片 7"/>
          <p:cNvPicPr>
            <a:picLocks noChangeAspect="1"/>
          </p:cNvPicPr>
          <p:nvPr/>
        </p:nvPicPr>
        <p:blipFill>
          <a:blip r:embed="rId4"/>
          <a:stretch>
            <a:fillRect/>
          </a:stretch>
        </p:blipFill>
        <p:spPr>
          <a:xfrm>
            <a:off x="4424716" y="3320368"/>
            <a:ext cx="4170730" cy="2778348"/>
          </a:xfrm>
          <a:prstGeom prst="rect">
            <a:avLst/>
          </a:prstGeom>
        </p:spPr>
      </p:pic>
      <p:sp>
        <p:nvSpPr>
          <p:cNvPr id="11" name="文字方塊 10"/>
          <p:cNvSpPr txBox="1"/>
          <p:nvPr/>
        </p:nvSpPr>
        <p:spPr>
          <a:xfrm>
            <a:off x="4575347" y="1513262"/>
            <a:ext cx="2813591" cy="1523494"/>
          </a:xfrm>
          <a:prstGeom prst="rect">
            <a:avLst/>
          </a:prstGeom>
          <a:noFill/>
        </p:spPr>
        <p:txBody>
          <a:bodyPr wrap="none" rtlCol="0">
            <a:spAutoFit/>
          </a:bodyPr>
          <a:lstStyle/>
          <a:p>
            <a:pPr>
              <a:lnSpc>
                <a:spcPct val="150000"/>
              </a:lnSpc>
            </a:pPr>
            <a:r>
              <a:rPr lang="zh-TW" altLang="en-US" sz="2800" dirty="0" smtClean="0">
                <a:solidFill>
                  <a:srgbClr val="FF6600"/>
                </a:solidFill>
                <a:latin typeface="微軟正黑體" pitchFamily="34" charset="-120"/>
                <a:ea typeface="微軟正黑體" pitchFamily="34" charset="-120"/>
              </a:rPr>
              <a:t>如何生產</a:t>
            </a:r>
            <a:endParaRPr lang="en-US" altLang="zh-TW" sz="2800" dirty="0" smtClean="0">
              <a:solidFill>
                <a:srgbClr val="FF6600"/>
              </a:solidFill>
              <a:latin typeface="微軟正黑體" pitchFamily="34" charset="-120"/>
              <a:ea typeface="微軟正黑體" pitchFamily="34" charset="-120"/>
            </a:endParaRPr>
          </a:p>
          <a:p>
            <a:pPr>
              <a:lnSpc>
                <a:spcPct val="150000"/>
              </a:lnSpc>
            </a:pPr>
            <a:r>
              <a:rPr lang="en-US" altLang="zh-TW" sz="2800" dirty="0" smtClean="0">
                <a:solidFill>
                  <a:srgbClr val="FF6600"/>
                </a:solidFill>
                <a:latin typeface="微軟正黑體" pitchFamily="34" charset="-120"/>
                <a:ea typeface="微軟正黑體" pitchFamily="34" charset="-120"/>
              </a:rPr>
              <a:t>  </a:t>
            </a:r>
            <a:r>
              <a:rPr lang="zh-TW" altLang="en-US" sz="2800" dirty="0" smtClean="0">
                <a:solidFill>
                  <a:srgbClr val="FF6600"/>
                </a:solidFill>
                <a:latin typeface="微軟正黑體" pitchFamily="34" charset="-120"/>
                <a:ea typeface="微軟正黑體" pitchFamily="34" charset="-120"/>
              </a:rPr>
              <a:t>比較有</a:t>
            </a:r>
            <a:r>
              <a:rPr lang="en-US" altLang="zh-TW" sz="2800" dirty="0" smtClean="0">
                <a:solidFill>
                  <a:srgbClr val="FF6600"/>
                </a:solidFill>
                <a:latin typeface="微軟正黑體" pitchFamily="34" charset="-120"/>
                <a:ea typeface="微軟正黑體" pitchFamily="34" charset="-120"/>
              </a:rPr>
              <a:t> </a:t>
            </a:r>
            <a:r>
              <a:rPr lang="zh-TW" altLang="en-US" sz="3600" dirty="0" smtClean="0">
                <a:solidFill>
                  <a:srgbClr val="FF0000"/>
                </a:solidFill>
                <a:latin typeface="微軟正黑體" pitchFamily="34" charset="-120"/>
                <a:ea typeface="微軟正黑體" pitchFamily="34" charset="-120"/>
              </a:rPr>
              <a:t>效率</a:t>
            </a:r>
            <a:r>
              <a:rPr lang="zh-TW" altLang="en-US" sz="2800" dirty="0" smtClean="0">
                <a:solidFill>
                  <a:srgbClr val="FF6600"/>
                </a:solidFill>
                <a:latin typeface="微軟正黑體" pitchFamily="34" charset="-120"/>
                <a:ea typeface="微軟正黑體" pitchFamily="34" charset="-120"/>
              </a:rPr>
              <a:t>？</a:t>
            </a:r>
            <a:endParaRPr lang="zh-TW" altLang="en-US" sz="2800" dirty="0">
              <a:solidFill>
                <a:srgbClr val="FF6600"/>
              </a:solidFill>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DEC7A5AD-5AEC-42D0-A3BE-F46B40576360}" type="slidenum">
              <a:rPr lang="en-US" smtClean="0"/>
              <a:t>15</a:t>
            </a:fld>
            <a:endParaRPr lang="en-US"/>
          </a:p>
        </p:txBody>
      </p:sp>
    </p:spTree>
    <p:extLst>
      <p:ext uri="{BB962C8B-B14F-4D97-AF65-F5344CB8AC3E}">
        <p14:creationId xmlns:p14="http://schemas.microsoft.com/office/powerpoint/2010/main" val="16177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流程</a:t>
            </a:r>
            <a:r>
              <a:rPr lang="zh-TW" altLang="en-US" dirty="0" smtClean="0"/>
              <a:t>選擇</a:t>
            </a:r>
            <a:endParaRPr lang="zh-TW" altLang="en-US" sz="3200" b="1" dirty="0"/>
          </a:p>
        </p:txBody>
      </p:sp>
      <p:sp>
        <p:nvSpPr>
          <p:cNvPr id="3" name="內容版面配置區 2"/>
          <p:cNvSpPr>
            <a:spLocks noGrp="1"/>
          </p:cNvSpPr>
          <p:nvPr>
            <p:ph idx="1"/>
          </p:nvPr>
        </p:nvSpPr>
        <p:spPr/>
        <p:txBody>
          <a:bodyPr>
            <a:normAutofit/>
          </a:bodyPr>
          <a:lstStyle/>
          <a:p>
            <a:r>
              <a:rPr lang="zh-TW" altLang="en-US" sz="2400" dirty="0" smtClean="0"/>
              <a:t>決定採用何種流程</a:t>
            </a:r>
            <a:r>
              <a:rPr lang="zh-TW" altLang="en-US" sz="2400" dirty="0"/>
              <a:t>來</a:t>
            </a:r>
            <a:r>
              <a:rPr lang="zh-TW" altLang="en-US" sz="2400" dirty="0" smtClean="0"/>
              <a:t>製造商品或提供服務的</a:t>
            </a:r>
            <a:r>
              <a:rPr lang="zh-TW" altLang="en-US" sz="3200" b="1" dirty="0" smtClean="0">
                <a:solidFill>
                  <a:srgbClr val="FF0000"/>
                </a:solidFill>
              </a:rPr>
              <a:t>策略性決策</a:t>
            </a:r>
            <a:r>
              <a:rPr lang="zh-TW" altLang="en-US" sz="2000" dirty="0" smtClean="0"/>
              <a:t>。</a:t>
            </a:r>
            <a:endParaRPr lang="en-US" altLang="zh-TW" sz="2400" dirty="0" smtClean="0"/>
          </a:p>
          <a:p>
            <a:endParaRPr lang="en-US" altLang="zh-TW" sz="2400" dirty="0"/>
          </a:p>
          <a:p>
            <a:pPr marL="0" indent="0">
              <a:buNone/>
            </a:pPr>
            <a:endParaRPr lang="en-US" altLang="zh-TW" sz="2400" dirty="0" smtClean="0"/>
          </a:p>
        </p:txBody>
      </p:sp>
      <p:pic>
        <p:nvPicPr>
          <p:cNvPr id="1026" name="Picture 2" descr="http://p2.img.cctvpic.com/photoworkspace/contentimg/2013/05/03/201305031003423914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7585" y="2640316"/>
            <a:ext cx="4320480" cy="2597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uto.gasgoo.com/upload/News/20130606/69/1320368328585736905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33958" y="2640316"/>
            <a:ext cx="2882459" cy="2597233"/>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1230155" y="5381150"/>
            <a:ext cx="6417141" cy="900246"/>
          </a:xfrm>
          <a:prstGeom prst="rect">
            <a:avLst/>
          </a:prstGeom>
          <a:noFill/>
        </p:spPr>
        <p:txBody>
          <a:bodyPr wrap="none" rtlCol="0">
            <a:spAutoFit/>
          </a:bodyPr>
          <a:lstStyle/>
          <a:p>
            <a:pPr>
              <a:lnSpc>
                <a:spcPct val="150000"/>
              </a:lnSpc>
            </a:pPr>
            <a:r>
              <a:rPr lang="zh-TW" altLang="en-US" dirty="0" smtClean="0">
                <a:latin typeface="微軟正黑體" pitchFamily="34" charset="-120"/>
                <a:ea typeface="微軟正黑體" pitchFamily="34" charset="-120"/>
              </a:rPr>
              <a:t>當產量很少時，或許選擇人工作業進行組裝；</a:t>
            </a:r>
            <a:endParaRPr lang="en-US" altLang="zh-TW" dirty="0" smtClean="0">
              <a:latin typeface="微軟正黑體" pitchFamily="34" charset="-120"/>
              <a:ea typeface="微軟正黑體" pitchFamily="34" charset="-120"/>
            </a:endParaRPr>
          </a:p>
          <a:p>
            <a:pPr>
              <a:lnSpc>
                <a:spcPct val="150000"/>
              </a:lnSpc>
            </a:pPr>
            <a:r>
              <a:rPr lang="zh-TW" altLang="en-US" dirty="0" smtClean="0">
                <a:latin typeface="微軟正黑體" pitchFamily="34" charset="-120"/>
                <a:ea typeface="微軟正黑體" pitchFamily="34" charset="-120"/>
              </a:rPr>
              <a:t>相對的，產量多時，採取裝配線的安排或許是較合適的選擇。</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DEC7A5AD-5AEC-42D0-A3BE-F46B40576360}" type="slidenum">
              <a:rPr lang="en-US" smtClean="0"/>
              <a:t>16</a:t>
            </a:fld>
            <a:endParaRPr lang="en-US"/>
          </a:p>
        </p:txBody>
      </p:sp>
    </p:spTree>
    <p:extLst>
      <p:ext uri="{BB962C8B-B14F-4D97-AF65-F5344CB8AC3E}">
        <p14:creationId xmlns:p14="http://schemas.microsoft.com/office/powerpoint/2010/main" val="2150196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設施佈置</a:t>
            </a:r>
            <a:endParaRPr lang="zh-TW" altLang="en-US" dirty="0"/>
          </a:p>
        </p:txBody>
      </p:sp>
      <p:sp>
        <p:nvSpPr>
          <p:cNvPr id="3" name="內容版面配置區 2"/>
          <p:cNvSpPr>
            <a:spLocks noGrp="1"/>
          </p:cNvSpPr>
          <p:nvPr>
            <p:ph idx="1"/>
          </p:nvPr>
        </p:nvSpPr>
        <p:spPr/>
        <p:txBody>
          <a:bodyPr>
            <a:normAutofit/>
          </a:bodyPr>
          <a:lstStyle/>
          <a:p>
            <a:r>
              <a:rPr lang="zh-TW" altLang="en-US" sz="2400" dirty="0" smtClean="0"/>
              <a:t>其形態可由工作流程的形式來定義，基本的流程</a:t>
            </a:r>
            <a:r>
              <a:rPr lang="zh-TW" altLang="en-US" sz="2400" dirty="0"/>
              <a:t>結構</a:t>
            </a:r>
            <a:r>
              <a:rPr lang="zh-TW" altLang="en-US" sz="2400" dirty="0" smtClean="0"/>
              <a:t>包含：</a:t>
            </a:r>
            <a:endParaRPr lang="en-US" altLang="zh-TW" sz="2400" dirty="0" smtClean="0"/>
          </a:p>
          <a:p>
            <a:endParaRPr lang="en-US" altLang="zh-TW" sz="2400" dirty="0"/>
          </a:p>
          <a:p>
            <a:pPr lvl="1"/>
            <a:r>
              <a:rPr lang="zh-TW" altLang="en-US" sz="2400" dirty="0"/>
              <a:t> 專案佈置 </a:t>
            </a:r>
            <a:r>
              <a:rPr lang="en-US" altLang="zh-TW" sz="2400" dirty="0"/>
              <a:t>(Project layout)	</a:t>
            </a:r>
          </a:p>
          <a:p>
            <a:pPr lvl="1"/>
            <a:r>
              <a:rPr lang="zh-TW" altLang="en-US" sz="2400" dirty="0" smtClean="0"/>
              <a:t> 工作中心 </a:t>
            </a:r>
            <a:r>
              <a:rPr lang="en-US" altLang="zh-TW" sz="2400" dirty="0" smtClean="0"/>
              <a:t>(Work center)</a:t>
            </a:r>
          </a:p>
          <a:p>
            <a:pPr lvl="1"/>
            <a:r>
              <a:rPr lang="zh-TW" altLang="en-US" sz="2400" dirty="0" smtClean="0"/>
              <a:t> 製造單元 </a:t>
            </a:r>
            <a:r>
              <a:rPr lang="en-US" altLang="zh-TW" sz="2400" dirty="0" smtClean="0"/>
              <a:t>(Manufacturing cell)</a:t>
            </a:r>
          </a:p>
          <a:p>
            <a:pPr lvl="1"/>
            <a:r>
              <a:rPr lang="zh-TW" altLang="en-US" sz="2400" dirty="0" smtClean="0"/>
              <a:t> 裝配線 </a:t>
            </a:r>
            <a:r>
              <a:rPr lang="en-US" altLang="zh-TW" sz="2400" dirty="0" smtClean="0"/>
              <a:t>(Assembly line)</a:t>
            </a:r>
          </a:p>
          <a:p>
            <a:pPr lvl="1"/>
            <a:r>
              <a:rPr lang="zh-TW" altLang="en-US" sz="2400" dirty="0" smtClean="0"/>
              <a:t> 連續流程</a:t>
            </a:r>
            <a:r>
              <a:rPr lang="en-US" altLang="zh-TW" sz="2400" dirty="0"/>
              <a:t> </a:t>
            </a:r>
            <a:r>
              <a:rPr lang="en-US" altLang="zh-TW" sz="2400" dirty="0" smtClean="0"/>
              <a:t>(Continuous process)</a:t>
            </a:r>
            <a:endParaRPr lang="zh-TW" altLang="en-US" sz="2400" dirty="0"/>
          </a:p>
        </p:txBody>
      </p:sp>
      <p:sp>
        <p:nvSpPr>
          <p:cNvPr id="4" name="投影片編號版面配置區 3"/>
          <p:cNvSpPr>
            <a:spLocks noGrp="1"/>
          </p:cNvSpPr>
          <p:nvPr>
            <p:ph type="sldNum" sz="quarter" idx="12"/>
          </p:nvPr>
        </p:nvSpPr>
        <p:spPr/>
        <p:txBody>
          <a:bodyPr/>
          <a:lstStyle/>
          <a:p>
            <a:fld id="{DEC7A5AD-5AEC-42D0-A3BE-F46B40576360}" type="slidenum">
              <a:rPr lang="en-US" smtClean="0"/>
              <a:t>17</a:t>
            </a:fld>
            <a:endParaRPr lang="en-US"/>
          </a:p>
        </p:txBody>
      </p:sp>
    </p:spTree>
    <p:extLst>
      <p:ext uri="{BB962C8B-B14F-4D97-AF65-F5344CB8AC3E}">
        <p14:creationId xmlns:p14="http://schemas.microsoft.com/office/powerpoint/2010/main" val="325909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專案佈置</a:t>
            </a:r>
            <a:endParaRPr lang="zh-TW" altLang="en-US" dirty="0"/>
          </a:p>
        </p:txBody>
      </p:sp>
      <p:sp>
        <p:nvSpPr>
          <p:cNvPr id="3" name="內容版面配置區 2"/>
          <p:cNvSpPr>
            <a:spLocks noGrp="1"/>
          </p:cNvSpPr>
          <p:nvPr>
            <p:ph idx="1"/>
          </p:nvPr>
        </p:nvSpPr>
        <p:spPr>
          <a:xfrm>
            <a:off x="612340" y="1423317"/>
            <a:ext cx="8074460" cy="4525963"/>
          </a:xfrm>
        </p:spPr>
        <p:txBody>
          <a:bodyPr>
            <a:normAutofit/>
          </a:bodyPr>
          <a:lstStyle/>
          <a:p>
            <a:r>
              <a:rPr lang="zh-TW" altLang="en-US" sz="2400" dirty="0"/>
              <a:t>基</a:t>
            </a:r>
            <a:r>
              <a:rPr lang="zh-TW" altLang="en-US" sz="2400" dirty="0" smtClean="0"/>
              <a:t>於產品體積或重量的因素，固定產品的地點，並將設備搬至產品所在位置的流程結構。</a:t>
            </a:r>
            <a:endParaRPr lang="zh-TW" altLang="en-US" sz="2400" dirty="0"/>
          </a:p>
        </p:txBody>
      </p:sp>
      <p:pic>
        <p:nvPicPr>
          <p:cNvPr id="1028" name="Picture 4" descr="http://magimg.chinayes.com/Mags/gxhk/20091124/Article/Content/20101023192440318299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45540" y="2462280"/>
            <a:ext cx="5189765"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1313492" y="6062680"/>
            <a:ext cx="6102953"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造船的生產流程通常是圍繞著船體</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商品</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去進行專案的佈置</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fld id="{DEC7A5AD-5AEC-42D0-A3BE-F46B40576360}" type="slidenum">
              <a:rPr lang="en-US" smtClean="0"/>
              <a:t>18</a:t>
            </a:fld>
            <a:endParaRPr lang="en-US"/>
          </a:p>
        </p:txBody>
      </p:sp>
    </p:spTree>
    <p:extLst>
      <p:ext uri="{BB962C8B-B14F-4D97-AF65-F5344CB8AC3E}">
        <p14:creationId xmlns:p14="http://schemas.microsoft.com/office/powerpoint/2010/main" val="1228233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工作中心</a:t>
            </a:r>
            <a:endParaRPr lang="zh-TW" altLang="en-US" dirty="0"/>
          </a:p>
        </p:txBody>
      </p:sp>
      <p:sp>
        <p:nvSpPr>
          <p:cNvPr id="3" name="內容版面配置區 2"/>
          <p:cNvSpPr>
            <a:spLocks noGrp="1"/>
          </p:cNvSpPr>
          <p:nvPr>
            <p:ph idx="1"/>
          </p:nvPr>
        </p:nvSpPr>
        <p:spPr>
          <a:xfrm>
            <a:off x="623454" y="1417527"/>
            <a:ext cx="6747309" cy="4623837"/>
          </a:xfrm>
        </p:spPr>
        <p:txBody>
          <a:bodyPr>
            <a:normAutofit/>
          </a:bodyPr>
          <a:lstStyle/>
          <a:p>
            <a:r>
              <a:rPr lang="zh-TW" altLang="en-US" sz="2400" dirty="0" smtClean="0"/>
              <a:t>將</a:t>
            </a:r>
            <a:r>
              <a:rPr lang="zh-TW" altLang="en-US" sz="2400" dirty="0"/>
              <a:t>被</a:t>
            </a:r>
            <a:r>
              <a:rPr lang="zh-TW" altLang="en-US" sz="2400" dirty="0" smtClean="0"/>
              <a:t>賦予</a:t>
            </a:r>
            <a:r>
              <a:rPr lang="zh-TW" altLang="en-US" sz="2400" dirty="0"/>
              <a:t>單一</a:t>
            </a:r>
            <a:r>
              <a:rPr lang="zh-TW" altLang="en-US" sz="2400" dirty="0" smtClean="0"/>
              <a:t>工作任務的人機料法集結，當完成該任務則交由負責下一階段任務的工作中心進行接下來的生產流程。有時會被視為負責特定類型作業的</a:t>
            </a:r>
            <a:r>
              <a:rPr lang="en-US" altLang="zh-TW" sz="2400" dirty="0" smtClean="0"/>
              <a:t> </a:t>
            </a:r>
            <a:r>
              <a:rPr lang="zh-TW" altLang="en-US" sz="2800" b="1" dirty="0" smtClean="0">
                <a:solidFill>
                  <a:srgbClr val="FF0000"/>
                </a:solidFill>
              </a:rPr>
              <a:t>部門</a:t>
            </a:r>
            <a:r>
              <a:rPr lang="zh-TW" altLang="en-US" sz="2400" dirty="0" smtClean="0"/>
              <a:t>。</a:t>
            </a:r>
            <a:endParaRPr lang="en-US" altLang="zh-TW" sz="2400" dirty="0" smtClean="0"/>
          </a:p>
        </p:txBody>
      </p:sp>
      <p:sp>
        <p:nvSpPr>
          <p:cNvPr id="6" name="文字方塊 5"/>
          <p:cNvSpPr txBox="1"/>
          <p:nvPr/>
        </p:nvSpPr>
        <p:spPr>
          <a:xfrm>
            <a:off x="1043608" y="5279448"/>
            <a:ext cx="1107996" cy="369332"/>
          </a:xfrm>
          <a:prstGeom prst="rect">
            <a:avLst/>
          </a:prstGeom>
          <a:noFill/>
        </p:spPr>
        <p:txBody>
          <a:bodyPr wrap="none" rtlCol="0">
            <a:spAutoFit/>
          </a:bodyPr>
          <a:lstStyle/>
          <a:p>
            <a:r>
              <a:rPr lang="zh-TW" altLang="en-US" dirty="0">
                <a:latin typeface="微軟正黑體" pitchFamily="34" charset="-120"/>
                <a:ea typeface="微軟正黑體" pitchFamily="34" charset="-120"/>
              </a:rPr>
              <a:t>包</a:t>
            </a:r>
            <a:r>
              <a:rPr lang="zh-TW" altLang="en-US" dirty="0" smtClean="0">
                <a:latin typeface="微軟正黑體" pitchFamily="34" charset="-120"/>
                <a:ea typeface="微軟正黑體" pitchFamily="34" charset="-120"/>
              </a:rPr>
              <a:t>餡中心</a:t>
            </a:r>
            <a:endParaRPr lang="en-US" altLang="zh-TW" dirty="0" smtClean="0">
              <a:latin typeface="微軟正黑體" pitchFamily="34" charset="-120"/>
              <a:ea typeface="微軟正黑體" pitchFamily="34" charset="-120"/>
            </a:endParaRPr>
          </a:p>
        </p:txBody>
      </p:sp>
      <p:pic>
        <p:nvPicPr>
          <p:cNvPr id="7" name="Picture 2" descr="http://forum.igreen-tw.com/media/forum_topic_picture/Pt8y5YBinlNwofg9CMTXCwjpf05XdDX.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380528"/>
            <a:ext cx="2691887" cy="180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forum.igreen-tw.com/media/forum_topic_picture/w0vm2DCxQiEb88DKt55GiAbg1WBdQvk.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1840" y="4513937"/>
            <a:ext cx="2869438" cy="1918937"/>
          </a:xfrm>
          <a:prstGeom prst="rect">
            <a:avLst/>
          </a:prstGeom>
          <a:noFill/>
          <a:extLst>
            <a:ext uri="{909E8E84-426E-40DD-AFC4-6F175D3DCCD1}">
              <a14:hiddenFill xmlns:a14="http://schemas.microsoft.com/office/drawing/2010/main">
                <a:solidFill>
                  <a:srgbClr val="FFFFFF"/>
                </a:solidFill>
              </a14:hiddenFill>
            </a:ext>
          </a:extLst>
        </p:spPr>
      </p:pic>
      <p:sp>
        <p:nvSpPr>
          <p:cNvPr id="10" name="右彎箭號 9"/>
          <p:cNvSpPr/>
          <p:nvPr/>
        </p:nvSpPr>
        <p:spPr>
          <a:xfrm flipV="1">
            <a:off x="2411760" y="5288740"/>
            <a:ext cx="648072" cy="5853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3" name="文字方塊 12"/>
          <p:cNvSpPr txBox="1"/>
          <p:nvPr/>
        </p:nvSpPr>
        <p:spPr>
          <a:xfrm>
            <a:off x="3995936" y="4095962"/>
            <a:ext cx="1107996"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爐烤中心</a:t>
            </a:r>
            <a:endParaRPr lang="en-US" altLang="zh-TW" dirty="0" smtClean="0">
              <a:latin typeface="微軟正黑體" pitchFamily="34" charset="-120"/>
              <a:ea typeface="微軟正黑體" pitchFamily="34" charset="-120"/>
            </a:endParaRPr>
          </a:p>
        </p:txBody>
      </p:sp>
      <p:pic>
        <p:nvPicPr>
          <p:cNvPr id="2054" name="Picture 6" descr="http://forum.igreen-tw.com/media/forum_topic_picture/z50QlMMNnmvvPKdV9civOUsYYmFFmcj.jpe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20839" y="3375348"/>
            <a:ext cx="2699633" cy="1805380"/>
          </a:xfrm>
          <a:prstGeom prst="rect">
            <a:avLst/>
          </a:prstGeom>
          <a:noFill/>
          <a:extLst>
            <a:ext uri="{909E8E84-426E-40DD-AFC4-6F175D3DCCD1}">
              <a14:hiddenFill xmlns:a14="http://schemas.microsoft.com/office/drawing/2010/main">
                <a:solidFill>
                  <a:srgbClr val="FFFFFF"/>
                </a:solidFill>
              </a14:hiddenFill>
            </a:ext>
          </a:extLst>
        </p:spPr>
      </p:pic>
      <p:sp>
        <p:nvSpPr>
          <p:cNvPr id="15" name="右彎箭號 14"/>
          <p:cNvSpPr/>
          <p:nvPr/>
        </p:nvSpPr>
        <p:spPr>
          <a:xfrm rot="16200000" flipV="1">
            <a:off x="6089481" y="5257382"/>
            <a:ext cx="648072" cy="5853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6" name="文字方塊 15"/>
          <p:cNvSpPr txBox="1"/>
          <p:nvPr/>
        </p:nvSpPr>
        <p:spPr>
          <a:xfrm>
            <a:off x="6948264" y="5250177"/>
            <a:ext cx="1107996" cy="369332"/>
          </a:xfrm>
          <a:prstGeom prst="rect">
            <a:avLst/>
          </a:prstGeom>
          <a:noFill/>
        </p:spPr>
        <p:txBody>
          <a:bodyPr wrap="none" rtlCol="0">
            <a:spAutoFit/>
          </a:bodyPr>
          <a:lstStyle/>
          <a:p>
            <a:r>
              <a:rPr lang="zh-TW" altLang="en-US" dirty="0">
                <a:latin typeface="微軟正黑體" pitchFamily="34" charset="-120"/>
                <a:ea typeface="微軟正黑體" pitchFamily="34" charset="-120"/>
              </a:rPr>
              <a:t>包裝中心</a:t>
            </a:r>
            <a:endParaRPr lang="en-US" altLang="zh-TW" dirty="0" smtClean="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DEC7A5AD-5AEC-42D0-A3BE-F46B40576360}" type="slidenum">
              <a:rPr lang="en-US" smtClean="0"/>
              <a:t>19</a:t>
            </a:fld>
            <a:endParaRPr lang="en-US"/>
          </a:p>
        </p:txBody>
      </p:sp>
    </p:spTree>
    <p:extLst>
      <p:ext uri="{BB962C8B-B14F-4D97-AF65-F5344CB8AC3E}">
        <p14:creationId xmlns:p14="http://schemas.microsoft.com/office/powerpoint/2010/main" val="3512895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zh-TW" altLang="en-US" dirty="0" smtClean="0"/>
              <a:t>個案介紹</a:t>
            </a:r>
            <a:endParaRPr lang="en-US" dirty="0"/>
          </a:p>
        </p:txBody>
      </p:sp>
      <p:pic>
        <p:nvPicPr>
          <p:cNvPr id="13" name="Picture 4"/>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91" b="99370" l="2000" r="97600"/>
                    </a14:imgEffect>
                  </a14:imgLayer>
                </a14:imgProps>
              </a:ext>
              <a:ext uri="{28A0092B-C50C-407E-A947-70E740481C1C}">
                <a14:useLocalDpi xmlns:a14="http://schemas.microsoft.com/office/drawing/2010/main"/>
              </a:ext>
            </a:extLst>
          </a:blip>
          <a:stretch>
            <a:fillRect/>
          </a:stretch>
        </p:blipFill>
        <p:spPr bwMode="auto">
          <a:xfrm>
            <a:off x="3623270" y="1922576"/>
            <a:ext cx="3804970" cy="3622332"/>
          </a:xfrm>
          <a:prstGeom prst="rect">
            <a:avLst/>
          </a:prstGeom>
          <a:noFill/>
        </p:spPr>
      </p:pic>
      <p:sp>
        <p:nvSpPr>
          <p:cNvPr id="14" name="文字方塊 13"/>
          <p:cNvSpPr txBox="1"/>
          <p:nvPr/>
        </p:nvSpPr>
        <p:spPr>
          <a:xfrm>
            <a:off x="283491" y="1486175"/>
            <a:ext cx="4615232" cy="1631216"/>
          </a:xfrm>
          <a:prstGeom prst="rect">
            <a:avLst/>
          </a:prstGeom>
          <a:noFill/>
        </p:spPr>
        <p:txBody>
          <a:bodyPr wrap="square" rtlCol="0">
            <a:spAutoFit/>
          </a:bodyPr>
          <a:lstStyle/>
          <a:p>
            <a:pPr algn="ctr">
              <a:lnSpc>
                <a:spcPct val="150000"/>
              </a:lnSpc>
            </a:pPr>
            <a:r>
              <a:rPr lang="zh-TW" altLang="en-US" sz="4400" dirty="0" smtClean="0">
                <a:solidFill>
                  <a:srgbClr val="FF6600"/>
                </a:solidFill>
              </a:rPr>
              <a:t>東芝</a:t>
            </a:r>
            <a:r>
              <a:rPr lang="en-US" altLang="zh-TW" sz="4400" dirty="0" smtClean="0">
                <a:solidFill>
                  <a:srgbClr val="FF6600"/>
                </a:solidFill>
              </a:rPr>
              <a:t>(TOSHIBA)</a:t>
            </a:r>
            <a:endParaRPr lang="en-US" altLang="zh-TW" sz="2000" dirty="0">
              <a:solidFill>
                <a:srgbClr val="FF6600"/>
              </a:solidFill>
            </a:endParaRPr>
          </a:p>
          <a:p>
            <a:pPr algn="ctr">
              <a:lnSpc>
                <a:spcPct val="150000"/>
              </a:lnSpc>
            </a:pPr>
            <a:r>
              <a:rPr lang="zh-TW" altLang="en-US" sz="2400" dirty="0" smtClean="0"/>
              <a:t> 世界第一台筆記型電腦的生產者</a:t>
            </a:r>
            <a:endParaRPr lang="zh-TW" altLang="en-US" sz="2400" dirty="0"/>
          </a:p>
        </p:txBody>
      </p:sp>
      <p:sp>
        <p:nvSpPr>
          <p:cNvPr id="15" name="文字方塊 14"/>
          <p:cNvSpPr txBox="1"/>
          <p:nvPr/>
        </p:nvSpPr>
        <p:spPr>
          <a:xfrm>
            <a:off x="520843" y="5538330"/>
            <a:ext cx="4275824" cy="523220"/>
          </a:xfrm>
          <a:prstGeom prst="rect">
            <a:avLst/>
          </a:prstGeom>
          <a:noFill/>
        </p:spPr>
        <p:txBody>
          <a:bodyPr wrap="square" rtlCol="0">
            <a:spAutoFit/>
          </a:bodyPr>
          <a:lstStyle/>
          <a:p>
            <a:r>
              <a:rPr lang="en-US" altLang="zh-TW" sz="2800" dirty="0" smtClean="0"/>
              <a:t>1985</a:t>
            </a:r>
            <a:r>
              <a:rPr lang="zh-TW" altLang="en-US" sz="2800" dirty="0" smtClean="0"/>
              <a:t>年的</a:t>
            </a:r>
            <a:r>
              <a:rPr lang="en-US" altLang="zh-TW" sz="2800" dirty="0" smtClean="0"/>
              <a:t>T3100</a:t>
            </a:r>
            <a:r>
              <a:rPr lang="zh-TW" altLang="en-US" sz="2800" dirty="0" smtClean="0"/>
              <a:t>長這樣</a:t>
            </a:r>
            <a:endParaRPr lang="zh-TW" altLang="en-US" sz="2800" dirty="0"/>
          </a:p>
        </p:txBody>
      </p:sp>
      <p:sp>
        <p:nvSpPr>
          <p:cNvPr id="2" name="投影片編號版面配置區 1"/>
          <p:cNvSpPr>
            <a:spLocks noGrp="1"/>
          </p:cNvSpPr>
          <p:nvPr>
            <p:ph type="sldNum" sz="quarter" idx="12"/>
          </p:nvPr>
        </p:nvSpPr>
        <p:spPr/>
        <p:txBody>
          <a:bodyPr/>
          <a:lstStyle/>
          <a:p>
            <a:fld id="{DEC7A5AD-5AEC-42D0-A3BE-F46B40576360}" type="slidenum">
              <a:rPr lang="en-US" smtClean="0"/>
              <a:t>2</a:t>
            </a:fld>
            <a:endParaRPr lang="en-US"/>
          </a:p>
        </p:txBody>
      </p:sp>
    </p:spTree>
    <p:extLst>
      <p:ext uri="{BB962C8B-B14F-4D97-AF65-F5344CB8AC3E}">
        <p14:creationId xmlns:p14="http://schemas.microsoft.com/office/powerpoint/2010/main" val="145056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製造單元</a:t>
            </a:r>
            <a:endParaRPr lang="zh-TW" altLang="en-US" dirty="0"/>
          </a:p>
        </p:txBody>
      </p:sp>
      <p:sp>
        <p:nvSpPr>
          <p:cNvPr id="3" name="內容版面配置區 2"/>
          <p:cNvSpPr>
            <a:spLocks noGrp="1"/>
          </p:cNvSpPr>
          <p:nvPr>
            <p:ph idx="1"/>
          </p:nvPr>
        </p:nvSpPr>
        <p:spPr>
          <a:xfrm>
            <a:off x="623455" y="1417527"/>
            <a:ext cx="6497838" cy="4623837"/>
          </a:xfrm>
        </p:spPr>
        <p:txBody>
          <a:bodyPr>
            <a:normAutofit/>
          </a:bodyPr>
          <a:lstStyle/>
          <a:p>
            <a:r>
              <a:rPr lang="zh-TW" altLang="en-US" dirty="0">
                <a:latin typeface="微軟正黑體" panose="020B0604030504040204" pitchFamily="34" charset="-120"/>
                <a:ea typeface="微軟正黑體" panose="020B0604030504040204" pitchFamily="34" charset="-120"/>
              </a:rPr>
              <a:t>具有相似流程需求品項的生產區域。比如在同一家公司中</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至</a:t>
            </a:r>
            <a:r>
              <a:rPr lang="en-US" altLang="zh-TW" dirty="0">
                <a:latin typeface="微軟正黑體" panose="020B0604030504040204" pitchFamily="34" charset="-120"/>
                <a:ea typeface="微軟正黑體" panose="020B0604030504040204" pitchFamily="34" charset="-120"/>
              </a:rPr>
              <a:t>E</a:t>
            </a:r>
            <a:r>
              <a:rPr lang="zh-TW" altLang="en-US" dirty="0">
                <a:latin typeface="微軟正黑體" panose="020B0604030504040204" pitchFamily="34" charset="-120"/>
                <a:ea typeface="微軟正黑體" panose="020B0604030504040204" pitchFamily="34" charset="-120"/>
              </a:rPr>
              <a:t>為擁有各自獨立生產流程的單位，可以各自產出</a:t>
            </a:r>
            <a:r>
              <a:rPr lang="zh-TW" altLang="en-US" dirty="0" smtClean="0">
                <a:latin typeface="微軟正黑體" panose="020B0604030504040204" pitchFamily="34" charset="-120"/>
                <a:ea typeface="微軟正黑體" panose="020B0604030504040204" pitchFamily="34" charset="-120"/>
              </a:rPr>
              <a:t>不同的產品</a:t>
            </a:r>
            <a:r>
              <a:rPr lang="zh-TW" altLang="en-US" dirty="0">
                <a:latin typeface="微軟正黑體" panose="020B0604030504040204" pitchFamily="34" charset="-120"/>
                <a:ea typeface="微軟正黑體" panose="020B0604030504040204" pitchFamily="34" charset="-120"/>
              </a:rPr>
              <a:t>。</a:t>
            </a:r>
          </a:p>
        </p:txBody>
      </p:sp>
      <p:grpSp>
        <p:nvGrpSpPr>
          <p:cNvPr id="12" name="群組 11"/>
          <p:cNvGrpSpPr/>
          <p:nvPr/>
        </p:nvGrpSpPr>
        <p:grpSpPr>
          <a:xfrm>
            <a:off x="539552" y="2687124"/>
            <a:ext cx="8024806" cy="3477416"/>
            <a:chOff x="251520" y="2852936"/>
            <a:chExt cx="8640960" cy="3744416"/>
          </a:xfrm>
        </p:grpSpPr>
        <p:sp>
          <p:nvSpPr>
            <p:cNvPr id="14" name="矩形 13"/>
            <p:cNvSpPr/>
            <p:nvPr/>
          </p:nvSpPr>
          <p:spPr>
            <a:xfrm>
              <a:off x="251520" y="2852936"/>
              <a:ext cx="8640960" cy="374441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nvGrpSpPr>
            <p:cNvPr id="17" name="群組 16"/>
            <p:cNvGrpSpPr/>
            <p:nvPr/>
          </p:nvGrpSpPr>
          <p:grpSpPr>
            <a:xfrm>
              <a:off x="997330" y="2968425"/>
              <a:ext cx="6984229" cy="1152128"/>
              <a:chOff x="827584" y="2708920"/>
              <a:chExt cx="6984229" cy="1152128"/>
            </a:xfrm>
          </p:grpSpPr>
          <p:sp>
            <p:nvSpPr>
              <p:cNvPr id="34" name="圓角矩形 33"/>
              <p:cNvSpPr/>
              <p:nvPr/>
            </p:nvSpPr>
            <p:spPr>
              <a:xfrm>
                <a:off x="827584" y="2708920"/>
                <a:ext cx="6984229" cy="11521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35" name="剪去對角線角落矩形 34"/>
              <p:cNvSpPr/>
              <p:nvPr/>
            </p:nvSpPr>
            <p:spPr>
              <a:xfrm>
                <a:off x="1187624" y="2844208"/>
                <a:ext cx="1152128" cy="864096"/>
              </a:xfrm>
              <a:prstGeom prst="snip2Diag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b="1" dirty="0" smtClean="0">
                    <a:latin typeface="微軟正黑體" pitchFamily="34" charset="-120"/>
                    <a:ea typeface="微軟正黑體" pitchFamily="34" charset="-120"/>
                  </a:rPr>
                  <a:t>A</a:t>
                </a:r>
                <a:r>
                  <a:rPr lang="zh-TW" altLang="en-US" sz="2400" b="1" dirty="0" smtClean="0">
                    <a:latin typeface="微軟正黑體" pitchFamily="34" charset="-120"/>
                    <a:ea typeface="微軟正黑體" pitchFamily="34" charset="-120"/>
                  </a:rPr>
                  <a:t>區</a:t>
                </a:r>
                <a:endParaRPr lang="zh-TW" altLang="en-US" sz="2400" b="1" dirty="0">
                  <a:latin typeface="微軟正黑體" pitchFamily="34" charset="-120"/>
                  <a:ea typeface="微軟正黑體" pitchFamily="34" charset="-120"/>
                </a:endParaRPr>
              </a:p>
            </p:txBody>
          </p:sp>
          <p:sp>
            <p:nvSpPr>
              <p:cNvPr id="36" name="剪去對角線角落矩形 35"/>
              <p:cNvSpPr/>
              <p:nvPr/>
            </p:nvSpPr>
            <p:spPr>
              <a:xfrm>
                <a:off x="2475602" y="2844208"/>
                <a:ext cx="1152128" cy="864096"/>
              </a:xfrm>
              <a:prstGeom prst="snip2Diag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b="1" dirty="0">
                    <a:latin typeface="微軟正黑體" pitchFamily="34" charset="-120"/>
                    <a:ea typeface="微軟正黑體" pitchFamily="34" charset="-120"/>
                  </a:rPr>
                  <a:t>B</a:t>
                </a:r>
                <a:r>
                  <a:rPr lang="zh-TW" altLang="en-US" sz="2400" b="1" dirty="0" smtClean="0">
                    <a:latin typeface="微軟正黑體" pitchFamily="34" charset="-120"/>
                    <a:ea typeface="微軟正黑體" pitchFamily="34" charset="-120"/>
                  </a:rPr>
                  <a:t>區</a:t>
                </a:r>
                <a:endParaRPr lang="zh-TW" altLang="en-US" sz="2400" b="1" dirty="0">
                  <a:latin typeface="微軟正黑體" pitchFamily="34" charset="-120"/>
                  <a:ea typeface="微軟正黑體" pitchFamily="34" charset="-120"/>
                </a:endParaRPr>
              </a:p>
            </p:txBody>
          </p:sp>
          <p:sp>
            <p:nvSpPr>
              <p:cNvPr id="37" name="剪去對角線角落矩形 36"/>
              <p:cNvSpPr/>
              <p:nvPr/>
            </p:nvSpPr>
            <p:spPr>
              <a:xfrm>
                <a:off x="5076056" y="2860431"/>
                <a:ext cx="1152128" cy="864096"/>
              </a:xfrm>
              <a:prstGeom prst="snip2Diag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b="1" dirty="0" smtClean="0">
                    <a:latin typeface="微軟正黑體" pitchFamily="34" charset="-120"/>
                    <a:ea typeface="微軟正黑體" pitchFamily="34" charset="-120"/>
                  </a:rPr>
                  <a:t>D</a:t>
                </a:r>
                <a:r>
                  <a:rPr lang="zh-TW" altLang="en-US" sz="2400" b="1" dirty="0" smtClean="0">
                    <a:latin typeface="微軟正黑體" pitchFamily="34" charset="-120"/>
                    <a:ea typeface="微軟正黑體" pitchFamily="34" charset="-120"/>
                  </a:rPr>
                  <a:t>區</a:t>
                </a:r>
                <a:endParaRPr lang="zh-TW" altLang="en-US" sz="2400" b="1" dirty="0">
                  <a:latin typeface="微軟正黑體" pitchFamily="34" charset="-120"/>
                  <a:ea typeface="微軟正黑體" pitchFamily="34" charset="-120"/>
                </a:endParaRPr>
              </a:p>
            </p:txBody>
          </p:sp>
          <p:sp>
            <p:nvSpPr>
              <p:cNvPr id="38" name="剪去對角線角落矩形 37"/>
              <p:cNvSpPr/>
              <p:nvPr/>
            </p:nvSpPr>
            <p:spPr>
              <a:xfrm>
                <a:off x="6372200" y="2860431"/>
                <a:ext cx="1152128" cy="864096"/>
              </a:xfrm>
              <a:prstGeom prst="snip2Diag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b="1" dirty="0" smtClean="0">
                    <a:latin typeface="微軟正黑體" pitchFamily="34" charset="-120"/>
                    <a:ea typeface="微軟正黑體" pitchFamily="34" charset="-120"/>
                  </a:rPr>
                  <a:t>E</a:t>
                </a:r>
                <a:r>
                  <a:rPr lang="zh-TW" altLang="en-US" sz="2400" b="1" dirty="0" smtClean="0">
                    <a:latin typeface="微軟正黑體" pitchFamily="34" charset="-120"/>
                    <a:ea typeface="微軟正黑體" pitchFamily="34" charset="-120"/>
                  </a:rPr>
                  <a:t>區</a:t>
                </a:r>
                <a:endParaRPr lang="zh-TW" altLang="en-US" sz="2400" b="1" dirty="0">
                  <a:latin typeface="微軟正黑體" pitchFamily="34" charset="-120"/>
                  <a:ea typeface="微軟正黑體" pitchFamily="34" charset="-120"/>
                </a:endParaRPr>
              </a:p>
            </p:txBody>
          </p:sp>
        </p:grpSp>
        <p:grpSp>
          <p:nvGrpSpPr>
            <p:cNvPr id="18" name="群組 17"/>
            <p:cNvGrpSpPr/>
            <p:nvPr/>
          </p:nvGrpSpPr>
          <p:grpSpPr>
            <a:xfrm>
              <a:off x="467544" y="4721642"/>
              <a:ext cx="8064896" cy="1659686"/>
              <a:chOff x="467544" y="4721642"/>
              <a:chExt cx="8064896" cy="1659686"/>
            </a:xfrm>
          </p:grpSpPr>
          <p:sp>
            <p:nvSpPr>
              <p:cNvPr id="25" name="圓角矩形 24"/>
              <p:cNvSpPr/>
              <p:nvPr/>
            </p:nvSpPr>
            <p:spPr>
              <a:xfrm>
                <a:off x="467544" y="4725144"/>
                <a:ext cx="1440160" cy="16561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6" name="圓角矩形 25"/>
              <p:cNvSpPr/>
              <p:nvPr/>
            </p:nvSpPr>
            <p:spPr>
              <a:xfrm>
                <a:off x="2123728" y="4721642"/>
                <a:ext cx="1440160" cy="16561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7" name="圓角矩形 26"/>
              <p:cNvSpPr/>
              <p:nvPr/>
            </p:nvSpPr>
            <p:spPr>
              <a:xfrm>
                <a:off x="3792213" y="4725144"/>
                <a:ext cx="1440160" cy="16561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8" name="圓角矩形 27"/>
              <p:cNvSpPr/>
              <p:nvPr/>
            </p:nvSpPr>
            <p:spPr>
              <a:xfrm>
                <a:off x="5436096" y="4721642"/>
                <a:ext cx="1440160" cy="16561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9" name="圓角矩形 28"/>
              <p:cNvSpPr/>
              <p:nvPr/>
            </p:nvSpPr>
            <p:spPr>
              <a:xfrm>
                <a:off x="7092280" y="4721642"/>
                <a:ext cx="1440160" cy="16561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pic>
            <p:nvPicPr>
              <p:cNvPr id="30"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0680" y="4973471"/>
                <a:ext cx="11239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0863" y="5054432"/>
                <a:ext cx="11906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95752" y="5055375"/>
                <a:ext cx="1248633" cy="92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24018" y="4959184"/>
                <a:ext cx="12287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9" name="肘形接點 18"/>
            <p:cNvCxnSpPr>
              <a:stCxn id="35" idx="1"/>
              <a:endCxn id="25" idx="0"/>
            </p:cNvCxnSpPr>
            <p:nvPr/>
          </p:nvCxnSpPr>
          <p:spPr>
            <a:xfrm rot="5400000">
              <a:off x="1181862" y="3973571"/>
              <a:ext cx="757335" cy="745810"/>
            </a:xfrm>
            <a:prstGeom prst="bentConnector3">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肘形接點 19"/>
            <p:cNvCxnSpPr>
              <a:stCxn id="36" idx="0"/>
              <a:endCxn id="27" idx="0"/>
            </p:cNvCxnSpPr>
            <p:nvPr/>
          </p:nvCxnSpPr>
          <p:spPr>
            <a:xfrm>
              <a:off x="3797476" y="3535761"/>
              <a:ext cx="714817" cy="1189383"/>
            </a:xfrm>
            <a:prstGeom prst="bentConnector2">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肘形接點 20"/>
            <p:cNvCxnSpPr>
              <a:stCxn id="36" idx="1"/>
              <a:endCxn id="26" idx="0"/>
            </p:cNvCxnSpPr>
            <p:nvPr/>
          </p:nvCxnSpPr>
          <p:spPr>
            <a:xfrm rot="5400000">
              <a:off x="2655694" y="4155923"/>
              <a:ext cx="753833" cy="377604"/>
            </a:xfrm>
            <a:prstGeom prst="bentConnector3">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剪去對角線角落矩形 21"/>
            <p:cNvSpPr/>
            <p:nvPr/>
          </p:nvSpPr>
          <p:spPr>
            <a:xfrm>
              <a:off x="3936229" y="3119936"/>
              <a:ext cx="1152128" cy="864096"/>
            </a:xfrm>
            <a:prstGeom prst="snip2Diag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2400" b="1" dirty="0" smtClean="0">
                  <a:latin typeface="微軟正黑體" pitchFamily="34" charset="-120"/>
                  <a:ea typeface="微軟正黑體" pitchFamily="34" charset="-120"/>
                </a:rPr>
                <a:t>C</a:t>
              </a:r>
              <a:r>
                <a:rPr lang="zh-TW" altLang="en-US" sz="2400" b="1" dirty="0" smtClean="0">
                  <a:latin typeface="微軟正黑體" pitchFamily="34" charset="-120"/>
                  <a:ea typeface="微軟正黑體" pitchFamily="34" charset="-120"/>
                </a:rPr>
                <a:t>區</a:t>
              </a:r>
              <a:endParaRPr lang="zh-TW" altLang="en-US" sz="2400" b="1" dirty="0">
                <a:latin typeface="微軟正黑體" pitchFamily="34" charset="-120"/>
                <a:ea typeface="微軟正黑體" pitchFamily="34" charset="-120"/>
              </a:endParaRPr>
            </a:p>
          </p:txBody>
        </p:sp>
        <p:cxnSp>
          <p:nvCxnSpPr>
            <p:cNvPr id="23" name="肘形接點 22"/>
            <p:cNvCxnSpPr>
              <a:stCxn id="37" idx="1"/>
              <a:endCxn id="28" idx="0"/>
            </p:cNvCxnSpPr>
            <p:nvPr/>
          </p:nvCxnSpPr>
          <p:spPr>
            <a:xfrm rot="16200000" flipH="1">
              <a:off x="5620216" y="4185682"/>
              <a:ext cx="737610" cy="334310"/>
            </a:xfrm>
            <a:prstGeom prst="bentConnector3">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接點 23"/>
            <p:cNvCxnSpPr>
              <a:stCxn id="38" idx="1"/>
              <a:endCxn id="29" idx="0"/>
            </p:cNvCxnSpPr>
            <p:nvPr/>
          </p:nvCxnSpPr>
          <p:spPr>
            <a:xfrm rot="16200000" flipH="1">
              <a:off x="7096380" y="4005662"/>
              <a:ext cx="737610" cy="694350"/>
            </a:xfrm>
            <a:prstGeom prst="bentConnector3">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9" name="文字方塊 38"/>
          <p:cNvSpPr txBox="1"/>
          <p:nvPr/>
        </p:nvSpPr>
        <p:spPr>
          <a:xfrm>
            <a:off x="995690" y="6207695"/>
            <a:ext cx="7167347" cy="461665"/>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化妝品生產過程經常需要依照每季設計的不同</a:t>
            </a:r>
            <a:r>
              <a:rPr lang="en-US" altLang="zh-TW" dirty="0" smtClean="0">
                <a:latin typeface="微軟正黑體" pitchFamily="34" charset="-120"/>
                <a:ea typeface="微軟正黑體" pitchFamily="34" charset="-120"/>
              </a:rPr>
              <a:t> </a:t>
            </a:r>
            <a:r>
              <a:rPr lang="zh-TW" altLang="en-US" sz="2400" b="1" dirty="0" smtClean="0">
                <a:solidFill>
                  <a:srgbClr val="FF0000"/>
                </a:solidFill>
                <a:latin typeface="微軟正黑體" pitchFamily="34" charset="-120"/>
                <a:ea typeface="微軟正黑體" pitchFamily="34" charset="-120"/>
              </a:rPr>
              <a:t>調整</a:t>
            </a:r>
            <a:r>
              <a:rPr lang="en-US" altLang="zh-TW" sz="2400" b="1"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配色、配方等等</a:t>
            </a:r>
            <a:endParaRPr lang="zh-TW" altLang="en-US" dirty="0">
              <a:latin typeface="微軟正黑體" pitchFamily="34" charset="-120"/>
              <a:ea typeface="微軟正黑體" pitchFamily="34" charset="-120"/>
            </a:endParaRPr>
          </a:p>
        </p:txBody>
      </p:sp>
      <p:pic>
        <p:nvPicPr>
          <p:cNvPr id="40"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37618" y="4505438"/>
            <a:ext cx="649145" cy="123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DEC7A5AD-5AEC-42D0-A3BE-F46B40576360}" type="slidenum">
              <a:rPr lang="en-US" smtClean="0"/>
              <a:t>20</a:t>
            </a:fld>
            <a:endParaRPr lang="en-US"/>
          </a:p>
        </p:txBody>
      </p:sp>
    </p:spTree>
    <p:extLst>
      <p:ext uri="{BB962C8B-B14F-4D97-AF65-F5344CB8AC3E}">
        <p14:creationId xmlns:p14="http://schemas.microsoft.com/office/powerpoint/2010/main" val="48683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裝配線</a:t>
            </a:r>
            <a:endParaRPr lang="zh-TW" altLang="en-US" dirty="0"/>
          </a:p>
        </p:txBody>
      </p:sp>
      <p:sp>
        <p:nvSpPr>
          <p:cNvPr id="3" name="內容版面配置區 2"/>
          <p:cNvSpPr>
            <a:spLocks noGrp="1"/>
          </p:cNvSpPr>
          <p:nvPr>
            <p:ph idx="1"/>
          </p:nvPr>
        </p:nvSpPr>
        <p:spPr>
          <a:xfrm>
            <a:off x="714397" y="1484784"/>
            <a:ext cx="6486273" cy="4525963"/>
          </a:xfrm>
        </p:spPr>
        <p:txBody>
          <a:bodyPr>
            <a:normAutofit/>
          </a:bodyPr>
          <a:lstStyle/>
          <a:p>
            <a:r>
              <a:rPr lang="zh-TW" altLang="en-US" sz="2400" dirty="0" smtClean="0"/>
              <a:t>生產非連續性零件，零件按照預先訂定的速率通過一組特定的工作站。</a:t>
            </a:r>
            <a:endParaRPr lang="zh-TW" altLang="en-US" sz="2400" dirty="0"/>
          </a:p>
        </p:txBody>
      </p:sp>
      <p:pic>
        <p:nvPicPr>
          <p:cNvPr id="3074" name="Picture 2" descr="http://s1.djyimg.com/i6/10062717504839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23488" y="2491970"/>
            <a:ext cx="5616624" cy="3254751"/>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1111378" y="5877272"/>
            <a:ext cx="6281926" cy="400110"/>
          </a:xfrm>
          <a:prstGeom prst="rect">
            <a:avLst/>
          </a:prstGeom>
          <a:noFill/>
        </p:spPr>
        <p:txBody>
          <a:bodyPr wrap="none" rtlCol="0">
            <a:spAutoFit/>
          </a:bodyPr>
          <a:lstStyle/>
          <a:p>
            <a:r>
              <a:rPr lang="en-US" altLang="zh-TW" dirty="0" smtClean="0">
                <a:latin typeface="微軟正黑體" pitchFamily="34" charset="-120"/>
                <a:ea typeface="微軟正黑體" pitchFamily="34" charset="-120"/>
              </a:rPr>
              <a:t>3C</a:t>
            </a:r>
            <a:r>
              <a:rPr lang="zh-TW" altLang="en-US" dirty="0" smtClean="0">
                <a:latin typeface="微軟正黑體" pitchFamily="34" charset="-120"/>
                <a:ea typeface="微軟正黑體" pitchFamily="34" charset="-120"/>
              </a:rPr>
              <a:t>電子代工廠經常採取這樣</a:t>
            </a:r>
            <a:r>
              <a:rPr lang="en-US" altLang="zh-TW" dirty="0" smtClean="0">
                <a:latin typeface="微軟正黑體" pitchFamily="34" charset="-120"/>
                <a:ea typeface="微軟正黑體" pitchFamily="34" charset="-120"/>
              </a:rPr>
              <a:t> </a:t>
            </a:r>
            <a:r>
              <a:rPr lang="zh-TW" altLang="en-US" sz="2000" b="1" dirty="0" smtClean="0">
                <a:solidFill>
                  <a:srgbClr val="FF0000"/>
                </a:solidFill>
                <a:latin typeface="微軟正黑體" pitchFamily="34" charset="-120"/>
                <a:ea typeface="微軟正黑體" pitchFamily="34" charset="-120"/>
              </a:rPr>
              <a:t>連續不斷的輸送帶</a:t>
            </a:r>
            <a:r>
              <a:rPr lang="en-US" altLang="zh-TW" sz="2000" b="1" dirty="0" smtClean="0">
                <a:solidFill>
                  <a:srgbClr val="FF0000"/>
                </a:solidFill>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的方式生產</a:t>
            </a: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DEC7A5AD-5AEC-42D0-A3BE-F46B40576360}" type="slidenum">
              <a:rPr lang="en-US" smtClean="0"/>
              <a:t>21</a:t>
            </a:fld>
            <a:endParaRPr lang="en-US"/>
          </a:p>
        </p:txBody>
      </p:sp>
    </p:spTree>
    <p:extLst>
      <p:ext uri="{BB962C8B-B14F-4D97-AF65-F5344CB8AC3E}">
        <p14:creationId xmlns:p14="http://schemas.microsoft.com/office/powerpoint/2010/main" val="1798045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連續流程</a:t>
            </a:r>
            <a:endParaRPr lang="zh-TW" altLang="en-US" dirty="0"/>
          </a:p>
        </p:txBody>
      </p:sp>
      <p:sp>
        <p:nvSpPr>
          <p:cNvPr id="3" name="內容版面配置區 2"/>
          <p:cNvSpPr>
            <a:spLocks noGrp="1"/>
          </p:cNvSpPr>
          <p:nvPr>
            <p:ph idx="1"/>
          </p:nvPr>
        </p:nvSpPr>
        <p:spPr>
          <a:xfrm>
            <a:off x="635020" y="1412776"/>
            <a:ext cx="6327517" cy="4525963"/>
          </a:xfrm>
        </p:spPr>
        <p:txBody>
          <a:bodyPr>
            <a:normAutofit/>
          </a:bodyPr>
          <a:lstStyle/>
          <a:p>
            <a:r>
              <a:rPr lang="zh-TW" altLang="en-US" sz="2400" dirty="0"/>
              <a:t>將</a:t>
            </a:r>
            <a:r>
              <a:rPr lang="zh-TW" altLang="en-US" sz="2400" dirty="0" smtClean="0"/>
              <a:t>原料轉換成製成品的連續流程，通常屬於</a:t>
            </a:r>
            <a:r>
              <a:rPr lang="zh-TW" altLang="en-US" sz="2800" b="1" dirty="0" smtClean="0">
                <a:solidFill>
                  <a:srgbClr val="FF0000"/>
                </a:solidFill>
              </a:rPr>
              <a:t>自動化流程</a:t>
            </a:r>
            <a:r>
              <a:rPr lang="zh-TW" altLang="en-US" sz="2400" dirty="0" smtClean="0"/>
              <a:t>。</a:t>
            </a:r>
            <a:endParaRPr lang="zh-TW" altLang="en-US" sz="2400" dirty="0"/>
          </a:p>
        </p:txBody>
      </p:sp>
      <p:pic>
        <p:nvPicPr>
          <p:cNvPr id="4098" name="Picture 2" descr="http://ty.cityhz.com/UploadBig/6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2022" y="2469096"/>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DEC7A5AD-5AEC-42D0-A3BE-F46B40576360}" type="slidenum">
              <a:rPr lang="en-US" smtClean="0"/>
              <a:t>22</a:t>
            </a:fld>
            <a:endParaRPr lang="en-US"/>
          </a:p>
        </p:txBody>
      </p:sp>
    </p:spTree>
    <p:extLst>
      <p:ext uri="{BB962C8B-B14F-4D97-AF65-F5344CB8AC3E}">
        <p14:creationId xmlns:p14="http://schemas.microsoft.com/office/powerpoint/2010/main" val="1847188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7808"/>
            <a:ext cx="8229600" cy="1143000"/>
          </a:xfrm>
        </p:spPr>
        <p:txBody>
          <a:bodyPr>
            <a:normAutofit/>
          </a:bodyPr>
          <a:lstStyle/>
          <a:p>
            <a:r>
              <a:rPr lang="zh-TW" altLang="en-US" sz="3600" dirty="0" smtClean="0"/>
              <a:t>如何選擇適合的生產</a:t>
            </a:r>
            <a:r>
              <a:rPr lang="zh-TW" altLang="en-US" sz="3600" dirty="0"/>
              <a:t>工作流程</a:t>
            </a:r>
            <a:r>
              <a:rPr lang="zh-TW" altLang="en-US" sz="3600" dirty="0" smtClean="0"/>
              <a:t>？</a:t>
            </a:r>
            <a:endParaRPr lang="zh-TW" altLang="en-US" sz="3600" dirty="0"/>
          </a:p>
        </p:txBody>
      </p:sp>
      <p:sp>
        <p:nvSpPr>
          <p:cNvPr id="3" name="內容版面配置區 2"/>
          <p:cNvSpPr>
            <a:spLocks noGrp="1"/>
          </p:cNvSpPr>
          <p:nvPr>
            <p:ph idx="1"/>
          </p:nvPr>
        </p:nvSpPr>
        <p:spPr/>
        <p:txBody>
          <a:bodyPr>
            <a:normAutofit/>
          </a:bodyPr>
          <a:lstStyle/>
          <a:p>
            <a:r>
              <a:rPr lang="zh-TW" altLang="en-US" sz="2800" b="1" dirty="0" smtClean="0">
                <a:solidFill>
                  <a:srgbClr val="FF0000"/>
                </a:solidFill>
              </a:rPr>
              <a:t>標準化</a:t>
            </a:r>
            <a:r>
              <a:rPr lang="zh-TW" altLang="en-US" sz="2800" dirty="0" smtClean="0"/>
              <a:t>：產品生產的變動程度</a:t>
            </a:r>
            <a:endParaRPr lang="en-US" altLang="zh-TW" sz="2800" dirty="0" smtClean="0"/>
          </a:p>
          <a:p>
            <a:pPr lvl="1"/>
            <a:r>
              <a:rPr lang="zh-TW" altLang="en-US" sz="2400" dirty="0" smtClean="0"/>
              <a:t>系統必須處理的產品或服務有多少變化？</a:t>
            </a:r>
            <a:endParaRPr lang="en-US" altLang="zh-TW" sz="2400" dirty="0" smtClean="0"/>
          </a:p>
          <a:p>
            <a:pPr lvl="1"/>
            <a:r>
              <a:rPr lang="zh-TW" altLang="en-US" sz="2400" dirty="0"/>
              <a:t>需要何種程度的設備</a:t>
            </a:r>
            <a:r>
              <a:rPr lang="zh-TW" altLang="en-US" sz="2400" dirty="0" smtClean="0"/>
              <a:t>彈性？</a:t>
            </a:r>
            <a:endParaRPr lang="en-US" altLang="zh-TW" sz="2400" dirty="0" smtClean="0"/>
          </a:p>
          <a:p>
            <a:pPr marL="457200" lvl="1" indent="0">
              <a:buNone/>
            </a:pPr>
            <a:endParaRPr lang="en-US" altLang="zh-TW" sz="2000" dirty="0"/>
          </a:p>
          <a:p>
            <a:r>
              <a:rPr lang="zh-TW" altLang="en-US" sz="2800" b="1" dirty="0" smtClean="0">
                <a:solidFill>
                  <a:srgbClr val="FF0000"/>
                </a:solidFill>
              </a:rPr>
              <a:t>產量</a:t>
            </a:r>
            <a:r>
              <a:rPr lang="zh-TW" altLang="en-US" sz="2800" dirty="0" smtClean="0"/>
              <a:t>：單位時間內的生產數量</a:t>
            </a:r>
            <a:endParaRPr lang="en-US" altLang="zh-TW" sz="2800" dirty="0" smtClean="0"/>
          </a:p>
          <a:p>
            <a:pPr lvl="1"/>
            <a:r>
              <a:rPr lang="zh-TW" altLang="en-US" sz="2400" dirty="0" smtClean="0"/>
              <a:t>生產流程中期望的產出量是多少？</a:t>
            </a:r>
            <a:endParaRPr lang="zh-TW" altLang="en-US" sz="2400" dirty="0"/>
          </a:p>
        </p:txBody>
      </p:sp>
      <p:sp>
        <p:nvSpPr>
          <p:cNvPr id="4" name="投影片編號版面配置區 3"/>
          <p:cNvSpPr>
            <a:spLocks noGrp="1"/>
          </p:cNvSpPr>
          <p:nvPr>
            <p:ph type="sldNum" sz="quarter" idx="12"/>
          </p:nvPr>
        </p:nvSpPr>
        <p:spPr/>
        <p:txBody>
          <a:bodyPr/>
          <a:lstStyle/>
          <a:p>
            <a:fld id="{DEC7A5AD-5AEC-42D0-A3BE-F46B40576360}" type="slidenum">
              <a:rPr lang="en-US" smtClean="0"/>
              <a:t>23</a:t>
            </a:fld>
            <a:endParaRPr lang="en-US"/>
          </a:p>
        </p:txBody>
      </p:sp>
    </p:spTree>
    <p:extLst>
      <p:ext uri="{BB962C8B-B14F-4D97-AF65-F5344CB8AC3E}">
        <p14:creationId xmlns:p14="http://schemas.microsoft.com/office/powerpoint/2010/main" val="2234781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產品</a:t>
            </a:r>
            <a:r>
              <a:rPr lang="en-US" altLang="zh-TW" dirty="0" smtClean="0"/>
              <a:t>-</a:t>
            </a:r>
            <a:r>
              <a:rPr lang="zh-TW" altLang="en-US" dirty="0" smtClean="0"/>
              <a:t>流程矩陣</a:t>
            </a:r>
            <a:endParaRPr lang="zh-TW" altLang="en-US" dirty="0"/>
          </a:p>
        </p:txBody>
      </p:sp>
      <p:grpSp>
        <p:nvGrpSpPr>
          <p:cNvPr id="32" name="群組 31"/>
          <p:cNvGrpSpPr/>
          <p:nvPr/>
        </p:nvGrpSpPr>
        <p:grpSpPr>
          <a:xfrm>
            <a:off x="79380" y="1341736"/>
            <a:ext cx="8878935" cy="5220969"/>
            <a:chOff x="0" y="1341736"/>
            <a:chExt cx="8878935" cy="5220969"/>
          </a:xfrm>
        </p:grpSpPr>
        <p:sp>
          <p:nvSpPr>
            <p:cNvPr id="5" name="矩形 4"/>
            <p:cNvSpPr/>
            <p:nvPr/>
          </p:nvSpPr>
          <p:spPr>
            <a:xfrm>
              <a:off x="929852" y="1394847"/>
              <a:ext cx="7733633" cy="46494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TW" altLang="en-US" dirty="0"/>
            </a:p>
          </p:txBody>
        </p:sp>
        <p:sp>
          <p:nvSpPr>
            <p:cNvPr id="6" name="橢圓 5"/>
            <p:cNvSpPr/>
            <p:nvPr/>
          </p:nvSpPr>
          <p:spPr>
            <a:xfrm>
              <a:off x="2982326" y="2551550"/>
              <a:ext cx="3651363" cy="2075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zh-TW" altLang="en-US" sz="2400" dirty="0" smtClean="0"/>
                <a:t>製造單元</a:t>
              </a:r>
              <a:endParaRPr kumimoji="1" lang="zh-TW" altLang="en-US" sz="2400" dirty="0"/>
            </a:p>
          </p:txBody>
        </p:sp>
        <p:sp>
          <p:nvSpPr>
            <p:cNvPr id="7" name="橢圓 6"/>
            <p:cNvSpPr/>
            <p:nvPr/>
          </p:nvSpPr>
          <p:spPr>
            <a:xfrm>
              <a:off x="2086496" y="2404128"/>
              <a:ext cx="2301946" cy="121340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TW" altLang="en-US" sz="2400" dirty="0" smtClean="0"/>
                <a:t>工作中心</a:t>
              </a:r>
              <a:endParaRPr kumimoji="1" lang="zh-TW" altLang="en-US" sz="2400" dirty="0"/>
            </a:p>
          </p:txBody>
        </p:sp>
        <p:sp>
          <p:nvSpPr>
            <p:cNvPr id="8" name="橢圓 7"/>
            <p:cNvSpPr/>
            <p:nvPr/>
          </p:nvSpPr>
          <p:spPr>
            <a:xfrm>
              <a:off x="1229669" y="1678353"/>
              <a:ext cx="2301946" cy="103693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TW" altLang="en-US" sz="2400" dirty="0" smtClean="0"/>
                <a:t>專案佈置</a:t>
              </a:r>
              <a:endParaRPr kumimoji="1" lang="zh-TW" altLang="en-US" sz="2400" dirty="0"/>
            </a:p>
          </p:txBody>
        </p:sp>
        <p:sp>
          <p:nvSpPr>
            <p:cNvPr id="9" name="橢圓 8"/>
            <p:cNvSpPr/>
            <p:nvPr/>
          </p:nvSpPr>
          <p:spPr>
            <a:xfrm>
              <a:off x="4869692" y="3894674"/>
              <a:ext cx="2301946" cy="1696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TW" altLang="en-US" sz="2400" dirty="0" smtClean="0"/>
                <a:t>裝配線</a:t>
              </a:r>
              <a:endParaRPr kumimoji="1" lang="en-US" altLang="zh-TW" sz="2400" dirty="0" smtClean="0"/>
            </a:p>
          </p:txBody>
        </p:sp>
        <p:sp>
          <p:nvSpPr>
            <p:cNvPr id="10" name="橢圓 9"/>
            <p:cNvSpPr/>
            <p:nvPr/>
          </p:nvSpPr>
          <p:spPr>
            <a:xfrm>
              <a:off x="6452256" y="4620448"/>
              <a:ext cx="2007116" cy="12134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TW" altLang="en-US" sz="2400" dirty="0" smtClean="0"/>
                <a:t>連續流程</a:t>
              </a:r>
              <a:endParaRPr kumimoji="1" lang="zh-TW" altLang="en-US" sz="2400" dirty="0"/>
            </a:p>
          </p:txBody>
        </p:sp>
        <p:cxnSp>
          <p:nvCxnSpPr>
            <p:cNvPr id="12" name="直線箭頭接點 11"/>
            <p:cNvCxnSpPr/>
            <p:nvPr/>
          </p:nvCxnSpPr>
          <p:spPr>
            <a:xfrm>
              <a:off x="1462813" y="6305164"/>
              <a:ext cx="6837804" cy="0"/>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cxnSp>
          <p:nvCxnSpPr>
            <p:cNvPr id="17" name="直線箭頭接點 16"/>
            <p:cNvCxnSpPr/>
            <p:nvPr/>
          </p:nvCxnSpPr>
          <p:spPr>
            <a:xfrm>
              <a:off x="458571" y="1916498"/>
              <a:ext cx="0" cy="3549490"/>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20" name="文字方塊 19"/>
            <p:cNvSpPr txBox="1"/>
            <p:nvPr/>
          </p:nvSpPr>
          <p:spPr>
            <a:xfrm>
              <a:off x="4116289" y="6101040"/>
              <a:ext cx="1281379" cy="461665"/>
            </a:xfrm>
            <a:prstGeom prst="rect">
              <a:avLst/>
            </a:prstGeom>
            <a:solidFill>
              <a:srgbClr val="FFFFFF"/>
            </a:solidFill>
          </p:spPr>
          <p:txBody>
            <a:bodyPr wrap="square" rtlCol="0">
              <a:spAutoFit/>
            </a:bodyPr>
            <a:lstStyle/>
            <a:p>
              <a:pPr algn="ctr"/>
              <a:r>
                <a:rPr kumimoji="1" lang="zh-TW" altLang="en-US" sz="2400" dirty="0" smtClean="0"/>
                <a:t>產量</a:t>
              </a:r>
              <a:endParaRPr kumimoji="1" lang="zh-TW" altLang="en-US" dirty="0"/>
            </a:p>
          </p:txBody>
        </p:sp>
        <p:sp>
          <p:nvSpPr>
            <p:cNvPr id="21" name="文字方塊 20"/>
            <p:cNvSpPr txBox="1"/>
            <p:nvPr/>
          </p:nvSpPr>
          <p:spPr>
            <a:xfrm>
              <a:off x="8169524" y="6083336"/>
              <a:ext cx="709411" cy="461665"/>
            </a:xfrm>
            <a:prstGeom prst="rect">
              <a:avLst/>
            </a:prstGeom>
            <a:noFill/>
          </p:spPr>
          <p:txBody>
            <a:bodyPr wrap="square" rtlCol="0">
              <a:spAutoFit/>
            </a:bodyPr>
            <a:lstStyle/>
            <a:p>
              <a:pPr algn="ctr"/>
              <a:r>
                <a:rPr kumimoji="1" lang="zh-TW" altLang="en-US" sz="2400" dirty="0" smtClean="0"/>
                <a:t>高</a:t>
              </a:r>
              <a:endParaRPr kumimoji="1" lang="zh-TW" altLang="en-US" dirty="0"/>
            </a:p>
          </p:txBody>
        </p:sp>
        <p:sp>
          <p:nvSpPr>
            <p:cNvPr id="22" name="文字方塊 21"/>
            <p:cNvSpPr txBox="1"/>
            <p:nvPr/>
          </p:nvSpPr>
          <p:spPr>
            <a:xfrm>
              <a:off x="883123" y="6099653"/>
              <a:ext cx="522992" cy="461665"/>
            </a:xfrm>
            <a:prstGeom prst="rect">
              <a:avLst/>
            </a:prstGeom>
            <a:noFill/>
          </p:spPr>
          <p:txBody>
            <a:bodyPr wrap="square" rtlCol="0">
              <a:spAutoFit/>
            </a:bodyPr>
            <a:lstStyle/>
            <a:p>
              <a:pPr algn="ctr"/>
              <a:r>
                <a:rPr kumimoji="1" lang="zh-TW" altLang="en-US" sz="2400" dirty="0" smtClean="0"/>
                <a:t>低</a:t>
              </a:r>
              <a:endParaRPr kumimoji="1" lang="zh-TW" altLang="en-US" dirty="0"/>
            </a:p>
          </p:txBody>
        </p:sp>
        <p:sp>
          <p:nvSpPr>
            <p:cNvPr id="26" name="文字方塊 25"/>
            <p:cNvSpPr txBox="1"/>
            <p:nvPr/>
          </p:nvSpPr>
          <p:spPr>
            <a:xfrm>
              <a:off x="0" y="2896734"/>
              <a:ext cx="895831" cy="1138773"/>
            </a:xfrm>
            <a:prstGeom prst="rect">
              <a:avLst/>
            </a:prstGeom>
            <a:solidFill>
              <a:srgbClr val="FFFFFF"/>
            </a:solidFill>
          </p:spPr>
          <p:txBody>
            <a:bodyPr wrap="square" rtlCol="0">
              <a:spAutoFit/>
            </a:bodyPr>
            <a:lstStyle/>
            <a:p>
              <a:pPr algn="ctr"/>
              <a:endParaRPr kumimoji="1" lang="en-US" altLang="zh-TW" dirty="0" smtClean="0"/>
            </a:p>
            <a:p>
              <a:pPr algn="ctr"/>
              <a:r>
                <a:rPr kumimoji="1" lang="zh-TW" altLang="en-US" dirty="0" smtClean="0"/>
                <a:t>產品</a:t>
              </a:r>
              <a:endParaRPr kumimoji="1" lang="en-US" altLang="zh-TW" dirty="0" smtClean="0"/>
            </a:p>
            <a:p>
              <a:pPr algn="ctr"/>
              <a:r>
                <a:rPr kumimoji="1" lang="zh-TW" altLang="en-US" dirty="0" smtClean="0"/>
                <a:t>標準化</a:t>
              </a:r>
              <a:endParaRPr kumimoji="1" lang="en-US" altLang="zh-TW" dirty="0" smtClean="0"/>
            </a:p>
            <a:p>
              <a:pPr algn="ctr"/>
              <a:endParaRPr kumimoji="1" lang="zh-TW" altLang="en-US" sz="1400" dirty="0"/>
            </a:p>
          </p:txBody>
        </p:sp>
        <p:sp>
          <p:nvSpPr>
            <p:cNvPr id="28" name="文字方塊 27"/>
            <p:cNvSpPr txBox="1"/>
            <p:nvPr/>
          </p:nvSpPr>
          <p:spPr>
            <a:xfrm>
              <a:off x="196389" y="1341736"/>
              <a:ext cx="522992" cy="461665"/>
            </a:xfrm>
            <a:prstGeom prst="rect">
              <a:avLst/>
            </a:prstGeom>
            <a:noFill/>
          </p:spPr>
          <p:txBody>
            <a:bodyPr wrap="square" rtlCol="0">
              <a:spAutoFit/>
            </a:bodyPr>
            <a:lstStyle/>
            <a:p>
              <a:pPr algn="ctr"/>
              <a:r>
                <a:rPr kumimoji="1" lang="zh-TW" altLang="en-US" sz="2400" dirty="0" smtClean="0"/>
                <a:t>低</a:t>
              </a:r>
              <a:endParaRPr kumimoji="1" lang="zh-TW" altLang="en-US" dirty="0"/>
            </a:p>
          </p:txBody>
        </p:sp>
        <p:sp>
          <p:nvSpPr>
            <p:cNvPr id="30" name="文字方塊 29"/>
            <p:cNvSpPr txBox="1"/>
            <p:nvPr/>
          </p:nvSpPr>
          <p:spPr>
            <a:xfrm>
              <a:off x="112027" y="5612024"/>
              <a:ext cx="709411" cy="461665"/>
            </a:xfrm>
            <a:prstGeom prst="rect">
              <a:avLst/>
            </a:prstGeom>
            <a:noFill/>
          </p:spPr>
          <p:txBody>
            <a:bodyPr wrap="square" rtlCol="0">
              <a:spAutoFit/>
            </a:bodyPr>
            <a:lstStyle/>
            <a:p>
              <a:pPr algn="ctr"/>
              <a:r>
                <a:rPr kumimoji="1" lang="zh-TW" altLang="en-US" sz="2400" dirty="0" smtClean="0"/>
                <a:t>高</a:t>
              </a:r>
              <a:endParaRPr kumimoji="1" lang="zh-TW" altLang="en-US" dirty="0"/>
            </a:p>
          </p:txBody>
        </p:sp>
      </p:grpSp>
      <p:sp>
        <p:nvSpPr>
          <p:cNvPr id="3" name="投影片編號版面配置區 2"/>
          <p:cNvSpPr>
            <a:spLocks noGrp="1"/>
          </p:cNvSpPr>
          <p:nvPr>
            <p:ph type="sldNum" sz="quarter" idx="12"/>
          </p:nvPr>
        </p:nvSpPr>
        <p:spPr/>
        <p:txBody>
          <a:bodyPr/>
          <a:lstStyle/>
          <a:p>
            <a:fld id="{DEC7A5AD-5AEC-42D0-A3BE-F46B40576360}" type="slidenum">
              <a:rPr lang="en-US" smtClean="0"/>
              <a:t>24</a:t>
            </a:fld>
            <a:endParaRPr lang="en-US"/>
          </a:p>
        </p:txBody>
      </p:sp>
    </p:spTree>
    <p:extLst>
      <p:ext uri="{BB962C8B-B14F-4D97-AF65-F5344CB8AC3E}">
        <p14:creationId xmlns:p14="http://schemas.microsoft.com/office/powerpoint/2010/main" val="1654200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2.gstatic.com/images?q=tbn:ANd9GcStXa2AVDEEQCqdorUN1vob--bD14J7Y2s3_8abtXnCZhgWu2RA"/>
          <p:cNvPicPr>
            <a:picLocks noChangeAspect="1" noChangeArrowheads="1"/>
          </p:cNvPicPr>
          <p:nvPr/>
        </p:nvPicPr>
        <p:blipFill rotWithShape="1">
          <a:blip r:embed="rId2">
            <a:extLst>
              <a:ext uri="{28A0092B-C50C-407E-A947-70E740481C1C}">
                <a14:useLocalDpi xmlns:a14="http://schemas.microsoft.com/office/drawing/2010/main" val="0"/>
              </a:ext>
            </a:extLst>
          </a:blip>
          <a:srcRect l="-495" r="-1"/>
          <a:stretch/>
        </p:blipFill>
        <p:spPr bwMode="auto">
          <a:xfrm flipH="1">
            <a:off x="1829749" y="3103418"/>
            <a:ext cx="3725923" cy="36160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損益平衡分析</a:t>
            </a:r>
            <a:endParaRPr lang="zh-TW" altLang="en-US" dirty="0"/>
          </a:p>
        </p:txBody>
      </p:sp>
      <p:sp>
        <p:nvSpPr>
          <p:cNvPr id="3" name="內容版面配置區 2"/>
          <p:cNvSpPr>
            <a:spLocks noGrp="1"/>
          </p:cNvSpPr>
          <p:nvPr>
            <p:ph idx="1"/>
          </p:nvPr>
        </p:nvSpPr>
        <p:spPr/>
        <p:txBody>
          <a:bodyPr/>
          <a:lstStyle/>
          <a:p>
            <a:r>
              <a:rPr lang="zh-TW" altLang="en-US" dirty="0" smtClean="0"/>
              <a:t>什麼情況下我所選擇的生產流程是符合經濟效益的？</a:t>
            </a:r>
            <a:endParaRPr lang="en-US" altLang="zh-TW" dirty="0" smtClean="0"/>
          </a:p>
          <a:p>
            <a:r>
              <a:rPr lang="zh-TW" altLang="en-US" dirty="0"/>
              <a:t>我</a:t>
            </a:r>
            <a:r>
              <a:rPr lang="zh-TW" altLang="en-US" dirty="0" smtClean="0"/>
              <a:t>該</a:t>
            </a:r>
            <a:r>
              <a:rPr lang="zh-TW" altLang="en-US" dirty="0"/>
              <a:t>以</a:t>
            </a:r>
            <a:r>
              <a:rPr lang="zh-TW" altLang="en-US" dirty="0" smtClean="0"/>
              <a:t>什麼基準去評估生產流程？</a:t>
            </a:r>
            <a:endParaRPr lang="zh-TW" altLang="en-US" dirty="0"/>
          </a:p>
        </p:txBody>
      </p:sp>
    </p:spTree>
    <p:extLst>
      <p:ext uri="{BB962C8B-B14F-4D97-AF65-F5344CB8AC3E}">
        <p14:creationId xmlns:p14="http://schemas.microsoft.com/office/powerpoint/2010/main" val="3190396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損益平衡分析 </a:t>
            </a:r>
            <a:r>
              <a:rPr lang="en-US" altLang="zh-TW" dirty="0" smtClean="0"/>
              <a:t>-</a:t>
            </a:r>
            <a:r>
              <a:rPr lang="zh-TW" altLang="en-US" dirty="0" smtClean="0"/>
              <a:t> 範例</a:t>
            </a:r>
            <a:r>
              <a:rPr lang="en-US" altLang="zh-TW" dirty="0" smtClean="0"/>
              <a:t>5.1</a:t>
            </a:r>
            <a:endParaRPr lang="zh-TW" alt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26907" y="1608566"/>
            <a:ext cx="6334125" cy="4030806"/>
          </a:xfrm>
          <a:prstGeom prst="rect">
            <a:avLst/>
          </a:prstGeom>
          <a:noFill/>
          <a:ln w="38100" cap="rnd" cmpd="tri">
            <a:noFill/>
            <a:miter lim="800000"/>
            <a:headEnd/>
            <a:tailEnd/>
          </a:ln>
          <a:effectLst>
            <a:outerShdw blurRad="736600" dist="50800" dir="5400000" sx="91000" sy="91000" algn="ctr" rotWithShape="0">
              <a:srgbClr val="000000">
                <a:alpha val="43137"/>
              </a:srgbClr>
            </a:outerShdw>
          </a:effectLst>
        </p:spPr>
      </p:pic>
    </p:spTree>
    <p:extLst>
      <p:ext uri="{BB962C8B-B14F-4D97-AF65-F5344CB8AC3E}">
        <p14:creationId xmlns:p14="http://schemas.microsoft.com/office/powerpoint/2010/main" val="1871130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8135" y="676564"/>
            <a:ext cx="5657138" cy="1110674"/>
          </a:xfrm>
        </p:spPr>
        <p:txBody>
          <a:bodyPr>
            <a:normAutofit fontScale="90000"/>
          </a:bodyPr>
          <a:lstStyle/>
          <a:p>
            <a:r>
              <a:rPr lang="zh-TW" altLang="en-US" dirty="0" smtClean="0"/>
              <a:t>某製造商為取得生產所需零件，考慮以下方案：</a:t>
            </a:r>
            <a:endParaRPr lang="zh-TW" altLang="en-US" dirty="0"/>
          </a:p>
        </p:txBody>
      </p:sp>
      <p:sp>
        <p:nvSpPr>
          <p:cNvPr id="3" name="內容版面配置區 2"/>
          <p:cNvSpPr>
            <a:spLocks noGrp="1"/>
          </p:cNvSpPr>
          <p:nvPr>
            <p:ph idx="1"/>
          </p:nvPr>
        </p:nvSpPr>
        <p:spPr>
          <a:xfrm>
            <a:off x="457194" y="2244458"/>
            <a:ext cx="7342909" cy="4448092"/>
          </a:xfrm>
        </p:spPr>
        <p:txBody>
          <a:bodyPr>
            <a:normAutofit/>
          </a:bodyPr>
          <a:lstStyle/>
          <a:p>
            <a:r>
              <a:rPr lang="zh-TW" altLang="en-US" sz="2800" b="1" dirty="0" smtClean="0">
                <a:solidFill>
                  <a:srgbClr val="FF0000"/>
                </a:solidFill>
              </a:rPr>
              <a:t>採取外購成本 </a:t>
            </a:r>
            <a:r>
              <a:rPr lang="en-US" altLang="zh-TW" sz="2800" dirty="0" smtClean="0"/>
              <a:t>=</a:t>
            </a:r>
            <a:r>
              <a:rPr lang="zh-TW" altLang="en-US" sz="2800" dirty="0" smtClean="0"/>
              <a:t> </a:t>
            </a:r>
            <a:r>
              <a:rPr lang="en-US" altLang="zh-TW" sz="2800" dirty="0" smtClean="0"/>
              <a:t>$200</a:t>
            </a:r>
            <a:r>
              <a:rPr lang="zh-TW" altLang="en-US" sz="2800" dirty="0" smtClean="0"/>
              <a:t> </a:t>
            </a:r>
            <a:r>
              <a:rPr lang="en-US" altLang="zh-TW" sz="2800" dirty="0" smtClean="0"/>
              <a:t>x </a:t>
            </a:r>
            <a:r>
              <a:rPr lang="zh-TW" altLang="en-US" sz="2800" dirty="0" smtClean="0"/>
              <a:t>需求量</a:t>
            </a:r>
            <a:endParaRPr lang="en-US" altLang="zh-TW" sz="2800" dirty="0" smtClean="0"/>
          </a:p>
          <a:p>
            <a:r>
              <a:rPr lang="zh-TW" altLang="en-US" sz="2800" b="1" dirty="0">
                <a:solidFill>
                  <a:srgbClr val="FF0000"/>
                </a:solidFill>
              </a:rPr>
              <a:t>採取</a:t>
            </a:r>
            <a:r>
              <a:rPr lang="zh-TW" altLang="en-US" sz="2800" b="1" dirty="0" smtClean="0">
                <a:solidFill>
                  <a:srgbClr val="FF0000"/>
                </a:solidFill>
              </a:rPr>
              <a:t>半自動化車床的成本 </a:t>
            </a:r>
            <a:endParaRPr lang="en-US" altLang="zh-TW" sz="2800" b="1" dirty="0" smtClean="0">
              <a:solidFill>
                <a:srgbClr val="FF0000"/>
              </a:solidFill>
            </a:endParaRPr>
          </a:p>
          <a:p>
            <a:pPr marL="0" indent="0">
              <a:buNone/>
            </a:pPr>
            <a:r>
              <a:rPr lang="zh-TW" altLang="en-US" sz="2800" dirty="0"/>
              <a:t> </a:t>
            </a:r>
            <a:r>
              <a:rPr lang="zh-TW" altLang="en-US" sz="2800" dirty="0" smtClean="0"/>
              <a:t>       </a:t>
            </a:r>
            <a:r>
              <a:rPr lang="en-US" altLang="zh-TW" sz="2800" dirty="0" smtClean="0"/>
              <a:t>=</a:t>
            </a:r>
            <a:r>
              <a:rPr lang="zh-TW" altLang="en-US" sz="2800" dirty="0" smtClean="0"/>
              <a:t> </a:t>
            </a:r>
            <a:r>
              <a:rPr lang="en-US" altLang="zh-TW" sz="2800" dirty="0" smtClean="0"/>
              <a:t>$800,000</a:t>
            </a:r>
            <a:r>
              <a:rPr lang="zh-TW" altLang="en-US" sz="2800" dirty="0" smtClean="0"/>
              <a:t> </a:t>
            </a:r>
            <a:r>
              <a:rPr lang="en-US" altLang="zh-TW" sz="2800" dirty="0" smtClean="0"/>
              <a:t>(</a:t>
            </a:r>
            <a:r>
              <a:rPr lang="zh-TW" altLang="en-US" sz="2800" dirty="0" smtClean="0"/>
              <a:t>固定成本</a:t>
            </a:r>
            <a:r>
              <a:rPr lang="en-US" altLang="zh-TW" sz="2800" dirty="0" smtClean="0"/>
              <a:t>)</a:t>
            </a:r>
            <a:r>
              <a:rPr lang="zh-TW" altLang="en-US" sz="2800" dirty="0" smtClean="0"/>
              <a:t> </a:t>
            </a:r>
            <a:r>
              <a:rPr lang="en-US" altLang="zh-TW" sz="2800" dirty="0" smtClean="0"/>
              <a:t>+</a:t>
            </a:r>
            <a:r>
              <a:rPr lang="zh-TW" altLang="en-US" sz="2800" dirty="0" smtClean="0"/>
              <a:t> </a:t>
            </a:r>
            <a:r>
              <a:rPr lang="en-US" altLang="zh-TW" sz="2800" dirty="0" smtClean="0"/>
              <a:t>$75</a:t>
            </a:r>
            <a:r>
              <a:rPr lang="zh-TW" altLang="en-US" sz="2800" dirty="0" smtClean="0"/>
              <a:t> </a:t>
            </a:r>
            <a:r>
              <a:rPr lang="en-US" altLang="zh-TW" sz="2800" dirty="0"/>
              <a:t>x </a:t>
            </a:r>
            <a:r>
              <a:rPr lang="zh-TW" altLang="en-US" sz="2800" dirty="0" smtClean="0"/>
              <a:t>需求量</a:t>
            </a:r>
            <a:endParaRPr lang="en-US" altLang="zh-TW" sz="2800" dirty="0" smtClean="0"/>
          </a:p>
          <a:p>
            <a:r>
              <a:rPr lang="zh-TW" altLang="en-US" sz="2800" b="1" dirty="0" smtClean="0">
                <a:solidFill>
                  <a:srgbClr val="FF0000"/>
                </a:solidFill>
              </a:rPr>
              <a:t>採取加工中心的成本 </a:t>
            </a:r>
            <a:endParaRPr lang="en-US" altLang="zh-TW" sz="2800" b="1" dirty="0" smtClean="0">
              <a:solidFill>
                <a:srgbClr val="FF0000"/>
              </a:solidFill>
            </a:endParaRPr>
          </a:p>
          <a:p>
            <a:pPr marL="0" indent="0">
              <a:buNone/>
            </a:pPr>
            <a:r>
              <a:rPr lang="zh-TW" altLang="en-US" sz="2800" dirty="0" smtClean="0"/>
              <a:t>        </a:t>
            </a:r>
            <a:r>
              <a:rPr lang="en-US" altLang="zh-TW" sz="2800" dirty="0" smtClean="0"/>
              <a:t>=</a:t>
            </a:r>
            <a:r>
              <a:rPr lang="zh-TW" altLang="en-US" sz="2800" dirty="0" smtClean="0"/>
              <a:t> </a:t>
            </a:r>
            <a:r>
              <a:rPr lang="en-US" altLang="zh-TW" sz="2800" dirty="0" smtClean="0"/>
              <a:t>$200,000</a:t>
            </a:r>
            <a:r>
              <a:rPr lang="zh-TW" altLang="en-US" sz="2800" dirty="0" smtClean="0"/>
              <a:t> </a:t>
            </a:r>
            <a:r>
              <a:rPr lang="en-US" altLang="zh-TW" sz="2800" dirty="0" smtClean="0"/>
              <a:t>(</a:t>
            </a:r>
            <a:r>
              <a:rPr lang="zh-TW" altLang="en-US" sz="2800" dirty="0" smtClean="0"/>
              <a:t>固定成本</a:t>
            </a:r>
            <a:r>
              <a:rPr lang="en-US" altLang="zh-TW" sz="2800" dirty="0" smtClean="0"/>
              <a:t>)</a:t>
            </a:r>
            <a:r>
              <a:rPr lang="zh-TW" altLang="en-US" sz="2800" dirty="0" smtClean="0"/>
              <a:t> </a:t>
            </a:r>
            <a:r>
              <a:rPr lang="en-US" altLang="zh-TW" sz="2800" dirty="0" smtClean="0"/>
              <a:t>+</a:t>
            </a:r>
            <a:r>
              <a:rPr lang="zh-TW" altLang="en-US" sz="2800" dirty="0" smtClean="0"/>
              <a:t> </a:t>
            </a:r>
            <a:r>
              <a:rPr lang="en-US" altLang="zh-TW" sz="2800" dirty="0" smtClean="0"/>
              <a:t>$15</a:t>
            </a:r>
            <a:r>
              <a:rPr lang="zh-TW" altLang="en-US" sz="2800" dirty="0" smtClean="0"/>
              <a:t> </a:t>
            </a:r>
            <a:r>
              <a:rPr lang="en-US" altLang="zh-TW" sz="2800" dirty="0"/>
              <a:t>x </a:t>
            </a:r>
            <a:r>
              <a:rPr lang="zh-TW" altLang="en-US" sz="2800" dirty="0"/>
              <a:t>需求量</a:t>
            </a:r>
            <a:endParaRPr lang="en-US" altLang="zh-TW" sz="2800" dirty="0"/>
          </a:p>
          <a:p>
            <a:endParaRPr lang="en-US" altLang="zh-TW" sz="2800" dirty="0" smtClean="0"/>
          </a:p>
          <a:p>
            <a:pPr marL="0" indent="0">
              <a:buNone/>
            </a:pPr>
            <a:endParaRPr lang="zh-TW" altLang="en-US" sz="2800" dirty="0"/>
          </a:p>
        </p:txBody>
      </p:sp>
    </p:spTree>
    <p:extLst>
      <p:ext uri="{BB962C8B-B14F-4D97-AF65-F5344CB8AC3E}">
        <p14:creationId xmlns:p14="http://schemas.microsoft.com/office/powerpoint/2010/main" val="3785938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94397" y="652031"/>
            <a:ext cx="6334125" cy="4030806"/>
          </a:xfrm>
          <a:prstGeom prst="rect">
            <a:avLst/>
          </a:prstGeom>
          <a:noFill/>
          <a:ln w="38100" cap="rnd" cmpd="tri">
            <a:noFill/>
            <a:miter lim="800000"/>
            <a:headEnd/>
            <a:tailEnd/>
          </a:ln>
          <a:effectLst>
            <a:outerShdw blurRad="736600" dist="50800" dir="5400000" sx="91000" sy="91000" algn="ctr" rotWithShape="0">
              <a:srgbClr val="000000">
                <a:alpha val="43137"/>
              </a:srgbClr>
            </a:outerShdw>
          </a:effectLst>
        </p:spPr>
      </p:pic>
      <p:sp>
        <p:nvSpPr>
          <p:cNvPr id="5" name="圓角化對角線角落矩形 4"/>
          <p:cNvSpPr/>
          <p:nvPr/>
        </p:nvSpPr>
        <p:spPr>
          <a:xfrm>
            <a:off x="2549236" y="4585855"/>
            <a:ext cx="6234545" cy="1856508"/>
          </a:xfrm>
          <a:prstGeom prst="round2DiagRect">
            <a:avLst/>
          </a:prstGeom>
          <a:solidFill>
            <a:schemeClr val="bg1"/>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zh-TW" b="1" dirty="0" smtClean="0"/>
              <a:t>A</a:t>
            </a:r>
            <a:r>
              <a:rPr lang="zh-TW" altLang="en-US" b="1" dirty="0" smtClean="0"/>
              <a:t>點</a:t>
            </a:r>
            <a:r>
              <a:rPr lang="en-US" altLang="zh-TW" b="1" dirty="0" smtClean="0"/>
              <a:t>(</a:t>
            </a:r>
            <a:r>
              <a:rPr lang="zh-TW" altLang="en-US" b="1" dirty="0" smtClean="0"/>
              <a:t>加工中心 </a:t>
            </a:r>
            <a:r>
              <a:rPr lang="en-US" altLang="zh-TW" b="1" dirty="0" smtClean="0"/>
              <a:t>VS</a:t>
            </a:r>
            <a:r>
              <a:rPr lang="zh-TW" altLang="en-US" b="1" dirty="0" smtClean="0"/>
              <a:t> 半自動化</a:t>
            </a:r>
            <a:r>
              <a:rPr lang="en-US" altLang="zh-TW" b="1" dirty="0" smtClean="0"/>
              <a:t>)</a:t>
            </a:r>
            <a:r>
              <a:rPr lang="zh-TW" altLang="en-US" b="1" dirty="0" smtClean="0"/>
              <a:t> ：</a:t>
            </a:r>
            <a:endParaRPr lang="en-US" altLang="zh-TW" b="1" dirty="0" smtClean="0"/>
          </a:p>
          <a:p>
            <a:endParaRPr lang="en-US" altLang="zh-TW" dirty="0" smtClean="0"/>
          </a:p>
          <a:p>
            <a:r>
              <a:rPr lang="en-US" altLang="zh-TW" dirty="0" smtClean="0"/>
              <a:t>$</a:t>
            </a:r>
            <a:r>
              <a:rPr lang="en-US" altLang="zh-TW" dirty="0"/>
              <a:t>800,000</a:t>
            </a:r>
            <a:r>
              <a:rPr lang="zh-TW" altLang="en-US" dirty="0"/>
              <a:t> </a:t>
            </a:r>
            <a:r>
              <a:rPr lang="en-US" altLang="zh-TW" dirty="0" smtClean="0"/>
              <a:t>+</a:t>
            </a:r>
            <a:r>
              <a:rPr lang="zh-TW" altLang="en-US" dirty="0" smtClean="0"/>
              <a:t> </a:t>
            </a:r>
            <a:r>
              <a:rPr lang="en-US" altLang="zh-TW" dirty="0"/>
              <a:t>$75</a:t>
            </a:r>
            <a:r>
              <a:rPr lang="zh-TW" altLang="en-US" dirty="0"/>
              <a:t> </a:t>
            </a:r>
            <a:r>
              <a:rPr lang="en-US" altLang="zh-TW" dirty="0"/>
              <a:t>x </a:t>
            </a:r>
            <a:r>
              <a:rPr lang="zh-TW" altLang="en-US" dirty="0" smtClean="0"/>
              <a:t>需求量  </a:t>
            </a:r>
            <a:r>
              <a:rPr lang="en-US" altLang="zh-TW" dirty="0" smtClean="0"/>
              <a:t>= </a:t>
            </a:r>
            <a:r>
              <a:rPr lang="zh-TW" altLang="en-US" dirty="0" smtClean="0"/>
              <a:t> </a:t>
            </a:r>
            <a:r>
              <a:rPr lang="en-US" altLang="zh-TW" dirty="0"/>
              <a:t>$200,000</a:t>
            </a:r>
            <a:r>
              <a:rPr lang="zh-TW" altLang="en-US" dirty="0"/>
              <a:t> </a:t>
            </a:r>
            <a:r>
              <a:rPr lang="en-US" altLang="zh-TW" dirty="0" smtClean="0"/>
              <a:t>+</a:t>
            </a:r>
            <a:r>
              <a:rPr lang="zh-TW" altLang="en-US" dirty="0" smtClean="0"/>
              <a:t> </a:t>
            </a:r>
            <a:r>
              <a:rPr lang="en-US" altLang="zh-TW" dirty="0"/>
              <a:t>$15</a:t>
            </a:r>
            <a:r>
              <a:rPr lang="zh-TW" altLang="en-US" dirty="0"/>
              <a:t> </a:t>
            </a:r>
            <a:r>
              <a:rPr lang="en-US" altLang="zh-TW" dirty="0"/>
              <a:t>x </a:t>
            </a:r>
            <a:r>
              <a:rPr lang="zh-TW" altLang="en-US" dirty="0" smtClean="0"/>
              <a:t>需求量</a:t>
            </a:r>
            <a:endParaRPr lang="en-US" altLang="zh-TW" dirty="0" smtClean="0"/>
          </a:p>
          <a:p>
            <a:r>
              <a:rPr lang="zh-TW" altLang="en-US" sz="2400" b="1" dirty="0" smtClean="0">
                <a:solidFill>
                  <a:srgbClr val="FF0000"/>
                </a:solidFill>
              </a:rPr>
              <a:t>需求量 </a:t>
            </a:r>
            <a:r>
              <a:rPr lang="en-US" altLang="zh-TW" sz="2400" b="1" dirty="0" smtClean="0">
                <a:solidFill>
                  <a:srgbClr val="FF0000"/>
                </a:solidFill>
              </a:rPr>
              <a:t>=</a:t>
            </a:r>
            <a:r>
              <a:rPr lang="zh-TW" altLang="en-US" sz="2400" b="1" dirty="0" smtClean="0">
                <a:solidFill>
                  <a:srgbClr val="FF0000"/>
                </a:solidFill>
              </a:rPr>
              <a:t> </a:t>
            </a:r>
            <a:r>
              <a:rPr lang="en-US" altLang="zh-TW" sz="2400" b="1" dirty="0" smtClean="0">
                <a:solidFill>
                  <a:srgbClr val="FF0000"/>
                </a:solidFill>
              </a:rPr>
              <a:t>2000</a:t>
            </a:r>
            <a:endParaRPr lang="en-US" altLang="zh-TW" b="1" dirty="0">
              <a:solidFill>
                <a:srgbClr val="FF0000"/>
              </a:solidFill>
            </a:endParaRPr>
          </a:p>
          <a:p>
            <a:r>
              <a:rPr lang="zh-TW" altLang="en-US" dirty="0" smtClean="0"/>
              <a:t>加工中心 </a:t>
            </a:r>
            <a:r>
              <a:rPr lang="en-US" altLang="zh-TW" dirty="0" smtClean="0"/>
              <a:t>VS </a:t>
            </a:r>
            <a:r>
              <a:rPr lang="zh-TW" altLang="en-US" dirty="0" smtClean="0"/>
              <a:t>半自動化的成本會在產量 時 </a:t>
            </a:r>
            <a:r>
              <a:rPr lang="en-US" altLang="zh-TW" sz="3600" dirty="0" smtClean="0">
                <a:solidFill>
                  <a:srgbClr val="FF0000"/>
                </a:solidFill>
              </a:rPr>
              <a:t>2000</a:t>
            </a:r>
            <a:r>
              <a:rPr lang="zh-TW" altLang="en-US" dirty="0" smtClean="0"/>
              <a:t>交集</a:t>
            </a:r>
            <a:endParaRPr lang="en-US" altLang="zh-TW" dirty="0"/>
          </a:p>
        </p:txBody>
      </p:sp>
      <p:sp>
        <p:nvSpPr>
          <p:cNvPr id="6" name="圓角化對角線角落矩形 5"/>
          <p:cNvSpPr/>
          <p:nvPr/>
        </p:nvSpPr>
        <p:spPr>
          <a:xfrm>
            <a:off x="2549236" y="4585855"/>
            <a:ext cx="6234545" cy="1856508"/>
          </a:xfrm>
          <a:prstGeom prst="round2DiagRect">
            <a:avLst/>
          </a:prstGeom>
          <a:solidFill>
            <a:schemeClr val="bg1"/>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zh-TW" sz="2000" b="1" dirty="0" smtClean="0"/>
              <a:t>B</a:t>
            </a:r>
            <a:r>
              <a:rPr lang="zh-TW" altLang="en-US" sz="2000" b="1" dirty="0" smtClean="0"/>
              <a:t>點</a:t>
            </a:r>
            <a:r>
              <a:rPr lang="en-US" altLang="zh-TW" b="1" dirty="0" smtClean="0"/>
              <a:t>(</a:t>
            </a:r>
            <a:r>
              <a:rPr lang="zh-TW" altLang="en-US" b="1" dirty="0"/>
              <a:t>外購</a:t>
            </a:r>
            <a:r>
              <a:rPr lang="zh-TW" altLang="en-US" b="1" dirty="0" smtClean="0"/>
              <a:t> </a:t>
            </a:r>
            <a:r>
              <a:rPr lang="en-US" altLang="zh-TW" b="1" dirty="0" smtClean="0"/>
              <a:t>VS</a:t>
            </a:r>
            <a:r>
              <a:rPr lang="zh-TW" altLang="en-US" b="1" dirty="0" smtClean="0"/>
              <a:t> 半自動化</a:t>
            </a:r>
            <a:r>
              <a:rPr lang="en-US" altLang="zh-TW" b="1" dirty="0" smtClean="0"/>
              <a:t>)</a:t>
            </a:r>
            <a:r>
              <a:rPr lang="zh-TW" altLang="en-US" b="1" dirty="0" smtClean="0"/>
              <a:t> ：</a:t>
            </a:r>
            <a:endParaRPr lang="en-US" altLang="zh-TW" b="1" dirty="0" smtClean="0"/>
          </a:p>
          <a:p>
            <a:endParaRPr lang="en-US" altLang="zh-TW" dirty="0" smtClean="0"/>
          </a:p>
          <a:p>
            <a:r>
              <a:rPr lang="en-US" altLang="zh-TW" dirty="0" smtClean="0"/>
              <a:t>$200</a:t>
            </a:r>
            <a:r>
              <a:rPr lang="zh-TW" altLang="en-US" dirty="0" smtClean="0"/>
              <a:t> </a:t>
            </a:r>
            <a:r>
              <a:rPr lang="en-US" altLang="zh-TW" dirty="0"/>
              <a:t>x </a:t>
            </a:r>
            <a:r>
              <a:rPr lang="zh-TW" altLang="en-US" dirty="0" smtClean="0"/>
              <a:t>需求量  </a:t>
            </a:r>
            <a:r>
              <a:rPr lang="en-US" altLang="zh-TW" dirty="0" smtClean="0"/>
              <a:t>=  $800,000</a:t>
            </a:r>
            <a:r>
              <a:rPr lang="zh-TW" altLang="en-US" dirty="0" smtClean="0"/>
              <a:t> </a:t>
            </a:r>
            <a:r>
              <a:rPr lang="en-US" altLang="zh-TW" dirty="0" smtClean="0"/>
              <a:t>+</a:t>
            </a:r>
            <a:r>
              <a:rPr lang="zh-TW" altLang="en-US" dirty="0" smtClean="0"/>
              <a:t> </a:t>
            </a:r>
            <a:r>
              <a:rPr lang="en-US" altLang="zh-TW" dirty="0"/>
              <a:t>$75</a:t>
            </a:r>
            <a:r>
              <a:rPr lang="zh-TW" altLang="en-US" dirty="0"/>
              <a:t> </a:t>
            </a:r>
            <a:r>
              <a:rPr lang="en-US" altLang="zh-TW" dirty="0"/>
              <a:t>x </a:t>
            </a:r>
            <a:r>
              <a:rPr lang="zh-TW" altLang="en-US" dirty="0" smtClean="0"/>
              <a:t>需求量</a:t>
            </a:r>
            <a:endParaRPr lang="en-US" altLang="zh-TW" dirty="0" smtClean="0"/>
          </a:p>
          <a:p>
            <a:r>
              <a:rPr lang="zh-TW" altLang="en-US" sz="2400" b="1" dirty="0" smtClean="0">
                <a:solidFill>
                  <a:srgbClr val="FF0000"/>
                </a:solidFill>
              </a:rPr>
              <a:t>需求量 </a:t>
            </a:r>
            <a:r>
              <a:rPr lang="en-US" altLang="zh-TW" sz="2400" b="1" dirty="0" smtClean="0">
                <a:solidFill>
                  <a:srgbClr val="FF0000"/>
                </a:solidFill>
              </a:rPr>
              <a:t>=</a:t>
            </a:r>
            <a:r>
              <a:rPr lang="zh-TW" altLang="en-US" sz="2400" b="1" dirty="0" smtClean="0">
                <a:solidFill>
                  <a:srgbClr val="FF0000"/>
                </a:solidFill>
              </a:rPr>
              <a:t> </a:t>
            </a:r>
            <a:r>
              <a:rPr lang="en-US" altLang="zh-TW" sz="2400" b="1" dirty="0" smtClean="0">
                <a:solidFill>
                  <a:srgbClr val="FF0000"/>
                </a:solidFill>
              </a:rPr>
              <a:t>640</a:t>
            </a:r>
            <a:endParaRPr lang="en-US" altLang="zh-TW" b="1" dirty="0" smtClean="0">
              <a:solidFill>
                <a:srgbClr val="FF0000"/>
              </a:solidFill>
            </a:endParaRPr>
          </a:p>
          <a:p>
            <a:r>
              <a:rPr lang="zh-TW" altLang="en-US" dirty="0">
                <a:solidFill>
                  <a:schemeClr val="tx1"/>
                </a:solidFill>
              </a:rPr>
              <a:t>外購</a:t>
            </a:r>
            <a:r>
              <a:rPr lang="zh-TW" altLang="en-US" dirty="0" smtClean="0"/>
              <a:t> </a:t>
            </a:r>
            <a:r>
              <a:rPr lang="en-US" altLang="zh-TW" dirty="0" smtClean="0"/>
              <a:t>VS </a:t>
            </a:r>
            <a:r>
              <a:rPr lang="zh-TW" altLang="en-US" dirty="0" smtClean="0"/>
              <a:t>半自動化的成本會在產量 時  </a:t>
            </a:r>
            <a:r>
              <a:rPr lang="en-US" altLang="zh-TW" sz="3600" dirty="0" smtClean="0">
                <a:solidFill>
                  <a:srgbClr val="FF0000"/>
                </a:solidFill>
              </a:rPr>
              <a:t>640</a:t>
            </a:r>
            <a:r>
              <a:rPr lang="zh-TW" altLang="en-US" dirty="0" smtClean="0"/>
              <a:t>交集</a:t>
            </a:r>
            <a:endParaRPr lang="en-US" altLang="zh-TW" dirty="0"/>
          </a:p>
        </p:txBody>
      </p:sp>
      <p:sp>
        <p:nvSpPr>
          <p:cNvPr id="7" name="橢圓 6"/>
          <p:cNvSpPr/>
          <p:nvPr/>
        </p:nvSpPr>
        <p:spPr>
          <a:xfrm>
            <a:off x="4946073" y="1828800"/>
            <a:ext cx="457200" cy="429491"/>
          </a:xfrm>
          <a:prstGeom prst="ellipse">
            <a:avLst/>
          </a:prstGeom>
          <a:solidFill>
            <a:srgbClr val="FFFF00">
              <a:alpha val="4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2105891" y="2729345"/>
            <a:ext cx="457200" cy="429491"/>
          </a:xfrm>
          <a:prstGeom prst="ellipse">
            <a:avLst/>
          </a:prstGeom>
          <a:solidFill>
            <a:srgbClr val="FFFF00">
              <a:alpha val="4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226722" y="194551"/>
            <a:ext cx="4597734" cy="461665"/>
          </a:xfrm>
          <a:prstGeom prst="rect">
            <a:avLst/>
          </a:prstGeom>
          <a:noFill/>
        </p:spPr>
        <p:txBody>
          <a:bodyPr wrap="none" rtlCol="0">
            <a:spAutoFit/>
          </a:bodyPr>
          <a:lstStyle/>
          <a:p>
            <a:r>
              <a:rPr lang="zh-TW" altLang="en-US" sz="2400" b="1" dirty="0" smtClean="0"/>
              <a:t>流程之損益平衡圖</a:t>
            </a:r>
            <a:r>
              <a:rPr lang="en-US" altLang="zh-TW" sz="2400" b="1" dirty="0" smtClean="0"/>
              <a:t>(</a:t>
            </a:r>
            <a:r>
              <a:rPr lang="zh-TW" altLang="en-US" sz="2400" b="1" dirty="0" smtClean="0"/>
              <a:t> 成本 </a:t>
            </a:r>
            <a:r>
              <a:rPr lang="en-US" altLang="zh-TW" sz="2400" b="1" dirty="0" smtClean="0"/>
              <a:t>/ </a:t>
            </a:r>
            <a:r>
              <a:rPr lang="zh-TW" altLang="en-US" sz="2400" b="1" dirty="0" smtClean="0"/>
              <a:t>數量 </a:t>
            </a:r>
            <a:r>
              <a:rPr lang="en-US" altLang="zh-TW" sz="2400" b="1" dirty="0" smtClean="0"/>
              <a:t>)</a:t>
            </a:r>
            <a:endParaRPr lang="zh-TW" altLang="en-US" sz="2400" b="1" dirty="0"/>
          </a:p>
        </p:txBody>
      </p:sp>
    </p:spTree>
    <p:extLst>
      <p:ext uri="{BB962C8B-B14F-4D97-AF65-F5344CB8AC3E}">
        <p14:creationId xmlns:p14="http://schemas.microsoft.com/office/powerpoint/2010/main" val="88892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94397" y="1123101"/>
            <a:ext cx="6334125" cy="4030806"/>
          </a:xfrm>
          <a:prstGeom prst="rect">
            <a:avLst/>
          </a:prstGeom>
          <a:noFill/>
          <a:ln w="38100" cap="rnd" cmpd="tri">
            <a:noFill/>
            <a:miter lim="800000"/>
            <a:headEnd/>
            <a:tailEnd/>
          </a:ln>
          <a:effectLst>
            <a:outerShdw blurRad="736600" dist="50800" dir="5400000" sx="91000" sy="91000" algn="ctr" rotWithShape="0">
              <a:srgbClr val="000000">
                <a:alpha val="43137"/>
              </a:srgbClr>
            </a:outerShdw>
          </a:effectLst>
        </p:spPr>
      </p:pic>
      <p:sp>
        <p:nvSpPr>
          <p:cNvPr id="5" name="圓角化對角線角落矩形 4"/>
          <p:cNvSpPr/>
          <p:nvPr/>
        </p:nvSpPr>
        <p:spPr>
          <a:xfrm>
            <a:off x="2805550" y="5084619"/>
            <a:ext cx="5770416" cy="1316181"/>
          </a:xfrm>
          <a:prstGeom prst="round2DiagRect">
            <a:avLst/>
          </a:prstGeom>
          <a:solidFill>
            <a:schemeClr val="bg1"/>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b="1" dirty="0">
                <a:latin typeface="微軟正黑體" pitchFamily="34" charset="-120"/>
                <a:ea typeface="微軟正黑體" pitchFamily="34" charset="-120"/>
              </a:rPr>
              <a:t>當需求小於</a:t>
            </a:r>
            <a:r>
              <a:rPr lang="en-US" altLang="zh-TW" sz="2400" b="1" dirty="0">
                <a:latin typeface="微軟正黑體" pitchFamily="34" charset="-120"/>
                <a:ea typeface="微軟正黑體" pitchFamily="34" charset="-120"/>
              </a:rPr>
              <a:t>640</a:t>
            </a:r>
            <a:r>
              <a:rPr lang="zh-TW" altLang="en-US" sz="2400" b="1" dirty="0">
                <a:latin typeface="微軟正黑體" pitchFamily="34" charset="-120"/>
                <a:ea typeface="微軟正黑體" pitchFamily="34" charset="-120"/>
              </a:rPr>
              <a:t>單位（</a:t>
            </a:r>
            <a:r>
              <a:rPr lang="zh-TW" altLang="en-US" sz="2400" b="1" dirty="0">
                <a:solidFill>
                  <a:srgbClr val="00B0F0"/>
                </a:solidFill>
                <a:latin typeface="微軟正黑體" pitchFamily="34" charset="-120"/>
                <a:ea typeface="微軟正黑體" pitchFamily="34" charset="-120"/>
              </a:rPr>
              <a:t>介於</a:t>
            </a:r>
            <a:r>
              <a:rPr lang="en-US" altLang="zh-TW" sz="2400" b="1" dirty="0">
                <a:solidFill>
                  <a:srgbClr val="00B0F0"/>
                </a:solidFill>
                <a:latin typeface="微軟正黑體" pitchFamily="34" charset="-120"/>
                <a:ea typeface="微軟正黑體" pitchFamily="34" charset="-120"/>
              </a:rPr>
              <a:t>0</a:t>
            </a:r>
            <a:r>
              <a:rPr lang="zh-TW" altLang="en-US" sz="2400" b="1" dirty="0">
                <a:solidFill>
                  <a:srgbClr val="00B0F0"/>
                </a:solidFill>
                <a:latin typeface="微軟正黑體" pitchFamily="34" charset="-120"/>
                <a:ea typeface="微軟正黑體" pitchFamily="34" charset="-120"/>
              </a:rPr>
              <a:t>與</a:t>
            </a:r>
            <a:r>
              <a:rPr lang="en-US" altLang="zh-TW" sz="2400" b="1" dirty="0">
                <a:solidFill>
                  <a:srgbClr val="00B0F0"/>
                </a:solidFill>
                <a:latin typeface="微軟正黑體" pitchFamily="34" charset="-120"/>
                <a:ea typeface="微軟正黑體" pitchFamily="34" charset="-120"/>
              </a:rPr>
              <a:t>B</a:t>
            </a:r>
            <a:r>
              <a:rPr lang="zh-TW" altLang="en-US" sz="2400" b="1" dirty="0">
                <a:solidFill>
                  <a:srgbClr val="00B0F0"/>
                </a:solidFill>
                <a:latin typeface="微軟正黑體" pitchFamily="34" charset="-120"/>
                <a:ea typeface="微軟正黑體" pitchFamily="34" charset="-120"/>
              </a:rPr>
              <a:t>點間</a:t>
            </a:r>
            <a:r>
              <a:rPr lang="zh-TW" altLang="en-US" sz="2400" b="1" dirty="0">
                <a:latin typeface="微軟正黑體" pitchFamily="34" charset="-120"/>
                <a:ea typeface="微軟正黑體" pitchFamily="34" charset="-120"/>
              </a:rPr>
              <a:t>），則最經濟的選擇是</a:t>
            </a:r>
            <a:r>
              <a:rPr lang="zh-TW" altLang="en-US" sz="3200" b="1" dirty="0">
                <a:solidFill>
                  <a:srgbClr val="FF0000"/>
                </a:solidFill>
                <a:latin typeface="微軟正黑體" pitchFamily="34" charset="-120"/>
                <a:ea typeface="微軟正黑體" pitchFamily="34" charset="-120"/>
              </a:rPr>
              <a:t>向外購買零件</a:t>
            </a:r>
            <a:r>
              <a:rPr lang="zh-TW" altLang="en-US" sz="2400" b="1" dirty="0" smtClean="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p:txBody>
      </p:sp>
      <p:sp>
        <p:nvSpPr>
          <p:cNvPr id="2" name="矩形 1"/>
          <p:cNvSpPr/>
          <p:nvPr/>
        </p:nvSpPr>
        <p:spPr>
          <a:xfrm>
            <a:off x="914400" y="914415"/>
            <a:ext cx="1371600" cy="3893128"/>
          </a:xfrm>
          <a:prstGeom prst="rect">
            <a:avLst/>
          </a:prstGeom>
          <a:solidFill>
            <a:srgbClr val="00B0F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299854" y="914415"/>
            <a:ext cx="2867893" cy="3893128"/>
          </a:xfrm>
          <a:prstGeom prst="rect">
            <a:avLst/>
          </a:prstGeom>
          <a:solidFill>
            <a:srgbClr val="7030A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2024778" y="3579045"/>
            <a:ext cx="550151" cy="369332"/>
          </a:xfrm>
          <a:prstGeom prst="rect">
            <a:avLst/>
          </a:prstGeom>
          <a:solidFill>
            <a:schemeClr val="bg1"/>
          </a:solidFill>
          <a:ln w="38100">
            <a:solidFill>
              <a:srgbClr val="FFC000"/>
            </a:solidFill>
          </a:ln>
        </p:spPr>
        <p:txBody>
          <a:bodyPr wrap="none" rtlCol="0">
            <a:spAutoFit/>
          </a:bodyPr>
          <a:lstStyle/>
          <a:p>
            <a:r>
              <a:rPr lang="en-US" altLang="zh-TW" dirty="0" smtClean="0"/>
              <a:t>640</a:t>
            </a:r>
            <a:endParaRPr lang="zh-TW" altLang="en-US" dirty="0"/>
          </a:p>
        </p:txBody>
      </p:sp>
      <p:sp>
        <p:nvSpPr>
          <p:cNvPr id="10" name="矩形 9"/>
          <p:cNvSpPr/>
          <p:nvPr/>
        </p:nvSpPr>
        <p:spPr>
          <a:xfrm>
            <a:off x="5181602" y="914415"/>
            <a:ext cx="1371600" cy="3893128"/>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864961" y="2676313"/>
            <a:ext cx="671979" cy="369332"/>
          </a:xfrm>
          <a:prstGeom prst="rect">
            <a:avLst/>
          </a:prstGeom>
          <a:solidFill>
            <a:schemeClr val="bg1"/>
          </a:solidFill>
          <a:ln w="38100">
            <a:solidFill>
              <a:srgbClr val="FFC000"/>
            </a:solidFill>
          </a:ln>
        </p:spPr>
        <p:txBody>
          <a:bodyPr wrap="none" rtlCol="0">
            <a:spAutoFit/>
          </a:bodyPr>
          <a:lstStyle/>
          <a:p>
            <a:r>
              <a:rPr lang="en-US" altLang="zh-TW" dirty="0" smtClean="0"/>
              <a:t>2000</a:t>
            </a:r>
            <a:endParaRPr lang="zh-TW" altLang="en-US" dirty="0"/>
          </a:p>
        </p:txBody>
      </p:sp>
      <p:sp>
        <p:nvSpPr>
          <p:cNvPr id="12" name="圓角化對角線角落矩形 11"/>
          <p:cNvSpPr/>
          <p:nvPr/>
        </p:nvSpPr>
        <p:spPr>
          <a:xfrm>
            <a:off x="2805550" y="5084619"/>
            <a:ext cx="5770416" cy="1316181"/>
          </a:xfrm>
          <a:prstGeom prst="round2DiagRect">
            <a:avLst/>
          </a:prstGeom>
          <a:solidFill>
            <a:schemeClr val="bg1"/>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b="1" dirty="0">
                <a:latin typeface="微軟正黑體" pitchFamily="34" charset="-120"/>
                <a:ea typeface="微軟正黑體" pitchFamily="34" charset="-120"/>
              </a:rPr>
              <a:t>如果需求介於</a:t>
            </a:r>
            <a:r>
              <a:rPr lang="en-US" altLang="zh-TW" sz="2400" b="1" dirty="0" smtClean="0">
                <a:latin typeface="微軟正黑體" pitchFamily="34" charset="-120"/>
                <a:ea typeface="微軟正黑體" pitchFamily="34" charset="-120"/>
              </a:rPr>
              <a:t>640</a:t>
            </a:r>
            <a:r>
              <a:rPr lang="zh-TW" altLang="en-US" sz="2400" b="1" dirty="0" smtClean="0">
                <a:latin typeface="微軟正黑體" pitchFamily="34" charset="-120"/>
                <a:ea typeface="微軟正黑體" pitchFamily="34" charset="-120"/>
              </a:rPr>
              <a:t>到</a:t>
            </a:r>
            <a:r>
              <a:rPr lang="en-US" altLang="zh-TW" sz="2400" b="1" dirty="0">
                <a:latin typeface="微軟正黑體" pitchFamily="34" charset="-120"/>
                <a:ea typeface="微軟正黑體" pitchFamily="34" charset="-120"/>
              </a:rPr>
              <a:t>2000</a:t>
            </a:r>
            <a:r>
              <a:rPr lang="zh-TW" altLang="en-US" sz="2400" b="1" dirty="0" smtClean="0">
                <a:latin typeface="微軟正黑體" pitchFamily="34" charset="-120"/>
                <a:ea typeface="微軟正黑體" pitchFamily="34" charset="-120"/>
              </a:rPr>
              <a:t>單位</a:t>
            </a:r>
            <a:r>
              <a:rPr lang="en-US" altLang="zh-TW" sz="2400" b="1" dirty="0" smtClean="0">
                <a:latin typeface="微軟正黑體" pitchFamily="34" charset="-120"/>
                <a:ea typeface="微軟正黑體" pitchFamily="34" charset="-120"/>
              </a:rPr>
              <a:t>(</a:t>
            </a:r>
            <a:r>
              <a:rPr lang="en-US" altLang="zh-TW" sz="2400" b="1" dirty="0" smtClean="0">
                <a:solidFill>
                  <a:srgbClr val="00B050"/>
                </a:solidFill>
                <a:latin typeface="微軟正黑體" pitchFamily="34" charset="-120"/>
                <a:ea typeface="微軟正黑體" pitchFamily="34" charset="-120"/>
              </a:rPr>
              <a:t>AB</a:t>
            </a:r>
            <a:r>
              <a:rPr lang="zh-TW" altLang="en-US" sz="2400" b="1" dirty="0" smtClean="0">
                <a:solidFill>
                  <a:srgbClr val="00B050"/>
                </a:solidFill>
                <a:latin typeface="微軟正黑體" pitchFamily="34" charset="-120"/>
                <a:ea typeface="微軟正黑體" pitchFamily="34" charset="-120"/>
              </a:rPr>
              <a:t>之間</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則以</a:t>
            </a:r>
            <a:r>
              <a:rPr lang="zh-TW" altLang="en-US" sz="3200" b="1" dirty="0">
                <a:solidFill>
                  <a:srgbClr val="FF0000"/>
                </a:solidFill>
                <a:latin typeface="微軟正黑體" pitchFamily="34" charset="-120"/>
                <a:ea typeface="微軟正黑體" pitchFamily="34" charset="-120"/>
              </a:rPr>
              <a:t>半自動車床製造</a:t>
            </a:r>
            <a:r>
              <a:rPr lang="zh-TW" altLang="en-US" sz="2400" b="1" dirty="0">
                <a:latin typeface="微軟正黑體" pitchFamily="34" charset="-120"/>
                <a:ea typeface="微軟正黑體" pitchFamily="34" charset="-120"/>
              </a:rPr>
              <a:t>最為便宜。</a:t>
            </a:r>
            <a:endParaRPr lang="en-US" altLang="zh-TW" sz="2400" b="1" dirty="0">
              <a:latin typeface="微軟正黑體" pitchFamily="34" charset="-120"/>
              <a:ea typeface="微軟正黑體" pitchFamily="34" charset="-120"/>
            </a:endParaRPr>
          </a:p>
        </p:txBody>
      </p:sp>
      <p:sp>
        <p:nvSpPr>
          <p:cNvPr id="13" name="圓角化對角線角落矩形 12"/>
          <p:cNvSpPr/>
          <p:nvPr/>
        </p:nvSpPr>
        <p:spPr>
          <a:xfrm>
            <a:off x="2805550" y="5119253"/>
            <a:ext cx="5770416" cy="1316181"/>
          </a:xfrm>
          <a:prstGeom prst="round2DiagRect">
            <a:avLst/>
          </a:prstGeom>
          <a:solidFill>
            <a:schemeClr val="bg1"/>
          </a:solidFill>
          <a:ln w="38100">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r>
              <a:rPr lang="zh-TW" altLang="en-US" sz="2400" b="1" dirty="0">
                <a:latin typeface="微軟正黑體" pitchFamily="34" charset="-120"/>
                <a:ea typeface="微軟正黑體" pitchFamily="34" charset="-120"/>
              </a:rPr>
              <a:t>如果預算需求超過</a:t>
            </a:r>
            <a:r>
              <a:rPr lang="en-US" altLang="zh-TW" sz="2400" b="1" dirty="0">
                <a:latin typeface="微軟正黑體" pitchFamily="34" charset="-120"/>
                <a:ea typeface="微軟正黑體" pitchFamily="34" charset="-120"/>
              </a:rPr>
              <a:t>2000</a:t>
            </a:r>
            <a:r>
              <a:rPr lang="zh-TW" altLang="en-US" sz="2400" b="1" dirty="0">
                <a:latin typeface="微軟正黑體" pitchFamily="34" charset="-120"/>
                <a:ea typeface="微軟正黑體" pitchFamily="34" charset="-120"/>
              </a:rPr>
              <a:t>單位（</a:t>
            </a:r>
            <a:r>
              <a:rPr lang="zh-TW" altLang="en-US" sz="2400" b="1" dirty="0">
                <a:solidFill>
                  <a:srgbClr val="FF3399"/>
                </a:solidFill>
                <a:latin typeface="微軟正黑體" pitchFamily="34" charset="-120"/>
                <a:ea typeface="微軟正黑體" pitchFamily="34" charset="-120"/>
              </a:rPr>
              <a:t>點</a:t>
            </a:r>
            <a:r>
              <a:rPr lang="en-US" altLang="zh-TW" sz="2400" b="1" dirty="0" smtClean="0">
                <a:solidFill>
                  <a:srgbClr val="FF3399"/>
                </a:solidFill>
                <a:latin typeface="微軟正黑體" pitchFamily="34" charset="-120"/>
                <a:ea typeface="微軟正黑體" pitchFamily="34" charset="-120"/>
              </a:rPr>
              <a:t>A</a:t>
            </a:r>
            <a:r>
              <a:rPr lang="zh-TW" altLang="en-US" sz="2400" b="1" dirty="0" smtClean="0">
                <a:solidFill>
                  <a:srgbClr val="FF3399"/>
                </a:solidFill>
                <a:latin typeface="微軟正黑體" pitchFamily="34" charset="-120"/>
                <a:ea typeface="微軟正黑體" pitchFamily="34" charset="-120"/>
              </a:rPr>
              <a:t>以上</a:t>
            </a:r>
            <a:r>
              <a:rPr lang="zh-TW" altLang="en-US" sz="2400" b="1"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時，依據總成本最小的原則，最佳的選擇是</a:t>
            </a:r>
            <a:r>
              <a:rPr lang="zh-TW" altLang="en-US" sz="3200" b="1" dirty="0">
                <a:solidFill>
                  <a:srgbClr val="FF0000"/>
                </a:solidFill>
                <a:latin typeface="微軟正黑體" pitchFamily="34" charset="-120"/>
                <a:ea typeface="微軟正黑體" pitchFamily="34" charset="-120"/>
              </a:rPr>
              <a:t>加工中心</a:t>
            </a:r>
            <a:r>
              <a:rPr lang="zh-TW" altLang="en-US" sz="2400" b="1" dirty="0">
                <a:latin typeface="微軟正黑體" pitchFamily="34" charset="-120"/>
                <a:ea typeface="微軟正黑體" pitchFamily="34" charset="-120"/>
              </a:rPr>
              <a:t>。</a:t>
            </a:r>
            <a:endParaRPr lang="en-US" altLang="zh-TW" sz="2400" b="1" dirty="0">
              <a:latin typeface="微軟正黑體" pitchFamily="34" charset="-120"/>
              <a:ea typeface="微軟正黑體" pitchFamily="34" charset="-120"/>
            </a:endParaRPr>
          </a:p>
        </p:txBody>
      </p:sp>
      <p:cxnSp>
        <p:nvCxnSpPr>
          <p:cNvPr id="7" name="直線接點 6"/>
          <p:cNvCxnSpPr/>
          <p:nvPr/>
        </p:nvCxnSpPr>
        <p:spPr>
          <a:xfrm flipV="1">
            <a:off x="540329" y="914415"/>
            <a:ext cx="3117272" cy="40178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1489768" y="344863"/>
            <a:ext cx="4597734" cy="461665"/>
          </a:xfrm>
          <a:prstGeom prst="rect">
            <a:avLst/>
          </a:prstGeom>
          <a:noFill/>
        </p:spPr>
        <p:txBody>
          <a:bodyPr wrap="none" rtlCol="0">
            <a:spAutoFit/>
          </a:bodyPr>
          <a:lstStyle/>
          <a:p>
            <a:r>
              <a:rPr lang="zh-TW" altLang="en-US" sz="2400" b="1" dirty="0" smtClean="0"/>
              <a:t>流程之損益平衡圖</a:t>
            </a:r>
            <a:r>
              <a:rPr lang="en-US" altLang="zh-TW" sz="2400" b="1" dirty="0" smtClean="0"/>
              <a:t>(</a:t>
            </a:r>
            <a:r>
              <a:rPr lang="zh-TW" altLang="en-US" sz="2400" b="1" dirty="0" smtClean="0"/>
              <a:t> 成本 </a:t>
            </a:r>
            <a:r>
              <a:rPr lang="en-US" altLang="zh-TW" sz="2400" b="1" dirty="0" smtClean="0"/>
              <a:t>/ </a:t>
            </a:r>
            <a:r>
              <a:rPr lang="zh-TW" altLang="en-US" sz="2400" b="1" dirty="0" smtClean="0"/>
              <a:t>數量 </a:t>
            </a:r>
            <a:r>
              <a:rPr lang="en-US" altLang="zh-TW" sz="2400" b="1" dirty="0" smtClean="0"/>
              <a:t>)</a:t>
            </a:r>
            <a:endParaRPr lang="zh-TW" altLang="en-US" sz="2400" b="1" dirty="0"/>
          </a:p>
        </p:txBody>
      </p:sp>
    </p:spTree>
    <p:extLst>
      <p:ext uri="{BB962C8B-B14F-4D97-AF65-F5344CB8AC3E}">
        <p14:creationId xmlns:p14="http://schemas.microsoft.com/office/powerpoint/2010/main" val="38473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10" grpId="0" animBg="1"/>
      <p:bldP spid="12" grpId="0" animBg="1"/>
      <p:bldP spid="12" grpId="1"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zh-TW" altLang="en-US" dirty="0"/>
              <a:t>東芝稱霸筆電市場的原因</a:t>
            </a:r>
            <a:endParaRPr lang="en-US" dirty="0"/>
          </a:p>
        </p:txBody>
      </p:sp>
      <p:sp>
        <p:nvSpPr>
          <p:cNvPr id="86019" name="Rectangle 3"/>
          <p:cNvSpPr>
            <a:spLocks noGrp="1" noChangeArrowheads="1"/>
          </p:cNvSpPr>
          <p:nvPr>
            <p:ph idx="1"/>
          </p:nvPr>
        </p:nvSpPr>
        <p:spPr/>
        <p:txBody>
          <a:bodyPr/>
          <a:lstStyle/>
          <a:p>
            <a:r>
              <a:rPr lang="zh-TW" altLang="en-US" dirty="0"/>
              <a:t>持續改善製造流程</a:t>
            </a:r>
          </a:p>
          <a:p>
            <a:r>
              <a:rPr lang="zh-TW" altLang="en-US" dirty="0"/>
              <a:t>不斷創新的技術</a:t>
            </a:r>
          </a:p>
          <a:p>
            <a:r>
              <a:rPr lang="zh-TW" altLang="en-US" dirty="0"/>
              <a:t>降低生產成本</a:t>
            </a:r>
            <a:r>
              <a:rPr lang="en-US" altLang="zh-TW" dirty="0"/>
              <a:t>→</a:t>
            </a:r>
            <a:r>
              <a:rPr lang="zh-TW" altLang="en-US" dirty="0"/>
              <a:t>極具競爭力的價格</a:t>
            </a:r>
          </a:p>
          <a:p>
            <a:pPr marL="0" indent="0">
              <a:buNone/>
            </a:pPr>
            <a:endParaRPr lang="zh-TW" altLang="en-US" dirty="0"/>
          </a:p>
        </p:txBody>
      </p:sp>
      <p:pic>
        <p:nvPicPr>
          <p:cNvPr id="4" name="Picture 2" descr="http://ts2.mm.bing.net/th?id=H.4824542192074765&amp;pid=15.1"/>
          <p:cNvPicPr>
            <a:picLocks noChangeAspect="1" noChangeArrowheads="1"/>
          </p:cNvPicPr>
          <p:nvPr/>
        </p:nvPicPr>
        <p:blipFill>
          <a:blip r:embed="rId2" cstate="print"/>
          <a:srcRect/>
          <a:stretch>
            <a:fillRect/>
          </a:stretch>
        </p:blipFill>
        <p:spPr bwMode="auto">
          <a:xfrm>
            <a:off x="929641" y="3652958"/>
            <a:ext cx="3552394" cy="2664296"/>
          </a:xfrm>
          <a:prstGeom prst="rect">
            <a:avLst/>
          </a:prstGeom>
          <a:noFill/>
        </p:spPr>
      </p:pic>
      <p:sp>
        <p:nvSpPr>
          <p:cNvPr id="2" name="投影片編號版面配置區 1"/>
          <p:cNvSpPr>
            <a:spLocks noGrp="1"/>
          </p:cNvSpPr>
          <p:nvPr>
            <p:ph type="sldNum" sz="quarter" idx="12"/>
          </p:nvPr>
        </p:nvSpPr>
        <p:spPr/>
        <p:txBody>
          <a:bodyPr/>
          <a:lstStyle/>
          <a:p>
            <a:fld id="{DEC7A5AD-5AEC-42D0-A3BE-F46B40576360}" type="slidenum">
              <a:rPr lang="en-US" smtClean="0"/>
              <a:t>3</a:t>
            </a:fld>
            <a:endParaRPr lang="en-US"/>
          </a:p>
        </p:txBody>
      </p:sp>
    </p:spTree>
    <p:extLst>
      <p:ext uri="{BB962C8B-B14F-4D97-AF65-F5344CB8AC3E}">
        <p14:creationId xmlns:p14="http://schemas.microsoft.com/office/powerpoint/2010/main" val="182281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994521" y="1950934"/>
            <a:ext cx="5661846" cy="1473813"/>
          </a:xfrm>
        </p:spPr>
        <p:txBody>
          <a:bodyPr/>
          <a:lstStyle/>
          <a:p>
            <a:r>
              <a:rPr lang="en-US" altLang="zh-TW" dirty="0" smtClean="0">
                <a:solidFill>
                  <a:srgbClr val="FF6600"/>
                </a:solidFill>
              </a:rPr>
              <a:t>5.5 </a:t>
            </a:r>
            <a:r>
              <a:rPr lang="zh-TW" altLang="en-US" dirty="0" smtClean="0">
                <a:solidFill>
                  <a:srgbClr val="FF6600"/>
                </a:solidFill>
              </a:rPr>
              <a:t>製造流程設計</a:t>
            </a:r>
            <a:endParaRPr lang="zh-TW" altLang="en-US" dirty="0">
              <a:solidFill>
                <a:srgbClr val="FF6600"/>
              </a:solidFill>
            </a:endParaRPr>
          </a:p>
        </p:txBody>
      </p:sp>
      <p:sp>
        <p:nvSpPr>
          <p:cNvPr id="5" name="副標題 4"/>
          <p:cNvSpPr>
            <a:spLocks noGrp="1"/>
          </p:cNvSpPr>
          <p:nvPr>
            <p:ph type="subTitle" idx="1"/>
          </p:nvPr>
        </p:nvSpPr>
        <p:spPr>
          <a:xfrm>
            <a:off x="994520" y="3597243"/>
            <a:ext cx="5826719" cy="1096899"/>
          </a:xfrm>
        </p:spPr>
        <p:txBody>
          <a:bodyPr/>
          <a:lstStyle/>
          <a:p>
            <a:r>
              <a:rPr lang="zh-TW" altLang="en-US" dirty="0" smtClean="0"/>
              <a:t>報告者</a:t>
            </a:r>
            <a:r>
              <a:rPr lang="en-US" altLang="zh-TW" dirty="0" smtClean="0"/>
              <a:t>:</a:t>
            </a:r>
            <a:r>
              <a:rPr lang="zh-TW" altLang="en-US" dirty="0" smtClean="0"/>
              <a:t> 王偉錡</a:t>
            </a:r>
            <a:endParaRPr lang="zh-TW" altLang="en-US" dirty="0"/>
          </a:p>
        </p:txBody>
      </p:sp>
      <p:sp>
        <p:nvSpPr>
          <p:cNvPr id="2" name="投影片編號版面配置區 1"/>
          <p:cNvSpPr>
            <a:spLocks noGrp="1"/>
          </p:cNvSpPr>
          <p:nvPr>
            <p:ph type="sldNum" sz="quarter" idx="12"/>
          </p:nvPr>
        </p:nvSpPr>
        <p:spPr/>
        <p:txBody>
          <a:bodyPr/>
          <a:lstStyle/>
          <a:p>
            <a:fld id="{DEC7A5AD-5AEC-42D0-A3BE-F46B40576360}" type="slidenum">
              <a:rPr lang="en-US" smtClean="0"/>
              <a:t>30</a:t>
            </a:fld>
            <a:endParaRPr lang="en-US"/>
          </a:p>
        </p:txBody>
      </p:sp>
    </p:spTree>
    <p:extLst>
      <p:ext uri="{BB962C8B-B14F-4D97-AF65-F5344CB8AC3E}">
        <p14:creationId xmlns:p14="http://schemas.microsoft.com/office/powerpoint/2010/main" val="3246518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itchFamily="34" charset="-120"/>
                <a:ea typeface="微軟正黑體" pitchFamily="34" charset="-120"/>
              </a:rPr>
              <a:t>製造流程設計</a:t>
            </a:r>
          </a:p>
        </p:txBody>
      </p:sp>
      <p:sp>
        <p:nvSpPr>
          <p:cNvPr id="3" name="內容版面配置區 2"/>
          <p:cNvSpPr>
            <a:spLocks noGrp="1"/>
          </p:cNvSpPr>
          <p:nvPr>
            <p:ph idx="1"/>
          </p:nvPr>
        </p:nvSpPr>
        <p:spPr/>
        <p:txBody>
          <a:bodyPr/>
          <a:lstStyle/>
          <a:p>
            <a:r>
              <a:rPr lang="zh-TW" altLang="en-US" dirty="0" smtClean="0">
                <a:latin typeface="+mn-ea"/>
                <a:cs typeface="Times New Roman" pitchFamily="18" charset="0"/>
              </a:rPr>
              <a:t>定義</a:t>
            </a:r>
            <a:endParaRPr lang="en-US" altLang="zh-TW" dirty="0" smtClean="0">
              <a:latin typeface="+mn-ea"/>
              <a:cs typeface="Times New Roman" pitchFamily="18" charset="0"/>
            </a:endParaRPr>
          </a:p>
          <a:p>
            <a:pPr lvl="1"/>
            <a:r>
              <a:rPr lang="zh-TW" altLang="en-US" sz="2400" dirty="0" smtClean="0">
                <a:latin typeface="+mn-ea"/>
                <a:cs typeface="Times New Roman" pitchFamily="18" charset="0"/>
              </a:rPr>
              <a:t>評估工廠內移動物料、零件或組件等特定流程之方法</a:t>
            </a:r>
            <a:endParaRPr lang="en-US" altLang="zh-TW" sz="2400" dirty="0" smtClean="0">
              <a:latin typeface="+mn-ea"/>
              <a:cs typeface="Times New Roman" pitchFamily="18" charset="0"/>
            </a:endParaRPr>
          </a:p>
          <a:p>
            <a:r>
              <a:rPr lang="zh-TW" altLang="en-US" dirty="0">
                <a:latin typeface="+mn-ea"/>
                <a:cs typeface="Times New Roman" pitchFamily="18" charset="0"/>
              </a:rPr>
              <a:t>工具</a:t>
            </a:r>
            <a:r>
              <a:rPr lang="zh-TW" altLang="en-US" dirty="0" smtClean="0">
                <a:latin typeface="+mn-ea"/>
                <a:cs typeface="Times New Roman" pitchFamily="18" charset="0"/>
              </a:rPr>
              <a:t>類型</a:t>
            </a:r>
            <a:endParaRPr lang="en-US" altLang="zh-TW" dirty="0" smtClean="0">
              <a:latin typeface="+mn-ea"/>
              <a:cs typeface="Times New Roman" pitchFamily="18" charset="0"/>
            </a:endParaRPr>
          </a:p>
          <a:p>
            <a:pPr lvl="1"/>
            <a:r>
              <a:rPr lang="zh-TW" altLang="en-US" sz="2400" dirty="0">
                <a:latin typeface="+mn-ea"/>
                <a:cs typeface="Times New Roman" pitchFamily="18" charset="0"/>
              </a:rPr>
              <a:t>裝配</a:t>
            </a:r>
            <a:r>
              <a:rPr lang="zh-TW" altLang="en-US" sz="2400" dirty="0" smtClean="0">
                <a:latin typeface="+mn-ea"/>
                <a:cs typeface="Times New Roman" pitchFamily="18" charset="0"/>
              </a:rPr>
              <a:t>圖 </a:t>
            </a:r>
            <a:r>
              <a:rPr lang="en-US" altLang="zh-TW" sz="2400" dirty="0" smtClean="0">
                <a:latin typeface="+mn-ea"/>
                <a:cs typeface="Times New Roman" pitchFamily="18" charset="0"/>
              </a:rPr>
              <a:t>(assembly drawing)</a:t>
            </a:r>
          </a:p>
          <a:p>
            <a:pPr lvl="1"/>
            <a:r>
              <a:rPr lang="zh-TW" altLang="en-US" sz="2400" dirty="0">
                <a:latin typeface="+mn-ea"/>
                <a:cs typeface="Times New Roman" pitchFamily="18" charset="0"/>
              </a:rPr>
              <a:t>組裝程序</a:t>
            </a:r>
            <a:r>
              <a:rPr lang="zh-TW" altLang="en-US" sz="2400" dirty="0" smtClean="0">
                <a:latin typeface="+mn-ea"/>
                <a:cs typeface="Times New Roman" pitchFamily="18" charset="0"/>
              </a:rPr>
              <a:t>圖 </a:t>
            </a:r>
            <a:r>
              <a:rPr lang="en-US" altLang="zh-TW" sz="2400" dirty="0" smtClean="0">
                <a:latin typeface="+mn-ea"/>
                <a:cs typeface="Times New Roman" pitchFamily="18" charset="0"/>
              </a:rPr>
              <a:t>(assembly chart)</a:t>
            </a:r>
          </a:p>
          <a:p>
            <a:pPr lvl="1"/>
            <a:r>
              <a:rPr lang="zh-TW" altLang="en-US" sz="2400" dirty="0">
                <a:latin typeface="+mn-ea"/>
                <a:cs typeface="Times New Roman" pitchFamily="18" charset="0"/>
              </a:rPr>
              <a:t>途程</a:t>
            </a:r>
            <a:r>
              <a:rPr lang="zh-TW" altLang="en-US" sz="2400" dirty="0" smtClean="0">
                <a:latin typeface="+mn-ea"/>
                <a:cs typeface="Times New Roman" pitchFamily="18" charset="0"/>
              </a:rPr>
              <a:t>表 </a:t>
            </a:r>
            <a:r>
              <a:rPr lang="en-US" altLang="zh-TW" sz="2400" dirty="0" smtClean="0">
                <a:latin typeface="+mn-ea"/>
                <a:cs typeface="Times New Roman" pitchFamily="18" charset="0"/>
              </a:rPr>
              <a:t>(route sheet)</a:t>
            </a:r>
          </a:p>
          <a:p>
            <a:pPr lvl="1"/>
            <a:r>
              <a:rPr lang="zh-TW" altLang="en-US" sz="2400" dirty="0" smtClean="0">
                <a:latin typeface="+mn-ea"/>
                <a:cs typeface="Times New Roman" pitchFamily="18" charset="0"/>
              </a:rPr>
              <a:t>流程圖 </a:t>
            </a:r>
            <a:r>
              <a:rPr lang="en-US" altLang="zh-TW" sz="2400" dirty="0" smtClean="0">
                <a:latin typeface="+mn-ea"/>
                <a:cs typeface="Times New Roman" pitchFamily="18" charset="0"/>
              </a:rPr>
              <a:t>(flow process chart)</a:t>
            </a:r>
            <a:endParaRPr lang="zh-TW" altLang="en-US" sz="2400" dirty="0">
              <a:latin typeface="+mn-ea"/>
              <a:cs typeface="Times New Roman" pitchFamily="18" charset="0"/>
            </a:endParaRPr>
          </a:p>
        </p:txBody>
      </p:sp>
      <p:sp>
        <p:nvSpPr>
          <p:cNvPr id="4" name="投影片編號版面配置區 3"/>
          <p:cNvSpPr>
            <a:spLocks noGrp="1"/>
          </p:cNvSpPr>
          <p:nvPr>
            <p:ph type="sldNum" sz="quarter" idx="12"/>
          </p:nvPr>
        </p:nvSpPr>
        <p:spPr/>
        <p:txBody>
          <a:bodyPr/>
          <a:lstStyle/>
          <a:p>
            <a:fld id="{DEC7A5AD-5AEC-42D0-A3BE-F46B40576360}" type="slidenum">
              <a:rPr lang="en-US" smtClean="0"/>
              <a:t>31</a:t>
            </a:fld>
            <a:endParaRPr lang="en-US"/>
          </a:p>
        </p:txBody>
      </p:sp>
    </p:spTree>
    <p:extLst>
      <p:ext uri="{BB962C8B-B14F-4D97-AF65-F5344CB8AC3E}">
        <p14:creationId xmlns:p14="http://schemas.microsoft.com/office/powerpoint/2010/main" val="1862356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rPr>
              <a:t>裝配圖</a:t>
            </a:r>
            <a:endParaRPr lang="zh-TW" altLang="en-US" b="1"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lstStyle/>
          <a:p>
            <a:r>
              <a:rPr lang="zh-TW" altLang="en-US" dirty="0">
                <a:latin typeface="+mn-ea"/>
                <a:cs typeface="Times New Roman" pitchFamily="18" charset="0"/>
              </a:rPr>
              <a:t>以產品分解的方式顯示組成的零件</a:t>
            </a:r>
          </a:p>
        </p:txBody>
      </p:sp>
      <p:pic>
        <p:nvPicPr>
          <p:cNvPr id="4" name="圖片 3" descr="M0501544-0000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472" y="2357430"/>
            <a:ext cx="3500462" cy="3288588"/>
          </a:xfrm>
          <a:prstGeom prst="rect">
            <a:avLst/>
          </a:prstGeom>
          <a:ln>
            <a:solidFill>
              <a:schemeClr val="tx1"/>
            </a:solidFill>
          </a:ln>
        </p:spPr>
      </p:pic>
      <p:sp>
        <p:nvSpPr>
          <p:cNvPr id="5" name="文字方塊 4"/>
          <p:cNvSpPr txBox="1"/>
          <p:nvPr/>
        </p:nvSpPr>
        <p:spPr>
          <a:xfrm>
            <a:off x="1357290" y="5620424"/>
            <a:ext cx="1980029" cy="523220"/>
          </a:xfrm>
          <a:prstGeom prst="rect">
            <a:avLst/>
          </a:prstGeom>
          <a:noFill/>
        </p:spPr>
        <p:txBody>
          <a:bodyPr wrap="none" rtlCol="0">
            <a:spAutoFit/>
          </a:bodyPr>
          <a:lstStyle/>
          <a:p>
            <a:r>
              <a:rPr lang="zh-TW" altLang="en-US" sz="2800" dirty="0" smtClean="0">
                <a:latin typeface="標楷體" pitchFamily="65" charset="-120"/>
                <a:ea typeface="標楷體" pitchFamily="65" charset="-120"/>
              </a:rPr>
              <a:t>馬達裝配圖</a:t>
            </a:r>
            <a:endParaRPr lang="zh-TW" altLang="en-US" sz="2800" dirty="0">
              <a:latin typeface="標楷體" pitchFamily="65" charset="-120"/>
              <a:ea typeface="標楷體" pitchFamily="65" charset="-120"/>
            </a:endParaRPr>
          </a:p>
        </p:txBody>
      </p:sp>
      <p:pic>
        <p:nvPicPr>
          <p:cNvPr id="6" name="圖片 5" descr="P0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4810" y="3143248"/>
            <a:ext cx="4357958" cy="1357322"/>
          </a:xfrm>
          <a:prstGeom prst="rect">
            <a:avLst/>
          </a:prstGeom>
        </p:spPr>
      </p:pic>
      <p:sp>
        <p:nvSpPr>
          <p:cNvPr id="7" name="文字方塊 6"/>
          <p:cNvSpPr txBox="1"/>
          <p:nvPr/>
        </p:nvSpPr>
        <p:spPr>
          <a:xfrm>
            <a:off x="5429256" y="4405978"/>
            <a:ext cx="1980029" cy="523220"/>
          </a:xfrm>
          <a:prstGeom prst="rect">
            <a:avLst/>
          </a:prstGeom>
          <a:noFill/>
        </p:spPr>
        <p:txBody>
          <a:bodyPr wrap="none" rtlCol="0">
            <a:spAutoFit/>
          </a:bodyPr>
          <a:lstStyle/>
          <a:p>
            <a:r>
              <a:rPr lang="zh-TW" altLang="en-US" sz="2800" dirty="0" smtClean="0">
                <a:latin typeface="標楷體" pitchFamily="65" charset="-120"/>
                <a:ea typeface="標楷體" pitchFamily="65" charset="-120"/>
              </a:rPr>
              <a:t>閥體裝配圖</a:t>
            </a:r>
            <a:endParaRPr lang="en-US" altLang="zh-TW" sz="2800" dirty="0" smtClean="0">
              <a:latin typeface="標楷體" pitchFamily="65" charset="-120"/>
              <a:ea typeface="標楷體" pitchFamily="65" charset="-120"/>
            </a:endParaRPr>
          </a:p>
        </p:txBody>
      </p:sp>
      <p:sp>
        <p:nvSpPr>
          <p:cNvPr id="8" name="投影片編號版面配置區 7"/>
          <p:cNvSpPr>
            <a:spLocks noGrp="1"/>
          </p:cNvSpPr>
          <p:nvPr>
            <p:ph type="sldNum" sz="quarter" idx="12"/>
          </p:nvPr>
        </p:nvSpPr>
        <p:spPr/>
        <p:txBody>
          <a:bodyPr/>
          <a:lstStyle/>
          <a:p>
            <a:fld id="{DEC7A5AD-5AEC-42D0-A3BE-F46B40576360}" type="slidenum">
              <a:rPr lang="en-US" smtClean="0"/>
              <a:t>32</a:t>
            </a:fld>
            <a:endParaRPr lang="en-US"/>
          </a:p>
        </p:txBody>
      </p:sp>
    </p:spTree>
    <p:extLst>
      <p:ext uri="{BB962C8B-B14F-4D97-AF65-F5344CB8AC3E}">
        <p14:creationId xmlns:p14="http://schemas.microsoft.com/office/powerpoint/2010/main" val="46900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cs typeface="Times New Roman" pitchFamily="18" charset="0"/>
              </a:rPr>
              <a:t>組裝流程圖</a:t>
            </a:r>
            <a:endParaRPr lang="zh-TW" altLang="en-US" dirty="0"/>
          </a:p>
        </p:txBody>
      </p:sp>
      <p:sp>
        <p:nvSpPr>
          <p:cNvPr id="3" name="內容版面配置區 2"/>
          <p:cNvSpPr>
            <a:spLocks noGrp="1"/>
          </p:cNvSpPr>
          <p:nvPr>
            <p:ph idx="1"/>
          </p:nvPr>
        </p:nvSpPr>
        <p:spPr/>
        <p:txBody>
          <a:bodyPr>
            <a:normAutofit/>
          </a:bodyPr>
          <a:lstStyle/>
          <a:p>
            <a:r>
              <a:rPr lang="zh-TW" altLang="en-US" dirty="0" smtClean="0">
                <a:latin typeface="+mn-ea"/>
                <a:cs typeface="Times New Roman" pitchFamily="18" charset="0"/>
              </a:rPr>
              <a:t>是基於配裝圖，並進一步定義組裝這些零件的順序，以及整個原料流程的型態。</a:t>
            </a:r>
            <a:endParaRPr lang="zh-TW" altLang="en-US" dirty="0">
              <a:latin typeface="+mn-ea"/>
              <a:cs typeface="Times New Roman" pitchFamily="18" charset="0"/>
            </a:endParaRPr>
          </a:p>
        </p:txBody>
      </p:sp>
      <p:pic>
        <p:nvPicPr>
          <p:cNvPr id="4" name="圖片 3" descr="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910" y="2541160"/>
            <a:ext cx="4929222" cy="3989589"/>
          </a:xfrm>
          <a:prstGeom prst="rect">
            <a:avLst/>
          </a:prstGeom>
        </p:spPr>
      </p:pic>
      <p:sp>
        <p:nvSpPr>
          <p:cNvPr id="5" name="文字方塊 4"/>
          <p:cNvSpPr txBox="1"/>
          <p:nvPr/>
        </p:nvSpPr>
        <p:spPr>
          <a:xfrm>
            <a:off x="6951571" y="4046529"/>
            <a:ext cx="1620957" cy="954107"/>
          </a:xfrm>
          <a:prstGeom prst="rect">
            <a:avLst/>
          </a:prstGeom>
          <a:noFill/>
        </p:spPr>
        <p:txBody>
          <a:bodyPr wrap="none" rtlCol="0">
            <a:spAutoFit/>
          </a:bodyPr>
          <a:lstStyle/>
          <a:p>
            <a:r>
              <a:rPr lang="zh-TW" altLang="en-US" sz="2800" dirty="0" smtClean="0">
                <a:latin typeface="標楷體" pitchFamily="65" charset="-120"/>
                <a:ea typeface="標楷體" pitchFamily="65" charset="-120"/>
              </a:rPr>
              <a:t>閥體組裝</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流程圖</a:t>
            </a:r>
            <a:endParaRPr lang="en-US" altLang="zh-TW" sz="2800" dirty="0" smtClean="0">
              <a:latin typeface="標楷體" pitchFamily="65" charset="-120"/>
              <a:ea typeface="標楷體" pitchFamily="65" charset="-120"/>
            </a:endParaRPr>
          </a:p>
        </p:txBody>
      </p:sp>
      <p:sp>
        <p:nvSpPr>
          <p:cNvPr id="6" name="向左箭號 5"/>
          <p:cNvSpPr/>
          <p:nvPr/>
        </p:nvSpPr>
        <p:spPr>
          <a:xfrm>
            <a:off x="5715008" y="4260843"/>
            <a:ext cx="1000132" cy="571504"/>
          </a:xfrm>
          <a:prstGeom prst="lef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DEC7A5AD-5AEC-42D0-A3BE-F46B40576360}" type="slidenum">
              <a:rPr lang="en-US" smtClean="0"/>
              <a:t>33</a:t>
            </a:fld>
            <a:endParaRPr lang="en-US"/>
          </a:p>
        </p:txBody>
      </p:sp>
    </p:spTree>
    <p:extLst>
      <p:ext uri="{BB962C8B-B14F-4D97-AF65-F5344CB8AC3E}">
        <p14:creationId xmlns:p14="http://schemas.microsoft.com/office/powerpoint/2010/main" val="2279737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cs typeface="Times New Roman" pitchFamily="18" charset="0"/>
              </a:rPr>
              <a:t>作業與途程表</a:t>
            </a:r>
            <a:endParaRPr lang="zh-TW" altLang="en-US" dirty="0"/>
          </a:p>
        </p:txBody>
      </p:sp>
      <p:sp>
        <p:nvSpPr>
          <p:cNvPr id="3" name="內容版面配置區 2"/>
          <p:cNvSpPr>
            <a:spLocks noGrp="1"/>
          </p:cNvSpPr>
          <p:nvPr>
            <p:ph idx="1"/>
          </p:nvPr>
        </p:nvSpPr>
        <p:spPr>
          <a:xfrm>
            <a:off x="457200" y="1600200"/>
            <a:ext cx="7559924" cy="4525963"/>
          </a:xfrm>
        </p:spPr>
        <p:txBody>
          <a:bodyPr>
            <a:normAutofit/>
          </a:bodyPr>
          <a:lstStyle/>
          <a:p>
            <a:r>
              <a:rPr lang="zh-TW" altLang="en-US" dirty="0" smtClean="0">
                <a:latin typeface="+mn-ea"/>
                <a:cs typeface="Times New Roman" pitchFamily="18" charset="0"/>
              </a:rPr>
              <a:t>規定特定零件的作業與流程，包含設備的種類、設備所具有的工具，以及完成零件所需的作業資訊。</a:t>
            </a:r>
            <a:endParaRPr lang="zh-TW" altLang="en-US" dirty="0">
              <a:latin typeface="+mn-ea"/>
              <a:cs typeface="Times New Roman" pitchFamily="18" charset="0"/>
            </a:endParaRPr>
          </a:p>
        </p:txBody>
      </p:sp>
      <p:pic>
        <p:nvPicPr>
          <p:cNvPr id="4" name="Picture 4" descr="C:\Users\Thomas\Desktop\cha5 課本照片\途程表.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5367" y="2481023"/>
            <a:ext cx="7605228" cy="407196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DEC7A5AD-5AEC-42D0-A3BE-F46B40576360}" type="slidenum">
              <a:rPr lang="en-US" smtClean="0"/>
              <a:t>34</a:t>
            </a:fld>
            <a:endParaRPr lang="en-US"/>
          </a:p>
        </p:txBody>
      </p:sp>
    </p:spTree>
    <p:extLst>
      <p:ext uri="{BB962C8B-B14F-4D97-AF65-F5344CB8AC3E}">
        <p14:creationId xmlns:p14="http://schemas.microsoft.com/office/powerpoint/2010/main" val="2574122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cs typeface="Times New Roman" pitchFamily="18" charset="0"/>
              </a:rPr>
              <a:t>流程圖</a:t>
            </a:r>
            <a:endParaRPr lang="zh-TW" altLang="en-US" dirty="0"/>
          </a:p>
        </p:txBody>
      </p:sp>
      <p:sp>
        <p:nvSpPr>
          <p:cNvPr id="3" name="內容版面配置區 2"/>
          <p:cNvSpPr>
            <a:spLocks noGrp="1"/>
          </p:cNvSpPr>
          <p:nvPr>
            <p:ph idx="1"/>
          </p:nvPr>
        </p:nvSpPr>
        <p:spPr/>
        <p:txBody>
          <a:bodyPr>
            <a:normAutofit/>
          </a:bodyPr>
          <a:lstStyle/>
          <a:p>
            <a:r>
              <a:rPr lang="zh-TW" altLang="en-US" dirty="0" smtClean="0">
                <a:latin typeface="+mj-ea"/>
                <a:ea typeface="+mj-ea"/>
                <a:cs typeface="Times New Roman" pitchFamily="18" charset="0"/>
              </a:rPr>
              <a:t>產品經過生產設備</a:t>
            </a:r>
            <a:endParaRPr lang="en-US" altLang="zh-TW" dirty="0" smtClean="0">
              <a:latin typeface="+mj-ea"/>
              <a:ea typeface="+mj-ea"/>
              <a:cs typeface="Times New Roman" pitchFamily="18" charset="0"/>
            </a:endParaRPr>
          </a:p>
          <a:p>
            <a:pPr>
              <a:buNone/>
            </a:pPr>
            <a:r>
              <a:rPr lang="en-US" altLang="zh-TW" dirty="0">
                <a:latin typeface="+mj-ea"/>
                <a:ea typeface="+mj-ea"/>
                <a:cs typeface="Times New Roman" pitchFamily="18" charset="0"/>
              </a:rPr>
              <a:t>	</a:t>
            </a:r>
            <a:r>
              <a:rPr lang="zh-TW" altLang="en-US" dirty="0" smtClean="0">
                <a:latin typeface="+mj-ea"/>
                <a:ea typeface="+mj-ea"/>
                <a:cs typeface="Times New Roman" pitchFamily="18" charset="0"/>
              </a:rPr>
              <a:t>時</a:t>
            </a:r>
            <a:r>
              <a:rPr lang="zh-TW" altLang="en-US" dirty="0" smtClean="0">
                <a:latin typeface="+mj-ea"/>
                <a:ea typeface="+mj-ea"/>
                <a:cs typeface="Times New Roman" pitchFamily="18" charset="0"/>
              </a:rPr>
              <a:t>發</a:t>
            </a:r>
            <a:r>
              <a:rPr lang="zh-TW" altLang="en-US" dirty="0">
                <a:latin typeface="+mj-ea"/>
                <a:ea typeface="+mj-ea"/>
                <a:cs typeface="Times New Roman" pitchFamily="18" charset="0"/>
              </a:rPr>
              <a:t>生</a:t>
            </a:r>
            <a:r>
              <a:rPr lang="zh-TW" altLang="en-US" dirty="0" smtClean="0">
                <a:latin typeface="+mj-ea"/>
                <a:ea typeface="+mj-ea"/>
                <a:cs typeface="Times New Roman" pitchFamily="18" charset="0"/>
              </a:rPr>
              <a:t>的</a:t>
            </a:r>
            <a:r>
              <a:rPr lang="zh-TW" altLang="en-US" dirty="0" smtClean="0">
                <a:latin typeface="+mj-ea"/>
                <a:ea typeface="+mj-ea"/>
                <a:cs typeface="Times New Roman" pitchFamily="18" charset="0"/>
              </a:rPr>
              <a:t>狀況</a:t>
            </a:r>
            <a:endParaRPr lang="zh-TW" altLang="en-US" dirty="0">
              <a:latin typeface="+mj-ea"/>
              <a:ea typeface="+mj-ea"/>
              <a:cs typeface="Times New Roman" pitchFamily="18" charset="0"/>
            </a:endParaRPr>
          </a:p>
        </p:txBody>
      </p:sp>
      <p:pic>
        <p:nvPicPr>
          <p:cNvPr id="1026" name="Picture 2" descr="J:\碩班準時畢業區\碩二上\04.jpg"/>
          <p:cNvPicPr>
            <a:picLocks noChangeAspect="1" noChangeArrowheads="1"/>
          </p:cNvPicPr>
          <p:nvPr/>
        </p:nvPicPr>
        <p:blipFill>
          <a:blip r:embed="rId3"/>
          <a:srcRect/>
          <a:stretch>
            <a:fillRect/>
          </a:stretch>
        </p:blipFill>
        <p:spPr bwMode="auto">
          <a:xfrm>
            <a:off x="3747623" y="1152022"/>
            <a:ext cx="4904519" cy="5289315"/>
          </a:xfrm>
          <a:prstGeom prst="rect">
            <a:avLst/>
          </a:prstGeom>
          <a:noFill/>
        </p:spPr>
      </p:pic>
      <p:sp>
        <p:nvSpPr>
          <p:cNvPr id="4" name="投影片編號版面配置區 3"/>
          <p:cNvSpPr>
            <a:spLocks noGrp="1"/>
          </p:cNvSpPr>
          <p:nvPr>
            <p:ph type="sldNum" sz="quarter" idx="12"/>
          </p:nvPr>
        </p:nvSpPr>
        <p:spPr/>
        <p:txBody>
          <a:bodyPr/>
          <a:lstStyle/>
          <a:p>
            <a:fld id="{DEC7A5AD-5AEC-42D0-A3BE-F46B40576360}" type="slidenum">
              <a:rPr lang="en-US" smtClean="0"/>
              <a:t>35</a:t>
            </a:fld>
            <a:endParaRPr lang="en-US"/>
          </a:p>
        </p:txBody>
      </p:sp>
    </p:spTree>
    <p:extLst>
      <p:ext uri="{BB962C8B-B14F-4D97-AF65-F5344CB8AC3E}">
        <p14:creationId xmlns:p14="http://schemas.microsoft.com/office/powerpoint/2010/main" val="1012077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微軟正黑體" pitchFamily="34" charset="-120"/>
                <a:ea typeface="微軟正黑體" pitchFamily="34" charset="-120"/>
                <a:cs typeface="Times New Roman" pitchFamily="18" charset="0"/>
              </a:rPr>
              <a:t>製造流程分析</a:t>
            </a:r>
            <a:endParaRPr lang="zh-TW" altLang="en-US" dirty="0"/>
          </a:p>
        </p:txBody>
      </p:sp>
      <p:sp>
        <p:nvSpPr>
          <p:cNvPr id="3" name="內容版面配置區 2"/>
          <p:cNvSpPr>
            <a:spLocks noGrp="1"/>
          </p:cNvSpPr>
          <p:nvPr>
            <p:ph idx="1"/>
          </p:nvPr>
        </p:nvSpPr>
        <p:spPr/>
        <p:txBody>
          <a:bodyPr>
            <a:normAutofit/>
          </a:bodyPr>
          <a:lstStyle/>
          <a:p>
            <a:r>
              <a:rPr lang="zh-TW" altLang="en-US" dirty="0" smtClean="0">
                <a:latin typeface="+mn-ea"/>
                <a:cs typeface="Times New Roman" pitchFamily="18" charset="0"/>
              </a:rPr>
              <a:t>完成流程中的每一項作業，讓投入可以轉換成預期的產出。</a:t>
            </a:r>
            <a:endParaRPr lang="en-US" altLang="zh-TW" dirty="0" smtClean="0">
              <a:latin typeface="+mn-ea"/>
              <a:cs typeface="Times New Roman" pitchFamily="18" charset="0"/>
            </a:endParaRPr>
          </a:p>
          <a:p>
            <a:r>
              <a:rPr lang="zh-TW" altLang="en-US" dirty="0" smtClean="0">
                <a:latin typeface="+mn-ea"/>
                <a:cs typeface="Times New Roman" pitchFamily="18" charset="0"/>
              </a:rPr>
              <a:t>藉由資訊流來判斷前一階段的作業進度，以及目前工作所要完成的程度。</a:t>
            </a:r>
            <a:endParaRPr lang="en-US" altLang="zh-TW" dirty="0" smtClean="0">
              <a:latin typeface="+mn-ea"/>
              <a:cs typeface="Times New Roman" pitchFamily="18" charset="0"/>
            </a:endParaRPr>
          </a:p>
          <a:p>
            <a:r>
              <a:rPr lang="zh-TW" altLang="en-US" dirty="0" smtClean="0">
                <a:latin typeface="+mn-ea"/>
                <a:cs typeface="Times New Roman" pitchFamily="18" charset="0"/>
              </a:rPr>
              <a:t>降低製品存貨的存放時間</a:t>
            </a:r>
            <a:endParaRPr lang="en-US" altLang="zh-TW" dirty="0" smtClean="0">
              <a:latin typeface="+mn-ea"/>
              <a:cs typeface="Times New Roman" pitchFamily="18" charset="0"/>
            </a:endParaRPr>
          </a:p>
          <a:p>
            <a:r>
              <a:rPr lang="zh-TW" altLang="en-US" dirty="0" smtClean="0">
                <a:latin typeface="+mn-ea"/>
                <a:cs typeface="Times New Roman" pitchFamily="18" charset="0"/>
              </a:rPr>
              <a:t>讓資源產生最大的產出，並且擁有最小的成本</a:t>
            </a:r>
            <a:endParaRPr lang="zh-TW" altLang="en-US" dirty="0">
              <a:latin typeface="+mn-ea"/>
              <a:cs typeface="Times New Roman" pitchFamily="18" charset="0"/>
            </a:endParaRPr>
          </a:p>
        </p:txBody>
      </p:sp>
      <p:sp>
        <p:nvSpPr>
          <p:cNvPr id="4" name="投影片編號版面配置區 3"/>
          <p:cNvSpPr>
            <a:spLocks noGrp="1"/>
          </p:cNvSpPr>
          <p:nvPr>
            <p:ph type="sldNum" sz="quarter" idx="12"/>
          </p:nvPr>
        </p:nvSpPr>
        <p:spPr/>
        <p:txBody>
          <a:bodyPr/>
          <a:lstStyle/>
          <a:p>
            <a:fld id="{DEC7A5AD-5AEC-42D0-A3BE-F46B40576360}" type="slidenum">
              <a:rPr lang="en-US" smtClean="0"/>
              <a:t>36</a:t>
            </a:fld>
            <a:endParaRPr lang="en-US"/>
          </a:p>
        </p:txBody>
      </p:sp>
    </p:spTree>
    <p:extLst>
      <p:ext uri="{BB962C8B-B14F-4D97-AF65-F5344CB8AC3E}">
        <p14:creationId xmlns:p14="http://schemas.microsoft.com/office/powerpoint/2010/main" val="2658908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itchFamily="34" charset="-120"/>
                <a:ea typeface="微軟正黑體" pitchFamily="34" charset="-120"/>
                <a:cs typeface="Times New Roman" pitchFamily="18" charset="0"/>
              </a:rPr>
              <a:t>製造流程</a:t>
            </a:r>
            <a:r>
              <a:rPr lang="zh-TW" altLang="en-US" b="1" dirty="0" smtClean="0">
                <a:latin typeface="微軟正黑體" pitchFamily="34" charset="-120"/>
                <a:ea typeface="微軟正黑體" pitchFamily="34" charset="-120"/>
                <a:cs typeface="Times New Roman" pitchFamily="18" charset="0"/>
              </a:rPr>
              <a:t>分析</a:t>
            </a:r>
            <a:r>
              <a:rPr lang="en-US" altLang="zh-TW" b="1" dirty="0">
                <a:latin typeface="微軟正黑體" pitchFamily="34" charset="-120"/>
                <a:ea typeface="微軟正黑體" pitchFamily="34" charset="-120"/>
                <a:cs typeface="Times New Roman" pitchFamily="18" charset="0"/>
              </a:rPr>
              <a:t>-</a:t>
            </a:r>
            <a:r>
              <a:rPr lang="zh-TW" altLang="en-US" b="1" dirty="0" smtClean="0">
                <a:latin typeface="微軟正黑體" pitchFamily="34" charset="-120"/>
                <a:ea typeface="微軟正黑體" pitchFamily="34" charset="-120"/>
                <a:cs typeface="Times New Roman" pitchFamily="18" charset="0"/>
              </a:rPr>
              <a:t>範例</a:t>
            </a:r>
            <a:r>
              <a:rPr lang="en-US" altLang="zh-TW" b="1" dirty="0" smtClean="0">
                <a:latin typeface="微軟正黑體" pitchFamily="34" charset="-120"/>
                <a:ea typeface="微軟正黑體" pitchFamily="34" charset="-120"/>
                <a:cs typeface="Times New Roman" pitchFamily="18" charset="0"/>
              </a:rPr>
              <a:t>5.2</a:t>
            </a:r>
            <a:endParaRPr lang="zh-TW" altLang="en-US" dirty="0"/>
          </a:p>
        </p:txBody>
      </p:sp>
      <p:sp>
        <p:nvSpPr>
          <p:cNvPr id="3" name="內容版面配置區 2"/>
          <p:cNvSpPr>
            <a:spLocks noGrp="1"/>
          </p:cNvSpPr>
          <p:nvPr>
            <p:ph idx="1"/>
          </p:nvPr>
        </p:nvSpPr>
        <p:spPr>
          <a:xfrm>
            <a:off x="457200" y="1406188"/>
            <a:ext cx="8075240" cy="4719976"/>
          </a:xfrm>
        </p:spPr>
        <p:txBody>
          <a:bodyPr>
            <a:normAutofit/>
          </a:bodyPr>
          <a:lstStyle/>
          <a:p>
            <a:pPr>
              <a:lnSpc>
                <a:spcPct val="130000"/>
              </a:lnSpc>
            </a:pPr>
            <a:r>
              <a:rPr lang="zh-TW" altLang="en-US" dirty="0">
                <a:latin typeface="+mn-ea"/>
                <a:cs typeface="Times New Roman" pitchFamily="18" charset="0"/>
              </a:rPr>
              <a:t>某家公司提供大型汽車</a:t>
            </a:r>
            <a:r>
              <a:rPr lang="zh-TW" altLang="en-US" dirty="0" smtClean="0">
                <a:latin typeface="+mn-ea"/>
                <a:cs typeface="Times New Roman" pitchFamily="18" charset="0"/>
              </a:rPr>
              <a:t>製造所需的</a:t>
            </a:r>
            <a:r>
              <a:rPr lang="en-US" altLang="zh-TW" dirty="0" smtClean="0">
                <a:latin typeface="+mn-ea"/>
                <a:cs typeface="Times New Roman" pitchFamily="18" charset="0"/>
              </a:rPr>
              <a:t>XYZ</a:t>
            </a:r>
            <a:r>
              <a:rPr lang="zh-TW" altLang="en-US" dirty="0" smtClean="0">
                <a:latin typeface="+mn-ea"/>
                <a:cs typeface="Times New Roman" pitchFamily="18" charset="0"/>
              </a:rPr>
              <a:t>元件，這家公司的</a:t>
            </a:r>
            <a:r>
              <a:rPr lang="zh-TW" altLang="en-US" b="1" dirty="0" smtClean="0">
                <a:solidFill>
                  <a:srgbClr val="FF0000"/>
                </a:solidFill>
                <a:latin typeface="+mn-ea"/>
                <a:cs typeface="Times New Roman" pitchFamily="18" charset="0"/>
              </a:rPr>
              <a:t>鑄造部門</a:t>
            </a:r>
            <a:r>
              <a:rPr lang="zh-TW" altLang="en-US" dirty="0" smtClean="0">
                <a:latin typeface="+mn-ea"/>
                <a:cs typeface="Times New Roman" pitchFamily="18" charset="0"/>
              </a:rPr>
              <a:t>負責生產</a:t>
            </a:r>
            <a:r>
              <a:rPr lang="en-US" altLang="zh-TW" dirty="0" smtClean="0">
                <a:latin typeface="+mn-ea"/>
                <a:cs typeface="Times New Roman" pitchFamily="18" charset="0"/>
              </a:rPr>
              <a:t>XYZ</a:t>
            </a:r>
            <a:r>
              <a:rPr lang="zh-TW" altLang="en-US" dirty="0" smtClean="0">
                <a:latin typeface="+mn-ea"/>
                <a:cs typeface="Times New Roman" pitchFamily="18" charset="0"/>
              </a:rPr>
              <a:t>的關鍵零件，而</a:t>
            </a:r>
            <a:r>
              <a:rPr lang="zh-TW" altLang="en-US" b="1" dirty="0" smtClean="0">
                <a:solidFill>
                  <a:srgbClr val="FF0000"/>
                </a:solidFill>
                <a:latin typeface="+mn-ea"/>
                <a:cs typeface="Times New Roman" pitchFamily="18" charset="0"/>
              </a:rPr>
              <a:t>組裝部門</a:t>
            </a:r>
            <a:r>
              <a:rPr lang="zh-TW" altLang="en-US" dirty="0" smtClean="0">
                <a:latin typeface="+mn-ea"/>
                <a:cs typeface="Times New Roman" pitchFamily="18" charset="0"/>
              </a:rPr>
              <a:t>則負責將此零件跟外購的零件組裝成</a:t>
            </a:r>
            <a:r>
              <a:rPr lang="en-US" altLang="zh-TW" dirty="0" smtClean="0">
                <a:latin typeface="+mn-ea"/>
                <a:cs typeface="Times New Roman" pitchFamily="18" charset="0"/>
              </a:rPr>
              <a:t>XYZ</a:t>
            </a:r>
            <a:r>
              <a:rPr lang="zh-TW" altLang="en-US" dirty="0">
                <a:latin typeface="+mn-ea"/>
                <a:cs typeface="Times New Roman" pitchFamily="18" charset="0"/>
              </a:rPr>
              <a:t>元件</a:t>
            </a:r>
          </a:p>
        </p:txBody>
      </p:sp>
      <p:grpSp>
        <p:nvGrpSpPr>
          <p:cNvPr id="9" name="群組 8"/>
          <p:cNvGrpSpPr/>
          <p:nvPr/>
        </p:nvGrpSpPr>
        <p:grpSpPr>
          <a:xfrm>
            <a:off x="813645" y="2997947"/>
            <a:ext cx="7560840" cy="3746649"/>
            <a:chOff x="813645" y="3111351"/>
            <a:chExt cx="7560840" cy="3746649"/>
          </a:xfrm>
        </p:grpSpPr>
        <p:sp>
          <p:nvSpPr>
            <p:cNvPr id="4" name="矩形 3"/>
            <p:cNvSpPr/>
            <p:nvPr/>
          </p:nvSpPr>
          <p:spPr>
            <a:xfrm>
              <a:off x="813645" y="3573016"/>
              <a:ext cx="7560840" cy="2880320"/>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043608" y="3789040"/>
              <a:ext cx="1890210" cy="666074"/>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p:cNvSpPr/>
            <p:nvPr/>
          </p:nvSpPr>
          <p:spPr>
            <a:xfrm>
              <a:off x="6228184" y="3789040"/>
              <a:ext cx="1890210" cy="666074"/>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626895" y="4661847"/>
              <a:ext cx="1890210" cy="666074"/>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075642" y="3789040"/>
              <a:ext cx="1826141" cy="584775"/>
            </a:xfrm>
            <a:prstGeom prst="rect">
              <a:avLst/>
            </a:prstGeom>
            <a:noFill/>
          </p:spPr>
          <p:txBody>
            <a:bodyPr wrap="none" rtlCol="0">
              <a:spAutoFit/>
            </a:bodyPr>
            <a:lstStyle/>
            <a:p>
              <a:r>
                <a:rPr lang="zh-TW" altLang="en-US" sz="3200" b="1" dirty="0" smtClean="0">
                  <a:latin typeface="Times New Roman" pitchFamily="18" charset="0"/>
                  <a:ea typeface="標楷體" pitchFamily="65" charset="-120"/>
                  <a:cs typeface="Times New Roman" pitchFamily="18" charset="0"/>
                </a:rPr>
                <a:t>鑄造零件</a:t>
              </a:r>
              <a:endParaRPr lang="zh-TW" altLang="en-US" sz="3200" b="1" dirty="0">
                <a:latin typeface="Times New Roman" pitchFamily="18" charset="0"/>
                <a:ea typeface="標楷體" pitchFamily="65" charset="-120"/>
                <a:cs typeface="Times New Roman" pitchFamily="18" charset="0"/>
              </a:endParaRPr>
            </a:p>
          </p:txBody>
        </p:sp>
        <p:sp>
          <p:nvSpPr>
            <p:cNvPr id="10" name="文字方塊 9"/>
            <p:cNvSpPr txBox="1"/>
            <p:nvPr/>
          </p:nvSpPr>
          <p:spPr>
            <a:xfrm>
              <a:off x="6260218" y="3789040"/>
              <a:ext cx="1826141" cy="584775"/>
            </a:xfrm>
            <a:prstGeom prst="rect">
              <a:avLst/>
            </a:prstGeom>
            <a:noFill/>
          </p:spPr>
          <p:txBody>
            <a:bodyPr wrap="none" rtlCol="0">
              <a:spAutoFit/>
            </a:bodyPr>
            <a:lstStyle/>
            <a:p>
              <a:r>
                <a:rPr lang="zh-TW" altLang="en-US" sz="3200" b="1" dirty="0" smtClean="0">
                  <a:latin typeface="Times New Roman" pitchFamily="18" charset="0"/>
                  <a:ea typeface="標楷體" pitchFamily="65" charset="-120"/>
                  <a:cs typeface="Times New Roman" pitchFamily="18" charset="0"/>
                </a:rPr>
                <a:t>外購零件</a:t>
              </a:r>
              <a:endParaRPr lang="zh-TW" altLang="en-US" sz="3200" b="1" dirty="0">
                <a:latin typeface="Times New Roman" pitchFamily="18" charset="0"/>
                <a:ea typeface="標楷體" pitchFamily="65" charset="-120"/>
                <a:cs typeface="Times New Roman" pitchFamily="18" charset="0"/>
              </a:endParaRPr>
            </a:p>
          </p:txBody>
        </p:sp>
        <p:sp>
          <p:nvSpPr>
            <p:cNvPr id="11" name="文字方塊 10"/>
            <p:cNvSpPr txBox="1"/>
            <p:nvPr/>
          </p:nvSpPr>
          <p:spPr>
            <a:xfrm>
              <a:off x="3657435" y="4653136"/>
              <a:ext cx="1826141" cy="584775"/>
            </a:xfrm>
            <a:prstGeom prst="rect">
              <a:avLst/>
            </a:prstGeom>
            <a:noFill/>
          </p:spPr>
          <p:txBody>
            <a:bodyPr wrap="none" rtlCol="0">
              <a:spAutoFit/>
            </a:bodyPr>
            <a:lstStyle/>
            <a:p>
              <a:r>
                <a:rPr lang="zh-TW" altLang="en-US" sz="3200" b="1" dirty="0" smtClean="0">
                  <a:latin typeface="Times New Roman" pitchFamily="18" charset="0"/>
                  <a:ea typeface="標楷體" pitchFamily="65" charset="-120"/>
                  <a:cs typeface="Times New Roman" pitchFamily="18" charset="0"/>
                </a:rPr>
                <a:t>最後組裝</a:t>
              </a:r>
              <a:endParaRPr lang="zh-TW" altLang="en-US" sz="3200" b="1" dirty="0">
                <a:latin typeface="Times New Roman" pitchFamily="18" charset="0"/>
                <a:ea typeface="標楷體" pitchFamily="65" charset="-120"/>
                <a:cs typeface="Times New Roman" pitchFamily="18" charset="0"/>
              </a:endParaRPr>
            </a:p>
          </p:txBody>
        </p:sp>
        <p:sp>
          <p:nvSpPr>
            <p:cNvPr id="12" name="等腰三角形 11"/>
            <p:cNvSpPr/>
            <p:nvPr/>
          </p:nvSpPr>
          <p:spPr>
            <a:xfrm rot="10800000">
              <a:off x="1229513" y="4666880"/>
              <a:ext cx="1518401" cy="729702"/>
            </a:xfrm>
            <a:prstGeom prst="triangl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等腰三角形 12"/>
            <p:cNvSpPr/>
            <p:nvPr/>
          </p:nvSpPr>
          <p:spPr>
            <a:xfrm rot="10800000">
              <a:off x="3812800" y="5579617"/>
              <a:ext cx="1518401" cy="729702"/>
            </a:xfrm>
            <a:prstGeom prst="triangl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等腰三角形 13"/>
            <p:cNvSpPr/>
            <p:nvPr/>
          </p:nvSpPr>
          <p:spPr>
            <a:xfrm rot="10800000">
              <a:off x="6414087" y="4653136"/>
              <a:ext cx="1518401" cy="729702"/>
            </a:xfrm>
            <a:prstGeom prst="triangl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1447780" y="4581128"/>
              <a:ext cx="1107996" cy="646331"/>
            </a:xfrm>
            <a:prstGeom prst="rect">
              <a:avLst/>
            </a:prstGeom>
            <a:noFill/>
          </p:spPr>
          <p:txBody>
            <a:bodyPr wrap="none" rtlCol="0">
              <a:spAutoFit/>
            </a:bodyPr>
            <a:lstStyle/>
            <a:p>
              <a:pPr algn="ctr"/>
              <a:r>
                <a:rPr lang="zh-TW" altLang="en-US" dirty="0" smtClean="0">
                  <a:latin typeface="Times New Roman" pitchFamily="18" charset="0"/>
                  <a:ea typeface="標楷體" pitchFamily="65" charset="-120"/>
                  <a:cs typeface="Times New Roman" pitchFamily="18" charset="0"/>
                </a:rPr>
                <a:t>鑄造零件</a:t>
              </a:r>
              <a:endParaRPr lang="en-US" altLang="zh-TW" dirty="0" smtClean="0">
                <a:latin typeface="Times New Roman" pitchFamily="18" charset="0"/>
                <a:ea typeface="標楷體" pitchFamily="65" charset="-120"/>
                <a:cs typeface="Times New Roman" pitchFamily="18" charset="0"/>
              </a:endParaRPr>
            </a:p>
            <a:p>
              <a:pPr algn="ctr"/>
              <a:r>
                <a:rPr lang="zh-TW" altLang="en-US" dirty="0">
                  <a:latin typeface="Times New Roman" pitchFamily="18" charset="0"/>
                  <a:ea typeface="標楷體" pitchFamily="65" charset="-120"/>
                  <a:cs typeface="Times New Roman" pitchFamily="18" charset="0"/>
                </a:rPr>
                <a:t>存貨</a:t>
              </a:r>
            </a:p>
          </p:txBody>
        </p:sp>
        <p:sp>
          <p:nvSpPr>
            <p:cNvPr id="16" name="文字方塊 15"/>
            <p:cNvSpPr txBox="1"/>
            <p:nvPr/>
          </p:nvSpPr>
          <p:spPr>
            <a:xfrm>
              <a:off x="6632356" y="4581128"/>
              <a:ext cx="1107996" cy="646331"/>
            </a:xfrm>
            <a:prstGeom prst="rect">
              <a:avLst/>
            </a:prstGeom>
            <a:noFill/>
          </p:spPr>
          <p:txBody>
            <a:bodyPr wrap="none" rtlCol="0">
              <a:spAutoFit/>
            </a:bodyPr>
            <a:lstStyle/>
            <a:p>
              <a:pPr algn="ctr"/>
              <a:r>
                <a:rPr lang="zh-TW" altLang="en-US" dirty="0" smtClean="0">
                  <a:latin typeface="Times New Roman" pitchFamily="18" charset="0"/>
                  <a:ea typeface="標楷體" pitchFamily="65" charset="-120"/>
                  <a:cs typeface="Times New Roman" pitchFamily="18" charset="0"/>
                </a:rPr>
                <a:t>外購零件</a:t>
              </a:r>
              <a:endParaRPr lang="en-US" altLang="zh-TW" dirty="0" smtClean="0">
                <a:latin typeface="Times New Roman" pitchFamily="18" charset="0"/>
                <a:ea typeface="標楷體" pitchFamily="65" charset="-120"/>
                <a:cs typeface="Times New Roman" pitchFamily="18" charset="0"/>
              </a:endParaRPr>
            </a:p>
            <a:p>
              <a:pPr algn="ctr"/>
              <a:r>
                <a:rPr lang="zh-TW" altLang="en-US" dirty="0">
                  <a:latin typeface="Times New Roman" pitchFamily="18" charset="0"/>
                  <a:ea typeface="標楷體" pitchFamily="65" charset="-120"/>
                  <a:cs typeface="Times New Roman" pitchFamily="18" charset="0"/>
                </a:rPr>
                <a:t>存貨</a:t>
              </a:r>
            </a:p>
          </p:txBody>
        </p:sp>
        <p:sp>
          <p:nvSpPr>
            <p:cNvPr id="17" name="文字方塊 16"/>
            <p:cNvSpPr txBox="1"/>
            <p:nvPr/>
          </p:nvSpPr>
          <p:spPr>
            <a:xfrm>
              <a:off x="4040067" y="5517232"/>
              <a:ext cx="1107997" cy="461665"/>
            </a:xfrm>
            <a:prstGeom prst="rect">
              <a:avLst/>
            </a:prstGeom>
            <a:noFill/>
          </p:spPr>
          <p:txBody>
            <a:bodyPr wrap="none" rtlCol="0">
              <a:spAutoFit/>
            </a:bodyPr>
            <a:lstStyle/>
            <a:p>
              <a:pPr algn="ctr"/>
              <a:r>
                <a:rPr lang="zh-TW" altLang="en-US" sz="2400" dirty="0" smtClean="0">
                  <a:latin typeface="Times New Roman" pitchFamily="18" charset="0"/>
                  <a:ea typeface="標楷體" pitchFamily="65" charset="-120"/>
                  <a:cs typeface="Times New Roman" pitchFamily="18" charset="0"/>
                </a:rPr>
                <a:t>製成品</a:t>
              </a:r>
              <a:endParaRPr lang="zh-TW" altLang="en-US" sz="2400" dirty="0">
                <a:latin typeface="Times New Roman" pitchFamily="18" charset="0"/>
                <a:ea typeface="標楷體" pitchFamily="65" charset="-120"/>
                <a:cs typeface="Times New Roman" pitchFamily="18" charset="0"/>
              </a:endParaRPr>
            </a:p>
          </p:txBody>
        </p:sp>
        <p:sp>
          <p:nvSpPr>
            <p:cNvPr id="18" name="文字方塊 17"/>
            <p:cNvSpPr txBox="1"/>
            <p:nvPr/>
          </p:nvSpPr>
          <p:spPr>
            <a:xfrm>
              <a:off x="3563888" y="3543399"/>
              <a:ext cx="2066591" cy="461665"/>
            </a:xfrm>
            <a:prstGeom prst="rect">
              <a:avLst/>
            </a:prstGeom>
            <a:noFill/>
            <a:ln>
              <a:noFill/>
            </a:ln>
          </p:spPr>
          <p:txBody>
            <a:bodyPr wrap="none" rtlCol="0">
              <a:spAutoFit/>
            </a:bodyPr>
            <a:lstStyle/>
            <a:p>
              <a:pPr algn="ctr"/>
              <a:r>
                <a:rPr lang="en-US" altLang="zh-TW" sz="2400" b="1" dirty="0" smtClean="0">
                  <a:solidFill>
                    <a:schemeClr val="tx2"/>
                  </a:solidFill>
                  <a:latin typeface="Times New Roman" pitchFamily="18" charset="0"/>
                  <a:ea typeface="標楷體" pitchFamily="65" charset="-120"/>
                  <a:cs typeface="Times New Roman" pitchFamily="18" charset="0"/>
                </a:rPr>
                <a:t>XYZ</a:t>
              </a:r>
              <a:r>
                <a:rPr lang="zh-TW" altLang="en-US" sz="2400" b="1" dirty="0" smtClean="0">
                  <a:solidFill>
                    <a:schemeClr val="tx2"/>
                  </a:solidFill>
                  <a:latin typeface="Times New Roman" pitchFamily="18" charset="0"/>
                  <a:ea typeface="標楷體" pitchFamily="65" charset="-120"/>
                  <a:cs typeface="Times New Roman" pitchFamily="18" charset="0"/>
                </a:rPr>
                <a:t>元件作業</a:t>
              </a:r>
              <a:endParaRPr lang="zh-TW" altLang="en-US" sz="2400" b="1" dirty="0">
                <a:solidFill>
                  <a:schemeClr val="tx2"/>
                </a:solidFill>
                <a:latin typeface="Times New Roman" pitchFamily="18" charset="0"/>
                <a:ea typeface="標楷體" pitchFamily="65" charset="-120"/>
                <a:cs typeface="Times New Roman" pitchFamily="18" charset="0"/>
              </a:endParaRPr>
            </a:p>
          </p:txBody>
        </p:sp>
        <p:sp>
          <p:nvSpPr>
            <p:cNvPr id="19" name="文字方塊 18"/>
            <p:cNvSpPr txBox="1"/>
            <p:nvPr/>
          </p:nvSpPr>
          <p:spPr>
            <a:xfrm>
              <a:off x="4133419" y="3111351"/>
              <a:ext cx="877163" cy="461665"/>
            </a:xfrm>
            <a:prstGeom prst="rect">
              <a:avLst/>
            </a:prstGeom>
            <a:noFill/>
          </p:spPr>
          <p:txBody>
            <a:bodyPr wrap="none" rtlCol="0">
              <a:spAutoFit/>
            </a:bodyPr>
            <a:lstStyle/>
            <a:p>
              <a:pPr algn="ctr"/>
              <a:r>
                <a:rPr lang="zh-TW" altLang="en-US" sz="2400" dirty="0" smtClean="0">
                  <a:latin typeface="Times New Roman" pitchFamily="18" charset="0"/>
                  <a:ea typeface="標楷體" pitchFamily="65" charset="-120"/>
                  <a:cs typeface="Times New Roman" pitchFamily="18" charset="0"/>
                </a:rPr>
                <a:t>投 入</a:t>
              </a:r>
              <a:endParaRPr lang="zh-TW" altLang="en-US" sz="2400" dirty="0">
                <a:latin typeface="Times New Roman" pitchFamily="18" charset="0"/>
                <a:ea typeface="標楷體" pitchFamily="65" charset="-120"/>
                <a:cs typeface="Times New Roman" pitchFamily="18" charset="0"/>
              </a:endParaRPr>
            </a:p>
          </p:txBody>
        </p:sp>
        <p:sp>
          <p:nvSpPr>
            <p:cNvPr id="20" name="文字方塊 19"/>
            <p:cNvSpPr txBox="1"/>
            <p:nvPr/>
          </p:nvSpPr>
          <p:spPr>
            <a:xfrm>
              <a:off x="4133419" y="6396335"/>
              <a:ext cx="877163" cy="461665"/>
            </a:xfrm>
            <a:prstGeom prst="rect">
              <a:avLst/>
            </a:prstGeom>
            <a:noFill/>
          </p:spPr>
          <p:txBody>
            <a:bodyPr wrap="none" rtlCol="0">
              <a:spAutoFit/>
            </a:bodyPr>
            <a:lstStyle/>
            <a:p>
              <a:pPr algn="ctr"/>
              <a:r>
                <a:rPr lang="zh-TW" altLang="en-US" sz="2400" dirty="0" smtClean="0">
                  <a:latin typeface="Times New Roman" pitchFamily="18" charset="0"/>
                  <a:ea typeface="標楷體" pitchFamily="65" charset="-120"/>
                  <a:cs typeface="Times New Roman" pitchFamily="18" charset="0"/>
                </a:rPr>
                <a:t>元 件</a:t>
              </a:r>
              <a:endParaRPr lang="zh-TW" altLang="en-US" sz="2400" dirty="0">
                <a:latin typeface="Times New Roman" pitchFamily="18" charset="0"/>
                <a:ea typeface="標楷體" pitchFamily="65" charset="-120"/>
                <a:cs typeface="Times New Roman" pitchFamily="18" charset="0"/>
              </a:endParaRPr>
            </a:p>
          </p:txBody>
        </p:sp>
        <p:cxnSp>
          <p:nvCxnSpPr>
            <p:cNvPr id="22" name="直線單箭頭接點 21"/>
            <p:cNvCxnSpPr>
              <a:stCxn id="5" idx="2"/>
            </p:cNvCxnSpPr>
            <p:nvPr/>
          </p:nvCxnSpPr>
          <p:spPr>
            <a:xfrm flipH="1">
              <a:off x="1988712" y="4455114"/>
              <a:ext cx="1" cy="21176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15" idx="3"/>
              <a:endCxn id="7" idx="1"/>
            </p:cNvCxnSpPr>
            <p:nvPr/>
          </p:nvCxnSpPr>
          <p:spPr>
            <a:xfrm>
              <a:off x="2555776" y="4904294"/>
              <a:ext cx="1071119" cy="9059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a:off x="4570506" y="5342318"/>
              <a:ext cx="1494" cy="21176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H="1">
              <a:off x="7164288" y="4455114"/>
              <a:ext cx="1" cy="21176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16" idx="1"/>
              <a:endCxn id="7" idx="3"/>
            </p:cNvCxnSpPr>
            <p:nvPr/>
          </p:nvCxnSpPr>
          <p:spPr>
            <a:xfrm flipH="1">
              <a:off x="5517105" y="4904294"/>
              <a:ext cx="1115251" cy="9059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a:off x="3563888" y="3361250"/>
              <a:ext cx="1" cy="21176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H="1">
              <a:off x="5580112" y="3359772"/>
              <a:ext cx="1" cy="21176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H="1">
              <a:off x="3563888" y="6453336"/>
              <a:ext cx="1" cy="21176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H="1">
              <a:off x="5508103" y="6453336"/>
              <a:ext cx="1" cy="211766"/>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 name="投影片編號版面配置區 20"/>
          <p:cNvSpPr>
            <a:spLocks noGrp="1"/>
          </p:cNvSpPr>
          <p:nvPr>
            <p:ph type="sldNum" sz="quarter" idx="12"/>
          </p:nvPr>
        </p:nvSpPr>
        <p:spPr/>
        <p:txBody>
          <a:bodyPr/>
          <a:lstStyle/>
          <a:p>
            <a:fld id="{DEC7A5AD-5AEC-42D0-A3BE-F46B40576360}" type="slidenum">
              <a:rPr lang="en-US" smtClean="0"/>
              <a:t>37</a:t>
            </a:fld>
            <a:endParaRPr lang="en-US"/>
          </a:p>
        </p:txBody>
      </p:sp>
    </p:spTree>
    <p:extLst>
      <p:ext uri="{BB962C8B-B14F-4D97-AF65-F5344CB8AC3E}">
        <p14:creationId xmlns:p14="http://schemas.microsoft.com/office/powerpoint/2010/main" val="408530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itchFamily="34" charset="-120"/>
                <a:ea typeface="微軟正黑體" pitchFamily="34" charset="-120"/>
                <a:cs typeface="Times New Roman" pitchFamily="18" charset="0"/>
              </a:rPr>
              <a:t>範例</a:t>
            </a:r>
            <a:r>
              <a:rPr lang="en-US" altLang="zh-TW" b="1" dirty="0" smtClean="0">
                <a:latin typeface="微軟正黑體" pitchFamily="34" charset="-120"/>
                <a:ea typeface="微軟正黑體" pitchFamily="34" charset="-120"/>
                <a:cs typeface="Times New Roman" pitchFamily="18" charset="0"/>
              </a:rPr>
              <a:t>5.2 – </a:t>
            </a:r>
            <a:r>
              <a:rPr lang="zh-TW" altLang="en-US" b="1" dirty="0" smtClean="0">
                <a:latin typeface="微軟正黑體" pitchFamily="34" charset="-120"/>
                <a:ea typeface="微軟正黑體" pitchFamily="34" charset="-120"/>
                <a:cs typeface="Times New Roman" pitchFamily="18" charset="0"/>
              </a:rPr>
              <a:t>題目資料統整</a:t>
            </a:r>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5536" y="1484784"/>
            <a:ext cx="8280920" cy="4884598"/>
          </a:xfrm>
          <a:prstGeom prst="rect">
            <a:avLst/>
          </a:prstGeom>
        </p:spPr>
      </p:pic>
      <p:sp>
        <p:nvSpPr>
          <p:cNvPr id="3" name="投影片編號版面配置區 2"/>
          <p:cNvSpPr>
            <a:spLocks noGrp="1"/>
          </p:cNvSpPr>
          <p:nvPr>
            <p:ph type="sldNum" sz="quarter" idx="12"/>
          </p:nvPr>
        </p:nvSpPr>
        <p:spPr/>
        <p:txBody>
          <a:bodyPr/>
          <a:lstStyle/>
          <a:p>
            <a:fld id="{DEC7A5AD-5AEC-42D0-A3BE-F46B40576360}" type="slidenum">
              <a:rPr lang="en-US" smtClean="0"/>
              <a:t>38</a:t>
            </a:fld>
            <a:endParaRPr lang="en-US"/>
          </a:p>
        </p:txBody>
      </p:sp>
    </p:spTree>
    <p:extLst>
      <p:ext uri="{BB962C8B-B14F-4D97-AF65-F5344CB8AC3E}">
        <p14:creationId xmlns:p14="http://schemas.microsoft.com/office/powerpoint/2010/main" val="1994979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itchFamily="34" charset="-120"/>
                <a:ea typeface="微軟正黑體" pitchFamily="34" charset="-120"/>
                <a:cs typeface="Times New Roman" pitchFamily="18" charset="0"/>
              </a:rPr>
              <a:t>範例</a:t>
            </a:r>
            <a:r>
              <a:rPr lang="en-US" altLang="zh-TW" b="1" dirty="0">
                <a:latin typeface="微軟正黑體" pitchFamily="34" charset="-120"/>
                <a:ea typeface="微軟正黑體" pitchFamily="34" charset="-120"/>
                <a:cs typeface="Times New Roman" pitchFamily="18" charset="0"/>
              </a:rPr>
              <a:t>5.2 </a:t>
            </a:r>
            <a:r>
              <a:rPr lang="en-US" altLang="zh-TW" b="1" dirty="0" smtClean="0">
                <a:latin typeface="微軟正黑體" pitchFamily="34" charset="-120"/>
                <a:ea typeface="微軟正黑體" pitchFamily="34" charset="-120"/>
                <a:cs typeface="Times New Roman" pitchFamily="18" charset="0"/>
              </a:rPr>
              <a:t>–</a:t>
            </a:r>
            <a:r>
              <a:rPr lang="zh-TW" altLang="en-US" b="1" dirty="0" smtClean="0">
                <a:latin typeface="微軟正黑體" pitchFamily="34" charset="-120"/>
                <a:ea typeface="微軟正黑體" pitchFamily="34" charset="-120"/>
                <a:cs typeface="Times New Roman" pitchFamily="18" charset="0"/>
              </a:rPr>
              <a:t> </a:t>
            </a:r>
            <a:r>
              <a:rPr lang="en-US" altLang="zh-TW" b="1" dirty="0" smtClean="0">
                <a:latin typeface="微軟正黑體" pitchFamily="34" charset="-120"/>
                <a:ea typeface="微軟正黑體" pitchFamily="34" charset="-120"/>
                <a:cs typeface="Times New Roman" pitchFamily="18" charset="0"/>
              </a:rPr>
              <a:t>a</a:t>
            </a:r>
            <a:r>
              <a:rPr lang="zh-TW" altLang="en-US" b="1" dirty="0" smtClean="0">
                <a:latin typeface="微軟正黑體" pitchFamily="34" charset="-120"/>
                <a:ea typeface="微軟正黑體" pitchFamily="34" charset="-120"/>
                <a:cs typeface="Times New Roman" pitchFamily="18" charset="0"/>
              </a:rPr>
              <a:t>小題</a:t>
            </a:r>
            <a:endParaRPr lang="zh-TW" altLang="en-US" dirty="0"/>
          </a:p>
        </p:txBody>
      </p:sp>
      <p:sp>
        <p:nvSpPr>
          <p:cNvPr id="3" name="內容版面配置區 2"/>
          <p:cNvSpPr>
            <a:spLocks noGrp="1"/>
          </p:cNvSpPr>
          <p:nvPr>
            <p:ph idx="1"/>
          </p:nvPr>
        </p:nvSpPr>
        <p:spPr>
          <a:xfrm>
            <a:off x="457200" y="1540138"/>
            <a:ext cx="8229600" cy="4525963"/>
          </a:xfrm>
        </p:spPr>
        <p:txBody>
          <a:bodyPr>
            <a:normAutofit/>
          </a:bodyPr>
          <a:lstStyle/>
          <a:p>
            <a:r>
              <a:rPr lang="zh-TW" altLang="en-US" sz="2800" dirty="0" smtClean="0">
                <a:latin typeface="Times New Roman" pitchFamily="18" charset="0"/>
                <a:ea typeface="標楷體" pitchFamily="65" charset="-120"/>
                <a:cs typeface="Times New Roman" pitchFamily="18" charset="0"/>
              </a:rPr>
              <a:t>計算整個流程的產能；流程的每階段的產能是否平衡？</a:t>
            </a:r>
            <a:endParaRPr lang="zh-TW" altLang="en-US" sz="2800" dirty="0">
              <a:latin typeface="Times New Roman" pitchFamily="18" charset="0"/>
              <a:ea typeface="標楷體" pitchFamily="65" charset="-120"/>
              <a:cs typeface="Times New Roman" pitchFamily="18" charset="0"/>
            </a:endParaRPr>
          </a:p>
        </p:txBody>
      </p:sp>
      <p:pic>
        <p:nvPicPr>
          <p:cNvPr id="5" name="圖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484784"/>
            <a:ext cx="8280920" cy="4884598"/>
          </a:xfrm>
          <a:prstGeom prst="rect">
            <a:avLst/>
          </a:prstGeom>
        </p:spPr>
      </p:pic>
      <p:sp>
        <p:nvSpPr>
          <p:cNvPr id="6" name="矩形 5"/>
          <p:cNvSpPr/>
          <p:nvPr/>
        </p:nvSpPr>
        <p:spPr>
          <a:xfrm>
            <a:off x="3491880" y="1928778"/>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491880" y="2288818"/>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491880" y="3008898"/>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488184" y="3368938"/>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084168" y="2288818"/>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6084168" y="3008898"/>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084168" y="3368938"/>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rot="21126618">
            <a:off x="3871345" y="3754543"/>
            <a:ext cx="1810111" cy="830997"/>
          </a:xfrm>
          <a:prstGeom prst="rect">
            <a:avLst/>
          </a:prstGeom>
          <a:noFill/>
        </p:spPr>
        <p:txBody>
          <a:bodyPr wrap="none" rtlCol="0">
            <a:spAutoFit/>
          </a:bodyPr>
          <a:lstStyle/>
          <a:p>
            <a:r>
              <a:rPr lang="en-US" altLang="zh-TW" sz="4800" b="1" dirty="0" smtClean="0">
                <a:solidFill>
                  <a:srgbClr val="FF0000"/>
                </a:solidFill>
                <a:latin typeface="微軟正黑體" pitchFamily="34" charset="-120"/>
                <a:ea typeface="微軟正黑體" pitchFamily="34" charset="-120"/>
                <a:cs typeface="Times New Roman" pitchFamily="18" charset="0"/>
              </a:rPr>
              <a:t>6,000</a:t>
            </a:r>
            <a:endParaRPr lang="zh-TW" altLang="en-US" sz="4800" b="1" dirty="0">
              <a:solidFill>
                <a:srgbClr val="FF0000"/>
              </a:solidFill>
              <a:latin typeface="微軟正黑體" pitchFamily="34" charset="-120"/>
              <a:ea typeface="微軟正黑體" pitchFamily="34" charset="-120"/>
              <a:cs typeface="Times New Roman" pitchFamily="18" charset="0"/>
            </a:endParaRPr>
          </a:p>
        </p:txBody>
      </p:sp>
      <p:sp>
        <p:nvSpPr>
          <p:cNvPr id="14" name="文字方塊 13"/>
          <p:cNvSpPr txBox="1"/>
          <p:nvPr/>
        </p:nvSpPr>
        <p:spPr>
          <a:xfrm rot="209756">
            <a:off x="6548598" y="3766658"/>
            <a:ext cx="1810111" cy="830997"/>
          </a:xfrm>
          <a:prstGeom prst="rect">
            <a:avLst/>
          </a:prstGeom>
          <a:noFill/>
        </p:spPr>
        <p:txBody>
          <a:bodyPr wrap="none" rtlCol="0">
            <a:spAutoFit/>
          </a:bodyPr>
          <a:lstStyle/>
          <a:p>
            <a:r>
              <a:rPr lang="en-US" altLang="zh-TW" sz="4800" b="1" dirty="0" smtClean="0">
                <a:solidFill>
                  <a:srgbClr val="FF0000"/>
                </a:solidFill>
                <a:latin typeface="微軟正黑體" pitchFamily="34" charset="-120"/>
                <a:ea typeface="微軟正黑體" pitchFamily="34" charset="-120"/>
                <a:cs typeface="Times New Roman" pitchFamily="18" charset="0"/>
              </a:rPr>
              <a:t>6,000</a:t>
            </a:r>
            <a:endParaRPr lang="zh-TW" altLang="en-US" sz="4800" b="1" dirty="0">
              <a:solidFill>
                <a:srgbClr val="FF0000"/>
              </a:solidFill>
              <a:latin typeface="微軟正黑體" pitchFamily="34" charset="-120"/>
              <a:ea typeface="微軟正黑體" pitchFamily="34" charset="-120"/>
              <a:cs typeface="Times New Roman" pitchFamily="18" charset="0"/>
            </a:endParaRPr>
          </a:p>
        </p:txBody>
      </p:sp>
      <p:sp>
        <p:nvSpPr>
          <p:cNvPr id="16" name="爆炸 1 15"/>
          <p:cNvSpPr/>
          <p:nvPr/>
        </p:nvSpPr>
        <p:spPr>
          <a:xfrm>
            <a:off x="4817066" y="4752528"/>
            <a:ext cx="2563246" cy="1412776"/>
          </a:xfrm>
          <a:prstGeom prst="irregularSeal1">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5345510" y="4955124"/>
            <a:ext cx="1415772" cy="830997"/>
          </a:xfrm>
          <a:prstGeom prst="rect">
            <a:avLst/>
          </a:prstGeom>
          <a:noFill/>
        </p:spPr>
        <p:txBody>
          <a:bodyPr wrap="none" rtlCol="0">
            <a:spAutoFit/>
          </a:bodyPr>
          <a:lstStyle/>
          <a:p>
            <a:r>
              <a:rPr lang="zh-TW" altLang="en-US" sz="4800" b="1" dirty="0" smtClean="0">
                <a:solidFill>
                  <a:srgbClr val="FF0000"/>
                </a:solidFill>
                <a:latin typeface="標楷體" pitchFamily="65" charset="-120"/>
                <a:ea typeface="標楷體" pitchFamily="65" charset="-120"/>
                <a:cs typeface="Times New Roman" pitchFamily="18" charset="0"/>
              </a:rPr>
              <a:t>平衡</a:t>
            </a:r>
            <a:endParaRPr lang="zh-TW" altLang="en-US" sz="4800" b="1" dirty="0">
              <a:solidFill>
                <a:srgbClr val="FF0000"/>
              </a:solidFill>
              <a:latin typeface="標楷體" pitchFamily="65" charset="-12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DEC7A5AD-5AEC-42D0-A3BE-F46B40576360}" type="slidenum">
              <a:rPr lang="en-US" smtClean="0"/>
              <a:t>39</a:t>
            </a:fld>
            <a:endParaRPr lang="en-US"/>
          </a:p>
        </p:txBody>
      </p:sp>
    </p:spTree>
    <p:extLst>
      <p:ext uri="{BB962C8B-B14F-4D97-AF65-F5344CB8AC3E}">
        <p14:creationId xmlns:p14="http://schemas.microsoft.com/office/powerpoint/2010/main" val="352276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p:bldP spid="14" grpId="0"/>
      <p:bldP spid="16"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zh-TW" altLang="en-US" dirty="0"/>
              <a:t>戴爾電腦</a:t>
            </a:r>
            <a:endParaRPr lang="en-US" dirty="0"/>
          </a:p>
        </p:txBody>
      </p:sp>
      <p:sp>
        <p:nvSpPr>
          <p:cNvPr id="86019" name="Rectangle 3"/>
          <p:cNvSpPr>
            <a:spLocks noGrp="1" noChangeArrowheads="1"/>
          </p:cNvSpPr>
          <p:nvPr>
            <p:ph idx="1"/>
          </p:nvPr>
        </p:nvSpPr>
        <p:spPr/>
        <p:txBody>
          <a:bodyPr/>
          <a:lstStyle/>
          <a:p>
            <a:r>
              <a:rPr lang="zh-TW" altLang="en-US" dirty="0"/>
              <a:t>極小化成本</a:t>
            </a:r>
            <a:endParaRPr lang="en-US" altLang="zh-TW" dirty="0"/>
          </a:p>
          <a:p>
            <a:r>
              <a:rPr lang="zh-TW" altLang="en-US" dirty="0"/>
              <a:t>客製化電腦</a:t>
            </a:r>
            <a:endParaRPr lang="en-US" altLang="zh-TW" dirty="0"/>
          </a:p>
          <a:p>
            <a:r>
              <a:rPr lang="zh-TW" altLang="en-US" dirty="0"/>
              <a:t>直銷方式</a:t>
            </a:r>
          </a:p>
          <a:p>
            <a:pPr marL="0" indent="0">
              <a:buNone/>
            </a:pPr>
            <a:endParaRPr lang="zh-TW" altLang="en-US" dirty="0"/>
          </a:p>
        </p:txBody>
      </p:sp>
      <p:pic>
        <p:nvPicPr>
          <p:cNvPr id="5" name="Picture 2" descr="http://ts4.mm.bing.net/th?id=H.4524525893584275&amp;pid=15.1"/>
          <p:cNvPicPr>
            <a:picLocks noChangeAspect="1" noChangeArrowheads="1"/>
          </p:cNvPicPr>
          <p:nvPr/>
        </p:nvPicPr>
        <p:blipFill>
          <a:blip r:embed="rId2" cstate="print"/>
          <a:srcRect/>
          <a:stretch>
            <a:fillRect/>
          </a:stretch>
        </p:blipFill>
        <p:spPr bwMode="auto">
          <a:xfrm>
            <a:off x="3658602" y="3212976"/>
            <a:ext cx="2736304" cy="2717564"/>
          </a:xfrm>
          <a:prstGeom prst="rect">
            <a:avLst/>
          </a:prstGeom>
          <a:noFill/>
        </p:spPr>
      </p:pic>
      <p:sp>
        <p:nvSpPr>
          <p:cNvPr id="6" name="圓角矩形 5"/>
          <p:cNvSpPr/>
          <p:nvPr/>
        </p:nvSpPr>
        <p:spPr>
          <a:xfrm rot="810241">
            <a:off x="3587731" y="1361023"/>
            <a:ext cx="3418633" cy="904508"/>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400" b="1" dirty="0" smtClean="0">
                <a:latin typeface="Ebrima" panose="02000000000000000000" pitchFamily="2" charset="0"/>
                <a:ea typeface="Ebrima" panose="02000000000000000000" pitchFamily="2" charset="0"/>
                <a:cs typeface="Ebrima" panose="02000000000000000000" pitchFamily="2" charset="0"/>
              </a:rPr>
              <a:t>TOSHIBA</a:t>
            </a:r>
            <a:r>
              <a:rPr lang="zh-TW" altLang="en-US" sz="2400" dirty="0" smtClean="0"/>
              <a:t>的競爭對手</a:t>
            </a:r>
            <a:r>
              <a:rPr lang="en-US" altLang="zh-TW" sz="2400" dirty="0" smtClean="0"/>
              <a:t>?</a:t>
            </a:r>
            <a:endParaRPr lang="zh-TW" altLang="en-US" sz="2400" dirty="0"/>
          </a:p>
        </p:txBody>
      </p:sp>
      <p:sp>
        <p:nvSpPr>
          <p:cNvPr id="2" name="投影片編號版面配置區 1"/>
          <p:cNvSpPr>
            <a:spLocks noGrp="1"/>
          </p:cNvSpPr>
          <p:nvPr>
            <p:ph type="sldNum" sz="quarter" idx="12"/>
          </p:nvPr>
        </p:nvSpPr>
        <p:spPr/>
        <p:txBody>
          <a:bodyPr/>
          <a:lstStyle/>
          <a:p>
            <a:fld id="{DEC7A5AD-5AEC-42D0-A3BE-F46B40576360}" type="slidenum">
              <a:rPr lang="en-US" smtClean="0"/>
              <a:t>4</a:t>
            </a:fld>
            <a:endParaRPr lang="en-US"/>
          </a:p>
        </p:txBody>
      </p:sp>
    </p:spTree>
    <p:extLst>
      <p:ext uri="{BB962C8B-B14F-4D97-AF65-F5344CB8AC3E}">
        <p14:creationId xmlns:p14="http://schemas.microsoft.com/office/powerpoint/2010/main" val="4242096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itchFamily="34" charset="-120"/>
                <a:ea typeface="微軟正黑體" pitchFamily="34" charset="-120"/>
                <a:cs typeface="Times New Roman" pitchFamily="18" charset="0"/>
              </a:rPr>
              <a:t>範例</a:t>
            </a:r>
            <a:r>
              <a:rPr lang="en-US" altLang="zh-TW" b="1" dirty="0">
                <a:latin typeface="微軟正黑體" pitchFamily="34" charset="-120"/>
                <a:ea typeface="微軟正黑體" pitchFamily="34" charset="-120"/>
                <a:cs typeface="Times New Roman" pitchFamily="18" charset="0"/>
              </a:rPr>
              <a:t>5.2 –</a:t>
            </a:r>
            <a:r>
              <a:rPr lang="zh-TW" altLang="en-US" b="1" dirty="0">
                <a:latin typeface="微軟正黑體" pitchFamily="34" charset="-120"/>
                <a:ea typeface="微軟正黑體" pitchFamily="34" charset="-120"/>
                <a:cs typeface="Times New Roman" pitchFamily="18" charset="0"/>
              </a:rPr>
              <a:t> </a:t>
            </a:r>
            <a:r>
              <a:rPr lang="en-US" altLang="zh-TW" b="1" dirty="0" smtClean="0">
                <a:latin typeface="微軟正黑體" pitchFamily="34" charset="-120"/>
                <a:ea typeface="微軟正黑體" pitchFamily="34" charset="-120"/>
                <a:cs typeface="Times New Roman" pitchFamily="18" charset="0"/>
              </a:rPr>
              <a:t>b</a:t>
            </a:r>
            <a:r>
              <a:rPr lang="zh-TW" altLang="en-US" b="1" dirty="0" smtClean="0">
                <a:latin typeface="微軟正黑體" pitchFamily="34" charset="-120"/>
                <a:ea typeface="微軟正黑體" pitchFamily="34" charset="-120"/>
                <a:cs typeface="Times New Roman" pitchFamily="18" charset="0"/>
              </a:rPr>
              <a:t>小</a:t>
            </a:r>
            <a:r>
              <a:rPr lang="zh-TW" altLang="en-US" b="1" dirty="0">
                <a:latin typeface="微軟正黑體" pitchFamily="34" charset="-120"/>
                <a:ea typeface="微軟正黑體" pitchFamily="34" charset="-120"/>
                <a:cs typeface="Times New Roman" pitchFamily="18" charset="0"/>
              </a:rPr>
              <a:t>題</a:t>
            </a:r>
            <a:endParaRPr lang="zh-TW" altLang="en-US" dirty="0"/>
          </a:p>
        </p:txBody>
      </p:sp>
      <p:sp>
        <p:nvSpPr>
          <p:cNvPr id="3" name="內容版面配置區 2"/>
          <p:cNvSpPr>
            <a:spLocks noGrp="1"/>
          </p:cNvSpPr>
          <p:nvPr>
            <p:ph idx="1"/>
          </p:nvPr>
        </p:nvSpPr>
        <p:spPr/>
        <p:txBody>
          <a:bodyPr/>
          <a:lstStyle/>
          <a:p>
            <a:r>
              <a:rPr lang="zh-TW" altLang="en-US" dirty="0" smtClean="0">
                <a:latin typeface="Times New Roman" pitchFamily="18" charset="0"/>
                <a:ea typeface="標楷體" pitchFamily="65" charset="-120"/>
                <a:cs typeface="Times New Roman" pitchFamily="18" charset="0"/>
              </a:rPr>
              <a:t>如果鑄模流程所使用的機器，</a:t>
            </a:r>
            <a:r>
              <a:rPr lang="zh-TW" altLang="en-US" b="1" dirty="0" smtClean="0">
                <a:latin typeface="Times New Roman" pitchFamily="18" charset="0"/>
                <a:ea typeface="標楷體" pitchFamily="65" charset="-120"/>
                <a:cs typeface="Times New Roman" pitchFamily="18" charset="0"/>
              </a:rPr>
              <a:t>從原本的</a:t>
            </a:r>
            <a:r>
              <a:rPr lang="en-US" altLang="zh-TW" b="1" dirty="0" smtClean="0">
                <a:latin typeface="Times New Roman" pitchFamily="18" charset="0"/>
                <a:ea typeface="標楷體" pitchFamily="65" charset="-120"/>
                <a:cs typeface="Times New Roman" pitchFamily="18" charset="0"/>
              </a:rPr>
              <a:t>6</a:t>
            </a:r>
            <a:r>
              <a:rPr lang="zh-TW" altLang="en-US" b="1" dirty="0" smtClean="0">
                <a:latin typeface="Times New Roman" pitchFamily="18" charset="0"/>
                <a:ea typeface="標楷體" pitchFamily="65" charset="-120"/>
                <a:cs typeface="Times New Roman" pitchFamily="18" charset="0"/>
              </a:rPr>
              <a:t>部增加為</a:t>
            </a:r>
            <a:r>
              <a:rPr lang="en-US" altLang="zh-TW" b="1" dirty="0" smtClean="0">
                <a:latin typeface="Times New Roman" pitchFamily="18" charset="0"/>
                <a:ea typeface="標楷體" pitchFamily="65" charset="-120"/>
                <a:cs typeface="Times New Roman" pitchFamily="18" charset="0"/>
              </a:rPr>
              <a:t>10</a:t>
            </a:r>
            <a:r>
              <a:rPr lang="zh-TW" altLang="en-US" b="1" dirty="0" smtClean="0">
                <a:latin typeface="Times New Roman" pitchFamily="18" charset="0"/>
                <a:ea typeface="標楷體" pitchFamily="65" charset="-120"/>
                <a:cs typeface="Times New Roman" pitchFamily="18" charset="0"/>
              </a:rPr>
              <a:t>部</a:t>
            </a:r>
            <a:r>
              <a:rPr lang="zh-TW" altLang="en-US" dirty="0" smtClean="0">
                <a:latin typeface="Times New Roman" pitchFamily="18" charset="0"/>
                <a:ea typeface="標楷體" pitchFamily="65" charset="-120"/>
                <a:cs typeface="Times New Roman" pitchFamily="18" charset="0"/>
              </a:rPr>
              <a:t>，而最後的</a:t>
            </a:r>
            <a:r>
              <a:rPr lang="zh-TW" altLang="en-US" b="1" dirty="0" smtClean="0">
                <a:latin typeface="Times New Roman" pitchFamily="18" charset="0"/>
                <a:ea typeface="標楷體" pitchFamily="65" charset="-120"/>
                <a:cs typeface="Times New Roman" pitchFamily="18" charset="0"/>
              </a:rPr>
              <a:t>組裝作業不變</a:t>
            </a:r>
            <a:r>
              <a:rPr lang="zh-TW" altLang="en-US" dirty="0" smtClean="0">
                <a:latin typeface="Times New Roman" pitchFamily="18" charset="0"/>
                <a:ea typeface="標楷體" pitchFamily="65" charset="-120"/>
                <a:cs typeface="Times New Roman" pitchFamily="18" charset="0"/>
              </a:rPr>
              <a:t>，則整個流程的產能是多少？</a:t>
            </a:r>
            <a:endParaRPr lang="zh-TW" altLang="en-US" dirty="0">
              <a:latin typeface="Times New Roman" pitchFamily="18" charset="0"/>
              <a:ea typeface="標楷體" pitchFamily="65" charset="-120"/>
              <a:cs typeface="Times New Roman"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484784"/>
            <a:ext cx="8280920" cy="4884598"/>
          </a:xfrm>
          <a:prstGeom prst="rect">
            <a:avLst/>
          </a:prstGeom>
        </p:spPr>
      </p:pic>
      <p:sp>
        <p:nvSpPr>
          <p:cNvPr id="5" name="文字方塊 4"/>
          <p:cNvSpPr txBox="1"/>
          <p:nvPr/>
        </p:nvSpPr>
        <p:spPr>
          <a:xfrm>
            <a:off x="4627861" y="1904047"/>
            <a:ext cx="808235" cy="369332"/>
          </a:xfrm>
          <a:prstGeom prst="rect">
            <a:avLst/>
          </a:prstGeom>
          <a:noFill/>
        </p:spPr>
        <p:txBody>
          <a:bodyPr wrap="none" rtlCol="0">
            <a:spAutoFit/>
          </a:bodyPr>
          <a:lstStyle/>
          <a:p>
            <a:r>
              <a:rPr lang="zh-TW" altLang="en-US" b="1" dirty="0" smtClean="0"/>
              <a:t>＼   </a:t>
            </a:r>
            <a:r>
              <a:rPr lang="en-US" altLang="zh-TW" b="1" dirty="0" smtClean="0"/>
              <a:t>10</a:t>
            </a:r>
            <a:endParaRPr lang="zh-TW" altLang="en-US" b="1" dirty="0"/>
          </a:p>
        </p:txBody>
      </p:sp>
      <p:sp>
        <p:nvSpPr>
          <p:cNvPr id="6" name="矩形 5"/>
          <p:cNvSpPr/>
          <p:nvPr/>
        </p:nvSpPr>
        <p:spPr>
          <a:xfrm>
            <a:off x="3491880" y="1928778"/>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491880" y="2276872"/>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491880" y="2996952"/>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491880" y="3356992"/>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rot="21126618">
            <a:off x="3687801" y="3754543"/>
            <a:ext cx="2177199" cy="830997"/>
          </a:xfrm>
          <a:prstGeom prst="rect">
            <a:avLst/>
          </a:prstGeom>
          <a:noFill/>
        </p:spPr>
        <p:txBody>
          <a:bodyPr wrap="none" rtlCol="0">
            <a:spAutoFit/>
          </a:bodyPr>
          <a:lstStyle/>
          <a:p>
            <a:r>
              <a:rPr lang="en-US" altLang="zh-TW" sz="4800" b="1" dirty="0" smtClean="0">
                <a:solidFill>
                  <a:srgbClr val="FF0000"/>
                </a:solidFill>
                <a:latin typeface="微軟正黑體" pitchFamily="34" charset="-120"/>
                <a:ea typeface="微軟正黑體" pitchFamily="34" charset="-120"/>
                <a:cs typeface="Times New Roman" pitchFamily="18" charset="0"/>
              </a:rPr>
              <a:t>10,000</a:t>
            </a:r>
            <a:endParaRPr lang="zh-TW" altLang="en-US" sz="4800" b="1" dirty="0">
              <a:solidFill>
                <a:srgbClr val="FF0000"/>
              </a:solidFill>
              <a:latin typeface="微軟正黑體" pitchFamily="34" charset="-120"/>
              <a:ea typeface="微軟正黑體" pitchFamily="34" charset="-120"/>
              <a:cs typeface="Times New Roman" pitchFamily="18" charset="0"/>
            </a:endParaRPr>
          </a:p>
        </p:txBody>
      </p:sp>
      <p:sp>
        <p:nvSpPr>
          <p:cNvPr id="11" name="文字方塊 10"/>
          <p:cNvSpPr txBox="1"/>
          <p:nvPr/>
        </p:nvSpPr>
        <p:spPr>
          <a:xfrm rot="21126618">
            <a:off x="6457838" y="3682507"/>
            <a:ext cx="1810111" cy="830997"/>
          </a:xfrm>
          <a:prstGeom prst="rect">
            <a:avLst/>
          </a:prstGeom>
          <a:noFill/>
        </p:spPr>
        <p:txBody>
          <a:bodyPr wrap="none" rtlCol="0">
            <a:spAutoFit/>
          </a:bodyPr>
          <a:lstStyle/>
          <a:p>
            <a:r>
              <a:rPr lang="en-US" altLang="zh-TW" sz="4800" b="1" dirty="0" smtClean="0">
                <a:solidFill>
                  <a:srgbClr val="FF0000"/>
                </a:solidFill>
                <a:latin typeface="微軟正黑體" pitchFamily="34" charset="-120"/>
                <a:ea typeface="微軟正黑體" pitchFamily="34" charset="-120"/>
                <a:cs typeface="Times New Roman" pitchFamily="18" charset="0"/>
              </a:rPr>
              <a:t>6,000</a:t>
            </a:r>
            <a:endParaRPr lang="zh-TW" altLang="en-US" sz="4800" b="1" dirty="0">
              <a:solidFill>
                <a:srgbClr val="FF0000"/>
              </a:solidFill>
              <a:latin typeface="微軟正黑體" pitchFamily="34" charset="-120"/>
              <a:ea typeface="微軟正黑體" pitchFamily="34" charset="-120"/>
              <a:cs typeface="Times New Roman" pitchFamily="18" charset="0"/>
            </a:endParaRPr>
          </a:p>
        </p:txBody>
      </p:sp>
      <p:sp>
        <p:nvSpPr>
          <p:cNvPr id="12" name="投影片編號版面配置區 11"/>
          <p:cNvSpPr>
            <a:spLocks noGrp="1"/>
          </p:cNvSpPr>
          <p:nvPr>
            <p:ph type="sldNum" sz="quarter" idx="12"/>
          </p:nvPr>
        </p:nvSpPr>
        <p:spPr/>
        <p:txBody>
          <a:bodyPr/>
          <a:lstStyle/>
          <a:p>
            <a:fld id="{DEC7A5AD-5AEC-42D0-A3BE-F46B40576360}" type="slidenum">
              <a:rPr lang="en-US" smtClean="0"/>
              <a:t>40</a:t>
            </a:fld>
            <a:endParaRPr lang="en-US"/>
          </a:p>
        </p:txBody>
      </p:sp>
    </p:spTree>
    <p:extLst>
      <p:ext uri="{BB962C8B-B14F-4D97-AF65-F5344CB8AC3E}">
        <p14:creationId xmlns:p14="http://schemas.microsoft.com/office/powerpoint/2010/main" val="113702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itchFamily="34" charset="-120"/>
                <a:ea typeface="微軟正黑體" pitchFamily="34" charset="-120"/>
                <a:cs typeface="Times New Roman" pitchFamily="18" charset="0"/>
              </a:rPr>
              <a:t>範例</a:t>
            </a:r>
            <a:r>
              <a:rPr lang="en-US" altLang="zh-TW" b="1" dirty="0">
                <a:latin typeface="微軟正黑體" pitchFamily="34" charset="-120"/>
                <a:ea typeface="微軟正黑體" pitchFamily="34" charset="-120"/>
                <a:cs typeface="Times New Roman" pitchFamily="18" charset="0"/>
              </a:rPr>
              <a:t>5.2 –</a:t>
            </a:r>
            <a:r>
              <a:rPr lang="zh-TW" altLang="en-US" b="1" dirty="0">
                <a:latin typeface="微軟正黑體" pitchFamily="34" charset="-120"/>
                <a:ea typeface="微軟正黑體" pitchFamily="34" charset="-120"/>
                <a:cs typeface="Times New Roman" pitchFamily="18" charset="0"/>
              </a:rPr>
              <a:t> </a:t>
            </a:r>
            <a:r>
              <a:rPr lang="en-US" altLang="zh-TW" b="1" dirty="0" smtClean="0">
                <a:latin typeface="微軟正黑體" pitchFamily="34" charset="-120"/>
                <a:ea typeface="微軟正黑體" pitchFamily="34" charset="-120"/>
                <a:cs typeface="Times New Roman" pitchFamily="18" charset="0"/>
              </a:rPr>
              <a:t>c</a:t>
            </a:r>
            <a:r>
              <a:rPr lang="zh-TW" altLang="en-US" b="1" dirty="0" smtClean="0">
                <a:latin typeface="微軟正黑體" pitchFamily="34" charset="-120"/>
                <a:ea typeface="微軟正黑體" pitchFamily="34" charset="-120"/>
                <a:cs typeface="Times New Roman" pitchFamily="18" charset="0"/>
              </a:rPr>
              <a:t>小</a:t>
            </a:r>
            <a:r>
              <a:rPr lang="zh-TW" altLang="en-US" b="1" dirty="0">
                <a:latin typeface="微軟正黑體" pitchFamily="34" charset="-120"/>
                <a:ea typeface="微軟正黑體" pitchFamily="34" charset="-120"/>
                <a:cs typeface="Times New Roman" pitchFamily="18" charset="0"/>
              </a:rPr>
              <a:t>題</a:t>
            </a:r>
            <a:endParaRPr lang="zh-TW" altLang="en-US" dirty="0"/>
          </a:p>
        </p:txBody>
      </p:sp>
      <p:sp>
        <p:nvSpPr>
          <p:cNvPr id="3" name="內容版面配置區 2"/>
          <p:cNvSpPr>
            <a:spLocks noGrp="1"/>
          </p:cNvSpPr>
          <p:nvPr>
            <p:ph idx="1"/>
          </p:nvPr>
        </p:nvSpPr>
        <p:spPr/>
        <p:txBody>
          <a:bodyPr>
            <a:normAutofit/>
          </a:bodyPr>
          <a:lstStyle/>
          <a:p>
            <a:r>
              <a:rPr lang="en-US" altLang="zh-TW" sz="2800" dirty="0" smtClean="0">
                <a:latin typeface="Times New Roman" pitchFamily="18" charset="0"/>
                <a:ea typeface="標楷體" pitchFamily="65" charset="-120"/>
                <a:cs typeface="Times New Roman" pitchFamily="18" charset="0"/>
              </a:rPr>
              <a:t>(</a:t>
            </a:r>
            <a:r>
              <a:rPr lang="zh-TW" altLang="en-US" sz="2800" dirty="0" smtClean="0">
                <a:latin typeface="Times New Roman" pitchFamily="18" charset="0"/>
                <a:ea typeface="標楷體" pitchFamily="65" charset="-120"/>
                <a:cs typeface="Times New Roman" pitchFamily="18" charset="0"/>
              </a:rPr>
              <a:t>承</a:t>
            </a:r>
            <a:r>
              <a:rPr lang="en-US" altLang="zh-TW" sz="2800" dirty="0" smtClean="0">
                <a:latin typeface="Times New Roman" pitchFamily="18" charset="0"/>
                <a:ea typeface="標楷體" pitchFamily="65" charset="-120"/>
                <a:cs typeface="Times New Roman" pitchFamily="18" charset="0"/>
              </a:rPr>
              <a:t>b</a:t>
            </a:r>
            <a:r>
              <a:rPr lang="zh-TW" altLang="en-US" sz="2800" dirty="0" smtClean="0">
                <a:latin typeface="Times New Roman" pitchFamily="18" charset="0"/>
                <a:ea typeface="標楷體" pitchFamily="65" charset="-120"/>
                <a:cs typeface="Times New Roman" pitchFamily="18" charset="0"/>
              </a:rPr>
              <a:t>小題</a:t>
            </a:r>
            <a:r>
              <a:rPr lang="en-US" altLang="zh-TW" sz="2800" dirty="0" smtClean="0">
                <a:latin typeface="Times New Roman" pitchFamily="18" charset="0"/>
                <a:ea typeface="標楷體" pitchFamily="65" charset="-120"/>
                <a:cs typeface="Times New Roman" pitchFamily="18" charset="0"/>
              </a:rPr>
              <a:t>)</a:t>
            </a:r>
            <a:r>
              <a:rPr lang="zh-TW" altLang="en-US" sz="2800" dirty="0" smtClean="0">
                <a:latin typeface="Times New Roman" pitchFamily="18" charset="0"/>
                <a:ea typeface="標楷體" pitchFamily="65" charset="-120"/>
                <a:cs typeface="Times New Roman" pitchFamily="18" charset="0"/>
              </a:rPr>
              <a:t>假如公司增加第二班的組裝時間，即每天工作時間增加</a:t>
            </a:r>
            <a:r>
              <a:rPr lang="en-US" altLang="zh-TW" sz="2800" dirty="0" smtClean="0">
                <a:latin typeface="Times New Roman" pitchFamily="18" charset="0"/>
                <a:ea typeface="標楷體" pitchFamily="65" charset="-120"/>
                <a:cs typeface="Times New Roman" pitchFamily="18" charset="0"/>
              </a:rPr>
              <a:t>8</a:t>
            </a:r>
            <a:r>
              <a:rPr lang="zh-TW" altLang="en-US" sz="2800" dirty="0" smtClean="0">
                <a:latin typeface="Times New Roman" pitchFamily="18" charset="0"/>
                <a:ea typeface="標楷體" pitchFamily="65" charset="-120"/>
                <a:cs typeface="Times New Roman" pitchFamily="18" charset="0"/>
              </a:rPr>
              <a:t>小時</a:t>
            </a:r>
            <a:r>
              <a:rPr lang="en-US" altLang="zh-TW" sz="2800" dirty="0" smtClean="0">
                <a:latin typeface="Times New Roman" pitchFamily="18" charset="0"/>
                <a:ea typeface="標楷體" pitchFamily="65" charset="-120"/>
                <a:cs typeface="Times New Roman" pitchFamily="18" charset="0"/>
              </a:rPr>
              <a:t>(Total 16</a:t>
            </a:r>
            <a:r>
              <a:rPr lang="zh-TW" altLang="en-US" sz="2800" dirty="0" smtClean="0">
                <a:latin typeface="Times New Roman" pitchFamily="18" charset="0"/>
                <a:ea typeface="標楷體" pitchFamily="65" charset="-120"/>
                <a:cs typeface="Times New Roman" pitchFamily="18" charset="0"/>
              </a:rPr>
              <a:t>小時</a:t>
            </a:r>
            <a:r>
              <a:rPr lang="en-US" altLang="zh-TW" sz="2800" dirty="0" smtClean="0">
                <a:latin typeface="Times New Roman" pitchFamily="18" charset="0"/>
                <a:ea typeface="標楷體" pitchFamily="65" charset="-120"/>
                <a:cs typeface="Times New Roman" pitchFamily="18" charset="0"/>
              </a:rPr>
              <a:t>)</a:t>
            </a:r>
            <a:r>
              <a:rPr lang="zh-TW" altLang="en-US" sz="2800" dirty="0" smtClean="0">
                <a:latin typeface="Times New Roman" pitchFamily="18" charset="0"/>
                <a:ea typeface="標楷體" pitchFamily="65" charset="-120"/>
                <a:cs typeface="Times New Roman" pitchFamily="18" charset="0"/>
              </a:rPr>
              <a:t>，則新產能為多少？</a:t>
            </a:r>
            <a:endParaRPr lang="zh-TW" altLang="en-US" sz="2800" dirty="0">
              <a:latin typeface="Times New Roman" pitchFamily="18" charset="0"/>
              <a:ea typeface="標楷體" pitchFamily="65" charset="-120"/>
              <a:cs typeface="Times New Roman" pitchFamily="18" charset="0"/>
            </a:endParaRPr>
          </a:p>
        </p:txBody>
      </p:sp>
      <p:pic>
        <p:nvPicPr>
          <p:cNvPr id="4" name="圖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484784"/>
            <a:ext cx="8280920" cy="4884598"/>
          </a:xfrm>
          <a:prstGeom prst="rect">
            <a:avLst/>
          </a:prstGeom>
        </p:spPr>
      </p:pic>
      <p:sp>
        <p:nvSpPr>
          <p:cNvPr id="5" name="文字方塊 4"/>
          <p:cNvSpPr txBox="1"/>
          <p:nvPr/>
        </p:nvSpPr>
        <p:spPr>
          <a:xfrm>
            <a:off x="4627861" y="1904047"/>
            <a:ext cx="808235" cy="369332"/>
          </a:xfrm>
          <a:prstGeom prst="rect">
            <a:avLst/>
          </a:prstGeom>
          <a:noFill/>
        </p:spPr>
        <p:txBody>
          <a:bodyPr wrap="none" rtlCol="0">
            <a:spAutoFit/>
          </a:bodyPr>
          <a:lstStyle/>
          <a:p>
            <a:r>
              <a:rPr lang="zh-TW" altLang="en-US" b="1" dirty="0" smtClean="0"/>
              <a:t>＼   </a:t>
            </a:r>
            <a:r>
              <a:rPr lang="en-US" altLang="zh-TW" b="1" dirty="0" smtClean="0"/>
              <a:t>10</a:t>
            </a:r>
            <a:endParaRPr lang="zh-TW" altLang="en-US" b="1" dirty="0"/>
          </a:p>
        </p:txBody>
      </p:sp>
      <p:sp>
        <p:nvSpPr>
          <p:cNvPr id="6" name="文字方塊 5"/>
          <p:cNvSpPr txBox="1"/>
          <p:nvPr/>
        </p:nvSpPr>
        <p:spPr>
          <a:xfrm>
            <a:off x="7148141" y="2285126"/>
            <a:ext cx="808235" cy="369332"/>
          </a:xfrm>
          <a:prstGeom prst="rect">
            <a:avLst/>
          </a:prstGeom>
          <a:noFill/>
        </p:spPr>
        <p:txBody>
          <a:bodyPr wrap="none" rtlCol="0">
            <a:spAutoFit/>
          </a:bodyPr>
          <a:lstStyle/>
          <a:p>
            <a:r>
              <a:rPr lang="zh-TW" altLang="en-US" b="1" dirty="0" smtClean="0"/>
              <a:t>＼   </a:t>
            </a:r>
            <a:r>
              <a:rPr lang="en-US" altLang="zh-TW" b="1" dirty="0" smtClean="0"/>
              <a:t>16</a:t>
            </a:r>
            <a:endParaRPr lang="zh-TW" altLang="en-US" b="1" dirty="0"/>
          </a:p>
        </p:txBody>
      </p:sp>
      <p:sp>
        <p:nvSpPr>
          <p:cNvPr id="7" name="矩形 6"/>
          <p:cNvSpPr/>
          <p:nvPr/>
        </p:nvSpPr>
        <p:spPr>
          <a:xfrm>
            <a:off x="6084168" y="2271757"/>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082680" y="2996952"/>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6082680" y="3356992"/>
            <a:ext cx="259228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rot="21126618">
            <a:off x="6290225" y="3801274"/>
            <a:ext cx="2177199" cy="830997"/>
          </a:xfrm>
          <a:prstGeom prst="rect">
            <a:avLst/>
          </a:prstGeom>
          <a:noFill/>
        </p:spPr>
        <p:txBody>
          <a:bodyPr wrap="none" rtlCol="0">
            <a:spAutoFit/>
          </a:bodyPr>
          <a:lstStyle/>
          <a:p>
            <a:r>
              <a:rPr lang="en-US" altLang="zh-TW" sz="4800" b="1" dirty="0" smtClean="0">
                <a:solidFill>
                  <a:srgbClr val="FF0000"/>
                </a:solidFill>
                <a:latin typeface="微軟正黑體" pitchFamily="34" charset="-120"/>
                <a:ea typeface="微軟正黑體" pitchFamily="34" charset="-120"/>
                <a:cs typeface="Times New Roman" pitchFamily="18" charset="0"/>
              </a:rPr>
              <a:t>12,000</a:t>
            </a:r>
            <a:endParaRPr lang="zh-TW" altLang="en-US" sz="4800" b="1" dirty="0">
              <a:solidFill>
                <a:srgbClr val="FF0000"/>
              </a:solidFill>
              <a:latin typeface="微軟正黑體" pitchFamily="34" charset="-120"/>
              <a:ea typeface="微軟正黑體" pitchFamily="34" charset="-120"/>
              <a:cs typeface="Times New Roman" pitchFamily="18" charset="0"/>
            </a:endParaRPr>
          </a:p>
        </p:txBody>
      </p:sp>
      <p:sp>
        <p:nvSpPr>
          <p:cNvPr id="11" name="文字方塊 10"/>
          <p:cNvSpPr txBox="1"/>
          <p:nvPr/>
        </p:nvSpPr>
        <p:spPr>
          <a:xfrm rot="21126618">
            <a:off x="3754634" y="3790520"/>
            <a:ext cx="2177199" cy="830997"/>
          </a:xfrm>
          <a:prstGeom prst="rect">
            <a:avLst/>
          </a:prstGeom>
          <a:noFill/>
        </p:spPr>
        <p:txBody>
          <a:bodyPr wrap="none" rtlCol="0">
            <a:spAutoFit/>
          </a:bodyPr>
          <a:lstStyle/>
          <a:p>
            <a:r>
              <a:rPr lang="en-US" altLang="zh-TW" sz="4800" b="1" dirty="0" smtClean="0">
                <a:solidFill>
                  <a:srgbClr val="FF0000"/>
                </a:solidFill>
                <a:latin typeface="微軟正黑體" pitchFamily="34" charset="-120"/>
                <a:ea typeface="微軟正黑體" pitchFamily="34" charset="-120"/>
                <a:cs typeface="Times New Roman" pitchFamily="18" charset="0"/>
              </a:rPr>
              <a:t>10,000</a:t>
            </a:r>
            <a:endParaRPr lang="zh-TW" altLang="en-US" sz="4800" b="1" dirty="0">
              <a:solidFill>
                <a:srgbClr val="FF0000"/>
              </a:solidFill>
              <a:latin typeface="微軟正黑體" pitchFamily="34" charset="-120"/>
              <a:ea typeface="微軟正黑體" pitchFamily="34" charset="-120"/>
              <a:cs typeface="Times New Roman" pitchFamily="18" charset="0"/>
            </a:endParaRPr>
          </a:p>
        </p:txBody>
      </p:sp>
      <p:sp>
        <p:nvSpPr>
          <p:cNvPr id="12" name="投影片編號版面配置區 11"/>
          <p:cNvSpPr>
            <a:spLocks noGrp="1"/>
          </p:cNvSpPr>
          <p:nvPr>
            <p:ph type="sldNum" sz="quarter" idx="12"/>
          </p:nvPr>
        </p:nvSpPr>
        <p:spPr/>
        <p:txBody>
          <a:bodyPr/>
          <a:lstStyle/>
          <a:p>
            <a:fld id="{DEC7A5AD-5AEC-42D0-A3BE-F46B40576360}" type="slidenum">
              <a:rPr lang="en-US" smtClean="0"/>
              <a:t>41</a:t>
            </a:fld>
            <a:endParaRPr lang="en-US"/>
          </a:p>
        </p:txBody>
      </p:sp>
    </p:spTree>
    <p:extLst>
      <p:ext uri="{BB962C8B-B14F-4D97-AF65-F5344CB8AC3E}">
        <p14:creationId xmlns:p14="http://schemas.microsoft.com/office/powerpoint/2010/main" val="400084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微軟正黑體" pitchFamily="34" charset="-120"/>
                <a:ea typeface="微軟正黑體" pitchFamily="34" charset="-120"/>
                <a:cs typeface="Times New Roman" pitchFamily="18" charset="0"/>
              </a:rPr>
              <a:t>範例</a:t>
            </a:r>
            <a:r>
              <a:rPr lang="en-US" altLang="zh-TW" b="1" dirty="0">
                <a:latin typeface="微軟正黑體" pitchFamily="34" charset="-120"/>
                <a:ea typeface="微軟正黑體" pitchFamily="34" charset="-120"/>
                <a:cs typeface="Times New Roman" pitchFamily="18" charset="0"/>
              </a:rPr>
              <a:t>5.2 –</a:t>
            </a:r>
            <a:r>
              <a:rPr lang="zh-TW" altLang="en-US" b="1" dirty="0">
                <a:latin typeface="微軟正黑體" pitchFamily="34" charset="-120"/>
                <a:ea typeface="微軟正黑體" pitchFamily="34" charset="-120"/>
                <a:cs typeface="Times New Roman" pitchFamily="18" charset="0"/>
              </a:rPr>
              <a:t> </a:t>
            </a:r>
            <a:r>
              <a:rPr lang="en-US" altLang="zh-TW" b="1" dirty="0" smtClean="0">
                <a:latin typeface="微軟正黑體" pitchFamily="34" charset="-120"/>
                <a:ea typeface="微軟正黑體" pitchFamily="34" charset="-120"/>
                <a:cs typeface="Times New Roman" pitchFamily="18" charset="0"/>
              </a:rPr>
              <a:t>d</a:t>
            </a:r>
            <a:r>
              <a:rPr lang="zh-TW" altLang="en-US" b="1" dirty="0" smtClean="0">
                <a:latin typeface="微軟正黑體" pitchFamily="34" charset="-120"/>
                <a:ea typeface="微軟正黑體" pitchFamily="34" charset="-120"/>
                <a:cs typeface="Times New Roman" pitchFamily="18" charset="0"/>
              </a:rPr>
              <a:t>小</a:t>
            </a:r>
            <a:r>
              <a:rPr lang="zh-TW" altLang="en-US" b="1" dirty="0">
                <a:latin typeface="微軟正黑體" pitchFamily="34" charset="-120"/>
                <a:ea typeface="微軟正黑體" pitchFamily="34" charset="-120"/>
                <a:cs typeface="Times New Roman" pitchFamily="18" charset="0"/>
              </a:rPr>
              <a:t>題</a:t>
            </a:r>
            <a:endParaRPr lang="zh-TW" altLang="en-US" dirty="0"/>
          </a:p>
        </p:txBody>
      </p:sp>
      <p:sp>
        <p:nvSpPr>
          <p:cNvPr id="3" name="內容版面配置區 2"/>
          <p:cNvSpPr>
            <a:spLocks noGrp="1"/>
          </p:cNvSpPr>
          <p:nvPr>
            <p:ph idx="1"/>
          </p:nvPr>
        </p:nvSpPr>
        <p:spPr/>
        <p:txBody>
          <a:bodyPr>
            <a:normAutofit/>
          </a:bodyPr>
          <a:lstStyle/>
          <a:p>
            <a:r>
              <a:rPr lang="zh-TW" altLang="en-US" dirty="0" smtClean="0">
                <a:latin typeface="+mn-ea"/>
                <a:cs typeface="Times New Roman" pitchFamily="18" charset="0"/>
              </a:rPr>
              <a:t>當產能分別為每週</a:t>
            </a:r>
            <a:r>
              <a:rPr lang="en-US" altLang="zh-TW" dirty="0" smtClean="0">
                <a:latin typeface="+mn-ea"/>
                <a:cs typeface="Times New Roman" pitchFamily="18" charset="0"/>
              </a:rPr>
              <a:t>6,000</a:t>
            </a:r>
            <a:r>
              <a:rPr lang="zh-TW" altLang="en-US" dirty="0" smtClean="0">
                <a:latin typeface="+mn-ea"/>
                <a:cs typeface="Times New Roman" pitchFamily="18" charset="0"/>
              </a:rPr>
              <a:t>件與每週</a:t>
            </a:r>
            <a:r>
              <a:rPr lang="en-US" altLang="zh-TW" dirty="0" smtClean="0">
                <a:latin typeface="+mn-ea"/>
                <a:cs typeface="Times New Roman" pitchFamily="18" charset="0"/>
              </a:rPr>
              <a:t>10,000</a:t>
            </a:r>
            <a:r>
              <a:rPr lang="zh-TW" altLang="en-US" dirty="0" smtClean="0">
                <a:latin typeface="+mn-ea"/>
                <a:cs typeface="Times New Roman" pitchFamily="18" charset="0"/>
              </a:rPr>
              <a:t>件時，分別計算其單位成本。</a:t>
            </a:r>
            <a:endParaRPr lang="en-US" altLang="zh-TW" dirty="0" smtClean="0">
              <a:latin typeface="+mn-ea"/>
              <a:cs typeface="Times New Roman" pitchFamily="18" charset="0"/>
            </a:endParaRPr>
          </a:p>
          <a:p>
            <a:r>
              <a:rPr lang="en-US" altLang="zh-TW" dirty="0" smtClean="0">
                <a:latin typeface="+mn-ea"/>
                <a:cs typeface="Times New Roman" pitchFamily="18" charset="0"/>
              </a:rPr>
              <a:t>d-1.</a:t>
            </a:r>
            <a:r>
              <a:rPr lang="zh-TW" altLang="en-US" dirty="0">
                <a:latin typeface="+mn-ea"/>
                <a:cs typeface="Times New Roman" pitchFamily="18" charset="0"/>
              </a:rPr>
              <a:t>每週</a:t>
            </a:r>
            <a:r>
              <a:rPr lang="en-US" altLang="zh-TW" dirty="0">
                <a:latin typeface="+mn-ea"/>
                <a:cs typeface="Times New Roman" pitchFamily="18" charset="0"/>
              </a:rPr>
              <a:t>6,000</a:t>
            </a:r>
            <a:r>
              <a:rPr lang="zh-TW" altLang="en-US" dirty="0" smtClean="0">
                <a:latin typeface="+mn-ea"/>
                <a:cs typeface="Times New Roman" pitchFamily="18" charset="0"/>
              </a:rPr>
              <a:t>件</a:t>
            </a:r>
            <a:r>
              <a:rPr lang="zh-TW" altLang="en-US" dirty="0">
                <a:latin typeface="+mn-ea"/>
                <a:cs typeface="Times New Roman" pitchFamily="18" charset="0"/>
              </a:rPr>
              <a:t>時的</a:t>
            </a:r>
            <a:r>
              <a:rPr lang="zh-TW" altLang="en-US" dirty="0" smtClean="0">
                <a:latin typeface="+mn-ea"/>
                <a:cs typeface="Times New Roman" pitchFamily="18" charset="0"/>
              </a:rPr>
              <a:t>單位成本</a:t>
            </a:r>
            <a:endParaRPr lang="en-US" altLang="zh-TW" dirty="0" smtClean="0">
              <a:latin typeface="+mn-ea"/>
              <a:cs typeface="Times New Roman" pitchFamily="18" charset="0"/>
            </a:endParaRPr>
          </a:p>
          <a:p>
            <a:pPr lvl="1"/>
            <a:r>
              <a:rPr lang="zh-TW" altLang="en-US" dirty="0" smtClean="0">
                <a:latin typeface="+mn-ea"/>
                <a:cs typeface="Times New Roman" pitchFamily="18" charset="0"/>
              </a:rPr>
              <a:t>單位成本 </a:t>
            </a:r>
            <a:r>
              <a:rPr lang="en-US" altLang="zh-TW" dirty="0" smtClean="0">
                <a:latin typeface="+mn-ea"/>
                <a:cs typeface="Times New Roman" pitchFamily="18" charset="0"/>
              </a:rPr>
              <a:t>=</a:t>
            </a:r>
            <a:r>
              <a:rPr lang="zh-TW" altLang="en-US" dirty="0" smtClean="0">
                <a:latin typeface="+mn-ea"/>
                <a:cs typeface="Times New Roman" pitchFamily="18" charset="0"/>
              </a:rPr>
              <a:t> </a:t>
            </a:r>
            <a:r>
              <a:rPr lang="en-US" altLang="zh-TW" dirty="0" smtClean="0">
                <a:latin typeface="+mn-ea"/>
                <a:cs typeface="Times New Roman" pitchFamily="18" charset="0"/>
              </a:rPr>
              <a:t>6,670/6,000 = $1.11</a:t>
            </a:r>
          </a:p>
          <a:p>
            <a:r>
              <a:rPr lang="en-US" altLang="zh-TW" dirty="0" smtClean="0">
                <a:latin typeface="+mn-ea"/>
                <a:cs typeface="Times New Roman" pitchFamily="18" charset="0"/>
              </a:rPr>
              <a:t>d-2.</a:t>
            </a:r>
            <a:r>
              <a:rPr lang="zh-TW" altLang="en-US" dirty="0" smtClean="0">
                <a:latin typeface="+mn-ea"/>
                <a:cs typeface="Times New Roman" pitchFamily="18" charset="0"/>
              </a:rPr>
              <a:t>當每週產出為</a:t>
            </a:r>
            <a:r>
              <a:rPr lang="en-US" altLang="zh-TW" dirty="0" smtClean="0">
                <a:latin typeface="+mn-ea"/>
                <a:cs typeface="Times New Roman" pitchFamily="18" charset="0"/>
              </a:rPr>
              <a:t>10,000</a:t>
            </a:r>
            <a:r>
              <a:rPr lang="zh-TW" altLang="en-US" dirty="0" smtClean="0">
                <a:latin typeface="+mn-ea"/>
                <a:cs typeface="Times New Roman" pitchFamily="18" charset="0"/>
              </a:rPr>
              <a:t>件時的單位成本</a:t>
            </a:r>
            <a:endParaRPr lang="en-US" altLang="zh-TW" dirty="0" smtClean="0">
              <a:latin typeface="+mn-ea"/>
              <a:cs typeface="Times New Roman" pitchFamily="18" charset="0"/>
            </a:endParaRPr>
          </a:p>
          <a:p>
            <a:pPr lvl="1"/>
            <a:r>
              <a:rPr lang="zh-TW" altLang="en-US" dirty="0" smtClean="0">
                <a:latin typeface="+mn-ea"/>
                <a:cs typeface="Times New Roman" pitchFamily="18" charset="0"/>
              </a:rPr>
              <a:t>單位成本 </a:t>
            </a:r>
            <a:r>
              <a:rPr lang="en-US" altLang="zh-TW" dirty="0" smtClean="0">
                <a:latin typeface="+mn-ea"/>
                <a:cs typeface="Times New Roman" pitchFamily="18" charset="0"/>
              </a:rPr>
              <a:t>=</a:t>
            </a:r>
            <a:r>
              <a:rPr lang="zh-TW" altLang="en-US" dirty="0" smtClean="0">
                <a:latin typeface="+mn-ea"/>
                <a:cs typeface="Times New Roman" pitchFamily="18" charset="0"/>
              </a:rPr>
              <a:t> </a:t>
            </a:r>
            <a:r>
              <a:rPr lang="en-US" altLang="zh-TW" dirty="0" smtClean="0">
                <a:latin typeface="+mn-ea"/>
                <a:cs typeface="Times New Roman" pitchFamily="18" charset="0"/>
              </a:rPr>
              <a:t>10,350/10,000 = $1.04</a:t>
            </a:r>
          </a:p>
          <a:p>
            <a:pPr lvl="1"/>
            <a:endParaRPr lang="zh-TW" altLang="en-US" dirty="0">
              <a:latin typeface="+mn-ea"/>
              <a:cs typeface="Times New Roman" pitchFamily="18" charset="0"/>
            </a:endParaRPr>
          </a:p>
        </p:txBody>
      </p:sp>
      <p:graphicFrame>
        <p:nvGraphicFramePr>
          <p:cNvPr id="4" name="內容版面配置區 3"/>
          <p:cNvGraphicFramePr>
            <a:graphicFrameLocks/>
          </p:cNvGraphicFramePr>
          <p:nvPr>
            <p:extLst>
              <p:ext uri="{D42A27DB-BD31-4B8C-83A1-F6EECF244321}">
                <p14:modId xmlns:p14="http://schemas.microsoft.com/office/powerpoint/2010/main" val="2743993957"/>
              </p:ext>
            </p:extLst>
          </p:nvPr>
        </p:nvGraphicFramePr>
        <p:xfrm>
          <a:off x="480504" y="2564904"/>
          <a:ext cx="4618856" cy="3708400"/>
        </p:xfrm>
        <a:graphic>
          <a:graphicData uri="http://schemas.openxmlformats.org/drawingml/2006/table">
            <a:tbl>
              <a:tblPr firstRow="1" bandRow="1">
                <a:tableStyleId>{5C22544A-7EE6-4342-B048-85BDC9FD1C3A}</a:tableStyleId>
              </a:tblPr>
              <a:tblGrid>
                <a:gridCol w="1137410"/>
                <a:gridCol w="2559711"/>
                <a:gridCol w="921735"/>
              </a:tblGrid>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項目</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計算</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成本</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鑄造原料</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每零件 </a:t>
                      </a:r>
                      <a:r>
                        <a:rPr lang="en-US" altLang="zh-TW" dirty="0" smtClean="0">
                          <a:solidFill>
                            <a:schemeClr val="tx1"/>
                          </a:solidFill>
                          <a:latin typeface="Times New Roman" pitchFamily="18" charset="0"/>
                          <a:ea typeface="標楷體" pitchFamily="65" charset="-120"/>
                          <a:cs typeface="Times New Roman" pitchFamily="18" charset="0"/>
                        </a:rPr>
                        <a:t>0.1 * 6,000 =</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600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外購零件</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每零件 </a:t>
                      </a:r>
                      <a:r>
                        <a:rPr lang="en-US" altLang="zh-TW" dirty="0" smtClean="0">
                          <a:solidFill>
                            <a:schemeClr val="tx1"/>
                          </a:solidFill>
                          <a:latin typeface="Times New Roman" pitchFamily="18" charset="0"/>
                          <a:ea typeface="標楷體" pitchFamily="65" charset="-120"/>
                          <a:cs typeface="Times New Roman" pitchFamily="18" charset="0"/>
                        </a:rPr>
                        <a:t>0.3 * 6,000 =</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1,800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電力成本</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每零件 </a:t>
                      </a:r>
                      <a:r>
                        <a:rPr lang="en-US" altLang="zh-TW" dirty="0" smtClean="0">
                          <a:solidFill>
                            <a:schemeClr val="tx1"/>
                          </a:solidFill>
                          <a:latin typeface="Times New Roman" pitchFamily="18" charset="0"/>
                          <a:ea typeface="標楷體" pitchFamily="65" charset="-120"/>
                          <a:cs typeface="Times New Roman" pitchFamily="18" charset="0"/>
                        </a:rPr>
                        <a:t>0.02 * 6,000 =</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120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鑄造員工</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每零件 </a:t>
                      </a:r>
                      <a:r>
                        <a:rPr lang="en-US" altLang="zh-TW" dirty="0" smtClean="0">
                          <a:solidFill>
                            <a:schemeClr val="tx1"/>
                          </a:solidFill>
                          <a:latin typeface="Times New Roman" pitchFamily="18" charset="0"/>
                          <a:ea typeface="標楷體" pitchFamily="65" charset="-120"/>
                          <a:cs typeface="Times New Roman" pitchFamily="18" charset="0"/>
                        </a:rPr>
                        <a:t>0.2 * 6,000 =</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1,200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組裝員工</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每零件 </a:t>
                      </a:r>
                      <a:r>
                        <a:rPr lang="en-US" altLang="zh-TW" dirty="0" smtClean="0">
                          <a:solidFill>
                            <a:schemeClr val="tx1"/>
                          </a:solidFill>
                          <a:latin typeface="Times New Roman" pitchFamily="18" charset="0"/>
                          <a:ea typeface="標楷體" pitchFamily="65" charset="-120"/>
                          <a:cs typeface="Times New Roman" pitchFamily="18" charset="0"/>
                        </a:rPr>
                        <a:t>0.3 * 6,000 =</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1,800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廠房租金</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100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行政人員</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1,000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20000"/>
                          <a:lumOff val="80000"/>
                        </a:schemeClr>
                      </a:solidFill>
                      <a:prstDash val="solid"/>
                      <a:round/>
                      <a:headEnd type="none" w="med" len="med"/>
                      <a:tailEnd type="none" w="med" len="med"/>
                    </a:lnT>
                    <a:lnB w="1905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折舊</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zh-TW" altLang="en-US">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50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20000"/>
                          <a:lumOff val="8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總成本</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6,670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graphicFrame>
        <p:nvGraphicFramePr>
          <p:cNvPr id="5" name="內容版面配置區 3"/>
          <p:cNvGraphicFramePr>
            <a:graphicFrameLocks/>
          </p:cNvGraphicFramePr>
          <p:nvPr>
            <p:extLst>
              <p:ext uri="{D42A27DB-BD31-4B8C-83A1-F6EECF244321}">
                <p14:modId xmlns:p14="http://schemas.microsoft.com/office/powerpoint/2010/main" val="3974363140"/>
              </p:ext>
            </p:extLst>
          </p:nvPr>
        </p:nvGraphicFramePr>
        <p:xfrm>
          <a:off x="4373128" y="2564904"/>
          <a:ext cx="4618856" cy="3708400"/>
        </p:xfrm>
        <a:graphic>
          <a:graphicData uri="http://schemas.openxmlformats.org/drawingml/2006/table">
            <a:tbl>
              <a:tblPr firstRow="1" bandRow="1">
                <a:tableStyleId>{5C22544A-7EE6-4342-B048-85BDC9FD1C3A}</a:tableStyleId>
              </a:tblPr>
              <a:tblGrid>
                <a:gridCol w="1137410"/>
                <a:gridCol w="2559711"/>
                <a:gridCol w="921735"/>
              </a:tblGrid>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項目</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計算</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成本</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鑄造原料</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每零件 </a:t>
                      </a:r>
                      <a:r>
                        <a:rPr lang="en-US" altLang="zh-TW" dirty="0" smtClean="0">
                          <a:solidFill>
                            <a:schemeClr val="tx1"/>
                          </a:solidFill>
                          <a:latin typeface="Times New Roman" pitchFamily="18" charset="0"/>
                          <a:ea typeface="標楷體" pitchFamily="65" charset="-120"/>
                          <a:cs typeface="Times New Roman" pitchFamily="18" charset="0"/>
                        </a:rPr>
                        <a:t>0.1 * 10,000 =</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1,000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外購零件</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每零件 </a:t>
                      </a:r>
                      <a:r>
                        <a:rPr lang="en-US" altLang="zh-TW" dirty="0" smtClean="0">
                          <a:solidFill>
                            <a:schemeClr val="tx1"/>
                          </a:solidFill>
                          <a:latin typeface="Times New Roman" pitchFamily="18" charset="0"/>
                          <a:ea typeface="標楷體" pitchFamily="65" charset="-120"/>
                          <a:cs typeface="Times New Roman" pitchFamily="18" charset="0"/>
                        </a:rPr>
                        <a:t>0.3 * 10,000 =</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3,000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電力成本</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每零件 </a:t>
                      </a:r>
                      <a:r>
                        <a:rPr lang="en-US" altLang="zh-TW" dirty="0" smtClean="0">
                          <a:solidFill>
                            <a:schemeClr val="tx1"/>
                          </a:solidFill>
                          <a:latin typeface="Times New Roman" pitchFamily="18" charset="0"/>
                          <a:ea typeface="標楷體" pitchFamily="65" charset="-120"/>
                          <a:cs typeface="Times New Roman" pitchFamily="18" charset="0"/>
                        </a:rPr>
                        <a:t>0.02 * 10,000 =</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200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鑄造員工</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每零件 </a:t>
                      </a:r>
                      <a:r>
                        <a:rPr lang="en-US" altLang="zh-TW" dirty="0" smtClean="0">
                          <a:solidFill>
                            <a:schemeClr val="tx1"/>
                          </a:solidFill>
                          <a:latin typeface="Times New Roman" pitchFamily="18" charset="0"/>
                          <a:ea typeface="標楷體" pitchFamily="65" charset="-120"/>
                          <a:cs typeface="Times New Roman" pitchFamily="18" charset="0"/>
                        </a:rPr>
                        <a:t>0.2 * 10,000 =</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2,000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組裝員工</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每零件 </a:t>
                      </a:r>
                      <a:r>
                        <a:rPr lang="en-US" altLang="zh-TW" dirty="0" smtClean="0">
                          <a:solidFill>
                            <a:schemeClr val="tx1"/>
                          </a:solidFill>
                          <a:latin typeface="Times New Roman" pitchFamily="18" charset="0"/>
                          <a:ea typeface="標楷體" pitchFamily="65" charset="-120"/>
                          <a:cs typeface="Times New Roman" pitchFamily="18" charset="0"/>
                        </a:rPr>
                        <a:t>0.3 * 10,000 =</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3,000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廠房租金</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100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行政人員</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zh-TW" altLang="en-US">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1,000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20000"/>
                          <a:lumOff val="80000"/>
                        </a:schemeClr>
                      </a:solidFill>
                      <a:prstDash val="solid"/>
                      <a:round/>
                      <a:headEnd type="none" w="med" len="med"/>
                      <a:tailEnd type="none" w="med" len="med"/>
                    </a:lnT>
                    <a:lnB w="19050"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折舊</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zh-TW" altLang="en-US">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50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20000"/>
                          <a:lumOff val="80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70840">
                <a:tc>
                  <a:txBody>
                    <a:bodyPr/>
                    <a:lstStyle/>
                    <a:p>
                      <a:pPr algn="ctr"/>
                      <a:r>
                        <a:rPr lang="zh-TW" altLang="en-US" dirty="0" smtClean="0">
                          <a:solidFill>
                            <a:schemeClr val="tx1"/>
                          </a:solidFill>
                          <a:latin typeface="Times New Roman" pitchFamily="18" charset="0"/>
                          <a:ea typeface="標楷體" pitchFamily="65" charset="-120"/>
                          <a:cs typeface="Times New Roman" pitchFamily="18" charset="0"/>
                        </a:rPr>
                        <a:t>總成本</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lang="zh-TW" altLang="en-US">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altLang="zh-TW" dirty="0" smtClean="0">
                          <a:solidFill>
                            <a:schemeClr val="tx1"/>
                          </a:solidFill>
                          <a:latin typeface="Times New Roman" pitchFamily="18" charset="0"/>
                          <a:ea typeface="標楷體" pitchFamily="65" charset="-120"/>
                          <a:cs typeface="Times New Roman" pitchFamily="18" charset="0"/>
                        </a:rPr>
                        <a:t>10,350</a:t>
                      </a:r>
                      <a:endParaRPr lang="zh-TW" altLang="en-US" dirty="0">
                        <a:solidFill>
                          <a:schemeClr val="tx1"/>
                        </a:solidFill>
                        <a:latin typeface="Times New Roman" pitchFamily="18" charset="0"/>
                        <a:ea typeface="標楷體" pitchFamily="65" charset="-12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6" name="投影片編號版面配置區 5"/>
          <p:cNvSpPr>
            <a:spLocks noGrp="1"/>
          </p:cNvSpPr>
          <p:nvPr>
            <p:ph type="sldNum" sz="quarter" idx="12"/>
          </p:nvPr>
        </p:nvSpPr>
        <p:spPr/>
        <p:txBody>
          <a:bodyPr/>
          <a:lstStyle/>
          <a:p>
            <a:fld id="{DEC7A5AD-5AEC-42D0-A3BE-F46B40576360}" type="slidenum">
              <a:rPr lang="en-US" smtClean="0"/>
              <a:t>42</a:t>
            </a:fld>
            <a:endParaRPr lang="en-US"/>
          </a:p>
        </p:txBody>
      </p:sp>
    </p:spTree>
    <p:extLst>
      <p:ext uri="{BB962C8B-B14F-4D97-AF65-F5344CB8AC3E}">
        <p14:creationId xmlns:p14="http://schemas.microsoft.com/office/powerpoint/2010/main" val="235766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994521" y="1950934"/>
            <a:ext cx="5661846" cy="1473813"/>
          </a:xfrm>
        </p:spPr>
        <p:txBody>
          <a:bodyPr/>
          <a:lstStyle/>
          <a:p>
            <a:pPr algn="ctr"/>
            <a:r>
              <a:rPr lang="en-US" altLang="zh-TW" dirty="0" smtClean="0">
                <a:solidFill>
                  <a:srgbClr val="FF6600"/>
                </a:solidFill>
              </a:rPr>
              <a:t>5.6 </a:t>
            </a:r>
            <a:r>
              <a:rPr lang="zh-TW" altLang="en-US" dirty="0" smtClean="0">
                <a:solidFill>
                  <a:srgbClr val="FF6600"/>
                </a:solidFill>
              </a:rPr>
              <a:t>結論</a:t>
            </a:r>
            <a:endParaRPr lang="zh-TW" altLang="en-US" dirty="0">
              <a:solidFill>
                <a:srgbClr val="FF6600"/>
              </a:solidFill>
            </a:endParaRPr>
          </a:p>
        </p:txBody>
      </p:sp>
      <p:sp>
        <p:nvSpPr>
          <p:cNvPr id="5" name="副標題 4"/>
          <p:cNvSpPr>
            <a:spLocks noGrp="1"/>
          </p:cNvSpPr>
          <p:nvPr>
            <p:ph type="subTitle" idx="1"/>
          </p:nvPr>
        </p:nvSpPr>
        <p:spPr>
          <a:xfrm>
            <a:off x="994520" y="3597243"/>
            <a:ext cx="5826719" cy="1096899"/>
          </a:xfrm>
        </p:spPr>
        <p:txBody>
          <a:bodyPr/>
          <a:lstStyle/>
          <a:p>
            <a:r>
              <a:rPr lang="zh-TW" altLang="en-US" dirty="0" smtClean="0"/>
              <a:t>報告者</a:t>
            </a:r>
            <a:r>
              <a:rPr lang="en-US" altLang="zh-TW" dirty="0" smtClean="0"/>
              <a:t>:</a:t>
            </a:r>
            <a:r>
              <a:rPr lang="zh-TW" altLang="en-US" dirty="0" smtClean="0"/>
              <a:t> 王偉錡</a:t>
            </a:r>
            <a:endParaRPr lang="zh-TW" altLang="en-US" dirty="0"/>
          </a:p>
        </p:txBody>
      </p:sp>
    </p:spTree>
    <p:extLst>
      <p:ext uri="{BB962C8B-B14F-4D97-AF65-F5344CB8AC3E}">
        <p14:creationId xmlns:p14="http://schemas.microsoft.com/office/powerpoint/2010/main" val="1044028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AppData\Local\Microsoft\Windows\Temporary Internet Files\Content.IE5\98ONZ4Q5\MC9002817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273" y="4601054"/>
            <a:ext cx="2615190" cy="225694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p:txBody>
          <a:bodyPr/>
          <a:lstStyle/>
          <a:p>
            <a:r>
              <a:rPr lang="zh-TW" altLang="en-US" dirty="0" smtClean="0"/>
              <a:t>世界級的製造商要能夠藉由</a:t>
            </a:r>
            <a:r>
              <a:rPr lang="zh-TW" altLang="en-US" b="1" dirty="0" smtClean="0"/>
              <a:t>團隊合作</a:t>
            </a:r>
            <a:r>
              <a:rPr lang="zh-TW" altLang="en-US" dirty="0" smtClean="0"/>
              <a:t>，來快速並且彈性的整合上述的流程</a:t>
            </a:r>
            <a:endParaRPr lang="en-US" altLang="zh-TW" dirty="0" smtClean="0"/>
          </a:p>
          <a:p>
            <a:r>
              <a:rPr lang="zh-TW" altLang="en-US" dirty="0"/>
              <a:t>藉由清楚</a:t>
            </a:r>
            <a:r>
              <a:rPr lang="zh-TW" altLang="en-US" dirty="0" smtClean="0"/>
              <a:t>了解工廠流程</a:t>
            </a:r>
            <a:r>
              <a:rPr lang="zh-TW" altLang="en-US" dirty="0"/>
              <a:t>結構的</a:t>
            </a:r>
            <a:r>
              <a:rPr lang="zh-TW" altLang="en-US" dirty="0" smtClean="0"/>
              <a:t>能力，來達到有效的</a:t>
            </a:r>
            <a:r>
              <a:rPr lang="zh-TW" altLang="en-US" b="1" dirty="0" smtClean="0"/>
              <a:t>流程規劃</a:t>
            </a:r>
            <a:r>
              <a:rPr lang="zh-TW" altLang="en-US" dirty="0" smtClean="0"/>
              <a:t>以及</a:t>
            </a:r>
            <a:r>
              <a:rPr lang="zh-TW" altLang="en-US" b="1" dirty="0" smtClean="0"/>
              <a:t>策略性的決策</a:t>
            </a:r>
            <a:endParaRPr lang="en-US" altLang="zh-TW" b="1" dirty="0" smtClean="0"/>
          </a:p>
          <a:p>
            <a:pPr lvl="1"/>
            <a:r>
              <a:rPr lang="zh-TW" altLang="en-US" dirty="0"/>
              <a:t>組合式的流程</a:t>
            </a:r>
            <a:r>
              <a:rPr lang="zh-TW" altLang="en-US" dirty="0" smtClean="0"/>
              <a:t>結構</a:t>
            </a:r>
            <a:endParaRPr lang="en-US" altLang="zh-TW" dirty="0" smtClean="0"/>
          </a:p>
          <a:p>
            <a:r>
              <a:rPr lang="zh-TW" altLang="en-US" dirty="0" smtClean="0"/>
              <a:t>系統化地分析流程中每個步驟的產能，來瞭解各個生產流程的細部差異，藉此為新產品搭配合適的流程</a:t>
            </a:r>
            <a:endParaRPr lang="zh-TW" altLang="en-US" dirty="0"/>
          </a:p>
        </p:txBody>
      </p:sp>
    </p:spTree>
    <p:extLst>
      <p:ext uri="{BB962C8B-B14F-4D97-AF65-F5344CB8AC3E}">
        <p14:creationId xmlns:p14="http://schemas.microsoft.com/office/powerpoint/2010/main" val="4236212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59755" y="2245365"/>
            <a:ext cx="6197559" cy="2282088"/>
          </a:xfrm>
        </p:spPr>
        <p:txBody>
          <a:bodyPr>
            <a:normAutofit/>
          </a:bodyPr>
          <a:lstStyle/>
          <a:p>
            <a:r>
              <a:rPr lang="en-US" sz="6600" dirty="0" smtClean="0">
                <a:solidFill>
                  <a:srgbClr val="FF6600"/>
                </a:solidFill>
              </a:rPr>
              <a:t>Questions</a:t>
            </a:r>
            <a:r>
              <a:rPr lang="en-US" sz="4800" dirty="0"/>
              <a:t/>
            </a:r>
            <a:br>
              <a:rPr lang="en-US" sz="4800" dirty="0"/>
            </a:br>
            <a:r>
              <a:rPr lang="en-US" dirty="0" smtClean="0"/>
              <a:t> and </a:t>
            </a:r>
            <a:r>
              <a:rPr lang="en-US" sz="6000" dirty="0" smtClean="0">
                <a:solidFill>
                  <a:srgbClr val="FF6600"/>
                </a:solidFill>
              </a:rPr>
              <a:t>Answers</a:t>
            </a:r>
            <a:endParaRPr lang="en-US" sz="6000" dirty="0">
              <a:solidFill>
                <a:srgbClr val="FF6600"/>
              </a:solidFill>
            </a:endParaRPr>
          </a:p>
        </p:txBody>
      </p:sp>
      <p:sp>
        <p:nvSpPr>
          <p:cNvPr id="2" name="投影片編號版面配置區 1"/>
          <p:cNvSpPr>
            <a:spLocks noGrp="1"/>
          </p:cNvSpPr>
          <p:nvPr>
            <p:ph type="sldNum" sz="quarter" idx="12"/>
          </p:nvPr>
        </p:nvSpPr>
        <p:spPr/>
        <p:txBody>
          <a:bodyPr/>
          <a:lstStyle/>
          <a:p>
            <a:fld id="{DEC7A5AD-5AEC-42D0-A3BE-F46B40576360}" type="slidenum">
              <a:rPr lang="en-US" smtClean="0"/>
              <a:t>45</a:t>
            </a:fld>
            <a:endParaRPr lang="en-US"/>
          </a:p>
        </p:txBody>
      </p:sp>
    </p:spTree>
    <p:extLst>
      <p:ext uri="{BB962C8B-B14F-4D97-AF65-F5344CB8AC3E}">
        <p14:creationId xmlns:p14="http://schemas.microsoft.com/office/powerpoint/2010/main" val="122377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17583" y="739749"/>
            <a:ext cx="8199875" cy="5411917"/>
          </a:xfrm>
          <a:prstGeom prst="rect">
            <a:avLst/>
          </a:prstGeom>
        </p:spPr>
      </p:pic>
      <p:sp>
        <p:nvSpPr>
          <p:cNvPr id="2" name="投影片編號版面配置區 1"/>
          <p:cNvSpPr>
            <a:spLocks noGrp="1"/>
          </p:cNvSpPr>
          <p:nvPr>
            <p:ph type="sldNum" sz="quarter" idx="12"/>
          </p:nvPr>
        </p:nvSpPr>
        <p:spPr/>
        <p:txBody>
          <a:bodyPr/>
          <a:lstStyle/>
          <a:p>
            <a:fld id="{DEC7A5AD-5AEC-42D0-A3BE-F46B40576360}" type="slidenum">
              <a:rPr lang="en-US" smtClean="0"/>
              <a:t>5</a:t>
            </a:fld>
            <a:endParaRPr lang="en-US"/>
          </a:p>
        </p:txBody>
      </p:sp>
    </p:spTree>
    <p:extLst>
      <p:ext uri="{BB962C8B-B14F-4D97-AF65-F5344CB8AC3E}">
        <p14:creationId xmlns:p14="http://schemas.microsoft.com/office/powerpoint/2010/main" val="264410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86265" y="1338150"/>
            <a:ext cx="5894838" cy="1950519"/>
          </a:xfrm>
        </p:spPr>
        <p:txBody>
          <a:bodyPr>
            <a:noAutofit/>
          </a:bodyPr>
          <a:lstStyle/>
          <a:p>
            <a:pPr algn="l"/>
            <a:r>
              <a:rPr lang="zh-TW" altLang="en-US" sz="2800" dirty="0" smtClean="0">
                <a:solidFill>
                  <a:schemeClr val="accent4"/>
                </a:solidFill>
              </a:rPr>
              <a:t>如果你是</a:t>
            </a:r>
            <a:r>
              <a:rPr lang="en-US" altLang="zh-TW" sz="2800" dirty="0" smtClean="0">
                <a:solidFill>
                  <a:schemeClr val="accent4"/>
                </a:solidFill>
              </a:rPr>
              <a:t>TOSHIBA</a:t>
            </a:r>
            <a:r>
              <a:rPr lang="zh-TW" altLang="en-US" sz="2800" dirty="0" smtClean="0">
                <a:solidFill>
                  <a:schemeClr val="accent4"/>
                </a:solidFill>
              </a:rPr>
              <a:t>工廠的生產部經理，公司要請你生產最新款的小筆電，你要如何進行</a:t>
            </a:r>
            <a:r>
              <a:rPr lang="en-US" altLang="zh-TW" sz="2800" dirty="0" smtClean="0">
                <a:solidFill>
                  <a:schemeClr val="accent4"/>
                </a:solidFill>
              </a:rPr>
              <a:t>?</a:t>
            </a:r>
            <a:endParaRPr lang="zh-TW" altLang="en-US" sz="2800" dirty="0">
              <a:solidFill>
                <a:schemeClr val="accent4"/>
              </a:solidFill>
            </a:endParaRPr>
          </a:p>
        </p:txBody>
      </p:sp>
      <p:sp>
        <p:nvSpPr>
          <p:cNvPr id="4" name="副標題 3"/>
          <p:cNvSpPr>
            <a:spLocks noGrp="1"/>
          </p:cNvSpPr>
          <p:nvPr>
            <p:ph type="subTitle" idx="1"/>
          </p:nvPr>
        </p:nvSpPr>
        <p:spPr>
          <a:xfrm>
            <a:off x="1334714" y="4073527"/>
            <a:ext cx="5826719" cy="1096899"/>
          </a:xfrm>
        </p:spPr>
        <p:txBody>
          <a:bodyPr>
            <a:normAutofit/>
          </a:bodyPr>
          <a:lstStyle/>
          <a:p>
            <a:r>
              <a:rPr lang="zh-TW" altLang="en-US" sz="4400" b="1" dirty="0" smtClean="0">
                <a:solidFill>
                  <a:srgbClr val="FF0000"/>
                </a:solidFill>
              </a:rPr>
              <a:t>先了解生產流程</a:t>
            </a:r>
            <a:endParaRPr lang="zh-TW" altLang="en-US" sz="4400" b="1" dirty="0">
              <a:solidFill>
                <a:srgbClr val="FF0000"/>
              </a:solidFill>
            </a:endParaRPr>
          </a:p>
        </p:txBody>
      </p:sp>
      <p:sp>
        <p:nvSpPr>
          <p:cNvPr id="3" name="投影片編號版面配置區 2"/>
          <p:cNvSpPr>
            <a:spLocks noGrp="1"/>
          </p:cNvSpPr>
          <p:nvPr>
            <p:ph type="sldNum" sz="quarter" idx="12"/>
          </p:nvPr>
        </p:nvSpPr>
        <p:spPr/>
        <p:txBody>
          <a:bodyPr/>
          <a:lstStyle/>
          <a:p>
            <a:fld id="{DEC7A5AD-5AEC-42D0-A3BE-F46B40576360}" type="slidenum">
              <a:rPr lang="en-US" smtClean="0"/>
              <a:t>6</a:t>
            </a:fld>
            <a:endParaRPr lang="en-US"/>
          </a:p>
        </p:txBody>
      </p:sp>
    </p:spTree>
    <p:extLst>
      <p:ext uri="{BB962C8B-B14F-4D97-AF65-F5344CB8AC3E}">
        <p14:creationId xmlns:p14="http://schemas.microsoft.com/office/powerpoint/2010/main" val="180158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994521" y="1950934"/>
            <a:ext cx="5571130" cy="1473813"/>
          </a:xfrm>
        </p:spPr>
        <p:txBody>
          <a:bodyPr/>
          <a:lstStyle/>
          <a:p>
            <a:r>
              <a:rPr lang="en-US" altLang="zh-TW" dirty="0" smtClean="0">
                <a:solidFill>
                  <a:srgbClr val="FF6600"/>
                </a:solidFill>
              </a:rPr>
              <a:t>5.1 </a:t>
            </a:r>
            <a:r>
              <a:rPr lang="zh-TW" altLang="en-US" dirty="0" smtClean="0">
                <a:solidFill>
                  <a:srgbClr val="FF6600"/>
                </a:solidFill>
              </a:rPr>
              <a:t>生產流程</a:t>
            </a:r>
            <a:endParaRPr lang="zh-TW" altLang="en-US" dirty="0">
              <a:solidFill>
                <a:srgbClr val="FF6600"/>
              </a:solidFill>
            </a:endParaRPr>
          </a:p>
        </p:txBody>
      </p:sp>
      <p:sp>
        <p:nvSpPr>
          <p:cNvPr id="5" name="副標題 4"/>
          <p:cNvSpPr>
            <a:spLocks noGrp="1"/>
          </p:cNvSpPr>
          <p:nvPr>
            <p:ph type="subTitle" idx="1"/>
          </p:nvPr>
        </p:nvSpPr>
        <p:spPr>
          <a:xfrm>
            <a:off x="994520" y="3597243"/>
            <a:ext cx="5826719" cy="1096899"/>
          </a:xfrm>
        </p:spPr>
        <p:txBody>
          <a:bodyPr/>
          <a:lstStyle/>
          <a:p>
            <a:r>
              <a:rPr lang="zh-TW" altLang="en-US" dirty="0" smtClean="0"/>
              <a:t>報告者</a:t>
            </a:r>
            <a:r>
              <a:rPr lang="en-US" altLang="zh-TW" dirty="0" smtClean="0"/>
              <a:t>:</a:t>
            </a:r>
            <a:r>
              <a:rPr lang="zh-TW" altLang="en-US" dirty="0" smtClean="0"/>
              <a:t> 朱廣瑜</a:t>
            </a:r>
            <a:endParaRPr lang="zh-TW" altLang="en-US" dirty="0"/>
          </a:p>
        </p:txBody>
      </p:sp>
      <p:sp>
        <p:nvSpPr>
          <p:cNvPr id="2" name="投影片編號版面配置區 1"/>
          <p:cNvSpPr>
            <a:spLocks noGrp="1"/>
          </p:cNvSpPr>
          <p:nvPr>
            <p:ph type="sldNum" sz="quarter" idx="12"/>
          </p:nvPr>
        </p:nvSpPr>
        <p:spPr/>
        <p:txBody>
          <a:bodyPr/>
          <a:lstStyle/>
          <a:p>
            <a:fld id="{DEC7A5AD-5AEC-42D0-A3BE-F46B40576360}" type="slidenum">
              <a:rPr lang="en-US" smtClean="0"/>
              <a:t>7</a:t>
            </a:fld>
            <a:endParaRPr lang="en-US"/>
          </a:p>
        </p:txBody>
      </p:sp>
    </p:spTree>
    <p:extLst>
      <p:ext uri="{BB962C8B-B14F-4D97-AF65-F5344CB8AC3E}">
        <p14:creationId xmlns:p14="http://schemas.microsoft.com/office/powerpoint/2010/main" val="3591157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34082"/>
          </a:xfrm>
        </p:spPr>
        <p:txBody>
          <a:bodyPr>
            <a:normAutofit fontScale="90000"/>
          </a:bodyPr>
          <a:lstStyle/>
          <a:p>
            <a:r>
              <a:rPr lang="zh-TW" altLang="en-US" dirty="0" smtClean="0"/>
              <a:t>供應鏈中的存貨</a:t>
            </a:r>
            <a:endParaRPr lang="zh-TW" altLang="en-US" dirty="0"/>
          </a:p>
        </p:txBody>
      </p:sp>
      <p:sp>
        <p:nvSpPr>
          <p:cNvPr id="3" name="內容版面配置區 2"/>
          <p:cNvSpPr>
            <a:spLocks noGrp="1"/>
          </p:cNvSpPr>
          <p:nvPr>
            <p:ph idx="1"/>
          </p:nvPr>
        </p:nvSpPr>
        <p:spPr>
          <a:xfrm>
            <a:off x="332460" y="1075418"/>
            <a:ext cx="7505502" cy="4640054"/>
          </a:xfrm>
        </p:spPr>
        <p:txBody>
          <a:bodyPr>
            <a:normAutofit lnSpcReduction="10000"/>
          </a:bodyPr>
          <a:lstStyle/>
          <a:p>
            <a:pPr>
              <a:buNone/>
            </a:pPr>
            <a:endParaRPr lang="en-US" altLang="zh-TW" dirty="0" smtClean="0"/>
          </a:p>
          <a:p>
            <a:pPr>
              <a:buNone/>
            </a:pPr>
            <a:endParaRPr lang="en-US" altLang="zh-TW" dirty="0"/>
          </a:p>
          <a:p>
            <a:pPr>
              <a:buNone/>
            </a:pPr>
            <a:endParaRPr lang="en-US" altLang="zh-TW" dirty="0" smtClean="0"/>
          </a:p>
          <a:p>
            <a:pPr>
              <a:buNone/>
            </a:pPr>
            <a:endParaRPr lang="en-US" altLang="zh-TW" dirty="0"/>
          </a:p>
          <a:p>
            <a:pPr>
              <a:buNone/>
            </a:pPr>
            <a:endParaRPr lang="en-US" altLang="zh-TW" sz="2000" dirty="0" smtClean="0"/>
          </a:p>
          <a:p>
            <a:pPr>
              <a:buNone/>
            </a:pPr>
            <a:r>
              <a:rPr lang="zh-TW" altLang="en-US" sz="2000" dirty="0"/>
              <a:t> </a:t>
            </a:r>
            <a:r>
              <a:rPr lang="zh-TW" altLang="en-US" sz="2000" dirty="0" smtClean="0"/>
              <a:t>    存貨生產</a:t>
            </a:r>
            <a:endParaRPr lang="en-US" altLang="zh-TW" sz="2000" dirty="0" smtClean="0"/>
          </a:p>
          <a:p>
            <a:pPr>
              <a:buNone/>
            </a:pPr>
            <a:r>
              <a:rPr lang="zh-TW" altLang="en-US" sz="2000" dirty="0"/>
              <a:t> </a:t>
            </a:r>
            <a:r>
              <a:rPr lang="zh-TW" altLang="en-US" sz="2000" dirty="0" smtClean="0"/>
              <a:t>    裝配生產</a:t>
            </a:r>
            <a:endParaRPr lang="en-US" altLang="zh-TW" sz="2000" dirty="0" smtClean="0"/>
          </a:p>
          <a:p>
            <a:pPr>
              <a:buNone/>
            </a:pPr>
            <a:r>
              <a:rPr lang="zh-TW" altLang="en-US" sz="2000" dirty="0"/>
              <a:t> </a:t>
            </a:r>
            <a:r>
              <a:rPr lang="zh-TW" altLang="en-US" sz="2000" dirty="0" smtClean="0"/>
              <a:t>    接單生產</a:t>
            </a:r>
            <a:endParaRPr lang="en-US" altLang="zh-TW" sz="2000" dirty="0" smtClean="0"/>
          </a:p>
          <a:p>
            <a:pPr>
              <a:buNone/>
            </a:pPr>
            <a:r>
              <a:rPr lang="zh-TW" altLang="en-US" sz="2000" dirty="0"/>
              <a:t> </a:t>
            </a:r>
            <a:r>
              <a:rPr lang="zh-TW" altLang="en-US" sz="2000" dirty="0" smtClean="0"/>
              <a:t>    接單設計</a:t>
            </a:r>
            <a:endParaRPr lang="en-US" altLang="zh-TW" sz="2000" dirty="0" smtClean="0"/>
          </a:p>
          <a:p>
            <a:pPr>
              <a:buNone/>
            </a:pPr>
            <a:endParaRPr lang="zh-TW" altLang="en-US" dirty="0"/>
          </a:p>
        </p:txBody>
      </p:sp>
      <p:sp>
        <p:nvSpPr>
          <p:cNvPr id="4" name="向左箭號 3"/>
          <p:cNvSpPr/>
          <p:nvPr/>
        </p:nvSpPr>
        <p:spPr>
          <a:xfrm>
            <a:off x="251520" y="893412"/>
            <a:ext cx="8468661" cy="1440160"/>
          </a:xfrm>
          <a:prstGeom prst="leftArrow">
            <a:avLst/>
          </a:prstGeom>
          <a:solidFill>
            <a:schemeClr val="accent5">
              <a:lumMod val="60000"/>
              <a:lumOff val="40000"/>
            </a:schemeClr>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TW" altLang="en-US" dirty="0" smtClean="0"/>
              <a:t>      </a:t>
            </a:r>
            <a:r>
              <a:rPr lang="zh-TW" altLang="en-US" sz="2800" dirty="0" smtClean="0"/>
              <a:t>長 </a:t>
            </a:r>
            <a:r>
              <a:rPr lang="en-US" altLang="zh-TW" sz="2800" dirty="0" smtClean="0"/>
              <a:t> </a:t>
            </a:r>
            <a:r>
              <a:rPr lang="zh-TW" altLang="en-US" sz="2800" dirty="0" smtClean="0"/>
              <a:t>                   </a:t>
            </a:r>
            <a:r>
              <a:rPr lang="zh-TW" altLang="en-US" sz="2800" b="1" dirty="0" smtClean="0"/>
              <a:t>顧客</a:t>
            </a:r>
            <a:r>
              <a:rPr lang="zh-TW" altLang="en-US" sz="2800" b="1" dirty="0" smtClean="0"/>
              <a:t>前置時間                     </a:t>
            </a:r>
            <a:r>
              <a:rPr lang="zh-TW" altLang="en-US" sz="2800" dirty="0" smtClean="0"/>
              <a:t>短                             </a:t>
            </a:r>
            <a:endParaRPr lang="zh-TW" altLang="en-US" sz="2800" dirty="0"/>
          </a:p>
        </p:txBody>
      </p:sp>
      <p:sp>
        <p:nvSpPr>
          <p:cNvPr id="5" name="橢圓 4"/>
          <p:cNvSpPr/>
          <p:nvPr/>
        </p:nvSpPr>
        <p:spPr>
          <a:xfrm>
            <a:off x="539553" y="2492896"/>
            <a:ext cx="1830432" cy="94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採購</a:t>
            </a:r>
            <a:endParaRPr lang="zh-TW" altLang="en-US" dirty="0"/>
          </a:p>
        </p:txBody>
      </p:sp>
      <p:sp>
        <p:nvSpPr>
          <p:cNvPr id="6" name="向右箭號 5"/>
          <p:cNvSpPr/>
          <p:nvPr/>
        </p:nvSpPr>
        <p:spPr>
          <a:xfrm>
            <a:off x="2696964" y="2852936"/>
            <a:ext cx="607768" cy="270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3511731" y="2492896"/>
            <a:ext cx="1958363" cy="945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製造</a:t>
            </a:r>
            <a:endParaRPr lang="zh-TW" altLang="en-US" dirty="0"/>
          </a:p>
        </p:txBody>
      </p:sp>
      <p:sp>
        <p:nvSpPr>
          <p:cNvPr id="8" name="向右箭號 7"/>
          <p:cNvSpPr/>
          <p:nvPr/>
        </p:nvSpPr>
        <p:spPr>
          <a:xfrm>
            <a:off x="5777997" y="2852936"/>
            <a:ext cx="540238" cy="270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6532097" y="2508203"/>
            <a:ext cx="1958363" cy="945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配送</a:t>
            </a:r>
            <a:endParaRPr lang="zh-TW" altLang="en-US" dirty="0"/>
          </a:p>
        </p:txBody>
      </p:sp>
      <p:cxnSp>
        <p:nvCxnSpPr>
          <p:cNvPr id="13" name="直線單箭頭接點 12"/>
          <p:cNvCxnSpPr/>
          <p:nvPr/>
        </p:nvCxnSpPr>
        <p:spPr>
          <a:xfrm>
            <a:off x="1907704" y="3899035"/>
            <a:ext cx="3240491"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5" name="直線單箭頭接點 14"/>
          <p:cNvCxnSpPr/>
          <p:nvPr/>
        </p:nvCxnSpPr>
        <p:spPr>
          <a:xfrm>
            <a:off x="1905059" y="4327117"/>
            <a:ext cx="2608117"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7" name="直線單箭頭接點 16"/>
          <p:cNvCxnSpPr/>
          <p:nvPr/>
        </p:nvCxnSpPr>
        <p:spPr>
          <a:xfrm>
            <a:off x="1905059" y="4800557"/>
            <a:ext cx="1666927"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9" name="直線單箭頭接點 18"/>
          <p:cNvCxnSpPr/>
          <p:nvPr/>
        </p:nvCxnSpPr>
        <p:spPr>
          <a:xfrm>
            <a:off x="1905059" y="5274003"/>
            <a:ext cx="828312"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20" name="流程圖: 合併 19"/>
          <p:cNvSpPr/>
          <p:nvPr/>
        </p:nvSpPr>
        <p:spPr>
          <a:xfrm>
            <a:off x="5213845" y="3728372"/>
            <a:ext cx="472708" cy="337649"/>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1" name="流程圖: 合併 20"/>
          <p:cNvSpPr/>
          <p:nvPr/>
        </p:nvSpPr>
        <p:spPr>
          <a:xfrm>
            <a:off x="4591850" y="4194440"/>
            <a:ext cx="472708" cy="337649"/>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2" name="流程圖: 合併 21"/>
          <p:cNvSpPr/>
          <p:nvPr/>
        </p:nvSpPr>
        <p:spPr>
          <a:xfrm>
            <a:off x="3640437" y="4656540"/>
            <a:ext cx="472708" cy="337649"/>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3" name="流程圖: 合併 22"/>
          <p:cNvSpPr/>
          <p:nvPr/>
        </p:nvSpPr>
        <p:spPr>
          <a:xfrm>
            <a:off x="2772371" y="5111271"/>
            <a:ext cx="472708" cy="337649"/>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cxnSp>
        <p:nvCxnSpPr>
          <p:cNvPr id="25" name="直線接點 24"/>
          <p:cNvCxnSpPr>
            <a:stCxn id="20" idx="3"/>
          </p:cNvCxnSpPr>
          <p:nvPr/>
        </p:nvCxnSpPr>
        <p:spPr>
          <a:xfrm flipV="1">
            <a:off x="5568376" y="3872475"/>
            <a:ext cx="2732238" cy="24722"/>
          </a:xfrm>
          <a:prstGeom prst="line">
            <a:avLst/>
          </a:prstGeom>
        </p:spPr>
        <p:style>
          <a:lnRef idx="1">
            <a:schemeClr val="accent5"/>
          </a:lnRef>
          <a:fillRef idx="0">
            <a:schemeClr val="accent5"/>
          </a:fillRef>
          <a:effectRef idx="0">
            <a:schemeClr val="accent5"/>
          </a:effectRef>
          <a:fontRef idx="minor">
            <a:schemeClr val="tx1"/>
          </a:fontRef>
        </p:style>
      </p:cxnSp>
      <p:cxnSp>
        <p:nvCxnSpPr>
          <p:cNvPr id="46" name="直線接點 45"/>
          <p:cNvCxnSpPr>
            <a:stCxn id="21" idx="3"/>
          </p:cNvCxnSpPr>
          <p:nvPr/>
        </p:nvCxnSpPr>
        <p:spPr>
          <a:xfrm>
            <a:off x="4946381" y="4363265"/>
            <a:ext cx="3331554" cy="44496"/>
          </a:xfrm>
          <a:prstGeom prst="line">
            <a:avLst/>
          </a:prstGeom>
        </p:spPr>
        <p:style>
          <a:lnRef idx="1">
            <a:schemeClr val="accent5"/>
          </a:lnRef>
          <a:fillRef idx="0">
            <a:schemeClr val="accent5"/>
          </a:fillRef>
          <a:effectRef idx="0">
            <a:schemeClr val="accent5"/>
          </a:effectRef>
          <a:fontRef idx="minor">
            <a:schemeClr val="tx1"/>
          </a:fontRef>
        </p:style>
      </p:cxnSp>
      <p:cxnSp>
        <p:nvCxnSpPr>
          <p:cNvPr id="49" name="直線接點 48"/>
          <p:cNvCxnSpPr>
            <a:stCxn id="22" idx="3"/>
          </p:cNvCxnSpPr>
          <p:nvPr/>
        </p:nvCxnSpPr>
        <p:spPr>
          <a:xfrm>
            <a:off x="3994968" y="4825365"/>
            <a:ext cx="4351005" cy="44508"/>
          </a:xfrm>
          <a:prstGeom prst="line">
            <a:avLst/>
          </a:prstGeom>
        </p:spPr>
        <p:style>
          <a:lnRef idx="1">
            <a:schemeClr val="accent5"/>
          </a:lnRef>
          <a:fillRef idx="0">
            <a:schemeClr val="accent5"/>
          </a:fillRef>
          <a:effectRef idx="0">
            <a:schemeClr val="accent5"/>
          </a:effectRef>
          <a:fontRef idx="minor">
            <a:schemeClr val="tx1"/>
          </a:fontRef>
        </p:style>
      </p:cxnSp>
      <p:cxnSp>
        <p:nvCxnSpPr>
          <p:cNvPr id="58" name="直線接點 57"/>
          <p:cNvCxnSpPr>
            <a:stCxn id="23" idx="3"/>
          </p:cNvCxnSpPr>
          <p:nvPr/>
        </p:nvCxnSpPr>
        <p:spPr>
          <a:xfrm>
            <a:off x="3126902" y="5280096"/>
            <a:ext cx="5321128" cy="45252"/>
          </a:xfrm>
          <a:prstGeom prst="line">
            <a:avLst/>
          </a:prstGeom>
        </p:spPr>
        <p:style>
          <a:lnRef idx="1">
            <a:schemeClr val="accent5"/>
          </a:lnRef>
          <a:fillRef idx="0">
            <a:schemeClr val="accent5"/>
          </a:fillRef>
          <a:effectRef idx="0">
            <a:schemeClr val="accent5"/>
          </a:effectRef>
          <a:fontRef idx="minor">
            <a:schemeClr val="tx1"/>
          </a:fontRef>
        </p:style>
      </p:cxnSp>
      <p:cxnSp>
        <p:nvCxnSpPr>
          <p:cNvPr id="60" name="弧形接點 59"/>
          <p:cNvCxnSpPr>
            <a:stCxn id="20" idx="3"/>
          </p:cNvCxnSpPr>
          <p:nvPr/>
        </p:nvCxnSpPr>
        <p:spPr>
          <a:xfrm>
            <a:off x="5568376" y="3897197"/>
            <a:ext cx="2669805" cy="191215"/>
          </a:xfrm>
          <a:prstGeom prst="curvedConnector3">
            <a:avLst>
              <a:gd name="adj1" fmla="val 7526"/>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5" name="弧形接點 64"/>
          <p:cNvCxnSpPr>
            <a:stCxn id="21" idx="3"/>
          </p:cNvCxnSpPr>
          <p:nvPr/>
        </p:nvCxnSpPr>
        <p:spPr>
          <a:xfrm>
            <a:off x="4946381" y="4363265"/>
            <a:ext cx="3354233" cy="195505"/>
          </a:xfrm>
          <a:prstGeom prst="curvedConnector3">
            <a:avLst>
              <a:gd name="adj1" fmla="val 436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8" name="弧形接點 67"/>
          <p:cNvCxnSpPr>
            <a:stCxn id="22" idx="3"/>
          </p:cNvCxnSpPr>
          <p:nvPr/>
        </p:nvCxnSpPr>
        <p:spPr>
          <a:xfrm>
            <a:off x="3994968" y="4825365"/>
            <a:ext cx="4272066" cy="243715"/>
          </a:xfrm>
          <a:prstGeom prst="curvedConnector3">
            <a:avLst>
              <a:gd name="adj1" fmla="val 1956"/>
            </a:avLst>
          </a:prstGeom>
          <a:ln>
            <a:tailEnd type="arrow"/>
          </a:ln>
        </p:spPr>
        <p:style>
          <a:lnRef idx="1">
            <a:schemeClr val="accent5"/>
          </a:lnRef>
          <a:fillRef idx="0">
            <a:schemeClr val="accent5"/>
          </a:fillRef>
          <a:effectRef idx="0">
            <a:schemeClr val="accent5"/>
          </a:effectRef>
          <a:fontRef idx="minor">
            <a:schemeClr val="tx1"/>
          </a:fontRef>
        </p:style>
      </p:cxnSp>
      <p:cxnSp>
        <p:nvCxnSpPr>
          <p:cNvPr id="71" name="弧形接點 70"/>
          <p:cNvCxnSpPr>
            <a:stCxn id="23" idx="3"/>
          </p:cNvCxnSpPr>
          <p:nvPr/>
        </p:nvCxnSpPr>
        <p:spPr>
          <a:xfrm>
            <a:off x="3126902" y="5280096"/>
            <a:ext cx="5287109" cy="185892"/>
          </a:xfrm>
          <a:prstGeom prst="curvedConnector3">
            <a:avLst>
              <a:gd name="adj1" fmla="val 2172"/>
            </a:avLst>
          </a:prstGeom>
          <a:ln>
            <a:tailEnd type="arrow"/>
          </a:ln>
        </p:spPr>
        <p:style>
          <a:lnRef idx="1">
            <a:schemeClr val="accent5"/>
          </a:lnRef>
          <a:fillRef idx="0">
            <a:schemeClr val="accent5"/>
          </a:fillRef>
          <a:effectRef idx="0">
            <a:schemeClr val="accent5"/>
          </a:effectRef>
          <a:fontRef idx="minor">
            <a:schemeClr val="tx1"/>
          </a:fontRef>
        </p:style>
      </p:cxnSp>
      <p:sp>
        <p:nvSpPr>
          <p:cNvPr id="73" name="向右箭號 72"/>
          <p:cNvSpPr/>
          <p:nvPr/>
        </p:nvSpPr>
        <p:spPr>
          <a:xfrm>
            <a:off x="527640" y="5569670"/>
            <a:ext cx="8271917" cy="1189854"/>
          </a:xfrm>
          <a:prstGeom prst="rightArrow">
            <a:avLst/>
          </a:prstGeom>
          <a:solidFill>
            <a:schemeClr val="accent5">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800" b="1" dirty="0" smtClean="0"/>
              <a:t>顧客訂單分界點</a:t>
            </a:r>
            <a:endParaRPr lang="zh-TW" altLang="en-US" sz="2800" b="1" dirty="0"/>
          </a:p>
        </p:txBody>
      </p:sp>
      <p:sp>
        <p:nvSpPr>
          <p:cNvPr id="10" name="圓角矩形 9"/>
          <p:cNvSpPr/>
          <p:nvPr/>
        </p:nvSpPr>
        <p:spPr>
          <a:xfrm>
            <a:off x="377280" y="2420889"/>
            <a:ext cx="8320222" cy="1106158"/>
          </a:xfrm>
          <a:prstGeom prst="roundRect">
            <a:avLst/>
          </a:prstGeom>
          <a:noFill/>
          <a:ln w="38100" cmpd="sng">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1" name="投影片編號版面配置區 10"/>
          <p:cNvSpPr>
            <a:spLocks noGrp="1"/>
          </p:cNvSpPr>
          <p:nvPr>
            <p:ph type="sldNum" sz="quarter" idx="12"/>
          </p:nvPr>
        </p:nvSpPr>
        <p:spPr/>
        <p:txBody>
          <a:bodyPr/>
          <a:lstStyle/>
          <a:p>
            <a:fld id="{DEC7A5AD-5AEC-42D0-A3BE-F46B40576360}" type="slidenum">
              <a:rPr lang="en-US" smtClean="0"/>
              <a:t>8</a:t>
            </a:fld>
            <a:endParaRPr lang="en-US"/>
          </a:p>
        </p:txBody>
      </p:sp>
    </p:spTree>
    <p:extLst>
      <p:ext uri="{BB962C8B-B14F-4D97-AF65-F5344CB8AC3E}">
        <p14:creationId xmlns:p14="http://schemas.microsoft.com/office/powerpoint/2010/main" val="10104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34082"/>
          </a:xfrm>
        </p:spPr>
        <p:txBody>
          <a:bodyPr>
            <a:normAutofit fontScale="90000"/>
          </a:bodyPr>
          <a:lstStyle/>
          <a:p>
            <a:r>
              <a:rPr lang="zh-TW" altLang="en-US" dirty="0" smtClean="0"/>
              <a:t>供應鏈中的存貨</a:t>
            </a:r>
            <a:endParaRPr lang="zh-TW" altLang="en-US" dirty="0"/>
          </a:p>
        </p:txBody>
      </p:sp>
      <p:sp>
        <p:nvSpPr>
          <p:cNvPr id="3" name="內容版面配置區 2"/>
          <p:cNvSpPr>
            <a:spLocks noGrp="1"/>
          </p:cNvSpPr>
          <p:nvPr>
            <p:ph idx="1"/>
          </p:nvPr>
        </p:nvSpPr>
        <p:spPr>
          <a:xfrm>
            <a:off x="332460" y="1075418"/>
            <a:ext cx="7505502" cy="4640054"/>
          </a:xfrm>
        </p:spPr>
        <p:txBody>
          <a:bodyPr>
            <a:normAutofit lnSpcReduction="10000"/>
          </a:bodyPr>
          <a:lstStyle/>
          <a:p>
            <a:pPr>
              <a:buNone/>
            </a:pPr>
            <a:endParaRPr lang="en-US" altLang="zh-TW" dirty="0" smtClean="0"/>
          </a:p>
          <a:p>
            <a:pPr>
              <a:buNone/>
            </a:pPr>
            <a:endParaRPr lang="en-US" altLang="zh-TW" dirty="0"/>
          </a:p>
          <a:p>
            <a:pPr>
              <a:buNone/>
            </a:pPr>
            <a:endParaRPr lang="en-US" altLang="zh-TW" dirty="0" smtClean="0"/>
          </a:p>
          <a:p>
            <a:pPr>
              <a:buNone/>
            </a:pPr>
            <a:endParaRPr lang="en-US" altLang="zh-TW" dirty="0"/>
          </a:p>
          <a:p>
            <a:pPr>
              <a:buNone/>
            </a:pPr>
            <a:endParaRPr lang="en-US" altLang="zh-TW" sz="2000" dirty="0" smtClean="0"/>
          </a:p>
          <a:p>
            <a:pPr>
              <a:buNone/>
            </a:pPr>
            <a:r>
              <a:rPr lang="zh-TW" altLang="en-US" sz="2000" dirty="0"/>
              <a:t> </a:t>
            </a:r>
            <a:r>
              <a:rPr lang="zh-TW" altLang="en-US" sz="2000" dirty="0" smtClean="0"/>
              <a:t>    存貨生產</a:t>
            </a:r>
            <a:endParaRPr lang="en-US" altLang="zh-TW" sz="2000" dirty="0" smtClean="0"/>
          </a:p>
          <a:p>
            <a:pPr>
              <a:buNone/>
            </a:pPr>
            <a:r>
              <a:rPr lang="zh-TW" altLang="en-US" sz="2000" dirty="0"/>
              <a:t> </a:t>
            </a:r>
            <a:r>
              <a:rPr lang="zh-TW" altLang="en-US" sz="2000" dirty="0" smtClean="0"/>
              <a:t>    裝配生產</a:t>
            </a:r>
            <a:endParaRPr lang="en-US" altLang="zh-TW" sz="2000" dirty="0" smtClean="0"/>
          </a:p>
          <a:p>
            <a:pPr>
              <a:buNone/>
            </a:pPr>
            <a:r>
              <a:rPr lang="zh-TW" altLang="en-US" sz="2000" dirty="0"/>
              <a:t> </a:t>
            </a:r>
            <a:r>
              <a:rPr lang="zh-TW" altLang="en-US" sz="2000" dirty="0" smtClean="0"/>
              <a:t>    接單生產</a:t>
            </a:r>
            <a:endParaRPr lang="en-US" altLang="zh-TW" sz="2000" dirty="0" smtClean="0"/>
          </a:p>
          <a:p>
            <a:pPr>
              <a:buNone/>
            </a:pPr>
            <a:r>
              <a:rPr lang="zh-TW" altLang="en-US" sz="2000" dirty="0"/>
              <a:t> </a:t>
            </a:r>
            <a:r>
              <a:rPr lang="zh-TW" altLang="en-US" sz="2000" dirty="0" smtClean="0"/>
              <a:t>    接單設計</a:t>
            </a:r>
            <a:endParaRPr lang="en-US" altLang="zh-TW" sz="2000" dirty="0" smtClean="0"/>
          </a:p>
          <a:p>
            <a:pPr>
              <a:buNone/>
            </a:pPr>
            <a:endParaRPr lang="zh-TW" altLang="en-US" dirty="0"/>
          </a:p>
        </p:txBody>
      </p:sp>
      <p:sp>
        <p:nvSpPr>
          <p:cNvPr id="5" name="橢圓 4"/>
          <p:cNvSpPr/>
          <p:nvPr/>
        </p:nvSpPr>
        <p:spPr>
          <a:xfrm>
            <a:off x="539553" y="2492896"/>
            <a:ext cx="1830432" cy="945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採購</a:t>
            </a:r>
            <a:endParaRPr lang="zh-TW" altLang="en-US" dirty="0"/>
          </a:p>
        </p:txBody>
      </p:sp>
      <p:sp>
        <p:nvSpPr>
          <p:cNvPr id="6" name="向右箭號 5"/>
          <p:cNvSpPr/>
          <p:nvPr/>
        </p:nvSpPr>
        <p:spPr>
          <a:xfrm>
            <a:off x="2696964" y="2852936"/>
            <a:ext cx="607768" cy="270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3511731" y="2492896"/>
            <a:ext cx="1958363" cy="945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製造</a:t>
            </a:r>
            <a:endParaRPr lang="zh-TW" altLang="en-US" dirty="0"/>
          </a:p>
        </p:txBody>
      </p:sp>
      <p:sp>
        <p:nvSpPr>
          <p:cNvPr id="8" name="向右箭號 7"/>
          <p:cNvSpPr/>
          <p:nvPr/>
        </p:nvSpPr>
        <p:spPr>
          <a:xfrm>
            <a:off x="5777997" y="2852936"/>
            <a:ext cx="540238" cy="270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6532097" y="2508203"/>
            <a:ext cx="1958363" cy="945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配送</a:t>
            </a:r>
            <a:endParaRPr lang="zh-TW" altLang="en-US" dirty="0"/>
          </a:p>
        </p:txBody>
      </p:sp>
      <p:cxnSp>
        <p:nvCxnSpPr>
          <p:cNvPr id="13" name="直線單箭頭接點 12"/>
          <p:cNvCxnSpPr/>
          <p:nvPr/>
        </p:nvCxnSpPr>
        <p:spPr>
          <a:xfrm>
            <a:off x="1907704" y="3899035"/>
            <a:ext cx="3240491"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5" name="直線單箭頭接點 14"/>
          <p:cNvCxnSpPr/>
          <p:nvPr/>
        </p:nvCxnSpPr>
        <p:spPr>
          <a:xfrm>
            <a:off x="1905059" y="4327117"/>
            <a:ext cx="2608117"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7" name="直線單箭頭接點 16"/>
          <p:cNvCxnSpPr/>
          <p:nvPr/>
        </p:nvCxnSpPr>
        <p:spPr>
          <a:xfrm>
            <a:off x="1905059" y="4800557"/>
            <a:ext cx="1666927"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9" name="直線單箭頭接點 18"/>
          <p:cNvCxnSpPr/>
          <p:nvPr/>
        </p:nvCxnSpPr>
        <p:spPr>
          <a:xfrm>
            <a:off x="1905059" y="5274003"/>
            <a:ext cx="828312"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20" name="流程圖: 合併 19"/>
          <p:cNvSpPr/>
          <p:nvPr/>
        </p:nvSpPr>
        <p:spPr>
          <a:xfrm>
            <a:off x="5213845" y="3728372"/>
            <a:ext cx="472708" cy="337649"/>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1" name="流程圖: 合併 20"/>
          <p:cNvSpPr/>
          <p:nvPr/>
        </p:nvSpPr>
        <p:spPr>
          <a:xfrm>
            <a:off x="4591850" y="4194440"/>
            <a:ext cx="472708" cy="337649"/>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2" name="流程圖: 合併 21"/>
          <p:cNvSpPr/>
          <p:nvPr/>
        </p:nvSpPr>
        <p:spPr>
          <a:xfrm>
            <a:off x="3640437" y="4656540"/>
            <a:ext cx="472708" cy="337649"/>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3" name="流程圖: 合併 22"/>
          <p:cNvSpPr/>
          <p:nvPr/>
        </p:nvSpPr>
        <p:spPr>
          <a:xfrm>
            <a:off x="2772371" y="5111271"/>
            <a:ext cx="472708" cy="337649"/>
          </a:xfrm>
          <a:prstGeom prst="flowChartMer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cxnSp>
        <p:nvCxnSpPr>
          <p:cNvPr id="25" name="直線接點 24"/>
          <p:cNvCxnSpPr>
            <a:stCxn id="20" idx="3"/>
          </p:cNvCxnSpPr>
          <p:nvPr/>
        </p:nvCxnSpPr>
        <p:spPr>
          <a:xfrm flipV="1">
            <a:off x="5568376" y="3872475"/>
            <a:ext cx="2732238" cy="24722"/>
          </a:xfrm>
          <a:prstGeom prst="line">
            <a:avLst/>
          </a:prstGeom>
        </p:spPr>
        <p:style>
          <a:lnRef idx="1">
            <a:schemeClr val="accent5"/>
          </a:lnRef>
          <a:fillRef idx="0">
            <a:schemeClr val="accent5"/>
          </a:fillRef>
          <a:effectRef idx="0">
            <a:schemeClr val="accent5"/>
          </a:effectRef>
          <a:fontRef idx="minor">
            <a:schemeClr val="tx1"/>
          </a:fontRef>
        </p:style>
      </p:cxnSp>
      <p:cxnSp>
        <p:nvCxnSpPr>
          <p:cNvPr id="46" name="直線接點 45"/>
          <p:cNvCxnSpPr>
            <a:stCxn id="21" idx="3"/>
          </p:cNvCxnSpPr>
          <p:nvPr/>
        </p:nvCxnSpPr>
        <p:spPr>
          <a:xfrm>
            <a:off x="4946381" y="4363265"/>
            <a:ext cx="3331554" cy="44496"/>
          </a:xfrm>
          <a:prstGeom prst="line">
            <a:avLst/>
          </a:prstGeom>
        </p:spPr>
        <p:style>
          <a:lnRef idx="1">
            <a:schemeClr val="accent5"/>
          </a:lnRef>
          <a:fillRef idx="0">
            <a:schemeClr val="accent5"/>
          </a:fillRef>
          <a:effectRef idx="0">
            <a:schemeClr val="accent5"/>
          </a:effectRef>
          <a:fontRef idx="minor">
            <a:schemeClr val="tx1"/>
          </a:fontRef>
        </p:style>
      </p:cxnSp>
      <p:cxnSp>
        <p:nvCxnSpPr>
          <p:cNvPr id="49" name="直線接點 48"/>
          <p:cNvCxnSpPr>
            <a:stCxn id="22" idx="3"/>
          </p:cNvCxnSpPr>
          <p:nvPr/>
        </p:nvCxnSpPr>
        <p:spPr>
          <a:xfrm>
            <a:off x="3994968" y="4825365"/>
            <a:ext cx="4351005" cy="44508"/>
          </a:xfrm>
          <a:prstGeom prst="line">
            <a:avLst/>
          </a:prstGeom>
        </p:spPr>
        <p:style>
          <a:lnRef idx="1">
            <a:schemeClr val="accent5"/>
          </a:lnRef>
          <a:fillRef idx="0">
            <a:schemeClr val="accent5"/>
          </a:fillRef>
          <a:effectRef idx="0">
            <a:schemeClr val="accent5"/>
          </a:effectRef>
          <a:fontRef idx="minor">
            <a:schemeClr val="tx1"/>
          </a:fontRef>
        </p:style>
      </p:cxnSp>
      <p:cxnSp>
        <p:nvCxnSpPr>
          <p:cNvPr id="58" name="直線接點 57"/>
          <p:cNvCxnSpPr>
            <a:stCxn id="23" idx="3"/>
          </p:cNvCxnSpPr>
          <p:nvPr/>
        </p:nvCxnSpPr>
        <p:spPr>
          <a:xfrm>
            <a:off x="3126902" y="5280096"/>
            <a:ext cx="5321128" cy="45252"/>
          </a:xfrm>
          <a:prstGeom prst="line">
            <a:avLst/>
          </a:prstGeom>
        </p:spPr>
        <p:style>
          <a:lnRef idx="1">
            <a:schemeClr val="accent5"/>
          </a:lnRef>
          <a:fillRef idx="0">
            <a:schemeClr val="accent5"/>
          </a:fillRef>
          <a:effectRef idx="0">
            <a:schemeClr val="accent5"/>
          </a:effectRef>
          <a:fontRef idx="minor">
            <a:schemeClr val="tx1"/>
          </a:fontRef>
        </p:style>
      </p:cxnSp>
      <p:cxnSp>
        <p:nvCxnSpPr>
          <p:cNvPr id="60" name="弧形接點 59"/>
          <p:cNvCxnSpPr>
            <a:stCxn id="20" idx="3"/>
          </p:cNvCxnSpPr>
          <p:nvPr/>
        </p:nvCxnSpPr>
        <p:spPr>
          <a:xfrm>
            <a:off x="5568376" y="3897197"/>
            <a:ext cx="2669805" cy="191215"/>
          </a:xfrm>
          <a:prstGeom prst="curvedConnector3">
            <a:avLst>
              <a:gd name="adj1" fmla="val 7526"/>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5" name="弧形接點 64"/>
          <p:cNvCxnSpPr>
            <a:stCxn id="21" idx="3"/>
          </p:cNvCxnSpPr>
          <p:nvPr/>
        </p:nvCxnSpPr>
        <p:spPr>
          <a:xfrm>
            <a:off x="4946381" y="4363265"/>
            <a:ext cx="3354233" cy="195505"/>
          </a:xfrm>
          <a:prstGeom prst="curvedConnector3">
            <a:avLst>
              <a:gd name="adj1" fmla="val 436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68" name="弧形接點 67"/>
          <p:cNvCxnSpPr>
            <a:stCxn id="22" idx="3"/>
          </p:cNvCxnSpPr>
          <p:nvPr/>
        </p:nvCxnSpPr>
        <p:spPr>
          <a:xfrm>
            <a:off x="3994968" y="4825365"/>
            <a:ext cx="4272066" cy="243715"/>
          </a:xfrm>
          <a:prstGeom prst="curvedConnector3">
            <a:avLst>
              <a:gd name="adj1" fmla="val 1956"/>
            </a:avLst>
          </a:prstGeom>
          <a:ln>
            <a:tailEnd type="arrow"/>
          </a:ln>
        </p:spPr>
        <p:style>
          <a:lnRef idx="1">
            <a:schemeClr val="accent5"/>
          </a:lnRef>
          <a:fillRef idx="0">
            <a:schemeClr val="accent5"/>
          </a:fillRef>
          <a:effectRef idx="0">
            <a:schemeClr val="accent5"/>
          </a:effectRef>
          <a:fontRef idx="minor">
            <a:schemeClr val="tx1"/>
          </a:fontRef>
        </p:style>
      </p:cxnSp>
      <p:cxnSp>
        <p:nvCxnSpPr>
          <p:cNvPr id="71" name="弧形接點 70"/>
          <p:cNvCxnSpPr>
            <a:stCxn id="23" idx="3"/>
          </p:cNvCxnSpPr>
          <p:nvPr/>
        </p:nvCxnSpPr>
        <p:spPr>
          <a:xfrm>
            <a:off x="3126902" y="5280096"/>
            <a:ext cx="5287109" cy="185892"/>
          </a:xfrm>
          <a:prstGeom prst="curvedConnector3">
            <a:avLst>
              <a:gd name="adj1" fmla="val 2172"/>
            </a:avLst>
          </a:prstGeom>
          <a:ln>
            <a:tailEnd type="arrow"/>
          </a:ln>
        </p:spPr>
        <p:style>
          <a:lnRef idx="1">
            <a:schemeClr val="accent5"/>
          </a:lnRef>
          <a:fillRef idx="0">
            <a:schemeClr val="accent5"/>
          </a:fillRef>
          <a:effectRef idx="0">
            <a:schemeClr val="accent5"/>
          </a:effectRef>
          <a:fontRef idx="minor">
            <a:schemeClr val="tx1"/>
          </a:fontRef>
        </p:style>
      </p:cxnSp>
      <p:sp>
        <p:nvSpPr>
          <p:cNvPr id="10" name="圓角矩形 9"/>
          <p:cNvSpPr/>
          <p:nvPr/>
        </p:nvSpPr>
        <p:spPr>
          <a:xfrm>
            <a:off x="377279" y="5528091"/>
            <a:ext cx="8478977" cy="1230682"/>
          </a:xfrm>
          <a:prstGeom prst="roundRect">
            <a:avLst/>
          </a:prstGeom>
          <a:noFill/>
          <a:ln w="38100" cmpd="sng">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28" name="向上箭號 27"/>
          <p:cNvSpPr/>
          <p:nvPr/>
        </p:nvSpPr>
        <p:spPr>
          <a:xfrm rot="1205922">
            <a:off x="5510882" y="4403432"/>
            <a:ext cx="529823" cy="882098"/>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9" name="文字方塊 28"/>
          <p:cNvSpPr txBox="1"/>
          <p:nvPr/>
        </p:nvSpPr>
        <p:spPr>
          <a:xfrm>
            <a:off x="5400092" y="2694401"/>
            <a:ext cx="3600400" cy="1631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存貨設置的位置，用來決定顧客前置時間的長度，也影響存貨投資的大小</a:t>
            </a:r>
            <a:r>
              <a:rPr lang="en-US" altLang="zh-TW" sz="2000" dirty="0" smtClean="0">
                <a:latin typeface="微軟正黑體" panose="020B0604030504040204" pitchFamily="34" charset="-120"/>
                <a:ea typeface="微軟正黑體" panose="020B0604030504040204" pitchFamily="34" charset="-120"/>
              </a:rPr>
              <a:t>!</a:t>
            </a:r>
          </a:p>
          <a:p>
            <a:endParaRPr lang="en-US" altLang="zh-TW" sz="2000" dirty="0" smtClean="0">
              <a:latin typeface="微軟正黑體" panose="020B0604030504040204" pitchFamily="34" charset="-120"/>
              <a:ea typeface="微軟正黑體" panose="020B0604030504040204" pitchFamily="34" charset="-120"/>
            </a:endParaRPr>
          </a:p>
          <a:p>
            <a:r>
              <a:rPr lang="zh-TW" altLang="en-US" sz="2000" dirty="0" smtClean="0">
                <a:latin typeface="微軟正黑體" panose="020B0604030504040204" pitchFamily="34" charset="-120"/>
                <a:ea typeface="微軟正黑體" panose="020B0604030504040204" pitchFamily="34" charset="-120"/>
              </a:rPr>
              <a:t>回應性</a:t>
            </a:r>
            <a:r>
              <a:rPr lang="en-US" altLang="zh-TW" sz="2000" dirty="0" smtClean="0">
                <a:latin typeface="微軟正黑體" panose="020B0604030504040204" pitchFamily="34" charset="-120"/>
                <a:ea typeface="微軟正黑體" panose="020B0604030504040204" pitchFamily="34" charset="-120"/>
              </a:rPr>
              <a:t>versus</a:t>
            </a:r>
            <a:r>
              <a:rPr lang="zh-TW" altLang="en-US" sz="2000" dirty="0" smtClean="0">
                <a:latin typeface="微軟正黑體" panose="020B0604030504040204" pitchFamily="34" charset="-120"/>
                <a:ea typeface="微軟正黑體" panose="020B0604030504040204" pitchFamily="34" charset="-120"/>
              </a:rPr>
              <a:t>效率之間的權衡</a:t>
            </a:r>
            <a:endParaRPr lang="zh-TW" altLang="en-US" sz="2000" dirty="0">
              <a:latin typeface="微軟正黑體" panose="020B0604030504040204" pitchFamily="34" charset="-120"/>
              <a:ea typeface="微軟正黑體" panose="020B0604030504040204" pitchFamily="34" charset="-120"/>
            </a:endParaRPr>
          </a:p>
        </p:txBody>
      </p:sp>
      <p:sp>
        <p:nvSpPr>
          <p:cNvPr id="30" name="向左箭號 29"/>
          <p:cNvSpPr/>
          <p:nvPr/>
        </p:nvSpPr>
        <p:spPr>
          <a:xfrm>
            <a:off x="251520" y="893412"/>
            <a:ext cx="8468661" cy="1440160"/>
          </a:xfrm>
          <a:prstGeom prst="leftArrow">
            <a:avLst/>
          </a:prstGeom>
          <a:solidFill>
            <a:schemeClr val="accent5">
              <a:lumMod val="60000"/>
              <a:lumOff val="40000"/>
            </a:schemeClr>
          </a:solidFill>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TW" altLang="en-US" dirty="0" smtClean="0"/>
              <a:t>      </a:t>
            </a:r>
            <a:r>
              <a:rPr lang="zh-TW" altLang="en-US" sz="2800" dirty="0" smtClean="0"/>
              <a:t>長 </a:t>
            </a:r>
            <a:r>
              <a:rPr lang="en-US" altLang="zh-TW" sz="2800" dirty="0" smtClean="0"/>
              <a:t> </a:t>
            </a:r>
            <a:r>
              <a:rPr lang="zh-TW" altLang="en-US" sz="2800" dirty="0" smtClean="0"/>
              <a:t>                   </a:t>
            </a:r>
            <a:r>
              <a:rPr lang="zh-TW" altLang="en-US" sz="2800" b="1" dirty="0" smtClean="0"/>
              <a:t>顧客</a:t>
            </a:r>
            <a:r>
              <a:rPr lang="zh-TW" altLang="en-US" sz="2800" b="1" dirty="0" smtClean="0"/>
              <a:t>前置時間                     </a:t>
            </a:r>
            <a:r>
              <a:rPr lang="zh-TW" altLang="en-US" sz="2800" dirty="0" smtClean="0"/>
              <a:t>短                             </a:t>
            </a:r>
            <a:endParaRPr lang="zh-TW" altLang="en-US" sz="2800" dirty="0"/>
          </a:p>
        </p:txBody>
      </p:sp>
      <p:sp>
        <p:nvSpPr>
          <p:cNvPr id="31" name="向右箭號 30"/>
          <p:cNvSpPr/>
          <p:nvPr/>
        </p:nvSpPr>
        <p:spPr>
          <a:xfrm>
            <a:off x="527640" y="5569670"/>
            <a:ext cx="8271917" cy="1189854"/>
          </a:xfrm>
          <a:prstGeom prst="rightArrow">
            <a:avLst/>
          </a:prstGeom>
          <a:solidFill>
            <a:schemeClr val="accent5">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800" b="1" dirty="0" smtClean="0"/>
              <a:t>顧客訂單分界點</a:t>
            </a:r>
            <a:endParaRPr lang="zh-TW" altLang="en-US" sz="2800" b="1" dirty="0"/>
          </a:p>
        </p:txBody>
      </p:sp>
      <p:sp>
        <p:nvSpPr>
          <p:cNvPr id="4" name="投影片編號版面配置區 3"/>
          <p:cNvSpPr>
            <a:spLocks noGrp="1"/>
          </p:cNvSpPr>
          <p:nvPr>
            <p:ph type="sldNum" sz="quarter" idx="12"/>
          </p:nvPr>
        </p:nvSpPr>
        <p:spPr/>
        <p:txBody>
          <a:bodyPr/>
          <a:lstStyle/>
          <a:p>
            <a:fld id="{DEC7A5AD-5AEC-42D0-A3BE-F46B40576360}" type="slidenum">
              <a:rPr lang="en-US" smtClean="0"/>
              <a:t>9</a:t>
            </a:fld>
            <a:endParaRPr lang="en-US"/>
          </a:p>
        </p:txBody>
      </p:sp>
    </p:spTree>
    <p:extLst>
      <p:ext uri="{BB962C8B-B14F-4D97-AF65-F5344CB8AC3E}">
        <p14:creationId xmlns:p14="http://schemas.microsoft.com/office/powerpoint/2010/main" val="481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29" grpId="0" animBg="1"/>
    </p:bldLst>
  </p:timing>
</p:sld>
</file>

<file path=ppt/theme/theme1.xml><?xml version="1.0" encoding="utf-8"?>
<a:theme xmlns:a="http://schemas.openxmlformats.org/drawingml/2006/main" name="Facet">
  <a:themeElements>
    <a:clrScheme name="典雅色系">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836B0F-2395-43B9-BBEF-90A78CA70F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1832</TotalTime>
  <Words>2360</Words>
  <Application>Microsoft Office PowerPoint</Application>
  <PresentationFormat>如螢幕大小 (4:3)</PresentationFormat>
  <Paragraphs>383</Paragraphs>
  <Slides>45</Slides>
  <Notes>13</Notes>
  <HiddenSlides>0</HiddenSlides>
  <MMClips>0</MMClips>
  <ScaleCrop>false</ScaleCrop>
  <HeadingPairs>
    <vt:vector size="4" baseType="variant">
      <vt:variant>
        <vt:lpstr>佈景主題</vt:lpstr>
      </vt:variant>
      <vt:variant>
        <vt:i4>1</vt:i4>
      </vt:variant>
      <vt:variant>
        <vt:lpstr>投影片標題</vt:lpstr>
      </vt:variant>
      <vt:variant>
        <vt:i4>45</vt:i4>
      </vt:variant>
    </vt:vector>
  </HeadingPairs>
  <TitlesOfParts>
    <vt:vector size="46" baseType="lpstr">
      <vt:lpstr>Facet</vt:lpstr>
      <vt:lpstr>生產與供應鏈管理 報告</vt:lpstr>
      <vt:lpstr>個案介紹</vt:lpstr>
      <vt:lpstr>東芝稱霸筆電市場的原因</vt:lpstr>
      <vt:lpstr>戴爾電腦</vt:lpstr>
      <vt:lpstr>PowerPoint 簡報</vt:lpstr>
      <vt:lpstr>如果你是TOSHIBA工廠的生產部經理，公司要請你生產最新款的小筆電，你要如何進行?</vt:lpstr>
      <vt:lpstr>5.1 生產流程</vt:lpstr>
      <vt:lpstr>供應鏈中的存貨</vt:lpstr>
      <vt:lpstr>供應鏈中的存貨</vt:lpstr>
      <vt:lpstr>存貨生產(make-to-stock) </vt:lpstr>
      <vt:lpstr>接單裝配(assemble-to-order) </vt:lpstr>
      <vt:lpstr>接單生產(make-to-order)</vt:lpstr>
      <vt:lpstr>接單設計(engineer-to-order)</vt:lpstr>
      <vt:lpstr>5.2 生產流程的結構類型 5.3 損益平衡分析 5.4 生產系統設計 </vt:lpstr>
      <vt:lpstr>流程選擇</vt:lpstr>
      <vt:lpstr>流程選擇</vt:lpstr>
      <vt:lpstr>設施佈置</vt:lpstr>
      <vt:lpstr>專案佈置</vt:lpstr>
      <vt:lpstr>工作中心</vt:lpstr>
      <vt:lpstr>製造單元</vt:lpstr>
      <vt:lpstr>裝配線</vt:lpstr>
      <vt:lpstr>連續流程</vt:lpstr>
      <vt:lpstr>如何選擇適合的生產工作流程？</vt:lpstr>
      <vt:lpstr>產品-流程矩陣</vt:lpstr>
      <vt:lpstr>損益平衡分析</vt:lpstr>
      <vt:lpstr>損益平衡分析 - 範例5.1</vt:lpstr>
      <vt:lpstr>某製造商為取得生產所需零件，考慮以下方案：</vt:lpstr>
      <vt:lpstr>PowerPoint 簡報</vt:lpstr>
      <vt:lpstr>PowerPoint 簡報</vt:lpstr>
      <vt:lpstr>5.5 製造流程設計</vt:lpstr>
      <vt:lpstr>製造流程設計</vt:lpstr>
      <vt:lpstr>裝配圖</vt:lpstr>
      <vt:lpstr>組裝流程圖</vt:lpstr>
      <vt:lpstr>作業與途程表</vt:lpstr>
      <vt:lpstr>流程圖</vt:lpstr>
      <vt:lpstr>製造流程分析</vt:lpstr>
      <vt:lpstr>製造流程分析-範例5.2</vt:lpstr>
      <vt:lpstr>範例5.2 – 題目資料統整</vt:lpstr>
      <vt:lpstr>範例5.2 – a小題</vt:lpstr>
      <vt:lpstr>範例5.2 – b小題</vt:lpstr>
      <vt:lpstr>範例5.2 – c小題</vt:lpstr>
      <vt:lpstr>範例5.2 – d小題</vt:lpstr>
      <vt:lpstr>5.6 結論</vt:lpstr>
      <vt:lpstr>結論</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 Works  &lt;year&gt; Sales Proposal</dc:title>
  <dc:creator/>
  <cp:keywords/>
  <cp:lastModifiedBy>RisaJiang</cp:lastModifiedBy>
  <cp:revision>42</cp:revision>
  <dcterms:modified xsi:type="dcterms:W3CDTF">2013-10-07T13:33:49Z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ies>
</file>