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5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8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9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27.jpeg" ContentType="image/jpeg"/>
  <Override PartName="/ppt/media/image61.jpeg" ContentType="image/jpeg"/>
  <Override PartName="/ppt/media/image33.jpeg" ContentType="image/jpeg"/>
  <Override PartName="/ppt/media/image39.jpeg" ContentType="image/jpeg"/>
  <Override PartName="/ppt/media/image1.png" ContentType="image/png"/>
  <Override PartName="/ppt/media/image40.jpeg" ContentType="image/jpeg"/>
  <Override PartName="/ppt/media/image12.jpeg" ContentType="image/jpeg"/>
  <Override PartName="/ppt/media/image45.jpeg" ContentType="image/jpeg"/>
  <Override PartName="/ppt/media/image58.png" ContentType="image/png"/>
  <Override PartName="/ppt/media/image52.jpeg" ContentType="image/jpeg"/>
  <Override PartName="/ppt/media/image17.jpeg" ContentType="image/jpeg"/>
  <Override PartName="/ppt/media/image57.jpeg" ContentType="image/jpeg"/>
  <Override PartName="/ppt/media/image3.png" ContentType="image/png"/>
  <Override PartName="/ppt/media/image24.jpeg" ContentType="image/jpeg"/>
  <Override PartName="/ppt/media/image26.png" ContentType="image/png"/>
  <Override PartName="/ppt/media/image29.jpeg" ContentType="image/jpeg"/>
  <Override PartName="/ppt/media/image62.wmf" ContentType="image/x-wmf"/>
  <Override PartName="/ppt/media/image30.jpeg" ContentType="image/jpeg"/>
  <Override PartName="/ppt/media/image35.jpeg" ContentType="image/jpeg"/>
  <Override PartName="/ppt/media/image42.jpeg" ContentType="image/jpeg"/>
  <Override PartName="/ppt/media/image5.png" ContentType="image/png"/>
  <Override PartName="/ppt/media/image14.jpeg" ContentType="image/jpeg"/>
  <Override PartName="/ppt/media/image47.jpeg" ContentType="image/jpeg"/>
  <Override PartName="/ppt/media/image54.jpeg" ContentType="image/jpeg"/>
  <Override PartName="/ppt/media/image21.jpeg" ContentType="image/jpeg"/>
  <Override PartName="/ppt/media/image19.jpeg" ContentType="image/jpeg"/>
  <Override PartName="/ppt/media/image59.jpeg" ContentType="image/jpeg"/>
  <Override PartName="/ppt/media/image60.jpeg" ContentType="image/jpeg"/>
  <Override PartName="/ppt/media/image7.png" ContentType="image/png"/>
  <Override PartName="/ppt/media/image9.jpeg" ContentType="image/jpeg"/>
  <Override PartName="/ppt/media/image32.jpeg" ContentType="image/jpeg"/>
  <Override PartName="/ppt/media/image38.jpeg" ContentType="image/jpeg"/>
  <Override PartName="/ppt/media/image37.jpeg" ContentType="image/jpeg"/>
  <Override PartName="/ppt/media/image44.jpeg" ContentType="image/jpeg"/>
  <Override PartName="/ppt/media/image11.jpeg" ContentType="image/jpeg"/>
  <Override PartName="/ppt/media/image51.jpeg" ContentType="image/jpeg"/>
  <Override PartName="/ppt/media/image16.jpeg" ContentType="image/jpeg"/>
  <Override PartName="/ppt/media/image49.jpeg" ContentType="image/jpeg"/>
  <Override PartName="/ppt/media/image56.jpeg" ContentType="image/jpeg"/>
  <Override PartName="/ppt/media/image23.jpeg" ContentType="image/jpeg"/>
  <Override PartName="/ppt/media/image28.jpeg" ContentType="image/jpeg"/>
  <Override PartName="/ppt/media/image2.png" ContentType="image/png"/>
  <Override PartName="/ppt/media/image34.jpeg" ContentType="image/jpeg"/>
  <Override PartName="/ppt/media/image41.jpeg" ContentType="image/jpeg"/>
  <Override PartName="/ppt/media/image13.jpeg" ContentType="image/jpeg"/>
  <Override PartName="/ppt/media/image46.jpeg" ContentType="image/jpeg"/>
  <Override PartName="/ppt/media/image4.png" ContentType="image/png"/>
  <Override PartName="/ppt/media/image53.jpeg" ContentType="image/jpeg"/>
  <Override PartName="/ppt/media/image43.png" ContentType="image/png"/>
  <Override PartName="/ppt/media/image20.jpeg" ContentType="image/jpeg"/>
  <Override PartName="/ppt/media/image18.jpeg" ContentType="image/jpeg"/>
  <Override PartName="/ppt/media/image25.jpeg" ContentType="image/jpeg"/>
  <Override PartName="/ppt/media/image8.jpeg" ContentType="image/jpeg"/>
  <Override PartName="/ppt/media/image64.jpeg" ContentType="image/jpeg"/>
  <Override PartName="/ppt/media/image31.jpeg" ContentType="image/jpeg"/>
  <Override PartName="/ppt/media/image6.png" ContentType="image/png"/>
  <Override PartName="/ppt/media/image36.jpeg" ContentType="image/jpeg"/>
  <Override PartName="/ppt/media/image10.jpeg" ContentType="image/jpeg"/>
  <Override PartName="/ppt/media/image50.jpeg" ContentType="image/jpeg"/>
  <Override PartName="/ppt/media/image15.jpeg" ContentType="image/jpeg"/>
  <Override PartName="/ppt/media/image48.jpeg" ContentType="image/jpeg"/>
  <Override PartName="/ppt/media/image63.png" ContentType="image/png"/>
  <Override PartName="/ppt/media/image55.jpeg" ContentType="image/jpeg"/>
  <Override PartName="/ppt/media/image22.jpeg" ContentType="image/jpeg"/>
  <Override PartName="/ppt/slideLayouts/slideLayout6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2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39.xml.rels" ContentType="application/vnd.openxmlformats-package.relationships+xml"/>
  <Override PartName="/ppt/slides/_rels/slide37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31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38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請按一下滑鼠，編輯備註的格式。</a:t>
            </a:r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&lt;頁首&gt;</a:t>
            </a:r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&lt;日期/時間&gt;</a:t>
            </a:r>
            <a:endParaRPr/>
          </a:p>
        </p:txBody>
      </p:sp>
      <p:sp>
        <p:nvSpPr>
          <p:cNvPr id="23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&lt;頁尾&gt;</a:t>
            </a:r>
            <a:endParaRPr/>
          </a:p>
        </p:txBody>
      </p:sp>
      <p:sp>
        <p:nvSpPr>
          <p:cNvPr id="23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64969A09-F8C8-4585-9C34-E2E5E3365E78}" type="slidenum">
              <a:rPr lang="en-US"/>
              <a:t>&lt;編號&gt;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hyperlink" Target="http://wiki.mbalib.com/wiki/%E4%B8%8D%E7%A1%AE%E5%AE%9A%E6%80%A7" TargetMode="External"/><Relationship Id="rId2" Type="http://schemas.openxmlformats.org/officeDocument/2006/relationships/hyperlink" Target="http://wiki.mbalib.com/wiki/%E7%BB%8F%E6%B5%8E%E6%95%88%E7%9B%8A%E6%8C%87%E6%A0%87" TargetMode="External"/><Relationship Id="rId3" Type="http://schemas.openxmlformats.org/officeDocument/2006/relationships/hyperlink" Target="http://wiki.mbalib.com/wiki/%E4%B8%8D%E7%A1%AE%E5%AE%9A%E6%80%A7%E5%88%86%E6%9E%90%E6%96%B9%E6%B3%95" TargetMode="External"/><Relationship Id="rId4" Type="http://schemas.openxmlformats.org/officeDocument/2006/relationships/slide" Target="../slides/slide14.xml"/><Relationship Id="rId5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n-US"/>
              <a:t>這是另外三個階段，，下方的圖例是汽車製造的撞擊測試，歸於第四階段中，此外，我們小組也到達了課本個案</a:t>
            </a:r>
            <a:r>
              <a:rPr lang="en-US"/>
              <a:t>IKEA</a:t>
            </a:r>
            <a:r>
              <a:rPr lang="en-US"/>
              <a:t>的商場實地參觀，下頁有測試階段的相關照片</a:t>
            </a:r>
            <a:endParaRPr/>
          </a:p>
        </p:txBody>
      </p:sp>
      <p:sp>
        <p:nvSpPr>
          <p:cNvPr id="40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31E9CA2B-8A99-438D-ADD5-CBAD5FBB8450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t>&lt;編號&gt;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n-US"/>
              <a:t>而針對產品開發專案，應該建立基本的財務模型，以了解專案的財務效益。建立財務模型至大致上可以分成幾個步驟：</a:t>
            </a:r>
            <a:endParaRPr/>
          </a:p>
          <a:p>
            <a:r>
              <a:rPr lang="en-US"/>
              <a:t>1.</a:t>
            </a:r>
            <a:r>
              <a:rPr lang="en-US"/>
              <a:t>估算現金流。估計未來各項現金流發生的時點與金額，列出一般開發新產品所產生的資金項目，包括了開發成本、試產成本、生產成本、行銷與客服成本、以及銷貨收入等…。並視決策分析的需求決定現金流的明細程度。</a:t>
            </a:r>
            <a:endParaRPr/>
          </a:p>
        </p:txBody>
      </p:sp>
      <p:sp>
        <p:nvSpPr>
          <p:cNvPr id="41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DBF4441F-CB73-4A88-926A-937EB9EDE6B0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t>&lt;編號&gt;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n-US"/>
              <a:t>對於不同情況的比較，可使用敏感度分析。敏感度分析事變動財務模型中某一項因素，透過計算淨現值的變化，以回答“</a:t>
            </a:r>
            <a:r>
              <a:rPr lang="en-US"/>
              <a:t>what if”</a:t>
            </a:r>
            <a:r>
              <a:rPr lang="en-US"/>
              <a:t>的問題。</a:t>
            </a:r>
            <a:endParaRPr/>
          </a:p>
          <a:p>
            <a:r>
              <a:rPr lang="en-US"/>
              <a:t>何謂敏感度分析 </a:t>
            </a:r>
            <a:r>
              <a:rPr lang="en-US"/>
              <a:t>?</a:t>
            </a:r>
            <a:r>
              <a:rPr lang="en-US"/>
              <a:t>指的是</a:t>
            </a:r>
            <a:r>
              <a:rPr lang="en-US" sz="1200">
                <a:latin typeface="標楷體"/>
                <a:ea typeface="標楷體"/>
              </a:rPr>
              <a:t>從眾多</a:t>
            </a:r>
            <a:r>
              <a:rPr lang="en-US" sz="1200" u="sng">
                <a:solidFill>
                  <a:srgbClr val="000000"/>
                </a:solidFill>
                <a:latin typeface="標楷體"/>
                <a:ea typeface="標楷體"/>
                <a:hlinkClick r:id="rId1"/>
              </a:rPr>
              <a:t>不確定性</a:t>
            </a:r>
            <a:r>
              <a:rPr lang="en-US" sz="1200">
                <a:solidFill>
                  <a:srgbClr val="000000"/>
                </a:solidFill>
                <a:latin typeface="標楷體"/>
                <a:ea typeface="標楷體"/>
              </a:rPr>
              <a:t>因素中找出對投資項目</a:t>
            </a:r>
            <a:r>
              <a:rPr lang="en-US" sz="1200" u="sng">
                <a:solidFill>
                  <a:srgbClr val="000000"/>
                </a:solidFill>
                <a:latin typeface="標楷體"/>
                <a:ea typeface="標楷體"/>
                <a:hlinkClick r:id="rId2"/>
              </a:rPr>
              <a:t>經濟效益指標</a:t>
            </a:r>
            <a:r>
              <a:rPr lang="en-US" sz="1200">
                <a:solidFill>
                  <a:srgbClr val="000000"/>
                </a:solidFill>
                <a:latin typeface="標楷體"/>
                <a:ea typeface="標楷體"/>
              </a:rPr>
              <a:t>有重要影響的敏感性因素，並分析其對經濟效益指標的影響程度，進而判斷項目承受風險能力的一種</a:t>
            </a:r>
            <a:r>
              <a:rPr lang="en-US" sz="1200" u="sng">
                <a:solidFill>
                  <a:srgbClr val="000000"/>
                </a:solidFill>
                <a:latin typeface="標楷體"/>
                <a:ea typeface="標楷體"/>
                <a:hlinkClick r:id="rId3"/>
              </a:rPr>
              <a:t>不確定性分析方法</a:t>
            </a:r>
            <a:r>
              <a:rPr lang="en-US" sz="1200">
                <a:solidFill>
                  <a:srgbClr val="000000"/>
                </a:solidFill>
                <a:latin typeface="標楷體"/>
                <a:ea typeface="標楷體"/>
              </a:rPr>
              <a:t>。</a:t>
            </a:r>
            <a:endParaRPr/>
          </a:p>
          <a:p>
            <a:r>
              <a:rPr lang="en-US" sz="1200">
                <a:solidFill>
                  <a:srgbClr val="000000"/>
                </a:solidFill>
                <a:latin typeface="標楷體"/>
                <a:ea typeface="標楷體"/>
              </a:rPr>
              <a:t>而除了開發成本外，亦可分析下列變化情況對專案的影響：</a:t>
            </a:r>
            <a:endParaRPr/>
          </a:p>
          <a:p>
            <a:r>
              <a:rPr lang="en-US" sz="1200">
                <a:solidFill>
                  <a:srgbClr val="000000"/>
                </a:solidFill>
                <a:latin typeface="標楷體"/>
                <a:ea typeface="標楷體"/>
              </a:rPr>
              <a:t>1.</a:t>
            </a:r>
            <a:r>
              <a:rPr lang="en-US" sz="1200">
                <a:solidFill>
                  <a:srgbClr val="000000"/>
                </a:solidFill>
                <a:latin typeface="標楷體"/>
                <a:ea typeface="標楷體"/>
              </a:rPr>
              <a:t>專案開發時間  </a:t>
            </a:r>
            <a:r>
              <a:rPr lang="en-US" sz="1200">
                <a:solidFill>
                  <a:srgbClr val="000000"/>
                </a:solidFill>
                <a:latin typeface="標楷體"/>
                <a:ea typeface="標楷體"/>
              </a:rPr>
              <a:t>2.</a:t>
            </a:r>
            <a:r>
              <a:rPr lang="en-US" sz="1200">
                <a:solidFill>
                  <a:srgbClr val="000000"/>
                </a:solidFill>
                <a:latin typeface="標楷體"/>
                <a:ea typeface="標楷體"/>
              </a:rPr>
              <a:t>開發成本  </a:t>
            </a:r>
            <a:r>
              <a:rPr lang="en-US" sz="1200">
                <a:solidFill>
                  <a:srgbClr val="000000"/>
                </a:solidFill>
                <a:latin typeface="標楷體"/>
                <a:ea typeface="標楷體"/>
              </a:rPr>
              <a:t>3. </a:t>
            </a:r>
            <a:r>
              <a:rPr lang="en-US" sz="1200">
                <a:solidFill>
                  <a:srgbClr val="000000"/>
                </a:solidFill>
                <a:latin typeface="標楷體"/>
                <a:ea typeface="標楷體"/>
              </a:rPr>
              <a:t>銷售量  </a:t>
            </a:r>
            <a:r>
              <a:rPr lang="en-US" sz="1200">
                <a:solidFill>
                  <a:srgbClr val="000000"/>
                </a:solidFill>
                <a:latin typeface="標楷體"/>
                <a:ea typeface="標楷體"/>
              </a:rPr>
              <a:t>4.</a:t>
            </a:r>
            <a:r>
              <a:rPr lang="en-US" sz="1200">
                <a:solidFill>
                  <a:srgbClr val="000000"/>
                </a:solidFill>
                <a:latin typeface="標楷體"/>
                <a:ea typeface="標楷體"/>
              </a:rPr>
              <a:t>生產成本或售價</a:t>
            </a:r>
            <a:endParaRPr/>
          </a:p>
          <a:p>
            <a:r>
              <a:rPr lang="en-US" sz="1200">
                <a:solidFill>
                  <a:srgbClr val="000000"/>
                </a:solidFill>
                <a:latin typeface="標楷體"/>
                <a:ea typeface="標楷體"/>
              </a:rPr>
              <a:t>財務模型與敏感度分析是支援制定開發決策的有利工具，惟兩者仍有其限制。例如，為了使用這些方法，而必須對開發流程加諸一些規則與控制；或財務分析著眼於可量化的因素，但這些因素又往往難正確的被預測。因此，開發小組必須了解上述技術的效益與限制，新產品的開發應是鼓勵創新並營造創意的環境。</a:t>
            </a:r>
            <a:endParaRPr/>
          </a:p>
          <a:p>
            <a:r>
              <a:rPr lang="en-US" sz="1200">
                <a:solidFill>
                  <a:srgbClr val="000000"/>
                </a:solidFill>
                <a:latin typeface="標楷體"/>
                <a:ea typeface="標楷體"/>
              </a:rPr>
              <a:t>因此，經濟分析的目的是為了確認開發小組的決策是否具備經濟上的效益。</a:t>
            </a:r>
            <a:endParaRPr/>
          </a:p>
        </p:txBody>
      </p:sp>
      <p:sp>
        <p:nvSpPr>
          <p:cNvPr id="41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66DF2B68-4341-4878-8D02-033F4AFC16D1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t>&lt;編號&gt;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9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30A65933-B68F-4F58-BBC8-2EE1D409A1C2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t>&lt;編號&gt;</a:t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0FA725CC-C374-40CD-9785-F06D4FF026A1}" type="slidenum">
              <a:rPr lang="en-US" sz="1200"/>
              <a:t>&lt;編號&gt;</a:t>
            </a:fld>
            <a:endParaRPr/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47444DDD-0737-459C-B361-EFDC2159DE76}" type="slidenum">
              <a:rPr lang="en-US" sz="1200"/>
              <a:t>&lt;編號&gt;</a:t>
            </a:fld>
            <a:endParaRPr/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n-US"/>
              <a:t>考量產品整體的生命週期  這邊強調是以整體觀來看到產品整個生產到使用廢棄過程 因為所有的過程都會影響環境     那可以從哪些方面來考量</a:t>
            </a:r>
            <a:r>
              <a:rPr lang="en-US"/>
              <a:t>
</a:t>
            </a:r>
            <a:r>
              <a:rPr lang="en-US"/>
              <a:t>1.</a:t>
            </a:r>
            <a:r>
              <a:rPr lang="en-US"/>
              <a:t>整體觀設計    有整體系統去檢視如何做到環保設計  不但比較完整做到  也能夠透過兩個過程之前的環保設計連結 使產品更加環保</a:t>
            </a:r>
            <a:endParaRPr/>
          </a:p>
          <a:p>
            <a:r>
              <a:rPr lang="en-US"/>
              <a:t> </a:t>
            </a:r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n-US"/>
              <a:t>產品仰賴不同的設計流程，就像消費型產品需要進行行銷測試，醫藥產業的新藥要面臨臨床測驗等，都是不同產品各自需要的設計流程。至於趨勢方面從公司內部設計製造開始向外移，許多知名品牌都依靠代工廠，不過也並非全部，像三星和</a:t>
            </a:r>
            <a:r>
              <a:rPr lang="en-US"/>
              <a:t>HTC</a:t>
            </a:r>
            <a:r>
              <a:rPr lang="en-US"/>
              <a:t>就還維持著不委外的步調</a:t>
            </a:r>
            <a:r>
              <a:rPr lang="en-US"/>
              <a:t>(</a:t>
            </a:r>
            <a:r>
              <a:rPr lang="en-US"/>
              <a:t>在產業動態上</a:t>
            </a:r>
            <a:r>
              <a:rPr lang="en-US"/>
              <a:t>HTC</a:t>
            </a:r>
            <a:r>
              <a:rPr lang="en-US"/>
              <a:t>在這方面有轉移委外的可能</a:t>
            </a:r>
            <a:r>
              <a:rPr lang="en-US"/>
              <a:t>)</a:t>
            </a:r>
            <a:r>
              <a:rPr lang="en-US"/>
              <a:t>
</a:t>
            </a:r>
            <a:r>
              <a:rPr lang="en-US"/>
              <a:t>不管怎樣，公司必須要有自己的核心能力，核心能力主要能為企業保有三項優勢，而其中進入許多市場的部分已美製造商百工為例，他們核心技術的馬達可以衍生到許多產品上，像食物調理機、電鑽、除草機等。</a:t>
            </a:r>
            <a:r>
              <a:rPr lang="en-US"/>
              <a:t>
</a:t>
            </a:r>
            <a:r>
              <a:rPr lang="en-US"/>
              <a:t>委外製造更需要確保自己的核心能力，下一頁舉出幾個案例作介紹</a:t>
            </a:r>
            <a:endParaRPr/>
          </a:p>
        </p:txBody>
      </p:sp>
      <p:sp>
        <p:nvSpPr>
          <p:cNvPr id="39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0979C71-4FD0-4E47-AB97-F3212933BCD2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t>&lt;編號&gt;</a:t>
            </a:fld>
            <a:endParaRPr/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1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1F73FCED-28F4-417A-A1C9-ABC6320668DC}" type="slidenum">
              <a:rPr lang="en-US" sz="1200">
                <a:solidFill>
                  <a:srgbClr val="000000"/>
                </a:solidFill>
                <a:latin typeface="Arial"/>
                <a:ea typeface="新細明體"/>
              </a:rPr>
              <a:t>&lt;編號&gt;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n-US"/>
              <a:t>產品仰賴不同的設計流程，就像消費型產品需要進行行銷測試，醫藥產業的新藥要面臨臨床測驗等，都是不同產品各自需要的設計流程。至於趨勢方面從公司內部設計製造開始向外移，許多知名品牌都依靠代工廠，不過也並非全部，像三星和</a:t>
            </a:r>
            <a:r>
              <a:rPr lang="en-US"/>
              <a:t>HTC</a:t>
            </a:r>
            <a:r>
              <a:rPr lang="en-US"/>
              <a:t>就還維持著不委外的步調</a:t>
            </a:r>
            <a:r>
              <a:rPr lang="en-US"/>
              <a:t>(</a:t>
            </a:r>
            <a:r>
              <a:rPr lang="en-US"/>
              <a:t>在產業動態上</a:t>
            </a:r>
            <a:r>
              <a:rPr lang="en-US"/>
              <a:t>HTC</a:t>
            </a:r>
            <a:r>
              <a:rPr lang="en-US"/>
              <a:t>在這方面有轉移委外的可能</a:t>
            </a:r>
            <a:r>
              <a:rPr lang="en-US"/>
              <a:t>)</a:t>
            </a:r>
            <a:r>
              <a:rPr lang="en-US"/>
              <a:t>
</a:t>
            </a:r>
            <a:r>
              <a:rPr lang="en-US"/>
              <a:t>不管怎樣，公司必須要有自己的核心能力，核心能力主要能為企業保有三項優勢，而其中進入許多市場的部分已美製造商百工為例，他們核心技術的馬達可以衍生到許多產品上，像食物調理機、電鑽、除草機等。</a:t>
            </a:r>
            <a:r>
              <a:rPr lang="en-US"/>
              <a:t>
</a:t>
            </a:r>
            <a:r>
              <a:rPr lang="en-US"/>
              <a:t>委外製造更需要確保自己的核心能力，下一頁舉出幾個案例作介紹</a:t>
            </a:r>
            <a:endParaRPr/>
          </a:p>
        </p:txBody>
      </p:sp>
      <p:sp>
        <p:nvSpPr>
          <p:cNvPr id="39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7174D814-F4E9-4B5A-BE5A-C3ADF8E78FAA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t>&lt;編號&gt;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n-US"/>
              <a:t>上述都是委外製造的成功案例，最後一點是一個重點歸納，此頁的在說明：委外製造的企業產品必須確保自我的核心能力，並且加以保護，才能放心交給代工廠，避免自己的技術外洩或被濫用。</a:t>
            </a:r>
            <a:r>
              <a:rPr lang="en-US"/>
              <a:t>
</a:t>
            </a:r>
            <a:r>
              <a:rPr lang="en-US"/>
              <a:t>而不管委外或自行設計製造，製造的「過程」也有它的規則，也需要仔細設計，，就像每道菜都有不同的食譜一樣，因此接下來開始介紹產品的開發流程。</a:t>
            </a:r>
            <a:endParaRPr/>
          </a:p>
        </p:txBody>
      </p:sp>
      <p:sp>
        <p:nvSpPr>
          <p:cNvPr id="39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2CFAF454-340A-4B50-9D6E-735A163B1E1C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t>&lt;編號&gt;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n-US"/>
              <a:t>產品開發流程有六個階段，每個企業不同部門組織在這六個階段都有不同的任務要執行</a:t>
            </a:r>
            <a:r>
              <a:rPr lang="en-US"/>
              <a:t>(</a:t>
            </a:r>
            <a:r>
              <a:rPr lang="en-US"/>
              <a:t>課本上有，太繁多不一一贅述</a:t>
            </a:r>
            <a:r>
              <a:rPr lang="en-US"/>
              <a:t>)</a:t>
            </a:r>
            <a:r>
              <a:rPr lang="en-US"/>
              <a:t>，此頁主要是向大家介紹每個階段主要須達成的目標，從階段</a:t>
            </a:r>
            <a:r>
              <a:rPr lang="en-US"/>
              <a:t>0</a:t>
            </a:r>
            <a:r>
              <a:rPr lang="en-US"/>
              <a:t>開始，下頁式接著介紹另外三個階段。</a:t>
            </a:r>
            <a:endParaRPr/>
          </a:p>
        </p:txBody>
      </p:sp>
      <p:sp>
        <p:nvSpPr>
          <p:cNvPr id="40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0DBB1CB-1099-4393-A9D0-DACED71CF559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t>&lt;編號&gt;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n-US"/>
              <a:t>這是另外三個階段，，下方的圖例是汽車製造的撞擊測試，歸於第四階段中，此外，我們小組也到達了課本個案</a:t>
            </a:r>
            <a:r>
              <a:rPr lang="en-US"/>
              <a:t>IKEA</a:t>
            </a:r>
            <a:r>
              <a:rPr lang="en-US"/>
              <a:t>的商場實地參觀，下頁有測試階段的相關照片</a:t>
            </a:r>
            <a:endParaRPr/>
          </a:p>
        </p:txBody>
      </p:sp>
      <p:sp>
        <p:nvSpPr>
          <p:cNvPr id="40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36385ED-EC80-4875-9339-6932C0CB07FE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t>&lt;編號&gt;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n-US"/>
              <a:t>這些照片都從商場實際拍攝，左圖測試椅子的耐用度，中間是為顧客說明廚房相關設備的測試標準，右圖是測試抽屜開闔的壽命。</a:t>
            </a:r>
            <a:r>
              <a:rPr lang="en-US"/>
              <a:t>
</a:t>
            </a:r>
            <a:r>
              <a:rPr lang="en-US"/>
              <a:t>不可否認商場中的這些展示應該有部分是為了行銷效益</a:t>
            </a:r>
            <a:r>
              <a:rPr lang="en-US"/>
              <a:t>(</a:t>
            </a:r>
            <a:r>
              <a:rPr lang="en-US"/>
              <a:t>教育消費者並加強顧客購買意願</a:t>
            </a:r>
            <a:r>
              <a:rPr lang="en-US"/>
              <a:t>)</a:t>
            </a:r>
            <a:r>
              <a:rPr lang="en-US"/>
              <a:t>，但也一定程度的揭露了</a:t>
            </a:r>
            <a:r>
              <a:rPr lang="en-US"/>
              <a:t>IKEA</a:t>
            </a:r>
            <a:r>
              <a:rPr lang="en-US"/>
              <a:t>產品在測試上的流程設計。</a:t>
            </a:r>
            <a:endParaRPr/>
          </a:p>
        </p:txBody>
      </p:sp>
      <p:sp>
        <p:nvSpPr>
          <p:cNvPr id="40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7EBAF44-FA2A-45E0-B03C-3974134A0633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t>&lt;編號&gt;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n-US"/>
              <a:t>上述的是一般的產品開發流程，偏向市場驅動型</a:t>
            </a:r>
            <a:r>
              <a:rPr lang="en-US"/>
              <a:t>(</a:t>
            </a:r>
            <a:r>
              <a:rPr lang="en-US"/>
              <a:t>從市場商機下手</a:t>
            </a:r>
            <a:r>
              <a:rPr lang="en-US"/>
              <a:t>)</a:t>
            </a:r>
            <a:r>
              <a:rPr lang="en-US"/>
              <a:t>，以不同類型的產品做切割的話，不同的開發流程還可以分為下列幾項</a:t>
            </a:r>
            <a:endParaRPr/>
          </a:p>
          <a:p>
            <a:r>
              <a:rPr lang="en-US"/>
              <a:t>科技驅動型：新科技問世，基於該新科技發展產品，如</a:t>
            </a:r>
            <a:r>
              <a:rPr lang="en-US"/>
              <a:t>GORE-TEX</a:t>
            </a:r>
            <a:r>
              <a:rPr lang="en-US"/>
              <a:t>科技的各類衣物</a:t>
            </a:r>
            <a:endParaRPr/>
          </a:p>
          <a:p>
            <a:r>
              <a:rPr lang="en-US"/>
              <a:t>平台型：以現有技術為基礎平台發展的新產品，如</a:t>
            </a:r>
            <a:r>
              <a:rPr lang="en-US"/>
              <a:t>windows</a:t>
            </a:r>
            <a:r>
              <a:rPr lang="en-US"/>
              <a:t>作業系統為平台的電腦</a:t>
            </a:r>
            <a:endParaRPr/>
          </a:p>
          <a:p>
            <a:r>
              <a:rPr lang="en-US"/>
              <a:t>流程密集型：生產流程對於產品有非常大的影響，例如台灣半導體產業，半導體非常吃技術，需要製造新型半導體時，製程常需一起更新</a:t>
            </a:r>
            <a:endParaRPr/>
          </a:p>
          <a:p>
            <a:r>
              <a:rPr lang="en-US"/>
              <a:t>高風險型：產品目標市場或應用之科技具高度不確定性，產生很大的風險，從開發初期就會開始評估風險，並持續追蹤，如藥物</a:t>
            </a:r>
            <a:endParaRPr/>
          </a:p>
          <a:p>
            <a:r>
              <a:rPr lang="en-US"/>
              <a:t>快速上市型：生產流程較為快速，多次反覆進行設計</a:t>
            </a:r>
            <a:r>
              <a:rPr lang="en-US"/>
              <a:t>-</a:t>
            </a:r>
            <a:r>
              <a:rPr lang="en-US"/>
              <a:t>建構</a:t>
            </a:r>
            <a:r>
              <a:rPr lang="en-US"/>
              <a:t>-</a:t>
            </a:r>
            <a:r>
              <a:rPr lang="en-US"/>
              <a:t>測試的循環，如手機</a:t>
            </a:r>
            <a:r>
              <a:rPr lang="en-US"/>
              <a:t>App</a:t>
            </a:r>
            <a:endParaRPr/>
          </a:p>
          <a:p>
            <a:r>
              <a:rPr lang="en-US"/>
              <a:t>複雜系統型：產品內包含許多或鑲牽引的子系統、元件，這些子系統由不同團隊以同步工程的形式開發，並交由系統工程師測試系統之間的互動，如飛機</a:t>
            </a:r>
            <a:endParaRPr/>
          </a:p>
        </p:txBody>
      </p:sp>
      <p:sp>
        <p:nvSpPr>
          <p:cNvPr id="40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8A52DDCC-5EC7-4ED5-9F50-54F03F71C119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t>&lt;編號&gt;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966480"/>
            <a:ext cx="53845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336816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5384520" cy="4530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7920"/>
            <a:ext cx="10972440" cy="585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0948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5384520" cy="4530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36816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966480"/>
            <a:ext cx="538380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966480"/>
            <a:ext cx="53845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36816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5384520" cy="4530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480" y="277920"/>
            <a:ext cx="10972440" cy="585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0948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336816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966480"/>
            <a:ext cx="538380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966480"/>
            <a:ext cx="53845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336816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5384520" cy="4530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09480" y="277920"/>
            <a:ext cx="10972440" cy="585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0948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336816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9480" y="3966480"/>
            <a:ext cx="538380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09480" y="3966480"/>
            <a:ext cx="53845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336816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0948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5384520" cy="4530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609480" y="277920"/>
            <a:ext cx="10972440" cy="585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0948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336816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966480"/>
            <a:ext cx="538380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09480" y="3966480"/>
            <a:ext cx="53845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336816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60948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7920"/>
            <a:ext cx="10972440" cy="585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5384520" cy="4530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609480" y="277920"/>
            <a:ext cx="10972440" cy="585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0948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336816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09480" y="3966480"/>
            <a:ext cx="538380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0948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09480" y="3966480"/>
            <a:ext cx="53845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336816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60948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368160" y="396648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368160" y="1600200"/>
            <a:ext cx="2627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966480"/>
            <a:ext cx="538380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1441080"/>
          </a:xfrm>
          <a:prstGeom prst="rect">
            <a:avLst/>
          </a:prstGeom>
        </p:spPr>
      </p:pic>
      <p:pic>
        <p:nvPicPr>
          <p:cNvPr descr="" id="1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375080"/>
            <a:ext cx="12191760" cy="2482560"/>
          </a:xfrm>
          <a:prstGeom prst="rect">
            <a:avLst/>
          </a:prstGeom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6000">
                <a:solidFill>
                  <a:srgbClr val="ffffff"/>
                </a:solidFill>
                <a:latin typeface="Century Gothic"/>
              </a:rPr>
              <a:t>請按一下滑鼠，編輯標題文的格式。按一下以編輯母片標題樣式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909560" y="4314240"/>
            <a:ext cx="2910600" cy="3744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10/1/13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1371600" y="4323960"/>
            <a:ext cx="6400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8077320" y="143100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C3DEBAC-D1EA-44A5-8B00-988DC9703CB5}" type="slidenum">
              <a:rPr lang="en-US" sz="1050">
                <a:solidFill>
                  <a:srgbClr val="ffffff"/>
                </a:solidFill>
                <a:latin typeface="Century Gothic"/>
              </a:rPr>
              <a:t>&lt;編號&gt;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請按滑鼠，編輯大綱文字格式。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第二個大綱層次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第三個大綱層次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第四個大綱層次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第五個大綱層次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第六個大綱層次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第七個大綱層次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9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1441080"/>
          </a:xfrm>
          <a:prstGeom prst="rect">
            <a:avLst/>
          </a:prstGeom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請按一下滑鼠，編輯標題文的格式。按一下以編輯母片標題樣式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請按滑鼠，編輯大綱文字格式。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第二個大綱層次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第三個大綱層次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第四個大綱層次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第五個大綱層次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第六個大綱層次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第七個大綱層次按一下以編輯母片文字樣式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第二層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solidFill>
                  <a:srgbClr val="ffffff"/>
                </a:solidFill>
                <a:latin typeface="Century Gothic"/>
              </a:rPr>
              <a:t>第三層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第四層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第五層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10/1/13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B1322E2-984A-46A2-9122-D777373B0C67}" type="slidenum">
              <a:rPr lang="en-US" sz="1050">
                <a:solidFill>
                  <a:srgbClr val="ffffff"/>
                </a:solidFill>
                <a:latin typeface="Century Gothic"/>
              </a:rPr>
              <a:t>&lt;編號&gt;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1441080"/>
          </a:xfrm>
          <a:prstGeom prst="rect">
            <a:avLst/>
          </a:prstGeom>
        </p:spPr>
      </p:pic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609480" y="277920"/>
            <a:ext cx="10972440" cy="585288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請按滑鼠，編輯大綱文字格式。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第二個大綱層次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第三個大綱層次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第四個大綱層次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第五個大綱層次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第六個大綱層次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第七個大綱層次按一下以編輯母片文字樣式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第二層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solidFill>
                  <a:srgbClr val="ffffff"/>
                </a:solidFill>
                <a:latin typeface="Century Gothic"/>
              </a:rPr>
              <a:t>第三層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第四層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第五層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81BA5CC-D130-4B79-B9F3-556DABABE7EA}" type="slidenum">
              <a:rPr lang="en-US" sz="1050">
                <a:solidFill>
                  <a:srgbClr val="ffffff"/>
                </a:solidFill>
                <a:latin typeface="Century Gothic"/>
              </a:rPr>
              <a:t>&lt;編號&gt;</a:t>
            </a:fld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請按一下滑鼠，編輯標題文的格式。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5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1441080"/>
          </a:xfrm>
          <a:prstGeom prst="rect">
            <a:avLst/>
          </a:prstGeom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請按一下滑鼠，編輯標題文的格式。按一下以編輯母片標題樣式</a:t>
            </a:r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333760" cy="402372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請按滑鼠，編輯大綱文字格式。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第二個大綱層次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第三個大綱層次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第四個大綱層次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第五個大綱層次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第六個大綱層次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第七個大綱層次按一下以編輯母片文字樣式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第二層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solidFill>
                  <a:srgbClr val="ffffff"/>
                </a:solidFill>
                <a:latin typeface="Century Gothic"/>
              </a:rPr>
              <a:t>第三層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第四層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第五層</a:t>
            </a:r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172200" y="2194560"/>
            <a:ext cx="5333760" cy="402372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請按滑鼠，編輯大綱文字格式。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第二個大綱層次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第三個大綱層次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第四個大綱層次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第五個大綱層次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第六個大綱層次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第七個大綱層次按一下以編輯母片文字樣式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第二層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solidFill>
                  <a:srgbClr val="ffffff"/>
                </a:solidFill>
                <a:latin typeface="Century Gothic"/>
              </a:rPr>
              <a:t>第三層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第四層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第五層</a:t>
            </a:r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10/1/13</a:t>
            </a:r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1" name="PlaceHolder 6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D080203-E8DA-4C38-BE94-946E3A51EC69}" type="slidenum">
              <a:rPr lang="en-US" sz="1050">
                <a:solidFill>
                  <a:srgbClr val="ffffff"/>
                </a:solidFill>
                <a:latin typeface="Century Gothic"/>
              </a:rPr>
              <a:t>&lt;編號&gt;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4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1441080"/>
          </a:xfrm>
          <a:prstGeom prst="rect">
            <a:avLst/>
          </a:prstGeom>
        </p:spPr>
      </p:pic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8760" y="273600"/>
            <a:ext cx="10966680" cy="11415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請按一下滑鼠，編輯標題文的格式。按一下以編輯母片標題樣式</a:t>
            </a:r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8760" y="1604160"/>
            <a:ext cx="5268240" cy="397440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請按滑鼠，編輯大綱文字格式。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第二個大綱層次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第三個大綱層次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第四個大綱層次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第五個大綱層次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第六個大綱層次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第七個大綱層次按一下以編輯母片文字樣式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第二層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solidFill>
                  <a:srgbClr val="ffffff"/>
                </a:solidFill>
                <a:latin typeface="Century Gothic"/>
              </a:rPr>
              <a:t>第三層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第四層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第五層</a:t>
            </a:r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061320" y="1604160"/>
            <a:ext cx="5270040" cy="191808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請按滑鼠，編輯大綱文字格式。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第二個大綱層次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第三個大綱層次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第四個大綱層次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第五個大綱層次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第六個大綱層次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第七個大綱層次按一下以編輯母片文字樣式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第二層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solidFill>
                  <a:srgbClr val="ffffff"/>
                </a:solidFill>
                <a:latin typeface="Century Gothic"/>
              </a:rPr>
              <a:t>第三層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第四層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第五層</a:t>
            </a:r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61320" y="3660840"/>
            <a:ext cx="5270040" cy="191808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請按滑鼠，編輯大綱文字格式。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第二個大綱層次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第三個大綱層次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第四個大綱層次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第五個大綱層次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第六個大綱層次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第七個大綱層次按一下以編輯母片文字樣式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第二層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solidFill>
                  <a:srgbClr val="ffffff"/>
                </a:solidFill>
                <a:latin typeface="Century Gothic"/>
              </a:rPr>
              <a:t>第三層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第四層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第五層</a:t>
            </a:r>
            <a:endParaRPr/>
          </a:p>
        </p:txBody>
      </p:sp>
      <p:sp>
        <p:nvSpPr>
          <p:cNvPr id="159" name="PlaceHolder 5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60" name="PlaceHolder 6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61" name="PlaceHolder 7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6D5CADA-FD9D-49FE-A28F-9DFD79741E4E}" type="slidenum">
              <a:rPr lang="en-US" sz="1050">
                <a:solidFill>
                  <a:srgbClr val="ffffff"/>
                </a:solidFill>
                <a:latin typeface="Century Gothic"/>
              </a:rPr>
              <a:t>&lt;編號&gt;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4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1441080"/>
          </a:xfrm>
          <a:prstGeom prst="rect">
            <a:avLst/>
          </a:prstGeom>
        </p:spPr>
      </p:pic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7920"/>
            <a:ext cx="10972440" cy="11394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請按一下滑鼠，編輯標題文的格式。按一下以編輯母片標題樣式</a:t>
            </a:r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3024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請按滑鼠，編輯大綱文字格式。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第二個大綱層次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第三個大綱層次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第四個大綱層次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第五個大綱層次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第六個大綱層次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第七個大綱層次按一下以編輯母片文字樣式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第二層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solidFill>
                  <a:srgbClr val="ffffff"/>
                </a:solidFill>
                <a:latin typeface="Century Gothic"/>
              </a:rPr>
              <a:t>第三層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第四層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第五層</a:t>
            </a:r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53024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請按滑鼠，編輯大綱文字格式。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第二個大綱層次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第三個大綱層次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第四個大綱層次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第五個大綱層次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第六個大綱層次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050">
                <a:solidFill>
                  <a:srgbClr val="ffffff"/>
                </a:solidFill>
                <a:latin typeface="Century Gothic"/>
              </a:rPr>
              <a:t>第七個大綱層次按一下以編輯母片文字樣式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第二層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solidFill>
                  <a:srgbClr val="ffffff"/>
                </a:solidFill>
                <a:latin typeface="Century Gothic"/>
              </a:rPr>
              <a:t>第三層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第四層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第五層</a:t>
            </a:r>
            <a:endParaRPr/>
          </a:p>
        </p:txBody>
      </p:sp>
      <p:sp>
        <p:nvSpPr>
          <p:cNvPr id="198" name="PlaceHolder 4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99" name="PlaceHolder 5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00" name="PlaceHolder 6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818D718-64BF-44BC-B4D5-81477EBB11FA}" type="slidenum">
              <a:rPr lang="en-US" sz="1050">
                <a:solidFill>
                  <a:srgbClr val="ffffff"/>
                </a:solidFill>
                <a:latin typeface="Century Gothic"/>
              </a:rPr>
              <a:t>&lt;編號&gt;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://wiki.mbalib.com/wiki/%E4%B8%8D%E7%A1%AE%E5%AE%9A%E6%80%A7" TargetMode="External"/><Relationship Id="rId2" Type="http://schemas.openxmlformats.org/officeDocument/2006/relationships/hyperlink" Target="http://wiki.mbalib.com/wiki/%E7%BB%8F%E6%B5%8E%E6%95%88%E7%9B%8A%E6%8C%87%E6%A0%87" TargetMode="External"/><Relationship Id="rId3" Type="http://schemas.openxmlformats.org/officeDocument/2006/relationships/hyperlink" Target="http://wiki.mbalib.com/wiki/%E4%B8%8D%E7%A1%AE%E5%AE%9A%E6%80%A7%E5%88%86%E6%9E%90%E6%96%B9%E6%B3%95" TargetMode="Externa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image" Target="../media/image57.jpeg"/><Relationship Id="rId4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hyperlink" Target="http://wiki.mbalib.com/zh-tw/%E4%BB%B7%E7%AD%BE" TargetMode="External"/><Relationship Id="rId2" Type="http://schemas.openxmlformats.org/officeDocument/2006/relationships/hyperlink" Target="http://wiki.mbalib.com/zh-tw/%E5%9B%A2%E9%98%9F%E5%90%88%E4%BD%9C" TargetMode="External"/><Relationship Id="rId3" Type="http://schemas.openxmlformats.org/officeDocument/2006/relationships/image" Target="../media/image5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jpeg"/><Relationship Id="rId3" Type="http://schemas.openxmlformats.org/officeDocument/2006/relationships/slideLayout" Target="../slideLayouts/slideLayout40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wmf"/><Relationship Id="rId3" Type="http://schemas.openxmlformats.org/officeDocument/2006/relationships/slideLayout" Target="../slideLayouts/slideLayout56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6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6000">
                <a:solidFill>
                  <a:srgbClr val="ffffff"/>
                </a:solidFill>
                <a:latin typeface="Century Gothic"/>
              </a:rPr>
              <a:t>第二組－產品與服務設計</a:t>
            </a:r>
            <a:endParaRPr/>
          </a:p>
        </p:txBody>
      </p:sp>
      <p:sp>
        <p:nvSpPr>
          <p:cNvPr id="239" name="TextShape 2"/>
          <p:cNvSpPr txBox="1"/>
          <p:nvPr/>
        </p:nvSpPr>
        <p:spPr>
          <a:xfrm>
            <a:off x="1371600" y="3632040"/>
            <a:ext cx="9448560" cy="685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組員：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M024011004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－陳士元    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M024011037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－洪雋皓    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M024011035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－莊子誠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           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M024011040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－余宗諺    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M024011045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－謝旻峰    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M024011048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－李奇陽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微軟正黑體"/>
                <a:ea typeface="微軟正黑體"/>
              </a:rPr>
              <a:t>產品開發專案的經濟分析</a:t>
            </a:r>
            <a:endParaRPr/>
          </a:p>
        </p:txBody>
      </p:sp>
      <p:sp>
        <p:nvSpPr>
          <p:cNvPr id="274" name="CustomShape 2"/>
          <p:cNvSpPr/>
          <p:nvPr/>
        </p:nvSpPr>
        <p:spPr>
          <a:xfrm>
            <a:off x="2063520" y="1700640"/>
            <a:ext cx="7416360" cy="1980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ffffff"/>
                </a:solidFill>
                <a:latin typeface="Century Gothic"/>
              </a:rPr>
              <a:t>經濟分析的適用性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※ 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只適用於可量化衡量的因素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※ 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難以掌握動態和競爭環境的特性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5" name="CustomShape 3"/>
          <p:cNvSpPr/>
          <p:nvPr/>
        </p:nvSpPr>
        <p:spPr>
          <a:xfrm>
            <a:off x="2063520" y="3789000"/>
            <a:ext cx="7488360" cy="2132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Benefits of  Economic Analysis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進入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/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不進入的的里程碑 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(Ex: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開發新產品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or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新市場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2.     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作業設計與開發決策 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(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專案外包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or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產品上市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77" nodeType="tmRoot" restart="never">
          <p:childTnLst>
            <p:seq>
              <p:cTn dur="indefinite" id="178" nodeType="mainSeq">
                <p:childTnLst>
                  <p:par>
                    <p:cTn fill="hold" id="179">
                      <p:stCondLst>
                        <p:cond delay="indefinite"/>
                      </p:stCondLst>
                      <p:childTnLst>
                        <p:par>
                          <p:cTn fill="hold" id="180">
                            <p:stCondLst>
                              <p:cond delay="0"/>
                            </p:stCondLst>
                            <p:childTnLst>
                              <p:par>
                                <p:cTn fill="hold" id="18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83"/>
                                        <p:tgtEl>
                                          <p:spTgt spid="274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4">
                      <p:stCondLst>
                        <p:cond delay="indefinite"/>
                      </p:stCondLst>
                      <p:childTnLst>
                        <p:par>
                          <p:cTn fill="hold" id="185">
                            <p:stCondLst>
                              <p:cond delay="0"/>
                            </p:stCondLst>
                            <p:childTnLst>
                              <p:par>
                                <p:cTn fill="hold" id="186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25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88"/>
                                        <p:tgtEl>
                                          <p:spTgt spid="274">
                                            <p:txEl>
                                              <p:pRg end="25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9">
                      <p:stCondLst>
                        <p:cond delay="indefinite"/>
                      </p:stCondLst>
                      <p:childTnLst>
                        <p:par>
                          <p:cTn fill="hold" id="190">
                            <p:stCondLst>
                              <p:cond delay="0"/>
                            </p:stCondLst>
                            <p:childTnLst>
                              <p:par>
                                <p:cTn fill="hold" id="19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43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93"/>
                                        <p:tgtEl>
                                          <p:spTgt spid="274">
                                            <p:txEl>
                                              <p:pRg end="43" st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4">
                      <p:stCondLst>
                        <p:cond delay="indefinite"/>
                      </p:stCondLst>
                      <p:childTnLst>
                        <p:par>
                          <p:cTn fill="hold" id="195">
                            <p:stCondLst>
                              <p:cond delay="0"/>
                            </p:stCondLst>
                            <p:childTnLst>
                              <p:par>
                                <p:cTn fill="hold" id="196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3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98"/>
                                        <p:tgtEl>
                                          <p:spTgt spid="275">
                                            <p:txEl>
                                              <p:pRg end="31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9">
                      <p:stCondLst>
                        <p:cond delay="indefinite"/>
                      </p:stCondLst>
                      <p:childTnLst>
                        <p:par>
                          <p:cTn fill="hold" id="200">
                            <p:stCondLst>
                              <p:cond delay="0"/>
                            </p:stCondLst>
                            <p:childTnLst>
                              <p:par>
                                <p:cTn fill="hold" id="20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60" st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203"/>
                                        <p:tgtEl>
                                          <p:spTgt spid="275">
                                            <p:txEl>
                                              <p:pRg end="60" st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4">
                      <p:stCondLst>
                        <p:cond delay="indefinite"/>
                      </p:stCondLst>
                      <p:childTnLst>
                        <p:par>
                          <p:cTn fill="hold" id="205">
                            <p:stCondLst>
                              <p:cond delay="0"/>
                            </p:stCondLst>
                            <p:childTnLst>
                              <p:par>
                                <p:cTn fill="hold" id="206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91" st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208"/>
                                        <p:tgtEl>
                                          <p:spTgt spid="275">
                                            <p:txEl>
                                              <p:pRg end="91" st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微軟正黑體"/>
                <a:ea typeface="微軟正黑體"/>
              </a:rPr>
              <a:t>建立基本財務模型</a:t>
            </a:r>
            <a:endParaRPr/>
          </a:p>
        </p:txBody>
      </p:sp>
      <p:sp>
        <p:nvSpPr>
          <p:cNvPr id="277" name="TextShape 2"/>
          <p:cNvSpPr txBox="1"/>
          <p:nvPr/>
        </p:nvSpPr>
        <p:spPr>
          <a:xfrm>
            <a:off x="1919520" y="1410840"/>
            <a:ext cx="4320000" cy="5185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b0f0"/>
                </a:solidFill>
                <a:latin typeface="標楷體"/>
                <a:ea typeface="標楷體"/>
              </a:rPr>
              <a:t>1.</a:t>
            </a:r>
            <a:r>
              <a:rPr lang="en-US" sz="2800">
                <a:solidFill>
                  <a:srgbClr val="00b0f0"/>
                </a:solidFill>
                <a:latin typeface="標楷體"/>
                <a:ea typeface="標楷體"/>
              </a:rPr>
              <a:t>估算現金流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Ex:</a:t>
            </a: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開發新產品的資金項目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銷貨收入</a:t>
            </a: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(TR=P*Q)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開發成本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試產成本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生產成本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行銷</a:t>
            </a: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&amp;</a:t>
            </a: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客服成本</a:t>
            </a:r>
            <a:r>
              <a:rPr lang="en-US" sz="2400">
                <a:solidFill>
                  <a:srgbClr val="ffffff"/>
                </a:solidFill>
                <a:latin typeface="Wingdings"/>
                <a:ea typeface="標楷體"/>
              </a:rPr>
              <a:t></a:t>
            </a: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 </a:t>
            </a:r>
            <a:r>
              <a:rPr lang="en-US">
                <a:solidFill>
                  <a:srgbClr val="ffffff"/>
                </a:solidFill>
                <a:latin typeface="微軟正黑體"/>
                <a:ea typeface="微軟正黑體"/>
              </a:rPr>
              <a:t>Operating Cost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Net Income</a:t>
            </a:r>
            <a:endParaRPr/>
          </a:p>
        </p:txBody>
      </p:sp>
      <p:sp>
        <p:nvSpPr>
          <p:cNvPr id="278" name="Line 3"/>
          <p:cNvSpPr/>
          <p:nvPr/>
        </p:nvSpPr>
        <p:spPr>
          <a:xfrm>
            <a:off x="1919520" y="6033600"/>
            <a:ext cx="3096360" cy="0"/>
          </a:xfrm>
          <a:prstGeom prst="line">
            <a:avLst/>
          </a:prstGeom>
          <a:ln w="12600">
            <a:solidFill>
              <a:srgbClr val="df2e28"/>
            </a:solidFill>
            <a:round/>
          </a:ln>
        </p:spPr>
      </p:sp>
      <p:sp>
        <p:nvSpPr>
          <p:cNvPr id="279" name="CustomShape 4"/>
          <p:cNvSpPr/>
          <p:nvPr/>
        </p:nvSpPr>
        <p:spPr>
          <a:xfrm>
            <a:off x="3287520" y="4436280"/>
            <a:ext cx="647640" cy="935640"/>
          </a:xfrm>
          <a:prstGeom prst="rightBrace">
            <a:avLst>
              <a:gd fmla="val 8333" name="adj1"/>
              <a:gd fmla="val 50000" name="adj2"/>
            </a:avLst>
          </a:prstGeom>
          <a:ln w="9360">
            <a:solidFill>
              <a:srgbClr val="df2e28"/>
            </a:solidFill>
            <a:round/>
          </a:ln>
        </p:spPr>
      </p:sp>
      <p:sp>
        <p:nvSpPr>
          <p:cNvPr id="280" name="CustomShape 5"/>
          <p:cNvSpPr/>
          <p:nvPr/>
        </p:nvSpPr>
        <p:spPr>
          <a:xfrm>
            <a:off x="3935880" y="4581000"/>
            <a:ext cx="1872000" cy="63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entury Gothic"/>
              </a:rPr>
              <a:t>Cost of Good Sold</a:t>
            </a:r>
            <a:endParaRPr/>
          </a:p>
        </p:txBody>
      </p:sp>
      <p:sp>
        <p:nvSpPr>
          <p:cNvPr id="281" name="CustomShape 6"/>
          <p:cNvSpPr/>
          <p:nvPr/>
        </p:nvSpPr>
        <p:spPr>
          <a:xfrm>
            <a:off x="1991520" y="1340640"/>
            <a:ext cx="8208720" cy="1004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Century Gothic"/>
              </a:rPr>
              <a:t>Step :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b0f0"/>
                </a:solidFill>
                <a:latin typeface="Century Gothic"/>
              </a:rPr>
              <a:t>1.</a:t>
            </a:r>
            <a:r>
              <a:rPr lang="en-US" sz="240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400">
                <a:solidFill>
                  <a:srgbClr val="ffffff"/>
                </a:solidFill>
                <a:latin typeface="Century Gothic"/>
              </a:rPr>
              <a:t>估算現金流</a:t>
            </a:r>
            <a:r>
              <a:rPr lang="en-US" sz="2400">
                <a:solidFill>
                  <a:srgbClr val="ffffff"/>
                </a:solidFill>
                <a:latin typeface="Wingdings"/>
              </a:rPr>
              <a:t></a:t>
            </a:r>
            <a:r>
              <a:rPr lang="en-US" sz="2400">
                <a:solidFill>
                  <a:srgbClr val="00b0f0"/>
                </a:solidFill>
                <a:latin typeface="Century Gothic"/>
              </a:rPr>
              <a:t>2.</a:t>
            </a:r>
            <a:r>
              <a:rPr lang="en-US" sz="2400">
                <a:solidFill>
                  <a:srgbClr val="ffffff"/>
                </a:solidFill>
                <a:latin typeface="Century Gothic"/>
              </a:rPr>
              <a:t>結合專案排程</a:t>
            </a:r>
            <a:r>
              <a:rPr lang="en-US" sz="2400">
                <a:solidFill>
                  <a:srgbClr val="ffffff"/>
                </a:solidFill>
                <a:latin typeface="Century Gothic"/>
              </a:rPr>
              <a:t>&amp;</a:t>
            </a:r>
            <a:r>
              <a:rPr lang="en-US" sz="2400">
                <a:solidFill>
                  <a:srgbClr val="ffffff"/>
                </a:solidFill>
                <a:latin typeface="Century Gothic"/>
              </a:rPr>
              <a:t>預算</a:t>
            </a:r>
            <a:r>
              <a:rPr lang="en-US" sz="2400">
                <a:solidFill>
                  <a:srgbClr val="ffffff"/>
                </a:solidFill>
                <a:latin typeface="Wingdings"/>
              </a:rPr>
              <a:t></a:t>
            </a:r>
            <a:r>
              <a:rPr lang="en-US" sz="2400">
                <a:solidFill>
                  <a:srgbClr val="00b0f0"/>
                </a:solidFill>
                <a:latin typeface="Century Gothic"/>
              </a:rPr>
              <a:t>3.</a:t>
            </a:r>
            <a:r>
              <a:rPr lang="en-US" sz="2400">
                <a:solidFill>
                  <a:srgbClr val="ffffff"/>
                </a:solidFill>
                <a:latin typeface="Century Gothic"/>
              </a:rPr>
              <a:t>計算淨現值</a:t>
            </a:r>
            <a:endParaRPr/>
          </a:p>
        </p:txBody>
      </p:sp>
      <p:graphicFrame>
        <p:nvGraphicFramePr>
          <p:cNvPr id="282" name="Table 7"/>
          <p:cNvGraphicFramePr/>
          <p:nvPr/>
        </p:nvGraphicFramePr>
        <p:xfrm>
          <a:off x="6239880" y="2385720"/>
          <a:ext cx="4176000" cy="4280760"/>
        </p:xfrm>
        <a:graphic>
          <a:graphicData uri="http://schemas.openxmlformats.org/drawingml/2006/table">
            <a:tbl>
              <a:tblPr/>
              <a:tblGrid>
                <a:gridCol w="2088000"/>
                <a:gridCol w="2088000"/>
              </a:tblGrid>
              <a:tr h="41616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成本項目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金額</a:t>
                      </a:r>
                      <a:endParaRPr/>
                    </a:p>
                  </a:txBody>
                  <a:tcPr/>
                </a:tc>
              </a:tr>
              <a:tr h="4161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開發成本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＄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5,000,000</a:t>
                      </a:r>
                      <a:endParaRPr/>
                    </a:p>
                  </a:txBody>
                  <a:tcPr/>
                </a:tc>
              </a:tr>
              <a:tr h="640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試產成本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＄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2,000,000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8874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行銷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&amp;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客服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＄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1,000,000/year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640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單位成本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＄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400/unit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640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生產與銷售量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20000unit/year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640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單位價格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＄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Century Gothic"/>
                        </a:rPr>
                        <a:t>800/unit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dur="indefinite" id="209" nodeType="tmRoot" restart="never">
          <p:childTnLst>
            <p:seq>
              <p:cTn dur="indefinite" id="210" nodeType="mainSeq">
                <p:childTnLst>
                  <p:par>
                    <p:cTn fill="hold" id="211">
                      <p:stCondLst>
                        <p:cond delay="indefinite"/>
                      </p:stCondLst>
                      <p:childTnLst>
                        <p:par>
                          <p:cTn fill="hold" id="212">
                            <p:stCondLst>
                              <p:cond delay="0"/>
                            </p:stCondLst>
                            <p:childTnLst>
                              <p:par>
                                <p:cTn fill="hold" id="2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15"/>
                                        <p:tgtEl>
                                          <p:spTgt spid="281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16"/>
                                        <p:tgtEl>
                                          <p:spTgt spid="281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7">
                      <p:stCondLst>
                        <p:cond delay="indefinite"/>
                      </p:stCondLst>
                      <p:childTnLst>
                        <p:par>
                          <p:cTn fill="hold" id="218">
                            <p:stCondLst>
                              <p:cond delay="0"/>
                            </p:stCondLst>
                            <p:childTnLst>
                              <p:par>
                                <p:cTn fill="hold" id="2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36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21"/>
                                        <p:tgtEl>
                                          <p:spTgt spid="281">
                                            <p:txEl>
                                              <p:pRg end="36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22"/>
                                        <p:tgtEl>
                                          <p:spTgt spid="281">
                                            <p:txEl>
                                              <p:pRg end="36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3">
                      <p:stCondLst>
                        <p:cond delay="indefinite"/>
                      </p:stCondLst>
                      <p:childTnLst>
                        <p:par>
                          <p:cTn fill="hold" id="224">
                            <p:stCondLst>
                              <p:cond delay="0"/>
                            </p:stCondLst>
                            <p:childTnLst>
                              <p:par>
                                <p:cTn fill="hold" id="2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1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27"/>
                                        <p:tgtEl>
                                          <p:spTgt spid="277">
                                            <p:txEl>
                                              <p:pRg end="11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28"/>
                                        <p:tgtEl>
                                          <p:spTgt spid="277">
                                            <p:txEl>
                                              <p:pRg end="11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9">
                      <p:stCondLst>
                        <p:cond delay="indefinite"/>
                      </p:stCondLst>
                      <p:childTnLst>
                        <p:par>
                          <p:cTn fill="hold" id="230">
                            <p:stCondLst>
                              <p:cond delay="0"/>
                            </p:stCondLst>
                            <p:childTnLst>
                              <p:par>
                                <p:cTn fill="hold" id="23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25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33"/>
                                        <p:tgtEl>
                                          <p:spTgt spid="277">
                                            <p:txEl>
                                              <p:pRg end="25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34"/>
                                        <p:tgtEl>
                                          <p:spTgt spid="277">
                                            <p:txEl>
                                              <p:pRg end="25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5">
                      <p:stCondLst>
                        <p:cond delay="indefinite"/>
                      </p:stCondLst>
                      <p:childTnLst>
                        <p:par>
                          <p:cTn fill="hold" id="236">
                            <p:stCondLst>
                              <p:cond delay="0"/>
                            </p:stCondLst>
                            <p:childTnLst>
                              <p:par>
                                <p:cTn fill="hold" id="23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38" st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39"/>
                                        <p:tgtEl>
                                          <p:spTgt spid="277">
                                            <p:txEl>
                                              <p:pRg end="38" st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40"/>
                                        <p:tgtEl>
                                          <p:spTgt spid="277">
                                            <p:txEl>
                                              <p:pRg end="38" st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1">
                      <p:stCondLst>
                        <p:cond delay="indefinite"/>
                      </p:stCondLst>
                      <p:childTnLst>
                        <p:par>
                          <p:cTn fill="hold" id="242">
                            <p:stCondLst>
                              <p:cond delay="0"/>
                            </p:stCondLst>
                            <p:childTnLst>
                              <p:par>
                                <p:cTn fill="hold" id="2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43" st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45"/>
                                        <p:tgtEl>
                                          <p:spTgt spid="277">
                                            <p:txEl>
                                              <p:pRg end="43" st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46"/>
                                        <p:tgtEl>
                                          <p:spTgt spid="277">
                                            <p:txEl>
                                              <p:pRg end="43" st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7">
                      <p:stCondLst>
                        <p:cond delay="indefinite"/>
                      </p:stCondLst>
                      <p:childTnLst>
                        <p:par>
                          <p:cTn fill="hold" id="248">
                            <p:stCondLst>
                              <p:cond delay="0"/>
                            </p:stCondLst>
                            <p:childTnLst>
                              <p:par>
                                <p:cTn fill="hold" id="2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48" st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51"/>
                                        <p:tgtEl>
                                          <p:spTgt spid="277">
                                            <p:txEl>
                                              <p:pRg end="48" st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52"/>
                                        <p:tgtEl>
                                          <p:spTgt spid="277">
                                            <p:txEl>
                                              <p:pRg end="48" st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3">
                      <p:stCondLst>
                        <p:cond delay="indefinite"/>
                      </p:stCondLst>
                      <p:childTnLst>
                        <p:par>
                          <p:cTn fill="hold" id="254">
                            <p:stCondLst>
                              <p:cond delay="0"/>
                            </p:stCondLst>
                            <p:childTnLst>
                              <p:par>
                                <p:cTn fill="hold" id="25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53" st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57"/>
                                        <p:tgtEl>
                                          <p:spTgt spid="277">
                                            <p:txEl>
                                              <p:pRg end="53" st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58"/>
                                        <p:tgtEl>
                                          <p:spTgt spid="277">
                                            <p:txEl>
                                              <p:pRg end="53" st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9">
                      <p:stCondLst>
                        <p:cond delay="indefinite"/>
                      </p:stCondLst>
                      <p:childTnLst>
                        <p:par>
                          <p:cTn fill="hold" id="260">
                            <p:stCondLst>
                              <p:cond delay="0"/>
                            </p:stCondLst>
                            <p:childTnLst>
                              <p:par>
                                <p:cTn fill="hold" id="26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77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63"/>
                                        <p:tgtEl>
                                          <p:spTgt spid="277">
                                            <p:txEl>
                                              <p:pRg end="77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64"/>
                                        <p:tgtEl>
                                          <p:spTgt spid="277">
                                            <p:txEl>
                                              <p:pRg end="77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5">
                      <p:stCondLst>
                        <p:cond delay="indefinite"/>
                      </p:stCondLst>
                      <p:childTnLst>
                        <p:par>
                          <p:cTn fill="hold" id="266">
                            <p:stCondLst>
                              <p:cond delay="0"/>
                            </p:stCondLst>
                            <p:childTnLst>
                              <p:par>
                                <p:cTn fill="hold" id="26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88" st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69"/>
                                        <p:tgtEl>
                                          <p:spTgt spid="277">
                                            <p:txEl>
                                              <p:pRg end="88" st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70"/>
                                        <p:tgtEl>
                                          <p:spTgt spid="277">
                                            <p:txEl>
                                              <p:pRg end="88" st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1">
                      <p:stCondLst>
                        <p:cond delay="indefinite"/>
                      </p:stCondLst>
                      <p:childTnLst>
                        <p:par>
                          <p:cTn fill="hold" id="272">
                            <p:stCondLst>
                              <p:cond delay="0"/>
                            </p:stCondLst>
                            <p:childTnLst>
                              <p:par>
                                <p:cTn fill="hold" id="273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1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275"/>
                                        <p:tgtEl>
                                          <p:spTgt spid="280">
                                            <p:txEl>
                                              <p:pRg end="18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6">
                      <p:stCondLst>
                        <p:cond delay="indefinite"/>
                      </p:stCondLst>
                      <p:childTnLst>
                        <p:par>
                          <p:cTn fill="hold" id="277">
                            <p:stCondLst>
                              <p:cond delay="0"/>
                            </p:stCondLst>
                            <p:childTnLst>
                              <p:par>
                                <p:cTn fill="hold" id="278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28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3100">
                <a:solidFill>
                  <a:srgbClr val="00b0f0"/>
                </a:solidFill>
              </a:rPr>
              <a:t>2.</a:t>
            </a:r>
            <a:r>
              <a:rPr lang="en-US" sz="3100">
                <a:solidFill>
                  <a:srgbClr val="00b0f0"/>
                </a:solidFill>
              </a:rPr>
              <a:t>結合專案排程</a:t>
            </a:r>
            <a:r>
              <a:rPr lang="en-US" sz="3100">
                <a:solidFill>
                  <a:srgbClr val="00b0f0"/>
                </a:solidFill>
              </a:rPr>
              <a:t>&amp;</a:t>
            </a:r>
            <a:r>
              <a:rPr lang="en-US" sz="3100">
                <a:solidFill>
                  <a:srgbClr val="00b0f0"/>
                </a:solidFill>
              </a:rPr>
              <a:t>預算</a:t>
            </a:r>
            <a:r>
              <a:rPr lang="en-US" sz="3100">
                <a:solidFill>
                  <a:srgbClr val="ffffff"/>
                </a:solidFill>
              </a:rPr>
              <a:t>(</a:t>
            </a:r>
            <a:r>
              <a:rPr lang="en-US" sz="3100">
                <a:solidFill>
                  <a:srgbClr val="ffffff"/>
                </a:solidFill>
              </a:rPr>
              <a:t>時間和財務資料</a:t>
            </a:r>
            <a:r>
              <a:rPr lang="en-US" sz="3100">
                <a:solidFill>
                  <a:srgbClr val="ffffff"/>
                </a:solidFill>
              </a:rPr>
              <a:t>)</a:t>
            </a:r>
            <a:r>
              <a:rPr lang="en-US" sz="4000">
                <a:solidFill>
                  <a:srgbClr val="ffffff"/>
                </a:solidFill>
              </a:rPr>
              <a:t>
</a:t>
            </a:r>
            <a:endParaRPr/>
          </a:p>
        </p:txBody>
      </p:sp>
      <p:graphicFrame>
        <p:nvGraphicFramePr>
          <p:cNvPr id="284" name="Table 2"/>
          <p:cNvGraphicFramePr/>
          <p:nvPr/>
        </p:nvGraphicFramePr>
        <p:xfrm>
          <a:off x="1532160" y="1806480"/>
          <a:ext cx="9146880" cy="4465440"/>
        </p:xfrm>
        <a:graphic>
          <a:graphicData uri="http://schemas.openxmlformats.org/drawingml/2006/table">
            <a:tbl>
              <a:tblPr/>
              <a:tblGrid>
                <a:gridCol w="610920"/>
                <a:gridCol w="576000"/>
                <a:gridCol w="506160"/>
                <a:gridCol w="522000"/>
                <a:gridCol w="556920"/>
                <a:gridCol w="506160"/>
                <a:gridCol w="537840"/>
                <a:gridCol w="531720"/>
                <a:gridCol w="531720"/>
                <a:gridCol w="534960"/>
                <a:gridCol w="529920"/>
                <a:gridCol w="534960"/>
                <a:gridCol w="534960"/>
                <a:gridCol w="529920"/>
                <a:gridCol w="534960"/>
                <a:gridCol w="525240"/>
                <a:gridCol w="542520"/>
              </a:tblGrid>
              <a:tr h="495720">
                <a:tc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第</a:t>
                      </a:r>
                      <a:r>
                        <a:rPr b="1" lang="en-US" sz="22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1</a:t>
                      </a:r>
                      <a:r>
                        <a:rPr b="1" lang="en-US" sz="22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年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第</a:t>
                      </a:r>
                      <a:r>
                        <a:rPr b="1" lang="en-US" sz="22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2</a:t>
                      </a:r>
                      <a:r>
                        <a:rPr b="1" lang="en-US" sz="22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年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第</a:t>
                      </a:r>
                      <a:r>
                        <a:rPr b="1" lang="en-US" sz="22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3</a:t>
                      </a:r>
                      <a:r>
                        <a:rPr b="1" lang="en-US" sz="22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年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第</a:t>
                      </a:r>
                      <a:r>
                        <a:rPr b="1" lang="en-US" sz="22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4</a:t>
                      </a:r>
                      <a:r>
                        <a:rPr b="1" lang="en-US" sz="22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年</a:t>
                      </a:r>
                      <a:endParaRPr/>
                    </a:p>
                  </a:txBody>
                  <a:tcPr/>
                </a:tc>
              </a:tr>
              <a:tr h="1016640"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專案排程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Q1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Q2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Q3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Q4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Q1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Q2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Q3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Q4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Q1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Q2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Q3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Q4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Q1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Q2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Q3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Q4</a:t>
                      </a:r>
                      <a:endParaRPr/>
                    </a:p>
                  </a:txBody>
                  <a:tcPr/>
                </a:tc>
              </a:tr>
              <a:tr h="461160"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開發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-1250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-1250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-1250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-1250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457560"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試產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-1000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-1000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960480"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行銷與客服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-250</a:t>
                      </a:r>
                      <a:endParaRPr/>
                    </a:p>
                  </a:txBody>
                  <a:tcPr/>
                </a:tc>
              </a:tr>
              <a:tr h="1073880"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al"/>
                          <a:ea typeface="新細明體"/>
                        </a:rPr>
                        <a:t>生產與銷售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>
                          <a:solidFill>
                            <a:srgbClr val="0070c0"/>
                          </a:solidFill>
                          <a:latin typeface="Arial"/>
                          <a:ea typeface="新細明體"/>
                        </a:rPr>
                        <a:t>-2000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dur="indefinite" id="281" nodeType="tmRoot" restart="never">
          <p:childTnLst>
            <p:seq>
              <p:cTn dur="indefinite" id="282" nodeType="mainSeq">
                <p:childTnLst>
                  <p:par>
                    <p:cTn fill="hold" id="283">
                      <p:stCondLst>
                        <p:cond delay="indefinite"/>
                      </p:stCondLst>
                      <p:childTnLst>
                        <p:par>
                          <p:cTn fill="hold" id="284">
                            <p:stCondLst>
                              <p:cond delay="0"/>
                            </p:stCondLst>
                            <p:childTnLst>
                              <p:par>
                                <p:cTn fill="hold" id="28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87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1832760" y="278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2800">
                <a:solidFill>
                  <a:srgbClr val="00b0f0"/>
                </a:solidFill>
              </a:rPr>
              <a:t>3.</a:t>
            </a:r>
            <a:r>
              <a:rPr lang="en-US" sz="2800">
                <a:solidFill>
                  <a:srgbClr val="00b0f0"/>
                </a:solidFill>
              </a:rPr>
              <a:t>計算淨現值</a:t>
            </a:r>
            <a:endParaRPr/>
          </a:p>
        </p:txBody>
      </p:sp>
      <p:pic>
        <p:nvPicPr>
          <p:cNvPr descr="" id="286" name="圖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4490640" y="1496880"/>
            <a:ext cx="4800960" cy="1367640"/>
          </a:xfrm>
          <a:prstGeom prst="rect">
            <a:avLst/>
          </a:prstGeom>
        </p:spPr>
      </p:pic>
      <p:sp>
        <p:nvSpPr>
          <p:cNvPr id="287" name="CustomShape 2"/>
          <p:cNvSpPr/>
          <p:nvPr/>
        </p:nvSpPr>
        <p:spPr>
          <a:xfrm>
            <a:off x="1171440" y="1950120"/>
            <a:ext cx="5904360" cy="456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</a:rPr>
              <a:t>終值與現值計算公式</a:t>
            </a:r>
            <a:endParaRPr/>
          </a:p>
        </p:txBody>
      </p:sp>
      <p:graphicFrame>
        <p:nvGraphicFramePr>
          <p:cNvPr id="288" name="Table 3"/>
          <p:cNvGraphicFramePr/>
          <p:nvPr/>
        </p:nvGraphicFramePr>
        <p:xfrm>
          <a:off x="4123800" y="2975400"/>
          <a:ext cx="5472360" cy="1828440"/>
        </p:xfrm>
        <a:graphic>
          <a:graphicData uri="http://schemas.openxmlformats.org/drawingml/2006/table">
            <a:tbl>
              <a:tblPr/>
              <a:tblGrid>
                <a:gridCol w="2736720"/>
                <a:gridCol w="2735640"/>
              </a:tblGrid>
              <a:tr h="4575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標楷體"/>
                          <a:ea typeface="標楷體"/>
                        </a:rPr>
                        <a:t>行銷成本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標楷體"/>
                          <a:ea typeface="標楷體"/>
                        </a:rPr>
                        <a:t>$-250,000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標楷體"/>
                          <a:ea typeface="標楷體"/>
                        </a:rPr>
                        <a:t>產品收入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標楷體"/>
                          <a:ea typeface="標楷體"/>
                        </a:rPr>
                        <a:t>$4,000,000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標楷體"/>
                          <a:ea typeface="標楷體"/>
                        </a:rPr>
                        <a:t>生產成本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標楷體"/>
                          <a:ea typeface="標楷體"/>
                        </a:rPr>
                        <a:t>$-2,000,000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標楷體"/>
                          <a:ea typeface="標楷體"/>
                        </a:rPr>
                        <a:t>本期現金流量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標楷體"/>
                          <a:ea typeface="標楷體"/>
                        </a:rPr>
                        <a:t>$1,750,000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9" name="CustomShape 4"/>
          <p:cNvSpPr/>
          <p:nvPr/>
        </p:nvSpPr>
        <p:spPr>
          <a:xfrm>
            <a:off x="2026800" y="4986360"/>
            <a:ext cx="6048360" cy="1553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sz="2400">
                <a:solidFill>
                  <a:srgbClr val="ffffff"/>
                </a:solidFill>
              </a:rPr>
              <a:t>淨現值 </a:t>
            </a:r>
            <a:r>
              <a:rPr lang="en-US" sz="2400">
                <a:solidFill>
                  <a:srgbClr val="ffffff"/>
                </a:solidFill>
              </a:rPr>
              <a:t>=  1,750,000/1.0259=1,401,275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</a:rPr>
              <a:t>(</a:t>
            </a:r>
            <a:r>
              <a:rPr lang="en-US" sz="2400">
                <a:solidFill>
                  <a:srgbClr val="ffffff"/>
                </a:solidFill>
              </a:rPr>
              <a:t>專案淨現值的加總為每期淨現值的加總</a:t>
            </a:r>
            <a:r>
              <a:rPr lang="en-US" sz="2400">
                <a:solidFill>
                  <a:srgbClr val="ffffff"/>
                </a:solidFill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ffffff"/>
                </a:solidFill>
              </a:rPr>
              <a:t>※  </a:t>
            </a:r>
            <a:r>
              <a:rPr b="1" lang="en-US" sz="2400">
                <a:solidFill>
                  <a:srgbClr val="ffffff"/>
                </a:solidFill>
              </a:rPr>
              <a:t>評估結果</a:t>
            </a:r>
            <a:endParaRPr/>
          </a:p>
        </p:txBody>
      </p:sp>
      <p:sp>
        <p:nvSpPr>
          <p:cNvPr id="290" name="CustomShape 5"/>
          <p:cNvSpPr/>
          <p:nvPr/>
        </p:nvSpPr>
        <p:spPr>
          <a:xfrm>
            <a:off x="2026800" y="3056040"/>
            <a:ext cx="1511640" cy="456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</a:rPr>
              <a:t>現金流量</a:t>
            </a:r>
            <a:endParaRPr/>
          </a:p>
        </p:txBody>
      </p:sp>
    </p:spTree>
  </p:cSld>
  <p:timing>
    <p:tnLst>
      <p:par>
        <p:cTn dur="indefinite" id="288" nodeType="tmRoot" restart="never">
          <p:childTnLst>
            <p:seq>
              <p:cTn dur="indefinite" id="289" nodeType="mainSeq">
                <p:childTnLst>
                  <p:par>
                    <p:cTn fill="hold" id="290">
                      <p:stCondLst>
                        <p:cond delay="indefinite"/>
                      </p:stCondLst>
                      <p:childTnLst>
                        <p:par>
                          <p:cTn fill="hold" id="291">
                            <p:stCondLst>
                              <p:cond delay="0"/>
                            </p:stCondLst>
                            <p:childTnLst>
                              <p:par>
                                <p:cTn fill="hold" id="29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94"/>
                                        <p:tgtEl>
                                          <p:spTgt spid="287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5">
                      <p:stCondLst>
                        <p:cond delay="indefinite"/>
                      </p:stCondLst>
                      <p:childTnLst>
                        <p:par>
                          <p:cTn fill="hold" id="296">
                            <p:stCondLst>
                              <p:cond delay="0"/>
                            </p:stCondLst>
                            <p:childTnLst>
                              <p:par>
                                <p:cTn fill="hold" id="29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99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1">
                      <p:stCondLst>
                        <p:cond delay="indefinite"/>
                      </p:stCondLst>
                      <p:childTnLst>
                        <p:par>
                          <p:cTn fill="hold" id="302">
                            <p:stCondLst>
                              <p:cond delay="0"/>
                            </p:stCondLst>
                            <p:childTnLst>
                              <p:par>
                                <p:cTn fill="hold" id="30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05"/>
                                        <p:tgtEl>
                                          <p:spTgt spid="290">
                                            <p:txEl>
                                              <p:pRg end="5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6">
                      <p:stCondLst>
                        <p:cond delay="indefinite"/>
                      </p:stCondLst>
                      <p:childTnLst>
                        <p:par>
                          <p:cTn fill="hold" id="307">
                            <p:stCondLst>
                              <p:cond delay="0"/>
                            </p:stCondLst>
                            <p:childTnLst>
                              <p:par>
                                <p:cTn fill="hold" id="308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31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1">
                      <p:stCondLst>
                        <p:cond delay="indefinite"/>
                      </p:stCondLst>
                      <p:childTnLst>
                        <p:par>
                          <p:cTn fill="hold" id="312">
                            <p:stCondLst>
                              <p:cond delay="0"/>
                            </p:stCondLst>
                            <p:childTnLst>
                              <p:par>
                                <p:cTn fill="hold" id="3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3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15"/>
                                        <p:tgtEl>
                                          <p:spTgt spid="289">
                                            <p:txEl>
                                              <p:pRg end="35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6">
                      <p:stCondLst>
                        <p:cond delay="indefinite"/>
                      </p:stCondLst>
                      <p:childTnLst>
                        <p:par>
                          <p:cTn fill="hold" id="317">
                            <p:stCondLst>
                              <p:cond delay="0"/>
                            </p:stCondLst>
                            <p:childTnLst>
                              <p:par>
                                <p:cTn fill="hold" id="3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55" st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20"/>
                                        <p:tgtEl>
                                          <p:spTgt spid="289">
                                            <p:txEl>
                                              <p:pRg end="55" st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1">
                      <p:stCondLst>
                        <p:cond delay="indefinite"/>
                      </p:stCondLst>
                      <p:childTnLst>
                        <p:par>
                          <p:cTn fill="hold" id="322">
                            <p:stCondLst>
                              <p:cond delay="0"/>
                            </p:stCondLst>
                            <p:childTnLst>
                              <p:par>
                                <p:cTn fill="hold" id="32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64" st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25"/>
                                        <p:tgtEl>
                                          <p:spTgt spid="289">
                                            <p:txEl>
                                              <p:pRg end="64" st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  <a:latin typeface="微軟正黑體"/>
                <a:ea typeface="微軟正黑體"/>
              </a:rPr>
              <a:t>敏感度分析</a:t>
            </a:r>
            <a:endParaRPr/>
          </a:p>
        </p:txBody>
      </p:sp>
      <p:sp>
        <p:nvSpPr>
          <p:cNvPr id="292" name="TextShape 2"/>
          <p:cNvSpPr txBox="1"/>
          <p:nvPr/>
        </p:nvSpPr>
        <p:spPr>
          <a:xfrm>
            <a:off x="1981080" y="1600200"/>
            <a:ext cx="8229240" cy="478080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entury Gothic"/>
              </a:rPr>
              <a:t>何謂敏感度分析</a:t>
            </a:r>
            <a:r>
              <a:rPr lang="en-US" sz="2400">
                <a:solidFill>
                  <a:srgbClr val="ffffff"/>
                </a:solidFill>
                <a:latin typeface="Century Gothic"/>
              </a:rPr>
              <a:t>?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Wingdings"/>
              </a:rPr>
              <a:t></a:t>
            </a: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從眾多</a:t>
            </a:r>
            <a:r>
              <a:rPr lang="en-US" sz="2400" u="sng">
                <a:solidFill>
                  <a:srgbClr val="f0532b"/>
                </a:solidFill>
                <a:latin typeface="標楷體"/>
                <a:ea typeface="標楷體"/>
                <a:hlinkClick r:id="rId1"/>
              </a:rPr>
              <a:t>不確定性</a:t>
            </a: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因素中找出對投資項目</a:t>
            </a:r>
            <a:r>
              <a:rPr lang="en-US" sz="2400" u="sng">
                <a:solidFill>
                  <a:srgbClr val="f0532b"/>
                </a:solidFill>
                <a:latin typeface="標楷體"/>
                <a:ea typeface="標楷體"/>
                <a:hlinkClick r:id="rId2"/>
              </a:rPr>
              <a:t>經濟效益指標</a:t>
            </a: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有重要影響的敏感性因素，並分析其對經濟效益指標的影響程度，進而判斷項目承受風險能力的一種</a:t>
            </a:r>
            <a:r>
              <a:rPr lang="en-US" sz="2400" u="sng">
                <a:solidFill>
                  <a:srgbClr val="f0532b"/>
                </a:solidFill>
                <a:latin typeface="標楷體"/>
                <a:ea typeface="標楷體"/>
                <a:hlinkClick r:id="rId3"/>
              </a:rPr>
              <a:t>不確定性分析方法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Wingdings"/>
                <a:ea typeface="標楷體"/>
              </a:rPr>
              <a:t></a:t>
            </a: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回答</a:t>
            </a:r>
            <a:r>
              <a:rPr lang="en-US" sz="2400">
                <a:solidFill>
                  <a:srgbClr val="ff0000"/>
                </a:solidFill>
                <a:latin typeface="標楷體"/>
                <a:ea typeface="標楷體"/>
              </a:rPr>
              <a:t>”</a:t>
            </a:r>
            <a:r>
              <a:rPr lang="en-US" sz="2400">
                <a:solidFill>
                  <a:srgbClr val="ff0000"/>
                </a:solidFill>
                <a:latin typeface="標楷體"/>
                <a:ea typeface="標楷體"/>
              </a:rPr>
              <a:t>what – if”</a:t>
            </a: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的問題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b0f0"/>
                </a:solidFill>
                <a:latin typeface="標楷體"/>
                <a:ea typeface="標楷體"/>
              </a:rPr>
              <a:t>影響產品開發專案的情況</a:t>
            </a:r>
            <a:r>
              <a:rPr lang="en-US" sz="2400">
                <a:solidFill>
                  <a:srgbClr val="00b0f0"/>
                </a:solidFill>
                <a:latin typeface="標楷體"/>
                <a:ea typeface="標楷體"/>
              </a:rPr>
              <a:t>: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專案開發時間</a:t>
            </a: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(Developing Time)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開發成本</a:t>
            </a: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(Developing Cost)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銷售量</a:t>
            </a: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(Q)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生產成本或售價</a:t>
            </a: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(Cost</a:t>
            </a: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、</a:t>
            </a:r>
            <a:r>
              <a:rPr lang="en-US" sz="2400">
                <a:solidFill>
                  <a:srgbClr val="ffffff"/>
                </a:solidFill>
                <a:latin typeface="標楷體"/>
                <a:ea typeface="標楷體"/>
              </a:rPr>
              <a:t>Price)</a:t>
            </a:r>
            <a:endParaRPr/>
          </a:p>
        </p:txBody>
      </p:sp>
    </p:spTree>
  </p:cSld>
  <p:timing>
    <p:tnLst>
      <p:par>
        <p:cTn dur="indefinite" id="326" nodeType="tmRoot" restart="never">
          <p:childTnLst>
            <p:seq>
              <p:cTn dur="indefinite" id="327" nodeType="mainSeq">
                <p:childTnLst>
                  <p:par>
                    <p:cTn fill="hold" id="328">
                      <p:stCondLst>
                        <p:cond delay="indefinite"/>
                      </p:stCondLst>
                      <p:childTnLst>
                        <p:par>
                          <p:cTn fill="hold" id="329">
                            <p:stCondLst>
                              <p:cond delay="0"/>
                            </p:stCondLst>
                            <p:childTnLst>
                              <p:par>
                                <p:cTn fill="hold" id="330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332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3">
                      <p:stCondLst>
                        <p:cond delay="indefinite"/>
                      </p:stCondLst>
                      <p:childTnLst>
                        <p:par>
                          <p:cTn fill="hold" id="334">
                            <p:stCondLst>
                              <p:cond delay="0"/>
                            </p:stCondLst>
                            <p:childTnLst>
                              <p:par>
                                <p:cTn fill="hold" id="33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37"/>
                                        <p:tgtEl>
                                          <p:spTgt spid="292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8">
                      <p:stCondLst>
                        <p:cond delay="indefinite"/>
                      </p:stCondLst>
                      <p:childTnLst>
                        <p:par>
                          <p:cTn fill="hold" id="339">
                            <p:stCondLst>
                              <p:cond delay="0"/>
                            </p:stCondLst>
                            <p:childTnLst>
                              <p:par>
                                <p:cTn fill="hold" id="34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86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42"/>
                                        <p:tgtEl>
                                          <p:spTgt spid="292">
                                            <p:txEl>
                                              <p:pRg end="86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3">
                      <p:stCondLst>
                        <p:cond delay="indefinite"/>
                      </p:stCondLst>
                      <p:childTnLst>
                        <p:par>
                          <p:cTn fill="hold" id="344">
                            <p:stCondLst>
                              <p:cond delay="0"/>
                            </p:stCondLst>
                            <p:childTnLst>
                              <p:par>
                                <p:cTn fill="hold" id="34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04" st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47"/>
                                        <p:tgtEl>
                                          <p:spTgt spid="292">
                                            <p:txEl>
                                              <p:pRg end="104" st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8">
                      <p:stCondLst>
                        <p:cond delay="indefinite"/>
                      </p:stCondLst>
                      <p:childTnLst>
                        <p:par>
                          <p:cTn fill="hold" id="349">
                            <p:stCondLst>
                              <p:cond delay="0"/>
                            </p:stCondLst>
                            <p:childTnLst>
                              <p:par>
                                <p:cTn fill="hold" id="35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18" st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52"/>
                                        <p:tgtEl>
                                          <p:spTgt spid="292">
                                            <p:txEl>
                                              <p:pRg end="118" st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3">
                      <p:stCondLst>
                        <p:cond delay="indefinite"/>
                      </p:stCondLst>
                      <p:childTnLst>
                        <p:par>
                          <p:cTn fill="hold" id="354">
                            <p:stCondLst>
                              <p:cond delay="0"/>
                            </p:stCondLst>
                            <p:childTnLst>
                              <p:par>
                                <p:cTn fill="hold" id="35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42" st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57"/>
                                        <p:tgtEl>
                                          <p:spTgt spid="292">
                                            <p:txEl>
                                              <p:pRg end="142" st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8">
                      <p:stCondLst>
                        <p:cond delay="indefinite"/>
                      </p:stCondLst>
                      <p:childTnLst>
                        <p:par>
                          <p:cTn fill="hold" id="359">
                            <p:stCondLst>
                              <p:cond delay="0"/>
                            </p:stCondLst>
                            <p:childTnLst>
                              <p:par>
                                <p:cTn fill="hold" id="36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64" st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62"/>
                                        <p:tgtEl>
                                          <p:spTgt spid="292">
                                            <p:txEl>
                                              <p:pRg end="164" st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3">
                      <p:stCondLst>
                        <p:cond delay="indefinite"/>
                      </p:stCondLst>
                      <p:childTnLst>
                        <p:par>
                          <p:cTn fill="hold" id="364">
                            <p:stCondLst>
                              <p:cond delay="0"/>
                            </p:stCondLst>
                            <p:childTnLst>
                              <p:par>
                                <p:cTn fill="hold" id="36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71" st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67"/>
                                        <p:tgtEl>
                                          <p:spTgt spid="292">
                                            <p:txEl>
                                              <p:pRg end="171" st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8">
                      <p:stCondLst>
                        <p:cond delay="indefinite"/>
                      </p:stCondLst>
                      <p:childTnLst>
                        <p:par>
                          <p:cTn fill="hold" id="369">
                            <p:stCondLst>
                              <p:cond delay="0"/>
                            </p:stCondLst>
                            <p:childTnLst>
                              <p:par>
                                <p:cTn fill="hold" id="37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91" st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72"/>
                                        <p:tgtEl>
                                          <p:spTgt spid="292">
                                            <p:txEl>
                                              <p:pRg end="191" st="1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顧客導向設計</a:t>
            </a:r>
            <a:endParaRPr/>
          </a:p>
        </p:txBody>
      </p:sp>
      <p:sp>
        <p:nvSpPr>
          <p:cNvPr id="294" name="TextShape 2"/>
          <p:cNvSpPr txBox="1"/>
          <p:nvPr/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顧客導向－站在使用者的觀點 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vs 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工業導向</a:t>
            </a:r>
            <a:endParaRPr/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EX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：冰箱上裝電視。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(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如：三星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T9000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智慧型冰箱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產品功能過剩？</a:t>
            </a:r>
            <a:endParaRPr/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Why→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電腦晶片價格下降，增加控制成本變低。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因此應該以什麼是</a:t>
            </a:r>
            <a:r>
              <a:rPr lang="en-US" sz="2200">
                <a:solidFill>
                  <a:srgbClr val="ff0000"/>
                </a:solidFill>
                <a:latin typeface="Century Gothic"/>
              </a:rPr>
              <a:t>顧客真正需要用到的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功能來做產品設計。</a:t>
            </a:r>
            <a:endParaRPr/>
          </a:p>
        </p:txBody>
      </p:sp>
      <p:pic>
        <p:nvPicPr>
          <p:cNvPr descr="" id="295" name="圖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7201080" y="2057400"/>
            <a:ext cx="3817440" cy="2536560"/>
          </a:xfrm>
          <a:prstGeom prst="rect">
            <a:avLst/>
          </a:prstGeom>
        </p:spPr>
      </p:pic>
      <p:pic>
        <p:nvPicPr>
          <p:cNvPr descr="" id="296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1080" y="2057400"/>
            <a:ext cx="3817440" cy="2538360"/>
          </a:xfrm>
          <a:prstGeom prst="rect">
            <a:avLst/>
          </a:prstGeom>
        </p:spPr>
      </p:pic>
    </p:spTree>
  </p:cSld>
  <p:timing>
    <p:tnLst>
      <p:par>
        <p:cTn dur="indefinite" id="373" nodeType="tmRoot" restart="never">
          <p:childTnLst>
            <p:seq>
              <p:cTn dur="indefinite" id="374" nodeType="mainSeq">
                <p:childTnLst>
                  <p:par>
                    <p:cTn fill="hold" id="375">
                      <p:stCondLst>
                        <p:cond delay="indefinite"/>
                      </p:stCondLst>
                      <p:childTnLst>
                        <p:par>
                          <p:cTn fill="hold" id="376">
                            <p:stCondLst>
                              <p:cond delay="0"/>
                            </p:stCondLst>
                            <p:childTnLst>
                              <p:par>
                                <p:cTn fill="hold" id="37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2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79"/>
                                        <p:tgtEl>
                                          <p:spTgt spid="294">
                                            <p:txEl>
                                              <p:pRg end="22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0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49" st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82"/>
                                        <p:tgtEl>
                                          <p:spTgt spid="294">
                                            <p:txEl>
                                              <p:pRg end="49" st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3">
                      <p:stCondLst>
                        <p:cond delay="indefinite"/>
                      </p:stCondLst>
                      <p:childTnLst>
                        <p:par>
                          <p:cTn fill="hold" id="384">
                            <p:stCondLst>
                              <p:cond delay="0"/>
                            </p:stCondLst>
                            <p:childTnLst>
                              <p:par>
                                <p:cTn fill="hold" id="38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58" st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87"/>
                                        <p:tgtEl>
                                          <p:spTgt spid="294">
                                            <p:txEl>
                                              <p:pRg end="58" st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8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81" st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90"/>
                                        <p:tgtEl>
                                          <p:spTgt spid="294">
                                            <p:txEl>
                                              <p:pRg end="81" st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1">
                      <p:stCondLst>
                        <p:cond delay="indefinite"/>
                      </p:stCondLst>
                      <p:childTnLst>
                        <p:par>
                          <p:cTn fill="hold" id="392">
                            <p:stCondLst>
                              <p:cond delay="0"/>
                            </p:stCondLst>
                            <p:childTnLst>
                              <p:par>
                                <p:cTn fill="hold" id="393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109" st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95"/>
                                        <p:tgtEl>
                                          <p:spTgt spid="294">
                                            <p:txEl>
                                              <p:pRg end="109" st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6">
                      <p:stCondLst>
                        <p:cond delay="indefinite"/>
                      </p:stCondLst>
                      <p:childTnLst>
                        <p:par>
                          <p:cTn fill="hold" id="397">
                            <p:stCondLst>
                              <p:cond delay="0"/>
                            </p:stCondLst>
                            <p:childTnLst>
                              <p:par>
                                <p:cTn fill="hold" id="39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01"/>
                                        <p:tgtEl>
                                          <p:spTgt spid="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402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3">
                      <p:stCondLst>
                        <p:cond delay="indefinite"/>
                      </p:stCondLst>
                      <p:childTnLst>
                        <p:par>
                          <p:cTn fill="hold" id="404">
                            <p:stCondLst>
                              <p:cond delay="0"/>
                            </p:stCondLst>
                            <p:childTnLst>
                              <p:par>
                                <p:cTn fill="hold" id="40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07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品質機能展開</a:t>
            </a:r>
            <a:r>
              <a:rPr lang="en-US" sz="4000">
                <a:solidFill>
                  <a:srgbClr val="ffffff"/>
                </a:solidFill>
                <a:latin typeface="Century Gothic"/>
              </a:rPr>
              <a:t>(QFD)</a:t>
            </a:r>
            <a:endParaRPr/>
          </a:p>
        </p:txBody>
      </p:sp>
      <p:sp>
        <p:nvSpPr>
          <p:cNvPr id="298" name="TextShape 2"/>
          <p:cNvSpPr txBox="1"/>
          <p:nvPr/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以</a:t>
            </a:r>
            <a:r>
              <a:rPr lang="en-US" sz="2200">
                <a:solidFill>
                  <a:srgbClr val="ff0000"/>
                </a:solidFill>
                <a:latin typeface="Century Gothic"/>
              </a:rPr>
              <a:t>研究顧客需求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為出發點的產品設計工具。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注重跨功能小組的使用。</a:t>
            </a:r>
            <a:endParaRPr/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EX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：本田汽車。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運作程序：</a:t>
            </a:r>
            <a:endParaRPr/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1.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定義真實顧客需求。</a:t>
            </a:r>
            <a:endParaRPr/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2.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分配需求相對重要性之權重。</a:t>
            </a:r>
            <a:endParaRPr/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3.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與競爭者進行比較。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descr="" id="299" name="圖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6527520" y="3178440"/>
            <a:ext cx="3579840" cy="2589840"/>
          </a:xfrm>
          <a:prstGeom prst="rect">
            <a:avLst/>
          </a:prstGeom>
        </p:spPr>
      </p:pic>
    </p:spTree>
  </p:cSld>
  <p:timing>
    <p:tnLst>
      <p:par>
        <p:cTn dur="indefinite" id="408" nodeType="tmRoot" restart="never">
          <p:childTnLst>
            <p:seq>
              <p:cTn dur="indefinite" id="409" nodeType="mainSeq">
                <p:childTnLst>
                  <p:par>
                    <p:cTn fill="hold" id="410">
                      <p:stCondLst>
                        <p:cond delay="indefinite"/>
                      </p:stCondLst>
                      <p:childTnLst>
                        <p:par>
                          <p:cTn fill="hold" id="411">
                            <p:stCondLst>
                              <p:cond delay="0"/>
                            </p:stCondLst>
                            <p:childTnLst>
                              <p:par>
                                <p:cTn fill="hold" id="41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14"/>
                                        <p:tgtEl>
                                          <p:spTgt spid="298">
                                            <p:txEl>
                                              <p:pRg end="2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5">
                      <p:stCondLst>
                        <p:cond delay="indefinite"/>
                      </p:stCondLst>
                      <p:childTnLst>
                        <p:par>
                          <p:cTn fill="hold" id="416">
                            <p:stCondLst>
                              <p:cond delay="0"/>
                            </p:stCondLst>
                            <p:childTnLst>
                              <p:par>
                                <p:cTn fill="hold" id="41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33" st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19"/>
                                        <p:tgtEl>
                                          <p:spTgt spid="298">
                                            <p:txEl>
                                              <p:pRg end="33" st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0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42" st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22"/>
                                        <p:tgtEl>
                                          <p:spTgt spid="298">
                                            <p:txEl>
                                              <p:pRg end="42" st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3">
                      <p:stCondLst>
                        <p:cond delay="indefinite"/>
                      </p:stCondLst>
                      <p:childTnLst>
                        <p:par>
                          <p:cTn fill="hold" id="424">
                            <p:stCondLst>
                              <p:cond delay="0"/>
                            </p:stCondLst>
                            <p:childTnLst>
                              <p:par>
                                <p:cTn fill="hold" id="42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49" st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27"/>
                                        <p:tgtEl>
                                          <p:spTgt spid="298">
                                            <p:txEl>
                                              <p:pRg end="49" st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8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61" st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30"/>
                                        <p:tgtEl>
                                          <p:spTgt spid="298">
                                            <p:txEl>
                                              <p:pRg end="61" st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1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77" st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33"/>
                                        <p:tgtEl>
                                          <p:spTgt spid="298">
                                            <p:txEl>
                                              <p:pRg end="77" st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4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89" st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36"/>
                                        <p:tgtEl>
                                          <p:spTgt spid="298">
                                            <p:txEl>
                                              <p:pRg end="89" st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7">
                      <p:stCondLst>
                        <p:cond delay="indefinite"/>
                      </p:stCondLst>
                      <p:childTnLst>
                        <p:par>
                          <p:cTn fill="hold" id="438">
                            <p:stCondLst>
                              <p:cond delay="0"/>
                            </p:stCondLst>
                            <p:childTnLst>
                              <p:par>
                                <p:cTn fill="hold" id="43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41"/>
                                        <p:tgtEl>
                                          <p:spTgt spid="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42"/>
                                        <p:tgtEl>
                                          <p:spTgt spid="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443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價值分析／價值工程</a:t>
            </a:r>
            <a:r>
              <a:rPr lang="en-US" sz="4000">
                <a:solidFill>
                  <a:srgbClr val="ffffff"/>
                </a:solidFill>
                <a:latin typeface="Century Gothic"/>
              </a:rPr>
              <a:t>(VA/VE)</a:t>
            </a:r>
            <a:endParaRPr/>
          </a:p>
        </p:txBody>
      </p:sp>
      <p:sp>
        <p:nvSpPr>
          <p:cNvPr id="301" name="TextShape 2"/>
          <p:cNvSpPr txBox="1"/>
          <p:nvPr/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源自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G.E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公司工程師麥爾斯（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Lawrence D. Miles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）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以顧客所需要的（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Need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）和所想要的（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Want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）機能為目的，在不降低產品的品質下，能夠有效消除無益成本（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Unnecessary Cost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）的方法。</a:t>
            </a:r>
            <a:endParaRPr/>
          </a:p>
        </p:txBody>
      </p:sp>
      <p:pic>
        <p:nvPicPr>
          <p:cNvPr descr="" id="302" name="圖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2512440" y="3521160"/>
            <a:ext cx="6499800" cy="2697120"/>
          </a:xfrm>
          <a:prstGeom prst="rect">
            <a:avLst/>
          </a:prstGeom>
        </p:spPr>
      </p:pic>
    </p:spTree>
  </p:cSld>
  <p:timing>
    <p:tnLst>
      <p:par>
        <p:cTn dur="indefinite" id="444" nodeType="tmRoot" restart="never">
          <p:childTnLst>
            <p:seq>
              <p:cTn dur="indefinite" id="445" nodeType="mainSeq">
                <p:childTnLst>
                  <p:par>
                    <p:cTn fill="hold" id="446">
                      <p:stCondLst>
                        <p:cond delay="indefinite"/>
                      </p:stCondLst>
                      <p:childTnLst>
                        <p:par>
                          <p:cTn fill="hold" id="447">
                            <p:stCondLst>
                              <p:cond delay="0"/>
                            </p:stCondLst>
                            <p:childTnLst>
                              <p:par>
                                <p:cTn fill="hold" id="448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3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50"/>
                                        <p:tgtEl>
                                          <p:spTgt spid="301">
                                            <p:txEl>
                                              <p:pRg end="33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1">
                      <p:stCondLst>
                        <p:cond delay="indefinite"/>
                      </p:stCondLst>
                      <p:childTnLst>
                        <p:par>
                          <p:cTn fill="hold" id="452">
                            <p:stCondLst>
                              <p:cond delay="0"/>
                            </p:stCondLst>
                            <p:childTnLst>
                              <p:par>
                                <p:cTn fill="hold" id="453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07" st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55"/>
                                        <p:tgtEl>
                                          <p:spTgt spid="301">
                                            <p:txEl>
                                              <p:pRg end="107" st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6">
                      <p:stCondLst>
                        <p:cond delay="indefinite"/>
                      </p:stCondLst>
                      <p:childTnLst>
                        <p:par>
                          <p:cTn fill="hold" id="457">
                            <p:stCondLst>
                              <p:cond delay="0"/>
                            </p:stCondLst>
                            <p:childTnLst>
                              <p:par>
                                <p:cTn fill="hold" id="45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dur="500" fill="freeze" id="46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微軟正黑體"/>
              </a:rPr>
              <a:t>產品設計與製造裝配</a:t>
            </a:r>
            <a:endParaRPr/>
          </a:p>
        </p:txBody>
      </p:sp>
      <p:sp>
        <p:nvSpPr>
          <p:cNvPr id="304" name="CustomShape 2"/>
          <p:cNvSpPr/>
          <p:nvPr/>
        </p:nvSpPr>
        <p:spPr>
          <a:xfrm>
            <a:off x="1980000" y="1604160"/>
            <a:ext cx="3925440" cy="3977280"/>
          </a:xfrm>
          <a:prstGeom prst="rect">
            <a:avLst/>
          </a:prstGeom>
        </p:spPr>
        <p:txBody>
          <a:bodyPr tIns="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00"/>
                </a:solidFill>
                <a:latin typeface="微軟正黑體"/>
              </a:rPr>
              <a:t>設計</a:t>
            </a:r>
            <a:endParaRPr/>
          </a:p>
        </p:txBody>
      </p:sp>
      <p:pic>
        <p:nvPicPr>
          <p:cNvPr descr="" id="305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287880" y="1697760"/>
            <a:ext cx="4752000" cy="2770560"/>
          </a:xfrm>
          <a:prstGeom prst="rect">
            <a:avLst/>
          </a:prstGeom>
        </p:spPr>
      </p:pic>
      <p:pic>
        <p:nvPicPr>
          <p:cNvPr descr="" id="306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95880" y="4180680"/>
            <a:ext cx="3918240" cy="2416320"/>
          </a:xfrm>
          <a:prstGeom prst="rect">
            <a:avLst/>
          </a:prstGeom>
        </p:spPr>
      </p:pic>
    </p:spTree>
  </p:cSld>
  <p:timing>
    <p:tnLst>
      <p:par>
        <p:cTn dur="indefinite" id="461" nodeType="tmRoot" restart="never">
          <p:childTnLst>
            <p:seq>
              <p:cTn dur="indefinite" id="462" nodeType="mainSeq">
                <p:childTnLst>
                  <p:par>
                    <p:cTn fill="hold" id="463">
                      <p:stCondLst>
                        <p:cond delay="indefinite"/>
                      </p:stCondLst>
                      <p:childTnLst>
                        <p:par>
                          <p:cTn fill="hold" id="464">
                            <p:stCondLst>
                              <p:cond delay="0"/>
                            </p:stCondLst>
                            <p:childTnLst>
                              <p:par>
                                <p:cTn fill="hold" id="465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67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68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69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0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72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73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74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5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77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78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79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微軟正黑體"/>
              </a:rPr>
              <a:t>隔牆法</a:t>
            </a:r>
            <a:endParaRPr/>
          </a:p>
        </p:txBody>
      </p:sp>
      <p:pic>
        <p:nvPicPr>
          <p:cNvPr descr="" id="30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52840" y="1951560"/>
            <a:ext cx="2285280" cy="3228480"/>
          </a:xfrm>
          <a:prstGeom prst="rect">
            <a:avLst/>
          </a:prstGeom>
        </p:spPr>
      </p:pic>
      <p:pic>
        <p:nvPicPr>
          <p:cNvPr descr="" id="309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45440" y="1977480"/>
            <a:ext cx="852120" cy="3202560"/>
          </a:xfrm>
          <a:prstGeom prst="rect">
            <a:avLst/>
          </a:prstGeom>
        </p:spPr>
      </p:pic>
      <p:pic>
        <p:nvPicPr>
          <p:cNvPr descr="" id="310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05240" y="2004480"/>
            <a:ext cx="5221440" cy="3228480"/>
          </a:xfrm>
          <a:prstGeom prst="rect">
            <a:avLst/>
          </a:prstGeom>
        </p:spPr>
      </p:pic>
      <p:sp>
        <p:nvSpPr>
          <p:cNvPr id="311" name="CustomShape 2"/>
          <p:cNvSpPr/>
          <p:nvPr/>
        </p:nvSpPr>
        <p:spPr>
          <a:xfrm>
            <a:off x="1646280" y="5698440"/>
            <a:ext cx="3317400" cy="5778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entury Gothic"/>
              </a:rPr>
              <a:t>實務上─同步工程</a:t>
            </a:r>
            <a:endParaRPr/>
          </a:p>
        </p:txBody>
      </p:sp>
    </p:spTree>
  </p:cSld>
  <p:timing>
    <p:tnLst>
      <p:par>
        <p:cTn dur="indefinite" id="480" nodeType="tmRoot" restart="never">
          <p:childTnLst>
            <p:seq>
              <p:cTn dur="indefinite" id="481" nodeType="mainSeq">
                <p:childTnLst>
                  <p:par>
                    <p:cTn fill="hold" id="482">
                      <p:stCondLst>
                        <p:cond delay="indefinite"/>
                      </p:stCondLst>
                      <p:childTnLst>
                        <p:par>
                          <p:cTn fill="hold" id="483">
                            <p:stCondLst>
                              <p:cond delay="0"/>
                            </p:stCondLst>
                            <p:childTnLst>
                              <p:par>
                                <p:cTn fill="hold" id="48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fill="freeze" id="486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fill="freeze" id="489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fill="freeze" id="492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3">
                      <p:stCondLst>
                        <p:cond delay="indefinite"/>
                      </p:stCondLst>
                      <p:childTnLst>
                        <p:par>
                          <p:cTn fill="hold" id="494">
                            <p:stCondLst>
                              <p:cond delay="0"/>
                            </p:stCondLst>
                            <p:childTnLst>
                              <p:par>
                                <p:cTn fill="hold" id="495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97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98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99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1981080" y="1928880"/>
            <a:ext cx="8229240" cy="4428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"/>
            </a:pPr>
            <a:r>
              <a:rPr lang="en-US" sz="2400">
                <a:solidFill>
                  <a:srgbClr val="ffffff"/>
                </a:solidFill>
                <a:latin typeface="Century Gothic"/>
              </a:rPr>
              <a:t>產品設計流程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"/>
            </a:pPr>
            <a:r>
              <a:rPr lang="en-US" sz="2400">
                <a:solidFill>
                  <a:srgbClr val="ffffff"/>
                </a:solidFill>
                <a:latin typeface="Century Gothic"/>
              </a:rPr>
              <a:t>產品開發流程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"/>
            </a:pPr>
            <a:r>
              <a:rPr lang="en-US" sz="2400">
                <a:solidFill>
                  <a:srgbClr val="ffffff"/>
                </a:solidFill>
                <a:latin typeface="Century Gothic"/>
              </a:rPr>
              <a:t>產品開發專案的經濟分析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"/>
            </a:pPr>
            <a:r>
              <a:rPr lang="en-US" sz="2400">
                <a:solidFill>
                  <a:srgbClr val="ffffff"/>
                </a:solidFill>
                <a:latin typeface="Century Gothic"/>
              </a:rPr>
              <a:t>顧客導向設計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"/>
            </a:pPr>
            <a:r>
              <a:rPr lang="en-US" sz="2400">
                <a:solidFill>
                  <a:srgbClr val="ffffff"/>
                </a:solidFill>
                <a:latin typeface="Century Gothic"/>
              </a:rPr>
              <a:t>產品設計與製造裝配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"/>
            </a:pPr>
            <a:r>
              <a:rPr lang="en-US" sz="2400">
                <a:solidFill>
                  <a:srgbClr val="ffffff"/>
                </a:solidFill>
                <a:latin typeface="Century Gothic"/>
              </a:rPr>
              <a:t>服務設計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"/>
            </a:pPr>
            <a:r>
              <a:rPr lang="en-US" sz="2400">
                <a:solidFill>
                  <a:srgbClr val="ffffff"/>
                </a:solidFill>
                <a:latin typeface="Century Gothic"/>
              </a:rPr>
              <a:t>環保設計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"/>
            </a:pPr>
            <a:r>
              <a:rPr lang="en-US" sz="2400">
                <a:solidFill>
                  <a:srgbClr val="ffffff"/>
                </a:solidFill>
                <a:latin typeface="Century Gothic"/>
              </a:rPr>
              <a:t>衡量產品開發績效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"/>
            </a:pPr>
            <a:r>
              <a:rPr lang="en-US" sz="2400">
                <a:solidFill>
                  <a:srgbClr val="ffffff"/>
                </a:solidFill>
                <a:latin typeface="Century Gothic"/>
              </a:rPr>
              <a:t>個案：設計標竿「</a:t>
            </a:r>
            <a:r>
              <a:rPr lang="en-US" sz="2400">
                <a:solidFill>
                  <a:srgbClr val="ffffff"/>
                </a:solidFill>
                <a:latin typeface="Century Gothic"/>
              </a:rPr>
              <a:t>IKEA</a:t>
            </a:r>
            <a:r>
              <a:rPr lang="en-US" sz="2400">
                <a:solidFill>
                  <a:srgbClr val="ffffff"/>
                </a:solidFill>
                <a:latin typeface="Century Gothic"/>
              </a:rPr>
              <a:t>的魅力商品」</a:t>
            </a:r>
            <a:endParaRPr/>
          </a:p>
        </p:txBody>
      </p:sp>
      <p:sp>
        <p:nvSpPr>
          <p:cNvPr id="241" name="CustomShape 2"/>
          <p:cNvSpPr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報告簡介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"/>
                                        <p:tgtEl>
                                          <p:spTgt spid="240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4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0"/>
                                        <p:tgtEl>
                                          <p:spTgt spid="240">
                                            <p:txEl>
                                              <p:pRg end="14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6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3"/>
                                        <p:tgtEl>
                                          <p:spTgt spid="240">
                                            <p:txEl>
                                              <p:pRg end="26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33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6"/>
                                        <p:tgtEl>
                                          <p:spTgt spid="240">
                                            <p:txEl>
                                              <p:pRg end="33" st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43" st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9"/>
                                        <p:tgtEl>
                                          <p:spTgt spid="240">
                                            <p:txEl>
                                              <p:pRg end="43" st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48" st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2"/>
                                        <p:tgtEl>
                                          <p:spTgt spid="240">
                                            <p:txEl>
                                              <p:pRg end="48" st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53" st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5"/>
                                        <p:tgtEl>
                                          <p:spTgt spid="240">
                                            <p:txEl>
                                              <p:pRg end="53" st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62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8"/>
                                        <p:tgtEl>
                                          <p:spTgt spid="240">
                                            <p:txEl>
                                              <p:pRg end="62" st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81" st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1"/>
                                        <p:tgtEl>
                                          <p:spTgt spid="240">
                                            <p:txEl>
                                              <p:pRg end="81" st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微軟正黑體"/>
              </a:rPr>
              <a:t>產品設計工具</a:t>
            </a:r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1980000" y="1604160"/>
            <a:ext cx="8045640" cy="4589280"/>
          </a:xfrm>
          <a:prstGeom prst="rect">
            <a:avLst/>
          </a:prstGeom>
        </p:spPr>
        <p:txBody>
          <a:bodyPr tIns="0"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微軟正黑體"/>
              </a:rPr>
              <a:t>穩健性設計─例如：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AT&amp;T</a:t>
            </a:r>
            <a:r>
              <a:rPr lang="en-US" sz="2400">
                <a:solidFill>
                  <a:srgbClr val="ffffff"/>
                </a:solidFill>
                <a:latin typeface="Century Gothic"/>
              </a:rPr>
              <a:t>-</a:t>
            </a:r>
            <a:r>
              <a:rPr lang="en-US" sz="2400">
                <a:solidFill>
                  <a:srgbClr val="ffffff"/>
                </a:solidFill>
                <a:latin typeface="Century Gothic"/>
              </a:rPr>
              <a:t>放大聲音訊號的電路板</a:t>
            </a:r>
            <a:endParaRPr/>
          </a:p>
          <a:p>
            <a:pPr>
              <a:lnSpc>
                <a:spcPct val="200000"/>
              </a:lnSpc>
              <a:buSzPct val="2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微軟正黑體"/>
              </a:rPr>
              <a:t>模組化設計─例如：丹丹漢堡</a:t>
            </a:r>
            <a:endParaRPr/>
          </a:p>
          <a:p>
            <a:pPr>
              <a:lnSpc>
                <a:spcPct val="200000"/>
              </a:lnSpc>
              <a:buSzPct val="2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微軟正黑體"/>
              </a:rPr>
              <a:t>電腦輔助設計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(CAD)&amp;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電腦輔助製造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(CAM)</a:t>
            </a:r>
            <a:endParaRPr/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ffffff"/>
                </a:solidFill>
                <a:latin typeface="微軟正黑體"/>
              </a:rPr>
              <a:t>  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例如：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IBM</a:t>
            </a:r>
            <a:r>
              <a:rPr lang="en-US" sz="2400">
                <a:solidFill>
                  <a:srgbClr val="ffffff"/>
                </a:solidFill>
                <a:latin typeface="Century Gothic"/>
              </a:rPr>
              <a:t>-</a:t>
            </a:r>
            <a:r>
              <a:rPr lang="en-US" sz="2400">
                <a:solidFill>
                  <a:srgbClr val="ffffff"/>
                </a:solidFill>
                <a:latin typeface="Century Gothic"/>
              </a:rPr>
              <a:t>電腦</a:t>
            </a:r>
            <a:endParaRPr/>
          </a:p>
          <a:p>
            <a:pPr>
              <a:lnSpc>
                <a:spcPct val="200000"/>
              </a:lnSpc>
              <a:buSzPct val="2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微軟正黑體"/>
              </a:rPr>
              <a:t>虛擬實境技術─例如：迪士尼</a:t>
            </a:r>
            <a:endParaRPr/>
          </a:p>
        </p:txBody>
      </p:sp>
      <p:pic>
        <p:nvPicPr>
          <p:cNvPr descr="" id="31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52960" y="4061160"/>
            <a:ext cx="3012840" cy="2132640"/>
          </a:xfrm>
          <a:prstGeom prst="rect">
            <a:avLst/>
          </a:prstGeom>
        </p:spPr>
      </p:pic>
    </p:spTree>
  </p:cSld>
  <p:timing>
    <p:tnLst>
      <p:par>
        <p:cTn dur="indefinite" id="500" nodeType="tmRoot" restart="never">
          <p:childTnLst>
            <p:seq>
              <p:cTn dur="indefinite" id="501" nodeType="mainSeq">
                <p:childTnLst>
                  <p:par>
                    <p:cTn fill="hold" id="502">
                      <p:stCondLst>
                        <p:cond delay="indefinite"/>
                      </p:stCondLst>
                      <p:childTnLst>
                        <p:par>
                          <p:cTn fill="hold" id="503">
                            <p:stCondLst>
                              <p:cond delay="0"/>
                            </p:stCondLst>
                            <p:childTnLst>
                              <p:par>
                                <p:cTn fill="hold" id="504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2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06"/>
                                        <p:tgtEl>
                                          <p:spTgt spid="313">
                                            <p:txEl>
                                              <p:pRg end="25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7">
                      <p:stCondLst>
                        <p:cond delay="indefinite"/>
                      </p:stCondLst>
                      <p:childTnLst>
                        <p:par>
                          <p:cTn fill="hold" id="508">
                            <p:stCondLst>
                              <p:cond delay="0"/>
                            </p:stCondLst>
                            <p:childTnLst>
                              <p:par>
                                <p:cTn fill="hold" id="50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39" st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11"/>
                                        <p:tgtEl>
                                          <p:spTgt spid="313">
                                            <p:txEl>
                                              <p:pRg end="39" st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2">
                      <p:stCondLst>
                        <p:cond delay="indefinite"/>
                      </p:stCondLst>
                      <p:childTnLst>
                        <p:par>
                          <p:cTn fill="hold" id="513">
                            <p:stCondLst>
                              <p:cond delay="0"/>
                            </p:stCondLst>
                            <p:childTnLst>
                              <p:par>
                                <p:cTn fill="hold" id="514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63" st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16"/>
                                        <p:tgtEl>
                                          <p:spTgt spid="313">
                                            <p:txEl>
                                              <p:pRg end="63" st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7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75" st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19"/>
                                        <p:tgtEl>
                                          <p:spTgt spid="313">
                                            <p:txEl>
                                              <p:pRg end="75" st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0">
                      <p:stCondLst>
                        <p:cond delay="indefinite"/>
                      </p:stCondLst>
                      <p:childTnLst>
                        <p:par>
                          <p:cTn fill="hold" id="521">
                            <p:stCondLst>
                              <p:cond delay="0"/>
                            </p:stCondLst>
                            <p:childTnLst>
                              <p:par>
                                <p:cTn fill="hold" id="52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89" st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24"/>
                                        <p:tgtEl>
                                          <p:spTgt spid="313">
                                            <p:txEl>
                                              <p:pRg end="89" st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5">
                      <p:stCondLst>
                        <p:cond delay="indefinite"/>
                      </p:stCondLst>
                      <p:childTnLst>
                        <p:par>
                          <p:cTn fill="hold" id="526">
                            <p:stCondLst>
                              <p:cond delay="0"/>
                            </p:stCondLst>
                            <p:childTnLst>
                              <p:par>
                                <p:cTn fill="hold" id="52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29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微軟正黑體"/>
              </a:rPr>
              <a:t>設計簡單化</a:t>
            </a:r>
            <a:endParaRPr/>
          </a:p>
        </p:txBody>
      </p:sp>
      <p:pic>
        <p:nvPicPr>
          <p:cNvPr descr="" id="31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927080" y="1900800"/>
            <a:ext cx="8822880" cy="4651200"/>
          </a:xfrm>
          <a:prstGeom prst="rect">
            <a:avLst/>
          </a:prstGeom>
        </p:spPr>
      </p:pic>
    </p:spTree>
  </p:cSld>
  <p:timing>
    <p:tnLst>
      <p:par>
        <p:cTn dur="indefinite" id="530" nodeType="tmRoot" restart="never">
          <p:childTnLst>
            <p:seq>
              <p:cTn dur="indefinite" id="531" nodeType="mainSeq">
                <p:childTnLst>
                  <p:par>
                    <p:cTn fill="hold" id="532">
                      <p:stCondLst>
                        <p:cond delay="indefinite"/>
                      </p:stCondLst>
                      <p:childTnLst>
                        <p:par>
                          <p:cTn fill="hold" id="533">
                            <p:stCondLst>
                              <p:cond delay="0"/>
                            </p:stCondLst>
                            <p:childTnLst>
                              <p:par>
                                <p:cTn fill="hold" id="53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fill="freeze" id="536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微軟正黑體"/>
              </a:rPr>
              <a:t>服務設計</a:t>
            </a:r>
            <a:endParaRPr/>
          </a:p>
        </p:txBody>
      </p:sp>
      <p:sp>
        <p:nvSpPr>
          <p:cNvPr id="318" name="CustomShape 2"/>
          <p:cNvSpPr/>
          <p:nvPr/>
        </p:nvSpPr>
        <p:spPr>
          <a:xfrm>
            <a:off x="1980000" y="1604160"/>
            <a:ext cx="8044200" cy="3975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微軟正黑體"/>
              </a:rPr>
              <a:t>訂定服務流程的複雜性與選擇性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微軟正黑體"/>
              </a:rPr>
              <a:t> 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最少的服務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(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低複雜性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/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選擇性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微軟正黑體"/>
              </a:rPr>
              <a:t>     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EX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：速食店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微軟正黑體"/>
              </a:rPr>
              <a:t> 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較多的服務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(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高複雜性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/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選擇性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微軟正黑體"/>
              </a:rPr>
              <a:t>     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EX</a:t>
            </a:r>
            <a:r>
              <a:rPr lang="en-US" sz="2400">
                <a:solidFill>
                  <a:srgbClr val="ffffff"/>
                </a:solidFill>
                <a:latin typeface="微軟正黑體"/>
              </a:rPr>
              <a:t>：王品集團</a:t>
            </a:r>
            <a:endParaRPr/>
          </a:p>
        </p:txBody>
      </p:sp>
      <p:pic>
        <p:nvPicPr>
          <p:cNvPr descr="" id="319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201080" y="1874880"/>
            <a:ext cx="1944000" cy="1944000"/>
          </a:xfrm>
          <a:prstGeom prst="rect">
            <a:avLst/>
          </a:prstGeom>
        </p:spPr>
      </p:pic>
      <p:pic>
        <p:nvPicPr>
          <p:cNvPr descr="" id="32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84040" y="3979440"/>
            <a:ext cx="2220480" cy="2155680"/>
          </a:xfrm>
          <a:prstGeom prst="rect">
            <a:avLst/>
          </a:prstGeom>
        </p:spPr>
      </p:pic>
    </p:spTree>
  </p:cSld>
  <p:timing>
    <p:tnLst>
      <p:par>
        <p:cTn dur="indefinite" id="537" nodeType="tmRoot" restart="never">
          <p:childTnLst>
            <p:seq>
              <p:cTn dur="indefinite" id="538" nodeType="mainSeq">
                <p:childTnLst>
                  <p:par>
                    <p:cTn fill="hold" id="539">
                      <p:stCondLst>
                        <p:cond delay="indefinite"/>
                      </p:stCondLst>
                      <p:childTnLst>
                        <p:par>
                          <p:cTn fill="hold" id="540">
                            <p:stCondLst>
                              <p:cond delay="0"/>
                            </p:stCondLst>
                            <p:childTnLst>
                              <p:par>
                                <p:cTn fill="hold" id="54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43"/>
                                        <p:tgtEl>
                                          <p:spTgt spid="318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4">
                      <p:stCondLst>
                        <p:cond delay="indefinite"/>
                      </p:stCondLst>
                      <p:childTnLst>
                        <p:par>
                          <p:cTn fill="hold" id="545">
                            <p:stCondLst>
                              <p:cond delay="0"/>
                            </p:stCondLst>
                            <p:childTnLst>
                              <p:par>
                                <p:cTn fill="hold" id="546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33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48"/>
                                        <p:tgtEl>
                                          <p:spTgt spid="318">
                                            <p:txEl>
                                              <p:pRg end="33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9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45" st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51"/>
                                        <p:tgtEl>
                                          <p:spTgt spid="318">
                                            <p:txEl>
                                              <p:pRg end="45" st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2">
                      <p:stCondLst>
                        <p:cond delay="indefinite"/>
                      </p:stCondLst>
                      <p:childTnLst>
                        <p:par>
                          <p:cTn fill="hold" id="553">
                            <p:stCondLst>
                              <p:cond delay="0"/>
                            </p:stCondLst>
                            <p:childTnLst>
                              <p:par>
                                <p:cTn fill="hold" id="554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56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7">
                      <p:stCondLst>
                        <p:cond delay="indefinite"/>
                      </p:stCondLst>
                      <p:childTnLst>
                        <p:par>
                          <p:cTn fill="hold" id="558">
                            <p:stCondLst>
                              <p:cond delay="0"/>
                            </p:stCondLst>
                            <p:childTnLst>
                              <p:par>
                                <p:cTn fill="hold" id="55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63" st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61"/>
                                        <p:tgtEl>
                                          <p:spTgt spid="318">
                                            <p:txEl>
                                              <p:pRg end="63" st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2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76" st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64"/>
                                        <p:tgtEl>
                                          <p:spTgt spid="318">
                                            <p:txEl>
                                              <p:pRg end="76" st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5">
                      <p:stCondLst>
                        <p:cond delay="indefinite"/>
                      </p:stCondLst>
                      <p:childTnLst>
                        <p:par>
                          <p:cTn fill="hold" id="566">
                            <p:stCondLst>
                              <p:cond delay="0"/>
                            </p:stCondLst>
                            <p:childTnLst>
                              <p:par>
                                <p:cTn fill="hold" id="56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69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微軟正黑體"/>
              </a:rPr>
              <a:t>服務設計方法</a:t>
            </a:r>
            <a:endParaRPr/>
          </a:p>
        </p:txBody>
      </p:sp>
      <p:sp>
        <p:nvSpPr>
          <p:cNvPr id="322" name="CustomShape 2"/>
          <p:cNvSpPr/>
          <p:nvPr/>
        </p:nvSpPr>
        <p:spPr>
          <a:xfrm>
            <a:off x="1980000" y="1604160"/>
            <a:ext cx="8044200" cy="3975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標楷體"/>
                <a:ea typeface="標楷體"/>
              </a:rPr>
              <a:t> </a:t>
            </a:r>
            <a:r>
              <a:rPr lang="en-US" sz="2200">
                <a:solidFill>
                  <a:srgbClr val="ffffff"/>
                </a:solidFill>
                <a:latin typeface="微軟正黑體"/>
                <a:ea typeface="標楷體"/>
              </a:rPr>
              <a:t>自助服務法</a:t>
            </a:r>
            <a:endParaRPr/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latin typeface="微軟正黑體"/>
                <a:ea typeface="標楷體"/>
              </a:rPr>
              <a:t>   </a:t>
            </a:r>
            <a:r>
              <a:rPr lang="en-US" sz="2200">
                <a:solidFill>
                  <a:srgbClr val="ffffff"/>
                </a:solidFill>
                <a:latin typeface="微軟正黑體"/>
                <a:ea typeface="標楷體"/>
              </a:rPr>
              <a:t>EX</a:t>
            </a:r>
            <a:r>
              <a:rPr lang="en-US" sz="2200">
                <a:solidFill>
                  <a:srgbClr val="ffffff"/>
                </a:solidFill>
                <a:latin typeface="微軟正黑體"/>
                <a:ea typeface="標楷體"/>
              </a:rPr>
              <a:t>：</a:t>
            </a:r>
            <a:r>
              <a:rPr lang="en-US" sz="2200">
                <a:solidFill>
                  <a:srgbClr val="ffffff"/>
                </a:solidFill>
                <a:latin typeface="微軟正黑體"/>
                <a:ea typeface="標楷體"/>
              </a:rPr>
              <a:t>ATM</a:t>
            </a:r>
            <a:r>
              <a:rPr lang="en-US" sz="2200">
                <a:solidFill>
                  <a:srgbClr val="ffffff"/>
                </a:solidFill>
                <a:latin typeface="微軟正黑體"/>
                <a:ea typeface="標楷體"/>
              </a:rPr>
              <a:t>、自助式加油站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200">
                <a:solidFill>
                  <a:srgbClr val="ffffff"/>
                </a:solidFill>
                <a:latin typeface="微軟正黑體"/>
                <a:ea typeface="標楷體"/>
              </a:rPr>
              <a:t> </a:t>
            </a:r>
            <a:r>
              <a:rPr lang="en-US" sz="2200">
                <a:solidFill>
                  <a:srgbClr val="ffffff"/>
                </a:solidFill>
                <a:latin typeface="微軟正黑體"/>
                <a:ea typeface="標楷體"/>
              </a:rPr>
              <a:t>個人化方式</a:t>
            </a:r>
            <a:endParaRPr/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latin typeface="微軟正黑體"/>
                <a:ea typeface="標楷體"/>
              </a:rPr>
              <a:t>   </a:t>
            </a:r>
            <a:r>
              <a:rPr lang="en-US" sz="2200">
                <a:solidFill>
                  <a:srgbClr val="ffffff"/>
                </a:solidFill>
                <a:latin typeface="微軟正黑體"/>
                <a:ea typeface="標楷體"/>
              </a:rPr>
              <a:t>EX</a:t>
            </a:r>
            <a:r>
              <a:rPr lang="en-US" sz="2200">
                <a:solidFill>
                  <a:srgbClr val="ffffff"/>
                </a:solidFill>
                <a:latin typeface="微軟正黑體"/>
                <a:ea typeface="標楷體"/>
              </a:rPr>
              <a:t>：學校選課、投資組合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270">
                <a:solidFill>
                  <a:srgbClr val="ff0000"/>
                </a:solidFill>
                <a:latin typeface="微軟正黑體"/>
                <a:ea typeface="標楷體"/>
              </a:rPr>
              <a:t>        </a:t>
            </a:r>
            <a:endParaRPr/>
          </a:p>
          <a:p>
            <a:pPr>
              <a:lnSpc>
                <a:spcPct val="100000"/>
              </a:lnSpc>
            </a:pPr>
            <a:r>
              <a:rPr lang="en-US" sz="3270">
                <a:solidFill>
                  <a:srgbClr val="ff0000"/>
                </a:solidFill>
                <a:latin typeface="微軟正黑體"/>
                <a:ea typeface="標楷體"/>
              </a:rPr>
              <a:t>        </a:t>
            </a:r>
            <a:endParaRPr/>
          </a:p>
          <a:p>
            <a:pPr>
              <a:lnSpc>
                <a:spcPct val="100000"/>
              </a:lnSpc>
            </a:pPr>
            <a:r>
              <a:rPr lang="en-US" sz="3270">
                <a:solidFill>
                  <a:srgbClr val="ff0000"/>
                </a:solidFill>
                <a:latin typeface="微軟正黑體"/>
                <a:ea typeface="標楷體"/>
              </a:rPr>
              <a:t>       </a:t>
            </a:r>
            <a:r>
              <a:rPr lang="en-US" sz="3270">
                <a:solidFill>
                  <a:srgbClr val="92d050"/>
                </a:solidFill>
                <a:latin typeface="微軟正黑體"/>
                <a:ea typeface="標楷體"/>
              </a:rPr>
              <a:t>讓事情簡單</a:t>
            </a:r>
            <a:endParaRPr/>
          </a:p>
        </p:txBody>
      </p:sp>
      <p:sp>
        <p:nvSpPr>
          <p:cNvPr id="323" name="CustomShape 3"/>
          <p:cNvSpPr/>
          <p:nvPr/>
        </p:nvSpPr>
        <p:spPr>
          <a:xfrm>
            <a:off x="2242080" y="5061960"/>
            <a:ext cx="391320" cy="391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8ff"/>
          </a:solidFill>
          <a:ln w="9360">
            <a:solidFill>
              <a:srgbClr val="ffffff"/>
            </a:solidFill>
            <a:round/>
          </a:ln>
        </p:spPr>
      </p:sp>
      <p:pic>
        <p:nvPicPr>
          <p:cNvPr descr="" id="324" name="圖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5123880" y="4475880"/>
            <a:ext cx="2410560" cy="1563480"/>
          </a:xfrm>
          <a:prstGeom prst="rect">
            <a:avLst/>
          </a:prstGeom>
        </p:spPr>
      </p:pic>
    </p:spTree>
  </p:cSld>
  <p:timing>
    <p:tnLst>
      <p:par>
        <p:cTn dur="indefinite" id="570" nodeType="tmRoot" restart="never">
          <p:childTnLst>
            <p:seq>
              <p:cTn dur="indefinite" id="571" nodeType="mainSeq">
                <p:childTnLst>
                  <p:par>
                    <p:cTn fill="hold" id="572">
                      <p:stCondLst>
                        <p:cond delay="indefinite"/>
                      </p:stCondLst>
                      <p:childTnLst>
                        <p:par>
                          <p:cTn fill="hold" id="573">
                            <p:stCondLst>
                              <p:cond delay="0"/>
                            </p:stCondLst>
                            <p:childTnLst>
                              <p:par>
                                <p:cTn fill="hold" id="574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76"/>
                                        <p:tgtEl>
                                          <p:spTgt spid="322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7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24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79"/>
                                        <p:tgtEl>
                                          <p:spTgt spid="322">
                                            <p:txEl>
                                              <p:pRg end="24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0">
                      <p:stCondLst>
                        <p:cond delay="indefinite"/>
                      </p:stCondLst>
                      <p:childTnLst>
                        <p:par>
                          <p:cTn fill="hold" id="581">
                            <p:stCondLst>
                              <p:cond delay="0"/>
                            </p:stCondLst>
                            <p:childTnLst>
                              <p:par>
                                <p:cTn fill="hold" id="58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32" st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84"/>
                                        <p:tgtEl>
                                          <p:spTgt spid="322">
                                            <p:txEl>
                                              <p:pRg end="32" st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5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48" st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87"/>
                                        <p:tgtEl>
                                          <p:spTgt spid="322">
                                            <p:txEl>
                                              <p:pRg end="48" st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8">
                      <p:stCondLst>
                        <p:cond delay="indefinite"/>
                      </p:stCondLst>
                      <p:childTnLst>
                        <p:par>
                          <p:cTn fill="hold" id="589">
                            <p:stCondLst>
                              <p:cond delay="0"/>
                            </p:stCondLst>
                            <p:childTnLst>
                              <p:par>
                                <p:cTn fill="hold" id="590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58" st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92"/>
                                        <p:tgtEl>
                                          <p:spTgt spid="322">
                                            <p:txEl>
                                              <p:pRg end="58" st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3">
                      <p:stCondLst>
                        <p:cond delay="indefinite"/>
                      </p:stCondLst>
                      <p:childTnLst>
                        <p:par>
                          <p:cTn fill="hold" id="594">
                            <p:stCondLst>
                              <p:cond delay="0"/>
                            </p:stCondLst>
                            <p:childTnLst>
                              <p:par>
                                <p:cTn fill="hold" id="59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67" st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97"/>
                                        <p:tgtEl>
                                          <p:spTgt spid="322">
                                            <p:txEl>
                                              <p:pRg end="67" st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8">
                      <p:stCondLst>
                        <p:cond delay="indefinite"/>
                      </p:stCondLst>
                      <p:childTnLst>
                        <p:par>
                          <p:cTn fill="hold" id="599">
                            <p:stCondLst>
                              <p:cond delay="0"/>
                            </p:stCondLst>
                            <p:childTnLst>
                              <p:par>
                                <p:cTn fill="hold" id="600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80" st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602"/>
                                        <p:tgtEl>
                                          <p:spTgt spid="322">
                                            <p:txEl>
                                              <p:pRg end="80" st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3">
                      <p:stCondLst>
                        <p:cond delay="indefinite"/>
                      </p:stCondLst>
                      <p:childTnLst>
                        <p:par>
                          <p:cTn fill="hold" id="604">
                            <p:stCondLst>
                              <p:cond delay="0"/>
                            </p:stCondLst>
                            <p:childTnLst>
                              <p:par>
                                <p:cTn fill="hold" id="60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607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8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61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環保設計</a:t>
            </a:r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3399120" y="4761360"/>
            <a:ext cx="4706640" cy="1210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7000">
                <a:solidFill>
                  <a:srgbClr val="ffffff"/>
                </a:solidFill>
                <a:latin typeface="Century Gothic"/>
              </a:rPr>
              <a:t>競爭優勢？</a:t>
            </a:r>
            <a:endParaRPr/>
          </a:p>
        </p:txBody>
      </p:sp>
      <p:pic>
        <p:nvPicPr>
          <p:cNvPr descr="" id="327" name="圖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1859760" y="1504440"/>
            <a:ext cx="2169720" cy="2146320"/>
          </a:xfrm>
          <a:prstGeom prst="rect">
            <a:avLst/>
          </a:prstGeom>
          <a:ln w="190440">
            <a:solidFill>
              <a:srgbClr val="ffffff"/>
            </a:solidFill>
            <a:miter/>
          </a:ln>
        </p:spPr>
      </p:pic>
      <p:pic>
        <p:nvPicPr>
          <p:cNvPr descr="" id="328" name="圖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6252120" y="1216080"/>
            <a:ext cx="3047040" cy="2565720"/>
          </a:xfrm>
          <a:prstGeom prst="rect">
            <a:avLst/>
          </a:prstGeom>
        </p:spPr>
      </p:pic>
      <p:sp>
        <p:nvSpPr>
          <p:cNvPr id="329" name="CustomShape 3"/>
          <p:cNvSpPr/>
          <p:nvPr/>
        </p:nvSpPr>
        <p:spPr>
          <a:xfrm>
            <a:off x="4964400" y="2264760"/>
            <a:ext cx="672120" cy="631440"/>
          </a:xfrm>
          <a:prstGeom prst="mathPlus">
            <a:avLst>
              <a:gd fmla="val 23520" name="adj1"/>
            </a:avLst>
          </a:prstGeom>
          <a:solidFill>
            <a:srgbClr val="df2e28"/>
          </a:solidFill>
          <a:ln w="12600">
            <a:solidFill>
              <a:srgbClr val="a4221d"/>
            </a:solidFill>
            <a:round/>
          </a:ln>
        </p:spPr>
      </p:sp>
      <p:sp>
        <p:nvSpPr>
          <p:cNvPr id="330" name="CustomShape 4"/>
          <p:cNvSpPr/>
          <p:nvPr/>
        </p:nvSpPr>
        <p:spPr>
          <a:xfrm>
            <a:off x="2318760" y="4977720"/>
            <a:ext cx="672120" cy="63144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df2e28"/>
          </a:solidFill>
          <a:ln w="12600">
            <a:solidFill>
              <a:srgbClr val="a4221d"/>
            </a:solidFill>
            <a:round/>
          </a:ln>
        </p:spPr>
      </p:sp>
    </p:spTree>
  </p:cSld>
  <p:timing>
    <p:tnLst>
      <p:par>
        <p:cTn dur="indefinite" id="611" nodeType="tmRoot" restart="never">
          <p:childTnLst>
            <p:seq>
              <p:cTn dur="indefinite" id="612" nodeType="mainSeq">
                <p:childTnLst>
                  <p:par>
                    <p:cTn fill="hold" id="613">
                      <p:stCondLst>
                        <p:cond delay="indefinite"/>
                      </p:stCondLst>
                      <p:childTnLst>
                        <p:par>
                          <p:cTn fill="hold" id="614">
                            <p:stCondLst>
                              <p:cond delay="0"/>
                            </p:stCondLst>
                            <p:childTnLst>
                              <p:par>
                                <p:cTn fill="hold" id="61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617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62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1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623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4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626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7">
                      <p:stCondLst>
                        <p:cond delay="indefinite"/>
                      </p:stCondLst>
                      <p:childTnLst>
                        <p:par>
                          <p:cTn fill="hold" id="628">
                            <p:stCondLst>
                              <p:cond delay="0"/>
                            </p:stCondLst>
                            <p:childTnLst>
                              <p:par>
                                <p:cTn fill="hold" id="6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631"/>
                                        <p:tgtEl>
                                          <p:spTgt spid="326">
                                            <p:txEl>
                                              <p:pRg end="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632"/>
                                        <p:tgtEl>
                                          <p:spTgt spid="326">
                                            <p:txEl>
                                              <p:pRg end="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1523880" y="0"/>
            <a:ext cx="8205480" cy="571932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顧客忠誠度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降低製造成本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國際競爭力</a:t>
            </a:r>
            <a:endParaRPr/>
          </a:p>
        </p:txBody>
      </p:sp>
      <p:pic>
        <p:nvPicPr>
          <p:cNvPr descr="" id="332" name="圖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5005080" y="685080"/>
            <a:ext cx="4494240" cy="1573920"/>
          </a:xfrm>
          <a:prstGeom prst="rect">
            <a:avLst/>
          </a:prstGeom>
        </p:spPr>
      </p:pic>
      <p:pic>
        <p:nvPicPr>
          <p:cNvPr descr="" id="333" name="圖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942360" y="2787480"/>
            <a:ext cx="2350080" cy="1563840"/>
          </a:xfrm>
          <a:prstGeom prst="rect">
            <a:avLst/>
          </a:prstGeom>
        </p:spPr>
      </p:pic>
      <p:pic>
        <p:nvPicPr>
          <p:cNvPr descr="" id="334" name="圖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686720" y="2859480"/>
            <a:ext cx="2700720" cy="1485720"/>
          </a:xfrm>
          <a:prstGeom prst="rect">
            <a:avLst/>
          </a:prstGeom>
        </p:spPr>
      </p:pic>
      <p:pic>
        <p:nvPicPr>
          <p:cNvPr descr="" id="335" name="圖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303880" y="4807800"/>
            <a:ext cx="3036600" cy="1839600"/>
          </a:xfrm>
          <a:prstGeom prst="rect">
            <a:avLst/>
          </a:prstGeom>
        </p:spPr>
      </p:pic>
      <p:pic>
        <p:nvPicPr>
          <p:cNvPr descr="" id="336" name="圖片 20"/>
          <p:cNvPicPr/>
          <p:nvPr/>
        </p:nvPicPr>
        <p:blipFill>
          <a:blip r:embed="rId5"/>
          <a:stretch>
            <a:fillRect/>
          </a:stretch>
        </p:blipFill>
        <p:spPr>
          <a:xfrm>
            <a:off x="3942360" y="2715480"/>
            <a:ext cx="2350080" cy="1563840"/>
          </a:xfrm>
          <a:prstGeom prst="rect">
            <a:avLst/>
          </a:prstGeom>
        </p:spPr>
      </p:pic>
      <p:pic>
        <p:nvPicPr>
          <p:cNvPr descr="" id="337" name="圖片 21"/>
          <p:cNvPicPr/>
          <p:nvPr/>
        </p:nvPicPr>
        <p:blipFill>
          <a:blip r:embed="rId6"/>
          <a:stretch>
            <a:fillRect/>
          </a:stretch>
        </p:blipFill>
        <p:spPr>
          <a:xfrm>
            <a:off x="7686720" y="2787480"/>
            <a:ext cx="2700720" cy="1485720"/>
          </a:xfrm>
          <a:prstGeom prst="rect">
            <a:avLst/>
          </a:prstGeom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1991520" y="188640"/>
            <a:ext cx="82292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環保設計考量觀點</a:t>
            </a:r>
            <a:endParaRPr/>
          </a:p>
        </p:txBody>
      </p:sp>
      <p:sp>
        <p:nvSpPr>
          <p:cNvPr id="339" name="TextShape 2"/>
          <p:cNvSpPr txBox="1"/>
          <p:nvPr/>
        </p:nvSpPr>
        <p:spPr>
          <a:xfrm>
            <a:off x="2135520" y="1196640"/>
            <a:ext cx="8280720" cy="544500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整體產品生命週期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
</a:t>
            </a:r>
            <a:endParaRPr/>
          </a:p>
        </p:txBody>
      </p:sp>
      <p:sp>
        <p:nvSpPr>
          <p:cNvPr id="340" name="CustomShape 3"/>
          <p:cNvSpPr/>
          <p:nvPr/>
        </p:nvSpPr>
        <p:spPr>
          <a:xfrm>
            <a:off x="7176240" y="1556640"/>
            <a:ext cx="3240000" cy="913320"/>
          </a:xfrm>
          <a:prstGeom prst="rect">
            <a:avLst/>
          </a:prstGeom>
          <a:gradFill>
            <a:gsLst>
              <a:gs pos="0">
                <a:srgbClr val="96ab94"/>
              </a:gs>
              <a:gs pos="50000">
                <a:srgbClr val="8488c4"/>
              </a:gs>
              <a:gs pos="100000">
                <a:srgbClr val="96ab94"/>
              </a:gs>
            </a:gsLst>
            <a:lin ang="16200000"/>
          </a:gradFill>
          <a:ln w="9360">
            <a:solidFill>
              <a:srgbClr val="000000"/>
            </a:solidFill>
            <a:round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entury Gothic"/>
              </a:rPr>
              <a:t>易拆解</a:t>
            </a:r>
            <a:r>
              <a:rPr lang="en-US">
                <a:solidFill>
                  <a:srgbClr val="000000"/>
                </a:solidFill>
                <a:latin typeface="Century Gothic"/>
              </a:rPr>
              <a:t>
</a:t>
            </a:r>
            <a:r>
              <a:rPr lang="en-US">
                <a:solidFill>
                  <a:srgbClr val="000000"/>
                </a:solidFill>
                <a:latin typeface="Century Gothic"/>
              </a:rPr>
              <a:t>模組化</a:t>
            </a:r>
            <a:r>
              <a:rPr lang="en-US">
                <a:solidFill>
                  <a:srgbClr val="000000"/>
                </a:solidFill>
                <a:latin typeface="Century Gothic"/>
              </a:rPr>
              <a:t>
</a:t>
            </a:r>
            <a:r>
              <a:rPr lang="en-US">
                <a:solidFill>
                  <a:srgbClr val="000000"/>
                </a:solidFill>
                <a:latin typeface="Century Gothic"/>
              </a:rPr>
              <a:t>延長零件壽命</a:t>
            </a:r>
            <a:endParaRPr/>
          </a:p>
        </p:txBody>
      </p:sp>
      <p:sp>
        <p:nvSpPr>
          <p:cNvPr id="341" name="CustomShape 4"/>
          <p:cNvSpPr/>
          <p:nvPr/>
        </p:nvSpPr>
        <p:spPr>
          <a:xfrm>
            <a:off x="8688240" y="3357000"/>
            <a:ext cx="1728000" cy="1187640"/>
          </a:xfrm>
          <a:prstGeom prst="rect">
            <a:avLst/>
          </a:prstGeom>
          <a:gradFill>
            <a:gsLst>
              <a:gs pos="0">
                <a:srgbClr val="96ab94"/>
              </a:gs>
              <a:gs pos="50000">
                <a:srgbClr val="8488c4"/>
              </a:gs>
              <a:gs pos="100000">
                <a:srgbClr val="96ab94"/>
              </a:gs>
            </a:gsLst>
            <a:lin ang="16200000"/>
          </a:gradFill>
          <a:ln w="9360">
            <a:solidFill>
              <a:srgbClr val="81bb42"/>
            </a:solidFill>
            <a:round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entury Gothic"/>
              </a:rPr>
              <a:t>選用環保原料</a:t>
            </a:r>
            <a:r>
              <a:rPr lang="en-US">
                <a:solidFill>
                  <a:srgbClr val="000000"/>
                </a:solidFill>
                <a:latin typeface="Century Gothic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entury Gothic"/>
              </a:rPr>
              <a:t>回收物再製造</a:t>
            </a:r>
            <a:r>
              <a:rPr lang="en-US">
                <a:solidFill>
                  <a:srgbClr val="000000"/>
                </a:solidFill>
                <a:latin typeface="Century Gothic"/>
              </a:rPr>
              <a:t>
</a:t>
            </a:r>
            <a:endParaRPr/>
          </a:p>
        </p:txBody>
      </p:sp>
      <p:sp>
        <p:nvSpPr>
          <p:cNvPr id="342" name="CustomShape 5"/>
          <p:cNvSpPr/>
          <p:nvPr/>
        </p:nvSpPr>
        <p:spPr>
          <a:xfrm>
            <a:off x="2063520" y="2853000"/>
            <a:ext cx="1511640" cy="364680"/>
          </a:xfrm>
          <a:prstGeom prst="rect">
            <a:avLst/>
          </a:prstGeom>
          <a:gradFill>
            <a:gsLst>
              <a:gs pos="0">
                <a:srgbClr val="96ab94"/>
              </a:gs>
              <a:gs pos="50000">
                <a:srgbClr val="8488c4"/>
              </a:gs>
              <a:gs pos="100000">
                <a:srgbClr val="96ab94"/>
              </a:gs>
            </a:gsLst>
            <a:lin ang="16200000"/>
          </a:gradFill>
          <a:ln w="9360">
            <a:solidFill>
              <a:srgbClr val="81bb42"/>
            </a:solidFill>
            <a:round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entury Gothic"/>
              </a:rPr>
              <a:t>拆解規畫</a:t>
            </a:r>
            <a:endParaRPr/>
          </a:p>
        </p:txBody>
      </p:sp>
    </p:spTree>
  </p:cSld>
  <p:timing>
    <p:tnLst>
      <p:par>
        <p:cTn dur="indefinite" id="633" nodeType="tmRoot" restart="never">
          <p:childTnLst>
            <p:seq>
              <p:cTn dur="indefinite" id="634" nodeType="mainSeq">
                <p:childTnLst>
                  <p:par>
                    <p:cTn fill="hold" id="635">
                      <p:stCondLst>
                        <p:cond delay="indefinite"/>
                      </p:stCondLst>
                      <p:childTnLst>
                        <p:par>
                          <p:cTn fill="hold" id="636">
                            <p:stCondLst>
                              <p:cond delay="0"/>
                            </p:stCondLst>
                            <p:childTnLst>
                              <p:par>
                                <p:cTn fill="hold" id="637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fill="freeze" id="639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0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fill="freeze" id="642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3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fill="freeze" id="645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2871000" y="47916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延長產品生命週期</a:t>
            </a:r>
            <a:endParaRPr/>
          </a:p>
        </p:txBody>
      </p:sp>
      <p:pic>
        <p:nvPicPr>
          <p:cNvPr descr="" id="344" name="內容版面配置區 7"/>
          <p:cNvPicPr/>
          <p:nvPr/>
        </p:nvPicPr>
        <p:blipFill>
          <a:blip r:embed="rId1"/>
          <a:stretch>
            <a:fillRect/>
          </a:stretch>
        </p:blipFill>
        <p:spPr>
          <a:xfrm>
            <a:off x="1847520" y="2277000"/>
            <a:ext cx="3960000" cy="4268160"/>
          </a:xfrm>
          <a:prstGeom prst="rect">
            <a:avLst/>
          </a:prstGeom>
        </p:spPr>
      </p:pic>
      <p:sp>
        <p:nvSpPr>
          <p:cNvPr id="345" name="CustomShape 2"/>
          <p:cNvSpPr/>
          <p:nvPr/>
        </p:nvSpPr>
        <p:spPr>
          <a:xfrm>
            <a:off x="1991520" y="1628640"/>
            <a:ext cx="3816000" cy="395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設計過時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(plan obsolescence)</a:t>
            </a:r>
            <a:endParaRPr/>
          </a:p>
        </p:txBody>
      </p:sp>
      <p:sp>
        <p:nvSpPr>
          <p:cNvPr id="346" name="CustomShape 3"/>
          <p:cNvSpPr/>
          <p:nvPr/>
        </p:nvSpPr>
        <p:spPr>
          <a:xfrm>
            <a:off x="6527880" y="1628640"/>
            <a:ext cx="4749120" cy="395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認知過時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(preceived obsolescence)</a:t>
            </a:r>
            <a:endParaRPr/>
          </a:p>
        </p:txBody>
      </p:sp>
      <p:pic>
        <p:nvPicPr>
          <p:cNvPr descr="" id="347" name="圖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104240" y="2277000"/>
            <a:ext cx="2880000" cy="4327920"/>
          </a:xfrm>
          <a:prstGeom prst="rect">
            <a:avLst/>
          </a:prstGeom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環保設計考量觀點</a:t>
            </a:r>
            <a:endParaRPr/>
          </a:p>
        </p:txBody>
      </p:sp>
      <p:sp>
        <p:nvSpPr>
          <p:cNvPr id="349" name="TextShape 2"/>
          <p:cNvSpPr txBox="1"/>
          <p:nvPr/>
        </p:nvSpPr>
        <p:spPr>
          <a:xfrm>
            <a:off x="1760040" y="1639440"/>
            <a:ext cx="8748000" cy="51123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所有發展產品功能所需組成 </a:t>
            </a:r>
            <a:endParaRPr/>
          </a:p>
        </p:txBody>
      </p:sp>
      <p:pic>
        <p:nvPicPr>
          <p:cNvPr descr="" id="350" name="圖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1523880" y="2493000"/>
            <a:ext cx="4173840" cy="3744000"/>
          </a:xfrm>
          <a:prstGeom prst="rect">
            <a:avLst/>
          </a:prstGeom>
        </p:spPr>
      </p:pic>
      <p:pic>
        <p:nvPicPr>
          <p:cNvPr descr="" id="351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7248240" y="3285000"/>
            <a:ext cx="2781000" cy="1638000"/>
          </a:xfrm>
          <a:prstGeom prst="rect">
            <a:avLst/>
          </a:prstGeom>
        </p:spPr>
      </p:pic>
      <p:sp>
        <p:nvSpPr>
          <p:cNvPr id="352" name="CustomShape 3"/>
          <p:cNvSpPr/>
          <p:nvPr/>
        </p:nvSpPr>
        <p:spPr>
          <a:xfrm>
            <a:off x="5591880" y="3501000"/>
            <a:ext cx="978120" cy="48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f2e28"/>
          </a:solidFill>
          <a:ln w="12600">
            <a:solidFill>
              <a:srgbClr val="a4221d"/>
            </a:solidFill>
            <a:round/>
          </a:ln>
        </p:spPr>
      </p:sp>
      <p:sp>
        <p:nvSpPr>
          <p:cNvPr id="353" name="CustomShape 4"/>
          <p:cNvSpPr/>
          <p:nvPr/>
        </p:nvSpPr>
        <p:spPr>
          <a:xfrm>
            <a:off x="8911080" y="2349000"/>
            <a:ext cx="1555560" cy="91476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en-US" sz="5400">
                <a:solidFill>
                  <a:srgbClr val="ff8019"/>
                </a:solidFill>
                <a:latin typeface="Century Gothic"/>
              </a:rPr>
              <a:t>耗材</a:t>
            </a:r>
            <a:endParaRPr/>
          </a:p>
        </p:txBody>
      </p:sp>
      <p:sp>
        <p:nvSpPr>
          <p:cNvPr id="354" name="CustomShape 5"/>
          <p:cNvSpPr/>
          <p:nvPr/>
        </p:nvSpPr>
        <p:spPr>
          <a:xfrm>
            <a:off x="6105960" y="2349000"/>
            <a:ext cx="2241360" cy="91476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en-US" sz="5400">
                <a:solidFill>
                  <a:srgbClr val="ff8019"/>
                </a:solidFill>
                <a:latin typeface="Century Gothic"/>
              </a:rPr>
              <a:t>包裝紙</a:t>
            </a:r>
            <a:endParaRPr/>
          </a:p>
        </p:txBody>
      </p:sp>
      <p:sp>
        <p:nvSpPr>
          <p:cNvPr id="355" name="CustomShape 6"/>
          <p:cNvSpPr/>
          <p:nvPr/>
        </p:nvSpPr>
        <p:spPr>
          <a:xfrm>
            <a:off x="6744240" y="5301360"/>
            <a:ext cx="3646800" cy="17377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5400">
                <a:solidFill>
                  <a:srgbClr val="ff8019"/>
                </a:solidFill>
                <a:latin typeface="Century Gothic"/>
              </a:rPr>
              <a:t>能源供應網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56" name="圖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1638720" y="1296360"/>
            <a:ext cx="4233600" cy="3312000"/>
          </a:xfrm>
          <a:prstGeom prst="rect">
            <a:avLst/>
          </a:prstGeom>
        </p:spPr>
      </p:pic>
      <p:pic>
        <p:nvPicPr>
          <p:cNvPr descr="" id="357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347520" y="1953000"/>
            <a:ext cx="4761000" cy="3312000"/>
          </a:xfrm>
          <a:prstGeom prst="rect">
            <a:avLst/>
          </a:prstGeom>
        </p:spPr>
      </p:pic>
      <p:sp>
        <p:nvSpPr>
          <p:cNvPr id="358" name="CustomShape 1"/>
          <p:cNvSpPr/>
          <p:nvPr/>
        </p:nvSpPr>
        <p:spPr>
          <a:xfrm>
            <a:off x="2567520" y="4941000"/>
            <a:ext cx="2376000" cy="63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Century Gothic"/>
              </a:rPr>
              <a:t>包裝減少</a:t>
            </a:r>
            <a:endParaRPr/>
          </a:p>
        </p:txBody>
      </p:sp>
      <p:sp>
        <p:nvSpPr>
          <p:cNvPr id="359" name="CustomShape 2"/>
          <p:cNvSpPr/>
          <p:nvPr/>
        </p:nvSpPr>
        <p:spPr>
          <a:xfrm>
            <a:off x="6960240" y="5517360"/>
            <a:ext cx="2880000" cy="63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Century Gothic"/>
              </a:rPr>
              <a:t>耗材再利用</a:t>
            </a:r>
            <a:endParaRPr/>
          </a:p>
        </p:txBody>
      </p:sp>
    </p:spTree>
  </p:cSld>
  <p:timing>
    <p:tnLst>
      <p:par>
        <p:cTn dur="indefinite" id="646" nodeType="tmRoot" restart="never">
          <p:childTnLst>
            <p:seq>
              <p:cTn dur="indefinite" id="647" nodeType="mainSeq">
                <p:childTnLst>
                  <p:par>
                    <p:cTn fill="hold" id="648">
                      <p:stCondLst>
                        <p:cond delay="indefinite"/>
                      </p:stCondLst>
                      <p:childTnLst>
                        <p:par>
                          <p:cTn fill="hold" id="649">
                            <p:stCondLst>
                              <p:cond delay="0"/>
                            </p:stCondLst>
                            <p:childTnLst>
                              <p:par>
                                <p:cTn fill="hold" id="650" nodeType="withEffect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600" fill="hold" id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#ppt_#ppt_x)"/>
                                      </p:to>
                                    </p:anim>
                                    <p:anim calcmode="lin" valueType="num">
                                      <p:cBhvr additive="repl">
                                        <p:cTn dur="200" fill="hold" id="65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anim>
                                    <p:anim calcmode="lin" valueType="num">
                                      <p:cBhvr additive="repl">
                                        <p:cTn dur="200" fill="hold" id="65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fill="hold" id="655" nodeType="withEffect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600" fill="hold" id="6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#ppt_#ppt_x)"/>
                                      </p:to>
                                    </p:anim>
                                    <p:anim calcmode="lin" valueType="num">
                                      <p:cBhvr additive="repl">
                                        <p:cTn dur="200" fill="hold" id="65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anim>
                                    <p:anim calcmode="lin" valueType="num">
                                      <p:cBhvr additive="repl">
                                        <p:cTn dur="200" fill="hold" id="65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2518920" y="452160"/>
            <a:ext cx="8229240" cy="1012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章首個案</a:t>
            </a:r>
            <a:r>
              <a:rPr lang="en-US" sz="4000">
                <a:solidFill>
                  <a:srgbClr val="ffffff"/>
                </a:solidFill>
                <a:latin typeface="Century Gothic"/>
              </a:rPr>
              <a:t>-</a:t>
            </a:r>
            <a:r>
              <a:rPr lang="en-US" sz="4000">
                <a:solidFill>
                  <a:srgbClr val="ffffff"/>
                </a:solidFill>
                <a:latin typeface="Century Gothic"/>
              </a:rPr>
              <a:t>群眾外包</a:t>
            </a:r>
            <a:endParaRPr/>
          </a:p>
        </p:txBody>
      </p:sp>
      <p:sp>
        <p:nvSpPr>
          <p:cNvPr id="243" name="TextShape 2"/>
          <p:cNvSpPr txBox="1"/>
          <p:nvPr/>
        </p:nvSpPr>
        <p:spPr>
          <a:xfrm>
            <a:off x="1981080" y="1196640"/>
            <a:ext cx="8229240" cy="4929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entury Gothic"/>
              </a:rPr>
              <a:t>傳統之產品設計：從企業端出發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entury Gothic"/>
              </a:rPr>
              <a:t>群眾外包：納入使用者參與設計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en-US" sz="2400">
                <a:solidFill>
                  <a:srgbClr val="ffffff"/>
                </a:solidFill>
                <a:latin typeface="Century Gothic"/>
              </a:rPr>
              <a:t>成本較低廉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en-US" sz="2400">
                <a:solidFill>
                  <a:srgbClr val="ffffff"/>
                </a:solidFill>
                <a:latin typeface="Century Gothic"/>
              </a:rPr>
              <a:t>提高能見度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en-US" sz="2400">
                <a:solidFill>
                  <a:srgbClr val="ffffff"/>
                </a:solidFill>
                <a:latin typeface="Century Gothic"/>
              </a:rPr>
              <a:t>降低預測錯誤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en-US" sz="2400">
                <a:solidFill>
                  <a:srgbClr val="ffffff"/>
                </a:solidFill>
                <a:latin typeface="Century Gothic"/>
              </a:rPr>
              <a:t>代表作：維基百科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descr="" id="244" name="圖片 9"/>
          <p:cNvPicPr/>
          <p:nvPr/>
        </p:nvPicPr>
        <p:blipFill>
          <a:blip r:embed="rId1"/>
          <a:stretch>
            <a:fillRect/>
          </a:stretch>
        </p:blipFill>
        <p:spPr>
          <a:xfrm>
            <a:off x="7242480" y="2932560"/>
            <a:ext cx="3768120" cy="2917080"/>
          </a:xfrm>
          <a:prstGeom prst="rect">
            <a:avLst/>
          </a:prstGeom>
        </p:spPr>
      </p:pic>
    </p:spTree>
  </p:cSld>
  <p:timing>
    <p:tnLst>
      <p:par>
        <p:cTn dur="indefinite" id="32" nodeType="tmRoot" restart="never">
          <p:childTnLst>
            <p:seq>
              <p:cTn dur="indefinite" id="33" nodeType="mainSeq">
                <p:childTnLst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6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8"/>
                                        <p:tgtEl>
                                          <p:spTgt spid="243">
                                            <p:txEl>
                                              <p:pRg end="16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32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3"/>
                                        <p:tgtEl>
                                          <p:spTgt spid="243">
                                            <p:txEl>
                                              <p:pRg end="32" st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38" st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6"/>
                                        <p:tgtEl>
                                          <p:spTgt spid="243">
                                            <p:txEl>
                                              <p:pRg end="38" st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44" st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9"/>
                                        <p:tgtEl>
                                          <p:spTgt spid="243">
                                            <p:txEl>
                                              <p:pRg end="44" st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51" st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2"/>
                                        <p:tgtEl>
                                          <p:spTgt spid="243">
                                            <p:txEl>
                                              <p:pRg end="51" st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60" st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5"/>
                                        <p:tgtEl>
                                          <p:spTgt spid="243">
                                            <p:txEl>
                                              <p:pRg end="60" st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環保設計考量觀點</a:t>
            </a:r>
            <a:endParaRPr/>
          </a:p>
        </p:txBody>
      </p:sp>
      <p:sp>
        <p:nvSpPr>
          <p:cNvPr id="361" name="TextShape 2"/>
          <p:cNvSpPr txBox="1"/>
          <p:nvPr/>
        </p:nvSpPr>
        <p:spPr>
          <a:xfrm>
            <a:off x="1847520" y="1268640"/>
            <a:ext cx="8640720" cy="558900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多評準方式評量對環境影響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
</a:t>
            </a:r>
            <a:endParaRPr/>
          </a:p>
        </p:txBody>
      </p:sp>
      <p:sp>
        <p:nvSpPr>
          <p:cNvPr id="362" name="CustomShape 3"/>
          <p:cNvSpPr/>
          <p:nvPr/>
        </p:nvSpPr>
        <p:spPr>
          <a:xfrm>
            <a:off x="5375880" y="3933000"/>
            <a:ext cx="978120" cy="48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f2e28"/>
          </a:solidFill>
          <a:ln w="12600">
            <a:solidFill>
              <a:srgbClr val="a4221d"/>
            </a:solidFill>
            <a:round/>
          </a:ln>
        </p:spPr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1971000" y="627120"/>
            <a:ext cx="8568720" cy="61203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外部成本</a:t>
            </a:r>
            <a:endParaRPr/>
          </a:p>
        </p:txBody>
      </p:sp>
      <p:pic>
        <p:nvPicPr>
          <p:cNvPr descr="" id="364" name="圖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8760240" y="908640"/>
            <a:ext cx="1656000" cy="2412720"/>
          </a:xfrm>
          <a:prstGeom prst="rect">
            <a:avLst/>
          </a:prstGeom>
        </p:spPr>
      </p:pic>
      <p:pic>
        <p:nvPicPr>
          <p:cNvPr descr="" id="365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063520" y="1196640"/>
            <a:ext cx="2361960" cy="1942920"/>
          </a:xfrm>
          <a:prstGeom prst="rect">
            <a:avLst/>
          </a:prstGeom>
        </p:spPr>
      </p:pic>
      <p:pic>
        <p:nvPicPr>
          <p:cNvPr descr="" id="366" name="圖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4727880" y="3429000"/>
            <a:ext cx="3245760" cy="2160000"/>
          </a:xfrm>
          <a:prstGeom prst="rect">
            <a:avLst/>
          </a:prstGeom>
        </p:spPr>
      </p:pic>
      <p:sp>
        <p:nvSpPr>
          <p:cNvPr id="367" name="CustomShape 2"/>
          <p:cNvSpPr/>
          <p:nvPr/>
        </p:nvSpPr>
        <p:spPr>
          <a:xfrm>
            <a:off x="4655880" y="5780880"/>
            <a:ext cx="3888000" cy="1065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6400">
                <a:solidFill>
                  <a:srgbClr val="ffffff"/>
                </a:solidFill>
                <a:latin typeface="Century Gothic"/>
              </a:rPr>
              <a:t>三贏局面</a:t>
            </a:r>
            <a:endParaRPr/>
          </a:p>
        </p:txBody>
      </p:sp>
    </p:spTree>
  </p:cSld>
  <p:timing>
    <p:tnLst>
      <p:par>
        <p:cTn dur="indefinite" id="660" nodeType="tmRoot" restart="never">
          <p:childTnLst>
            <p:seq>
              <p:cTn dur="indefinite" id="661" nodeType="mainSeq">
                <p:childTnLst>
                  <p:par>
                    <p:cTn fill="hold" id="662">
                      <p:stCondLst>
                        <p:cond delay="indefinite"/>
                      </p:stCondLst>
                      <p:childTnLst>
                        <p:par>
                          <p:cTn fill="hold" id="663">
                            <p:stCondLst>
                              <p:cond delay="0"/>
                            </p:stCondLst>
                            <p:childTnLst>
                              <p:par>
                                <p:cTn fill="hold" id="664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1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666"/>
                                        <p:tgtEl>
                                          <p:spTgt spid="363">
                                            <p:txEl>
                                              <p:pRg end="11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7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669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0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672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3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675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6">
                      <p:stCondLst>
                        <p:cond delay="indefinite"/>
                      </p:stCondLst>
                      <p:childTnLst>
                        <p:par>
                          <p:cTn fill="hold" id="677">
                            <p:stCondLst>
                              <p:cond delay="0"/>
                            </p:stCondLst>
                            <p:childTnLst>
                              <p:par>
                                <p:cTn fill="hold" id="678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68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1">
                      <p:stCondLst>
                        <p:cond delay="indefinite"/>
                      </p:stCondLst>
                      <p:childTnLst>
                        <p:par>
                          <p:cTn fill="hold" id="682">
                            <p:stCondLst>
                              <p:cond delay="0"/>
                            </p:stCondLst>
                            <p:childTnLst>
                              <p:par>
                                <p:cTn fill="hold" id="683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500" fill="freeze" id="684"/>
                                        <p:tgtEl>
                                          <p:spTgt spid="363">
                                            <p:txEl>
                                              <p:pRg end="11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freeze" id="685"/>
                                        <p:tgtEl>
                                          <p:spTgt spid="363">
                                            <p:txEl>
                                              <p:pRg end="11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1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7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500" fill="freeze" id="688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freeze" id="689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9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1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500" fill="freeze" id="692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freeze" id="693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9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5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500" fill="freeze" id="696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freeze" id="697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9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9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500" fill="freeze" id="7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freeze" id="701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0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0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500" fill="freeze" id="705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6" nodeType="withEffect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600" fill="hold" id="7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#ppt_#ppt_x)"/>
                                      </p:to>
                                    </p:anim>
                                    <p:anim calcmode="lin" valueType="num">
                                      <p:cBhvr additive="repl">
                                        <p:cTn dur="200" fill="hold" id="70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anim>
                                    <p:anim calcmode="lin" valueType="num">
                                      <p:cBhvr additive="repl">
                                        <p:cTn dur="200" fill="hold" id="71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2665080" y="38556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衡量產品開發績效</a:t>
            </a:r>
            <a:endParaRPr/>
          </a:p>
        </p:txBody>
      </p:sp>
      <p:graphicFrame>
        <p:nvGraphicFramePr>
          <p:cNvPr id="369" name="Table 2"/>
          <p:cNvGraphicFramePr/>
          <p:nvPr/>
        </p:nvGraphicFramePr>
        <p:xfrm>
          <a:off x="2135520" y="1628640"/>
          <a:ext cx="8208720" cy="4968360"/>
        </p:xfrm>
        <a:graphic>
          <a:graphicData uri="http://schemas.openxmlformats.org/drawingml/2006/table">
            <a:tbl>
              <a:tblPr/>
              <a:tblGrid>
                <a:gridCol w="1413000"/>
                <a:gridCol w="3335760"/>
                <a:gridCol w="3459960"/>
              </a:tblGrid>
              <a:tr h="7290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績效的構面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衡量指標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對競爭力的影響</a:t>
                      </a:r>
                      <a:endParaRPr/>
                    </a:p>
                  </a:txBody>
                  <a:tcPr/>
                </a:tc>
              </a:tr>
              <a:tr h="20034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上市所需的時間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推出新產品的頻率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概念到上市的時間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提出的數目與實際完成的數目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新產品占銷售的比率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每個專案的期間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對競爭者與顧客的回應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設計的品質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---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接近市場需求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專案的頻率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---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款式的壽命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10476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生產力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每個專案的材料及工具成本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規劃與實際結果的比較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符合規格、可靠度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創新與產品線的廣度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具經濟效益開發案的出現頻率</a:t>
                      </a:r>
                      <a:endParaRPr/>
                    </a:p>
                  </a:txBody>
                  <a:tcPr/>
                </a:tc>
              </a:tr>
              <a:tr h="1366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品質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一致、適用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設計、績效與顧客滿意度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整廠及現場的產出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商譽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---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顧客忠誠度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吸引顧客的程度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---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市場占有率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獲利率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---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Century Gothic"/>
                        </a:rPr>
                        <a:t>售後服務的成本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dur="indefinite" id="711" nodeType="tmRoot" restart="never">
          <p:childTnLst>
            <p:seq>
              <p:cTn dur="indefinite" id="712" nodeType="mainSeq">
                <p:childTnLst>
                  <p:par>
                    <p:cTn fill="hold" id="713">
                      <p:stCondLst>
                        <p:cond delay="indefinite"/>
                      </p:stCondLst>
                      <p:childTnLst>
                        <p:par>
                          <p:cTn fill="hold" id="714">
                            <p:stCondLst>
                              <p:cond delay="0"/>
                            </p:stCondLst>
                            <p:childTnLst>
                              <p:par>
                                <p:cTn fill="hold" id="7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fill="freeze" id="717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2400480" y="386640"/>
            <a:ext cx="8064000" cy="13651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dadada"/>
                </a:solidFill>
              </a:rPr>
              <a:t>關於</a:t>
            </a:r>
            <a:r>
              <a:rPr lang="en-US" sz="4400">
                <a:solidFill>
                  <a:srgbClr val="dadada"/>
                </a:solidFill>
              </a:rPr>
              <a:t>IKEA─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dadada"/>
                </a:solidFill>
              </a:rPr>
              <a:t>為大多數人創造更美好的生活</a:t>
            </a:r>
            <a:r>
              <a:rPr lang="en-US" sz="2800">
                <a:solidFill>
                  <a:srgbClr val="ffffff"/>
                </a:solidFill>
              </a:rPr>
              <a:t> </a:t>
            </a:r>
            <a:endParaRPr/>
          </a:p>
        </p:txBody>
      </p:sp>
      <p:sp>
        <p:nvSpPr>
          <p:cNvPr id="371" name="CustomShape 2"/>
          <p:cNvSpPr/>
          <p:nvPr/>
        </p:nvSpPr>
        <p:spPr>
          <a:xfrm>
            <a:off x="2782800" y="2133720"/>
            <a:ext cx="6913080" cy="3894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  <a:buFont charset="2" typeface="Wingdings"/>
              <a:buChar char=""/>
            </a:pPr>
            <a:r>
              <a:rPr b="1" lang="en-US" sz="2400">
                <a:solidFill>
                  <a:srgbClr val="ffffff"/>
                </a:solidFill>
              </a:rPr>
              <a:t>IKEA</a:t>
            </a:r>
            <a:r>
              <a:rPr b="1" lang="en-US" sz="2400">
                <a:solidFill>
                  <a:srgbClr val="ffffff"/>
                </a:solidFill>
              </a:rPr>
              <a:t>的</a:t>
            </a:r>
            <a:r>
              <a:rPr b="1" lang="en-US" sz="2400">
                <a:solidFill>
                  <a:srgbClr val="ffffff"/>
                </a:solidFill>
              </a:rPr>
              <a:t>logo</a:t>
            </a:r>
            <a:endParaRPr/>
          </a:p>
          <a:p>
            <a:pPr algn="ctr">
              <a:lnSpc>
                <a:spcPct val="100000"/>
              </a:lnSpc>
              <a:buFont charset="2" typeface="Wingdings"/>
              <a:buChar char=""/>
            </a:pPr>
            <a:r>
              <a:rPr b="1" lang="en-US" sz="2400">
                <a:solidFill>
                  <a:srgbClr val="ffffff"/>
                </a:solidFill>
              </a:rPr>
              <a:t>IKEA</a:t>
            </a:r>
            <a:r>
              <a:rPr b="1" lang="en-US" sz="2400">
                <a:solidFill>
                  <a:srgbClr val="ffffff"/>
                </a:solidFill>
              </a:rPr>
              <a:t>的理念</a:t>
            </a:r>
            <a:endParaRPr/>
          </a:p>
          <a:p>
            <a:pPr algn="ctr">
              <a:lnSpc>
                <a:spcPct val="100000"/>
              </a:lnSpc>
              <a:buFont charset="2" typeface="Wingdings"/>
              <a:buChar char=""/>
            </a:pPr>
            <a:r>
              <a:rPr b="1" lang="en-US" sz="2400">
                <a:solidFill>
                  <a:srgbClr val="ffffff"/>
                </a:solidFill>
              </a:rPr>
              <a:t>IKEA</a:t>
            </a:r>
            <a:r>
              <a:rPr b="1" lang="en-US" sz="2400">
                <a:solidFill>
                  <a:srgbClr val="ffffff"/>
                </a:solidFill>
              </a:rPr>
              <a:t>的競爭目標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fe801a"/>
                </a:solidFill>
              </a:rPr>
              <a:t>為了達成此目標，有賴取得設計、建構、配銷的協調平衡，因此</a:t>
            </a:r>
            <a:r>
              <a:rPr b="1" lang="en-US" sz="2800">
                <a:solidFill>
                  <a:srgbClr val="fe801a"/>
                </a:solidFill>
              </a:rPr>
              <a:t>IKEA</a:t>
            </a:r>
            <a:r>
              <a:rPr b="1" lang="en-US" sz="2800">
                <a:solidFill>
                  <a:srgbClr val="fe801a"/>
                </a:solidFill>
              </a:rPr>
              <a:t>建立的獨特方法論來規範公司在設計、建構、配銷的各項步驟</a:t>
            </a:r>
            <a:endParaRPr/>
          </a:p>
        </p:txBody>
      </p:sp>
    </p:spTree>
  </p:cSld>
  <p:timing>
    <p:tnLst>
      <p:par>
        <p:cTn dur="indefinite" id="718" nodeType="tmRoot" restart="never">
          <p:childTnLst>
            <p:seq>
              <p:cTn dur="indefinite" id="719" nodeType="mainSeq">
                <p:childTnLst>
                  <p:par>
                    <p:cTn fill="hold" id="720" nodeType="clickEffect">
                      <p:stCondLst>
                        <p:cond delay="indefinite"/>
                      </p:stCondLst>
                      <p:childTnLst>
                        <p:par>
                          <p:cTn fill="hold" id="721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72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4">
                      <p:stCondLst>
                        <p:cond delay="indefinite"/>
                      </p:stCondLst>
                      <p:childTnLst>
                        <p:par>
                          <p:cTn fill="hold" id="725">
                            <p:stCondLst>
                              <p:cond delay="0"/>
                            </p:stCondLst>
                            <p:childTnLst>
                              <p:par>
                                <p:cTn fill="hold" id="726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728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729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30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1">
                      <p:stCondLst>
                        <p:cond delay="indefinite"/>
                      </p:stCondLst>
                      <p:childTnLst>
                        <p:par>
                          <p:cTn fill="hold" id="732">
                            <p:stCondLst>
                              <p:cond delay="0"/>
                            </p:stCondLst>
                            <p:childTnLst>
                              <p:par>
                                <p:cTn fill="hold" id="733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24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35"/>
                                        <p:tgtEl>
                                          <p:spTgt spid="370">
                                            <p:txEl>
                                              <p:pRg end="24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6">
                      <p:stCondLst>
                        <p:cond delay="indefinite"/>
                      </p:stCondLst>
                      <p:childTnLst>
                        <p:par>
                          <p:cTn fill="hold" id="737">
                            <p:stCondLst>
                              <p:cond delay="0"/>
                            </p:stCondLst>
                            <p:childTnLst>
                              <p:par>
                                <p:cTn fill="hold" id="738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40"/>
                                        <p:tgtEl>
                                          <p:spTgt spid="371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1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18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43"/>
                                        <p:tgtEl>
                                          <p:spTgt spid="371">
                                            <p:txEl>
                                              <p:pRg end="18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4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2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46"/>
                                        <p:tgtEl>
                                          <p:spTgt spid="371">
                                            <p:txEl>
                                              <p:pRg end="28" st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7">
                      <p:stCondLst>
                        <p:cond delay="indefinite"/>
                      </p:stCondLst>
                      <p:childTnLst>
                        <p:par>
                          <p:cTn fill="hold" id="748">
                            <p:stCondLst>
                              <p:cond delay="0"/>
                            </p:stCondLst>
                            <p:childTnLst>
                              <p:par>
                                <p:cTn fill="hold" id="74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89" st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51"/>
                                        <p:tgtEl>
                                          <p:spTgt spid="371">
                                            <p:txEl>
                                              <p:pRg end="89" st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2167200" y="1645200"/>
            <a:ext cx="8706600" cy="4442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2400">
                <a:solidFill>
                  <a:srgbClr val="ffffff"/>
                </a:solidFill>
              </a:rPr>
              <a:t>步驟一 </a:t>
            </a:r>
            <a:r>
              <a:rPr lang="en-US" sz="2400">
                <a:solidFill>
                  <a:srgbClr val="ffffff"/>
                </a:solidFill>
              </a:rPr>
              <a:t>:     </a:t>
            </a:r>
            <a:r>
              <a:rPr lang="en-US" sz="2400">
                <a:solidFill>
                  <a:srgbClr val="ffffff"/>
                </a:solidFill>
              </a:rPr>
              <a:t>訂價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2400">
                <a:solidFill>
                  <a:srgbClr val="ffffff"/>
                </a:solidFill>
              </a:rPr>
              <a:t>步驟二 </a:t>
            </a:r>
            <a:r>
              <a:rPr lang="en-US" sz="2400">
                <a:solidFill>
                  <a:srgbClr val="ffffff"/>
                </a:solidFill>
              </a:rPr>
              <a:t>:     </a:t>
            </a:r>
            <a:r>
              <a:rPr lang="en-US" sz="2400">
                <a:solidFill>
                  <a:srgbClr val="ffffff"/>
                </a:solidFill>
              </a:rPr>
              <a:t>選擇製造者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2400">
                <a:solidFill>
                  <a:srgbClr val="ffffff"/>
                </a:solidFill>
              </a:rPr>
              <a:t>步驟三 </a:t>
            </a:r>
            <a:r>
              <a:rPr lang="en-US" sz="2400">
                <a:solidFill>
                  <a:srgbClr val="ffffff"/>
                </a:solidFill>
              </a:rPr>
              <a:t>:     </a:t>
            </a:r>
            <a:r>
              <a:rPr lang="en-US" sz="2400">
                <a:solidFill>
                  <a:srgbClr val="ffffff"/>
                </a:solidFill>
              </a:rPr>
              <a:t>設計產品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2400">
                <a:solidFill>
                  <a:srgbClr val="ffffff"/>
                </a:solidFill>
              </a:rPr>
              <a:t>步驟四 </a:t>
            </a:r>
            <a:r>
              <a:rPr lang="en-US" sz="2400">
                <a:solidFill>
                  <a:srgbClr val="ffffff"/>
                </a:solidFill>
              </a:rPr>
              <a:t>:     </a:t>
            </a:r>
            <a:r>
              <a:rPr lang="en-US" sz="2400">
                <a:solidFill>
                  <a:srgbClr val="ffffff"/>
                </a:solidFill>
              </a:rPr>
              <a:t>配送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2400">
                <a:solidFill>
                  <a:srgbClr val="ffffff"/>
                </a:solidFill>
              </a:rPr>
              <a:t>步驟五 </a:t>
            </a:r>
            <a:r>
              <a:rPr lang="en-US" sz="2400">
                <a:solidFill>
                  <a:srgbClr val="ffffff"/>
                </a:solidFill>
              </a:rPr>
              <a:t>:     </a:t>
            </a:r>
            <a:r>
              <a:rPr lang="en-US" sz="2400">
                <a:solidFill>
                  <a:srgbClr val="ffffff"/>
                </a:solidFill>
              </a:rPr>
              <a:t>銷售</a:t>
            </a:r>
            <a:endParaRPr/>
          </a:p>
        </p:txBody>
      </p:sp>
      <p:sp>
        <p:nvSpPr>
          <p:cNvPr id="373" name="CustomShape 2"/>
          <p:cNvSpPr/>
          <p:nvPr/>
        </p:nvSpPr>
        <p:spPr>
          <a:xfrm>
            <a:off x="3575160" y="404640"/>
            <a:ext cx="4824000" cy="760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dadada"/>
                </a:solidFill>
              </a:rPr>
              <a:t>五大步驟</a:t>
            </a:r>
            <a:endParaRPr/>
          </a:p>
        </p:txBody>
      </p:sp>
    </p:spTree>
  </p:cSld>
  <p:timing>
    <p:tnLst>
      <p:par>
        <p:cTn dur="indefinite" id="752" nodeType="tmRoot" restart="never">
          <p:childTnLst>
            <p:seq>
              <p:cTn dur="indefinite" id="753" nodeType="mainSeq">
                <p:childTnLst>
                  <p:par>
                    <p:cTn fill="hold" id="754" nodeType="clickEffect">
                      <p:stCondLst>
                        <p:cond delay="indefinite"/>
                      </p:stCondLst>
                      <p:childTnLst>
                        <p:par>
                          <p:cTn fill="hold" id="755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756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1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58"/>
                                        <p:tgtEl>
                                          <p:spTgt spid="372">
                                            <p:txEl>
                                              <p:pRg end="13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9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30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61"/>
                                        <p:tgtEl>
                                          <p:spTgt spid="372">
                                            <p:txEl>
                                              <p:pRg end="30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2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46" st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64"/>
                                        <p:tgtEl>
                                          <p:spTgt spid="372">
                                            <p:txEl>
                                              <p:pRg end="46" st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5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60" st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67"/>
                                        <p:tgtEl>
                                          <p:spTgt spid="372">
                                            <p:txEl>
                                              <p:pRg end="60" st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8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74" st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70"/>
                                        <p:tgtEl>
                                          <p:spTgt spid="372">
                                            <p:txEl>
                                              <p:pRg end="74" st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2438280" y="1413000"/>
            <a:ext cx="8229240" cy="4032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"/>
            </a:pPr>
            <a:r>
              <a:rPr lang="en-US" sz="2400">
                <a:solidFill>
                  <a:srgbClr val="ffffff"/>
                </a:solidFill>
              </a:rPr>
              <a:t>先確定成本再設計產品 →最先設計的是</a:t>
            </a:r>
            <a:r>
              <a:rPr lang="en-US" sz="2400" u="sng">
                <a:solidFill>
                  <a:srgbClr val="f0532b"/>
                </a:solidFill>
                <a:hlinkClick r:id="rId1"/>
              </a:rPr>
              <a:t>價簽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"/>
            </a:pPr>
            <a:r>
              <a:rPr lang="en-US" sz="2400">
                <a:solidFill>
                  <a:srgbClr val="ffffff"/>
                </a:solidFill>
              </a:rPr>
              <a:t>過程中重視</a:t>
            </a:r>
            <a:r>
              <a:rPr lang="en-US" sz="2400" u="sng">
                <a:solidFill>
                  <a:srgbClr val="f0532b"/>
                </a:solidFill>
                <a:hlinkClick r:id="rId2"/>
              </a:rPr>
              <a:t>團隊合作</a:t>
            </a:r>
            <a:r>
              <a:rPr lang="en-US" sz="2400">
                <a:solidFill>
                  <a:srgbClr val="ffffff"/>
                </a:solidFill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</a:rPr>
              <a:t>Example</a:t>
            </a:r>
            <a:r>
              <a:rPr lang="en-US" sz="2400">
                <a:solidFill>
                  <a:srgbClr val="ffffff"/>
                </a:solidFill>
              </a:rPr>
              <a:t>：杯子的顏色選為綠色、藍色、黃色或者白色，因  為這些色料與其它顏色</a:t>
            </a:r>
            <a:r>
              <a:rPr lang="en-US" sz="2400">
                <a:solidFill>
                  <a:srgbClr val="ffffff"/>
                </a:solidFill>
              </a:rPr>
              <a:t>(</a:t>
            </a:r>
            <a:r>
              <a:rPr lang="en-US" sz="2400">
                <a:solidFill>
                  <a:srgbClr val="ffffff"/>
                </a:solidFill>
              </a:rPr>
              <a:t>如紅色</a:t>
            </a:r>
            <a:r>
              <a:rPr lang="en-US" sz="2400">
                <a:solidFill>
                  <a:srgbClr val="ffffff"/>
                </a:solidFill>
              </a:rPr>
              <a:t>)</a:t>
            </a:r>
            <a:r>
              <a:rPr lang="en-US" sz="2400">
                <a:solidFill>
                  <a:srgbClr val="ffffff"/>
                </a:solidFill>
              </a:rPr>
              <a:t>的色料相比，成本更低 </a:t>
            </a:r>
            <a:r>
              <a:rPr lang="en-US" sz="2200">
                <a:solidFill>
                  <a:srgbClr val="ffffff"/>
                </a:solidFill>
              </a:rPr>
              <a:t>     </a:t>
            </a:r>
            <a:endParaRPr/>
          </a:p>
        </p:txBody>
      </p:sp>
      <p:sp>
        <p:nvSpPr>
          <p:cNvPr id="375" name="CustomShape 2"/>
          <p:cNvSpPr/>
          <p:nvPr/>
        </p:nvSpPr>
        <p:spPr>
          <a:xfrm>
            <a:off x="5394600" y="650880"/>
            <a:ext cx="4824000" cy="760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dadada"/>
                </a:solidFill>
              </a:rPr>
              <a:t>步驟一：訂價</a:t>
            </a:r>
            <a:endParaRPr/>
          </a:p>
        </p:txBody>
      </p:sp>
      <p:pic>
        <p:nvPicPr>
          <p:cNvPr descr="" id="376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746520" y="4173120"/>
            <a:ext cx="2234160" cy="2132640"/>
          </a:xfrm>
          <a:prstGeom prst="rect">
            <a:avLst/>
          </a:prstGeom>
        </p:spPr>
      </p:pic>
    </p:spTree>
  </p:cSld>
  <p:timing>
    <p:tnLst>
      <p:par>
        <p:cTn dur="indefinite" id="771" nodeType="tmRoot" restart="never">
          <p:childTnLst>
            <p:seq>
              <p:cTn dur="indefinite" id="772" nodeType="mainSeq">
                <p:childTnLst>
                  <p:par>
                    <p:cTn fill="hold" id="773" nodeType="clickEffect">
                      <p:stCondLst>
                        <p:cond delay="indefinite"/>
                      </p:stCondLst>
                      <p:childTnLst>
                        <p:par>
                          <p:cTn fill="hold" id="77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77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22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33" st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97" st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1" nodeType="clickEffect">
                      <p:stCondLst>
                        <p:cond delay="indefinite"/>
                      </p:stCondLst>
                      <p:childTnLst>
                        <p:par>
                          <p:cTn fill="hold" id="782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783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785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786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87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7" name="Picture 14"/>
          <p:cNvPicPr/>
          <p:nvPr/>
        </p:nvPicPr>
        <p:blipFill>
          <a:blip r:embed="rId1"/>
          <a:stretch>
            <a:fillRect/>
          </a:stretch>
        </p:blipFill>
        <p:spPr>
          <a:xfrm>
            <a:off x="6869160" y="4068360"/>
            <a:ext cx="1871280" cy="1871280"/>
          </a:xfrm>
          <a:prstGeom prst="rect">
            <a:avLst/>
          </a:prstGeom>
        </p:spPr>
      </p:pic>
      <p:sp>
        <p:nvSpPr>
          <p:cNvPr id="378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000">
                <a:solidFill>
                  <a:srgbClr val="ffffff"/>
                </a:solidFill>
              </a:rPr>
              <a:t>步驟二：選擇製造者</a:t>
            </a:r>
            <a:endParaRPr/>
          </a:p>
        </p:txBody>
      </p:sp>
      <p:sp>
        <p:nvSpPr>
          <p:cNvPr id="379" name="CustomShape 2"/>
          <p:cNvSpPr/>
          <p:nvPr/>
        </p:nvSpPr>
        <p:spPr>
          <a:xfrm>
            <a:off x="2351160" y="1778040"/>
            <a:ext cx="8027640" cy="39002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</a:rPr>
              <a:t>產品開發是一項持續進行的工作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</a:rPr>
              <a:t> 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"/>
            </a:pPr>
            <a:r>
              <a:rPr lang="en-US" sz="2400">
                <a:solidFill>
                  <a:srgbClr val="ffffff"/>
                </a:solidFill>
              </a:rPr>
              <a:t>長期合作，建立夥伴關係，減少溝通成本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"/>
            </a:pPr>
            <a:r>
              <a:rPr lang="en-US" sz="2400">
                <a:solidFill>
                  <a:srgbClr val="ffffff"/>
                </a:solidFill>
              </a:rPr>
              <a:t>把新技術迅速引進到新產品開發方面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</a:rPr>
              <a:t>Example</a:t>
            </a:r>
            <a:r>
              <a:rPr lang="en-US" sz="2400">
                <a:solidFill>
                  <a:srgbClr val="ffffff"/>
                </a:solidFill>
              </a:rPr>
              <a:t>：法姆尼靠墊、邦格杯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380" name="Picture 17"/>
          <p:cNvPicPr/>
          <p:nvPr/>
        </p:nvPicPr>
        <p:blipFill>
          <a:blip r:embed="rId2"/>
          <a:stretch>
            <a:fillRect/>
          </a:stretch>
        </p:blipFill>
        <p:spPr>
          <a:xfrm rot="21341400">
            <a:off x="8963640" y="3912120"/>
            <a:ext cx="1942560" cy="2047680"/>
          </a:xfrm>
          <a:prstGeom prst="rect">
            <a:avLst/>
          </a:prstGeom>
        </p:spPr>
      </p:pic>
    </p:spTree>
  </p:cSld>
  <p:timing>
    <p:tnLst>
      <p:par>
        <p:cTn dur="indefinite" id="788" nodeType="tmRoot" restart="never">
          <p:childTnLst>
            <p:seq>
              <p:cTn dur="indefinite" id="789" nodeType="mainSeq">
                <p:childTnLst>
                  <p:par>
                    <p:cTn fill="hold" id="790" nodeType="clickEffect">
                      <p:stCondLst>
                        <p:cond delay="indefinite"/>
                      </p:stCondLst>
                      <p:childTnLst>
                        <p:par>
                          <p:cTn fill="hold" id="791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79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4" nodeType="clickEffect">
                      <p:stCondLst>
                        <p:cond delay="indefinite"/>
                      </p:stCondLst>
                      <p:childTnLst>
                        <p:par>
                          <p:cTn fill="hold" id="795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79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98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799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0" nodeType="clickEffect">
                      <p:stCondLst>
                        <p:cond delay="indefinite"/>
                      </p:stCondLst>
                      <p:childTnLst>
                        <p:par>
                          <p:cTn fill="hold" id="801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80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04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05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2622240" y="633240"/>
            <a:ext cx="8229240" cy="11394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000">
                <a:solidFill>
                  <a:srgbClr val="ffffff"/>
                </a:solidFill>
              </a:rPr>
              <a:t>步驟三：設計產品</a:t>
            </a:r>
            <a:endParaRPr/>
          </a:p>
        </p:txBody>
      </p:sp>
      <p:sp>
        <p:nvSpPr>
          <p:cNvPr id="382" name="TextShape 2"/>
          <p:cNvSpPr txBox="1"/>
          <p:nvPr/>
        </p:nvSpPr>
        <p:spPr>
          <a:xfrm>
            <a:off x="1919160" y="1946160"/>
            <a:ext cx="67784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"/>
            </a:pPr>
            <a:r>
              <a:rPr lang="en-US" sz="2400">
                <a:solidFill>
                  <a:srgbClr val="ffffff"/>
                </a:solidFill>
              </a:rPr>
              <a:t>同樣價格的產品，比誰的設計成本更低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"/>
            </a:pPr>
            <a:r>
              <a:rPr lang="en-US" sz="2400">
                <a:solidFill>
                  <a:srgbClr val="ffffff"/>
                </a:solidFill>
              </a:rPr>
              <a:t>模塊式設計方法 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"/>
            </a:pPr>
            <a:r>
              <a:rPr lang="en-US" sz="2400">
                <a:solidFill>
                  <a:srgbClr val="ffffff"/>
                </a:solidFill>
              </a:rPr>
              <a:t>永續經營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</a:rPr>
              <a:t>Example</a:t>
            </a:r>
            <a:r>
              <a:rPr lang="en-US" sz="2400">
                <a:solidFill>
                  <a:srgbClr val="ffffff"/>
                </a:solidFill>
              </a:rPr>
              <a:t>：奧格拉椅</a:t>
            </a:r>
            <a:endParaRPr/>
          </a:p>
          <a:p>
            <a:pPr>
              <a:lnSpc>
                <a:spcPct val="100000"/>
              </a:lnSpc>
            </a:pPr>
            <a:r>
              <a:rPr lang="en-US" sz="2600">
                <a:solidFill>
                  <a:srgbClr val="ffffff"/>
                </a:solidFill>
              </a:rPr>
              <a:t> </a:t>
            </a:r>
            <a:endParaRPr/>
          </a:p>
        </p:txBody>
      </p:sp>
      <p:pic>
        <p:nvPicPr>
          <p:cNvPr descr="" id="383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7809120" y="3408480"/>
            <a:ext cx="2188800" cy="2188800"/>
          </a:xfrm>
          <a:prstGeom prst="rect">
            <a:avLst/>
          </a:prstGeom>
        </p:spPr>
      </p:pic>
      <p:pic>
        <p:nvPicPr>
          <p:cNvPr descr="" id="384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5577120" y="3582360"/>
            <a:ext cx="1944000" cy="1931760"/>
          </a:xfrm>
          <a:prstGeom prst="rect">
            <a:avLst/>
          </a:prstGeom>
        </p:spPr>
      </p:pic>
    </p:spTree>
  </p:cSld>
  <p:timing>
    <p:tnLst>
      <p:par>
        <p:cTn dur="indefinite" id="806" nodeType="tmRoot" restart="never">
          <p:childTnLst>
            <p:seq>
              <p:cTn dur="indefinite" id="807" nodeType="mainSeq">
                <p:childTnLst>
                  <p:par>
                    <p:cTn fill="hold" id="808" nodeType="clickEffect">
                      <p:stCondLst>
                        <p:cond delay="indefinite"/>
                      </p:stCondLst>
                      <p:childTnLst>
                        <p:par>
                          <p:cTn fill="hold" id="809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81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1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2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2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4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33" st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6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47" st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8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49" st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0" nodeType="clickEffect">
                      <p:stCondLst>
                        <p:cond delay="indefinite"/>
                      </p:stCondLst>
                      <p:childTnLst>
                        <p:par>
                          <p:cTn fill="hold" id="821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8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24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25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6" nodeType="clickEffect">
                      <p:stCondLst>
                        <p:cond delay="indefinite"/>
                      </p:stCondLst>
                      <p:childTnLst>
                        <p:par>
                          <p:cTn fill="hold" id="827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8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3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31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000">
                <a:solidFill>
                  <a:srgbClr val="ffffff"/>
                </a:solidFill>
              </a:rPr>
              <a:t>步驟四：配送</a:t>
            </a:r>
            <a:endParaRPr/>
          </a:p>
        </p:txBody>
      </p:sp>
      <p:sp>
        <p:nvSpPr>
          <p:cNvPr id="386" name="CustomShape 2"/>
          <p:cNvSpPr/>
          <p:nvPr/>
        </p:nvSpPr>
        <p:spPr>
          <a:xfrm>
            <a:off x="1811160" y="1757520"/>
            <a:ext cx="6372000" cy="3771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</a:rPr>
              <a:t>把產品設計成更有效率地包裝和存放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</a:rPr>
              <a:t>包裝愈緊密的產品，運費就愈低廉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</a:rPr>
              <a:t>有效率的倉儲可減少部分存貨成本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</a:rPr>
              <a:t>Example</a:t>
            </a:r>
            <a:r>
              <a:rPr lang="en-US" sz="2400">
                <a:solidFill>
                  <a:srgbClr val="ffffff"/>
                </a:solidFill>
              </a:rPr>
              <a:t>：</a:t>
            </a:r>
            <a:r>
              <a:rPr lang="en-US" sz="2400">
                <a:solidFill>
                  <a:srgbClr val="ffffff"/>
                </a:solidFill>
              </a:rPr>
              <a:t>LAMPAN</a:t>
            </a:r>
            <a:r>
              <a:rPr lang="en-US" sz="2400">
                <a:solidFill>
                  <a:srgbClr val="ffffff"/>
                </a:solidFill>
              </a:rPr>
              <a:t>桌燈 </a:t>
            </a:r>
            <a:r>
              <a:rPr lang="en-US" sz="2400">
                <a:solidFill>
                  <a:srgbClr val="ffffff"/>
                </a:solidFill>
              </a:rPr>
              <a:t>.</a:t>
            </a:r>
            <a:r>
              <a:rPr lang="en-US" sz="2400">
                <a:solidFill>
                  <a:srgbClr val="ffffff"/>
                </a:solidFill>
              </a:rPr>
              <a:t>平整包裝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387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8183520" y="3917160"/>
            <a:ext cx="2208600" cy="1944000"/>
          </a:xfrm>
          <a:prstGeom prst="rect">
            <a:avLst/>
          </a:prstGeom>
        </p:spPr>
      </p:pic>
    </p:spTree>
  </p:cSld>
  <p:timing>
    <p:tnLst>
      <p:par>
        <p:cTn dur="indefinite" id="832" nodeType="tmRoot" restart="never">
          <p:childTnLst>
            <p:seq>
              <p:cTn dur="indefinite" id="833" nodeType="mainSeq">
                <p:childTnLst>
                  <p:par>
                    <p:cTn fill="hold" id="834" nodeType="clickEffect">
                      <p:stCondLst>
                        <p:cond delay="indefinite"/>
                      </p:stCondLst>
                      <p:childTnLst>
                        <p:par>
                          <p:cTn fill="hold" id="835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83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8" nodeType="clickEffect">
                      <p:stCondLst>
                        <p:cond delay="indefinite"/>
                      </p:stCondLst>
                      <p:childTnLst>
                        <p:par>
                          <p:cTn fill="hold" id="839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840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842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843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44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2423160" y="1631160"/>
            <a:ext cx="538452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"/>
            </a:pPr>
            <a:r>
              <a:rPr lang="en-US" sz="2600">
                <a:solidFill>
                  <a:srgbClr val="ffffff"/>
                </a:solidFill>
              </a:rPr>
              <a:t>D I Y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"/>
            </a:pPr>
            <a:r>
              <a:rPr lang="en-US" sz="2600">
                <a:solidFill>
                  <a:srgbClr val="ffffff"/>
                </a:solidFill>
              </a:rPr>
              <a:t>動線，賣場展示設計</a:t>
            </a:r>
            <a:endParaRPr/>
          </a:p>
        </p:txBody>
      </p:sp>
      <p:pic>
        <p:nvPicPr>
          <p:cNvPr descr="" id="389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939320" y="954000"/>
            <a:ext cx="8135640" cy="5600520"/>
          </a:xfrm>
          <a:prstGeom prst="rect">
            <a:avLst/>
          </a:prstGeom>
        </p:spPr>
      </p:pic>
      <p:sp>
        <p:nvSpPr>
          <p:cNvPr id="390" name="CustomShape 2"/>
          <p:cNvSpPr/>
          <p:nvPr/>
        </p:nvSpPr>
        <p:spPr>
          <a:xfrm>
            <a:off x="-370800" y="0"/>
            <a:ext cx="10972440" cy="11394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</a:rPr>
              <a:t>步驟五：銷售</a:t>
            </a:r>
            <a:endParaRPr/>
          </a:p>
        </p:txBody>
      </p:sp>
    </p:spTree>
  </p:cSld>
  <p:timing>
    <p:tnLst>
      <p:par>
        <p:cTn dur="indefinite" id="845" nodeType="tmRoot" restart="never">
          <p:childTnLst>
            <p:seq>
              <p:cTn dur="indefinite" id="846" nodeType="mainSeq">
                <p:childTnLst>
                  <p:par>
                    <p:cTn fill="hold" id="847" nodeType="clickEffect">
                      <p:stCondLst>
                        <p:cond delay="indefinite"/>
                      </p:stCondLst>
                      <p:childTnLst>
                        <p:par>
                          <p:cTn fill="hold" id="848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8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1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3" nodeType="clickEffect">
                      <p:stCondLst>
                        <p:cond delay="indefinite"/>
                      </p:stCondLst>
                      <p:childTnLst>
                        <p:par>
                          <p:cTn fill="hold" id="85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8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1991520" y="188640"/>
            <a:ext cx="8229240" cy="1012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產品設計流程</a:t>
            </a:r>
            <a:endParaRPr/>
          </a:p>
        </p:txBody>
      </p:sp>
      <p:sp>
        <p:nvSpPr>
          <p:cNvPr id="246" name="TextShape 2"/>
          <p:cNvSpPr txBox="1"/>
          <p:nvPr/>
        </p:nvSpPr>
        <p:spPr>
          <a:xfrm>
            <a:off x="1981080" y="1196640"/>
            <a:ext cx="8229240" cy="492912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行銷測試、臨床實驗……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過去：公司內部設計、製造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現今趨勢：委外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(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代工場、專業設計公司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公司關鍵「核心能力」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247" name="CustomShape 3"/>
          <p:cNvSpPr/>
          <p:nvPr/>
        </p:nvSpPr>
        <p:spPr>
          <a:xfrm>
            <a:off x="5062320" y="3223800"/>
            <a:ext cx="2088000" cy="1367640"/>
          </a:xfrm>
          <a:prstGeom prst="wedgeEllipseCallout">
            <a:avLst>
              <a:gd fmla="val -58072" name="adj1"/>
              <a:gd fmla="val 9842" name="adj2"/>
            </a:avLst>
          </a:prstGeom>
          <a:solidFill>
            <a:srgbClr val="ffffff"/>
          </a:solidFill>
          <a:ln w="12600">
            <a:solidFill>
              <a:srgbClr val="fe801a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entury Gothic"/>
              </a:rPr>
              <a:t>製造商百工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entury Gothic"/>
              </a:rPr>
              <a:t>核心技術：馬達</a:t>
            </a:r>
            <a:endParaRPr/>
          </a:p>
        </p:txBody>
      </p:sp>
      <p:pic>
        <p:nvPicPr>
          <p:cNvPr descr="" id="248" name="圖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8696880" y="3306600"/>
            <a:ext cx="1728000" cy="1728000"/>
          </a:xfrm>
          <a:prstGeom prst="rect">
            <a:avLst/>
          </a:prstGeom>
        </p:spPr>
      </p:pic>
      <p:pic>
        <p:nvPicPr>
          <p:cNvPr descr="" id="249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8074800" y="1999440"/>
            <a:ext cx="1763280" cy="1223640"/>
          </a:xfrm>
          <a:prstGeom prst="rect">
            <a:avLst/>
          </a:prstGeom>
        </p:spPr>
      </p:pic>
      <p:pic>
        <p:nvPicPr>
          <p:cNvPr descr="" id="250" name="圖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7981200" y="5117760"/>
            <a:ext cx="1950480" cy="1462680"/>
          </a:xfrm>
          <a:prstGeom prst="rect">
            <a:avLst/>
          </a:prstGeom>
        </p:spPr>
      </p:pic>
      <p:sp>
        <p:nvSpPr>
          <p:cNvPr id="251" name="CustomShape 4"/>
          <p:cNvSpPr/>
          <p:nvPr/>
        </p:nvSpPr>
        <p:spPr>
          <a:xfrm>
            <a:off x="7415640" y="3393000"/>
            <a:ext cx="287640" cy="1187640"/>
          </a:xfrm>
          <a:prstGeom prst="leftBrace">
            <a:avLst>
              <a:gd fmla="val 8333" name="adj1"/>
              <a:gd fmla="val 50000" name="adj2"/>
            </a:avLst>
          </a:prstGeom>
          <a:ln w="9360">
            <a:solidFill>
              <a:srgbClr val="df2e28"/>
            </a:solidFill>
            <a:round/>
          </a:ln>
        </p:spPr>
      </p:sp>
    </p:spTree>
  </p:cSld>
  <p:timing>
    <p:tnLst>
      <p:par>
        <p:cTn dur="indefinite" id="56" nodeType="tmRoot" restart="never">
          <p:childTnLst>
            <p:seq>
              <p:cTn dur="indefinite" id="57" nodeType="mainSeq">
                <p:childTnLst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62"/>
                                        <p:tgtEl>
                                          <p:spTgt spid="246">
                                            <p:txEl>
                                              <p:pRg end="12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5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65"/>
                                        <p:tgtEl>
                                          <p:spTgt spid="246">
                                            <p:txEl>
                                              <p:pRg end="25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45" st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68"/>
                                        <p:tgtEl>
                                          <p:spTgt spid="246">
                                            <p:txEl>
                                              <p:pRg end="45" st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57" st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1"/>
                                        <p:tgtEl>
                                          <p:spTgt spid="246">
                                            <p:txEl>
                                              <p:pRg end="57" st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>
                      <p:stCondLst>
                        <p:cond delay="indefinite"/>
                      </p:stCondLst>
                      <p:childTnLst>
                        <p:par>
                          <p:cTn fill="hold" id="73">
                            <p:stCondLst>
                              <p:cond delay="0"/>
                            </p:stCondLst>
                            <p:childTnLst>
                              <p:par>
                                <p:cTn fill="hold" id="74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6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81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>
                      <p:stCondLst>
                        <p:cond delay="indefinite"/>
                      </p:stCondLst>
                      <p:childTnLst>
                        <p:par>
                          <p:cTn fill="hold" id="83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86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89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92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95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000000"/>
                </a:solidFill>
                <a:latin typeface="Century Gothic"/>
              </a:rPr>
              <a:t>委外製造案例</a:t>
            </a:r>
            <a:endParaRPr/>
          </a:p>
        </p:txBody>
      </p:sp>
      <p:pic>
        <p:nvPicPr>
          <p:cNvPr descr="" id="253" name="圖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9182160" y="3704760"/>
            <a:ext cx="1944000" cy="1293480"/>
          </a:xfrm>
          <a:prstGeom prst="rect">
            <a:avLst/>
          </a:prstGeom>
        </p:spPr>
      </p:pic>
    </p:spTree>
  </p:cSld>
  <p:timing>
    <p:tnLst>
      <p:par>
        <p:cTn dur="indefinite" id="96" nodeType="tmRoot" restart="never">
          <p:childTnLst>
            <p:seq>
              <p:cTn dur="indefinite" id="97" nodeType="mainSeq">
                <p:childTnLst>
                  <p:par>
                    <p:cTn fill="hold" id="98">
                      <p:stCondLst>
                        <p:cond delay="indefinite"/>
                      </p:stCondLst>
                      <p:childTnLst>
                        <p:par>
                          <p:cTn fill="hold" id="99">
                            <p:stCondLst>
                              <p:cond delay="0"/>
                            </p:stCondLst>
                            <p:childTnLst>
                              <p:par>
                                <p:cTn fill="hold" id="10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fill="freeze" id="102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id="10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07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54" name="圖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9518040" y="3115800"/>
            <a:ext cx="2337120" cy="1947600"/>
          </a:xfrm>
          <a:prstGeom prst="rect">
            <a:avLst/>
          </a:prstGeom>
        </p:spPr>
      </p:pic>
      <p:sp>
        <p:nvSpPr>
          <p:cNvPr id="255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產品開發流程</a:t>
            </a:r>
            <a:endParaRPr/>
          </a:p>
        </p:txBody>
      </p:sp>
      <p:sp>
        <p:nvSpPr>
          <p:cNvPr id="256" name="TextShape 2"/>
          <p:cNvSpPr txBox="1"/>
          <p:nvPr/>
        </p:nvSpPr>
        <p:spPr>
          <a:xfrm>
            <a:off x="1991520" y="1484640"/>
            <a:ext cx="8229240" cy="463680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</a:rPr>
              <a:t>六階段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(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涵蓋行銷、設計、製造等組織</a:t>
            </a:r>
            <a:r>
              <a:rPr lang="en-US" sz="2200">
                <a:solidFill>
                  <a:srgbClr val="ffffff"/>
                </a:solidFill>
                <a:latin typeface="Century Gothic"/>
              </a:rPr>
              <a:t>)</a:t>
            </a:r>
            <a:endParaRPr/>
          </a:p>
        </p:txBody>
      </p:sp>
    </p:spTree>
  </p:cSld>
  <p:timing>
    <p:tnLst>
      <p:par>
        <p:cTn dur="indefinite" id="108" nodeType="tmRoot" restart="never">
          <p:childTnLst>
            <p:seq>
              <p:cTn dur="indefinite" id="109" nodeType="mainSeq">
                <p:childTnLst>
                  <p:par>
                    <p:cTn fill="hold" id="110">
                      <p:stCondLst>
                        <p:cond delay="indefinite"/>
                      </p:stCondLst>
                      <p:childTnLst>
                        <p:par>
                          <p:cTn fill="hold" id="111">
                            <p:stCondLst>
                              <p:cond delay="0"/>
                            </p:stCondLst>
                            <p:childTnLst>
                              <p:par>
                                <p:cTn fill="hold" id="11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14"/>
                                        <p:tgtEl>
                                          <p:spTgt spid="256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>
                      <p:stCondLst>
                        <p:cond delay="indefinite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id="117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19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20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21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2">
                      <p:stCondLst>
                        <p:cond delay="indefinite"/>
                      </p:stCondLst>
                      <p:childTnLst>
                        <p:par>
                          <p:cTn fill="hold" id="123">
                            <p:stCondLst>
                              <p:cond delay="0"/>
                            </p:stCondLst>
                            <p:childTnLst>
                              <p:par>
                                <p:cTn fill="hold" id="12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26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產品開發流程</a:t>
            </a:r>
            <a:endParaRPr/>
          </a:p>
        </p:txBody>
      </p:sp>
      <p:pic>
        <p:nvPicPr>
          <p:cNvPr descr="" id="258" name="圖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4462560" y="5056560"/>
            <a:ext cx="2868840" cy="1706400"/>
          </a:xfrm>
          <a:prstGeom prst="rect">
            <a:avLst/>
          </a:prstGeom>
        </p:spPr>
      </p:pic>
    </p:spTree>
  </p:cSld>
  <p:timing>
    <p:tnLst>
      <p:par>
        <p:cTn dur="indefinite" id="127" nodeType="tmRoot" restart="never">
          <p:childTnLst>
            <p:seq>
              <p:cTn dur="indefinite" id="128" nodeType="mainSeq">
                <p:childTnLst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id="131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33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34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35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6">
                      <p:stCondLst>
                        <p:cond delay="indefinite"/>
                      </p:stCondLst>
                      <p:childTnLst>
                        <p:par>
                          <p:cTn fill="hold" id="137">
                            <p:stCondLst>
                              <p:cond delay="0"/>
                            </p:stCondLst>
                            <p:childTnLst>
                              <p:par>
                                <p:cTn fill="hold" id="13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4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59" name="內容版面配置區 3"/>
          <p:cNvPicPr/>
          <p:nvPr/>
        </p:nvPicPr>
        <p:blipFill>
          <a:blip r:embed="rId1"/>
          <a:stretch>
            <a:fillRect/>
          </a:stretch>
        </p:blipFill>
        <p:spPr>
          <a:xfrm>
            <a:off x="1450440" y="880200"/>
            <a:ext cx="2952000" cy="5199120"/>
          </a:xfrm>
          <a:prstGeom prst="rect">
            <a:avLst/>
          </a:prstGeom>
        </p:spPr>
      </p:pic>
      <p:pic>
        <p:nvPicPr>
          <p:cNvPr descr="" id="260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7477920" y="823320"/>
            <a:ext cx="2972880" cy="5256000"/>
          </a:xfrm>
          <a:prstGeom prst="rect">
            <a:avLst/>
          </a:prstGeom>
        </p:spPr>
      </p:pic>
      <p:pic>
        <p:nvPicPr>
          <p:cNvPr descr="" id="261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474440" y="823320"/>
            <a:ext cx="2972880" cy="525636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2255040" y="15480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Century Gothic"/>
              </a:rPr>
              <a:t>各類產品開發</a:t>
            </a:r>
            <a:endParaRPr/>
          </a:p>
        </p:txBody>
      </p:sp>
      <p:graphicFrame>
        <p:nvGraphicFramePr>
          <p:cNvPr id="263" name="Table 2"/>
          <p:cNvGraphicFramePr/>
          <p:nvPr/>
        </p:nvGraphicFramePr>
        <p:xfrm>
          <a:off x="1919520" y="1340640"/>
          <a:ext cx="8352720" cy="2520000"/>
        </p:xfrm>
        <a:graphic>
          <a:graphicData uri="http://schemas.openxmlformats.org/drawingml/2006/table">
            <a:tbl>
              <a:tblPr/>
              <a:tblGrid>
                <a:gridCol w="2088000"/>
                <a:gridCol w="2088000"/>
                <a:gridCol w="2088000"/>
                <a:gridCol w="2088720"/>
              </a:tblGrid>
              <a:tr h="878040"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Century Gothic"/>
                        </a:rPr>
                        <a:t>市場驅動型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Century Gothic"/>
                        </a:rPr>
                        <a:t>科技驅動型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Century Gothic"/>
                        </a:rPr>
                        <a:t>平台型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Century Gothic"/>
                        </a:rPr>
                        <a:t>流程密集型</a:t>
                      </a:r>
                      <a:endParaRPr/>
                    </a:p>
                  </a:txBody>
                  <a:tcPr/>
                </a:tc>
              </a:tr>
              <a:tr h="16419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</a:tbl>
          </a:graphicData>
        </a:graphic>
      </p:graphicFrame>
      <p:graphicFrame>
        <p:nvGraphicFramePr>
          <p:cNvPr id="264" name="Table 3"/>
          <p:cNvGraphicFramePr/>
          <p:nvPr/>
        </p:nvGraphicFramePr>
        <p:xfrm>
          <a:off x="1919520" y="4005000"/>
          <a:ext cx="8352720" cy="2520000"/>
        </p:xfrm>
        <a:graphic>
          <a:graphicData uri="http://schemas.openxmlformats.org/drawingml/2006/table">
            <a:tbl>
              <a:tblPr/>
              <a:tblGrid>
                <a:gridCol w="2088000"/>
                <a:gridCol w="2088000"/>
                <a:gridCol w="2088000"/>
                <a:gridCol w="2088720"/>
              </a:tblGrid>
              <a:tr h="878040"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Century Gothic"/>
                        </a:rPr>
                        <a:t>客製化產品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Century Gothic"/>
                        </a:rPr>
                        <a:t>高風險型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Century Gothic"/>
                        </a:rPr>
                        <a:t>快速上市型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Century Gothic"/>
                        </a:rPr>
                        <a:t>複雜系統型</a:t>
                      </a:r>
                      <a:endParaRPr/>
                    </a:p>
                  </a:txBody>
                  <a:tcPr/>
                </a:tc>
              </a:tr>
              <a:tr h="16419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</a:tbl>
          </a:graphicData>
        </a:graphic>
      </p:graphicFrame>
      <p:pic>
        <p:nvPicPr>
          <p:cNvPr descr="" id="265" name="圖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2063520" y="2421000"/>
            <a:ext cx="1822680" cy="1223640"/>
          </a:xfrm>
          <a:prstGeom prst="rect">
            <a:avLst/>
          </a:prstGeom>
        </p:spPr>
      </p:pic>
      <p:pic>
        <p:nvPicPr>
          <p:cNvPr descr="" id="266" name="圖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4145040" y="2390760"/>
            <a:ext cx="1862280" cy="1181880"/>
          </a:xfrm>
          <a:prstGeom prst="rect">
            <a:avLst/>
          </a:prstGeom>
        </p:spPr>
      </p:pic>
      <p:pic>
        <p:nvPicPr>
          <p:cNvPr descr="" id="267" name="圖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193080" y="2358000"/>
            <a:ext cx="1904400" cy="1371960"/>
          </a:xfrm>
          <a:prstGeom prst="rect">
            <a:avLst/>
          </a:prstGeom>
        </p:spPr>
      </p:pic>
      <p:pic>
        <p:nvPicPr>
          <p:cNvPr descr="" id="268" name="圖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8256240" y="2393640"/>
            <a:ext cx="1928520" cy="1214640"/>
          </a:xfrm>
          <a:prstGeom prst="rect">
            <a:avLst/>
          </a:prstGeom>
        </p:spPr>
      </p:pic>
      <p:pic>
        <p:nvPicPr>
          <p:cNvPr descr="" id="269" name="圖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255040" y="5013000"/>
            <a:ext cx="1439640" cy="1439640"/>
          </a:xfrm>
          <a:prstGeom prst="rect">
            <a:avLst/>
          </a:prstGeom>
        </p:spPr>
      </p:pic>
      <p:pic>
        <p:nvPicPr>
          <p:cNvPr descr="" id="270" name="圖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4167720" y="5013000"/>
            <a:ext cx="1816920" cy="1355760"/>
          </a:xfrm>
          <a:prstGeom prst="rect">
            <a:avLst/>
          </a:prstGeom>
        </p:spPr>
      </p:pic>
      <p:pic>
        <p:nvPicPr>
          <p:cNvPr descr="" id="271" name="圖片 14"/>
          <p:cNvPicPr/>
          <p:nvPr/>
        </p:nvPicPr>
        <p:blipFill>
          <a:blip r:embed="rId7"/>
          <a:stretch>
            <a:fillRect/>
          </a:stretch>
        </p:blipFill>
        <p:spPr>
          <a:xfrm>
            <a:off x="6153120" y="5073840"/>
            <a:ext cx="1984320" cy="1253520"/>
          </a:xfrm>
          <a:prstGeom prst="rect">
            <a:avLst/>
          </a:prstGeom>
        </p:spPr>
      </p:pic>
      <p:pic>
        <p:nvPicPr>
          <p:cNvPr descr="" id="272" name="圖片 15"/>
          <p:cNvPicPr/>
          <p:nvPr/>
        </p:nvPicPr>
        <p:blipFill>
          <a:blip r:embed="rId8"/>
          <a:stretch>
            <a:fillRect/>
          </a:stretch>
        </p:blipFill>
        <p:spPr>
          <a:xfrm>
            <a:off x="8208720" y="5013000"/>
            <a:ext cx="2000520" cy="1314360"/>
          </a:xfrm>
          <a:prstGeom prst="rect">
            <a:avLst/>
          </a:prstGeom>
        </p:spPr>
      </p:pic>
    </p:spTree>
  </p:cSld>
  <p:timing>
    <p:tnLst>
      <p:par>
        <p:cTn dur="indefinite" id="141" nodeType="tmRoot" restart="never">
          <p:childTnLst>
            <p:seq>
              <p:cTn dur="indefinite" id="142" nodeType="mainSeq">
                <p:childTnLst>
                  <p:par>
                    <p:cTn fill="hold" id="143">
                      <p:stCondLst>
                        <p:cond delay="indefinite"/>
                      </p:stCondLst>
                      <p:childTnLst>
                        <p:par>
                          <p:cTn fill="hold" id="144">
                            <p:stCondLst>
                              <p:cond delay="0"/>
                            </p:stCondLst>
                            <p:childTnLst>
                              <p:par>
                                <p:cTn fill="hold" id="14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47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53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56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59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0">
                      <p:stCondLst>
                        <p:cond delay="indefinite"/>
                      </p:stCondLst>
                      <p:childTnLst>
                        <p:par>
                          <p:cTn fill="hold" id="161">
                            <p:stCondLst>
                              <p:cond delay="0"/>
                            </p:stCondLst>
                            <p:childTnLst>
                              <p:par>
                                <p:cTn fill="hold" id="16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64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67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7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73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76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