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png" ContentType="image/png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embeddings/oleObject1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1" r:id="rId1"/>
  </p:sldMasterIdLst>
  <p:notesMasterIdLst>
    <p:notesMasterId r:id="rId66"/>
  </p:notesMasterIdLst>
  <p:sldIdLst>
    <p:sldId id="256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312" r:id="rId44"/>
    <p:sldId id="313" r:id="rId45"/>
    <p:sldId id="314" r:id="rId46"/>
    <p:sldId id="315" r:id="rId47"/>
    <p:sldId id="316" r:id="rId48"/>
    <p:sldId id="317" r:id="rId49"/>
    <p:sldId id="318" r:id="rId50"/>
    <p:sldId id="319" r:id="rId51"/>
    <p:sldId id="320" r:id="rId52"/>
    <p:sldId id="321" r:id="rId53"/>
    <p:sldId id="322" r:id="rId54"/>
    <p:sldId id="323" r:id="rId55"/>
    <p:sldId id="334" r:id="rId56"/>
    <p:sldId id="325" r:id="rId57"/>
    <p:sldId id="328" r:id="rId58"/>
    <p:sldId id="329" r:id="rId59"/>
    <p:sldId id="330" r:id="rId60"/>
    <p:sldId id="331" r:id="rId61"/>
    <p:sldId id="333" r:id="rId62"/>
    <p:sldId id="332" r:id="rId63"/>
    <p:sldId id="335" r:id="rId64"/>
    <p:sldId id="310" r:id="rId6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notesMaster" Target="notesMasters/notesMaster1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55FC2A-F006-4C93-B234-4E395C552E73}" type="doc">
      <dgm:prSet loTypeId="urn:microsoft.com/office/officeart/2005/8/layout/list1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zh-TW" altLang="en-US"/>
        </a:p>
      </dgm:t>
    </dgm:pt>
    <dgm:pt modelId="{94C97FB2-F8E0-46AE-B639-9492D7593C61}">
      <dgm:prSet phldrT="[文字]" custT="1"/>
      <dgm:spPr/>
      <dgm:t>
        <a:bodyPr/>
        <a:lstStyle/>
        <a:p>
          <a:r>
            <a:rPr lang="en-US" altLang="zh-TW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15-1 </a:t>
          </a:r>
          <a:r>
            <a:rPr lang="zh-TW" alt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製造執行系統</a:t>
          </a:r>
          <a:endParaRPr lang="zh-TW" alt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5ABF83-1378-48B1-9B11-83AF5C602B61}" type="parTrans" cxnId="{6128CE06-6035-423C-9668-83AFF404EFFA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AFFD6F0-E078-46A9-875C-47CE1D227EDB}" type="sibTrans" cxnId="{6128CE06-6035-423C-9668-83AFF404EFFA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629106D-2E85-4F1E-9AF1-8134D34ACF25}">
      <dgm:prSet phldrT="[文字]" custT="1"/>
      <dgm:spPr/>
      <dgm:t>
        <a:bodyPr/>
        <a:lstStyle/>
        <a:p>
          <a:r>
            <a:rPr lang="en-US" altLang="zh-TW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15-2 </a:t>
          </a:r>
          <a:r>
            <a:rPr lang="zh-TW" altLang="en-US" sz="2400" b="1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工作中心的本質與重要性</a:t>
          </a:r>
          <a:endParaRPr lang="zh-TW" alt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7BBB0A-75EA-4F4C-982D-2FF2D53A28CA}" type="parTrans" cxnId="{20E1826F-BE9C-4AF9-A849-4AEE00AF04EF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54B18A-E6AF-4CC7-BEED-16DD182DA0F5}" type="sibTrans" cxnId="{20E1826F-BE9C-4AF9-A849-4AEE00AF04EF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D2552F-0A35-4FE3-819C-4C88C7B3FFB2}">
      <dgm:prSet phldrT="[文字]" custT="1"/>
      <dgm:spPr/>
      <dgm:t>
        <a:bodyPr/>
        <a:lstStyle/>
        <a:p>
          <a:r>
            <a:rPr lang="en-US" altLang="zh-TW" sz="2400" b="1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15-3 </a:t>
          </a:r>
          <a:r>
            <a:rPr lang="zh-TW" altLang="en-US" sz="2400" b="1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優先法則與技術</a:t>
          </a:r>
          <a:endParaRPr lang="zh-TW" alt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0EB32C-87AD-4350-8745-13EA765039B5}" type="parTrans" cxnId="{F553FA23-3E89-4834-8133-676D1CD73732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F1B9DC-04A6-42E0-A43D-BD1960D7CAF2}" type="sibTrans" cxnId="{F553FA23-3E89-4834-8133-676D1CD73732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83CF84-DECD-4F51-B0A5-A9F5F2A1AA91}">
      <dgm:prSet phldrT="[文字]" custT="1"/>
      <dgm:spPr/>
      <dgm:t>
        <a:bodyPr/>
        <a:lstStyle/>
        <a:p>
          <a:r>
            <a:rPr lang="en-US" altLang="zh-TW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15-4 </a:t>
          </a:r>
          <a:r>
            <a:rPr lang="zh-TW" alt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現場生產控制</a:t>
          </a:r>
          <a:endParaRPr lang="zh-TW" alt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73C08B02-BA6A-4405-B029-F1B9A7053EA0}" type="parTrans" cxnId="{3FA27B47-BBFA-482C-9389-BC3F5C1EDD41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73DBC0-862F-4DFE-9CD7-338DADC4F4AD}" type="sibTrans" cxnId="{3FA27B47-BBFA-482C-9389-BC3F5C1EDD41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0D9035-2C93-46DA-9AF4-EBC011DF4BEE}">
      <dgm:prSet phldrT="[文字]" custT="1"/>
      <dgm:spPr/>
      <dgm:t>
        <a:bodyPr/>
        <a:lstStyle/>
        <a:p>
          <a:r>
            <a:rPr lang="en-US" altLang="zh-TW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15-5 </a:t>
          </a:r>
          <a:r>
            <a:rPr lang="zh-TW" alt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服務業人員排程</a:t>
          </a:r>
          <a:endParaRPr lang="zh-TW" alt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F13EAE2A-47C2-49B0-96AA-D1F458AB23CC}" type="parTrans" cxnId="{D94992BB-5D82-4D6C-9F12-AA6D6BB4B093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D1D775-F8D7-4597-84BB-9C8ABC235274}" type="sibTrans" cxnId="{D94992BB-5D82-4D6C-9F12-AA6D6BB4B093}">
      <dgm:prSet/>
      <dgm:spPr/>
      <dgm:t>
        <a:bodyPr/>
        <a:lstStyle/>
        <a:p>
          <a:endParaRPr lang="zh-TW" altLang="en-US" b="1">
            <a:solidFill>
              <a:schemeClr val="tx1">
                <a:lumMod val="95000"/>
                <a:lumOff val="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F32E21-DA2E-A74C-AD8D-FA96C76C1CF8}">
      <dgm:prSet phldrT="[文字]" custT="1"/>
      <dgm:spPr/>
      <dgm:t>
        <a:bodyPr/>
        <a:lstStyle/>
        <a:p>
          <a:r>
            <a:rPr lang="en-US" altLang="zh-TW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15-6</a:t>
          </a:r>
          <a:r>
            <a:rPr lang="zh-TW" alt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結論</a:t>
          </a:r>
          <a:endParaRPr lang="zh-TW" altLang="en-US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gm:t>
    </dgm:pt>
    <dgm:pt modelId="{AB4968E6-8B30-624B-B2E0-360A178BB1FA}" type="parTrans" cxnId="{83B7888D-CC00-E945-9D9B-C80743FCB2AC}">
      <dgm:prSet/>
      <dgm:spPr/>
      <dgm:t>
        <a:bodyPr/>
        <a:lstStyle/>
        <a:p>
          <a:endParaRPr lang="en-US"/>
        </a:p>
      </dgm:t>
    </dgm:pt>
    <dgm:pt modelId="{6CBF19EA-26BE-1145-9459-330B93CC5D06}" type="sibTrans" cxnId="{83B7888D-CC00-E945-9D9B-C80743FCB2AC}">
      <dgm:prSet/>
      <dgm:spPr/>
      <dgm:t>
        <a:bodyPr/>
        <a:lstStyle/>
        <a:p>
          <a:endParaRPr lang="en-US"/>
        </a:p>
      </dgm:t>
    </dgm:pt>
    <dgm:pt modelId="{06EED9C8-EF42-41A2-8B3B-AAEB8FBDD618}" type="pres">
      <dgm:prSet presAssocID="{2555FC2A-F006-4C93-B234-4E395C552E7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8056890-DEEA-4F56-8863-55FE6475CF0A}" type="pres">
      <dgm:prSet presAssocID="{94C97FB2-F8E0-46AE-B639-9492D7593C61}" presName="parentLin" presStyleCnt="0"/>
      <dgm:spPr/>
      <dgm:t>
        <a:bodyPr/>
        <a:lstStyle/>
        <a:p>
          <a:endParaRPr lang="en-US"/>
        </a:p>
      </dgm:t>
    </dgm:pt>
    <dgm:pt modelId="{62EFF3FD-3A9A-4D0D-9A1B-DA55EF874B63}" type="pres">
      <dgm:prSet presAssocID="{94C97FB2-F8E0-46AE-B639-9492D7593C61}" presName="parentLeftMargin" presStyleLbl="node1" presStyleIdx="0" presStyleCnt="6"/>
      <dgm:spPr/>
      <dgm:t>
        <a:bodyPr/>
        <a:lstStyle/>
        <a:p>
          <a:endParaRPr lang="zh-TW" altLang="en-US"/>
        </a:p>
      </dgm:t>
    </dgm:pt>
    <dgm:pt modelId="{7EA3FEAA-A612-4AD9-A287-45915B2F7617}" type="pres">
      <dgm:prSet presAssocID="{94C97FB2-F8E0-46AE-B639-9492D7593C6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1C7304-47D4-48B4-9952-A08974151E35}" type="pres">
      <dgm:prSet presAssocID="{94C97FB2-F8E0-46AE-B639-9492D7593C61}" presName="negativeSpace" presStyleCnt="0"/>
      <dgm:spPr/>
      <dgm:t>
        <a:bodyPr/>
        <a:lstStyle/>
        <a:p>
          <a:endParaRPr lang="en-US"/>
        </a:p>
      </dgm:t>
    </dgm:pt>
    <dgm:pt modelId="{B6D06269-79FF-421A-88B9-7596460F24B9}" type="pres">
      <dgm:prSet presAssocID="{94C97FB2-F8E0-46AE-B639-9492D7593C61}" presName="childText" presStyleLbl="conF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CFBB50-4BEF-470D-893F-AF1FF40273AD}" type="pres">
      <dgm:prSet presAssocID="{8AFFD6F0-E078-46A9-875C-47CE1D227EDB}" presName="spaceBetweenRectangles" presStyleCnt="0"/>
      <dgm:spPr/>
      <dgm:t>
        <a:bodyPr/>
        <a:lstStyle/>
        <a:p>
          <a:endParaRPr lang="en-US"/>
        </a:p>
      </dgm:t>
    </dgm:pt>
    <dgm:pt modelId="{BC412199-5ECD-4350-B9D2-E4096E42B7A0}" type="pres">
      <dgm:prSet presAssocID="{0629106D-2E85-4F1E-9AF1-8134D34ACF25}" presName="parentLin" presStyleCnt="0"/>
      <dgm:spPr/>
      <dgm:t>
        <a:bodyPr/>
        <a:lstStyle/>
        <a:p>
          <a:endParaRPr lang="en-US"/>
        </a:p>
      </dgm:t>
    </dgm:pt>
    <dgm:pt modelId="{7CA24D32-54B1-4383-BA56-49C5A647AB84}" type="pres">
      <dgm:prSet presAssocID="{0629106D-2E85-4F1E-9AF1-8134D34ACF25}" presName="parentLeftMargin" presStyleLbl="node1" presStyleIdx="0" presStyleCnt="6"/>
      <dgm:spPr/>
      <dgm:t>
        <a:bodyPr/>
        <a:lstStyle/>
        <a:p>
          <a:endParaRPr lang="zh-TW" altLang="en-US"/>
        </a:p>
      </dgm:t>
    </dgm:pt>
    <dgm:pt modelId="{3CCFB831-1159-4B46-A38D-8AE7EF9FE9C7}" type="pres">
      <dgm:prSet presAssocID="{0629106D-2E85-4F1E-9AF1-8134D34ACF25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F3DC9A2-035A-47AE-91FA-E32901A3D8DE}" type="pres">
      <dgm:prSet presAssocID="{0629106D-2E85-4F1E-9AF1-8134D34ACF25}" presName="negativeSpace" presStyleCnt="0"/>
      <dgm:spPr/>
      <dgm:t>
        <a:bodyPr/>
        <a:lstStyle/>
        <a:p>
          <a:endParaRPr lang="en-US"/>
        </a:p>
      </dgm:t>
    </dgm:pt>
    <dgm:pt modelId="{B3F2EE5A-80DD-408A-AF1F-C5C01FBCD281}" type="pres">
      <dgm:prSet presAssocID="{0629106D-2E85-4F1E-9AF1-8134D34ACF25}" presName="childText" presStyleLbl="conF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4CBCC-2C49-4535-A7D8-4309E46B65B1}" type="pres">
      <dgm:prSet presAssocID="{E454B18A-E6AF-4CC7-BEED-16DD182DA0F5}" presName="spaceBetweenRectangles" presStyleCnt="0"/>
      <dgm:spPr/>
      <dgm:t>
        <a:bodyPr/>
        <a:lstStyle/>
        <a:p>
          <a:endParaRPr lang="en-US"/>
        </a:p>
      </dgm:t>
    </dgm:pt>
    <dgm:pt modelId="{A335E362-1772-4B73-9EA2-08DD96AF599A}" type="pres">
      <dgm:prSet presAssocID="{9AD2552F-0A35-4FE3-819C-4C88C7B3FFB2}" presName="parentLin" presStyleCnt="0"/>
      <dgm:spPr/>
      <dgm:t>
        <a:bodyPr/>
        <a:lstStyle/>
        <a:p>
          <a:endParaRPr lang="en-US"/>
        </a:p>
      </dgm:t>
    </dgm:pt>
    <dgm:pt modelId="{D48E57DA-B40F-47C9-9DAF-614C6BA49AB3}" type="pres">
      <dgm:prSet presAssocID="{9AD2552F-0A35-4FE3-819C-4C88C7B3FFB2}" presName="parentLeftMargin" presStyleLbl="node1" presStyleIdx="1" presStyleCnt="6"/>
      <dgm:spPr/>
      <dgm:t>
        <a:bodyPr/>
        <a:lstStyle/>
        <a:p>
          <a:endParaRPr lang="zh-TW" altLang="en-US"/>
        </a:p>
      </dgm:t>
    </dgm:pt>
    <dgm:pt modelId="{74F1638D-B574-4E48-B3CF-9446AF06D78B}" type="pres">
      <dgm:prSet presAssocID="{9AD2552F-0A35-4FE3-819C-4C88C7B3FFB2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8C7BC8-77E2-4248-9EF4-C4D2181236EE}" type="pres">
      <dgm:prSet presAssocID="{9AD2552F-0A35-4FE3-819C-4C88C7B3FFB2}" presName="negativeSpace" presStyleCnt="0"/>
      <dgm:spPr/>
      <dgm:t>
        <a:bodyPr/>
        <a:lstStyle/>
        <a:p>
          <a:endParaRPr lang="en-US"/>
        </a:p>
      </dgm:t>
    </dgm:pt>
    <dgm:pt modelId="{FCDE32D3-D6B3-4940-98D6-681256210A97}" type="pres">
      <dgm:prSet presAssocID="{9AD2552F-0A35-4FE3-819C-4C88C7B3FFB2}" presName="childText" presStyleLbl="conF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FD689C-282B-4277-A42E-2DE9F2E72474}" type="pres">
      <dgm:prSet presAssocID="{FCF1B9DC-04A6-42E0-A43D-BD1960D7CAF2}" presName="spaceBetweenRectangles" presStyleCnt="0"/>
      <dgm:spPr/>
      <dgm:t>
        <a:bodyPr/>
        <a:lstStyle/>
        <a:p>
          <a:endParaRPr lang="en-US"/>
        </a:p>
      </dgm:t>
    </dgm:pt>
    <dgm:pt modelId="{B5BB95FA-776E-40F7-AB0E-8306F64DBE7F}" type="pres">
      <dgm:prSet presAssocID="{9183CF84-DECD-4F51-B0A5-A9F5F2A1AA91}" presName="parentLin" presStyleCnt="0"/>
      <dgm:spPr/>
      <dgm:t>
        <a:bodyPr/>
        <a:lstStyle/>
        <a:p>
          <a:endParaRPr lang="en-US"/>
        </a:p>
      </dgm:t>
    </dgm:pt>
    <dgm:pt modelId="{E6B17036-FC8B-4566-98B2-70DCD8CBA221}" type="pres">
      <dgm:prSet presAssocID="{9183CF84-DECD-4F51-B0A5-A9F5F2A1AA91}" presName="parentLeftMargin" presStyleLbl="node1" presStyleIdx="2" presStyleCnt="6"/>
      <dgm:spPr/>
      <dgm:t>
        <a:bodyPr/>
        <a:lstStyle/>
        <a:p>
          <a:endParaRPr lang="zh-TW" altLang="en-US"/>
        </a:p>
      </dgm:t>
    </dgm:pt>
    <dgm:pt modelId="{0B414CCA-013C-4E56-8BF4-DF04DCA430CD}" type="pres">
      <dgm:prSet presAssocID="{9183CF84-DECD-4F51-B0A5-A9F5F2A1AA91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3CE5F52-9EEF-4F49-B111-270075EE770C}" type="pres">
      <dgm:prSet presAssocID="{9183CF84-DECD-4F51-B0A5-A9F5F2A1AA91}" presName="negativeSpace" presStyleCnt="0"/>
      <dgm:spPr/>
      <dgm:t>
        <a:bodyPr/>
        <a:lstStyle/>
        <a:p>
          <a:endParaRPr lang="en-US"/>
        </a:p>
      </dgm:t>
    </dgm:pt>
    <dgm:pt modelId="{C4FBE56A-12B4-4B83-BBFC-A85C2C054407}" type="pres">
      <dgm:prSet presAssocID="{9183CF84-DECD-4F51-B0A5-A9F5F2A1AA91}" presName="childText" presStyleLbl="conF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E4AC74-EB29-4975-BB79-208AF32717DC}" type="pres">
      <dgm:prSet presAssocID="{A273DBC0-862F-4DFE-9CD7-338DADC4F4AD}" presName="spaceBetweenRectangles" presStyleCnt="0"/>
      <dgm:spPr/>
      <dgm:t>
        <a:bodyPr/>
        <a:lstStyle/>
        <a:p>
          <a:endParaRPr lang="en-US"/>
        </a:p>
      </dgm:t>
    </dgm:pt>
    <dgm:pt modelId="{199FE7EB-ADA9-49AF-9262-9E2778BBE8EE}" type="pres">
      <dgm:prSet presAssocID="{D10D9035-2C93-46DA-9AF4-EBC011DF4BEE}" presName="parentLin" presStyleCnt="0"/>
      <dgm:spPr/>
      <dgm:t>
        <a:bodyPr/>
        <a:lstStyle/>
        <a:p>
          <a:endParaRPr lang="en-US"/>
        </a:p>
      </dgm:t>
    </dgm:pt>
    <dgm:pt modelId="{676C8415-D9BE-40C5-BAA0-8064C0B34C2D}" type="pres">
      <dgm:prSet presAssocID="{D10D9035-2C93-46DA-9AF4-EBC011DF4BEE}" presName="parentLeftMargin" presStyleLbl="node1" presStyleIdx="3" presStyleCnt="6"/>
      <dgm:spPr/>
      <dgm:t>
        <a:bodyPr/>
        <a:lstStyle/>
        <a:p>
          <a:endParaRPr lang="zh-TW" altLang="en-US"/>
        </a:p>
      </dgm:t>
    </dgm:pt>
    <dgm:pt modelId="{1279E900-9CB6-434C-86F0-1CF7D8EE870D}" type="pres">
      <dgm:prSet presAssocID="{D10D9035-2C93-46DA-9AF4-EBC011DF4BEE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5CCB888-5648-46CB-B796-3283B0FD8B05}" type="pres">
      <dgm:prSet presAssocID="{D10D9035-2C93-46DA-9AF4-EBC011DF4BEE}" presName="negativeSpace" presStyleCnt="0"/>
      <dgm:spPr/>
      <dgm:t>
        <a:bodyPr/>
        <a:lstStyle/>
        <a:p>
          <a:endParaRPr lang="en-US"/>
        </a:p>
      </dgm:t>
    </dgm:pt>
    <dgm:pt modelId="{89B77C5E-94A7-403E-A102-82987A47105A}" type="pres">
      <dgm:prSet presAssocID="{D10D9035-2C93-46DA-9AF4-EBC011DF4BEE}" presName="childText" presStyleLbl="conFgAcc1" presStyleIdx="4" presStyleCnt="6" custLinFactNeighborY="30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FC5E96-97C2-464B-BCEF-D7F66236F0CF}" type="pres">
      <dgm:prSet presAssocID="{4BD1D775-F8D7-4597-84BB-9C8ABC235274}" presName="spaceBetweenRectangles" presStyleCnt="0"/>
      <dgm:spPr/>
    </dgm:pt>
    <dgm:pt modelId="{5E2AF5FA-83A2-4648-9E4F-4BE142557504}" type="pres">
      <dgm:prSet presAssocID="{B0F32E21-DA2E-A74C-AD8D-FA96C76C1CF8}" presName="parentLin" presStyleCnt="0"/>
      <dgm:spPr/>
    </dgm:pt>
    <dgm:pt modelId="{57E61D7D-E056-4D49-906B-CA308B67FAC6}" type="pres">
      <dgm:prSet presAssocID="{B0F32E21-DA2E-A74C-AD8D-FA96C76C1CF8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FB749A71-1730-974E-BCF4-130A1214EB50}" type="pres">
      <dgm:prSet presAssocID="{B0F32E21-DA2E-A74C-AD8D-FA96C76C1CF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D6D072-D2DE-EB4B-8658-E19AB6E6F6CF}" type="pres">
      <dgm:prSet presAssocID="{B0F32E21-DA2E-A74C-AD8D-FA96C76C1CF8}" presName="negativeSpace" presStyleCnt="0"/>
      <dgm:spPr/>
    </dgm:pt>
    <dgm:pt modelId="{8CBD9A19-4941-6549-8F1B-DCE417A22838}" type="pres">
      <dgm:prSet presAssocID="{B0F32E21-DA2E-A74C-AD8D-FA96C76C1CF8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83B7888D-CC00-E945-9D9B-C80743FCB2AC}" srcId="{2555FC2A-F006-4C93-B234-4E395C552E73}" destId="{B0F32E21-DA2E-A74C-AD8D-FA96C76C1CF8}" srcOrd="5" destOrd="0" parTransId="{AB4968E6-8B30-624B-B2E0-360A178BB1FA}" sibTransId="{6CBF19EA-26BE-1145-9459-330B93CC5D06}"/>
    <dgm:cxn modelId="{CCD14D4E-F396-445C-8FD2-E65C8B214BA4}" type="presOf" srcId="{94C97FB2-F8E0-46AE-B639-9492D7593C61}" destId="{7EA3FEAA-A612-4AD9-A287-45915B2F7617}" srcOrd="1" destOrd="0" presId="urn:microsoft.com/office/officeart/2005/8/layout/list1"/>
    <dgm:cxn modelId="{FCD1B96A-214E-4D7B-9B7C-CE0A8DFD811C}" type="presOf" srcId="{9183CF84-DECD-4F51-B0A5-A9F5F2A1AA91}" destId="{E6B17036-FC8B-4566-98B2-70DCD8CBA221}" srcOrd="0" destOrd="0" presId="urn:microsoft.com/office/officeart/2005/8/layout/list1"/>
    <dgm:cxn modelId="{F99F6544-5ED5-49B6-B11B-B9494AD2E3C8}" type="presOf" srcId="{B0F32E21-DA2E-A74C-AD8D-FA96C76C1CF8}" destId="{FB749A71-1730-974E-BCF4-130A1214EB50}" srcOrd="1" destOrd="0" presId="urn:microsoft.com/office/officeart/2005/8/layout/list1"/>
    <dgm:cxn modelId="{7B56D8F6-9240-42F3-8B6E-49071E436080}" type="presOf" srcId="{94C97FB2-F8E0-46AE-B639-9492D7593C61}" destId="{62EFF3FD-3A9A-4D0D-9A1B-DA55EF874B63}" srcOrd="0" destOrd="0" presId="urn:microsoft.com/office/officeart/2005/8/layout/list1"/>
    <dgm:cxn modelId="{EB55570B-DC0B-4646-9C5F-6123D4196C5C}" type="presOf" srcId="{B0F32E21-DA2E-A74C-AD8D-FA96C76C1CF8}" destId="{57E61D7D-E056-4D49-906B-CA308B67FAC6}" srcOrd="0" destOrd="0" presId="urn:microsoft.com/office/officeart/2005/8/layout/list1"/>
    <dgm:cxn modelId="{D94992BB-5D82-4D6C-9F12-AA6D6BB4B093}" srcId="{2555FC2A-F006-4C93-B234-4E395C552E73}" destId="{D10D9035-2C93-46DA-9AF4-EBC011DF4BEE}" srcOrd="4" destOrd="0" parTransId="{F13EAE2A-47C2-49B0-96AA-D1F458AB23CC}" sibTransId="{4BD1D775-F8D7-4597-84BB-9C8ABC235274}"/>
    <dgm:cxn modelId="{FA078F5C-84FB-4F26-A9D4-F6E41FDDEE58}" type="presOf" srcId="{2555FC2A-F006-4C93-B234-4E395C552E73}" destId="{06EED9C8-EF42-41A2-8B3B-AAEB8FBDD618}" srcOrd="0" destOrd="0" presId="urn:microsoft.com/office/officeart/2005/8/layout/list1"/>
    <dgm:cxn modelId="{4E7C23A4-B4D2-420B-B22B-6AF335CC55D7}" type="presOf" srcId="{9AD2552F-0A35-4FE3-819C-4C88C7B3FFB2}" destId="{74F1638D-B574-4E48-B3CF-9446AF06D78B}" srcOrd="1" destOrd="0" presId="urn:microsoft.com/office/officeart/2005/8/layout/list1"/>
    <dgm:cxn modelId="{F553FA23-3E89-4834-8133-676D1CD73732}" srcId="{2555FC2A-F006-4C93-B234-4E395C552E73}" destId="{9AD2552F-0A35-4FE3-819C-4C88C7B3FFB2}" srcOrd="2" destOrd="0" parTransId="{400EB32C-87AD-4350-8745-13EA765039B5}" sibTransId="{FCF1B9DC-04A6-42E0-A43D-BD1960D7CAF2}"/>
    <dgm:cxn modelId="{9E430077-043D-4EB0-8770-07A9E17327DA}" type="presOf" srcId="{D10D9035-2C93-46DA-9AF4-EBC011DF4BEE}" destId="{676C8415-D9BE-40C5-BAA0-8064C0B34C2D}" srcOrd="0" destOrd="0" presId="urn:microsoft.com/office/officeart/2005/8/layout/list1"/>
    <dgm:cxn modelId="{842F843C-4D06-4FA3-B51D-E13EA12E88AD}" type="presOf" srcId="{0629106D-2E85-4F1E-9AF1-8134D34ACF25}" destId="{3CCFB831-1159-4B46-A38D-8AE7EF9FE9C7}" srcOrd="1" destOrd="0" presId="urn:microsoft.com/office/officeart/2005/8/layout/list1"/>
    <dgm:cxn modelId="{591C2ED2-7C45-4F93-B3AA-605722120836}" type="presOf" srcId="{9183CF84-DECD-4F51-B0A5-A9F5F2A1AA91}" destId="{0B414CCA-013C-4E56-8BF4-DF04DCA430CD}" srcOrd="1" destOrd="0" presId="urn:microsoft.com/office/officeart/2005/8/layout/list1"/>
    <dgm:cxn modelId="{B41A6563-F4E2-4B12-B6D2-6F19F4D45E27}" type="presOf" srcId="{D10D9035-2C93-46DA-9AF4-EBC011DF4BEE}" destId="{1279E900-9CB6-434C-86F0-1CF7D8EE870D}" srcOrd="1" destOrd="0" presId="urn:microsoft.com/office/officeart/2005/8/layout/list1"/>
    <dgm:cxn modelId="{6128CE06-6035-423C-9668-83AFF404EFFA}" srcId="{2555FC2A-F006-4C93-B234-4E395C552E73}" destId="{94C97FB2-F8E0-46AE-B639-9492D7593C61}" srcOrd="0" destOrd="0" parTransId="{C55ABF83-1378-48B1-9B11-83AF5C602B61}" sibTransId="{8AFFD6F0-E078-46A9-875C-47CE1D227EDB}"/>
    <dgm:cxn modelId="{3FA27B47-BBFA-482C-9389-BC3F5C1EDD41}" srcId="{2555FC2A-F006-4C93-B234-4E395C552E73}" destId="{9183CF84-DECD-4F51-B0A5-A9F5F2A1AA91}" srcOrd="3" destOrd="0" parTransId="{73C08B02-BA6A-4405-B029-F1B9A7053EA0}" sibTransId="{A273DBC0-862F-4DFE-9CD7-338DADC4F4AD}"/>
    <dgm:cxn modelId="{7B86E8E4-B4A5-4867-8249-03EB7CB9456C}" type="presOf" srcId="{0629106D-2E85-4F1E-9AF1-8134D34ACF25}" destId="{7CA24D32-54B1-4383-BA56-49C5A647AB84}" srcOrd="0" destOrd="0" presId="urn:microsoft.com/office/officeart/2005/8/layout/list1"/>
    <dgm:cxn modelId="{20E1826F-BE9C-4AF9-A849-4AEE00AF04EF}" srcId="{2555FC2A-F006-4C93-B234-4E395C552E73}" destId="{0629106D-2E85-4F1E-9AF1-8134D34ACF25}" srcOrd="1" destOrd="0" parTransId="{6E7BBB0A-75EA-4F4C-982D-2FF2D53A28CA}" sibTransId="{E454B18A-E6AF-4CC7-BEED-16DD182DA0F5}"/>
    <dgm:cxn modelId="{37554B48-C7F4-4FCB-BAF2-042A8E2BC290}" type="presOf" srcId="{9AD2552F-0A35-4FE3-819C-4C88C7B3FFB2}" destId="{D48E57DA-B40F-47C9-9DAF-614C6BA49AB3}" srcOrd="0" destOrd="0" presId="urn:microsoft.com/office/officeart/2005/8/layout/list1"/>
    <dgm:cxn modelId="{D9053202-DCFA-4332-B88A-1A82D57AA98B}" type="presParOf" srcId="{06EED9C8-EF42-41A2-8B3B-AAEB8FBDD618}" destId="{D8056890-DEEA-4F56-8863-55FE6475CF0A}" srcOrd="0" destOrd="0" presId="urn:microsoft.com/office/officeart/2005/8/layout/list1"/>
    <dgm:cxn modelId="{2CED800F-03B8-41BE-8200-907C20DE9C80}" type="presParOf" srcId="{D8056890-DEEA-4F56-8863-55FE6475CF0A}" destId="{62EFF3FD-3A9A-4D0D-9A1B-DA55EF874B63}" srcOrd="0" destOrd="0" presId="urn:microsoft.com/office/officeart/2005/8/layout/list1"/>
    <dgm:cxn modelId="{48635748-8197-471A-AF8F-33896AE77093}" type="presParOf" srcId="{D8056890-DEEA-4F56-8863-55FE6475CF0A}" destId="{7EA3FEAA-A612-4AD9-A287-45915B2F7617}" srcOrd="1" destOrd="0" presId="urn:microsoft.com/office/officeart/2005/8/layout/list1"/>
    <dgm:cxn modelId="{A4237077-73CD-4541-8BDD-7961098D331A}" type="presParOf" srcId="{06EED9C8-EF42-41A2-8B3B-AAEB8FBDD618}" destId="{891C7304-47D4-48B4-9952-A08974151E35}" srcOrd="1" destOrd="0" presId="urn:microsoft.com/office/officeart/2005/8/layout/list1"/>
    <dgm:cxn modelId="{D86BB88D-7482-43EE-B535-E2750D86A5F1}" type="presParOf" srcId="{06EED9C8-EF42-41A2-8B3B-AAEB8FBDD618}" destId="{B6D06269-79FF-421A-88B9-7596460F24B9}" srcOrd="2" destOrd="0" presId="urn:microsoft.com/office/officeart/2005/8/layout/list1"/>
    <dgm:cxn modelId="{9B986A44-2549-4D68-8B86-3D9EB4C28494}" type="presParOf" srcId="{06EED9C8-EF42-41A2-8B3B-AAEB8FBDD618}" destId="{28CFBB50-4BEF-470D-893F-AF1FF40273AD}" srcOrd="3" destOrd="0" presId="urn:microsoft.com/office/officeart/2005/8/layout/list1"/>
    <dgm:cxn modelId="{D2E2D68C-71C7-4E2B-9F2B-DE59E7570C74}" type="presParOf" srcId="{06EED9C8-EF42-41A2-8B3B-AAEB8FBDD618}" destId="{BC412199-5ECD-4350-B9D2-E4096E42B7A0}" srcOrd="4" destOrd="0" presId="urn:microsoft.com/office/officeart/2005/8/layout/list1"/>
    <dgm:cxn modelId="{2FCB5257-D829-4197-87AC-8447A2CE88E7}" type="presParOf" srcId="{BC412199-5ECD-4350-B9D2-E4096E42B7A0}" destId="{7CA24D32-54B1-4383-BA56-49C5A647AB84}" srcOrd="0" destOrd="0" presId="urn:microsoft.com/office/officeart/2005/8/layout/list1"/>
    <dgm:cxn modelId="{2F620AAE-0BB9-4164-BD5E-7C8873ACE7E6}" type="presParOf" srcId="{BC412199-5ECD-4350-B9D2-E4096E42B7A0}" destId="{3CCFB831-1159-4B46-A38D-8AE7EF9FE9C7}" srcOrd="1" destOrd="0" presId="urn:microsoft.com/office/officeart/2005/8/layout/list1"/>
    <dgm:cxn modelId="{74983FBE-E705-4E9A-BF7F-89EC0DF17D18}" type="presParOf" srcId="{06EED9C8-EF42-41A2-8B3B-AAEB8FBDD618}" destId="{DF3DC9A2-035A-47AE-91FA-E32901A3D8DE}" srcOrd="5" destOrd="0" presId="urn:microsoft.com/office/officeart/2005/8/layout/list1"/>
    <dgm:cxn modelId="{C3026E81-BC09-4FA1-8674-B06BE177BF0B}" type="presParOf" srcId="{06EED9C8-EF42-41A2-8B3B-AAEB8FBDD618}" destId="{B3F2EE5A-80DD-408A-AF1F-C5C01FBCD281}" srcOrd="6" destOrd="0" presId="urn:microsoft.com/office/officeart/2005/8/layout/list1"/>
    <dgm:cxn modelId="{715802CD-6D4D-48A2-9946-26AA98C4546E}" type="presParOf" srcId="{06EED9C8-EF42-41A2-8B3B-AAEB8FBDD618}" destId="{4994CBCC-2C49-4535-A7D8-4309E46B65B1}" srcOrd="7" destOrd="0" presId="urn:microsoft.com/office/officeart/2005/8/layout/list1"/>
    <dgm:cxn modelId="{06C55955-062F-428D-A59F-687D4CE5ADDC}" type="presParOf" srcId="{06EED9C8-EF42-41A2-8B3B-AAEB8FBDD618}" destId="{A335E362-1772-4B73-9EA2-08DD96AF599A}" srcOrd="8" destOrd="0" presId="urn:microsoft.com/office/officeart/2005/8/layout/list1"/>
    <dgm:cxn modelId="{2E8A0390-4579-45C5-B305-7949D14CDFCF}" type="presParOf" srcId="{A335E362-1772-4B73-9EA2-08DD96AF599A}" destId="{D48E57DA-B40F-47C9-9DAF-614C6BA49AB3}" srcOrd="0" destOrd="0" presId="urn:microsoft.com/office/officeart/2005/8/layout/list1"/>
    <dgm:cxn modelId="{1D03FD11-7BE5-4AEB-8C13-6A19EFA3B375}" type="presParOf" srcId="{A335E362-1772-4B73-9EA2-08DD96AF599A}" destId="{74F1638D-B574-4E48-B3CF-9446AF06D78B}" srcOrd="1" destOrd="0" presId="urn:microsoft.com/office/officeart/2005/8/layout/list1"/>
    <dgm:cxn modelId="{E94CB5C6-7041-4BD1-8722-38D69D949041}" type="presParOf" srcId="{06EED9C8-EF42-41A2-8B3B-AAEB8FBDD618}" destId="{B58C7BC8-77E2-4248-9EF4-C4D2181236EE}" srcOrd="9" destOrd="0" presId="urn:microsoft.com/office/officeart/2005/8/layout/list1"/>
    <dgm:cxn modelId="{C2719296-2961-4110-A0E7-38EB13AD93FE}" type="presParOf" srcId="{06EED9C8-EF42-41A2-8B3B-AAEB8FBDD618}" destId="{FCDE32D3-D6B3-4940-98D6-681256210A97}" srcOrd="10" destOrd="0" presId="urn:microsoft.com/office/officeart/2005/8/layout/list1"/>
    <dgm:cxn modelId="{6EFC5205-1A32-4F80-9036-40C6FF938979}" type="presParOf" srcId="{06EED9C8-EF42-41A2-8B3B-AAEB8FBDD618}" destId="{E4FD689C-282B-4277-A42E-2DE9F2E72474}" srcOrd="11" destOrd="0" presId="urn:microsoft.com/office/officeart/2005/8/layout/list1"/>
    <dgm:cxn modelId="{BCC1DCF4-885F-4D46-8436-D01710FEA97E}" type="presParOf" srcId="{06EED9C8-EF42-41A2-8B3B-AAEB8FBDD618}" destId="{B5BB95FA-776E-40F7-AB0E-8306F64DBE7F}" srcOrd="12" destOrd="0" presId="urn:microsoft.com/office/officeart/2005/8/layout/list1"/>
    <dgm:cxn modelId="{948186E4-A544-40E9-8967-A3A3FAF25E55}" type="presParOf" srcId="{B5BB95FA-776E-40F7-AB0E-8306F64DBE7F}" destId="{E6B17036-FC8B-4566-98B2-70DCD8CBA221}" srcOrd="0" destOrd="0" presId="urn:microsoft.com/office/officeart/2005/8/layout/list1"/>
    <dgm:cxn modelId="{C0100363-25F1-4D0E-AD5A-28738AF2DDCC}" type="presParOf" srcId="{B5BB95FA-776E-40F7-AB0E-8306F64DBE7F}" destId="{0B414CCA-013C-4E56-8BF4-DF04DCA430CD}" srcOrd="1" destOrd="0" presId="urn:microsoft.com/office/officeart/2005/8/layout/list1"/>
    <dgm:cxn modelId="{B7A94075-945A-473A-9BE5-301D7C460D63}" type="presParOf" srcId="{06EED9C8-EF42-41A2-8B3B-AAEB8FBDD618}" destId="{83CE5F52-9EEF-4F49-B111-270075EE770C}" srcOrd="13" destOrd="0" presId="urn:microsoft.com/office/officeart/2005/8/layout/list1"/>
    <dgm:cxn modelId="{365D735B-8508-425C-815F-F16B8C4DC941}" type="presParOf" srcId="{06EED9C8-EF42-41A2-8B3B-AAEB8FBDD618}" destId="{C4FBE56A-12B4-4B83-BBFC-A85C2C054407}" srcOrd="14" destOrd="0" presId="urn:microsoft.com/office/officeart/2005/8/layout/list1"/>
    <dgm:cxn modelId="{DF21C02A-61A1-4583-AD7F-2ABBE79D336E}" type="presParOf" srcId="{06EED9C8-EF42-41A2-8B3B-AAEB8FBDD618}" destId="{07E4AC74-EB29-4975-BB79-208AF32717DC}" srcOrd="15" destOrd="0" presId="urn:microsoft.com/office/officeart/2005/8/layout/list1"/>
    <dgm:cxn modelId="{38DCB3AE-FA05-4EA6-AF15-7B6A0F1EA8F1}" type="presParOf" srcId="{06EED9C8-EF42-41A2-8B3B-AAEB8FBDD618}" destId="{199FE7EB-ADA9-49AF-9262-9E2778BBE8EE}" srcOrd="16" destOrd="0" presId="urn:microsoft.com/office/officeart/2005/8/layout/list1"/>
    <dgm:cxn modelId="{AE04141E-2D7D-45A7-BA48-571C1FE724F5}" type="presParOf" srcId="{199FE7EB-ADA9-49AF-9262-9E2778BBE8EE}" destId="{676C8415-D9BE-40C5-BAA0-8064C0B34C2D}" srcOrd="0" destOrd="0" presId="urn:microsoft.com/office/officeart/2005/8/layout/list1"/>
    <dgm:cxn modelId="{AECD451F-7C7C-4C7D-B23E-93CEF74FF8DD}" type="presParOf" srcId="{199FE7EB-ADA9-49AF-9262-9E2778BBE8EE}" destId="{1279E900-9CB6-434C-86F0-1CF7D8EE870D}" srcOrd="1" destOrd="0" presId="urn:microsoft.com/office/officeart/2005/8/layout/list1"/>
    <dgm:cxn modelId="{9EC95FC8-52AC-414F-A477-8703B6388E3C}" type="presParOf" srcId="{06EED9C8-EF42-41A2-8B3B-AAEB8FBDD618}" destId="{C5CCB888-5648-46CB-B796-3283B0FD8B05}" srcOrd="17" destOrd="0" presId="urn:microsoft.com/office/officeart/2005/8/layout/list1"/>
    <dgm:cxn modelId="{DC8C7FC2-4CA3-403D-9E96-31178F77F861}" type="presParOf" srcId="{06EED9C8-EF42-41A2-8B3B-AAEB8FBDD618}" destId="{89B77C5E-94A7-403E-A102-82987A47105A}" srcOrd="18" destOrd="0" presId="urn:microsoft.com/office/officeart/2005/8/layout/list1"/>
    <dgm:cxn modelId="{9CA18808-2954-4A36-8442-3118327B18F4}" type="presParOf" srcId="{06EED9C8-EF42-41A2-8B3B-AAEB8FBDD618}" destId="{C3FC5E96-97C2-464B-BCEF-D7F66236F0CF}" srcOrd="19" destOrd="0" presId="urn:microsoft.com/office/officeart/2005/8/layout/list1"/>
    <dgm:cxn modelId="{1140FEEB-8578-4366-8711-9DE6BC671752}" type="presParOf" srcId="{06EED9C8-EF42-41A2-8B3B-AAEB8FBDD618}" destId="{5E2AF5FA-83A2-4648-9E4F-4BE142557504}" srcOrd="20" destOrd="0" presId="urn:microsoft.com/office/officeart/2005/8/layout/list1"/>
    <dgm:cxn modelId="{90EAABE3-217B-4CC4-92C1-D3E6A6AB649F}" type="presParOf" srcId="{5E2AF5FA-83A2-4648-9E4F-4BE142557504}" destId="{57E61D7D-E056-4D49-906B-CA308B67FAC6}" srcOrd="0" destOrd="0" presId="urn:microsoft.com/office/officeart/2005/8/layout/list1"/>
    <dgm:cxn modelId="{A721A4C6-6C30-4393-A8E9-E5D993B1F07B}" type="presParOf" srcId="{5E2AF5FA-83A2-4648-9E4F-4BE142557504}" destId="{FB749A71-1730-974E-BCF4-130A1214EB50}" srcOrd="1" destOrd="0" presId="urn:microsoft.com/office/officeart/2005/8/layout/list1"/>
    <dgm:cxn modelId="{E8C02755-15D8-40D5-8660-121E46FE2A4F}" type="presParOf" srcId="{06EED9C8-EF42-41A2-8B3B-AAEB8FBDD618}" destId="{0AD6D072-D2DE-EB4B-8658-E19AB6E6F6CF}" srcOrd="21" destOrd="0" presId="urn:microsoft.com/office/officeart/2005/8/layout/list1"/>
    <dgm:cxn modelId="{DE81F8A7-F2FB-402E-9AC8-A546D9D346FD}" type="presParOf" srcId="{06EED9C8-EF42-41A2-8B3B-AAEB8FBDD618}" destId="{8CBD9A19-4941-6549-8F1B-DCE417A22838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17E870-E74C-4AA5-B271-700CB575AD48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zh-TW" altLang="en-US"/>
        </a:p>
      </dgm:t>
    </dgm:pt>
    <dgm:pt modelId="{1380090B-2089-4432-B811-3CEB7B8CF0A1}">
      <dgm:prSet phldrT="[文字]"/>
      <dgm:spPr/>
      <dgm:t>
        <a:bodyPr/>
        <a:lstStyle/>
        <a:p>
          <a:r>
            <a:rPr lang="en-US" altLang="zh-TW" dirty="0" smtClean="0">
              <a:latin typeface="微軟正黑體" pitchFamily="34" charset="-120"/>
              <a:ea typeface="微軟正黑體" pitchFamily="34" charset="-120"/>
            </a:rPr>
            <a:t>MES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EA7B2F77-1403-49D3-A929-A76348CBFE0A}" type="parTrans" cxnId="{E6DB0630-F47F-43C8-A78B-5521584806A4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73B4CE17-9880-4853-BEB1-8CDD3E4D9018}" type="sibTrans" cxnId="{E6DB0630-F47F-43C8-A78B-5521584806A4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6F086FD4-F13A-4BC4-ADB2-252671A4705D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接獲訂單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1C53BF60-5F4B-4F89-9A63-3A7B1D122A10}" type="parTrans" cxnId="{15E8D679-D793-443C-AC05-793C9F21C37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FE33631F-C203-46C4-A3C2-BB6FA7B0CB75}" type="sibTrans" cxnId="{15E8D679-D793-443C-AC05-793C9F21C37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C67EFFF2-EC5E-40A4-92EE-6D68B13DFE53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進行生產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159079FC-DACA-4533-AC41-F36361AE698A}" type="parTrans" cxnId="{CE985E6B-4F98-42BB-9053-4164B000399C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C79FA043-9F1E-4D0F-996C-83520A64787F}" type="sibTrans" cxnId="{CE985E6B-4F98-42BB-9053-4164B000399C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91A2B571-AB9F-4A2E-804A-74D5534F3C12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流程控制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7FEF784F-B177-45F1-AAE4-1B76633E1ED6}" type="parTrans" cxnId="{BD84105F-FE22-48FD-A115-DAA78564710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45F9AFD8-BEAA-4C10-8D68-7BB2748952F2}" type="sibTrans" cxnId="{BD84105F-FE22-48FD-A115-DAA785647102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F8651DE8-EC40-42AF-B49A-874278FAE6CE}">
      <dgm:prSet phldrT="[文字]" custT="1"/>
      <dgm:spPr/>
      <dgm:t>
        <a:bodyPr/>
        <a:lstStyle/>
        <a:p>
          <a:r>
            <a:rPr lang="zh-TW" altLang="en-US" sz="1800" dirty="0" smtClean="0">
              <a:latin typeface="微軟正黑體" pitchFamily="34" charset="-120"/>
              <a:ea typeface="微軟正黑體" pitchFamily="34" charset="-120"/>
            </a:rPr>
            <a:t>產品完成</a:t>
          </a:r>
          <a:endParaRPr lang="zh-TW" altLang="en-US" sz="1800" dirty="0">
            <a:latin typeface="微軟正黑體" pitchFamily="34" charset="-120"/>
            <a:ea typeface="微軟正黑體" pitchFamily="34" charset="-120"/>
          </a:endParaRPr>
        </a:p>
      </dgm:t>
    </dgm:pt>
    <dgm:pt modelId="{1765D4A3-9AA8-4FAA-9B64-90388538246D}" type="parTrans" cxnId="{247A1C68-1022-4D4B-969A-9348AF056F3D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149C9D03-67F1-4AA9-B089-BF943D9DE571}" type="sibTrans" cxnId="{247A1C68-1022-4D4B-969A-9348AF056F3D}">
      <dgm:prSet/>
      <dgm:spPr/>
      <dgm:t>
        <a:bodyPr/>
        <a:lstStyle/>
        <a:p>
          <a:endParaRPr lang="zh-TW" altLang="en-US">
            <a:latin typeface="微軟正黑體" pitchFamily="34" charset="-120"/>
            <a:ea typeface="微軟正黑體" pitchFamily="34" charset="-120"/>
          </a:endParaRPr>
        </a:p>
      </dgm:t>
    </dgm:pt>
    <dgm:pt modelId="{3DBE3A14-413B-41BA-ABFD-556F7651D96E}" type="pres">
      <dgm:prSet presAssocID="{1017E870-E74C-4AA5-B271-700CB575AD4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3264664-A468-41DC-881D-CE02F522AF25}" type="pres">
      <dgm:prSet presAssocID="{1380090B-2089-4432-B811-3CEB7B8CF0A1}" presName="centerShape" presStyleLbl="node0" presStyleIdx="0" presStyleCnt="1"/>
      <dgm:spPr/>
      <dgm:t>
        <a:bodyPr/>
        <a:lstStyle/>
        <a:p>
          <a:endParaRPr lang="zh-TW" altLang="en-US"/>
        </a:p>
      </dgm:t>
    </dgm:pt>
    <dgm:pt modelId="{27DD3977-36C5-4018-BAFF-71F35D790BF3}" type="pres">
      <dgm:prSet presAssocID="{6F086FD4-F13A-4BC4-ADB2-252671A4705D}" presName="node" presStyleLbl="node1" presStyleIdx="0" presStyleCnt="4" custScaleX="139665" custScaleY="1116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3E613AE-3CCF-4F6F-8A02-64CBD10D7599}" type="pres">
      <dgm:prSet presAssocID="{6F086FD4-F13A-4BC4-ADB2-252671A4705D}" presName="dummy" presStyleCnt="0"/>
      <dgm:spPr/>
    </dgm:pt>
    <dgm:pt modelId="{E288C499-DF32-40FC-84C4-12A680F83323}" type="pres">
      <dgm:prSet presAssocID="{FE33631F-C203-46C4-A3C2-BB6FA7B0CB75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5A26627A-0803-46DE-935D-166AB27B0363}" type="pres">
      <dgm:prSet presAssocID="{C67EFFF2-EC5E-40A4-92EE-6D68B13DFE53}" presName="node" presStyleLbl="node1" presStyleIdx="1" presStyleCnt="4" custScaleX="139665" custScaleY="1116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AE8FA66-C5CB-4A1E-95A2-FD8885B162C1}" type="pres">
      <dgm:prSet presAssocID="{C67EFFF2-EC5E-40A4-92EE-6D68B13DFE53}" presName="dummy" presStyleCnt="0"/>
      <dgm:spPr/>
    </dgm:pt>
    <dgm:pt modelId="{1D99682D-A410-48B2-B502-22C41CCDD1BA}" type="pres">
      <dgm:prSet presAssocID="{C79FA043-9F1E-4D0F-996C-83520A64787F}" presName="sibTrans" presStyleLbl="sibTrans2D1" presStyleIdx="1" presStyleCnt="4"/>
      <dgm:spPr/>
      <dgm:t>
        <a:bodyPr/>
        <a:lstStyle/>
        <a:p>
          <a:endParaRPr lang="zh-TW" altLang="en-US"/>
        </a:p>
      </dgm:t>
    </dgm:pt>
    <dgm:pt modelId="{D0800ACE-BF52-4C20-87C4-B04EBF948754}" type="pres">
      <dgm:prSet presAssocID="{91A2B571-AB9F-4A2E-804A-74D5534F3C12}" presName="node" presStyleLbl="node1" presStyleIdx="2" presStyleCnt="4" custScaleX="139665" custScaleY="1116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F981CEB-4839-4353-81EA-189EF82D0CDB}" type="pres">
      <dgm:prSet presAssocID="{91A2B571-AB9F-4A2E-804A-74D5534F3C12}" presName="dummy" presStyleCnt="0"/>
      <dgm:spPr/>
    </dgm:pt>
    <dgm:pt modelId="{6F8C0111-4541-427A-85F0-DF90FDCF3B66}" type="pres">
      <dgm:prSet presAssocID="{45F9AFD8-BEAA-4C10-8D68-7BB2748952F2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2DC0D60B-1E20-428A-B739-D4F4E19EEF97}" type="pres">
      <dgm:prSet presAssocID="{F8651DE8-EC40-42AF-B49A-874278FAE6CE}" presName="node" presStyleLbl="node1" presStyleIdx="3" presStyleCnt="4" custScaleX="139665" custScaleY="11167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67DC74D-3E42-4A62-84FF-14DA8E90D5B3}" type="pres">
      <dgm:prSet presAssocID="{F8651DE8-EC40-42AF-B49A-874278FAE6CE}" presName="dummy" presStyleCnt="0"/>
      <dgm:spPr/>
    </dgm:pt>
    <dgm:pt modelId="{50F06DC5-A2A8-42DF-8C6A-C2D173B2196F}" type="pres">
      <dgm:prSet presAssocID="{149C9D03-67F1-4AA9-B089-BF943D9DE571}" presName="sibTrans" presStyleLbl="sibTrans2D1" presStyleIdx="3" presStyleCnt="4"/>
      <dgm:spPr/>
      <dgm:t>
        <a:bodyPr/>
        <a:lstStyle/>
        <a:p>
          <a:endParaRPr lang="zh-TW" altLang="en-US"/>
        </a:p>
      </dgm:t>
    </dgm:pt>
  </dgm:ptLst>
  <dgm:cxnLst>
    <dgm:cxn modelId="{FCA51CAF-82F0-4044-9DD2-2CAA8D0989B6}" type="presOf" srcId="{91A2B571-AB9F-4A2E-804A-74D5534F3C12}" destId="{D0800ACE-BF52-4C20-87C4-B04EBF948754}" srcOrd="0" destOrd="0" presId="urn:microsoft.com/office/officeart/2005/8/layout/radial6"/>
    <dgm:cxn modelId="{72B21627-EDC6-4832-A920-F34C5087A5D8}" type="presOf" srcId="{6F086FD4-F13A-4BC4-ADB2-252671A4705D}" destId="{27DD3977-36C5-4018-BAFF-71F35D790BF3}" srcOrd="0" destOrd="0" presId="urn:microsoft.com/office/officeart/2005/8/layout/radial6"/>
    <dgm:cxn modelId="{4BCE58DF-C7CE-4DA7-B7AD-EA68338456BA}" type="presOf" srcId="{F8651DE8-EC40-42AF-B49A-874278FAE6CE}" destId="{2DC0D60B-1E20-428A-B739-D4F4E19EEF97}" srcOrd="0" destOrd="0" presId="urn:microsoft.com/office/officeart/2005/8/layout/radial6"/>
    <dgm:cxn modelId="{7FBCC84C-ED1E-43EC-8B02-FACED1B6FE71}" type="presOf" srcId="{1017E870-E74C-4AA5-B271-700CB575AD48}" destId="{3DBE3A14-413B-41BA-ABFD-556F7651D96E}" srcOrd="0" destOrd="0" presId="urn:microsoft.com/office/officeart/2005/8/layout/radial6"/>
    <dgm:cxn modelId="{E6DB0630-F47F-43C8-A78B-5521584806A4}" srcId="{1017E870-E74C-4AA5-B271-700CB575AD48}" destId="{1380090B-2089-4432-B811-3CEB7B8CF0A1}" srcOrd="0" destOrd="0" parTransId="{EA7B2F77-1403-49D3-A929-A76348CBFE0A}" sibTransId="{73B4CE17-9880-4853-BEB1-8CDD3E4D9018}"/>
    <dgm:cxn modelId="{CBBBA619-DA46-4D55-B39C-0D62572511F7}" type="presOf" srcId="{C67EFFF2-EC5E-40A4-92EE-6D68B13DFE53}" destId="{5A26627A-0803-46DE-935D-166AB27B0363}" srcOrd="0" destOrd="0" presId="urn:microsoft.com/office/officeart/2005/8/layout/radial6"/>
    <dgm:cxn modelId="{58AD531D-E5B3-4B79-BAC0-A9F871AEF124}" type="presOf" srcId="{45F9AFD8-BEAA-4C10-8D68-7BB2748952F2}" destId="{6F8C0111-4541-427A-85F0-DF90FDCF3B66}" srcOrd="0" destOrd="0" presId="urn:microsoft.com/office/officeart/2005/8/layout/radial6"/>
    <dgm:cxn modelId="{15E8D679-D793-443C-AC05-793C9F21C372}" srcId="{1380090B-2089-4432-B811-3CEB7B8CF0A1}" destId="{6F086FD4-F13A-4BC4-ADB2-252671A4705D}" srcOrd="0" destOrd="0" parTransId="{1C53BF60-5F4B-4F89-9A63-3A7B1D122A10}" sibTransId="{FE33631F-C203-46C4-A3C2-BB6FA7B0CB75}"/>
    <dgm:cxn modelId="{BCA2813F-9AAF-45A4-AEF4-6B0F863DE73F}" type="presOf" srcId="{149C9D03-67F1-4AA9-B089-BF943D9DE571}" destId="{50F06DC5-A2A8-42DF-8C6A-C2D173B2196F}" srcOrd="0" destOrd="0" presId="urn:microsoft.com/office/officeart/2005/8/layout/radial6"/>
    <dgm:cxn modelId="{BD84105F-FE22-48FD-A115-DAA785647102}" srcId="{1380090B-2089-4432-B811-3CEB7B8CF0A1}" destId="{91A2B571-AB9F-4A2E-804A-74D5534F3C12}" srcOrd="2" destOrd="0" parTransId="{7FEF784F-B177-45F1-AAE4-1B76633E1ED6}" sibTransId="{45F9AFD8-BEAA-4C10-8D68-7BB2748952F2}"/>
    <dgm:cxn modelId="{C96D00A7-1CBE-4964-9E0B-9DBA8C27028C}" type="presOf" srcId="{C79FA043-9F1E-4D0F-996C-83520A64787F}" destId="{1D99682D-A410-48B2-B502-22C41CCDD1BA}" srcOrd="0" destOrd="0" presId="urn:microsoft.com/office/officeart/2005/8/layout/radial6"/>
    <dgm:cxn modelId="{DED6E7F9-9264-4A89-BE10-A45117C396C1}" type="presOf" srcId="{FE33631F-C203-46C4-A3C2-BB6FA7B0CB75}" destId="{E288C499-DF32-40FC-84C4-12A680F83323}" srcOrd="0" destOrd="0" presId="urn:microsoft.com/office/officeart/2005/8/layout/radial6"/>
    <dgm:cxn modelId="{247A1C68-1022-4D4B-969A-9348AF056F3D}" srcId="{1380090B-2089-4432-B811-3CEB7B8CF0A1}" destId="{F8651DE8-EC40-42AF-B49A-874278FAE6CE}" srcOrd="3" destOrd="0" parTransId="{1765D4A3-9AA8-4FAA-9B64-90388538246D}" sibTransId="{149C9D03-67F1-4AA9-B089-BF943D9DE571}"/>
    <dgm:cxn modelId="{6DCC11AD-378D-4647-BA40-16BD427C5BCF}" type="presOf" srcId="{1380090B-2089-4432-B811-3CEB7B8CF0A1}" destId="{A3264664-A468-41DC-881D-CE02F522AF25}" srcOrd="0" destOrd="0" presId="urn:microsoft.com/office/officeart/2005/8/layout/radial6"/>
    <dgm:cxn modelId="{CE985E6B-4F98-42BB-9053-4164B000399C}" srcId="{1380090B-2089-4432-B811-3CEB7B8CF0A1}" destId="{C67EFFF2-EC5E-40A4-92EE-6D68B13DFE53}" srcOrd="1" destOrd="0" parTransId="{159079FC-DACA-4533-AC41-F36361AE698A}" sibTransId="{C79FA043-9F1E-4D0F-996C-83520A64787F}"/>
    <dgm:cxn modelId="{081B83C7-1574-457A-BB2E-5C4D3C4F2AE4}" type="presParOf" srcId="{3DBE3A14-413B-41BA-ABFD-556F7651D96E}" destId="{A3264664-A468-41DC-881D-CE02F522AF25}" srcOrd="0" destOrd="0" presId="urn:microsoft.com/office/officeart/2005/8/layout/radial6"/>
    <dgm:cxn modelId="{0A0298A4-9B91-45B7-888A-8C4F8F014BEC}" type="presParOf" srcId="{3DBE3A14-413B-41BA-ABFD-556F7651D96E}" destId="{27DD3977-36C5-4018-BAFF-71F35D790BF3}" srcOrd="1" destOrd="0" presId="urn:microsoft.com/office/officeart/2005/8/layout/radial6"/>
    <dgm:cxn modelId="{34E5F483-0101-466F-97CF-B03E076BE5AE}" type="presParOf" srcId="{3DBE3A14-413B-41BA-ABFD-556F7651D96E}" destId="{93E613AE-3CCF-4F6F-8A02-64CBD10D7599}" srcOrd="2" destOrd="0" presId="urn:microsoft.com/office/officeart/2005/8/layout/radial6"/>
    <dgm:cxn modelId="{EC115010-B7BC-4B49-A8FB-D758425904EA}" type="presParOf" srcId="{3DBE3A14-413B-41BA-ABFD-556F7651D96E}" destId="{E288C499-DF32-40FC-84C4-12A680F83323}" srcOrd="3" destOrd="0" presId="urn:microsoft.com/office/officeart/2005/8/layout/radial6"/>
    <dgm:cxn modelId="{FF1F8E6B-E28A-4FA9-B8C1-A89BDD9831F5}" type="presParOf" srcId="{3DBE3A14-413B-41BA-ABFD-556F7651D96E}" destId="{5A26627A-0803-46DE-935D-166AB27B0363}" srcOrd="4" destOrd="0" presId="urn:microsoft.com/office/officeart/2005/8/layout/radial6"/>
    <dgm:cxn modelId="{CD66F7F4-FE74-47E1-8769-D5488E8BE4D5}" type="presParOf" srcId="{3DBE3A14-413B-41BA-ABFD-556F7651D96E}" destId="{9AE8FA66-C5CB-4A1E-95A2-FD8885B162C1}" srcOrd="5" destOrd="0" presId="urn:microsoft.com/office/officeart/2005/8/layout/radial6"/>
    <dgm:cxn modelId="{C278BAC9-6F9C-4EFA-BA53-7F0A7B314CEF}" type="presParOf" srcId="{3DBE3A14-413B-41BA-ABFD-556F7651D96E}" destId="{1D99682D-A410-48B2-B502-22C41CCDD1BA}" srcOrd="6" destOrd="0" presId="urn:microsoft.com/office/officeart/2005/8/layout/radial6"/>
    <dgm:cxn modelId="{484AB3C7-9228-47DB-86B5-E0BF3C533B14}" type="presParOf" srcId="{3DBE3A14-413B-41BA-ABFD-556F7651D96E}" destId="{D0800ACE-BF52-4C20-87C4-B04EBF948754}" srcOrd="7" destOrd="0" presId="urn:microsoft.com/office/officeart/2005/8/layout/radial6"/>
    <dgm:cxn modelId="{7A866A0B-20D6-49A8-9770-AEC196B6B930}" type="presParOf" srcId="{3DBE3A14-413B-41BA-ABFD-556F7651D96E}" destId="{8F981CEB-4839-4353-81EA-189EF82D0CDB}" srcOrd="8" destOrd="0" presId="urn:microsoft.com/office/officeart/2005/8/layout/radial6"/>
    <dgm:cxn modelId="{047F6809-BA29-42BF-B702-7519AC1E87E6}" type="presParOf" srcId="{3DBE3A14-413B-41BA-ABFD-556F7651D96E}" destId="{6F8C0111-4541-427A-85F0-DF90FDCF3B66}" srcOrd="9" destOrd="0" presId="urn:microsoft.com/office/officeart/2005/8/layout/radial6"/>
    <dgm:cxn modelId="{5952DA41-DFEC-4EB0-BD9B-7EFB1F06FA0E}" type="presParOf" srcId="{3DBE3A14-413B-41BA-ABFD-556F7651D96E}" destId="{2DC0D60B-1E20-428A-B739-D4F4E19EEF97}" srcOrd="10" destOrd="0" presId="urn:microsoft.com/office/officeart/2005/8/layout/radial6"/>
    <dgm:cxn modelId="{0E9ACBAD-F707-4AF9-9538-0618EBD71EC1}" type="presParOf" srcId="{3DBE3A14-413B-41BA-ABFD-556F7651D96E}" destId="{267DC74D-3E42-4A62-84FF-14DA8E90D5B3}" srcOrd="11" destOrd="0" presId="urn:microsoft.com/office/officeart/2005/8/layout/radial6"/>
    <dgm:cxn modelId="{0CE5BCBD-1359-4FE2-B0C4-9111CD1DEA4B}" type="presParOf" srcId="{3DBE3A14-413B-41BA-ABFD-556F7651D96E}" destId="{50F06DC5-A2A8-42DF-8C6A-C2D173B2196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405958-5D7E-4721-B0CF-69114EC36DB6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4340FBA2-2A95-4520-97A4-93E4D6E92152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無限負載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FE95062A-ECD1-446E-B354-FF31373F5FAE}" type="parTrans" cxnId="{0C8AB6C5-583F-4D3E-A110-50368817457A}">
      <dgm:prSet/>
      <dgm:spPr/>
      <dgm:t>
        <a:bodyPr/>
        <a:lstStyle/>
        <a:p>
          <a:endParaRPr lang="zh-TW" altLang="en-US"/>
        </a:p>
      </dgm:t>
    </dgm:pt>
    <dgm:pt modelId="{ADA6A98E-A3E5-481E-AD30-F61946650232}" type="sibTrans" cxnId="{0C8AB6C5-583F-4D3E-A110-50368817457A}">
      <dgm:prSet/>
      <dgm:spPr/>
      <dgm:t>
        <a:bodyPr/>
        <a:lstStyle/>
        <a:p>
          <a:endParaRPr lang="zh-TW" altLang="en-US"/>
        </a:p>
      </dgm:t>
    </dgm:pt>
    <dgm:pt modelId="{ABCE7DE2-1054-439F-BCE3-A09F04AB6191}">
      <dgm:prSet phldrT="[文字]"/>
      <dgm:spPr/>
      <dgm:t>
        <a:bodyPr anchor="ctr"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只考慮作業的需求時間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A454CC51-173A-4D74-A536-3D59AFF4EAB0}" type="parTrans" cxnId="{54867DC4-9F44-4346-A108-BF56E1F4BFA4}">
      <dgm:prSet/>
      <dgm:spPr/>
      <dgm:t>
        <a:bodyPr/>
        <a:lstStyle/>
        <a:p>
          <a:endParaRPr lang="zh-TW" altLang="en-US"/>
        </a:p>
      </dgm:t>
    </dgm:pt>
    <dgm:pt modelId="{AC549E6A-8149-49BD-8055-A556BF8610BA}" type="sibTrans" cxnId="{54867DC4-9F44-4346-A108-BF56E1F4BFA4}">
      <dgm:prSet/>
      <dgm:spPr/>
      <dgm:t>
        <a:bodyPr/>
        <a:lstStyle/>
        <a:p>
          <a:endParaRPr lang="zh-TW" altLang="en-US"/>
        </a:p>
      </dgm:t>
    </dgm:pt>
    <dgm:pt modelId="{A054ABE5-A669-4EEC-BF63-740C33D7CC66}">
      <dgm:prSet phldrT="[文字]"/>
      <dgm:spPr/>
      <dgm:t>
        <a:bodyPr anchor="ctr"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不考慮工作中心是否有足夠產能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812A3B08-4228-47C2-8E22-EFEF699E99A5}" type="parTrans" cxnId="{A56554DD-E0D0-4DE2-88B6-45D03F68B4C0}">
      <dgm:prSet/>
      <dgm:spPr/>
      <dgm:t>
        <a:bodyPr/>
        <a:lstStyle/>
        <a:p>
          <a:endParaRPr lang="zh-TW" altLang="en-US"/>
        </a:p>
      </dgm:t>
    </dgm:pt>
    <dgm:pt modelId="{CC1523A4-3D96-46A9-8732-A8F25D87A6CA}" type="sibTrans" cxnId="{A56554DD-E0D0-4DE2-88B6-45D03F68B4C0}">
      <dgm:prSet/>
      <dgm:spPr/>
      <dgm:t>
        <a:bodyPr/>
        <a:lstStyle/>
        <a:p>
          <a:endParaRPr lang="zh-TW" altLang="en-US"/>
        </a:p>
      </dgm:t>
    </dgm:pt>
    <dgm:pt modelId="{8A466955-8D38-45FD-B7F4-1B19EE3B3EA0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有限負載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14CE96B4-33CD-434B-9631-2649D58136F2}" type="parTrans" cxnId="{5A29B583-8387-4B02-BF08-B5D341462620}">
      <dgm:prSet/>
      <dgm:spPr/>
      <dgm:t>
        <a:bodyPr/>
        <a:lstStyle/>
        <a:p>
          <a:endParaRPr lang="zh-TW" altLang="en-US"/>
        </a:p>
      </dgm:t>
    </dgm:pt>
    <dgm:pt modelId="{90B60DEE-0814-409C-83A5-5CF6069E6AC4}" type="sibTrans" cxnId="{5A29B583-8387-4B02-BF08-B5D341462620}">
      <dgm:prSet/>
      <dgm:spPr/>
      <dgm:t>
        <a:bodyPr/>
        <a:lstStyle/>
        <a:p>
          <a:endParaRPr lang="zh-TW" altLang="en-US"/>
        </a:p>
      </dgm:t>
    </dgm:pt>
    <dgm:pt modelId="{0FA78D57-6CCB-4153-BCFF-FBC8DBF8037E}">
      <dgm:prSet phldrT="[文字]"/>
      <dgm:spPr/>
      <dgm:t>
        <a:bodyPr anchor="ctr"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考慮了每一筆訂單所需的整備及執行時間等排程細節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C9924756-3278-4AFF-ADAE-58B031DFF988}" type="parTrans" cxnId="{A203ABF9-9444-4A4A-84C3-6A8F4B58ED45}">
      <dgm:prSet/>
      <dgm:spPr/>
      <dgm:t>
        <a:bodyPr/>
        <a:lstStyle/>
        <a:p>
          <a:endParaRPr lang="zh-TW" altLang="en-US"/>
        </a:p>
      </dgm:t>
    </dgm:pt>
    <dgm:pt modelId="{FEB65F14-CCA3-4A64-9CC7-9F97EAB04C13}" type="sibTrans" cxnId="{A203ABF9-9444-4A4A-84C3-6A8F4B58ED45}">
      <dgm:prSet/>
      <dgm:spPr/>
      <dgm:t>
        <a:bodyPr/>
        <a:lstStyle/>
        <a:p>
          <a:endParaRPr lang="zh-TW" altLang="en-US"/>
        </a:p>
      </dgm:t>
    </dgm:pt>
    <dgm:pt modelId="{15463FDB-6F0F-4121-8799-4C84855A81D8}">
      <dgm:prSet phldrT="[文字]"/>
      <dgm:spPr/>
      <dgm:t>
        <a:bodyPr anchor="ctr"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也不考慮作業的加工順序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F3126D70-EF35-41FC-A18C-4D0029D5CC0E}" type="parTrans" cxnId="{869BF60E-041A-4EF6-BB00-4B62978F97CA}">
      <dgm:prSet/>
      <dgm:spPr/>
      <dgm:t>
        <a:bodyPr/>
        <a:lstStyle/>
        <a:p>
          <a:endParaRPr lang="zh-TW" altLang="en-US"/>
        </a:p>
      </dgm:t>
    </dgm:pt>
    <dgm:pt modelId="{C728AA33-B7AC-4294-B18F-99A3DAC83D17}" type="sibTrans" cxnId="{869BF60E-041A-4EF6-BB00-4B62978F97CA}">
      <dgm:prSet/>
      <dgm:spPr/>
      <dgm:t>
        <a:bodyPr/>
        <a:lstStyle/>
        <a:p>
          <a:endParaRPr lang="zh-TW" altLang="en-US"/>
        </a:p>
      </dgm:t>
    </dgm:pt>
    <dgm:pt modelId="{B750F24A-C6C7-4D38-84FA-84037549145E}" type="pres">
      <dgm:prSet presAssocID="{BD405958-5D7E-4721-B0CF-69114EC36DB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2B7C4509-36A3-4432-89E0-F884E594D789}" type="pres">
      <dgm:prSet presAssocID="{4340FBA2-2A95-4520-97A4-93E4D6E92152}" presName="linNode" presStyleCnt="0"/>
      <dgm:spPr/>
    </dgm:pt>
    <dgm:pt modelId="{B5CD3F69-DCAA-4295-9B1D-0A3EAD8AB086}" type="pres">
      <dgm:prSet presAssocID="{4340FBA2-2A95-4520-97A4-93E4D6E92152}" presName="parentShp" presStyleLbl="node1" presStyleIdx="0" presStyleCnt="2" custScaleX="72477" custScaleY="628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8A9CBA-0B24-487B-B34A-68881C0B2BE2}" type="pres">
      <dgm:prSet presAssocID="{4340FBA2-2A95-4520-97A4-93E4D6E9215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2BCF0B-0ABD-42A0-B7DD-2EC794CFFAD2}" type="pres">
      <dgm:prSet presAssocID="{ADA6A98E-A3E5-481E-AD30-F61946650232}" presName="spacing" presStyleCnt="0"/>
      <dgm:spPr/>
    </dgm:pt>
    <dgm:pt modelId="{12103DAC-66DB-44C0-BE78-090AAF10C618}" type="pres">
      <dgm:prSet presAssocID="{8A466955-8D38-45FD-B7F4-1B19EE3B3EA0}" presName="linNode" presStyleCnt="0"/>
      <dgm:spPr/>
    </dgm:pt>
    <dgm:pt modelId="{EC0CCA2F-C68B-49F4-8517-58F538C18663}" type="pres">
      <dgm:prSet presAssocID="{8A466955-8D38-45FD-B7F4-1B19EE3B3EA0}" presName="parentShp" presStyleLbl="node1" presStyleIdx="1" presStyleCnt="2" custScaleX="72477" custScaleY="62833" custLinFactNeighborY="-790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A7D3FA-BA99-4966-9C1D-1A7808417D63}" type="pres">
      <dgm:prSet presAssocID="{8A466955-8D38-45FD-B7F4-1B19EE3B3EA0}" presName="childShp" presStyleLbl="bgAccFollowNode1" presStyleIdx="1" presStyleCnt="2" custLinFactNeighborY="-790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56554DD-E0D0-4DE2-88B6-45D03F68B4C0}" srcId="{4340FBA2-2A95-4520-97A4-93E4D6E92152}" destId="{A054ABE5-A669-4EEC-BF63-740C33D7CC66}" srcOrd="1" destOrd="0" parTransId="{812A3B08-4228-47C2-8E22-EFEF699E99A5}" sibTransId="{CC1523A4-3D96-46A9-8732-A8F25D87A6CA}"/>
    <dgm:cxn modelId="{869BF60E-041A-4EF6-BB00-4B62978F97CA}" srcId="{4340FBA2-2A95-4520-97A4-93E4D6E92152}" destId="{15463FDB-6F0F-4121-8799-4C84855A81D8}" srcOrd="2" destOrd="0" parTransId="{F3126D70-EF35-41FC-A18C-4D0029D5CC0E}" sibTransId="{C728AA33-B7AC-4294-B18F-99A3DAC83D17}"/>
    <dgm:cxn modelId="{0FDAE59B-60A0-4084-AD05-3E517158C9E5}" type="presOf" srcId="{ABCE7DE2-1054-439F-BCE3-A09F04AB6191}" destId="{118A9CBA-0B24-487B-B34A-68881C0B2BE2}" srcOrd="0" destOrd="0" presId="urn:microsoft.com/office/officeart/2005/8/layout/vList6"/>
    <dgm:cxn modelId="{B7800F96-C5B9-47B6-8386-DF472C79870C}" type="presOf" srcId="{0FA78D57-6CCB-4153-BCFF-FBC8DBF8037E}" destId="{F9A7D3FA-BA99-4966-9C1D-1A7808417D63}" srcOrd="0" destOrd="0" presId="urn:microsoft.com/office/officeart/2005/8/layout/vList6"/>
    <dgm:cxn modelId="{6540230B-BF45-4EED-877B-E3A213EFC80D}" type="presOf" srcId="{15463FDB-6F0F-4121-8799-4C84855A81D8}" destId="{118A9CBA-0B24-487B-B34A-68881C0B2BE2}" srcOrd="0" destOrd="2" presId="urn:microsoft.com/office/officeart/2005/8/layout/vList6"/>
    <dgm:cxn modelId="{F81C7EAB-CD49-410B-94A4-DC4EFEE88797}" type="presOf" srcId="{BD405958-5D7E-4721-B0CF-69114EC36DB6}" destId="{B750F24A-C6C7-4D38-84FA-84037549145E}" srcOrd="0" destOrd="0" presId="urn:microsoft.com/office/officeart/2005/8/layout/vList6"/>
    <dgm:cxn modelId="{F4542763-E15A-46F9-B3FB-5E21F97698C0}" type="presOf" srcId="{A054ABE5-A669-4EEC-BF63-740C33D7CC66}" destId="{118A9CBA-0B24-487B-B34A-68881C0B2BE2}" srcOrd="0" destOrd="1" presId="urn:microsoft.com/office/officeart/2005/8/layout/vList6"/>
    <dgm:cxn modelId="{A203ABF9-9444-4A4A-84C3-6A8F4B58ED45}" srcId="{8A466955-8D38-45FD-B7F4-1B19EE3B3EA0}" destId="{0FA78D57-6CCB-4153-BCFF-FBC8DBF8037E}" srcOrd="0" destOrd="0" parTransId="{C9924756-3278-4AFF-ADAE-58B031DFF988}" sibTransId="{FEB65F14-CCA3-4A64-9CC7-9F97EAB04C13}"/>
    <dgm:cxn modelId="{0C8AB6C5-583F-4D3E-A110-50368817457A}" srcId="{BD405958-5D7E-4721-B0CF-69114EC36DB6}" destId="{4340FBA2-2A95-4520-97A4-93E4D6E92152}" srcOrd="0" destOrd="0" parTransId="{FE95062A-ECD1-446E-B354-FF31373F5FAE}" sibTransId="{ADA6A98E-A3E5-481E-AD30-F61946650232}"/>
    <dgm:cxn modelId="{54867DC4-9F44-4346-A108-BF56E1F4BFA4}" srcId="{4340FBA2-2A95-4520-97A4-93E4D6E92152}" destId="{ABCE7DE2-1054-439F-BCE3-A09F04AB6191}" srcOrd="0" destOrd="0" parTransId="{A454CC51-173A-4D74-A536-3D59AFF4EAB0}" sibTransId="{AC549E6A-8149-49BD-8055-A556BF8610BA}"/>
    <dgm:cxn modelId="{5A29B583-8387-4B02-BF08-B5D341462620}" srcId="{BD405958-5D7E-4721-B0CF-69114EC36DB6}" destId="{8A466955-8D38-45FD-B7F4-1B19EE3B3EA0}" srcOrd="1" destOrd="0" parTransId="{14CE96B4-33CD-434B-9631-2649D58136F2}" sibTransId="{90B60DEE-0814-409C-83A5-5CF6069E6AC4}"/>
    <dgm:cxn modelId="{34DC95E8-DD7D-4648-B7CF-C1828D192E84}" type="presOf" srcId="{4340FBA2-2A95-4520-97A4-93E4D6E92152}" destId="{B5CD3F69-DCAA-4295-9B1D-0A3EAD8AB086}" srcOrd="0" destOrd="0" presId="urn:microsoft.com/office/officeart/2005/8/layout/vList6"/>
    <dgm:cxn modelId="{D07B68D4-CF9C-4002-9D32-92F300BEBB1C}" type="presOf" srcId="{8A466955-8D38-45FD-B7F4-1B19EE3B3EA0}" destId="{EC0CCA2F-C68B-49F4-8517-58F538C18663}" srcOrd="0" destOrd="0" presId="urn:microsoft.com/office/officeart/2005/8/layout/vList6"/>
    <dgm:cxn modelId="{31732EBF-43E4-45F2-8EF7-C7267DAB3E62}" type="presParOf" srcId="{B750F24A-C6C7-4D38-84FA-84037549145E}" destId="{2B7C4509-36A3-4432-89E0-F884E594D789}" srcOrd="0" destOrd="0" presId="urn:microsoft.com/office/officeart/2005/8/layout/vList6"/>
    <dgm:cxn modelId="{612D35FE-5028-441D-B2EE-C723291F798F}" type="presParOf" srcId="{2B7C4509-36A3-4432-89E0-F884E594D789}" destId="{B5CD3F69-DCAA-4295-9B1D-0A3EAD8AB086}" srcOrd="0" destOrd="0" presId="urn:microsoft.com/office/officeart/2005/8/layout/vList6"/>
    <dgm:cxn modelId="{69136C0F-A8C2-46FE-AF59-DA151D811152}" type="presParOf" srcId="{2B7C4509-36A3-4432-89E0-F884E594D789}" destId="{118A9CBA-0B24-487B-B34A-68881C0B2BE2}" srcOrd="1" destOrd="0" presId="urn:microsoft.com/office/officeart/2005/8/layout/vList6"/>
    <dgm:cxn modelId="{15E254F3-D719-4D8E-A024-C55F3D9F42CE}" type="presParOf" srcId="{B750F24A-C6C7-4D38-84FA-84037549145E}" destId="{892BCF0B-0ABD-42A0-B7DD-2EC794CFFAD2}" srcOrd="1" destOrd="0" presId="urn:microsoft.com/office/officeart/2005/8/layout/vList6"/>
    <dgm:cxn modelId="{AEC3EB9A-8869-4B9F-AE36-76E03060AD65}" type="presParOf" srcId="{B750F24A-C6C7-4D38-84FA-84037549145E}" destId="{12103DAC-66DB-44C0-BE78-090AAF10C618}" srcOrd="2" destOrd="0" presId="urn:microsoft.com/office/officeart/2005/8/layout/vList6"/>
    <dgm:cxn modelId="{3BB1E5E9-EA76-47D9-A642-959D619E2AA9}" type="presParOf" srcId="{12103DAC-66DB-44C0-BE78-090AAF10C618}" destId="{EC0CCA2F-C68B-49F4-8517-58F538C18663}" srcOrd="0" destOrd="0" presId="urn:microsoft.com/office/officeart/2005/8/layout/vList6"/>
    <dgm:cxn modelId="{41F15292-95E8-42A5-8D5B-B2DA8EBFD318}" type="presParOf" srcId="{12103DAC-66DB-44C0-BE78-090AAF10C618}" destId="{F9A7D3FA-BA99-4966-9C1D-1A7808417D6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405958-5D7E-4721-B0CF-69114EC36DB6}" type="doc">
      <dgm:prSet loTypeId="urn:microsoft.com/office/officeart/2005/8/layout/vList6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4340FBA2-2A95-4520-97A4-93E4D6E92152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正向排程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FE95062A-ECD1-446E-B354-FF31373F5FAE}" type="parTrans" cxnId="{0C8AB6C5-583F-4D3E-A110-50368817457A}">
      <dgm:prSet/>
      <dgm:spPr/>
      <dgm:t>
        <a:bodyPr/>
        <a:lstStyle/>
        <a:p>
          <a:endParaRPr lang="zh-TW" altLang="en-US"/>
        </a:p>
      </dgm:t>
    </dgm:pt>
    <dgm:pt modelId="{ADA6A98E-A3E5-481E-AD30-F61946650232}" type="sibTrans" cxnId="{0C8AB6C5-583F-4D3E-A110-50368817457A}">
      <dgm:prSet/>
      <dgm:spPr/>
      <dgm:t>
        <a:bodyPr/>
        <a:lstStyle/>
        <a:p>
          <a:endParaRPr lang="zh-TW" altLang="en-US"/>
        </a:p>
      </dgm:t>
    </dgm:pt>
    <dgm:pt modelId="{ABCE7DE2-1054-439F-BCE3-A09F04AB6191}">
      <dgm:prSet phldrT="[文字]"/>
      <dgm:spPr/>
      <dgm:t>
        <a:bodyPr anchor="ctr"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系統接到訂單之後，向前排定每項作業的完成時間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A454CC51-173A-4D74-A536-3D59AFF4EAB0}" type="parTrans" cxnId="{54867DC4-9F44-4346-A108-BF56E1F4BFA4}">
      <dgm:prSet/>
      <dgm:spPr/>
      <dgm:t>
        <a:bodyPr/>
        <a:lstStyle/>
        <a:p>
          <a:endParaRPr lang="zh-TW" altLang="en-US"/>
        </a:p>
      </dgm:t>
    </dgm:pt>
    <dgm:pt modelId="{AC549E6A-8149-49BD-8055-A556BF8610BA}" type="sibTrans" cxnId="{54867DC4-9F44-4346-A108-BF56E1F4BFA4}">
      <dgm:prSet/>
      <dgm:spPr/>
      <dgm:t>
        <a:bodyPr/>
        <a:lstStyle/>
        <a:p>
          <a:endParaRPr lang="zh-TW" altLang="en-US"/>
        </a:p>
      </dgm:t>
    </dgm:pt>
    <dgm:pt modelId="{8A466955-8D38-45FD-B7F4-1B19EE3B3EA0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反向排程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14CE96B4-33CD-434B-9631-2649D58136F2}" type="parTrans" cxnId="{5A29B583-8387-4B02-BF08-B5D341462620}">
      <dgm:prSet/>
      <dgm:spPr/>
      <dgm:t>
        <a:bodyPr/>
        <a:lstStyle/>
        <a:p>
          <a:endParaRPr lang="zh-TW" altLang="en-US"/>
        </a:p>
      </dgm:t>
    </dgm:pt>
    <dgm:pt modelId="{90B60DEE-0814-409C-83A5-5CF6069E6AC4}" type="sibTrans" cxnId="{5A29B583-8387-4B02-BF08-B5D341462620}">
      <dgm:prSet/>
      <dgm:spPr/>
      <dgm:t>
        <a:bodyPr/>
        <a:lstStyle/>
        <a:p>
          <a:endParaRPr lang="zh-TW" altLang="en-US"/>
        </a:p>
      </dgm:t>
    </dgm:pt>
    <dgm:pt modelId="{0FA78D57-6CCB-4153-BCFF-FBC8DBF8037E}">
      <dgm:prSet phldrT="[文字]"/>
      <dgm:spPr/>
      <dgm:t>
        <a:bodyPr anchor="ctr"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由未來的某特定日期反向回推各作業的時間</a:t>
          </a:r>
          <a:endParaRPr lang="zh-TW" altLang="en-US" dirty="0">
            <a:latin typeface="微軟正黑體" pitchFamily="34" charset="-120"/>
            <a:ea typeface="微軟正黑體" pitchFamily="34" charset="-120"/>
          </a:endParaRPr>
        </a:p>
      </dgm:t>
    </dgm:pt>
    <dgm:pt modelId="{C9924756-3278-4AFF-ADAE-58B031DFF988}" type="parTrans" cxnId="{A203ABF9-9444-4A4A-84C3-6A8F4B58ED45}">
      <dgm:prSet/>
      <dgm:spPr/>
      <dgm:t>
        <a:bodyPr/>
        <a:lstStyle/>
        <a:p>
          <a:endParaRPr lang="zh-TW" altLang="en-US"/>
        </a:p>
      </dgm:t>
    </dgm:pt>
    <dgm:pt modelId="{FEB65F14-CCA3-4A64-9CC7-9F97EAB04C13}" type="sibTrans" cxnId="{A203ABF9-9444-4A4A-84C3-6A8F4B58ED45}">
      <dgm:prSet/>
      <dgm:spPr/>
      <dgm:t>
        <a:bodyPr/>
        <a:lstStyle/>
        <a:p>
          <a:endParaRPr lang="zh-TW" altLang="en-US"/>
        </a:p>
      </dgm:t>
    </dgm:pt>
    <dgm:pt modelId="{966AB20A-3E9D-4C91-9842-BC5EC576CB96}">
      <dgm:prSet phldrT="[文字]"/>
      <dgm:spPr/>
      <dgm:t>
        <a:bodyPr anchor="ctr"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提供各訂單的</a:t>
          </a:r>
          <a:r>
            <a:rPr lang="zh-TW" altLang="en-US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最早完成時間</a:t>
          </a:r>
          <a:endParaRPr lang="zh-TW" altLang="en-US" dirty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C50C734F-4E51-4BDE-84E5-E19A621EB8D3}" type="parTrans" cxnId="{E50B6CDB-C3B0-4966-9B02-A48F36D40266}">
      <dgm:prSet/>
      <dgm:spPr/>
      <dgm:t>
        <a:bodyPr/>
        <a:lstStyle/>
        <a:p>
          <a:endParaRPr lang="zh-TW" altLang="en-US"/>
        </a:p>
      </dgm:t>
    </dgm:pt>
    <dgm:pt modelId="{375DC8B1-238F-469D-BAE4-59A0DD7A1A1D}" type="sibTrans" cxnId="{E50B6CDB-C3B0-4966-9B02-A48F36D40266}">
      <dgm:prSet/>
      <dgm:spPr/>
      <dgm:t>
        <a:bodyPr/>
        <a:lstStyle/>
        <a:p>
          <a:endParaRPr lang="zh-TW" altLang="en-US"/>
        </a:p>
      </dgm:t>
    </dgm:pt>
    <dgm:pt modelId="{9B6236C3-CFA1-44F1-8939-E69BDC0241B6}">
      <dgm:prSet phldrT="[文字]"/>
      <dgm:spPr/>
      <dgm:t>
        <a:bodyPr/>
        <a:lstStyle/>
        <a:p>
          <a:r>
            <a:rPr lang="zh-TW" altLang="en-US" dirty="0" smtClean="0">
              <a:latin typeface="微軟正黑體" pitchFamily="34" charset="-120"/>
              <a:ea typeface="微軟正黑體" pitchFamily="34" charset="-120"/>
            </a:rPr>
            <a:t>提供各訂單</a:t>
          </a:r>
          <a:r>
            <a:rPr lang="zh-TW" altLang="en-US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最晚必須開始的時間</a:t>
          </a:r>
          <a:endParaRPr lang="zh-TW" altLang="en-US" dirty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</dgm:t>
    </dgm:pt>
    <dgm:pt modelId="{0772DAAA-62C9-44C9-971B-828E1ED1C759}" type="parTrans" cxnId="{A92D3CBD-643F-4684-8E50-3BA09C213CFC}">
      <dgm:prSet/>
      <dgm:spPr/>
      <dgm:t>
        <a:bodyPr/>
        <a:lstStyle/>
        <a:p>
          <a:endParaRPr lang="zh-TW" altLang="en-US"/>
        </a:p>
      </dgm:t>
    </dgm:pt>
    <dgm:pt modelId="{F698C3EF-F4DD-4C71-9E96-62F7A9260BF6}" type="sibTrans" cxnId="{A92D3CBD-643F-4684-8E50-3BA09C213CFC}">
      <dgm:prSet/>
      <dgm:spPr/>
      <dgm:t>
        <a:bodyPr/>
        <a:lstStyle/>
        <a:p>
          <a:endParaRPr lang="zh-TW" altLang="en-US"/>
        </a:p>
      </dgm:t>
    </dgm:pt>
    <dgm:pt modelId="{B750F24A-C6C7-4D38-84FA-84037549145E}" type="pres">
      <dgm:prSet presAssocID="{BD405958-5D7E-4721-B0CF-69114EC36DB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2B7C4509-36A3-4432-89E0-F884E594D789}" type="pres">
      <dgm:prSet presAssocID="{4340FBA2-2A95-4520-97A4-93E4D6E92152}" presName="linNode" presStyleCnt="0"/>
      <dgm:spPr/>
    </dgm:pt>
    <dgm:pt modelId="{B5CD3F69-DCAA-4295-9B1D-0A3EAD8AB086}" type="pres">
      <dgm:prSet presAssocID="{4340FBA2-2A95-4520-97A4-93E4D6E92152}" presName="parentShp" presStyleLbl="node1" presStyleIdx="0" presStyleCnt="2" custScaleX="72477" custScaleY="6283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8A9CBA-0B24-487B-B34A-68881C0B2BE2}" type="pres">
      <dgm:prSet presAssocID="{4340FBA2-2A95-4520-97A4-93E4D6E92152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92BCF0B-0ABD-42A0-B7DD-2EC794CFFAD2}" type="pres">
      <dgm:prSet presAssocID="{ADA6A98E-A3E5-481E-AD30-F61946650232}" presName="spacing" presStyleCnt="0"/>
      <dgm:spPr/>
    </dgm:pt>
    <dgm:pt modelId="{12103DAC-66DB-44C0-BE78-090AAF10C618}" type="pres">
      <dgm:prSet presAssocID="{8A466955-8D38-45FD-B7F4-1B19EE3B3EA0}" presName="linNode" presStyleCnt="0"/>
      <dgm:spPr/>
    </dgm:pt>
    <dgm:pt modelId="{EC0CCA2F-C68B-49F4-8517-58F538C18663}" type="pres">
      <dgm:prSet presAssocID="{8A466955-8D38-45FD-B7F4-1B19EE3B3EA0}" presName="parentShp" presStyleLbl="node1" presStyleIdx="1" presStyleCnt="2" custScaleX="72477" custScaleY="62833" custLinFactNeighborY="-790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9A7D3FA-BA99-4966-9C1D-1A7808417D63}" type="pres">
      <dgm:prSet presAssocID="{8A466955-8D38-45FD-B7F4-1B19EE3B3EA0}" presName="childShp" presStyleLbl="bgAccFollowNode1" presStyleIdx="1" presStyleCnt="2" custLinFactNeighborY="-790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AB7A6ED-EAD7-481D-A74E-D8F4993AB6E7}" type="presOf" srcId="{ABCE7DE2-1054-439F-BCE3-A09F04AB6191}" destId="{118A9CBA-0B24-487B-B34A-68881C0B2BE2}" srcOrd="0" destOrd="0" presId="urn:microsoft.com/office/officeart/2005/8/layout/vList6"/>
    <dgm:cxn modelId="{C2A42A7D-036B-4E4E-B5C9-8E550B9D3101}" type="presOf" srcId="{BD405958-5D7E-4721-B0CF-69114EC36DB6}" destId="{B750F24A-C6C7-4D38-84FA-84037549145E}" srcOrd="0" destOrd="0" presId="urn:microsoft.com/office/officeart/2005/8/layout/vList6"/>
    <dgm:cxn modelId="{4582F2B9-5911-4A36-A166-8A2C69411B54}" type="presOf" srcId="{0FA78D57-6CCB-4153-BCFF-FBC8DBF8037E}" destId="{F9A7D3FA-BA99-4966-9C1D-1A7808417D63}" srcOrd="0" destOrd="0" presId="urn:microsoft.com/office/officeart/2005/8/layout/vList6"/>
    <dgm:cxn modelId="{A92D3CBD-643F-4684-8E50-3BA09C213CFC}" srcId="{8A466955-8D38-45FD-B7F4-1B19EE3B3EA0}" destId="{9B6236C3-CFA1-44F1-8939-E69BDC0241B6}" srcOrd="1" destOrd="0" parTransId="{0772DAAA-62C9-44C9-971B-828E1ED1C759}" sibTransId="{F698C3EF-F4DD-4C71-9E96-62F7A9260BF6}"/>
    <dgm:cxn modelId="{B71C4400-36E7-4D4F-915E-BD7933C7DA19}" type="presOf" srcId="{8A466955-8D38-45FD-B7F4-1B19EE3B3EA0}" destId="{EC0CCA2F-C68B-49F4-8517-58F538C18663}" srcOrd="0" destOrd="0" presId="urn:microsoft.com/office/officeart/2005/8/layout/vList6"/>
    <dgm:cxn modelId="{E50B6CDB-C3B0-4966-9B02-A48F36D40266}" srcId="{4340FBA2-2A95-4520-97A4-93E4D6E92152}" destId="{966AB20A-3E9D-4C91-9842-BC5EC576CB96}" srcOrd="1" destOrd="0" parTransId="{C50C734F-4E51-4BDE-84E5-E19A621EB8D3}" sibTransId="{375DC8B1-238F-469D-BAE4-59A0DD7A1A1D}"/>
    <dgm:cxn modelId="{54867DC4-9F44-4346-A108-BF56E1F4BFA4}" srcId="{4340FBA2-2A95-4520-97A4-93E4D6E92152}" destId="{ABCE7DE2-1054-439F-BCE3-A09F04AB6191}" srcOrd="0" destOrd="0" parTransId="{A454CC51-173A-4D74-A536-3D59AFF4EAB0}" sibTransId="{AC549E6A-8149-49BD-8055-A556BF8610BA}"/>
    <dgm:cxn modelId="{5A29B583-8387-4B02-BF08-B5D341462620}" srcId="{BD405958-5D7E-4721-B0CF-69114EC36DB6}" destId="{8A466955-8D38-45FD-B7F4-1B19EE3B3EA0}" srcOrd="1" destOrd="0" parTransId="{14CE96B4-33CD-434B-9631-2649D58136F2}" sibTransId="{90B60DEE-0814-409C-83A5-5CF6069E6AC4}"/>
    <dgm:cxn modelId="{0C8AB6C5-583F-4D3E-A110-50368817457A}" srcId="{BD405958-5D7E-4721-B0CF-69114EC36DB6}" destId="{4340FBA2-2A95-4520-97A4-93E4D6E92152}" srcOrd="0" destOrd="0" parTransId="{FE95062A-ECD1-446E-B354-FF31373F5FAE}" sibTransId="{ADA6A98E-A3E5-481E-AD30-F61946650232}"/>
    <dgm:cxn modelId="{97A5EEC8-E565-40CA-B160-93D49D558E29}" type="presOf" srcId="{9B6236C3-CFA1-44F1-8939-E69BDC0241B6}" destId="{F9A7D3FA-BA99-4966-9C1D-1A7808417D63}" srcOrd="0" destOrd="1" presId="urn:microsoft.com/office/officeart/2005/8/layout/vList6"/>
    <dgm:cxn modelId="{253436EC-F206-4A03-A913-0820E7907E3E}" type="presOf" srcId="{4340FBA2-2A95-4520-97A4-93E4D6E92152}" destId="{B5CD3F69-DCAA-4295-9B1D-0A3EAD8AB086}" srcOrd="0" destOrd="0" presId="urn:microsoft.com/office/officeart/2005/8/layout/vList6"/>
    <dgm:cxn modelId="{A203ABF9-9444-4A4A-84C3-6A8F4B58ED45}" srcId="{8A466955-8D38-45FD-B7F4-1B19EE3B3EA0}" destId="{0FA78D57-6CCB-4153-BCFF-FBC8DBF8037E}" srcOrd="0" destOrd="0" parTransId="{C9924756-3278-4AFF-ADAE-58B031DFF988}" sibTransId="{FEB65F14-CCA3-4A64-9CC7-9F97EAB04C13}"/>
    <dgm:cxn modelId="{DFA665CB-15B9-467A-AB66-D51EC8EA332B}" type="presOf" srcId="{966AB20A-3E9D-4C91-9842-BC5EC576CB96}" destId="{118A9CBA-0B24-487B-B34A-68881C0B2BE2}" srcOrd="0" destOrd="1" presId="urn:microsoft.com/office/officeart/2005/8/layout/vList6"/>
    <dgm:cxn modelId="{58750D1F-8DAF-40F2-8AE2-49BB57CA306E}" type="presParOf" srcId="{B750F24A-C6C7-4D38-84FA-84037549145E}" destId="{2B7C4509-36A3-4432-89E0-F884E594D789}" srcOrd="0" destOrd="0" presId="urn:microsoft.com/office/officeart/2005/8/layout/vList6"/>
    <dgm:cxn modelId="{00965B92-DCC5-4CE9-A555-E88AA6A73CB2}" type="presParOf" srcId="{2B7C4509-36A3-4432-89E0-F884E594D789}" destId="{B5CD3F69-DCAA-4295-9B1D-0A3EAD8AB086}" srcOrd="0" destOrd="0" presId="urn:microsoft.com/office/officeart/2005/8/layout/vList6"/>
    <dgm:cxn modelId="{B0C06DE5-CE9C-44B5-B7AC-10E64D4EFAB9}" type="presParOf" srcId="{2B7C4509-36A3-4432-89E0-F884E594D789}" destId="{118A9CBA-0B24-487B-B34A-68881C0B2BE2}" srcOrd="1" destOrd="0" presId="urn:microsoft.com/office/officeart/2005/8/layout/vList6"/>
    <dgm:cxn modelId="{0FF9F8E2-C568-4AE3-BB9B-2B78291FD973}" type="presParOf" srcId="{B750F24A-C6C7-4D38-84FA-84037549145E}" destId="{892BCF0B-0ABD-42A0-B7DD-2EC794CFFAD2}" srcOrd="1" destOrd="0" presId="urn:microsoft.com/office/officeart/2005/8/layout/vList6"/>
    <dgm:cxn modelId="{DFF614E2-6C08-46D1-9186-58F06EFB8A84}" type="presParOf" srcId="{B750F24A-C6C7-4D38-84FA-84037549145E}" destId="{12103DAC-66DB-44C0-BE78-090AAF10C618}" srcOrd="2" destOrd="0" presId="urn:microsoft.com/office/officeart/2005/8/layout/vList6"/>
    <dgm:cxn modelId="{F39B3FEF-5CBC-4870-994C-B2D05F95C402}" type="presParOf" srcId="{12103DAC-66DB-44C0-BE78-090AAF10C618}" destId="{EC0CCA2F-C68B-49F4-8517-58F538C18663}" srcOrd="0" destOrd="0" presId="urn:microsoft.com/office/officeart/2005/8/layout/vList6"/>
    <dgm:cxn modelId="{1317CE2D-DE20-444A-A31D-81BBE6D39420}" type="presParOf" srcId="{12103DAC-66DB-44C0-BE78-090AAF10C618}" destId="{F9A7D3FA-BA99-4966-9C1D-1A7808417D6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BF9AB1-37F7-47E8-8F96-AA793F71F343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5F9AACE8-076E-4176-BEED-DF658B8E7D75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關鍵</a:t>
          </a:r>
          <a:r>
            <a:rPr lang="en-US" altLang="zh-TW" sz="2000" dirty="0" smtClean="0">
              <a:latin typeface="微軟正黑體" pitchFamily="34" charset="-120"/>
              <a:ea typeface="微軟正黑體" pitchFamily="34" charset="-120"/>
            </a:rPr>
            <a:t/>
          </a:r>
          <a:br>
            <a:rPr lang="en-US" altLang="zh-TW" sz="2000" dirty="0" smtClean="0">
              <a:latin typeface="微軟正黑體" pitchFamily="34" charset="-120"/>
              <a:ea typeface="微軟正黑體" pitchFamily="34" charset="-120"/>
            </a:rPr>
          </a:br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比率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38E54BBA-9ABF-4749-AABB-953226859260}" type="parTrans" cxnId="{BB4A5B35-15C7-4D68-9180-B5F795943B65}">
      <dgm:prSet/>
      <dgm:spPr/>
      <dgm:t>
        <a:bodyPr/>
        <a:lstStyle/>
        <a:p>
          <a:endParaRPr lang="zh-TW" altLang="en-US"/>
        </a:p>
      </dgm:t>
    </dgm:pt>
    <dgm:pt modelId="{E2EAD08B-3CA9-477A-BEC8-2B2FB8D7D780}" type="sibTrans" cxnId="{BB4A5B35-15C7-4D68-9180-B5F795943B65}">
      <dgm:prSet/>
      <dgm:spPr/>
      <dgm:t>
        <a:bodyPr/>
        <a:lstStyle/>
        <a:p>
          <a:endParaRPr lang="zh-TW" altLang="en-US" dirty="0"/>
        </a:p>
      </dgm:t>
    </dgm:pt>
    <dgm:pt modelId="{A7F3DC24-F1CD-4BB9-984D-C170358078CF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目前</a:t>
          </a:r>
          <a:r>
            <a:rPr lang="en-US" altLang="zh-TW" sz="2000" dirty="0" smtClean="0">
              <a:latin typeface="微軟正黑體" pitchFamily="34" charset="-120"/>
              <a:ea typeface="微軟正黑體" pitchFamily="34" charset="-120"/>
            </a:rPr>
            <a:t/>
          </a:r>
          <a:br>
            <a:rPr lang="en-US" altLang="zh-TW" sz="2000" dirty="0" smtClean="0">
              <a:latin typeface="微軟正黑體" pitchFamily="34" charset="-120"/>
              <a:ea typeface="微軟正黑體" pitchFamily="34" charset="-120"/>
            </a:rPr>
          </a:br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日期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44E3102B-370F-4D55-8ED7-27FB4F10AA43}" type="parTrans" cxnId="{C6B67C18-94F3-4BBB-BEC7-C0E11D2EFD3C}">
      <dgm:prSet/>
      <dgm:spPr/>
      <dgm:t>
        <a:bodyPr/>
        <a:lstStyle/>
        <a:p>
          <a:endParaRPr lang="zh-TW" altLang="en-US"/>
        </a:p>
      </dgm:t>
    </dgm:pt>
    <dgm:pt modelId="{42ADF732-FD28-457D-B555-EFBD48DDEB6D}" type="sibTrans" cxnId="{C6B67C18-94F3-4BBB-BEC7-C0E11D2EFD3C}">
      <dgm:prSet/>
      <dgm:spPr/>
      <dgm:t>
        <a:bodyPr/>
        <a:lstStyle/>
        <a:p>
          <a:endParaRPr lang="zh-TW" altLang="en-US"/>
        </a:p>
      </dgm:t>
    </dgm:pt>
    <dgm:pt modelId="{D28D7AC2-A1B0-441D-8135-1CA81C5F1F53}">
      <dgm:prSet phldrT="[文字]" custT="1"/>
      <dgm:spPr/>
      <dgm:t>
        <a:bodyPr/>
        <a:lstStyle/>
        <a:p>
          <a:r>
            <a:rPr lang="zh-TW" altLang="en-US" sz="1600" dirty="0" smtClean="0">
              <a:latin typeface="微軟正黑體" pitchFamily="34" charset="-120"/>
              <a:ea typeface="微軟正黑體" pitchFamily="34" charset="-120"/>
            </a:rPr>
            <a:t>尚需工作天數</a:t>
          </a:r>
          <a:endParaRPr lang="zh-TW" altLang="en-US" sz="1600" dirty="0">
            <a:latin typeface="微軟正黑體" pitchFamily="34" charset="-120"/>
            <a:ea typeface="微軟正黑體" pitchFamily="34" charset="-120"/>
          </a:endParaRPr>
        </a:p>
      </dgm:t>
    </dgm:pt>
    <dgm:pt modelId="{FE99CE55-BF5F-43D9-A6E1-9842487182AF}" type="parTrans" cxnId="{E1821798-BD5C-4D1A-88E8-DB717043E807}">
      <dgm:prSet/>
      <dgm:spPr/>
      <dgm:t>
        <a:bodyPr/>
        <a:lstStyle/>
        <a:p>
          <a:endParaRPr lang="zh-TW" altLang="en-US"/>
        </a:p>
      </dgm:t>
    </dgm:pt>
    <dgm:pt modelId="{C25C5B4B-8E1D-4540-9887-4E9B5A2B778B}" type="sibTrans" cxnId="{E1821798-BD5C-4D1A-88E8-DB717043E807}">
      <dgm:prSet/>
      <dgm:spPr/>
      <dgm:t>
        <a:bodyPr/>
        <a:lstStyle/>
        <a:p>
          <a:endParaRPr lang="zh-TW" altLang="en-US"/>
        </a:p>
      </dgm:t>
    </dgm:pt>
    <dgm:pt modelId="{E596450E-2986-4E3F-AF91-0B9284C8A55C}">
      <dgm:prSet phldrT="[文字]" custT="1"/>
      <dgm:spPr/>
      <dgm:t>
        <a:bodyPr/>
        <a:lstStyle/>
        <a:p>
          <a:r>
            <a:rPr lang="zh-TW" altLang="en-US" sz="2000" dirty="0" smtClean="0">
              <a:latin typeface="微軟正黑體" pitchFamily="34" charset="-120"/>
              <a:ea typeface="微軟正黑體" pitchFamily="34" charset="-120"/>
            </a:rPr>
            <a:t>交期</a:t>
          </a:r>
          <a:endParaRPr lang="zh-TW" altLang="en-US" sz="2000" dirty="0">
            <a:latin typeface="微軟正黑體" pitchFamily="34" charset="-120"/>
            <a:ea typeface="微軟正黑體" pitchFamily="34" charset="-120"/>
          </a:endParaRPr>
        </a:p>
      </dgm:t>
    </dgm:pt>
    <dgm:pt modelId="{08456A0E-7552-4043-B7A6-11116B6C08B4}" type="parTrans" cxnId="{9C1F8072-48CA-443C-8D38-9EA4FE0906C6}">
      <dgm:prSet/>
      <dgm:spPr/>
      <dgm:t>
        <a:bodyPr/>
        <a:lstStyle/>
        <a:p>
          <a:endParaRPr lang="zh-TW" altLang="en-US"/>
        </a:p>
      </dgm:t>
    </dgm:pt>
    <dgm:pt modelId="{70555F93-4F3B-43BA-B02A-26B736B0FC3A}" type="sibTrans" cxnId="{9C1F8072-48CA-443C-8D38-9EA4FE0906C6}">
      <dgm:prSet/>
      <dgm:spPr/>
      <dgm:t>
        <a:bodyPr/>
        <a:lstStyle/>
        <a:p>
          <a:endParaRPr lang="zh-TW" altLang="en-US"/>
        </a:p>
      </dgm:t>
    </dgm:pt>
    <dgm:pt modelId="{6E3790E7-FE57-4627-8737-6A95B10C2687}" type="pres">
      <dgm:prSet presAssocID="{37BF9AB1-37F7-47E8-8F96-AA793F71F343}" presName="linearFlow" presStyleCnt="0">
        <dgm:presLayoutVars>
          <dgm:dir/>
          <dgm:resizeHandles val="exact"/>
        </dgm:presLayoutVars>
      </dgm:prSet>
      <dgm:spPr/>
    </dgm:pt>
    <dgm:pt modelId="{54AB2556-704C-44DA-A3E3-C79682E2E6CD}" type="pres">
      <dgm:prSet presAssocID="{5F9AACE8-076E-4176-BEED-DF658B8E7D7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C918A43-EDF7-4BE2-9A65-9C396D682B0E}" type="pres">
      <dgm:prSet presAssocID="{E2EAD08B-3CA9-477A-BEC8-2B2FB8D7D780}" presName="spacerL" presStyleCnt="0"/>
      <dgm:spPr/>
    </dgm:pt>
    <dgm:pt modelId="{89BA6F93-8643-4970-9595-D3AB656AA5B3}" type="pres">
      <dgm:prSet presAssocID="{E2EAD08B-3CA9-477A-BEC8-2B2FB8D7D780}" presName="sibTrans" presStyleLbl="sibTrans2D1" presStyleIdx="0" presStyleCnt="3" custLinFactNeighborX="32367" custLinFactNeighborY="2109"/>
      <dgm:spPr>
        <a:prstGeom prst="mathEqual">
          <a:avLst/>
        </a:prstGeom>
      </dgm:spPr>
      <dgm:t>
        <a:bodyPr/>
        <a:lstStyle/>
        <a:p>
          <a:endParaRPr lang="zh-TW" altLang="en-US"/>
        </a:p>
      </dgm:t>
    </dgm:pt>
    <dgm:pt modelId="{75650181-7761-4358-AA62-E7164C61ECF7}" type="pres">
      <dgm:prSet presAssocID="{E2EAD08B-3CA9-477A-BEC8-2B2FB8D7D780}" presName="spacerR" presStyleCnt="0"/>
      <dgm:spPr/>
    </dgm:pt>
    <dgm:pt modelId="{108DEB43-D96B-4BEF-B5C8-74F74ADF2DF5}" type="pres">
      <dgm:prSet presAssocID="{E596450E-2986-4E3F-AF91-0B9284C8A55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D3F2E2C-088B-4238-8590-7711AEADE2D6}" type="pres">
      <dgm:prSet presAssocID="{70555F93-4F3B-43BA-B02A-26B736B0FC3A}" presName="spacerL" presStyleCnt="0"/>
      <dgm:spPr/>
    </dgm:pt>
    <dgm:pt modelId="{756DC544-9E63-428B-9CF5-83324250C57E}" type="pres">
      <dgm:prSet presAssocID="{70555F93-4F3B-43BA-B02A-26B736B0FC3A}" presName="sibTrans" presStyleLbl="sibTrans2D1" presStyleIdx="1" presStyleCnt="3"/>
      <dgm:spPr>
        <a:prstGeom prst="mathMinus">
          <a:avLst/>
        </a:prstGeom>
      </dgm:spPr>
      <dgm:t>
        <a:bodyPr/>
        <a:lstStyle/>
        <a:p>
          <a:endParaRPr lang="zh-TW" altLang="en-US"/>
        </a:p>
      </dgm:t>
    </dgm:pt>
    <dgm:pt modelId="{B252603C-E2BB-4FD4-B6DB-EB9EB15BA237}" type="pres">
      <dgm:prSet presAssocID="{70555F93-4F3B-43BA-B02A-26B736B0FC3A}" presName="spacerR" presStyleCnt="0"/>
      <dgm:spPr/>
    </dgm:pt>
    <dgm:pt modelId="{79F5B850-7CD3-4CD3-8FCE-C6017F5E53B7}" type="pres">
      <dgm:prSet presAssocID="{A7F3DC24-F1CD-4BB9-984D-C170358078C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1820937-9B7E-4724-BC4C-421DA6C64573}" type="pres">
      <dgm:prSet presAssocID="{42ADF732-FD28-457D-B555-EFBD48DDEB6D}" presName="spacerL" presStyleCnt="0"/>
      <dgm:spPr/>
    </dgm:pt>
    <dgm:pt modelId="{9A98697F-A87F-486E-ACD0-ED31AF5ADBCA}" type="pres">
      <dgm:prSet presAssocID="{42ADF732-FD28-457D-B555-EFBD48DDEB6D}" presName="sibTrans" presStyleLbl="sibTrans2D1" presStyleIdx="2" presStyleCnt="3"/>
      <dgm:spPr>
        <a:prstGeom prst="mathDivide">
          <a:avLst/>
        </a:prstGeom>
      </dgm:spPr>
      <dgm:t>
        <a:bodyPr/>
        <a:lstStyle/>
        <a:p>
          <a:endParaRPr lang="zh-TW" altLang="en-US"/>
        </a:p>
      </dgm:t>
    </dgm:pt>
    <dgm:pt modelId="{93E20B82-1D47-43AF-A48A-D272C1836760}" type="pres">
      <dgm:prSet presAssocID="{42ADF732-FD28-457D-B555-EFBD48DDEB6D}" presName="spacerR" presStyleCnt="0"/>
      <dgm:spPr/>
    </dgm:pt>
    <dgm:pt modelId="{15960100-7ECD-4313-B8FA-E4C590084D68}" type="pres">
      <dgm:prSet presAssocID="{D28D7AC2-A1B0-441D-8135-1CA81C5F1F5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B4A5B35-15C7-4D68-9180-B5F795943B65}" srcId="{37BF9AB1-37F7-47E8-8F96-AA793F71F343}" destId="{5F9AACE8-076E-4176-BEED-DF658B8E7D75}" srcOrd="0" destOrd="0" parTransId="{38E54BBA-9ABF-4749-AABB-953226859260}" sibTransId="{E2EAD08B-3CA9-477A-BEC8-2B2FB8D7D780}"/>
    <dgm:cxn modelId="{6A74E31A-E277-4530-84BA-90618E22D646}" type="presOf" srcId="{5F9AACE8-076E-4176-BEED-DF658B8E7D75}" destId="{54AB2556-704C-44DA-A3E3-C79682E2E6CD}" srcOrd="0" destOrd="0" presId="urn:microsoft.com/office/officeart/2005/8/layout/equation1"/>
    <dgm:cxn modelId="{94E42AEA-ADDE-4278-955D-74273BE71460}" type="presOf" srcId="{E596450E-2986-4E3F-AF91-0B9284C8A55C}" destId="{108DEB43-D96B-4BEF-B5C8-74F74ADF2DF5}" srcOrd="0" destOrd="0" presId="urn:microsoft.com/office/officeart/2005/8/layout/equation1"/>
    <dgm:cxn modelId="{5EED6132-5DB0-4782-B0F9-9B7ADF6A6DAE}" type="presOf" srcId="{42ADF732-FD28-457D-B555-EFBD48DDEB6D}" destId="{9A98697F-A87F-486E-ACD0-ED31AF5ADBCA}" srcOrd="0" destOrd="0" presId="urn:microsoft.com/office/officeart/2005/8/layout/equation1"/>
    <dgm:cxn modelId="{B5AD3057-0A19-4C30-8000-785FFE840C41}" type="presOf" srcId="{D28D7AC2-A1B0-441D-8135-1CA81C5F1F53}" destId="{15960100-7ECD-4313-B8FA-E4C590084D68}" srcOrd="0" destOrd="0" presId="urn:microsoft.com/office/officeart/2005/8/layout/equation1"/>
    <dgm:cxn modelId="{80211121-0DC4-4DDF-ACF0-E3BA9CA245A3}" type="presOf" srcId="{37BF9AB1-37F7-47E8-8F96-AA793F71F343}" destId="{6E3790E7-FE57-4627-8737-6A95B10C2687}" srcOrd="0" destOrd="0" presId="urn:microsoft.com/office/officeart/2005/8/layout/equation1"/>
    <dgm:cxn modelId="{9C1F8072-48CA-443C-8D38-9EA4FE0906C6}" srcId="{37BF9AB1-37F7-47E8-8F96-AA793F71F343}" destId="{E596450E-2986-4E3F-AF91-0B9284C8A55C}" srcOrd="1" destOrd="0" parTransId="{08456A0E-7552-4043-B7A6-11116B6C08B4}" sibTransId="{70555F93-4F3B-43BA-B02A-26B736B0FC3A}"/>
    <dgm:cxn modelId="{E08EA06B-3065-45D2-A4D7-E3CF271F023C}" type="presOf" srcId="{A7F3DC24-F1CD-4BB9-984D-C170358078CF}" destId="{79F5B850-7CD3-4CD3-8FCE-C6017F5E53B7}" srcOrd="0" destOrd="0" presId="urn:microsoft.com/office/officeart/2005/8/layout/equation1"/>
    <dgm:cxn modelId="{E1821798-BD5C-4D1A-88E8-DB717043E807}" srcId="{37BF9AB1-37F7-47E8-8F96-AA793F71F343}" destId="{D28D7AC2-A1B0-441D-8135-1CA81C5F1F53}" srcOrd="3" destOrd="0" parTransId="{FE99CE55-BF5F-43D9-A6E1-9842487182AF}" sibTransId="{C25C5B4B-8E1D-4540-9887-4E9B5A2B778B}"/>
    <dgm:cxn modelId="{E07F60DB-493B-43D8-8E65-DBE374C46AFF}" type="presOf" srcId="{70555F93-4F3B-43BA-B02A-26B736B0FC3A}" destId="{756DC544-9E63-428B-9CF5-83324250C57E}" srcOrd="0" destOrd="0" presId="urn:microsoft.com/office/officeart/2005/8/layout/equation1"/>
    <dgm:cxn modelId="{C6B67C18-94F3-4BBB-BEC7-C0E11D2EFD3C}" srcId="{37BF9AB1-37F7-47E8-8F96-AA793F71F343}" destId="{A7F3DC24-F1CD-4BB9-984D-C170358078CF}" srcOrd="2" destOrd="0" parTransId="{44E3102B-370F-4D55-8ED7-27FB4F10AA43}" sibTransId="{42ADF732-FD28-457D-B555-EFBD48DDEB6D}"/>
    <dgm:cxn modelId="{878B3EAE-FDE8-4228-B571-A8155B6E57DB}" type="presOf" srcId="{E2EAD08B-3CA9-477A-BEC8-2B2FB8D7D780}" destId="{89BA6F93-8643-4970-9595-D3AB656AA5B3}" srcOrd="0" destOrd="0" presId="urn:microsoft.com/office/officeart/2005/8/layout/equation1"/>
    <dgm:cxn modelId="{30B8BD8B-7015-41FC-885A-9E2E936345D5}" type="presParOf" srcId="{6E3790E7-FE57-4627-8737-6A95B10C2687}" destId="{54AB2556-704C-44DA-A3E3-C79682E2E6CD}" srcOrd="0" destOrd="0" presId="urn:microsoft.com/office/officeart/2005/8/layout/equation1"/>
    <dgm:cxn modelId="{61CA1F13-CA17-4546-97D1-8B2383B52E2A}" type="presParOf" srcId="{6E3790E7-FE57-4627-8737-6A95B10C2687}" destId="{FC918A43-EDF7-4BE2-9A65-9C396D682B0E}" srcOrd="1" destOrd="0" presId="urn:microsoft.com/office/officeart/2005/8/layout/equation1"/>
    <dgm:cxn modelId="{588C6B29-BA5D-4071-8041-BACAE80AE9F7}" type="presParOf" srcId="{6E3790E7-FE57-4627-8737-6A95B10C2687}" destId="{89BA6F93-8643-4970-9595-D3AB656AA5B3}" srcOrd="2" destOrd="0" presId="urn:microsoft.com/office/officeart/2005/8/layout/equation1"/>
    <dgm:cxn modelId="{689FF124-4FE0-423D-BD31-5A0A41C73ABF}" type="presParOf" srcId="{6E3790E7-FE57-4627-8737-6A95B10C2687}" destId="{75650181-7761-4358-AA62-E7164C61ECF7}" srcOrd="3" destOrd="0" presId="urn:microsoft.com/office/officeart/2005/8/layout/equation1"/>
    <dgm:cxn modelId="{47A47280-5978-4801-8FC1-4C0416618D08}" type="presParOf" srcId="{6E3790E7-FE57-4627-8737-6A95B10C2687}" destId="{108DEB43-D96B-4BEF-B5C8-74F74ADF2DF5}" srcOrd="4" destOrd="0" presId="urn:microsoft.com/office/officeart/2005/8/layout/equation1"/>
    <dgm:cxn modelId="{5DE8CB3A-686B-4D82-A6C0-874922512796}" type="presParOf" srcId="{6E3790E7-FE57-4627-8737-6A95B10C2687}" destId="{BD3F2E2C-088B-4238-8590-7711AEADE2D6}" srcOrd="5" destOrd="0" presId="urn:microsoft.com/office/officeart/2005/8/layout/equation1"/>
    <dgm:cxn modelId="{040D2972-8E68-4385-BC96-1A0E896A247C}" type="presParOf" srcId="{6E3790E7-FE57-4627-8737-6A95B10C2687}" destId="{756DC544-9E63-428B-9CF5-83324250C57E}" srcOrd="6" destOrd="0" presId="urn:microsoft.com/office/officeart/2005/8/layout/equation1"/>
    <dgm:cxn modelId="{29F048D7-E107-4269-93B0-2BE1B408913D}" type="presParOf" srcId="{6E3790E7-FE57-4627-8737-6A95B10C2687}" destId="{B252603C-E2BB-4FD4-B6DB-EB9EB15BA237}" srcOrd="7" destOrd="0" presId="urn:microsoft.com/office/officeart/2005/8/layout/equation1"/>
    <dgm:cxn modelId="{0BEA2411-97EE-4DBC-9DEF-1C0F92125B46}" type="presParOf" srcId="{6E3790E7-FE57-4627-8737-6A95B10C2687}" destId="{79F5B850-7CD3-4CD3-8FCE-C6017F5E53B7}" srcOrd="8" destOrd="0" presId="urn:microsoft.com/office/officeart/2005/8/layout/equation1"/>
    <dgm:cxn modelId="{07CA1702-F79C-4DB2-95B6-44881514A234}" type="presParOf" srcId="{6E3790E7-FE57-4627-8737-6A95B10C2687}" destId="{F1820937-9B7E-4724-BC4C-421DA6C64573}" srcOrd="9" destOrd="0" presId="urn:microsoft.com/office/officeart/2005/8/layout/equation1"/>
    <dgm:cxn modelId="{C2C45158-001A-479A-BE5E-05626A263F64}" type="presParOf" srcId="{6E3790E7-FE57-4627-8737-6A95B10C2687}" destId="{9A98697F-A87F-486E-ACD0-ED31AF5ADBCA}" srcOrd="10" destOrd="0" presId="urn:microsoft.com/office/officeart/2005/8/layout/equation1"/>
    <dgm:cxn modelId="{63DF0B01-23CB-4076-98EA-DB26AC61ACD1}" type="presParOf" srcId="{6E3790E7-FE57-4627-8737-6A95B10C2687}" destId="{93E20B82-1D47-43AF-A48A-D272C1836760}" srcOrd="11" destOrd="0" presId="urn:microsoft.com/office/officeart/2005/8/layout/equation1"/>
    <dgm:cxn modelId="{E71A4C04-B392-4C5F-94EE-683D68DAC50B}" type="presParOf" srcId="{6E3790E7-FE57-4627-8737-6A95B10C2687}" destId="{15960100-7ECD-4313-B8FA-E4C590084D68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D06269-79FF-421A-88B9-7596460F24B9}">
      <dsp:nvSpPr>
        <dsp:cNvPr id="0" name=""/>
        <dsp:cNvSpPr/>
      </dsp:nvSpPr>
      <dsp:spPr>
        <a:xfrm>
          <a:off x="0" y="331607"/>
          <a:ext cx="7920880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EA3FEAA-A612-4AD9-A287-45915B2F7617}">
      <dsp:nvSpPr>
        <dsp:cNvPr id="0" name=""/>
        <dsp:cNvSpPr/>
      </dsp:nvSpPr>
      <dsp:spPr>
        <a:xfrm>
          <a:off x="396044" y="80687"/>
          <a:ext cx="5544616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15-1 </a:t>
          </a:r>
          <a:r>
            <a:rPr lang="zh-TW" alt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製造執行系統</a:t>
          </a:r>
          <a:endParaRPr lang="zh-TW" alt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0542" y="105185"/>
        <a:ext cx="5495620" cy="452844"/>
      </dsp:txXfrm>
    </dsp:sp>
    <dsp:sp modelId="{B3F2EE5A-80DD-408A-AF1F-C5C01FBCD281}">
      <dsp:nvSpPr>
        <dsp:cNvPr id="0" name=""/>
        <dsp:cNvSpPr/>
      </dsp:nvSpPr>
      <dsp:spPr>
        <a:xfrm>
          <a:off x="0" y="1102727"/>
          <a:ext cx="7920880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CCFB831-1159-4B46-A38D-8AE7EF9FE9C7}">
      <dsp:nvSpPr>
        <dsp:cNvPr id="0" name=""/>
        <dsp:cNvSpPr/>
      </dsp:nvSpPr>
      <dsp:spPr>
        <a:xfrm>
          <a:off x="396044" y="851807"/>
          <a:ext cx="5544616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15-2 </a:t>
          </a:r>
          <a:r>
            <a:rPr lang="zh-TW" altLang="en-US" sz="2400" b="1" kern="1200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工作中心的本質與重要性</a:t>
          </a:r>
          <a:endParaRPr lang="zh-TW" alt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0542" y="876305"/>
        <a:ext cx="5495620" cy="452844"/>
      </dsp:txXfrm>
    </dsp:sp>
    <dsp:sp modelId="{FCDE32D3-D6B3-4940-98D6-681256210A97}">
      <dsp:nvSpPr>
        <dsp:cNvPr id="0" name=""/>
        <dsp:cNvSpPr/>
      </dsp:nvSpPr>
      <dsp:spPr>
        <a:xfrm>
          <a:off x="0" y="1873847"/>
          <a:ext cx="7920880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F1638D-B574-4E48-B3CF-9446AF06D78B}">
      <dsp:nvSpPr>
        <dsp:cNvPr id="0" name=""/>
        <dsp:cNvSpPr/>
      </dsp:nvSpPr>
      <dsp:spPr>
        <a:xfrm>
          <a:off x="396044" y="1622927"/>
          <a:ext cx="5544616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15-3 </a:t>
          </a:r>
          <a:r>
            <a:rPr lang="zh-TW" altLang="en-US" sz="2400" b="1" kern="1200" cap="none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優先法則與技術</a:t>
          </a:r>
          <a:endParaRPr lang="zh-TW" alt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20542" y="1647425"/>
        <a:ext cx="5495620" cy="452844"/>
      </dsp:txXfrm>
    </dsp:sp>
    <dsp:sp modelId="{C4FBE56A-12B4-4B83-BBFC-A85C2C054407}">
      <dsp:nvSpPr>
        <dsp:cNvPr id="0" name=""/>
        <dsp:cNvSpPr/>
      </dsp:nvSpPr>
      <dsp:spPr>
        <a:xfrm>
          <a:off x="0" y="2644967"/>
          <a:ext cx="7920880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414CCA-013C-4E56-8BF4-DF04DCA430CD}">
      <dsp:nvSpPr>
        <dsp:cNvPr id="0" name=""/>
        <dsp:cNvSpPr/>
      </dsp:nvSpPr>
      <dsp:spPr>
        <a:xfrm>
          <a:off x="396044" y="2394047"/>
          <a:ext cx="5544616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15-4 </a:t>
          </a:r>
          <a:r>
            <a:rPr lang="zh-TW" alt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現場生產控制</a:t>
          </a:r>
          <a:endParaRPr lang="zh-TW" alt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420542" y="2418545"/>
        <a:ext cx="5495620" cy="452844"/>
      </dsp:txXfrm>
    </dsp:sp>
    <dsp:sp modelId="{89B77C5E-94A7-403E-A102-82987A47105A}">
      <dsp:nvSpPr>
        <dsp:cNvPr id="0" name=""/>
        <dsp:cNvSpPr/>
      </dsp:nvSpPr>
      <dsp:spPr>
        <a:xfrm>
          <a:off x="0" y="3444358"/>
          <a:ext cx="7920880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79E900-9CB6-434C-86F0-1CF7D8EE870D}">
      <dsp:nvSpPr>
        <dsp:cNvPr id="0" name=""/>
        <dsp:cNvSpPr/>
      </dsp:nvSpPr>
      <dsp:spPr>
        <a:xfrm>
          <a:off x="396044" y="3165168"/>
          <a:ext cx="5544616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15-5 </a:t>
          </a:r>
          <a:r>
            <a:rPr lang="zh-TW" alt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rPr>
            <a:t>服務業人員排程</a:t>
          </a:r>
          <a:endParaRPr lang="zh-TW" alt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420542" y="3189666"/>
        <a:ext cx="5495620" cy="452844"/>
      </dsp:txXfrm>
    </dsp:sp>
    <dsp:sp modelId="{8CBD9A19-4941-6549-8F1B-DCE417A22838}">
      <dsp:nvSpPr>
        <dsp:cNvPr id="0" name=""/>
        <dsp:cNvSpPr/>
      </dsp:nvSpPr>
      <dsp:spPr>
        <a:xfrm>
          <a:off x="0" y="4187208"/>
          <a:ext cx="7920880" cy="428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749A71-1730-974E-BCF4-130A1214EB50}">
      <dsp:nvSpPr>
        <dsp:cNvPr id="0" name=""/>
        <dsp:cNvSpPr/>
      </dsp:nvSpPr>
      <dsp:spPr>
        <a:xfrm>
          <a:off x="396044" y="3936288"/>
          <a:ext cx="5544616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573" tIns="0" rIns="20957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15-6</a:t>
          </a:r>
          <a:r>
            <a:rPr lang="zh-TW" altLang="en-US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</a:rPr>
            <a:t> 結論</a:t>
          </a:r>
          <a:endParaRPr lang="zh-TW" altLang="en-US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微軟正黑體" pitchFamily="34" charset="-120"/>
            <a:ea typeface="微軟正黑體" pitchFamily="34" charset="-120"/>
          </a:endParaRPr>
        </a:p>
      </dsp:txBody>
      <dsp:txXfrm>
        <a:off x="420542" y="3960786"/>
        <a:ext cx="5495620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06DC5-A2A8-42DF-8C6A-C2D173B2196F}">
      <dsp:nvSpPr>
        <dsp:cNvPr id="0" name=""/>
        <dsp:cNvSpPr/>
      </dsp:nvSpPr>
      <dsp:spPr>
        <a:xfrm>
          <a:off x="1796477" y="508221"/>
          <a:ext cx="3391820" cy="3391820"/>
        </a:xfrm>
        <a:prstGeom prst="blockArc">
          <a:avLst>
            <a:gd name="adj1" fmla="val 10800000"/>
            <a:gd name="adj2" fmla="val 16200000"/>
            <a:gd name="adj3" fmla="val 464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C0111-4541-427A-85F0-DF90FDCF3B66}">
      <dsp:nvSpPr>
        <dsp:cNvPr id="0" name=""/>
        <dsp:cNvSpPr/>
      </dsp:nvSpPr>
      <dsp:spPr>
        <a:xfrm>
          <a:off x="1796477" y="508221"/>
          <a:ext cx="3391820" cy="3391820"/>
        </a:xfrm>
        <a:prstGeom prst="blockArc">
          <a:avLst>
            <a:gd name="adj1" fmla="val 5400000"/>
            <a:gd name="adj2" fmla="val 10800000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99682D-A410-48B2-B502-22C41CCDD1BA}">
      <dsp:nvSpPr>
        <dsp:cNvPr id="0" name=""/>
        <dsp:cNvSpPr/>
      </dsp:nvSpPr>
      <dsp:spPr>
        <a:xfrm>
          <a:off x="1796477" y="508221"/>
          <a:ext cx="3391820" cy="3391820"/>
        </a:xfrm>
        <a:prstGeom prst="blockArc">
          <a:avLst>
            <a:gd name="adj1" fmla="val 0"/>
            <a:gd name="adj2" fmla="val 5400000"/>
            <a:gd name="adj3" fmla="val 464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8C499-DF32-40FC-84C4-12A680F83323}">
      <dsp:nvSpPr>
        <dsp:cNvPr id="0" name=""/>
        <dsp:cNvSpPr/>
      </dsp:nvSpPr>
      <dsp:spPr>
        <a:xfrm>
          <a:off x="1796477" y="508221"/>
          <a:ext cx="3391820" cy="3391820"/>
        </a:xfrm>
        <a:prstGeom prst="blockArc">
          <a:avLst>
            <a:gd name="adj1" fmla="val 16200000"/>
            <a:gd name="adj2" fmla="val 0"/>
            <a:gd name="adj3" fmla="val 464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64664-A468-41DC-881D-CE02F522AF25}">
      <dsp:nvSpPr>
        <dsp:cNvPr id="0" name=""/>
        <dsp:cNvSpPr/>
      </dsp:nvSpPr>
      <dsp:spPr>
        <a:xfrm>
          <a:off x="2711375" y="1423119"/>
          <a:ext cx="1562025" cy="15620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600" kern="1200" dirty="0" smtClean="0">
              <a:latin typeface="微軟正黑體" pitchFamily="34" charset="-120"/>
              <a:ea typeface="微軟正黑體" pitchFamily="34" charset="-120"/>
            </a:rPr>
            <a:t>MES</a:t>
          </a:r>
          <a:endParaRPr lang="zh-TW" altLang="en-US" sz="36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940128" y="1651872"/>
        <a:ext cx="1104519" cy="1104519"/>
      </dsp:txXfrm>
    </dsp:sp>
    <dsp:sp modelId="{27DD3977-36C5-4018-BAFF-71F35D790BF3}">
      <dsp:nvSpPr>
        <dsp:cNvPr id="0" name=""/>
        <dsp:cNvSpPr/>
      </dsp:nvSpPr>
      <dsp:spPr>
        <a:xfrm>
          <a:off x="2728827" y="-62924"/>
          <a:ext cx="1527121" cy="122101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接獲訂單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952469" y="115890"/>
        <a:ext cx="1079837" cy="863391"/>
      </dsp:txXfrm>
    </dsp:sp>
    <dsp:sp modelId="{5A26627A-0803-46DE-935D-166AB27B0363}">
      <dsp:nvSpPr>
        <dsp:cNvPr id="0" name=""/>
        <dsp:cNvSpPr/>
      </dsp:nvSpPr>
      <dsp:spPr>
        <a:xfrm>
          <a:off x="4385374" y="1593622"/>
          <a:ext cx="1527121" cy="122101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進行生產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609016" y="1772436"/>
        <a:ext cx="1079837" cy="863391"/>
      </dsp:txXfrm>
    </dsp:sp>
    <dsp:sp modelId="{D0800ACE-BF52-4C20-87C4-B04EBF948754}">
      <dsp:nvSpPr>
        <dsp:cNvPr id="0" name=""/>
        <dsp:cNvSpPr/>
      </dsp:nvSpPr>
      <dsp:spPr>
        <a:xfrm>
          <a:off x="2728827" y="3250169"/>
          <a:ext cx="1527121" cy="122101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流程控制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952469" y="3428983"/>
        <a:ext cx="1079837" cy="863391"/>
      </dsp:txXfrm>
    </dsp:sp>
    <dsp:sp modelId="{2DC0D60B-1E20-428A-B739-D4F4E19EEF97}">
      <dsp:nvSpPr>
        <dsp:cNvPr id="0" name=""/>
        <dsp:cNvSpPr/>
      </dsp:nvSpPr>
      <dsp:spPr>
        <a:xfrm>
          <a:off x="1072280" y="1593622"/>
          <a:ext cx="1527121" cy="122101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latin typeface="微軟正黑體" pitchFamily="34" charset="-120"/>
              <a:ea typeface="微軟正黑體" pitchFamily="34" charset="-120"/>
            </a:rPr>
            <a:t>產品完成</a:t>
          </a:r>
          <a:endParaRPr lang="zh-TW" altLang="en-US" sz="18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295922" y="1772436"/>
        <a:ext cx="1079837" cy="8633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A9CBA-0B24-487B-B34A-68881C0B2BE2}">
      <dsp:nvSpPr>
        <dsp:cNvPr id="0" name=""/>
        <dsp:cNvSpPr/>
      </dsp:nvSpPr>
      <dsp:spPr>
        <a:xfrm>
          <a:off x="2868780" y="496"/>
          <a:ext cx="4989849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 smtClean="0">
              <a:latin typeface="微軟正黑體" pitchFamily="34" charset="-120"/>
              <a:ea typeface="微軟正黑體" pitchFamily="34" charset="-120"/>
            </a:rPr>
            <a:t>只考慮作業的需求時間</a:t>
          </a:r>
          <a:endParaRPr lang="zh-TW" altLang="en-US" sz="2300" kern="1200" dirty="0">
            <a:latin typeface="微軟正黑體" pitchFamily="34" charset="-120"/>
            <a:ea typeface="微軟正黑體" pitchFamily="34" charset="-12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 smtClean="0">
              <a:latin typeface="微軟正黑體" pitchFamily="34" charset="-120"/>
              <a:ea typeface="微軟正黑體" pitchFamily="34" charset="-120"/>
            </a:rPr>
            <a:t>不考慮工作中心是否有足夠產能</a:t>
          </a:r>
          <a:endParaRPr lang="zh-TW" altLang="en-US" sz="2300" kern="1200" dirty="0">
            <a:latin typeface="微軟正黑體" pitchFamily="34" charset="-120"/>
            <a:ea typeface="微軟正黑體" pitchFamily="34" charset="-120"/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 smtClean="0">
              <a:latin typeface="微軟正黑體" pitchFamily="34" charset="-120"/>
              <a:ea typeface="微軟正黑體" pitchFamily="34" charset="-120"/>
            </a:rPr>
            <a:t>也不考慮作業的加工順序</a:t>
          </a:r>
          <a:endParaRPr lang="zh-TW" altLang="en-US" sz="23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868780" y="242342"/>
        <a:ext cx="4264312" cy="1451073"/>
      </dsp:txXfrm>
    </dsp:sp>
    <dsp:sp modelId="{B5CD3F69-DCAA-4295-9B1D-0A3EAD8AB086}">
      <dsp:nvSpPr>
        <dsp:cNvPr id="0" name=""/>
        <dsp:cNvSpPr/>
      </dsp:nvSpPr>
      <dsp:spPr>
        <a:xfrm>
          <a:off x="457785" y="360043"/>
          <a:ext cx="2410995" cy="121567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>
              <a:latin typeface="微軟正黑體" pitchFamily="34" charset="-120"/>
              <a:ea typeface="微軟正黑體" pitchFamily="34" charset="-120"/>
            </a:rPr>
            <a:t>無限負載</a:t>
          </a:r>
          <a:endParaRPr lang="zh-TW" altLang="en-US" sz="39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17129" y="419387"/>
        <a:ext cx="2292307" cy="1096983"/>
      </dsp:txXfrm>
    </dsp:sp>
    <dsp:sp modelId="{F9A7D3FA-BA99-4966-9C1D-1A7808417D63}">
      <dsp:nvSpPr>
        <dsp:cNvPr id="0" name=""/>
        <dsp:cNvSpPr/>
      </dsp:nvSpPr>
      <dsp:spPr>
        <a:xfrm>
          <a:off x="2868780" y="1975775"/>
          <a:ext cx="4989849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9301626"/>
            <a:satOff val="604"/>
            <a:lumOff val="284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9301626"/>
              <a:satOff val="604"/>
              <a:lumOff val="2842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300" kern="1200" dirty="0" smtClean="0">
              <a:latin typeface="微軟正黑體" pitchFamily="34" charset="-120"/>
              <a:ea typeface="微軟正黑體" pitchFamily="34" charset="-120"/>
            </a:rPr>
            <a:t>考慮了每一筆訂單所需的整備及執行時間等排程細節</a:t>
          </a:r>
          <a:endParaRPr lang="zh-TW" altLang="en-US" sz="23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2868780" y="2217621"/>
        <a:ext cx="4264312" cy="1451073"/>
      </dsp:txXfrm>
    </dsp:sp>
    <dsp:sp modelId="{EC0CCA2F-C68B-49F4-8517-58F538C18663}">
      <dsp:nvSpPr>
        <dsp:cNvPr id="0" name=""/>
        <dsp:cNvSpPr/>
      </dsp:nvSpPr>
      <dsp:spPr>
        <a:xfrm>
          <a:off x="457785" y="2335322"/>
          <a:ext cx="2410995" cy="1215671"/>
        </a:xfrm>
        <a:prstGeom prst="roundRect">
          <a:avLst/>
        </a:prstGeom>
        <a:solidFill>
          <a:schemeClr val="accent5">
            <a:hueOff val="-8936418"/>
            <a:satOff val="-35480"/>
            <a:lumOff val="19804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>
              <a:latin typeface="微軟正黑體" pitchFamily="34" charset="-120"/>
              <a:ea typeface="微軟正黑體" pitchFamily="34" charset="-120"/>
            </a:rPr>
            <a:t>有限負載</a:t>
          </a:r>
          <a:endParaRPr lang="zh-TW" altLang="en-US" sz="39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17129" y="2394666"/>
        <a:ext cx="2292307" cy="10969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A9CBA-0B24-487B-B34A-68881C0B2BE2}">
      <dsp:nvSpPr>
        <dsp:cNvPr id="0" name=""/>
        <dsp:cNvSpPr/>
      </dsp:nvSpPr>
      <dsp:spPr>
        <a:xfrm>
          <a:off x="2868780" y="496"/>
          <a:ext cx="4989849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系統接到訂單之後，向前排定每項作業的完成時間</a:t>
          </a:r>
          <a:endParaRPr lang="zh-TW" altLang="en-US" sz="2400" kern="1200" dirty="0">
            <a:latin typeface="微軟正黑體" pitchFamily="34" charset="-120"/>
            <a:ea typeface="微軟正黑體" pitchFamily="34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提供各訂單的</a:t>
          </a:r>
          <a:r>
            <a:rPr lang="zh-TW" altLang="en-US" sz="2400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最早完成時間</a:t>
          </a:r>
          <a:endParaRPr lang="zh-TW" altLang="en-US" sz="2400" kern="1200" dirty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2868780" y="242342"/>
        <a:ext cx="4264312" cy="1451073"/>
      </dsp:txXfrm>
    </dsp:sp>
    <dsp:sp modelId="{B5CD3F69-DCAA-4295-9B1D-0A3EAD8AB086}">
      <dsp:nvSpPr>
        <dsp:cNvPr id="0" name=""/>
        <dsp:cNvSpPr/>
      </dsp:nvSpPr>
      <dsp:spPr>
        <a:xfrm>
          <a:off x="457785" y="360043"/>
          <a:ext cx="2410995" cy="121567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>
              <a:latin typeface="微軟正黑體" pitchFamily="34" charset="-120"/>
              <a:ea typeface="微軟正黑體" pitchFamily="34" charset="-120"/>
            </a:rPr>
            <a:t>正向排程</a:t>
          </a:r>
          <a:endParaRPr lang="zh-TW" altLang="en-US" sz="39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17129" y="419387"/>
        <a:ext cx="2292307" cy="1096983"/>
      </dsp:txXfrm>
    </dsp:sp>
    <dsp:sp modelId="{F9A7D3FA-BA99-4966-9C1D-1A7808417D63}">
      <dsp:nvSpPr>
        <dsp:cNvPr id="0" name=""/>
        <dsp:cNvSpPr/>
      </dsp:nvSpPr>
      <dsp:spPr>
        <a:xfrm>
          <a:off x="2868780" y="1975775"/>
          <a:ext cx="4989849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tint val="40000"/>
            <a:alpha val="90000"/>
            <a:hueOff val="-9301626"/>
            <a:satOff val="604"/>
            <a:lumOff val="284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9301626"/>
              <a:satOff val="604"/>
              <a:lumOff val="2842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由未來的某特定日期反向回推各作業的時間</a:t>
          </a:r>
          <a:endParaRPr lang="zh-TW" altLang="en-US" sz="2400" kern="1200" dirty="0">
            <a:latin typeface="微軟正黑體" pitchFamily="34" charset="-120"/>
            <a:ea typeface="微軟正黑體" pitchFamily="34" charset="-12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400" kern="1200" dirty="0" smtClean="0">
              <a:latin typeface="微軟正黑體" pitchFamily="34" charset="-120"/>
              <a:ea typeface="微軟正黑體" pitchFamily="34" charset="-120"/>
            </a:rPr>
            <a:t>提供各訂單</a:t>
          </a:r>
          <a:r>
            <a:rPr lang="zh-TW" altLang="en-US" sz="2400" kern="12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rPr>
            <a:t>最晚必須開始的時間</a:t>
          </a:r>
          <a:endParaRPr lang="zh-TW" altLang="en-US" sz="2400" kern="1200" dirty="0">
            <a:solidFill>
              <a:srgbClr val="FF0000"/>
            </a:solidFill>
            <a:latin typeface="微軟正黑體" pitchFamily="34" charset="-120"/>
            <a:ea typeface="微軟正黑體" pitchFamily="34" charset="-120"/>
          </a:endParaRPr>
        </a:p>
      </dsp:txBody>
      <dsp:txXfrm>
        <a:off x="2868780" y="2217621"/>
        <a:ext cx="4264312" cy="1451073"/>
      </dsp:txXfrm>
    </dsp:sp>
    <dsp:sp modelId="{EC0CCA2F-C68B-49F4-8517-58F538C18663}">
      <dsp:nvSpPr>
        <dsp:cNvPr id="0" name=""/>
        <dsp:cNvSpPr/>
      </dsp:nvSpPr>
      <dsp:spPr>
        <a:xfrm>
          <a:off x="457785" y="2335322"/>
          <a:ext cx="2410995" cy="1215671"/>
        </a:xfrm>
        <a:prstGeom prst="roundRect">
          <a:avLst/>
        </a:prstGeom>
        <a:solidFill>
          <a:schemeClr val="accent5">
            <a:hueOff val="-8936418"/>
            <a:satOff val="-35480"/>
            <a:lumOff val="19804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>
              <a:latin typeface="微軟正黑體" pitchFamily="34" charset="-120"/>
              <a:ea typeface="微軟正黑體" pitchFamily="34" charset="-120"/>
            </a:rPr>
            <a:t>反向排程</a:t>
          </a:r>
          <a:endParaRPr lang="zh-TW" altLang="en-US" sz="39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17129" y="2394666"/>
        <a:ext cx="2292307" cy="10969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B2556-704C-44DA-A3E3-C79682E2E6CD}">
      <dsp:nvSpPr>
        <dsp:cNvPr id="0" name=""/>
        <dsp:cNvSpPr/>
      </dsp:nvSpPr>
      <dsp:spPr>
        <a:xfrm>
          <a:off x="387242" y="593"/>
          <a:ext cx="829532" cy="8295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關鍵</a:t>
          </a:r>
          <a:r>
            <a:rPr lang="en-US" altLang="zh-TW" sz="2000" kern="1200" dirty="0" smtClean="0">
              <a:latin typeface="微軟正黑體" pitchFamily="34" charset="-120"/>
              <a:ea typeface="微軟正黑體" pitchFamily="34" charset="-120"/>
            </a:rPr>
            <a:t/>
          </a:r>
          <a:br>
            <a:rPr lang="en-US" altLang="zh-TW" sz="2000" kern="1200" dirty="0" smtClean="0">
              <a:latin typeface="微軟正黑體" pitchFamily="34" charset="-120"/>
              <a:ea typeface="微軟正黑體" pitchFamily="34" charset="-120"/>
            </a:rPr>
          </a:b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比率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508724" y="122075"/>
        <a:ext cx="586568" cy="586568"/>
      </dsp:txXfrm>
    </dsp:sp>
    <dsp:sp modelId="{89BA6F93-8643-4970-9595-D3AB656AA5B3}">
      <dsp:nvSpPr>
        <dsp:cNvPr id="0" name=""/>
        <dsp:cNvSpPr/>
      </dsp:nvSpPr>
      <dsp:spPr>
        <a:xfrm>
          <a:off x="1305935" y="184942"/>
          <a:ext cx="481129" cy="481129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kern="1200" dirty="0"/>
        </a:p>
      </dsp:txBody>
      <dsp:txXfrm>
        <a:off x="1369709" y="284055"/>
        <a:ext cx="353581" cy="282903"/>
      </dsp:txXfrm>
    </dsp:sp>
    <dsp:sp modelId="{108DEB43-D96B-4BEF-B5C8-74F74ADF2DF5}">
      <dsp:nvSpPr>
        <dsp:cNvPr id="0" name=""/>
        <dsp:cNvSpPr/>
      </dsp:nvSpPr>
      <dsp:spPr>
        <a:xfrm>
          <a:off x="1832620" y="593"/>
          <a:ext cx="829532" cy="8295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交期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954102" y="122075"/>
        <a:ext cx="586568" cy="586568"/>
      </dsp:txXfrm>
    </dsp:sp>
    <dsp:sp modelId="{756DC544-9E63-428B-9CF5-83324250C57E}">
      <dsp:nvSpPr>
        <dsp:cNvPr id="0" name=""/>
        <dsp:cNvSpPr/>
      </dsp:nvSpPr>
      <dsp:spPr>
        <a:xfrm>
          <a:off x="2729511" y="174795"/>
          <a:ext cx="481129" cy="481129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/>
        </a:p>
      </dsp:txBody>
      <dsp:txXfrm>
        <a:off x="2793285" y="358779"/>
        <a:ext cx="353581" cy="113161"/>
      </dsp:txXfrm>
    </dsp:sp>
    <dsp:sp modelId="{79F5B850-7CD3-4CD3-8FCE-C6017F5E53B7}">
      <dsp:nvSpPr>
        <dsp:cNvPr id="0" name=""/>
        <dsp:cNvSpPr/>
      </dsp:nvSpPr>
      <dsp:spPr>
        <a:xfrm>
          <a:off x="3277998" y="593"/>
          <a:ext cx="829532" cy="8295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目前</a:t>
          </a:r>
          <a:r>
            <a:rPr lang="en-US" altLang="zh-TW" sz="2000" kern="1200" dirty="0" smtClean="0">
              <a:latin typeface="微軟正黑體" pitchFamily="34" charset="-120"/>
              <a:ea typeface="微軟正黑體" pitchFamily="34" charset="-120"/>
            </a:rPr>
            <a:t/>
          </a:r>
          <a:br>
            <a:rPr lang="en-US" altLang="zh-TW" sz="2000" kern="1200" dirty="0" smtClean="0">
              <a:latin typeface="微軟正黑體" pitchFamily="34" charset="-120"/>
              <a:ea typeface="微軟正黑體" pitchFamily="34" charset="-120"/>
            </a:rPr>
          </a:br>
          <a:r>
            <a:rPr lang="zh-TW" altLang="en-US" sz="2000" kern="1200" dirty="0" smtClean="0">
              <a:latin typeface="微軟正黑體" pitchFamily="34" charset="-120"/>
              <a:ea typeface="微軟正黑體" pitchFamily="34" charset="-120"/>
            </a:rPr>
            <a:t>日期</a:t>
          </a:r>
          <a:endParaRPr lang="zh-TW" altLang="en-US" sz="20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3399480" y="122075"/>
        <a:ext cx="586568" cy="586568"/>
      </dsp:txXfrm>
    </dsp:sp>
    <dsp:sp modelId="{9A98697F-A87F-486E-ACD0-ED31AF5ADBCA}">
      <dsp:nvSpPr>
        <dsp:cNvPr id="0" name=""/>
        <dsp:cNvSpPr/>
      </dsp:nvSpPr>
      <dsp:spPr>
        <a:xfrm>
          <a:off x="4174889" y="174795"/>
          <a:ext cx="481129" cy="481129"/>
        </a:xfrm>
        <a:prstGeom prst="mathDivid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800" kern="1200"/>
        </a:p>
      </dsp:txBody>
      <dsp:txXfrm>
        <a:off x="4238663" y="358779"/>
        <a:ext cx="353581" cy="113161"/>
      </dsp:txXfrm>
    </dsp:sp>
    <dsp:sp modelId="{15960100-7ECD-4313-B8FA-E4C590084D68}">
      <dsp:nvSpPr>
        <dsp:cNvPr id="0" name=""/>
        <dsp:cNvSpPr/>
      </dsp:nvSpPr>
      <dsp:spPr>
        <a:xfrm>
          <a:off x="4723376" y="593"/>
          <a:ext cx="829532" cy="8295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kern="1200" dirty="0" smtClean="0">
              <a:latin typeface="微軟正黑體" pitchFamily="34" charset="-120"/>
              <a:ea typeface="微軟正黑體" pitchFamily="34" charset="-120"/>
            </a:rPr>
            <a:t>尚需工作天數</a:t>
          </a:r>
          <a:endParaRPr lang="zh-TW" altLang="en-US" sz="1600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4844858" y="122075"/>
        <a:ext cx="586568" cy="586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0CED2-AF5B-F04F-AF31-69588A8D1EEC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F10A3-F1F3-3F42-AB8E-1C7D7C295C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34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Relationship Id="rId3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1.</a:t>
            </a:r>
            <a:r>
              <a:rPr lang="zh-TW" altLang="en-US" dirty="0" smtClean="0"/>
              <a:t>製造執行系統</a:t>
            </a:r>
            <a:r>
              <a:rPr lang="en-US" altLang="zh-TW" dirty="0" smtClean="0"/>
              <a:t>MES</a:t>
            </a:r>
            <a:r>
              <a:rPr lang="zh-TW" altLang="en-US" dirty="0" smtClean="0"/>
              <a:t>（</a:t>
            </a:r>
            <a:r>
              <a:rPr lang="en-US" altLang="zh-TW" dirty="0" smtClean="0"/>
              <a:t>Manufacturing Execution System</a:t>
            </a:r>
            <a:r>
              <a:rPr lang="zh-TW" altLang="en-US" dirty="0" smtClean="0"/>
              <a:t>），也可稱為「工廠營運管制系統」，是用來幫助企業從接獲訂單、進行生產、流程控制一直到產品完成，主動收集及監控製造過程中所產生的生產資料，以確保產品生產品質的</a:t>
            </a:r>
            <a:r>
              <a:rPr lang="zh-TW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hlinkClick r:id="" action="ppaction://noaction"/>
              </a:rPr>
              <a:t>應用軟體</a:t>
            </a:r>
            <a:r>
              <a:rPr lang="zh-TW" altLang="en-US" dirty="0" smtClean="0"/>
              <a:t>。 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B96A8-F146-4C9F-8F13-1B3FC36308FB}" type="slidenum">
              <a:rPr lang="fr-FR" altLang="zh-TW" smtClean="0"/>
              <a:pPr/>
              <a:t>4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zh-TW" altLang="en-US" dirty="0" smtClean="0"/>
              <a:t>不同流程的排程方法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B96A8-F146-4C9F-8F13-1B3FC36308FB}" type="slidenum">
              <a:rPr lang="fr-FR" altLang="zh-TW" smtClean="0"/>
              <a:pPr/>
              <a:t>14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dirty="0" smtClean="0">
                <a:solidFill>
                  <a:srgbClr val="0070C0"/>
                </a:solidFill>
              </a:rPr>
              <a:t>很難同時達成所有目標</a:t>
            </a:r>
            <a:r>
              <a:rPr lang="zh-TW" altLang="en-US" sz="1200" dirty="0" smtClean="0">
                <a:solidFill>
                  <a:srgbClr val="0070C0"/>
                </a:solidFill>
                <a:latin typeface="新細明體" pitchFamily="18" charset="-120"/>
                <a:ea typeface="新細明體" pitchFamily="18" charset="-120"/>
              </a:rPr>
              <a:t>，故應</a:t>
            </a:r>
            <a:r>
              <a:rPr lang="zh-TW" altLang="en-US" sz="1200" dirty="0" smtClean="0">
                <a:solidFill>
                  <a:srgbClr val="0070C0"/>
                </a:solidFill>
              </a:rPr>
              <a:t>以整體系統的觀點</a:t>
            </a:r>
            <a:r>
              <a:rPr lang="zh-TW" altLang="en-US" sz="1200" dirty="0" smtClean="0">
                <a:solidFill>
                  <a:srgbClr val="0070C0"/>
                </a:solidFill>
                <a:latin typeface="新細明體" pitchFamily="18" charset="-120"/>
                <a:ea typeface="新細明體" pitchFamily="18" charset="-120"/>
              </a:rPr>
              <a:t>，確保工作中心的目標配合組織的作業策略。</a:t>
            </a:r>
            <a:endParaRPr lang="zh-TW" altLang="en-US" sz="1200" dirty="0" smtClean="0">
              <a:solidFill>
                <a:srgbClr val="0070C0"/>
              </a:solidFill>
            </a:endParaRPr>
          </a:p>
          <a:p>
            <a:endParaRPr lang="en-US" altLang="zh-TW" sz="1200" dirty="0">
              <a:latin typeface="微軟正黑體" pitchFamily="34" charset="-120"/>
            </a:endParaRP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16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28600" indent="-228600">
              <a:buAutoNum type="arabicPeriod"/>
              <a:defRPr/>
            </a:pPr>
            <a:r>
              <a:rPr lang="zh-TW" altLang="en-US" sz="1200" dirty="0" smtClean="0"/>
              <a:t>先到先服務 </a:t>
            </a:r>
            <a:r>
              <a:rPr lang="en-US" altLang="zh-TW" sz="1200" dirty="0" smtClean="0"/>
              <a:t>( First Come First Serve )</a:t>
            </a:r>
            <a:r>
              <a:rPr lang="zh-TW" altLang="en-US" sz="1200" dirty="0" smtClean="0"/>
              <a:t>。</a:t>
            </a:r>
            <a:endParaRPr lang="en-US" altLang="zh-TW" sz="1200" dirty="0" smtClean="0"/>
          </a:p>
          <a:p>
            <a:pPr marL="228600" indent="-228600">
              <a:buAutoNum type="arabicPeriod"/>
              <a:defRPr/>
            </a:pPr>
            <a:r>
              <a:rPr lang="zh-TW" altLang="en-US" sz="1200" dirty="0" smtClean="0"/>
              <a:t>最短作業時間 </a:t>
            </a:r>
            <a:r>
              <a:rPr lang="en-US" altLang="zh-TW" sz="1200" dirty="0" smtClean="0"/>
              <a:t>: </a:t>
            </a:r>
            <a:r>
              <a:rPr lang="zh-TW" altLang="en-US" sz="1200" dirty="0" smtClean="0"/>
              <a:t>先處理完成時間最短的工作，再執行次短的工作，以此類推。</a:t>
            </a:r>
            <a:endParaRPr lang="en-US" altLang="zh-TW" sz="1200" dirty="0" smtClean="0"/>
          </a:p>
          <a:p>
            <a:pPr marL="228600" indent="-228600">
              <a:buAutoNum type="arabicPeriod"/>
              <a:defRPr/>
            </a:pPr>
            <a:r>
              <a:rPr lang="zh-TW" altLang="en-US" sz="1200" dirty="0" smtClean="0"/>
              <a:t>交期最早的優先處理。</a:t>
            </a:r>
            <a:endParaRPr lang="en-US" altLang="zh-TW" sz="1200" dirty="0" smtClean="0"/>
          </a:p>
          <a:p>
            <a:pPr marL="228600" indent="-228600">
              <a:buAutoNum type="arabicPeriod"/>
              <a:defRPr/>
            </a:pPr>
            <a:r>
              <a:rPr lang="zh-TW" altLang="en-US" sz="1200" dirty="0" smtClean="0"/>
              <a:t>剩餘寬裕時間 </a:t>
            </a:r>
            <a:r>
              <a:rPr lang="en-US" altLang="zh-TW" sz="1200" dirty="0" smtClean="0"/>
              <a:t>: </a:t>
            </a:r>
            <a:r>
              <a:rPr lang="zh-TW" altLang="en-US" sz="1200" dirty="0" smtClean="0"/>
              <a:t>交期扣除作業時間，最短的優先處理。</a:t>
            </a:r>
          </a:p>
          <a:p>
            <a:pPr>
              <a:defRPr/>
            </a:pPr>
            <a:r>
              <a:rPr lang="en-US" altLang="zh-TW" sz="1200" dirty="0" smtClean="0"/>
              <a:t>5. </a:t>
            </a:r>
            <a:r>
              <a:rPr lang="zh-TW" altLang="en-US" sz="1200" dirty="0" smtClean="0"/>
              <a:t>  每項作業的剩餘寬裕時間 </a:t>
            </a:r>
            <a:r>
              <a:rPr lang="en-US" altLang="zh-TW" sz="1200" dirty="0" smtClean="0"/>
              <a:t>: </a:t>
            </a:r>
            <a:r>
              <a:rPr lang="zh-TW" altLang="en-US" sz="1200" dirty="0" smtClean="0"/>
              <a:t>剩餘寬裕時間 </a:t>
            </a:r>
            <a:r>
              <a:rPr lang="en-US" altLang="zh-TW" sz="1200" dirty="0" smtClean="0"/>
              <a:t>/ </a:t>
            </a:r>
            <a:r>
              <a:rPr lang="zh-TW" altLang="en-US" sz="1200" dirty="0" smtClean="0"/>
              <a:t>剩餘的作業數，最短的，優先處理。</a:t>
            </a:r>
          </a:p>
          <a:p>
            <a:pPr>
              <a:defRPr/>
            </a:pPr>
            <a:r>
              <a:rPr lang="en-US" altLang="zh-TW" sz="1200" dirty="0" smtClean="0"/>
              <a:t>6. </a:t>
            </a:r>
            <a:r>
              <a:rPr lang="zh-TW" altLang="en-US" sz="1200" dirty="0" smtClean="0"/>
              <a:t>  關鍵比率：計算交期減掉目前日期，再除以尚需的工作天數，比例最小的優先處理。 </a:t>
            </a:r>
          </a:p>
          <a:p>
            <a:endParaRPr lang="en-US" altLang="zh-TW" sz="1200" dirty="0">
              <a:latin typeface="微軟正黑體" pitchFamily="34" charset="-120"/>
            </a:endParaRP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17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9B0F5A-FA66-4E83-A1C4-9AB266E81460}" type="slidenum">
              <a:rPr lang="en-US" altLang="zh-TW"/>
              <a:pPr/>
              <a:t>37</a:t>
            </a:fld>
            <a:endParaRPr lang="en-US" altLang="zh-TW"/>
          </a:p>
        </p:txBody>
      </p:sp>
      <p:sp>
        <p:nvSpPr>
          <p:cNvPr id="366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6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確認劃過每個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所需之直線數目是最少，是否等於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n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。如果是的話，則得最佳解，因為工作該分派至那台機器是決定於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0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之項目，而這個測試證明此指派是可行；如果所需最少直線數小於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n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，則至步驟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。以最少直線劃過所有的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0 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，計算直線數是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，因需五條直線，故繼續步驟</a:t>
            </a:r>
            <a:r>
              <a:rPr lang="en-US" altLang="zh-TW" sz="2400">
                <a:latin typeface="標楷體" pitchFamily="65" charset="-120"/>
                <a:ea typeface="標楷體" pitchFamily="65" charset="-120"/>
              </a:rPr>
              <a:t>4</a:t>
            </a:r>
          </a:p>
          <a:p>
            <a:pPr>
              <a:spcBef>
                <a:spcPct val="0"/>
              </a:spcBef>
            </a:pPr>
            <a:endParaRPr lang="en-US" altLang="zh-TW" sz="2400">
              <a:latin typeface="標楷體" pitchFamily="65" charset="-120"/>
              <a:ea typeface="標楷體" pitchFamily="65" charset="-120"/>
            </a:endParaRPr>
          </a:p>
          <a:p>
            <a:endParaRPr lang="en-US" altLang="zh-TW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EB2B75-24F0-489E-9AE7-B0C284DE3885}" type="slidenum">
              <a:rPr lang="en-US" altLang="zh-TW"/>
              <a:pPr/>
              <a:t>38</a:t>
            </a:fld>
            <a:endParaRPr lang="en-US" altLang="zh-TW"/>
          </a:p>
        </p:txBody>
      </p:sp>
      <p:sp>
        <p:nvSpPr>
          <p:cNvPr id="367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7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800" b="1">
                <a:latin typeface="標楷體" pitchFamily="65" charset="-120"/>
              </a:rPr>
              <a:t>沒有被直線劃過之各數減去它們之中最小之</a:t>
            </a:r>
            <a:br>
              <a:rPr lang="zh-TW" altLang="en-US" sz="800" b="1">
                <a:latin typeface="標楷體" pitchFamily="65" charset="-120"/>
              </a:rPr>
            </a:br>
            <a:r>
              <a:rPr lang="zh-TW" altLang="en-US" sz="800" b="1">
                <a:latin typeface="標楷體" pitchFamily="65" charset="-120"/>
              </a:rPr>
              <a:t>       數字，並在直線交叉上的每個數加上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zh-TW" sz="1200" b="1" dirty="0" smtClean="0">
                <a:solidFill>
                  <a:schemeClr val="tx2"/>
                </a:solidFill>
                <a:latin typeface="Times New Roman" pitchFamily="18" charset="0"/>
                <a:ea typeface="華康楷書體W3" pitchFamily="65" charset="-120"/>
                <a:sym typeface="Wingdings" pitchFamily="2" charset="2"/>
              </a:rPr>
              <a:t>by </a:t>
            </a:r>
            <a:r>
              <a:rPr lang="zh-TW" altLang="en-US" sz="1200" b="1" dirty="0" smtClean="0">
                <a:solidFill>
                  <a:schemeClr val="tx2"/>
                </a:solidFill>
                <a:latin typeface="Times New Roman" pitchFamily="18" charset="0"/>
                <a:ea typeface="華康楷書體W3" pitchFamily="65" charset="-120"/>
                <a:sym typeface="Wingdings" pitchFamily="2" charset="2"/>
              </a:rPr>
              <a:t>美國生產存貨控制協會</a:t>
            </a: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43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 smtClean="0"/>
              <a:t>1910</a:t>
            </a:r>
            <a:r>
              <a:rPr lang="zh-TW" altLang="en-US" sz="1200" dirty="0" smtClean="0"/>
              <a:t>年左右由亨利．甘特</a:t>
            </a:r>
            <a:r>
              <a:rPr lang="en-US" altLang="zh-TW" sz="1200" dirty="0" smtClean="0"/>
              <a:t>(Henry L</a:t>
            </a:r>
            <a:r>
              <a:rPr lang="zh-TW" altLang="en-US" sz="1200" dirty="0" smtClean="0"/>
              <a:t>．</a:t>
            </a:r>
            <a:r>
              <a:rPr lang="en-US" altLang="zh-TW" sz="1200" dirty="0" smtClean="0"/>
              <a:t>Gantt)</a:t>
            </a:r>
            <a:r>
              <a:rPr lang="zh-TW" altLang="en-US" sz="1200" dirty="0" smtClean="0"/>
              <a:t>所創</a:t>
            </a:r>
            <a:endParaRPr lang="en-US" altLang="zh-TW" sz="1200" dirty="0" smtClean="0"/>
          </a:p>
          <a:p>
            <a:pPr marL="457200" indent="-457200">
              <a:buFontTx/>
              <a:buAutoNum type="arabicPeriod"/>
            </a:pPr>
            <a:r>
              <a:rPr lang="zh-TW" altLang="en-US" dirty="0" smtClean="0">
                <a:solidFill>
                  <a:srgbClr val="0066FF"/>
                </a:solidFill>
                <a:latin typeface="標楷體" pitchFamily="65" charset="-120"/>
                <a:ea typeface="標楷體" pitchFamily="65" charset="-120"/>
              </a:rPr>
              <a:t>可以圖示法來描繪各項活動的時程</a:t>
            </a:r>
            <a:r>
              <a:rPr lang="en-US" altLang="zh-TW" dirty="0" smtClean="0">
                <a:solidFill>
                  <a:srgbClr val="0066FF"/>
                </a:solidFill>
                <a:latin typeface="標楷體" pitchFamily="65" charset="-120"/>
                <a:ea typeface="標楷體" pitchFamily="65" charset="-120"/>
              </a:rPr>
              <a:t>(schedule)</a:t>
            </a:r>
            <a:r>
              <a:rPr lang="zh-TW" altLang="en-US" dirty="0" smtClean="0">
                <a:solidFill>
                  <a:srgbClr val="0066FF"/>
                </a:solidFill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457200" indent="-457200">
              <a:buFontTx/>
              <a:buAutoNum type="arabicPeriod"/>
            </a:pPr>
            <a:r>
              <a:rPr lang="zh-TW" altLang="en-US" dirty="0" smtClean="0">
                <a:solidFill>
                  <a:srgbClr val="0066FF"/>
                </a:solidFill>
                <a:latin typeface="標楷體" pitchFamily="65" charset="-120"/>
                <a:ea typeface="標楷體" pitchFamily="65" charset="-120"/>
              </a:rPr>
              <a:t>可監控各項活動的進度是否與計畫相符</a:t>
            </a:r>
            <a:endParaRPr lang="zh-TW" altLang="en-US" sz="1200" dirty="0" smtClean="0"/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較</a:t>
            </a:r>
            <a:r>
              <a:rPr lang="zh-TW" altLang="en-US" dirty="0" smtClean="0">
                <a:solidFill>
                  <a:srgbClr val="FF0000"/>
                </a:solidFill>
              </a:rPr>
              <a:t>小的工作站</a:t>
            </a:r>
            <a:r>
              <a:rPr lang="zh-TW" altLang="en-US" dirty="0" smtClean="0"/>
              <a:t>及大型工作站之內</a:t>
            </a:r>
            <a:r>
              <a:rPr lang="zh-TW" altLang="en-US" dirty="0" smtClean="0">
                <a:solidFill>
                  <a:srgbClr val="FF0000"/>
                </a:solidFill>
              </a:rPr>
              <a:t>個別部門</a:t>
            </a:r>
            <a:r>
              <a:rPr lang="zh-TW" altLang="en-US" dirty="0" smtClean="0"/>
              <a:t>使用，幫助規劃與追蹤工作，甘特圖是一種繪製</a:t>
            </a:r>
            <a:r>
              <a:rPr lang="zh-TW" altLang="en-US" dirty="0" smtClean="0">
                <a:solidFill>
                  <a:srgbClr val="FF0000"/>
                </a:solidFill>
              </a:rPr>
              <a:t>工作對照時間的直條圖</a:t>
            </a:r>
            <a:r>
              <a:rPr lang="zh-TW" altLang="en-US" dirty="0" smtClean="0"/>
              <a:t>，使用於</a:t>
            </a:r>
            <a:r>
              <a:rPr lang="zh-TW" altLang="en-US" dirty="0" smtClean="0">
                <a:solidFill>
                  <a:srgbClr val="FF0000"/>
                </a:solidFill>
              </a:rPr>
              <a:t>專案計畫與協調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342900" indent="-342900">
              <a:lnSpc>
                <a:spcPct val="90000"/>
              </a:lnSpc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Char char="®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落後時間表約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小時，工作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比時間表超前</a:t>
            </a:r>
          </a:p>
          <a:p>
            <a:pPr marL="342900" indent="-342900">
              <a:lnSpc>
                <a:spcPct val="90000"/>
              </a:lnSpc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Char char="®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在設備維護延誤後開始生產，已完成全部作業</a:t>
            </a:r>
          </a:p>
          <a:p>
            <a:pPr marL="342900" indent="-342900">
              <a:lnSpc>
                <a:spcPct val="90000"/>
              </a:lnSpc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Char char="®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工作比時間表超前或落後，以站在何處何時作比較基礎</a:t>
            </a:r>
          </a:p>
          <a:p>
            <a:pPr marL="342900" indent="-342900">
              <a:lnSpc>
                <a:spcPct val="90000"/>
              </a:lnSpc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Char char="®"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以星期三結束此點衡量，工作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已完成全部作業，工作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已有一些星期四的工作被完成</a:t>
            </a:r>
          </a:p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 smtClean="0"/>
          </a:p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44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1" dirty="0" smtClean="0">
                <a:solidFill>
                  <a:schemeClr val="tx2"/>
                </a:solidFill>
                <a:ea typeface="華康楷書體W3" pitchFamily="65" charset="-120"/>
                <a:cs typeface="Times New Roman" pitchFamily="18" charset="0"/>
              </a:rPr>
              <a:t>告訴監督者有什麼工作該被處理、工作的優先順序、每項工作所需時間。</a:t>
            </a: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45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 algn="l" eaLnBrk="1" hangingPunct="1">
              <a:buFontTx/>
              <a:buChar char="•"/>
            </a:pPr>
            <a:r>
              <a:rPr lang="zh-TW" altLang="en-US" dirty="0" smtClean="0">
                <a:solidFill>
                  <a:srgbClr val="0066FF"/>
                </a:solidFill>
                <a:ea typeface="標楷體" pitchFamily="65" charset="-120"/>
              </a:rPr>
              <a:t>延誤報告</a:t>
            </a:r>
          </a:p>
          <a:p>
            <a:pPr marL="609600" indent="-609600" algn="l" eaLnBrk="1" hangingPunct="1">
              <a:buFontTx/>
              <a:buChar char="•"/>
            </a:pPr>
            <a:r>
              <a:rPr lang="zh-TW" altLang="en-US" dirty="0" smtClean="0">
                <a:solidFill>
                  <a:srgbClr val="0066FF"/>
                </a:solidFill>
                <a:ea typeface="標楷體" pitchFamily="65" charset="-120"/>
              </a:rPr>
              <a:t>報廢報告</a:t>
            </a:r>
          </a:p>
          <a:p>
            <a:pPr marL="609600" indent="-609600" algn="l" eaLnBrk="1" hangingPunct="1">
              <a:buFontTx/>
              <a:buChar char="•"/>
            </a:pPr>
            <a:r>
              <a:rPr lang="zh-TW" altLang="en-US" dirty="0" smtClean="0">
                <a:solidFill>
                  <a:srgbClr val="0066FF"/>
                </a:solidFill>
                <a:ea typeface="標楷體" pitchFamily="65" charset="-120"/>
              </a:rPr>
              <a:t>重工報告</a:t>
            </a:r>
          </a:p>
          <a:p>
            <a:pPr marL="609600" indent="-609600" algn="l" eaLnBrk="1" hangingPunct="1">
              <a:buFontTx/>
              <a:buChar char="•"/>
            </a:pPr>
            <a:r>
              <a:rPr lang="zh-TW" altLang="en-US" dirty="0" smtClean="0">
                <a:solidFill>
                  <a:srgbClr val="0066FF"/>
                </a:solidFill>
                <a:ea typeface="標楷體" pitchFamily="65" charset="-120"/>
              </a:rPr>
              <a:t>績效綜合報告</a:t>
            </a:r>
          </a:p>
          <a:p>
            <a:pPr marL="609600" indent="-609600" algn="l" eaLnBrk="1" hangingPunct="1">
              <a:buFontTx/>
              <a:buChar char="•"/>
            </a:pPr>
            <a:r>
              <a:rPr lang="zh-TW" altLang="en-US" dirty="0" smtClean="0">
                <a:solidFill>
                  <a:srgbClr val="0066FF"/>
                </a:solidFill>
                <a:ea typeface="標楷體" pitchFamily="65" charset="-120"/>
              </a:rPr>
              <a:t>缺貨清單</a:t>
            </a:r>
          </a:p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46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1" dirty="0" smtClean="0">
                <a:solidFill>
                  <a:schemeClr val="tx2"/>
                </a:solidFill>
                <a:latin typeface="Times New Roman" pitchFamily="18" charset="0"/>
                <a:ea typeface="華康楷書體W3" pitchFamily="65" charset="-120"/>
              </a:rPr>
              <a:t>監督者用來監督每各工作站之工作負荷與產能。</a:t>
            </a: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47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/>
              <a:t>在</a:t>
            </a:r>
            <a:r>
              <a:rPr lang="en-US" altLang="zh-TW" dirty="0" smtClean="0"/>
              <a:t>IC</a:t>
            </a:r>
            <a:r>
              <a:rPr lang="zh-TW" altLang="en-US" dirty="0" smtClean="0"/>
              <a:t>、</a:t>
            </a:r>
            <a:r>
              <a:rPr lang="en-US" altLang="zh-TW" dirty="0" smtClean="0"/>
              <a:t>LCD</a:t>
            </a:r>
            <a:r>
              <a:rPr lang="zh-TW" altLang="en-US" dirty="0" smtClean="0"/>
              <a:t>、</a:t>
            </a:r>
            <a:r>
              <a:rPr lang="en-US" altLang="zh-TW" dirty="0" smtClean="0"/>
              <a:t>PCB</a:t>
            </a:r>
            <a:r>
              <a:rPr lang="zh-TW" altLang="en-US" dirty="0" smtClean="0"/>
              <a:t>及電子零組件等高科技產業中，由於製造現場流程複雜，分批、併批、跳批、外包、插單、抽單等異常生產狀況極為頻繁，使得傳統上以</a:t>
            </a:r>
            <a:r>
              <a:rPr lang="zh-TW" altLang="en-US" dirty="0" smtClean="0">
                <a:solidFill>
                  <a:srgbClr val="00B0F0"/>
                </a:solidFill>
              </a:rPr>
              <a:t>財務、會計為出發點</a:t>
            </a:r>
            <a:r>
              <a:rPr lang="zh-TW" altLang="en-US" dirty="0" smtClean="0"/>
              <a:t>之</a:t>
            </a:r>
            <a:r>
              <a:rPr lang="en-US" altLang="zh-TW" dirty="0" smtClean="0"/>
              <a:t>ERP</a:t>
            </a:r>
            <a:r>
              <a:rPr lang="zh-TW" altLang="en-US" dirty="0" smtClean="0"/>
              <a:t>系統中之製造相關模組難以勝任，於是</a:t>
            </a:r>
            <a:r>
              <a:rPr lang="zh-TW" altLang="en-US" dirty="0" smtClean="0">
                <a:solidFill>
                  <a:srgbClr val="00B0F0"/>
                </a:solidFill>
              </a:rPr>
              <a:t>從工廠營運層考量</a:t>
            </a:r>
            <a:r>
              <a:rPr lang="zh-TW" altLang="en-US" dirty="0" smtClean="0"/>
              <a:t>的專用型</a:t>
            </a:r>
            <a:r>
              <a:rPr lang="en-US" altLang="zh-TW" dirty="0" smtClean="0"/>
              <a:t>MES</a:t>
            </a:r>
            <a:r>
              <a:rPr lang="zh-TW" altLang="en-US" dirty="0" smtClean="0"/>
              <a:t>便應運而生。</a:t>
            </a: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5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sz="1200" dirty="0" smtClean="0"/>
              <a:t>對事業經營主而言，常常提到所謂生產力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1200" dirty="0" smtClean="0"/>
              <a:t> 生產力度量的介面有二</a:t>
            </a:r>
            <a:r>
              <a:rPr lang="en-US" altLang="zh-TW" sz="1200" dirty="0" smtClean="0"/>
              <a:t>:</a:t>
            </a:r>
            <a:r>
              <a:rPr lang="zh-TW" altLang="en-US" sz="1200" dirty="0" smtClean="0"/>
              <a:t>產出與投入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1200" dirty="0" smtClean="0"/>
              <a:t>但是度量的方式卻有三種</a:t>
            </a:r>
            <a:r>
              <a:rPr lang="en-US" altLang="zh-TW" sz="1200" dirty="0" smtClean="0"/>
              <a:t>: 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1200" dirty="0" smtClean="0"/>
              <a:t>    1. </a:t>
            </a:r>
            <a:r>
              <a:rPr lang="zh-TW" altLang="en-US" sz="1200" dirty="0" smtClean="0"/>
              <a:t>產出不變，投入減少，稱為效率</a:t>
            </a:r>
            <a:r>
              <a:rPr lang="en-US" altLang="zh-TW" sz="1200" dirty="0" smtClean="0"/>
              <a:t>(efficiency) 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1200" dirty="0" smtClean="0"/>
              <a:t>    2. </a:t>
            </a:r>
            <a:r>
              <a:rPr lang="zh-TW" altLang="en-US" sz="1200" dirty="0" smtClean="0"/>
              <a:t>產出增加，投入不變，稱為效能</a:t>
            </a:r>
            <a:r>
              <a:rPr lang="en-US" altLang="zh-TW" sz="1200" dirty="0" smtClean="0"/>
              <a:t>(effectiveness) </a:t>
            </a:r>
          </a:p>
          <a:p>
            <a:pPr eaLnBrk="1" hangingPunct="1">
              <a:lnSpc>
                <a:spcPct val="90000"/>
              </a:lnSpc>
              <a:buFont typeface="Symbol" pitchFamily="18" charset="2"/>
              <a:buNone/>
            </a:pPr>
            <a:r>
              <a:rPr lang="en-US" altLang="zh-TW" sz="1200" dirty="0" smtClean="0"/>
              <a:t>    3. </a:t>
            </a:r>
            <a:r>
              <a:rPr lang="zh-TW" altLang="en-US" sz="1200" dirty="0" smtClean="0"/>
              <a:t>產出增加，投入減少，稱為生產力</a:t>
            </a:r>
            <a:r>
              <a:rPr lang="en-US" altLang="zh-TW" sz="1200" dirty="0" smtClean="0"/>
              <a:t>(productivity) </a:t>
            </a:r>
          </a:p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48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49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50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zh-TW" altLang="en-US" dirty="0" smtClean="0"/>
              <a:t>在作業現場之控制中，資料之不精確與不能反應最新狀況為主要問題。</a:t>
            </a:r>
          </a:p>
          <a:p>
            <a:pPr eaLnBrk="1" hangingPunct="1"/>
            <a:r>
              <a:rPr lang="zh-TW" altLang="en-US" dirty="0" smtClean="0"/>
              <a:t>當狀況發生時回饋整個控制系統之資料都是錯誤，同時控制系統會做下不正確決策。如產生庫存過多缺貨、延期交貨或成本分析不精確。</a:t>
            </a:r>
          </a:p>
          <a:p>
            <a:pPr eaLnBrk="1" hangingPunct="1"/>
            <a:r>
              <a:rPr lang="zh-TW" altLang="en-US" dirty="0" smtClean="0"/>
              <a:t>線上工作員、庫存記錄員、生產工程師、部門監督者所犯之錯誤。</a:t>
            </a:r>
          </a:p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51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52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53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54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B96A8-F146-4C9F-8F13-1B3FC36308FB}" type="slidenum">
              <a:rPr lang="fr-FR" altLang="zh-TW" smtClean="0"/>
              <a:pPr/>
              <a:t>56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57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58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en-US" dirty="0" smtClean="0"/>
              <a:t>串接前端</a:t>
            </a:r>
            <a:r>
              <a:rPr lang="en-US" altLang="zh-TW" dirty="0" smtClean="0"/>
              <a:t>ERP</a:t>
            </a:r>
            <a:r>
              <a:rPr lang="zh-TW" altLang="en-US" dirty="0" smtClean="0"/>
              <a:t>及現場端</a:t>
            </a:r>
            <a:r>
              <a:rPr lang="zh-TW" altLang="en-US" dirty="0" smtClean="0">
                <a:latin typeface="新細明體"/>
                <a:ea typeface="+mn-ea"/>
              </a:rPr>
              <a:t>，</a:t>
            </a:r>
            <a:r>
              <a:rPr lang="zh-TW" altLang="en-US" dirty="0" smtClean="0"/>
              <a:t>幫助企業從接獲訂單、進行生產、流程控制一直到產品完成，主動收集及監控製造過程中所產生的生產資料，以確保產品生產品質的</a:t>
            </a:r>
            <a:r>
              <a:rPr lang="zh-TW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hlinkClick r:id="rId3" action="ppaction://hlinksldjump"/>
              </a:rPr>
              <a:t>應用軟體</a:t>
            </a:r>
            <a:r>
              <a:rPr lang="zh-TW" altLang="en-US" dirty="0" smtClean="0"/>
              <a:t>。 </a:t>
            </a:r>
            <a:endParaRPr lang="en-US" altLang="zh-TW" dirty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6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59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60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>
                <a:solidFill>
                  <a:prstClr val="black"/>
                </a:solidFill>
              </a:rPr>
              <a:pPr/>
              <a:t>61</a:t>
            </a:fld>
            <a:endParaRPr lang="fr-FR" altLang="zh-TW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TW" altLang="zh-TW" dirty="0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62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6F10A3-F1F3-3F42-AB8E-1C7D7C295C0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39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z="1200" dirty="0" smtClean="0">
                <a:solidFill>
                  <a:srgbClr val="FF0000"/>
                </a:solidFill>
                <a:latin typeface="微軟正黑體" pitchFamily="34" charset="-120"/>
              </a:rPr>
              <a:t>定義</a:t>
            </a:r>
            <a:r>
              <a:rPr lang="zh-TW" altLang="en-US" sz="1200" dirty="0" smtClean="0">
                <a:latin typeface="微軟正黑體" pitchFamily="34" charset="-120"/>
              </a:rPr>
              <a:t>：企業內組織生產資源以完成生產作業的單位</a:t>
            </a:r>
            <a:endParaRPr lang="en-US" altLang="zh-TW" sz="1200" dirty="0" smtClean="0">
              <a:solidFill>
                <a:srgbClr val="FF0000"/>
              </a:solidFill>
              <a:latin typeface="微軟正黑體" pitchFamily="34" charset="-120"/>
            </a:endParaRPr>
          </a:p>
          <a:p>
            <a:r>
              <a:rPr lang="zh-TW" altLang="en-US" sz="1200" dirty="0" smtClean="0">
                <a:solidFill>
                  <a:srgbClr val="FF0000"/>
                </a:solidFill>
                <a:latin typeface="微軟正黑體" pitchFamily="34" charset="-120"/>
              </a:rPr>
              <a:t>組成</a:t>
            </a:r>
            <a:r>
              <a:rPr lang="zh-TW" altLang="en-US" sz="1200" dirty="0" smtClean="0">
                <a:latin typeface="微軟正黑體" pitchFamily="34" charset="-120"/>
              </a:rPr>
              <a:t>：工作中心可能是由單一的一部機器，或是多部機 器組成，也可能是指一個執行工作的區域。</a:t>
            </a:r>
            <a:endParaRPr lang="en-US" altLang="zh-TW" sz="1200" dirty="0" smtClean="0">
              <a:solidFill>
                <a:srgbClr val="FF0000"/>
              </a:solidFill>
              <a:latin typeface="微軟正黑體" pitchFamily="34" charset="-120"/>
            </a:endParaRPr>
          </a:p>
          <a:p>
            <a:r>
              <a:rPr lang="zh-TW" altLang="en-US" sz="1200" dirty="0" smtClean="0">
                <a:solidFill>
                  <a:srgbClr val="FF0000"/>
                </a:solidFill>
                <a:latin typeface="微軟正黑體" pitchFamily="34" charset="-120"/>
              </a:rPr>
              <a:t>劃分</a:t>
            </a:r>
            <a:r>
              <a:rPr lang="zh-TW" altLang="en-US" sz="1200" dirty="0" smtClean="0">
                <a:latin typeface="微軟正黑體" pitchFamily="34" charset="-120"/>
              </a:rPr>
              <a:t>：依據零工式生產</a:t>
            </a:r>
            <a:r>
              <a:rPr lang="en-US" altLang="zh-TW" sz="1200" dirty="0" smtClean="0">
                <a:latin typeface="微軟正黑體" pitchFamily="34" charset="-120"/>
              </a:rPr>
              <a:t>(Job-Shop)</a:t>
            </a:r>
            <a:r>
              <a:rPr lang="zh-TW" altLang="en-US" sz="1200" dirty="0" smtClean="0">
                <a:latin typeface="微軟正黑體" pitchFamily="34" charset="-120"/>
              </a:rPr>
              <a:t>、生產流程、裝配線或群組技術中心（</a:t>
            </a:r>
            <a:r>
              <a:rPr lang="en-US" altLang="zh-TW" sz="1200" dirty="0" smtClean="0">
                <a:latin typeface="微軟正黑體" pitchFamily="34" charset="-120"/>
              </a:rPr>
              <a:t>GT Cell)</a:t>
            </a:r>
            <a:r>
              <a:rPr lang="zh-TW" altLang="en-US" sz="1200" dirty="0" smtClean="0">
                <a:latin typeface="微軟正黑體" pitchFamily="34" charset="-120"/>
              </a:rPr>
              <a:t>來區分</a:t>
            </a:r>
            <a:endParaRPr lang="en-US" altLang="zh-TW" sz="1200" dirty="0">
              <a:latin typeface="微軟正黑體" pitchFamily="34" charset="-120"/>
            </a:endParaRP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9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零工式生產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將一群具有相同功能的機器設備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鑽床、搪孔機、沖床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擺在一起，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由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排程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決定工作的順序及指派合適的機器設備</a:t>
            </a:r>
          </a:p>
          <a:p>
            <a:endParaRPr lang="en-US" altLang="zh-TW" sz="1200" dirty="0">
              <a:latin typeface="微軟正黑體" pitchFamily="34" charset="-120"/>
            </a:endParaRP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10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zh-TW" sz="1200" dirty="0">
              <a:latin typeface="微軟正黑體" pitchFamily="34" charset="-120"/>
            </a:endParaRPr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11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dirty="0" smtClean="0"/>
              <a:t>Type1.</a:t>
            </a:r>
            <a:r>
              <a:rPr lang="zh-TW" altLang="en-US" sz="1200" dirty="0" smtClean="0">
                <a:solidFill>
                  <a:srgbClr val="FF0000"/>
                </a:solidFill>
              </a:rPr>
              <a:t>無限負載 </a:t>
            </a:r>
            <a:r>
              <a:rPr lang="en-US" altLang="zh-TW" sz="1200" dirty="0" smtClean="0">
                <a:solidFill>
                  <a:srgbClr val="FF0000"/>
                </a:solidFill>
              </a:rPr>
              <a:t>( Infinite Loading ) </a:t>
            </a:r>
            <a:r>
              <a:rPr lang="en-US" altLang="zh-TW" sz="1200" dirty="0" smtClean="0"/>
              <a:t>: </a:t>
            </a:r>
          </a:p>
          <a:p>
            <a:r>
              <a:rPr lang="zh-TW" altLang="en-US" sz="1200" dirty="0" smtClean="0"/>
              <a:t>指工作分派到工作中心時，只考慮作業的需求時間， 而不考慮工作中心是否有足夠產能來完成所有的作業，也未考慮作業的加工順序。</a:t>
            </a:r>
          </a:p>
          <a:p>
            <a:r>
              <a:rPr lang="en-US" altLang="zh-TW" sz="1200" dirty="0" smtClean="0"/>
              <a:t>Type2.</a:t>
            </a:r>
            <a:r>
              <a:rPr lang="zh-TW" altLang="en-US" sz="1200" dirty="0" smtClean="0">
                <a:solidFill>
                  <a:srgbClr val="FF0000"/>
                </a:solidFill>
              </a:rPr>
              <a:t>有限負載 </a:t>
            </a:r>
            <a:r>
              <a:rPr lang="en-US" altLang="zh-TW" sz="1200" dirty="0" smtClean="0">
                <a:solidFill>
                  <a:srgbClr val="FF0000"/>
                </a:solidFill>
              </a:rPr>
              <a:t>( Finite Loading ) </a:t>
            </a:r>
            <a:r>
              <a:rPr lang="en-US" altLang="zh-TW" sz="1200" dirty="0" smtClean="0"/>
              <a:t>: </a:t>
            </a:r>
          </a:p>
          <a:p>
            <a:r>
              <a:rPr lang="zh-TW" altLang="en-US" sz="1200" dirty="0" smtClean="0"/>
              <a:t>實際考慮了每一筆訂單所需的整備及執行時間等排程細節，基本上，此時系統將精確的決定工作時間內工作中心在每個時間進行的工作，當有零件短缺時，訂單將進入排隊等候，直到上一個作業完成送達可用零件。</a:t>
            </a:r>
            <a:endParaRPr lang="zh-TW" altLang="en-US" sz="1200" dirty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12</a:t>
            </a:fld>
            <a:endParaRPr lang="fr-FR" altLang="zh-TW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dirty="0" smtClean="0"/>
              <a:t>Type1.</a:t>
            </a:r>
            <a:r>
              <a:rPr lang="zh-TW" altLang="en-US" sz="1200" dirty="0" smtClean="0">
                <a:solidFill>
                  <a:srgbClr val="FF0000"/>
                </a:solidFill>
              </a:rPr>
              <a:t>正向排程</a:t>
            </a:r>
            <a:r>
              <a:rPr lang="en-US" altLang="zh-TW" sz="1200" dirty="0" smtClean="0"/>
              <a:t>: </a:t>
            </a:r>
          </a:p>
          <a:p>
            <a:r>
              <a:rPr lang="zh-TW" altLang="en-US" sz="1200" dirty="0" smtClean="0"/>
              <a:t>指系統接到訂單之後，向前排定每項作業的完成時間，可以提供各訂單的最早完成時間。</a:t>
            </a:r>
          </a:p>
          <a:p>
            <a:r>
              <a:rPr lang="en-US" altLang="zh-TW" sz="1200" dirty="0" smtClean="0"/>
              <a:t>Type2.</a:t>
            </a:r>
            <a:r>
              <a:rPr lang="zh-TW" altLang="en-US" sz="1200" dirty="0" smtClean="0">
                <a:solidFill>
                  <a:srgbClr val="FF0000"/>
                </a:solidFill>
              </a:rPr>
              <a:t>反向排程</a:t>
            </a:r>
            <a:r>
              <a:rPr lang="en-US" altLang="zh-TW" sz="1200" dirty="0" smtClean="0"/>
              <a:t>: </a:t>
            </a:r>
          </a:p>
          <a:p>
            <a:r>
              <a:rPr lang="zh-TW" altLang="en-US" sz="1200" dirty="0" smtClean="0"/>
              <a:t>是由未來的某特定日期</a:t>
            </a:r>
            <a:r>
              <a:rPr lang="en-US" altLang="zh-TW" sz="1200" dirty="0" smtClean="0"/>
              <a:t>(</a:t>
            </a:r>
            <a:r>
              <a:rPr lang="zh-TW" altLang="en-US" sz="1200" dirty="0" smtClean="0"/>
              <a:t>可能的交期</a:t>
            </a:r>
            <a:r>
              <a:rPr lang="en-US" altLang="zh-TW" sz="1200" dirty="0" smtClean="0"/>
              <a:t>)</a:t>
            </a:r>
            <a:r>
              <a:rPr lang="zh-TW" altLang="en-US" sz="1200" dirty="0" smtClean="0"/>
              <a:t>反向回推各作業的時間，可提供各訂單最晚必須開始的時間。</a:t>
            </a:r>
            <a:endParaRPr lang="en-US" altLang="zh-TW" sz="1200" dirty="0" smtClean="0"/>
          </a:p>
          <a:p>
            <a:endParaRPr lang="zh-TW" altLang="en-US" sz="1200" dirty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D050195-216D-4BFB-B1C1-CF916535AD75}" type="slidenum">
              <a:rPr lang="fr-FR" altLang="zh-TW"/>
              <a:pPr/>
              <a:t>13</a:t>
            </a:fld>
            <a:endParaRPr lang="fr-FR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altLang="zh-TW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592971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altLang="zh-TW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1734830"/>
            <a:ext cx="7610476" cy="45314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40223EE-824F-024E-ADE1-4B73E05F4377}" type="datetimeFigureOut">
              <a:rPr lang="en-US" smtClean="0"/>
              <a:pPr/>
              <a:t>2014/5/19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C04FFB4-B10E-394C-8381-B046A43A26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.doc"/><Relationship Id="rId4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2.doc"/><Relationship Id="rId4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3.doc"/><Relationship Id="rId4" Type="http://schemas.openxmlformats.org/officeDocument/2006/relationships/image" Target="../media/image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4.doc"/><Relationship Id="rId4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5.doc"/><Relationship Id="rId4" Type="http://schemas.openxmlformats.org/officeDocument/2006/relationships/image" Target="../media/image7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6.doc"/><Relationship Id="rId4" Type="http://schemas.openxmlformats.org/officeDocument/2006/relationships/image" Target="../media/image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7.doc"/><Relationship Id="rId4" Type="http://schemas.openxmlformats.org/officeDocument/2006/relationships/image" Target="../media/image9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8.doc"/><Relationship Id="rId4" Type="http://schemas.openxmlformats.org/officeDocument/2006/relationships/image" Target="../media/image10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9.doc"/><Relationship Id="rId4" Type="http://schemas.openxmlformats.org/officeDocument/2006/relationships/image" Target="../media/image11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0.doc"/><Relationship Id="rId4" Type="http://schemas.openxmlformats.org/officeDocument/2006/relationships/image" Target="../media/image1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1.doc"/><Relationship Id="rId4" Type="http://schemas.openxmlformats.org/officeDocument/2006/relationships/image" Target="../media/image13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2.doc"/><Relationship Id="rId4" Type="http://schemas.openxmlformats.org/officeDocument/2006/relationships/image" Target="../media/image14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3.doc"/><Relationship Id="rId4" Type="http://schemas.openxmlformats.org/officeDocument/2006/relationships/image" Target="../media/image15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Microsoft_Word_97_-_2004_Document14.doc"/><Relationship Id="rId5" Type="http://schemas.openxmlformats.org/officeDocument/2006/relationships/image" Target="../media/image16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Microsoft_Word_97_-_2004_Document15.doc"/><Relationship Id="rId5" Type="http://schemas.openxmlformats.org/officeDocument/2006/relationships/image" Target="../media/image17.w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16.doc"/><Relationship Id="rId4" Type="http://schemas.openxmlformats.org/officeDocument/2006/relationships/image" Target="../media/image18.w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9.e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20.e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4" Type="http://schemas.openxmlformats.org/officeDocument/2006/relationships/package" Target="../embeddings/Microsoft_Word_Document3.docx"/><Relationship Id="rId5" Type="http://schemas.openxmlformats.org/officeDocument/2006/relationships/image" Target="../media/image23.e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生產管理</a:t>
            </a:r>
            <a:r>
              <a:rPr lang="en-US" altLang="zh-TW" sz="44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Chapter</a:t>
            </a:r>
            <a:r>
              <a:rPr lang="zh-TW" altLang="en-US" sz="44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44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   </a:t>
            </a:r>
            <a:r>
              <a:rPr lang="zh-TW" altLang="en-US" sz="44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排程</a:t>
            </a:r>
            <a:endParaRPr lang="en-US" sz="44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zh-TW" altLang="en-US" sz="20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第七組</a:t>
            </a:r>
            <a:endParaRPr lang="en-US" altLang="zh-TW" sz="2000" b="1" dirty="0" smtClean="0">
              <a:solidFill>
                <a:schemeClr val="accent4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組員：張振原</a:t>
            </a:r>
            <a:r>
              <a:rPr lang="en-US" altLang="zh-TW" sz="20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0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0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李</a:t>
            </a:r>
            <a:r>
              <a:rPr lang="zh-TW" altLang="en-US" sz="20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昱鋕</a:t>
            </a:r>
            <a:endParaRPr lang="en-US" altLang="zh-TW" sz="2000" b="1" dirty="0">
              <a:solidFill>
                <a:schemeClr val="accent4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sz="20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       </a:t>
            </a:r>
            <a:r>
              <a:rPr lang="en-US" altLang="zh-TW" sz="20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0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洪英芝</a:t>
            </a:r>
            <a:r>
              <a:rPr lang="en-US" altLang="zh-TW" sz="20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000" b="1" dirty="0" smtClean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初</a:t>
            </a:r>
            <a:r>
              <a:rPr lang="zh-TW" altLang="en-US" sz="2000" b="1" dirty="0">
                <a:solidFill>
                  <a:schemeClr val="accent4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星宇</a:t>
            </a:r>
            <a:endParaRPr lang="en-US" altLang="zh-TW" sz="2000" b="1" dirty="0">
              <a:solidFill>
                <a:schemeClr val="accent4">
                  <a:lumMod val="50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87217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工作中心的本質與重要性</a:t>
            </a:r>
            <a:endParaRPr lang="fr-FR" altLang="zh-TW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零工式生產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將一群具有相同功能的機器設備擺在一起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由</a:t>
            </a:r>
            <a:r>
              <a:rPr lang="zh-TW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排程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決定工作的順序及指派合適的機器設備</a:t>
            </a:r>
          </a:p>
          <a:p>
            <a:pPr marL="914400" lvl="1" indent="-514350" fontAlgn="auto">
              <a:spcAft>
                <a:spcPts val="0"/>
              </a:spcAft>
              <a:buNone/>
              <a:defRPr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284984"/>
            <a:ext cx="6572250" cy="334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66086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工作中心的本質與重要性</a:t>
            </a:r>
            <a:endParaRPr lang="fr-FR" altLang="zh-TW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排程系統的分類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依產能考量分類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依生產的時間分類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fr-FR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0160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工作中心的本質與重要性</a:t>
            </a:r>
            <a:endParaRPr lang="fr-FR" altLang="zh-TW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zh-TW" altLang="en-US" sz="2800" dirty="0" smtClean="0">
                <a:solidFill>
                  <a:srgbClr val="666666"/>
                </a:solidFill>
                <a:latin typeface="微軟正黑體" pitchFamily="34" charset="-120"/>
                <a:ea typeface="微軟正黑體" pitchFamily="34" charset="-120"/>
              </a:rPr>
              <a:t>依</a:t>
            </a:r>
            <a:r>
              <a:rPr lang="zh-TW" altLang="en-US" sz="2800" b="1" dirty="0" smtClean="0">
                <a:solidFill>
                  <a:srgbClr val="666666"/>
                </a:solidFill>
                <a:latin typeface="微軟正黑體" pitchFamily="34" charset="-120"/>
                <a:ea typeface="微軟正黑體" pitchFamily="34" charset="-120"/>
              </a:rPr>
              <a:t>產能考量</a:t>
            </a:r>
            <a:r>
              <a:rPr lang="zh-TW" altLang="en-US" sz="2800" dirty="0" smtClean="0">
                <a:solidFill>
                  <a:srgbClr val="666666"/>
                </a:solidFill>
                <a:latin typeface="微軟正黑體" pitchFamily="34" charset="-120"/>
                <a:ea typeface="微軟正黑體" pitchFamily="34" charset="-120"/>
              </a:rPr>
              <a:t>分類</a:t>
            </a:r>
            <a:endParaRPr lang="en-US" altLang="zh-TW" sz="2800" dirty="0" smtClean="0">
              <a:solidFill>
                <a:srgbClr val="666666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fr-FR" dirty="0" smtClean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資料庫圖表 3"/>
          <p:cNvGraphicFramePr/>
          <p:nvPr/>
        </p:nvGraphicFramePr>
        <p:xfrm>
          <a:off x="827584" y="2965400"/>
          <a:ext cx="83164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949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工作中心的本質與重要性</a:t>
            </a:r>
            <a:endParaRPr lang="fr-FR" altLang="zh-TW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zh-TW" altLang="en-US" sz="2800" dirty="0" smtClean="0">
                <a:solidFill>
                  <a:srgbClr val="666666"/>
                </a:solidFill>
                <a:latin typeface="微軟正黑體" pitchFamily="34" charset="-120"/>
                <a:ea typeface="微軟正黑體" pitchFamily="34" charset="-120"/>
              </a:rPr>
              <a:t>依生產的時間分類</a:t>
            </a:r>
            <a:endParaRPr lang="en-US" altLang="zh-TW" sz="2800" dirty="0" smtClean="0">
              <a:solidFill>
                <a:srgbClr val="666666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fr-FR" dirty="0" smtClean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4292919626"/>
              </p:ext>
            </p:extLst>
          </p:nvPr>
        </p:nvGraphicFramePr>
        <p:xfrm>
          <a:off x="827584" y="2965400"/>
          <a:ext cx="83164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76585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工作中心的本質與重要性</a:t>
            </a:r>
            <a:endParaRPr lang="fr-FR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4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479395"/>
              </p:ext>
            </p:extLst>
          </p:nvPr>
        </p:nvGraphicFramePr>
        <p:xfrm>
          <a:off x="457200" y="1507371"/>
          <a:ext cx="8229600" cy="5257802"/>
        </p:xfrm>
        <a:graphic>
          <a:graphicData uri="http://schemas.openxmlformats.org/drawingml/2006/table">
            <a:tbl>
              <a:tblPr/>
              <a:tblGrid>
                <a:gridCol w="1185863"/>
                <a:gridCol w="1928812"/>
                <a:gridCol w="2357438"/>
                <a:gridCol w="2757487"/>
              </a:tblGrid>
              <a:tr h="407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類型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產品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特徵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典型排程方法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087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連續流程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化學製品、鋼鐵、電線及電纜、液態（啤酒、蘇打）類罐裝產品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自動化、低勞力成本、設備通常只生產單一商品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有限負載的正向排程；機器導向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大量製造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汽車、電話、螺絲、紡織品、馬達、家用設備及其配件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自動設備、半自動設備、移動式裝配線、多數設備都是位於裝配線上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有限負載的正向排程（固定的生產率）；機器導向；零件採取拉式的及時看板系統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1336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中量製造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工業用零組件、高級消費品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GT</a:t>
                      </a: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單元、專業小型工廠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一般為無限負載的正向排程；優先權控制；一般為勞力導向，但有時會採取機器導向；通常會根據客戶的及時訂單或</a:t>
                      </a: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MRP</a:t>
                      </a: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的期限來做反應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1585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小量工作中心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客製或雛型設備、特殊的儀器設備、小量的工業用產品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依製造功能排定工作站（而非依組裝線）、高勞力成本、整備成本高的通用型設備、物料搬運自動化程度低、產品種類多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無限負載的正向排程；通常是勞力導向，但是某些狀況會採機器導向（如某些核心流程或精密的工作站）；依據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MRP</a:t>
                      </a:r>
                      <a:r>
                        <a:rPr kumimoji="0" lang="zh-TW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charset="0"/>
                          <a:ea typeface="宋体" charset="0"/>
                          <a:cs typeface="宋体" charset="0"/>
                        </a:rPr>
                        <a:t>的期限排定作業的優先權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5786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工作中心的本質與重要性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5632" y="1734830"/>
            <a:ext cx="7610476" cy="4531499"/>
          </a:xfrm>
        </p:spPr>
        <p:txBody>
          <a:bodyPr/>
          <a:lstStyle/>
          <a:p>
            <a:pPr>
              <a:buFont typeface="Wingdings" charset="0"/>
              <a:buChar char="n"/>
            </a:pPr>
            <a:r>
              <a:rPr lang="zh-TW" altLang="en-US" sz="2800" dirty="0">
                <a:solidFill>
                  <a:schemeClr val="tx1"/>
                </a:solidFill>
                <a:latin typeface="微軟正黑體" charset="0"/>
                <a:ea typeface="微軟正黑體" charset="0"/>
                <a:cs typeface="微軟正黑體" charset="0"/>
              </a:rPr>
              <a:t>典型的排程與控制功能</a:t>
            </a:r>
            <a:endParaRPr lang="en-US" altLang="zh-TW" sz="2800" dirty="0">
              <a:solidFill>
                <a:schemeClr val="tx1"/>
              </a:solidFill>
              <a:latin typeface="微軟正黑體" charset="0"/>
              <a:ea typeface="微軟正黑體" charset="0"/>
              <a:cs typeface="微軟正黑體" charset="0"/>
            </a:endParaRPr>
          </a:p>
          <a:p>
            <a:pPr marL="514350" indent="-514350">
              <a:lnSpc>
                <a:spcPct val="120000"/>
              </a:lnSpc>
              <a:spcBef>
                <a:spcPct val="1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分派工單</a:t>
            </a:r>
            <a:r>
              <a:rPr lang="zh-TW" altLang="en-US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、</a:t>
            </a:r>
            <a:r>
              <a:rPr lang="zh-TW" altLang="en-US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設備及人員至對應的工作中心或其他特定位置。</a:t>
            </a:r>
            <a:r>
              <a:rPr lang="en-US" altLang="zh-TW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(</a:t>
            </a:r>
            <a:r>
              <a:rPr lang="zh-TW" altLang="en-US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短期產能規劃</a:t>
            </a:r>
            <a:r>
              <a:rPr lang="en-US" altLang="zh-TW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) </a:t>
            </a:r>
            <a:endParaRPr lang="en-US" altLang="zh-TW" sz="2800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514350" indent="-514350">
              <a:lnSpc>
                <a:spcPct val="120000"/>
              </a:lnSpc>
              <a:spcBef>
                <a:spcPct val="1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zh-TW" altLang="en-US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決定工作的先後</a:t>
            </a:r>
            <a:r>
              <a:rPr lang="zh-TW" altLang="en-US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順序。</a:t>
            </a:r>
            <a:r>
              <a:rPr lang="en-US" altLang="zh-TW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(</a:t>
            </a:r>
            <a:r>
              <a:rPr lang="zh-TW" altLang="en-US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優先權</a:t>
            </a:r>
            <a:r>
              <a:rPr lang="en-US" altLang="zh-TW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)</a:t>
            </a:r>
            <a:endParaRPr lang="en-US" altLang="zh-TW" sz="2800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514350" indent="-514350">
              <a:lnSpc>
                <a:spcPct val="120000"/>
              </a:lnSpc>
              <a:spcBef>
                <a:spcPct val="1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zh-TW" altLang="en-US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執行排程工作 </a:t>
            </a:r>
            <a:r>
              <a:rPr lang="en-US" altLang="zh-TW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(</a:t>
            </a:r>
            <a:r>
              <a:rPr lang="zh-TW" altLang="en-US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派工</a:t>
            </a:r>
            <a:r>
              <a:rPr lang="en-US" altLang="zh-TW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)</a:t>
            </a:r>
          </a:p>
          <a:p>
            <a:pPr marL="514350" indent="-514350">
              <a:lnSpc>
                <a:spcPct val="120000"/>
              </a:lnSpc>
              <a:spcBef>
                <a:spcPct val="1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工作現場的控制</a:t>
            </a:r>
            <a:r>
              <a:rPr lang="zh-TW" altLang="en-US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，包含</a:t>
            </a:r>
            <a:endParaRPr lang="en-US" altLang="zh-TW" sz="2800" dirty="0">
              <a:solidFill>
                <a:schemeClr val="tx1"/>
              </a:solidFill>
              <a:latin typeface="Calibri" charset="0"/>
              <a:ea typeface="宋体" charset="0"/>
            </a:endParaRPr>
          </a:p>
          <a:p>
            <a:pPr marL="349250" lvl="1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TW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a.</a:t>
            </a:r>
            <a:r>
              <a:rPr lang="zh-TW" altLang="en-US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檢視現場狀況</a:t>
            </a:r>
            <a:r>
              <a:rPr lang="zh-TW" altLang="en-US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，並控管訂單進度</a:t>
            </a:r>
          </a:p>
          <a:p>
            <a:pPr marL="349250" lvl="1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zh-TW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b.</a:t>
            </a:r>
            <a:r>
              <a:rPr lang="zh-TW" altLang="en-US" sz="2800" dirty="0" smtClean="0">
                <a:solidFill>
                  <a:schemeClr val="tx1"/>
                </a:solidFill>
                <a:latin typeface="Calibri" charset="0"/>
                <a:ea typeface="宋体" charset="0"/>
              </a:rPr>
              <a:t>跟催</a:t>
            </a:r>
            <a:r>
              <a:rPr lang="en-US" altLang="zh-TW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(</a:t>
            </a:r>
            <a:r>
              <a:rPr lang="zh-TW" altLang="en-US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緊急</a:t>
            </a:r>
            <a:r>
              <a:rPr lang="en-US" altLang="zh-TW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/</a:t>
            </a:r>
            <a:r>
              <a:rPr lang="zh-TW" altLang="en-US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延遲之訂單</a:t>
            </a:r>
            <a:r>
              <a:rPr lang="en-US" altLang="zh-TW" sz="2800" dirty="0">
                <a:solidFill>
                  <a:schemeClr val="tx1"/>
                </a:solidFill>
                <a:latin typeface="Calibri" charset="0"/>
                <a:ea typeface="宋体" charset="0"/>
              </a:rPr>
              <a:t>)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540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工作中心的本質與重要性</a:t>
            </a:r>
            <a:endParaRPr lang="fr-FR" altLang="zh-TW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工作中心的排程目標</a:t>
            </a:r>
            <a:endParaRPr lang="en-US" altLang="zh-TW" sz="36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配合交期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最小前置時間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最小整備時間或成本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最少在製品存貨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最大的機器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人力的利用率</a:t>
            </a:r>
            <a:endParaRPr lang="en-US" altLang="zh-TW" sz="32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fr-FR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0475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工作中心的本質與重要性</a:t>
            </a:r>
            <a:endParaRPr lang="fr-FR" altLang="zh-TW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>
          <a:xfrm>
            <a:off x="1114424" y="1522861"/>
            <a:ext cx="7610476" cy="4531499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如何決定作業的順序</a:t>
            </a: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?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 優先法則</a:t>
            </a:r>
            <a:endParaRPr lang="en-US" altLang="zh-TW" sz="2400" dirty="0" smtClean="0">
              <a:solidFill>
                <a:schemeClr val="bg1">
                  <a:lumMod val="50000"/>
                </a:schemeClr>
              </a:solidFill>
              <a:latin typeface="+mj-lt"/>
              <a:ea typeface="微軟正黑體" pitchFamily="34" charset="-120"/>
            </a:endParaRP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1.FCFS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 先到先服務</a:t>
            </a:r>
            <a:endParaRPr lang="en-US" altLang="zh-TW" sz="2400" dirty="0" smtClean="0">
              <a:solidFill>
                <a:schemeClr val="bg1">
                  <a:lumMod val="50000"/>
                </a:schemeClr>
              </a:solidFill>
              <a:latin typeface="+mj-lt"/>
              <a:ea typeface="微軟正黑體" pitchFamily="34" charset="-120"/>
            </a:endParaRP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2.SOT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 最短作業時間 </a:t>
            </a:r>
            <a:endParaRPr lang="en-US" altLang="zh-TW" sz="2400" dirty="0" smtClean="0">
              <a:solidFill>
                <a:schemeClr val="bg1">
                  <a:lumMod val="50000"/>
                </a:schemeClr>
              </a:solidFill>
              <a:latin typeface="+mj-lt"/>
              <a:ea typeface="微軟正黑體" pitchFamily="34" charset="-120"/>
            </a:endParaRP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3.EDD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 交期最早的優先處理</a:t>
            </a:r>
            <a:endParaRPr lang="en-US" altLang="zh-TW" sz="2400" dirty="0" smtClean="0">
              <a:solidFill>
                <a:schemeClr val="bg1">
                  <a:lumMod val="50000"/>
                </a:schemeClr>
              </a:solidFill>
              <a:latin typeface="+mj-lt"/>
              <a:ea typeface="微軟正黑體" pitchFamily="34" charset="-120"/>
            </a:endParaRP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4.STR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 寬裕時間 </a:t>
            </a:r>
            <a:endParaRPr lang="en-US" altLang="zh-TW" sz="2400" dirty="0" smtClean="0">
              <a:solidFill>
                <a:schemeClr val="bg1">
                  <a:lumMod val="50000"/>
                </a:schemeClr>
              </a:solidFill>
              <a:latin typeface="+mj-lt"/>
              <a:ea typeface="微軟正黑體" pitchFamily="34" charset="-120"/>
            </a:endParaRP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5.STR/OP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 每項作業的剩餘寬裕時間 </a:t>
            </a:r>
            <a:endParaRPr lang="en-US" altLang="zh-TW" sz="2400" dirty="0" smtClean="0">
              <a:solidFill>
                <a:schemeClr val="bg1">
                  <a:lumMod val="50000"/>
                </a:schemeClr>
              </a:solidFill>
              <a:latin typeface="+mj-lt"/>
              <a:ea typeface="微軟正黑體" pitchFamily="34" charset="-120"/>
            </a:endParaRP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6.CR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微軟正黑體" pitchFamily="34" charset="-120"/>
              </a:rPr>
              <a:t> 關鍵比率</a:t>
            </a:r>
            <a:endParaRPr lang="en-US" altLang="zh-TW" sz="2400" dirty="0" smtClean="0">
              <a:solidFill>
                <a:schemeClr val="bg1">
                  <a:lumMod val="50000"/>
                </a:schemeClr>
              </a:solidFill>
              <a:latin typeface="+mj-lt"/>
              <a:ea typeface="微軟正黑體" pitchFamily="34" charset="-120"/>
            </a:endParaRPr>
          </a:p>
          <a:p>
            <a:pPr marL="400050" lvl="1" indent="0">
              <a:buNone/>
              <a:defRPr/>
            </a:pP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宋体" charset="0"/>
              </a:rPr>
              <a:t>7.LCFS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宋体" charset="0"/>
              </a:rPr>
              <a:t> 晚到先服務</a:t>
            </a:r>
            <a:endParaRPr lang="en-US" altLang="zh-TW" sz="2400" dirty="0" smtClean="0">
              <a:solidFill>
                <a:schemeClr val="bg1">
                  <a:lumMod val="50000"/>
                </a:schemeClr>
              </a:solidFill>
              <a:latin typeface="+mj-lt"/>
              <a:ea typeface="宋体" charset="0"/>
            </a:endParaRPr>
          </a:p>
          <a:p>
            <a:pPr marL="400050" lvl="1" indent="0">
              <a:buNone/>
              <a:defRPr/>
            </a:pPr>
            <a:r>
              <a:rPr lang="en-US" altLang="zh-TW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宋体" charset="0"/>
              </a:rPr>
              <a:t>8.</a:t>
            </a:r>
            <a:r>
              <a:rPr lang="zh-TW" altLang="en-US" sz="24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宋体" charset="0"/>
              </a:rPr>
              <a:t>隨機或隨興</a:t>
            </a:r>
            <a:endParaRPr lang="fr-FR" sz="2400" b="1" dirty="0" smtClean="0">
              <a:solidFill>
                <a:schemeClr val="bg1">
                  <a:lumMod val="50000"/>
                </a:schemeClr>
              </a:solidFill>
              <a:latin typeface="+mj-lt"/>
              <a:ea typeface="微軟正黑體" pitchFamily="34" charset="-120"/>
            </a:endParaRPr>
          </a:p>
        </p:txBody>
      </p:sp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val="1753618555"/>
              </p:ext>
            </p:extLst>
          </p:nvPr>
        </p:nvGraphicFramePr>
        <p:xfrm>
          <a:off x="1670491" y="5639000"/>
          <a:ext cx="5940152" cy="83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左中括弧 5"/>
          <p:cNvSpPr/>
          <p:nvPr/>
        </p:nvSpPr>
        <p:spPr>
          <a:xfrm>
            <a:off x="3488073" y="5576640"/>
            <a:ext cx="384041" cy="955439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左中括弧 7"/>
          <p:cNvSpPr/>
          <p:nvPr/>
        </p:nvSpPr>
        <p:spPr>
          <a:xfrm flipH="1">
            <a:off x="5560355" y="5576640"/>
            <a:ext cx="305343" cy="955439"/>
          </a:xfrm>
          <a:prstGeom prst="leftBracket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31163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15-3 </a:t>
            </a:r>
            <a:r>
              <a:rPr lang="zh-TW" altLang="en-US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優先法則與技術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9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單機對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項作業之排程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項工作在一台機器上作業，其排程術語為「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項工作─單機問題」或「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n/1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」</a:t>
            </a:r>
          </a:p>
          <a:p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理論上排程問題的困難度是隨所考慮的機器數的增加而增加，與工作數目之增加較無關係。</a:t>
            </a:r>
          </a:p>
          <a:p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對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的唯一限制為，必須為一個指定的有限數目。</a:t>
            </a:r>
          </a:p>
          <a:p>
            <a:pPr>
              <a:buFontTx/>
              <a:buNone/>
            </a:pPr>
            <a:endParaRPr lang="en-US" altLang="zh-TW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val="2371455190"/>
              </p:ext>
            </p:extLst>
          </p:nvPr>
        </p:nvGraphicFramePr>
        <p:xfrm>
          <a:off x="755576" y="1757040"/>
          <a:ext cx="7920880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itre 1"/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Agenda</a:t>
            </a:r>
            <a:endParaRPr kumimoji="0" lang="fr-FR" altLang="zh-TW" sz="4400" b="1" i="0" u="none" strike="noStrike" kern="1200" cap="none" spc="0" normalizeH="0" baseline="0" noProof="0" dirty="0" smtClean="0">
              <a:ln>
                <a:noFill/>
              </a:ln>
              <a:solidFill>
                <a:srgbClr val="00704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itchFamily="34" charset="-120"/>
              <a:ea typeface="微軟正黑體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8084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法律影印快遞公司的範例</a:t>
            </a:r>
          </a:p>
        </p:txBody>
      </p:sp>
      <p:graphicFrame>
        <p:nvGraphicFramePr>
          <p:cNvPr id="319494" name="Object 1030"/>
          <p:cNvGraphicFramePr>
            <a:graphicFrameLocks noChangeAspect="1"/>
          </p:cNvGraphicFramePr>
          <p:nvPr/>
        </p:nvGraphicFramePr>
        <p:xfrm>
          <a:off x="1219200" y="1714500"/>
          <a:ext cx="72009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ocument" r:id="rId3" imgW="7326720" imgH="3438483" progId="Word.Document.8">
                  <p:embed/>
                </p:oleObj>
              </mc:Choice>
              <mc:Fallback>
                <p:oleObj name="Document" r:id="rId3" imgW="7326720" imgH="3438483" progId="Word.Documen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14500"/>
                        <a:ext cx="7200900" cy="33909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9496" name="Text Box 1032"/>
          <p:cNvSpPr txBox="1">
            <a:spLocks noChangeArrowheads="1"/>
          </p:cNvSpPr>
          <p:nvPr/>
        </p:nvSpPr>
        <p:spPr bwMode="auto">
          <a:xfrm>
            <a:off x="1219200" y="5103813"/>
            <a:ext cx="69405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所有的訂單都需要使用</a:t>
            </a:r>
            <a:r>
              <a:rPr lang="zh-TW" altLang="en-US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僅有的彩色影印機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，</a:t>
            </a:r>
          </a:p>
          <a:p>
            <a:pPr>
              <a:spcBef>
                <a:spcPct val="0"/>
              </a:spcBef>
            </a:pP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必須決定</a:t>
            </a:r>
            <a:r>
              <a:rPr lang="zh-TW" altLang="en-US" sz="2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這五個訂單</a:t>
            </a: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的處理順序，評估準則</a:t>
            </a:r>
          </a:p>
          <a:p>
            <a:pPr>
              <a:spcBef>
                <a:spcPct val="0"/>
              </a:spcBef>
            </a:pP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是使流程時間最小化。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FCFS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法則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先到先服務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到先處理的）</a:t>
            </a:r>
          </a:p>
        </p:txBody>
      </p:sp>
      <p:sp>
        <p:nvSpPr>
          <p:cNvPr id="320516" name="Text Box 4"/>
          <p:cNvSpPr txBox="1">
            <a:spLocks noChangeArrowheads="1"/>
          </p:cNvSpPr>
          <p:nvPr/>
        </p:nvSpPr>
        <p:spPr bwMode="auto">
          <a:xfrm>
            <a:off x="1203325" y="3541713"/>
            <a:ext cx="3177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5</a:t>
            </a:r>
          </a:p>
        </p:txBody>
      </p:sp>
      <p:sp>
        <p:nvSpPr>
          <p:cNvPr id="320517" name="Rectangle 5"/>
          <p:cNvSpPr>
            <a:spLocks noChangeArrowheads="1"/>
          </p:cNvSpPr>
          <p:nvPr/>
        </p:nvSpPr>
        <p:spPr bwMode="auto">
          <a:xfrm>
            <a:off x="914400" y="4787900"/>
            <a:ext cx="5591274" cy="1477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流程時間合計＝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9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15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50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天</a:t>
            </a:r>
          </a:p>
          <a:p>
            <a:pPr>
              <a:spcBef>
                <a:spcPct val="0"/>
              </a:spcBef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平均流程時間＝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50/5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天</a:t>
            </a:r>
          </a:p>
          <a:p>
            <a:pPr>
              <a:spcBef>
                <a:spcPct val="0"/>
              </a:spcBef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僅有工作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將能準時交貨</a:t>
            </a:r>
          </a:p>
          <a:p>
            <a:pPr>
              <a:spcBef>
                <a:spcPct val="0"/>
              </a:spcBef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工作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D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E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則將分別延誤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14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天，</a:t>
            </a:r>
          </a:p>
          <a:p>
            <a:pPr>
              <a:spcBef>
                <a:spcPct val="0"/>
              </a:spcBef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平均一項工作將延誤（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14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）／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4.6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天</a:t>
            </a:r>
          </a:p>
        </p:txBody>
      </p:sp>
      <p:graphicFrame>
        <p:nvGraphicFramePr>
          <p:cNvPr id="320518" name="Object 6"/>
          <p:cNvGraphicFramePr>
            <a:graphicFrameLocks/>
          </p:cNvGraphicFramePr>
          <p:nvPr/>
        </p:nvGraphicFramePr>
        <p:xfrm>
          <a:off x="838200" y="1790700"/>
          <a:ext cx="78486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r:id="rId3" imgW="7188252" imgH="2872232" progId="Word.Document.8">
                  <p:embed/>
                </p:oleObj>
              </mc:Choice>
              <mc:Fallback>
                <p:oleObj name="Document" r:id="rId3" imgW="7188252" imgH="2872232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90700"/>
                        <a:ext cx="7848600" cy="29337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5138057" y="2605542"/>
            <a:ext cx="566057" cy="1872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812360" y="2636912"/>
            <a:ext cx="566057" cy="1872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" y="260648"/>
            <a:ext cx="9118600" cy="1306285"/>
          </a:xfrm>
        </p:spPr>
        <p:txBody>
          <a:bodyPr>
            <a:normAutofit fontScale="90000"/>
          </a:bodyPr>
          <a:lstStyle/>
          <a:p>
            <a:r>
              <a:rPr lang="en-US" altLang="zh-TW" sz="3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SOT</a:t>
            </a:r>
            <a:r>
              <a:rPr lang="zh-TW" altLang="en-US" sz="3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法則</a:t>
            </a:r>
            <a:r>
              <a:rPr lang="zh-TW" altLang="en-US" sz="3600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3600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(shortest operation  time)</a:t>
            </a:r>
            <a:r>
              <a:rPr lang="zh-TW" altLang="en-US" sz="3600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給予加工時間最短之</a:t>
            </a:r>
            <a:r>
              <a:rPr lang="zh-TW" altLang="en-US" sz="3600" dirty="0" smtClean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訂單第一</a:t>
            </a:r>
            <a:r>
              <a:rPr lang="zh-TW" altLang="en-US" sz="3600" dirty="0">
                <a:solidFill>
                  <a:schemeClr val="bg1">
                    <a:lumMod val="9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優先處理</a:t>
            </a:r>
          </a:p>
        </p:txBody>
      </p:sp>
      <p:graphicFrame>
        <p:nvGraphicFramePr>
          <p:cNvPr id="321540" name="Object 4"/>
          <p:cNvGraphicFramePr>
            <a:graphicFrameLocks/>
          </p:cNvGraphicFramePr>
          <p:nvPr/>
        </p:nvGraphicFramePr>
        <p:xfrm>
          <a:off x="838200" y="1828800"/>
          <a:ext cx="77470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文件" r:id="rId3" imgW="7748016" imgH="2889504" progId="Word.Document.8">
                  <p:embed/>
                </p:oleObj>
              </mc:Choice>
              <mc:Fallback>
                <p:oleObj name="文件" r:id="rId3" imgW="7748016" imgH="2889504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7747000" cy="28829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1" name="Rectangle 5"/>
          <p:cNvSpPr>
            <a:spLocks noChangeArrowheads="1"/>
          </p:cNvSpPr>
          <p:nvPr/>
        </p:nvSpPr>
        <p:spPr bwMode="auto">
          <a:xfrm>
            <a:off x="1219200" y="4848225"/>
            <a:ext cx="5010987" cy="120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流程時間合計＝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6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36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天</a:t>
            </a:r>
          </a:p>
          <a:p>
            <a:pPr>
              <a:spcBef>
                <a:spcPct val="0"/>
              </a:spcBef>
            </a:pP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平均流程時間＝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36/5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7.2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天</a:t>
            </a:r>
          </a:p>
          <a:p>
            <a:pPr>
              <a:spcBef>
                <a:spcPct val="0"/>
              </a:spcBef>
            </a:pP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只有工作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E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在交期前完成，工作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僅遲了一天</a:t>
            </a:r>
          </a:p>
          <a:p>
            <a:pPr>
              <a:spcBef>
                <a:spcPct val="0"/>
              </a:spcBef>
            </a:pP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平均工作延誤（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）／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2.4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天</a:t>
            </a:r>
          </a:p>
        </p:txBody>
      </p:sp>
      <p:sp>
        <p:nvSpPr>
          <p:cNvPr id="5" name="矩形 4"/>
          <p:cNvSpPr/>
          <p:nvPr/>
        </p:nvSpPr>
        <p:spPr>
          <a:xfrm>
            <a:off x="2460171" y="2605542"/>
            <a:ext cx="566057" cy="1872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296400" cy="990600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DDATE (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交期</a:t>
            </a:r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) 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法則：</a:t>
            </a:r>
            <a:r>
              <a:rPr lang="en-US" altLang="zh-TW" sz="3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3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du)</a:t>
            </a:r>
            <a:r>
              <a:rPr lang="zh-TW" altLang="en-US" sz="3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交期</a:t>
            </a:r>
            <a:r>
              <a:rPr lang="zh-TW" altLang="en-US" sz="3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最早</a:t>
            </a:r>
            <a:endParaRPr lang="zh-TW" altLang="en-US" sz="3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322564" name="Object 4"/>
          <p:cNvGraphicFramePr>
            <a:graphicFrameLocks/>
          </p:cNvGraphicFramePr>
          <p:nvPr/>
        </p:nvGraphicFramePr>
        <p:xfrm>
          <a:off x="838200" y="1917700"/>
          <a:ext cx="73660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文件" r:id="rId3" imgW="7371588" imgH="2889504" progId="Word.Document.8">
                  <p:embed/>
                </p:oleObj>
              </mc:Choice>
              <mc:Fallback>
                <p:oleObj name="文件" r:id="rId3" imgW="7371588" imgH="2889504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17700"/>
                        <a:ext cx="7366000" cy="28829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035050" y="5000625"/>
            <a:ext cx="5458225" cy="120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流程時間合計＝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10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39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天</a:t>
            </a:r>
          </a:p>
          <a:p>
            <a:pPr>
              <a:spcBef>
                <a:spcPct val="0"/>
              </a:spcBef>
            </a:pP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平均流程時間＝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39/5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7.8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天</a:t>
            </a:r>
          </a:p>
          <a:p>
            <a:pPr>
              <a:spcBef>
                <a:spcPct val="0"/>
              </a:spcBef>
            </a:pP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工作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D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之交期將延誤</a:t>
            </a:r>
          </a:p>
          <a:p>
            <a:pPr>
              <a:spcBef>
                <a:spcPct val="0"/>
              </a:spcBef>
            </a:pP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平均一項工作將延誤（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7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）／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2.4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天</a:t>
            </a:r>
          </a:p>
        </p:txBody>
      </p:sp>
      <p:sp>
        <p:nvSpPr>
          <p:cNvPr id="5" name="矩形 4"/>
          <p:cNvSpPr/>
          <p:nvPr/>
        </p:nvSpPr>
        <p:spPr>
          <a:xfrm>
            <a:off x="4499992" y="2708920"/>
            <a:ext cx="566057" cy="1872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LCFS(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後到先服務</a:t>
            </a:r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法則</a:t>
            </a:r>
            <a:r>
              <a:rPr lang="zh-TW" altLang="en-US" sz="3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</a:t>
            </a:r>
            <a:r>
              <a:rPr lang="en-US" altLang="zh-TW" sz="3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first-serve</a:t>
            </a:r>
            <a:endParaRPr lang="en-US" altLang="zh-TW" sz="3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323589" name="Object 5"/>
          <p:cNvGraphicFramePr>
            <a:graphicFrameLocks/>
          </p:cNvGraphicFramePr>
          <p:nvPr/>
        </p:nvGraphicFramePr>
        <p:xfrm>
          <a:off x="939800" y="1968500"/>
          <a:ext cx="7823200" cy="466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文件" r:id="rId3" imgW="7831836" imgH="4660392" progId="Word.Document.8">
                  <p:embed/>
                </p:oleObj>
              </mc:Choice>
              <mc:Fallback>
                <p:oleObj name="文件" r:id="rId3" imgW="7831836" imgH="4660392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9800" y="1968500"/>
                        <a:ext cx="7823200" cy="46609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1415143" y="2605541"/>
            <a:ext cx="566057" cy="246720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990600"/>
          </a:xfrm>
        </p:spPr>
        <p:txBody>
          <a:bodyPr/>
          <a:lstStyle/>
          <a:p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RANDOM(</a:t>
            </a:r>
            <a:r>
              <a:rPr lang="zh-TW" altLang="en-US" sz="3600" dirty="0" smtClean="0">
                <a:latin typeface="微軟正黑體" pitchFamily="34" charset="-120"/>
                <a:ea typeface="微軟正黑體" pitchFamily="34" charset="-120"/>
              </a:rPr>
              <a:t>隨機</a:t>
            </a:r>
            <a:r>
              <a:rPr lang="en-US" altLang="zh-TW" sz="36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法則：</a:t>
            </a:r>
            <a:endParaRPr lang="zh-TW" altLang="en-US" sz="36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324612" name="Object 4"/>
          <p:cNvGraphicFramePr>
            <a:graphicFrameLocks/>
          </p:cNvGraphicFramePr>
          <p:nvPr/>
        </p:nvGraphicFramePr>
        <p:xfrm>
          <a:off x="990600" y="1719943"/>
          <a:ext cx="7404100" cy="436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文件" r:id="rId3" imgW="7616952" imgH="4620768" progId="Word.Document.8">
                  <p:embed/>
                </p:oleObj>
              </mc:Choice>
              <mc:Fallback>
                <p:oleObj name="文件" r:id="rId3" imgW="7616952" imgH="4620768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19943"/>
                        <a:ext cx="7404100" cy="43688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1436914" y="2605542"/>
            <a:ext cx="566057" cy="1872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9144000" cy="990600"/>
          </a:xfrm>
        </p:spPr>
        <p:txBody>
          <a:bodyPr/>
          <a:lstStyle/>
          <a:p>
            <a:r>
              <a:rPr lang="en-US" altLang="zh-TW" sz="3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STR(</a:t>
            </a:r>
            <a:r>
              <a:rPr lang="zh-TW" altLang="en-US" sz="3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剩餘寬裕時間</a:t>
            </a:r>
            <a:r>
              <a:rPr lang="en-US" altLang="zh-TW" sz="3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6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法則</a:t>
            </a:r>
          </a:p>
        </p:txBody>
      </p:sp>
      <p:graphicFrame>
        <p:nvGraphicFramePr>
          <p:cNvPr id="325637" name="Object 5"/>
          <p:cNvGraphicFramePr>
            <a:graphicFrameLocks/>
          </p:cNvGraphicFramePr>
          <p:nvPr/>
        </p:nvGraphicFramePr>
        <p:xfrm>
          <a:off x="762000" y="2209800"/>
          <a:ext cx="7975600" cy="421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文件" r:id="rId3" imgW="7982712" imgH="4233672" progId="Word.Document.8">
                  <p:embed/>
                </p:oleObj>
              </mc:Choice>
              <mc:Fallback>
                <p:oleObj name="文件" r:id="rId3" imgW="7982712" imgH="4233672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09800"/>
                        <a:ext cx="7975600" cy="42164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/>
          <p:cNvSpPr/>
          <p:nvPr/>
        </p:nvSpPr>
        <p:spPr>
          <a:xfrm>
            <a:off x="4898572" y="3040971"/>
            <a:ext cx="566057" cy="1872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2987824" y="2996952"/>
            <a:ext cx="566057" cy="187234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3962401" y="2996952"/>
            <a:ext cx="544286" cy="19830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2400" dirty="0" smtClean="0">
                <a:solidFill>
                  <a:srgbClr val="FF0000"/>
                </a:solidFill>
              </a:rPr>
              <a:t>1</a:t>
            </a:r>
          </a:p>
          <a:p>
            <a:pPr algn="ctr"/>
            <a:r>
              <a:rPr lang="en-US" altLang="zh-TW" sz="2400" dirty="0" smtClean="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en-US" altLang="zh-TW" sz="2400" dirty="0" smtClean="0">
                <a:solidFill>
                  <a:srgbClr val="FF0000"/>
                </a:solidFill>
              </a:rPr>
              <a:t>2</a:t>
            </a:r>
          </a:p>
          <a:p>
            <a:pPr algn="ctr"/>
            <a:r>
              <a:rPr lang="en-US" altLang="zh-TW" sz="2400" dirty="0" smtClean="0">
                <a:solidFill>
                  <a:srgbClr val="FF0000"/>
                </a:solidFill>
              </a:rPr>
              <a:t>3</a:t>
            </a:r>
          </a:p>
          <a:p>
            <a:pPr algn="ctr"/>
            <a:r>
              <a:rPr lang="en-US" altLang="zh-TW" sz="2400" dirty="0" smtClean="0">
                <a:solidFill>
                  <a:srgbClr val="FF0000"/>
                </a:solidFill>
              </a:rPr>
              <a:t>5</a:t>
            </a:r>
            <a:endParaRPr lang="zh-TW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1960"/>
            <a:ext cx="9144000" cy="92964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排程法則之比較</a:t>
            </a:r>
          </a:p>
        </p:txBody>
      </p:sp>
      <p:graphicFrame>
        <p:nvGraphicFramePr>
          <p:cNvPr id="326660" name="Object 4"/>
          <p:cNvGraphicFramePr>
            <a:graphicFrameLocks/>
          </p:cNvGraphicFramePr>
          <p:nvPr/>
        </p:nvGraphicFramePr>
        <p:xfrm>
          <a:off x="914400" y="1803400"/>
          <a:ext cx="7467600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文件" r:id="rId3" imgW="7475220" imgH="3233928" progId="Word.Document.8">
                  <p:embed/>
                </p:oleObj>
              </mc:Choice>
              <mc:Fallback>
                <p:oleObj name="文件" r:id="rId3" imgW="7475220" imgH="3233928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03400"/>
                        <a:ext cx="7467600" cy="29972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61" name="Text Box 5"/>
          <p:cNvSpPr txBox="1">
            <a:spLocks noChangeArrowheads="1"/>
          </p:cNvSpPr>
          <p:nvPr/>
        </p:nvSpPr>
        <p:spPr bwMode="auto">
          <a:xfrm>
            <a:off x="990599" y="4668838"/>
            <a:ext cx="7848601" cy="144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sz="4000" b="1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結論</a:t>
            </a:r>
          </a:p>
          <a:p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一、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SOT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優於其他法則。</a:t>
            </a:r>
          </a:p>
          <a:p>
            <a:pPr>
              <a:spcBef>
                <a:spcPct val="0"/>
              </a:spcBef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二、對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n/1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個案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sz="2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SOT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法則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可利用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數學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方式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證明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為最佳解。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機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對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項作業之排程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304213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項或超過</a:t>
            </a:r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項之工作，必須以相同順序經過</a:t>
            </a:r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部機器</a:t>
            </a:r>
          </a:p>
          <a:p>
            <a:pPr>
              <a:lnSpc>
                <a:spcPct val="90000"/>
              </a:lnSpc>
            </a:pPr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Johnson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法則</a:t>
            </a:r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依其發展者所命名</a:t>
            </a:r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列示每項工作在兩台機器上之作業時間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選擇最短之作業時間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如果最短之作業時間是在第一台機器上作業，則優先處理該工作；如果最短之作業時間是在第二台機器上作業，則最後處理該工作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對所有剩餘之工作重覆步驟２和３，直到排程完全結束。</a:t>
            </a:r>
          </a:p>
        </p:txBody>
      </p:sp>
      <p:sp>
        <p:nvSpPr>
          <p:cNvPr id="4" name="矩形 3"/>
          <p:cNvSpPr/>
          <p:nvPr/>
        </p:nvSpPr>
        <p:spPr>
          <a:xfrm>
            <a:off x="1331640" y="4365104"/>
            <a:ext cx="7582173" cy="10746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5246882" y="3890865"/>
            <a:ext cx="366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i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前提</a:t>
            </a:r>
            <a:r>
              <a:rPr lang="en-US" altLang="zh-TW" b="1" i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b="1" i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 機器一做完才能送機器二</a:t>
            </a:r>
            <a:endParaRPr lang="zh-TW" altLang="en-US" b="1" i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 4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項工作在雙機之作業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(n=4)</a:t>
            </a:r>
          </a:p>
        </p:txBody>
      </p:sp>
      <p:sp>
        <p:nvSpPr>
          <p:cNvPr id="328709" name="Rectangle 5"/>
          <p:cNvSpPr>
            <a:spLocks noChangeArrowheads="1"/>
          </p:cNvSpPr>
          <p:nvPr/>
        </p:nvSpPr>
        <p:spPr bwMode="auto">
          <a:xfrm>
            <a:off x="838200" y="1782763"/>
            <a:ext cx="4116512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sz="3200">
                <a:latin typeface="微軟正黑體" pitchFamily="34" charset="-120"/>
                <a:ea typeface="微軟正黑體" pitchFamily="34" charset="-120"/>
              </a:rPr>
              <a:t>步驟</a:t>
            </a:r>
            <a:r>
              <a:rPr lang="en-US" altLang="zh-TW" sz="320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3200">
                <a:latin typeface="微軟正黑體" pitchFamily="34" charset="-120"/>
                <a:ea typeface="微軟正黑體" pitchFamily="34" charset="-120"/>
              </a:rPr>
              <a:t>：表列作業時間</a:t>
            </a:r>
          </a:p>
        </p:txBody>
      </p:sp>
      <p:graphicFrame>
        <p:nvGraphicFramePr>
          <p:cNvPr id="328710" name="Object 6"/>
          <p:cNvGraphicFramePr>
            <a:graphicFrameLocks/>
          </p:cNvGraphicFramePr>
          <p:nvPr/>
        </p:nvGraphicFramePr>
        <p:xfrm>
          <a:off x="838200" y="2489200"/>
          <a:ext cx="80010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文件" r:id="rId3" imgW="8122920" imgH="2097024" progId="Word.Document.8">
                  <p:embed/>
                </p:oleObj>
              </mc:Choice>
              <mc:Fallback>
                <p:oleObj name="文件" r:id="rId3" imgW="8122920" imgH="2097024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89200"/>
                        <a:ext cx="8001000" cy="20066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1" name="Rectangle 7"/>
          <p:cNvSpPr>
            <a:spLocks noChangeArrowheads="1"/>
          </p:cNvSpPr>
          <p:nvPr/>
        </p:nvSpPr>
        <p:spPr bwMode="auto">
          <a:xfrm>
            <a:off x="762000" y="4495800"/>
            <a:ext cx="8382000" cy="209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步驟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：選擇最短的作業時間並將其分派</a:t>
            </a:r>
          </a:p>
          <a:p>
            <a:pPr>
              <a:spcBef>
                <a:spcPct val="35000"/>
              </a:spcBef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工作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在機器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上之作業時間最短，所以應優先被分派與最後被執行。（刪除工作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>
              <a:spcBef>
                <a:spcPct val="0"/>
              </a:spcBef>
            </a:pPr>
            <a:endParaRPr lang="en-US" altLang="zh-TW"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11347" y="2939144"/>
            <a:ext cx="466532" cy="36389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15-1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製造執行系統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2783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6" name="Rectangle 8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4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項工作在雙機之作業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(n=4)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9552" y="3946849"/>
            <a:ext cx="8164286" cy="271527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indent="-342900" defTabSz="914400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</a:pPr>
            <a:r>
              <a:rPr lang="zh-TW" altLang="en-US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我排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剩餘的工作中選擇最短的作業時間，工作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在機器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上之作業時間是第二短，所以它被排在倒數第二個執行。</a:t>
            </a:r>
          </a:p>
          <a:p>
            <a:pPr marL="342900" indent="-342900" defTabSz="914400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工作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和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D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已被安排或已被刪除，在剩餘之工作中，工作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在機器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上有最短的作業時間，故工作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被安排在第一個執行。</a:t>
            </a:r>
          </a:p>
          <a:p>
            <a:pPr marL="342900" indent="-342900" defTabSz="914400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現在僅剩下工作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B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，而且其在機器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上的作業時間最短。</a:t>
            </a:r>
          </a:p>
          <a:p>
            <a:pPr marL="342900" indent="-342900" defTabSz="914400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</a:pPr>
            <a:endParaRPr lang="zh-TW" altLang="en-US" sz="2800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Tx/>
              <a:tabLst/>
              <a:defRPr/>
            </a:pPr>
            <a:endParaRPr kumimoji="0" lang="zh-TW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微軟正黑體" pitchFamily="34" charset="-120"/>
              <a:ea typeface="微軟正黑體" pitchFamily="34" charset="-120"/>
              <a:cs typeface="+mn-cs"/>
            </a:endParaRPr>
          </a:p>
        </p:txBody>
      </p:sp>
      <p:graphicFrame>
        <p:nvGraphicFramePr>
          <p:cNvPr id="57345" name="Object 1"/>
          <p:cNvGraphicFramePr>
            <a:graphicFrameLocks/>
          </p:cNvGraphicFramePr>
          <p:nvPr/>
        </p:nvGraphicFramePr>
        <p:xfrm>
          <a:off x="539552" y="1750459"/>
          <a:ext cx="8001000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8" name="文件" r:id="rId3" imgW="8122920" imgH="2097024" progId="Word.Document.8">
                  <p:embed/>
                </p:oleObj>
              </mc:Choice>
              <mc:Fallback>
                <p:oleObj name="文件" r:id="rId3" imgW="8122920" imgH="2097024" progId="Word.Document.8">
                  <p:embed/>
                  <p:pic>
                    <p:nvPicPr>
                      <p:cNvPr id="0" name="Picture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750459"/>
                        <a:ext cx="8001000" cy="2006600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直線接點 6"/>
          <p:cNvCxnSpPr/>
          <p:nvPr/>
        </p:nvCxnSpPr>
        <p:spPr>
          <a:xfrm>
            <a:off x="746449" y="2360645"/>
            <a:ext cx="74271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6516216" y="3284984"/>
            <a:ext cx="466532" cy="291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8604448" y="3284984"/>
            <a:ext cx="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A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8460432" y="2492896"/>
            <a:ext cx="603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  </a:t>
            </a:r>
            <a:r>
              <a:rPr lang="en-US" altLang="zh-TW" sz="2000" b="1" dirty="0" smtClean="0">
                <a:solidFill>
                  <a:srgbClr val="FF0000"/>
                </a:solidFill>
              </a:rPr>
              <a:t>B</a:t>
            </a:r>
            <a:endParaRPr lang="zh-TW" altLang="en-US" sz="2000" b="1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8604448" y="2175979"/>
            <a:ext cx="2877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C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8604448" y="2915652"/>
            <a:ext cx="440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</a:rPr>
              <a:t>D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cxnSp>
        <p:nvCxnSpPr>
          <p:cNvPr id="14" name="直線接點 13"/>
          <p:cNvCxnSpPr/>
          <p:nvPr/>
        </p:nvCxnSpPr>
        <p:spPr>
          <a:xfrm>
            <a:off x="746449" y="3437384"/>
            <a:ext cx="742716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3069771" y="2915652"/>
            <a:ext cx="466532" cy="291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3059832" y="2564904"/>
            <a:ext cx="466532" cy="291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8540553" y="1750459"/>
            <a:ext cx="734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排程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  <p:bldP spid="12" grpId="0"/>
      <p:bldP spid="13" grpId="0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52500" y="3886200"/>
            <a:ext cx="7962900" cy="2417763"/>
            <a:chOff x="480" y="1680"/>
            <a:chExt cx="5016" cy="1523"/>
          </a:xfrm>
        </p:grpSpPr>
        <p:graphicFrame>
          <p:nvGraphicFramePr>
            <p:cNvPr id="330757" name="Object 5"/>
            <p:cNvGraphicFramePr>
              <a:graphicFrameLocks/>
            </p:cNvGraphicFramePr>
            <p:nvPr/>
          </p:nvGraphicFramePr>
          <p:xfrm>
            <a:off x="480" y="1728"/>
            <a:ext cx="5016" cy="1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50" name="VISIO" r:id="rId3" imgW="4709389" imgH="1372363" progId="">
                    <p:embed/>
                  </p:oleObj>
                </mc:Choice>
                <mc:Fallback>
                  <p:oleObj name="VISIO" r:id="rId3" imgW="4709389" imgH="1372363" progId="">
                    <p:embed/>
                    <p:pic>
                      <p:nvPicPr>
                        <p:cNvPr id="0" name="Picture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728"/>
                          <a:ext cx="5016" cy="1475"/>
                        </a:xfrm>
                        <a:prstGeom prst="rect">
                          <a:avLst/>
                        </a:prstGeom>
                        <a:solidFill>
                          <a:srgbClr val="CCFFCC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0758" name="Text Box 6"/>
            <p:cNvSpPr txBox="1">
              <a:spLocks noChangeArrowheads="1"/>
            </p:cNvSpPr>
            <p:nvPr/>
          </p:nvSpPr>
          <p:spPr bwMode="auto">
            <a:xfrm>
              <a:off x="1488" y="1680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solidFill>
                    <a:schemeClr val="accent2"/>
                  </a:solidFill>
                  <a:latin typeface="微軟正黑體" pitchFamily="34" charset="-120"/>
                  <a:ea typeface="微軟正黑體" pitchFamily="34" charset="-120"/>
                </a:rPr>
                <a:t>5</a:t>
              </a:r>
            </a:p>
          </p:txBody>
        </p:sp>
        <p:sp>
          <p:nvSpPr>
            <p:cNvPr id="330759" name="Text Box 7"/>
            <p:cNvSpPr txBox="1">
              <a:spLocks noChangeArrowheads="1"/>
            </p:cNvSpPr>
            <p:nvPr/>
          </p:nvSpPr>
          <p:spPr bwMode="auto">
            <a:xfrm>
              <a:off x="2160" y="1680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solidFill>
                    <a:schemeClr val="accent2"/>
                  </a:solidFill>
                  <a:latin typeface="微軟正黑體" pitchFamily="34" charset="-120"/>
                  <a:ea typeface="微軟正黑體" pitchFamily="34" charset="-120"/>
                </a:rPr>
                <a:t>6</a:t>
              </a:r>
            </a:p>
          </p:txBody>
        </p:sp>
        <p:sp>
          <p:nvSpPr>
            <p:cNvPr id="330760" name="Text Box 8"/>
            <p:cNvSpPr txBox="1">
              <a:spLocks noChangeArrowheads="1"/>
            </p:cNvSpPr>
            <p:nvPr/>
          </p:nvSpPr>
          <p:spPr bwMode="auto">
            <a:xfrm>
              <a:off x="2160" y="2640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solidFill>
                    <a:schemeClr val="accent2"/>
                  </a:solidFill>
                  <a:latin typeface="微軟正黑體" pitchFamily="34" charset="-120"/>
                  <a:ea typeface="微軟正黑體" pitchFamily="34" charset="-120"/>
                </a:rPr>
                <a:t>6</a:t>
              </a:r>
            </a:p>
          </p:txBody>
        </p:sp>
        <p:sp>
          <p:nvSpPr>
            <p:cNvPr id="330761" name="Text Box 9"/>
            <p:cNvSpPr txBox="1">
              <a:spLocks noChangeArrowheads="1"/>
            </p:cNvSpPr>
            <p:nvPr/>
          </p:nvSpPr>
          <p:spPr bwMode="auto">
            <a:xfrm>
              <a:off x="2832" y="1680"/>
              <a:ext cx="192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solidFill>
                    <a:schemeClr val="accent2"/>
                  </a:solidFill>
                  <a:latin typeface="微軟正黑體" pitchFamily="34" charset="-120"/>
                  <a:ea typeface="微軟正黑體" pitchFamily="34" charset="-120"/>
                </a:rPr>
                <a:t>7</a:t>
              </a:r>
            </a:p>
          </p:txBody>
        </p:sp>
        <p:sp>
          <p:nvSpPr>
            <p:cNvPr id="330762" name="Text Box 10"/>
            <p:cNvSpPr txBox="1">
              <a:spLocks noChangeArrowheads="1"/>
            </p:cNvSpPr>
            <p:nvPr/>
          </p:nvSpPr>
          <p:spPr bwMode="auto">
            <a:xfrm>
              <a:off x="2880" y="2640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solidFill>
                    <a:schemeClr val="accent2"/>
                  </a:solidFill>
                  <a:latin typeface="微軟正黑體" pitchFamily="34" charset="-120"/>
                  <a:ea typeface="微軟正黑體" pitchFamily="34" charset="-120"/>
                </a:rPr>
                <a:t>8</a:t>
              </a:r>
            </a:p>
          </p:txBody>
        </p:sp>
        <p:sp>
          <p:nvSpPr>
            <p:cNvPr id="330763" name="Text Box 11"/>
            <p:cNvSpPr txBox="1">
              <a:spLocks noChangeArrowheads="1"/>
            </p:cNvSpPr>
            <p:nvPr/>
          </p:nvSpPr>
          <p:spPr bwMode="auto">
            <a:xfrm>
              <a:off x="3408" y="1680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solidFill>
                    <a:schemeClr val="accent2"/>
                  </a:solidFill>
                  <a:latin typeface="微軟正黑體" pitchFamily="34" charset="-120"/>
                  <a:ea typeface="微軟正黑體" pitchFamily="34" charset="-120"/>
                </a:rPr>
                <a:t>3</a:t>
              </a:r>
            </a:p>
          </p:txBody>
        </p:sp>
        <p:sp>
          <p:nvSpPr>
            <p:cNvPr id="330764" name="Text Box 12"/>
            <p:cNvSpPr txBox="1">
              <a:spLocks noChangeArrowheads="1"/>
            </p:cNvSpPr>
            <p:nvPr/>
          </p:nvSpPr>
          <p:spPr bwMode="auto">
            <a:xfrm>
              <a:off x="3600" y="2640"/>
              <a:ext cx="288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solidFill>
                    <a:schemeClr val="accent2"/>
                  </a:solidFill>
                  <a:latin typeface="微軟正黑體" pitchFamily="34" charset="-120"/>
                  <a:ea typeface="微軟正黑體" pitchFamily="34" charset="-120"/>
                </a:rPr>
                <a:t>4</a:t>
              </a:r>
            </a:p>
          </p:txBody>
        </p:sp>
        <p:sp>
          <p:nvSpPr>
            <p:cNvPr id="330765" name="Text Box 13"/>
            <p:cNvSpPr txBox="1">
              <a:spLocks noChangeArrowheads="1"/>
            </p:cNvSpPr>
            <p:nvPr/>
          </p:nvSpPr>
          <p:spPr bwMode="auto">
            <a:xfrm>
              <a:off x="4176" y="2640"/>
              <a:ext cx="240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>
                  <a:solidFill>
                    <a:schemeClr val="accent2"/>
                  </a:solidFill>
                  <a:latin typeface="微軟正黑體" pitchFamily="34" charset="-120"/>
                  <a:ea typeface="微軟正黑體" pitchFamily="34" charset="-120"/>
                </a:rPr>
                <a:t>2</a:t>
              </a:r>
            </a:p>
          </p:txBody>
        </p:sp>
      </p:grpSp>
      <p:sp>
        <p:nvSpPr>
          <p:cNvPr id="330770" name="Rectangle 18"/>
          <p:cNvSpPr>
            <a:spLocks noGrp="1" noChangeArrowheads="1"/>
          </p:cNvSpPr>
          <p:nvPr>
            <p:ph type="title"/>
          </p:nvPr>
        </p:nvSpPr>
        <p:spPr>
          <a:xfrm>
            <a:off x="0" y="518160"/>
            <a:ext cx="9144000" cy="1005840"/>
          </a:xfrm>
        </p:spPr>
        <p:txBody>
          <a:bodyPr>
            <a:normAutofit/>
          </a:bodyPr>
          <a:lstStyle/>
          <a:p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 4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項工作在雙機之作業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(n=4)</a:t>
            </a:r>
          </a:p>
        </p:txBody>
      </p:sp>
      <p:sp>
        <p:nvSpPr>
          <p:cNvPr id="33077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1066800" y="1828801"/>
            <a:ext cx="7769225" cy="2057400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結論：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執行順序為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C→B→D→A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，且流程時間為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25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天，是最小的流程時間，總閒置時間與平均閒置時間也最小，最後的排程結果如下圖所示：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1960"/>
            <a:ext cx="9144000" cy="1065411"/>
          </a:xfrm>
        </p:spPr>
        <p:txBody>
          <a:bodyPr/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機器數與工作數相同之排程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8001000" cy="4876800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排程之重點並不是在那一項工作優先處理，</a:t>
            </a:r>
            <a:r>
              <a:rPr lang="zh-TW" altLang="en-US" sz="2800" b="1" u="sng" dirty="0">
                <a:latin typeface="微軟正黑體" pitchFamily="34" charset="-120"/>
                <a:ea typeface="微軟正黑體" pitchFamily="34" charset="-120"/>
              </a:rPr>
              <a:t>而是如何安排個別之工作至個別之機器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，而此一特定的分派方法，將導致整體最佳之排程。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使用「指派法」 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(assignment method)</a:t>
            </a:r>
          </a:p>
          <a:p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目的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是使衡量績效最小化或最大化、最小成本、流程時間，最大利潤</a:t>
            </a:r>
          </a:p>
          <a:p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應用：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項供給來源和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項需求時使用</a:t>
            </a:r>
          </a:p>
          <a:p>
            <a:pPr>
              <a:buFontTx/>
              <a:buNone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       例如：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項工作在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台機械上作業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6720"/>
            <a:ext cx="9144000" cy="1080651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指派方法 （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assignment method)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微軟正黑體" pitchFamily="34" charset="-120"/>
                <a:ea typeface="微軟正黑體" pitchFamily="34" charset="-120"/>
              </a:rPr>
              <a:t>適用條件</a:t>
            </a:r>
          </a:p>
          <a:p>
            <a:pPr lvl="1">
              <a:buFont typeface="Wingdings" pitchFamily="2" charset="2"/>
              <a:buNone/>
            </a:pP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有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項「東西」被分派至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個「目的地」</a:t>
            </a:r>
          </a:p>
          <a:p>
            <a:pPr lvl="1">
              <a:buFont typeface="Wingdings" pitchFamily="2" charset="2"/>
              <a:buNone/>
            </a:pP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每項東西必須被分派至一個，而且僅有一個目的地</a:t>
            </a:r>
          </a:p>
          <a:p>
            <a:pPr lvl="1">
              <a:buFont typeface="Wingdings" pitchFamily="2" charset="2"/>
              <a:buNone/>
            </a:pP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只使用一個績效準則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  <a:p>
            <a:pPr lvl="1">
              <a:buFont typeface="Wingdings" pitchFamily="2" charset="2"/>
              <a:buNone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(1)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最小成本、流程時間</a:t>
            </a:r>
          </a:p>
          <a:p>
            <a:pPr lvl="1">
              <a:buFont typeface="Wingdings" pitchFamily="2" charset="2"/>
              <a:buNone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      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(2)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最大利潤</a:t>
            </a:r>
          </a:p>
          <a:p>
            <a:pPr lvl="1">
              <a:buFont typeface="Wingdings" pitchFamily="2" charset="2"/>
              <a:buNone/>
            </a:pPr>
            <a:endParaRPr lang="en-US" altLang="zh-TW" sz="28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" y="472440"/>
            <a:ext cx="9144000" cy="990600"/>
          </a:xfrm>
        </p:spPr>
        <p:txBody>
          <a:bodyPr/>
          <a:lstStyle/>
          <a:p>
            <a:r>
              <a:rPr lang="zh-TW" altLang="en-US" sz="3600">
                <a:latin typeface="微軟正黑體" pitchFamily="34" charset="-120"/>
                <a:ea typeface="微軟正黑體" pitchFamily="34" charset="-120"/>
              </a:rPr>
              <a:t>指派方法</a:t>
            </a:r>
          </a:p>
        </p:txBody>
      </p:sp>
      <p:sp>
        <p:nvSpPr>
          <p:cNvPr id="334855" name="Rectangle 7"/>
          <p:cNvSpPr>
            <a:spLocks noChangeArrowheads="1"/>
          </p:cNvSpPr>
          <p:nvPr/>
        </p:nvSpPr>
        <p:spPr bwMode="auto">
          <a:xfrm>
            <a:off x="1066800" y="5653088"/>
            <a:ext cx="739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80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Question</a:t>
            </a:r>
            <a:r>
              <a:rPr lang="zh-TW" altLang="en-US" sz="280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：規劃一個最小成本的分派方法？</a:t>
            </a:r>
          </a:p>
        </p:txBody>
      </p:sp>
      <p:sp>
        <p:nvSpPr>
          <p:cNvPr id="334863" name="Text Box 15"/>
          <p:cNvSpPr txBox="1">
            <a:spLocks noGrp="1" noChangeArrowheads="1"/>
          </p:cNvSpPr>
          <p:nvPr>
            <p:ph type="body" idx="1"/>
          </p:nvPr>
        </p:nvSpPr>
        <p:spPr>
          <a:xfrm>
            <a:off x="1062038" y="1766888"/>
            <a:ext cx="7104062" cy="1157287"/>
          </a:xfrm>
          <a:noFill/>
          <a:ln/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微軟正黑體" pitchFamily="34" charset="-120"/>
                <a:ea typeface="微軟正黑體" pitchFamily="34" charset="-120"/>
              </a:rPr>
              <a:t>假設有五項工作，可以在五台機器中之任一台上執行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zh-TW" altLang="en-US" sz="2400" b="1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sz="2400" b="1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400" b="1">
                <a:latin typeface="微軟正黑體" pitchFamily="34" charset="-120"/>
                <a:ea typeface="微軟正黑體" pitchFamily="34" charset="-120"/>
              </a:rPr>
              <a:t>＝</a:t>
            </a:r>
            <a:r>
              <a:rPr lang="en-US" altLang="zh-TW" sz="2400" b="1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sz="2400" b="1">
                <a:latin typeface="微軟正黑體" pitchFamily="34" charset="-120"/>
                <a:ea typeface="微軟正黑體" pitchFamily="34" charset="-120"/>
              </a:rPr>
              <a:t>）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zh-TW" altLang="en-US" sz="2400" b="1">
                <a:latin typeface="微軟正黑體" pitchFamily="34" charset="-120"/>
                <a:ea typeface="微軟正黑體" pitchFamily="34" charset="-120"/>
              </a:rPr>
              <a:t>下圖為每項工作分派至每一機器之加工成本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104900" y="2873375"/>
            <a:ext cx="7886700" cy="2689225"/>
            <a:chOff x="336" y="1392"/>
            <a:chExt cx="4968" cy="1694"/>
          </a:xfrm>
        </p:grpSpPr>
        <p:graphicFrame>
          <p:nvGraphicFramePr>
            <p:cNvPr id="334872" name="Object 24"/>
            <p:cNvGraphicFramePr>
              <a:graphicFrameLocks/>
            </p:cNvGraphicFramePr>
            <p:nvPr/>
          </p:nvGraphicFramePr>
          <p:xfrm>
            <a:off x="336" y="1392"/>
            <a:ext cx="4968" cy="16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4" name="文件" r:id="rId3" imgW="7886700" imgH="2689225" progId="Word.Document.8">
                    <p:embed/>
                  </p:oleObj>
                </mc:Choice>
                <mc:Fallback>
                  <p:oleObj name="文件" r:id="rId3" imgW="7886700" imgH="2689225" progId="Word.Document.8">
                    <p:embed/>
                    <p:pic>
                      <p:nvPicPr>
                        <p:cNvPr id="0" name="Picture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" y="1392"/>
                          <a:ext cx="4968" cy="1694"/>
                        </a:xfrm>
                        <a:prstGeom prst="rect">
                          <a:avLst/>
                        </a:prstGeom>
                        <a:solidFill>
                          <a:srgbClr val="99CCFF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4873" name="Oval 25"/>
            <p:cNvSpPr>
              <a:spLocks noChangeArrowheads="1"/>
            </p:cNvSpPr>
            <p:nvPr/>
          </p:nvSpPr>
          <p:spPr bwMode="auto">
            <a:xfrm>
              <a:off x="4704" y="1824"/>
              <a:ext cx="192" cy="192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34874" name="Oval 26"/>
            <p:cNvSpPr>
              <a:spLocks noChangeArrowheads="1"/>
            </p:cNvSpPr>
            <p:nvPr/>
          </p:nvSpPr>
          <p:spPr bwMode="auto">
            <a:xfrm>
              <a:off x="2400" y="2016"/>
              <a:ext cx="192" cy="192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34875" name="Text Box 27"/>
            <p:cNvSpPr txBox="1">
              <a:spLocks noChangeArrowheads="1"/>
            </p:cNvSpPr>
            <p:nvPr/>
          </p:nvSpPr>
          <p:spPr bwMode="auto">
            <a:xfrm>
              <a:off x="1536" y="2544"/>
              <a:ext cx="384" cy="2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zh-TW" altLang="zh-TW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34876" name="Oval 28"/>
            <p:cNvSpPr>
              <a:spLocks noChangeArrowheads="1"/>
            </p:cNvSpPr>
            <p:nvPr/>
          </p:nvSpPr>
          <p:spPr bwMode="auto">
            <a:xfrm>
              <a:off x="3120" y="2160"/>
              <a:ext cx="240" cy="24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34877" name="Oval 29"/>
            <p:cNvSpPr>
              <a:spLocks noChangeArrowheads="1"/>
            </p:cNvSpPr>
            <p:nvPr/>
          </p:nvSpPr>
          <p:spPr bwMode="auto">
            <a:xfrm>
              <a:off x="2352" y="2352"/>
              <a:ext cx="240" cy="24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34878" name="Oval 30"/>
            <p:cNvSpPr>
              <a:spLocks noChangeArrowheads="1"/>
            </p:cNvSpPr>
            <p:nvPr/>
          </p:nvSpPr>
          <p:spPr bwMode="auto">
            <a:xfrm>
              <a:off x="1584" y="2592"/>
              <a:ext cx="192" cy="192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>
                <a:latin typeface="微軟正黑體" pitchFamily="34" charset="-120"/>
                <a:ea typeface="微軟正黑體" pitchFamily="34" charset="-120"/>
              </a:rPr>
              <a:t>步驟 </a:t>
            </a:r>
            <a:r>
              <a:rPr lang="en-US" altLang="zh-TW" sz="3600">
                <a:latin typeface="微軟正黑體" pitchFamily="34" charset="-120"/>
                <a:ea typeface="微軟正黑體" pitchFamily="34" charset="-120"/>
              </a:rPr>
              <a:t>1</a:t>
            </a:r>
            <a:r>
              <a:rPr lang="zh-TW" altLang="en-US" sz="3600">
                <a:latin typeface="微軟正黑體" pitchFamily="34" charset="-120"/>
                <a:ea typeface="微軟正黑體" pitchFamily="34" charset="-120"/>
              </a:rPr>
              <a:t>：列之減法</a:t>
            </a:r>
          </a:p>
        </p:txBody>
      </p:sp>
      <p:sp>
        <p:nvSpPr>
          <p:cNvPr id="335877" name="Rectangle 5"/>
          <p:cNvSpPr>
            <a:spLocks noChangeArrowheads="1"/>
          </p:cNvSpPr>
          <p:nvPr/>
        </p:nvSpPr>
        <p:spPr bwMode="auto">
          <a:xfrm>
            <a:off x="1066800" y="1600200"/>
            <a:ext cx="739140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每列各數減去該列最小之數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每列最少將會有一個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0)</a:t>
            </a:r>
          </a:p>
        </p:txBody>
      </p:sp>
      <p:graphicFrame>
        <p:nvGraphicFramePr>
          <p:cNvPr id="335878" name="Object 6"/>
          <p:cNvGraphicFramePr>
            <a:graphicFrameLocks/>
          </p:cNvGraphicFramePr>
          <p:nvPr/>
        </p:nvGraphicFramePr>
        <p:xfrm>
          <a:off x="1066800" y="2133600"/>
          <a:ext cx="7200900" cy="357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文件" r:id="rId3" imgW="7200900" imgH="3575050" progId="Word.Document.8">
                  <p:embed/>
                </p:oleObj>
              </mc:Choice>
              <mc:Fallback>
                <p:oleObj name="文件" r:id="rId3" imgW="7200900" imgH="3575050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133600"/>
                        <a:ext cx="7200900" cy="3575050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群組 9"/>
          <p:cNvGrpSpPr/>
          <p:nvPr/>
        </p:nvGrpSpPr>
        <p:grpSpPr>
          <a:xfrm>
            <a:off x="107504" y="3006403"/>
            <a:ext cx="959296" cy="2025357"/>
            <a:chOff x="107504" y="3006403"/>
            <a:chExt cx="959296" cy="2025357"/>
          </a:xfrm>
        </p:grpSpPr>
        <p:sp>
          <p:nvSpPr>
            <p:cNvPr id="5" name="文字方塊 4"/>
            <p:cNvSpPr txBox="1"/>
            <p:nvPr/>
          </p:nvSpPr>
          <p:spPr>
            <a:xfrm>
              <a:off x="111967" y="3006403"/>
              <a:ext cx="9548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solidFill>
                    <a:srgbClr val="7030A0"/>
                  </a:solidFill>
                </a:rPr>
                <a:t>整列</a:t>
              </a:r>
              <a:r>
                <a:rPr lang="en-US" altLang="zh-TW" b="1" dirty="0" smtClean="0">
                  <a:solidFill>
                    <a:srgbClr val="7030A0"/>
                  </a:solidFill>
                </a:rPr>
                <a:t>-3</a:t>
              </a:r>
              <a:endParaRPr lang="zh-TW" altLang="en-US" b="1" dirty="0">
                <a:solidFill>
                  <a:srgbClr val="7030A0"/>
                </a:solidFill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107504" y="3429000"/>
              <a:ext cx="9548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solidFill>
                    <a:srgbClr val="7030A0"/>
                  </a:solidFill>
                </a:rPr>
                <a:t>整列</a:t>
              </a:r>
              <a:r>
                <a:rPr lang="en-US" altLang="zh-TW" b="1" dirty="0" smtClean="0">
                  <a:solidFill>
                    <a:srgbClr val="7030A0"/>
                  </a:solidFill>
                </a:rPr>
                <a:t>-4</a:t>
              </a:r>
              <a:endParaRPr lang="zh-TW" altLang="en-US" b="1" dirty="0">
                <a:solidFill>
                  <a:srgbClr val="7030A0"/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107504" y="3861048"/>
              <a:ext cx="9548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solidFill>
                    <a:srgbClr val="7030A0"/>
                  </a:solidFill>
                </a:rPr>
                <a:t>整列</a:t>
              </a:r>
              <a:r>
                <a:rPr lang="en-US" altLang="zh-TW" b="1" dirty="0" smtClean="0">
                  <a:solidFill>
                    <a:srgbClr val="7030A0"/>
                  </a:solidFill>
                </a:rPr>
                <a:t>-2</a:t>
              </a:r>
              <a:endParaRPr lang="zh-TW" altLang="en-US" b="1" dirty="0">
                <a:solidFill>
                  <a:srgbClr val="7030A0"/>
                </a:solidFill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107504" y="4293096"/>
              <a:ext cx="9548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solidFill>
                    <a:srgbClr val="7030A0"/>
                  </a:solidFill>
                </a:rPr>
                <a:t>整列</a:t>
              </a:r>
              <a:r>
                <a:rPr lang="en-US" altLang="zh-TW" b="1" dirty="0" smtClean="0">
                  <a:solidFill>
                    <a:srgbClr val="7030A0"/>
                  </a:solidFill>
                </a:rPr>
                <a:t>-2</a:t>
              </a:r>
              <a:endParaRPr lang="zh-TW" altLang="en-US" b="1" dirty="0">
                <a:solidFill>
                  <a:srgbClr val="7030A0"/>
                </a:solidFill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107504" y="4662428"/>
              <a:ext cx="9548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b="1" dirty="0" smtClean="0">
                  <a:solidFill>
                    <a:srgbClr val="7030A0"/>
                  </a:solidFill>
                </a:rPr>
                <a:t>整列</a:t>
              </a:r>
              <a:r>
                <a:rPr lang="en-US" altLang="zh-TW" b="1" dirty="0" smtClean="0">
                  <a:solidFill>
                    <a:srgbClr val="7030A0"/>
                  </a:solidFill>
                </a:rPr>
                <a:t>-3</a:t>
              </a:r>
              <a:endParaRPr lang="zh-TW" altLang="en-US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6084168" y="3068960"/>
            <a:ext cx="566057" cy="1962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5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步驟 </a:t>
            </a:r>
            <a:r>
              <a:rPr lang="en-US" altLang="zh-TW" sz="3600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zh-TW" altLang="en-US" sz="3600" dirty="0">
                <a:latin typeface="微軟正黑體" pitchFamily="34" charset="-120"/>
                <a:ea typeface="微軟正黑體" pitchFamily="34" charset="-120"/>
              </a:rPr>
              <a:t>：欄之減法</a:t>
            </a:r>
          </a:p>
        </p:txBody>
      </p:sp>
      <p:sp>
        <p:nvSpPr>
          <p:cNvPr id="336901" name="Rectangle 5"/>
          <p:cNvSpPr>
            <a:spLocks noChangeArrowheads="1"/>
          </p:cNvSpPr>
          <p:nvPr/>
        </p:nvSpPr>
        <p:spPr bwMode="auto">
          <a:xfrm>
            <a:off x="2667000" y="1828800"/>
            <a:ext cx="2955937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每欄各數減去該欄最小之數</a:t>
            </a:r>
          </a:p>
        </p:txBody>
      </p:sp>
      <p:graphicFrame>
        <p:nvGraphicFramePr>
          <p:cNvPr id="336902" name="Object 6"/>
          <p:cNvGraphicFramePr>
            <a:graphicFrameLocks/>
          </p:cNvGraphicFramePr>
          <p:nvPr/>
        </p:nvGraphicFramePr>
        <p:xfrm>
          <a:off x="1447800" y="2819400"/>
          <a:ext cx="6464300" cy="316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文件" r:id="rId3" imgW="6464300" imgH="3167063" progId="Word.Document.8">
                  <p:embed/>
                </p:oleObj>
              </mc:Choice>
              <mc:Fallback>
                <p:oleObj name="文件" r:id="rId3" imgW="6464300" imgH="3167063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819400"/>
                        <a:ext cx="6464300" cy="3167063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5724128" y="2348880"/>
            <a:ext cx="9548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srgbClr val="7030A0"/>
                </a:solidFill>
              </a:rPr>
              <a:t>整欄</a:t>
            </a:r>
            <a:r>
              <a:rPr lang="en-US" altLang="zh-TW" b="1" dirty="0" smtClean="0">
                <a:solidFill>
                  <a:srgbClr val="7030A0"/>
                </a:solidFill>
              </a:rPr>
              <a:t>-2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6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26" name="Object 6"/>
          <p:cNvGraphicFramePr>
            <a:graphicFrameLocks/>
          </p:cNvGraphicFramePr>
          <p:nvPr/>
        </p:nvGraphicFramePr>
        <p:xfrm>
          <a:off x="1981200" y="2362200"/>
          <a:ext cx="5905500" cy="410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文件" r:id="rId4" imgW="5905500" imgH="4103688" progId="Word.Document.8">
                  <p:embed/>
                </p:oleObj>
              </mc:Choice>
              <mc:Fallback>
                <p:oleObj name="文件" r:id="rId4" imgW="5905500" imgH="4103688" progId="Word.Document.8">
                  <p:embed/>
                  <p:pic>
                    <p:nvPicPr>
                      <p:cNvPr id="0" name="Picture 7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362200"/>
                        <a:ext cx="5905500" cy="410368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29" name="Rectangle 9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步驟 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3-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利用直線驗證：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125825" y="1828800"/>
            <a:ext cx="5629746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畫過所有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的直線共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4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條，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因為需要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5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條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所以進行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STEP4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>
          <a:xfrm>
            <a:off x="-168276" y="457200"/>
            <a:ext cx="9312275" cy="10668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步驟 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4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38953" name="Text Box 9"/>
          <p:cNvSpPr txBox="1">
            <a:spLocks noChangeArrowheads="1"/>
          </p:cNvSpPr>
          <p:nvPr/>
        </p:nvSpPr>
        <p:spPr bwMode="auto">
          <a:xfrm>
            <a:off x="7832725" y="3124200"/>
            <a:ext cx="549275" cy="304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zh-TW" altLang="zh-TW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851025" y="2272613"/>
            <a:ext cx="5981700" cy="4129087"/>
            <a:chOff x="1104" y="1488"/>
            <a:chExt cx="3768" cy="2601"/>
          </a:xfrm>
        </p:grpSpPr>
        <p:graphicFrame>
          <p:nvGraphicFramePr>
            <p:cNvPr id="338949" name="Object 5"/>
            <p:cNvGraphicFramePr>
              <a:graphicFrameLocks/>
            </p:cNvGraphicFramePr>
            <p:nvPr/>
          </p:nvGraphicFramePr>
          <p:xfrm>
            <a:off x="1104" y="1488"/>
            <a:ext cx="3768" cy="26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0" name="文件" r:id="rId4" imgW="5981700" imgH="4129088" progId="Word.Document.8">
                    <p:embed/>
                  </p:oleObj>
                </mc:Choice>
                <mc:Fallback>
                  <p:oleObj name="文件" r:id="rId4" imgW="5981700" imgH="4129088" progId="Word.Document.8">
                    <p:embed/>
                    <p:pic>
                      <p:nvPicPr>
                        <p:cNvPr id="0" name="Picture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04" y="1488"/>
                          <a:ext cx="3768" cy="2601"/>
                        </a:xfrm>
                        <a:prstGeom prst="rect">
                          <a:avLst/>
                        </a:prstGeom>
                        <a:solidFill>
                          <a:srgbClr val="99CCFF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950" name="Line 6"/>
            <p:cNvSpPr>
              <a:spLocks noChangeShapeType="1"/>
            </p:cNvSpPr>
            <p:nvPr/>
          </p:nvSpPr>
          <p:spPr bwMode="auto">
            <a:xfrm>
              <a:off x="2592" y="2259"/>
              <a:ext cx="0" cy="1581"/>
            </a:xfrm>
            <a:prstGeom prst="line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51" name="Line 7"/>
            <p:cNvSpPr>
              <a:spLocks noChangeShapeType="1"/>
            </p:cNvSpPr>
            <p:nvPr/>
          </p:nvSpPr>
          <p:spPr bwMode="auto">
            <a:xfrm>
              <a:off x="1731" y="2976"/>
              <a:ext cx="2877" cy="0"/>
            </a:xfrm>
            <a:prstGeom prst="line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52" name="Line 8"/>
            <p:cNvSpPr>
              <a:spLocks noChangeShapeType="1"/>
            </p:cNvSpPr>
            <p:nvPr/>
          </p:nvSpPr>
          <p:spPr bwMode="auto">
            <a:xfrm>
              <a:off x="1731" y="3600"/>
              <a:ext cx="2925" cy="0"/>
            </a:xfrm>
            <a:prstGeom prst="line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38954" name="Line 10"/>
            <p:cNvSpPr>
              <a:spLocks noChangeShapeType="1"/>
            </p:cNvSpPr>
            <p:nvPr/>
          </p:nvSpPr>
          <p:spPr bwMode="auto">
            <a:xfrm>
              <a:off x="4464" y="2208"/>
              <a:ext cx="0" cy="1680"/>
            </a:xfrm>
            <a:prstGeom prst="line">
              <a:avLst/>
            </a:prstGeom>
            <a:noFill/>
            <a:ln w="38100">
              <a:solidFill>
                <a:schemeClr val="accent1">
                  <a:lumMod val="60000"/>
                  <a:lumOff val="40000"/>
                </a:schemeClr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000039" y="1643813"/>
            <a:ext cx="6649256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>
              <a:spcBef>
                <a:spcPct val="0"/>
              </a:spcBef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在未被劃到的數字中，減去它們之中最小的數字，再在直線交叉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ct val="0"/>
              </a:spcBef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的數字上加上被減去的數字。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STEP3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中，此數字為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1)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87680"/>
            <a:ext cx="9144000" cy="960120"/>
          </a:xfrm>
        </p:spPr>
        <p:txBody>
          <a:bodyPr>
            <a:noAutofit/>
          </a:bodyPr>
          <a:lstStyle/>
          <a:p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藉由「直線測試」得最佳解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752600" y="1862138"/>
            <a:ext cx="5588000" cy="3319462"/>
            <a:chOff x="1116" y="876"/>
            <a:chExt cx="3520" cy="2667"/>
          </a:xfrm>
        </p:grpSpPr>
        <p:graphicFrame>
          <p:nvGraphicFramePr>
            <p:cNvPr id="339980" name="Object 12"/>
            <p:cNvGraphicFramePr>
              <a:graphicFrameLocks/>
            </p:cNvGraphicFramePr>
            <p:nvPr/>
          </p:nvGraphicFramePr>
          <p:xfrm>
            <a:off x="1116" y="876"/>
            <a:ext cx="3520" cy="26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394" name="文件" r:id="rId3" imgW="5588000" imgH="4233863" progId="Word.Document.8">
                    <p:embed/>
                  </p:oleObj>
                </mc:Choice>
                <mc:Fallback>
                  <p:oleObj name="文件" r:id="rId3" imgW="5588000" imgH="4233863" progId="Word.Document.8">
                    <p:embed/>
                    <p:pic>
                      <p:nvPicPr>
                        <p:cNvPr id="0" name="Picture 7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6" y="876"/>
                          <a:ext cx="3520" cy="2667"/>
                        </a:xfrm>
                        <a:prstGeom prst="rect">
                          <a:avLst/>
                        </a:prstGeom>
                        <a:solidFill>
                          <a:srgbClr val="99CCFF"/>
                        </a:solidFill>
                        <a:ln>
                          <a:noFill/>
                        </a:ln>
                        <a:effectLst/>
                        <a:extLs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9981" name="Oval 13"/>
            <p:cNvSpPr>
              <a:spLocks noChangeArrowheads="1"/>
            </p:cNvSpPr>
            <p:nvPr/>
          </p:nvSpPr>
          <p:spPr bwMode="auto">
            <a:xfrm>
              <a:off x="2400" y="1584"/>
              <a:ext cx="336" cy="38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39982" name="Oval 14"/>
            <p:cNvSpPr>
              <a:spLocks noChangeArrowheads="1"/>
            </p:cNvSpPr>
            <p:nvPr/>
          </p:nvSpPr>
          <p:spPr bwMode="auto">
            <a:xfrm>
              <a:off x="3504" y="2208"/>
              <a:ext cx="336" cy="38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39983" name="Oval 15"/>
            <p:cNvSpPr>
              <a:spLocks noChangeArrowheads="1"/>
            </p:cNvSpPr>
            <p:nvPr/>
          </p:nvSpPr>
          <p:spPr bwMode="auto">
            <a:xfrm>
              <a:off x="2880" y="1872"/>
              <a:ext cx="336" cy="38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39984" name="Oval 16"/>
            <p:cNvSpPr>
              <a:spLocks noChangeArrowheads="1"/>
            </p:cNvSpPr>
            <p:nvPr/>
          </p:nvSpPr>
          <p:spPr bwMode="auto">
            <a:xfrm>
              <a:off x="1872" y="2544"/>
              <a:ext cx="336" cy="38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339985" name="Oval 17"/>
            <p:cNvSpPr>
              <a:spLocks noChangeArrowheads="1"/>
            </p:cNvSpPr>
            <p:nvPr/>
          </p:nvSpPr>
          <p:spPr bwMode="auto">
            <a:xfrm>
              <a:off x="4032" y="1296"/>
              <a:ext cx="336" cy="384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339986" name="Text Box 18"/>
          <p:cNvSpPr txBox="1">
            <a:spLocks noChangeArrowheads="1"/>
          </p:cNvSpPr>
          <p:nvPr/>
        </p:nvSpPr>
        <p:spPr bwMode="auto">
          <a:xfrm>
            <a:off x="990600" y="5257800"/>
            <a:ext cx="7162800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因為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III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必須被分派至機器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，以便於符合「分派至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」之需求，如果在整個局矩陣上，將分派決定於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0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之項目，則不會蒙受機會成本之損失。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15-1 </a:t>
            </a:r>
            <a:r>
              <a:rPr lang="zh-TW" altLang="en-US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製造執行系統</a:t>
            </a:r>
            <a:endParaRPr lang="fr-FR" altLang="zh-TW" dirty="0" smtClean="0">
              <a:solidFill>
                <a:srgbClr val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en-US" altLang="zh-TW" dirty="0" smtClean="0"/>
              <a:t>Manufacturing Execution System</a:t>
            </a:r>
            <a:r>
              <a:rPr lang="zh-TW" altLang="en-US" dirty="0" smtClean="0"/>
              <a:t> </a:t>
            </a:r>
            <a:r>
              <a:rPr lang="en-US" altLang="zh-TW" dirty="0" smtClean="0"/>
              <a:t>(MES)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n-US" altLang="zh-TW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fr-FR" dirty="0" smtClean="0">
              <a:solidFill>
                <a:srgbClr val="007045"/>
              </a:solidFill>
            </a:endParaRPr>
          </a:p>
        </p:txBody>
      </p:sp>
      <p:graphicFrame>
        <p:nvGraphicFramePr>
          <p:cNvPr id="4" name="資料庫圖表 3"/>
          <p:cNvGraphicFramePr/>
          <p:nvPr/>
        </p:nvGraphicFramePr>
        <p:xfrm>
          <a:off x="-684584" y="2276872"/>
          <a:ext cx="6984776" cy="4408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圓角矩形圖說文字 4"/>
          <p:cNvSpPr/>
          <p:nvPr/>
        </p:nvSpPr>
        <p:spPr>
          <a:xfrm>
            <a:off x="5436096" y="2420888"/>
            <a:ext cx="3096344" cy="1368152"/>
          </a:xfrm>
          <a:prstGeom prst="wedgeRoundRectCallout">
            <a:avLst>
              <a:gd name="adj1" fmla="val -114233"/>
              <a:gd name="adj2" fmla="val 54219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主動收集及監控生產資料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2.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確保產品生產品質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9362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26720"/>
            <a:ext cx="9281160" cy="102108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最佳機器之分派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與對應成本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0997" name="Rectangle 5"/>
          <p:cNvSpPr>
            <a:spLocks noChangeArrowheads="1"/>
          </p:cNvSpPr>
          <p:nvPr/>
        </p:nvSpPr>
        <p:spPr bwMode="auto">
          <a:xfrm>
            <a:off x="707572" y="2024743"/>
            <a:ext cx="6096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r"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None/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工作 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I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至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機器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E     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$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3</a:t>
            </a:r>
          </a:p>
          <a:p>
            <a:pPr marL="342900" indent="-342900" algn="r"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None/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工作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II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至機器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B    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$4</a:t>
            </a:r>
          </a:p>
          <a:p>
            <a:pPr marL="342900" indent="-342900" algn="r"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None/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工作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III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至機器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C       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$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2</a:t>
            </a:r>
          </a:p>
          <a:p>
            <a:pPr marL="342900" indent="-342900" algn="r"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None/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工作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IV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至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機器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D    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   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$5</a:t>
            </a:r>
          </a:p>
          <a:p>
            <a:pPr marL="342900" indent="-342900" algn="r"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None/>
            </a:pP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工作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V  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至機器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        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$3</a:t>
            </a:r>
          </a:p>
          <a:p>
            <a:pPr marL="342900" indent="-342900" algn="r">
              <a:spcBef>
                <a:spcPct val="10000"/>
              </a:spcBef>
              <a:buClr>
                <a:srgbClr val="FFFF00"/>
              </a:buClr>
              <a:buSzPct val="80000"/>
              <a:buFont typeface="Wingdings" pitchFamily="2" charset="2"/>
              <a:buNone/>
            </a:pPr>
            <a:r>
              <a:rPr lang="en-US" altLang="zh-TW" sz="32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3200" b="1" dirty="0" smtClean="0">
                <a:latin typeface="微軟正黑體" pitchFamily="34" charset="-120"/>
                <a:ea typeface="微軟正黑體" pitchFamily="34" charset="-120"/>
              </a:rPr>
              <a:t>總成</a:t>
            </a:r>
            <a:r>
              <a:rPr lang="zh-TW" altLang="en-US" sz="3200" b="1" dirty="0">
                <a:latin typeface="微軟正黑體" pitchFamily="34" charset="-120"/>
                <a:ea typeface="微軟正黑體" pitchFamily="34" charset="-120"/>
              </a:rPr>
              <a:t>本               </a:t>
            </a:r>
            <a:r>
              <a:rPr lang="en-US" altLang="zh-TW" sz="3200" b="1" dirty="0">
                <a:latin typeface="微軟正黑體" pitchFamily="34" charset="-120"/>
                <a:ea typeface="微軟正黑體" pitchFamily="34" charset="-120"/>
              </a:rPr>
              <a:t>$17</a:t>
            </a:r>
          </a:p>
        </p:txBody>
      </p:sp>
      <p:cxnSp>
        <p:nvCxnSpPr>
          <p:cNvPr id="3" name="直線接點 2"/>
          <p:cNvCxnSpPr/>
          <p:nvPr/>
        </p:nvCxnSpPr>
        <p:spPr>
          <a:xfrm>
            <a:off x="2500604" y="4721290"/>
            <a:ext cx="442271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 m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機對</a:t>
            </a:r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>
                <a:latin typeface="微軟正黑體" pitchFamily="34" charset="-120"/>
                <a:ea typeface="微軟正黑體" pitchFamily="34" charset="-120"/>
              </a:rPr>
              <a:t>項工作之排程</a:t>
            </a:r>
          </a:p>
        </p:txBody>
      </p:sp>
      <p:sp>
        <p:nvSpPr>
          <p:cNvPr id="3420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43000" y="1752600"/>
            <a:ext cx="7772400" cy="5105400"/>
          </a:xfrm>
          <a:noFill/>
          <a:ln/>
        </p:spPr>
        <p:txBody>
          <a:bodyPr lIns="92075" tIns="46038" rIns="92075" bIns="46038">
            <a:normAutofit lnSpcReduction="10000"/>
          </a:bodyPr>
          <a:lstStyle/>
          <a:p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項工作在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m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台機械上處理</a:t>
            </a:r>
          </a:p>
          <a:p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全部的工作都必須經過所有的機器</a:t>
            </a:r>
          </a:p>
          <a:p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n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！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種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可選擇之排程結果</a:t>
            </a:r>
          </a:p>
          <a:p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利用電腦模擬求解</a:t>
            </a:r>
          </a:p>
          <a:p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相對簡單的優先法則</a:t>
            </a:r>
            <a:r>
              <a:rPr lang="en-US" altLang="zh-TW" sz="2800" dirty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lvl="1"/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應該是動態的，在工作中不斷計算以反應工作條件之變化</a:t>
            </a:r>
          </a:p>
          <a:p>
            <a:pPr lvl="1"/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應以閒置時間為基礎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剩餘工作時間與所允許之剩餘作業時間之差額</a:t>
            </a:r>
            <a:r>
              <a:rPr lang="en-US" altLang="zh-TW" sz="2400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lvl="1"/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於個人電腦上，結合模擬與排程人員去創造排程</a:t>
            </a:r>
          </a:p>
          <a:p>
            <a:pPr lvl="1"/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42021" name="Text Box 5"/>
          <p:cNvSpPr txBox="1">
            <a:spLocks noChangeArrowheads="1"/>
          </p:cNvSpPr>
          <p:nvPr/>
        </p:nvSpPr>
        <p:spPr bwMode="auto">
          <a:xfrm>
            <a:off x="2209800" y="2819400"/>
            <a:ext cx="5334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m</a:t>
            </a: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30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592971"/>
            <a:ext cx="9237306" cy="914400"/>
          </a:xfrm>
        </p:spPr>
        <p:txBody>
          <a:bodyPr>
            <a:normAutofit/>
          </a:bodyPr>
          <a:lstStyle/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6" name="文字方塊 9"/>
          <p:cNvSpPr txBox="1">
            <a:spLocks noChangeArrowheads="1"/>
          </p:cNvSpPr>
          <p:nvPr/>
        </p:nvSpPr>
        <p:spPr bwMode="auto">
          <a:xfrm>
            <a:off x="899592" y="1592905"/>
            <a:ext cx="7632847" cy="5014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marL="342900" indent="-342900" defTabSz="914400" eaLnBrk="1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</a:pP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定義</a:t>
            </a:r>
            <a:endParaRPr lang="en-US" altLang="zh-TW" sz="2800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altLang="zh-TW" sz="24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利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用</a:t>
            </a:r>
            <a:r>
              <a:rPr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作業現場資料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zh-TW" altLang="en-US" sz="24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處理後的檔</a:t>
            </a:r>
            <a:r>
              <a:rPr lang="zh-TW" altLang="en-US" sz="24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案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來維護及傳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達工單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和工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作中心之狀態的資</a:t>
            </a: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訊系統</a:t>
            </a:r>
            <a:r>
              <a:rPr lang="zh-TW" altLang="zh-TW" sz="2400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sz="2400" dirty="0">
              <a:solidFill>
                <a:schemeClr val="tx1">
                  <a:lumMod val="95000"/>
                  <a:lumOff val="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342900" indent="-342900" defTabSz="914400" eaLnBrk="1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</a:pPr>
            <a:r>
              <a:rPr lang="zh-TW" altLang="zh-TW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生產現場控制</a:t>
            </a:r>
            <a:r>
              <a:rPr lang="zh-TW" altLang="zh-TW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主要功</a:t>
            </a:r>
            <a:r>
              <a:rPr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能</a:t>
            </a:r>
            <a:endParaRPr lang="en-US" altLang="zh-TW" sz="2800" dirty="0">
              <a:solidFill>
                <a:schemeClr val="tx1">
                  <a:lumMod val="65000"/>
                  <a:lumOff val="3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altLang="zh-TW" sz="2400" dirty="0">
              <a:solidFill>
                <a:srgbClr val="33CC33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zh-TW" altLang="en-US" sz="2400" dirty="0">
                <a:ea typeface="微軟正黑體"/>
              </a:rPr>
              <a:t>指定每項</a:t>
            </a:r>
            <a:r>
              <a:rPr lang="zh-TW" altLang="en-US" sz="2400" dirty="0" smtClean="0">
                <a:solidFill>
                  <a:srgbClr val="FF0000"/>
                </a:solidFill>
                <a:ea typeface="微軟正黑體"/>
              </a:rPr>
              <a:t>工單</a:t>
            </a:r>
            <a:r>
              <a:rPr lang="zh-TW" altLang="en-US" sz="2400" dirty="0">
                <a:ea typeface="微軟正黑體"/>
              </a:rPr>
              <a:t>之</a:t>
            </a:r>
            <a:r>
              <a:rPr lang="zh-TW" altLang="en-US" sz="2400" dirty="0">
                <a:solidFill>
                  <a:srgbClr val="FF0000"/>
                </a:solidFill>
                <a:ea typeface="微軟正黑體"/>
              </a:rPr>
              <a:t>分派優先順序</a:t>
            </a:r>
            <a:r>
              <a:rPr lang="zh-TW" altLang="en-US" sz="2400" dirty="0">
                <a:ea typeface="微軟正黑體"/>
              </a:rPr>
              <a:t>。</a:t>
            </a:r>
            <a:endParaRPr lang="zh-TW" altLang="en-US" sz="2400" dirty="0">
              <a:solidFill>
                <a:srgbClr val="FF0000"/>
              </a:solidFill>
              <a:ea typeface="微軟正黑體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zh-TW" altLang="en-US" sz="2400" dirty="0">
                <a:ea typeface="微軟正黑體"/>
              </a:rPr>
              <a:t>維持</a:t>
            </a:r>
            <a:r>
              <a:rPr lang="zh-TW" altLang="en-US" sz="2400" dirty="0">
                <a:solidFill>
                  <a:srgbClr val="FF0000"/>
                </a:solidFill>
                <a:ea typeface="微軟正黑體"/>
              </a:rPr>
              <a:t>在製品數量</a:t>
            </a:r>
            <a:r>
              <a:rPr lang="zh-TW" altLang="en-US" sz="2400" dirty="0">
                <a:ea typeface="微軟正黑體"/>
              </a:rPr>
              <a:t>之資訊。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zh-TW" altLang="en-US" sz="2400" dirty="0">
                <a:ea typeface="微軟正黑體"/>
              </a:rPr>
              <a:t>傳送</a:t>
            </a:r>
            <a:r>
              <a:rPr lang="zh-TW" altLang="en-US" sz="2400" dirty="0" smtClean="0">
                <a:solidFill>
                  <a:srgbClr val="FF0000"/>
                </a:solidFill>
                <a:ea typeface="微軟正黑體"/>
              </a:rPr>
              <a:t>工單</a:t>
            </a:r>
            <a:r>
              <a:rPr lang="zh-TW" altLang="en-US" sz="2400" dirty="0">
                <a:solidFill>
                  <a:srgbClr val="FF0000"/>
                </a:solidFill>
                <a:ea typeface="微軟正黑體"/>
              </a:rPr>
              <a:t>之現況資訊</a:t>
            </a:r>
            <a:r>
              <a:rPr lang="zh-TW" altLang="en-US" sz="2400" dirty="0">
                <a:ea typeface="微軟正黑體"/>
              </a:rPr>
              <a:t>至辦公室。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zh-TW" altLang="en-US" sz="2400" dirty="0">
                <a:ea typeface="微軟正黑體"/>
              </a:rPr>
              <a:t>提供確實</a:t>
            </a:r>
            <a:r>
              <a:rPr lang="zh-TW" altLang="en-US" sz="2400" dirty="0">
                <a:solidFill>
                  <a:srgbClr val="FF0000"/>
                </a:solidFill>
                <a:ea typeface="微軟正黑體"/>
              </a:rPr>
              <a:t>產出之資料</a:t>
            </a:r>
            <a:r>
              <a:rPr lang="zh-TW" altLang="en-US" sz="2400" dirty="0" smtClean="0">
                <a:ea typeface="微軟正黑體"/>
              </a:rPr>
              <a:t>以進行產能</a:t>
            </a:r>
            <a:r>
              <a:rPr lang="zh-TW" altLang="en-US" sz="2400" dirty="0">
                <a:ea typeface="微軟正黑體"/>
              </a:rPr>
              <a:t>控制。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zh-TW" altLang="en-US" sz="2400" dirty="0" smtClean="0">
                <a:ea typeface="微軟正黑體"/>
              </a:rPr>
              <a:t>針對</a:t>
            </a:r>
            <a:r>
              <a:rPr lang="zh-TW" altLang="en-US" sz="2400" dirty="0" smtClean="0">
                <a:solidFill>
                  <a:srgbClr val="FF0000"/>
                </a:solidFill>
                <a:ea typeface="微軟正黑體"/>
              </a:rPr>
              <a:t>在製品存貨</a:t>
            </a:r>
            <a:r>
              <a:rPr lang="zh-TW" altLang="en-US" sz="2400" dirty="0" smtClean="0">
                <a:ea typeface="微軟正黑體"/>
              </a:rPr>
              <a:t>及</a:t>
            </a:r>
            <a:r>
              <a:rPr lang="zh-TW" altLang="en-US" sz="2400" dirty="0" smtClean="0">
                <a:solidFill>
                  <a:srgbClr val="FF0000"/>
                </a:solidFill>
                <a:ea typeface="微軟正黑體"/>
              </a:rPr>
              <a:t>會計</a:t>
            </a:r>
            <a:r>
              <a:rPr lang="zh-TW" altLang="en-US" sz="2400" dirty="0" smtClean="0">
                <a:ea typeface="微軟正黑體"/>
              </a:rPr>
              <a:t>的需要，提供</a:t>
            </a:r>
            <a:r>
              <a:rPr lang="zh-TW" altLang="en-US" sz="2400" dirty="0" smtClean="0">
                <a:solidFill>
                  <a:srgbClr val="FF0000"/>
                </a:solidFill>
                <a:ea typeface="微軟正黑體"/>
              </a:rPr>
              <a:t>各位置或工單</a:t>
            </a:r>
            <a:r>
              <a:rPr lang="zh-TW" altLang="en-US" sz="2400" dirty="0" smtClean="0">
                <a:ea typeface="微軟正黑體"/>
              </a:rPr>
              <a:t>的生產數量。</a:t>
            </a:r>
            <a:endParaRPr lang="zh-TW" altLang="en-US" sz="2400" dirty="0">
              <a:ea typeface="微軟正黑體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zh-TW" altLang="en-US" sz="2400" dirty="0" smtClean="0">
                <a:ea typeface="微軟正黑體"/>
              </a:rPr>
              <a:t>衡量</a:t>
            </a:r>
            <a:r>
              <a:rPr lang="zh-TW" altLang="en-US" sz="2400" dirty="0" smtClean="0">
                <a:solidFill>
                  <a:srgbClr val="FF0000"/>
                </a:solidFill>
                <a:ea typeface="微軟正黑體"/>
              </a:rPr>
              <a:t>人力</a:t>
            </a:r>
            <a:r>
              <a:rPr lang="zh-TW" altLang="en-US" sz="2400" dirty="0" smtClean="0">
                <a:ea typeface="微軟正黑體"/>
              </a:rPr>
              <a:t>與機器的</a:t>
            </a:r>
            <a:r>
              <a:rPr lang="zh-TW" altLang="en-US" sz="2400" dirty="0" smtClean="0">
                <a:solidFill>
                  <a:srgbClr val="FF0000"/>
                </a:solidFill>
                <a:ea typeface="微軟正黑體"/>
              </a:rPr>
              <a:t>效率</a:t>
            </a:r>
            <a:r>
              <a:rPr lang="zh-TW" altLang="en-US" sz="2400" dirty="0" smtClean="0">
                <a:ea typeface="微軟正黑體"/>
              </a:rPr>
              <a:t>、</a:t>
            </a:r>
            <a:r>
              <a:rPr lang="zh-TW" altLang="en-US" sz="2400" dirty="0" smtClean="0">
                <a:solidFill>
                  <a:srgbClr val="FF0000"/>
                </a:solidFill>
                <a:ea typeface="微軟正黑體"/>
              </a:rPr>
              <a:t>利用率</a:t>
            </a:r>
            <a:r>
              <a:rPr lang="zh-TW" altLang="en-US" sz="2400" dirty="0" smtClean="0">
                <a:ea typeface="微軟正黑體"/>
              </a:rPr>
              <a:t>及</a:t>
            </a:r>
            <a:r>
              <a:rPr lang="zh-TW" altLang="en-US" sz="2400" dirty="0" smtClean="0">
                <a:solidFill>
                  <a:srgbClr val="FF0000"/>
                </a:solidFill>
                <a:ea typeface="微軟正黑體"/>
              </a:rPr>
              <a:t>生產力</a:t>
            </a:r>
            <a:r>
              <a:rPr lang="zh-TW" altLang="en-US" sz="2400" dirty="0" smtClean="0">
                <a:ea typeface="微軟正黑體"/>
              </a:rPr>
              <a:t>。</a:t>
            </a:r>
            <a:endParaRPr lang="en-US" altLang="zh-TW" sz="2400" dirty="0"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1214413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0" y="592971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5" name="文字方塊 2"/>
          <p:cNvSpPr txBox="1">
            <a:spLocks noChangeArrowheads="1"/>
          </p:cNvSpPr>
          <p:nvPr/>
        </p:nvSpPr>
        <p:spPr bwMode="auto">
          <a:xfrm>
            <a:off x="1115616" y="1789385"/>
            <a:ext cx="68853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甘特</a:t>
            </a:r>
            <a:r>
              <a:rPr lang="zh-TW" altLang="zh-TW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圖</a:t>
            </a:r>
            <a:r>
              <a:rPr lang="en-US" altLang="zh-TW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Gantt chart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                 </a:t>
            </a: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17807"/>
              </p:ext>
            </p:extLst>
          </p:nvPr>
        </p:nvGraphicFramePr>
        <p:xfrm>
          <a:off x="1071562" y="3021930"/>
          <a:ext cx="7572375" cy="2927350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739775"/>
                <a:gridCol w="1366837"/>
                <a:gridCol w="1366838"/>
                <a:gridCol w="1365250"/>
                <a:gridCol w="1366837"/>
                <a:gridCol w="1366838"/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工作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星期一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星期二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星期三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星期四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星期五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</a:t>
                      </a:r>
                      <a:endParaRPr kumimoji="0" lang="zh-TW" altLang="zh-TW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</a:t>
                      </a:r>
                      <a:endParaRPr kumimoji="0" lang="zh-TW" altLang="zh-TW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</a:t>
                      </a:r>
                      <a:endParaRPr kumimoji="0" lang="zh-TW" altLang="zh-TW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     </a:t>
                      </a:r>
                      <a:endParaRPr kumimoji="0" lang="zh-TW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2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微軟正黑體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2143124" y="3942680"/>
            <a:ext cx="2813050" cy="20002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2000249" y="4752305"/>
            <a:ext cx="4060825" cy="19843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Rectangle 27"/>
          <p:cNvSpPr>
            <a:spLocks noChangeArrowheads="1"/>
          </p:cNvSpPr>
          <p:nvPr/>
        </p:nvSpPr>
        <p:spPr bwMode="auto">
          <a:xfrm>
            <a:off x="4030660" y="5446042"/>
            <a:ext cx="1148557" cy="219075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2491273" y="5466680"/>
            <a:ext cx="1366351" cy="19843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3" name="AutoShape 25"/>
          <p:cNvCxnSpPr>
            <a:cxnSpLocks noChangeShapeType="1"/>
          </p:cNvCxnSpPr>
          <p:nvPr/>
        </p:nvCxnSpPr>
        <p:spPr bwMode="auto">
          <a:xfrm>
            <a:off x="2491273" y="5466680"/>
            <a:ext cx="1366351" cy="198437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24"/>
          <p:cNvCxnSpPr>
            <a:cxnSpLocks noChangeShapeType="1"/>
          </p:cNvCxnSpPr>
          <p:nvPr/>
        </p:nvCxnSpPr>
        <p:spPr bwMode="auto">
          <a:xfrm flipV="1">
            <a:off x="2491273" y="5484944"/>
            <a:ext cx="1366351" cy="180173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23"/>
          <p:cNvCxnSpPr>
            <a:cxnSpLocks noChangeShapeType="1"/>
          </p:cNvCxnSpPr>
          <p:nvPr/>
        </p:nvCxnSpPr>
        <p:spPr bwMode="auto">
          <a:xfrm flipV="1">
            <a:off x="2143124" y="3807742"/>
            <a:ext cx="0" cy="13493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AutoShape 22"/>
          <p:cNvCxnSpPr>
            <a:cxnSpLocks noChangeShapeType="1"/>
          </p:cNvCxnSpPr>
          <p:nvPr/>
        </p:nvCxnSpPr>
        <p:spPr bwMode="auto">
          <a:xfrm>
            <a:off x="2143124" y="3807742"/>
            <a:ext cx="3429000" cy="0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AutoShape 21"/>
          <p:cNvCxnSpPr>
            <a:cxnSpLocks noChangeShapeType="1"/>
          </p:cNvCxnSpPr>
          <p:nvPr/>
        </p:nvCxnSpPr>
        <p:spPr bwMode="auto">
          <a:xfrm>
            <a:off x="5572124" y="3802980"/>
            <a:ext cx="0" cy="219075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AutoShape 20"/>
          <p:cNvCxnSpPr>
            <a:cxnSpLocks noChangeShapeType="1"/>
          </p:cNvCxnSpPr>
          <p:nvPr/>
        </p:nvCxnSpPr>
        <p:spPr bwMode="auto">
          <a:xfrm flipV="1">
            <a:off x="4038306" y="5319835"/>
            <a:ext cx="0" cy="136525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AutoShape 19"/>
          <p:cNvCxnSpPr>
            <a:cxnSpLocks noChangeShapeType="1"/>
          </p:cNvCxnSpPr>
          <p:nvPr/>
        </p:nvCxnSpPr>
        <p:spPr bwMode="auto">
          <a:xfrm>
            <a:off x="4038306" y="5309517"/>
            <a:ext cx="1140911" cy="0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AutoShape 18"/>
          <p:cNvCxnSpPr>
            <a:cxnSpLocks noChangeShapeType="1"/>
          </p:cNvCxnSpPr>
          <p:nvPr/>
        </p:nvCxnSpPr>
        <p:spPr bwMode="auto">
          <a:xfrm>
            <a:off x="5179218" y="5309517"/>
            <a:ext cx="0" cy="157163"/>
          </a:xfrm>
          <a:prstGeom prst="straightConnector1">
            <a:avLst/>
          </a:prstGeom>
          <a:ln>
            <a:headEnd/>
            <a:tailEnd/>
          </a:ln>
          <a:ex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AutoShape 17"/>
          <p:cNvSpPr>
            <a:spLocks noChangeShapeType="1"/>
          </p:cNvSpPr>
          <p:nvPr/>
        </p:nvSpPr>
        <p:spPr bwMode="auto">
          <a:xfrm flipV="1">
            <a:off x="2000249" y="4591967"/>
            <a:ext cx="0" cy="160338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2" name="AutoShape 16"/>
          <p:cNvSpPr>
            <a:spLocks noChangeShapeType="1"/>
          </p:cNvSpPr>
          <p:nvPr/>
        </p:nvSpPr>
        <p:spPr bwMode="auto">
          <a:xfrm>
            <a:off x="2000249" y="4591967"/>
            <a:ext cx="6357938" cy="0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3" name="AutoShape 15"/>
          <p:cNvSpPr>
            <a:spLocks noChangeShapeType="1"/>
          </p:cNvSpPr>
          <p:nvPr/>
        </p:nvSpPr>
        <p:spPr bwMode="auto">
          <a:xfrm>
            <a:off x="8358187" y="4591967"/>
            <a:ext cx="0" cy="160338"/>
          </a:xfrm>
          <a:prstGeom prst="straightConnector1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zh-TW" altLang="en-US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24" name="AutoShape 14"/>
          <p:cNvCxnSpPr>
            <a:cxnSpLocks noChangeShapeType="1"/>
          </p:cNvCxnSpPr>
          <p:nvPr/>
        </p:nvCxnSpPr>
        <p:spPr bwMode="auto">
          <a:xfrm>
            <a:off x="5762625" y="3236242"/>
            <a:ext cx="147637" cy="2921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AutoShape 13"/>
          <p:cNvCxnSpPr>
            <a:cxnSpLocks noChangeShapeType="1"/>
          </p:cNvCxnSpPr>
          <p:nvPr/>
        </p:nvCxnSpPr>
        <p:spPr bwMode="auto">
          <a:xfrm flipV="1">
            <a:off x="5901482" y="3236242"/>
            <a:ext cx="141288" cy="2921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文字方塊 1"/>
          <p:cNvSpPr txBox="1"/>
          <p:nvPr/>
        </p:nvSpPr>
        <p:spPr>
          <a:xfrm>
            <a:off x="2836245" y="5177167"/>
            <a:ext cx="10213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dirty="0" smtClean="0">
                <a:latin typeface="微軟正黑體" pitchFamily="34" charset="-120"/>
                <a:ea typeface="微軟正黑體" pitchFamily="34" charset="-120"/>
              </a:rPr>
              <a:t>維  修</a:t>
            </a:r>
            <a:endParaRPr lang="zh-TW" altLang="en-US" sz="1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9" name="Titre 1"/>
          <p:cNvSpPr txBox="1">
            <a:spLocks/>
          </p:cNvSpPr>
          <p:nvPr/>
        </p:nvSpPr>
        <p:spPr>
          <a:xfrm>
            <a:off x="0" y="592971"/>
            <a:ext cx="9237306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424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26" name="文字方塊 2"/>
          <p:cNvSpPr txBox="1">
            <a:spLocks noChangeArrowheads="1"/>
          </p:cNvSpPr>
          <p:nvPr/>
        </p:nvSpPr>
        <p:spPr bwMode="auto">
          <a:xfrm>
            <a:off x="1357313" y="1844824"/>
            <a:ext cx="62865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現場控制工具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1/3 -</a:t>
            </a:r>
            <a:r>
              <a:rPr lang="zh-TW" altLang="en-US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派工單</a:t>
            </a:r>
            <a:endParaRPr lang="en-US" altLang="zh-TW" sz="32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                 </a:t>
            </a:r>
          </a:p>
        </p:txBody>
      </p:sp>
      <p:graphicFrame>
        <p:nvGraphicFramePr>
          <p:cNvPr id="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868672"/>
              </p:ext>
            </p:extLst>
          </p:nvPr>
        </p:nvGraphicFramePr>
        <p:xfrm>
          <a:off x="755576" y="2492896"/>
          <a:ext cx="7435850" cy="4404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Document" r:id="rId4" imgW="5364406" imgH="3694851" progId="Word.Document.12">
                  <p:embed/>
                </p:oleObj>
              </mc:Choice>
              <mc:Fallback>
                <p:oleObj name="Document" r:id="rId4" imgW="5364406" imgH="3694851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492896"/>
                        <a:ext cx="7435850" cy="44042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592971"/>
            <a:ext cx="9237306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22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5" name="文字方塊 2"/>
          <p:cNvSpPr txBox="1">
            <a:spLocks noChangeArrowheads="1"/>
          </p:cNvSpPr>
          <p:nvPr/>
        </p:nvSpPr>
        <p:spPr bwMode="auto">
          <a:xfrm>
            <a:off x="1357313" y="2040246"/>
            <a:ext cx="62865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現場控制工具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2/3 – </a:t>
            </a:r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預計延誤報告</a:t>
            </a:r>
            <a:endParaRPr lang="en-US" altLang="zh-TW" sz="32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z="2400" b="1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735095"/>
              </p:ext>
            </p:extLst>
          </p:nvPr>
        </p:nvGraphicFramePr>
        <p:xfrm>
          <a:off x="395536" y="3356992"/>
          <a:ext cx="8426455" cy="2488555"/>
        </p:xfrm>
        <a:graphic>
          <a:graphicData uri="http://schemas.openxmlformats.org/drawingml/2006/table">
            <a:tbl>
              <a:tblPr/>
              <a:tblGrid>
                <a:gridCol w="1339121"/>
                <a:gridCol w="966654"/>
                <a:gridCol w="1080120"/>
                <a:gridCol w="2520280"/>
                <a:gridCol w="2520280"/>
              </a:tblGrid>
              <a:tr h="417770"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零件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預定時間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更新時間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延誤理由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對策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770"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17125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4/10</a:t>
                      </a: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4/15</a:t>
                      </a:r>
                      <a:endParaRPr kumimoji="0" lang="zh-TW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夾具損壞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預計在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4/15</a:t>
                      </a: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修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復完成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</a:tr>
              <a:tr h="208885"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1304</a:t>
                      </a: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4/11</a:t>
                      </a: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5/1</a:t>
                      </a: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板金工人罷工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新的工人到達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755"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17653</a:t>
                      </a: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4/11</a:t>
                      </a: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4/14</a:t>
                      </a:r>
                      <a:endParaRPr kumimoji="0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新的零件孔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無法對準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工程師修正</a:t>
                      </a: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43634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  <a:p>
                      <a:pPr marL="3048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43634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新的夾具</a:t>
                      </a: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D3D2"/>
                    </a:solidFill>
                  </a:tcPr>
                </a:tc>
              </a:tr>
            </a:tbl>
          </a:graphicData>
        </a:graphic>
      </p:graphicFrame>
      <p:sp>
        <p:nvSpPr>
          <p:cNvPr id="7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0" y="592971"/>
            <a:ext cx="9237306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038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8" name="文字方塊 2"/>
          <p:cNvSpPr txBox="1">
            <a:spLocks noChangeArrowheads="1"/>
          </p:cNvSpPr>
          <p:nvPr/>
        </p:nvSpPr>
        <p:spPr bwMode="auto">
          <a:xfrm>
            <a:off x="1208022" y="1812180"/>
            <a:ext cx="738547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現場控制工具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3/3 – </a:t>
            </a:r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投入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產出控制報告</a:t>
            </a:r>
            <a:endParaRPr lang="en-US" altLang="zh-TW" sz="32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dirty="0">
              <a:solidFill>
                <a:srgbClr val="FFFF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                 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1024070"/>
              </p:ext>
            </p:extLst>
          </p:nvPr>
        </p:nvGraphicFramePr>
        <p:xfrm>
          <a:off x="612131" y="2564904"/>
          <a:ext cx="7776864" cy="4548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Document" r:id="rId4" imgW="5441968" imgH="3694851" progId="Word.Document.12">
                  <p:embed/>
                </p:oleObj>
              </mc:Choice>
              <mc:Fallback>
                <p:oleObj name="Document" r:id="rId4" imgW="5441968" imgH="3694851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131" y="2564904"/>
                        <a:ext cx="7776864" cy="4548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592971"/>
            <a:ext cx="9237306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361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5" name="文字方塊 2"/>
          <p:cNvSpPr txBox="1">
            <a:spLocks noChangeArrowheads="1"/>
          </p:cNvSpPr>
          <p:nvPr/>
        </p:nvSpPr>
        <p:spPr bwMode="auto">
          <a:xfrm>
            <a:off x="755576" y="2204864"/>
            <a:ext cx="3456384" cy="2763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投入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產出控制</a:t>
            </a:r>
            <a:endParaRPr lang="en-US" altLang="zh-TW" sz="32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主要原則：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120000"/>
              </a:lnSpc>
              <a:spcBef>
                <a:spcPct val="30000"/>
              </a:spcBef>
              <a:spcAft>
                <a:spcPct val="15000"/>
              </a:spcAft>
              <a:buClr>
                <a:schemeClr val="accent2"/>
              </a:buClr>
            </a:pP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計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畫投入工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作 中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心的作業不 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應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該超出計畫 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作業產出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Picture 4" descr="dav02857_ex12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812940"/>
            <a:ext cx="4143404" cy="4366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j02919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363903"/>
            <a:ext cx="2160240" cy="2287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592971"/>
            <a:ext cx="9237306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730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文字方塊 2"/>
          <p:cNvSpPr txBox="1">
            <a:spLocks noChangeArrowheads="1"/>
          </p:cNvSpPr>
          <p:nvPr/>
        </p:nvSpPr>
        <p:spPr bwMode="auto">
          <a:xfrm>
            <a:off x="1357313" y="1623715"/>
            <a:ext cx="62865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  </a:t>
            </a:r>
            <a:r>
              <a:rPr lang="en-US" altLang="zh-TW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Review        </a:t>
            </a:r>
            <a:endParaRPr lang="en-US" altLang="zh-TW" sz="32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  <a:cs typeface="Courier New" pitchFamily="49" charset="0"/>
            </a:endParaRPr>
          </a:p>
          <a:p>
            <a:pPr eaLnBrk="1" hangingPunct="1"/>
            <a:r>
              <a:rPr lang="zh-TW" altLang="en-US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  </a:t>
            </a:r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投入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/</a:t>
            </a:r>
            <a:r>
              <a:rPr lang="zh-TW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產出控制報告</a:t>
            </a:r>
            <a:endParaRPr lang="zh-TW" altLang="en-US" sz="32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  <a:cs typeface="Courier New" pitchFamily="49" charset="0"/>
            </a:endParaRP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751618"/>
              </p:ext>
            </p:extLst>
          </p:nvPr>
        </p:nvGraphicFramePr>
        <p:xfrm>
          <a:off x="642938" y="2700933"/>
          <a:ext cx="8056562" cy="414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文件" r:id="rId4" imgW="5428268" imgH="3695629" progId="Word.Document.12">
                  <p:embed/>
                </p:oleObj>
              </mc:Choice>
              <mc:Fallback>
                <p:oleObj name="文件" r:id="rId4" imgW="5428268" imgH="3695629" progId="Word.Document.1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" y="2700933"/>
                        <a:ext cx="8056562" cy="414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圓角矩形 8"/>
          <p:cNvSpPr/>
          <p:nvPr/>
        </p:nvSpPr>
        <p:spPr>
          <a:xfrm>
            <a:off x="1357290" y="4772625"/>
            <a:ext cx="7215238" cy="1500198"/>
          </a:xfrm>
          <a:prstGeom prst="roundRect">
            <a:avLst/>
          </a:prstGeom>
          <a:noFill/>
          <a:ln w="76200">
            <a:solidFill>
              <a:srgbClr val="FF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0" y="592971"/>
            <a:ext cx="9237306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572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15-1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製造執行系統</a:t>
            </a:r>
            <a:endParaRPr lang="fr-FR" altLang="zh-TW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zh-TW" altLang="en-US" sz="3200" dirty="0" smtClean="0">
                <a:latin typeface="微軟正黑體" pitchFamily="34" charset="-120"/>
                <a:ea typeface="微軟正黑體" pitchFamily="34" charset="-120"/>
              </a:rPr>
              <a:t>源起</a:t>
            </a:r>
            <a:r>
              <a:rPr lang="en-US" altLang="zh-TW" sz="3200" dirty="0" smtClean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高科技產業的製程相當複雜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異常生產狀況頻繁發生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ERP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V.S. MES </a:t>
            </a:r>
          </a:p>
          <a:p>
            <a:pPr marL="914400" lvl="1" indent="-514350" fontAlgn="auto">
              <a:spcAft>
                <a:spcPts val="0"/>
              </a:spcAft>
              <a:buNone/>
              <a:defRPr/>
            </a:pPr>
            <a:r>
              <a:rPr lang="en-US" altLang="zh-TW" sz="2400" dirty="0" smtClean="0">
                <a:solidFill>
                  <a:srgbClr val="00B0F0"/>
                </a:solidFill>
                <a:latin typeface="微軟正黑體" pitchFamily="34" charset="-120"/>
                <a:ea typeface="微軟正黑體" pitchFamily="34" charset="-120"/>
              </a:rPr>
              <a:t>	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以財務、會計為主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V.S.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 以工廠營運為考量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fr-FR" sz="2400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6179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6" name="Picture 4" descr="dav02857_ex120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812940"/>
            <a:ext cx="4143404" cy="43663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文字方塊 2"/>
          <p:cNvSpPr txBox="1">
            <a:spLocks noChangeArrowheads="1"/>
          </p:cNvSpPr>
          <p:nvPr/>
        </p:nvSpPr>
        <p:spPr bwMode="auto">
          <a:xfrm>
            <a:off x="756134" y="1956896"/>
            <a:ext cx="3070101" cy="390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  <a:cs typeface="Courier New" pitchFamily="49" charset="0"/>
              </a:rPr>
              <a:t>解決方法</a:t>
            </a:r>
            <a:endParaRPr lang="en-US" altLang="zh-TW" sz="32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  <a:cs typeface="Courier New" pitchFamily="49" charset="0"/>
            </a:endParaRPr>
          </a:p>
          <a:p>
            <a:pPr eaLnBrk="1" hangingPunct="1"/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a)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減少原物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料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    的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投入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dirty="0" smtClean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b)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於發生瓶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頸的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   工作中心增加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產能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zh-TW" altLang="en-US" sz="2400" b="1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8" name="直線單箭頭接點 7"/>
          <p:cNvCxnSpPr/>
          <p:nvPr/>
        </p:nvCxnSpPr>
        <p:spPr>
          <a:xfrm>
            <a:off x="4283968" y="4725144"/>
            <a:ext cx="2068590" cy="0"/>
          </a:xfrm>
          <a:prstGeom prst="straightConnector1">
            <a:avLst/>
          </a:prstGeom>
          <a:ln w="57150">
            <a:prstDash val="sysDash"/>
            <a:tailEnd type="arrow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線單箭頭接點 8"/>
          <p:cNvCxnSpPr/>
          <p:nvPr/>
        </p:nvCxnSpPr>
        <p:spPr>
          <a:xfrm>
            <a:off x="3357554" y="2924944"/>
            <a:ext cx="1143008" cy="0"/>
          </a:xfrm>
          <a:prstGeom prst="straightConnector1">
            <a:avLst/>
          </a:prstGeom>
          <a:ln w="57150">
            <a:prstDash val="sysDash"/>
            <a:tailEnd type="arrow"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51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0" name="文字方塊 2"/>
          <p:cNvSpPr txBox="1">
            <a:spLocks noChangeArrowheads="1"/>
          </p:cNvSpPr>
          <p:nvPr/>
        </p:nvSpPr>
        <p:spPr bwMode="auto">
          <a:xfrm>
            <a:off x="1043608" y="1700808"/>
            <a:ext cx="707231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資</a:t>
            </a:r>
            <a:r>
              <a:rPr lang="zh-TW" altLang="en-US" sz="3200" b="1" dirty="0" smtClean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料正確性</a:t>
            </a:r>
            <a:endParaRPr lang="en-US" altLang="zh-TW" sz="3200" b="1" dirty="0">
              <a:solidFill>
                <a:srgbClr val="0070C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現場控制主要問題 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- 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資料的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不正確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zh-TW" altLang="en-US" sz="2400" b="1" u="sng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缺乏時效性</a:t>
            </a:r>
            <a:r>
              <a:rPr lang="zh-TW" altLang="en-US" sz="2400" b="1" dirty="0">
                <a:solidFill>
                  <a:srgbClr val="FFFF00"/>
                </a:solidFill>
                <a:latin typeface="微軟正黑體" pitchFamily="34" charset="-120"/>
                <a:ea typeface="微軟正黑體" pitchFamily="34" charset="-120"/>
              </a:rPr>
              <a:t>               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gray">
          <a:xfrm>
            <a:off x="5069632" y="3530352"/>
            <a:ext cx="838200" cy="2209800"/>
          </a:xfrm>
          <a:prstGeom prst="rightArrow">
            <a:avLst>
              <a:gd name="adj1" fmla="val 58333"/>
              <a:gd name="adj2" fmla="val 65532"/>
            </a:avLst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gray">
          <a:xfrm>
            <a:off x="1259632" y="3680048"/>
            <a:ext cx="3657600" cy="9144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699D5F"/>
              </a:gs>
              <a:gs pos="100000">
                <a:srgbClr val="699D5F">
                  <a:gamma/>
                  <a:tint val="69804"/>
                  <a:invGamma/>
                </a:srgb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資料之不精確</a:t>
            </a:r>
            <a:endParaRPr 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gray">
          <a:xfrm>
            <a:off x="1259632" y="4746848"/>
            <a:ext cx="3657600" cy="9144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63529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不能反應最新狀況</a:t>
            </a:r>
            <a:endParaRPr lang="en-US" sz="24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ltGray">
          <a:xfrm>
            <a:off x="5984032" y="3774033"/>
            <a:ext cx="2601019" cy="1570038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0"/>
                  <a:invGamma/>
                </a:srgbClr>
              </a:gs>
            </a:gsLst>
            <a:lin ang="5400000" scaled="1"/>
          </a:gradFill>
          <a:ln>
            <a:noFill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l" eaLnBrk="0" hangingPunct="0"/>
            <a:endParaRPr lang="en-US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9" name="文字方塊 33"/>
          <p:cNvSpPr txBox="1">
            <a:spLocks noChangeArrowheads="1"/>
          </p:cNvSpPr>
          <p:nvPr/>
        </p:nvSpPr>
        <p:spPr bwMode="auto">
          <a:xfrm>
            <a:off x="6156176" y="3774033"/>
            <a:ext cx="24288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buFont typeface="Wingdings" pitchFamily="2" charset="2"/>
              <a:buChar char="ü"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超量的存貨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發生缺貨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延誤交期</a:t>
            </a:r>
            <a:endParaRPr lang="en-US" altLang="zh-TW" sz="2400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zh-TW" altLang="en-US" sz="2400" dirty="0">
                <a:latin typeface="微軟正黑體" pitchFamily="34" charset="-120"/>
                <a:ea typeface="微軟正黑體" pitchFamily="34" charset="-120"/>
              </a:rPr>
              <a:t>成本分析錯誤</a:t>
            </a: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163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20" name="文字方塊 2"/>
          <p:cNvSpPr txBox="1">
            <a:spLocks noChangeArrowheads="1"/>
          </p:cNvSpPr>
          <p:nvPr/>
        </p:nvSpPr>
        <p:spPr bwMode="auto">
          <a:xfrm>
            <a:off x="1571625" y="2060848"/>
            <a:ext cx="7072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資料完整性 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- Solution</a:t>
            </a:r>
          </a:p>
        </p:txBody>
      </p:sp>
      <p:sp>
        <p:nvSpPr>
          <p:cNvPr id="21" name="文字方塊 12"/>
          <p:cNvSpPr txBox="1">
            <a:spLocks noChangeArrowheads="1"/>
          </p:cNvSpPr>
          <p:nvPr/>
        </p:nvSpPr>
        <p:spPr bwMode="auto">
          <a:xfrm>
            <a:off x="1214438" y="3005411"/>
            <a:ext cx="7000875" cy="3342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lvl="1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健全的資料收集系統</a:t>
            </a:r>
            <a:endParaRPr lang="en-US" altLang="zh-TW" sz="24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電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腦化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</a:rPr>
              <a:t>,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條碼及光學掃描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器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加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速報告處理速度，減少資料輸入錯誤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endParaRPr lang="zh-TW" altLang="en-US" sz="2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  <a:buFont typeface="Wingdings" pitchFamily="2" charset="2"/>
              <a:buChar char="Ø"/>
            </a:pPr>
            <a:r>
              <a:rPr lang="zh-TW" altLang="en-US" sz="2400" b="1" dirty="0">
                <a:solidFill>
                  <a:srgbClr val="33CC33"/>
                </a:solidFill>
                <a:latin typeface="微軟正黑體" pitchFamily="34" charset="-120"/>
                <a:ea typeface="微軟正黑體" pitchFamily="34" charset="-120"/>
              </a:rPr>
              <a:t>與系統有互動的人員都要遵守原則</a:t>
            </a:r>
            <a:r>
              <a:rPr lang="zh-TW" altLang="en-US" sz="24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sz="24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</a:rPr>
              <a:t>工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作站紀律、資料完整、資料責任</a:t>
            </a:r>
          </a:p>
          <a:p>
            <a:pPr eaLnBrk="1" hangingPunct="1"/>
            <a:endParaRPr lang="zh-TW" altLang="en-US" sz="24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106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5" name="文字方塊 2"/>
          <p:cNvSpPr txBox="1">
            <a:spLocks noChangeArrowheads="1"/>
          </p:cNvSpPr>
          <p:nvPr/>
        </p:nvSpPr>
        <p:spPr bwMode="auto">
          <a:xfrm>
            <a:off x="467544" y="1916129"/>
            <a:ext cx="8532440" cy="4444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工作中心排程之原則 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(1/2)</a:t>
            </a:r>
          </a:p>
          <a:p>
            <a:pPr eaLnBrk="1" hangingPunct="1"/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工作流是直接等同於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現金流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任何工作中心的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效率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，應以通過工作中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心流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量的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速度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來衡量。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工作的排程就像是一連串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連續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的步驟。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工作一旦開始作業後便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不能夠被中斷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120000"/>
              </a:lnSpc>
              <a:spcBef>
                <a:spcPct val="25000"/>
              </a:spcBef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提升流程速度最有效的方法是將管理的重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點在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瓶頸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工作中心和工單上。</a:t>
            </a:r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</a:rPr>
              <a:t>                  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225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4" name="文字方塊 2"/>
          <p:cNvSpPr txBox="1">
            <a:spLocks noChangeArrowheads="1"/>
          </p:cNvSpPr>
          <p:nvPr/>
        </p:nvSpPr>
        <p:spPr bwMode="auto">
          <a:xfrm>
            <a:off x="467544" y="1943888"/>
            <a:ext cx="8568952" cy="405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工作中心排程之原則 </a:t>
            </a:r>
            <a:r>
              <a:rPr lang="en-US" altLang="zh-TW" sz="3200" b="1" dirty="0">
                <a:solidFill>
                  <a:srgbClr val="0070C0"/>
                </a:solidFill>
                <a:latin typeface="微軟正黑體" pitchFamily="34" charset="-120"/>
                <a:ea typeface="微軟正黑體" pitchFamily="34" charset="-120"/>
              </a:rPr>
              <a:t>(2/2)</a:t>
            </a:r>
          </a:p>
          <a:p>
            <a:pPr eaLnBrk="1" hangingPunct="1"/>
            <a:endParaRPr lang="en-US" altLang="zh-TW" sz="24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每天重新排程。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取得每天工作中心未完成工作的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回饋資訊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工作中心的投入資訊必須是工人確實能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完成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的作業。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當尋求產出的改善時，應檢視</a:t>
            </a:r>
            <a:r>
              <a:rPr lang="zh-TW" altLang="en-US" sz="24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工程設計和執行程序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間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</a:b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是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否存在不一致的情況。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Char char="l"/>
            </a:pP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雖然在工廠中要完全確立工作標準和途程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是不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大可能的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/>
            </a:r>
            <a:br>
              <a:rPr lang="en-US" altLang="zh-TW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</a:b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  </a:t>
            </a:r>
            <a:r>
              <a:rPr lang="zh-TW" altLang="en-US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但仍必須朝這個方向</a:t>
            </a:r>
            <a:r>
              <a:rPr lang="zh-TW" altLang="en-US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努力。</a:t>
            </a:r>
            <a:r>
              <a:rPr lang="zh-TW" altLang="en-US" sz="2400" b="1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朝</a:t>
            </a:r>
            <a:r>
              <a:rPr lang="zh-TW" altLang="en-US" sz="24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這個方向努力。</a:t>
            </a:r>
            <a:r>
              <a:rPr kumimoji="0" lang="zh-TW" altLang="en-US" sz="240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                 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75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15-4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692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 </a:t>
            </a:r>
            <a:r>
              <a:rPr lang="zh-TW" altLang="en-US" dirty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服務業的人員排程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20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圓角矩形 11"/>
          <p:cNvSpPr/>
          <p:nvPr/>
        </p:nvSpPr>
        <p:spPr bwMode="auto">
          <a:xfrm>
            <a:off x="3857363" y="2082476"/>
            <a:ext cx="4858012" cy="1000125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以日計之工作時間排程</a:t>
            </a:r>
          </a:p>
        </p:txBody>
      </p:sp>
      <p:sp>
        <p:nvSpPr>
          <p:cNvPr id="7" name="圓角矩形 12"/>
          <p:cNvSpPr/>
          <p:nvPr/>
        </p:nvSpPr>
        <p:spPr bwMode="auto">
          <a:xfrm>
            <a:off x="3857363" y="4714875"/>
            <a:ext cx="4858012" cy="1000125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以小時計之工作時間排程</a:t>
            </a:r>
          </a:p>
        </p:txBody>
      </p:sp>
      <p:cxnSp>
        <p:nvCxnSpPr>
          <p:cNvPr id="8" name="直線單箭頭接點 13"/>
          <p:cNvCxnSpPr/>
          <p:nvPr/>
        </p:nvCxnSpPr>
        <p:spPr bwMode="auto">
          <a:xfrm flipV="1">
            <a:off x="2393950" y="2428875"/>
            <a:ext cx="1463675" cy="779463"/>
          </a:xfrm>
          <a:prstGeom prst="straightConnector1">
            <a:avLst/>
          </a:prstGeom>
          <a:ln w="508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直線單箭頭接點 15"/>
          <p:cNvCxnSpPr>
            <a:endCxn id="7" idx="1"/>
          </p:cNvCxnSpPr>
          <p:nvPr/>
        </p:nvCxnSpPr>
        <p:spPr bwMode="auto">
          <a:xfrm>
            <a:off x="2393950" y="4364038"/>
            <a:ext cx="1463675" cy="850900"/>
          </a:xfrm>
          <a:prstGeom prst="straightConnector1">
            <a:avLst/>
          </a:prstGeom>
          <a:ln w="50800"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手繪多邊形 16"/>
          <p:cNvSpPr/>
          <p:nvPr/>
        </p:nvSpPr>
        <p:spPr>
          <a:xfrm>
            <a:off x="388663" y="3000371"/>
            <a:ext cx="2173705" cy="1571633"/>
          </a:xfrm>
          <a:custGeom>
            <a:avLst/>
            <a:gdLst>
              <a:gd name="connsiteX0" fmla="*/ 0 w 2173705"/>
              <a:gd name="connsiteY0" fmla="*/ 1000130 h 2000259"/>
              <a:gd name="connsiteX1" fmla="*/ 350903 w 2173705"/>
              <a:gd name="connsiteY1" fmla="*/ 264180 h 2000259"/>
              <a:gd name="connsiteX2" fmla="*/ 1086854 w 2173705"/>
              <a:gd name="connsiteY2" fmla="*/ 2 h 2000259"/>
              <a:gd name="connsiteX3" fmla="*/ 1822805 w 2173705"/>
              <a:gd name="connsiteY3" fmla="*/ 264182 h 2000259"/>
              <a:gd name="connsiteX4" fmla="*/ 2173706 w 2173705"/>
              <a:gd name="connsiteY4" fmla="*/ 1000134 h 2000259"/>
              <a:gd name="connsiteX5" fmla="*/ 1822803 w 2173705"/>
              <a:gd name="connsiteY5" fmla="*/ 1736085 h 2000259"/>
              <a:gd name="connsiteX6" fmla="*/ 1086852 w 2173705"/>
              <a:gd name="connsiteY6" fmla="*/ 2000264 h 2000259"/>
              <a:gd name="connsiteX7" fmla="*/ 350901 w 2173705"/>
              <a:gd name="connsiteY7" fmla="*/ 1736084 h 2000259"/>
              <a:gd name="connsiteX8" fmla="*/ -1 w 2173705"/>
              <a:gd name="connsiteY8" fmla="*/ 1000133 h 2000259"/>
              <a:gd name="connsiteX9" fmla="*/ 0 w 2173705"/>
              <a:gd name="connsiteY9" fmla="*/ 1000130 h 2000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73705" h="2000259">
                <a:moveTo>
                  <a:pt x="0" y="1000130"/>
                </a:moveTo>
                <a:cubicBezTo>
                  <a:pt x="0" y="720456"/>
                  <a:pt x="127258" y="453558"/>
                  <a:pt x="350903" y="264180"/>
                </a:cubicBezTo>
                <a:cubicBezTo>
                  <a:pt x="551528" y="94295"/>
                  <a:pt x="814212" y="1"/>
                  <a:pt x="1086854" y="2"/>
                </a:cubicBezTo>
                <a:cubicBezTo>
                  <a:pt x="1359496" y="2"/>
                  <a:pt x="1622180" y="94296"/>
                  <a:pt x="1822805" y="264182"/>
                </a:cubicBezTo>
                <a:cubicBezTo>
                  <a:pt x="2046450" y="453561"/>
                  <a:pt x="2173707" y="720459"/>
                  <a:pt x="2173706" y="1000134"/>
                </a:cubicBezTo>
                <a:cubicBezTo>
                  <a:pt x="2173706" y="1279808"/>
                  <a:pt x="2046449" y="1546706"/>
                  <a:pt x="1822803" y="1736085"/>
                </a:cubicBezTo>
                <a:cubicBezTo>
                  <a:pt x="1622178" y="1905970"/>
                  <a:pt x="1359494" y="2000264"/>
                  <a:pt x="1086852" y="2000264"/>
                </a:cubicBezTo>
                <a:cubicBezTo>
                  <a:pt x="814210" y="2000264"/>
                  <a:pt x="551526" y="1905970"/>
                  <a:pt x="350901" y="1736084"/>
                </a:cubicBezTo>
                <a:cubicBezTo>
                  <a:pt x="127256" y="1546705"/>
                  <a:pt x="-1" y="1279807"/>
                  <a:pt x="-1" y="1000133"/>
                </a:cubicBezTo>
                <a:cubicBezTo>
                  <a:pt x="-1" y="1000132"/>
                  <a:pt x="0" y="1000131"/>
                  <a:pt x="0" y="1000130"/>
                </a:cubicBezTo>
                <a:close/>
              </a:path>
            </a:pathLst>
          </a:cu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353892" tIns="328491" rIns="353892" bIns="328491" spcCol="1270" anchor="ctr"/>
          <a:lstStyle/>
          <a:p>
            <a:pPr algn="ctr" defTabSz="1244600">
              <a:lnSpc>
                <a:spcPct val="90000"/>
              </a:lnSpc>
              <a:spcAft>
                <a:spcPct val="35000"/>
              </a:spcAft>
              <a:defRPr/>
            </a:pPr>
            <a:r>
              <a:rPr lang="zh-TW" altLang="en-US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人員排程</a:t>
            </a:r>
          </a:p>
        </p:txBody>
      </p:sp>
      <p:sp>
        <p:nvSpPr>
          <p:cNvPr id="14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00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服務業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的人員排程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0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服務業的人員排程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14" name="圓角矩形 13"/>
          <p:cNvSpPr/>
          <p:nvPr/>
        </p:nvSpPr>
        <p:spPr bwMode="auto">
          <a:xfrm>
            <a:off x="395536" y="1780803"/>
            <a:ext cx="4858012" cy="1000125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以日計之工作時間排程</a:t>
            </a: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899592" y="2780928"/>
            <a:ext cx="7072312" cy="358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250000"/>
              </a:lnSpc>
              <a:buFont typeface="Wingdings" pitchFamily="2" charset="2"/>
              <a:buChar char="ü"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以最少的人數完成每日的工作</a:t>
            </a:r>
            <a:endParaRPr lang="zh-TW" altLang="en-US" sz="2800" dirty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250000"/>
              </a:lnSpc>
              <a:buFont typeface="Wingdings" pitchFamily="2" charset="2"/>
              <a:buChar char="ü"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實際</a:t>
            </a: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產出與規劃產出間差異最小化</a:t>
            </a:r>
            <a:endParaRPr lang="en-US" altLang="zh-TW" sz="2800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 defTabSz="914400">
              <a:lnSpc>
                <a:spcPct val="250000"/>
              </a:lnSpc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</a:pPr>
            <a:r>
              <a:rPr kumimoji="1"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以票據交換所和銀行的後端作業工作為例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00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服務業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的人員排程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95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服務業的人員排程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429000" y="2071688"/>
            <a:ext cx="5715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接收     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預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處理            縮影              鑑定           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合計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42988" y="2574925"/>
            <a:ext cx="795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               每日件數    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P/H   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Hstd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P/H   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Hstd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P/H  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Hstd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P/H  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Hstd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</a:rPr>
              <a:t>Hstd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8013" y="2587625"/>
            <a:ext cx="86995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產品</a:t>
            </a:r>
          </a:p>
          <a:p>
            <a:pPr eaLnBrk="1" hangingPunct="1"/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支票</a:t>
            </a:r>
          </a:p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結帳表</a:t>
            </a:r>
          </a:p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鈔票</a:t>
            </a:r>
          </a:p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投資</a:t>
            </a:r>
          </a:p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收藏品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67744" y="3087688"/>
            <a:ext cx="7366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2000</a:t>
            </a:r>
          </a:p>
          <a:p>
            <a:pPr eaLnBrk="1" hangingPunct="1"/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1000</a:t>
            </a:r>
          </a:p>
          <a:p>
            <a:pPr eaLnBrk="1" hangingPunct="1"/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  200</a:t>
            </a:r>
          </a:p>
          <a:p>
            <a:pPr eaLnBrk="1" hangingPunct="1"/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  400</a:t>
            </a:r>
          </a:p>
          <a:p>
            <a:pPr eaLnBrk="1" hangingPunct="1"/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  500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34370" y="3087688"/>
            <a:ext cx="7175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1000</a:t>
            </a:r>
          </a:p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--</a:t>
            </a:r>
          </a:p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30</a:t>
            </a:r>
          </a:p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100</a:t>
            </a:r>
          </a:p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300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923277" y="3087688"/>
            <a:ext cx="5016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2.0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--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6.7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4.0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1.7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4496284" y="3087688"/>
            <a:ext cx="584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600</a:t>
            </a: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600</a:t>
            </a: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15</a:t>
            </a: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50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151841" y="3087688"/>
            <a:ext cx="6365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3.3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1.7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13.3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8.0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859786" y="3087688"/>
            <a:ext cx="584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240</a:t>
            </a: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250</a:t>
            </a:r>
          </a:p>
          <a:p>
            <a:pPr eaLnBrk="1" hangingPunct="1"/>
            <a:endParaRPr lang="en-US" altLang="zh-TW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200</a:t>
            </a: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300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515343" y="3087688"/>
            <a:ext cx="5016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8.3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4.0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--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2.0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1.7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7088350" y="3087688"/>
            <a:ext cx="5842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640</a:t>
            </a: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150</a:t>
            </a:r>
          </a:p>
          <a:p>
            <a:pPr eaLnBrk="1" hangingPunct="1"/>
            <a:endParaRPr lang="en-US" altLang="zh-TW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150</a:t>
            </a: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60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7743907" y="3087688"/>
            <a:ext cx="5016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3.1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6.7</a:t>
            </a:r>
          </a:p>
          <a:p>
            <a:pPr eaLnBrk="1" hangingPunct="1"/>
            <a:endParaRPr lang="en-US" altLang="zh-TW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2.7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8.4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8316913" y="3087688"/>
            <a:ext cx="636587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16.7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12.4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20.0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16.7</a:t>
            </a:r>
          </a:p>
          <a:p>
            <a:pPr eaLnBrk="1" hangingPunct="1"/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11.8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10382" y="4987925"/>
            <a:ext cx="2862262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需要之總時數</a:t>
            </a:r>
          </a:p>
          <a:p>
            <a:pPr eaLnBrk="1" hangingPunct="1"/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乘以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1.25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倍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缺席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&amp;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休假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eaLnBrk="1" hangingPunct="1"/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除以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小時等於需要之人力</a:t>
            </a:r>
          </a:p>
          <a:p>
            <a:pPr eaLnBrk="1" hangingPunct="1"/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3714750" y="5016500"/>
            <a:ext cx="6365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14.4</a:t>
            </a:r>
          </a:p>
          <a:p>
            <a:pPr eaLnBrk="1" hangingPunct="1"/>
            <a:endParaRPr lang="en-US" altLang="zh-TW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18.0</a:t>
            </a: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4866061" y="5016500"/>
            <a:ext cx="63658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26.3</a:t>
            </a:r>
          </a:p>
          <a:p>
            <a:pPr eaLnBrk="1" hangingPunct="1"/>
            <a:endParaRPr lang="en-US" altLang="zh-TW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32.9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6017371" y="5016500"/>
            <a:ext cx="6365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16.0</a:t>
            </a:r>
          </a:p>
          <a:p>
            <a:pPr eaLnBrk="1" hangingPunct="1"/>
            <a:endParaRPr lang="en-US" altLang="zh-TW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20.0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7168682" y="5016500"/>
            <a:ext cx="63350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20.9</a:t>
            </a:r>
          </a:p>
          <a:p>
            <a:pPr eaLnBrk="1" hangingPunct="1"/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26.1</a:t>
            </a:r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8316913" y="5016500"/>
            <a:ext cx="6365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>
                <a:latin typeface="微軟正黑體" pitchFamily="34" charset="-120"/>
                <a:ea typeface="微軟正黑體" pitchFamily="34" charset="-120"/>
              </a:rPr>
              <a:t>77.6</a:t>
            </a:r>
          </a:p>
        </p:txBody>
      </p:sp>
      <p:sp>
        <p:nvSpPr>
          <p:cNvPr id="26" name="橢圓形圖說文字 25"/>
          <p:cNvSpPr/>
          <p:nvPr/>
        </p:nvSpPr>
        <p:spPr>
          <a:xfrm>
            <a:off x="1357313" y="1785938"/>
            <a:ext cx="1857375" cy="785812"/>
          </a:xfrm>
          <a:prstGeom prst="wedgeEllipseCallout">
            <a:avLst>
              <a:gd name="adj1" fmla="val 48136"/>
              <a:gd name="adj2" fmla="val 70933"/>
            </a:avLst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每小時之生產率</a:t>
            </a:r>
          </a:p>
        </p:txBody>
      </p:sp>
      <p:sp>
        <p:nvSpPr>
          <p:cNvPr id="27" name="橢圓形圖說文字 26"/>
          <p:cNvSpPr/>
          <p:nvPr/>
        </p:nvSpPr>
        <p:spPr>
          <a:xfrm>
            <a:off x="3493145" y="1548299"/>
            <a:ext cx="2377832" cy="501229"/>
          </a:xfrm>
          <a:prstGeom prst="wedgeEllipseCallout">
            <a:avLst>
              <a:gd name="adj1" fmla="val -30381"/>
              <a:gd name="adj2" fmla="val 162239"/>
            </a:avLst>
          </a:prstGeom>
          <a:noFill/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b="1" dirty="0">
                <a:solidFill>
                  <a:schemeClr val="accent2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需要之小時數</a:t>
            </a:r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3786188" y="607218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2.3</a:t>
            </a: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4932040" y="607218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4.1</a:t>
            </a:r>
          </a:p>
        </p:txBody>
      </p:sp>
      <p:sp>
        <p:nvSpPr>
          <p:cNvPr id="30" name="Text Box 24"/>
          <p:cNvSpPr txBox="1">
            <a:spLocks noChangeArrowheads="1"/>
          </p:cNvSpPr>
          <p:nvPr/>
        </p:nvSpPr>
        <p:spPr bwMode="auto">
          <a:xfrm>
            <a:off x="6158582" y="607218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2.5</a:t>
            </a:r>
          </a:p>
        </p:txBody>
      </p:sp>
      <p:sp>
        <p:nvSpPr>
          <p:cNvPr id="31" name="Text Box 25"/>
          <p:cNvSpPr txBox="1">
            <a:spLocks noChangeArrowheads="1"/>
          </p:cNvSpPr>
          <p:nvPr/>
        </p:nvSpPr>
        <p:spPr bwMode="auto">
          <a:xfrm>
            <a:off x="7310710" y="6072188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3.3</a:t>
            </a:r>
          </a:p>
        </p:txBody>
      </p:sp>
      <p:cxnSp>
        <p:nvCxnSpPr>
          <p:cNvPr id="35" name="直線接點 34"/>
          <p:cNvCxnSpPr/>
          <p:nvPr/>
        </p:nvCxnSpPr>
        <p:spPr>
          <a:xfrm>
            <a:off x="928688" y="3000375"/>
            <a:ext cx="7929562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25"/>
          <p:cNvSpPr txBox="1">
            <a:spLocks noChangeArrowheads="1"/>
          </p:cNvSpPr>
          <p:nvPr/>
        </p:nvSpPr>
        <p:spPr bwMode="auto">
          <a:xfrm>
            <a:off x="8319993" y="6072188"/>
            <a:ext cx="6335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12.2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2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00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服務業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的人員排程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942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服務業的人員排程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2286000" y="3135907"/>
            <a:ext cx="52371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2800" b="1">
                <a:latin typeface="微軟正黑體" pitchFamily="34" charset="-120"/>
                <a:ea typeface="微軟正黑體" pitchFamily="34" charset="-120"/>
              </a:rPr>
              <a:t>人力規劃    　　</a:t>
            </a:r>
            <a:r>
              <a:rPr lang="en-US" altLang="zh-TW" sz="2800" b="1">
                <a:latin typeface="微軟正黑體" pitchFamily="34" charset="-120"/>
                <a:ea typeface="微軟正黑體" pitchFamily="34" charset="-120"/>
              </a:rPr>
              <a:t>( Staffing Plan)</a:t>
            </a: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900113" y="3916957"/>
            <a:ext cx="7815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/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功能          人力需求        可用人力        差異</a:t>
            </a: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000" b="1" u="sng" dirty="0">
                <a:latin typeface="微軟正黑體" pitchFamily="34" charset="-120"/>
                <a:ea typeface="微軟正黑體" pitchFamily="34" charset="-120"/>
              </a:rPr>
              <a:t>+</a:t>
            </a: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</a:rPr>
              <a:t>)      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       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管理者</a:t>
            </a: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的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行動</a:t>
            </a:r>
            <a:endParaRPr lang="zh-TW" altLang="en-US" sz="20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900113" y="4493220"/>
            <a:ext cx="954107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接收   </a:t>
            </a:r>
            <a:endParaRPr lang="zh-TW" altLang="en-US" sz="2000" b="1" dirty="0"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lnSpc>
                <a:spcPct val="140000"/>
              </a:lnSpc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預處理</a:t>
            </a:r>
          </a:p>
          <a:p>
            <a:pPr eaLnBrk="1" hangingPunct="1">
              <a:lnSpc>
                <a:spcPct val="140000"/>
              </a:lnSpc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縮影</a:t>
            </a:r>
          </a:p>
          <a:p>
            <a:pPr eaLnBrk="1" hangingPunct="1">
              <a:lnSpc>
                <a:spcPct val="140000"/>
              </a:lnSpc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鑑定</a:t>
            </a:r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2357438" y="4493220"/>
            <a:ext cx="54133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2.3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4.1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2.5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3.3</a:t>
            </a: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3857625" y="4493220"/>
            <a:ext cx="5413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2.0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4.0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3.0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3.0</a:t>
            </a: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5143500" y="4493220"/>
            <a:ext cx="7318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-0.3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-0.1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+0.5</a:t>
            </a:r>
          </a:p>
          <a:p>
            <a:pPr eaLnBrk="1" hangingPunct="1">
              <a:lnSpc>
                <a:spcPct val="140000"/>
              </a:lnSpc>
            </a:pPr>
            <a:r>
              <a:rPr lang="en-US" altLang="zh-TW" sz="2000">
                <a:latin typeface="微軟正黑體" pitchFamily="34" charset="-120"/>
                <a:ea typeface="微軟正黑體" pitchFamily="34" charset="-120"/>
              </a:rPr>
              <a:t>-0.3</a:t>
            </a:r>
          </a:p>
        </p:txBody>
      </p:sp>
      <p:sp>
        <p:nvSpPr>
          <p:cNvPr id="42" name="Text Box 8"/>
          <p:cNvSpPr txBox="1">
            <a:spLocks noChangeArrowheads="1"/>
          </p:cNvSpPr>
          <p:nvPr/>
        </p:nvSpPr>
        <p:spPr bwMode="auto">
          <a:xfrm>
            <a:off x="5978838" y="4493220"/>
            <a:ext cx="3185487" cy="1772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40000"/>
              </a:lnSpc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使用加班</a:t>
            </a:r>
          </a:p>
          <a:p>
            <a:pPr algn="ctr" eaLnBrk="1" hangingPunct="1">
              <a:lnSpc>
                <a:spcPct val="140000"/>
              </a:lnSpc>
            </a:pPr>
            <a:r>
              <a:rPr lang="zh-TW" altLang="en-US" sz="2000" b="1" dirty="0">
                <a:latin typeface="微軟正黑體" pitchFamily="34" charset="-120"/>
                <a:ea typeface="微軟正黑體" pitchFamily="34" charset="-120"/>
              </a:rPr>
              <a:t>使用加班</a:t>
            </a:r>
          </a:p>
          <a:p>
            <a:pPr algn="ctr" eaLnBrk="1" hangingPunct="1">
              <a:lnSpc>
                <a:spcPct val="140000"/>
              </a:lnSpc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讓多餘的人力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去支援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鑑定作業</a:t>
            </a:r>
            <a:endParaRPr lang="zh-TW" altLang="en-US" b="1" dirty="0">
              <a:latin typeface="微軟正黑體" pitchFamily="34" charset="-120"/>
              <a:ea typeface="微軟正黑體" pitchFamily="34" charset="-120"/>
            </a:endParaRPr>
          </a:p>
          <a:p>
            <a:pPr algn="ctr" eaLnBrk="1" hangingPunct="1">
              <a:lnSpc>
                <a:spcPct val="140000"/>
              </a:lnSpc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從縮影得到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</a:rPr>
              <a:t>0.3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</a:rPr>
              <a:t>的人力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43" name="直線接點 42"/>
          <p:cNvCxnSpPr/>
          <p:nvPr/>
        </p:nvCxnSpPr>
        <p:spPr>
          <a:xfrm>
            <a:off x="928688" y="4350345"/>
            <a:ext cx="7572375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圓角矩形 44"/>
          <p:cNvSpPr/>
          <p:nvPr/>
        </p:nvSpPr>
        <p:spPr bwMode="auto">
          <a:xfrm>
            <a:off x="395536" y="1628800"/>
            <a:ext cx="4858012" cy="1000125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以日計之工作時間排程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00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服務業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的人員排程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742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15-1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製造執行系統</a:t>
            </a:r>
            <a:endParaRPr lang="fr-FR" altLang="zh-TW" dirty="0" smtClean="0"/>
          </a:p>
        </p:txBody>
      </p:sp>
      <p:pic>
        <p:nvPicPr>
          <p:cNvPr id="4" name="Picture 2" descr="C:\Users\149161\Desktop\support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80" y="1507371"/>
            <a:ext cx="6963538" cy="5107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300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服務業的人員排程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21" name="圓角矩形 20"/>
          <p:cNvSpPr/>
          <p:nvPr/>
        </p:nvSpPr>
        <p:spPr bwMode="auto">
          <a:xfrm>
            <a:off x="488688" y="1988840"/>
            <a:ext cx="4858012" cy="1000125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以小時計之工作時間排程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357313" y="3068960"/>
            <a:ext cx="7072312" cy="358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250000"/>
              </a:lnSpc>
              <a:buFont typeface="Wingdings" pitchFamily="2" charset="2"/>
              <a:buChar char="ü"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 需求依時段不同而變動</a:t>
            </a:r>
          </a:p>
          <a:p>
            <a:pPr>
              <a:lnSpc>
                <a:spcPct val="250000"/>
              </a:lnSpc>
              <a:buFont typeface="Wingdings" pitchFamily="2" charset="2"/>
              <a:buChar char="ü"/>
            </a:pPr>
            <a:r>
              <a:rPr lang="zh-TW" altLang="en-US" sz="2800" dirty="0">
                <a:latin typeface="微軟正黑體" pitchFamily="34" charset="-120"/>
                <a:ea typeface="微軟正黑體" pitchFamily="34" charset="-120"/>
              </a:rPr>
              <a:t> 需依不同的需求量分派不同的人數</a:t>
            </a:r>
            <a:endParaRPr lang="en-US" altLang="zh-TW" sz="2800" dirty="0">
              <a:latin typeface="微軟正黑體" pitchFamily="34" charset="-120"/>
              <a:ea typeface="微軟正黑體" pitchFamily="34" charset="-120"/>
            </a:endParaRPr>
          </a:p>
          <a:p>
            <a:pPr marL="342900" indent="-342900" defTabSz="914400">
              <a:lnSpc>
                <a:spcPct val="250000"/>
              </a:lnSpc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Char char=""/>
            </a:pPr>
            <a:r>
              <a:rPr kumimoji="1" lang="zh-TW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以餐廳為例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00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服務業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的人員排程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947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服務業的人員排程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21" name="圓角矩形 20"/>
          <p:cNvSpPr/>
          <p:nvPr/>
        </p:nvSpPr>
        <p:spPr bwMode="auto">
          <a:xfrm>
            <a:off x="488688" y="1988840"/>
            <a:ext cx="4858012" cy="1000125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以小時計之工作時間排程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917400" y="3289523"/>
            <a:ext cx="24929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9pPr>
          </a:lstStyle>
          <a:p>
            <a:pPr eaLnBrk="1" hangingPunct="1"/>
            <a:r>
              <a:rPr kumimoji="1" lang="zh-TW" altLang="en-US" b="1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時                      段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403350" y="4005486"/>
            <a:ext cx="756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9pPr>
          </a:lstStyle>
          <a:p>
            <a:pPr eaLnBrk="1" hangingPunct="1"/>
            <a:r>
              <a:rPr kumimoji="1" lang="en-US" altLang="zh-TW" sz="1800" b="1" dirty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10am  11am  Noon  1pm  2pm  3pm  4pm  5pm  6pm  7pm  8pm  9pm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79388" y="4823146"/>
            <a:ext cx="856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9pPr>
          </a:lstStyle>
          <a:p>
            <a:pPr eaLnBrk="1" hangingPunct="1"/>
            <a:r>
              <a:rPr kumimoji="1" lang="zh-TW" altLang="en-US" sz="1800" b="1" dirty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需求人力</a:t>
            </a:r>
            <a:r>
              <a:rPr kumimoji="1" lang="zh-TW" altLang="en-US" sz="1800" b="1" dirty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　</a:t>
            </a:r>
            <a:r>
              <a:rPr kumimoji="1" lang="zh-TW" altLang="en-US" sz="1800" dirty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       </a:t>
            </a:r>
            <a:r>
              <a:rPr kumimoji="1" lang="en-US" altLang="zh-TW" sz="1800" dirty="0">
                <a:solidFill>
                  <a:prstClr val="black"/>
                </a:solidFill>
                <a:latin typeface="Arial" charset="0"/>
                <a:ea typeface="新細明體" pitchFamily="18" charset="-120"/>
              </a:rPr>
              <a:t>4       6         8         8       6       4        4        6       8       10    10      6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1476375" y="3811552"/>
            <a:ext cx="7343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200026" y="4549642"/>
            <a:ext cx="87137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00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服務業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的人員排程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953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服務業的人員排程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  <p:sp>
        <p:nvSpPr>
          <p:cNvPr id="21" name="圓角矩形 20"/>
          <p:cNvSpPr/>
          <p:nvPr/>
        </p:nvSpPr>
        <p:spPr bwMode="auto">
          <a:xfrm>
            <a:off x="488688" y="1988840"/>
            <a:ext cx="4858012" cy="1000125"/>
          </a:xfrm>
          <a:prstGeom prst="round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以小時計之工作時間排程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3924300" y="3060923"/>
            <a:ext cx="264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9pPr>
          </a:lstStyle>
          <a:p>
            <a:pPr eaLnBrk="1" hangingPunct="1"/>
            <a:r>
              <a:rPr kumimoji="1" lang="zh-TW" altLang="en-US" b="1">
                <a:latin typeface="Arial" charset="0"/>
                <a:ea typeface="新細明體" pitchFamily="18" charset="-120"/>
              </a:rPr>
              <a:t>時                      段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403350" y="3638773"/>
            <a:ext cx="756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9pPr>
          </a:lstStyle>
          <a:p>
            <a:pPr eaLnBrk="1" hangingPunct="1"/>
            <a:r>
              <a:rPr kumimoji="1" lang="en-US" altLang="zh-TW" sz="1800" b="1">
                <a:latin typeface="Arial" charset="0"/>
                <a:ea typeface="新細明體" pitchFamily="18" charset="-120"/>
              </a:rPr>
              <a:t>10am  11am  Noon  1pm  2pm  3pm  4pm  5pm  6pm  7pm  8pm  9pm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79388" y="4142011"/>
            <a:ext cx="8566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9pPr>
          </a:lstStyle>
          <a:p>
            <a:pPr eaLnBrk="1" hangingPunct="1"/>
            <a:r>
              <a:rPr kumimoji="1" lang="zh-TW" altLang="en-US" sz="1800" b="1" dirty="0">
                <a:latin typeface="Arial" charset="0"/>
                <a:ea typeface="新細明體" pitchFamily="18" charset="-120"/>
              </a:rPr>
              <a:t>需求人力　</a:t>
            </a:r>
            <a:r>
              <a:rPr kumimoji="1" lang="zh-TW" altLang="en-US" sz="1800" dirty="0">
                <a:latin typeface="Arial" charset="0"/>
                <a:ea typeface="新細明體" pitchFamily="18" charset="-120"/>
              </a:rPr>
              <a:t>       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4       6         8         8       6       4        4        6       8       10    10      6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179388" y="4718273"/>
            <a:ext cx="860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9pPr>
          </a:lstStyle>
          <a:p>
            <a:pPr eaLnBrk="1" hangingPunct="1"/>
            <a:r>
              <a:rPr kumimoji="1" lang="zh-TW" altLang="en-US" sz="1800" b="1" dirty="0">
                <a:latin typeface="Arial" charset="0"/>
                <a:ea typeface="新細明體" pitchFamily="18" charset="-120"/>
              </a:rPr>
              <a:t>開始分派人力</a:t>
            </a:r>
            <a:r>
              <a:rPr kumimoji="1" lang="zh-TW" altLang="en-US" sz="1800" dirty="0">
                <a:latin typeface="Arial" charset="0"/>
                <a:ea typeface="新細明體" pitchFamily="18" charset="-120"/>
              </a:rPr>
              <a:t>   </a:t>
            </a:r>
            <a:r>
              <a:rPr kumimoji="1" lang="en-US" altLang="zh-TW" sz="1800" dirty="0">
                <a:latin typeface="Arial" charset="0"/>
                <a:ea typeface="新細明體" pitchFamily="18" charset="-120"/>
              </a:rPr>
              <a:t>4       2         2          0      0        0        0        0       4        4      2       0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179388" y="5294536"/>
            <a:ext cx="8655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華康新儷粗黑" pitchFamily="34" charset="-120"/>
              </a:defRPr>
            </a:lvl9pPr>
          </a:lstStyle>
          <a:p>
            <a:pPr eaLnBrk="1" hangingPunct="1"/>
            <a:r>
              <a:rPr kumimoji="1" lang="zh-TW" altLang="en-US" sz="1800" b="1">
                <a:latin typeface="Arial" charset="0"/>
                <a:ea typeface="新細明體" pitchFamily="18" charset="-120"/>
              </a:rPr>
              <a:t>當班人數</a:t>
            </a:r>
            <a:r>
              <a:rPr kumimoji="1" lang="zh-TW" altLang="en-US" sz="1800">
                <a:latin typeface="Arial" charset="0"/>
                <a:ea typeface="新細明體" pitchFamily="18" charset="-120"/>
              </a:rPr>
              <a:t>           </a:t>
            </a:r>
            <a:r>
              <a:rPr kumimoji="1" lang="en-US" altLang="zh-TW" sz="1800">
                <a:latin typeface="Arial" charset="0"/>
                <a:ea typeface="新細明體" pitchFamily="18" charset="-120"/>
              </a:rPr>
              <a:t>4      6         8          8      8        8        8        8       8       10    10     10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1476375" y="3494311"/>
            <a:ext cx="7343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179388" y="3999136"/>
            <a:ext cx="87137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0" y="592971"/>
            <a:ext cx="9144000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 fontScale="90000"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15-5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服務業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的人員排程</a:t>
            </a:r>
            <a:r>
              <a:rPr lang="en-US" altLang="zh-TW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-4 </a:t>
            </a:r>
            <a:r>
              <a:rPr lang="zh-TW" altLang="en-US" dirty="0" smtClean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現場生產控制</a:t>
            </a:r>
            <a:endParaRPr lang="fr-FR" altLang="zh-TW" dirty="0" smtClean="0">
              <a:solidFill>
                <a:srgbClr val="00704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755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15-6 </a:t>
            </a:r>
            <a:r>
              <a:rPr lang="zh-TW" altLang="en-US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結論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261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92971"/>
            <a:ext cx="9144000" cy="914400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15-6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結論</a:t>
            </a:r>
            <a:endParaRPr lang="zh-TW" altLang="en-US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853" y="2204778"/>
            <a:ext cx="8490857" cy="3992562"/>
          </a:xfrm>
        </p:spPr>
        <p:txBody>
          <a:bodyPr>
            <a:normAutofit/>
          </a:bodyPr>
          <a:lstStyle/>
          <a:p>
            <a:r>
              <a:rPr kumimoji="1" lang="zh-TW" altLang="en-US" sz="2800" b="1" dirty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製造工作站排程依賴模擬，來估計經過系統之工作流量，以便確定瓶頸所在及調整工作優先</a:t>
            </a:r>
            <a:r>
              <a:rPr kumimoji="1" lang="zh-TW" altLang="en-US" sz="2800" b="1" dirty="0" smtClean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順序</a:t>
            </a:r>
            <a:endParaRPr kumimoji="1" lang="zh-TW" altLang="en-US" sz="2800" b="1" dirty="0">
              <a:latin typeface="微軟正黑體" pitchFamily="34" charset="-120"/>
              <a:ea typeface="微軟正黑體" pitchFamily="34" charset="-120"/>
              <a:sym typeface="Wingdings" pitchFamily="2" charset="2"/>
            </a:endParaRPr>
          </a:p>
          <a:p>
            <a:r>
              <a:rPr kumimoji="1" lang="zh-TW" altLang="en-US" sz="2800" b="1" dirty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目前工作站排程大都多利用各種套裝軟體來作業</a:t>
            </a:r>
          </a:p>
          <a:p>
            <a:r>
              <a:rPr kumimoji="1" lang="zh-TW" altLang="en-US" sz="2800" b="1" dirty="0">
                <a:latin typeface="微軟正黑體" pitchFamily="34" charset="-120"/>
                <a:ea typeface="微軟正黑體" pitchFamily="34" charset="-120"/>
              </a:rPr>
              <a:t>不論排程狀況如何</a:t>
            </a:r>
            <a:r>
              <a:rPr kumimoji="1" lang="zh-TW" altLang="en-US" sz="2800" b="1" dirty="0">
                <a:latin typeface="微軟正黑體" pitchFamily="34" charset="-120"/>
                <a:ea typeface="微軟正黑體" pitchFamily="34" charset="-120"/>
                <a:sym typeface="Wingdings" pitchFamily="2" charset="2"/>
              </a:rPr>
              <a:t>，避免找到次佳解是非常重要的</a:t>
            </a:r>
          </a:p>
        </p:txBody>
      </p:sp>
    </p:spTree>
    <p:extLst>
      <p:ext uri="{BB962C8B-B14F-4D97-AF65-F5344CB8AC3E}">
        <p14:creationId xmlns:p14="http://schemas.microsoft.com/office/powerpoint/2010/main" val="3674163418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15-1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製造執行系統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131" y="1753551"/>
            <a:ext cx="7610476" cy="4531499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服務執行系統（</a:t>
            </a:r>
            <a:r>
              <a:rPr lang="en-US" altLang="zh-TW" sz="2800" dirty="0" smtClean="0"/>
              <a:t>Service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Execution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System,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SES</a:t>
            </a:r>
            <a:r>
              <a:rPr lang="zh-TW" altLang="en-US" sz="2800" dirty="0" smtClean="0"/>
              <a:t>）</a:t>
            </a:r>
            <a:endParaRPr lang="en-US" altLang="zh-TW" sz="2800" dirty="0" smtClean="0"/>
          </a:p>
          <a:p>
            <a:r>
              <a:rPr lang="zh-TW" altLang="en-US" sz="2800" dirty="0" smtClean="0"/>
              <a:t>連結服務系統、人員與顧客接觸之排程、派工、追蹤、監督及控制的資訊系統。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4613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 </a:t>
            </a:r>
            <a:r>
              <a:rPr lang="zh-TW" altLang="en-US" cap="none" dirty="0" smtClean="0">
                <a:solidFill>
                  <a:srgbClr val="FFFF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工作中心的本質與重要性</a:t>
            </a:r>
            <a:endParaRPr lang="zh-TW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9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15-2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工作中心的本質與重要性</a:t>
            </a:r>
            <a:endParaRPr lang="fr-FR" altLang="zh-TW" dirty="0" smtClean="0"/>
          </a:p>
        </p:txBody>
      </p:sp>
      <p:sp>
        <p:nvSpPr>
          <p:cNvPr id="5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n"/>
              <a:defRPr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工作中心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組織生產資源以完成生產作業的單位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可能一部機器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or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多部機器組成 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or 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一個執行工作的區域</a:t>
            </a:r>
            <a:endParaRPr lang="en-US" altLang="zh-TW" sz="2400" dirty="0" smtClean="0">
              <a:latin typeface="微軟正黑體" pitchFamily="34" charset="-120"/>
              <a:ea typeface="微軟正黑體" pitchFamily="34" charset="-120"/>
            </a:endParaRP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可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依據下列組成劃分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zh-TW" altLang="en-US" sz="2400" u="sng" dirty="0" smtClean="0">
                <a:latin typeface="微軟正黑體" pitchFamily="34" charset="-120"/>
                <a:ea typeface="微軟正黑體" pitchFamily="34" charset="-120"/>
              </a:rPr>
              <a:t>零工式生產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(Job-Shop)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2400" u="sng" dirty="0" smtClean="0">
                <a:latin typeface="微軟正黑體" pitchFamily="34" charset="-120"/>
                <a:ea typeface="微軟正黑體" pitchFamily="34" charset="-120"/>
              </a:rPr>
              <a:t>生產流程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sz="2400" u="sng" dirty="0" smtClean="0">
                <a:latin typeface="微軟正黑體" pitchFamily="34" charset="-120"/>
                <a:ea typeface="微軟正黑體" pitchFamily="34" charset="-120"/>
              </a:rPr>
              <a:t>裝配線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或</a:t>
            </a:r>
            <a:r>
              <a:rPr lang="zh-TW" altLang="en-US" sz="2400" u="sng" dirty="0" smtClean="0">
                <a:latin typeface="微軟正黑體" pitchFamily="34" charset="-120"/>
                <a:ea typeface="微軟正黑體" pitchFamily="34" charset="-120"/>
              </a:rPr>
              <a:t>群組技術中心</a:t>
            </a:r>
            <a:r>
              <a:rPr lang="zh-TW" altLang="en-US" sz="2400" dirty="0" smtClean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sz="2400" dirty="0" smtClean="0">
                <a:latin typeface="微軟正黑體" pitchFamily="34" charset="-120"/>
                <a:ea typeface="微軟正黑體" pitchFamily="34" charset="-120"/>
              </a:rPr>
              <a:t>GT Cell)</a:t>
            </a:r>
          </a:p>
          <a:p>
            <a:pPr marL="914400" lvl="1" indent="-51435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fr-FR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6858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358</TotalTime>
  <Words>3204</Words>
  <Application>Microsoft Macintosh PowerPoint</Application>
  <PresentationFormat>On-screen Show (4:3)</PresentationFormat>
  <Paragraphs>587</Paragraphs>
  <Slides>64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64</vt:i4>
      </vt:variant>
    </vt:vector>
  </HeadingPairs>
  <TitlesOfParts>
    <vt:vector size="68" baseType="lpstr">
      <vt:lpstr>Perception</vt:lpstr>
      <vt:lpstr>Document</vt:lpstr>
      <vt:lpstr>文件</vt:lpstr>
      <vt:lpstr>VISIO</vt:lpstr>
      <vt:lpstr>生產管理  Chapter 15   排程</vt:lpstr>
      <vt:lpstr>PowerPoint Presentation</vt:lpstr>
      <vt:lpstr>15-1 製造執行系統</vt:lpstr>
      <vt:lpstr>15-1 製造執行系統</vt:lpstr>
      <vt:lpstr>15-1 製造執行系統</vt:lpstr>
      <vt:lpstr>15-1 製造執行系統</vt:lpstr>
      <vt:lpstr>15-1 製造執行系統</vt:lpstr>
      <vt:lpstr>15-2 工作中心的本質與重要性</vt:lpstr>
      <vt:lpstr>15-2 工作中心的本質與重要性</vt:lpstr>
      <vt:lpstr>15-2 工作中心的本質與重要性</vt:lpstr>
      <vt:lpstr>15-2 工作中心的本質與重要性</vt:lpstr>
      <vt:lpstr>15-2 工作中心的本質與重要性</vt:lpstr>
      <vt:lpstr>15-2 工作中心的本質與重要性</vt:lpstr>
      <vt:lpstr>15-2 工作中心的本質與重要性</vt:lpstr>
      <vt:lpstr>15-2 工作中心的本質與重要性</vt:lpstr>
      <vt:lpstr>15-2 工作中心的本質與重要性</vt:lpstr>
      <vt:lpstr>15-2 工作中心的本質與重要性</vt:lpstr>
      <vt:lpstr>15-3 優先法則與技術</vt:lpstr>
      <vt:lpstr>(一)單機對n項作業之排程</vt:lpstr>
      <vt:lpstr>法律影印快遞公司的範例</vt:lpstr>
      <vt:lpstr>FCFS法則(先到先服務)到先處理的）</vt:lpstr>
      <vt:lpstr>SOT法則：(shortest operation  time)給予加工時間最短之訂單第一優先處理</vt:lpstr>
      <vt:lpstr>DDATE (交期) 法則：(du)交期最早</vt:lpstr>
      <vt:lpstr>LCFS(後到先服務)法則first-serve</vt:lpstr>
      <vt:lpstr>RANDOM(隨機)法則：</vt:lpstr>
      <vt:lpstr>STR(剩餘寬裕時間)法則</vt:lpstr>
      <vt:lpstr>排程法則之比較</vt:lpstr>
      <vt:lpstr>2機對n項作業之排程</vt:lpstr>
      <vt:lpstr> 4項工作在雙機之作業(n=4)</vt:lpstr>
      <vt:lpstr> 4項工作在雙機之作業(n=4)</vt:lpstr>
      <vt:lpstr> 4項工作在雙機之作業(n=4)</vt:lpstr>
      <vt:lpstr>機器數與工作數相同之排程</vt:lpstr>
      <vt:lpstr>指派方法 （assignment method)</vt:lpstr>
      <vt:lpstr>指派方法</vt:lpstr>
      <vt:lpstr>步驟 1：列之減法</vt:lpstr>
      <vt:lpstr>步驟 2：欄之減法</vt:lpstr>
      <vt:lpstr>步驟 3-利用直線驗證：</vt:lpstr>
      <vt:lpstr>  步驟  4</vt:lpstr>
      <vt:lpstr>藉由「直線測試」得最佳解</vt:lpstr>
      <vt:lpstr>最佳機器之分派與對應成本</vt:lpstr>
      <vt:lpstr> m機對n項工作之排程</vt:lpstr>
      <vt:lpstr>15-4 現場生產控制</vt:lpstr>
      <vt:lpstr>15-4 現場生產控制</vt:lpstr>
      <vt:lpstr>1515-4 現場生產控制-4 現場生產控制</vt:lpstr>
      <vt:lpstr>15-4 現場生產控制</vt:lpstr>
      <vt:lpstr>15-4 現場生產控制</vt:lpstr>
      <vt:lpstr>15-4 現場生產控制</vt:lpstr>
      <vt:lpstr>15-4 現場生產控制</vt:lpstr>
      <vt:lpstr>15-4 現場生產控制</vt:lpstr>
      <vt:lpstr>15-4 現場生產控制</vt:lpstr>
      <vt:lpstr>15-4 現場生產控制</vt:lpstr>
      <vt:lpstr>15-4 現場生產控制</vt:lpstr>
      <vt:lpstr>15-4 現場生產控制</vt:lpstr>
      <vt:lpstr>15-4 現場生產控制</vt:lpstr>
      <vt:lpstr>15-5 服務業的人員排程</vt:lpstr>
      <vt:lpstr>PowerPoint Presentation</vt:lpstr>
      <vt:lpstr>15-5 服務業的人員排程</vt:lpstr>
      <vt:lpstr>15-5 服務業的人員排程</vt:lpstr>
      <vt:lpstr>15-5 服務業的人員排程</vt:lpstr>
      <vt:lpstr>15-5 服務業的人員排程</vt:lpstr>
      <vt:lpstr>15-5 服務業的人員排程</vt:lpstr>
      <vt:lpstr>15-5 服務業的人員排程</vt:lpstr>
      <vt:lpstr>15-6  結論</vt:lpstr>
      <vt:lpstr>15-6 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 排程</dc:title>
  <dc:creator>Lee Andrew</dc:creator>
  <cp:lastModifiedBy>Lee Andrew</cp:lastModifiedBy>
  <cp:revision>53</cp:revision>
  <dcterms:created xsi:type="dcterms:W3CDTF">2014-05-15T10:00:26Z</dcterms:created>
  <dcterms:modified xsi:type="dcterms:W3CDTF">2014-05-19T11:46:32Z</dcterms:modified>
</cp:coreProperties>
</file>