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256" r:id="rId3"/>
    <p:sldId id="258" r:id="rId4"/>
    <p:sldId id="273" r:id="rId5"/>
    <p:sldId id="274" r:id="rId6"/>
    <p:sldId id="275" r:id="rId7"/>
    <p:sldId id="276" r:id="rId8"/>
    <p:sldId id="277" r:id="rId9"/>
    <p:sldId id="278" r:id="rId10"/>
    <p:sldId id="279" r:id="rId11"/>
    <p:sldId id="259" r:id="rId12"/>
    <p:sldId id="261" r:id="rId13"/>
    <p:sldId id="267" r:id="rId14"/>
    <p:sldId id="268" r:id="rId15"/>
    <p:sldId id="269" r:id="rId16"/>
    <p:sldId id="270" r:id="rId17"/>
    <p:sldId id="260" r:id="rId18"/>
    <p:sldId id="262" r:id="rId19"/>
    <p:sldId id="263" r:id="rId20"/>
    <p:sldId id="264" r:id="rId21"/>
    <p:sldId id="265" r:id="rId22"/>
    <p:sldId id="271" r:id="rId23"/>
    <p:sldId id="272" r:id="rId24"/>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79" autoAdjust="0"/>
    <p:restoredTop sz="80612" autoAdjust="0"/>
  </p:normalViewPr>
  <p:slideViewPr>
    <p:cSldViewPr snapToGrid="0">
      <p:cViewPr varScale="1">
        <p:scale>
          <a:sx n="60" d="100"/>
          <a:sy n="60" d="100"/>
        </p:scale>
        <p:origin x="222"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5985C-C95B-4A6A-9421-71E129F29192}" type="datetimeFigureOut">
              <a:rPr lang="zh-TW" altLang="en-US" smtClean="0"/>
              <a:t>2014/4/7</a:t>
            </a:fld>
            <a:endParaRPr lang="zh-TW" altLang="en-US"/>
          </a:p>
        </p:txBody>
      </p:sp>
      <p:sp>
        <p:nvSpPr>
          <p:cNvPr id="4" name="投影片圖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9224F9-64C4-4D90-8A9B-B38DBDE2A1B6}" type="slidenum">
              <a:rPr lang="zh-TW" altLang="en-US" smtClean="0"/>
              <a:t>‹#›</a:t>
            </a:fld>
            <a:endParaRPr lang="zh-TW" altLang="en-US"/>
          </a:p>
        </p:txBody>
      </p:sp>
    </p:spTree>
    <p:extLst>
      <p:ext uri="{BB962C8B-B14F-4D97-AF65-F5344CB8AC3E}">
        <p14:creationId xmlns:p14="http://schemas.microsoft.com/office/powerpoint/2010/main" val="1535416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09224F9-64C4-4D90-8A9B-B38DBDE2A1B6}" type="slidenum">
              <a:rPr lang="zh-TW" altLang="en-US" smtClean="0"/>
              <a:t>1</a:t>
            </a:fld>
            <a:endParaRPr lang="zh-TW" altLang="en-US"/>
          </a:p>
        </p:txBody>
      </p:sp>
    </p:spTree>
    <p:extLst>
      <p:ext uri="{BB962C8B-B14F-4D97-AF65-F5344CB8AC3E}">
        <p14:creationId xmlns:p14="http://schemas.microsoft.com/office/powerpoint/2010/main" val="872786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smtClean="0"/>
              <a:t>NetWeaver</a:t>
            </a:r>
            <a:r>
              <a:rPr lang="zh-TW" altLang="en-US" dirty="0" smtClean="0"/>
              <a:t>的許多應用式提供</a:t>
            </a:r>
            <a:r>
              <a:rPr lang="en-US" altLang="zh-TW" dirty="0" smtClean="0"/>
              <a:t>ERP</a:t>
            </a:r>
            <a:r>
              <a:rPr lang="zh-TW" altLang="en-US" dirty="0" smtClean="0"/>
              <a:t> 資料給供應商或顧客，或是將特定的外部資料匯入設定的</a:t>
            </a:r>
            <a:r>
              <a:rPr lang="en-US" altLang="zh-TW" dirty="0" smtClean="0"/>
              <a:t>ERP</a:t>
            </a:r>
            <a:r>
              <a:rPr lang="zh-TW" altLang="en-US" dirty="0" smtClean="0"/>
              <a:t>模組。</a:t>
            </a:r>
            <a:endParaRPr lang="zh-TW" altLang="en-US" dirty="0"/>
          </a:p>
        </p:txBody>
      </p:sp>
      <p:sp>
        <p:nvSpPr>
          <p:cNvPr id="4" name="投影片編號版面配置區 3"/>
          <p:cNvSpPr>
            <a:spLocks noGrp="1"/>
          </p:cNvSpPr>
          <p:nvPr>
            <p:ph type="sldNum" sz="quarter" idx="10"/>
          </p:nvPr>
        </p:nvSpPr>
        <p:spPr/>
        <p:txBody>
          <a:bodyPr/>
          <a:lstStyle/>
          <a:p>
            <a:fld id="{809224F9-64C4-4D90-8A9B-B38DBDE2A1B6}" type="slidenum">
              <a:rPr lang="zh-TW" altLang="en-US" smtClean="0"/>
              <a:t>11</a:t>
            </a:fld>
            <a:endParaRPr lang="zh-TW" altLang="en-US"/>
          </a:p>
        </p:txBody>
      </p:sp>
    </p:spTree>
    <p:extLst>
      <p:ext uri="{BB962C8B-B14F-4D97-AF65-F5344CB8AC3E}">
        <p14:creationId xmlns:p14="http://schemas.microsoft.com/office/powerpoint/2010/main" val="3038398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接下來以</a:t>
            </a:r>
            <a:r>
              <a:rPr lang="en-US" altLang="zh-TW" dirty="0" smtClean="0"/>
              <a:t>SAP</a:t>
            </a:r>
            <a:r>
              <a:rPr lang="zh-TW" altLang="en-US" dirty="0" smtClean="0"/>
              <a:t>的</a:t>
            </a:r>
            <a:r>
              <a:rPr lang="en-US" altLang="zh-TW" dirty="0" smtClean="0"/>
              <a:t>SCM</a:t>
            </a:r>
            <a:r>
              <a:rPr lang="zh-TW" altLang="en-US" dirty="0" smtClean="0"/>
              <a:t>為例</a:t>
            </a:r>
            <a:r>
              <a:rPr lang="en-US" altLang="zh-TW" dirty="0" smtClean="0"/>
              <a:t/>
            </a:r>
            <a:br>
              <a:rPr lang="en-US" altLang="zh-TW" dirty="0" smtClean="0"/>
            </a:br>
            <a:r>
              <a:rPr lang="en-US" altLang="zh-TW" dirty="0" smtClean="0"/>
              <a:t>SAPSCM</a:t>
            </a:r>
            <a:r>
              <a:rPr lang="zh-TW" altLang="en-US" dirty="0" smtClean="0"/>
              <a:t>規畫情境包括 協同需求規劃、銷售與作業規畫、協同供應與配銷規劃</a:t>
            </a:r>
            <a:endParaRPr lang="zh-TW" altLang="en-US" dirty="0"/>
          </a:p>
        </p:txBody>
      </p:sp>
      <p:sp>
        <p:nvSpPr>
          <p:cNvPr id="4" name="投影片編號版面配置區 3"/>
          <p:cNvSpPr>
            <a:spLocks noGrp="1"/>
          </p:cNvSpPr>
          <p:nvPr>
            <p:ph type="sldNum" sz="quarter" idx="10"/>
          </p:nvPr>
        </p:nvSpPr>
        <p:spPr/>
        <p:txBody>
          <a:bodyPr/>
          <a:lstStyle/>
          <a:p>
            <a:fld id="{809224F9-64C4-4D90-8A9B-B38DBDE2A1B6}" type="slidenum">
              <a:rPr lang="zh-TW" altLang="en-US" smtClean="0"/>
              <a:t>12</a:t>
            </a:fld>
            <a:endParaRPr lang="zh-TW" altLang="en-US"/>
          </a:p>
        </p:txBody>
      </p:sp>
    </p:spTree>
    <p:extLst>
      <p:ext uri="{BB962C8B-B14F-4D97-AF65-F5344CB8AC3E}">
        <p14:creationId xmlns:p14="http://schemas.microsoft.com/office/powerpoint/2010/main" val="3831836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基本上，</a:t>
            </a:r>
            <a:r>
              <a:rPr lang="en-US" altLang="zh-TW" dirty="0" smtClean="0"/>
              <a:t>SCM</a:t>
            </a:r>
            <a:r>
              <a:rPr lang="zh-TW" altLang="en-US" dirty="0" smtClean="0"/>
              <a:t>需求規劃屬於統計預測的技術，提供使用者精確估計的工具，就像剛剛上一位同學有突破專欄介紹</a:t>
            </a:r>
            <a:r>
              <a:rPr lang="en-US" altLang="zh-TW" dirty="0" smtClean="0"/>
              <a:t>SAP</a:t>
            </a:r>
            <a:r>
              <a:rPr lang="zh-TW" altLang="en-US" dirty="0" smtClean="0"/>
              <a:t>亦使用資料倉儲技術，提供各階層資料查詢。</a:t>
            </a:r>
            <a:r>
              <a:rPr lang="en-US" altLang="zh-TW" dirty="0" smtClean="0"/>
              <a:t>SCM</a:t>
            </a:r>
            <a:r>
              <a:rPr lang="zh-TW" altLang="en-US" dirty="0" smtClean="0"/>
              <a:t>包含了時間序列技術</a:t>
            </a:r>
            <a:r>
              <a:rPr lang="en-US" altLang="zh-TW" dirty="0" smtClean="0"/>
              <a:t>(</a:t>
            </a:r>
            <a:r>
              <a:rPr lang="zh-TW" altLang="en-US" dirty="0" smtClean="0"/>
              <a:t>如</a:t>
            </a:r>
            <a:r>
              <a:rPr lang="zh-TW" altLang="en-US" dirty="0" smtClean="0">
                <a:solidFill>
                  <a:schemeClr val="bg1">
                    <a:lumMod val="50000"/>
                  </a:schemeClr>
                </a:solidFill>
              </a:rPr>
              <a:t>指數平滑曲線、趨勢與季節指標分析</a:t>
            </a:r>
            <a:r>
              <a:rPr lang="en-US" altLang="zh-TW" dirty="0" smtClean="0"/>
              <a:t>)</a:t>
            </a:r>
            <a:r>
              <a:rPr lang="zh-TW" altLang="en-US" dirty="0" smtClean="0"/>
              <a:t>這些指標會再往後的</a:t>
            </a:r>
            <a:r>
              <a:rPr lang="en-US" altLang="zh-TW" dirty="0" smtClean="0"/>
              <a:t>11</a:t>
            </a:r>
            <a:r>
              <a:rPr lang="zh-TW" altLang="en-US" dirty="0" smtClean="0"/>
              <a:t>章被介紹到，因此在這裡就不多談。</a:t>
            </a:r>
            <a:endParaRPr lang="en-US" altLang="zh-TW" dirty="0" smtClean="0"/>
          </a:p>
          <a:p>
            <a:r>
              <a:rPr lang="zh-TW" altLang="en-US" dirty="0" smtClean="0"/>
              <a:t>其中分析考量了售價、商店數、地理位置等因素。此外</a:t>
            </a:r>
            <a:r>
              <a:rPr lang="en-US" altLang="zh-TW" dirty="0" smtClean="0"/>
              <a:t>SAP</a:t>
            </a:r>
            <a:r>
              <a:rPr lang="zh-TW" altLang="en-US" dirty="0" smtClean="0"/>
              <a:t>亦透過網際網路提供一組協同規劃的工具供使用者使用。</a:t>
            </a:r>
            <a:endParaRPr lang="zh-TW" altLang="en-US" dirty="0"/>
          </a:p>
        </p:txBody>
      </p:sp>
      <p:sp>
        <p:nvSpPr>
          <p:cNvPr id="4" name="投影片編號版面配置區 3"/>
          <p:cNvSpPr>
            <a:spLocks noGrp="1"/>
          </p:cNvSpPr>
          <p:nvPr>
            <p:ph type="sldNum" sz="quarter" idx="10"/>
          </p:nvPr>
        </p:nvSpPr>
        <p:spPr/>
        <p:txBody>
          <a:bodyPr/>
          <a:lstStyle/>
          <a:p>
            <a:fld id="{809224F9-64C4-4D90-8A9B-B38DBDE2A1B6}" type="slidenum">
              <a:rPr lang="zh-TW" altLang="en-US" smtClean="0"/>
              <a:t>13</a:t>
            </a:fld>
            <a:endParaRPr lang="zh-TW" altLang="en-US"/>
          </a:p>
        </p:txBody>
      </p:sp>
    </p:spTree>
    <p:extLst>
      <p:ext uri="{BB962C8B-B14F-4D97-AF65-F5344CB8AC3E}">
        <p14:creationId xmlns:p14="http://schemas.microsoft.com/office/powerpoint/2010/main" val="2369767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dirty="0" smtClean="0">
                <a:solidFill>
                  <a:schemeClr val="bg1">
                    <a:lumMod val="50000"/>
                  </a:schemeClr>
                </a:solidFill>
              </a:rPr>
              <a:t>APO</a:t>
            </a:r>
            <a:r>
              <a:rPr lang="zh-TW" altLang="en-US" sz="1200" dirty="0" smtClean="0">
                <a:solidFill>
                  <a:schemeClr val="bg1">
                    <a:lumMod val="50000"/>
                  </a:schemeClr>
                </a:solidFill>
              </a:rPr>
              <a:t>是銷售與作業規劃的關鍵原件，為一高階函式庫，包含了許多規畫與最佳化的演算法，提供特定類型的任務、產業、公司使用，</a:t>
            </a:r>
            <a:endParaRPr lang="en-US" altLang="zh-TW" sz="1200" dirty="0" smtClean="0">
              <a:solidFill>
                <a:schemeClr val="bg1">
                  <a:lumMod val="50000"/>
                </a:schemeClr>
              </a:solidFill>
            </a:endParaRPr>
          </a:p>
          <a:p>
            <a:r>
              <a:rPr lang="zh-TW" altLang="en-US" dirty="0" smtClean="0"/>
              <a:t>主要解決大型問題時使用，計算的結果也可以匯出至</a:t>
            </a:r>
            <a:r>
              <a:rPr lang="en-US" altLang="zh-TW" dirty="0" smtClean="0"/>
              <a:t>excel</a:t>
            </a:r>
            <a:r>
              <a:rPr lang="zh-TW" altLang="en-US" dirty="0" smtClean="0"/>
              <a:t>，讓</a:t>
            </a:r>
            <a:r>
              <a:rPr lang="en-US" altLang="zh-TW" dirty="0" smtClean="0"/>
              <a:t>user</a:t>
            </a:r>
            <a:r>
              <a:rPr lang="zh-TW" altLang="en-US" dirty="0" smtClean="0"/>
              <a:t>利用個人的應用程式進行分析，</a:t>
            </a:r>
            <a:r>
              <a:rPr lang="en-US" altLang="zh-TW" dirty="0" smtClean="0"/>
              <a:t/>
            </a:r>
            <a:br>
              <a:rPr lang="en-US" altLang="zh-TW" dirty="0" smtClean="0"/>
            </a:br>
            <a:r>
              <a:rPr lang="zh-TW" altLang="en-US" dirty="0" smtClean="0"/>
              <a:t>而通常的小問題可以利用微軟的</a:t>
            </a:r>
            <a:r>
              <a:rPr lang="en-US" altLang="zh-TW" dirty="0" smtClean="0"/>
              <a:t>excel</a:t>
            </a:r>
            <a:r>
              <a:rPr lang="en-US" altLang="zh-TW" baseline="0" dirty="0" smtClean="0"/>
              <a:t> </a:t>
            </a:r>
            <a:r>
              <a:rPr lang="en-US" altLang="zh-TW" baseline="0" dirty="0" err="1" smtClean="0"/>
              <a:t>Slover</a:t>
            </a:r>
            <a:r>
              <a:rPr lang="zh-TW" altLang="en-US" baseline="0" dirty="0" smtClean="0"/>
              <a:t>建立試算表解決，</a:t>
            </a:r>
            <a:endParaRPr lang="en-US" altLang="zh-TW" baseline="0" dirty="0" smtClean="0"/>
          </a:p>
          <a:p>
            <a:endParaRPr lang="zh-TW" altLang="en-US" dirty="0"/>
          </a:p>
        </p:txBody>
      </p:sp>
      <p:sp>
        <p:nvSpPr>
          <p:cNvPr id="4" name="投影片編號版面配置區 3"/>
          <p:cNvSpPr>
            <a:spLocks noGrp="1"/>
          </p:cNvSpPr>
          <p:nvPr>
            <p:ph type="sldNum" sz="quarter" idx="10"/>
          </p:nvPr>
        </p:nvSpPr>
        <p:spPr/>
        <p:txBody>
          <a:bodyPr/>
          <a:lstStyle/>
          <a:p>
            <a:fld id="{809224F9-64C4-4D90-8A9B-B38DBDE2A1B6}" type="slidenum">
              <a:rPr lang="zh-TW" altLang="en-US" smtClean="0"/>
              <a:t>14</a:t>
            </a:fld>
            <a:endParaRPr lang="zh-TW" altLang="en-US"/>
          </a:p>
        </p:txBody>
      </p:sp>
    </p:spTree>
    <p:extLst>
      <p:ext uri="{BB962C8B-B14F-4D97-AF65-F5344CB8AC3E}">
        <p14:creationId xmlns:p14="http://schemas.microsoft.com/office/powerpoint/2010/main" val="4229262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最後一項協同供應與配銷規劃</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這些功能提供使用者規劃、採購、製造、配銷、庫存與物料運輸，可支援存貨生產，即</a:t>
            </a:r>
            <a:r>
              <a:rPr lang="en-US" altLang="zh-TW" dirty="0" smtClean="0"/>
              <a:t>Build</a:t>
            </a:r>
            <a:r>
              <a:rPr lang="zh-TW" altLang="en-US" dirty="0" smtClean="0"/>
              <a:t> </a:t>
            </a:r>
            <a:r>
              <a:rPr lang="en-US" altLang="zh-TW" dirty="0" smtClean="0"/>
              <a:t>to</a:t>
            </a:r>
            <a:r>
              <a:rPr lang="zh-TW" altLang="en-US" dirty="0" smtClean="0"/>
              <a:t> </a:t>
            </a:r>
            <a:r>
              <a:rPr lang="en-US" altLang="zh-TW" dirty="0" smtClean="0"/>
              <a:t>stock</a:t>
            </a:r>
            <a:r>
              <a:rPr lang="zh-TW" altLang="en-US" dirty="0" smtClean="0"/>
              <a:t>，企業會先生產一定的存量然後再銷售給顧客，這樣可以減短顧客收到產品的時間，但是造成企業倉儲成本增加，第二個為接單生產，即</a:t>
            </a:r>
            <a:r>
              <a:rPr lang="en-US" altLang="zh-TW" dirty="0" smtClean="0"/>
              <a:t>Build</a:t>
            </a:r>
            <a:r>
              <a:rPr lang="zh-TW" altLang="en-US" dirty="0" smtClean="0"/>
              <a:t> </a:t>
            </a:r>
            <a:r>
              <a:rPr lang="en-US" altLang="zh-TW" dirty="0" smtClean="0"/>
              <a:t>to</a:t>
            </a:r>
            <a:r>
              <a:rPr lang="zh-TW" altLang="en-US" dirty="0" smtClean="0"/>
              <a:t> </a:t>
            </a:r>
            <a:r>
              <a:rPr lang="en-US" altLang="zh-TW" dirty="0" smtClean="0"/>
              <a:t>order</a:t>
            </a:r>
            <a:r>
              <a:rPr lang="zh-TW" altLang="en-US" dirty="0" smtClean="0"/>
              <a:t>，顧名思義就是企業接到訂單後才開始生產，這樣可降低企業的成本，但相對的產品交到使用者手上時間較長。第三個為組裝生產，企業會先生產大約八成的半成品，另外兩成等接到顧客訂單後，再進行客製化的生產，三種不同的形態的策略。此外，</a:t>
            </a:r>
            <a:r>
              <a:rPr lang="en-US" altLang="zh-TW" dirty="0" smtClean="0"/>
              <a:t>SAP</a:t>
            </a:r>
            <a:r>
              <a:rPr lang="zh-TW" altLang="en-US" dirty="0" smtClean="0"/>
              <a:t>提供即時閱覽</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的功能，當規劃的內容有所改變或執行交易時，可立刻提供該項變化對系統的影響。</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系統亦提供模擬模式，可快速執行</a:t>
            </a:r>
            <a:r>
              <a:rPr lang="zh-TW" altLang="en-US" dirty="0" smtClean="0">
                <a:solidFill>
                  <a:srgbClr val="FF0000"/>
                </a:solidFill>
              </a:rPr>
              <a:t>假設分析</a:t>
            </a:r>
            <a:r>
              <a:rPr lang="en-US" altLang="zh-TW" dirty="0" smtClean="0">
                <a:solidFill>
                  <a:srgbClr val="FF0000"/>
                </a:solidFill>
              </a:rPr>
              <a:t>(what-if)</a:t>
            </a:r>
            <a:r>
              <a:rPr lang="zh-TW" altLang="en-US" dirty="0" smtClean="0"/>
              <a:t>，支援實際規畫的工作。</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另外，亦可使用</a:t>
            </a:r>
            <a:r>
              <a:rPr lang="en-US" altLang="zh-TW" dirty="0" smtClean="0"/>
              <a:t>APO</a:t>
            </a:r>
            <a:r>
              <a:rPr lang="zh-TW" altLang="en-US" dirty="0" smtClean="0"/>
              <a:t>函式庫提供的技術，進行特定決策最佳化。</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smtClean="0"/>
          </a:p>
        </p:txBody>
      </p:sp>
      <p:sp>
        <p:nvSpPr>
          <p:cNvPr id="4" name="投影片編號版面配置區 3"/>
          <p:cNvSpPr>
            <a:spLocks noGrp="1"/>
          </p:cNvSpPr>
          <p:nvPr>
            <p:ph type="sldNum" sz="quarter" idx="10"/>
          </p:nvPr>
        </p:nvSpPr>
        <p:spPr/>
        <p:txBody>
          <a:bodyPr/>
          <a:lstStyle/>
          <a:p>
            <a:fld id="{809224F9-64C4-4D90-8A9B-B38DBDE2A1B6}" type="slidenum">
              <a:rPr lang="zh-TW" altLang="en-US" smtClean="0"/>
              <a:t>15</a:t>
            </a:fld>
            <a:endParaRPr lang="zh-TW" altLang="en-US"/>
          </a:p>
        </p:txBody>
      </p:sp>
    </p:spTree>
    <p:extLst>
      <p:ext uri="{BB962C8B-B14F-4D97-AF65-F5344CB8AC3E}">
        <p14:creationId xmlns:p14="http://schemas.microsoft.com/office/powerpoint/2010/main" val="4007441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導入每一項系統都一定有風險，</a:t>
            </a:r>
            <a:r>
              <a:rPr lang="en-US" altLang="zh-TW" dirty="0" smtClean="0"/>
              <a:t>ERP</a:t>
            </a:r>
            <a:r>
              <a:rPr lang="zh-TW" altLang="en-US" dirty="0" smtClean="0"/>
              <a:t>屬於大型整合性系統，成本高，導入時間長，所以許多企業再導入</a:t>
            </a:r>
            <a:r>
              <a:rPr lang="en-US" altLang="zh-TW" dirty="0" smtClean="0"/>
              <a:t>ERP</a:t>
            </a:r>
            <a:r>
              <a:rPr lang="zh-TW" altLang="en-US" dirty="0" smtClean="0"/>
              <a:t>之前會有很多風險上的考量，甚至不考慮導入</a:t>
            </a:r>
            <a:r>
              <a:rPr lang="en-US" altLang="zh-TW" dirty="0" smtClean="0"/>
              <a:t>ERP</a:t>
            </a:r>
            <a:r>
              <a:rPr lang="zh-TW" altLang="en-US" dirty="0" smtClean="0"/>
              <a:t>，雖然</a:t>
            </a:r>
            <a:r>
              <a:rPr lang="en-US" altLang="zh-TW" dirty="0" smtClean="0"/>
              <a:t>ERP</a:t>
            </a:r>
            <a:r>
              <a:rPr lang="zh-TW" altLang="en-US" dirty="0" smtClean="0"/>
              <a:t>風險高但如果成功導入</a:t>
            </a:r>
            <a:r>
              <a:rPr lang="en-US" altLang="zh-TW" dirty="0" smtClean="0"/>
              <a:t>ERP</a:t>
            </a:r>
            <a:r>
              <a:rPr lang="zh-TW" altLang="en-US" dirty="0" smtClean="0"/>
              <a:t>，對於企業在內外部流程都能發揮相當大的效益，所以許多公司還是相當看好</a:t>
            </a:r>
            <a:r>
              <a:rPr lang="en-US" altLang="zh-TW" dirty="0" smtClean="0"/>
              <a:t>ERP</a:t>
            </a:r>
            <a:r>
              <a:rPr lang="zh-TW" altLang="en-US" dirty="0" smtClean="0"/>
              <a:t>的潛在利益，而願意繼續投資使用。</a:t>
            </a:r>
            <a:endParaRPr lang="zh-TW" altLang="en-US" dirty="0"/>
          </a:p>
        </p:txBody>
      </p:sp>
      <p:sp>
        <p:nvSpPr>
          <p:cNvPr id="4" name="投影片編號版面配置區 3"/>
          <p:cNvSpPr>
            <a:spLocks noGrp="1"/>
          </p:cNvSpPr>
          <p:nvPr>
            <p:ph type="sldNum" sz="quarter" idx="10"/>
          </p:nvPr>
        </p:nvSpPr>
        <p:spPr/>
        <p:txBody>
          <a:bodyPr/>
          <a:lstStyle/>
          <a:p>
            <a:fld id="{809224F9-64C4-4D90-8A9B-B38DBDE2A1B6}" type="slidenum">
              <a:rPr lang="zh-TW" altLang="en-US" smtClean="0"/>
              <a:t>16</a:t>
            </a:fld>
            <a:endParaRPr lang="zh-TW" altLang="en-US"/>
          </a:p>
        </p:txBody>
      </p:sp>
    </p:spTree>
    <p:extLst>
      <p:ext uri="{BB962C8B-B14F-4D97-AF65-F5344CB8AC3E}">
        <p14:creationId xmlns:p14="http://schemas.microsoft.com/office/powerpoint/2010/main" val="317702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接下來要介紹課本第</a:t>
            </a:r>
            <a:r>
              <a:rPr lang="en-US" altLang="zh-TW" dirty="0" smtClean="0"/>
              <a:t>236</a:t>
            </a:r>
            <a:r>
              <a:rPr lang="zh-TW" altLang="en-US" dirty="0" smtClean="0"/>
              <a:t>頁的突破專欄</a:t>
            </a:r>
            <a:r>
              <a:rPr lang="en-US" altLang="zh-TW" dirty="0" smtClean="0"/>
              <a:t>SAP</a:t>
            </a:r>
            <a:r>
              <a:rPr lang="zh-TW" altLang="en-US" dirty="0" smtClean="0"/>
              <a:t> </a:t>
            </a:r>
            <a:r>
              <a:rPr lang="en-US" altLang="zh-TW" dirty="0" smtClean="0"/>
              <a:t>Business One</a:t>
            </a:r>
            <a:endParaRPr lang="zh-TW" altLang="en-US" dirty="0"/>
          </a:p>
        </p:txBody>
      </p:sp>
      <p:sp>
        <p:nvSpPr>
          <p:cNvPr id="4" name="投影片編號版面配置區 3"/>
          <p:cNvSpPr>
            <a:spLocks noGrp="1"/>
          </p:cNvSpPr>
          <p:nvPr>
            <p:ph type="sldNum" sz="quarter" idx="10"/>
          </p:nvPr>
        </p:nvSpPr>
        <p:spPr/>
        <p:txBody>
          <a:bodyPr/>
          <a:lstStyle/>
          <a:p>
            <a:fld id="{809224F9-64C4-4D90-8A9B-B38DBDE2A1B6}" type="slidenum">
              <a:rPr lang="zh-TW" altLang="en-US" smtClean="0"/>
              <a:t>17</a:t>
            </a:fld>
            <a:endParaRPr lang="zh-TW" altLang="en-US"/>
          </a:p>
        </p:txBody>
      </p:sp>
    </p:spTree>
    <p:extLst>
      <p:ext uri="{BB962C8B-B14F-4D97-AF65-F5344CB8AC3E}">
        <p14:creationId xmlns:p14="http://schemas.microsoft.com/office/powerpoint/2010/main" val="317343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09224F9-64C4-4D90-8A9B-B38DBDE2A1B6}" type="slidenum">
              <a:rPr lang="zh-TW" altLang="en-US" smtClean="0"/>
              <a:t>20</a:t>
            </a:fld>
            <a:endParaRPr lang="zh-TW" altLang="en-US"/>
          </a:p>
        </p:txBody>
      </p:sp>
    </p:spTree>
    <p:extLst>
      <p:ext uri="{BB962C8B-B14F-4D97-AF65-F5344CB8AC3E}">
        <p14:creationId xmlns:p14="http://schemas.microsoft.com/office/powerpoint/2010/main" val="1779897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09224F9-64C4-4D90-8A9B-B38DBDE2A1B6}" type="slidenum">
              <a:rPr lang="zh-TW" altLang="en-US" smtClean="0"/>
              <a:t>22</a:t>
            </a:fld>
            <a:endParaRPr lang="zh-TW" altLang="en-US"/>
          </a:p>
        </p:txBody>
      </p:sp>
    </p:spTree>
    <p:extLst>
      <p:ext uri="{BB962C8B-B14F-4D97-AF65-F5344CB8AC3E}">
        <p14:creationId xmlns:p14="http://schemas.microsoft.com/office/powerpoint/2010/main" val="2005040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從個案中，我們發現到，個案中的兩人為了客戶訂購的桌子煩惱了很久</a:t>
            </a:r>
            <a:endParaRPr kumimoji="1" lang="en-US" altLang="zh-TW" dirty="0" smtClean="0"/>
          </a:p>
          <a:p>
            <a:endParaRPr kumimoji="1" lang="en-US" altLang="zh-TW" dirty="0" smtClean="0"/>
          </a:p>
          <a:p>
            <a:r>
              <a:rPr kumimoji="1" lang="zh-TW" altLang="en-US" dirty="0" smtClean="0"/>
              <a:t>像是原本早就該出貨的桌子，卻不知去向，問了工廠的員工也不知道，這就凸顯出無法追蹤訂單、也無法掌握貨品位置這兩個問題。</a:t>
            </a:r>
            <a:endParaRPr kumimoji="1" lang="en-US" altLang="zh-TW" dirty="0" smtClean="0"/>
          </a:p>
          <a:p>
            <a:r>
              <a:rPr kumimoji="1" lang="zh-TW" altLang="en-US" dirty="0" smtClean="0"/>
              <a:t>而客戶在更改它的商品需求後，在原料需求單送給零件供應商後，又過了一陣子才收到供應商的回應，然後銷售人員也搞不清楚訂單的商品是否已經完成。</a:t>
            </a:r>
            <a:endParaRPr kumimoji="1" lang="en-US" altLang="zh-TW" dirty="0" smtClean="0"/>
          </a:p>
          <a:p>
            <a:r>
              <a:rPr kumimoji="1" lang="zh-TW" altLang="en-US" dirty="0" smtClean="0"/>
              <a:t>層層關卡下嚴重拖累了企業整體的效率</a:t>
            </a:r>
            <a:endParaRPr kumimoji="1" lang="zh-TW" altLang="en-US" dirty="0"/>
          </a:p>
        </p:txBody>
      </p:sp>
      <p:sp>
        <p:nvSpPr>
          <p:cNvPr id="4" name="投影片編號版面配置區 3"/>
          <p:cNvSpPr>
            <a:spLocks noGrp="1"/>
          </p:cNvSpPr>
          <p:nvPr>
            <p:ph type="sldNum" sz="quarter" idx="10"/>
          </p:nvPr>
        </p:nvSpPr>
        <p:spPr/>
        <p:txBody>
          <a:bodyPr/>
          <a:lstStyle/>
          <a:p>
            <a:fld id="{06EB5FFB-9360-F748-9E90-8B377484C198}" type="slidenum">
              <a:rPr kumimoji="1" lang="zh-TW" altLang="en-US" smtClean="0">
                <a:solidFill>
                  <a:prstClr val="black"/>
                </a:solidFill>
              </a:rPr>
              <a:pPr/>
              <a:t>3</a:t>
            </a:fld>
            <a:endParaRPr kumimoji="1" lang="zh-TW" altLang="en-US">
              <a:solidFill>
                <a:prstClr val="black"/>
              </a:solidFill>
            </a:endParaRPr>
          </a:p>
        </p:txBody>
      </p:sp>
    </p:spTree>
    <p:extLst>
      <p:ext uri="{BB962C8B-B14F-4D97-AF65-F5344CB8AC3E}">
        <p14:creationId xmlns:p14="http://schemas.microsoft.com/office/powerpoint/2010/main" val="314880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個案後面有提到，他們在向貨運公司查詢物流狀況時，非常驚訝貨運公司竟然能馬上答出貨物目前的狀況。</a:t>
            </a:r>
            <a:endParaRPr kumimoji="1" lang="en-US" altLang="zh-TW" dirty="0" smtClean="0"/>
          </a:p>
          <a:p>
            <a:r>
              <a:rPr kumimoji="1" lang="zh-TW" altLang="en-US" dirty="0" smtClean="0"/>
              <a:t>而他們和貨運公司的主要差別就在於，他們的內部資訊無法有效地整合在一起，導致各部門產生資訊不對稱。</a:t>
            </a:r>
            <a:endParaRPr kumimoji="1" lang="en-US" altLang="zh-TW" dirty="0" smtClean="0"/>
          </a:p>
          <a:p>
            <a:r>
              <a:rPr kumimoji="1" lang="zh-TW" altLang="en-US" dirty="0" smtClean="0"/>
              <a:t>而目前許多企業都以導入</a:t>
            </a:r>
            <a:r>
              <a:rPr kumimoji="1" lang="en-US" altLang="zh-TW" dirty="0" smtClean="0"/>
              <a:t>ERP</a:t>
            </a:r>
            <a:r>
              <a:rPr kumimoji="1" lang="zh-TW" altLang="en-US" dirty="0" smtClean="0"/>
              <a:t>系統為主要的</a:t>
            </a:r>
            <a:r>
              <a:rPr kumimoji="1" lang="en-US" altLang="zh-TW" dirty="0" smtClean="0"/>
              <a:t>solution</a:t>
            </a:r>
            <a:r>
              <a:rPr kumimoji="1" lang="zh-TW" altLang="en-US" dirty="0" smtClean="0"/>
              <a:t>，接下來我們會看一段</a:t>
            </a:r>
            <a:r>
              <a:rPr kumimoji="1" lang="en-US" altLang="zh-TW" dirty="0" smtClean="0"/>
              <a:t>Sage</a:t>
            </a:r>
            <a:r>
              <a:rPr kumimoji="1" lang="zh-TW" altLang="en-US" dirty="0" smtClean="0"/>
              <a:t>推出的</a:t>
            </a:r>
            <a:r>
              <a:rPr kumimoji="1" lang="en-US" altLang="zh-TW" dirty="0" smtClean="0"/>
              <a:t>ERP solution</a:t>
            </a:r>
            <a:r>
              <a:rPr kumimoji="1" lang="zh-TW" altLang="en-US" dirty="0" smtClean="0"/>
              <a:t>介紹影片，讓我們可以了解</a:t>
            </a:r>
            <a:r>
              <a:rPr kumimoji="1" lang="en-US" altLang="zh-TW" dirty="0" smtClean="0"/>
              <a:t>ERP</a:t>
            </a:r>
            <a:r>
              <a:rPr kumimoji="1" lang="zh-TW" altLang="en-US" dirty="0" smtClean="0"/>
              <a:t>如何降低像是個案中狀況發生的機會。</a:t>
            </a:r>
            <a:endParaRPr kumimoji="1" lang="en-US" altLang="zh-TW" dirty="0" smtClean="0"/>
          </a:p>
        </p:txBody>
      </p:sp>
      <p:sp>
        <p:nvSpPr>
          <p:cNvPr id="4" name="投影片編號版面配置區 3"/>
          <p:cNvSpPr>
            <a:spLocks noGrp="1"/>
          </p:cNvSpPr>
          <p:nvPr>
            <p:ph type="sldNum" sz="quarter" idx="10"/>
          </p:nvPr>
        </p:nvSpPr>
        <p:spPr/>
        <p:txBody>
          <a:bodyPr/>
          <a:lstStyle/>
          <a:p>
            <a:fld id="{06EB5FFB-9360-F748-9E90-8B377484C198}" type="slidenum">
              <a:rPr kumimoji="1" lang="zh-TW" altLang="en-US" smtClean="0">
                <a:solidFill>
                  <a:prstClr val="black"/>
                </a:solidFill>
              </a:rPr>
              <a:pPr/>
              <a:t>4</a:t>
            </a:fld>
            <a:endParaRPr kumimoji="1" lang="zh-TW" altLang="en-US">
              <a:solidFill>
                <a:prstClr val="black"/>
              </a:solidFill>
            </a:endParaRPr>
          </a:p>
        </p:txBody>
      </p:sp>
    </p:spTree>
    <p:extLst>
      <p:ext uri="{BB962C8B-B14F-4D97-AF65-F5344CB8AC3E}">
        <p14:creationId xmlns:p14="http://schemas.microsoft.com/office/powerpoint/2010/main" val="2075420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kern="1200" dirty="0" smtClean="0">
                <a:solidFill>
                  <a:schemeClr val="tx1"/>
                </a:solidFill>
                <a:effectLst/>
                <a:latin typeface="+mn-lt"/>
                <a:ea typeface="+mn-ea"/>
                <a:cs typeface="+mn-cs"/>
              </a:rPr>
              <a:t>ERP</a:t>
            </a:r>
            <a:r>
              <a:rPr lang="zh-TW" altLang="en-US" sz="1200" kern="1200" dirty="0" smtClean="0">
                <a:solidFill>
                  <a:schemeClr val="tx1"/>
                </a:solidFill>
                <a:effectLst/>
                <a:latin typeface="+mn-lt"/>
                <a:ea typeface="+mn-ea"/>
                <a:cs typeface="+mn-cs"/>
              </a:rPr>
              <a:t>主要支援的就是</a:t>
            </a:r>
            <a:r>
              <a:rPr lang="en-US" altLang="zh-TW" sz="1200" kern="1200" dirty="0" smtClean="0">
                <a:solidFill>
                  <a:schemeClr val="tx1"/>
                </a:solidFill>
                <a:effectLst/>
                <a:latin typeface="+mn-lt"/>
                <a:ea typeface="+mn-ea"/>
                <a:cs typeface="+mn-cs"/>
              </a:rPr>
              <a:t>value</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chain</a:t>
            </a:r>
            <a:r>
              <a:rPr lang="zh-TW" altLang="en-US" sz="1200" kern="1200" dirty="0" smtClean="0">
                <a:solidFill>
                  <a:schemeClr val="tx1"/>
                </a:solidFill>
                <a:effectLst/>
                <a:latin typeface="+mn-lt"/>
                <a:ea typeface="+mn-ea"/>
                <a:cs typeface="+mn-cs"/>
              </a:rPr>
              <a:t>的主要活動，當一筆訂單輸入時，</a:t>
            </a:r>
            <a:r>
              <a:rPr lang="en-US" altLang="zh-TW" sz="1200" kern="1200" dirty="0" smtClean="0">
                <a:solidFill>
                  <a:schemeClr val="tx1"/>
                </a:solidFill>
                <a:effectLst/>
                <a:latin typeface="+mn-lt"/>
                <a:ea typeface="+mn-ea"/>
                <a:cs typeface="+mn-cs"/>
              </a:rPr>
              <a:t>ERP</a:t>
            </a:r>
            <a:r>
              <a:rPr lang="zh-TW" altLang="en-US" sz="1200" kern="1200" dirty="0" smtClean="0">
                <a:solidFill>
                  <a:schemeClr val="tx1"/>
                </a:solidFill>
                <a:effectLst/>
                <a:latin typeface="+mn-lt"/>
                <a:ea typeface="+mn-ea"/>
                <a:cs typeface="+mn-cs"/>
              </a:rPr>
              <a:t>會自動帶出零件需求，再進行生產、物流及同步訂單資訊給會計、客服部門等工作。</a:t>
            </a:r>
            <a:endParaRPr lang="en-US"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ERP</a:t>
            </a:r>
            <a:r>
              <a:rPr lang="zh-TW" altLang="en-US" sz="1200" kern="1200" dirty="0" smtClean="0">
                <a:solidFill>
                  <a:schemeClr val="tx1"/>
                </a:solidFill>
                <a:effectLst/>
                <a:latin typeface="+mn-lt"/>
                <a:ea typeface="+mn-ea"/>
                <a:cs typeface="+mn-cs"/>
              </a:rPr>
              <a:t>的定義是一個建立在資訊技術基礎上的系統化管理思想，為企業決策層及員工提供決策運行手段的管理平台。</a:t>
            </a:r>
            <a:endParaRPr lang="en-US" altLang="zh-TW" sz="1200" kern="1200" dirty="0" smtClean="0">
              <a:solidFill>
                <a:schemeClr val="tx1"/>
              </a:solidFill>
              <a:effectLst/>
              <a:latin typeface="+mn-lt"/>
              <a:ea typeface="+mn-ea"/>
              <a:cs typeface="+mn-cs"/>
            </a:endParaRPr>
          </a:p>
          <a:p>
            <a:r>
              <a:rPr lang="zh-TW" altLang="en-US" sz="1200" kern="1200" dirty="0" smtClean="0">
                <a:solidFill>
                  <a:schemeClr val="tx1"/>
                </a:solidFill>
                <a:effectLst/>
                <a:latin typeface="+mn-lt"/>
                <a:ea typeface="+mn-ea"/>
                <a:cs typeface="+mn-cs"/>
              </a:rPr>
              <a:t>藉由</a:t>
            </a:r>
            <a:r>
              <a:rPr lang="en-US" altLang="zh-TW" sz="1200" kern="1200" dirty="0" smtClean="0">
                <a:solidFill>
                  <a:schemeClr val="tx1"/>
                </a:solidFill>
                <a:effectLst/>
                <a:latin typeface="+mn-lt"/>
                <a:ea typeface="+mn-ea"/>
                <a:cs typeface="+mn-cs"/>
              </a:rPr>
              <a:t>ERP</a:t>
            </a:r>
            <a:r>
              <a:rPr lang="zh-TW" altLang="zh-TW" sz="1200" kern="1200" dirty="0" smtClean="0">
                <a:solidFill>
                  <a:schemeClr val="tx1"/>
                </a:solidFill>
                <a:effectLst/>
                <a:latin typeface="+mn-lt"/>
                <a:ea typeface="+mn-ea"/>
                <a:cs typeface="+mn-cs"/>
              </a:rPr>
              <a:t>可省去許多重複處理資訊的時間，有效節省人力、時間、金錢成本。最大的價值在於改善企業經營方式，去除重複（不必要）的工作，有效降低作業流程所需的時間。</a:t>
            </a:r>
            <a:endParaRPr lang="en-US" altLang="zh-TW" sz="1200" kern="1200" dirty="0" smtClean="0">
              <a:solidFill>
                <a:schemeClr val="tx1"/>
              </a:solidFill>
              <a:effectLst/>
              <a:latin typeface="+mn-lt"/>
              <a:ea typeface="+mn-ea"/>
              <a:cs typeface="+mn-cs"/>
            </a:endParaRPr>
          </a:p>
          <a:p>
            <a:r>
              <a:rPr lang="zh-TW" altLang="zh-TW" sz="1200" kern="1200" dirty="0" smtClean="0">
                <a:solidFill>
                  <a:schemeClr val="tx1"/>
                </a:solidFill>
                <a:effectLst/>
                <a:latin typeface="+mn-lt"/>
                <a:ea typeface="+mn-ea"/>
                <a:cs typeface="+mn-cs"/>
              </a:rPr>
              <a:t>＊缺點：成本高、調整組織架構和作業流程</a:t>
            </a:r>
          </a:p>
          <a:p>
            <a:endParaRPr lang="zh-TW" altLang="zh-TW" sz="1200" kern="1200" dirty="0" smtClean="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06EB5FFB-9360-F748-9E90-8B377484C198}" type="slidenum">
              <a:rPr kumimoji="1" lang="zh-TW" altLang="en-US" smtClean="0">
                <a:solidFill>
                  <a:prstClr val="black"/>
                </a:solidFill>
              </a:rPr>
              <a:pPr/>
              <a:t>5</a:t>
            </a:fld>
            <a:endParaRPr kumimoji="1" lang="zh-TW" altLang="en-US">
              <a:solidFill>
                <a:prstClr val="black"/>
              </a:solidFill>
            </a:endParaRPr>
          </a:p>
        </p:txBody>
      </p:sp>
    </p:spTree>
    <p:extLst>
      <p:ext uri="{BB962C8B-B14F-4D97-AF65-F5344CB8AC3E}">
        <p14:creationId xmlns:p14="http://schemas.microsoft.com/office/powerpoint/2010/main" val="241492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effectLst/>
                <a:latin typeface="+mn-lt"/>
                <a:ea typeface="+mn-ea"/>
                <a:cs typeface="+mn-cs"/>
              </a:rPr>
              <a:t>1990</a:t>
            </a:r>
            <a:r>
              <a:rPr lang="zh-TW" altLang="zh-TW" sz="1200" kern="1200" dirty="0" smtClean="0">
                <a:solidFill>
                  <a:schemeClr val="tx1"/>
                </a:solidFill>
                <a:effectLst/>
                <a:latin typeface="+mn-lt"/>
                <a:ea typeface="+mn-ea"/>
                <a:cs typeface="+mn-cs"/>
              </a:rPr>
              <a:t>年代初期，許多大企業認為應該要更新資訊系統，以獲得新科技帶來的優勢。而以</a:t>
            </a:r>
            <a:r>
              <a:rPr lang="en-US" altLang="zh-TW" sz="1200" kern="1200" dirty="0" smtClean="0">
                <a:solidFill>
                  <a:schemeClr val="tx1"/>
                </a:solidFill>
                <a:effectLst/>
                <a:latin typeface="+mn-lt"/>
                <a:ea typeface="+mn-ea"/>
                <a:cs typeface="+mn-cs"/>
              </a:rPr>
              <a:t>COBOL, PL1, RPG</a:t>
            </a:r>
            <a:r>
              <a:rPr lang="zh-TW" altLang="zh-TW" sz="1200" kern="1200" dirty="0" smtClean="0">
                <a:solidFill>
                  <a:schemeClr val="tx1"/>
                </a:solidFill>
                <a:effectLst/>
                <a:latin typeface="+mn-lt"/>
                <a:ea typeface="+mn-ea"/>
                <a:cs typeface="+mn-cs"/>
              </a:rPr>
              <a:t>或組合語言所寫出來的系統，維修成本越來越高。而相較於功能越來越齊全、價錢卻越來越低的微電腦主機，大型中央處理電腦系統對於維護成本負擔太重。在此時，</a:t>
            </a:r>
            <a:r>
              <a:rPr lang="en-US" altLang="zh-TW" sz="1200" kern="1200" dirty="0" smtClean="0">
                <a:solidFill>
                  <a:schemeClr val="tx1"/>
                </a:solidFill>
                <a:effectLst/>
                <a:latin typeface="+mn-lt"/>
                <a:ea typeface="+mn-ea"/>
                <a:cs typeface="+mn-cs"/>
              </a:rPr>
              <a:t>SAP</a:t>
            </a:r>
            <a:r>
              <a:rPr lang="zh-TW" altLang="zh-TW" sz="1200" kern="1200" dirty="0" smtClean="0">
                <a:solidFill>
                  <a:schemeClr val="tx1"/>
                </a:solidFill>
                <a:effectLst/>
                <a:latin typeface="+mn-lt"/>
                <a:ea typeface="+mn-ea"/>
                <a:cs typeface="+mn-cs"/>
              </a:rPr>
              <a:t>即提出一套完整的解決方案－企業資源規劃（</a:t>
            </a:r>
            <a:r>
              <a:rPr lang="en-US" altLang="zh-TW" sz="1200" kern="1200" dirty="0" smtClean="0">
                <a:solidFill>
                  <a:schemeClr val="tx1"/>
                </a:solidFill>
                <a:effectLst/>
                <a:latin typeface="+mn-lt"/>
                <a:ea typeface="+mn-ea"/>
                <a:cs typeface="+mn-cs"/>
              </a:rPr>
              <a:t>ERP</a:t>
            </a:r>
            <a:r>
              <a:rPr lang="zh-TW" altLang="zh-TW" sz="1200" kern="1200" dirty="0" smtClean="0">
                <a:solidFill>
                  <a:schemeClr val="tx1"/>
                </a:solidFill>
                <a:effectLst/>
                <a:latin typeface="+mn-lt"/>
                <a:ea typeface="+mn-ea"/>
                <a:cs typeface="+mn-cs"/>
              </a:rPr>
              <a:t>）系統。</a:t>
            </a:r>
            <a:endParaRPr lang="en-US" altLang="zh-TW"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effectLst/>
                <a:latin typeface="+mn-lt"/>
                <a:ea typeface="+mn-ea"/>
                <a:cs typeface="+mn-cs"/>
              </a:rPr>
              <a:t>SAP</a:t>
            </a:r>
            <a:r>
              <a:rPr lang="zh-TW" altLang="zh-TW" sz="1200" kern="1200" dirty="0" smtClean="0">
                <a:solidFill>
                  <a:schemeClr val="tx1"/>
                </a:solidFill>
                <a:effectLst/>
                <a:latin typeface="+mn-lt"/>
                <a:ea typeface="+mn-ea"/>
                <a:cs typeface="+mn-cs"/>
              </a:rPr>
              <a:t>一直都是</a:t>
            </a:r>
            <a:r>
              <a:rPr lang="en-US" altLang="zh-TW" sz="1200" kern="1200" dirty="0" smtClean="0">
                <a:solidFill>
                  <a:schemeClr val="tx1"/>
                </a:solidFill>
                <a:effectLst/>
                <a:latin typeface="+mn-lt"/>
                <a:ea typeface="+mn-ea"/>
                <a:cs typeface="+mn-cs"/>
              </a:rPr>
              <a:t>ERP</a:t>
            </a:r>
            <a:r>
              <a:rPr lang="zh-TW" altLang="zh-TW" sz="1200" kern="1200" dirty="0" smtClean="0">
                <a:solidFill>
                  <a:schemeClr val="tx1"/>
                </a:solidFill>
                <a:effectLst/>
                <a:latin typeface="+mn-lt"/>
                <a:ea typeface="+mn-ea"/>
                <a:cs typeface="+mn-cs"/>
              </a:rPr>
              <a:t>軟體的領導者。而</a:t>
            </a:r>
            <a:r>
              <a:rPr lang="en-US" altLang="zh-TW" sz="1200" kern="1200" dirty="0" smtClean="0">
                <a:solidFill>
                  <a:schemeClr val="tx1"/>
                </a:solidFill>
                <a:effectLst/>
                <a:latin typeface="+mn-lt"/>
                <a:ea typeface="+mn-ea"/>
                <a:cs typeface="+mn-cs"/>
              </a:rPr>
              <a:t>R/3</a:t>
            </a:r>
            <a:r>
              <a:rPr lang="zh-TW" altLang="zh-TW" sz="1200" kern="1200" dirty="0" smtClean="0">
                <a:solidFill>
                  <a:schemeClr val="tx1"/>
                </a:solidFill>
                <a:effectLst/>
                <a:latin typeface="+mn-lt"/>
                <a:ea typeface="+mn-ea"/>
                <a:cs typeface="+mn-cs"/>
              </a:rPr>
              <a:t>是其</a:t>
            </a:r>
            <a:r>
              <a:rPr lang="en-US" altLang="zh-TW" sz="1200" kern="1200" dirty="0" smtClean="0">
                <a:solidFill>
                  <a:schemeClr val="tx1"/>
                </a:solidFill>
                <a:effectLst/>
                <a:latin typeface="+mn-lt"/>
                <a:ea typeface="+mn-ea"/>
                <a:cs typeface="+mn-cs"/>
              </a:rPr>
              <a:t>ERP</a:t>
            </a:r>
            <a:r>
              <a:rPr lang="zh-TW" altLang="zh-TW" sz="1200" kern="1200" dirty="0" smtClean="0">
                <a:solidFill>
                  <a:schemeClr val="tx1"/>
                </a:solidFill>
                <a:effectLst/>
                <a:latin typeface="+mn-lt"/>
                <a:ea typeface="+mn-ea"/>
                <a:cs typeface="+mn-cs"/>
              </a:rPr>
              <a:t>的主要產品，特色是以主從式架構運作</a:t>
            </a:r>
            <a:r>
              <a:rPr lang="zh-TW" altLang="en-US" sz="1200" kern="1200" dirty="0" smtClean="0">
                <a:solidFill>
                  <a:schemeClr val="tx1"/>
                </a:solidFill>
                <a:effectLst/>
                <a:latin typeface="+mn-lt"/>
                <a:ea typeface="+mn-ea"/>
                <a:cs typeface="+mn-cs"/>
              </a:rPr>
              <a:t>。</a:t>
            </a:r>
            <a:endParaRPr lang="en-US" altLang="zh-TW"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zh-TW" altLang="zh-TW" sz="1200" kern="1200" dirty="0" smtClean="0">
              <a:solidFill>
                <a:schemeClr val="tx1"/>
              </a:solidFill>
              <a:effectLst/>
              <a:latin typeface="+mn-lt"/>
              <a:ea typeface="+mn-ea"/>
              <a:cs typeface="+mn-cs"/>
            </a:endParaRPr>
          </a:p>
          <a:p>
            <a:endParaRPr kumimoji="1" lang="zh-TW" altLang="en-US" dirty="0"/>
          </a:p>
        </p:txBody>
      </p:sp>
      <p:sp>
        <p:nvSpPr>
          <p:cNvPr id="4" name="投影片編號版面配置區 3"/>
          <p:cNvSpPr>
            <a:spLocks noGrp="1"/>
          </p:cNvSpPr>
          <p:nvPr>
            <p:ph type="sldNum" sz="quarter" idx="10"/>
          </p:nvPr>
        </p:nvSpPr>
        <p:spPr/>
        <p:txBody>
          <a:bodyPr/>
          <a:lstStyle/>
          <a:p>
            <a:fld id="{06EB5FFB-9360-F748-9E90-8B377484C198}" type="slidenum">
              <a:rPr kumimoji="1" lang="zh-TW" altLang="en-US" smtClean="0">
                <a:solidFill>
                  <a:prstClr val="black"/>
                </a:solidFill>
              </a:rPr>
              <a:pPr/>
              <a:t>6</a:t>
            </a:fld>
            <a:endParaRPr kumimoji="1" lang="zh-TW" altLang="en-US">
              <a:solidFill>
                <a:prstClr val="black"/>
              </a:solidFill>
            </a:endParaRPr>
          </a:p>
        </p:txBody>
      </p:sp>
    </p:spTree>
    <p:extLst>
      <p:ext uri="{BB962C8B-B14F-4D97-AF65-F5344CB8AC3E}">
        <p14:creationId xmlns:p14="http://schemas.microsoft.com/office/powerpoint/2010/main" val="4092520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zh-TW" sz="1200" kern="1200" dirty="0" smtClean="0">
                <a:solidFill>
                  <a:schemeClr val="tx1"/>
                </a:solidFill>
                <a:effectLst/>
                <a:latin typeface="+mn-lt"/>
                <a:ea typeface="+mn-ea"/>
                <a:cs typeface="+mn-cs"/>
              </a:rPr>
              <a:t>系統的核心是由高速網路連接的資料庫伺服器，這些資料庫是專門用來處理大量資訊的特殊電腦。</a:t>
            </a:r>
            <a:endParaRPr lang="en-US" altLang="zh-TW"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zh-TW" altLang="zh-TW" sz="1200" kern="1200" dirty="0" smtClean="0">
                <a:solidFill>
                  <a:schemeClr val="tx1"/>
                </a:solidFill>
                <a:effectLst/>
                <a:latin typeface="+mn-lt"/>
                <a:ea typeface="+mn-ea"/>
                <a:cs typeface="+mn-cs"/>
              </a:rPr>
              <a:t>而應用程式藉由網路的連結，可以在不同電腦上執行，這些應用軟體環繞著資料庫並可獨立存取資料</a:t>
            </a:r>
            <a:endParaRPr lang="en-US" altLang="zh-TW"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zh-TW" altLang="zh-TW" sz="1200" kern="1200" dirty="0" smtClean="0">
                <a:solidFill>
                  <a:schemeClr val="tx1"/>
                </a:solidFill>
                <a:effectLst/>
                <a:latin typeface="+mn-lt"/>
                <a:ea typeface="+mn-ea"/>
                <a:cs typeface="+mn-cs"/>
              </a:rPr>
              <a:t>而</a:t>
            </a:r>
            <a:r>
              <a:rPr lang="en-US" altLang="zh-TW" sz="1200" kern="1200" dirty="0" smtClean="0">
                <a:solidFill>
                  <a:schemeClr val="tx1"/>
                </a:solidFill>
                <a:effectLst/>
                <a:latin typeface="+mn-lt"/>
                <a:ea typeface="+mn-ea"/>
                <a:cs typeface="+mn-cs"/>
              </a:rPr>
              <a:t>user</a:t>
            </a:r>
            <a:r>
              <a:rPr lang="zh-TW" altLang="zh-TW" sz="1200" kern="1200" dirty="0" smtClean="0">
                <a:solidFill>
                  <a:schemeClr val="tx1"/>
                </a:solidFill>
                <a:effectLst/>
                <a:latin typeface="+mn-lt"/>
                <a:ea typeface="+mn-ea"/>
                <a:cs typeface="+mn-cs"/>
              </a:rPr>
              <a:t>就透過前端伺服器使用這些軟體。</a:t>
            </a:r>
            <a:endParaRPr lang="en-US" altLang="zh-TW"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zh-TW" altLang="zh-TW" sz="1200" kern="1200" dirty="0" smtClean="0">
                <a:solidFill>
                  <a:schemeClr val="tx1"/>
                </a:solidFill>
                <a:effectLst/>
                <a:latin typeface="+mn-lt"/>
                <a:ea typeface="+mn-ea"/>
                <a:cs typeface="+mn-cs"/>
              </a:rPr>
              <a:t>利用這樣的架構，就可以緊密結合各個應用軟體，並共享所有的資料。</a:t>
            </a:r>
          </a:p>
          <a:p>
            <a:endParaRPr kumimoji="1" lang="zh-TW" altLang="en-US" dirty="0"/>
          </a:p>
        </p:txBody>
      </p:sp>
      <p:sp>
        <p:nvSpPr>
          <p:cNvPr id="4" name="投影片編號版面配置區 3"/>
          <p:cNvSpPr>
            <a:spLocks noGrp="1"/>
          </p:cNvSpPr>
          <p:nvPr>
            <p:ph type="sldNum" sz="quarter" idx="10"/>
          </p:nvPr>
        </p:nvSpPr>
        <p:spPr/>
        <p:txBody>
          <a:bodyPr/>
          <a:lstStyle/>
          <a:p>
            <a:fld id="{06EB5FFB-9360-F748-9E90-8B377484C198}" type="slidenum">
              <a:rPr kumimoji="1" lang="zh-TW" altLang="en-US" smtClean="0">
                <a:solidFill>
                  <a:prstClr val="black"/>
                </a:solidFill>
              </a:rPr>
              <a:pPr/>
              <a:t>7</a:t>
            </a:fld>
            <a:endParaRPr kumimoji="1" lang="zh-TW" altLang="en-US">
              <a:solidFill>
                <a:prstClr val="black"/>
              </a:solidFill>
            </a:endParaRPr>
          </a:p>
        </p:txBody>
      </p:sp>
    </p:spTree>
    <p:extLst>
      <p:ext uri="{BB962C8B-B14F-4D97-AF65-F5344CB8AC3E}">
        <p14:creationId xmlns:p14="http://schemas.microsoft.com/office/powerpoint/2010/main" val="1605013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kern="1200" dirty="0" smtClean="0">
                <a:solidFill>
                  <a:schemeClr val="tx1"/>
                </a:solidFill>
                <a:effectLst/>
                <a:latin typeface="+mn-lt"/>
                <a:ea typeface="+mn-ea"/>
                <a:cs typeface="+mn-cs"/>
              </a:rPr>
              <a:t>Ex</a:t>
            </a:r>
            <a:r>
              <a:rPr lang="zh-TW" altLang="zh-TW" sz="1200" kern="1200" dirty="0" smtClean="0">
                <a:solidFill>
                  <a:schemeClr val="tx1"/>
                </a:solidFill>
                <a:effectLst/>
                <a:latin typeface="+mn-lt"/>
                <a:ea typeface="+mn-ea"/>
                <a:cs typeface="+mn-cs"/>
              </a:rPr>
              <a:t>：一位員工在銷售和配銷模組中剛登錄了一筆交易資料，財務會計模組的應付帳款及物料管理模組的管理程式就會立刻看到這筆交易訂單。</a:t>
            </a:r>
          </a:p>
          <a:p>
            <a:r>
              <a:rPr lang="en-US" altLang="zh-TW" sz="1200" kern="1200" dirty="0" smtClean="0">
                <a:solidFill>
                  <a:schemeClr val="tx1"/>
                </a:solidFill>
                <a:effectLst/>
                <a:latin typeface="+mn-lt"/>
                <a:ea typeface="+mn-ea"/>
                <a:cs typeface="+mn-cs"/>
              </a:rPr>
              <a:t>SAP ERP</a:t>
            </a:r>
            <a:r>
              <a:rPr lang="zh-TW" altLang="zh-TW" sz="1200" kern="1200" dirty="0" smtClean="0">
                <a:solidFill>
                  <a:schemeClr val="tx1"/>
                </a:solidFill>
                <a:effectLst/>
                <a:latin typeface="+mn-lt"/>
                <a:ea typeface="+mn-ea"/>
                <a:cs typeface="+mn-cs"/>
              </a:rPr>
              <a:t>成功的關鍵就在於，他涵蓋了完整的企業應用功能。</a:t>
            </a:r>
            <a:r>
              <a:rPr lang="en-US" altLang="zh-TW" sz="1200" kern="1200" dirty="0" smtClean="0">
                <a:solidFill>
                  <a:schemeClr val="tx1"/>
                </a:solidFill>
                <a:effectLst/>
                <a:latin typeface="+mn-lt"/>
                <a:ea typeface="+mn-ea"/>
                <a:cs typeface="+mn-cs"/>
              </a:rPr>
              <a:t>SAP</a:t>
            </a:r>
            <a:r>
              <a:rPr lang="zh-TW" altLang="zh-TW" sz="1200" kern="1200" dirty="0" smtClean="0">
                <a:solidFill>
                  <a:schemeClr val="tx1"/>
                </a:solidFill>
                <a:effectLst/>
                <a:latin typeface="+mn-lt"/>
                <a:ea typeface="+mn-ea"/>
                <a:cs typeface="+mn-cs"/>
              </a:rPr>
              <a:t>改變了資訊科技的樣貌，實現了完美整合企業內部資訊的系統，讓企業的作業流程可以像呼吸一般的自然。</a:t>
            </a:r>
          </a:p>
          <a:p>
            <a:endParaRPr kumimoji="1" lang="zh-TW" altLang="en-US" dirty="0"/>
          </a:p>
        </p:txBody>
      </p:sp>
      <p:sp>
        <p:nvSpPr>
          <p:cNvPr id="4" name="投影片編號版面配置區 3"/>
          <p:cNvSpPr>
            <a:spLocks noGrp="1"/>
          </p:cNvSpPr>
          <p:nvPr>
            <p:ph type="sldNum" sz="quarter" idx="10"/>
          </p:nvPr>
        </p:nvSpPr>
        <p:spPr/>
        <p:txBody>
          <a:bodyPr/>
          <a:lstStyle/>
          <a:p>
            <a:fld id="{06EB5FFB-9360-F748-9E90-8B377484C198}" type="slidenum">
              <a:rPr kumimoji="1" lang="zh-TW" altLang="en-US" smtClean="0">
                <a:solidFill>
                  <a:prstClr val="black"/>
                </a:solidFill>
              </a:rPr>
              <a:pPr/>
              <a:t>8</a:t>
            </a:fld>
            <a:endParaRPr kumimoji="1" lang="zh-TW" altLang="en-US">
              <a:solidFill>
                <a:prstClr val="black"/>
              </a:solidFill>
            </a:endParaRPr>
          </a:p>
        </p:txBody>
      </p:sp>
    </p:spTree>
    <p:extLst>
      <p:ext uri="{BB962C8B-B14F-4D97-AF65-F5344CB8AC3E}">
        <p14:creationId xmlns:p14="http://schemas.microsoft.com/office/powerpoint/2010/main" val="3260855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effectLst/>
                <a:latin typeface="+mn-lt"/>
                <a:ea typeface="+mn-ea"/>
                <a:cs typeface="+mn-cs"/>
              </a:rPr>
              <a:t>ERP</a:t>
            </a:r>
            <a:r>
              <a:rPr lang="zh-TW" altLang="zh-TW" sz="1200" kern="1200" dirty="0" smtClean="0">
                <a:solidFill>
                  <a:schemeClr val="tx1"/>
                </a:solidFill>
                <a:effectLst/>
                <a:latin typeface="+mn-lt"/>
                <a:ea typeface="+mn-ea"/>
                <a:cs typeface="+mn-cs"/>
              </a:rPr>
              <a:t>是由一套完整的應用程式模組構成，而各模組能各自獨立使用，也能一起運作。</a:t>
            </a:r>
            <a:endParaRPr lang="en-US" altLang="zh-TW"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zh-TW" altLang="zh-TW" sz="1200" kern="1200" dirty="0" smtClean="0">
                <a:solidFill>
                  <a:schemeClr val="tx1"/>
                </a:solidFill>
                <a:effectLst/>
                <a:latin typeface="+mn-lt"/>
                <a:ea typeface="+mn-ea"/>
                <a:cs typeface="+mn-cs"/>
              </a:rPr>
              <a:t>（圖）顯示</a:t>
            </a:r>
            <a:r>
              <a:rPr lang="en-US" altLang="zh-TW" sz="1200" kern="1200" dirty="0" smtClean="0">
                <a:solidFill>
                  <a:schemeClr val="tx1"/>
                </a:solidFill>
                <a:effectLst/>
                <a:latin typeface="+mn-lt"/>
                <a:ea typeface="+mn-ea"/>
                <a:cs typeface="+mn-cs"/>
              </a:rPr>
              <a:t>SAP</a:t>
            </a:r>
            <a:r>
              <a:rPr lang="zh-TW" altLang="zh-TW" sz="1200" kern="1200" dirty="0" smtClean="0">
                <a:solidFill>
                  <a:schemeClr val="tx1"/>
                </a:solidFill>
                <a:effectLst/>
                <a:latin typeface="+mn-lt"/>
                <a:ea typeface="+mn-ea"/>
                <a:cs typeface="+mn-cs"/>
              </a:rPr>
              <a:t>提供的主要模組，這些模組還能支援企業跨功能領域的作業流程。</a:t>
            </a:r>
            <a:r>
              <a:rPr lang="en-US" altLang="zh-TW" sz="1200" kern="1200" dirty="0" smtClean="0">
                <a:solidFill>
                  <a:schemeClr val="tx1"/>
                </a:solidFill>
                <a:effectLst/>
                <a:latin typeface="+mn-lt"/>
                <a:ea typeface="+mn-ea"/>
                <a:cs typeface="+mn-cs"/>
              </a:rPr>
              <a:t>ERP</a:t>
            </a:r>
            <a:r>
              <a:rPr lang="zh-TW" altLang="zh-TW" sz="1200" kern="1200" dirty="0" smtClean="0">
                <a:solidFill>
                  <a:schemeClr val="tx1"/>
                </a:solidFill>
                <a:effectLst/>
                <a:latin typeface="+mn-lt"/>
                <a:ea typeface="+mn-ea"/>
                <a:cs typeface="+mn-cs"/>
              </a:rPr>
              <a:t>應用是基於企業可能會發生的情況所建構，應用的核心包含財務、人力資源管理、作業、公司服務四個模組，適用於許多大型企業。接下來介紹各個模組的功能。</a:t>
            </a:r>
            <a:endParaRPr lang="en-US" altLang="zh-TW"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TW" sz="1200" kern="1200" dirty="0" smtClean="0">
              <a:solidFill>
                <a:schemeClr val="tx1"/>
              </a:solidFill>
              <a:effectLst/>
              <a:latin typeface="+mn-lt"/>
              <a:ea typeface="+mn-ea"/>
              <a:cs typeface="+mn-cs"/>
            </a:endParaRPr>
          </a:p>
          <a:p>
            <a:r>
              <a:rPr lang="zh-TW" altLang="zh-TW" sz="1200" kern="1200" dirty="0" smtClean="0">
                <a:solidFill>
                  <a:schemeClr val="tx1"/>
                </a:solidFill>
                <a:effectLst/>
                <a:latin typeface="+mn-lt"/>
                <a:ea typeface="+mn-ea"/>
                <a:cs typeface="+mn-cs"/>
              </a:rPr>
              <a:t>－財務</a:t>
            </a:r>
          </a:p>
          <a:p>
            <a:r>
              <a:rPr lang="zh-TW" altLang="zh-TW" sz="1200" kern="1200" dirty="0" smtClean="0">
                <a:solidFill>
                  <a:schemeClr val="tx1"/>
                </a:solidFill>
                <a:effectLst/>
                <a:latin typeface="+mn-lt"/>
                <a:ea typeface="+mn-ea"/>
                <a:cs typeface="+mn-cs"/>
              </a:rPr>
              <a:t>財務應用模組負責執行企業的財務會計業務，主要有三項功能：</a:t>
            </a:r>
          </a:p>
          <a:p>
            <a:r>
              <a:rPr lang="zh-TW" altLang="zh-TW" sz="1200" kern="1200" dirty="0" smtClean="0">
                <a:solidFill>
                  <a:schemeClr val="tx1"/>
                </a:solidFill>
                <a:effectLst/>
                <a:latin typeface="+mn-lt"/>
                <a:ea typeface="+mn-ea"/>
                <a:cs typeface="+mn-cs"/>
              </a:rPr>
              <a:t>財務及管理會計模組：包含應付賬款、應收帳款、總分類帳與資本投資及資產負債表。</a:t>
            </a:r>
          </a:p>
          <a:p>
            <a:r>
              <a:rPr lang="zh-TW" altLang="zh-TW" sz="1200" kern="1200" dirty="0" smtClean="0">
                <a:solidFill>
                  <a:schemeClr val="tx1"/>
                </a:solidFill>
                <a:effectLst/>
                <a:latin typeface="+mn-lt"/>
                <a:ea typeface="+mn-ea"/>
                <a:cs typeface="+mn-cs"/>
              </a:rPr>
              <a:t>公司治理：管理企業內部的控制與稽核功能，記錄內部控制，並查核是否符合現行需求。</a:t>
            </a:r>
          </a:p>
          <a:p>
            <a:r>
              <a:rPr lang="zh-TW" altLang="zh-TW" sz="1200" kern="1200" dirty="0" smtClean="0">
                <a:solidFill>
                  <a:schemeClr val="tx1"/>
                </a:solidFill>
                <a:effectLst/>
                <a:latin typeface="+mn-lt"/>
                <a:ea typeface="+mn-ea"/>
                <a:cs typeface="+mn-cs"/>
              </a:rPr>
              <a:t>財務供應鏈管理：掌握供應鏈的金流，包含顧客與供應商信用管理、內部金融與現金流管理和銀行關係管理</a:t>
            </a:r>
          </a:p>
          <a:p>
            <a:r>
              <a:rPr lang="zh-TW" altLang="zh-TW" sz="1200" kern="1200" dirty="0" smtClean="0">
                <a:solidFill>
                  <a:schemeClr val="tx1"/>
                </a:solidFill>
                <a:effectLst/>
                <a:latin typeface="+mn-lt"/>
                <a:ea typeface="+mn-ea"/>
                <a:cs typeface="+mn-cs"/>
              </a:rPr>
              <a:t>－人力資本管理</a:t>
            </a:r>
          </a:p>
          <a:p>
            <a:r>
              <a:rPr lang="zh-TW" altLang="zh-TW" sz="1200" kern="1200" dirty="0" smtClean="0">
                <a:solidFill>
                  <a:schemeClr val="tx1"/>
                </a:solidFill>
                <a:effectLst/>
                <a:latin typeface="+mn-lt"/>
                <a:ea typeface="+mn-ea"/>
                <a:cs typeface="+mn-cs"/>
              </a:rPr>
              <a:t>此模組包含薪資管理、福利管理、應徵者資料管理、人事發展計畫、人力規劃、排班和班別規劃、時程管理和差旅費管理等。</a:t>
            </a:r>
          </a:p>
          <a:p>
            <a:r>
              <a:rPr lang="zh-TW" altLang="zh-TW" sz="1200" kern="1200" dirty="0" smtClean="0">
                <a:solidFill>
                  <a:schemeClr val="tx1"/>
                </a:solidFill>
                <a:effectLst/>
                <a:latin typeface="+mn-lt"/>
                <a:ea typeface="+mn-ea"/>
                <a:cs typeface="+mn-cs"/>
              </a:rPr>
              <a:t>－作業</a:t>
            </a:r>
          </a:p>
          <a:p>
            <a:r>
              <a:rPr lang="zh-TW" altLang="zh-TW" sz="1200" kern="1200" dirty="0" smtClean="0">
                <a:solidFill>
                  <a:schemeClr val="tx1"/>
                </a:solidFill>
                <a:effectLst/>
                <a:latin typeface="+mn-lt"/>
                <a:ea typeface="+mn-ea"/>
                <a:cs typeface="+mn-cs"/>
              </a:rPr>
              <a:t>作業模組涵蓋多種不同的應用，較為複雜。</a:t>
            </a:r>
          </a:p>
          <a:p>
            <a:r>
              <a:rPr lang="zh-TW" altLang="zh-TW" sz="1200" kern="1200" dirty="0" smtClean="0">
                <a:solidFill>
                  <a:schemeClr val="tx1"/>
                </a:solidFill>
                <a:effectLst/>
                <a:latin typeface="+mn-lt"/>
                <a:ea typeface="+mn-ea"/>
                <a:cs typeface="+mn-cs"/>
              </a:rPr>
              <a:t>主要包含的就次</a:t>
            </a:r>
            <a:r>
              <a:rPr lang="en-US" altLang="zh-TW" sz="1200" kern="1200" dirty="0" smtClean="0">
                <a:solidFill>
                  <a:schemeClr val="tx1"/>
                </a:solidFill>
                <a:effectLst/>
                <a:latin typeface="+mn-lt"/>
                <a:ea typeface="+mn-ea"/>
                <a:cs typeface="+mn-cs"/>
              </a:rPr>
              <a:t>CRM</a:t>
            </a:r>
            <a:r>
              <a:rPr lang="zh-TW" altLang="zh-TW" sz="1200" kern="1200" dirty="0" smtClean="0">
                <a:solidFill>
                  <a:schemeClr val="tx1"/>
                </a:solidFill>
                <a:effectLst/>
                <a:latin typeface="+mn-lt"/>
                <a:ea typeface="+mn-ea"/>
                <a:cs typeface="+mn-cs"/>
              </a:rPr>
              <a:t>、</a:t>
            </a:r>
            <a:r>
              <a:rPr lang="en-US" altLang="zh-TW" sz="1200" kern="1200" dirty="0" smtClean="0">
                <a:solidFill>
                  <a:schemeClr val="tx1"/>
                </a:solidFill>
                <a:effectLst/>
                <a:latin typeface="+mn-lt"/>
                <a:ea typeface="+mn-ea"/>
                <a:cs typeface="+mn-cs"/>
              </a:rPr>
              <a:t>MRP</a:t>
            </a:r>
            <a:r>
              <a:rPr lang="zh-TW" altLang="zh-TW" sz="1200" kern="1200" dirty="0" smtClean="0">
                <a:solidFill>
                  <a:schemeClr val="tx1"/>
                </a:solidFill>
                <a:effectLst/>
                <a:latin typeface="+mn-lt"/>
                <a:ea typeface="+mn-ea"/>
                <a:cs typeface="+mn-cs"/>
              </a:rPr>
              <a:t>、</a:t>
            </a:r>
            <a:r>
              <a:rPr lang="en-US" altLang="zh-TW" sz="1200" kern="1200" dirty="0" smtClean="0">
                <a:solidFill>
                  <a:schemeClr val="tx1"/>
                </a:solidFill>
                <a:effectLst/>
                <a:latin typeface="+mn-lt"/>
                <a:ea typeface="+mn-ea"/>
                <a:cs typeface="+mn-cs"/>
              </a:rPr>
              <a:t>SCM</a:t>
            </a:r>
            <a:r>
              <a:rPr lang="zh-TW" altLang="zh-TW" sz="1200" kern="1200" dirty="0" smtClean="0">
                <a:solidFill>
                  <a:schemeClr val="tx1"/>
                </a:solidFill>
                <a:effectLst/>
                <a:latin typeface="+mn-lt"/>
                <a:ea typeface="+mn-ea"/>
                <a:cs typeface="+mn-cs"/>
              </a:rPr>
              <a:t>、</a:t>
            </a:r>
            <a:r>
              <a:rPr lang="en-US" altLang="zh-TW" sz="1200" kern="1200" dirty="0" smtClean="0">
                <a:solidFill>
                  <a:schemeClr val="tx1"/>
                </a:solidFill>
                <a:effectLst/>
                <a:latin typeface="+mn-lt"/>
                <a:ea typeface="+mn-ea"/>
                <a:cs typeface="+mn-cs"/>
              </a:rPr>
              <a:t>PLM</a:t>
            </a:r>
            <a:r>
              <a:rPr lang="zh-TW" altLang="zh-TW" sz="1200" kern="1200" dirty="0" smtClean="0">
                <a:solidFill>
                  <a:schemeClr val="tx1"/>
                </a:solidFill>
                <a:effectLst/>
                <a:latin typeface="+mn-lt"/>
                <a:ea typeface="+mn-ea"/>
                <a:cs typeface="+mn-cs"/>
              </a:rPr>
              <a:t>、行動企業應用等模組。</a:t>
            </a:r>
          </a:p>
          <a:p>
            <a:r>
              <a:rPr lang="zh-TW" altLang="zh-TW" sz="1200" kern="1200" dirty="0" smtClean="0">
                <a:solidFill>
                  <a:schemeClr val="tx1"/>
                </a:solidFill>
                <a:effectLst/>
                <a:latin typeface="+mn-lt"/>
                <a:ea typeface="+mn-ea"/>
                <a:cs typeface="+mn-cs"/>
              </a:rPr>
              <a:t>行動企業應用模組，可透過行動裝置發送訂單，增加方便性。</a:t>
            </a:r>
          </a:p>
          <a:p>
            <a:r>
              <a:rPr lang="zh-TW" altLang="zh-TW" sz="1200" kern="1200" dirty="0" smtClean="0">
                <a:solidFill>
                  <a:schemeClr val="tx1"/>
                </a:solidFill>
                <a:effectLst/>
                <a:latin typeface="+mn-lt"/>
                <a:ea typeface="+mn-ea"/>
                <a:cs typeface="+mn-cs"/>
              </a:rPr>
              <a:t>－公司服務</a:t>
            </a:r>
          </a:p>
          <a:p>
            <a:r>
              <a:rPr lang="zh-TW" altLang="zh-TW" sz="1200" kern="1200" dirty="0" smtClean="0">
                <a:solidFill>
                  <a:schemeClr val="tx1"/>
                </a:solidFill>
                <a:effectLst/>
                <a:latin typeface="+mn-lt"/>
                <a:ea typeface="+mn-ea"/>
                <a:cs typeface="+mn-cs"/>
              </a:rPr>
              <a:t>用來管理集中式和分散式的服務，包含管理公司的資產組合、財產管理、投資報告。</a:t>
            </a:r>
          </a:p>
          <a:p>
            <a:pPr marL="0" marR="0" indent="0" algn="l" defTabSz="457200" rtl="0" eaLnBrk="1" fontAlgn="auto" latinLnBrk="0" hangingPunct="1">
              <a:lnSpc>
                <a:spcPct val="100000"/>
              </a:lnSpc>
              <a:spcBef>
                <a:spcPts val="0"/>
              </a:spcBef>
              <a:spcAft>
                <a:spcPts val="0"/>
              </a:spcAft>
              <a:buClrTx/>
              <a:buSzTx/>
              <a:buFontTx/>
              <a:buNone/>
              <a:tabLst/>
              <a:defRPr/>
            </a:pPr>
            <a:endParaRPr lang="zh-TW" altLang="zh-TW"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zh-TW" altLang="zh-TW" sz="1200" kern="1200" dirty="0" smtClean="0">
              <a:solidFill>
                <a:schemeClr val="tx1"/>
              </a:solidFill>
              <a:effectLst/>
              <a:latin typeface="+mn-lt"/>
              <a:ea typeface="+mn-ea"/>
              <a:cs typeface="+mn-cs"/>
            </a:endParaRPr>
          </a:p>
          <a:p>
            <a:endParaRPr kumimoji="1" lang="zh-TW" altLang="en-US" dirty="0"/>
          </a:p>
        </p:txBody>
      </p:sp>
      <p:sp>
        <p:nvSpPr>
          <p:cNvPr id="4" name="投影片編號版面配置區 3"/>
          <p:cNvSpPr>
            <a:spLocks noGrp="1"/>
          </p:cNvSpPr>
          <p:nvPr>
            <p:ph type="sldNum" sz="quarter" idx="10"/>
          </p:nvPr>
        </p:nvSpPr>
        <p:spPr/>
        <p:txBody>
          <a:bodyPr/>
          <a:lstStyle/>
          <a:p>
            <a:fld id="{06EB5FFB-9360-F748-9E90-8B377484C198}" type="slidenum">
              <a:rPr kumimoji="1" lang="zh-TW" altLang="en-US" smtClean="0">
                <a:solidFill>
                  <a:prstClr val="black"/>
                </a:solidFill>
              </a:rPr>
              <a:pPr/>
              <a:t>9</a:t>
            </a:fld>
            <a:endParaRPr kumimoji="1" lang="zh-TW" altLang="en-US">
              <a:solidFill>
                <a:prstClr val="black"/>
              </a:solidFill>
            </a:endParaRPr>
          </a:p>
        </p:txBody>
      </p:sp>
    </p:spTree>
    <p:extLst>
      <p:ext uri="{BB962C8B-B14F-4D97-AF65-F5344CB8AC3E}">
        <p14:creationId xmlns:p14="http://schemas.microsoft.com/office/powerpoint/2010/main" val="3614304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接下來由我報告</a:t>
            </a:r>
            <a:r>
              <a:rPr lang="en-US" altLang="zh-TW" dirty="0" smtClean="0"/>
              <a:t>10-3</a:t>
            </a:r>
            <a:r>
              <a:rPr lang="zh-TW" altLang="en-US" dirty="0" smtClean="0"/>
              <a:t>的部分，</a:t>
            </a:r>
            <a:r>
              <a:rPr lang="en-US" altLang="zh-TW" sz="1200" dirty="0" smtClean="0">
                <a:latin typeface="華康兒風體W4" panose="020F0400000000000000" pitchFamily="34" charset="-120"/>
                <a:ea typeface="華康兒風體W4" panose="020F0400000000000000" pitchFamily="34" charset="-120"/>
              </a:rPr>
              <a:t>mySAP.com</a:t>
            </a:r>
            <a:r>
              <a:rPr lang="zh-TW" altLang="en-US" sz="1200" dirty="0" smtClean="0">
                <a:latin typeface="華康兒風體W4" panose="020F0400000000000000" pitchFamily="34" charset="-120"/>
                <a:ea typeface="華康兒風體W4" panose="020F0400000000000000" pitchFamily="34" charset="-120"/>
              </a:rPr>
              <a:t>與</a:t>
            </a:r>
            <a:r>
              <a:rPr lang="en-US" altLang="zh-TW" sz="1200" dirty="0" smtClean="0">
                <a:latin typeface="華康兒風體W4" panose="020F0400000000000000" pitchFamily="34" charset="-120"/>
                <a:ea typeface="華康兒風體W4" panose="020F0400000000000000" pitchFamily="34" charset="-120"/>
              </a:rPr>
              <a:t>SAP</a:t>
            </a:r>
            <a:r>
              <a:rPr lang="zh-TW" altLang="en-US" sz="1200" dirty="0" smtClean="0">
                <a:latin typeface="華康兒風體W4" panose="020F0400000000000000" pitchFamily="34" charset="-120"/>
                <a:ea typeface="華康兒風體W4" panose="020F0400000000000000" pitchFamily="34" charset="-120"/>
              </a:rPr>
              <a:t> </a:t>
            </a:r>
            <a:r>
              <a:rPr lang="en-US" altLang="zh-TW" sz="1200" dirty="0" err="1" smtClean="0">
                <a:latin typeface="華康兒風體W4" panose="020F0400000000000000" pitchFamily="34" charset="-120"/>
                <a:ea typeface="華康兒風體W4" panose="020F0400000000000000" pitchFamily="34" charset="-120"/>
              </a:rPr>
              <a:t>NetWeaver</a:t>
            </a:r>
            <a:r>
              <a:rPr lang="zh-TW" altLang="en-US" sz="1200" dirty="0" smtClean="0">
                <a:latin typeface="華康兒風體W4" panose="020F0400000000000000" pitchFamily="34" charset="-120"/>
                <a:ea typeface="華康兒風體W4" panose="020F0400000000000000" pitchFamily="34" charset="-120"/>
              </a:rPr>
              <a:t>－整合電子商務平台</a:t>
            </a:r>
            <a:endParaRPr lang="en-US" altLang="zh-TW" sz="1200" dirty="0" smtClean="0">
              <a:latin typeface="華康兒風體W4" panose="020F0400000000000000" pitchFamily="34" charset="-120"/>
              <a:ea typeface="華康兒風體W4" panose="020F0400000000000000" pitchFamily="34" charset="-120"/>
            </a:endParaRPr>
          </a:p>
          <a:p>
            <a:r>
              <a:rPr lang="en-US" altLang="zh-TW" dirty="0" smtClean="0"/>
              <a:t>SAP</a:t>
            </a:r>
            <a:r>
              <a:rPr lang="zh-TW" altLang="en-US" dirty="0" smtClean="0"/>
              <a:t>的策略主要是透過這些應用模組，建立一組企業軟體的解決方案。</a:t>
            </a:r>
            <a:endParaRPr lang="en-US" altLang="zh-TW" dirty="0" smtClean="0"/>
          </a:p>
          <a:p>
            <a:r>
              <a:rPr lang="zh-TW" altLang="en-US" dirty="0" smtClean="0"/>
              <a:t>雲端運算</a:t>
            </a:r>
            <a:r>
              <a:rPr lang="en-US" altLang="zh-TW" dirty="0" smtClean="0"/>
              <a:t>:</a:t>
            </a:r>
            <a:r>
              <a:rPr lang="zh-TW" altLang="en-US" dirty="0" smtClean="0"/>
              <a:t>以網路提供服務，雲端服務與傳統的主機服務比較有三點差異，</a:t>
            </a:r>
            <a:endParaRPr lang="en-US" altLang="zh-TW" dirty="0" smtClean="0"/>
          </a:p>
          <a:p>
            <a:r>
              <a:rPr lang="zh-TW" altLang="en-US" dirty="0" smtClean="0"/>
              <a:t>第一點雲端服務適依需求計費，通常是根據使用時間，即用多少付多少的概念</a:t>
            </a:r>
            <a:endParaRPr lang="en-US" altLang="zh-TW" dirty="0" smtClean="0"/>
          </a:p>
          <a:p>
            <a:r>
              <a:rPr lang="zh-TW" altLang="en-US" dirty="0" smtClean="0"/>
              <a:t>第二點較有彈性，使用者可以在任何時間依據自己的需求使用服務</a:t>
            </a:r>
            <a:endParaRPr lang="en-US" altLang="zh-TW" dirty="0" smtClean="0"/>
          </a:p>
          <a:p>
            <a:r>
              <a:rPr lang="zh-TW" altLang="en-US" dirty="0" smtClean="0"/>
              <a:t>第三點服務完全由供應商管理，顧客只需要與網路連線就可以使用服務，不須自行負擔管理及維修等成本</a:t>
            </a:r>
            <a:endParaRPr lang="en-US" altLang="zh-TW" dirty="0" smtClean="0"/>
          </a:p>
          <a:p>
            <a:r>
              <a:rPr lang="zh-TW" altLang="en-US" dirty="0" smtClean="0"/>
              <a:t>藉由雲端運算可以大幅降低中小企業使用</a:t>
            </a:r>
            <a:r>
              <a:rPr lang="en-US" altLang="zh-TW" dirty="0" smtClean="0"/>
              <a:t>ERP</a:t>
            </a:r>
            <a:r>
              <a:rPr lang="zh-TW" altLang="en-US" dirty="0" smtClean="0"/>
              <a:t>的成本。</a:t>
            </a:r>
            <a:endParaRPr lang="en-US" altLang="zh-TW" dirty="0" smtClean="0"/>
          </a:p>
          <a:p>
            <a:endParaRPr lang="en-US" altLang="zh-TW" dirty="0" smtClean="0"/>
          </a:p>
          <a:p>
            <a:r>
              <a:rPr lang="zh-TW" altLang="en-US" dirty="0" smtClean="0"/>
              <a:t>使用者透過</a:t>
            </a:r>
            <a:r>
              <a:rPr lang="en-US" altLang="zh-TW" dirty="0" smtClean="0"/>
              <a:t>SAP</a:t>
            </a:r>
            <a:r>
              <a:rPr lang="zh-TW" altLang="en-US" dirty="0" smtClean="0"/>
              <a:t>與微軟合作的</a:t>
            </a:r>
            <a:r>
              <a:rPr lang="en-US" altLang="zh-TW" dirty="0" err="1" smtClean="0"/>
              <a:t>NetWeaver</a:t>
            </a:r>
            <a:r>
              <a:rPr lang="zh-TW" altLang="en-US" dirty="0" smtClean="0"/>
              <a:t>平台開發自己的網際網路應用，藉由</a:t>
            </a:r>
            <a:r>
              <a:rPr lang="en-US" altLang="zh-TW" dirty="0" err="1" smtClean="0"/>
              <a:t>NetWeaver</a:t>
            </a:r>
            <a:r>
              <a:rPr lang="zh-TW" altLang="en-US" dirty="0" smtClean="0"/>
              <a:t>，員工與第三方軟體供應商可以提供無數的應用，滿足各式需求。</a:t>
            </a:r>
            <a:endParaRPr lang="zh-TW" altLang="en-US" dirty="0"/>
          </a:p>
        </p:txBody>
      </p:sp>
      <p:sp>
        <p:nvSpPr>
          <p:cNvPr id="4" name="投影片編號版面配置區 3"/>
          <p:cNvSpPr>
            <a:spLocks noGrp="1"/>
          </p:cNvSpPr>
          <p:nvPr>
            <p:ph type="sldNum" sz="quarter" idx="10"/>
          </p:nvPr>
        </p:nvSpPr>
        <p:spPr/>
        <p:txBody>
          <a:bodyPr/>
          <a:lstStyle/>
          <a:p>
            <a:fld id="{809224F9-64C4-4D90-8A9B-B38DBDE2A1B6}" type="slidenum">
              <a:rPr lang="zh-TW" altLang="en-US" smtClean="0"/>
              <a:t>10</a:t>
            </a:fld>
            <a:endParaRPr lang="zh-TW" altLang="en-US"/>
          </a:p>
        </p:txBody>
      </p:sp>
    </p:spTree>
    <p:extLst>
      <p:ext uri="{BB962C8B-B14F-4D97-AF65-F5344CB8AC3E}">
        <p14:creationId xmlns:p14="http://schemas.microsoft.com/office/powerpoint/2010/main" val="2079894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F74D950E-5CC6-4DA4-818A-0A0318CF6A30}" type="datetimeFigureOut">
              <a:rPr lang="zh-TW" altLang="en-US" smtClean="0"/>
              <a:t>2014/4/7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DF83F2E-CF7B-46D4-9B59-F3B4D2082DF5}" type="slidenum">
              <a:rPr lang="zh-TW" altLang="en-US" smtClean="0"/>
              <a:t>‹#›</a:t>
            </a:fld>
            <a:endParaRPr lang="zh-TW" altLang="en-US"/>
          </a:p>
        </p:txBody>
      </p:sp>
    </p:spTree>
    <p:extLst>
      <p:ext uri="{BB962C8B-B14F-4D97-AF65-F5344CB8AC3E}">
        <p14:creationId xmlns:p14="http://schemas.microsoft.com/office/powerpoint/2010/main" val="332288964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F74D950E-5CC6-4DA4-818A-0A0318CF6A30}" type="datetimeFigureOut">
              <a:rPr lang="zh-TW" altLang="en-US" smtClean="0"/>
              <a:t>2014/4/7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DF83F2E-CF7B-46D4-9B59-F3B4D2082DF5}" type="slidenum">
              <a:rPr lang="zh-TW" altLang="en-US" smtClean="0"/>
              <a:t>‹#›</a:t>
            </a:fld>
            <a:endParaRPr lang="zh-TW" altLang="en-US"/>
          </a:p>
        </p:txBody>
      </p:sp>
    </p:spTree>
    <p:extLst>
      <p:ext uri="{BB962C8B-B14F-4D97-AF65-F5344CB8AC3E}">
        <p14:creationId xmlns:p14="http://schemas.microsoft.com/office/powerpoint/2010/main" val="1466835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F74D950E-5CC6-4DA4-818A-0A0318CF6A30}" type="datetimeFigureOut">
              <a:rPr lang="zh-TW" altLang="en-US" smtClean="0"/>
              <a:t>2014/4/7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9DF83F2E-CF7B-46D4-9B59-F3B4D2082DF5}" type="slidenum">
              <a:rPr lang="zh-TW" altLang="en-US" smtClean="0"/>
              <a:t>‹#›</a:t>
            </a:fld>
            <a:endParaRPr lang="zh-TW" altLang="en-US"/>
          </a:p>
        </p:txBody>
      </p:sp>
    </p:spTree>
    <p:extLst>
      <p:ext uri="{BB962C8B-B14F-4D97-AF65-F5344CB8AC3E}">
        <p14:creationId xmlns:p14="http://schemas.microsoft.com/office/powerpoint/2010/main" val="2143066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kumimoji="1" lang="zh-TW" altLang="en-US" smtClean="0"/>
              <a:t>按一下以編輯母片標題樣式</a:t>
            </a:r>
            <a:endParaRPr kumimoji="1" lang="zh-TW" altLang="en-US"/>
          </a:p>
        </p:txBody>
      </p:sp>
      <p:sp>
        <p:nvSpPr>
          <p:cNvPr id="3" name="子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en-US" altLang="zh-TW" smtClean="0"/>
              <a:t> </a:t>
            </a:r>
            <a:r>
              <a:rPr kumimoji="1" lang="zh-TW" altLang="en-US" smtClean="0"/>
              <a:t>按一下以編輯母片子標題樣式</a:t>
            </a:r>
            <a:endParaRPr kumimoji="1" lang="zh-TW" altLang="en-US"/>
          </a:p>
        </p:txBody>
      </p:sp>
      <p:sp>
        <p:nvSpPr>
          <p:cNvPr id="4" name="日期版面配置區 3"/>
          <p:cNvSpPr>
            <a:spLocks noGrp="1"/>
          </p:cNvSpPr>
          <p:nvPr>
            <p:ph type="dt" sz="half" idx="10"/>
          </p:nvPr>
        </p:nvSpPr>
        <p:spPr/>
        <p:txBody>
          <a:bodyPr/>
          <a:lstStyle/>
          <a:p>
            <a:fld id="{CBA596C0-8ED3-C445-A256-A68892F40E89}" type="datetimeFigureOut">
              <a:rPr kumimoji="1" lang="zh-TW" altLang="en-US" smtClean="0">
                <a:solidFill>
                  <a:prstClr val="black">
                    <a:tint val="75000"/>
                  </a:prstClr>
                </a:solidFill>
              </a:rPr>
              <a:pPr/>
              <a:t>2014/4/7</a:t>
            </a:fld>
            <a:endParaRPr kumimoji="1"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kumimoji="1"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E4DE57E1-B281-9B49-AF34-D929A39E3967}"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560366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CBA596C0-8ED3-C445-A256-A68892F40E89}" type="datetimeFigureOut">
              <a:rPr kumimoji="1" lang="zh-TW" altLang="en-US" smtClean="0">
                <a:solidFill>
                  <a:prstClr val="black">
                    <a:tint val="75000"/>
                  </a:prstClr>
                </a:solidFill>
              </a:rPr>
              <a:pPr/>
              <a:t>2014/4/7</a:t>
            </a:fld>
            <a:endParaRPr kumimoji="1"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kumimoji="1"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E4DE57E1-B281-9B49-AF34-D929A39E3967}"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4119731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TW" altLang="en-US" smtClean="0"/>
              <a:t>按一下以編輯母片文字樣式</a:t>
            </a:r>
          </a:p>
        </p:txBody>
      </p:sp>
      <p:sp>
        <p:nvSpPr>
          <p:cNvPr id="4" name="日期版面配置區 3"/>
          <p:cNvSpPr>
            <a:spLocks noGrp="1"/>
          </p:cNvSpPr>
          <p:nvPr>
            <p:ph type="dt" sz="half" idx="10"/>
          </p:nvPr>
        </p:nvSpPr>
        <p:spPr/>
        <p:txBody>
          <a:bodyPr/>
          <a:lstStyle/>
          <a:p>
            <a:fld id="{CBA596C0-8ED3-C445-A256-A68892F40E89}" type="datetimeFigureOut">
              <a:rPr kumimoji="1" lang="zh-TW" altLang="en-US" smtClean="0">
                <a:solidFill>
                  <a:prstClr val="black">
                    <a:tint val="75000"/>
                  </a:prstClr>
                </a:solidFill>
              </a:rPr>
              <a:pPr/>
              <a:t>2014/4/7</a:t>
            </a:fld>
            <a:endParaRPr kumimoji="1"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kumimoji="1"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E4DE57E1-B281-9B49-AF34-D929A39E3967}"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296205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日期版面配置區 4"/>
          <p:cNvSpPr>
            <a:spLocks noGrp="1"/>
          </p:cNvSpPr>
          <p:nvPr>
            <p:ph type="dt" sz="half" idx="10"/>
          </p:nvPr>
        </p:nvSpPr>
        <p:spPr/>
        <p:txBody>
          <a:bodyPr/>
          <a:lstStyle/>
          <a:p>
            <a:fld id="{CBA596C0-8ED3-C445-A256-A68892F40E89}" type="datetimeFigureOut">
              <a:rPr kumimoji="1" lang="zh-TW" altLang="en-US" smtClean="0">
                <a:solidFill>
                  <a:prstClr val="black">
                    <a:tint val="75000"/>
                  </a:prstClr>
                </a:solidFill>
              </a:rPr>
              <a:pPr/>
              <a:t>2014/4/7</a:t>
            </a:fld>
            <a:endParaRPr kumimoji="1"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kumimoji="1"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E4DE57E1-B281-9B49-AF34-D929A39E3967}"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485569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7" name="日期版面配置區 6"/>
          <p:cNvSpPr>
            <a:spLocks noGrp="1"/>
          </p:cNvSpPr>
          <p:nvPr>
            <p:ph type="dt" sz="half" idx="10"/>
          </p:nvPr>
        </p:nvSpPr>
        <p:spPr/>
        <p:txBody>
          <a:bodyPr/>
          <a:lstStyle/>
          <a:p>
            <a:fld id="{CBA596C0-8ED3-C445-A256-A68892F40E89}" type="datetimeFigureOut">
              <a:rPr kumimoji="1" lang="zh-TW" altLang="en-US" smtClean="0">
                <a:solidFill>
                  <a:prstClr val="black">
                    <a:tint val="75000"/>
                  </a:prstClr>
                </a:solidFill>
              </a:rPr>
              <a:pPr/>
              <a:t>2014/4/7</a:t>
            </a:fld>
            <a:endParaRPr kumimoji="1"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kumimoji="1"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E4DE57E1-B281-9B49-AF34-D929A39E3967}"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3511957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日期版面配置區 2"/>
          <p:cNvSpPr>
            <a:spLocks noGrp="1"/>
          </p:cNvSpPr>
          <p:nvPr>
            <p:ph type="dt" sz="half" idx="10"/>
          </p:nvPr>
        </p:nvSpPr>
        <p:spPr/>
        <p:txBody>
          <a:bodyPr/>
          <a:lstStyle/>
          <a:p>
            <a:fld id="{CBA596C0-8ED3-C445-A256-A68892F40E89}" type="datetimeFigureOut">
              <a:rPr kumimoji="1" lang="zh-TW" altLang="en-US" smtClean="0">
                <a:solidFill>
                  <a:prstClr val="black">
                    <a:tint val="75000"/>
                  </a:prstClr>
                </a:solidFill>
              </a:rPr>
              <a:pPr/>
              <a:t>2014/4/7</a:t>
            </a:fld>
            <a:endParaRPr kumimoji="1"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kumimoji="1"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E4DE57E1-B281-9B49-AF34-D929A39E3967}"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3283540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BA596C0-8ED3-C445-A256-A68892F40E89}" type="datetimeFigureOut">
              <a:rPr kumimoji="1" lang="zh-TW" altLang="en-US" smtClean="0">
                <a:solidFill>
                  <a:prstClr val="black">
                    <a:tint val="75000"/>
                  </a:prstClr>
                </a:solidFill>
              </a:rPr>
              <a:pPr/>
              <a:t>2014/4/7</a:t>
            </a:fld>
            <a:endParaRPr kumimoji="1"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kumimoji="1"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E4DE57E1-B281-9B49-AF34-D929A39E3967}"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1986292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fld id="{CBA596C0-8ED3-C445-A256-A68892F40E89}" type="datetimeFigureOut">
              <a:rPr kumimoji="1" lang="zh-TW" altLang="en-US" smtClean="0">
                <a:solidFill>
                  <a:prstClr val="black">
                    <a:tint val="75000"/>
                  </a:prstClr>
                </a:solidFill>
              </a:rPr>
              <a:pPr/>
              <a:t>2014/4/7</a:t>
            </a:fld>
            <a:endParaRPr kumimoji="1"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kumimoji="1"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E4DE57E1-B281-9B49-AF34-D929A39E3967}"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3507826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lvl1pPr>
              <a:defRPr sz="4800" b="1">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normAutofit/>
          </a:bodyPr>
          <a:lstStyle>
            <a:lvl1pPr marL="571500" indent="-571500">
              <a:buFont typeface="Wingdings" panose="05000000000000000000" pitchFamily="2" charset="2"/>
              <a:buChar char="p"/>
              <a:defRPr sz="4000">
                <a:latin typeface="華康兒風體W4" panose="020F0400000000000000" pitchFamily="34" charset="-120"/>
                <a:ea typeface="華康兒風體W4" panose="020F0400000000000000" pitchFamily="34" charset="-120"/>
              </a:defRPr>
            </a:lvl1pPr>
            <a:lvl2pPr>
              <a:defRPr sz="3600">
                <a:latin typeface="華康兒風體W4" panose="020F0400000000000000" pitchFamily="34" charset="-120"/>
                <a:ea typeface="華康兒風體W4" panose="020F0400000000000000" pitchFamily="34" charset="-120"/>
              </a:defRPr>
            </a:lvl2pPr>
            <a:lvl3pPr>
              <a:defRPr sz="3200">
                <a:latin typeface="華康兒風體W4" panose="020F0400000000000000" pitchFamily="34" charset="-120"/>
                <a:ea typeface="華康兒風體W4" panose="020F0400000000000000" pitchFamily="34" charset="-120"/>
              </a:defRPr>
            </a:lvl3pPr>
            <a:lvl4pPr>
              <a:defRPr sz="2800">
                <a:latin typeface="華康兒風體W4" panose="020F0400000000000000" pitchFamily="34" charset="-120"/>
                <a:ea typeface="華康兒風體W4" panose="020F0400000000000000" pitchFamily="34" charset="-120"/>
              </a:defRPr>
            </a:lvl4pPr>
            <a:lvl5pPr>
              <a:defRPr sz="2400">
                <a:latin typeface="華康兒風體W4" panose="020F0400000000000000" pitchFamily="34" charset="-120"/>
                <a:ea typeface="華康兒風體W4" panose="020F0400000000000000" pitchFamily="34"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lvl1pPr>
              <a:defRPr>
                <a:latin typeface="華康兒風體W4" panose="020F0400000000000000" pitchFamily="34" charset="-120"/>
                <a:ea typeface="華康兒風體W4" panose="020F0400000000000000" pitchFamily="34" charset="-120"/>
              </a:defRPr>
            </a:lvl1pPr>
          </a:lstStyle>
          <a:p>
            <a:fld id="{F74D950E-5CC6-4DA4-818A-0A0318CF6A30}" type="datetimeFigureOut">
              <a:rPr lang="zh-TW" altLang="en-US" smtClean="0"/>
              <a:pPr/>
              <a:t>2014/4/7</a:t>
            </a:fld>
            <a:endParaRPr lang="zh-TW" altLang="en-US"/>
          </a:p>
        </p:txBody>
      </p:sp>
      <p:sp>
        <p:nvSpPr>
          <p:cNvPr id="5" name="頁尾版面配置區 4"/>
          <p:cNvSpPr>
            <a:spLocks noGrp="1"/>
          </p:cNvSpPr>
          <p:nvPr>
            <p:ph type="ftr" sz="quarter" idx="11"/>
          </p:nvPr>
        </p:nvSpPr>
        <p:spPr/>
        <p:txBody>
          <a:bodyPr/>
          <a:lstStyle>
            <a:lvl1pPr>
              <a:defRPr>
                <a:latin typeface="華康兒風體W4" panose="020F0400000000000000" pitchFamily="34" charset="-120"/>
                <a:ea typeface="華康兒風體W4" panose="020F0400000000000000" pitchFamily="34" charset="-120"/>
              </a:defRPr>
            </a:lvl1pPr>
          </a:lstStyle>
          <a:p>
            <a:endParaRPr lang="zh-TW" altLang="en-US"/>
          </a:p>
        </p:txBody>
      </p:sp>
      <p:sp>
        <p:nvSpPr>
          <p:cNvPr id="6" name="投影片編號版面配置區 5"/>
          <p:cNvSpPr>
            <a:spLocks noGrp="1"/>
          </p:cNvSpPr>
          <p:nvPr>
            <p:ph type="sldNum" sz="quarter" idx="12"/>
          </p:nvPr>
        </p:nvSpPr>
        <p:spPr/>
        <p:txBody>
          <a:bodyPr/>
          <a:lstStyle>
            <a:lvl1pPr>
              <a:defRPr>
                <a:latin typeface="華康兒風體W4" panose="020F0400000000000000" pitchFamily="34" charset="-120"/>
                <a:ea typeface="華康兒風體W4" panose="020F0400000000000000" pitchFamily="34" charset="-120"/>
              </a:defRPr>
            </a:lvl1pPr>
          </a:lstStyle>
          <a:p>
            <a:fld id="{9DF83F2E-CF7B-46D4-9B59-F3B4D2082DF5}" type="slidenum">
              <a:rPr lang="zh-TW" altLang="en-US" smtClean="0"/>
              <a:pPr/>
              <a:t>‹#›</a:t>
            </a:fld>
            <a:endParaRPr lang="zh-TW" altLang="en-US"/>
          </a:p>
        </p:txBody>
      </p:sp>
    </p:spTree>
    <p:extLst>
      <p:ext uri="{BB962C8B-B14F-4D97-AF65-F5344CB8AC3E}">
        <p14:creationId xmlns:p14="http://schemas.microsoft.com/office/powerpoint/2010/main" val="33298104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fld id="{CBA596C0-8ED3-C445-A256-A68892F40E89}" type="datetimeFigureOut">
              <a:rPr kumimoji="1" lang="zh-TW" altLang="en-US" smtClean="0">
                <a:solidFill>
                  <a:prstClr val="black">
                    <a:tint val="75000"/>
                  </a:prstClr>
                </a:solidFill>
              </a:rPr>
              <a:pPr/>
              <a:t>2014/4/7</a:t>
            </a:fld>
            <a:endParaRPr kumimoji="1"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kumimoji="1"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E4DE57E1-B281-9B49-AF34-D929A39E3967}"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2014863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CBA596C0-8ED3-C445-A256-A68892F40E89}" type="datetimeFigureOut">
              <a:rPr kumimoji="1" lang="zh-TW" altLang="en-US" smtClean="0">
                <a:solidFill>
                  <a:prstClr val="black">
                    <a:tint val="75000"/>
                  </a:prstClr>
                </a:solidFill>
              </a:rPr>
              <a:pPr/>
              <a:t>2014/4/7</a:t>
            </a:fld>
            <a:endParaRPr kumimoji="1"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kumimoji="1"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E4DE57E1-B281-9B49-AF34-D929A39E3967}"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1329492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CBA596C0-8ED3-C445-A256-A68892F40E89}" type="datetimeFigureOut">
              <a:rPr kumimoji="1" lang="zh-TW" altLang="en-US" smtClean="0">
                <a:solidFill>
                  <a:prstClr val="black">
                    <a:tint val="75000"/>
                  </a:prstClr>
                </a:solidFill>
              </a:rPr>
              <a:pPr/>
              <a:t>2014/4/7</a:t>
            </a:fld>
            <a:endParaRPr kumimoji="1"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kumimoji="1"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E4DE57E1-B281-9B49-AF34-D929A39E3967}" type="slidenum">
              <a:rPr kumimoji="1" lang="zh-TW" altLang="en-US" smtClean="0">
                <a:solidFill>
                  <a:prstClr val="black">
                    <a:tint val="75000"/>
                  </a:prstClr>
                </a:solidFill>
              </a:rPr>
              <a:pPr/>
              <a:t>‹#›</a:t>
            </a:fld>
            <a:endParaRPr kumimoji="1" lang="zh-TW" altLang="en-US">
              <a:solidFill>
                <a:prstClr val="black">
                  <a:tint val="75000"/>
                </a:prstClr>
              </a:solidFill>
            </a:endParaRPr>
          </a:p>
        </p:txBody>
      </p:sp>
    </p:spTree>
    <p:extLst>
      <p:ext uri="{BB962C8B-B14F-4D97-AF65-F5344CB8AC3E}">
        <p14:creationId xmlns:p14="http://schemas.microsoft.com/office/powerpoint/2010/main" val="1987091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atin typeface="華康兒風體W4" panose="020F0400000000000000" pitchFamily="34" charset="-120"/>
                <a:ea typeface="華康兒風體W4" panose="020F0400000000000000" pitchFamily="34" charset="-120"/>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華康兒風體W4" panose="020F0400000000000000" pitchFamily="34" charset="-120"/>
                <a:ea typeface="華康兒風體W4" panose="020F0400000000000000" pitchFamily="34" charset="-12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atin typeface="華康兒風體W4" panose="020F0400000000000000" pitchFamily="34" charset="-120"/>
                <a:ea typeface="華康兒風體W4" panose="020F0400000000000000" pitchFamily="34" charset="-120"/>
              </a:defRPr>
            </a:lvl1pPr>
          </a:lstStyle>
          <a:p>
            <a:fld id="{F74D950E-5CC6-4DA4-818A-0A0318CF6A30}" type="datetimeFigureOut">
              <a:rPr lang="zh-TW" altLang="en-US" smtClean="0"/>
              <a:pPr/>
              <a:t>2014/4/7</a:t>
            </a:fld>
            <a:endParaRPr lang="zh-TW" altLang="en-US"/>
          </a:p>
        </p:txBody>
      </p:sp>
      <p:sp>
        <p:nvSpPr>
          <p:cNvPr id="5" name="頁尾版面配置區 4"/>
          <p:cNvSpPr>
            <a:spLocks noGrp="1"/>
          </p:cNvSpPr>
          <p:nvPr>
            <p:ph type="ftr" sz="quarter" idx="11"/>
          </p:nvPr>
        </p:nvSpPr>
        <p:spPr/>
        <p:txBody>
          <a:bodyPr/>
          <a:lstStyle>
            <a:lvl1pPr>
              <a:defRPr>
                <a:latin typeface="華康兒風體W4" panose="020F0400000000000000" pitchFamily="34" charset="-120"/>
                <a:ea typeface="華康兒風體W4" panose="020F0400000000000000" pitchFamily="34" charset="-120"/>
              </a:defRPr>
            </a:lvl1pPr>
          </a:lstStyle>
          <a:p>
            <a:endParaRPr lang="zh-TW" altLang="en-US"/>
          </a:p>
        </p:txBody>
      </p:sp>
      <p:sp>
        <p:nvSpPr>
          <p:cNvPr id="6" name="投影片編號版面配置區 5"/>
          <p:cNvSpPr>
            <a:spLocks noGrp="1"/>
          </p:cNvSpPr>
          <p:nvPr>
            <p:ph type="sldNum" sz="quarter" idx="12"/>
          </p:nvPr>
        </p:nvSpPr>
        <p:spPr/>
        <p:txBody>
          <a:bodyPr/>
          <a:lstStyle>
            <a:lvl1pPr>
              <a:defRPr>
                <a:latin typeface="華康兒風體W4" panose="020F0400000000000000" pitchFamily="34" charset="-120"/>
                <a:ea typeface="華康兒風體W4" panose="020F0400000000000000" pitchFamily="34" charset="-120"/>
              </a:defRPr>
            </a:lvl1pPr>
          </a:lstStyle>
          <a:p>
            <a:fld id="{9DF83F2E-CF7B-46D4-9B59-F3B4D2082DF5}" type="slidenum">
              <a:rPr lang="zh-TW" altLang="en-US" smtClean="0"/>
              <a:pPr/>
              <a:t>‹#›</a:t>
            </a:fld>
            <a:endParaRPr lang="zh-TW" altLang="en-US"/>
          </a:p>
        </p:txBody>
      </p:sp>
    </p:spTree>
    <p:extLst>
      <p:ext uri="{BB962C8B-B14F-4D97-AF65-F5344CB8AC3E}">
        <p14:creationId xmlns:p14="http://schemas.microsoft.com/office/powerpoint/2010/main" val="357554895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F74D950E-5CC6-4DA4-818A-0A0318CF6A30}" type="datetimeFigureOut">
              <a:rPr lang="zh-TW" altLang="en-US" smtClean="0"/>
              <a:t>2014/4/7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DF83F2E-CF7B-46D4-9B59-F3B4D2082DF5}" type="slidenum">
              <a:rPr lang="zh-TW" altLang="en-US" smtClean="0"/>
              <a:t>‹#›</a:t>
            </a:fld>
            <a:endParaRPr lang="zh-TW" altLang="en-US"/>
          </a:p>
        </p:txBody>
      </p:sp>
    </p:spTree>
    <p:extLst>
      <p:ext uri="{BB962C8B-B14F-4D97-AF65-F5344CB8AC3E}">
        <p14:creationId xmlns:p14="http://schemas.microsoft.com/office/powerpoint/2010/main" val="1529734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F74D950E-5CC6-4DA4-818A-0A0318CF6A30}" type="datetimeFigureOut">
              <a:rPr lang="zh-TW" altLang="en-US" smtClean="0"/>
              <a:t>2014/4/7</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9DF83F2E-CF7B-46D4-9B59-F3B4D2082DF5}" type="slidenum">
              <a:rPr lang="zh-TW" altLang="en-US" smtClean="0"/>
              <a:t>‹#›</a:t>
            </a:fld>
            <a:endParaRPr lang="zh-TW" altLang="en-US"/>
          </a:p>
        </p:txBody>
      </p:sp>
    </p:spTree>
    <p:extLst>
      <p:ext uri="{BB962C8B-B14F-4D97-AF65-F5344CB8AC3E}">
        <p14:creationId xmlns:p14="http://schemas.microsoft.com/office/powerpoint/2010/main" val="3881167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F74D950E-5CC6-4DA4-818A-0A0318CF6A30}" type="datetimeFigureOut">
              <a:rPr lang="zh-TW" altLang="en-US" smtClean="0"/>
              <a:t>2014/4/7</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9DF83F2E-CF7B-46D4-9B59-F3B4D2082DF5}" type="slidenum">
              <a:rPr lang="zh-TW" altLang="en-US" smtClean="0"/>
              <a:t>‹#›</a:t>
            </a:fld>
            <a:endParaRPr lang="zh-TW" altLang="en-US"/>
          </a:p>
        </p:txBody>
      </p:sp>
    </p:spTree>
    <p:extLst>
      <p:ext uri="{BB962C8B-B14F-4D97-AF65-F5344CB8AC3E}">
        <p14:creationId xmlns:p14="http://schemas.microsoft.com/office/powerpoint/2010/main" val="1560273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F74D950E-5CC6-4DA4-818A-0A0318CF6A30}" type="datetimeFigureOut">
              <a:rPr lang="zh-TW" altLang="en-US" smtClean="0"/>
              <a:t>2014/4/7</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9DF83F2E-CF7B-46D4-9B59-F3B4D2082DF5}" type="slidenum">
              <a:rPr lang="zh-TW" altLang="en-US" smtClean="0"/>
              <a:t>‹#›</a:t>
            </a:fld>
            <a:endParaRPr lang="zh-TW" altLang="en-US"/>
          </a:p>
        </p:txBody>
      </p:sp>
    </p:spTree>
    <p:extLst>
      <p:ext uri="{BB962C8B-B14F-4D97-AF65-F5344CB8AC3E}">
        <p14:creationId xmlns:p14="http://schemas.microsoft.com/office/powerpoint/2010/main" val="217611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F74D950E-5CC6-4DA4-818A-0A0318CF6A30}" type="datetimeFigureOut">
              <a:rPr lang="zh-TW" altLang="en-US" smtClean="0"/>
              <a:t>2014/4/7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DF83F2E-CF7B-46D4-9B59-F3B4D2082DF5}" type="slidenum">
              <a:rPr lang="zh-TW" altLang="en-US" smtClean="0"/>
              <a:t>‹#›</a:t>
            </a:fld>
            <a:endParaRPr lang="zh-TW" altLang="en-US"/>
          </a:p>
        </p:txBody>
      </p:sp>
    </p:spTree>
    <p:extLst>
      <p:ext uri="{BB962C8B-B14F-4D97-AF65-F5344CB8AC3E}">
        <p14:creationId xmlns:p14="http://schemas.microsoft.com/office/powerpoint/2010/main" val="2904020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F74D950E-5CC6-4DA4-818A-0A0318CF6A30}" type="datetimeFigureOut">
              <a:rPr lang="zh-TW" altLang="en-US" smtClean="0"/>
              <a:t>2014/4/7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9DF83F2E-CF7B-46D4-9B59-F3B4D2082DF5}" type="slidenum">
              <a:rPr lang="zh-TW" altLang="en-US" smtClean="0"/>
              <a:t>‹#›</a:t>
            </a:fld>
            <a:endParaRPr lang="zh-TW" altLang="en-US"/>
          </a:p>
        </p:txBody>
      </p:sp>
    </p:spTree>
    <p:extLst>
      <p:ext uri="{BB962C8B-B14F-4D97-AF65-F5344CB8AC3E}">
        <p14:creationId xmlns:p14="http://schemas.microsoft.com/office/powerpoint/2010/main" val="2799576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4D950E-5CC6-4DA4-818A-0A0318CF6A30}" type="datetimeFigureOut">
              <a:rPr lang="zh-TW" altLang="en-US" smtClean="0"/>
              <a:t>2014/4/7</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F83F2E-CF7B-46D4-9B59-F3B4D2082DF5}" type="slidenum">
              <a:rPr lang="zh-TW" altLang="en-US" smtClean="0"/>
              <a:t>‹#›</a:t>
            </a:fld>
            <a:endParaRPr lang="zh-TW" altLang="en-US"/>
          </a:p>
        </p:txBody>
      </p:sp>
    </p:spTree>
    <p:extLst>
      <p:ext uri="{BB962C8B-B14F-4D97-AF65-F5344CB8AC3E}">
        <p14:creationId xmlns:p14="http://schemas.microsoft.com/office/powerpoint/2010/main" val="3666480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BA596C0-8ED3-C445-A256-A68892F40E89}" type="datetimeFigureOut">
              <a:rPr kumimoji="1" lang="zh-TW" altLang="en-US" smtClean="0">
                <a:solidFill>
                  <a:prstClr val="black">
                    <a:tint val="75000"/>
                  </a:prstClr>
                </a:solidFill>
              </a:rPr>
              <a:pPr defTabSz="457200"/>
              <a:t>2014/4/7</a:t>
            </a:fld>
            <a:endParaRPr kumimoji="1" lang="zh-TW" altLang="en-US">
              <a:solidFill>
                <a:prstClr val="black">
                  <a:tint val="75000"/>
                </a:prstClr>
              </a:solidFill>
            </a:endParaRPr>
          </a:p>
        </p:txBody>
      </p:sp>
      <p:sp>
        <p:nvSpPr>
          <p:cNvPr id="5" name="頁尾版面配置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kumimoji="1" lang="zh-TW" altLang="en-US">
              <a:solidFill>
                <a:prstClr val="black">
                  <a:tint val="75000"/>
                </a:prstClr>
              </a:solidFill>
            </a:endParaRPr>
          </a:p>
        </p:txBody>
      </p:sp>
      <p:sp>
        <p:nvSpPr>
          <p:cNvPr id="6"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4DE57E1-B281-9B49-AF34-D929A39E3967}" type="slidenum">
              <a:rPr kumimoji="1" lang="zh-TW" altLang="en-US" smtClean="0">
                <a:solidFill>
                  <a:prstClr val="black">
                    <a:tint val="75000"/>
                  </a:prstClr>
                </a:solidFill>
              </a:rPr>
              <a:pPr defTabSz="457200"/>
              <a:t>‹#›</a:t>
            </a:fld>
            <a:endParaRPr kumimoji="1" lang="zh-TW" altLang="en-US">
              <a:solidFill>
                <a:prstClr val="black">
                  <a:tint val="75000"/>
                </a:prstClr>
              </a:solidFill>
            </a:endParaRPr>
          </a:p>
        </p:txBody>
      </p:sp>
    </p:spTree>
    <p:extLst>
      <p:ext uri="{BB962C8B-B14F-4D97-AF65-F5344CB8AC3E}">
        <p14:creationId xmlns:p14="http://schemas.microsoft.com/office/powerpoint/2010/main" val="22249303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1.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hyperlink" Target="https://www.youtube.com/watch?v=GX_s_eEA5ZY" TargetMode="External"/></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microsoft.com/office/2007/relationships/hdphoto" Target="../media/hdphoto5.wdp"/><Relationship Id="rId5" Type="http://schemas.microsoft.com/office/2007/relationships/hdphoto" Target="../media/hdphoto4.wdp"/><Relationship Id="rId10" Type="http://schemas.microsoft.com/office/2007/relationships/hdphoto" Target="../media/hdphoto7.wdp"/><Relationship Id="rId4" Type="http://schemas.microsoft.com/office/2007/relationships/hdphoto" Target="../media/hdphoto3.wdp"/><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1" y="-56188"/>
            <a:ext cx="8176847" cy="8014393"/>
            <a:chOff x="-1" y="-56188"/>
            <a:chExt cx="8176847" cy="8014393"/>
          </a:xfrm>
        </p:grpSpPr>
        <p:pic>
          <p:nvPicPr>
            <p:cNvPr id="6" name="圖片 5"/>
            <p:cNvPicPr>
              <a:picLocks noChangeAspect="1"/>
            </p:cNvPicPr>
            <p:nvPr/>
          </p:nvPicPr>
          <p:blipFill>
            <a:blip r:embed="rId3">
              <a:lum bright="70000" contrast="-70000"/>
            </a:blip>
            <a:stretch>
              <a:fillRect/>
            </a:stretch>
          </p:blipFill>
          <p:spPr>
            <a:xfrm>
              <a:off x="-1" y="-56188"/>
              <a:ext cx="8176847" cy="8014393"/>
            </a:xfrm>
            <a:prstGeom prst="rect">
              <a:avLst/>
            </a:prstGeom>
          </p:spPr>
        </p:pic>
        <p:sp>
          <p:nvSpPr>
            <p:cNvPr id="8" name="圓角矩形 7"/>
            <p:cNvSpPr/>
            <p:nvPr/>
          </p:nvSpPr>
          <p:spPr>
            <a:xfrm>
              <a:off x="5257800" y="2592199"/>
              <a:ext cx="2356338" cy="520278"/>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grpSp>
      <p:sp>
        <p:nvSpPr>
          <p:cNvPr id="2" name="標題 1"/>
          <p:cNvSpPr>
            <a:spLocks noGrp="1"/>
          </p:cNvSpPr>
          <p:nvPr>
            <p:ph type="ctrTitle"/>
          </p:nvPr>
        </p:nvSpPr>
        <p:spPr>
          <a:xfrm>
            <a:off x="1863969" y="1032608"/>
            <a:ext cx="9144000" cy="2387600"/>
          </a:xfrm>
        </p:spPr>
        <p:txBody>
          <a:bodyPr>
            <a:normAutofit/>
          </a:bodyPr>
          <a:lstStyle/>
          <a:p>
            <a:r>
              <a:rPr lang="zh-TW" altLang="en-US" sz="8000" dirty="0" smtClean="0">
                <a:latin typeface="華康兒風體W4" panose="020F0400000000000000" pitchFamily="34" charset="-120"/>
                <a:ea typeface="華康兒風體W4" panose="020F0400000000000000" pitchFamily="34" charset="-120"/>
              </a:rPr>
              <a:t>企業資源規劃系</a:t>
            </a:r>
            <a:r>
              <a:rPr lang="zh-TW" altLang="en-US" sz="8000" dirty="0">
                <a:latin typeface="華康兒風體W4" panose="020F0400000000000000" pitchFamily="34" charset="-120"/>
                <a:ea typeface="華康兒風體W4" panose="020F0400000000000000" pitchFamily="34" charset="-120"/>
              </a:rPr>
              <a:t>統</a:t>
            </a:r>
          </a:p>
        </p:txBody>
      </p:sp>
      <p:sp>
        <p:nvSpPr>
          <p:cNvPr id="3" name="副標題 2"/>
          <p:cNvSpPr>
            <a:spLocks noGrp="1"/>
          </p:cNvSpPr>
          <p:nvPr>
            <p:ph type="subTitle" idx="1"/>
          </p:nvPr>
        </p:nvSpPr>
        <p:spPr>
          <a:xfrm>
            <a:off x="7959970" y="1317442"/>
            <a:ext cx="3522785" cy="1655762"/>
          </a:xfrm>
        </p:spPr>
        <p:txBody>
          <a:bodyPr>
            <a:normAutofit/>
          </a:bodyPr>
          <a:lstStyle/>
          <a:p>
            <a:pPr algn="l"/>
            <a:r>
              <a:rPr lang="zh-TW" altLang="en-US" sz="5400" dirty="0" smtClean="0">
                <a:latin typeface="華康兒風體W4" panose="020F0400000000000000" pitchFamily="34" charset="-120"/>
                <a:ea typeface="華康兒風體W4" panose="020F0400000000000000" pitchFamily="34" charset="-120"/>
              </a:rPr>
              <a:t>第十章</a:t>
            </a:r>
            <a:endParaRPr lang="en-US" altLang="zh-TW" sz="5400" dirty="0" smtClean="0">
              <a:latin typeface="華康兒風體W4" panose="020F0400000000000000" pitchFamily="34" charset="-120"/>
              <a:ea typeface="華康兒風體W4" panose="020F0400000000000000" pitchFamily="34" charset="-120"/>
            </a:endParaRPr>
          </a:p>
        </p:txBody>
      </p:sp>
      <p:sp>
        <p:nvSpPr>
          <p:cNvPr id="4" name="文字方塊 3"/>
          <p:cNvSpPr txBox="1"/>
          <p:nvPr/>
        </p:nvSpPr>
        <p:spPr>
          <a:xfrm>
            <a:off x="7614138" y="3727939"/>
            <a:ext cx="5398477" cy="2862322"/>
          </a:xfrm>
          <a:prstGeom prst="rect">
            <a:avLst/>
          </a:prstGeom>
          <a:noFill/>
        </p:spPr>
        <p:txBody>
          <a:bodyPr wrap="square" rtlCol="0">
            <a:spAutoFit/>
          </a:bodyPr>
          <a:lstStyle/>
          <a:p>
            <a:r>
              <a:rPr lang="en-US" altLang="zh-TW" sz="3600" dirty="0" smtClean="0">
                <a:latin typeface="華康兒風體W4" panose="020F0400000000000000" pitchFamily="34" charset="-120"/>
                <a:ea typeface="華康兒風體W4" panose="020F0400000000000000" pitchFamily="34" charset="-120"/>
              </a:rPr>
              <a:t>M024020004	</a:t>
            </a:r>
            <a:r>
              <a:rPr lang="zh-TW" altLang="en-US" sz="3600" dirty="0" smtClean="0">
                <a:latin typeface="華康兒風體W4" panose="020F0400000000000000" pitchFamily="34" charset="-120"/>
                <a:ea typeface="華康兒風體W4" panose="020F0400000000000000" pitchFamily="34" charset="-120"/>
              </a:rPr>
              <a:t>林</a:t>
            </a:r>
            <a:r>
              <a:rPr lang="zh-TW" altLang="en-US" sz="3600" dirty="0">
                <a:latin typeface="華康兒風體W4" panose="020F0400000000000000" pitchFamily="34" charset="-120"/>
                <a:ea typeface="華康兒風體W4" panose="020F0400000000000000" pitchFamily="34" charset="-120"/>
              </a:rPr>
              <a:t>昀</a:t>
            </a:r>
            <a:endParaRPr lang="en-US" altLang="zh-TW" sz="3600" dirty="0">
              <a:latin typeface="華康兒風體W4" panose="020F0400000000000000" pitchFamily="34" charset="-120"/>
              <a:ea typeface="華康兒風體W4" panose="020F0400000000000000" pitchFamily="34" charset="-120"/>
            </a:endParaRPr>
          </a:p>
          <a:p>
            <a:r>
              <a:rPr lang="en-US" altLang="zh-TW" sz="3600" dirty="0" smtClean="0">
                <a:latin typeface="華康兒風體W4" panose="020F0400000000000000" pitchFamily="34" charset="-120"/>
                <a:ea typeface="華康兒風體W4" panose="020F0400000000000000" pitchFamily="34" charset="-120"/>
              </a:rPr>
              <a:t>M024020021	</a:t>
            </a:r>
            <a:r>
              <a:rPr lang="zh-TW" altLang="en-US" sz="3600" dirty="0" smtClean="0">
                <a:latin typeface="華康兒風體W4" panose="020F0400000000000000" pitchFamily="34" charset="-120"/>
                <a:ea typeface="華康兒風體W4" panose="020F0400000000000000" pitchFamily="34" charset="-120"/>
              </a:rPr>
              <a:t>劉怡君</a:t>
            </a:r>
            <a:endParaRPr lang="en-US" altLang="zh-TW" sz="3600" dirty="0">
              <a:latin typeface="華康兒風體W4" panose="020F0400000000000000" pitchFamily="34" charset="-120"/>
              <a:ea typeface="華康兒風體W4" panose="020F0400000000000000" pitchFamily="34" charset="-120"/>
            </a:endParaRPr>
          </a:p>
          <a:p>
            <a:r>
              <a:rPr lang="en-US" altLang="zh-TW" sz="3600" dirty="0" smtClean="0">
                <a:latin typeface="華康兒風體W4" panose="020F0400000000000000" pitchFamily="34" charset="-120"/>
                <a:ea typeface="華康兒風體W4" panose="020F0400000000000000" pitchFamily="34" charset="-120"/>
              </a:rPr>
              <a:t>M024020025	</a:t>
            </a:r>
            <a:r>
              <a:rPr lang="zh-TW" altLang="en-US" sz="3600" dirty="0" smtClean="0">
                <a:latin typeface="華康兒風體W4" panose="020F0400000000000000" pitchFamily="34" charset="-120"/>
                <a:ea typeface="華康兒風體W4" panose="020F0400000000000000" pitchFamily="34" charset="-120"/>
              </a:rPr>
              <a:t>曾華伶</a:t>
            </a:r>
            <a:r>
              <a:rPr lang="en-US" altLang="zh-TW" sz="3600" dirty="0" smtClean="0">
                <a:latin typeface="華康兒風體W4" panose="020F0400000000000000" pitchFamily="34" charset="-120"/>
                <a:ea typeface="華康兒風體W4" panose="020F0400000000000000" pitchFamily="34" charset="-120"/>
              </a:rPr>
              <a:t/>
            </a:r>
            <a:br>
              <a:rPr lang="en-US" altLang="zh-TW" sz="3600" dirty="0" smtClean="0">
                <a:latin typeface="華康兒風體W4" panose="020F0400000000000000" pitchFamily="34" charset="-120"/>
                <a:ea typeface="華康兒風體W4" panose="020F0400000000000000" pitchFamily="34" charset="-120"/>
              </a:rPr>
            </a:br>
            <a:r>
              <a:rPr lang="en-US" altLang="zh-TW" sz="3600" dirty="0" smtClean="0">
                <a:latin typeface="華康兒風體W4" panose="020F0400000000000000" pitchFamily="34" charset="-120"/>
                <a:ea typeface="華康兒風體W4" panose="020F0400000000000000" pitchFamily="34" charset="-120"/>
              </a:rPr>
              <a:t>M024020051	</a:t>
            </a:r>
            <a:r>
              <a:rPr lang="zh-TW" altLang="en-US" sz="3600" dirty="0" smtClean="0">
                <a:latin typeface="華康兒風體W4" panose="020F0400000000000000" pitchFamily="34" charset="-120"/>
                <a:ea typeface="華康兒風體W4" panose="020F0400000000000000" pitchFamily="34" charset="-120"/>
              </a:rPr>
              <a:t>劉智豪</a:t>
            </a:r>
            <a:endParaRPr lang="zh-TW" altLang="en-US" sz="3600" dirty="0">
              <a:latin typeface="華康兒風體W4" panose="020F0400000000000000" pitchFamily="34" charset="-120"/>
              <a:ea typeface="華康兒風體W4" panose="020F0400000000000000" pitchFamily="34" charset="-120"/>
            </a:endParaRPr>
          </a:p>
          <a:p>
            <a:endParaRPr lang="zh-TW" altLang="en-US" sz="3600" dirty="0"/>
          </a:p>
        </p:txBody>
      </p:sp>
    </p:spTree>
    <p:extLst>
      <p:ext uri="{BB962C8B-B14F-4D97-AF65-F5344CB8AC3E}">
        <p14:creationId xmlns:p14="http://schemas.microsoft.com/office/powerpoint/2010/main" val="14809836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3"/>
          <a:stretch>
            <a:fillRect/>
          </a:stretch>
        </p:blipFill>
        <p:spPr>
          <a:xfrm>
            <a:off x="6740769" y="1406769"/>
            <a:ext cx="5451231" cy="5451231"/>
          </a:xfrm>
          <a:prstGeom prst="rect">
            <a:avLst/>
          </a:prstGeom>
        </p:spPr>
      </p:pic>
      <p:sp>
        <p:nvSpPr>
          <p:cNvPr id="3" name="內容版面配置區 2"/>
          <p:cNvSpPr>
            <a:spLocks noGrp="1"/>
          </p:cNvSpPr>
          <p:nvPr>
            <p:ph idx="1"/>
          </p:nvPr>
        </p:nvSpPr>
        <p:spPr/>
        <p:txBody>
          <a:bodyPr/>
          <a:lstStyle/>
          <a:p>
            <a:r>
              <a:rPr lang="zh-TW" altLang="en-US" dirty="0" smtClean="0"/>
              <a:t>雲端運算</a:t>
            </a:r>
            <a:endParaRPr lang="en-US" altLang="zh-TW" dirty="0" smtClean="0"/>
          </a:p>
          <a:p>
            <a:pPr lvl="1"/>
            <a:r>
              <a:rPr lang="zh-TW" altLang="en-US" dirty="0" smtClean="0">
                <a:solidFill>
                  <a:schemeClr val="bg1">
                    <a:lumMod val="50000"/>
                  </a:schemeClr>
                </a:solidFill>
              </a:rPr>
              <a:t>依需求計費</a:t>
            </a:r>
            <a:endParaRPr lang="en-US" altLang="zh-TW" dirty="0" smtClean="0">
              <a:solidFill>
                <a:schemeClr val="bg1">
                  <a:lumMod val="50000"/>
                </a:schemeClr>
              </a:solidFill>
            </a:endParaRPr>
          </a:p>
          <a:p>
            <a:pPr lvl="1"/>
            <a:r>
              <a:rPr lang="zh-TW" altLang="en-US" dirty="0" smtClean="0">
                <a:solidFill>
                  <a:schemeClr val="bg1">
                    <a:lumMod val="50000"/>
                  </a:schemeClr>
                </a:solidFill>
              </a:rPr>
              <a:t>有彈性</a:t>
            </a:r>
            <a:endParaRPr lang="en-US" altLang="zh-TW" dirty="0" smtClean="0">
              <a:solidFill>
                <a:schemeClr val="bg1">
                  <a:lumMod val="50000"/>
                </a:schemeClr>
              </a:solidFill>
            </a:endParaRPr>
          </a:p>
          <a:p>
            <a:pPr lvl="1"/>
            <a:r>
              <a:rPr lang="zh-TW" altLang="en-US" dirty="0" smtClean="0">
                <a:solidFill>
                  <a:schemeClr val="bg1">
                    <a:lumMod val="50000"/>
                  </a:schemeClr>
                </a:solidFill>
              </a:rPr>
              <a:t>完全由供應商管理</a:t>
            </a:r>
            <a:endParaRPr lang="en-US" altLang="zh-TW" dirty="0" smtClean="0">
              <a:solidFill>
                <a:schemeClr val="bg1">
                  <a:lumMod val="50000"/>
                </a:schemeClr>
              </a:solidFill>
            </a:endParaRPr>
          </a:p>
          <a:p>
            <a:pPr marL="457200" lvl="1" indent="0">
              <a:buNone/>
            </a:pPr>
            <a:endParaRPr lang="en-US" altLang="zh-TW" dirty="0" smtClean="0">
              <a:solidFill>
                <a:schemeClr val="bg1">
                  <a:lumMod val="50000"/>
                </a:schemeClr>
              </a:solidFill>
            </a:endParaRPr>
          </a:p>
          <a:p>
            <a:r>
              <a:rPr lang="zh-TW" altLang="en-US" dirty="0" smtClean="0"/>
              <a:t>使用者可以透過</a:t>
            </a:r>
            <a:r>
              <a:rPr lang="en-US" altLang="zh-TW" dirty="0" smtClean="0"/>
              <a:t>SAP</a:t>
            </a:r>
            <a:r>
              <a:rPr lang="zh-TW" altLang="en-US" dirty="0" smtClean="0"/>
              <a:t>與微軟合作的</a:t>
            </a:r>
            <a:r>
              <a:rPr lang="en-US" altLang="zh-TW" dirty="0" err="1" smtClean="0"/>
              <a:t>NetWeaver</a:t>
            </a:r>
            <a:r>
              <a:rPr lang="zh-TW" altLang="en-US" dirty="0" smtClean="0"/>
              <a:t>平台開發自己的網際網路應用</a:t>
            </a:r>
            <a:endParaRPr lang="en-US" altLang="zh-TW" dirty="0" smtClean="0"/>
          </a:p>
          <a:p>
            <a:endParaRPr lang="en-US" altLang="zh-TW" dirty="0" smtClean="0"/>
          </a:p>
          <a:p>
            <a:pPr lvl="1"/>
            <a:endParaRPr lang="zh-TW" altLang="en-US" dirty="0"/>
          </a:p>
        </p:txBody>
      </p:sp>
      <p:sp>
        <p:nvSpPr>
          <p:cNvPr id="4" name="五邊形 3"/>
          <p:cNvSpPr/>
          <p:nvPr/>
        </p:nvSpPr>
        <p:spPr>
          <a:xfrm>
            <a:off x="0" y="0"/>
            <a:ext cx="11634537" cy="986590"/>
          </a:xfrm>
          <a:prstGeom prst="homePlate">
            <a:avLst/>
          </a:prstGeom>
        </p:spPr>
        <p:style>
          <a:lnRef idx="3">
            <a:schemeClr val="lt1"/>
          </a:lnRef>
          <a:fillRef idx="1">
            <a:schemeClr val="accent4"/>
          </a:fillRef>
          <a:effectRef idx="1">
            <a:schemeClr val="accent4"/>
          </a:effectRef>
          <a:fontRef idx="minor">
            <a:schemeClr val="lt1"/>
          </a:fontRef>
        </p:style>
        <p:txBody>
          <a:bodyPr rtlCol="0" anchor="ctr"/>
          <a:lstStyle/>
          <a:p>
            <a:r>
              <a:rPr lang="en-US" altLang="zh-TW" sz="36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10.3</a:t>
            </a:r>
            <a:r>
              <a:rPr lang="zh-TW" altLang="en-US" sz="36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 </a:t>
            </a:r>
            <a:r>
              <a:rPr lang="en-US" altLang="zh-TW" sz="36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mySAP.com</a:t>
            </a:r>
            <a:r>
              <a:rPr lang="zh-TW" altLang="en-US" sz="36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與</a:t>
            </a:r>
            <a:r>
              <a:rPr lang="en-US" altLang="zh-TW" sz="36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SAP</a:t>
            </a:r>
            <a:r>
              <a:rPr lang="zh-TW" altLang="en-US" sz="36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 </a:t>
            </a:r>
            <a:r>
              <a:rPr lang="en-US" altLang="zh-TW" sz="3600" b="1" dirty="0" err="1"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NetWeaver</a:t>
            </a:r>
            <a:r>
              <a:rPr lang="zh-TW" altLang="en-US" sz="36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－整合電子商務平台</a:t>
            </a:r>
            <a:endParaRPr lang="en-US" altLang="zh-TW" sz="36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pic>
        <p:nvPicPr>
          <p:cNvPr id="8" name="圖片 7"/>
          <p:cNvPicPr>
            <a:picLocks noChangeAspect="1"/>
          </p:cNvPicPr>
          <p:nvPr/>
        </p:nvPicPr>
        <p:blipFill>
          <a:blip r:embed="rId4"/>
          <a:stretch>
            <a:fillRect/>
          </a:stretch>
        </p:blipFill>
        <p:spPr>
          <a:xfrm>
            <a:off x="1138582" y="895350"/>
            <a:ext cx="9020175" cy="5962650"/>
          </a:xfrm>
          <a:prstGeom prst="rect">
            <a:avLst/>
          </a:prstGeom>
        </p:spPr>
      </p:pic>
    </p:spTree>
    <p:extLst>
      <p:ext uri="{BB962C8B-B14F-4D97-AF65-F5344CB8AC3E}">
        <p14:creationId xmlns:p14="http://schemas.microsoft.com/office/powerpoint/2010/main" val="174342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fill="hold" grpId="0" nodeType="withEffect">
                                  <p:stCondLst>
                                    <p:cond delay="0"/>
                                  </p:stCondLst>
                                  <p:childTnLst>
                                    <p:animClr clrSpc="hsl" dir="cw">
                                      <p:cBhvr override="childStyle">
                                        <p:cTn id="6" dur="500" fill="hold"/>
                                        <p:tgtEl>
                                          <p:spTgt spid="4"/>
                                        </p:tgtEl>
                                        <p:attrNameLst>
                                          <p:attrName>style.color</p:attrName>
                                        </p:attrNameLst>
                                      </p:cBhvr>
                                      <p:by>
                                        <p:hsl h="0" s="12549" l="25098"/>
                                      </p:by>
                                    </p:animClr>
                                    <p:animClr clrSpc="hsl" dir="cw">
                                      <p:cBhvr>
                                        <p:cTn id="7" dur="500" fill="hold"/>
                                        <p:tgtEl>
                                          <p:spTgt spid="4"/>
                                        </p:tgtEl>
                                        <p:attrNameLst>
                                          <p:attrName>fillcolor</p:attrName>
                                        </p:attrNameLst>
                                      </p:cBhvr>
                                      <p:by>
                                        <p:hsl h="0" s="12549" l="25098"/>
                                      </p:by>
                                    </p:animClr>
                                    <p:animClr clrSpc="hsl" dir="cw">
                                      <p:cBhvr>
                                        <p:cTn id="8" dur="500" fill="hold"/>
                                        <p:tgtEl>
                                          <p:spTgt spid="4"/>
                                        </p:tgtEl>
                                        <p:attrNameLst>
                                          <p:attrName>stroke.color</p:attrName>
                                        </p:attrNameLst>
                                      </p:cBhvr>
                                      <p:by>
                                        <p:hsl h="0" s="12549" l="25098"/>
                                      </p:by>
                                    </p:animClr>
                                    <p:set>
                                      <p:cBhvr>
                                        <p:cTn id="9" dur="500" fill="hold"/>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16169" y="739788"/>
            <a:ext cx="10515600" cy="1325563"/>
          </a:xfrm>
        </p:spPr>
        <p:txBody>
          <a:bodyPr/>
          <a:lstStyle/>
          <a:p>
            <a:r>
              <a:rPr lang="en-US" altLang="zh-TW" dirty="0" err="1" smtClean="0"/>
              <a:t>NetWeaver</a:t>
            </a:r>
            <a:endParaRPr lang="zh-TW" altLang="en-US" dirty="0"/>
          </a:p>
        </p:txBody>
      </p:sp>
      <p:sp>
        <p:nvSpPr>
          <p:cNvPr id="4" name="五邊形 3"/>
          <p:cNvSpPr/>
          <p:nvPr/>
        </p:nvSpPr>
        <p:spPr>
          <a:xfrm>
            <a:off x="0" y="0"/>
            <a:ext cx="11634537" cy="986590"/>
          </a:xfrm>
          <a:prstGeom prst="homePlate">
            <a:avLst/>
          </a:prstGeom>
        </p:spPr>
        <p:style>
          <a:lnRef idx="3">
            <a:schemeClr val="lt1"/>
          </a:lnRef>
          <a:fillRef idx="1">
            <a:schemeClr val="accent4"/>
          </a:fillRef>
          <a:effectRef idx="1">
            <a:schemeClr val="accent4"/>
          </a:effectRef>
          <a:fontRef idx="minor">
            <a:schemeClr val="lt1"/>
          </a:fontRef>
        </p:style>
        <p:txBody>
          <a:bodyPr rtlCol="0" anchor="ctr"/>
          <a:lstStyle/>
          <a:p>
            <a:r>
              <a:rPr lang="en-US" altLang="zh-TW" sz="36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10.3</a:t>
            </a:r>
            <a:r>
              <a:rPr lang="zh-TW" altLang="en-US" sz="36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 </a:t>
            </a:r>
            <a:r>
              <a:rPr lang="en-US" altLang="zh-TW" sz="36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mySAP.com</a:t>
            </a:r>
            <a:r>
              <a:rPr lang="zh-TW" altLang="en-US" sz="36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與</a:t>
            </a:r>
            <a:r>
              <a:rPr lang="en-US" altLang="zh-TW" sz="36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SAP</a:t>
            </a:r>
            <a:r>
              <a:rPr lang="zh-TW" altLang="en-US" sz="36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 </a:t>
            </a:r>
            <a:r>
              <a:rPr lang="en-US" altLang="zh-TW" sz="3600" b="1" dirty="0" err="1"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NetWeaver</a:t>
            </a:r>
            <a:r>
              <a:rPr lang="zh-TW" altLang="en-US" sz="36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－整合電子商務平台</a:t>
            </a:r>
            <a:endParaRPr lang="en-US" altLang="zh-TW" sz="36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grpSp>
        <p:nvGrpSpPr>
          <p:cNvPr id="21" name="群組 20"/>
          <p:cNvGrpSpPr/>
          <p:nvPr/>
        </p:nvGrpSpPr>
        <p:grpSpPr>
          <a:xfrm>
            <a:off x="2367483" y="4266286"/>
            <a:ext cx="10031205" cy="2993744"/>
            <a:chOff x="2367483" y="4266286"/>
            <a:chExt cx="10031205" cy="2993744"/>
          </a:xfrm>
        </p:grpSpPr>
        <p:grpSp>
          <p:nvGrpSpPr>
            <p:cNvPr id="13" name="群組 12"/>
            <p:cNvGrpSpPr/>
            <p:nvPr/>
          </p:nvGrpSpPr>
          <p:grpSpPr>
            <a:xfrm>
              <a:off x="7589027" y="4316881"/>
              <a:ext cx="4809661" cy="2943149"/>
              <a:chOff x="7589027" y="4316881"/>
              <a:chExt cx="4809661" cy="2943149"/>
            </a:xfrm>
          </p:grpSpPr>
          <p:pic>
            <p:nvPicPr>
              <p:cNvPr id="11" name="圖片 1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rot="1754373">
                <a:off x="8914676" y="4316881"/>
                <a:ext cx="3484012" cy="1989054"/>
              </a:xfrm>
              <a:prstGeom prst="rect">
                <a:avLst/>
              </a:prstGeom>
            </p:spPr>
          </p:pic>
          <p:pic>
            <p:nvPicPr>
              <p:cNvPr id="12" name="圖片 11"/>
              <p:cNvPicPr>
                <a:picLocks noChangeAspect="1"/>
              </p:cNvPicPr>
              <p:nvPr/>
            </p:nvPicPr>
            <p:blipFill>
              <a:blip r:embed="rId3"/>
              <a:stretch>
                <a:fillRect/>
              </a:stretch>
            </p:blipFill>
            <p:spPr>
              <a:xfrm rot="20225865">
                <a:off x="7589027" y="5270976"/>
                <a:ext cx="3484012" cy="1989054"/>
              </a:xfrm>
              <a:prstGeom prst="rect">
                <a:avLst/>
              </a:prstGeom>
            </p:spPr>
          </p:pic>
        </p:grpSp>
        <p:sp>
          <p:nvSpPr>
            <p:cNvPr id="17" name="向下箭號 16"/>
            <p:cNvSpPr/>
            <p:nvPr/>
          </p:nvSpPr>
          <p:spPr>
            <a:xfrm>
              <a:off x="2367483" y="4319312"/>
              <a:ext cx="1820824" cy="2418601"/>
            </a:xfrm>
            <a:prstGeom prst="downArrow">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8" name="手繪多邊形 17"/>
            <p:cNvSpPr/>
            <p:nvPr/>
          </p:nvSpPr>
          <p:spPr>
            <a:xfrm>
              <a:off x="4069380" y="4319312"/>
              <a:ext cx="6069640" cy="2418601"/>
            </a:xfrm>
            <a:custGeom>
              <a:avLst/>
              <a:gdLst>
                <a:gd name="connsiteX0" fmla="*/ 0 w 6069640"/>
                <a:gd name="connsiteY0" fmla="*/ 0 h 2418601"/>
                <a:gd name="connsiteX1" fmla="*/ 6069640 w 6069640"/>
                <a:gd name="connsiteY1" fmla="*/ 0 h 2418601"/>
                <a:gd name="connsiteX2" fmla="*/ 6069640 w 6069640"/>
                <a:gd name="connsiteY2" fmla="*/ 2418601 h 2418601"/>
                <a:gd name="connsiteX3" fmla="*/ 0 w 6069640"/>
                <a:gd name="connsiteY3" fmla="*/ 2418601 h 2418601"/>
                <a:gd name="connsiteX4" fmla="*/ 0 w 6069640"/>
                <a:gd name="connsiteY4" fmla="*/ 0 h 2418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9640" h="2418601">
                  <a:moveTo>
                    <a:pt x="0" y="0"/>
                  </a:moveTo>
                  <a:lnTo>
                    <a:pt x="6069640" y="0"/>
                  </a:lnTo>
                  <a:lnTo>
                    <a:pt x="6069640" y="2418601"/>
                  </a:lnTo>
                  <a:lnTo>
                    <a:pt x="0" y="24186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5168" tIns="0" rIns="455168" bIns="455168" numCol="1" spcCol="1270" anchor="ctr" anchorCtr="0">
              <a:noAutofit/>
            </a:bodyPr>
            <a:lstStyle/>
            <a:p>
              <a:pPr lvl="0" algn="l" defTabSz="2844800">
                <a:lnSpc>
                  <a:spcPct val="90000"/>
                </a:lnSpc>
                <a:spcBef>
                  <a:spcPct val="0"/>
                </a:spcBef>
                <a:spcAft>
                  <a:spcPct val="35000"/>
                </a:spcAft>
              </a:pPr>
              <a:r>
                <a:rPr lang="zh-TW" altLang="en-US" sz="6400" b="0" kern="1200" dirty="0" smtClean="0">
                  <a:latin typeface="華康兒風體W4(P)" panose="020F0400000000000000" pitchFamily="34" charset="-120"/>
                  <a:ea typeface="華康兒風體W4(P)" panose="020F0400000000000000" pitchFamily="34" charset="-120"/>
                </a:rPr>
                <a:t>設定的</a:t>
              </a:r>
              <a:r>
                <a:rPr lang="en-US" altLang="zh-TW" sz="6400" b="0" kern="1200" dirty="0" smtClean="0">
                  <a:latin typeface="華康兒風體W4(P)" panose="020F0400000000000000" pitchFamily="34" charset="-120"/>
                  <a:ea typeface="華康兒風體W4(P)" panose="020F0400000000000000" pitchFamily="34" charset="-120"/>
                </a:rPr>
                <a:t>ERP</a:t>
              </a:r>
              <a:r>
                <a:rPr lang="zh-TW" altLang="en-US" sz="6400" b="0" kern="1200" dirty="0" smtClean="0">
                  <a:latin typeface="華康兒風體W4(P)" panose="020F0400000000000000" pitchFamily="34" charset="-120"/>
                  <a:ea typeface="華康兒風體W4(P)" panose="020F0400000000000000" pitchFamily="34" charset="-120"/>
                </a:rPr>
                <a:t>模組</a:t>
              </a:r>
              <a:endParaRPr lang="zh-TW" altLang="en-US" sz="6400" b="0" kern="1200" dirty="0">
                <a:latin typeface="華康兒風體W4(P)" panose="020F0400000000000000" pitchFamily="34" charset="-120"/>
                <a:ea typeface="華康兒風體W4(P)" panose="020F0400000000000000" pitchFamily="34" charset="-120"/>
              </a:endParaRPr>
            </a:p>
          </p:txBody>
        </p:sp>
        <p:sp>
          <p:nvSpPr>
            <p:cNvPr id="7" name="文字方塊 6"/>
            <p:cNvSpPr txBox="1"/>
            <p:nvPr/>
          </p:nvSpPr>
          <p:spPr>
            <a:xfrm rot="5400000">
              <a:off x="1853488" y="5418986"/>
              <a:ext cx="2951732" cy="646331"/>
            </a:xfrm>
            <a:prstGeom prst="rect">
              <a:avLst/>
            </a:prstGeom>
            <a:noFill/>
          </p:spPr>
          <p:txBody>
            <a:bodyPr wrap="square" rtlCol="0">
              <a:spAutoFit/>
            </a:bodyPr>
            <a:lstStyle/>
            <a:p>
              <a:r>
                <a:rPr lang="en-US" altLang="zh-TW" sz="3600" b="1" dirty="0" smtClean="0">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rPr>
                <a:t>External DATA</a:t>
              </a:r>
              <a:endParaRPr lang="zh-TW" altLang="en-US" sz="3600" b="1" dirty="0">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endParaRPr>
            </a:p>
          </p:txBody>
        </p:sp>
      </p:grpSp>
      <p:grpSp>
        <p:nvGrpSpPr>
          <p:cNvPr id="20" name="群組 19"/>
          <p:cNvGrpSpPr/>
          <p:nvPr/>
        </p:nvGrpSpPr>
        <p:grpSpPr>
          <a:xfrm>
            <a:off x="1495516" y="986590"/>
            <a:ext cx="10139021" cy="3131171"/>
            <a:chOff x="1495516" y="986590"/>
            <a:chExt cx="10139021" cy="3131171"/>
          </a:xfrm>
        </p:grpSpPr>
        <p:sp>
          <p:nvSpPr>
            <p:cNvPr id="15" name="向上箭號 14"/>
            <p:cNvSpPr/>
            <p:nvPr/>
          </p:nvSpPr>
          <p:spPr>
            <a:xfrm>
              <a:off x="1495516" y="1699160"/>
              <a:ext cx="1899322" cy="2418601"/>
            </a:xfrm>
            <a:prstGeom prst="upArrow">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6" name="手繪多邊形 15"/>
            <p:cNvSpPr/>
            <p:nvPr/>
          </p:nvSpPr>
          <p:spPr>
            <a:xfrm>
              <a:off x="2687553" y="1699160"/>
              <a:ext cx="7167854" cy="2418601"/>
            </a:xfrm>
            <a:custGeom>
              <a:avLst/>
              <a:gdLst>
                <a:gd name="connsiteX0" fmla="*/ 0 w 7167854"/>
                <a:gd name="connsiteY0" fmla="*/ 0 h 2418601"/>
                <a:gd name="connsiteX1" fmla="*/ 7167854 w 7167854"/>
                <a:gd name="connsiteY1" fmla="*/ 0 h 2418601"/>
                <a:gd name="connsiteX2" fmla="*/ 7167854 w 7167854"/>
                <a:gd name="connsiteY2" fmla="*/ 2418601 h 2418601"/>
                <a:gd name="connsiteX3" fmla="*/ 0 w 7167854"/>
                <a:gd name="connsiteY3" fmla="*/ 2418601 h 2418601"/>
                <a:gd name="connsiteX4" fmla="*/ 0 w 7167854"/>
                <a:gd name="connsiteY4" fmla="*/ 0 h 2418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7854" h="2418601">
                  <a:moveTo>
                    <a:pt x="0" y="0"/>
                  </a:moveTo>
                  <a:lnTo>
                    <a:pt x="7167854" y="0"/>
                  </a:lnTo>
                  <a:lnTo>
                    <a:pt x="7167854" y="2418601"/>
                  </a:lnTo>
                  <a:lnTo>
                    <a:pt x="0" y="24186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5168" tIns="0" rIns="455168" bIns="455168" numCol="1" spcCol="1270" anchor="ctr" anchorCtr="0">
              <a:noAutofit/>
            </a:bodyPr>
            <a:lstStyle/>
            <a:p>
              <a:pPr lvl="0" algn="l" defTabSz="2844800">
                <a:lnSpc>
                  <a:spcPct val="90000"/>
                </a:lnSpc>
                <a:spcBef>
                  <a:spcPct val="0"/>
                </a:spcBef>
                <a:spcAft>
                  <a:spcPct val="35000"/>
                </a:spcAft>
              </a:pPr>
              <a:r>
                <a:rPr lang="zh-TW" altLang="en-US" sz="6400" kern="1200" dirty="0" smtClean="0">
                  <a:latin typeface="華康兒風體W4(P)" panose="020F0400000000000000" pitchFamily="34" charset="-120"/>
                  <a:ea typeface="華康兒風體W4(P)" panose="020F0400000000000000" pitchFamily="34" charset="-120"/>
                </a:rPr>
                <a:t>    供應商</a:t>
              </a:r>
              <a:endParaRPr lang="en-US" altLang="zh-TW" sz="6400" kern="1200" dirty="0" smtClean="0">
                <a:latin typeface="華康兒風體W4(P)" panose="020F0400000000000000" pitchFamily="34" charset="-120"/>
                <a:ea typeface="華康兒風體W4(P)" panose="020F0400000000000000" pitchFamily="34" charset="-120"/>
              </a:endParaRPr>
            </a:p>
            <a:p>
              <a:pPr lvl="0" algn="l" defTabSz="2844800">
                <a:lnSpc>
                  <a:spcPct val="90000"/>
                </a:lnSpc>
                <a:spcBef>
                  <a:spcPct val="0"/>
                </a:spcBef>
                <a:spcAft>
                  <a:spcPct val="35000"/>
                </a:spcAft>
              </a:pPr>
              <a:r>
                <a:rPr lang="en-US" altLang="zh-TW" sz="6400" kern="1200" dirty="0" smtClean="0">
                  <a:latin typeface="華康兒風體W4(P)" panose="020F0400000000000000" pitchFamily="34" charset="-120"/>
                  <a:ea typeface="華康兒風體W4(P)" panose="020F0400000000000000" pitchFamily="34" charset="-120"/>
                </a:rPr>
                <a:t>     or</a:t>
              </a:r>
              <a:r>
                <a:rPr lang="zh-TW" altLang="en-US" sz="6400" kern="1200" dirty="0" smtClean="0">
                  <a:latin typeface="華康兒風體W4(P)" panose="020F0400000000000000" pitchFamily="34" charset="-120"/>
                  <a:ea typeface="華康兒風體W4(P)" panose="020F0400000000000000" pitchFamily="34" charset="-120"/>
                </a:rPr>
                <a:t>顧客</a:t>
              </a:r>
              <a:endParaRPr lang="zh-TW" altLang="en-US" sz="6400" kern="1200" dirty="0">
                <a:latin typeface="華康兒風體W4(P)" panose="020F0400000000000000" pitchFamily="34" charset="-120"/>
                <a:ea typeface="華康兒風體W4(P)" panose="020F0400000000000000" pitchFamily="34" charset="-120"/>
              </a:endParaRPr>
            </a:p>
          </p:txBody>
        </p:sp>
        <p:sp>
          <p:nvSpPr>
            <p:cNvPr id="6" name="文字方塊 5"/>
            <p:cNvSpPr txBox="1"/>
            <p:nvPr/>
          </p:nvSpPr>
          <p:spPr>
            <a:xfrm rot="16200000">
              <a:off x="1104594" y="2399869"/>
              <a:ext cx="2640932" cy="646331"/>
            </a:xfrm>
            <a:prstGeom prst="rect">
              <a:avLst/>
            </a:prstGeom>
            <a:noFill/>
          </p:spPr>
          <p:txBody>
            <a:bodyPr wrap="square" rtlCol="0">
              <a:spAutoFit/>
            </a:bodyPr>
            <a:lstStyle/>
            <a:p>
              <a:r>
                <a:rPr lang="en-US" altLang="zh-TW" sz="3600" b="1" dirty="0" smtClean="0">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rPr>
                <a:t>ERP</a:t>
              </a:r>
              <a:r>
                <a:rPr lang="zh-TW" altLang="en-US" sz="3600" b="1" dirty="0" smtClean="0">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rPr>
                <a:t> </a:t>
              </a:r>
              <a:r>
                <a:rPr lang="en-US" altLang="zh-TW" sz="3600" b="1" dirty="0" smtClean="0">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rPr>
                <a:t>DATA</a:t>
              </a:r>
              <a:endParaRPr lang="zh-TW" altLang="en-US" sz="3600" b="1" dirty="0">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endParaRPr>
            </a:p>
          </p:txBody>
        </p:sp>
        <p:pic>
          <p:nvPicPr>
            <p:cNvPr id="9" name="圖片 8"/>
            <p:cNvPicPr>
              <a:picLocks noChangeAspect="1"/>
            </p:cNvPicPr>
            <p:nvPr/>
          </p:nvPicPr>
          <p:blipFill>
            <a:blip r:embed="rId5"/>
            <a:stretch>
              <a:fillRect/>
            </a:stretch>
          </p:blipFill>
          <p:spPr>
            <a:xfrm>
              <a:off x="7027530" y="986590"/>
              <a:ext cx="4607007" cy="3056911"/>
            </a:xfrm>
            <a:prstGeom prst="rect">
              <a:avLst/>
            </a:prstGeom>
          </p:spPr>
        </p:pic>
      </p:grpSp>
    </p:spTree>
    <p:extLst>
      <p:ext uri="{BB962C8B-B14F-4D97-AF65-F5344CB8AC3E}">
        <p14:creationId xmlns:p14="http://schemas.microsoft.com/office/powerpoint/2010/main" val="191764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fill="hold" grpId="0" nodeType="withEffect">
                                  <p:stCondLst>
                                    <p:cond delay="0"/>
                                  </p:stCondLst>
                                  <p:childTnLst>
                                    <p:animClr clrSpc="hsl" dir="cw">
                                      <p:cBhvr override="childStyle">
                                        <p:cTn id="6" dur="500" fill="hold"/>
                                        <p:tgtEl>
                                          <p:spTgt spid="4"/>
                                        </p:tgtEl>
                                        <p:attrNameLst>
                                          <p:attrName>style.color</p:attrName>
                                        </p:attrNameLst>
                                      </p:cBhvr>
                                      <p:by>
                                        <p:hsl h="0" s="12549" l="25098"/>
                                      </p:by>
                                    </p:animClr>
                                    <p:animClr clrSpc="hsl" dir="cw">
                                      <p:cBhvr>
                                        <p:cTn id="7" dur="500" fill="hold"/>
                                        <p:tgtEl>
                                          <p:spTgt spid="4"/>
                                        </p:tgtEl>
                                        <p:attrNameLst>
                                          <p:attrName>fillcolor</p:attrName>
                                        </p:attrNameLst>
                                      </p:cBhvr>
                                      <p:by>
                                        <p:hsl h="0" s="12549" l="25098"/>
                                      </p:by>
                                    </p:animClr>
                                    <p:animClr clrSpc="hsl" dir="cw">
                                      <p:cBhvr>
                                        <p:cTn id="8" dur="500" fill="hold"/>
                                        <p:tgtEl>
                                          <p:spTgt spid="4"/>
                                        </p:tgtEl>
                                        <p:attrNameLst>
                                          <p:attrName>stroke.color</p:attrName>
                                        </p:attrNameLst>
                                      </p:cBhvr>
                                      <p:by>
                                        <p:hsl h="0" s="12549" l="25098"/>
                                      </p:by>
                                    </p:animClr>
                                    <p:set>
                                      <p:cBhvr>
                                        <p:cTn id="9" dur="500" fill="hold"/>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a:srcRect l="7137" t="3896" r="6793" b="7289"/>
          <a:stretch/>
        </p:blipFill>
        <p:spPr>
          <a:xfrm>
            <a:off x="0" y="973688"/>
            <a:ext cx="4484077" cy="5785339"/>
          </a:xfrm>
          <a:prstGeom prst="rect">
            <a:avLst/>
          </a:prstGeom>
        </p:spPr>
      </p:pic>
      <p:sp>
        <p:nvSpPr>
          <p:cNvPr id="2" name="標題 1"/>
          <p:cNvSpPr>
            <a:spLocks noGrp="1"/>
          </p:cNvSpPr>
          <p:nvPr>
            <p:ph type="title"/>
          </p:nvPr>
        </p:nvSpPr>
        <p:spPr>
          <a:xfrm>
            <a:off x="1901890" y="5179721"/>
            <a:ext cx="2726094" cy="1325563"/>
          </a:xfrm>
        </p:spPr>
        <p:txBody>
          <a:bodyPr>
            <a:normAutofit/>
          </a:bodyPr>
          <a:lstStyle/>
          <a:p>
            <a:r>
              <a:rPr lang="en-US" altLang="zh-TW" sz="5400" b="1" dirty="0" smtClean="0">
                <a:effectLst>
                  <a:outerShdw blurRad="38100" dist="38100" dir="2700000" algn="tl">
                    <a:srgbClr val="000000">
                      <a:alpha val="43137"/>
                    </a:srgbClr>
                  </a:outerShdw>
                </a:effectLst>
              </a:rPr>
              <a:t>SAP-SCM</a:t>
            </a:r>
            <a:endParaRPr lang="zh-TW" altLang="en-US" sz="5400" b="1" dirty="0">
              <a:effectLst>
                <a:outerShdw blurRad="38100" dist="38100" dir="2700000" algn="tl">
                  <a:srgbClr val="000000">
                    <a:alpha val="43137"/>
                  </a:srgbClr>
                </a:outerShdw>
              </a:effectLst>
            </a:endParaRPr>
          </a:p>
        </p:txBody>
      </p:sp>
      <p:sp>
        <p:nvSpPr>
          <p:cNvPr id="3" name="內容版面配置區 2"/>
          <p:cNvSpPr>
            <a:spLocks noGrp="1"/>
          </p:cNvSpPr>
          <p:nvPr>
            <p:ph idx="1"/>
          </p:nvPr>
        </p:nvSpPr>
        <p:spPr>
          <a:xfrm>
            <a:off x="5673969" y="1775688"/>
            <a:ext cx="6518031" cy="3622789"/>
          </a:xfrm>
        </p:spPr>
        <p:txBody>
          <a:bodyPr>
            <a:normAutofit/>
          </a:bodyPr>
          <a:lstStyle/>
          <a:p>
            <a:pPr marL="0" indent="0">
              <a:buNone/>
            </a:pPr>
            <a:endParaRPr lang="en-US" altLang="zh-TW" dirty="0" smtClean="0"/>
          </a:p>
          <a:p>
            <a:pPr marL="0" indent="0">
              <a:buNone/>
            </a:pPr>
            <a:endParaRPr lang="zh-TW" altLang="en-US" dirty="0"/>
          </a:p>
        </p:txBody>
      </p:sp>
      <p:sp>
        <p:nvSpPr>
          <p:cNvPr id="8" name="流程圖: 接點 7"/>
          <p:cNvSpPr/>
          <p:nvPr/>
        </p:nvSpPr>
        <p:spPr>
          <a:xfrm>
            <a:off x="5313784" y="2776111"/>
            <a:ext cx="3270738" cy="3217985"/>
          </a:xfrm>
          <a:prstGeom prst="flowChartConnector">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ltLang="zh-TW" sz="4000" dirty="0" smtClean="0">
              <a:latin typeface="華康兒風體W4(P)" panose="020F0400000000000000" pitchFamily="34" charset="-120"/>
              <a:ea typeface="華康兒風體W4(P)" panose="020F0400000000000000" pitchFamily="34" charset="-120"/>
            </a:endParaRPr>
          </a:p>
          <a:p>
            <a:r>
              <a:rPr lang="zh-TW" altLang="en-US" sz="4000" dirty="0">
                <a:latin typeface="華康兒風體W4(P)" panose="020F0400000000000000" pitchFamily="34" charset="-120"/>
                <a:ea typeface="華康兒風體W4(P)" panose="020F0400000000000000" pitchFamily="34" charset="-120"/>
              </a:rPr>
              <a:t>銷售</a:t>
            </a:r>
            <a:r>
              <a:rPr lang="zh-TW" altLang="en-US" sz="4000" dirty="0" smtClean="0">
                <a:latin typeface="華康兒風體W4(P)" panose="020F0400000000000000" pitchFamily="34" charset="-120"/>
                <a:ea typeface="華康兒風體W4(P)" panose="020F0400000000000000" pitchFamily="34" charset="-120"/>
              </a:rPr>
              <a:t>與</a:t>
            </a:r>
            <a:endParaRPr lang="en-US" altLang="zh-TW" sz="4000" dirty="0" smtClean="0">
              <a:latin typeface="華康兒風體W4(P)" panose="020F0400000000000000" pitchFamily="34" charset="-120"/>
              <a:ea typeface="華康兒風體W4(P)" panose="020F0400000000000000" pitchFamily="34" charset="-120"/>
            </a:endParaRPr>
          </a:p>
          <a:p>
            <a:r>
              <a:rPr lang="zh-TW" altLang="en-US" sz="4000" dirty="0" smtClean="0">
                <a:latin typeface="華康兒風體W4(P)" panose="020F0400000000000000" pitchFamily="34" charset="-120"/>
                <a:ea typeface="華康兒風體W4(P)" panose="020F0400000000000000" pitchFamily="34" charset="-120"/>
              </a:rPr>
              <a:t>作業</a:t>
            </a:r>
            <a:r>
              <a:rPr lang="zh-TW" altLang="en-US" sz="4000" dirty="0">
                <a:latin typeface="華康兒風體W4(P)" panose="020F0400000000000000" pitchFamily="34" charset="-120"/>
                <a:ea typeface="華康兒風體W4(P)" panose="020F0400000000000000" pitchFamily="34" charset="-120"/>
              </a:rPr>
              <a:t>規畫</a:t>
            </a:r>
            <a:endParaRPr lang="en-US" altLang="zh-TW" sz="4000" dirty="0">
              <a:latin typeface="華康兒風體W4(P)" panose="020F0400000000000000" pitchFamily="34" charset="-120"/>
              <a:ea typeface="華康兒風體W4(P)" panose="020F0400000000000000" pitchFamily="34" charset="-120"/>
            </a:endParaRPr>
          </a:p>
          <a:p>
            <a:pPr algn="ctr"/>
            <a:endParaRPr lang="zh-TW" altLang="en-US" sz="4000" dirty="0">
              <a:latin typeface="華康兒風體W4(P)" panose="020F0400000000000000" pitchFamily="34" charset="-120"/>
              <a:ea typeface="華康兒風體W4(P)" panose="020F0400000000000000" pitchFamily="34" charset="-120"/>
            </a:endParaRPr>
          </a:p>
        </p:txBody>
      </p:sp>
      <p:sp>
        <p:nvSpPr>
          <p:cNvPr id="9" name="流程圖: 接點 8"/>
          <p:cNvSpPr/>
          <p:nvPr/>
        </p:nvSpPr>
        <p:spPr>
          <a:xfrm>
            <a:off x="8139045" y="2902982"/>
            <a:ext cx="3270738" cy="3217985"/>
          </a:xfrm>
          <a:prstGeom prst="flowChartConnector">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tLang="zh-TW" sz="4000" dirty="0" smtClean="0">
              <a:latin typeface="華康兒風體W4(P)" panose="020F0400000000000000" pitchFamily="34" charset="-120"/>
              <a:ea typeface="華康兒風體W4(P)" panose="020F0400000000000000" pitchFamily="34" charset="-120"/>
            </a:endParaRPr>
          </a:p>
          <a:p>
            <a:r>
              <a:rPr lang="zh-TW" altLang="en-US" sz="4000" dirty="0">
                <a:latin typeface="華康兒風體W4(P)" panose="020F0400000000000000" pitchFamily="34" charset="-120"/>
                <a:ea typeface="華康兒風體W4(P)" panose="020F0400000000000000" pitchFamily="34" charset="-120"/>
              </a:rPr>
              <a:t>協同</a:t>
            </a:r>
            <a:r>
              <a:rPr lang="zh-TW" altLang="en-US" sz="4000" dirty="0" smtClean="0">
                <a:latin typeface="華康兒風體W4(P)" panose="020F0400000000000000" pitchFamily="34" charset="-120"/>
                <a:ea typeface="華康兒風體W4(P)" panose="020F0400000000000000" pitchFamily="34" charset="-120"/>
              </a:rPr>
              <a:t>供應 　</a:t>
            </a:r>
            <a:r>
              <a:rPr lang="en-US" altLang="zh-TW" sz="4000" dirty="0" smtClean="0">
                <a:latin typeface="華康兒風體W4(P)" panose="020F0400000000000000" pitchFamily="34" charset="-120"/>
                <a:ea typeface="華康兒風體W4(P)" panose="020F0400000000000000" pitchFamily="34" charset="-120"/>
              </a:rPr>
              <a:t/>
            </a:r>
            <a:br>
              <a:rPr lang="en-US" altLang="zh-TW" sz="4000" dirty="0" smtClean="0">
                <a:latin typeface="華康兒風體W4(P)" panose="020F0400000000000000" pitchFamily="34" charset="-120"/>
                <a:ea typeface="華康兒風體W4(P)" panose="020F0400000000000000" pitchFamily="34" charset="-120"/>
              </a:rPr>
            </a:br>
            <a:r>
              <a:rPr lang="en-US" altLang="zh-TW" sz="4000" dirty="0">
                <a:latin typeface="華康兒風體W4(P)" panose="020F0400000000000000" pitchFamily="34" charset="-120"/>
                <a:ea typeface="華康兒風體W4(P)" panose="020F0400000000000000" pitchFamily="34" charset="-120"/>
              </a:rPr>
              <a:t>	</a:t>
            </a:r>
            <a:r>
              <a:rPr lang="zh-TW" altLang="en-US" sz="4000" dirty="0" smtClean="0">
                <a:latin typeface="華康兒風體W4(P)" panose="020F0400000000000000" pitchFamily="34" charset="-120"/>
                <a:ea typeface="華康兒風體W4(P)" panose="020F0400000000000000" pitchFamily="34" charset="-120"/>
              </a:rPr>
              <a:t>與  </a:t>
            </a:r>
            <a:endParaRPr lang="en-US" altLang="zh-TW" sz="4000" dirty="0" smtClean="0">
              <a:latin typeface="華康兒風體W4(P)" panose="020F0400000000000000" pitchFamily="34" charset="-120"/>
              <a:ea typeface="華康兒風體W4(P)" panose="020F0400000000000000" pitchFamily="34" charset="-120"/>
            </a:endParaRPr>
          </a:p>
          <a:p>
            <a:r>
              <a:rPr lang="zh-TW" altLang="en-US" sz="4000" dirty="0" smtClean="0">
                <a:latin typeface="華康兒風體W4(P)" panose="020F0400000000000000" pitchFamily="34" charset="-120"/>
                <a:ea typeface="華康兒風體W4(P)" panose="020F0400000000000000" pitchFamily="34" charset="-120"/>
              </a:rPr>
              <a:t>配銷</a:t>
            </a:r>
            <a:r>
              <a:rPr lang="zh-TW" altLang="en-US" sz="4000" dirty="0">
                <a:latin typeface="華康兒風體W4(P)" panose="020F0400000000000000" pitchFamily="34" charset="-120"/>
                <a:ea typeface="華康兒風體W4(P)" panose="020F0400000000000000" pitchFamily="34" charset="-120"/>
              </a:rPr>
              <a:t>規劃</a:t>
            </a:r>
            <a:endParaRPr lang="en-US" altLang="zh-TW" sz="4000" dirty="0">
              <a:latin typeface="華康兒風體W4(P)" panose="020F0400000000000000" pitchFamily="34" charset="-120"/>
              <a:ea typeface="華康兒風體W4(P)" panose="020F0400000000000000" pitchFamily="34" charset="-120"/>
            </a:endParaRPr>
          </a:p>
          <a:p>
            <a:pPr algn="ctr"/>
            <a:endParaRPr lang="zh-TW" altLang="en-US" sz="4000" dirty="0">
              <a:latin typeface="華康兒風體W4(P)" panose="020F0400000000000000" pitchFamily="34" charset="-120"/>
              <a:ea typeface="華康兒風體W4(P)" panose="020F0400000000000000" pitchFamily="34" charset="-120"/>
            </a:endParaRPr>
          </a:p>
        </p:txBody>
      </p:sp>
      <p:sp>
        <p:nvSpPr>
          <p:cNvPr id="10" name="流程圖: 接點 9"/>
          <p:cNvSpPr/>
          <p:nvPr/>
        </p:nvSpPr>
        <p:spPr>
          <a:xfrm>
            <a:off x="6605954" y="562528"/>
            <a:ext cx="3270738" cy="3217985"/>
          </a:xfrm>
          <a:prstGeom prst="flowChartConnector">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ltLang="zh-TW" sz="4000" dirty="0" smtClean="0">
              <a:latin typeface="華康兒風體W4(P)" panose="020F0400000000000000" pitchFamily="34" charset="-120"/>
              <a:ea typeface="華康兒風體W4(P)" panose="020F0400000000000000" pitchFamily="34" charset="-120"/>
            </a:endParaRPr>
          </a:p>
          <a:p>
            <a:pPr algn="ctr"/>
            <a:r>
              <a:rPr lang="zh-TW" altLang="en-US" sz="4000" dirty="0" smtClean="0">
                <a:latin typeface="華康兒風體W4(P)" panose="020F0400000000000000" pitchFamily="34" charset="-120"/>
                <a:ea typeface="華康兒風體W4(P)" panose="020F0400000000000000" pitchFamily="34" charset="-120"/>
              </a:rPr>
              <a:t>協同需求</a:t>
            </a:r>
            <a:r>
              <a:rPr lang="zh-TW" altLang="en-US" sz="4000" dirty="0">
                <a:latin typeface="華康兒風體W4(P)" panose="020F0400000000000000" pitchFamily="34" charset="-120"/>
                <a:ea typeface="華康兒風體W4(P)" panose="020F0400000000000000" pitchFamily="34" charset="-120"/>
              </a:rPr>
              <a:t>規劃</a:t>
            </a:r>
            <a:endParaRPr lang="en-US" altLang="zh-TW" sz="4000" dirty="0">
              <a:latin typeface="華康兒風體W4(P)" panose="020F0400000000000000" pitchFamily="34" charset="-120"/>
              <a:ea typeface="華康兒風體W4(P)" panose="020F0400000000000000" pitchFamily="34" charset="-120"/>
            </a:endParaRPr>
          </a:p>
          <a:p>
            <a:pPr algn="ctr"/>
            <a:endParaRPr lang="zh-TW" altLang="en-US" sz="4000" dirty="0">
              <a:latin typeface="華康兒風體W4(P)" panose="020F0400000000000000" pitchFamily="34" charset="-120"/>
              <a:ea typeface="華康兒風體W4(P)" panose="020F0400000000000000" pitchFamily="34" charset="-120"/>
            </a:endParaRPr>
          </a:p>
        </p:txBody>
      </p:sp>
    </p:spTree>
    <p:extLst>
      <p:ext uri="{BB962C8B-B14F-4D97-AF65-F5344CB8AC3E}">
        <p14:creationId xmlns:p14="http://schemas.microsoft.com/office/powerpoint/2010/main" val="10115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9"/>
                                        </p:tgtEl>
                                      </p:cBhvr>
                                    </p:animEffect>
                                    <p:animScale>
                                      <p:cBhvr>
                                        <p:cTn id="1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a:srcRect b="2657"/>
          <a:stretch/>
        </p:blipFill>
        <p:spPr>
          <a:xfrm>
            <a:off x="5285746" y="2905125"/>
            <a:ext cx="6906254" cy="3988044"/>
          </a:xfrm>
          <a:prstGeom prst="rect">
            <a:avLst/>
          </a:prstGeom>
        </p:spPr>
      </p:pic>
      <p:sp>
        <p:nvSpPr>
          <p:cNvPr id="2" name="標題 1"/>
          <p:cNvSpPr>
            <a:spLocks noGrp="1"/>
          </p:cNvSpPr>
          <p:nvPr>
            <p:ph type="title"/>
          </p:nvPr>
        </p:nvSpPr>
        <p:spPr/>
        <p:txBody>
          <a:bodyPr>
            <a:normAutofit/>
          </a:bodyPr>
          <a:lstStyle/>
          <a:p>
            <a:r>
              <a:rPr lang="zh-TW" altLang="en-US" dirty="0"/>
              <a:t>協同需求</a:t>
            </a:r>
            <a:r>
              <a:rPr lang="zh-TW" altLang="en-US" dirty="0" smtClean="0"/>
              <a:t>規劃</a:t>
            </a:r>
            <a:endParaRPr lang="zh-TW" altLang="en-US" dirty="0"/>
          </a:p>
        </p:txBody>
      </p:sp>
      <p:sp>
        <p:nvSpPr>
          <p:cNvPr id="3" name="內容版面配置區 2"/>
          <p:cNvSpPr>
            <a:spLocks noGrp="1"/>
          </p:cNvSpPr>
          <p:nvPr>
            <p:ph idx="1"/>
          </p:nvPr>
        </p:nvSpPr>
        <p:spPr/>
        <p:txBody>
          <a:bodyPr>
            <a:normAutofit/>
          </a:bodyPr>
          <a:lstStyle/>
          <a:p>
            <a:r>
              <a:rPr lang="zh-TW" altLang="en-US" sz="4400" dirty="0"/>
              <a:t>統計預測的技術</a:t>
            </a:r>
            <a:endParaRPr lang="en-US" altLang="zh-TW" sz="4400" dirty="0"/>
          </a:p>
          <a:p>
            <a:r>
              <a:rPr lang="zh-TW" altLang="en-US" sz="4400" dirty="0"/>
              <a:t>時間序列技術</a:t>
            </a:r>
            <a:endParaRPr lang="en-US" altLang="zh-TW" sz="4400" dirty="0"/>
          </a:p>
          <a:p>
            <a:pPr lvl="1"/>
            <a:r>
              <a:rPr lang="zh-TW" altLang="en-US" dirty="0">
                <a:solidFill>
                  <a:schemeClr val="bg1">
                    <a:lumMod val="50000"/>
                  </a:schemeClr>
                </a:solidFill>
              </a:rPr>
              <a:t>指數平滑曲線</a:t>
            </a:r>
            <a:endParaRPr lang="en-US" altLang="zh-TW" dirty="0">
              <a:solidFill>
                <a:schemeClr val="bg1">
                  <a:lumMod val="50000"/>
                </a:schemeClr>
              </a:solidFill>
            </a:endParaRPr>
          </a:p>
          <a:p>
            <a:pPr lvl="1"/>
            <a:r>
              <a:rPr lang="zh-TW" altLang="en-US" dirty="0">
                <a:solidFill>
                  <a:schemeClr val="bg1">
                    <a:lumMod val="50000"/>
                  </a:schemeClr>
                </a:solidFill>
              </a:rPr>
              <a:t>趨勢與季節指標</a:t>
            </a:r>
            <a:r>
              <a:rPr lang="zh-TW" altLang="en-US" dirty="0" smtClean="0">
                <a:solidFill>
                  <a:schemeClr val="bg1">
                    <a:lumMod val="50000"/>
                  </a:schemeClr>
                </a:solidFill>
              </a:rPr>
              <a:t>分析</a:t>
            </a:r>
            <a:endParaRPr lang="en-US" altLang="zh-TW" dirty="0">
              <a:solidFill>
                <a:schemeClr val="bg1">
                  <a:lumMod val="50000"/>
                </a:schemeClr>
              </a:solidFill>
            </a:endParaRPr>
          </a:p>
        </p:txBody>
      </p:sp>
    </p:spTree>
    <p:extLst>
      <p:ext uri="{BB962C8B-B14F-4D97-AF65-F5344CB8AC3E}">
        <p14:creationId xmlns:p14="http://schemas.microsoft.com/office/powerpoint/2010/main" val="16362953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rotWithShape="1">
          <a:blip r:embed="rId3">
            <a:lum bright="70000" contrast="-70000"/>
            <a:extLst>
              <a:ext uri="{BEBA8EAE-BF5A-486C-A8C5-ECC9F3942E4B}">
                <a14:imgProps xmlns:a14="http://schemas.microsoft.com/office/drawing/2010/main">
                  <a14:imgLayer r:embed="rId4">
                    <a14:imgEffect>
                      <a14:backgroundRemoval t="0" b="84402" l="0" r="100000">
                        <a14:foregroundMark x1="9268" y1="42949" x2="9268" y2="42949"/>
                        <a14:foregroundMark x1="12358" y1="39744" x2="12358" y2="39744"/>
                        <a14:foregroundMark x1="18211" y1="38889" x2="18211" y2="38889"/>
                        <a14:foregroundMark x1="18211" y1="38889" x2="18211" y2="38889"/>
                        <a14:foregroundMark x1="14309" y1="48504" x2="14309" y2="48504"/>
                        <a14:foregroundMark x1="9268" y1="52350" x2="9268" y2="52350"/>
                        <a14:foregroundMark x1="28455" y1="40171" x2="28455" y2="40171"/>
                      </a14:backgroundRemoval>
                    </a14:imgEffect>
                  </a14:imgLayer>
                </a14:imgProps>
              </a:ext>
            </a:extLst>
          </a:blip>
          <a:srcRect b="14497"/>
          <a:stretch/>
        </p:blipFill>
        <p:spPr>
          <a:xfrm>
            <a:off x="6334125" y="3345473"/>
            <a:ext cx="5857875" cy="3811465"/>
          </a:xfrm>
          <a:prstGeom prst="rect">
            <a:avLst/>
          </a:prstGeom>
        </p:spPr>
      </p:pic>
      <p:sp>
        <p:nvSpPr>
          <p:cNvPr id="2" name="標題 1"/>
          <p:cNvSpPr>
            <a:spLocks noGrp="1"/>
          </p:cNvSpPr>
          <p:nvPr>
            <p:ph type="title"/>
          </p:nvPr>
        </p:nvSpPr>
        <p:spPr/>
        <p:txBody>
          <a:bodyPr>
            <a:normAutofit/>
          </a:bodyPr>
          <a:lstStyle/>
          <a:p>
            <a:r>
              <a:rPr lang="zh-TW" altLang="en-US" dirty="0"/>
              <a:t>銷售與作業規</a:t>
            </a:r>
            <a:r>
              <a:rPr lang="zh-TW" altLang="en-US" dirty="0" smtClean="0"/>
              <a:t>畫</a:t>
            </a:r>
            <a:endParaRPr lang="zh-TW" altLang="en-US" dirty="0"/>
          </a:p>
        </p:txBody>
      </p:sp>
      <p:sp>
        <p:nvSpPr>
          <p:cNvPr id="3" name="內容版面配置區 2"/>
          <p:cNvSpPr>
            <a:spLocks noGrp="1"/>
          </p:cNvSpPr>
          <p:nvPr>
            <p:ph idx="1"/>
          </p:nvPr>
        </p:nvSpPr>
        <p:spPr/>
        <p:txBody>
          <a:bodyPr>
            <a:normAutofit fontScale="70000" lnSpcReduction="20000"/>
          </a:bodyPr>
          <a:lstStyle/>
          <a:p>
            <a:r>
              <a:rPr lang="zh-TW" altLang="en-US" sz="4800" dirty="0"/>
              <a:t>整合銷售、行銷規劃、生產、以及交貨服務規劃的完整流程。</a:t>
            </a:r>
            <a:endParaRPr lang="en-US" altLang="zh-TW" sz="4800" dirty="0"/>
          </a:p>
          <a:p>
            <a:r>
              <a:rPr lang="zh-TW" altLang="en-US" sz="4800" dirty="0"/>
              <a:t>以試算表計算需求與營運資訊</a:t>
            </a:r>
            <a:endParaRPr lang="en-US" altLang="zh-TW" sz="4800" dirty="0"/>
          </a:p>
          <a:p>
            <a:r>
              <a:rPr lang="en-US" altLang="zh-TW" sz="4800" dirty="0"/>
              <a:t>Supply Chain </a:t>
            </a:r>
            <a:r>
              <a:rPr lang="en-US" altLang="zh-TW" sz="4800" dirty="0" smtClean="0"/>
              <a:t>Cockpit</a:t>
            </a:r>
          </a:p>
          <a:p>
            <a:pPr lvl="1"/>
            <a:r>
              <a:rPr lang="zh-TW" altLang="en-US" dirty="0" smtClean="0">
                <a:solidFill>
                  <a:schemeClr val="bg1">
                    <a:lumMod val="50000"/>
                  </a:schemeClr>
                </a:solidFill>
              </a:rPr>
              <a:t>規劃</a:t>
            </a:r>
            <a:r>
              <a:rPr lang="en-US" altLang="zh-TW" dirty="0" smtClean="0">
                <a:solidFill>
                  <a:schemeClr val="bg1">
                    <a:lumMod val="50000"/>
                  </a:schemeClr>
                </a:solidFill>
              </a:rPr>
              <a:t>-&gt;</a:t>
            </a:r>
            <a:r>
              <a:rPr lang="zh-TW" altLang="en-US" dirty="0" smtClean="0">
                <a:solidFill>
                  <a:schemeClr val="bg1">
                    <a:lumMod val="50000"/>
                  </a:schemeClr>
                </a:solidFill>
              </a:rPr>
              <a:t>採購</a:t>
            </a:r>
            <a:r>
              <a:rPr lang="en-US" altLang="zh-TW" dirty="0" smtClean="0">
                <a:solidFill>
                  <a:schemeClr val="bg1">
                    <a:lumMod val="50000"/>
                  </a:schemeClr>
                </a:solidFill>
              </a:rPr>
              <a:t>-&gt;</a:t>
            </a:r>
            <a:r>
              <a:rPr lang="zh-TW" altLang="en-US" dirty="0" smtClean="0">
                <a:solidFill>
                  <a:schemeClr val="bg1">
                    <a:lumMod val="50000"/>
                  </a:schemeClr>
                </a:solidFill>
              </a:rPr>
              <a:t>製造</a:t>
            </a:r>
            <a:r>
              <a:rPr lang="en-US" altLang="zh-TW" dirty="0" smtClean="0">
                <a:solidFill>
                  <a:schemeClr val="bg1">
                    <a:lumMod val="50000"/>
                  </a:schemeClr>
                </a:solidFill>
              </a:rPr>
              <a:t>-&gt;</a:t>
            </a:r>
            <a:r>
              <a:rPr lang="zh-TW" altLang="en-US" dirty="0" smtClean="0">
                <a:solidFill>
                  <a:schemeClr val="bg1">
                    <a:lumMod val="50000"/>
                  </a:schemeClr>
                </a:solidFill>
              </a:rPr>
              <a:t>遞送</a:t>
            </a:r>
            <a:endParaRPr lang="en-US" altLang="zh-TW" dirty="0" smtClean="0">
              <a:solidFill>
                <a:schemeClr val="bg1">
                  <a:lumMod val="50000"/>
                </a:schemeClr>
              </a:solidFill>
            </a:endParaRPr>
          </a:p>
          <a:p>
            <a:r>
              <a:rPr lang="en-US" altLang="zh-TW" sz="4800" dirty="0" smtClean="0"/>
              <a:t>APO(Advanced Planner and Optimizer)</a:t>
            </a:r>
          </a:p>
          <a:p>
            <a:pPr lvl="1"/>
            <a:r>
              <a:rPr lang="zh-TW" altLang="en-US" sz="4400" dirty="0" smtClean="0">
                <a:solidFill>
                  <a:schemeClr val="bg1">
                    <a:lumMod val="50000"/>
                  </a:schemeClr>
                </a:solidFill>
              </a:rPr>
              <a:t>高階函式庫</a:t>
            </a:r>
            <a:endParaRPr lang="en-US" altLang="zh-TW" sz="4400" dirty="0" smtClean="0">
              <a:solidFill>
                <a:schemeClr val="bg1">
                  <a:lumMod val="50000"/>
                </a:schemeClr>
              </a:solidFill>
            </a:endParaRPr>
          </a:p>
          <a:p>
            <a:pPr lvl="1"/>
            <a:r>
              <a:rPr lang="zh-TW" altLang="en-US" sz="4400" dirty="0" smtClean="0">
                <a:solidFill>
                  <a:schemeClr val="bg1">
                    <a:lumMod val="50000"/>
                  </a:schemeClr>
                </a:solidFill>
              </a:rPr>
              <a:t>包含規劃與最佳化演算法</a:t>
            </a:r>
            <a:endParaRPr lang="en-US" altLang="zh-TW" sz="4400" dirty="0" smtClean="0">
              <a:solidFill>
                <a:schemeClr val="bg1">
                  <a:lumMod val="50000"/>
                </a:schemeClr>
              </a:solidFill>
            </a:endParaRPr>
          </a:p>
          <a:p>
            <a:pPr lvl="1"/>
            <a:r>
              <a:rPr lang="zh-TW" altLang="en-US" sz="4400" dirty="0" smtClean="0">
                <a:solidFill>
                  <a:schemeClr val="bg1">
                    <a:lumMod val="50000"/>
                  </a:schemeClr>
                </a:solidFill>
              </a:rPr>
              <a:t>針對特定類型的任務、產業與公司</a:t>
            </a:r>
            <a:endParaRPr lang="en-US" altLang="zh-TW" sz="4400" dirty="0" smtClean="0">
              <a:solidFill>
                <a:schemeClr val="bg1">
                  <a:lumMod val="50000"/>
                </a:schemeClr>
              </a:solidFill>
            </a:endParaRPr>
          </a:p>
          <a:p>
            <a:pPr lvl="1"/>
            <a:r>
              <a:rPr lang="zh-TW" altLang="en-US" sz="4400" dirty="0" smtClean="0">
                <a:solidFill>
                  <a:schemeClr val="bg1">
                    <a:lumMod val="50000"/>
                  </a:schemeClr>
                </a:solidFill>
              </a:rPr>
              <a:t>解決大型問</a:t>
            </a:r>
            <a:r>
              <a:rPr lang="zh-TW" altLang="en-US" sz="4400" dirty="0">
                <a:solidFill>
                  <a:schemeClr val="bg1">
                    <a:lumMod val="50000"/>
                  </a:schemeClr>
                </a:solidFill>
              </a:rPr>
              <a:t>題</a:t>
            </a:r>
            <a:endParaRPr lang="en-US" altLang="zh-TW" sz="4400" dirty="0" smtClean="0">
              <a:solidFill>
                <a:schemeClr val="bg1">
                  <a:lumMod val="50000"/>
                </a:schemeClr>
              </a:solidFill>
            </a:endParaRPr>
          </a:p>
          <a:p>
            <a:endParaRPr lang="zh-TW" altLang="en-US" dirty="0"/>
          </a:p>
        </p:txBody>
      </p:sp>
    </p:spTree>
    <p:extLst>
      <p:ext uri="{BB962C8B-B14F-4D97-AF65-F5344CB8AC3E}">
        <p14:creationId xmlns:p14="http://schemas.microsoft.com/office/powerpoint/2010/main" val="21089937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a:srcRect b="16494"/>
          <a:stretch/>
        </p:blipFill>
        <p:spPr>
          <a:xfrm>
            <a:off x="4823916" y="2612158"/>
            <a:ext cx="5181729" cy="4245841"/>
          </a:xfrm>
          <a:prstGeom prst="rect">
            <a:avLst/>
          </a:prstGeom>
        </p:spPr>
      </p:pic>
      <p:sp>
        <p:nvSpPr>
          <p:cNvPr id="2" name="標題 1"/>
          <p:cNvSpPr>
            <a:spLocks noGrp="1"/>
          </p:cNvSpPr>
          <p:nvPr>
            <p:ph type="title"/>
          </p:nvPr>
        </p:nvSpPr>
        <p:spPr/>
        <p:txBody>
          <a:bodyPr>
            <a:normAutofit/>
          </a:bodyPr>
          <a:lstStyle/>
          <a:p>
            <a:r>
              <a:rPr lang="zh-TW" altLang="en-US" dirty="0"/>
              <a:t>協同供應與配銷</a:t>
            </a:r>
            <a:r>
              <a:rPr lang="zh-TW" altLang="en-US" dirty="0" smtClean="0"/>
              <a:t>規劃</a:t>
            </a:r>
            <a:endParaRPr lang="zh-TW" altLang="en-US" dirty="0"/>
          </a:p>
        </p:txBody>
      </p:sp>
      <p:sp>
        <p:nvSpPr>
          <p:cNvPr id="3" name="內容版面配置區 2"/>
          <p:cNvSpPr>
            <a:spLocks noGrp="1"/>
          </p:cNvSpPr>
          <p:nvPr>
            <p:ph idx="1"/>
          </p:nvPr>
        </p:nvSpPr>
        <p:spPr>
          <a:xfrm>
            <a:off x="838200" y="1825624"/>
            <a:ext cx="10515600" cy="5032375"/>
          </a:xfrm>
        </p:spPr>
        <p:txBody>
          <a:bodyPr>
            <a:normAutofit fontScale="92500" lnSpcReduction="10000"/>
          </a:bodyPr>
          <a:lstStyle/>
          <a:p>
            <a:r>
              <a:rPr lang="zh-TW" altLang="en-US" dirty="0" smtClean="0"/>
              <a:t>規劃、採購、製造、配銷、庫存與物料運輸</a:t>
            </a:r>
            <a:endParaRPr lang="en-US" altLang="zh-TW" dirty="0" smtClean="0"/>
          </a:p>
          <a:p>
            <a:r>
              <a:rPr lang="zh-TW" altLang="en-US" dirty="0" smtClean="0"/>
              <a:t>支援</a:t>
            </a:r>
            <a:endParaRPr lang="en-US" altLang="zh-TW" dirty="0" smtClean="0"/>
          </a:p>
          <a:p>
            <a:pPr lvl="1"/>
            <a:r>
              <a:rPr lang="zh-TW" altLang="en-US" dirty="0" smtClean="0">
                <a:solidFill>
                  <a:schemeClr val="bg1">
                    <a:lumMod val="50000"/>
                  </a:schemeClr>
                </a:solidFill>
              </a:rPr>
              <a:t>存貨生產</a:t>
            </a:r>
            <a:endParaRPr lang="en-US" altLang="zh-TW" dirty="0" smtClean="0">
              <a:solidFill>
                <a:schemeClr val="bg1">
                  <a:lumMod val="50000"/>
                </a:schemeClr>
              </a:solidFill>
            </a:endParaRPr>
          </a:p>
          <a:p>
            <a:pPr lvl="1"/>
            <a:r>
              <a:rPr lang="zh-TW" altLang="en-US" dirty="0" smtClean="0">
                <a:solidFill>
                  <a:schemeClr val="bg1">
                    <a:lumMod val="50000"/>
                  </a:schemeClr>
                </a:solidFill>
              </a:rPr>
              <a:t>接單生產</a:t>
            </a:r>
            <a:endParaRPr lang="en-US" altLang="zh-TW" dirty="0" smtClean="0">
              <a:solidFill>
                <a:schemeClr val="bg1">
                  <a:lumMod val="50000"/>
                </a:schemeClr>
              </a:solidFill>
            </a:endParaRPr>
          </a:p>
          <a:p>
            <a:pPr lvl="1"/>
            <a:r>
              <a:rPr lang="zh-TW" altLang="en-US" dirty="0" smtClean="0">
                <a:solidFill>
                  <a:schemeClr val="bg1">
                    <a:lumMod val="50000"/>
                  </a:schemeClr>
                </a:solidFill>
              </a:rPr>
              <a:t>組裝生產</a:t>
            </a:r>
            <a:endParaRPr lang="en-US" altLang="zh-TW" dirty="0" smtClean="0">
              <a:solidFill>
                <a:schemeClr val="bg1">
                  <a:lumMod val="50000"/>
                </a:schemeClr>
              </a:solidFill>
            </a:endParaRPr>
          </a:p>
          <a:p>
            <a:r>
              <a:rPr lang="zh-TW" altLang="en-US" dirty="0" smtClean="0"/>
              <a:t>即時閱覽</a:t>
            </a:r>
            <a:endParaRPr lang="en-US" altLang="zh-TW" dirty="0" smtClean="0"/>
          </a:p>
          <a:p>
            <a:r>
              <a:rPr lang="zh-TW" altLang="en-US" dirty="0" smtClean="0"/>
              <a:t>模擬模式</a:t>
            </a:r>
            <a:endParaRPr lang="en-US" altLang="zh-TW" dirty="0" smtClean="0"/>
          </a:p>
          <a:p>
            <a:pPr lvl="1"/>
            <a:r>
              <a:rPr lang="en-US" altLang="zh-TW" dirty="0" smtClean="0">
                <a:solidFill>
                  <a:schemeClr val="bg1">
                    <a:lumMod val="50000"/>
                  </a:schemeClr>
                </a:solidFill>
              </a:rPr>
              <a:t>What-if</a:t>
            </a:r>
            <a:r>
              <a:rPr lang="zh-TW" altLang="en-US" dirty="0" smtClean="0">
                <a:solidFill>
                  <a:schemeClr val="bg1">
                    <a:lumMod val="50000"/>
                  </a:schemeClr>
                </a:solidFill>
              </a:rPr>
              <a:t>分析</a:t>
            </a:r>
            <a:endParaRPr lang="en-US" altLang="zh-TW" dirty="0" smtClean="0">
              <a:solidFill>
                <a:schemeClr val="bg1">
                  <a:lumMod val="50000"/>
                </a:schemeClr>
              </a:solidFill>
            </a:endParaRPr>
          </a:p>
          <a:p>
            <a:r>
              <a:rPr lang="en-US" altLang="zh-TW" dirty="0" smtClean="0"/>
              <a:t>APO-</a:t>
            </a:r>
            <a:r>
              <a:rPr lang="zh-TW" altLang="en-US" dirty="0" smtClean="0"/>
              <a:t>特定決策最佳化</a:t>
            </a:r>
            <a:endParaRPr lang="en-US" altLang="zh-TW" dirty="0" smtClean="0"/>
          </a:p>
          <a:p>
            <a:endParaRPr lang="en-US" altLang="zh-TW" dirty="0" smtClean="0">
              <a:solidFill>
                <a:schemeClr val="bg1">
                  <a:lumMod val="50000"/>
                </a:schemeClr>
              </a:solidFill>
            </a:endParaRPr>
          </a:p>
          <a:p>
            <a:endParaRPr lang="zh-TW" altLang="en-US" dirty="0"/>
          </a:p>
        </p:txBody>
      </p:sp>
      <p:pic>
        <p:nvPicPr>
          <p:cNvPr id="5" name="圖片 4"/>
          <p:cNvPicPr>
            <a:picLocks noChangeAspect="1"/>
          </p:cNvPicPr>
          <p:nvPr/>
        </p:nvPicPr>
        <p:blipFill>
          <a:blip r:embed="rId4">
            <a:extLst>
              <a:ext uri="{BEBA8EAE-BF5A-486C-A8C5-ECC9F3942E4B}">
                <a14:imgProps xmlns:a14="http://schemas.microsoft.com/office/drawing/2010/main">
                  <a14:imgLayer r:embed="rId5">
                    <a14:imgEffect>
                      <a14:backgroundRemoval t="3488" b="89535" l="10000" r="96667"/>
                    </a14:imgEffect>
                  </a14:imgLayer>
                </a14:imgProps>
              </a:ext>
            </a:extLst>
          </a:blip>
          <a:stretch>
            <a:fillRect/>
          </a:stretch>
        </p:blipFill>
        <p:spPr>
          <a:xfrm>
            <a:off x="7239000" y="3475502"/>
            <a:ext cx="5087815" cy="3646267"/>
          </a:xfrm>
          <a:prstGeom prst="rect">
            <a:avLst/>
          </a:prstGeom>
        </p:spPr>
      </p:pic>
    </p:spTree>
    <p:extLst>
      <p:ext uri="{BB962C8B-B14F-4D97-AF65-F5344CB8AC3E}">
        <p14:creationId xmlns:p14="http://schemas.microsoft.com/office/powerpoint/2010/main" val="6022942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BEBA8EAE-BF5A-486C-A8C5-ECC9F3942E4B}">
                <a14:imgProps xmlns:a14="http://schemas.microsoft.com/office/drawing/2010/main">
                  <a14:imgLayer r:embed="rId4">
                    <a14:imgEffect>
                      <a14:backgroundRemoval t="3125" b="89732" l="9778" r="95111">
                        <a14:backgroundMark x1="44000" y1="84375" x2="44000" y2="84375"/>
                      </a14:backgroundRemoval>
                    </a14:imgEffect>
                  </a14:imgLayer>
                </a14:imgProps>
              </a:ext>
            </a:extLst>
          </a:blip>
          <a:stretch>
            <a:fillRect/>
          </a:stretch>
        </p:blipFill>
        <p:spPr>
          <a:xfrm>
            <a:off x="9162663" y="3700420"/>
            <a:ext cx="3470987" cy="3455561"/>
          </a:xfrm>
          <a:prstGeom prst="rect">
            <a:avLst/>
          </a:prstGeom>
        </p:spPr>
      </p:pic>
      <p:sp>
        <p:nvSpPr>
          <p:cNvPr id="3" name="內容版面配置區 2"/>
          <p:cNvSpPr>
            <a:spLocks noGrp="1"/>
          </p:cNvSpPr>
          <p:nvPr>
            <p:ph idx="1"/>
          </p:nvPr>
        </p:nvSpPr>
        <p:spPr/>
        <p:txBody>
          <a:bodyPr/>
          <a:lstStyle/>
          <a:p>
            <a:r>
              <a:rPr lang="zh-TW" altLang="en-US" dirty="0" smtClean="0"/>
              <a:t>導入</a:t>
            </a:r>
            <a:r>
              <a:rPr lang="en-US" altLang="zh-TW" dirty="0" smtClean="0"/>
              <a:t>ERP</a:t>
            </a:r>
            <a:r>
              <a:rPr lang="zh-TW" altLang="en-US" dirty="0" smtClean="0"/>
              <a:t>風險</a:t>
            </a:r>
            <a:endParaRPr lang="en-US" altLang="zh-TW" dirty="0" smtClean="0"/>
          </a:p>
          <a:p>
            <a:pPr lvl="1"/>
            <a:r>
              <a:rPr lang="en-US" altLang="zh-TW" dirty="0" smtClean="0">
                <a:solidFill>
                  <a:schemeClr val="bg1">
                    <a:lumMod val="50000"/>
                  </a:schemeClr>
                </a:solidFill>
              </a:rPr>
              <a:t>ERP</a:t>
            </a:r>
            <a:r>
              <a:rPr lang="zh-TW" altLang="en-US" dirty="0" smtClean="0">
                <a:solidFill>
                  <a:schemeClr val="bg1">
                    <a:lumMod val="50000"/>
                  </a:schemeClr>
                </a:solidFill>
              </a:rPr>
              <a:t>技術不支援企業的作業流程</a:t>
            </a:r>
            <a:endParaRPr lang="en-US" altLang="zh-TW" dirty="0" smtClean="0">
              <a:solidFill>
                <a:schemeClr val="bg1">
                  <a:lumMod val="50000"/>
                </a:schemeClr>
              </a:solidFill>
            </a:endParaRPr>
          </a:p>
          <a:p>
            <a:pPr lvl="1"/>
            <a:r>
              <a:rPr lang="zh-TW" altLang="en-US" dirty="0" smtClean="0">
                <a:solidFill>
                  <a:schemeClr val="bg1">
                    <a:lumMod val="50000"/>
                  </a:schemeClr>
                </a:solidFill>
              </a:rPr>
              <a:t>公司內的組織無法改變以符合新系統的需求，進而獲得利益</a:t>
            </a:r>
            <a:endParaRPr lang="en-US" altLang="zh-TW" dirty="0" smtClean="0">
              <a:solidFill>
                <a:schemeClr val="bg1">
                  <a:lumMod val="50000"/>
                </a:schemeClr>
              </a:solidFill>
            </a:endParaRPr>
          </a:p>
          <a:p>
            <a:pPr lvl="1"/>
            <a:r>
              <a:rPr lang="en-US" altLang="zh-TW" dirty="0" smtClean="0">
                <a:solidFill>
                  <a:schemeClr val="bg1">
                    <a:lumMod val="50000"/>
                  </a:schemeClr>
                </a:solidFill>
              </a:rPr>
              <a:t>ERP</a:t>
            </a:r>
            <a:r>
              <a:rPr lang="zh-TW" altLang="en-US" dirty="0" smtClean="0">
                <a:solidFill>
                  <a:schemeClr val="bg1">
                    <a:lumMod val="50000"/>
                  </a:schemeClr>
                </a:solidFill>
              </a:rPr>
              <a:t>系統可能嚴重損害公司的業務</a:t>
            </a:r>
            <a:endParaRPr lang="en-US" altLang="zh-TW" dirty="0" smtClean="0">
              <a:solidFill>
                <a:schemeClr val="bg1">
                  <a:lumMod val="50000"/>
                </a:schemeClr>
              </a:solidFill>
            </a:endParaRPr>
          </a:p>
          <a:p>
            <a:pPr lvl="1"/>
            <a:r>
              <a:rPr lang="en-US" altLang="zh-TW" dirty="0" smtClean="0">
                <a:solidFill>
                  <a:schemeClr val="bg1">
                    <a:lumMod val="50000"/>
                  </a:schemeClr>
                </a:solidFill>
              </a:rPr>
              <a:t>ERP</a:t>
            </a:r>
            <a:r>
              <a:rPr lang="zh-TW" altLang="en-US" dirty="0" smtClean="0">
                <a:solidFill>
                  <a:schemeClr val="bg1">
                    <a:lumMod val="50000"/>
                  </a:schemeClr>
                </a:solidFill>
              </a:rPr>
              <a:t>的花費超出預算，時程超出預期</a:t>
            </a:r>
            <a:endParaRPr lang="en-US" altLang="zh-TW" dirty="0" smtClean="0">
              <a:solidFill>
                <a:schemeClr val="bg1">
                  <a:lumMod val="50000"/>
                </a:schemeClr>
              </a:solidFill>
            </a:endParaRPr>
          </a:p>
          <a:p>
            <a:pPr lvl="1"/>
            <a:endParaRPr lang="zh-TW" altLang="en-US" dirty="0"/>
          </a:p>
        </p:txBody>
      </p:sp>
      <p:sp>
        <p:nvSpPr>
          <p:cNvPr id="4" name="五邊形 3"/>
          <p:cNvSpPr/>
          <p:nvPr/>
        </p:nvSpPr>
        <p:spPr>
          <a:xfrm>
            <a:off x="0" y="0"/>
            <a:ext cx="11634537" cy="986590"/>
          </a:xfrm>
          <a:prstGeom prst="homePlate">
            <a:avLst/>
          </a:prstGeom>
        </p:spPr>
        <p:style>
          <a:lnRef idx="3">
            <a:schemeClr val="lt1"/>
          </a:lnRef>
          <a:fillRef idx="1">
            <a:schemeClr val="accent3"/>
          </a:fillRef>
          <a:effectRef idx="1">
            <a:schemeClr val="accent3"/>
          </a:effectRef>
          <a:fontRef idx="minor">
            <a:schemeClr val="lt1"/>
          </a:fontRef>
        </p:style>
        <p:txBody>
          <a:bodyPr rtlCol="0" anchor="ctr"/>
          <a:lstStyle/>
          <a:p>
            <a:r>
              <a:rPr lang="en-US" altLang="zh-TW" sz="44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10.4</a:t>
            </a:r>
            <a:r>
              <a:rPr lang="zh-TW" altLang="en-US" sz="44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 導入</a:t>
            </a:r>
            <a:r>
              <a:rPr lang="en-US" altLang="zh-TW" sz="44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ERP</a:t>
            </a:r>
            <a:r>
              <a:rPr lang="zh-TW" altLang="en-US" sz="44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系統</a:t>
            </a:r>
            <a:endParaRPr lang="en-US" altLang="zh-TW" sz="44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Tree>
    <p:extLst>
      <p:ext uri="{BB962C8B-B14F-4D97-AF65-F5344CB8AC3E}">
        <p14:creationId xmlns:p14="http://schemas.microsoft.com/office/powerpoint/2010/main" val="401465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fill="hold" grpId="0" nodeType="withEffect">
                                  <p:stCondLst>
                                    <p:cond delay="0"/>
                                  </p:stCondLst>
                                  <p:childTnLst>
                                    <p:animClr clrSpc="hsl" dir="cw">
                                      <p:cBhvr override="childStyle">
                                        <p:cTn id="6" dur="500" fill="hold"/>
                                        <p:tgtEl>
                                          <p:spTgt spid="4"/>
                                        </p:tgtEl>
                                        <p:attrNameLst>
                                          <p:attrName>style.color</p:attrName>
                                        </p:attrNameLst>
                                      </p:cBhvr>
                                      <p:by>
                                        <p:hsl h="0" s="12549" l="25098"/>
                                      </p:by>
                                    </p:animClr>
                                    <p:animClr clrSpc="hsl" dir="cw">
                                      <p:cBhvr>
                                        <p:cTn id="7" dur="500" fill="hold"/>
                                        <p:tgtEl>
                                          <p:spTgt spid="4"/>
                                        </p:tgtEl>
                                        <p:attrNameLst>
                                          <p:attrName>fillcolor</p:attrName>
                                        </p:attrNameLst>
                                      </p:cBhvr>
                                      <p:by>
                                        <p:hsl h="0" s="12549" l="25098"/>
                                      </p:by>
                                    </p:animClr>
                                    <p:animClr clrSpc="hsl" dir="cw">
                                      <p:cBhvr>
                                        <p:cTn id="8" dur="500" fill="hold"/>
                                        <p:tgtEl>
                                          <p:spTgt spid="4"/>
                                        </p:tgtEl>
                                        <p:attrNameLst>
                                          <p:attrName>stroke.color</p:attrName>
                                        </p:attrNameLst>
                                      </p:cBhvr>
                                      <p:by>
                                        <p:hsl h="0" s="12549" l="25098"/>
                                      </p:by>
                                    </p:animClr>
                                    <p:set>
                                      <p:cBhvr>
                                        <p:cTn id="9"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989155"/>
            <a:ext cx="10515600" cy="1325563"/>
          </a:xfrm>
        </p:spPr>
        <p:txBody>
          <a:bodyPr/>
          <a:lstStyle/>
          <a:p>
            <a:r>
              <a:rPr lang="en-US" altLang="zh-TW" dirty="0" smtClean="0"/>
              <a:t>SAP</a:t>
            </a:r>
            <a:r>
              <a:rPr lang="zh-TW" altLang="en-US" dirty="0" smtClean="0"/>
              <a:t> </a:t>
            </a:r>
            <a:r>
              <a:rPr lang="en-US" altLang="zh-TW" dirty="0" smtClean="0"/>
              <a:t>Business One</a:t>
            </a:r>
            <a:endParaRPr lang="zh-TW" altLang="en-US" dirty="0"/>
          </a:p>
        </p:txBody>
      </p:sp>
      <p:sp>
        <p:nvSpPr>
          <p:cNvPr id="3" name="內容版面配置區 2"/>
          <p:cNvSpPr>
            <a:spLocks noGrp="1"/>
          </p:cNvSpPr>
          <p:nvPr>
            <p:ph idx="1"/>
          </p:nvPr>
        </p:nvSpPr>
        <p:spPr>
          <a:xfrm>
            <a:off x="838200" y="2137385"/>
            <a:ext cx="10515600" cy="4351338"/>
          </a:xfrm>
        </p:spPr>
        <p:txBody>
          <a:bodyPr/>
          <a:lstStyle/>
          <a:p>
            <a:r>
              <a:rPr lang="en-US" altLang="zh-TW" dirty="0" smtClean="0"/>
              <a:t>SAP</a:t>
            </a:r>
            <a:r>
              <a:rPr lang="zh-TW" altLang="en-US" dirty="0" smtClean="0"/>
              <a:t>針對中小型企業推出的</a:t>
            </a:r>
            <a:r>
              <a:rPr lang="en-US" altLang="zh-TW" dirty="0" smtClean="0"/>
              <a:t>ERP</a:t>
            </a:r>
            <a:r>
              <a:rPr lang="zh-TW" altLang="en-US" dirty="0" smtClean="0"/>
              <a:t>版本，其主要功能為下</a:t>
            </a:r>
            <a:r>
              <a:rPr lang="en-US" altLang="zh-TW" dirty="0" smtClean="0"/>
              <a:t>:</a:t>
            </a:r>
          </a:p>
          <a:p>
            <a:endParaRPr lang="zh-TW" altLang="en-US" dirty="0"/>
          </a:p>
        </p:txBody>
      </p:sp>
      <p:sp>
        <p:nvSpPr>
          <p:cNvPr id="4" name="五邊形 3"/>
          <p:cNvSpPr/>
          <p:nvPr/>
        </p:nvSpPr>
        <p:spPr>
          <a:xfrm>
            <a:off x="-50795" y="-21731"/>
            <a:ext cx="11634537" cy="986590"/>
          </a:xfrm>
          <a:prstGeom prst="homePlate">
            <a:avLst/>
          </a:prstGeom>
        </p:spPr>
        <p:style>
          <a:lnRef idx="3">
            <a:schemeClr val="lt1"/>
          </a:lnRef>
          <a:fillRef idx="1">
            <a:schemeClr val="accent3"/>
          </a:fillRef>
          <a:effectRef idx="1">
            <a:schemeClr val="accent3"/>
          </a:effectRef>
          <a:fontRef idx="minor">
            <a:schemeClr val="lt1"/>
          </a:fontRef>
        </p:style>
        <p:txBody>
          <a:bodyPr rtlCol="0" anchor="ctr"/>
          <a:lstStyle/>
          <a:p>
            <a:r>
              <a:rPr lang="en-US" altLang="zh-TW" sz="44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10.4</a:t>
            </a:r>
            <a:r>
              <a:rPr lang="zh-TW" altLang="en-US" sz="44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 導入</a:t>
            </a:r>
            <a:r>
              <a:rPr lang="en-US" altLang="zh-TW" sz="44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ERP</a:t>
            </a:r>
            <a:r>
              <a:rPr lang="zh-TW" altLang="en-US" sz="44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系統</a:t>
            </a:r>
            <a:endParaRPr lang="en-US" altLang="zh-TW" sz="44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19" name="手繪多邊形 18"/>
          <p:cNvSpPr/>
          <p:nvPr/>
        </p:nvSpPr>
        <p:spPr>
          <a:xfrm>
            <a:off x="3501839" y="2735359"/>
            <a:ext cx="1983581" cy="1190148"/>
          </a:xfrm>
          <a:custGeom>
            <a:avLst/>
            <a:gdLst>
              <a:gd name="connsiteX0" fmla="*/ 0 w 1983581"/>
              <a:gd name="connsiteY0" fmla="*/ 0 h 1190148"/>
              <a:gd name="connsiteX1" fmla="*/ 1983581 w 1983581"/>
              <a:gd name="connsiteY1" fmla="*/ 0 h 1190148"/>
              <a:gd name="connsiteX2" fmla="*/ 1983581 w 1983581"/>
              <a:gd name="connsiteY2" fmla="*/ 1190148 h 1190148"/>
              <a:gd name="connsiteX3" fmla="*/ 0 w 1983581"/>
              <a:gd name="connsiteY3" fmla="*/ 1190148 h 1190148"/>
              <a:gd name="connsiteX4" fmla="*/ 0 w 1983581"/>
              <a:gd name="connsiteY4" fmla="*/ 0 h 11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581" h="1190148">
                <a:moveTo>
                  <a:pt x="0" y="0"/>
                </a:moveTo>
                <a:lnTo>
                  <a:pt x="1983581" y="0"/>
                </a:lnTo>
                <a:lnTo>
                  <a:pt x="1983581" y="1190148"/>
                </a:lnTo>
                <a:lnTo>
                  <a:pt x="0" y="1190148"/>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採購監督</a:t>
            </a:r>
            <a:endParaRPr lang="zh-TW" altLang="en-US" sz="3200" b="1" kern="1200" dirty="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20" name="手繪多邊形 19"/>
          <p:cNvSpPr/>
          <p:nvPr/>
        </p:nvSpPr>
        <p:spPr>
          <a:xfrm>
            <a:off x="5683778" y="2735359"/>
            <a:ext cx="1983581" cy="1190148"/>
          </a:xfrm>
          <a:custGeom>
            <a:avLst/>
            <a:gdLst>
              <a:gd name="connsiteX0" fmla="*/ 0 w 1983581"/>
              <a:gd name="connsiteY0" fmla="*/ 0 h 1190148"/>
              <a:gd name="connsiteX1" fmla="*/ 1983581 w 1983581"/>
              <a:gd name="connsiteY1" fmla="*/ 0 h 1190148"/>
              <a:gd name="connsiteX2" fmla="*/ 1983581 w 1983581"/>
              <a:gd name="connsiteY2" fmla="*/ 1190148 h 1190148"/>
              <a:gd name="connsiteX3" fmla="*/ 0 w 1983581"/>
              <a:gd name="connsiteY3" fmla="*/ 1190148 h 1190148"/>
              <a:gd name="connsiteX4" fmla="*/ 0 w 1983581"/>
              <a:gd name="connsiteY4" fmla="*/ 0 h 11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581" h="1190148">
                <a:moveTo>
                  <a:pt x="0" y="0"/>
                </a:moveTo>
                <a:lnTo>
                  <a:pt x="1983581" y="0"/>
                </a:lnTo>
                <a:lnTo>
                  <a:pt x="1983581" y="1190148"/>
                </a:lnTo>
                <a:lnTo>
                  <a:pt x="0" y="1190148"/>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存貨與</a:t>
            </a:r>
            <a:endParaRPr lang="en-US" altLang="zh-TW"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a:p>
            <a:pPr lvl="0" algn="ctr" defTabSz="1422400">
              <a:lnSpc>
                <a:spcPct val="90000"/>
              </a:lnSpc>
              <a:spcBef>
                <a:spcPct val="0"/>
              </a:spcBef>
              <a:spcAft>
                <a:spcPct val="35000"/>
              </a:spcAft>
            </a:pPr>
            <a:r>
              <a:rPr lang="zh-TW" altLang="en-US"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倉儲管理</a:t>
            </a:r>
            <a:endParaRPr lang="zh-TW" altLang="en-US" sz="3200" b="1" kern="1200" dirty="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21" name="手繪多邊形 20"/>
          <p:cNvSpPr/>
          <p:nvPr/>
        </p:nvSpPr>
        <p:spPr>
          <a:xfrm>
            <a:off x="7865718" y="2735359"/>
            <a:ext cx="1983581" cy="1190148"/>
          </a:xfrm>
          <a:custGeom>
            <a:avLst/>
            <a:gdLst>
              <a:gd name="connsiteX0" fmla="*/ 0 w 1983581"/>
              <a:gd name="connsiteY0" fmla="*/ 0 h 1190148"/>
              <a:gd name="connsiteX1" fmla="*/ 1983581 w 1983581"/>
              <a:gd name="connsiteY1" fmla="*/ 0 h 1190148"/>
              <a:gd name="connsiteX2" fmla="*/ 1983581 w 1983581"/>
              <a:gd name="connsiteY2" fmla="*/ 1190148 h 1190148"/>
              <a:gd name="connsiteX3" fmla="*/ 0 w 1983581"/>
              <a:gd name="connsiteY3" fmla="*/ 1190148 h 1190148"/>
              <a:gd name="connsiteX4" fmla="*/ 0 w 1983581"/>
              <a:gd name="connsiteY4" fmla="*/ 0 h 11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581" h="1190148">
                <a:moveTo>
                  <a:pt x="0" y="0"/>
                </a:moveTo>
                <a:lnTo>
                  <a:pt x="1983581" y="0"/>
                </a:lnTo>
                <a:lnTo>
                  <a:pt x="1983581" y="1190148"/>
                </a:lnTo>
                <a:lnTo>
                  <a:pt x="0" y="1190148"/>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製造報表</a:t>
            </a:r>
            <a:endParaRPr lang="zh-TW" altLang="en-US" sz="3200" b="1" kern="1200" dirty="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22" name="手繪多邊形 21"/>
          <p:cNvSpPr/>
          <p:nvPr/>
        </p:nvSpPr>
        <p:spPr>
          <a:xfrm>
            <a:off x="10047657" y="2735359"/>
            <a:ext cx="1983581" cy="1190148"/>
          </a:xfrm>
          <a:custGeom>
            <a:avLst/>
            <a:gdLst>
              <a:gd name="connsiteX0" fmla="*/ 0 w 1983581"/>
              <a:gd name="connsiteY0" fmla="*/ 0 h 1190148"/>
              <a:gd name="connsiteX1" fmla="*/ 1983581 w 1983581"/>
              <a:gd name="connsiteY1" fmla="*/ 0 h 1190148"/>
              <a:gd name="connsiteX2" fmla="*/ 1983581 w 1983581"/>
              <a:gd name="connsiteY2" fmla="*/ 1190148 h 1190148"/>
              <a:gd name="connsiteX3" fmla="*/ 0 w 1983581"/>
              <a:gd name="connsiteY3" fmla="*/ 1190148 h 1190148"/>
              <a:gd name="connsiteX4" fmla="*/ 0 w 1983581"/>
              <a:gd name="connsiteY4" fmla="*/ 0 h 11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581" h="1190148">
                <a:moveTo>
                  <a:pt x="0" y="0"/>
                </a:moveTo>
                <a:lnTo>
                  <a:pt x="1983581" y="0"/>
                </a:lnTo>
                <a:lnTo>
                  <a:pt x="1983581" y="1190148"/>
                </a:lnTo>
                <a:lnTo>
                  <a:pt x="0" y="1190148"/>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訂單達交分析</a:t>
            </a:r>
            <a:endParaRPr lang="en-US" altLang="zh-TW"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23" name="手繪多邊形 22"/>
          <p:cNvSpPr/>
          <p:nvPr/>
        </p:nvSpPr>
        <p:spPr>
          <a:xfrm>
            <a:off x="3501839" y="4123866"/>
            <a:ext cx="1983581" cy="1190148"/>
          </a:xfrm>
          <a:custGeom>
            <a:avLst/>
            <a:gdLst>
              <a:gd name="connsiteX0" fmla="*/ 0 w 1983581"/>
              <a:gd name="connsiteY0" fmla="*/ 0 h 1190148"/>
              <a:gd name="connsiteX1" fmla="*/ 1983581 w 1983581"/>
              <a:gd name="connsiteY1" fmla="*/ 0 h 1190148"/>
              <a:gd name="connsiteX2" fmla="*/ 1983581 w 1983581"/>
              <a:gd name="connsiteY2" fmla="*/ 1190148 h 1190148"/>
              <a:gd name="connsiteX3" fmla="*/ 0 w 1983581"/>
              <a:gd name="connsiteY3" fmla="*/ 1190148 h 1190148"/>
              <a:gd name="connsiteX4" fmla="*/ 0 w 1983581"/>
              <a:gd name="connsiteY4" fmla="*/ 0 h 11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581" h="1190148">
                <a:moveTo>
                  <a:pt x="0" y="0"/>
                </a:moveTo>
                <a:lnTo>
                  <a:pt x="1983581" y="0"/>
                </a:lnTo>
                <a:lnTo>
                  <a:pt x="1983581" y="1190148"/>
                </a:lnTo>
                <a:lnTo>
                  <a:pt x="0" y="1190148"/>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顧客服務分析</a:t>
            </a:r>
            <a:endParaRPr lang="zh-TW" altLang="en-US" sz="3200" b="1" kern="1200" dirty="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24" name="手繪多邊形 23"/>
          <p:cNvSpPr/>
          <p:nvPr/>
        </p:nvSpPr>
        <p:spPr>
          <a:xfrm>
            <a:off x="5766474" y="4114737"/>
            <a:ext cx="1983581" cy="1190148"/>
          </a:xfrm>
          <a:custGeom>
            <a:avLst/>
            <a:gdLst>
              <a:gd name="connsiteX0" fmla="*/ 0 w 1983581"/>
              <a:gd name="connsiteY0" fmla="*/ 0 h 1190148"/>
              <a:gd name="connsiteX1" fmla="*/ 1983581 w 1983581"/>
              <a:gd name="connsiteY1" fmla="*/ 0 h 1190148"/>
              <a:gd name="connsiteX2" fmla="*/ 1983581 w 1983581"/>
              <a:gd name="connsiteY2" fmla="*/ 1190148 h 1190148"/>
              <a:gd name="connsiteX3" fmla="*/ 0 w 1983581"/>
              <a:gd name="connsiteY3" fmla="*/ 1190148 h 1190148"/>
              <a:gd name="connsiteX4" fmla="*/ 0 w 1983581"/>
              <a:gd name="connsiteY4" fmla="*/ 0 h 11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581" h="1190148">
                <a:moveTo>
                  <a:pt x="0" y="0"/>
                </a:moveTo>
                <a:lnTo>
                  <a:pt x="1983581" y="0"/>
                </a:lnTo>
                <a:lnTo>
                  <a:pt x="1983581" y="1190148"/>
                </a:lnTo>
                <a:lnTo>
                  <a:pt x="0" y="1190148"/>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專案管理</a:t>
            </a:r>
            <a:endParaRPr lang="zh-TW" altLang="en-US" sz="3200" b="1" kern="1200" dirty="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25" name="手繪多邊形 24"/>
          <p:cNvSpPr/>
          <p:nvPr/>
        </p:nvSpPr>
        <p:spPr>
          <a:xfrm>
            <a:off x="7865718" y="4123866"/>
            <a:ext cx="1983581" cy="1190148"/>
          </a:xfrm>
          <a:custGeom>
            <a:avLst/>
            <a:gdLst>
              <a:gd name="connsiteX0" fmla="*/ 0 w 1983581"/>
              <a:gd name="connsiteY0" fmla="*/ 0 h 1190148"/>
              <a:gd name="connsiteX1" fmla="*/ 1983581 w 1983581"/>
              <a:gd name="connsiteY1" fmla="*/ 0 h 1190148"/>
              <a:gd name="connsiteX2" fmla="*/ 1983581 w 1983581"/>
              <a:gd name="connsiteY2" fmla="*/ 1190148 h 1190148"/>
              <a:gd name="connsiteX3" fmla="*/ 0 w 1983581"/>
              <a:gd name="connsiteY3" fmla="*/ 1190148 h 1190148"/>
              <a:gd name="connsiteX4" fmla="*/ 0 w 1983581"/>
              <a:gd name="connsiteY4" fmla="*/ 0 h 11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581" h="1190148">
                <a:moveTo>
                  <a:pt x="0" y="0"/>
                </a:moveTo>
                <a:lnTo>
                  <a:pt x="1983581" y="0"/>
                </a:lnTo>
                <a:lnTo>
                  <a:pt x="1983581" y="1190148"/>
                </a:lnTo>
                <a:lnTo>
                  <a:pt x="0" y="1190148"/>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品質管理</a:t>
            </a:r>
            <a:endParaRPr lang="zh-TW" altLang="en-US" sz="3200" b="1" kern="1200" dirty="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26" name="手繪多邊形 25"/>
          <p:cNvSpPr/>
          <p:nvPr/>
        </p:nvSpPr>
        <p:spPr>
          <a:xfrm>
            <a:off x="10047657" y="4107323"/>
            <a:ext cx="1983581" cy="1190148"/>
          </a:xfrm>
          <a:custGeom>
            <a:avLst/>
            <a:gdLst>
              <a:gd name="connsiteX0" fmla="*/ 0 w 1983581"/>
              <a:gd name="connsiteY0" fmla="*/ 0 h 1190148"/>
              <a:gd name="connsiteX1" fmla="*/ 1983581 w 1983581"/>
              <a:gd name="connsiteY1" fmla="*/ 0 h 1190148"/>
              <a:gd name="connsiteX2" fmla="*/ 1983581 w 1983581"/>
              <a:gd name="connsiteY2" fmla="*/ 1190148 h 1190148"/>
              <a:gd name="connsiteX3" fmla="*/ 0 w 1983581"/>
              <a:gd name="connsiteY3" fmla="*/ 1190148 h 1190148"/>
              <a:gd name="connsiteX4" fmla="*/ 0 w 1983581"/>
              <a:gd name="connsiteY4" fmla="*/ 0 h 11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581" h="1190148">
                <a:moveTo>
                  <a:pt x="0" y="0"/>
                </a:moveTo>
                <a:lnTo>
                  <a:pt x="1983581" y="0"/>
                </a:lnTo>
                <a:lnTo>
                  <a:pt x="1983581" y="1190148"/>
                </a:lnTo>
                <a:lnTo>
                  <a:pt x="0" y="1190148"/>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企業資產管理</a:t>
            </a:r>
            <a:endParaRPr lang="zh-TW" altLang="en-US" sz="3200" b="1" kern="1200" dirty="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27" name="手繪多邊形 26"/>
          <p:cNvSpPr/>
          <p:nvPr/>
        </p:nvSpPr>
        <p:spPr>
          <a:xfrm>
            <a:off x="5683778" y="5512373"/>
            <a:ext cx="1983581" cy="1190148"/>
          </a:xfrm>
          <a:custGeom>
            <a:avLst/>
            <a:gdLst>
              <a:gd name="connsiteX0" fmla="*/ 0 w 1983581"/>
              <a:gd name="connsiteY0" fmla="*/ 0 h 1190148"/>
              <a:gd name="connsiteX1" fmla="*/ 1983581 w 1983581"/>
              <a:gd name="connsiteY1" fmla="*/ 0 h 1190148"/>
              <a:gd name="connsiteX2" fmla="*/ 1983581 w 1983581"/>
              <a:gd name="connsiteY2" fmla="*/ 1190148 h 1190148"/>
              <a:gd name="connsiteX3" fmla="*/ 0 w 1983581"/>
              <a:gd name="connsiteY3" fmla="*/ 1190148 h 1190148"/>
              <a:gd name="connsiteX4" fmla="*/ 0 w 1983581"/>
              <a:gd name="connsiteY4" fmla="*/ 0 h 11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581" h="1190148">
                <a:moveTo>
                  <a:pt x="0" y="0"/>
                </a:moveTo>
                <a:lnTo>
                  <a:pt x="1983581" y="0"/>
                </a:lnTo>
                <a:lnTo>
                  <a:pt x="1983581" y="1190148"/>
                </a:lnTo>
                <a:lnTo>
                  <a:pt x="0" y="1190148"/>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銷售規畫</a:t>
            </a:r>
            <a:endParaRPr lang="zh-TW" altLang="en-US" sz="3200" b="1" kern="1200" dirty="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28" name="手繪多邊形 27"/>
          <p:cNvSpPr/>
          <p:nvPr/>
        </p:nvSpPr>
        <p:spPr>
          <a:xfrm>
            <a:off x="7865718" y="5512373"/>
            <a:ext cx="1983581" cy="1190148"/>
          </a:xfrm>
          <a:custGeom>
            <a:avLst/>
            <a:gdLst>
              <a:gd name="connsiteX0" fmla="*/ 0 w 1983581"/>
              <a:gd name="connsiteY0" fmla="*/ 0 h 1190148"/>
              <a:gd name="connsiteX1" fmla="*/ 1983581 w 1983581"/>
              <a:gd name="connsiteY1" fmla="*/ 0 h 1190148"/>
              <a:gd name="connsiteX2" fmla="*/ 1983581 w 1983581"/>
              <a:gd name="connsiteY2" fmla="*/ 1190148 h 1190148"/>
              <a:gd name="connsiteX3" fmla="*/ 0 w 1983581"/>
              <a:gd name="connsiteY3" fmla="*/ 1190148 h 1190148"/>
              <a:gd name="connsiteX4" fmla="*/ 0 w 1983581"/>
              <a:gd name="connsiteY4" fmla="*/ 0 h 11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581" h="1190148">
                <a:moveTo>
                  <a:pt x="0" y="0"/>
                </a:moveTo>
                <a:lnTo>
                  <a:pt x="1983581" y="0"/>
                </a:lnTo>
                <a:lnTo>
                  <a:pt x="1983581" y="1190148"/>
                </a:lnTo>
                <a:lnTo>
                  <a:pt x="0" y="1190148"/>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銷售分析</a:t>
            </a:r>
            <a:endParaRPr lang="zh-TW" altLang="en-US" sz="3200" b="1" kern="1200" dirty="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17" name="圓角矩形圖說文字 16"/>
          <p:cNvSpPr/>
          <p:nvPr/>
        </p:nvSpPr>
        <p:spPr>
          <a:xfrm>
            <a:off x="158260" y="3692769"/>
            <a:ext cx="2989385" cy="2919046"/>
          </a:xfrm>
          <a:prstGeom prst="wedgeRoundRectCallout">
            <a:avLst>
              <a:gd name="adj1" fmla="val 63504"/>
              <a:gd name="adj2" fmla="val -43750"/>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zh-TW" altLang="en-US" sz="3200" dirty="0" smtClean="0">
                <a:latin typeface="華康兒風體W4" panose="020F0400000000000000" pitchFamily="34" charset="-120"/>
                <a:ea typeface="華康兒風體W4" panose="020F0400000000000000" pitchFamily="34" charset="-120"/>
              </a:rPr>
              <a:t>監督採購作業、提供採購流程與活動的詳細分析。</a:t>
            </a:r>
            <a:endParaRPr lang="zh-TW" altLang="en-US" sz="3200" dirty="0">
              <a:latin typeface="華康兒風體W4" panose="020F0400000000000000" pitchFamily="34" charset="-120"/>
              <a:ea typeface="華康兒風體W4" panose="020F0400000000000000" pitchFamily="34" charset="-120"/>
            </a:endParaRPr>
          </a:p>
        </p:txBody>
      </p:sp>
      <p:sp>
        <p:nvSpPr>
          <p:cNvPr id="34" name="手繪多邊形 33"/>
          <p:cNvSpPr/>
          <p:nvPr/>
        </p:nvSpPr>
        <p:spPr>
          <a:xfrm>
            <a:off x="3393831" y="2866292"/>
            <a:ext cx="2268415" cy="967154"/>
          </a:xfrm>
          <a:custGeom>
            <a:avLst/>
            <a:gdLst>
              <a:gd name="connsiteX0" fmla="*/ 879231 w 2268415"/>
              <a:gd name="connsiteY0" fmla="*/ 0 h 967154"/>
              <a:gd name="connsiteX1" fmla="*/ 439615 w 2268415"/>
              <a:gd name="connsiteY1" fmla="*/ 52754 h 967154"/>
              <a:gd name="connsiteX2" fmla="*/ 334107 w 2268415"/>
              <a:gd name="connsiteY2" fmla="*/ 87923 h 967154"/>
              <a:gd name="connsiteX3" fmla="*/ 193431 w 2268415"/>
              <a:gd name="connsiteY3" fmla="*/ 158262 h 967154"/>
              <a:gd name="connsiteX4" fmla="*/ 123092 w 2268415"/>
              <a:gd name="connsiteY4" fmla="*/ 211016 h 967154"/>
              <a:gd name="connsiteX5" fmla="*/ 52754 w 2268415"/>
              <a:gd name="connsiteY5" fmla="*/ 316523 h 967154"/>
              <a:gd name="connsiteX6" fmla="*/ 17584 w 2268415"/>
              <a:gd name="connsiteY6" fmla="*/ 439616 h 967154"/>
              <a:gd name="connsiteX7" fmla="*/ 0 w 2268415"/>
              <a:gd name="connsiteY7" fmla="*/ 509954 h 967154"/>
              <a:gd name="connsiteX8" fmla="*/ 17584 w 2268415"/>
              <a:gd name="connsiteY8" fmla="*/ 720970 h 967154"/>
              <a:gd name="connsiteX9" fmla="*/ 158261 w 2268415"/>
              <a:gd name="connsiteY9" fmla="*/ 844062 h 967154"/>
              <a:gd name="connsiteX10" fmla="*/ 263769 w 2268415"/>
              <a:gd name="connsiteY10" fmla="*/ 879231 h 967154"/>
              <a:gd name="connsiteX11" fmla="*/ 422031 w 2268415"/>
              <a:gd name="connsiteY11" fmla="*/ 931985 h 967154"/>
              <a:gd name="connsiteX12" fmla="*/ 474784 w 2268415"/>
              <a:gd name="connsiteY12" fmla="*/ 949570 h 967154"/>
              <a:gd name="connsiteX13" fmla="*/ 527538 w 2268415"/>
              <a:gd name="connsiteY13" fmla="*/ 967154 h 967154"/>
              <a:gd name="connsiteX14" fmla="*/ 1740877 w 2268415"/>
              <a:gd name="connsiteY14" fmla="*/ 949570 h 967154"/>
              <a:gd name="connsiteX15" fmla="*/ 1899138 w 2268415"/>
              <a:gd name="connsiteY15" fmla="*/ 879231 h 967154"/>
              <a:gd name="connsiteX16" fmla="*/ 2057400 w 2268415"/>
              <a:gd name="connsiteY16" fmla="*/ 791308 h 967154"/>
              <a:gd name="connsiteX17" fmla="*/ 2162907 w 2268415"/>
              <a:gd name="connsiteY17" fmla="*/ 633046 h 967154"/>
              <a:gd name="connsiteX18" fmla="*/ 2198077 w 2268415"/>
              <a:gd name="connsiteY18" fmla="*/ 597877 h 967154"/>
              <a:gd name="connsiteX19" fmla="*/ 2233246 w 2268415"/>
              <a:gd name="connsiteY19" fmla="*/ 527539 h 967154"/>
              <a:gd name="connsiteX20" fmla="*/ 2268415 w 2268415"/>
              <a:gd name="connsiteY20" fmla="*/ 422031 h 967154"/>
              <a:gd name="connsiteX21" fmla="*/ 2215661 w 2268415"/>
              <a:gd name="connsiteY21" fmla="*/ 351693 h 967154"/>
              <a:gd name="connsiteX22" fmla="*/ 2110154 w 2268415"/>
              <a:gd name="connsiteY22" fmla="*/ 281354 h 967154"/>
              <a:gd name="connsiteX23" fmla="*/ 2057400 w 2268415"/>
              <a:gd name="connsiteY23" fmla="*/ 246185 h 967154"/>
              <a:gd name="connsiteX24" fmla="*/ 1934307 w 2268415"/>
              <a:gd name="connsiteY24" fmla="*/ 211016 h 967154"/>
              <a:gd name="connsiteX25" fmla="*/ 1758461 w 2268415"/>
              <a:gd name="connsiteY25" fmla="*/ 140677 h 967154"/>
              <a:gd name="connsiteX26" fmla="*/ 1635369 w 2268415"/>
              <a:gd name="connsiteY26" fmla="*/ 123093 h 967154"/>
              <a:gd name="connsiteX27" fmla="*/ 1582615 w 2268415"/>
              <a:gd name="connsiteY27" fmla="*/ 105508 h 967154"/>
              <a:gd name="connsiteX28" fmla="*/ 1125415 w 2268415"/>
              <a:gd name="connsiteY28" fmla="*/ 70339 h 967154"/>
              <a:gd name="connsiteX29" fmla="*/ 439615 w 2268415"/>
              <a:gd name="connsiteY29" fmla="*/ 70339 h 96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68415" h="967154">
                <a:moveTo>
                  <a:pt x="879231" y="0"/>
                </a:moveTo>
                <a:cubicBezTo>
                  <a:pt x="835499" y="4373"/>
                  <a:pt x="557397" y="20632"/>
                  <a:pt x="439615" y="52754"/>
                </a:cubicBezTo>
                <a:cubicBezTo>
                  <a:pt x="403850" y="62508"/>
                  <a:pt x="369276" y="76200"/>
                  <a:pt x="334107" y="87923"/>
                </a:cubicBezTo>
                <a:cubicBezTo>
                  <a:pt x="154308" y="207794"/>
                  <a:pt x="451503" y="14889"/>
                  <a:pt x="193431" y="158262"/>
                </a:cubicBezTo>
                <a:cubicBezTo>
                  <a:pt x="167811" y="172495"/>
                  <a:pt x="146538" y="193431"/>
                  <a:pt x="123092" y="211016"/>
                </a:cubicBezTo>
                <a:cubicBezTo>
                  <a:pt x="99646" y="246185"/>
                  <a:pt x="63006" y="275517"/>
                  <a:pt x="52754" y="316523"/>
                </a:cubicBezTo>
                <a:cubicBezTo>
                  <a:pt x="-2229" y="536452"/>
                  <a:pt x="68047" y="262996"/>
                  <a:pt x="17584" y="439616"/>
                </a:cubicBezTo>
                <a:cubicBezTo>
                  <a:pt x="10945" y="462854"/>
                  <a:pt x="5861" y="486508"/>
                  <a:pt x="0" y="509954"/>
                </a:cubicBezTo>
                <a:cubicBezTo>
                  <a:pt x="5861" y="580293"/>
                  <a:pt x="-5907" y="654411"/>
                  <a:pt x="17584" y="720970"/>
                </a:cubicBezTo>
                <a:cubicBezTo>
                  <a:pt x="25591" y="743657"/>
                  <a:pt x="119390" y="826786"/>
                  <a:pt x="158261" y="844062"/>
                </a:cubicBezTo>
                <a:cubicBezTo>
                  <a:pt x="192138" y="859118"/>
                  <a:pt x="228600" y="867508"/>
                  <a:pt x="263769" y="879231"/>
                </a:cubicBezTo>
                <a:lnTo>
                  <a:pt x="422031" y="931985"/>
                </a:lnTo>
                <a:lnTo>
                  <a:pt x="474784" y="949570"/>
                </a:lnTo>
                <a:lnTo>
                  <a:pt x="527538" y="967154"/>
                </a:lnTo>
                <a:cubicBezTo>
                  <a:pt x="931984" y="961293"/>
                  <a:pt x="1336711" y="965737"/>
                  <a:pt x="1740877" y="949570"/>
                </a:cubicBezTo>
                <a:cubicBezTo>
                  <a:pt x="1823407" y="946269"/>
                  <a:pt x="1840067" y="912985"/>
                  <a:pt x="1899138" y="879231"/>
                </a:cubicBezTo>
                <a:cubicBezTo>
                  <a:pt x="2252239" y="677461"/>
                  <a:pt x="1618183" y="1054839"/>
                  <a:pt x="2057400" y="791308"/>
                </a:cubicBezTo>
                <a:cubicBezTo>
                  <a:pt x="2100817" y="718946"/>
                  <a:pt x="2110583" y="695835"/>
                  <a:pt x="2162907" y="633046"/>
                </a:cubicBezTo>
                <a:cubicBezTo>
                  <a:pt x="2173521" y="620310"/>
                  <a:pt x="2186354" y="609600"/>
                  <a:pt x="2198077" y="597877"/>
                </a:cubicBezTo>
                <a:cubicBezTo>
                  <a:pt x="2209800" y="574431"/>
                  <a:pt x="2223511" y="551878"/>
                  <a:pt x="2233246" y="527539"/>
                </a:cubicBezTo>
                <a:cubicBezTo>
                  <a:pt x="2247014" y="493119"/>
                  <a:pt x="2268415" y="422031"/>
                  <a:pt x="2268415" y="422031"/>
                </a:cubicBezTo>
                <a:cubicBezTo>
                  <a:pt x="2250830" y="398585"/>
                  <a:pt x="2237566" y="371164"/>
                  <a:pt x="2215661" y="351693"/>
                </a:cubicBezTo>
                <a:cubicBezTo>
                  <a:pt x="2184070" y="323612"/>
                  <a:pt x="2145323" y="304800"/>
                  <a:pt x="2110154" y="281354"/>
                </a:cubicBezTo>
                <a:cubicBezTo>
                  <a:pt x="2092569" y="269631"/>
                  <a:pt x="2077450" y="252868"/>
                  <a:pt x="2057400" y="246185"/>
                </a:cubicBezTo>
                <a:cubicBezTo>
                  <a:pt x="1981718" y="220957"/>
                  <a:pt x="2022629" y="233095"/>
                  <a:pt x="1934307" y="211016"/>
                </a:cubicBezTo>
                <a:cubicBezTo>
                  <a:pt x="1879977" y="183850"/>
                  <a:pt x="1819306" y="149369"/>
                  <a:pt x="1758461" y="140677"/>
                </a:cubicBezTo>
                <a:lnTo>
                  <a:pt x="1635369" y="123093"/>
                </a:lnTo>
                <a:cubicBezTo>
                  <a:pt x="1617784" y="117231"/>
                  <a:pt x="1600709" y="109529"/>
                  <a:pt x="1582615" y="105508"/>
                </a:cubicBezTo>
                <a:cubicBezTo>
                  <a:pt x="1440158" y="73850"/>
                  <a:pt x="1253200" y="72505"/>
                  <a:pt x="1125415" y="70339"/>
                </a:cubicBezTo>
                <a:cubicBezTo>
                  <a:pt x="896848" y="66465"/>
                  <a:pt x="668215" y="70339"/>
                  <a:pt x="439615" y="70339"/>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手繪多邊形 35"/>
          <p:cNvSpPr/>
          <p:nvPr/>
        </p:nvSpPr>
        <p:spPr>
          <a:xfrm>
            <a:off x="5715586" y="2671981"/>
            <a:ext cx="1916723" cy="1283677"/>
          </a:xfrm>
          <a:custGeom>
            <a:avLst/>
            <a:gdLst>
              <a:gd name="connsiteX0" fmla="*/ 527539 w 1916723"/>
              <a:gd name="connsiteY0" fmla="*/ 123093 h 1283677"/>
              <a:gd name="connsiteX1" fmla="*/ 351692 w 1916723"/>
              <a:gd name="connsiteY1" fmla="*/ 263769 h 1283677"/>
              <a:gd name="connsiteX2" fmla="*/ 246185 w 1916723"/>
              <a:gd name="connsiteY2" fmla="*/ 351693 h 1283677"/>
              <a:gd name="connsiteX3" fmla="*/ 140677 w 1916723"/>
              <a:gd name="connsiteY3" fmla="*/ 545123 h 1283677"/>
              <a:gd name="connsiteX4" fmla="*/ 87923 w 1916723"/>
              <a:gd name="connsiteY4" fmla="*/ 597877 h 1283677"/>
              <a:gd name="connsiteX5" fmla="*/ 35169 w 1916723"/>
              <a:gd name="connsiteY5" fmla="*/ 738554 h 1283677"/>
              <a:gd name="connsiteX6" fmla="*/ 0 w 1916723"/>
              <a:gd name="connsiteY6" fmla="*/ 844062 h 1283677"/>
              <a:gd name="connsiteX7" fmla="*/ 17585 w 1916723"/>
              <a:gd name="connsiteY7" fmla="*/ 967154 h 1283677"/>
              <a:gd name="connsiteX8" fmla="*/ 105508 w 1916723"/>
              <a:gd name="connsiteY8" fmla="*/ 1072662 h 1283677"/>
              <a:gd name="connsiteX9" fmla="*/ 158262 w 1916723"/>
              <a:gd name="connsiteY9" fmla="*/ 1090246 h 1283677"/>
              <a:gd name="connsiteX10" fmla="*/ 263769 w 1916723"/>
              <a:gd name="connsiteY10" fmla="*/ 1178169 h 1283677"/>
              <a:gd name="connsiteX11" fmla="*/ 316523 w 1916723"/>
              <a:gd name="connsiteY11" fmla="*/ 1213339 h 1283677"/>
              <a:gd name="connsiteX12" fmla="*/ 386862 w 1916723"/>
              <a:gd name="connsiteY12" fmla="*/ 1230923 h 1283677"/>
              <a:gd name="connsiteX13" fmla="*/ 439616 w 1916723"/>
              <a:gd name="connsiteY13" fmla="*/ 1248508 h 1283677"/>
              <a:gd name="connsiteX14" fmla="*/ 633046 w 1916723"/>
              <a:gd name="connsiteY14" fmla="*/ 1266093 h 1283677"/>
              <a:gd name="connsiteX15" fmla="*/ 773723 w 1916723"/>
              <a:gd name="connsiteY15" fmla="*/ 1283677 h 1283677"/>
              <a:gd name="connsiteX16" fmla="*/ 1336431 w 1916723"/>
              <a:gd name="connsiteY16" fmla="*/ 1266093 h 1283677"/>
              <a:gd name="connsiteX17" fmla="*/ 1406769 w 1916723"/>
              <a:gd name="connsiteY17" fmla="*/ 1230923 h 1283677"/>
              <a:gd name="connsiteX18" fmla="*/ 1494692 w 1916723"/>
              <a:gd name="connsiteY18" fmla="*/ 1213339 h 1283677"/>
              <a:gd name="connsiteX19" fmla="*/ 1688123 w 1916723"/>
              <a:gd name="connsiteY19" fmla="*/ 1125416 h 1283677"/>
              <a:gd name="connsiteX20" fmla="*/ 1723292 w 1916723"/>
              <a:gd name="connsiteY20" fmla="*/ 1090246 h 1283677"/>
              <a:gd name="connsiteX21" fmla="*/ 1776046 w 1916723"/>
              <a:gd name="connsiteY21" fmla="*/ 1055077 h 1283677"/>
              <a:gd name="connsiteX22" fmla="*/ 1811216 w 1916723"/>
              <a:gd name="connsiteY22" fmla="*/ 984739 h 1283677"/>
              <a:gd name="connsiteX23" fmla="*/ 1828800 w 1916723"/>
              <a:gd name="connsiteY23" fmla="*/ 896816 h 1283677"/>
              <a:gd name="connsiteX24" fmla="*/ 1863969 w 1916723"/>
              <a:gd name="connsiteY24" fmla="*/ 861646 h 1283677"/>
              <a:gd name="connsiteX25" fmla="*/ 1881554 w 1916723"/>
              <a:gd name="connsiteY25" fmla="*/ 773723 h 1283677"/>
              <a:gd name="connsiteX26" fmla="*/ 1916723 w 1916723"/>
              <a:gd name="connsiteY26" fmla="*/ 703385 h 1283677"/>
              <a:gd name="connsiteX27" fmla="*/ 1846385 w 1916723"/>
              <a:gd name="connsiteY27" fmla="*/ 369277 h 1283677"/>
              <a:gd name="connsiteX28" fmla="*/ 1688123 w 1916723"/>
              <a:gd name="connsiteY28" fmla="*/ 193431 h 1283677"/>
              <a:gd name="connsiteX29" fmla="*/ 1617785 w 1916723"/>
              <a:gd name="connsiteY29" fmla="*/ 123093 h 1283677"/>
              <a:gd name="connsiteX30" fmla="*/ 1565031 w 1916723"/>
              <a:gd name="connsiteY30" fmla="*/ 105508 h 1283677"/>
              <a:gd name="connsiteX31" fmla="*/ 1424354 w 1916723"/>
              <a:gd name="connsiteY31" fmla="*/ 70339 h 1283677"/>
              <a:gd name="connsiteX32" fmla="*/ 1283677 w 1916723"/>
              <a:gd name="connsiteY32" fmla="*/ 35169 h 1283677"/>
              <a:gd name="connsiteX33" fmla="*/ 1213339 w 1916723"/>
              <a:gd name="connsiteY33" fmla="*/ 17585 h 1283677"/>
              <a:gd name="connsiteX34" fmla="*/ 1002323 w 1916723"/>
              <a:gd name="connsiteY34" fmla="*/ 0 h 1283677"/>
              <a:gd name="connsiteX35" fmla="*/ 808892 w 1916723"/>
              <a:gd name="connsiteY35" fmla="*/ 35169 h 1283677"/>
              <a:gd name="connsiteX36" fmla="*/ 703385 w 1916723"/>
              <a:gd name="connsiteY36" fmla="*/ 87923 h 1283677"/>
              <a:gd name="connsiteX37" fmla="*/ 650631 w 1916723"/>
              <a:gd name="connsiteY37" fmla="*/ 123093 h 1283677"/>
              <a:gd name="connsiteX38" fmla="*/ 615462 w 1916723"/>
              <a:gd name="connsiteY38" fmla="*/ 175846 h 1283677"/>
              <a:gd name="connsiteX39" fmla="*/ 474785 w 1916723"/>
              <a:gd name="connsiteY39" fmla="*/ 246185 h 1283677"/>
              <a:gd name="connsiteX40" fmla="*/ 386862 w 1916723"/>
              <a:gd name="connsiteY40" fmla="*/ 316523 h 1283677"/>
              <a:gd name="connsiteX41" fmla="*/ 334108 w 1916723"/>
              <a:gd name="connsiteY41" fmla="*/ 334108 h 128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16723" h="1283677">
                <a:moveTo>
                  <a:pt x="527539" y="123093"/>
                </a:moveTo>
                <a:cubicBezTo>
                  <a:pt x="277288" y="266092"/>
                  <a:pt x="495880" y="119581"/>
                  <a:pt x="351692" y="263769"/>
                </a:cubicBezTo>
                <a:cubicBezTo>
                  <a:pt x="319321" y="296141"/>
                  <a:pt x="276810" y="317665"/>
                  <a:pt x="246185" y="351693"/>
                </a:cubicBezTo>
                <a:cubicBezTo>
                  <a:pt x="201424" y="401427"/>
                  <a:pt x="176247" y="491769"/>
                  <a:pt x="140677" y="545123"/>
                </a:cubicBezTo>
                <a:cubicBezTo>
                  <a:pt x="126882" y="565815"/>
                  <a:pt x="105508" y="580292"/>
                  <a:pt x="87923" y="597877"/>
                </a:cubicBezTo>
                <a:cubicBezTo>
                  <a:pt x="28963" y="715799"/>
                  <a:pt x="71082" y="618845"/>
                  <a:pt x="35169" y="738554"/>
                </a:cubicBezTo>
                <a:cubicBezTo>
                  <a:pt x="24516" y="774062"/>
                  <a:pt x="0" y="844062"/>
                  <a:pt x="0" y="844062"/>
                </a:cubicBezTo>
                <a:cubicBezTo>
                  <a:pt x="5862" y="885093"/>
                  <a:pt x="5675" y="927455"/>
                  <a:pt x="17585" y="967154"/>
                </a:cubicBezTo>
                <a:cubicBezTo>
                  <a:pt x="25695" y="994187"/>
                  <a:pt x="85882" y="1059578"/>
                  <a:pt x="105508" y="1072662"/>
                </a:cubicBezTo>
                <a:cubicBezTo>
                  <a:pt x="120931" y="1082944"/>
                  <a:pt x="140677" y="1084385"/>
                  <a:pt x="158262" y="1090246"/>
                </a:cubicBezTo>
                <a:cubicBezTo>
                  <a:pt x="208244" y="1140230"/>
                  <a:pt x="190614" y="1125916"/>
                  <a:pt x="263769" y="1178169"/>
                </a:cubicBezTo>
                <a:cubicBezTo>
                  <a:pt x="280967" y="1190453"/>
                  <a:pt x="297098" y="1205014"/>
                  <a:pt x="316523" y="1213339"/>
                </a:cubicBezTo>
                <a:cubicBezTo>
                  <a:pt x="338737" y="1222859"/>
                  <a:pt x="363624" y="1224284"/>
                  <a:pt x="386862" y="1230923"/>
                </a:cubicBezTo>
                <a:cubicBezTo>
                  <a:pt x="404685" y="1236015"/>
                  <a:pt x="421266" y="1245887"/>
                  <a:pt x="439616" y="1248508"/>
                </a:cubicBezTo>
                <a:cubicBezTo>
                  <a:pt x="503708" y="1257664"/>
                  <a:pt x="568659" y="1259315"/>
                  <a:pt x="633046" y="1266093"/>
                </a:cubicBezTo>
                <a:cubicBezTo>
                  <a:pt x="680044" y="1271040"/>
                  <a:pt x="726831" y="1277816"/>
                  <a:pt x="773723" y="1283677"/>
                </a:cubicBezTo>
                <a:cubicBezTo>
                  <a:pt x="961292" y="1277816"/>
                  <a:pt x="1149418" y="1281677"/>
                  <a:pt x="1336431" y="1266093"/>
                </a:cubicBezTo>
                <a:cubicBezTo>
                  <a:pt x="1362554" y="1263916"/>
                  <a:pt x="1381901" y="1239213"/>
                  <a:pt x="1406769" y="1230923"/>
                </a:cubicBezTo>
                <a:cubicBezTo>
                  <a:pt x="1435123" y="1221472"/>
                  <a:pt x="1465384" y="1219200"/>
                  <a:pt x="1494692" y="1213339"/>
                </a:cubicBezTo>
                <a:cubicBezTo>
                  <a:pt x="1651948" y="1134710"/>
                  <a:pt x="1585632" y="1159578"/>
                  <a:pt x="1688123" y="1125416"/>
                </a:cubicBezTo>
                <a:cubicBezTo>
                  <a:pt x="1699846" y="1113693"/>
                  <a:pt x="1710346" y="1100603"/>
                  <a:pt x="1723292" y="1090246"/>
                </a:cubicBezTo>
                <a:cubicBezTo>
                  <a:pt x="1739795" y="1077044"/>
                  <a:pt x="1762516" y="1071313"/>
                  <a:pt x="1776046" y="1055077"/>
                </a:cubicBezTo>
                <a:cubicBezTo>
                  <a:pt x="1792828" y="1034939"/>
                  <a:pt x="1799493" y="1008185"/>
                  <a:pt x="1811216" y="984739"/>
                </a:cubicBezTo>
                <a:cubicBezTo>
                  <a:pt x="1817077" y="955431"/>
                  <a:pt x="1817027" y="924288"/>
                  <a:pt x="1828800" y="896816"/>
                </a:cubicBezTo>
                <a:cubicBezTo>
                  <a:pt x="1835331" y="881577"/>
                  <a:pt x="1857438" y="876885"/>
                  <a:pt x="1863969" y="861646"/>
                </a:cubicBezTo>
                <a:cubicBezTo>
                  <a:pt x="1875742" y="834174"/>
                  <a:pt x="1872102" y="802077"/>
                  <a:pt x="1881554" y="773723"/>
                </a:cubicBezTo>
                <a:cubicBezTo>
                  <a:pt x="1889843" y="748855"/>
                  <a:pt x="1905000" y="726831"/>
                  <a:pt x="1916723" y="703385"/>
                </a:cubicBezTo>
                <a:cubicBezTo>
                  <a:pt x="1893277" y="592016"/>
                  <a:pt x="1881072" y="477673"/>
                  <a:pt x="1846385" y="369277"/>
                </a:cubicBezTo>
                <a:cubicBezTo>
                  <a:pt x="1816059" y="274507"/>
                  <a:pt x="1755037" y="252910"/>
                  <a:pt x="1688123" y="193431"/>
                </a:cubicBezTo>
                <a:cubicBezTo>
                  <a:pt x="1663341" y="171402"/>
                  <a:pt x="1644766" y="142366"/>
                  <a:pt x="1617785" y="123093"/>
                </a:cubicBezTo>
                <a:cubicBezTo>
                  <a:pt x="1602702" y="112319"/>
                  <a:pt x="1582914" y="110385"/>
                  <a:pt x="1565031" y="105508"/>
                </a:cubicBezTo>
                <a:cubicBezTo>
                  <a:pt x="1518399" y="92790"/>
                  <a:pt x="1470986" y="83057"/>
                  <a:pt x="1424354" y="70339"/>
                </a:cubicBezTo>
                <a:cubicBezTo>
                  <a:pt x="1216964" y="13778"/>
                  <a:pt x="1593398" y="103996"/>
                  <a:pt x="1283677" y="35169"/>
                </a:cubicBezTo>
                <a:cubicBezTo>
                  <a:pt x="1260085" y="29926"/>
                  <a:pt x="1237320" y="20583"/>
                  <a:pt x="1213339" y="17585"/>
                </a:cubicBezTo>
                <a:cubicBezTo>
                  <a:pt x="1143302" y="8830"/>
                  <a:pt x="1072662" y="5862"/>
                  <a:pt x="1002323" y="0"/>
                </a:cubicBezTo>
                <a:cubicBezTo>
                  <a:pt x="982937" y="2423"/>
                  <a:pt x="851690" y="9490"/>
                  <a:pt x="808892" y="35169"/>
                </a:cubicBezTo>
                <a:cubicBezTo>
                  <a:pt x="696909" y="102359"/>
                  <a:pt x="876870" y="44553"/>
                  <a:pt x="703385" y="87923"/>
                </a:cubicBezTo>
                <a:cubicBezTo>
                  <a:pt x="685800" y="99646"/>
                  <a:pt x="665575" y="108149"/>
                  <a:pt x="650631" y="123093"/>
                </a:cubicBezTo>
                <a:cubicBezTo>
                  <a:pt x="635687" y="138037"/>
                  <a:pt x="632775" y="163727"/>
                  <a:pt x="615462" y="175846"/>
                </a:cubicBezTo>
                <a:cubicBezTo>
                  <a:pt x="572512" y="205911"/>
                  <a:pt x="474785" y="246185"/>
                  <a:pt x="474785" y="246185"/>
                </a:cubicBezTo>
                <a:cubicBezTo>
                  <a:pt x="432589" y="309480"/>
                  <a:pt x="456811" y="296538"/>
                  <a:pt x="386862" y="316523"/>
                </a:cubicBezTo>
                <a:cubicBezTo>
                  <a:pt x="320338" y="335530"/>
                  <a:pt x="290051" y="334108"/>
                  <a:pt x="334108" y="334108"/>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圓角矩形圖說文字 37"/>
          <p:cNvSpPr/>
          <p:nvPr/>
        </p:nvSpPr>
        <p:spPr>
          <a:xfrm>
            <a:off x="101748" y="3692769"/>
            <a:ext cx="2989385" cy="2919046"/>
          </a:xfrm>
          <a:prstGeom prst="wedgeRoundRectCallout">
            <a:avLst>
              <a:gd name="adj1" fmla="val 132328"/>
              <a:gd name="adj2" fmla="val -56401"/>
              <a:gd name="adj3" fmla="val 16667"/>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zh-TW" altLang="en-US" sz="3200" dirty="0" smtClean="0">
                <a:latin typeface="華康兒風體W4" panose="020F0400000000000000" pitchFamily="34" charset="-120"/>
                <a:ea typeface="華康兒風體W4" panose="020F0400000000000000" pitchFamily="34" charset="-120"/>
              </a:rPr>
              <a:t>提供組織存貨量與金額，分析倉儲或人力負荷。</a:t>
            </a:r>
            <a:endParaRPr lang="zh-TW" altLang="en-US" sz="3200" dirty="0">
              <a:latin typeface="華康兒風體W4" panose="020F0400000000000000" pitchFamily="34" charset="-120"/>
              <a:ea typeface="華康兒風體W4" panose="020F0400000000000000" pitchFamily="34" charset="-120"/>
            </a:endParaRPr>
          </a:p>
        </p:txBody>
      </p:sp>
      <p:sp>
        <p:nvSpPr>
          <p:cNvPr id="40" name="手繪多邊形 39"/>
          <p:cNvSpPr/>
          <p:nvPr/>
        </p:nvSpPr>
        <p:spPr>
          <a:xfrm>
            <a:off x="7779242" y="2855158"/>
            <a:ext cx="2268415" cy="967154"/>
          </a:xfrm>
          <a:custGeom>
            <a:avLst/>
            <a:gdLst>
              <a:gd name="connsiteX0" fmla="*/ 879231 w 2268415"/>
              <a:gd name="connsiteY0" fmla="*/ 0 h 967154"/>
              <a:gd name="connsiteX1" fmla="*/ 439615 w 2268415"/>
              <a:gd name="connsiteY1" fmla="*/ 52754 h 967154"/>
              <a:gd name="connsiteX2" fmla="*/ 334107 w 2268415"/>
              <a:gd name="connsiteY2" fmla="*/ 87923 h 967154"/>
              <a:gd name="connsiteX3" fmla="*/ 193431 w 2268415"/>
              <a:gd name="connsiteY3" fmla="*/ 158262 h 967154"/>
              <a:gd name="connsiteX4" fmla="*/ 123092 w 2268415"/>
              <a:gd name="connsiteY4" fmla="*/ 211016 h 967154"/>
              <a:gd name="connsiteX5" fmla="*/ 52754 w 2268415"/>
              <a:gd name="connsiteY5" fmla="*/ 316523 h 967154"/>
              <a:gd name="connsiteX6" fmla="*/ 17584 w 2268415"/>
              <a:gd name="connsiteY6" fmla="*/ 439616 h 967154"/>
              <a:gd name="connsiteX7" fmla="*/ 0 w 2268415"/>
              <a:gd name="connsiteY7" fmla="*/ 509954 h 967154"/>
              <a:gd name="connsiteX8" fmla="*/ 17584 w 2268415"/>
              <a:gd name="connsiteY8" fmla="*/ 720970 h 967154"/>
              <a:gd name="connsiteX9" fmla="*/ 158261 w 2268415"/>
              <a:gd name="connsiteY9" fmla="*/ 844062 h 967154"/>
              <a:gd name="connsiteX10" fmla="*/ 263769 w 2268415"/>
              <a:gd name="connsiteY10" fmla="*/ 879231 h 967154"/>
              <a:gd name="connsiteX11" fmla="*/ 422031 w 2268415"/>
              <a:gd name="connsiteY11" fmla="*/ 931985 h 967154"/>
              <a:gd name="connsiteX12" fmla="*/ 474784 w 2268415"/>
              <a:gd name="connsiteY12" fmla="*/ 949570 h 967154"/>
              <a:gd name="connsiteX13" fmla="*/ 527538 w 2268415"/>
              <a:gd name="connsiteY13" fmla="*/ 967154 h 967154"/>
              <a:gd name="connsiteX14" fmla="*/ 1740877 w 2268415"/>
              <a:gd name="connsiteY14" fmla="*/ 949570 h 967154"/>
              <a:gd name="connsiteX15" fmla="*/ 1899138 w 2268415"/>
              <a:gd name="connsiteY15" fmla="*/ 879231 h 967154"/>
              <a:gd name="connsiteX16" fmla="*/ 2057400 w 2268415"/>
              <a:gd name="connsiteY16" fmla="*/ 791308 h 967154"/>
              <a:gd name="connsiteX17" fmla="*/ 2162907 w 2268415"/>
              <a:gd name="connsiteY17" fmla="*/ 633046 h 967154"/>
              <a:gd name="connsiteX18" fmla="*/ 2198077 w 2268415"/>
              <a:gd name="connsiteY18" fmla="*/ 597877 h 967154"/>
              <a:gd name="connsiteX19" fmla="*/ 2233246 w 2268415"/>
              <a:gd name="connsiteY19" fmla="*/ 527539 h 967154"/>
              <a:gd name="connsiteX20" fmla="*/ 2268415 w 2268415"/>
              <a:gd name="connsiteY20" fmla="*/ 422031 h 967154"/>
              <a:gd name="connsiteX21" fmla="*/ 2215661 w 2268415"/>
              <a:gd name="connsiteY21" fmla="*/ 351693 h 967154"/>
              <a:gd name="connsiteX22" fmla="*/ 2110154 w 2268415"/>
              <a:gd name="connsiteY22" fmla="*/ 281354 h 967154"/>
              <a:gd name="connsiteX23" fmla="*/ 2057400 w 2268415"/>
              <a:gd name="connsiteY23" fmla="*/ 246185 h 967154"/>
              <a:gd name="connsiteX24" fmla="*/ 1934307 w 2268415"/>
              <a:gd name="connsiteY24" fmla="*/ 211016 h 967154"/>
              <a:gd name="connsiteX25" fmla="*/ 1758461 w 2268415"/>
              <a:gd name="connsiteY25" fmla="*/ 140677 h 967154"/>
              <a:gd name="connsiteX26" fmla="*/ 1635369 w 2268415"/>
              <a:gd name="connsiteY26" fmla="*/ 123093 h 967154"/>
              <a:gd name="connsiteX27" fmla="*/ 1582615 w 2268415"/>
              <a:gd name="connsiteY27" fmla="*/ 105508 h 967154"/>
              <a:gd name="connsiteX28" fmla="*/ 1125415 w 2268415"/>
              <a:gd name="connsiteY28" fmla="*/ 70339 h 967154"/>
              <a:gd name="connsiteX29" fmla="*/ 439615 w 2268415"/>
              <a:gd name="connsiteY29" fmla="*/ 70339 h 96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68415" h="967154">
                <a:moveTo>
                  <a:pt x="879231" y="0"/>
                </a:moveTo>
                <a:cubicBezTo>
                  <a:pt x="835499" y="4373"/>
                  <a:pt x="557397" y="20632"/>
                  <a:pt x="439615" y="52754"/>
                </a:cubicBezTo>
                <a:cubicBezTo>
                  <a:pt x="403850" y="62508"/>
                  <a:pt x="369276" y="76200"/>
                  <a:pt x="334107" y="87923"/>
                </a:cubicBezTo>
                <a:cubicBezTo>
                  <a:pt x="154308" y="207794"/>
                  <a:pt x="451503" y="14889"/>
                  <a:pt x="193431" y="158262"/>
                </a:cubicBezTo>
                <a:cubicBezTo>
                  <a:pt x="167811" y="172495"/>
                  <a:pt x="146538" y="193431"/>
                  <a:pt x="123092" y="211016"/>
                </a:cubicBezTo>
                <a:cubicBezTo>
                  <a:pt x="99646" y="246185"/>
                  <a:pt x="63006" y="275517"/>
                  <a:pt x="52754" y="316523"/>
                </a:cubicBezTo>
                <a:cubicBezTo>
                  <a:pt x="-2229" y="536452"/>
                  <a:pt x="68047" y="262996"/>
                  <a:pt x="17584" y="439616"/>
                </a:cubicBezTo>
                <a:cubicBezTo>
                  <a:pt x="10945" y="462854"/>
                  <a:pt x="5861" y="486508"/>
                  <a:pt x="0" y="509954"/>
                </a:cubicBezTo>
                <a:cubicBezTo>
                  <a:pt x="5861" y="580293"/>
                  <a:pt x="-5907" y="654411"/>
                  <a:pt x="17584" y="720970"/>
                </a:cubicBezTo>
                <a:cubicBezTo>
                  <a:pt x="25591" y="743657"/>
                  <a:pt x="119390" y="826786"/>
                  <a:pt x="158261" y="844062"/>
                </a:cubicBezTo>
                <a:cubicBezTo>
                  <a:pt x="192138" y="859118"/>
                  <a:pt x="228600" y="867508"/>
                  <a:pt x="263769" y="879231"/>
                </a:cubicBezTo>
                <a:lnTo>
                  <a:pt x="422031" y="931985"/>
                </a:lnTo>
                <a:lnTo>
                  <a:pt x="474784" y="949570"/>
                </a:lnTo>
                <a:lnTo>
                  <a:pt x="527538" y="967154"/>
                </a:lnTo>
                <a:cubicBezTo>
                  <a:pt x="931984" y="961293"/>
                  <a:pt x="1336711" y="965737"/>
                  <a:pt x="1740877" y="949570"/>
                </a:cubicBezTo>
                <a:cubicBezTo>
                  <a:pt x="1823407" y="946269"/>
                  <a:pt x="1840067" y="912985"/>
                  <a:pt x="1899138" y="879231"/>
                </a:cubicBezTo>
                <a:cubicBezTo>
                  <a:pt x="2252239" y="677461"/>
                  <a:pt x="1618183" y="1054839"/>
                  <a:pt x="2057400" y="791308"/>
                </a:cubicBezTo>
                <a:cubicBezTo>
                  <a:pt x="2100817" y="718946"/>
                  <a:pt x="2110583" y="695835"/>
                  <a:pt x="2162907" y="633046"/>
                </a:cubicBezTo>
                <a:cubicBezTo>
                  <a:pt x="2173521" y="620310"/>
                  <a:pt x="2186354" y="609600"/>
                  <a:pt x="2198077" y="597877"/>
                </a:cubicBezTo>
                <a:cubicBezTo>
                  <a:pt x="2209800" y="574431"/>
                  <a:pt x="2223511" y="551878"/>
                  <a:pt x="2233246" y="527539"/>
                </a:cubicBezTo>
                <a:cubicBezTo>
                  <a:pt x="2247014" y="493119"/>
                  <a:pt x="2268415" y="422031"/>
                  <a:pt x="2268415" y="422031"/>
                </a:cubicBezTo>
                <a:cubicBezTo>
                  <a:pt x="2250830" y="398585"/>
                  <a:pt x="2237566" y="371164"/>
                  <a:pt x="2215661" y="351693"/>
                </a:cubicBezTo>
                <a:cubicBezTo>
                  <a:pt x="2184070" y="323612"/>
                  <a:pt x="2145323" y="304800"/>
                  <a:pt x="2110154" y="281354"/>
                </a:cubicBezTo>
                <a:cubicBezTo>
                  <a:pt x="2092569" y="269631"/>
                  <a:pt x="2077450" y="252868"/>
                  <a:pt x="2057400" y="246185"/>
                </a:cubicBezTo>
                <a:cubicBezTo>
                  <a:pt x="1981718" y="220957"/>
                  <a:pt x="2022629" y="233095"/>
                  <a:pt x="1934307" y="211016"/>
                </a:cubicBezTo>
                <a:cubicBezTo>
                  <a:pt x="1879977" y="183850"/>
                  <a:pt x="1819306" y="149369"/>
                  <a:pt x="1758461" y="140677"/>
                </a:cubicBezTo>
                <a:lnTo>
                  <a:pt x="1635369" y="123093"/>
                </a:lnTo>
                <a:cubicBezTo>
                  <a:pt x="1617784" y="117231"/>
                  <a:pt x="1600709" y="109529"/>
                  <a:pt x="1582615" y="105508"/>
                </a:cubicBezTo>
                <a:cubicBezTo>
                  <a:pt x="1440158" y="73850"/>
                  <a:pt x="1253200" y="72505"/>
                  <a:pt x="1125415" y="70339"/>
                </a:cubicBezTo>
                <a:cubicBezTo>
                  <a:pt x="896848" y="66465"/>
                  <a:pt x="668215" y="70339"/>
                  <a:pt x="439615" y="70339"/>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圓角矩形圖說文字 40"/>
          <p:cNvSpPr/>
          <p:nvPr/>
        </p:nvSpPr>
        <p:spPr>
          <a:xfrm>
            <a:off x="-13915" y="3727633"/>
            <a:ext cx="2989385" cy="2919046"/>
          </a:xfrm>
          <a:prstGeom prst="wedgeRoundRectCallout">
            <a:avLst>
              <a:gd name="adj1" fmla="val 211740"/>
              <a:gd name="adj2" fmla="val -49172"/>
              <a:gd name="adj3" fmla="val 16667"/>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zh-TW" altLang="en-US" sz="3200" dirty="0" smtClean="0">
                <a:latin typeface="華康兒風體W4" panose="020F0400000000000000" pitchFamily="34" charset="-120"/>
                <a:ea typeface="華康兒風體W4" panose="020F0400000000000000" pitchFamily="34" charset="-120"/>
              </a:rPr>
              <a:t>提供多種生產相關的報告與細部分析。</a:t>
            </a:r>
            <a:endParaRPr lang="zh-TW" altLang="en-US" sz="3200" dirty="0">
              <a:latin typeface="華康兒風體W4" panose="020F0400000000000000" pitchFamily="34" charset="-120"/>
              <a:ea typeface="華康兒風體W4" panose="020F0400000000000000" pitchFamily="34" charset="-120"/>
            </a:endParaRPr>
          </a:p>
        </p:txBody>
      </p:sp>
      <p:sp>
        <p:nvSpPr>
          <p:cNvPr id="30" name="手繪多邊形 29"/>
          <p:cNvSpPr/>
          <p:nvPr/>
        </p:nvSpPr>
        <p:spPr>
          <a:xfrm>
            <a:off x="10026359" y="2563544"/>
            <a:ext cx="1916723" cy="1283677"/>
          </a:xfrm>
          <a:custGeom>
            <a:avLst/>
            <a:gdLst>
              <a:gd name="connsiteX0" fmla="*/ 527539 w 1916723"/>
              <a:gd name="connsiteY0" fmla="*/ 123093 h 1283677"/>
              <a:gd name="connsiteX1" fmla="*/ 351692 w 1916723"/>
              <a:gd name="connsiteY1" fmla="*/ 263769 h 1283677"/>
              <a:gd name="connsiteX2" fmla="*/ 246185 w 1916723"/>
              <a:gd name="connsiteY2" fmla="*/ 351693 h 1283677"/>
              <a:gd name="connsiteX3" fmla="*/ 140677 w 1916723"/>
              <a:gd name="connsiteY3" fmla="*/ 545123 h 1283677"/>
              <a:gd name="connsiteX4" fmla="*/ 87923 w 1916723"/>
              <a:gd name="connsiteY4" fmla="*/ 597877 h 1283677"/>
              <a:gd name="connsiteX5" fmla="*/ 35169 w 1916723"/>
              <a:gd name="connsiteY5" fmla="*/ 738554 h 1283677"/>
              <a:gd name="connsiteX6" fmla="*/ 0 w 1916723"/>
              <a:gd name="connsiteY6" fmla="*/ 844062 h 1283677"/>
              <a:gd name="connsiteX7" fmla="*/ 17585 w 1916723"/>
              <a:gd name="connsiteY7" fmla="*/ 967154 h 1283677"/>
              <a:gd name="connsiteX8" fmla="*/ 105508 w 1916723"/>
              <a:gd name="connsiteY8" fmla="*/ 1072662 h 1283677"/>
              <a:gd name="connsiteX9" fmla="*/ 158262 w 1916723"/>
              <a:gd name="connsiteY9" fmla="*/ 1090246 h 1283677"/>
              <a:gd name="connsiteX10" fmla="*/ 263769 w 1916723"/>
              <a:gd name="connsiteY10" fmla="*/ 1178169 h 1283677"/>
              <a:gd name="connsiteX11" fmla="*/ 316523 w 1916723"/>
              <a:gd name="connsiteY11" fmla="*/ 1213339 h 1283677"/>
              <a:gd name="connsiteX12" fmla="*/ 386862 w 1916723"/>
              <a:gd name="connsiteY12" fmla="*/ 1230923 h 1283677"/>
              <a:gd name="connsiteX13" fmla="*/ 439616 w 1916723"/>
              <a:gd name="connsiteY13" fmla="*/ 1248508 h 1283677"/>
              <a:gd name="connsiteX14" fmla="*/ 633046 w 1916723"/>
              <a:gd name="connsiteY14" fmla="*/ 1266093 h 1283677"/>
              <a:gd name="connsiteX15" fmla="*/ 773723 w 1916723"/>
              <a:gd name="connsiteY15" fmla="*/ 1283677 h 1283677"/>
              <a:gd name="connsiteX16" fmla="*/ 1336431 w 1916723"/>
              <a:gd name="connsiteY16" fmla="*/ 1266093 h 1283677"/>
              <a:gd name="connsiteX17" fmla="*/ 1406769 w 1916723"/>
              <a:gd name="connsiteY17" fmla="*/ 1230923 h 1283677"/>
              <a:gd name="connsiteX18" fmla="*/ 1494692 w 1916723"/>
              <a:gd name="connsiteY18" fmla="*/ 1213339 h 1283677"/>
              <a:gd name="connsiteX19" fmla="*/ 1688123 w 1916723"/>
              <a:gd name="connsiteY19" fmla="*/ 1125416 h 1283677"/>
              <a:gd name="connsiteX20" fmla="*/ 1723292 w 1916723"/>
              <a:gd name="connsiteY20" fmla="*/ 1090246 h 1283677"/>
              <a:gd name="connsiteX21" fmla="*/ 1776046 w 1916723"/>
              <a:gd name="connsiteY21" fmla="*/ 1055077 h 1283677"/>
              <a:gd name="connsiteX22" fmla="*/ 1811216 w 1916723"/>
              <a:gd name="connsiteY22" fmla="*/ 984739 h 1283677"/>
              <a:gd name="connsiteX23" fmla="*/ 1828800 w 1916723"/>
              <a:gd name="connsiteY23" fmla="*/ 896816 h 1283677"/>
              <a:gd name="connsiteX24" fmla="*/ 1863969 w 1916723"/>
              <a:gd name="connsiteY24" fmla="*/ 861646 h 1283677"/>
              <a:gd name="connsiteX25" fmla="*/ 1881554 w 1916723"/>
              <a:gd name="connsiteY25" fmla="*/ 773723 h 1283677"/>
              <a:gd name="connsiteX26" fmla="*/ 1916723 w 1916723"/>
              <a:gd name="connsiteY26" fmla="*/ 703385 h 1283677"/>
              <a:gd name="connsiteX27" fmla="*/ 1846385 w 1916723"/>
              <a:gd name="connsiteY27" fmla="*/ 369277 h 1283677"/>
              <a:gd name="connsiteX28" fmla="*/ 1688123 w 1916723"/>
              <a:gd name="connsiteY28" fmla="*/ 193431 h 1283677"/>
              <a:gd name="connsiteX29" fmla="*/ 1617785 w 1916723"/>
              <a:gd name="connsiteY29" fmla="*/ 123093 h 1283677"/>
              <a:gd name="connsiteX30" fmla="*/ 1565031 w 1916723"/>
              <a:gd name="connsiteY30" fmla="*/ 105508 h 1283677"/>
              <a:gd name="connsiteX31" fmla="*/ 1424354 w 1916723"/>
              <a:gd name="connsiteY31" fmla="*/ 70339 h 1283677"/>
              <a:gd name="connsiteX32" fmla="*/ 1283677 w 1916723"/>
              <a:gd name="connsiteY32" fmla="*/ 35169 h 1283677"/>
              <a:gd name="connsiteX33" fmla="*/ 1213339 w 1916723"/>
              <a:gd name="connsiteY33" fmla="*/ 17585 h 1283677"/>
              <a:gd name="connsiteX34" fmla="*/ 1002323 w 1916723"/>
              <a:gd name="connsiteY34" fmla="*/ 0 h 1283677"/>
              <a:gd name="connsiteX35" fmla="*/ 808892 w 1916723"/>
              <a:gd name="connsiteY35" fmla="*/ 35169 h 1283677"/>
              <a:gd name="connsiteX36" fmla="*/ 703385 w 1916723"/>
              <a:gd name="connsiteY36" fmla="*/ 87923 h 1283677"/>
              <a:gd name="connsiteX37" fmla="*/ 650631 w 1916723"/>
              <a:gd name="connsiteY37" fmla="*/ 123093 h 1283677"/>
              <a:gd name="connsiteX38" fmla="*/ 615462 w 1916723"/>
              <a:gd name="connsiteY38" fmla="*/ 175846 h 1283677"/>
              <a:gd name="connsiteX39" fmla="*/ 474785 w 1916723"/>
              <a:gd name="connsiteY39" fmla="*/ 246185 h 1283677"/>
              <a:gd name="connsiteX40" fmla="*/ 386862 w 1916723"/>
              <a:gd name="connsiteY40" fmla="*/ 316523 h 1283677"/>
              <a:gd name="connsiteX41" fmla="*/ 334108 w 1916723"/>
              <a:gd name="connsiteY41" fmla="*/ 334108 h 128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16723" h="1283677">
                <a:moveTo>
                  <a:pt x="527539" y="123093"/>
                </a:moveTo>
                <a:cubicBezTo>
                  <a:pt x="277288" y="266092"/>
                  <a:pt x="495880" y="119581"/>
                  <a:pt x="351692" y="263769"/>
                </a:cubicBezTo>
                <a:cubicBezTo>
                  <a:pt x="319321" y="296141"/>
                  <a:pt x="276810" y="317665"/>
                  <a:pt x="246185" y="351693"/>
                </a:cubicBezTo>
                <a:cubicBezTo>
                  <a:pt x="201424" y="401427"/>
                  <a:pt x="176247" y="491769"/>
                  <a:pt x="140677" y="545123"/>
                </a:cubicBezTo>
                <a:cubicBezTo>
                  <a:pt x="126882" y="565815"/>
                  <a:pt x="105508" y="580292"/>
                  <a:pt x="87923" y="597877"/>
                </a:cubicBezTo>
                <a:cubicBezTo>
                  <a:pt x="28963" y="715799"/>
                  <a:pt x="71082" y="618845"/>
                  <a:pt x="35169" y="738554"/>
                </a:cubicBezTo>
                <a:cubicBezTo>
                  <a:pt x="24516" y="774062"/>
                  <a:pt x="0" y="844062"/>
                  <a:pt x="0" y="844062"/>
                </a:cubicBezTo>
                <a:cubicBezTo>
                  <a:pt x="5862" y="885093"/>
                  <a:pt x="5675" y="927455"/>
                  <a:pt x="17585" y="967154"/>
                </a:cubicBezTo>
                <a:cubicBezTo>
                  <a:pt x="25695" y="994187"/>
                  <a:pt x="85882" y="1059578"/>
                  <a:pt x="105508" y="1072662"/>
                </a:cubicBezTo>
                <a:cubicBezTo>
                  <a:pt x="120931" y="1082944"/>
                  <a:pt x="140677" y="1084385"/>
                  <a:pt x="158262" y="1090246"/>
                </a:cubicBezTo>
                <a:cubicBezTo>
                  <a:pt x="208244" y="1140230"/>
                  <a:pt x="190614" y="1125916"/>
                  <a:pt x="263769" y="1178169"/>
                </a:cubicBezTo>
                <a:cubicBezTo>
                  <a:pt x="280967" y="1190453"/>
                  <a:pt x="297098" y="1205014"/>
                  <a:pt x="316523" y="1213339"/>
                </a:cubicBezTo>
                <a:cubicBezTo>
                  <a:pt x="338737" y="1222859"/>
                  <a:pt x="363624" y="1224284"/>
                  <a:pt x="386862" y="1230923"/>
                </a:cubicBezTo>
                <a:cubicBezTo>
                  <a:pt x="404685" y="1236015"/>
                  <a:pt x="421266" y="1245887"/>
                  <a:pt x="439616" y="1248508"/>
                </a:cubicBezTo>
                <a:cubicBezTo>
                  <a:pt x="503708" y="1257664"/>
                  <a:pt x="568659" y="1259315"/>
                  <a:pt x="633046" y="1266093"/>
                </a:cubicBezTo>
                <a:cubicBezTo>
                  <a:pt x="680044" y="1271040"/>
                  <a:pt x="726831" y="1277816"/>
                  <a:pt x="773723" y="1283677"/>
                </a:cubicBezTo>
                <a:cubicBezTo>
                  <a:pt x="961292" y="1277816"/>
                  <a:pt x="1149418" y="1281677"/>
                  <a:pt x="1336431" y="1266093"/>
                </a:cubicBezTo>
                <a:cubicBezTo>
                  <a:pt x="1362554" y="1263916"/>
                  <a:pt x="1381901" y="1239213"/>
                  <a:pt x="1406769" y="1230923"/>
                </a:cubicBezTo>
                <a:cubicBezTo>
                  <a:pt x="1435123" y="1221472"/>
                  <a:pt x="1465384" y="1219200"/>
                  <a:pt x="1494692" y="1213339"/>
                </a:cubicBezTo>
                <a:cubicBezTo>
                  <a:pt x="1651948" y="1134710"/>
                  <a:pt x="1585632" y="1159578"/>
                  <a:pt x="1688123" y="1125416"/>
                </a:cubicBezTo>
                <a:cubicBezTo>
                  <a:pt x="1699846" y="1113693"/>
                  <a:pt x="1710346" y="1100603"/>
                  <a:pt x="1723292" y="1090246"/>
                </a:cubicBezTo>
                <a:cubicBezTo>
                  <a:pt x="1739795" y="1077044"/>
                  <a:pt x="1762516" y="1071313"/>
                  <a:pt x="1776046" y="1055077"/>
                </a:cubicBezTo>
                <a:cubicBezTo>
                  <a:pt x="1792828" y="1034939"/>
                  <a:pt x="1799493" y="1008185"/>
                  <a:pt x="1811216" y="984739"/>
                </a:cubicBezTo>
                <a:cubicBezTo>
                  <a:pt x="1817077" y="955431"/>
                  <a:pt x="1817027" y="924288"/>
                  <a:pt x="1828800" y="896816"/>
                </a:cubicBezTo>
                <a:cubicBezTo>
                  <a:pt x="1835331" y="881577"/>
                  <a:pt x="1857438" y="876885"/>
                  <a:pt x="1863969" y="861646"/>
                </a:cubicBezTo>
                <a:cubicBezTo>
                  <a:pt x="1875742" y="834174"/>
                  <a:pt x="1872102" y="802077"/>
                  <a:pt x="1881554" y="773723"/>
                </a:cubicBezTo>
                <a:cubicBezTo>
                  <a:pt x="1889843" y="748855"/>
                  <a:pt x="1905000" y="726831"/>
                  <a:pt x="1916723" y="703385"/>
                </a:cubicBezTo>
                <a:cubicBezTo>
                  <a:pt x="1893277" y="592016"/>
                  <a:pt x="1881072" y="477673"/>
                  <a:pt x="1846385" y="369277"/>
                </a:cubicBezTo>
                <a:cubicBezTo>
                  <a:pt x="1816059" y="274507"/>
                  <a:pt x="1755037" y="252910"/>
                  <a:pt x="1688123" y="193431"/>
                </a:cubicBezTo>
                <a:cubicBezTo>
                  <a:pt x="1663341" y="171402"/>
                  <a:pt x="1644766" y="142366"/>
                  <a:pt x="1617785" y="123093"/>
                </a:cubicBezTo>
                <a:cubicBezTo>
                  <a:pt x="1602702" y="112319"/>
                  <a:pt x="1582914" y="110385"/>
                  <a:pt x="1565031" y="105508"/>
                </a:cubicBezTo>
                <a:cubicBezTo>
                  <a:pt x="1518399" y="92790"/>
                  <a:pt x="1470986" y="83057"/>
                  <a:pt x="1424354" y="70339"/>
                </a:cubicBezTo>
                <a:cubicBezTo>
                  <a:pt x="1216964" y="13778"/>
                  <a:pt x="1593398" y="103996"/>
                  <a:pt x="1283677" y="35169"/>
                </a:cubicBezTo>
                <a:cubicBezTo>
                  <a:pt x="1260085" y="29926"/>
                  <a:pt x="1237320" y="20583"/>
                  <a:pt x="1213339" y="17585"/>
                </a:cubicBezTo>
                <a:cubicBezTo>
                  <a:pt x="1143302" y="8830"/>
                  <a:pt x="1072662" y="5862"/>
                  <a:pt x="1002323" y="0"/>
                </a:cubicBezTo>
                <a:cubicBezTo>
                  <a:pt x="982937" y="2423"/>
                  <a:pt x="851690" y="9490"/>
                  <a:pt x="808892" y="35169"/>
                </a:cubicBezTo>
                <a:cubicBezTo>
                  <a:pt x="696909" y="102359"/>
                  <a:pt x="876870" y="44553"/>
                  <a:pt x="703385" y="87923"/>
                </a:cubicBezTo>
                <a:cubicBezTo>
                  <a:pt x="685800" y="99646"/>
                  <a:pt x="665575" y="108149"/>
                  <a:pt x="650631" y="123093"/>
                </a:cubicBezTo>
                <a:cubicBezTo>
                  <a:pt x="635687" y="138037"/>
                  <a:pt x="632775" y="163727"/>
                  <a:pt x="615462" y="175846"/>
                </a:cubicBezTo>
                <a:cubicBezTo>
                  <a:pt x="572512" y="205911"/>
                  <a:pt x="474785" y="246185"/>
                  <a:pt x="474785" y="246185"/>
                </a:cubicBezTo>
                <a:cubicBezTo>
                  <a:pt x="432589" y="309480"/>
                  <a:pt x="456811" y="296538"/>
                  <a:pt x="386862" y="316523"/>
                </a:cubicBezTo>
                <a:cubicBezTo>
                  <a:pt x="320338" y="335530"/>
                  <a:pt x="290051" y="334108"/>
                  <a:pt x="334108" y="334108"/>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圓角矩形圖說文字 30"/>
          <p:cNvSpPr/>
          <p:nvPr/>
        </p:nvSpPr>
        <p:spPr>
          <a:xfrm>
            <a:off x="48934" y="3374414"/>
            <a:ext cx="3364749" cy="3430221"/>
          </a:xfrm>
          <a:prstGeom prst="wedgeRoundRectCallout">
            <a:avLst>
              <a:gd name="adj1" fmla="val 252148"/>
              <a:gd name="adj2" fmla="val -39227"/>
              <a:gd name="adj3" fmla="val 16667"/>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zh-TW" altLang="en-US" sz="2800" dirty="0" smtClean="0">
                <a:latin typeface="華康兒風體W4" panose="020F0400000000000000" pitchFamily="34" charset="-120"/>
                <a:ea typeface="華康兒風體W4" panose="020F0400000000000000" pitchFamily="34" charset="-120"/>
              </a:rPr>
              <a:t>使用運輸與訂單管理的關鍵績效指標、供應鏈最適化的策略性績效指標及日常作業績效指標以評量並改善訂單達交率。</a:t>
            </a:r>
            <a:endParaRPr lang="zh-TW" altLang="en-US" sz="2800" dirty="0">
              <a:latin typeface="華康兒風體W4" panose="020F0400000000000000" pitchFamily="34" charset="-120"/>
              <a:ea typeface="華康兒風體W4" panose="020F0400000000000000" pitchFamily="34" charset="-120"/>
            </a:endParaRPr>
          </a:p>
        </p:txBody>
      </p:sp>
    </p:spTree>
    <p:extLst>
      <p:ext uri="{BB962C8B-B14F-4D97-AF65-F5344CB8AC3E}">
        <p14:creationId xmlns:p14="http://schemas.microsoft.com/office/powerpoint/2010/main" val="358153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fill="hold" grpId="0" nodeType="withEffect">
                                  <p:stCondLst>
                                    <p:cond delay="0"/>
                                  </p:stCondLst>
                                  <p:childTnLst>
                                    <p:animClr clrSpc="hsl" dir="cw">
                                      <p:cBhvr override="childStyle">
                                        <p:cTn id="6" dur="500" fill="hold"/>
                                        <p:tgtEl>
                                          <p:spTgt spid="4"/>
                                        </p:tgtEl>
                                        <p:attrNameLst>
                                          <p:attrName>style.color</p:attrName>
                                        </p:attrNameLst>
                                      </p:cBhvr>
                                      <p:by>
                                        <p:hsl h="0" s="12549" l="25098"/>
                                      </p:by>
                                    </p:animClr>
                                    <p:animClr clrSpc="hsl" dir="cw">
                                      <p:cBhvr>
                                        <p:cTn id="7" dur="500" fill="hold"/>
                                        <p:tgtEl>
                                          <p:spTgt spid="4"/>
                                        </p:tgtEl>
                                        <p:attrNameLst>
                                          <p:attrName>fillcolor</p:attrName>
                                        </p:attrNameLst>
                                      </p:cBhvr>
                                      <p:by>
                                        <p:hsl h="0" s="12549" l="25098"/>
                                      </p:by>
                                    </p:animClr>
                                    <p:animClr clrSpc="hsl" dir="cw">
                                      <p:cBhvr>
                                        <p:cTn id="8" dur="500" fill="hold"/>
                                        <p:tgtEl>
                                          <p:spTgt spid="4"/>
                                        </p:tgtEl>
                                        <p:attrNameLst>
                                          <p:attrName>stroke.color</p:attrName>
                                        </p:attrNameLst>
                                      </p:cBhvr>
                                      <p:by>
                                        <p:hsl h="0" s="12549" l="25098"/>
                                      </p:by>
                                    </p:animClr>
                                    <p:set>
                                      <p:cBhvr>
                                        <p:cTn id="9" dur="500" fill="hold"/>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0" presetClass="emph" presetSubtype="0" fill="hold" grpId="0" nodeType="clickEffect">
                                  <p:stCondLst>
                                    <p:cond delay="0"/>
                                  </p:stCondLst>
                                  <p:childTnLst>
                                    <p:animClr clrSpc="hsl" dir="cw">
                                      <p:cBhvr override="childStyle">
                                        <p:cTn id="13" dur="500" fill="hold"/>
                                        <p:tgtEl>
                                          <p:spTgt spid="19"/>
                                        </p:tgtEl>
                                        <p:attrNameLst>
                                          <p:attrName>style.color</p:attrName>
                                        </p:attrNameLst>
                                      </p:cBhvr>
                                      <p:by>
                                        <p:hsl h="0" s="12549" l="25098"/>
                                      </p:by>
                                    </p:animClr>
                                    <p:animClr clrSpc="hsl" dir="cw">
                                      <p:cBhvr>
                                        <p:cTn id="14" dur="500" fill="hold"/>
                                        <p:tgtEl>
                                          <p:spTgt spid="19"/>
                                        </p:tgtEl>
                                        <p:attrNameLst>
                                          <p:attrName>fillcolor</p:attrName>
                                        </p:attrNameLst>
                                      </p:cBhvr>
                                      <p:by>
                                        <p:hsl h="0" s="12549" l="25098"/>
                                      </p:by>
                                    </p:animClr>
                                    <p:animClr clrSpc="hsl" dir="cw">
                                      <p:cBhvr>
                                        <p:cTn id="15" dur="500" fill="hold"/>
                                        <p:tgtEl>
                                          <p:spTgt spid="19"/>
                                        </p:tgtEl>
                                        <p:attrNameLst>
                                          <p:attrName>stroke.color</p:attrName>
                                        </p:attrNameLst>
                                      </p:cBhvr>
                                      <p:by>
                                        <p:hsl h="0" s="12549" l="25098"/>
                                      </p:by>
                                    </p:animClr>
                                    <p:set>
                                      <p:cBhvr>
                                        <p:cTn id="16" dur="500" fill="hold"/>
                                        <p:tgtEl>
                                          <p:spTgt spid="19"/>
                                        </p:tgtEl>
                                        <p:attrNameLst>
                                          <p:attrName>fill.type</p:attrName>
                                        </p:attrNameLst>
                                      </p:cBhvr>
                                      <p:to>
                                        <p:strVal val="solid"/>
                                      </p:to>
                                    </p:set>
                                  </p:childTnLst>
                                </p:cTn>
                              </p:par>
                              <p:par>
                                <p:cTn id="17" presetID="22" presetClass="entr" presetSubtype="4"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childTnLst>
                          </p:cTn>
                        </p:par>
                        <p:par>
                          <p:cTn id="20" fill="hold">
                            <p:stCondLst>
                              <p:cond delay="500"/>
                            </p:stCondLst>
                            <p:childTnLst>
                              <p:par>
                                <p:cTn id="21" presetID="10" presetClass="entr" presetSubtype="0" fill="hold" grpId="1"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hidden"/>
                                      </p:to>
                                    </p:set>
                                  </p:childTnLst>
                                </p:cTn>
                              </p:par>
                            </p:childTnLst>
                          </p:cTn>
                        </p:par>
                        <p:par>
                          <p:cTn id="28" fill="hold">
                            <p:stCondLst>
                              <p:cond delay="0"/>
                            </p:stCondLst>
                            <p:childTnLst>
                              <p:par>
                                <p:cTn id="29" presetID="1" presetClass="exit" presetSubtype="0" fill="hold" grpId="1" nodeType="afterEffect">
                                  <p:stCondLst>
                                    <p:cond delay="0"/>
                                  </p:stCondLst>
                                  <p:childTnLst>
                                    <p:set>
                                      <p:cBhvr>
                                        <p:cTn id="30" dur="1" fill="hold">
                                          <p:stCondLst>
                                            <p:cond delay="0"/>
                                          </p:stCondLst>
                                        </p:cTn>
                                        <p:tgtEl>
                                          <p:spTgt spid="3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30" presetClass="emph" presetSubtype="0" fill="hold" grpId="0" nodeType="clickEffect">
                                  <p:stCondLst>
                                    <p:cond delay="0"/>
                                  </p:stCondLst>
                                  <p:childTnLst>
                                    <p:animClr clrSpc="hsl" dir="cw">
                                      <p:cBhvr override="childStyle">
                                        <p:cTn id="34" dur="500" fill="hold"/>
                                        <p:tgtEl>
                                          <p:spTgt spid="20"/>
                                        </p:tgtEl>
                                        <p:attrNameLst>
                                          <p:attrName>style.color</p:attrName>
                                        </p:attrNameLst>
                                      </p:cBhvr>
                                      <p:by>
                                        <p:hsl h="0" s="12549" l="25098"/>
                                      </p:by>
                                    </p:animClr>
                                    <p:animClr clrSpc="hsl" dir="cw">
                                      <p:cBhvr>
                                        <p:cTn id="35" dur="500" fill="hold"/>
                                        <p:tgtEl>
                                          <p:spTgt spid="20"/>
                                        </p:tgtEl>
                                        <p:attrNameLst>
                                          <p:attrName>fillcolor</p:attrName>
                                        </p:attrNameLst>
                                      </p:cBhvr>
                                      <p:by>
                                        <p:hsl h="0" s="12549" l="25098"/>
                                      </p:by>
                                    </p:animClr>
                                    <p:animClr clrSpc="hsl" dir="cw">
                                      <p:cBhvr>
                                        <p:cTn id="36" dur="500" fill="hold"/>
                                        <p:tgtEl>
                                          <p:spTgt spid="20"/>
                                        </p:tgtEl>
                                        <p:attrNameLst>
                                          <p:attrName>stroke.color</p:attrName>
                                        </p:attrNameLst>
                                      </p:cBhvr>
                                      <p:by>
                                        <p:hsl h="0" s="12549" l="25098"/>
                                      </p:by>
                                    </p:animClr>
                                    <p:set>
                                      <p:cBhvr>
                                        <p:cTn id="37" dur="500" fill="hold"/>
                                        <p:tgtEl>
                                          <p:spTgt spid="20"/>
                                        </p:tgtEl>
                                        <p:attrNameLst>
                                          <p:attrName>fill.type</p:attrName>
                                        </p:attrNameLst>
                                      </p:cBhvr>
                                      <p:to>
                                        <p:strVal val="solid"/>
                                      </p:to>
                                    </p:set>
                                  </p:childTnLst>
                                </p:cTn>
                              </p:par>
                              <p:par>
                                <p:cTn id="38" presetID="22" presetClass="entr" presetSubtype="4"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childTnLst>
                          </p:cTn>
                        </p:par>
                        <p:par>
                          <p:cTn id="41" fill="hold">
                            <p:stCondLst>
                              <p:cond delay="500"/>
                            </p:stCondLst>
                            <p:childTnLst>
                              <p:par>
                                <p:cTn id="42" presetID="10" presetClass="entr" presetSubtype="0" fill="hold" grpId="1" nodeType="after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3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30" presetClass="emph" presetSubtype="0" fill="hold" grpId="0" nodeType="clickEffect">
                                  <p:stCondLst>
                                    <p:cond delay="0"/>
                                  </p:stCondLst>
                                  <p:childTnLst>
                                    <p:animClr clrSpc="hsl" dir="cw">
                                      <p:cBhvr override="childStyle">
                                        <p:cTn id="54" dur="500" fill="hold"/>
                                        <p:tgtEl>
                                          <p:spTgt spid="21"/>
                                        </p:tgtEl>
                                        <p:attrNameLst>
                                          <p:attrName>style.color</p:attrName>
                                        </p:attrNameLst>
                                      </p:cBhvr>
                                      <p:by>
                                        <p:hsl h="0" s="12549" l="25098"/>
                                      </p:by>
                                    </p:animClr>
                                    <p:animClr clrSpc="hsl" dir="cw">
                                      <p:cBhvr>
                                        <p:cTn id="55" dur="500" fill="hold"/>
                                        <p:tgtEl>
                                          <p:spTgt spid="21"/>
                                        </p:tgtEl>
                                        <p:attrNameLst>
                                          <p:attrName>fillcolor</p:attrName>
                                        </p:attrNameLst>
                                      </p:cBhvr>
                                      <p:by>
                                        <p:hsl h="0" s="12549" l="25098"/>
                                      </p:by>
                                    </p:animClr>
                                    <p:animClr clrSpc="hsl" dir="cw">
                                      <p:cBhvr>
                                        <p:cTn id="56" dur="500" fill="hold"/>
                                        <p:tgtEl>
                                          <p:spTgt spid="21"/>
                                        </p:tgtEl>
                                        <p:attrNameLst>
                                          <p:attrName>stroke.color</p:attrName>
                                        </p:attrNameLst>
                                      </p:cBhvr>
                                      <p:by>
                                        <p:hsl h="0" s="12549" l="25098"/>
                                      </p:by>
                                    </p:animClr>
                                    <p:set>
                                      <p:cBhvr>
                                        <p:cTn id="57" dur="500" fill="hold"/>
                                        <p:tgtEl>
                                          <p:spTgt spid="21"/>
                                        </p:tgtEl>
                                        <p:attrNameLst>
                                          <p:attrName>fill.type</p:attrName>
                                        </p:attrNameLst>
                                      </p:cBhvr>
                                      <p:to>
                                        <p:strVal val="solid"/>
                                      </p:to>
                                    </p:set>
                                  </p:childTnLst>
                                </p:cTn>
                              </p:par>
                              <p:par>
                                <p:cTn id="58" presetID="22" presetClass="entr" presetSubtype="4"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down)">
                                      <p:cBhvr>
                                        <p:cTn id="60" dur="500"/>
                                        <p:tgtEl>
                                          <p:spTgt spid="40"/>
                                        </p:tgtEl>
                                      </p:cBhvr>
                                    </p:animEffect>
                                  </p:childTnLst>
                                </p:cTn>
                              </p:par>
                            </p:childTnLst>
                          </p:cTn>
                        </p:par>
                        <p:par>
                          <p:cTn id="61" fill="hold">
                            <p:stCondLst>
                              <p:cond delay="500"/>
                            </p:stCondLst>
                            <p:childTnLst>
                              <p:par>
                                <p:cTn id="62" presetID="10" presetClass="entr" presetSubtype="0" fill="hold" grpId="1" nodeType="after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fade">
                                      <p:cBhvr>
                                        <p:cTn id="64" dur="500"/>
                                        <p:tgtEl>
                                          <p:spTgt spid="41"/>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41"/>
                                        </p:tgtEl>
                                        <p:attrNameLst>
                                          <p:attrName>style.visibility</p:attrName>
                                        </p:attrNameLst>
                                      </p:cBhvr>
                                      <p:to>
                                        <p:strVal val="hidden"/>
                                      </p:to>
                                    </p:set>
                                  </p:childTnLst>
                                </p:cTn>
                              </p:par>
                            </p:childTnLst>
                          </p:cTn>
                        </p:par>
                        <p:par>
                          <p:cTn id="69" fill="hold">
                            <p:stCondLst>
                              <p:cond delay="0"/>
                            </p:stCondLst>
                            <p:childTnLst>
                              <p:par>
                                <p:cTn id="70" presetID="1" presetClass="exit" presetSubtype="0" fill="hold" grpId="1" nodeType="afterEffect">
                                  <p:stCondLst>
                                    <p:cond delay="0"/>
                                  </p:stCondLst>
                                  <p:childTnLst>
                                    <p:set>
                                      <p:cBhvr>
                                        <p:cTn id="71" dur="1" fill="hold">
                                          <p:stCondLst>
                                            <p:cond delay="0"/>
                                          </p:stCondLst>
                                        </p:cTn>
                                        <p:tgtEl>
                                          <p:spTgt spid="40"/>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30" presetClass="emph" presetSubtype="0" fill="hold" grpId="0" nodeType="clickEffect">
                                  <p:stCondLst>
                                    <p:cond delay="0"/>
                                  </p:stCondLst>
                                  <p:childTnLst>
                                    <p:animClr clrSpc="hsl" dir="cw">
                                      <p:cBhvr override="childStyle">
                                        <p:cTn id="75" dur="500" fill="hold"/>
                                        <p:tgtEl>
                                          <p:spTgt spid="22"/>
                                        </p:tgtEl>
                                        <p:attrNameLst>
                                          <p:attrName>style.color</p:attrName>
                                        </p:attrNameLst>
                                      </p:cBhvr>
                                      <p:by>
                                        <p:hsl h="0" s="12549" l="25098"/>
                                      </p:by>
                                    </p:animClr>
                                    <p:animClr clrSpc="hsl" dir="cw">
                                      <p:cBhvr>
                                        <p:cTn id="76" dur="500" fill="hold"/>
                                        <p:tgtEl>
                                          <p:spTgt spid="22"/>
                                        </p:tgtEl>
                                        <p:attrNameLst>
                                          <p:attrName>fillcolor</p:attrName>
                                        </p:attrNameLst>
                                      </p:cBhvr>
                                      <p:by>
                                        <p:hsl h="0" s="12549" l="25098"/>
                                      </p:by>
                                    </p:animClr>
                                    <p:animClr clrSpc="hsl" dir="cw">
                                      <p:cBhvr>
                                        <p:cTn id="77" dur="500" fill="hold"/>
                                        <p:tgtEl>
                                          <p:spTgt spid="22"/>
                                        </p:tgtEl>
                                        <p:attrNameLst>
                                          <p:attrName>stroke.color</p:attrName>
                                        </p:attrNameLst>
                                      </p:cBhvr>
                                      <p:by>
                                        <p:hsl h="0" s="12549" l="25098"/>
                                      </p:by>
                                    </p:animClr>
                                    <p:set>
                                      <p:cBhvr>
                                        <p:cTn id="78" dur="500" fill="hold"/>
                                        <p:tgtEl>
                                          <p:spTgt spid="22"/>
                                        </p:tgtEl>
                                        <p:attrNameLst>
                                          <p:attrName>fill.type</p:attrName>
                                        </p:attrNameLst>
                                      </p:cBhvr>
                                      <p:to>
                                        <p:strVal val="solid"/>
                                      </p:to>
                                    </p:set>
                                  </p:childTnLst>
                                </p:cTn>
                              </p:par>
                              <p:par>
                                <p:cTn id="79" presetID="22" presetClass="entr" presetSubtype="4"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wipe(down)">
                                      <p:cBhvr>
                                        <p:cTn id="81" dur="500"/>
                                        <p:tgtEl>
                                          <p:spTgt spid="30"/>
                                        </p:tgtEl>
                                      </p:cBhvr>
                                    </p:animEffect>
                                  </p:childTnLst>
                                </p:cTn>
                              </p:par>
                            </p:childTnLst>
                          </p:cTn>
                        </p:par>
                        <p:par>
                          <p:cTn id="82" fill="hold">
                            <p:stCondLst>
                              <p:cond delay="500"/>
                            </p:stCondLst>
                            <p:childTnLst>
                              <p:par>
                                <p:cTn id="83" presetID="10" presetClass="entr" presetSubtype="0" fill="hold" grpId="1" nodeType="after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fade">
                                      <p:cBhvr>
                                        <p:cTn id="85" dur="500"/>
                                        <p:tgtEl>
                                          <p:spTgt spid="31"/>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grpId="0" nodeType="clickEffect">
                                  <p:stCondLst>
                                    <p:cond delay="0"/>
                                  </p:stCondLst>
                                  <p:childTnLst>
                                    <p:set>
                                      <p:cBhvr>
                                        <p:cTn id="89" dur="1" fill="hold">
                                          <p:stCondLst>
                                            <p:cond delay="0"/>
                                          </p:stCondLst>
                                        </p:cTn>
                                        <p:tgtEl>
                                          <p:spTgt spid="31"/>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 presetClass="exit" presetSubtype="0" fill="hold" grpId="1" nodeType="clickEffect">
                                  <p:stCondLst>
                                    <p:cond delay="0"/>
                                  </p:stCondLst>
                                  <p:childTnLst>
                                    <p:set>
                                      <p:cBhvr>
                                        <p:cTn id="93"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0" grpId="0" animBg="1"/>
      <p:bldP spid="21" grpId="0" animBg="1"/>
      <p:bldP spid="22" grpId="0" animBg="1"/>
      <p:bldP spid="17" grpId="0" animBg="1"/>
      <p:bldP spid="17" grpId="1" animBg="1"/>
      <p:bldP spid="34" grpId="0" animBg="1"/>
      <p:bldP spid="34" grpId="1" animBg="1"/>
      <p:bldP spid="36" grpId="0" animBg="1"/>
      <p:bldP spid="36" grpId="1" animBg="1"/>
      <p:bldP spid="38" grpId="0" animBg="1"/>
      <p:bldP spid="38" grpId="1" animBg="1"/>
      <p:bldP spid="40" grpId="0" animBg="1"/>
      <p:bldP spid="40" grpId="1" animBg="1"/>
      <p:bldP spid="41" grpId="0" animBg="1"/>
      <p:bldP spid="41" grpId="1" animBg="1"/>
      <p:bldP spid="30" grpId="0" animBg="1"/>
      <p:bldP spid="30" grpId="1" animBg="1"/>
      <p:bldP spid="31" grpId="0" animBg="1"/>
      <p:bldP spid="3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989155"/>
            <a:ext cx="10515600" cy="1325563"/>
          </a:xfrm>
        </p:spPr>
        <p:txBody>
          <a:bodyPr/>
          <a:lstStyle/>
          <a:p>
            <a:r>
              <a:rPr lang="en-US" altLang="zh-TW" dirty="0" smtClean="0"/>
              <a:t>SAP</a:t>
            </a:r>
            <a:r>
              <a:rPr lang="zh-TW" altLang="en-US" dirty="0" smtClean="0"/>
              <a:t> </a:t>
            </a:r>
            <a:r>
              <a:rPr lang="en-US" altLang="zh-TW" dirty="0" smtClean="0"/>
              <a:t>Business One</a:t>
            </a:r>
            <a:endParaRPr lang="zh-TW" altLang="en-US" dirty="0"/>
          </a:p>
        </p:txBody>
      </p:sp>
      <p:sp>
        <p:nvSpPr>
          <p:cNvPr id="3" name="內容版面配置區 2"/>
          <p:cNvSpPr>
            <a:spLocks noGrp="1"/>
          </p:cNvSpPr>
          <p:nvPr>
            <p:ph idx="1"/>
          </p:nvPr>
        </p:nvSpPr>
        <p:spPr>
          <a:xfrm>
            <a:off x="838200" y="2137385"/>
            <a:ext cx="10515600" cy="4351338"/>
          </a:xfrm>
        </p:spPr>
        <p:txBody>
          <a:bodyPr/>
          <a:lstStyle/>
          <a:p>
            <a:r>
              <a:rPr lang="en-US" altLang="zh-TW" dirty="0" smtClean="0"/>
              <a:t>SAP</a:t>
            </a:r>
            <a:r>
              <a:rPr lang="zh-TW" altLang="en-US" dirty="0" smtClean="0"/>
              <a:t>針對中小型企業推出的</a:t>
            </a:r>
            <a:r>
              <a:rPr lang="en-US" altLang="zh-TW" dirty="0" smtClean="0"/>
              <a:t>ERP</a:t>
            </a:r>
            <a:r>
              <a:rPr lang="zh-TW" altLang="en-US" dirty="0" smtClean="0"/>
              <a:t>版本，其主要功能為下</a:t>
            </a:r>
            <a:r>
              <a:rPr lang="en-US" altLang="zh-TW" dirty="0" smtClean="0"/>
              <a:t>:</a:t>
            </a:r>
          </a:p>
          <a:p>
            <a:endParaRPr lang="zh-TW" altLang="en-US" dirty="0"/>
          </a:p>
        </p:txBody>
      </p:sp>
      <p:sp>
        <p:nvSpPr>
          <p:cNvPr id="4" name="五邊形 3"/>
          <p:cNvSpPr/>
          <p:nvPr/>
        </p:nvSpPr>
        <p:spPr>
          <a:xfrm>
            <a:off x="-50795" y="-21731"/>
            <a:ext cx="11634537" cy="986590"/>
          </a:xfrm>
          <a:prstGeom prst="homePlate">
            <a:avLst/>
          </a:prstGeom>
        </p:spPr>
        <p:style>
          <a:lnRef idx="3">
            <a:schemeClr val="lt1"/>
          </a:lnRef>
          <a:fillRef idx="1">
            <a:schemeClr val="accent3"/>
          </a:fillRef>
          <a:effectRef idx="1">
            <a:schemeClr val="accent3"/>
          </a:effectRef>
          <a:fontRef idx="minor">
            <a:schemeClr val="lt1"/>
          </a:fontRef>
        </p:style>
        <p:txBody>
          <a:bodyPr rtlCol="0" anchor="ctr"/>
          <a:lstStyle/>
          <a:p>
            <a:r>
              <a:rPr lang="en-US" altLang="zh-TW" sz="44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10.4</a:t>
            </a:r>
            <a:r>
              <a:rPr lang="zh-TW" altLang="en-US" sz="44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 導入</a:t>
            </a:r>
            <a:r>
              <a:rPr lang="en-US" altLang="zh-TW" sz="44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ERP</a:t>
            </a:r>
            <a:r>
              <a:rPr lang="zh-TW" altLang="en-US" sz="44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系統</a:t>
            </a:r>
            <a:endParaRPr lang="en-US" altLang="zh-TW" sz="44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19" name="手繪多邊形 18"/>
          <p:cNvSpPr/>
          <p:nvPr/>
        </p:nvSpPr>
        <p:spPr>
          <a:xfrm>
            <a:off x="3501839" y="2735359"/>
            <a:ext cx="1983581" cy="1190148"/>
          </a:xfrm>
          <a:custGeom>
            <a:avLst/>
            <a:gdLst>
              <a:gd name="connsiteX0" fmla="*/ 0 w 1983581"/>
              <a:gd name="connsiteY0" fmla="*/ 0 h 1190148"/>
              <a:gd name="connsiteX1" fmla="*/ 1983581 w 1983581"/>
              <a:gd name="connsiteY1" fmla="*/ 0 h 1190148"/>
              <a:gd name="connsiteX2" fmla="*/ 1983581 w 1983581"/>
              <a:gd name="connsiteY2" fmla="*/ 1190148 h 1190148"/>
              <a:gd name="connsiteX3" fmla="*/ 0 w 1983581"/>
              <a:gd name="connsiteY3" fmla="*/ 1190148 h 1190148"/>
              <a:gd name="connsiteX4" fmla="*/ 0 w 1983581"/>
              <a:gd name="connsiteY4" fmla="*/ 0 h 11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581" h="1190148">
                <a:moveTo>
                  <a:pt x="0" y="0"/>
                </a:moveTo>
                <a:lnTo>
                  <a:pt x="1983581" y="0"/>
                </a:lnTo>
                <a:lnTo>
                  <a:pt x="1983581" y="1190148"/>
                </a:lnTo>
                <a:lnTo>
                  <a:pt x="0" y="1190148"/>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採購監督</a:t>
            </a:r>
            <a:endParaRPr lang="zh-TW" altLang="en-US" sz="3200" b="1" kern="1200" dirty="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20" name="手繪多邊形 19"/>
          <p:cNvSpPr/>
          <p:nvPr/>
        </p:nvSpPr>
        <p:spPr>
          <a:xfrm>
            <a:off x="5683778" y="2735359"/>
            <a:ext cx="1983581" cy="1190148"/>
          </a:xfrm>
          <a:custGeom>
            <a:avLst/>
            <a:gdLst>
              <a:gd name="connsiteX0" fmla="*/ 0 w 1983581"/>
              <a:gd name="connsiteY0" fmla="*/ 0 h 1190148"/>
              <a:gd name="connsiteX1" fmla="*/ 1983581 w 1983581"/>
              <a:gd name="connsiteY1" fmla="*/ 0 h 1190148"/>
              <a:gd name="connsiteX2" fmla="*/ 1983581 w 1983581"/>
              <a:gd name="connsiteY2" fmla="*/ 1190148 h 1190148"/>
              <a:gd name="connsiteX3" fmla="*/ 0 w 1983581"/>
              <a:gd name="connsiteY3" fmla="*/ 1190148 h 1190148"/>
              <a:gd name="connsiteX4" fmla="*/ 0 w 1983581"/>
              <a:gd name="connsiteY4" fmla="*/ 0 h 11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581" h="1190148">
                <a:moveTo>
                  <a:pt x="0" y="0"/>
                </a:moveTo>
                <a:lnTo>
                  <a:pt x="1983581" y="0"/>
                </a:lnTo>
                <a:lnTo>
                  <a:pt x="1983581" y="1190148"/>
                </a:lnTo>
                <a:lnTo>
                  <a:pt x="0" y="1190148"/>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存貨與</a:t>
            </a:r>
            <a:endParaRPr lang="en-US" altLang="zh-TW"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a:p>
            <a:pPr lvl="0" algn="ctr" defTabSz="1422400">
              <a:lnSpc>
                <a:spcPct val="90000"/>
              </a:lnSpc>
              <a:spcBef>
                <a:spcPct val="0"/>
              </a:spcBef>
              <a:spcAft>
                <a:spcPct val="35000"/>
              </a:spcAft>
            </a:pPr>
            <a:r>
              <a:rPr lang="zh-TW" altLang="en-US"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倉儲管理</a:t>
            </a:r>
            <a:endParaRPr lang="zh-TW" altLang="en-US" sz="3200" b="1" kern="1200" dirty="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21" name="手繪多邊形 20"/>
          <p:cNvSpPr/>
          <p:nvPr/>
        </p:nvSpPr>
        <p:spPr>
          <a:xfrm>
            <a:off x="7865718" y="2735359"/>
            <a:ext cx="1983581" cy="1190148"/>
          </a:xfrm>
          <a:custGeom>
            <a:avLst/>
            <a:gdLst>
              <a:gd name="connsiteX0" fmla="*/ 0 w 1983581"/>
              <a:gd name="connsiteY0" fmla="*/ 0 h 1190148"/>
              <a:gd name="connsiteX1" fmla="*/ 1983581 w 1983581"/>
              <a:gd name="connsiteY1" fmla="*/ 0 h 1190148"/>
              <a:gd name="connsiteX2" fmla="*/ 1983581 w 1983581"/>
              <a:gd name="connsiteY2" fmla="*/ 1190148 h 1190148"/>
              <a:gd name="connsiteX3" fmla="*/ 0 w 1983581"/>
              <a:gd name="connsiteY3" fmla="*/ 1190148 h 1190148"/>
              <a:gd name="connsiteX4" fmla="*/ 0 w 1983581"/>
              <a:gd name="connsiteY4" fmla="*/ 0 h 11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581" h="1190148">
                <a:moveTo>
                  <a:pt x="0" y="0"/>
                </a:moveTo>
                <a:lnTo>
                  <a:pt x="1983581" y="0"/>
                </a:lnTo>
                <a:lnTo>
                  <a:pt x="1983581" y="1190148"/>
                </a:lnTo>
                <a:lnTo>
                  <a:pt x="0" y="1190148"/>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製造報表</a:t>
            </a:r>
            <a:endParaRPr lang="zh-TW" altLang="en-US" sz="3200" b="1" kern="1200" dirty="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22" name="手繪多邊形 21"/>
          <p:cNvSpPr/>
          <p:nvPr/>
        </p:nvSpPr>
        <p:spPr>
          <a:xfrm>
            <a:off x="10047657" y="2735359"/>
            <a:ext cx="1983581" cy="1190148"/>
          </a:xfrm>
          <a:custGeom>
            <a:avLst/>
            <a:gdLst>
              <a:gd name="connsiteX0" fmla="*/ 0 w 1983581"/>
              <a:gd name="connsiteY0" fmla="*/ 0 h 1190148"/>
              <a:gd name="connsiteX1" fmla="*/ 1983581 w 1983581"/>
              <a:gd name="connsiteY1" fmla="*/ 0 h 1190148"/>
              <a:gd name="connsiteX2" fmla="*/ 1983581 w 1983581"/>
              <a:gd name="connsiteY2" fmla="*/ 1190148 h 1190148"/>
              <a:gd name="connsiteX3" fmla="*/ 0 w 1983581"/>
              <a:gd name="connsiteY3" fmla="*/ 1190148 h 1190148"/>
              <a:gd name="connsiteX4" fmla="*/ 0 w 1983581"/>
              <a:gd name="connsiteY4" fmla="*/ 0 h 11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581" h="1190148">
                <a:moveTo>
                  <a:pt x="0" y="0"/>
                </a:moveTo>
                <a:lnTo>
                  <a:pt x="1983581" y="0"/>
                </a:lnTo>
                <a:lnTo>
                  <a:pt x="1983581" y="1190148"/>
                </a:lnTo>
                <a:lnTo>
                  <a:pt x="0" y="1190148"/>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訂單達交分析</a:t>
            </a:r>
            <a:endParaRPr lang="en-US" altLang="zh-TW"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23" name="手繪多邊形 22"/>
          <p:cNvSpPr/>
          <p:nvPr/>
        </p:nvSpPr>
        <p:spPr>
          <a:xfrm>
            <a:off x="3501839" y="4123866"/>
            <a:ext cx="1983581" cy="1190148"/>
          </a:xfrm>
          <a:custGeom>
            <a:avLst/>
            <a:gdLst>
              <a:gd name="connsiteX0" fmla="*/ 0 w 1983581"/>
              <a:gd name="connsiteY0" fmla="*/ 0 h 1190148"/>
              <a:gd name="connsiteX1" fmla="*/ 1983581 w 1983581"/>
              <a:gd name="connsiteY1" fmla="*/ 0 h 1190148"/>
              <a:gd name="connsiteX2" fmla="*/ 1983581 w 1983581"/>
              <a:gd name="connsiteY2" fmla="*/ 1190148 h 1190148"/>
              <a:gd name="connsiteX3" fmla="*/ 0 w 1983581"/>
              <a:gd name="connsiteY3" fmla="*/ 1190148 h 1190148"/>
              <a:gd name="connsiteX4" fmla="*/ 0 w 1983581"/>
              <a:gd name="connsiteY4" fmla="*/ 0 h 11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581" h="1190148">
                <a:moveTo>
                  <a:pt x="0" y="0"/>
                </a:moveTo>
                <a:lnTo>
                  <a:pt x="1983581" y="0"/>
                </a:lnTo>
                <a:lnTo>
                  <a:pt x="1983581" y="1190148"/>
                </a:lnTo>
                <a:lnTo>
                  <a:pt x="0" y="1190148"/>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顧客服務分析</a:t>
            </a:r>
            <a:endParaRPr lang="zh-TW" altLang="en-US" sz="3200" b="1" kern="1200" dirty="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24" name="手繪多邊形 23"/>
          <p:cNvSpPr/>
          <p:nvPr/>
        </p:nvSpPr>
        <p:spPr>
          <a:xfrm>
            <a:off x="5766474" y="4114737"/>
            <a:ext cx="1983581" cy="1190148"/>
          </a:xfrm>
          <a:custGeom>
            <a:avLst/>
            <a:gdLst>
              <a:gd name="connsiteX0" fmla="*/ 0 w 1983581"/>
              <a:gd name="connsiteY0" fmla="*/ 0 h 1190148"/>
              <a:gd name="connsiteX1" fmla="*/ 1983581 w 1983581"/>
              <a:gd name="connsiteY1" fmla="*/ 0 h 1190148"/>
              <a:gd name="connsiteX2" fmla="*/ 1983581 w 1983581"/>
              <a:gd name="connsiteY2" fmla="*/ 1190148 h 1190148"/>
              <a:gd name="connsiteX3" fmla="*/ 0 w 1983581"/>
              <a:gd name="connsiteY3" fmla="*/ 1190148 h 1190148"/>
              <a:gd name="connsiteX4" fmla="*/ 0 w 1983581"/>
              <a:gd name="connsiteY4" fmla="*/ 0 h 11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581" h="1190148">
                <a:moveTo>
                  <a:pt x="0" y="0"/>
                </a:moveTo>
                <a:lnTo>
                  <a:pt x="1983581" y="0"/>
                </a:lnTo>
                <a:lnTo>
                  <a:pt x="1983581" y="1190148"/>
                </a:lnTo>
                <a:lnTo>
                  <a:pt x="0" y="1190148"/>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專案管理</a:t>
            </a:r>
            <a:endParaRPr lang="zh-TW" altLang="en-US" sz="3200" b="1" kern="1200" dirty="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25" name="手繪多邊形 24"/>
          <p:cNvSpPr/>
          <p:nvPr/>
        </p:nvSpPr>
        <p:spPr>
          <a:xfrm>
            <a:off x="7865718" y="4123866"/>
            <a:ext cx="1983581" cy="1190148"/>
          </a:xfrm>
          <a:custGeom>
            <a:avLst/>
            <a:gdLst>
              <a:gd name="connsiteX0" fmla="*/ 0 w 1983581"/>
              <a:gd name="connsiteY0" fmla="*/ 0 h 1190148"/>
              <a:gd name="connsiteX1" fmla="*/ 1983581 w 1983581"/>
              <a:gd name="connsiteY1" fmla="*/ 0 h 1190148"/>
              <a:gd name="connsiteX2" fmla="*/ 1983581 w 1983581"/>
              <a:gd name="connsiteY2" fmla="*/ 1190148 h 1190148"/>
              <a:gd name="connsiteX3" fmla="*/ 0 w 1983581"/>
              <a:gd name="connsiteY3" fmla="*/ 1190148 h 1190148"/>
              <a:gd name="connsiteX4" fmla="*/ 0 w 1983581"/>
              <a:gd name="connsiteY4" fmla="*/ 0 h 11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581" h="1190148">
                <a:moveTo>
                  <a:pt x="0" y="0"/>
                </a:moveTo>
                <a:lnTo>
                  <a:pt x="1983581" y="0"/>
                </a:lnTo>
                <a:lnTo>
                  <a:pt x="1983581" y="1190148"/>
                </a:lnTo>
                <a:lnTo>
                  <a:pt x="0" y="1190148"/>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品質管理</a:t>
            </a:r>
            <a:endParaRPr lang="zh-TW" altLang="en-US" sz="3200" b="1" kern="1200" dirty="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26" name="手繪多邊形 25"/>
          <p:cNvSpPr/>
          <p:nvPr/>
        </p:nvSpPr>
        <p:spPr>
          <a:xfrm>
            <a:off x="10047657" y="4107323"/>
            <a:ext cx="1983581" cy="1190148"/>
          </a:xfrm>
          <a:custGeom>
            <a:avLst/>
            <a:gdLst>
              <a:gd name="connsiteX0" fmla="*/ 0 w 1983581"/>
              <a:gd name="connsiteY0" fmla="*/ 0 h 1190148"/>
              <a:gd name="connsiteX1" fmla="*/ 1983581 w 1983581"/>
              <a:gd name="connsiteY1" fmla="*/ 0 h 1190148"/>
              <a:gd name="connsiteX2" fmla="*/ 1983581 w 1983581"/>
              <a:gd name="connsiteY2" fmla="*/ 1190148 h 1190148"/>
              <a:gd name="connsiteX3" fmla="*/ 0 w 1983581"/>
              <a:gd name="connsiteY3" fmla="*/ 1190148 h 1190148"/>
              <a:gd name="connsiteX4" fmla="*/ 0 w 1983581"/>
              <a:gd name="connsiteY4" fmla="*/ 0 h 11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581" h="1190148">
                <a:moveTo>
                  <a:pt x="0" y="0"/>
                </a:moveTo>
                <a:lnTo>
                  <a:pt x="1983581" y="0"/>
                </a:lnTo>
                <a:lnTo>
                  <a:pt x="1983581" y="1190148"/>
                </a:lnTo>
                <a:lnTo>
                  <a:pt x="0" y="1190148"/>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企業資產管理</a:t>
            </a:r>
            <a:endParaRPr lang="zh-TW" altLang="en-US" sz="3200" b="1" kern="1200" dirty="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27" name="手繪多邊形 26"/>
          <p:cNvSpPr/>
          <p:nvPr/>
        </p:nvSpPr>
        <p:spPr>
          <a:xfrm>
            <a:off x="5683778" y="5512373"/>
            <a:ext cx="1983581" cy="1190148"/>
          </a:xfrm>
          <a:custGeom>
            <a:avLst/>
            <a:gdLst>
              <a:gd name="connsiteX0" fmla="*/ 0 w 1983581"/>
              <a:gd name="connsiteY0" fmla="*/ 0 h 1190148"/>
              <a:gd name="connsiteX1" fmla="*/ 1983581 w 1983581"/>
              <a:gd name="connsiteY1" fmla="*/ 0 h 1190148"/>
              <a:gd name="connsiteX2" fmla="*/ 1983581 w 1983581"/>
              <a:gd name="connsiteY2" fmla="*/ 1190148 h 1190148"/>
              <a:gd name="connsiteX3" fmla="*/ 0 w 1983581"/>
              <a:gd name="connsiteY3" fmla="*/ 1190148 h 1190148"/>
              <a:gd name="connsiteX4" fmla="*/ 0 w 1983581"/>
              <a:gd name="connsiteY4" fmla="*/ 0 h 11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581" h="1190148">
                <a:moveTo>
                  <a:pt x="0" y="0"/>
                </a:moveTo>
                <a:lnTo>
                  <a:pt x="1983581" y="0"/>
                </a:lnTo>
                <a:lnTo>
                  <a:pt x="1983581" y="1190148"/>
                </a:lnTo>
                <a:lnTo>
                  <a:pt x="0" y="1190148"/>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銷售規畫</a:t>
            </a:r>
            <a:endParaRPr lang="zh-TW" altLang="en-US" sz="3200" b="1" kern="1200" dirty="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28" name="手繪多邊形 27"/>
          <p:cNvSpPr/>
          <p:nvPr/>
        </p:nvSpPr>
        <p:spPr>
          <a:xfrm>
            <a:off x="7865718" y="5512373"/>
            <a:ext cx="1983581" cy="1190148"/>
          </a:xfrm>
          <a:custGeom>
            <a:avLst/>
            <a:gdLst>
              <a:gd name="connsiteX0" fmla="*/ 0 w 1983581"/>
              <a:gd name="connsiteY0" fmla="*/ 0 h 1190148"/>
              <a:gd name="connsiteX1" fmla="*/ 1983581 w 1983581"/>
              <a:gd name="connsiteY1" fmla="*/ 0 h 1190148"/>
              <a:gd name="connsiteX2" fmla="*/ 1983581 w 1983581"/>
              <a:gd name="connsiteY2" fmla="*/ 1190148 h 1190148"/>
              <a:gd name="connsiteX3" fmla="*/ 0 w 1983581"/>
              <a:gd name="connsiteY3" fmla="*/ 1190148 h 1190148"/>
              <a:gd name="connsiteX4" fmla="*/ 0 w 1983581"/>
              <a:gd name="connsiteY4" fmla="*/ 0 h 11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581" h="1190148">
                <a:moveTo>
                  <a:pt x="0" y="0"/>
                </a:moveTo>
                <a:lnTo>
                  <a:pt x="1983581" y="0"/>
                </a:lnTo>
                <a:lnTo>
                  <a:pt x="1983581" y="1190148"/>
                </a:lnTo>
                <a:lnTo>
                  <a:pt x="0" y="1190148"/>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銷售分析</a:t>
            </a:r>
            <a:endParaRPr lang="zh-TW" altLang="en-US" sz="3200" b="1" kern="1200" dirty="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17" name="圓角矩形圖說文字 16"/>
          <p:cNvSpPr/>
          <p:nvPr/>
        </p:nvSpPr>
        <p:spPr>
          <a:xfrm>
            <a:off x="47608" y="3410434"/>
            <a:ext cx="3255872" cy="3292087"/>
          </a:xfrm>
          <a:prstGeom prst="wedgeRoundRectCallout">
            <a:avLst>
              <a:gd name="adj1" fmla="val 62916"/>
              <a:gd name="adj2" fmla="val -10617"/>
              <a:gd name="adj3" fmla="val 16667"/>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zh-TW" altLang="en-US" sz="2800" dirty="0" smtClean="0">
                <a:latin typeface="華康兒風體W4" panose="020F0400000000000000" pitchFamily="34" charset="-120"/>
                <a:ea typeface="華康兒風體W4" panose="020F0400000000000000" pitchFamily="34" charset="-120"/>
              </a:rPr>
              <a:t>檢視每位顧客的財務狀況、成本、產生的收益、服務契約與作業、支援基本客群分析，並提供顧客及保證分析。</a:t>
            </a:r>
            <a:endParaRPr lang="zh-TW" altLang="en-US" sz="2800" dirty="0">
              <a:latin typeface="華康兒風體W4" panose="020F0400000000000000" pitchFamily="34" charset="-120"/>
              <a:ea typeface="華康兒風體W4" panose="020F0400000000000000" pitchFamily="34" charset="-120"/>
            </a:endParaRPr>
          </a:p>
        </p:txBody>
      </p:sp>
      <p:sp>
        <p:nvSpPr>
          <p:cNvPr id="29" name="手繪多邊形 28"/>
          <p:cNvSpPr/>
          <p:nvPr/>
        </p:nvSpPr>
        <p:spPr>
          <a:xfrm>
            <a:off x="3509781" y="3975853"/>
            <a:ext cx="1916723" cy="1283677"/>
          </a:xfrm>
          <a:custGeom>
            <a:avLst/>
            <a:gdLst>
              <a:gd name="connsiteX0" fmla="*/ 527539 w 1916723"/>
              <a:gd name="connsiteY0" fmla="*/ 123093 h 1283677"/>
              <a:gd name="connsiteX1" fmla="*/ 351692 w 1916723"/>
              <a:gd name="connsiteY1" fmla="*/ 263769 h 1283677"/>
              <a:gd name="connsiteX2" fmla="*/ 246185 w 1916723"/>
              <a:gd name="connsiteY2" fmla="*/ 351693 h 1283677"/>
              <a:gd name="connsiteX3" fmla="*/ 140677 w 1916723"/>
              <a:gd name="connsiteY3" fmla="*/ 545123 h 1283677"/>
              <a:gd name="connsiteX4" fmla="*/ 87923 w 1916723"/>
              <a:gd name="connsiteY4" fmla="*/ 597877 h 1283677"/>
              <a:gd name="connsiteX5" fmla="*/ 35169 w 1916723"/>
              <a:gd name="connsiteY5" fmla="*/ 738554 h 1283677"/>
              <a:gd name="connsiteX6" fmla="*/ 0 w 1916723"/>
              <a:gd name="connsiteY6" fmla="*/ 844062 h 1283677"/>
              <a:gd name="connsiteX7" fmla="*/ 17585 w 1916723"/>
              <a:gd name="connsiteY7" fmla="*/ 967154 h 1283677"/>
              <a:gd name="connsiteX8" fmla="*/ 105508 w 1916723"/>
              <a:gd name="connsiteY8" fmla="*/ 1072662 h 1283677"/>
              <a:gd name="connsiteX9" fmla="*/ 158262 w 1916723"/>
              <a:gd name="connsiteY9" fmla="*/ 1090246 h 1283677"/>
              <a:gd name="connsiteX10" fmla="*/ 263769 w 1916723"/>
              <a:gd name="connsiteY10" fmla="*/ 1178169 h 1283677"/>
              <a:gd name="connsiteX11" fmla="*/ 316523 w 1916723"/>
              <a:gd name="connsiteY11" fmla="*/ 1213339 h 1283677"/>
              <a:gd name="connsiteX12" fmla="*/ 386862 w 1916723"/>
              <a:gd name="connsiteY12" fmla="*/ 1230923 h 1283677"/>
              <a:gd name="connsiteX13" fmla="*/ 439616 w 1916723"/>
              <a:gd name="connsiteY13" fmla="*/ 1248508 h 1283677"/>
              <a:gd name="connsiteX14" fmla="*/ 633046 w 1916723"/>
              <a:gd name="connsiteY14" fmla="*/ 1266093 h 1283677"/>
              <a:gd name="connsiteX15" fmla="*/ 773723 w 1916723"/>
              <a:gd name="connsiteY15" fmla="*/ 1283677 h 1283677"/>
              <a:gd name="connsiteX16" fmla="*/ 1336431 w 1916723"/>
              <a:gd name="connsiteY16" fmla="*/ 1266093 h 1283677"/>
              <a:gd name="connsiteX17" fmla="*/ 1406769 w 1916723"/>
              <a:gd name="connsiteY17" fmla="*/ 1230923 h 1283677"/>
              <a:gd name="connsiteX18" fmla="*/ 1494692 w 1916723"/>
              <a:gd name="connsiteY18" fmla="*/ 1213339 h 1283677"/>
              <a:gd name="connsiteX19" fmla="*/ 1688123 w 1916723"/>
              <a:gd name="connsiteY19" fmla="*/ 1125416 h 1283677"/>
              <a:gd name="connsiteX20" fmla="*/ 1723292 w 1916723"/>
              <a:gd name="connsiteY20" fmla="*/ 1090246 h 1283677"/>
              <a:gd name="connsiteX21" fmla="*/ 1776046 w 1916723"/>
              <a:gd name="connsiteY21" fmla="*/ 1055077 h 1283677"/>
              <a:gd name="connsiteX22" fmla="*/ 1811216 w 1916723"/>
              <a:gd name="connsiteY22" fmla="*/ 984739 h 1283677"/>
              <a:gd name="connsiteX23" fmla="*/ 1828800 w 1916723"/>
              <a:gd name="connsiteY23" fmla="*/ 896816 h 1283677"/>
              <a:gd name="connsiteX24" fmla="*/ 1863969 w 1916723"/>
              <a:gd name="connsiteY24" fmla="*/ 861646 h 1283677"/>
              <a:gd name="connsiteX25" fmla="*/ 1881554 w 1916723"/>
              <a:gd name="connsiteY25" fmla="*/ 773723 h 1283677"/>
              <a:gd name="connsiteX26" fmla="*/ 1916723 w 1916723"/>
              <a:gd name="connsiteY26" fmla="*/ 703385 h 1283677"/>
              <a:gd name="connsiteX27" fmla="*/ 1846385 w 1916723"/>
              <a:gd name="connsiteY27" fmla="*/ 369277 h 1283677"/>
              <a:gd name="connsiteX28" fmla="*/ 1688123 w 1916723"/>
              <a:gd name="connsiteY28" fmla="*/ 193431 h 1283677"/>
              <a:gd name="connsiteX29" fmla="*/ 1617785 w 1916723"/>
              <a:gd name="connsiteY29" fmla="*/ 123093 h 1283677"/>
              <a:gd name="connsiteX30" fmla="*/ 1565031 w 1916723"/>
              <a:gd name="connsiteY30" fmla="*/ 105508 h 1283677"/>
              <a:gd name="connsiteX31" fmla="*/ 1424354 w 1916723"/>
              <a:gd name="connsiteY31" fmla="*/ 70339 h 1283677"/>
              <a:gd name="connsiteX32" fmla="*/ 1283677 w 1916723"/>
              <a:gd name="connsiteY32" fmla="*/ 35169 h 1283677"/>
              <a:gd name="connsiteX33" fmla="*/ 1213339 w 1916723"/>
              <a:gd name="connsiteY33" fmla="*/ 17585 h 1283677"/>
              <a:gd name="connsiteX34" fmla="*/ 1002323 w 1916723"/>
              <a:gd name="connsiteY34" fmla="*/ 0 h 1283677"/>
              <a:gd name="connsiteX35" fmla="*/ 808892 w 1916723"/>
              <a:gd name="connsiteY35" fmla="*/ 35169 h 1283677"/>
              <a:gd name="connsiteX36" fmla="*/ 703385 w 1916723"/>
              <a:gd name="connsiteY36" fmla="*/ 87923 h 1283677"/>
              <a:gd name="connsiteX37" fmla="*/ 650631 w 1916723"/>
              <a:gd name="connsiteY37" fmla="*/ 123093 h 1283677"/>
              <a:gd name="connsiteX38" fmla="*/ 615462 w 1916723"/>
              <a:gd name="connsiteY38" fmla="*/ 175846 h 1283677"/>
              <a:gd name="connsiteX39" fmla="*/ 474785 w 1916723"/>
              <a:gd name="connsiteY39" fmla="*/ 246185 h 1283677"/>
              <a:gd name="connsiteX40" fmla="*/ 386862 w 1916723"/>
              <a:gd name="connsiteY40" fmla="*/ 316523 h 1283677"/>
              <a:gd name="connsiteX41" fmla="*/ 334108 w 1916723"/>
              <a:gd name="connsiteY41" fmla="*/ 334108 h 128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16723" h="1283677">
                <a:moveTo>
                  <a:pt x="527539" y="123093"/>
                </a:moveTo>
                <a:cubicBezTo>
                  <a:pt x="277288" y="266092"/>
                  <a:pt x="495880" y="119581"/>
                  <a:pt x="351692" y="263769"/>
                </a:cubicBezTo>
                <a:cubicBezTo>
                  <a:pt x="319321" y="296141"/>
                  <a:pt x="276810" y="317665"/>
                  <a:pt x="246185" y="351693"/>
                </a:cubicBezTo>
                <a:cubicBezTo>
                  <a:pt x="201424" y="401427"/>
                  <a:pt x="176247" y="491769"/>
                  <a:pt x="140677" y="545123"/>
                </a:cubicBezTo>
                <a:cubicBezTo>
                  <a:pt x="126882" y="565815"/>
                  <a:pt x="105508" y="580292"/>
                  <a:pt x="87923" y="597877"/>
                </a:cubicBezTo>
                <a:cubicBezTo>
                  <a:pt x="28963" y="715799"/>
                  <a:pt x="71082" y="618845"/>
                  <a:pt x="35169" y="738554"/>
                </a:cubicBezTo>
                <a:cubicBezTo>
                  <a:pt x="24516" y="774062"/>
                  <a:pt x="0" y="844062"/>
                  <a:pt x="0" y="844062"/>
                </a:cubicBezTo>
                <a:cubicBezTo>
                  <a:pt x="5862" y="885093"/>
                  <a:pt x="5675" y="927455"/>
                  <a:pt x="17585" y="967154"/>
                </a:cubicBezTo>
                <a:cubicBezTo>
                  <a:pt x="25695" y="994187"/>
                  <a:pt x="85882" y="1059578"/>
                  <a:pt x="105508" y="1072662"/>
                </a:cubicBezTo>
                <a:cubicBezTo>
                  <a:pt x="120931" y="1082944"/>
                  <a:pt x="140677" y="1084385"/>
                  <a:pt x="158262" y="1090246"/>
                </a:cubicBezTo>
                <a:cubicBezTo>
                  <a:pt x="208244" y="1140230"/>
                  <a:pt x="190614" y="1125916"/>
                  <a:pt x="263769" y="1178169"/>
                </a:cubicBezTo>
                <a:cubicBezTo>
                  <a:pt x="280967" y="1190453"/>
                  <a:pt x="297098" y="1205014"/>
                  <a:pt x="316523" y="1213339"/>
                </a:cubicBezTo>
                <a:cubicBezTo>
                  <a:pt x="338737" y="1222859"/>
                  <a:pt x="363624" y="1224284"/>
                  <a:pt x="386862" y="1230923"/>
                </a:cubicBezTo>
                <a:cubicBezTo>
                  <a:pt x="404685" y="1236015"/>
                  <a:pt x="421266" y="1245887"/>
                  <a:pt x="439616" y="1248508"/>
                </a:cubicBezTo>
                <a:cubicBezTo>
                  <a:pt x="503708" y="1257664"/>
                  <a:pt x="568659" y="1259315"/>
                  <a:pt x="633046" y="1266093"/>
                </a:cubicBezTo>
                <a:cubicBezTo>
                  <a:pt x="680044" y="1271040"/>
                  <a:pt x="726831" y="1277816"/>
                  <a:pt x="773723" y="1283677"/>
                </a:cubicBezTo>
                <a:cubicBezTo>
                  <a:pt x="961292" y="1277816"/>
                  <a:pt x="1149418" y="1281677"/>
                  <a:pt x="1336431" y="1266093"/>
                </a:cubicBezTo>
                <a:cubicBezTo>
                  <a:pt x="1362554" y="1263916"/>
                  <a:pt x="1381901" y="1239213"/>
                  <a:pt x="1406769" y="1230923"/>
                </a:cubicBezTo>
                <a:cubicBezTo>
                  <a:pt x="1435123" y="1221472"/>
                  <a:pt x="1465384" y="1219200"/>
                  <a:pt x="1494692" y="1213339"/>
                </a:cubicBezTo>
                <a:cubicBezTo>
                  <a:pt x="1651948" y="1134710"/>
                  <a:pt x="1585632" y="1159578"/>
                  <a:pt x="1688123" y="1125416"/>
                </a:cubicBezTo>
                <a:cubicBezTo>
                  <a:pt x="1699846" y="1113693"/>
                  <a:pt x="1710346" y="1100603"/>
                  <a:pt x="1723292" y="1090246"/>
                </a:cubicBezTo>
                <a:cubicBezTo>
                  <a:pt x="1739795" y="1077044"/>
                  <a:pt x="1762516" y="1071313"/>
                  <a:pt x="1776046" y="1055077"/>
                </a:cubicBezTo>
                <a:cubicBezTo>
                  <a:pt x="1792828" y="1034939"/>
                  <a:pt x="1799493" y="1008185"/>
                  <a:pt x="1811216" y="984739"/>
                </a:cubicBezTo>
                <a:cubicBezTo>
                  <a:pt x="1817077" y="955431"/>
                  <a:pt x="1817027" y="924288"/>
                  <a:pt x="1828800" y="896816"/>
                </a:cubicBezTo>
                <a:cubicBezTo>
                  <a:pt x="1835331" y="881577"/>
                  <a:pt x="1857438" y="876885"/>
                  <a:pt x="1863969" y="861646"/>
                </a:cubicBezTo>
                <a:cubicBezTo>
                  <a:pt x="1875742" y="834174"/>
                  <a:pt x="1872102" y="802077"/>
                  <a:pt x="1881554" y="773723"/>
                </a:cubicBezTo>
                <a:cubicBezTo>
                  <a:pt x="1889843" y="748855"/>
                  <a:pt x="1905000" y="726831"/>
                  <a:pt x="1916723" y="703385"/>
                </a:cubicBezTo>
                <a:cubicBezTo>
                  <a:pt x="1893277" y="592016"/>
                  <a:pt x="1881072" y="477673"/>
                  <a:pt x="1846385" y="369277"/>
                </a:cubicBezTo>
                <a:cubicBezTo>
                  <a:pt x="1816059" y="274507"/>
                  <a:pt x="1755037" y="252910"/>
                  <a:pt x="1688123" y="193431"/>
                </a:cubicBezTo>
                <a:cubicBezTo>
                  <a:pt x="1663341" y="171402"/>
                  <a:pt x="1644766" y="142366"/>
                  <a:pt x="1617785" y="123093"/>
                </a:cubicBezTo>
                <a:cubicBezTo>
                  <a:pt x="1602702" y="112319"/>
                  <a:pt x="1582914" y="110385"/>
                  <a:pt x="1565031" y="105508"/>
                </a:cubicBezTo>
                <a:cubicBezTo>
                  <a:pt x="1518399" y="92790"/>
                  <a:pt x="1470986" y="83057"/>
                  <a:pt x="1424354" y="70339"/>
                </a:cubicBezTo>
                <a:cubicBezTo>
                  <a:pt x="1216964" y="13778"/>
                  <a:pt x="1593398" y="103996"/>
                  <a:pt x="1283677" y="35169"/>
                </a:cubicBezTo>
                <a:cubicBezTo>
                  <a:pt x="1260085" y="29926"/>
                  <a:pt x="1237320" y="20583"/>
                  <a:pt x="1213339" y="17585"/>
                </a:cubicBezTo>
                <a:cubicBezTo>
                  <a:pt x="1143302" y="8830"/>
                  <a:pt x="1072662" y="5862"/>
                  <a:pt x="1002323" y="0"/>
                </a:cubicBezTo>
                <a:cubicBezTo>
                  <a:pt x="982937" y="2423"/>
                  <a:pt x="851690" y="9490"/>
                  <a:pt x="808892" y="35169"/>
                </a:cubicBezTo>
                <a:cubicBezTo>
                  <a:pt x="696909" y="102359"/>
                  <a:pt x="876870" y="44553"/>
                  <a:pt x="703385" y="87923"/>
                </a:cubicBezTo>
                <a:cubicBezTo>
                  <a:pt x="685800" y="99646"/>
                  <a:pt x="665575" y="108149"/>
                  <a:pt x="650631" y="123093"/>
                </a:cubicBezTo>
                <a:cubicBezTo>
                  <a:pt x="635687" y="138037"/>
                  <a:pt x="632775" y="163727"/>
                  <a:pt x="615462" y="175846"/>
                </a:cubicBezTo>
                <a:cubicBezTo>
                  <a:pt x="572512" y="205911"/>
                  <a:pt x="474785" y="246185"/>
                  <a:pt x="474785" y="246185"/>
                </a:cubicBezTo>
                <a:cubicBezTo>
                  <a:pt x="432589" y="309480"/>
                  <a:pt x="456811" y="296538"/>
                  <a:pt x="386862" y="316523"/>
                </a:cubicBezTo>
                <a:cubicBezTo>
                  <a:pt x="320338" y="335530"/>
                  <a:pt x="290051" y="334108"/>
                  <a:pt x="334108" y="334108"/>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手繪多邊形 31"/>
          <p:cNvSpPr/>
          <p:nvPr/>
        </p:nvSpPr>
        <p:spPr>
          <a:xfrm>
            <a:off x="5623212" y="4235363"/>
            <a:ext cx="2268415" cy="967154"/>
          </a:xfrm>
          <a:custGeom>
            <a:avLst/>
            <a:gdLst>
              <a:gd name="connsiteX0" fmla="*/ 879231 w 2268415"/>
              <a:gd name="connsiteY0" fmla="*/ 0 h 967154"/>
              <a:gd name="connsiteX1" fmla="*/ 439615 w 2268415"/>
              <a:gd name="connsiteY1" fmla="*/ 52754 h 967154"/>
              <a:gd name="connsiteX2" fmla="*/ 334107 w 2268415"/>
              <a:gd name="connsiteY2" fmla="*/ 87923 h 967154"/>
              <a:gd name="connsiteX3" fmla="*/ 193431 w 2268415"/>
              <a:gd name="connsiteY3" fmla="*/ 158262 h 967154"/>
              <a:gd name="connsiteX4" fmla="*/ 123092 w 2268415"/>
              <a:gd name="connsiteY4" fmla="*/ 211016 h 967154"/>
              <a:gd name="connsiteX5" fmla="*/ 52754 w 2268415"/>
              <a:gd name="connsiteY5" fmla="*/ 316523 h 967154"/>
              <a:gd name="connsiteX6" fmla="*/ 17584 w 2268415"/>
              <a:gd name="connsiteY6" fmla="*/ 439616 h 967154"/>
              <a:gd name="connsiteX7" fmla="*/ 0 w 2268415"/>
              <a:gd name="connsiteY7" fmla="*/ 509954 h 967154"/>
              <a:gd name="connsiteX8" fmla="*/ 17584 w 2268415"/>
              <a:gd name="connsiteY8" fmla="*/ 720970 h 967154"/>
              <a:gd name="connsiteX9" fmla="*/ 158261 w 2268415"/>
              <a:gd name="connsiteY9" fmla="*/ 844062 h 967154"/>
              <a:gd name="connsiteX10" fmla="*/ 263769 w 2268415"/>
              <a:gd name="connsiteY10" fmla="*/ 879231 h 967154"/>
              <a:gd name="connsiteX11" fmla="*/ 422031 w 2268415"/>
              <a:gd name="connsiteY11" fmla="*/ 931985 h 967154"/>
              <a:gd name="connsiteX12" fmla="*/ 474784 w 2268415"/>
              <a:gd name="connsiteY12" fmla="*/ 949570 h 967154"/>
              <a:gd name="connsiteX13" fmla="*/ 527538 w 2268415"/>
              <a:gd name="connsiteY13" fmla="*/ 967154 h 967154"/>
              <a:gd name="connsiteX14" fmla="*/ 1740877 w 2268415"/>
              <a:gd name="connsiteY14" fmla="*/ 949570 h 967154"/>
              <a:gd name="connsiteX15" fmla="*/ 1899138 w 2268415"/>
              <a:gd name="connsiteY15" fmla="*/ 879231 h 967154"/>
              <a:gd name="connsiteX16" fmla="*/ 2057400 w 2268415"/>
              <a:gd name="connsiteY16" fmla="*/ 791308 h 967154"/>
              <a:gd name="connsiteX17" fmla="*/ 2162907 w 2268415"/>
              <a:gd name="connsiteY17" fmla="*/ 633046 h 967154"/>
              <a:gd name="connsiteX18" fmla="*/ 2198077 w 2268415"/>
              <a:gd name="connsiteY18" fmla="*/ 597877 h 967154"/>
              <a:gd name="connsiteX19" fmla="*/ 2233246 w 2268415"/>
              <a:gd name="connsiteY19" fmla="*/ 527539 h 967154"/>
              <a:gd name="connsiteX20" fmla="*/ 2268415 w 2268415"/>
              <a:gd name="connsiteY20" fmla="*/ 422031 h 967154"/>
              <a:gd name="connsiteX21" fmla="*/ 2215661 w 2268415"/>
              <a:gd name="connsiteY21" fmla="*/ 351693 h 967154"/>
              <a:gd name="connsiteX22" fmla="*/ 2110154 w 2268415"/>
              <a:gd name="connsiteY22" fmla="*/ 281354 h 967154"/>
              <a:gd name="connsiteX23" fmla="*/ 2057400 w 2268415"/>
              <a:gd name="connsiteY23" fmla="*/ 246185 h 967154"/>
              <a:gd name="connsiteX24" fmla="*/ 1934307 w 2268415"/>
              <a:gd name="connsiteY24" fmla="*/ 211016 h 967154"/>
              <a:gd name="connsiteX25" fmla="*/ 1758461 w 2268415"/>
              <a:gd name="connsiteY25" fmla="*/ 140677 h 967154"/>
              <a:gd name="connsiteX26" fmla="*/ 1635369 w 2268415"/>
              <a:gd name="connsiteY26" fmla="*/ 123093 h 967154"/>
              <a:gd name="connsiteX27" fmla="*/ 1582615 w 2268415"/>
              <a:gd name="connsiteY27" fmla="*/ 105508 h 967154"/>
              <a:gd name="connsiteX28" fmla="*/ 1125415 w 2268415"/>
              <a:gd name="connsiteY28" fmla="*/ 70339 h 967154"/>
              <a:gd name="connsiteX29" fmla="*/ 439615 w 2268415"/>
              <a:gd name="connsiteY29" fmla="*/ 70339 h 96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68415" h="967154">
                <a:moveTo>
                  <a:pt x="879231" y="0"/>
                </a:moveTo>
                <a:cubicBezTo>
                  <a:pt x="835499" y="4373"/>
                  <a:pt x="557397" y="20632"/>
                  <a:pt x="439615" y="52754"/>
                </a:cubicBezTo>
                <a:cubicBezTo>
                  <a:pt x="403850" y="62508"/>
                  <a:pt x="369276" y="76200"/>
                  <a:pt x="334107" y="87923"/>
                </a:cubicBezTo>
                <a:cubicBezTo>
                  <a:pt x="154308" y="207794"/>
                  <a:pt x="451503" y="14889"/>
                  <a:pt x="193431" y="158262"/>
                </a:cubicBezTo>
                <a:cubicBezTo>
                  <a:pt x="167811" y="172495"/>
                  <a:pt x="146538" y="193431"/>
                  <a:pt x="123092" y="211016"/>
                </a:cubicBezTo>
                <a:cubicBezTo>
                  <a:pt x="99646" y="246185"/>
                  <a:pt x="63006" y="275517"/>
                  <a:pt x="52754" y="316523"/>
                </a:cubicBezTo>
                <a:cubicBezTo>
                  <a:pt x="-2229" y="536452"/>
                  <a:pt x="68047" y="262996"/>
                  <a:pt x="17584" y="439616"/>
                </a:cubicBezTo>
                <a:cubicBezTo>
                  <a:pt x="10945" y="462854"/>
                  <a:pt x="5861" y="486508"/>
                  <a:pt x="0" y="509954"/>
                </a:cubicBezTo>
                <a:cubicBezTo>
                  <a:pt x="5861" y="580293"/>
                  <a:pt x="-5907" y="654411"/>
                  <a:pt x="17584" y="720970"/>
                </a:cubicBezTo>
                <a:cubicBezTo>
                  <a:pt x="25591" y="743657"/>
                  <a:pt x="119390" y="826786"/>
                  <a:pt x="158261" y="844062"/>
                </a:cubicBezTo>
                <a:cubicBezTo>
                  <a:pt x="192138" y="859118"/>
                  <a:pt x="228600" y="867508"/>
                  <a:pt x="263769" y="879231"/>
                </a:cubicBezTo>
                <a:lnTo>
                  <a:pt x="422031" y="931985"/>
                </a:lnTo>
                <a:lnTo>
                  <a:pt x="474784" y="949570"/>
                </a:lnTo>
                <a:lnTo>
                  <a:pt x="527538" y="967154"/>
                </a:lnTo>
                <a:cubicBezTo>
                  <a:pt x="931984" y="961293"/>
                  <a:pt x="1336711" y="965737"/>
                  <a:pt x="1740877" y="949570"/>
                </a:cubicBezTo>
                <a:cubicBezTo>
                  <a:pt x="1823407" y="946269"/>
                  <a:pt x="1840067" y="912985"/>
                  <a:pt x="1899138" y="879231"/>
                </a:cubicBezTo>
                <a:cubicBezTo>
                  <a:pt x="2252239" y="677461"/>
                  <a:pt x="1618183" y="1054839"/>
                  <a:pt x="2057400" y="791308"/>
                </a:cubicBezTo>
                <a:cubicBezTo>
                  <a:pt x="2100817" y="718946"/>
                  <a:pt x="2110583" y="695835"/>
                  <a:pt x="2162907" y="633046"/>
                </a:cubicBezTo>
                <a:cubicBezTo>
                  <a:pt x="2173521" y="620310"/>
                  <a:pt x="2186354" y="609600"/>
                  <a:pt x="2198077" y="597877"/>
                </a:cubicBezTo>
                <a:cubicBezTo>
                  <a:pt x="2209800" y="574431"/>
                  <a:pt x="2223511" y="551878"/>
                  <a:pt x="2233246" y="527539"/>
                </a:cubicBezTo>
                <a:cubicBezTo>
                  <a:pt x="2247014" y="493119"/>
                  <a:pt x="2268415" y="422031"/>
                  <a:pt x="2268415" y="422031"/>
                </a:cubicBezTo>
                <a:cubicBezTo>
                  <a:pt x="2250830" y="398585"/>
                  <a:pt x="2237566" y="371164"/>
                  <a:pt x="2215661" y="351693"/>
                </a:cubicBezTo>
                <a:cubicBezTo>
                  <a:pt x="2184070" y="323612"/>
                  <a:pt x="2145323" y="304800"/>
                  <a:pt x="2110154" y="281354"/>
                </a:cubicBezTo>
                <a:cubicBezTo>
                  <a:pt x="2092569" y="269631"/>
                  <a:pt x="2077450" y="252868"/>
                  <a:pt x="2057400" y="246185"/>
                </a:cubicBezTo>
                <a:cubicBezTo>
                  <a:pt x="1981718" y="220957"/>
                  <a:pt x="2022629" y="233095"/>
                  <a:pt x="1934307" y="211016"/>
                </a:cubicBezTo>
                <a:cubicBezTo>
                  <a:pt x="1879977" y="183850"/>
                  <a:pt x="1819306" y="149369"/>
                  <a:pt x="1758461" y="140677"/>
                </a:cubicBezTo>
                <a:lnTo>
                  <a:pt x="1635369" y="123093"/>
                </a:lnTo>
                <a:cubicBezTo>
                  <a:pt x="1617784" y="117231"/>
                  <a:pt x="1600709" y="109529"/>
                  <a:pt x="1582615" y="105508"/>
                </a:cubicBezTo>
                <a:cubicBezTo>
                  <a:pt x="1440158" y="73850"/>
                  <a:pt x="1253200" y="72505"/>
                  <a:pt x="1125415" y="70339"/>
                </a:cubicBezTo>
                <a:cubicBezTo>
                  <a:pt x="896848" y="66465"/>
                  <a:pt x="668215" y="70339"/>
                  <a:pt x="439615" y="70339"/>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圓角矩形圖說文字 32"/>
          <p:cNvSpPr/>
          <p:nvPr/>
        </p:nvSpPr>
        <p:spPr>
          <a:xfrm>
            <a:off x="172484" y="3587767"/>
            <a:ext cx="2989385" cy="2919046"/>
          </a:xfrm>
          <a:prstGeom prst="wedgeRoundRectCallout">
            <a:avLst>
              <a:gd name="adj1" fmla="val 136445"/>
              <a:gd name="adj2" fmla="val -10617"/>
              <a:gd name="adj3" fmla="val 16667"/>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zh-TW" altLang="en-US" sz="3200" dirty="0" smtClean="0">
                <a:latin typeface="華康兒風體W4" panose="020F0400000000000000" pitchFamily="34" charset="-120"/>
                <a:ea typeface="華康兒風體W4" panose="020F0400000000000000" pitchFamily="34" charset="-120"/>
              </a:rPr>
              <a:t>監控、評量專案資料，並採取成本設計工程法，以極小化產品成本。</a:t>
            </a:r>
            <a:endParaRPr lang="zh-TW" altLang="en-US" sz="3200" dirty="0">
              <a:latin typeface="華康兒風體W4" panose="020F0400000000000000" pitchFamily="34" charset="-120"/>
              <a:ea typeface="華康兒風體W4" panose="020F0400000000000000" pitchFamily="34" charset="-120"/>
            </a:endParaRPr>
          </a:p>
        </p:txBody>
      </p:sp>
      <p:sp>
        <p:nvSpPr>
          <p:cNvPr id="35" name="手繪多邊形 34"/>
          <p:cNvSpPr/>
          <p:nvPr/>
        </p:nvSpPr>
        <p:spPr>
          <a:xfrm>
            <a:off x="7779242" y="4173817"/>
            <a:ext cx="2268415" cy="967154"/>
          </a:xfrm>
          <a:custGeom>
            <a:avLst/>
            <a:gdLst>
              <a:gd name="connsiteX0" fmla="*/ 879231 w 2268415"/>
              <a:gd name="connsiteY0" fmla="*/ 0 h 967154"/>
              <a:gd name="connsiteX1" fmla="*/ 439615 w 2268415"/>
              <a:gd name="connsiteY1" fmla="*/ 52754 h 967154"/>
              <a:gd name="connsiteX2" fmla="*/ 334107 w 2268415"/>
              <a:gd name="connsiteY2" fmla="*/ 87923 h 967154"/>
              <a:gd name="connsiteX3" fmla="*/ 193431 w 2268415"/>
              <a:gd name="connsiteY3" fmla="*/ 158262 h 967154"/>
              <a:gd name="connsiteX4" fmla="*/ 123092 w 2268415"/>
              <a:gd name="connsiteY4" fmla="*/ 211016 h 967154"/>
              <a:gd name="connsiteX5" fmla="*/ 52754 w 2268415"/>
              <a:gd name="connsiteY5" fmla="*/ 316523 h 967154"/>
              <a:gd name="connsiteX6" fmla="*/ 17584 w 2268415"/>
              <a:gd name="connsiteY6" fmla="*/ 439616 h 967154"/>
              <a:gd name="connsiteX7" fmla="*/ 0 w 2268415"/>
              <a:gd name="connsiteY7" fmla="*/ 509954 h 967154"/>
              <a:gd name="connsiteX8" fmla="*/ 17584 w 2268415"/>
              <a:gd name="connsiteY8" fmla="*/ 720970 h 967154"/>
              <a:gd name="connsiteX9" fmla="*/ 158261 w 2268415"/>
              <a:gd name="connsiteY9" fmla="*/ 844062 h 967154"/>
              <a:gd name="connsiteX10" fmla="*/ 263769 w 2268415"/>
              <a:gd name="connsiteY10" fmla="*/ 879231 h 967154"/>
              <a:gd name="connsiteX11" fmla="*/ 422031 w 2268415"/>
              <a:gd name="connsiteY11" fmla="*/ 931985 h 967154"/>
              <a:gd name="connsiteX12" fmla="*/ 474784 w 2268415"/>
              <a:gd name="connsiteY12" fmla="*/ 949570 h 967154"/>
              <a:gd name="connsiteX13" fmla="*/ 527538 w 2268415"/>
              <a:gd name="connsiteY13" fmla="*/ 967154 h 967154"/>
              <a:gd name="connsiteX14" fmla="*/ 1740877 w 2268415"/>
              <a:gd name="connsiteY14" fmla="*/ 949570 h 967154"/>
              <a:gd name="connsiteX15" fmla="*/ 1899138 w 2268415"/>
              <a:gd name="connsiteY15" fmla="*/ 879231 h 967154"/>
              <a:gd name="connsiteX16" fmla="*/ 2057400 w 2268415"/>
              <a:gd name="connsiteY16" fmla="*/ 791308 h 967154"/>
              <a:gd name="connsiteX17" fmla="*/ 2162907 w 2268415"/>
              <a:gd name="connsiteY17" fmla="*/ 633046 h 967154"/>
              <a:gd name="connsiteX18" fmla="*/ 2198077 w 2268415"/>
              <a:gd name="connsiteY18" fmla="*/ 597877 h 967154"/>
              <a:gd name="connsiteX19" fmla="*/ 2233246 w 2268415"/>
              <a:gd name="connsiteY19" fmla="*/ 527539 h 967154"/>
              <a:gd name="connsiteX20" fmla="*/ 2268415 w 2268415"/>
              <a:gd name="connsiteY20" fmla="*/ 422031 h 967154"/>
              <a:gd name="connsiteX21" fmla="*/ 2215661 w 2268415"/>
              <a:gd name="connsiteY21" fmla="*/ 351693 h 967154"/>
              <a:gd name="connsiteX22" fmla="*/ 2110154 w 2268415"/>
              <a:gd name="connsiteY22" fmla="*/ 281354 h 967154"/>
              <a:gd name="connsiteX23" fmla="*/ 2057400 w 2268415"/>
              <a:gd name="connsiteY23" fmla="*/ 246185 h 967154"/>
              <a:gd name="connsiteX24" fmla="*/ 1934307 w 2268415"/>
              <a:gd name="connsiteY24" fmla="*/ 211016 h 967154"/>
              <a:gd name="connsiteX25" fmla="*/ 1758461 w 2268415"/>
              <a:gd name="connsiteY25" fmla="*/ 140677 h 967154"/>
              <a:gd name="connsiteX26" fmla="*/ 1635369 w 2268415"/>
              <a:gd name="connsiteY26" fmla="*/ 123093 h 967154"/>
              <a:gd name="connsiteX27" fmla="*/ 1582615 w 2268415"/>
              <a:gd name="connsiteY27" fmla="*/ 105508 h 967154"/>
              <a:gd name="connsiteX28" fmla="*/ 1125415 w 2268415"/>
              <a:gd name="connsiteY28" fmla="*/ 70339 h 967154"/>
              <a:gd name="connsiteX29" fmla="*/ 439615 w 2268415"/>
              <a:gd name="connsiteY29" fmla="*/ 70339 h 96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68415" h="967154">
                <a:moveTo>
                  <a:pt x="879231" y="0"/>
                </a:moveTo>
                <a:cubicBezTo>
                  <a:pt x="835499" y="4373"/>
                  <a:pt x="557397" y="20632"/>
                  <a:pt x="439615" y="52754"/>
                </a:cubicBezTo>
                <a:cubicBezTo>
                  <a:pt x="403850" y="62508"/>
                  <a:pt x="369276" y="76200"/>
                  <a:pt x="334107" y="87923"/>
                </a:cubicBezTo>
                <a:cubicBezTo>
                  <a:pt x="154308" y="207794"/>
                  <a:pt x="451503" y="14889"/>
                  <a:pt x="193431" y="158262"/>
                </a:cubicBezTo>
                <a:cubicBezTo>
                  <a:pt x="167811" y="172495"/>
                  <a:pt x="146538" y="193431"/>
                  <a:pt x="123092" y="211016"/>
                </a:cubicBezTo>
                <a:cubicBezTo>
                  <a:pt x="99646" y="246185"/>
                  <a:pt x="63006" y="275517"/>
                  <a:pt x="52754" y="316523"/>
                </a:cubicBezTo>
                <a:cubicBezTo>
                  <a:pt x="-2229" y="536452"/>
                  <a:pt x="68047" y="262996"/>
                  <a:pt x="17584" y="439616"/>
                </a:cubicBezTo>
                <a:cubicBezTo>
                  <a:pt x="10945" y="462854"/>
                  <a:pt x="5861" y="486508"/>
                  <a:pt x="0" y="509954"/>
                </a:cubicBezTo>
                <a:cubicBezTo>
                  <a:pt x="5861" y="580293"/>
                  <a:pt x="-5907" y="654411"/>
                  <a:pt x="17584" y="720970"/>
                </a:cubicBezTo>
                <a:cubicBezTo>
                  <a:pt x="25591" y="743657"/>
                  <a:pt x="119390" y="826786"/>
                  <a:pt x="158261" y="844062"/>
                </a:cubicBezTo>
                <a:cubicBezTo>
                  <a:pt x="192138" y="859118"/>
                  <a:pt x="228600" y="867508"/>
                  <a:pt x="263769" y="879231"/>
                </a:cubicBezTo>
                <a:lnTo>
                  <a:pt x="422031" y="931985"/>
                </a:lnTo>
                <a:lnTo>
                  <a:pt x="474784" y="949570"/>
                </a:lnTo>
                <a:lnTo>
                  <a:pt x="527538" y="967154"/>
                </a:lnTo>
                <a:cubicBezTo>
                  <a:pt x="931984" y="961293"/>
                  <a:pt x="1336711" y="965737"/>
                  <a:pt x="1740877" y="949570"/>
                </a:cubicBezTo>
                <a:cubicBezTo>
                  <a:pt x="1823407" y="946269"/>
                  <a:pt x="1840067" y="912985"/>
                  <a:pt x="1899138" y="879231"/>
                </a:cubicBezTo>
                <a:cubicBezTo>
                  <a:pt x="2252239" y="677461"/>
                  <a:pt x="1618183" y="1054839"/>
                  <a:pt x="2057400" y="791308"/>
                </a:cubicBezTo>
                <a:cubicBezTo>
                  <a:pt x="2100817" y="718946"/>
                  <a:pt x="2110583" y="695835"/>
                  <a:pt x="2162907" y="633046"/>
                </a:cubicBezTo>
                <a:cubicBezTo>
                  <a:pt x="2173521" y="620310"/>
                  <a:pt x="2186354" y="609600"/>
                  <a:pt x="2198077" y="597877"/>
                </a:cubicBezTo>
                <a:cubicBezTo>
                  <a:pt x="2209800" y="574431"/>
                  <a:pt x="2223511" y="551878"/>
                  <a:pt x="2233246" y="527539"/>
                </a:cubicBezTo>
                <a:cubicBezTo>
                  <a:pt x="2247014" y="493119"/>
                  <a:pt x="2268415" y="422031"/>
                  <a:pt x="2268415" y="422031"/>
                </a:cubicBezTo>
                <a:cubicBezTo>
                  <a:pt x="2250830" y="398585"/>
                  <a:pt x="2237566" y="371164"/>
                  <a:pt x="2215661" y="351693"/>
                </a:cubicBezTo>
                <a:cubicBezTo>
                  <a:pt x="2184070" y="323612"/>
                  <a:pt x="2145323" y="304800"/>
                  <a:pt x="2110154" y="281354"/>
                </a:cubicBezTo>
                <a:cubicBezTo>
                  <a:pt x="2092569" y="269631"/>
                  <a:pt x="2077450" y="252868"/>
                  <a:pt x="2057400" y="246185"/>
                </a:cubicBezTo>
                <a:cubicBezTo>
                  <a:pt x="1981718" y="220957"/>
                  <a:pt x="2022629" y="233095"/>
                  <a:pt x="1934307" y="211016"/>
                </a:cubicBezTo>
                <a:cubicBezTo>
                  <a:pt x="1879977" y="183850"/>
                  <a:pt x="1819306" y="149369"/>
                  <a:pt x="1758461" y="140677"/>
                </a:cubicBezTo>
                <a:lnTo>
                  <a:pt x="1635369" y="123093"/>
                </a:lnTo>
                <a:cubicBezTo>
                  <a:pt x="1617784" y="117231"/>
                  <a:pt x="1600709" y="109529"/>
                  <a:pt x="1582615" y="105508"/>
                </a:cubicBezTo>
                <a:cubicBezTo>
                  <a:pt x="1440158" y="73850"/>
                  <a:pt x="1253200" y="72505"/>
                  <a:pt x="1125415" y="70339"/>
                </a:cubicBezTo>
                <a:cubicBezTo>
                  <a:pt x="896848" y="66465"/>
                  <a:pt x="668215" y="70339"/>
                  <a:pt x="439615" y="70339"/>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圓角矩形圖說文字 29"/>
          <p:cNvSpPr/>
          <p:nvPr/>
        </p:nvSpPr>
        <p:spPr>
          <a:xfrm>
            <a:off x="143297" y="3596954"/>
            <a:ext cx="2989385" cy="2919046"/>
          </a:xfrm>
          <a:prstGeom prst="wedgeRoundRectCallout">
            <a:avLst>
              <a:gd name="adj1" fmla="val 206840"/>
              <a:gd name="adj2" fmla="val 969"/>
              <a:gd name="adj3" fmla="val 16667"/>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zh-TW" altLang="en-US" sz="3200" dirty="0" smtClean="0">
                <a:latin typeface="華康兒風體W4" panose="020F0400000000000000" pitchFamily="34" charset="-120"/>
                <a:ea typeface="華康兒風體W4" panose="020F0400000000000000" pitchFamily="34" charset="-120"/>
              </a:rPr>
              <a:t>規劃、蒐集、結算及評估品質相關的成本。</a:t>
            </a:r>
            <a:endParaRPr lang="zh-TW" altLang="en-US" sz="3200" dirty="0">
              <a:latin typeface="華康兒風體W4" panose="020F0400000000000000" pitchFamily="34" charset="-120"/>
              <a:ea typeface="華康兒風體W4" panose="020F0400000000000000" pitchFamily="34" charset="-120"/>
            </a:endParaRPr>
          </a:p>
        </p:txBody>
      </p:sp>
      <p:sp>
        <p:nvSpPr>
          <p:cNvPr id="34" name="手繪多邊形 33"/>
          <p:cNvSpPr/>
          <p:nvPr/>
        </p:nvSpPr>
        <p:spPr>
          <a:xfrm>
            <a:off x="10076844" y="3952710"/>
            <a:ext cx="1916723" cy="1283677"/>
          </a:xfrm>
          <a:custGeom>
            <a:avLst/>
            <a:gdLst>
              <a:gd name="connsiteX0" fmla="*/ 527539 w 1916723"/>
              <a:gd name="connsiteY0" fmla="*/ 123093 h 1283677"/>
              <a:gd name="connsiteX1" fmla="*/ 351692 w 1916723"/>
              <a:gd name="connsiteY1" fmla="*/ 263769 h 1283677"/>
              <a:gd name="connsiteX2" fmla="*/ 246185 w 1916723"/>
              <a:gd name="connsiteY2" fmla="*/ 351693 h 1283677"/>
              <a:gd name="connsiteX3" fmla="*/ 140677 w 1916723"/>
              <a:gd name="connsiteY3" fmla="*/ 545123 h 1283677"/>
              <a:gd name="connsiteX4" fmla="*/ 87923 w 1916723"/>
              <a:gd name="connsiteY4" fmla="*/ 597877 h 1283677"/>
              <a:gd name="connsiteX5" fmla="*/ 35169 w 1916723"/>
              <a:gd name="connsiteY5" fmla="*/ 738554 h 1283677"/>
              <a:gd name="connsiteX6" fmla="*/ 0 w 1916723"/>
              <a:gd name="connsiteY6" fmla="*/ 844062 h 1283677"/>
              <a:gd name="connsiteX7" fmla="*/ 17585 w 1916723"/>
              <a:gd name="connsiteY7" fmla="*/ 967154 h 1283677"/>
              <a:gd name="connsiteX8" fmla="*/ 105508 w 1916723"/>
              <a:gd name="connsiteY8" fmla="*/ 1072662 h 1283677"/>
              <a:gd name="connsiteX9" fmla="*/ 158262 w 1916723"/>
              <a:gd name="connsiteY9" fmla="*/ 1090246 h 1283677"/>
              <a:gd name="connsiteX10" fmla="*/ 263769 w 1916723"/>
              <a:gd name="connsiteY10" fmla="*/ 1178169 h 1283677"/>
              <a:gd name="connsiteX11" fmla="*/ 316523 w 1916723"/>
              <a:gd name="connsiteY11" fmla="*/ 1213339 h 1283677"/>
              <a:gd name="connsiteX12" fmla="*/ 386862 w 1916723"/>
              <a:gd name="connsiteY12" fmla="*/ 1230923 h 1283677"/>
              <a:gd name="connsiteX13" fmla="*/ 439616 w 1916723"/>
              <a:gd name="connsiteY13" fmla="*/ 1248508 h 1283677"/>
              <a:gd name="connsiteX14" fmla="*/ 633046 w 1916723"/>
              <a:gd name="connsiteY14" fmla="*/ 1266093 h 1283677"/>
              <a:gd name="connsiteX15" fmla="*/ 773723 w 1916723"/>
              <a:gd name="connsiteY15" fmla="*/ 1283677 h 1283677"/>
              <a:gd name="connsiteX16" fmla="*/ 1336431 w 1916723"/>
              <a:gd name="connsiteY16" fmla="*/ 1266093 h 1283677"/>
              <a:gd name="connsiteX17" fmla="*/ 1406769 w 1916723"/>
              <a:gd name="connsiteY17" fmla="*/ 1230923 h 1283677"/>
              <a:gd name="connsiteX18" fmla="*/ 1494692 w 1916723"/>
              <a:gd name="connsiteY18" fmla="*/ 1213339 h 1283677"/>
              <a:gd name="connsiteX19" fmla="*/ 1688123 w 1916723"/>
              <a:gd name="connsiteY19" fmla="*/ 1125416 h 1283677"/>
              <a:gd name="connsiteX20" fmla="*/ 1723292 w 1916723"/>
              <a:gd name="connsiteY20" fmla="*/ 1090246 h 1283677"/>
              <a:gd name="connsiteX21" fmla="*/ 1776046 w 1916723"/>
              <a:gd name="connsiteY21" fmla="*/ 1055077 h 1283677"/>
              <a:gd name="connsiteX22" fmla="*/ 1811216 w 1916723"/>
              <a:gd name="connsiteY22" fmla="*/ 984739 h 1283677"/>
              <a:gd name="connsiteX23" fmla="*/ 1828800 w 1916723"/>
              <a:gd name="connsiteY23" fmla="*/ 896816 h 1283677"/>
              <a:gd name="connsiteX24" fmla="*/ 1863969 w 1916723"/>
              <a:gd name="connsiteY24" fmla="*/ 861646 h 1283677"/>
              <a:gd name="connsiteX25" fmla="*/ 1881554 w 1916723"/>
              <a:gd name="connsiteY25" fmla="*/ 773723 h 1283677"/>
              <a:gd name="connsiteX26" fmla="*/ 1916723 w 1916723"/>
              <a:gd name="connsiteY26" fmla="*/ 703385 h 1283677"/>
              <a:gd name="connsiteX27" fmla="*/ 1846385 w 1916723"/>
              <a:gd name="connsiteY27" fmla="*/ 369277 h 1283677"/>
              <a:gd name="connsiteX28" fmla="*/ 1688123 w 1916723"/>
              <a:gd name="connsiteY28" fmla="*/ 193431 h 1283677"/>
              <a:gd name="connsiteX29" fmla="*/ 1617785 w 1916723"/>
              <a:gd name="connsiteY29" fmla="*/ 123093 h 1283677"/>
              <a:gd name="connsiteX30" fmla="*/ 1565031 w 1916723"/>
              <a:gd name="connsiteY30" fmla="*/ 105508 h 1283677"/>
              <a:gd name="connsiteX31" fmla="*/ 1424354 w 1916723"/>
              <a:gd name="connsiteY31" fmla="*/ 70339 h 1283677"/>
              <a:gd name="connsiteX32" fmla="*/ 1283677 w 1916723"/>
              <a:gd name="connsiteY32" fmla="*/ 35169 h 1283677"/>
              <a:gd name="connsiteX33" fmla="*/ 1213339 w 1916723"/>
              <a:gd name="connsiteY33" fmla="*/ 17585 h 1283677"/>
              <a:gd name="connsiteX34" fmla="*/ 1002323 w 1916723"/>
              <a:gd name="connsiteY34" fmla="*/ 0 h 1283677"/>
              <a:gd name="connsiteX35" fmla="*/ 808892 w 1916723"/>
              <a:gd name="connsiteY35" fmla="*/ 35169 h 1283677"/>
              <a:gd name="connsiteX36" fmla="*/ 703385 w 1916723"/>
              <a:gd name="connsiteY36" fmla="*/ 87923 h 1283677"/>
              <a:gd name="connsiteX37" fmla="*/ 650631 w 1916723"/>
              <a:gd name="connsiteY37" fmla="*/ 123093 h 1283677"/>
              <a:gd name="connsiteX38" fmla="*/ 615462 w 1916723"/>
              <a:gd name="connsiteY38" fmla="*/ 175846 h 1283677"/>
              <a:gd name="connsiteX39" fmla="*/ 474785 w 1916723"/>
              <a:gd name="connsiteY39" fmla="*/ 246185 h 1283677"/>
              <a:gd name="connsiteX40" fmla="*/ 386862 w 1916723"/>
              <a:gd name="connsiteY40" fmla="*/ 316523 h 1283677"/>
              <a:gd name="connsiteX41" fmla="*/ 334108 w 1916723"/>
              <a:gd name="connsiteY41" fmla="*/ 334108 h 1283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16723" h="1283677">
                <a:moveTo>
                  <a:pt x="527539" y="123093"/>
                </a:moveTo>
                <a:cubicBezTo>
                  <a:pt x="277288" y="266092"/>
                  <a:pt x="495880" y="119581"/>
                  <a:pt x="351692" y="263769"/>
                </a:cubicBezTo>
                <a:cubicBezTo>
                  <a:pt x="319321" y="296141"/>
                  <a:pt x="276810" y="317665"/>
                  <a:pt x="246185" y="351693"/>
                </a:cubicBezTo>
                <a:cubicBezTo>
                  <a:pt x="201424" y="401427"/>
                  <a:pt x="176247" y="491769"/>
                  <a:pt x="140677" y="545123"/>
                </a:cubicBezTo>
                <a:cubicBezTo>
                  <a:pt x="126882" y="565815"/>
                  <a:pt x="105508" y="580292"/>
                  <a:pt x="87923" y="597877"/>
                </a:cubicBezTo>
                <a:cubicBezTo>
                  <a:pt x="28963" y="715799"/>
                  <a:pt x="71082" y="618845"/>
                  <a:pt x="35169" y="738554"/>
                </a:cubicBezTo>
                <a:cubicBezTo>
                  <a:pt x="24516" y="774062"/>
                  <a:pt x="0" y="844062"/>
                  <a:pt x="0" y="844062"/>
                </a:cubicBezTo>
                <a:cubicBezTo>
                  <a:pt x="5862" y="885093"/>
                  <a:pt x="5675" y="927455"/>
                  <a:pt x="17585" y="967154"/>
                </a:cubicBezTo>
                <a:cubicBezTo>
                  <a:pt x="25695" y="994187"/>
                  <a:pt x="85882" y="1059578"/>
                  <a:pt x="105508" y="1072662"/>
                </a:cubicBezTo>
                <a:cubicBezTo>
                  <a:pt x="120931" y="1082944"/>
                  <a:pt x="140677" y="1084385"/>
                  <a:pt x="158262" y="1090246"/>
                </a:cubicBezTo>
                <a:cubicBezTo>
                  <a:pt x="208244" y="1140230"/>
                  <a:pt x="190614" y="1125916"/>
                  <a:pt x="263769" y="1178169"/>
                </a:cubicBezTo>
                <a:cubicBezTo>
                  <a:pt x="280967" y="1190453"/>
                  <a:pt x="297098" y="1205014"/>
                  <a:pt x="316523" y="1213339"/>
                </a:cubicBezTo>
                <a:cubicBezTo>
                  <a:pt x="338737" y="1222859"/>
                  <a:pt x="363624" y="1224284"/>
                  <a:pt x="386862" y="1230923"/>
                </a:cubicBezTo>
                <a:cubicBezTo>
                  <a:pt x="404685" y="1236015"/>
                  <a:pt x="421266" y="1245887"/>
                  <a:pt x="439616" y="1248508"/>
                </a:cubicBezTo>
                <a:cubicBezTo>
                  <a:pt x="503708" y="1257664"/>
                  <a:pt x="568659" y="1259315"/>
                  <a:pt x="633046" y="1266093"/>
                </a:cubicBezTo>
                <a:cubicBezTo>
                  <a:pt x="680044" y="1271040"/>
                  <a:pt x="726831" y="1277816"/>
                  <a:pt x="773723" y="1283677"/>
                </a:cubicBezTo>
                <a:cubicBezTo>
                  <a:pt x="961292" y="1277816"/>
                  <a:pt x="1149418" y="1281677"/>
                  <a:pt x="1336431" y="1266093"/>
                </a:cubicBezTo>
                <a:cubicBezTo>
                  <a:pt x="1362554" y="1263916"/>
                  <a:pt x="1381901" y="1239213"/>
                  <a:pt x="1406769" y="1230923"/>
                </a:cubicBezTo>
                <a:cubicBezTo>
                  <a:pt x="1435123" y="1221472"/>
                  <a:pt x="1465384" y="1219200"/>
                  <a:pt x="1494692" y="1213339"/>
                </a:cubicBezTo>
                <a:cubicBezTo>
                  <a:pt x="1651948" y="1134710"/>
                  <a:pt x="1585632" y="1159578"/>
                  <a:pt x="1688123" y="1125416"/>
                </a:cubicBezTo>
                <a:cubicBezTo>
                  <a:pt x="1699846" y="1113693"/>
                  <a:pt x="1710346" y="1100603"/>
                  <a:pt x="1723292" y="1090246"/>
                </a:cubicBezTo>
                <a:cubicBezTo>
                  <a:pt x="1739795" y="1077044"/>
                  <a:pt x="1762516" y="1071313"/>
                  <a:pt x="1776046" y="1055077"/>
                </a:cubicBezTo>
                <a:cubicBezTo>
                  <a:pt x="1792828" y="1034939"/>
                  <a:pt x="1799493" y="1008185"/>
                  <a:pt x="1811216" y="984739"/>
                </a:cubicBezTo>
                <a:cubicBezTo>
                  <a:pt x="1817077" y="955431"/>
                  <a:pt x="1817027" y="924288"/>
                  <a:pt x="1828800" y="896816"/>
                </a:cubicBezTo>
                <a:cubicBezTo>
                  <a:pt x="1835331" y="881577"/>
                  <a:pt x="1857438" y="876885"/>
                  <a:pt x="1863969" y="861646"/>
                </a:cubicBezTo>
                <a:cubicBezTo>
                  <a:pt x="1875742" y="834174"/>
                  <a:pt x="1872102" y="802077"/>
                  <a:pt x="1881554" y="773723"/>
                </a:cubicBezTo>
                <a:cubicBezTo>
                  <a:pt x="1889843" y="748855"/>
                  <a:pt x="1905000" y="726831"/>
                  <a:pt x="1916723" y="703385"/>
                </a:cubicBezTo>
                <a:cubicBezTo>
                  <a:pt x="1893277" y="592016"/>
                  <a:pt x="1881072" y="477673"/>
                  <a:pt x="1846385" y="369277"/>
                </a:cubicBezTo>
                <a:cubicBezTo>
                  <a:pt x="1816059" y="274507"/>
                  <a:pt x="1755037" y="252910"/>
                  <a:pt x="1688123" y="193431"/>
                </a:cubicBezTo>
                <a:cubicBezTo>
                  <a:pt x="1663341" y="171402"/>
                  <a:pt x="1644766" y="142366"/>
                  <a:pt x="1617785" y="123093"/>
                </a:cubicBezTo>
                <a:cubicBezTo>
                  <a:pt x="1602702" y="112319"/>
                  <a:pt x="1582914" y="110385"/>
                  <a:pt x="1565031" y="105508"/>
                </a:cubicBezTo>
                <a:cubicBezTo>
                  <a:pt x="1518399" y="92790"/>
                  <a:pt x="1470986" y="83057"/>
                  <a:pt x="1424354" y="70339"/>
                </a:cubicBezTo>
                <a:cubicBezTo>
                  <a:pt x="1216964" y="13778"/>
                  <a:pt x="1593398" y="103996"/>
                  <a:pt x="1283677" y="35169"/>
                </a:cubicBezTo>
                <a:cubicBezTo>
                  <a:pt x="1260085" y="29926"/>
                  <a:pt x="1237320" y="20583"/>
                  <a:pt x="1213339" y="17585"/>
                </a:cubicBezTo>
                <a:cubicBezTo>
                  <a:pt x="1143302" y="8830"/>
                  <a:pt x="1072662" y="5862"/>
                  <a:pt x="1002323" y="0"/>
                </a:cubicBezTo>
                <a:cubicBezTo>
                  <a:pt x="982937" y="2423"/>
                  <a:pt x="851690" y="9490"/>
                  <a:pt x="808892" y="35169"/>
                </a:cubicBezTo>
                <a:cubicBezTo>
                  <a:pt x="696909" y="102359"/>
                  <a:pt x="876870" y="44553"/>
                  <a:pt x="703385" y="87923"/>
                </a:cubicBezTo>
                <a:cubicBezTo>
                  <a:pt x="685800" y="99646"/>
                  <a:pt x="665575" y="108149"/>
                  <a:pt x="650631" y="123093"/>
                </a:cubicBezTo>
                <a:cubicBezTo>
                  <a:pt x="635687" y="138037"/>
                  <a:pt x="632775" y="163727"/>
                  <a:pt x="615462" y="175846"/>
                </a:cubicBezTo>
                <a:cubicBezTo>
                  <a:pt x="572512" y="205911"/>
                  <a:pt x="474785" y="246185"/>
                  <a:pt x="474785" y="246185"/>
                </a:cubicBezTo>
                <a:cubicBezTo>
                  <a:pt x="432589" y="309480"/>
                  <a:pt x="456811" y="296538"/>
                  <a:pt x="386862" y="316523"/>
                </a:cubicBezTo>
                <a:cubicBezTo>
                  <a:pt x="320338" y="335530"/>
                  <a:pt x="290051" y="334108"/>
                  <a:pt x="334108" y="334108"/>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圓角矩形圖說文字 35"/>
          <p:cNvSpPr/>
          <p:nvPr/>
        </p:nvSpPr>
        <p:spPr>
          <a:xfrm>
            <a:off x="47608" y="3410434"/>
            <a:ext cx="3255872" cy="3292087"/>
          </a:xfrm>
          <a:prstGeom prst="wedgeRoundRectCallout">
            <a:avLst>
              <a:gd name="adj1" fmla="val 256876"/>
              <a:gd name="adj2" fmla="val 1101"/>
              <a:gd name="adj3" fmla="val 16667"/>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zh-TW" altLang="en-US" sz="3200" dirty="0" smtClean="0">
                <a:latin typeface="華康兒風體W4" panose="020F0400000000000000" pitchFamily="34" charset="-120"/>
                <a:ea typeface="華康兒風體W4" panose="020F0400000000000000" pitchFamily="34" charset="-120"/>
              </a:rPr>
              <a:t>執行如平均維修時間及平均維修間隔時間等策略性評量作業。</a:t>
            </a:r>
            <a:endParaRPr lang="zh-TW" altLang="en-US" sz="3200" dirty="0">
              <a:latin typeface="華康兒風體W4" panose="020F0400000000000000" pitchFamily="34" charset="-120"/>
              <a:ea typeface="華康兒風體W4" panose="020F0400000000000000" pitchFamily="34" charset="-120"/>
            </a:endParaRPr>
          </a:p>
        </p:txBody>
      </p:sp>
    </p:spTree>
    <p:extLst>
      <p:ext uri="{BB962C8B-B14F-4D97-AF65-F5344CB8AC3E}">
        <p14:creationId xmlns:p14="http://schemas.microsoft.com/office/powerpoint/2010/main" val="316553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fill="hold" grpId="0" nodeType="withEffect">
                                  <p:stCondLst>
                                    <p:cond delay="0"/>
                                  </p:stCondLst>
                                  <p:childTnLst>
                                    <p:animClr clrSpc="hsl" dir="cw">
                                      <p:cBhvr override="childStyle">
                                        <p:cTn id="6" dur="500" fill="hold"/>
                                        <p:tgtEl>
                                          <p:spTgt spid="4"/>
                                        </p:tgtEl>
                                        <p:attrNameLst>
                                          <p:attrName>style.color</p:attrName>
                                        </p:attrNameLst>
                                      </p:cBhvr>
                                      <p:by>
                                        <p:hsl h="0" s="12549" l="25098"/>
                                      </p:by>
                                    </p:animClr>
                                    <p:animClr clrSpc="hsl" dir="cw">
                                      <p:cBhvr>
                                        <p:cTn id="7" dur="500" fill="hold"/>
                                        <p:tgtEl>
                                          <p:spTgt spid="4"/>
                                        </p:tgtEl>
                                        <p:attrNameLst>
                                          <p:attrName>fillcolor</p:attrName>
                                        </p:attrNameLst>
                                      </p:cBhvr>
                                      <p:by>
                                        <p:hsl h="0" s="12549" l="25098"/>
                                      </p:by>
                                    </p:animClr>
                                    <p:animClr clrSpc="hsl" dir="cw">
                                      <p:cBhvr>
                                        <p:cTn id="8" dur="500" fill="hold"/>
                                        <p:tgtEl>
                                          <p:spTgt spid="4"/>
                                        </p:tgtEl>
                                        <p:attrNameLst>
                                          <p:attrName>stroke.color</p:attrName>
                                        </p:attrNameLst>
                                      </p:cBhvr>
                                      <p:by>
                                        <p:hsl h="0" s="12549" l="25098"/>
                                      </p:by>
                                    </p:animClr>
                                    <p:set>
                                      <p:cBhvr>
                                        <p:cTn id="9" dur="500" fill="hold"/>
                                        <p:tgtEl>
                                          <p:spTgt spid="4"/>
                                        </p:tgtEl>
                                        <p:attrNameLst>
                                          <p:attrName>fill.type</p:attrName>
                                        </p:attrNameLst>
                                      </p:cBhvr>
                                      <p:to>
                                        <p:strVal val="solid"/>
                                      </p:to>
                                    </p:set>
                                  </p:childTnLst>
                                </p:cTn>
                              </p:par>
                              <p:par>
                                <p:cTn id="10" presetID="30" presetClass="emph" presetSubtype="0" fill="hold" grpId="0" nodeType="withEffect">
                                  <p:stCondLst>
                                    <p:cond delay="0"/>
                                  </p:stCondLst>
                                  <p:childTnLst>
                                    <p:animClr clrSpc="hsl" dir="cw">
                                      <p:cBhvr override="childStyle">
                                        <p:cTn id="11" dur="500" fill="hold"/>
                                        <p:tgtEl>
                                          <p:spTgt spid="19"/>
                                        </p:tgtEl>
                                        <p:attrNameLst>
                                          <p:attrName>style.color</p:attrName>
                                        </p:attrNameLst>
                                      </p:cBhvr>
                                      <p:by>
                                        <p:hsl h="0" s="12549" l="25098"/>
                                      </p:by>
                                    </p:animClr>
                                    <p:animClr clrSpc="hsl" dir="cw">
                                      <p:cBhvr>
                                        <p:cTn id="12" dur="500" fill="hold"/>
                                        <p:tgtEl>
                                          <p:spTgt spid="19"/>
                                        </p:tgtEl>
                                        <p:attrNameLst>
                                          <p:attrName>fillcolor</p:attrName>
                                        </p:attrNameLst>
                                      </p:cBhvr>
                                      <p:by>
                                        <p:hsl h="0" s="12549" l="25098"/>
                                      </p:by>
                                    </p:animClr>
                                    <p:animClr clrSpc="hsl" dir="cw">
                                      <p:cBhvr>
                                        <p:cTn id="13" dur="500" fill="hold"/>
                                        <p:tgtEl>
                                          <p:spTgt spid="19"/>
                                        </p:tgtEl>
                                        <p:attrNameLst>
                                          <p:attrName>stroke.color</p:attrName>
                                        </p:attrNameLst>
                                      </p:cBhvr>
                                      <p:by>
                                        <p:hsl h="0" s="12549" l="25098"/>
                                      </p:by>
                                    </p:animClr>
                                    <p:set>
                                      <p:cBhvr>
                                        <p:cTn id="14" dur="500" fill="hold"/>
                                        <p:tgtEl>
                                          <p:spTgt spid="19"/>
                                        </p:tgtEl>
                                        <p:attrNameLst>
                                          <p:attrName>fill.type</p:attrName>
                                        </p:attrNameLst>
                                      </p:cBhvr>
                                      <p:to>
                                        <p:strVal val="solid"/>
                                      </p:to>
                                    </p:set>
                                  </p:childTnLst>
                                </p:cTn>
                              </p:par>
                              <p:par>
                                <p:cTn id="15" presetID="30" presetClass="emph" presetSubtype="0" fill="hold" grpId="0" nodeType="withEffect">
                                  <p:stCondLst>
                                    <p:cond delay="0"/>
                                  </p:stCondLst>
                                  <p:childTnLst>
                                    <p:animClr clrSpc="hsl" dir="cw">
                                      <p:cBhvr override="childStyle">
                                        <p:cTn id="16" dur="500" fill="hold"/>
                                        <p:tgtEl>
                                          <p:spTgt spid="20"/>
                                        </p:tgtEl>
                                        <p:attrNameLst>
                                          <p:attrName>style.color</p:attrName>
                                        </p:attrNameLst>
                                      </p:cBhvr>
                                      <p:by>
                                        <p:hsl h="0" s="12549" l="25098"/>
                                      </p:by>
                                    </p:animClr>
                                    <p:animClr clrSpc="hsl" dir="cw">
                                      <p:cBhvr>
                                        <p:cTn id="17" dur="500" fill="hold"/>
                                        <p:tgtEl>
                                          <p:spTgt spid="20"/>
                                        </p:tgtEl>
                                        <p:attrNameLst>
                                          <p:attrName>fillcolor</p:attrName>
                                        </p:attrNameLst>
                                      </p:cBhvr>
                                      <p:by>
                                        <p:hsl h="0" s="12549" l="25098"/>
                                      </p:by>
                                    </p:animClr>
                                    <p:animClr clrSpc="hsl" dir="cw">
                                      <p:cBhvr>
                                        <p:cTn id="18" dur="500" fill="hold"/>
                                        <p:tgtEl>
                                          <p:spTgt spid="20"/>
                                        </p:tgtEl>
                                        <p:attrNameLst>
                                          <p:attrName>stroke.color</p:attrName>
                                        </p:attrNameLst>
                                      </p:cBhvr>
                                      <p:by>
                                        <p:hsl h="0" s="12549" l="25098"/>
                                      </p:by>
                                    </p:animClr>
                                    <p:set>
                                      <p:cBhvr>
                                        <p:cTn id="19" dur="500" fill="hold"/>
                                        <p:tgtEl>
                                          <p:spTgt spid="20"/>
                                        </p:tgtEl>
                                        <p:attrNameLst>
                                          <p:attrName>fill.type</p:attrName>
                                        </p:attrNameLst>
                                      </p:cBhvr>
                                      <p:to>
                                        <p:strVal val="solid"/>
                                      </p:to>
                                    </p:set>
                                  </p:childTnLst>
                                </p:cTn>
                              </p:par>
                              <p:par>
                                <p:cTn id="20" presetID="30" presetClass="emph" presetSubtype="0" fill="hold" grpId="0" nodeType="withEffect">
                                  <p:stCondLst>
                                    <p:cond delay="0"/>
                                  </p:stCondLst>
                                  <p:childTnLst>
                                    <p:animClr clrSpc="hsl" dir="cw">
                                      <p:cBhvr override="childStyle">
                                        <p:cTn id="21" dur="500" fill="hold"/>
                                        <p:tgtEl>
                                          <p:spTgt spid="21"/>
                                        </p:tgtEl>
                                        <p:attrNameLst>
                                          <p:attrName>style.color</p:attrName>
                                        </p:attrNameLst>
                                      </p:cBhvr>
                                      <p:by>
                                        <p:hsl h="0" s="12549" l="25098"/>
                                      </p:by>
                                    </p:animClr>
                                    <p:animClr clrSpc="hsl" dir="cw">
                                      <p:cBhvr>
                                        <p:cTn id="22" dur="500" fill="hold"/>
                                        <p:tgtEl>
                                          <p:spTgt spid="21"/>
                                        </p:tgtEl>
                                        <p:attrNameLst>
                                          <p:attrName>fillcolor</p:attrName>
                                        </p:attrNameLst>
                                      </p:cBhvr>
                                      <p:by>
                                        <p:hsl h="0" s="12549" l="25098"/>
                                      </p:by>
                                    </p:animClr>
                                    <p:animClr clrSpc="hsl" dir="cw">
                                      <p:cBhvr>
                                        <p:cTn id="23" dur="500" fill="hold"/>
                                        <p:tgtEl>
                                          <p:spTgt spid="21"/>
                                        </p:tgtEl>
                                        <p:attrNameLst>
                                          <p:attrName>stroke.color</p:attrName>
                                        </p:attrNameLst>
                                      </p:cBhvr>
                                      <p:by>
                                        <p:hsl h="0" s="12549" l="25098"/>
                                      </p:by>
                                    </p:animClr>
                                    <p:set>
                                      <p:cBhvr>
                                        <p:cTn id="24" dur="500" fill="hold"/>
                                        <p:tgtEl>
                                          <p:spTgt spid="21"/>
                                        </p:tgtEl>
                                        <p:attrNameLst>
                                          <p:attrName>fill.type</p:attrName>
                                        </p:attrNameLst>
                                      </p:cBhvr>
                                      <p:to>
                                        <p:strVal val="solid"/>
                                      </p:to>
                                    </p:set>
                                  </p:childTnLst>
                                </p:cTn>
                              </p:par>
                              <p:par>
                                <p:cTn id="25" presetID="30" presetClass="emph" presetSubtype="0" fill="hold" grpId="0" nodeType="withEffect">
                                  <p:stCondLst>
                                    <p:cond delay="0"/>
                                  </p:stCondLst>
                                  <p:childTnLst>
                                    <p:animClr clrSpc="hsl" dir="cw">
                                      <p:cBhvr override="childStyle">
                                        <p:cTn id="26" dur="500" fill="hold"/>
                                        <p:tgtEl>
                                          <p:spTgt spid="22"/>
                                        </p:tgtEl>
                                        <p:attrNameLst>
                                          <p:attrName>style.color</p:attrName>
                                        </p:attrNameLst>
                                      </p:cBhvr>
                                      <p:by>
                                        <p:hsl h="0" s="12549" l="25098"/>
                                      </p:by>
                                    </p:animClr>
                                    <p:animClr clrSpc="hsl" dir="cw">
                                      <p:cBhvr>
                                        <p:cTn id="27" dur="500" fill="hold"/>
                                        <p:tgtEl>
                                          <p:spTgt spid="22"/>
                                        </p:tgtEl>
                                        <p:attrNameLst>
                                          <p:attrName>fillcolor</p:attrName>
                                        </p:attrNameLst>
                                      </p:cBhvr>
                                      <p:by>
                                        <p:hsl h="0" s="12549" l="25098"/>
                                      </p:by>
                                    </p:animClr>
                                    <p:animClr clrSpc="hsl" dir="cw">
                                      <p:cBhvr>
                                        <p:cTn id="28" dur="500" fill="hold"/>
                                        <p:tgtEl>
                                          <p:spTgt spid="22"/>
                                        </p:tgtEl>
                                        <p:attrNameLst>
                                          <p:attrName>stroke.color</p:attrName>
                                        </p:attrNameLst>
                                      </p:cBhvr>
                                      <p:by>
                                        <p:hsl h="0" s="12549" l="25098"/>
                                      </p:by>
                                    </p:animClr>
                                    <p:set>
                                      <p:cBhvr>
                                        <p:cTn id="29" dur="500" fill="hold"/>
                                        <p:tgtEl>
                                          <p:spTgt spid="22"/>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30" presetClass="emph" presetSubtype="0" fill="hold" grpId="0" nodeType="clickEffect">
                                  <p:stCondLst>
                                    <p:cond delay="0"/>
                                  </p:stCondLst>
                                  <p:childTnLst>
                                    <p:animClr clrSpc="hsl" dir="cw">
                                      <p:cBhvr override="childStyle">
                                        <p:cTn id="33" dur="500" fill="hold"/>
                                        <p:tgtEl>
                                          <p:spTgt spid="23"/>
                                        </p:tgtEl>
                                        <p:attrNameLst>
                                          <p:attrName>style.color</p:attrName>
                                        </p:attrNameLst>
                                      </p:cBhvr>
                                      <p:by>
                                        <p:hsl h="0" s="12549" l="25098"/>
                                      </p:by>
                                    </p:animClr>
                                    <p:animClr clrSpc="hsl" dir="cw">
                                      <p:cBhvr>
                                        <p:cTn id="34" dur="500" fill="hold"/>
                                        <p:tgtEl>
                                          <p:spTgt spid="23"/>
                                        </p:tgtEl>
                                        <p:attrNameLst>
                                          <p:attrName>fillcolor</p:attrName>
                                        </p:attrNameLst>
                                      </p:cBhvr>
                                      <p:by>
                                        <p:hsl h="0" s="12549" l="25098"/>
                                      </p:by>
                                    </p:animClr>
                                    <p:animClr clrSpc="hsl" dir="cw">
                                      <p:cBhvr>
                                        <p:cTn id="35" dur="500" fill="hold"/>
                                        <p:tgtEl>
                                          <p:spTgt spid="23"/>
                                        </p:tgtEl>
                                        <p:attrNameLst>
                                          <p:attrName>stroke.color</p:attrName>
                                        </p:attrNameLst>
                                      </p:cBhvr>
                                      <p:by>
                                        <p:hsl h="0" s="12549" l="25098"/>
                                      </p:by>
                                    </p:animClr>
                                    <p:set>
                                      <p:cBhvr>
                                        <p:cTn id="36" dur="500" fill="hold"/>
                                        <p:tgtEl>
                                          <p:spTgt spid="23"/>
                                        </p:tgtEl>
                                        <p:attrNameLst>
                                          <p:attrName>fill.type</p:attrName>
                                        </p:attrNameLst>
                                      </p:cBhvr>
                                      <p:to>
                                        <p:strVal val="solid"/>
                                      </p:to>
                                    </p:set>
                                  </p:childTnLst>
                                </p:cTn>
                              </p:par>
                              <p:par>
                                <p:cTn id="37" presetID="22" presetClass="entr" presetSubtype="4"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childTnLst>
                          </p:cTn>
                        </p:par>
                        <p:par>
                          <p:cTn id="40" fill="hold">
                            <p:stCondLst>
                              <p:cond delay="500"/>
                            </p:stCondLst>
                            <p:childTnLst>
                              <p:par>
                                <p:cTn id="41" presetID="10" presetClass="entr" presetSubtype="0" fill="hold" grpId="1"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2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30" presetClass="emph" presetSubtype="0" fill="hold" grpId="0" nodeType="clickEffect">
                                  <p:stCondLst>
                                    <p:cond delay="0"/>
                                  </p:stCondLst>
                                  <p:childTnLst>
                                    <p:animClr clrSpc="hsl" dir="cw">
                                      <p:cBhvr override="childStyle">
                                        <p:cTn id="53" dur="500" fill="hold"/>
                                        <p:tgtEl>
                                          <p:spTgt spid="24"/>
                                        </p:tgtEl>
                                        <p:attrNameLst>
                                          <p:attrName>style.color</p:attrName>
                                        </p:attrNameLst>
                                      </p:cBhvr>
                                      <p:by>
                                        <p:hsl h="0" s="12549" l="25098"/>
                                      </p:by>
                                    </p:animClr>
                                    <p:animClr clrSpc="hsl" dir="cw">
                                      <p:cBhvr>
                                        <p:cTn id="54" dur="500" fill="hold"/>
                                        <p:tgtEl>
                                          <p:spTgt spid="24"/>
                                        </p:tgtEl>
                                        <p:attrNameLst>
                                          <p:attrName>fillcolor</p:attrName>
                                        </p:attrNameLst>
                                      </p:cBhvr>
                                      <p:by>
                                        <p:hsl h="0" s="12549" l="25098"/>
                                      </p:by>
                                    </p:animClr>
                                    <p:animClr clrSpc="hsl" dir="cw">
                                      <p:cBhvr>
                                        <p:cTn id="55" dur="500" fill="hold"/>
                                        <p:tgtEl>
                                          <p:spTgt spid="24"/>
                                        </p:tgtEl>
                                        <p:attrNameLst>
                                          <p:attrName>stroke.color</p:attrName>
                                        </p:attrNameLst>
                                      </p:cBhvr>
                                      <p:by>
                                        <p:hsl h="0" s="12549" l="25098"/>
                                      </p:by>
                                    </p:animClr>
                                    <p:set>
                                      <p:cBhvr>
                                        <p:cTn id="56" dur="500" fill="hold"/>
                                        <p:tgtEl>
                                          <p:spTgt spid="24"/>
                                        </p:tgtEl>
                                        <p:attrNameLst>
                                          <p:attrName>fill.type</p:attrName>
                                        </p:attrNameLst>
                                      </p:cBhvr>
                                      <p:to>
                                        <p:strVal val="solid"/>
                                      </p:to>
                                    </p:set>
                                  </p:childTnLst>
                                </p:cTn>
                              </p:par>
                              <p:par>
                                <p:cTn id="57" presetID="22" presetClass="entr" presetSubtype="4"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down)">
                                      <p:cBhvr>
                                        <p:cTn id="59" dur="500"/>
                                        <p:tgtEl>
                                          <p:spTgt spid="32"/>
                                        </p:tgtEl>
                                      </p:cBhvr>
                                    </p:animEffect>
                                  </p:childTnLst>
                                </p:cTn>
                              </p:par>
                            </p:childTnLst>
                          </p:cTn>
                        </p:par>
                        <p:par>
                          <p:cTn id="60" fill="hold">
                            <p:stCondLst>
                              <p:cond delay="500"/>
                            </p:stCondLst>
                            <p:childTnLst>
                              <p:par>
                                <p:cTn id="61" presetID="10" presetClass="entr" presetSubtype="0" fill="hold" grpId="1"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33"/>
                                        </p:tgtEl>
                                        <p:attrNameLst>
                                          <p:attrName>style.visibility</p:attrName>
                                        </p:attrNameLst>
                                      </p:cBhvr>
                                      <p:to>
                                        <p:strVal val="hidden"/>
                                      </p:to>
                                    </p:set>
                                  </p:childTnLst>
                                </p:cTn>
                              </p:par>
                            </p:childTnLst>
                          </p:cTn>
                        </p:par>
                        <p:par>
                          <p:cTn id="68" fill="hold">
                            <p:stCondLst>
                              <p:cond delay="0"/>
                            </p:stCondLst>
                            <p:childTnLst>
                              <p:par>
                                <p:cTn id="69" presetID="1" presetClass="exit" presetSubtype="0" fill="hold" grpId="1" nodeType="afterEffect">
                                  <p:stCondLst>
                                    <p:cond delay="0"/>
                                  </p:stCondLst>
                                  <p:childTnLst>
                                    <p:set>
                                      <p:cBhvr>
                                        <p:cTn id="70" dur="1" fill="hold">
                                          <p:stCondLst>
                                            <p:cond delay="0"/>
                                          </p:stCondLst>
                                        </p:cTn>
                                        <p:tgtEl>
                                          <p:spTgt spid="3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30" presetClass="emph" presetSubtype="0" fill="hold" grpId="0" nodeType="clickEffect">
                                  <p:stCondLst>
                                    <p:cond delay="0"/>
                                  </p:stCondLst>
                                  <p:childTnLst>
                                    <p:animClr clrSpc="hsl" dir="cw">
                                      <p:cBhvr override="childStyle">
                                        <p:cTn id="74" dur="500" fill="hold"/>
                                        <p:tgtEl>
                                          <p:spTgt spid="25"/>
                                        </p:tgtEl>
                                        <p:attrNameLst>
                                          <p:attrName>style.color</p:attrName>
                                        </p:attrNameLst>
                                      </p:cBhvr>
                                      <p:by>
                                        <p:hsl h="0" s="12549" l="25098"/>
                                      </p:by>
                                    </p:animClr>
                                    <p:animClr clrSpc="hsl" dir="cw">
                                      <p:cBhvr>
                                        <p:cTn id="75" dur="500" fill="hold"/>
                                        <p:tgtEl>
                                          <p:spTgt spid="25"/>
                                        </p:tgtEl>
                                        <p:attrNameLst>
                                          <p:attrName>fillcolor</p:attrName>
                                        </p:attrNameLst>
                                      </p:cBhvr>
                                      <p:by>
                                        <p:hsl h="0" s="12549" l="25098"/>
                                      </p:by>
                                    </p:animClr>
                                    <p:animClr clrSpc="hsl" dir="cw">
                                      <p:cBhvr>
                                        <p:cTn id="76" dur="500" fill="hold"/>
                                        <p:tgtEl>
                                          <p:spTgt spid="25"/>
                                        </p:tgtEl>
                                        <p:attrNameLst>
                                          <p:attrName>stroke.color</p:attrName>
                                        </p:attrNameLst>
                                      </p:cBhvr>
                                      <p:by>
                                        <p:hsl h="0" s="12549" l="25098"/>
                                      </p:by>
                                    </p:animClr>
                                    <p:set>
                                      <p:cBhvr>
                                        <p:cTn id="77" dur="500" fill="hold"/>
                                        <p:tgtEl>
                                          <p:spTgt spid="25"/>
                                        </p:tgtEl>
                                        <p:attrNameLst>
                                          <p:attrName>fill.type</p:attrName>
                                        </p:attrNameLst>
                                      </p:cBhvr>
                                      <p:to>
                                        <p:strVal val="solid"/>
                                      </p:to>
                                    </p:set>
                                  </p:childTnLst>
                                </p:cTn>
                              </p:par>
                              <p:par>
                                <p:cTn id="78" presetID="22" presetClass="entr" presetSubtype="4" fill="hold" grpId="0" nodeType="with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wipe(down)">
                                      <p:cBhvr>
                                        <p:cTn id="80" dur="500"/>
                                        <p:tgtEl>
                                          <p:spTgt spid="35"/>
                                        </p:tgtEl>
                                      </p:cBhvr>
                                    </p:animEffect>
                                  </p:childTnLst>
                                </p:cTn>
                              </p:par>
                            </p:childTnLst>
                          </p:cTn>
                        </p:par>
                        <p:par>
                          <p:cTn id="81" fill="hold">
                            <p:stCondLst>
                              <p:cond delay="500"/>
                            </p:stCondLst>
                            <p:childTnLst>
                              <p:par>
                                <p:cTn id="82" presetID="10" presetClass="entr" presetSubtype="0" fill="hold" grpId="1" nodeType="after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fade">
                                      <p:cBhvr>
                                        <p:cTn id="84" dur="500"/>
                                        <p:tgtEl>
                                          <p:spTgt spid="30"/>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30"/>
                                        </p:tgtEl>
                                        <p:attrNameLst>
                                          <p:attrName>style.visibility</p:attrName>
                                        </p:attrNameLst>
                                      </p:cBhvr>
                                      <p:to>
                                        <p:strVal val="hidden"/>
                                      </p:to>
                                    </p:set>
                                  </p:childTnLst>
                                </p:cTn>
                              </p:par>
                            </p:childTnLst>
                          </p:cTn>
                        </p:par>
                        <p:par>
                          <p:cTn id="89" fill="hold">
                            <p:stCondLst>
                              <p:cond delay="0"/>
                            </p:stCondLst>
                            <p:childTnLst>
                              <p:par>
                                <p:cTn id="90" presetID="1" presetClass="exit" presetSubtype="0" fill="hold" grpId="1" nodeType="afterEffect">
                                  <p:stCondLst>
                                    <p:cond delay="0"/>
                                  </p:stCondLst>
                                  <p:childTnLst>
                                    <p:set>
                                      <p:cBhvr>
                                        <p:cTn id="91" dur="1" fill="hold">
                                          <p:stCondLst>
                                            <p:cond delay="0"/>
                                          </p:stCondLst>
                                        </p:cTn>
                                        <p:tgtEl>
                                          <p:spTgt spid="35"/>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30" presetClass="emph" presetSubtype="0" fill="hold" grpId="0" nodeType="clickEffect">
                                  <p:stCondLst>
                                    <p:cond delay="0"/>
                                  </p:stCondLst>
                                  <p:childTnLst>
                                    <p:animClr clrSpc="hsl" dir="cw">
                                      <p:cBhvr override="childStyle">
                                        <p:cTn id="95" dur="500" fill="hold"/>
                                        <p:tgtEl>
                                          <p:spTgt spid="26"/>
                                        </p:tgtEl>
                                        <p:attrNameLst>
                                          <p:attrName>style.color</p:attrName>
                                        </p:attrNameLst>
                                      </p:cBhvr>
                                      <p:by>
                                        <p:hsl h="0" s="12549" l="25098"/>
                                      </p:by>
                                    </p:animClr>
                                    <p:animClr clrSpc="hsl" dir="cw">
                                      <p:cBhvr>
                                        <p:cTn id="96" dur="500" fill="hold"/>
                                        <p:tgtEl>
                                          <p:spTgt spid="26"/>
                                        </p:tgtEl>
                                        <p:attrNameLst>
                                          <p:attrName>fillcolor</p:attrName>
                                        </p:attrNameLst>
                                      </p:cBhvr>
                                      <p:by>
                                        <p:hsl h="0" s="12549" l="25098"/>
                                      </p:by>
                                    </p:animClr>
                                    <p:animClr clrSpc="hsl" dir="cw">
                                      <p:cBhvr>
                                        <p:cTn id="97" dur="500" fill="hold"/>
                                        <p:tgtEl>
                                          <p:spTgt spid="26"/>
                                        </p:tgtEl>
                                        <p:attrNameLst>
                                          <p:attrName>stroke.color</p:attrName>
                                        </p:attrNameLst>
                                      </p:cBhvr>
                                      <p:by>
                                        <p:hsl h="0" s="12549" l="25098"/>
                                      </p:by>
                                    </p:animClr>
                                    <p:set>
                                      <p:cBhvr>
                                        <p:cTn id="98" dur="500" fill="hold"/>
                                        <p:tgtEl>
                                          <p:spTgt spid="26"/>
                                        </p:tgtEl>
                                        <p:attrNameLst>
                                          <p:attrName>fill.type</p:attrName>
                                        </p:attrNameLst>
                                      </p:cBhvr>
                                      <p:to>
                                        <p:strVal val="solid"/>
                                      </p:to>
                                    </p:set>
                                  </p:childTnLst>
                                </p:cTn>
                              </p:par>
                              <p:par>
                                <p:cTn id="99" presetID="22" presetClass="entr" presetSubtype="4" fill="hold" grpId="0" nodeType="withEffect">
                                  <p:stCondLst>
                                    <p:cond delay="0"/>
                                  </p:stCondLst>
                                  <p:childTnLst>
                                    <p:set>
                                      <p:cBhvr>
                                        <p:cTn id="100" dur="1" fill="hold">
                                          <p:stCondLst>
                                            <p:cond delay="0"/>
                                          </p:stCondLst>
                                        </p:cTn>
                                        <p:tgtEl>
                                          <p:spTgt spid="34"/>
                                        </p:tgtEl>
                                        <p:attrNameLst>
                                          <p:attrName>style.visibility</p:attrName>
                                        </p:attrNameLst>
                                      </p:cBhvr>
                                      <p:to>
                                        <p:strVal val="visible"/>
                                      </p:to>
                                    </p:set>
                                    <p:animEffect transition="in" filter="wipe(down)">
                                      <p:cBhvr>
                                        <p:cTn id="101" dur="500"/>
                                        <p:tgtEl>
                                          <p:spTgt spid="34"/>
                                        </p:tgtEl>
                                      </p:cBhvr>
                                    </p:animEffect>
                                  </p:childTnLst>
                                </p:cTn>
                              </p:par>
                            </p:childTnLst>
                          </p:cTn>
                        </p:par>
                        <p:par>
                          <p:cTn id="102" fill="hold">
                            <p:stCondLst>
                              <p:cond delay="500"/>
                            </p:stCondLst>
                            <p:childTnLst>
                              <p:par>
                                <p:cTn id="103" presetID="10" presetClass="entr" presetSubtype="0" fill="hold" grpId="1" nodeType="after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fade">
                                      <p:cBhvr>
                                        <p:cTn id="105" dur="500"/>
                                        <p:tgtEl>
                                          <p:spTgt spid="36"/>
                                        </p:tgtEl>
                                      </p:cBhvr>
                                    </p:animEffect>
                                  </p:childTnLst>
                                </p:cTn>
                              </p:par>
                            </p:childTnLst>
                          </p:cTn>
                        </p:par>
                      </p:childTnLst>
                    </p:cTn>
                  </p:par>
                  <p:par>
                    <p:cTn id="106" fill="hold">
                      <p:stCondLst>
                        <p:cond delay="indefinite"/>
                      </p:stCondLst>
                      <p:childTnLst>
                        <p:par>
                          <p:cTn id="107" fill="hold">
                            <p:stCondLst>
                              <p:cond delay="0"/>
                            </p:stCondLst>
                            <p:childTnLst>
                              <p:par>
                                <p:cTn id="108" presetID="1" presetClass="exit" presetSubtype="0" fill="hold" grpId="0" nodeType="clickEffect">
                                  <p:stCondLst>
                                    <p:cond delay="0"/>
                                  </p:stCondLst>
                                  <p:childTnLst>
                                    <p:set>
                                      <p:cBhvr>
                                        <p:cTn id="109" dur="1" fill="hold">
                                          <p:stCondLst>
                                            <p:cond delay="0"/>
                                          </p:stCondLst>
                                        </p:cTn>
                                        <p:tgtEl>
                                          <p:spTgt spid="36"/>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0" grpId="0" animBg="1"/>
      <p:bldP spid="21" grpId="0" animBg="1"/>
      <p:bldP spid="22" grpId="0" animBg="1"/>
      <p:bldP spid="23" grpId="0" animBg="1"/>
      <p:bldP spid="24" grpId="0" animBg="1"/>
      <p:bldP spid="25" grpId="0" animBg="1"/>
      <p:bldP spid="26" grpId="0" animBg="1"/>
      <p:bldP spid="17" grpId="0" animBg="1"/>
      <p:bldP spid="17" grpId="1" animBg="1"/>
      <p:bldP spid="29" grpId="0" animBg="1"/>
      <p:bldP spid="29" grpId="1" animBg="1"/>
      <p:bldP spid="32" grpId="0" animBg="1"/>
      <p:bldP spid="32" grpId="1" animBg="1"/>
      <p:bldP spid="33" grpId="0" animBg="1"/>
      <p:bldP spid="33" grpId="1" animBg="1"/>
      <p:bldP spid="35" grpId="0" animBg="1"/>
      <p:bldP spid="35" grpId="1" animBg="1"/>
      <p:bldP spid="30" grpId="0" animBg="1"/>
      <p:bldP spid="30" grpId="1" animBg="1"/>
      <p:bldP spid="34" grpId="0" animBg="1"/>
      <p:bldP spid="34" grpId="1" animBg="1"/>
      <p:bldP spid="36" grpId="0" animBg="1"/>
      <p:bldP spid="3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38200" y="989155"/>
            <a:ext cx="10515600" cy="1325563"/>
          </a:xfrm>
        </p:spPr>
        <p:txBody>
          <a:bodyPr/>
          <a:lstStyle/>
          <a:p>
            <a:r>
              <a:rPr lang="en-US" altLang="zh-TW" dirty="0" smtClean="0"/>
              <a:t>SAP</a:t>
            </a:r>
            <a:r>
              <a:rPr lang="zh-TW" altLang="en-US" dirty="0" smtClean="0"/>
              <a:t> </a:t>
            </a:r>
            <a:r>
              <a:rPr lang="en-US" altLang="zh-TW" dirty="0" smtClean="0"/>
              <a:t>Business One</a:t>
            </a:r>
            <a:endParaRPr lang="zh-TW" altLang="en-US" dirty="0"/>
          </a:p>
        </p:txBody>
      </p:sp>
      <p:sp>
        <p:nvSpPr>
          <p:cNvPr id="3" name="內容版面配置區 2"/>
          <p:cNvSpPr>
            <a:spLocks noGrp="1"/>
          </p:cNvSpPr>
          <p:nvPr>
            <p:ph idx="1"/>
          </p:nvPr>
        </p:nvSpPr>
        <p:spPr>
          <a:xfrm>
            <a:off x="838200" y="2137385"/>
            <a:ext cx="10515600" cy="4351338"/>
          </a:xfrm>
        </p:spPr>
        <p:txBody>
          <a:bodyPr/>
          <a:lstStyle/>
          <a:p>
            <a:r>
              <a:rPr lang="en-US" altLang="zh-TW" dirty="0" smtClean="0"/>
              <a:t>SAP</a:t>
            </a:r>
            <a:r>
              <a:rPr lang="zh-TW" altLang="en-US" dirty="0" smtClean="0"/>
              <a:t>針對中小型企業推出的</a:t>
            </a:r>
            <a:r>
              <a:rPr lang="en-US" altLang="zh-TW" dirty="0" smtClean="0"/>
              <a:t>ERP</a:t>
            </a:r>
            <a:r>
              <a:rPr lang="zh-TW" altLang="en-US" dirty="0" smtClean="0"/>
              <a:t>版本，其主要功能為下</a:t>
            </a:r>
            <a:r>
              <a:rPr lang="en-US" altLang="zh-TW" dirty="0" smtClean="0"/>
              <a:t>:</a:t>
            </a:r>
          </a:p>
          <a:p>
            <a:endParaRPr lang="zh-TW" altLang="en-US" dirty="0"/>
          </a:p>
        </p:txBody>
      </p:sp>
      <p:sp>
        <p:nvSpPr>
          <p:cNvPr id="4" name="五邊形 3"/>
          <p:cNvSpPr/>
          <p:nvPr/>
        </p:nvSpPr>
        <p:spPr>
          <a:xfrm>
            <a:off x="-50795" y="-21731"/>
            <a:ext cx="11634537" cy="986590"/>
          </a:xfrm>
          <a:prstGeom prst="homePlate">
            <a:avLst/>
          </a:prstGeom>
        </p:spPr>
        <p:style>
          <a:lnRef idx="3">
            <a:schemeClr val="lt1"/>
          </a:lnRef>
          <a:fillRef idx="1">
            <a:schemeClr val="accent3"/>
          </a:fillRef>
          <a:effectRef idx="1">
            <a:schemeClr val="accent3"/>
          </a:effectRef>
          <a:fontRef idx="minor">
            <a:schemeClr val="lt1"/>
          </a:fontRef>
        </p:style>
        <p:txBody>
          <a:bodyPr rtlCol="0" anchor="ctr"/>
          <a:lstStyle/>
          <a:p>
            <a:r>
              <a:rPr lang="en-US" altLang="zh-TW" sz="44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10.4</a:t>
            </a:r>
            <a:r>
              <a:rPr lang="zh-TW" altLang="en-US" sz="44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 導入</a:t>
            </a:r>
            <a:r>
              <a:rPr lang="en-US" altLang="zh-TW" sz="44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ERP</a:t>
            </a:r>
            <a:r>
              <a:rPr lang="zh-TW" altLang="en-US" sz="44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系統</a:t>
            </a:r>
            <a:endParaRPr lang="en-US" altLang="zh-TW" sz="44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19" name="手繪多邊形 18"/>
          <p:cNvSpPr/>
          <p:nvPr/>
        </p:nvSpPr>
        <p:spPr>
          <a:xfrm>
            <a:off x="3501839" y="2735359"/>
            <a:ext cx="1983581" cy="1190148"/>
          </a:xfrm>
          <a:custGeom>
            <a:avLst/>
            <a:gdLst>
              <a:gd name="connsiteX0" fmla="*/ 0 w 1983581"/>
              <a:gd name="connsiteY0" fmla="*/ 0 h 1190148"/>
              <a:gd name="connsiteX1" fmla="*/ 1983581 w 1983581"/>
              <a:gd name="connsiteY1" fmla="*/ 0 h 1190148"/>
              <a:gd name="connsiteX2" fmla="*/ 1983581 w 1983581"/>
              <a:gd name="connsiteY2" fmla="*/ 1190148 h 1190148"/>
              <a:gd name="connsiteX3" fmla="*/ 0 w 1983581"/>
              <a:gd name="connsiteY3" fmla="*/ 1190148 h 1190148"/>
              <a:gd name="connsiteX4" fmla="*/ 0 w 1983581"/>
              <a:gd name="connsiteY4" fmla="*/ 0 h 11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581" h="1190148">
                <a:moveTo>
                  <a:pt x="0" y="0"/>
                </a:moveTo>
                <a:lnTo>
                  <a:pt x="1983581" y="0"/>
                </a:lnTo>
                <a:lnTo>
                  <a:pt x="1983581" y="1190148"/>
                </a:lnTo>
                <a:lnTo>
                  <a:pt x="0" y="1190148"/>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採購監督</a:t>
            </a:r>
            <a:endParaRPr lang="zh-TW" altLang="en-US" sz="3200" b="1" kern="1200" dirty="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20" name="手繪多邊形 19"/>
          <p:cNvSpPr/>
          <p:nvPr/>
        </p:nvSpPr>
        <p:spPr>
          <a:xfrm>
            <a:off x="5683778" y="2735359"/>
            <a:ext cx="1983581" cy="1190148"/>
          </a:xfrm>
          <a:custGeom>
            <a:avLst/>
            <a:gdLst>
              <a:gd name="connsiteX0" fmla="*/ 0 w 1983581"/>
              <a:gd name="connsiteY0" fmla="*/ 0 h 1190148"/>
              <a:gd name="connsiteX1" fmla="*/ 1983581 w 1983581"/>
              <a:gd name="connsiteY1" fmla="*/ 0 h 1190148"/>
              <a:gd name="connsiteX2" fmla="*/ 1983581 w 1983581"/>
              <a:gd name="connsiteY2" fmla="*/ 1190148 h 1190148"/>
              <a:gd name="connsiteX3" fmla="*/ 0 w 1983581"/>
              <a:gd name="connsiteY3" fmla="*/ 1190148 h 1190148"/>
              <a:gd name="connsiteX4" fmla="*/ 0 w 1983581"/>
              <a:gd name="connsiteY4" fmla="*/ 0 h 11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581" h="1190148">
                <a:moveTo>
                  <a:pt x="0" y="0"/>
                </a:moveTo>
                <a:lnTo>
                  <a:pt x="1983581" y="0"/>
                </a:lnTo>
                <a:lnTo>
                  <a:pt x="1983581" y="1190148"/>
                </a:lnTo>
                <a:lnTo>
                  <a:pt x="0" y="1190148"/>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存貨與</a:t>
            </a:r>
            <a:endParaRPr lang="en-US" altLang="zh-TW"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a:p>
            <a:pPr lvl="0" algn="ctr" defTabSz="1422400">
              <a:lnSpc>
                <a:spcPct val="90000"/>
              </a:lnSpc>
              <a:spcBef>
                <a:spcPct val="0"/>
              </a:spcBef>
              <a:spcAft>
                <a:spcPct val="35000"/>
              </a:spcAft>
            </a:pPr>
            <a:r>
              <a:rPr lang="zh-TW" altLang="en-US"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倉儲管理</a:t>
            </a:r>
            <a:endParaRPr lang="zh-TW" altLang="en-US" sz="3200" b="1" kern="1200" dirty="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21" name="手繪多邊形 20"/>
          <p:cNvSpPr/>
          <p:nvPr/>
        </p:nvSpPr>
        <p:spPr>
          <a:xfrm>
            <a:off x="7865718" y="2735359"/>
            <a:ext cx="1983581" cy="1190148"/>
          </a:xfrm>
          <a:custGeom>
            <a:avLst/>
            <a:gdLst>
              <a:gd name="connsiteX0" fmla="*/ 0 w 1983581"/>
              <a:gd name="connsiteY0" fmla="*/ 0 h 1190148"/>
              <a:gd name="connsiteX1" fmla="*/ 1983581 w 1983581"/>
              <a:gd name="connsiteY1" fmla="*/ 0 h 1190148"/>
              <a:gd name="connsiteX2" fmla="*/ 1983581 w 1983581"/>
              <a:gd name="connsiteY2" fmla="*/ 1190148 h 1190148"/>
              <a:gd name="connsiteX3" fmla="*/ 0 w 1983581"/>
              <a:gd name="connsiteY3" fmla="*/ 1190148 h 1190148"/>
              <a:gd name="connsiteX4" fmla="*/ 0 w 1983581"/>
              <a:gd name="connsiteY4" fmla="*/ 0 h 11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581" h="1190148">
                <a:moveTo>
                  <a:pt x="0" y="0"/>
                </a:moveTo>
                <a:lnTo>
                  <a:pt x="1983581" y="0"/>
                </a:lnTo>
                <a:lnTo>
                  <a:pt x="1983581" y="1190148"/>
                </a:lnTo>
                <a:lnTo>
                  <a:pt x="0" y="1190148"/>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製造報表</a:t>
            </a:r>
            <a:endParaRPr lang="zh-TW" altLang="en-US" sz="3200" b="1" kern="1200" dirty="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22" name="手繪多邊形 21"/>
          <p:cNvSpPr/>
          <p:nvPr/>
        </p:nvSpPr>
        <p:spPr>
          <a:xfrm>
            <a:off x="10047657" y="2735359"/>
            <a:ext cx="1983581" cy="1190148"/>
          </a:xfrm>
          <a:custGeom>
            <a:avLst/>
            <a:gdLst>
              <a:gd name="connsiteX0" fmla="*/ 0 w 1983581"/>
              <a:gd name="connsiteY0" fmla="*/ 0 h 1190148"/>
              <a:gd name="connsiteX1" fmla="*/ 1983581 w 1983581"/>
              <a:gd name="connsiteY1" fmla="*/ 0 h 1190148"/>
              <a:gd name="connsiteX2" fmla="*/ 1983581 w 1983581"/>
              <a:gd name="connsiteY2" fmla="*/ 1190148 h 1190148"/>
              <a:gd name="connsiteX3" fmla="*/ 0 w 1983581"/>
              <a:gd name="connsiteY3" fmla="*/ 1190148 h 1190148"/>
              <a:gd name="connsiteX4" fmla="*/ 0 w 1983581"/>
              <a:gd name="connsiteY4" fmla="*/ 0 h 11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581" h="1190148">
                <a:moveTo>
                  <a:pt x="0" y="0"/>
                </a:moveTo>
                <a:lnTo>
                  <a:pt x="1983581" y="0"/>
                </a:lnTo>
                <a:lnTo>
                  <a:pt x="1983581" y="1190148"/>
                </a:lnTo>
                <a:lnTo>
                  <a:pt x="0" y="1190148"/>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訂單達交分析</a:t>
            </a:r>
            <a:endParaRPr lang="en-US" altLang="zh-TW"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23" name="手繪多邊形 22"/>
          <p:cNvSpPr/>
          <p:nvPr/>
        </p:nvSpPr>
        <p:spPr>
          <a:xfrm>
            <a:off x="3501839" y="4123866"/>
            <a:ext cx="1983581" cy="1190148"/>
          </a:xfrm>
          <a:custGeom>
            <a:avLst/>
            <a:gdLst>
              <a:gd name="connsiteX0" fmla="*/ 0 w 1983581"/>
              <a:gd name="connsiteY0" fmla="*/ 0 h 1190148"/>
              <a:gd name="connsiteX1" fmla="*/ 1983581 w 1983581"/>
              <a:gd name="connsiteY1" fmla="*/ 0 h 1190148"/>
              <a:gd name="connsiteX2" fmla="*/ 1983581 w 1983581"/>
              <a:gd name="connsiteY2" fmla="*/ 1190148 h 1190148"/>
              <a:gd name="connsiteX3" fmla="*/ 0 w 1983581"/>
              <a:gd name="connsiteY3" fmla="*/ 1190148 h 1190148"/>
              <a:gd name="connsiteX4" fmla="*/ 0 w 1983581"/>
              <a:gd name="connsiteY4" fmla="*/ 0 h 11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581" h="1190148">
                <a:moveTo>
                  <a:pt x="0" y="0"/>
                </a:moveTo>
                <a:lnTo>
                  <a:pt x="1983581" y="0"/>
                </a:lnTo>
                <a:lnTo>
                  <a:pt x="1983581" y="1190148"/>
                </a:lnTo>
                <a:lnTo>
                  <a:pt x="0" y="1190148"/>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顧客服務分析</a:t>
            </a:r>
            <a:endParaRPr lang="zh-TW" altLang="en-US" sz="3200" b="1" kern="1200" dirty="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24" name="手繪多邊形 23"/>
          <p:cNvSpPr/>
          <p:nvPr/>
        </p:nvSpPr>
        <p:spPr>
          <a:xfrm>
            <a:off x="5766474" y="4114737"/>
            <a:ext cx="1983581" cy="1190148"/>
          </a:xfrm>
          <a:custGeom>
            <a:avLst/>
            <a:gdLst>
              <a:gd name="connsiteX0" fmla="*/ 0 w 1983581"/>
              <a:gd name="connsiteY0" fmla="*/ 0 h 1190148"/>
              <a:gd name="connsiteX1" fmla="*/ 1983581 w 1983581"/>
              <a:gd name="connsiteY1" fmla="*/ 0 h 1190148"/>
              <a:gd name="connsiteX2" fmla="*/ 1983581 w 1983581"/>
              <a:gd name="connsiteY2" fmla="*/ 1190148 h 1190148"/>
              <a:gd name="connsiteX3" fmla="*/ 0 w 1983581"/>
              <a:gd name="connsiteY3" fmla="*/ 1190148 h 1190148"/>
              <a:gd name="connsiteX4" fmla="*/ 0 w 1983581"/>
              <a:gd name="connsiteY4" fmla="*/ 0 h 11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581" h="1190148">
                <a:moveTo>
                  <a:pt x="0" y="0"/>
                </a:moveTo>
                <a:lnTo>
                  <a:pt x="1983581" y="0"/>
                </a:lnTo>
                <a:lnTo>
                  <a:pt x="1983581" y="1190148"/>
                </a:lnTo>
                <a:lnTo>
                  <a:pt x="0" y="1190148"/>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專案管理</a:t>
            </a:r>
            <a:endParaRPr lang="zh-TW" altLang="en-US" sz="3200" b="1" kern="1200" dirty="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25" name="手繪多邊形 24"/>
          <p:cNvSpPr/>
          <p:nvPr/>
        </p:nvSpPr>
        <p:spPr>
          <a:xfrm>
            <a:off x="7865718" y="4123866"/>
            <a:ext cx="1983581" cy="1190148"/>
          </a:xfrm>
          <a:custGeom>
            <a:avLst/>
            <a:gdLst>
              <a:gd name="connsiteX0" fmla="*/ 0 w 1983581"/>
              <a:gd name="connsiteY0" fmla="*/ 0 h 1190148"/>
              <a:gd name="connsiteX1" fmla="*/ 1983581 w 1983581"/>
              <a:gd name="connsiteY1" fmla="*/ 0 h 1190148"/>
              <a:gd name="connsiteX2" fmla="*/ 1983581 w 1983581"/>
              <a:gd name="connsiteY2" fmla="*/ 1190148 h 1190148"/>
              <a:gd name="connsiteX3" fmla="*/ 0 w 1983581"/>
              <a:gd name="connsiteY3" fmla="*/ 1190148 h 1190148"/>
              <a:gd name="connsiteX4" fmla="*/ 0 w 1983581"/>
              <a:gd name="connsiteY4" fmla="*/ 0 h 11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581" h="1190148">
                <a:moveTo>
                  <a:pt x="0" y="0"/>
                </a:moveTo>
                <a:lnTo>
                  <a:pt x="1983581" y="0"/>
                </a:lnTo>
                <a:lnTo>
                  <a:pt x="1983581" y="1190148"/>
                </a:lnTo>
                <a:lnTo>
                  <a:pt x="0" y="1190148"/>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品質管理</a:t>
            </a:r>
            <a:endParaRPr lang="zh-TW" altLang="en-US" sz="3200" b="1" kern="1200" dirty="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26" name="手繪多邊形 25"/>
          <p:cNvSpPr/>
          <p:nvPr/>
        </p:nvSpPr>
        <p:spPr>
          <a:xfrm>
            <a:off x="10047657" y="4107323"/>
            <a:ext cx="1983581" cy="1190148"/>
          </a:xfrm>
          <a:custGeom>
            <a:avLst/>
            <a:gdLst>
              <a:gd name="connsiteX0" fmla="*/ 0 w 1983581"/>
              <a:gd name="connsiteY0" fmla="*/ 0 h 1190148"/>
              <a:gd name="connsiteX1" fmla="*/ 1983581 w 1983581"/>
              <a:gd name="connsiteY1" fmla="*/ 0 h 1190148"/>
              <a:gd name="connsiteX2" fmla="*/ 1983581 w 1983581"/>
              <a:gd name="connsiteY2" fmla="*/ 1190148 h 1190148"/>
              <a:gd name="connsiteX3" fmla="*/ 0 w 1983581"/>
              <a:gd name="connsiteY3" fmla="*/ 1190148 h 1190148"/>
              <a:gd name="connsiteX4" fmla="*/ 0 w 1983581"/>
              <a:gd name="connsiteY4" fmla="*/ 0 h 11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581" h="1190148">
                <a:moveTo>
                  <a:pt x="0" y="0"/>
                </a:moveTo>
                <a:lnTo>
                  <a:pt x="1983581" y="0"/>
                </a:lnTo>
                <a:lnTo>
                  <a:pt x="1983581" y="1190148"/>
                </a:lnTo>
                <a:lnTo>
                  <a:pt x="0" y="1190148"/>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企業資產管理</a:t>
            </a:r>
            <a:endParaRPr lang="zh-TW" altLang="en-US" sz="3200" b="1" kern="1200" dirty="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27" name="手繪多邊形 26"/>
          <p:cNvSpPr/>
          <p:nvPr/>
        </p:nvSpPr>
        <p:spPr>
          <a:xfrm>
            <a:off x="5683778" y="5512373"/>
            <a:ext cx="1983581" cy="1190148"/>
          </a:xfrm>
          <a:custGeom>
            <a:avLst/>
            <a:gdLst>
              <a:gd name="connsiteX0" fmla="*/ 0 w 1983581"/>
              <a:gd name="connsiteY0" fmla="*/ 0 h 1190148"/>
              <a:gd name="connsiteX1" fmla="*/ 1983581 w 1983581"/>
              <a:gd name="connsiteY1" fmla="*/ 0 h 1190148"/>
              <a:gd name="connsiteX2" fmla="*/ 1983581 w 1983581"/>
              <a:gd name="connsiteY2" fmla="*/ 1190148 h 1190148"/>
              <a:gd name="connsiteX3" fmla="*/ 0 w 1983581"/>
              <a:gd name="connsiteY3" fmla="*/ 1190148 h 1190148"/>
              <a:gd name="connsiteX4" fmla="*/ 0 w 1983581"/>
              <a:gd name="connsiteY4" fmla="*/ 0 h 11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581" h="1190148">
                <a:moveTo>
                  <a:pt x="0" y="0"/>
                </a:moveTo>
                <a:lnTo>
                  <a:pt x="1983581" y="0"/>
                </a:lnTo>
                <a:lnTo>
                  <a:pt x="1983581" y="1190148"/>
                </a:lnTo>
                <a:lnTo>
                  <a:pt x="0" y="1190148"/>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銷售規畫</a:t>
            </a:r>
            <a:endParaRPr lang="zh-TW" altLang="en-US" sz="3200" b="1" kern="1200" dirty="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28" name="手繪多邊形 27"/>
          <p:cNvSpPr/>
          <p:nvPr/>
        </p:nvSpPr>
        <p:spPr>
          <a:xfrm>
            <a:off x="7865718" y="5512373"/>
            <a:ext cx="1983581" cy="1190148"/>
          </a:xfrm>
          <a:custGeom>
            <a:avLst/>
            <a:gdLst>
              <a:gd name="connsiteX0" fmla="*/ 0 w 1983581"/>
              <a:gd name="connsiteY0" fmla="*/ 0 h 1190148"/>
              <a:gd name="connsiteX1" fmla="*/ 1983581 w 1983581"/>
              <a:gd name="connsiteY1" fmla="*/ 0 h 1190148"/>
              <a:gd name="connsiteX2" fmla="*/ 1983581 w 1983581"/>
              <a:gd name="connsiteY2" fmla="*/ 1190148 h 1190148"/>
              <a:gd name="connsiteX3" fmla="*/ 0 w 1983581"/>
              <a:gd name="connsiteY3" fmla="*/ 1190148 h 1190148"/>
              <a:gd name="connsiteX4" fmla="*/ 0 w 1983581"/>
              <a:gd name="connsiteY4" fmla="*/ 0 h 1190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3581" h="1190148">
                <a:moveTo>
                  <a:pt x="0" y="0"/>
                </a:moveTo>
                <a:lnTo>
                  <a:pt x="1983581" y="0"/>
                </a:lnTo>
                <a:lnTo>
                  <a:pt x="1983581" y="1190148"/>
                </a:lnTo>
                <a:lnTo>
                  <a:pt x="0" y="1190148"/>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b="1" kern="1200"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銷售分析</a:t>
            </a:r>
            <a:endParaRPr lang="zh-TW" altLang="en-US" sz="3200" b="1" kern="1200" dirty="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31" name="手繪多邊形 30"/>
          <p:cNvSpPr/>
          <p:nvPr/>
        </p:nvSpPr>
        <p:spPr>
          <a:xfrm>
            <a:off x="5541360" y="5599907"/>
            <a:ext cx="2268415" cy="967154"/>
          </a:xfrm>
          <a:custGeom>
            <a:avLst/>
            <a:gdLst>
              <a:gd name="connsiteX0" fmla="*/ 879231 w 2268415"/>
              <a:gd name="connsiteY0" fmla="*/ 0 h 967154"/>
              <a:gd name="connsiteX1" fmla="*/ 439615 w 2268415"/>
              <a:gd name="connsiteY1" fmla="*/ 52754 h 967154"/>
              <a:gd name="connsiteX2" fmla="*/ 334107 w 2268415"/>
              <a:gd name="connsiteY2" fmla="*/ 87923 h 967154"/>
              <a:gd name="connsiteX3" fmla="*/ 193431 w 2268415"/>
              <a:gd name="connsiteY3" fmla="*/ 158262 h 967154"/>
              <a:gd name="connsiteX4" fmla="*/ 123092 w 2268415"/>
              <a:gd name="connsiteY4" fmla="*/ 211016 h 967154"/>
              <a:gd name="connsiteX5" fmla="*/ 52754 w 2268415"/>
              <a:gd name="connsiteY5" fmla="*/ 316523 h 967154"/>
              <a:gd name="connsiteX6" fmla="*/ 17584 w 2268415"/>
              <a:gd name="connsiteY6" fmla="*/ 439616 h 967154"/>
              <a:gd name="connsiteX7" fmla="*/ 0 w 2268415"/>
              <a:gd name="connsiteY7" fmla="*/ 509954 h 967154"/>
              <a:gd name="connsiteX8" fmla="*/ 17584 w 2268415"/>
              <a:gd name="connsiteY8" fmla="*/ 720970 h 967154"/>
              <a:gd name="connsiteX9" fmla="*/ 158261 w 2268415"/>
              <a:gd name="connsiteY9" fmla="*/ 844062 h 967154"/>
              <a:gd name="connsiteX10" fmla="*/ 263769 w 2268415"/>
              <a:gd name="connsiteY10" fmla="*/ 879231 h 967154"/>
              <a:gd name="connsiteX11" fmla="*/ 422031 w 2268415"/>
              <a:gd name="connsiteY11" fmla="*/ 931985 h 967154"/>
              <a:gd name="connsiteX12" fmla="*/ 474784 w 2268415"/>
              <a:gd name="connsiteY12" fmla="*/ 949570 h 967154"/>
              <a:gd name="connsiteX13" fmla="*/ 527538 w 2268415"/>
              <a:gd name="connsiteY13" fmla="*/ 967154 h 967154"/>
              <a:gd name="connsiteX14" fmla="*/ 1740877 w 2268415"/>
              <a:gd name="connsiteY14" fmla="*/ 949570 h 967154"/>
              <a:gd name="connsiteX15" fmla="*/ 1899138 w 2268415"/>
              <a:gd name="connsiteY15" fmla="*/ 879231 h 967154"/>
              <a:gd name="connsiteX16" fmla="*/ 2057400 w 2268415"/>
              <a:gd name="connsiteY16" fmla="*/ 791308 h 967154"/>
              <a:gd name="connsiteX17" fmla="*/ 2162907 w 2268415"/>
              <a:gd name="connsiteY17" fmla="*/ 633046 h 967154"/>
              <a:gd name="connsiteX18" fmla="*/ 2198077 w 2268415"/>
              <a:gd name="connsiteY18" fmla="*/ 597877 h 967154"/>
              <a:gd name="connsiteX19" fmla="*/ 2233246 w 2268415"/>
              <a:gd name="connsiteY19" fmla="*/ 527539 h 967154"/>
              <a:gd name="connsiteX20" fmla="*/ 2268415 w 2268415"/>
              <a:gd name="connsiteY20" fmla="*/ 422031 h 967154"/>
              <a:gd name="connsiteX21" fmla="*/ 2215661 w 2268415"/>
              <a:gd name="connsiteY21" fmla="*/ 351693 h 967154"/>
              <a:gd name="connsiteX22" fmla="*/ 2110154 w 2268415"/>
              <a:gd name="connsiteY22" fmla="*/ 281354 h 967154"/>
              <a:gd name="connsiteX23" fmla="*/ 2057400 w 2268415"/>
              <a:gd name="connsiteY23" fmla="*/ 246185 h 967154"/>
              <a:gd name="connsiteX24" fmla="*/ 1934307 w 2268415"/>
              <a:gd name="connsiteY24" fmla="*/ 211016 h 967154"/>
              <a:gd name="connsiteX25" fmla="*/ 1758461 w 2268415"/>
              <a:gd name="connsiteY25" fmla="*/ 140677 h 967154"/>
              <a:gd name="connsiteX26" fmla="*/ 1635369 w 2268415"/>
              <a:gd name="connsiteY26" fmla="*/ 123093 h 967154"/>
              <a:gd name="connsiteX27" fmla="*/ 1582615 w 2268415"/>
              <a:gd name="connsiteY27" fmla="*/ 105508 h 967154"/>
              <a:gd name="connsiteX28" fmla="*/ 1125415 w 2268415"/>
              <a:gd name="connsiteY28" fmla="*/ 70339 h 967154"/>
              <a:gd name="connsiteX29" fmla="*/ 439615 w 2268415"/>
              <a:gd name="connsiteY29" fmla="*/ 70339 h 96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68415" h="967154">
                <a:moveTo>
                  <a:pt x="879231" y="0"/>
                </a:moveTo>
                <a:cubicBezTo>
                  <a:pt x="835499" y="4373"/>
                  <a:pt x="557397" y="20632"/>
                  <a:pt x="439615" y="52754"/>
                </a:cubicBezTo>
                <a:cubicBezTo>
                  <a:pt x="403850" y="62508"/>
                  <a:pt x="369276" y="76200"/>
                  <a:pt x="334107" y="87923"/>
                </a:cubicBezTo>
                <a:cubicBezTo>
                  <a:pt x="154308" y="207794"/>
                  <a:pt x="451503" y="14889"/>
                  <a:pt x="193431" y="158262"/>
                </a:cubicBezTo>
                <a:cubicBezTo>
                  <a:pt x="167811" y="172495"/>
                  <a:pt x="146538" y="193431"/>
                  <a:pt x="123092" y="211016"/>
                </a:cubicBezTo>
                <a:cubicBezTo>
                  <a:pt x="99646" y="246185"/>
                  <a:pt x="63006" y="275517"/>
                  <a:pt x="52754" y="316523"/>
                </a:cubicBezTo>
                <a:cubicBezTo>
                  <a:pt x="-2229" y="536452"/>
                  <a:pt x="68047" y="262996"/>
                  <a:pt x="17584" y="439616"/>
                </a:cubicBezTo>
                <a:cubicBezTo>
                  <a:pt x="10945" y="462854"/>
                  <a:pt x="5861" y="486508"/>
                  <a:pt x="0" y="509954"/>
                </a:cubicBezTo>
                <a:cubicBezTo>
                  <a:pt x="5861" y="580293"/>
                  <a:pt x="-5907" y="654411"/>
                  <a:pt x="17584" y="720970"/>
                </a:cubicBezTo>
                <a:cubicBezTo>
                  <a:pt x="25591" y="743657"/>
                  <a:pt x="119390" y="826786"/>
                  <a:pt x="158261" y="844062"/>
                </a:cubicBezTo>
                <a:cubicBezTo>
                  <a:pt x="192138" y="859118"/>
                  <a:pt x="228600" y="867508"/>
                  <a:pt x="263769" y="879231"/>
                </a:cubicBezTo>
                <a:lnTo>
                  <a:pt x="422031" y="931985"/>
                </a:lnTo>
                <a:lnTo>
                  <a:pt x="474784" y="949570"/>
                </a:lnTo>
                <a:lnTo>
                  <a:pt x="527538" y="967154"/>
                </a:lnTo>
                <a:cubicBezTo>
                  <a:pt x="931984" y="961293"/>
                  <a:pt x="1336711" y="965737"/>
                  <a:pt x="1740877" y="949570"/>
                </a:cubicBezTo>
                <a:cubicBezTo>
                  <a:pt x="1823407" y="946269"/>
                  <a:pt x="1840067" y="912985"/>
                  <a:pt x="1899138" y="879231"/>
                </a:cubicBezTo>
                <a:cubicBezTo>
                  <a:pt x="2252239" y="677461"/>
                  <a:pt x="1618183" y="1054839"/>
                  <a:pt x="2057400" y="791308"/>
                </a:cubicBezTo>
                <a:cubicBezTo>
                  <a:pt x="2100817" y="718946"/>
                  <a:pt x="2110583" y="695835"/>
                  <a:pt x="2162907" y="633046"/>
                </a:cubicBezTo>
                <a:cubicBezTo>
                  <a:pt x="2173521" y="620310"/>
                  <a:pt x="2186354" y="609600"/>
                  <a:pt x="2198077" y="597877"/>
                </a:cubicBezTo>
                <a:cubicBezTo>
                  <a:pt x="2209800" y="574431"/>
                  <a:pt x="2223511" y="551878"/>
                  <a:pt x="2233246" y="527539"/>
                </a:cubicBezTo>
                <a:cubicBezTo>
                  <a:pt x="2247014" y="493119"/>
                  <a:pt x="2268415" y="422031"/>
                  <a:pt x="2268415" y="422031"/>
                </a:cubicBezTo>
                <a:cubicBezTo>
                  <a:pt x="2250830" y="398585"/>
                  <a:pt x="2237566" y="371164"/>
                  <a:pt x="2215661" y="351693"/>
                </a:cubicBezTo>
                <a:cubicBezTo>
                  <a:pt x="2184070" y="323612"/>
                  <a:pt x="2145323" y="304800"/>
                  <a:pt x="2110154" y="281354"/>
                </a:cubicBezTo>
                <a:cubicBezTo>
                  <a:pt x="2092569" y="269631"/>
                  <a:pt x="2077450" y="252868"/>
                  <a:pt x="2057400" y="246185"/>
                </a:cubicBezTo>
                <a:cubicBezTo>
                  <a:pt x="1981718" y="220957"/>
                  <a:pt x="2022629" y="233095"/>
                  <a:pt x="1934307" y="211016"/>
                </a:cubicBezTo>
                <a:cubicBezTo>
                  <a:pt x="1879977" y="183850"/>
                  <a:pt x="1819306" y="149369"/>
                  <a:pt x="1758461" y="140677"/>
                </a:cubicBezTo>
                <a:lnTo>
                  <a:pt x="1635369" y="123093"/>
                </a:lnTo>
                <a:cubicBezTo>
                  <a:pt x="1617784" y="117231"/>
                  <a:pt x="1600709" y="109529"/>
                  <a:pt x="1582615" y="105508"/>
                </a:cubicBezTo>
                <a:cubicBezTo>
                  <a:pt x="1440158" y="73850"/>
                  <a:pt x="1253200" y="72505"/>
                  <a:pt x="1125415" y="70339"/>
                </a:cubicBezTo>
                <a:cubicBezTo>
                  <a:pt x="896848" y="66465"/>
                  <a:pt x="668215" y="70339"/>
                  <a:pt x="439615" y="70339"/>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圓角矩形圖說文字 36"/>
          <p:cNvSpPr/>
          <p:nvPr/>
        </p:nvSpPr>
        <p:spPr>
          <a:xfrm>
            <a:off x="47608" y="3410434"/>
            <a:ext cx="3421264" cy="3292087"/>
          </a:xfrm>
          <a:prstGeom prst="wedgeRoundRectCallout">
            <a:avLst>
              <a:gd name="adj1" fmla="val 120841"/>
              <a:gd name="adj2" fmla="val 34085"/>
              <a:gd name="adj3" fmla="val 16667"/>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zh-TW" altLang="en-US" sz="2800" dirty="0" smtClean="0">
                <a:latin typeface="華康兒風體W4" panose="020F0400000000000000" pitchFamily="34" charset="-120"/>
                <a:ea typeface="華康兒風體W4" panose="020F0400000000000000" pitchFamily="34" charset="-120"/>
              </a:rPr>
              <a:t>藉由多維度及重要數據、彙整銷售規畫、行銷或服務計畫，並結合離線客戶規劃之最佳化供應鏈，以訂定銷售目標。</a:t>
            </a:r>
            <a:endParaRPr lang="zh-TW" altLang="en-US" sz="2800" dirty="0">
              <a:latin typeface="華康兒風體W4" panose="020F0400000000000000" pitchFamily="34" charset="-120"/>
              <a:ea typeface="華康兒風體W4" panose="020F0400000000000000" pitchFamily="34" charset="-120"/>
            </a:endParaRPr>
          </a:p>
        </p:txBody>
      </p:sp>
      <p:sp>
        <p:nvSpPr>
          <p:cNvPr id="38" name="手繪多邊形 37"/>
          <p:cNvSpPr/>
          <p:nvPr/>
        </p:nvSpPr>
        <p:spPr>
          <a:xfrm>
            <a:off x="7756266" y="5599907"/>
            <a:ext cx="2268415" cy="967154"/>
          </a:xfrm>
          <a:custGeom>
            <a:avLst/>
            <a:gdLst>
              <a:gd name="connsiteX0" fmla="*/ 879231 w 2268415"/>
              <a:gd name="connsiteY0" fmla="*/ 0 h 967154"/>
              <a:gd name="connsiteX1" fmla="*/ 439615 w 2268415"/>
              <a:gd name="connsiteY1" fmla="*/ 52754 h 967154"/>
              <a:gd name="connsiteX2" fmla="*/ 334107 w 2268415"/>
              <a:gd name="connsiteY2" fmla="*/ 87923 h 967154"/>
              <a:gd name="connsiteX3" fmla="*/ 193431 w 2268415"/>
              <a:gd name="connsiteY3" fmla="*/ 158262 h 967154"/>
              <a:gd name="connsiteX4" fmla="*/ 123092 w 2268415"/>
              <a:gd name="connsiteY4" fmla="*/ 211016 h 967154"/>
              <a:gd name="connsiteX5" fmla="*/ 52754 w 2268415"/>
              <a:gd name="connsiteY5" fmla="*/ 316523 h 967154"/>
              <a:gd name="connsiteX6" fmla="*/ 17584 w 2268415"/>
              <a:gd name="connsiteY6" fmla="*/ 439616 h 967154"/>
              <a:gd name="connsiteX7" fmla="*/ 0 w 2268415"/>
              <a:gd name="connsiteY7" fmla="*/ 509954 h 967154"/>
              <a:gd name="connsiteX8" fmla="*/ 17584 w 2268415"/>
              <a:gd name="connsiteY8" fmla="*/ 720970 h 967154"/>
              <a:gd name="connsiteX9" fmla="*/ 158261 w 2268415"/>
              <a:gd name="connsiteY9" fmla="*/ 844062 h 967154"/>
              <a:gd name="connsiteX10" fmla="*/ 263769 w 2268415"/>
              <a:gd name="connsiteY10" fmla="*/ 879231 h 967154"/>
              <a:gd name="connsiteX11" fmla="*/ 422031 w 2268415"/>
              <a:gd name="connsiteY11" fmla="*/ 931985 h 967154"/>
              <a:gd name="connsiteX12" fmla="*/ 474784 w 2268415"/>
              <a:gd name="connsiteY12" fmla="*/ 949570 h 967154"/>
              <a:gd name="connsiteX13" fmla="*/ 527538 w 2268415"/>
              <a:gd name="connsiteY13" fmla="*/ 967154 h 967154"/>
              <a:gd name="connsiteX14" fmla="*/ 1740877 w 2268415"/>
              <a:gd name="connsiteY14" fmla="*/ 949570 h 967154"/>
              <a:gd name="connsiteX15" fmla="*/ 1899138 w 2268415"/>
              <a:gd name="connsiteY15" fmla="*/ 879231 h 967154"/>
              <a:gd name="connsiteX16" fmla="*/ 2057400 w 2268415"/>
              <a:gd name="connsiteY16" fmla="*/ 791308 h 967154"/>
              <a:gd name="connsiteX17" fmla="*/ 2162907 w 2268415"/>
              <a:gd name="connsiteY17" fmla="*/ 633046 h 967154"/>
              <a:gd name="connsiteX18" fmla="*/ 2198077 w 2268415"/>
              <a:gd name="connsiteY18" fmla="*/ 597877 h 967154"/>
              <a:gd name="connsiteX19" fmla="*/ 2233246 w 2268415"/>
              <a:gd name="connsiteY19" fmla="*/ 527539 h 967154"/>
              <a:gd name="connsiteX20" fmla="*/ 2268415 w 2268415"/>
              <a:gd name="connsiteY20" fmla="*/ 422031 h 967154"/>
              <a:gd name="connsiteX21" fmla="*/ 2215661 w 2268415"/>
              <a:gd name="connsiteY21" fmla="*/ 351693 h 967154"/>
              <a:gd name="connsiteX22" fmla="*/ 2110154 w 2268415"/>
              <a:gd name="connsiteY22" fmla="*/ 281354 h 967154"/>
              <a:gd name="connsiteX23" fmla="*/ 2057400 w 2268415"/>
              <a:gd name="connsiteY23" fmla="*/ 246185 h 967154"/>
              <a:gd name="connsiteX24" fmla="*/ 1934307 w 2268415"/>
              <a:gd name="connsiteY24" fmla="*/ 211016 h 967154"/>
              <a:gd name="connsiteX25" fmla="*/ 1758461 w 2268415"/>
              <a:gd name="connsiteY25" fmla="*/ 140677 h 967154"/>
              <a:gd name="connsiteX26" fmla="*/ 1635369 w 2268415"/>
              <a:gd name="connsiteY26" fmla="*/ 123093 h 967154"/>
              <a:gd name="connsiteX27" fmla="*/ 1582615 w 2268415"/>
              <a:gd name="connsiteY27" fmla="*/ 105508 h 967154"/>
              <a:gd name="connsiteX28" fmla="*/ 1125415 w 2268415"/>
              <a:gd name="connsiteY28" fmla="*/ 70339 h 967154"/>
              <a:gd name="connsiteX29" fmla="*/ 439615 w 2268415"/>
              <a:gd name="connsiteY29" fmla="*/ 70339 h 96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68415" h="967154">
                <a:moveTo>
                  <a:pt x="879231" y="0"/>
                </a:moveTo>
                <a:cubicBezTo>
                  <a:pt x="835499" y="4373"/>
                  <a:pt x="557397" y="20632"/>
                  <a:pt x="439615" y="52754"/>
                </a:cubicBezTo>
                <a:cubicBezTo>
                  <a:pt x="403850" y="62508"/>
                  <a:pt x="369276" y="76200"/>
                  <a:pt x="334107" y="87923"/>
                </a:cubicBezTo>
                <a:cubicBezTo>
                  <a:pt x="154308" y="207794"/>
                  <a:pt x="451503" y="14889"/>
                  <a:pt x="193431" y="158262"/>
                </a:cubicBezTo>
                <a:cubicBezTo>
                  <a:pt x="167811" y="172495"/>
                  <a:pt x="146538" y="193431"/>
                  <a:pt x="123092" y="211016"/>
                </a:cubicBezTo>
                <a:cubicBezTo>
                  <a:pt x="99646" y="246185"/>
                  <a:pt x="63006" y="275517"/>
                  <a:pt x="52754" y="316523"/>
                </a:cubicBezTo>
                <a:cubicBezTo>
                  <a:pt x="-2229" y="536452"/>
                  <a:pt x="68047" y="262996"/>
                  <a:pt x="17584" y="439616"/>
                </a:cubicBezTo>
                <a:cubicBezTo>
                  <a:pt x="10945" y="462854"/>
                  <a:pt x="5861" y="486508"/>
                  <a:pt x="0" y="509954"/>
                </a:cubicBezTo>
                <a:cubicBezTo>
                  <a:pt x="5861" y="580293"/>
                  <a:pt x="-5907" y="654411"/>
                  <a:pt x="17584" y="720970"/>
                </a:cubicBezTo>
                <a:cubicBezTo>
                  <a:pt x="25591" y="743657"/>
                  <a:pt x="119390" y="826786"/>
                  <a:pt x="158261" y="844062"/>
                </a:cubicBezTo>
                <a:cubicBezTo>
                  <a:pt x="192138" y="859118"/>
                  <a:pt x="228600" y="867508"/>
                  <a:pt x="263769" y="879231"/>
                </a:cubicBezTo>
                <a:lnTo>
                  <a:pt x="422031" y="931985"/>
                </a:lnTo>
                <a:lnTo>
                  <a:pt x="474784" y="949570"/>
                </a:lnTo>
                <a:lnTo>
                  <a:pt x="527538" y="967154"/>
                </a:lnTo>
                <a:cubicBezTo>
                  <a:pt x="931984" y="961293"/>
                  <a:pt x="1336711" y="965737"/>
                  <a:pt x="1740877" y="949570"/>
                </a:cubicBezTo>
                <a:cubicBezTo>
                  <a:pt x="1823407" y="946269"/>
                  <a:pt x="1840067" y="912985"/>
                  <a:pt x="1899138" y="879231"/>
                </a:cubicBezTo>
                <a:cubicBezTo>
                  <a:pt x="2252239" y="677461"/>
                  <a:pt x="1618183" y="1054839"/>
                  <a:pt x="2057400" y="791308"/>
                </a:cubicBezTo>
                <a:cubicBezTo>
                  <a:pt x="2100817" y="718946"/>
                  <a:pt x="2110583" y="695835"/>
                  <a:pt x="2162907" y="633046"/>
                </a:cubicBezTo>
                <a:cubicBezTo>
                  <a:pt x="2173521" y="620310"/>
                  <a:pt x="2186354" y="609600"/>
                  <a:pt x="2198077" y="597877"/>
                </a:cubicBezTo>
                <a:cubicBezTo>
                  <a:pt x="2209800" y="574431"/>
                  <a:pt x="2223511" y="551878"/>
                  <a:pt x="2233246" y="527539"/>
                </a:cubicBezTo>
                <a:cubicBezTo>
                  <a:pt x="2247014" y="493119"/>
                  <a:pt x="2268415" y="422031"/>
                  <a:pt x="2268415" y="422031"/>
                </a:cubicBezTo>
                <a:cubicBezTo>
                  <a:pt x="2250830" y="398585"/>
                  <a:pt x="2237566" y="371164"/>
                  <a:pt x="2215661" y="351693"/>
                </a:cubicBezTo>
                <a:cubicBezTo>
                  <a:pt x="2184070" y="323612"/>
                  <a:pt x="2145323" y="304800"/>
                  <a:pt x="2110154" y="281354"/>
                </a:cubicBezTo>
                <a:cubicBezTo>
                  <a:pt x="2092569" y="269631"/>
                  <a:pt x="2077450" y="252868"/>
                  <a:pt x="2057400" y="246185"/>
                </a:cubicBezTo>
                <a:cubicBezTo>
                  <a:pt x="1981718" y="220957"/>
                  <a:pt x="2022629" y="233095"/>
                  <a:pt x="1934307" y="211016"/>
                </a:cubicBezTo>
                <a:cubicBezTo>
                  <a:pt x="1879977" y="183850"/>
                  <a:pt x="1819306" y="149369"/>
                  <a:pt x="1758461" y="140677"/>
                </a:cubicBezTo>
                <a:lnTo>
                  <a:pt x="1635369" y="123093"/>
                </a:lnTo>
                <a:cubicBezTo>
                  <a:pt x="1617784" y="117231"/>
                  <a:pt x="1600709" y="109529"/>
                  <a:pt x="1582615" y="105508"/>
                </a:cubicBezTo>
                <a:cubicBezTo>
                  <a:pt x="1440158" y="73850"/>
                  <a:pt x="1253200" y="72505"/>
                  <a:pt x="1125415" y="70339"/>
                </a:cubicBezTo>
                <a:cubicBezTo>
                  <a:pt x="896848" y="66465"/>
                  <a:pt x="668215" y="70339"/>
                  <a:pt x="439615" y="70339"/>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圓角矩形圖說文字 38"/>
          <p:cNvSpPr/>
          <p:nvPr/>
        </p:nvSpPr>
        <p:spPr>
          <a:xfrm>
            <a:off x="47608" y="3462948"/>
            <a:ext cx="3255872" cy="3292087"/>
          </a:xfrm>
          <a:prstGeom prst="wedgeRoundRectCallout">
            <a:avLst>
              <a:gd name="adj1" fmla="val 192369"/>
              <a:gd name="adj2" fmla="val 37556"/>
              <a:gd name="adj3" fmla="val 16667"/>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zh-TW" altLang="en-US" sz="3200" dirty="0" smtClean="0">
                <a:latin typeface="華康兒風體W4" panose="020F0400000000000000" pitchFamily="34" charset="-120"/>
                <a:ea typeface="華康兒風體W4" panose="020F0400000000000000" pitchFamily="34" charset="-120"/>
              </a:rPr>
              <a:t>提供銷售部門及時正確的整體銷售績效與人員效能資訊。</a:t>
            </a:r>
            <a:endParaRPr lang="zh-TW" altLang="en-US" sz="3200" dirty="0">
              <a:latin typeface="華康兒風體W4" panose="020F0400000000000000" pitchFamily="34" charset="-120"/>
              <a:ea typeface="華康兒風體W4" panose="020F0400000000000000" pitchFamily="34" charset="-120"/>
            </a:endParaRPr>
          </a:p>
        </p:txBody>
      </p:sp>
    </p:spTree>
    <p:extLst>
      <p:ext uri="{BB962C8B-B14F-4D97-AF65-F5344CB8AC3E}">
        <p14:creationId xmlns:p14="http://schemas.microsoft.com/office/powerpoint/2010/main" val="246008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fill="hold" grpId="0" nodeType="withEffect">
                                  <p:stCondLst>
                                    <p:cond delay="0"/>
                                  </p:stCondLst>
                                  <p:childTnLst>
                                    <p:animClr clrSpc="hsl" dir="cw">
                                      <p:cBhvr override="childStyle">
                                        <p:cTn id="6" dur="500" fill="hold"/>
                                        <p:tgtEl>
                                          <p:spTgt spid="4"/>
                                        </p:tgtEl>
                                        <p:attrNameLst>
                                          <p:attrName>style.color</p:attrName>
                                        </p:attrNameLst>
                                      </p:cBhvr>
                                      <p:by>
                                        <p:hsl h="0" s="12549" l="25098"/>
                                      </p:by>
                                    </p:animClr>
                                    <p:animClr clrSpc="hsl" dir="cw">
                                      <p:cBhvr>
                                        <p:cTn id="7" dur="500" fill="hold"/>
                                        <p:tgtEl>
                                          <p:spTgt spid="4"/>
                                        </p:tgtEl>
                                        <p:attrNameLst>
                                          <p:attrName>fillcolor</p:attrName>
                                        </p:attrNameLst>
                                      </p:cBhvr>
                                      <p:by>
                                        <p:hsl h="0" s="12549" l="25098"/>
                                      </p:by>
                                    </p:animClr>
                                    <p:animClr clrSpc="hsl" dir="cw">
                                      <p:cBhvr>
                                        <p:cTn id="8" dur="500" fill="hold"/>
                                        <p:tgtEl>
                                          <p:spTgt spid="4"/>
                                        </p:tgtEl>
                                        <p:attrNameLst>
                                          <p:attrName>stroke.color</p:attrName>
                                        </p:attrNameLst>
                                      </p:cBhvr>
                                      <p:by>
                                        <p:hsl h="0" s="12549" l="25098"/>
                                      </p:by>
                                    </p:animClr>
                                    <p:set>
                                      <p:cBhvr>
                                        <p:cTn id="9" dur="500" fill="hold"/>
                                        <p:tgtEl>
                                          <p:spTgt spid="4"/>
                                        </p:tgtEl>
                                        <p:attrNameLst>
                                          <p:attrName>fill.type</p:attrName>
                                        </p:attrNameLst>
                                      </p:cBhvr>
                                      <p:to>
                                        <p:strVal val="solid"/>
                                      </p:to>
                                    </p:set>
                                  </p:childTnLst>
                                </p:cTn>
                              </p:par>
                              <p:par>
                                <p:cTn id="10" presetID="30" presetClass="emph" presetSubtype="0" fill="hold" grpId="0" nodeType="withEffect">
                                  <p:stCondLst>
                                    <p:cond delay="0"/>
                                  </p:stCondLst>
                                  <p:childTnLst>
                                    <p:animClr clrSpc="hsl" dir="cw">
                                      <p:cBhvr override="childStyle">
                                        <p:cTn id="11" dur="500" fill="hold"/>
                                        <p:tgtEl>
                                          <p:spTgt spid="19"/>
                                        </p:tgtEl>
                                        <p:attrNameLst>
                                          <p:attrName>style.color</p:attrName>
                                        </p:attrNameLst>
                                      </p:cBhvr>
                                      <p:by>
                                        <p:hsl h="0" s="12549" l="25098"/>
                                      </p:by>
                                    </p:animClr>
                                    <p:animClr clrSpc="hsl" dir="cw">
                                      <p:cBhvr>
                                        <p:cTn id="12" dur="500" fill="hold"/>
                                        <p:tgtEl>
                                          <p:spTgt spid="19"/>
                                        </p:tgtEl>
                                        <p:attrNameLst>
                                          <p:attrName>fillcolor</p:attrName>
                                        </p:attrNameLst>
                                      </p:cBhvr>
                                      <p:by>
                                        <p:hsl h="0" s="12549" l="25098"/>
                                      </p:by>
                                    </p:animClr>
                                    <p:animClr clrSpc="hsl" dir="cw">
                                      <p:cBhvr>
                                        <p:cTn id="13" dur="500" fill="hold"/>
                                        <p:tgtEl>
                                          <p:spTgt spid="19"/>
                                        </p:tgtEl>
                                        <p:attrNameLst>
                                          <p:attrName>stroke.color</p:attrName>
                                        </p:attrNameLst>
                                      </p:cBhvr>
                                      <p:by>
                                        <p:hsl h="0" s="12549" l="25098"/>
                                      </p:by>
                                    </p:animClr>
                                    <p:set>
                                      <p:cBhvr>
                                        <p:cTn id="14" dur="500" fill="hold"/>
                                        <p:tgtEl>
                                          <p:spTgt spid="19"/>
                                        </p:tgtEl>
                                        <p:attrNameLst>
                                          <p:attrName>fill.type</p:attrName>
                                        </p:attrNameLst>
                                      </p:cBhvr>
                                      <p:to>
                                        <p:strVal val="solid"/>
                                      </p:to>
                                    </p:set>
                                  </p:childTnLst>
                                </p:cTn>
                              </p:par>
                              <p:par>
                                <p:cTn id="15" presetID="30" presetClass="emph" presetSubtype="0" fill="hold" grpId="0" nodeType="withEffect">
                                  <p:stCondLst>
                                    <p:cond delay="0"/>
                                  </p:stCondLst>
                                  <p:childTnLst>
                                    <p:animClr clrSpc="hsl" dir="cw">
                                      <p:cBhvr override="childStyle">
                                        <p:cTn id="16" dur="500" fill="hold"/>
                                        <p:tgtEl>
                                          <p:spTgt spid="20"/>
                                        </p:tgtEl>
                                        <p:attrNameLst>
                                          <p:attrName>style.color</p:attrName>
                                        </p:attrNameLst>
                                      </p:cBhvr>
                                      <p:by>
                                        <p:hsl h="0" s="12549" l="25098"/>
                                      </p:by>
                                    </p:animClr>
                                    <p:animClr clrSpc="hsl" dir="cw">
                                      <p:cBhvr>
                                        <p:cTn id="17" dur="500" fill="hold"/>
                                        <p:tgtEl>
                                          <p:spTgt spid="20"/>
                                        </p:tgtEl>
                                        <p:attrNameLst>
                                          <p:attrName>fillcolor</p:attrName>
                                        </p:attrNameLst>
                                      </p:cBhvr>
                                      <p:by>
                                        <p:hsl h="0" s="12549" l="25098"/>
                                      </p:by>
                                    </p:animClr>
                                    <p:animClr clrSpc="hsl" dir="cw">
                                      <p:cBhvr>
                                        <p:cTn id="18" dur="500" fill="hold"/>
                                        <p:tgtEl>
                                          <p:spTgt spid="20"/>
                                        </p:tgtEl>
                                        <p:attrNameLst>
                                          <p:attrName>stroke.color</p:attrName>
                                        </p:attrNameLst>
                                      </p:cBhvr>
                                      <p:by>
                                        <p:hsl h="0" s="12549" l="25098"/>
                                      </p:by>
                                    </p:animClr>
                                    <p:set>
                                      <p:cBhvr>
                                        <p:cTn id="19" dur="500" fill="hold"/>
                                        <p:tgtEl>
                                          <p:spTgt spid="20"/>
                                        </p:tgtEl>
                                        <p:attrNameLst>
                                          <p:attrName>fill.type</p:attrName>
                                        </p:attrNameLst>
                                      </p:cBhvr>
                                      <p:to>
                                        <p:strVal val="solid"/>
                                      </p:to>
                                    </p:set>
                                  </p:childTnLst>
                                </p:cTn>
                              </p:par>
                              <p:par>
                                <p:cTn id="20" presetID="30" presetClass="emph" presetSubtype="0" fill="hold" grpId="0" nodeType="withEffect">
                                  <p:stCondLst>
                                    <p:cond delay="0"/>
                                  </p:stCondLst>
                                  <p:childTnLst>
                                    <p:animClr clrSpc="hsl" dir="cw">
                                      <p:cBhvr override="childStyle">
                                        <p:cTn id="21" dur="500" fill="hold"/>
                                        <p:tgtEl>
                                          <p:spTgt spid="21"/>
                                        </p:tgtEl>
                                        <p:attrNameLst>
                                          <p:attrName>style.color</p:attrName>
                                        </p:attrNameLst>
                                      </p:cBhvr>
                                      <p:by>
                                        <p:hsl h="0" s="12549" l="25098"/>
                                      </p:by>
                                    </p:animClr>
                                    <p:animClr clrSpc="hsl" dir="cw">
                                      <p:cBhvr>
                                        <p:cTn id="22" dur="500" fill="hold"/>
                                        <p:tgtEl>
                                          <p:spTgt spid="21"/>
                                        </p:tgtEl>
                                        <p:attrNameLst>
                                          <p:attrName>fillcolor</p:attrName>
                                        </p:attrNameLst>
                                      </p:cBhvr>
                                      <p:by>
                                        <p:hsl h="0" s="12549" l="25098"/>
                                      </p:by>
                                    </p:animClr>
                                    <p:animClr clrSpc="hsl" dir="cw">
                                      <p:cBhvr>
                                        <p:cTn id="23" dur="500" fill="hold"/>
                                        <p:tgtEl>
                                          <p:spTgt spid="21"/>
                                        </p:tgtEl>
                                        <p:attrNameLst>
                                          <p:attrName>stroke.color</p:attrName>
                                        </p:attrNameLst>
                                      </p:cBhvr>
                                      <p:by>
                                        <p:hsl h="0" s="12549" l="25098"/>
                                      </p:by>
                                    </p:animClr>
                                    <p:set>
                                      <p:cBhvr>
                                        <p:cTn id="24" dur="500" fill="hold"/>
                                        <p:tgtEl>
                                          <p:spTgt spid="21"/>
                                        </p:tgtEl>
                                        <p:attrNameLst>
                                          <p:attrName>fill.type</p:attrName>
                                        </p:attrNameLst>
                                      </p:cBhvr>
                                      <p:to>
                                        <p:strVal val="solid"/>
                                      </p:to>
                                    </p:set>
                                  </p:childTnLst>
                                </p:cTn>
                              </p:par>
                              <p:par>
                                <p:cTn id="25" presetID="30" presetClass="emph" presetSubtype="0" fill="hold" grpId="0" nodeType="withEffect">
                                  <p:stCondLst>
                                    <p:cond delay="0"/>
                                  </p:stCondLst>
                                  <p:childTnLst>
                                    <p:animClr clrSpc="hsl" dir="cw">
                                      <p:cBhvr override="childStyle">
                                        <p:cTn id="26" dur="500" fill="hold"/>
                                        <p:tgtEl>
                                          <p:spTgt spid="22"/>
                                        </p:tgtEl>
                                        <p:attrNameLst>
                                          <p:attrName>style.color</p:attrName>
                                        </p:attrNameLst>
                                      </p:cBhvr>
                                      <p:by>
                                        <p:hsl h="0" s="12549" l="25098"/>
                                      </p:by>
                                    </p:animClr>
                                    <p:animClr clrSpc="hsl" dir="cw">
                                      <p:cBhvr>
                                        <p:cTn id="27" dur="500" fill="hold"/>
                                        <p:tgtEl>
                                          <p:spTgt spid="22"/>
                                        </p:tgtEl>
                                        <p:attrNameLst>
                                          <p:attrName>fillcolor</p:attrName>
                                        </p:attrNameLst>
                                      </p:cBhvr>
                                      <p:by>
                                        <p:hsl h="0" s="12549" l="25098"/>
                                      </p:by>
                                    </p:animClr>
                                    <p:animClr clrSpc="hsl" dir="cw">
                                      <p:cBhvr>
                                        <p:cTn id="28" dur="500" fill="hold"/>
                                        <p:tgtEl>
                                          <p:spTgt spid="22"/>
                                        </p:tgtEl>
                                        <p:attrNameLst>
                                          <p:attrName>stroke.color</p:attrName>
                                        </p:attrNameLst>
                                      </p:cBhvr>
                                      <p:by>
                                        <p:hsl h="0" s="12549" l="25098"/>
                                      </p:by>
                                    </p:animClr>
                                    <p:set>
                                      <p:cBhvr>
                                        <p:cTn id="29" dur="500" fill="hold"/>
                                        <p:tgtEl>
                                          <p:spTgt spid="22"/>
                                        </p:tgtEl>
                                        <p:attrNameLst>
                                          <p:attrName>fill.type</p:attrName>
                                        </p:attrNameLst>
                                      </p:cBhvr>
                                      <p:to>
                                        <p:strVal val="solid"/>
                                      </p:to>
                                    </p:set>
                                  </p:childTnLst>
                                </p:cTn>
                              </p:par>
                              <p:par>
                                <p:cTn id="30" presetID="30" presetClass="emph" presetSubtype="0" fill="hold" grpId="0" nodeType="withEffect">
                                  <p:stCondLst>
                                    <p:cond delay="0"/>
                                  </p:stCondLst>
                                  <p:childTnLst>
                                    <p:animClr clrSpc="hsl" dir="cw">
                                      <p:cBhvr override="childStyle">
                                        <p:cTn id="31" dur="500" fill="hold"/>
                                        <p:tgtEl>
                                          <p:spTgt spid="23"/>
                                        </p:tgtEl>
                                        <p:attrNameLst>
                                          <p:attrName>style.color</p:attrName>
                                        </p:attrNameLst>
                                      </p:cBhvr>
                                      <p:by>
                                        <p:hsl h="0" s="12549" l="25098"/>
                                      </p:by>
                                    </p:animClr>
                                    <p:animClr clrSpc="hsl" dir="cw">
                                      <p:cBhvr>
                                        <p:cTn id="32" dur="500" fill="hold"/>
                                        <p:tgtEl>
                                          <p:spTgt spid="23"/>
                                        </p:tgtEl>
                                        <p:attrNameLst>
                                          <p:attrName>fillcolor</p:attrName>
                                        </p:attrNameLst>
                                      </p:cBhvr>
                                      <p:by>
                                        <p:hsl h="0" s="12549" l="25098"/>
                                      </p:by>
                                    </p:animClr>
                                    <p:animClr clrSpc="hsl" dir="cw">
                                      <p:cBhvr>
                                        <p:cTn id="33" dur="500" fill="hold"/>
                                        <p:tgtEl>
                                          <p:spTgt spid="23"/>
                                        </p:tgtEl>
                                        <p:attrNameLst>
                                          <p:attrName>stroke.color</p:attrName>
                                        </p:attrNameLst>
                                      </p:cBhvr>
                                      <p:by>
                                        <p:hsl h="0" s="12549" l="25098"/>
                                      </p:by>
                                    </p:animClr>
                                    <p:set>
                                      <p:cBhvr>
                                        <p:cTn id="34" dur="500" fill="hold"/>
                                        <p:tgtEl>
                                          <p:spTgt spid="23"/>
                                        </p:tgtEl>
                                        <p:attrNameLst>
                                          <p:attrName>fill.type</p:attrName>
                                        </p:attrNameLst>
                                      </p:cBhvr>
                                      <p:to>
                                        <p:strVal val="solid"/>
                                      </p:to>
                                    </p:set>
                                  </p:childTnLst>
                                </p:cTn>
                              </p:par>
                              <p:par>
                                <p:cTn id="35" presetID="30" presetClass="emph" presetSubtype="0" fill="hold" grpId="0" nodeType="withEffect">
                                  <p:stCondLst>
                                    <p:cond delay="0"/>
                                  </p:stCondLst>
                                  <p:childTnLst>
                                    <p:animClr clrSpc="hsl" dir="cw">
                                      <p:cBhvr override="childStyle">
                                        <p:cTn id="36" dur="500" fill="hold"/>
                                        <p:tgtEl>
                                          <p:spTgt spid="24"/>
                                        </p:tgtEl>
                                        <p:attrNameLst>
                                          <p:attrName>style.color</p:attrName>
                                        </p:attrNameLst>
                                      </p:cBhvr>
                                      <p:by>
                                        <p:hsl h="0" s="12549" l="25098"/>
                                      </p:by>
                                    </p:animClr>
                                    <p:animClr clrSpc="hsl" dir="cw">
                                      <p:cBhvr>
                                        <p:cTn id="37" dur="500" fill="hold"/>
                                        <p:tgtEl>
                                          <p:spTgt spid="24"/>
                                        </p:tgtEl>
                                        <p:attrNameLst>
                                          <p:attrName>fillcolor</p:attrName>
                                        </p:attrNameLst>
                                      </p:cBhvr>
                                      <p:by>
                                        <p:hsl h="0" s="12549" l="25098"/>
                                      </p:by>
                                    </p:animClr>
                                    <p:animClr clrSpc="hsl" dir="cw">
                                      <p:cBhvr>
                                        <p:cTn id="38" dur="500" fill="hold"/>
                                        <p:tgtEl>
                                          <p:spTgt spid="24"/>
                                        </p:tgtEl>
                                        <p:attrNameLst>
                                          <p:attrName>stroke.color</p:attrName>
                                        </p:attrNameLst>
                                      </p:cBhvr>
                                      <p:by>
                                        <p:hsl h="0" s="12549" l="25098"/>
                                      </p:by>
                                    </p:animClr>
                                    <p:set>
                                      <p:cBhvr>
                                        <p:cTn id="39" dur="500" fill="hold"/>
                                        <p:tgtEl>
                                          <p:spTgt spid="24"/>
                                        </p:tgtEl>
                                        <p:attrNameLst>
                                          <p:attrName>fill.type</p:attrName>
                                        </p:attrNameLst>
                                      </p:cBhvr>
                                      <p:to>
                                        <p:strVal val="solid"/>
                                      </p:to>
                                    </p:set>
                                  </p:childTnLst>
                                </p:cTn>
                              </p:par>
                              <p:par>
                                <p:cTn id="40" presetID="30" presetClass="emph" presetSubtype="0" fill="hold" grpId="0" nodeType="withEffect">
                                  <p:stCondLst>
                                    <p:cond delay="0"/>
                                  </p:stCondLst>
                                  <p:childTnLst>
                                    <p:animClr clrSpc="hsl" dir="cw">
                                      <p:cBhvr override="childStyle">
                                        <p:cTn id="41" dur="500" fill="hold"/>
                                        <p:tgtEl>
                                          <p:spTgt spid="25"/>
                                        </p:tgtEl>
                                        <p:attrNameLst>
                                          <p:attrName>style.color</p:attrName>
                                        </p:attrNameLst>
                                      </p:cBhvr>
                                      <p:by>
                                        <p:hsl h="0" s="12549" l="25098"/>
                                      </p:by>
                                    </p:animClr>
                                    <p:animClr clrSpc="hsl" dir="cw">
                                      <p:cBhvr>
                                        <p:cTn id="42" dur="500" fill="hold"/>
                                        <p:tgtEl>
                                          <p:spTgt spid="25"/>
                                        </p:tgtEl>
                                        <p:attrNameLst>
                                          <p:attrName>fillcolor</p:attrName>
                                        </p:attrNameLst>
                                      </p:cBhvr>
                                      <p:by>
                                        <p:hsl h="0" s="12549" l="25098"/>
                                      </p:by>
                                    </p:animClr>
                                    <p:animClr clrSpc="hsl" dir="cw">
                                      <p:cBhvr>
                                        <p:cTn id="43" dur="500" fill="hold"/>
                                        <p:tgtEl>
                                          <p:spTgt spid="25"/>
                                        </p:tgtEl>
                                        <p:attrNameLst>
                                          <p:attrName>stroke.color</p:attrName>
                                        </p:attrNameLst>
                                      </p:cBhvr>
                                      <p:by>
                                        <p:hsl h="0" s="12549" l="25098"/>
                                      </p:by>
                                    </p:animClr>
                                    <p:set>
                                      <p:cBhvr>
                                        <p:cTn id="44" dur="500" fill="hold"/>
                                        <p:tgtEl>
                                          <p:spTgt spid="25"/>
                                        </p:tgtEl>
                                        <p:attrNameLst>
                                          <p:attrName>fill.type</p:attrName>
                                        </p:attrNameLst>
                                      </p:cBhvr>
                                      <p:to>
                                        <p:strVal val="solid"/>
                                      </p:to>
                                    </p:set>
                                  </p:childTnLst>
                                </p:cTn>
                              </p:par>
                              <p:par>
                                <p:cTn id="45" presetID="30" presetClass="emph" presetSubtype="0" fill="hold" grpId="0" nodeType="withEffect">
                                  <p:stCondLst>
                                    <p:cond delay="0"/>
                                  </p:stCondLst>
                                  <p:childTnLst>
                                    <p:animClr clrSpc="hsl" dir="cw">
                                      <p:cBhvr override="childStyle">
                                        <p:cTn id="46" dur="500" fill="hold"/>
                                        <p:tgtEl>
                                          <p:spTgt spid="26"/>
                                        </p:tgtEl>
                                        <p:attrNameLst>
                                          <p:attrName>style.color</p:attrName>
                                        </p:attrNameLst>
                                      </p:cBhvr>
                                      <p:by>
                                        <p:hsl h="0" s="12549" l="25098"/>
                                      </p:by>
                                    </p:animClr>
                                    <p:animClr clrSpc="hsl" dir="cw">
                                      <p:cBhvr>
                                        <p:cTn id="47" dur="500" fill="hold"/>
                                        <p:tgtEl>
                                          <p:spTgt spid="26"/>
                                        </p:tgtEl>
                                        <p:attrNameLst>
                                          <p:attrName>fillcolor</p:attrName>
                                        </p:attrNameLst>
                                      </p:cBhvr>
                                      <p:by>
                                        <p:hsl h="0" s="12549" l="25098"/>
                                      </p:by>
                                    </p:animClr>
                                    <p:animClr clrSpc="hsl" dir="cw">
                                      <p:cBhvr>
                                        <p:cTn id="48" dur="500" fill="hold"/>
                                        <p:tgtEl>
                                          <p:spTgt spid="26"/>
                                        </p:tgtEl>
                                        <p:attrNameLst>
                                          <p:attrName>stroke.color</p:attrName>
                                        </p:attrNameLst>
                                      </p:cBhvr>
                                      <p:by>
                                        <p:hsl h="0" s="12549" l="25098"/>
                                      </p:by>
                                    </p:animClr>
                                    <p:set>
                                      <p:cBhvr>
                                        <p:cTn id="49" dur="500" fill="hold"/>
                                        <p:tgtEl>
                                          <p:spTgt spid="26"/>
                                        </p:tgtEl>
                                        <p:attrNameLst>
                                          <p:attrName>fill.type</p:attrName>
                                        </p:attrNameLst>
                                      </p:cBhvr>
                                      <p:to>
                                        <p:strVal val="solid"/>
                                      </p:to>
                                    </p:set>
                                  </p:childTnLst>
                                </p:cTn>
                              </p:par>
                            </p:childTnLst>
                          </p:cTn>
                        </p:par>
                      </p:childTnLst>
                    </p:cTn>
                  </p:par>
                  <p:par>
                    <p:cTn id="50" fill="hold">
                      <p:stCondLst>
                        <p:cond delay="indefinite"/>
                      </p:stCondLst>
                      <p:childTnLst>
                        <p:par>
                          <p:cTn id="51" fill="hold">
                            <p:stCondLst>
                              <p:cond delay="0"/>
                            </p:stCondLst>
                            <p:childTnLst>
                              <p:par>
                                <p:cTn id="52" presetID="30" presetClass="emph" presetSubtype="0" fill="hold" grpId="0" nodeType="clickEffect">
                                  <p:stCondLst>
                                    <p:cond delay="0"/>
                                  </p:stCondLst>
                                  <p:childTnLst>
                                    <p:animClr clrSpc="hsl" dir="cw">
                                      <p:cBhvr override="childStyle">
                                        <p:cTn id="53" dur="500" fill="hold"/>
                                        <p:tgtEl>
                                          <p:spTgt spid="27"/>
                                        </p:tgtEl>
                                        <p:attrNameLst>
                                          <p:attrName>style.color</p:attrName>
                                        </p:attrNameLst>
                                      </p:cBhvr>
                                      <p:by>
                                        <p:hsl h="0" s="12549" l="25098"/>
                                      </p:by>
                                    </p:animClr>
                                    <p:animClr clrSpc="hsl" dir="cw">
                                      <p:cBhvr>
                                        <p:cTn id="54" dur="500" fill="hold"/>
                                        <p:tgtEl>
                                          <p:spTgt spid="27"/>
                                        </p:tgtEl>
                                        <p:attrNameLst>
                                          <p:attrName>fillcolor</p:attrName>
                                        </p:attrNameLst>
                                      </p:cBhvr>
                                      <p:by>
                                        <p:hsl h="0" s="12549" l="25098"/>
                                      </p:by>
                                    </p:animClr>
                                    <p:animClr clrSpc="hsl" dir="cw">
                                      <p:cBhvr>
                                        <p:cTn id="55" dur="500" fill="hold"/>
                                        <p:tgtEl>
                                          <p:spTgt spid="27"/>
                                        </p:tgtEl>
                                        <p:attrNameLst>
                                          <p:attrName>stroke.color</p:attrName>
                                        </p:attrNameLst>
                                      </p:cBhvr>
                                      <p:by>
                                        <p:hsl h="0" s="12549" l="25098"/>
                                      </p:by>
                                    </p:animClr>
                                    <p:set>
                                      <p:cBhvr>
                                        <p:cTn id="56" dur="500" fill="hold"/>
                                        <p:tgtEl>
                                          <p:spTgt spid="27"/>
                                        </p:tgtEl>
                                        <p:attrNameLst>
                                          <p:attrName>fill.type</p:attrName>
                                        </p:attrNameLst>
                                      </p:cBhvr>
                                      <p:to>
                                        <p:strVal val="solid"/>
                                      </p:to>
                                    </p:set>
                                  </p:childTnLst>
                                </p:cTn>
                              </p:par>
                              <p:par>
                                <p:cTn id="57" presetID="22" presetClass="entr" presetSubtype="4"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down)">
                                      <p:cBhvr>
                                        <p:cTn id="59" dur="500"/>
                                        <p:tgtEl>
                                          <p:spTgt spid="31"/>
                                        </p:tgtEl>
                                      </p:cBhvr>
                                    </p:animEffect>
                                  </p:childTnLst>
                                </p:cTn>
                              </p:par>
                            </p:childTnLst>
                          </p:cTn>
                        </p:par>
                        <p:par>
                          <p:cTn id="60" fill="hold">
                            <p:stCondLst>
                              <p:cond delay="500"/>
                            </p:stCondLst>
                            <p:childTnLst>
                              <p:par>
                                <p:cTn id="61" presetID="10" presetClass="entr" presetSubtype="0" fill="hold" grpId="1" nodeType="after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500"/>
                                        <p:tgtEl>
                                          <p:spTgt spid="37"/>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37"/>
                                        </p:tgtEl>
                                        <p:attrNameLst>
                                          <p:attrName>style.visibility</p:attrName>
                                        </p:attrNameLst>
                                      </p:cBhvr>
                                      <p:to>
                                        <p:strVal val="hidden"/>
                                      </p:to>
                                    </p:set>
                                  </p:childTnLst>
                                </p:cTn>
                              </p:par>
                            </p:childTnLst>
                          </p:cTn>
                        </p:par>
                        <p:par>
                          <p:cTn id="68" fill="hold">
                            <p:stCondLst>
                              <p:cond delay="0"/>
                            </p:stCondLst>
                            <p:childTnLst>
                              <p:par>
                                <p:cTn id="69" presetID="1" presetClass="exit" presetSubtype="0" fill="hold" grpId="1" nodeType="afterEffect">
                                  <p:stCondLst>
                                    <p:cond delay="0"/>
                                  </p:stCondLst>
                                  <p:childTnLst>
                                    <p:set>
                                      <p:cBhvr>
                                        <p:cTn id="70" dur="1" fill="hold">
                                          <p:stCondLst>
                                            <p:cond delay="0"/>
                                          </p:stCondLst>
                                        </p:cTn>
                                        <p:tgtEl>
                                          <p:spTgt spid="3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30" presetClass="emph" presetSubtype="0" fill="hold" grpId="0" nodeType="clickEffect">
                                  <p:stCondLst>
                                    <p:cond delay="0"/>
                                  </p:stCondLst>
                                  <p:childTnLst>
                                    <p:animClr clrSpc="hsl" dir="cw">
                                      <p:cBhvr override="childStyle">
                                        <p:cTn id="74" dur="500" fill="hold"/>
                                        <p:tgtEl>
                                          <p:spTgt spid="28"/>
                                        </p:tgtEl>
                                        <p:attrNameLst>
                                          <p:attrName>style.color</p:attrName>
                                        </p:attrNameLst>
                                      </p:cBhvr>
                                      <p:by>
                                        <p:hsl h="0" s="12549" l="25098"/>
                                      </p:by>
                                    </p:animClr>
                                    <p:animClr clrSpc="hsl" dir="cw">
                                      <p:cBhvr>
                                        <p:cTn id="75" dur="500" fill="hold"/>
                                        <p:tgtEl>
                                          <p:spTgt spid="28"/>
                                        </p:tgtEl>
                                        <p:attrNameLst>
                                          <p:attrName>fillcolor</p:attrName>
                                        </p:attrNameLst>
                                      </p:cBhvr>
                                      <p:by>
                                        <p:hsl h="0" s="12549" l="25098"/>
                                      </p:by>
                                    </p:animClr>
                                    <p:animClr clrSpc="hsl" dir="cw">
                                      <p:cBhvr>
                                        <p:cTn id="76" dur="500" fill="hold"/>
                                        <p:tgtEl>
                                          <p:spTgt spid="28"/>
                                        </p:tgtEl>
                                        <p:attrNameLst>
                                          <p:attrName>stroke.color</p:attrName>
                                        </p:attrNameLst>
                                      </p:cBhvr>
                                      <p:by>
                                        <p:hsl h="0" s="12549" l="25098"/>
                                      </p:by>
                                    </p:animClr>
                                    <p:set>
                                      <p:cBhvr>
                                        <p:cTn id="77" dur="500" fill="hold"/>
                                        <p:tgtEl>
                                          <p:spTgt spid="28"/>
                                        </p:tgtEl>
                                        <p:attrNameLst>
                                          <p:attrName>fill.type</p:attrName>
                                        </p:attrNameLst>
                                      </p:cBhvr>
                                      <p:to>
                                        <p:strVal val="solid"/>
                                      </p:to>
                                    </p:set>
                                  </p:childTnLst>
                                </p:cTn>
                              </p:par>
                              <p:par>
                                <p:cTn id="78" presetID="22" presetClass="entr" presetSubtype="4" fill="hold" grpId="0" nodeType="with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wipe(down)">
                                      <p:cBhvr>
                                        <p:cTn id="80" dur="500"/>
                                        <p:tgtEl>
                                          <p:spTgt spid="38"/>
                                        </p:tgtEl>
                                      </p:cBhvr>
                                    </p:animEffect>
                                  </p:childTnLst>
                                </p:cTn>
                              </p:par>
                            </p:childTnLst>
                          </p:cTn>
                        </p:par>
                        <p:par>
                          <p:cTn id="81" fill="hold">
                            <p:stCondLst>
                              <p:cond delay="500"/>
                            </p:stCondLst>
                            <p:childTnLst>
                              <p:par>
                                <p:cTn id="82" presetID="10" presetClass="entr" presetSubtype="0" fill="hold" grpId="1" nodeType="after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fade">
                                      <p:cBhvr>
                                        <p:cTn id="84" dur="500"/>
                                        <p:tgtEl>
                                          <p:spTgt spid="39"/>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hidden"/>
                                      </p:to>
                                    </p:set>
                                  </p:childTnLst>
                                </p:cTn>
                              </p:par>
                            </p:childTnLst>
                          </p:cTn>
                        </p:par>
                        <p:par>
                          <p:cTn id="89" fill="hold">
                            <p:stCondLst>
                              <p:cond delay="0"/>
                            </p:stCondLst>
                            <p:childTnLst>
                              <p:par>
                                <p:cTn id="90" presetID="1" presetClass="exit" presetSubtype="0" fill="hold" grpId="1" nodeType="afterEffect">
                                  <p:stCondLst>
                                    <p:cond delay="0"/>
                                  </p:stCondLst>
                                  <p:childTnLst>
                                    <p:set>
                                      <p:cBhvr>
                                        <p:cTn id="91"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P spid="31" grpId="1" animBg="1"/>
      <p:bldP spid="37" grpId="0" animBg="1"/>
      <p:bldP spid="37" grpId="1" animBg="1"/>
      <p:bldP spid="38" grpId="0" animBg="1"/>
      <p:bldP spid="38" grpId="1" animBg="1"/>
      <p:bldP spid="39" grpId="0" animBg="1"/>
      <p:bldP spid="3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7569" y="0"/>
            <a:ext cx="10515600" cy="1325563"/>
          </a:xfrm>
        </p:spPr>
        <p:txBody>
          <a:bodyPr/>
          <a:lstStyle/>
          <a:p>
            <a:r>
              <a:rPr lang="en-US" altLang="zh-TW" dirty="0" smtClean="0">
                <a:latin typeface="華康兒風體W4" panose="020F0400000000000000" pitchFamily="34" charset="-120"/>
                <a:ea typeface="華康兒風體W4" panose="020F0400000000000000" pitchFamily="34" charset="-120"/>
              </a:rPr>
              <a:t>Agenda</a:t>
            </a:r>
            <a:endParaRPr lang="zh-TW" altLang="en-US" dirty="0">
              <a:latin typeface="華康兒風體W4" panose="020F0400000000000000" pitchFamily="34" charset="-120"/>
              <a:ea typeface="華康兒風體W4" panose="020F0400000000000000" pitchFamily="34" charset="-120"/>
            </a:endParaRPr>
          </a:p>
        </p:txBody>
      </p:sp>
      <p:sp>
        <p:nvSpPr>
          <p:cNvPr id="4" name="五邊形 3"/>
          <p:cNvSpPr/>
          <p:nvPr/>
        </p:nvSpPr>
        <p:spPr>
          <a:xfrm>
            <a:off x="0" y="1314575"/>
            <a:ext cx="11514221" cy="902368"/>
          </a:xfrm>
          <a:prstGeom prst="homePlate">
            <a:avLst/>
          </a:prstGeom>
        </p:spPr>
        <p:style>
          <a:lnRef idx="3">
            <a:schemeClr val="lt1"/>
          </a:lnRef>
          <a:fillRef idx="1">
            <a:schemeClr val="accent1"/>
          </a:fillRef>
          <a:effectRef idx="1">
            <a:schemeClr val="accent1"/>
          </a:effectRef>
          <a:fontRef idx="minor">
            <a:schemeClr val="lt1"/>
          </a:fontRef>
        </p:style>
        <p:txBody>
          <a:bodyPr rtlCol="0" anchor="ctr"/>
          <a:lstStyle/>
          <a:p>
            <a:r>
              <a:rPr lang="zh-TW" altLang="en-US" sz="3600" dirty="0" smtClean="0">
                <a:latin typeface="華康兒風體W4" panose="020F0400000000000000" pitchFamily="34" charset="-120"/>
                <a:ea typeface="華康兒風體W4" panose="020F0400000000000000" pitchFamily="34" charset="-120"/>
              </a:rPr>
              <a:t>章首個案：資訊危機－消失的桌子</a:t>
            </a:r>
            <a:endParaRPr lang="en-US" altLang="zh-TW" sz="3600" dirty="0" smtClean="0">
              <a:latin typeface="華康兒風體W4" panose="020F0400000000000000" pitchFamily="34" charset="-120"/>
              <a:ea typeface="華康兒風體W4" panose="020F0400000000000000" pitchFamily="34" charset="-120"/>
            </a:endParaRPr>
          </a:p>
        </p:txBody>
      </p:sp>
      <p:sp>
        <p:nvSpPr>
          <p:cNvPr id="5" name="五邊形 4"/>
          <p:cNvSpPr/>
          <p:nvPr/>
        </p:nvSpPr>
        <p:spPr>
          <a:xfrm>
            <a:off x="-1" y="2228975"/>
            <a:ext cx="11514221" cy="854242"/>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r>
              <a:rPr lang="en-US" altLang="zh-TW" sz="4400" dirty="0" smtClean="0">
                <a:latin typeface="華康兒風體W4" panose="020F0400000000000000" pitchFamily="34" charset="-120"/>
                <a:ea typeface="華康兒風體W4" panose="020F0400000000000000" pitchFamily="34" charset="-120"/>
              </a:rPr>
              <a:t>10.1 SAP </a:t>
            </a:r>
          </a:p>
        </p:txBody>
      </p:sp>
      <p:sp>
        <p:nvSpPr>
          <p:cNvPr id="6" name="五邊形 5"/>
          <p:cNvSpPr/>
          <p:nvPr/>
        </p:nvSpPr>
        <p:spPr>
          <a:xfrm>
            <a:off x="0" y="3050005"/>
            <a:ext cx="11514222" cy="854242"/>
          </a:xfrm>
          <a:prstGeom prst="homePlate">
            <a:avLst/>
          </a:prstGeom>
        </p:spPr>
        <p:style>
          <a:lnRef idx="3">
            <a:schemeClr val="lt1"/>
          </a:lnRef>
          <a:fillRef idx="1">
            <a:schemeClr val="accent6"/>
          </a:fillRef>
          <a:effectRef idx="1">
            <a:schemeClr val="accent6"/>
          </a:effectRef>
          <a:fontRef idx="minor">
            <a:schemeClr val="lt1"/>
          </a:fontRef>
        </p:style>
        <p:txBody>
          <a:bodyPr rtlCol="0" anchor="ctr"/>
          <a:lstStyle/>
          <a:p>
            <a:r>
              <a:rPr lang="en-US" altLang="zh-TW" sz="4400" dirty="0" smtClean="0">
                <a:latin typeface="華康兒風體W4" panose="020F0400000000000000" pitchFamily="34" charset="-120"/>
                <a:ea typeface="華康兒風體W4" panose="020F0400000000000000" pitchFamily="34" charset="-120"/>
              </a:rPr>
              <a:t>10.2</a:t>
            </a:r>
            <a:r>
              <a:rPr lang="zh-TW" altLang="en-US" sz="4400" dirty="0" smtClean="0">
                <a:latin typeface="華康兒風體W4" panose="020F0400000000000000" pitchFamily="34" charset="-120"/>
                <a:ea typeface="華康兒風體W4" panose="020F0400000000000000" pitchFamily="34" charset="-120"/>
              </a:rPr>
              <a:t> </a:t>
            </a:r>
            <a:r>
              <a:rPr lang="en-US" altLang="zh-TW" sz="4400" dirty="0" smtClean="0">
                <a:latin typeface="華康兒風體W4" panose="020F0400000000000000" pitchFamily="34" charset="-120"/>
                <a:ea typeface="華康兒風體W4" panose="020F0400000000000000" pitchFamily="34" charset="-120"/>
              </a:rPr>
              <a:t>SAP</a:t>
            </a:r>
            <a:r>
              <a:rPr lang="zh-TW" altLang="en-US" sz="4400" dirty="0" smtClean="0">
                <a:latin typeface="華康兒風體W4" panose="020F0400000000000000" pitchFamily="34" charset="-120"/>
                <a:ea typeface="華康兒風體W4" panose="020F0400000000000000" pitchFamily="34" charset="-120"/>
              </a:rPr>
              <a:t>應用模組</a:t>
            </a:r>
            <a:endParaRPr lang="en-US" altLang="zh-TW" sz="4400" dirty="0" smtClean="0">
              <a:latin typeface="華康兒風體W4" panose="020F0400000000000000" pitchFamily="34" charset="-120"/>
              <a:ea typeface="華康兒風體W4" panose="020F0400000000000000" pitchFamily="34" charset="-120"/>
            </a:endParaRPr>
          </a:p>
        </p:txBody>
      </p:sp>
      <p:sp>
        <p:nvSpPr>
          <p:cNvPr id="7" name="五邊形 6"/>
          <p:cNvSpPr/>
          <p:nvPr/>
        </p:nvSpPr>
        <p:spPr>
          <a:xfrm>
            <a:off x="0" y="3916279"/>
            <a:ext cx="11634537" cy="938462"/>
          </a:xfrm>
          <a:prstGeom prst="homePlate">
            <a:avLst/>
          </a:prstGeom>
        </p:spPr>
        <p:style>
          <a:lnRef idx="3">
            <a:schemeClr val="lt1"/>
          </a:lnRef>
          <a:fillRef idx="1">
            <a:schemeClr val="accent4"/>
          </a:fillRef>
          <a:effectRef idx="1">
            <a:schemeClr val="accent4"/>
          </a:effectRef>
          <a:fontRef idx="minor">
            <a:schemeClr val="lt1"/>
          </a:fontRef>
        </p:style>
        <p:txBody>
          <a:bodyPr rtlCol="0" anchor="ctr"/>
          <a:lstStyle/>
          <a:p>
            <a:r>
              <a:rPr lang="en-US" altLang="zh-TW" sz="3600" dirty="0" smtClean="0">
                <a:latin typeface="華康兒風體W4" panose="020F0400000000000000" pitchFamily="34" charset="-120"/>
                <a:ea typeface="華康兒風體W4" panose="020F0400000000000000" pitchFamily="34" charset="-120"/>
              </a:rPr>
              <a:t>10.3</a:t>
            </a:r>
            <a:r>
              <a:rPr lang="zh-TW" altLang="en-US" sz="3600" dirty="0" smtClean="0">
                <a:latin typeface="華康兒風體W4" panose="020F0400000000000000" pitchFamily="34" charset="-120"/>
                <a:ea typeface="華康兒風體W4" panose="020F0400000000000000" pitchFamily="34" charset="-120"/>
              </a:rPr>
              <a:t> </a:t>
            </a:r>
            <a:r>
              <a:rPr lang="en-US" altLang="zh-TW" sz="3600" dirty="0" smtClean="0">
                <a:latin typeface="華康兒風體W4" panose="020F0400000000000000" pitchFamily="34" charset="-120"/>
                <a:ea typeface="華康兒風體W4" panose="020F0400000000000000" pitchFamily="34" charset="-120"/>
              </a:rPr>
              <a:t>mySAP.com</a:t>
            </a:r>
            <a:r>
              <a:rPr lang="zh-TW" altLang="en-US" sz="3600" dirty="0" smtClean="0">
                <a:latin typeface="華康兒風體W4" panose="020F0400000000000000" pitchFamily="34" charset="-120"/>
                <a:ea typeface="華康兒風體W4" panose="020F0400000000000000" pitchFamily="34" charset="-120"/>
              </a:rPr>
              <a:t>與</a:t>
            </a:r>
            <a:r>
              <a:rPr lang="en-US" altLang="zh-TW" sz="3600" dirty="0" smtClean="0">
                <a:latin typeface="華康兒風體W4" panose="020F0400000000000000" pitchFamily="34" charset="-120"/>
                <a:ea typeface="華康兒風體W4" panose="020F0400000000000000" pitchFamily="34" charset="-120"/>
              </a:rPr>
              <a:t>SAP</a:t>
            </a:r>
            <a:r>
              <a:rPr lang="zh-TW" altLang="en-US" sz="3600" dirty="0" smtClean="0">
                <a:latin typeface="華康兒風體W4" panose="020F0400000000000000" pitchFamily="34" charset="-120"/>
                <a:ea typeface="華康兒風體W4" panose="020F0400000000000000" pitchFamily="34" charset="-120"/>
              </a:rPr>
              <a:t> </a:t>
            </a:r>
            <a:r>
              <a:rPr lang="en-US" altLang="zh-TW" sz="3600" dirty="0" err="1" smtClean="0">
                <a:latin typeface="華康兒風體W4" panose="020F0400000000000000" pitchFamily="34" charset="-120"/>
                <a:ea typeface="華康兒風體W4" panose="020F0400000000000000" pitchFamily="34" charset="-120"/>
              </a:rPr>
              <a:t>NetWeaver</a:t>
            </a:r>
            <a:r>
              <a:rPr lang="zh-TW" altLang="en-US" sz="3600" dirty="0" smtClean="0">
                <a:latin typeface="華康兒風體W4" panose="020F0400000000000000" pitchFamily="34" charset="-120"/>
                <a:ea typeface="華康兒風體W4" panose="020F0400000000000000" pitchFamily="34" charset="-120"/>
              </a:rPr>
              <a:t>－整合電子商務平台</a:t>
            </a:r>
            <a:endParaRPr lang="en-US" altLang="zh-TW" sz="3600" dirty="0" smtClean="0">
              <a:latin typeface="華康兒風體W4" panose="020F0400000000000000" pitchFamily="34" charset="-120"/>
              <a:ea typeface="華康兒風體W4" panose="020F0400000000000000" pitchFamily="34" charset="-120"/>
            </a:endParaRPr>
          </a:p>
        </p:txBody>
      </p:sp>
      <p:sp>
        <p:nvSpPr>
          <p:cNvPr id="8" name="五邊形 7"/>
          <p:cNvSpPr/>
          <p:nvPr/>
        </p:nvSpPr>
        <p:spPr>
          <a:xfrm>
            <a:off x="0" y="4854741"/>
            <a:ext cx="11634537" cy="833062"/>
          </a:xfrm>
          <a:prstGeom prst="homePlate">
            <a:avLst/>
          </a:prstGeom>
        </p:spPr>
        <p:style>
          <a:lnRef idx="3">
            <a:schemeClr val="lt1"/>
          </a:lnRef>
          <a:fillRef idx="1">
            <a:schemeClr val="accent3"/>
          </a:fillRef>
          <a:effectRef idx="1">
            <a:schemeClr val="accent3"/>
          </a:effectRef>
          <a:fontRef idx="minor">
            <a:schemeClr val="lt1"/>
          </a:fontRef>
        </p:style>
        <p:txBody>
          <a:bodyPr rtlCol="0" anchor="ctr"/>
          <a:lstStyle/>
          <a:p>
            <a:r>
              <a:rPr lang="en-US" altLang="zh-TW" sz="4400" dirty="0" smtClean="0">
                <a:latin typeface="華康兒風體W4" panose="020F0400000000000000" pitchFamily="34" charset="-120"/>
                <a:ea typeface="華康兒風體W4" panose="020F0400000000000000" pitchFamily="34" charset="-120"/>
              </a:rPr>
              <a:t>10.4</a:t>
            </a:r>
            <a:r>
              <a:rPr lang="zh-TW" altLang="en-US" sz="4400" dirty="0" smtClean="0">
                <a:latin typeface="華康兒風體W4" panose="020F0400000000000000" pitchFamily="34" charset="-120"/>
                <a:ea typeface="華康兒風體W4" panose="020F0400000000000000" pitchFamily="34" charset="-120"/>
              </a:rPr>
              <a:t> 導入</a:t>
            </a:r>
            <a:r>
              <a:rPr lang="en-US" altLang="zh-TW" sz="4400" dirty="0" smtClean="0">
                <a:latin typeface="華康兒風體W4" panose="020F0400000000000000" pitchFamily="34" charset="-120"/>
                <a:ea typeface="華康兒風體W4" panose="020F0400000000000000" pitchFamily="34" charset="-120"/>
              </a:rPr>
              <a:t>ERP</a:t>
            </a:r>
            <a:r>
              <a:rPr lang="zh-TW" altLang="en-US" sz="4400" dirty="0" smtClean="0">
                <a:latin typeface="華康兒風體W4" panose="020F0400000000000000" pitchFamily="34" charset="-120"/>
                <a:ea typeface="華康兒風體W4" panose="020F0400000000000000" pitchFamily="34" charset="-120"/>
              </a:rPr>
              <a:t>系統</a:t>
            </a:r>
            <a:endParaRPr lang="en-US" altLang="zh-TW" sz="4400" dirty="0" smtClean="0">
              <a:latin typeface="華康兒風體W4" panose="020F0400000000000000" pitchFamily="34" charset="-120"/>
              <a:ea typeface="華康兒風體W4" panose="020F0400000000000000" pitchFamily="34" charset="-120"/>
            </a:endParaRPr>
          </a:p>
        </p:txBody>
      </p:sp>
      <p:sp>
        <p:nvSpPr>
          <p:cNvPr id="9" name="五邊形 8"/>
          <p:cNvSpPr/>
          <p:nvPr/>
        </p:nvSpPr>
        <p:spPr>
          <a:xfrm>
            <a:off x="0" y="5687803"/>
            <a:ext cx="11634537" cy="938462"/>
          </a:xfrm>
          <a:prstGeom prst="homePlate">
            <a:avLst/>
          </a:prstGeom>
          <a:solidFill>
            <a:srgbClr val="7030A0"/>
          </a:solidFill>
        </p:spPr>
        <p:style>
          <a:lnRef idx="3">
            <a:schemeClr val="lt1"/>
          </a:lnRef>
          <a:fillRef idx="1">
            <a:schemeClr val="dk1"/>
          </a:fillRef>
          <a:effectRef idx="1">
            <a:schemeClr val="dk1"/>
          </a:effectRef>
          <a:fontRef idx="minor">
            <a:schemeClr val="lt1"/>
          </a:fontRef>
        </p:style>
        <p:txBody>
          <a:bodyPr rtlCol="0" anchor="ctr"/>
          <a:lstStyle/>
          <a:p>
            <a:r>
              <a:rPr lang="en-US" altLang="zh-TW" sz="4400" dirty="0" smtClean="0">
                <a:latin typeface="華康兒風體W4" panose="020F0400000000000000" pitchFamily="34" charset="-120"/>
                <a:ea typeface="華康兒風體W4" panose="020F0400000000000000" pitchFamily="34" charset="-120"/>
              </a:rPr>
              <a:t>10.5</a:t>
            </a:r>
            <a:r>
              <a:rPr lang="zh-TW" altLang="en-US" sz="4400" dirty="0" smtClean="0">
                <a:latin typeface="華康兒風體W4" panose="020F0400000000000000" pitchFamily="34" charset="-120"/>
                <a:ea typeface="華康兒風體W4" panose="020F0400000000000000" pitchFamily="34" charset="-120"/>
              </a:rPr>
              <a:t> 結論</a:t>
            </a:r>
            <a:endParaRPr lang="en-US" altLang="zh-TW" sz="4400" dirty="0" smtClean="0">
              <a:latin typeface="華康兒風體W4" panose="020F0400000000000000" pitchFamily="34" charset="-120"/>
              <a:ea typeface="華康兒風體W4" panose="020F0400000000000000" pitchFamily="34" charset="-120"/>
            </a:endParaRPr>
          </a:p>
        </p:txBody>
      </p:sp>
    </p:spTree>
    <p:extLst>
      <p:ext uri="{BB962C8B-B14F-4D97-AF65-F5344CB8AC3E}">
        <p14:creationId xmlns:p14="http://schemas.microsoft.com/office/powerpoint/2010/main" val="362232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0-#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7620000" y="2647950"/>
            <a:ext cx="4572000" cy="4210050"/>
          </a:xfrm>
          <a:prstGeom prst="rect">
            <a:avLst/>
          </a:prstGeom>
        </p:spPr>
      </p:pic>
      <p:sp>
        <p:nvSpPr>
          <p:cNvPr id="4" name="五邊形 3"/>
          <p:cNvSpPr/>
          <p:nvPr/>
        </p:nvSpPr>
        <p:spPr>
          <a:xfrm>
            <a:off x="0" y="0"/>
            <a:ext cx="11634537" cy="986590"/>
          </a:xfrm>
          <a:prstGeom prst="homePlate">
            <a:avLst/>
          </a:prstGeom>
          <a:solidFill>
            <a:srgbClr val="7030A0"/>
          </a:solidFill>
        </p:spPr>
        <p:style>
          <a:lnRef idx="3">
            <a:schemeClr val="lt1"/>
          </a:lnRef>
          <a:fillRef idx="1">
            <a:schemeClr val="dk1"/>
          </a:fillRef>
          <a:effectRef idx="1">
            <a:schemeClr val="dk1"/>
          </a:effectRef>
          <a:fontRef idx="minor">
            <a:schemeClr val="lt1"/>
          </a:fontRef>
        </p:style>
        <p:txBody>
          <a:bodyPr rtlCol="0" anchor="ctr"/>
          <a:lstStyle/>
          <a:p>
            <a:r>
              <a:rPr lang="en-US" altLang="zh-TW" sz="44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10.5</a:t>
            </a:r>
            <a:r>
              <a:rPr lang="zh-TW" altLang="en-US" sz="44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 結論</a:t>
            </a:r>
            <a:endParaRPr lang="en-US" altLang="zh-TW" sz="44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
        <p:nvSpPr>
          <p:cNvPr id="11" name="圓角矩形圖說文字 10"/>
          <p:cNvSpPr/>
          <p:nvPr/>
        </p:nvSpPr>
        <p:spPr>
          <a:xfrm>
            <a:off x="142874" y="1171575"/>
            <a:ext cx="7477125" cy="5686425"/>
          </a:xfrm>
          <a:prstGeom prst="wedgeRoundRectCallout">
            <a:avLst>
              <a:gd name="adj1" fmla="val 59569"/>
              <a:gd name="adj2" fmla="val -10381"/>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Wingdings" panose="05000000000000000000" pitchFamily="2" charset="2"/>
              <a:buChar char="p"/>
            </a:pPr>
            <a:r>
              <a:rPr lang="zh-TW" altLang="en-US" sz="3600" dirty="0" smtClean="0">
                <a:latin typeface="華康兒風體W4(P)" panose="020F0400000000000000" pitchFamily="34" charset="-120"/>
                <a:ea typeface="華康兒風體W4(P)" panose="020F0400000000000000" pitchFamily="34" charset="-120"/>
              </a:rPr>
              <a:t>實務上，導入</a:t>
            </a:r>
            <a:r>
              <a:rPr lang="en-US" altLang="zh-TW" sz="3600" dirty="0" smtClean="0">
                <a:latin typeface="華康兒風體W4(P)" panose="020F0400000000000000" pitchFamily="34" charset="-120"/>
                <a:ea typeface="華康兒風體W4(P)" panose="020F0400000000000000" pitchFamily="34" charset="-120"/>
              </a:rPr>
              <a:t>ERP</a:t>
            </a:r>
            <a:r>
              <a:rPr lang="zh-TW" altLang="en-US" sz="3600" dirty="0" smtClean="0">
                <a:latin typeface="華康兒風體W4(P)" panose="020F0400000000000000" pitchFamily="34" charset="-120"/>
                <a:ea typeface="華康兒風體W4(P)" panose="020F0400000000000000" pitchFamily="34" charset="-120"/>
              </a:rPr>
              <a:t>有許多方法，不同公司適用的技術亦不相同。</a:t>
            </a:r>
            <a:endParaRPr lang="en-US" altLang="zh-TW" sz="3600" dirty="0" smtClean="0">
              <a:latin typeface="華康兒風體W4(P)" panose="020F0400000000000000" pitchFamily="34" charset="-120"/>
              <a:ea typeface="華康兒風體W4(P)" panose="020F0400000000000000" pitchFamily="34" charset="-120"/>
            </a:endParaRPr>
          </a:p>
          <a:p>
            <a:pPr marL="285750" indent="-285750">
              <a:buFont typeface="Wingdings" panose="05000000000000000000" pitchFamily="2" charset="2"/>
              <a:buChar char="p"/>
            </a:pPr>
            <a:r>
              <a:rPr lang="zh-TW" altLang="en-US" sz="3600" dirty="0" smtClean="0">
                <a:latin typeface="華康兒風體W4(P)" panose="020F0400000000000000" pitchFamily="34" charset="-120"/>
                <a:ea typeface="華康兒風體W4(P)" panose="020F0400000000000000" pitchFamily="34" charset="-120"/>
              </a:rPr>
              <a:t>選擇</a:t>
            </a:r>
            <a:r>
              <a:rPr lang="en-US" altLang="zh-TW" sz="3600" dirty="0" smtClean="0">
                <a:latin typeface="華康兒風體W4(P)" panose="020F0400000000000000" pitchFamily="34" charset="-120"/>
                <a:ea typeface="華康兒風體W4(P)" panose="020F0400000000000000" pitchFamily="34" charset="-120"/>
              </a:rPr>
              <a:t>ERP</a:t>
            </a:r>
            <a:r>
              <a:rPr lang="zh-TW" altLang="en-US" sz="3600" dirty="0" smtClean="0">
                <a:latin typeface="華康兒風體W4(P)" panose="020F0400000000000000" pitchFamily="34" charset="-120"/>
                <a:ea typeface="華康兒風體W4(P)" panose="020F0400000000000000" pitchFamily="34" charset="-120"/>
              </a:rPr>
              <a:t>應評估各家廠商的優 　</a:t>
            </a:r>
            <a:r>
              <a:rPr lang="en-US" altLang="zh-TW" sz="3600" dirty="0" smtClean="0">
                <a:latin typeface="華康兒風體W4(P)" panose="020F0400000000000000" pitchFamily="34" charset="-120"/>
                <a:ea typeface="華康兒風體W4(P)" panose="020F0400000000000000" pitchFamily="34" charset="-120"/>
              </a:rPr>
              <a:t/>
            </a:r>
            <a:br>
              <a:rPr lang="en-US" altLang="zh-TW" sz="3600" dirty="0" smtClean="0">
                <a:latin typeface="華康兒風體W4(P)" panose="020F0400000000000000" pitchFamily="34" charset="-120"/>
                <a:ea typeface="華康兒風體W4(P)" panose="020F0400000000000000" pitchFamily="34" charset="-120"/>
              </a:rPr>
            </a:br>
            <a:r>
              <a:rPr lang="zh-TW" altLang="en-US" sz="3600" dirty="0" smtClean="0">
                <a:latin typeface="華康兒風體W4(P)" panose="020F0400000000000000" pitchFamily="34" charset="-120"/>
                <a:ea typeface="華康兒風體W4(P)" panose="020F0400000000000000" pitchFamily="34" charset="-120"/>
              </a:rPr>
              <a:t>缺點。</a:t>
            </a:r>
            <a:endParaRPr lang="en-US" altLang="zh-TW" sz="3600" dirty="0" smtClean="0">
              <a:latin typeface="華康兒風體W4(P)" panose="020F0400000000000000" pitchFamily="34" charset="-120"/>
              <a:ea typeface="華康兒風體W4(P)" panose="020F0400000000000000" pitchFamily="34" charset="-120"/>
            </a:endParaRPr>
          </a:p>
          <a:p>
            <a:pPr marL="285750" indent="-285750">
              <a:buFont typeface="Wingdings" panose="05000000000000000000" pitchFamily="2" charset="2"/>
              <a:buChar char="p"/>
            </a:pPr>
            <a:r>
              <a:rPr lang="zh-TW" altLang="en-US" sz="3600" dirty="0" smtClean="0">
                <a:latin typeface="華康兒風體W4(P)" panose="020F0400000000000000" pitchFamily="34" charset="-120"/>
                <a:ea typeface="華康兒風體W4(P)" panose="020F0400000000000000" pitchFamily="34" charset="-120"/>
              </a:rPr>
              <a:t>本章提供了多種</a:t>
            </a:r>
            <a:r>
              <a:rPr lang="en-US" altLang="zh-TW" sz="3600" dirty="0" smtClean="0">
                <a:latin typeface="華康兒風體W4(P)" panose="020F0400000000000000" pitchFamily="34" charset="-120"/>
                <a:ea typeface="華康兒風體W4(P)" panose="020F0400000000000000" pitchFamily="34" charset="-120"/>
              </a:rPr>
              <a:t>ERP</a:t>
            </a:r>
            <a:r>
              <a:rPr lang="zh-TW" altLang="en-US" sz="3600" dirty="0" smtClean="0">
                <a:latin typeface="華康兒風體W4(P)" panose="020F0400000000000000" pitchFamily="34" charset="-120"/>
                <a:ea typeface="華康兒風體W4(P)" panose="020F0400000000000000" pitchFamily="34" charset="-120"/>
              </a:rPr>
              <a:t>系統優缺點比較。</a:t>
            </a:r>
            <a:endParaRPr lang="en-US" altLang="zh-TW" sz="3600" dirty="0" smtClean="0">
              <a:latin typeface="華康兒風體W4(P)" panose="020F0400000000000000" pitchFamily="34" charset="-120"/>
              <a:ea typeface="華康兒風體W4(P)" panose="020F0400000000000000" pitchFamily="34" charset="-120"/>
            </a:endParaRPr>
          </a:p>
          <a:p>
            <a:pPr marL="285750" indent="-285750">
              <a:buFont typeface="Wingdings" panose="05000000000000000000" pitchFamily="2" charset="2"/>
              <a:buChar char="p"/>
            </a:pPr>
            <a:r>
              <a:rPr lang="zh-TW" altLang="en-US" sz="3600" dirty="0" smtClean="0">
                <a:latin typeface="華康兒風體W4(P)" panose="020F0400000000000000" pitchFamily="34" charset="-120"/>
                <a:ea typeface="華康兒風體W4(P)" panose="020F0400000000000000" pitchFamily="34" charset="-120"/>
              </a:rPr>
              <a:t>了解這些常用得技術十分重要，讓公司能正確跟上變化快速的軟體技術。</a:t>
            </a:r>
            <a:endParaRPr lang="zh-TW" altLang="en-US" sz="3600" dirty="0">
              <a:latin typeface="華康兒風體W4(P)" panose="020F0400000000000000" pitchFamily="34" charset="-120"/>
              <a:ea typeface="華康兒風體W4(P)" panose="020F0400000000000000" pitchFamily="34" charset="-120"/>
            </a:endParaRPr>
          </a:p>
        </p:txBody>
      </p:sp>
    </p:spTree>
    <p:extLst>
      <p:ext uri="{BB962C8B-B14F-4D97-AF65-F5344CB8AC3E}">
        <p14:creationId xmlns:p14="http://schemas.microsoft.com/office/powerpoint/2010/main" val="391554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fill="hold" grpId="0" nodeType="afterEffect">
                                  <p:stCondLst>
                                    <p:cond delay="0"/>
                                  </p:stCondLst>
                                  <p:childTnLst>
                                    <p:animClr clrSpc="hsl" dir="cw">
                                      <p:cBhvr override="childStyle">
                                        <p:cTn id="6" dur="500" fill="hold"/>
                                        <p:tgtEl>
                                          <p:spTgt spid="4"/>
                                        </p:tgtEl>
                                        <p:attrNameLst>
                                          <p:attrName>style.color</p:attrName>
                                        </p:attrNameLst>
                                      </p:cBhvr>
                                      <p:by>
                                        <p:hsl h="0" s="12549" l="25098"/>
                                      </p:by>
                                    </p:animClr>
                                    <p:animClr clrSpc="hsl" dir="cw">
                                      <p:cBhvr>
                                        <p:cTn id="7" dur="500" fill="hold"/>
                                        <p:tgtEl>
                                          <p:spTgt spid="4"/>
                                        </p:tgtEl>
                                        <p:attrNameLst>
                                          <p:attrName>fillcolor</p:attrName>
                                        </p:attrNameLst>
                                      </p:cBhvr>
                                      <p:by>
                                        <p:hsl h="0" s="12549" l="25098"/>
                                      </p:by>
                                    </p:animClr>
                                    <p:animClr clrSpc="hsl" dir="cw">
                                      <p:cBhvr>
                                        <p:cTn id="8" dur="500" fill="hold"/>
                                        <p:tgtEl>
                                          <p:spTgt spid="4"/>
                                        </p:tgtEl>
                                        <p:attrNameLst>
                                          <p:attrName>stroke.color</p:attrName>
                                        </p:attrNameLst>
                                      </p:cBhvr>
                                      <p:by>
                                        <p:hsl h="0" s="12549" l="25098"/>
                                      </p:by>
                                    </p:animClr>
                                    <p:set>
                                      <p:cBhvr>
                                        <p:cTn id="9"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smtClean="0"/>
              <a:t>The End</a:t>
            </a:r>
            <a:r>
              <a:rPr lang="en-US" altLang="zh-TW" dirty="0"/>
              <a:t>.</a:t>
            </a:r>
            <a:endParaRPr lang="zh-TW" altLang="en-US" dirty="0"/>
          </a:p>
        </p:txBody>
      </p:sp>
      <p:pic>
        <p:nvPicPr>
          <p:cNvPr id="6" name="圖片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900"/>
                    </a14:imgEffect>
                    <a14:imgEffect>
                      <a14:saturation sat="0"/>
                    </a14:imgEffect>
                  </a14:imgLayer>
                </a14:imgProps>
              </a:ext>
            </a:extLst>
          </a:blip>
          <a:stretch>
            <a:fillRect/>
          </a:stretch>
        </p:blipFill>
        <p:spPr>
          <a:xfrm>
            <a:off x="8323384" y="2989384"/>
            <a:ext cx="3868615" cy="3868615"/>
          </a:xfrm>
          <a:prstGeom prst="rect">
            <a:avLst/>
          </a:prstGeom>
        </p:spPr>
      </p:pic>
    </p:spTree>
    <p:extLst>
      <p:ext uri="{BB962C8B-B14F-4D97-AF65-F5344CB8AC3E}">
        <p14:creationId xmlns:p14="http://schemas.microsoft.com/office/powerpoint/2010/main" val="28582112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6" name="圖片 5"/>
          <p:cNvPicPr>
            <a:picLocks noChangeAspect="1"/>
          </p:cNvPicPr>
          <p:nvPr/>
        </p:nvPicPr>
        <p:blipFill rotWithShape="1">
          <a:blip r:embed="rId3"/>
          <a:srcRect r="865"/>
          <a:stretch/>
        </p:blipFill>
        <p:spPr>
          <a:xfrm>
            <a:off x="0" y="1601563"/>
            <a:ext cx="4029809" cy="5256437"/>
          </a:xfrm>
          <a:prstGeom prst="rect">
            <a:avLst/>
          </a:prstGeom>
        </p:spPr>
      </p:pic>
      <p:sp>
        <p:nvSpPr>
          <p:cNvPr id="8" name="雲朵形圖說文字 7"/>
          <p:cNvSpPr/>
          <p:nvPr/>
        </p:nvSpPr>
        <p:spPr>
          <a:xfrm>
            <a:off x="4901712" y="334108"/>
            <a:ext cx="6418384" cy="4255477"/>
          </a:xfrm>
          <a:prstGeom prst="cloudCallout">
            <a:avLst>
              <a:gd name="adj1" fmla="val -75354"/>
              <a:gd name="adj2" fmla="val -13533"/>
            </a:avLst>
          </a:prstGeom>
          <a:ln w="38100">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TW" sz="10000" dirty="0" smtClean="0">
                <a:latin typeface="華康兒風體W4(P)" panose="020F0400000000000000" pitchFamily="34" charset="-120"/>
                <a:ea typeface="華康兒風體W4(P)" panose="020F0400000000000000" pitchFamily="34" charset="-120"/>
              </a:rPr>
              <a:t>Q&amp;A</a:t>
            </a:r>
            <a:endParaRPr lang="zh-TW" altLang="en-US" sz="10000" dirty="0">
              <a:latin typeface="華康兒風體W4(P)" panose="020F0400000000000000" pitchFamily="34" charset="-120"/>
              <a:ea typeface="華康兒風體W4(P)" panose="020F0400000000000000" pitchFamily="34" charset="-120"/>
            </a:endParaRPr>
          </a:p>
        </p:txBody>
      </p:sp>
    </p:spTree>
    <p:extLst>
      <p:ext uri="{BB962C8B-B14F-4D97-AF65-F5344CB8AC3E}">
        <p14:creationId xmlns:p14="http://schemas.microsoft.com/office/powerpoint/2010/main" val="14272110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7843368" y="1788499"/>
            <a:ext cx="3982915" cy="3982915"/>
          </a:xfrm>
          <a:prstGeom prst="rect">
            <a:avLst/>
          </a:prstGeom>
        </p:spPr>
      </p:pic>
      <p:sp>
        <p:nvSpPr>
          <p:cNvPr id="9" name="五邊形 8"/>
          <p:cNvSpPr/>
          <p:nvPr/>
        </p:nvSpPr>
        <p:spPr>
          <a:xfrm>
            <a:off x="0" y="-6918"/>
            <a:ext cx="11514221" cy="902368"/>
          </a:xfrm>
          <a:prstGeom prst="homePlate">
            <a:avLst/>
          </a:prstGeom>
        </p:spPr>
        <p:style>
          <a:lnRef idx="3">
            <a:schemeClr val="lt1"/>
          </a:lnRef>
          <a:fillRef idx="1">
            <a:schemeClr val="accent1"/>
          </a:fillRef>
          <a:effectRef idx="1">
            <a:schemeClr val="accent1"/>
          </a:effectRef>
          <a:fontRef idx="minor">
            <a:schemeClr val="lt1"/>
          </a:fontRef>
        </p:style>
        <p:txBody>
          <a:bodyPr rtlCol="0" anchor="ctr"/>
          <a:lstStyle/>
          <a:p>
            <a:r>
              <a:rPr lang="zh-TW" altLang="en-US" sz="3600" b="1" dirty="0" smtClean="0">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rPr>
              <a:t>章首個案：資訊危機－消失的桌子</a:t>
            </a:r>
            <a:endParaRPr lang="en-US" altLang="zh-TW" sz="3600" b="1" dirty="0" smtClean="0">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endParaRPr>
          </a:p>
        </p:txBody>
      </p:sp>
      <p:sp>
        <p:nvSpPr>
          <p:cNvPr id="2" name="標題 1"/>
          <p:cNvSpPr>
            <a:spLocks noGrp="1"/>
          </p:cNvSpPr>
          <p:nvPr>
            <p:ph type="title"/>
          </p:nvPr>
        </p:nvSpPr>
        <p:spPr>
          <a:xfrm>
            <a:off x="-2541543" y="759651"/>
            <a:ext cx="10972800" cy="1143000"/>
          </a:xfrm>
        </p:spPr>
        <p:txBody>
          <a:bodyPr>
            <a:normAutofit/>
          </a:bodyPr>
          <a:lstStyle/>
          <a:p>
            <a:r>
              <a:rPr lang="zh-TW" altLang="zh-TW" sz="4800" b="1" dirty="0">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rPr>
              <a:t>個案：</a:t>
            </a:r>
            <a:r>
              <a:rPr lang="zh-TW" altLang="zh-TW" sz="4800" b="1" dirty="0" smtClean="0">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rPr>
              <a:t>消失的桌子</a:t>
            </a:r>
            <a:endParaRPr kumimoji="1" lang="zh-TW" altLang="en-US" sz="4800" b="1" dirty="0">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endParaRPr>
          </a:p>
        </p:txBody>
      </p:sp>
      <p:sp>
        <p:nvSpPr>
          <p:cNvPr id="3" name="內容版面配置區 2"/>
          <p:cNvSpPr>
            <a:spLocks noGrp="1"/>
          </p:cNvSpPr>
          <p:nvPr>
            <p:ph idx="1"/>
          </p:nvPr>
        </p:nvSpPr>
        <p:spPr>
          <a:xfrm>
            <a:off x="265388" y="1780590"/>
            <a:ext cx="10983444" cy="5336634"/>
          </a:xfrm>
        </p:spPr>
        <p:txBody>
          <a:bodyPr>
            <a:normAutofit fontScale="92500" lnSpcReduction="20000"/>
          </a:bodyPr>
          <a:lstStyle/>
          <a:p>
            <a:pPr>
              <a:buFont typeface="Wingdings" panose="05000000000000000000" pitchFamily="2" charset="2"/>
              <a:buChar char="p"/>
            </a:pPr>
            <a:r>
              <a:rPr kumimoji="1" lang="zh-TW" altLang="en-US" sz="4400" dirty="0" smtClean="0">
                <a:latin typeface="華康兒風體W4(P)" panose="020F0400000000000000" pitchFamily="34" charset="-120"/>
                <a:ea typeface="華康兒風體W4(P)" panose="020F0400000000000000" pitchFamily="34" charset="-120"/>
              </a:rPr>
              <a:t>無法追蹤訂單狀況</a:t>
            </a:r>
            <a:endParaRPr kumimoji="1" lang="en-US" altLang="zh-TW" sz="4400" dirty="0">
              <a:latin typeface="華康兒風體W4(P)" panose="020F0400000000000000" pitchFamily="34" charset="-120"/>
              <a:ea typeface="華康兒風體W4(P)" panose="020F0400000000000000" pitchFamily="34" charset="-120"/>
            </a:endParaRPr>
          </a:p>
          <a:p>
            <a:pPr lvl="1">
              <a:buFont typeface="Arial" panose="020B0604020202020204" pitchFamily="34" charset="0"/>
              <a:buChar char="•"/>
            </a:pPr>
            <a:r>
              <a:rPr kumimoji="1" lang="zh-TW" altLang="en-US" sz="3900" dirty="0" smtClean="0">
                <a:solidFill>
                  <a:schemeClr val="bg1">
                    <a:lumMod val="50000"/>
                  </a:schemeClr>
                </a:solidFill>
                <a:latin typeface="華康兒風體W4(P)" panose="020F0400000000000000" pitchFamily="34" charset="-120"/>
                <a:ea typeface="華康兒風體W4(P)" panose="020F0400000000000000" pitchFamily="34" charset="-120"/>
              </a:rPr>
              <a:t>應該出貨的桌子卻遲遲拖延</a:t>
            </a:r>
            <a:endParaRPr kumimoji="1" lang="en-US" altLang="zh-TW" sz="3900" dirty="0" smtClean="0">
              <a:solidFill>
                <a:schemeClr val="bg1">
                  <a:lumMod val="50000"/>
                </a:schemeClr>
              </a:solidFill>
              <a:latin typeface="華康兒風體W4(P)" panose="020F0400000000000000" pitchFamily="34" charset="-120"/>
              <a:ea typeface="華康兒風體W4(P)" panose="020F0400000000000000" pitchFamily="34" charset="-120"/>
            </a:endParaRPr>
          </a:p>
          <a:p>
            <a:pPr>
              <a:buFont typeface="Wingdings" panose="05000000000000000000" pitchFamily="2" charset="2"/>
              <a:buChar char="p"/>
            </a:pPr>
            <a:r>
              <a:rPr kumimoji="1" lang="zh-TW" altLang="en-US" sz="4400" dirty="0" smtClean="0">
                <a:latin typeface="華康兒風體W4(P)" panose="020F0400000000000000" pitchFamily="34" charset="-120"/>
                <a:ea typeface="華康兒風體W4(P)" panose="020F0400000000000000" pitchFamily="34" charset="-120"/>
              </a:rPr>
              <a:t>無法掌握貨品位置</a:t>
            </a:r>
            <a:endParaRPr kumimoji="1" lang="en-US" altLang="zh-TW" sz="4400" dirty="0">
              <a:latin typeface="華康兒風體W4(P)" panose="020F0400000000000000" pitchFamily="34" charset="-120"/>
              <a:ea typeface="華康兒風體W4(P)" panose="020F0400000000000000" pitchFamily="34" charset="-120"/>
            </a:endParaRPr>
          </a:p>
          <a:p>
            <a:pPr lvl="1">
              <a:buFont typeface="Arial" panose="020B0604020202020204" pitchFamily="34" charset="0"/>
              <a:buChar char="•"/>
            </a:pPr>
            <a:r>
              <a:rPr kumimoji="1" lang="zh-TW" altLang="en-US" sz="3900" dirty="0" smtClean="0">
                <a:solidFill>
                  <a:schemeClr val="bg1">
                    <a:lumMod val="50000"/>
                  </a:schemeClr>
                </a:solidFill>
                <a:latin typeface="華康兒風體W4(P)" panose="020F0400000000000000" pitchFamily="34" charset="-120"/>
                <a:ea typeface="華康兒風體W4(P)" panose="020F0400000000000000" pitchFamily="34" charset="-120"/>
              </a:rPr>
              <a:t>到工廠詢問員工，桌子卻不知去向</a:t>
            </a:r>
            <a:endParaRPr kumimoji="1" lang="en-US" altLang="zh-TW" sz="3900" dirty="0" smtClean="0">
              <a:solidFill>
                <a:schemeClr val="bg1">
                  <a:lumMod val="50000"/>
                </a:schemeClr>
              </a:solidFill>
              <a:latin typeface="華康兒風體W4(P)" panose="020F0400000000000000" pitchFamily="34" charset="-120"/>
              <a:ea typeface="華康兒風體W4(P)" panose="020F0400000000000000" pitchFamily="34" charset="-120"/>
            </a:endParaRPr>
          </a:p>
          <a:p>
            <a:pPr>
              <a:buFont typeface="Wingdings" panose="05000000000000000000" pitchFamily="2" charset="2"/>
              <a:buChar char="p"/>
            </a:pPr>
            <a:r>
              <a:rPr kumimoji="1" lang="zh-TW" altLang="en-US" sz="4400" dirty="0" smtClean="0">
                <a:latin typeface="華康兒風體W4(P)" panose="020F0400000000000000" pitchFamily="34" charset="-120"/>
                <a:ea typeface="華康兒風體W4(P)" panose="020F0400000000000000" pitchFamily="34" charset="-120"/>
              </a:rPr>
              <a:t>更改訂單障礙</a:t>
            </a:r>
            <a:endParaRPr kumimoji="1" lang="en-US" altLang="zh-TW" sz="4400" dirty="0">
              <a:latin typeface="華康兒風體W4(P)" panose="020F0400000000000000" pitchFamily="34" charset="-120"/>
              <a:ea typeface="華康兒風體W4(P)" panose="020F0400000000000000" pitchFamily="34" charset="-120"/>
            </a:endParaRPr>
          </a:p>
          <a:p>
            <a:pPr lvl="1">
              <a:buFont typeface="Arial" panose="020B0604020202020204" pitchFamily="34" charset="0"/>
              <a:buChar char="•"/>
            </a:pPr>
            <a:r>
              <a:rPr kumimoji="1" lang="zh-TW" altLang="en-US" sz="3500" dirty="0" smtClean="0">
                <a:solidFill>
                  <a:schemeClr val="bg1">
                    <a:lumMod val="50000"/>
                  </a:schemeClr>
                </a:solidFill>
                <a:latin typeface="華康兒風體W4(P)" panose="020F0400000000000000" pitchFamily="34" charset="-120"/>
                <a:ea typeface="華康兒風體W4(P)" panose="020F0400000000000000" pitchFamily="34" charset="-120"/>
              </a:rPr>
              <a:t>更改客戶要求後，跟零件供應商之間協調有誤</a:t>
            </a:r>
            <a:endParaRPr kumimoji="1" lang="en-US" altLang="zh-TW" sz="3500" dirty="0" smtClean="0">
              <a:solidFill>
                <a:schemeClr val="bg1">
                  <a:lumMod val="50000"/>
                </a:schemeClr>
              </a:solidFill>
              <a:latin typeface="華康兒風體W4(P)" panose="020F0400000000000000" pitchFamily="34" charset="-120"/>
              <a:ea typeface="華康兒風體W4(P)" panose="020F0400000000000000" pitchFamily="34" charset="-120"/>
            </a:endParaRPr>
          </a:p>
          <a:p>
            <a:pPr>
              <a:buFont typeface="Wingdings" panose="05000000000000000000" pitchFamily="2" charset="2"/>
              <a:buChar char="p"/>
            </a:pPr>
            <a:r>
              <a:rPr kumimoji="1" lang="zh-TW" altLang="en-US" sz="4800" dirty="0" smtClean="0">
                <a:latin typeface="華康兒風體W4(P)" panose="020F0400000000000000" pitchFamily="34" charset="-120"/>
                <a:ea typeface="華康兒風體W4(P)" panose="020F0400000000000000" pitchFamily="34" charset="-120"/>
              </a:rPr>
              <a:t>訂單資訊無法同步</a:t>
            </a:r>
            <a:endParaRPr kumimoji="1" lang="en-US" altLang="zh-TW" sz="4800" dirty="0">
              <a:latin typeface="華康兒風體W4(P)" panose="020F0400000000000000" pitchFamily="34" charset="-120"/>
              <a:ea typeface="華康兒風體W4(P)" panose="020F0400000000000000" pitchFamily="34" charset="-120"/>
            </a:endParaRPr>
          </a:p>
          <a:p>
            <a:pPr lvl="1">
              <a:buFont typeface="Arial" panose="020B0604020202020204" pitchFamily="34" charset="0"/>
              <a:buChar char="•"/>
            </a:pPr>
            <a:r>
              <a:rPr kumimoji="1" lang="zh-TW" altLang="en-US" sz="3500" dirty="0" smtClean="0">
                <a:solidFill>
                  <a:schemeClr val="bg1">
                    <a:lumMod val="50000"/>
                  </a:schemeClr>
                </a:solidFill>
                <a:latin typeface="華康兒風體W4(P)" panose="020F0400000000000000" pitchFamily="34" charset="-120"/>
                <a:ea typeface="華康兒風體W4(P)" panose="020F0400000000000000" pitchFamily="34" charset="-120"/>
              </a:rPr>
              <a:t>雖然訂單已完成，但銷售人員卻毫不知情，貨運資訊也無法同步</a:t>
            </a:r>
            <a:endParaRPr kumimoji="1" lang="zh-TW" altLang="en-US" sz="3500" dirty="0">
              <a:solidFill>
                <a:schemeClr val="bg1">
                  <a:lumMod val="50000"/>
                </a:schemeClr>
              </a:solidFill>
              <a:latin typeface="華康兒風體W4(P)" panose="020F0400000000000000" pitchFamily="34" charset="-120"/>
              <a:ea typeface="華康兒風體W4(P)" panose="020F0400000000000000" pitchFamily="34" charset="-120"/>
            </a:endParaRPr>
          </a:p>
        </p:txBody>
      </p:sp>
      <p:grpSp>
        <p:nvGrpSpPr>
          <p:cNvPr id="10" name="群組 9"/>
          <p:cNvGrpSpPr/>
          <p:nvPr/>
        </p:nvGrpSpPr>
        <p:grpSpPr>
          <a:xfrm>
            <a:off x="7601635" y="869989"/>
            <a:ext cx="3290430" cy="1429435"/>
            <a:chOff x="7601635" y="869989"/>
            <a:chExt cx="3290430" cy="1429435"/>
          </a:xfrm>
        </p:grpSpPr>
        <p:sp>
          <p:nvSpPr>
            <p:cNvPr id="5" name="減號 4"/>
            <p:cNvSpPr/>
            <p:nvPr/>
          </p:nvSpPr>
          <p:spPr>
            <a:xfrm rot="3382537">
              <a:off x="7313576" y="1442872"/>
              <a:ext cx="1144611" cy="568494"/>
            </a:xfrm>
            <a:prstGeom prst="mathMinus">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a:latin typeface="華康兒風體W4(P)" panose="020F0400000000000000" pitchFamily="34" charset="-120"/>
                <a:ea typeface="華康兒風體W4(P)" panose="020F0400000000000000" pitchFamily="34" charset="-120"/>
              </a:endParaRPr>
            </a:p>
          </p:txBody>
        </p:sp>
        <p:sp>
          <p:nvSpPr>
            <p:cNvPr id="6" name="減號 5"/>
            <p:cNvSpPr/>
            <p:nvPr/>
          </p:nvSpPr>
          <p:spPr>
            <a:xfrm rot="4219571">
              <a:off x="8217812" y="1228568"/>
              <a:ext cx="1144611" cy="568494"/>
            </a:xfrm>
            <a:prstGeom prst="mathMinus">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a:latin typeface="華康兒風體W4(P)" panose="020F0400000000000000" pitchFamily="34" charset="-120"/>
                <a:ea typeface="華康兒風體W4(P)" panose="020F0400000000000000" pitchFamily="34" charset="-120"/>
              </a:endParaRPr>
            </a:p>
          </p:txBody>
        </p:sp>
        <p:sp>
          <p:nvSpPr>
            <p:cNvPr id="7" name="減號 6"/>
            <p:cNvSpPr/>
            <p:nvPr/>
          </p:nvSpPr>
          <p:spPr>
            <a:xfrm rot="6480596">
              <a:off x="9131224" y="1158048"/>
              <a:ext cx="1144611" cy="568494"/>
            </a:xfrm>
            <a:prstGeom prst="mathMinus">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a:latin typeface="華康兒風體W4(P)" panose="020F0400000000000000" pitchFamily="34" charset="-120"/>
                <a:ea typeface="華康兒風體W4(P)" panose="020F0400000000000000" pitchFamily="34" charset="-120"/>
              </a:endParaRPr>
            </a:p>
          </p:txBody>
        </p:sp>
        <p:sp>
          <p:nvSpPr>
            <p:cNvPr id="8" name="減號 7"/>
            <p:cNvSpPr/>
            <p:nvPr/>
          </p:nvSpPr>
          <p:spPr>
            <a:xfrm rot="7057346">
              <a:off x="10035512" y="1282335"/>
              <a:ext cx="1144611" cy="568494"/>
            </a:xfrm>
            <a:prstGeom prst="mathMinus">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a:latin typeface="華康兒風體W4(P)" panose="020F0400000000000000" pitchFamily="34" charset="-120"/>
                <a:ea typeface="華康兒風體W4(P)" panose="020F0400000000000000" pitchFamily="34" charset="-120"/>
              </a:endParaRPr>
            </a:p>
          </p:txBody>
        </p:sp>
      </p:grpSp>
    </p:spTree>
    <p:extLst>
      <p:ext uri="{BB962C8B-B14F-4D97-AF65-F5344CB8AC3E}">
        <p14:creationId xmlns:p14="http://schemas.microsoft.com/office/powerpoint/2010/main" val="178705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fill="hold" grpId="0" nodeType="withEffect">
                                  <p:stCondLst>
                                    <p:cond delay="0"/>
                                  </p:stCondLst>
                                  <p:childTnLst>
                                    <p:animClr clrSpc="hsl" dir="cw">
                                      <p:cBhvr override="childStyle">
                                        <p:cTn id="6" dur="500" fill="hold"/>
                                        <p:tgtEl>
                                          <p:spTgt spid="9"/>
                                        </p:tgtEl>
                                        <p:attrNameLst>
                                          <p:attrName>style.color</p:attrName>
                                        </p:attrNameLst>
                                      </p:cBhvr>
                                      <p:by>
                                        <p:hsl h="0" s="12549" l="25098"/>
                                      </p:by>
                                    </p:animClr>
                                    <p:animClr clrSpc="hsl" dir="cw">
                                      <p:cBhvr>
                                        <p:cTn id="7" dur="500" fill="hold"/>
                                        <p:tgtEl>
                                          <p:spTgt spid="9"/>
                                        </p:tgtEl>
                                        <p:attrNameLst>
                                          <p:attrName>fillcolor</p:attrName>
                                        </p:attrNameLst>
                                      </p:cBhvr>
                                      <p:by>
                                        <p:hsl h="0" s="12549" l="25098"/>
                                      </p:by>
                                    </p:animClr>
                                    <p:animClr clrSpc="hsl" dir="cw">
                                      <p:cBhvr>
                                        <p:cTn id="8" dur="500" fill="hold"/>
                                        <p:tgtEl>
                                          <p:spTgt spid="9"/>
                                        </p:tgtEl>
                                        <p:attrNameLst>
                                          <p:attrName>stroke.color</p:attrName>
                                        </p:attrNameLst>
                                      </p:cBhvr>
                                      <p:by>
                                        <p:hsl h="0" s="12549" l="25098"/>
                                      </p:by>
                                    </p:animClr>
                                    <p:set>
                                      <p:cBhvr>
                                        <p:cTn id="9" dur="500" fill="hold"/>
                                        <p:tgtEl>
                                          <p:spTgt spid="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childTnLst>
                          </p:cTn>
                        </p:par>
                        <p:par>
                          <p:cTn id="14" fill="hold">
                            <p:stCondLst>
                              <p:cond delay="0"/>
                            </p:stCondLst>
                            <p:childTnLst>
                              <p:par>
                                <p:cTn id="15" presetID="35" presetClass="emph" presetSubtype="0" fill="hold" nodeType="afterEffect">
                                  <p:stCondLst>
                                    <p:cond delay="0"/>
                                  </p:stCondLst>
                                  <p:childTnLst>
                                    <p:anim calcmode="discrete" valueType="str">
                                      <p:cBhvr>
                                        <p:cTn id="16" dur="1000" fill="hold"/>
                                        <p:tgtEl>
                                          <p:spTgt spid="10"/>
                                        </p:tgtEl>
                                        <p:attrNameLst>
                                          <p:attrName>style.visibility</p:attrName>
                                        </p:attrNameLst>
                                      </p:cBhvr>
                                      <p:tavLst>
                                        <p:tav tm="0">
                                          <p:val>
                                            <p:strVal val="hidden"/>
                                          </p:val>
                                        </p:tav>
                                        <p:tav tm="50000">
                                          <p:val>
                                            <p:strVal val="visible"/>
                                          </p:val>
                                        </p:tav>
                                      </p:tavLst>
                                    </p:anim>
                                  </p:childTnLst>
                                </p:cTn>
                              </p:par>
                            </p:childTnLst>
                          </p:cTn>
                        </p:par>
                        <p:par>
                          <p:cTn id="17" fill="hold">
                            <p:stCondLst>
                              <p:cond delay="1000"/>
                            </p:stCondLst>
                            <p:childTnLst>
                              <p:par>
                                <p:cTn id="18" presetID="35" presetClass="emph" presetSubtype="0" fill="hold" nodeType="afterEffect">
                                  <p:stCondLst>
                                    <p:cond delay="0"/>
                                  </p:stCondLst>
                                  <p:childTnLst>
                                    <p:anim calcmode="discrete" valueType="str">
                                      <p:cBhvr>
                                        <p:cTn id="19"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9093" t="8617" r="7806" b="7234"/>
          <a:stretch/>
        </p:blipFill>
        <p:spPr>
          <a:xfrm>
            <a:off x="7074877" y="2940818"/>
            <a:ext cx="5117123" cy="3886200"/>
          </a:xfrm>
          <a:prstGeom prst="rect">
            <a:avLst/>
          </a:prstGeom>
        </p:spPr>
      </p:pic>
      <p:sp>
        <p:nvSpPr>
          <p:cNvPr id="2" name="標題 1"/>
          <p:cNvSpPr>
            <a:spLocks noGrp="1"/>
          </p:cNvSpPr>
          <p:nvPr>
            <p:ph type="title"/>
          </p:nvPr>
        </p:nvSpPr>
        <p:spPr>
          <a:xfrm>
            <a:off x="-2432538" y="895450"/>
            <a:ext cx="10972800" cy="1143000"/>
          </a:xfrm>
        </p:spPr>
        <p:txBody>
          <a:bodyPr>
            <a:normAutofit/>
          </a:bodyPr>
          <a:lstStyle/>
          <a:p>
            <a:r>
              <a:rPr lang="zh-TW" altLang="zh-TW" sz="4800" b="1" dirty="0" smtClean="0">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rPr>
              <a:t>個案：消失的桌子</a:t>
            </a:r>
            <a:endParaRPr kumimoji="1" lang="zh-TW" altLang="en-US" sz="4800" b="1" dirty="0">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endParaRPr>
          </a:p>
        </p:txBody>
      </p:sp>
      <p:sp>
        <p:nvSpPr>
          <p:cNvPr id="3" name="內容版面配置區 2"/>
          <p:cNvSpPr>
            <a:spLocks noGrp="1"/>
          </p:cNvSpPr>
          <p:nvPr>
            <p:ph idx="1"/>
          </p:nvPr>
        </p:nvSpPr>
        <p:spPr>
          <a:xfrm>
            <a:off x="541421" y="2092570"/>
            <a:ext cx="10972800" cy="4525963"/>
          </a:xfrm>
        </p:spPr>
        <p:txBody>
          <a:bodyPr>
            <a:normAutofit/>
          </a:bodyPr>
          <a:lstStyle/>
          <a:p>
            <a:pPr>
              <a:buFont typeface="Wingdings" panose="05000000000000000000" pitchFamily="2" charset="2"/>
              <a:buChar char="p"/>
            </a:pPr>
            <a:r>
              <a:rPr kumimoji="1" lang="zh-TW" altLang="en-US" sz="4400" dirty="0" smtClean="0">
                <a:latin typeface="華康兒風體W4(P)" panose="020F0400000000000000" pitchFamily="34" charset="-120"/>
                <a:ea typeface="華康兒風體W4(P)" panose="020F0400000000000000" pitchFamily="34" charset="-120"/>
              </a:rPr>
              <a:t>貨運公司的內部系統可以立刻查詢物流狀況，並預估貨物送達時間。</a:t>
            </a:r>
            <a:endParaRPr kumimoji="1" lang="en-US" altLang="zh-TW" sz="4400" dirty="0">
              <a:latin typeface="華康兒風體W4(P)" panose="020F0400000000000000" pitchFamily="34" charset="-120"/>
              <a:ea typeface="華康兒風體W4(P)" panose="020F0400000000000000" pitchFamily="34" charset="-120"/>
            </a:endParaRPr>
          </a:p>
          <a:p>
            <a:pPr>
              <a:buFont typeface="Wingdings" panose="05000000000000000000" pitchFamily="2" charset="2"/>
              <a:buChar char="p"/>
            </a:pPr>
            <a:r>
              <a:rPr kumimoji="1" lang="zh-TW" altLang="en-US" sz="4400" dirty="0" smtClean="0">
                <a:latin typeface="華康兒風體W4(P)" panose="020F0400000000000000" pitchFamily="34" charset="-120"/>
                <a:ea typeface="華康兒風體W4(P)" panose="020F0400000000000000" pitchFamily="34" charset="-120"/>
              </a:rPr>
              <a:t>此個案的主要問題出在其內部資訊無法有效「整合」。</a:t>
            </a:r>
            <a:endParaRPr kumimoji="1" lang="en-US" altLang="zh-TW" sz="4400" dirty="0">
              <a:latin typeface="華康兒風體W4(P)" panose="020F0400000000000000" pitchFamily="34" charset="-120"/>
              <a:ea typeface="華康兒風體W4(P)" panose="020F0400000000000000" pitchFamily="34" charset="-120"/>
            </a:endParaRPr>
          </a:p>
          <a:p>
            <a:pPr>
              <a:buFont typeface="Wingdings" panose="05000000000000000000" pitchFamily="2" charset="2"/>
              <a:buChar char="p"/>
            </a:pPr>
            <a:r>
              <a:rPr kumimoji="1" lang="zh-TW" altLang="en-US" sz="4400" dirty="0" smtClean="0">
                <a:latin typeface="華康兒風體W4(P)" panose="020F0400000000000000" pitchFamily="34" charset="-120"/>
                <a:ea typeface="華康兒風體W4(P)" panose="020F0400000000000000" pitchFamily="34" charset="-120"/>
              </a:rPr>
              <a:t>若能有效導入企業資源規劃（</a:t>
            </a:r>
            <a:r>
              <a:rPr kumimoji="1" lang="en-US" altLang="zh-TW" sz="4400" dirty="0" smtClean="0">
                <a:latin typeface="華康兒風體W4(P)" panose="020F0400000000000000" pitchFamily="34" charset="-120"/>
                <a:ea typeface="華康兒風體W4(P)" panose="020F0400000000000000" pitchFamily="34" charset="-120"/>
              </a:rPr>
              <a:t>ERP</a:t>
            </a:r>
            <a:r>
              <a:rPr kumimoji="1" lang="zh-TW" altLang="en-US" sz="4400" dirty="0" smtClean="0">
                <a:latin typeface="華康兒風體W4(P)" panose="020F0400000000000000" pitchFamily="34" charset="-120"/>
                <a:ea typeface="華康兒風體W4(P)" panose="020F0400000000000000" pitchFamily="34" charset="-120"/>
              </a:rPr>
              <a:t>）系統，可大幅降低個案狀況發生的機會。</a:t>
            </a:r>
            <a:endParaRPr kumimoji="1" lang="zh-TW" altLang="en-US" sz="4400" dirty="0">
              <a:latin typeface="華康兒風體W4(P)" panose="020F0400000000000000" pitchFamily="34" charset="-120"/>
              <a:ea typeface="華康兒風體W4(P)" panose="020F0400000000000000" pitchFamily="34" charset="-120"/>
            </a:endParaRPr>
          </a:p>
        </p:txBody>
      </p:sp>
      <p:sp>
        <p:nvSpPr>
          <p:cNvPr id="4" name="五邊形 3"/>
          <p:cNvSpPr/>
          <p:nvPr/>
        </p:nvSpPr>
        <p:spPr>
          <a:xfrm>
            <a:off x="0" y="-6918"/>
            <a:ext cx="11514221" cy="902368"/>
          </a:xfrm>
          <a:prstGeom prst="homePlate">
            <a:avLst/>
          </a:prstGeom>
        </p:spPr>
        <p:style>
          <a:lnRef idx="3">
            <a:schemeClr val="lt1"/>
          </a:lnRef>
          <a:fillRef idx="1">
            <a:schemeClr val="accent1"/>
          </a:fillRef>
          <a:effectRef idx="1">
            <a:schemeClr val="accent1"/>
          </a:effectRef>
          <a:fontRef idx="minor">
            <a:schemeClr val="lt1"/>
          </a:fontRef>
        </p:style>
        <p:txBody>
          <a:bodyPr rtlCol="0" anchor="ctr"/>
          <a:lstStyle/>
          <a:p>
            <a:r>
              <a:rPr lang="zh-TW" altLang="en-US" sz="3600" b="1" dirty="0" smtClean="0">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rPr>
              <a:t>章首個案：資訊危機－消失的桌子</a:t>
            </a:r>
            <a:endParaRPr lang="en-US" altLang="zh-TW" sz="3600" b="1" dirty="0" smtClean="0">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endParaRPr>
          </a:p>
        </p:txBody>
      </p:sp>
    </p:spTree>
    <p:extLst>
      <p:ext uri="{BB962C8B-B14F-4D97-AF65-F5344CB8AC3E}">
        <p14:creationId xmlns:p14="http://schemas.microsoft.com/office/powerpoint/2010/main" val="352124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fill="hold" grpId="0" nodeType="withEffect">
                                  <p:stCondLst>
                                    <p:cond delay="0"/>
                                  </p:stCondLst>
                                  <p:childTnLst>
                                    <p:animClr clrSpc="hsl" dir="cw">
                                      <p:cBhvr override="childStyle">
                                        <p:cTn id="6" dur="500" fill="hold"/>
                                        <p:tgtEl>
                                          <p:spTgt spid="4"/>
                                        </p:tgtEl>
                                        <p:attrNameLst>
                                          <p:attrName>style.color</p:attrName>
                                        </p:attrNameLst>
                                      </p:cBhvr>
                                      <p:by>
                                        <p:hsl h="0" s="12549" l="25098"/>
                                      </p:by>
                                    </p:animClr>
                                    <p:animClr clrSpc="hsl" dir="cw">
                                      <p:cBhvr>
                                        <p:cTn id="7" dur="500" fill="hold"/>
                                        <p:tgtEl>
                                          <p:spTgt spid="4"/>
                                        </p:tgtEl>
                                        <p:attrNameLst>
                                          <p:attrName>fillcolor</p:attrName>
                                        </p:attrNameLst>
                                      </p:cBhvr>
                                      <p:by>
                                        <p:hsl h="0" s="12549" l="25098"/>
                                      </p:by>
                                    </p:animClr>
                                    <p:animClr clrSpc="hsl" dir="cw">
                                      <p:cBhvr>
                                        <p:cTn id="8" dur="500" fill="hold"/>
                                        <p:tgtEl>
                                          <p:spTgt spid="4"/>
                                        </p:tgtEl>
                                        <p:attrNameLst>
                                          <p:attrName>stroke.color</p:attrName>
                                        </p:attrNameLst>
                                      </p:cBhvr>
                                      <p:by>
                                        <p:hsl h="0" s="12549" l="25098"/>
                                      </p:by>
                                    </p:animClr>
                                    <p:set>
                                      <p:cBhvr>
                                        <p:cTn id="9"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801815" y="868365"/>
            <a:ext cx="10972800" cy="1143000"/>
          </a:xfrm>
          <a:prstGeom prst="ellipse">
            <a:avLst/>
          </a:prstGeom>
        </p:spPr>
        <p:txBody>
          <a:bodyPr>
            <a:noAutofit/>
          </a:bodyPr>
          <a:lstStyle/>
          <a:p>
            <a:r>
              <a:rPr lang="zh-TW" altLang="zh-TW" sz="4800" b="1" dirty="0" smtClean="0">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rPr>
              <a:t>個案：消失的桌子</a:t>
            </a:r>
            <a:endParaRPr kumimoji="1" lang="zh-TW" altLang="en-US" sz="4800" b="1" dirty="0">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endParaRPr>
          </a:p>
        </p:txBody>
      </p:sp>
      <p:sp>
        <p:nvSpPr>
          <p:cNvPr id="3" name="內容版面配置區 2"/>
          <p:cNvSpPr>
            <a:spLocks noGrp="1"/>
          </p:cNvSpPr>
          <p:nvPr>
            <p:ph idx="4294967295"/>
          </p:nvPr>
        </p:nvSpPr>
        <p:spPr>
          <a:xfrm>
            <a:off x="1981200" y="1600201"/>
            <a:ext cx="8229600" cy="4525963"/>
          </a:xfrm>
          <a:prstGeom prst="ellipse">
            <a:avLst/>
          </a:prstGeom>
        </p:spPr>
        <p:txBody>
          <a:bodyPr/>
          <a:lstStyle/>
          <a:p>
            <a:pPr marL="0" indent="0">
              <a:buNone/>
            </a:pPr>
            <a:r>
              <a:rPr kumimoji="1" lang="zh-TW" altLang="en-US" dirty="0" smtClean="0"/>
              <a:t> </a:t>
            </a:r>
            <a:endParaRPr kumimoji="1" lang="zh-TW" altLang="en-US" dirty="0"/>
          </a:p>
        </p:txBody>
      </p:sp>
      <p:pic>
        <p:nvPicPr>
          <p:cNvPr id="8" name="圖片 7"/>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778675"/>
            <a:ext cx="8546373" cy="5079325"/>
          </a:xfrm>
          <a:prstGeom prst="rect">
            <a:avLst/>
          </a:prstGeom>
          <a:noFill/>
          <a:ln>
            <a:noFill/>
          </a:ln>
        </p:spPr>
      </p:pic>
      <p:sp>
        <p:nvSpPr>
          <p:cNvPr id="5" name="五邊形 4"/>
          <p:cNvSpPr/>
          <p:nvPr/>
        </p:nvSpPr>
        <p:spPr>
          <a:xfrm>
            <a:off x="0" y="-6918"/>
            <a:ext cx="11514221" cy="902368"/>
          </a:xfrm>
          <a:prstGeom prst="homePlate">
            <a:avLst/>
          </a:prstGeom>
        </p:spPr>
        <p:style>
          <a:lnRef idx="3">
            <a:schemeClr val="lt1"/>
          </a:lnRef>
          <a:fillRef idx="1">
            <a:schemeClr val="accent1"/>
          </a:fillRef>
          <a:effectRef idx="1">
            <a:schemeClr val="accent1"/>
          </a:effectRef>
          <a:fontRef idx="minor">
            <a:schemeClr val="lt1"/>
          </a:fontRef>
        </p:style>
        <p:txBody>
          <a:bodyPr rtlCol="0" anchor="ctr"/>
          <a:lstStyle/>
          <a:p>
            <a:r>
              <a:rPr lang="zh-TW" altLang="en-US" sz="3600" b="1" dirty="0" smtClean="0">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rPr>
              <a:t>章首個案：資訊危機－消失的桌子</a:t>
            </a:r>
            <a:endParaRPr lang="en-US" altLang="zh-TW" sz="3600" b="1" dirty="0" smtClean="0">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endParaRPr>
          </a:p>
        </p:txBody>
      </p:sp>
    </p:spTree>
    <p:extLst>
      <p:ext uri="{BB962C8B-B14F-4D97-AF65-F5344CB8AC3E}">
        <p14:creationId xmlns:p14="http://schemas.microsoft.com/office/powerpoint/2010/main" val="74299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fill="hold" grpId="0" nodeType="withEffect">
                                  <p:stCondLst>
                                    <p:cond delay="0"/>
                                  </p:stCondLst>
                                  <p:childTnLst>
                                    <p:animClr clrSpc="hsl" dir="cw">
                                      <p:cBhvr override="childStyle">
                                        <p:cTn id="6" dur="500" fill="hold"/>
                                        <p:tgtEl>
                                          <p:spTgt spid="5"/>
                                        </p:tgtEl>
                                        <p:attrNameLst>
                                          <p:attrName>style.color</p:attrName>
                                        </p:attrNameLst>
                                      </p:cBhvr>
                                      <p:by>
                                        <p:hsl h="0" s="12549" l="25098"/>
                                      </p:by>
                                    </p:animClr>
                                    <p:animClr clrSpc="hsl" dir="cw">
                                      <p:cBhvr>
                                        <p:cTn id="7" dur="500" fill="hold"/>
                                        <p:tgtEl>
                                          <p:spTgt spid="5"/>
                                        </p:tgtEl>
                                        <p:attrNameLst>
                                          <p:attrName>fillcolor</p:attrName>
                                        </p:attrNameLst>
                                      </p:cBhvr>
                                      <p:by>
                                        <p:hsl h="0" s="12549" l="25098"/>
                                      </p:by>
                                    </p:animClr>
                                    <p:animClr clrSpc="hsl" dir="cw">
                                      <p:cBhvr>
                                        <p:cTn id="8" dur="500" fill="hold"/>
                                        <p:tgtEl>
                                          <p:spTgt spid="5"/>
                                        </p:tgtEl>
                                        <p:attrNameLst>
                                          <p:attrName>stroke.color</p:attrName>
                                        </p:attrNameLst>
                                      </p:cBhvr>
                                      <p:by>
                                        <p:hsl h="0" s="12549" l="25098"/>
                                      </p:by>
                                    </p:animClr>
                                    <p:set>
                                      <p:cBhvr>
                                        <p:cTn id="9"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a:blip r:embed="rId3"/>
          <a:stretch>
            <a:fillRect/>
          </a:stretch>
        </p:blipFill>
        <p:spPr>
          <a:xfrm>
            <a:off x="6144561" y="1834591"/>
            <a:ext cx="5899612" cy="4549099"/>
          </a:xfrm>
          <a:prstGeom prst="rect">
            <a:avLst/>
          </a:prstGeom>
        </p:spPr>
      </p:pic>
      <p:sp>
        <p:nvSpPr>
          <p:cNvPr id="6" name="五邊形 5"/>
          <p:cNvSpPr/>
          <p:nvPr/>
        </p:nvSpPr>
        <p:spPr>
          <a:xfrm>
            <a:off x="0" y="0"/>
            <a:ext cx="11514221" cy="854242"/>
          </a:xfrm>
          <a:prstGeom prst="homePlate">
            <a:avLst/>
          </a:prstGeom>
        </p:spPr>
        <p:style>
          <a:lnRef idx="3">
            <a:schemeClr val="lt1"/>
          </a:lnRef>
          <a:fillRef idx="1">
            <a:schemeClr val="accent6"/>
          </a:fillRef>
          <a:effectRef idx="1">
            <a:schemeClr val="accent6"/>
          </a:effectRef>
          <a:fontRef idx="minor">
            <a:schemeClr val="lt1"/>
          </a:fontRef>
        </p:style>
        <p:txBody>
          <a:bodyPr rtlCol="0" anchor="ctr"/>
          <a:lstStyle/>
          <a:p>
            <a:r>
              <a:rPr lang="en-US" altLang="zh-TW" sz="44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10.1 SAP </a:t>
            </a:r>
          </a:p>
        </p:txBody>
      </p:sp>
      <p:pic>
        <p:nvPicPr>
          <p:cNvPr id="8" name="圖片 7">
            <a:hlinkClick r:id="rId4"/>
          </p:cNvPr>
          <p:cNvPicPr>
            <a:picLocks noChangeAspect="1"/>
          </p:cNvPicPr>
          <p:nvPr/>
        </p:nvPicPr>
        <p:blipFill>
          <a:blip r:embed="rId5"/>
          <a:stretch>
            <a:fillRect/>
          </a:stretch>
        </p:blipFill>
        <p:spPr>
          <a:xfrm>
            <a:off x="424155" y="1466480"/>
            <a:ext cx="5896394" cy="4917210"/>
          </a:xfrm>
          <a:prstGeom prst="rect">
            <a:avLst/>
          </a:prstGeom>
        </p:spPr>
      </p:pic>
    </p:spTree>
    <p:extLst>
      <p:ext uri="{BB962C8B-B14F-4D97-AF65-F5344CB8AC3E}">
        <p14:creationId xmlns:p14="http://schemas.microsoft.com/office/powerpoint/2010/main" val="22820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fill="hold" grpId="0" nodeType="afterEffect">
                                  <p:stCondLst>
                                    <p:cond delay="0"/>
                                  </p:stCondLst>
                                  <p:childTnLst>
                                    <p:animClr clrSpc="hsl" dir="cw">
                                      <p:cBhvr override="childStyle">
                                        <p:cTn id="6" dur="500" fill="hold"/>
                                        <p:tgtEl>
                                          <p:spTgt spid="6"/>
                                        </p:tgtEl>
                                        <p:attrNameLst>
                                          <p:attrName>style.color</p:attrName>
                                        </p:attrNameLst>
                                      </p:cBhvr>
                                      <p:by>
                                        <p:hsl h="0" s="12549" l="25098"/>
                                      </p:by>
                                    </p:animClr>
                                    <p:animClr clrSpc="hsl" dir="cw">
                                      <p:cBhvr>
                                        <p:cTn id="7" dur="500" fill="hold"/>
                                        <p:tgtEl>
                                          <p:spTgt spid="6"/>
                                        </p:tgtEl>
                                        <p:attrNameLst>
                                          <p:attrName>fillcolor</p:attrName>
                                        </p:attrNameLst>
                                      </p:cBhvr>
                                      <p:by>
                                        <p:hsl h="0" s="12549" l="25098"/>
                                      </p:by>
                                    </p:animClr>
                                    <p:animClr clrSpc="hsl" dir="cw">
                                      <p:cBhvr>
                                        <p:cTn id="8" dur="500" fill="hold"/>
                                        <p:tgtEl>
                                          <p:spTgt spid="6"/>
                                        </p:tgtEl>
                                        <p:attrNameLst>
                                          <p:attrName>stroke.color</p:attrName>
                                        </p:attrNameLst>
                                      </p:cBhvr>
                                      <p:by>
                                        <p:hsl h="0" s="12549" l="25098"/>
                                      </p:by>
                                    </p:animClr>
                                    <p:set>
                                      <p:cBhvr>
                                        <p:cTn id="9"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群組 27"/>
          <p:cNvGrpSpPr/>
          <p:nvPr/>
        </p:nvGrpSpPr>
        <p:grpSpPr>
          <a:xfrm>
            <a:off x="1981200" y="1417638"/>
            <a:ext cx="8229600" cy="4933126"/>
            <a:chOff x="457200" y="1417638"/>
            <a:chExt cx="8229600" cy="4933126"/>
          </a:xfrm>
        </p:grpSpPr>
        <p:sp>
          <p:nvSpPr>
            <p:cNvPr id="2" name="橢圓 1"/>
            <p:cNvSpPr/>
            <p:nvPr/>
          </p:nvSpPr>
          <p:spPr>
            <a:xfrm>
              <a:off x="457200" y="1417638"/>
              <a:ext cx="8229600" cy="4933126"/>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TW" altLang="en-US">
                <a:solidFill>
                  <a:prstClr val="white"/>
                </a:solidFill>
              </a:endParaRPr>
            </a:p>
          </p:txBody>
        </p:sp>
        <p:grpSp>
          <p:nvGrpSpPr>
            <p:cNvPr id="10" name="群組 9"/>
            <p:cNvGrpSpPr/>
            <p:nvPr/>
          </p:nvGrpSpPr>
          <p:grpSpPr>
            <a:xfrm>
              <a:off x="1833276" y="1946468"/>
              <a:ext cx="979285" cy="1401396"/>
              <a:chOff x="1802856" y="1946468"/>
              <a:chExt cx="1304188" cy="1793300"/>
            </a:xfrm>
          </p:grpSpPr>
          <p:pic>
            <p:nvPicPr>
              <p:cNvPr id="3" name="圖片 2"/>
              <p:cNvPicPr>
                <a:picLocks noChangeAspect="1"/>
              </p:cNvPicPr>
              <p:nvPr/>
            </p:nvPicPr>
            <p:blipFill>
              <a:blip r:embed="rId3">
                <a:extLst>
                  <a:ext uri="{BEBA8EAE-BF5A-486C-A8C5-ECC9F3942E4B}">
                    <a14:imgProps xmlns:a14="http://schemas.microsoft.com/office/drawing/2010/main">
                      <a14:imgLayer r:embed="rId4">
                        <a14:imgEffect>
                          <a14:backgroundRemoval t="0" b="100000" l="7353" r="93137"/>
                        </a14:imgEffect>
                      </a14:imgLayer>
                    </a14:imgProps>
                  </a:ext>
                </a:extLst>
              </a:blip>
              <a:stretch>
                <a:fillRect/>
              </a:stretch>
            </p:blipFill>
            <p:spPr>
              <a:xfrm>
                <a:off x="1802856" y="1946468"/>
                <a:ext cx="1304188" cy="1304188"/>
              </a:xfrm>
              <a:prstGeom prst="rect">
                <a:avLst/>
              </a:prstGeom>
            </p:spPr>
          </p:pic>
          <p:sp>
            <p:nvSpPr>
              <p:cNvPr id="6" name="文字方塊 5"/>
              <p:cNvSpPr txBox="1"/>
              <p:nvPr/>
            </p:nvSpPr>
            <p:spPr>
              <a:xfrm>
                <a:off x="2127759" y="3267151"/>
                <a:ext cx="899195" cy="472617"/>
              </a:xfrm>
              <a:prstGeom prst="rect">
                <a:avLst/>
              </a:prstGeom>
              <a:noFill/>
            </p:spPr>
            <p:txBody>
              <a:bodyPr wrap="none" rtlCol="0">
                <a:spAutoFit/>
              </a:bodyPr>
              <a:lstStyle/>
              <a:p>
                <a:pPr defTabSz="457200"/>
                <a:r>
                  <a:rPr kumimoji="1" lang="en-US" altLang="zh-TW" dirty="0">
                    <a:solidFill>
                      <a:prstClr val="black"/>
                    </a:solidFill>
                  </a:rPr>
                  <a:t>USER</a:t>
                </a:r>
                <a:endParaRPr kumimoji="1" lang="zh-TW" altLang="en-US" dirty="0">
                  <a:solidFill>
                    <a:prstClr val="black"/>
                  </a:solidFill>
                </a:endParaRPr>
              </a:p>
            </p:txBody>
          </p:sp>
        </p:grpSp>
        <p:grpSp>
          <p:nvGrpSpPr>
            <p:cNvPr id="13" name="群組 12"/>
            <p:cNvGrpSpPr/>
            <p:nvPr/>
          </p:nvGrpSpPr>
          <p:grpSpPr>
            <a:xfrm>
              <a:off x="853991" y="2759209"/>
              <a:ext cx="979285" cy="1401396"/>
              <a:chOff x="1802856" y="1946468"/>
              <a:chExt cx="1304188" cy="1793300"/>
            </a:xfrm>
          </p:grpSpPr>
          <p:pic>
            <p:nvPicPr>
              <p:cNvPr id="14" name="圖片 13"/>
              <p:cNvPicPr>
                <a:picLocks noChangeAspect="1"/>
              </p:cNvPicPr>
              <p:nvPr/>
            </p:nvPicPr>
            <p:blipFill>
              <a:blip r:embed="rId3">
                <a:extLst>
                  <a:ext uri="{BEBA8EAE-BF5A-486C-A8C5-ECC9F3942E4B}">
                    <a14:imgProps xmlns:a14="http://schemas.microsoft.com/office/drawing/2010/main">
                      <a14:imgLayer r:embed="rId5">
                        <a14:imgEffect>
                          <a14:backgroundRemoval t="0" b="100000" l="7353" r="93137"/>
                        </a14:imgEffect>
                      </a14:imgLayer>
                    </a14:imgProps>
                  </a:ext>
                </a:extLst>
              </a:blip>
              <a:stretch>
                <a:fillRect/>
              </a:stretch>
            </p:blipFill>
            <p:spPr>
              <a:xfrm>
                <a:off x="1802856" y="1946468"/>
                <a:ext cx="1304188" cy="1304188"/>
              </a:xfrm>
              <a:prstGeom prst="rect">
                <a:avLst/>
              </a:prstGeom>
            </p:spPr>
          </p:pic>
          <p:sp>
            <p:nvSpPr>
              <p:cNvPr id="15" name="文字方塊 14"/>
              <p:cNvSpPr txBox="1"/>
              <p:nvPr/>
            </p:nvSpPr>
            <p:spPr>
              <a:xfrm>
                <a:off x="2127759" y="3267151"/>
                <a:ext cx="899195" cy="472617"/>
              </a:xfrm>
              <a:prstGeom prst="rect">
                <a:avLst/>
              </a:prstGeom>
              <a:noFill/>
            </p:spPr>
            <p:txBody>
              <a:bodyPr wrap="none" rtlCol="0">
                <a:spAutoFit/>
              </a:bodyPr>
              <a:lstStyle/>
              <a:p>
                <a:pPr defTabSz="457200"/>
                <a:r>
                  <a:rPr kumimoji="1" lang="en-US" altLang="zh-TW" dirty="0">
                    <a:solidFill>
                      <a:prstClr val="black"/>
                    </a:solidFill>
                  </a:rPr>
                  <a:t>USER</a:t>
                </a:r>
                <a:endParaRPr kumimoji="1" lang="zh-TW" altLang="en-US" dirty="0">
                  <a:solidFill>
                    <a:prstClr val="black"/>
                  </a:solidFill>
                </a:endParaRPr>
              </a:p>
            </p:txBody>
          </p:sp>
        </p:grpSp>
        <p:grpSp>
          <p:nvGrpSpPr>
            <p:cNvPr id="16" name="群組 15"/>
            <p:cNvGrpSpPr/>
            <p:nvPr/>
          </p:nvGrpSpPr>
          <p:grpSpPr>
            <a:xfrm>
              <a:off x="1581011" y="4080936"/>
              <a:ext cx="979285" cy="1401396"/>
              <a:chOff x="1802856" y="1946468"/>
              <a:chExt cx="1304188" cy="1793300"/>
            </a:xfrm>
          </p:grpSpPr>
          <p:pic>
            <p:nvPicPr>
              <p:cNvPr id="17" name="圖片 16"/>
              <p:cNvPicPr>
                <a:picLocks noChangeAspect="1"/>
              </p:cNvPicPr>
              <p:nvPr/>
            </p:nvPicPr>
            <p:blipFill>
              <a:blip r:embed="rId3">
                <a:extLst>
                  <a:ext uri="{BEBA8EAE-BF5A-486C-A8C5-ECC9F3942E4B}">
                    <a14:imgProps xmlns:a14="http://schemas.microsoft.com/office/drawing/2010/main">
                      <a14:imgLayer r:embed="rId6">
                        <a14:imgEffect>
                          <a14:backgroundRemoval t="0" b="100000" l="7353" r="93137"/>
                        </a14:imgEffect>
                      </a14:imgLayer>
                    </a14:imgProps>
                  </a:ext>
                </a:extLst>
              </a:blip>
              <a:stretch>
                <a:fillRect/>
              </a:stretch>
            </p:blipFill>
            <p:spPr>
              <a:xfrm>
                <a:off x="1802856" y="1946468"/>
                <a:ext cx="1304188" cy="1304188"/>
              </a:xfrm>
              <a:prstGeom prst="rect">
                <a:avLst/>
              </a:prstGeom>
            </p:spPr>
          </p:pic>
          <p:sp>
            <p:nvSpPr>
              <p:cNvPr id="18" name="文字方塊 17"/>
              <p:cNvSpPr txBox="1"/>
              <p:nvPr/>
            </p:nvSpPr>
            <p:spPr>
              <a:xfrm>
                <a:off x="2127759" y="3267151"/>
                <a:ext cx="899195" cy="472617"/>
              </a:xfrm>
              <a:prstGeom prst="rect">
                <a:avLst/>
              </a:prstGeom>
              <a:noFill/>
            </p:spPr>
            <p:txBody>
              <a:bodyPr wrap="none" rtlCol="0">
                <a:spAutoFit/>
              </a:bodyPr>
              <a:lstStyle/>
              <a:p>
                <a:pPr defTabSz="457200"/>
                <a:r>
                  <a:rPr kumimoji="1" lang="en-US" altLang="zh-TW" dirty="0">
                    <a:solidFill>
                      <a:prstClr val="black"/>
                    </a:solidFill>
                  </a:rPr>
                  <a:t>USER</a:t>
                </a:r>
                <a:endParaRPr kumimoji="1" lang="zh-TW" altLang="en-US" dirty="0">
                  <a:solidFill>
                    <a:prstClr val="black"/>
                  </a:solidFill>
                </a:endParaRPr>
              </a:p>
            </p:txBody>
          </p:sp>
        </p:grpSp>
      </p:grpSp>
      <p:grpSp>
        <p:nvGrpSpPr>
          <p:cNvPr id="26" name="群組 25"/>
          <p:cNvGrpSpPr/>
          <p:nvPr/>
        </p:nvGrpSpPr>
        <p:grpSpPr>
          <a:xfrm>
            <a:off x="4196070" y="1798008"/>
            <a:ext cx="6014731" cy="4140368"/>
            <a:chOff x="2672069" y="1798008"/>
            <a:chExt cx="6014731" cy="4140368"/>
          </a:xfrm>
        </p:grpSpPr>
        <p:sp>
          <p:nvSpPr>
            <p:cNvPr id="12" name="橢圓 11"/>
            <p:cNvSpPr/>
            <p:nvPr/>
          </p:nvSpPr>
          <p:spPr>
            <a:xfrm>
              <a:off x="2672069" y="1798008"/>
              <a:ext cx="6014731" cy="4140368"/>
            </a:xfrm>
            <a:prstGeom prst="ellipse">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TW" altLang="en-US">
                <a:solidFill>
                  <a:prstClr val="white"/>
                </a:solidFill>
              </a:endParaRPr>
            </a:p>
          </p:txBody>
        </p:sp>
        <p:grpSp>
          <p:nvGrpSpPr>
            <p:cNvPr id="20" name="群組 19"/>
            <p:cNvGrpSpPr/>
            <p:nvPr/>
          </p:nvGrpSpPr>
          <p:grpSpPr>
            <a:xfrm>
              <a:off x="3188787" y="2547220"/>
              <a:ext cx="1742995" cy="2781338"/>
              <a:chOff x="3188787" y="2547220"/>
              <a:chExt cx="1742995" cy="2781338"/>
            </a:xfrm>
          </p:grpSpPr>
          <p:pic>
            <p:nvPicPr>
              <p:cNvPr id="11" name="圖片 10"/>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flipH="1">
                <a:off x="3188787" y="2547220"/>
                <a:ext cx="1742995" cy="2462326"/>
              </a:xfrm>
              <a:prstGeom prst="rect">
                <a:avLst/>
              </a:prstGeom>
            </p:spPr>
          </p:pic>
          <p:sp>
            <p:nvSpPr>
              <p:cNvPr id="19" name="文字方塊 18"/>
              <p:cNvSpPr txBox="1"/>
              <p:nvPr/>
            </p:nvSpPr>
            <p:spPr>
              <a:xfrm>
                <a:off x="3355258" y="4682227"/>
                <a:ext cx="1441057" cy="646331"/>
              </a:xfrm>
              <a:prstGeom prst="rect">
                <a:avLst/>
              </a:prstGeom>
              <a:noFill/>
            </p:spPr>
            <p:txBody>
              <a:bodyPr wrap="none" rtlCol="0">
                <a:spAutoFit/>
              </a:bodyPr>
              <a:lstStyle/>
              <a:p>
                <a:pPr algn="ctr" defTabSz="457200"/>
                <a:r>
                  <a:rPr kumimoji="1" lang="en-US" altLang="zh-TW" dirty="0">
                    <a:solidFill>
                      <a:prstClr val="black"/>
                    </a:solidFill>
                  </a:rPr>
                  <a:t>APPLICATION</a:t>
                </a:r>
              </a:p>
              <a:p>
                <a:pPr algn="ctr" defTabSz="457200"/>
                <a:r>
                  <a:rPr kumimoji="1" lang="en-US" altLang="zh-TW" dirty="0">
                    <a:solidFill>
                      <a:prstClr val="black"/>
                    </a:solidFill>
                  </a:rPr>
                  <a:t>SERVER</a:t>
                </a:r>
                <a:endParaRPr kumimoji="1" lang="zh-TW" altLang="en-US" dirty="0">
                  <a:solidFill>
                    <a:prstClr val="black"/>
                  </a:solidFill>
                </a:endParaRPr>
              </a:p>
            </p:txBody>
          </p:sp>
        </p:grpSp>
      </p:grpSp>
      <p:grpSp>
        <p:nvGrpSpPr>
          <p:cNvPr id="27" name="群組 26"/>
          <p:cNvGrpSpPr/>
          <p:nvPr/>
        </p:nvGrpSpPr>
        <p:grpSpPr>
          <a:xfrm>
            <a:off x="6604000" y="2235200"/>
            <a:ext cx="3606800" cy="3371409"/>
            <a:chOff x="5080000" y="2235199"/>
            <a:chExt cx="3606800" cy="3371409"/>
          </a:xfrm>
        </p:grpSpPr>
        <p:sp>
          <p:nvSpPr>
            <p:cNvPr id="21" name="橢圓 20"/>
            <p:cNvSpPr/>
            <p:nvPr/>
          </p:nvSpPr>
          <p:spPr>
            <a:xfrm>
              <a:off x="5080000" y="2235199"/>
              <a:ext cx="3606800" cy="3166419"/>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1" lang="zh-TW" altLang="en-US">
                <a:solidFill>
                  <a:prstClr val="white"/>
                </a:solidFill>
              </a:endParaRPr>
            </a:p>
          </p:txBody>
        </p:sp>
        <p:grpSp>
          <p:nvGrpSpPr>
            <p:cNvPr id="24" name="群組 23"/>
            <p:cNvGrpSpPr/>
            <p:nvPr/>
          </p:nvGrpSpPr>
          <p:grpSpPr>
            <a:xfrm>
              <a:off x="6351985" y="2457591"/>
              <a:ext cx="1796588" cy="3149017"/>
              <a:chOff x="6135862" y="2547220"/>
              <a:chExt cx="1796588" cy="3149017"/>
            </a:xfrm>
          </p:grpSpPr>
          <p:pic>
            <p:nvPicPr>
              <p:cNvPr id="22" name="圖片 21"/>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Lst>
              </a:blip>
              <a:stretch>
                <a:fillRect/>
              </a:stretch>
            </p:blipFill>
            <p:spPr>
              <a:xfrm>
                <a:off x="6135862" y="2547220"/>
                <a:ext cx="1796588" cy="2209192"/>
              </a:xfrm>
              <a:prstGeom prst="rect">
                <a:avLst/>
              </a:prstGeom>
            </p:spPr>
          </p:pic>
          <p:sp>
            <p:nvSpPr>
              <p:cNvPr id="23" name="文字方塊 22"/>
              <p:cNvSpPr txBox="1"/>
              <p:nvPr/>
            </p:nvSpPr>
            <p:spPr>
              <a:xfrm>
                <a:off x="6351985" y="4772907"/>
                <a:ext cx="1184188" cy="923330"/>
              </a:xfrm>
              <a:prstGeom prst="rect">
                <a:avLst/>
              </a:prstGeom>
              <a:noFill/>
            </p:spPr>
            <p:txBody>
              <a:bodyPr wrap="none" rtlCol="0">
                <a:spAutoFit/>
              </a:bodyPr>
              <a:lstStyle/>
              <a:p>
                <a:pPr algn="ctr" defTabSz="457200"/>
                <a:r>
                  <a:rPr kumimoji="1" lang="en-US" altLang="zh-TW" dirty="0">
                    <a:solidFill>
                      <a:prstClr val="white"/>
                    </a:solidFill>
                  </a:rPr>
                  <a:t>SERVER</a:t>
                </a:r>
              </a:p>
              <a:p>
                <a:pPr algn="ctr" defTabSz="457200"/>
                <a:r>
                  <a:rPr kumimoji="1" lang="en-US" altLang="zh-TW" dirty="0">
                    <a:solidFill>
                      <a:prstClr val="white"/>
                    </a:solidFill>
                  </a:rPr>
                  <a:t>&amp;</a:t>
                </a:r>
              </a:p>
              <a:p>
                <a:pPr algn="ctr" defTabSz="457200"/>
                <a:r>
                  <a:rPr kumimoji="1" lang="en-US" altLang="zh-TW" dirty="0">
                    <a:solidFill>
                      <a:prstClr val="white"/>
                    </a:solidFill>
                  </a:rPr>
                  <a:t>DATABASE</a:t>
                </a:r>
                <a:endParaRPr kumimoji="1" lang="zh-TW" altLang="en-US" dirty="0">
                  <a:solidFill>
                    <a:prstClr val="white"/>
                  </a:solidFill>
                </a:endParaRPr>
              </a:p>
            </p:txBody>
          </p:sp>
        </p:grpSp>
      </p:grpSp>
      <p:sp>
        <p:nvSpPr>
          <p:cNvPr id="25" name="五邊形 24"/>
          <p:cNvSpPr/>
          <p:nvPr/>
        </p:nvSpPr>
        <p:spPr>
          <a:xfrm>
            <a:off x="0" y="0"/>
            <a:ext cx="11514221" cy="854242"/>
          </a:xfrm>
          <a:prstGeom prst="homePlate">
            <a:avLst/>
          </a:prstGeom>
        </p:spPr>
        <p:style>
          <a:lnRef idx="3">
            <a:schemeClr val="lt1"/>
          </a:lnRef>
          <a:fillRef idx="1">
            <a:schemeClr val="accent6"/>
          </a:fillRef>
          <a:effectRef idx="1">
            <a:schemeClr val="accent6"/>
          </a:effectRef>
          <a:fontRef idx="minor">
            <a:schemeClr val="lt1"/>
          </a:fontRef>
        </p:style>
        <p:txBody>
          <a:bodyPr rtlCol="0" anchor="ctr"/>
          <a:lstStyle/>
          <a:p>
            <a:r>
              <a:rPr lang="en-US" altLang="zh-TW" sz="44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10.1 SAP </a:t>
            </a:r>
          </a:p>
        </p:txBody>
      </p:sp>
    </p:spTree>
    <p:extLst>
      <p:ext uri="{BB962C8B-B14F-4D97-AF65-F5344CB8AC3E}">
        <p14:creationId xmlns:p14="http://schemas.microsoft.com/office/powerpoint/2010/main" val="69043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heel(1)">
                                      <p:cBhvr>
                                        <p:cTn id="12" dur="2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heel(1)">
                                      <p:cBhvr>
                                        <p:cTn id="17" dur="2000"/>
                                        <p:tgtEl>
                                          <p:spTgt spid="28"/>
                                        </p:tgtEl>
                                      </p:cBhvr>
                                    </p:animEffect>
                                  </p:childTnLst>
                                </p:cTn>
                              </p:par>
                            </p:childTnLst>
                          </p:cTn>
                        </p:par>
                        <p:par>
                          <p:cTn id="18" fill="hold">
                            <p:stCondLst>
                              <p:cond delay="2000"/>
                            </p:stCondLst>
                            <p:childTnLst>
                              <p:par>
                                <p:cTn id="19" presetID="30" presetClass="emph" presetSubtype="0" fill="hold" grpId="0" nodeType="afterEffect">
                                  <p:stCondLst>
                                    <p:cond delay="0"/>
                                  </p:stCondLst>
                                  <p:childTnLst>
                                    <p:animClr clrSpc="hsl" dir="cw">
                                      <p:cBhvr override="childStyle">
                                        <p:cTn id="20" dur="500" fill="hold"/>
                                        <p:tgtEl>
                                          <p:spTgt spid="25"/>
                                        </p:tgtEl>
                                        <p:attrNameLst>
                                          <p:attrName>style.color</p:attrName>
                                        </p:attrNameLst>
                                      </p:cBhvr>
                                      <p:by>
                                        <p:hsl h="0" s="12549" l="25098"/>
                                      </p:by>
                                    </p:animClr>
                                    <p:animClr clrSpc="hsl" dir="cw">
                                      <p:cBhvr>
                                        <p:cTn id="21" dur="500" fill="hold"/>
                                        <p:tgtEl>
                                          <p:spTgt spid="25"/>
                                        </p:tgtEl>
                                        <p:attrNameLst>
                                          <p:attrName>fillcolor</p:attrName>
                                        </p:attrNameLst>
                                      </p:cBhvr>
                                      <p:by>
                                        <p:hsl h="0" s="12549" l="25098"/>
                                      </p:by>
                                    </p:animClr>
                                    <p:animClr clrSpc="hsl" dir="cw">
                                      <p:cBhvr>
                                        <p:cTn id="22" dur="500" fill="hold"/>
                                        <p:tgtEl>
                                          <p:spTgt spid="25"/>
                                        </p:tgtEl>
                                        <p:attrNameLst>
                                          <p:attrName>stroke.color</p:attrName>
                                        </p:attrNameLst>
                                      </p:cBhvr>
                                      <p:by>
                                        <p:hsl h="0" s="12549" l="25098"/>
                                      </p:by>
                                    </p:animClr>
                                    <p:set>
                                      <p:cBhvr>
                                        <p:cTn id="23" dur="500" fill="hold"/>
                                        <p:tgtEl>
                                          <p:spTgt spid="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p:nvPr/>
        </p:nvPicPr>
        <p:blipFill>
          <a:blip r:embed="rId3">
            <a:extLst>
              <a:ext uri="{28A0092B-C50C-407E-A947-70E740481C1C}">
                <a14:useLocalDpi xmlns:a14="http://schemas.microsoft.com/office/drawing/2010/main" val="0"/>
              </a:ext>
            </a:extLst>
          </a:blip>
          <a:srcRect/>
          <a:stretch>
            <a:fillRect/>
          </a:stretch>
        </p:blipFill>
        <p:spPr bwMode="auto">
          <a:xfrm>
            <a:off x="2207088" y="1417638"/>
            <a:ext cx="7783202" cy="4850208"/>
          </a:xfrm>
          <a:prstGeom prst="rect">
            <a:avLst/>
          </a:prstGeom>
          <a:noFill/>
          <a:ln>
            <a:noFill/>
          </a:ln>
        </p:spPr>
      </p:pic>
      <p:sp>
        <p:nvSpPr>
          <p:cNvPr id="6" name="五邊形 5"/>
          <p:cNvSpPr/>
          <p:nvPr/>
        </p:nvSpPr>
        <p:spPr>
          <a:xfrm>
            <a:off x="0" y="0"/>
            <a:ext cx="11514221" cy="854242"/>
          </a:xfrm>
          <a:prstGeom prst="homePlate">
            <a:avLst/>
          </a:prstGeom>
        </p:spPr>
        <p:style>
          <a:lnRef idx="3">
            <a:schemeClr val="lt1"/>
          </a:lnRef>
          <a:fillRef idx="1">
            <a:schemeClr val="accent6"/>
          </a:fillRef>
          <a:effectRef idx="1">
            <a:schemeClr val="accent6"/>
          </a:effectRef>
          <a:fontRef idx="minor">
            <a:schemeClr val="lt1"/>
          </a:fontRef>
        </p:style>
        <p:txBody>
          <a:bodyPr rtlCol="0" anchor="ctr"/>
          <a:lstStyle/>
          <a:p>
            <a:r>
              <a:rPr lang="en-US" altLang="zh-TW" sz="44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10.1 SAP </a:t>
            </a:r>
          </a:p>
        </p:txBody>
      </p:sp>
    </p:spTree>
    <p:extLst>
      <p:ext uri="{BB962C8B-B14F-4D97-AF65-F5344CB8AC3E}">
        <p14:creationId xmlns:p14="http://schemas.microsoft.com/office/powerpoint/2010/main" val="426544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fill="hold" grpId="0" nodeType="afterEffect">
                                  <p:stCondLst>
                                    <p:cond delay="0"/>
                                  </p:stCondLst>
                                  <p:childTnLst>
                                    <p:animClr clrSpc="hsl" dir="cw">
                                      <p:cBhvr override="childStyle">
                                        <p:cTn id="6" dur="500" fill="hold"/>
                                        <p:tgtEl>
                                          <p:spTgt spid="6"/>
                                        </p:tgtEl>
                                        <p:attrNameLst>
                                          <p:attrName>style.color</p:attrName>
                                        </p:attrNameLst>
                                      </p:cBhvr>
                                      <p:by>
                                        <p:hsl h="0" s="12549" l="25098"/>
                                      </p:by>
                                    </p:animClr>
                                    <p:animClr clrSpc="hsl" dir="cw">
                                      <p:cBhvr>
                                        <p:cTn id="7" dur="500" fill="hold"/>
                                        <p:tgtEl>
                                          <p:spTgt spid="6"/>
                                        </p:tgtEl>
                                        <p:attrNameLst>
                                          <p:attrName>fillcolor</p:attrName>
                                        </p:attrNameLst>
                                      </p:cBhvr>
                                      <p:by>
                                        <p:hsl h="0" s="12549" l="25098"/>
                                      </p:by>
                                    </p:animClr>
                                    <p:animClr clrSpc="hsl" dir="cw">
                                      <p:cBhvr>
                                        <p:cTn id="8" dur="500" fill="hold"/>
                                        <p:tgtEl>
                                          <p:spTgt spid="6"/>
                                        </p:tgtEl>
                                        <p:attrNameLst>
                                          <p:attrName>stroke.color</p:attrName>
                                        </p:attrNameLst>
                                      </p:cBhvr>
                                      <p:by>
                                        <p:hsl h="0" s="12549" l="25098"/>
                                      </p:by>
                                    </p:animClr>
                                    <p:set>
                                      <p:cBhvr>
                                        <p:cTn id="9"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p:cNvSpPr/>
          <p:nvPr/>
        </p:nvSpPr>
        <p:spPr>
          <a:xfrm>
            <a:off x="2693204" y="1095033"/>
            <a:ext cx="6805594" cy="55225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457200"/>
            <a:endParaRPr kumimoji="1" lang="zh-TW" altLang="en-US" sz="2400" b="1">
              <a:solidFill>
                <a:prstClr val="white"/>
              </a:solidFill>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endParaRPr>
          </a:p>
        </p:txBody>
      </p:sp>
      <p:sp>
        <p:nvSpPr>
          <p:cNvPr id="5" name="圓角矩形 4"/>
          <p:cNvSpPr/>
          <p:nvPr/>
        </p:nvSpPr>
        <p:spPr>
          <a:xfrm>
            <a:off x="2693204" y="1779241"/>
            <a:ext cx="6805594" cy="552256"/>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457200"/>
            <a:endParaRPr kumimoji="1" lang="zh-TW" altLang="en-US" sz="2400" b="1">
              <a:solidFill>
                <a:prstClr val="white"/>
              </a:solidFill>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endParaRPr>
          </a:p>
        </p:txBody>
      </p:sp>
      <p:sp>
        <p:nvSpPr>
          <p:cNvPr id="6" name="圓角矩形 5"/>
          <p:cNvSpPr/>
          <p:nvPr/>
        </p:nvSpPr>
        <p:spPr>
          <a:xfrm>
            <a:off x="2693204" y="2544333"/>
            <a:ext cx="6805594" cy="276762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457200"/>
            <a:endParaRPr kumimoji="1" lang="zh-TW" altLang="en-US" sz="2400" b="1">
              <a:solidFill>
                <a:prstClr val="white"/>
              </a:solidFill>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endParaRPr>
          </a:p>
        </p:txBody>
      </p:sp>
      <p:sp>
        <p:nvSpPr>
          <p:cNvPr id="7" name="圓角矩形 6"/>
          <p:cNvSpPr/>
          <p:nvPr/>
        </p:nvSpPr>
        <p:spPr>
          <a:xfrm>
            <a:off x="2693204" y="5524789"/>
            <a:ext cx="6805594" cy="967754"/>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457200"/>
            <a:endParaRPr kumimoji="1" lang="zh-TW" altLang="en-US" sz="2400" b="1">
              <a:solidFill>
                <a:prstClr val="white"/>
              </a:solidFill>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endParaRPr>
          </a:p>
        </p:txBody>
      </p:sp>
      <p:sp>
        <p:nvSpPr>
          <p:cNvPr id="8" name="文字方塊 7"/>
          <p:cNvSpPr txBox="1"/>
          <p:nvPr/>
        </p:nvSpPr>
        <p:spPr>
          <a:xfrm>
            <a:off x="5695891" y="1159654"/>
            <a:ext cx="800219" cy="461665"/>
          </a:xfrm>
          <a:prstGeom prst="rect">
            <a:avLst/>
          </a:prstGeom>
          <a:noFill/>
        </p:spPr>
        <p:txBody>
          <a:bodyPr wrap="none" rtlCol="0">
            <a:spAutoFit/>
          </a:bodyPr>
          <a:lstStyle/>
          <a:p>
            <a:pPr defTabSz="457200"/>
            <a:r>
              <a:rPr kumimoji="1" lang="zh-TW" altLang="en-US" sz="2400" b="1" dirty="0">
                <a:solidFill>
                  <a:srgbClr val="FFFFFF"/>
                </a:solidFill>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rPr>
              <a:t>財務</a:t>
            </a:r>
          </a:p>
        </p:txBody>
      </p:sp>
      <p:sp>
        <p:nvSpPr>
          <p:cNvPr id="9" name="文字方塊 8"/>
          <p:cNvSpPr txBox="1"/>
          <p:nvPr/>
        </p:nvSpPr>
        <p:spPr>
          <a:xfrm>
            <a:off x="5080337" y="1869832"/>
            <a:ext cx="2031325" cy="461665"/>
          </a:xfrm>
          <a:prstGeom prst="rect">
            <a:avLst/>
          </a:prstGeom>
          <a:noFill/>
        </p:spPr>
        <p:txBody>
          <a:bodyPr wrap="none" rtlCol="0">
            <a:spAutoFit/>
          </a:bodyPr>
          <a:lstStyle/>
          <a:p>
            <a:pPr defTabSz="457200"/>
            <a:r>
              <a:rPr kumimoji="1" lang="zh-TW" altLang="en-US" sz="2400" b="1" dirty="0">
                <a:solidFill>
                  <a:srgbClr val="FFFFFF"/>
                </a:solidFill>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rPr>
              <a:t>人力資源管理</a:t>
            </a:r>
          </a:p>
        </p:txBody>
      </p:sp>
      <p:sp>
        <p:nvSpPr>
          <p:cNvPr id="10" name="文字方塊 9"/>
          <p:cNvSpPr txBox="1"/>
          <p:nvPr/>
        </p:nvSpPr>
        <p:spPr>
          <a:xfrm>
            <a:off x="4822482" y="3003629"/>
            <a:ext cx="2993127" cy="2308324"/>
          </a:xfrm>
          <a:prstGeom prst="rect">
            <a:avLst/>
          </a:prstGeom>
          <a:noFill/>
        </p:spPr>
        <p:txBody>
          <a:bodyPr wrap="none" rtlCol="0">
            <a:spAutoFit/>
          </a:bodyPr>
          <a:lstStyle/>
          <a:p>
            <a:pPr marL="342900" indent="-342900" defTabSz="457200">
              <a:buFont typeface="Symbol" charset="2"/>
              <a:buChar char="-"/>
            </a:pPr>
            <a:r>
              <a:rPr kumimoji="1" lang="zh-TW" altLang="en-US" sz="2400" b="1" dirty="0">
                <a:solidFill>
                  <a:srgbClr val="FFFFFF"/>
                </a:solidFill>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rPr>
              <a:t>顧客關係管理</a:t>
            </a:r>
            <a:endParaRPr kumimoji="1" lang="en-US" altLang="zh-TW" sz="2400" b="1" dirty="0">
              <a:solidFill>
                <a:srgbClr val="FFFFFF"/>
              </a:solidFill>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endParaRPr>
          </a:p>
          <a:p>
            <a:pPr marL="342900" indent="-342900" defTabSz="457200">
              <a:buFont typeface="Symbol" charset="2"/>
              <a:buChar char="-"/>
            </a:pPr>
            <a:r>
              <a:rPr kumimoji="1" lang="zh-TW" altLang="en-US" sz="2400" b="1" dirty="0">
                <a:solidFill>
                  <a:srgbClr val="FFFFFF"/>
                </a:solidFill>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rPr>
              <a:t>製造</a:t>
            </a:r>
            <a:endParaRPr kumimoji="1" lang="en-US" altLang="zh-TW" sz="2400" b="1" dirty="0">
              <a:solidFill>
                <a:srgbClr val="FFFFFF"/>
              </a:solidFill>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endParaRPr>
          </a:p>
          <a:p>
            <a:pPr marL="342900" indent="-342900" defTabSz="457200">
              <a:buFont typeface="Symbol" charset="2"/>
              <a:buChar char="-"/>
            </a:pPr>
            <a:r>
              <a:rPr kumimoji="1" lang="zh-TW" altLang="en-US" sz="2400" b="1" dirty="0">
                <a:solidFill>
                  <a:srgbClr val="FFFFFF"/>
                </a:solidFill>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rPr>
              <a:t>供應鏈管理</a:t>
            </a:r>
            <a:endParaRPr kumimoji="1" lang="en-US" altLang="zh-TW" sz="2400" b="1" dirty="0">
              <a:solidFill>
                <a:srgbClr val="FFFFFF"/>
              </a:solidFill>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endParaRPr>
          </a:p>
          <a:p>
            <a:pPr marL="342900" indent="-342900" defTabSz="457200">
              <a:buFont typeface="Symbol" charset="2"/>
              <a:buChar char="-"/>
            </a:pPr>
            <a:r>
              <a:rPr kumimoji="1" lang="zh-TW" altLang="en-US" sz="2400" b="1" dirty="0">
                <a:solidFill>
                  <a:srgbClr val="FFFFFF"/>
                </a:solidFill>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rPr>
              <a:t>供應商關係管理</a:t>
            </a:r>
            <a:endParaRPr kumimoji="1" lang="en-US" altLang="zh-TW" sz="2400" b="1" dirty="0">
              <a:solidFill>
                <a:srgbClr val="FFFFFF"/>
              </a:solidFill>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endParaRPr>
          </a:p>
          <a:p>
            <a:pPr marL="342900" indent="-342900" defTabSz="457200">
              <a:buFont typeface="Symbol" charset="2"/>
              <a:buChar char="-"/>
            </a:pPr>
            <a:r>
              <a:rPr kumimoji="1" lang="zh-TW" altLang="en-US" sz="2400" b="1" dirty="0">
                <a:solidFill>
                  <a:srgbClr val="FFFFFF"/>
                </a:solidFill>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rPr>
              <a:t>產品生命週期管理</a:t>
            </a:r>
            <a:endParaRPr kumimoji="1" lang="en-US" altLang="zh-TW" sz="2400" b="1" dirty="0">
              <a:solidFill>
                <a:srgbClr val="FFFFFF"/>
              </a:solidFill>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endParaRPr>
          </a:p>
          <a:p>
            <a:pPr marL="342900" indent="-342900" defTabSz="457200">
              <a:buFont typeface="Symbol" charset="2"/>
              <a:buChar char="-"/>
            </a:pPr>
            <a:r>
              <a:rPr kumimoji="1" lang="zh-TW" altLang="en-US" sz="2400" b="1" dirty="0">
                <a:solidFill>
                  <a:srgbClr val="FFFFFF"/>
                </a:solidFill>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rPr>
              <a:t>行動企業應用</a:t>
            </a:r>
          </a:p>
        </p:txBody>
      </p:sp>
      <p:sp>
        <p:nvSpPr>
          <p:cNvPr id="11" name="文字方塊 10"/>
          <p:cNvSpPr txBox="1"/>
          <p:nvPr/>
        </p:nvSpPr>
        <p:spPr>
          <a:xfrm>
            <a:off x="4782178" y="5607862"/>
            <a:ext cx="2627642" cy="830997"/>
          </a:xfrm>
          <a:prstGeom prst="rect">
            <a:avLst/>
          </a:prstGeom>
          <a:noFill/>
        </p:spPr>
        <p:txBody>
          <a:bodyPr wrap="none" rtlCol="0">
            <a:spAutoFit/>
          </a:bodyPr>
          <a:lstStyle/>
          <a:p>
            <a:pPr algn="ctr" defTabSz="457200"/>
            <a:r>
              <a:rPr kumimoji="1" lang="zh-TW" altLang="en-US" sz="2400" b="1" dirty="0">
                <a:solidFill>
                  <a:srgbClr val="FFFFFF"/>
                </a:solidFill>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rPr>
              <a:t>公司服務</a:t>
            </a:r>
            <a:endParaRPr kumimoji="1" lang="en-US" altLang="zh-TW" sz="2400" b="1" dirty="0">
              <a:solidFill>
                <a:srgbClr val="FFFFFF"/>
              </a:solidFill>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endParaRPr>
          </a:p>
          <a:p>
            <a:pPr marL="285750" indent="-285750" algn="ctr" defTabSz="457200">
              <a:buFont typeface="Symbol" charset="2"/>
              <a:buChar char="-"/>
            </a:pPr>
            <a:r>
              <a:rPr kumimoji="1" lang="zh-TW" altLang="en-US" sz="2400" b="1" dirty="0">
                <a:solidFill>
                  <a:srgbClr val="FFFFFF"/>
                </a:solidFill>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rPr>
              <a:t>服務與資產管理</a:t>
            </a:r>
          </a:p>
        </p:txBody>
      </p:sp>
      <p:sp>
        <p:nvSpPr>
          <p:cNvPr id="12" name="矩形 11"/>
          <p:cNvSpPr/>
          <p:nvPr/>
        </p:nvSpPr>
        <p:spPr>
          <a:xfrm>
            <a:off x="5695891" y="2596474"/>
            <a:ext cx="800219" cy="461665"/>
          </a:xfrm>
          <a:prstGeom prst="rect">
            <a:avLst/>
          </a:prstGeom>
        </p:spPr>
        <p:txBody>
          <a:bodyPr wrap="none">
            <a:spAutoFit/>
          </a:bodyPr>
          <a:lstStyle/>
          <a:p>
            <a:pPr defTabSz="457200"/>
            <a:r>
              <a:rPr kumimoji="1" lang="zh-TW" altLang="en-US" sz="2400" b="1" dirty="0">
                <a:solidFill>
                  <a:srgbClr val="FFFFFF"/>
                </a:solidFill>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rPr>
              <a:t>作業</a:t>
            </a:r>
            <a:endParaRPr kumimoji="1" lang="en-US" altLang="zh-TW" sz="2400" b="1" dirty="0">
              <a:solidFill>
                <a:srgbClr val="FFFFFF"/>
              </a:solidFill>
              <a:effectLst>
                <a:outerShdw blurRad="38100" dist="38100" dir="2700000" algn="tl">
                  <a:srgbClr val="000000">
                    <a:alpha val="43137"/>
                  </a:srgbClr>
                </a:outerShdw>
              </a:effectLst>
              <a:latin typeface="華康兒風體W4(P)" panose="020F0400000000000000" pitchFamily="34" charset="-120"/>
              <a:ea typeface="華康兒風體W4(P)" panose="020F0400000000000000" pitchFamily="34" charset="-120"/>
            </a:endParaRPr>
          </a:p>
        </p:txBody>
      </p:sp>
      <p:sp>
        <p:nvSpPr>
          <p:cNvPr id="14" name="五邊形 13"/>
          <p:cNvSpPr/>
          <p:nvPr/>
        </p:nvSpPr>
        <p:spPr>
          <a:xfrm>
            <a:off x="0" y="-7751"/>
            <a:ext cx="11514222" cy="854242"/>
          </a:xfrm>
          <a:prstGeom prst="homePlate">
            <a:avLst/>
          </a:prstGeom>
        </p:spPr>
        <p:style>
          <a:lnRef idx="3">
            <a:schemeClr val="lt1"/>
          </a:lnRef>
          <a:fillRef idx="1">
            <a:schemeClr val="accent3"/>
          </a:fillRef>
          <a:effectRef idx="1">
            <a:schemeClr val="accent3"/>
          </a:effectRef>
          <a:fontRef idx="minor">
            <a:schemeClr val="lt1"/>
          </a:fontRef>
        </p:style>
        <p:txBody>
          <a:bodyPr rtlCol="0" anchor="ctr"/>
          <a:lstStyle/>
          <a:p>
            <a:r>
              <a:rPr lang="en-US" altLang="zh-TW" sz="44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10.2</a:t>
            </a:r>
            <a:r>
              <a:rPr lang="zh-TW" altLang="en-US" sz="44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 </a:t>
            </a:r>
            <a:r>
              <a:rPr lang="en-US" altLang="zh-TW" sz="44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SAP</a:t>
            </a:r>
            <a:r>
              <a:rPr lang="zh-TW" altLang="en-US" sz="44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rPr>
              <a:t>應用模組</a:t>
            </a:r>
            <a:endParaRPr lang="en-US" altLang="zh-TW" sz="4400" b="1" dirty="0" smtClean="0">
              <a:effectLst>
                <a:outerShdw blurRad="38100" dist="38100" dir="2700000" algn="tl">
                  <a:srgbClr val="000000">
                    <a:alpha val="43137"/>
                  </a:srgbClr>
                </a:outerShdw>
              </a:effectLst>
              <a:latin typeface="華康兒風體W4" panose="020F0400000000000000" pitchFamily="34" charset="-120"/>
              <a:ea typeface="華康兒風體W4" panose="020F0400000000000000" pitchFamily="34" charset="-120"/>
            </a:endParaRPr>
          </a:p>
        </p:txBody>
      </p:sp>
    </p:spTree>
    <p:extLst>
      <p:ext uri="{BB962C8B-B14F-4D97-AF65-F5344CB8AC3E}">
        <p14:creationId xmlns:p14="http://schemas.microsoft.com/office/powerpoint/2010/main" val="251007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fill="hold" grpId="0" nodeType="afterEffect">
                                  <p:stCondLst>
                                    <p:cond delay="0"/>
                                  </p:stCondLst>
                                  <p:childTnLst>
                                    <p:animClr clrSpc="hsl" dir="cw">
                                      <p:cBhvr override="childStyle">
                                        <p:cTn id="6" dur="500" fill="hold"/>
                                        <p:tgtEl>
                                          <p:spTgt spid="14"/>
                                        </p:tgtEl>
                                        <p:attrNameLst>
                                          <p:attrName>style.color</p:attrName>
                                        </p:attrNameLst>
                                      </p:cBhvr>
                                      <p:by>
                                        <p:hsl h="0" s="12549" l="25098"/>
                                      </p:by>
                                    </p:animClr>
                                    <p:animClr clrSpc="hsl" dir="cw">
                                      <p:cBhvr>
                                        <p:cTn id="7" dur="500" fill="hold"/>
                                        <p:tgtEl>
                                          <p:spTgt spid="14"/>
                                        </p:tgtEl>
                                        <p:attrNameLst>
                                          <p:attrName>fillcolor</p:attrName>
                                        </p:attrNameLst>
                                      </p:cBhvr>
                                      <p:by>
                                        <p:hsl h="0" s="12549" l="25098"/>
                                      </p:by>
                                    </p:animClr>
                                    <p:animClr clrSpc="hsl" dir="cw">
                                      <p:cBhvr>
                                        <p:cTn id="8" dur="500" fill="hold"/>
                                        <p:tgtEl>
                                          <p:spTgt spid="14"/>
                                        </p:tgtEl>
                                        <p:attrNameLst>
                                          <p:attrName>stroke.color</p:attrName>
                                        </p:attrNameLst>
                                      </p:cBhvr>
                                      <p:by>
                                        <p:hsl h="0" s="12549" l="25098"/>
                                      </p:by>
                                    </p:animClr>
                                    <p:set>
                                      <p:cBhvr>
                                        <p:cTn id="9" dur="500" fill="hold"/>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3" presetClass="emph" presetSubtype="0" fill="hold" grpId="0" nodeType="clickEffect">
                                  <p:stCondLst>
                                    <p:cond delay="0"/>
                                  </p:stCondLst>
                                  <p:childTnLst>
                                    <p:animClr clrSpc="hsl" dir="cw">
                                      <p:cBhvr override="childStyle">
                                        <p:cTn id="13" dur="500" fill="hold"/>
                                        <p:tgtEl>
                                          <p:spTgt spid="4"/>
                                        </p:tgtEl>
                                        <p:attrNameLst>
                                          <p:attrName>style.color</p:attrName>
                                        </p:attrNameLst>
                                      </p:cBhvr>
                                      <p:by>
                                        <p:hsl h="10842353" s="0" l="0"/>
                                      </p:by>
                                    </p:animClr>
                                    <p:animClr clrSpc="hsl" dir="cw">
                                      <p:cBhvr>
                                        <p:cTn id="14" dur="500" fill="hold"/>
                                        <p:tgtEl>
                                          <p:spTgt spid="4"/>
                                        </p:tgtEl>
                                        <p:attrNameLst>
                                          <p:attrName>fillcolor</p:attrName>
                                        </p:attrNameLst>
                                      </p:cBhvr>
                                      <p:by>
                                        <p:hsl h="10842353" s="0" l="0"/>
                                      </p:by>
                                    </p:animClr>
                                    <p:animClr clrSpc="hsl" dir="cw">
                                      <p:cBhvr>
                                        <p:cTn id="15" dur="500" fill="hold"/>
                                        <p:tgtEl>
                                          <p:spTgt spid="4"/>
                                        </p:tgtEl>
                                        <p:attrNameLst>
                                          <p:attrName>stroke.color</p:attrName>
                                        </p:attrNameLst>
                                      </p:cBhvr>
                                      <p:by>
                                        <p:hsl h="10842353" s="0" l="0"/>
                                      </p:by>
                                    </p:animClr>
                                    <p:set>
                                      <p:cBhvr>
                                        <p:cTn id="16" dur="500" fill="hold"/>
                                        <p:tgtEl>
                                          <p:spTgt spid="4"/>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3" presetClass="emph" presetSubtype="0" fill="hold" grpId="0" nodeType="clickEffect">
                                  <p:stCondLst>
                                    <p:cond delay="0"/>
                                  </p:stCondLst>
                                  <p:childTnLst>
                                    <p:animClr clrSpc="hsl" dir="cw">
                                      <p:cBhvr override="childStyle">
                                        <p:cTn id="20" dur="500" fill="hold"/>
                                        <p:tgtEl>
                                          <p:spTgt spid="5"/>
                                        </p:tgtEl>
                                        <p:attrNameLst>
                                          <p:attrName>style.color</p:attrName>
                                        </p:attrNameLst>
                                      </p:cBhvr>
                                      <p:by>
                                        <p:hsl h="10842353" s="0" l="0"/>
                                      </p:by>
                                    </p:animClr>
                                    <p:animClr clrSpc="hsl" dir="cw">
                                      <p:cBhvr>
                                        <p:cTn id="21" dur="500" fill="hold"/>
                                        <p:tgtEl>
                                          <p:spTgt spid="5"/>
                                        </p:tgtEl>
                                        <p:attrNameLst>
                                          <p:attrName>fillcolor</p:attrName>
                                        </p:attrNameLst>
                                      </p:cBhvr>
                                      <p:by>
                                        <p:hsl h="10842353" s="0" l="0"/>
                                      </p:by>
                                    </p:animClr>
                                    <p:animClr clrSpc="hsl" dir="cw">
                                      <p:cBhvr>
                                        <p:cTn id="22" dur="500" fill="hold"/>
                                        <p:tgtEl>
                                          <p:spTgt spid="5"/>
                                        </p:tgtEl>
                                        <p:attrNameLst>
                                          <p:attrName>stroke.color</p:attrName>
                                        </p:attrNameLst>
                                      </p:cBhvr>
                                      <p:by>
                                        <p:hsl h="10842353" s="0" l="0"/>
                                      </p:by>
                                    </p:animClr>
                                    <p:set>
                                      <p:cBhvr>
                                        <p:cTn id="23" dur="500" fill="hold"/>
                                        <p:tgtEl>
                                          <p:spTgt spid="5"/>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3" presetClass="emph" presetSubtype="0" fill="hold" grpId="0" nodeType="clickEffect">
                                  <p:stCondLst>
                                    <p:cond delay="0"/>
                                  </p:stCondLst>
                                  <p:childTnLst>
                                    <p:animClr clrSpc="hsl" dir="cw">
                                      <p:cBhvr override="childStyle">
                                        <p:cTn id="27" dur="500" fill="hold"/>
                                        <p:tgtEl>
                                          <p:spTgt spid="6"/>
                                        </p:tgtEl>
                                        <p:attrNameLst>
                                          <p:attrName>style.color</p:attrName>
                                        </p:attrNameLst>
                                      </p:cBhvr>
                                      <p:by>
                                        <p:hsl h="10842353" s="0" l="0"/>
                                      </p:by>
                                    </p:animClr>
                                    <p:animClr clrSpc="hsl" dir="cw">
                                      <p:cBhvr>
                                        <p:cTn id="28" dur="500" fill="hold"/>
                                        <p:tgtEl>
                                          <p:spTgt spid="6"/>
                                        </p:tgtEl>
                                        <p:attrNameLst>
                                          <p:attrName>fillcolor</p:attrName>
                                        </p:attrNameLst>
                                      </p:cBhvr>
                                      <p:by>
                                        <p:hsl h="10842353" s="0" l="0"/>
                                      </p:by>
                                    </p:animClr>
                                    <p:animClr clrSpc="hsl" dir="cw">
                                      <p:cBhvr>
                                        <p:cTn id="29" dur="500" fill="hold"/>
                                        <p:tgtEl>
                                          <p:spTgt spid="6"/>
                                        </p:tgtEl>
                                        <p:attrNameLst>
                                          <p:attrName>stroke.color</p:attrName>
                                        </p:attrNameLst>
                                      </p:cBhvr>
                                      <p:by>
                                        <p:hsl h="10842353" s="0" l="0"/>
                                      </p:by>
                                    </p:animClr>
                                    <p:set>
                                      <p:cBhvr>
                                        <p:cTn id="30" dur="500" fill="hold"/>
                                        <p:tgtEl>
                                          <p:spTgt spid="6"/>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3" presetClass="emph" presetSubtype="0" fill="hold" grpId="0" nodeType="clickEffect">
                                  <p:stCondLst>
                                    <p:cond delay="0"/>
                                  </p:stCondLst>
                                  <p:childTnLst>
                                    <p:animClr clrSpc="hsl" dir="cw">
                                      <p:cBhvr override="childStyle">
                                        <p:cTn id="34" dur="500" fill="hold"/>
                                        <p:tgtEl>
                                          <p:spTgt spid="7"/>
                                        </p:tgtEl>
                                        <p:attrNameLst>
                                          <p:attrName>style.color</p:attrName>
                                        </p:attrNameLst>
                                      </p:cBhvr>
                                      <p:by>
                                        <p:hsl h="10842353" s="0" l="0"/>
                                      </p:by>
                                    </p:animClr>
                                    <p:animClr clrSpc="hsl" dir="cw">
                                      <p:cBhvr>
                                        <p:cTn id="35" dur="500" fill="hold"/>
                                        <p:tgtEl>
                                          <p:spTgt spid="7"/>
                                        </p:tgtEl>
                                        <p:attrNameLst>
                                          <p:attrName>fillcolor</p:attrName>
                                        </p:attrNameLst>
                                      </p:cBhvr>
                                      <p:by>
                                        <p:hsl h="10842353" s="0" l="0"/>
                                      </p:by>
                                    </p:animClr>
                                    <p:animClr clrSpc="hsl" dir="cw">
                                      <p:cBhvr>
                                        <p:cTn id="36" dur="500" fill="hold"/>
                                        <p:tgtEl>
                                          <p:spTgt spid="7"/>
                                        </p:tgtEl>
                                        <p:attrNameLst>
                                          <p:attrName>stroke.color</p:attrName>
                                        </p:attrNameLst>
                                      </p:cBhvr>
                                      <p:by>
                                        <p:hsl h="10842353" s="0" l="0"/>
                                      </p:by>
                                    </p:animClr>
                                    <p:set>
                                      <p:cBhvr>
                                        <p:cTn id="37"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4" grpId="0" animBg="1"/>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444</TotalTime>
  <Words>2484</Words>
  <Application>Microsoft Office PowerPoint</Application>
  <PresentationFormat>寬螢幕</PresentationFormat>
  <Paragraphs>243</Paragraphs>
  <Slides>22</Slides>
  <Notes>18</Notes>
  <HiddenSlides>0</HiddenSlides>
  <MMClips>0</MMClips>
  <ScaleCrop>false</ScaleCrop>
  <HeadingPairs>
    <vt:vector size="6" baseType="variant">
      <vt:variant>
        <vt:lpstr>使用字型</vt:lpstr>
      </vt:variant>
      <vt:variant>
        <vt:i4>8</vt:i4>
      </vt:variant>
      <vt:variant>
        <vt:lpstr>佈景主題</vt:lpstr>
      </vt:variant>
      <vt:variant>
        <vt:i4>2</vt:i4>
      </vt:variant>
      <vt:variant>
        <vt:lpstr>投影片標題</vt:lpstr>
      </vt:variant>
      <vt:variant>
        <vt:i4>22</vt:i4>
      </vt:variant>
    </vt:vector>
  </HeadingPairs>
  <TitlesOfParts>
    <vt:vector size="32" baseType="lpstr">
      <vt:lpstr>華康兒風體W4</vt:lpstr>
      <vt:lpstr>華康兒風體W4(P)</vt:lpstr>
      <vt:lpstr>新細明體</vt:lpstr>
      <vt:lpstr>Arial</vt:lpstr>
      <vt:lpstr>Calibri</vt:lpstr>
      <vt:lpstr>Calibri Light</vt:lpstr>
      <vt:lpstr>Symbol</vt:lpstr>
      <vt:lpstr>Wingdings</vt:lpstr>
      <vt:lpstr>Office 佈景主題</vt:lpstr>
      <vt:lpstr>1_Office 佈景主題</vt:lpstr>
      <vt:lpstr>企業資源規劃系統</vt:lpstr>
      <vt:lpstr>Agenda</vt:lpstr>
      <vt:lpstr>個案：消失的桌子</vt:lpstr>
      <vt:lpstr>個案：消失的桌子</vt:lpstr>
      <vt:lpstr>個案：消失的桌子</vt:lpstr>
      <vt:lpstr>PowerPoint 簡報</vt:lpstr>
      <vt:lpstr>PowerPoint 簡報</vt:lpstr>
      <vt:lpstr>PowerPoint 簡報</vt:lpstr>
      <vt:lpstr>PowerPoint 簡報</vt:lpstr>
      <vt:lpstr>PowerPoint 簡報</vt:lpstr>
      <vt:lpstr>NetWeaver</vt:lpstr>
      <vt:lpstr>SAP-SCM</vt:lpstr>
      <vt:lpstr>協同需求規劃</vt:lpstr>
      <vt:lpstr>銷售與作業規畫</vt:lpstr>
      <vt:lpstr>協同供應與配銷規劃</vt:lpstr>
      <vt:lpstr>PowerPoint 簡報</vt:lpstr>
      <vt:lpstr>SAP Business One</vt:lpstr>
      <vt:lpstr>SAP Business One</vt:lpstr>
      <vt:lpstr>SAP Business One</vt:lpstr>
      <vt:lpstr>PowerPoint 簡報</vt:lpstr>
      <vt:lpstr>The End.</vt:lpstr>
      <vt:lpstr>PowerPoint 簡報</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企業資源規劃系統</dc:title>
  <dc:creator>lynn</dc:creator>
  <cp:lastModifiedBy>Lynn</cp:lastModifiedBy>
  <cp:revision>68</cp:revision>
  <dcterms:created xsi:type="dcterms:W3CDTF">2014-04-02T07:31:39Z</dcterms:created>
  <dcterms:modified xsi:type="dcterms:W3CDTF">2014-04-07T10:47:43Z</dcterms:modified>
</cp:coreProperties>
</file>