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86" r:id="rId2"/>
    <p:sldId id="290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44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42528-9C30-45A3-861B-13AE6483B6F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BC1C601-03E8-496C-B01D-C4A247FA0F6F}">
      <dgm:prSet custT="1"/>
      <dgm:spPr/>
      <dgm:t>
        <a:bodyPr/>
        <a:lstStyle/>
        <a:p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美國大型零售商</a:t>
          </a:r>
          <a:r>
            <a:rPr 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Best Buy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E20E96-3C2F-48C4-9833-DF4B03BDEA4E}" type="parTrans" cxnId="{3A2528E0-F7A3-4FAE-8CEE-159E98423B08}">
      <dgm:prSet/>
      <dgm:spPr/>
      <dgm:t>
        <a:bodyPr/>
        <a:lstStyle/>
        <a:p>
          <a:endParaRPr lang="zh-TW" altLang="en-US"/>
        </a:p>
      </dgm:t>
    </dgm:pt>
    <dgm:pt modelId="{D18A6FD2-A17A-44DF-BF99-5AD91281DE29}" type="sibTrans" cxnId="{3A2528E0-F7A3-4FAE-8CEE-159E98423B08}">
      <dgm:prSet/>
      <dgm:spPr/>
      <dgm:t>
        <a:bodyPr/>
        <a:lstStyle/>
        <a:p>
          <a:endParaRPr lang="zh-TW" altLang="en-US"/>
        </a:p>
      </dgm:t>
    </dgm:pt>
    <dgm:pt modelId="{E9D2C75D-9BC5-414B-9F94-A2F95C2E7EE1}">
      <dgm:prSet custT="1"/>
      <dgm:spPr/>
      <dgm:t>
        <a:bodyPr/>
        <a:lstStyle/>
        <a:p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中國客戶工廠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3CA54B-B5ED-4790-8040-F71D6D6A61B5}" type="parTrans" cxnId="{FC51B6DC-9360-484F-9489-C9C97F462EA5}">
      <dgm:prSet/>
      <dgm:spPr/>
      <dgm:t>
        <a:bodyPr/>
        <a:lstStyle/>
        <a:p>
          <a:endParaRPr lang="zh-TW" altLang="en-US"/>
        </a:p>
      </dgm:t>
    </dgm:pt>
    <dgm:pt modelId="{77039913-1193-4A83-AF56-EF148E6D94ED}" type="sibTrans" cxnId="{FC51B6DC-9360-484F-9489-C9C97F462EA5}">
      <dgm:prSet/>
      <dgm:spPr/>
      <dgm:t>
        <a:bodyPr/>
        <a:lstStyle/>
        <a:p>
          <a:endParaRPr lang="zh-TW" altLang="en-US"/>
        </a:p>
      </dgm:t>
    </dgm:pt>
    <dgm:pt modelId="{E0A02C04-6E25-4895-ACD7-94D8AC1E5A12}">
      <dgm:prSet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台積電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CBE012-D203-436B-993D-2011EB5D89FC}" type="parTrans" cxnId="{F8D5267B-BE74-43F4-817F-E7DEA2104C5B}">
      <dgm:prSet/>
      <dgm:spPr/>
      <dgm:t>
        <a:bodyPr/>
        <a:lstStyle/>
        <a:p>
          <a:endParaRPr lang="zh-TW" altLang="en-US"/>
        </a:p>
      </dgm:t>
    </dgm:pt>
    <dgm:pt modelId="{3767C254-FD78-47B8-A3AB-2C7DFBCF1BB1}" type="sibTrans" cxnId="{F8D5267B-BE74-43F4-817F-E7DEA2104C5B}">
      <dgm:prSet/>
      <dgm:spPr/>
      <dgm:t>
        <a:bodyPr/>
        <a:lstStyle/>
        <a:p>
          <a:endParaRPr lang="zh-TW" altLang="en-US"/>
        </a:p>
      </dgm:t>
    </dgm:pt>
    <dgm:pt modelId="{008EB2EE-D862-4F25-ABA9-933ADE08F4B9}">
      <dgm:prSet custT="1"/>
      <dgm:spPr/>
      <dgm:t>
        <a:bodyPr/>
        <a:lstStyle/>
        <a:p>
          <a:r>
            <a:rPr 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應用材料公司（生廠設備廠商</a:t>
          </a:r>
          <a:r>
            <a:rPr 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D936AE-4E65-47C1-8066-83DD4755AA8F}" type="parTrans" cxnId="{B509AA62-4E8F-4EAC-B604-6CD62AA415DA}">
      <dgm:prSet/>
      <dgm:spPr/>
      <dgm:t>
        <a:bodyPr/>
        <a:lstStyle/>
        <a:p>
          <a:endParaRPr lang="zh-TW" altLang="en-US"/>
        </a:p>
      </dgm:t>
    </dgm:pt>
    <dgm:pt modelId="{BE4A5976-E4D3-44DC-AD01-F435B51CB5E1}" type="sibTrans" cxnId="{B509AA62-4E8F-4EAC-B604-6CD62AA415DA}">
      <dgm:prSet/>
      <dgm:spPr/>
      <dgm:t>
        <a:bodyPr/>
        <a:lstStyle/>
        <a:p>
          <a:endParaRPr lang="zh-TW" altLang="en-US"/>
        </a:p>
      </dgm:t>
    </dgm:pt>
    <dgm:pt modelId="{B47E5D26-47DF-4E37-B9A2-CDB5AB1A882B}">
      <dgm:prSet/>
      <dgm:spPr/>
      <dgm:t>
        <a:bodyPr/>
        <a:lstStyle/>
        <a:p>
          <a:r>
            <a: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D&amp;H</a:t>
          </a:r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製造工司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DFD34D-82EF-43A4-88D7-02DDE300313A}" type="parTrans" cxnId="{52B107A6-0C96-4DA1-ABC5-F9945D3DC853}">
      <dgm:prSet/>
      <dgm:spPr/>
      <dgm:t>
        <a:bodyPr/>
        <a:lstStyle/>
        <a:p>
          <a:endParaRPr lang="zh-TW" altLang="en-US"/>
        </a:p>
      </dgm:t>
    </dgm:pt>
    <dgm:pt modelId="{8464A92A-331F-4D8A-8B7F-66BA3A3F1C91}" type="sibTrans" cxnId="{52B107A6-0C96-4DA1-ABC5-F9945D3DC853}">
      <dgm:prSet/>
      <dgm:spPr/>
      <dgm:t>
        <a:bodyPr/>
        <a:lstStyle/>
        <a:p>
          <a:endParaRPr lang="zh-TW" altLang="en-US"/>
        </a:p>
      </dgm:t>
    </dgm:pt>
    <dgm:pt modelId="{B52F785F-7C34-448F-9377-78E0F528AFB4}">
      <dgm:prSet/>
      <dgm:spPr/>
      <dgm:t>
        <a:bodyPr/>
        <a:lstStyle/>
        <a:p>
          <a:endParaRPr lang="zh-TW" altLang="en-US" dirty="0"/>
        </a:p>
      </dgm:t>
    </dgm:pt>
    <dgm:pt modelId="{105508B0-3098-4D0E-BF53-261274B0C74B}" type="parTrans" cxnId="{99F03985-4597-49B3-BF79-0FA1D554999B}">
      <dgm:prSet/>
      <dgm:spPr/>
      <dgm:t>
        <a:bodyPr/>
        <a:lstStyle/>
        <a:p>
          <a:endParaRPr lang="zh-TW" altLang="en-US"/>
        </a:p>
      </dgm:t>
    </dgm:pt>
    <dgm:pt modelId="{E31955A0-C6E7-48D6-B90C-696A5945B1D8}" type="sibTrans" cxnId="{99F03985-4597-49B3-BF79-0FA1D554999B}">
      <dgm:prSet/>
      <dgm:spPr/>
      <dgm:t>
        <a:bodyPr/>
        <a:lstStyle/>
        <a:p>
          <a:endParaRPr lang="zh-TW" altLang="en-US"/>
        </a:p>
      </dgm:t>
    </dgm:pt>
    <dgm:pt modelId="{6960EFB1-B303-479C-AE2B-FF8B07469B97}">
      <dgm:prSet/>
      <dgm:spPr/>
      <dgm:t>
        <a:bodyPr/>
        <a:lstStyle/>
        <a:p>
          <a:r>
            <a:rPr lang="zh-TW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積體電路設計公司</a:t>
          </a:r>
          <a:r>
            <a:rPr lang="en-US" altLang="zh-TW" dirty="0" err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Zoran</a:t>
          </a:r>
          <a:endParaRPr lang="zh-TW" altLang="en-US" dirty="0"/>
        </a:p>
      </dgm:t>
    </dgm:pt>
    <dgm:pt modelId="{6573998B-7150-4824-8609-E15A1F995B9F}" type="parTrans" cxnId="{A3166F4F-94C1-46DE-9407-6AA486CEBED7}">
      <dgm:prSet/>
      <dgm:spPr/>
      <dgm:t>
        <a:bodyPr/>
        <a:lstStyle/>
        <a:p>
          <a:endParaRPr lang="zh-TW" altLang="en-US"/>
        </a:p>
      </dgm:t>
    </dgm:pt>
    <dgm:pt modelId="{D32CC076-2609-47F8-B458-3C8A38873AC9}" type="sibTrans" cxnId="{A3166F4F-94C1-46DE-9407-6AA486CEBED7}">
      <dgm:prSet/>
      <dgm:spPr/>
      <dgm:t>
        <a:bodyPr/>
        <a:lstStyle/>
        <a:p>
          <a:endParaRPr lang="zh-TW" altLang="en-US"/>
        </a:p>
      </dgm:t>
    </dgm:pt>
    <dgm:pt modelId="{596EF0A0-F500-468A-8A58-35B7E3945D20}" type="pres">
      <dgm:prSet presAssocID="{AEC42528-9C30-45A3-861B-13AE6483B6F1}" presName="Name0" presStyleCnt="0">
        <dgm:presLayoutVars>
          <dgm:dir/>
          <dgm:resizeHandles val="exact"/>
        </dgm:presLayoutVars>
      </dgm:prSet>
      <dgm:spPr/>
    </dgm:pt>
    <dgm:pt modelId="{AF023F2C-06B1-4A09-91F7-523DD31E9410}" type="pres">
      <dgm:prSet presAssocID="{BBC1C601-03E8-496C-B01D-C4A247FA0F6F}" presName="composite" presStyleCnt="0"/>
      <dgm:spPr/>
    </dgm:pt>
    <dgm:pt modelId="{1D5BCDB0-D403-4AF5-9DC1-61274DAB840C}" type="pres">
      <dgm:prSet presAssocID="{BBC1C601-03E8-496C-B01D-C4A247FA0F6F}" presName="bgChev" presStyleLbl="node1" presStyleIdx="0" presStyleCnt="6"/>
      <dgm:spPr/>
    </dgm:pt>
    <dgm:pt modelId="{D8CA2F7F-F0B7-4D62-A55A-1F74169C4FC7}" type="pres">
      <dgm:prSet presAssocID="{BBC1C601-03E8-496C-B01D-C4A247FA0F6F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944F6-12A6-4064-951E-60A7085C37B6}" type="pres">
      <dgm:prSet presAssocID="{D18A6FD2-A17A-44DF-BF99-5AD91281DE29}" presName="compositeSpace" presStyleCnt="0"/>
      <dgm:spPr/>
    </dgm:pt>
    <dgm:pt modelId="{74A7483B-FF09-4B30-804F-74D51E5BC0B9}" type="pres">
      <dgm:prSet presAssocID="{E9D2C75D-9BC5-414B-9F94-A2F95C2E7EE1}" presName="composite" presStyleCnt="0"/>
      <dgm:spPr/>
    </dgm:pt>
    <dgm:pt modelId="{E69AA03D-7006-4DB7-8ABC-9CFFA7E48C9A}" type="pres">
      <dgm:prSet presAssocID="{E9D2C75D-9BC5-414B-9F94-A2F95C2E7EE1}" presName="bgChev" presStyleLbl="node1" presStyleIdx="1" presStyleCnt="6"/>
      <dgm:spPr/>
    </dgm:pt>
    <dgm:pt modelId="{86C06A29-1ABC-4379-8C56-BEBD7C5B0350}" type="pres">
      <dgm:prSet presAssocID="{E9D2C75D-9BC5-414B-9F94-A2F95C2E7EE1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6827B-C741-4E7A-BC48-E36A0EDA030D}" type="pres">
      <dgm:prSet presAssocID="{77039913-1193-4A83-AF56-EF148E6D94ED}" presName="compositeSpace" presStyleCnt="0"/>
      <dgm:spPr/>
    </dgm:pt>
    <dgm:pt modelId="{41099224-7672-4EBE-A21F-BE6142E60215}" type="pres">
      <dgm:prSet presAssocID="{6960EFB1-B303-479C-AE2B-FF8B07469B97}" presName="composite" presStyleCnt="0"/>
      <dgm:spPr/>
    </dgm:pt>
    <dgm:pt modelId="{439E4A33-7832-47F5-AF96-71354F344484}" type="pres">
      <dgm:prSet presAssocID="{6960EFB1-B303-479C-AE2B-FF8B07469B97}" presName="bgChev" presStyleLbl="node1" presStyleIdx="2" presStyleCnt="6"/>
      <dgm:spPr/>
    </dgm:pt>
    <dgm:pt modelId="{BCDBE000-EDD8-4D45-8B6D-62A4E86FD950}" type="pres">
      <dgm:prSet presAssocID="{6960EFB1-B303-479C-AE2B-FF8B07469B97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9A9414-E1E7-4003-B258-BAC07E3DF730}" type="pres">
      <dgm:prSet presAssocID="{D32CC076-2609-47F8-B458-3C8A38873AC9}" presName="compositeSpace" presStyleCnt="0"/>
      <dgm:spPr/>
    </dgm:pt>
    <dgm:pt modelId="{E7DFAF8B-BAFB-40CE-974A-E09BC9AEBFAC}" type="pres">
      <dgm:prSet presAssocID="{E0A02C04-6E25-4895-ACD7-94D8AC1E5A12}" presName="composite" presStyleCnt="0"/>
      <dgm:spPr/>
    </dgm:pt>
    <dgm:pt modelId="{81CC81E6-153B-416A-A502-F1564AA994D0}" type="pres">
      <dgm:prSet presAssocID="{E0A02C04-6E25-4895-ACD7-94D8AC1E5A12}" presName="bgChev" presStyleLbl="node1" presStyleIdx="3" presStyleCnt="6"/>
      <dgm:spPr/>
    </dgm:pt>
    <dgm:pt modelId="{D2F08800-E0BA-477E-941D-D6AE334EBAAC}" type="pres">
      <dgm:prSet presAssocID="{E0A02C04-6E25-4895-ACD7-94D8AC1E5A12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3AA5F-F94F-470D-95B1-9B8C38CE6D65}" type="pres">
      <dgm:prSet presAssocID="{3767C254-FD78-47B8-A3AB-2C7DFBCF1BB1}" presName="compositeSpace" presStyleCnt="0"/>
      <dgm:spPr/>
    </dgm:pt>
    <dgm:pt modelId="{D9013B96-98E1-4FE3-8DFF-75926A72C52D}" type="pres">
      <dgm:prSet presAssocID="{008EB2EE-D862-4F25-ABA9-933ADE08F4B9}" presName="composite" presStyleCnt="0"/>
      <dgm:spPr/>
    </dgm:pt>
    <dgm:pt modelId="{9E3026C3-8E7B-4D16-95C6-67EA92ECACA0}" type="pres">
      <dgm:prSet presAssocID="{008EB2EE-D862-4F25-ABA9-933ADE08F4B9}" presName="bgChev" presStyleLbl="node1" presStyleIdx="4" presStyleCnt="6"/>
      <dgm:spPr/>
    </dgm:pt>
    <dgm:pt modelId="{2BCCAEB5-E9CF-4845-A465-00786802F976}" type="pres">
      <dgm:prSet presAssocID="{008EB2EE-D862-4F25-ABA9-933ADE08F4B9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B6669-0C7D-4239-AB2D-1B055DC47BF1}" type="pres">
      <dgm:prSet presAssocID="{BE4A5976-E4D3-44DC-AD01-F435B51CB5E1}" presName="compositeSpace" presStyleCnt="0"/>
      <dgm:spPr/>
    </dgm:pt>
    <dgm:pt modelId="{9FF4FB99-9F36-4505-A917-35D1D3E770D8}" type="pres">
      <dgm:prSet presAssocID="{B47E5D26-47DF-4E37-B9A2-CDB5AB1A882B}" presName="composite" presStyleCnt="0"/>
      <dgm:spPr/>
    </dgm:pt>
    <dgm:pt modelId="{E0120587-E543-419D-BC14-7EC5E4A14F44}" type="pres">
      <dgm:prSet presAssocID="{B47E5D26-47DF-4E37-B9A2-CDB5AB1A882B}" presName="bgChev" presStyleLbl="node1" presStyleIdx="5" presStyleCnt="6"/>
      <dgm:spPr/>
    </dgm:pt>
    <dgm:pt modelId="{2FB3BA41-6E76-4138-9C9F-9BA8210C9556}" type="pres">
      <dgm:prSet presAssocID="{B47E5D26-47DF-4E37-B9A2-CDB5AB1A882B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66319E-D83C-48BD-86A9-5FC7F3B80F47}" type="presOf" srcId="{008EB2EE-D862-4F25-ABA9-933ADE08F4B9}" destId="{2BCCAEB5-E9CF-4845-A465-00786802F976}" srcOrd="0" destOrd="0" presId="urn:microsoft.com/office/officeart/2005/8/layout/chevronAccent+Icon"/>
    <dgm:cxn modelId="{3A2528E0-F7A3-4FAE-8CEE-159E98423B08}" srcId="{AEC42528-9C30-45A3-861B-13AE6483B6F1}" destId="{BBC1C601-03E8-496C-B01D-C4A247FA0F6F}" srcOrd="0" destOrd="0" parTransId="{7EE20E96-3C2F-48C4-9833-DF4B03BDEA4E}" sibTransId="{D18A6FD2-A17A-44DF-BF99-5AD91281DE29}"/>
    <dgm:cxn modelId="{388021CF-D3D6-46EC-B7D3-015402B87069}" type="presOf" srcId="{E0A02C04-6E25-4895-ACD7-94D8AC1E5A12}" destId="{D2F08800-E0BA-477E-941D-D6AE334EBAAC}" srcOrd="0" destOrd="0" presId="urn:microsoft.com/office/officeart/2005/8/layout/chevronAccent+Icon"/>
    <dgm:cxn modelId="{99F03985-4597-49B3-BF79-0FA1D554999B}" srcId="{E0A02C04-6E25-4895-ACD7-94D8AC1E5A12}" destId="{B52F785F-7C34-448F-9377-78E0F528AFB4}" srcOrd="0" destOrd="0" parTransId="{105508B0-3098-4D0E-BF53-261274B0C74B}" sibTransId="{E31955A0-C6E7-48D6-B90C-696A5945B1D8}"/>
    <dgm:cxn modelId="{A3166F4F-94C1-46DE-9407-6AA486CEBED7}" srcId="{AEC42528-9C30-45A3-861B-13AE6483B6F1}" destId="{6960EFB1-B303-479C-AE2B-FF8B07469B97}" srcOrd="2" destOrd="0" parTransId="{6573998B-7150-4824-8609-E15A1F995B9F}" sibTransId="{D32CC076-2609-47F8-B458-3C8A38873AC9}"/>
    <dgm:cxn modelId="{6AF2C6DF-AE7E-47AB-918D-A09D74DB887B}" type="presOf" srcId="{B47E5D26-47DF-4E37-B9A2-CDB5AB1A882B}" destId="{2FB3BA41-6E76-4138-9C9F-9BA8210C9556}" srcOrd="0" destOrd="0" presId="urn:microsoft.com/office/officeart/2005/8/layout/chevronAccent+Icon"/>
    <dgm:cxn modelId="{C9F1B0AC-9545-477F-8DA2-CADD26AE1293}" type="presOf" srcId="{6960EFB1-B303-479C-AE2B-FF8B07469B97}" destId="{BCDBE000-EDD8-4D45-8B6D-62A4E86FD950}" srcOrd="0" destOrd="0" presId="urn:microsoft.com/office/officeart/2005/8/layout/chevronAccent+Icon"/>
    <dgm:cxn modelId="{B509AA62-4E8F-4EAC-B604-6CD62AA415DA}" srcId="{AEC42528-9C30-45A3-861B-13AE6483B6F1}" destId="{008EB2EE-D862-4F25-ABA9-933ADE08F4B9}" srcOrd="4" destOrd="0" parTransId="{03D936AE-4E65-47C1-8066-83DD4755AA8F}" sibTransId="{BE4A5976-E4D3-44DC-AD01-F435B51CB5E1}"/>
    <dgm:cxn modelId="{52B107A6-0C96-4DA1-ABC5-F9945D3DC853}" srcId="{AEC42528-9C30-45A3-861B-13AE6483B6F1}" destId="{B47E5D26-47DF-4E37-B9A2-CDB5AB1A882B}" srcOrd="5" destOrd="0" parTransId="{20DFD34D-82EF-43A4-88D7-02DDE300313A}" sibTransId="{8464A92A-331F-4D8A-8B7F-66BA3A3F1C91}"/>
    <dgm:cxn modelId="{F34F147E-D53F-4711-84A4-D54BBF26073B}" type="presOf" srcId="{B52F785F-7C34-448F-9377-78E0F528AFB4}" destId="{D2F08800-E0BA-477E-941D-D6AE334EBAAC}" srcOrd="0" destOrd="1" presId="urn:microsoft.com/office/officeart/2005/8/layout/chevronAccent+Icon"/>
    <dgm:cxn modelId="{F8D5267B-BE74-43F4-817F-E7DEA2104C5B}" srcId="{AEC42528-9C30-45A3-861B-13AE6483B6F1}" destId="{E0A02C04-6E25-4895-ACD7-94D8AC1E5A12}" srcOrd="3" destOrd="0" parTransId="{AECBE012-D203-436B-993D-2011EB5D89FC}" sibTransId="{3767C254-FD78-47B8-A3AB-2C7DFBCF1BB1}"/>
    <dgm:cxn modelId="{36B81FAE-7635-498E-AAA3-77A640B2B5B1}" type="presOf" srcId="{E9D2C75D-9BC5-414B-9F94-A2F95C2E7EE1}" destId="{86C06A29-1ABC-4379-8C56-BEBD7C5B0350}" srcOrd="0" destOrd="0" presId="urn:microsoft.com/office/officeart/2005/8/layout/chevronAccent+Icon"/>
    <dgm:cxn modelId="{FC51B6DC-9360-484F-9489-C9C97F462EA5}" srcId="{AEC42528-9C30-45A3-861B-13AE6483B6F1}" destId="{E9D2C75D-9BC5-414B-9F94-A2F95C2E7EE1}" srcOrd="1" destOrd="0" parTransId="{353CA54B-B5ED-4790-8040-F71D6D6A61B5}" sibTransId="{77039913-1193-4A83-AF56-EF148E6D94ED}"/>
    <dgm:cxn modelId="{85F7C206-3E39-4046-83EC-0547551480D3}" type="presOf" srcId="{AEC42528-9C30-45A3-861B-13AE6483B6F1}" destId="{596EF0A0-F500-468A-8A58-35B7E3945D20}" srcOrd="0" destOrd="0" presId="urn:microsoft.com/office/officeart/2005/8/layout/chevronAccent+Icon"/>
    <dgm:cxn modelId="{4F95B46F-0817-47A7-834C-E19EA7230923}" type="presOf" srcId="{BBC1C601-03E8-496C-B01D-C4A247FA0F6F}" destId="{D8CA2F7F-F0B7-4D62-A55A-1F74169C4FC7}" srcOrd="0" destOrd="0" presId="urn:microsoft.com/office/officeart/2005/8/layout/chevronAccent+Icon"/>
    <dgm:cxn modelId="{1B9686E8-4626-4D67-809A-0BB7698BC909}" type="presParOf" srcId="{596EF0A0-F500-468A-8A58-35B7E3945D20}" destId="{AF023F2C-06B1-4A09-91F7-523DD31E9410}" srcOrd="0" destOrd="0" presId="urn:microsoft.com/office/officeart/2005/8/layout/chevronAccent+Icon"/>
    <dgm:cxn modelId="{ADDFFEF8-82B0-4E58-A18D-7B9F182B49FD}" type="presParOf" srcId="{AF023F2C-06B1-4A09-91F7-523DD31E9410}" destId="{1D5BCDB0-D403-4AF5-9DC1-61274DAB840C}" srcOrd="0" destOrd="0" presId="urn:microsoft.com/office/officeart/2005/8/layout/chevronAccent+Icon"/>
    <dgm:cxn modelId="{7874A548-63B6-470A-8DAB-9BE47206E7E2}" type="presParOf" srcId="{AF023F2C-06B1-4A09-91F7-523DD31E9410}" destId="{D8CA2F7F-F0B7-4D62-A55A-1F74169C4FC7}" srcOrd="1" destOrd="0" presId="urn:microsoft.com/office/officeart/2005/8/layout/chevronAccent+Icon"/>
    <dgm:cxn modelId="{E3C5E4D4-C38A-4A29-A241-92E45CEFB6E9}" type="presParOf" srcId="{596EF0A0-F500-468A-8A58-35B7E3945D20}" destId="{5EC944F6-12A6-4064-951E-60A7085C37B6}" srcOrd="1" destOrd="0" presId="urn:microsoft.com/office/officeart/2005/8/layout/chevronAccent+Icon"/>
    <dgm:cxn modelId="{B2A2608E-D49C-4016-8DD7-E66A3E429D99}" type="presParOf" srcId="{596EF0A0-F500-468A-8A58-35B7E3945D20}" destId="{74A7483B-FF09-4B30-804F-74D51E5BC0B9}" srcOrd="2" destOrd="0" presId="urn:microsoft.com/office/officeart/2005/8/layout/chevronAccent+Icon"/>
    <dgm:cxn modelId="{EE8F7023-2CF9-4626-95D4-CDBDB6DC4216}" type="presParOf" srcId="{74A7483B-FF09-4B30-804F-74D51E5BC0B9}" destId="{E69AA03D-7006-4DB7-8ABC-9CFFA7E48C9A}" srcOrd="0" destOrd="0" presId="urn:microsoft.com/office/officeart/2005/8/layout/chevronAccent+Icon"/>
    <dgm:cxn modelId="{5FACB2AB-1268-48F3-B69D-020490272F6A}" type="presParOf" srcId="{74A7483B-FF09-4B30-804F-74D51E5BC0B9}" destId="{86C06A29-1ABC-4379-8C56-BEBD7C5B0350}" srcOrd="1" destOrd="0" presId="urn:microsoft.com/office/officeart/2005/8/layout/chevronAccent+Icon"/>
    <dgm:cxn modelId="{31A04E0C-4823-41C9-A34A-2331548E2D10}" type="presParOf" srcId="{596EF0A0-F500-468A-8A58-35B7E3945D20}" destId="{A266827B-C741-4E7A-BC48-E36A0EDA030D}" srcOrd="3" destOrd="0" presId="urn:microsoft.com/office/officeart/2005/8/layout/chevronAccent+Icon"/>
    <dgm:cxn modelId="{B55DDBCF-E639-4BA0-B679-99ADD91DE647}" type="presParOf" srcId="{596EF0A0-F500-468A-8A58-35B7E3945D20}" destId="{41099224-7672-4EBE-A21F-BE6142E60215}" srcOrd="4" destOrd="0" presId="urn:microsoft.com/office/officeart/2005/8/layout/chevronAccent+Icon"/>
    <dgm:cxn modelId="{185BF70F-D199-485E-8886-EE5E0DA27CF7}" type="presParOf" srcId="{41099224-7672-4EBE-A21F-BE6142E60215}" destId="{439E4A33-7832-47F5-AF96-71354F344484}" srcOrd="0" destOrd="0" presId="urn:microsoft.com/office/officeart/2005/8/layout/chevronAccent+Icon"/>
    <dgm:cxn modelId="{9A016903-B5B9-4461-8FC4-FD0866B9A0B2}" type="presParOf" srcId="{41099224-7672-4EBE-A21F-BE6142E60215}" destId="{BCDBE000-EDD8-4D45-8B6D-62A4E86FD950}" srcOrd="1" destOrd="0" presId="urn:microsoft.com/office/officeart/2005/8/layout/chevronAccent+Icon"/>
    <dgm:cxn modelId="{08357BE1-99E6-4C98-B0C4-F6C8AA7837CB}" type="presParOf" srcId="{596EF0A0-F500-468A-8A58-35B7E3945D20}" destId="{E39A9414-E1E7-4003-B258-BAC07E3DF730}" srcOrd="5" destOrd="0" presId="urn:microsoft.com/office/officeart/2005/8/layout/chevronAccent+Icon"/>
    <dgm:cxn modelId="{07ABEFAD-94B5-473B-8DD3-AEB929F3A90C}" type="presParOf" srcId="{596EF0A0-F500-468A-8A58-35B7E3945D20}" destId="{E7DFAF8B-BAFB-40CE-974A-E09BC9AEBFAC}" srcOrd="6" destOrd="0" presId="urn:microsoft.com/office/officeart/2005/8/layout/chevronAccent+Icon"/>
    <dgm:cxn modelId="{251D9CA4-EC78-485B-B1D4-31D65832A87B}" type="presParOf" srcId="{E7DFAF8B-BAFB-40CE-974A-E09BC9AEBFAC}" destId="{81CC81E6-153B-416A-A502-F1564AA994D0}" srcOrd="0" destOrd="0" presId="urn:microsoft.com/office/officeart/2005/8/layout/chevronAccent+Icon"/>
    <dgm:cxn modelId="{059BB121-EC99-4F9F-B6C7-EA785078BCC6}" type="presParOf" srcId="{E7DFAF8B-BAFB-40CE-974A-E09BC9AEBFAC}" destId="{D2F08800-E0BA-477E-941D-D6AE334EBAAC}" srcOrd="1" destOrd="0" presId="urn:microsoft.com/office/officeart/2005/8/layout/chevronAccent+Icon"/>
    <dgm:cxn modelId="{FE53E5AE-C662-4720-B58B-0180E9EAF300}" type="presParOf" srcId="{596EF0A0-F500-468A-8A58-35B7E3945D20}" destId="{2193AA5F-F94F-470D-95B1-9B8C38CE6D65}" srcOrd="7" destOrd="0" presId="urn:microsoft.com/office/officeart/2005/8/layout/chevronAccent+Icon"/>
    <dgm:cxn modelId="{F5D06E7C-A38C-45E0-AFCF-5A188524CB3D}" type="presParOf" srcId="{596EF0A0-F500-468A-8A58-35B7E3945D20}" destId="{D9013B96-98E1-4FE3-8DFF-75926A72C52D}" srcOrd="8" destOrd="0" presId="urn:microsoft.com/office/officeart/2005/8/layout/chevronAccent+Icon"/>
    <dgm:cxn modelId="{C9A1E6DE-007D-4222-995E-F503D4D9FD02}" type="presParOf" srcId="{D9013B96-98E1-4FE3-8DFF-75926A72C52D}" destId="{9E3026C3-8E7B-4D16-95C6-67EA92ECACA0}" srcOrd="0" destOrd="0" presId="urn:microsoft.com/office/officeart/2005/8/layout/chevronAccent+Icon"/>
    <dgm:cxn modelId="{D35B53A8-2D22-4313-8084-4B4D95F52C7C}" type="presParOf" srcId="{D9013B96-98E1-4FE3-8DFF-75926A72C52D}" destId="{2BCCAEB5-E9CF-4845-A465-00786802F976}" srcOrd="1" destOrd="0" presId="urn:microsoft.com/office/officeart/2005/8/layout/chevronAccent+Icon"/>
    <dgm:cxn modelId="{57D63666-EF16-44D7-A601-57E67036D1FD}" type="presParOf" srcId="{596EF0A0-F500-468A-8A58-35B7E3945D20}" destId="{9BEB6669-0C7D-4239-AB2D-1B055DC47BF1}" srcOrd="9" destOrd="0" presId="urn:microsoft.com/office/officeart/2005/8/layout/chevronAccent+Icon"/>
    <dgm:cxn modelId="{2551545E-E39B-43F2-8AFC-CE06AD88E612}" type="presParOf" srcId="{596EF0A0-F500-468A-8A58-35B7E3945D20}" destId="{9FF4FB99-9F36-4505-A917-35D1D3E770D8}" srcOrd="10" destOrd="0" presId="urn:microsoft.com/office/officeart/2005/8/layout/chevronAccent+Icon"/>
    <dgm:cxn modelId="{2BB2E488-863B-47E9-9EE2-C87D58518289}" type="presParOf" srcId="{9FF4FB99-9F36-4505-A917-35D1D3E770D8}" destId="{E0120587-E543-419D-BC14-7EC5E4A14F44}" srcOrd="0" destOrd="0" presId="urn:microsoft.com/office/officeart/2005/8/layout/chevronAccent+Icon"/>
    <dgm:cxn modelId="{A6586C19-D0EC-4BFF-B6F0-0104F4F2D639}" type="presParOf" srcId="{9FF4FB99-9F36-4505-A917-35D1D3E770D8}" destId="{2FB3BA41-6E76-4138-9C9F-9BA8210C9556}" srcOrd="1" destOrd="0" presId="urn:microsoft.com/office/officeart/2005/8/layout/chevronAccent+Icon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＞形箭號流程圖"/>
  <dgm:desc val="用來顯示工作、程序、工作流程中的序列式步驟，或是用來強調進展或方向。最適用在 [階層 1] 及 [階層 2] 有極短文字的情況。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3454-F814-4491-A701-680CA01A7532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9BD1-937F-4E0E-812C-91FB76FF75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(NYSE: R)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成立於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年，是美國最大的供應鏈物流公司之一，全球財富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強企業。目前，公司在美國有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個分撥中心，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輛卡車，在全球有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多個分公司或辦事處，為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家客戶提供物流服務。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公司股票為道瓊斯交通指數成份股和標準普爾指數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個樣本股之一。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全球範圍內提供尖端的物流、供應鏈、交通管理和分撥管理等一攬子服務。我們提供全面的供應鏈解決方案、領導物流管理服務和電子商務解決方案，滿足客戶整體供應鏈需求，服務包括從原材料采購到成品分撥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的客戶遍及亞洲、北美、拉丁美洲、歐洲。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在汽車工業行業，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眾多汽車生產商，如豐田、本田、日產、通用汽車、戴姆勒克萊斯勒等及配件生產商，如德爾福、阿威美馳、偉世通等公司的全球領導物流服務商，並多次獲得客戶和政府頒發最佳品質、最佳物流公司、最佳供應商獎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83D9-B220-4344-9F19-0D804E33967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209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214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732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189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081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92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590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53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94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779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058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83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9EBA-1F93-48D0-8403-4C2084416F8D}" type="datetimeFigureOut">
              <a:rPr lang="zh-TW" altLang="en-US" smtClean="0"/>
              <a:pPr/>
              <a:t>2014/3/24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7E6-3A5D-4BE0-B446-A318065FBE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438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source=images&amp;cd=&amp;cad=rja&amp;uact=8&amp;docid=6Hh4G2cVne1rmM&amp;tbnid=vbvEFMYIHjSgkM:&amp;ved=0CAgQjRw&amp;url=http://s-thai.ru/content/set-7-eleven&amp;ei=TNspU56IMMPvlAXXhYCYCQ&amp;psig=AFQjCNFBiW8jAqNVEaTaAX6kmgRVPvU9vA&amp;ust=1395338444838092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tw/url?sa=i&amp;source=images&amp;cd=&amp;cad=rja&amp;uact=8&amp;docid=I6dOGlTUs5KL-M&amp;tbnid=rxww_ecTVeIsEM:&amp;ved=0CAgQjRw&amp;url=http://www.epweike.com/gonglue/12990.html&amp;ei=fuQpU-yvEImslQXzqYCoDg&amp;psig=AFQjCNF4dalimoIBqremwV1DlZgdQA_BMg&amp;ust=139534079831054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hyperlink" Target="http://www.flickr.com/photos/11095620@N08/6880361288/" TargetMode="Externa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6486" y="642918"/>
            <a:ext cx="8420100" cy="147002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生產與作業管理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93006" y="4286256"/>
            <a:ext cx="6934200" cy="17526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企管所  李飛雲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醫管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碩  許育彰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人管碩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專 鄭程駿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資管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  詹沂蓁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40830" y="2357432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          第八章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全球尋源與採購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6506" y="404664"/>
            <a:ext cx="8915400" cy="45259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企業可將整個功能部門外包，或是部分作業活動外包，留下部分的作業自己處理。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確認可外包的功能後，接著將該功能分解成若干單位，讓決策者決定哪些作業涉及企業策略與核心，應留在公司內部執行，而哪些可以外包。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://lindr.net/EC/ec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645" y="2785191"/>
            <a:ext cx="6529679" cy="39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4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物流功能為例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(logistics)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是指支援整個物料流程的管理功能。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從外部採購與內部控制生產原物料、在製品規劃與控制、採購、運送到最終產品配銷等。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流作業的重點在於精簡存貨，不允許有配送錯誤的情形。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公司目前均擁有電腦定位系統，能降低運輸風險，其提供給客戶的運輸價值遠高於客戶自行進行物流作業的價值。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388" y="5445224"/>
            <a:ext cx="71104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570932" y="116632"/>
            <a:ext cx="8712186" cy="6741368"/>
            <a:chOff x="-246683" y="-1395536"/>
            <a:chExt cx="9420226" cy="856099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820" y="-1395536"/>
              <a:ext cx="9334500" cy="581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683" y="4365104"/>
              <a:ext cx="9420226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3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理論上，外包是一件很容易的事情，公司將與核心無關的活動外包，透過第三方服務提供者處理部分的資產，增加資本報酬率。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但實際上，外包作業非常複雜，埃森哲公司資深研究員暨副總監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Jane Linder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「企業很難找出甚麼是核心作業，而甚麼不是，隨時間不同，事情也會改變 。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日，機場的安全工作人員並非核心人員；到了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日，聯邦政府卻將安全人員視為核心業務，負責國家安全。類似情況在公司裡每天都可能發生。」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9896"/>
            <a:ext cx="37869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0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供應商關係的組成架構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06506" y="1268760"/>
            <a:ext cx="8915400" cy="936104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決定供應商關係來判斷活動應為核心能力或為外包的決策。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2" y="1700808"/>
            <a:ext cx="9702255" cy="50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24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6"/>
          <p:cNvGrpSpPr/>
          <p:nvPr/>
        </p:nvGrpSpPr>
        <p:grpSpPr>
          <a:xfrm>
            <a:off x="194473" y="188640"/>
            <a:ext cx="9392902" cy="6552728"/>
            <a:chOff x="179513" y="188640"/>
            <a:chExt cx="8670371" cy="6552728"/>
          </a:xfrm>
        </p:grpSpPr>
        <p:pic>
          <p:nvPicPr>
            <p:cNvPr id="8202" name="Picture 10" descr="https://encrypted-tbn0.gstatic.com/images?q=tbn:ANd9GcRAW-IjYhX-2akXKZ7Tcao_HxAZA1VTUm7iSdnjeUjrRcHM7QYj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798" y="467436"/>
              <a:ext cx="2503940" cy="165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https://encrypted-tbn2.gstatic.com/images?q=tbn:ANd9GcRDsQJzMGt57ScJ_eafwcchyNaZBzMpwXE00L05zeYshCtg9K19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964" y="188640"/>
              <a:ext cx="2232249" cy="138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0" name="Picture 18" descr="https://encrypted-tbn1.gstatic.com/images?q=tbn:ANd9GcSS3MF3q9S_6uEDzP10XgLGVzKsXA1z4TUC48S4tWLaslQ97GS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964" y="1659280"/>
              <a:ext cx="2236058" cy="109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ts3.mm.bing.net/th?id=HN.608031150008501782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964" y="2846467"/>
              <a:ext cx="2569468" cy="959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422035" y="2204407"/>
              <a:ext cx="47980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記憶體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晶片 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設計為核心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失敗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V.S</a:t>
              </a:r>
            </a:p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微處理器 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設計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核心，擴展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至流程開發與製造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成功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8" name="Picture 4" descr="http://t0.gstatic.com/images?q=tbn:ANd9GcSNeasQG4eGSvIpoE_f_KkUOQsID66i5XPcCUXro__jWMcLIcVp-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6" y="4342642"/>
              <a:ext cx="4608512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4788024" y="4342642"/>
              <a:ext cx="388843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日本 </a:t>
              </a:r>
              <a:r>
                <a:rPr lang="en-US" altLang="zh-TW" sz="2000" dirty="0" smtClean="0"/>
                <a:t>7-ELEVEN: </a:t>
              </a:r>
            </a:p>
            <a:p>
              <a:r>
                <a:rPr lang="zh-TW" altLang="en-US" sz="2000" dirty="0"/>
                <a:t>在不</a:t>
              </a:r>
              <a:r>
                <a:rPr lang="zh-TW" altLang="en-US" sz="2000" dirty="0" smtClean="0"/>
                <a:t>危及公司機密的前提下，盡可能將工作外包，主要的原則是：若供應夥伴的作業能力較 </a:t>
              </a:r>
              <a:r>
                <a:rPr lang="en-US" altLang="zh-TW" sz="2000" dirty="0" smtClean="0"/>
                <a:t>7 – ELEVEN</a:t>
              </a:r>
              <a:r>
                <a:rPr lang="zh-TW" altLang="en-US" sz="2000" dirty="0" smtClean="0"/>
                <a:t>更有效，該項作業就應外包。</a:t>
              </a:r>
              <a:endParaRPr lang="en-US" altLang="zh-TW" sz="2000" dirty="0" smtClean="0"/>
            </a:p>
            <a:p>
              <a:endParaRPr lang="zh-TW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179513" y="188640"/>
              <a:ext cx="8640960" cy="38164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08924" y="4149080"/>
              <a:ext cx="8640960" cy="25922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右箭號 12"/>
            <p:cNvSpPr/>
            <p:nvPr/>
          </p:nvSpPr>
          <p:spPr>
            <a:xfrm rot="10800000">
              <a:off x="4551717" y="1293010"/>
              <a:ext cx="978700" cy="240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499993" y="899428"/>
              <a:ext cx="1224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競爭者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501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t0.gstatic.com/images?q=tbn:ANd9GcQJzIlf42bIBAD5TRu_i-ryqgXw0WsZRDF97iouqg3L0GDdHVQen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3687" y="5253373"/>
            <a:ext cx="1672314" cy="1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核心活動與策略活動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2"/>
            <a:ext cx="8904194" cy="45259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對於管理外包作業的建議是留下真正具有競爭力或有潛力的領域。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因此，區分「核心」活動與「策略」活動非常重要。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核心活動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是重要業務，但並不影響公司的競爭優勢，例如銀行的資訊科技作業即屬於此類。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策略活動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則是公司競爭優勢的來源，因競爭環境快速地變遷，公司必須不斷地觀察情況，並隨之調整。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年代早期，可口可樂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外包裝瓶的業務而快速建立市場佔有率；到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年代，瓶裝成為產業之關鍵競爭要素後 ，可口可樂又再度修正此項作業。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5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8.3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綠色採購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環境保護已成為現今企業應盡的責任之一。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公司開始檢視供應鏈的產品使否符合環保要求，並且與供應商合作尋求同時降低成本與增加效益的機會，以期解決企業在環保成本與效益兩難的問題。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49" y="3284984"/>
            <a:ext cx="2730303" cy="34563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782870" y="3284985"/>
            <a:ext cx="5850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(Deloitte)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公司的</a:t>
            </a:r>
            <a:r>
              <a:rPr lang="zh-TW" altLang="en-US" u="sng" dirty="0">
                <a:solidFill>
                  <a:srgbClr val="0096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綠色策略採購流程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在傳統的採購技術中納入環保因素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重視發現新環保科技或可回收重複使用的原料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更多方面尋求替代性產品及廢棄物與原料的減量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期降低成本，提升採購效能，為企業帶來長期效益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6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節能減碳 降低成本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9138220" cy="499715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的綠色採購流程包含對內部作業使用的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採購品項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及對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產品與服務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的評估。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隨鋼鐵、電力、石油等資源成本不斷地上漲，設計良好的綠色採購作業應找到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有效降低甚至消除資源需求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例如，採用新的節能技術，重新設計辦公室的照明設備，每平方英尺可以輕易地節省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至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的電費。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從能源、水、包裝到運輸等各個層面減少廢棄物，是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降低成本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另一個重要的途徑。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例如，鮮奶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身設計的改變 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新瓶底為正方形且有較多直角，這降低了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裝瓶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相關用水量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-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新設計不需使用牛奶箱，解決因溢出弄髒牛奶箱而需要沖洗的用水量，也節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省之前需回收牛奶箱所耗的能源。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新瓶身設計更適合目前冰箱，提高了零售商冷藏作業的便利性。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1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綠色採購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回收再生 增加收益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佛羅里達國際大學的一項調查，企業可藉由與供應商合作，將廢棄物轉換成收入來源，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增加公司收益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例如，一家飲料製造商使用再生設備處理從大型供應商購買的回收鋁罐，生產的鋁罐不僅提供公司自家產品使用，尚可對外銷售，成為公司重要的收入來源。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此外，針對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高環保意識的顧客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，綠色採購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亦為企業提供了新的商機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。目前在超市貨架上可發現許多以環保為訴求的清潔用品，強調成分天然、不含化學原料，甚至以減少包裝成本為產品的特點。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FF0000"/>
                </a:solidFill>
              </a:rPr>
              <a:t>個案</a:t>
            </a:r>
            <a:r>
              <a:rPr lang="en-US" altLang="zh-TW" dirty="0" smtClean="0"/>
              <a:t>-</a:t>
            </a:r>
            <a:r>
              <a:rPr lang="zh-TW" altLang="zh-TW" b="1" dirty="0" smtClean="0"/>
              <a:t>渾沌</a:t>
            </a:r>
            <a:r>
              <a:rPr lang="zh-TW" altLang="zh-TW" b="1" dirty="0"/>
              <a:t>不明供應</a:t>
            </a:r>
            <a:r>
              <a:rPr lang="zh-TW" altLang="zh-TW" b="1" dirty="0" smtClean="0"/>
              <a:t>鏈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9843487"/>
              </p:ext>
            </p:extLst>
          </p:nvPr>
        </p:nvGraphicFramePr>
        <p:xfrm>
          <a:off x="462078" y="1215484"/>
          <a:ext cx="9078487" cy="275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15082" y="4171392"/>
            <a:ext cx="89098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積體電路設計公司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Zoran-2008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年第一季失去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台積電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月開出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35%,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年最低，營收較前一年減少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58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%,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萬員工每個月須休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天的無薪假，減少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的設備投資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應用材料公司（生廠設備廠商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千人無薪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D&amp;H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製造工司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資遣數百名員工，認列數百萬美元存貨損失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受害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程度最嚴重</a:t>
            </a:r>
          </a:p>
        </p:txBody>
      </p:sp>
      <p:sp>
        <p:nvSpPr>
          <p:cNvPr id="2" name="橢圓 1"/>
          <p:cNvSpPr/>
          <p:nvPr/>
        </p:nvSpPr>
        <p:spPr>
          <a:xfrm>
            <a:off x="3370457" y="1690688"/>
            <a:ext cx="1775832" cy="197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8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綠色採購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提升企業形象及競爭力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最後，綠色採購亦有助於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提升企業形象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當有多家條件相當的供應商時，環保可能是廠商贏得訂單的關鍵因素。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年美國民主黨全國代表大會對國會的食品供應商提出綠色採購法規，原料來自當地的有機農場成為供應商贏得訂單的最大原因。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綠色採購六步驟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662524" y="2204864"/>
            <a:ext cx="2262251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評估機會</a:t>
            </a:r>
            <a:endParaRPr lang="en-US" altLang="zh-TW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成本評估與排序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82870" y="2172814"/>
            <a:ext cx="2262251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組成採購成員</a:t>
            </a:r>
            <a:endParaRPr lang="en-US" altLang="zh-TW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跨功能部門相關人員參與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981226" y="2204864"/>
            <a:ext cx="2262251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評估供應商</a:t>
            </a:r>
            <a:endParaRPr lang="en-US" altLang="zh-TW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供應商參予流程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059234" y="4293096"/>
            <a:ext cx="2262251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發展採購策略</a:t>
            </a:r>
            <a:endParaRPr lang="en-US" altLang="zh-TW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量化的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評選標準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782870" y="4293096"/>
            <a:ext cx="2262251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制定採購策略</a:t>
            </a:r>
            <a:endParaRPr lang="en-US" altLang="zh-TW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衡量與稽核採購績效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62524" y="4293096"/>
            <a:ext cx="2262251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執行採購策略</a:t>
            </a:r>
            <a:endParaRPr lang="en-US" altLang="zh-TW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依據所訂標準選擇供應商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3080792" y="2560950"/>
            <a:ext cx="546061" cy="14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279147" y="2560950"/>
            <a:ext cx="546061" cy="14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7823461" y="3528871"/>
            <a:ext cx="504056" cy="160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10800000">
            <a:off x="3031166" y="4687163"/>
            <a:ext cx="546061" cy="14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0800000">
            <a:off x="6279147" y="4653136"/>
            <a:ext cx="546061" cy="14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07" y="1916832"/>
            <a:ext cx="898320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79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評估機會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針對每類費用，應考慮所有的相關成本。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典型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的五類費用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電力與其他能源成本、廢棄物與再生處理、包裝、替代原料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鋼鐵或塑化的替代材料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或其他相關資源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確認這些成本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後納入總成本分析，依據潛在的節省及對組織的重要性，區隔各項成本的重要性，以引導公司致力於對財務負擔與降低成本最有影響的項目。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1732" y="5445226"/>
            <a:ext cx="240426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8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組成採購團隊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公司內與採購決策相關的成員，需瞭解企業需求、產品規格以及供應鏈的人員或群體。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成員們必須共同合作改善流程以訂定實際的環保目標，所定之目標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如不生產廢棄物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應成為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跨功能供應鏈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的行動，以發現與發展符合要求的供應商。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人必須確認最重要的機會，發展穩定的基線模型，以決定可減少目前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後續的成本。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以新設備採購為例，基線模型不僅需包含設備的購入成本，尚應考慮衍生出來之能源、廢棄物、再生及維護成本。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5246" y="5445226"/>
            <a:ext cx="2435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06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評估供應面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續性採購流程應結合目前的供應商與新的供應商。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如同傳統採購流程，公司應該瞭解各個供應商的能力、限制與可供應的產品。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綠色採購流程必須重視相關的需求，諸如可能的替代物料與新的製造流程，並將這些需求納入供應商的標單或是徵求提案文件中。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278" y="5474545"/>
            <a:ext cx="2445544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2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發展採購策略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此步驟的主要目標是發展採購流程的量化與質化評選標準，以能適切地分析相關成本與效益。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這些標準必須明確標示在投標與徵求提案文件中，要求潛在供應商說明如何達成環境永續相關的目標。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699" y="5445224"/>
            <a:ext cx="24145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36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使用步驟四提出的評選標準，選擇每項業務需要的產品與供應商。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評選過程應考慮標單中的起始成本以及持有產品的總成本。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例如，具有節能功能的設備或許起始時須投入較高的成本，但就整體使用期間，可能因節能減碳的效益，反而有較低的總成本。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對於企業節能與廢物減量的機會，應建立模式納入採購決策分析，以較完整的觀點評選最符合公司需要的供應商。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277" y="5445226"/>
            <a:ext cx="2435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09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執行採購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完成供應商評選與簽訂合約後，即進入採購作業。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此時採購部門必須訂定一組指標，用以衡量供應商在合約期間的表現。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評量指標應基於績效、配送與價格標準的一致性等相關因素訂定。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此外，亦應包含與環境永續相關的衡量指標。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中應定期查核，以確保呈報資料的正確性。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278" y="5484068"/>
            <a:ext cx="238363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7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brandingmagazine.com/wp-content/uploads/2013/06/best-global-green-brands-2013-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2" y="116632"/>
            <a:ext cx="95094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2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綠色環保記者會_20120329-4 (1)">
            <a:hlinkClick r:id="rId2" tooltip="Flickr 上 bnextbeta 的 綠色環保記者會_20120329-4 (1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63" y="92492"/>
            <a:ext cx="4709452" cy="15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1236649"/>
              </p:ext>
            </p:extLst>
          </p:nvPr>
        </p:nvGraphicFramePr>
        <p:xfrm>
          <a:off x="144151" y="1628797"/>
          <a:ext cx="4681763" cy="5112571"/>
        </p:xfrm>
        <a:graphic>
          <a:graphicData uri="http://schemas.openxmlformats.org/drawingml/2006/table">
            <a:tbl>
              <a:tblPr/>
              <a:tblGrid>
                <a:gridCol w="1328040"/>
                <a:gridCol w="3353723"/>
              </a:tblGrid>
              <a:tr h="407702">
                <a:tc gridSpan="2"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第四屆綠色品牌</a:t>
                      </a:r>
                      <a:r>
                        <a:rPr lang="en-US" altLang="zh-TW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</a:t>
                      </a:r>
                      <a:r>
                        <a:rPr lang="zh-TW" altLang="en-US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785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r>
                        <a:rPr lang="en-US" altLang="zh-TW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家電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松下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交通運輸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中華航空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食品飲料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可口可樂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星巴克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生活用品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IKEA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零售通路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統一超商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81540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</a:t>
                      </a:r>
                      <a:r>
                        <a:rPr lang="en-US" altLang="zh-TW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飯店</a:t>
                      </a:r>
                      <a:r>
                        <a:rPr lang="en-US" altLang="zh-TW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休閒娛樂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台北諾富特華航桃園機場飯店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醫療服務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馬偕醫院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5AFC6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金融服務</a:t>
                      </a:r>
                      <a:endParaRPr lang="zh-TW" altLang="en-US" dirty="0">
                        <a:solidFill>
                          <a:srgbClr val="5AFC6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玉山金控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1"/>
                    </a:solidFill>
                  </a:tcPr>
                </a:tc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603" y="2204861"/>
            <a:ext cx="1092121" cy="3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533" y="2657659"/>
            <a:ext cx="1092121" cy="3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01" y="3067188"/>
            <a:ext cx="2084388" cy="3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01" y="3522627"/>
            <a:ext cx="2084388" cy="3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040" y="3911176"/>
            <a:ext cx="527650" cy="3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665" y="4359883"/>
            <a:ext cx="908050" cy="3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805" y="4797151"/>
            <a:ext cx="386902" cy="36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589" y="5949279"/>
            <a:ext cx="1891845" cy="36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637" y="6374174"/>
            <a:ext cx="2253270" cy="36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542" y="5270095"/>
            <a:ext cx="3198355" cy="53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543" y="5539696"/>
            <a:ext cx="1175102" cy="37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6463" y="1628797"/>
            <a:ext cx="4709452" cy="5112568"/>
          </a:xfrm>
          <a:prstGeom prst="rect">
            <a:avLst/>
          </a:prstGeom>
          <a:noFill/>
          <a:ln>
            <a:solidFill>
              <a:srgbClr val="FFC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50050"/>
            <a:ext cx="4794758" cy="209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332" y="3446417"/>
            <a:ext cx="5059970" cy="21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03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</a:t>
            </a:r>
            <a:r>
              <a:rPr lang="zh-TW" altLang="zh-TW" dirty="0"/>
              <a:t>策略尋源（</a:t>
            </a:r>
            <a:r>
              <a:rPr lang="en-US" altLang="zh-TW" dirty="0"/>
              <a:t>strategic sourcing</a:t>
            </a:r>
            <a:r>
              <a:rPr lang="zh-TW" altLang="zh-TW" dirty="0"/>
              <a:t>）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zh-TW" dirty="0" smtClean="0"/>
              <a:t>發展</a:t>
            </a:r>
            <a:r>
              <a:rPr lang="zh-TW" altLang="zh-TW" dirty="0"/>
              <a:t>全球化的供應商關係，以能</a:t>
            </a:r>
            <a:r>
              <a:rPr lang="zh-TW" altLang="zh-TW" dirty="0">
                <a:solidFill>
                  <a:srgbClr val="FF0000"/>
                </a:solidFill>
              </a:rPr>
              <a:t>立即取得企業所需的產品與服務</a:t>
            </a:r>
            <a:r>
              <a:rPr lang="zh-TW" altLang="zh-TW" dirty="0"/>
              <a:t>。過去尋源常被視為是採購的同義詞，雖具有財務面的重要必要性，但未列入策略面的決策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隨著</a:t>
            </a:r>
            <a:r>
              <a:rPr lang="zh-TW" altLang="zh-TW" dirty="0"/>
              <a:t>全球化與通訊科技的普及，競爭基礎產生改變，公司不再受限於自身的能力，而是著眼於如何讓大部分的能力（不論是否為自身擁有）能為全球所用，</a:t>
            </a:r>
            <a:r>
              <a:rPr lang="zh-TW" altLang="zh-TW" dirty="0">
                <a:solidFill>
                  <a:srgbClr val="FF0000"/>
                </a:solidFill>
              </a:rPr>
              <a:t>使得外包蔚為風潮，即使如工程、研發、製造、資訊科技、或行銷等核心功能，亦可能移至公司外進行。</a:t>
            </a:r>
          </a:p>
        </p:txBody>
      </p:sp>
    </p:spTree>
    <p:extLst>
      <p:ext uri="{BB962C8B-B14F-4D97-AF65-F5344CB8AC3E}">
        <p14:creationId xmlns:p14="http://schemas.microsoft.com/office/powerpoint/2010/main" xmlns="" val="22863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22169" y="216978"/>
            <a:ext cx="3930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8.4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 總持有成本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7395" y="1069383"/>
            <a:ext cx="8562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是採購與使用一品項的相關總成本，包含使用結束後的處置成本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856280" y="2061276"/>
            <a:ext cx="1662194" cy="18752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取得成本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採購與規劃成本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品質成本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購入價格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稅金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財務成本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485989" y="2154264"/>
            <a:ext cx="2167986" cy="17513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持有成本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能源成本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維修成本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融資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供應鏈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供應網路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646673" y="2115519"/>
            <a:ext cx="2142803" cy="183655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用後成本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處置成本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環境成本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保證成本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產品成本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顧客不滿意成本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85989" y="5315918"/>
            <a:ext cx="2142801" cy="7284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持有總成本</a:t>
            </a:r>
            <a:endParaRPr lang="zh-TW" altLang="en-US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644398" y="2836189"/>
            <a:ext cx="794957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5765208" y="2787111"/>
            <a:ext cx="794957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2179154">
            <a:off x="1857567" y="4458446"/>
            <a:ext cx="1765082" cy="71292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8313033">
            <a:off x="5620586" y="4424867"/>
            <a:ext cx="1765082" cy="71292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3885241" y="4316635"/>
            <a:ext cx="1357324" cy="579249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96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896247" y="418455"/>
            <a:ext cx="4354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8.5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衡量採購績效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08868" y="1627322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存貨週轉率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銷貨成本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平均總存貨價值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94177" y="2353160"/>
            <a:ext cx="597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供應週數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平均總存貨價值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銷貨成本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x52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週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638" y="3066081"/>
            <a:ext cx="984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銷貨成本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營收成本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)=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每年公司為顧客生產產品或提供服務所需的總成本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       不包含銷售與行政費用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4337647"/>
            <a:ext cx="961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平均總存貨價值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所有存貨項目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原物料、在製品 、製成品與倉庫存貨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之總價值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130298" y="71292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8142" y="2014781"/>
            <a:ext cx="93410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企業面對多元的採購、生產 、配送等決策 ，必須衡量物料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 生產、倉儲 、配送等成本，以設計最低成本及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環境永續的供應網路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594030" y="1875295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感謝聆聽</a:t>
            </a:r>
            <a:endParaRPr lang="zh-TW" altLang="en-US" sz="96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17" y="822325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尋源</a:t>
            </a:r>
            <a:r>
              <a:rPr lang="en-US" altLang="zh-TW" dirty="0" smtClean="0"/>
              <a:t>/</a:t>
            </a:r>
            <a:r>
              <a:rPr lang="zh-TW" altLang="en-US" dirty="0" smtClean="0"/>
              <a:t>採購設計矩陣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2700" dirty="0"/>
              <a:t>圖表</a:t>
            </a:r>
            <a:r>
              <a:rPr lang="en-US" altLang="zh-TW" sz="2700" dirty="0"/>
              <a:t>8.1</a:t>
            </a:r>
            <a:r>
              <a:rPr lang="zh-TW" altLang="zh-TW" sz="2700" dirty="0"/>
              <a:t>描述</a:t>
            </a:r>
            <a:r>
              <a:rPr lang="zh-TW" altLang="zh-TW" sz="2700" dirty="0">
                <a:solidFill>
                  <a:srgbClr val="FF0000"/>
                </a:solidFill>
              </a:rPr>
              <a:t>多種商品尋源或採購的流程</a:t>
            </a:r>
            <a:r>
              <a:rPr lang="zh-TW" altLang="zh-TW" sz="2700" dirty="0"/>
              <a:t>，可從簡單一次性購買，到長期的策略聯盟</a:t>
            </a:r>
            <a:r>
              <a:rPr lang="zh-TW" altLang="zh-TW" sz="2700" dirty="0" smtClean="0"/>
              <a:t>。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zh-TW" altLang="zh-TW" sz="2700" dirty="0" smtClean="0"/>
              <a:t>圖</a:t>
            </a:r>
            <a:r>
              <a:rPr lang="zh-TW" altLang="zh-TW" sz="2700" dirty="0"/>
              <a:t>中是品項的</a:t>
            </a:r>
            <a:r>
              <a:rPr lang="zh-TW" altLang="zh-TW" sz="2700" dirty="0">
                <a:solidFill>
                  <a:srgbClr val="FF0000"/>
                </a:solidFill>
              </a:rPr>
              <a:t>特殊性、合約期間以及交易成本</a:t>
            </a:r>
            <a:r>
              <a:rPr lang="zh-TW" altLang="zh-TW" sz="2700" dirty="0"/>
              <a:t>等因素，區隔</a:t>
            </a:r>
            <a:r>
              <a:rPr lang="zh-TW" altLang="zh-TW" sz="2700" dirty="0">
                <a:solidFill>
                  <a:srgbClr val="FF0000"/>
                </a:solidFill>
              </a:rPr>
              <a:t>六種</a:t>
            </a:r>
            <a:r>
              <a:rPr lang="zh-TW" altLang="zh-TW" sz="2700" dirty="0"/>
              <a:t>型態採購流程。</a:t>
            </a:r>
            <a:br>
              <a:rPr lang="zh-TW" altLang="zh-TW" sz="2700" dirty="0"/>
            </a:br>
            <a:r>
              <a:rPr lang="zh-TW" altLang="zh-TW" sz="2700" dirty="0"/>
              <a:t/>
            </a:r>
            <a:br>
              <a:rPr lang="zh-TW" altLang="zh-TW" sz="2700" dirty="0"/>
            </a:br>
            <a:endParaRPr lang="zh-TW" altLang="en-US" sz="27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383" y="1947574"/>
            <a:ext cx="7329836" cy="4910427"/>
          </a:xfrm>
        </p:spPr>
      </p:pic>
    </p:spTree>
    <p:extLst>
      <p:ext uri="{BB962C8B-B14F-4D97-AF65-F5344CB8AC3E}">
        <p14:creationId xmlns:p14="http://schemas.microsoft.com/office/powerpoint/2010/main" xmlns="" val="27639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長鞭效應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sz="3100" dirty="0" smtClean="0"/>
              <a:t>在供應鏈中</a:t>
            </a:r>
            <a:r>
              <a:rPr lang="en-US" altLang="zh-TW" sz="3100" dirty="0" smtClean="0"/>
              <a:t>,</a:t>
            </a:r>
            <a:r>
              <a:rPr lang="zh-TW" altLang="en-US" sz="3100" dirty="0" smtClean="0"/>
              <a:t>從顧客到生產者間需求變異擴大的現象</a:t>
            </a:r>
            <a:r>
              <a:rPr lang="en-US" altLang="zh-TW" sz="3100" dirty="0" smtClean="0"/>
              <a:t>,</a:t>
            </a:r>
            <a:br>
              <a:rPr lang="en-US" altLang="zh-TW" sz="3100" dirty="0" smtClean="0"/>
            </a:br>
            <a:r>
              <a:rPr lang="zh-TW" altLang="en-US" sz="3100" dirty="0" smtClean="0">
                <a:solidFill>
                  <a:srgbClr val="FF0000"/>
                </a:solidFill>
              </a:rPr>
              <a:t>訂單變異程度隨供應鏈的上游而增加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847" y="1962616"/>
            <a:ext cx="6704671" cy="4733583"/>
          </a:xfrm>
        </p:spPr>
      </p:pic>
    </p:spTree>
    <p:extLst>
      <p:ext uri="{BB962C8B-B14F-4D97-AF65-F5344CB8AC3E}">
        <p14:creationId xmlns:p14="http://schemas.microsoft.com/office/powerpoint/2010/main" xmlns="" val="6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1038" y="97496"/>
            <a:ext cx="8543925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需求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FF0000"/>
                </a:solidFill>
              </a:rPr>
              <a:t>供應特性</a:t>
            </a:r>
            <a:r>
              <a:rPr lang="zh-TW" altLang="en-US" dirty="0" smtClean="0"/>
              <a:t>的不確定性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46" y="1188883"/>
            <a:ext cx="9259695" cy="3360815"/>
          </a:xfrm>
        </p:spPr>
      </p:pic>
      <p:sp>
        <p:nvSpPr>
          <p:cNvPr id="3" name="文字方塊 2"/>
          <p:cNvSpPr txBox="1"/>
          <p:nvPr/>
        </p:nvSpPr>
        <p:spPr>
          <a:xfrm>
            <a:off x="498320" y="4979378"/>
            <a:ext cx="829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需求與供應不確定性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是探討供應鏈策略非常有用的參考架構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性產品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的特色在於其需求的不可預測性，此亦為動態供應流程所面臨的最主要挑戰。由於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產品的生命週期愈來愈短，動態地修正與應用企業供應鏈策略的壓力也愈來愈大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 smtClean="0"/>
              <a:t>Hau</a:t>
            </a:r>
            <a:r>
              <a:rPr lang="en-US" altLang="zh-TW" sz="4000" dirty="0" smtClean="0"/>
              <a:t> Lee </a:t>
            </a:r>
            <a:r>
              <a:rPr lang="zh-TW" altLang="en-US" sz="4000" dirty="0" smtClean="0"/>
              <a:t>的不確定性架構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範例與供應鏈型態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53" y="1445362"/>
            <a:ext cx="7601648" cy="2178167"/>
          </a:xfrm>
        </p:spPr>
      </p:pic>
      <p:sp>
        <p:nvSpPr>
          <p:cNvPr id="3" name="文字方塊 2"/>
          <p:cNvSpPr txBox="1"/>
          <p:nvPr/>
        </p:nvSpPr>
        <p:spPr>
          <a:xfrm>
            <a:off x="833553" y="3857705"/>
            <a:ext cx="7601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效率型供應鏈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：需建立資訊連結，規模經濟，運用技巧決定最佳化生產與配銷產能。</a:t>
            </a:r>
          </a:p>
          <a:p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避險型供應鏈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：善用策略聯合與分享供應鏈資源，不只一個供應來源，可降低供應中斷的風險，此策略常見零售業。</a:t>
            </a:r>
          </a:p>
          <a:p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回應型供應鏈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：為了增加回應能力，企業可使用接單後生產與大量客製化流程。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精敏型供應鏈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：結合「避險型」與「回應型」供應鏈的優點，其特色是有能力在前端回應顧客之多變性、多樣型與難以預測的需求，也將供應鏈後端供貨中斷的風險降至最低。</a:t>
            </a:r>
          </a:p>
        </p:txBody>
      </p:sp>
    </p:spTree>
    <p:extLst>
      <p:ext uri="{BB962C8B-B14F-4D97-AF65-F5344CB8AC3E}">
        <p14:creationId xmlns:p14="http://schemas.microsoft.com/office/powerpoint/2010/main" xmlns="" val="270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95"/>
            <a:ext cx="2144688" cy="168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4307" y="219352"/>
            <a:ext cx="6104075" cy="1325563"/>
          </a:xfrm>
        </p:spPr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(outsourcing)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是指企業將某些內部活動與決策，委由外部的公司執行，雙方建立契約以明訂協議內容。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不只是一般的採購或顧問合約。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包含作業的轉移、人員、設施、設備、技術與其他資產等執行作業資源的轉移。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此外，外包作業的某些決策權也會一併轉移。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226" y="4733927"/>
            <a:ext cx="24145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931" y="4738689"/>
            <a:ext cx="249775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girlsjustwannahavefunds.com/wp-content/uploads/2013/02/business-outsour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1212" y="5338309"/>
            <a:ext cx="23973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外包的理由與優點</a:t>
            </a:r>
            <a:endParaRPr lang="zh-TW" alt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850" y="1484784"/>
            <a:ext cx="5861480" cy="46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5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2679</Words>
  <Application>Microsoft Office PowerPoint</Application>
  <PresentationFormat>A4 紙張 (210x297 公釐)</PresentationFormat>
  <Paragraphs>194</Paragraphs>
  <Slides>33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生產與作業管理</vt:lpstr>
      <vt:lpstr>個案-渾沌不明供應鏈</vt:lpstr>
      <vt:lpstr>8.1策略尋源（strategic sourcing） </vt:lpstr>
      <vt:lpstr>尋源/採購設計矩陣 圖表8.1描述多種商品尋源或採購的流程，可從簡單一次性購買，到長期的策略聯盟。 圖中是品項的特殊性、合約期間以及交易成本等因素，區隔六種型態採購流程。  </vt:lpstr>
      <vt:lpstr>長鞭效應- 在供應鏈中,從顧客到生產者間需求變異擴大的現象, 訂單變異程度隨供應鏈的上游而增加</vt:lpstr>
      <vt:lpstr>需求與供應特性的不確定性</vt:lpstr>
      <vt:lpstr>Hau Lee 的不確定性架構-範例與供應鏈型態</vt:lpstr>
      <vt:lpstr>8.2外包 (outsourcing)</vt:lpstr>
      <vt:lpstr>外包的理由與優點</vt:lpstr>
      <vt:lpstr>投影片 10</vt:lpstr>
      <vt:lpstr>外包 - 物流功能為例</vt:lpstr>
      <vt:lpstr>投影片 12</vt:lpstr>
      <vt:lpstr>投影片 13</vt:lpstr>
      <vt:lpstr>供應商關係的組成架構</vt:lpstr>
      <vt:lpstr>投影片 15</vt:lpstr>
      <vt:lpstr>外包 : 核心活動與策略活動</vt:lpstr>
      <vt:lpstr>8.3 綠色採購</vt:lpstr>
      <vt:lpstr>綠色採購 : 節能減碳 降低成本</vt:lpstr>
      <vt:lpstr>綠色採購 : 回收再生 增加收益 </vt:lpstr>
      <vt:lpstr>綠色採購 : 提升企業形象及競爭力</vt:lpstr>
      <vt:lpstr>綠色採購六步驟</vt:lpstr>
      <vt:lpstr>步驟一 : 評估機會</vt:lpstr>
      <vt:lpstr>步驟二 : 組成採購團隊</vt:lpstr>
      <vt:lpstr>步驟三 : 評估供應面</vt:lpstr>
      <vt:lpstr>步驟四 : 發展採購策略</vt:lpstr>
      <vt:lpstr>步驟五 : 制定採購策略</vt:lpstr>
      <vt:lpstr>步驟六 : 執行採購策略</vt:lpstr>
      <vt:lpstr>投影片 28</vt:lpstr>
      <vt:lpstr>投影片 29</vt:lpstr>
      <vt:lpstr>投影片 30</vt:lpstr>
      <vt:lpstr>投影片 31</vt:lpstr>
      <vt:lpstr>投影片 32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feiyun</dc:creator>
  <cp:lastModifiedBy>shrak shrak</cp:lastModifiedBy>
  <cp:revision>27</cp:revision>
  <dcterms:created xsi:type="dcterms:W3CDTF">2014-03-18T07:21:31Z</dcterms:created>
  <dcterms:modified xsi:type="dcterms:W3CDTF">2014-03-24T10:50:44Z</dcterms:modified>
</cp:coreProperties>
</file>