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4"/>
  </p:notesMasterIdLst>
  <p:sldIdLst>
    <p:sldId id="256" r:id="rId2"/>
    <p:sldId id="274" r:id="rId3"/>
    <p:sldId id="275" r:id="rId4"/>
    <p:sldId id="276" r:id="rId5"/>
    <p:sldId id="277" r:id="rId6"/>
    <p:sldId id="292" r:id="rId7"/>
    <p:sldId id="293" r:id="rId8"/>
    <p:sldId id="279" r:id="rId9"/>
    <p:sldId id="280" r:id="rId10"/>
    <p:sldId id="281" r:id="rId11"/>
    <p:sldId id="282" r:id="rId12"/>
    <p:sldId id="283" r:id="rId13"/>
    <p:sldId id="284" r:id="rId14"/>
    <p:sldId id="285" r:id="rId15"/>
    <p:sldId id="286" r:id="rId16"/>
    <p:sldId id="263" r:id="rId17"/>
    <p:sldId id="264" r:id="rId18"/>
    <p:sldId id="265" r:id="rId19"/>
    <p:sldId id="266" r:id="rId20"/>
    <p:sldId id="267" r:id="rId21"/>
    <p:sldId id="268" r:id="rId22"/>
    <p:sldId id="269" r:id="rId23"/>
    <p:sldId id="270" r:id="rId24"/>
    <p:sldId id="271" r:id="rId25"/>
    <p:sldId id="257" r:id="rId26"/>
    <p:sldId id="287" r:id="rId27"/>
    <p:sldId id="291" r:id="rId28"/>
    <p:sldId id="288" r:id="rId29"/>
    <p:sldId id="289" r:id="rId30"/>
    <p:sldId id="258" r:id="rId31"/>
    <p:sldId id="290" r:id="rId32"/>
    <p:sldId id="2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52AD8-D79A-4245-B81E-1CF17F48972D}" type="datetimeFigureOut">
              <a:rPr lang="en-US" smtClean="0"/>
              <a:t>2014/3/24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DD38F-A969-8D46-B805-953B53E036E0}" type="slidenum">
              <a:rPr lang="en-US" smtClean="0"/>
              <a:t>‹#›</a:t>
            </a:fld>
            <a:endParaRPr lang="en-US"/>
          </a:p>
        </p:txBody>
      </p:sp>
    </p:spTree>
    <p:extLst>
      <p:ext uri="{BB962C8B-B14F-4D97-AF65-F5344CB8AC3E}">
        <p14:creationId xmlns:p14="http://schemas.microsoft.com/office/powerpoint/2010/main" val="3194591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3F43B4D6-9CCA-40AB-BD64-7535092E236A}" type="slidenum">
              <a:rPr lang="en-US" altLang="zh-TW" smtClean="0">
                <a:solidFill>
                  <a:srgbClr val="000000"/>
                </a:solidFill>
                <a:latin typeface="Calibri" pitchFamily="34" charset="0"/>
                <a:ea typeface="新細明體" charset="-120"/>
              </a:rPr>
              <a:pPr eaLnBrk="1" hangingPunct="1"/>
              <a:t>2</a:t>
            </a:fld>
            <a:endParaRPr lang="en-US" altLang="zh-TW" smtClean="0">
              <a:solidFill>
                <a:srgbClr val="000000"/>
              </a:solidFill>
              <a:latin typeface="Calibri" pitchFamily="34" charset="0"/>
              <a:ea typeface="新細明體" charset="-120"/>
            </a:endParaRPr>
          </a:p>
        </p:txBody>
      </p:sp>
      <p:sp>
        <p:nvSpPr>
          <p:cNvPr id="686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861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6E6D369C-AFDE-4300-8E88-27066C6F233E}" type="slidenum">
              <a:rPr lang="en-US" altLang="zh-TW" smtClean="0">
                <a:solidFill>
                  <a:srgbClr val="000000"/>
                </a:solidFill>
                <a:latin typeface="Calibri" pitchFamily="34" charset="0"/>
                <a:ea typeface="新細明體" charset="-120"/>
              </a:rPr>
              <a:pPr eaLnBrk="1" hangingPunct="1"/>
              <a:t>14</a:t>
            </a:fld>
            <a:endParaRPr lang="en-US" altLang="zh-TW" smtClean="0">
              <a:solidFill>
                <a:srgbClr val="000000"/>
              </a:solidFill>
              <a:latin typeface="Calibri" pitchFamily="34" charset="0"/>
              <a:ea typeface="新細明體" charset="-120"/>
            </a:endParaRPr>
          </a:p>
        </p:txBody>
      </p:sp>
      <p:sp>
        <p:nvSpPr>
          <p:cNvPr id="808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0900"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98C3197C-548F-4764-A10D-DC36916E0F32}" type="slidenum">
              <a:rPr lang="en-US" altLang="zh-TW" smtClean="0">
                <a:solidFill>
                  <a:srgbClr val="000000"/>
                </a:solidFill>
                <a:latin typeface="Calibri" pitchFamily="34" charset="0"/>
                <a:ea typeface="新細明體" charset="-120"/>
              </a:rPr>
              <a:pPr eaLnBrk="1" hangingPunct="1"/>
              <a:t>15</a:t>
            </a:fld>
            <a:endParaRPr lang="en-US" altLang="zh-TW" smtClean="0">
              <a:solidFill>
                <a:srgbClr val="000000"/>
              </a:solidFill>
              <a:latin typeface="Calibri" pitchFamily="34" charset="0"/>
              <a:ea typeface="新細明體" charset="-120"/>
            </a:endParaRPr>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9636"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DD38F-A969-8D46-B805-953B53E036E0}" type="slidenum">
              <a:rPr lang="en-US" smtClean="0"/>
              <a:t>27</a:t>
            </a:fld>
            <a:endParaRPr lang="en-US"/>
          </a:p>
        </p:txBody>
      </p:sp>
    </p:spTree>
    <p:extLst>
      <p:ext uri="{BB962C8B-B14F-4D97-AF65-F5344CB8AC3E}">
        <p14:creationId xmlns:p14="http://schemas.microsoft.com/office/powerpoint/2010/main" val="11237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98C3197C-548F-4764-A10D-DC36916E0F32}" type="slidenum">
              <a:rPr lang="en-US" altLang="zh-TW" smtClean="0">
                <a:solidFill>
                  <a:srgbClr val="000000"/>
                </a:solidFill>
                <a:latin typeface="Calibri" pitchFamily="34" charset="0"/>
                <a:ea typeface="新細明體" charset="-120"/>
              </a:rPr>
              <a:pPr eaLnBrk="1" hangingPunct="1"/>
              <a:t>3</a:t>
            </a:fld>
            <a:endParaRPr lang="en-US" altLang="zh-TW" smtClean="0">
              <a:solidFill>
                <a:srgbClr val="000000"/>
              </a:solidFill>
              <a:latin typeface="Calibri" pitchFamily="34" charset="0"/>
              <a:ea typeface="新細明體" charset="-120"/>
            </a:endParaRPr>
          </a:p>
        </p:txBody>
      </p:sp>
      <p:sp>
        <p:nvSpPr>
          <p:cNvPr id="696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9636"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2AB7704C-0318-48A8-95A5-1D4187D4A202}" type="slidenum">
              <a:rPr lang="en-US" altLang="zh-TW" smtClean="0">
                <a:solidFill>
                  <a:srgbClr val="000000"/>
                </a:solidFill>
                <a:latin typeface="Calibri" pitchFamily="34" charset="0"/>
                <a:ea typeface="新細明體" charset="-120"/>
              </a:rPr>
              <a:pPr eaLnBrk="1" hangingPunct="1"/>
              <a:t>5</a:t>
            </a:fld>
            <a:endParaRPr lang="en-US" altLang="zh-TW" smtClean="0">
              <a:solidFill>
                <a:srgbClr val="000000"/>
              </a:solidFill>
              <a:latin typeface="Calibri" pitchFamily="34" charset="0"/>
              <a:ea typeface="新細明體" charset="-120"/>
            </a:endParaRPr>
          </a:p>
        </p:txBody>
      </p:sp>
      <p:sp>
        <p:nvSpPr>
          <p:cNvPr id="7065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0660"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377F98AF-30D8-4753-9F96-D00EEE4BE2C0}" type="slidenum">
              <a:rPr lang="en-US" altLang="zh-TW" smtClean="0">
                <a:solidFill>
                  <a:srgbClr val="000000"/>
                </a:solidFill>
                <a:latin typeface="Calibri" pitchFamily="34" charset="0"/>
                <a:ea typeface="新細明體" charset="-120"/>
              </a:rPr>
              <a:pPr eaLnBrk="1" hangingPunct="1"/>
              <a:t>8</a:t>
            </a:fld>
            <a:endParaRPr lang="en-US" altLang="zh-TW" smtClean="0">
              <a:solidFill>
                <a:srgbClr val="000000"/>
              </a:solidFill>
              <a:latin typeface="Calibri" pitchFamily="34" charset="0"/>
              <a:ea typeface="新細明體" charset="-120"/>
            </a:endParaRPr>
          </a:p>
        </p:txBody>
      </p:sp>
      <p:sp>
        <p:nvSpPr>
          <p:cNvPr id="747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4756"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D9E0D7CB-CF4D-415F-87CC-C394A197E833}" type="slidenum">
              <a:rPr lang="en-US" altLang="zh-TW" smtClean="0">
                <a:solidFill>
                  <a:srgbClr val="000000"/>
                </a:solidFill>
                <a:latin typeface="Calibri" pitchFamily="34" charset="0"/>
                <a:ea typeface="新細明體" charset="-120"/>
              </a:rPr>
              <a:pPr eaLnBrk="1" hangingPunct="1"/>
              <a:t>9</a:t>
            </a:fld>
            <a:endParaRPr lang="en-US" altLang="zh-TW" smtClean="0">
              <a:solidFill>
                <a:srgbClr val="000000"/>
              </a:solidFill>
              <a:latin typeface="Calibri" pitchFamily="34" charset="0"/>
              <a:ea typeface="新細明體" charset="-120"/>
            </a:endParaRPr>
          </a:p>
        </p:txBody>
      </p:sp>
      <p:sp>
        <p:nvSpPr>
          <p:cNvPr id="7577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5780"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DEF9967E-B929-4D9C-9116-7BCDA4AFCB85}" type="slidenum">
              <a:rPr lang="en-US" altLang="zh-TW" smtClean="0">
                <a:solidFill>
                  <a:srgbClr val="000000"/>
                </a:solidFill>
                <a:latin typeface="Calibri" pitchFamily="34" charset="0"/>
                <a:ea typeface="新細明體" charset="-120"/>
              </a:rPr>
              <a:pPr eaLnBrk="1" hangingPunct="1"/>
              <a:t>10</a:t>
            </a:fld>
            <a:endParaRPr lang="en-US" altLang="zh-TW" smtClean="0">
              <a:solidFill>
                <a:srgbClr val="000000"/>
              </a:solidFill>
              <a:latin typeface="Calibri" pitchFamily="34" charset="0"/>
              <a:ea typeface="新細明體" charset="-120"/>
            </a:endParaRPr>
          </a:p>
        </p:txBody>
      </p:sp>
      <p:sp>
        <p:nvSpPr>
          <p:cNvPr id="768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680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6C76B4AC-4AEB-4449-9D3E-377BFA801135}" type="slidenum">
              <a:rPr lang="en-US" altLang="zh-TW" smtClean="0">
                <a:solidFill>
                  <a:srgbClr val="000000"/>
                </a:solidFill>
                <a:latin typeface="Calibri" pitchFamily="34" charset="0"/>
                <a:ea typeface="新細明體" charset="-120"/>
              </a:rPr>
              <a:pPr eaLnBrk="1" hangingPunct="1"/>
              <a:t>11</a:t>
            </a:fld>
            <a:endParaRPr lang="en-US" altLang="zh-TW" smtClean="0">
              <a:solidFill>
                <a:srgbClr val="000000"/>
              </a:solidFill>
              <a:latin typeface="Calibri" pitchFamily="34" charset="0"/>
              <a:ea typeface="新細明體" charset="-120"/>
            </a:endParaRPr>
          </a:p>
        </p:txBody>
      </p:sp>
      <p:sp>
        <p:nvSpPr>
          <p:cNvPr id="778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782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2615622E-3C75-4AB3-B753-D602CBDDA597}" type="slidenum">
              <a:rPr lang="en-US" altLang="zh-TW" smtClean="0">
                <a:solidFill>
                  <a:srgbClr val="000000"/>
                </a:solidFill>
                <a:latin typeface="Calibri" pitchFamily="34" charset="0"/>
                <a:ea typeface="新細明體" charset="-120"/>
              </a:rPr>
              <a:pPr eaLnBrk="1" hangingPunct="1"/>
              <a:t>12</a:t>
            </a:fld>
            <a:endParaRPr lang="en-US" altLang="zh-TW" smtClean="0">
              <a:solidFill>
                <a:srgbClr val="000000"/>
              </a:solidFill>
              <a:latin typeface="Calibri" pitchFamily="34" charset="0"/>
              <a:ea typeface="新細明體" charset="-120"/>
            </a:endParaRPr>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885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1pPr>
            <a:lvl2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2pPr>
            <a:lvl3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3pPr>
            <a:lvl4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4pPr>
            <a:lvl5pPr eaLnBrk="0" hangingPunc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Franklin Gothic Medium" pitchFamily="34" charset="0"/>
                <a:ea typeface="微軟正黑體" pitchFamily="34" charset="-120"/>
              </a:defRPr>
            </a:lvl9pPr>
          </a:lstStyle>
          <a:p>
            <a:pPr eaLnBrk="1" hangingPunct="1"/>
            <a:fld id="{57592063-791A-4A32-B9F2-D9709D37E600}" type="slidenum">
              <a:rPr lang="en-US" altLang="zh-TW" smtClean="0">
                <a:solidFill>
                  <a:srgbClr val="000000"/>
                </a:solidFill>
                <a:latin typeface="Calibri" pitchFamily="34" charset="0"/>
                <a:ea typeface="新細明體" charset="-120"/>
              </a:rPr>
              <a:pPr eaLnBrk="1" hangingPunct="1"/>
              <a:t>13</a:t>
            </a:fld>
            <a:endParaRPr lang="en-US" altLang="zh-TW" smtClean="0">
              <a:solidFill>
                <a:srgbClr val="000000"/>
              </a:solidFill>
              <a:latin typeface="Calibri" pitchFamily="34" charset="0"/>
              <a:ea typeface="新細明體" charset="-120"/>
            </a:endParaRP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9876"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TW" smtClean="0"/>
              <a:t>Click to edit Master subtitle style</a:t>
            </a:r>
            <a:endParaRPr kumimoji="0" lang="en-US"/>
          </a:p>
        </p:txBody>
      </p:sp>
      <p:sp>
        <p:nvSpPr>
          <p:cNvPr id="28" name="Date Placeholder 27"/>
          <p:cNvSpPr>
            <a:spLocks noGrp="1"/>
          </p:cNvSpPr>
          <p:nvPr>
            <p:ph type="dt" sz="half" idx="10"/>
          </p:nvPr>
        </p:nvSpPr>
        <p:spPr/>
        <p:txBody>
          <a:bodyPr/>
          <a:lstStyle/>
          <a:p>
            <a:fld id="{4251665B-C24A-4702-B522-6A4334602E03}" type="datetimeFigureOut">
              <a:rPr lang="en-US" smtClean="0"/>
              <a:t>2014/3/24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E4BAC9-6D41-4691-9299-18EF07EF017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ltLang="zh-TW"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TW"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4" name="Date Placeholder 3"/>
          <p:cNvSpPr>
            <a:spLocks noGrp="1"/>
          </p:cNvSpPr>
          <p:nvPr>
            <p:ph type="dt" sz="half" idx="10"/>
          </p:nvPr>
        </p:nvSpPr>
        <p:spPr/>
        <p:txBody>
          <a:bodyPr/>
          <a:lstStyle/>
          <a:p>
            <a:fld id="{7D290233-0DD1-4A80-BB1E-9ADC3556DBB6}" type="datetimeFigureOut">
              <a:rPr lang="en-US" smtClean="0"/>
              <a:t>2014/3/24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FE4BAC9-6D41-4691-9299-18EF07EF017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4" name="Date Placeholder 3"/>
          <p:cNvSpPr>
            <a:spLocks noGrp="1"/>
          </p:cNvSpPr>
          <p:nvPr>
            <p:ph type="dt" sz="half" idx="10"/>
          </p:nvPr>
        </p:nvSpPr>
        <p:spPr/>
        <p:txBody>
          <a:bodyPr/>
          <a:lstStyle/>
          <a:p>
            <a:fld id="{7D290233-0DD1-4A80-BB1E-9ADC3556DBB6}" type="datetimeFigureOut">
              <a:rPr lang="en-US" smtClean="0"/>
              <a:t>2014/3/24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ltLang="zh-TW"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ltLang="zh-TW" smtClean="0"/>
              <a:t>Click to edit Master title style</a:t>
            </a:r>
            <a:endParaRPr kumimoji="0" lang="en-US"/>
          </a:p>
        </p:txBody>
      </p:sp>
      <p:sp>
        <p:nvSpPr>
          <p:cNvPr id="4" name="Date Placeholder 3"/>
          <p:cNvSpPr>
            <a:spLocks noGrp="1"/>
          </p:cNvSpPr>
          <p:nvPr>
            <p:ph type="dt" sz="half" idx="10"/>
          </p:nvPr>
        </p:nvSpPr>
        <p:spPr/>
        <p:txBody>
          <a:bodyPr/>
          <a:lstStyle/>
          <a:p>
            <a:fld id="{7D290233-0DD1-4A80-BB1E-9ADC3556DBB6}" type="datetimeFigureOut">
              <a:rPr lang="en-US" smtClean="0"/>
              <a:t>2014/3/24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FE4BAC9-6D41-4691-9299-18EF07EF017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TW"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2014/3/24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D889E0-CAB2-4699-909D-B9A88D47ACB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ltLang="zh-TW"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ltLang="zh-TW"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D290233-0DD1-4A80-BB1E-9ADC3556DBB6}" type="datetimeFigureOut">
              <a:rPr lang="en-US" smtClean="0"/>
              <a:t>2014/3/24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TW"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TW" smtClean="0"/>
              <a:t>Click to edit Master text styles</a:t>
            </a:r>
          </a:p>
        </p:txBody>
      </p:sp>
      <p:sp>
        <p:nvSpPr>
          <p:cNvPr id="7" name="Date Placeholder 6"/>
          <p:cNvSpPr>
            <a:spLocks noGrp="1"/>
          </p:cNvSpPr>
          <p:nvPr>
            <p:ph type="dt" sz="half" idx="10"/>
          </p:nvPr>
        </p:nvSpPr>
        <p:spPr/>
        <p:txBody>
          <a:bodyPr/>
          <a:lstStyle/>
          <a:p>
            <a:fld id="{7D290233-0DD1-4A80-BB1E-9ADC3556DBB6}" type="datetimeFigureOut">
              <a:rPr lang="en-US" smtClean="0"/>
              <a:t>2014/3/24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FE4BAC9-6D41-4691-9299-18EF07EF017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ltLang="zh-TW"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TW" smtClean="0"/>
              <a:t>Click to edit Master title style</a:t>
            </a:r>
            <a:endParaRPr kumimoji="0" lang="en-US"/>
          </a:p>
        </p:txBody>
      </p:sp>
      <p:sp>
        <p:nvSpPr>
          <p:cNvPr id="3" name="Date Placeholder 2"/>
          <p:cNvSpPr>
            <a:spLocks noGrp="1"/>
          </p:cNvSpPr>
          <p:nvPr>
            <p:ph type="dt" sz="half" idx="10"/>
          </p:nvPr>
        </p:nvSpPr>
        <p:spPr/>
        <p:txBody>
          <a:bodyPr/>
          <a:lstStyle/>
          <a:p>
            <a:fld id="{7D290233-0DD1-4A80-BB1E-9ADC3556DBB6}" type="datetimeFigureOut">
              <a:rPr lang="en-US" smtClean="0"/>
              <a:t>2014/3/24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D290233-0DD1-4A80-BB1E-9ADC3556DBB6}" type="datetimeFigureOut">
              <a:rPr lang="en-US" smtClean="0"/>
              <a:t>2014/3/24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ltLang="zh-TW"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TW"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E4BAC9-6D41-4691-9299-18EF07EF017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D290233-0DD1-4A80-BB1E-9ADC3556DBB6}" type="datetimeFigureOut">
              <a:rPr lang="en-US" smtClean="0"/>
              <a:t>2014/3/24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FE4BAC9-6D41-4691-9299-18EF07EF017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ltLang="zh-TW"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ltLang="zh-TW"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ltLang="zh-TW"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D290233-0DD1-4A80-BB1E-9ADC3556DBB6}" type="datetimeFigureOut">
              <a:rPr lang="en-US" smtClean="0"/>
              <a:t>2014/3/24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D290233-0DD1-4A80-BB1E-9ADC3556DBB6}" type="datetimeFigureOut">
              <a:rPr lang="en-US" smtClean="0"/>
              <a:t>2014/3/24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E4BAC9-6D41-4691-9299-18EF07EF017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ltLang="zh-TW"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ltLang="zh-TW" smtClean="0"/>
              <a:t>Click to edit Master text styles</a:t>
            </a:r>
          </a:p>
          <a:p>
            <a:pPr lvl="1" eaLnBrk="1" latinLnBrk="0" hangingPunct="1"/>
            <a:r>
              <a:rPr kumimoji="0" lang="en-US" altLang="zh-TW" smtClean="0"/>
              <a:t>Second level</a:t>
            </a:r>
          </a:p>
          <a:p>
            <a:pPr lvl="2" eaLnBrk="1" latinLnBrk="0" hangingPunct="1"/>
            <a:r>
              <a:rPr kumimoji="0" lang="en-US" altLang="zh-TW" smtClean="0"/>
              <a:t>Third level</a:t>
            </a:r>
          </a:p>
          <a:p>
            <a:pPr lvl="3" eaLnBrk="1" latinLnBrk="0" hangingPunct="1"/>
            <a:r>
              <a:rPr kumimoji="0" lang="en-US" altLang="zh-TW" smtClean="0"/>
              <a:t>Fourth level</a:t>
            </a:r>
          </a:p>
          <a:p>
            <a:pPr lvl="4" eaLnBrk="1" latinLnBrk="0" hangingPunct="1"/>
            <a:r>
              <a:rPr kumimoji="0" lang="en-US" altLang="zh-TW"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gif"/><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HX2GaYRVviU&amp;feature=youtu.b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gi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429000"/>
            <a:ext cx="7342188" cy="2074030"/>
          </a:xfrm>
        </p:spPr>
        <p:txBody>
          <a:bodyPr>
            <a:normAutofit/>
          </a:bodyPr>
          <a:lstStyle/>
          <a:p>
            <a:r>
              <a:rPr lang="zh-TW" altLang="en-US" sz="3200" dirty="0" smtClean="0">
                <a:solidFill>
                  <a:schemeClr val="tx1"/>
                </a:solidFill>
              </a:rPr>
              <a:t>第七章</a:t>
            </a:r>
            <a:r>
              <a:rPr lang="en-US" altLang="zh-TW" sz="3200" dirty="0" smtClean="0">
                <a:solidFill>
                  <a:schemeClr val="tx1"/>
                </a:solidFill>
              </a:rPr>
              <a:t> </a:t>
            </a:r>
            <a:r>
              <a:rPr lang="zh-TW" altLang="en-US" sz="3200" dirty="0" smtClean="0">
                <a:solidFill>
                  <a:schemeClr val="tx1"/>
                </a:solidFill>
              </a:rPr>
              <a:t>六標準差品質</a:t>
            </a:r>
            <a:endParaRPr lang="en-US" altLang="zh-TW" sz="3200" dirty="0" smtClean="0">
              <a:solidFill>
                <a:schemeClr val="tx1"/>
              </a:solidFill>
            </a:endParaRPr>
          </a:p>
          <a:p>
            <a:endParaRPr lang="en-US" dirty="0">
              <a:solidFill>
                <a:schemeClr val="tx1"/>
              </a:solidFill>
            </a:endParaRPr>
          </a:p>
          <a:p>
            <a:r>
              <a:rPr lang="zh-TW" altLang="en-US" dirty="0" smtClean="0">
                <a:solidFill>
                  <a:schemeClr val="tx1"/>
                </a:solidFill>
              </a:rPr>
              <a:t>指導老師：盧淵源</a:t>
            </a:r>
            <a:r>
              <a:rPr lang="en-US" altLang="zh-TW" dirty="0" smtClean="0">
                <a:solidFill>
                  <a:schemeClr val="tx1"/>
                </a:solidFill>
              </a:rPr>
              <a:t> </a:t>
            </a:r>
            <a:r>
              <a:rPr lang="zh-TW" altLang="en-US" dirty="0" smtClean="0">
                <a:solidFill>
                  <a:schemeClr val="tx1"/>
                </a:solidFill>
              </a:rPr>
              <a:t>教授</a:t>
            </a:r>
            <a:endParaRPr lang="en-US" altLang="zh-TW" dirty="0" smtClean="0">
              <a:solidFill>
                <a:schemeClr val="tx1"/>
              </a:solidFill>
            </a:endParaRPr>
          </a:p>
          <a:p>
            <a:endParaRPr lang="en-US" altLang="zh-TW" dirty="0" smtClean="0">
              <a:solidFill>
                <a:schemeClr val="tx1"/>
              </a:solidFill>
            </a:endParaRPr>
          </a:p>
          <a:p>
            <a:r>
              <a:rPr lang="zh-TW" altLang="en-US" dirty="0" smtClean="0">
                <a:solidFill>
                  <a:schemeClr val="tx1"/>
                </a:solidFill>
              </a:rPr>
              <a:t>組員：張振原</a:t>
            </a:r>
            <a:r>
              <a:rPr lang="en-US" altLang="zh-TW" dirty="0" smtClean="0">
                <a:solidFill>
                  <a:schemeClr val="tx1"/>
                </a:solidFill>
              </a:rPr>
              <a:t> </a:t>
            </a:r>
            <a:r>
              <a:rPr lang="zh-TW" altLang="en-US" dirty="0" smtClean="0">
                <a:solidFill>
                  <a:schemeClr val="tx1"/>
                </a:solidFill>
              </a:rPr>
              <a:t>李昱鋕</a:t>
            </a:r>
            <a:endParaRPr lang="en-US" altLang="zh-TW" dirty="0" smtClean="0">
              <a:solidFill>
                <a:schemeClr val="tx1"/>
              </a:solidFill>
            </a:endParaRPr>
          </a:p>
          <a:p>
            <a:r>
              <a:rPr lang="en-US" altLang="zh-TW" dirty="0" smtClean="0">
                <a:solidFill>
                  <a:schemeClr val="tx1"/>
                </a:solidFill>
              </a:rPr>
              <a:t>         </a:t>
            </a:r>
            <a:r>
              <a:rPr lang="zh-TW" altLang="en-US" dirty="0" smtClean="0">
                <a:solidFill>
                  <a:schemeClr val="tx1"/>
                </a:solidFill>
              </a:rPr>
              <a:t>洪英芝</a:t>
            </a:r>
            <a:r>
              <a:rPr lang="en-US" altLang="zh-TW" dirty="0" smtClean="0">
                <a:solidFill>
                  <a:schemeClr val="tx1"/>
                </a:solidFill>
              </a:rPr>
              <a:t> </a:t>
            </a:r>
            <a:r>
              <a:rPr lang="zh-TW" altLang="en-US" dirty="0" smtClean="0">
                <a:solidFill>
                  <a:schemeClr val="tx1"/>
                </a:solidFill>
              </a:rPr>
              <a:t>初星宇</a:t>
            </a:r>
            <a:endParaRPr lang="en-US" altLang="zh-TW" dirty="0" smtClean="0">
              <a:solidFill>
                <a:schemeClr val="tx1"/>
              </a:solidFill>
            </a:endParaRPr>
          </a:p>
          <a:p>
            <a:endParaRPr lang="en-US" altLang="zh-TW" dirty="0" smtClean="0">
              <a:solidFill>
                <a:schemeClr val="tx1"/>
              </a:solidFill>
            </a:endParaRPr>
          </a:p>
          <a:p>
            <a:endParaRPr lang="en-US" altLang="zh-TW" dirty="0" smtClean="0">
              <a:solidFill>
                <a:schemeClr val="tx1"/>
              </a:solidFill>
            </a:endParaRPr>
          </a:p>
          <a:p>
            <a:endParaRPr lang="en-US" dirty="0"/>
          </a:p>
        </p:txBody>
      </p:sp>
      <p:sp>
        <p:nvSpPr>
          <p:cNvPr id="2" name="Title 1"/>
          <p:cNvSpPr>
            <a:spLocks noGrp="1"/>
          </p:cNvSpPr>
          <p:nvPr>
            <p:ph type="ctrTitle"/>
          </p:nvPr>
        </p:nvSpPr>
        <p:spPr/>
        <p:txBody>
          <a:bodyPr/>
          <a:lstStyle/>
          <a:p>
            <a:r>
              <a:rPr lang="zh-TW" altLang="en-US" dirty="0" smtClean="0"/>
              <a:t>生產與作業管理</a:t>
            </a:r>
            <a:endParaRPr lang="en-US" dirty="0"/>
          </a:p>
        </p:txBody>
      </p:sp>
    </p:spTree>
    <p:extLst>
      <p:ext uri="{BB962C8B-B14F-4D97-AF65-F5344CB8AC3E}">
        <p14:creationId xmlns:p14="http://schemas.microsoft.com/office/powerpoint/2010/main" val="9373427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483484" y="1390876"/>
            <a:ext cx="8352667" cy="5062312"/>
          </a:xfrm>
          <a:prstGeom prst="rect">
            <a:avLst/>
          </a:prstGeom>
          <a:noFill/>
          <a:ln w="9525">
            <a:noFill/>
            <a:round/>
            <a:headEnd/>
            <a:tailEnd/>
          </a:ln>
        </p:spPr>
        <p:txBody>
          <a:bodyPr lIns="90000" tIns="46800" rIns="90000" bIns="46800"/>
          <a:lstStyle/>
          <a:p>
            <a:pPr marL="358775" indent="-358775">
              <a:lnSpc>
                <a:spcPts val="2400"/>
              </a:lnSpc>
              <a:spcBef>
                <a:spcPts val="1200"/>
              </a:spcBef>
              <a:spcAft>
                <a:spcPts val="0"/>
              </a:spcAft>
              <a:buSzPct val="8000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zh-TW" altLang="en-US" sz="2400" b="1" dirty="0">
                <a:solidFill>
                  <a:srgbClr val="000000"/>
                </a:solidFill>
                <a:latin typeface="微軟正黑體" pitchFamily="34" charset="-120"/>
              </a:rPr>
              <a:t>開發品質規格</a:t>
            </a:r>
            <a:endParaRPr lang="en-US" altLang="zh-TW" sz="2400" b="1" dirty="0">
              <a:solidFill>
                <a:srgbClr val="000000"/>
              </a:solidFill>
              <a:latin typeface="微軟正黑體" pitchFamily="34" charset="-120"/>
            </a:endParaRPr>
          </a:p>
          <a:p>
            <a:pPr marL="538163" indent="-273050">
              <a:lnSpc>
                <a:spcPts val="2400"/>
              </a:lnSpc>
              <a:spcBef>
                <a:spcPts val="0"/>
              </a:spcBef>
              <a:spcAft>
                <a:spcPts val="600"/>
              </a:spcAft>
              <a:buSzPct val="80000"/>
              <a:buFont typeface="微軟正黑體" pitchFamily="34" charset="-120"/>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zh-TW" altLang="en-US" sz="2000" dirty="0">
                <a:solidFill>
                  <a:srgbClr val="000000"/>
                </a:solidFill>
                <a:latin typeface="微軟正黑體" pitchFamily="34" charset="-120"/>
              </a:rPr>
              <a:t>產品及服務的品質規格，源自於產品設計時品質相關的決策與行動，以及產品符合設計的要求。</a:t>
            </a:r>
            <a:endParaRPr lang="en-US" sz="2000" dirty="0">
              <a:solidFill>
                <a:srgbClr val="000000"/>
              </a:solidFill>
              <a:latin typeface="微軟正黑體" pitchFamily="34" charset="-120"/>
            </a:endParaRPr>
          </a:p>
          <a:p>
            <a:pPr marL="358775" indent="-358775">
              <a:lnSpc>
                <a:spcPts val="2400"/>
              </a:lnSpc>
              <a:spcBef>
                <a:spcPts val="600"/>
              </a:spcBef>
              <a:spcAft>
                <a:spcPts val="600"/>
              </a:spcAft>
              <a:buSzPct val="8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sz="2000" b="1" dirty="0">
                <a:solidFill>
                  <a:srgbClr val="000000"/>
                </a:solidFill>
                <a:latin typeface="微軟正黑體" pitchFamily="34" charset="-120"/>
              </a:rPr>
              <a:t>設計品質(Design Quality)</a:t>
            </a:r>
            <a:r>
              <a:rPr lang="zh-TW" altLang="en-US" sz="2000" b="1" dirty="0">
                <a:solidFill>
                  <a:schemeClr val="bg1">
                    <a:lumMod val="50000"/>
                  </a:schemeClr>
                </a:solidFill>
                <a:latin typeface="微軟正黑體" pitchFamily="34" charset="-120"/>
              </a:rPr>
              <a:t> </a:t>
            </a:r>
            <a:r>
              <a:rPr lang="en-US" altLang="zh-TW" sz="2000" b="1" dirty="0">
                <a:solidFill>
                  <a:schemeClr val="bg1">
                    <a:lumMod val="50000"/>
                  </a:schemeClr>
                </a:solidFill>
                <a:latin typeface="微軟正黑體" pitchFamily="34" charset="-120"/>
              </a:rPr>
              <a:t>– </a:t>
            </a:r>
            <a:r>
              <a:rPr lang="zh-TW" altLang="en-US" sz="2000" b="1" dirty="0">
                <a:solidFill>
                  <a:schemeClr val="bg1">
                    <a:lumMod val="50000"/>
                  </a:schemeClr>
                </a:solidFill>
                <a:latin typeface="微軟正黑體" pitchFamily="34" charset="-120"/>
              </a:rPr>
              <a:t>參考設計品質構面</a:t>
            </a:r>
            <a:endParaRPr lang="en-US" sz="2000" b="1" dirty="0">
              <a:solidFill>
                <a:schemeClr val="bg1">
                  <a:lumMod val="50000"/>
                </a:schemeClr>
              </a:solidFill>
              <a:latin typeface="微軟正黑體" pitchFamily="34" charset="-120"/>
            </a:endParaRPr>
          </a:p>
          <a:p>
            <a:pPr marL="898525" lvl="1" indent="-363538">
              <a:lnSpc>
                <a:spcPts val="2400"/>
              </a:lnSpc>
              <a:spcAft>
                <a:spcPts val="300"/>
              </a:spcAft>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dirty="0" err="1">
                <a:solidFill>
                  <a:srgbClr val="000000"/>
                </a:solidFill>
                <a:latin typeface="微軟正黑體" pitchFamily="34" charset="-120"/>
              </a:rPr>
              <a:t>產品在市場中的價值</a:t>
            </a:r>
            <a:r>
              <a:rPr lang="zh-TW" altLang="en-US" dirty="0">
                <a:solidFill>
                  <a:srgbClr val="000000"/>
                </a:solidFill>
                <a:latin typeface="微軟正黑體" pitchFamily="34" charset="-120"/>
              </a:rPr>
              <a:t>，</a:t>
            </a:r>
            <a:r>
              <a:rPr lang="en-US" dirty="0">
                <a:solidFill>
                  <a:srgbClr val="000000"/>
                </a:solidFill>
                <a:latin typeface="微軟正黑體" pitchFamily="34" charset="-120"/>
              </a:rPr>
              <a:t>屬</a:t>
            </a:r>
            <a:r>
              <a:rPr lang="zh-TW" altLang="en-US" dirty="0">
                <a:solidFill>
                  <a:srgbClr val="000000"/>
                </a:solidFill>
                <a:latin typeface="微軟正黑體" pitchFamily="34" charset="-120"/>
              </a:rPr>
              <a:t>於</a:t>
            </a:r>
            <a:r>
              <a:rPr lang="en-US" dirty="0" err="1">
                <a:solidFill>
                  <a:srgbClr val="000000"/>
                </a:solidFill>
                <a:latin typeface="微軟正黑體" pitchFamily="34" charset="-120"/>
              </a:rPr>
              <a:t>企業的策略性決策</a:t>
            </a:r>
            <a:r>
              <a:rPr lang="en-US" dirty="0">
                <a:solidFill>
                  <a:srgbClr val="000000"/>
                </a:solidFill>
                <a:latin typeface="微軟正黑體" pitchFamily="34" charset="-120"/>
              </a:rPr>
              <a:t>。</a:t>
            </a:r>
          </a:p>
          <a:p>
            <a:pPr marL="898525" lvl="1" indent="-363538">
              <a:lnSpc>
                <a:spcPts val="2400"/>
              </a:lnSpc>
              <a:spcAft>
                <a:spcPts val="300"/>
              </a:spcAft>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zh-TW" altLang="en-US" dirty="0">
                <a:solidFill>
                  <a:srgbClr val="000000"/>
                </a:solidFill>
                <a:latin typeface="微軟正黑體" pitchFamily="34" charset="-120"/>
              </a:rPr>
              <a:t>符合市場期望 </a:t>
            </a:r>
            <a:r>
              <a:rPr lang="en-US" altLang="zh-TW" dirty="0">
                <a:solidFill>
                  <a:srgbClr val="000000"/>
                </a:solidFill>
                <a:latin typeface="微軟正黑體" pitchFamily="34" charset="-120"/>
              </a:rPr>
              <a:t>(</a:t>
            </a:r>
            <a:r>
              <a:rPr lang="zh-TW" altLang="en-US" dirty="0">
                <a:solidFill>
                  <a:srgbClr val="000000"/>
                </a:solidFill>
                <a:latin typeface="微軟正黑體" pitchFamily="34" charset="-120"/>
              </a:rPr>
              <a:t>品牌因素、產品績效</a:t>
            </a:r>
            <a:r>
              <a:rPr lang="en-US" altLang="zh-TW" dirty="0">
                <a:solidFill>
                  <a:srgbClr val="000000"/>
                </a:solidFill>
                <a:latin typeface="微軟正黑體" pitchFamily="34" charset="-120"/>
              </a:rPr>
              <a:t>)</a:t>
            </a:r>
            <a:r>
              <a:rPr lang="zh-TW" altLang="en-US" dirty="0">
                <a:solidFill>
                  <a:srgbClr val="000000"/>
                </a:solidFill>
                <a:latin typeface="微軟正黑體" pitchFamily="34" charset="-120"/>
              </a:rPr>
              <a:t> ，設計出的產品有合理的生產成本。</a:t>
            </a:r>
            <a:endParaRPr lang="en-US" dirty="0">
              <a:solidFill>
                <a:srgbClr val="000000"/>
              </a:solidFill>
              <a:latin typeface="微軟正黑體" pitchFamily="34" charset="-120"/>
            </a:endParaRPr>
          </a:p>
          <a:p>
            <a:pPr marL="358775" indent="-358775">
              <a:lnSpc>
                <a:spcPts val="2400"/>
              </a:lnSpc>
              <a:spcBef>
                <a:spcPts val="600"/>
              </a:spcBef>
              <a:spcAft>
                <a:spcPts val="600"/>
              </a:spcAft>
              <a:buSzPct val="8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sz="2000" b="1" dirty="0">
                <a:solidFill>
                  <a:srgbClr val="000000"/>
                </a:solidFill>
                <a:latin typeface="微軟正黑體" pitchFamily="34" charset="-120"/>
              </a:rPr>
              <a:t>一致性品質(Conformance Quality)</a:t>
            </a:r>
          </a:p>
          <a:p>
            <a:pPr marL="898525" lvl="1" indent="-363538">
              <a:lnSpc>
                <a:spcPts val="2400"/>
              </a:lnSpc>
              <a:spcAft>
                <a:spcPts val="600"/>
              </a:spcAft>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en-US" dirty="0" err="1">
                <a:solidFill>
                  <a:srgbClr val="000000"/>
                </a:solidFill>
                <a:latin typeface="微軟正黑體" pitchFamily="34" charset="-120"/>
              </a:rPr>
              <a:t>產品或服務符合設計規格的程度，不論任何時間發生問題</a:t>
            </a:r>
            <a:r>
              <a:rPr lang="zh-TW" altLang="en-US" dirty="0">
                <a:solidFill>
                  <a:srgbClr val="000000"/>
                </a:solidFill>
                <a:latin typeface="微軟正黑體" pitchFamily="34" charset="-120"/>
              </a:rPr>
              <a:t>，</a:t>
            </a:r>
            <a:r>
              <a:rPr lang="en-US" altLang="en-US" dirty="0" err="1">
                <a:solidFill>
                  <a:srgbClr val="000000"/>
                </a:solidFill>
                <a:latin typeface="微軟正黑體" pitchFamily="34" charset="-120"/>
              </a:rPr>
              <a:t>服務品質都要相同</a:t>
            </a:r>
            <a:r>
              <a:rPr lang="en-US" altLang="en-US" dirty="0">
                <a:solidFill>
                  <a:srgbClr val="000000"/>
                </a:solidFill>
                <a:latin typeface="微軟正黑體" pitchFamily="34" charset="-120"/>
              </a:rPr>
              <a:t>。</a:t>
            </a:r>
          </a:p>
          <a:p>
            <a:pPr marL="155575" indent="-363538">
              <a:lnSpc>
                <a:spcPts val="2400"/>
              </a:lnSpc>
              <a:spcAft>
                <a:spcPts val="600"/>
              </a:spcAft>
              <a:buFont typeface="Wingdings" pitchFamily="2" charset="2"/>
              <a:buChar char="l"/>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sz="2000" b="1" dirty="0" err="1">
                <a:solidFill>
                  <a:srgbClr val="000000"/>
                </a:solidFill>
                <a:latin typeface="微軟正黑體" pitchFamily="34" charset="-120"/>
              </a:rPr>
              <a:t>源流品質</a:t>
            </a:r>
            <a:r>
              <a:rPr lang="en-US" sz="2000" b="1" dirty="0">
                <a:solidFill>
                  <a:srgbClr val="000000"/>
                </a:solidFill>
                <a:latin typeface="微軟正黑體" pitchFamily="34" charset="-120"/>
              </a:rPr>
              <a:t>(quality at the source)</a:t>
            </a:r>
          </a:p>
          <a:p>
            <a:pPr marL="898525" lvl="1" indent="-363538">
              <a:lnSpc>
                <a:spcPts val="2400"/>
              </a:lnSpc>
              <a:spcAft>
                <a:spcPts val="300"/>
              </a:spcAft>
              <a:buFont typeface="Wingdings" pitchFamily="2" charset="2"/>
              <a:buChar char="Ø"/>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zh-TW" altLang="en-US" dirty="0">
                <a:solidFill>
                  <a:srgbClr val="000000"/>
                </a:solidFill>
                <a:latin typeface="微軟正黑體" pitchFamily="34" charset="-120"/>
              </a:rPr>
              <a:t>從製造生產開始，</a:t>
            </a:r>
            <a:r>
              <a:rPr lang="en-US" altLang="en-US" dirty="0" err="1">
                <a:solidFill>
                  <a:srgbClr val="000000"/>
                </a:solidFill>
                <a:latin typeface="微軟正黑體" pitchFamily="34" charset="-120"/>
              </a:rPr>
              <a:t>確保所生產的產品符合品質規格</a:t>
            </a:r>
            <a:r>
              <a:rPr lang="en-US" altLang="en-US" sz="1600" dirty="0">
                <a:solidFill>
                  <a:srgbClr val="000000"/>
                </a:solidFill>
                <a:latin typeface="微軟正黑體" pitchFamily="34" charset="-120"/>
              </a:rPr>
              <a:t>。</a:t>
            </a:r>
          </a:p>
          <a:p>
            <a:pPr marL="538163" lvl="1" indent="-273050">
              <a:lnSpc>
                <a:spcPts val="2400"/>
              </a:lnSpc>
              <a:spcBef>
                <a:spcPts val="1200"/>
              </a:spcBef>
              <a:spcAft>
                <a:spcPts val="0"/>
              </a:spcAft>
              <a:buSzPct val="80000"/>
              <a:buFont typeface="微軟正黑體" pitchFamily="34" charset="-120"/>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zh-TW" altLang="en-US" sz="2000" dirty="0">
                <a:solidFill>
                  <a:srgbClr val="000000"/>
                </a:solidFill>
                <a:latin typeface="微軟正黑體" pitchFamily="34" charset="-120"/>
              </a:rPr>
              <a:t>設計品質和一致性品質的目的</a:t>
            </a:r>
            <a:r>
              <a:rPr lang="en-US" altLang="zh-TW" sz="2000" dirty="0">
                <a:solidFill>
                  <a:srgbClr val="000000"/>
                </a:solidFill>
                <a:latin typeface="微軟正黑體" pitchFamily="34" charset="-120"/>
              </a:rPr>
              <a:t> – </a:t>
            </a:r>
            <a:r>
              <a:rPr lang="zh-TW" altLang="en-US" sz="2000" dirty="0">
                <a:solidFill>
                  <a:srgbClr val="000000"/>
                </a:solidFill>
                <a:latin typeface="微軟正黑體" pitchFamily="34" charset="-120"/>
              </a:rPr>
              <a:t>提供服合顧客目標的產品，亦為產品的適用性。</a:t>
            </a:r>
            <a:endParaRPr lang="en-US" altLang="zh-TW" sz="2000" dirty="0">
              <a:solidFill>
                <a:srgbClr val="000000"/>
              </a:solidFill>
              <a:latin typeface="微軟正黑體" pitchFamily="34" charset="-120"/>
            </a:endParaRPr>
          </a:p>
          <a:p>
            <a:pPr marL="898525" lvl="1" indent="-363538">
              <a:lnSpc>
                <a:spcPts val="2400"/>
              </a:lnSpc>
              <a:spcAft>
                <a:spcPts val="600"/>
              </a:spcAft>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endParaRPr lang="en-US" altLang="en-US" dirty="0">
              <a:solidFill>
                <a:srgbClr val="000000"/>
              </a:solidFill>
              <a:latin typeface="微軟正黑體" pitchFamily="34" charset="-120"/>
            </a:endParaRPr>
          </a:p>
          <a:p>
            <a:pPr marL="358775" indent="-358775">
              <a:lnSpc>
                <a:spcPct val="90000"/>
              </a:lnSpc>
              <a:spcBef>
                <a:spcPts val="1800"/>
              </a:spcBef>
              <a:buClrTx/>
              <a:buSzPct val="80000"/>
              <a:buFontTx/>
              <a:buNone/>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endParaRPr lang="en-US" b="1" dirty="0">
              <a:solidFill>
                <a:srgbClr val="000000"/>
              </a:solidFill>
              <a:latin typeface="微軟正黑體" pitchFamily="34" charset="-120"/>
            </a:endParaRPr>
          </a:p>
        </p:txBody>
      </p:sp>
      <p:sp>
        <p:nvSpPr>
          <p:cNvPr id="2" name="Title 1"/>
          <p:cNvSpPr>
            <a:spLocks noGrp="1"/>
          </p:cNvSpPr>
          <p:nvPr>
            <p:ph type="title"/>
          </p:nvPr>
        </p:nvSpPr>
        <p:spPr/>
        <p:txBody>
          <a:bodyPr/>
          <a:lstStyle/>
          <a:p>
            <a:r>
              <a:rPr lang="en-US" altLang="zh-TW" b="1" dirty="0">
                <a:solidFill>
                  <a:srgbClr val="000000"/>
                </a:solidFill>
              </a:rPr>
              <a:t>7-2</a:t>
            </a:r>
            <a:r>
              <a:rPr lang="zh-TW" altLang="en-US" b="1" dirty="0">
                <a:solidFill>
                  <a:srgbClr val="000000"/>
                </a:solidFill>
              </a:rPr>
              <a:t> 品質規格與品質成本</a:t>
            </a:r>
            <a:endParaRPr lang="en-US" b="1" dirty="0"/>
          </a:p>
        </p:txBody>
      </p:sp>
    </p:spTree>
    <p:extLst>
      <p:ext uri="{BB962C8B-B14F-4D97-AF65-F5344CB8AC3E}">
        <p14:creationId xmlns:p14="http://schemas.microsoft.com/office/powerpoint/2010/main" val="32037689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989906105"/>
              </p:ext>
            </p:extLst>
          </p:nvPr>
        </p:nvGraphicFramePr>
        <p:xfrm>
          <a:off x="857250" y="2381251"/>
          <a:ext cx="7786688" cy="3929061"/>
        </p:xfrm>
        <a:graphic>
          <a:graphicData uri="http://schemas.openxmlformats.org/drawingml/2006/table">
            <a:tbl>
              <a:tblPr/>
              <a:tblGrid>
                <a:gridCol w="2108037"/>
                <a:gridCol w="5678651"/>
              </a:tblGrid>
              <a:tr h="528431">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1" i="0" u="none" strike="noStrike" cap="none" normalizeH="0" baseline="0" dirty="0" err="1" smtClean="0">
                          <a:ln>
                            <a:noFill/>
                          </a:ln>
                          <a:solidFill>
                            <a:srgbClr val="000000"/>
                          </a:solidFill>
                          <a:effectLst/>
                          <a:latin typeface="微軟正黑體" pitchFamily="32" charset="-120"/>
                          <a:ea typeface="微軟正黑體" pitchFamily="32" charset="-120"/>
                        </a:rPr>
                        <a:t>構面</a:t>
                      </a:r>
                      <a:r>
                        <a:rPr kumimoji="0" lang="en-US" sz="24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4320" cap="flat" cmpd="sng" algn="ctr">
                      <a:solidFill>
                        <a:srgbClr val="FFFFFF"/>
                      </a:solidFill>
                      <a:prstDash val="solid"/>
                      <a:round/>
                      <a:headEnd type="none" w="med" len="med"/>
                      <a:tailEnd type="none" w="med" len="med"/>
                    </a:lnB>
                    <a:lnTlToBr>
                      <a:noFill/>
                    </a:lnTlToBr>
                    <a:lnBlToTr>
                      <a:noFill/>
                    </a:lnBlToTr>
                    <a:solidFill>
                      <a:srgbClr val="BAE181"/>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1" i="0" u="none" strike="noStrike" cap="none" normalizeH="0" baseline="0" dirty="0" err="1" smtClean="0">
                          <a:ln>
                            <a:noFill/>
                          </a:ln>
                          <a:solidFill>
                            <a:srgbClr val="000000"/>
                          </a:solidFill>
                          <a:effectLst/>
                          <a:latin typeface="微軟正黑體" pitchFamily="32" charset="-120"/>
                          <a:ea typeface="微軟正黑體" pitchFamily="32" charset="-120"/>
                        </a:rPr>
                        <a:t>定義</a:t>
                      </a:r>
                      <a:r>
                        <a:rPr kumimoji="0" lang="en-US" sz="24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4320" cap="flat" cmpd="sng" algn="ctr">
                      <a:solidFill>
                        <a:srgbClr val="FFFFFF"/>
                      </a:solidFill>
                      <a:prstDash val="solid"/>
                      <a:round/>
                      <a:headEnd type="none" w="med" len="med"/>
                      <a:tailEnd type="none" w="med" len="med"/>
                    </a:lnB>
                    <a:lnTlToBr>
                      <a:noFill/>
                    </a:lnTlToBr>
                    <a:lnBlToTr>
                      <a:noFill/>
                    </a:lnBlToTr>
                    <a:solidFill>
                      <a:srgbClr val="BAE181"/>
                    </a:solidFill>
                  </a:tcPr>
                </a:tc>
              </a:tr>
              <a:tr h="548435">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績效</a:t>
                      </a:r>
                      <a:r>
                        <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432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BE0F3"/>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產品或服務的主要功能特性</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432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BE0F3"/>
                    </a:solidFill>
                  </a:tcPr>
                </a:tc>
              </a:tr>
              <a:tr h="618449">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特色</a:t>
                      </a:r>
                      <a:r>
                        <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9C9"/>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增加產品的觸感、鈴聲、聲音等次要特性</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9C9"/>
                    </a:solidFill>
                  </a:tcPr>
                </a:tc>
              </a:tr>
              <a:tr h="665124">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可靠度</a:t>
                      </a:r>
                      <a:r>
                        <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rPr>
                        <a:t>/</a:t>
                      </a: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耐用性</a:t>
                      </a:r>
                      <a:r>
                        <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BE0F3"/>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隨著時間，績效仍可維持一定的水準</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BE0F3"/>
                    </a:solidFill>
                  </a:tcPr>
                </a:tc>
              </a:tr>
              <a:tr h="516762">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易服務性</a:t>
                      </a:r>
                      <a:r>
                        <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9C9"/>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容易維修</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9C9"/>
                    </a:solidFill>
                  </a:tcPr>
                </a:tc>
              </a:tr>
              <a:tr h="548435">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外觀</a:t>
                      </a:r>
                      <a:r>
                        <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BE0F3"/>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感覺屬性</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a:t>
                      </a: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聲音、感覺、外觀等</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BE0F3"/>
                    </a:solidFill>
                  </a:tcPr>
                </a:tc>
              </a:tr>
              <a:tr h="503425">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0" u="none" strike="noStrike" cap="none" normalizeH="0" baseline="0" dirty="0" err="1" smtClean="0">
                          <a:ln>
                            <a:noFill/>
                          </a:ln>
                          <a:solidFill>
                            <a:srgbClr val="000000"/>
                          </a:solidFill>
                          <a:effectLst/>
                          <a:latin typeface="微軟正黑體" pitchFamily="32" charset="-120"/>
                          <a:ea typeface="微軟正黑體" pitchFamily="32" charset="-120"/>
                        </a:rPr>
                        <a:t>知覺品質</a:t>
                      </a:r>
                      <a:endParaRPr kumimoji="0" lang="en-US" sz="2200" b="1" i="0" u="none" strike="noStrike" cap="none" normalizeH="0" baseline="0" dirty="0" smtClean="0">
                        <a:ln>
                          <a:noFill/>
                        </a:ln>
                        <a:solidFill>
                          <a:srgbClr val="000000"/>
                        </a:solidFill>
                        <a:effectLst/>
                        <a:latin typeface="微軟正黑體" pitchFamily="32" charset="-120"/>
                        <a:ea typeface="微軟正黑體" pitchFamily="32" charset="-120"/>
                      </a:endParaRPr>
                    </a:p>
                  </a:txBody>
                  <a:tcPr marL="179999" marR="3600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9C9"/>
                    </a:solidFill>
                  </a:tcPr>
                </a:tc>
                <a:tc>
                  <a:txBody>
                    <a:bodyPr/>
                    <a:lstStyle/>
                    <a:p>
                      <a:pPr marL="0" marR="0" lvl="0" indent="0" algn="l" defTabSz="449263" rtl="0" eaLnBrk="1" fontAlgn="base" latinLnBrk="0" hangingPunct="1">
                        <a:lnSpc>
                          <a:spcPct val="108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過去績效及其他無形資產</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a:t>
                      </a:r>
                      <a:r>
                        <a:rPr kumimoji="0" lang="en-US" sz="2000" b="0" i="0" u="none" strike="noStrike" cap="none" normalizeH="0" baseline="0" dirty="0" err="1" smtClean="0">
                          <a:ln>
                            <a:noFill/>
                          </a:ln>
                          <a:solidFill>
                            <a:srgbClr val="000000"/>
                          </a:solidFill>
                          <a:effectLst/>
                          <a:latin typeface="微軟正黑體" pitchFamily="32" charset="-120"/>
                          <a:ea typeface="微軟正黑體" pitchFamily="32" charset="-120"/>
                        </a:rPr>
                        <a:t>認知品質</a:t>
                      </a:r>
                      <a:r>
                        <a:rPr kumimoji="0" lang="en-US" sz="2000" b="0" i="0" u="none" strike="noStrike" cap="none" normalizeH="0" baseline="0" dirty="0" smtClean="0">
                          <a:ln>
                            <a:noFill/>
                          </a:ln>
                          <a:solidFill>
                            <a:srgbClr val="000000"/>
                          </a:solidFill>
                          <a:effectLst/>
                          <a:latin typeface="微軟正黑體" pitchFamily="32" charset="-120"/>
                          <a:ea typeface="微軟正黑體" pitchFamily="32" charset="-120"/>
                        </a:rPr>
                        <a:t>) </a:t>
                      </a:r>
                    </a:p>
                  </a:txBody>
                  <a:tcPr marL="179999" marR="0" marT="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9C9"/>
                    </a:solidFill>
                  </a:tcPr>
                </a:tc>
              </a:tr>
            </a:tbl>
          </a:graphicData>
        </a:graphic>
      </p:graphicFrame>
      <p:sp>
        <p:nvSpPr>
          <p:cNvPr id="19485" name="Rectangle 54"/>
          <p:cNvSpPr>
            <a:spLocks noChangeArrowheads="1"/>
          </p:cNvSpPr>
          <p:nvPr/>
        </p:nvSpPr>
        <p:spPr bwMode="auto">
          <a:xfrm>
            <a:off x="714375" y="1381126"/>
            <a:ext cx="69850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58775" indent="-358775">
              <a:buSzPct val="8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en-US" sz="2400" b="1">
                <a:solidFill>
                  <a:srgbClr val="000000"/>
                </a:solidFill>
                <a:latin typeface="微軟正黑體" pitchFamily="34" charset="-120"/>
              </a:rPr>
              <a:t>常見的品質設計構面</a:t>
            </a:r>
          </a:p>
          <a:p>
            <a:pPr marL="358775" indent="-358775">
              <a:buSzPct val="8000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en-US" altLang="zh-TW" sz="2400" b="1">
                <a:solidFill>
                  <a:srgbClr val="000000"/>
                </a:solidFill>
                <a:latin typeface="微軟正黑體" pitchFamily="34" charset="-120"/>
              </a:rPr>
              <a:t>     </a:t>
            </a:r>
            <a:r>
              <a:rPr lang="en-US" sz="2000">
                <a:solidFill>
                  <a:srgbClr val="000000"/>
                </a:solidFill>
                <a:latin typeface="微軟正黑體" pitchFamily="34" charset="-120"/>
              </a:rPr>
              <a:t>產品或服務的特性和設計的主要課題 </a:t>
            </a:r>
          </a:p>
        </p:txBody>
      </p:sp>
      <p:sp>
        <p:nvSpPr>
          <p:cNvPr id="3" name="Title 2"/>
          <p:cNvSpPr>
            <a:spLocks noGrp="1"/>
          </p:cNvSpPr>
          <p:nvPr>
            <p:ph type="title"/>
          </p:nvPr>
        </p:nvSpPr>
        <p:spPr/>
        <p:txBody>
          <a:bodyPr/>
          <a:lstStyle/>
          <a:p>
            <a:r>
              <a:rPr lang="en-US" altLang="zh-TW" b="1" dirty="0">
                <a:solidFill>
                  <a:srgbClr val="000000"/>
                </a:solidFill>
              </a:rPr>
              <a:t>7-2</a:t>
            </a:r>
            <a:r>
              <a:rPr lang="zh-TW" altLang="en-US" b="1" dirty="0">
                <a:solidFill>
                  <a:srgbClr val="000000"/>
                </a:solidFill>
              </a:rPr>
              <a:t> 品質規格與品質成本</a:t>
            </a:r>
            <a:endParaRPr lang="en-US" b="1" dirty="0"/>
          </a:p>
        </p:txBody>
      </p:sp>
    </p:spTree>
    <p:extLst>
      <p:ext uri="{BB962C8B-B14F-4D97-AF65-F5344CB8AC3E}">
        <p14:creationId xmlns:p14="http://schemas.microsoft.com/office/powerpoint/2010/main" val="15440605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755650" y="1484313"/>
            <a:ext cx="73453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58775" indent="-358775"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1pPr>
            <a:lvl2pPr marL="895350" indent="-360363"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2pPr>
            <a:lvl3pPr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3pPr>
            <a:lvl4pPr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4pPr>
            <a:lvl5pPr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9pPr>
          </a:lstStyle>
          <a:p>
            <a:pPr eaLnBrk="1" hangingPunct="1">
              <a:spcBef>
                <a:spcPts val="1800"/>
              </a:spcBef>
              <a:buSzPct val="80000"/>
              <a:buFont typeface="Wingdings" pitchFamily="2" charset="2"/>
              <a:buChar char=""/>
            </a:pPr>
            <a:r>
              <a:rPr lang="en-US" sz="2400" b="1" dirty="0" err="1">
                <a:solidFill>
                  <a:srgbClr val="000000"/>
                </a:solidFill>
                <a:latin typeface="微軟正黑體" pitchFamily="34" charset="-120"/>
              </a:rPr>
              <a:t>品質成本</a:t>
            </a:r>
            <a:r>
              <a:rPr lang="en-US" sz="2400" b="1" dirty="0">
                <a:solidFill>
                  <a:srgbClr val="000000"/>
                </a:solidFill>
                <a:latin typeface="微軟正黑體" pitchFamily="34" charset="-120"/>
              </a:rPr>
              <a:t> </a:t>
            </a:r>
            <a:r>
              <a:rPr lang="en-US" altLang="zh-TW" sz="2400" b="1" dirty="0">
                <a:solidFill>
                  <a:srgbClr val="000000"/>
                </a:solidFill>
                <a:latin typeface="微軟正黑體" pitchFamily="34" charset="-120"/>
              </a:rPr>
              <a:t>(Cost of Quality, COQ) :</a:t>
            </a:r>
          </a:p>
          <a:p>
            <a:pPr lvl="1" eaLnBrk="1" hangingPunct="1">
              <a:lnSpc>
                <a:spcPts val="2375"/>
              </a:lnSpc>
              <a:spcBef>
                <a:spcPts val="600"/>
              </a:spcBef>
              <a:buSzPct val="80000"/>
              <a:buFont typeface="Wingdings" pitchFamily="2" charset="2"/>
              <a:buChar char=""/>
            </a:pPr>
            <a:r>
              <a:rPr lang="en-US" sz="2000" dirty="0" err="1">
                <a:solidFill>
                  <a:srgbClr val="000000"/>
                </a:solidFill>
                <a:latin typeface="微軟正黑體" pitchFamily="34" charset="-120"/>
              </a:rPr>
              <a:t>現有成本與卓越品質下成本的差距</a:t>
            </a:r>
            <a:r>
              <a:rPr lang="en-US" sz="2000" dirty="0">
                <a:solidFill>
                  <a:srgbClr val="000000"/>
                </a:solidFill>
                <a:latin typeface="微軟正黑體" pitchFamily="34" charset="-120"/>
              </a:rPr>
              <a:t>。</a:t>
            </a:r>
          </a:p>
          <a:p>
            <a:pPr lvl="1" eaLnBrk="1" hangingPunct="1">
              <a:lnSpc>
                <a:spcPts val="2375"/>
              </a:lnSpc>
              <a:spcBef>
                <a:spcPts val="600"/>
              </a:spcBef>
              <a:buSzPct val="80000"/>
              <a:buFont typeface="Wingdings" pitchFamily="2" charset="2"/>
              <a:buChar char=""/>
            </a:pPr>
            <a:r>
              <a:rPr lang="en-US" sz="2000" dirty="0">
                <a:solidFill>
                  <a:srgbClr val="000000"/>
                </a:solidFill>
                <a:latin typeface="微軟正黑體" pitchFamily="34" charset="-120"/>
              </a:rPr>
              <a:t>指產品無法達到</a:t>
            </a:r>
            <a:r>
              <a:rPr lang="en-US" altLang="zh-TW" sz="2000" dirty="0">
                <a:solidFill>
                  <a:srgbClr val="000000"/>
                </a:solidFill>
                <a:latin typeface="微軟正黑體" pitchFamily="34" charset="-120"/>
              </a:rPr>
              <a:t>100%</a:t>
            </a:r>
            <a:r>
              <a:rPr lang="en-US" sz="2000" dirty="0">
                <a:solidFill>
                  <a:srgbClr val="000000"/>
                </a:solidFill>
                <a:latin typeface="微軟正黑體" pitchFamily="34" charset="-120"/>
              </a:rPr>
              <a:t>完美時， </a:t>
            </a:r>
            <a:r>
              <a:rPr lang="en-US" sz="2000" dirty="0" err="1">
                <a:solidFill>
                  <a:srgbClr val="000000"/>
                </a:solidFill>
                <a:latin typeface="微軟正黑體" pitchFamily="34" charset="-120"/>
              </a:rPr>
              <a:t>產生的所有成本</a:t>
            </a:r>
            <a:endParaRPr lang="en-US" sz="2000" dirty="0">
              <a:solidFill>
                <a:srgbClr val="000000"/>
              </a:solidFill>
              <a:latin typeface="微軟正黑體" pitchFamily="34" charset="-120"/>
            </a:endParaRPr>
          </a:p>
          <a:p>
            <a:pPr eaLnBrk="1" hangingPunct="1">
              <a:lnSpc>
                <a:spcPts val="2375"/>
              </a:lnSpc>
              <a:spcBef>
                <a:spcPts val="2400"/>
              </a:spcBef>
              <a:buSzPct val="80000"/>
              <a:buFont typeface="Wingdings" pitchFamily="2" charset="2"/>
              <a:buChar char=""/>
            </a:pPr>
            <a:r>
              <a:rPr lang="en-US" sz="2400" b="1" dirty="0" err="1">
                <a:solidFill>
                  <a:srgbClr val="000000"/>
                </a:solidFill>
                <a:latin typeface="微軟正黑體" pitchFamily="34" charset="-120"/>
              </a:rPr>
              <a:t>品質成本的合理範圍</a:t>
            </a:r>
            <a:r>
              <a:rPr lang="en-US" altLang="zh-TW" sz="2400" b="1" dirty="0">
                <a:solidFill>
                  <a:srgbClr val="000000"/>
                </a:solidFill>
                <a:latin typeface="微軟正黑體" pitchFamily="34" charset="-120"/>
              </a:rPr>
              <a:t>: </a:t>
            </a:r>
          </a:p>
          <a:p>
            <a:pPr lvl="1" eaLnBrk="1" hangingPunct="1">
              <a:lnSpc>
                <a:spcPts val="2375"/>
              </a:lnSpc>
              <a:spcBef>
                <a:spcPts val="600"/>
              </a:spcBef>
              <a:buSzPct val="80000"/>
              <a:buFont typeface="Wingdings" pitchFamily="2" charset="2"/>
              <a:buChar char=""/>
            </a:pPr>
            <a:r>
              <a:rPr lang="en-US" altLang="zh-TW" sz="2000" dirty="0">
                <a:solidFill>
                  <a:srgbClr val="000000"/>
                </a:solidFill>
                <a:latin typeface="微軟正黑體" pitchFamily="34" charset="-120"/>
              </a:rPr>
              <a:t>Philip Crosby</a:t>
            </a:r>
            <a:r>
              <a:rPr lang="en-US" sz="2000" dirty="0">
                <a:solidFill>
                  <a:srgbClr val="000000"/>
                </a:solidFill>
                <a:latin typeface="微軟正黑體" pitchFamily="34" charset="-120"/>
              </a:rPr>
              <a:t>認為一個運作良好的品質計畫，品質成本應控制在銷售額的</a:t>
            </a:r>
            <a:r>
              <a:rPr lang="en-US" altLang="zh-TW" sz="2000" dirty="0">
                <a:solidFill>
                  <a:srgbClr val="000000"/>
                </a:solidFill>
                <a:latin typeface="微軟正黑體" pitchFamily="34" charset="-120"/>
              </a:rPr>
              <a:t>2.5%</a:t>
            </a:r>
            <a:r>
              <a:rPr lang="en-US" sz="2000" dirty="0">
                <a:solidFill>
                  <a:srgbClr val="000000"/>
                </a:solidFill>
                <a:latin typeface="微軟正黑體" pitchFamily="34" charset="-120"/>
              </a:rPr>
              <a:t>以下。</a:t>
            </a:r>
          </a:p>
        </p:txBody>
      </p:sp>
      <p:sp>
        <p:nvSpPr>
          <p:cNvPr id="2" name="Title 1"/>
          <p:cNvSpPr>
            <a:spLocks noGrp="1"/>
          </p:cNvSpPr>
          <p:nvPr>
            <p:ph type="title"/>
          </p:nvPr>
        </p:nvSpPr>
        <p:spPr/>
        <p:txBody>
          <a:bodyPr/>
          <a:lstStyle/>
          <a:p>
            <a:r>
              <a:rPr lang="en-US" altLang="zh-TW" b="1" dirty="0">
                <a:solidFill>
                  <a:srgbClr val="000000"/>
                </a:solidFill>
              </a:rPr>
              <a:t>7-2</a:t>
            </a:r>
            <a:r>
              <a:rPr lang="zh-TW" altLang="en-US" b="1" dirty="0">
                <a:solidFill>
                  <a:srgbClr val="000000"/>
                </a:solidFill>
              </a:rPr>
              <a:t> 品質規格與品質成本</a:t>
            </a:r>
            <a:endParaRPr lang="en-US" b="1" dirty="0"/>
          </a:p>
        </p:txBody>
      </p:sp>
    </p:spTree>
    <p:extLst>
      <p:ext uri="{BB962C8B-B14F-4D97-AF65-F5344CB8AC3E}">
        <p14:creationId xmlns:p14="http://schemas.microsoft.com/office/powerpoint/2010/main" val="31601383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301752" y="1498015"/>
            <a:ext cx="66960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58775" indent="-358775"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1pPr>
            <a:lvl2pPr marL="895350" indent="-360363"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2pPr>
            <a:lvl3pPr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3pPr>
            <a:lvl4pPr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4pPr>
            <a:lvl5pPr eaLnBrk="0" hangingPunc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Franklin Gothic Medium" pitchFamily="34" charset="0"/>
                <a:ea typeface="微軟正黑體" pitchFamily="34" charset="-120"/>
              </a:defRPr>
            </a:lvl9pPr>
          </a:lstStyle>
          <a:p>
            <a:pPr eaLnBrk="1" hangingPunct="1">
              <a:lnSpc>
                <a:spcPct val="80000"/>
              </a:lnSpc>
              <a:spcBef>
                <a:spcPts val="1200"/>
              </a:spcBef>
              <a:spcAft>
                <a:spcPts val="600"/>
              </a:spcAft>
              <a:buSzPct val="80000"/>
              <a:buFont typeface="Wingdings" pitchFamily="2" charset="2"/>
              <a:buChar char=""/>
            </a:pPr>
            <a:r>
              <a:rPr lang="en-US" altLang="zh-TW" sz="2400" b="1" dirty="0">
                <a:solidFill>
                  <a:srgbClr val="000000"/>
                </a:solidFill>
                <a:latin typeface="微軟正黑體" pitchFamily="34" charset="-120"/>
              </a:rPr>
              <a:t>分析</a:t>
            </a:r>
            <a:r>
              <a:rPr lang="en-US" sz="2400" b="1" dirty="0">
                <a:solidFill>
                  <a:srgbClr val="000000"/>
                </a:solidFill>
                <a:latin typeface="微軟正黑體" pitchFamily="34" charset="-120"/>
              </a:rPr>
              <a:t>品質成本的三個基本假設</a:t>
            </a:r>
            <a:r>
              <a:rPr lang="en-US" altLang="zh-TW" sz="2400" b="1" dirty="0">
                <a:solidFill>
                  <a:srgbClr val="000000"/>
                </a:solidFill>
                <a:latin typeface="微軟正黑體" pitchFamily="34" charset="-120"/>
              </a:rPr>
              <a:t>:</a:t>
            </a:r>
          </a:p>
          <a:p>
            <a:pPr lvl="1" eaLnBrk="1" hangingPunct="1">
              <a:lnSpc>
                <a:spcPct val="80000"/>
              </a:lnSpc>
              <a:spcBef>
                <a:spcPts val="600"/>
              </a:spcBef>
              <a:spcAft>
                <a:spcPts val="600"/>
              </a:spcAft>
              <a:buSzPct val="80000"/>
              <a:buFont typeface="Wingdings" pitchFamily="2" charset="2"/>
              <a:buChar char=""/>
            </a:pPr>
            <a:r>
              <a:rPr lang="en-US" sz="2000" dirty="0">
                <a:solidFill>
                  <a:srgbClr val="000000"/>
                </a:solidFill>
                <a:latin typeface="微軟正黑體" pitchFamily="34" charset="-120"/>
              </a:rPr>
              <a:t>失敗是有原因的</a:t>
            </a:r>
          </a:p>
          <a:p>
            <a:pPr lvl="1" eaLnBrk="1" hangingPunct="1">
              <a:lnSpc>
                <a:spcPct val="80000"/>
              </a:lnSpc>
              <a:spcBef>
                <a:spcPts val="600"/>
              </a:spcBef>
              <a:spcAft>
                <a:spcPts val="600"/>
              </a:spcAft>
              <a:buSzPct val="80000"/>
              <a:buFont typeface="Wingdings" pitchFamily="2" charset="2"/>
              <a:buChar char=""/>
            </a:pPr>
            <a:r>
              <a:rPr lang="en-US" sz="2000" dirty="0">
                <a:solidFill>
                  <a:srgbClr val="000000"/>
                </a:solidFill>
                <a:latin typeface="微軟正黑體" pitchFamily="34" charset="-120"/>
              </a:rPr>
              <a:t>事前預防的成本總是較低的</a:t>
            </a:r>
          </a:p>
          <a:p>
            <a:pPr lvl="1" eaLnBrk="1" hangingPunct="1">
              <a:lnSpc>
                <a:spcPct val="80000"/>
              </a:lnSpc>
              <a:spcBef>
                <a:spcPts val="600"/>
              </a:spcBef>
              <a:spcAft>
                <a:spcPts val="600"/>
              </a:spcAft>
              <a:buSzPct val="80000"/>
              <a:buFont typeface="Wingdings" pitchFamily="2" charset="2"/>
              <a:buChar char=""/>
            </a:pPr>
            <a:r>
              <a:rPr lang="en-US" sz="2000" dirty="0">
                <a:solidFill>
                  <a:srgbClr val="000000"/>
                </a:solidFill>
                <a:latin typeface="微軟正黑體" pitchFamily="34" charset="-120"/>
              </a:rPr>
              <a:t>品質績效是可以衡量的</a:t>
            </a:r>
          </a:p>
          <a:p>
            <a:pPr eaLnBrk="1" hangingPunct="1">
              <a:lnSpc>
                <a:spcPct val="80000"/>
              </a:lnSpc>
              <a:spcBef>
                <a:spcPts val="1800"/>
              </a:spcBef>
              <a:spcAft>
                <a:spcPts val="600"/>
              </a:spcAft>
              <a:buSzPct val="80000"/>
              <a:buFont typeface="Wingdings" pitchFamily="2" charset="2"/>
              <a:buChar char=""/>
            </a:pPr>
            <a:r>
              <a:rPr lang="en-US" sz="2000" b="1" dirty="0">
                <a:solidFill>
                  <a:srgbClr val="C00000"/>
                </a:solidFill>
                <a:latin typeface="微軟正黑體" pitchFamily="34" charset="-120"/>
              </a:rPr>
              <a:t>品質成本可以分為四類</a:t>
            </a:r>
            <a:r>
              <a:rPr lang="en-US" altLang="zh-TW" sz="2000" b="1" dirty="0">
                <a:solidFill>
                  <a:srgbClr val="C00000"/>
                </a:solidFill>
                <a:latin typeface="微軟正黑體" pitchFamily="34" charset="-120"/>
              </a:rPr>
              <a:t>:</a:t>
            </a:r>
          </a:p>
        </p:txBody>
      </p:sp>
      <p:grpSp>
        <p:nvGrpSpPr>
          <p:cNvPr id="21508" name="群組 14"/>
          <p:cNvGrpSpPr>
            <a:grpSpLocks/>
          </p:cNvGrpSpPr>
          <p:nvPr/>
        </p:nvGrpSpPr>
        <p:grpSpPr bwMode="auto">
          <a:xfrm>
            <a:off x="179388" y="3492630"/>
            <a:ext cx="8713787" cy="2879725"/>
            <a:chOff x="-108470" y="3428455"/>
            <a:chExt cx="8712918" cy="2880865"/>
          </a:xfrm>
        </p:grpSpPr>
        <p:grpSp>
          <p:nvGrpSpPr>
            <p:cNvPr id="21509" name="群組 12"/>
            <p:cNvGrpSpPr>
              <a:grpSpLocks/>
            </p:cNvGrpSpPr>
            <p:nvPr/>
          </p:nvGrpSpPr>
          <p:grpSpPr bwMode="auto">
            <a:xfrm>
              <a:off x="-108470" y="3428455"/>
              <a:ext cx="8424886" cy="2736849"/>
              <a:chOff x="-108470" y="3428455"/>
              <a:chExt cx="8424886" cy="2736849"/>
            </a:xfrm>
          </p:grpSpPr>
          <p:grpSp>
            <p:nvGrpSpPr>
              <p:cNvPr id="21513" name="Group 3"/>
              <p:cNvGrpSpPr>
                <a:grpSpLocks/>
              </p:cNvGrpSpPr>
              <p:nvPr/>
            </p:nvGrpSpPr>
            <p:grpSpPr bwMode="auto">
              <a:xfrm>
                <a:off x="-108470" y="3428455"/>
                <a:ext cx="5616574" cy="2736849"/>
                <a:chOff x="295" y="2341"/>
                <a:chExt cx="3538" cy="1724"/>
              </a:xfrm>
            </p:grpSpPr>
            <p:pic>
              <p:nvPicPr>
                <p:cNvPr id="215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341"/>
                  <a:ext cx="3538"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18" name="AutoShape 5"/>
                <p:cNvSpPr>
                  <a:spLocks noChangeArrowheads="1"/>
                </p:cNvSpPr>
                <p:nvPr/>
              </p:nvSpPr>
              <p:spPr bwMode="auto">
                <a:xfrm>
                  <a:off x="1601" y="3478"/>
                  <a:ext cx="1079" cy="458"/>
                </a:xfrm>
                <a:custGeom>
                  <a:avLst/>
                  <a:gdLst>
                    <a:gd name="T0" fmla="*/ 0 w 43200"/>
                    <a:gd name="T1" fmla="*/ 0 h 43200"/>
                    <a:gd name="T2" fmla="*/ 0 w 43200"/>
                    <a:gd name="T3" fmla="*/ 0 h 43200"/>
                    <a:gd name="T4" fmla="*/ 0 w 43200"/>
                    <a:gd name="T5" fmla="*/ 0 h 43200"/>
                    <a:gd name="T6" fmla="*/ 0 w 43200"/>
                    <a:gd name="T7" fmla="*/ 0 h 43200"/>
                    <a:gd name="T8" fmla="*/ 0 60000 65536"/>
                    <a:gd name="T9" fmla="*/ 0 60000 65536"/>
                    <a:gd name="T10" fmla="*/ 0 60000 65536"/>
                    <a:gd name="T11" fmla="*/ 0 60000 65536"/>
                    <a:gd name="T12" fmla="*/ 5966 w 43200"/>
                    <a:gd name="T13" fmla="*/ 6508 h 43200"/>
                    <a:gd name="T14" fmla="*/ 34192 w 43200"/>
                    <a:gd name="T15" fmla="*/ 34711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FEE7F2"/>
                    </a:gs>
                    <a:gs pos="100000">
                      <a:srgbClr val="FBEAC7"/>
                    </a:gs>
                  </a:gsLst>
                  <a:lin ang="0" scaled="1"/>
                </a:gradFill>
                <a:ln w="12600">
                  <a:solidFill>
                    <a:srgbClr val="FF0000"/>
                  </a:solidFill>
                  <a:miter lim="800000"/>
                  <a:headEnd/>
                  <a:tailEnd/>
                </a:ln>
              </p:spPr>
              <p:txBody>
                <a:bodyPr lIns="0" tIns="72000" rIns="0" bIns="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微軟正黑體" pitchFamily="34" charset="-120"/>
                    </a:rPr>
                    <a:t>管制失敗成本</a:t>
                  </a:r>
                </a:p>
              </p:txBody>
            </p:sp>
            <p:sp>
              <p:nvSpPr>
                <p:cNvPr id="21519" name="AutoShape 6"/>
                <p:cNvSpPr>
                  <a:spLocks noChangeArrowheads="1"/>
                </p:cNvSpPr>
                <p:nvPr/>
              </p:nvSpPr>
              <p:spPr bwMode="auto">
                <a:xfrm>
                  <a:off x="1556" y="2484"/>
                  <a:ext cx="1079" cy="416"/>
                </a:xfrm>
                <a:custGeom>
                  <a:avLst/>
                  <a:gdLst>
                    <a:gd name="T0" fmla="*/ 0 w 43200"/>
                    <a:gd name="T1" fmla="*/ 0 h 43200"/>
                    <a:gd name="T2" fmla="*/ 0 w 43200"/>
                    <a:gd name="T3" fmla="*/ 0 h 43200"/>
                    <a:gd name="T4" fmla="*/ 0 w 43200"/>
                    <a:gd name="T5" fmla="*/ 0 h 43200"/>
                    <a:gd name="T6" fmla="*/ 0 w 43200"/>
                    <a:gd name="T7" fmla="*/ 0 h 43200"/>
                    <a:gd name="T8" fmla="*/ 0 60000 65536"/>
                    <a:gd name="T9" fmla="*/ 0 60000 65536"/>
                    <a:gd name="T10" fmla="*/ 0 60000 65536"/>
                    <a:gd name="T11" fmla="*/ 0 60000 65536"/>
                    <a:gd name="T12" fmla="*/ 5966 w 43200"/>
                    <a:gd name="T13" fmla="*/ 6542 h 43200"/>
                    <a:gd name="T14" fmla="*/ 34192 w 43200"/>
                    <a:gd name="T15" fmla="*/ 34685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0">
                  <a:gsLst>
                    <a:gs pos="0">
                      <a:srgbClr val="96AB94"/>
                    </a:gs>
                    <a:gs pos="100000">
                      <a:srgbClr val="8488C4"/>
                    </a:gs>
                  </a:gsLst>
                  <a:lin ang="0" scaled="1"/>
                </a:gradFill>
                <a:ln w="12600">
                  <a:solidFill>
                    <a:srgbClr val="007FB0"/>
                  </a:solidFill>
                  <a:miter lim="800000"/>
                  <a:headEnd/>
                  <a:tailEnd/>
                </a:ln>
              </p:spPr>
              <p:txBody>
                <a:bodyPr lIns="0" tIns="0" rIns="0" bIns="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微軟正黑體" pitchFamily="34" charset="-120"/>
                    </a:rPr>
                    <a:t>管制成本</a:t>
                  </a:r>
                </a:p>
              </p:txBody>
            </p:sp>
          </p:grpSp>
          <p:grpSp>
            <p:nvGrpSpPr>
              <p:cNvPr id="21514" name="群組 11"/>
              <p:cNvGrpSpPr>
                <a:grpSpLocks/>
              </p:cNvGrpSpPr>
              <p:nvPr/>
            </p:nvGrpSpPr>
            <p:grpSpPr bwMode="auto">
              <a:xfrm>
                <a:off x="4788024" y="3533092"/>
                <a:ext cx="3528392" cy="1010984"/>
                <a:chOff x="5220072" y="3533092"/>
                <a:chExt cx="3528392" cy="1010984"/>
              </a:xfrm>
            </p:grpSpPr>
            <p:sp>
              <p:nvSpPr>
                <p:cNvPr id="21515" name="Rectangle 8"/>
                <p:cNvSpPr>
                  <a:spLocks noChangeArrowheads="1"/>
                </p:cNvSpPr>
                <p:nvPr/>
              </p:nvSpPr>
              <p:spPr bwMode="auto">
                <a:xfrm>
                  <a:off x="5220072" y="3957119"/>
                  <a:ext cx="352839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6213" indent="-176213">
                    <a:buClrTx/>
                    <a:buFont typeface="Franklin Gothic Medium"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663300"/>
                      </a:solidFill>
                    </a:rPr>
                    <a:t>檢驗</a:t>
                  </a:r>
                  <a:r>
                    <a:rPr lang="zh-TW" altLang="en-US" sz="1600">
                      <a:solidFill>
                        <a:srgbClr val="663300"/>
                      </a:solidFill>
                    </a:rPr>
                    <a:t>、測試</a:t>
                  </a:r>
                  <a:r>
                    <a:rPr lang="en-US" altLang="zh-TW" sz="1600">
                      <a:solidFill>
                        <a:srgbClr val="663300"/>
                      </a:solidFill>
                    </a:rPr>
                    <a:t>…</a:t>
                  </a:r>
                  <a:r>
                    <a:rPr lang="zh-TW" altLang="en-US" sz="1600">
                      <a:solidFill>
                        <a:srgbClr val="663300"/>
                      </a:solidFill>
                    </a:rPr>
                    <a:t>等，確定產品及流程可被接受的成本。</a:t>
                  </a:r>
                  <a:endParaRPr lang="en-US" sz="1600">
                    <a:solidFill>
                      <a:srgbClr val="663300"/>
                    </a:solidFill>
                  </a:endParaRPr>
                </a:p>
              </p:txBody>
            </p:sp>
            <p:sp>
              <p:nvSpPr>
                <p:cNvPr id="21516" name="Rectangle 9"/>
                <p:cNvSpPr>
                  <a:spLocks noChangeArrowheads="1"/>
                </p:cNvSpPr>
                <p:nvPr/>
              </p:nvSpPr>
              <p:spPr bwMode="auto">
                <a:xfrm>
                  <a:off x="5220072" y="3533092"/>
                  <a:ext cx="3384376"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6213" indent="-176213">
                    <a:buClrTx/>
                    <a:buFont typeface="Franklin Gothic Medium"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sz="1600">
                      <a:solidFill>
                        <a:srgbClr val="663300"/>
                      </a:solidFill>
                    </a:rPr>
                    <a:t>預防不良品發生的所有成本總合。</a:t>
                  </a:r>
                  <a:endParaRPr lang="en-US" sz="1600">
                    <a:solidFill>
                      <a:srgbClr val="663300"/>
                    </a:solidFill>
                  </a:endParaRPr>
                </a:p>
              </p:txBody>
            </p:sp>
          </p:grpSp>
        </p:grpSp>
        <p:grpSp>
          <p:nvGrpSpPr>
            <p:cNvPr id="21510" name="群組 13"/>
            <p:cNvGrpSpPr>
              <a:grpSpLocks/>
            </p:cNvGrpSpPr>
            <p:nvPr/>
          </p:nvGrpSpPr>
          <p:grpSpPr bwMode="auto">
            <a:xfrm>
              <a:off x="5292080" y="5119443"/>
              <a:ext cx="3312368" cy="1189877"/>
              <a:chOff x="5292080" y="5119443"/>
              <a:chExt cx="3312368" cy="1189877"/>
            </a:xfrm>
          </p:grpSpPr>
          <p:sp>
            <p:nvSpPr>
              <p:cNvPr id="21511" name="Rectangle 7"/>
              <p:cNvSpPr>
                <a:spLocks noChangeArrowheads="1"/>
              </p:cNvSpPr>
              <p:nvPr/>
            </p:nvSpPr>
            <p:spPr bwMode="auto">
              <a:xfrm>
                <a:off x="5292080" y="5722363"/>
                <a:ext cx="331236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6213" indent="-176213">
                  <a:buClrTx/>
                  <a:buFont typeface="Franklin Gothic Medium"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sz="1600">
                    <a:solidFill>
                      <a:srgbClr val="663300"/>
                    </a:solidFill>
                  </a:rPr>
                  <a:t>不良品通過生產系統後，所導致的成本</a:t>
                </a:r>
                <a:r>
                  <a:rPr lang="en-US" altLang="en-US" sz="1600">
                    <a:solidFill>
                      <a:srgbClr val="663300"/>
                    </a:solidFill>
                  </a:rPr>
                  <a:t>。</a:t>
                </a:r>
                <a:r>
                  <a:rPr lang="zh-TW" altLang="en-US" sz="1600">
                    <a:solidFill>
                      <a:srgbClr val="663300"/>
                    </a:solidFill>
                  </a:rPr>
                  <a:t> </a:t>
                </a:r>
                <a:r>
                  <a:rPr lang="en-US" altLang="zh-TW" sz="1600">
                    <a:solidFill>
                      <a:srgbClr val="663300"/>
                    </a:solidFill>
                  </a:rPr>
                  <a:t>(</a:t>
                </a:r>
                <a:r>
                  <a:rPr lang="zh-TW" altLang="en-US" sz="1600">
                    <a:solidFill>
                      <a:srgbClr val="663300"/>
                    </a:solidFill>
                  </a:rPr>
                  <a:t>如退貨、客源流失</a:t>
                </a:r>
                <a:r>
                  <a:rPr lang="en-US" altLang="zh-TW" sz="1600">
                    <a:solidFill>
                      <a:srgbClr val="663300"/>
                    </a:solidFill>
                  </a:rPr>
                  <a:t>...)</a:t>
                </a:r>
                <a:endParaRPr lang="en-US" altLang="en-US" sz="1600">
                  <a:solidFill>
                    <a:srgbClr val="663300"/>
                  </a:solidFill>
                </a:endParaRPr>
              </a:p>
            </p:txBody>
          </p:sp>
          <p:sp>
            <p:nvSpPr>
              <p:cNvPr id="21512" name="Rectangle 10"/>
              <p:cNvSpPr>
                <a:spLocks noChangeArrowheads="1"/>
              </p:cNvSpPr>
              <p:nvPr/>
            </p:nvSpPr>
            <p:spPr bwMode="auto">
              <a:xfrm>
                <a:off x="5292080" y="5119443"/>
                <a:ext cx="324036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176213" indent="-176213">
                  <a:buClrTx/>
                  <a:buFont typeface="Franklin Gothic Medium"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sz="1600">
                    <a:solidFill>
                      <a:srgbClr val="663300"/>
                    </a:solidFill>
                  </a:rPr>
                  <a:t>製造系統</a:t>
                </a:r>
                <a:r>
                  <a:rPr lang="en-US" sz="1600">
                    <a:solidFill>
                      <a:srgbClr val="663300"/>
                    </a:solidFill>
                  </a:rPr>
                  <a:t>內</a:t>
                </a:r>
                <a:r>
                  <a:rPr lang="zh-TW" altLang="en-US" sz="1600">
                    <a:solidFill>
                      <a:srgbClr val="663300"/>
                    </a:solidFill>
                  </a:rPr>
                  <a:t>，出現不良品的成本。 </a:t>
                </a:r>
                <a:r>
                  <a:rPr lang="en-US" altLang="zh-TW" sz="1600">
                    <a:solidFill>
                      <a:srgbClr val="663300"/>
                    </a:solidFill>
                  </a:rPr>
                  <a:t>(</a:t>
                </a:r>
                <a:r>
                  <a:rPr lang="zh-TW" altLang="en-US" sz="1600">
                    <a:solidFill>
                      <a:srgbClr val="663300"/>
                    </a:solidFill>
                  </a:rPr>
                  <a:t>如重工、修理、廢棄</a:t>
                </a:r>
                <a:r>
                  <a:rPr lang="en-US" altLang="zh-TW" sz="1600">
                    <a:solidFill>
                      <a:srgbClr val="663300"/>
                    </a:solidFill>
                  </a:rPr>
                  <a:t>…)</a:t>
                </a:r>
              </a:p>
            </p:txBody>
          </p:sp>
        </p:grpSp>
      </p:grpSp>
      <p:sp>
        <p:nvSpPr>
          <p:cNvPr id="3" name="Title 2"/>
          <p:cNvSpPr>
            <a:spLocks noGrp="1"/>
          </p:cNvSpPr>
          <p:nvPr>
            <p:ph type="title"/>
          </p:nvPr>
        </p:nvSpPr>
        <p:spPr/>
        <p:txBody>
          <a:bodyPr/>
          <a:lstStyle/>
          <a:p>
            <a:r>
              <a:rPr lang="en-US" altLang="zh-TW" b="1" dirty="0">
                <a:solidFill>
                  <a:srgbClr val="000000"/>
                </a:solidFill>
              </a:rPr>
              <a:t>7-2</a:t>
            </a:r>
            <a:r>
              <a:rPr lang="zh-TW" altLang="en-US" b="1" dirty="0">
                <a:solidFill>
                  <a:srgbClr val="000000"/>
                </a:solidFill>
              </a:rPr>
              <a:t> 品質規格與品質成本</a:t>
            </a:r>
            <a:endParaRPr lang="en-US" b="1" dirty="0"/>
          </a:p>
        </p:txBody>
      </p:sp>
    </p:spTree>
    <p:extLst>
      <p:ext uri="{BB962C8B-B14F-4D97-AF65-F5344CB8AC3E}">
        <p14:creationId xmlns:p14="http://schemas.microsoft.com/office/powerpoint/2010/main" val="719501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群組 34"/>
          <p:cNvGrpSpPr>
            <a:grpSpLocks/>
          </p:cNvGrpSpPr>
          <p:nvPr/>
        </p:nvGrpSpPr>
        <p:grpSpPr bwMode="auto">
          <a:xfrm>
            <a:off x="773116" y="1292384"/>
            <a:ext cx="7488238" cy="5045071"/>
            <a:chOff x="755650" y="1268760"/>
            <a:chExt cx="7486650" cy="5111403"/>
          </a:xfrm>
        </p:grpSpPr>
        <p:grpSp>
          <p:nvGrpSpPr>
            <p:cNvPr id="22532" name="Group 2"/>
            <p:cNvGrpSpPr>
              <a:grpSpLocks/>
            </p:cNvGrpSpPr>
            <p:nvPr/>
          </p:nvGrpSpPr>
          <p:grpSpPr bwMode="auto">
            <a:xfrm>
              <a:off x="755650" y="1844675"/>
              <a:ext cx="7486650" cy="4535488"/>
              <a:chOff x="476" y="1162"/>
              <a:chExt cx="4716" cy="2857"/>
            </a:xfrm>
          </p:grpSpPr>
          <p:grpSp>
            <p:nvGrpSpPr>
              <p:cNvPr id="22534" name="Group 3"/>
              <p:cNvGrpSpPr>
                <a:grpSpLocks/>
              </p:cNvGrpSpPr>
              <p:nvPr/>
            </p:nvGrpSpPr>
            <p:grpSpPr bwMode="auto">
              <a:xfrm>
                <a:off x="476" y="1162"/>
                <a:ext cx="3038" cy="2814"/>
                <a:chOff x="476" y="1162"/>
                <a:chExt cx="3038" cy="2814"/>
              </a:xfrm>
            </p:grpSpPr>
            <p:grpSp>
              <p:nvGrpSpPr>
                <p:cNvPr id="22538" name="Group 4"/>
                <p:cNvGrpSpPr>
                  <a:grpSpLocks/>
                </p:cNvGrpSpPr>
                <p:nvPr/>
              </p:nvGrpSpPr>
              <p:grpSpPr bwMode="auto">
                <a:xfrm>
                  <a:off x="487" y="2596"/>
                  <a:ext cx="3027" cy="646"/>
                  <a:chOff x="487" y="2596"/>
                  <a:chExt cx="3027" cy="646"/>
                </a:xfrm>
              </p:grpSpPr>
              <p:sp>
                <p:nvSpPr>
                  <p:cNvPr id="20512" name="AutoShape 5"/>
                  <p:cNvSpPr>
                    <a:spLocks noChangeArrowheads="1"/>
                  </p:cNvSpPr>
                  <p:nvPr/>
                </p:nvSpPr>
                <p:spPr bwMode="auto">
                  <a:xfrm>
                    <a:off x="487" y="2596"/>
                    <a:ext cx="3028" cy="647"/>
                  </a:xfrm>
                  <a:prstGeom prst="roundRect">
                    <a:avLst>
                      <a:gd name="adj" fmla="val 10889"/>
                    </a:avLst>
                  </a:prstGeom>
                  <a:gradFill rotWithShape="0">
                    <a:gsLst>
                      <a:gs pos="0">
                        <a:srgbClr val="FEE7F2"/>
                      </a:gs>
                      <a:gs pos="100000">
                        <a:srgbClr val="FBEAC7"/>
                      </a:gs>
                    </a:gsLst>
                    <a:lin ang="2700000" scaled="1"/>
                  </a:gradFill>
                  <a:ln w="38160">
                    <a:solidFill>
                      <a:srgbClr val="FFFFFF"/>
                    </a:solidFill>
                    <a:miter lim="800000"/>
                    <a:headEnd/>
                    <a:tailEnd/>
                  </a:ln>
                  <a:effectLst>
                    <a:outerShdw dist="134956" dir="2927119" algn="ctr" rotWithShape="0">
                      <a:srgbClr val="000000">
                        <a:alpha val="50026"/>
                      </a:srgbClr>
                    </a:outerShdw>
                  </a:effectLst>
                </p:spPr>
                <p:txBody>
                  <a:bodyPr wrap="none" anchor="ctr"/>
                  <a:lstStyle/>
                  <a:p>
                    <a:pPr>
                      <a:defRPr/>
                    </a:pPr>
                    <a:endParaRPr lang="en-US"/>
                  </a:p>
                </p:txBody>
              </p:sp>
              <p:grpSp>
                <p:nvGrpSpPr>
                  <p:cNvPr id="22561" name="Group 6"/>
                  <p:cNvGrpSpPr>
                    <a:grpSpLocks/>
                  </p:cNvGrpSpPr>
                  <p:nvPr/>
                </p:nvGrpSpPr>
                <p:grpSpPr bwMode="auto">
                  <a:xfrm>
                    <a:off x="562" y="2639"/>
                    <a:ext cx="840" cy="528"/>
                    <a:chOff x="562" y="2639"/>
                    <a:chExt cx="840" cy="528"/>
                  </a:xfrm>
                </p:grpSpPr>
                <p:sp>
                  <p:nvSpPr>
                    <p:cNvPr id="22563" name="AutoShape 7"/>
                    <p:cNvSpPr>
                      <a:spLocks noChangeArrowheads="1"/>
                    </p:cNvSpPr>
                    <p:nvPr/>
                  </p:nvSpPr>
                  <p:spPr bwMode="auto">
                    <a:xfrm>
                      <a:off x="562" y="2639"/>
                      <a:ext cx="841" cy="529"/>
                    </a:xfrm>
                    <a:prstGeom prst="roundRect">
                      <a:avLst>
                        <a:gd name="adj" fmla="val 11921"/>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38160">
                      <a:solidFill>
                        <a:srgbClr val="FFFFFF"/>
                      </a:solidFill>
                      <a:miter lim="800000"/>
                      <a:headEnd/>
                      <a:tailEnd/>
                    </a:ln>
                  </p:spPr>
                  <p:txBody>
                    <a:bodyPr wrap="none" anchor="ctr"/>
                    <a:lstStyle/>
                    <a:p>
                      <a:endParaRPr lang="en-US" altLang="zh-TW"/>
                    </a:p>
                  </p:txBody>
                </p:sp>
                <p:sp>
                  <p:nvSpPr>
                    <p:cNvPr id="22564" name="AutoShape 8"/>
                    <p:cNvSpPr>
                      <a:spLocks noChangeArrowheads="1"/>
                    </p:cNvSpPr>
                    <p:nvPr/>
                  </p:nvSpPr>
                  <p:spPr bwMode="auto">
                    <a:xfrm>
                      <a:off x="604" y="2665"/>
                      <a:ext cx="333" cy="265"/>
                    </a:xfrm>
                    <a:custGeom>
                      <a:avLst/>
                      <a:gdLst>
                        <a:gd name="T0" fmla="*/ 1 w 596"/>
                        <a:gd name="T1" fmla="*/ 0 h 598"/>
                        <a:gd name="T2" fmla="*/ 0 w 596"/>
                        <a:gd name="T3" fmla="*/ 0 h 598"/>
                        <a:gd name="T4" fmla="*/ 0 w 596"/>
                        <a:gd name="T5" fmla="*/ 0 h 598"/>
                        <a:gd name="T6" fmla="*/ 1 w 596"/>
                        <a:gd name="T7" fmla="*/ 0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2565" name="Text Box 9"/>
                    <p:cNvSpPr txBox="1">
                      <a:spLocks noChangeArrowheads="1"/>
                    </p:cNvSpPr>
                    <p:nvPr/>
                  </p:nvSpPr>
                  <p:spPr bwMode="auto">
                    <a:xfrm>
                      <a:off x="590" y="2689"/>
                      <a:ext cx="795"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ctr">
                        <a:buClrTx/>
                        <a:buFontTx/>
                        <a:buNone/>
                      </a:pPr>
                      <a:r>
                        <a:rPr lang="en-US" sz="2000" b="1">
                          <a:solidFill>
                            <a:srgbClr val="C00000"/>
                          </a:solidFill>
                          <a:latin typeface="Arial" charset="0"/>
                          <a:ea typeface="新細明體" charset="-120"/>
                        </a:rPr>
                        <a:t>內部失敗成本</a:t>
                      </a:r>
                    </a:p>
                  </p:txBody>
                </p:sp>
              </p:grpSp>
              <p:sp>
                <p:nvSpPr>
                  <p:cNvPr id="22562" name="Text Box 10"/>
                  <p:cNvSpPr txBox="1">
                    <a:spLocks noChangeArrowheads="1"/>
                  </p:cNvSpPr>
                  <p:nvPr/>
                </p:nvSpPr>
                <p:spPr bwMode="auto">
                  <a:xfrm>
                    <a:off x="1492" y="2786"/>
                    <a:ext cx="147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b="1">
                        <a:solidFill>
                          <a:srgbClr val="000000"/>
                        </a:solidFill>
                        <a:latin typeface="微軟正黑體" pitchFamily="34" charset="-120"/>
                      </a:rPr>
                      <a:t>廢棄</a:t>
                    </a:r>
                    <a:r>
                      <a:rPr lang="en-US" altLang="zh-TW" b="1">
                        <a:solidFill>
                          <a:srgbClr val="000000"/>
                        </a:solidFill>
                        <a:latin typeface="微軟正黑體" pitchFamily="34" charset="-120"/>
                      </a:rPr>
                      <a:t>/</a:t>
                    </a:r>
                    <a:r>
                      <a:rPr lang="en-US" b="1">
                        <a:solidFill>
                          <a:srgbClr val="000000"/>
                        </a:solidFill>
                        <a:latin typeface="微軟正黑體" pitchFamily="34" charset="-120"/>
                      </a:rPr>
                      <a:t>修理</a:t>
                    </a:r>
                    <a:r>
                      <a:rPr lang="en-US" altLang="zh-TW" b="1">
                        <a:solidFill>
                          <a:srgbClr val="000000"/>
                        </a:solidFill>
                        <a:latin typeface="微軟正黑體" pitchFamily="34" charset="-120"/>
                      </a:rPr>
                      <a:t>/</a:t>
                    </a:r>
                    <a:r>
                      <a:rPr lang="en-US" b="1">
                        <a:solidFill>
                          <a:srgbClr val="000000"/>
                        </a:solidFill>
                        <a:latin typeface="微軟正黑體" pitchFamily="34" charset="-120"/>
                      </a:rPr>
                      <a:t>重製</a:t>
                    </a:r>
                    <a:r>
                      <a:rPr lang="en-US" altLang="zh-TW" b="1">
                        <a:solidFill>
                          <a:srgbClr val="000000"/>
                        </a:solidFill>
                        <a:latin typeface="微軟正黑體" pitchFamily="34" charset="-120"/>
                      </a:rPr>
                      <a:t>/</a:t>
                    </a:r>
                    <a:r>
                      <a:rPr lang="en-US" b="1">
                        <a:solidFill>
                          <a:srgbClr val="000000"/>
                        </a:solidFill>
                        <a:latin typeface="微軟正黑體" pitchFamily="34" charset="-120"/>
                      </a:rPr>
                      <a:t>停工</a:t>
                    </a:r>
                  </a:p>
                </p:txBody>
              </p:sp>
            </p:grpSp>
            <p:grpSp>
              <p:nvGrpSpPr>
                <p:cNvPr id="22539" name="Group 11"/>
                <p:cNvGrpSpPr>
                  <a:grpSpLocks/>
                </p:cNvGrpSpPr>
                <p:nvPr/>
              </p:nvGrpSpPr>
              <p:grpSpPr bwMode="auto">
                <a:xfrm>
                  <a:off x="482" y="3330"/>
                  <a:ext cx="3027" cy="646"/>
                  <a:chOff x="482" y="3330"/>
                  <a:chExt cx="3027" cy="646"/>
                </a:xfrm>
              </p:grpSpPr>
              <p:sp>
                <p:nvSpPr>
                  <p:cNvPr id="20507" name="AutoShape 12"/>
                  <p:cNvSpPr>
                    <a:spLocks noChangeArrowheads="1"/>
                  </p:cNvSpPr>
                  <p:nvPr/>
                </p:nvSpPr>
                <p:spPr bwMode="auto">
                  <a:xfrm>
                    <a:off x="482" y="3330"/>
                    <a:ext cx="3028" cy="647"/>
                  </a:xfrm>
                  <a:prstGeom prst="roundRect">
                    <a:avLst>
                      <a:gd name="adj" fmla="val 10889"/>
                    </a:avLst>
                  </a:prstGeom>
                  <a:gradFill rotWithShape="0">
                    <a:gsLst>
                      <a:gs pos="0">
                        <a:srgbClr val="FEE7F2"/>
                      </a:gs>
                      <a:gs pos="100000">
                        <a:srgbClr val="FBEAC7"/>
                      </a:gs>
                    </a:gsLst>
                    <a:lin ang="2700000" scaled="1"/>
                  </a:gradFill>
                  <a:ln w="38160">
                    <a:solidFill>
                      <a:srgbClr val="FFFFFF"/>
                    </a:solidFill>
                    <a:miter lim="800000"/>
                    <a:headEnd/>
                    <a:tailEnd/>
                  </a:ln>
                  <a:effectLst>
                    <a:outerShdw dist="134956" dir="2927119" algn="ctr" rotWithShape="0">
                      <a:srgbClr val="000000">
                        <a:alpha val="50026"/>
                      </a:srgbClr>
                    </a:outerShdw>
                  </a:effectLst>
                </p:spPr>
                <p:txBody>
                  <a:bodyPr wrap="none" anchor="ctr"/>
                  <a:lstStyle/>
                  <a:p>
                    <a:pPr>
                      <a:defRPr/>
                    </a:pPr>
                    <a:endParaRPr lang="en-US"/>
                  </a:p>
                </p:txBody>
              </p:sp>
              <p:grpSp>
                <p:nvGrpSpPr>
                  <p:cNvPr id="22556" name="Group 13"/>
                  <p:cNvGrpSpPr>
                    <a:grpSpLocks/>
                  </p:cNvGrpSpPr>
                  <p:nvPr/>
                </p:nvGrpSpPr>
                <p:grpSpPr bwMode="auto">
                  <a:xfrm>
                    <a:off x="557" y="3389"/>
                    <a:ext cx="839" cy="528"/>
                    <a:chOff x="557" y="3389"/>
                    <a:chExt cx="839" cy="528"/>
                  </a:xfrm>
                </p:grpSpPr>
                <p:sp>
                  <p:nvSpPr>
                    <p:cNvPr id="22558" name="AutoShape 14"/>
                    <p:cNvSpPr>
                      <a:spLocks noChangeArrowheads="1"/>
                    </p:cNvSpPr>
                    <p:nvPr/>
                  </p:nvSpPr>
                  <p:spPr bwMode="auto">
                    <a:xfrm>
                      <a:off x="557" y="3389"/>
                      <a:ext cx="840" cy="529"/>
                    </a:xfrm>
                    <a:prstGeom prst="roundRect">
                      <a:avLst>
                        <a:gd name="adj" fmla="val 11921"/>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38160">
                      <a:solidFill>
                        <a:srgbClr val="FFFFFF"/>
                      </a:solidFill>
                      <a:miter lim="800000"/>
                      <a:headEnd/>
                      <a:tailEnd/>
                    </a:ln>
                  </p:spPr>
                  <p:txBody>
                    <a:bodyPr wrap="none" anchor="ctr"/>
                    <a:lstStyle/>
                    <a:p>
                      <a:endParaRPr lang="en-US" altLang="zh-TW"/>
                    </a:p>
                  </p:txBody>
                </p:sp>
                <p:sp>
                  <p:nvSpPr>
                    <p:cNvPr id="22559" name="AutoShape 15"/>
                    <p:cNvSpPr>
                      <a:spLocks noChangeArrowheads="1"/>
                    </p:cNvSpPr>
                    <p:nvPr/>
                  </p:nvSpPr>
                  <p:spPr bwMode="auto">
                    <a:xfrm>
                      <a:off x="599" y="3423"/>
                      <a:ext cx="333" cy="265"/>
                    </a:xfrm>
                    <a:custGeom>
                      <a:avLst/>
                      <a:gdLst>
                        <a:gd name="T0" fmla="*/ 1 w 596"/>
                        <a:gd name="T1" fmla="*/ 0 h 598"/>
                        <a:gd name="T2" fmla="*/ 0 w 596"/>
                        <a:gd name="T3" fmla="*/ 0 h 598"/>
                        <a:gd name="T4" fmla="*/ 0 w 596"/>
                        <a:gd name="T5" fmla="*/ 0 h 598"/>
                        <a:gd name="T6" fmla="*/ 1 w 596"/>
                        <a:gd name="T7" fmla="*/ 0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grpSp>
              <p:sp>
                <p:nvSpPr>
                  <p:cNvPr id="22557" name="Text Box 16"/>
                  <p:cNvSpPr txBox="1">
                    <a:spLocks noChangeArrowheads="1"/>
                  </p:cNvSpPr>
                  <p:nvPr/>
                </p:nvSpPr>
                <p:spPr bwMode="auto">
                  <a:xfrm>
                    <a:off x="1492" y="3354"/>
                    <a:ext cx="186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b="1">
                        <a:solidFill>
                          <a:srgbClr val="000000"/>
                        </a:solidFill>
                        <a:latin typeface="微軟正黑體" pitchFamily="34" charset="-120"/>
                      </a:rPr>
                      <a:t>保固成本</a:t>
                    </a:r>
                    <a:r>
                      <a:rPr lang="en-US" altLang="zh-TW" b="1">
                        <a:solidFill>
                          <a:srgbClr val="000000"/>
                        </a:solidFill>
                        <a:latin typeface="微軟正黑體" pitchFamily="34" charset="-120"/>
                      </a:rPr>
                      <a:t>/</a:t>
                    </a:r>
                    <a:r>
                      <a:rPr lang="en-US" b="1">
                        <a:solidFill>
                          <a:srgbClr val="000000"/>
                        </a:solidFill>
                        <a:latin typeface="微軟正黑體" pitchFamily="34" charset="-120"/>
                      </a:rPr>
                      <a:t>顧客抱怨</a:t>
                    </a:r>
                    <a:r>
                      <a:rPr lang="en-US" altLang="zh-TW" b="1">
                        <a:solidFill>
                          <a:srgbClr val="000000"/>
                        </a:solidFill>
                        <a:latin typeface="微軟正黑體" pitchFamily="34" charset="-120"/>
                      </a:rPr>
                      <a:t>/</a:t>
                    </a:r>
                  </a:p>
                  <a:p>
                    <a:pPr eaLnBrk="1" hangingPunct="1">
                      <a:buClrTx/>
                      <a:buFontTx/>
                      <a:buNone/>
                    </a:pPr>
                    <a:r>
                      <a:rPr lang="en-US" b="1">
                        <a:solidFill>
                          <a:srgbClr val="000000"/>
                        </a:solidFill>
                        <a:latin typeface="微軟正黑體" pitchFamily="34" charset="-120"/>
                      </a:rPr>
                      <a:t>保固期修理與替換成本</a:t>
                    </a:r>
                    <a:r>
                      <a:rPr lang="en-US" altLang="zh-TW" b="1">
                        <a:solidFill>
                          <a:srgbClr val="000000"/>
                        </a:solidFill>
                        <a:latin typeface="微軟正黑體" pitchFamily="34" charset="-120"/>
                      </a:rPr>
                      <a:t>/</a:t>
                    </a:r>
                  </a:p>
                  <a:p>
                    <a:pPr eaLnBrk="1" hangingPunct="1">
                      <a:buClrTx/>
                      <a:buFontTx/>
                      <a:buNone/>
                    </a:pPr>
                    <a:r>
                      <a:rPr lang="en-US" b="1">
                        <a:solidFill>
                          <a:srgbClr val="000000"/>
                        </a:solidFill>
                        <a:latin typeface="微軟正黑體" pitchFamily="34" charset="-120"/>
                      </a:rPr>
                      <a:t>產品責任</a:t>
                    </a:r>
                    <a:r>
                      <a:rPr lang="en-US" altLang="zh-TW" b="1">
                        <a:solidFill>
                          <a:srgbClr val="000000"/>
                        </a:solidFill>
                        <a:latin typeface="微軟正黑體" pitchFamily="34" charset="-120"/>
                      </a:rPr>
                      <a:t>/</a:t>
                    </a:r>
                    <a:r>
                      <a:rPr lang="en-US" b="1">
                        <a:solidFill>
                          <a:srgbClr val="000000"/>
                        </a:solidFill>
                        <a:latin typeface="微軟正黑體" pitchFamily="34" charset="-120"/>
                      </a:rPr>
                      <a:t>運輸損失</a:t>
                    </a:r>
                  </a:p>
                </p:txBody>
              </p:sp>
            </p:grpSp>
            <p:grpSp>
              <p:nvGrpSpPr>
                <p:cNvPr id="22540" name="Group 17"/>
                <p:cNvGrpSpPr>
                  <a:grpSpLocks/>
                </p:cNvGrpSpPr>
                <p:nvPr/>
              </p:nvGrpSpPr>
              <p:grpSpPr bwMode="auto">
                <a:xfrm>
                  <a:off x="476" y="1162"/>
                  <a:ext cx="3027" cy="646"/>
                  <a:chOff x="476" y="1162"/>
                  <a:chExt cx="3027" cy="646"/>
                </a:xfrm>
              </p:grpSpPr>
              <p:sp>
                <p:nvSpPr>
                  <p:cNvPr id="20501" name="AutoShape 18"/>
                  <p:cNvSpPr>
                    <a:spLocks noChangeArrowheads="1"/>
                  </p:cNvSpPr>
                  <p:nvPr/>
                </p:nvSpPr>
                <p:spPr bwMode="auto">
                  <a:xfrm>
                    <a:off x="476" y="1162"/>
                    <a:ext cx="3028" cy="647"/>
                  </a:xfrm>
                  <a:prstGeom prst="roundRect">
                    <a:avLst>
                      <a:gd name="adj" fmla="val 10889"/>
                    </a:avLst>
                  </a:prstGeom>
                  <a:gradFill rotWithShape="0">
                    <a:gsLst>
                      <a:gs pos="0">
                        <a:srgbClr val="5E9EFF"/>
                      </a:gs>
                      <a:gs pos="39999">
                        <a:srgbClr val="85C2FF"/>
                      </a:gs>
                      <a:gs pos="70000">
                        <a:srgbClr val="C4D6EB"/>
                      </a:gs>
                      <a:gs pos="100000">
                        <a:srgbClr val="FFEBFA"/>
                      </a:gs>
                    </a:gsLst>
                    <a:lin ang="2700000"/>
                  </a:gradFill>
                  <a:ln w="38160">
                    <a:solidFill>
                      <a:srgbClr val="FFFFFF"/>
                    </a:solidFill>
                    <a:miter lim="800000"/>
                    <a:headEnd/>
                    <a:tailEnd/>
                  </a:ln>
                  <a:effectLst>
                    <a:outerShdw dist="134956" dir="2927119" algn="ctr" rotWithShape="0">
                      <a:srgbClr val="000000">
                        <a:alpha val="50026"/>
                      </a:srgbClr>
                    </a:outerShdw>
                  </a:effectLst>
                </p:spPr>
                <p:txBody>
                  <a:bodyPr wrap="none" anchor="ctr"/>
                  <a:lstStyle/>
                  <a:p>
                    <a:pPr>
                      <a:defRPr/>
                    </a:pPr>
                    <a:endParaRPr lang="en-US"/>
                  </a:p>
                </p:txBody>
              </p:sp>
              <p:grpSp>
                <p:nvGrpSpPr>
                  <p:cNvPr id="22550" name="Group 19"/>
                  <p:cNvGrpSpPr>
                    <a:grpSpLocks/>
                  </p:cNvGrpSpPr>
                  <p:nvPr/>
                </p:nvGrpSpPr>
                <p:grpSpPr bwMode="auto">
                  <a:xfrm>
                    <a:off x="551" y="1221"/>
                    <a:ext cx="837" cy="528"/>
                    <a:chOff x="551" y="1221"/>
                    <a:chExt cx="837" cy="528"/>
                  </a:xfrm>
                </p:grpSpPr>
                <p:sp>
                  <p:nvSpPr>
                    <p:cNvPr id="22552" name="AutoShape 20"/>
                    <p:cNvSpPr>
                      <a:spLocks noChangeArrowheads="1"/>
                    </p:cNvSpPr>
                    <p:nvPr/>
                  </p:nvSpPr>
                  <p:spPr bwMode="auto">
                    <a:xfrm>
                      <a:off x="551" y="1221"/>
                      <a:ext cx="838" cy="529"/>
                    </a:xfrm>
                    <a:prstGeom prst="roundRect">
                      <a:avLst>
                        <a:gd name="adj" fmla="val 11921"/>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38160">
                      <a:solidFill>
                        <a:srgbClr val="FFFFFF"/>
                      </a:solidFill>
                      <a:miter lim="800000"/>
                      <a:headEnd/>
                      <a:tailEnd/>
                    </a:ln>
                  </p:spPr>
                  <p:txBody>
                    <a:bodyPr wrap="none" anchor="ctr"/>
                    <a:lstStyle/>
                    <a:p>
                      <a:endParaRPr lang="en-US" altLang="zh-TW"/>
                    </a:p>
                  </p:txBody>
                </p:sp>
                <p:sp>
                  <p:nvSpPr>
                    <p:cNvPr id="22553" name="AutoShape 21"/>
                    <p:cNvSpPr>
                      <a:spLocks noChangeArrowheads="1"/>
                    </p:cNvSpPr>
                    <p:nvPr/>
                  </p:nvSpPr>
                  <p:spPr bwMode="auto">
                    <a:xfrm>
                      <a:off x="593" y="1255"/>
                      <a:ext cx="332" cy="265"/>
                    </a:xfrm>
                    <a:custGeom>
                      <a:avLst/>
                      <a:gdLst>
                        <a:gd name="T0" fmla="*/ 1 w 596"/>
                        <a:gd name="T1" fmla="*/ 0 h 598"/>
                        <a:gd name="T2" fmla="*/ 0 w 596"/>
                        <a:gd name="T3" fmla="*/ 0 h 598"/>
                        <a:gd name="T4" fmla="*/ 0 w 596"/>
                        <a:gd name="T5" fmla="*/ 0 h 598"/>
                        <a:gd name="T6" fmla="*/ 1 w 596"/>
                        <a:gd name="T7" fmla="*/ 0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2554" name="Text Box 22"/>
                    <p:cNvSpPr txBox="1">
                      <a:spLocks noChangeArrowheads="1"/>
                    </p:cNvSpPr>
                    <p:nvPr/>
                  </p:nvSpPr>
                  <p:spPr bwMode="auto">
                    <a:xfrm>
                      <a:off x="590" y="1365"/>
                      <a:ext cx="7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ctr">
                        <a:buClrTx/>
                        <a:buFontTx/>
                        <a:buNone/>
                      </a:pPr>
                      <a:r>
                        <a:rPr lang="en-US" sz="2000" b="1">
                          <a:solidFill>
                            <a:srgbClr val="C00000"/>
                          </a:solidFill>
                          <a:latin typeface="Arial" charset="0"/>
                          <a:ea typeface="新細明體" charset="-120"/>
                        </a:rPr>
                        <a:t>預防成本</a:t>
                      </a:r>
                    </a:p>
                  </p:txBody>
                </p:sp>
              </p:grpSp>
              <p:sp>
                <p:nvSpPr>
                  <p:cNvPr id="22551" name="Text Box 23"/>
                  <p:cNvSpPr txBox="1">
                    <a:spLocks noChangeArrowheads="1"/>
                  </p:cNvSpPr>
                  <p:nvPr/>
                </p:nvSpPr>
                <p:spPr bwMode="auto">
                  <a:xfrm>
                    <a:off x="1492" y="1292"/>
                    <a:ext cx="184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b="1">
                        <a:solidFill>
                          <a:srgbClr val="000000"/>
                        </a:solidFill>
                        <a:latin typeface="微軟正黑體" pitchFamily="34" charset="-120"/>
                      </a:rPr>
                      <a:t>品質訓練 </a:t>
                    </a:r>
                    <a:r>
                      <a:rPr lang="en-US" altLang="zh-TW" b="1">
                        <a:solidFill>
                          <a:srgbClr val="000000"/>
                        </a:solidFill>
                        <a:latin typeface="微軟正黑體" pitchFamily="34" charset="-120"/>
                      </a:rPr>
                      <a:t>/</a:t>
                    </a:r>
                    <a:r>
                      <a:rPr lang="en-US" b="1">
                        <a:solidFill>
                          <a:srgbClr val="000000"/>
                        </a:solidFill>
                        <a:latin typeface="微軟正黑體" pitchFamily="34" charset="-120"/>
                      </a:rPr>
                      <a:t>可靠度顧問</a:t>
                    </a:r>
                    <a:r>
                      <a:rPr lang="en-US" altLang="zh-TW" b="1">
                        <a:solidFill>
                          <a:srgbClr val="000000"/>
                        </a:solidFill>
                        <a:latin typeface="微軟正黑體" pitchFamily="34" charset="-120"/>
                      </a:rPr>
                      <a:t>/</a:t>
                    </a:r>
                  </a:p>
                  <a:p>
                    <a:pPr eaLnBrk="1" hangingPunct="1">
                      <a:buClrTx/>
                      <a:buFontTx/>
                      <a:buNone/>
                    </a:pPr>
                    <a:r>
                      <a:rPr lang="en-US" b="1">
                        <a:solidFill>
                          <a:srgbClr val="000000"/>
                        </a:solidFill>
                        <a:latin typeface="微軟正黑體" pitchFamily="34" charset="-120"/>
                      </a:rPr>
                      <a:t>試產</a:t>
                    </a:r>
                    <a:r>
                      <a:rPr lang="en-US" altLang="zh-TW" b="1">
                        <a:solidFill>
                          <a:srgbClr val="000000"/>
                        </a:solidFill>
                        <a:latin typeface="微軟正黑體" pitchFamily="34" charset="-120"/>
                      </a:rPr>
                      <a:t>/</a:t>
                    </a:r>
                    <a:r>
                      <a:rPr lang="en-US" b="1">
                        <a:solidFill>
                          <a:srgbClr val="000000"/>
                        </a:solidFill>
                        <a:latin typeface="微軟正黑體" pitchFamily="34" charset="-120"/>
                      </a:rPr>
                      <a:t>系統開發</a:t>
                    </a:r>
                  </a:p>
                </p:txBody>
              </p:sp>
            </p:grpSp>
            <p:sp>
              <p:nvSpPr>
                <p:cNvPr id="22541" name="Text Box 24"/>
                <p:cNvSpPr txBox="1">
                  <a:spLocks noChangeArrowheads="1"/>
                </p:cNvSpPr>
                <p:nvPr/>
              </p:nvSpPr>
              <p:spPr bwMode="auto">
                <a:xfrm>
                  <a:off x="624" y="3395"/>
                  <a:ext cx="73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ctr">
                    <a:buClrTx/>
                    <a:buFontTx/>
                    <a:buNone/>
                  </a:pPr>
                  <a:r>
                    <a:rPr lang="en-US" sz="2000" b="1">
                      <a:solidFill>
                        <a:srgbClr val="C00000"/>
                      </a:solidFill>
                      <a:latin typeface="Arial" charset="0"/>
                      <a:ea typeface="新細明體" charset="-120"/>
                    </a:rPr>
                    <a:t>外部失敗成本</a:t>
                  </a:r>
                </a:p>
              </p:txBody>
            </p:sp>
            <p:grpSp>
              <p:nvGrpSpPr>
                <p:cNvPr id="22542" name="Group 25"/>
                <p:cNvGrpSpPr>
                  <a:grpSpLocks/>
                </p:cNvGrpSpPr>
                <p:nvPr/>
              </p:nvGrpSpPr>
              <p:grpSpPr bwMode="auto">
                <a:xfrm>
                  <a:off x="482" y="1880"/>
                  <a:ext cx="3027" cy="646"/>
                  <a:chOff x="482" y="1880"/>
                  <a:chExt cx="3027" cy="646"/>
                </a:xfrm>
              </p:grpSpPr>
              <p:sp>
                <p:nvSpPr>
                  <p:cNvPr id="20495" name="AutoShape 26"/>
                  <p:cNvSpPr>
                    <a:spLocks noChangeArrowheads="1"/>
                  </p:cNvSpPr>
                  <p:nvPr/>
                </p:nvSpPr>
                <p:spPr bwMode="auto">
                  <a:xfrm>
                    <a:off x="482" y="1880"/>
                    <a:ext cx="3028" cy="647"/>
                  </a:xfrm>
                  <a:prstGeom prst="roundRect">
                    <a:avLst>
                      <a:gd name="adj" fmla="val 10889"/>
                    </a:avLst>
                  </a:prstGeom>
                  <a:gradFill rotWithShape="0">
                    <a:gsLst>
                      <a:gs pos="0">
                        <a:srgbClr val="5E9EFF"/>
                      </a:gs>
                      <a:gs pos="39999">
                        <a:srgbClr val="85C2FF"/>
                      </a:gs>
                      <a:gs pos="70000">
                        <a:srgbClr val="C4D6EB"/>
                      </a:gs>
                      <a:gs pos="100000">
                        <a:srgbClr val="FFEBFA"/>
                      </a:gs>
                    </a:gsLst>
                    <a:lin ang="2700000"/>
                  </a:gradFill>
                  <a:ln w="38160">
                    <a:solidFill>
                      <a:srgbClr val="FFFFFF"/>
                    </a:solidFill>
                    <a:miter lim="800000"/>
                    <a:headEnd/>
                    <a:tailEnd/>
                  </a:ln>
                  <a:effectLst>
                    <a:outerShdw dist="134956" dir="2927119" algn="ctr" rotWithShape="0">
                      <a:srgbClr val="000000">
                        <a:alpha val="50026"/>
                      </a:srgbClr>
                    </a:outerShdw>
                  </a:effectLst>
                </p:spPr>
                <p:txBody>
                  <a:bodyPr wrap="none" anchor="ctr"/>
                  <a:lstStyle/>
                  <a:p>
                    <a:pPr>
                      <a:defRPr/>
                    </a:pPr>
                    <a:endParaRPr lang="en-US"/>
                  </a:p>
                </p:txBody>
              </p:sp>
              <p:grpSp>
                <p:nvGrpSpPr>
                  <p:cNvPr id="22544" name="Group 27"/>
                  <p:cNvGrpSpPr>
                    <a:grpSpLocks/>
                  </p:cNvGrpSpPr>
                  <p:nvPr/>
                </p:nvGrpSpPr>
                <p:grpSpPr bwMode="auto">
                  <a:xfrm>
                    <a:off x="558" y="1939"/>
                    <a:ext cx="839" cy="529"/>
                    <a:chOff x="558" y="1939"/>
                    <a:chExt cx="839" cy="529"/>
                  </a:xfrm>
                </p:grpSpPr>
                <p:sp>
                  <p:nvSpPr>
                    <p:cNvPr id="22547" name="AutoShape 28"/>
                    <p:cNvSpPr>
                      <a:spLocks noChangeArrowheads="1"/>
                    </p:cNvSpPr>
                    <p:nvPr/>
                  </p:nvSpPr>
                  <p:spPr bwMode="auto">
                    <a:xfrm>
                      <a:off x="558" y="1939"/>
                      <a:ext cx="840" cy="530"/>
                    </a:xfrm>
                    <a:prstGeom prst="roundRect">
                      <a:avLst>
                        <a:gd name="adj" fmla="val 11921"/>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38160">
                      <a:solidFill>
                        <a:srgbClr val="FFFFFF"/>
                      </a:solidFill>
                      <a:miter lim="800000"/>
                      <a:headEnd/>
                      <a:tailEnd/>
                    </a:ln>
                  </p:spPr>
                  <p:txBody>
                    <a:bodyPr wrap="none" anchor="ctr"/>
                    <a:lstStyle/>
                    <a:p>
                      <a:endParaRPr lang="en-US" altLang="zh-TW"/>
                    </a:p>
                  </p:txBody>
                </p:sp>
                <p:sp>
                  <p:nvSpPr>
                    <p:cNvPr id="22548" name="AutoShape 29"/>
                    <p:cNvSpPr>
                      <a:spLocks noChangeArrowheads="1"/>
                    </p:cNvSpPr>
                    <p:nvPr/>
                  </p:nvSpPr>
                  <p:spPr bwMode="auto">
                    <a:xfrm>
                      <a:off x="599" y="1973"/>
                      <a:ext cx="332" cy="265"/>
                    </a:xfrm>
                    <a:custGeom>
                      <a:avLst/>
                      <a:gdLst>
                        <a:gd name="T0" fmla="*/ 1 w 596"/>
                        <a:gd name="T1" fmla="*/ 0 h 598"/>
                        <a:gd name="T2" fmla="*/ 0 w 596"/>
                        <a:gd name="T3" fmla="*/ 0 h 598"/>
                        <a:gd name="T4" fmla="*/ 0 w 596"/>
                        <a:gd name="T5" fmla="*/ 0 h 598"/>
                        <a:gd name="T6" fmla="*/ 1 w 596"/>
                        <a:gd name="T7" fmla="*/ 0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grpSp>
              <p:sp>
                <p:nvSpPr>
                  <p:cNvPr id="22545" name="Text Box 30"/>
                  <p:cNvSpPr txBox="1">
                    <a:spLocks noChangeArrowheads="1"/>
                  </p:cNvSpPr>
                  <p:nvPr/>
                </p:nvSpPr>
                <p:spPr bwMode="auto">
                  <a:xfrm>
                    <a:off x="1493" y="1992"/>
                    <a:ext cx="181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b="1">
                        <a:solidFill>
                          <a:srgbClr val="000000"/>
                        </a:solidFill>
                        <a:latin typeface="微軟正黑體" pitchFamily="34" charset="-120"/>
                      </a:rPr>
                      <a:t>物料檢測</a:t>
                    </a:r>
                    <a:r>
                      <a:rPr lang="en-US" altLang="zh-TW" b="1">
                        <a:solidFill>
                          <a:srgbClr val="000000"/>
                        </a:solidFill>
                        <a:latin typeface="微軟正黑體" pitchFamily="34" charset="-120"/>
                      </a:rPr>
                      <a:t>/</a:t>
                    </a:r>
                    <a:r>
                      <a:rPr lang="en-US" b="1">
                        <a:solidFill>
                          <a:srgbClr val="000000"/>
                        </a:solidFill>
                        <a:latin typeface="微軟正黑體" pitchFamily="34" charset="-120"/>
                      </a:rPr>
                      <a:t>供應商檢測</a:t>
                    </a:r>
                    <a:r>
                      <a:rPr lang="en-US" altLang="zh-TW" b="1">
                        <a:solidFill>
                          <a:srgbClr val="000000"/>
                        </a:solidFill>
                        <a:latin typeface="微軟正黑體" pitchFamily="34" charset="-120"/>
                      </a:rPr>
                      <a:t>/</a:t>
                    </a:r>
                  </a:p>
                  <a:p>
                    <a:pPr eaLnBrk="1" hangingPunct="1">
                      <a:buClrTx/>
                      <a:buFontTx/>
                      <a:buNone/>
                    </a:pPr>
                    <a:r>
                      <a:rPr lang="en-US" b="1">
                        <a:solidFill>
                          <a:srgbClr val="000000"/>
                        </a:solidFill>
                        <a:latin typeface="微軟正黑體" pitchFamily="34" charset="-120"/>
                      </a:rPr>
                      <a:t>可靠度檢測</a:t>
                    </a:r>
                    <a:r>
                      <a:rPr lang="en-US" altLang="zh-TW" b="1">
                        <a:solidFill>
                          <a:srgbClr val="000000"/>
                        </a:solidFill>
                        <a:latin typeface="微軟正黑體" pitchFamily="34" charset="-120"/>
                      </a:rPr>
                      <a:t>/</a:t>
                    </a:r>
                    <a:r>
                      <a:rPr lang="en-US" b="1">
                        <a:solidFill>
                          <a:srgbClr val="000000"/>
                        </a:solidFill>
                        <a:latin typeface="微軟正黑體" pitchFamily="34" charset="-120"/>
                      </a:rPr>
                      <a:t>實驗室測試</a:t>
                    </a:r>
                  </a:p>
                </p:txBody>
              </p:sp>
              <p:sp>
                <p:nvSpPr>
                  <p:cNvPr id="22546" name="Text Box 31"/>
                  <p:cNvSpPr txBox="1">
                    <a:spLocks noChangeArrowheads="1"/>
                  </p:cNvSpPr>
                  <p:nvPr/>
                </p:nvSpPr>
                <p:spPr bwMode="auto">
                  <a:xfrm>
                    <a:off x="573" y="2078"/>
                    <a:ext cx="7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ctr">
                      <a:buClrTx/>
                      <a:buFontTx/>
                      <a:buNone/>
                    </a:pPr>
                    <a:r>
                      <a:rPr lang="en-US" sz="2000" b="1">
                        <a:solidFill>
                          <a:srgbClr val="C00000"/>
                        </a:solidFill>
                        <a:latin typeface="Arial" charset="0"/>
                        <a:ea typeface="新細明體" charset="-120"/>
                      </a:rPr>
                      <a:t>檢驗成本</a:t>
                    </a:r>
                  </a:p>
                </p:txBody>
              </p:sp>
            </p:grpSp>
          </p:grpSp>
          <p:sp>
            <p:nvSpPr>
              <p:cNvPr id="22560" name="AutoShape 32"/>
              <p:cNvSpPr>
                <a:spLocks noChangeArrowheads="1"/>
              </p:cNvSpPr>
              <p:nvPr/>
            </p:nvSpPr>
            <p:spPr bwMode="auto">
              <a:xfrm>
                <a:off x="3654" y="1215"/>
                <a:ext cx="1539" cy="2805"/>
              </a:xfrm>
              <a:prstGeom prst="roundRect">
                <a:avLst>
                  <a:gd name="adj" fmla="val 12449"/>
                </a:avLst>
              </a:prstGeom>
              <a:gradFill flip="none" rotWithShape="1">
                <a:gsLst>
                  <a:gs pos="0">
                    <a:srgbClr val="FFF200">
                      <a:alpha val="0"/>
                    </a:srgbClr>
                  </a:gs>
                  <a:gs pos="45000">
                    <a:srgbClr val="FF7A00"/>
                  </a:gs>
                  <a:gs pos="70000">
                    <a:srgbClr val="FF0300"/>
                  </a:gs>
                  <a:gs pos="100000">
                    <a:srgbClr val="4D0808"/>
                  </a:gs>
                </a:gsLst>
                <a:lin ang="16200000" scaled="1"/>
                <a:tileRect/>
              </a:gradFill>
              <a:ln w="12600">
                <a:solidFill>
                  <a:srgbClr val="000000"/>
                </a:solidFill>
                <a:miter lim="800000"/>
                <a:headEnd/>
                <a:tailEnd/>
              </a:ln>
              <a:effectLst/>
            </p:spPr>
            <p:txBody>
              <a:bodyPr wrap="none"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err="1">
                    <a:solidFill>
                      <a:schemeClr val="bg1">
                        <a:lumMod val="95000"/>
                      </a:schemeClr>
                    </a:solidFill>
                    <a:effectLst>
                      <a:outerShdw blurRad="38100" dist="38100" dir="2700000" algn="tl">
                        <a:srgbClr val="FFFFFF"/>
                      </a:outerShdw>
                    </a:effectLst>
                    <a:latin typeface="Arial" charset="0"/>
                    <a:ea typeface="新細明體" charset="-120"/>
                  </a:rPr>
                  <a:t>每月成本</a:t>
                </a:r>
                <a:r>
                  <a:rPr lang="en-US" sz="2000" b="1" dirty="0">
                    <a:solidFill>
                      <a:schemeClr val="bg1">
                        <a:lumMod val="95000"/>
                      </a:schemeClr>
                    </a:solidFill>
                    <a:effectLst>
                      <a:outerShdw blurRad="38100" dist="38100" dir="2700000" algn="tl">
                        <a:srgbClr val="FFFFFF"/>
                      </a:outerShdw>
                    </a:effectLst>
                    <a:latin typeface="Arial" charset="0"/>
                    <a:ea typeface="新細明體" charset="-120"/>
                  </a:rPr>
                  <a:t>   </a:t>
                </a:r>
                <a:r>
                  <a:rPr lang="en-US" sz="2000" b="1" dirty="0" err="1">
                    <a:solidFill>
                      <a:schemeClr val="bg1">
                        <a:lumMod val="95000"/>
                      </a:schemeClr>
                    </a:solidFill>
                    <a:effectLst>
                      <a:outerShdw blurRad="38100" dist="38100" dir="2700000" algn="tl">
                        <a:srgbClr val="FFFFFF"/>
                      </a:outerShdw>
                    </a:effectLst>
                    <a:latin typeface="Arial" charset="0"/>
                    <a:ea typeface="新細明體" charset="-120"/>
                  </a:rPr>
                  <a:t>百分比</a:t>
                </a:r>
                <a:r>
                  <a:rPr lang="en-US" sz="2000" b="1" dirty="0">
                    <a:solidFill>
                      <a:schemeClr val="bg1">
                        <a:lumMod val="95000"/>
                      </a:schemeClr>
                    </a:solidFill>
                    <a:effectLst>
                      <a:outerShdw blurRad="38100" dist="38100" dir="2700000" algn="tl">
                        <a:srgbClr val="FFFFFF"/>
                      </a:outerShdw>
                    </a:effectLst>
                    <a:latin typeface="Arial" charset="0"/>
                    <a:ea typeface="新細明體" charset="-12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chemeClr val="bg1">
                        <a:lumMod val="95000"/>
                      </a:schemeClr>
                    </a:solidFill>
                    <a:effectLst>
                      <a:outerShdw blurRad="38100" dist="38100" dir="2700000" algn="tl">
                        <a:srgbClr val="FFFFFF"/>
                      </a:outerShdw>
                    </a:effectLst>
                    <a:latin typeface="Arial" charset="0"/>
                    <a:ea typeface="新細明體" charset="-120"/>
                  </a:rPr>
                  <a:t>  2,000	1.2</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chemeClr val="bg1">
                        <a:lumMod val="95000"/>
                      </a:schemeClr>
                    </a:solidFill>
                    <a:effectLst>
                      <a:outerShdw blurRad="38100" dist="38100" dir="2700000" algn="tl">
                        <a:srgbClr val="FFFFFF"/>
                      </a:outerShdw>
                    </a:effectLst>
                    <a:latin typeface="Arial" charset="0"/>
                    <a:ea typeface="新細明體" charset="-120"/>
                  </a:rPr>
                  <a:t>10,000	6.5</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chemeClr val="bg1">
                        <a:lumMod val="95000"/>
                      </a:schemeClr>
                    </a:solidFill>
                    <a:effectLst>
                      <a:outerShdw blurRad="38100" dist="38100" dir="2700000" algn="tl">
                        <a:srgbClr val="FFFFFF"/>
                      </a:outerShdw>
                    </a:effectLst>
                    <a:latin typeface="Arial" charset="0"/>
                    <a:ea typeface="新細明體" charset="-120"/>
                  </a:rPr>
                  <a:t>  5,000	3.3</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00"/>
                    </a:solidFill>
                    <a:effectLst>
                      <a:outerShdw blurRad="38100" dist="38100" dir="2700000" algn="tl">
                        <a:srgbClr val="FFFFFF"/>
                      </a:outerShdw>
                    </a:effectLst>
                    <a:latin typeface="Arial" charset="0"/>
                    <a:ea typeface="新細明體" charset="-120"/>
                  </a:rPr>
                  <a:t>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00"/>
                    </a:solidFill>
                    <a:effectLst>
                      <a:outerShdw blurRad="38100" dist="38100" dir="2700000" algn="tl">
                        <a:srgbClr val="FFFFFF"/>
                      </a:outerShdw>
                    </a:effectLst>
                    <a:latin typeface="Arial" charset="0"/>
                    <a:ea typeface="新細明體" charset="-120"/>
                  </a:rPr>
                  <a:t>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00"/>
                    </a:solidFill>
                    <a:effectLst>
                      <a:outerShdw blurRad="38100" dist="38100" dir="2700000" algn="tl">
                        <a:srgbClr val="FFFFFF"/>
                      </a:outerShdw>
                    </a:effectLst>
                    <a:latin typeface="Arial" charset="0"/>
                    <a:ea typeface="新細明體" charset="-120"/>
                  </a:rPr>
                  <a:t>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00"/>
                    </a:solidFill>
                    <a:effectLst>
                      <a:outerShdw blurRad="38100" dist="38100" dir="2700000" algn="tl">
                        <a:srgbClr val="FFFFFF"/>
                      </a:outerShdw>
                    </a:effectLst>
                    <a:latin typeface="Arial" charset="0"/>
                    <a:ea typeface="新細明體" charset="-120"/>
                  </a:rPr>
                  <a:t>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00"/>
                    </a:solidFill>
                    <a:effectLst>
                      <a:outerShdw blurRad="38100" dist="38100" dir="2700000" algn="tl">
                        <a:srgbClr val="FFFFFF"/>
                      </a:outerShdw>
                    </a:effectLst>
                    <a:latin typeface="Arial" charset="0"/>
                    <a:ea typeface="新細明體" charset="-120"/>
                  </a:rPr>
                  <a:t>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solidFill>
                      <a:srgbClr val="000000"/>
                    </a:solidFill>
                    <a:effectLst>
                      <a:outerShdw blurRad="38100" dist="38100" dir="2700000" algn="tl">
                        <a:srgbClr val="FFFFFF"/>
                      </a:outerShdw>
                    </a:effectLst>
                    <a:latin typeface="Arial" charset="0"/>
                    <a:ea typeface="新細明體" charset="-120"/>
                  </a:rPr>
                  <a:t>     …..	…</a:t>
                </a:r>
              </a:p>
            </p:txBody>
          </p:sp>
        </p:grpSp>
        <p:sp>
          <p:nvSpPr>
            <p:cNvPr id="22533" name="Rectangle 33"/>
            <p:cNvSpPr>
              <a:spLocks noChangeArrowheads="1"/>
            </p:cNvSpPr>
            <p:nvPr/>
          </p:nvSpPr>
          <p:spPr bwMode="auto">
            <a:xfrm>
              <a:off x="827088" y="1268760"/>
              <a:ext cx="345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58775" indent="-358775">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en-US" sz="2400" b="1" dirty="0">
                  <a:solidFill>
                    <a:srgbClr val="000000"/>
                  </a:solidFill>
                  <a:latin typeface="微軟正黑體" pitchFamily="34" charset="-120"/>
                </a:rPr>
                <a:t>品質成本報告</a:t>
              </a:r>
            </a:p>
          </p:txBody>
        </p:sp>
      </p:grpSp>
      <p:sp>
        <p:nvSpPr>
          <p:cNvPr id="2" name="Title 1"/>
          <p:cNvSpPr>
            <a:spLocks noGrp="1"/>
          </p:cNvSpPr>
          <p:nvPr>
            <p:ph type="title"/>
          </p:nvPr>
        </p:nvSpPr>
        <p:spPr/>
        <p:txBody>
          <a:bodyPr/>
          <a:lstStyle/>
          <a:p>
            <a:r>
              <a:rPr lang="en-US" altLang="zh-TW" b="1" dirty="0">
                <a:solidFill>
                  <a:srgbClr val="000000"/>
                </a:solidFill>
              </a:rPr>
              <a:t>7-2</a:t>
            </a:r>
            <a:r>
              <a:rPr lang="zh-TW" altLang="en-US" b="1" dirty="0">
                <a:solidFill>
                  <a:srgbClr val="000000"/>
                </a:solidFill>
              </a:rPr>
              <a:t> 品質規格與品質成本</a:t>
            </a:r>
            <a:endParaRPr lang="en-US" b="1" dirty="0"/>
          </a:p>
        </p:txBody>
      </p:sp>
    </p:spTree>
    <p:extLst>
      <p:ext uri="{BB962C8B-B14F-4D97-AF65-F5344CB8AC3E}">
        <p14:creationId xmlns:p14="http://schemas.microsoft.com/office/powerpoint/2010/main" val="28542130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147082" y="1516468"/>
            <a:ext cx="5352586" cy="2286000"/>
          </a:xfrm>
          <a:prstGeom prst="rect">
            <a:avLst/>
          </a:prstGeom>
          <a:noFill/>
          <a:ln w="9525">
            <a:noFill/>
            <a:round/>
            <a:headEnd/>
            <a:tailEnd/>
          </a:ln>
        </p:spPr>
        <p:txBody>
          <a:bodyPr anchor="b"/>
          <a:lstStyle/>
          <a:p>
            <a:pP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zh-TW" sz="5600" b="1" dirty="0" smtClean="0">
                <a:solidFill>
                  <a:srgbClr val="000000"/>
                </a:solidFill>
                <a:latin typeface="+mj-ea"/>
                <a:ea typeface="+mj-ea"/>
              </a:rPr>
              <a:t>7-3</a:t>
            </a:r>
            <a:r>
              <a:rPr lang="zh-TW" altLang="en-US" sz="5600" b="1" dirty="0" smtClean="0">
                <a:solidFill>
                  <a:srgbClr val="000000"/>
                </a:solidFill>
                <a:latin typeface="+mj-ea"/>
                <a:ea typeface="+mj-ea"/>
              </a:rPr>
              <a:t> 六標準差</a:t>
            </a:r>
            <a:endParaRPr lang="en-US" altLang="zh-TW" sz="5600" b="1" dirty="0" smtClean="0">
              <a:solidFill>
                <a:srgbClr val="000000"/>
              </a:solidFill>
              <a:latin typeface="+mj-ea"/>
              <a:ea typeface="+mj-ea"/>
            </a:endParaRPr>
          </a:p>
          <a:p>
            <a:pP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sz="5600" b="1" dirty="0" smtClean="0">
                <a:solidFill>
                  <a:srgbClr val="000000"/>
                </a:solidFill>
                <a:latin typeface="+mj-ea"/>
                <a:ea typeface="+mj-ea"/>
              </a:rPr>
              <a:t>     </a:t>
            </a:r>
            <a:r>
              <a:rPr lang="en-US" altLang="zh-TW" sz="5600" b="1" dirty="0" smtClean="0">
                <a:solidFill>
                  <a:srgbClr val="000000"/>
                </a:solidFill>
                <a:latin typeface="+mj-ea"/>
                <a:ea typeface="+mj-ea"/>
              </a:rPr>
              <a:t> Six</a:t>
            </a:r>
            <a:r>
              <a:rPr lang="zh-TW" altLang="en-US" sz="5600" b="1" dirty="0" smtClean="0">
                <a:solidFill>
                  <a:srgbClr val="000000"/>
                </a:solidFill>
                <a:latin typeface="+mj-ea"/>
                <a:ea typeface="+mj-ea"/>
              </a:rPr>
              <a:t> </a:t>
            </a:r>
            <a:r>
              <a:rPr lang="en-US" altLang="zh-TW" sz="5600" b="1" dirty="0" smtClean="0">
                <a:solidFill>
                  <a:srgbClr val="000000"/>
                </a:solidFill>
                <a:latin typeface="+mj-ea"/>
                <a:ea typeface="+mj-ea"/>
              </a:rPr>
              <a:t>Sigma</a:t>
            </a:r>
            <a:endParaRPr lang="en-US" altLang="zh-TW" sz="5600" b="1" dirty="0">
              <a:solidFill>
                <a:srgbClr val="000000"/>
              </a:solidFill>
              <a:latin typeface="+mj-ea"/>
              <a:ea typeface="+mj-ea"/>
            </a:endParaRPr>
          </a:p>
        </p:txBody>
      </p:sp>
    </p:spTree>
    <p:extLst>
      <p:ext uri="{BB962C8B-B14F-4D97-AF65-F5344CB8AC3E}">
        <p14:creationId xmlns:p14="http://schemas.microsoft.com/office/powerpoint/2010/main" val="26519192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b="1" dirty="0" smtClean="0">
                <a:solidFill>
                  <a:srgbClr val="000000"/>
                </a:solidFill>
              </a:rPr>
              <a:t>7-3 </a:t>
            </a:r>
            <a:r>
              <a:rPr lang="zh-TW" altLang="en-US" b="1" dirty="0" smtClean="0">
                <a:solidFill>
                  <a:srgbClr val="000000"/>
                </a:solidFill>
              </a:rPr>
              <a:t>六標準差</a:t>
            </a:r>
            <a:r>
              <a:rPr lang="en-US" altLang="zh-TW" b="1" dirty="0" smtClean="0">
                <a:solidFill>
                  <a:srgbClr val="000000"/>
                </a:solidFill>
              </a:rPr>
              <a:t> from</a:t>
            </a:r>
            <a:r>
              <a:rPr lang="zh-TW" altLang="en-US" b="1" dirty="0" smtClean="0">
                <a:solidFill>
                  <a:srgbClr val="000000"/>
                </a:solidFill>
              </a:rPr>
              <a:t> </a:t>
            </a:r>
            <a:r>
              <a:rPr lang="en-US" altLang="zh-TW" b="1" dirty="0" smtClean="0">
                <a:solidFill>
                  <a:srgbClr val="000000"/>
                </a:solidFill>
              </a:rPr>
              <a:t>statistic</a:t>
            </a:r>
            <a:endParaRPr lang="en-US" b="1" dirty="0">
              <a:solidFill>
                <a:srgbClr val="000000"/>
              </a:solidFill>
            </a:endParaRPr>
          </a:p>
        </p:txBody>
      </p:sp>
      <p:sp>
        <p:nvSpPr>
          <p:cNvPr id="3" name="內容版面配置區 2"/>
          <p:cNvSpPr>
            <a:spLocks noGrp="1"/>
          </p:cNvSpPr>
          <p:nvPr>
            <p:ph sz="quarter" idx="4294967295"/>
          </p:nvPr>
        </p:nvSpPr>
        <p:spPr>
          <a:xfrm>
            <a:off x="526320" y="1567770"/>
            <a:ext cx="7345363" cy="3932237"/>
          </a:xfrm>
        </p:spPr>
        <p:txBody>
          <a:bodyPr>
            <a:normAutofit/>
          </a:bodyPr>
          <a:lstStyle/>
          <a:p>
            <a:r>
              <a:rPr lang="zh-TW" altLang="en-US" sz="2000" dirty="0" smtClean="0"/>
              <a:t>標準差</a:t>
            </a:r>
            <a:r>
              <a:rPr lang="en-US" altLang="zh-TW" sz="2000" dirty="0" smtClean="0"/>
              <a:t>(Standard Deviation)</a:t>
            </a:r>
            <a:r>
              <a:rPr lang="zh-TW" altLang="en-US" sz="2000" dirty="0" smtClean="0"/>
              <a:t>是統計上用來解說存在於一組資料、一群項目或一個流程中的變異（</a:t>
            </a:r>
            <a:r>
              <a:rPr lang="en-US" altLang="zh-TW" sz="2000" dirty="0" smtClean="0"/>
              <a:t>variation</a:t>
            </a:r>
            <a:r>
              <a:rPr lang="zh-TW" altLang="en-US" sz="2000" dirty="0" smtClean="0"/>
              <a:t>）的方式。</a:t>
            </a:r>
            <a:endParaRPr lang="en-US" altLang="zh-TW" sz="2000" dirty="0" smtClean="0"/>
          </a:p>
          <a:p>
            <a:r>
              <a:rPr lang="en-US" altLang="zh-TW" sz="2000" dirty="0" smtClean="0"/>
              <a:t>2</a:t>
            </a:r>
            <a:r>
              <a:rPr lang="zh-TW" altLang="en-US" sz="2000" dirty="0" smtClean="0"/>
              <a:t>倍標準差樣本涵蓋範圍</a:t>
            </a:r>
            <a:r>
              <a:rPr lang="en-US" altLang="zh-TW" sz="2000" dirty="0" smtClean="0"/>
              <a:t>:</a:t>
            </a:r>
            <a:r>
              <a:rPr lang="zh-TW" altLang="en-US" sz="2000" dirty="0" smtClean="0"/>
              <a:t> </a:t>
            </a:r>
            <a:r>
              <a:rPr lang="en-US" altLang="zh-TW" sz="2000" dirty="0" smtClean="0">
                <a:solidFill>
                  <a:srgbClr val="7030A0"/>
                </a:solidFill>
              </a:rPr>
              <a:t>68%</a:t>
            </a:r>
          </a:p>
          <a:p>
            <a:r>
              <a:rPr lang="en-US" altLang="zh-TW" sz="2000" dirty="0" smtClean="0"/>
              <a:t>4</a:t>
            </a:r>
            <a:r>
              <a:rPr lang="zh-TW" altLang="en-US" sz="2000" dirty="0" smtClean="0"/>
              <a:t>倍標準差樣本涵蓋範圍</a:t>
            </a:r>
            <a:r>
              <a:rPr lang="en-US" altLang="zh-TW" sz="2000" dirty="0" smtClean="0"/>
              <a:t>:</a:t>
            </a:r>
            <a:r>
              <a:rPr lang="zh-TW" altLang="en-US" sz="2000" dirty="0" smtClean="0"/>
              <a:t> </a:t>
            </a:r>
            <a:r>
              <a:rPr lang="en-US" altLang="zh-TW" sz="2000" dirty="0" smtClean="0">
                <a:solidFill>
                  <a:srgbClr val="7030A0"/>
                </a:solidFill>
              </a:rPr>
              <a:t>93%</a:t>
            </a:r>
          </a:p>
          <a:p>
            <a:endParaRPr lang="zh-TW" altLang="en-US" sz="2400" dirty="0"/>
          </a:p>
        </p:txBody>
      </p:sp>
      <p:pic>
        <p:nvPicPr>
          <p:cNvPr id="3074" name="Picture 2" descr="http://4.bp.blogspot.com/-mPivsU9bsrM/UPwEgUBYKQI/AAAAAAAACO0/xXDLEl-74TM/s1600/aa.jpg"/>
          <p:cNvPicPr>
            <a:picLocks noChangeAspect="1" noChangeArrowheads="1"/>
          </p:cNvPicPr>
          <p:nvPr/>
        </p:nvPicPr>
        <p:blipFill>
          <a:blip r:embed="rId2" cstate="print">
            <a:lum bright="26000"/>
          </a:blip>
          <a:srcRect/>
          <a:stretch>
            <a:fillRect/>
          </a:stretch>
        </p:blipFill>
        <p:spPr bwMode="auto">
          <a:xfrm>
            <a:off x="3479195" y="3602078"/>
            <a:ext cx="4943475" cy="2324101"/>
          </a:xfrm>
          <a:prstGeom prst="rect">
            <a:avLst/>
          </a:prstGeom>
          <a:noFill/>
        </p:spPr>
      </p:pic>
      <p:sp>
        <p:nvSpPr>
          <p:cNvPr id="5" name="矩形 4"/>
          <p:cNvSpPr/>
          <p:nvPr/>
        </p:nvSpPr>
        <p:spPr>
          <a:xfrm>
            <a:off x="0" y="5949280"/>
            <a:ext cx="91440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altLang="zh-TW" sz="2400" dirty="0" smtClean="0"/>
              <a:t>Imply: </a:t>
            </a:r>
            <a:r>
              <a:rPr lang="zh-TW" altLang="en-US" sz="2400" dirty="0" smtClean="0"/>
              <a:t>每百萬個產品不超過</a:t>
            </a:r>
            <a:r>
              <a:rPr lang="en-US" altLang="zh-TW" sz="2400" dirty="0" smtClean="0">
                <a:solidFill>
                  <a:srgbClr val="FF0000"/>
                </a:solidFill>
              </a:rPr>
              <a:t>4</a:t>
            </a:r>
            <a:r>
              <a:rPr lang="zh-TW" altLang="en-US" sz="2400" dirty="0" smtClean="0"/>
              <a:t>個不良品</a:t>
            </a:r>
            <a:r>
              <a:rPr lang="en-US" altLang="zh-TW" sz="2400" dirty="0" smtClean="0"/>
              <a:t>!</a:t>
            </a:r>
          </a:p>
        </p:txBody>
      </p:sp>
      <p:cxnSp>
        <p:nvCxnSpPr>
          <p:cNvPr id="7" name="直線單箭頭接點 6"/>
          <p:cNvCxnSpPr/>
          <p:nvPr/>
        </p:nvCxnSpPr>
        <p:spPr>
          <a:xfrm>
            <a:off x="5567427" y="4538182"/>
            <a:ext cx="1080120" cy="0"/>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8" name="直線單箭頭接點 7"/>
          <p:cNvCxnSpPr/>
          <p:nvPr/>
        </p:nvCxnSpPr>
        <p:spPr>
          <a:xfrm>
            <a:off x="4991363" y="5330270"/>
            <a:ext cx="2232248"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0" name="直線單箭頭接點 9"/>
          <p:cNvCxnSpPr/>
          <p:nvPr/>
        </p:nvCxnSpPr>
        <p:spPr>
          <a:xfrm>
            <a:off x="4290147" y="3666784"/>
            <a:ext cx="3581536" cy="7302"/>
          </a:xfrm>
          <a:prstGeom prst="straightConnector1">
            <a:avLst/>
          </a:prstGeom>
          <a:ln>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14" name="直線單箭頭接點 13"/>
          <p:cNvCxnSpPr/>
          <p:nvPr/>
        </p:nvCxnSpPr>
        <p:spPr>
          <a:xfrm flipV="1">
            <a:off x="4299478" y="3692950"/>
            <a:ext cx="0" cy="1872208"/>
          </a:xfrm>
          <a:prstGeom prst="straightConnector1">
            <a:avLst/>
          </a:prstGeom>
          <a:ln>
            <a:solidFill>
              <a:srgbClr val="FF0000"/>
            </a:solidFill>
            <a:prstDash val="dash"/>
            <a:tailEnd type="arrow"/>
          </a:ln>
        </p:spPr>
        <p:style>
          <a:lnRef idx="3">
            <a:schemeClr val="accent2"/>
          </a:lnRef>
          <a:fillRef idx="0">
            <a:schemeClr val="accent2"/>
          </a:fillRef>
          <a:effectRef idx="2">
            <a:schemeClr val="accent2"/>
          </a:effectRef>
          <a:fontRef idx="minor">
            <a:schemeClr val="tx1"/>
          </a:fontRef>
        </p:style>
      </p:cxnSp>
      <p:cxnSp>
        <p:nvCxnSpPr>
          <p:cNvPr id="15" name="直線單箭頭接點 14"/>
          <p:cNvCxnSpPr/>
          <p:nvPr/>
        </p:nvCxnSpPr>
        <p:spPr>
          <a:xfrm flipV="1">
            <a:off x="7871683" y="3674086"/>
            <a:ext cx="0" cy="1872208"/>
          </a:xfrm>
          <a:prstGeom prst="straightConnector1">
            <a:avLst/>
          </a:prstGeom>
          <a:ln>
            <a:solidFill>
              <a:srgbClr val="FF0000"/>
            </a:solidFill>
            <a:prstDash val="dash"/>
            <a:tailEnd type="arrow"/>
          </a:ln>
        </p:spPr>
        <p:style>
          <a:lnRef idx="3">
            <a:schemeClr val="accent2"/>
          </a:lnRef>
          <a:fillRef idx="0">
            <a:schemeClr val="accent2"/>
          </a:fillRef>
          <a:effectRef idx="2">
            <a:schemeClr val="accent2"/>
          </a:effectRef>
          <a:fontRef idx="minor">
            <a:schemeClr val="tx1"/>
          </a:fontRef>
        </p:style>
      </p:cxnSp>
      <p:sp>
        <p:nvSpPr>
          <p:cNvPr id="17" name="文字方塊 16"/>
          <p:cNvSpPr txBox="1"/>
          <p:nvPr/>
        </p:nvSpPr>
        <p:spPr>
          <a:xfrm>
            <a:off x="6647547" y="4322158"/>
            <a:ext cx="864096" cy="369332"/>
          </a:xfrm>
          <a:prstGeom prst="rect">
            <a:avLst/>
          </a:prstGeom>
          <a:noFill/>
        </p:spPr>
        <p:txBody>
          <a:bodyPr wrap="square" rtlCol="0">
            <a:spAutoFit/>
          </a:bodyPr>
          <a:lstStyle/>
          <a:p>
            <a:r>
              <a:rPr lang="en-US" altLang="zh-TW" dirty="0" smtClean="0"/>
              <a:t>68%</a:t>
            </a:r>
            <a:endParaRPr lang="zh-TW" altLang="en-US" dirty="0"/>
          </a:p>
        </p:txBody>
      </p:sp>
      <p:sp>
        <p:nvSpPr>
          <p:cNvPr id="18" name="文字方塊 17"/>
          <p:cNvSpPr txBox="1"/>
          <p:nvPr/>
        </p:nvSpPr>
        <p:spPr>
          <a:xfrm>
            <a:off x="7007587" y="4898222"/>
            <a:ext cx="864096" cy="369332"/>
          </a:xfrm>
          <a:prstGeom prst="rect">
            <a:avLst/>
          </a:prstGeom>
          <a:noFill/>
        </p:spPr>
        <p:txBody>
          <a:bodyPr wrap="square" rtlCol="0">
            <a:spAutoFit/>
          </a:bodyPr>
          <a:lstStyle/>
          <a:p>
            <a:r>
              <a:rPr lang="en-US" altLang="zh-TW" dirty="0" smtClean="0"/>
              <a:t>93%</a:t>
            </a:r>
            <a:endParaRPr lang="zh-TW" altLang="en-US" dirty="0"/>
          </a:p>
        </p:txBody>
      </p:sp>
      <p:sp>
        <p:nvSpPr>
          <p:cNvPr id="19" name="矩形 18"/>
          <p:cNvSpPr/>
          <p:nvPr/>
        </p:nvSpPr>
        <p:spPr>
          <a:xfrm>
            <a:off x="5724128" y="2939752"/>
            <a:ext cx="3333966" cy="461665"/>
          </a:xfrm>
          <a:prstGeom prst="rect">
            <a:avLst/>
          </a:prstGeom>
        </p:spPr>
        <p:txBody>
          <a:bodyPr wrap="none">
            <a:spAutoFit/>
          </a:bodyPr>
          <a:lstStyle/>
          <a:p>
            <a:r>
              <a:rPr lang="zh-TW" altLang="en-US" sz="2400" dirty="0" smtClean="0">
                <a:solidFill>
                  <a:srgbClr val="FF0000"/>
                </a:solidFill>
              </a:rPr>
              <a:t>六標準差</a:t>
            </a:r>
            <a:r>
              <a:rPr lang="en-US" altLang="zh-TW" sz="2400" dirty="0" smtClean="0">
                <a:solidFill>
                  <a:srgbClr val="FF0000"/>
                </a:solidFill>
              </a:rPr>
              <a:t>:</a:t>
            </a:r>
            <a:r>
              <a:rPr lang="zh-TW" altLang="en-US" sz="2400" dirty="0" smtClean="0">
                <a:solidFill>
                  <a:srgbClr val="FF0000"/>
                </a:solidFill>
              </a:rPr>
              <a:t> </a:t>
            </a:r>
            <a:r>
              <a:rPr lang="en-US" altLang="zh-TW" sz="2400" dirty="0" smtClean="0">
                <a:solidFill>
                  <a:srgbClr val="FF0000"/>
                </a:solidFill>
              </a:rPr>
              <a:t>99.9997%</a:t>
            </a:r>
            <a:r>
              <a:rPr lang="zh-TW" altLang="en-US" sz="2400" dirty="0" smtClean="0">
                <a:solidFill>
                  <a:srgbClr val="FF0000"/>
                </a:solidFill>
              </a:rPr>
              <a:t>！</a:t>
            </a:r>
            <a:endParaRPr lang="en-US" altLang="zh-TW" sz="2400" dirty="0" smtClean="0">
              <a:solidFill>
                <a:srgbClr val="FF0000"/>
              </a:solidFill>
            </a:endParaRPr>
          </a:p>
        </p:txBody>
      </p:sp>
    </p:spTree>
    <p:extLst>
      <p:ext uri="{BB962C8B-B14F-4D97-AF65-F5344CB8AC3E}">
        <p14:creationId xmlns:p14="http://schemas.microsoft.com/office/powerpoint/2010/main" val="901571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500"/>
                            </p:stCondLst>
                            <p:childTnLst>
                              <p:par>
                                <p:cTn id="39" presetID="2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b="1" dirty="0" smtClean="0">
                <a:solidFill>
                  <a:srgbClr val="000000"/>
                </a:solidFill>
              </a:rPr>
              <a:t>六標準差起源</a:t>
            </a:r>
            <a:endParaRPr lang="en-US" b="1" dirty="0">
              <a:solidFill>
                <a:srgbClr val="000000"/>
              </a:solidFill>
            </a:endParaRPr>
          </a:p>
        </p:txBody>
      </p:sp>
      <p:sp>
        <p:nvSpPr>
          <p:cNvPr id="3" name="內容版面配置區 2"/>
          <p:cNvSpPr>
            <a:spLocks noGrp="1"/>
          </p:cNvSpPr>
          <p:nvPr>
            <p:ph sz="quarter" idx="4294967295"/>
          </p:nvPr>
        </p:nvSpPr>
        <p:spPr>
          <a:xfrm>
            <a:off x="921660" y="1518315"/>
            <a:ext cx="7345363" cy="3932237"/>
          </a:xfrm>
        </p:spPr>
        <p:txBody>
          <a:bodyPr>
            <a:normAutofit/>
          </a:bodyPr>
          <a:lstStyle/>
          <a:p>
            <a:pPr>
              <a:buNone/>
            </a:pPr>
            <a:r>
              <a:rPr lang="zh-TW" altLang="en-US" sz="2400" dirty="0" smtClean="0"/>
              <a:t>   </a:t>
            </a:r>
            <a:r>
              <a:rPr lang="en-US" altLang="zh-TW" sz="2400" dirty="0" smtClean="0"/>
              <a:t>Motorola</a:t>
            </a:r>
            <a:r>
              <a:rPr lang="zh-TW" altLang="en-US" sz="2400" dirty="0" smtClean="0"/>
              <a:t> 六標準差研究院創辦人</a:t>
            </a:r>
            <a:r>
              <a:rPr lang="en-US" altLang="zh-TW" sz="2400" dirty="0" smtClean="0"/>
              <a:t>:</a:t>
            </a:r>
            <a:r>
              <a:rPr lang="en-US" altLang="zh-TW" sz="2400" dirty="0" err="1" smtClean="0"/>
              <a:t>Mikel</a:t>
            </a:r>
            <a:r>
              <a:rPr lang="en-US" altLang="zh-TW" sz="2400" dirty="0" smtClean="0"/>
              <a:t> Harry</a:t>
            </a:r>
            <a:r>
              <a:rPr lang="zh-TW" altLang="en-US" sz="2400" dirty="0" smtClean="0"/>
              <a:t>指出</a:t>
            </a:r>
            <a:r>
              <a:rPr lang="en-US" altLang="zh-TW" sz="2400" dirty="0" smtClean="0"/>
              <a:t>:</a:t>
            </a:r>
          </a:p>
          <a:p>
            <a:pPr>
              <a:buNone/>
            </a:pPr>
            <a:r>
              <a:rPr lang="zh-TW" altLang="en-US" sz="2400" dirty="0" smtClean="0"/>
              <a:t>「六標準差不只是要除去流程中的浪費，還可以進一步創造更多的獲利」</a:t>
            </a:r>
            <a:endParaRPr lang="en-US" altLang="zh-TW" sz="2400" dirty="0" smtClean="0"/>
          </a:p>
          <a:p>
            <a:endParaRPr lang="en-US" altLang="zh-TW" sz="2400" dirty="0" smtClean="0"/>
          </a:p>
        </p:txBody>
      </p:sp>
      <p:pic>
        <p:nvPicPr>
          <p:cNvPr id="1026" name="Picture 2"/>
          <p:cNvPicPr>
            <a:picLocks noChangeAspect="1" noChangeArrowheads="1"/>
          </p:cNvPicPr>
          <p:nvPr/>
        </p:nvPicPr>
        <p:blipFill>
          <a:blip r:embed="rId2" cstate="print"/>
          <a:srcRect l="11020" t="44583" r="17969" b="5306"/>
          <a:stretch>
            <a:fillRect/>
          </a:stretch>
        </p:blipFill>
        <p:spPr bwMode="auto">
          <a:xfrm>
            <a:off x="1303739" y="2986202"/>
            <a:ext cx="6857442" cy="31540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183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b="1" dirty="0" smtClean="0">
                <a:solidFill>
                  <a:srgbClr val="000000"/>
                </a:solidFill>
              </a:rPr>
              <a:t>每百萬機會缺點數</a:t>
            </a:r>
            <a:r>
              <a:rPr lang="en-US" altLang="zh-TW" b="1" dirty="0" smtClean="0">
                <a:solidFill>
                  <a:srgbClr val="000000"/>
                </a:solidFill>
              </a:rPr>
              <a:t>(DPMO)</a:t>
            </a:r>
            <a:endParaRPr lang="en-US" b="1" dirty="0">
              <a:solidFill>
                <a:srgbClr val="000000"/>
              </a:solidFill>
            </a:endParaRPr>
          </a:p>
        </p:txBody>
      </p:sp>
      <p:sp>
        <p:nvSpPr>
          <p:cNvPr id="3" name="內容版面配置區 2"/>
          <p:cNvSpPr>
            <a:spLocks noGrp="1"/>
          </p:cNvSpPr>
          <p:nvPr>
            <p:ph sz="quarter" idx="4294967295"/>
          </p:nvPr>
        </p:nvSpPr>
        <p:spPr>
          <a:xfrm>
            <a:off x="301752" y="1510344"/>
            <a:ext cx="7785100" cy="3590925"/>
          </a:xfrm>
        </p:spPr>
        <p:txBody>
          <a:bodyPr>
            <a:normAutofit/>
          </a:bodyPr>
          <a:lstStyle/>
          <a:p>
            <a:r>
              <a:rPr lang="en-US" altLang="zh-TW" sz="2000" dirty="0" smtClean="0"/>
              <a:t>6</a:t>
            </a:r>
            <a:r>
              <a:rPr lang="zh-TW" altLang="en-US" sz="2000" dirty="0" smtClean="0"/>
              <a:t>標準差</a:t>
            </a:r>
            <a:r>
              <a:rPr lang="en-US" altLang="zh-TW" sz="2000" dirty="0" smtClean="0"/>
              <a:t>:</a:t>
            </a:r>
            <a:r>
              <a:rPr lang="zh-TW" altLang="en-US" sz="2000" dirty="0" smtClean="0"/>
              <a:t> 以變異程度來描述</a:t>
            </a:r>
            <a:r>
              <a:rPr lang="en-US" altLang="zh-TW" sz="2000" dirty="0" smtClean="0"/>
              <a:t>/</a:t>
            </a:r>
            <a:r>
              <a:rPr lang="zh-TW" altLang="en-US" sz="2000" dirty="0" smtClean="0"/>
              <a:t>控制製程績效</a:t>
            </a:r>
            <a:endParaRPr lang="en-US" altLang="zh-TW" sz="2000" dirty="0" smtClean="0"/>
          </a:p>
          <a:p>
            <a:pPr>
              <a:buNone/>
            </a:pPr>
            <a:r>
              <a:rPr lang="zh-TW" altLang="en-US" sz="2000" dirty="0" smtClean="0"/>
              <a:t>    →降低錯誤</a:t>
            </a:r>
            <a:r>
              <a:rPr lang="en-US" altLang="zh-TW" sz="2000" dirty="0" smtClean="0"/>
              <a:t>(</a:t>
            </a:r>
            <a:r>
              <a:rPr lang="zh-TW" altLang="en-US" sz="2000" dirty="0" smtClean="0"/>
              <a:t>不良率</a:t>
            </a:r>
            <a:r>
              <a:rPr lang="en-US" altLang="zh-TW" sz="2000" dirty="0" smtClean="0"/>
              <a:t>)</a:t>
            </a:r>
            <a:r>
              <a:rPr lang="zh-TW" altLang="en-US" sz="2000" dirty="0" smtClean="0"/>
              <a:t>的概念</a:t>
            </a:r>
            <a:endParaRPr lang="en-US" altLang="zh-TW" sz="2000" dirty="0" smtClean="0"/>
          </a:p>
          <a:p>
            <a:r>
              <a:rPr lang="zh-TW" altLang="en-US" sz="2000" dirty="0" smtClean="0"/>
              <a:t>應用指標</a:t>
            </a:r>
            <a:r>
              <a:rPr lang="en-US" altLang="zh-TW" sz="2000" dirty="0" smtClean="0"/>
              <a:t>:</a:t>
            </a:r>
            <a:r>
              <a:rPr lang="zh-TW" altLang="en-US" sz="2000" dirty="0" smtClean="0"/>
              <a:t> </a:t>
            </a:r>
            <a:r>
              <a:rPr lang="en-US" altLang="zh-TW" sz="2000" dirty="0" smtClean="0"/>
              <a:t>DPMO(Defects per Million Opportunities)</a:t>
            </a:r>
          </a:p>
          <a:p>
            <a:r>
              <a:rPr lang="en-US" altLang="zh-TW" sz="2000" dirty="0" smtClean="0"/>
              <a:t>DPMO</a:t>
            </a:r>
            <a:r>
              <a:rPr lang="zh-TW" altLang="en-US" sz="2000" dirty="0" smtClean="0"/>
              <a:t>矩陣</a:t>
            </a:r>
            <a:r>
              <a:rPr lang="en-US" altLang="zh-TW" sz="2000" dirty="0" smtClean="0"/>
              <a:t>:</a:t>
            </a:r>
            <a:r>
              <a:rPr lang="zh-TW" altLang="en-US" sz="2000" dirty="0" smtClean="0"/>
              <a:t> </a:t>
            </a:r>
            <a:endParaRPr lang="zh-TW" altLang="en-US" sz="2000" dirty="0"/>
          </a:p>
        </p:txBody>
      </p:sp>
      <p:grpSp>
        <p:nvGrpSpPr>
          <p:cNvPr id="23" name="群組 22"/>
          <p:cNvGrpSpPr/>
          <p:nvPr/>
        </p:nvGrpSpPr>
        <p:grpSpPr>
          <a:xfrm>
            <a:off x="3995936" y="3325616"/>
            <a:ext cx="4968552" cy="3168352"/>
            <a:chOff x="3995936" y="3068960"/>
            <a:chExt cx="4968552" cy="3168352"/>
          </a:xfrm>
        </p:grpSpPr>
        <p:cxnSp>
          <p:nvCxnSpPr>
            <p:cNvPr id="11" name="直線接點 10"/>
            <p:cNvCxnSpPr>
              <a:stCxn id="8" idx="2"/>
            </p:cNvCxnSpPr>
            <p:nvPr/>
          </p:nvCxnSpPr>
          <p:spPr>
            <a:xfrm flipH="1">
              <a:off x="5004048" y="5733256"/>
              <a:ext cx="2952328"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2" name="群組 21"/>
            <p:cNvGrpSpPr/>
            <p:nvPr/>
          </p:nvGrpSpPr>
          <p:grpSpPr>
            <a:xfrm>
              <a:off x="3995936" y="3068960"/>
              <a:ext cx="4968552" cy="3168352"/>
              <a:chOff x="543171" y="3432618"/>
              <a:chExt cx="4968552" cy="3168352"/>
            </a:xfrm>
          </p:grpSpPr>
          <p:sp>
            <p:nvSpPr>
              <p:cNvPr id="6" name="橢圓 5"/>
              <p:cNvSpPr/>
              <p:nvPr/>
            </p:nvSpPr>
            <p:spPr>
              <a:xfrm>
                <a:off x="2487387" y="3432618"/>
                <a:ext cx="1008112" cy="10081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smtClean="0"/>
                  <a:t>單位</a:t>
                </a:r>
                <a:endParaRPr lang="zh-TW" altLang="en-US" dirty="0"/>
              </a:p>
            </p:txBody>
          </p:sp>
          <p:sp>
            <p:nvSpPr>
              <p:cNvPr id="7" name="橢圓 6"/>
              <p:cNvSpPr/>
              <p:nvPr/>
            </p:nvSpPr>
            <p:spPr>
              <a:xfrm>
                <a:off x="543171" y="5592858"/>
                <a:ext cx="1008112"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smtClean="0"/>
                  <a:t>缺點</a:t>
                </a:r>
                <a:endParaRPr lang="en-US" altLang="zh-TW" dirty="0" smtClean="0"/>
              </a:p>
            </p:txBody>
          </p:sp>
          <p:sp>
            <p:nvSpPr>
              <p:cNvPr id="8" name="橢圓 7"/>
              <p:cNvSpPr/>
              <p:nvPr/>
            </p:nvSpPr>
            <p:spPr>
              <a:xfrm>
                <a:off x="4503611" y="559285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dirty="0" smtClean="0"/>
                  <a:t>機會</a:t>
                </a:r>
                <a:endParaRPr lang="zh-TW" altLang="en-US" dirty="0"/>
              </a:p>
            </p:txBody>
          </p:sp>
          <p:cxnSp>
            <p:nvCxnSpPr>
              <p:cNvPr id="10" name="直線接點 9"/>
              <p:cNvCxnSpPr>
                <a:endCxn id="7" idx="7"/>
              </p:cNvCxnSpPr>
              <p:nvPr/>
            </p:nvCxnSpPr>
            <p:spPr>
              <a:xfrm flipH="1">
                <a:off x="1403648" y="4296714"/>
                <a:ext cx="1227755" cy="144377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線接點 13"/>
              <p:cNvCxnSpPr>
                <a:stCxn id="6" idx="5"/>
              </p:cNvCxnSpPr>
              <p:nvPr/>
            </p:nvCxnSpPr>
            <p:spPr>
              <a:xfrm>
                <a:off x="3347864" y="4293096"/>
                <a:ext cx="1443779" cy="1371770"/>
              </a:xfrm>
              <a:prstGeom prst="line">
                <a:avLst/>
              </a:prstGeom>
            </p:spPr>
            <p:style>
              <a:lnRef idx="3">
                <a:schemeClr val="accent2"/>
              </a:lnRef>
              <a:fillRef idx="0">
                <a:schemeClr val="accent2"/>
              </a:fillRef>
              <a:effectRef idx="2">
                <a:schemeClr val="accent2"/>
              </a:effectRef>
              <a:fontRef idx="minor">
                <a:schemeClr val="tx1"/>
              </a:fontRef>
            </p:style>
          </p:cxnSp>
        </p:grpSp>
      </p:grpSp>
      <p:sp>
        <p:nvSpPr>
          <p:cNvPr id="2050" name="AutoShape 2" descr="data:image/jpeg;base64,/9j/4AAQSkZJRgABAQAAAQABAAD/2wCEAAkGBxIREBUUEhAWFhUQFxYQERIYGBQVFRsUFhIYFxQXFBUYHygkGB4nHBQUITEhMSorLi8yGR8/ODMtNyguLisBCgoKDg0OGhAQGiwkHyUuMjUvLCwsLDQsLy80LTA0NCwsLDQ0LCwsLzQ0MTc3LCwsLDQ1LDU3OCwsLzQsNSwwMv/AABEIAF8B/gMBIgACEQEDEQH/xAAbAAEAAwEBAQEAAAAAAAAAAAAABAUGAQMCB//EADsQAAICAgEDAQQIBAUDBQAAAAECAAMEERIFEyExBiJBURQWIzJUYZPSM0JxgRUkUmKRgpKhJUNTc4P/xAAWAQEBAQAAAAAAAAAAAAAAAAAAAQL/xAAiEQEAAgEDBQEBAQAAAAAAAAAAAUHwESExYaGx0eGRwVH/2gAMAwEAAhEDEQA/AP3GIiAiIgIiICIiAiIgIiICIiAiIgIiICIiAiIgIiICIiAiIgIiICIiAiIgIiICIiAiIgIiICIiAiIgIiICIiAiIgIiICIiAiIgIiICIiAiIgIiICIiAiIgIiICIiAiIgIiICIiAiIgIiICInDA7Eq069jmu6wXArilkyDptoVALcl1saB36eksaLQ6hlOwwDA6I8EbHg+RA+4icMDsSLiZ1dpcI2zS3asGiCr8Q2jsfJlP9xJUBERARIufn10gGx9cjxUaLMx0TpVUEsdAnwPQGe1Fyuisp2rgMp+YI2DA9IkVc5O8aeX2gXucdH7hOtg60fPj1kkwOxION1Wmyw1pZyZd70G4+63FtPridHwdHwfWThAREQEREBERAREQEREBERAREQEREBERAREQEREBERAREQEREBERATm52UHtRY/PFqrsdDdeFYodHtrW7uD+RCgb+GxAvtxuZFOrPS3Ua7LWevCqS+uwnTjuVWM1Zf4lTWCD6++N/CeXsxZlG3G+0vdRjk5zXI6Kb24dvtixVO9i3fHwBrfqIgbPcbmD6T165LMwNYbC7V2YSuRoK5uX1XyUHZZyflPrpXUcn6DhJ32bI6ieRucKWSribHcLoDYTio8a2w3uPncbvcTOdJyHXqF+P3Wsrroou988mWx2sUjl8iKwdfkZbZXU6624sLSfX3ab7B/3IhH/AJgTYkXDzkt3xDjjrfOu2r1+XcUb9PhIlntJhKxVs3HDKSrKbqgQQdEEFvBBHpAtYlR9aMD8fjfr1fuj60YH4/G/Xq/dAt4lR9aMD8fjfr1fuj60YH4/G/Xq/dAt4lR9aMD8fjfr1fuj60YH4/G/Xq/dAt4lR9aMD8fjfr1fuj60YH4/G/Xq/dAt58XWBVLE6CgsSfQADZMq/rRgfj8b9er90+LvaPp7qVbNxWVhplN1JBHyIJ8xIxmRUa2p8Hj11Ept151Z3TYST8zRbaP/AMxLvrnW2xcnJbvNwx8Pvms8eJtd3FKooG//AGW/7vPpLVOvdNAUDLxAK/uAW0AL417o37vgmfNvWumO3JsrDZuJr5GygtwPquyfQ7Pj85Jj+nxVLbd3cSv6Y53j2W5jDgRqtUVtaHuuXY+951xYaHjXl7PZ9/LCN2Sx+kVWX2B+Kr2yUWhSP9e7F974nfj0Au1630wDQysMDj29C2gDh/o1v7v5ekHrnTSVJy8PdYIrPdo2oI0Qh37o148S3nX4laM70nLs549ldxY52TfkNUnHh9GVXHJx5J+7SOW/BKj579+kZ+RkCq6zIalba7Ml051k9nXurXWAePHxtz53vx5926xutdMrJNeVhoW1yK2UKTr02QfM5V1npac+OVhL3dmzVlA5E+vPR971Pr84pbfHsjXc+PTfdkWM1lfLtniF4ueScgBssF0N787P5aqOrdWuYZbpcyPj3phYdK69+4rU27B/NyNmtegUE/nNCvtLgAaGdigDwALqQNfIDlPH/Gumdzu/SsPua49zuUc9fLnveotKRMqgXdXrHNx9Exu6wViF5XW8V8f0qff5GTvavqFlNC9ohXvupxVcjYTvWqhfR9SASQPnqQumdUwarbrX6livZkMCSLalC1ovGutRzPoNknfksx8eAJuR7QdOsUq+ZiOreCrW0sp/qCdGKjLW2ZHU+yeo5FVpuegV4WP3GB95VVnYnxtBZkqSfTwfTxLJcm2mrNtuyGKUUbNfNWtWxUd3fkg1WWBQBATrQPjepYjrPSxy/wA1h/aAI/2lHvKBoK3nyNeNSB1PL6dbQtCZ+HVSWU21q9I5IG5FF04CciBs6OwT6E7EnjQh5ItnT+l49dRZrbWx6OTEHi1zKrsOXjfliAfGyJ8Jl5CstQyD/m8o0KxZbLKa68fnavPQBdih8eeJb460Lq/2g6c6lXzMRlbwVa2llI/NSdTzt6x0tqxW2ThGsaArNmOUGvTSk68TWu6Uqur4avZiVtlM6d+7KZzZoBKVLIOQPng5Tyf9Jnp13NfvhVyXWk9vDFlRVnqy7GBQ3KfLqyvV/TZJ9diyu610xwofKw2FZBrDWUHiR6Fdn3dTh6x0vud36Thdz/5e5j8/TX3979PEkKv1nZUD2owPx+N+vV+6PrRgfj8b9er90C3iVH1owPx+N+vV+6PrRgfj8b9er90C3iVH1owPx+N+vV+6PrRgfj8b9er90C3iVH1owPx+N+vV+6PrRgfj8b9er90C3iVH1owPx+N+vV+6PrRgfj8b9er90C3jcr8PreLc3CnKpsbXLillbtoEbOlJOvI8/nIHVevnFsIvqPbs0MV6wzF7CAOyy/yuW2VPoR8iPIX243I+AbTWptVVc7LKpJUbJ0Nn1IGtn57lJ0nJv/xHJqsu5qlNFirxCqrO9vLiB5/lX1JMDR7jcoOsZTtmY+Mrsi2pdfYy+GIr4Kqhv5fetB/6dfGUfResX5DY+M9rA8s0XWrpXdcW7tVjY9CeaMSPUqfgYG73G5hcDrl9lWJS1h7l2XkYdtw0GNeN3m2NeAzLUgJ8ep1qXHszn2EZddjlzh3vUrnXI19tLU5EepAfW/yEZ49k7bZfpotxuYTA6xeF6fktazDqBcXVHXAK1FltXbH8pXgq7+I3vzGB1i8L0/Ia1mHUDYLqjrgA1Fl1XbH8pXgq7+I3vzA3e52YXpfVr/8A029rmYdSZ1urOuAD02W1cB/KV4Ku/iN78nxuhAREQEREBERASi6v0e+3KqvqyK07CWVoj0taN2lOTEi1POqwB/U/PxexqBmM72VL4dtCX6fJbuZF7oLGsbY5bVWQAaVVA9ABqaC9HKEK4VypCuVLANr14bG/6bnvGoneNBl7PZFTjcFsUX/Rf8P+k8CdVedlaufgnZPr6/8AEl5HQ3K4zV3KluGpRHNZatlasI4avmDo8VI03ggevpL2IFZ0bpIo7jFzZbkN3LrSNcmACqFX+VVAAC+f6kkk++T0yqxuTgk+nh3X/wAKQJMiBGxMFKt8ARy1vbM3p6feJ16yq6l7QGnOoxjUCmQp3dz8o+yK1ZOPo3FgDv1B8S9MyPV+m3ZAzSKmW1eycJm4cWbHBtqZdHx9qzg7141Fi3wetg8zf2qVF7Y1DG0HuEHiNcgumLbHEb9JMyOp01hjZfWgr49ws6rx5fd57Pu7+G/WZvM6VacLHU0cn7tV2Sq8CwBuF1yqSQCOQAPnyB8ZDyOl5NtGaj4xFmbeAG5IQtLiuklGJ9RUHJ8DySBv4s8GeWtt6zjLz5ZNK9oqtu7EHBm+6H2fdJ+APrI3VOuLj31JZ21rsSyyy57AnAVlANgjRBLgb5D+8zvVvZx2+nMmPruV04GOBw39HHm5k2fU92wedE8Pznv1LDvfItsXEJP0VcXDJNfFHfmbS/n3R5qB0Dvgf7zOxDT5nU6aVD2311q3hXd1RTsbGix0fE+LusY6cg2TSvbKrYDYg4s/3A+z7pPwB9ZkW9mrRa1bi2yr6LRh18DSqGsKwvWx2BevkdEldbHH114uukdEUZmTa9CquqsbGGlI7Valyygem3sYfP3ZrSE30XmVlJUhex1RF+87EKo868sTofCQOq+0OPj4rZT3IalUsrKykP8A6VrbemJPgeZF9oMaw5WNYKmtqo7ztWvHl3iqil9MQDod0fkWEp8rAsTFox30HzcwW2qBtQpvOTan5+6hXfxJmV43afo2e91fN1qCto1tXb3lZCoJJbioB3yGhsePWetXU6HQOt9bIzdpXDqVNnLjwDA6LcvGvXclWIGBBAII0QfIIPqCPjMLh4GUDjhsVuKZV+Tf5rG3Y2CniOXlAGXz6jS+PXVtKa3/ABnG/E0/xPo/8RP43j7L1+/5Hu+vkTyu6zWltitZSK6E53ubVDVsT7oev+UEbPIkf0mZv6Fbxsf6Od3ZtVjIvb5DFx2TthRvWj2VOt7978pIz8TKZeplaG7mRX28dgyaKLjgIqnfhudl3roennzJWucR7avTOV3g+0uJdjjIXJqFR0C7OihSwBCvs+62iPB8+ZYY+UliB0dXRhyV1YMpHzDDwRMt1mm5q6BTjXI+MrWY1g7LBbETtrXdWW8q6u3ofGvUGXdnSltxRS47YKjmtZ1pvVgjeq+d6YaYfAg+ZZ6MwsqrQwDKQQwBDAgggjYII9ZSD2hI6gcRqgF7fNLw+9vrk1TJx91uPvep2JK9n+jrh0CpXZwNHk2t74hfX1P3fiSfhvQGs51Tp2VZj23VUsuUmUcmhHKe8oUUgAhtANSD6nYJMTzstL/pHWxZXWbu1VZkFxTV3QxcKTopyCliVHLQHgSZZ1ShfvX1jdgo8ug+1OtV+v3/ACPd9fIlF1HpTVnBFdJdcYjuFeAPuUMtXIkj3eTE/HR+ErKei324tVVuOQz5feym2hHb75vYKd7KHhWnwJ+Q1FmeWsXrWMdayaTuz6OPtE/jePsh5+/5Hu+vmRcjr6VZZptNdaCuuwWtYFJeyxkSviwA2eB17xJ+Uz1/QLCLX+jnlfnVWuq8Awxcdq+2Bs60TSp18m9PE71Po9975qnGIfNNeMl5KFUxFVQ/nZPLkbiF152vkfBFZUeyc/WvyupU1Mi23Vo1p41q7qrMxIACAn3jtgND5ieY6zjEgDJp2bPo4HcTfe1vtjz9/RB4+vmZhOg2Pk399LXS6+th5pWk49S1moM2u4eLBzw2ATv5km19mukcHyLbaQr3Xs6AhTxqrVa6QuvQar5f9URnYXGbn1ULzutStd65Oyouz6DbHUr/AGg9o6MOgWvYn2hSukF1UOzsAumJ1x87LfAAmQurUXrnd5aGuVcY144BUBb2sbuF+RHEFe2OXnwG/vDTp7VHpmGWDGnlkW6Huns1aGh8B3LUI/pJG5w0/Tsix6w1iopJJHbc2oU37rByq72NH0/5nknWsYq7DJpK0/xmFiFU/wDsO9J6H1+Uj+1uNbbhXJTsu6cQAeLFSRzVW8aYryAOx5Imd63juleTkCgVBMVcHCqYJzNhZgjaBIUcrEVRv4N84mSI/wBa5ep0EsBfWTWoscB0JVCNh2G/Cked+k5j9VosZVS+p2sTvIqujFqydc1APlf93pMrR08UDvtj9qjp+I9VaPwLOx422MQCRoGpNEnZYt+RPPZ3o1msTdJq+iI91jtx5WZN1RQ64k7UBmJJ/wBgHp4ueUzw1g6nSbTUL6+6o5NVzXuAaB2U3sDRHn8xPJeuYpCkZVJDhyh7temFW+6V8+Qujv5a8zM9G6LaVw0to4/RTZkZTtwYW32VOjhdE8gxtZiTrxofHxZdA6U9OG7GoDJtN15B47FljOUTkPQAEL/zJO0NWmdO9qcO9A9eVUQz9pQbEBL8iqgDfqxHgfEa1Jt/U6a+XO+te2VV+TqvFnG0DbPgkEaHx3Ms/TrThYdf0Wz/AC9mP3lPbNvCrVja97RHcRN+fMj3dJybcbLR8Yi3NyhybkhAodq6mKNvfihDv08k63LemV7Z1z9bB+q0AWHv1ax/4x5oBX439od+5/fUr29qMevsLkXU1W5I5KgtVl1onlzOtqdaDa8nxKbO6beB1EVY5HdqTHxSprANS0gaXz97lbd4OvQefO5YrTauXjuMezt147Urop7rNYm+4OX+hAfG/jEc51Ws6LXC6kLbLQrVNXSQvNLVc89bdbFA+zI931Pnfwna+s4zVtauTSakPF7RYhrU+PDODoHyP+RMpldKybMa5DU6m7NF9/E1MXoFwAFYfYYdqurYYeRyGjPbL6Q3b8UX9y24ZJvDUPattKKKGsr8JxIXjwHgD5E7Cs6F6NXh5ldyB6rEsRtgOjK6kgkHTKdHRBH9pX5fQK77HfI+1DL26qyNLWuhyKf7ydnn6jwBrXmT0Op1orFlaJYw53Knhe65LWEeT6sSfU+ssImBF6fQ1dao9hsK+O4RpiNnjy16nWgT8dblVidHvTNsyWyK2FyJU1QpdTwr5lOLm46bdnk8fOvQS+1O6gZtek5Nopue5a8mlruJNYdDTax412IrLvSis7DD3l+M4nsv21oOPfwtx2ufuOncV/pDFrhYgZTosQw0w1xHqPE0mo1Azp9l1WilKrStmNa2VXcy8922M5u5psbVhbYNAjWxo+J3D6XdQ6BHDi+23Iz7CoAblUVVa12SgDCsAbPup5JPk6HU7qDM/Wa6d7LdtqQ9/cqw2sbFr4cWXuK66scMRYFR2VfdX89nzHTfZbttSHv7lWGbGxa+HFl7iumrHDEWcUsZV0q/ns+ZpdTmoGb6Z7MGpqQ1/cqwmsfEr4cWXmGUCx+RFnFHZV0q/ns+ZpREQEREBERAREQEREBERAREQEREBERAREQEREBERASO2IhsFhQF1BRW+IUnZA+UkRAREQEREBERAREQEREBERAREQEjriILGsCDm4Cs/wAeI9B+Q/KSIgJHzsKu5OFiBl2raPpyVgyn+oIBH9JIiBHy8RLa2rsQMjji6HyCp9QZ7VoFAA9AND+gn1EBERAREQEREBERAREQEREBERAREQEREBERARE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2" name="AutoShape 4" descr="data:image/jpeg;base64,/9j/4AAQSkZJRgABAQAAAQABAAD/2wCEAAkGBxIREBUUEhAWFhUQFxYQERIYGBQVFRsUFhIYFxQXFBUYHygkGB4nHBQUITEhMSorLi8yGR8/ODMtNyguLisBCgoKDg0OGhAQGiwkHyUuMjUvLCwsLDQsLy80LTA0NCwsLDQ0LCwsLzQ0MTc3LCwsLDQ1LDU3OCwsLzQsNSwwMv/AABEIAF8B/gMBIgACEQEDEQH/xAAbAAEAAwEBAQEAAAAAAAAAAAAABAUGAQMCB//EADsQAAICAgEDAQQIBAUDBQAAAAECAAMEERIFEyExBiJBURQWIzJUYZPSM0JxgRUkUmKRgpKhJUNTc4P/xAAWAQEBAQAAAAAAAAAAAAAAAAAAAQL/xAAiEQEAAgEDBQEBAQAAAAAAAAAAAUHwESExYaGx0eGRwVH/2gAMAwEAAhEDEQA/AP3GIiAiIgIiICIiAiIgIiICIiAiIgIiICIiAiIgIiICIiAiIgIiICIiAiIgIiICIiAiIgIiICIiAiIgIiICIiAiIgIiICIiAiIgIiICIiAiIgIiICIiAiIgIiICIiAiIgIiICIiAiIgIiICInDA7Eq069jmu6wXArilkyDptoVALcl1saB36eksaLQ6hlOwwDA6I8EbHg+RA+4icMDsSLiZ1dpcI2zS3asGiCr8Q2jsfJlP9xJUBERARIufn10gGx9cjxUaLMx0TpVUEsdAnwPQGe1Fyuisp2rgMp+YI2DA9IkVc5O8aeX2gXucdH7hOtg60fPj1kkwOxION1Wmyw1pZyZd70G4+63FtPridHwdHwfWThAREQEREBERAREQEREBERAREQEREBERAREQEREBERAREQEREBERATm52UHtRY/PFqrsdDdeFYodHtrW7uD+RCgb+GxAvtxuZFOrPS3Ua7LWevCqS+uwnTjuVWM1Zf4lTWCD6++N/CeXsxZlG3G+0vdRjk5zXI6Kb24dvtixVO9i3fHwBrfqIgbPcbmD6T165LMwNYbC7V2YSuRoK5uX1XyUHZZyflPrpXUcn6DhJ32bI6ieRucKWSribHcLoDYTio8a2w3uPncbvcTOdJyHXqF+P3Wsrroou988mWx2sUjl8iKwdfkZbZXU6624sLSfX3ab7B/3IhH/AJgTYkXDzkt3xDjjrfOu2r1+XcUb9PhIlntJhKxVs3HDKSrKbqgQQdEEFvBBHpAtYlR9aMD8fjfr1fuj60YH4/G/Xq/dAt4lR9aMD8fjfr1fuj60YH4/G/Xq/dAt4lR9aMD8fjfr1fuj60YH4/G/Xq/dAt4lR9aMD8fjfr1fuj60YH4/G/Xq/dAt58XWBVLE6CgsSfQADZMq/rRgfj8b9er90+LvaPp7qVbNxWVhplN1JBHyIJ8xIxmRUa2p8Hj11Ept151Z3TYST8zRbaP/AMxLvrnW2xcnJbvNwx8Pvms8eJtd3FKooG//AGW/7vPpLVOvdNAUDLxAK/uAW0AL417o37vgmfNvWumO3JsrDZuJr5GygtwPquyfQ7Pj85Jj+nxVLbd3cSv6Y53j2W5jDgRqtUVtaHuuXY+951xYaHjXl7PZ9/LCN2Sx+kVWX2B+Kr2yUWhSP9e7F974nfj0Au1630wDQysMDj29C2gDh/o1v7v5ekHrnTSVJy8PdYIrPdo2oI0Qh37o148S3nX4laM70nLs549ldxY52TfkNUnHh9GVXHJx5J+7SOW/BKj579+kZ+RkCq6zIalba7Ml051k9nXurXWAePHxtz53vx5926xutdMrJNeVhoW1yK2UKTr02QfM5V1npac+OVhL3dmzVlA5E+vPR971Pr84pbfHsjXc+PTfdkWM1lfLtniF4ueScgBssF0N787P5aqOrdWuYZbpcyPj3phYdK69+4rU27B/NyNmtegUE/nNCvtLgAaGdigDwALqQNfIDlPH/Gumdzu/SsPua49zuUc9fLnveotKRMqgXdXrHNx9Exu6wViF5XW8V8f0qff5GTvavqFlNC9ohXvupxVcjYTvWqhfR9SASQPnqQumdUwarbrX6livZkMCSLalC1ovGutRzPoNknfksx8eAJuR7QdOsUq+ZiOreCrW0sp/qCdGKjLW2ZHU+yeo5FVpuegV4WP3GB95VVnYnxtBZkqSfTwfTxLJcm2mrNtuyGKUUbNfNWtWxUd3fkg1WWBQBATrQPjepYjrPSxy/wA1h/aAI/2lHvKBoK3nyNeNSB1PL6dbQtCZ+HVSWU21q9I5IG5FF04CciBs6OwT6E7EnjQh5ItnT+l49dRZrbWx6OTEHi1zKrsOXjfliAfGyJ8Jl5CstQyD/m8o0KxZbLKa68fnavPQBdih8eeJb460Lq/2g6c6lXzMRlbwVa2llI/NSdTzt6x0tqxW2ThGsaArNmOUGvTSk68TWu6Uqur4avZiVtlM6d+7KZzZoBKVLIOQPng5Tyf9Jnp13NfvhVyXWk9vDFlRVnqy7GBQ3KfLqyvV/TZJ9diyu610xwofKw2FZBrDWUHiR6Fdn3dTh6x0vud36Thdz/5e5j8/TX3979PEkKv1nZUD2owPx+N+vV+6PrRgfj8b9er90C3iVH1owPx+N+vV+6PrRgfj8b9er90C3iVH1owPx+N+vV+6PrRgfj8b9er90C3iVH1owPx+N+vV+6PrRgfj8b9er90C3iVH1owPx+N+vV+6PrRgfj8b9er90C3jcr8PreLc3CnKpsbXLillbtoEbOlJOvI8/nIHVevnFsIvqPbs0MV6wzF7CAOyy/yuW2VPoR8iPIX243I+AbTWptVVc7LKpJUbJ0Nn1IGtn57lJ0nJv/xHJqsu5qlNFirxCqrO9vLiB5/lX1JMDR7jcoOsZTtmY+Mrsi2pdfYy+GIr4Kqhv5fetB/6dfGUfResX5DY+M9rA8s0XWrpXdcW7tVjY9CeaMSPUqfgYG73G5hcDrl9lWJS1h7l2XkYdtw0GNeN3m2NeAzLUgJ8ep1qXHszn2EZddjlzh3vUrnXI19tLU5EepAfW/yEZ49k7bZfpotxuYTA6xeF6fktazDqBcXVHXAK1FltXbH8pXgq7+I3vzGB1i8L0/Ia1mHUDYLqjrgA1Fl1XbH8pXgq7+I3vzA3e52YXpfVr/8A029rmYdSZ1urOuAD02W1cB/KV4Ku/iN78nxuhAREQEREBERASi6v0e+3KqvqyK07CWVoj0taN2lOTEi1POqwB/U/PxexqBmM72VL4dtCX6fJbuZF7oLGsbY5bVWQAaVVA9ABqaC9HKEK4VypCuVLANr14bG/6bnvGoneNBl7PZFTjcFsUX/Rf8P+k8CdVedlaufgnZPr6/8AEl5HQ3K4zV3KluGpRHNZatlasI4avmDo8VI03ggevpL2IFZ0bpIo7jFzZbkN3LrSNcmACqFX+VVAAC+f6kkk++T0yqxuTgk+nh3X/wAKQJMiBGxMFKt8ARy1vbM3p6feJ16yq6l7QGnOoxjUCmQp3dz8o+yK1ZOPo3FgDv1B8S9MyPV+m3ZAzSKmW1eycJm4cWbHBtqZdHx9qzg7141Fi3wetg8zf2qVF7Y1DG0HuEHiNcgumLbHEb9JMyOp01hjZfWgr49ws6rx5fd57Pu7+G/WZvM6VacLHU0cn7tV2Sq8CwBuF1yqSQCOQAPnyB8ZDyOl5NtGaj4xFmbeAG5IQtLiuklGJ9RUHJ8DySBv4s8GeWtt6zjLz5ZNK9oqtu7EHBm+6H2fdJ+APrI3VOuLj31JZ21rsSyyy57AnAVlANgjRBLgb5D+8zvVvZx2+nMmPruV04GOBw39HHm5k2fU92wedE8Pznv1LDvfItsXEJP0VcXDJNfFHfmbS/n3R5qB0Dvgf7zOxDT5nU6aVD2311q3hXd1RTsbGix0fE+LusY6cg2TSvbKrYDYg4s/3A+z7pPwB9ZkW9mrRa1bi2yr6LRh18DSqGsKwvWx2BevkdEldbHH114uukdEUZmTa9CquqsbGGlI7Valyygem3sYfP3ZrSE30XmVlJUhex1RF+87EKo868sTofCQOq+0OPj4rZT3IalUsrKykP8A6VrbemJPgeZF9oMaw5WNYKmtqo7ztWvHl3iqil9MQDod0fkWEp8rAsTFox30HzcwW2qBtQpvOTan5+6hXfxJmV43afo2e91fN1qCto1tXb3lZCoJJbioB3yGhsePWetXU6HQOt9bIzdpXDqVNnLjwDA6LcvGvXclWIGBBAII0QfIIPqCPjMLh4GUDjhsVuKZV+Tf5rG3Y2CniOXlAGXz6jS+PXVtKa3/ABnG/E0/xPo/8RP43j7L1+/5Hu+vkTyu6zWltitZSK6E53ubVDVsT7oev+UEbPIkf0mZv6Fbxsf6Od3ZtVjIvb5DFx2TthRvWj2VOt7978pIz8TKZeplaG7mRX28dgyaKLjgIqnfhudl3roennzJWucR7avTOV3g+0uJdjjIXJqFR0C7OihSwBCvs+62iPB8+ZYY+UliB0dXRhyV1YMpHzDDwRMt1mm5q6BTjXI+MrWY1g7LBbETtrXdWW8q6u3ofGvUGXdnSltxRS47YKjmtZ1pvVgjeq+d6YaYfAg+ZZ6MwsqrQwDKQQwBDAgggjYII9ZSD2hI6gcRqgF7fNLw+9vrk1TJx91uPvep2JK9n+jrh0CpXZwNHk2t74hfX1P3fiSfhvQGs51Tp2VZj23VUsuUmUcmhHKe8oUUgAhtANSD6nYJMTzstL/pHWxZXWbu1VZkFxTV3QxcKTopyCliVHLQHgSZZ1ShfvX1jdgo8ug+1OtV+v3/ACPd9fIlF1HpTVnBFdJdcYjuFeAPuUMtXIkj3eTE/HR+ErKei324tVVuOQz5feym2hHb75vYKd7KHhWnwJ+Q1FmeWsXrWMdayaTuz6OPtE/jePsh5+/5Hu+vmRcjr6VZZptNdaCuuwWtYFJeyxkSviwA2eB17xJ+Uz1/QLCLX+jnlfnVWuq8Awxcdq+2Bs60TSp18m9PE71Po9975qnGIfNNeMl5KFUxFVQ/nZPLkbiF152vkfBFZUeyc/WvyupU1Mi23Vo1p41q7qrMxIACAn3jtgND5ieY6zjEgDJp2bPo4HcTfe1vtjz9/RB4+vmZhOg2Pk399LXS6+th5pWk49S1moM2u4eLBzw2ATv5km19mukcHyLbaQr3Xs6AhTxqrVa6QuvQar5f9URnYXGbn1ULzutStd65Oyouz6DbHUr/AGg9o6MOgWvYn2hSukF1UOzsAumJ1x87LfAAmQurUXrnd5aGuVcY144BUBb2sbuF+RHEFe2OXnwG/vDTp7VHpmGWDGnlkW6Huns1aGh8B3LUI/pJG5w0/Tsix6w1iopJJHbc2oU37rByq72NH0/5nknWsYq7DJpK0/xmFiFU/wDsO9J6H1+Uj+1uNbbhXJTsu6cQAeLFSRzVW8aYryAOx5Imd63juleTkCgVBMVcHCqYJzNhZgjaBIUcrEVRv4N84mSI/wBa5ep0EsBfWTWoscB0JVCNh2G/Cked+k5j9VosZVS+p2sTvIqujFqydc1APlf93pMrR08UDvtj9qjp+I9VaPwLOx422MQCRoGpNEnZYt+RPPZ3o1msTdJq+iI91jtx5WZN1RQ64k7UBmJJ/wBgHp4ueUzw1g6nSbTUL6+6o5NVzXuAaB2U3sDRHn8xPJeuYpCkZVJDhyh7temFW+6V8+Qujv5a8zM9G6LaVw0to4/RTZkZTtwYW32VOjhdE8gxtZiTrxofHxZdA6U9OG7GoDJtN15B47FljOUTkPQAEL/zJO0NWmdO9qcO9A9eVUQz9pQbEBL8iqgDfqxHgfEa1Jt/U6a+XO+te2VV+TqvFnG0DbPgkEaHx3Ms/TrThYdf0Wz/AC9mP3lPbNvCrVja97RHcRN+fMj3dJybcbLR8Yi3NyhybkhAodq6mKNvfihDv08k63LemV7Z1z9bB+q0AWHv1ax/4x5oBX439od+5/fUr29qMevsLkXU1W5I5KgtVl1onlzOtqdaDa8nxKbO6beB1EVY5HdqTHxSprANS0gaXz97lbd4OvQefO5YrTauXjuMezt147Urop7rNYm+4OX+hAfG/jEc51Ws6LXC6kLbLQrVNXSQvNLVc89bdbFA+zI931Pnfwna+s4zVtauTSakPF7RYhrU+PDODoHyP+RMpldKybMa5DU6m7NF9/E1MXoFwAFYfYYdqurYYeRyGjPbL6Q3b8UX9y24ZJvDUPattKKKGsr8JxIXjwHgD5E7Cs6F6NXh5ldyB6rEsRtgOjK6kgkHTKdHRBH9pX5fQK77HfI+1DL26qyNLWuhyKf7ydnn6jwBrXmT0Op1orFlaJYw53Knhe65LWEeT6sSfU+ssImBF6fQ1dao9hsK+O4RpiNnjy16nWgT8dblVidHvTNsyWyK2FyJU1QpdTwr5lOLm46bdnk8fOvQS+1O6gZtek5Nopue5a8mlruJNYdDTax412IrLvSis7DD3l+M4nsv21oOPfwtx2ufuOncV/pDFrhYgZTosQw0w1xHqPE0mo1Azp9l1WilKrStmNa2VXcy8922M5u5psbVhbYNAjWxo+J3D6XdQ6BHDi+23Iz7CoAblUVVa12SgDCsAbPup5JPk6HU7qDM/Wa6d7LdtqQ9/cqw2sbFr4cWXuK66scMRYFR2VfdX89nzHTfZbttSHv7lWGbGxa+HFl7iumrHDEWcUsZV0q/ns+ZpdTmoGb6Z7MGpqQ1/cqwmsfEr4cWXmGUCx+RFnFHZV0q/ns+ZpREQEREBERAREQEREBERAREQEREBERAREQEREBERASO2IhsFhQF1BRW+IUnZA+UkRAREQEREBERAREQEREBERAREQEjriILGsCDm4Cs/wAeI9B+Q/KSIgJHzsKu5OFiBl2raPpyVgyn+oIBH9JIiBHy8RLa2rsQMjji6HyCp9QZ7VoFAA9AND+gn1EBERAREQEREBERAREQEREBERAREQEREBERARE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4" name="AutoShape 6" descr="data:image/jpeg;base64,/9j/4AAQSkZJRgABAQAAAQABAAD/2wCEAAkGBxIREBUUEhAWFhUQFxYQERIYGBQVFRsUFhIYFxQXFBUYHygkGB4nHBQUITEhMSorLi8yGR8/ODMtNyguLisBCgoKDg0OGhAQGiwkHyUuMjUvLCwsLDQsLy80LTA0NCwsLDQ0LCwsLzQ0MTc3LCwsLDQ1LDU3OCwsLzQsNSwwMv/AABEIAF8B/gMBIgACEQEDEQH/xAAbAAEAAwEBAQEAAAAAAAAAAAAABAUGAQMCB//EADsQAAICAgEDAQQIBAUDBQAAAAECAAMEERIFEyExBiJBURQWIzJUYZPSM0JxgRUkUmKRgpKhJUNTc4P/xAAWAQEBAQAAAAAAAAAAAAAAAAAAAQL/xAAiEQEAAgEDBQEBAQAAAAAAAAAAAUHwESExYaGx0eGRwVH/2gAMAwEAAhEDEQA/AP3GIiAiIgIiICIiAiIgIiICIiAiIgIiICIiAiIgIiICIiAiIgIiICIiAiIgIiICIiAiIgIiICIiAiIgIiICIiAiIgIiICIiAiIgIiICIiAiIgIiICIiAiIgIiICIiAiIgIiICIiAiIgIiICInDA7Eq069jmu6wXArilkyDptoVALcl1saB36eksaLQ6hlOwwDA6I8EbHg+RA+4icMDsSLiZ1dpcI2zS3asGiCr8Q2jsfJlP9xJUBERARIufn10gGx9cjxUaLMx0TpVUEsdAnwPQGe1Fyuisp2rgMp+YI2DA9IkVc5O8aeX2gXucdH7hOtg60fPj1kkwOxION1Wmyw1pZyZd70G4+63FtPridHwdHwfWThAREQEREBERAREQEREBERAREQEREBERAREQEREBERAREQEREBERATm52UHtRY/PFqrsdDdeFYodHtrW7uD+RCgb+GxAvtxuZFOrPS3Ua7LWevCqS+uwnTjuVWM1Zf4lTWCD6++N/CeXsxZlG3G+0vdRjk5zXI6Kb24dvtixVO9i3fHwBrfqIgbPcbmD6T165LMwNYbC7V2YSuRoK5uX1XyUHZZyflPrpXUcn6DhJ32bI6ieRucKWSribHcLoDYTio8a2w3uPncbvcTOdJyHXqF+P3Wsrroou988mWx2sUjl8iKwdfkZbZXU6624sLSfX3ab7B/3IhH/AJgTYkXDzkt3xDjjrfOu2r1+XcUb9PhIlntJhKxVs3HDKSrKbqgQQdEEFvBBHpAtYlR9aMD8fjfr1fuj60YH4/G/Xq/dAt4lR9aMD8fjfr1fuj60YH4/G/Xq/dAt4lR9aMD8fjfr1fuj60YH4/G/Xq/dAt4lR9aMD8fjfr1fuj60YH4/G/Xq/dAt58XWBVLE6CgsSfQADZMq/rRgfj8b9er90+LvaPp7qVbNxWVhplN1JBHyIJ8xIxmRUa2p8Hj11Ept151Z3TYST8zRbaP/AMxLvrnW2xcnJbvNwx8Pvms8eJtd3FKooG//AGW/7vPpLVOvdNAUDLxAK/uAW0AL417o37vgmfNvWumO3JsrDZuJr5GygtwPquyfQ7Pj85Jj+nxVLbd3cSv6Y53j2W5jDgRqtUVtaHuuXY+951xYaHjXl7PZ9/LCN2Sx+kVWX2B+Kr2yUWhSP9e7F974nfj0Au1630wDQysMDj29C2gDh/o1v7v5ekHrnTSVJy8PdYIrPdo2oI0Qh37o148S3nX4laM70nLs549ldxY52TfkNUnHh9GVXHJx5J+7SOW/BKj579+kZ+RkCq6zIalba7Ml051k9nXurXWAePHxtz53vx5926xutdMrJNeVhoW1yK2UKTr02QfM5V1npac+OVhL3dmzVlA5E+vPR971Pr84pbfHsjXc+PTfdkWM1lfLtniF4ueScgBssF0N787P5aqOrdWuYZbpcyPj3phYdK69+4rU27B/NyNmtegUE/nNCvtLgAaGdigDwALqQNfIDlPH/Gumdzu/SsPua49zuUc9fLnveotKRMqgXdXrHNx9Exu6wViF5XW8V8f0qff5GTvavqFlNC9ohXvupxVcjYTvWqhfR9SASQPnqQumdUwarbrX6livZkMCSLalC1ovGutRzPoNknfksx8eAJuR7QdOsUq+ZiOreCrW0sp/qCdGKjLW2ZHU+yeo5FVpuegV4WP3GB95VVnYnxtBZkqSfTwfTxLJcm2mrNtuyGKUUbNfNWtWxUd3fkg1WWBQBATrQPjepYjrPSxy/wA1h/aAI/2lHvKBoK3nyNeNSB1PL6dbQtCZ+HVSWU21q9I5IG5FF04CciBs6OwT6E7EnjQh5ItnT+l49dRZrbWx6OTEHi1zKrsOXjfliAfGyJ8Jl5CstQyD/m8o0KxZbLKa68fnavPQBdih8eeJb460Lq/2g6c6lXzMRlbwVa2llI/NSdTzt6x0tqxW2ThGsaArNmOUGvTSk68TWu6Uqur4avZiVtlM6d+7KZzZoBKVLIOQPng5Tyf9Jnp13NfvhVyXWk9vDFlRVnqy7GBQ3KfLqyvV/TZJ9diyu610xwofKw2FZBrDWUHiR6Fdn3dTh6x0vud36Thdz/5e5j8/TX3979PEkKv1nZUD2owPx+N+vV+6PrRgfj8b9er90C3iVH1owPx+N+vV+6PrRgfj8b9er90C3iVH1owPx+N+vV+6PrRgfj8b9er90C3iVH1owPx+N+vV+6PrRgfj8b9er90C3iVH1owPx+N+vV+6PrRgfj8b9er90C3jcr8PreLc3CnKpsbXLillbtoEbOlJOvI8/nIHVevnFsIvqPbs0MV6wzF7CAOyy/yuW2VPoR8iPIX243I+AbTWptVVc7LKpJUbJ0Nn1IGtn57lJ0nJv/xHJqsu5qlNFirxCqrO9vLiB5/lX1JMDR7jcoOsZTtmY+Mrsi2pdfYy+GIr4Kqhv5fetB/6dfGUfResX5DY+M9rA8s0XWrpXdcW7tVjY9CeaMSPUqfgYG73G5hcDrl9lWJS1h7l2XkYdtw0GNeN3m2NeAzLUgJ8ep1qXHszn2EZddjlzh3vUrnXI19tLU5EepAfW/yEZ49k7bZfpotxuYTA6xeF6fktazDqBcXVHXAK1FltXbH8pXgq7+I3vzGB1i8L0/Ia1mHUDYLqjrgA1Fl1XbH8pXgq7+I3vzA3e52YXpfVr/8A029rmYdSZ1urOuAD02W1cB/KV4Ku/iN78nxuhAREQEREBERASi6v0e+3KqvqyK07CWVoj0taN2lOTEi1POqwB/U/PxexqBmM72VL4dtCX6fJbuZF7oLGsbY5bVWQAaVVA9ABqaC9HKEK4VypCuVLANr14bG/6bnvGoneNBl7PZFTjcFsUX/Rf8P+k8CdVedlaufgnZPr6/8AEl5HQ3K4zV3KluGpRHNZatlasI4avmDo8VI03ggevpL2IFZ0bpIo7jFzZbkN3LrSNcmACqFX+VVAAC+f6kkk++T0yqxuTgk+nh3X/wAKQJMiBGxMFKt8ARy1vbM3p6feJ16yq6l7QGnOoxjUCmQp3dz8o+yK1ZOPo3FgDv1B8S9MyPV+m3ZAzSKmW1eycJm4cWbHBtqZdHx9qzg7141Fi3wetg8zf2qVF7Y1DG0HuEHiNcgumLbHEb9JMyOp01hjZfWgr49ws6rx5fd57Pu7+G/WZvM6VacLHU0cn7tV2Sq8CwBuF1yqSQCOQAPnyB8ZDyOl5NtGaj4xFmbeAG5IQtLiuklGJ9RUHJ8DySBv4s8GeWtt6zjLz5ZNK9oqtu7EHBm+6H2fdJ+APrI3VOuLj31JZ21rsSyyy57AnAVlANgjRBLgb5D+8zvVvZx2+nMmPruV04GOBw39HHm5k2fU92wedE8Pznv1LDvfItsXEJP0VcXDJNfFHfmbS/n3R5qB0Dvgf7zOxDT5nU6aVD2311q3hXd1RTsbGix0fE+LusY6cg2TSvbKrYDYg4s/3A+z7pPwB9ZkW9mrRa1bi2yr6LRh18DSqGsKwvWx2BevkdEldbHH114uukdEUZmTa9CquqsbGGlI7Valyygem3sYfP3ZrSE30XmVlJUhex1RF+87EKo868sTofCQOq+0OPj4rZT3IalUsrKykP8A6VrbemJPgeZF9oMaw5WNYKmtqo7ztWvHl3iqil9MQDod0fkWEp8rAsTFox30HzcwW2qBtQpvOTan5+6hXfxJmV43afo2e91fN1qCto1tXb3lZCoJJbioB3yGhsePWetXU6HQOt9bIzdpXDqVNnLjwDA6LcvGvXclWIGBBAII0QfIIPqCPjMLh4GUDjhsVuKZV+Tf5rG3Y2CniOXlAGXz6jS+PXVtKa3/ABnG/E0/xPo/8RP43j7L1+/5Hu+vkTyu6zWltitZSK6E53ubVDVsT7oev+UEbPIkf0mZv6Fbxsf6Od3ZtVjIvb5DFx2TthRvWj2VOt7978pIz8TKZeplaG7mRX28dgyaKLjgIqnfhudl3roennzJWucR7avTOV3g+0uJdjjIXJqFR0C7OihSwBCvs+62iPB8+ZYY+UliB0dXRhyV1YMpHzDDwRMt1mm5q6BTjXI+MrWY1g7LBbETtrXdWW8q6u3ofGvUGXdnSltxRS47YKjmtZ1pvVgjeq+d6YaYfAg+ZZ6MwsqrQwDKQQwBDAgggjYII9ZSD2hI6gcRqgF7fNLw+9vrk1TJx91uPvep2JK9n+jrh0CpXZwNHk2t74hfX1P3fiSfhvQGs51Tp2VZj23VUsuUmUcmhHKe8oUUgAhtANSD6nYJMTzstL/pHWxZXWbu1VZkFxTV3QxcKTopyCliVHLQHgSZZ1ShfvX1jdgo8ug+1OtV+v3/ACPd9fIlF1HpTVnBFdJdcYjuFeAPuUMtXIkj3eTE/HR+ErKei324tVVuOQz5feym2hHb75vYKd7KHhWnwJ+Q1FmeWsXrWMdayaTuz6OPtE/jePsh5+/5Hu+vmRcjr6VZZptNdaCuuwWtYFJeyxkSviwA2eB17xJ+Uz1/QLCLX+jnlfnVWuq8Awxcdq+2Bs60TSp18m9PE71Po9975qnGIfNNeMl5KFUxFVQ/nZPLkbiF152vkfBFZUeyc/WvyupU1Mi23Vo1p41q7qrMxIACAn3jtgND5ieY6zjEgDJp2bPo4HcTfe1vtjz9/RB4+vmZhOg2Pk399LXS6+th5pWk49S1moM2u4eLBzw2ATv5km19mukcHyLbaQr3Xs6AhTxqrVa6QuvQar5f9URnYXGbn1ULzutStd65Oyouz6DbHUr/AGg9o6MOgWvYn2hSukF1UOzsAumJ1x87LfAAmQurUXrnd5aGuVcY144BUBb2sbuF+RHEFe2OXnwG/vDTp7VHpmGWDGnlkW6Huns1aGh8B3LUI/pJG5w0/Tsix6w1iopJJHbc2oU37rByq72NH0/5nknWsYq7DJpK0/xmFiFU/wDsO9J6H1+Uj+1uNbbhXJTsu6cQAeLFSRzVW8aYryAOx5Imd63juleTkCgVBMVcHCqYJzNhZgjaBIUcrEVRv4N84mSI/wBa5ep0EsBfWTWoscB0JVCNh2G/Cked+k5j9VosZVS+p2sTvIqujFqydc1APlf93pMrR08UDvtj9qjp+I9VaPwLOx422MQCRoGpNEnZYt+RPPZ3o1msTdJq+iI91jtx5WZN1RQ64k7UBmJJ/wBgHp4ueUzw1g6nSbTUL6+6o5NVzXuAaB2U3sDRHn8xPJeuYpCkZVJDhyh7temFW+6V8+Qujv5a8zM9G6LaVw0to4/RTZkZTtwYW32VOjhdE8gxtZiTrxofHxZdA6U9OG7GoDJtN15B47FljOUTkPQAEL/zJO0NWmdO9qcO9A9eVUQz9pQbEBL8iqgDfqxHgfEa1Jt/U6a+XO+te2VV+TqvFnG0DbPgkEaHx3Ms/TrThYdf0Wz/AC9mP3lPbNvCrVja97RHcRN+fMj3dJybcbLR8Yi3NyhybkhAodq6mKNvfihDv08k63LemV7Z1z9bB+q0AWHv1ax/4x5oBX439od+5/fUr29qMevsLkXU1W5I5KgtVl1onlzOtqdaDa8nxKbO6beB1EVY5HdqTHxSprANS0gaXz97lbd4OvQefO5YrTauXjuMezt147Urop7rNYm+4OX+hAfG/jEc51Ws6LXC6kLbLQrVNXSQvNLVc89bdbFA+zI931Pnfwna+s4zVtauTSakPF7RYhrU+PDODoHyP+RMpldKybMa5DU6m7NF9/E1MXoFwAFYfYYdqurYYeRyGjPbL6Q3b8UX9y24ZJvDUPattKKKGsr8JxIXjwHgD5E7Cs6F6NXh5ldyB6rEsRtgOjK6kgkHTKdHRBH9pX5fQK77HfI+1DL26qyNLWuhyKf7ydnn6jwBrXmT0Op1orFlaJYw53Knhe65LWEeT6sSfU+ssImBF6fQ1dao9hsK+O4RpiNnjy16nWgT8dblVidHvTNsyWyK2FyJU1QpdTwr5lOLm46bdnk8fOvQS+1O6gZtek5Nopue5a8mlruJNYdDTax412IrLvSis7DD3l+M4nsv21oOPfwtx2ufuOncV/pDFrhYgZTosQw0w1xHqPE0mo1Azp9l1WilKrStmNa2VXcy8922M5u5psbVhbYNAjWxo+J3D6XdQ6BHDi+23Iz7CoAblUVVa12SgDCsAbPup5JPk6HU7qDM/Wa6d7LdtqQ9/cqw2sbFr4cWXuK66scMRYFR2VfdX89nzHTfZbttSHv7lWGbGxa+HFl7iumrHDEWcUsZV0q/ns+ZpdTmoGb6Z7MGpqQ1/cqwmsfEr4cWXmGUCx+RFnFHZV0q/ns+ZpREQEREBERAREQEREBERAREQEREBERAREQEREBERASO2IhsFhQF1BRW+IUnZA+UkRAREQEREBERAREQEREBERAREQEjriILGsCDm4Cs/wAeI9B+Q/KSIgJHzsKu5OFiBl2raPpyVgyn+oIBH9JIiBHy8RLa2rsQMjji6HyCp9QZ7VoFAA9AND+gn1EBERAREQEREBERAREQEREBERAREQEREBERARE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2056" name="Picture 8" descr="http://2.bp.blogspot.com/-W5W5u0szih0/Uc2NOCmGUuI/AAAAAAAAASg/_4tzg-iu2Ac/s638/image+13+DPMO+equation.jpg"/>
          <p:cNvPicPr>
            <a:picLocks noChangeAspect="1" noChangeArrowheads="1"/>
          </p:cNvPicPr>
          <p:nvPr/>
        </p:nvPicPr>
        <p:blipFill>
          <a:blip r:embed="rId2" cstate="print"/>
          <a:srcRect l="3226" r="3226"/>
          <a:stretch>
            <a:fillRect/>
          </a:stretch>
        </p:blipFill>
        <p:spPr bwMode="auto">
          <a:xfrm>
            <a:off x="5076056" y="4077072"/>
            <a:ext cx="3960440" cy="832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4721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5.55556E-7 -2.22222E-6 L -0.39253 -0.00231 " pathEditMode="relative" rAng="0" ptsTypes="AA">
                                      <p:cBhvr>
                                        <p:cTn id="11" dur="2000" fill="hold"/>
                                        <p:tgtEl>
                                          <p:spTgt spid="23"/>
                                        </p:tgtEl>
                                        <p:attrNameLst>
                                          <p:attrName>ppt_x</p:attrName>
                                          <p:attrName>ppt_y</p:attrName>
                                        </p:attrNameLst>
                                      </p:cBhvr>
                                      <p:rCtr x="-19600" y="-100"/>
                                    </p:animMotion>
                                  </p:childTnLst>
                                </p:cTn>
                              </p:par>
                              <p:par>
                                <p:cTn id="12" presetID="22" presetClass="entr" presetSubtype="2" fill="hold" nodeType="with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wipe(right)">
                                      <p:cBhvr>
                                        <p:cTn id="14" dur="3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rPr>
              <a:t>六標準差</a:t>
            </a:r>
            <a:r>
              <a:rPr lang="zh-TW" altLang="en-US" b="1" dirty="0" smtClean="0">
                <a:solidFill>
                  <a:srgbClr val="000000"/>
                </a:solidFill>
              </a:rPr>
              <a:t>方法論</a:t>
            </a:r>
            <a:r>
              <a:rPr lang="en-US" altLang="zh-TW" b="1" dirty="0" smtClean="0">
                <a:solidFill>
                  <a:srgbClr val="000000"/>
                </a:solidFill>
              </a:rPr>
              <a:t>:</a:t>
            </a:r>
            <a:r>
              <a:rPr lang="zh-TW" altLang="en-US" b="1" dirty="0" smtClean="0">
                <a:solidFill>
                  <a:srgbClr val="000000"/>
                </a:solidFill>
              </a:rPr>
              <a:t> </a:t>
            </a:r>
            <a:r>
              <a:rPr lang="en-US" altLang="zh-TW" b="1" dirty="0" smtClean="0">
                <a:solidFill>
                  <a:srgbClr val="000000"/>
                </a:solidFill>
              </a:rPr>
              <a:t>DMAIC</a:t>
            </a:r>
            <a:endParaRPr lang="zh-TW" altLang="en-US" b="1" dirty="0">
              <a:solidFill>
                <a:srgbClr val="000000"/>
              </a:solidFill>
            </a:endParaRPr>
          </a:p>
        </p:txBody>
      </p:sp>
      <p:sp>
        <p:nvSpPr>
          <p:cNvPr id="3" name="內容版面配置區 2"/>
          <p:cNvSpPr>
            <a:spLocks noGrp="1"/>
          </p:cNvSpPr>
          <p:nvPr>
            <p:ph sz="quarter" idx="4294967295"/>
          </p:nvPr>
        </p:nvSpPr>
        <p:spPr>
          <a:xfrm>
            <a:off x="467270" y="1507306"/>
            <a:ext cx="7345363" cy="3932237"/>
          </a:xfrm>
        </p:spPr>
        <p:txBody>
          <a:bodyPr>
            <a:noAutofit/>
          </a:bodyPr>
          <a:lstStyle/>
          <a:p>
            <a:r>
              <a:rPr lang="zh-TW" altLang="en-US" sz="2000" dirty="0" smtClean="0"/>
              <a:t>是指定義（</a:t>
            </a:r>
            <a:r>
              <a:rPr lang="en-US" altLang="zh-TW" sz="2000" dirty="0" smtClean="0">
                <a:solidFill>
                  <a:srgbClr val="FF0000"/>
                </a:solidFill>
              </a:rPr>
              <a:t>D</a:t>
            </a:r>
            <a:r>
              <a:rPr lang="en-US" altLang="zh-TW" sz="2000" dirty="0" smtClean="0"/>
              <a:t>efine</a:t>
            </a:r>
            <a:r>
              <a:rPr lang="zh-TW" altLang="en-US" sz="2000" dirty="0" smtClean="0"/>
              <a:t>）、測量（</a:t>
            </a:r>
            <a:r>
              <a:rPr lang="en-US" altLang="zh-TW" sz="2000" dirty="0" smtClean="0">
                <a:solidFill>
                  <a:srgbClr val="FF0000"/>
                </a:solidFill>
              </a:rPr>
              <a:t>M</a:t>
            </a:r>
            <a:r>
              <a:rPr lang="en-US" altLang="zh-TW" sz="2000" dirty="0" smtClean="0"/>
              <a:t>easure</a:t>
            </a:r>
            <a:r>
              <a:rPr lang="zh-TW" altLang="en-US" sz="2000" dirty="0" smtClean="0"/>
              <a:t>）、分析（</a:t>
            </a:r>
            <a:r>
              <a:rPr lang="en-US" altLang="zh-TW" sz="2000" dirty="0" smtClean="0">
                <a:solidFill>
                  <a:srgbClr val="FF0000"/>
                </a:solidFill>
              </a:rPr>
              <a:t>A</a:t>
            </a:r>
            <a:r>
              <a:rPr lang="en-US" altLang="zh-TW" sz="2000" dirty="0" smtClean="0"/>
              <a:t>nalyze</a:t>
            </a:r>
            <a:r>
              <a:rPr lang="zh-TW" altLang="en-US" sz="2000" dirty="0" smtClean="0"/>
              <a:t>）、改進（</a:t>
            </a:r>
            <a:r>
              <a:rPr lang="en-US" altLang="zh-TW" sz="2000" dirty="0" smtClean="0">
                <a:solidFill>
                  <a:srgbClr val="FF0000"/>
                </a:solidFill>
              </a:rPr>
              <a:t>I</a:t>
            </a:r>
            <a:r>
              <a:rPr lang="en-US" altLang="zh-TW" sz="2000" dirty="0" smtClean="0"/>
              <a:t>mprove</a:t>
            </a:r>
            <a:r>
              <a:rPr lang="zh-TW" altLang="en-US" sz="2000" dirty="0" smtClean="0"/>
              <a:t>）、控制（</a:t>
            </a:r>
            <a:r>
              <a:rPr lang="en-US" altLang="zh-TW" sz="2000" dirty="0" smtClean="0">
                <a:solidFill>
                  <a:srgbClr val="FF0000"/>
                </a:solidFill>
              </a:rPr>
              <a:t>C</a:t>
            </a:r>
            <a:r>
              <a:rPr lang="en-US" altLang="zh-TW" sz="2000" dirty="0" smtClean="0"/>
              <a:t>ontrol</a:t>
            </a:r>
            <a:r>
              <a:rPr lang="zh-TW" altLang="en-US" sz="2000" dirty="0" smtClean="0"/>
              <a:t>）五個階段構成的過程改進方法</a:t>
            </a:r>
            <a:endParaRPr lang="en-US" altLang="zh-TW" sz="2000" dirty="0" smtClean="0"/>
          </a:p>
          <a:p>
            <a:r>
              <a:rPr lang="zh-TW" altLang="en-US" sz="2000" dirty="0" smtClean="0"/>
              <a:t>品管之父戴敏</a:t>
            </a:r>
            <a:r>
              <a:rPr lang="en-US" altLang="zh-TW" sz="2000" dirty="0" smtClean="0"/>
              <a:t>(Deming)PDCA</a:t>
            </a:r>
            <a:r>
              <a:rPr lang="zh-TW" altLang="en-US" sz="2000" dirty="0" smtClean="0"/>
              <a:t>循環的再細部化</a:t>
            </a:r>
            <a:endParaRPr lang="en-US" altLang="zh-TW" sz="2000" dirty="0" smtClean="0"/>
          </a:p>
          <a:p>
            <a:endParaRPr lang="zh-TW" altLang="en-US" sz="2000" dirty="0"/>
          </a:p>
        </p:txBody>
      </p:sp>
      <p:pic>
        <p:nvPicPr>
          <p:cNvPr id="16386" name="Picture 2" descr="http://wiki.mbalib.com/w/images/3/30/DMAIC%E6%A8%A1%E5%9E%8B.gif"/>
          <p:cNvPicPr>
            <a:picLocks noChangeAspect="1" noChangeArrowheads="1"/>
          </p:cNvPicPr>
          <p:nvPr/>
        </p:nvPicPr>
        <p:blipFill>
          <a:blip r:embed="rId2" cstate="print"/>
          <a:srcRect/>
          <a:stretch>
            <a:fillRect/>
          </a:stretch>
        </p:blipFill>
        <p:spPr bwMode="auto">
          <a:xfrm>
            <a:off x="179512" y="4437112"/>
            <a:ext cx="3600398" cy="2160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矩形 4"/>
          <p:cNvSpPr/>
          <p:nvPr/>
        </p:nvSpPr>
        <p:spPr>
          <a:xfrm>
            <a:off x="4139952" y="3443808"/>
            <a:ext cx="4824536" cy="3139321"/>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dirty="0" smtClean="0"/>
              <a:t>定義：識別客戶要求，確定影響客戶滿意度的關鍵因素</a:t>
            </a:r>
          </a:p>
          <a:p>
            <a:r>
              <a:rPr lang="zh-TW" altLang="en-US" b="1" dirty="0" smtClean="0">
                <a:solidFill>
                  <a:srgbClr val="FF0000"/>
                </a:solidFill>
              </a:rPr>
              <a:t>→定義出要解決的問題</a:t>
            </a:r>
          </a:p>
          <a:p>
            <a:pPr>
              <a:buFont typeface="Arial" pitchFamily="34" charset="0"/>
              <a:buChar char="•"/>
            </a:pPr>
            <a:r>
              <a:rPr lang="zh-TW" altLang="en-US" dirty="0" smtClean="0"/>
              <a:t>界定問題：與問題相結合，組建一個有力的</a:t>
            </a:r>
            <a:r>
              <a:rPr lang="en-US" altLang="zh-TW" dirty="0" smtClean="0"/>
              <a:t>6σ</a:t>
            </a:r>
            <a:r>
              <a:rPr lang="zh-TW" altLang="en-US" dirty="0" smtClean="0"/>
              <a:t>團體，在這一步，必須抓住一些關鍵問題：</a:t>
            </a:r>
          </a:p>
          <a:p>
            <a:pPr lvl="1">
              <a:buFont typeface="Wingdings" pitchFamily="2" charset="2"/>
              <a:buChar char="Ø"/>
            </a:pPr>
            <a:r>
              <a:rPr lang="zh-TW" altLang="en-US" dirty="0" smtClean="0"/>
              <a:t>你們正在做什麼？</a:t>
            </a:r>
          </a:p>
          <a:p>
            <a:pPr lvl="1">
              <a:buFont typeface="Wingdings" pitchFamily="2" charset="2"/>
              <a:buChar char="Ø"/>
            </a:pPr>
            <a:r>
              <a:rPr lang="zh-TW" altLang="en-US" dirty="0" smtClean="0"/>
              <a:t>為什麼要解決這個特別的問題？</a:t>
            </a:r>
          </a:p>
          <a:p>
            <a:pPr lvl="1">
              <a:buFont typeface="Wingdings" pitchFamily="2" charset="2"/>
              <a:buChar char="Ø"/>
            </a:pPr>
            <a:r>
              <a:rPr lang="zh-TW" altLang="en-US" dirty="0" smtClean="0"/>
              <a:t>你們的顧客是誰？</a:t>
            </a:r>
          </a:p>
          <a:p>
            <a:pPr lvl="1">
              <a:buFont typeface="Wingdings" pitchFamily="2" charset="2"/>
              <a:buChar char="Ø"/>
            </a:pPr>
            <a:r>
              <a:rPr lang="zh-TW" altLang="en-US" dirty="0" smtClean="0"/>
              <a:t>你們的顧客需求是什麼？</a:t>
            </a:r>
          </a:p>
          <a:p>
            <a:pPr lvl="1">
              <a:buFont typeface="Wingdings" pitchFamily="2" charset="2"/>
              <a:buChar char="Ø"/>
            </a:pPr>
            <a:r>
              <a:rPr lang="zh-TW" altLang="en-US" dirty="0" smtClean="0"/>
              <a:t>你們過去是怎樣做這項工作的？</a:t>
            </a:r>
          </a:p>
          <a:p>
            <a:pPr lvl="1">
              <a:buFont typeface="Wingdings" pitchFamily="2" charset="2"/>
              <a:buChar char="Ø"/>
            </a:pPr>
            <a:r>
              <a:rPr lang="zh-TW" altLang="en-US" dirty="0" smtClean="0"/>
              <a:t>現在改進這些工作將獲得什麼益處？</a:t>
            </a:r>
            <a:endParaRPr lang="zh-TW" altLang="en-US" dirty="0"/>
          </a:p>
        </p:txBody>
      </p:sp>
      <p:sp>
        <p:nvSpPr>
          <p:cNvPr id="7" name="矩形 6"/>
          <p:cNvSpPr/>
          <p:nvPr/>
        </p:nvSpPr>
        <p:spPr>
          <a:xfrm>
            <a:off x="5364088" y="2982143"/>
            <a:ext cx="2237023"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2400" dirty="0" smtClean="0"/>
              <a:t>定義（</a:t>
            </a:r>
            <a:r>
              <a:rPr lang="en-US" altLang="zh-TW" sz="2400" dirty="0" smtClean="0">
                <a:solidFill>
                  <a:srgbClr val="FF0000"/>
                </a:solidFill>
              </a:rPr>
              <a:t>D</a:t>
            </a:r>
            <a:r>
              <a:rPr lang="en-US" altLang="zh-TW" sz="2400" dirty="0" smtClean="0"/>
              <a:t>efine</a:t>
            </a:r>
            <a:r>
              <a:rPr lang="zh-TW" altLang="en-US" sz="2400" dirty="0" smtClean="0"/>
              <a:t>）</a:t>
            </a:r>
            <a:endParaRPr lang="zh-TW" altLang="en-US" sz="2400" dirty="0"/>
          </a:p>
        </p:txBody>
      </p:sp>
    </p:spTree>
    <p:extLst>
      <p:ext uri="{BB962C8B-B14F-4D97-AF65-F5344CB8AC3E}">
        <p14:creationId xmlns:p14="http://schemas.microsoft.com/office/powerpoint/2010/main" val="682540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539750" y="519702"/>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lnSpc>
                <a:spcPct val="80000"/>
              </a:lnSpc>
              <a:buClrTx/>
              <a:buFontTx/>
              <a:buNone/>
            </a:pPr>
            <a:r>
              <a:rPr lang="en-US" sz="3600" b="1" dirty="0">
                <a:solidFill>
                  <a:schemeClr val="tx1"/>
                </a:solidFill>
                <a:latin typeface="微軟正黑體" pitchFamily="34" charset="-120"/>
              </a:rPr>
              <a:t>內容大綱 </a:t>
            </a:r>
          </a:p>
        </p:txBody>
      </p:sp>
      <p:sp>
        <p:nvSpPr>
          <p:cNvPr id="8195" name="Text Box 2"/>
          <p:cNvSpPr txBox="1">
            <a:spLocks noChangeArrowheads="1"/>
          </p:cNvSpPr>
          <p:nvPr/>
        </p:nvSpPr>
        <p:spPr bwMode="auto">
          <a:xfrm>
            <a:off x="1059470" y="1484784"/>
            <a:ext cx="7200900" cy="4104233"/>
          </a:xfrm>
          <a:prstGeom prst="rect">
            <a:avLst/>
          </a:prstGeom>
          <a:noFill/>
          <a:ln w="9525">
            <a:noFill/>
            <a:round/>
            <a:headEnd/>
            <a:tailEnd/>
          </a:ln>
        </p:spPr>
        <p:txBody>
          <a:bodyPr lIns="90000" tIns="46800" rIns="90000" bIns="46800"/>
          <a:lstStyle/>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7-1 </a:t>
            </a:r>
            <a:r>
              <a:rPr lang="en-US" sz="2400" dirty="0" err="1">
                <a:solidFill>
                  <a:srgbClr val="000000"/>
                </a:solidFill>
                <a:latin typeface="+mj-ea"/>
                <a:ea typeface="+mj-ea"/>
              </a:rPr>
              <a:t>全面品質管理</a:t>
            </a:r>
            <a:endParaRPr lang="en-US" sz="2400" dirty="0">
              <a:solidFill>
                <a:srgbClr val="000000"/>
              </a:solidFill>
              <a:latin typeface="+mj-ea"/>
              <a:ea typeface="+mj-ea"/>
            </a:endParaRPr>
          </a:p>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7-2 </a:t>
            </a:r>
            <a:r>
              <a:rPr lang="en-US" sz="2400" dirty="0" err="1">
                <a:solidFill>
                  <a:srgbClr val="000000"/>
                </a:solidFill>
                <a:latin typeface="+mj-ea"/>
                <a:ea typeface="+mj-ea"/>
              </a:rPr>
              <a:t>品質規格與品質成本</a:t>
            </a:r>
            <a:endParaRPr lang="en-US" sz="2400" dirty="0">
              <a:solidFill>
                <a:srgbClr val="000000"/>
              </a:solidFill>
              <a:latin typeface="+mj-ea"/>
              <a:ea typeface="+mj-ea"/>
            </a:endParaRPr>
          </a:p>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7-3 </a:t>
            </a:r>
            <a:r>
              <a:rPr lang="en-US" sz="2400" dirty="0" err="1" smtClean="0">
                <a:solidFill>
                  <a:srgbClr val="000000"/>
                </a:solidFill>
                <a:latin typeface="+mj-ea"/>
                <a:ea typeface="+mj-ea"/>
              </a:rPr>
              <a:t>六標準差品質</a:t>
            </a:r>
            <a:endParaRPr lang="en-US" sz="2400" dirty="0">
              <a:solidFill>
                <a:srgbClr val="000000"/>
              </a:solidFill>
              <a:latin typeface="+mj-ea"/>
              <a:ea typeface="+mj-ea"/>
            </a:endParaRPr>
          </a:p>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7-4 </a:t>
            </a:r>
            <a:r>
              <a:rPr lang="en-US" altLang="zh-TW" sz="2400" dirty="0" err="1" smtClean="0">
                <a:solidFill>
                  <a:srgbClr val="000000"/>
                </a:solidFill>
                <a:latin typeface="+mj-ea"/>
                <a:ea typeface="+mj-ea"/>
              </a:rPr>
              <a:t>Shingo</a:t>
            </a:r>
            <a:r>
              <a:rPr lang="en-US" sz="2400" dirty="0" err="1" smtClean="0">
                <a:solidFill>
                  <a:srgbClr val="000000"/>
                </a:solidFill>
                <a:latin typeface="+mj-ea"/>
                <a:ea typeface="+mj-ea"/>
              </a:rPr>
              <a:t>系統：防呆</a:t>
            </a:r>
            <a:r>
              <a:rPr lang="zh-TW" altLang="en-US" sz="2400" dirty="0" smtClean="0">
                <a:solidFill>
                  <a:srgbClr val="000000"/>
                </a:solidFill>
                <a:latin typeface="+mj-ea"/>
                <a:ea typeface="+mj-ea"/>
              </a:rPr>
              <a:t>設計</a:t>
            </a:r>
            <a:endParaRPr lang="en-US" sz="2400" dirty="0">
              <a:solidFill>
                <a:srgbClr val="000000"/>
              </a:solidFill>
              <a:latin typeface="+mj-ea"/>
              <a:ea typeface="+mj-ea"/>
            </a:endParaRPr>
          </a:p>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7-5 </a:t>
            </a:r>
            <a:r>
              <a:rPr lang="en-US" altLang="zh-TW" sz="2400" dirty="0">
                <a:solidFill>
                  <a:srgbClr val="000000"/>
                </a:solidFill>
                <a:latin typeface="+mj-ea"/>
                <a:ea typeface="+mj-ea"/>
              </a:rPr>
              <a:t>ISO </a:t>
            </a:r>
            <a:r>
              <a:rPr lang="en-US" altLang="zh-TW" sz="2400" dirty="0" smtClean="0">
                <a:solidFill>
                  <a:srgbClr val="000000"/>
                </a:solidFill>
                <a:latin typeface="+mj-ea"/>
                <a:ea typeface="+mj-ea"/>
              </a:rPr>
              <a:t>9000</a:t>
            </a:r>
            <a:r>
              <a:rPr lang="zh-TW" altLang="en-US" sz="2400" dirty="0" smtClean="0">
                <a:solidFill>
                  <a:srgbClr val="000000"/>
                </a:solidFill>
                <a:latin typeface="+mj-ea"/>
                <a:ea typeface="+mj-ea"/>
              </a:rPr>
              <a:t>與</a:t>
            </a:r>
            <a:r>
              <a:rPr lang="en-US" altLang="zh-TW" sz="2400" dirty="0" smtClean="0">
                <a:solidFill>
                  <a:srgbClr val="000000"/>
                </a:solidFill>
                <a:latin typeface="+mj-ea"/>
                <a:ea typeface="+mj-ea"/>
              </a:rPr>
              <a:t>ISO</a:t>
            </a:r>
            <a:r>
              <a:rPr lang="zh-TW" altLang="en-US" sz="2400" dirty="0" smtClean="0">
                <a:solidFill>
                  <a:srgbClr val="000000"/>
                </a:solidFill>
                <a:latin typeface="+mj-ea"/>
                <a:ea typeface="+mj-ea"/>
              </a:rPr>
              <a:t> </a:t>
            </a:r>
            <a:r>
              <a:rPr lang="en-US" altLang="zh-TW" sz="2400" dirty="0" smtClean="0">
                <a:solidFill>
                  <a:srgbClr val="000000"/>
                </a:solidFill>
                <a:latin typeface="+mj-ea"/>
                <a:ea typeface="+mj-ea"/>
              </a:rPr>
              <a:t>14000</a:t>
            </a:r>
            <a:endParaRPr lang="en-US" altLang="zh-TW" sz="2400" dirty="0">
              <a:solidFill>
                <a:srgbClr val="000000"/>
              </a:solidFill>
              <a:latin typeface="+mj-ea"/>
              <a:ea typeface="+mj-ea"/>
            </a:endParaRPr>
          </a:p>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7-6 </a:t>
            </a:r>
            <a:r>
              <a:rPr lang="en-US" sz="2400" dirty="0" err="1" smtClean="0">
                <a:solidFill>
                  <a:srgbClr val="000000"/>
                </a:solidFill>
                <a:latin typeface="+mj-ea"/>
                <a:ea typeface="+mj-ea"/>
              </a:rPr>
              <a:t>品質改善的外部標竿</a:t>
            </a:r>
            <a:endParaRPr lang="en-US" altLang="zh-TW" sz="2400" dirty="0">
              <a:solidFill>
                <a:srgbClr val="000000"/>
              </a:solidFill>
              <a:latin typeface="+mj-ea"/>
              <a:ea typeface="+mj-ea"/>
            </a:endParaRPr>
          </a:p>
          <a:p>
            <a:pPr marL="358775" indent="-317500">
              <a:lnSpc>
                <a:spcPct val="70000"/>
              </a:lnSpc>
              <a:spcBef>
                <a:spcPts val="1800"/>
              </a:spcBef>
              <a:spcAft>
                <a:spcPts val="600"/>
              </a:spcAft>
              <a:buSzPct val="70000"/>
              <a:buFont typeface="Wingdings" pitchFamily="2"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altLang="zh-TW" sz="2400" dirty="0" smtClean="0">
                <a:solidFill>
                  <a:srgbClr val="000000"/>
                </a:solidFill>
                <a:latin typeface="+mj-ea"/>
                <a:ea typeface="+mj-ea"/>
              </a:rPr>
              <a:t>7-7 </a:t>
            </a:r>
            <a:r>
              <a:rPr lang="en-US" sz="2400" dirty="0" err="1" smtClean="0">
                <a:solidFill>
                  <a:srgbClr val="000000"/>
                </a:solidFill>
                <a:latin typeface="+mj-ea"/>
                <a:ea typeface="+mj-ea"/>
              </a:rPr>
              <a:t>結論</a:t>
            </a:r>
            <a:endParaRPr lang="en-US" sz="2400" dirty="0">
              <a:solidFill>
                <a:srgbClr val="000000"/>
              </a:solidFill>
              <a:latin typeface="+mj-ea"/>
              <a:ea typeface="+mj-ea"/>
            </a:endParaRPr>
          </a:p>
        </p:txBody>
      </p:sp>
    </p:spTree>
    <p:extLst>
      <p:ext uri="{BB962C8B-B14F-4D97-AF65-F5344CB8AC3E}">
        <p14:creationId xmlns:p14="http://schemas.microsoft.com/office/powerpoint/2010/main" val="2484582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55576" y="4797152"/>
            <a:ext cx="7848872" cy="17281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2" name="矩形 11"/>
          <p:cNvSpPr/>
          <p:nvPr/>
        </p:nvSpPr>
        <p:spPr>
          <a:xfrm>
            <a:off x="755576" y="2132856"/>
            <a:ext cx="7848872" cy="172819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b="1" dirty="0">
                <a:solidFill>
                  <a:srgbClr val="000000"/>
                </a:solidFill>
              </a:rPr>
              <a:t>六標準差</a:t>
            </a:r>
            <a:r>
              <a:rPr lang="zh-TW" altLang="en-US" b="1" dirty="0" smtClean="0">
                <a:solidFill>
                  <a:srgbClr val="000000"/>
                </a:solidFill>
              </a:rPr>
              <a:t>方法論</a:t>
            </a:r>
            <a:r>
              <a:rPr lang="en-US" altLang="zh-TW" b="1" dirty="0" smtClean="0">
                <a:solidFill>
                  <a:srgbClr val="000000"/>
                </a:solidFill>
              </a:rPr>
              <a:t>:</a:t>
            </a:r>
            <a:r>
              <a:rPr lang="zh-TW" altLang="en-US" b="1" dirty="0" smtClean="0">
                <a:solidFill>
                  <a:srgbClr val="000000"/>
                </a:solidFill>
              </a:rPr>
              <a:t> </a:t>
            </a:r>
            <a:r>
              <a:rPr lang="en-US" altLang="zh-TW" b="1" dirty="0" smtClean="0">
                <a:solidFill>
                  <a:srgbClr val="000000"/>
                </a:solidFill>
              </a:rPr>
              <a:t>DMAIC</a:t>
            </a:r>
            <a:endParaRPr lang="zh-TW" altLang="en-US" b="1" dirty="0">
              <a:solidFill>
                <a:srgbClr val="000000"/>
              </a:solidFill>
            </a:endParaRPr>
          </a:p>
        </p:txBody>
      </p:sp>
      <p:sp>
        <p:nvSpPr>
          <p:cNvPr id="5" name="矩形 4"/>
          <p:cNvSpPr/>
          <p:nvPr/>
        </p:nvSpPr>
        <p:spPr>
          <a:xfrm>
            <a:off x="611560" y="1916832"/>
            <a:ext cx="7776864" cy="1754326"/>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dirty="0" smtClean="0"/>
              <a:t>衡量：是校準的測量系統，收集整理數據，為量化分析做好準備</a:t>
            </a:r>
          </a:p>
          <a:p>
            <a:r>
              <a:rPr lang="zh-TW" altLang="en-US" b="1" dirty="0" smtClean="0"/>
              <a:t>→為</a:t>
            </a:r>
            <a:r>
              <a:rPr lang="en-US" altLang="zh-TW" b="1" dirty="0" smtClean="0"/>
              <a:t>6σ</a:t>
            </a:r>
            <a:r>
              <a:rPr lang="zh-TW" altLang="en-US" b="1" dirty="0" smtClean="0"/>
              <a:t>管理分析的基礎</a:t>
            </a:r>
            <a:endParaRPr lang="en-US" altLang="zh-TW" b="1" dirty="0" smtClean="0"/>
          </a:p>
          <a:p>
            <a:endParaRPr lang="zh-TW" altLang="en-US" dirty="0" smtClean="0"/>
          </a:p>
          <a:p>
            <a:r>
              <a:rPr lang="zh-TW" altLang="en-US" dirty="0" smtClean="0"/>
              <a:t>通過衡量來</a:t>
            </a:r>
            <a:r>
              <a:rPr lang="zh-TW" altLang="en-US" u="sng" dirty="0" smtClean="0"/>
              <a:t>收集</a:t>
            </a:r>
            <a:r>
              <a:rPr lang="en-US" altLang="zh-TW" u="sng" dirty="0" smtClean="0"/>
              <a:t>CTQs</a:t>
            </a:r>
            <a:r>
              <a:rPr lang="zh-TW" altLang="en-US" u="sng" dirty="0" smtClean="0"/>
              <a:t>的基本數據是</a:t>
            </a:r>
            <a:r>
              <a:rPr lang="en-US" altLang="zh-TW" u="sng" dirty="0" smtClean="0"/>
              <a:t>6σ</a:t>
            </a:r>
            <a:r>
              <a:rPr lang="zh-TW" altLang="en-US" u="sng" dirty="0" smtClean="0"/>
              <a:t>管理分析的基礎工作</a:t>
            </a:r>
            <a:r>
              <a:rPr lang="zh-TW" altLang="en-US" dirty="0" smtClean="0"/>
              <a:t>。通過衡量使得量化管理成為可能，有了衡量才使統計技術與方法的應用成為可能。數據收集還要求掌握一些數據收集的方法，如抽樣技術、檢查單檢查表方法等。</a:t>
            </a:r>
            <a:endParaRPr lang="zh-TW" altLang="en-US" dirty="0"/>
          </a:p>
        </p:txBody>
      </p:sp>
      <p:sp>
        <p:nvSpPr>
          <p:cNvPr id="7" name="矩形 6"/>
          <p:cNvSpPr/>
          <p:nvPr/>
        </p:nvSpPr>
        <p:spPr>
          <a:xfrm>
            <a:off x="899592" y="1484784"/>
            <a:ext cx="2519408"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2400" dirty="0" smtClean="0"/>
              <a:t>衡量（</a:t>
            </a:r>
            <a:r>
              <a:rPr lang="en-US" altLang="zh-TW" sz="2400" dirty="0" smtClean="0">
                <a:solidFill>
                  <a:srgbClr val="FF0000"/>
                </a:solidFill>
              </a:rPr>
              <a:t>M</a:t>
            </a:r>
            <a:r>
              <a:rPr lang="en-US" altLang="zh-TW" sz="2400" dirty="0" smtClean="0"/>
              <a:t>easure</a:t>
            </a:r>
            <a:r>
              <a:rPr lang="zh-TW" altLang="en-US" sz="2400" dirty="0" smtClean="0"/>
              <a:t>）</a:t>
            </a:r>
            <a:endParaRPr lang="zh-TW" altLang="en-US" sz="2400" dirty="0"/>
          </a:p>
        </p:txBody>
      </p:sp>
      <p:sp>
        <p:nvSpPr>
          <p:cNvPr id="8" name="矩形 7"/>
          <p:cNvSpPr/>
          <p:nvPr/>
        </p:nvSpPr>
        <p:spPr>
          <a:xfrm>
            <a:off x="611560" y="4509120"/>
            <a:ext cx="7776864" cy="1754326"/>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zh-TW" altLang="en-US" dirty="0" smtClean="0"/>
              <a:t>衡量：是校準的測量系統，收集整理數據，為量化分析做好準備</a:t>
            </a:r>
          </a:p>
          <a:p>
            <a:r>
              <a:rPr lang="zh-TW" altLang="en-US" b="1" dirty="0" smtClean="0"/>
              <a:t>→為</a:t>
            </a:r>
            <a:r>
              <a:rPr lang="en-US" altLang="zh-TW" b="1" dirty="0" smtClean="0"/>
              <a:t>6σ</a:t>
            </a:r>
            <a:r>
              <a:rPr lang="zh-TW" altLang="en-US" b="1" dirty="0" smtClean="0"/>
              <a:t>管理分析的基礎</a:t>
            </a:r>
            <a:endParaRPr lang="en-US" altLang="zh-TW" b="1" dirty="0" smtClean="0"/>
          </a:p>
          <a:p>
            <a:endParaRPr lang="zh-TW" altLang="en-US" dirty="0" smtClean="0"/>
          </a:p>
          <a:p>
            <a:r>
              <a:rPr lang="zh-TW" altLang="en-US" dirty="0" smtClean="0"/>
              <a:t>通過衡量來</a:t>
            </a:r>
            <a:r>
              <a:rPr lang="zh-TW" altLang="en-US" u="sng" dirty="0" smtClean="0"/>
              <a:t>收集</a:t>
            </a:r>
            <a:r>
              <a:rPr lang="en-US" altLang="zh-TW" u="sng" dirty="0" smtClean="0"/>
              <a:t>CTQs</a:t>
            </a:r>
            <a:r>
              <a:rPr lang="zh-TW" altLang="en-US" u="sng" dirty="0" smtClean="0"/>
              <a:t>的基本數據是</a:t>
            </a:r>
            <a:r>
              <a:rPr lang="en-US" altLang="zh-TW" u="sng" dirty="0" smtClean="0"/>
              <a:t>6σ</a:t>
            </a:r>
            <a:r>
              <a:rPr lang="zh-TW" altLang="en-US" u="sng" dirty="0" smtClean="0"/>
              <a:t>管理分析的基礎工作</a:t>
            </a:r>
            <a:r>
              <a:rPr lang="zh-TW" altLang="en-US" dirty="0" smtClean="0"/>
              <a:t>。通過衡量使得量化管理成為可能，有了衡量才使統計技術與方法的應用成為可能。數據收集還要求掌握一些數據收集的方法，如抽樣技術、檢查單檢查表方法等。</a:t>
            </a:r>
            <a:endParaRPr lang="zh-TW" altLang="en-US" dirty="0"/>
          </a:p>
        </p:txBody>
      </p:sp>
      <p:sp>
        <p:nvSpPr>
          <p:cNvPr id="9" name="矩形 8"/>
          <p:cNvSpPr/>
          <p:nvPr/>
        </p:nvSpPr>
        <p:spPr>
          <a:xfrm>
            <a:off x="899592" y="4077072"/>
            <a:ext cx="2379306"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2400" dirty="0" smtClean="0"/>
              <a:t>分析（</a:t>
            </a:r>
            <a:r>
              <a:rPr lang="en-US" altLang="zh-TW" sz="2400" dirty="0" smtClean="0">
                <a:solidFill>
                  <a:srgbClr val="FF0000"/>
                </a:solidFill>
              </a:rPr>
              <a:t>A</a:t>
            </a:r>
            <a:r>
              <a:rPr lang="en-US" altLang="zh-TW" sz="2400" dirty="0" smtClean="0"/>
              <a:t>nalyze</a:t>
            </a:r>
            <a:r>
              <a:rPr lang="zh-TW" altLang="en-US" sz="2400" dirty="0" smtClean="0"/>
              <a:t>）</a:t>
            </a:r>
            <a:endParaRPr lang="zh-TW" altLang="en-US" sz="2400" dirty="0"/>
          </a:p>
        </p:txBody>
      </p:sp>
    </p:spTree>
    <p:extLst>
      <p:ext uri="{BB962C8B-B14F-4D97-AF65-F5344CB8AC3E}">
        <p14:creationId xmlns:p14="http://schemas.microsoft.com/office/powerpoint/2010/main" val="24017642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rPr>
              <a:t>六標準差</a:t>
            </a:r>
            <a:r>
              <a:rPr lang="zh-TW" altLang="en-US" b="1" dirty="0" smtClean="0">
                <a:solidFill>
                  <a:srgbClr val="000000"/>
                </a:solidFill>
              </a:rPr>
              <a:t>方法論</a:t>
            </a:r>
            <a:r>
              <a:rPr lang="en-US" altLang="zh-TW" b="1" dirty="0" smtClean="0">
                <a:solidFill>
                  <a:srgbClr val="000000"/>
                </a:solidFill>
              </a:rPr>
              <a:t>:</a:t>
            </a:r>
            <a:r>
              <a:rPr lang="zh-TW" altLang="en-US" b="1" dirty="0" smtClean="0">
                <a:solidFill>
                  <a:srgbClr val="000000"/>
                </a:solidFill>
              </a:rPr>
              <a:t> </a:t>
            </a:r>
            <a:r>
              <a:rPr lang="en-US" altLang="zh-TW" b="1" dirty="0" smtClean="0">
                <a:solidFill>
                  <a:srgbClr val="000000"/>
                </a:solidFill>
              </a:rPr>
              <a:t>DMAIC</a:t>
            </a:r>
            <a:endParaRPr lang="zh-TW" altLang="en-US" b="1" dirty="0">
              <a:solidFill>
                <a:srgbClr val="000000"/>
              </a:solidFill>
            </a:endParaRPr>
          </a:p>
        </p:txBody>
      </p:sp>
      <p:sp>
        <p:nvSpPr>
          <p:cNvPr id="9" name="矩形 8"/>
          <p:cNvSpPr/>
          <p:nvPr/>
        </p:nvSpPr>
        <p:spPr>
          <a:xfrm>
            <a:off x="395536" y="1556792"/>
            <a:ext cx="4225965"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2400" dirty="0" smtClean="0"/>
              <a:t>分析（</a:t>
            </a:r>
            <a:r>
              <a:rPr lang="en-US" altLang="zh-TW" sz="2400" dirty="0" smtClean="0">
                <a:solidFill>
                  <a:srgbClr val="FF0000"/>
                </a:solidFill>
              </a:rPr>
              <a:t>A</a:t>
            </a:r>
            <a:r>
              <a:rPr lang="en-US" altLang="zh-TW" sz="2400" dirty="0" smtClean="0"/>
              <a:t>nalyze</a:t>
            </a:r>
            <a:r>
              <a:rPr lang="zh-TW" altLang="en-US" sz="2400" dirty="0" smtClean="0"/>
              <a:t>）的使用圖表：</a:t>
            </a:r>
            <a:endParaRPr lang="zh-TW" altLang="en-US" sz="2400" dirty="0"/>
          </a:p>
        </p:txBody>
      </p:sp>
      <p:grpSp>
        <p:nvGrpSpPr>
          <p:cNvPr id="13" name="群組 12"/>
          <p:cNvGrpSpPr/>
          <p:nvPr/>
        </p:nvGrpSpPr>
        <p:grpSpPr>
          <a:xfrm>
            <a:off x="0" y="2636912"/>
            <a:ext cx="4314825" cy="3816424"/>
            <a:chOff x="0" y="2636912"/>
            <a:chExt cx="4314825" cy="3816424"/>
          </a:xfrm>
        </p:grpSpPr>
        <p:pic>
          <p:nvPicPr>
            <p:cNvPr id="17412" name="Picture 4" descr="直方图(Histogram) 图例"/>
            <p:cNvPicPr>
              <a:picLocks noChangeAspect="1" noChangeArrowheads="1"/>
            </p:cNvPicPr>
            <p:nvPr/>
          </p:nvPicPr>
          <p:blipFill>
            <a:blip r:embed="rId2" cstate="print"/>
            <a:srcRect t="11321"/>
            <a:stretch>
              <a:fillRect/>
            </a:stretch>
          </p:blipFill>
          <p:spPr bwMode="auto">
            <a:xfrm>
              <a:off x="0" y="3068960"/>
              <a:ext cx="4314825" cy="3384376"/>
            </a:xfrm>
            <a:prstGeom prst="rect">
              <a:avLst/>
            </a:prstGeom>
            <a:noFill/>
          </p:spPr>
        </p:pic>
        <p:sp>
          <p:nvSpPr>
            <p:cNvPr id="11" name="矩形 10"/>
            <p:cNvSpPr/>
            <p:nvPr/>
          </p:nvSpPr>
          <p:spPr>
            <a:xfrm>
              <a:off x="395536" y="2636912"/>
              <a:ext cx="1152128" cy="5040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dirty="0" smtClean="0"/>
                <a:t>直方圖</a:t>
              </a:r>
              <a:endParaRPr lang="zh-TW" altLang="en-US" dirty="0"/>
            </a:p>
          </p:txBody>
        </p:sp>
      </p:grpSp>
      <p:grpSp>
        <p:nvGrpSpPr>
          <p:cNvPr id="14" name="群組 13"/>
          <p:cNvGrpSpPr/>
          <p:nvPr/>
        </p:nvGrpSpPr>
        <p:grpSpPr>
          <a:xfrm>
            <a:off x="4788024" y="1556792"/>
            <a:ext cx="3960440" cy="4652154"/>
            <a:chOff x="4499992" y="1844824"/>
            <a:chExt cx="3960440" cy="4652154"/>
          </a:xfrm>
        </p:grpSpPr>
        <p:pic>
          <p:nvPicPr>
            <p:cNvPr id="17410" name="Picture 2" descr="http://www.researchmfg.com/wp-content/uploads/images/805555777b9e_EC19/pareto01.jpg"/>
            <p:cNvPicPr>
              <a:picLocks noChangeAspect="1" noChangeArrowheads="1"/>
            </p:cNvPicPr>
            <p:nvPr/>
          </p:nvPicPr>
          <p:blipFill>
            <a:blip r:embed="rId3" cstate="print"/>
            <a:srcRect r="49787"/>
            <a:stretch>
              <a:fillRect/>
            </a:stretch>
          </p:blipFill>
          <p:spPr bwMode="auto">
            <a:xfrm>
              <a:off x="4499992" y="2276872"/>
              <a:ext cx="3960440" cy="4220106"/>
            </a:xfrm>
            <a:prstGeom prst="rect">
              <a:avLst/>
            </a:prstGeom>
            <a:noFill/>
          </p:spPr>
        </p:pic>
        <p:sp>
          <p:nvSpPr>
            <p:cNvPr id="12" name="矩形 11"/>
            <p:cNvSpPr/>
            <p:nvPr/>
          </p:nvSpPr>
          <p:spPr>
            <a:xfrm>
              <a:off x="4788024" y="1844824"/>
              <a:ext cx="1152128" cy="5040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smtClean="0"/>
                <a:t>柏拉圖</a:t>
              </a:r>
              <a:endParaRPr lang="zh-TW" altLang="en-US" dirty="0"/>
            </a:p>
          </p:txBody>
        </p:sp>
      </p:grpSp>
    </p:spTree>
    <p:extLst>
      <p:ext uri="{BB962C8B-B14F-4D97-AF65-F5344CB8AC3E}">
        <p14:creationId xmlns:p14="http://schemas.microsoft.com/office/powerpoint/2010/main" val="3127800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rPr>
              <a:t>六標準差</a:t>
            </a:r>
            <a:r>
              <a:rPr lang="zh-TW" altLang="en-US" b="1" dirty="0" smtClean="0">
                <a:solidFill>
                  <a:srgbClr val="000000"/>
                </a:solidFill>
              </a:rPr>
              <a:t>方法論</a:t>
            </a:r>
            <a:r>
              <a:rPr lang="en-US" altLang="zh-TW" b="1" dirty="0" smtClean="0">
                <a:solidFill>
                  <a:srgbClr val="000000"/>
                </a:solidFill>
              </a:rPr>
              <a:t>:</a:t>
            </a:r>
            <a:r>
              <a:rPr lang="zh-TW" altLang="en-US" b="1" dirty="0" smtClean="0">
                <a:solidFill>
                  <a:srgbClr val="000000"/>
                </a:solidFill>
              </a:rPr>
              <a:t> </a:t>
            </a:r>
            <a:r>
              <a:rPr lang="en-US" altLang="zh-TW" b="1" dirty="0" smtClean="0">
                <a:solidFill>
                  <a:srgbClr val="000000"/>
                </a:solidFill>
              </a:rPr>
              <a:t>DMAIC</a:t>
            </a:r>
            <a:endParaRPr lang="zh-TW" altLang="en-US" b="1" dirty="0">
              <a:solidFill>
                <a:srgbClr val="000000"/>
              </a:solidFill>
            </a:endParaRPr>
          </a:p>
        </p:txBody>
      </p:sp>
      <p:sp>
        <p:nvSpPr>
          <p:cNvPr id="9" name="矩形 8"/>
          <p:cNvSpPr/>
          <p:nvPr/>
        </p:nvSpPr>
        <p:spPr>
          <a:xfrm>
            <a:off x="395536" y="1556792"/>
            <a:ext cx="4225965"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2400" dirty="0" smtClean="0"/>
              <a:t>分析（</a:t>
            </a:r>
            <a:r>
              <a:rPr lang="en-US" altLang="zh-TW" sz="2400" dirty="0" smtClean="0">
                <a:solidFill>
                  <a:srgbClr val="FF0000"/>
                </a:solidFill>
              </a:rPr>
              <a:t>A</a:t>
            </a:r>
            <a:r>
              <a:rPr lang="en-US" altLang="zh-TW" sz="2400" dirty="0" smtClean="0"/>
              <a:t>nalyze</a:t>
            </a:r>
            <a:r>
              <a:rPr lang="zh-TW" altLang="en-US" sz="2400" dirty="0" smtClean="0"/>
              <a:t>）的使用圖表：</a:t>
            </a:r>
            <a:endParaRPr lang="zh-TW" altLang="en-US" sz="2400" dirty="0"/>
          </a:p>
        </p:txBody>
      </p:sp>
      <p:sp>
        <p:nvSpPr>
          <p:cNvPr id="11" name="矩形 10"/>
          <p:cNvSpPr/>
          <p:nvPr/>
        </p:nvSpPr>
        <p:spPr>
          <a:xfrm>
            <a:off x="3347864" y="2204864"/>
            <a:ext cx="2016224" cy="5040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dirty="0" smtClean="0"/>
              <a:t>魚骨圖（因果圖）</a:t>
            </a:r>
            <a:endParaRPr lang="zh-TW" altLang="en-US" dirty="0"/>
          </a:p>
        </p:txBody>
      </p:sp>
      <p:pic>
        <p:nvPicPr>
          <p:cNvPr id="19458" name="Picture 2" descr="http://www.nhps.tp.edu.tw/ac8/hj_learn/%E8%99%95%E5%AE%A4%E7%B6%93%E7%87%9F%E8%A8%88%E7%95%AB/%E9%AD%9A%E9%AA%A8%E5%9C%96.jpg"/>
          <p:cNvPicPr>
            <a:picLocks noChangeAspect="1" noChangeArrowheads="1"/>
          </p:cNvPicPr>
          <p:nvPr/>
        </p:nvPicPr>
        <p:blipFill>
          <a:blip r:embed="rId2" cstate="print"/>
          <a:srcRect b="28899"/>
          <a:stretch>
            <a:fillRect/>
          </a:stretch>
        </p:blipFill>
        <p:spPr bwMode="auto">
          <a:xfrm>
            <a:off x="539552" y="2852936"/>
            <a:ext cx="8048625" cy="35283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5414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ipe(left)">
                                      <p:cBhvr>
                                        <p:cTn id="1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00"/>
                </a:solidFill>
              </a:rPr>
              <a:t>六標準差</a:t>
            </a:r>
            <a:r>
              <a:rPr lang="zh-TW" altLang="en-US" b="1" dirty="0" smtClean="0">
                <a:solidFill>
                  <a:srgbClr val="000000"/>
                </a:solidFill>
              </a:rPr>
              <a:t>方法論</a:t>
            </a:r>
            <a:r>
              <a:rPr lang="en-US" altLang="zh-TW" b="1" dirty="0" smtClean="0">
                <a:solidFill>
                  <a:srgbClr val="000000"/>
                </a:solidFill>
              </a:rPr>
              <a:t>:</a:t>
            </a:r>
            <a:r>
              <a:rPr lang="zh-TW" altLang="en-US" b="1" dirty="0" smtClean="0">
                <a:solidFill>
                  <a:srgbClr val="000000"/>
                </a:solidFill>
              </a:rPr>
              <a:t> </a:t>
            </a:r>
            <a:r>
              <a:rPr lang="en-US" altLang="zh-TW" b="1" dirty="0" smtClean="0">
                <a:solidFill>
                  <a:srgbClr val="000000"/>
                </a:solidFill>
              </a:rPr>
              <a:t>DMAIC</a:t>
            </a:r>
            <a:endParaRPr lang="zh-TW" altLang="en-US" b="1" dirty="0">
              <a:solidFill>
                <a:srgbClr val="000000"/>
              </a:solidFill>
            </a:endParaRPr>
          </a:p>
        </p:txBody>
      </p:sp>
      <p:sp>
        <p:nvSpPr>
          <p:cNvPr id="3" name="內容版面配置區 2"/>
          <p:cNvSpPr>
            <a:spLocks noGrp="1"/>
          </p:cNvSpPr>
          <p:nvPr>
            <p:ph sz="quarter" idx="4294967295"/>
          </p:nvPr>
        </p:nvSpPr>
        <p:spPr>
          <a:xfrm>
            <a:off x="244226" y="1527175"/>
            <a:ext cx="8504238" cy="4572000"/>
          </a:xfrm>
        </p:spPr>
        <p:txBody>
          <a:bodyPr>
            <a:noAutofit/>
          </a:bodyPr>
          <a:lstStyle/>
          <a:p>
            <a:r>
              <a:rPr lang="zh-TW" altLang="en-US" sz="2400" dirty="0" smtClean="0"/>
              <a:t>分析（</a:t>
            </a:r>
            <a:r>
              <a:rPr lang="en-US" altLang="zh-TW" sz="2400" dirty="0" smtClean="0">
                <a:solidFill>
                  <a:srgbClr val="FF0000"/>
                </a:solidFill>
              </a:rPr>
              <a:t>A</a:t>
            </a:r>
            <a:r>
              <a:rPr lang="en-US" altLang="zh-TW" sz="2400" dirty="0" smtClean="0"/>
              <a:t>nalyze</a:t>
            </a:r>
            <a:r>
              <a:rPr lang="zh-TW" altLang="en-US" sz="2400" dirty="0" smtClean="0"/>
              <a:t>）的使用工具：</a:t>
            </a:r>
            <a:endParaRPr lang="en-US" altLang="zh-TW" sz="2400" dirty="0" smtClean="0"/>
          </a:p>
          <a:p>
            <a:pPr lvl="1">
              <a:buFont typeface="Wingdings" pitchFamily="2" charset="2"/>
              <a:buChar char="u"/>
            </a:pPr>
            <a:r>
              <a:rPr lang="zh-TW" altLang="en-US" sz="1800" dirty="0" smtClean="0"/>
              <a:t>進行圖</a:t>
            </a:r>
            <a:r>
              <a:rPr lang="en-US" altLang="zh-TW" sz="1800" dirty="0" smtClean="0"/>
              <a:t>(Run Charts)</a:t>
            </a:r>
            <a:r>
              <a:rPr lang="zh-TW" altLang="en-US" sz="1800" dirty="0" smtClean="0"/>
              <a:t>、機會流程圖</a:t>
            </a:r>
            <a:r>
              <a:rPr lang="en-US" altLang="zh-TW" sz="1800" dirty="0" smtClean="0"/>
              <a:t>(opportunity flow diagrams)</a:t>
            </a:r>
            <a:r>
              <a:rPr lang="zh-TW" altLang="en-US" sz="1800" dirty="0" smtClean="0"/>
              <a:t>、管制圖</a:t>
            </a:r>
            <a:r>
              <a:rPr lang="en-US" altLang="zh-TW" sz="1800" dirty="0" smtClean="0"/>
              <a:t>(control charts)</a:t>
            </a:r>
          </a:p>
          <a:p>
            <a:pPr lvl="1">
              <a:buFont typeface="Wingdings" pitchFamily="2" charset="2"/>
              <a:buChar char="u"/>
            </a:pPr>
            <a:r>
              <a:rPr lang="zh-TW" altLang="en-US" sz="1800" dirty="0" smtClean="0">
                <a:solidFill>
                  <a:srgbClr val="0070C0"/>
                </a:solidFill>
              </a:rPr>
              <a:t>失效模式及效應分析</a:t>
            </a:r>
            <a:r>
              <a:rPr lang="en-US" altLang="zh-TW" sz="1800" dirty="0" smtClean="0">
                <a:solidFill>
                  <a:srgbClr val="0070C0"/>
                </a:solidFill>
              </a:rPr>
              <a:t> (Failure Modes and Effects Analysis; FMEA)</a:t>
            </a:r>
            <a:r>
              <a:rPr lang="zh-TW" altLang="en-US" sz="1800" dirty="0" smtClean="0">
                <a:solidFill>
                  <a:srgbClr val="0070C0"/>
                </a:solidFill>
              </a:rPr>
              <a:t> </a:t>
            </a:r>
            <a:r>
              <a:rPr lang="en-US" altLang="zh-TW" sz="1800" dirty="0" smtClean="0"/>
              <a:t>:</a:t>
            </a:r>
            <a:r>
              <a:rPr lang="zh-TW" altLang="en-US" sz="1800" dirty="0" smtClean="0"/>
              <a:t>是一套常用於設計開發的評價方法，能在設計階段時就有系統的預測系統內可能引起的失敗及故障等情況，並對這些現象所可能造成的影響來分析原因，以減少產品使用之風險或不確定性。</a:t>
            </a:r>
            <a:endParaRPr lang="en-US" altLang="zh-TW" sz="1800" dirty="0" smtClean="0"/>
          </a:p>
        </p:txBody>
      </p:sp>
      <p:pic>
        <p:nvPicPr>
          <p:cNvPr id="20482" name="Picture 2" descr="http://photino.cwb.gov.tw/tyweb/tyfnweb/report/figure/3-2-2/F3-2-2-05.gif"/>
          <p:cNvPicPr>
            <a:picLocks noChangeAspect="1" noChangeArrowheads="1"/>
          </p:cNvPicPr>
          <p:nvPr/>
        </p:nvPicPr>
        <p:blipFill>
          <a:blip r:embed="rId2" cstate="print"/>
          <a:srcRect/>
          <a:stretch>
            <a:fillRect/>
          </a:stretch>
        </p:blipFill>
        <p:spPr bwMode="auto">
          <a:xfrm>
            <a:off x="4644008" y="3717032"/>
            <a:ext cx="4104456" cy="2537771"/>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899592" y="4077072"/>
            <a:ext cx="3672408" cy="1754326"/>
          </a:xfrm>
          <a:prstGeom prst="rect">
            <a:avLst/>
          </a:prstGeom>
        </p:spPr>
        <p:txBody>
          <a:bodyPr wrap="square">
            <a:spAutoFit/>
          </a:bodyPr>
          <a:lstStyle/>
          <a:p>
            <a:pPr>
              <a:buFont typeface="Wingdings" pitchFamily="2" charset="2"/>
              <a:buChar char="u"/>
            </a:pPr>
            <a:r>
              <a:rPr lang="zh-TW" altLang="en-US" dirty="0" smtClean="0">
                <a:solidFill>
                  <a:srgbClr val="0070C0"/>
                </a:solidFill>
              </a:rPr>
              <a:t>實驗設計</a:t>
            </a:r>
            <a:r>
              <a:rPr lang="en-US" altLang="zh-TW" dirty="0" smtClean="0">
                <a:solidFill>
                  <a:srgbClr val="0070C0"/>
                </a:solidFill>
              </a:rPr>
              <a:t>(Design of experiments): </a:t>
            </a:r>
            <a:r>
              <a:rPr lang="zh-TW" altLang="en-US" dirty="0" smtClean="0"/>
              <a:t>亦稱多變量檢定，涉及「用什麼方法可更好的設計一個實驗」。如何設計實驗，使外來環境的變化能夠對實驗造成最小的影響，就是實驗規劃的目的。</a:t>
            </a:r>
            <a:endParaRPr lang="zh-TW" altLang="en-US" dirty="0"/>
          </a:p>
        </p:txBody>
      </p:sp>
    </p:spTree>
    <p:extLst>
      <p:ext uri="{BB962C8B-B14F-4D97-AF65-F5344CB8AC3E}">
        <p14:creationId xmlns:p14="http://schemas.microsoft.com/office/powerpoint/2010/main" val="36741372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0000"/>
                </a:solidFill>
              </a:rPr>
              <a:t>六標準差的角色與職責</a:t>
            </a:r>
            <a:endParaRPr lang="zh-TW" altLang="en-US" b="1" dirty="0">
              <a:solidFill>
                <a:srgbClr val="000000"/>
              </a:solidFill>
            </a:endParaRPr>
          </a:p>
        </p:txBody>
      </p:sp>
      <p:pic>
        <p:nvPicPr>
          <p:cNvPr id="21506" name="Picture 2"/>
          <p:cNvPicPr>
            <a:picLocks noChangeAspect="1" noChangeArrowheads="1"/>
          </p:cNvPicPr>
          <p:nvPr/>
        </p:nvPicPr>
        <p:blipFill>
          <a:blip r:embed="rId2" cstate="print"/>
          <a:srcRect l="12694" t="10101" r="14069" b="13250"/>
          <a:stretch>
            <a:fillRect/>
          </a:stretch>
        </p:blipFill>
        <p:spPr bwMode="auto">
          <a:xfrm>
            <a:off x="105477" y="1327989"/>
            <a:ext cx="8928992" cy="5256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橢圓形圖說文字 4"/>
          <p:cNvSpPr/>
          <p:nvPr/>
        </p:nvSpPr>
        <p:spPr>
          <a:xfrm>
            <a:off x="6084168" y="1484784"/>
            <a:ext cx="1152128" cy="648072"/>
          </a:xfrm>
          <a:prstGeom prst="wedgeEllipseCallout">
            <a:avLst>
              <a:gd name="adj1" fmla="val -21643"/>
              <a:gd name="adj2" fmla="val 79777"/>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smtClean="0"/>
              <a:t>推行</a:t>
            </a:r>
            <a:endParaRPr lang="zh-TW" altLang="en-US" dirty="0"/>
          </a:p>
        </p:txBody>
      </p:sp>
      <p:sp>
        <p:nvSpPr>
          <p:cNvPr id="6" name="矩形 5"/>
          <p:cNvSpPr/>
          <p:nvPr/>
        </p:nvSpPr>
        <p:spPr>
          <a:xfrm>
            <a:off x="251520" y="2276872"/>
            <a:ext cx="1944216" cy="79208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dirty="0" smtClean="0"/>
              <a:t>全員落實與</a:t>
            </a:r>
            <a:endParaRPr lang="en-US" altLang="zh-TW" dirty="0" smtClean="0"/>
          </a:p>
          <a:p>
            <a:pPr algn="ctr"/>
            <a:r>
              <a:rPr lang="zh-TW" altLang="en-US" dirty="0" smtClean="0"/>
              <a:t>教育訓練</a:t>
            </a:r>
            <a:endParaRPr lang="zh-TW" altLang="en-US" dirty="0"/>
          </a:p>
        </p:txBody>
      </p:sp>
      <p:sp>
        <p:nvSpPr>
          <p:cNvPr id="7" name="矩形 6"/>
          <p:cNvSpPr/>
          <p:nvPr/>
        </p:nvSpPr>
        <p:spPr>
          <a:xfrm>
            <a:off x="6948264" y="2204864"/>
            <a:ext cx="1944216" cy="8640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smtClean="0"/>
              <a:t>上下</a:t>
            </a:r>
            <a:r>
              <a:rPr lang="en-US" altLang="zh-TW" dirty="0" smtClean="0"/>
              <a:t>support</a:t>
            </a:r>
            <a:endParaRPr lang="zh-TW" altLang="en-US" dirty="0"/>
          </a:p>
        </p:txBody>
      </p:sp>
    </p:spTree>
    <p:extLst>
      <p:ext uri="{BB962C8B-B14F-4D97-AF65-F5344CB8AC3E}">
        <p14:creationId xmlns:p14="http://schemas.microsoft.com/office/powerpoint/2010/main" val="3910778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00"/>
                </a:solidFill>
              </a:rPr>
              <a:t>7.4 Shingo</a:t>
            </a:r>
            <a:r>
              <a:rPr lang="zh-TW" altLang="en-US" b="1" dirty="0" smtClean="0">
                <a:solidFill>
                  <a:srgbClr val="000000"/>
                </a:solidFill>
              </a:rPr>
              <a:t>系統：防呆系統</a:t>
            </a:r>
            <a:endParaRPr lang="en-US" b="1" dirty="0">
              <a:solidFill>
                <a:srgbClr val="000000"/>
              </a:solidFill>
            </a:endParaRPr>
          </a:p>
        </p:txBody>
      </p:sp>
      <p:sp>
        <p:nvSpPr>
          <p:cNvPr id="3" name="Rectangle 2"/>
          <p:cNvSpPr/>
          <p:nvPr/>
        </p:nvSpPr>
        <p:spPr>
          <a:xfrm>
            <a:off x="452955" y="1468889"/>
            <a:ext cx="8383197" cy="3046988"/>
          </a:xfrm>
          <a:prstGeom prst="rect">
            <a:avLst/>
          </a:prstGeom>
        </p:spPr>
        <p:txBody>
          <a:bodyPr wrap="square">
            <a:spAutoFit/>
          </a:bodyPr>
          <a:lstStyle/>
          <a:p>
            <a:r>
              <a:rPr lang="zh-TW" altLang="en-US" sz="2400" dirty="0" smtClean="0"/>
              <a:t>以發</a:t>
            </a:r>
            <a:r>
              <a:rPr lang="zh-TW" altLang="en-US" sz="2400" dirty="0"/>
              <a:t>明人新卿重夫</a:t>
            </a:r>
            <a:r>
              <a:rPr lang="en-US" sz="2400" dirty="0"/>
              <a:t>(Shigeo Shingo)</a:t>
            </a:r>
            <a:r>
              <a:rPr lang="zh-TW" altLang="en-US" sz="2400" dirty="0"/>
              <a:t>而命名的</a:t>
            </a:r>
            <a:r>
              <a:rPr lang="en-US" sz="2400" dirty="0"/>
              <a:t>Shingo</a:t>
            </a:r>
            <a:r>
              <a:rPr lang="zh-TW" altLang="en-US" sz="2400" dirty="0"/>
              <a:t>系統中最受重視的兩個層面包含</a:t>
            </a:r>
            <a:r>
              <a:rPr lang="zh-TW" altLang="en-US" sz="2400" dirty="0">
                <a:solidFill>
                  <a:srgbClr val="FF0000"/>
                </a:solidFill>
              </a:rPr>
              <a:t>「快速換模法</a:t>
            </a:r>
            <a:r>
              <a:rPr lang="en-US" sz="2400" dirty="0">
                <a:solidFill>
                  <a:srgbClr val="FF0000"/>
                </a:solidFill>
              </a:rPr>
              <a:t>(SMED)</a:t>
            </a:r>
            <a:r>
              <a:rPr lang="zh-TW" altLang="en-US" sz="2400" dirty="0">
                <a:solidFill>
                  <a:srgbClr val="FF0000"/>
                </a:solidFill>
              </a:rPr>
              <a:t>」</a:t>
            </a:r>
            <a:r>
              <a:rPr lang="zh-TW" altLang="en-US" sz="2400" dirty="0"/>
              <a:t>，縮短設備的整備時間，以及運用</a:t>
            </a:r>
            <a:r>
              <a:rPr lang="zh-TW" altLang="en-US" sz="2400" dirty="0">
                <a:solidFill>
                  <a:srgbClr val="FF0000"/>
                </a:solidFill>
              </a:rPr>
              <a:t>「</a:t>
            </a:r>
            <a:r>
              <a:rPr lang="zh-TW" altLang="en-US" sz="2400" dirty="0" smtClean="0">
                <a:solidFill>
                  <a:srgbClr val="FF0000"/>
                </a:solidFill>
              </a:rPr>
              <a:t>防呆系統」</a:t>
            </a:r>
            <a:r>
              <a:rPr lang="zh-TW" altLang="en-US" sz="2400" dirty="0"/>
              <a:t>，達到零缺點的目標</a:t>
            </a:r>
            <a:r>
              <a:rPr lang="zh-TW" altLang="en-US" sz="2400" dirty="0" smtClean="0"/>
              <a:t>。</a:t>
            </a:r>
            <a:endParaRPr lang="en-US" altLang="zh-TW" sz="2400" dirty="0" smtClean="0"/>
          </a:p>
          <a:p>
            <a:endParaRPr lang="zh-TW" altLang="en-US" sz="2400" dirty="0"/>
          </a:p>
          <a:p>
            <a:r>
              <a:rPr lang="en-US" sz="2400" dirty="0" smtClean="0"/>
              <a:t>SMED</a:t>
            </a:r>
            <a:r>
              <a:rPr lang="en-US" altLang="zh-TW" sz="2400" dirty="0" smtClean="0"/>
              <a:t>(Single-minute</a:t>
            </a:r>
            <a:r>
              <a:rPr lang="zh-TW" altLang="en-US" sz="2400" dirty="0" smtClean="0"/>
              <a:t> </a:t>
            </a:r>
            <a:r>
              <a:rPr lang="en-US" altLang="zh-TW" sz="2400" dirty="0" smtClean="0"/>
              <a:t>exchange</a:t>
            </a:r>
            <a:r>
              <a:rPr lang="zh-TW" altLang="en-US" sz="2400" dirty="0" smtClean="0"/>
              <a:t> </a:t>
            </a:r>
            <a:r>
              <a:rPr lang="en-US" altLang="zh-TW" sz="2400" dirty="0" smtClean="0"/>
              <a:t>of</a:t>
            </a:r>
            <a:r>
              <a:rPr lang="zh-TW" altLang="en-US" sz="2400" dirty="0" smtClean="0"/>
              <a:t> </a:t>
            </a:r>
            <a:r>
              <a:rPr lang="en-US" altLang="zh-TW" sz="2400" dirty="0" smtClean="0"/>
              <a:t>die)</a:t>
            </a:r>
            <a:r>
              <a:rPr lang="zh-TW" altLang="en-US" sz="2400" dirty="0" smtClean="0"/>
              <a:t>是</a:t>
            </a:r>
            <a:r>
              <a:rPr lang="zh-TW" altLang="en-US" sz="2400" dirty="0"/>
              <a:t>一種快速和有效的切換方法，認為所有的轉變</a:t>
            </a:r>
            <a:r>
              <a:rPr lang="en-US" sz="2400" dirty="0"/>
              <a:t>(</a:t>
            </a:r>
            <a:r>
              <a:rPr lang="zh-TW" altLang="en-US" sz="2400" dirty="0"/>
              <a:t>和啟動</a:t>
            </a:r>
            <a:r>
              <a:rPr lang="en-US" sz="2400" dirty="0"/>
              <a:t>)</a:t>
            </a:r>
            <a:r>
              <a:rPr lang="zh-TW" altLang="en-US" sz="2400" dirty="0"/>
              <a:t>時間都能夠且應該少於</a:t>
            </a:r>
            <a:r>
              <a:rPr lang="en-US" sz="2400" dirty="0"/>
              <a:t>10</a:t>
            </a:r>
            <a:r>
              <a:rPr lang="zh-TW" altLang="en-US" sz="2400" dirty="0"/>
              <a:t>分鐘，它可以將一種正在進行的生產工序快速切換到下一生產工序，達到最小浪費的狀態</a:t>
            </a:r>
            <a:r>
              <a:rPr lang="zh-TW" altLang="en-US" sz="2400" dirty="0" smtClean="0"/>
              <a:t>。</a:t>
            </a:r>
            <a:endParaRPr lang="en-US" altLang="zh-TW" sz="2400" dirty="0" smtClean="0"/>
          </a:p>
        </p:txBody>
      </p:sp>
    </p:spTree>
    <p:extLst>
      <p:ext uri="{BB962C8B-B14F-4D97-AF65-F5344CB8AC3E}">
        <p14:creationId xmlns:p14="http://schemas.microsoft.com/office/powerpoint/2010/main" val="3482794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7.4 Shingo</a:t>
            </a:r>
            <a:r>
              <a:rPr lang="zh-TW" altLang="en-US" b="1" dirty="0">
                <a:solidFill>
                  <a:srgbClr val="000000"/>
                </a:solidFill>
              </a:rPr>
              <a:t>系統：防呆系統</a:t>
            </a:r>
            <a:endParaRPr lang="en-US" dirty="0"/>
          </a:p>
        </p:txBody>
      </p:sp>
      <p:sp>
        <p:nvSpPr>
          <p:cNvPr id="5" name="Content Placeholder 4"/>
          <p:cNvSpPr>
            <a:spLocks noGrp="1"/>
          </p:cNvSpPr>
          <p:nvPr>
            <p:ph sz="quarter" idx="4294967295"/>
          </p:nvPr>
        </p:nvSpPr>
        <p:spPr>
          <a:xfrm>
            <a:off x="331914" y="1451584"/>
            <a:ext cx="8504238" cy="4572000"/>
          </a:xfrm>
        </p:spPr>
        <p:txBody>
          <a:bodyPr/>
          <a:lstStyle/>
          <a:p>
            <a:r>
              <a:rPr lang="en-US" altLang="zh-TW" dirty="0" smtClean="0"/>
              <a:t>Shingo</a:t>
            </a:r>
            <a:r>
              <a:rPr lang="zh-TW" altLang="en-US" dirty="0" smtClean="0"/>
              <a:t>系統的中心思想是區錯誤與不良品，最好的作法是在流程中做好管制作業。</a:t>
            </a:r>
            <a:endParaRPr lang="en-US" altLang="zh-TW" dirty="0" smtClean="0"/>
          </a:p>
          <a:p>
            <a:pPr marL="0" indent="0">
              <a:buNone/>
            </a:pPr>
            <a:endParaRPr lang="en-US" altLang="zh-TW" dirty="0" smtClean="0"/>
          </a:p>
          <a:p>
            <a:r>
              <a:rPr lang="zh-TW" altLang="en-US" dirty="0" smtClean="0"/>
              <a:t>管制作業必須對產品做百分之百的檢驗，其檢驗可分下面三類：</a:t>
            </a:r>
            <a:endParaRPr lang="en-US" altLang="zh-TW" dirty="0" smtClean="0"/>
          </a:p>
          <a:p>
            <a:r>
              <a:rPr lang="en-US" altLang="zh-TW" dirty="0" smtClean="0"/>
              <a:t>1.</a:t>
            </a:r>
            <a:r>
              <a:rPr lang="zh-TW" altLang="en-US" dirty="0" smtClean="0"/>
              <a:t>持續檢驗</a:t>
            </a:r>
            <a:endParaRPr lang="en-US" altLang="zh-TW" dirty="0" smtClean="0"/>
          </a:p>
          <a:p>
            <a:r>
              <a:rPr lang="en-US" altLang="zh-TW" dirty="0" smtClean="0"/>
              <a:t>2.</a:t>
            </a:r>
            <a:r>
              <a:rPr lang="zh-TW" altLang="en-US" dirty="0" smtClean="0"/>
              <a:t>自我檢驗</a:t>
            </a:r>
            <a:endParaRPr lang="en-US" altLang="zh-TW" dirty="0" smtClean="0"/>
          </a:p>
          <a:p>
            <a:r>
              <a:rPr lang="en-US" altLang="zh-TW" dirty="0" smtClean="0"/>
              <a:t>3.</a:t>
            </a:r>
            <a:r>
              <a:rPr lang="zh-TW" altLang="en-US" dirty="0" smtClean="0"/>
              <a:t>來源檢驗</a:t>
            </a:r>
            <a:endParaRPr lang="en-US" altLang="zh-TW" dirty="0" smtClean="0"/>
          </a:p>
          <a:p>
            <a:endParaRPr lang="en-US" dirty="0"/>
          </a:p>
        </p:txBody>
      </p:sp>
    </p:spTree>
    <p:extLst>
      <p:ext uri="{BB962C8B-B14F-4D97-AF65-F5344CB8AC3E}">
        <p14:creationId xmlns:p14="http://schemas.microsoft.com/office/powerpoint/2010/main" val="39049148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3_1.jpg"/>
          <p:cNvPicPr>
            <a:picLocks noChangeAspect="1"/>
          </p:cNvPicPr>
          <p:nvPr/>
        </p:nvPicPr>
        <p:blipFill>
          <a:blip r:embed="rId3">
            <a:alphaModFix amt="44000"/>
            <a:extLst>
              <a:ext uri="{28A0092B-C50C-407E-A947-70E740481C1C}">
                <a14:useLocalDpi xmlns:a14="http://schemas.microsoft.com/office/drawing/2010/main" val="0"/>
              </a:ext>
            </a:extLst>
          </a:blip>
          <a:stretch>
            <a:fillRect/>
          </a:stretch>
        </p:blipFill>
        <p:spPr>
          <a:xfrm>
            <a:off x="156778" y="2106467"/>
            <a:ext cx="8649212" cy="4293155"/>
          </a:xfrm>
          <a:prstGeom prst="rect">
            <a:avLst/>
          </a:prstGeom>
        </p:spPr>
      </p:pic>
      <p:sp>
        <p:nvSpPr>
          <p:cNvPr id="2" name="Title 1"/>
          <p:cNvSpPr>
            <a:spLocks noGrp="1"/>
          </p:cNvSpPr>
          <p:nvPr>
            <p:ph type="title"/>
          </p:nvPr>
        </p:nvSpPr>
        <p:spPr/>
        <p:txBody>
          <a:bodyPr/>
          <a:lstStyle/>
          <a:p>
            <a:r>
              <a:rPr lang="en-US" b="1" dirty="0">
                <a:solidFill>
                  <a:srgbClr val="000000"/>
                </a:solidFill>
              </a:rPr>
              <a:t>7.4 Shingo</a:t>
            </a:r>
            <a:r>
              <a:rPr lang="zh-TW" altLang="en-US" b="1" dirty="0">
                <a:solidFill>
                  <a:srgbClr val="000000"/>
                </a:solidFill>
              </a:rPr>
              <a:t>系統：防呆系統</a:t>
            </a:r>
            <a:endParaRPr lang="en-US" dirty="0"/>
          </a:p>
        </p:txBody>
      </p:sp>
      <p:sp>
        <p:nvSpPr>
          <p:cNvPr id="4" name="Content Placeholder 3"/>
          <p:cNvSpPr>
            <a:spLocks noGrp="1"/>
          </p:cNvSpPr>
          <p:nvPr>
            <p:ph sz="quarter" idx="4294967295"/>
          </p:nvPr>
        </p:nvSpPr>
        <p:spPr>
          <a:xfrm>
            <a:off x="301752" y="1370504"/>
            <a:ext cx="8504238" cy="4572000"/>
          </a:xfrm>
        </p:spPr>
        <p:txBody>
          <a:bodyPr/>
          <a:lstStyle/>
          <a:p>
            <a:r>
              <a:rPr lang="zh-TW" altLang="en-US" sz="2000" dirty="0" smtClean="0"/>
              <a:t>上述三種檢驗都需仰賴防呆程序或裝置組成的控制程序。防呆包括使用如查核表或特殊工具：</a:t>
            </a:r>
            <a:endParaRPr lang="en-US" altLang="zh-TW" sz="2000" dirty="0"/>
          </a:p>
          <a:p>
            <a:endParaRPr lang="en-US" altLang="zh-TW" dirty="0" smtClean="0"/>
          </a:p>
          <a:p>
            <a:r>
              <a:rPr lang="en-US" altLang="zh-TW" dirty="0" smtClean="0">
                <a:solidFill>
                  <a:srgbClr val="FF0000"/>
                </a:solidFill>
              </a:rPr>
              <a:t>1.</a:t>
            </a:r>
            <a:r>
              <a:rPr lang="zh-TW" altLang="en-US" dirty="0" smtClean="0">
                <a:solidFill>
                  <a:srgbClr val="FF0000"/>
                </a:solidFill>
              </a:rPr>
              <a:t>防止因流程開始前錯誤導致的不良品。</a:t>
            </a:r>
            <a:endParaRPr lang="en-US" altLang="zh-TW" dirty="0" smtClean="0">
              <a:solidFill>
                <a:srgbClr val="FF0000"/>
              </a:solidFill>
            </a:endParaRPr>
          </a:p>
          <a:p>
            <a:r>
              <a:rPr lang="en-US" altLang="zh-TW" dirty="0" smtClean="0">
                <a:solidFill>
                  <a:srgbClr val="FF0000"/>
                </a:solidFill>
              </a:rPr>
              <a:t>Ex:</a:t>
            </a:r>
            <a:r>
              <a:rPr lang="zh-TW" altLang="en-US" dirty="0" smtClean="0">
                <a:solidFill>
                  <a:srgbClr val="FF0000"/>
                </a:solidFill>
              </a:rPr>
              <a:t>零件盒、錯位</a:t>
            </a:r>
            <a:endParaRPr lang="en-US" altLang="zh-TW" dirty="0" smtClean="0">
              <a:solidFill>
                <a:srgbClr val="FF0000"/>
              </a:solidFill>
            </a:endParaRPr>
          </a:p>
          <a:p>
            <a:endParaRPr lang="en-US" altLang="zh-TW" dirty="0" smtClean="0">
              <a:solidFill>
                <a:srgbClr val="FF0000"/>
              </a:solidFill>
            </a:endParaRPr>
          </a:p>
          <a:p>
            <a:r>
              <a:rPr lang="en-US" altLang="zh-TW" dirty="0" smtClean="0">
                <a:solidFill>
                  <a:srgbClr val="FF0000"/>
                </a:solidFill>
              </a:rPr>
              <a:t>2.</a:t>
            </a:r>
            <a:r>
              <a:rPr lang="zh-TW" altLang="en-US" dirty="0" smtClean="0">
                <a:solidFill>
                  <a:srgbClr val="FF0000"/>
                </a:solidFill>
              </a:rPr>
              <a:t>快速回應異常的流程，讓員工可即時修正錯誤。</a:t>
            </a:r>
            <a:endParaRPr lang="en-US" altLang="zh-TW" dirty="0" smtClean="0">
              <a:solidFill>
                <a:srgbClr val="FF0000"/>
              </a:solidFill>
            </a:endParaRPr>
          </a:p>
          <a:p>
            <a:r>
              <a:rPr lang="en-US" altLang="zh-TW" dirty="0" smtClean="0">
                <a:solidFill>
                  <a:srgbClr val="FF0000"/>
                </a:solidFill>
              </a:rPr>
              <a:t>Ex:</a:t>
            </a:r>
            <a:r>
              <a:rPr lang="zh-TW" altLang="en-US" dirty="0" smtClean="0">
                <a:solidFill>
                  <a:srgbClr val="FF0000"/>
                </a:solidFill>
              </a:rPr>
              <a:t>夾治具、訊號檢測</a:t>
            </a:r>
            <a:endParaRPr lang="en-US" altLang="zh-TW" dirty="0" smtClean="0">
              <a:solidFill>
                <a:srgbClr val="FF0000"/>
              </a:solidFill>
            </a:endParaRPr>
          </a:p>
          <a:p>
            <a:endParaRPr lang="en-US" altLang="zh-TW" dirty="0" smtClean="0"/>
          </a:p>
          <a:p>
            <a:endParaRPr lang="en-US" altLang="zh-TW" dirty="0" smtClean="0"/>
          </a:p>
          <a:p>
            <a:endParaRPr lang="en-US" dirty="0"/>
          </a:p>
        </p:txBody>
      </p:sp>
    </p:spTree>
    <p:extLst>
      <p:ext uri="{BB962C8B-B14F-4D97-AF65-F5344CB8AC3E}">
        <p14:creationId xmlns:p14="http://schemas.microsoft.com/office/powerpoint/2010/main" val="13634997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TW" b="1" dirty="0">
                <a:solidFill>
                  <a:srgbClr val="000000"/>
                </a:solidFill>
              </a:rPr>
              <a:t>7.5 ISO</a:t>
            </a:r>
            <a:r>
              <a:rPr lang="zh-TW" altLang="en-US" b="1" dirty="0">
                <a:solidFill>
                  <a:srgbClr val="000000"/>
                </a:solidFill>
              </a:rPr>
              <a:t> </a:t>
            </a:r>
            <a:r>
              <a:rPr lang="en-US" altLang="zh-TW" b="1" dirty="0">
                <a:solidFill>
                  <a:srgbClr val="000000"/>
                </a:solidFill>
              </a:rPr>
              <a:t>9000</a:t>
            </a:r>
            <a:r>
              <a:rPr lang="zh-TW" altLang="en-US" b="1" dirty="0">
                <a:solidFill>
                  <a:srgbClr val="000000"/>
                </a:solidFill>
              </a:rPr>
              <a:t>與 </a:t>
            </a:r>
            <a:r>
              <a:rPr lang="en-US" altLang="zh-TW" b="1" dirty="0">
                <a:solidFill>
                  <a:srgbClr val="000000"/>
                </a:solidFill>
              </a:rPr>
              <a:t>ISO</a:t>
            </a:r>
            <a:r>
              <a:rPr lang="zh-TW" altLang="en-US" b="1" dirty="0">
                <a:solidFill>
                  <a:srgbClr val="000000"/>
                </a:solidFill>
              </a:rPr>
              <a:t> </a:t>
            </a:r>
            <a:r>
              <a:rPr lang="en-US" altLang="zh-TW" b="1" dirty="0">
                <a:solidFill>
                  <a:srgbClr val="000000"/>
                </a:solidFill>
              </a:rPr>
              <a:t>14000</a:t>
            </a:r>
            <a:endParaRPr lang="en-US" dirty="0"/>
          </a:p>
        </p:txBody>
      </p:sp>
      <p:sp>
        <p:nvSpPr>
          <p:cNvPr id="4" name="Content Placeholder 3"/>
          <p:cNvSpPr>
            <a:spLocks noGrp="1"/>
          </p:cNvSpPr>
          <p:nvPr>
            <p:ph sz="quarter" idx="4294967295"/>
          </p:nvPr>
        </p:nvSpPr>
        <p:spPr>
          <a:xfrm>
            <a:off x="331914" y="1527410"/>
            <a:ext cx="8504238" cy="4943186"/>
          </a:xfrm>
        </p:spPr>
        <p:txBody>
          <a:bodyPr>
            <a:normAutofit/>
          </a:bodyPr>
          <a:lstStyle/>
          <a:p>
            <a:r>
              <a:rPr lang="en-US" sz="2800" dirty="0"/>
              <a:t>ISO</a:t>
            </a:r>
            <a:r>
              <a:rPr lang="zh-TW" altLang="en-US" sz="2800" dirty="0"/>
              <a:t>是</a:t>
            </a:r>
            <a:r>
              <a:rPr lang="en-US" sz="2800" dirty="0"/>
              <a:t>International Organization for Standardization</a:t>
            </a:r>
            <a:r>
              <a:rPr lang="zh-TW" altLang="en-US" sz="2800" dirty="0"/>
              <a:t>的簡稱，其總部設在瑞士日內瓦，成立的主因是歐洲共同市場為了確保流通全歐洲之產品品質令人滿意，而制訂世界通用的國際標準，以促進標準國際化，減少技術性貿易障礙</a:t>
            </a:r>
            <a:r>
              <a:rPr lang="zh-TW" altLang="en-US" sz="2800" dirty="0" smtClean="0"/>
              <a:t>。</a:t>
            </a:r>
            <a:endParaRPr lang="en-US" altLang="zh-TW" sz="2800" dirty="0" smtClean="0"/>
          </a:p>
          <a:p>
            <a:endParaRPr lang="zh-TW" altLang="en-US" sz="2800" dirty="0"/>
          </a:p>
          <a:p>
            <a:r>
              <a:rPr lang="en-US" sz="2800" dirty="0"/>
              <a:t>ISO9000</a:t>
            </a:r>
            <a:r>
              <a:rPr lang="zh-TW" altLang="en-US" sz="2800" dirty="0"/>
              <a:t>主要包含</a:t>
            </a:r>
            <a:r>
              <a:rPr lang="en-US" sz="2800" dirty="0"/>
              <a:t>9000~9004</a:t>
            </a:r>
            <a:r>
              <a:rPr lang="zh-TW" altLang="en-US" sz="2800" dirty="0"/>
              <a:t>，共五個部分。其中</a:t>
            </a:r>
            <a:r>
              <a:rPr lang="en-US" sz="2800" dirty="0"/>
              <a:t>ISO 9000</a:t>
            </a:r>
            <a:r>
              <a:rPr lang="zh-TW" altLang="en-US" sz="2800" dirty="0"/>
              <a:t>與</a:t>
            </a:r>
            <a:r>
              <a:rPr lang="en-US" sz="2800" dirty="0"/>
              <a:t>9004</a:t>
            </a:r>
            <a:r>
              <a:rPr lang="zh-TW" altLang="en-US" sz="2800" dirty="0"/>
              <a:t>僅定義了作業的指導原則，而</a:t>
            </a:r>
            <a:r>
              <a:rPr lang="en-US" sz="2800" dirty="0"/>
              <a:t>ISO 9001~9003</a:t>
            </a:r>
            <a:r>
              <a:rPr lang="zh-TW" altLang="en-US" sz="2800" dirty="0"/>
              <a:t>則提供了定義完善之標準</a:t>
            </a:r>
            <a:r>
              <a:rPr lang="zh-TW" altLang="en-US" sz="2800" dirty="0" smtClean="0"/>
              <a:t>。</a:t>
            </a:r>
            <a:endParaRPr lang="en-US" altLang="zh-TW" sz="2800" dirty="0" smtClean="0"/>
          </a:p>
          <a:p>
            <a:endParaRPr lang="en-US" altLang="zh-TW" dirty="0" smtClean="0"/>
          </a:p>
          <a:p>
            <a:endParaRPr lang="zh-TW" altLang="en-US" dirty="0"/>
          </a:p>
          <a:p>
            <a:endParaRPr lang="en-US" dirty="0"/>
          </a:p>
        </p:txBody>
      </p:sp>
    </p:spTree>
    <p:extLst>
      <p:ext uri="{BB962C8B-B14F-4D97-AF65-F5344CB8AC3E}">
        <p14:creationId xmlns:p14="http://schemas.microsoft.com/office/powerpoint/2010/main" val="27497934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a:solidFill>
                  <a:srgbClr val="000000"/>
                </a:solidFill>
              </a:rPr>
              <a:t>7.5 ISO</a:t>
            </a:r>
            <a:r>
              <a:rPr lang="zh-TW" altLang="en-US" b="1" dirty="0">
                <a:solidFill>
                  <a:srgbClr val="000000"/>
                </a:solidFill>
              </a:rPr>
              <a:t> </a:t>
            </a:r>
            <a:r>
              <a:rPr lang="en-US" altLang="zh-TW" b="1" dirty="0">
                <a:solidFill>
                  <a:srgbClr val="000000"/>
                </a:solidFill>
              </a:rPr>
              <a:t>9000</a:t>
            </a:r>
            <a:r>
              <a:rPr lang="zh-TW" altLang="en-US" b="1" dirty="0">
                <a:solidFill>
                  <a:srgbClr val="000000"/>
                </a:solidFill>
              </a:rPr>
              <a:t>與 </a:t>
            </a:r>
            <a:r>
              <a:rPr lang="en-US" altLang="zh-TW" b="1" dirty="0">
                <a:solidFill>
                  <a:srgbClr val="000000"/>
                </a:solidFill>
              </a:rPr>
              <a:t>ISO</a:t>
            </a:r>
            <a:r>
              <a:rPr lang="zh-TW" altLang="en-US" b="1" dirty="0">
                <a:solidFill>
                  <a:srgbClr val="000000"/>
                </a:solidFill>
              </a:rPr>
              <a:t> </a:t>
            </a:r>
            <a:r>
              <a:rPr lang="en-US" altLang="zh-TW" b="1" dirty="0">
                <a:solidFill>
                  <a:srgbClr val="000000"/>
                </a:solidFill>
              </a:rPr>
              <a:t>14000</a:t>
            </a:r>
            <a:endParaRPr lang="en-US" b="1" dirty="0">
              <a:solidFill>
                <a:srgbClr val="000000"/>
              </a:solidFill>
            </a:endParaRPr>
          </a:p>
        </p:txBody>
      </p:sp>
      <p:sp>
        <p:nvSpPr>
          <p:cNvPr id="3" name="Content Placeholder 2"/>
          <p:cNvSpPr>
            <a:spLocks noGrp="1"/>
          </p:cNvSpPr>
          <p:nvPr>
            <p:ph sz="quarter" idx="4294967295"/>
          </p:nvPr>
        </p:nvSpPr>
        <p:spPr>
          <a:xfrm>
            <a:off x="498970" y="1603473"/>
            <a:ext cx="8504238" cy="4572000"/>
          </a:xfrm>
        </p:spPr>
        <p:txBody>
          <a:bodyPr/>
          <a:lstStyle/>
          <a:p>
            <a:r>
              <a:rPr lang="en-US" altLang="zh-TW" dirty="0"/>
              <a:t>ISO9000</a:t>
            </a:r>
            <a:r>
              <a:rPr lang="zh-TW" altLang="en-US" dirty="0"/>
              <a:t> 基於以下八點品質管理原則定義</a:t>
            </a:r>
            <a:endParaRPr lang="en-US" altLang="zh-TW" dirty="0"/>
          </a:p>
          <a:p>
            <a:r>
              <a:rPr lang="en-US" altLang="zh-TW" dirty="0"/>
              <a:t>1.</a:t>
            </a:r>
            <a:r>
              <a:rPr lang="zh-TW" altLang="en-US" dirty="0"/>
              <a:t>以顧客為焦點</a:t>
            </a:r>
            <a:r>
              <a:rPr lang="en-US" altLang="zh-TW" dirty="0"/>
              <a:t>    5.</a:t>
            </a:r>
            <a:r>
              <a:rPr lang="zh-TW" altLang="en-US" dirty="0"/>
              <a:t>系統導向的管理</a:t>
            </a:r>
            <a:endParaRPr lang="en-US" altLang="zh-TW" dirty="0"/>
          </a:p>
          <a:p>
            <a:r>
              <a:rPr lang="en-US" altLang="zh-TW" dirty="0"/>
              <a:t>2.</a:t>
            </a:r>
            <a:r>
              <a:rPr lang="zh-TW" altLang="en-US" dirty="0"/>
              <a:t>領導力</a:t>
            </a:r>
            <a:r>
              <a:rPr lang="en-US" altLang="zh-TW" dirty="0"/>
              <a:t>                6.</a:t>
            </a:r>
            <a:r>
              <a:rPr lang="zh-TW" altLang="en-US" dirty="0"/>
              <a:t>持續改善</a:t>
            </a:r>
            <a:endParaRPr lang="en-US" altLang="zh-TW" dirty="0"/>
          </a:p>
          <a:p>
            <a:r>
              <a:rPr lang="en-US" altLang="zh-TW" dirty="0"/>
              <a:t>3.</a:t>
            </a:r>
            <a:r>
              <a:rPr lang="zh-TW" altLang="en-US" dirty="0"/>
              <a:t>全員參與</a:t>
            </a:r>
            <a:r>
              <a:rPr lang="en-US" altLang="zh-TW" dirty="0"/>
              <a:t>            7.</a:t>
            </a:r>
            <a:r>
              <a:rPr lang="zh-TW" altLang="en-US" dirty="0"/>
              <a:t>根據實際資料制定決策</a:t>
            </a:r>
            <a:endParaRPr lang="en-US" altLang="zh-TW" dirty="0"/>
          </a:p>
          <a:p>
            <a:r>
              <a:rPr lang="en-US" altLang="zh-TW" dirty="0"/>
              <a:t>4.</a:t>
            </a:r>
            <a:r>
              <a:rPr lang="zh-TW" altLang="en-US" dirty="0"/>
              <a:t>流程導向</a:t>
            </a:r>
            <a:r>
              <a:rPr lang="en-US" altLang="zh-TW" dirty="0"/>
              <a:t>            8.</a:t>
            </a:r>
            <a:r>
              <a:rPr lang="zh-TW" altLang="en-US" dirty="0"/>
              <a:t>互</a:t>
            </a:r>
            <a:r>
              <a:rPr lang="zh-TW" altLang="en-US" dirty="0" smtClean="0"/>
              <a:t>惠的供應關係</a:t>
            </a:r>
            <a:endParaRPr lang="en-US" altLang="zh-TW" dirty="0" smtClean="0"/>
          </a:p>
          <a:p>
            <a:endParaRPr lang="en-US" altLang="zh-TW" dirty="0"/>
          </a:p>
          <a:p>
            <a:r>
              <a:rPr lang="en-US" altLang="zh-TW" dirty="0" smtClean="0"/>
              <a:t>ISO</a:t>
            </a:r>
            <a:r>
              <a:rPr lang="zh-TW" altLang="en-US" dirty="0" smtClean="0"/>
              <a:t> </a:t>
            </a:r>
            <a:r>
              <a:rPr lang="en-US" altLang="zh-TW" dirty="0"/>
              <a:t>14000</a:t>
            </a:r>
            <a:r>
              <a:rPr lang="zh-TW" altLang="en-US" dirty="0"/>
              <a:t> </a:t>
            </a:r>
            <a:endParaRPr lang="en-US" altLang="zh-TW" dirty="0"/>
          </a:p>
          <a:p>
            <a:r>
              <a:rPr lang="zh-TW" altLang="en-US" dirty="0"/>
              <a:t>環境管理標準，著眼於企業的環境責任</a:t>
            </a:r>
            <a:endParaRPr lang="en-US" dirty="0"/>
          </a:p>
          <a:p>
            <a:endParaRPr lang="en-US" dirty="0"/>
          </a:p>
        </p:txBody>
      </p:sp>
    </p:spTree>
    <p:extLst>
      <p:ext uri="{BB962C8B-B14F-4D97-AF65-F5344CB8AC3E}">
        <p14:creationId xmlns:p14="http://schemas.microsoft.com/office/powerpoint/2010/main" val="36266356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608347" y="857250"/>
            <a:ext cx="6516687" cy="2286000"/>
          </a:xfrm>
          <a:prstGeom prst="rect">
            <a:avLst/>
          </a:prstGeom>
          <a:noFill/>
          <a:ln w="9525">
            <a:noFill/>
            <a:round/>
            <a:headEnd/>
            <a:tailEnd/>
          </a:ln>
        </p:spPr>
        <p:txBody>
          <a:bodyPr anchor="b"/>
          <a:lstStyle/>
          <a:p>
            <a:pPr>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600" b="1" dirty="0">
                <a:solidFill>
                  <a:srgbClr val="000000"/>
                </a:solidFill>
                <a:latin typeface="+mj-ea"/>
                <a:ea typeface="+mj-ea"/>
              </a:rPr>
              <a:t>全面品質</a:t>
            </a:r>
            <a:r>
              <a:rPr lang="en-US" sz="5600" b="1" dirty="0" smtClean="0">
                <a:solidFill>
                  <a:srgbClr val="000000"/>
                </a:solidFill>
                <a:latin typeface="+mj-ea"/>
                <a:ea typeface="+mj-ea"/>
              </a:rPr>
              <a:t>管理</a:t>
            </a:r>
            <a:r>
              <a:rPr lang="en-US" altLang="zh-TW" sz="5600" b="1" dirty="0" smtClean="0">
                <a:solidFill>
                  <a:srgbClr val="000000"/>
                </a:solidFill>
                <a:latin typeface="+mj-ea"/>
                <a:ea typeface="+mj-ea"/>
              </a:rPr>
              <a:t> TQM</a:t>
            </a:r>
            <a:endParaRPr lang="en-US" altLang="zh-TW" sz="5600" b="1" dirty="0">
              <a:solidFill>
                <a:srgbClr val="000000"/>
              </a:solidFill>
              <a:latin typeface="+mj-ea"/>
              <a:ea typeface="+mj-ea"/>
            </a:endParaRPr>
          </a:p>
        </p:txBody>
      </p:sp>
    </p:spTree>
    <p:extLst>
      <p:ext uri="{BB962C8B-B14F-4D97-AF65-F5344CB8AC3E}">
        <p14:creationId xmlns:p14="http://schemas.microsoft.com/office/powerpoint/2010/main" val="4012452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solidFill>
                  <a:srgbClr val="000000"/>
                </a:solidFill>
              </a:rPr>
              <a:t>7.5 ISO</a:t>
            </a:r>
            <a:r>
              <a:rPr lang="zh-TW" altLang="en-US" b="1" dirty="0" smtClean="0">
                <a:solidFill>
                  <a:srgbClr val="000000"/>
                </a:solidFill>
              </a:rPr>
              <a:t> </a:t>
            </a:r>
            <a:r>
              <a:rPr lang="en-US" altLang="zh-TW" b="1" dirty="0" smtClean="0">
                <a:solidFill>
                  <a:srgbClr val="000000"/>
                </a:solidFill>
              </a:rPr>
              <a:t>9000</a:t>
            </a:r>
            <a:r>
              <a:rPr lang="zh-TW" altLang="en-US" b="1" dirty="0" smtClean="0">
                <a:solidFill>
                  <a:srgbClr val="000000"/>
                </a:solidFill>
              </a:rPr>
              <a:t>與 </a:t>
            </a:r>
            <a:r>
              <a:rPr lang="en-US" altLang="zh-TW" b="1" dirty="0" smtClean="0">
                <a:solidFill>
                  <a:srgbClr val="000000"/>
                </a:solidFill>
              </a:rPr>
              <a:t>ISO</a:t>
            </a:r>
            <a:r>
              <a:rPr lang="zh-TW" altLang="en-US" b="1" dirty="0" smtClean="0">
                <a:solidFill>
                  <a:srgbClr val="000000"/>
                </a:solidFill>
              </a:rPr>
              <a:t> </a:t>
            </a:r>
            <a:r>
              <a:rPr lang="en-US" altLang="zh-TW" b="1" dirty="0" smtClean="0">
                <a:solidFill>
                  <a:srgbClr val="000000"/>
                </a:solidFill>
              </a:rPr>
              <a:t>14000</a:t>
            </a:r>
            <a:endParaRPr lang="en-US" b="1" dirty="0">
              <a:solidFill>
                <a:srgbClr val="000000"/>
              </a:solidFill>
            </a:endParaRPr>
          </a:p>
        </p:txBody>
      </p:sp>
      <p:sp>
        <p:nvSpPr>
          <p:cNvPr id="3" name="Content Placeholder 2"/>
          <p:cNvSpPr>
            <a:spLocks noGrp="1"/>
          </p:cNvSpPr>
          <p:nvPr>
            <p:ph sz="quarter" idx="4294967295"/>
          </p:nvPr>
        </p:nvSpPr>
        <p:spPr>
          <a:xfrm>
            <a:off x="243389" y="1019672"/>
            <a:ext cx="8900611" cy="5139722"/>
          </a:xfrm>
        </p:spPr>
        <p:txBody>
          <a:bodyPr>
            <a:normAutofit/>
          </a:bodyPr>
          <a:lstStyle/>
          <a:p>
            <a:pPr marL="0" indent="0">
              <a:buNone/>
            </a:pPr>
            <a:endParaRPr lang="en-US" altLang="zh-TW" sz="2400" dirty="0" smtClean="0"/>
          </a:p>
          <a:p>
            <a:r>
              <a:rPr lang="zh-TW" altLang="en-US" sz="2400" dirty="0" smtClean="0"/>
              <a:t>企業獲得</a:t>
            </a:r>
            <a:r>
              <a:rPr lang="en-US" sz="2400" dirty="0" smtClean="0"/>
              <a:t>ISO 9000</a:t>
            </a:r>
            <a:r>
              <a:rPr lang="zh-TW" altLang="en-US" sz="2400" dirty="0" smtClean="0"/>
              <a:t>的認證，就等於取得競爭優勢的基本要素。</a:t>
            </a:r>
            <a:endParaRPr lang="en-US" altLang="zh-TW" sz="2400" dirty="0" smtClean="0"/>
          </a:p>
          <a:p>
            <a:endParaRPr lang="en-US" altLang="zh-TW" sz="2400" dirty="0" smtClean="0"/>
          </a:p>
          <a:p>
            <a:r>
              <a:rPr lang="en-US" altLang="zh-TW" sz="2400" dirty="0" smtClean="0"/>
              <a:t>ISO</a:t>
            </a:r>
            <a:r>
              <a:rPr lang="zh-TW" altLang="en-US" sz="2400" dirty="0" smtClean="0"/>
              <a:t> </a:t>
            </a:r>
            <a:r>
              <a:rPr lang="en-US" altLang="zh-TW" sz="2400" dirty="0"/>
              <a:t>9000</a:t>
            </a:r>
            <a:r>
              <a:rPr lang="zh-TW" altLang="en-US" sz="2400" dirty="0"/>
              <a:t> 的認證可分為三種形式：</a:t>
            </a:r>
            <a:endParaRPr lang="en-US" altLang="zh-TW" sz="2400" dirty="0"/>
          </a:p>
          <a:p>
            <a:r>
              <a:rPr lang="en-US" altLang="zh-TW" sz="2400" dirty="0"/>
              <a:t>1.</a:t>
            </a:r>
            <a:r>
              <a:rPr lang="zh-TW" altLang="en-US" sz="2400" dirty="0"/>
              <a:t>自我認證：企業須以</a:t>
            </a:r>
            <a:r>
              <a:rPr lang="en-US" altLang="zh-TW" sz="2400" dirty="0"/>
              <a:t>ISO</a:t>
            </a:r>
            <a:r>
              <a:rPr lang="zh-TW" altLang="en-US" sz="2400" dirty="0"/>
              <a:t> </a:t>
            </a:r>
            <a:r>
              <a:rPr lang="en-US" altLang="zh-TW" sz="2400" dirty="0"/>
              <a:t>9000</a:t>
            </a:r>
            <a:r>
              <a:rPr lang="zh-TW" altLang="en-US" sz="2400" dirty="0"/>
              <a:t>的標準自我稽核。</a:t>
            </a:r>
            <a:endParaRPr lang="en-US" altLang="zh-TW" sz="2400" dirty="0"/>
          </a:p>
          <a:p>
            <a:r>
              <a:rPr lang="en-US" altLang="zh-TW" sz="2400" dirty="0"/>
              <a:t>2.</a:t>
            </a:r>
            <a:r>
              <a:rPr lang="zh-TW" altLang="en-US" sz="2400" dirty="0"/>
              <a:t>第二者認證：由顧客稽核其供應商。</a:t>
            </a:r>
            <a:endParaRPr lang="en-US" altLang="zh-TW" sz="2400" dirty="0"/>
          </a:p>
          <a:p>
            <a:r>
              <a:rPr lang="en-US" altLang="zh-TW" sz="2400" dirty="0"/>
              <a:t>3.</a:t>
            </a:r>
            <a:r>
              <a:rPr lang="zh-TW" altLang="en-US" sz="2400" dirty="0"/>
              <a:t>第三者認證：須透過合格的國際標準或認證代理公司進行稽核</a:t>
            </a:r>
            <a:r>
              <a:rPr lang="zh-TW" altLang="en-US" sz="2400" dirty="0" smtClean="0"/>
              <a:t>。</a:t>
            </a:r>
            <a:endParaRPr lang="en-US" altLang="zh-TW" sz="2400" dirty="0"/>
          </a:p>
          <a:p>
            <a:endParaRPr lang="en-US" altLang="zh-TW" sz="2400" dirty="0"/>
          </a:p>
          <a:p>
            <a:r>
              <a:rPr lang="zh-TW" altLang="en-US" sz="2400" dirty="0" smtClean="0"/>
              <a:t>其中因為第三者認證最能提供買方在資訊不對稱下最客觀、最有保障的產品或服務；在加上透過第三者認證對於企業進軍歐洲共同市場亦有法律上的保障，故備受重視。</a:t>
            </a:r>
          </a:p>
        </p:txBody>
      </p:sp>
    </p:spTree>
    <p:extLst>
      <p:ext uri="{BB962C8B-B14F-4D97-AF65-F5344CB8AC3E}">
        <p14:creationId xmlns:p14="http://schemas.microsoft.com/office/powerpoint/2010/main" val="6535164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b="1" dirty="0">
                <a:solidFill>
                  <a:srgbClr val="000000"/>
                </a:solidFill>
              </a:rPr>
              <a:t>7.6 </a:t>
            </a:r>
            <a:r>
              <a:rPr lang="zh-TW" altLang="en-US" b="1" dirty="0">
                <a:solidFill>
                  <a:srgbClr val="000000"/>
                </a:solidFill>
              </a:rPr>
              <a:t>品質改善的外部標竿</a:t>
            </a:r>
            <a:endParaRPr lang="en-US" dirty="0"/>
          </a:p>
        </p:txBody>
      </p:sp>
      <p:sp>
        <p:nvSpPr>
          <p:cNvPr id="4" name="Content Placeholder 3"/>
          <p:cNvSpPr>
            <a:spLocks noGrp="1"/>
          </p:cNvSpPr>
          <p:nvPr>
            <p:ph sz="quarter" idx="4294967295"/>
          </p:nvPr>
        </p:nvSpPr>
        <p:spPr>
          <a:xfrm>
            <a:off x="331914" y="1527175"/>
            <a:ext cx="8504238" cy="4572000"/>
          </a:xfrm>
        </p:spPr>
        <p:txBody>
          <a:bodyPr>
            <a:normAutofit lnSpcReduction="10000"/>
          </a:bodyPr>
          <a:lstStyle/>
          <a:p>
            <a:r>
              <a:rPr lang="zh-TW" altLang="en-US" dirty="0"/>
              <a:t>品質改善是一個持續不斷增強的循環，標竿學習就是一例。藉由對內或對外設定學習目標，師法標竿，設定關鍵學習指標，改善組織績效</a:t>
            </a:r>
            <a:r>
              <a:rPr lang="zh-TW" altLang="en-US" dirty="0" smtClean="0"/>
              <a:t>。</a:t>
            </a:r>
            <a:endParaRPr lang="en-US" altLang="zh-TW" dirty="0" smtClean="0"/>
          </a:p>
          <a:p>
            <a:endParaRPr lang="en-US" altLang="zh-TW" dirty="0" smtClean="0"/>
          </a:p>
          <a:p>
            <a:r>
              <a:rPr lang="zh-TW" altLang="en-US" dirty="0" smtClean="0"/>
              <a:t>外部標竿是將目光像外</a:t>
            </a:r>
            <a:r>
              <a:rPr lang="zh-TW" altLang="en-US" dirty="0"/>
              <a:t>，參考競爭對手或產業外流程佼佼者的作業方式</a:t>
            </a:r>
            <a:r>
              <a:rPr lang="zh-TW" altLang="en-US" dirty="0" smtClean="0"/>
              <a:t>。</a:t>
            </a:r>
            <a:endParaRPr lang="en-US" altLang="zh-TW" dirty="0" smtClean="0"/>
          </a:p>
          <a:p>
            <a:endParaRPr lang="zh-TW" altLang="en-US" dirty="0"/>
          </a:p>
          <a:p>
            <a:r>
              <a:rPr lang="zh-TW" altLang="en-US" dirty="0" smtClean="0"/>
              <a:t>發起標竿學習的第一步是</a:t>
            </a:r>
            <a:r>
              <a:rPr lang="zh-TW" altLang="en-US" b="1" i="1" dirty="0"/>
              <a:t>確認需要</a:t>
            </a:r>
            <a:r>
              <a:rPr lang="zh-TW" altLang="en-US" b="1" i="1" dirty="0" smtClean="0"/>
              <a:t>改善的流程</a:t>
            </a:r>
            <a:r>
              <a:rPr lang="zh-TW" altLang="en-US" dirty="0" smtClean="0"/>
              <a:t>，其次</a:t>
            </a:r>
            <a:r>
              <a:rPr lang="zh-TW" altLang="en-US" b="1" i="1" dirty="0" smtClean="0"/>
              <a:t>檢視公司現況與標竿公司作法的差異</a:t>
            </a:r>
            <a:r>
              <a:rPr lang="zh-TW" altLang="en-US" dirty="0" smtClean="0"/>
              <a:t>，</a:t>
            </a:r>
            <a:r>
              <a:rPr lang="zh-TW" altLang="en-US" dirty="0"/>
              <a:t>逐步建立機制改善。在過程中，標竿學習團隊的資訊分享與指標設定比率也是重要考量因素。</a:t>
            </a:r>
            <a:r>
              <a:rPr lang="en-US" dirty="0"/>
              <a:t> </a:t>
            </a:r>
            <a:endParaRPr lang="zh-TW" altLang="en-US" dirty="0"/>
          </a:p>
          <a:p>
            <a:endParaRPr lang="en-US" dirty="0"/>
          </a:p>
        </p:txBody>
      </p:sp>
    </p:spTree>
    <p:extLst>
      <p:ext uri="{BB962C8B-B14F-4D97-AF65-F5344CB8AC3E}">
        <p14:creationId xmlns:p14="http://schemas.microsoft.com/office/powerpoint/2010/main" val="21925734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solidFill>
                  <a:srgbClr val="000000"/>
                </a:solidFill>
              </a:rPr>
              <a:t>7.7 </a:t>
            </a:r>
            <a:r>
              <a:rPr lang="zh-TW" altLang="en-US" b="1" dirty="0" smtClean="0">
                <a:solidFill>
                  <a:srgbClr val="000000"/>
                </a:solidFill>
              </a:rPr>
              <a:t>結論</a:t>
            </a:r>
            <a:endParaRPr lang="en-US" b="1" dirty="0">
              <a:solidFill>
                <a:srgbClr val="000000"/>
              </a:solidFill>
            </a:endParaRPr>
          </a:p>
        </p:txBody>
      </p:sp>
      <p:sp>
        <p:nvSpPr>
          <p:cNvPr id="3" name="Content Placeholder 2"/>
          <p:cNvSpPr>
            <a:spLocks noGrp="1"/>
          </p:cNvSpPr>
          <p:nvPr>
            <p:ph sz="quarter" idx="4294967295"/>
          </p:nvPr>
        </p:nvSpPr>
        <p:spPr>
          <a:xfrm>
            <a:off x="165670" y="1512292"/>
            <a:ext cx="8842248" cy="4572000"/>
          </a:xfrm>
        </p:spPr>
        <p:txBody>
          <a:bodyPr>
            <a:normAutofit/>
          </a:bodyPr>
          <a:lstStyle/>
          <a:p>
            <a:r>
              <a:rPr lang="zh-TW" altLang="en-US" sz="2400" dirty="0" smtClean="0"/>
              <a:t>如何達成</a:t>
            </a:r>
            <a:r>
              <a:rPr lang="en-US" altLang="zh-TW" sz="2400" dirty="0" smtClean="0"/>
              <a:t>TQM</a:t>
            </a:r>
            <a:r>
              <a:rPr lang="zh-TW" altLang="en-US" sz="2400" dirty="0" smtClean="0"/>
              <a:t>已不是秘密，今日的挑戰在於品質計畫是否能切合顧客的需求，並能快速地改善，以免損失任何的商機</a:t>
            </a:r>
            <a:endParaRPr lang="en-US" altLang="zh-TW" sz="2400" dirty="0" smtClean="0"/>
          </a:p>
          <a:p>
            <a:endParaRPr lang="en-US" altLang="zh-TW" sz="2400" dirty="0" smtClean="0"/>
          </a:p>
          <a:p>
            <a:r>
              <a:rPr lang="zh-TW" altLang="en-US" sz="2400" dirty="0" smtClean="0"/>
              <a:t>品質系統必須分析自己的品質，也必須提供長久的品質文化。</a:t>
            </a:r>
            <a:endParaRPr lang="en-US" altLang="zh-TW" sz="2400" dirty="0" smtClean="0"/>
          </a:p>
          <a:p>
            <a:endParaRPr lang="en-US" altLang="zh-TW" sz="2400" dirty="0" smtClean="0"/>
          </a:p>
          <a:p>
            <a:r>
              <a:rPr lang="zh-TW" altLang="en-US" sz="2400" dirty="0" smtClean="0"/>
              <a:t>許多公司曾因對品質的努力而獲得很好的商譽，但卻因經理人缺乏對品質的熱忱，無法持續對品質維持較高的優先目標，而讓公司變得默默無名。</a:t>
            </a:r>
            <a:endParaRPr lang="en-US" altLang="zh-TW" sz="2400" dirty="0" smtClean="0"/>
          </a:p>
          <a:p>
            <a:endParaRPr lang="en-US" altLang="zh-TW" sz="2400" dirty="0" smtClean="0"/>
          </a:p>
          <a:p>
            <a:r>
              <a:rPr lang="en-US" altLang="zh-TW" sz="2400" dirty="0" smtClean="0"/>
              <a:t>Tom</a:t>
            </a:r>
            <a:r>
              <a:rPr lang="zh-TW" altLang="en-US" sz="2400" dirty="0" smtClean="0"/>
              <a:t> </a:t>
            </a:r>
            <a:r>
              <a:rPr lang="en-US" altLang="zh-TW" sz="2400" dirty="0" smtClean="0"/>
              <a:t>Peters:</a:t>
            </a:r>
            <a:r>
              <a:rPr lang="zh-TW" altLang="en-US" sz="2400" dirty="0" smtClean="0"/>
              <a:t>許多品質計畫失敗的原因：系統缺乏熱情</a:t>
            </a:r>
            <a:r>
              <a:rPr lang="en-US" altLang="zh-TW" sz="2400" dirty="0" smtClean="0"/>
              <a:t> </a:t>
            </a:r>
            <a:r>
              <a:rPr lang="zh-TW" altLang="en-US" sz="2400" dirty="0" smtClean="0"/>
              <a:t>或</a:t>
            </a:r>
            <a:r>
              <a:rPr lang="en-US" altLang="zh-TW" sz="2400" dirty="0" smtClean="0"/>
              <a:t> </a:t>
            </a:r>
            <a:r>
              <a:rPr lang="zh-TW" altLang="en-US" sz="2400" dirty="0" smtClean="0"/>
              <a:t>空有熱情而沒有系統。</a:t>
            </a:r>
            <a:endParaRPr lang="en-US" sz="2400" dirty="0"/>
          </a:p>
        </p:txBody>
      </p:sp>
    </p:spTree>
    <p:extLst>
      <p:ext uri="{BB962C8B-B14F-4D97-AF65-F5344CB8AC3E}">
        <p14:creationId xmlns:p14="http://schemas.microsoft.com/office/powerpoint/2010/main" val="18741743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689907" y="1454885"/>
            <a:ext cx="7697787" cy="4948237"/>
            <a:chOff x="295" y="709"/>
            <a:chExt cx="4849" cy="3117"/>
          </a:xfrm>
        </p:grpSpPr>
        <p:sp>
          <p:nvSpPr>
            <p:cNvPr id="4" name="Line 2"/>
            <p:cNvSpPr>
              <a:spLocks noChangeShapeType="1"/>
            </p:cNvSpPr>
            <p:nvPr/>
          </p:nvSpPr>
          <p:spPr bwMode="auto">
            <a:xfrm>
              <a:off x="1021" y="1435"/>
              <a:ext cx="3266" cy="1"/>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Line 3"/>
            <p:cNvSpPr>
              <a:spLocks noChangeShapeType="1"/>
            </p:cNvSpPr>
            <p:nvPr/>
          </p:nvSpPr>
          <p:spPr bwMode="auto">
            <a:xfrm>
              <a:off x="1021" y="1791"/>
              <a:ext cx="2812" cy="6"/>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Line 4"/>
            <p:cNvSpPr>
              <a:spLocks noChangeShapeType="1"/>
            </p:cNvSpPr>
            <p:nvPr/>
          </p:nvSpPr>
          <p:spPr bwMode="auto">
            <a:xfrm>
              <a:off x="1021" y="2070"/>
              <a:ext cx="2449" cy="1"/>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Line 5"/>
            <p:cNvSpPr>
              <a:spLocks noChangeShapeType="1"/>
            </p:cNvSpPr>
            <p:nvPr/>
          </p:nvSpPr>
          <p:spPr bwMode="auto">
            <a:xfrm>
              <a:off x="1021" y="2433"/>
              <a:ext cx="1950" cy="1"/>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Line 6"/>
            <p:cNvSpPr>
              <a:spLocks noChangeShapeType="1"/>
            </p:cNvSpPr>
            <p:nvPr/>
          </p:nvSpPr>
          <p:spPr bwMode="auto">
            <a:xfrm>
              <a:off x="1021" y="2705"/>
              <a:ext cx="1542" cy="1"/>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Line 7"/>
            <p:cNvSpPr>
              <a:spLocks noChangeShapeType="1"/>
            </p:cNvSpPr>
            <p:nvPr/>
          </p:nvSpPr>
          <p:spPr bwMode="auto">
            <a:xfrm>
              <a:off x="1021" y="2977"/>
              <a:ext cx="1066" cy="1"/>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Line 8"/>
            <p:cNvSpPr>
              <a:spLocks noChangeShapeType="1"/>
            </p:cNvSpPr>
            <p:nvPr/>
          </p:nvSpPr>
          <p:spPr bwMode="auto">
            <a:xfrm>
              <a:off x="1021" y="3158"/>
              <a:ext cx="590" cy="1"/>
            </a:xfrm>
            <a:prstGeom prst="line">
              <a:avLst/>
            </a:prstGeom>
            <a:noFill/>
            <a:ln w="6480">
              <a:solidFill>
                <a:srgbClr val="D9D9D9"/>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11" name="Group 9"/>
            <p:cNvGrpSpPr>
              <a:grpSpLocks/>
            </p:cNvGrpSpPr>
            <p:nvPr/>
          </p:nvGrpSpPr>
          <p:grpSpPr bwMode="auto">
            <a:xfrm>
              <a:off x="1021" y="890"/>
              <a:ext cx="3839" cy="2449"/>
              <a:chOff x="1021" y="890"/>
              <a:chExt cx="3839" cy="2449"/>
            </a:xfrm>
          </p:grpSpPr>
          <p:cxnSp>
            <p:nvCxnSpPr>
              <p:cNvPr id="82" name="AutoShape 10"/>
              <p:cNvCxnSpPr>
                <a:cxnSpLocks noChangeShapeType="1"/>
              </p:cNvCxnSpPr>
              <p:nvPr/>
            </p:nvCxnSpPr>
            <p:spPr bwMode="auto">
              <a:xfrm flipV="1">
                <a:off x="1021" y="890"/>
                <a:ext cx="17" cy="2449"/>
              </a:xfrm>
              <a:prstGeom prst="bentConnector3">
                <a:avLst>
                  <a:gd name="adj1" fmla="val 50000"/>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3" name="AutoShape 11"/>
              <p:cNvCxnSpPr>
                <a:cxnSpLocks noChangeShapeType="1"/>
              </p:cNvCxnSpPr>
              <p:nvPr/>
            </p:nvCxnSpPr>
            <p:spPr bwMode="auto">
              <a:xfrm>
                <a:off x="1035" y="3330"/>
                <a:ext cx="3825" cy="1"/>
              </a:xfrm>
              <a:prstGeom prst="bentConnector3">
                <a:avLst>
                  <a:gd name="adj1" fmla="val 50000"/>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2" name="Group 12"/>
            <p:cNvGrpSpPr>
              <a:grpSpLocks/>
            </p:cNvGrpSpPr>
            <p:nvPr/>
          </p:nvGrpSpPr>
          <p:grpSpPr bwMode="auto">
            <a:xfrm>
              <a:off x="295" y="862"/>
              <a:ext cx="3129" cy="2340"/>
              <a:chOff x="295" y="862"/>
              <a:chExt cx="3129" cy="2340"/>
            </a:xfrm>
          </p:grpSpPr>
          <p:sp>
            <p:nvSpPr>
              <p:cNvPr id="74" name="Text Box 13"/>
              <p:cNvSpPr txBox="1">
                <a:spLocks noChangeArrowheads="1"/>
              </p:cNvSpPr>
              <p:nvPr/>
            </p:nvSpPr>
            <p:spPr bwMode="auto">
              <a:xfrm>
                <a:off x="295" y="3004"/>
                <a:ext cx="7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檢查出來的</a:t>
                </a:r>
              </a:p>
            </p:txBody>
          </p:sp>
          <p:sp>
            <p:nvSpPr>
              <p:cNvPr id="75" name="Text Box 14"/>
              <p:cNvSpPr txBox="1">
                <a:spLocks noChangeArrowheads="1"/>
              </p:cNvSpPr>
              <p:nvPr/>
            </p:nvSpPr>
            <p:spPr bwMode="auto">
              <a:xfrm>
                <a:off x="295" y="2777"/>
                <a:ext cx="7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製造出來的</a:t>
                </a:r>
              </a:p>
            </p:txBody>
          </p:sp>
          <p:sp>
            <p:nvSpPr>
              <p:cNvPr id="76" name="Text Box 15"/>
              <p:cNvSpPr txBox="1">
                <a:spLocks noChangeArrowheads="1"/>
              </p:cNvSpPr>
              <p:nvPr/>
            </p:nvSpPr>
            <p:spPr bwMode="auto">
              <a:xfrm>
                <a:off x="295" y="2524"/>
                <a:ext cx="7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設計出來的</a:t>
                </a:r>
              </a:p>
            </p:txBody>
          </p:sp>
          <p:sp>
            <p:nvSpPr>
              <p:cNvPr id="77" name="Text Box 16"/>
              <p:cNvSpPr txBox="1">
                <a:spLocks noChangeArrowheads="1"/>
              </p:cNvSpPr>
              <p:nvPr/>
            </p:nvSpPr>
            <p:spPr bwMode="auto">
              <a:xfrm>
                <a:off x="295" y="2252"/>
                <a:ext cx="7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管理出來的</a:t>
                </a:r>
              </a:p>
            </p:txBody>
          </p:sp>
          <p:sp>
            <p:nvSpPr>
              <p:cNvPr id="78" name="Text Box 17"/>
              <p:cNvSpPr txBox="1">
                <a:spLocks noChangeArrowheads="1"/>
              </p:cNvSpPr>
              <p:nvPr/>
            </p:nvSpPr>
            <p:spPr bwMode="auto">
              <a:xfrm>
                <a:off x="295" y="1960"/>
                <a:ext cx="7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經營出來的</a:t>
                </a:r>
              </a:p>
            </p:txBody>
          </p:sp>
          <p:sp>
            <p:nvSpPr>
              <p:cNvPr id="79" name="Text Box 18"/>
              <p:cNvSpPr txBox="1">
                <a:spLocks noChangeArrowheads="1"/>
              </p:cNvSpPr>
              <p:nvPr/>
            </p:nvSpPr>
            <p:spPr bwMode="auto">
              <a:xfrm>
                <a:off x="295" y="1662"/>
                <a:ext cx="7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習慣出來的</a:t>
                </a:r>
              </a:p>
            </p:txBody>
          </p:sp>
          <p:sp>
            <p:nvSpPr>
              <p:cNvPr id="80" name="Text Box 19"/>
              <p:cNvSpPr txBox="1">
                <a:spLocks noChangeArrowheads="1"/>
              </p:cNvSpPr>
              <p:nvPr/>
            </p:nvSpPr>
            <p:spPr bwMode="auto">
              <a:xfrm>
                <a:off x="340" y="1325"/>
                <a:ext cx="64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r" eaLnBrk="1" hangingPunct="1">
                  <a:buClrTx/>
                  <a:buFontTx/>
                  <a:buNone/>
                </a:pPr>
                <a:r>
                  <a:rPr lang="en-US" sz="1600" b="1">
                    <a:solidFill>
                      <a:srgbClr val="000000"/>
                    </a:solidFill>
                  </a:rPr>
                  <a:t>品質觀念</a:t>
                </a:r>
              </a:p>
            </p:txBody>
          </p:sp>
          <p:sp>
            <p:nvSpPr>
              <p:cNvPr id="81" name="Text Box 20"/>
              <p:cNvSpPr txBox="1">
                <a:spLocks noChangeArrowheads="1"/>
              </p:cNvSpPr>
              <p:nvPr/>
            </p:nvSpPr>
            <p:spPr bwMode="auto">
              <a:xfrm>
                <a:off x="1293" y="862"/>
                <a:ext cx="213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6000" rIns="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ctr" eaLnBrk="1" hangingPunct="1">
                  <a:buClrTx/>
                  <a:buFontTx/>
                  <a:buNone/>
                </a:pPr>
                <a:r>
                  <a:rPr lang="en-US" b="1">
                    <a:solidFill>
                      <a:srgbClr val="C00000"/>
                    </a:solidFill>
                  </a:rPr>
                  <a:t>品質管理系統演進與內涵</a:t>
                </a:r>
              </a:p>
            </p:txBody>
          </p:sp>
        </p:grpSp>
        <p:grpSp>
          <p:nvGrpSpPr>
            <p:cNvPr id="13" name="Group 21"/>
            <p:cNvGrpSpPr>
              <a:grpSpLocks/>
            </p:cNvGrpSpPr>
            <p:nvPr/>
          </p:nvGrpSpPr>
          <p:grpSpPr bwMode="auto">
            <a:xfrm>
              <a:off x="1656" y="3248"/>
              <a:ext cx="2721" cy="69"/>
              <a:chOff x="1656" y="3248"/>
              <a:chExt cx="2721" cy="69"/>
            </a:xfrm>
          </p:grpSpPr>
          <p:sp>
            <p:nvSpPr>
              <p:cNvPr id="67" name="Line 22"/>
              <p:cNvSpPr>
                <a:spLocks noChangeShapeType="1"/>
              </p:cNvSpPr>
              <p:nvPr/>
            </p:nvSpPr>
            <p:spPr bwMode="auto">
              <a:xfrm flipV="1">
                <a:off x="1656"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68" name="Line 23"/>
              <p:cNvSpPr>
                <a:spLocks noChangeShapeType="1"/>
              </p:cNvSpPr>
              <p:nvPr/>
            </p:nvSpPr>
            <p:spPr bwMode="auto">
              <a:xfrm flipV="1">
                <a:off x="2109"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69" name="Line 24"/>
              <p:cNvSpPr>
                <a:spLocks noChangeShapeType="1"/>
              </p:cNvSpPr>
              <p:nvPr/>
            </p:nvSpPr>
            <p:spPr bwMode="auto">
              <a:xfrm flipV="1">
                <a:off x="2563"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70" name="Line 25"/>
              <p:cNvSpPr>
                <a:spLocks noChangeShapeType="1"/>
              </p:cNvSpPr>
              <p:nvPr/>
            </p:nvSpPr>
            <p:spPr bwMode="auto">
              <a:xfrm flipV="1">
                <a:off x="3016"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 name="Line 26"/>
              <p:cNvSpPr>
                <a:spLocks noChangeShapeType="1"/>
              </p:cNvSpPr>
              <p:nvPr/>
            </p:nvSpPr>
            <p:spPr bwMode="auto">
              <a:xfrm flipV="1">
                <a:off x="3470"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72" name="Line 27"/>
              <p:cNvSpPr>
                <a:spLocks noChangeShapeType="1"/>
              </p:cNvSpPr>
              <p:nvPr/>
            </p:nvSpPr>
            <p:spPr bwMode="auto">
              <a:xfrm flipV="1">
                <a:off x="3923"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sp>
            <p:nvSpPr>
              <p:cNvPr id="73" name="Line 28"/>
              <p:cNvSpPr>
                <a:spLocks noChangeShapeType="1"/>
              </p:cNvSpPr>
              <p:nvPr/>
            </p:nvSpPr>
            <p:spPr bwMode="auto">
              <a:xfrm flipV="1">
                <a:off x="4377" y="3247"/>
                <a:ext cx="1" cy="72"/>
              </a:xfrm>
              <a:prstGeom prst="line">
                <a:avLst/>
              </a:prstGeom>
              <a:noFill/>
              <a:ln w="25560">
                <a:solidFill>
                  <a:srgbClr val="002060"/>
                </a:solidFill>
                <a:miter lim="800000"/>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4" name="Text Box 29"/>
            <p:cNvSpPr txBox="1">
              <a:spLocks noChangeArrowheads="1"/>
            </p:cNvSpPr>
            <p:nvPr/>
          </p:nvSpPr>
          <p:spPr bwMode="auto">
            <a:xfrm>
              <a:off x="1338" y="2842"/>
              <a:ext cx="59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a:solidFill>
                    <a:srgbClr val="FF0000"/>
                  </a:solidFill>
                </a:rPr>
                <a:t>QI</a:t>
              </a:r>
            </a:p>
          </p:txBody>
        </p:sp>
        <p:sp>
          <p:nvSpPr>
            <p:cNvPr id="15" name="Text Box 30"/>
            <p:cNvSpPr txBox="1">
              <a:spLocks noChangeArrowheads="1"/>
            </p:cNvSpPr>
            <p:nvPr/>
          </p:nvSpPr>
          <p:spPr bwMode="auto">
            <a:xfrm>
              <a:off x="1837" y="2689"/>
              <a:ext cx="86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a:solidFill>
                    <a:srgbClr val="FF0000"/>
                  </a:solidFill>
                </a:rPr>
                <a:t>QC</a:t>
              </a:r>
              <a:r>
                <a:rPr lang="en-US" altLang="zh-TW" sz="1000">
                  <a:solidFill>
                    <a:srgbClr val="FF0000"/>
                  </a:solidFill>
                </a:rPr>
                <a:t>(</a:t>
              </a:r>
              <a:r>
                <a:rPr lang="en-US" sz="1000">
                  <a:solidFill>
                    <a:srgbClr val="FF0000"/>
                  </a:solidFill>
                </a:rPr>
                <a:t>品質管制</a:t>
              </a:r>
              <a:r>
                <a:rPr lang="en-US" altLang="zh-TW" sz="1000">
                  <a:solidFill>
                    <a:srgbClr val="FF0000"/>
                  </a:solidFill>
                </a:rPr>
                <a:t>)</a:t>
              </a:r>
            </a:p>
          </p:txBody>
        </p:sp>
        <p:sp>
          <p:nvSpPr>
            <p:cNvPr id="16" name="Text Box 31"/>
            <p:cNvSpPr txBox="1">
              <a:spLocks noChangeArrowheads="1"/>
            </p:cNvSpPr>
            <p:nvPr/>
          </p:nvSpPr>
          <p:spPr bwMode="auto">
            <a:xfrm>
              <a:off x="2270" y="2417"/>
              <a:ext cx="86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dirty="0">
                  <a:solidFill>
                    <a:srgbClr val="FF0000"/>
                  </a:solidFill>
                </a:rPr>
                <a:t>QA</a:t>
              </a:r>
              <a:r>
                <a:rPr lang="en-US" altLang="zh-TW" sz="1000" dirty="0">
                  <a:solidFill>
                    <a:srgbClr val="FF0000"/>
                  </a:solidFill>
                </a:rPr>
                <a:t>(</a:t>
              </a:r>
              <a:r>
                <a:rPr lang="en-US" sz="1000" dirty="0">
                  <a:solidFill>
                    <a:srgbClr val="FF0000"/>
                  </a:solidFill>
                </a:rPr>
                <a:t>品質保證</a:t>
              </a:r>
              <a:r>
                <a:rPr lang="en-US" altLang="zh-TW" sz="1000" dirty="0">
                  <a:solidFill>
                    <a:srgbClr val="FF0000"/>
                  </a:solidFill>
                </a:rPr>
                <a:t>)</a:t>
              </a:r>
            </a:p>
          </p:txBody>
        </p:sp>
        <p:sp>
          <p:nvSpPr>
            <p:cNvPr id="17" name="Text Box 32"/>
            <p:cNvSpPr txBox="1">
              <a:spLocks noChangeArrowheads="1"/>
            </p:cNvSpPr>
            <p:nvPr/>
          </p:nvSpPr>
          <p:spPr bwMode="auto">
            <a:xfrm>
              <a:off x="2790" y="2116"/>
              <a:ext cx="95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a:solidFill>
                    <a:srgbClr val="FF0000"/>
                  </a:solidFill>
                </a:rPr>
                <a:t>TQC</a:t>
              </a:r>
              <a:r>
                <a:rPr lang="en-US" altLang="zh-TW" sz="1000">
                  <a:solidFill>
                    <a:srgbClr val="FF0000"/>
                  </a:solidFill>
                </a:rPr>
                <a:t>(</a:t>
              </a:r>
              <a:r>
                <a:rPr lang="en-US" sz="1000">
                  <a:solidFill>
                    <a:srgbClr val="FF0000"/>
                  </a:solidFill>
                </a:rPr>
                <a:t>全面品質管制</a:t>
              </a:r>
              <a:r>
                <a:rPr lang="en-US" altLang="zh-TW" sz="1000">
                  <a:solidFill>
                    <a:srgbClr val="FF0000"/>
                  </a:solidFill>
                </a:rPr>
                <a:t>)</a:t>
              </a:r>
            </a:p>
          </p:txBody>
        </p:sp>
        <p:sp>
          <p:nvSpPr>
            <p:cNvPr id="18" name="Text Box 33"/>
            <p:cNvSpPr txBox="1">
              <a:spLocks noChangeArrowheads="1"/>
            </p:cNvSpPr>
            <p:nvPr/>
          </p:nvSpPr>
          <p:spPr bwMode="auto">
            <a:xfrm>
              <a:off x="3062" y="1793"/>
              <a:ext cx="122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a:solidFill>
                    <a:srgbClr val="FF0000"/>
                  </a:solidFill>
                </a:rPr>
                <a:t>CWQC</a:t>
              </a:r>
              <a:r>
                <a:rPr lang="en-US" altLang="zh-TW" sz="1000">
                  <a:solidFill>
                    <a:srgbClr val="FF0000"/>
                  </a:solidFill>
                </a:rPr>
                <a:t>(</a:t>
              </a:r>
              <a:r>
                <a:rPr lang="en-US" sz="1000">
                  <a:solidFill>
                    <a:srgbClr val="FF0000"/>
                  </a:solidFill>
                </a:rPr>
                <a:t>全面公司管理</a:t>
              </a:r>
              <a:r>
                <a:rPr lang="en-US" altLang="zh-TW" sz="1000">
                  <a:solidFill>
                    <a:srgbClr val="FF0000"/>
                  </a:solidFill>
                </a:rPr>
                <a:t>)</a:t>
              </a:r>
            </a:p>
          </p:txBody>
        </p:sp>
        <p:sp>
          <p:nvSpPr>
            <p:cNvPr id="19" name="Text Box 34"/>
            <p:cNvSpPr txBox="1">
              <a:spLocks noChangeArrowheads="1"/>
            </p:cNvSpPr>
            <p:nvPr/>
          </p:nvSpPr>
          <p:spPr bwMode="auto">
            <a:xfrm>
              <a:off x="3470" y="1436"/>
              <a:ext cx="113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a:solidFill>
                    <a:srgbClr val="FF0000"/>
                  </a:solidFill>
                </a:rPr>
                <a:t>TQM</a:t>
              </a:r>
              <a:r>
                <a:rPr lang="en-US" altLang="zh-TW" sz="1000">
                  <a:solidFill>
                    <a:srgbClr val="FF0000"/>
                  </a:solidFill>
                </a:rPr>
                <a:t>(</a:t>
              </a:r>
              <a:r>
                <a:rPr lang="en-US" sz="1000">
                  <a:solidFill>
                    <a:srgbClr val="FF0000"/>
                  </a:solidFill>
                </a:rPr>
                <a:t>全面品質管理</a:t>
              </a:r>
              <a:r>
                <a:rPr lang="en-US" altLang="zh-TW" sz="1000">
                  <a:solidFill>
                    <a:srgbClr val="FF0000"/>
                  </a:solidFill>
                </a:rPr>
                <a:t>)</a:t>
              </a:r>
            </a:p>
          </p:txBody>
        </p:sp>
        <p:grpSp>
          <p:nvGrpSpPr>
            <p:cNvPr id="20" name="Group 35"/>
            <p:cNvGrpSpPr>
              <a:grpSpLocks/>
            </p:cNvGrpSpPr>
            <p:nvPr/>
          </p:nvGrpSpPr>
          <p:grpSpPr bwMode="auto">
            <a:xfrm>
              <a:off x="3878" y="1072"/>
              <a:ext cx="861" cy="407"/>
              <a:chOff x="3878" y="1072"/>
              <a:chExt cx="861" cy="407"/>
            </a:xfrm>
          </p:grpSpPr>
          <p:sp>
            <p:nvSpPr>
              <p:cNvPr id="65" name="AutoShape 36"/>
              <p:cNvSpPr>
                <a:spLocks noChangeArrowheads="1"/>
              </p:cNvSpPr>
              <p:nvPr/>
            </p:nvSpPr>
            <p:spPr bwMode="auto">
              <a:xfrm>
                <a:off x="4105" y="1072"/>
                <a:ext cx="454" cy="408"/>
              </a:xfrm>
              <a:prstGeom prst="irregularSeal2">
                <a:avLst/>
              </a:prstGeom>
              <a:solidFill>
                <a:srgbClr val="FF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66" name="Text Box 37"/>
              <p:cNvSpPr txBox="1">
                <a:spLocks noChangeArrowheads="1"/>
              </p:cNvSpPr>
              <p:nvPr/>
            </p:nvSpPr>
            <p:spPr bwMode="auto">
              <a:xfrm>
                <a:off x="3878" y="1143"/>
                <a:ext cx="86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2400">
                    <a:solidFill>
                      <a:srgbClr val="FF0000"/>
                    </a:solidFill>
                  </a:rPr>
                  <a:t>6</a:t>
                </a:r>
                <a:r>
                  <a:rPr lang="el-GR" altLang="zh-TW" sz="2400">
                    <a:solidFill>
                      <a:srgbClr val="FF0000"/>
                    </a:solidFill>
                  </a:rPr>
                  <a:t>σ</a:t>
                </a:r>
              </a:p>
            </p:txBody>
          </p:sp>
        </p:grpSp>
        <p:sp>
          <p:nvSpPr>
            <p:cNvPr id="21" name="Text Box 38"/>
            <p:cNvSpPr txBox="1">
              <a:spLocks noChangeArrowheads="1"/>
            </p:cNvSpPr>
            <p:nvPr/>
          </p:nvSpPr>
          <p:spPr bwMode="auto">
            <a:xfrm>
              <a:off x="1656" y="306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量測技術</a:t>
              </a:r>
            </a:p>
          </p:txBody>
        </p:sp>
        <p:sp>
          <p:nvSpPr>
            <p:cNvPr id="22" name="Text Box 39"/>
            <p:cNvSpPr txBox="1">
              <a:spLocks noChangeArrowheads="1"/>
            </p:cNvSpPr>
            <p:nvPr/>
          </p:nvSpPr>
          <p:spPr bwMode="auto">
            <a:xfrm>
              <a:off x="1021" y="297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符合規格</a:t>
              </a:r>
            </a:p>
          </p:txBody>
        </p:sp>
        <p:sp>
          <p:nvSpPr>
            <p:cNvPr id="23" name="Text Box 40"/>
            <p:cNvSpPr txBox="1">
              <a:spLocks noChangeArrowheads="1"/>
            </p:cNvSpPr>
            <p:nvPr/>
          </p:nvSpPr>
          <p:spPr bwMode="auto">
            <a:xfrm>
              <a:off x="1429" y="2705"/>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降低不良</a:t>
              </a:r>
            </a:p>
          </p:txBody>
        </p:sp>
        <p:sp>
          <p:nvSpPr>
            <p:cNvPr id="24" name="Text Box 41"/>
            <p:cNvSpPr txBox="1">
              <a:spLocks noChangeArrowheads="1"/>
            </p:cNvSpPr>
            <p:nvPr/>
          </p:nvSpPr>
          <p:spPr bwMode="auto">
            <a:xfrm>
              <a:off x="1867" y="2343"/>
              <a:ext cx="59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經久耐用</a:t>
              </a:r>
            </a:p>
            <a:p>
              <a:pPr eaLnBrk="1" hangingPunct="1">
                <a:buClrTx/>
                <a:buFontTx/>
                <a:buNone/>
              </a:pPr>
              <a:r>
                <a:rPr lang="en-US" sz="1400" b="1">
                  <a:solidFill>
                    <a:srgbClr val="000000"/>
                  </a:solidFill>
                </a:rPr>
                <a:t>變異減少</a:t>
              </a:r>
            </a:p>
          </p:txBody>
        </p:sp>
        <p:sp>
          <p:nvSpPr>
            <p:cNvPr id="25" name="Text Box 42"/>
            <p:cNvSpPr txBox="1">
              <a:spLocks noChangeArrowheads="1"/>
            </p:cNvSpPr>
            <p:nvPr/>
          </p:nvSpPr>
          <p:spPr bwMode="auto">
            <a:xfrm>
              <a:off x="2255" y="2071"/>
              <a:ext cx="59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全員參與</a:t>
              </a:r>
            </a:p>
            <a:p>
              <a:pPr eaLnBrk="1" hangingPunct="1">
                <a:buClrTx/>
                <a:buFontTx/>
                <a:buNone/>
              </a:pPr>
              <a:r>
                <a:rPr lang="en-US" sz="1400" b="1">
                  <a:solidFill>
                    <a:srgbClr val="000000"/>
                  </a:solidFill>
                </a:rPr>
                <a:t>品質成本</a:t>
              </a:r>
            </a:p>
          </p:txBody>
        </p:sp>
        <p:sp>
          <p:nvSpPr>
            <p:cNvPr id="26" name="AutoShape 43"/>
            <p:cNvSpPr>
              <a:spLocks/>
            </p:cNvSpPr>
            <p:nvPr/>
          </p:nvSpPr>
          <p:spPr bwMode="auto">
            <a:xfrm rot="-360000">
              <a:off x="1067" y="1463"/>
              <a:ext cx="3575" cy="1652"/>
            </a:xfrm>
            <a:custGeom>
              <a:avLst/>
              <a:gdLst>
                <a:gd name="T0" fmla="*/ 0 w 3356"/>
                <a:gd name="T1" fmla="*/ 664107649 h 1838"/>
                <a:gd name="T2" fmla="*/ 2147483647 w 3356"/>
                <a:gd name="T3" fmla="*/ 664107649 h 1838"/>
                <a:gd name="T4" fmla="*/ 2147483647 w 3356"/>
                <a:gd name="T5" fmla="*/ 0 h 1838"/>
                <a:gd name="T6" fmla="*/ 0 60000 65536"/>
                <a:gd name="T7" fmla="*/ 0 60000 65536"/>
                <a:gd name="T8" fmla="*/ 0 60000 65536"/>
                <a:gd name="T9" fmla="*/ 0 w 3356"/>
                <a:gd name="T10" fmla="*/ 0 h 1838"/>
                <a:gd name="T11" fmla="*/ 3356 w 3356"/>
                <a:gd name="T12" fmla="*/ 1838 h 1838"/>
              </a:gdLst>
              <a:ahLst/>
              <a:cxnLst>
                <a:cxn ang="T6">
                  <a:pos x="T0" y="T1"/>
                </a:cxn>
                <a:cxn ang="T7">
                  <a:pos x="T2" y="T3"/>
                </a:cxn>
                <a:cxn ang="T8">
                  <a:pos x="T4" y="T5"/>
                </a:cxn>
              </a:cxnLst>
              <a:rect l="T9" t="T10" r="T11" b="T12"/>
              <a:pathLst>
                <a:path w="3356" h="1838">
                  <a:moveTo>
                    <a:pt x="0" y="1769"/>
                  </a:moveTo>
                  <a:cubicBezTo>
                    <a:pt x="242" y="1803"/>
                    <a:pt x="484" y="1838"/>
                    <a:pt x="1043" y="1543"/>
                  </a:cubicBezTo>
                  <a:cubicBezTo>
                    <a:pt x="1602" y="1248"/>
                    <a:pt x="2963" y="227"/>
                    <a:pt x="3356" y="0"/>
                  </a:cubicBezTo>
                </a:path>
              </a:pathLst>
            </a:custGeom>
            <a:noFill/>
            <a:ln w="63360">
              <a:solidFill>
                <a:srgbClr val="FF66FF"/>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7" name="Text Box 44"/>
            <p:cNvSpPr txBox="1">
              <a:spLocks noChangeArrowheads="1"/>
            </p:cNvSpPr>
            <p:nvPr/>
          </p:nvSpPr>
          <p:spPr bwMode="auto">
            <a:xfrm>
              <a:off x="2608" y="1708"/>
              <a:ext cx="59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全員參與</a:t>
              </a:r>
            </a:p>
            <a:p>
              <a:pPr eaLnBrk="1" hangingPunct="1">
                <a:buClrTx/>
                <a:buFontTx/>
                <a:buNone/>
              </a:pPr>
              <a:r>
                <a:rPr lang="en-US" sz="1400" b="1">
                  <a:solidFill>
                    <a:srgbClr val="000000"/>
                  </a:solidFill>
                </a:rPr>
                <a:t>管理項目</a:t>
              </a:r>
            </a:p>
          </p:txBody>
        </p:sp>
        <p:sp>
          <p:nvSpPr>
            <p:cNvPr id="28" name="Text Box 45"/>
            <p:cNvSpPr txBox="1">
              <a:spLocks noChangeArrowheads="1"/>
            </p:cNvSpPr>
            <p:nvPr/>
          </p:nvSpPr>
          <p:spPr bwMode="auto">
            <a:xfrm>
              <a:off x="3027" y="1235"/>
              <a:ext cx="59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全員參與</a:t>
              </a:r>
            </a:p>
            <a:p>
              <a:pPr eaLnBrk="1" hangingPunct="1">
                <a:buClrTx/>
                <a:buFontTx/>
                <a:buNone/>
              </a:pPr>
              <a:r>
                <a:rPr lang="en-US" sz="1400" b="1">
                  <a:solidFill>
                    <a:srgbClr val="000000"/>
                  </a:solidFill>
                </a:rPr>
                <a:t>經營策略</a:t>
              </a:r>
            </a:p>
            <a:p>
              <a:pPr eaLnBrk="1" hangingPunct="1">
                <a:buClrTx/>
                <a:buFontTx/>
                <a:buNone/>
              </a:pPr>
              <a:r>
                <a:rPr lang="en-US" sz="1400" b="1">
                  <a:solidFill>
                    <a:srgbClr val="000000"/>
                  </a:solidFill>
                </a:rPr>
                <a:t>流程導向</a:t>
              </a:r>
            </a:p>
          </p:txBody>
        </p:sp>
        <p:grpSp>
          <p:nvGrpSpPr>
            <p:cNvPr id="29" name="Group 46"/>
            <p:cNvGrpSpPr>
              <a:grpSpLocks/>
            </p:cNvGrpSpPr>
            <p:nvPr/>
          </p:nvGrpSpPr>
          <p:grpSpPr bwMode="auto">
            <a:xfrm>
              <a:off x="3561" y="709"/>
              <a:ext cx="861" cy="543"/>
              <a:chOff x="3561" y="709"/>
              <a:chExt cx="861" cy="543"/>
            </a:xfrm>
          </p:grpSpPr>
          <p:sp>
            <p:nvSpPr>
              <p:cNvPr id="63" name="AutoShape 47"/>
              <p:cNvSpPr>
                <a:spLocks noChangeArrowheads="1"/>
              </p:cNvSpPr>
              <p:nvPr/>
            </p:nvSpPr>
            <p:spPr bwMode="auto">
              <a:xfrm>
                <a:off x="3561" y="709"/>
                <a:ext cx="862" cy="544"/>
              </a:xfrm>
              <a:custGeom>
                <a:avLst/>
                <a:gdLst>
                  <a:gd name="T0" fmla="*/ 0 w 43200"/>
                  <a:gd name="T1" fmla="*/ 0 h 43200"/>
                  <a:gd name="T2" fmla="*/ 0 w 43200"/>
                  <a:gd name="T3" fmla="*/ 0 h 43200"/>
                  <a:gd name="T4" fmla="*/ 0 w 43200"/>
                  <a:gd name="T5" fmla="*/ 0 h 43200"/>
                  <a:gd name="T6" fmla="*/ 0 w 43200"/>
                  <a:gd name="T7" fmla="*/ 0 h 43200"/>
                  <a:gd name="T8" fmla="*/ 0 60000 65536"/>
                  <a:gd name="T9" fmla="*/ 0 60000 65536"/>
                  <a:gd name="T10" fmla="*/ 0 60000 65536"/>
                  <a:gd name="T11" fmla="*/ 0 60000 65536"/>
                  <a:gd name="T12" fmla="*/ 5964 w 43200"/>
                  <a:gd name="T13" fmla="*/ 6512 h 43200"/>
                  <a:gd name="T14" fmla="*/ 34179 w 43200"/>
                  <a:gd name="T15" fmla="*/ 34703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FF00">
                  <a:alpha val="50195"/>
                </a:srgbClr>
              </a:solidFill>
              <a:ln w="12600">
                <a:solidFill>
                  <a:srgbClr val="FF66FF"/>
                </a:solidFill>
                <a:miter lim="800000"/>
                <a:headEnd/>
                <a:tailEnd/>
              </a:ln>
            </p:spPr>
            <p:txBody>
              <a:bodyPr wrap="none" anchor="ctr"/>
              <a:lstStyle/>
              <a:p>
                <a:endParaRPr lang="zh-TW" altLang="en-US"/>
              </a:p>
            </p:txBody>
          </p:sp>
          <p:sp>
            <p:nvSpPr>
              <p:cNvPr id="64" name="Text Box 48"/>
              <p:cNvSpPr txBox="1">
                <a:spLocks noChangeArrowheads="1"/>
              </p:cNvSpPr>
              <p:nvPr/>
            </p:nvSpPr>
            <p:spPr bwMode="auto">
              <a:xfrm>
                <a:off x="3697" y="757"/>
                <a:ext cx="59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dirty="0">
                    <a:solidFill>
                      <a:srgbClr val="000000"/>
                    </a:solidFill>
                  </a:rPr>
                  <a:t>經營導向</a:t>
                </a:r>
              </a:p>
              <a:p>
                <a:pPr eaLnBrk="1" hangingPunct="1">
                  <a:buClrTx/>
                  <a:buFontTx/>
                  <a:buNone/>
                </a:pPr>
                <a:r>
                  <a:rPr lang="en-US" sz="1400" b="1" dirty="0">
                    <a:solidFill>
                      <a:srgbClr val="000000"/>
                    </a:solidFill>
                  </a:rPr>
                  <a:t>顧客滿意</a:t>
                </a:r>
              </a:p>
              <a:p>
                <a:pPr eaLnBrk="1" hangingPunct="1">
                  <a:buClrTx/>
                  <a:buFontTx/>
                  <a:buNone/>
                </a:pPr>
                <a:r>
                  <a:rPr lang="en-US" sz="1400" b="1" dirty="0">
                    <a:solidFill>
                      <a:srgbClr val="000000"/>
                    </a:solidFill>
                  </a:rPr>
                  <a:t>流程完美</a:t>
                </a:r>
              </a:p>
            </p:txBody>
          </p:sp>
        </p:grpSp>
        <p:grpSp>
          <p:nvGrpSpPr>
            <p:cNvPr id="30" name="Group 49"/>
            <p:cNvGrpSpPr>
              <a:grpSpLocks/>
            </p:cNvGrpSpPr>
            <p:nvPr/>
          </p:nvGrpSpPr>
          <p:grpSpPr bwMode="auto">
            <a:xfrm>
              <a:off x="476" y="3396"/>
              <a:ext cx="4233" cy="430"/>
              <a:chOff x="476" y="3396"/>
              <a:chExt cx="4233" cy="430"/>
            </a:xfrm>
          </p:grpSpPr>
          <p:grpSp>
            <p:nvGrpSpPr>
              <p:cNvPr id="44" name="Group 50"/>
              <p:cNvGrpSpPr>
                <a:grpSpLocks/>
              </p:cNvGrpSpPr>
              <p:nvPr/>
            </p:nvGrpSpPr>
            <p:grpSpPr bwMode="auto">
              <a:xfrm>
                <a:off x="476" y="3396"/>
                <a:ext cx="4198" cy="214"/>
                <a:chOff x="476" y="3396"/>
                <a:chExt cx="4198" cy="214"/>
              </a:xfrm>
            </p:grpSpPr>
            <p:sp>
              <p:nvSpPr>
                <p:cNvPr id="54" name="Text Box 51"/>
                <p:cNvSpPr txBox="1">
                  <a:spLocks noChangeArrowheads="1"/>
                </p:cNvSpPr>
                <p:nvPr/>
              </p:nvSpPr>
              <p:spPr bwMode="auto">
                <a:xfrm>
                  <a:off x="476" y="3396"/>
                  <a:ext cx="59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起始時間</a:t>
                  </a:r>
                </a:p>
              </p:txBody>
            </p:sp>
            <p:sp>
              <p:nvSpPr>
                <p:cNvPr id="55" name="AutoShape 52"/>
                <p:cNvSpPr>
                  <a:spLocks noChangeArrowheads="1"/>
                </p:cNvSpPr>
                <p:nvPr/>
              </p:nvSpPr>
              <p:spPr bwMode="auto">
                <a:xfrm>
                  <a:off x="1061" y="3425"/>
                  <a:ext cx="340" cy="159"/>
                </a:xfrm>
                <a:prstGeom prst="notchedRightArrow">
                  <a:avLst>
                    <a:gd name="adj1" fmla="val 50000"/>
                    <a:gd name="adj2" fmla="val 49895"/>
                  </a:avLst>
                </a:prstGeom>
                <a:solidFill>
                  <a:srgbClr val="00206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56" name="Text Box 53"/>
                <p:cNvSpPr txBox="1">
                  <a:spLocks noChangeArrowheads="1"/>
                </p:cNvSpPr>
                <p:nvPr/>
              </p:nvSpPr>
              <p:spPr bwMode="auto">
                <a:xfrm>
                  <a:off x="1348" y="3421"/>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a:t>
                  </a:r>
                  <a:r>
                    <a:rPr lang="en-US" sz="1400">
                      <a:solidFill>
                        <a:srgbClr val="000000"/>
                      </a:solidFill>
                    </a:rPr>
                    <a:t>世紀</a:t>
                  </a:r>
                </a:p>
              </p:txBody>
            </p:sp>
            <p:sp>
              <p:nvSpPr>
                <p:cNvPr id="57" name="Text Box 54"/>
                <p:cNvSpPr txBox="1">
                  <a:spLocks noChangeArrowheads="1"/>
                </p:cNvSpPr>
                <p:nvPr/>
              </p:nvSpPr>
              <p:spPr bwMode="auto">
                <a:xfrm>
                  <a:off x="1807" y="3426"/>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1920</a:t>
                  </a:r>
                </a:p>
              </p:txBody>
            </p:sp>
            <p:sp>
              <p:nvSpPr>
                <p:cNvPr id="58" name="Text Box 55"/>
                <p:cNvSpPr txBox="1">
                  <a:spLocks noChangeArrowheads="1"/>
                </p:cNvSpPr>
                <p:nvPr/>
              </p:nvSpPr>
              <p:spPr bwMode="auto">
                <a:xfrm>
                  <a:off x="2270" y="3426"/>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dirty="0">
                      <a:solidFill>
                        <a:srgbClr val="000000"/>
                      </a:solidFill>
                    </a:rPr>
                    <a:t>1940</a:t>
                  </a:r>
                </a:p>
              </p:txBody>
            </p:sp>
            <p:sp>
              <p:nvSpPr>
                <p:cNvPr id="59" name="Text Box 56"/>
                <p:cNvSpPr txBox="1">
                  <a:spLocks noChangeArrowheads="1"/>
                </p:cNvSpPr>
                <p:nvPr/>
              </p:nvSpPr>
              <p:spPr bwMode="auto">
                <a:xfrm>
                  <a:off x="2724" y="3426"/>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1950</a:t>
                  </a:r>
                </a:p>
              </p:txBody>
            </p:sp>
            <p:sp>
              <p:nvSpPr>
                <p:cNvPr id="60" name="Text Box 57"/>
                <p:cNvSpPr txBox="1">
                  <a:spLocks noChangeArrowheads="1"/>
                </p:cNvSpPr>
                <p:nvPr/>
              </p:nvSpPr>
              <p:spPr bwMode="auto">
                <a:xfrm>
                  <a:off x="3183" y="3431"/>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1970</a:t>
                  </a:r>
                </a:p>
              </p:txBody>
            </p:sp>
            <p:sp>
              <p:nvSpPr>
                <p:cNvPr id="61" name="Text Box 58"/>
                <p:cNvSpPr txBox="1">
                  <a:spLocks noChangeArrowheads="1"/>
                </p:cNvSpPr>
                <p:nvPr/>
              </p:nvSpPr>
              <p:spPr bwMode="auto">
                <a:xfrm>
                  <a:off x="3631" y="3426"/>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1980</a:t>
                  </a:r>
                </a:p>
              </p:txBody>
            </p:sp>
            <p:sp>
              <p:nvSpPr>
                <p:cNvPr id="62" name="Text Box 59"/>
                <p:cNvSpPr txBox="1">
                  <a:spLocks noChangeArrowheads="1"/>
                </p:cNvSpPr>
                <p:nvPr/>
              </p:nvSpPr>
              <p:spPr bwMode="auto">
                <a:xfrm>
                  <a:off x="4085" y="3421"/>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1990</a:t>
                  </a:r>
                </a:p>
              </p:txBody>
            </p:sp>
          </p:grpSp>
          <p:grpSp>
            <p:nvGrpSpPr>
              <p:cNvPr id="45" name="Group 60"/>
              <p:cNvGrpSpPr>
                <a:grpSpLocks/>
              </p:cNvGrpSpPr>
              <p:nvPr/>
            </p:nvGrpSpPr>
            <p:grpSpPr bwMode="auto">
              <a:xfrm>
                <a:off x="749" y="3628"/>
                <a:ext cx="3960" cy="198"/>
                <a:chOff x="749" y="3628"/>
                <a:chExt cx="3960" cy="198"/>
              </a:xfrm>
            </p:grpSpPr>
            <p:sp>
              <p:nvSpPr>
                <p:cNvPr id="46" name="Text Box 61"/>
                <p:cNvSpPr txBox="1">
                  <a:spLocks noChangeArrowheads="1"/>
                </p:cNvSpPr>
                <p:nvPr/>
              </p:nvSpPr>
              <p:spPr bwMode="auto">
                <a:xfrm>
                  <a:off x="749" y="3628"/>
                  <a:ext cx="59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600" b="1">
                      <a:solidFill>
                        <a:srgbClr val="000000"/>
                      </a:solidFill>
                    </a:rPr>
                    <a:t>大幅推展</a:t>
                  </a:r>
                </a:p>
              </p:txBody>
            </p:sp>
            <p:sp>
              <p:nvSpPr>
                <p:cNvPr id="47" name="AutoShape 62"/>
                <p:cNvSpPr>
                  <a:spLocks noChangeArrowheads="1"/>
                </p:cNvSpPr>
                <p:nvPr/>
              </p:nvSpPr>
              <p:spPr bwMode="auto">
                <a:xfrm>
                  <a:off x="1318" y="3637"/>
                  <a:ext cx="519" cy="181"/>
                </a:xfrm>
                <a:custGeom>
                  <a:avLst/>
                  <a:gdLst>
                    <a:gd name="T0" fmla="*/ 0 w 823991"/>
                    <a:gd name="T1" fmla="*/ 0 h 288000"/>
                    <a:gd name="T2" fmla="*/ 0 w 823991"/>
                    <a:gd name="T3" fmla="*/ 0 h 288000"/>
                    <a:gd name="T4" fmla="*/ 0 w 823991"/>
                    <a:gd name="T5" fmla="*/ 0 h 288000"/>
                    <a:gd name="T6" fmla="*/ 0 w 823991"/>
                    <a:gd name="T7" fmla="*/ 0 h 288000"/>
                    <a:gd name="T8" fmla="*/ 0 60000 65536"/>
                    <a:gd name="T9" fmla="*/ 0 60000 65536"/>
                    <a:gd name="T10" fmla="*/ 0 60000 65536"/>
                    <a:gd name="T11" fmla="*/ 0 60000 65536"/>
                    <a:gd name="T12" fmla="*/ 44454 w 823991"/>
                    <a:gd name="T13" fmla="*/ 71602 h 288000"/>
                    <a:gd name="T14" fmla="*/ 752547 w 823991"/>
                    <a:gd name="T15" fmla="*/ 216398 h 288000"/>
                  </a:gdLst>
                  <a:ahLst/>
                  <a:cxnLst>
                    <a:cxn ang="T8">
                      <a:pos x="T0" y="T1"/>
                    </a:cxn>
                    <a:cxn ang="T9">
                      <a:pos x="T2" y="T3"/>
                    </a:cxn>
                    <a:cxn ang="T10">
                      <a:pos x="T4" y="T5"/>
                    </a:cxn>
                    <a:cxn ang="T11">
                      <a:pos x="T6" y="T7"/>
                    </a:cxn>
                  </a:cxnLst>
                  <a:rect l="T12" t="T13" r="T14" b="T15"/>
                  <a:pathLst>
                    <a:path w="823991" h="288000">
                      <a:moveTo>
                        <a:pt x="0" y="72000"/>
                      </a:moveTo>
                      <a:lnTo>
                        <a:pt x="9000" y="72000"/>
                      </a:lnTo>
                      <a:lnTo>
                        <a:pt x="9000" y="216000"/>
                      </a:lnTo>
                      <a:lnTo>
                        <a:pt x="0" y="216000"/>
                      </a:lnTo>
                      <a:lnTo>
                        <a:pt x="0" y="72000"/>
                      </a:lnTo>
                      <a:close/>
                      <a:moveTo>
                        <a:pt x="18000" y="72000"/>
                      </a:moveTo>
                      <a:lnTo>
                        <a:pt x="36000" y="72000"/>
                      </a:lnTo>
                      <a:lnTo>
                        <a:pt x="36000" y="216000"/>
                      </a:lnTo>
                      <a:lnTo>
                        <a:pt x="18000" y="216000"/>
                      </a:lnTo>
                      <a:lnTo>
                        <a:pt x="18000" y="72000"/>
                      </a:lnTo>
                      <a:close/>
                      <a:moveTo>
                        <a:pt x="45000" y="72000"/>
                      </a:moveTo>
                      <a:lnTo>
                        <a:pt x="679991" y="72000"/>
                      </a:lnTo>
                      <a:lnTo>
                        <a:pt x="679991" y="0"/>
                      </a:lnTo>
                      <a:lnTo>
                        <a:pt x="823991" y="144000"/>
                      </a:lnTo>
                      <a:lnTo>
                        <a:pt x="679991" y="288000"/>
                      </a:lnTo>
                      <a:lnTo>
                        <a:pt x="679991" y="216000"/>
                      </a:lnTo>
                      <a:lnTo>
                        <a:pt x="45000" y="216000"/>
                      </a:lnTo>
                      <a:lnTo>
                        <a:pt x="45000" y="72000"/>
                      </a:lnTo>
                      <a:close/>
                    </a:path>
                  </a:pathLst>
                </a:custGeom>
                <a:solidFill>
                  <a:srgbClr val="FF66FF">
                    <a:alpha val="59999"/>
                  </a:srgbClr>
                </a:solidFill>
                <a:ln w="6480">
                  <a:solidFill>
                    <a:srgbClr val="FFF492"/>
                  </a:solidFill>
                  <a:miter lim="800000"/>
                  <a:headEnd/>
                  <a:tailEnd/>
                </a:ln>
              </p:spPr>
              <p:txBody>
                <a:bodyPr wrap="none" anchor="ctr"/>
                <a:lstStyle/>
                <a:p>
                  <a:endParaRPr lang="zh-TW" altLang="en-US"/>
                </a:p>
              </p:txBody>
            </p:sp>
            <p:sp>
              <p:nvSpPr>
                <p:cNvPr id="48" name="Text Box 63"/>
                <p:cNvSpPr txBox="1">
                  <a:spLocks noChangeArrowheads="1"/>
                </p:cNvSpPr>
                <p:nvPr/>
              </p:nvSpPr>
              <p:spPr bwMode="auto">
                <a:xfrm>
                  <a:off x="1842" y="363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1940</a:t>
                  </a:r>
                </a:p>
              </p:txBody>
            </p:sp>
            <p:sp>
              <p:nvSpPr>
                <p:cNvPr id="49" name="Text Box 64"/>
                <p:cNvSpPr txBox="1">
                  <a:spLocks noChangeArrowheads="1"/>
                </p:cNvSpPr>
                <p:nvPr/>
              </p:nvSpPr>
              <p:spPr bwMode="auto">
                <a:xfrm>
                  <a:off x="2326" y="3633"/>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1960</a:t>
                  </a:r>
                </a:p>
              </p:txBody>
            </p:sp>
            <p:sp>
              <p:nvSpPr>
                <p:cNvPr id="50" name="Text Box 65"/>
                <p:cNvSpPr txBox="1">
                  <a:spLocks noChangeArrowheads="1"/>
                </p:cNvSpPr>
                <p:nvPr/>
              </p:nvSpPr>
              <p:spPr bwMode="auto">
                <a:xfrm>
                  <a:off x="2759" y="362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1960</a:t>
                  </a:r>
                </a:p>
              </p:txBody>
            </p:sp>
            <p:sp>
              <p:nvSpPr>
                <p:cNvPr id="51" name="Text Box 66"/>
                <p:cNvSpPr txBox="1">
                  <a:spLocks noChangeArrowheads="1"/>
                </p:cNvSpPr>
                <p:nvPr/>
              </p:nvSpPr>
              <p:spPr bwMode="auto">
                <a:xfrm>
                  <a:off x="3213" y="362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1980</a:t>
                  </a:r>
                </a:p>
              </p:txBody>
            </p:sp>
            <p:sp>
              <p:nvSpPr>
                <p:cNvPr id="52" name="Text Box 67"/>
                <p:cNvSpPr txBox="1">
                  <a:spLocks noChangeArrowheads="1"/>
                </p:cNvSpPr>
                <p:nvPr/>
              </p:nvSpPr>
              <p:spPr bwMode="auto">
                <a:xfrm>
                  <a:off x="3712" y="362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1990</a:t>
                  </a:r>
                </a:p>
              </p:txBody>
            </p:sp>
            <p:sp>
              <p:nvSpPr>
                <p:cNvPr id="53" name="Text Box 68"/>
                <p:cNvSpPr txBox="1">
                  <a:spLocks noChangeArrowheads="1"/>
                </p:cNvSpPr>
                <p:nvPr/>
              </p:nvSpPr>
              <p:spPr bwMode="auto">
                <a:xfrm>
                  <a:off x="4120" y="3628"/>
                  <a:ext cx="59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altLang="zh-TW" sz="1400">
                      <a:solidFill>
                        <a:srgbClr val="000000"/>
                      </a:solidFill>
                    </a:rPr>
                    <a:t>2000</a:t>
                  </a:r>
                </a:p>
              </p:txBody>
            </p:sp>
          </p:grpSp>
        </p:grpSp>
        <p:sp>
          <p:nvSpPr>
            <p:cNvPr id="31" name="AutoShape 69"/>
            <p:cNvSpPr>
              <a:spLocks noChangeArrowheads="1"/>
            </p:cNvSpPr>
            <p:nvPr/>
          </p:nvSpPr>
          <p:spPr bwMode="auto">
            <a:xfrm>
              <a:off x="1610" y="3113"/>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2" name="AutoShape 70"/>
            <p:cNvSpPr>
              <a:spLocks noChangeArrowheads="1"/>
            </p:cNvSpPr>
            <p:nvPr/>
          </p:nvSpPr>
          <p:spPr bwMode="auto">
            <a:xfrm>
              <a:off x="2064" y="2931"/>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3" name="AutoShape 71"/>
            <p:cNvSpPr>
              <a:spLocks noChangeArrowheads="1"/>
            </p:cNvSpPr>
            <p:nvPr/>
          </p:nvSpPr>
          <p:spPr bwMode="auto">
            <a:xfrm>
              <a:off x="2517" y="2659"/>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4" name="AutoShape 72"/>
            <p:cNvSpPr>
              <a:spLocks noChangeArrowheads="1"/>
            </p:cNvSpPr>
            <p:nvPr/>
          </p:nvSpPr>
          <p:spPr bwMode="auto">
            <a:xfrm>
              <a:off x="2926" y="2387"/>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5" name="AutoShape 73"/>
            <p:cNvSpPr>
              <a:spLocks noChangeArrowheads="1"/>
            </p:cNvSpPr>
            <p:nvPr/>
          </p:nvSpPr>
          <p:spPr bwMode="auto">
            <a:xfrm>
              <a:off x="3424" y="2024"/>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6" name="AutoShape 74"/>
            <p:cNvSpPr>
              <a:spLocks noChangeArrowheads="1"/>
            </p:cNvSpPr>
            <p:nvPr/>
          </p:nvSpPr>
          <p:spPr bwMode="auto">
            <a:xfrm>
              <a:off x="3787" y="1752"/>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7" name="AutoShape 75"/>
            <p:cNvSpPr>
              <a:spLocks noChangeArrowheads="1"/>
            </p:cNvSpPr>
            <p:nvPr/>
          </p:nvSpPr>
          <p:spPr bwMode="auto">
            <a:xfrm>
              <a:off x="4275" y="1389"/>
              <a:ext cx="91" cy="91"/>
            </a:xfrm>
            <a:prstGeom prst="sun">
              <a:avLst>
                <a:gd name="adj" fmla="val 25000"/>
              </a:avLst>
            </a:prstGeom>
            <a:solidFill>
              <a:srgbClr val="FF0000"/>
            </a:solidFill>
            <a:ln w="12600">
              <a:solidFill>
                <a:srgbClr val="FF0000"/>
              </a:solidFill>
              <a:miter lim="800000"/>
              <a:headEnd/>
              <a:tailEnd/>
            </a:ln>
          </p:spPr>
          <p:txBody>
            <a:bodyPr wrap="none" anchor="ctr"/>
            <a:lstStyle/>
            <a:p>
              <a:endParaRPr lang="en-US" altLang="zh-TW"/>
            </a:p>
          </p:txBody>
        </p:sp>
        <p:sp>
          <p:nvSpPr>
            <p:cNvPr id="38" name="Text Box 76"/>
            <p:cNvSpPr txBox="1">
              <a:spLocks noChangeArrowheads="1"/>
            </p:cNvSpPr>
            <p:nvPr/>
          </p:nvSpPr>
          <p:spPr bwMode="auto">
            <a:xfrm>
              <a:off x="2155" y="2865"/>
              <a:ext cx="190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管制圖 </a:t>
              </a:r>
              <a:r>
                <a:rPr lang="en-US" altLang="zh-TW" sz="1400" b="1">
                  <a:solidFill>
                    <a:srgbClr val="000000"/>
                  </a:solidFill>
                </a:rPr>
                <a:t>SPC</a:t>
              </a:r>
              <a:r>
                <a:rPr lang="en-US" sz="1400" b="1">
                  <a:solidFill>
                    <a:srgbClr val="000000"/>
                  </a:solidFill>
                </a:rPr>
                <a:t>／改善技術 </a:t>
              </a:r>
              <a:r>
                <a:rPr lang="en-US" altLang="zh-TW" sz="1400" b="1">
                  <a:solidFill>
                    <a:srgbClr val="000000"/>
                  </a:solidFill>
                </a:rPr>
                <a:t>: QC</a:t>
              </a:r>
              <a:r>
                <a:rPr lang="en-US" sz="1400" b="1">
                  <a:solidFill>
                    <a:srgbClr val="000000"/>
                  </a:solidFill>
                </a:rPr>
                <a:t>七大手法</a:t>
              </a:r>
            </a:p>
          </p:txBody>
        </p:sp>
        <p:sp>
          <p:nvSpPr>
            <p:cNvPr id="39" name="Text Box 77"/>
            <p:cNvSpPr txBox="1">
              <a:spLocks noChangeArrowheads="1"/>
            </p:cNvSpPr>
            <p:nvPr/>
          </p:nvSpPr>
          <p:spPr bwMode="auto">
            <a:xfrm>
              <a:off x="2608" y="2593"/>
              <a:ext cx="172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品質管制 </a:t>
              </a:r>
              <a:r>
                <a:rPr lang="en-US" altLang="zh-TW" sz="1400" b="1">
                  <a:solidFill>
                    <a:srgbClr val="000000"/>
                  </a:solidFill>
                </a:rPr>
                <a:t>(</a:t>
              </a:r>
              <a:r>
                <a:rPr lang="en-US" sz="1400" b="1">
                  <a:solidFill>
                    <a:srgbClr val="000000"/>
                  </a:solidFill>
                </a:rPr>
                <a:t>田口 </a:t>
              </a:r>
              <a:r>
                <a:rPr lang="en-US" altLang="zh-TW" sz="1400" b="1">
                  <a:solidFill>
                    <a:srgbClr val="000000"/>
                  </a:solidFill>
                </a:rPr>
                <a:t>/ QFD / ISO 9000)</a:t>
              </a:r>
            </a:p>
          </p:txBody>
        </p:sp>
        <p:sp>
          <p:nvSpPr>
            <p:cNvPr id="40" name="Text Box 78"/>
            <p:cNvSpPr txBox="1">
              <a:spLocks noChangeArrowheads="1"/>
            </p:cNvSpPr>
            <p:nvPr/>
          </p:nvSpPr>
          <p:spPr bwMode="auto">
            <a:xfrm>
              <a:off x="3062" y="2276"/>
              <a:ext cx="145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全員改善 </a:t>
              </a:r>
              <a:r>
                <a:rPr lang="en-US" altLang="zh-TW" sz="1400" b="1">
                  <a:solidFill>
                    <a:srgbClr val="000000"/>
                  </a:solidFill>
                </a:rPr>
                <a:t>(</a:t>
              </a:r>
              <a:r>
                <a:rPr lang="en-US" sz="1400" b="1">
                  <a:solidFill>
                    <a:srgbClr val="000000"/>
                  </a:solidFill>
                </a:rPr>
                <a:t>美</a:t>
              </a:r>
              <a:r>
                <a:rPr lang="en-US" altLang="zh-TW" sz="1400" b="1">
                  <a:solidFill>
                    <a:srgbClr val="000000"/>
                  </a:solidFill>
                </a:rPr>
                <a:t>: QIT / </a:t>
              </a:r>
              <a:r>
                <a:rPr lang="en-US" sz="1400" b="1">
                  <a:solidFill>
                    <a:srgbClr val="000000"/>
                  </a:solidFill>
                </a:rPr>
                <a:t>日</a:t>
              </a:r>
              <a:r>
                <a:rPr lang="en-US" altLang="zh-TW" sz="1400" b="1">
                  <a:solidFill>
                    <a:srgbClr val="000000"/>
                  </a:solidFill>
                </a:rPr>
                <a:t>: QCC)</a:t>
              </a:r>
            </a:p>
          </p:txBody>
        </p:sp>
        <p:sp>
          <p:nvSpPr>
            <p:cNvPr id="41" name="Text Box 79"/>
            <p:cNvSpPr txBox="1">
              <a:spLocks noChangeArrowheads="1"/>
            </p:cNvSpPr>
            <p:nvPr/>
          </p:nvSpPr>
          <p:spPr bwMode="auto">
            <a:xfrm>
              <a:off x="3511" y="2013"/>
              <a:ext cx="163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dirty="0">
                  <a:solidFill>
                    <a:srgbClr val="000000"/>
                  </a:solidFill>
                </a:rPr>
                <a:t>方針管理／機能管理</a:t>
              </a:r>
              <a:r>
                <a:rPr lang="en-US" altLang="zh-TW" sz="1400" b="1" dirty="0">
                  <a:solidFill>
                    <a:srgbClr val="000000"/>
                  </a:solidFill>
                </a:rPr>
                <a:t>/</a:t>
              </a:r>
              <a:r>
                <a:rPr lang="en-US" sz="1400" b="1" dirty="0">
                  <a:solidFill>
                    <a:srgbClr val="000000"/>
                  </a:solidFill>
                </a:rPr>
                <a:t>日常管理</a:t>
              </a:r>
            </a:p>
          </p:txBody>
        </p:sp>
        <p:sp>
          <p:nvSpPr>
            <p:cNvPr id="42" name="Text Box 80"/>
            <p:cNvSpPr txBox="1">
              <a:spLocks noChangeArrowheads="1"/>
            </p:cNvSpPr>
            <p:nvPr/>
          </p:nvSpPr>
          <p:spPr bwMode="auto">
            <a:xfrm>
              <a:off x="3944" y="1632"/>
              <a:ext cx="113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策略規劃／流程管理</a:t>
              </a:r>
            </a:p>
            <a:p>
              <a:pPr eaLnBrk="1" hangingPunct="1">
                <a:buClrTx/>
                <a:buFontTx/>
                <a:buNone/>
              </a:pPr>
              <a:r>
                <a:rPr lang="en-US" altLang="zh-TW" sz="1400" b="1">
                  <a:solidFill>
                    <a:srgbClr val="000000"/>
                  </a:solidFill>
                </a:rPr>
                <a:t>/</a:t>
              </a:r>
              <a:r>
                <a:rPr lang="en-US" sz="1400" b="1">
                  <a:solidFill>
                    <a:srgbClr val="000000"/>
                  </a:solidFill>
                </a:rPr>
                <a:t>品質成本</a:t>
              </a:r>
              <a:r>
                <a:rPr lang="en-US" altLang="zh-TW" sz="1400" b="1">
                  <a:solidFill>
                    <a:srgbClr val="000000"/>
                  </a:solidFill>
                </a:rPr>
                <a:t>/</a:t>
              </a:r>
              <a:r>
                <a:rPr lang="en-US" sz="1400" b="1">
                  <a:solidFill>
                    <a:srgbClr val="000000"/>
                  </a:solidFill>
                </a:rPr>
                <a:t>持續改善</a:t>
              </a:r>
            </a:p>
          </p:txBody>
        </p:sp>
        <p:sp>
          <p:nvSpPr>
            <p:cNvPr id="43" name="Text Box 81"/>
            <p:cNvSpPr txBox="1">
              <a:spLocks noChangeArrowheads="1"/>
            </p:cNvSpPr>
            <p:nvPr/>
          </p:nvSpPr>
          <p:spPr bwMode="auto">
            <a:xfrm>
              <a:off x="4422" y="1390"/>
              <a:ext cx="5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buClrTx/>
                <a:buFontTx/>
                <a:buNone/>
              </a:pPr>
              <a:r>
                <a:rPr lang="en-US" sz="1400" b="1">
                  <a:solidFill>
                    <a:srgbClr val="000000"/>
                  </a:solidFill>
                </a:rPr>
                <a:t>統計技術</a:t>
              </a:r>
            </a:p>
          </p:txBody>
        </p:sp>
      </p:grpSp>
      <p:sp>
        <p:nvSpPr>
          <p:cNvPr id="84" name="Rectangle 83"/>
          <p:cNvSpPr>
            <a:spLocks noChangeArrowheads="1"/>
          </p:cNvSpPr>
          <p:nvPr/>
        </p:nvSpPr>
        <p:spPr bwMode="auto">
          <a:xfrm>
            <a:off x="1480482" y="6422172"/>
            <a:ext cx="4572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TW" sz="1200">
                <a:solidFill>
                  <a:srgbClr val="000000"/>
                </a:solidFill>
              </a:rPr>
              <a:t> </a:t>
            </a:r>
            <a:r>
              <a:rPr lang="en-US" sz="1200">
                <a:solidFill>
                  <a:srgbClr val="000000"/>
                </a:solidFill>
              </a:rPr>
              <a:t>從品檢</a:t>
            </a:r>
            <a:r>
              <a:rPr lang="en-US" altLang="zh-TW" sz="1200">
                <a:solidFill>
                  <a:srgbClr val="000000"/>
                </a:solidFill>
              </a:rPr>
              <a:t>(QI)</a:t>
            </a:r>
            <a:r>
              <a:rPr lang="en-US" sz="1200">
                <a:solidFill>
                  <a:srgbClr val="000000"/>
                </a:solidFill>
              </a:rPr>
              <a:t>到全面品質經營</a:t>
            </a:r>
            <a:r>
              <a:rPr lang="en-US" altLang="zh-TW" sz="1200">
                <a:solidFill>
                  <a:srgbClr val="000000"/>
                </a:solidFill>
              </a:rPr>
              <a:t>(TQM)</a:t>
            </a:r>
          </a:p>
          <a:p>
            <a:pP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TW" sz="1200">
                <a:solidFill>
                  <a:srgbClr val="000000"/>
                </a:solidFill>
              </a:rPr>
              <a:t> </a:t>
            </a:r>
            <a:r>
              <a:rPr lang="en-US" sz="1200">
                <a:solidFill>
                  <a:srgbClr val="000000"/>
                </a:solidFill>
              </a:rPr>
              <a:t>從“品質是檢驗出來的”到“品質是習慣出來的”</a:t>
            </a:r>
          </a:p>
        </p:txBody>
      </p:sp>
      <p:sp>
        <p:nvSpPr>
          <p:cNvPr id="87" name="Title 86"/>
          <p:cNvSpPr>
            <a:spLocks noGrp="1"/>
          </p:cNvSpPr>
          <p:nvPr>
            <p:ph type="title"/>
          </p:nvPr>
        </p:nvSpPr>
        <p:spPr/>
        <p:txBody>
          <a:bodyPr>
            <a:normAutofit/>
          </a:bodyPr>
          <a:lstStyle/>
          <a:p>
            <a:r>
              <a:rPr lang="en-US" altLang="zh-TW" b="1" dirty="0" smtClean="0">
                <a:solidFill>
                  <a:srgbClr val="000000"/>
                </a:solidFill>
              </a:rPr>
              <a:t>7-1</a:t>
            </a:r>
            <a:r>
              <a:rPr lang="zh-TW" altLang="en-US" b="1" dirty="0" smtClean="0">
                <a:solidFill>
                  <a:srgbClr val="000000"/>
                </a:solidFill>
              </a:rPr>
              <a:t> 全面品質管理</a:t>
            </a:r>
            <a:endParaRPr lang="en-US" b="1" dirty="0">
              <a:solidFill>
                <a:srgbClr val="000000"/>
              </a:solidFill>
            </a:endParaRPr>
          </a:p>
        </p:txBody>
      </p:sp>
    </p:spTree>
    <p:extLst>
      <p:ext uri="{BB962C8B-B14F-4D97-AF65-F5344CB8AC3E}">
        <p14:creationId xmlns:p14="http://schemas.microsoft.com/office/powerpoint/2010/main" val="21582367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700658" y="1291045"/>
            <a:ext cx="7620000" cy="532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3050" indent="-225425"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1pPr>
            <a:lvl2pPr marL="895350" indent="-360363"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2pPr>
            <a:lvl3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3pPr>
            <a:lvl4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4pPr>
            <a:lvl5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Franklin Gothic Medium" pitchFamily="34" charset="0"/>
                <a:ea typeface="微軟正黑體" pitchFamily="34" charset="-120"/>
              </a:defRPr>
            </a:lvl9pPr>
          </a:lstStyle>
          <a:p>
            <a:pPr eaLnBrk="1" hangingPunct="1">
              <a:lnSpc>
                <a:spcPct val="90000"/>
              </a:lnSpc>
              <a:spcBef>
                <a:spcPts val="1800"/>
              </a:spcBef>
              <a:buClrTx/>
              <a:buSzPct val="80000"/>
              <a:buFontTx/>
              <a:buNone/>
            </a:pPr>
            <a:r>
              <a:rPr lang="en-US" altLang="zh-TW" sz="2400" b="1" dirty="0" smtClean="0">
                <a:solidFill>
                  <a:srgbClr val="000000"/>
                </a:solidFill>
                <a:latin typeface="微軟正黑體" pitchFamily="34" charset="-120"/>
              </a:rPr>
              <a:t>TQC</a:t>
            </a:r>
            <a:r>
              <a:rPr lang="zh-TW" altLang="en-US" sz="2400" b="1" dirty="0" smtClean="0">
                <a:solidFill>
                  <a:srgbClr val="000000"/>
                </a:solidFill>
                <a:latin typeface="微軟正黑體" pitchFamily="34" charset="-120"/>
              </a:rPr>
              <a:t>定義</a:t>
            </a:r>
            <a:r>
              <a:rPr lang="en-US" altLang="zh-TW" sz="2400" b="1" dirty="0" smtClean="0">
                <a:solidFill>
                  <a:srgbClr val="000000"/>
                </a:solidFill>
                <a:latin typeface="微軟正黑體" pitchFamily="34" charset="-120"/>
              </a:rPr>
              <a:t>:</a:t>
            </a:r>
          </a:p>
          <a:p>
            <a:pPr marL="625475" indent="-265113">
              <a:lnSpc>
                <a:spcPts val="1975"/>
              </a:lnSpc>
              <a:spcBef>
                <a:spcPts val="1200"/>
              </a:spcBef>
              <a:spcAft>
                <a:spcPts val="300"/>
              </a:spcAft>
              <a:buSzPct val="9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zh-TW" b="1" dirty="0">
                <a:solidFill>
                  <a:srgbClr val="000000"/>
                </a:solidFill>
                <a:latin typeface="微軟正黑體" pitchFamily="34" charset="-120"/>
              </a:rPr>
              <a:t> </a:t>
            </a:r>
            <a:r>
              <a:rPr lang="en-US" altLang="zh-TW" sz="2000" b="1" dirty="0" err="1">
                <a:solidFill>
                  <a:srgbClr val="000000"/>
                </a:solidFill>
                <a:latin typeface="微軟正黑體" pitchFamily="34" charset="-120"/>
              </a:rPr>
              <a:t>全面</a:t>
            </a:r>
            <a:r>
              <a:rPr lang="en-US" altLang="zh-TW" sz="2000" b="1" dirty="0">
                <a:solidFill>
                  <a:srgbClr val="000000"/>
                </a:solidFill>
                <a:latin typeface="微軟正黑體" pitchFamily="34" charset="-120"/>
              </a:rPr>
              <a:t>(Total</a:t>
            </a:r>
            <a:r>
              <a:rPr lang="en-US" altLang="zh-TW" sz="2000" b="1" dirty="0" smtClean="0">
                <a:solidFill>
                  <a:srgbClr val="000000"/>
                </a:solidFill>
                <a:latin typeface="微軟正黑體" pitchFamily="34" charset="-120"/>
              </a:rPr>
              <a:t>):</a:t>
            </a:r>
            <a:r>
              <a:rPr lang="en-US" altLang="zh-TW" sz="2000" dirty="0" err="1" smtClean="0">
                <a:solidFill>
                  <a:srgbClr val="000000"/>
                </a:solidFill>
                <a:latin typeface="微軟正黑體" pitchFamily="34" charset="-120"/>
              </a:rPr>
              <a:t>包含工作的每一方面</a:t>
            </a:r>
            <a:r>
              <a:rPr lang="en-US" altLang="zh-TW" sz="2000" dirty="0" err="1">
                <a:solidFill>
                  <a:srgbClr val="000000"/>
                </a:solidFill>
                <a:latin typeface="微軟正黑體" pitchFamily="34" charset="-120"/>
              </a:rPr>
              <a:t>，從界定顧客的需求，到評估顧客的滿意度，皆包含在其中</a:t>
            </a:r>
            <a:r>
              <a:rPr lang="en-US" altLang="zh-TW" sz="2000" dirty="0">
                <a:solidFill>
                  <a:srgbClr val="000000"/>
                </a:solidFill>
                <a:latin typeface="微軟正黑體" pitchFamily="34" charset="-120"/>
              </a:rPr>
              <a:t>。 </a:t>
            </a:r>
          </a:p>
          <a:p>
            <a:pPr marL="625475" indent="-265113">
              <a:lnSpc>
                <a:spcPts val="1975"/>
              </a:lnSpc>
              <a:spcBef>
                <a:spcPts val="1200"/>
              </a:spcBef>
              <a:spcAft>
                <a:spcPts val="1200"/>
              </a:spcAft>
              <a:buSzPct val="90000"/>
              <a:buFont typeface="Wingdings" pitchFamily="2" charset="2"/>
              <a:buChar cha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zh-TW" sz="2000" b="1" dirty="0" err="1">
                <a:solidFill>
                  <a:srgbClr val="000000"/>
                </a:solidFill>
                <a:latin typeface="微軟正黑體" pitchFamily="34" charset="-120"/>
              </a:rPr>
              <a:t>品質</a:t>
            </a:r>
            <a:r>
              <a:rPr lang="en-US" altLang="zh-TW" sz="2000" b="1" dirty="0">
                <a:solidFill>
                  <a:srgbClr val="000000"/>
                </a:solidFill>
                <a:latin typeface="微軟正黑體" pitchFamily="34" charset="-120"/>
              </a:rPr>
              <a:t>(Quality): </a:t>
            </a:r>
            <a:r>
              <a:rPr lang="en-US" altLang="zh-TW" sz="2000" dirty="0" err="1">
                <a:solidFill>
                  <a:srgbClr val="000000"/>
                </a:solidFill>
                <a:latin typeface="微軟正黑體" pitchFamily="34" charset="-120"/>
              </a:rPr>
              <a:t>符合和超過</a:t>
            </a:r>
            <a:r>
              <a:rPr lang="en-US" altLang="zh-TW" sz="2000" b="1" dirty="0" err="1">
                <a:solidFill>
                  <a:srgbClr val="C00000"/>
                </a:solidFill>
                <a:latin typeface="微軟正黑體" pitchFamily="34" charset="-120"/>
              </a:rPr>
              <a:t>顧客的期望</a:t>
            </a:r>
            <a:r>
              <a:rPr lang="en-US" altLang="zh-TW" sz="2000" dirty="0">
                <a:solidFill>
                  <a:srgbClr val="000000"/>
                </a:solidFill>
                <a:latin typeface="微軟正黑體" pitchFamily="34" charset="-120"/>
              </a:rPr>
              <a:t>。 </a:t>
            </a:r>
          </a:p>
          <a:p>
            <a:pPr marL="625475" indent="-265113">
              <a:lnSpc>
                <a:spcPts val="1975"/>
              </a:lnSpc>
              <a:spcBef>
                <a:spcPts val="1200"/>
              </a:spcBef>
              <a:spcAft>
                <a:spcPts val="1200"/>
              </a:spcAft>
              <a:buSzPct val="9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zh-TW" sz="2000" b="1" dirty="0" err="1">
                <a:solidFill>
                  <a:srgbClr val="000000"/>
                </a:solidFill>
                <a:latin typeface="微軟正黑體" pitchFamily="34" charset="-120"/>
              </a:rPr>
              <a:t>管理</a:t>
            </a:r>
            <a:r>
              <a:rPr lang="en-US" altLang="zh-TW" sz="2000" b="1" dirty="0">
                <a:solidFill>
                  <a:srgbClr val="000000"/>
                </a:solidFill>
                <a:latin typeface="微軟正黑體" pitchFamily="34" charset="-120"/>
              </a:rPr>
              <a:t>(Management): </a:t>
            </a:r>
            <a:r>
              <a:rPr lang="en-US" altLang="zh-TW" sz="2000" dirty="0" err="1">
                <a:solidFill>
                  <a:srgbClr val="000000"/>
                </a:solidFill>
                <a:latin typeface="微軟正黑體" pitchFamily="34" charset="-120"/>
              </a:rPr>
              <a:t>發展並維持組織</a:t>
            </a:r>
            <a:r>
              <a:rPr lang="en-US" altLang="zh-TW" sz="2000" b="1" dirty="0" err="1">
                <a:solidFill>
                  <a:srgbClr val="C00000"/>
                </a:solidFill>
                <a:latin typeface="微軟正黑體" pitchFamily="34" charset="-120"/>
              </a:rPr>
              <a:t>全員參與</a:t>
            </a:r>
            <a:r>
              <a:rPr lang="en-US" altLang="zh-TW" sz="2000" dirty="0" err="1">
                <a:solidFill>
                  <a:srgbClr val="000000"/>
                </a:solidFill>
                <a:latin typeface="微軟正黑體" pitchFamily="34" charset="-120"/>
              </a:rPr>
              <a:t>、</a:t>
            </a:r>
            <a:r>
              <a:rPr lang="en-US" altLang="zh-TW" sz="2000" b="1" dirty="0" err="1">
                <a:solidFill>
                  <a:srgbClr val="C00000"/>
                </a:solidFill>
                <a:latin typeface="微軟正黑體" pitchFamily="34" charset="-120"/>
              </a:rPr>
              <a:t>持續改善</a:t>
            </a:r>
            <a:r>
              <a:rPr lang="en-US" altLang="zh-TW" sz="2000" dirty="0" err="1">
                <a:solidFill>
                  <a:srgbClr val="000000"/>
                </a:solidFill>
                <a:latin typeface="微軟正黑體" pitchFamily="34" charset="-120"/>
              </a:rPr>
              <a:t>品質的工作</a:t>
            </a:r>
            <a:r>
              <a:rPr lang="en-US" altLang="zh-TW" sz="2000" dirty="0">
                <a:solidFill>
                  <a:srgbClr val="000000"/>
                </a:solidFill>
                <a:latin typeface="微軟正黑體" pitchFamily="34" charset="-120"/>
              </a:rPr>
              <a:t>。 </a:t>
            </a:r>
            <a:endParaRPr lang="en-US" altLang="zh-TW" sz="2400" b="1" dirty="0">
              <a:solidFill>
                <a:srgbClr val="000000"/>
              </a:solidFill>
              <a:latin typeface="微軟正黑體" pitchFamily="34" charset="-120"/>
            </a:endParaRPr>
          </a:p>
          <a:p>
            <a:pPr eaLnBrk="1" hangingPunct="1">
              <a:lnSpc>
                <a:spcPct val="90000"/>
              </a:lnSpc>
              <a:spcBef>
                <a:spcPts val="1800"/>
              </a:spcBef>
              <a:buClrTx/>
              <a:buSzPct val="80000"/>
              <a:buFontTx/>
              <a:buNone/>
            </a:pPr>
            <a:r>
              <a:rPr lang="zh-TW" altLang="en-US" sz="2400" b="1" dirty="0" smtClean="0">
                <a:solidFill>
                  <a:srgbClr val="000000"/>
                </a:solidFill>
                <a:latin typeface="微軟正黑體" pitchFamily="34" charset="-120"/>
              </a:rPr>
              <a:t>   透過組織整體的管理，使顧客重視的產品或服務特性可以達到卓越的表現</a:t>
            </a:r>
            <a:endParaRPr lang="en-US" altLang="zh-TW" sz="2400" b="1" dirty="0">
              <a:solidFill>
                <a:srgbClr val="000000"/>
              </a:solidFill>
              <a:latin typeface="微軟正黑體" pitchFamily="34" charset="-120"/>
            </a:endParaRPr>
          </a:p>
          <a:p>
            <a:pPr eaLnBrk="1" hangingPunct="1">
              <a:lnSpc>
                <a:spcPct val="90000"/>
              </a:lnSpc>
              <a:spcBef>
                <a:spcPts val="1800"/>
              </a:spcBef>
              <a:buClrTx/>
              <a:buSzPct val="80000"/>
              <a:buFontTx/>
              <a:buNone/>
            </a:pPr>
            <a:r>
              <a:rPr lang="zh-TW" altLang="en-US" sz="2400" b="1" dirty="0" smtClean="0">
                <a:solidFill>
                  <a:srgbClr val="000000"/>
                </a:solidFill>
                <a:latin typeface="微軟正黑體" pitchFamily="34" charset="-120"/>
              </a:rPr>
              <a:t>基本</a:t>
            </a:r>
            <a:r>
              <a:rPr lang="zh-TW" altLang="en-US" sz="2400" b="1" dirty="0">
                <a:solidFill>
                  <a:srgbClr val="000000"/>
                </a:solidFill>
                <a:latin typeface="微軟正黑體" pitchFamily="34" charset="-120"/>
              </a:rPr>
              <a:t>作業</a:t>
            </a:r>
            <a:r>
              <a:rPr lang="zh-TW" altLang="en-US" sz="2400" b="1" dirty="0" smtClean="0">
                <a:solidFill>
                  <a:srgbClr val="000000"/>
                </a:solidFill>
                <a:latin typeface="微軟正黑體" pitchFamily="34" charset="-120"/>
              </a:rPr>
              <a:t>目標</a:t>
            </a:r>
            <a:r>
              <a:rPr lang="en-US" altLang="zh-TW" sz="2400" b="1" dirty="0" smtClean="0">
                <a:solidFill>
                  <a:srgbClr val="000000"/>
                </a:solidFill>
                <a:latin typeface="微軟正黑體" pitchFamily="34" charset="-120"/>
              </a:rPr>
              <a:t>:</a:t>
            </a:r>
          </a:p>
          <a:p>
            <a:pPr eaLnBrk="1" hangingPunct="1">
              <a:lnSpc>
                <a:spcPct val="90000"/>
              </a:lnSpc>
              <a:spcBef>
                <a:spcPts val="1800"/>
              </a:spcBef>
              <a:buClrTx/>
              <a:buSzPct val="80000"/>
              <a:buFontTx/>
              <a:buNone/>
            </a:pPr>
            <a:r>
              <a:rPr lang="en-US" altLang="zh-TW" sz="2400" b="1" dirty="0" smtClean="0">
                <a:solidFill>
                  <a:srgbClr val="000000"/>
                </a:solidFill>
                <a:latin typeface="微軟正黑體" pitchFamily="34" charset="-120"/>
              </a:rPr>
              <a:t>1.</a:t>
            </a:r>
            <a:r>
              <a:rPr lang="zh-TW" altLang="en-US" sz="2400" b="1" dirty="0" smtClean="0">
                <a:solidFill>
                  <a:srgbClr val="000000"/>
                </a:solidFill>
                <a:latin typeface="微軟正黑體" pitchFamily="34" charset="-120"/>
              </a:rPr>
              <a:t>嚴謹地設計產品與服務</a:t>
            </a:r>
            <a:endParaRPr lang="en-US" altLang="zh-TW" sz="2400" b="1" dirty="0" smtClean="0">
              <a:solidFill>
                <a:srgbClr val="000000"/>
              </a:solidFill>
              <a:latin typeface="微軟正黑體" pitchFamily="34" charset="-120"/>
            </a:endParaRPr>
          </a:p>
          <a:p>
            <a:pPr eaLnBrk="1" hangingPunct="1">
              <a:lnSpc>
                <a:spcPct val="90000"/>
              </a:lnSpc>
              <a:spcBef>
                <a:spcPts val="1800"/>
              </a:spcBef>
              <a:buClrTx/>
              <a:buSzPct val="80000"/>
              <a:buFontTx/>
              <a:buNone/>
            </a:pPr>
            <a:r>
              <a:rPr lang="en-US" altLang="zh-TW" sz="2400" b="1" dirty="0" smtClean="0">
                <a:solidFill>
                  <a:srgbClr val="000000"/>
                </a:solidFill>
                <a:latin typeface="微軟正黑體" pitchFamily="34" charset="-120"/>
              </a:rPr>
              <a:t>2.</a:t>
            </a:r>
            <a:r>
              <a:rPr lang="zh-TW" altLang="en-US" sz="2400" b="1" dirty="0" smtClean="0">
                <a:solidFill>
                  <a:srgbClr val="000000"/>
                </a:solidFill>
                <a:latin typeface="微軟正黑體" pitchFamily="34" charset="-120"/>
              </a:rPr>
              <a:t>確保組織各個系統可生產符合設計規格的產品與服務</a:t>
            </a:r>
            <a:endParaRPr lang="en-US" altLang="zh-TW" sz="2400" b="1" dirty="0">
              <a:solidFill>
                <a:srgbClr val="000000"/>
              </a:solidFill>
              <a:latin typeface="微軟正黑體" pitchFamily="34" charset="-120"/>
            </a:endParaRPr>
          </a:p>
          <a:p>
            <a:pPr eaLnBrk="1" hangingPunct="1">
              <a:lnSpc>
                <a:spcPct val="90000"/>
              </a:lnSpc>
              <a:spcBef>
                <a:spcPts val="1800"/>
              </a:spcBef>
              <a:buClrTx/>
              <a:buSzPct val="80000"/>
              <a:buFontTx/>
              <a:buNone/>
            </a:pPr>
            <a:r>
              <a:rPr lang="en-US" sz="1600" dirty="0">
                <a:solidFill>
                  <a:srgbClr val="000000"/>
                </a:solidFill>
                <a:ea typeface="新細明體" charset="-120"/>
              </a:rPr>
              <a:t/>
            </a:r>
            <a:br>
              <a:rPr lang="en-US" sz="1600" dirty="0">
                <a:solidFill>
                  <a:srgbClr val="000000"/>
                </a:solidFill>
                <a:ea typeface="新細明體" charset="-120"/>
              </a:rPr>
            </a:br>
            <a:endParaRPr lang="en-US" sz="1600" dirty="0">
              <a:solidFill>
                <a:srgbClr val="000000"/>
              </a:solidFill>
              <a:ea typeface="新細明體" charset="-120"/>
            </a:endParaRPr>
          </a:p>
        </p:txBody>
      </p:sp>
      <p:sp>
        <p:nvSpPr>
          <p:cNvPr id="9" name="Title 8"/>
          <p:cNvSpPr>
            <a:spLocks noGrp="1"/>
          </p:cNvSpPr>
          <p:nvPr>
            <p:ph type="title"/>
          </p:nvPr>
        </p:nvSpPr>
        <p:spPr/>
        <p:txBody>
          <a:bodyPr/>
          <a:lstStyle/>
          <a:p>
            <a:r>
              <a:rPr lang="en-US" altLang="zh-TW" b="1" dirty="0">
                <a:solidFill>
                  <a:srgbClr val="000000"/>
                </a:solidFill>
              </a:rPr>
              <a:t>7-1</a:t>
            </a:r>
            <a:r>
              <a:rPr lang="zh-TW" altLang="en-US" b="1" dirty="0">
                <a:solidFill>
                  <a:srgbClr val="000000"/>
                </a:solidFill>
              </a:rPr>
              <a:t> 全面品質管理</a:t>
            </a:r>
            <a:endParaRPr lang="en-US" b="1" dirty="0">
              <a:solidFill>
                <a:srgbClr val="000000"/>
              </a:solidFill>
            </a:endParaRPr>
          </a:p>
        </p:txBody>
      </p:sp>
    </p:spTree>
    <p:extLst>
      <p:ext uri="{BB962C8B-B14F-4D97-AF65-F5344CB8AC3E}">
        <p14:creationId xmlns:p14="http://schemas.microsoft.com/office/powerpoint/2010/main" val="19625950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a:solidFill>
                  <a:srgbClr val="000000"/>
                </a:solidFill>
              </a:rPr>
              <a:t>7-1</a:t>
            </a:r>
            <a:r>
              <a:rPr lang="zh-TW" altLang="en-US" b="1" dirty="0">
                <a:solidFill>
                  <a:srgbClr val="000000"/>
                </a:solidFill>
              </a:rPr>
              <a:t> 全面品質管理</a:t>
            </a:r>
            <a:endParaRPr lang="en-US" dirty="0"/>
          </a:p>
        </p:txBody>
      </p:sp>
      <p:sp>
        <p:nvSpPr>
          <p:cNvPr id="4" name="Rectangle 3"/>
          <p:cNvSpPr/>
          <p:nvPr/>
        </p:nvSpPr>
        <p:spPr>
          <a:xfrm>
            <a:off x="831617" y="3045362"/>
            <a:ext cx="7590389" cy="646331"/>
          </a:xfrm>
          <a:prstGeom prst="rect">
            <a:avLst/>
          </a:prstGeom>
        </p:spPr>
        <p:txBody>
          <a:bodyPr wrap="square">
            <a:spAutoFit/>
          </a:bodyPr>
          <a:lstStyle/>
          <a:p>
            <a:r>
              <a:rPr lang="en-US" dirty="0">
                <a:hlinkClick r:id="rId2"/>
              </a:rPr>
              <a:t>http://www.youtube.com/watch?v=HX2GaYRVviU&amp;feature=</a:t>
            </a:r>
            <a:r>
              <a:rPr lang="en-US" dirty="0" smtClean="0">
                <a:hlinkClick r:id="rId2"/>
              </a:rPr>
              <a:t>youtu.be</a:t>
            </a:r>
            <a:endParaRPr lang="en-US" dirty="0" smtClean="0"/>
          </a:p>
          <a:p>
            <a:endParaRPr lang="en-US" dirty="0"/>
          </a:p>
        </p:txBody>
      </p:sp>
      <p:sp>
        <p:nvSpPr>
          <p:cNvPr id="5" name="Rectangle 4"/>
          <p:cNvSpPr/>
          <p:nvPr/>
        </p:nvSpPr>
        <p:spPr>
          <a:xfrm>
            <a:off x="831617" y="2688420"/>
            <a:ext cx="3877985" cy="369332"/>
          </a:xfrm>
          <a:prstGeom prst="rect">
            <a:avLst/>
          </a:prstGeom>
        </p:spPr>
        <p:txBody>
          <a:bodyPr wrap="none">
            <a:spAutoFit/>
          </a:bodyPr>
          <a:lstStyle/>
          <a:p>
            <a:r>
              <a:rPr lang="zh-CHT" altLang="en-US" dirty="0"/>
              <a:t>欣興電子全面品質管理深入企業文化</a:t>
            </a:r>
            <a:endParaRPr lang="en-US" dirty="0"/>
          </a:p>
        </p:txBody>
      </p:sp>
    </p:spTree>
    <p:extLst>
      <p:ext uri="{BB962C8B-B14F-4D97-AF65-F5344CB8AC3E}">
        <p14:creationId xmlns:p14="http://schemas.microsoft.com/office/powerpoint/2010/main" val="156167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423367" y="1304749"/>
            <a:ext cx="8542969" cy="5060019"/>
          </a:xfrm>
          <a:prstGeom prst="rect">
            <a:avLst/>
          </a:prstGeom>
        </p:spPr>
      </p:pic>
      <p:sp>
        <p:nvSpPr>
          <p:cNvPr id="3" name="Title 2"/>
          <p:cNvSpPr>
            <a:spLocks noGrp="1"/>
          </p:cNvSpPr>
          <p:nvPr>
            <p:ph type="title"/>
          </p:nvPr>
        </p:nvSpPr>
        <p:spPr/>
        <p:txBody>
          <a:bodyPr/>
          <a:lstStyle/>
          <a:p>
            <a:r>
              <a:rPr lang="en-US" altLang="zh-TW" b="1" dirty="0">
                <a:solidFill>
                  <a:srgbClr val="000000"/>
                </a:solidFill>
              </a:rPr>
              <a:t>7-1</a:t>
            </a:r>
            <a:r>
              <a:rPr lang="zh-TW" altLang="en-US" b="1" dirty="0">
                <a:solidFill>
                  <a:srgbClr val="000000"/>
                </a:solidFill>
              </a:rPr>
              <a:t> 全面品質管理</a:t>
            </a:r>
            <a:endParaRPr lang="en-US" b="1" dirty="0">
              <a:solidFill>
                <a:srgbClr val="000000"/>
              </a:solidFill>
            </a:endParaRPr>
          </a:p>
        </p:txBody>
      </p:sp>
    </p:spTree>
    <p:extLst>
      <p:ext uri="{BB962C8B-B14F-4D97-AF65-F5344CB8AC3E}">
        <p14:creationId xmlns:p14="http://schemas.microsoft.com/office/powerpoint/2010/main" val="36261755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9984" y="1609413"/>
            <a:ext cx="8376167" cy="46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449263" indent="-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marL="1114425" indent="-35401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eaLnBrk="1" hangingPunct="1">
              <a:lnSpc>
                <a:spcPct val="90000"/>
              </a:lnSpc>
              <a:spcBef>
                <a:spcPts val="1800"/>
              </a:spcBef>
              <a:buClrTx/>
              <a:buSzPct val="80000"/>
              <a:buFont typeface="Wingdings" pitchFamily="2" charset="2"/>
              <a:buChar char="l"/>
            </a:pPr>
            <a:r>
              <a:rPr lang="en-US" sz="2400" dirty="0" err="1" smtClean="0">
                <a:solidFill>
                  <a:srgbClr val="000000"/>
                </a:solidFill>
                <a:latin typeface="微軟正黑體" pitchFamily="34" charset="-120"/>
              </a:rPr>
              <a:t>對於良好品質的定義</a:t>
            </a:r>
            <a:r>
              <a:rPr lang="zh-TW" altLang="en-US" sz="2400" dirty="0" smtClean="0">
                <a:solidFill>
                  <a:srgbClr val="000000"/>
                </a:solidFill>
                <a:latin typeface="微軟正黑體" pitchFamily="34" charset="-120"/>
              </a:rPr>
              <a:t>及如何達到良好品質，</a:t>
            </a:r>
            <a:r>
              <a:rPr lang="en-US" altLang="zh-TW" sz="2400" dirty="0" smtClean="0">
                <a:solidFill>
                  <a:srgbClr val="000000"/>
                </a:solidFill>
                <a:latin typeface="微軟正黑體" pitchFamily="34" charset="-120"/>
              </a:rPr>
              <a:t> Philip Crosby 、</a:t>
            </a:r>
            <a:r>
              <a:rPr lang="en-US" altLang="zh-TW" sz="2400" dirty="0" err="1" smtClean="0">
                <a:solidFill>
                  <a:srgbClr val="000000"/>
                </a:solidFill>
                <a:latin typeface="微軟正黑體" pitchFamily="34" charset="-120"/>
              </a:rPr>
              <a:t>W.Edward</a:t>
            </a:r>
            <a:r>
              <a:rPr lang="en-US" altLang="zh-TW" sz="2400" dirty="0" smtClean="0">
                <a:solidFill>
                  <a:srgbClr val="000000"/>
                </a:solidFill>
                <a:latin typeface="微軟正黑體" pitchFamily="34" charset="-120"/>
              </a:rPr>
              <a:t> Deming</a:t>
            </a:r>
            <a:r>
              <a:rPr lang="zh-TW" altLang="en-US" sz="2400" dirty="0" smtClean="0">
                <a:solidFill>
                  <a:srgbClr val="000000"/>
                </a:solidFill>
                <a:latin typeface="微軟正黑體" pitchFamily="34" charset="-120"/>
              </a:rPr>
              <a:t>及</a:t>
            </a:r>
            <a:r>
              <a:rPr lang="en-US" altLang="zh-TW" sz="2400" dirty="0" smtClean="0">
                <a:solidFill>
                  <a:srgbClr val="000000"/>
                </a:solidFill>
                <a:latin typeface="微軟正黑體" pitchFamily="34" charset="-120"/>
              </a:rPr>
              <a:t>Joseph </a:t>
            </a:r>
            <a:r>
              <a:rPr lang="en-US" altLang="zh-TW" sz="2400" dirty="0" err="1" smtClean="0">
                <a:solidFill>
                  <a:srgbClr val="000000"/>
                </a:solidFill>
                <a:latin typeface="微軟正黑體" pitchFamily="34" charset="-120"/>
              </a:rPr>
              <a:t>M.Juran等</a:t>
            </a:r>
            <a:r>
              <a:rPr lang="zh-TW" altLang="en-US" sz="2400" dirty="0" smtClean="0">
                <a:solidFill>
                  <a:srgbClr val="000000"/>
                </a:solidFill>
                <a:latin typeface="微軟正黑體" pitchFamily="34" charset="-120"/>
              </a:rPr>
              <a:t>品質運動領導者均同意</a:t>
            </a:r>
            <a:r>
              <a:rPr lang="en-US" altLang="zh-TW" sz="2400" dirty="0" smtClean="0">
                <a:solidFill>
                  <a:srgbClr val="000000"/>
                </a:solidFill>
                <a:latin typeface="微軟正黑體" pitchFamily="34" charset="-120"/>
              </a:rPr>
              <a:t> </a:t>
            </a:r>
            <a:r>
              <a:rPr lang="en-US" sz="2400" dirty="0" smtClean="0">
                <a:solidFill>
                  <a:srgbClr val="000000"/>
                </a:solidFill>
                <a:latin typeface="微軟正黑體" pitchFamily="34" charset="-120"/>
              </a:rPr>
              <a:t>：</a:t>
            </a:r>
          </a:p>
          <a:p>
            <a:pPr eaLnBrk="1" hangingPunct="1">
              <a:lnSpc>
                <a:spcPct val="90000"/>
              </a:lnSpc>
              <a:spcBef>
                <a:spcPts val="1800"/>
              </a:spcBef>
              <a:buClrTx/>
              <a:buSzPct val="80000"/>
              <a:buFont typeface="Wingdings" pitchFamily="2" charset="2"/>
              <a:buChar char="l"/>
            </a:pPr>
            <a:r>
              <a:rPr lang="zh-TW" altLang="en-US" sz="2400" dirty="0">
                <a:solidFill>
                  <a:srgbClr val="000000"/>
                </a:solidFill>
                <a:latin typeface="微軟正黑體" pitchFamily="34" charset="-120"/>
              </a:rPr>
              <a:t>卓越的品質必須具備</a:t>
            </a:r>
            <a:endParaRPr lang="en-US" sz="2400" dirty="0">
              <a:solidFill>
                <a:srgbClr val="000000"/>
              </a:solidFill>
              <a:latin typeface="微軟正黑體" pitchFamily="34" charset="-120"/>
            </a:endParaRPr>
          </a:p>
          <a:p>
            <a:pPr lvl="2" eaLnBrk="1" hangingPunct="1">
              <a:lnSpc>
                <a:spcPct val="90000"/>
              </a:lnSpc>
              <a:spcBef>
                <a:spcPts val="1800"/>
              </a:spcBef>
              <a:spcAft>
                <a:spcPts val="600"/>
              </a:spcAft>
              <a:buSzPct val="70000"/>
              <a:buFont typeface="Wingdings" pitchFamily="2" charset="2"/>
              <a:buChar char="Ø"/>
            </a:pPr>
            <a:r>
              <a:rPr lang="en-US" sz="2400" dirty="0" err="1">
                <a:solidFill>
                  <a:srgbClr val="000000"/>
                </a:solidFill>
                <a:latin typeface="微軟正黑體" pitchFamily="34" charset="-120"/>
              </a:rPr>
              <a:t>高階管理的領導</a:t>
            </a:r>
            <a:endParaRPr lang="en-US" sz="2400" dirty="0">
              <a:solidFill>
                <a:srgbClr val="000000"/>
              </a:solidFill>
              <a:latin typeface="微軟正黑體" pitchFamily="34" charset="-120"/>
            </a:endParaRPr>
          </a:p>
          <a:p>
            <a:pPr lvl="2" eaLnBrk="1" hangingPunct="1">
              <a:lnSpc>
                <a:spcPct val="90000"/>
              </a:lnSpc>
              <a:spcBef>
                <a:spcPts val="1800"/>
              </a:spcBef>
              <a:spcAft>
                <a:spcPts val="600"/>
              </a:spcAft>
              <a:buSzPct val="70000"/>
              <a:buFont typeface="Wingdings" pitchFamily="2" charset="2"/>
              <a:buChar char="Ø"/>
            </a:pPr>
            <a:r>
              <a:rPr lang="en-US" sz="2400" b="1" dirty="0" err="1">
                <a:solidFill>
                  <a:srgbClr val="000000"/>
                </a:solidFill>
                <a:latin typeface="微軟正黑體" pitchFamily="34" charset="-120"/>
              </a:rPr>
              <a:t>顧客導向</a:t>
            </a:r>
            <a:r>
              <a:rPr lang="en-US" sz="2400" dirty="0" err="1">
                <a:solidFill>
                  <a:srgbClr val="000000"/>
                </a:solidFill>
                <a:latin typeface="微軟正黑體" pitchFamily="34" charset="-120"/>
              </a:rPr>
              <a:t>的觀點</a:t>
            </a:r>
            <a:endParaRPr lang="en-US" sz="2400" dirty="0">
              <a:solidFill>
                <a:srgbClr val="000000"/>
              </a:solidFill>
              <a:latin typeface="微軟正黑體" pitchFamily="34" charset="-120"/>
            </a:endParaRPr>
          </a:p>
          <a:p>
            <a:pPr lvl="2" eaLnBrk="1" hangingPunct="1">
              <a:lnSpc>
                <a:spcPct val="90000"/>
              </a:lnSpc>
              <a:spcBef>
                <a:spcPts val="1800"/>
              </a:spcBef>
              <a:spcAft>
                <a:spcPts val="600"/>
              </a:spcAft>
              <a:buSzPct val="70000"/>
              <a:buFont typeface="Wingdings" pitchFamily="2" charset="2"/>
              <a:buChar char="Ø"/>
            </a:pPr>
            <a:r>
              <a:rPr lang="en-US" sz="2400" dirty="0">
                <a:solidFill>
                  <a:srgbClr val="000000"/>
                </a:solidFill>
                <a:latin typeface="微軟正黑體" pitchFamily="34" charset="-120"/>
              </a:rPr>
              <a:t> </a:t>
            </a:r>
            <a:r>
              <a:rPr lang="en-US" sz="2400" dirty="0" err="1">
                <a:solidFill>
                  <a:srgbClr val="000000"/>
                </a:solidFill>
                <a:latin typeface="微軟正黑體" pitchFamily="34" charset="-120"/>
              </a:rPr>
              <a:t>員工</a:t>
            </a:r>
            <a:r>
              <a:rPr lang="en-US" sz="2400" b="1" dirty="0" err="1">
                <a:solidFill>
                  <a:srgbClr val="000000"/>
                </a:solidFill>
                <a:latin typeface="微軟正黑體" pitchFamily="34" charset="-120"/>
              </a:rPr>
              <a:t>全面參與</a:t>
            </a:r>
            <a:endParaRPr lang="en-US" sz="2400" b="1" dirty="0">
              <a:solidFill>
                <a:srgbClr val="000000"/>
              </a:solidFill>
              <a:latin typeface="微軟正黑體" pitchFamily="34" charset="-120"/>
            </a:endParaRPr>
          </a:p>
          <a:p>
            <a:pPr lvl="2" eaLnBrk="1" hangingPunct="1">
              <a:lnSpc>
                <a:spcPct val="90000"/>
              </a:lnSpc>
              <a:spcBef>
                <a:spcPts val="1800"/>
              </a:spcBef>
              <a:spcAft>
                <a:spcPts val="600"/>
              </a:spcAft>
              <a:buSzPct val="70000"/>
              <a:buFont typeface="Wingdings" pitchFamily="2" charset="2"/>
              <a:buChar char="Ø"/>
            </a:pPr>
            <a:r>
              <a:rPr lang="en-US" sz="2400" dirty="0" err="1">
                <a:solidFill>
                  <a:srgbClr val="000000"/>
                </a:solidFill>
                <a:latin typeface="微軟正黑體" pitchFamily="34" charset="-120"/>
              </a:rPr>
              <a:t>嚴謹的流程分析</a:t>
            </a:r>
            <a:endParaRPr lang="en-US" sz="2400" dirty="0">
              <a:solidFill>
                <a:srgbClr val="000000"/>
              </a:solidFill>
              <a:latin typeface="微軟正黑體" pitchFamily="34" charset="-120"/>
            </a:endParaRPr>
          </a:p>
          <a:p>
            <a:pPr lvl="2" eaLnBrk="1" hangingPunct="1">
              <a:lnSpc>
                <a:spcPct val="90000"/>
              </a:lnSpc>
              <a:spcBef>
                <a:spcPts val="1800"/>
              </a:spcBef>
              <a:spcAft>
                <a:spcPts val="600"/>
              </a:spcAft>
              <a:buSzPct val="70000"/>
              <a:buFont typeface="Wingdings" pitchFamily="2" charset="2"/>
              <a:buChar char="Ø"/>
            </a:pPr>
            <a:r>
              <a:rPr lang="en-US" sz="2400" b="1" dirty="0">
                <a:solidFill>
                  <a:srgbClr val="000000"/>
                </a:solidFill>
                <a:latin typeface="微軟正黑體" pitchFamily="34" charset="-120"/>
              </a:rPr>
              <a:t> </a:t>
            </a:r>
            <a:r>
              <a:rPr lang="en-US" sz="2400" b="1" dirty="0" err="1">
                <a:solidFill>
                  <a:srgbClr val="000000"/>
                </a:solidFill>
                <a:latin typeface="微軟正黑體" pitchFamily="34" charset="-120"/>
              </a:rPr>
              <a:t>持續改善</a:t>
            </a:r>
            <a:r>
              <a:rPr lang="zh-TW" altLang="en-US" sz="2400" dirty="0">
                <a:solidFill>
                  <a:srgbClr val="000000"/>
                </a:solidFill>
                <a:latin typeface="微軟正黑體" pitchFamily="34" charset="-120"/>
              </a:rPr>
              <a:t>等要件</a:t>
            </a:r>
            <a:endParaRPr lang="en-US" altLang="zh-TW" sz="2400" b="1" dirty="0">
              <a:solidFill>
                <a:srgbClr val="000000"/>
              </a:solidFill>
              <a:latin typeface="微軟正黑體" pitchFamily="34" charset="-120"/>
            </a:endParaRPr>
          </a:p>
        </p:txBody>
      </p:sp>
      <p:sp>
        <p:nvSpPr>
          <p:cNvPr id="3" name="Title 2"/>
          <p:cNvSpPr>
            <a:spLocks noGrp="1"/>
          </p:cNvSpPr>
          <p:nvPr>
            <p:ph type="title"/>
          </p:nvPr>
        </p:nvSpPr>
        <p:spPr/>
        <p:txBody>
          <a:bodyPr/>
          <a:lstStyle/>
          <a:p>
            <a:r>
              <a:rPr lang="en-US" altLang="zh-TW" b="1" dirty="0">
                <a:solidFill>
                  <a:srgbClr val="000000"/>
                </a:solidFill>
              </a:rPr>
              <a:t>7-1</a:t>
            </a:r>
            <a:r>
              <a:rPr lang="zh-TW" altLang="en-US" b="1" dirty="0">
                <a:solidFill>
                  <a:srgbClr val="000000"/>
                </a:solidFill>
              </a:rPr>
              <a:t> 全面品質管理</a:t>
            </a:r>
            <a:endParaRPr lang="en-US" b="1" dirty="0">
              <a:solidFill>
                <a:srgbClr val="000000"/>
              </a:solidFill>
            </a:endParaRPr>
          </a:p>
        </p:txBody>
      </p:sp>
    </p:spTree>
    <p:extLst>
      <p:ext uri="{BB962C8B-B14F-4D97-AF65-F5344CB8AC3E}">
        <p14:creationId xmlns:p14="http://schemas.microsoft.com/office/powerpoint/2010/main" val="8187772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flipH="1">
            <a:off x="5572125" y="3770313"/>
            <a:ext cx="96043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grpSp>
        <p:nvGrpSpPr>
          <p:cNvPr id="17412" name="Group 8"/>
          <p:cNvGrpSpPr>
            <a:grpSpLocks/>
          </p:cNvGrpSpPr>
          <p:nvPr/>
        </p:nvGrpSpPr>
        <p:grpSpPr bwMode="auto">
          <a:xfrm>
            <a:off x="642938" y="5143500"/>
            <a:ext cx="2001837" cy="1214438"/>
            <a:chOff x="921" y="2255"/>
            <a:chExt cx="1459" cy="978"/>
          </a:xfrm>
        </p:grpSpPr>
        <p:grpSp>
          <p:nvGrpSpPr>
            <p:cNvPr id="17422" name="Group 9"/>
            <p:cNvGrpSpPr>
              <a:grpSpLocks/>
            </p:cNvGrpSpPr>
            <p:nvPr/>
          </p:nvGrpSpPr>
          <p:grpSpPr bwMode="auto">
            <a:xfrm>
              <a:off x="930" y="2255"/>
              <a:ext cx="1433" cy="978"/>
              <a:chOff x="930" y="2255"/>
              <a:chExt cx="1433" cy="978"/>
            </a:xfrm>
          </p:grpSpPr>
          <p:grpSp>
            <p:nvGrpSpPr>
              <p:cNvPr id="17424" name="Group 10"/>
              <p:cNvGrpSpPr>
                <a:grpSpLocks/>
              </p:cNvGrpSpPr>
              <p:nvPr/>
            </p:nvGrpSpPr>
            <p:grpSpPr bwMode="auto">
              <a:xfrm>
                <a:off x="930" y="2342"/>
                <a:ext cx="1433" cy="891"/>
                <a:chOff x="930" y="2342"/>
                <a:chExt cx="1433" cy="891"/>
              </a:xfrm>
            </p:grpSpPr>
            <p:sp>
              <p:nvSpPr>
                <p:cNvPr id="17429" name="Oval 11"/>
                <p:cNvSpPr>
                  <a:spLocks noChangeArrowheads="1"/>
                </p:cNvSpPr>
                <p:nvPr/>
              </p:nvSpPr>
              <p:spPr bwMode="auto">
                <a:xfrm>
                  <a:off x="946" y="2370"/>
                  <a:ext cx="1417" cy="863"/>
                </a:xfrm>
                <a:prstGeom prst="ellipse">
                  <a:avLst/>
                </a:prstGeom>
                <a:gradFill rotWithShape="0">
                  <a:gsLst>
                    <a:gs pos="0">
                      <a:srgbClr val="005574"/>
                    </a:gs>
                    <a:gs pos="100000">
                      <a:srgbClr val="00AEE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7430" name="Oval 12"/>
                <p:cNvSpPr>
                  <a:spLocks noChangeArrowheads="1"/>
                </p:cNvSpPr>
                <p:nvPr/>
              </p:nvSpPr>
              <p:spPr bwMode="auto">
                <a:xfrm>
                  <a:off x="930" y="2342"/>
                  <a:ext cx="1417" cy="862"/>
                </a:xfrm>
                <a:prstGeom prst="ellipse">
                  <a:avLst/>
                </a:prstGeom>
                <a:gradFill rotWithShape="0">
                  <a:gsLst>
                    <a:gs pos="0">
                      <a:srgbClr val="00AEEF"/>
                    </a:gs>
                    <a:gs pos="100000">
                      <a:srgbClr val="8EDBF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grpSp>
          <p:sp>
            <p:nvSpPr>
              <p:cNvPr id="17425" name="Oval 13"/>
              <p:cNvSpPr>
                <a:spLocks noChangeArrowheads="1"/>
              </p:cNvSpPr>
              <p:nvPr/>
            </p:nvSpPr>
            <p:spPr bwMode="auto">
              <a:xfrm>
                <a:off x="998" y="2255"/>
                <a:ext cx="1283" cy="819"/>
              </a:xfrm>
              <a:prstGeom prst="ellipse">
                <a:avLst/>
              </a:prstGeom>
              <a:gradFill rotWithShape="0">
                <a:gsLst>
                  <a:gs pos="0">
                    <a:srgbClr val="00AEEF"/>
                  </a:gs>
                  <a:gs pos="100000">
                    <a:srgbClr val="00516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2" name="Oval 14"/>
              <p:cNvSpPr>
                <a:spLocks noChangeArrowheads="1"/>
              </p:cNvSpPr>
              <p:nvPr/>
            </p:nvSpPr>
            <p:spPr bwMode="auto">
              <a:xfrm>
                <a:off x="1014" y="2260"/>
                <a:ext cx="1252" cy="799"/>
              </a:xfrm>
              <a:prstGeom prst="ellipse">
                <a:avLst/>
              </a:prstGeom>
              <a:gradFill rotWithShape="0">
                <a:gsLst>
                  <a:gs pos="0">
                    <a:srgbClr val="A6E3F9"/>
                  </a:gs>
                  <a:gs pos="100000">
                    <a:srgbClr val="00AEEF">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7427" name="Oval 15"/>
              <p:cNvSpPr>
                <a:spLocks noChangeArrowheads="1"/>
              </p:cNvSpPr>
              <p:nvPr/>
            </p:nvSpPr>
            <p:spPr bwMode="auto">
              <a:xfrm>
                <a:off x="1027" y="2268"/>
                <a:ext cx="1191" cy="747"/>
              </a:xfrm>
              <a:prstGeom prst="ellipse">
                <a:avLst/>
              </a:prstGeom>
              <a:gradFill rotWithShape="0">
                <a:gsLst>
                  <a:gs pos="0">
                    <a:srgbClr val="00AEEF"/>
                  </a:gs>
                  <a:gs pos="100000">
                    <a:srgbClr val="008AB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7428" name="Oval 16"/>
              <p:cNvSpPr>
                <a:spLocks noChangeArrowheads="1"/>
              </p:cNvSpPr>
              <p:nvPr/>
            </p:nvSpPr>
            <p:spPr bwMode="auto">
              <a:xfrm>
                <a:off x="1090" y="2284"/>
                <a:ext cx="1048" cy="605"/>
              </a:xfrm>
              <a:prstGeom prst="ellipse">
                <a:avLst/>
              </a:prstGeom>
              <a:gradFill rotWithShape="0">
                <a:gsLst>
                  <a:gs pos="0">
                    <a:srgbClr val="00AEEF"/>
                  </a:gs>
                  <a:gs pos="100000">
                    <a:srgbClr val="FFFF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grpSp>
        <p:sp>
          <p:nvSpPr>
            <p:cNvPr id="17423" name="Text Box 17"/>
            <p:cNvSpPr txBox="1">
              <a:spLocks noChangeArrowheads="1"/>
            </p:cNvSpPr>
            <p:nvPr/>
          </p:nvSpPr>
          <p:spPr bwMode="auto">
            <a:xfrm>
              <a:off x="921" y="2255"/>
              <a:ext cx="1459"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Franklin Gothic Medium" pitchFamily="34" charset="0"/>
                  <a:ea typeface="微軟正黑體" pitchFamily="34" charset="-120"/>
                </a:defRPr>
              </a:lvl9pPr>
            </a:lstStyle>
            <a:p>
              <a:pPr algn="ctr" eaLnBrk="1" hangingPunct="1">
                <a:buClrTx/>
                <a:buFontTx/>
                <a:buNone/>
              </a:pPr>
              <a:r>
                <a:rPr lang="en-US" sz="2400" b="1">
                  <a:solidFill>
                    <a:srgbClr val="C00000"/>
                  </a:solidFill>
                  <a:latin typeface="微軟正黑體" pitchFamily="34" charset="-120"/>
                </a:rPr>
                <a:t>品質計畫</a:t>
              </a:r>
            </a:p>
            <a:p>
              <a:pPr algn="ctr" eaLnBrk="1" hangingPunct="1">
                <a:buClrTx/>
                <a:buFontTx/>
                <a:buNone/>
              </a:pPr>
              <a:r>
                <a:rPr lang="en-US" sz="2400" b="1">
                  <a:solidFill>
                    <a:srgbClr val="C00000"/>
                  </a:solidFill>
                  <a:latin typeface="微軟正黑體" pitchFamily="34" charset="-120"/>
                </a:rPr>
                <a:t>的根本</a:t>
              </a:r>
            </a:p>
          </p:txBody>
        </p:sp>
      </p:grpSp>
      <p:sp>
        <p:nvSpPr>
          <p:cNvPr id="17426" name="Text Box 18"/>
          <p:cNvSpPr txBox="1">
            <a:spLocks noChangeArrowheads="1"/>
          </p:cNvSpPr>
          <p:nvPr/>
        </p:nvSpPr>
        <p:spPr bwMode="auto">
          <a:xfrm>
            <a:off x="827088" y="1268413"/>
            <a:ext cx="7273925" cy="1008062"/>
          </a:xfrm>
          <a:prstGeom prst="rect">
            <a:avLst/>
          </a:prstGeom>
          <a:noFill/>
          <a:ln w="9525">
            <a:noFill/>
            <a:round/>
            <a:headEnd/>
            <a:tailEnd/>
          </a:ln>
          <a:effectLst/>
        </p:spPr>
        <p:txBody>
          <a:bodyPr lIns="90000" tIns="46800" rIns="90000" bIns="46800"/>
          <a:lstStyle/>
          <a:p>
            <a:pPr marL="358775" indent="-358775">
              <a:lnSpc>
                <a:spcPts val="2375"/>
              </a:lnSpc>
              <a:spcBef>
                <a:spcPts val="600"/>
              </a:spcBef>
              <a:spcAft>
                <a:spcPts val="600"/>
              </a:spcAft>
              <a:buSzPct val="80000"/>
              <a:buFont typeface="Wingdings"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sz="2400" b="1" dirty="0" err="1">
                <a:solidFill>
                  <a:srgbClr val="000000"/>
                </a:solidFill>
                <a:latin typeface="微軟正黑體" pitchFamily="32" charset="-120"/>
                <a:ea typeface="微軟正黑體" pitchFamily="32" charset="-120"/>
              </a:rPr>
              <a:t>開發品質規格</a:t>
            </a:r>
            <a:endParaRPr lang="en-US" sz="2400" b="1" dirty="0">
              <a:solidFill>
                <a:srgbClr val="000000"/>
              </a:solidFill>
              <a:latin typeface="微軟正黑體" pitchFamily="32" charset="-120"/>
              <a:ea typeface="微軟正黑體" pitchFamily="32" charset="-120"/>
            </a:endParaRPr>
          </a:p>
          <a:p>
            <a:pPr marL="714375" lvl="1" indent="-354013">
              <a:lnSpc>
                <a:spcPts val="2375"/>
              </a:lnSpc>
              <a:spcAft>
                <a:spcPts val="1200"/>
              </a:spcAft>
              <a:buFont typeface="Wingdings" charset="2"/>
              <a:buChar char=""/>
              <a:tabLst>
                <a:tab pos="358775" algn="l"/>
                <a:tab pos="53340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r>
              <a:rPr lang="en-US" sz="2000" dirty="0" err="1">
                <a:solidFill>
                  <a:srgbClr val="000000"/>
                </a:solidFill>
                <a:latin typeface="微軟正黑體" pitchFamily="32" charset="-120"/>
                <a:ea typeface="微軟正黑體" pitchFamily="32" charset="-120"/>
              </a:rPr>
              <a:t>依據目標市場的需求設計產品或服務，以使其績效與特性符合市場的期望</a:t>
            </a:r>
            <a:endParaRPr lang="en-US" sz="2000" dirty="0">
              <a:solidFill>
                <a:srgbClr val="000000"/>
              </a:solidFill>
              <a:latin typeface="微軟正黑體" pitchFamily="32" charset="-120"/>
              <a:ea typeface="微軟正黑體" pitchFamily="32" charset="-120"/>
            </a:endParaRPr>
          </a:p>
          <a:p>
            <a:pPr marL="358775" indent="-358775">
              <a:buClrTx/>
              <a:buFontTx/>
              <a:buNone/>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endParaRPr lang="en-US" sz="4300" dirty="0">
              <a:solidFill>
                <a:srgbClr val="000000"/>
              </a:solidFill>
              <a:effectLst>
                <a:outerShdw blurRad="38100" dist="38100" dir="2700000" algn="tl">
                  <a:srgbClr val="C0C0C0"/>
                </a:outerShdw>
              </a:effectLst>
              <a:latin typeface="華康儷中黑(P)" charset="0"/>
              <a:ea typeface="微軟正黑體" pitchFamily="32" charset="-120"/>
            </a:endParaRPr>
          </a:p>
          <a:p>
            <a:pPr marL="358775" indent="-358775">
              <a:buClrTx/>
              <a:buFontTx/>
              <a:buNone/>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endParaRPr lang="en-US" sz="4300" dirty="0">
              <a:solidFill>
                <a:srgbClr val="000000"/>
              </a:solidFill>
              <a:effectLst>
                <a:outerShdw blurRad="38100" dist="38100" dir="2700000" algn="tl">
                  <a:srgbClr val="C0C0C0"/>
                </a:outerShdw>
              </a:effectLst>
              <a:latin typeface="華康儷中黑(P)" charset="0"/>
              <a:ea typeface="微軟正黑體" pitchFamily="32" charset="-120"/>
            </a:endParaRPr>
          </a:p>
          <a:p>
            <a:pPr marL="358775" indent="-358775">
              <a:buClrTx/>
              <a:buFontTx/>
              <a:buNone/>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pPr>
            <a:endParaRPr lang="en-US" sz="4300" dirty="0">
              <a:solidFill>
                <a:srgbClr val="000000"/>
              </a:solidFill>
              <a:effectLst>
                <a:outerShdw blurRad="38100" dist="38100" dir="2700000" algn="tl">
                  <a:srgbClr val="C0C0C0"/>
                </a:outerShdw>
              </a:effectLst>
              <a:latin typeface="華康儷中黑(P)" charset="0"/>
              <a:ea typeface="微軟正黑體" pitchFamily="32" charset="-120"/>
            </a:endParaRPr>
          </a:p>
        </p:txBody>
      </p:sp>
      <p:sp>
        <p:nvSpPr>
          <p:cNvPr id="17414" name="矩形 31"/>
          <p:cNvSpPr>
            <a:spLocks noChangeArrowheads="1"/>
          </p:cNvSpPr>
          <p:nvPr/>
        </p:nvSpPr>
        <p:spPr bwMode="auto">
          <a:xfrm>
            <a:off x="6227763" y="4725988"/>
            <a:ext cx="2519362" cy="539750"/>
          </a:xfrm>
          <a:prstGeom prst="rect">
            <a:avLst/>
          </a:prstGeom>
          <a:blipFill dpi="0" rotWithShape="1">
            <a:blip r:embed="rId3">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FF"/>
                </a:solidFill>
                <a:latin typeface="微軟正黑體" pitchFamily="34" charset="-120"/>
              </a:rPr>
              <a:t>達到此規格的成本</a:t>
            </a:r>
          </a:p>
        </p:txBody>
      </p:sp>
      <p:sp>
        <p:nvSpPr>
          <p:cNvPr id="17415" name="文字方塊 19"/>
          <p:cNvSpPr txBox="1">
            <a:spLocks noChangeArrowheads="1"/>
          </p:cNvSpPr>
          <p:nvPr/>
        </p:nvSpPr>
        <p:spPr bwMode="auto">
          <a:xfrm>
            <a:off x="6227763" y="3865563"/>
            <a:ext cx="5794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p>
            <a:r>
              <a:rPr lang="en-US" altLang="zh-TW" sz="6000">
                <a:solidFill>
                  <a:srgbClr val="FF0000"/>
                </a:solidFill>
                <a:latin typeface="Arial" charset="0"/>
                <a:cs typeface="Arial" charset="0"/>
              </a:rPr>
              <a:t>$</a:t>
            </a:r>
            <a:endParaRPr lang="en-US" altLang="zh-TW" sz="6000">
              <a:solidFill>
                <a:srgbClr val="FF0000"/>
              </a:solidFill>
            </a:endParaRPr>
          </a:p>
        </p:txBody>
      </p:sp>
      <p:grpSp>
        <p:nvGrpSpPr>
          <p:cNvPr id="17416" name="群組 22"/>
          <p:cNvGrpSpPr>
            <a:grpSpLocks/>
          </p:cNvGrpSpPr>
          <p:nvPr/>
        </p:nvGrpSpPr>
        <p:grpSpPr bwMode="auto">
          <a:xfrm>
            <a:off x="3348038" y="2765425"/>
            <a:ext cx="2160587" cy="2824163"/>
            <a:chOff x="3500430" y="2714620"/>
            <a:chExt cx="1000132" cy="1530322"/>
          </a:xfrm>
        </p:grpSpPr>
        <p:pic>
          <p:nvPicPr>
            <p:cNvPr id="174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2714620"/>
              <a:ext cx="1000132" cy="153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文字方塊 20"/>
            <p:cNvSpPr txBox="1">
              <a:spLocks noChangeArrowheads="1"/>
            </p:cNvSpPr>
            <p:nvPr/>
          </p:nvSpPr>
          <p:spPr bwMode="auto">
            <a:xfrm>
              <a:off x="3930318" y="3075910"/>
              <a:ext cx="365221" cy="5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p>
              <a:r>
                <a:rPr lang="en-US" altLang="zh-TW" sz="6000">
                  <a:solidFill>
                    <a:srgbClr val="FF0000"/>
                  </a:solidFill>
                  <a:latin typeface="Arial" charset="0"/>
                  <a:cs typeface="Arial" charset="0"/>
                </a:rPr>
                <a:t>?</a:t>
              </a:r>
              <a:endParaRPr lang="en-US" altLang="zh-TW" sz="6000">
                <a:solidFill>
                  <a:srgbClr val="FF0000"/>
                </a:solidFill>
              </a:endParaRPr>
            </a:p>
          </p:txBody>
        </p:sp>
      </p:grpSp>
      <p:cxnSp>
        <p:nvCxnSpPr>
          <p:cNvPr id="17417" name="弧形接點 24"/>
          <p:cNvCxnSpPr>
            <a:cxnSpLocks noChangeShapeType="1"/>
            <a:stCxn id="17429" idx="6"/>
          </p:cNvCxnSpPr>
          <p:nvPr/>
        </p:nvCxnSpPr>
        <p:spPr bwMode="auto">
          <a:xfrm flipV="1">
            <a:off x="2620963" y="3781425"/>
            <a:ext cx="4111625" cy="2039938"/>
          </a:xfrm>
          <a:prstGeom prst="curvedConnector3">
            <a:avLst>
              <a:gd name="adj1" fmla="val 62486"/>
            </a:avLst>
          </a:prstGeom>
          <a:noFill/>
          <a:ln w="88900" algn="ctr">
            <a:solidFill>
              <a:srgbClr val="FF00FF"/>
            </a:solidFill>
            <a:prstDash val="sysDash"/>
            <a:round/>
            <a:headEnd/>
            <a:tailEnd type="arrow" w="med" len="med"/>
          </a:ln>
          <a:extLst>
            <a:ext uri="{909E8E84-426E-40dd-AFC4-6F175D3DCCD1}">
              <a14:hiddenFill xmlns:a14="http://schemas.microsoft.com/office/drawing/2010/main">
                <a:noFill/>
              </a14:hiddenFill>
            </a:ext>
          </a:extLst>
        </p:spPr>
      </p:cxnSp>
      <p:sp>
        <p:nvSpPr>
          <p:cNvPr id="17418" name="矩形 34"/>
          <p:cNvSpPr>
            <a:spLocks noChangeArrowheads="1"/>
          </p:cNvSpPr>
          <p:nvPr/>
        </p:nvSpPr>
        <p:spPr bwMode="auto">
          <a:xfrm>
            <a:off x="3348038" y="2698750"/>
            <a:ext cx="2160587" cy="369888"/>
          </a:xfrm>
          <a:prstGeom prst="rect">
            <a:avLst/>
          </a:prstGeom>
          <a:blipFill dpi="0" rotWithShape="1">
            <a:blip r:embed="rId3">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FF"/>
                </a:solidFill>
                <a:latin typeface="微軟正黑體" pitchFamily="34" charset="-120"/>
              </a:rPr>
              <a:t>決定品質的規格</a:t>
            </a:r>
          </a:p>
        </p:txBody>
      </p:sp>
      <p:pic>
        <p:nvPicPr>
          <p:cNvPr id="17419" name="Picture 69" descr="worldmap_ani8"/>
          <p:cNvPicPr>
            <a:picLocks noChangeAspect="1" noChangeArrowheads="1" noCrop="1"/>
          </p:cNvPicPr>
          <p:nvPr/>
        </p:nvPicPr>
        <p:blipFill>
          <a:blip r:embed="rId5">
            <a:lum bright="12000"/>
            <a:extLst>
              <a:ext uri="{28A0092B-C50C-407E-A947-70E740481C1C}">
                <a14:useLocalDpi xmlns:a14="http://schemas.microsoft.com/office/drawing/2010/main" val="0"/>
              </a:ext>
            </a:extLst>
          </a:blip>
          <a:srcRect/>
          <a:stretch>
            <a:fillRect/>
          </a:stretch>
        </p:blipFill>
        <p:spPr bwMode="gray">
          <a:xfrm>
            <a:off x="6715125" y="2832100"/>
            <a:ext cx="18097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ltLang="zh-TW" b="1" dirty="0" smtClean="0">
                <a:solidFill>
                  <a:srgbClr val="000000"/>
                </a:solidFill>
              </a:rPr>
              <a:t>7-2</a:t>
            </a:r>
            <a:r>
              <a:rPr lang="zh-TW" altLang="en-US" b="1" dirty="0" smtClean="0">
                <a:solidFill>
                  <a:srgbClr val="000000"/>
                </a:solidFill>
              </a:rPr>
              <a:t> 品質規格與品質成本</a:t>
            </a:r>
            <a:endParaRPr lang="en-US" b="1" dirty="0">
              <a:solidFill>
                <a:srgbClr val="000000"/>
              </a:solidFill>
            </a:endParaRPr>
          </a:p>
        </p:txBody>
      </p:sp>
    </p:spTree>
    <p:extLst>
      <p:ext uri="{BB962C8B-B14F-4D97-AF65-F5344CB8AC3E}">
        <p14:creationId xmlns:p14="http://schemas.microsoft.com/office/powerpoint/2010/main" val="17167867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201</TotalTime>
  <Words>1935</Words>
  <Application>Microsoft Macintosh PowerPoint</Application>
  <PresentationFormat>On-screen Show (4:3)</PresentationFormat>
  <Paragraphs>306</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生產與作業管理</vt:lpstr>
      <vt:lpstr>PowerPoint Presentation</vt:lpstr>
      <vt:lpstr>PowerPoint Presentation</vt:lpstr>
      <vt:lpstr>7-1 全面品質管理</vt:lpstr>
      <vt:lpstr>7-1 全面品質管理</vt:lpstr>
      <vt:lpstr>7-1 全面品質管理</vt:lpstr>
      <vt:lpstr>7-1 全面品質管理</vt:lpstr>
      <vt:lpstr>7-1 全面品質管理</vt:lpstr>
      <vt:lpstr>7-2 品質規格與品質成本</vt:lpstr>
      <vt:lpstr>7-2 品質規格與品質成本</vt:lpstr>
      <vt:lpstr>7-2 品質規格與品質成本</vt:lpstr>
      <vt:lpstr>7-2 品質規格與品質成本</vt:lpstr>
      <vt:lpstr>7-2 品質規格與品質成本</vt:lpstr>
      <vt:lpstr>7-2 品質規格與品質成本</vt:lpstr>
      <vt:lpstr>PowerPoint Presentation</vt:lpstr>
      <vt:lpstr>7-3 六標準差 from statistic</vt:lpstr>
      <vt:lpstr>六標準差起源</vt:lpstr>
      <vt:lpstr>每百萬機會缺點數(DPMO)</vt:lpstr>
      <vt:lpstr>六標準差方法論: DMAIC</vt:lpstr>
      <vt:lpstr>六標準差方法論: DMAIC</vt:lpstr>
      <vt:lpstr>六標準差方法論: DMAIC</vt:lpstr>
      <vt:lpstr>六標準差方法論: DMAIC</vt:lpstr>
      <vt:lpstr>六標準差方法論: DMAIC</vt:lpstr>
      <vt:lpstr>六標準差的角色與職責</vt:lpstr>
      <vt:lpstr>7.4 Shingo系統：防呆系統</vt:lpstr>
      <vt:lpstr>7.4 Shingo系統：防呆系統</vt:lpstr>
      <vt:lpstr>7.4 Shingo系統：防呆系統</vt:lpstr>
      <vt:lpstr>7.5 ISO 9000與 ISO 14000</vt:lpstr>
      <vt:lpstr>7.5 ISO 9000與 ISO 14000</vt:lpstr>
      <vt:lpstr>7.5 ISO 9000與 ISO 14000</vt:lpstr>
      <vt:lpstr>7.6 品質改善的外部標竿</vt:lpstr>
      <vt:lpstr>7.7 結論</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Andrew</dc:creator>
  <cp:lastModifiedBy>Lee Andrew</cp:lastModifiedBy>
  <cp:revision>27</cp:revision>
  <dcterms:created xsi:type="dcterms:W3CDTF">2014-03-17T14:33:26Z</dcterms:created>
  <dcterms:modified xsi:type="dcterms:W3CDTF">2014-03-24T11:56:07Z</dcterms:modified>
</cp:coreProperties>
</file>