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92" r:id="rId2"/>
    <p:sldId id="278" r:id="rId3"/>
    <p:sldId id="281" r:id="rId4"/>
    <p:sldId id="280" r:id="rId5"/>
    <p:sldId id="282" r:id="rId6"/>
    <p:sldId id="283" r:id="rId7"/>
    <p:sldId id="284" r:id="rId8"/>
    <p:sldId id="285"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56" r:id="rId29"/>
    <p:sldId id="257" r:id="rId30"/>
    <p:sldId id="258" r:id="rId31"/>
    <p:sldId id="286" r:id="rId32"/>
    <p:sldId id="289" r:id="rId33"/>
    <p:sldId id="290" r:id="rId34"/>
    <p:sldId id="291" r:id="rId35"/>
    <p:sldId id="293" r:id="rId36"/>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AF5"/>
    <a:srgbClr val="7FC4D7"/>
    <a:srgbClr val="4DE5DE"/>
    <a:srgbClr val="BE56B9"/>
    <a:srgbClr val="C1E8FB"/>
    <a:srgbClr val="1AB4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28" autoAdjust="0"/>
  </p:normalViewPr>
  <p:slideViewPr>
    <p:cSldViewPr snapToGrid="0" snapToObjects="1">
      <p:cViewPr varScale="1">
        <p:scale>
          <a:sx n="64" d="100"/>
          <a:sy n="64" d="100"/>
        </p:scale>
        <p:origin x="-10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D1E25-4680-4E6B-99B2-59565DAC345E}"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zh-CN" altLang="en-US"/>
        </a:p>
      </dgm:t>
    </dgm:pt>
    <dgm:pt modelId="{FBA134E0-3EA9-48CC-8B4A-9BE262FC54A4}">
      <dgm:prSet phldrT="[文本]">
        <dgm:style>
          <a:lnRef idx="0">
            <a:schemeClr val="accent5"/>
          </a:lnRef>
          <a:fillRef idx="3">
            <a:schemeClr val="accent5"/>
          </a:fillRef>
          <a:effectRef idx="3">
            <a:schemeClr val="accent5"/>
          </a:effectRef>
          <a:fontRef idx="minor">
            <a:schemeClr val="lt1"/>
          </a:fontRef>
        </dgm:style>
      </dgm:prSet>
      <dgm:spPr>
        <a:scene3d>
          <a:camera prst="orthographicFront">
            <a:rot lat="0" lon="0" rev="0"/>
          </a:camera>
          <a:lightRig rig="threePt" dir="t">
            <a:rot lat="0" lon="0" rev="7200000"/>
          </a:lightRig>
        </a:scene3d>
        <a:sp3d>
          <a:bevelT w="63500" h="25400"/>
        </a:sp3d>
      </dgm:spPr>
      <dgm:t>
        <a:bodyPr/>
        <a:lstStyle/>
        <a:p>
          <a:r>
            <a:rPr lang="zh-CN" altLang="en-US" b="1" dirty="0" smtClean="0">
              <a:solidFill>
                <a:schemeClr val="tx1">
                  <a:lumMod val="95000"/>
                  <a:lumOff val="5000"/>
                </a:schemeClr>
              </a:solidFill>
              <a:latin typeface="標楷體" pitchFamily="65" charset="-120"/>
              <a:ea typeface="標楷體" pitchFamily="65" charset="-120"/>
            </a:rPr>
            <a:t>顧客</a:t>
          </a:r>
          <a:endParaRPr lang="zh-CN" altLang="en-US" b="1" dirty="0">
            <a:solidFill>
              <a:schemeClr val="tx1">
                <a:lumMod val="95000"/>
                <a:lumOff val="5000"/>
              </a:schemeClr>
            </a:solidFill>
            <a:latin typeface="標楷體" pitchFamily="65" charset="-120"/>
            <a:ea typeface="標楷體" pitchFamily="65" charset="-120"/>
          </a:endParaRPr>
        </a:p>
      </dgm:t>
    </dgm:pt>
    <dgm:pt modelId="{72A49F64-E3CD-4179-B092-F4086AF904DD}" type="parTrans" cxnId="{7E228914-0670-40BF-B853-75111F493B36}">
      <dgm:prSet/>
      <dgm:spPr/>
      <dgm:t>
        <a:bodyPr/>
        <a:lstStyle/>
        <a:p>
          <a:endParaRPr lang="zh-CN" altLang="en-US" b="1"/>
        </a:p>
      </dgm:t>
    </dgm:pt>
    <dgm:pt modelId="{03604EDC-39A9-480B-BDBF-95B2AF74DD57}" type="sibTrans" cxnId="{7E228914-0670-40BF-B853-75111F493B36}">
      <dgm:prSet/>
      <dgm:spPr/>
      <dgm:t>
        <a:bodyPr/>
        <a:lstStyle/>
        <a:p>
          <a:endParaRPr lang="zh-CN" altLang="en-US" b="1"/>
        </a:p>
      </dgm:t>
    </dgm:pt>
    <dgm:pt modelId="{EBB4766D-2054-41CD-9C16-F1A5AF8DD1D4}">
      <dgm:prSet phldrT="[文本]">
        <dgm:style>
          <a:lnRef idx="1">
            <a:schemeClr val="accent5"/>
          </a:lnRef>
          <a:fillRef idx="2">
            <a:schemeClr val="accent5"/>
          </a:fillRef>
          <a:effectRef idx="1">
            <a:schemeClr val="accent5"/>
          </a:effectRef>
          <a:fontRef idx="minor">
            <a:schemeClr val="dk1"/>
          </a:fontRef>
        </dgm:style>
      </dgm:prSet>
      <dgm:spPr/>
      <dgm:t>
        <a:bodyPr/>
        <a:lstStyle/>
        <a:p>
          <a:r>
            <a:rPr lang="zh-CN" altLang="en-US" b="1" dirty="0" smtClean="0">
              <a:solidFill>
                <a:schemeClr val="tx1">
                  <a:lumMod val="95000"/>
                  <a:lumOff val="5000"/>
                </a:schemeClr>
              </a:solidFill>
              <a:latin typeface="標楷體" pitchFamily="65" charset="-120"/>
              <a:ea typeface="標楷體" pitchFamily="65" charset="-120"/>
            </a:rPr>
            <a:t>服務策略</a:t>
          </a:r>
          <a:endParaRPr lang="zh-CN" altLang="en-US" b="1" dirty="0">
            <a:solidFill>
              <a:schemeClr val="tx1">
                <a:lumMod val="95000"/>
                <a:lumOff val="5000"/>
              </a:schemeClr>
            </a:solidFill>
            <a:latin typeface="標楷體" pitchFamily="65" charset="-120"/>
            <a:ea typeface="標楷體" pitchFamily="65" charset="-120"/>
          </a:endParaRPr>
        </a:p>
      </dgm:t>
    </dgm:pt>
    <dgm:pt modelId="{97446D05-D6B5-4056-BF83-5D09D1C88D7A}" type="parTrans" cxnId="{D708F602-9973-4514-947B-20231B1EA820}">
      <dgm:prSet/>
      <dgm:spPr/>
      <dgm:t>
        <a:bodyPr/>
        <a:lstStyle/>
        <a:p>
          <a:endParaRPr lang="zh-CN" altLang="en-US" b="1"/>
        </a:p>
      </dgm:t>
    </dgm:pt>
    <dgm:pt modelId="{0C91E44D-1C43-427E-8F9B-910991D0531C}" type="sibTrans" cxnId="{D708F602-9973-4514-947B-20231B1EA820}">
      <dgm:prSet>
        <dgm:style>
          <a:lnRef idx="1">
            <a:schemeClr val="accent1"/>
          </a:lnRef>
          <a:fillRef idx="3">
            <a:schemeClr val="accent1"/>
          </a:fillRef>
          <a:effectRef idx="2">
            <a:schemeClr val="accent1"/>
          </a:effectRef>
          <a:fontRef idx="minor">
            <a:schemeClr val="lt1"/>
          </a:fontRef>
        </dgm:style>
      </dgm:prSet>
      <dgm:spPr/>
      <dgm:t>
        <a:bodyPr/>
        <a:lstStyle/>
        <a:p>
          <a:endParaRPr lang="zh-CN" altLang="en-US" b="1"/>
        </a:p>
      </dgm:t>
    </dgm:pt>
    <dgm:pt modelId="{2596639C-59ED-470D-A576-73413CB51614}">
      <dgm:prSet phldrT="[文本]">
        <dgm:style>
          <a:lnRef idx="1">
            <a:schemeClr val="accent5"/>
          </a:lnRef>
          <a:fillRef idx="2">
            <a:schemeClr val="accent5"/>
          </a:fillRef>
          <a:effectRef idx="1">
            <a:schemeClr val="accent5"/>
          </a:effectRef>
          <a:fontRef idx="minor">
            <a:schemeClr val="dk1"/>
          </a:fontRef>
        </dgm:style>
      </dgm:prSet>
      <dgm:spPr/>
      <dgm:t>
        <a:bodyPr/>
        <a:lstStyle/>
        <a:p>
          <a:r>
            <a:rPr lang="zh-CN" altLang="en-US" b="1" dirty="0" smtClean="0">
              <a:solidFill>
                <a:schemeClr val="tx1">
                  <a:lumMod val="95000"/>
                  <a:lumOff val="5000"/>
                </a:schemeClr>
              </a:solidFill>
              <a:latin typeface="標楷體" pitchFamily="65" charset="-120"/>
              <a:ea typeface="標楷體" pitchFamily="65" charset="-120"/>
            </a:rPr>
            <a:t>員工</a:t>
          </a:r>
          <a:endParaRPr lang="zh-CN" altLang="en-US" b="1" dirty="0">
            <a:solidFill>
              <a:schemeClr val="tx1">
                <a:lumMod val="95000"/>
                <a:lumOff val="5000"/>
              </a:schemeClr>
            </a:solidFill>
            <a:latin typeface="標楷體" pitchFamily="65" charset="-120"/>
            <a:ea typeface="標楷體" pitchFamily="65" charset="-120"/>
          </a:endParaRPr>
        </a:p>
      </dgm:t>
    </dgm:pt>
    <dgm:pt modelId="{A885C695-4138-4F02-BB85-F965A71C401E}" type="parTrans" cxnId="{599F2AE1-A03C-419B-B0A3-8B19B3EEA351}">
      <dgm:prSet/>
      <dgm:spPr/>
      <dgm:t>
        <a:bodyPr/>
        <a:lstStyle/>
        <a:p>
          <a:endParaRPr lang="zh-CN" altLang="en-US" b="1"/>
        </a:p>
      </dgm:t>
    </dgm:pt>
    <dgm:pt modelId="{D24A1952-25CD-4C55-B4B3-17521F1E414D}" type="sibTrans" cxnId="{599F2AE1-A03C-419B-B0A3-8B19B3EEA351}">
      <dgm:prSet>
        <dgm:style>
          <a:lnRef idx="1">
            <a:schemeClr val="accent1"/>
          </a:lnRef>
          <a:fillRef idx="3">
            <a:schemeClr val="accent1"/>
          </a:fillRef>
          <a:effectRef idx="2">
            <a:schemeClr val="accent1"/>
          </a:effectRef>
          <a:fontRef idx="minor">
            <a:schemeClr val="lt1"/>
          </a:fontRef>
        </dgm:style>
      </dgm:prSet>
      <dgm:spPr/>
      <dgm:t>
        <a:bodyPr/>
        <a:lstStyle/>
        <a:p>
          <a:endParaRPr lang="zh-CN" altLang="en-US" b="1"/>
        </a:p>
      </dgm:t>
    </dgm:pt>
    <dgm:pt modelId="{4942C2A7-4115-4685-95A8-D35AA59C178A}">
      <dgm:prSet phldrT="[文本]">
        <dgm:style>
          <a:lnRef idx="1">
            <a:schemeClr val="accent5"/>
          </a:lnRef>
          <a:fillRef idx="2">
            <a:schemeClr val="accent5"/>
          </a:fillRef>
          <a:effectRef idx="1">
            <a:schemeClr val="accent5"/>
          </a:effectRef>
          <a:fontRef idx="minor">
            <a:schemeClr val="dk1"/>
          </a:fontRef>
        </dgm:style>
      </dgm:prSet>
      <dgm:spPr/>
      <dgm:t>
        <a:bodyPr/>
        <a:lstStyle/>
        <a:p>
          <a:r>
            <a:rPr lang="zh-CN" altLang="en-US" b="1" dirty="0" smtClean="0">
              <a:solidFill>
                <a:schemeClr val="tx1">
                  <a:lumMod val="95000"/>
                  <a:lumOff val="5000"/>
                </a:schemeClr>
              </a:solidFill>
              <a:latin typeface="標楷體" pitchFamily="65" charset="-120"/>
              <a:ea typeface="標楷體" pitchFamily="65" charset="-120"/>
            </a:rPr>
            <a:t>支援系統</a:t>
          </a:r>
          <a:endParaRPr lang="zh-CN" altLang="en-US" b="1" dirty="0">
            <a:solidFill>
              <a:schemeClr val="tx1">
                <a:lumMod val="95000"/>
                <a:lumOff val="5000"/>
              </a:schemeClr>
            </a:solidFill>
            <a:latin typeface="標楷體" pitchFamily="65" charset="-120"/>
            <a:ea typeface="標楷體" pitchFamily="65" charset="-120"/>
          </a:endParaRPr>
        </a:p>
      </dgm:t>
    </dgm:pt>
    <dgm:pt modelId="{78104EF4-CC23-45F7-A846-F97651C08B59}" type="parTrans" cxnId="{1321A302-7F68-4539-9A23-CE446AAA2042}">
      <dgm:prSet/>
      <dgm:spPr/>
      <dgm:t>
        <a:bodyPr/>
        <a:lstStyle/>
        <a:p>
          <a:endParaRPr lang="zh-CN" altLang="en-US" b="1"/>
        </a:p>
      </dgm:t>
    </dgm:pt>
    <dgm:pt modelId="{A513B773-EF30-4FAC-8F1B-326DCFD08207}" type="sibTrans" cxnId="{1321A302-7F68-4539-9A23-CE446AAA2042}">
      <dgm:prSet>
        <dgm:style>
          <a:lnRef idx="1">
            <a:schemeClr val="accent1"/>
          </a:lnRef>
          <a:fillRef idx="3">
            <a:schemeClr val="accent1"/>
          </a:fillRef>
          <a:effectRef idx="2">
            <a:schemeClr val="accent1"/>
          </a:effectRef>
          <a:fontRef idx="minor">
            <a:schemeClr val="lt1"/>
          </a:fontRef>
        </dgm:style>
      </dgm:prSet>
      <dgm:spPr/>
      <dgm:t>
        <a:bodyPr/>
        <a:lstStyle/>
        <a:p>
          <a:endParaRPr lang="zh-CN" altLang="en-US" b="1"/>
        </a:p>
      </dgm:t>
    </dgm:pt>
    <dgm:pt modelId="{AF1A0878-2136-441E-9374-3858F5F69CD9}" type="pres">
      <dgm:prSet presAssocID="{B46D1E25-4680-4E6B-99B2-59565DAC345E}" presName="Name0" presStyleCnt="0">
        <dgm:presLayoutVars>
          <dgm:chMax val="1"/>
          <dgm:dir/>
          <dgm:animLvl val="ctr"/>
          <dgm:resizeHandles val="exact"/>
        </dgm:presLayoutVars>
      </dgm:prSet>
      <dgm:spPr/>
      <dgm:t>
        <a:bodyPr/>
        <a:lstStyle/>
        <a:p>
          <a:endParaRPr lang="zh-CN" altLang="en-US"/>
        </a:p>
      </dgm:t>
    </dgm:pt>
    <dgm:pt modelId="{185A7702-E6FF-462B-A0C5-E9D2103C920F}" type="pres">
      <dgm:prSet presAssocID="{FBA134E0-3EA9-48CC-8B4A-9BE262FC54A4}" presName="centerShape" presStyleLbl="node0" presStyleIdx="0" presStyleCnt="1"/>
      <dgm:spPr/>
      <dgm:t>
        <a:bodyPr/>
        <a:lstStyle/>
        <a:p>
          <a:endParaRPr lang="zh-CN" altLang="en-US"/>
        </a:p>
      </dgm:t>
    </dgm:pt>
    <dgm:pt modelId="{9405919D-E334-402D-B8A3-3648299C0EC0}" type="pres">
      <dgm:prSet presAssocID="{EBB4766D-2054-41CD-9C16-F1A5AF8DD1D4}" presName="node" presStyleLbl="node1" presStyleIdx="0" presStyleCnt="3">
        <dgm:presLayoutVars>
          <dgm:bulletEnabled val="1"/>
        </dgm:presLayoutVars>
      </dgm:prSet>
      <dgm:spPr/>
      <dgm:t>
        <a:bodyPr/>
        <a:lstStyle/>
        <a:p>
          <a:endParaRPr lang="zh-CN" altLang="en-US"/>
        </a:p>
      </dgm:t>
    </dgm:pt>
    <dgm:pt modelId="{145086D7-4BD8-4BE4-90B4-76E5C64FA438}" type="pres">
      <dgm:prSet presAssocID="{EBB4766D-2054-41CD-9C16-F1A5AF8DD1D4}" presName="dummy" presStyleCnt="0"/>
      <dgm:spPr/>
    </dgm:pt>
    <dgm:pt modelId="{CD073F5E-22F1-46C8-9633-36843FDA281A}" type="pres">
      <dgm:prSet presAssocID="{0C91E44D-1C43-427E-8F9B-910991D0531C}" presName="sibTrans" presStyleLbl="sibTrans2D1" presStyleIdx="0" presStyleCnt="3"/>
      <dgm:spPr/>
      <dgm:t>
        <a:bodyPr/>
        <a:lstStyle/>
        <a:p>
          <a:endParaRPr lang="zh-CN" altLang="en-US"/>
        </a:p>
      </dgm:t>
    </dgm:pt>
    <dgm:pt modelId="{1AFFFCCD-3C86-4581-8015-B275EBDD9FC9}" type="pres">
      <dgm:prSet presAssocID="{2596639C-59ED-470D-A576-73413CB51614}" presName="node" presStyleLbl="node1" presStyleIdx="1" presStyleCnt="3">
        <dgm:presLayoutVars>
          <dgm:bulletEnabled val="1"/>
        </dgm:presLayoutVars>
      </dgm:prSet>
      <dgm:spPr/>
      <dgm:t>
        <a:bodyPr/>
        <a:lstStyle/>
        <a:p>
          <a:endParaRPr lang="zh-CN" altLang="en-US"/>
        </a:p>
      </dgm:t>
    </dgm:pt>
    <dgm:pt modelId="{A47B2C7E-BF14-4CC1-935F-8EB2BDB11C1A}" type="pres">
      <dgm:prSet presAssocID="{2596639C-59ED-470D-A576-73413CB51614}" presName="dummy" presStyleCnt="0"/>
      <dgm:spPr/>
    </dgm:pt>
    <dgm:pt modelId="{FF92F7DB-00C3-4ABB-A1B2-87134B4D2897}" type="pres">
      <dgm:prSet presAssocID="{D24A1952-25CD-4C55-B4B3-17521F1E414D}" presName="sibTrans" presStyleLbl="sibTrans2D1" presStyleIdx="1" presStyleCnt="3"/>
      <dgm:spPr/>
      <dgm:t>
        <a:bodyPr/>
        <a:lstStyle/>
        <a:p>
          <a:endParaRPr lang="zh-CN" altLang="en-US"/>
        </a:p>
      </dgm:t>
    </dgm:pt>
    <dgm:pt modelId="{D1695020-AA03-4E59-A4BE-BF31C4C3CE19}" type="pres">
      <dgm:prSet presAssocID="{4942C2A7-4115-4685-95A8-D35AA59C178A}" presName="node" presStyleLbl="node1" presStyleIdx="2" presStyleCnt="3">
        <dgm:presLayoutVars>
          <dgm:bulletEnabled val="1"/>
        </dgm:presLayoutVars>
      </dgm:prSet>
      <dgm:spPr/>
      <dgm:t>
        <a:bodyPr/>
        <a:lstStyle/>
        <a:p>
          <a:endParaRPr lang="zh-CN" altLang="en-US"/>
        </a:p>
      </dgm:t>
    </dgm:pt>
    <dgm:pt modelId="{835F3EEC-5488-440E-8284-322E641DAA89}" type="pres">
      <dgm:prSet presAssocID="{4942C2A7-4115-4685-95A8-D35AA59C178A}" presName="dummy" presStyleCnt="0"/>
      <dgm:spPr/>
    </dgm:pt>
    <dgm:pt modelId="{059AE086-6981-4369-AEE1-6354F99E5C1A}" type="pres">
      <dgm:prSet presAssocID="{A513B773-EF30-4FAC-8F1B-326DCFD08207}" presName="sibTrans" presStyleLbl="sibTrans2D1" presStyleIdx="2" presStyleCnt="3"/>
      <dgm:spPr/>
      <dgm:t>
        <a:bodyPr/>
        <a:lstStyle/>
        <a:p>
          <a:endParaRPr lang="zh-CN" altLang="en-US"/>
        </a:p>
      </dgm:t>
    </dgm:pt>
  </dgm:ptLst>
  <dgm:cxnLst>
    <dgm:cxn modelId="{7101220D-B3CE-43AA-AD3E-8C77F1F3D14E}" type="presOf" srcId="{EBB4766D-2054-41CD-9C16-F1A5AF8DD1D4}" destId="{9405919D-E334-402D-B8A3-3648299C0EC0}" srcOrd="0" destOrd="0" presId="urn:microsoft.com/office/officeart/2005/8/layout/radial6"/>
    <dgm:cxn modelId="{99E411D1-6914-4DFE-A2E7-F62FB60AD05C}" type="presOf" srcId="{FBA134E0-3EA9-48CC-8B4A-9BE262FC54A4}" destId="{185A7702-E6FF-462B-A0C5-E9D2103C920F}" srcOrd="0" destOrd="0" presId="urn:microsoft.com/office/officeart/2005/8/layout/radial6"/>
    <dgm:cxn modelId="{23ABE702-630E-43B5-ACB3-EFD585670FF6}" type="presOf" srcId="{0C91E44D-1C43-427E-8F9B-910991D0531C}" destId="{CD073F5E-22F1-46C8-9633-36843FDA281A}" srcOrd="0" destOrd="0" presId="urn:microsoft.com/office/officeart/2005/8/layout/radial6"/>
    <dgm:cxn modelId="{E2BF26BE-B7A7-4FDF-9548-135413107813}" type="presOf" srcId="{A513B773-EF30-4FAC-8F1B-326DCFD08207}" destId="{059AE086-6981-4369-AEE1-6354F99E5C1A}" srcOrd="0" destOrd="0" presId="urn:microsoft.com/office/officeart/2005/8/layout/radial6"/>
    <dgm:cxn modelId="{0883286B-57A1-4C09-A6C5-A8A4AE7180ED}" type="presOf" srcId="{B46D1E25-4680-4E6B-99B2-59565DAC345E}" destId="{AF1A0878-2136-441E-9374-3858F5F69CD9}" srcOrd="0" destOrd="0" presId="urn:microsoft.com/office/officeart/2005/8/layout/radial6"/>
    <dgm:cxn modelId="{1321A302-7F68-4539-9A23-CE446AAA2042}" srcId="{FBA134E0-3EA9-48CC-8B4A-9BE262FC54A4}" destId="{4942C2A7-4115-4685-95A8-D35AA59C178A}" srcOrd="2" destOrd="0" parTransId="{78104EF4-CC23-45F7-A846-F97651C08B59}" sibTransId="{A513B773-EF30-4FAC-8F1B-326DCFD08207}"/>
    <dgm:cxn modelId="{D708F602-9973-4514-947B-20231B1EA820}" srcId="{FBA134E0-3EA9-48CC-8B4A-9BE262FC54A4}" destId="{EBB4766D-2054-41CD-9C16-F1A5AF8DD1D4}" srcOrd="0" destOrd="0" parTransId="{97446D05-D6B5-4056-BF83-5D09D1C88D7A}" sibTransId="{0C91E44D-1C43-427E-8F9B-910991D0531C}"/>
    <dgm:cxn modelId="{D3A941AB-B095-412E-9958-38025054E43E}" type="presOf" srcId="{2596639C-59ED-470D-A576-73413CB51614}" destId="{1AFFFCCD-3C86-4581-8015-B275EBDD9FC9}" srcOrd="0" destOrd="0" presId="urn:microsoft.com/office/officeart/2005/8/layout/radial6"/>
    <dgm:cxn modelId="{B2DF857A-0DC9-4ED4-BF62-719F48E2FCCF}" type="presOf" srcId="{D24A1952-25CD-4C55-B4B3-17521F1E414D}" destId="{FF92F7DB-00C3-4ABB-A1B2-87134B4D2897}" srcOrd="0" destOrd="0" presId="urn:microsoft.com/office/officeart/2005/8/layout/radial6"/>
    <dgm:cxn modelId="{81EB3289-88C3-48C2-8930-424DF0737E9F}" type="presOf" srcId="{4942C2A7-4115-4685-95A8-D35AA59C178A}" destId="{D1695020-AA03-4E59-A4BE-BF31C4C3CE19}" srcOrd="0" destOrd="0" presId="urn:microsoft.com/office/officeart/2005/8/layout/radial6"/>
    <dgm:cxn modelId="{599F2AE1-A03C-419B-B0A3-8B19B3EEA351}" srcId="{FBA134E0-3EA9-48CC-8B4A-9BE262FC54A4}" destId="{2596639C-59ED-470D-A576-73413CB51614}" srcOrd="1" destOrd="0" parTransId="{A885C695-4138-4F02-BB85-F965A71C401E}" sibTransId="{D24A1952-25CD-4C55-B4B3-17521F1E414D}"/>
    <dgm:cxn modelId="{7E228914-0670-40BF-B853-75111F493B36}" srcId="{B46D1E25-4680-4E6B-99B2-59565DAC345E}" destId="{FBA134E0-3EA9-48CC-8B4A-9BE262FC54A4}" srcOrd="0" destOrd="0" parTransId="{72A49F64-E3CD-4179-B092-F4086AF904DD}" sibTransId="{03604EDC-39A9-480B-BDBF-95B2AF74DD57}"/>
    <dgm:cxn modelId="{0643E410-F90B-4807-8212-F1C2F0A7A5DD}" type="presParOf" srcId="{AF1A0878-2136-441E-9374-3858F5F69CD9}" destId="{185A7702-E6FF-462B-A0C5-E9D2103C920F}" srcOrd="0" destOrd="0" presId="urn:microsoft.com/office/officeart/2005/8/layout/radial6"/>
    <dgm:cxn modelId="{7B0C0943-65E8-4B67-8217-765B5E10A945}" type="presParOf" srcId="{AF1A0878-2136-441E-9374-3858F5F69CD9}" destId="{9405919D-E334-402D-B8A3-3648299C0EC0}" srcOrd="1" destOrd="0" presId="urn:microsoft.com/office/officeart/2005/8/layout/radial6"/>
    <dgm:cxn modelId="{34705E1F-5D4A-4983-B596-FAC7EF14B64F}" type="presParOf" srcId="{AF1A0878-2136-441E-9374-3858F5F69CD9}" destId="{145086D7-4BD8-4BE4-90B4-76E5C64FA438}" srcOrd="2" destOrd="0" presId="urn:microsoft.com/office/officeart/2005/8/layout/radial6"/>
    <dgm:cxn modelId="{548233D2-0A74-461F-9DF4-47251B9FB735}" type="presParOf" srcId="{AF1A0878-2136-441E-9374-3858F5F69CD9}" destId="{CD073F5E-22F1-46C8-9633-36843FDA281A}" srcOrd="3" destOrd="0" presId="urn:microsoft.com/office/officeart/2005/8/layout/radial6"/>
    <dgm:cxn modelId="{370A32E6-B4D6-48E0-A119-B20697624AAA}" type="presParOf" srcId="{AF1A0878-2136-441E-9374-3858F5F69CD9}" destId="{1AFFFCCD-3C86-4581-8015-B275EBDD9FC9}" srcOrd="4" destOrd="0" presId="urn:microsoft.com/office/officeart/2005/8/layout/radial6"/>
    <dgm:cxn modelId="{674A4122-6DD4-4887-9E1A-9595C11035CF}" type="presParOf" srcId="{AF1A0878-2136-441E-9374-3858F5F69CD9}" destId="{A47B2C7E-BF14-4CC1-935F-8EB2BDB11C1A}" srcOrd="5" destOrd="0" presId="urn:microsoft.com/office/officeart/2005/8/layout/radial6"/>
    <dgm:cxn modelId="{A7CE4942-16F9-4ED3-8B08-451918716367}" type="presParOf" srcId="{AF1A0878-2136-441E-9374-3858F5F69CD9}" destId="{FF92F7DB-00C3-4ABB-A1B2-87134B4D2897}" srcOrd="6" destOrd="0" presId="urn:microsoft.com/office/officeart/2005/8/layout/radial6"/>
    <dgm:cxn modelId="{FB356EDB-FFB3-410F-93E3-F53434A9D952}" type="presParOf" srcId="{AF1A0878-2136-441E-9374-3858F5F69CD9}" destId="{D1695020-AA03-4E59-A4BE-BF31C4C3CE19}" srcOrd="7" destOrd="0" presId="urn:microsoft.com/office/officeart/2005/8/layout/radial6"/>
    <dgm:cxn modelId="{B69A775F-6565-44C7-A1C9-BA612B654F39}" type="presParOf" srcId="{AF1A0878-2136-441E-9374-3858F5F69CD9}" destId="{835F3EEC-5488-440E-8284-322E641DAA89}" srcOrd="8" destOrd="0" presId="urn:microsoft.com/office/officeart/2005/8/layout/radial6"/>
    <dgm:cxn modelId="{A021C429-EC79-485D-AEFC-9B93DA9938FD}" type="presParOf" srcId="{AF1A0878-2136-441E-9374-3858F5F69CD9}" destId="{059AE086-6981-4369-AEE1-6354F99E5C1A}"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43A0CB-94E4-4460-8E40-805EE80E6CE2}"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zh-TW" altLang="en-US"/>
        </a:p>
      </dgm:t>
    </dgm:pt>
    <dgm:pt modelId="{7CE58945-FABA-449A-9F41-CBE546F8F974}">
      <dgm:prSet phldrT="[文字]"/>
      <dgm:spPr/>
      <dgm:t>
        <a:bodyPr/>
        <a:lstStyle/>
        <a:p>
          <a:r>
            <a:rPr lang="zh-TW" altLang="en-US" dirty="0" smtClean="0">
              <a:latin typeface="標楷體" pitchFamily="65" charset="-120"/>
              <a:ea typeface="標楷體" pitchFamily="65" charset="-120"/>
            </a:rPr>
            <a:t>目標產能</a:t>
          </a:r>
          <a:endParaRPr lang="zh-TW" altLang="en-US" dirty="0">
            <a:latin typeface="標楷體" pitchFamily="65" charset="-120"/>
            <a:ea typeface="標楷體" pitchFamily="65" charset="-120"/>
          </a:endParaRPr>
        </a:p>
      </dgm:t>
    </dgm:pt>
    <dgm:pt modelId="{DB57B871-BF2B-4BD5-BE5B-38D77F134A2C}" type="parTrans" cxnId="{DE8F28C2-EB76-4D93-A173-A27492F811C9}">
      <dgm:prSet/>
      <dgm:spPr/>
      <dgm:t>
        <a:bodyPr/>
        <a:lstStyle/>
        <a:p>
          <a:endParaRPr lang="zh-TW" altLang="en-US"/>
        </a:p>
      </dgm:t>
    </dgm:pt>
    <dgm:pt modelId="{63F701BD-85B2-4D11-AE87-3A3C46BCE37D}" type="sibTrans" cxnId="{DE8F28C2-EB76-4D93-A173-A27492F811C9}">
      <dgm:prSet/>
      <dgm:spPr/>
      <dgm:t>
        <a:bodyPr/>
        <a:lstStyle/>
        <a:p>
          <a:endParaRPr lang="zh-TW" altLang="en-US"/>
        </a:p>
      </dgm:t>
    </dgm:pt>
    <dgm:pt modelId="{8FC0F67F-9775-4364-8C4A-98BF16E8D484}">
      <dgm:prSet phldrT="[文字]"/>
      <dgm:spPr/>
      <dgm:t>
        <a:bodyPr/>
        <a:lstStyle/>
        <a:p>
          <a:r>
            <a:rPr lang="zh-TW" altLang="en-US" dirty="0" smtClean="0">
              <a:latin typeface="標楷體" pitchFamily="65" charset="-120"/>
              <a:ea typeface="標楷體" pitchFamily="65" charset="-120"/>
            </a:rPr>
            <a:t>過高</a:t>
          </a:r>
          <a:endParaRPr lang="zh-TW" altLang="en-US" dirty="0">
            <a:latin typeface="標楷體" pitchFamily="65" charset="-120"/>
            <a:ea typeface="標楷體" pitchFamily="65" charset="-120"/>
          </a:endParaRPr>
        </a:p>
      </dgm:t>
    </dgm:pt>
    <dgm:pt modelId="{A6A8BF75-069F-407B-8F5C-D65049E3A5C1}" type="parTrans" cxnId="{8AEB7CD7-ED19-4674-BA6C-3A08834C4529}">
      <dgm:prSet/>
      <dgm:spPr/>
      <dgm:t>
        <a:bodyPr/>
        <a:lstStyle/>
        <a:p>
          <a:endParaRPr lang="zh-TW" altLang="en-US"/>
        </a:p>
      </dgm:t>
    </dgm:pt>
    <dgm:pt modelId="{AE7194A1-0380-4500-B22B-D0F983B24B85}" type="sibTrans" cxnId="{8AEB7CD7-ED19-4674-BA6C-3A08834C4529}">
      <dgm:prSet/>
      <dgm:spPr/>
      <dgm:t>
        <a:bodyPr/>
        <a:lstStyle/>
        <a:p>
          <a:endParaRPr lang="zh-TW" altLang="en-US"/>
        </a:p>
      </dgm:t>
    </dgm:pt>
    <dgm:pt modelId="{5833BD59-D953-4A66-853D-2C68FC17D793}">
      <dgm:prSet phldrT="[文字]"/>
      <dgm:spPr/>
      <dgm:t>
        <a:bodyPr/>
        <a:lstStyle/>
        <a:p>
          <a:r>
            <a:rPr lang="zh-TW" altLang="en-US" dirty="0" smtClean="0">
              <a:latin typeface="標楷體" pitchFamily="65" charset="-120"/>
              <a:ea typeface="標楷體" pitchFamily="65" charset="-120"/>
            </a:rPr>
            <a:t>超額成本</a:t>
          </a:r>
          <a:endParaRPr lang="zh-TW" altLang="en-US" dirty="0">
            <a:latin typeface="標楷體" pitchFamily="65" charset="-120"/>
            <a:ea typeface="標楷體" pitchFamily="65" charset="-120"/>
          </a:endParaRPr>
        </a:p>
      </dgm:t>
    </dgm:pt>
    <dgm:pt modelId="{0FDB5FE9-B261-4796-B21B-700BC9BA9B2A}" type="parTrans" cxnId="{C4AD6DDD-3D75-4147-A220-2D7DD07A7DFD}">
      <dgm:prSet/>
      <dgm:spPr/>
      <dgm:t>
        <a:bodyPr/>
        <a:lstStyle/>
        <a:p>
          <a:endParaRPr lang="zh-TW" altLang="en-US"/>
        </a:p>
      </dgm:t>
    </dgm:pt>
    <dgm:pt modelId="{A218350D-053C-4005-AA09-45542BB4E591}" type="sibTrans" cxnId="{C4AD6DDD-3D75-4147-A220-2D7DD07A7DFD}">
      <dgm:prSet/>
      <dgm:spPr/>
      <dgm:t>
        <a:bodyPr/>
        <a:lstStyle/>
        <a:p>
          <a:endParaRPr lang="zh-TW" altLang="en-US"/>
        </a:p>
      </dgm:t>
    </dgm:pt>
    <dgm:pt modelId="{C5CC55F2-65B8-4204-92BA-F3946693C44A}">
      <dgm:prSet phldrT="[文字]"/>
      <dgm:spPr/>
      <dgm:t>
        <a:bodyPr/>
        <a:lstStyle/>
        <a:p>
          <a:r>
            <a:rPr lang="zh-TW" altLang="en-US" dirty="0" smtClean="0">
              <a:latin typeface="標楷體" pitchFamily="65" charset="-120"/>
              <a:ea typeface="標楷體" pitchFamily="65" charset="-120"/>
            </a:rPr>
            <a:t>不足</a:t>
          </a:r>
          <a:endParaRPr lang="zh-TW" altLang="en-US" dirty="0">
            <a:latin typeface="標楷體" pitchFamily="65" charset="-120"/>
            <a:ea typeface="標楷體" pitchFamily="65" charset="-120"/>
          </a:endParaRPr>
        </a:p>
      </dgm:t>
    </dgm:pt>
    <dgm:pt modelId="{12BDE250-0FAF-41E3-A700-E4410D389C7E}" type="parTrans" cxnId="{28993AF6-1357-471B-83CB-88DB4299BFE2}">
      <dgm:prSet/>
      <dgm:spPr/>
      <dgm:t>
        <a:bodyPr/>
        <a:lstStyle/>
        <a:p>
          <a:endParaRPr lang="zh-TW" altLang="en-US"/>
        </a:p>
      </dgm:t>
    </dgm:pt>
    <dgm:pt modelId="{13BB7268-281B-4A76-9924-1B810A709718}" type="sibTrans" cxnId="{28993AF6-1357-471B-83CB-88DB4299BFE2}">
      <dgm:prSet/>
      <dgm:spPr/>
      <dgm:t>
        <a:bodyPr/>
        <a:lstStyle/>
        <a:p>
          <a:endParaRPr lang="zh-TW" altLang="en-US"/>
        </a:p>
      </dgm:t>
    </dgm:pt>
    <dgm:pt modelId="{150CE7BF-8D39-4C79-9311-8197DB1FF2E3}">
      <dgm:prSet phldrT="[文字]"/>
      <dgm:spPr/>
      <dgm:t>
        <a:bodyPr/>
        <a:lstStyle/>
        <a:p>
          <a:r>
            <a:rPr lang="zh-TW" altLang="en-US" dirty="0" smtClean="0">
              <a:latin typeface="標楷體" pitchFamily="65" charset="-120"/>
              <a:ea typeface="標楷體" pitchFamily="65" charset="-120"/>
            </a:rPr>
            <a:t>顧客流失</a:t>
          </a:r>
          <a:endParaRPr lang="zh-TW" altLang="en-US" dirty="0">
            <a:latin typeface="標楷體" pitchFamily="65" charset="-120"/>
            <a:ea typeface="標楷體" pitchFamily="65" charset="-120"/>
          </a:endParaRPr>
        </a:p>
      </dgm:t>
    </dgm:pt>
    <dgm:pt modelId="{A7C67D2D-CCBF-44A8-82BE-9B0DD2129839}" type="parTrans" cxnId="{92C1AF0E-FF7B-4648-B9FA-CFB4200D1FAE}">
      <dgm:prSet/>
      <dgm:spPr/>
      <dgm:t>
        <a:bodyPr/>
        <a:lstStyle/>
        <a:p>
          <a:endParaRPr lang="zh-TW" altLang="en-US"/>
        </a:p>
      </dgm:t>
    </dgm:pt>
    <dgm:pt modelId="{832BAE5C-3F4F-4EE8-8FD7-78FD8A54C377}" type="sibTrans" cxnId="{92C1AF0E-FF7B-4648-B9FA-CFB4200D1FAE}">
      <dgm:prSet/>
      <dgm:spPr/>
      <dgm:t>
        <a:bodyPr/>
        <a:lstStyle/>
        <a:p>
          <a:endParaRPr lang="zh-TW" altLang="en-US"/>
        </a:p>
      </dgm:t>
    </dgm:pt>
    <dgm:pt modelId="{8D190842-BED6-41DA-9D95-AF9787CD6406}" type="pres">
      <dgm:prSet presAssocID="{DA43A0CB-94E4-4460-8E40-805EE80E6CE2}" presName="diagram" presStyleCnt="0">
        <dgm:presLayoutVars>
          <dgm:chPref val="1"/>
          <dgm:dir/>
          <dgm:animOne val="branch"/>
          <dgm:animLvl val="lvl"/>
          <dgm:resizeHandles val="exact"/>
        </dgm:presLayoutVars>
      </dgm:prSet>
      <dgm:spPr/>
      <dgm:t>
        <a:bodyPr/>
        <a:lstStyle/>
        <a:p>
          <a:endParaRPr lang="zh-TW" altLang="en-US"/>
        </a:p>
      </dgm:t>
    </dgm:pt>
    <dgm:pt modelId="{3DD98864-4ACD-492E-92F1-AF5BD438393D}" type="pres">
      <dgm:prSet presAssocID="{7CE58945-FABA-449A-9F41-CBE546F8F974}" presName="root1" presStyleCnt="0"/>
      <dgm:spPr/>
    </dgm:pt>
    <dgm:pt modelId="{FD0A6B28-603F-44A0-9DE9-8F8C9C3F6DF1}" type="pres">
      <dgm:prSet presAssocID="{7CE58945-FABA-449A-9F41-CBE546F8F974}" presName="LevelOneTextNode" presStyleLbl="node0" presStyleIdx="0" presStyleCnt="1">
        <dgm:presLayoutVars>
          <dgm:chPref val="3"/>
        </dgm:presLayoutVars>
      </dgm:prSet>
      <dgm:spPr/>
      <dgm:t>
        <a:bodyPr/>
        <a:lstStyle/>
        <a:p>
          <a:endParaRPr lang="zh-TW" altLang="en-US"/>
        </a:p>
      </dgm:t>
    </dgm:pt>
    <dgm:pt modelId="{3827D8B0-C167-448D-862E-381A6533285C}" type="pres">
      <dgm:prSet presAssocID="{7CE58945-FABA-449A-9F41-CBE546F8F974}" presName="level2hierChild" presStyleCnt="0"/>
      <dgm:spPr/>
    </dgm:pt>
    <dgm:pt modelId="{32A7FFAE-1A13-4859-8AC3-A7CD38D23FE7}" type="pres">
      <dgm:prSet presAssocID="{A6A8BF75-069F-407B-8F5C-D65049E3A5C1}" presName="conn2-1" presStyleLbl="parChTrans1D2" presStyleIdx="0" presStyleCnt="2"/>
      <dgm:spPr/>
      <dgm:t>
        <a:bodyPr/>
        <a:lstStyle/>
        <a:p>
          <a:endParaRPr lang="zh-TW" altLang="en-US"/>
        </a:p>
      </dgm:t>
    </dgm:pt>
    <dgm:pt modelId="{C09CE62F-99FA-47EA-AE8D-83060483FC77}" type="pres">
      <dgm:prSet presAssocID="{A6A8BF75-069F-407B-8F5C-D65049E3A5C1}" presName="connTx" presStyleLbl="parChTrans1D2" presStyleIdx="0" presStyleCnt="2"/>
      <dgm:spPr/>
      <dgm:t>
        <a:bodyPr/>
        <a:lstStyle/>
        <a:p>
          <a:endParaRPr lang="zh-TW" altLang="en-US"/>
        </a:p>
      </dgm:t>
    </dgm:pt>
    <dgm:pt modelId="{46A0ED34-5112-465F-9469-A2270AFD0EB1}" type="pres">
      <dgm:prSet presAssocID="{8FC0F67F-9775-4364-8C4A-98BF16E8D484}" presName="root2" presStyleCnt="0"/>
      <dgm:spPr/>
    </dgm:pt>
    <dgm:pt modelId="{A4D8BFA6-EA13-4159-B531-5079633C5C80}" type="pres">
      <dgm:prSet presAssocID="{8FC0F67F-9775-4364-8C4A-98BF16E8D484}" presName="LevelTwoTextNode" presStyleLbl="node2" presStyleIdx="0" presStyleCnt="2">
        <dgm:presLayoutVars>
          <dgm:chPref val="3"/>
        </dgm:presLayoutVars>
      </dgm:prSet>
      <dgm:spPr/>
      <dgm:t>
        <a:bodyPr/>
        <a:lstStyle/>
        <a:p>
          <a:endParaRPr lang="zh-TW" altLang="en-US"/>
        </a:p>
      </dgm:t>
    </dgm:pt>
    <dgm:pt modelId="{0E141DCA-EDD4-4F03-B532-2346A6432553}" type="pres">
      <dgm:prSet presAssocID="{8FC0F67F-9775-4364-8C4A-98BF16E8D484}" presName="level3hierChild" presStyleCnt="0"/>
      <dgm:spPr/>
    </dgm:pt>
    <dgm:pt modelId="{1F095927-9E07-4404-8814-41D4B8978887}" type="pres">
      <dgm:prSet presAssocID="{0FDB5FE9-B261-4796-B21B-700BC9BA9B2A}" presName="conn2-1" presStyleLbl="parChTrans1D3" presStyleIdx="0" presStyleCnt="2"/>
      <dgm:spPr/>
      <dgm:t>
        <a:bodyPr/>
        <a:lstStyle/>
        <a:p>
          <a:endParaRPr lang="zh-TW" altLang="en-US"/>
        </a:p>
      </dgm:t>
    </dgm:pt>
    <dgm:pt modelId="{08300649-D846-456C-9722-8C736500E7F5}" type="pres">
      <dgm:prSet presAssocID="{0FDB5FE9-B261-4796-B21B-700BC9BA9B2A}" presName="connTx" presStyleLbl="parChTrans1D3" presStyleIdx="0" presStyleCnt="2"/>
      <dgm:spPr/>
      <dgm:t>
        <a:bodyPr/>
        <a:lstStyle/>
        <a:p>
          <a:endParaRPr lang="zh-TW" altLang="en-US"/>
        </a:p>
      </dgm:t>
    </dgm:pt>
    <dgm:pt modelId="{D5E9B86B-2942-4928-85E5-A0ADFF58D37F}" type="pres">
      <dgm:prSet presAssocID="{5833BD59-D953-4A66-853D-2C68FC17D793}" presName="root2" presStyleCnt="0"/>
      <dgm:spPr/>
    </dgm:pt>
    <dgm:pt modelId="{7AC934C8-CC13-46B7-AD48-1F3076680E3C}" type="pres">
      <dgm:prSet presAssocID="{5833BD59-D953-4A66-853D-2C68FC17D793}" presName="LevelTwoTextNode" presStyleLbl="node3" presStyleIdx="0" presStyleCnt="2" custLinFactNeighborX="-179" custLinFactNeighborY="-285">
        <dgm:presLayoutVars>
          <dgm:chPref val="3"/>
        </dgm:presLayoutVars>
      </dgm:prSet>
      <dgm:spPr/>
      <dgm:t>
        <a:bodyPr/>
        <a:lstStyle/>
        <a:p>
          <a:endParaRPr lang="zh-TW" altLang="en-US"/>
        </a:p>
      </dgm:t>
    </dgm:pt>
    <dgm:pt modelId="{61D6BADD-5B11-4738-8B3F-BB284264A6DD}" type="pres">
      <dgm:prSet presAssocID="{5833BD59-D953-4A66-853D-2C68FC17D793}" presName="level3hierChild" presStyleCnt="0"/>
      <dgm:spPr/>
    </dgm:pt>
    <dgm:pt modelId="{709F4B4D-7A7D-483A-9AA2-909316BAA2E2}" type="pres">
      <dgm:prSet presAssocID="{12BDE250-0FAF-41E3-A700-E4410D389C7E}" presName="conn2-1" presStyleLbl="parChTrans1D2" presStyleIdx="1" presStyleCnt="2"/>
      <dgm:spPr/>
      <dgm:t>
        <a:bodyPr/>
        <a:lstStyle/>
        <a:p>
          <a:endParaRPr lang="zh-TW" altLang="en-US"/>
        </a:p>
      </dgm:t>
    </dgm:pt>
    <dgm:pt modelId="{188B8F34-263D-459A-995F-B0F2FE277A15}" type="pres">
      <dgm:prSet presAssocID="{12BDE250-0FAF-41E3-A700-E4410D389C7E}" presName="connTx" presStyleLbl="parChTrans1D2" presStyleIdx="1" presStyleCnt="2"/>
      <dgm:spPr/>
      <dgm:t>
        <a:bodyPr/>
        <a:lstStyle/>
        <a:p>
          <a:endParaRPr lang="zh-TW" altLang="en-US"/>
        </a:p>
      </dgm:t>
    </dgm:pt>
    <dgm:pt modelId="{C5534114-B0F9-4C30-9243-4241A14DDE63}" type="pres">
      <dgm:prSet presAssocID="{C5CC55F2-65B8-4204-92BA-F3946693C44A}" presName="root2" presStyleCnt="0"/>
      <dgm:spPr/>
    </dgm:pt>
    <dgm:pt modelId="{BF8649BB-25FB-41D1-901B-279CA530B5AA}" type="pres">
      <dgm:prSet presAssocID="{C5CC55F2-65B8-4204-92BA-F3946693C44A}" presName="LevelTwoTextNode" presStyleLbl="node2" presStyleIdx="1" presStyleCnt="2">
        <dgm:presLayoutVars>
          <dgm:chPref val="3"/>
        </dgm:presLayoutVars>
      </dgm:prSet>
      <dgm:spPr/>
      <dgm:t>
        <a:bodyPr/>
        <a:lstStyle/>
        <a:p>
          <a:endParaRPr lang="zh-TW" altLang="en-US"/>
        </a:p>
      </dgm:t>
    </dgm:pt>
    <dgm:pt modelId="{CB8F8808-6E43-4FAE-814C-37BE23A8791C}" type="pres">
      <dgm:prSet presAssocID="{C5CC55F2-65B8-4204-92BA-F3946693C44A}" presName="level3hierChild" presStyleCnt="0"/>
      <dgm:spPr/>
    </dgm:pt>
    <dgm:pt modelId="{50685327-7FD4-41E2-8056-F06C87FADF84}" type="pres">
      <dgm:prSet presAssocID="{A7C67D2D-CCBF-44A8-82BE-9B0DD2129839}" presName="conn2-1" presStyleLbl="parChTrans1D3" presStyleIdx="1" presStyleCnt="2"/>
      <dgm:spPr/>
      <dgm:t>
        <a:bodyPr/>
        <a:lstStyle/>
        <a:p>
          <a:endParaRPr lang="zh-TW" altLang="en-US"/>
        </a:p>
      </dgm:t>
    </dgm:pt>
    <dgm:pt modelId="{AE65A6F0-BD89-4062-B12F-6DFD3BE23A56}" type="pres">
      <dgm:prSet presAssocID="{A7C67D2D-CCBF-44A8-82BE-9B0DD2129839}" presName="connTx" presStyleLbl="parChTrans1D3" presStyleIdx="1" presStyleCnt="2"/>
      <dgm:spPr/>
      <dgm:t>
        <a:bodyPr/>
        <a:lstStyle/>
        <a:p>
          <a:endParaRPr lang="zh-TW" altLang="en-US"/>
        </a:p>
      </dgm:t>
    </dgm:pt>
    <dgm:pt modelId="{1DA7CBBE-989E-4D06-B194-7EEB0876DFC6}" type="pres">
      <dgm:prSet presAssocID="{150CE7BF-8D39-4C79-9311-8197DB1FF2E3}" presName="root2" presStyleCnt="0"/>
      <dgm:spPr/>
    </dgm:pt>
    <dgm:pt modelId="{E9A97DED-8DD5-46B7-B101-88C6FB261B69}" type="pres">
      <dgm:prSet presAssocID="{150CE7BF-8D39-4C79-9311-8197DB1FF2E3}" presName="LevelTwoTextNode" presStyleLbl="node3" presStyleIdx="1" presStyleCnt="2">
        <dgm:presLayoutVars>
          <dgm:chPref val="3"/>
        </dgm:presLayoutVars>
      </dgm:prSet>
      <dgm:spPr/>
      <dgm:t>
        <a:bodyPr/>
        <a:lstStyle/>
        <a:p>
          <a:endParaRPr lang="zh-TW" altLang="en-US"/>
        </a:p>
      </dgm:t>
    </dgm:pt>
    <dgm:pt modelId="{4CC199B9-D649-44F8-8184-65164ACABC6F}" type="pres">
      <dgm:prSet presAssocID="{150CE7BF-8D39-4C79-9311-8197DB1FF2E3}" presName="level3hierChild" presStyleCnt="0"/>
      <dgm:spPr/>
    </dgm:pt>
  </dgm:ptLst>
  <dgm:cxnLst>
    <dgm:cxn modelId="{F8C87124-6FD3-4C0A-8BB9-F94A402A89A3}" type="presOf" srcId="{A6A8BF75-069F-407B-8F5C-D65049E3A5C1}" destId="{C09CE62F-99FA-47EA-AE8D-83060483FC77}" srcOrd="1" destOrd="0" presId="urn:microsoft.com/office/officeart/2005/8/layout/hierarchy2"/>
    <dgm:cxn modelId="{BB587766-DBF6-45CF-BE99-18007BC35E4F}" type="presOf" srcId="{A7C67D2D-CCBF-44A8-82BE-9B0DD2129839}" destId="{AE65A6F0-BD89-4062-B12F-6DFD3BE23A56}" srcOrd="1" destOrd="0" presId="urn:microsoft.com/office/officeart/2005/8/layout/hierarchy2"/>
    <dgm:cxn modelId="{3CB72F4F-516A-4539-B6B8-CC14A644D4CE}" type="presOf" srcId="{8FC0F67F-9775-4364-8C4A-98BF16E8D484}" destId="{A4D8BFA6-EA13-4159-B531-5079633C5C80}" srcOrd="0" destOrd="0" presId="urn:microsoft.com/office/officeart/2005/8/layout/hierarchy2"/>
    <dgm:cxn modelId="{C0E97C1C-B9DF-48CA-9402-FE93D116F311}" type="presOf" srcId="{7CE58945-FABA-449A-9F41-CBE546F8F974}" destId="{FD0A6B28-603F-44A0-9DE9-8F8C9C3F6DF1}" srcOrd="0" destOrd="0" presId="urn:microsoft.com/office/officeart/2005/8/layout/hierarchy2"/>
    <dgm:cxn modelId="{F4324907-67B7-4267-8DF2-3FCA8071A6E2}" type="presOf" srcId="{0FDB5FE9-B261-4796-B21B-700BC9BA9B2A}" destId="{1F095927-9E07-4404-8814-41D4B8978887}" srcOrd="0" destOrd="0" presId="urn:microsoft.com/office/officeart/2005/8/layout/hierarchy2"/>
    <dgm:cxn modelId="{B4A13C95-F51B-4E84-9E37-77E72D65EA2A}" type="presOf" srcId="{150CE7BF-8D39-4C79-9311-8197DB1FF2E3}" destId="{E9A97DED-8DD5-46B7-B101-88C6FB261B69}" srcOrd="0" destOrd="0" presId="urn:microsoft.com/office/officeart/2005/8/layout/hierarchy2"/>
    <dgm:cxn modelId="{F89E1FBF-63DF-44E5-9AAC-1B70EEC70C96}" type="presOf" srcId="{A6A8BF75-069F-407B-8F5C-D65049E3A5C1}" destId="{32A7FFAE-1A13-4859-8AC3-A7CD38D23FE7}" srcOrd="0" destOrd="0" presId="urn:microsoft.com/office/officeart/2005/8/layout/hierarchy2"/>
    <dgm:cxn modelId="{1880D9A0-5DA8-487F-8FF2-6BD09072192D}" type="presOf" srcId="{12BDE250-0FAF-41E3-A700-E4410D389C7E}" destId="{709F4B4D-7A7D-483A-9AA2-909316BAA2E2}" srcOrd="0" destOrd="0" presId="urn:microsoft.com/office/officeart/2005/8/layout/hierarchy2"/>
    <dgm:cxn modelId="{C4AD6DDD-3D75-4147-A220-2D7DD07A7DFD}" srcId="{8FC0F67F-9775-4364-8C4A-98BF16E8D484}" destId="{5833BD59-D953-4A66-853D-2C68FC17D793}" srcOrd="0" destOrd="0" parTransId="{0FDB5FE9-B261-4796-B21B-700BC9BA9B2A}" sibTransId="{A218350D-053C-4005-AA09-45542BB4E591}"/>
    <dgm:cxn modelId="{8AA422D9-1E01-4F70-9713-00046A60B465}" type="presOf" srcId="{5833BD59-D953-4A66-853D-2C68FC17D793}" destId="{7AC934C8-CC13-46B7-AD48-1F3076680E3C}" srcOrd="0" destOrd="0" presId="urn:microsoft.com/office/officeart/2005/8/layout/hierarchy2"/>
    <dgm:cxn modelId="{BC241B1C-EB13-4ABD-A309-966ED155B803}" type="presOf" srcId="{DA43A0CB-94E4-4460-8E40-805EE80E6CE2}" destId="{8D190842-BED6-41DA-9D95-AF9787CD6406}" srcOrd="0" destOrd="0" presId="urn:microsoft.com/office/officeart/2005/8/layout/hierarchy2"/>
    <dgm:cxn modelId="{D6EBA77E-891D-4D20-9B77-6C956B19A4C3}" type="presOf" srcId="{0FDB5FE9-B261-4796-B21B-700BC9BA9B2A}" destId="{08300649-D846-456C-9722-8C736500E7F5}" srcOrd="1" destOrd="0" presId="urn:microsoft.com/office/officeart/2005/8/layout/hierarchy2"/>
    <dgm:cxn modelId="{C784552F-090A-4927-924B-47DBDA1E2DF4}" type="presOf" srcId="{12BDE250-0FAF-41E3-A700-E4410D389C7E}" destId="{188B8F34-263D-459A-995F-B0F2FE277A15}" srcOrd="1" destOrd="0" presId="urn:microsoft.com/office/officeart/2005/8/layout/hierarchy2"/>
    <dgm:cxn modelId="{8AEB7CD7-ED19-4674-BA6C-3A08834C4529}" srcId="{7CE58945-FABA-449A-9F41-CBE546F8F974}" destId="{8FC0F67F-9775-4364-8C4A-98BF16E8D484}" srcOrd="0" destOrd="0" parTransId="{A6A8BF75-069F-407B-8F5C-D65049E3A5C1}" sibTransId="{AE7194A1-0380-4500-B22B-D0F983B24B85}"/>
    <dgm:cxn modelId="{21463A24-DED7-4E95-AA2A-347B4CC0A8A3}" type="presOf" srcId="{C5CC55F2-65B8-4204-92BA-F3946693C44A}" destId="{BF8649BB-25FB-41D1-901B-279CA530B5AA}" srcOrd="0" destOrd="0" presId="urn:microsoft.com/office/officeart/2005/8/layout/hierarchy2"/>
    <dgm:cxn modelId="{2251321B-1B82-44A3-B632-687F14431B74}" type="presOf" srcId="{A7C67D2D-CCBF-44A8-82BE-9B0DD2129839}" destId="{50685327-7FD4-41E2-8056-F06C87FADF84}" srcOrd="0" destOrd="0" presId="urn:microsoft.com/office/officeart/2005/8/layout/hierarchy2"/>
    <dgm:cxn modelId="{92C1AF0E-FF7B-4648-B9FA-CFB4200D1FAE}" srcId="{C5CC55F2-65B8-4204-92BA-F3946693C44A}" destId="{150CE7BF-8D39-4C79-9311-8197DB1FF2E3}" srcOrd="0" destOrd="0" parTransId="{A7C67D2D-CCBF-44A8-82BE-9B0DD2129839}" sibTransId="{832BAE5C-3F4F-4EE8-8FD7-78FD8A54C377}"/>
    <dgm:cxn modelId="{DE8F28C2-EB76-4D93-A173-A27492F811C9}" srcId="{DA43A0CB-94E4-4460-8E40-805EE80E6CE2}" destId="{7CE58945-FABA-449A-9F41-CBE546F8F974}" srcOrd="0" destOrd="0" parTransId="{DB57B871-BF2B-4BD5-BE5B-38D77F134A2C}" sibTransId="{63F701BD-85B2-4D11-AE87-3A3C46BCE37D}"/>
    <dgm:cxn modelId="{28993AF6-1357-471B-83CB-88DB4299BFE2}" srcId="{7CE58945-FABA-449A-9F41-CBE546F8F974}" destId="{C5CC55F2-65B8-4204-92BA-F3946693C44A}" srcOrd="1" destOrd="0" parTransId="{12BDE250-0FAF-41E3-A700-E4410D389C7E}" sibTransId="{13BB7268-281B-4A76-9924-1B810A709718}"/>
    <dgm:cxn modelId="{5A6B4033-94F6-47DE-8B26-1A8B165BC555}" type="presParOf" srcId="{8D190842-BED6-41DA-9D95-AF9787CD6406}" destId="{3DD98864-4ACD-492E-92F1-AF5BD438393D}" srcOrd="0" destOrd="0" presId="urn:microsoft.com/office/officeart/2005/8/layout/hierarchy2"/>
    <dgm:cxn modelId="{FCE91814-E55F-457F-AEF1-15BCEADA8B45}" type="presParOf" srcId="{3DD98864-4ACD-492E-92F1-AF5BD438393D}" destId="{FD0A6B28-603F-44A0-9DE9-8F8C9C3F6DF1}" srcOrd="0" destOrd="0" presId="urn:microsoft.com/office/officeart/2005/8/layout/hierarchy2"/>
    <dgm:cxn modelId="{73440862-9C71-4FBA-ABAB-9F782B6E56B6}" type="presParOf" srcId="{3DD98864-4ACD-492E-92F1-AF5BD438393D}" destId="{3827D8B0-C167-448D-862E-381A6533285C}" srcOrd="1" destOrd="0" presId="urn:microsoft.com/office/officeart/2005/8/layout/hierarchy2"/>
    <dgm:cxn modelId="{4D643ADF-230B-4E9E-BCFF-37E7E6C6D7FA}" type="presParOf" srcId="{3827D8B0-C167-448D-862E-381A6533285C}" destId="{32A7FFAE-1A13-4859-8AC3-A7CD38D23FE7}" srcOrd="0" destOrd="0" presId="urn:microsoft.com/office/officeart/2005/8/layout/hierarchy2"/>
    <dgm:cxn modelId="{30C7B2F2-D438-402B-9837-2E719C178523}" type="presParOf" srcId="{32A7FFAE-1A13-4859-8AC3-A7CD38D23FE7}" destId="{C09CE62F-99FA-47EA-AE8D-83060483FC77}" srcOrd="0" destOrd="0" presId="urn:microsoft.com/office/officeart/2005/8/layout/hierarchy2"/>
    <dgm:cxn modelId="{20C15667-44AD-48CE-A073-330531B7451B}" type="presParOf" srcId="{3827D8B0-C167-448D-862E-381A6533285C}" destId="{46A0ED34-5112-465F-9469-A2270AFD0EB1}" srcOrd="1" destOrd="0" presId="urn:microsoft.com/office/officeart/2005/8/layout/hierarchy2"/>
    <dgm:cxn modelId="{0953CA75-A911-4C97-B497-433F7B35E63F}" type="presParOf" srcId="{46A0ED34-5112-465F-9469-A2270AFD0EB1}" destId="{A4D8BFA6-EA13-4159-B531-5079633C5C80}" srcOrd="0" destOrd="0" presId="urn:microsoft.com/office/officeart/2005/8/layout/hierarchy2"/>
    <dgm:cxn modelId="{6963A6E5-FB9F-447D-BE22-45BE54465680}" type="presParOf" srcId="{46A0ED34-5112-465F-9469-A2270AFD0EB1}" destId="{0E141DCA-EDD4-4F03-B532-2346A6432553}" srcOrd="1" destOrd="0" presId="urn:microsoft.com/office/officeart/2005/8/layout/hierarchy2"/>
    <dgm:cxn modelId="{0BF6D7B1-5E0E-4DCE-8364-7535AE6C9E44}" type="presParOf" srcId="{0E141DCA-EDD4-4F03-B532-2346A6432553}" destId="{1F095927-9E07-4404-8814-41D4B8978887}" srcOrd="0" destOrd="0" presId="urn:microsoft.com/office/officeart/2005/8/layout/hierarchy2"/>
    <dgm:cxn modelId="{9DE2BFC8-F23D-4A5F-BDC8-2933AD5E472B}" type="presParOf" srcId="{1F095927-9E07-4404-8814-41D4B8978887}" destId="{08300649-D846-456C-9722-8C736500E7F5}" srcOrd="0" destOrd="0" presId="urn:microsoft.com/office/officeart/2005/8/layout/hierarchy2"/>
    <dgm:cxn modelId="{DF927CCD-9969-438D-96DD-0FC2567E3127}" type="presParOf" srcId="{0E141DCA-EDD4-4F03-B532-2346A6432553}" destId="{D5E9B86B-2942-4928-85E5-A0ADFF58D37F}" srcOrd="1" destOrd="0" presId="urn:microsoft.com/office/officeart/2005/8/layout/hierarchy2"/>
    <dgm:cxn modelId="{5887A909-101F-469A-A5FA-8E8068283ECA}" type="presParOf" srcId="{D5E9B86B-2942-4928-85E5-A0ADFF58D37F}" destId="{7AC934C8-CC13-46B7-AD48-1F3076680E3C}" srcOrd="0" destOrd="0" presId="urn:microsoft.com/office/officeart/2005/8/layout/hierarchy2"/>
    <dgm:cxn modelId="{FBA7F99A-DE82-4CCA-8887-0D115C2E5AF1}" type="presParOf" srcId="{D5E9B86B-2942-4928-85E5-A0ADFF58D37F}" destId="{61D6BADD-5B11-4738-8B3F-BB284264A6DD}" srcOrd="1" destOrd="0" presId="urn:microsoft.com/office/officeart/2005/8/layout/hierarchy2"/>
    <dgm:cxn modelId="{C6DCBDF4-FD5D-4460-B4A9-28BEC6474D33}" type="presParOf" srcId="{3827D8B0-C167-448D-862E-381A6533285C}" destId="{709F4B4D-7A7D-483A-9AA2-909316BAA2E2}" srcOrd="2" destOrd="0" presId="urn:microsoft.com/office/officeart/2005/8/layout/hierarchy2"/>
    <dgm:cxn modelId="{59359F02-7E09-42AE-842A-B46C72C5507F}" type="presParOf" srcId="{709F4B4D-7A7D-483A-9AA2-909316BAA2E2}" destId="{188B8F34-263D-459A-995F-B0F2FE277A15}" srcOrd="0" destOrd="0" presId="urn:microsoft.com/office/officeart/2005/8/layout/hierarchy2"/>
    <dgm:cxn modelId="{6D3D1B18-98D0-4477-BEA8-4164560616EA}" type="presParOf" srcId="{3827D8B0-C167-448D-862E-381A6533285C}" destId="{C5534114-B0F9-4C30-9243-4241A14DDE63}" srcOrd="3" destOrd="0" presId="urn:microsoft.com/office/officeart/2005/8/layout/hierarchy2"/>
    <dgm:cxn modelId="{47FE52FD-67CC-42F2-81CC-15F2D6B314E5}" type="presParOf" srcId="{C5534114-B0F9-4C30-9243-4241A14DDE63}" destId="{BF8649BB-25FB-41D1-901B-279CA530B5AA}" srcOrd="0" destOrd="0" presId="urn:microsoft.com/office/officeart/2005/8/layout/hierarchy2"/>
    <dgm:cxn modelId="{B89DD928-7CAB-4307-9F88-77924492B1CB}" type="presParOf" srcId="{C5534114-B0F9-4C30-9243-4241A14DDE63}" destId="{CB8F8808-6E43-4FAE-814C-37BE23A8791C}" srcOrd="1" destOrd="0" presId="urn:microsoft.com/office/officeart/2005/8/layout/hierarchy2"/>
    <dgm:cxn modelId="{470CC690-57EA-4A0A-9618-A5FC7697B62A}" type="presParOf" srcId="{CB8F8808-6E43-4FAE-814C-37BE23A8791C}" destId="{50685327-7FD4-41E2-8056-F06C87FADF84}" srcOrd="0" destOrd="0" presId="urn:microsoft.com/office/officeart/2005/8/layout/hierarchy2"/>
    <dgm:cxn modelId="{831BB393-1543-4FA4-AD8F-3DBAE3C91643}" type="presParOf" srcId="{50685327-7FD4-41E2-8056-F06C87FADF84}" destId="{AE65A6F0-BD89-4062-B12F-6DFD3BE23A56}" srcOrd="0" destOrd="0" presId="urn:microsoft.com/office/officeart/2005/8/layout/hierarchy2"/>
    <dgm:cxn modelId="{D72B955B-ABB4-4FD3-B986-851003199EE0}" type="presParOf" srcId="{CB8F8808-6E43-4FAE-814C-37BE23A8791C}" destId="{1DA7CBBE-989E-4D06-B194-7EEB0876DFC6}" srcOrd="1" destOrd="0" presId="urn:microsoft.com/office/officeart/2005/8/layout/hierarchy2"/>
    <dgm:cxn modelId="{F1088D49-B668-497A-9AA8-C054555F8E3E}" type="presParOf" srcId="{1DA7CBBE-989E-4D06-B194-7EEB0876DFC6}" destId="{E9A97DED-8DD5-46B7-B101-88C6FB261B69}" srcOrd="0" destOrd="0" presId="urn:microsoft.com/office/officeart/2005/8/layout/hierarchy2"/>
    <dgm:cxn modelId="{A8418365-8DE9-4429-A363-0C37578918C8}" type="presParOf" srcId="{1DA7CBBE-989E-4D06-B194-7EEB0876DFC6}" destId="{4CC199B9-D649-44F8-8184-65164ACABC6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19E75-0AA9-4DE1-B2AD-7B921BFEE2BC}" type="doc">
      <dgm:prSet loTypeId="urn:microsoft.com/office/officeart/2005/8/layout/equation2" loCatId="process" qsTypeId="urn:microsoft.com/office/officeart/2005/8/quickstyle/simple1" qsCatId="simple" csTypeId="urn:microsoft.com/office/officeart/2005/8/colors/colorful5" csCatId="colorful" phldr="1"/>
      <dgm:spPr/>
    </dgm:pt>
    <dgm:pt modelId="{3C440220-5673-4331-937B-2C6F3A6AB322}">
      <dgm:prSet phldrT="[文字]" custT="1"/>
      <dgm:spPr/>
      <dgm:t>
        <a:bodyPr/>
        <a:lstStyle/>
        <a:p>
          <a:r>
            <a:rPr lang="zh-TW" altLang="en-US" sz="3600" dirty="0" smtClean="0">
              <a:latin typeface="標楷體" pitchFamily="65" charset="-120"/>
              <a:ea typeface="標楷體" pitchFamily="65" charset="-120"/>
            </a:rPr>
            <a:t>流程圖</a:t>
          </a:r>
          <a:endParaRPr lang="zh-TW" altLang="en-US" sz="3600" dirty="0">
            <a:latin typeface="標楷體" pitchFamily="65" charset="-120"/>
            <a:ea typeface="標楷體" pitchFamily="65" charset="-120"/>
          </a:endParaRPr>
        </a:p>
      </dgm:t>
    </dgm:pt>
    <dgm:pt modelId="{8A2C3D1B-9D82-4DD3-88C9-C4EDC4C12A64}" type="parTrans" cxnId="{2FCB84FA-7B1B-466F-AD33-B473213752E0}">
      <dgm:prSet/>
      <dgm:spPr/>
      <dgm:t>
        <a:bodyPr/>
        <a:lstStyle/>
        <a:p>
          <a:endParaRPr lang="zh-TW" altLang="en-US"/>
        </a:p>
      </dgm:t>
    </dgm:pt>
    <dgm:pt modelId="{D5C2FC23-40B1-4FED-AFAA-660884CF3D24}" type="sibTrans" cxnId="{2FCB84FA-7B1B-466F-AD33-B473213752E0}">
      <dgm:prSet/>
      <dgm:spPr/>
      <dgm:t>
        <a:bodyPr/>
        <a:lstStyle/>
        <a:p>
          <a:endParaRPr lang="zh-TW" altLang="en-US"/>
        </a:p>
      </dgm:t>
    </dgm:pt>
    <dgm:pt modelId="{603F8D95-1E3B-4278-8747-6E735CE5AA1E}">
      <dgm:prSet phldrT="[文字]" custT="1"/>
      <dgm:spPr/>
      <dgm:t>
        <a:bodyPr/>
        <a:lstStyle/>
        <a:p>
          <a:r>
            <a:rPr lang="zh-TW" altLang="en-US" sz="3600" dirty="0" smtClean="0">
              <a:latin typeface="標楷體" pitchFamily="65" charset="-120"/>
              <a:ea typeface="標楷體" pitchFamily="65" charset="-120"/>
            </a:rPr>
            <a:t>可見線</a:t>
          </a:r>
          <a:endParaRPr lang="zh-TW" altLang="en-US" sz="3600" dirty="0">
            <a:latin typeface="標楷體" pitchFamily="65" charset="-120"/>
            <a:ea typeface="標楷體" pitchFamily="65" charset="-120"/>
          </a:endParaRPr>
        </a:p>
      </dgm:t>
    </dgm:pt>
    <dgm:pt modelId="{C03EED4A-0827-4CB9-8681-02AA81E697ED}" type="parTrans" cxnId="{D4EA7B8E-0649-4A43-A56E-0583112D6D7C}">
      <dgm:prSet/>
      <dgm:spPr/>
      <dgm:t>
        <a:bodyPr/>
        <a:lstStyle/>
        <a:p>
          <a:endParaRPr lang="zh-TW" altLang="en-US"/>
        </a:p>
      </dgm:t>
    </dgm:pt>
    <dgm:pt modelId="{93B70768-AA81-469C-B61A-D387A84D0864}" type="sibTrans" cxnId="{D4EA7B8E-0649-4A43-A56E-0583112D6D7C}">
      <dgm:prSet/>
      <dgm:spPr/>
      <dgm:t>
        <a:bodyPr/>
        <a:lstStyle/>
        <a:p>
          <a:endParaRPr lang="zh-TW" altLang="en-US"/>
        </a:p>
      </dgm:t>
    </dgm:pt>
    <dgm:pt modelId="{68BDE789-D064-4C19-9F35-F452EF82D1FD}">
      <dgm:prSet phldrT="[文字]" custT="1"/>
      <dgm:spPr/>
      <dgm:t>
        <a:bodyPr/>
        <a:lstStyle/>
        <a:p>
          <a:r>
            <a:rPr lang="zh-TW" altLang="en-US" sz="3600" dirty="0" smtClean="0">
              <a:latin typeface="標楷體" pitchFamily="65" charset="-120"/>
              <a:ea typeface="標楷體" pitchFamily="65" charset="-120"/>
            </a:rPr>
            <a:t>服務</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藍圖</a:t>
          </a:r>
          <a:endParaRPr lang="zh-TW" altLang="en-US" sz="3600" dirty="0">
            <a:latin typeface="標楷體" pitchFamily="65" charset="-120"/>
            <a:ea typeface="標楷體" pitchFamily="65" charset="-120"/>
          </a:endParaRPr>
        </a:p>
      </dgm:t>
    </dgm:pt>
    <dgm:pt modelId="{D357A8BE-3866-4E8C-BB76-EEC3C61E40FE}" type="parTrans" cxnId="{67DFB245-DF1C-48B0-95D2-36A736F6FB12}">
      <dgm:prSet/>
      <dgm:spPr/>
      <dgm:t>
        <a:bodyPr/>
        <a:lstStyle/>
        <a:p>
          <a:endParaRPr lang="zh-TW" altLang="en-US"/>
        </a:p>
      </dgm:t>
    </dgm:pt>
    <dgm:pt modelId="{8EFEF1BC-FA24-4E6B-96A5-A63DA47D9528}" type="sibTrans" cxnId="{67DFB245-DF1C-48B0-95D2-36A736F6FB12}">
      <dgm:prSet/>
      <dgm:spPr/>
      <dgm:t>
        <a:bodyPr/>
        <a:lstStyle/>
        <a:p>
          <a:endParaRPr lang="zh-TW" altLang="en-US"/>
        </a:p>
      </dgm:t>
    </dgm:pt>
    <dgm:pt modelId="{2DCA1EE7-97EE-4BB1-9FA5-7D81E09FEE19}" type="pres">
      <dgm:prSet presAssocID="{33719E75-0AA9-4DE1-B2AD-7B921BFEE2BC}" presName="Name0" presStyleCnt="0">
        <dgm:presLayoutVars>
          <dgm:dir/>
          <dgm:resizeHandles val="exact"/>
        </dgm:presLayoutVars>
      </dgm:prSet>
      <dgm:spPr/>
    </dgm:pt>
    <dgm:pt modelId="{D9FB03A6-BBAE-40DC-A698-6F80AEBCE7FD}" type="pres">
      <dgm:prSet presAssocID="{33719E75-0AA9-4DE1-B2AD-7B921BFEE2BC}" presName="vNodes" presStyleCnt="0"/>
      <dgm:spPr/>
    </dgm:pt>
    <dgm:pt modelId="{F22286E4-36AA-46FF-834B-A5F2819DD868}" type="pres">
      <dgm:prSet presAssocID="{3C440220-5673-4331-937B-2C6F3A6AB322}" presName="node" presStyleLbl="node1" presStyleIdx="0" presStyleCnt="3" custScaleX="125672" custScaleY="92915" custLinFactNeighborY="-28720">
        <dgm:presLayoutVars>
          <dgm:bulletEnabled val="1"/>
        </dgm:presLayoutVars>
      </dgm:prSet>
      <dgm:spPr/>
      <dgm:t>
        <a:bodyPr/>
        <a:lstStyle/>
        <a:p>
          <a:endParaRPr lang="zh-TW" altLang="en-US"/>
        </a:p>
      </dgm:t>
    </dgm:pt>
    <dgm:pt modelId="{47844101-B2F6-4804-A2D0-61BEE2AE0729}" type="pres">
      <dgm:prSet presAssocID="{D5C2FC23-40B1-4FED-AFAA-660884CF3D24}" presName="spacerT" presStyleCnt="0"/>
      <dgm:spPr/>
    </dgm:pt>
    <dgm:pt modelId="{8A273516-9016-44F6-9CBB-D5AB55C3C281}" type="pres">
      <dgm:prSet presAssocID="{D5C2FC23-40B1-4FED-AFAA-660884CF3D24}" presName="sibTrans" presStyleLbl="sibTrans2D1" presStyleIdx="0" presStyleCnt="2" custLinFactNeighborY="-95998"/>
      <dgm:spPr/>
      <dgm:t>
        <a:bodyPr/>
        <a:lstStyle/>
        <a:p>
          <a:endParaRPr lang="zh-TW" altLang="en-US"/>
        </a:p>
      </dgm:t>
    </dgm:pt>
    <dgm:pt modelId="{A69E60E8-F0BF-4918-8224-735FA07CC5CB}" type="pres">
      <dgm:prSet presAssocID="{D5C2FC23-40B1-4FED-AFAA-660884CF3D24}" presName="spacerB" presStyleCnt="0"/>
      <dgm:spPr/>
    </dgm:pt>
    <dgm:pt modelId="{4FE4BAD6-307E-45D1-9215-5292A9F0ECBA}" type="pres">
      <dgm:prSet presAssocID="{603F8D95-1E3B-4278-8747-6E735CE5AA1E}" presName="node" presStyleLbl="node1" presStyleIdx="1" presStyleCnt="3" custScaleX="129129" custScaleY="87706" custLinFactY="-6467" custLinFactNeighborY="-100000">
        <dgm:presLayoutVars>
          <dgm:bulletEnabled val="1"/>
        </dgm:presLayoutVars>
      </dgm:prSet>
      <dgm:spPr/>
      <dgm:t>
        <a:bodyPr/>
        <a:lstStyle/>
        <a:p>
          <a:endParaRPr lang="zh-TW" altLang="en-US"/>
        </a:p>
      </dgm:t>
    </dgm:pt>
    <dgm:pt modelId="{208D20C1-6E8B-4C4D-8FDF-7A9FEDD5D7E9}" type="pres">
      <dgm:prSet presAssocID="{33719E75-0AA9-4DE1-B2AD-7B921BFEE2BC}" presName="sibTransLast" presStyleLbl="sibTrans2D1" presStyleIdx="1" presStyleCnt="2" custAng="15114" custLinFactNeighborX="-40651" custLinFactNeighborY="9532"/>
      <dgm:spPr/>
      <dgm:t>
        <a:bodyPr/>
        <a:lstStyle/>
        <a:p>
          <a:endParaRPr lang="zh-TW" altLang="en-US"/>
        </a:p>
      </dgm:t>
    </dgm:pt>
    <dgm:pt modelId="{77E1DE35-6EC5-4590-82C9-568F0240A7C8}" type="pres">
      <dgm:prSet presAssocID="{33719E75-0AA9-4DE1-B2AD-7B921BFEE2BC}" presName="connectorText" presStyleLbl="sibTrans2D1" presStyleIdx="1" presStyleCnt="2"/>
      <dgm:spPr/>
      <dgm:t>
        <a:bodyPr/>
        <a:lstStyle/>
        <a:p>
          <a:endParaRPr lang="zh-TW" altLang="en-US"/>
        </a:p>
      </dgm:t>
    </dgm:pt>
    <dgm:pt modelId="{2EF7A1CB-719D-477C-BE22-8A2867CDE254}" type="pres">
      <dgm:prSet presAssocID="{33719E75-0AA9-4DE1-B2AD-7B921BFEE2BC}" presName="lastNode" presStyleLbl="node1" presStyleIdx="2" presStyleCnt="3" custLinFactNeighborY="-11138">
        <dgm:presLayoutVars>
          <dgm:bulletEnabled val="1"/>
        </dgm:presLayoutVars>
      </dgm:prSet>
      <dgm:spPr/>
      <dgm:t>
        <a:bodyPr/>
        <a:lstStyle/>
        <a:p>
          <a:endParaRPr lang="zh-TW" altLang="en-US"/>
        </a:p>
      </dgm:t>
    </dgm:pt>
  </dgm:ptLst>
  <dgm:cxnLst>
    <dgm:cxn modelId="{66899F72-C83F-4D62-9E8F-739E999B470D}" type="presOf" srcId="{93B70768-AA81-469C-B61A-D387A84D0864}" destId="{77E1DE35-6EC5-4590-82C9-568F0240A7C8}" srcOrd="1" destOrd="0" presId="urn:microsoft.com/office/officeart/2005/8/layout/equation2"/>
    <dgm:cxn modelId="{67DFB245-DF1C-48B0-95D2-36A736F6FB12}" srcId="{33719E75-0AA9-4DE1-B2AD-7B921BFEE2BC}" destId="{68BDE789-D064-4C19-9F35-F452EF82D1FD}" srcOrd="2" destOrd="0" parTransId="{D357A8BE-3866-4E8C-BB76-EEC3C61E40FE}" sibTransId="{8EFEF1BC-FA24-4E6B-96A5-A63DA47D9528}"/>
    <dgm:cxn modelId="{0DE12BAC-47F5-4A0A-9E10-767432CCBAA3}" type="presOf" srcId="{603F8D95-1E3B-4278-8747-6E735CE5AA1E}" destId="{4FE4BAD6-307E-45D1-9215-5292A9F0ECBA}" srcOrd="0" destOrd="0" presId="urn:microsoft.com/office/officeart/2005/8/layout/equation2"/>
    <dgm:cxn modelId="{AE3564C0-3B5C-4CE1-8BAB-1F33812ED745}" type="presOf" srcId="{3C440220-5673-4331-937B-2C6F3A6AB322}" destId="{F22286E4-36AA-46FF-834B-A5F2819DD868}" srcOrd="0" destOrd="0" presId="urn:microsoft.com/office/officeart/2005/8/layout/equation2"/>
    <dgm:cxn modelId="{9EBB31DC-8EF8-447E-9698-9A3CF884F694}" type="presOf" srcId="{33719E75-0AA9-4DE1-B2AD-7B921BFEE2BC}" destId="{2DCA1EE7-97EE-4BB1-9FA5-7D81E09FEE19}" srcOrd="0" destOrd="0" presId="urn:microsoft.com/office/officeart/2005/8/layout/equation2"/>
    <dgm:cxn modelId="{D4EA7B8E-0649-4A43-A56E-0583112D6D7C}" srcId="{33719E75-0AA9-4DE1-B2AD-7B921BFEE2BC}" destId="{603F8D95-1E3B-4278-8747-6E735CE5AA1E}" srcOrd="1" destOrd="0" parTransId="{C03EED4A-0827-4CB9-8681-02AA81E697ED}" sibTransId="{93B70768-AA81-469C-B61A-D387A84D0864}"/>
    <dgm:cxn modelId="{2FCB84FA-7B1B-466F-AD33-B473213752E0}" srcId="{33719E75-0AA9-4DE1-B2AD-7B921BFEE2BC}" destId="{3C440220-5673-4331-937B-2C6F3A6AB322}" srcOrd="0" destOrd="0" parTransId="{8A2C3D1B-9D82-4DD3-88C9-C4EDC4C12A64}" sibTransId="{D5C2FC23-40B1-4FED-AFAA-660884CF3D24}"/>
    <dgm:cxn modelId="{DCB9CF8C-C185-43A7-A3D7-ED7390113CAB}" type="presOf" srcId="{68BDE789-D064-4C19-9F35-F452EF82D1FD}" destId="{2EF7A1CB-719D-477C-BE22-8A2867CDE254}" srcOrd="0" destOrd="0" presId="urn:microsoft.com/office/officeart/2005/8/layout/equation2"/>
    <dgm:cxn modelId="{572D74B6-DF7F-4D52-A87F-6A5AB1BC303F}" type="presOf" srcId="{93B70768-AA81-469C-B61A-D387A84D0864}" destId="{208D20C1-6E8B-4C4D-8FDF-7A9FEDD5D7E9}" srcOrd="0" destOrd="0" presId="urn:microsoft.com/office/officeart/2005/8/layout/equation2"/>
    <dgm:cxn modelId="{0D60E7E5-E0D1-4039-AF2B-7A116E8DC42F}" type="presOf" srcId="{D5C2FC23-40B1-4FED-AFAA-660884CF3D24}" destId="{8A273516-9016-44F6-9CBB-D5AB55C3C281}" srcOrd="0" destOrd="0" presId="urn:microsoft.com/office/officeart/2005/8/layout/equation2"/>
    <dgm:cxn modelId="{2009B6CB-1941-48B5-BE0B-9625AC89C093}" type="presParOf" srcId="{2DCA1EE7-97EE-4BB1-9FA5-7D81E09FEE19}" destId="{D9FB03A6-BBAE-40DC-A698-6F80AEBCE7FD}" srcOrd="0" destOrd="0" presId="urn:microsoft.com/office/officeart/2005/8/layout/equation2"/>
    <dgm:cxn modelId="{E9AB9168-0AA7-475B-9DE6-E85BA54EE651}" type="presParOf" srcId="{D9FB03A6-BBAE-40DC-A698-6F80AEBCE7FD}" destId="{F22286E4-36AA-46FF-834B-A5F2819DD868}" srcOrd="0" destOrd="0" presId="urn:microsoft.com/office/officeart/2005/8/layout/equation2"/>
    <dgm:cxn modelId="{27339256-1C4D-409B-B753-A8CCF04D0081}" type="presParOf" srcId="{D9FB03A6-BBAE-40DC-A698-6F80AEBCE7FD}" destId="{47844101-B2F6-4804-A2D0-61BEE2AE0729}" srcOrd="1" destOrd="0" presId="urn:microsoft.com/office/officeart/2005/8/layout/equation2"/>
    <dgm:cxn modelId="{AACD5573-55AC-4A05-8BEC-F75444820118}" type="presParOf" srcId="{D9FB03A6-BBAE-40DC-A698-6F80AEBCE7FD}" destId="{8A273516-9016-44F6-9CBB-D5AB55C3C281}" srcOrd="2" destOrd="0" presId="urn:microsoft.com/office/officeart/2005/8/layout/equation2"/>
    <dgm:cxn modelId="{1ADBD498-325C-4290-843E-DE2D961D2617}" type="presParOf" srcId="{D9FB03A6-BBAE-40DC-A698-6F80AEBCE7FD}" destId="{A69E60E8-F0BF-4918-8224-735FA07CC5CB}" srcOrd="3" destOrd="0" presId="urn:microsoft.com/office/officeart/2005/8/layout/equation2"/>
    <dgm:cxn modelId="{5834522E-72DE-48E1-AD30-C1023C1A22C7}" type="presParOf" srcId="{D9FB03A6-BBAE-40DC-A698-6F80AEBCE7FD}" destId="{4FE4BAD6-307E-45D1-9215-5292A9F0ECBA}" srcOrd="4" destOrd="0" presId="urn:microsoft.com/office/officeart/2005/8/layout/equation2"/>
    <dgm:cxn modelId="{C05937B2-8A7D-41F0-93A9-172B275B546C}" type="presParOf" srcId="{2DCA1EE7-97EE-4BB1-9FA5-7D81E09FEE19}" destId="{208D20C1-6E8B-4C4D-8FDF-7A9FEDD5D7E9}" srcOrd="1" destOrd="0" presId="urn:microsoft.com/office/officeart/2005/8/layout/equation2"/>
    <dgm:cxn modelId="{50FF6B79-B9A6-4D15-8A22-9E5BC15DCFD6}" type="presParOf" srcId="{208D20C1-6E8B-4C4D-8FDF-7A9FEDD5D7E9}" destId="{77E1DE35-6EC5-4590-82C9-568F0240A7C8}" srcOrd="0" destOrd="0" presId="urn:microsoft.com/office/officeart/2005/8/layout/equation2"/>
    <dgm:cxn modelId="{0AE9BCC3-E5DF-4128-B360-3725F587A7B2}" type="presParOf" srcId="{2DCA1EE7-97EE-4BB1-9FA5-7D81E09FEE19}" destId="{2EF7A1CB-719D-477C-BE22-8A2867CDE254}"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3140F8-CA17-4228-A4F3-01B9F233BBE4}" type="doc">
      <dgm:prSet loTypeId="urn:microsoft.com/office/officeart/2005/8/layout/hProcess9" loCatId="process" qsTypeId="urn:microsoft.com/office/officeart/2005/8/quickstyle/3d1" qsCatId="3D" csTypeId="urn:microsoft.com/office/officeart/2005/8/colors/colorful1" csCatId="colorful" phldr="1"/>
      <dgm:spPr/>
    </dgm:pt>
    <dgm:pt modelId="{1452FECE-3CCD-41E8-A530-AA03264BCDB9}">
      <dgm:prSet phldrT="[文字]"/>
      <dgm:spPr/>
      <dgm:t>
        <a:bodyPr/>
        <a:lstStyle/>
        <a:p>
          <a:r>
            <a:rPr lang="zh-TW" altLang="en-US" dirty="0" smtClean="0"/>
            <a:t>行銷</a:t>
          </a:r>
          <a:endParaRPr lang="zh-TW" altLang="en-US" dirty="0"/>
        </a:p>
      </dgm:t>
    </dgm:pt>
    <dgm:pt modelId="{AF6D1C28-C33C-4863-A63A-DE6BBC9A6DE8}" type="parTrans" cxnId="{0A9B87FD-3B13-4086-B76D-998C81298047}">
      <dgm:prSet/>
      <dgm:spPr/>
      <dgm:t>
        <a:bodyPr/>
        <a:lstStyle/>
        <a:p>
          <a:endParaRPr lang="zh-TW" altLang="en-US"/>
        </a:p>
      </dgm:t>
    </dgm:pt>
    <dgm:pt modelId="{52772344-F60A-453D-8319-51BA992855B8}" type="sibTrans" cxnId="{0A9B87FD-3B13-4086-B76D-998C81298047}">
      <dgm:prSet/>
      <dgm:spPr/>
      <dgm:t>
        <a:bodyPr/>
        <a:lstStyle/>
        <a:p>
          <a:endParaRPr lang="zh-TW" altLang="en-US"/>
        </a:p>
      </dgm:t>
    </dgm:pt>
    <dgm:pt modelId="{AD2D20E5-D8EB-44A7-BDA3-1BDDD514831D}">
      <dgm:prSet phldrT="[文字]"/>
      <dgm:spPr/>
      <dgm:t>
        <a:bodyPr/>
        <a:lstStyle/>
        <a:p>
          <a:r>
            <a:rPr lang="zh-TW" altLang="en-US" dirty="0" smtClean="0"/>
            <a:t>財務</a:t>
          </a:r>
          <a:endParaRPr lang="zh-TW" altLang="en-US" dirty="0"/>
        </a:p>
      </dgm:t>
    </dgm:pt>
    <dgm:pt modelId="{79C00CC7-CC5C-490A-95FA-B62453822D13}" type="parTrans" cxnId="{85912270-C7BB-4AD6-8A96-59C94B229AAE}">
      <dgm:prSet/>
      <dgm:spPr/>
      <dgm:t>
        <a:bodyPr/>
        <a:lstStyle/>
        <a:p>
          <a:endParaRPr lang="zh-TW" altLang="en-US"/>
        </a:p>
      </dgm:t>
    </dgm:pt>
    <dgm:pt modelId="{01116CCF-6E50-43BF-B43B-532AB5F17A3E}" type="sibTrans" cxnId="{85912270-C7BB-4AD6-8A96-59C94B229AAE}">
      <dgm:prSet/>
      <dgm:spPr/>
      <dgm:t>
        <a:bodyPr/>
        <a:lstStyle/>
        <a:p>
          <a:endParaRPr lang="zh-TW" altLang="en-US"/>
        </a:p>
      </dgm:t>
    </dgm:pt>
    <dgm:pt modelId="{592D2C6A-D2D2-4E8A-8E62-A306EB5D7BBB}">
      <dgm:prSet phldrT="[文字]"/>
      <dgm:spPr/>
      <dgm:t>
        <a:bodyPr/>
        <a:lstStyle/>
        <a:p>
          <a:r>
            <a:rPr lang="zh-TW" altLang="en-US" dirty="0" smtClean="0"/>
            <a:t>效率</a:t>
          </a:r>
          <a:endParaRPr lang="zh-TW" altLang="en-US" dirty="0"/>
        </a:p>
      </dgm:t>
    </dgm:pt>
    <dgm:pt modelId="{872F5C04-EB98-41E4-A1C6-002D18232707}" type="parTrans" cxnId="{F36DC88F-6D51-44C7-8F9D-9F6EC5E4F639}">
      <dgm:prSet/>
      <dgm:spPr/>
      <dgm:t>
        <a:bodyPr/>
        <a:lstStyle/>
        <a:p>
          <a:endParaRPr lang="zh-TW" altLang="en-US"/>
        </a:p>
      </dgm:t>
    </dgm:pt>
    <dgm:pt modelId="{40DE571C-F36E-404E-BAD1-4006E1B7A98B}" type="sibTrans" cxnId="{F36DC88F-6D51-44C7-8F9D-9F6EC5E4F639}">
      <dgm:prSet/>
      <dgm:spPr/>
      <dgm:t>
        <a:bodyPr/>
        <a:lstStyle/>
        <a:p>
          <a:endParaRPr lang="zh-TW" altLang="en-US"/>
        </a:p>
      </dgm:t>
    </dgm:pt>
    <dgm:pt modelId="{A41B12CF-F5D5-4380-BE43-7C22B09B68A7}" type="pres">
      <dgm:prSet presAssocID="{3C3140F8-CA17-4228-A4F3-01B9F233BBE4}" presName="CompostProcess" presStyleCnt="0">
        <dgm:presLayoutVars>
          <dgm:dir/>
          <dgm:resizeHandles val="exact"/>
        </dgm:presLayoutVars>
      </dgm:prSet>
      <dgm:spPr/>
    </dgm:pt>
    <dgm:pt modelId="{9D9F9D54-3A39-4D6D-A55B-D65412ED23E4}" type="pres">
      <dgm:prSet presAssocID="{3C3140F8-CA17-4228-A4F3-01B9F233BBE4}" presName="arrow" presStyleLbl="bgShp" presStyleIdx="0" presStyleCnt="1"/>
      <dgm:spPr/>
    </dgm:pt>
    <dgm:pt modelId="{B7048209-A082-48B3-AF2C-6CC9A034E9F2}" type="pres">
      <dgm:prSet presAssocID="{3C3140F8-CA17-4228-A4F3-01B9F233BBE4}" presName="linearProcess" presStyleCnt="0"/>
      <dgm:spPr/>
    </dgm:pt>
    <dgm:pt modelId="{5452B5D5-1A95-433D-B9A4-B9AEBE561D51}" type="pres">
      <dgm:prSet presAssocID="{1452FECE-3CCD-41E8-A530-AA03264BCDB9}" presName="textNode" presStyleLbl="node1" presStyleIdx="0" presStyleCnt="3">
        <dgm:presLayoutVars>
          <dgm:bulletEnabled val="1"/>
        </dgm:presLayoutVars>
      </dgm:prSet>
      <dgm:spPr/>
    </dgm:pt>
    <dgm:pt modelId="{FD49C180-E139-4E0E-94F6-FB465A101970}" type="pres">
      <dgm:prSet presAssocID="{52772344-F60A-453D-8319-51BA992855B8}" presName="sibTrans" presStyleCnt="0"/>
      <dgm:spPr/>
    </dgm:pt>
    <dgm:pt modelId="{5290841C-8DD4-4DFA-A4D1-8AD62A367538}" type="pres">
      <dgm:prSet presAssocID="{AD2D20E5-D8EB-44A7-BDA3-1BDDD514831D}" presName="textNode" presStyleLbl="node1" presStyleIdx="1" presStyleCnt="3">
        <dgm:presLayoutVars>
          <dgm:bulletEnabled val="1"/>
        </dgm:presLayoutVars>
      </dgm:prSet>
      <dgm:spPr/>
    </dgm:pt>
    <dgm:pt modelId="{8D573281-6D07-4DE9-AE4D-A3DE49EB3DA4}" type="pres">
      <dgm:prSet presAssocID="{01116CCF-6E50-43BF-B43B-532AB5F17A3E}" presName="sibTrans" presStyleCnt="0"/>
      <dgm:spPr/>
    </dgm:pt>
    <dgm:pt modelId="{8D29B3F4-1320-4A65-BF77-C0CF413ED4EB}" type="pres">
      <dgm:prSet presAssocID="{592D2C6A-D2D2-4E8A-8E62-A306EB5D7BBB}" presName="textNode" presStyleLbl="node1" presStyleIdx="2" presStyleCnt="3">
        <dgm:presLayoutVars>
          <dgm:bulletEnabled val="1"/>
        </dgm:presLayoutVars>
      </dgm:prSet>
      <dgm:spPr/>
    </dgm:pt>
  </dgm:ptLst>
  <dgm:cxnLst>
    <dgm:cxn modelId="{0A9B87FD-3B13-4086-B76D-998C81298047}" srcId="{3C3140F8-CA17-4228-A4F3-01B9F233BBE4}" destId="{1452FECE-3CCD-41E8-A530-AA03264BCDB9}" srcOrd="0" destOrd="0" parTransId="{AF6D1C28-C33C-4863-A63A-DE6BBC9A6DE8}" sibTransId="{52772344-F60A-453D-8319-51BA992855B8}"/>
    <dgm:cxn modelId="{FE90FA9F-A35D-442B-9F9B-4892D44113FB}" type="presOf" srcId="{1452FECE-3CCD-41E8-A530-AA03264BCDB9}" destId="{5452B5D5-1A95-433D-B9A4-B9AEBE561D51}" srcOrd="0" destOrd="0" presId="urn:microsoft.com/office/officeart/2005/8/layout/hProcess9"/>
    <dgm:cxn modelId="{85912270-C7BB-4AD6-8A96-59C94B229AAE}" srcId="{3C3140F8-CA17-4228-A4F3-01B9F233BBE4}" destId="{AD2D20E5-D8EB-44A7-BDA3-1BDDD514831D}" srcOrd="1" destOrd="0" parTransId="{79C00CC7-CC5C-490A-95FA-B62453822D13}" sibTransId="{01116CCF-6E50-43BF-B43B-532AB5F17A3E}"/>
    <dgm:cxn modelId="{C64D7ED3-1D9A-45BF-BC42-A20FEC4D4726}" type="presOf" srcId="{3C3140F8-CA17-4228-A4F3-01B9F233BBE4}" destId="{A41B12CF-F5D5-4380-BE43-7C22B09B68A7}" srcOrd="0" destOrd="0" presId="urn:microsoft.com/office/officeart/2005/8/layout/hProcess9"/>
    <dgm:cxn modelId="{F36DC88F-6D51-44C7-8F9D-9F6EC5E4F639}" srcId="{3C3140F8-CA17-4228-A4F3-01B9F233BBE4}" destId="{592D2C6A-D2D2-4E8A-8E62-A306EB5D7BBB}" srcOrd="2" destOrd="0" parTransId="{872F5C04-EB98-41E4-A1C6-002D18232707}" sibTransId="{40DE571C-F36E-404E-BAD1-4006E1B7A98B}"/>
    <dgm:cxn modelId="{35F130BA-26D3-4DC8-8946-A70E025ED0EE}" type="presOf" srcId="{AD2D20E5-D8EB-44A7-BDA3-1BDDD514831D}" destId="{5290841C-8DD4-4DFA-A4D1-8AD62A367538}" srcOrd="0" destOrd="0" presId="urn:microsoft.com/office/officeart/2005/8/layout/hProcess9"/>
    <dgm:cxn modelId="{108B1BBD-0463-42BB-96D5-E9CA4CD83438}" type="presOf" srcId="{592D2C6A-D2D2-4E8A-8E62-A306EB5D7BBB}" destId="{8D29B3F4-1320-4A65-BF77-C0CF413ED4EB}" srcOrd="0" destOrd="0" presId="urn:microsoft.com/office/officeart/2005/8/layout/hProcess9"/>
    <dgm:cxn modelId="{1BF14E78-AEA8-40A0-8FF6-35FC0AC632A3}" type="presParOf" srcId="{A41B12CF-F5D5-4380-BE43-7C22B09B68A7}" destId="{9D9F9D54-3A39-4D6D-A55B-D65412ED23E4}" srcOrd="0" destOrd="0" presId="urn:microsoft.com/office/officeart/2005/8/layout/hProcess9"/>
    <dgm:cxn modelId="{714E98E0-EF79-4012-90B3-BBA4275C8737}" type="presParOf" srcId="{A41B12CF-F5D5-4380-BE43-7C22B09B68A7}" destId="{B7048209-A082-48B3-AF2C-6CC9A034E9F2}" srcOrd="1" destOrd="0" presId="urn:microsoft.com/office/officeart/2005/8/layout/hProcess9"/>
    <dgm:cxn modelId="{7AACBA1A-32D7-4568-9DB5-BCC8C430123A}" type="presParOf" srcId="{B7048209-A082-48B3-AF2C-6CC9A034E9F2}" destId="{5452B5D5-1A95-433D-B9A4-B9AEBE561D51}" srcOrd="0" destOrd="0" presId="urn:microsoft.com/office/officeart/2005/8/layout/hProcess9"/>
    <dgm:cxn modelId="{602F588F-76A2-465A-BEF7-97AB7EDE0891}" type="presParOf" srcId="{B7048209-A082-48B3-AF2C-6CC9A034E9F2}" destId="{FD49C180-E139-4E0E-94F6-FB465A101970}" srcOrd="1" destOrd="0" presId="urn:microsoft.com/office/officeart/2005/8/layout/hProcess9"/>
    <dgm:cxn modelId="{956920F0-4665-4556-92E0-443A55EB2705}" type="presParOf" srcId="{B7048209-A082-48B3-AF2C-6CC9A034E9F2}" destId="{5290841C-8DD4-4DFA-A4D1-8AD62A367538}" srcOrd="2" destOrd="0" presId="urn:microsoft.com/office/officeart/2005/8/layout/hProcess9"/>
    <dgm:cxn modelId="{BD625256-BEF0-4890-B519-86CBFEDE3279}" type="presParOf" srcId="{B7048209-A082-48B3-AF2C-6CC9A034E9F2}" destId="{8D573281-6D07-4DE9-AE4D-A3DE49EB3DA4}" srcOrd="3" destOrd="0" presId="urn:microsoft.com/office/officeart/2005/8/layout/hProcess9"/>
    <dgm:cxn modelId="{A48AEC34-8BB3-47B2-8958-05CE3B4FCF3F}" type="presParOf" srcId="{B7048209-A082-48B3-AF2C-6CC9A034E9F2}" destId="{8D29B3F4-1320-4A65-BF77-C0CF413ED4EB}" srcOrd="4"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64C71-FA60-4080-99F6-300A431044C5}" type="doc">
      <dgm:prSet loTypeId="urn:microsoft.com/office/officeart/2005/8/layout/vList3#1" loCatId="list" qsTypeId="urn:microsoft.com/office/officeart/2005/8/quickstyle/simple1" qsCatId="simple" csTypeId="urn:microsoft.com/office/officeart/2005/8/colors/accent1_2" csCatId="accent1" phldr="1"/>
      <dgm:spPr/>
    </dgm:pt>
    <dgm:pt modelId="{A4985B67-7278-4419-B25B-0A4037664444}">
      <dgm:prSet phldrT="[文字]" custT="1"/>
      <dgm:spPr>
        <a:solidFill>
          <a:schemeClr val="accent2">
            <a:lumMod val="40000"/>
            <a:lumOff val="60000"/>
          </a:schemeClr>
        </a:solidFill>
      </dgm:spPr>
      <dgm:t>
        <a:bodyPr/>
        <a:lstStyle/>
        <a:p>
          <a:pPr algn="l"/>
          <a:r>
            <a:rPr lang="zh-TW" altLang="en-US" sz="2600" b="1" dirty="0" smtClean="0">
              <a:solidFill>
                <a:srgbClr val="C00000"/>
              </a:solidFill>
            </a:rPr>
            <a:t>認為能由自己掌控服務流程</a:t>
          </a:r>
          <a:endParaRPr lang="zh-TW" altLang="en-US" sz="2600" b="1" dirty="0">
            <a:solidFill>
              <a:srgbClr val="C00000"/>
            </a:solidFill>
          </a:endParaRPr>
        </a:p>
      </dgm:t>
    </dgm:pt>
    <dgm:pt modelId="{FFBD1766-BCB8-4EC1-A40C-D13BCB593E58}" type="parTrans" cxnId="{7643AF79-86B6-46F1-86BF-A7FC1A6B9E0C}">
      <dgm:prSet/>
      <dgm:spPr/>
      <dgm:t>
        <a:bodyPr/>
        <a:lstStyle/>
        <a:p>
          <a:endParaRPr lang="zh-TW" altLang="en-US"/>
        </a:p>
      </dgm:t>
    </dgm:pt>
    <dgm:pt modelId="{1E6CE780-330A-422F-8482-CC9301BD0DC4}" type="sibTrans" cxnId="{7643AF79-86B6-46F1-86BF-A7FC1A6B9E0C}">
      <dgm:prSet/>
      <dgm:spPr/>
      <dgm:t>
        <a:bodyPr/>
        <a:lstStyle/>
        <a:p>
          <a:endParaRPr lang="zh-TW" altLang="en-US"/>
        </a:p>
      </dgm:t>
    </dgm:pt>
    <dgm:pt modelId="{CCB125CE-CAEC-4714-941C-2705CA00D780}">
      <dgm:prSet phldrT="[文字]"/>
      <dgm:spPr>
        <a:solidFill>
          <a:schemeClr val="accent2">
            <a:lumMod val="40000"/>
            <a:lumOff val="60000"/>
          </a:schemeClr>
        </a:solidFill>
      </dgm:spPr>
      <dgm:t>
        <a:bodyPr/>
        <a:lstStyle/>
        <a:p>
          <a:pPr algn="l"/>
          <a:r>
            <a:rPr lang="zh-TW" b="1" dirty="0" smtClean="0">
              <a:solidFill>
                <a:srgbClr val="C00000"/>
              </a:solidFill>
            </a:rPr>
            <a:t>公司推廣觀念，讓顧客更相信自助式服務的效益</a:t>
          </a:r>
          <a:endParaRPr lang="zh-TW" altLang="en-US" b="1" dirty="0">
            <a:solidFill>
              <a:srgbClr val="C00000"/>
            </a:solidFill>
          </a:endParaRPr>
        </a:p>
      </dgm:t>
    </dgm:pt>
    <dgm:pt modelId="{1CB9B3D3-16FB-4B8C-B0FC-FD81BC250967}" type="parTrans" cxnId="{FCC27CCF-A158-4EE9-9F90-AF8FC10C78C4}">
      <dgm:prSet/>
      <dgm:spPr/>
      <dgm:t>
        <a:bodyPr/>
        <a:lstStyle/>
        <a:p>
          <a:endParaRPr lang="zh-TW" altLang="en-US"/>
        </a:p>
      </dgm:t>
    </dgm:pt>
    <dgm:pt modelId="{2792BC76-BF4D-453A-8A3C-324A48FBDBA9}" type="sibTrans" cxnId="{FCC27CCF-A158-4EE9-9F90-AF8FC10C78C4}">
      <dgm:prSet/>
      <dgm:spPr/>
      <dgm:t>
        <a:bodyPr/>
        <a:lstStyle/>
        <a:p>
          <a:endParaRPr lang="zh-TW" altLang="en-US"/>
        </a:p>
      </dgm:t>
    </dgm:pt>
    <dgm:pt modelId="{124860F6-34EF-4A0F-8466-31B2C73F01A7}" type="pres">
      <dgm:prSet presAssocID="{4C864C71-FA60-4080-99F6-300A431044C5}" presName="linearFlow" presStyleCnt="0">
        <dgm:presLayoutVars>
          <dgm:dir/>
          <dgm:resizeHandles val="exact"/>
        </dgm:presLayoutVars>
      </dgm:prSet>
      <dgm:spPr/>
    </dgm:pt>
    <dgm:pt modelId="{12A29246-56DE-4DAD-A5FD-A4BCEBCD51D6}" type="pres">
      <dgm:prSet presAssocID="{A4985B67-7278-4419-B25B-0A4037664444}" presName="composite" presStyleCnt="0"/>
      <dgm:spPr/>
    </dgm:pt>
    <dgm:pt modelId="{0EF9749F-72B6-4550-92E9-89EA7DACBA0B}" type="pres">
      <dgm:prSet presAssocID="{A4985B67-7278-4419-B25B-0A4037664444}" presName="imgShp" presStyleLbl="fgImgPlace1" presStyleIdx="0" presStyleCnt="2"/>
      <dgm:spPr/>
    </dgm:pt>
    <dgm:pt modelId="{FC4CA5C1-14A9-4B43-97E4-B2FD8A0D2223}" type="pres">
      <dgm:prSet presAssocID="{A4985B67-7278-4419-B25B-0A4037664444}" presName="txShp" presStyleLbl="node1" presStyleIdx="0" presStyleCnt="2" custLinFactNeighborX="-119" custLinFactNeighborY="4389">
        <dgm:presLayoutVars>
          <dgm:bulletEnabled val="1"/>
        </dgm:presLayoutVars>
      </dgm:prSet>
      <dgm:spPr/>
      <dgm:t>
        <a:bodyPr/>
        <a:lstStyle/>
        <a:p>
          <a:endParaRPr lang="zh-TW" altLang="en-US"/>
        </a:p>
      </dgm:t>
    </dgm:pt>
    <dgm:pt modelId="{180E415D-F73E-457E-A1C5-5E3A95702D45}" type="pres">
      <dgm:prSet presAssocID="{1E6CE780-330A-422F-8482-CC9301BD0DC4}" presName="spacing" presStyleCnt="0"/>
      <dgm:spPr/>
    </dgm:pt>
    <dgm:pt modelId="{FD71B010-DD5D-4900-9FE5-AF8FBECCD2AB}" type="pres">
      <dgm:prSet presAssocID="{CCB125CE-CAEC-4714-941C-2705CA00D780}" presName="composite" presStyleCnt="0"/>
      <dgm:spPr/>
    </dgm:pt>
    <dgm:pt modelId="{F6A8ACCE-912F-4ED8-9369-1D40594F6C84}" type="pres">
      <dgm:prSet presAssocID="{CCB125CE-CAEC-4714-941C-2705CA00D780}" presName="imgShp" presStyleLbl="fgImgPlace1" presStyleIdx="1" presStyleCnt="2"/>
      <dgm:spPr/>
    </dgm:pt>
    <dgm:pt modelId="{4E55B256-38BF-4079-8BE1-EE6143B9B194}" type="pres">
      <dgm:prSet presAssocID="{CCB125CE-CAEC-4714-941C-2705CA00D780}" presName="txShp" presStyleLbl="node1" presStyleIdx="1" presStyleCnt="2">
        <dgm:presLayoutVars>
          <dgm:bulletEnabled val="1"/>
        </dgm:presLayoutVars>
      </dgm:prSet>
      <dgm:spPr/>
      <dgm:t>
        <a:bodyPr/>
        <a:lstStyle/>
        <a:p>
          <a:endParaRPr lang="zh-TW" altLang="en-US"/>
        </a:p>
      </dgm:t>
    </dgm:pt>
  </dgm:ptLst>
  <dgm:cxnLst>
    <dgm:cxn modelId="{71EAA508-97DE-4C49-B730-3B634E87A62F}" type="presOf" srcId="{A4985B67-7278-4419-B25B-0A4037664444}" destId="{FC4CA5C1-14A9-4B43-97E4-B2FD8A0D2223}" srcOrd="0" destOrd="0" presId="urn:microsoft.com/office/officeart/2005/8/layout/vList3#1"/>
    <dgm:cxn modelId="{35D9CD07-72D5-434F-ABE7-0DFC469E9804}" type="presOf" srcId="{CCB125CE-CAEC-4714-941C-2705CA00D780}" destId="{4E55B256-38BF-4079-8BE1-EE6143B9B194}" srcOrd="0" destOrd="0" presId="urn:microsoft.com/office/officeart/2005/8/layout/vList3#1"/>
    <dgm:cxn modelId="{49EEFB30-FEAF-4B71-8A38-5DA416D133B0}" type="presOf" srcId="{4C864C71-FA60-4080-99F6-300A431044C5}" destId="{124860F6-34EF-4A0F-8466-31B2C73F01A7}" srcOrd="0" destOrd="0" presId="urn:microsoft.com/office/officeart/2005/8/layout/vList3#1"/>
    <dgm:cxn modelId="{7643AF79-86B6-46F1-86BF-A7FC1A6B9E0C}" srcId="{4C864C71-FA60-4080-99F6-300A431044C5}" destId="{A4985B67-7278-4419-B25B-0A4037664444}" srcOrd="0" destOrd="0" parTransId="{FFBD1766-BCB8-4EC1-A40C-D13BCB593E58}" sibTransId="{1E6CE780-330A-422F-8482-CC9301BD0DC4}"/>
    <dgm:cxn modelId="{FCC27CCF-A158-4EE9-9F90-AF8FC10C78C4}" srcId="{4C864C71-FA60-4080-99F6-300A431044C5}" destId="{CCB125CE-CAEC-4714-941C-2705CA00D780}" srcOrd="1" destOrd="0" parTransId="{1CB9B3D3-16FB-4B8C-B0FC-FD81BC250967}" sibTransId="{2792BC76-BF4D-453A-8A3C-324A48FBDBA9}"/>
    <dgm:cxn modelId="{54E29524-B561-4817-8F09-BD6EFA3F3A11}" type="presParOf" srcId="{124860F6-34EF-4A0F-8466-31B2C73F01A7}" destId="{12A29246-56DE-4DAD-A5FD-A4BCEBCD51D6}" srcOrd="0" destOrd="0" presId="urn:microsoft.com/office/officeart/2005/8/layout/vList3#1"/>
    <dgm:cxn modelId="{66053CC8-CC9D-4589-A65B-9D1312550380}" type="presParOf" srcId="{12A29246-56DE-4DAD-A5FD-A4BCEBCD51D6}" destId="{0EF9749F-72B6-4550-92E9-89EA7DACBA0B}" srcOrd="0" destOrd="0" presId="urn:microsoft.com/office/officeart/2005/8/layout/vList3#1"/>
    <dgm:cxn modelId="{B0B9A314-987A-45ED-A6F3-56B9AF5F5674}" type="presParOf" srcId="{12A29246-56DE-4DAD-A5FD-A4BCEBCD51D6}" destId="{FC4CA5C1-14A9-4B43-97E4-B2FD8A0D2223}" srcOrd="1" destOrd="0" presId="urn:microsoft.com/office/officeart/2005/8/layout/vList3#1"/>
    <dgm:cxn modelId="{FF266D44-1B08-4C32-ABA7-FDDAB98B0F13}" type="presParOf" srcId="{124860F6-34EF-4A0F-8466-31B2C73F01A7}" destId="{180E415D-F73E-457E-A1C5-5E3A95702D45}" srcOrd="1" destOrd="0" presId="urn:microsoft.com/office/officeart/2005/8/layout/vList3#1"/>
    <dgm:cxn modelId="{5506E31C-94EB-48B6-934A-2F2D735B857E}" type="presParOf" srcId="{124860F6-34EF-4A0F-8466-31B2C73F01A7}" destId="{FD71B010-DD5D-4900-9FE5-AF8FBECCD2AB}" srcOrd="2" destOrd="0" presId="urn:microsoft.com/office/officeart/2005/8/layout/vList3#1"/>
    <dgm:cxn modelId="{105A1CB1-B8E6-40E6-B53A-19F827026B2E}" type="presParOf" srcId="{FD71B010-DD5D-4900-9FE5-AF8FBECCD2AB}" destId="{F6A8ACCE-912F-4ED8-9369-1D40594F6C84}" srcOrd="0" destOrd="0" presId="urn:microsoft.com/office/officeart/2005/8/layout/vList3#1"/>
    <dgm:cxn modelId="{50E13124-6DEC-40E2-AAB1-E7C01E3DA9BE}" type="presParOf" srcId="{FD71B010-DD5D-4900-9FE5-AF8FBECCD2AB}" destId="{4E55B256-38BF-4079-8BE1-EE6143B9B194}"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C890CA-3878-4154-879C-085A79070E49}"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B485F39C-484B-426E-ACD8-F433715CD003}">
      <dgm:prSet phldrT="[文字]"/>
      <dgm:spPr/>
      <dgm:t>
        <a:bodyPr/>
        <a:lstStyle/>
        <a:p>
          <a:r>
            <a:rPr lang="en-US" dirty="0" smtClean="0">
              <a:latin typeface="Arial" pitchFamily="34" charset="0"/>
              <a:ea typeface="標楷體" pitchFamily="65" charset="-120"/>
              <a:cs typeface="Arial" pitchFamily="34" charset="0"/>
            </a:rPr>
            <a:t>Nordstrom</a:t>
          </a:r>
          <a:r>
            <a:rPr lang="zh-TW" dirty="0" smtClean="0">
              <a:latin typeface="Arial" pitchFamily="34" charset="0"/>
              <a:ea typeface="標楷體" pitchFamily="65" charset="-120"/>
              <a:cs typeface="Arial" pitchFamily="34" charset="0"/>
            </a:rPr>
            <a:t>百貨</a:t>
          </a:r>
          <a:endParaRPr lang="zh-TW" altLang="en-US" dirty="0">
            <a:latin typeface="Arial" pitchFamily="34" charset="0"/>
            <a:ea typeface="標楷體" pitchFamily="65" charset="-120"/>
            <a:cs typeface="Arial" pitchFamily="34" charset="0"/>
          </a:endParaRPr>
        </a:p>
      </dgm:t>
    </dgm:pt>
    <dgm:pt modelId="{AAD367FB-C498-49BE-AD8D-745576802E6C}" type="parTrans" cxnId="{DF0FBDC4-E3B4-4413-A374-310EADE96183}">
      <dgm:prSet/>
      <dgm:spPr/>
      <dgm:t>
        <a:bodyPr/>
        <a:lstStyle/>
        <a:p>
          <a:endParaRPr lang="zh-TW" altLang="en-US"/>
        </a:p>
      </dgm:t>
    </dgm:pt>
    <dgm:pt modelId="{F2793A58-25D6-4569-84C0-D265295EE677}" type="sibTrans" cxnId="{DF0FBDC4-E3B4-4413-A374-310EADE96183}">
      <dgm:prSet/>
      <dgm:spPr/>
      <dgm:t>
        <a:bodyPr/>
        <a:lstStyle/>
        <a:p>
          <a:endParaRPr lang="zh-TW" altLang="en-US"/>
        </a:p>
      </dgm:t>
    </dgm:pt>
    <dgm:pt modelId="{4BB0D08B-D48E-4651-924A-DB65D9E144FC}">
      <dgm:prSet phldrT="[文字]"/>
      <dgm:spPr/>
      <dgm:t>
        <a:bodyPr/>
        <a:lstStyle/>
        <a:p>
          <a:r>
            <a:rPr lang="zh-TW" dirty="0" smtClean="0">
              <a:latin typeface="標楷體" pitchFamily="65" charset="-120"/>
              <a:ea typeface="標楷體" pitchFamily="65" charset="-120"/>
            </a:rPr>
            <a:t>作業流程鬆散且非結構化</a:t>
          </a:r>
          <a:endParaRPr lang="zh-TW" altLang="en-US" dirty="0">
            <a:latin typeface="標楷體" pitchFamily="65" charset="-120"/>
            <a:ea typeface="標楷體" pitchFamily="65" charset="-120"/>
          </a:endParaRPr>
        </a:p>
      </dgm:t>
    </dgm:pt>
    <dgm:pt modelId="{A244DD93-1C7B-40B1-A095-48272572AD5F}" type="parTrans" cxnId="{BDB26BE6-44F4-49E3-BEF4-D6D2A1C7CC11}">
      <dgm:prSet/>
      <dgm:spPr/>
      <dgm:t>
        <a:bodyPr/>
        <a:lstStyle/>
        <a:p>
          <a:endParaRPr lang="zh-TW" altLang="en-US"/>
        </a:p>
      </dgm:t>
    </dgm:pt>
    <dgm:pt modelId="{433A02A3-B9B4-4CD7-8CF4-3B0967A29398}" type="sibTrans" cxnId="{BDB26BE6-44F4-49E3-BEF4-D6D2A1C7CC11}">
      <dgm:prSet/>
      <dgm:spPr/>
      <dgm:t>
        <a:bodyPr/>
        <a:lstStyle/>
        <a:p>
          <a:endParaRPr lang="zh-TW" altLang="en-US"/>
        </a:p>
      </dgm:t>
    </dgm:pt>
    <dgm:pt modelId="{32E47D2D-C7A2-4017-9FD3-34168A2DD904}">
      <dgm:prSet phldrT="[文字]"/>
      <dgm:spPr/>
      <dgm:t>
        <a:bodyPr/>
        <a:lstStyle/>
        <a:p>
          <a:r>
            <a:rPr lang="zh-TW" dirty="0" smtClean="0">
              <a:latin typeface="標楷體" pitchFamily="65" charset="-120"/>
              <a:ea typeface="標楷體" pitchFamily="65" charset="-120"/>
            </a:rPr>
            <a:t>仰賴個別銷售人員與顧客間建立的私人情誼</a:t>
          </a:r>
          <a:endParaRPr lang="zh-TW" altLang="en-US" dirty="0">
            <a:latin typeface="標楷體" pitchFamily="65" charset="-120"/>
            <a:ea typeface="標楷體" pitchFamily="65" charset="-120"/>
          </a:endParaRPr>
        </a:p>
      </dgm:t>
    </dgm:pt>
    <dgm:pt modelId="{7B2AF413-40CE-46EE-916F-836EB019B550}" type="parTrans" cxnId="{A658FE36-2A1D-467B-896C-F2D170BA4472}">
      <dgm:prSet/>
      <dgm:spPr/>
      <dgm:t>
        <a:bodyPr/>
        <a:lstStyle/>
        <a:p>
          <a:endParaRPr lang="zh-TW" altLang="en-US"/>
        </a:p>
      </dgm:t>
    </dgm:pt>
    <dgm:pt modelId="{298EAA85-5BE3-4962-AB34-BABDED9A6E81}" type="sibTrans" cxnId="{A658FE36-2A1D-467B-896C-F2D170BA4472}">
      <dgm:prSet/>
      <dgm:spPr/>
      <dgm:t>
        <a:bodyPr/>
        <a:lstStyle/>
        <a:p>
          <a:endParaRPr lang="zh-TW" altLang="en-US"/>
        </a:p>
      </dgm:t>
    </dgm:pt>
    <dgm:pt modelId="{F10BA4EA-AF65-4DD8-9C4F-3C8516457C61}">
      <dgm:prSet phldrT="[文字]"/>
      <dgm:spPr/>
      <dgm:t>
        <a:bodyPr/>
        <a:lstStyle/>
        <a:p>
          <a:r>
            <a:rPr lang="zh-TW" altLang="en-US" b="0" dirty="0" smtClean="0">
              <a:solidFill>
                <a:schemeClr val="bg1"/>
              </a:solidFill>
              <a:ea typeface="標楷體" pitchFamily="65" charset="-120"/>
              <a:cs typeface="Arial" charset="0"/>
            </a:rPr>
            <a:t>麗池卡爾頓</a:t>
          </a:r>
          <a:r>
            <a:rPr lang="zh-TW" dirty="0" smtClean="0">
              <a:latin typeface="Arial" pitchFamily="34" charset="0"/>
              <a:ea typeface="標楷體" pitchFamily="65" charset="-120"/>
              <a:cs typeface="Arial" pitchFamily="34" charset="0"/>
            </a:rPr>
            <a:t>飯店</a:t>
          </a:r>
          <a:endParaRPr lang="zh-TW" altLang="en-US" dirty="0">
            <a:latin typeface="Arial" pitchFamily="34" charset="0"/>
            <a:ea typeface="標楷體" pitchFamily="65" charset="-120"/>
            <a:cs typeface="Arial" pitchFamily="34" charset="0"/>
          </a:endParaRPr>
        </a:p>
      </dgm:t>
    </dgm:pt>
    <dgm:pt modelId="{0687C09D-F7A7-4550-93D2-F567AB74D247}" type="parTrans" cxnId="{F5A1AC95-2CAC-4481-BFB0-2D8F9D30CBD1}">
      <dgm:prSet/>
      <dgm:spPr/>
      <dgm:t>
        <a:bodyPr/>
        <a:lstStyle/>
        <a:p>
          <a:endParaRPr lang="zh-TW" altLang="en-US"/>
        </a:p>
      </dgm:t>
    </dgm:pt>
    <dgm:pt modelId="{D9483182-673B-4EF8-A2F4-FCDABF5BDA62}" type="sibTrans" cxnId="{F5A1AC95-2CAC-4481-BFB0-2D8F9D30CBD1}">
      <dgm:prSet/>
      <dgm:spPr/>
      <dgm:t>
        <a:bodyPr/>
        <a:lstStyle/>
        <a:p>
          <a:endParaRPr lang="zh-TW" altLang="en-US"/>
        </a:p>
      </dgm:t>
    </dgm:pt>
    <dgm:pt modelId="{B7A001AF-9FBE-48A5-80D3-37D0E59395D1}">
      <dgm:prSet phldrT="[文字]"/>
      <dgm:spPr/>
      <dgm:t>
        <a:bodyPr/>
        <a:lstStyle/>
        <a:p>
          <a:r>
            <a:rPr lang="zh-TW" dirty="0" smtClean="0">
              <a:latin typeface="標楷體" pitchFamily="65" charset="-120"/>
              <a:ea typeface="標楷體" pitchFamily="65" charset="-120"/>
            </a:rPr>
            <a:t>流程相當定型化</a:t>
          </a:r>
          <a:endParaRPr lang="zh-TW" altLang="en-US" dirty="0">
            <a:latin typeface="標楷體" pitchFamily="65" charset="-120"/>
            <a:ea typeface="標楷體" pitchFamily="65" charset="-120"/>
          </a:endParaRPr>
        </a:p>
      </dgm:t>
    </dgm:pt>
    <dgm:pt modelId="{A34C6811-BD11-443C-9C54-C5B3960AF865}" type="parTrans" cxnId="{2D076BF9-41D5-4DE4-9F37-5555BB57C0BC}">
      <dgm:prSet/>
      <dgm:spPr/>
      <dgm:t>
        <a:bodyPr/>
        <a:lstStyle/>
        <a:p>
          <a:endParaRPr lang="zh-TW" altLang="en-US"/>
        </a:p>
      </dgm:t>
    </dgm:pt>
    <dgm:pt modelId="{A4F13B92-7937-423C-8D2E-9B98BAEACFFA}" type="sibTrans" cxnId="{2D076BF9-41D5-4DE4-9F37-5555BB57C0BC}">
      <dgm:prSet/>
      <dgm:spPr/>
      <dgm:t>
        <a:bodyPr/>
        <a:lstStyle/>
        <a:p>
          <a:endParaRPr lang="zh-TW" altLang="en-US"/>
        </a:p>
      </dgm:t>
    </dgm:pt>
    <dgm:pt modelId="{0BCD46C6-7E7F-4F81-BBA7-AB8D54441AC5}">
      <dgm:prSet phldrT="[文字]"/>
      <dgm:spPr/>
      <dgm:t>
        <a:bodyPr/>
        <a:lstStyle/>
        <a:p>
          <a:r>
            <a:rPr lang="zh-TW" dirty="0" smtClean="0">
              <a:latin typeface="標楷體" pitchFamily="65" charset="-120"/>
              <a:ea typeface="標楷體" pitchFamily="65" charset="-120"/>
            </a:rPr>
            <a:t>藉資訊系統</a:t>
          </a:r>
          <a:r>
            <a:rPr lang="en-US" dirty="0" smtClean="0">
              <a:latin typeface="標楷體" pitchFamily="65" charset="-120"/>
              <a:ea typeface="標楷體" pitchFamily="65" charset="-120"/>
            </a:rPr>
            <a:t>(</a:t>
          </a:r>
          <a:r>
            <a:rPr lang="zh-TW" dirty="0" smtClean="0">
              <a:latin typeface="標楷體" pitchFamily="65" charset="-120"/>
              <a:ea typeface="標楷體" pitchFamily="65" charset="-120"/>
            </a:rPr>
            <a:t>非員工</a:t>
          </a:r>
          <a:r>
            <a:rPr lang="en-US" dirty="0" smtClean="0">
              <a:latin typeface="標楷體" pitchFamily="65" charset="-120"/>
              <a:ea typeface="標楷體" pitchFamily="65" charset="-120"/>
            </a:rPr>
            <a:t>)</a:t>
          </a:r>
          <a:r>
            <a:rPr lang="zh-TW" dirty="0" smtClean="0">
              <a:latin typeface="標楷體" pitchFamily="65" charset="-120"/>
              <a:ea typeface="標楷體" pitchFamily="65" charset="-120"/>
            </a:rPr>
            <a:t>紀錄顧客個人偏好</a:t>
          </a:r>
          <a:endParaRPr lang="zh-TW" altLang="en-US" dirty="0">
            <a:latin typeface="標楷體" pitchFamily="65" charset="-120"/>
            <a:ea typeface="標楷體" pitchFamily="65" charset="-120"/>
          </a:endParaRPr>
        </a:p>
      </dgm:t>
    </dgm:pt>
    <dgm:pt modelId="{328DDC68-0096-4D63-BD94-FD5A996CEB8D}" type="parTrans" cxnId="{458B1F7E-8C74-4B95-ACB6-E7AED21D0BA2}">
      <dgm:prSet/>
      <dgm:spPr/>
      <dgm:t>
        <a:bodyPr/>
        <a:lstStyle/>
        <a:p>
          <a:endParaRPr lang="zh-TW" altLang="en-US"/>
        </a:p>
      </dgm:t>
    </dgm:pt>
    <dgm:pt modelId="{6769B032-6242-4139-B3CE-F425F2F42FDE}" type="sibTrans" cxnId="{458B1F7E-8C74-4B95-ACB6-E7AED21D0BA2}">
      <dgm:prSet/>
      <dgm:spPr/>
      <dgm:t>
        <a:bodyPr/>
        <a:lstStyle/>
        <a:p>
          <a:endParaRPr lang="zh-TW" altLang="en-US"/>
        </a:p>
      </dgm:t>
    </dgm:pt>
    <dgm:pt modelId="{8770F8C4-F359-4D73-A1C7-CB494C835E15}" type="pres">
      <dgm:prSet presAssocID="{9EC890CA-3878-4154-879C-085A79070E49}" presName="Name0" presStyleCnt="0">
        <dgm:presLayoutVars>
          <dgm:dir/>
          <dgm:animLvl val="lvl"/>
          <dgm:resizeHandles val="exact"/>
        </dgm:presLayoutVars>
      </dgm:prSet>
      <dgm:spPr/>
      <dgm:t>
        <a:bodyPr/>
        <a:lstStyle/>
        <a:p>
          <a:endParaRPr lang="zh-TW" altLang="en-US"/>
        </a:p>
      </dgm:t>
    </dgm:pt>
    <dgm:pt modelId="{3C224FA1-7F30-4CF8-A34F-176D2D996B8E}" type="pres">
      <dgm:prSet presAssocID="{B485F39C-484B-426E-ACD8-F433715CD003}" presName="linNode" presStyleCnt="0"/>
      <dgm:spPr/>
    </dgm:pt>
    <dgm:pt modelId="{A864DDEA-1073-4640-86C2-AA652893EE77}" type="pres">
      <dgm:prSet presAssocID="{B485F39C-484B-426E-ACD8-F433715CD003}" presName="parentText" presStyleLbl="node1" presStyleIdx="0" presStyleCnt="2">
        <dgm:presLayoutVars>
          <dgm:chMax val="1"/>
          <dgm:bulletEnabled val="1"/>
        </dgm:presLayoutVars>
      </dgm:prSet>
      <dgm:spPr/>
      <dgm:t>
        <a:bodyPr/>
        <a:lstStyle/>
        <a:p>
          <a:endParaRPr lang="zh-TW" altLang="en-US"/>
        </a:p>
      </dgm:t>
    </dgm:pt>
    <dgm:pt modelId="{696FD759-08D4-41FA-B50C-995BA3DA2F6B}" type="pres">
      <dgm:prSet presAssocID="{B485F39C-484B-426E-ACD8-F433715CD003}" presName="descendantText" presStyleLbl="alignAccFollowNode1" presStyleIdx="0" presStyleCnt="2">
        <dgm:presLayoutVars>
          <dgm:bulletEnabled val="1"/>
        </dgm:presLayoutVars>
      </dgm:prSet>
      <dgm:spPr/>
      <dgm:t>
        <a:bodyPr/>
        <a:lstStyle/>
        <a:p>
          <a:endParaRPr lang="zh-TW" altLang="en-US"/>
        </a:p>
      </dgm:t>
    </dgm:pt>
    <dgm:pt modelId="{9026BC30-1695-438C-A7A9-AA00D33FBD3E}" type="pres">
      <dgm:prSet presAssocID="{F2793A58-25D6-4569-84C0-D265295EE677}" presName="sp" presStyleCnt="0"/>
      <dgm:spPr/>
    </dgm:pt>
    <dgm:pt modelId="{6F8A9AEC-6ED7-4B6B-83BF-3400BF417803}" type="pres">
      <dgm:prSet presAssocID="{F10BA4EA-AF65-4DD8-9C4F-3C8516457C61}" presName="linNode" presStyleCnt="0"/>
      <dgm:spPr/>
    </dgm:pt>
    <dgm:pt modelId="{8195FEC2-38AA-46B5-ADE0-C6F82FDA95FB}" type="pres">
      <dgm:prSet presAssocID="{F10BA4EA-AF65-4DD8-9C4F-3C8516457C61}" presName="parentText" presStyleLbl="node1" presStyleIdx="1" presStyleCnt="2">
        <dgm:presLayoutVars>
          <dgm:chMax val="1"/>
          <dgm:bulletEnabled val="1"/>
        </dgm:presLayoutVars>
      </dgm:prSet>
      <dgm:spPr/>
      <dgm:t>
        <a:bodyPr/>
        <a:lstStyle/>
        <a:p>
          <a:endParaRPr lang="zh-TW" altLang="en-US"/>
        </a:p>
      </dgm:t>
    </dgm:pt>
    <dgm:pt modelId="{98E224CC-D980-4BA7-9587-92A41AAB10E1}" type="pres">
      <dgm:prSet presAssocID="{F10BA4EA-AF65-4DD8-9C4F-3C8516457C61}" presName="descendantText" presStyleLbl="alignAccFollowNode1" presStyleIdx="1" presStyleCnt="2">
        <dgm:presLayoutVars>
          <dgm:bulletEnabled val="1"/>
        </dgm:presLayoutVars>
      </dgm:prSet>
      <dgm:spPr/>
      <dgm:t>
        <a:bodyPr/>
        <a:lstStyle/>
        <a:p>
          <a:endParaRPr lang="zh-TW" altLang="en-US"/>
        </a:p>
      </dgm:t>
    </dgm:pt>
  </dgm:ptLst>
  <dgm:cxnLst>
    <dgm:cxn modelId="{00215EE3-0E75-424B-B35B-8E4C70B7D095}" type="presOf" srcId="{0BCD46C6-7E7F-4F81-BBA7-AB8D54441AC5}" destId="{98E224CC-D980-4BA7-9587-92A41AAB10E1}" srcOrd="0" destOrd="1" presId="urn:microsoft.com/office/officeart/2005/8/layout/vList5"/>
    <dgm:cxn modelId="{58024406-AC08-464C-B0F3-7A9E7C00A899}" type="presOf" srcId="{9EC890CA-3878-4154-879C-085A79070E49}" destId="{8770F8C4-F359-4D73-A1C7-CB494C835E15}" srcOrd="0" destOrd="0" presId="urn:microsoft.com/office/officeart/2005/8/layout/vList5"/>
    <dgm:cxn modelId="{2A0589A5-7E66-41AD-A143-5291B5EFB9B1}" type="presOf" srcId="{B7A001AF-9FBE-48A5-80D3-37D0E59395D1}" destId="{98E224CC-D980-4BA7-9587-92A41AAB10E1}" srcOrd="0" destOrd="0" presId="urn:microsoft.com/office/officeart/2005/8/layout/vList5"/>
    <dgm:cxn modelId="{2D076BF9-41D5-4DE4-9F37-5555BB57C0BC}" srcId="{F10BA4EA-AF65-4DD8-9C4F-3C8516457C61}" destId="{B7A001AF-9FBE-48A5-80D3-37D0E59395D1}" srcOrd="0" destOrd="0" parTransId="{A34C6811-BD11-443C-9C54-C5B3960AF865}" sibTransId="{A4F13B92-7937-423C-8D2E-9B98BAEACFFA}"/>
    <dgm:cxn modelId="{7BE26958-84AB-4DF5-ABD2-5EB503D3FA32}" type="presOf" srcId="{F10BA4EA-AF65-4DD8-9C4F-3C8516457C61}" destId="{8195FEC2-38AA-46B5-ADE0-C6F82FDA95FB}" srcOrd="0" destOrd="0" presId="urn:microsoft.com/office/officeart/2005/8/layout/vList5"/>
    <dgm:cxn modelId="{712AF158-3AEC-4CA4-95E0-1C00025E8320}" type="presOf" srcId="{32E47D2D-C7A2-4017-9FD3-34168A2DD904}" destId="{696FD759-08D4-41FA-B50C-995BA3DA2F6B}" srcOrd="0" destOrd="1" presId="urn:microsoft.com/office/officeart/2005/8/layout/vList5"/>
    <dgm:cxn modelId="{BDB26BE6-44F4-49E3-BEF4-D6D2A1C7CC11}" srcId="{B485F39C-484B-426E-ACD8-F433715CD003}" destId="{4BB0D08B-D48E-4651-924A-DB65D9E144FC}" srcOrd="0" destOrd="0" parTransId="{A244DD93-1C7B-40B1-A095-48272572AD5F}" sibTransId="{433A02A3-B9B4-4CD7-8CF4-3B0967A29398}"/>
    <dgm:cxn modelId="{F5A1AC95-2CAC-4481-BFB0-2D8F9D30CBD1}" srcId="{9EC890CA-3878-4154-879C-085A79070E49}" destId="{F10BA4EA-AF65-4DD8-9C4F-3C8516457C61}" srcOrd="1" destOrd="0" parTransId="{0687C09D-F7A7-4550-93D2-F567AB74D247}" sibTransId="{D9483182-673B-4EF8-A2F4-FCDABF5BDA62}"/>
    <dgm:cxn modelId="{2B984D7F-DA57-469A-8B30-36E6F7BA9A74}" type="presOf" srcId="{B485F39C-484B-426E-ACD8-F433715CD003}" destId="{A864DDEA-1073-4640-86C2-AA652893EE77}" srcOrd="0" destOrd="0" presId="urn:microsoft.com/office/officeart/2005/8/layout/vList5"/>
    <dgm:cxn modelId="{405283EC-283A-4B8E-BF29-1EB3A6256A1F}" type="presOf" srcId="{4BB0D08B-D48E-4651-924A-DB65D9E144FC}" destId="{696FD759-08D4-41FA-B50C-995BA3DA2F6B}" srcOrd="0" destOrd="0" presId="urn:microsoft.com/office/officeart/2005/8/layout/vList5"/>
    <dgm:cxn modelId="{A658FE36-2A1D-467B-896C-F2D170BA4472}" srcId="{B485F39C-484B-426E-ACD8-F433715CD003}" destId="{32E47D2D-C7A2-4017-9FD3-34168A2DD904}" srcOrd="1" destOrd="0" parTransId="{7B2AF413-40CE-46EE-916F-836EB019B550}" sibTransId="{298EAA85-5BE3-4962-AB34-BABDED9A6E81}"/>
    <dgm:cxn modelId="{DF0FBDC4-E3B4-4413-A374-310EADE96183}" srcId="{9EC890CA-3878-4154-879C-085A79070E49}" destId="{B485F39C-484B-426E-ACD8-F433715CD003}" srcOrd="0" destOrd="0" parTransId="{AAD367FB-C498-49BE-AD8D-745576802E6C}" sibTransId="{F2793A58-25D6-4569-84C0-D265295EE677}"/>
    <dgm:cxn modelId="{458B1F7E-8C74-4B95-ACB6-E7AED21D0BA2}" srcId="{F10BA4EA-AF65-4DD8-9C4F-3C8516457C61}" destId="{0BCD46C6-7E7F-4F81-BBA7-AB8D54441AC5}" srcOrd="1" destOrd="0" parTransId="{328DDC68-0096-4D63-BD94-FD5A996CEB8D}" sibTransId="{6769B032-6242-4139-B3CE-F425F2F42FDE}"/>
    <dgm:cxn modelId="{A354972D-BA03-411E-B926-39F467D1CACF}" type="presParOf" srcId="{8770F8C4-F359-4D73-A1C7-CB494C835E15}" destId="{3C224FA1-7F30-4CF8-A34F-176D2D996B8E}" srcOrd="0" destOrd="0" presId="urn:microsoft.com/office/officeart/2005/8/layout/vList5"/>
    <dgm:cxn modelId="{60CCE175-0120-485E-B447-BB8B0F80E02F}" type="presParOf" srcId="{3C224FA1-7F30-4CF8-A34F-176D2D996B8E}" destId="{A864DDEA-1073-4640-86C2-AA652893EE77}" srcOrd="0" destOrd="0" presId="urn:microsoft.com/office/officeart/2005/8/layout/vList5"/>
    <dgm:cxn modelId="{9866A858-4F26-4722-AA75-3F0F3CDAC3D6}" type="presParOf" srcId="{3C224FA1-7F30-4CF8-A34F-176D2D996B8E}" destId="{696FD759-08D4-41FA-B50C-995BA3DA2F6B}" srcOrd="1" destOrd="0" presId="urn:microsoft.com/office/officeart/2005/8/layout/vList5"/>
    <dgm:cxn modelId="{2B145EDD-2874-4317-864E-41ED1B4D355A}" type="presParOf" srcId="{8770F8C4-F359-4D73-A1C7-CB494C835E15}" destId="{9026BC30-1695-438C-A7A9-AA00D33FBD3E}" srcOrd="1" destOrd="0" presId="urn:microsoft.com/office/officeart/2005/8/layout/vList5"/>
    <dgm:cxn modelId="{87CFB489-5189-4753-B158-E36AC1168057}" type="presParOf" srcId="{8770F8C4-F359-4D73-A1C7-CB494C835E15}" destId="{6F8A9AEC-6ED7-4B6B-83BF-3400BF417803}" srcOrd="2" destOrd="0" presId="urn:microsoft.com/office/officeart/2005/8/layout/vList5"/>
    <dgm:cxn modelId="{96F5DE5F-61F6-4C09-9D84-0853A94B7214}" type="presParOf" srcId="{6F8A9AEC-6ED7-4B6B-83BF-3400BF417803}" destId="{8195FEC2-38AA-46B5-ADE0-C6F82FDA95FB}" srcOrd="0" destOrd="0" presId="urn:microsoft.com/office/officeart/2005/8/layout/vList5"/>
    <dgm:cxn modelId="{79500E8A-517F-4E31-B6FA-3D2BEA006470}" type="presParOf" srcId="{6F8A9AEC-6ED7-4B6B-83BF-3400BF417803}" destId="{98E224CC-D980-4BA7-9587-92A41AAB10E1}"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869FB0-8CD2-484B-92D5-DACA0E011413}" type="doc">
      <dgm:prSet loTypeId="urn:microsoft.com/office/officeart/2005/8/layout/pyramid1" loCatId="pyramid" qsTypeId="urn:microsoft.com/office/officeart/2005/8/quickstyle/simple5" qsCatId="simple" csTypeId="urn:microsoft.com/office/officeart/2005/8/colors/colorful1#2" csCatId="colorful" phldr="1"/>
      <dgm:spPr/>
      <dgm:t>
        <a:bodyPr/>
        <a:lstStyle/>
        <a:p>
          <a:endParaRPr lang="zh-TW" altLang="en-US"/>
        </a:p>
      </dgm:t>
    </dgm:pt>
    <dgm:pt modelId="{CDD00398-CB0A-468C-8913-CB91A15174B0}">
      <dgm:prSet phldrT="[文字]"/>
      <dgm:spPr/>
      <dgm:t>
        <a:bodyPr/>
        <a:lstStyle/>
        <a:p>
          <a:endParaRPr lang="en-US" altLang="zh-TW" b="1" dirty="0" smtClean="0">
            <a:solidFill>
              <a:schemeClr val="bg1"/>
            </a:solidFill>
            <a:latin typeface="標楷體" pitchFamily="65" charset="-120"/>
            <a:ea typeface="標楷體" pitchFamily="65" charset="-120"/>
          </a:endParaRPr>
        </a:p>
        <a:p>
          <a:r>
            <a:rPr lang="zh-TW" altLang="en-US" b="1" dirty="0" smtClean="0">
              <a:solidFill>
                <a:schemeClr val="bg1"/>
              </a:solidFill>
              <a:latin typeface="標楷體" pitchFamily="65" charset="-120"/>
              <a:ea typeface="標楷體" pitchFamily="65" charset="-120"/>
            </a:rPr>
            <a:t>顧客</a:t>
          </a:r>
          <a:endParaRPr lang="zh-TW" altLang="en-US" b="1" dirty="0">
            <a:solidFill>
              <a:schemeClr val="bg1"/>
            </a:solidFill>
            <a:latin typeface="標楷體" pitchFamily="65" charset="-120"/>
            <a:ea typeface="標楷體" pitchFamily="65" charset="-120"/>
          </a:endParaRPr>
        </a:p>
      </dgm:t>
    </dgm:pt>
    <dgm:pt modelId="{F8680D32-E43D-4EE3-A7D4-F151B72DA0FA}" type="parTrans" cxnId="{DB776CA9-878F-4817-BBCA-46CACD89F18F}">
      <dgm:prSet/>
      <dgm:spPr/>
      <dgm:t>
        <a:bodyPr/>
        <a:lstStyle/>
        <a:p>
          <a:endParaRPr lang="zh-TW" altLang="en-US"/>
        </a:p>
      </dgm:t>
    </dgm:pt>
    <dgm:pt modelId="{AD115FC4-71A5-4206-B00E-F5E9A70207EE}" type="sibTrans" cxnId="{DB776CA9-878F-4817-BBCA-46CACD89F18F}">
      <dgm:prSet/>
      <dgm:spPr/>
      <dgm:t>
        <a:bodyPr/>
        <a:lstStyle/>
        <a:p>
          <a:endParaRPr lang="zh-TW" altLang="en-US"/>
        </a:p>
      </dgm:t>
    </dgm:pt>
    <dgm:pt modelId="{43E27E7E-FCFA-47C6-9E66-7292FCE6B169}">
      <dgm:prSet phldrT="[文字]"/>
      <dgm:spPr/>
      <dgm:t>
        <a:bodyPr/>
        <a:lstStyle/>
        <a:p>
          <a:r>
            <a:rPr lang="zh-TW" altLang="en-US" b="1" dirty="0" smtClean="0">
              <a:latin typeface="標楷體" pitchFamily="65" charset="-120"/>
              <a:ea typeface="標楷體" pitchFamily="65" charset="-120"/>
            </a:rPr>
            <a:t>銷售及幕僚</a:t>
          </a:r>
          <a:endParaRPr lang="zh-TW" altLang="en-US" b="1" dirty="0">
            <a:latin typeface="標楷體" pitchFamily="65" charset="-120"/>
            <a:ea typeface="標楷體" pitchFamily="65" charset="-120"/>
          </a:endParaRPr>
        </a:p>
      </dgm:t>
    </dgm:pt>
    <dgm:pt modelId="{0E138D4F-7F55-4F75-AE04-3A242E798699}" type="parTrans" cxnId="{C0B8CFC9-7F5C-4A7B-96BB-B8FE867B99A2}">
      <dgm:prSet/>
      <dgm:spPr/>
      <dgm:t>
        <a:bodyPr/>
        <a:lstStyle/>
        <a:p>
          <a:endParaRPr lang="zh-TW" altLang="en-US"/>
        </a:p>
      </dgm:t>
    </dgm:pt>
    <dgm:pt modelId="{7B25FCF8-A8D7-466E-BE80-E877DD60403B}" type="sibTrans" cxnId="{C0B8CFC9-7F5C-4A7B-96BB-B8FE867B99A2}">
      <dgm:prSet/>
      <dgm:spPr/>
      <dgm:t>
        <a:bodyPr/>
        <a:lstStyle/>
        <a:p>
          <a:endParaRPr lang="zh-TW" altLang="en-US"/>
        </a:p>
      </dgm:t>
    </dgm:pt>
    <dgm:pt modelId="{BF03A75D-E43F-49A0-9B06-F88931BC46C9}">
      <dgm:prSet phldrT="[文字]"/>
      <dgm:spPr/>
      <dgm:t>
        <a:bodyPr/>
        <a:lstStyle/>
        <a:p>
          <a:r>
            <a:rPr lang="zh-TW" altLang="en-US" b="1" dirty="0" smtClean="0">
              <a:solidFill>
                <a:schemeClr val="bg1"/>
              </a:solidFill>
              <a:latin typeface="標楷體" pitchFamily="65" charset="-120"/>
              <a:ea typeface="標楷體" pitchFamily="65" charset="-120"/>
            </a:rPr>
            <a:t>部門經理、</a:t>
          </a:r>
          <a:endParaRPr lang="en-US" altLang="zh-TW" b="1" dirty="0" smtClean="0">
            <a:solidFill>
              <a:schemeClr val="bg1"/>
            </a:solidFill>
            <a:latin typeface="標楷體" pitchFamily="65" charset="-120"/>
            <a:ea typeface="標楷體" pitchFamily="65" charset="-120"/>
          </a:endParaRPr>
        </a:p>
        <a:p>
          <a:r>
            <a:rPr lang="zh-TW" altLang="en-US" b="1" dirty="0" smtClean="0">
              <a:solidFill>
                <a:schemeClr val="bg1"/>
              </a:solidFill>
              <a:latin typeface="標楷體" pitchFamily="65" charset="-120"/>
              <a:ea typeface="標楷體" pitchFamily="65" charset="-120"/>
            </a:rPr>
            <a:t>百貨公司經理</a:t>
          </a:r>
          <a:endParaRPr lang="zh-TW" altLang="en-US" b="1" dirty="0">
            <a:solidFill>
              <a:schemeClr val="bg1"/>
            </a:solidFill>
            <a:latin typeface="標楷體" pitchFamily="65" charset="-120"/>
            <a:ea typeface="標楷體" pitchFamily="65" charset="-120"/>
          </a:endParaRPr>
        </a:p>
      </dgm:t>
    </dgm:pt>
    <dgm:pt modelId="{FBA3C147-D608-473A-94C2-EF92DCAF5756}" type="parTrans" cxnId="{EA5AFA5A-BECA-4E7B-A611-6D81FA864644}">
      <dgm:prSet/>
      <dgm:spPr/>
      <dgm:t>
        <a:bodyPr/>
        <a:lstStyle/>
        <a:p>
          <a:endParaRPr lang="zh-TW" altLang="en-US"/>
        </a:p>
      </dgm:t>
    </dgm:pt>
    <dgm:pt modelId="{FCD2F635-C0B6-4127-AEE2-556ACFF923DA}" type="sibTrans" cxnId="{EA5AFA5A-BECA-4E7B-A611-6D81FA864644}">
      <dgm:prSet/>
      <dgm:spPr/>
      <dgm:t>
        <a:bodyPr/>
        <a:lstStyle/>
        <a:p>
          <a:endParaRPr lang="zh-TW" altLang="en-US"/>
        </a:p>
      </dgm:t>
    </dgm:pt>
    <dgm:pt modelId="{D56F7573-108A-4BAD-AC77-208E943827E9}">
      <dgm:prSet/>
      <dgm:spPr/>
      <dgm:t>
        <a:bodyPr/>
        <a:lstStyle/>
        <a:p>
          <a:r>
            <a:rPr lang="zh-TW" altLang="en-US" b="1" dirty="0" smtClean="0">
              <a:latin typeface="標楷體" pitchFamily="65" charset="-120"/>
              <a:ea typeface="標楷體" pitchFamily="65" charset="-120"/>
            </a:rPr>
            <a:t>董事會</a:t>
          </a:r>
          <a:endParaRPr lang="zh-TW" altLang="en-US" b="1" dirty="0">
            <a:latin typeface="標楷體" pitchFamily="65" charset="-120"/>
            <a:ea typeface="標楷體" pitchFamily="65" charset="-120"/>
          </a:endParaRPr>
        </a:p>
      </dgm:t>
    </dgm:pt>
    <dgm:pt modelId="{68C05AB9-CA76-4B2B-85C7-0480ECC17AE9}" type="parTrans" cxnId="{8AC78645-B452-4D1A-B5C6-DFC25027A931}">
      <dgm:prSet/>
      <dgm:spPr/>
      <dgm:t>
        <a:bodyPr/>
        <a:lstStyle/>
        <a:p>
          <a:endParaRPr lang="zh-TW" altLang="en-US"/>
        </a:p>
      </dgm:t>
    </dgm:pt>
    <dgm:pt modelId="{518ABEB0-8E60-476E-91AC-853DA01DDD9B}" type="sibTrans" cxnId="{8AC78645-B452-4D1A-B5C6-DFC25027A931}">
      <dgm:prSet/>
      <dgm:spPr/>
      <dgm:t>
        <a:bodyPr/>
        <a:lstStyle/>
        <a:p>
          <a:endParaRPr lang="zh-TW" altLang="en-US"/>
        </a:p>
      </dgm:t>
    </dgm:pt>
    <dgm:pt modelId="{198ED464-9F0B-417E-9CFF-1B7170629CD3}" type="pres">
      <dgm:prSet presAssocID="{BC869FB0-8CD2-484B-92D5-DACA0E011413}" presName="Name0" presStyleCnt="0">
        <dgm:presLayoutVars>
          <dgm:dir/>
          <dgm:animLvl val="lvl"/>
          <dgm:resizeHandles val="exact"/>
        </dgm:presLayoutVars>
      </dgm:prSet>
      <dgm:spPr/>
      <dgm:t>
        <a:bodyPr/>
        <a:lstStyle/>
        <a:p>
          <a:endParaRPr lang="zh-TW" altLang="en-US"/>
        </a:p>
      </dgm:t>
    </dgm:pt>
    <dgm:pt modelId="{92FA2D22-FEEC-4A11-9441-890AEEFFB8DE}" type="pres">
      <dgm:prSet presAssocID="{CDD00398-CB0A-468C-8913-CB91A15174B0}" presName="Name8" presStyleCnt="0"/>
      <dgm:spPr/>
    </dgm:pt>
    <dgm:pt modelId="{FB5CE758-1E46-43B6-ACDF-50460752D4BB}" type="pres">
      <dgm:prSet presAssocID="{CDD00398-CB0A-468C-8913-CB91A15174B0}" presName="level" presStyleLbl="node1" presStyleIdx="0" presStyleCnt="4">
        <dgm:presLayoutVars>
          <dgm:chMax val="1"/>
          <dgm:bulletEnabled val="1"/>
        </dgm:presLayoutVars>
      </dgm:prSet>
      <dgm:spPr/>
      <dgm:t>
        <a:bodyPr/>
        <a:lstStyle/>
        <a:p>
          <a:endParaRPr lang="zh-TW" altLang="en-US"/>
        </a:p>
      </dgm:t>
    </dgm:pt>
    <dgm:pt modelId="{28618755-2561-47DA-BC81-D914CBA9899C}" type="pres">
      <dgm:prSet presAssocID="{CDD00398-CB0A-468C-8913-CB91A15174B0}" presName="levelTx" presStyleLbl="revTx" presStyleIdx="0" presStyleCnt="0">
        <dgm:presLayoutVars>
          <dgm:chMax val="1"/>
          <dgm:bulletEnabled val="1"/>
        </dgm:presLayoutVars>
      </dgm:prSet>
      <dgm:spPr/>
      <dgm:t>
        <a:bodyPr/>
        <a:lstStyle/>
        <a:p>
          <a:endParaRPr lang="zh-TW" altLang="en-US"/>
        </a:p>
      </dgm:t>
    </dgm:pt>
    <dgm:pt modelId="{25AA0863-7991-4DF6-9352-CC4A3E487E58}" type="pres">
      <dgm:prSet presAssocID="{43E27E7E-FCFA-47C6-9E66-7292FCE6B169}" presName="Name8" presStyleCnt="0"/>
      <dgm:spPr/>
    </dgm:pt>
    <dgm:pt modelId="{2863DFA6-9335-4EA2-AEEC-820CA2F0A264}" type="pres">
      <dgm:prSet presAssocID="{43E27E7E-FCFA-47C6-9E66-7292FCE6B169}" presName="level" presStyleLbl="node1" presStyleIdx="1" presStyleCnt="4">
        <dgm:presLayoutVars>
          <dgm:chMax val="1"/>
          <dgm:bulletEnabled val="1"/>
        </dgm:presLayoutVars>
      </dgm:prSet>
      <dgm:spPr/>
      <dgm:t>
        <a:bodyPr/>
        <a:lstStyle/>
        <a:p>
          <a:endParaRPr lang="zh-TW" altLang="en-US"/>
        </a:p>
      </dgm:t>
    </dgm:pt>
    <dgm:pt modelId="{05917918-526A-46AB-9141-6D251C97E4BE}" type="pres">
      <dgm:prSet presAssocID="{43E27E7E-FCFA-47C6-9E66-7292FCE6B169}" presName="levelTx" presStyleLbl="revTx" presStyleIdx="0" presStyleCnt="0">
        <dgm:presLayoutVars>
          <dgm:chMax val="1"/>
          <dgm:bulletEnabled val="1"/>
        </dgm:presLayoutVars>
      </dgm:prSet>
      <dgm:spPr/>
      <dgm:t>
        <a:bodyPr/>
        <a:lstStyle/>
        <a:p>
          <a:endParaRPr lang="zh-TW" altLang="en-US"/>
        </a:p>
      </dgm:t>
    </dgm:pt>
    <dgm:pt modelId="{FAFE5572-9535-495D-8E64-3B48508C3DF3}" type="pres">
      <dgm:prSet presAssocID="{BF03A75D-E43F-49A0-9B06-F88931BC46C9}" presName="Name8" presStyleCnt="0"/>
      <dgm:spPr/>
    </dgm:pt>
    <dgm:pt modelId="{B66908A8-668A-41E0-8210-F0563DD67FFC}" type="pres">
      <dgm:prSet presAssocID="{BF03A75D-E43F-49A0-9B06-F88931BC46C9}" presName="level" presStyleLbl="node1" presStyleIdx="2" presStyleCnt="4">
        <dgm:presLayoutVars>
          <dgm:chMax val="1"/>
          <dgm:bulletEnabled val="1"/>
        </dgm:presLayoutVars>
      </dgm:prSet>
      <dgm:spPr/>
      <dgm:t>
        <a:bodyPr/>
        <a:lstStyle/>
        <a:p>
          <a:endParaRPr lang="zh-TW" altLang="en-US"/>
        </a:p>
      </dgm:t>
    </dgm:pt>
    <dgm:pt modelId="{DF74A500-0CAC-403D-B78F-124BE32A6BAD}" type="pres">
      <dgm:prSet presAssocID="{BF03A75D-E43F-49A0-9B06-F88931BC46C9}" presName="levelTx" presStyleLbl="revTx" presStyleIdx="0" presStyleCnt="0">
        <dgm:presLayoutVars>
          <dgm:chMax val="1"/>
          <dgm:bulletEnabled val="1"/>
        </dgm:presLayoutVars>
      </dgm:prSet>
      <dgm:spPr/>
      <dgm:t>
        <a:bodyPr/>
        <a:lstStyle/>
        <a:p>
          <a:endParaRPr lang="zh-TW" altLang="en-US"/>
        </a:p>
      </dgm:t>
    </dgm:pt>
    <dgm:pt modelId="{316499DA-5EC0-4433-8501-F41077E855FC}" type="pres">
      <dgm:prSet presAssocID="{D56F7573-108A-4BAD-AC77-208E943827E9}" presName="Name8" presStyleCnt="0"/>
      <dgm:spPr/>
    </dgm:pt>
    <dgm:pt modelId="{853A378E-EF2C-418D-B50D-F149C06A3323}" type="pres">
      <dgm:prSet presAssocID="{D56F7573-108A-4BAD-AC77-208E943827E9}" presName="level" presStyleLbl="node1" presStyleIdx="3" presStyleCnt="4">
        <dgm:presLayoutVars>
          <dgm:chMax val="1"/>
          <dgm:bulletEnabled val="1"/>
        </dgm:presLayoutVars>
      </dgm:prSet>
      <dgm:spPr/>
      <dgm:t>
        <a:bodyPr/>
        <a:lstStyle/>
        <a:p>
          <a:endParaRPr lang="zh-TW" altLang="en-US"/>
        </a:p>
      </dgm:t>
    </dgm:pt>
    <dgm:pt modelId="{02B8423E-E80E-4257-9452-ADE05BEFC837}" type="pres">
      <dgm:prSet presAssocID="{D56F7573-108A-4BAD-AC77-208E943827E9}" presName="levelTx" presStyleLbl="revTx" presStyleIdx="0" presStyleCnt="0">
        <dgm:presLayoutVars>
          <dgm:chMax val="1"/>
          <dgm:bulletEnabled val="1"/>
        </dgm:presLayoutVars>
      </dgm:prSet>
      <dgm:spPr/>
      <dgm:t>
        <a:bodyPr/>
        <a:lstStyle/>
        <a:p>
          <a:endParaRPr lang="zh-TW" altLang="en-US"/>
        </a:p>
      </dgm:t>
    </dgm:pt>
  </dgm:ptLst>
  <dgm:cxnLst>
    <dgm:cxn modelId="{6D60201F-2409-4CDF-957D-C534F9BB54E3}" type="presOf" srcId="{D56F7573-108A-4BAD-AC77-208E943827E9}" destId="{853A378E-EF2C-418D-B50D-F149C06A3323}" srcOrd="0" destOrd="0" presId="urn:microsoft.com/office/officeart/2005/8/layout/pyramid1"/>
    <dgm:cxn modelId="{DB776CA9-878F-4817-BBCA-46CACD89F18F}" srcId="{BC869FB0-8CD2-484B-92D5-DACA0E011413}" destId="{CDD00398-CB0A-468C-8913-CB91A15174B0}" srcOrd="0" destOrd="0" parTransId="{F8680D32-E43D-4EE3-A7D4-F151B72DA0FA}" sibTransId="{AD115FC4-71A5-4206-B00E-F5E9A70207EE}"/>
    <dgm:cxn modelId="{C0B8CFC9-7F5C-4A7B-96BB-B8FE867B99A2}" srcId="{BC869FB0-8CD2-484B-92D5-DACA0E011413}" destId="{43E27E7E-FCFA-47C6-9E66-7292FCE6B169}" srcOrd="1" destOrd="0" parTransId="{0E138D4F-7F55-4F75-AE04-3A242E798699}" sibTransId="{7B25FCF8-A8D7-466E-BE80-E877DD60403B}"/>
    <dgm:cxn modelId="{98F521C6-9519-4B62-9C5B-A1470421A150}" type="presOf" srcId="{43E27E7E-FCFA-47C6-9E66-7292FCE6B169}" destId="{2863DFA6-9335-4EA2-AEEC-820CA2F0A264}" srcOrd="0" destOrd="0" presId="urn:microsoft.com/office/officeart/2005/8/layout/pyramid1"/>
    <dgm:cxn modelId="{8AC78645-B452-4D1A-B5C6-DFC25027A931}" srcId="{BC869FB0-8CD2-484B-92D5-DACA0E011413}" destId="{D56F7573-108A-4BAD-AC77-208E943827E9}" srcOrd="3" destOrd="0" parTransId="{68C05AB9-CA76-4B2B-85C7-0480ECC17AE9}" sibTransId="{518ABEB0-8E60-476E-91AC-853DA01DDD9B}"/>
    <dgm:cxn modelId="{E95AC516-C961-470A-B87E-7D224A9B1F11}" type="presOf" srcId="{CDD00398-CB0A-468C-8913-CB91A15174B0}" destId="{28618755-2561-47DA-BC81-D914CBA9899C}" srcOrd="1" destOrd="0" presId="urn:microsoft.com/office/officeart/2005/8/layout/pyramid1"/>
    <dgm:cxn modelId="{EA5AFA5A-BECA-4E7B-A611-6D81FA864644}" srcId="{BC869FB0-8CD2-484B-92D5-DACA0E011413}" destId="{BF03A75D-E43F-49A0-9B06-F88931BC46C9}" srcOrd="2" destOrd="0" parTransId="{FBA3C147-D608-473A-94C2-EF92DCAF5756}" sibTransId="{FCD2F635-C0B6-4127-AEE2-556ACFF923DA}"/>
    <dgm:cxn modelId="{23B01CE2-E0F9-4886-A5E3-06E7D4F895AD}" type="presOf" srcId="{BF03A75D-E43F-49A0-9B06-F88931BC46C9}" destId="{DF74A500-0CAC-403D-B78F-124BE32A6BAD}" srcOrd="1" destOrd="0" presId="urn:microsoft.com/office/officeart/2005/8/layout/pyramid1"/>
    <dgm:cxn modelId="{2E6C9AEB-22A5-4571-BBEA-4F2DAE6EF640}" type="presOf" srcId="{BF03A75D-E43F-49A0-9B06-F88931BC46C9}" destId="{B66908A8-668A-41E0-8210-F0563DD67FFC}" srcOrd="0" destOrd="0" presId="urn:microsoft.com/office/officeart/2005/8/layout/pyramid1"/>
    <dgm:cxn modelId="{3F71E15D-1CD0-4270-BF2D-C42021C14C5B}" type="presOf" srcId="{BC869FB0-8CD2-484B-92D5-DACA0E011413}" destId="{198ED464-9F0B-417E-9CFF-1B7170629CD3}" srcOrd="0" destOrd="0" presId="urn:microsoft.com/office/officeart/2005/8/layout/pyramid1"/>
    <dgm:cxn modelId="{21A1E37B-DD15-4CEF-8781-A245D8B91724}" type="presOf" srcId="{CDD00398-CB0A-468C-8913-CB91A15174B0}" destId="{FB5CE758-1E46-43B6-ACDF-50460752D4BB}" srcOrd="0" destOrd="0" presId="urn:microsoft.com/office/officeart/2005/8/layout/pyramid1"/>
    <dgm:cxn modelId="{566697BD-1062-4B91-B800-258AA524FA84}" type="presOf" srcId="{D56F7573-108A-4BAD-AC77-208E943827E9}" destId="{02B8423E-E80E-4257-9452-ADE05BEFC837}" srcOrd="1" destOrd="0" presId="urn:microsoft.com/office/officeart/2005/8/layout/pyramid1"/>
    <dgm:cxn modelId="{FD7E4E50-B289-4CF8-A9D4-601B6E85656C}" type="presOf" srcId="{43E27E7E-FCFA-47C6-9E66-7292FCE6B169}" destId="{05917918-526A-46AB-9141-6D251C97E4BE}" srcOrd="1" destOrd="0" presId="urn:microsoft.com/office/officeart/2005/8/layout/pyramid1"/>
    <dgm:cxn modelId="{8EAC1F55-32AE-4A2C-B7AD-D18902D2CCB1}" type="presParOf" srcId="{198ED464-9F0B-417E-9CFF-1B7170629CD3}" destId="{92FA2D22-FEEC-4A11-9441-890AEEFFB8DE}" srcOrd="0" destOrd="0" presId="urn:microsoft.com/office/officeart/2005/8/layout/pyramid1"/>
    <dgm:cxn modelId="{A600DDD2-DB9F-4A83-9B96-0143783DA87B}" type="presParOf" srcId="{92FA2D22-FEEC-4A11-9441-890AEEFFB8DE}" destId="{FB5CE758-1E46-43B6-ACDF-50460752D4BB}" srcOrd="0" destOrd="0" presId="urn:microsoft.com/office/officeart/2005/8/layout/pyramid1"/>
    <dgm:cxn modelId="{CA4D43B6-89A2-4776-A259-7C0499F936DF}" type="presParOf" srcId="{92FA2D22-FEEC-4A11-9441-890AEEFFB8DE}" destId="{28618755-2561-47DA-BC81-D914CBA9899C}" srcOrd="1" destOrd="0" presId="urn:microsoft.com/office/officeart/2005/8/layout/pyramid1"/>
    <dgm:cxn modelId="{31A87DB1-A330-4AD2-820C-5D0C83E8712C}" type="presParOf" srcId="{198ED464-9F0B-417E-9CFF-1B7170629CD3}" destId="{25AA0863-7991-4DF6-9352-CC4A3E487E58}" srcOrd="1" destOrd="0" presId="urn:microsoft.com/office/officeart/2005/8/layout/pyramid1"/>
    <dgm:cxn modelId="{55729E23-850D-42B3-B196-8562EA4250C6}" type="presParOf" srcId="{25AA0863-7991-4DF6-9352-CC4A3E487E58}" destId="{2863DFA6-9335-4EA2-AEEC-820CA2F0A264}" srcOrd="0" destOrd="0" presId="urn:microsoft.com/office/officeart/2005/8/layout/pyramid1"/>
    <dgm:cxn modelId="{21842E2D-25D4-48C0-A7C2-7F0871A3F543}" type="presParOf" srcId="{25AA0863-7991-4DF6-9352-CC4A3E487E58}" destId="{05917918-526A-46AB-9141-6D251C97E4BE}" srcOrd="1" destOrd="0" presId="urn:microsoft.com/office/officeart/2005/8/layout/pyramid1"/>
    <dgm:cxn modelId="{16126E7D-1E95-4BEC-B65E-9C103A6F86D3}" type="presParOf" srcId="{198ED464-9F0B-417E-9CFF-1B7170629CD3}" destId="{FAFE5572-9535-495D-8E64-3B48508C3DF3}" srcOrd="2" destOrd="0" presId="urn:microsoft.com/office/officeart/2005/8/layout/pyramid1"/>
    <dgm:cxn modelId="{B4957D56-71A2-4797-88FD-4F0C38F28F4C}" type="presParOf" srcId="{FAFE5572-9535-495D-8E64-3B48508C3DF3}" destId="{B66908A8-668A-41E0-8210-F0563DD67FFC}" srcOrd="0" destOrd="0" presId="urn:microsoft.com/office/officeart/2005/8/layout/pyramid1"/>
    <dgm:cxn modelId="{5CBB7DB9-89A0-4ECA-9684-AB40F05DEC84}" type="presParOf" srcId="{FAFE5572-9535-495D-8E64-3B48508C3DF3}" destId="{DF74A500-0CAC-403D-B78F-124BE32A6BAD}" srcOrd="1" destOrd="0" presId="urn:microsoft.com/office/officeart/2005/8/layout/pyramid1"/>
    <dgm:cxn modelId="{D674FDE1-3875-4773-A492-E70E9B61075C}" type="presParOf" srcId="{198ED464-9F0B-417E-9CFF-1B7170629CD3}" destId="{316499DA-5EC0-4433-8501-F41077E855FC}" srcOrd="3" destOrd="0" presId="urn:microsoft.com/office/officeart/2005/8/layout/pyramid1"/>
    <dgm:cxn modelId="{635D3CE4-C105-428C-BEF7-58DEA974B052}" type="presParOf" srcId="{316499DA-5EC0-4433-8501-F41077E855FC}" destId="{853A378E-EF2C-418D-B50D-F149C06A3323}" srcOrd="0" destOrd="0" presId="urn:microsoft.com/office/officeart/2005/8/layout/pyramid1"/>
    <dgm:cxn modelId="{9B97AEA6-0CBB-4004-9415-4522BE4DFE10}" type="presParOf" srcId="{316499DA-5EC0-4433-8501-F41077E855FC}" destId="{02B8423E-E80E-4257-9452-ADE05BEFC837}" srcOrd="1" destOrd="0" presId="urn:microsoft.com/office/officeart/2005/8/layout/pyramid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4DE8F6-8C5A-477C-980B-2DADFAF08238}" type="doc">
      <dgm:prSet loTypeId="urn:microsoft.com/office/officeart/2005/8/layout/default#1" loCatId="list" qsTypeId="urn:microsoft.com/office/officeart/2005/8/quickstyle/simple5" qsCatId="simple" csTypeId="urn:microsoft.com/office/officeart/2005/8/colors/colorful1#3" csCatId="colorful" phldr="1"/>
      <dgm:spPr/>
      <dgm:t>
        <a:bodyPr/>
        <a:lstStyle/>
        <a:p>
          <a:endParaRPr lang="zh-TW" altLang="en-US"/>
        </a:p>
      </dgm:t>
    </dgm:pt>
    <dgm:pt modelId="{6C6D02E5-7D35-4F04-901C-4D96B2FE5411}">
      <dgm:prSet phldrT="[文字]"/>
      <dgm:spPr/>
      <dgm:t>
        <a:bodyPr/>
        <a:lstStyle/>
        <a:p>
          <a:r>
            <a:rPr lang="zh-TW" altLang="en-US" dirty="0" smtClean="0">
              <a:latin typeface="標楷體" pitchFamily="65" charset="-120"/>
              <a:ea typeface="標楷體" pitchFamily="65" charset="-120"/>
            </a:rPr>
            <a:t>個人手冊</a:t>
          </a:r>
          <a:endParaRPr lang="zh-TW" altLang="en-US" dirty="0">
            <a:latin typeface="標楷體" pitchFamily="65" charset="-120"/>
            <a:ea typeface="標楷體" pitchFamily="65" charset="-120"/>
          </a:endParaRPr>
        </a:p>
      </dgm:t>
    </dgm:pt>
    <dgm:pt modelId="{6D4A1EF8-B3B2-4D7E-8C1A-EFD71B5BD7CD}" type="parTrans" cxnId="{64624521-BB15-46AF-BC88-E3F1343D7C33}">
      <dgm:prSet/>
      <dgm:spPr/>
      <dgm:t>
        <a:bodyPr/>
        <a:lstStyle/>
        <a:p>
          <a:endParaRPr lang="zh-TW" altLang="en-US"/>
        </a:p>
      </dgm:t>
    </dgm:pt>
    <dgm:pt modelId="{4AF5051D-9FD3-4CF0-9186-99159B25640E}" type="sibTrans" cxnId="{64624521-BB15-46AF-BC88-E3F1343D7C33}">
      <dgm:prSet/>
      <dgm:spPr/>
      <dgm:t>
        <a:bodyPr/>
        <a:lstStyle/>
        <a:p>
          <a:endParaRPr lang="zh-TW" altLang="en-US"/>
        </a:p>
      </dgm:t>
    </dgm:pt>
    <dgm:pt modelId="{3FF720D6-D8F8-4EB8-9F96-0C2A55348130}">
      <dgm:prSet phldrT="[文字]"/>
      <dgm:spPr/>
      <dgm:t>
        <a:bodyPr/>
        <a:lstStyle/>
        <a:p>
          <a:pPr algn="ctr"/>
          <a:r>
            <a:rPr lang="zh-TW" altLang="en-US" dirty="0" smtClean="0">
              <a:solidFill>
                <a:schemeClr val="tx1">
                  <a:lumMod val="95000"/>
                  <a:lumOff val="5000"/>
                </a:schemeClr>
              </a:solidFill>
              <a:latin typeface="標楷體" pitchFamily="65" charset="-120"/>
              <a:ea typeface="標楷體" pitchFamily="65" charset="-120"/>
            </a:rPr>
            <a:t>寄卡片</a:t>
          </a:r>
          <a:r>
            <a:rPr lang="zh-TW" altLang="en-US" dirty="0" smtClean="0">
              <a:solidFill>
                <a:schemeClr val="tx1">
                  <a:lumMod val="95000"/>
                  <a:lumOff val="5000"/>
                </a:schemeClr>
              </a:solidFill>
              <a:ea typeface="標楷體" pitchFamily="65" charset="-120"/>
            </a:rPr>
            <a:t>、送花、感謝信給</a:t>
          </a:r>
          <a:r>
            <a:rPr lang="zh-TW" altLang="en-US" dirty="0" smtClean="0">
              <a:solidFill>
                <a:schemeClr val="tx1">
                  <a:lumMod val="95000"/>
                  <a:lumOff val="5000"/>
                </a:schemeClr>
              </a:solidFill>
              <a:latin typeface="標楷體" pitchFamily="65" charset="-120"/>
              <a:ea typeface="標楷體" pitchFamily="65" charset="-120"/>
            </a:rPr>
            <a:t>顧客的預算無限制</a:t>
          </a:r>
          <a:endParaRPr lang="en-US" altLang="zh-TW" dirty="0" smtClean="0">
            <a:solidFill>
              <a:schemeClr val="tx1">
                <a:lumMod val="95000"/>
                <a:lumOff val="5000"/>
              </a:schemeClr>
            </a:solidFill>
            <a:latin typeface="標楷體" pitchFamily="65" charset="-120"/>
            <a:ea typeface="標楷體" pitchFamily="65" charset="-120"/>
          </a:endParaRPr>
        </a:p>
      </dgm:t>
    </dgm:pt>
    <dgm:pt modelId="{873D4079-66A0-4D10-A2D7-6742857DC7F1}" type="parTrans" cxnId="{CBE89E0C-A5D8-40F6-90F1-D284036AE7F2}">
      <dgm:prSet/>
      <dgm:spPr/>
      <dgm:t>
        <a:bodyPr/>
        <a:lstStyle/>
        <a:p>
          <a:endParaRPr lang="zh-TW" altLang="en-US"/>
        </a:p>
      </dgm:t>
    </dgm:pt>
    <dgm:pt modelId="{08F347E4-9A91-49D4-AA97-AFB14BA8D878}" type="sibTrans" cxnId="{CBE89E0C-A5D8-40F6-90F1-D284036AE7F2}">
      <dgm:prSet/>
      <dgm:spPr/>
      <dgm:t>
        <a:bodyPr/>
        <a:lstStyle/>
        <a:p>
          <a:endParaRPr lang="zh-TW" altLang="en-US"/>
        </a:p>
      </dgm:t>
    </dgm:pt>
    <dgm:pt modelId="{AB22870D-56CE-43D0-A648-884EE17CD865}">
      <dgm:prSet phldrT="[文字]"/>
      <dgm:spPr/>
      <dgm:t>
        <a:bodyPr/>
        <a:lstStyle/>
        <a:p>
          <a:r>
            <a:rPr lang="zh-TW" altLang="en-US" dirty="0" smtClean="0">
              <a:latin typeface="標楷體" pitchFamily="65" charset="-120"/>
              <a:ea typeface="標楷體" pitchFamily="65" charset="-120"/>
            </a:rPr>
            <a:t>鼓勵銷售員陪伴顧客</a:t>
          </a:r>
          <a:endParaRPr lang="zh-TW" altLang="en-US" dirty="0">
            <a:latin typeface="標楷體" pitchFamily="65" charset="-120"/>
            <a:ea typeface="標楷體" pitchFamily="65" charset="-120"/>
          </a:endParaRPr>
        </a:p>
      </dgm:t>
    </dgm:pt>
    <dgm:pt modelId="{0B96A5AD-AF14-4063-AFDA-7CC688D7704D}" type="parTrans" cxnId="{D889DE16-2E2A-4DE9-8E78-BCF33F379732}">
      <dgm:prSet/>
      <dgm:spPr/>
      <dgm:t>
        <a:bodyPr/>
        <a:lstStyle/>
        <a:p>
          <a:endParaRPr lang="zh-TW" altLang="en-US"/>
        </a:p>
      </dgm:t>
    </dgm:pt>
    <dgm:pt modelId="{377E9F7E-E451-455A-8832-9BD734ABC25E}" type="sibTrans" cxnId="{D889DE16-2E2A-4DE9-8E78-BCF33F379732}">
      <dgm:prSet/>
      <dgm:spPr/>
      <dgm:t>
        <a:bodyPr/>
        <a:lstStyle/>
        <a:p>
          <a:endParaRPr lang="zh-TW" altLang="en-US"/>
        </a:p>
      </dgm:t>
    </dgm:pt>
    <dgm:pt modelId="{A35B2ED8-BBA6-4496-9E1C-FD8D09A3D0F9}">
      <dgm:prSet phldrT="[文字]"/>
      <dgm:spPr/>
      <dgm:t>
        <a:bodyPr/>
        <a:lstStyle/>
        <a:p>
          <a:r>
            <a:rPr lang="zh-TW" altLang="en-US" dirty="0" smtClean="0">
              <a:solidFill>
                <a:schemeClr val="tx1">
                  <a:lumMod val="95000"/>
                  <a:lumOff val="5000"/>
                </a:schemeClr>
              </a:solidFill>
              <a:latin typeface="標楷體" pitchFamily="65" charset="-120"/>
              <a:ea typeface="標楷體" pitchFamily="65" charset="-120"/>
            </a:rPr>
            <a:t>最寬鬆的退貨政策</a:t>
          </a:r>
          <a:endParaRPr lang="zh-TW" altLang="en-US" dirty="0">
            <a:solidFill>
              <a:schemeClr val="tx1">
                <a:lumMod val="95000"/>
                <a:lumOff val="5000"/>
              </a:schemeClr>
            </a:solidFill>
            <a:latin typeface="標楷體" pitchFamily="65" charset="-120"/>
            <a:ea typeface="標楷體" pitchFamily="65" charset="-120"/>
          </a:endParaRPr>
        </a:p>
      </dgm:t>
    </dgm:pt>
    <dgm:pt modelId="{A9CAE047-D293-4879-B622-012502AB664F}" type="parTrans" cxnId="{82299E28-7B72-46E8-B617-5818F61E2384}">
      <dgm:prSet/>
      <dgm:spPr/>
      <dgm:t>
        <a:bodyPr/>
        <a:lstStyle/>
        <a:p>
          <a:endParaRPr lang="zh-TW" altLang="en-US"/>
        </a:p>
      </dgm:t>
    </dgm:pt>
    <dgm:pt modelId="{448A466C-F58D-4467-82B2-34A40C2A8807}" type="sibTrans" cxnId="{82299E28-7B72-46E8-B617-5818F61E2384}">
      <dgm:prSet/>
      <dgm:spPr/>
      <dgm:t>
        <a:bodyPr/>
        <a:lstStyle/>
        <a:p>
          <a:endParaRPr lang="zh-TW" altLang="en-US"/>
        </a:p>
      </dgm:t>
    </dgm:pt>
    <dgm:pt modelId="{5634FDE1-8166-4804-990A-95AF7478FC67}" type="pres">
      <dgm:prSet presAssocID="{B04DE8F6-8C5A-477C-980B-2DADFAF08238}" presName="diagram" presStyleCnt="0">
        <dgm:presLayoutVars>
          <dgm:dir/>
          <dgm:resizeHandles val="exact"/>
        </dgm:presLayoutVars>
      </dgm:prSet>
      <dgm:spPr/>
      <dgm:t>
        <a:bodyPr/>
        <a:lstStyle/>
        <a:p>
          <a:endParaRPr lang="zh-TW" altLang="en-US"/>
        </a:p>
      </dgm:t>
    </dgm:pt>
    <dgm:pt modelId="{E8BE0505-A2FC-4BD7-B4F2-693600749721}" type="pres">
      <dgm:prSet presAssocID="{6C6D02E5-7D35-4F04-901C-4D96B2FE5411}" presName="node" presStyleLbl="node1" presStyleIdx="0" presStyleCnt="4" custLinFactNeighborY="6847">
        <dgm:presLayoutVars>
          <dgm:bulletEnabled val="1"/>
        </dgm:presLayoutVars>
      </dgm:prSet>
      <dgm:spPr/>
      <dgm:t>
        <a:bodyPr/>
        <a:lstStyle/>
        <a:p>
          <a:endParaRPr lang="zh-TW" altLang="en-US"/>
        </a:p>
      </dgm:t>
    </dgm:pt>
    <dgm:pt modelId="{6A775C1A-D626-4043-96B8-BD839806ADE3}" type="pres">
      <dgm:prSet presAssocID="{4AF5051D-9FD3-4CF0-9186-99159B25640E}" presName="sibTrans" presStyleCnt="0"/>
      <dgm:spPr/>
    </dgm:pt>
    <dgm:pt modelId="{FDF294E7-EC01-46D1-8E83-2D7DA1072056}" type="pres">
      <dgm:prSet presAssocID="{3FF720D6-D8F8-4EB8-9F96-0C2A55348130}" presName="node" presStyleLbl="node1" presStyleIdx="1" presStyleCnt="4" custLinFactNeighborY="6847">
        <dgm:presLayoutVars>
          <dgm:bulletEnabled val="1"/>
        </dgm:presLayoutVars>
      </dgm:prSet>
      <dgm:spPr/>
      <dgm:t>
        <a:bodyPr/>
        <a:lstStyle/>
        <a:p>
          <a:endParaRPr lang="zh-TW" altLang="en-US"/>
        </a:p>
      </dgm:t>
    </dgm:pt>
    <dgm:pt modelId="{410AB4A2-C1FF-4549-A2A4-2426CE930B39}" type="pres">
      <dgm:prSet presAssocID="{08F347E4-9A91-49D4-AA97-AFB14BA8D878}" presName="sibTrans" presStyleCnt="0"/>
      <dgm:spPr/>
    </dgm:pt>
    <dgm:pt modelId="{071E7072-9DF3-4DBA-B43C-A461F2DE3E5C}" type="pres">
      <dgm:prSet presAssocID="{AB22870D-56CE-43D0-A648-884EE17CD865}" presName="node" presStyleLbl="node1" presStyleIdx="2" presStyleCnt="4" custLinFactNeighborY="-3500">
        <dgm:presLayoutVars>
          <dgm:bulletEnabled val="1"/>
        </dgm:presLayoutVars>
      </dgm:prSet>
      <dgm:spPr/>
      <dgm:t>
        <a:bodyPr/>
        <a:lstStyle/>
        <a:p>
          <a:endParaRPr lang="zh-TW" altLang="en-US"/>
        </a:p>
      </dgm:t>
    </dgm:pt>
    <dgm:pt modelId="{8E7AAA49-283E-4DCA-8EE6-AA5CDE3E8BC1}" type="pres">
      <dgm:prSet presAssocID="{377E9F7E-E451-455A-8832-9BD734ABC25E}" presName="sibTrans" presStyleCnt="0"/>
      <dgm:spPr/>
    </dgm:pt>
    <dgm:pt modelId="{D456E724-16FC-400F-9A88-F122BC2819F0}" type="pres">
      <dgm:prSet presAssocID="{A35B2ED8-BBA6-4496-9E1C-FD8D09A3D0F9}" presName="node" presStyleLbl="node1" presStyleIdx="3" presStyleCnt="4" custLinFactNeighborY="-3500">
        <dgm:presLayoutVars>
          <dgm:bulletEnabled val="1"/>
        </dgm:presLayoutVars>
      </dgm:prSet>
      <dgm:spPr/>
      <dgm:t>
        <a:bodyPr/>
        <a:lstStyle/>
        <a:p>
          <a:endParaRPr lang="zh-TW" altLang="en-US"/>
        </a:p>
      </dgm:t>
    </dgm:pt>
  </dgm:ptLst>
  <dgm:cxnLst>
    <dgm:cxn modelId="{82299E28-7B72-46E8-B617-5818F61E2384}" srcId="{B04DE8F6-8C5A-477C-980B-2DADFAF08238}" destId="{A35B2ED8-BBA6-4496-9E1C-FD8D09A3D0F9}" srcOrd="3" destOrd="0" parTransId="{A9CAE047-D293-4879-B622-012502AB664F}" sibTransId="{448A466C-F58D-4467-82B2-34A40C2A8807}"/>
    <dgm:cxn modelId="{D889DE16-2E2A-4DE9-8E78-BCF33F379732}" srcId="{B04DE8F6-8C5A-477C-980B-2DADFAF08238}" destId="{AB22870D-56CE-43D0-A648-884EE17CD865}" srcOrd="2" destOrd="0" parTransId="{0B96A5AD-AF14-4063-AFDA-7CC688D7704D}" sibTransId="{377E9F7E-E451-455A-8832-9BD734ABC25E}"/>
    <dgm:cxn modelId="{64624521-BB15-46AF-BC88-E3F1343D7C33}" srcId="{B04DE8F6-8C5A-477C-980B-2DADFAF08238}" destId="{6C6D02E5-7D35-4F04-901C-4D96B2FE5411}" srcOrd="0" destOrd="0" parTransId="{6D4A1EF8-B3B2-4D7E-8C1A-EFD71B5BD7CD}" sibTransId="{4AF5051D-9FD3-4CF0-9186-99159B25640E}"/>
    <dgm:cxn modelId="{CBE89E0C-A5D8-40F6-90F1-D284036AE7F2}" srcId="{B04DE8F6-8C5A-477C-980B-2DADFAF08238}" destId="{3FF720D6-D8F8-4EB8-9F96-0C2A55348130}" srcOrd="1" destOrd="0" parTransId="{873D4079-66A0-4D10-A2D7-6742857DC7F1}" sibTransId="{08F347E4-9A91-49D4-AA97-AFB14BA8D878}"/>
    <dgm:cxn modelId="{09503A71-D46E-421B-A627-F5151344091D}" type="presOf" srcId="{6C6D02E5-7D35-4F04-901C-4D96B2FE5411}" destId="{E8BE0505-A2FC-4BD7-B4F2-693600749721}" srcOrd="0" destOrd="0" presId="urn:microsoft.com/office/officeart/2005/8/layout/default#1"/>
    <dgm:cxn modelId="{855563A4-9702-4801-BA82-F49147EA4F15}" type="presOf" srcId="{A35B2ED8-BBA6-4496-9E1C-FD8D09A3D0F9}" destId="{D456E724-16FC-400F-9A88-F122BC2819F0}" srcOrd="0" destOrd="0" presId="urn:microsoft.com/office/officeart/2005/8/layout/default#1"/>
    <dgm:cxn modelId="{1251868F-135A-442D-BDB4-F9FE10E97371}" type="presOf" srcId="{3FF720D6-D8F8-4EB8-9F96-0C2A55348130}" destId="{FDF294E7-EC01-46D1-8E83-2D7DA1072056}" srcOrd="0" destOrd="0" presId="urn:microsoft.com/office/officeart/2005/8/layout/default#1"/>
    <dgm:cxn modelId="{52DF174D-DED9-4E3A-8D00-508073498F04}" type="presOf" srcId="{AB22870D-56CE-43D0-A648-884EE17CD865}" destId="{071E7072-9DF3-4DBA-B43C-A461F2DE3E5C}" srcOrd="0" destOrd="0" presId="urn:microsoft.com/office/officeart/2005/8/layout/default#1"/>
    <dgm:cxn modelId="{74DB5207-6914-445F-9E2D-BC8CA26C8186}" type="presOf" srcId="{B04DE8F6-8C5A-477C-980B-2DADFAF08238}" destId="{5634FDE1-8166-4804-990A-95AF7478FC67}" srcOrd="0" destOrd="0" presId="urn:microsoft.com/office/officeart/2005/8/layout/default#1"/>
    <dgm:cxn modelId="{52BA9284-2C8D-4932-B215-86A8AFB01DDE}" type="presParOf" srcId="{5634FDE1-8166-4804-990A-95AF7478FC67}" destId="{E8BE0505-A2FC-4BD7-B4F2-693600749721}" srcOrd="0" destOrd="0" presId="urn:microsoft.com/office/officeart/2005/8/layout/default#1"/>
    <dgm:cxn modelId="{CA1F610C-6C3D-42B8-9645-D80526DB42C6}" type="presParOf" srcId="{5634FDE1-8166-4804-990A-95AF7478FC67}" destId="{6A775C1A-D626-4043-96B8-BD839806ADE3}" srcOrd="1" destOrd="0" presId="urn:microsoft.com/office/officeart/2005/8/layout/default#1"/>
    <dgm:cxn modelId="{C9BC35C6-1514-4749-88F7-6D6F47F35AF1}" type="presParOf" srcId="{5634FDE1-8166-4804-990A-95AF7478FC67}" destId="{FDF294E7-EC01-46D1-8E83-2D7DA1072056}" srcOrd="2" destOrd="0" presId="urn:microsoft.com/office/officeart/2005/8/layout/default#1"/>
    <dgm:cxn modelId="{142537B7-8FA1-42B7-88DD-9D710F67BE51}" type="presParOf" srcId="{5634FDE1-8166-4804-990A-95AF7478FC67}" destId="{410AB4A2-C1FF-4549-A2A4-2426CE930B39}" srcOrd="3" destOrd="0" presId="urn:microsoft.com/office/officeart/2005/8/layout/default#1"/>
    <dgm:cxn modelId="{E5901FBF-5233-44FE-AF59-9BE4CEA17843}" type="presParOf" srcId="{5634FDE1-8166-4804-990A-95AF7478FC67}" destId="{071E7072-9DF3-4DBA-B43C-A461F2DE3E5C}" srcOrd="4" destOrd="0" presId="urn:microsoft.com/office/officeart/2005/8/layout/default#1"/>
    <dgm:cxn modelId="{91AD7514-64E9-4F79-9871-FFF12EC32E03}" type="presParOf" srcId="{5634FDE1-8166-4804-990A-95AF7478FC67}" destId="{8E7AAA49-283E-4DCA-8EE6-AA5CDE3E8BC1}" srcOrd="5" destOrd="0" presId="urn:microsoft.com/office/officeart/2005/8/layout/default#1"/>
    <dgm:cxn modelId="{27DC01C7-7455-4936-81A1-306736EA7CC2}" type="presParOf" srcId="{5634FDE1-8166-4804-990A-95AF7478FC67}" destId="{D456E724-16FC-400F-9A88-F122BC2819F0}" srcOrd="6"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E063EC-DDEA-4D33-A900-414CBC270FB4}" type="doc">
      <dgm:prSet loTypeId="urn:microsoft.com/office/officeart/2005/8/layout/hList9" loCatId="list" qsTypeId="urn:microsoft.com/office/officeart/2005/8/quickstyle/3d3" qsCatId="3D" csTypeId="urn:microsoft.com/office/officeart/2005/8/colors/accent1_4" csCatId="accent1" phldr="1"/>
      <dgm:spPr/>
      <dgm:t>
        <a:bodyPr/>
        <a:lstStyle/>
        <a:p>
          <a:endParaRPr lang="zh-TW" altLang="en-US"/>
        </a:p>
      </dgm:t>
    </dgm:pt>
    <dgm:pt modelId="{F19EFCEE-3B44-4D1B-9238-AB3F5F085A8D}">
      <dgm:prSet phldrT="[文字]" custT="1"/>
      <dgm:spPr/>
      <dgm:t>
        <a:bodyPr/>
        <a:lstStyle/>
        <a:p>
          <a:r>
            <a:rPr lang="zh-TW" altLang="en-US" sz="8800" dirty="0" smtClean="0">
              <a:latin typeface="標楷體" pitchFamily="65" charset="-120"/>
              <a:ea typeface="標楷體" pitchFamily="65" charset="-120"/>
            </a:rPr>
            <a:t>同</a:t>
          </a:r>
          <a:endParaRPr lang="zh-TW" altLang="en-US" sz="8800" dirty="0">
            <a:latin typeface="標楷體" pitchFamily="65" charset="-120"/>
            <a:ea typeface="標楷體" pitchFamily="65" charset="-120"/>
          </a:endParaRPr>
        </a:p>
      </dgm:t>
    </dgm:pt>
    <dgm:pt modelId="{ACF59B76-8E84-4DA1-8DA5-A7414C15B64D}" type="parTrans" cxnId="{F7B778FE-53BF-4B1B-ACE8-3BBB5E7E933A}">
      <dgm:prSet/>
      <dgm:spPr/>
      <dgm:t>
        <a:bodyPr/>
        <a:lstStyle/>
        <a:p>
          <a:endParaRPr lang="zh-TW" altLang="en-US"/>
        </a:p>
      </dgm:t>
    </dgm:pt>
    <dgm:pt modelId="{FE722B77-1CFE-49F4-9E34-56945BC4050D}" type="sibTrans" cxnId="{F7B778FE-53BF-4B1B-ACE8-3BBB5E7E933A}">
      <dgm:prSet/>
      <dgm:spPr/>
      <dgm:t>
        <a:bodyPr/>
        <a:lstStyle/>
        <a:p>
          <a:endParaRPr lang="zh-TW" altLang="en-US"/>
        </a:p>
      </dgm:t>
    </dgm:pt>
    <dgm:pt modelId="{40FFB111-E8D4-4E61-AA4B-9C03CE038126}">
      <dgm:prSet phldrT="[文字]" custT="1"/>
      <dgm:spPr/>
      <dgm:t>
        <a:bodyPr/>
        <a:lstStyle/>
        <a:p>
          <a:r>
            <a:rPr lang="zh-TW" altLang="en-US" sz="2800" dirty="0" smtClean="0">
              <a:latin typeface="標楷體" pitchFamily="65" charset="-120"/>
              <a:ea typeface="標楷體" pitchFamily="65" charset="-120"/>
            </a:rPr>
            <a:t>一、發展策略焦點時須有所取捨</a:t>
          </a:r>
          <a:endParaRPr lang="en-US" altLang="zh-TW" sz="2800" dirty="0" smtClean="0">
            <a:latin typeface="標楷體" pitchFamily="65" charset="-120"/>
            <a:ea typeface="標楷體" pitchFamily="65" charset="-120"/>
          </a:endParaRPr>
        </a:p>
      </dgm:t>
    </dgm:pt>
    <dgm:pt modelId="{72765C5F-6D6B-47B3-955B-19CA1463D22B}" type="parTrans" cxnId="{C8B0ECEC-5A0B-4F7E-B926-B6A4762E31B1}">
      <dgm:prSet/>
      <dgm:spPr/>
      <dgm:t>
        <a:bodyPr/>
        <a:lstStyle/>
        <a:p>
          <a:endParaRPr lang="zh-TW" altLang="en-US"/>
        </a:p>
      </dgm:t>
    </dgm:pt>
    <dgm:pt modelId="{5ECD087E-59F8-4827-9EA0-941EBE626AB5}" type="sibTrans" cxnId="{C8B0ECEC-5A0B-4F7E-B926-B6A4762E31B1}">
      <dgm:prSet/>
      <dgm:spPr/>
      <dgm:t>
        <a:bodyPr/>
        <a:lstStyle/>
        <a:p>
          <a:endParaRPr lang="zh-TW" altLang="en-US"/>
        </a:p>
      </dgm:t>
    </dgm:pt>
    <dgm:pt modelId="{BFC1635A-8F5A-4F9B-8DA1-55CA99269FE9}">
      <dgm:prSet phldrT="[文字]" custT="1"/>
      <dgm:spPr>
        <a:solidFill>
          <a:srgbClr val="1AB4AD"/>
        </a:solidFill>
      </dgm:spPr>
      <dgm:t>
        <a:bodyPr/>
        <a:lstStyle/>
        <a:p>
          <a:r>
            <a:rPr lang="zh-TW" altLang="en-US" sz="8800" dirty="0" smtClean="0">
              <a:latin typeface="標楷體" pitchFamily="65" charset="-120"/>
              <a:ea typeface="標楷體" pitchFamily="65" charset="-120"/>
            </a:rPr>
            <a:t>異</a:t>
          </a:r>
          <a:endParaRPr lang="zh-TW" altLang="en-US" sz="8800" dirty="0">
            <a:latin typeface="標楷體" pitchFamily="65" charset="-120"/>
            <a:ea typeface="標楷體" pitchFamily="65" charset="-120"/>
          </a:endParaRPr>
        </a:p>
      </dgm:t>
    </dgm:pt>
    <dgm:pt modelId="{4C66DBC7-F3D2-421E-BC37-4568406683CD}" type="parTrans" cxnId="{70BABA33-E57D-419A-AA35-7810ED47C958}">
      <dgm:prSet/>
      <dgm:spPr/>
      <dgm:t>
        <a:bodyPr/>
        <a:lstStyle/>
        <a:p>
          <a:endParaRPr lang="zh-TW" altLang="en-US"/>
        </a:p>
      </dgm:t>
    </dgm:pt>
    <dgm:pt modelId="{FF198D64-41C6-4222-9E2C-4E130F6793EF}" type="sibTrans" cxnId="{70BABA33-E57D-419A-AA35-7810ED47C958}">
      <dgm:prSet/>
      <dgm:spPr/>
      <dgm:t>
        <a:bodyPr/>
        <a:lstStyle/>
        <a:p>
          <a:endParaRPr lang="zh-TW" altLang="en-US"/>
        </a:p>
      </dgm:t>
    </dgm:pt>
    <dgm:pt modelId="{30867E2E-910C-4803-8590-35443677ABEF}">
      <dgm:prSet phldrT="[文字]" custT="1"/>
      <dgm:spPr>
        <a:solidFill>
          <a:srgbClr val="C1E8FB"/>
        </a:solidFill>
      </dgm:spPr>
      <dgm:t>
        <a:bodyPr/>
        <a:lstStyle/>
        <a:p>
          <a:r>
            <a:rPr lang="en-US" altLang="zh-TW" sz="2200" dirty="0" smtClean="0">
              <a:latin typeface="標楷體" pitchFamily="65" charset="-120"/>
              <a:ea typeface="標楷體" pitchFamily="65" charset="-120"/>
            </a:rPr>
            <a:t>1.</a:t>
          </a:r>
          <a:r>
            <a:rPr lang="zh-TW" altLang="en-US" sz="2200" dirty="0" smtClean="0">
              <a:latin typeface="標楷體" pitchFamily="65" charset="-120"/>
              <a:ea typeface="標楷體" pitchFamily="65" charset="-120"/>
            </a:rPr>
            <a:t>高度個人化</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2.</a:t>
          </a:r>
          <a:r>
            <a:rPr lang="zh-TW" altLang="en-US" sz="2200" dirty="0" smtClean="0">
              <a:latin typeface="標楷體" pitchFamily="65" charset="-120"/>
              <a:ea typeface="標楷體" pitchFamily="65" charset="-120"/>
            </a:rPr>
            <a:t>快速提供服務</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3.</a:t>
          </a:r>
          <a:r>
            <a:rPr lang="zh-TW" altLang="en-US" sz="2200" dirty="0" smtClean="0">
              <a:latin typeface="標楷體" pitchFamily="65" charset="-120"/>
              <a:ea typeface="標楷體" pitchFamily="65" charset="-120"/>
            </a:rPr>
            <a:t>直接接觸客戶</a:t>
          </a:r>
          <a:endParaRPr lang="en-US" altLang="zh-TW" sz="2200" dirty="0" smtClean="0">
            <a:latin typeface="標楷體" pitchFamily="65" charset="-120"/>
            <a:ea typeface="標楷體" pitchFamily="65" charset="-120"/>
          </a:endParaRPr>
        </a:p>
        <a:p>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變異性大</a:t>
          </a:r>
          <a:endParaRPr lang="zh-TW" altLang="en-US" sz="2200" dirty="0"/>
        </a:p>
      </dgm:t>
    </dgm:pt>
    <dgm:pt modelId="{2B922804-441C-405E-8693-B141C628D50A}" type="parTrans" cxnId="{481CF47A-E56A-4004-BDA3-B51FDBEB75E2}">
      <dgm:prSet/>
      <dgm:spPr/>
      <dgm:t>
        <a:bodyPr/>
        <a:lstStyle/>
        <a:p>
          <a:endParaRPr lang="zh-TW" altLang="en-US"/>
        </a:p>
      </dgm:t>
    </dgm:pt>
    <dgm:pt modelId="{85EFE1C5-2B04-4BAC-9A37-FFFE1389EAC3}" type="sibTrans" cxnId="{481CF47A-E56A-4004-BDA3-B51FDBEB75E2}">
      <dgm:prSet/>
      <dgm:spPr/>
      <dgm:t>
        <a:bodyPr/>
        <a:lstStyle/>
        <a:p>
          <a:endParaRPr lang="zh-TW" altLang="en-US"/>
        </a:p>
      </dgm:t>
    </dgm:pt>
    <dgm:pt modelId="{7477C43E-2F3C-4CE3-BE2A-432D8D120641}">
      <dgm:prSet phldrT="[文字]" custT="1"/>
      <dgm:spPr>
        <a:solidFill>
          <a:srgbClr val="C1E8FB">
            <a:alpha val="90000"/>
          </a:srgbClr>
        </a:solidFill>
      </dgm:spPr>
      <dgm:t>
        <a:bodyPr/>
        <a:lstStyle/>
        <a:p>
          <a:r>
            <a:rPr lang="zh-TW" altLang="en-US" sz="2800" dirty="0" smtClean="0">
              <a:latin typeface="標楷體" pitchFamily="65" charset="-120"/>
              <a:ea typeface="標楷體" pitchFamily="65" charset="-120"/>
            </a:rPr>
            <a:t>存貨、排程平緩需求</a:t>
          </a:r>
          <a:endParaRPr lang="zh-TW" altLang="en-US" sz="2800" dirty="0">
            <a:latin typeface="標楷體" pitchFamily="65" charset="-120"/>
            <a:ea typeface="標楷體" pitchFamily="65" charset="-120"/>
          </a:endParaRPr>
        </a:p>
      </dgm:t>
    </dgm:pt>
    <dgm:pt modelId="{C4C71A6D-AEF6-47E5-9246-8A3563CCCAA5}" type="parTrans" cxnId="{FD3650AE-CB84-46F3-981C-A30AEFC16E4E}">
      <dgm:prSet/>
      <dgm:spPr/>
      <dgm:t>
        <a:bodyPr/>
        <a:lstStyle/>
        <a:p>
          <a:endParaRPr lang="zh-TW" altLang="en-US"/>
        </a:p>
      </dgm:t>
    </dgm:pt>
    <dgm:pt modelId="{D95C6CC2-5C50-4845-8964-C9375D129EBE}" type="sibTrans" cxnId="{FD3650AE-CB84-46F3-981C-A30AEFC16E4E}">
      <dgm:prSet/>
      <dgm:spPr/>
      <dgm:t>
        <a:bodyPr/>
        <a:lstStyle/>
        <a:p>
          <a:endParaRPr lang="zh-TW" altLang="en-US"/>
        </a:p>
      </dgm:t>
    </dgm:pt>
    <dgm:pt modelId="{2BFEF032-D2E5-4539-9D35-097D468E4FA8}">
      <dgm:prSet phldrT="[文字]" custT="1"/>
      <dgm:spPr/>
      <dgm:t>
        <a:bodyPr/>
        <a:lstStyle/>
        <a:p>
          <a:r>
            <a:rPr lang="zh-TW" altLang="en-US" sz="2800" dirty="0" smtClean="0">
              <a:latin typeface="標楷體" pitchFamily="65" charset="-120"/>
              <a:ea typeface="標楷體" pitchFamily="65" charset="-120"/>
            </a:rPr>
            <a:t>二、流程矩陣、流程分析、產能</a:t>
          </a:r>
          <a:endParaRPr lang="zh-TW" altLang="en-US" sz="2800" dirty="0">
            <a:latin typeface="標楷體" pitchFamily="65" charset="-120"/>
            <a:ea typeface="標楷體" pitchFamily="65" charset="-120"/>
          </a:endParaRPr>
        </a:p>
      </dgm:t>
    </dgm:pt>
    <dgm:pt modelId="{F16D6A26-8E2B-485D-B0DF-85F3D6B53C63}" type="sibTrans" cxnId="{4E0F7946-A08F-455E-8859-56E42B0C5445}">
      <dgm:prSet/>
      <dgm:spPr/>
      <dgm:t>
        <a:bodyPr/>
        <a:lstStyle/>
        <a:p>
          <a:endParaRPr lang="zh-TW" altLang="en-US"/>
        </a:p>
      </dgm:t>
    </dgm:pt>
    <dgm:pt modelId="{38F518BA-9AF6-49FB-8518-A44FCAA2DF7B}" type="parTrans" cxnId="{4E0F7946-A08F-455E-8859-56E42B0C5445}">
      <dgm:prSet/>
      <dgm:spPr/>
      <dgm:t>
        <a:bodyPr/>
        <a:lstStyle/>
        <a:p>
          <a:endParaRPr lang="zh-TW" altLang="en-US"/>
        </a:p>
      </dgm:t>
    </dgm:pt>
    <dgm:pt modelId="{95D0E4A9-BDDF-4CE8-A232-5D5992D9AC12}" type="pres">
      <dgm:prSet presAssocID="{ADE063EC-DDEA-4D33-A900-414CBC270FB4}" presName="list" presStyleCnt="0">
        <dgm:presLayoutVars>
          <dgm:dir/>
          <dgm:animLvl val="lvl"/>
        </dgm:presLayoutVars>
      </dgm:prSet>
      <dgm:spPr/>
    </dgm:pt>
    <dgm:pt modelId="{5416819D-7613-4A88-A9D9-47F38F8BA294}" type="pres">
      <dgm:prSet presAssocID="{F19EFCEE-3B44-4D1B-9238-AB3F5F085A8D}" presName="posSpace" presStyleCnt="0"/>
      <dgm:spPr/>
    </dgm:pt>
    <dgm:pt modelId="{8F9512C0-84AE-47DA-AF96-6F0F08FAD673}" type="pres">
      <dgm:prSet presAssocID="{F19EFCEE-3B44-4D1B-9238-AB3F5F085A8D}" presName="vertFlow" presStyleCnt="0"/>
      <dgm:spPr/>
    </dgm:pt>
    <dgm:pt modelId="{FFB9669F-22A4-4792-B203-5C39548179BE}" type="pres">
      <dgm:prSet presAssocID="{F19EFCEE-3B44-4D1B-9238-AB3F5F085A8D}" presName="topSpace" presStyleCnt="0"/>
      <dgm:spPr/>
    </dgm:pt>
    <dgm:pt modelId="{6073FD12-11CD-4B52-9575-15AC384DBD0F}" type="pres">
      <dgm:prSet presAssocID="{F19EFCEE-3B44-4D1B-9238-AB3F5F085A8D}" presName="firstComp" presStyleCnt="0"/>
      <dgm:spPr/>
    </dgm:pt>
    <dgm:pt modelId="{A267809D-289A-4FFB-96DA-5C2257FB6237}" type="pres">
      <dgm:prSet presAssocID="{F19EFCEE-3B44-4D1B-9238-AB3F5F085A8D}" presName="firstChild" presStyleLbl="bgAccFollowNode1" presStyleIdx="0" presStyleCnt="4"/>
      <dgm:spPr/>
      <dgm:t>
        <a:bodyPr/>
        <a:lstStyle/>
        <a:p>
          <a:endParaRPr lang="zh-TW" altLang="en-US"/>
        </a:p>
      </dgm:t>
    </dgm:pt>
    <dgm:pt modelId="{D1DAD29D-21A9-40DD-A808-57F6D390AB68}" type="pres">
      <dgm:prSet presAssocID="{F19EFCEE-3B44-4D1B-9238-AB3F5F085A8D}" presName="firstChildTx" presStyleLbl="bgAccFollowNode1" presStyleIdx="0" presStyleCnt="4">
        <dgm:presLayoutVars>
          <dgm:bulletEnabled val="1"/>
        </dgm:presLayoutVars>
      </dgm:prSet>
      <dgm:spPr/>
      <dgm:t>
        <a:bodyPr/>
        <a:lstStyle/>
        <a:p>
          <a:endParaRPr lang="zh-TW" altLang="en-US"/>
        </a:p>
      </dgm:t>
    </dgm:pt>
    <dgm:pt modelId="{6DE2C00D-EB96-4D9A-B40C-8783942C4111}" type="pres">
      <dgm:prSet presAssocID="{2BFEF032-D2E5-4539-9D35-097D468E4FA8}" presName="comp" presStyleCnt="0"/>
      <dgm:spPr/>
    </dgm:pt>
    <dgm:pt modelId="{420CAC21-8813-4182-B9DD-D8AE40606253}" type="pres">
      <dgm:prSet presAssocID="{2BFEF032-D2E5-4539-9D35-097D468E4FA8}" presName="child" presStyleLbl="bgAccFollowNode1" presStyleIdx="1" presStyleCnt="4"/>
      <dgm:spPr/>
      <dgm:t>
        <a:bodyPr/>
        <a:lstStyle/>
        <a:p>
          <a:endParaRPr lang="zh-TW" altLang="en-US"/>
        </a:p>
      </dgm:t>
    </dgm:pt>
    <dgm:pt modelId="{AD0FA782-4F17-4C11-BE97-F0C848EDF072}" type="pres">
      <dgm:prSet presAssocID="{2BFEF032-D2E5-4539-9D35-097D468E4FA8}" presName="childTx" presStyleLbl="bgAccFollowNode1" presStyleIdx="1" presStyleCnt="4">
        <dgm:presLayoutVars>
          <dgm:bulletEnabled val="1"/>
        </dgm:presLayoutVars>
      </dgm:prSet>
      <dgm:spPr/>
      <dgm:t>
        <a:bodyPr/>
        <a:lstStyle/>
        <a:p>
          <a:endParaRPr lang="zh-TW" altLang="en-US"/>
        </a:p>
      </dgm:t>
    </dgm:pt>
    <dgm:pt modelId="{E149A6AE-CF87-4912-9250-4C6F82C1374E}" type="pres">
      <dgm:prSet presAssocID="{F19EFCEE-3B44-4D1B-9238-AB3F5F085A8D}" presName="negSpace" presStyleCnt="0"/>
      <dgm:spPr/>
    </dgm:pt>
    <dgm:pt modelId="{AE8E9FCD-4E4C-4882-B731-551EA9943223}" type="pres">
      <dgm:prSet presAssocID="{F19EFCEE-3B44-4D1B-9238-AB3F5F085A8D}" presName="circle" presStyleLbl="node1" presStyleIdx="0" presStyleCnt="2"/>
      <dgm:spPr/>
    </dgm:pt>
    <dgm:pt modelId="{21B6C224-5DD3-4326-98CD-1AA44B5C48B2}" type="pres">
      <dgm:prSet presAssocID="{FE722B77-1CFE-49F4-9E34-56945BC4050D}" presName="transSpace" presStyleCnt="0"/>
      <dgm:spPr/>
    </dgm:pt>
    <dgm:pt modelId="{694FB267-903B-411F-A4E7-FED3E59D6A01}" type="pres">
      <dgm:prSet presAssocID="{BFC1635A-8F5A-4F9B-8DA1-55CA99269FE9}" presName="posSpace" presStyleCnt="0"/>
      <dgm:spPr/>
    </dgm:pt>
    <dgm:pt modelId="{2B94AE09-BF36-4F21-9971-78398CB7F59B}" type="pres">
      <dgm:prSet presAssocID="{BFC1635A-8F5A-4F9B-8DA1-55CA99269FE9}" presName="vertFlow" presStyleCnt="0"/>
      <dgm:spPr/>
    </dgm:pt>
    <dgm:pt modelId="{FA70A1EA-F7FE-4FFB-9290-3EDCC70AAC4F}" type="pres">
      <dgm:prSet presAssocID="{BFC1635A-8F5A-4F9B-8DA1-55CA99269FE9}" presName="topSpace" presStyleCnt="0"/>
      <dgm:spPr/>
    </dgm:pt>
    <dgm:pt modelId="{A3A60522-1CB0-453A-B874-0F61520C22C6}" type="pres">
      <dgm:prSet presAssocID="{BFC1635A-8F5A-4F9B-8DA1-55CA99269FE9}" presName="firstComp" presStyleCnt="0"/>
      <dgm:spPr/>
    </dgm:pt>
    <dgm:pt modelId="{0792D5C1-0BD5-4DE2-9E26-768D3C6D4A4E}" type="pres">
      <dgm:prSet presAssocID="{BFC1635A-8F5A-4F9B-8DA1-55CA99269FE9}" presName="firstChild" presStyleLbl="bgAccFollowNode1" presStyleIdx="2" presStyleCnt="4"/>
      <dgm:spPr/>
      <dgm:t>
        <a:bodyPr/>
        <a:lstStyle/>
        <a:p>
          <a:endParaRPr lang="zh-TW" altLang="en-US"/>
        </a:p>
      </dgm:t>
    </dgm:pt>
    <dgm:pt modelId="{0D1ED773-67D8-4117-AEFE-91AA33648F62}" type="pres">
      <dgm:prSet presAssocID="{BFC1635A-8F5A-4F9B-8DA1-55CA99269FE9}" presName="firstChildTx" presStyleLbl="bgAccFollowNode1" presStyleIdx="2" presStyleCnt="4">
        <dgm:presLayoutVars>
          <dgm:bulletEnabled val="1"/>
        </dgm:presLayoutVars>
      </dgm:prSet>
      <dgm:spPr/>
      <dgm:t>
        <a:bodyPr/>
        <a:lstStyle/>
        <a:p>
          <a:endParaRPr lang="zh-TW" altLang="en-US"/>
        </a:p>
      </dgm:t>
    </dgm:pt>
    <dgm:pt modelId="{49D4BF8E-E8D0-4A08-9702-32B7857EC7A1}" type="pres">
      <dgm:prSet presAssocID="{7477C43E-2F3C-4CE3-BE2A-432D8D120641}" presName="comp" presStyleCnt="0"/>
      <dgm:spPr/>
    </dgm:pt>
    <dgm:pt modelId="{20CF5B45-BDDA-4EC7-8612-199200C4B815}" type="pres">
      <dgm:prSet presAssocID="{7477C43E-2F3C-4CE3-BE2A-432D8D120641}" presName="child" presStyleLbl="bgAccFollowNode1" presStyleIdx="3" presStyleCnt="4"/>
      <dgm:spPr/>
      <dgm:t>
        <a:bodyPr/>
        <a:lstStyle/>
        <a:p>
          <a:endParaRPr lang="zh-TW" altLang="en-US"/>
        </a:p>
      </dgm:t>
    </dgm:pt>
    <dgm:pt modelId="{8D490AF1-AF48-4102-AA67-B66BCBA9D4D0}" type="pres">
      <dgm:prSet presAssocID="{7477C43E-2F3C-4CE3-BE2A-432D8D120641}" presName="childTx" presStyleLbl="bgAccFollowNode1" presStyleIdx="3" presStyleCnt="4">
        <dgm:presLayoutVars>
          <dgm:bulletEnabled val="1"/>
        </dgm:presLayoutVars>
      </dgm:prSet>
      <dgm:spPr/>
      <dgm:t>
        <a:bodyPr/>
        <a:lstStyle/>
        <a:p>
          <a:endParaRPr lang="zh-TW" altLang="en-US"/>
        </a:p>
      </dgm:t>
    </dgm:pt>
    <dgm:pt modelId="{9676CC4F-0B16-4B2C-A06D-E55DD2147A26}" type="pres">
      <dgm:prSet presAssocID="{BFC1635A-8F5A-4F9B-8DA1-55CA99269FE9}" presName="negSpace" presStyleCnt="0"/>
      <dgm:spPr/>
    </dgm:pt>
    <dgm:pt modelId="{FFD68A94-3199-4AB3-BADE-7BC7CE1166A9}" type="pres">
      <dgm:prSet presAssocID="{BFC1635A-8F5A-4F9B-8DA1-55CA99269FE9}" presName="circle" presStyleLbl="node1" presStyleIdx="1" presStyleCnt="2"/>
      <dgm:spPr/>
    </dgm:pt>
  </dgm:ptLst>
  <dgm:cxnLst>
    <dgm:cxn modelId="{546F47E2-EC7A-4D07-9B70-50488A28D7B7}" type="presOf" srcId="{40FFB111-E8D4-4E61-AA4B-9C03CE038126}" destId="{D1DAD29D-21A9-40DD-A808-57F6D390AB68}" srcOrd="1" destOrd="0" presId="urn:microsoft.com/office/officeart/2005/8/layout/hList9"/>
    <dgm:cxn modelId="{C8B0ECEC-5A0B-4F7E-B926-B6A4762E31B1}" srcId="{F19EFCEE-3B44-4D1B-9238-AB3F5F085A8D}" destId="{40FFB111-E8D4-4E61-AA4B-9C03CE038126}" srcOrd="0" destOrd="0" parTransId="{72765C5F-6D6B-47B3-955B-19CA1463D22B}" sibTransId="{5ECD087E-59F8-4827-9EA0-941EBE626AB5}"/>
    <dgm:cxn modelId="{6383A2AE-402D-4896-BE2F-C7AD1485AE3E}" type="presOf" srcId="{BFC1635A-8F5A-4F9B-8DA1-55CA99269FE9}" destId="{FFD68A94-3199-4AB3-BADE-7BC7CE1166A9}" srcOrd="0" destOrd="0" presId="urn:microsoft.com/office/officeart/2005/8/layout/hList9"/>
    <dgm:cxn modelId="{9B59A5BC-6D48-4C71-BB73-77135FEE292D}" type="presOf" srcId="{40FFB111-E8D4-4E61-AA4B-9C03CE038126}" destId="{A267809D-289A-4FFB-96DA-5C2257FB6237}" srcOrd="0" destOrd="0" presId="urn:microsoft.com/office/officeart/2005/8/layout/hList9"/>
    <dgm:cxn modelId="{C33B934F-8660-4645-B49F-B10748DE0F82}" type="presOf" srcId="{30867E2E-910C-4803-8590-35443677ABEF}" destId="{0D1ED773-67D8-4117-AEFE-91AA33648F62}" srcOrd="1" destOrd="0" presId="urn:microsoft.com/office/officeart/2005/8/layout/hList9"/>
    <dgm:cxn modelId="{97AB4279-F1C9-454E-8CD8-71F385337D7A}" type="presOf" srcId="{ADE063EC-DDEA-4D33-A900-414CBC270FB4}" destId="{95D0E4A9-BDDF-4CE8-A232-5D5992D9AC12}" srcOrd="0" destOrd="0" presId="urn:microsoft.com/office/officeart/2005/8/layout/hList9"/>
    <dgm:cxn modelId="{9A9E8B3C-52AB-4740-808E-FBF1A07E230D}" type="presOf" srcId="{30867E2E-910C-4803-8590-35443677ABEF}" destId="{0792D5C1-0BD5-4DE2-9E26-768D3C6D4A4E}" srcOrd="0" destOrd="0" presId="urn:microsoft.com/office/officeart/2005/8/layout/hList9"/>
    <dgm:cxn modelId="{F7B778FE-53BF-4B1B-ACE8-3BBB5E7E933A}" srcId="{ADE063EC-DDEA-4D33-A900-414CBC270FB4}" destId="{F19EFCEE-3B44-4D1B-9238-AB3F5F085A8D}" srcOrd="0" destOrd="0" parTransId="{ACF59B76-8E84-4DA1-8DA5-A7414C15B64D}" sibTransId="{FE722B77-1CFE-49F4-9E34-56945BC4050D}"/>
    <dgm:cxn modelId="{CC7C1ACA-1FFE-46E5-965B-87ED242DA2F5}" type="presOf" srcId="{2BFEF032-D2E5-4539-9D35-097D468E4FA8}" destId="{AD0FA782-4F17-4C11-BE97-F0C848EDF072}" srcOrd="1" destOrd="0" presId="urn:microsoft.com/office/officeart/2005/8/layout/hList9"/>
    <dgm:cxn modelId="{FD3650AE-CB84-46F3-981C-A30AEFC16E4E}" srcId="{BFC1635A-8F5A-4F9B-8DA1-55CA99269FE9}" destId="{7477C43E-2F3C-4CE3-BE2A-432D8D120641}" srcOrd="1" destOrd="0" parTransId="{C4C71A6D-AEF6-47E5-9246-8A3563CCCAA5}" sibTransId="{D95C6CC2-5C50-4845-8964-C9375D129EBE}"/>
    <dgm:cxn modelId="{AABB182E-0409-463C-AA9F-0E7B28E0ABFE}" type="presOf" srcId="{2BFEF032-D2E5-4539-9D35-097D468E4FA8}" destId="{420CAC21-8813-4182-B9DD-D8AE40606253}" srcOrd="0" destOrd="0" presId="urn:microsoft.com/office/officeart/2005/8/layout/hList9"/>
    <dgm:cxn modelId="{481CF47A-E56A-4004-BDA3-B51FDBEB75E2}" srcId="{BFC1635A-8F5A-4F9B-8DA1-55CA99269FE9}" destId="{30867E2E-910C-4803-8590-35443677ABEF}" srcOrd="0" destOrd="0" parTransId="{2B922804-441C-405E-8693-B141C628D50A}" sibTransId="{85EFE1C5-2B04-4BAC-9A37-FFFE1389EAC3}"/>
    <dgm:cxn modelId="{70BABA33-E57D-419A-AA35-7810ED47C958}" srcId="{ADE063EC-DDEA-4D33-A900-414CBC270FB4}" destId="{BFC1635A-8F5A-4F9B-8DA1-55CA99269FE9}" srcOrd="1" destOrd="0" parTransId="{4C66DBC7-F3D2-421E-BC37-4568406683CD}" sibTransId="{FF198D64-41C6-4222-9E2C-4E130F6793EF}"/>
    <dgm:cxn modelId="{4E0F7946-A08F-455E-8859-56E42B0C5445}" srcId="{F19EFCEE-3B44-4D1B-9238-AB3F5F085A8D}" destId="{2BFEF032-D2E5-4539-9D35-097D468E4FA8}" srcOrd="1" destOrd="0" parTransId="{38F518BA-9AF6-49FB-8518-A44FCAA2DF7B}" sibTransId="{F16D6A26-8E2B-485D-B0DF-85F3D6B53C63}"/>
    <dgm:cxn modelId="{74BC4D93-C76F-43E4-B0A2-2E2E9AFF3234}" type="presOf" srcId="{7477C43E-2F3C-4CE3-BE2A-432D8D120641}" destId="{8D490AF1-AF48-4102-AA67-B66BCBA9D4D0}" srcOrd="1" destOrd="0" presId="urn:microsoft.com/office/officeart/2005/8/layout/hList9"/>
    <dgm:cxn modelId="{E43F9CA8-4469-4838-82E8-D2643E78FDE2}" type="presOf" srcId="{7477C43E-2F3C-4CE3-BE2A-432D8D120641}" destId="{20CF5B45-BDDA-4EC7-8612-199200C4B815}" srcOrd="0" destOrd="0" presId="urn:microsoft.com/office/officeart/2005/8/layout/hList9"/>
    <dgm:cxn modelId="{6A59F333-D0F7-4691-BBFA-2798535B1591}" type="presOf" srcId="{F19EFCEE-3B44-4D1B-9238-AB3F5F085A8D}" destId="{AE8E9FCD-4E4C-4882-B731-551EA9943223}" srcOrd="0" destOrd="0" presId="urn:microsoft.com/office/officeart/2005/8/layout/hList9"/>
    <dgm:cxn modelId="{4E551A0C-F95A-45D5-B7BC-5E3E5D3DE174}" type="presParOf" srcId="{95D0E4A9-BDDF-4CE8-A232-5D5992D9AC12}" destId="{5416819D-7613-4A88-A9D9-47F38F8BA294}" srcOrd="0" destOrd="0" presId="urn:microsoft.com/office/officeart/2005/8/layout/hList9"/>
    <dgm:cxn modelId="{6C789A0E-7736-49F1-937E-111E1747E03F}" type="presParOf" srcId="{95D0E4A9-BDDF-4CE8-A232-5D5992D9AC12}" destId="{8F9512C0-84AE-47DA-AF96-6F0F08FAD673}" srcOrd="1" destOrd="0" presId="urn:microsoft.com/office/officeart/2005/8/layout/hList9"/>
    <dgm:cxn modelId="{47F351AC-4715-4776-88E5-639F3B63B46C}" type="presParOf" srcId="{8F9512C0-84AE-47DA-AF96-6F0F08FAD673}" destId="{FFB9669F-22A4-4792-B203-5C39548179BE}" srcOrd="0" destOrd="0" presId="urn:microsoft.com/office/officeart/2005/8/layout/hList9"/>
    <dgm:cxn modelId="{F4BCD6F3-23DF-4E58-903E-906DF005603A}" type="presParOf" srcId="{8F9512C0-84AE-47DA-AF96-6F0F08FAD673}" destId="{6073FD12-11CD-4B52-9575-15AC384DBD0F}" srcOrd="1" destOrd="0" presId="urn:microsoft.com/office/officeart/2005/8/layout/hList9"/>
    <dgm:cxn modelId="{80F32373-6A82-4890-AD9A-CAB52B1C0B37}" type="presParOf" srcId="{6073FD12-11CD-4B52-9575-15AC384DBD0F}" destId="{A267809D-289A-4FFB-96DA-5C2257FB6237}" srcOrd="0" destOrd="0" presId="urn:microsoft.com/office/officeart/2005/8/layout/hList9"/>
    <dgm:cxn modelId="{3B34EF54-02A9-49B4-8920-19FDEB52E6AB}" type="presParOf" srcId="{6073FD12-11CD-4B52-9575-15AC384DBD0F}" destId="{D1DAD29D-21A9-40DD-A808-57F6D390AB68}" srcOrd="1" destOrd="0" presId="urn:microsoft.com/office/officeart/2005/8/layout/hList9"/>
    <dgm:cxn modelId="{B6E3E324-6BCD-4EB0-B6B9-CCA07362A0F6}" type="presParOf" srcId="{8F9512C0-84AE-47DA-AF96-6F0F08FAD673}" destId="{6DE2C00D-EB96-4D9A-B40C-8783942C4111}" srcOrd="2" destOrd="0" presId="urn:microsoft.com/office/officeart/2005/8/layout/hList9"/>
    <dgm:cxn modelId="{FA9913F8-018A-497D-B2DB-E8D64731AA4E}" type="presParOf" srcId="{6DE2C00D-EB96-4D9A-B40C-8783942C4111}" destId="{420CAC21-8813-4182-B9DD-D8AE40606253}" srcOrd="0" destOrd="0" presId="urn:microsoft.com/office/officeart/2005/8/layout/hList9"/>
    <dgm:cxn modelId="{17AE1797-6B6A-4B30-A2AA-9CCE71D9A94D}" type="presParOf" srcId="{6DE2C00D-EB96-4D9A-B40C-8783942C4111}" destId="{AD0FA782-4F17-4C11-BE97-F0C848EDF072}" srcOrd="1" destOrd="0" presId="urn:microsoft.com/office/officeart/2005/8/layout/hList9"/>
    <dgm:cxn modelId="{EDC85816-A0C7-471A-8AF4-F50BCB0AAA33}" type="presParOf" srcId="{95D0E4A9-BDDF-4CE8-A232-5D5992D9AC12}" destId="{E149A6AE-CF87-4912-9250-4C6F82C1374E}" srcOrd="2" destOrd="0" presId="urn:microsoft.com/office/officeart/2005/8/layout/hList9"/>
    <dgm:cxn modelId="{DEE85951-72EC-4784-BD98-2700D5A01EC8}" type="presParOf" srcId="{95D0E4A9-BDDF-4CE8-A232-5D5992D9AC12}" destId="{AE8E9FCD-4E4C-4882-B731-551EA9943223}" srcOrd="3" destOrd="0" presId="urn:microsoft.com/office/officeart/2005/8/layout/hList9"/>
    <dgm:cxn modelId="{78762DFD-8B37-44A3-8B6D-72E98AC15286}" type="presParOf" srcId="{95D0E4A9-BDDF-4CE8-A232-5D5992D9AC12}" destId="{21B6C224-5DD3-4326-98CD-1AA44B5C48B2}" srcOrd="4" destOrd="0" presId="urn:microsoft.com/office/officeart/2005/8/layout/hList9"/>
    <dgm:cxn modelId="{48ED1F9C-677F-4465-A837-DE81DEBEF941}" type="presParOf" srcId="{95D0E4A9-BDDF-4CE8-A232-5D5992D9AC12}" destId="{694FB267-903B-411F-A4E7-FED3E59D6A01}" srcOrd="5" destOrd="0" presId="urn:microsoft.com/office/officeart/2005/8/layout/hList9"/>
    <dgm:cxn modelId="{43C0F7AF-5C0E-43AD-B2DE-6AB01A1D1EC3}" type="presParOf" srcId="{95D0E4A9-BDDF-4CE8-A232-5D5992D9AC12}" destId="{2B94AE09-BF36-4F21-9971-78398CB7F59B}" srcOrd="6" destOrd="0" presId="urn:microsoft.com/office/officeart/2005/8/layout/hList9"/>
    <dgm:cxn modelId="{02CFE922-0B58-4E58-8495-AFDCBCCE3FF5}" type="presParOf" srcId="{2B94AE09-BF36-4F21-9971-78398CB7F59B}" destId="{FA70A1EA-F7FE-4FFB-9290-3EDCC70AAC4F}" srcOrd="0" destOrd="0" presId="urn:microsoft.com/office/officeart/2005/8/layout/hList9"/>
    <dgm:cxn modelId="{9B9BA776-0313-47CF-B1BE-A8536D79CF65}" type="presParOf" srcId="{2B94AE09-BF36-4F21-9971-78398CB7F59B}" destId="{A3A60522-1CB0-453A-B874-0F61520C22C6}" srcOrd="1" destOrd="0" presId="urn:microsoft.com/office/officeart/2005/8/layout/hList9"/>
    <dgm:cxn modelId="{FBA46875-66DE-411A-B903-0E38B06E0C46}" type="presParOf" srcId="{A3A60522-1CB0-453A-B874-0F61520C22C6}" destId="{0792D5C1-0BD5-4DE2-9E26-768D3C6D4A4E}" srcOrd="0" destOrd="0" presId="urn:microsoft.com/office/officeart/2005/8/layout/hList9"/>
    <dgm:cxn modelId="{6B4583D5-580F-4551-89CF-EADC50DF24B0}" type="presParOf" srcId="{A3A60522-1CB0-453A-B874-0F61520C22C6}" destId="{0D1ED773-67D8-4117-AEFE-91AA33648F62}" srcOrd="1" destOrd="0" presId="urn:microsoft.com/office/officeart/2005/8/layout/hList9"/>
    <dgm:cxn modelId="{37607667-D9AD-4ADE-862E-9C552374A7EC}" type="presParOf" srcId="{2B94AE09-BF36-4F21-9971-78398CB7F59B}" destId="{49D4BF8E-E8D0-4A08-9702-32B7857EC7A1}" srcOrd="2" destOrd="0" presId="urn:microsoft.com/office/officeart/2005/8/layout/hList9"/>
    <dgm:cxn modelId="{09016904-3E10-4F5E-903B-85A4ED69BFFC}" type="presParOf" srcId="{49D4BF8E-E8D0-4A08-9702-32B7857EC7A1}" destId="{20CF5B45-BDDA-4EC7-8612-199200C4B815}" srcOrd="0" destOrd="0" presId="urn:microsoft.com/office/officeart/2005/8/layout/hList9"/>
    <dgm:cxn modelId="{3D23FEB5-73C3-44B9-B9B4-61B74ABC82E0}" type="presParOf" srcId="{49D4BF8E-E8D0-4A08-9702-32B7857EC7A1}" destId="{8D490AF1-AF48-4102-AA67-B66BCBA9D4D0}" srcOrd="1" destOrd="0" presId="urn:microsoft.com/office/officeart/2005/8/layout/hList9"/>
    <dgm:cxn modelId="{B9F2735F-9A15-407F-B055-D28294E5BF6A}" type="presParOf" srcId="{95D0E4A9-BDDF-4CE8-A232-5D5992D9AC12}" destId="{9676CC4F-0B16-4B2C-A06D-E55DD2147A26}" srcOrd="7" destOrd="0" presId="urn:microsoft.com/office/officeart/2005/8/layout/hList9"/>
    <dgm:cxn modelId="{589B5EE2-4D80-4F86-AEFA-CB4CF91E7ED7}" type="presParOf" srcId="{95D0E4A9-BDDF-4CE8-A232-5D5992D9AC12}" destId="{FFD68A94-3199-4AB3-BADE-7BC7CE1166A9}"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AE086-6981-4369-AEE1-6354F99E5C1A}">
      <dsp:nvSpPr>
        <dsp:cNvPr id="0" name=""/>
        <dsp:cNvSpPr/>
      </dsp:nvSpPr>
      <dsp:spPr>
        <a:xfrm>
          <a:off x="978585" y="621389"/>
          <a:ext cx="4146447" cy="4146447"/>
        </a:xfrm>
        <a:prstGeom prst="blockArc">
          <a:avLst>
            <a:gd name="adj1" fmla="val 9000000"/>
            <a:gd name="adj2" fmla="val 16200000"/>
            <a:gd name="adj3" fmla="val 4637"/>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FF92F7DB-00C3-4ABB-A1B2-87134B4D2897}">
      <dsp:nvSpPr>
        <dsp:cNvPr id="0" name=""/>
        <dsp:cNvSpPr/>
      </dsp:nvSpPr>
      <dsp:spPr>
        <a:xfrm>
          <a:off x="978585" y="621389"/>
          <a:ext cx="4146447" cy="4146447"/>
        </a:xfrm>
        <a:prstGeom prst="blockArc">
          <a:avLst>
            <a:gd name="adj1" fmla="val 1800000"/>
            <a:gd name="adj2" fmla="val 9000000"/>
            <a:gd name="adj3" fmla="val 4637"/>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CD073F5E-22F1-46C8-9633-36843FDA281A}">
      <dsp:nvSpPr>
        <dsp:cNvPr id="0" name=""/>
        <dsp:cNvSpPr/>
      </dsp:nvSpPr>
      <dsp:spPr>
        <a:xfrm>
          <a:off x="978585" y="621389"/>
          <a:ext cx="4146447" cy="4146447"/>
        </a:xfrm>
        <a:prstGeom prst="blockArc">
          <a:avLst>
            <a:gd name="adj1" fmla="val 16200000"/>
            <a:gd name="adj2" fmla="val 1800000"/>
            <a:gd name="adj3" fmla="val 4637"/>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sp>
    <dsp:sp modelId="{185A7702-E6FF-462B-A0C5-E9D2103C920F}">
      <dsp:nvSpPr>
        <dsp:cNvPr id="0" name=""/>
        <dsp:cNvSpPr/>
      </dsp:nvSpPr>
      <dsp:spPr>
        <a:xfrm>
          <a:off x="2098118" y="1740922"/>
          <a:ext cx="1907380" cy="1907380"/>
        </a:xfrm>
        <a:prstGeom prst="ellipse">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7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zh-CN" altLang="en-US" sz="4800" b="1" kern="1200" dirty="0" smtClean="0">
              <a:solidFill>
                <a:schemeClr val="tx1">
                  <a:lumMod val="95000"/>
                  <a:lumOff val="5000"/>
                </a:schemeClr>
              </a:solidFill>
              <a:latin typeface="標楷體" pitchFamily="65" charset="-120"/>
              <a:ea typeface="標楷體" pitchFamily="65" charset="-120"/>
            </a:rPr>
            <a:t>顧客</a:t>
          </a:r>
          <a:endParaRPr lang="zh-CN" altLang="en-US" sz="4800" b="1" kern="1200" dirty="0">
            <a:solidFill>
              <a:schemeClr val="tx1">
                <a:lumMod val="95000"/>
                <a:lumOff val="5000"/>
              </a:schemeClr>
            </a:solidFill>
            <a:latin typeface="標楷體" pitchFamily="65" charset="-120"/>
            <a:ea typeface="標楷體" pitchFamily="65" charset="-120"/>
          </a:endParaRPr>
        </a:p>
      </dsp:txBody>
      <dsp:txXfrm>
        <a:off x="2098118" y="1740922"/>
        <a:ext cx="1907380" cy="1907380"/>
      </dsp:txXfrm>
    </dsp:sp>
    <dsp:sp modelId="{9405919D-E334-402D-B8A3-3648299C0EC0}">
      <dsp:nvSpPr>
        <dsp:cNvPr id="0" name=""/>
        <dsp:cNvSpPr/>
      </dsp:nvSpPr>
      <dsp:spPr>
        <a:xfrm>
          <a:off x="2384225" y="1872"/>
          <a:ext cx="1335166" cy="133516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95000"/>
                  <a:lumOff val="5000"/>
                </a:schemeClr>
              </a:solidFill>
              <a:latin typeface="標楷體" pitchFamily="65" charset="-120"/>
              <a:ea typeface="標楷體" pitchFamily="65" charset="-120"/>
            </a:rPr>
            <a:t>服務策略</a:t>
          </a:r>
          <a:endParaRPr lang="zh-CN" altLang="en-US" sz="2800" b="1" kern="1200" dirty="0">
            <a:solidFill>
              <a:schemeClr val="tx1">
                <a:lumMod val="95000"/>
                <a:lumOff val="5000"/>
              </a:schemeClr>
            </a:solidFill>
            <a:latin typeface="標楷體" pitchFamily="65" charset="-120"/>
            <a:ea typeface="標楷體" pitchFamily="65" charset="-120"/>
          </a:endParaRPr>
        </a:p>
      </dsp:txBody>
      <dsp:txXfrm>
        <a:off x="2384225" y="1872"/>
        <a:ext cx="1335166" cy="1335166"/>
      </dsp:txXfrm>
    </dsp:sp>
    <dsp:sp modelId="{1AFFFCCD-3C86-4581-8015-B275EBDD9FC9}">
      <dsp:nvSpPr>
        <dsp:cNvPr id="0" name=""/>
        <dsp:cNvSpPr/>
      </dsp:nvSpPr>
      <dsp:spPr>
        <a:xfrm>
          <a:off x="4138063" y="3039608"/>
          <a:ext cx="1335166" cy="133516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95000"/>
                  <a:lumOff val="5000"/>
                </a:schemeClr>
              </a:solidFill>
              <a:latin typeface="標楷體" pitchFamily="65" charset="-120"/>
              <a:ea typeface="標楷體" pitchFamily="65" charset="-120"/>
            </a:rPr>
            <a:t>員工</a:t>
          </a:r>
          <a:endParaRPr lang="zh-CN" altLang="en-US" sz="2800" b="1" kern="1200" dirty="0">
            <a:solidFill>
              <a:schemeClr val="tx1">
                <a:lumMod val="95000"/>
                <a:lumOff val="5000"/>
              </a:schemeClr>
            </a:solidFill>
            <a:latin typeface="標楷體" pitchFamily="65" charset="-120"/>
            <a:ea typeface="標楷體" pitchFamily="65" charset="-120"/>
          </a:endParaRPr>
        </a:p>
      </dsp:txBody>
      <dsp:txXfrm>
        <a:off x="4138063" y="3039608"/>
        <a:ext cx="1335166" cy="1335166"/>
      </dsp:txXfrm>
    </dsp:sp>
    <dsp:sp modelId="{D1695020-AA03-4E59-A4BE-BF31C4C3CE19}">
      <dsp:nvSpPr>
        <dsp:cNvPr id="0" name=""/>
        <dsp:cNvSpPr/>
      </dsp:nvSpPr>
      <dsp:spPr>
        <a:xfrm>
          <a:off x="630387" y="3039608"/>
          <a:ext cx="1335166" cy="1335166"/>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95000"/>
                  <a:lumOff val="5000"/>
                </a:schemeClr>
              </a:solidFill>
              <a:latin typeface="標楷體" pitchFamily="65" charset="-120"/>
              <a:ea typeface="標楷體" pitchFamily="65" charset="-120"/>
            </a:rPr>
            <a:t>支援系統</a:t>
          </a:r>
          <a:endParaRPr lang="zh-CN" altLang="en-US" sz="2800" b="1" kern="1200" dirty="0">
            <a:solidFill>
              <a:schemeClr val="tx1">
                <a:lumMod val="95000"/>
                <a:lumOff val="5000"/>
              </a:schemeClr>
            </a:solidFill>
            <a:latin typeface="標楷體" pitchFamily="65" charset="-120"/>
            <a:ea typeface="標楷體" pitchFamily="65" charset="-120"/>
          </a:endParaRPr>
        </a:p>
      </dsp:txBody>
      <dsp:txXfrm>
        <a:off x="630387" y="3039608"/>
        <a:ext cx="1335166" cy="13351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0A6B28-603F-44A0-9DE9-8F8C9C3F6DF1}">
      <dsp:nvSpPr>
        <dsp:cNvPr id="0" name=""/>
        <dsp:cNvSpPr/>
      </dsp:nvSpPr>
      <dsp:spPr>
        <a:xfrm>
          <a:off x="1884" y="991305"/>
          <a:ext cx="1363370" cy="6816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目標產能</a:t>
          </a:r>
          <a:endParaRPr lang="zh-TW" altLang="en-US" sz="2500" kern="1200" dirty="0">
            <a:latin typeface="標楷體" pitchFamily="65" charset="-120"/>
            <a:ea typeface="標楷體" pitchFamily="65" charset="-120"/>
          </a:endParaRPr>
        </a:p>
      </dsp:txBody>
      <dsp:txXfrm>
        <a:off x="1884" y="991305"/>
        <a:ext cx="1363370" cy="681685"/>
      </dsp:txXfrm>
    </dsp:sp>
    <dsp:sp modelId="{32A7FFAE-1A13-4859-8AC3-A7CD38D23FE7}">
      <dsp:nvSpPr>
        <dsp:cNvPr id="0" name=""/>
        <dsp:cNvSpPr/>
      </dsp:nvSpPr>
      <dsp:spPr>
        <a:xfrm rot="19457599">
          <a:off x="1302129" y="1113136"/>
          <a:ext cx="671598" cy="46054"/>
        </a:xfrm>
        <a:custGeom>
          <a:avLst/>
          <a:gdLst/>
          <a:ahLst/>
          <a:cxnLst/>
          <a:rect l="0" t="0" r="0" b="0"/>
          <a:pathLst>
            <a:path>
              <a:moveTo>
                <a:pt x="0" y="23027"/>
              </a:moveTo>
              <a:lnTo>
                <a:pt x="671598" y="2302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9457599">
        <a:off x="1621138" y="1119373"/>
        <a:ext cx="33579" cy="33579"/>
      </dsp:txXfrm>
    </dsp:sp>
    <dsp:sp modelId="{A4D8BFA6-EA13-4159-B531-5079633C5C80}">
      <dsp:nvSpPr>
        <dsp:cNvPr id="0" name=""/>
        <dsp:cNvSpPr/>
      </dsp:nvSpPr>
      <dsp:spPr>
        <a:xfrm>
          <a:off x="1910602" y="599336"/>
          <a:ext cx="1363370" cy="6816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過高</a:t>
          </a:r>
          <a:endParaRPr lang="zh-TW" altLang="en-US" sz="2500" kern="1200" dirty="0">
            <a:latin typeface="標楷體" pitchFamily="65" charset="-120"/>
            <a:ea typeface="標楷體" pitchFamily="65" charset="-120"/>
          </a:endParaRPr>
        </a:p>
      </dsp:txBody>
      <dsp:txXfrm>
        <a:off x="1910602" y="599336"/>
        <a:ext cx="1363370" cy="681685"/>
      </dsp:txXfrm>
    </dsp:sp>
    <dsp:sp modelId="{1F095927-9E07-4404-8814-41D4B8978887}">
      <dsp:nvSpPr>
        <dsp:cNvPr id="0" name=""/>
        <dsp:cNvSpPr/>
      </dsp:nvSpPr>
      <dsp:spPr>
        <a:xfrm rot="21587698">
          <a:off x="3273971" y="916180"/>
          <a:ext cx="542911" cy="46054"/>
        </a:xfrm>
        <a:custGeom>
          <a:avLst/>
          <a:gdLst/>
          <a:ahLst/>
          <a:cxnLst/>
          <a:rect l="0" t="0" r="0" b="0"/>
          <a:pathLst>
            <a:path>
              <a:moveTo>
                <a:pt x="0" y="23027"/>
              </a:moveTo>
              <a:lnTo>
                <a:pt x="542911" y="230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1587698">
        <a:off x="3531854" y="925634"/>
        <a:ext cx="27145" cy="27145"/>
      </dsp:txXfrm>
    </dsp:sp>
    <dsp:sp modelId="{7AC934C8-CC13-46B7-AD48-1F3076680E3C}">
      <dsp:nvSpPr>
        <dsp:cNvPr id="0" name=""/>
        <dsp:cNvSpPr/>
      </dsp:nvSpPr>
      <dsp:spPr>
        <a:xfrm>
          <a:off x="3816880" y="597393"/>
          <a:ext cx="1363370" cy="6816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超額成本</a:t>
          </a:r>
          <a:endParaRPr lang="zh-TW" altLang="en-US" sz="2500" kern="1200" dirty="0">
            <a:latin typeface="標楷體" pitchFamily="65" charset="-120"/>
            <a:ea typeface="標楷體" pitchFamily="65" charset="-120"/>
          </a:endParaRPr>
        </a:p>
      </dsp:txBody>
      <dsp:txXfrm>
        <a:off x="3816880" y="597393"/>
        <a:ext cx="1363370" cy="681685"/>
      </dsp:txXfrm>
    </dsp:sp>
    <dsp:sp modelId="{709F4B4D-7A7D-483A-9AA2-909316BAA2E2}">
      <dsp:nvSpPr>
        <dsp:cNvPr id="0" name=""/>
        <dsp:cNvSpPr/>
      </dsp:nvSpPr>
      <dsp:spPr>
        <a:xfrm rot="2142401">
          <a:off x="1302129" y="1505105"/>
          <a:ext cx="671598" cy="46054"/>
        </a:xfrm>
        <a:custGeom>
          <a:avLst/>
          <a:gdLst/>
          <a:ahLst/>
          <a:cxnLst/>
          <a:rect l="0" t="0" r="0" b="0"/>
          <a:pathLst>
            <a:path>
              <a:moveTo>
                <a:pt x="0" y="23027"/>
              </a:moveTo>
              <a:lnTo>
                <a:pt x="671598" y="2302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142401">
        <a:off x="1621138" y="1511342"/>
        <a:ext cx="33579" cy="33579"/>
      </dsp:txXfrm>
    </dsp:sp>
    <dsp:sp modelId="{BF8649BB-25FB-41D1-901B-279CA530B5AA}">
      <dsp:nvSpPr>
        <dsp:cNvPr id="0" name=""/>
        <dsp:cNvSpPr/>
      </dsp:nvSpPr>
      <dsp:spPr>
        <a:xfrm>
          <a:off x="1910602" y="1383274"/>
          <a:ext cx="1363370" cy="6816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不足</a:t>
          </a:r>
          <a:endParaRPr lang="zh-TW" altLang="en-US" sz="2500" kern="1200" dirty="0">
            <a:latin typeface="標楷體" pitchFamily="65" charset="-120"/>
            <a:ea typeface="標楷體" pitchFamily="65" charset="-120"/>
          </a:endParaRPr>
        </a:p>
      </dsp:txBody>
      <dsp:txXfrm>
        <a:off x="1910602" y="1383274"/>
        <a:ext cx="1363370" cy="681685"/>
      </dsp:txXfrm>
    </dsp:sp>
    <dsp:sp modelId="{50685327-7FD4-41E2-8056-F06C87FADF84}">
      <dsp:nvSpPr>
        <dsp:cNvPr id="0" name=""/>
        <dsp:cNvSpPr/>
      </dsp:nvSpPr>
      <dsp:spPr>
        <a:xfrm>
          <a:off x="3273973" y="1701089"/>
          <a:ext cx="545348" cy="46054"/>
        </a:xfrm>
        <a:custGeom>
          <a:avLst/>
          <a:gdLst/>
          <a:ahLst/>
          <a:cxnLst/>
          <a:rect l="0" t="0" r="0" b="0"/>
          <a:pathLst>
            <a:path>
              <a:moveTo>
                <a:pt x="0" y="23027"/>
              </a:moveTo>
              <a:lnTo>
                <a:pt x="545348" y="2302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33013" y="1710483"/>
        <a:ext cx="27267" cy="27267"/>
      </dsp:txXfrm>
    </dsp:sp>
    <dsp:sp modelId="{E9A97DED-8DD5-46B7-B101-88C6FB261B69}">
      <dsp:nvSpPr>
        <dsp:cNvPr id="0" name=""/>
        <dsp:cNvSpPr/>
      </dsp:nvSpPr>
      <dsp:spPr>
        <a:xfrm>
          <a:off x="3819321" y="1383274"/>
          <a:ext cx="1363370" cy="6816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顧客流失</a:t>
          </a:r>
          <a:endParaRPr lang="zh-TW" altLang="en-US" sz="2500" kern="1200" dirty="0">
            <a:latin typeface="標楷體" pitchFamily="65" charset="-120"/>
            <a:ea typeface="標楷體" pitchFamily="65" charset="-120"/>
          </a:endParaRPr>
        </a:p>
      </dsp:txBody>
      <dsp:txXfrm>
        <a:off x="3819321" y="1383274"/>
        <a:ext cx="1363370" cy="6816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2286E4-36AA-46FF-834B-A5F2819DD868}">
      <dsp:nvSpPr>
        <dsp:cNvPr id="0" name=""/>
        <dsp:cNvSpPr/>
      </dsp:nvSpPr>
      <dsp:spPr>
        <a:xfrm>
          <a:off x="337238" y="0"/>
          <a:ext cx="2461851" cy="18201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流程圖</a:t>
          </a:r>
          <a:endParaRPr lang="zh-TW" altLang="en-US" sz="3600" kern="1200" dirty="0">
            <a:latin typeface="標楷體" pitchFamily="65" charset="-120"/>
            <a:ea typeface="標楷體" pitchFamily="65" charset="-120"/>
          </a:endParaRPr>
        </a:p>
      </dsp:txBody>
      <dsp:txXfrm>
        <a:off x="337238" y="0"/>
        <a:ext cx="2461851" cy="1820158"/>
      </dsp:txXfrm>
    </dsp:sp>
    <dsp:sp modelId="{8A273516-9016-44F6-9CBB-D5AB55C3C281}">
      <dsp:nvSpPr>
        <dsp:cNvPr id="0" name=""/>
        <dsp:cNvSpPr/>
      </dsp:nvSpPr>
      <dsp:spPr>
        <a:xfrm>
          <a:off x="1000069" y="1828800"/>
          <a:ext cx="1136191" cy="1136191"/>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1000069" y="1828800"/>
        <a:ext cx="1136191" cy="1136191"/>
      </dsp:txXfrm>
    </dsp:sp>
    <dsp:sp modelId="{4FE4BAD6-307E-45D1-9215-5292A9F0ECBA}">
      <dsp:nvSpPr>
        <dsp:cNvPr id="0" name=""/>
        <dsp:cNvSpPr/>
      </dsp:nvSpPr>
      <dsp:spPr>
        <a:xfrm>
          <a:off x="303378" y="2991007"/>
          <a:ext cx="2529572" cy="1718116"/>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可見線</a:t>
          </a:r>
          <a:endParaRPr lang="zh-TW" altLang="en-US" sz="3600" kern="1200" dirty="0">
            <a:latin typeface="標楷體" pitchFamily="65" charset="-120"/>
            <a:ea typeface="標楷體" pitchFamily="65" charset="-120"/>
          </a:endParaRPr>
        </a:p>
      </dsp:txBody>
      <dsp:txXfrm>
        <a:off x="303378" y="2991007"/>
        <a:ext cx="2529572" cy="1718116"/>
      </dsp:txXfrm>
    </dsp:sp>
    <dsp:sp modelId="{208D20C1-6E8B-4C4D-8FDF-7A9FEDD5D7E9}">
      <dsp:nvSpPr>
        <dsp:cNvPr id="0" name=""/>
        <dsp:cNvSpPr/>
      </dsp:nvSpPr>
      <dsp:spPr>
        <a:xfrm rot="21386979">
          <a:off x="2872458" y="1935226"/>
          <a:ext cx="626610" cy="72872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zh-TW" altLang="en-US" sz="3100" kern="1200"/>
        </a:p>
      </dsp:txBody>
      <dsp:txXfrm rot="21386979">
        <a:off x="2872458" y="1935226"/>
        <a:ext cx="626610" cy="728729"/>
      </dsp:txXfrm>
    </dsp:sp>
    <dsp:sp modelId="{2EF7A1CB-719D-477C-BE22-8A2867CDE254}">
      <dsp:nvSpPr>
        <dsp:cNvPr id="0" name=""/>
        <dsp:cNvSpPr/>
      </dsp:nvSpPr>
      <dsp:spPr>
        <a:xfrm>
          <a:off x="4008321" y="103250"/>
          <a:ext cx="3917900" cy="39179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服務</a:t>
          </a:r>
          <a:endParaRPr lang="en-US" altLang="zh-TW" sz="3600" kern="1200" dirty="0" smtClean="0">
            <a:latin typeface="標楷體" pitchFamily="65" charset="-120"/>
            <a:ea typeface="標楷體" pitchFamily="65" charset="-120"/>
          </a:endParaRPr>
        </a:p>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藍圖</a:t>
          </a:r>
          <a:endParaRPr lang="zh-TW" altLang="en-US" sz="3600" kern="1200" dirty="0">
            <a:latin typeface="標楷體" pitchFamily="65" charset="-120"/>
            <a:ea typeface="標楷體" pitchFamily="65" charset="-120"/>
          </a:endParaRPr>
        </a:p>
      </dsp:txBody>
      <dsp:txXfrm>
        <a:off x="4008321" y="103250"/>
        <a:ext cx="3917900" cy="39179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9F9D54-3A39-4D6D-A55B-D65412ED23E4}">
      <dsp:nvSpPr>
        <dsp:cNvPr id="0" name=""/>
        <dsp:cNvSpPr/>
      </dsp:nvSpPr>
      <dsp:spPr>
        <a:xfrm>
          <a:off x="410085" y="0"/>
          <a:ext cx="4647633" cy="3552371"/>
        </a:xfrm>
        <a:prstGeom prst="right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452B5D5-1A95-433D-B9A4-B9AEBE561D51}">
      <dsp:nvSpPr>
        <dsp:cNvPr id="0" name=""/>
        <dsp:cNvSpPr/>
      </dsp:nvSpPr>
      <dsp:spPr>
        <a:xfrm>
          <a:off x="2636" y="1065711"/>
          <a:ext cx="1690200" cy="142094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TW" altLang="en-US" sz="4600" kern="1200" dirty="0" smtClean="0"/>
            <a:t>行銷</a:t>
          </a:r>
          <a:endParaRPr lang="zh-TW" altLang="en-US" sz="4600" kern="1200" dirty="0"/>
        </a:p>
      </dsp:txBody>
      <dsp:txXfrm>
        <a:off x="2636" y="1065711"/>
        <a:ext cx="1690200" cy="1420948"/>
      </dsp:txXfrm>
    </dsp:sp>
    <dsp:sp modelId="{5290841C-8DD4-4DFA-A4D1-8AD62A367538}">
      <dsp:nvSpPr>
        <dsp:cNvPr id="0" name=""/>
        <dsp:cNvSpPr/>
      </dsp:nvSpPr>
      <dsp:spPr>
        <a:xfrm>
          <a:off x="1888801" y="1065711"/>
          <a:ext cx="1690200" cy="142094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TW" altLang="en-US" sz="4600" kern="1200" dirty="0" smtClean="0"/>
            <a:t>財務</a:t>
          </a:r>
          <a:endParaRPr lang="zh-TW" altLang="en-US" sz="4600" kern="1200" dirty="0"/>
        </a:p>
      </dsp:txBody>
      <dsp:txXfrm>
        <a:off x="1888801" y="1065711"/>
        <a:ext cx="1690200" cy="1420948"/>
      </dsp:txXfrm>
    </dsp:sp>
    <dsp:sp modelId="{8D29B3F4-1320-4A65-BF77-C0CF413ED4EB}">
      <dsp:nvSpPr>
        <dsp:cNvPr id="0" name=""/>
        <dsp:cNvSpPr/>
      </dsp:nvSpPr>
      <dsp:spPr>
        <a:xfrm>
          <a:off x="3774967" y="1065711"/>
          <a:ext cx="1690200" cy="142094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TW" altLang="en-US" sz="4600" kern="1200" dirty="0" smtClean="0"/>
            <a:t>效率</a:t>
          </a:r>
          <a:endParaRPr lang="zh-TW" altLang="en-US" sz="4600" kern="1200" dirty="0"/>
        </a:p>
      </dsp:txBody>
      <dsp:txXfrm>
        <a:off x="3774967" y="1065711"/>
        <a:ext cx="1690200" cy="14209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4CA5C1-14A9-4B43-97E4-B2FD8A0D2223}">
      <dsp:nvSpPr>
        <dsp:cNvPr id="0" name=""/>
        <dsp:cNvSpPr/>
      </dsp:nvSpPr>
      <dsp:spPr>
        <a:xfrm rot="10800000">
          <a:off x="1527746" y="65537"/>
          <a:ext cx="4644876" cy="1453297"/>
        </a:xfrm>
        <a:prstGeom prst="homePlat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864" tIns="99060" rIns="184912" bIns="99060" numCol="1" spcCol="1270" anchor="ctr" anchorCtr="0">
          <a:noAutofit/>
        </a:bodyPr>
        <a:lstStyle/>
        <a:p>
          <a:pPr lvl="0" algn="l" defTabSz="1155700">
            <a:lnSpc>
              <a:spcPct val="90000"/>
            </a:lnSpc>
            <a:spcBef>
              <a:spcPct val="0"/>
            </a:spcBef>
            <a:spcAft>
              <a:spcPct val="35000"/>
            </a:spcAft>
          </a:pPr>
          <a:r>
            <a:rPr lang="zh-TW" altLang="en-US" sz="2600" b="1" kern="1200" dirty="0" smtClean="0">
              <a:solidFill>
                <a:srgbClr val="C00000"/>
              </a:solidFill>
            </a:rPr>
            <a:t>認為能由自己掌控服務流程</a:t>
          </a:r>
          <a:endParaRPr lang="zh-TW" altLang="en-US" sz="2600" b="1" kern="1200" dirty="0">
            <a:solidFill>
              <a:srgbClr val="C00000"/>
            </a:solidFill>
          </a:endParaRPr>
        </a:p>
      </dsp:txBody>
      <dsp:txXfrm rot="10800000">
        <a:off x="1527746" y="65537"/>
        <a:ext cx="4644876" cy="1453297"/>
      </dsp:txXfrm>
    </dsp:sp>
    <dsp:sp modelId="{0EF9749F-72B6-4550-92E9-89EA7DACBA0B}">
      <dsp:nvSpPr>
        <dsp:cNvPr id="0" name=""/>
        <dsp:cNvSpPr/>
      </dsp:nvSpPr>
      <dsp:spPr>
        <a:xfrm>
          <a:off x="806625" y="1752"/>
          <a:ext cx="1453297" cy="14532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5B256-38BF-4079-8BE1-EE6143B9B194}">
      <dsp:nvSpPr>
        <dsp:cNvPr id="0" name=""/>
        <dsp:cNvSpPr/>
      </dsp:nvSpPr>
      <dsp:spPr>
        <a:xfrm rot="10800000">
          <a:off x="1533274" y="1888870"/>
          <a:ext cx="4644876" cy="1453297"/>
        </a:xfrm>
        <a:prstGeom prst="homePlat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864" tIns="102870" rIns="192024" bIns="102870" numCol="1" spcCol="1270" anchor="ctr" anchorCtr="0">
          <a:noAutofit/>
        </a:bodyPr>
        <a:lstStyle/>
        <a:p>
          <a:pPr lvl="0" algn="l" defTabSz="1200150">
            <a:lnSpc>
              <a:spcPct val="90000"/>
            </a:lnSpc>
            <a:spcBef>
              <a:spcPct val="0"/>
            </a:spcBef>
            <a:spcAft>
              <a:spcPct val="35000"/>
            </a:spcAft>
          </a:pPr>
          <a:r>
            <a:rPr lang="zh-TW" sz="2700" b="1" kern="1200" dirty="0" smtClean="0">
              <a:solidFill>
                <a:srgbClr val="C00000"/>
              </a:solidFill>
            </a:rPr>
            <a:t>公司推廣觀念，讓顧客更相信自助式服務的效益</a:t>
          </a:r>
          <a:endParaRPr lang="zh-TW" altLang="en-US" sz="2700" b="1" kern="1200" dirty="0">
            <a:solidFill>
              <a:srgbClr val="C00000"/>
            </a:solidFill>
          </a:endParaRPr>
        </a:p>
      </dsp:txBody>
      <dsp:txXfrm rot="10800000">
        <a:off x="1533274" y="1888870"/>
        <a:ext cx="4644876" cy="1453297"/>
      </dsp:txXfrm>
    </dsp:sp>
    <dsp:sp modelId="{F6A8ACCE-912F-4ED8-9369-1D40594F6C84}">
      <dsp:nvSpPr>
        <dsp:cNvPr id="0" name=""/>
        <dsp:cNvSpPr/>
      </dsp:nvSpPr>
      <dsp:spPr>
        <a:xfrm>
          <a:off x="806625" y="1888870"/>
          <a:ext cx="1453297" cy="145329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6FD759-08D4-41FA-B50C-995BA3DA2F6B}">
      <dsp:nvSpPr>
        <dsp:cNvPr id="0" name=""/>
        <dsp:cNvSpPr/>
      </dsp:nvSpPr>
      <dsp:spPr>
        <a:xfrm rot="5400000">
          <a:off x="4943835" y="-1599290"/>
          <a:ext cx="1865925" cy="553110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zh-TW" sz="3200" kern="1200" dirty="0" smtClean="0">
              <a:latin typeface="標楷體" pitchFamily="65" charset="-120"/>
              <a:ea typeface="標楷體" pitchFamily="65" charset="-120"/>
            </a:rPr>
            <a:t>作業流程鬆散且非結構化</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sz="3200" kern="1200" dirty="0" smtClean="0">
              <a:latin typeface="標楷體" pitchFamily="65" charset="-120"/>
              <a:ea typeface="標楷體" pitchFamily="65" charset="-120"/>
            </a:rPr>
            <a:t>仰賴個別銷售人員與顧客間建立的私人情誼</a:t>
          </a:r>
          <a:endParaRPr lang="zh-TW" altLang="en-US" sz="3200" kern="1200" dirty="0">
            <a:latin typeface="標楷體" pitchFamily="65" charset="-120"/>
            <a:ea typeface="標楷體" pitchFamily="65" charset="-120"/>
          </a:endParaRPr>
        </a:p>
      </dsp:txBody>
      <dsp:txXfrm rot="5400000">
        <a:off x="4943835" y="-1599290"/>
        <a:ext cx="1865925" cy="5531104"/>
      </dsp:txXfrm>
    </dsp:sp>
    <dsp:sp modelId="{A864DDEA-1073-4640-86C2-AA652893EE77}">
      <dsp:nvSpPr>
        <dsp:cNvPr id="0" name=""/>
        <dsp:cNvSpPr/>
      </dsp:nvSpPr>
      <dsp:spPr>
        <a:xfrm>
          <a:off x="0" y="58"/>
          <a:ext cx="3111246" cy="2332406"/>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Arial" pitchFamily="34" charset="0"/>
              <a:ea typeface="標楷體" pitchFamily="65" charset="-120"/>
              <a:cs typeface="Arial" pitchFamily="34" charset="0"/>
            </a:rPr>
            <a:t>Nordstrom</a:t>
          </a:r>
          <a:r>
            <a:rPr lang="zh-TW" sz="4100" kern="1200" dirty="0" smtClean="0">
              <a:latin typeface="Arial" pitchFamily="34" charset="0"/>
              <a:ea typeface="標楷體" pitchFamily="65" charset="-120"/>
              <a:cs typeface="Arial" pitchFamily="34" charset="0"/>
            </a:rPr>
            <a:t>百貨</a:t>
          </a:r>
          <a:endParaRPr lang="zh-TW" altLang="en-US" sz="4100" kern="1200" dirty="0">
            <a:latin typeface="Arial" pitchFamily="34" charset="0"/>
            <a:ea typeface="標楷體" pitchFamily="65" charset="-120"/>
            <a:cs typeface="Arial" pitchFamily="34" charset="0"/>
          </a:endParaRPr>
        </a:p>
      </dsp:txBody>
      <dsp:txXfrm>
        <a:off x="0" y="58"/>
        <a:ext cx="3111246" cy="2332406"/>
      </dsp:txXfrm>
    </dsp:sp>
    <dsp:sp modelId="{98E224CC-D980-4BA7-9587-92A41AAB10E1}">
      <dsp:nvSpPr>
        <dsp:cNvPr id="0" name=""/>
        <dsp:cNvSpPr/>
      </dsp:nvSpPr>
      <dsp:spPr>
        <a:xfrm rot="5400000">
          <a:off x="4943835" y="849736"/>
          <a:ext cx="1865925" cy="5531104"/>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zh-TW" sz="3200" kern="1200" dirty="0" smtClean="0">
              <a:latin typeface="標楷體" pitchFamily="65" charset="-120"/>
              <a:ea typeface="標楷體" pitchFamily="65" charset="-120"/>
            </a:rPr>
            <a:t>流程相當定型化</a:t>
          </a:r>
          <a:endParaRPr lang="zh-TW" altLang="en-US" sz="3200" kern="1200" dirty="0">
            <a:latin typeface="標楷體" pitchFamily="65" charset="-120"/>
            <a:ea typeface="標楷體" pitchFamily="65" charset="-120"/>
          </a:endParaRPr>
        </a:p>
        <a:p>
          <a:pPr marL="285750" lvl="1" indent="-285750" algn="l" defTabSz="1422400">
            <a:lnSpc>
              <a:spcPct val="90000"/>
            </a:lnSpc>
            <a:spcBef>
              <a:spcPct val="0"/>
            </a:spcBef>
            <a:spcAft>
              <a:spcPct val="15000"/>
            </a:spcAft>
            <a:buChar char="••"/>
          </a:pPr>
          <a:r>
            <a:rPr lang="zh-TW" sz="3200" kern="1200" dirty="0" smtClean="0">
              <a:latin typeface="標楷體" pitchFamily="65" charset="-120"/>
              <a:ea typeface="標楷體" pitchFamily="65" charset="-120"/>
            </a:rPr>
            <a:t>藉資訊系統</a:t>
          </a:r>
          <a:r>
            <a:rPr lang="en-US" sz="3200" kern="1200" dirty="0" smtClean="0">
              <a:latin typeface="標楷體" pitchFamily="65" charset="-120"/>
              <a:ea typeface="標楷體" pitchFamily="65" charset="-120"/>
            </a:rPr>
            <a:t>(</a:t>
          </a:r>
          <a:r>
            <a:rPr lang="zh-TW" sz="3200" kern="1200" dirty="0" smtClean="0">
              <a:latin typeface="標楷體" pitchFamily="65" charset="-120"/>
              <a:ea typeface="標楷體" pitchFamily="65" charset="-120"/>
            </a:rPr>
            <a:t>非員工</a:t>
          </a:r>
          <a:r>
            <a:rPr lang="en-US" sz="3200" kern="1200" dirty="0" smtClean="0">
              <a:latin typeface="標楷體" pitchFamily="65" charset="-120"/>
              <a:ea typeface="標楷體" pitchFamily="65" charset="-120"/>
            </a:rPr>
            <a:t>)</a:t>
          </a:r>
          <a:r>
            <a:rPr lang="zh-TW" sz="3200" kern="1200" dirty="0" smtClean="0">
              <a:latin typeface="標楷體" pitchFamily="65" charset="-120"/>
              <a:ea typeface="標楷體" pitchFamily="65" charset="-120"/>
            </a:rPr>
            <a:t>紀錄顧客個人偏好</a:t>
          </a:r>
          <a:endParaRPr lang="zh-TW" altLang="en-US" sz="3200" kern="1200" dirty="0">
            <a:latin typeface="標楷體" pitchFamily="65" charset="-120"/>
            <a:ea typeface="標楷體" pitchFamily="65" charset="-120"/>
          </a:endParaRPr>
        </a:p>
      </dsp:txBody>
      <dsp:txXfrm rot="5400000">
        <a:off x="4943835" y="849736"/>
        <a:ext cx="1865925" cy="5531104"/>
      </dsp:txXfrm>
    </dsp:sp>
    <dsp:sp modelId="{8195FEC2-38AA-46B5-ADE0-C6F82FDA95FB}">
      <dsp:nvSpPr>
        <dsp:cNvPr id="0" name=""/>
        <dsp:cNvSpPr/>
      </dsp:nvSpPr>
      <dsp:spPr>
        <a:xfrm>
          <a:off x="0" y="2449085"/>
          <a:ext cx="3111246" cy="2332406"/>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zh-TW" altLang="en-US" sz="4100" b="0" kern="1200" dirty="0" smtClean="0">
              <a:solidFill>
                <a:schemeClr val="bg1"/>
              </a:solidFill>
              <a:ea typeface="標楷體" pitchFamily="65" charset="-120"/>
              <a:cs typeface="Arial" charset="0"/>
            </a:rPr>
            <a:t>麗池卡爾頓</a:t>
          </a:r>
          <a:r>
            <a:rPr lang="zh-TW" sz="4100" kern="1200" dirty="0" smtClean="0">
              <a:latin typeface="Arial" pitchFamily="34" charset="0"/>
              <a:ea typeface="標楷體" pitchFamily="65" charset="-120"/>
              <a:cs typeface="Arial" pitchFamily="34" charset="0"/>
            </a:rPr>
            <a:t>飯店</a:t>
          </a:r>
          <a:endParaRPr lang="zh-TW" altLang="en-US" sz="4100" kern="1200" dirty="0">
            <a:latin typeface="Arial" pitchFamily="34" charset="0"/>
            <a:ea typeface="標楷體" pitchFamily="65" charset="-120"/>
            <a:cs typeface="Arial" pitchFamily="34" charset="0"/>
          </a:endParaRPr>
        </a:p>
      </dsp:txBody>
      <dsp:txXfrm>
        <a:off x="0" y="2449085"/>
        <a:ext cx="3111246" cy="233240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5CE758-1E46-43B6-ACDF-50460752D4BB}">
      <dsp:nvSpPr>
        <dsp:cNvPr id="0" name=""/>
        <dsp:cNvSpPr/>
      </dsp:nvSpPr>
      <dsp:spPr>
        <a:xfrm>
          <a:off x="2286000" y="0"/>
          <a:ext cx="1524000" cy="1098122"/>
        </a:xfrm>
        <a:prstGeom prst="trapezoid">
          <a:avLst>
            <a:gd name="adj" fmla="val 6939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altLang="zh-TW" sz="2800" b="1" kern="1200" dirty="0" smtClean="0">
            <a:solidFill>
              <a:schemeClr val="bg1"/>
            </a:solidFill>
            <a:latin typeface="標楷體" pitchFamily="65" charset="-120"/>
            <a:ea typeface="標楷體" pitchFamily="65" charset="-120"/>
          </a:endParaRPr>
        </a:p>
        <a:p>
          <a:pPr lvl="0" algn="ctr" defTabSz="1244600">
            <a:lnSpc>
              <a:spcPct val="90000"/>
            </a:lnSpc>
            <a:spcBef>
              <a:spcPct val="0"/>
            </a:spcBef>
            <a:spcAft>
              <a:spcPct val="35000"/>
            </a:spcAft>
          </a:pPr>
          <a:r>
            <a:rPr lang="zh-TW" altLang="en-US" sz="2800" b="1" kern="1200" dirty="0" smtClean="0">
              <a:solidFill>
                <a:schemeClr val="bg1"/>
              </a:solidFill>
              <a:latin typeface="標楷體" pitchFamily="65" charset="-120"/>
              <a:ea typeface="標楷體" pitchFamily="65" charset="-120"/>
            </a:rPr>
            <a:t>顧客</a:t>
          </a:r>
          <a:endParaRPr lang="zh-TW" altLang="en-US" sz="2800" b="1" kern="1200" dirty="0">
            <a:solidFill>
              <a:schemeClr val="bg1"/>
            </a:solidFill>
            <a:latin typeface="標楷體" pitchFamily="65" charset="-120"/>
            <a:ea typeface="標楷體" pitchFamily="65" charset="-120"/>
          </a:endParaRPr>
        </a:p>
      </dsp:txBody>
      <dsp:txXfrm>
        <a:off x="2286000" y="0"/>
        <a:ext cx="1524000" cy="1098122"/>
      </dsp:txXfrm>
    </dsp:sp>
    <dsp:sp modelId="{2863DFA6-9335-4EA2-AEEC-820CA2F0A264}">
      <dsp:nvSpPr>
        <dsp:cNvPr id="0" name=""/>
        <dsp:cNvSpPr/>
      </dsp:nvSpPr>
      <dsp:spPr>
        <a:xfrm>
          <a:off x="1524000" y="1098121"/>
          <a:ext cx="3048000" cy="1098122"/>
        </a:xfrm>
        <a:prstGeom prst="trapezoid">
          <a:avLst>
            <a:gd name="adj" fmla="val 69391"/>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銷售及幕僚</a:t>
          </a:r>
          <a:endParaRPr lang="zh-TW" altLang="en-US" sz="2800" b="1" kern="1200" dirty="0">
            <a:latin typeface="標楷體" pitchFamily="65" charset="-120"/>
            <a:ea typeface="標楷體" pitchFamily="65" charset="-120"/>
          </a:endParaRPr>
        </a:p>
      </dsp:txBody>
      <dsp:txXfrm>
        <a:off x="2057400" y="1098121"/>
        <a:ext cx="1981200" cy="1098122"/>
      </dsp:txXfrm>
    </dsp:sp>
    <dsp:sp modelId="{B66908A8-668A-41E0-8210-F0563DD67FFC}">
      <dsp:nvSpPr>
        <dsp:cNvPr id="0" name=""/>
        <dsp:cNvSpPr/>
      </dsp:nvSpPr>
      <dsp:spPr>
        <a:xfrm>
          <a:off x="762000" y="2196244"/>
          <a:ext cx="4572000" cy="1098122"/>
        </a:xfrm>
        <a:prstGeom prst="trapezoid">
          <a:avLst>
            <a:gd name="adj" fmla="val 69391"/>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bg1"/>
              </a:solidFill>
              <a:latin typeface="標楷體" pitchFamily="65" charset="-120"/>
              <a:ea typeface="標楷體" pitchFamily="65" charset="-120"/>
            </a:rPr>
            <a:t>部門經理、</a:t>
          </a:r>
          <a:endParaRPr lang="en-US" altLang="zh-TW" sz="2800" b="1" kern="1200" dirty="0" smtClean="0">
            <a:solidFill>
              <a:schemeClr val="bg1"/>
            </a:solidFill>
            <a:latin typeface="標楷體" pitchFamily="65" charset="-120"/>
            <a:ea typeface="標楷體" pitchFamily="65" charset="-120"/>
          </a:endParaRPr>
        </a:p>
        <a:p>
          <a:pPr lvl="0" algn="ctr" defTabSz="1244600">
            <a:lnSpc>
              <a:spcPct val="90000"/>
            </a:lnSpc>
            <a:spcBef>
              <a:spcPct val="0"/>
            </a:spcBef>
            <a:spcAft>
              <a:spcPct val="35000"/>
            </a:spcAft>
          </a:pPr>
          <a:r>
            <a:rPr lang="zh-TW" altLang="en-US" sz="2800" b="1" kern="1200" dirty="0" smtClean="0">
              <a:solidFill>
                <a:schemeClr val="bg1"/>
              </a:solidFill>
              <a:latin typeface="標楷體" pitchFamily="65" charset="-120"/>
              <a:ea typeface="標楷體" pitchFamily="65" charset="-120"/>
            </a:rPr>
            <a:t>百貨公司經理</a:t>
          </a:r>
          <a:endParaRPr lang="zh-TW" altLang="en-US" sz="2800" b="1" kern="1200" dirty="0">
            <a:solidFill>
              <a:schemeClr val="bg1"/>
            </a:solidFill>
            <a:latin typeface="標楷體" pitchFamily="65" charset="-120"/>
            <a:ea typeface="標楷體" pitchFamily="65" charset="-120"/>
          </a:endParaRPr>
        </a:p>
      </dsp:txBody>
      <dsp:txXfrm>
        <a:off x="1562100" y="2196244"/>
        <a:ext cx="2971800" cy="1098122"/>
      </dsp:txXfrm>
    </dsp:sp>
    <dsp:sp modelId="{853A378E-EF2C-418D-B50D-F149C06A3323}">
      <dsp:nvSpPr>
        <dsp:cNvPr id="0" name=""/>
        <dsp:cNvSpPr/>
      </dsp:nvSpPr>
      <dsp:spPr>
        <a:xfrm>
          <a:off x="0" y="3294366"/>
          <a:ext cx="6096000" cy="1098122"/>
        </a:xfrm>
        <a:prstGeom prst="trapezoid">
          <a:avLst>
            <a:gd name="adj" fmla="val 69391"/>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董事會</a:t>
          </a:r>
          <a:endParaRPr lang="zh-TW" altLang="en-US" sz="2800" b="1" kern="1200" dirty="0">
            <a:latin typeface="標楷體" pitchFamily="65" charset="-120"/>
            <a:ea typeface="標楷體" pitchFamily="65" charset="-120"/>
          </a:endParaRPr>
        </a:p>
      </dsp:txBody>
      <dsp:txXfrm>
        <a:off x="1066799" y="3294366"/>
        <a:ext cx="3962400" cy="109812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E0505-A2FC-4BD7-B4F2-693600749721}">
      <dsp:nvSpPr>
        <dsp:cNvPr id="0" name=""/>
        <dsp:cNvSpPr/>
      </dsp:nvSpPr>
      <dsp:spPr>
        <a:xfrm>
          <a:off x="460905" y="144007"/>
          <a:ext cx="3479899" cy="208793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標楷體" pitchFamily="65" charset="-120"/>
              <a:ea typeface="標楷體" pitchFamily="65" charset="-120"/>
            </a:rPr>
            <a:t>個人手冊</a:t>
          </a:r>
          <a:endParaRPr lang="zh-TW" altLang="en-US" sz="3900" kern="1200" dirty="0">
            <a:latin typeface="標楷體" pitchFamily="65" charset="-120"/>
            <a:ea typeface="標楷體" pitchFamily="65" charset="-120"/>
          </a:endParaRPr>
        </a:p>
      </dsp:txBody>
      <dsp:txXfrm>
        <a:off x="460905" y="144007"/>
        <a:ext cx="3479899" cy="2087939"/>
      </dsp:txXfrm>
    </dsp:sp>
    <dsp:sp modelId="{FDF294E7-EC01-46D1-8E83-2D7DA1072056}">
      <dsp:nvSpPr>
        <dsp:cNvPr id="0" name=""/>
        <dsp:cNvSpPr/>
      </dsp:nvSpPr>
      <dsp:spPr>
        <a:xfrm>
          <a:off x="4288794" y="144007"/>
          <a:ext cx="3479899" cy="208793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solidFill>
                <a:schemeClr val="tx1">
                  <a:lumMod val="95000"/>
                  <a:lumOff val="5000"/>
                </a:schemeClr>
              </a:solidFill>
              <a:latin typeface="標楷體" pitchFamily="65" charset="-120"/>
              <a:ea typeface="標楷體" pitchFamily="65" charset="-120"/>
            </a:rPr>
            <a:t>寄卡片</a:t>
          </a:r>
          <a:r>
            <a:rPr lang="zh-TW" altLang="en-US" sz="3900" kern="1200" dirty="0" smtClean="0">
              <a:solidFill>
                <a:schemeClr val="tx1">
                  <a:lumMod val="95000"/>
                  <a:lumOff val="5000"/>
                </a:schemeClr>
              </a:solidFill>
              <a:ea typeface="標楷體" pitchFamily="65" charset="-120"/>
            </a:rPr>
            <a:t>、送花、感謝信給</a:t>
          </a:r>
          <a:r>
            <a:rPr lang="zh-TW" altLang="en-US" sz="3900" kern="1200" dirty="0" smtClean="0">
              <a:solidFill>
                <a:schemeClr val="tx1">
                  <a:lumMod val="95000"/>
                  <a:lumOff val="5000"/>
                </a:schemeClr>
              </a:solidFill>
              <a:latin typeface="標楷體" pitchFamily="65" charset="-120"/>
              <a:ea typeface="標楷體" pitchFamily="65" charset="-120"/>
            </a:rPr>
            <a:t>顧客的預算無限制</a:t>
          </a:r>
          <a:endParaRPr lang="en-US" altLang="zh-TW" sz="3900" kern="1200" dirty="0" smtClean="0">
            <a:solidFill>
              <a:schemeClr val="tx1">
                <a:lumMod val="95000"/>
                <a:lumOff val="5000"/>
              </a:schemeClr>
            </a:solidFill>
            <a:latin typeface="標楷體" pitchFamily="65" charset="-120"/>
            <a:ea typeface="標楷體" pitchFamily="65" charset="-120"/>
          </a:endParaRPr>
        </a:p>
      </dsp:txBody>
      <dsp:txXfrm>
        <a:off x="4288794" y="144007"/>
        <a:ext cx="3479899" cy="2087939"/>
      </dsp:txXfrm>
    </dsp:sp>
    <dsp:sp modelId="{071E7072-9DF3-4DBA-B43C-A461F2DE3E5C}">
      <dsp:nvSpPr>
        <dsp:cNvPr id="0" name=""/>
        <dsp:cNvSpPr/>
      </dsp:nvSpPr>
      <dsp:spPr>
        <a:xfrm>
          <a:off x="460905" y="2363898"/>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latin typeface="標楷體" pitchFamily="65" charset="-120"/>
              <a:ea typeface="標楷體" pitchFamily="65" charset="-120"/>
            </a:rPr>
            <a:t>鼓勵銷售員陪伴顧客</a:t>
          </a:r>
          <a:endParaRPr lang="zh-TW" altLang="en-US" sz="3900" kern="1200" dirty="0">
            <a:latin typeface="標楷體" pitchFamily="65" charset="-120"/>
            <a:ea typeface="標楷體" pitchFamily="65" charset="-120"/>
          </a:endParaRPr>
        </a:p>
      </dsp:txBody>
      <dsp:txXfrm>
        <a:off x="460905" y="2363898"/>
        <a:ext cx="3479899" cy="2087939"/>
      </dsp:txXfrm>
    </dsp:sp>
    <dsp:sp modelId="{D456E724-16FC-400F-9A88-F122BC2819F0}">
      <dsp:nvSpPr>
        <dsp:cNvPr id="0" name=""/>
        <dsp:cNvSpPr/>
      </dsp:nvSpPr>
      <dsp:spPr>
        <a:xfrm>
          <a:off x="4288794" y="2363898"/>
          <a:ext cx="3479899" cy="2087939"/>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zh-TW" altLang="en-US" sz="3900" kern="1200" dirty="0" smtClean="0">
              <a:solidFill>
                <a:schemeClr val="tx1">
                  <a:lumMod val="95000"/>
                  <a:lumOff val="5000"/>
                </a:schemeClr>
              </a:solidFill>
              <a:latin typeface="標楷體" pitchFamily="65" charset="-120"/>
              <a:ea typeface="標楷體" pitchFamily="65" charset="-120"/>
            </a:rPr>
            <a:t>最寬鬆的退貨政策</a:t>
          </a:r>
          <a:endParaRPr lang="zh-TW" altLang="en-US" sz="3900" kern="1200" dirty="0">
            <a:solidFill>
              <a:schemeClr val="tx1">
                <a:lumMod val="95000"/>
                <a:lumOff val="5000"/>
              </a:schemeClr>
            </a:solidFill>
            <a:latin typeface="標楷體" pitchFamily="65" charset="-120"/>
            <a:ea typeface="標楷體" pitchFamily="65" charset="-120"/>
          </a:endParaRPr>
        </a:p>
      </dsp:txBody>
      <dsp:txXfrm>
        <a:off x="4288794" y="2363898"/>
        <a:ext cx="3479899" cy="208793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67809D-289A-4FFB-96DA-5C2257FB6237}">
      <dsp:nvSpPr>
        <dsp:cNvPr id="0" name=""/>
        <dsp:cNvSpPr/>
      </dsp:nvSpPr>
      <dsp:spPr>
        <a:xfrm>
          <a:off x="1436953" y="1298574"/>
          <a:ext cx="2691132" cy="1794985"/>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一、發展策略焦點時須有所取捨</a:t>
          </a:r>
          <a:endParaRPr lang="en-US" altLang="zh-TW" sz="2800" kern="1200" dirty="0" smtClean="0">
            <a:latin typeface="標楷體" pitchFamily="65" charset="-120"/>
            <a:ea typeface="標楷體" pitchFamily="65" charset="-120"/>
          </a:endParaRPr>
        </a:p>
      </dsp:txBody>
      <dsp:txXfrm>
        <a:off x="1867534" y="1298574"/>
        <a:ext cx="2260550" cy="1794985"/>
      </dsp:txXfrm>
    </dsp:sp>
    <dsp:sp modelId="{420CAC21-8813-4182-B9DD-D8AE40606253}">
      <dsp:nvSpPr>
        <dsp:cNvPr id="0" name=""/>
        <dsp:cNvSpPr/>
      </dsp:nvSpPr>
      <dsp:spPr>
        <a:xfrm>
          <a:off x="1436953" y="3093559"/>
          <a:ext cx="2691132" cy="1794985"/>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二、流程矩陣、流程分析、產能</a:t>
          </a:r>
          <a:endParaRPr lang="zh-TW" altLang="en-US" sz="2800" kern="1200" dirty="0">
            <a:latin typeface="標楷體" pitchFamily="65" charset="-120"/>
            <a:ea typeface="標楷體" pitchFamily="65" charset="-120"/>
          </a:endParaRPr>
        </a:p>
      </dsp:txBody>
      <dsp:txXfrm>
        <a:off x="1867534" y="3093559"/>
        <a:ext cx="2260550" cy="1794985"/>
      </dsp:txXfrm>
    </dsp:sp>
    <dsp:sp modelId="{AE8E9FCD-4E4C-4882-B731-551EA9943223}">
      <dsp:nvSpPr>
        <dsp:cNvPr id="0" name=""/>
        <dsp:cNvSpPr/>
      </dsp:nvSpPr>
      <dsp:spPr>
        <a:xfrm>
          <a:off x="1682" y="580939"/>
          <a:ext cx="1794088" cy="1794088"/>
        </a:xfrm>
        <a:prstGeom prst="ellips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911600">
            <a:lnSpc>
              <a:spcPct val="90000"/>
            </a:lnSpc>
            <a:spcBef>
              <a:spcPct val="0"/>
            </a:spcBef>
            <a:spcAft>
              <a:spcPct val="35000"/>
            </a:spcAft>
          </a:pPr>
          <a:r>
            <a:rPr lang="zh-TW" altLang="en-US" sz="8800" kern="1200" dirty="0" smtClean="0">
              <a:latin typeface="標楷體" pitchFamily="65" charset="-120"/>
              <a:ea typeface="標楷體" pitchFamily="65" charset="-120"/>
            </a:rPr>
            <a:t>同</a:t>
          </a:r>
          <a:endParaRPr lang="zh-TW" altLang="en-US" sz="8800" kern="1200" dirty="0">
            <a:latin typeface="標楷體" pitchFamily="65" charset="-120"/>
            <a:ea typeface="標楷體" pitchFamily="65" charset="-120"/>
          </a:endParaRPr>
        </a:p>
      </dsp:txBody>
      <dsp:txXfrm>
        <a:off x="1682" y="580939"/>
        <a:ext cx="1794088" cy="1794088"/>
      </dsp:txXfrm>
    </dsp:sp>
    <dsp:sp modelId="{0792D5C1-0BD5-4DE2-9E26-768D3C6D4A4E}">
      <dsp:nvSpPr>
        <dsp:cNvPr id="0" name=""/>
        <dsp:cNvSpPr/>
      </dsp:nvSpPr>
      <dsp:spPr>
        <a:xfrm>
          <a:off x="5922173" y="1298574"/>
          <a:ext cx="2691132" cy="1794985"/>
        </a:xfrm>
        <a:prstGeom prst="rect">
          <a:avLst/>
        </a:prstGeom>
        <a:solidFill>
          <a:srgbClr val="C1E8FB"/>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US" altLang="zh-TW" sz="2200" kern="1200" dirty="0" smtClean="0">
              <a:latin typeface="標楷體" pitchFamily="65" charset="-120"/>
              <a:ea typeface="標楷體" pitchFamily="65" charset="-120"/>
            </a:rPr>
            <a:t>1.</a:t>
          </a:r>
          <a:r>
            <a:rPr lang="zh-TW" altLang="en-US" sz="2200" kern="1200" dirty="0" smtClean="0">
              <a:latin typeface="標楷體" pitchFamily="65" charset="-120"/>
              <a:ea typeface="標楷體" pitchFamily="65" charset="-120"/>
            </a:rPr>
            <a:t>高度個人化</a:t>
          </a:r>
          <a:endParaRPr lang="en-US" altLang="zh-TW" sz="2200" kern="1200" dirty="0" smtClean="0">
            <a:latin typeface="標楷體" pitchFamily="65" charset="-120"/>
            <a:ea typeface="標楷體" pitchFamily="65" charset="-120"/>
          </a:endParaRPr>
        </a:p>
        <a:p>
          <a:pPr lvl="0" algn="l" defTabSz="977900">
            <a:lnSpc>
              <a:spcPct val="90000"/>
            </a:lnSpc>
            <a:spcBef>
              <a:spcPct val="0"/>
            </a:spcBef>
            <a:spcAft>
              <a:spcPct val="35000"/>
            </a:spcAft>
          </a:pPr>
          <a:r>
            <a:rPr lang="en-US" altLang="zh-TW" sz="2200" kern="1200" dirty="0" smtClean="0">
              <a:latin typeface="標楷體" pitchFamily="65" charset="-120"/>
              <a:ea typeface="標楷體" pitchFamily="65" charset="-120"/>
            </a:rPr>
            <a:t>2.</a:t>
          </a:r>
          <a:r>
            <a:rPr lang="zh-TW" altLang="en-US" sz="2200" kern="1200" dirty="0" smtClean="0">
              <a:latin typeface="標楷體" pitchFamily="65" charset="-120"/>
              <a:ea typeface="標楷體" pitchFamily="65" charset="-120"/>
            </a:rPr>
            <a:t>快速提供服務</a:t>
          </a:r>
          <a:endParaRPr lang="en-US" altLang="zh-TW" sz="2200" kern="1200" dirty="0" smtClean="0">
            <a:latin typeface="標楷體" pitchFamily="65" charset="-120"/>
            <a:ea typeface="標楷體" pitchFamily="65" charset="-120"/>
          </a:endParaRPr>
        </a:p>
        <a:p>
          <a:pPr lvl="0" algn="l" defTabSz="977900">
            <a:lnSpc>
              <a:spcPct val="90000"/>
            </a:lnSpc>
            <a:spcBef>
              <a:spcPct val="0"/>
            </a:spcBef>
            <a:spcAft>
              <a:spcPct val="35000"/>
            </a:spcAft>
          </a:pPr>
          <a:r>
            <a:rPr lang="en-US" altLang="zh-TW" sz="2200" kern="1200" dirty="0" smtClean="0">
              <a:latin typeface="標楷體" pitchFamily="65" charset="-120"/>
              <a:ea typeface="標楷體" pitchFamily="65" charset="-120"/>
            </a:rPr>
            <a:t>3.</a:t>
          </a:r>
          <a:r>
            <a:rPr lang="zh-TW" altLang="en-US" sz="2200" kern="1200" dirty="0" smtClean="0">
              <a:latin typeface="標楷體" pitchFamily="65" charset="-120"/>
              <a:ea typeface="標楷體" pitchFamily="65" charset="-120"/>
            </a:rPr>
            <a:t>直接接觸客戶</a:t>
          </a:r>
          <a:endParaRPr lang="en-US" altLang="zh-TW" sz="2200" kern="1200" dirty="0" smtClean="0">
            <a:latin typeface="標楷體" pitchFamily="65" charset="-120"/>
            <a:ea typeface="標楷體" pitchFamily="65" charset="-120"/>
          </a:endParaRPr>
        </a:p>
        <a:p>
          <a:pPr lvl="0" algn="l" defTabSz="977900">
            <a:lnSpc>
              <a:spcPct val="90000"/>
            </a:lnSpc>
            <a:spcBef>
              <a:spcPct val="0"/>
            </a:spcBef>
            <a:spcAft>
              <a:spcPct val="35000"/>
            </a:spcAft>
          </a:pPr>
          <a:r>
            <a:rPr lang="en-US" altLang="zh-TW" sz="2200" kern="1200" dirty="0" smtClean="0">
              <a:latin typeface="標楷體" pitchFamily="65" charset="-120"/>
              <a:ea typeface="標楷體" pitchFamily="65" charset="-120"/>
            </a:rPr>
            <a:t>4.</a:t>
          </a:r>
          <a:r>
            <a:rPr lang="zh-TW" altLang="en-US" sz="2200" kern="1200" dirty="0" smtClean="0">
              <a:latin typeface="標楷體" pitchFamily="65" charset="-120"/>
              <a:ea typeface="標楷體" pitchFamily="65" charset="-120"/>
            </a:rPr>
            <a:t>變異性大</a:t>
          </a:r>
          <a:endParaRPr lang="zh-TW" altLang="en-US" sz="2200" kern="1200" dirty="0"/>
        </a:p>
      </dsp:txBody>
      <dsp:txXfrm>
        <a:off x="6352754" y="1298574"/>
        <a:ext cx="2260550" cy="1794985"/>
      </dsp:txXfrm>
    </dsp:sp>
    <dsp:sp modelId="{20CF5B45-BDDA-4EC7-8612-199200C4B815}">
      <dsp:nvSpPr>
        <dsp:cNvPr id="0" name=""/>
        <dsp:cNvSpPr/>
      </dsp:nvSpPr>
      <dsp:spPr>
        <a:xfrm>
          <a:off x="5922173" y="3093559"/>
          <a:ext cx="2691132" cy="1794985"/>
        </a:xfrm>
        <a:prstGeom prst="rect">
          <a:avLst/>
        </a:prstGeom>
        <a:solidFill>
          <a:srgbClr val="C1E8FB">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存貨、排程平緩需求</a:t>
          </a:r>
          <a:endParaRPr lang="zh-TW" altLang="en-US" sz="2800" kern="1200" dirty="0">
            <a:latin typeface="標楷體" pitchFamily="65" charset="-120"/>
            <a:ea typeface="標楷體" pitchFamily="65" charset="-120"/>
          </a:endParaRPr>
        </a:p>
      </dsp:txBody>
      <dsp:txXfrm>
        <a:off x="6352754" y="3093559"/>
        <a:ext cx="2260550" cy="1794985"/>
      </dsp:txXfrm>
    </dsp:sp>
    <dsp:sp modelId="{FFD68A94-3199-4AB3-BADE-7BC7CE1166A9}">
      <dsp:nvSpPr>
        <dsp:cNvPr id="0" name=""/>
        <dsp:cNvSpPr/>
      </dsp:nvSpPr>
      <dsp:spPr>
        <a:xfrm>
          <a:off x="4486902" y="580939"/>
          <a:ext cx="1794088" cy="1794088"/>
        </a:xfrm>
        <a:prstGeom prst="ellipse">
          <a:avLst/>
        </a:prstGeom>
        <a:solidFill>
          <a:srgbClr val="1AB4AD"/>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911600">
            <a:lnSpc>
              <a:spcPct val="90000"/>
            </a:lnSpc>
            <a:spcBef>
              <a:spcPct val="0"/>
            </a:spcBef>
            <a:spcAft>
              <a:spcPct val="35000"/>
            </a:spcAft>
          </a:pPr>
          <a:r>
            <a:rPr lang="zh-TW" altLang="en-US" sz="8800" kern="1200" dirty="0" smtClean="0">
              <a:latin typeface="標楷體" pitchFamily="65" charset="-120"/>
              <a:ea typeface="標楷體" pitchFamily="65" charset="-120"/>
            </a:rPr>
            <a:t>異</a:t>
          </a:r>
          <a:endParaRPr lang="zh-TW" altLang="en-US" sz="8800" kern="1200" dirty="0">
            <a:latin typeface="標楷體" pitchFamily="65" charset="-120"/>
            <a:ea typeface="標楷體" pitchFamily="65" charset="-120"/>
          </a:endParaRPr>
        </a:p>
      </dsp:txBody>
      <dsp:txXfrm>
        <a:off x="4486902" y="580939"/>
        <a:ext cx="1794088" cy="17940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4E960-007F-4BCE-9E07-BE41E68CD51F}" type="datetimeFigureOut">
              <a:rPr lang="zh-TW" altLang="en-US" smtClean="0"/>
              <a:t>2014/3/15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DFA68-9AB4-4CA3-B9FB-8D7D8C86AC52}"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smtClean="0">
                <a:ea typeface="新細明體" charset="-120"/>
              </a:rPr>
              <a:t>這張表就是剛才那個設計矩陣的進一步延伸，他顯示員工、作業、技術創新等特性會隨著顧客與服務系統接觸程度的不同而改變。</a:t>
            </a:r>
            <a:endParaRPr lang="en-US" altLang="zh-TW" smtClean="0">
              <a:ea typeface="新細明體" charset="-120"/>
            </a:endParaRPr>
          </a:p>
          <a:p>
            <a:pPr eaLnBrk="1" hangingPunct="1"/>
            <a:r>
              <a:rPr lang="zh-TW" altLang="en-US" smtClean="0">
                <a:ea typeface="新細明體" charset="-120"/>
              </a:rPr>
              <a:t>像是員工所需能力這邊，如果接觸程度很低如郵件往來，那其實員工只要會收發郵件這樣得行政能力就可以了。而如果是電話接觸的話當然電話技巧語溝通表達的能力就很重要。那像面對面嚴密規格接觸的話就特別需要作業程序的能力來進行大量的標準化作業。而面對面寬鬆規格的接觸就會需要專業業務能力。最後面對面大量客製化的接觸方式時，員工就需要專業的問題診斷能力來確認顧客的需要和期望。</a:t>
            </a:r>
          </a:p>
        </p:txBody>
      </p:sp>
      <p:sp>
        <p:nvSpPr>
          <p:cNvPr id="51204"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581AA391-8063-4963-B751-F73C0175D335}" type="slidenum">
              <a:rPr lang="zh-TW" altLang="en-US" sz="1200" smtClean="0"/>
              <a:pPr eaLnBrk="1" hangingPunct="1"/>
              <a:t>10</a:t>
            </a:fld>
            <a:endParaRPr lang="en-US" altLang="zh-TW"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9D9C6A9C-1213-4839-8E5B-DC5ABF550B14}" type="slidenum">
              <a:rPr lang="en-US" altLang="zh-TW" sz="1200" smtClean="0"/>
              <a:pPr eaLnBrk="1" hangingPunct="1"/>
              <a:t>19</a:t>
            </a:fld>
            <a:endParaRPr lang="en-US" altLang="zh-TW" sz="1200" smtClean="0"/>
          </a:p>
        </p:txBody>
      </p:sp>
      <p:sp>
        <p:nvSpPr>
          <p:cNvPr id="60419" name="幻灯片图像占位符 1"/>
          <p:cNvSpPr>
            <a:spLocks noGrp="1" noRot="1" noChangeAspect="1" noTextEdit="1"/>
          </p:cNvSpPr>
          <p:nvPr>
            <p:ph type="sldImg"/>
          </p:nvPr>
        </p:nvSpPr>
        <p:spPr>
          <a:ln/>
        </p:spPr>
      </p:sp>
      <p:sp>
        <p:nvSpPr>
          <p:cNvPr id="60420"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60421" name="灯片编号占位符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fld id="{3F423D2C-7D06-4EAE-AA50-22F32C6FEB36}" type="slidenum">
              <a:rPr lang="zh-CN" altLang="en-US" sz="1200"/>
              <a:pPr algn="r" eaLnBrk="1" hangingPunct="1"/>
              <a:t>19</a:t>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A94A9085-BC9C-4E41-A55A-4B788442ECB2}" type="slidenum">
              <a:rPr lang="en-US" altLang="zh-TW" sz="1200" smtClean="0"/>
              <a:pPr eaLnBrk="1" hangingPunct="1"/>
              <a:t>20</a:t>
            </a:fld>
            <a:endParaRPr lang="en-US" altLang="zh-TW" sz="1200" smtClean="0"/>
          </a:p>
        </p:txBody>
      </p:sp>
      <p:sp>
        <p:nvSpPr>
          <p:cNvPr id="61443" name="幻灯片图像占位符 1"/>
          <p:cNvSpPr>
            <a:spLocks noGrp="1" noRot="1" noChangeAspect="1" noTextEdit="1"/>
          </p:cNvSpPr>
          <p:nvPr>
            <p:ph type="sldImg"/>
          </p:nvPr>
        </p:nvSpPr>
        <p:spPr>
          <a:ln/>
        </p:spPr>
      </p:sp>
      <p:sp>
        <p:nvSpPr>
          <p:cNvPr id="61444"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61445" name="灯片编号占位符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fld id="{0A44B31D-6136-428E-81FE-36A1E0D2AA02}" type="slidenum">
              <a:rPr lang="zh-CN" altLang="en-US" sz="1200"/>
              <a:pPr algn="r" eaLnBrk="1" hangingPunct="1"/>
              <a:t>20</a:t>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a:ln/>
        </p:spPr>
      </p:sp>
      <p:sp>
        <p:nvSpPr>
          <p:cNvPr id="62467"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62468"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64AD7761-33F7-4945-A6FE-7A8A8FCAFE17}" type="slidenum">
              <a:rPr lang="en-US" altLang="zh-TW" sz="1200" smtClean="0"/>
              <a:pPr eaLnBrk="1" hangingPunct="1"/>
              <a:t>21</a:t>
            </a:fld>
            <a:endParaRPr lang="en-US" altLang="zh-TW"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a:ln/>
        </p:spPr>
      </p:sp>
      <p:sp>
        <p:nvSpPr>
          <p:cNvPr id="63491"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63492"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21FF7DDA-34AE-421D-B293-439FFD285EC3}" type="slidenum">
              <a:rPr lang="en-US" altLang="zh-TW" sz="1200" smtClean="0"/>
              <a:pPr eaLnBrk="1" hangingPunct="1"/>
              <a:t>22</a:t>
            </a:fld>
            <a:endParaRPr lang="en-US" altLang="zh-TW"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a:ln/>
        </p:spPr>
      </p:sp>
      <p:sp>
        <p:nvSpPr>
          <p:cNvPr id="64515"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64516"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2997A616-9BFA-45B6-ABC5-1EE49E4AAA48}" type="slidenum">
              <a:rPr lang="en-US" altLang="zh-TW" sz="1200" smtClean="0"/>
              <a:pPr eaLnBrk="1" hangingPunct="1"/>
              <a:t>23</a:t>
            </a:fld>
            <a:endParaRPr lang="en-US" altLang="zh-TW"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a:ln/>
        </p:spPr>
      </p:sp>
      <p:sp>
        <p:nvSpPr>
          <p:cNvPr id="65539"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65540"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3944EB1B-D43D-4CC9-9FCC-A724E4719915}" type="slidenum">
              <a:rPr lang="en-US" altLang="zh-TW" sz="1200" smtClean="0"/>
              <a:pPr eaLnBrk="1" hangingPunct="1"/>
              <a:t>24</a:t>
            </a:fld>
            <a:endParaRPr lang="en-US" altLang="zh-TW"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a:ln/>
        </p:spPr>
      </p:sp>
      <p:sp>
        <p:nvSpPr>
          <p:cNvPr id="66563"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66564"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6FF9DD21-23CE-4B5C-B5EC-D0B3889EE0E9}" type="slidenum">
              <a:rPr lang="en-US" altLang="zh-TW" sz="1200" smtClean="0"/>
              <a:pPr eaLnBrk="1" hangingPunct="1"/>
              <a:t>25</a:t>
            </a:fld>
            <a:endParaRPr lang="en-US" altLang="zh-TW"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ln/>
        </p:spPr>
      </p:sp>
      <p:sp>
        <p:nvSpPr>
          <p:cNvPr id="67587"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ea typeface="新細明體" charset="-120"/>
            </a:endParaRPr>
          </a:p>
        </p:txBody>
      </p:sp>
      <p:sp>
        <p:nvSpPr>
          <p:cNvPr id="67588"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A9304707-FB80-46BE-AB05-1A8477A901AA}" type="slidenum">
              <a:rPr lang="en-US" altLang="zh-TW" sz="1200" smtClean="0"/>
              <a:pPr eaLnBrk="1" hangingPunct="1"/>
              <a:t>26</a:t>
            </a:fld>
            <a:endParaRPr lang="en-US" altLang="zh-TW"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55F3458D-E4A7-4416-B10D-6143D941C498}" type="slidenum">
              <a:rPr lang="zh-CN" altLang="en-US" sz="1200" smtClean="0"/>
              <a:pPr eaLnBrk="1" hangingPunct="1"/>
              <a:t>27</a:t>
            </a:fld>
            <a:endParaRPr lang="en-US" altLang="zh-CN"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焦點策略對服務業來說很重要</a:t>
            </a:r>
            <a:endParaRPr lang="en-US" altLang="zh-TW" dirty="0" smtClean="0"/>
          </a:p>
          <a:p>
            <a:r>
              <a:rPr lang="zh-TW" altLang="en-US" dirty="0" smtClean="0"/>
              <a:t>服務業變異性大，因為面對形形色色的客人，能力上需要極大的彈性</a:t>
            </a:r>
            <a:endParaRPr lang="en-US" altLang="zh-TW" dirty="0" smtClean="0"/>
          </a:p>
          <a:p>
            <a:r>
              <a:rPr lang="zh-TW" altLang="en-US" dirty="0" smtClean="0"/>
              <a:t>存貨排程，來平緩需求對生產的影響</a:t>
            </a:r>
            <a:endParaRPr lang="zh-TW" altLang="en-US" dirty="0"/>
          </a:p>
        </p:txBody>
      </p:sp>
      <p:sp>
        <p:nvSpPr>
          <p:cNvPr id="4" name="投影片編號版面配置區 3"/>
          <p:cNvSpPr>
            <a:spLocks noGrp="1"/>
          </p:cNvSpPr>
          <p:nvPr>
            <p:ph type="sldNum" sz="quarter" idx="10"/>
          </p:nvPr>
        </p:nvSpPr>
        <p:spPr/>
        <p:txBody>
          <a:bodyPr/>
          <a:lstStyle/>
          <a:p>
            <a:fld id="{62DDFA68-9AB4-4CA3-B9FB-8D7D8C86AC52}" type="slidenum">
              <a:rPr lang="zh-TW" altLang="en-US" smtClean="0"/>
              <a:t>31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52228"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DA4E5F96-A913-4C20-95A0-B667A9CFBA0B}" type="slidenum">
              <a:rPr lang="zh-CN" altLang="en-US" sz="1200" smtClean="0"/>
              <a:pPr eaLnBrk="1" hangingPunct="1"/>
              <a:t>11</a:t>
            </a:fld>
            <a:endParaRPr lang="en-US" altLang="zh-CN"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流程設須有的方向，我們覺得是</a:t>
            </a:r>
            <a:endParaRPr lang="zh-TW" altLang="en-US" dirty="0"/>
          </a:p>
        </p:txBody>
      </p:sp>
      <p:sp>
        <p:nvSpPr>
          <p:cNvPr id="4" name="投影片編號版面配置區 3"/>
          <p:cNvSpPr>
            <a:spLocks noGrp="1"/>
          </p:cNvSpPr>
          <p:nvPr>
            <p:ph type="sldNum" sz="quarter" idx="10"/>
          </p:nvPr>
        </p:nvSpPr>
        <p:spPr/>
        <p:txBody>
          <a:bodyPr/>
          <a:lstStyle/>
          <a:p>
            <a:fld id="{62DDFA68-9AB4-4CA3-B9FB-8D7D8C86AC52}" type="slidenum">
              <a:rPr lang="zh-TW" altLang="en-US" smtClean="0"/>
              <a:t>33</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流程設須有的方向，我們覺得是</a:t>
            </a:r>
          </a:p>
          <a:p>
            <a:endParaRPr lang="zh-TW" altLang="en-US" dirty="0"/>
          </a:p>
        </p:txBody>
      </p:sp>
      <p:sp>
        <p:nvSpPr>
          <p:cNvPr id="4" name="投影片編號版面配置區 3"/>
          <p:cNvSpPr>
            <a:spLocks noGrp="1"/>
          </p:cNvSpPr>
          <p:nvPr>
            <p:ph type="sldNum" sz="quarter" idx="10"/>
          </p:nvPr>
        </p:nvSpPr>
        <p:spPr/>
        <p:txBody>
          <a:bodyPr/>
          <a:lstStyle/>
          <a:p>
            <a:fld id="{62DDFA68-9AB4-4CA3-B9FB-8D7D8C86AC52}" type="slidenum">
              <a:rPr lang="zh-TW" altLang="en-US" smtClean="0"/>
              <a:t>34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a:ln/>
        </p:spPr>
      </p:sp>
      <p:sp>
        <p:nvSpPr>
          <p:cNvPr id="53251"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ea typeface="新細明體" charset="-120"/>
            </a:endParaRPr>
          </a:p>
        </p:txBody>
      </p:sp>
      <p:sp>
        <p:nvSpPr>
          <p:cNvPr id="53252"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DE193338-CF8E-40F9-9B58-744D3A26B4CF}" type="slidenum">
              <a:rPr lang="en-US" altLang="zh-TW" sz="1200" smtClean="0"/>
              <a:pPr eaLnBrk="1" hangingPunct="1"/>
              <a:t>12</a:t>
            </a:fld>
            <a:endParaRPr lang="en-US" altLang="zh-TW"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2ADD6BAB-8428-44E9-8FEE-2168E82A3345}" type="slidenum">
              <a:rPr lang="en-US" altLang="zh-TW" sz="1200" smtClean="0"/>
              <a:pPr eaLnBrk="1" hangingPunct="1"/>
              <a:t>13</a:t>
            </a:fld>
            <a:endParaRPr lang="en-US" altLang="zh-TW" sz="1200" smtClean="0"/>
          </a:p>
        </p:txBody>
      </p:sp>
      <p:sp>
        <p:nvSpPr>
          <p:cNvPr id="54275" name="Rectangle 2"/>
          <p:cNvSpPr>
            <a:spLocks noGrp="1" noRot="1" noChangeAspect="1" noChangeArrowheads="1" noTextEdit="1"/>
          </p:cNvSpPr>
          <p:nvPr>
            <p:ph type="sldImg"/>
          </p:nvPr>
        </p:nvSpPr>
        <p:spPr>
          <a:xfrm>
            <a:off x="1144588" y="687388"/>
            <a:ext cx="4568825" cy="3425825"/>
          </a:xfrm>
          <a:ln w="12700"/>
        </p:spPr>
      </p:sp>
      <p:sp>
        <p:nvSpPr>
          <p:cNvPr id="54276" name="Rectangle 3"/>
          <p:cNvSpPr>
            <a:spLocks noGrp="1" noChangeArrowheads="1"/>
          </p:cNvSpPr>
          <p:nvPr>
            <p:ph type="body" idx="1"/>
          </p:nvPr>
        </p:nvSpPr>
        <p:spPr>
          <a:xfrm>
            <a:off x="914508" y="4344135"/>
            <a:ext cx="5028986"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eaLnBrk="1" hangingPunct="1"/>
            <a:endParaRPr lang="zh-TW" altLang="zh-TW"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5530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6D566D03-17B5-4297-9BA0-D5B02BC76A2A}" type="slidenum">
              <a:rPr lang="zh-CN" altLang="en-US" sz="1200" smtClean="0"/>
              <a:pPr eaLnBrk="1" hangingPunct="1"/>
              <a:t>14</a:t>
            </a:fld>
            <a:endParaRPr lang="en-US" altLang="zh-CN"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F0BFC514-4549-4C17-84AA-F93299825C3A}" type="slidenum">
              <a:rPr lang="zh-CN" altLang="en-US" sz="1200" smtClean="0"/>
              <a:pPr eaLnBrk="1" hangingPunct="1"/>
              <a:t>15</a:t>
            </a:fld>
            <a:endParaRPr lang="en-US" altLang="zh-CN"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57348"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4260E3FD-A6D7-4469-BBE9-65C5D38EA5E8}" type="slidenum">
              <a:rPr lang="en-US" altLang="zh-TW" sz="1200" smtClean="0"/>
              <a:pPr eaLnBrk="1" hangingPunct="1"/>
              <a:t>16</a:t>
            </a:fld>
            <a:endParaRPr lang="en-US" altLang="zh-TW"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a:ln/>
        </p:spPr>
      </p:sp>
      <p:sp>
        <p:nvSpPr>
          <p:cNvPr id="58371" name="備忘稿版面配置區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58372" name="投影片編號版面配置區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F6453D0A-EFCC-4F74-B81C-48CC21FF29C3}" type="slidenum">
              <a:rPr lang="en-US" altLang="zh-TW" sz="1200" smtClean="0"/>
              <a:pPr eaLnBrk="1" hangingPunct="1"/>
              <a:t>17</a:t>
            </a:fld>
            <a:endParaRPr lang="en-US" altLang="zh-TW"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4ED31055-7390-4235-8362-C0620CAD110B}" type="slidenum">
              <a:rPr lang="en-US" altLang="zh-TW" sz="1200" smtClean="0"/>
              <a:pPr eaLnBrk="1" hangingPunct="1"/>
              <a:t>18</a:t>
            </a:fld>
            <a:endParaRPr lang="en-US" altLang="zh-TW" sz="1200" smtClean="0"/>
          </a:p>
        </p:txBody>
      </p:sp>
      <p:sp>
        <p:nvSpPr>
          <p:cNvPr id="59395" name="幻灯片图像占位符 1"/>
          <p:cNvSpPr>
            <a:spLocks noGrp="1" noRot="1" noChangeAspect="1" noTextEdit="1"/>
          </p:cNvSpPr>
          <p:nvPr>
            <p:ph type="sldImg"/>
          </p:nvPr>
        </p:nvSpPr>
        <p:spPr>
          <a:ln/>
        </p:spPr>
      </p:sp>
      <p:sp>
        <p:nvSpPr>
          <p:cNvPr id="59396"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ea typeface="新細明體" charset="-120"/>
            </a:endParaRPr>
          </a:p>
        </p:txBody>
      </p:sp>
      <p:sp>
        <p:nvSpPr>
          <p:cNvPr id="59397" name="灯片编号占位符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fld id="{B95CD7E6-16E5-49B3-91D0-8A5D80C25DFD}" type="slidenum">
              <a:rPr lang="zh-CN" altLang="en-US" sz="1200"/>
              <a:pPr algn="r" eaLnBrk="1" hangingPunct="1"/>
              <a:t>18</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TW" smtClean="0"/>
              <a:t> </a:t>
            </a:r>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182811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2069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125216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400310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396416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186415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327330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199659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423593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128949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119647E7-86A6-3A4E-981F-8CD977BED7A3}" type="datetimeFigureOut">
              <a:rPr kumimoji="1" lang="zh-TW" altLang="en-US" smtClean="0"/>
              <a:pPr/>
              <a:t>2014/3/15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23685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647E7-86A6-3A4E-981F-8CD977BED7A3}" type="datetimeFigureOut">
              <a:rPr kumimoji="1" lang="zh-TW" altLang="en-US" smtClean="0"/>
              <a:pPr/>
              <a:t>2014/3/15</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D28EE-5BC8-0248-B673-DAB3353BB5B0}" type="slidenum">
              <a:rPr kumimoji="1" lang="zh-TW" altLang="en-US" smtClean="0"/>
              <a:pPr/>
              <a:t>‹#›</a:t>
            </a:fld>
            <a:endParaRPr kumimoji="1" lang="zh-TW" altLang="en-US"/>
          </a:p>
        </p:txBody>
      </p:sp>
    </p:spTree>
    <p:extLst>
      <p:ext uri="{BB962C8B-B14F-4D97-AF65-F5344CB8AC3E}">
        <p14:creationId xmlns:p14="http://schemas.microsoft.com/office/powerpoint/2010/main" xmlns="" val="376663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3.jpe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indy\Desktop\silver.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noAutofit/>
          </a:bodyPr>
          <a:lstStyle/>
          <a:p>
            <a:r>
              <a:rPr lang="zh-TW" altLang="en-US" sz="7200" dirty="0" smtClean="0">
                <a:latin typeface="標楷體" pitchFamily="65" charset="-120"/>
                <a:ea typeface="標楷體" pitchFamily="65" charset="-120"/>
              </a:rPr>
              <a:t>第六章 服務流程</a:t>
            </a:r>
            <a:endParaRPr lang="zh-TW" altLang="en-US" sz="7200" dirty="0">
              <a:latin typeface="標楷體" pitchFamily="65" charset="-120"/>
              <a:ea typeface="標楷體" pitchFamily="65" charset="-120"/>
            </a:endParaRPr>
          </a:p>
        </p:txBody>
      </p:sp>
      <p:pic>
        <p:nvPicPr>
          <p:cNvPr id="6148" name="Picture 4" descr="C:\Users\Cindy\Desktop\生館\silver-service.jpg"/>
          <p:cNvPicPr>
            <a:picLocks noChangeAspect="1" noChangeArrowheads="1"/>
          </p:cNvPicPr>
          <p:nvPr/>
        </p:nvPicPr>
        <p:blipFill>
          <a:blip r:embed="rId3"/>
          <a:srcRect/>
          <a:stretch>
            <a:fillRect/>
          </a:stretch>
        </p:blipFill>
        <p:spPr bwMode="auto">
          <a:xfrm rot="21062615">
            <a:off x="376889" y="1705836"/>
            <a:ext cx="3838121" cy="17333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內容版面配置區 2"/>
          <p:cNvSpPr>
            <a:spLocks noGrp="1"/>
          </p:cNvSpPr>
          <p:nvPr>
            <p:ph idx="1"/>
          </p:nvPr>
        </p:nvSpPr>
        <p:spPr>
          <a:xfrm>
            <a:off x="4326538" y="1881754"/>
            <a:ext cx="5283200" cy="2308906"/>
          </a:xfrm>
        </p:spPr>
        <p:txBody>
          <a:bodyPr>
            <a:normAutofit fontScale="77500" lnSpcReduction="20000"/>
          </a:bodyPr>
          <a:lstStyle/>
          <a:p>
            <a:r>
              <a:rPr lang="zh-TW" altLang="en-US" b="1" u="sng" dirty="0" smtClean="0">
                <a:latin typeface="標楷體" pitchFamily="65" charset="-120"/>
                <a:ea typeface="標楷體" pitchFamily="65" charset="-120"/>
              </a:rPr>
              <a:t>報告日期</a:t>
            </a:r>
            <a:r>
              <a:rPr lang="en-US" altLang="zh-TW" dirty="0" smtClean="0">
                <a:latin typeface="標楷體" pitchFamily="65" charset="-120"/>
                <a:ea typeface="標楷體" pitchFamily="65" charset="-120"/>
              </a:rPr>
              <a:t>:2014/03/17</a:t>
            </a:r>
          </a:p>
          <a:p>
            <a:r>
              <a:rPr lang="zh-TW" altLang="en-US" b="1" u="sng" dirty="0" smtClean="0">
                <a:latin typeface="標楷體" pitchFamily="65" charset="-120"/>
                <a:ea typeface="標楷體" pitchFamily="65" charset="-120"/>
              </a:rPr>
              <a:t>組員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醫管碩一、陳少東</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          企管碩二、蔡維珊</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          企管碩一、黃婉婷</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醫管碩一、黃芷凌</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rPr>
              <a:t>      </a:t>
            </a:r>
          </a:p>
          <a:p>
            <a:endParaRPr lang="zh-TW" altLang="en-US" dirty="0">
              <a:latin typeface="標楷體" pitchFamily="65" charset="-120"/>
              <a:ea typeface="標楷體" pitchFamily="65" charset="-120"/>
            </a:endParaRPr>
          </a:p>
        </p:txBody>
      </p:sp>
      <p:pic>
        <p:nvPicPr>
          <p:cNvPr id="6152" name="Picture 8" descr="http://g.udn.com.tw/community/img/PSN_PHOTO/boss1899/f_1555425_1.gif?t=1394874759950"/>
          <p:cNvPicPr>
            <a:picLocks noChangeAspect="1" noChangeArrowheads="1" noCrop="1"/>
          </p:cNvPicPr>
          <p:nvPr/>
        </p:nvPicPr>
        <p:blipFill>
          <a:blip r:embed="rId4"/>
          <a:srcRect/>
          <a:stretch>
            <a:fillRect/>
          </a:stretch>
        </p:blipFill>
        <p:spPr bwMode="auto">
          <a:xfrm>
            <a:off x="3591526" y="2574245"/>
            <a:ext cx="1470024" cy="1470024"/>
          </a:xfrm>
          <a:prstGeom prst="rect">
            <a:avLst/>
          </a:prstGeom>
          <a:noFill/>
        </p:spPr>
      </p:pic>
      <p:pic>
        <p:nvPicPr>
          <p:cNvPr id="6154" name="Picture 10" descr="http://g.udn.com.tw/community/img/PSN_PHOTO/boss1899/f_1555425_1.gif?t=1394874759950"/>
          <p:cNvPicPr>
            <a:picLocks noChangeAspect="1" noChangeArrowheads="1" noCrop="1"/>
          </p:cNvPicPr>
          <p:nvPr/>
        </p:nvPicPr>
        <p:blipFill>
          <a:blip r:embed="rId4"/>
          <a:srcRect/>
          <a:stretch>
            <a:fillRect/>
          </a:stretch>
        </p:blipFill>
        <p:spPr bwMode="auto">
          <a:xfrm>
            <a:off x="4326538" y="2933474"/>
            <a:ext cx="1110796" cy="1110796"/>
          </a:xfrm>
          <a:prstGeom prst="rect">
            <a:avLst/>
          </a:prstGeom>
          <a:noFill/>
        </p:spPr>
      </p:pic>
      <p:pic>
        <p:nvPicPr>
          <p:cNvPr id="11" name="Picture 10" descr="http://g.udn.com.tw/community/img/PSN_PHOTO/boss1899/f_1555425_1.gif?t=1394874759950"/>
          <p:cNvPicPr>
            <a:picLocks noChangeAspect="1" noChangeArrowheads="1" noCrop="1"/>
          </p:cNvPicPr>
          <p:nvPr/>
        </p:nvPicPr>
        <p:blipFill>
          <a:blip r:embed="rId4"/>
          <a:srcRect/>
          <a:stretch>
            <a:fillRect/>
          </a:stretch>
        </p:blipFill>
        <p:spPr bwMode="auto">
          <a:xfrm>
            <a:off x="4980361" y="3282722"/>
            <a:ext cx="761547" cy="761547"/>
          </a:xfrm>
          <a:prstGeom prst="rect">
            <a:avLst/>
          </a:prstGeom>
          <a:noFill/>
        </p:spPr>
      </p:pic>
      <p:pic>
        <p:nvPicPr>
          <p:cNvPr id="12" name="Picture 10" descr="http://g.udn.com.tw/community/img/PSN_PHOTO/boss1899/f_1555425_1.gif?t=1394874759950"/>
          <p:cNvPicPr>
            <a:picLocks noChangeAspect="1" noChangeArrowheads="1" noCrop="1"/>
          </p:cNvPicPr>
          <p:nvPr/>
        </p:nvPicPr>
        <p:blipFill>
          <a:blip r:embed="rId4"/>
          <a:srcRect/>
          <a:stretch>
            <a:fillRect/>
          </a:stretch>
        </p:blipFill>
        <p:spPr bwMode="auto">
          <a:xfrm>
            <a:off x="5437334" y="3435122"/>
            <a:ext cx="609147" cy="6091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5" name="表格 4"/>
          <p:cNvGraphicFramePr>
            <a:graphicFrameLocks noGrp="1"/>
          </p:cNvGraphicFramePr>
          <p:nvPr/>
        </p:nvGraphicFramePr>
        <p:xfrm>
          <a:off x="0" y="2133600"/>
          <a:ext cx="9144002" cy="3816351"/>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1031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u="none" dirty="0" smtClean="0">
                          <a:latin typeface="標楷體" pitchFamily="65" charset="-120"/>
                          <a:ea typeface="標楷體" pitchFamily="65" charset="-120"/>
                        </a:rPr>
                        <a:t>員工所需的能力 </a:t>
                      </a:r>
                    </a:p>
                    <a:p>
                      <a:pPr algn="l"/>
                      <a:endParaRPr lang="zh-TW" altLang="en-US" sz="2000" u="none" dirty="0">
                        <a:solidFill>
                          <a:schemeClr val="tx1"/>
                        </a:solidFill>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行政能力</a:t>
                      </a:r>
                    </a:p>
                    <a:p>
                      <a:pPr algn="l"/>
                      <a:endParaRPr lang="zh-TW" altLang="en-US" sz="2000" dirty="0">
                        <a:solidFill>
                          <a:schemeClr val="tx1"/>
                        </a:solidFill>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客服技巧</a:t>
                      </a:r>
                    </a:p>
                    <a:p>
                      <a:pPr algn="l"/>
                      <a:endParaRPr lang="zh-TW" altLang="en-US" sz="2000" dirty="0">
                        <a:solidFill>
                          <a:schemeClr val="tx1"/>
                        </a:solidFill>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溝通能力</a:t>
                      </a:r>
                    </a:p>
                    <a:p>
                      <a:pPr algn="l"/>
                      <a:endParaRPr lang="zh-TW" altLang="en-US" sz="2000" dirty="0">
                        <a:solidFill>
                          <a:schemeClr val="tx1"/>
                        </a:solidFill>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作業程序能力</a:t>
                      </a:r>
                    </a:p>
                    <a:p>
                      <a:pPr algn="l"/>
                      <a:endParaRPr lang="zh-TW" altLang="en-US" sz="2000" dirty="0">
                        <a:solidFill>
                          <a:schemeClr val="tx1"/>
                        </a:solidFill>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業務能力</a:t>
                      </a:r>
                    </a:p>
                    <a:p>
                      <a:pPr algn="l"/>
                      <a:endParaRPr lang="zh-TW" altLang="en-US" sz="2000" dirty="0">
                        <a:solidFill>
                          <a:schemeClr val="tx1"/>
                        </a:solidFill>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問題診斷能力</a:t>
                      </a:r>
                    </a:p>
                    <a:p>
                      <a:pPr algn="l"/>
                      <a:endParaRPr lang="zh-TW" altLang="en-US" sz="2000" dirty="0">
                        <a:solidFill>
                          <a:schemeClr val="tx1"/>
                        </a:solidFill>
                        <a:latin typeface="標楷體" pitchFamily="65" charset="-120"/>
                        <a:ea typeface="標楷體" pitchFamily="65" charset="-120"/>
                      </a:endParaRPr>
                    </a:p>
                  </a:txBody>
                  <a:tcPr marT="45719" marB="45719"/>
                </a:tc>
              </a:tr>
              <a:tr h="722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u="none" dirty="0" smtClean="0">
                          <a:latin typeface="標楷體" pitchFamily="65" charset="-120"/>
                          <a:ea typeface="標楷體" pitchFamily="65" charset="-120"/>
                        </a:rPr>
                        <a:t>作業焦點</a:t>
                      </a:r>
                    </a:p>
                    <a:p>
                      <a:pPr algn="l"/>
                      <a:endParaRPr lang="zh-TW" altLang="en-US" sz="2000" u="none"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資料處理</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需求管理</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電話技巧</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流程控制</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產能管理</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顧客組合</a:t>
                      </a:r>
                    </a:p>
                    <a:p>
                      <a:pPr algn="l"/>
                      <a:endParaRPr lang="zh-TW" altLang="en-US" sz="2000" dirty="0">
                        <a:latin typeface="標楷體" pitchFamily="65" charset="-120"/>
                        <a:ea typeface="標楷體" pitchFamily="65" charset="-120"/>
                      </a:endParaRPr>
                    </a:p>
                  </a:txBody>
                  <a:tcPr marT="45719" marB="45719"/>
                </a:tc>
              </a:tr>
              <a:tr h="1031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u="none" dirty="0" smtClean="0">
                          <a:latin typeface="標楷體" pitchFamily="65" charset="-120"/>
                          <a:ea typeface="標楷體" pitchFamily="65" charset="-120"/>
                        </a:rPr>
                        <a:t>技術創新</a:t>
                      </a:r>
                    </a:p>
                    <a:p>
                      <a:pPr algn="l"/>
                      <a:endParaRPr lang="zh-TW" altLang="en-US" sz="2000" u="none"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辦公室</a:t>
                      </a:r>
                      <a:endParaRPr lang="en-US" altLang="zh-TW" sz="200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自動化</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排程方法</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電腦資</a:t>
                      </a:r>
                      <a:endParaRPr lang="en-US" altLang="zh-TW" sz="200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料庫</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電子化</a:t>
                      </a:r>
                      <a:endParaRPr lang="en-US" altLang="zh-TW" sz="200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設備</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自助式</a:t>
                      </a:r>
                      <a:endParaRPr lang="en-US" altLang="zh-TW" sz="200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服務</a:t>
                      </a:r>
                    </a:p>
                    <a:p>
                      <a:pPr algn="l"/>
                      <a:endParaRPr lang="zh-TW" altLang="en-US" sz="2000" dirty="0">
                        <a:latin typeface="標楷體" pitchFamily="65" charset="-120"/>
                        <a:ea typeface="標楷體" pitchFamily="65" charset="-120"/>
                      </a:endParaRPr>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dirty="0" smtClean="0">
                          <a:latin typeface="標楷體" pitchFamily="65" charset="-120"/>
                          <a:ea typeface="標楷體" pitchFamily="65" charset="-120"/>
                        </a:rPr>
                        <a:t>顧客</a:t>
                      </a:r>
                      <a:r>
                        <a:rPr lang="en-US" altLang="zh-TW"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員工小組</a:t>
                      </a:r>
                    </a:p>
                    <a:p>
                      <a:pPr algn="l"/>
                      <a:endParaRPr lang="zh-TW" altLang="en-US" sz="2000" dirty="0">
                        <a:latin typeface="標楷體" pitchFamily="65" charset="-120"/>
                        <a:ea typeface="標楷體" pitchFamily="65" charset="-120"/>
                      </a:endParaRPr>
                    </a:p>
                  </a:txBody>
                  <a:tcPr marT="45719" marB="45719"/>
                </a:tc>
              </a:tr>
              <a:tr h="1031446">
                <a:tc>
                  <a:txBody>
                    <a:bodyPr/>
                    <a:lstStyle/>
                    <a:p>
                      <a:pPr algn="l"/>
                      <a:r>
                        <a:rPr lang="zh-TW" altLang="en-US" sz="2000" u="none" dirty="0" smtClean="0">
                          <a:latin typeface="標楷體" pitchFamily="65" charset="-120"/>
                          <a:ea typeface="標楷體" pitchFamily="65" charset="-120"/>
                        </a:rPr>
                        <a:t>對照服務設計系統矩陣</a:t>
                      </a:r>
                      <a:endParaRPr lang="zh-TW" altLang="en-US" sz="2000" b="1" u="none" dirty="0">
                        <a:latin typeface="標楷體" pitchFamily="65" charset="-120"/>
                        <a:ea typeface="標楷體" pitchFamily="65" charset="-120"/>
                      </a:endParaRPr>
                    </a:p>
                  </a:txBody>
                  <a:tcPr marT="45719" marB="45719"/>
                </a:tc>
                <a:tc>
                  <a:txBody>
                    <a:bodyPr/>
                    <a:lstStyle/>
                    <a:p>
                      <a:pPr algn="l"/>
                      <a:r>
                        <a:rPr lang="zh-TW" altLang="en-US" sz="2000" dirty="0" smtClean="0">
                          <a:latin typeface="標楷體" pitchFamily="65" charset="-120"/>
                          <a:ea typeface="標楷體" pitchFamily="65" charset="-120"/>
                        </a:rPr>
                        <a:t>郵件接觸</a:t>
                      </a:r>
                      <a:endParaRPr lang="zh-TW" altLang="en-US" sz="2000" b="1" dirty="0">
                        <a:latin typeface="標楷體" pitchFamily="65" charset="-120"/>
                        <a:ea typeface="標楷體" pitchFamily="65" charset="-120"/>
                      </a:endParaRPr>
                    </a:p>
                  </a:txBody>
                  <a:tcPr marT="45719" marB="45719"/>
                </a:tc>
                <a:tc>
                  <a:txBody>
                    <a:bodyPr/>
                    <a:lstStyle/>
                    <a:p>
                      <a:pPr algn="l"/>
                      <a:r>
                        <a:rPr lang="zh-TW" altLang="en-US" sz="2000" dirty="0" smtClean="0">
                          <a:latin typeface="標楷體" pitchFamily="65" charset="-120"/>
                          <a:ea typeface="標楷體" pitchFamily="65" charset="-120"/>
                        </a:rPr>
                        <a:t>網路網站</a:t>
                      </a:r>
                      <a:endParaRPr lang="zh-TW" altLang="en-US" sz="2000" b="1" dirty="0">
                        <a:latin typeface="標楷體" pitchFamily="65" charset="-120"/>
                        <a:ea typeface="標楷體" pitchFamily="65" charset="-120"/>
                      </a:endParaRPr>
                    </a:p>
                  </a:txBody>
                  <a:tcPr marT="45719" marB="45719"/>
                </a:tc>
                <a:tc>
                  <a:txBody>
                    <a:bodyPr/>
                    <a:lstStyle/>
                    <a:p>
                      <a:pPr algn="l"/>
                      <a:r>
                        <a:rPr lang="zh-TW" altLang="en-US" sz="2000" dirty="0" smtClean="0">
                          <a:latin typeface="標楷體" pitchFamily="65" charset="-120"/>
                          <a:ea typeface="標楷體" pitchFamily="65" charset="-120"/>
                        </a:rPr>
                        <a:t>電話接觸</a:t>
                      </a:r>
                      <a:endParaRPr lang="zh-TW" altLang="en-US" sz="2000" b="1" dirty="0">
                        <a:latin typeface="標楷體" pitchFamily="65" charset="-120"/>
                        <a:ea typeface="標楷體" pitchFamily="65" charset="-120"/>
                      </a:endParaRPr>
                    </a:p>
                  </a:txBody>
                  <a:tcPr marT="45719" marB="45719"/>
                </a:tc>
                <a:tc>
                  <a:txBody>
                    <a:bodyPr/>
                    <a:lstStyle/>
                    <a:p>
                      <a:pPr algn="l"/>
                      <a:r>
                        <a:rPr lang="zh-TW" altLang="en-US" sz="2000" dirty="0" smtClean="0">
                          <a:latin typeface="標楷體" pitchFamily="65" charset="-120"/>
                          <a:ea typeface="標楷體" pitchFamily="65" charset="-120"/>
                        </a:rPr>
                        <a:t>面對面嚴密規格</a:t>
                      </a:r>
                      <a:endParaRPr lang="zh-TW" altLang="en-US" sz="2000" b="1" dirty="0">
                        <a:latin typeface="標楷體" pitchFamily="65" charset="-120"/>
                        <a:ea typeface="標楷體" pitchFamily="65" charset="-120"/>
                      </a:endParaRPr>
                    </a:p>
                  </a:txBody>
                  <a:tcPr marT="45719" marB="45719"/>
                </a:tc>
                <a:tc>
                  <a:txBody>
                    <a:bodyPr/>
                    <a:lstStyle/>
                    <a:p>
                      <a:pPr algn="l"/>
                      <a:r>
                        <a:rPr lang="zh-TW" altLang="en-US" sz="2000" dirty="0" smtClean="0">
                          <a:latin typeface="標楷體" pitchFamily="65" charset="-120"/>
                          <a:ea typeface="標楷體" pitchFamily="65" charset="-120"/>
                        </a:rPr>
                        <a:t>面對面寬鬆規格</a:t>
                      </a:r>
                      <a:endParaRPr lang="zh-TW" altLang="en-US" sz="2000" b="1" dirty="0">
                        <a:latin typeface="標楷體" pitchFamily="65" charset="-120"/>
                        <a:ea typeface="標楷體" pitchFamily="65" charset="-120"/>
                      </a:endParaRPr>
                    </a:p>
                  </a:txBody>
                  <a:tcPr marT="45719" marB="45719"/>
                </a:tc>
                <a:tc>
                  <a:txBody>
                    <a:bodyPr/>
                    <a:lstStyle/>
                    <a:p>
                      <a:pPr algn="l"/>
                      <a:r>
                        <a:rPr lang="zh-TW" altLang="en-US" sz="2000" dirty="0" smtClean="0">
                          <a:latin typeface="標楷體" pitchFamily="65" charset="-120"/>
                          <a:ea typeface="標楷體" pitchFamily="65" charset="-120"/>
                        </a:rPr>
                        <a:t>面對面大量客製化</a:t>
                      </a:r>
                      <a:endParaRPr lang="zh-TW" altLang="en-US" sz="2000" b="1" dirty="0">
                        <a:latin typeface="標楷體" pitchFamily="65" charset="-120"/>
                        <a:ea typeface="標楷體" pitchFamily="65" charset="-120"/>
                      </a:endParaRPr>
                    </a:p>
                  </a:txBody>
                  <a:tcPr marT="45719" marB="45719"/>
                </a:tc>
              </a:tr>
            </a:tbl>
          </a:graphicData>
        </a:graphic>
      </p:graphicFrame>
      <p:pic>
        <p:nvPicPr>
          <p:cNvPr id="12" name="內容版面配置區 11" descr="ㄐ未命名.jpg"/>
          <p:cNvPicPr>
            <a:picLocks noGrp="1" noChangeAspect="1"/>
          </p:cNvPicPr>
          <p:nvPr>
            <p:ph idx="1"/>
          </p:nvPr>
        </p:nvPicPr>
        <p:blipFill>
          <a:blip r:embed="rId4">
            <a:extLst>
              <a:ext uri="{28A0092B-C50C-407E-A947-70E740481C1C}">
                <a14:useLocalDpi xmlns:a14="http://schemas.microsoft.com/office/drawing/2010/main" xmlns="" val="0"/>
              </a:ext>
            </a:extLst>
          </a:blip>
          <a:srcRect/>
          <a:stretch>
            <a:fillRect/>
          </a:stretch>
        </p:blipFill>
        <p:spPr>
          <a:xfrm>
            <a:off x="1619250" y="1052513"/>
            <a:ext cx="6877050" cy="923925"/>
          </a:xfrm>
        </p:spPr>
      </p:pic>
      <p:sp>
        <p:nvSpPr>
          <p:cNvPr id="15405"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dirty="0">
                <a:solidFill>
                  <a:schemeClr val="bg1"/>
                </a:solidFill>
                <a:ea typeface="標楷體" pitchFamily="65" charset="-120"/>
              </a:rPr>
              <a:t>顧 客 </a:t>
            </a:r>
            <a:r>
              <a:rPr lang="en-US" altLang="zh-TW" sz="2800" dirty="0">
                <a:solidFill>
                  <a:schemeClr val="bg1"/>
                </a:solidFill>
                <a:ea typeface="標楷體" pitchFamily="65" charset="-120"/>
              </a:rPr>
              <a:t>/ </a:t>
            </a:r>
            <a:r>
              <a:rPr lang="zh-TW" altLang="en-US" sz="2800" dirty="0">
                <a:solidFill>
                  <a:schemeClr val="bg1"/>
                </a:solidFill>
                <a:ea typeface="標楷體" pitchFamily="65" charset="-120"/>
              </a:rPr>
              <a:t>服 務 接 觸 程 度 與 員 工 、 作 業 及 創 新 特 性 </a:t>
            </a:r>
          </a:p>
        </p:txBody>
      </p:sp>
    </p:spTree>
    <p:extLst>
      <p:ext uri="{BB962C8B-B14F-4D97-AF65-F5344CB8AC3E}">
        <p14:creationId xmlns:p14="http://schemas.microsoft.com/office/powerpoint/2010/main" xmlns="" val="404608633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AutoShape 10"/>
          <p:cNvSpPr>
            <a:spLocks noChangeArrowheads="1"/>
          </p:cNvSpPr>
          <p:nvPr/>
        </p:nvSpPr>
        <p:spPr bwMode="auto">
          <a:xfrm>
            <a:off x="250825" y="1052513"/>
            <a:ext cx="8713788" cy="3384550"/>
          </a:xfrm>
          <a:prstGeom prst="bevel">
            <a:avLst>
              <a:gd name="adj" fmla="val 2736"/>
            </a:avLst>
          </a:prstGeom>
          <a:solidFill>
            <a:schemeClr val="bg1">
              <a:alpha val="70000"/>
            </a:schemeClr>
          </a:solidFill>
          <a:ln>
            <a:noFill/>
          </a:ln>
        </p:spPr>
        <p:txBody>
          <a:bodyPr wrap="none" lIns="144000" tIns="180000"/>
          <a:lstStyle/>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系統化地整合作業與行銷策略</a:t>
            </a:r>
            <a:endParaRPr lang="en-US" altLang="zh-TW"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精確釐清公司提供服務方式的組合</a:t>
            </a:r>
            <a:endParaRPr lang="en-US" altLang="zh-TW"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有助於比較其他公司提供服務的方式</a:t>
            </a:r>
            <a:endParaRPr lang="en-US" altLang="zh-TW"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了解公司服務生命週期的變化或演進的歷程</a:t>
            </a:r>
          </a:p>
          <a:p>
            <a:pPr marL="457200" indent="-457200" eaLnBrk="0" hangingPunct="0">
              <a:lnSpc>
                <a:spcPct val="90000"/>
              </a:lnSpc>
              <a:spcBef>
                <a:spcPct val="45000"/>
              </a:spcBef>
              <a:buFont typeface="Wingdings" pitchFamily="2" charset="2"/>
              <a:buChar char="u"/>
            </a:pPr>
            <a:endParaRPr lang="zh-CN" altLang="en-US"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endParaRPr lang="zh-CN" altLang="en-US" sz="2800" dirty="0">
              <a:solidFill>
                <a:srgbClr val="000000"/>
              </a:solidFill>
              <a:latin typeface="標楷體" pitchFamily="65" charset="-120"/>
              <a:ea typeface="標楷體" pitchFamily="65" charset="-120"/>
            </a:endParaRPr>
          </a:p>
        </p:txBody>
      </p:sp>
      <p:sp>
        <p:nvSpPr>
          <p:cNvPr id="16387"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a:solidFill>
                  <a:schemeClr val="bg1"/>
                </a:solidFill>
                <a:ea typeface="標楷體" pitchFamily="65" charset="-120"/>
              </a:rPr>
              <a:t>矩  陣  的  策  略  性  運  用</a:t>
            </a:r>
          </a:p>
        </p:txBody>
      </p:sp>
    </p:spTree>
    <p:extLst>
      <p:ext uri="{BB962C8B-B14F-4D97-AF65-F5344CB8AC3E}">
        <p14:creationId xmlns:p14="http://schemas.microsoft.com/office/powerpoint/2010/main" xmlns="" val="7696701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4" name="內容版面配置區 3"/>
          <p:cNvGraphicFramePr>
            <a:graphicFrameLocks noGrp="1"/>
          </p:cNvGraphicFramePr>
          <p:nvPr>
            <p:ph idx="1"/>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1" name="文字方塊 8"/>
          <p:cNvSpPr txBox="1">
            <a:spLocks noChangeArrowheads="1"/>
          </p:cNvSpPr>
          <p:nvPr/>
        </p:nvSpPr>
        <p:spPr bwMode="auto">
          <a:xfrm>
            <a:off x="5508625" y="4437063"/>
            <a:ext cx="19431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en-US" altLang="zh-TW" sz="1800">
                <a:solidFill>
                  <a:schemeClr val="bg1"/>
                </a:solidFill>
                <a:latin typeface="Arial" charset="0"/>
                <a:cs typeface="Arial" charset="0"/>
              </a:rPr>
              <a:t>(service blueprint)</a:t>
            </a:r>
            <a:endParaRPr lang="zh-TW" altLang="en-US" sz="1800">
              <a:solidFill>
                <a:schemeClr val="bg1"/>
              </a:solidFill>
              <a:latin typeface="Arial" charset="0"/>
              <a:cs typeface="Arial" charset="0"/>
            </a:endParaRPr>
          </a:p>
        </p:txBody>
      </p:sp>
      <p:sp>
        <p:nvSpPr>
          <p:cNvPr id="17412" name="文字方塊 9"/>
          <p:cNvSpPr txBox="1">
            <a:spLocks noChangeArrowheads="1"/>
          </p:cNvSpPr>
          <p:nvPr/>
        </p:nvSpPr>
        <p:spPr bwMode="auto">
          <a:xfrm>
            <a:off x="900113" y="5724525"/>
            <a:ext cx="2376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en-US" altLang="zh-TW" sz="1800">
                <a:solidFill>
                  <a:schemeClr val="bg1"/>
                </a:solidFill>
                <a:latin typeface="Arial" charset="0"/>
                <a:cs typeface="Arial" charset="0"/>
              </a:rPr>
              <a:t>(line of visibility)</a:t>
            </a:r>
            <a:endParaRPr lang="zh-TW" altLang="en-US" sz="1800">
              <a:solidFill>
                <a:schemeClr val="bg1"/>
              </a:solidFill>
              <a:latin typeface="Arial" charset="0"/>
              <a:cs typeface="Arial" charset="0"/>
            </a:endParaRPr>
          </a:p>
        </p:txBody>
      </p:sp>
      <p:sp>
        <p:nvSpPr>
          <p:cNvPr id="10"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6-5  </a:t>
            </a:r>
            <a:r>
              <a:rPr kumimoji="1" lang="zh-TW" altLang="en-US" sz="3600" b="1" dirty="0" smtClean="0">
                <a:solidFill>
                  <a:srgbClr val="FFFFFF"/>
                </a:solidFill>
                <a:latin typeface="標楷體" pitchFamily="65" charset="-120"/>
                <a:ea typeface="標楷體" pitchFamily="65" charset="-120"/>
                <a:cs typeface="Arial" charset="0"/>
              </a:rPr>
              <a:t>服  務  藍  圖  與  防  呆</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23136720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indy\Desktop\生館\Waves_on_Gray-11.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graphicFrame>
        <p:nvGraphicFramePr>
          <p:cNvPr id="1026" name="Object 2"/>
          <p:cNvGraphicFramePr>
            <a:graphicFrameLocks/>
          </p:cNvGraphicFramePr>
          <p:nvPr/>
        </p:nvGraphicFramePr>
        <p:xfrm>
          <a:off x="784225" y="692150"/>
          <a:ext cx="7432675" cy="5956300"/>
        </p:xfrm>
        <a:graphic>
          <a:graphicData uri="http://schemas.openxmlformats.org/presentationml/2006/ole">
            <p:oleObj spid="_x0000_s3074" r:id="rId5" imgW="7432675" imgH="5956300" progId="">
              <p:embed/>
            </p:oleObj>
          </a:graphicData>
        </a:graphic>
      </p:graphicFrame>
      <p:sp>
        <p:nvSpPr>
          <p:cNvPr id="1027" name="文字方塊 3"/>
          <p:cNvSpPr txBox="1">
            <a:spLocks noChangeArrowheads="1"/>
          </p:cNvSpPr>
          <p:nvPr/>
        </p:nvSpPr>
        <p:spPr bwMode="auto">
          <a:xfrm>
            <a:off x="385763" y="1773238"/>
            <a:ext cx="369887"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1200" b="1">
                <a:solidFill>
                  <a:srgbClr val="FF0000"/>
                </a:solidFill>
              </a:rPr>
              <a:t>顧客控制</a:t>
            </a:r>
          </a:p>
        </p:txBody>
      </p:sp>
      <p:sp>
        <p:nvSpPr>
          <p:cNvPr id="1028" name="文字方塊 5"/>
          <p:cNvSpPr txBox="1">
            <a:spLocks noChangeArrowheads="1"/>
          </p:cNvSpPr>
          <p:nvPr/>
        </p:nvSpPr>
        <p:spPr bwMode="auto">
          <a:xfrm>
            <a:off x="201613" y="2636838"/>
            <a:ext cx="554037"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1200" b="1">
                <a:solidFill>
                  <a:srgbClr val="FF0000"/>
                </a:solidFill>
              </a:rPr>
              <a:t>顧客與服務人員互動</a:t>
            </a:r>
          </a:p>
        </p:txBody>
      </p:sp>
      <p:sp>
        <p:nvSpPr>
          <p:cNvPr id="1029" name="文字方塊 6"/>
          <p:cNvSpPr txBox="1">
            <a:spLocks noChangeArrowheads="1"/>
          </p:cNvSpPr>
          <p:nvPr/>
        </p:nvSpPr>
        <p:spPr bwMode="auto">
          <a:xfrm>
            <a:off x="201613" y="3716338"/>
            <a:ext cx="554037"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1200" b="1">
                <a:solidFill>
                  <a:srgbClr val="FF0000"/>
                </a:solidFill>
              </a:rPr>
              <a:t>服務作業 </a:t>
            </a:r>
            <a:r>
              <a:rPr lang="en-US" altLang="zh-TW" sz="1200" b="1">
                <a:solidFill>
                  <a:srgbClr val="FF0000"/>
                </a:solidFill>
              </a:rPr>
              <a:t>EX</a:t>
            </a:r>
            <a:r>
              <a:rPr lang="zh-TW" altLang="en-US" sz="1200" b="1">
                <a:solidFill>
                  <a:srgbClr val="FF0000"/>
                </a:solidFill>
              </a:rPr>
              <a:t>：</a:t>
            </a:r>
            <a:r>
              <a:rPr lang="en-US" altLang="zh-TW" sz="1200" b="1">
                <a:solidFill>
                  <a:srgbClr val="FF0000"/>
                </a:solidFill>
              </a:rPr>
              <a:t/>
            </a:r>
            <a:br>
              <a:rPr lang="en-US" altLang="zh-TW" sz="1200" b="1">
                <a:solidFill>
                  <a:srgbClr val="FF0000"/>
                </a:solidFill>
              </a:rPr>
            </a:br>
            <a:r>
              <a:rPr lang="zh-TW" altLang="en-US" sz="1200" b="1">
                <a:solidFill>
                  <a:srgbClr val="FF0000"/>
                </a:solidFill>
              </a:rPr>
              <a:t>保養廠內作業</a:t>
            </a:r>
          </a:p>
        </p:txBody>
      </p:sp>
      <p:sp>
        <p:nvSpPr>
          <p:cNvPr id="1030" name="文字方塊 7"/>
          <p:cNvSpPr txBox="1">
            <a:spLocks noChangeArrowheads="1"/>
          </p:cNvSpPr>
          <p:nvPr/>
        </p:nvSpPr>
        <p:spPr bwMode="auto">
          <a:xfrm>
            <a:off x="201613" y="4724400"/>
            <a:ext cx="554037"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1200" b="1">
                <a:solidFill>
                  <a:srgbClr val="FF0000"/>
                </a:solidFill>
              </a:rPr>
              <a:t>內部服務 </a:t>
            </a:r>
            <a:r>
              <a:rPr lang="en-US" altLang="zh-TW" sz="1200" b="1">
                <a:solidFill>
                  <a:srgbClr val="FF0000"/>
                </a:solidFill>
              </a:rPr>
              <a:t>EX</a:t>
            </a:r>
            <a:r>
              <a:rPr lang="zh-TW" altLang="en-US" sz="1200" b="1">
                <a:solidFill>
                  <a:srgbClr val="FF0000"/>
                </a:solidFill>
              </a:rPr>
              <a:t>：會計作業</a:t>
            </a:r>
          </a:p>
        </p:txBody>
      </p:sp>
      <p:sp>
        <p:nvSpPr>
          <p:cNvPr id="1031" name="AutoShape 9"/>
          <p:cNvSpPr>
            <a:spLocks noChangeArrowheads="1"/>
          </p:cNvSpPr>
          <p:nvPr/>
        </p:nvSpPr>
        <p:spPr bwMode="auto">
          <a:xfrm>
            <a:off x="250825" y="920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a:solidFill>
                  <a:schemeClr val="bg1"/>
                </a:solidFill>
                <a:ea typeface="標楷體" pitchFamily="65" charset="-120"/>
              </a:rPr>
              <a:t>汽  車  維  修  服  務  的  防  呆  作  業</a:t>
            </a:r>
          </a:p>
        </p:txBody>
      </p:sp>
    </p:spTree>
    <p:extLst>
      <p:ext uri="{BB962C8B-B14F-4D97-AF65-F5344CB8AC3E}">
        <p14:creationId xmlns:p14="http://schemas.microsoft.com/office/powerpoint/2010/main" xmlns="" val="110179046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AutoShape 10"/>
          <p:cNvSpPr>
            <a:spLocks noChangeArrowheads="1"/>
          </p:cNvSpPr>
          <p:nvPr/>
        </p:nvSpPr>
        <p:spPr bwMode="auto">
          <a:xfrm>
            <a:off x="250825" y="1052513"/>
            <a:ext cx="8713788" cy="4968875"/>
          </a:xfrm>
          <a:prstGeom prst="bevel">
            <a:avLst>
              <a:gd name="adj" fmla="val 2736"/>
            </a:avLst>
          </a:prstGeom>
          <a:noFill/>
          <a:ln>
            <a:noFill/>
          </a:ln>
          <a:effectLst/>
          <a:extLst/>
        </p:spPr>
        <p:txBody>
          <a:bodyPr wrap="none" lIns="144000" tIns="180000"/>
          <a:lstStyle/>
          <a:p>
            <a:pPr marL="457200" indent="-457200" eaLnBrk="0" hangingPunct="0">
              <a:lnSpc>
                <a:spcPct val="90000"/>
              </a:lnSpc>
              <a:spcBef>
                <a:spcPct val="45000"/>
              </a:spcBef>
              <a:buFont typeface="Wingdings" pitchFamily="2" charset="2"/>
              <a:buChar char="u"/>
              <a:defRPr/>
            </a:pPr>
            <a:r>
              <a:rPr lang="zh-TW" altLang="en-US" sz="2800" dirty="0">
                <a:solidFill>
                  <a:srgbClr val="000000"/>
                </a:solidFill>
                <a:latin typeface="標楷體" pitchFamily="65" charset="-120"/>
                <a:ea typeface="標楷體" pitchFamily="65" charset="-120"/>
              </a:rPr>
              <a:t>防止不可避免的錯誤出現</a:t>
            </a:r>
            <a:endParaRPr lang="en-US" altLang="zh-TW" sz="2800" dirty="0">
              <a:solidFill>
                <a:srgbClr val="000000"/>
              </a:solidFill>
              <a:latin typeface="標楷體" pitchFamily="65" charset="-120"/>
              <a:ea typeface="標楷體" pitchFamily="65" charset="-120"/>
            </a:endParaRPr>
          </a:p>
          <a:p>
            <a:pPr>
              <a:defRPr/>
            </a:pPr>
            <a:endParaRPr lang="zh-TW" altLang="en-US" sz="2800" dirty="0">
              <a:ea typeface="新細明體" pitchFamily="18" charset="-120"/>
            </a:endParaRPr>
          </a:p>
          <a:p>
            <a:pPr marL="457200" indent="-457200" eaLnBrk="0" hangingPunct="0">
              <a:lnSpc>
                <a:spcPct val="90000"/>
              </a:lnSpc>
              <a:spcBef>
                <a:spcPct val="45000"/>
              </a:spcBef>
              <a:buFont typeface="Wingdings" pitchFamily="2" charset="2"/>
              <a:buChar char="u"/>
              <a:defRPr/>
            </a:pPr>
            <a:r>
              <a:rPr lang="zh-TW" altLang="en-US" sz="2800" dirty="0">
                <a:solidFill>
                  <a:srgbClr val="000000"/>
                </a:solidFill>
                <a:latin typeface="標楷體" pitchFamily="65" charset="-120"/>
                <a:ea typeface="標楷體" pitchFamily="65" charset="-120"/>
              </a:rPr>
              <a:t>服務的防呆</a:t>
            </a:r>
            <a:endParaRPr lang="en-US" altLang="zh-TW" sz="2800" dirty="0">
              <a:solidFill>
                <a:srgbClr val="000000"/>
              </a:solidFill>
              <a:latin typeface="標楷體" pitchFamily="65" charset="-120"/>
              <a:ea typeface="標楷體" pitchFamily="65" charset="-120"/>
            </a:endParaRPr>
          </a:p>
          <a:p>
            <a:pPr eaLnBrk="0" hangingPunct="0">
              <a:lnSpc>
                <a:spcPct val="90000"/>
              </a:lnSpc>
              <a:spcBef>
                <a:spcPct val="45000"/>
              </a:spcBef>
              <a:defRPr/>
            </a:pPr>
            <a:r>
              <a:rPr lang="zh-TW" altLang="en-US" sz="2800" dirty="0">
                <a:solidFill>
                  <a:srgbClr val="000000"/>
                </a:solidFill>
                <a:latin typeface="標楷體" pitchFamily="65" charset="-120"/>
                <a:ea typeface="標楷體" pitchFamily="65" charset="-120"/>
              </a:rPr>
              <a:t> </a:t>
            </a:r>
            <a:r>
              <a:rPr lang="en-US" altLang="zh-TW" sz="2800" dirty="0">
                <a:solidFill>
                  <a:srgbClr val="000000"/>
                </a:solidFill>
                <a:latin typeface="Arial" pitchFamily="34" charset="0"/>
                <a:ea typeface="標楷體" pitchFamily="65" charset="-120"/>
                <a:cs typeface="Arial" pitchFamily="34" charset="0"/>
              </a:rPr>
              <a:t>1.</a:t>
            </a:r>
            <a:r>
              <a:rPr lang="zh-TW" altLang="en-US" sz="2800" dirty="0">
                <a:solidFill>
                  <a:srgbClr val="000000"/>
                </a:solidFill>
                <a:latin typeface="標楷體" pitchFamily="65" charset="-120"/>
                <a:ea typeface="標楷體" pitchFamily="65" charset="-120"/>
              </a:rPr>
              <a:t>警告法</a:t>
            </a:r>
            <a:endParaRPr lang="en-US" altLang="zh-TW" sz="2800" dirty="0">
              <a:solidFill>
                <a:srgbClr val="000000"/>
              </a:solidFill>
              <a:latin typeface="標楷體" pitchFamily="65" charset="-120"/>
              <a:ea typeface="標楷體" pitchFamily="65" charset="-120"/>
            </a:endParaRPr>
          </a:p>
          <a:p>
            <a:pPr eaLnBrk="0" hangingPunct="0">
              <a:lnSpc>
                <a:spcPct val="90000"/>
              </a:lnSpc>
              <a:spcBef>
                <a:spcPct val="45000"/>
              </a:spcBef>
              <a:defRPr/>
            </a:pPr>
            <a:r>
              <a:rPr lang="en-US" altLang="zh-TW" sz="2800" dirty="0">
                <a:solidFill>
                  <a:srgbClr val="000000"/>
                </a:solidFill>
                <a:latin typeface="標楷體" pitchFamily="65" charset="-120"/>
                <a:ea typeface="標楷體" pitchFamily="65" charset="-120"/>
              </a:rPr>
              <a:t> </a:t>
            </a:r>
            <a:r>
              <a:rPr lang="en-US" altLang="zh-TW" sz="2800" dirty="0">
                <a:solidFill>
                  <a:srgbClr val="000000"/>
                </a:solidFill>
                <a:latin typeface="Arial" pitchFamily="34" charset="0"/>
                <a:ea typeface="標楷體" pitchFamily="65" charset="-120"/>
                <a:cs typeface="Arial" pitchFamily="34" charset="0"/>
              </a:rPr>
              <a:t>2.</a:t>
            </a:r>
            <a:r>
              <a:rPr lang="zh-TW" altLang="en-US" sz="2800" dirty="0">
                <a:solidFill>
                  <a:srgbClr val="000000"/>
                </a:solidFill>
                <a:latin typeface="Arial" pitchFamily="34" charset="0"/>
                <a:ea typeface="標楷體" pitchFamily="65" charset="-120"/>
                <a:cs typeface="Arial" pitchFamily="34" charset="0"/>
              </a:rPr>
              <a:t>實體或目視法</a:t>
            </a:r>
            <a:endParaRPr lang="en-US" altLang="zh-TW" sz="2800" dirty="0">
              <a:solidFill>
                <a:srgbClr val="000000"/>
              </a:solidFill>
              <a:latin typeface="Arial" pitchFamily="34" charset="0"/>
              <a:ea typeface="標楷體" pitchFamily="65" charset="-120"/>
              <a:cs typeface="Arial" pitchFamily="34" charset="0"/>
            </a:endParaRPr>
          </a:p>
          <a:p>
            <a:pPr eaLnBrk="0" hangingPunct="0">
              <a:lnSpc>
                <a:spcPct val="90000"/>
              </a:lnSpc>
              <a:spcBef>
                <a:spcPct val="45000"/>
              </a:spcBef>
              <a:defRPr/>
            </a:pPr>
            <a:r>
              <a:rPr lang="en-US" altLang="zh-TW" sz="2800" dirty="0">
                <a:solidFill>
                  <a:srgbClr val="000000"/>
                </a:solidFill>
                <a:latin typeface="Arial" pitchFamily="34" charset="0"/>
                <a:ea typeface="標楷體" pitchFamily="65" charset="-120"/>
                <a:cs typeface="Arial" pitchFamily="34" charset="0"/>
              </a:rPr>
              <a:t>  3.</a:t>
            </a:r>
            <a:r>
              <a:rPr lang="en-US" altLang="zh-TW" sz="4400" dirty="0">
                <a:solidFill>
                  <a:srgbClr val="FF0000"/>
                </a:solidFill>
                <a:latin typeface="Arial" pitchFamily="34" charset="0"/>
                <a:ea typeface="標楷體" pitchFamily="65" charset="-120"/>
                <a:cs typeface="Arial" pitchFamily="34" charset="0"/>
              </a:rPr>
              <a:t>3T</a:t>
            </a:r>
          </a:p>
          <a:p>
            <a:pPr>
              <a:defRPr/>
            </a:pPr>
            <a:r>
              <a:rPr lang="en-US" altLang="zh-TW" sz="2800" dirty="0">
                <a:latin typeface="Arial" pitchFamily="34" charset="0"/>
                <a:ea typeface="標楷體" pitchFamily="65" charset="-120"/>
                <a:cs typeface="Arial" pitchFamily="34" charset="0"/>
              </a:rPr>
              <a:t>        (1)Task, </a:t>
            </a:r>
            <a:r>
              <a:rPr lang="zh-TW" altLang="en-US" sz="2800" dirty="0">
                <a:latin typeface="Arial" pitchFamily="34" charset="0"/>
                <a:ea typeface="標楷體" pitchFamily="65" charset="-120"/>
                <a:cs typeface="Arial" pitchFamily="34" charset="0"/>
              </a:rPr>
              <a:t>是否完成任務？</a:t>
            </a:r>
            <a:endParaRPr lang="en-US" altLang="zh-TW" sz="2800" dirty="0">
              <a:latin typeface="Arial" pitchFamily="34" charset="0"/>
              <a:ea typeface="標楷體" pitchFamily="65" charset="-120"/>
              <a:cs typeface="Arial" pitchFamily="34" charset="0"/>
            </a:endParaRPr>
          </a:p>
          <a:p>
            <a:pPr>
              <a:defRPr/>
            </a:pPr>
            <a:r>
              <a:rPr lang="en-US" altLang="zh-TW" sz="2800" dirty="0">
                <a:latin typeface="Arial" pitchFamily="34" charset="0"/>
                <a:ea typeface="標楷體" pitchFamily="65" charset="-120"/>
                <a:cs typeface="Arial" pitchFamily="34" charset="0"/>
              </a:rPr>
              <a:t>        (2)Treatment, </a:t>
            </a:r>
            <a:r>
              <a:rPr lang="zh-TW" altLang="en-US" sz="2800" dirty="0">
                <a:latin typeface="Arial" pitchFamily="34" charset="0"/>
                <a:ea typeface="標楷體" pitchFamily="65" charset="-120"/>
                <a:cs typeface="Arial" pitchFamily="34" charset="0"/>
              </a:rPr>
              <a:t>是否友善對待顧客？</a:t>
            </a:r>
            <a:endParaRPr lang="en-US" altLang="zh-TW" sz="2800" dirty="0">
              <a:latin typeface="Arial" pitchFamily="34" charset="0"/>
              <a:ea typeface="標楷體" pitchFamily="65" charset="-120"/>
              <a:cs typeface="Arial" pitchFamily="34" charset="0"/>
            </a:endParaRPr>
          </a:p>
          <a:p>
            <a:pPr>
              <a:defRPr/>
            </a:pPr>
            <a:r>
              <a:rPr lang="en-US" altLang="zh-TW" sz="2800" dirty="0">
                <a:latin typeface="Arial" pitchFamily="34" charset="0"/>
                <a:ea typeface="標楷體" pitchFamily="65" charset="-120"/>
                <a:cs typeface="Arial" pitchFamily="34" charset="0"/>
              </a:rPr>
              <a:t>        (3)Tangible, </a:t>
            </a:r>
            <a:r>
              <a:rPr lang="zh-TW" altLang="en-US" sz="2800" dirty="0">
                <a:latin typeface="Arial" pitchFamily="34" charset="0"/>
                <a:ea typeface="標楷體" pitchFamily="65" charset="-120"/>
                <a:cs typeface="Arial" pitchFamily="34" charset="0"/>
              </a:rPr>
              <a:t>服務設施及環境是否令人愉快？</a:t>
            </a:r>
          </a:p>
        </p:txBody>
      </p:sp>
      <p:sp>
        <p:nvSpPr>
          <p:cNvPr id="18435"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a:solidFill>
                  <a:schemeClr val="bg1"/>
                </a:solidFill>
                <a:ea typeface="標楷體" pitchFamily="65" charset="-120"/>
              </a:rPr>
              <a:t>防  </a:t>
            </a:r>
            <a:r>
              <a:rPr lang="zh-TW" altLang="en-US" sz="2800">
                <a:solidFill>
                  <a:schemeClr val="bg1"/>
                </a:solidFill>
                <a:latin typeface="Arial" charset="0"/>
                <a:ea typeface="標楷體" pitchFamily="65" charset="-120"/>
                <a:cs typeface="Arial" charset="0"/>
              </a:rPr>
              <a:t>呆  </a:t>
            </a:r>
            <a:r>
              <a:rPr lang="en-US" altLang="zh-TW" sz="2800">
                <a:solidFill>
                  <a:schemeClr val="bg1"/>
                </a:solidFill>
                <a:latin typeface="Arial" charset="0"/>
                <a:ea typeface="標楷體" pitchFamily="65" charset="-120"/>
                <a:cs typeface="Arial" charset="0"/>
              </a:rPr>
              <a:t>(poka-yokes)</a:t>
            </a:r>
            <a:endParaRPr lang="zh-TW" altLang="en-US" sz="2800">
              <a:solidFill>
                <a:schemeClr val="bg1"/>
              </a:solidFill>
              <a:latin typeface="Arial" charset="0"/>
              <a:ea typeface="標楷體" pitchFamily="65" charset="-120"/>
              <a:cs typeface="Arial" charset="0"/>
            </a:endParaRPr>
          </a:p>
        </p:txBody>
      </p:sp>
      <p:grpSp>
        <p:nvGrpSpPr>
          <p:cNvPr id="2" name="Group 4"/>
          <p:cNvGrpSpPr>
            <a:grpSpLocks/>
          </p:cNvGrpSpPr>
          <p:nvPr/>
        </p:nvGrpSpPr>
        <p:grpSpPr bwMode="auto">
          <a:xfrm>
            <a:off x="3209004" y="2148114"/>
            <a:ext cx="3096614" cy="2525485"/>
            <a:chOff x="2477" y="1182"/>
            <a:chExt cx="2226" cy="1851"/>
          </a:xfrm>
          <a:solidFill>
            <a:srgbClr val="FFFF00"/>
          </a:solidFill>
        </p:grpSpPr>
        <p:sp>
          <p:nvSpPr>
            <p:cNvPr id="5" name="Oval 5"/>
            <p:cNvSpPr>
              <a:spLocks noChangeArrowheads="1"/>
            </p:cNvSpPr>
            <p:nvPr/>
          </p:nvSpPr>
          <p:spPr bwMode="auto">
            <a:xfrm>
              <a:off x="3173" y="1182"/>
              <a:ext cx="834" cy="832"/>
            </a:xfrm>
            <a:prstGeom prst="ellipse">
              <a:avLst/>
            </a:prstGeom>
            <a:grpFill/>
            <a:ln w="12700">
              <a:solidFill>
                <a:srgbClr val="000000"/>
              </a:solidFill>
              <a:round/>
              <a:headEnd/>
              <a:tailEnd/>
            </a:ln>
            <a:effectLst/>
          </p:spPr>
          <p:txBody>
            <a:bodyPr wrap="none" lIns="90488" tIns="44450" rIns="90488" bIns="44450" anchor="ctr"/>
            <a:lstStyle/>
            <a:p>
              <a:pPr algn="ctr">
                <a:defRPr/>
              </a:pPr>
              <a:r>
                <a:rPr lang="en-US" altLang="zh-TW" sz="5400" dirty="0"/>
                <a:t>Task</a:t>
              </a:r>
            </a:p>
          </p:txBody>
        </p:sp>
        <p:sp>
          <p:nvSpPr>
            <p:cNvPr id="8" name="Oval 6"/>
            <p:cNvSpPr>
              <a:spLocks noChangeArrowheads="1"/>
            </p:cNvSpPr>
            <p:nvPr/>
          </p:nvSpPr>
          <p:spPr bwMode="auto">
            <a:xfrm>
              <a:off x="3870" y="2201"/>
              <a:ext cx="833" cy="832"/>
            </a:xfrm>
            <a:prstGeom prst="ellipse">
              <a:avLst/>
            </a:prstGeom>
            <a:grpFill/>
            <a:ln w="12700">
              <a:solidFill>
                <a:srgbClr val="000000"/>
              </a:solidFill>
              <a:round/>
              <a:headEnd/>
              <a:tailEnd/>
            </a:ln>
            <a:effectLst/>
          </p:spPr>
          <p:txBody>
            <a:bodyPr wrap="none" lIns="90488" tIns="44450" rIns="90488" bIns="44450" anchor="ctr"/>
            <a:lstStyle/>
            <a:p>
              <a:pPr algn="ctr">
                <a:defRPr/>
              </a:pPr>
              <a:r>
                <a:rPr lang="en-US" altLang="zh-TW" sz="2800" b="1" dirty="0">
                  <a:latin typeface="Arial" charset="0"/>
                </a:rPr>
                <a:t>Tangibles</a:t>
              </a:r>
              <a:endParaRPr lang="en-US" altLang="zh-TW" sz="2800" b="1" dirty="0"/>
            </a:p>
          </p:txBody>
        </p:sp>
        <p:sp>
          <p:nvSpPr>
            <p:cNvPr id="9" name="Oval 7"/>
            <p:cNvSpPr>
              <a:spLocks noChangeArrowheads="1"/>
            </p:cNvSpPr>
            <p:nvPr/>
          </p:nvSpPr>
          <p:spPr bwMode="auto">
            <a:xfrm>
              <a:off x="2477" y="2201"/>
              <a:ext cx="833" cy="832"/>
            </a:xfrm>
            <a:prstGeom prst="ellipse">
              <a:avLst/>
            </a:prstGeom>
            <a:grpFill/>
            <a:ln w="12700">
              <a:solidFill>
                <a:srgbClr val="000000"/>
              </a:solidFill>
              <a:round/>
              <a:headEnd/>
              <a:tailEnd/>
            </a:ln>
            <a:effectLst/>
          </p:spPr>
          <p:txBody>
            <a:bodyPr wrap="none" lIns="90488" tIns="44450" rIns="90488" bIns="44450" anchor="ctr"/>
            <a:lstStyle/>
            <a:p>
              <a:pPr algn="ctr">
                <a:defRPr/>
              </a:pPr>
              <a:r>
                <a:rPr lang="en-US" altLang="zh-TW" sz="2800" b="1" dirty="0">
                  <a:latin typeface="Arial" charset="0"/>
                </a:rPr>
                <a:t>Treatment</a:t>
              </a:r>
              <a:endParaRPr lang="en-US" altLang="zh-TW" sz="2800" b="1" dirty="0"/>
            </a:p>
          </p:txBody>
        </p:sp>
        <p:sp>
          <p:nvSpPr>
            <p:cNvPr id="10" name="Line 8"/>
            <p:cNvSpPr>
              <a:spLocks noChangeShapeType="1"/>
            </p:cNvSpPr>
            <p:nvPr/>
          </p:nvSpPr>
          <p:spPr bwMode="auto">
            <a:xfrm flipV="1">
              <a:off x="3088" y="1892"/>
              <a:ext cx="198" cy="350"/>
            </a:xfrm>
            <a:prstGeom prst="line">
              <a:avLst/>
            </a:prstGeom>
            <a:grpFill/>
            <a:ln w="12700">
              <a:solidFill>
                <a:srgbClr val="000000"/>
              </a:solidFill>
              <a:round/>
              <a:headEnd type="none" w="sm" len="sm"/>
              <a:tailEnd type="none" w="sm" len="sm"/>
            </a:ln>
            <a:effectLst/>
          </p:spPr>
          <p:txBody>
            <a:bodyPr/>
            <a:lstStyle/>
            <a:p>
              <a:pPr>
                <a:defRPr/>
              </a:pPr>
              <a:endParaRPr lang="zh-TW" altLang="en-US">
                <a:ea typeface="新細明體" pitchFamily="18" charset="-120"/>
              </a:endParaRPr>
            </a:p>
          </p:txBody>
        </p:sp>
        <p:sp>
          <p:nvSpPr>
            <p:cNvPr id="11" name="Line 9"/>
            <p:cNvSpPr>
              <a:spLocks noChangeShapeType="1"/>
            </p:cNvSpPr>
            <p:nvPr/>
          </p:nvSpPr>
          <p:spPr bwMode="auto">
            <a:xfrm>
              <a:off x="3895" y="1902"/>
              <a:ext cx="200" cy="334"/>
            </a:xfrm>
            <a:prstGeom prst="line">
              <a:avLst/>
            </a:prstGeom>
            <a:grpFill/>
            <a:ln w="12700">
              <a:solidFill>
                <a:srgbClr val="000000"/>
              </a:solidFill>
              <a:round/>
              <a:headEnd type="none" w="sm" len="sm"/>
              <a:tailEnd type="none" w="sm" len="sm"/>
            </a:ln>
            <a:effectLst/>
          </p:spPr>
          <p:txBody>
            <a:bodyPr/>
            <a:lstStyle/>
            <a:p>
              <a:pPr>
                <a:defRPr/>
              </a:pPr>
              <a:endParaRPr lang="zh-TW" altLang="en-US">
                <a:ea typeface="新細明體" pitchFamily="18" charset="-120"/>
              </a:endParaRPr>
            </a:p>
          </p:txBody>
        </p:sp>
        <p:sp>
          <p:nvSpPr>
            <p:cNvPr id="12" name="Line 10"/>
            <p:cNvSpPr>
              <a:spLocks noChangeShapeType="1"/>
            </p:cNvSpPr>
            <p:nvPr/>
          </p:nvSpPr>
          <p:spPr bwMode="auto">
            <a:xfrm>
              <a:off x="3322" y="2617"/>
              <a:ext cx="540" cy="0"/>
            </a:xfrm>
            <a:prstGeom prst="line">
              <a:avLst/>
            </a:prstGeom>
            <a:grpFill/>
            <a:ln w="12700">
              <a:solidFill>
                <a:srgbClr val="000000"/>
              </a:solidFill>
              <a:round/>
              <a:headEnd type="none" w="sm" len="sm"/>
              <a:tailEnd type="none" w="sm" len="sm"/>
            </a:ln>
            <a:effectLst/>
          </p:spPr>
          <p:txBody>
            <a:bodyPr/>
            <a:lstStyle/>
            <a:p>
              <a:pPr>
                <a:defRPr/>
              </a:pPr>
              <a:endParaRPr lang="zh-TW" altLang="en-US">
                <a:ea typeface="新細明體" pitchFamily="18" charset="-120"/>
              </a:endParaRPr>
            </a:p>
          </p:txBody>
        </p:sp>
      </p:grpSp>
    </p:spTree>
    <p:extLst>
      <p:ext uri="{BB962C8B-B14F-4D97-AF65-F5344CB8AC3E}">
        <p14:creationId xmlns:p14="http://schemas.microsoft.com/office/powerpoint/2010/main" xmlns="" val="259264555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AutoShape 10"/>
          <p:cNvSpPr>
            <a:spLocks noChangeArrowheads="1"/>
          </p:cNvSpPr>
          <p:nvPr/>
        </p:nvSpPr>
        <p:spPr bwMode="auto">
          <a:xfrm>
            <a:off x="250825" y="1052513"/>
            <a:ext cx="8713788" cy="3384550"/>
          </a:xfrm>
          <a:prstGeom prst="bevel">
            <a:avLst>
              <a:gd name="adj" fmla="val 2736"/>
            </a:avLst>
          </a:prstGeom>
          <a:noFill/>
          <a:ln>
            <a:noFill/>
          </a:ln>
        </p:spPr>
        <p:txBody>
          <a:bodyPr wrap="none" lIns="144000" tIns="180000"/>
          <a:lstStyle/>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飛機機艙洗手間</a:t>
            </a:r>
            <a:endParaRPr lang="en-US" altLang="zh-TW"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自動提款機的警鳴器</a:t>
            </a: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不同顏色公文夾</a:t>
            </a:r>
            <a:endParaRPr lang="en-US" altLang="zh-TW"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手術整理夾</a:t>
            </a:r>
            <a:endParaRPr lang="en-US" altLang="zh-TW"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800" dirty="0">
                <a:solidFill>
                  <a:srgbClr val="000000"/>
                </a:solidFill>
                <a:latin typeface="標楷體" pitchFamily="65" charset="-120"/>
                <a:ea typeface="標楷體" pitchFamily="65" charset="-120"/>
              </a:rPr>
              <a:t>操作電腦，按錯鍵發生警告聲音</a:t>
            </a:r>
            <a:endParaRPr lang="zh-CN" altLang="en-US" sz="2800" dirty="0">
              <a:solidFill>
                <a:srgbClr val="000000"/>
              </a:solidFill>
              <a:latin typeface="標楷體" pitchFamily="65" charset="-120"/>
              <a:ea typeface="標楷體" pitchFamily="65" charset="-120"/>
            </a:endParaRPr>
          </a:p>
        </p:txBody>
      </p:sp>
      <p:sp>
        <p:nvSpPr>
          <p:cNvPr id="19459"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a:solidFill>
                  <a:schemeClr val="bg1"/>
                </a:solidFill>
                <a:ea typeface="標楷體" pitchFamily="65" charset="-120"/>
              </a:rPr>
              <a:t>防  呆  案  例</a:t>
            </a:r>
          </a:p>
        </p:txBody>
      </p:sp>
      <p:pic>
        <p:nvPicPr>
          <p:cNvPr id="47108" name="Picture 4" descr="http://pic.pimg.tw/katrinayeah/49eb2b6dd4f90.gif"/>
          <p:cNvPicPr>
            <a:picLocks noChangeAspect="1" noChangeArrowheads="1" noCrop="1"/>
          </p:cNvPicPr>
          <p:nvPr/>
        </p:nvPicPr>
        <p:blipFill>
          <a:blip r:embed="rId4"/>
          <a:srcRect/>
          <a:stretch>
            <a:fillRect/>
          </a:stretch>
        </p:blipFill>
        <p:spPr bwMode="auto">
          <a:xfrm rot="20758054">
            <a:off x="5957416" y="1429866"/>
            <a:ext cx="2718211" cy="2718211"/>
          </a:xfrm>
          <a:prstGeom prst="ellipse">
            <a:avLst/>
          </a:prstGeom>
          <a:ln>
            <a:noFill/>
          </a:ln>
          <a:effectLst>
            <a:softEdge rad="112500"/>
          </a:effectLst>
        </p:spPr>
      </p:pic>
    </p:spTree>
    <p:extLst>
      <p:ext uri="{BB962C8B-B14F-4D97-AF65-F5344CB8AC3E}">
        <p14:creationId xmlns:p14="http://schemas.microsoft.com/office/powerpoint/2010/main" xmlns="" val="31717673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9" name="手繪多邊形 8"/>
          <p:cNvSpPr/>
          <p:nvPr/>
        </p:nvSpPr>
        <p:spPr>
          <a:xfrm>
            <a:off x="3233738" y="3697288"/>
            <a:ext cx="630237" cy="92075"/>
          </a:xfrm>
          <a:custGeom>
            <a:avLst/>
            <a:gdLst>
              <a:gd name="connsiteX0" fmla="*/ 0 w 630221"/>
              <a:gd name="connsiteY0" fmla="*/ 45720 h 91440"/>
              <a:gd name="connsiteX1" fmla="*/ 630221 w 630221"/>
              <a:gd name="connsiteY1" fmla="*/ 45720 h 91440"/>
            </a:gdLst>
            <a:ahLst/>
            <a:cxnLst>
              <a:cxn ang="0">
                <a:pos x="connsiteX0" y="connsiteY0"/>
              </a:cxn>
              <a:cxn ang="0">
                <a:pos x="connsiteX1" y="connsiteY1"/>
              </a:cxn>
            </a:cxnLst>
            <a:rect l="l" t="t" r="r" b="b"/>
            <a:pathLst>
              <a:path w="630221" h="91440">
                <a:moveTo>
                  <a:pt x="0" y="45720"/>
                </a:moveTo>
                <a:lnTo>
                  <a:pt x="630221" y="45720"/>
                </a:lnTo>
              </a:path>
            </a:pathLst>
          </a:custGeom>
          <a:noFill/>
        </p:spPr>
        <p:style>
          <a:lnRef idx="1">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lIns="312056" tIns="29964" rIns="312054" bIns="29965" spcCol="1270" anchor="ctr"/>
          <a:lstStyle/>
          <a:p>
            <a:pPr algn="ctr" defTabSz="222250">
              <a:lnSpc>
                <a:spcPct val="90000"/>
              </a:lnSpc>
              <a:spcAft>
                <a:spcPct val="35000"/>
              </a:spcAft>
              <a:defRPr/>
            </a:pPr>
            <a:endParaRPr lang="zh-TW" altLang="en-US" sz="500"/>
          </a:p>
        </p:txBody>
      </p:sp>
      <p:grpSp>
        <p:nvGrpSpPr>
          <p:cNvPr id="2" name="群組 14"/>
          <p:cNvGrpSpPr>
            <a:grpSpLocks/>
          </p:cNvGrpSpPr>
          <p:nvPr/>
        </p:nvGrpSpPr>
        <p:grpSpPr bwMode="auto">
          <a:xfrm>
            <a:off x="2051050" y="1268413"/>
            <a:ext cx="5611813" cy="5256212"/>
            <a:chOff x="2272991" y="1484784"/>
            <a:chExt cx="5611377" cy="5256738"/>
          </a:xfrm>
        </p:grpSpPr>
        <p:sp>
          <p:nvSpPr>
            <p:cNvPr id="8" name="手繪多邊形 7"/>
            <p:cNvSpPr/>
            <p:nvPr/>
          </p:nvSpPr>
          <p:spPr>
            <a:xfrm>
              <a:off x="3233354" y="4013924"/>
              <a:ext cx="630188" cy="1200270"/>
            </a:xfrm>
            <a:custGeom>
              <a:avLst/>
              <a:gdLst>
                <a:gd name="connsiteX0" fmla="*/ 0 w 630221"/>
                <a:gd name="connsiteY0" fmla="*/ 0 h 1200879"/>
                <a:gd name="connsiteX1" fmla="*/ 315110 w 630221"/>
                <a:gd name="connsiteY1" fmla="*/ 0 h 1200879"/>
                <a:gd name="connsiteX2" fmla="*/ 315110 w 630221"/>
                <a:gd name="connsiteY2" fmla="*/ 1200879 h 1200879"/>
                <a:gd name="connsiteX3" fmla="*/ 630221 w 630221"/>
                <a:gd name="connsiteY3" fmla="*/ 1200879 h 1200879"/>
              </a:gdLst>
              <a:ahLst/>
              <a:cxnLst>
                <a:cxn ang="0">
                  <a:pos x="connsiteX0" y="connsiteY0"/>
                </a:cxn>
                <a:cxn ang="0">
                  <a:pos x="connsiteX1" y="connsiteY1"/>
                </a:cxn>
                <a:cxn ang="0">
                  <a:pos x="connsiteX2" y="connsiteY2"/>
                </a:cxn>
                <a:cxn ang="0">
                  <a:pos x="connsiteX3" y="connsiteY3"/>
                </a:cxn>
              </a:cxnLst>
              <a:rect l="l" t="t" r="r" b="b"/>
              <a:pathLst>
                <a:path w="630221" h="1200879">
                  <a:moveTo>
                    <a:pt x="0" y="0"/>
                  </a:moveTo>
                  <a:lnTo>
                    <a:pt x="315110" y="0"/>
                  </a:lnTo>
                  <a:lnTo>
                    <a:pt x="315110" y="1200879"/>
                  </a:lnTo>
                  <a:lnTo>
                    <a:pt x="630221" y="1200879"/>
                  </a:lnTo>
                </a:path>
              </a:pathLst>
            </a:custGeom>
            <a:noFill/>
          </p:spPr>
          <p:style>
            <a:lnRef idx="1">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lIns="293906" tIns="566534" rIns="293905" bIns="566535" spcCol="1270" anchor="ctr"/>
            <a:lstStyle/>
            <a:p>
              <a:pPr algn="ctr" defTabSz="222250">
                <a:lnSpc>
                  <a:spcPct val="90000"/>
                </a:lnSpc>
                <a:spcAft>
                  <a:spcPct val="35000"/>
                </a:spcAft>
                <a:defRPr/>
              </a:pPr>
              <a:endParaRPr lang="zh-TW" altLang="en-US" sz="500"/>
            </a:p>
          </p:txBody>
        </p:sp>
        <p:sp>
          <p:nvSpPr>
            <p:cNvPr id="10" name="手繪多邊形 9"/>
            <p:cNvSpPr/>
            <p:nvPr/>
          </p:nvSpPr>
          <p:spPr>
            <a:xfrm>
              <a:off x="3233354" y="2812067"/>
              <a:ext cx="630188" cy="1200270"/>
            </a:xfrm>
            <a:custGeom>
              <a:avLst/>
              <a:gdLst>
                <a:gd name="connsiteX0" fmla="*/ 0 w 630221"/>
                <a:gd name="connsiteY0" fmla="*/ 1200879 h 1200879"/>
                <a:gd name="connsiteX1" fmla="*/ 315110 w 630221"/>
                <a:gd name="connsiteY1" fmla="*/ 1200879 h 1200879"/>
                <a:gd name="connsiteX2" fmla="*/ 315110 w 630221"/>
                <a:gd name="connsiteY2" fmla="*/ 0 h 1200879"/>
                <a:gd name="connsiteX3" fmla="*/ 630221 w 630221"/>
                <a:gd name="connsiteY3" fmla="*/ 0 h 1200879"/>
              </a:gdLst>
              <a:ahLst/>
              <a:cxnLst>
                <a:cxn ang="0">
                  <a:pos x="connsiteX0" y="connsiteY0"/>
                </a:cxn>
                <a:cxn ang="0">
                  <a:pos x="connsiteX1" y="connsiteY1"/>
                </a:cxn>
                <a:cxn ang="0">
                  <a:pos x="connsiteX2" y="connsiteY2"/>
                </a:cxn>
                <a:cxn ang="0">
                  <a:pos x="connsiteX3" y="connsiteY3"/>
                </a:cxn>
              </a:cxnLst>
              <a:rect l="l" t="t" r="r" b="b"/>
              <a:pathLst>
                <a:path w="630221" h="1200879">
                  <a:moveTo>
                    <a:pt x="0" y="1200879"/>
                  </a:moveTo>
                  <a:lnTo>
                    <a:pt x="315110" y="1200879"/>
                  </a:lnTo>
                  <a:lnTo>
                    <a:pt x="315110" y="0"/>
                  </a:lnTo>
                  <a:lnTo>
                    <a:pt x="630221" y="0"/>
                  </a:lnTo>
                </a:path>
              </a:pathLst>
            </a:custGeom>
            <a:noFill/>
          </p:spPr>
          <p:style>
            <a:lnRef idx="1">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lIns="293906" tIns="566534" rIns="293905" bIns="566535" spcCol="1270" anchor="ctr"/>
            <a:lstStyle/>
            <a:p>
              <a:pPr algn="ctr" defTabSz="222250">
                <a:lnSpc>
                  <a:spcPct val="90000"/>
                </a:lnSpc>
                <a:spcAft>
                  <a:spcPct val="35000"/>
                </a:spcAft>
                <a:defRPr/>
              </a:pPr>
              <a:endParaRPr lang="zh-TW" altLang="en-US" sz="500"/>
            </a:p>
          </p:txBody>
        </p:sp>
        <p:sp>
          <p:nvSpPr>
            <p:cNvPr id="11" name="手繪多邊形 10"/>
            <p:cNvSpPr/>
            <p:nvPr/>
          </p:nvSpPr>
          <p:spPr>
            <a:xfrm rot="16200000">
              <a:off x="124804" y="3632971"/>
              <a:ext cx="5256738" cy="960363"/>
            </a:xfrm>
            <a:custGeom>
              <a:avLst/>
              <a:gdLst>
                <a:gd name="connsiteX0" fmla="*/ 0 w 5056336"/>
                <a:gd name="connsiteY0" fmla="*/ 160120 h 960703"/>
                <a:gd name="connsiteX1" fmla="*/ 160120 w 5056336"/>
                <a:gd name="connsiteY1" fmla="*/ 0 h 960703"/>
                <a:gd name="connsiteX2" fmla="*/ 4896216 w 5056336"/>
                <a:gd name="connsiteY2" fmla="*/ 0 h 960703"/>
                <a:gd name="connsiteX3" fmla="*/ 5056336 w 5056336"/>
                <a:gd name="connsiteY3" fmla="*/ 160120 h 960703"/>
                <a:gd name="connsiteX4" fmla="*/ 5056336 w 5056336"/>
                <a:gd name="connsiteY4" fmla="*/ 800583 h 960703"/>
                <a:gd name="connsiteX5" fmla="*/ 4896216 w 5056336"/>
                <a:gd name="connsiteY5" fmla="*/ 960703 h 960703"/>
                <a:gd name="connsiteX6" fmla="*/ 160120 w 5056336"/>
                <a:gd name="connsiteY6" fmla="*/ 960703 h 960703"/>
                <a:gd name="connsiteX7" fmla="*/ 0 w 5056336"/>
                <a:gd name="connsiteY7" fmla="*/ 800583 h 960703"/>
                <a:gd name="connsiteX8" fmla="*/ 0 w 5056336"/>
                <a:gd name="connsiteY8" fmla="*/ 160120 h 96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6336" h="960703">
                  <a:moveTo>
                    <a:pt x="0" y="160120"/>
                  </a:moveTo>
                  <a:cubicBezTo>
                    <a:pt x="0" y="71688"/>
                    <a:pt x="71688" y="0"/>
                    <a:pt x="160120" y="0"/>
                  </a:cubicBezTo>
                  <a:lnTo>
                    <a:pt x="4896216" y="0"/>
                  </a:lnTo>
                  <a:cubicBezTo>
                    <a:pt x="4984648" y="0"/>
                    <a:pt x="5056336" y="71688"/>
                    <a:pt x="5056336" y="160120"/>
                  </a:cubicBezTo>
                  <a:lnTo>
                    <a:pt x="5056336" y="800583"/>
                  </a:lnTo>
                  <a:cubicBezTo>
                    <a:pt x="5056336" y="889015"/>
                    <a:pt x="4984648" y="960703"/>
                    <a:pt x="4896216" y="960703"/>
                  </a:cubicBezTo>
                  <a:lnTo>
                    <a:pt x="160120" y="960703"/>
                  </a:lnTo>
                  <a:cubicBezTo>
                    <a:pt x="71688" y="960703"/>
                    <a:pt x="0" y="889015"/>
                    <a:pt x="0" y="800583"/>
                  </a:cubicBezTo>
                  <a:lnTo>
                    <a:pt x="0" y="160120"/>
                  </a:lnTo>
                  <a:close/>
                </a:path>
              </a:pathLst>
            </a:cu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vert="eaVert" lIns="71027" tIns="71027" rIns="71028" bIns="71028" spcCol="1270" anchor="ctr"/>
            <a:lstStyle/>
            <a:p>
              <a:pPr algn="ctr" defTabSz="1689100">
                <a:lnSpc>
                  <a:spcPct val="90000"/>
                </a:lnSpc>
                <a:spcAft>
                  <a:spcPct val="35000"/>
                </a:spcAft>
                <a:defRPr/>
              </a:pPr>
              <a:r>
                <a:rPr lang="zh-TW" altLang="en-US" sz="3800" b="1" dirty="0">
                  <a:latin typeface="標楷體" pitchFamily="65" charset="-120"/>
                  <a:ea typeface="標楷體" pitchFamily="65" charset="-120"/>
                </a:rPr>
                <a:t>三種代表性的服務設計</a:t>
              </a:r>
            </a:p>
          </p:txBody>
        </p:sp>
        <p:sp>
          <p:nvSpPr>
            <p:cNvPr id="12" name="手繪多邊形 11"/>
            <p:cNvSpPr/>
            <p:nvPr/>
          </p:nvSpPr>
          <p:spPr>
            <a:xfrm>
              <a:off x="3863542" y="2330947"/>
              <a:ext cx="4020826" cy="962053"/>
            </a:xfrm>
            <a:custGeom>
              <a:avLst/>
              <a:gdLst>
                <a:gd name="connsiteX0" fmla="*/ 0 w 3151108"/>
                <a:gd name="connsiteY0" fmla="*/ 160120 h 960703"/>
                <a:gd name="connsiteX1" fmla="*/ 160120 w 3151108"/>
                <a:gd name="connsiteY1" fmla="*/ 0 h 960703"/>
                <a:gd name="connsiteX2" fmla="*/ 2990988 w 3151108"/>
                <a:gd name="connsiteY2" fmla="*/ 0 h 960703"/>
                <a:gd name="connsiteX3" fmla="*/ 3151108 w 3151108"/>
                <a:gd name="connsiteY3" fmla="*/ 160120 h 960703"/>
                <a:gd name="connsiteX4" fmla="*/ 3151108 w 3151108"/>
                <a:gd name="connsiteY4" fmla="*/ 800583 h 960703"/>
                <a:gd name="connsiteX5" fmla="*/ 2990988 w 3151108"/>
                <a:gd name="connsiteY5" fmla="*/ 960703 h 960703"/>
                <a:gd name="connsiteX6" fmla="*/ 160120 w 3151108"/>
                <a:gd name="connsiteY6" fmla="*/ 960703 h 960703"/>
                <a:gd name="connsiteX7" fmla="*/ 0 w 3151108"/>
                <a:gd name="connsiteY7" fmla="*/ 800583 h 960703"/>
                <a:gd name="connsiteX8" fmla="*/ 0 w 3151108"/>
                <a:gd name="connsiteY8" fmla="*/ 160120 h 96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108" h="960703">
                  <a:moveTo>
                    <a:pt x="0" y="160120"/>
                  </a:moveTo>
                  <a:cubicBezTo>
                    <a:pt x="0" y="71688"/>
                    <a:pt x="71688" y="0"/>
                    <a:pt x="160120" y="0"/>
                  </a:cubicBezTo>
                  <a:lnTo>
                    <a:pt x="2990988" y="0"/>
                  </a:lnTo>
                  <a:cubicBezTo>
                    <a:pt x="3079420" y="0"/>
                    <a:pt x="3151108" y="71688"/>
                    <a:pt x="3151108" y="160120"/>
                  </a:cubicBezTo>
                  <a:lnTo>
                    <a:pt x="3151108" y="800583"/>
                  </a:lnTo>
                  <a:cubicBezTo>
                    <a:pt x="3151108" y="889015"/>
                    <a:pt x="3079420" y="960703"/>
                    <a:pt x="2990988" y="960703"/>
                  </a:cubicBezTo>
                  <a:lnTo>
                    <a:pt x="160120" y="960703"/>
                  </a:lnTo>
                  <a:cubicBezTo>
                    <a:pt x="71688" y="960703"/>
                    <a:pt x="0" y="889015"/>
                    <a:pt x="0" y="800583"/>
                  </a:cubicBezTo>
                  <a:lnTo>
                    <a:pt x="0" y="160120"/>
                  </a:ln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71028" tIns="71028" rIns="71028" bIns="71028" spcCol="1270" anchor="ctr"/>
            <a:lstStyle/>
            <a:p>
              <a:pPr algn="ctr" defTabSz="1689100">
                <a:lnSpc>
                  <a:spcPct val="90000"/>
                </a:lnSpc>
                <a:spcAft>
                  <a:spcPct val="35000"/>
                </a:spcAft>
                <a:defRPr/>
              </a:pPr>
              <a:r>
                <a:rPr lang="zh-TW" altLang="en-US" sz="3800" b="1" dirty="0">
                  <a:latin typeface="標楷體" pitchFamily="65" charset="-120"/>
                  <a:ea typeface="標楷體" pitchFamily="65" charset="-120"/>
                </a:rPr>
                <a:t>生產線法</a:t>
              </a:r>
            </a:p>
          </p:txBody>
        </p:sp>
        <p:sp>
          <p:nvSpPr>
            <p:cNvPr id="13" name="手繪多邊形 12"/>
            <p:cNvSpPr/>
            <p:nvPr/>
          </p:nvSpPr>
          <p:spPr>
            <a:xfrm>
              <a:off x="3863542" y="3532719"/>
              <a:ext cx="4020826" cy="960466"/>
            </a:xfrm>
            <a:custGeom>
              <a:avLst/>
              <a:gdLst>
                <a:gd name="connsiteX0" fmla="*/ 0 w 3151108"/>
                <a:gd name="connsiteY0" fmla="*/ 160120 h 960703"/>
                <a:gd name="connsiteX1" fmla="*/ 160120 w 3151108"/>
                <a:gd name="connsiteY1" fmla="*/ 0 h 960703"/>
                <a:gd name="connsiteX2" fmla="*/ 2990988 w 3151108"/>
                <a:gd name="connsiteY2" fmla="*/ 0 h 960703"/>
                <a:gd name="connsiteX3" fmla="*/ 3151108 w 3151108"/>
                <a:gd name="connsiteY3" fmla="*/ 160120 h 960703"/>
                <a:gd name="connsiteX4" fmla="*/ 3151108 w 3151108"/>
                <a:gd name="connsiteY4" fmla="*/ 800583 h 960703"/>
                <a:gd name="connsiteX5" fmla="*/ 2990988 w 3151108"/>
                <a:gd name="connsiteY5" fmla="*/ 960703 h 960703"/>
                <a:gd name="connsiteX6" fmla="*/ 160120 w 3151108"/>
                <a:gd name="connsiteY6" fmla="*/ 960703 h 960703"/>
                <a:gd name="connsiteX7" fmla="*/ 0 w 3151108"/>
                <a:gd name="connsiteY7" fmla="*/ 800583 h 960703"/>
                <a:gd name="connsiteX8" fmla="*/ 0 w 3151108"/>
                <a:gd name="connsiteY8" fmla="*/ 160120 h 96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108" h="960703">
                  <a:moveTo>
                    <a:pt x="0" y="160120"/>
                  </a:moveTo>
                  <a:cubicBezTo>
                    <a:pt x="0" y="71688"/>
                    <a:pt x="71688" y="0"/>
                    <a:pt x="160120" y="0"/>
                  </a:cubicBezTo>
                  <a:lnTo>
                    <a:pt x="2990988" y="0"/>
                  </a:lnTo>
                  <a:cubicBezTo>
                    <a:pt x="3079420" y="0"/>
                    <a:pt x="3151108" y="71688"/>
                    <a:pt x="3151108" y="160120"/>
                  </a:cubicBezTo>
                  <a:lnTo>
                    <a:pt x="3151108" y="800583"/>
                  </a:lnTo>
                  <a:cubicBezTo>
                    <a:pt x="3151108" y="889015"/>
                    <a:pt x="3079420" y="960703"/>
                    <a:pt x="2990988" y="960703"/>
                  </a:cubicBezTo>
                  <a:lnTo>
                    <a:pt x="160120" y="960703"/>
                  </a:lnTo>
                  <a:cubicBezTo>
                    <a:pt x="71688" y="960703"/>
                    <a:pt x="0" y="889015"/>
                    <a:pt x="0" y="800583"/>
                  </a:cubicBezTo>
                  <a:lnTo>
                    <a:pt x="0" y="160120"/>
                  </a:ln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71028" tIns="71028" rIns="71028" bIns="71028" spcCol="1270" anchor="ctr"/>
            <a:lstStyle/>
            <a:p>
              <a:pPr algn="ctr" defTabSz="1689100">
                <a:lnSpc>
                  <a:spcPct val="90000"/>
                </a:lnSpc>
                <a:spcAft>
                  <a:spcPct val="35000"/>
                </a:spcAft>
                <a:defRPr/>
              </a:pPr>
              <a:r>
                <a:rPr lang="zh-TW" altLang="en-US" sz="3800" b="1" dirty="0">
                  <a:latin typeface="標楷體" pitchFamily="65" charset="-120"/>
                  <a:ea typeface="標楷體" pitchFamily="65" charset="-120"/>
                </a:rPr>
                <a:t>自助服務法</a:t>
              </a:r>
            </a:p>
          </p:txBody>
        </p:sp>
        <p:sp>
          <p:nvSpPr>
            <p:cNvPr id="14" name="手繪多邊形 13"/>
            <p:cNvSpPr/>
            <p:nvPr/>
          </p:nvSpPr>
          <p:spPr>
            <a:xfrm>
              <a:off x="3863542" y="4732904"/>
              <a:ext cx="4020826" cy="962053"/>
            </a:xfrm>
            <a:custGeom>
              <a:avLst/>
              <a:gdLst>
                <a:gd name="connsiteX0" fmla="*/ 0 w 3151108"/>
                <a:gd name="connsiteY0" fmla="*/ 160120 h 960703"/>
                <a:gd name="connsiteX1" fmla="*/ 160120 w 3151108"/>
                <a:gd name="connsiteY1" fmla="*/ 0 h 960703"/>
                <a:gd name="connsiteX2" fmla="*/ 2990988 w 3151108"/>
                <a:gd name="connsiteY2" fmla="*/ 0 h 960703"/>
                <a:gd name="connsiteX3" fmla="*/ 3151108 w 3151108"/>
                <a:gd name="connsiteY3" fmla="*/ 160120 h 960703"/>
                <a:gd name="connsiteX4" fmla="*/ 3151108 w 3151108"/>
                <a:gd name="connsiteY4" fmla="*/ 800583 h 960703"/>
                <a:gd name="connsiteX5" fmla="*/ 2990988 w 3151108"/>
                <a:gd name="connsiteY5" fmla="*/ 960703 h 960703"/>
                <a:gd name="connsiteX6" fmla="*/ 160120 w 3151108"/>
                <a:gd name="connsiteY6" fmla="*/ 960703 h 960703"/>
                <a:gd name="connsiteX7" fmla="*/ 0 w 3151108"/>
                <a:gd name="connsiteY7" fmla="*/ 800583 h 960703"/>
                <a:gd name="connsiteX8" fmla="*/ 0 w 3151108"/>
                <a:gd name="connsiteY8" fmla="*/ 160120 h 96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1108" h="960703">
                  <a:moveTo>
                    <a:pt x="0" y="160120"/>
                  </a:moveTo>
                  <a:cubicBezTo>
                    <a:pt x="0" y="71688"/>
                    <a:pt x="71688" y="0"/>
                    <a:pt x="160120" y="0"/>
                  </a:cubicBezTo>
                  <a:lnTo>
                    <a:pt x="2990988" y="0"/>
                  </a:lnTo>
                  <a:cubicBezTo>
                    <a:pt x="3079420" y="0"/>
                    <a:pt x="3151108" y="71688"/>
                    <a:pt x="3151108" y="160120"/>
                  </a:cubicBezTo>
                  <a:lnTo>
                    <a:pt x="3151108" y="800583"/>
                  </a:lnTo>
                  <a:cubicBezTo>
                    <a:pt x="3151108" y="889015"/>
                    <a:pt x="3079420" y="960703"/>
                    <a:pt x="2990988" y="960703"/>
                  </a:cubicBezTo>
                  <a:lnTo>
                    <a:pt x="160120" y="960703"/>
                  </a:lnTo>
                  <a:cubicBezTo>
                    <a:pt x="71688" y="960703"/>
                    <a:pt x="0" y="889015"/>
                    <a:pt x="0" y="800583"/>
                  </a:cubicBezTo>
                  <a:lnTo>
                    <a:pt x="0" y="160120"/>
                  </a:ln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71028" tIns="71028" rIns="71028" bIns="71028" spcCol="1270" anchor="ctr"/>
            <a:lstStyle/>
            <a:p>
              <a:pPr algn="ctr" defTabSz="1689100">
                <a:lnSpc>
                  <a:spcPct val="90000"/>
                </a:lnSpc>
                <a:spcAft>
                  <a:spcPct val="35000"/>
                </a:spcAft>
                <a:defRPr/>
              </a:pPr>
              <a:r>
                <a:rPr lang="zh-TW" altLang="en-US" sz="3800" b="1" dirty="0">
                  <a:latin typeface="標楷體" pitchFamily="65" charset="-120"/>
                  <a:ea typeface="標楷體" pitchFamily="65" charset="-120"/>
                </a:rPr>
                <a:t>個人關注法</a:t>
              </a:r>
            </a:p>
          </p:txBody>
        </p:sp>
      </p:grpSp>
      <p:sp>
        <p:nvSpPr>
          <p:cNvPr id="20485" name="Text Box 14"/>
          <p:cNvSpPr txBox="1">
            <a:spLocks noChangeArrowheads="1"/>
          </p:cNvSpPr>
          <p:nvPr/>
        </p:nvSpPr>
        <p:spPr bwMode="auto">
          <a:xfrm>
            <a:off x="3759200" y="1366838"/>
            <a:ext cx="549275"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endParaRPr lang="zh-TW" altLang="zh-TW"/>
          </a:p>
        </p:txBody>
      </p:sp>
      <p:sp>
        <p:nvSpPr>
          <p:cNvPr id="20486" name="Text Box 15"/>
          <p:cNvSpPr txBox="1">
            <a:spLocks noChangeArrowheads="1"/>
          </p:cNvSpPr>
          <p:nvPr/>
        </p:nvSpPr>
        <p:spPr bwMode="auto">
          <a:xfrm>
            <a:off x="1358900" y="1268413"/>
            <a:ext cx="549275"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spcBef>
                <a:spcPct val="50000"/>
              </a:spcBef>
            </a:pPr>
            <a:endParaRPr lang="zh-TW" altLang="zh-TW"/>
          </a:p>
        </p:txBody>
      </p:sp>
      <p:sp>
        <p:nvSpPr>
          <p:cNvPr id="17"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6-6</a:t>
            </a:r>
            <a:r>
              <a:rPr kumimoji="1" lang="zh-TW" altLang="en-US" sz="3600" b="1" dirty="0" smtClean="0">
                <a:solidFill>
                  <a:srgbClr val="FFFFFF"/>
                </a:solidFill>
                <a:latin typeface="標楷體" pitchFamily="65" charset="-120"/>
                <a:ea typeface="標楷體" pitchFamily="65" charset="-120"/>
                <a:cs typeface="Arial" charset="0"/>
              </a:rPr>
              <a:t> 三 種 代 表 性 的 服 務 設 計</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16816190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1506" name="內容版面配置區 2"/>
          <p:cNvSpPr>
            <a:spLocks noGrp="1"/>
          </p:cNvSpPr>
          <p:nvPr>
            <p:ph idx="4294967295"/>
          </p:nvPr>
        </p:nvSpPr>
        <p:spPr>
          <a:xfrm>
            <a:off x="914400" y="1087438"/>
            <a:ext cx="8229600" cy="4525962"/>
          </a:xfrm>
        </p:spPr>
        <p:txBody>
          <a:bodyPr/>
          <a:lstStyle/>
          <a:p>
            <a:pPr eaLnBrk="1" hangingPunct="1">
              <a:buFont typeface="Wingdings" pitchFamily="2" charset="2"/>
              <a:buChar char="u"/>
            </a:pPr>
            <a:r>
              <a:rPr lang="zh-TW" altLang="zh-TW" sz="2800" dirty="0" smtClean="0">
                <a:latin typeface="標楷體" pitchFamily="65" charset="-120"/>
                <a:ea typeface="標楷體" pitchFamily="65" charset="-120"/>
              </a:rPr>
              <a:t>麥當勞首創</a:t>
            </a:r>
          </a:p>
          <a:p>
            <a:pPr eaLnBrk="1" hangingPunct="1">
              <a:buFont typeface="Wingdings" pitchFamily="2" charset="2"/>
              <a:buChar char="u"/>
            </a:pPr>
            <a:r>
              <a:rPr lang="zh-TW" altLang="zh-TW" sz="2800" dirty="0" smtClean="0">
                <a:latin typeface="標楷體" pitchFamily="65" charset="-120"/>
                <a:ea typeface="標楷體" pitchFamily="65" charset="-120"/>
              </a:rPr>
              <a:t>將提供</a:t>
            </a:r>
            <a:r>
              <a:rPr lang="zh-TW" altLang="en-US" sz="2800" dirty="0" smtClean="0">
                <a:latin typeface="標楷體" pitchFamily="65" charset="-120"/>
                <a:ea typeface="標楷體" pitchFamily="65" charset="-120"/>
              </a:rPr>
              <a:t>速</a:t>
            </a:r>
            <a:r>
              <a:rPr lang="zh-TW" altLang="zh-TW" sz="2800" dirty="0" smtClean="0">
                <a:latin typeface="標楷體" pitchFamily="65" charset="-120"/>
                <a:ea typeface="標楷體" pitchFamily="65" charset="-120"/>
              </a:rPr>
              <a:t>食視為一項製造程序，而不是服務程序</a:t>
            </a:r>
            <a:endParaRPr lang="en-US" altLang="zh-TW" sz="2800" dirty="0" smtClean="0">
              <a:latin typeface="標楷體" pitchFamily="65" charset="-120"/>
              <a:ea typeface="標楷體" pitchFamily="65" charset="-120"/>
            </a:endParaRPr>
          </a:p>
          <a:p>
            <a:pPr eaLnBrk="1" hangingPunct="1">
              <a:buFont typeface="Wingdings" pitchFamily="2" charset="2"/>
              <a:buChar char="u"/>
            </a:pPr>
            <a:r>
              <a:rPr lang="zh-TW" altLang="en-US" sz="2800" dirty="0" smtClean="0">
                <a:latin typeface="標楷體" pitchFamily="65" charset="-120"/>
                <a:ea typeface="標楷體" pitchFamily="65" charset="-120"/>
              </a:rPr>
              <a:t>較著重產生結果的效率，而非對個人的關注</a:t>
            </a:r>
          </a:p>
        </p:txBody>
      </p:sp>
      <p:sp>
        <p:nvSpPr>
          <p:cNvPr id="21508"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3200" b="1">
                <a:solidFill>
                  <a:schemeClr val="bg1"/>
                </a:solidFill>
                <a:ea typeface="標楷體" pitchFamily="65" charset="-120"/>
              </a:rPr>
              <a:t>生  產  線  法</a:t>
            </a:r>
          </a:p>
        </p:txBody>
      </p:sp>
      <p:pic>
        <p:nvPicPr>
          <p:cNvPr id="43009" name="Picture 1" descr="C:\Users\Cindy\Desktop\生館\im-fat-and-lovin-it-09.jpg"/>
          <p:cNvPicPr>
            <a:picLocks noChangeAspect="1" noChangeArrowheads="1"/>
          </p:cNvPicPr>
          <p:nvPr/>
        </p:nvPicPr>
        <p:blipFill>
          <a:blip r:embed="rId4"/>
          <a:srcRect/>
          <a:stretch>
            <a:fillRect/>
          </a:stretch>
        </p:blipFill>
        <p:spPr bwMode="auto">
          <a:xfrm rot="376325">
            <a:off x="5986671" y="3512457"/>
            <a:ext cx="2868989" cy="2151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8" name="資料庫圖表 7"/>
          <p:cNvGraphicFramePr/>
          <p:nvPr/>
        </p:nvGraphicFramePr>
        <p:xfrm>
          <a:off x="454025" y="2830286"/>
          <a:ext cx="5467804" cy="35523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65541746"/>
      </p:ext>
    </p:extLst>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0962" name="Picture 2" descr="C:\Users\Cindy\Desktop\生館\McDonald-s-baby-mcdonald-27s-119585_435_340.jpg"/>
          <p:cNvPicPr>
            <a:picLocks noChangeAspect="1" noChangeArrowheads="1"/>
          </p:cNvPicPr>
          <p:nvPr/>
        </p:nvPicPr>
        <p:blipFill>
          <a:blip r:embed="rId4"/>
          <a:srcRect/>
          <a:stretch>
            <a:fillRect/>
          </a:stretch>
        </p:blipFill>
        <p:spPr bwMode="auto">
          <a:xfrm rot="20742133">
            <a:off x="4707774" y="4252834"/>
            <a:ext cx="2917371" cy="2280244"/>
          </a:xfrm>
          <a:prstGeom prst="ellipse">
            <a:avLst/>
          </a:prstGeom>
          <a:ln>
            <a:noFill/>
          </a:ln>
          <a:effectLst>
            <a:softEdge rad="112500"/>
          </a:effectLst>
        </p:spPr>
      </p:pic>
      <p:pic>
        <p:nvPicPr>
          <p:cNvPr id="40963" name="Picture 3" descr="C:\Users\Cindy\Desktop\生館\McDonalds-logo-wallpaper-HD.png"/>
          <p:cNvPicPr>
            <a:picLocks noChangeAspect="1" noChangeArrowheads="1"/>
          </p:cNvPicPr>
          <p:nvPr/>
        </p:nvPicPr>
        <p:blipFill>
          <a:blip r:embed="rId5"/>
          <a:srcRect/>
          <a:stretch>
            <a:fillRect/>
          </a:stretch>
        </p:blipFill>
        <p:spPr bwMode="auto">
          <a:xfrm rot="1089544">
            <a:off x="7161966" y="3718567"/>
            <a:ext cx="1399127" cy="1388196"/>
          </a:xfrm>
          <a:prstGeom prst="rect">
            <a:avLst/>
          </a:prstGeom>
          <a:noFill/>
        </p:spPr>
      </p:pic>
      <p:sp>
        <p:nvSpPr>
          <p:cNvPr id="6" name="AutoShape 10"/>
          <p:cNvSpPr>
            <a:spLocks noChangeArrowheads="1"/>
          </p:cNvSpPr>
          <p:nvPr/>
        </p:nvSpPr>
        <p:spPr bwMode="auto">
          <a:xfrm>
            <a:off x="250825" y="1052513"/>
            <a:ext cx="8713788" cy="5616575"/>
          </a:xfrm>
          <a:prstGeom prst="bevel">
            <a:avLst>
              <a:gd name="adj" fmla="val 2736"/>
            </a:avLst>
          </a:prstGeom>
          <a:noFill/>
          <a:ln>
            <a:noFill/>
          </a:ln>
          <a:effectLst/>
          <a:extLst/>
        </p:spPr>
        <p:txBody>
          <a:bodyPr wrap="none" lIns="144000" tIns="180000"/>
          <a:lstStyle/>
          <a:p>
            <a:pPr marL="457200" indent="-457200" eaLnBrk="0" hangingPunct="0">
              <a:lnSpc>
                <a:spcPct val="90000"/>
              </a:lnSpc>
              <a:spcBef>
                <a:spcPct val="45000"/>
              </a:spcBef>
              <a:buFont typeface="Wingdings" pitchFamily="2" charset="2"/>
              <a:buChar char="u"/>
              <a:defRPr/>
            </a:pPr>
            <a:r>
              <a:rPr lang="zh-TW" altLang="en-US" sz="2400" dirty="0">
                <a:solidFill>
                  <a:srgbClr val="000000"/>
                </a:solidFill>
                <a:latin typeface="標楷體" pitchFamily="65" charset="-120"/>
                <a:ea typeface="標楷體" pitchFamily="65" charset="-120"/>
              </a:rPr>
              <a:t>炸薯條機每次處理最佳數量的薯條</a:t>
            </a:r>
            <a:endParaRPr lang="en-US" altLang="zh-TW" sz="24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sz="2400" dirty="0">
                <a:solidFill>
                  <a:srgbClr val="000000"/>
                </a:solidFill>
                <a:latin typeface="標楷體" pitchFamily="65" charset="-120"/>
                <a:ea typeface="標楷體" pitchFamily="65" charset="-120"/>
              </a:rPr>
              <a:t>使用可精確容納每次薯條處理數量的鏟匙</a:t>
            </a:r>
            <a:endParaRPr lang="en-US" altLang="zh-TW" sz="24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sz="2400" dirty="0">
                <a:solidFill>
                  <a:srgbClr val="000000"/>
                </a:solidFill>
                <a:latin typeface="標楷體" pitchFamily="65" charset="-120"/>
                <a:ea typeface="標楷體" pitchFamily="65" charset="-120"/>
              </a:rPr>
              <a:t>儲藏空間依預定的包裝或產品大小進行設計</a:t>
            </a:r>
            <a:endParaRPr lang="en-US" altLang="zh-TW" sz="24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sz="2400" dirty="0">
                <a:solidFill>
                  <a:srgbClr val="000000"/>
                </a:solidFill>
                <a:latin typeface="標楷體" pitchFamily="65" charset="-120"/>
                <a:ea typeface="標楷體" pitchFamily="65" charset="-120"/>
              </a:rPr>
              <a:t>每個場所的內部及外部皆提供充分的大型垃圾桶以維持清潔</a:t>
            </a:r>
            <a:endParaRPr lang="en-US" altLang="zh-TW" sz="24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sz="2400" dirty="0">
                <a:solidFill>
                  <a:srgbClr val="000000"/>
                </a:solidFill>
                <a:latin typeface="標楷體" pitchFamily="65" charset="-120"/>
                <a:ea typeface="標楷體" pitchFamily="65" charset="-120"/>
              </a:rPr>
              <a:t>不同的漢堡採用不同顏色的紙包裝以容易識別</a:t>
            </a:r>
            <a:endParaRPr lang="en-US" altLang="zh-TW" sz="24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sz="2400" dirty="0">
                <a:solidFill>
                  <a:srgbClr val="000000"/>
                </a:solidFill>
                <a:latin typeface="標楷體" pitchFamily="65" charset="-120"/>
                <a:ea typeface="標楷體" pitchFamily="65" charset="-120"/>
              </a:rPr>
              <a:t>透過精心的整體設計及設施規劃，每件事物</a:t>
            </a:r>
            <a:r>
              <a:rPr lang="zh-TW" altLang="en-US" sz="2400" dirty="0" smtClean="0">
                <a:solidFill>
                  <a:srgbClr val="000000"/>
                </a:solidFill>
                <a:latin typeface="標楷體" pitchFamily="65" charset="-120"/>
                <a:ea typeface="標楷體" pitchFamily="65" charset="-120"/>
              </a:rPr>
              <a:t>均</a:t>
            </a:r>
            <a:endParaRPr lang="en-US" altLang="zh-TW" sz="2400" dirty="0" smtClean="0">
              <a:solidFill>
                <a:srgbClr val="000000"/>
              </a:solidFill>
              <a:latin typeface="標楷體" pitchFamily="65" charset="-120"/>
              <a:ea typeface="標楷體" pitchFamily="65" charset="-120"/>
            </a:endParaRPr>
          </a:p>
          <a:p>
            <a:pPr marL="457200" indent="-457200" eaLnBrk="0" hangingPunct="0">
              <a:lnSpc>
                <a:spcPct val="90000"/>
              </a:lnSpc>
              <a:spcBef>
                <a:spcPct val="45000"/>
              </a:spcBef>
              <a:defRPr/>
            </a:pPr>
            <a:r>
              <a:rPr lang="zh-TW" altLang="en-US" sz="2400" dirty="0" smtClean="0">
                <a:solidFill>
                  <a:srgbClr val="000000"/>
                </a:solidFill>
                <a:latin typeface="標楷體" pitchFamily="65" charset="-120"/>
                <a:ea typeface="標楷體" pitchFamily="65" charset="-120"/>
              </a:rPr>
              <a:t> </a:t>
            </a:r>
            <a:r>
              <a:rPr lang="zh-TW" altLang="en-US" sz="2400" dirty="0" smtClean="0">
                <a:solidFill>
                  <a:srgbClr val="000000"/>
                </a:solidFill>
                <a:latin typeface="標楷體" pitchFamily="65" charset="-120"/>
                <a:ea typeface="標楷體" pitchFamily="65" charset="-120"/>
              </a:rPr>
              <a:t>  </a:t>
            </a:r>
            <a:r>
              <a:rPr lang="zh-TW" altLang="en-US" sz="2400" dirty="0" smtClean="0">
                <a:solidFill>
                  <a:srgbClr val="000000"/>
                </a:solidFill>
                <a:latin typeface="標楷體" pitchFamily="65" charset="-120"/>
                <a:ea typeface="標楷體" pitchFamily="65" charset="-120"/>
              </a:rPr>
              <a:t>整合</a:t>
            </a:r>
            <a:r>
              <a:rPr lang="zh-TW" altLang="en-US" sz="2400" dirty="0">
                <a:solidFill>
                  <a:srgbClr val="000000"/>
                </a:solidFill>
                <a:latin typeface="標楷體" pitchFamily="65" charset="-120"/>
                <a:ea typeface="標楷體" pitchFamily="65" charset="-120"/>
              </a:rPr>
              <a:t>融入</a:t>
            </a:r>
            <a:r>
              <a:rPr lang="zh-TW" altLang="en-US" sz="2400" dirty="0" smtClean="0">
                <a:solidFill>
                  <a:srgbClr val="000000"/>
                </a:solidFill>
                <a:latin typeface="標楷體" pitchFamily="65" charset="-120"/>
                <a:ea typeface="標楷體" pitchFamily="65" charset="-120"/>
              </a:rPr>
              <a:t>於麥當勞</a:t>
            </a:r>
            <a:r>
              <a:rPr lang="zh-TW" altLang="en-US" sz="2400" dirty="0">
                <a:solidFill>
                  <a:srgbClr val="000000"/>
                </a:solidFill>
                <a:latin typeface="標楷體" pitchFamily="65" charset="-120"/>
                <a:ea typeface="標楷體" pitchFamily="65" charset="-120"/>
              </a:rPr>
              <a:t>的設備</a:t>
            </a:r>
            <a:endParaRPr lang="en-US" altLang="zh-TW" sz="2400" dirty="0">
              <a:solidFill>
                <a:srgbClr val="000000"/>
              </a:solidFill>
              <a:latin typeface="標楷體" pitchFamily="65" charset="-120"/>
              <a:ea typeface="標楷體" pitchFamily="65" charset="-120"/>
            </a:endParaRPr>
          </a:p>
          <a:p>
            <a:pPr eaLnBrk="0" hangingPunct="0">
              <a:lnSpc>
                <a:spcPct val="90000"/>
              </a:lnSpc>
              <a:spcBef>
                <a:spcPct val="45000"/>
              </a:spcBef>
              <a:defRPr/>
            </a:pPr>
            <a:r>
              <a:rPr lang="en-US" altLang="zh-TW" sz="2400" dirty="0">
                <a:solidFill>
                  <a:srgbClr val="000000"/>
                </a:solidFill>
                <a:latin typeface="標楷體" pitchFamily="65" charset="-120"/>
                <a:ea typeface="標楷體" pitchFamily="65" charset="-120"/>
              </a:rPr>
              <a:t>   </a:t>
            </a:r>
            <a:r>
              <a:rPr lang="zh-TW" altLang="en-US" sz="2400" u="sng" dirty="0">
                <a:solidFill>
                  <a:srgbClr val="000000"/>
                </a:solidFill>
                <a:latin typeface="標楷體" pitchFamily="65" charset="-120"/>
                <a:ea typeface="標楷體" pitchFamily="65" charset="-120"/>
              </a:rPr>
              <a:t>→圖</a:t>
            </a:r>
            <a:r>
              <a:rPr lang="en-US" altLang="zh-TW" sz="2400" u="sng" dirty="0">
                <a:solidFill>
                  <a:srgbClr val="000000"/>
                </a:solidFill>
                <a:latin typeface="標楷體" pitchFamily="65" charset="-120"/>
                <a:ea typeface="標楷體" pitchFamily="65" charset="-120"/>
              </a:rPr>
              <a:t>6.3</a:t>
            </a:r>
            <a:r>
              <a:rPr lang="zh-TW" altLang="en-US" sz="2400" u="sng" dirty="0">
                <a:solidFill>
                  <a:srgbClr val="000000"/>
                </a:solidFill>
                <a:latin typeface="標楷體" pitchFamily="65" charset="-120"/>
                <a:ea typeface="標楷體" pitchFamily="65" charset="-120"/>
              </a:rPr>
              <a:t>服務系統設計矩陣</a:t>
            </a:r>
            <a:r>
              <a:rPr lang="zh-TW" altLang="en-US" sz="2400" u="sng" dirty="0" smtClean="0">
                <a:solidFill>
                  <a:srgbClr val="000000"/>
                </a:solidFill>
                <a:latin typeface="標楷體" pitchFamily="65" charset="-120"/>
                <a:ea typeface="標楷體" pitchFamily="65" charset="-120"/>
              </a:rPr>
              <a:t>中</a:t>
            </a:r>
            <a:endParaRPr lang="en-US" altLang="zh-TW" sz="2400" u="sng" dirty="0" smtClean="0">
              <a:solidFill>
                <a:srgbClr val="000000"/>
              </a:solidFill>
              <a:latin typeface="標楷體" pitchFamily="65" charset="-120"/>
              <a:ea typeface="標楷體" pitchFamily="65" charset="-120"/>
            </a:endParaRPr>
          </a:p>
          <a:p>
            <a:pPr eaLnBrk="0" hangingPunct="0">
              <a:lnSpc>
                <a:spcPct val="90000"/>
              </a:lnSpc>
              <a:spcBef>
                <a:spcPct val="45000"/>
              </a:spcBef>
              <a:defRPr/>
            </a:pPr>
            <a:r>
              <a:rPr lang="zh-TW" altLang="en-US" sz="2400" dirty="0" smtClean="0">
                <a:solidFill>
                  <a:srgbClr val="000000"/>
                </a:solidFill>
                <a:latin typeface="標楷體" pitchFamily="65" charset="-120"/>
                <a:ea typeface="標楷體" pitchFamily="65" charset="-120"/>
              </a:rPr>
              <a:t> </a:t>
            </a:r>
            <a:r>
              <a:rPr lang="zh-TW" altLang="en-US" sz="2400" dirty="0" smtClean="0">
                <a:solidFill>
                  <a:srgbClr val="000000"/>
                </a:solidFill>
                <a:latin typeface="標楷體" pitchFamily="65" charset="-120"/>
                <a:ea typeface="標楷體" pitchFamily="65" charset="-120"/>
              </a:rPr>
              <a:t>    </a:t>
            </a:r>
            <a:r>
              <a:rPr lang="zh-TW" altLang="en-US" sz="2400" u="sng" dirty="0" smtClean="0">
                <a:solidFill>
                  <a:srgbClr val="000000"/>
                </a:solidFill>
                <a:latin typeface="標楷體" pitchFamily="65" charset="-120"/>
                <a:ea typeface="標楷體" pitchFamily="65" charset="-120"/>
              </a:rPr>
              <a:t>的</a:t>
            </a:r>
            <a:r>
              <a:rPr lang="zh-TW" altLang="en-US" sz="2400" u="sng" dirty="0">
                <a:solidFill>
                  <a:srgbClr val="000000"/>
                </a:solidFill>
                <a:latin typeface="標楷體" pitchFamily="65" charset="-120"/>
                <a:ea typeface="標楷體" pitchFamily="65" charset="-120"/>
              </a:rPr>
              <a:t>面對面嚴密規格</a:t>
            </a:r>
            <a:endParaRPr lang="zh-CN" altLang="en-US" sz="2400" u="sng"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endParaRPr lang="zh-CN" altLang="en-US" sz="2000" dirty="0">
              <a:solidFill>
                <a:srgbClr val="000000"/>
              </a:solidFill>
              <a:latin typeface="標楷體" pitchFamily="65" charset="-120"/>
              <a:ea typeface="標楷體" pitchFamily="65" charset="-120"/>
            </a:endParaRPr>
          </a:p>
        </p:txBody>
      </p:sp>
      <p:sp>
        <p:nvSpPr>
          <p:cNvPr id="22531"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3200" b="1">
                <a:solidFill>
                  <a:schemeClr val="bg1"/>
                </a:solidFill>
                <a:ea typeface="標楷體" pitchFamily="65" charset="-120"/>
              </a:rPr>
              <a:t>麥  當  勞  的  作  業  特  性</a:t>
            </a:r>
          </a:p>
        </p:txBody>
      </p:sp>
      <p:pic>
        <p:nvPicPr>
          <p:cNvPr id="9" name="Picture 3" descr="C:\Users\Cindy\Desktop\生館\McDonalds-logo-wallpaper-HD.png"/>
          <p:cNvPicPr>
            <a:picLocks noChangeAspect="1" noChangeArrowheads="1"/>
          </p:cNvPicPr>
          <p:nvPr/>
        </p:nvPicPr>
        <p:blipFill>
          <a:blip r:embed="rId5"/>
          <a:srcRect/>
          <a:stretch>
            <a:fillRect/>
          </a:stretch>
        </p:blipFill>
        <p:spPr bwMode="auto">
          <a:xfrm rot="20782417">
            <a:off x="7322862" y="5198945"/>
            <a:ext cx="798607" cy="792368"/>
          </a:xfrm>
          <a:prstGeom prst="rect">
            <a:avLst/>
          </a:prstGeom>
          <a:noFill/>
        </p:spPr>
      </p:pic>
      <p:pic>
        <p:nvPicPr>
          <p:cNvPr id="10" name="Picture 3" descr="C:\Users\Cindy\Desktop\生館\McDonalds-logo-wallpaper-HD.png"/>
          <p:cNvPicPr>
            <a:picLocks noChangeAspect="1" noChangeArrowheads="1"/>
          </p:cNvPicPr>
          <p:nvPr/>
        </p:nvPicPr>
        <p:blipFill>
          <a:blip r:embed="rId5"/>
          <a:srcRect/>
          <a:stretch>
            <a:fillRect/>
          </a:stretch>
        </p:blipFill>
        <p:spPr bwMode="auto">
          <a:xfrm rot="1089544">
            <a:off x="8031659" y="5962201"/>
            <a:ext cx="629290" cy="624374"/>
          </a:xfrm>
          <a:prstGeom prst="rect">
            <a:avLst/>
          </a:prstGeom>
          <a:noFill/>
        </p:spPr>
      </p:pic>
    </p:spTree>
    <p:extLst>
      <p:ext uri="{BB962C8B-B14F-4D97-AF65-F5344CB8AC3E}">
        <p14:creationId xmlns:p14="http://schemas.microsoft.com/office/powerpoint/2010/main" xmlns="" val="88930819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AutoShape 10"/>
          <p:cNvSpPr>
            <a:spLocks noChangeArrowheads="1"/>
          </p:cNvSpPr>
          <p:nvPr/>
        </p:nvSpPr>
        <p:spPr bwMode="auto">
          <a:xfrm>
            <a:off x="250825" y="933450"/>
            <a:ext cx="8702675" cy="5805487"/>
          </a:xfrm>
          <a:prstGeom prst="bevel">
            <a:avLst>
              <a:gd name="adj" fmla="val 2736"/>
            </a:avLst>
          </a:prstGeom>
          <a:noFill/>
          <a:ln>
            <a:noFill/>
          </a:ln>
          <a:effectLst/>
          <a:extLst/>
        </p:spPr>
        <p:txBody>
          <a:bodyPr wrap="none" lIns="144000" tIns="180000"/>
          <a:lstStyle/>
          <a:p>
            <a:pPr>
              <a:buFont typeface="Wingdings" pitchFamily="2" charset="2"/>
              <a:buChar char="u"/>
              <a:tabLst>
                <a:tab pos="8877300" algn="l"/>
                <a:tab pos="9963150" algn="l"/>
                <a:tab pos="10039350" algn="l"/>
                <a:tab pos="11753850" algn="l"/>
              </a:tabLst>
              <a:defRPr/>
            </a:pPr>
            <a:r>
              <a:rPr lang="zh-TW" altLang="en-US" sz="2800" dirty="0">
                <a:ea typeface="標楷體" pitchFamily="65" charset="-120"/>
              </a:rPr>
              <a:t>標準化、訂製、揀選、包裝、儲存，以及寄送資訊</a:t>
            </a:r>
            <a:endParaRPr lang="en-US" altLang="zh-TW" sz="2800" dirty="0">
              <a:ea typeface="標楷體" pitchFamily="65" charset="-120"/>
            </a:endParaRPr>
          </a:p>
          <a:p>
            <a:pPr>
              <a:buFont typeface="Wingdings" pitchFamily="2" charset="2"/>
              <a:buChar char="u"/>
              <a:tabLst>
                <a:tab pos="8877300" algn="l"/>
                <a:tab pos="9963150" algn="l"/>
                <a:tab pos="10039350" algn="l"/>
                <a:tab pos="11753850" algn="l"/>
              </a:tabLst>
              <a:defRPr/>
            </a:pPr>
            <a:r>
              <a:rPr lang="zh-TW" altLang="en-US" sz="2800" dirty="0">
                <a:ea typeface="標楷體" pitchFamily="65" charset="-120"/>
              </a:rPr>
              <a:t>醫療影像作業流程：</a:t>
            </a:r>
            <a:endParaRPr lang="en-US" altLang="zh-TW" sz="2800" dirty="0">
              <a:ea typeface="標楷體" pitchFamily="65" charset="-120"/>
            </a:endParaRPr>
          </a:p>
          <a:p>
            <a:pPr marL="266700" indent="-76200">
              <a:defRPr/>
            </a:pPr>
            <a:r>
              <a:rPr lang="en-US" altLang="zh-TW" sz="2800" dirty="0" smtClean="0">
                <a:ea typeface="標楷體" pitchFamily="65" charset="-120"/>
              </a:rPr>
              <a:t>1.</a:t>
            </a:r>
            <a:r>
              <a:rPr lang="zh-TW" altLang="en-US" sz="2800" dirty="0" smtClean="0">
                <a:ea typeface="標楷體" pitchFamily="65" charset="-120"/>
              </a:rPr>
              <a:t>完全</a:t>
            </a:r>
            <a:r>
              <a:rPr lang="zh-TW" altLang="en-US" sz="2800" dirty="0">
                <a:ea typeface="標楷體" pitchFamily="65" charset="-120"/>
              </a:rPr>
              <a:t>人工化 → 配合病人位置，由技術人員</a:t>
            </a:r>
            <a:r>
              <a:rPr lang="zh-TW" altLang="en-US" sz="2800" dirty="0" smtClean="0">
                <a:ea typeface="標楷體" pitchFamily="65" charset="-120"/>
              </a:rPr>
              <a:t>操作設備</a:t>
            </a:r>
            <a:endParaRPr lang="en-US" altLang="zh-TW" sz="2800" dirty="0" smtClean="0">
              <a:ea typeface="標楷體" pitchFamily="65" charset="-120"/>
            </a:endParaRPr>
          </a:p>
          <a:p>
            <a:pPr marL="266700" indent="-76200">
              <a:defRPr/>
            </a:pPr>
            <a:r>
              <a:rPr lang="zh-TW" altLang="en-US" sz="2800" dirty="0" smtClean="0">
                <a:ea typeface="標楷體" pitchFamily="65" charset="-120"/>
              </a:rPr>
              <a:t> </a:t>
            </a:r>
            <a:r>
              <a:rPr lang="zh-TW" altLang="en-US" sz="2800" dirty="0" smtClean="0">
                <a:ea typeface="標楷體" pitchFamily="65" charset="-120"/>
              </a:rPr>
              <a:t> </a:t>
            </a:r>
            <a:r>
              <a:rPr lang="zh-TW" altLang="en-US" sz="2800" dirty="0" smtClean="0">
                <a:ea typeface="標楷體" pitchFamily="65" charset="-120"/>
              </a:rPr>
              <a:t>或</a:t>
            </a:r>
            <a:r>
              <a:rPr lang="zh-TW" altLang="en-US" sz="2800" dirty="0">
                <a:ea typeface="標楷體" pitchFamily="65" charset="-120"/>
              </a:rPr>
              <a:t>行動追蹤裝置掃瞄病人 </a:t>
            </a:r>
            <a:endParaRPr lang="en-US" altLang="zh-TW" sz="2800" dirty="0">
              <a:ea typeface="標楷體" pitchFamily="65" charset="-120"/>
            </a:endParaRPr>
          </a:p>
          <a:p>
            <a:pPr marL="266700" indent="-76200">
              <a:buFont typeface="Arial" pitchFamily="34" charset="0"/>
              <a:buChar char="•"/>
              <a:defRPr/>
            </a:pPr>
            <a:endParaRPr lang="en-US" altLang="zh-TW" sz="2800" dirty="0" smtClean="0">
              <a:ea typeface="標楷體" pitchFamily="65" charset="-120"/>
            </a:endParaRPr>
          </a:p>
          <a:p>
            <a:pPr marL="266700" indent="-76200">
              <a:defRPr/>
            </a:pPr>
            <a:r>
              <a:rPr lang="en-US" altLang="zh-TW" sz="2800" dirty="0" smtClean="0">
                <a:ea typeface="標楷體" pitchFamily="65" charset="-120"/>
              </a:rPr>
              <a:t>2.</a:t>
            </a:r>
            <a:r>
              <a:rPr lang="zh-TW" altLang="en-US" sz="2800" dirty="0" smtClean="0">
                <a:ea typeface="標楷體" pitchFamily="65" charset="-120"/>
              </a:rPr>
              <a:t>影像</a:t>
            </a:r>
            <a:r>
              <a:rPr lang="zh-TW" altLang="en-US" sz="2800" dirty="0">
                <a:ea typeface="標楷體" pitchFamily="65" charset="-120"/>
              </a:rPr>
              <a:t>藉由電子化方式傳遞給遠方診斷人員，或直接</a:t>
            </a:r>
            <a:endParaRPr lang="en-US" altLang="zh-TW" sz="2800" dirty="0">
              <a:ea typeface="標楷體" pitchFamily="65" charset="-120"/>
            </a:endParaRPr>
          </a:p>
          <a:p>
            <a:pPr marL="266700" indent="-76200">
              <a:defRPr/>
            </a:pPr>
            <a:r>
              <a:rPr lang="zh-TW" altLang="en-US" sz="2800" dirty="0">
                <a:ea typeface="標楷體" pitchFamily="65" charset="-120"/>
              </a:rPr>
              <a:t>  寄給 特定醫師</a:t>
            </a:r>
            <a:endParaRPr lang="en-US" altLang="zh-TW" sz="2800" dirty="0">
              <a:ea typeface="標楷體" pitchFamily="65" charset="-120"/>
            </a:endParaRPr>
          </a:p>
          <a:p>
            <a:pPr marL="266700" indent="-76200">
              <a:buFont typeface="Arial" pitchFamily="34" charset="0"/>
              <a:buChar char="•"/>
              <a:defRPr/>
            </a:pPr>
            <a:endParaRPr lang="en-US" altLang="zh-TW" sz="2800" dirty="0" smtClean="0">
              <a:ea typeface="標楷體" pitchFamily="65" charset="-120"/>
            </a:endParaRPr>
          </a:p>
          <a:p>
            <a:pPr marL="266700" indent="-76200">
              <a:defRPr/>
            </a:pPr>
            <a:r>
              <a:rPr lang="en-US" altLang="zh-TW" sz="2800" dirty="0" smtClean="0">
                <a:ea typeface="標楷體" pitchFamily="65" charset="-120"/>
              </a:rPr>
              <a:t>3.</a:t>
            </a:r>
            <a:r>
              <a:rPr lang="zh-TW" altLang="en-US" sz="2800" dirty="0" smtClean="0">
                <a:ea typeface="標楷體" pitchFamily="65" charset="-120"/>
              </a:rPr>
              <a:t>透過</a:t>
            </a:r>
            <a:r>
              <a:rPr lang="zh-TW" altLang="en-US" sz="2800" dirty="0">
                <a:ea typeface="標楷體" pitchFamily="65" charset="-120"/>
              </a:rPr>
              <a:t>語音辨識軟體將診斷說明轉換成</a:t>
            </a:r>
            <a:r>
              <a:rPr lang="zh-TW" altLang="en-US" sz="2800" dirty="0" smtClean="0">
                <a:ea typeface="標楷體" pitchFamily="65" charset="-120"/>
              </a:rPr>
              <a:t>病</a:t>
            </a:r>
            <a:r>
              <a:rPr lang="zh-TW" altLang="en-US" sz="2800" dirty="0" smtClean="0">
                <a:ea typeface="標楷體" pitchFamily="65" charset="-120"/>
              </a:rPr>
              <a:t>歷</a:t>
            </a:r>
            <a:endParaRPr lang="en-US" altLang="zh-TW" sz="2800" dirty="0">
              <a:ea typeface="標楷體" pitchFamily="65" charset="-120"/>
            </a:endParaRPr>
          </a:p>
          <a:p>
            <a:pPr marL="266700" indent="-76200">
              <a:buFont typeface="Arial" pitchFamily="34" charset="0"/>
              <a:buChar char="•"/>
              <a:defRPr/>
            </a:pPr>
            <a:endParaRPr lang="en-US" altLang="zh-TW" sz="2800" dirty="0" smtClean="0">
              <a:ea typeface="標楷體" pitchFamily="65" charset="-120"/>
            </a:endParaRPr>
          </a:p>
          <a:p>
            <a:pPr marL="266700" indent="-76200">
              <a:defRPr/>
            </a:pPr>
            <a:r>
              <a:rPr lang="en-US" altLang="zh-TW" sz="2800" dirty="0" smtClean="0">
                <a:ea typeface="標楷體" pitchFamily="65" charset="-120"/>
              </a:rPr>
              <a:t>4.</a:t>
            </a:r>
            <a:r>
              <a:rPr lang="zh-TW" altLang="en-US" sz="2800" dirty="0" smtClean="0">
                <a:ea typeface="標楷體" pitchFamily="65" charset="-120"/>
              </a:rPr>
              <a:t>藉</a:t>
            </a:r>
            <a:r>
              <a:rPr lang="zh-TW" altLang="en-US" sz="2800" dirty="0">
                <a:ea typeface="標楷體" pitchFamily="65" charset="-120"/>
              </a:rPr>
              <a:t>由智慧型軟體工具協助醫師進行診斷，未來</a:t>
            </a:r>
            <a:endParaRPr lang="en-US" altLang="zh-TW" sz="2800" dirty="0">
              <a:ea typeface="標楷體" pitchFamily="65" charset="-120"/>
            </a:endParaRPr>
          </a:p>
          <a:p>
            <a:pPr marL="266700" indent="-76200">
              <a:defRPr/>
            </a:pPr>
            <a:r>
              <a:rPr lang="zh-TW" altLang="en-US" sz="2800" dirty="0">
                <a:ea typeface="標楷體" pitchFamily="65" charset="-120"/>
              </a:rPr>
              <a:t>  甚至可替代醫生進行某些問題的診斷</a:t>
            </a:r>
            <a:r>
              <a:rPr lang="en-US" altLang="zh-TW" sz="2800" dirty="0">
                <a:ea typeface="標楷體" pitchFamily="65" charset="-120"/>
              </a:rPr>
              <a:t>  </a:t>
            </a:r>
            <a:endParaRPr lang="zh-TW" altLang="en-US" sz="2800" dirty="0">
              <a:ea typeface="標楷體" pitchFamily="65" charset="-120"/>
            </a:endParaRPr>
          </a:p>
        </p:txBody>
      </p:sp>
      <p:sp>
        <p:nvSpPr>
          <p:cNvPr id="23555"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3200" b="1">
                <a:solidFill>
                  <a:schemeClr val="bg1"/>
                </a:solidFill>
                <a:ea typeface="標楷體" pitchFamily="65" charset="-120"/>
              </a:rPr>
              <a:t>資  訊  生  產  線 </a:t>
            </a:r>
          </a:p>
        </p:txBody>
      </p:sp>
    </p:spTree>
    <p:extLst>
      <p:ext uri="{BB962C8B-B14F-4D97-AF65-F5344CB8AC3E}">
        <p14:creationId xmlns:p14="http://schemas.microsoft.com/office/powerpoint/2010/main" xmlns="" val="268060249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Cindy\Desktop\生館\service1-943x345.jpg"/>
          <p:cNvPicPr>
            <a:picLocks noChangeAspect="1" noChangeArrowheads="1"/>
          </p:cNvPicPr>
          <p:nvPr/>
        </p:nvPicPr>
        <p:blipFill>
          <a:blip r:embed="rId2"/>
          <a:srcRect/>
          <a:stretch>
            <a:fillRect/>
          </a:stretch>
        </p:blipFill>
        <p:spPr bwMode="auto">
          <a:xfrm>
            <a:off x="0" y="4557010"/>
            <a:ext cx="9144000" cy="2300990"/>
          </a:xfrm>
          <a:prstGeom prst="rect">
            <a:avLst/>
          </a:prstGeom>
          <a:ln>
            <a:noFill/>
          </a:ln>
          <a:effectLst>
            <a:outerShdw blurRad="190500" algn="tl" rotWithShape="0">
              <a:srgbClr val="000000">
                <a:alpha val="70000"/>
              </a:srgbClr>
            </a:outerShdw>
          </a:effectLst>
        </p:spPr>
      </p:pic>
      <p:sp>
        <p:nvSpPr>
          <p:cNvPr id="3" name="內容版面配置區 2"/>
          <p:cNvSpPr>
            <a:spLocks noGrp="1"/>
          </p:cNvSpPr>
          <p:nvPr>
            <p:ph idx="1"/>
          </p:nvPr>
        </p:nvSpPr>
        <p:spPr/>
        <p:txBody>
          <a:bodyPr/>
          <a:lstStyle/>
          <a:p>
            <a:pPr marL="457200" indent="-457200" eaLnBrk="0" hangingPunct="0">
              <a:lnSpc>
                <a:spcPct val="90000"/>
              </a:lnSpc>
              <a:spcBef>
                <a:spcPct val="45000"/>
              </a:spcBef>
              <a:buFont typeface="Wingdings" pitchFamily="2" charset="2"/>
              <a:buChar char="u"/>
              <a:defRPr/>
            </a:pPr>
            <a:r>
              <a:rPr lang="zh-TW" altLang="en-US" dirty="0">
                <a:solidFill>
                  <a:srgbClr val="000000"/>
                </a:solidFill>
                <a:latin typeface="標楷體" pitchFamily="65" charset="-120"/>
                <a:ea typeface="標楷體" pitchFamily="65" charset="-120"/>
              </a:rPr>
              <a:t>顧客是服務業行動和決策的關鍵</a:t>
            </a:r>
            <a:endParaRPr lang="en-US" altLang="zh-TW"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dirty="0">
                <a:solidFill>
                  <a:srgbClr val="000000"/>
                </a:solidFill>
                <a:latin typeface="標楷體" pitchFamily="65" charset="-120"/>
                <a:ea typeface="標楷體" pitchFamily="65" charset="-120"/>
              </a:rPr>
              <a:t>組織存在的目的是為了服務顧客</a:t>
            </a:r>
            <a:endParaRPr lang="en-US" altLang="zh-CN"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dirty="0">
                <a:solidFill>
                  <a:srgbClr val="000000"/>
                </a:solidFill>
                <a:latin typeface="標楷體" pitchFamily="65" charset="-120"/>
                <a:ea typeface="標楷體" pitchFamily="65" charset="-120"/>
              </a:rPr>
              <a:t>系統和員工的存在是為了完成服務作業</a:t>
            </a:r>
            <a:endParaRPr lang="en-US" altLang="zh-TW"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defRPr/>
            </a:pPr>
            <a:r>
              <a:rPr lang="zh-TW" altLang="en-US" dirty="0">
                <a:solidFill>
                  <a:srgbClr val="000000"/>
                </a:solidFill>
                <a:latin typeface="標楷體" pitchFamily="65" charset="-120"/>
                <a:ea typeface="標楷體" pitchFamily="65" charset="-120"/>
              </a:rPr>
              <a:t>管理</a:t>
            </a:r>
            <a:r>
              <a:rPr lang="zh-TW" altLang="en-US" dirty="0" smtClean="0">
                <a:solidFill>
                  <a:srgbClr val="000000"/>
                </a:solidFill>
                <a:latin typeface="標楷體" pitchFamily="65" charset="-120"/>
                <a:ea typeface="標楷體" pitchFamily="65" charset="-120"/>
              </a:rPr>
              <a:t>階層</a:t>
            </a:r>
            <a:r>
              <a:rPr lang="zh-TW" altLang="en-US" dirty="0">
                <a:solidFill>
                  <a:srgbClr val="000000"/>
                </a:solidFill>
                <a:latin typeface="標楷體" pitchFamily="65" charset="-120"/>
                <a:ea typeface="標楷體" pitchFamily="65" charset="-120"/>
              </a:rPr>
              <a:t>對待</a:t>
            </a:r>
            <a:r>
              <a:rPr lang="zh-TW" altLang="en-US" dirty="0" smtClean="0">
                <a:solidFill>
                  <a:srgbClr val="000000"/>
                </a:solidFill>
                <a:latin typeface="標楷體" pitchFamily="65" charset="-120"/>
                <a:ea typeface="標楷體" pitchFamily="65" charset="-120"/>
              </a:rPr>
              <a:t>員工的方式會影響顧客得到的</a:t>
            </a:r>
            <a:r>
              <a:rPr lang="zh-CN" altLang="en-US" dirty="0" smtClean="0">
                <a:solidFill>
                  <a:srgbClr val="000000"/>
                </a:solidFill>
                <a:latin typeface="標楷體" pitchFamily="65" charset="-120"/>
                <a:ea typeface="標楷體" pitchFamily="65" charset="-120"/>
              </a:rPr>
              <a:t>服務</a:t>
            </a:r>
            <a:endParaRPr lang="en-US" altLang="zh-CN" dirty="0">
              <a:solidFill>
                <a:srgbClr val="000000"/>
              </a:solidFill>
              <a:latin typeface="標楷體" pitchFamily="65" charset="-120"/>
              <a:ea typeface="標楷體" pitchFamily="65" charset="-120"/>
            </a:endParaRPr>
          </a:p>
        </p:txBody>
      </p:sp>
      <p:sp>
        <p:nvSpPr>
          <p:cNvPr id="5" name="標題 4"/>
          <p:cNvSpPr>
            <a:spLocks noGrp="1"/>
          </p:cNvSpPr>
          <p:nvPr>
            <p:ph type="title"/>
          </p:nvPr>
        </p:nvSpPr>
        <p:spPr/>
        <p:txBody>
          <a:bodyPr/>
          <a:lstStyle/>
          <a:p>
            <a:endParaRPr lang="zh-TW" altLang="en-US" dirty="0"/>
          </a:p>
        </p:txBody>
      </p:sp>
      <p:sp>
        <p:nvSpPr>
          <p:cNvPr id="6"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6-1 </a:t>
            </a:r>
            <a:r>
              <a:rPr kumimoji="1" lang="zh-TW" altLang="en-US" sz="3600" b="1" dirty="0" smtClean="0">
                <a:solidFill>
                  <a:srgbClr val="FFFFFF"/>
                </a:solidFill>
                <a:latin typeface="標楷體" pitchFamily="65" charset="-120"/>
                <a:ea typeface="標楷體" pitchFamily="65" charset="-120"/>
                <a:cs typeface="Arial" charset="0"/>
              </a:rPr>
              <a:t>  服  務  的  特  性</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1834828892"/>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AutoShape 10"/>
          <p:cNvSpPr>
            <a:spLocks noChangeArrowheads="1"/>
          </p:cNvSpPr>
          <p:nvPr/>
        </p:nvSpPr>
        <p:spPr bwMode="auto">
          <a:xfrm>
            <a:off x="250825" y="1052513"/>
            <a:ext cx="8713788" cy="5472112"/>
          </a:xfrm>
          <a:prstGeom prst="bevel">
            <a:avLst>
              <a:gd name="adj" fmla="val 2736"/>
            </a:avLst>
          </a:prstGeom>
          <a:noFill/>
          <a:ln>
            <a:noFill/>
          </a:ln>
        </p:spPr>
        <p:txBody>
          <a:bodyPr wrap="none" lIns="144000" tIns="180000"/>
          <a:lstStyle/>
          <a:p>
            <a:pPr marL="457200" indent="-457200" eaLnBrk="0" hangingPunct="0">
              <a:lnSpc>
                <a:spcPct val="90000"/>
              </a:lnSpc>
              <a:spcBef>
                <a:spcPct val="45000"/>
              </a:spcBef>
              <a:buFont typeface="Wingdings" pitchFamily="2" charset="2"/>
              <a:buChar char="u"/>
            </a:pPr>
            <a:r>
              <a:rPr lang="zh-TW" altLang="zh-TW" sz="2300" dirty="0">
                <a:solidFill>
                  <a:srgbClr val="000000"/>
                </a:solidFill>
                <a:latin typeface="標楷體" pitchFamily="65" charset="-120"/>
                <a:ea typeface="標楷體" pitchFamily="65" charset="-120"/>
              </a:rPr>
              <a:t>在服務過程中讓顧客扮演更重要的角色</a:t>
            </a:r>
            <a:endParaRPr lang="en-US" altLang="zh-TW" sz="23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en-US" sz="2300" dirty="0">
                <a:solidFill>
                  <a:srgbClr val="000000"/>
                </a:solidFill>
                <a:latin typeface="標楷體" pitchFamily="65" charset="-120"/>
                <a:ea typeface="標楷體" pitchFamily="65" charset="-120"/>
              </a:rPr>
              <a:t>企業網站、自動提款機、自助式加油站、沙拉吧及電子機票</a:t>
            </a:r>
            <a:endParaRPr lang="zh-TW" altLang="zh-TW" sz="23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r>
              <a:rPr lang="zh-TW" altLang="zh-TW" sz="2300" dirty="0">
                <a:solidFill>
                  <a:srgbClr val="000000"/>
                </a:solidFill>
                <a:latin typeface="標楷體" pitchFamily="65" charset="-120"/>
                <a:ea typeface="標楷體" pitchFamily="65" charset="-120"/>
              </a:rPr>
              <a:t>就服務設計矩陣而言，許多是利用網路</a:t>
            </a:r>
            <a:r>
              <a:rPr lang="zh-TW" altLang="en-US" sz="2300" dirty="0">
                <a:solidFill>
                  <a:srgbClr val="000000"/>
                </a:solidFill>
                <a:latin typeface="標楷體" pitchFamily="65" charset="-120"/>
                <a:ea typeface="標楷體" pitchFamily="65" charset="-120"/>
              </a:rPr>
              <a:t>與網站</a:t>
            </a:r>
            <a:r>
              <a:rPr lang="zh-TW" altLang="zh-TW" sz="2300" dirty="0">
                <a:solidFill>
                  <a:srgbClr val="000000"/>
                </a:solidFill>
                <a:latin typeface="標楷體" pitchFamily="65" charset="-120"/>
                <a:ea typeface="標楷體" pitchFamily="65" charset="-120"/>
              </a:rPr>
              <a:t>技術的絕佳</a:t>
            </a:r>
            <a:r>
              <a:rPr lang="zh-TW" altLang="zh-TW" sz="2300" dirty="0" smtClean="0">
                <a:solidFill>
                  <a:srgbClr val="000000"/>
                </a:solidFill>
                <a:latin typeface="標楷體" pitchFamily="65" charset="-120"/>
                <a:ea typeface="標楷體" pitchFamily="65" charset="-120"/>
              </a:rPr>
              <a:t>案例</a:t>
            </a:r>
            <a:endParaRPr lang="en-US" altLang="zh-TW" sz="23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endParaRPr lang="zh-CN" altLang="en-US" sz="2800" dirty="0">
              <a:solidFill>
                <a:srgbClr val="000000"/>
              </a:solidFill>
              <a:latin typeface="標楷體" pitchFamily="65" charset="-120"/>
              <a:ea typeface="標楷體" pitchFamily="65" charset="-120"/>
            </a:endParaRPr>
          </a:p>
          <a:p>
            <a:pPr marL="457200" indent="-457200" eaLnBrk="0" hangingPunct="0">
              <a:lnSpc>
                <a:spcPct val="90000"/>
              </a:lnSpc>
              <a:spcBef>
                <a:spcPct val="45000"/>
              </a:spcBef>
              <a:buFont typeface="Wingdings" pitchFamily="2" charset="2"/>
              <a:buChar char="u"/>
            </a:pPr>
            <a:endParaRPr lang="zh-CN" altLang="en-US" sz="2800" dirty="0">
              <a:solidFill>
                <a:srgbClr val="000000"/>
              </a:solidFill>
              <a:latin typeface="標楷體" pitchFamily="65" charset="-120"/>
              <a:ea typeface="標楷體" pitchFamily="65" charset="-120"/>
            </a:endParaRPr>
          </a:p>
        </p:txBody>
      </p:sp>
      <p:sp>
        <p:nvSpPr>
          <p:cNvPr id="24579"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3200" b="1">
                <a:solidFill>
                  <a:schemeClr val="bg1"/>
                </a:solidFill>
                <a:latin typeface="標楷體" pitchFamily="65" charset="-120"/>
                <a:ea typeface="標楷體" pitchFamily="65" charset="-120"/>
              </a:rPr>
              <a:t>自  助  服  務  法</a:t>
            </a:r>
          </a:p>
        </p:txBody>
      </p:sp>
      <p:graphicFrame>
        <p:nvGraphicFramePr>
          <p:cNvPr id="5" name="資料庫圖表 4"/>
          <p:cNvGraphicFramePr/>
          <p:nvPr>
            <p:extLst>
              <p:ext uri="{D42A27DB-BD31-4B8C-83A1-F6EECF244321}">
                <p14:modId xmlns:p14="http://schemas.microsoft.com/office/powerpoint/2010/main" xmlns="" val="2154058643"/>
              </p:ext>
            </p:extLst>
          </p:nvPr>
        </p:nvGraphicFramePr>
        <p:xfrm>
          <a:off x="1835696" y="2924944"/>
          <a:ext cx="6984776" cy="334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581" name="Picture 2" descr="C:\Users\HP\AppData\Local\Microsoft\Windows\Temporary Internet Files\Content.IE5\KEKRDGRT\MC900441310[1].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484438" y="2924175"/>
            <a:ext cx="1584325" cy="158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乘號 8"/>
          <p:cNvSpPr/>
          <p:nvPr/>
        </p:nvSpPr>
        <p:spPr>
          <a:xfrm>
            <a:off x="2627784" y="4797152"/>
            <a:ext cx="1512168" cy="1512168"/>
          </a:xfrm>
          <a:prstGeom prst="mathMultiply">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xmlns="" val="175716007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checkerboard(across)">
                                      <p:cBhvr>
                                        <p:cTn id="12" dur="500"/>
                                        <p:tgtEl>
                                          <p:spTgt spid="24581"/>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手繪多邊形 5"/>
          <p:cNvSpPr/>
          <p:nvPr/>
        </p:nvSpPr>
        <p:spPr>
          <a:xfrm>
            <a:off x="323850" y="404813"/>
            <a:ext cx="6548438" cy="1663700"/>
          </a:xfrm>
          <a:custGeom>
            <a:avLst/>
            <a:gdLst>
              <a:gd name="connsiteX0" fmla="*/ 0 w 6549127"/>
              <a:gd name="connsiteY0" fmla="*/ 166338 h 1663384"/>
              <a:gd name="connsiteX1" fmla="*/ 166338 w 6549127"/>
              <a:gd name="connsiteY1" fmla="*/ 0 h 1663384"/>
              <a:gd name="connsiteX2" fmla="*/ 6382789 w 6549127"/>
              <a:gd name="connsiteY2" fmla="*/ 0 h 1663384"/>
              <a:gd name="connsiteX3" fmla="*/ 6549127 w 6549127"/>
              <a:gd name="connsiteY3" fmla="*/ 166338 h 1663384"/>
              <a:gd name="connsiteX4" fmla="*/ 6549127 w 6549127"/>
              <a:gd name="connsiteY4" fmla="*/ 1497046 h 1663384"/>
              <a:gd name="connsiteX5" fmla="*/ 6382789 w 6549127"/>
              <a:gd name="connsiteY5" fmla="*/ 1663384 h 1663384"/>
              <a:gd name="connsiteX6" fmla="*/ 166338 w 6549127"/>
              <a:gd name="connsiteY6" fmla="*/ 1663384 h 1663384"/>
              <a:gd name="connsiteX7" fmla="*/ 0 w 6549127"/>
              <a:gd name="connsiteY7" fmla="*/ 1497046 h 1663384"/>
              <a:gd name="connsiteX8" fmla="*/ 0 w 6549127"/>
              <a:gd name="connsiteY8" fmla="*/ 166338 h 166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127" h="1663384">
                <a:moveTo>
                  <a:pt x="0" y="166338"/>
                </a:moveTo>
                <a:cubicBezTo>
                  <a:pt x="0" y="74472"/>
                  <a:pt x="74472" y="0"/>
                  <a:pt x="166338" y="0"/>
                </a:cubicBezTo>
                <a:lnTo>
                  <a:pt x="6382789" y="0"/>
                </a:lnTo>
                <a:cubicBezTo>
                  <a:pt x="6474655" y="0"/>
                  <a:pt x="6549127" y="74472"/>
                  <a:pt x="6549127" y="166338"/>
                </a:cubicBezTo>
                <a:lnTo>
                  <a:pt x="6549127" y="1497046"/>
                </a:lnTo>
                <a:cubicBezTo>
                  <a:pt x="6549127" y="1588912"/>
                  <a:pt x="6474655" y="1663384"/>
                  <a:pt x="6382789" y="1663384"/>
                </a:cubicBezTo>
                <a:lnTo>
                  <a:pt x="166338" y="1663384"/>
                </a:lnTo>
                <a:cubicBezTo>
                  <a:pt x="74472" y="1663384"/>
                  <a:pt x="0" y="1588912"/>
                  <a:pt x="0" y="1497046"/>
                </a:cubicBezTo>
                <a:lnTo>
                  <a:pt x="0" y="166338"/>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51589" tIns="151589" rIns="1849073" bIns="151589" spcCol="1270" anchor="ctr"/>
          <a:lstStyle/>
          <a:p>
            <a:pPr defTabSz="1200150">
              <a:lnSpc>
                <a:spcPct val="90000"/>
              </a:lnSpc>
              <a:spcAft>
                <a:spcPct val="35000"/>
              </a:spcAft>
              <a:defRPr/>
            </a:pPr>
            <a:r>
              <a:rPr lang="zh-TW" sz="3200" dirty="0">
                <a:solidFill>
                  <a:schemeClr val="tx1">
                    <a:lumMod val="95000"/>
                    <a:lumOff val="5000"/>
                  </a:schemeClr>
                </a:solidFill>
                <a:latin typeface="標楷體" pitchFamily="65" charset="-120"/>
                <a:ea typeface="標楷體" pitchFamily="65" charset="-120"/>
              </a:rPr>
              <a:t>取得顧客信任</a:t>
            </a:r>
            <a:endParaRPr lang="zh-TW" altLang="en-US" sz="3200" dirty="0">
              <a:solidFill>
                <a:schemeClr val="tx1">
                  <a:lumMod val="95000"/>
                  <a:lumOff val="5000"/>
                </a:schemeClr>
              </a:solidFill>
              <a:latin typeface="標楷體" pitchFamily="65" charset="-120"/>
              <a:ea typeface="標楷體" pitchFamily="65" charset="-120"/>
            </a:endParaRPr>
          </a:p>
        </p:txBody>
      </p:sp>
      <p:sp>
        <p:nvSpPr>
          <p:cNvPr id="7" name="手繪多邊形 6"/>
          <p:cNvSpPr/>
          <p:nvPr/>
        </p:nvSpPr>
        <p:spPr>
          <a:xfrm>
            <a:off x="901700" y="2344738"/>
            <a:ext cx="6548438" cy="1663700"/>
          </a:xfrm>
          <a:custGeom>
            <a:avLst/>
            <a:gdLst>
              <a:gd name="connsiteX0" fmla="*/ 0 w 6549127"/>
              <a:gd name="connsiteY0" fmla="*/ 166338 h 1663384"/>
              <a:gd name="connsiteX1" fmla="*/ 166338 w 6549127"/>
              <a:gd name="connsiteY1" fmla="*/ 0 h 1663384"/>
              <a:gd name="connsiteX2" fmla="*/ 6382789 w 6549127"/>
              <a:gd name="connsiteY2" fmla="*/ 0 h 1663384"/>
              <a:gd name="connsiteX3" fmla="*/ 6549127 w 6549127"/>
              <a:gd name="connsiteY3" fmla="*/ 166338 h 1663384"/>
              <a:gd name="connsiteX4" fmla="*/ 6549127 w 6549127"/>
              <a:gd name="connsiteY4" fmla="*/ 1497046 h 1663384"/>
              <a:gd name="connsiteX5" fmla="*/ 6382789 w 6549127"/>
              <a:gd name="connsiteY5" fmla="*/ 1663384 h 1663384"/>
              <a:gd name="connsiteX6" fmla="*/ 166338 w 6549127"/>
              <a:gd name="connsiteY6" fmla="*/ 1663384 h 1663384"/>
              <a:gd name="connsiteX7" fmla="*/ 0 w 6549127"/>
              <a:gd name="connsiteY7" fmla="*/ 1497046 h 1663384"/>
              <a:gd name="connsiteX8" fmla="*/ 0 w 6549127"/>
              <a:gd name="connsiteY8" fmla="*/ 166338 h 166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127" h="1663384">
                <a:moveTo>
                  <a:pt x="0" y="166338"/>
                </a:moveTo>
                <a:cubicBezTo>
                  <a:pt x="0" y="74472"/>
                  <a:pt x="74472" y="0"/>
                  <a:pt x="166338" y="0"/>
                </a:cubicBezTo>
                <a:lnTo>
                  <a:pt x="6382789" y="0"/>
                </a:lnTo>
                <a:cubicBezTo>
                  <a:pt x="6474655" y="0"/>
                  <a:pt x="6549127" y="74472"/>
                  <a:pt x="6549127" y="166338"/>
                </a:cubicBezTo>
                <a:lnTo>
                  <a:pt x="6549127" y="1497046"/>
                </a:lnTo>
                <a:cubicBezTo>
                  <a:pt x="6549127" y="1588912"/>
                  <a:pt x="6474655" y="1663384"/>
                  <a:pt x="6382789" y="1663384"/>
                </a:cubicBezTo>
                <a:lnTo>
                  <a:pt x="166338" y="1663384"/>
                </a:lnTo>
                <a:cubicBezTo>
                  <a:pt x="74472" y="1663384"/>
                  <a:pt x="0" y="1588912"/>
                  <a:pt x="0" y="1497046"/>
                </a:cubicBezTo>
                <a:lnTo>
                  <a:pt x="0" y="166338"/>
                </a:lnTo>
                <a:close/>
              </a:path>
            </a:pathLst>
          </a:custGeom>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txBody>
          <a:bodyPr lIns="151589" tIns="151589" rIns="1810653" bIns="151589" spcCol="1270" anchor="ctr"/>
          <a:lstStyle/>
          <a:p>
            <a:pPr defTabSz="1200150">
              <a:lnSpc>
                <a:spcPct val="90000"/>
              </a:lnSpc>
              <a:spcAft>
                <a:spcPct val="35000"/>
              </a:spcAft>
              <a:defRPr/>
            </a:pPr>
            <a:r>
              <a:rPr lang="zh-TW" sz="3200" dirty="0">
                <a:solidFill>
                  <a:schemeClr val="tx1">
                    <a:lumMod val="95000"/>
                    <a:lumOff val="5000"/>
                  </a:schemeClr>
                </a:solidFill>
                <a:latin typeface="標楷體" pitchFamily="65" charset="-120"/>
                <a:ea typeface="標楷體" pitchFamily="65" charset="-120"/>
              </a:rPr>
              <a:t>讓顧客了解所節省的成本、</a:t>
            </a:r>
            <a:endParaRPr lang="en-US" altLang="zh-TW" sz="3200" dirty="0">
              <a:solidFill>
                <a:schemeClr val="tx1">
                  <a:lumMod val="95000"/>
                  <a:lumOff val="5000"/>
                </a:schemeClr>
              </a:solidFill>
              <a:latin typeface="標楷體" pitchFamily="65" charset="-120"/>
              <a:ea typeface="標楷體" pitchFamily="65" charset="-120"/>
            </a:endParaRPr>
          </a:p>
          <a:p>
            <a:pPr defTabSz="1200150">
              <a:lnSpc>
                <a:spcPct val="90000"/>
              </a:lnSpc>
              <a:spcAft>
                <a:spcPct val="35000"/>
              </a:spcAft>
              <a:defRPr/>
            </a:pPr>
            <a:r>
              <a:rPr lang="zh-TW" sz="3200" dirty="0">
                <a:solidFill>
                  <a:schemeClr val="tx1">
                    <a:lumMod val="95000"/>
                    <a:lumOff val="5000"/>
                  </a:schemeClr>
                </a:solidFill>
                <a:latin typeface="標楷體" pitchFamily="65" charset="-120"/>
                <a:ea typeface="標楷體" pitchFamily="65" charset="-120"/>
              </a:rPr>
              <a:t>速度及便利性等能讓顧客</a:t>
            </a:r>
            <a:r>
              <a:rPr lang="zh-TW" altLang="en-US" sz="3200" dirty="0">
                <a:solidFill>
                  <a:schemeClr val="tx1">
                    <a:lumMod val="95000"/>
                    <a:lumOff val="5000"/>
                  </a:schemeClr>
                </a:solidFill>
                <a:latin typeface="標楷體" pitchFamily="65" charset="-120"/>
                <a:ea typeface="標楷體" pitchFamily="65" charset="-120"/>
              </a:rPr>
              <a:t>獲</a:t>
            </a:r>
            <a:r>
              <a:rPr lang="zh-TW" altLang="zh-TW" sz="3200" dirty="0">
                <a:solidFill>
                  <a:schemeClr val="tx1">
                    <a:lumMod val="95000"/>
                    <a:lumOff val="5000"/>
                  </a:schemeClr>
                </a:solidFill>
                <a:latin typeface="標楷體" pitchFamily="65" charset="-120"/>
                <a:ea typeface="標楷體" pitchFamily="65" charset="-120"/>
              </a:rPr>
              <a:t>益</a:t>
            </a:r>
            <a:endParaRPr lang="zh-TW" altLang="en-US" sz="3200" dirty="0">
              <a:solidFill>
                <a:schemeClr val="tx1">
                  <a:lumMod val="95000"/>
                  <a:lumOff val="5000"/>
                </a:schemeClr>
              </a:solidFill>
              <a:latin typeface="標楷體" pitchFamily="65" charset="-120"/>
              <a:ea typeface="標楷體" pitchFamily="65" charset="-120"/>
            </a:endParaRPr>
          </a:p>
        </p:txBody>
      </p:sp>
      <p:sp>
        <p:nvSpPr>
          <p:cNvPr id="8" name="手繪多邊形 7"/>
          <p:cNvSpPr/>
          <p:nvPr/>
        </p:nvSpPr>
        <p:spPr>
          <a:xfrm>
            <a:off x="1479550" y="4286250"/>
            <a:ext cx="6548438" cy="1663700"/>
          </a:xfrm>
          <a:custGeom>
            <a:avLst/>
            <a:gdLst>
              <a:gd name="connsiteX0" fmla="*/ 0 w 6549127"/>
              <a:gd name="connsiteY0" fmla="*/ 166338 h 1663384"/>
              <a:gd name="connsiteX1" fmla="*/ 166338 w 6549127"/>
              <a:gd name="connsiteY1" fmla="*/ 0 h 1663384"/>
              <a:gd name="connsiteX2" fmla="*/ 6382789 w 6549127"/>
              <a:gd name="connsiteY2" fmla="*/ 0 h 1663384"/>
              <a:gd name="connsiteX3" fmla="*/ 6549127 w 6549127"/>
              <a:gd name="connsiteY3" fmla="*/ 166338 h 1663384"/>
              <a:gd name="connsiteX4" fmla="*/ 6549127 w 6549127"/>
              <a:gd name="connsiteY4" fmla="*/ 1497046 h 1663384"/>
              <a:gd name="connsiteX5" fmla="*/ 6382789 w 6549127"/>
              <a:gd name="connsiteY5" fmla="*/ 1663384 h 1663384"/>
              <a:gd name="connsiteX6" fmla="*/ 166338 w 6549127"/>
              <a:gd name="connsiteY6" fmla="*/ 1663384 h 1663384"/>
              <a:gd name="connsiteX7" fmla="*/ 0 w 6549127"/>
              <a:gd name="connsiteY7" fmla="*/ 1497046 h 1663384"/>
              <a:gd name="connsiteX8" fmla="*/ 0 w 6549127"/>
              <a:gd name="connsiteY8" fmla="*/ 166338 h 166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127" h="1663384">
                <a:moveTo>
                  <a:pt x="0" y="166338"/>
                </a:moveTo>
                <a:cubicBezTo>
                  <a:pt x="0" y="74472"/>
                  <a:pt x="74472" y="0"/>
                  <a:pt x="166338" y="0"/>
                </a:cubicBezTo>
                <a:lnTo>
                  <a:pt x="6382789" y="0"/>
                </a:lnTo>
                <a:cubicBezTo>
                  <a:pt x="6474655" y="0"/>
                  <a:pt x="6549127" y="74472"/>
                  <a:pt x="6549127" y="166338"/>
                </a:cubicBezTo>
                <a:lnTo>
                  <a:pt x="6549127" y="1497046"/>
                </a:lnTo>
                <a:cubicBezTo>
                  <a:pt x="6549127" y="1588912"/>
                  <a:pt x="6474655" y="1663384"/>
                  <a:pt x="6382789" y="1663384"/>
                </a:cubicBezTo>
                <a:lnTo>
                  <a:pt x="166338" y="1663384"/>
                </a:lnTo>
                <a:cubicBezTo>
                  <a:pt x="74472" y="1663384"/>
                  <a:pt x="0" y="1588912"/>
                  <a:pt x="0" y="1497046"/>
                </a:cubicBezTo>
                <a:lnTo>
                  <a:pt x="0" y="166338"/>
                </a:lnTo>
                <a:close/>
              </a:path>
            </a:pathLst>
          </a:cu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lIns="151589" tIns="151589" rIns="1810653" bIns="151589" spcCol="1270" anchor="ctr"/>
          <a:lstStyle/>
          <a:p>
            <a:pPr defTabSz="1200150">
              <a:lnSpc>
                <a:spcPct val="90000"/>
              </a:lnSpc>
              <a:spcAft>
                <a:spcPct val="35000"/>
              </a:spcAft>
              <a:defRPr/>
            </a:pPr>
            <a:r>
              <a:rPr lang="zh-TW" sz="3200" dirty="0">
                <a:solidFill>
                  <a:schemeClr val="tx1">
                    <a:lumMod val="95000"/>
                    <a:lumOff val="5000"/>
                  </a:schemeClr>
                </a:solidFill>
                <a:latin typeface="標楷體" pitchFamily="65" charset="-120"/>
                <a:ea typeface="標楷體" pitchFamily="65" charset="-120"/>
              </a:rPr>
              <a:t>追蹤是否有效地使用服務作業</a:t>
            </a:r>
            <a:endParaRPr lang="zh-TW" altLang="en-US" sz="3200" dirty="0">
              <a:solidFill>
                <a:schemeClr val="tx1">
                  <a:lumMod val="95000"/>
                  <a:lumOff val="5000"/>
                </a:schemeClr>
              </a:solidFill>
              <a:latin typeface="標楷體" pitchFamily="65" charset="-120"/>
              <a:ea typeface="標楷體" pitchFamily="65" charset="-120"/>
            </a:endParaRPr>
          </a:p>
        </p:txBody>
      </p:sp>
      <p:sp>
        <p:nvSpPr>
          <p:cNvPr id="9" name="手繪多邊形 8"/>
          <p:cNvSpPr/>
          <p:nvPr/>
        </p:nvSpPr>
        <p:spPr>
          <a:xfrm>
            <a:off x="5791200" y="1665288"/>
            <a:ext cx="1081088" cy="1082675"/>
          </a:xfrm>
          <a:custGeom>
            <a:avLst/>
            <a:gdLst>
              <a:gd name="connsiteX0" fmla="*/ 0 w 1081200"/>
              <a:gd name="connsiteY0" fmla="*/ 594660 h 1081200"/>
              <a:gd name="connsiteX1" fmla="*/ 243270 w 1081200"/>
              <a:gd name="connsiteY1" fmla="*/ 594660 h 1081200"/>
              <a:gd name="connsiteX2" fmla="*/ 243270 w 1081200"/>
              <a:gd name="connsiteY2" fmla="*/ 0 h 1081200"/>
              <a:gd name="connsiteX3" fmla="*/ 837930 w 1081200"/>
              <a:gd name="connsiteY3" fmla="*/ 0 h 1081200"/>
              <a:gd name="connsiteX4" fmla="*/ 837930 w 1081200"/>
              <a:gd name="connsiteY4" fmla="*/ 594660 h 1081200"/>
              <a:gd name="connsiteX5" fmla="*/ 1081200 w 1081200"/>
              <a:gd name="connsiteY5" fmla="*/ 594660 h 1081200"/>
              <a:gd name="connsiteX6" fmla="*/ 540600 w 1081200"/>
              <a:gd name="connsiteY6" fmla="*/ 1081200 h 1081200"/>
              <a:gd name="connsiteX7" fmla="*/ 0 w 1081200"/>
              <a:gd name="connsiteY7" fmla="*/ 594660 h 10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200" h="1081200">
                <a:moveTo>
                  <a:pt x="0" y="594660"/>
                </a:moveTo>
                <a:lnTo>
                  <a:pt x="243270" y="594660"/>
                </a:lnTo>
                <a:lnTo>
                  <a:pt x="243270" y="0"/>
                </a:lnTo>
                <a:lnTo>
                  <a:pt x="837930" y="0"/>
                </a:lnTo>
                <a:lnTo>
                  <a:pt x="837930" y="594660"/>
                </a:lnTo>
                <a:lnTo>
                  <a:pt x="1081200" y="594660"/>
                </a:lnTo>
                <a:lnTo>
                  <a:pt x="540600" y="1081200"/>
                </a:lnTo>
                <a:lnTo>
                  <a:pt x="0" y="594660"/>
                </a:lnTo>
                <a:close/>
              </a:path>
            </a:pathLst>
          </a:custGeom>
          <a:solidFill>
            <a:srgbClr val="99CC00">
              <a:alpha val="90000"/>
            </a:srgbClr>
          </a:solidFill>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288990" rIns="288990" bIns="313317" spcCol="1270" anchor="ctr"/>
          <a:lstStyle/>
          <a:p>
            <a:pPr algn="ctr" defTabSz="1600200">
              <a:lnSpc>
                <a:spcPct val="90000"/>
              </a:lnSpc>
              <a:spcAft>
                <a:spcPct val="35000"/>
              </a:spcAft>
              <a:defRPr/>
            </a:pPr>
            <a:endParaRPr lang="zh-TW" altLang="en-US" sz="3600"/>
          </a:p>
        </p:txBody>
      </p:sp>
      <p:sp>
        <p:nvSpPr>
          <p:cNvPr id="10" name="手繪多邊形 9"/>
          <p:cNvSpPr/>
          <p:nvPr/>
        </p:nvSpPr>
        <p:spPr>
          <a:xfrm>
            <a:off x="6369050" y="3595688"/>
            <a:ext cx="1081088" cy="1081087"/>
          </a:xfrm>
          <a:custGeom>
            <a:avLst/>
            <a:gdLst>
              <a:gd name="connsiteX0" fmla="*/ 0 w 1081200"/>
              <a:gd name="connsiteY0" fmla="*/ 594660 h 1081200"/>
              <a:gd name="connsiteX1" fmla="*/ 243270 w 1081200"/>
              <a:gd name="connsiteY1" fmla="*/ 594660 h 1081200"/>
              <a:gd name="connsiteX2" fmla="*/ 243270 w 1081200"/>
              <a:gd name="connsiteY2" fmla="*/ 0 h 1081200"/>
              <a:gd name="connsiteX3" fmla="*/ 837930 w 1081200"/>
              <a:gd name="connsiteY3" fmla="*/ 0 h 1081200"/>
              <a:gd name="connsiteX4" fmla="*/ 837930 w 1081200"/>
              <a:gd name="connsiteY4" fmla="*/ 594660 h 1081200"/>
              <a:gd name="connsiteX5" fmla="*/ 1081200 w 1081200"/>
              <a:gd name="connsiteY5" fmla="*/ 594660 h 1081200"/>
              <a:gd name="connsiteX6" fmla="*/ 540600 w 1081200"/>
              <a:gd name="connsiteY6" fmla="*/ 1081200 h 1081200"/>
              <a:gd name="connsiteX7" fmla="*/ 0 w 1081200"/>
              <a:gd name="connsiteY7" fmla="*/ 594660 h 10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200" h="1081200">
                <a:moveTo>
                  <a:pt x="0" y="594660"/>
                </a:moveTo>
                <a:lnTo>
                  <a:pt x="243270" y="594660"/>
                </a:lnTo>
                <a:lnTo>
                  <a:pt x="243270" y="0"/>
                </a:lnTo>
                <a:lnTo>
                  <a:pt x="837930" y="0"/>
                </a:lnTo>
                <a:lnTo>
                  <a:pt x="837930" y="594660"/>
                </a:lnTo>
                <a:lnTo>
                  <a:pt x="1081200" y="594660"/>
                </a:lnTo>
                <a:lnTo>
                  <a:pt x="540600" y="1081200"/>
                </a:lnTo>
                <a:lnTo>
                  <a:pt x="0" y="594660"/>
                </a:lnTo>
                <a:close/>
              </a:path>
            </a:pathLst>
          </a:custGeom>
          <a:solidFill>
            <a:srgbClr val="99CC00">
              <a:alpha val="90000"/>
            </a:srgbClr>
          </a:solidFill>
        </p:spPr>
        <p:style>
          <a:lnRef idx="1">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txBody>
          <a:bodyPr lIns="288990" rIns="288990" bIns="313317" spcCol="1270" anchor="ctr"/>
          <a:lstStyle/>
          <a:p>
            <a:pPr algn="ctr" defTabSz="1600200">
              <a:lnSpc>
                <a:spcPct val="90000"/>
              </a:lnSpc>
              <a:spcAft>
                <a:spcPct val="35000"/>
              </a:spcAft>
              <a:defRPr/>
            </a:pPr>
            <a:endParaRPr lang="zh-TW" altLang="en-US" sz="3600"/>
          </a:p>
        </p:txBody>
      </p:sp>
    </p:spTree>
    <p:extLst>
      <p:ext uri="{BB962C8B-B14F-4D97-AF65-F5344CB8AC3E}">
        <p14:creationId xmlns:p14="http://schemas.microsoft.com/office/powerpoint/2010/main" xmlns="" val="2217554185"/>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4" name="內容版面配置區 3"/>
          <p:cNvGraphicFramePr>
            <a:graphicFrameLocks noGrp="1"/>
          </p:cNvGraphicFramePr>
          <p:nvPr>
            <p:ph idx="4294967295"/>
          </p:nvPr>
        </p:nvGraphicFramePr>
        <p:xfrm>
          <a:off x="0" y="1600200"/>
          <a:ext cx="8642350" cy="4781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群組 6"/>
          <p:cNvGrpSpPr>
            <a:grpSpLocks/>
          </p:cNvGrpSpPr>
          <p:nvPr/>
        </p:nvGrpSpPr>
        <p:grpSpPr bwMode="auto">
          <a:xfrm>
            <a:off x="3348038" y="1700213"/>
            <a:ext cx="5545137" cy="2016125"/>
            <a:chOff x="3347864" y="1837407"/>
            <a:chExt cx="5544616" cy="2016224"/>
          </a:xfrm>
        </p:grpSpPr>
        <p:sp>
          <p:nvSpPr>
            <p:cNvPr id="5" name="圓角矩形 4"/>
            <p:cNvSpPr/>
            <p:nvPr/>
          </p:nvSpPr>
          <p:spPr>
            <a:xfrm>
              <a:off x="3347864" y="1837407"/>
              <a:ext cx="5544616" cy="2016224"/>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6633" name="文字方塊 5"/>
            <p:cNvSpPr txBox="1">
              <a:spLocks noChangeArrowheads="1"/>
            </p:cNvSpPr>
            <p:nvPr/>
          </p:nvSpPr>
          <p:spPr bwMode="auto">
            <a:xfrm>
              <a:off x="3455876" y="2491576"/>
              <a:ext cx="532859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zh-TW" sz="4000" b="1">
                  <a:solidFill>
                    <a:schemeClr val="bg1"/>
                  </a:solidFill>
                  <a:latin typeface="標楷體" pitchFamily="65" charset="-120"/>
                  <a:ea typeface="標楷體" pitchFamily="65" charset="-120"/>
                </a:rPr>
                <a:t>面對面大量客製化服務</a:t>
              </a:r>
              <a:endParaRPr lang="zh-TW" altLang="en-US" sz="4000" b="1">
                <a:solidFill>
                  <a:schemeClr val="bg1"/>
                </a:solidFill>
                <a:latin typeface="標楷體" pitchFamily="65" charset="-120"/>
                <a:ea typeface="標楷體" pitchFamily="65" charset="-120"/>
              </a:endParaRPr>
            </a:p>
          </p:txBody>
        </p:sp>
      </p:grpSp>
      <p:grpSp>
        <p:nvGrpSpPr>
          <p:cNvPr id="3" name="群組 12"/>
          <p:cNvGrpSpPr>
            <a:grpSpLocks/>
          </p:cNvGrpSpPr>
          <p:nvPr/>
        </p:nvGrpSpPr>
        <p:grpSpPr bwMode="auto">
          <a:xfrm>
            <a:off x="3348038" y="4292600"/>
            <a:ext cx="5545137" cy="2016125"/>
            <a:chOff x="3347864" y="4293096"/>
            <a:chExt cx="5544616" cy="2016224"/>
          </a:xfrm>
        </p:grpSpPr>
        <p:sp>
          <p:nvSpPr>
            <p:cNvPr id="9" name="圓角矩形 8"/>
            <p:cNvSpPr/>
            <p:nvPr/>
          </p:nvSpPr>
          <p:spPr>
            <a:xfrm>
              <a:off x="3347864" y="4293096"/>
              <a:ext cx="5544616" cy="2016224"/>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6631" name="矩形 10"/>
            <p:cNvSpPr>
              <a:spLocks noChangeArrowheads="1"/>
            </p:cNvSpPr>
            <p:nvPr/>
          </p:nvSpPr>
          <p:spPr bwMode="auto">
            <a:xfrm>
              <a:off x="4232475" y="4875257"/>
              <a:ext cx="377539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TW" altLang="zh-TW" sz="4000" b="1">
                  <a:solidFill>
                    <a:schemeClr val="bg1"/>
                  </a:solidFill>
                  <a:latin typeface="標楷體" pitchFamily="65" charset="-120"/>
                  <a:ea typeface="標楷體" pitchFamily="65" charset="-120"/>
                </a:rPr>
                <a:t>面對面寬鬆規格</a:t>
              </a:r>
              <a:endParaRPr lang="zh-TW" altLang="en-US" sz="4000" b="1">
                <a:solidFill>
                  <a:schemeClr val="bg1"/>
                </a:solidFill>
                <a:latin typeface="標楷體" pitchFamily="65" charset="-120"/>
                <a:ea typeface="標楷體" pitchFamily="65" charset="-120"/>
              </a:endParaRPr>
            </a:p>
          </p:txBody>
        </p:sp>
      </p:grpSp>
      <p:sp>
        <p:nvSpPr>
          <p:cNvPr id="26629"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3200" b="1">
                <a:solidFill>
                  <a:schemeClr val="bg1"/>
                </a:solidFill>
                <a:latin typeface="標楷體" pitchFamily="65" charset="-120"/>
                <a:ea typeface="標楷體" pitchFamily="65" charset="-120"/>
              </a:rPr>
              <a:t>個  人  關  注  法</a:t>
            </a:r>
          </a:p>
        </p:txBody>
      </p:sp>
    </p:spTree>
    <p:extLst>
      <p:ext uri="{BB962C8B-B14F-4D97-AF65-F5344CB8AC3E}">
        <p14:creationId xmlns:p14="http://schemas.microsoft.com/office/powerpoint/2010/main" xmlns="" val="192475250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7650" name="內容版面配置區 2"/>
          <p:cNvSpPr>
            <a:spLocks noGrp="1"/>
          </p:cNvSpPr>
          <p:nvPr>
            <p:ph idx="4294967295"/>
          </p:nvPr>
        </p:nvSpPr>
        <p:spPr>
          <a:xfrm>
            <a:off x="0" y="1341438"/>
            <a:ext cx="7772400" cy="4114800"/>
          </a:xfrm>
        </p:spPr>
        <p:txBody>
          <a:bodyPr/>
          <a:lstStyle/>
          <a:p>
            <a:pPr eaLnBrk="1" hangingPunct="1"/>
            <a:r>
              <a:rPr lang="zh-TW" altLang="en-US" smtClean="0">
                <a:latin typeface="標楷體" pitchFamily="65" charset="-120"/>
                <a:ea typeface="標楷體" pitchFamily="65" charset="-120"/>
              </a:rPr>
              <a:t>公司對於服務良好的第一線人員提供相當好的報酬</a:t>
            </a:r>
          </a:p>
          <a:p>
            <a:pPr eaLnBrk="1" hangingPunct="1"/>
            <a:endParaRPr lang="en-US" altLang="zh-TW" smtClean="0">
              <a:latin typeface="標楷體" pitchFamily="65" charset="-120"/>
              <a:ea typeface="標楷體" pitchFamily="65" charset="-120"/>
            </a:endParaRPr>
          </a:p>
        </p:txBody>
      </p:sp>
      <p:graphicFrame>
        <p:nvGraphicFramePr>
          <p:cNvPr id="4" name="資料庫圖表 3"/>
          <p:cNvGraphicFramePr/>
          <p:nvPr/>
        </p:nvGraphicFramePr>
        <p:xfrm>
          <a:off x="1691680" y="2276872"/>
          <a:ext cx="60960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52"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en-US" altLang="zh-TW" sz="3200" b="1">
                <a:solidFill>
                  <a:schemeClr val="bg1"/>
                </a:solidFill>
                <a:latin typeface="標楷體" pitchFamily="65" charset="-120"/>
                <a:ea typeface="標楷體" pitchFamily="65" charset="-120"/>
                <a:cs typeface="Arial" charset="0"/>
              </a:rPr>
              <a:t>Nordstrom </a:t>
            </a:r>
            <a:r>
              <a:rPr lang="zh-TW" altLang="zh-TW" sz="3200" b="1">
                <a:solidFill>
                  <a:schemeClr val="bg1"/>
                </a:solidFill>
                <a:latin typeface="標楷體" pitchFamily="65" charset="-120"/>
                <a:ea typeface="標楷體" pitchFamily="65" charset="-120"/>
                <a:cs typeface="Arial" charset="0"/>
              </a:rPr>
              <a:t>百</a:t>
            </a:r>
            <a:r>
              <a:rPr lang="zh-TW" altLang="en-US" sz="3200" b="1">
                <a:solidFill>
                  <a:schemeClr val="bg1"/>
                </a:solidFill>
                <a:latin typeface="標楷體" pitchFamily="65" charset="-120"/>
                <a:ea typeface="標楷體" pitchFamily="65" charset="-120"/>
                <a:cs typeface="Arial" charset="0"/>
              </a:rPr>
              <a:t>  </a:t>
            </a:r>
            <a:r>
              <a:rPr lang="zh-TW" altLang="zh-TW" sz="3200" b="1">
                <a:solidFill>
                  <a:schemeClr val="bg1"/>
                </a:solidFill>
                <a:latin typeface="標楷體" pitchFamily="65" charset="-120"/>
                <a:ea typeface="標楷體" pitchFamily="65" charset="-120"/>
                <a:cs typeface="Arial" charset="0"/>
              </a:rPr>
              <a:t>貨</a:t>
            </a:r>
            <a:r>
              <a:rPr lang="zh-TW" altLang="en-US" sz="3200" b="1">
                <a:solidFill>
                  <a:schemeClr val="bg1"/>
                </a:solidFill>
                <a:latin typeface="標楷體" pitchFamily="65" charset="-120"/>
                <a:ea typeface="標楷體" pitchFamily="65" charset="-120"/>
                <a:cs typeface="Arial" charset="0"/>
              </a:rPr>
              <a:t>  服  務  方  式</a:t>
            </a:r>
          </a:p>
        </p:txBody>
      </p:sp>
    </p:spTree>
    <p:extLst>
      <p:ext uri="{BB962C8B-B14F-4D97-AF65-F5344CB8AC3E}">
        <p14:creationId xmlns:p14="http://schemas.microsoft.com/office/powerpoint/2010/main" xmlns="" val="289606709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4" name="內容版面配置區 3"/>
          <p:cNvGraphicFramePr>
            <a:graphicFrameLocks noGrp="1"/>
          </p:cNvGraphicFramePr>
          <p:nvPr>
            <p:ph idx="4294967295"/>
          </p:nvPr>
        </p:nvGraphicFramePr>
        <p:xfrm>
          <a:off x="914400" y="1341438"/>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7286044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cxnSp>
        <p:nvCxnSpPr>
          <p:cNvPr id="29" name="直線單箭頭接點 28"/>
          <p:cNvCxnSpPr>
            <a:stCxn id="13" idx="2"/>
            <a:endCxn id="16" idx="0"/>
          </p:cNvCxnSpPr>
          <p:nvPr/>
        </p:nvCxnSpPr>
        <p:spPr>
          <a:xfrm>
            <a:off x="7999413" y="4073525"/>
            <a:ext cx="0" cy="355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直線單箭頭接點 32"/>
          <p:cNvCxnSpPr/>
          <p:nvPr/>
        </p:nvCxnSpPr>
        <p:spPr>
          <a:xfrm>
            <a:off x="4013200" y="4073525"/>
            <a:ext cx="0" cy="355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直線單箭頭接點 35"/>
          <p:cNvCxnSpPr>
            <a:stCxn id="11" idx="3"/>
          </p:cNvCxnSpPr>
          <p:nvPr/>
        </p:nvCxnSpPr>
        <p:spPr>
          <a:xfrm>
            <a:off x="5130800" y="34290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直線單箭頭接點 37"/>
          <p:cNvCxnSpPr/>
          <p:nvPr/>
        </p:nvCxnSpPr>
        <p:spPr>
          <a:xfrm>
            <a:off x="6624638" y="3429000"/>
            <a:ext cx="30638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702" name="文字方塊 80"/>
          <p:cNvSpPr txBox="1">
            <a:spLocks noChangeArrowheads="1"/>
          </p:cNvSpPr>
          <p:nvPr/>
        </p:nvSpPr>
        <p:spPr bwMode="auto">
          <a:xfrm>
            <a:off x="4559300" y="3622675"/>
            <a:ext cx="1577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2000" b="1">
                <a:latin typeface="標楷體" pitchFamily="65" charset="-120"/>
                <a:ea typeface="標楷體" pitchFamily="65" charset="-120"/>
              </a:rPr>
              <a:t>例行性</a:t>
            </a:r>
          </a:p>
        </p:txBody>
      </p:sp>
      <p:sp>
        <p:nvSpPr>
          <p:cNvPr id="29703" name="文字方塊 81"/>
          <p:cNvSpPr txBox="1">
            <a:spLocks noChangeArrowheads="1"/>
          </p:cNvSpPr>
          <p:nvPr/>
        </p:nvSpPr>
        <p:spPr bwMode="auto">
          <a:xfrm>
            <a:off x="4030663" y="4073525"/>
            <a:ext cx="1577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2000" b="1">
                <a:latin typeface="標楷體" pitchFamily="65" charset="-120"/>
                <a:ea typeface="標楷體" pitchFamily="65" charset="-120"/>
              </a:rPr>
              <a:t>相關的服務</a:t>
            </a:r>
          </a:p>
        </p:txBody>
      </p:sp>
      <p:grpSp>
        <p:nvGrpSpPr>
          <p:cNvPr id="2" name="群組 96"/>
          <p:cNvGrpSpPr>
            <a:grpSpLocks/>
          </p:cNvGrpSpPr>
          <p:nvPr/>
        </p:nvGrpSpPr>
        <p:grpSpPr bwMode="auto">
          <a:xfrm>
            <a:off x="488950" y="1217613"/>
            <a:ext cx="8626475" cy="5551487"/>
            <a:chOff x="488157" y="1217959"/>
            <a:chExt cx="8627787" cy="5551334"/>
          </a:xfrm>
        </p:grpSpPr>
        <p:cxnSp>
          <p:nvCxnSpPr>
            <p:cNvPr id="26" name="直線單箭頭接點 25"/>
            <p:cNvCxnSpPr>
              <a:stCxn id="24" idx="2"/>
              <a:endCxn id="8" idx="0"/>
            </p:cNvCxnSpPr>
            <p:nvPr/>
          </p:nvCxnSpPr>
          <p:spPr>
            <a:xfrm>
              <a:off x="1388407" y="2081535"/>
              <a:ext cx="0" cy="9159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線單箭頭接點 26"/>
            <p:cNvCxnSpPr>
              <a:endCxn id="17" idx="0"/>
            </p:cNvCxnSpPr>
            <p:nvPr/>
          </p:nvCxnSpPr>
          <p:spPr>
            <a:xfrm>
              <a:off x="1388407" y="3861073"/>
              <a:ext cx="0" cy="10588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直線單箭頭接點 34"/>
            <p:cNvCxnSpPr>
              <a:stCxn id="8" idx="3"/>
              <a:endCxn id="11" idx="1"/>
            </p:cNvCxnSpPr>
            <p:nvPr/>
          </p:nvCxnSpPr>
          <p:spPr>
            <a:xfrm>
              <a:off x="2288656" y="3429285"/>
              <a:ext cx="6096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直線單箭頭接點 38"/>
            <p:cNvCxnSpPr>
              <a:stCxn id="18" idx="3"/>
              <a:endCxn id="19" idx="1"/>
            </p:cNvCxnSpPr>
            <p:nvPr/>
          </p:nvCxnSpPr>
          <p:spPr>
            <a:xfrm>
              <a:off x="4648040" y="6115261"/>
              <a:ext cx="482673" cy="12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直線單箭頭接點 40"/>
            <p:cNvCxnSpPr/>
            <p:nvPr/>
          </p:nvCxnSpPr>
          <p:spPr>
            <a:xfrm>
              <a:off x="6642243" y="6224796"/>
              <a:ext cx="48267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肘形接點 42"/>
            <p:cNvCxnSpPr>
              <a:stCxn id="10" idx="3"/>
              <a:endCxn id="14" idx="0"/>
            </p:cNvCxnSpPr>
            <p:nvPr/>
          </p:nvCxnSpPr>
          <p:spPr>
            <a:xfrm>
              <a:off x="4667092" y="1903740"/>
              <a:ext cx="1362282" cy="1130269"/>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45" name="直線單箭頭接點 44"/>
            <p:cNvCxnSpPr>
              <a:stCxn id="11" idx="0"/>
              <a:endCxn id="10" idx="2"/>
            </p:cNvCxnSpPr>
            <p:nvPr/>
          </p:nvCxnSpPr>
          <p:spPr>
            <a:xfrm flipV="1">
              <a:off x="4014531" y="2276792"/>
              <a:ext cx="0" cy="5079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肘形接點 50"/>
            <p:cNvCxnSpPr>
              <a:stCxn id="13" idx="0"/>
              <a:endCxn id="10" idx="0"/>
            </p:cNvCxnSpPr>
            <p:nvPr/>
          </p:nvCxnSpPr>
          <p:spPr>
            <a:xfrm rot="16200000" flipV="1">
              <a:off x="5380102" y="165117"/>
              <a:ext cx="1254090" cy="3985231"/>
            </a:xfrm>
            <a:prstGeom prst="bentConnector3">
              <a:avLst>
                <a:gd name="adj1" fmla="val 118244"/>
              </a:avLst>
            </a:prstGeom>
            <a:ln>
              <a:tailEnd type="arrow"/>
            </a:ln>
          </p:spPr>
          <p:style>
            <a:lnRef idx="3">
              <a:schemeClr val="dk1"/>
            </a:lnRef>
            <a:fillRef idx="0">
              <a:schemeClr val="dk1"/>
            </a:fillRef>
            <a:effectRef idx="2">
              <a:schemeClr val="dk1"/>
            </a:effectRef>
            <a:fontRef idx="minor">
              <a:schemeClr val="tx1"/>
            </a:fontRef>
          </p:style>
        </p:cxnSp>
        <p:cxnSp>
          <p:nvCxnSpPr>
            <p:cNvPr id="53" name="肘形接點 52"/>
            <p:cNvCxnSpPr>
              <a:stCxn id="17" idx="2"/>
              <a:endCxn id="18" idx="1"/>
            </p:cNvCxnSpPr>
            <p:nvPr/>
          </p:nvCxnSpPr>
          <p:spPr>
            <a:xfrm rot="16200000" flipH="1">
              <a:off x="1942558" y="5229332"/>
              <a:ext cx="331778" cy="1440081"/>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55" name="肘形接點 54"/>
            <p:cNvCxnSpPr>
              <a:stCxn id="15" idx="3"/>
              <a:endCxn id="14" idx="2"/>
            </p:cNvCxnSpPr>
            <p:nvPr/>
          </p:nvCxnSpPr>
          <p:spPr>
            <a:xfrm flipV="1">
              <a:off x="4648040" y="3822974"/>
              <a:ext cx="1381335" cy="931837"/>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57" name="肘形接點 56"/>
            <p:cNvCxnSpPr>
              <a:stCxn id="16" idx="2"/>
              <a:endCxn id="17" idx="3"/>
            </p:cNvCxnSpPr>
            <p:nvPr/>
          </p:nvCxnSpPr>
          <p:spPr>
            <a:xfrm rot="5400000">
              <a:off x="5008481" y="2360415"/>
              <a:ext cx="271456" cy="5711106"/>
            </a:xfrm>
            <a:prstGeom prst="bentConnector2">
              <a:avLst/>
            </a:prstGeom>
            <a:ln>
              <a:tailEnd type="arrow"/>
            </a:ln>
          </p:spPr>
          <p:style>
            <a:lnRef idx="3">
              <a:schemeClr val="dk1"/>
            </a:lnRef>
            <a:fillRef idx="0">
              <a:schemeClr val="dk1"/>
            </a:fillRef>
            <a:effectRef idx="2">
              <a:schemeClr val="dk1"/>
            </a:effectRef>
            <a:fontRef idx="minor">
              <a:schemeClr val="tx1"/>
            </a:fontRef>
          </p:style>
        </p:cxnSp>
        <p:grpSp>
          <p:nvGrpSpPr>
            <p:cNvPr id="3" name="群組 85"/>
            <p:cNvGrpSpPr>
              <a:grpSpLocks/>
            </p:cNvGrpSpPr>
            <p:nvPr/>
          </p:nvGrpSpPr>
          <p:grpSpPr bwMode="auto">
            <a:xfrm>
              <a:off x="488157" y="1217959"/>
              <a:ext cx="1821954" cy="864096"/>
              <a:chOff x="488157" y="1217959"/>
              <a:chExt cx="1821954" cy="864096"/>
            </a:xfrm>
          </p:grpSpPr>
          <p:sp>
            <p:nvSpPr>
              <p:cNvPr id="24" name="圓角矩形 23"/>
              <p:cNvSpPr/>
              <p:nvPr/>
            </p:nvSpPr>
            <p:spPr>
              <a:xfrm>
                <a:off x="488157" y="1217959"/>
                <a:ext cx="1800499" cy="86357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55" name="文字方塊 57"/>
              <p:cNvSpPr txBox="1">
                <a:spLocks noChangeArrowheads="1"/>
              </p:cNvSpPr>
              <p:nvPr/>
            </p:nvSpPr>
            <p:spPr bwMode="auto">
              <a:xfrm>
                <a:off x="509911" y="1419174"/>
                <a:ext cx="18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熱情的歡迎</a:t>
                </a:r>
              </a:p>
            </p:txBody>
          </p:sp>
        </p:grpSp>
        <p:grpSp>
          <p:nvGrpSpPr>
            <p:cNvPr id="4" name="群組 86"/>
            <p:cNvGrpSpPr>
              <a:grpSpLocks/>
            </p:cNvGrpSpPr>
            <p:nvPr/>
          </p:nvGrpSpPr>
          <p:grpSpPr bwMode="auto">
            <a:xfrm>
              <a:off x="488157" y="2996952"/>
              <a:ext cx="1800200" cy="864096"/>
              <a:chOff x="488157" y="2996952"/>
              <a:chExt cx="1800200" cy="864096"/>
            </a:xfrm>
          </p:grpSpPr>
          <p:sp>
            <p:nvSpPr>
              <p:cNvPr id="8" name="圓角矩形 7"/>
              <p:cNvSpPr/>
              <p:nvPr/>
            </p:nvSpPr>
            <p:spPr>
              <a:xfrm>
                <a:off x="488157" y="2997497"/>
                <a:ext cx="1800499" cy="86357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53" name="文字方塊 58"/>
              <p:cNvSpPr txBox="1">
                <a:spLocks noChangeArrowheads="1"/>
              </p:cNvSpPr>
              <p:nvPr/>
            </p:nvSpPr>
            <p:spPr bwMode="auto">
              <a:xfrm>
                <a:off x="488157" y="3198167"/>
                <a:ext cx="18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期望與承諾</a:t>
                </a:r>
              </a:p>
            </p:txBody>
          </p:sp>
        </p:grpSp>
        <p:grpSp>
          <p:nvGrpSpPr>
            <p:cNvPr id="5" name="群組 87"/>
            <p:cNvGrpSpPr>
              <a:grpSpLocks/>
            </p:cNvGrpSpPr>
            <p:nvPr/>
          </p:nvGrpSpPr>
          <p:grpSpPr bwMode="auto">
            <a:xfrm>
              <a:off x="488157" y="4919394"/>
              <a:ext cx="1821954" cy="864096"/>
              <a:chOff x="488157" y="4919394"/>
              <a:chExt cx="1821954" cy="864096"/>
            </a:xfrm>
          </p:grpSpPr>
          <p:sp>
            <p:nvSpPr>
              <p:cNvPr id="17" name="圓角矩形 16"/>
              <p:cNvSpPr/>
              <p:nvPr/>
            </p:nvSpPr>
            <p:spPr>
              <a:xfrm>
                <a:off x="488157" y="4919907"/>
                <a:ext cx="1800499" cy="86357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51" name="文字方塊 59"/>
              <p:cNvSpPr txBox="1">
                <a:spLocks noChangeArrowheads="1"/>
              </p:cNvSpPr>
              <p:nvPr/>
            </p:nvSpPr>
            <p:spPr bwMode="auto">
              <a:xfrm>
                <a:off x="509911" y="5120610"/>
                <a:ext cx="18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愉悅的告別</a:t>
                </a:r>
              </a:p>
            </p:txBody>
          </p:sp>
        </p:grpSp>
        <p:grpSp>
          <p:nvGrpSpPr>
            <p:cNvPr id="6" name="群組 84"/>
            <p:cNvGrpSpPr>
              <a:grpSpLocks/>
            </p:cNvGrpSpPr>
            <p:nvPr/>
          </p:nvGrpSpPr>
          <p:grpSpPr bwMode="auto">
            <a:xfrm>
              <a:off x="3113839" y="1531094"/>
              <a:ext cx="1800200" cy="745778"/>
              <a:chOff x="3113839" y="1531094"/>
              <a:chExt cx="1800200" cy="745778"/>
            </a:xfrm>
          </p:grpSpPr>
          <p:sp>
            <p:nvSpPr>
              <p:cNvPr id="10" name="圓角矩形 9"/>
              <p:cNvSpPr/>
              <p:nvPr/>
            </p:nvSpPr>
            <p:spPr>
              <a:xfrm>
                <a:off x="3361969" y="1530687"/>
                <a:ext cx="1305124" cy="746104"/>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49" name="文字方塊 60"/>
              <p:cNvSpPr txBox="1">
                <a:spLocks noChangeArrowheads="1"/>
              </p:cNvSpPr>
              <p:nvPr/>
            </p:nvSpPr>
            <p:spPr bwMode="auto">
              <a:xfrm>
                <a:off x="3113839" y="1673150"/>
                <a:ext cx="18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立刻處理</a:t>
                </a:r>
              </a:p>
            </p:txBody>
          </p:sp>
        </p:grpSp>
        <p:grpSp>
          <p:nvGrpSpPr>
            <p:cNvPr id="7" name="群組 95"/>
            <p:cNvGrpSpPr>
              <a:grpSpLocks/>
            </p:cNvGrpSpPr>
            <p:nvPr/>
          </p:nvGrpSpPr>
          <p:grpSpPr bwMode="auto">
            <a:xfrm>
              <a:off x="3113838" y="4428970"/>
              <a:ext cx="1800200" cy="651989"/>
              <a:chOff x="3113838" y="4428970"/>
              <a:chExt cx="1800200" cy="651989"/>
            </a:xfrm>
          </p:grpSpPr>
          <p:sp>
            <p:nvSpPr>
              <p:cNvPr id="15" name="圓角矩形 14"/>
              <p:cNvSpPr/>
              <p:nvPr/>
            </p:nvSpPr>
            <p:spPr>
              <a:xfrm>
                <a:off x="3344504" y="4429383"/>
                <a:ext cx="1305124" cy="65085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47" name="文字方塊 61"/>
              <p:cNvSpPr txBox="1">
                <a:spLocks noChangeArrowheads="1"/>
              </p:cNvSpPr>
              <p:nvPr/>
            </p:nvSpPr>
            <p:spPr bwMode="auto">
              <a:xfrm>
                <a:off x="3113838" y="4524132"/>
                <a:ext cx="18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立刻回應</a:t>
                </a:r>
              </a:p>
            </p:txBody>
          </p:sp>
        </p:grpSp>
        <p:grpSp>
          <p:nvGrpSpPr>
            <p:cNvPr id="9" name="群組 94"/>
            <p:cNvGrpSpPr>
              <a:grpSpLocks/>
            </p:cNvGrpSpPr>
            <p:nvPr/>
          </p:nvGrpSpPr>
          <p:grpSpPr bwMode="auto">
            <a:xfrm>
              <a:off x="2897814" y="2784104"/>
              <a:ext cx="2232248" cy="1289792"/>
              <a:chOff x="2897814" y="2784104"/>
              <a:chExt cx="2232248" cy="1289792"/>
            </a:xfrm>
          </p:grpSpPr>
          <p:sp>
            <p:nvSpPr>
              <p:cNvPr id="11" name="流程圖: 決策 10"/>
              <p:cNvSpPr/>
              <p:nvPr/>
            </p:nvSpPr>
            <p:spPr>
              <a:xfrm>
                <a:off x="2898348" y="2784778"/>
                <a:ext cx="2232364" cy="1289014"/>
              </a:xfrm>
              <a:prstGeom prst="flowChartDecisio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45" name="文字方塊 62"/>
              <p:cNvSpPr txBox="1">
                <a:spLocks noChangeArrowheads="1"/>
              </p:cNvSpPr>
              <p:nvPr/>
            </p:nvSpPr>
            <p:spPr bwMode="auto">
              <a:xfrm>
                <a:off x="3131337" y="3060885"/>
                <a:ext cx="1800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確定需求或期望</a:t>
                </a:r>
              </a:p>
            </p:txBody>
          </p:sp>
        </p:grpSp>
        <p:grpSp>
          <p:nvGrpSpPr>
            <p:cNvPr id="12" name="群組 93"/>
            <p:cNvGrpSpPr>
              <a:grpSpLocks/>
            </p:cNvGrpSpPr>
            <p:nvPr/>
          </p:nvGrpSpPr>
          <p:grpSpPr bwMode="auto">
            <a:xfrm>
              <a:off x="5130062" y="3034544"/>
              <a:ext cx="1800200" cy="788912"/>
              <a:chOff x="5130062" y="3034544"/>
              <a:chExt cx="1800200" cy="788912"/>
            </a:xfrm>
          </p:grpSpPr>
          <p:sp>
            <p:nvSpPr>
              <p:cNvPr id="14" name="圓角矩形 13"/>
              <p:cNvSpPr/>
              <p:nvPr/>
            </p:nvSpPr>
            <p:spPr>
              <a:xfrm>
                <a:off x="5437148" y="3034009"/>
                <a:ext cx="1186043" cy="78896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43" name="文字方塊 63"/>
              <p:cNvSpPr txBox="1">
                <a:spLocks noChangeArrowheads="1"/>
              </p:cNvSpPr>
              <p:nvPr/>
            </p:nvSpPr>
            <p:spPr bwMode="auto">
              <a:xfrm>
                <a:off x="5130062" y="3075056"/>
                <a:ext cx="1800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sz="2000" b="1">
                    <a:solidFill>
                      <a:schemeClr val="bg1"/>
                    </a:solidFill>
                    <a:latin typeface="標楷體" pitchFamily="65" charset="-120"/>
                    <a:ea typeface="標楷體" pitchFamily="65" charset="-120"/>
                  </a:rPr>
                  <a:t>滿足需求</a:t>
                </a:r>
              </a:p>
              <a:p>
                <a:pPr algn="ctr" eaLnBrk="1" hangingPunct="1"/>
                <a:r>
                  <a:rPr lang="zh-TW" altLang="en-US" sz="2000" b="1">
                    <a:solidFill>
                      <a:schemeClr val="bg1"/>
                    </a:solidFill>
                    <a:latin typeface="標楷體" pitchFamily="65" charset="-120"/>
                    <a:ea typeface="標楷體" pitchFamily="65" charset="-120"/>
                  </a:rPr>
                  <a:t>或期望</a:t>
                </a:r>
              </a:p>
            </p:txBody>
          </p:sp>
        </p:grpSp>
        <p:grpSp>
          <p:nvGrpSpPr>
            <p:cNvPr id="21" name="群組 88"/>
            <p:cNvGrpSpPr>
              <a:grpSpLocks/>
            </p:cNvGrpSpPr>
            <p:nvPr/>
          </p:nvGrpSpPr>
          <p:grpSpPr bwMode="auto">
            <a:xfrm>
              <a:off x="2793319" y="5582275"/>
              <a:ext cx="1890210" cy="1065311"/>
              <a:chOff x="2793319" y="5582275"/>
              <a:chExt cx="1890210" cy="1065311"/>
            </a:xfrm>
          </p:grpSpPr>
          <p:sp>
            <p:nvSpPr>
              <p:cNvPr id="18" name="圓角矩形 17"/>
              <p:cNvSpPr/>
              <p:nvPr/>
            </p:nvSpPr>
            <p:spPr>
              <a:xfrm>
                <a:off x="2828488" y="5581876"/>
                <a:ext cx="1819551" cy="106518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61483" name="文字方塊 64"/>
              <p:cNvSpPr txBox="1">
                <a:spLocks noChangeArrowheads="1"/>
              </p:cNvSpPr>
              <p:nvPr/>
            </p:nvSpPr>
            <p:spPr bwMode="auto">
              <a:xfrm>
                <a:off x="2793558" y="5607275"/>
                <a:ext cx="1889412" cy="101438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9525">
                <a:noFill/>
                <a:miter lim="800000"/>
                <a:headEnd/>
                <a:tailEnd/>
              </a:ln>
            </p:spPr>
            <p:txBody>
              <a:bodyPr>
                <a:spAutoFit/>
              </a:bodyPr>
              <a:lstStyle/>
              <a:p>
                <a:pPr algn="ctr">
                  <a:defRPr/>
                </a:pPr>
                <a:r>
                  <a:rPr lang="zh-TW" altLang="en-US" sz="2000" b="1">
                    <a:solidFill>
                      <a:schemeClr val="bg1"/>
                    </a:solidFill>
                    <a:latin typeface="標楷體" pitchFamily="65" charset="-120"/>
                    <a:ea typeface="標楷體" pitchFamily="65" charset="-120"/>
                  </a:rPr>
                  <a:t>於適當時刻完成個案報告或顧客偏好表</a:t>
                </a:r>
              </a:p>
            </p:txBody>
          </p:sp>
        </p:grpSp>
        <p:grpSp>
          <p:nvGrpSpPr>
            <p:cNvPr id="22" name="群組 89"/>
            <p:cNvGrpSpPr>
              <a:grpSpLocks/>
            </p:cNvGrpSpPr>
            <p:nvPr/>
          </p:nvGrpSpPr>
          <p:grpSpPr bwMode="auto">
            <a:xfrm>
              <a:off x="4977045" y="5607098"/>
              <a:ext cx="1800200" cy="1040488"/>
              <a:chOff x="4977045" y="5607098"/>
              <a:chExt cx="1800200" cy="1040488"/>
            </a:xfrm>
          </p:grpSpPr>
          <p:sp>
            <p:nvSpPr>
              <p:cNvPr id="19" name="圓角矩形 18"/>
              <p:cNvSpPr/>
              <p:nvPr/>
            </p:nvSpPr>
            <p:spPr>
              <a:xfrm>
                <a:off x="5129126" y="5607275"/>
                <a:ext cx="1495653" cy="1039784"/>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39" name="文字方塊 68"/>
              <p:cNvSpPr txBox="1">
                <a:spLocks noChangeArrowheads="1"/>
              </p:cNvSpPr>
              <p:nvPr/>
            </p:nvSpPr>
            <p:spPr bwMode="auto">
              <a:xfrm>
                <a:off x="4977045" y="5753631"/>
                <a:ext cx="1800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每日品質</a:t>
                </a:r>
              </a:p>
              <a:p>
                <a:pPr algn="ctr" eaLnBrk="1" hangingPunct="1"/>
                <a:r>
                  <a:rPr lang="zh-TW" altLang="en-US" b="1">
                    <a:solidFill>
                      <a:schemeClr val="bg1"/>
                    </a:solidFill>
                    <a:latin typeface="標楷體" pitchFamily="65" charset="-120"/>
                    <a:ea typeface="標楷體" pitchFamily="65" charset="-120"/>
                  </a:rPr>
                  <a:t>報告書</a:t>
                </a:r>
              </a:p>
            </p:txBody>
          </p:sp>
        </p:grpSp>
        <p:grpSp>
          <p:nvGrpSpPr>
            <p:cNvPr id="23" name="群組 90"/>
            <p:cNvGrpSpPr>
              <a:grpSpLocks/>
            </p:cNvGrpSpPr>
            <p:nvPr/>
          </p:nvGrpSpPr>
          <p:grpSpPr bwMode="auto">
            <a:xfrm>
              <a:off x="7099720" y="5568964"/>
              <a:ext cx="1884930" cy="1200329"/>
              <a:chOff x="7099720" y="5568964"/>
              <a:chExt cx="1884930" cy="1200329"/>
            </a:xfrm>
          </p:grpSpPr>
          <p:sp>
            <p:nvSpPr>
              <p:cNvPr id="20" name="圓角矩形 19"/>
              <p:cNvSpPr/>
              <p:nvPr/>
            </p:nvSpPr>
            <p:spPr>
              <a:xfrm>
                <a:off x="7099512" y="5607275"/>
                <a:ext cx="1800499" cy="103978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61489" name="文字方塊 69"/>
              <p:cNvSpPr txBox="1">
                <a:spLocks noChangeArrowheads="1"/>
              </p:cNvSpPr>
              <p:nvPr/>
            </p:nvSpPr>
            <p:spPr bwMode="auto">
              <a:xfrm>
                <a:off x="7099512" y="5569176"/>
                <a:ext cx="1884650" cy="1200117"/>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w="9525">
                <a:noFill/>
                <a:miter lim="800000"/>
                <a:headEnd/>
                <a:tailEnd/>
              </a:ln>
            </p:spPr>
            <p:txBody>
              <a:bodyPr>
                <a:spAutoFit/>
              </a:bodyPr>
              <a:lstStyle/>
              <a:p>
                <a:pPr algn="ctr">
                  <a:defRPr/>
                </a:pPr>
                <a:r>
                  <a:rPr lang="zh-TW" altLang="en-US" b="1" dirty="0">
                    <a:solidFill>
                      <a:schemeClr val="bg1"/>
                    </a:solidFill>
                    <a:latin typeface="標楷體" pitchFamily="65" charset="-120"/>
                    <a:ea typeface="標楷體" pitchFamily="65" charset="-120"/>
                  </a:rPr>
                  <a:t>將顧客偏好及抱怨輸入電腦</a:t>
                </a:r>
              </a:p>
            </p:txBody>
          </p:sp>
        </p:grpSp>
        <p:grpSp>
          <p:nvGrpSpPr>
            <p:cNvPr id="25" name="群組 91"/>
            <p:cNvGrpSpPr>
              <a:grpSpLocks/>
            </p:cNvGrpSpPr>
            <p:nvPr/>
          </p:nvGrpSpPr>
          <p:grpSpPr bwMode="auto">
            <a:xfrm>
              <a:off x="6906980" y="4428969"/>
              <a:ext cx="2185681" cy="651989"/>
              <a:chOff x="6906980" y="4428969"/>
              <a:chExt cx="2185681" cy="651989"/>
            </a:xfrm>
          </p:grpSpPr>
          <p:sp>
            <p:nvSpPr>
              <p:cNvPr id="16" name="圓角矩形 15"/>
              <p:cNvSpPr/>
              <p:nvPr/>
            </p:nvSpPr>
            <p:spPr>
              <a:xfrm>
                <a:off x="7015362" y="4429383"/>
                <a:ext cx="1968799" cy="65085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35" name="文字方塊 70"/>
              <p:cNvSpPr txBox="1">
                <a:spLocks noChangeArrowheads="1"/>
              </p:cNvSpPr>
              <p:nvPr/>
            </p:nvSpPr>
            <p:spPr bwMode="auto">
              <a:xfrm>
                <a:off x="6906980" y="4524129"/>
                <a:ext cx="21856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回到例行任務</a:t>
                </a:r>
              </a:p>
            </p:txBody>
          </p:sp>
        </p:grpSp>
        <p:grpSp>
          <p:nvGrpSpPr>
            <p:cNvPr id="28" name="群組 92"/>
            <p:cNvGrpSpPr>
              <a:grpSpLocks/>
            </p:cNvGrpSpPr>
            <p:nvPr/>
          </p:nvGrpSpPr>
          <p:grpSpPr bwMode="auto">
            <a:xfrm>
              <a:off x="6883696" y="2784104"/>
              <a:ext cx="2232248" cy="1289792"/>
              <a:chOff x="6883696" y="2784104"/>
              <a:chExt cx="2232248" cy="1289792"/>
            </a:xfrm>
          </p:grpSpPr>
          <p:sp>
            <p:nvSpPr>
              <p:cNvPr id="13" name="流程圖: 決策 12"/>
              <p:cNvSpPr/>
              <p:nvPr/>
            </p:nvSpPr>
            <p:spPr>
              <a:xfrm>
                <a:off x="6883580" y="2784778"/>
                <a:ext cx="2232364" cy="1289014"/>
              </a:xfrm>
              <a:prstGeom prst="flowChartDecisio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latin typeface="標楷體" pitchFamily="65" charset="-120"/>
                  <a:ea typeface="標楷體" pitchFamily="65" charset="-120"/>
                </a:endParaRPr>
              </a:p>
            </p:txBody>
          </p:sp>
          <p:sp>
            <p:nvSpPr>
              <p:cNvPr id="29733" name="文字方塊 77"/>
              <p:cNvSpPr txBox="1">
                <a:spLocks noChangeArrowheads="1"/>
              </p:cNvSpPr>
              <p:nvPr/>
            </p:nvSpPr>
            <p:spPr bwMode="auto">
              <a:xfrm>
                <a:off x="7099720" y="3072823"/>
                <a:ext cx="1800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a:solidFill>
                      <a:schemeClr val="bg1"/>
                    </a:solidFill>
                    <a:latin typeface="標楷體" pitchFamily="65" charset="-120"/>
                    <a:ea typeface="標楷體" pitchFamily="65" charset="-120"/>
                  </a:rPr>
                  <a:t>確認顧客</a:t>
                </a:r>
              </a:p>
              <a:p>
                <a:pPr algn="ctr" eaLnBrk="1" hangingPunct="1"/>
                <a:r>
                  <a:rPr lang="zh-TW" altLang="en-US" b="1">
                    <a:solidFill>
                      <a:schemeClr val="bg1"/>
                    </a:solidFill>
                    <a:latin typeface="標楷體" pitchFamily="65" charset="-120"/>
                    <a:ea typeface="標楷體" pitchFamily="65" charset="-120"/>
                  </a:rPr>
                  <a:t>滿意</a:t>
                </a:r>
              </a:p>
            </p:txBody>
          </p:sp>
        </p:grpSp>
        <p:sp>
          <p:nvSpPr>
            <p:cNvPr id="29729" name="文字方塊 78"/>
            <p:cNvSpPr txBox="1">
              <a:spLocks noChangeArrowheads="1"/>
            </p:cNvSpPr>
            <p:nvPr/>
          </p:nvSpPr>
          <p:spPr bwMode="auto">
            <a:xfrm>
              <a:off x="6883696" y="1673150"/>
              <a:ext cx="1576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b="1">
                  <a:latin typeface="標楷體" pitchFamily="65" charset="-120"/>
                  <a:ea typeface="標楷體" pitchFamily="65" charset="-120"/>
                </a:rPr>
                <a:t>不滿意</a:t>
              </a:r>
            </a:p>
          </p:txBody>
        </p:sp>
        <p:sp>
          <p:nvSpPr>
            <p:cNvPr id="29730" name="文字方塊 79"/>
            <p:cNvSpPr txBox="1">
              <a:spLocks noChangeArrowheads="1"/>
            </p:cNvSpPr>
            <p:nvPr/>
          </p:nvSpPr>
          <p:spPr bwMode="auto">
            <a:xfrm>
              <a:off x="4038283" y="2408867"/>
              <a:ext cx="18812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sz="2000" b="1">
                  <a:latin typeface="標楷體" pitchFamily="65" charset="-120"/>
                  <a:ea typeface="標楷體" pitchFamily="65" charset="-120"/>
                </a:rPr>
                <a:t>抱怨或不滿意</a:t>
              </a:r>
            </a:p>
          </p:txBody>
        </p:sp>
        <p:sp>
          <p:nvSpPr>
            <p:cNvPr id="29731" name="文字方塊 82"/>
            <p:cNvSpPr txBox="1">
              <a:spLocks noChangeArrowheads="1"/>
            </p:cNvSpPr>
            <p:nvPr/>
          </p:nvSpPr>
          <p:spPr bwMode="auto">
            <a:xfrm>
              <a:off x="7088661" y="3967305"/>
              <a:ext cx="1576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r>
                <a:rPr lang="zh-TW" altLang="en-US" b="1">
                  <a:latin typeface="標楷體" pitchFamily="65" charset="-120"/>
                  <a:ea typeface="標楷體" pitchFamily="65" charset="-120"/>
                </a:rPr>
                <a:t>滿意</a:t>
              </a:r>
            </a:p>
          </p:txBody>
        </p:sp>
      </p:grpSp>
      <p:sp>
        <p:nvSpPr>
          <p:cNvPr id="29705"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3200" b="1">
                <a:solidFill>
                  <a:schemeClr val="bg1"/>
                </a:solidFill>
                <a:latin typeface="標楷體" pitchFamily="65" charset="-120"/>
                <a:ea typeface="標楷體" pitchFamily="65" charset="-120"/>
                <a:cs typeface="Arial" charset="0"/>
              </a:rPr>
              <a:t>麗  池  卡  爾  頓</a:t>
            </a:r>
            <a:r>
              <a:rPr lang="en-US" altLang="zh-TW" sz="3200" b="1">
                <a:solidFill>
                  <a:schemeClr val="bg1"/>
                </a:solidFill>
                <a:latin typeface="標楷體" pitchFamily="65" charset="-120"/>
                <a:ea typeface="標楷體" pitchFamily="65" charset="-120"/>
                <a:cs typeface="Arial" charset="0"/>
              </a:rPr>
              <a:t>  </a:t>
            </a:r>
            <a:r>
              <a:rPr lang="zh-TW" altLang="zh-TW" sz="3200" b="1">
                <a:solidFill>
                  <a:schemeClr val="bg1"/>
                </a:solidFill>
                <a:latin typeface="標楷體" pitchFamily="65" charset="-120"/>
                <a:ea typeface="標楷體" pitchFamily="65" charset="-120"/>
                <a:cs typeface="Arial" charset="0"/>
              </a:rPr>
              <a:t>飯</a:t>
            </a:r>
            <a:r>
              <a:rPr lang="en-US" altLang="zh-TW" sz="3200" b="1">
                <a:solidFill>
                  <a:schemeClr val="bg1"/>
                </a:solidFill>
                <a:latin typeface="標楷體" pitchFamily="65" charset="-120"/>
                <a:ea typeface="標楷體" pitchFamily="65" charset="-120"/>
                <a:cs typeface="Arial" charset="0"/>
              </a:rPr>
              <a:t>  </a:t>
            </a:r>
            <a:r>
              <a:rPr lang="zh-TW" altLang="zh-TW" sz="3200" b="1">
                <a:solidFill>
                  <a:schemeClr val="bg1"/>
                </a:solidFill>
                <a:latin typeface="標楷體" pitchFamily="65" charset="-120"/>
                <a:ea typeface="標楷體" pitchFamily="65" charset="-120"/>
                <a:cs typeface="Arial" charset="0"/>
              </a:rPr>
              <a:t>店</a:t>
            </a:r>
            <a:r>
              <a:rPr lang="en-US" altLang="zh-TW" sz="3200" b="1">
                <a:solidFill>
                  <a:schemeClr val="bg1"/>
                </a:solidFill>
                <a:latin typeface="標楷體" pitchFamily="65" charset="-120"/>
                <a:ea typeface="標楷體" pitchFamily="65" charset="-120"/>
                <a:cs typeface="Arial" charset="0"/>
              </a:rPr>
              <a:t>  </a:t>
            </a:r>
            <a:r>
              <a:rPr lang="zh-TW" altLang="en-US" sz="3200" b="1">
                <a:solidFill>
                  <a:schemeClr val="bg1"/>
                </a:solidFill>
                <a:latin typeface="標楷體" pitchFamily="65" charset="-120"/>
                <a:ea typeface="標楷體" pitchFamily="65" charset="-120"/>
                <a:cs typeface="Arial" charset="0"/>
              </a:rPr>
              <a:t>做  法</a:t>
            </a:r>
          </a:p>
        </p:txBody>
      </p:sp>
    </p:spTree>
    <p:extLst>
      <p:ext uri="{BB962C8B-B14F-4D97-AF65-F5344CB8AC3E}">
        <p14:creationId xmlns:p14="http://schemas.microsoft.com/office/powerpoint/2010/main" xmlns="" val="2230690249"/>
      </p:ext>
    </p:extLst>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Cindy\Desktop\生館\4107_A-white-chair-in-a-white-room-HD-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0722" name="圖片 1" descr="2.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908050"/>
            <a:ext cx="9144000" cy="499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9059122"/>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AutoShape 10"/>
          <p:cNvSpPr>
            <a:spLocks noChangeArrowheads="1"/>
          </p:cNvSpPr>
          <p:nvPr/>
        </p:nvSpPr>
        <p:spPr bwMode="auto">
          <a:xfrm>
            <a:off x="250825" y="1052513"/>
            <a:ext cx="8713788" cy="4537075"/>
          </a:xfrm>
          <a:prstGeom prst="bevel">
            <a:avLst>
              <a:gd name="adj" fmla="val 2736"/>
            </a:avLst>
          </a:prstGeom>
          <a:noFill/>
          <a:ln>
            <a:noFill/>
          </a:ln>
        </p:spPr>
        <p:txBody>
          <a:bodyPr wrap="none" lIns="144000" tIns="180000"/>
          <a:lstStyle/>
          <a:p>
            <a:pPr marL="514350" indent="-514350">
              <a:buFontTx/>
              <a:buAutoNum type="arabicPeriod"/>
            </a:pPr>
            <a:r>
              <a:rPr lang="zh-TW" altLang="en-US" sz="2800" dirty="0">
                <a:latin typeface="標楷體" pitchFamily="65" charset="-120"/>
                <a:ea typeface="標楷體" pitchFamily="65" charset="-120"/>
              </a:rPr>
              <a:t>服務系統的每一個作業應與公司的作業焦點一致</a:t>
            </a:r>
            <a:endParaRPr lang="en-US" altLang="zh-TW" sz="2800" dirty="0">
              <a:latin typeface="標楷體" pitchFamily="65" charset="-120"/>
              <a:ea typeface="標楷體" pitchFamily="65" charset="-120"/>
            </a:endParaRPr>
          </a:p>
          <a:p>
            <a:pPr marL="514350" indent="-514350">
              <a:buFontTx/>
              <a:buAutoNum type="arabicPeriod"/>
            </a:pPr>
            <a:r>
              <a:rPr lang="zh-TW" altLang="en-US" sz="2800" dirty="0">
                <a:latin typeface="標楷體" pitchFamily="65" charset="-120"/>
                <a:ea typeface="標楷體" pitchFamily="65" charset="-120"/>
              </a:rPr>
              <a:t>容易使用</a:t>
            </a:r>
            <a:endParaRPr lang="en-US" altLang="zh-TW" sz="2800" dirty="0">
              <a:latin typeface="標楷體" pitchFamily="65" charset="-120"/>
              <a:ea typeface="標楷體" pitchFamily="65" charset="-120"/>
            </a:endParaRPr>
          </a:p>
          <a:p>
            <a:pPr marL="514350" indent="-514350">
              <a:buFontTx/>
              <a:buAutoNum type="arabicPeriod"/>
            </a:pPr>
            <a:r>
              <a:rPr lang="zh-TW" altLang="en-US" sz="2800" dirty="0">
                <a:latin typeface="標楷體" pitchFamily="65" charset="-120"/>
                <a:ea typeface="標楷體" pitchFamily="65" charset="-120"/>
              </a:rPr>
              <a:t>穩健的</a:t>
            </a:r>
            <a:endParaRPr lang="en-US" altLang="zh-TW" sz="2800" dirty="0">
              <a:latin typeface="標楷體" pitchFamily="65" charset="-120"/>
              <a:ea typeface="標楷體" pitchFamily="65" charset="-120"/>
            </a:endParaRPr>
          </a:p>
          <a:p>
            <a:pPr marL="514350" indent="-514350">
              <a:buFontTx/>
              <a:buAutoNum type="arabicPeriod"/>
            </a:pPr>
            <a:r>
              <a:rPr lang="zh-TW" altLang="en-US" sz="2800" dirty="0">
                <a:latin typeface="標楷體" pitchFamily="65" charset="-120"/>
                <a:ea typeface="標楷體" pitchFamily="65" charset="-120"/>
              </a:rPr>
              <a:t>結構性的，人員及系統可容易地維持一致的績效</a:t>
            </a:r>
            <a:endParaRPr lang="en-US" altLang="zh-TW" sz="2800" dirty="0">
              <a:latin typeface="標楷體" pitchFamily="65" charset="-120"/>
              <a:ea typeface="標楷體" pitchFamily="65" charset="-120"/>
            </a:endParaRPr>
          </a:p>
          <a:p>
            <a:pPr marL="514350" indent="-514350">
              <a:buFontTx/>
              <a:buAutoNum type="arabicPeriod"/>
            </a:pPr>
            <a:r>
              <a:rPr lang="zh-TW" altLang="en-US" sz="2800" dirty="0">
                <a:latin typeface="標楷體" pitchFamily="65" charset="-120"/>
                <a:ea typeface="標楷體" pitchFamily="65" charset="-120"/>
              </a:rPr>
              <a:t>有效地連結前場及後場，兩者間不會發生落差</a:t>
            </a:r>
            <a:endParaRPr lang="en-US" altLang="zh-TW" sz="2800" dirty="0">
              <a:latin typeface="標楷體" pitchFamily="65" charset="-120"/>
              <a:ea typeface="標楷體" pitchFamily="65" charset="-120"/>
            </a:endParaRPr>
          </a:p>
          <a:p>
            <a:pPr marL="514350" indent="-514350">
              <a:buFontTx/>
              <a:buAutoNum type="arabicPeriod"/>
            </a:pPr>
            <a:r>
              <a:rPr lang="zh-TW" altLang="en-US" sz="2800" dirty="0">
                <a:latin typeface="標楷體" pitchFamily="65" charset="-120"/>
                <a:ea typeface="標楷體" pitchFamily="65" charset="-120"/>
              </a:rPr>
              <a:t>展現服務品質的原則是讓顧客看到服務的價值</a:t>
            </a:r>
            <a:endParaRPr lang="en-US" altLang="zh-TW" sz="2800" dirty="0">
              <a:latin typeface="標楷體" pitchFamily="65" charset="-120"/>
              <a:ea typeface="標楷體" pitchFamily="65" charset="-120"/>
            </a:endParaRPr>
          </a:p>
          <a:p>
            <a:pPr marL="514350" indent="-514350">
              <a:buFontTx/>
              <a:buAutoNum type="arabicPeriod"/>
            </a:pPr>
            <a:r>
              <a:rPr lang="zh-TW" altLang="en-US" sz="2800" dirty="0">
                <a:latin typeface="標楷體" pitchFamily="65" charset="-120"/>
                <a:ea typeface="標楷體" pitchFamily="65" charset="-120"/>
              </a:rPr>
              <a:t>符合成本效益</a:t>
            </a:r>
          </a:p>
        </p:txBody>
      </p:sp>
      <p:sp>
        <p:nvSpPr>
          <p:cNvPr id="31747"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b="1" dirty="0">
                <a:solidFill>
                  <a:schemeClr val="bg1"/>
                </a:solidFill>
                <a:ea typeface="標楷體" pitchFamily="65" charset="-120"/>
              </a:rPr>
              <a:t>設  計  優  良  服  務  系  統  的  特  性</a:t>
            </a:r>
            <a:endParaRPr lang="zh-TW" altLang="en-US" sz="2800" dirty="0">
              <a:solidFill>
                <a:schemeClr val="bg1"/>
              </a:solidFill>
              <a:ea typeface="標楷體" pitchFamily="65" charset="-120"/>
              <a:cs typeface="Arial" charset="0"/>
            </a:endParaRPr>
          </a:p>
        </p:txBody>
      </p:sp>
    </p:spTree>
    <p:extLst>
      <p:ext uri="{BB962C8B-B14F-4D97-AF65-F5344CB8AC3E}">
        <p14:creationId xmlns:p14="http://schemas.microsoft.com/office/powerpoint/2010/main" xmlns="" val="366724338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Cindy\Desktop\生館\4107_A-white-chair-in-a-white-room-HD-wallpap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文字方塊 4"/>
          <p:cNvSpPr txBox="1"/>
          <p:nvPr/>
        </p:nvSpPr>
        <p:spPr>
          <a:xfrm>
            <a:off x="755641" y="1492624"/>
            <a:ext cx="7569224" cy="3582519"/>
          </a:xfrm>
          <a:prstGeom prst="rect">
            <a:avLst/>
          </a:prstGeom>
          <a:noFill/>
        </p:spPr>
        <p:txBody>
          <a:bodyPr wrap="square" rtlCol="0">
            <a:spAutoFit/>
          </a:bodyPr>
          <a:lstStyle/>
          <a:p>
            <a:pPr>
              <a:lnSpc>
                <a:spcPct val="90000"/>
              </a:lnSpc>
              <a:defRPr/>
            </a:pPr>
            <a:r>
              <a:rPr lang="en-US" altLang="zh-TW" sz="2800" b="1" dirty="0" smtClean="0">
                <a:solidFill>
                  <a:schemeClr val="tx1">
                    <a:lumMod val="95000"/>
                    <a:lumOff val="5000"/>
                  </a:schemeClr>
                </a:solidFill>
                <a:latin typeface="標楷體" pitchFamily="65" charset="-120"/>
                <a:ea typeface="標楷體" pitchFamily="65" charset="-120"/>
                <a:cs typeface="微軟正黑體"/>
              </a:rPr>
              <a:t>Francis </a:t>
            </a:r>
            <a:r>
              <a:rPr lang="en-US" altLang="zh-TW" sz="2800" b="1" dirty="0" err="1">
                <a:solidFill>
                  <a:schemeClr val="tx1">
                    <a:lumMod val="95000"/>
                    <a:lumOff val="5000"/>
                  </a:schemeClr>
                </a:solidFill>
                <a:latin typeface="標楷體" pitchFamily="65" charset="-120"/>
                <a:ea typeface="標楷體" pitchFamily="65" charset="-120"/>
                <a:cs typeface="微軟正黑體"/>
              </a:rPr>
              <a:t>Frei</a:t>
            </a:r>
            <a:r>
              <a:rPr lang="zh-TW" altLang="en-US" sz="2800" b="1" dirty="0">
                <a:solidFill>
                  <a:schemeClr val="tx1">
                    <a:lumMod val="95000"/>
                    <a:lumOff val="5000"/>
                  </a:schemeClr>
                </a:solidFill>
                <a:latin typeface="標楷體" pitchFamily="65" charset="-120"/>
                <a:ea typeface="標楷體" pitchFamily="65" charset="-120"/>
                <a:cs typeface="微軟正黑體"/>
              </a:rPr>
              <a:t>提出五種顧客引發流程變</a:t>
            </a:r>
            <a:r>
              <a:rPr lang="zh-TW" altLang="en-US" sz="2800" b="1" dirty="0" smtClean="0">
                <a:solidFill>
                  <a:schemeClr val="tx1">
                    <a:lumMod val="95000"/>
                    <a:lumOff val="5000"/>
                  </a:schemeClr>
                </a:solidFill>
                <a:latin typeface="標楷體" pitchFamily="65" charset="-120"/>
                <a:ea typeface="標楷體" pitchFamily="65" charset="-120"/>
                <a:cs typeface="微軟正黑體"/>
              </a:rPr>
              <a:t>異的情況及四種對應</a:t>
            </a:r>
            <a:r>
              <a:rPr lang="zh-TW" altLang="en-US" sz="2800" b="1" dirty="0">
                <a:solidFill>
                  <a:schemeClr val="tx1">
                    <a:lumMod val="95000"/>
                    <a:lumOff val="5000"/>
                  </a:schemeClr>
                </a:solidFill>
                <a:latin typeface="標楷體" pitchFamily="65" charset="-120"/>
                <a:ea typeface="標楷體" pitchFamily="65" charset="-120"/>
                <a:cs typeface="微軟正黑體"/>
              </a:rPr>
              <a:t>的方法</a:t>
            </a:r>
            <a:r>
              <a:rPr lang="zh-TW" altLang="en-US" sz="2800" b="1" dirty="0" smtClean="0">
                <a:solidFill>
                  <a:schemeClr val="tx1">
                    <a:lumMod val="95000"/>
                    <a:lumOff val="5000"/>
                  </a:schemeClr>
                </a:solidFill>
                <a:latin typeface="標楷體" pitchFamily="65" charset="-120"/>
                <a:ea typeface="標楷體" pitchFamily="65" charset="-120"/>
                <a:cs typeface="微軟正黑體"/>
              </a:rPr>
              <a:t>：</a:t>
            </a:r>
            <a:endParaRPr lang="en-US" altLang="zh-TW" sz="2800" b="1" dirty="0" smtClean="0">
              <a:solidFill>
                <a:schemeClr val="tx1">
                  <a:lumMod val="95000"/>
                  <a:lumOff val="5000"/>
                </a:schemeClr>
              </a:solidFill>
              <a:latin typeface="標楷體" pitchFamily="65" charset="-120"/>
              <a:ea typeface="標楷體" pitchFamily="65" charset="-120"/>
              <a:cs typeface="微軟正黑體"/>
            </a:endParaRPr>
          </a:p>
          <a:p>
            <a:pPr>
              <a:lnSpc>
                <a:spcPct val="90000"/>
              </a:lnSpc>
              <a:defRPr/>
            </a:pPr>
            <a:endParaRPr lang="en-US" altLang="zh-TW" sz="2800" b="1" dirty="0" smtClean="0">
              <a:solidFill>
                <a:schemeClr val="tx1">
                  <a:lumMod val="95000"/>
                  <a:lumOff val="5000"/>
                </a:schemeClr>
              </a:solidFill>
              <a:latin typeface="標楷體" pitchFamily="65" charset="-120"/>
              <a:ea typeface="標楷體" pitchFamily="65" charset="-120"/>
              <a:cs typeface="微軟正黑體"/>
            </a:endParaRPr>
          </a:p>
          <a:p>
            <a:pPr>
              <a:lnSpc>
                <a:spcPct val="90000"/>
              </a:lnSpc>
              <a:defRPr/>
            </a:pPr>
            <a:r>
              <a:rPr lang="en-US" altLang="zh-TW" sz="2800" b="1" dirty="0" smtClean="0">
                <a:solidFill>
                  <a:srgbClr val="FF0000"/>
                </a:solidFill>
                <a:latin typeface="標楷體" pitchFamily="65" charset="-120"/>
                <a:ea typeface="標楷體" pitchFamily="65" charset="-120"/>
                <a:cs typeface="微軟正黑體"/>
              </a:rPr>
              <a:t>5</a:t>
            </a:r>
            <a:r>
              <a:rPr lang="zh-TW" altLang="en-US" sz="2800" b="1" dirty="0" smtClean="0">
                <a:solidFill>
                  <a:srgbClr val="FF0000"/>
                </a:solidFill>
                <a:latin typeface="標楷體" pitchFamily="65" charset="-120"/>
                <a:ea typeface="標楷體" pitchFamily="65" charset="-120"/>
                <a:cs typeface="微軟正黑體"/>
              </a:rPr>
              <a:t>種顧客引發流程變</a:t>
            </a:r>
            <a:r>
              <a:rPr lang="zh-TW" altLang="en-US" sz="2800" b="1" dirty="0">
                <a:solidFill>
                  <a:srgbClr val="FF0000"/>
                </a:solidFill>
                <a:latin typeface="標楷體" pitchFamily="65" charset="-120"/>
                <a:ea typeface="標楷體" pitchFamily="65" charset="-120"/>
                <a:cs typeface="微軟正黑體"/>
              </a:rPr>
              <a:t>異</a:t>
            </a:r>
            <a:r>
              <a:rPr lang="zh-TW" altLang="en-US" sz="2800" b="1" dirty="0" smtClean="0">
                <a:solidFill>
                  <a:srgbClr val="000000"/>
                </a:solidFill>
                <a:latin typeface="標楷體" pitchFamily="65" charset="-120"/>
                <a:ea typeface="標楷體" pitchFamily="65" charset="-120"/>
                <a:cs typeface="微軟正黑體"/>
              </a:rPr>
              <a:t>：</a:t>
            </a:r>
            <a:endParaRPr lang="en-US" altLang="zh-TW" sz="2800" b="1" dirty="0" smtClean="0">
              <a:solidFill>
                <a:srgbClr val="000000"/>
              </a:solidFill>
              <a:latin typeface="標楷體" pitchFamily="65" charset="-120"/>
              <a:ea typeface="標楷體" pitchFamily="65" charset="-120"/>
              <a:cs typeface="微軟正黑體"/>
            </a:endParaRPr>
          </a:p>
          <a:p>
            <a:pPr>
              <a:lnSpc>
                <a:spcPct val="90000"/>
              </a:lnSpc>
              <a:defRPr/>
            </a:pPr>
            <a:r>
              <a:rPr lang="zh-TW" altLang="en-US" sz="2800" dirty="0" smtClean="0">
                <a:solidFill>
                  <a:srgbClr val="000000"/>
                </a:solidFill>
                <a:latin typeface="標楷體" pitchFamily="65" charset="-120"/>
                <a:ea typeface="標楷體" pitchFamily="65" charset="-120"/>
                <a:cs typeface="微軟正黑體"/>
              </a:rPr>
              <a:t>到達</a:t>
            </a:r>
            <a:r>
              <a:rPr lang="zh-TW" altLang="en-US" sz="2800" dirty="0">
                <a:solidFill>
                  <a:srgbClr val="000000"/>
                </a:solidFill>
                <a:latin typeface="標楷體" pitchFamily="65" charset="-120"/>
                <a:ea typeface="標楷體" pitchFamily="65" charset="-120"/>
                <a:cs typeface="微軟正黑體"/>
              </a:rPr>
              <a:t>時間</a:t>
            </a:r>
            <a:r>
              <a:rPr lang="zh-TW" altLang="en-US" sz="2800" dirty="0" smtClean="0">
                <a:solidFill>
                  <a:srgbClr val="000000"/>
                </a:solidFill>
                <a:latin typeface="標楷體" pitchFamily="65" charset="-120"/>
                <a:ea typeface="標楷體" pitchFamily="65" charset="-120"/>
                <a:cs typeface="微軟正黑體"/>
              </a:rPr>
              <a:t>、需求、能力、努力、主觀偏好</a:t>
            </a:r>
            <a:endParaRPr lang="en-US" altLang="zh-TW" sz="2800" dirty="0">
              <a:solidFill>
                <a:srgbClr val="000000"/>
              </a:solidFill>
              <a:latin typeface="標楷體" pitchFamily="65" charset="-120"/>
              <a:ea typeface="標楷體" pitchFamily="65" charset="-120"/>
              <a:cs typeface="微軟正黑體"/>
            </a:endParaRPr>
          </a:p>
          <a:p>
            <a:pPr>
              <a:lnSpc>
                <a:spcPct val="90000"/>
              </a:lnSpc>
              <a:defRPr/>
            </a:pPr>
            <a:endParaRPr lang="en-US" altLang="zh-TW" sz="2800" dirty="0" smtClean="0">
              <a:solidFill>
                <a:srgbClr val="000000"/>
              </a:solidFill>
              <a:latin typeface="標楷體" pitchFamily="65" charset="-120"/>
              <a:ea typeface="標楷體" pitchFamily="65" charset="-120"/>
              <a:cs typeface="微軟正黑體"/>
            </a:endParaRPr>
          </a:p>
          <a:p>
            <a:pPr>
              <a:lnSpc>
                <a:spcPct val="90000"/>
              </a:lnSpc>
              <a:defRPr/>
            </a:pPr>
            <a:r>
              <a:rPr lang="en-US" altLang="zh-TW" sz="2800" b="1" dirty="0" smtClean="0">
                <a:solidFill>
                  <a:srgbClr val="FF0000"/>
                </a:solidFill>
                <a:latin typeface="標楷體" pitchFamily="65" charset="-120"/>
                <a:ea typeface="標楷體" pitchFamily="65" charset="-120"/>
                <a:cs typeface="微軟正黑體"/>
              </a:rPr>
              <a:t>4</a:t>
            </a:r>
            <a:r>
              <a:rPr lang="zh-TW" altLang="en-US" sz="2800" b="1" dirty="0" smtClean="0">
                <a:solidFill>
                  <a:srgbClr val="FF0000"/>
                </a:solidFill>
                <a:latin typeface="標楷體" pitchFamily="65" charset="-120"/>
                <a:ea typeface="標楷體" pitchFamily="65" charset="-120"/>
                <a:cs typeface="微軟正黑體"/>
              </a:rPr>
              <a:t>種對應的方法</a:t>
            </a:r>
            <a:r>
              <a:rPr lang="zh-TW" altLang="en-US" sz="2800" b="1" dirty="0" smtClean="0">
                <a:solidFill>
                  <a:srgbClr val="000000"/>
                </a:solidFill>
                <a:latin typeface="標楷體" pitchFamily="65" charset="-120"/>
                <a:ea typeface="標楷體" pitchFamily="65" charset="-120"/>
                <a:cs typeface="微軟正黑體"/>
              </a:rPr>
              <a:t>：</a:t>
            </a:r>
            <a:endParaRPr lang="en-US" altLang="zh-TW" sz="2800" b="1" dirty="0" smtClean="0">
              <a:solidFill>
                <a:srgbClr val="000000"/>
              </a:solidFill>
              <a:latin typeface="標楷體" pitchFamily="65" charset="-120"/>
              <a:ea typeface="標楷體" pitchFamily="65" charset="-120"/>
              <a:cs typeface="微軟正黑體"/>
            </a:endParaRPr>
          </a:p>
          <a:p>
            <a:pPr>
              <a:lnSpc>
                <a:spcPct val="90000"/>
              </a:lnSpc>
              <a:defRPr/>
            </a:pPr>
            <a:r>
              <a:rPr lang="zh-TW" altLang="en-US" sz="2800" dirty="0" smtClean="0">
                <a:solidFill>
                  <a:srgbClr val="000000"/>
                </a:solidFill>
                <a:latin typeface="標楷體" pitchFamily="65" charset="-120"/>
                <a:ea typeface="標楷體" pitchFamily="65" charset="-120"/>
                <a:cs typeface="微軟正黑體"/>
              </a:rPr>
              <a:t>一般性</a:t>
            </a:r>
            <a:r>
              <a:rPr lang="zh-TW" altLang="en-US" sz="2800" dirty="0">
                <a:solidFill>
                  <a:srgbClr val="000000"/>
                </a:solidFill>
                <a:latin typeface="標楷體" pitchFamily="65" charset="-120"/>
                <a:ea typeface="標楷體" pitchFamily="65" charset="-120"/>
                <a:cs typeface="微軟正黑體"/>
              </a:rPr>
              <a:t>調整、低成本調整、一般性</a:t>
            </a:r>
            <a:r>
              <a:rPr lang="zh-TW" altLang="en-US" sz="2800" dirty="0" smtClean="0">
                <a:solidFill>
                  <a:srgbClr val="000000"/>
                </a:solidFill>
                <a:latin typeface="標楷體" pitchFamily="65" charset="-120"/>
                <a:ea typeface="標楷體" pitchFamily="65" charset="-120"/>
                <a:cs typeface="微軟正黑體"/>
              </a:rPr>
              <a:t>減少、</a:t>
            </a:r>
            <a:r>
              <a:rPr lang="zh-TW" altLang="en-US" sz="2800" dirty="0">
                <a:solidFill>
                  <a:srgbClr val="000000"/>
                </a:solidFill>
                <a:latin typeface="標楷體" pitchFamily="65" charset="-120"/>
                <a:ea typeface="標楷體" pitchFamily="65" charset="-120"/>
                <a:cs typeface="微軟正黑體"/>
              </a:rPr>
              <a:t>積極</a:t>
            </a:r>
            <a:r>
              <a:rPr lang="zh-TW" altLang="en-US" sz="2800" dirty="0" smtClean="0">
                <a:solidFill>
                  <a:srgbClr val="000000"/>
                </a:solidFill>
                <a:latin typeface="標楷體" pitchFamily="65" charset="-120"/>
                <a:ea typeface="標楷體" pitchFamily="65" charset="-120"/>
                <a:cs typeface="微軟正黑體"/>
              </a:rPr>
              <a:t>減少</a:t>
            </a:r>
            <a:endParaRPr kumimoji="1" lang="en-US" altLang="zh-TW" sz="2800" dirty="0" smtClean="0">
              <a:latin typeface="標楷體" pitchFamily="65" charset="-120"/>
              <a:ea typeface="標楷體" pitchFamily="65" charset="-120"/>
            </a:endParaRPr>
          </a:p>
        </p:txBody>
      </p:sp>
      <p:pic>
        <p:nvPicPr>
          <p:cNvPr id="7" name="圖片 6" descr="IMG_201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271841"/>
            <a:ext cx="8324865" cy="5317218"/>
          </a:xfrm>
          <a:prstGeom prst="rect">
            <a:avLst/>
          </a:prstGeom>
        </p:spPr>
      </p:pic>
      <p:sp>
        <p:nvSpPr>
          <p:cNvPr id="10"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6-7</a:t>
            </a:r>
            <a:r>
              <a:rPr kumimoji="1" lang="zh-TW" altLang="en-US" sz="3600" b="1" dirty="0" smtClean="0">
                <a:solidFill>
                  <a:srgbClr val="FFFFFF"/>
                </a:solidFill>
                <a:latin typeface="標楷體" pitchFamily="65" charset="-120"/>
                <a:ea typeface="標楷體" pitchFamily="65" charset="-120"/>
                <a:cs typeface="Arial" charset="0"/>
              </a:rPr>
              <a:t> 管 理 顧 客 引 發 的 變 異</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348795648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indy\Desktop\生館\Waves_on_Gray-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文字方塊 4"/>
          <p:cNvSpPr txBox="1"/>
          <p:nvPr/>
        </p:nvSpPr>
        <p:spPr>
          <a:xfrm>
            <a:off x="1132809" y="1319134"/>
            <a:ext cx="6127467" cy="1815882"/>
          </a:xfrm>
          <a:prstGeom prst="rect">
            <a:avLst/>
          </a:prstGeom>
          <a:noFill/>
        </p:spPr>
        <p:txBody>
          <a:bodyPr wrap="square" rtlCol="0">
            <a:spAutoFit/>
          </a:bodyPr>
          <a:lstStyle/>
          <a:p>
            <a:r>
              <a:rPr kumimoji="1" lang="en-US" altLang="zh-TW" sz="2800" b="1" dirty="0" smtClean="0">
                <a:solidFill>
                  <a:srgbClr val="FF0000"/>
                </a:solidFill>
                <a:latin typeface="標楷體" pitchFamily="65" charset="-120"/>
                <a:ea typeface="標楷體" pitchFamily="65" charset="-120"/>
              </a:rPr>
              <a:t>3</a:t>
            </a:r>
            <a:r>
              <a:rPr kumimoji="1" lang="zh-TW" altLang="en-US" sz="2800" b="1" dirty="0" smtClean="0">
                <a:solidFill>
                  <a:srgbClr val="FF0000"/>
                </a:solidFill>
                <a:latin typeface="標楷體" pitchFamily="65" charset="-120"/>
                <a:ea typeface="標楷體" pitchFamily="65" charset="-120"/>
              </a:rPr>
              <a:t>個層面強化顧客感受</a:t>
            </a:r>
            <a:endParaRPr kumimoji="1" lang="en-US" altLang="zh-TW" sz="2800" b="1" dirty="0" smtClean="0">
              <a:solidFill>
                <a:srgbClr val="FF0000"/>
              </a:solidFill>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1. </a:t>
            </a:r>
            <a:r>
              <a:rPr kumimoji="1" lang="zh-TW" altLang="en-US" sz="2800" dirty="0" smtClean="0">
                <a:latin typeface="標楷體" pitchFamily="65" charset="-120"/>
                <a:ea typeface="標楷體" pitchFamily="65" charset="-120"/>
              </a:rPr>
              <a:t>服務經驗流程</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2.</a:t>
            </a:r>
            <a:r>
              <a:rPr kumimoji="1" lang="zh-TW" altLang="en-US" sz="2800" dirty="0" smtClean="0">
                <a:latin typeface="標楷體" pitchFamily="65" charset="-120"/>
                <a:ea typeface="標楷體" pitchFamily="65" charset="-120"/>
              </a:rPr>
              <a:t> 時間流程</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3. </a:t>
            </a:r>
            <a:r>
              <a:rPr kumimoji="1" lang="zh-TW" altLang="en-US" sz="2800" dirty="0" smtClean="0">
                <a:latin typeface="標楷體" pitchFamily="65" charset="-120"/>
                <a:ea typeface="標楷體" pitchFamily="65" charset="-120"/>
              </a:rPr>
              <a:t>判斷接觸績效</a:t>
            </a:r>
            <a:endParaRPr kumimoji="1" lang="en-US" altLang="zh-TW" sz="2800" dirty="0" smtClean="0">
              <a:latin typeface="標楷體" pitchFamily="65" charset="-120"/>
              <a:ea typeface="標楷體" pitchFamily="65" charset="-120"/>
            </a:endParaRPr>
          </a:p>
        </p:txBody>
      </p:sp>
      <p:sp>
        <p:nvSpPr>
          <p:cNvPr id="6" name="文字方塊 5"/>
          <p:cNvSpPr txBox="1"/>
          <p:nvPr/>
        </p:nvSpPr>
        <p:spPr>
          <a:xfrm>
            <a:off x="1132809" y="3135016"/>
            <a:ext cx="6350596" cy="3385542"/>
          </a:xfrm>
          <a:prstGeom prst="rect">
            <a:avLst/>
          </a:prstGeom>
          <a:noFill/>
        </p:spPr>
        <p:txBody>
          <a:bodyPr wrap="square" rtlCol="0">
            <a:spAutoFit/>
          </a:bodyPr>
          <a:lstStyle/>
          <a:p>
            <a:r>
              <a:rPr kumimoji="1" lang="en-US" altLang="zh-TW" sz="2800" b="1" dirty="0" smtClean="0">
                <a:solidFill>
                  <a:srgbClr val="FF0000"/>
                </a:solidFill>
                <a:latin typeface="標楷體" pitchFamily="65" charset="-120"/>
                <a:ea typeface="標楷體" pitchFamily="65" charset="-120"/>
              </a:rPr>
              <a:t>6</a:t>
            </a:r>
            <a:r>
              <a:rPr kumimoji="1" lang="zh-TW" altLang="en-US" sz="2800" b="1" dirty="0" smtClean="0">
                <a:solidFill>
                  <a:srgbClr val="FF0000"/>
                </a:solidFill>
                <a:latin typeface="標楷體" pitchFamily="65" charset="-120"/>
                <a:ea typeface="標楷體" pitchFamily="65" charset="-120"/>
              </a:rPr>
              <a:t>項服務行為原則</a:t>
            </a:r>
            <a:endParaRPr kumimoji="1" lang="en-US" altLang="zh-TW" sz="2800" b="1" dirty="0" smtClean="0">
              <a:solidFill>
                <a:srgbClr val="FF0000"/>
              </a:solidFill>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1. </a:t>
            </a:r>
            <a:r>
              <a:rPr kumimoji="1" lang="zh-TW" altLang="en-US" sz="2800" dirty="0" smtClean="0">
                <a:latin typeface="標楷體" pitchFamily="65" charset="-120"/>
                <a:ea typeface="標楷體" pitchFamily="65" charset="-120"/>
              </a:rPr>
              <a:t>接觸的前端與後端做不同處理</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2.</a:t>
            </a:r>
            <a:r>
              <a:rPr kumimoji="1" lang="zh-TW" altLang="en-US" sz="2800" dirty="0" smtClean="0">
                <a:latin typeface="標楷體" pitchFamily="65" charset="-120"/>
                <a:ea typeface="標楷體" pitchFamily="65" charset="-120"/>
              </a:rPr>
              <a:t> 分散愉快，集中痛苦</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3. </a:t>
            </a:r>
            <a:r>
              <a:rPr kumimoji="1" lang="zh-TW" altLang="en-US" sz="2800" dirty="0" smtClean="0">
                <a:latin typeface="標楷體" pitchFamily="65" charset="-120"/>
                <a:ea typeface="標楷體" pitchFamily="65" charset="-120"/>
              </a:rPr>
              <a:t>讓顧客掌控流程</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4.</a:t>
            </a:r>
            <a:r>
              <a:rPr kumimoji="1" lang="zh-TW" altLang="en-US" sz="2800" dirty="0" smtClean="0">
                <a:latin typeface="標楷體" pitchFamily="65" charset="-120"/>
                <a:ea typeface="標楷體" pitchFamily="65" charset="-120"/>
              </a:rPr>
              <a:t> 注意規範與習慣</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5.</a:t>
            </a:r>
            <a:r>
              <a:rPr kumimoji="1" lang="zh-TW" altLang="en-US" sz="2800" dirty="0" smtClean="0">
                <a:latin typeface="標楷體" pitchFamily="65" charset="-120"/>
                <a:ea typeface="標楷體" pitchFamily="65" charset="-120"/>
              </a:rPr>
              <a:t> 容易歸咎於人而非系統</a:t>
            </a:r>
            <a:endParaRPr kumimoji="1" lang="en-US" altLang="zh-TW" sz="2800" dirty="0" smtClean="0">
              <a:latin typeface="標楷體" pitchFamily="65" charset="-120"/>
              <a:ea typeface="標楷體" pitchFamily="65" charset="-120"/>
            </a:endParaRPr>
          </a:p>
          <a:p>
            <a:r>
              <a:rPr kumimoji="1" lang="en-US" altLang="zh-TW" sz="2800" dirty="0">
                <a:latin typeface="標楷體" pitchFamily="65" charset="-120"/>
                <a:ea typeface="標楷體" pitchFamily="65" charset="-120"/>
              </a:rPr>
              <a:t>	</a:t>
            </a:r>
            <a:r>
              <a:rPr kumimoji="1" lang="en-US" altLang="zh-TW" sz="2800" dirty="0" smtClean="0">
                <a:latin typeface="標楷體" pitchFamily="65" charset="-120"/>
                <a:ea typeface="標楷體" pitchFamily="65" charset="-120"/>
              </a:rPr>
              <a:t>6.</a:t>
            </a:r>
            <a:r>
              <a:rPr kumimoji="1" lang="zh-TW" altLang="en-US" sz="2800" dirty="0" smtClean="0">
                <a:latin typeface="標楷體" pitchFamily="65" charset="-120"/>
                <a:ea typeface="標楷體" pitchFamily="65" charset="-120"/>
              </a:rPr>
              <a:t> 對服務錯誤選擇適宜的補償</a:t>
            </a:r>
            <a:endParaRPr kumimoji="1" lang="en-US" altLang="zh-TW" sz="2800" dirty="0" smtClean="0">
              <a:latin typeface="標楷體" pitchFamily="65" charset="-120"/>
              <a:ea typeface="標楷體" pitchFamily="65" charset="-120"/>
            </a:endParaRPr>
          </a:p>
          <a:p>
            <a:endParaRPr kumimoji="1" lang="zh-TW" altLang="en-US" dirty="0"/>
          </a:p>
        </p:txBody>
      </p:sp>
      <p:sp>
        <p:nvSpPr>
          <p:cNvPr id="9"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6-8</a:t>
            </a:r>
            <a:r>
              <a:rPr kumimoji="1" lang="zh-TW" altLang="en-US" sz="3600" b="1" dirty="0" smtClean="0">
                <a:solidFill>
                  <a:srgbClr val="FFFFFF"/>
                </a:solidFill>
                <a:latin typeface="標楷體" pitchFamily="65" charset="-120"/>
                <a:ea typeface="標楷體" pitchFamily="65" charset="-120"/>
                <a:cs typeface="Arial" charset="0"/>
              </a:rPr>
              <a:t> 運 用 行 為 科 學 與 服 務 接 觸</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106985138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Cindy\Desktop\生館\4107_A-white-chair-in-a-white-room-HD-wallpap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內容版面配置區 2"/>
          <p:cNvSpPr>
            <a:spLocks noGrp="1"/>
          </p:cNvSpPr>
          <p:nvPr>
            <p:ph idx="1"/>
          </p:nvPr>
        </p:nvSpPr>
        <p:spPr>
          <a:xfrm>
            <a:off x="457200" y="1379095"/>
            <a:ext cx="9106525" cy="5194092"/>
          </a:xfrm>
        </p:spPr>
        <p:txBody>
          <a:bodyPr>
            <a:normAutofit fontScale="47500" lnSpcReduction="20000"/>
          </a:bodyPr>
          <a:lstStyle/>
          <a:p>
            <a:pPr>
              <a:lnSpc>
                <a:spcPct val="90000"/>
              </a:lnSpc>
              <a:spcBef>
                <a:spcPct val="45000"/>
              </a:spcBef>
              <a:buFont typeface="Wingdings" pitchFamily="2" charset="2"/>
              <a:buChar char="u"/>
            </a:pPr>
            <a:r>
              <a:rPr lang="zh-TW" altLang="en-US" sz="5800" b="1" dirty="0" smtClean="0">
                <a:solidFill>
                  <a:srgbClr val="000000"/>
                </a:solidFill>
                <a:latin typeface="標楷體" pitchFamily="65" charset="-120"/>
                <a:ea typeface="標楷體" pitchFamily="65" charset="-120"/>
              </a:rPr>
              <a:t>服務</a:t>
            </a:r>
            <a:r>
              <a:rPr lang="zh-TW" altLang="en-US" sz="5800" b="1" dirty="0">
                <a:solidFill>
                  <a:srgbClr val="000000"/>
                </a:solidFill>
                <a:latin typeface="標楷體" pitchFamily="65" charset="-120"/>
                <a:ea typeface="標楷體" pitchFamily="65" charset="-120"/>
              </a:rPr>
              <a:t>組合（</a:t>
            </a:r>
            <a:r>
              <a:rPr lang="en-US" altLang="zh-TW" sz="5800" b="1" dirty="0">
                <a:solidFill>
                  <a:srgbClr val="000000"/>
                </a:solidFill>
                <a:latin typeface="標楷體" pitchFamily="65" charset="-120"/>
                <a:ea typeface="標楷體" pitchFamily="65" charset="-120"/>
              </a:rPr>
              <a:t>Service Package</a:t>
            </a:r>
            <a:r>
              <a:rPr lang="zh-TW" altLang="en-US" sz="5800" b="1" dirty="0">
                <a:solidFill>
                  <a:srgbClr val="000000"/>
                </a:solidFill>
                <a:latin typeface="標楷體" pitchFamily="65" charset="-120"/>
                <a:ea typeface="標楷體" pitchFamily="65" charset="-120"/>
              </a:rPr>
              <a:t>）：</a:t>
            </a:r>
            <a:endParaRPr lang="en-US" altLang="zh-TW" sz="5800" b="1" dirty="0">
              <a:solidFill>
                <a:srgbClr val="000000"/>
              </a:solidFill>
              <a:latin typeface="標楷體" pitchFamily="65" charset="-120"/>
              <a:ea typeface="標楷體" pitchFamily="65" charset="-120"/>
            </a:endParaRPr>
          </a:p>
          <a:p>
            <a:pPr>
              <a:lnSpc>
                <a:spcPct val="90000"/>
              </a:lnSpc>
              <a:spcBef>
                <a:spcPct val="45000"/>
              </a:spcBef>
              <a:buNone/>
            </a:pPr>
            <a:r>
              <a:rPr lang="zh-TW" altLang="en-US" sz="4600" dirty="0" smtClean="0">
                <a:solidFill>
                  <a:srgbClr val="000000"/>
                </a:solidFill>
                <a:latin typeface="標楷體" pitchFamily="65" charset="-120"/>
                <a:ea typeface="標楷體" pitchFamily="65" charset="-120"/>
              </a:rPr>
              <a:t>  特定</a:t>
            </a:r>
            <a:r>
              <a:rPr lang="zh-TW" altLang="en-US" sz="4600" dirty="0">
                <a:solidFill>
                  <a:srgbClr val="000000"/>
                </a:solidFill>
                <a:latin typeface="標楷體" pitchFamily="65" charset="-120"/>
                <a:ea typeface="標楷體" pitchFamily="65" charset="-120"/>
              </a:rPr>
              <a:t>環境下提供的一組商品與</a:t>
            </a:r>
            <a:r>
              <a:rPr lang="zh-TW" altLang="en-US" sz="4600" dirty="0" smtClean="0">
                <a:solidFill>
                  <a:srgbClr val="000000"/>
                </a:solidFill>
                <a:latin typeface="標楷體" pitchFamily="65" charset="-120"/>
                <a:ea typeface="標楷體" pitchFamily="65" charset="-120"/>
              </a:rPr>
              <a:t>服務</a:t>
            </a:r>
            <a:endParaRPr lang="en-US" altLang="zh-TW" sz="4600" dirty="0" smtClean="0">
              <a:solidFill>
                <a:srgbClr val="000000"/>
              </a:solidFill>
              <a:latin typeface="標楷體" pitchFamily="65" charset="-120"/>
              <a:ea typeface="標楷體" pitchFamily="65" charset="-120"/>
            </a:endParaRPr>
          </a:p>
          <a:p>
            <a:pPr>
              <a:lnSpc>
                <a:spcPct val="90000"/>
              </a:lnSpc>
              <a:spcBef>
                <a:spcPct val="45000"/>
              </a:spcBef>
              <a:buFont typeface="Wingdings" pitchFamily="2" charset="2"/>
              <a:buChar char="u"/>
            </a:pPr>
            <a:r>
              <a:rPr lang="zh-TW" altLang="en-US" sz="5800" b="1" dirty="0">
                <a:solidFill>
                  <a:srgbClr val="000000"/>
                </a:solidFill>
                <a:latin typeface="標楷體" pitchFamily="65" charset="-120"/>
                <a:ea typeface="標楷體" pitchFamily="65" charset="-120"/>
              </a:rPr>
              <a:t>特性</a:t>
            </a:r>
            <a:r>
              <a:rPr lang="en-US" altLang="zh-TW" dirty="0" smtClean="0">
                <a:solidFill>
                  <a:srgbClr val="000000"/>
                </a:solidFill>
                <a:latin typeface="標楷體" pitchFamily="65" charset="-120"/>
                <a:ea typeface="標楷體" pitchFamily="65" charset="-120"/>
              </a:rPr>
              <a:t>:</a:t>
            </a:r>
          </a:p>
          <a:p>
            <a:pPr marL="0" indent="0">
              <a:lnSpc>
                <a:spcPct val="90000"/>
              </a:lnSpc>
              <a:spcBef>
                <a:spcPct val="45000"/>
              </a:spcBef>
              <a:buNone/>
            </a:pPr>
            <a:r>
              <a:rPr lang="zh-TW" altLang="en-US" sz="4000" dirty="0" smtClean="0">
                <a:solidFill>
                  <a:srgbClr val="000000"/>
                </a:solidFill>
                <a:latin typeface="標楷體" pitchFamily="65" charset="-120"/>
                <a:ea typeface="標楷體" pitchFamily="65" charset="-120"/>
              </a:rPr>
              <a:t>  </a:t>
            </a:r>
            <a:r>
              <a:rPr lang="en-US" altLang="zh-TW" sz="4400" dirty="0" smtClean="0">
                <a:solidFill>
                  <a:srgbClr val="000000"/>
                </a:solidFill>
                <a:latin typeface="標楷體" pitchFamily="65" charset="-120"/>
                <a:ea typeface="標楷體" pitchFamily="65" charset="-120"/>
              </a:rPr>
              <a:t>1.</a:t>
            </a:r>
            <a:r>
              <a:rPr lang="zh-TW" altLang="en-US" sz="4400" dirty="0" smtClean="0">
                <a:solidFill>
                  <a:srgbClr val="000000"/>
                </a:solidFill>
                <a:latin typeface="標楷體" pitchFamily="65" charset="-120"/>
                <a:ea typeface="標楷體" pitchFamily="65" charset="-120"/>
              </a:rPr>
              <a:t>支援</a:t>
            </a:r>
            <a:r>
              <a:rPr lang="zh-TW" altLang="en-US" sz="4400" dirty="0">
                <a:solidFill>
                  <a:srgbClr val="000000"/>
                </a:solidFill>
                <a:latin typeface="標楷體" pitchFamily="65" charset="-120"/>
                <a:ea typeface="標楷體" pitchFamily="65" charset="-120"/>
              </a:rPr>
              <a:t>設施：須備</a:t>
            </a:r>
            <a:r>
              <a:rPr lang="zh-TW" altLang="en-US" sz="4400" dirty="0" smtClean="0">
                <a:solidFill>
                  <a:srgbClr val="000000"/>
                </a:solidFill>
                <a:latin typeface="標楷體" pitchFamily="65" charset="-120"/>
                <a:ea typeface="標楷體" pitchFamily="65" charset="-120"/>
              </a:rPr>
              <a:t>妥實</a:t>
            </a:r>
            <a:r>
              <a:rPr lang="zh-TW" altLang="en-US" sz="4400" dirty="0">
                <a:solidFill>
                  <a:srgbClr val="000000"/>
                </a:solidFill>
                <a:latin typeface="標楷體" pitchFamily="65" charset="-120"/>
                <a:ea typeface="標楷體" pitchFamily="65" charset="-120"/>
              </a:rPr>
              <a:t>體</a:t>
            </a:r>
            <a:r>
              <a:rPr lang="zh-TW" altLang="en-US" sz="4400" dirty="0" smtClean="0">
                <a:solidFill>
                  <a:srgbClr val="000000"/>
                </a:solidFill>
                <a:latin typeface="標楷體" pitchFamily="65" charset="-120"/>
                <a:ea typeface="標楷體" pitchFamily="65" charset="-120"/>
              </a:rPr>
              <a:t>資源</a:t>
            </a:r>
            <a:endParaRPr lang="en-US" altLang="zh-TW" sz="4400" dirty="0" smtClean="0">
              <a:solidFill>
                <a:srgbClr val="000000"/>
              </a:solidFill>
              <a:latin typeface="標楷體" pitchFamily="65" charset="-120"/>
              <a:ea typeface="標楷體" pitchFamily="65" charset="-120"/>
            </a:endParaRPr>
          </a:p>
          <a:p>
            <a:pPr marL="0" indent="0">
              <a:lnSpc>
                <a:spcPct val="90000"/>
              </a:lnSpc>
              <a:spcBef>
                <a:spcPct val="45000"/>
              </a:spcBef>
              <a:buNone/>
            </a:pPr>
            <a:endParaRPr lang="en-US" altLang="zh-TW" sz="4400" dirty="0">
              <a:solidFill>
                <a:srgbClr val="000000"/>
              </a:solidFill>
              <a:latin typeface="標楷體" pitchFamily="65" charset="-120"/>
              <a:ea typeface="標楷體" pitchFamily="65" charset="-120"/>
            </a:endParaRPr>
          </a:p>
          <a:p>
            <a:pPr marL="0" indent="0">
              <a:lnSpc>
                <a:spcPct val="90000"/>
              </a:lnSpc>
              <a:spcBef>
                <a:spcPct val="45000"/>
              </a:spcBef>
              <a:buNone/>
            </a:pPr>
            <a:r>
              <a:rPr lang="zh-TW" altLang="en-US" sz="4400" dirty="0" smtClean="0">
                <a:solidFill>
                  <a:srgbClr val="000000"/>
                </a:solidFill>
                <a:latin typeface="標楷體" pitchFamily="65" charset="-120"/>
                <a:ea typeface="標楷體" pitchFamily="65" charset="-120"/>
              </a:rPr>
              <a:t>  </a:t>
            </a:r>
            <a:r>
              <a:rPr lang="en-US" altLang="zh-TW" sz="4400" dirty="0" smtClean="0">
                <a:solidFill>
                  <a:srgbClr val="000000"/>
                </a:solidFill>
                <a:latin typeface="標楷體" pitchFamily="65" charset="-120"/>
                <a:ea typeface="標楷體" pitchFamily="65" charset="-120"/>
              </a:rPr>
              <a:t>2.</a:t>
            </a:r>
            <a:r>
              <a:rPr lang="zh-TW" altLang="en-US" sz="4400" dirty="0" smtClean="0">
                <a:solidFill>
                  <a:srgbClr val="000000"/>
                </a:solidFill>
                <a:latin typeface="標楷體" pitchFamily="65" charset="-120"/>
                <a:ea typeface="標楷體" pitchFamily="65" charset="-120"/>
              </a:rPr>
              <a:t>輔助</a:t>
            </a:r>
            <a:r>
              <a:rPr lang="zh-TW" altLang="en-US" sz="4400" dirty="0">
                <a:solidFill>
                  <a:srgbClr val="000000"/>
                </a:solidFill>
                <a:latin typeface="標楷體" pitchFamily="65" charset="-120"/>
                <a:ea typeface="標楷體" pitchFamily="65" charset="-120"/>
              </a:rPr>
              <a:t>商品：購買或</a:t>
            </a:r>
            <a:r>
              <a:rPr lang="zh-TW" altLang="en-US" sz="4400" dirty="0" smtClean="0">
                <a:solidFill>
                  <a:srgbClr val="000000"/>
                </a:solidFill>
                <a:latin typeface="標楷體" pitchFamily="65" charset="-120"/>
                <a:ea typeface="標楷體" pitchFamily="65" charset="-120"/>
              </a:rPr>
              <a:t>提供物料</a:t>
            </a:r>
            <a:endParaRPr lang="en-US" altLang="zh-TW" sz="4400" dirty="0" smtClean="0">
              <a:solidFill>
                <a:srgbClr val="000000"/>
              </a:solidFill>
              <a:latin typeface="標楷體" pitchFamily="65" charset="-120"/>
              <a:ea typeface="標楷體" pitchFamily="65" charset="-120"/>
            </a:endParaRPr>
          </a:p>
          <a:p>
            <a:pPr marL="0" indent="0">
              <a:lnSpc>
                <a:spcPct val="90000"/>
              </a:lnSpc>
              <a:spcBef>
                <a:spcPct val="45000"/>
              </a:spcBef>
              <a:buNone/>
            </a:pPr>
            <a:endParaRPr lang="en-US" altLang="zh-TW" sz="4400" dirty="0">
              <a:solidFill>
                <a:srgbClr val="000000"/>
              </a:solidFill>
              <a:latin typeface="標楷體" pitchFamily="65" charset="-120"/>
              <a:ea typeface="標楷體" pitchFamily="65" charset="-120"/>
            </a:endParaRPr>
          </a:p>
          <a:p>
            <a:pPr marL="0" indent="0">
              <a:lnSpc>
                <a:spcPct val="90000"/>
              </a:lnSpc>
              <a:spcBef>
                <a:spcPct val="45000"/>
              </a:spcBef>
              <a:buNone/>
            </a:pPr>
            <a:r>
              <a:rPr lang="zh-TW" altLang="en-US" sz="4400" dirty="0" smtClean="0">
                <a:solidFill>
                  <a:srgbClr val="000000"/>
                </a:solidFill>
                <a:latin typeface="標楷體" pitchFamily="65" charset="-120"/>
                <a:ea typeface="標楷體" pitchFamily="65" charset="-120"/>
              </a:rPr>
              <a:t>  </a:t>
            </a:r>
            <a:r>
              <a:rPr lang="en-US" altLang="zh-TW" sz="4400" dirty="0" smtClean="0">
                <a:solidFill>
                  <a:srgbClr val="000000"/>
                </a:solidFill>
                <a:latin typeface="標楷體" pitchFamily="65" charset="-120"/>
                <a:ea typeface="標楷體" pitchFamily="65" charset="-120"/>
              </a:rPr>
              <a:t>3.</a:t>
            </a:r>
            <a:r>
              <a:rPr lang="zh-TW" altLang="en-US" sz="4400" dirty="0" smtClean="0">
                <a:solidFill>
                  <a:srgbClr val="000000"/>
                </a:solidFill>
                <a:latin typeface="標楷體" pitchFamily="65" charset="-120"/>
                <a:ea typeface="標楷體" pitchFamily="65" charset="-120"/>
              </a:rPr>
              <a:t>資訊：顧客</a:t>
            </a:r>
            <a:r>
              <a:rPr lang="zh-TW" altLang="en-US" sz="4400" dirty="0" smtClean="0">
                <a:solidFill>
                  <a:srgbClr val="000000"/>
                </a:solidFill>
                <a:latin typeface="標楷體" pitchFamily="65" charset="-120"/>
                <a:ea typeface="標楷體" pitchFamily="65" charset="-120"/>
              </a:rPr>
              <a:t>提供資訊</a:t>
            </a:r>
            <a:r>
              <a:rPr lang="zh-TW" altLang="en-US" sz="4400" dirty="0">
                <a:solidFill>
                  <a:srgbClr val="000000"/>
                </a:solidFill>
                <a:latin typeface="標楷體" pitchFamily="65" charset="-120"/>
                <a:ea typeface="標楷體" pitchFamily="65" charset="-120"/>
              </a:rPr>
              <a:t>或作業</a:t>
            </a:r>
            <a:r>
              <a:rPr lang="zh-TW" altLang="en-US" sz="4400" dirty="0" smtClean="0">
                <a:solidFill>
                  <a:srgbClr val="000000"/>
                </a:solidFill>
                <a:latin typeface="標楷體" pitchFamily="65" charset="-120"/>
                <a:ea typeface="標楷體" pitchFamily="65" charset="-120"/>
              </a:rPr>
              <a:t>資料</a:t>
            </a:r>
            <a:endParaRPr lang="en-US" altLang="zh-TW" sz="4400" dirty="0" smtClean="0">
              <a:solidFill>
                <a:srgbClr val="000000"/>
              </a:solidFill>
              <a:latin typeface="標楷體" pitchFamily="65" charset="-120"/>
              <a:ea typeface="標楷體" pitchFamily="65" charset="-120"/>
            </a:endParaRPr>
          </a:p>
          <a:p>
            <a:pPr marL="0" indent="0">
              <a:lnSpc>
                <a:spcPct val="90000"/>
              </a:lnSpc>
              <a:spcBef>
                <a:spcPct val="45000"/>
              </a:spcBef>
              <a:buNone/>
            </a:pPr>
            <a:endParaRPr lang="en-US" altLang="zh-TW" sz="4400" dirty="0">
              <a:solidFill>
                <a:srgbClr val="000000"/>
              </a:solidFill>
              <a:latin typeface="標楷體" pitchFamily="65" charset="-120"/>
              <a:ea typeface="標楷體" pitchFamily="65" charset="-120"/>
            </a:endParaRPr>
          </a:p>
          <a:p>
            <a:pPr marL="0" indent="0">
              <a:lnSpc>
                <a:spcPct val="90000"/>
              </a:lnSpc>
              <a:spcBef>
                <a:spcPct val="45000"/>
              </a:spcBef>
              <a:buNone/>
            </a:pPr>
            <a:r>
              <a:rPr lang="zh-TW" altLang="en-US" sz="4400" dirty="0" smtClean="0">
                <a:solidFill>
                  <a:srgbClr val="000000"/>
                </a:solidFill>
                <a:latin typeface="標楷體" pitchFamily="65" charset="-120"/>
                <a:ea typeface="標楷體" pitchFamily="65" charset="-120"/>
              </a:rPr>
              <a:t>  </a:t>
            </a:r>
            <a:r>
              <a:rPr lang="en-US" altLang="zh-TW" sz="4400" dirty="0" smtClean="0">
                <a:solidFill>
                  <a:srgbClr val="000000"/>
                </a:solidFill>
                <a:latin typeface="標楷體" pitchFamily="65" charset="-120"/>
                <a:ea typeface="標楷體" pitchFamily="65" charset="-120"/>
              </a:rPr>
              <a:t>4.</a:t>
            </a:r>
            <a:r>
              <a:rPr lang="zh-TW" altLang="en-US" sz="4400" dirty="0" smtClean="0">
                <a:solidFill>
                  <a:srgbClr val="000000"/>
                </a:solidFill>
                <a:latin typeface="標楷體" pitchFamily="65" charset="-120"/>
                <a:ea typeface="標楷體" pitchFamily="65" charset="-120"/>
              </a:rPr>
              <a:t>顯性</a:t>
            </a:r>
            <a:r>
              <a:rPr lang="zh-TW" altLang="en-US" sz="4400" dirty="0">
                <a:solidFill>
                  <a:srgbClr val="000000"/>
                </a:solidFill>
                <a:latin typeface="標楷體" pitchFamily="65" charset="-120"/>
                <a:ea typeface="標楷體" pitchFamily="65" charset="-120"/>
              </a:rPr>
              <a:t>服務</a:t>
            </a:r>
            <a:r>
              <a:rPr lang="zh-TW" altLang="en-US" sz="4400" dirty="0" smtClean="0">
                <a:solidFill>
                  <a:srgbClr val="000000"/>
                </a:solidFill>
                <a:latin typeface="標楷體" pitchFamily="65" charset="-120"/>
                <a:ea typeface="標楷體" pitchFamily="65" charset="-120"/>
              </a:rPr>
              <a:t>：服務基本</a:t>
            </a:r>
            <a:r>
              <a:rPr lang="zh-TW" altLang="en-US" sz="4400" dirty="0">
                <a:solidFill>
                  <a:srgbClr val="000000"/>
                </a:solidFill>
                <a:latin typeface="標楷體" pitchFamily="65" charset="-120"/>
                <a:ea typeface="標楷體" pitchFamily="65" charset="-120"/>
              </a:rPr>
              <a:t>或內</a:t>
            </a:r>
            <a:r>
              <a:rPr lang="zh-TW" altLang="en-US" sz="4400" dirty="0" smtClean="0">
                <a:solidFill>
                  <a:srgbClr val="000000"/>
                </a:solidFill>
                <a:latin typeface="標楷體" pitchFamily="65" charset="-120"/>
                <a:ea typeface="標楷體" pitchFamily="65" charset="-120"/>
              </a:rPr>
              <a:t>生特性</a:t>
            </a:r>
            <a:r>
              <a:rPr lang="zh-TW" altLang="en-US" sz="4400" dirty="0" smtClean="0">
                <a:solidFill>
                  <a:srgbClr val="000000"/>
                </a:solidFill>
                <a:latin typeface="標楷體" pitchFamily="65" charset="-120"/>
                <a:ea typeface="標楷體" pitchFamily="65" charset="-120"/>
              </a:rPr>
              <a:t>，</a:t>
            </a:r>
            <a:r>
              <a:rPr lang="zh-TW" altLang="en-US" sz="4400" dirty="0">
                <a:solidFill>
                  <a:srgbClr val="000000"/>
                </a:solidFill>
                <a:latin typeface="標楷體" pitchFamily="65" charset="-120"/>
                <a:ea typeface="標楷體" pitchFamily="65" charset="-120"/>
              </a:rPr>
              <a:t>由</a:t>
            </a:r>
            <a:r>
              <a:rPr lang="zh-TW" altLang="en-US" sz="4400" b="1" dirty="0">
                <a:solidFill>
                  <a:srgbClr val="FF0000"/>
                </a:solidFill>
                <a:latin typeface="標楷體" pitchFamily="65" charset="-120"/>
                <a:ea typeface="標楷體" pitchFamily="65" charset="-120"/>
              </a:rPr>
              <a:t>感官</a:t>
            </a:r>
            <a:r>
              <a:rPr lang="zh-TW" altLang="en-US" sz="4400" dirty="0">
                <a:solidFill>
                  <a:srgbClr val="000000"/>
                </a:solidFill>
                <a:latin typeface="標楷體" pitchFamily="65" charset="-120"/>
                <a:ea typeface="標楷體" pitchFamily="65" charset="-120"/>
              </a:rPr>
              <a:t>直接</a:t>
            </a:r>
            <a:r>
              <a:rPr lang="zh-TW" altLang="en-US" sz="4400" dirty="0" smtClean="0">
                <a:solidFill>
                  <a:srgbClr val="000000"/>
                </a:solidFill>
                <a:latin typeface="標楷體" pitchFamily="65" charset="-120"/>
                <a:ea typeface="標楷體" pitchFamily="65" charset="-120"/>
              </a:rPr>
              <a:t>觀察</a:t>
            </a:r>
            <a:r>
              <a:rPr lang="zh-TW" altLang="en-US" sz="4400" dirty="0" smtClean="0">
                <a:solidFill>
                  <a:srgbClr val="000000"/>
                </a:solidFill>
                <a:latin typeface="標楷體" pitchFamily="65" charset="-120"/>
                <a:ea typeface="標楷體" pitchFamily="65" charset="-120"/>
              </a:rPr>
              <a:t>效益 </a:t>
            </a:r>
            <a:endParaRPr lang="en-US" altLang="zh-TW" sz="4400" dirty="0" smtClean="0">
              <a:solidFill>
                <a:srgbClr val="000000"/>
              </a:solidFill>
              <a:latin typeface="標楷體" pitchFamily="65" charset="-120"/>
              <a:ea typeface="標楷體" pitchFamily="65" charset="-120"/>
            </a:endParaRPr>
          </a:p>
          <a:p>
            <a:pPr marL="0" indent="0">
              <a:lnSpc>
                <a:spcPct val="90000"/>
              </a:lnSpc>
              <a:spcBef>
                <a:spcPct val="45000"/>
              </a:spcBef>
              <a:buNone/>
            </a:pPr>
            <a:r>
              <a:rPr lang="zh-TW" altLang="en-US" sz="4400" dirty="0" smtClean="0">
                <a:solidFill>
                  <a:srgbClr val="000000"/>
                </a:solidFill>
                <a:latin typeface="標楷體" pitchFamily="65" charset="-120"/>
                <a:ea typeface="標楷體" pitchFamily="65" charset="-120"/>
              </a:rPr>
              <a:t>             </a:t>
            </a:r>
            <a:endParaRPr lang="en-US" altLang="zh-TW" sz="4400" dirty="0" smtClean="0">
              <a:solidFill>
                <a:srgbClr val="000000"/>
              </a:solidFill>
              <a:latin typeface="標楷體" pitchFamily="65" charset="-120"/>
              <a:ea typeface="標楷體" pitchFamily="65" charset="-120"/>
            </a:endParaRPr>
          </a:p>
          <a:p>
            <a:pPr marL="0" indent="0">
              <a:lnSpc>
                <a:spcPct val="90000"/>
              </a:lnSpc>
              <a:spcBef>
                <a:spcPct val="45000"/>
              </a:spcBef>
              <a:buNone/>
            </a:pPr>
            <a:r>
              <a:rPr lang="zh-TW" altLang="en-US" sz="4400" dirty="0" smtClean="0">
                <a:solidFill>
                  <a:srgbClr val="000000"/>
                </a:solidFill>
                <a:latin typeface="標楷體" pitchFamily="65" charset="-120"/>
                <a:ea typeface="標楷體" pitchFamily="65" charset="-120"/>
              </a:rPr>
              <a:t>  </a:t>
            </a:r>
            <a:r>
              <a:rPr lang="en-US" altLang="zh-TW" sz="4400" dirty="0" smtClean="0">
                <a:solidFill>
                  <a:srgbClr val="000000"/>
                </a:solidFill>
                <a:latin typeface="標楷體" pitchFamily="65" charset="-120"/>
                <a:ea typeface="標楷體" pitchFamily="65" charset="-120"/>
              </a:rPr>
              <a:t>5.</a:t>
            </a:r>
            <a:r>
              <a:rPr lang="zh-TW" altLang="en-US" sz="4400" dirty="0" smtClean="0">
                <a:solidFill>
                  <a:srgbClr val="000000"/>
                </a:solidFill>
                <a:latin typeface="標楷體" pitchFamily="65" charset="-120"/>
                <a:ea typeface="標楷體" pitchFamily="65" charset="-120"/>
              </a:rPr>
              <a:t>隱性</a:t>
            </a:r>
            <a:r>
              <a:rPr lang="zh-TW" altLang="en-US" sz="4400" dirty="0">
                <a:solidFill>
                  <a:srgbClr val="000000"/>
                </a:solidFill>
                <a:latin typeface="標楷體" pitchFamily="65" charset="-120"/>
                <a:ea typeface="標楷體" pitchFamily="65" charset="-120"/>
              </a:rPr>
              <a:t>服務</a:t>
            </a:r>
            <a:r>
              <a:rPr lang="zh-TW" altLang="en-US" sz="4400" dirty="0" smtClean="0">
                <a:solidFill>
                  <a:srgbClr val="000000"/>
                </a:solidFill>
                <a:latin typeface="標楷體" pitchFamily="65" charset="-120"/>
                <a:ea typeface="標楷體" pitchFamily="65" charset="-120"/>
              </a:rPr>
              <a:t>：服務隱含</a:t>
            </a:r>
            <a:r>
              <a:rPr lang="zh-TW" altLang="en-US" sz="4400" dirty="0">
                <a:solidFill>
                  <a:srgbClr val="000000"/>
                </a:solidFill>
                <a:latin typeface="標楷體" pitchFamily="65" charset="-120"/>
                <a:ea typeface="標楷體" pitchFamily="65" charset="-120"/>
              </a:rPr>
              <a:t>或外</a:t>
            </a:r>
            <a:r>
              <a:rPr lang="zh-TW" altLang="en-US" sz="4400" dirty="0" smtClean="0">
                <a:solidFill>
                  <a:srgbClr val="000000"/>
                </a:solidFill>
                <a:latin typeface="標楷體" pitchFamily="65" charset="-120"/>
                <a:ea typeface="標楷體" pitchFamily="65" charset="-120"/>
              </a:rPr>
              <a:t>生特性</a:t>
            </a:r>
            <a:r>
              <a:rPr lang="zh-TW" altLang="en-US" sz="4400" dirty="0" smtClean="0">
                <a:solidFill>
                  <a:srgbClr val="000000"/>
                </a:solidFill>
                <a:latin typeface="標楷體" pitchFamily="65" charset="-120"/>
                <a:ea typeface="標楷體" pitchFamily="65" charset="-120"/>
              </a:rPr>
              <a:t>，</a:t>
            </a:r>
            <a:r>
              <a:rPr lang="zh-TW" altLang="en-US" sz="4400" b="1" dirty="0">
                <a:solidFill>
                  <a:srgbClr val="FF0000"/>
                </a:solidFill>
                <a:latin typeface="標楷體" pitchFamily="65" charset="-120"/>
                <a:ea typeface="標楷體" pitchFamily="65" charset="-120"/>
              </a:rPr>
              <a:t>顧客</a:t>
            </a:r>
            <a:r>
              <a:rPr lang="zh-TW" altLang="en-US" sz="4400" b="1" dirty="0" smtClean="0">
                <a:solidFill>
                  <a:srgbClr val="FF0000"/>
                </a:solidFill>
                <a:latin typeface="標楷體" pitchFamily="65" charset="-120"/>
                <a:ea typeface="標楷體" pitchFamily="65" charset="-120"/>
              </a:rPr>
              <a:t>感受心理效益         </a:t>
            </a:r>
            <a:endParaRPr lang="en-US" altLang="zh-CN" sz="4400" b="1" dirty="0">
              <a:solidFill>
                <a:srgbClr val="FF0000"/>
              </a:solidFill>
              <a:latin typeface="標楷體" pitchFamily="65" charset="-120"/>
              <a:ea typeface="標楷體" pitchFamily="65" charset="-120"/>
            </a:endParaRPr>
          </a:p>
        </p:txBody>
      </p:sp>
      <p:sp>
        <p:nvSpPr>
          <p:cNvPr id="8"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6-1 </a:t>
            </a:r>
            <a:r>
              <a:rPr kumimoji="1" lang="zh-TW" altLang="en-US" sz="3600" b="1" dirty="0" smtClean="0">
                <a:solidFill>
                  <a:srgbClr val="FFFFFF"/>
                </a:solidFill>
                <a:latin typeface="標楷體" pitchFamily="65" charset="-120"/>
                <a:ea typeface="標楷體" pitchFamily="65" charset="-120"/>
                <a:cs typeface="Arial" charset="0"/>
              </a:rPr>
              <a:t>  服  務  的  特  性</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2523272210"/>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Cindy\Desktop\生館\4107_A-white-chair-in-a-white-room-HD-wallpap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圖片 6" descr="A1261519236.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58353" y="4699088"/>
            <a:ext cx="2842038" cy="1851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字方塊 4"/>
          <p:cNvSpPr txBox="1"/>
          <p:nvPr/>
        </p:nvSpPr>
        <p:spPr>
          <a:xfrm>
            <a:off x="250824" y="1282768"/>
            <a:ext cx="6862669" cy="3416320"/>
          </a:xfrm>
          <a:prstGeom prst="rect">
            <a:avLst/>
          </a:prstGeom>
          <a:noFill/>
        </p:spPr>
        <p:txBody>
          <a:bodyPr wrap="square" rtlCol="0">
            <a:spAutoFit/>
          </a:bodyPr>
          <a:lstStyle/>
          <a:p>
            <a:pPr marL="285750" indent="-285750">
              <a:buFont typeface="Arial"/>
              <a:buChar char="•"/>
            </a:pPr>
            <a:r>
              <a:rPr kumimoji="1" lang="zh-TW" altLang="en-US" sz="2400" dirty="0" smtClean="0">
                <a:latin typeface="標楷體" pitchFamily="65" charset="-120"/>
                <a:ea typeface="標楷體" pitchFamily="65" charset="-120"/>
              </a:rPr>
              <a:t>有保證比沒保證好</a:t>
            </a:r>
            <a:endParaRPr kumimoji="1" lang="en-US" altLang="zh-TW" sz="2400" dirty="0">
              <a:latin typeface="標楷體" pitchFamily="65" charset="-120"/>
              <a:ea typeface="標楷體" pitchFamily="65" charset="-120"/>
            </a:endParaRPr>
          </a:p>
          <a:p>
            <a:endParaRPr kumimoji="1" lang="en-US" altLang="zh-TW" sz="2400" dirty="0" smtClean="0">
              <a:latin typeface="標楷體" pitchFamily="65" charset="-120"/>
              <a:ea typeface="標楷體" pitchFamily="65" charset="-120"/>
            </a:endParaRPr>
          </a:p>
          <a:p>
            <a:pPr marL="285750" indent="-285750">
              <a:buFont typeface="Arial"/>
              <a:buChar char="•"/>
            </a:pPr>
            <a:r>
              <a:rPr kumimoji="1" lang="zh-TW" altLang="en-US" sz="2400" dirty="0" smtClean="0">
                <a:latin typeface="標楷體" pitchFamily="65" charset="-120"/>
                <a:ea typeface="標楷體" pitchFamily="65" charset="-120"/>
              </a:rPr>
              <a:t>設計服務保證時，應納入顧客及員工參與</a:t>
            </a:r>
            <a:endParaRPr kumimoji="1" lang="en-US" altLang="zh-TW" sz="2400" dirty="0" smtClean="0">
              <a:latin typeface="標楷體" pitchFamily="65" charset="-120"/>
              <a:ea typeface="標楷體" pitchFamily="65" charset="-120"/>
            </a:endParaRPr>
          </a:p>
          <a:p>
            <a:endParaRPr kumimoji="1" lang="en-US" altLang="zh-TW" sz="2400" dirty="0" smtClean="0">
              <a:latin typeface="標楷體" pitchFamily="65" charset="-120"/>
              <a:ea typeface="標楷體" pitchFamily="65" charset="-120"/>
            </a:endParaRPr>
          </a:p>
          <a:p>
            <a:pPr marL="285750" indent="-285750">
              <a:buFont typeface="Arial"/>
              <a:buChar char="•"/>
            </a:pPr>
            <a:r>
              <a:rPr kumimoji="1" lang="zh-TW" altLang="en-US" sz="2400" dirty="0" smtClean="0">
                <a:latin typeface="標楷體" pitchFamily="65" charset="-120"/>
                <a:ea typeface="標楷體" pitchFamily="65" charset="-120"/>
              </a:rPr>
              <a:t>避免使用複雜文字或術語，並使用大字體</a:t>
            </a:r>
            <a:endParaRPr kumimoji="1" lang="en-US" altLang="zh-TW" sz="2400" dirty="0" smtClean="0">
              <a:latin typeface="標楷體" pitchFamily="65" charset="-120"/>
              <a:ea typeface="標楷體" pitchFamily="65" charset="-120"/>
            </a:endParaRPr>
          </a:p>
          <a:p>
            <a:endParaRPr kumimoji="1" lang="en-US" altLang="zh-TW" sz="2400" dirty="0" smtClean="0">
              <a:latin typeface="標楷體" pitchFamily="65" charset="-120"/>
              <a:ea typeface="標楷體" pitchFamily="65" charset="-120"/>
            </a:endParaRPr>
          </a:p>
          <a:p>
            <a:pPr marL="285750" indent="-285750">
              <a:buFont typeface="Arial"/>
              <a:buChar char="•"/>
            </a:pPr>
            <a:r>
              <a:rPr kumimoji="1" lang="zh-TW" altLang="en-US" sz="2400" dirty="0" smtClean="0">
                <a:latin typeface="標楷體" pitchFamily="65" charset="-120"/>
                <a:ea typeface="標楷體" pitchFamily="65" charset="-120"/>
              </a:rPr>
              <a:t>當顧客要求旅行保證時，不應推拖規避</a:t>
            </a:r>
            <a:endParaRPr kumimoji="1" lang="en-US" altLang="zh-TW" sz="2400" dirty="0" smtClean="0">
              <a:latin typeface="標楷體" pitchFamily="65" charset="-120"/>
              <a:ea typeface="標楷體" pitchFamily="65" charset="-120"/>
            </a:endParaRPr>
          </a:p>
          <a:p>
            <a:endParaRPr kumimoji="1" lang="en-US" altLang="zh-TW" sz="2400" dirty="0" smtClean="0">
              <a:latin typeface="標楷體" pitchFamily="65" charset="-120"/>
              <a:ea typeface="標楷體" pitchFamily="65" charset="-120"/>
            </a:endParaRPr>
          </a:p>
          <a:p>
            <a:pPr marL="285750" indent="-285750">
              <a:buFont typeface="Arial"/>
              <a:buChar char="•"/>
            </a:pPr>
            <a:r>
              <a:rPr kumimoji="1" lang="zh-TW" altLang="en-US" sz="2400" dirty="0" smtClean="0">
                <a:latin typeface="標楷體" pitchFamily="65" charset="-120"/>
                <a:ea typeface="標楷體" pitchFamily="65" charset="-120"/>
              </a:rPr>
              <a:t>讓顧客了解你是樂於履行服務保證</a:t>
            </a:r>
            <a:endParaRPr kumimoji="1" lang="zh-TW" altLang="en-US" sz="2400" dirty="0">
              <a:latin typeface="標楷體" pitchFamily="65" charset="-120"/>
              <a:ea typeface="標楷體" pitchFamily="65" charset="-120"/>
            </a:endParaRPr>
          </a:p>
        </p:txBody>
      </p:sp>
      <p:sp>
        <p:nvSpPr>
          <p:cNvPr id="9" name="AutoShape 9"/>
          <p:cNvSpPr>
            <a:spLocks noChangeArrowheads="1"/>
          </p:cNvSpPr>
          <p:nvPr/>
        </p:nvSpPr>
        <p:spPr bwMode="auto">
          <a:xfrm>
            <a:off x="250824"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6-9</a:t>
            </a:r>
            <a:r>
              <a:rPr kumimoji="1" lang="zh-TW" altLang="en-US" sz="3600" b="1" dirty="0" smtClean="0">
                <a:solidFill>
                  <a:srgbClr val="FFFFFF"/>
                </a:solidFill>
                <a:latin typeface="標楷體" pitchFamily="65" charset="-120"/>
                <a:ea typeface="標楷體" pitchFamily="65" charset="-120"/>
                <a:cs typeface="Arial" charset="0"/>
              </a:rPr>
              <a:t> 以 服 務 保 證 驅 動 設 計</a:t>
            </a:r>
            <a:endParaRPr kumimoji="1" lang="zh-TW" altLang="en-US" sz="3600" b="1" dirty="0">
              <a:solidFill>
                <a:srgbClr val="FFFFFF"/>
              </a:solidFill>
              <a:latin typeface="標楷體" pitchFamily="65" charset="-120"/>
              <a:ea typeface="標楷體" pitchFamily="65" charset="-120"/>
              <a:cs typeface="Arial" charset="0"/>
            </a:endParaRPr>
          </a:p>
        </p:txBody>
      </p:sp>
      <p:pic>
        <p:nvPicPr>
          <p:cNvPr id="1028" name="Picture 4" descr="C:\Users\Cindy\Desktop\生館\img.jpg"/>
          <p:cNvPicPr>
            <a:picLocks noChangeAspect="1" noChangeArrowheads="1"/>
          </p:cNvPicPr>
          <p:nvPr/>
        </p:nvPicPr>
        <p:blipFill>
          <a:blip r:embed="rId4"/>
          <a:srcRect/>
          <a:stretch>
            <a:fillRect/>
          </a:stretch>
        </p:blipFill>
        <p:spPr bwMode="auto">
          <a:xfrm>
            <a:off x="250826" y="4699088"/>
            <a:ext cx="2834368" cy="1851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descr="C:\Users\Cindy\Desktop\生館\5-1.jpg"/>
          <p:cNvPicPr>
            <a:picLocks noChangeAspect="1" noChangeArrowheads="1"/>
          </p:cNvPicPr>
          <p:nvPr/>
        </p:nvPicPr>
        <p:blipFill>
          <a:blip r:embed="rId5"/>
          <a:srcRect/>
          <a:stretch>
            <a:fillRect/>
          </a:stretch>
        </p:blipFill>
        <p:spPr bwMode="auto">
          <a:xfrm>
            <a:off x="6320118" y="4699088"/>
            <a:ext cx="2644495" cy="1851385"/>
          </a:xfrm>
          <a:prstGeom prst="rect">
            <a:avLst/>
          </a:prstGeom>
          <a:noFill/>
        </p:spPr>
      </p:pic>
    </p:spTree>
    <p:extLst>
      <p:ext uri="{BB962C8B-B14F-4D97-AF65-F5344CB8AC3E}">
        <p14:creationId xmlns:p14="http://schemas.microsoft.com/office/powerpoint/2010/main" xmlns="" val="1164451200"/>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Cindy\Desktop\生館\Waves_on_Gray-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 name="標題 5"/>
          <p:cNvSpPr>
            <a:spLocks noGrp="1"/>
          </p:cNvSpPr>
          <p:nvPr>
            <p:ph type="title"/>
          </p:nvPr>
        </p:nvSpPr>
        <p:spPr/>
        <p:txBody>
          <a:bodyPr/>
          <a:lstStyle/>
          <a:p>
            <a:endParaRPr lang="zh-TW" altLang="en-US"/>
          </a:p>
        </p:txBody>
      </p:sp>
      <p:sp>
        <p:nvSpPr>
          <p:cNvPr id="8" name="AutoShape 9"/>
          <p:cNvSpPr>
            <a:spLocks noChangeArrowheads="1"/>
          </p:cNvSpPr>
          <p:nvPr/>
        </p:nvSpPr>
        <p:spPr bwMode="auto">
          <a:xfrm>
            <a:off x="250824"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6-10</a:t>
            </a:r>
            <a:r>
              <a:rPr kumimoji="1" lang="zh-TW" altLang="en-US" sz="3600" b="1" dirty="0" smtClean="0">
                <a:solidFill>
                  <a:srgbClr val="FFFFFF"/>
                </a:solidFill>
                <a:latin typeface="標楷體" pitchFamily="65" charset="-120"/>
                <a:ea typeface="標楷體" pitchFamily="65" charset="-120"/>
                <a:cs typeface="Arial" charset="0"/>
              </a:rPr>
              <a:t>   結  論</a:t>
            </a:r>
            <a:endParaRPr kumimoji="1" lang="zh-TW" altLang="en-US" sz="3600" b="1" dirty="0">
              <a:solidFill>
                <a:srgbClr val="FFFFFF"/>
              </a:solidFill>
              <a:latin typeface="標楷體" pitchFamily="65" charset="-120"/>
              <a:ea typeface="標楷體" pitchFamily="65" charset="-120"/>
              <a:cs typeface="Arial" charset="0"/>
            </a:endParaRPr>
          </a:p>
        </p:txBody>
      </p:sp>
      <p:graphicFrame>
        <p:nvGraphicFramePr>
          <p:cNvPr id="9" name="內容版面配置區 8"/>
          <p:cNvGraphicFramePr>
            <a:graphicFrameLocks noGrp="1"/>
          </p:cNvGraphicFramePr>
          <p:nvPr>
            <p:ph idx="1"/>
          </p:nvPr>
        </p:nvGraphicFramePr>
        <p:xfrm>
          <a:off x="250824" y="1103086"/>
          <a:ext cx="8614988" cy="54694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圓角矩形 9"/>
          <p:cNvSpPr/>
          <p:nvPr/>
        </p:nvSpPr>
        <p:spPr>
          <a:xfrm>
            <a:off x="4542020" y="3043003"/>
            <a:ext cx="1798820" cy="674558"/>
          </a:xfrm>
          <a:prstGeom prst="roundRect">
            <a:avLst/>
          </a:prstGeom>
          <a:solidFill>
            <a:schemeClr val="accent2">
              <a:lumMod val="60000"/>
              <a:lumOff val="40000"/>
            </a:schemeClr>
          </a:solid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4000" dirty="0" smtClean="0">
                <a:solidFill>
                  <a:schemeClr val="tx1"/>
                </a:solidFill>
                <a:latin typeface="標楷體" pitchFamily="65" charset="-120"/>
                <a:ea typeface="標楷體" pitchFamily="65" charset="-120"/>
              </a:rPr>
              <a:t>服務業</a:t>
            </a:r>
            <a:endParaRPr lang="zh-TW" altLang="en-US" sz="4000" dirty="0">
              <a:solidFill>
                <a:schemeClr val="tx1"/>
              </a:solidFill>
              <a:latin typeface="標楷體" pitchFamily="65" charset="-120"/>
              <a:ea typeface="標楷體" pitchFamily="65" charset="-120"/>
            </a:endParaRPr>
          </a:p>
        </p:txBody>
      </p:sp>
      <p:sp>
        <p:nvSpPr>
          <p:cNvPr id="14" name="圓角矩形 13"/>
          <p:cNvSpPr/>
          <p:nvPr/>
        </p:nvSpPr>
        <p:spPr>
          <a:xfrm>
            <a:off x="4542020" y="4706911"/>
            <a:ext cx="1798820" cy="674558"/>
          </a:xfrm>
          <a:prstGeom prst="roundRect">
            <a:avLst/>
          </a:prstGeom>
          <a:solidFill>
            <a:schemeClr val="accent2">
              <a:lumMod val="60000"/>
              <a:lumOff val="40000"/>
            </a:schemeClr>
          </a:solid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4000" dirty="0" smtClean="0">
                <a:solidFill>
                  <a:schemeClr val="tx1"/>
                </a:solidFill>
                <a:latin typeface="標楷體" pitchFamily="65" charset="-120"/>
                <a:ea typeface="標楷體" pitchFamily="65" charset="-120"/>
              </a:rPr>
              <a:t>製造業</a:t>
            </a:r>
            <a:endParaRPr lang="zh-TW" altLang="en-US" sz="4000" dirty="0">
              <a:solidFill>
                <a:schemeClr val="tx1"/>
              </a:solidFill>
              <a:latin typeface="標楷體" pitchFamily="65" charset="-120"/>
              <a:ea typeface="標楷體" pitchFamily="65" charset="-12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7219" y="1600201"/>
            <a:ext cx="8229600" cy="4525963"/>
          </a:xfrm>
        </p:spPr>
        <p:txBody>
          <a:bodyPr/>
          <a:lstStyle/>
          <a:p>
            <a:pPr>
              <a:buFont typeface="Wingdings" pitchFamily="2" charset="2"/>
              <a:buChar char="u"/>
            </a:pPr>
            <a:r>
              <a:rPr lang="zh-TW" altLang="en-US" dirty="0" smtClean="0">
                <a:latin typeface="標楷體" pitchFamily="65" charset="-120"/>
                <a:ea typeface="標楷體" pitchFamily="65" charset="-120"/>
              </a:rPr>
              <a:t>將</a:t>
            </a:r>
            <a:r>
              <a:rPr lang="zh-TW" altLang="en-US" dirty="0" smtClean="0">
                <a:latin typeface="標楷體" pitchFamily="65" charset="-120"/>
                <a:ea typeface="標楷體" pitchFamily="65" charset="-120"/>
              </a:rPr>
              <a:t>顧客需求→流程設計</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提供</a:t>
            </a:r>
            <a:r>
              <a:rPr lang="zh-TW" altLang="en-US" dirty="0" smtClean="0">
                <a:latin typeface="標楷體" pitchFamily="65" charset="-120"/>
                <a:ea typeface="標楷體" pitchFamily="65" charset="-120"/>
              </a:rPr>
              <a:t>外送服務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消費者、經理流程設計</a:t>
            </a:r>
            <a:endParaRPr lang="en-US" altLang="zh-TW"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
        <p:nvSpPr>
          <p:cNvPr id="7" name="圓角矩形 6"/>
          <p:cNvSpPr/>
          <p:nvPr/>
        </p:nvSpPr>
        <p:spPr>
          <a:xfrm>
            <a:off x="2188563" y="2278506"/>
            <a:ext cx="3492708" cy="2023672"/>
          </a:xfrm>
          <a:prstGeom prst="roundRect">
            <a:avLst/>
          </a:prstGeom>
          <a:solidFill>
            <a:srgbClr val="7FC4D7"/>
          </a:solidFill>
          <a:ln w="76200">
            <a:solidFill>
              <a:srgbClr val="4DE5D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5400" dirty="0" smtClean="0">
                <a:latin typeface="標楷體" pitchFamily="65" charset="-120"/>
                <a:ea typeface="標楷體" pitchFamily="65" charset="-120"/>
              </a:rPr>
              <a:t>顧客需求</a:t>
            </a:r>
            <a:endParaRPr lang="zh-TW" altLang="en-US" sz="5400" dirty="0">
              <a:latin typeface="標楷體" pitchFamily="65" charset="-120"/>
              <a:ea typeface="標楷體" pitchFamily="65" charset="-120"/>
            </a:endParaRPr>
          </a:p>
        </p:txBody>
      </p:sp>
      <p:sp>
        <p:nvSpPr>
          <p:cNvPr id="8" name="十六角星形 7"/>
          <p:cNvSpPr/>
          <p:nvPr/>
        </p:nvSpPr>
        <p:spPr>
          <a:xfrm>
            <a:off x="5288873" y="1600201"/>
            <a:ext cx="1948721" cy="1723869"/>
          </a:xfrm>
          <a:prstGeom prst="star16">
            <a:avLst/>
          </a:prstGeom>
          <a:solidFill>
            <a:schemeClr val="tx2">
              <a:lumMod val="40000"/>
              <a:lumOff val="60000"/>
            </a:schemeClr>
          </a:solidFill>
          <a:ln w="28575">
            <a:solidFill>
              <a:srgbClr val="0F1AF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8000" dirty="0" smtClean="0">
                <a:solidFill>
                  <a:srgbClr val="FF0000"/>
                </a:solidFill>
                <a:latin typeface="標楷體" pitchFamily="65" charset="-120"/>
                <a:ea typeface="標楷體" pitchFamily="65" charset="-120"/>
              </a:rPr>
              <a:t>難</a:t>
            </a:r>
            <a:endParaRPr lang="zh-TW" altLang="en-US" sz="8000" dirty="0">
              <a:solidFill>
                <a:srgbClr val="FF0000"/>
              </a:solidFill>
              <a:latin typeface="標楷體" pitchFamily="65" charset="-120"/>
              <a:ea typeface="標楷體" pitchFamily="65" charset="-120"/>
            </a:endParaRPr>
          </a:p>
        </p:txBody>
      </p:sp>
      <p:pic>
        <p:nvPicPr>
          <p:cNvPr id="9217" name="Picture 1" descr="C:\Users\Cindy\Desktop\生館\pepperoni-pizza-slice-3.jpg"/>
          <p:cNvPicPr>
            <a:picLocks noChangeAspect="1" noChangeArrowheads="1"/>
          </p:cNvPicPr>
          <p:nvPr/>
        </p:nvPicPr>
        <p:blipFill>
          <a:blip r:embed="rId2"/>
          <a:srcRect/>
          <a:stretch>
            <a:fillRect/>
          </a:stretch>
        </p:blipFill>
        <p:spPr bwMode="auto">
          <a:xfrm>
            <a:off x="-1" y="5263745"/>
            <a:ext cx="2383437" cy="1594255"/>
          </a:xfrm>
          <a:prstGeom prst="rect">
            <a:avLst/>
          </a:prstGeom>
          <a:noFill/>
        </p:spPr>
      </p:pic>
      <p:pic>
        <p:nvPicPr>
          <p:cNvPr id="9218" name="Picture 2" descr="C:\Users\Cindy\Desktop\生館\P1110341.JPG"/>
          <p:cNvPicPr>
            <a:picLocks noChangeAspect="1" noChangeArrowheads="1"/>
          </p:cNvPicPr>
          <p:nvPr/>
        </p:nvPicPr>
        <p:blipFill>
          <a:blip r:embed="rId3"/>
          <a:srcRect/>
          <a:stretch>
            <a:fillRect/>
          </a:stretch>
        </p:blipFill>
        <p:spPr bwMode="auto">
          <a:xfrm>
            <a:off x="2383436" y="5263745"/>
            <a:ext cx="2158584" cy="1618938"/>
          </a:xfrm>
          <a:prstGeom prst="rect">
            <a:avLst/>
          </a:prstGeom>
          <a:noFill/>
        </p:spPr>
      </p:pic>
      <p:pic>
        <p:nvPicPr>
          <p:cNvPr id="9219" name="Picture 3" descr="C:\Users\Cindy\Desktop\生館\images.jpg"/>
          <p:cNvPicPr>
            <a:picLocks noChangeAspect="1" noChangeArrowheads="1"/>
          </p:cNvPicPr>
          <p:nvPr/>
        </p:nvPicPr>
        <p:blipFill>
          <a:blip r:embed="rId4"/>
          <a:srcRect/>
          <a:stretch>
            <a:fillRect/>
          </a:stretch>
        </p:blipFill>
        <p:spPr bwMode="auto">
          <a:xfrm>
            <a:off x="4542020" y="5263745"/>
            <a:ext cx="2695575" cy="1695450"/>
          </a:xfrm>
          <a:prstGeom prst="rect">
            <a:avLst/>
          </a:prstGeom>
          <a:noFill/>
        </p:spPr>
      </p:pic>
      <p:pic>
        <p:nvPicPr>
          <p:cNvPr id="9220" name="Picture 4" descr="C:\Users\Cindy\Desktop\生館\pizza.jpg"/>
          <p:cNvPicPr>
            <a:picLocks noChangeAspect="1" noChangeArrowheads="1"/>
          </p:cNvPicPr>
          <p:nvPr/>
        </p:nvPicPr>
        <p:blipFill>
          <a:blip r:embed="rId5"/>
          <a:srcRect/>
          <a:stretch>
            <a:fillRect/>
          </a:stretch>
        </p:blipFill>
        <p:spPr bwMode="auto">
          <a:xfrm>
            <a:off x="7237594" y="5212196"/>
            <a:ext cx="1906405" cy="1670487"/>
          </a:xfrm>
          <a:prstGeom prst="rect">
            <a:avLst/>
          </a:prstGeom>
          <a:noFill/>
        </p:spPr>
      </p:pic>
      <p:sp>
        <p:nvSpPr>
          <p:cNvPr id="16" name="AutoShape 9"/>
          <p:cNvSpPr>
            <a:spLocks noChangeArrowheads="1"/>
          </p:cNvSpPr>
          <p:nvPr/>
        </p:nvSpPr>
        <p:spPr bwMode="auto">
          <a:xfrm>
            <a:off x="250824"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zh-TW" altLang="en-US" sz="3600" b="1" dirty="0" smtClean="0">
                <a:solidFill>
                  <a:srgbClr val="FFFFFF"/>
                </a:solidFill>
                <a:latin typeface="標楷體" pitchFamily="65" charset="-120"/>
                <a:ea typeface="標楷體" pitchFamily="65" charset="-120"/>
                <a:cs typeface="Arial" charset="0"/>
              </a:rPr>
              <a:t>個案介紹</a:t>
            </a:r>
            <a:r>
              <a:rPr kumimoji="1" lang="en-US" altLang="zh-TW" sz="3600" b="1" dirty="0" smtClean="0">
                <a:solidFill>
                  <a:srgbClr val="FFFFFF"/>
                </a:solidFill>
                <a:latin typeface="標楷體" pitchFamily="65" charset="-120"/>
                <a:ea typeface="標楷體" pitchFamily="65" charset="-120"/>
                <a:cs typeface="Arial" charset="0"/>
              </a:rPr>
              <a:t>-Pizza U.S.A</a:t>
            </a:r>
            <a:endParaRPr kumimoji="1" lang="zh-TW" altLang="en-US" sz="3600" b="1" dirty="0">
              <a:solidFill>
                <a:srgbClr val="FFFFFF"/>
              </a:solidFill>
              <a:latin typeface="標楷體" pitchFamily="65" charset="-120"/>
              <a:ea typeface="標楷體" pitchFamily="65" charset="-12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u"/>
            </a:pPr>
            <a:r>
              <a:rPr lang="zh-TW" altLang="en-US" dirty="0" smtClean="0"/>
              <a:t>想要</a:t>
            </a:r>
            <a:r>
              <a:rPr lang="zh-TW" altLang="en-US" dirty="0" smtClean="0"/>
              <a:t>外送服務具備哪些特性</a:t>
            </a:r>
            <a:r>
              <a:rPr lang="en-US" altLang="zh-TW" dirty="0" smtClean="0"/>
              <a:t>?(</a:t>
            </a:r>
            <a:r>
              <a:rPr lang="zh-TW" altLang="en-US" dirty="0" smtClean="0"/>
              <a:t>方向</a:t>
            </a:r>
            <a:r>
              <a:rPr lang="en-US" altLang="zh-TW" dirty="0" smtClean="0"/>
              <a:t>)</a:t>
            </a:r>
            <a:endParaRPr lang="en-US" altLang="zh-TW" dirty="0" smtClean="0"/>
          </a:p>
          <a:p>
            <a:pPr>
              <a:buNone/>
            </a:pPr>
            <a:r>
              <a:rPr lang="en-US" altLang="zh-TW" dirty="0" smtClean="0"/>
              <a:t>1.</a:t>
            </a:r>
            <a:r>
              <a:rPr lang="zh-TW" altLang="en-US" dirty="0" smtClean="0"/>
              <a:t> 時限內送達</a:t>
            </a:r>
            <a:endParaRPr lang="en-US" altLang="zh-TW" dirty="0" smtClean="0"/>
          </a:p>
          <a:p>
            <a:pPr>
              <a:buNone/>
            </a:pPr>
            <a:r>
              <a:rPr lang="en-US" altLang="zh-TW" dirty="0" smtClean="0"/>
              <a:t>2.</a:t>
            </a:r>
            <a:r>
              <a:rPr lang="zh-TW" altLang="en-US" dirty="0" smtClean="0"/>
              <a:t> 食物保溫</a:t>
            </a:r>
            <a:endParaRPr lang="en-US" altLang="zh-TW" dirty="0" smtClean="0"/>
          </a:p>
          <a:p>
            <a:pPr>
              <a:buNone/>
            </a:pPr>
            <a:r>
              <a:rPr lang="en-US" altLang="zh-TW" dirty="0" smtClean="0"/>
              <a:t>3.</a:t>
            </a:r>
            <a:r>
              <a:rPr lang="zh-TW" altLang="en-US" dirty="0" smtClean="0"/>
              <a:t> 服務</a:t>
            </a:r>
            <a:r>
              <a:rPr lang="zh-TW" altLang="en-US" dirty="0" smtClean="0"/>
              <a:t>人員態度</a:t>
            </a:r>
            <a:r>
              <a:rPr lang="zh-TW" altLang="en-US" dirty="0" smtClean="0"/>
              <a:t>親切</a:t>
            </a:r>
            <a:endParaRPr lang="en-US" altLang="zh-TW" dirty="0" smtClean="0"/>
          </a:p>
          <a:p>
            <a:pPr>
              <a:buNone/>
            </a:pPr>
            <a:r>
              <a:rPr lang="en-US" altLang="zh-TW" dirty="0" smtClean="0"/>
              <a:t>4.</a:t>
            </a:r>
            <a:r>
              <a:rPr lang="zh-TW" altLang="en-US" dirty="0" smtClean="0"/>
              <a:t> 是否</a:t>
            </a:r>
            <a:r>
              <a:rPr lang="zh-TW" altLang="en-US" dirty="0" smtClean="0"/>
              <a:t>有送集點卡或</a:t>
            </a:r>
            <a:r>
              <a:rPr lang="zh-TW" altLang="en-US" dirty="0" smtClean="0"/>
              <a:t>贈品</a:t>
            </a:r>
            <a:r>
              <a:rPr lang="en-US" altLang="zh-TW" dirty="0" smtClean="0"/>
              <a:t>etc……</a:t>
            </a:r>
            <a:endParaRPr lang="en-US" altLang="zh-TW" dirty="0" smtClean="0"/>
          </a:p>
          <a:p>
            <a:pPr>
              <a:buNone/>
            </a:pPr>
            <a:r>
              <a:rPr lang="zh-TW" altLang="en-US" dirty="0" smtClean="0"/>
              <a:t>    </a:t>
            </a:r>
            <a:endParaRPr lang="zh-TW" altLang="en-US" dirty="0"/>
          </a:p>
        </p:txBody>
      </p:sp>
      <p:sp>
        <p:nvSpPr>
          <p:cNvPr id="5"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dirty="0" smtClean="0">
                <a:solidFill>
                  <a:schemeClr val="bg1"/>
                </a:solidFill>
                <a:ea typeface="標楷體" pitchFamily="65" charset="-120"/>
                <a:cs typeface="Arial" charset="0"/>
              </a:rPr>
              <a:t>第  一  部  分  </a:t>
            </a:r>
            <a:r>
              <a:rPr lang="en-US" altLang="zh-TW" sz="2800" dirty="0" smtClean="0">
                <a:solidFill>
                  <a:schemeClr val="bg1"/>
                </a:solidFill>
                <a:ea typeface="標楷體" pitchFamily="65" charset="-120"/>
                <a:cs typeface="Arial" charset="0"/>
              </a:rPr>
              <a:t>:</a:t>
            </a:r>
            <a:r>
              <a:rPr lang="zh-TW" altLang="en-US" sz="2800" dirty="0" smtClean="0">
                <a:solidFill>
                  <a:schemeClr val="bg1"/>
                </a:solidFill>
                <a:ea typeface="標楷體" pitchFamily="65" charset="-120"/>
                <a:cs typeface="Arial" charset="0"/>
              </a:rPr>
              <a:t>  消  費  者  </a:t>
            </a:r>
            <a:endParaRPr lang="zh-TW" altLang="en-US" sz="2800" dirty="0">
              <a:solidFill>
                <a:schemeClr val="bg1"/>
              </a:solidFill>
              <a:ea typeface="標楷體" pitchFamily="65" charset="-120"/>
              <a:cs typeface="Arial" charset="0"/>
            </a:endParaRPr>
          </a:p>
        </p:txBody>
      </p:sp>
      <p:pic>
        <p:nvPicPr>
          <p:cNvPr id="8193" name="Picture 1" descr="C:\Users\Cindy\Desktop\生館\customer-service.jpg"/>
          <p:cNvPicPr>
            <a:picLocks noChangeAspect="1" noChangeArrowheads="1"/>
          </p:cNvPicPr>
          <p:nvPr/>
        </p:nvPicPr>
        <p:blipFill>
          <a:blip r:embed="rId3"/>
          <a:srcRect/>
          <a:stretch>
            <a:fillRect/>
          </a:stretch>
        </p:blipFill>
        <p:spPr bwMode="auto">
          <a:xfrm>
            <a:off x="5640600" y="3503951"/>
            <a:ext cx="3046200" cy="3046200"/>
          </a:xfrm>
          <a:prstGeom prst="rect">
            <a:avLst/>
          </a:prstGeom>
          <a:noFill/>
        </p:spPr>
      </p:pic>
      <p:pic>
        <p:nvPicPr>
          <p:cNvPr id="8194" name="Picture 2" descr="C:\Users\Cindy\Desktop\生館\customer-service.jpg"/>
          <p:cNvPicPr>
            <a:picLocks noChangeAspect="1" noChangeArrowheads="1"/>
          </p:cNvPicPr>
          <p:nvPr/>
        </p:nvPicPr>
        <p:blipFill>
          <a:blip r:embed="rId3"/>
          <a:srcRect/>
          <a:stretch>
            <a:fillRect/>
          </a:stretch>
        </p:blipFill>
        <p:spPr bwMode="auto">
          <a:xfrm rot="20254112">
            <a:off x="4742540" y="2335902"/>
            <a:ext cx="1361405" cy="1361405"/>
          </a:xfrm>
          <a:prstGeom prst="rect">
            <a:avLst/>
          </a:prstGeom>
          <a:noFill/>
        </p:spPr>
      </p:pic>
      <p:pic>
        <p:nvPicPr>
          <p:cNvPr id="8195" name="Picture 3" descr="C:\Users\Cindy\Desktop\生館\customer-service.jpg"/>
          <p:cNvPicPr>
            <a:picLocks noChangeAspect="1" noChangeArrowheads="1"/>
          </p:cNvPicPr>
          <p:nvPr/>
        </p:nvPicPr>
        <p:blipFill>
          <a:blip r:embed="rId3"/>
          <a:srcRect/>
          <a:stretch>
            <a:fillRect/>
          </a:stretch>
        </p:blipFill>
        <p:spPr bwMode="auto">
          <a:xfrm rot="21182143">
            <a:off x="7739717" y="1126658"/>
            <a:ext cx="947083" cy="947083"/>
          </a:xfrm>
          <a:prstGeom prst="rect">
            <a:avLst/>
          </a:prstGeom>
          <a:noFill/>
        </p:spPr>
      </p:pic>
      <p:pic>
        <p:nvPicPr>
          <p:cNvPr id="8196" name="Picture 4" descr="C:\Users\Cindy\Desktop\生館\customer-service.jpg"/>
          <p:cNvPicPr>
            <a:picLocks noChangeAspect="1" noChangeArrowheads="1"/>
          </p:cNvPicPr>
          <p:nvPr/>
        </p:nvPicPr>
        <p:blipFill>
          <a:blip r:embed="rId3"/>
          <a:srcRect/>
          <a:stretch>
            <a:fillRect/>
          </a:stretch>
        </p:blipFill>
        <p:spPr bwMode="auto">
          <a:xfrm rot="1354112">
            <a:off x="7288413" y="2199806"/>
            <a:ext cx="902608" cy="902608"/>
          </a:xfrm>
          <a:prstGeom prst="rect">
            <a:avLst/>
          </a:prstGeom>
          <a:noFill/>
        </p:spPr>
      </p:pic>
      <p:pic>
        <p:nvPicPr>
          <p:cNvPr id="8197" name="Picture 5" descr="C:\Users\Cindy\Desktop\生館\customer-service.jpg"/>
          <p:cNvPicPr>
            <a:picLocks noChangeAspect="1" noChangeArrowheads="1"/>
          </p:cNvPicPr>
          <p:nvPr/>
        </p:nvPicPr>
        <p:blipFill>
          <a:blip r:embed="rId3"/>
          <a:srcRect/>
          <a:stretch>
            <a:fillRect/>
          </a:stretch>
        </p:blipFill>
        <p:spPr bwMode="auto">
          <a:xfrm rot="12496505" flipV="1">
            <a:off x="3910612" y="4657751"/>
            <a:ext cx="1247382" cy="1247382"/>
          </a:xfrm>
          <a:prstGeom prst="rect">
            <a:avLst/>
          </a:prstGeom>
          <a:noFill/>
        </p:spPr>
      </p:pic>
      <p:pic>
        <p:nvPicPr>
          <p:cNvPr id="8199" name="Picture 7" descr="C:\Users\Cindy\Desktop\生館\customer-service.jpg"/>
          <p:cNvPicPr>
            <a:picLocks noChangeAspect="1" noChangeArrowheads="1"/>
          </p:cNvPicPr>
          <p:nvPr/>
        </p:nvPicPr>
        <p:blipFill>
          <a:blip r:embed="rId3"/>
          <a:srcRect/>
          <a:stretch>
            <a:fillRect/>
          </a:stretch>
        </p:blipFill>
        <p:spPr bwMode="auto">
          <a:xfrm rot="20798335">
            <a:off x="1450848" y="5243359"/>
            <a:ext cx="422922" cy="42292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Cindy\Desktop\生館\what-willgreat-customer-service-do-for-your-business1.jpg"/>
          <p:cNvPicPr>
            <a:picLocks noChangeAspect="1" noChangeArrowheads="1"/>
          </p:cNvPicPr>
          <p:nvPr/>
        </p:nvPicPr>
        <p:blipFill>
          <a:blip r:embed="rId3"/>
          <a:srcRect/>
          <a:stretch>
            <a:fillRect/>
          </a:stretch>
        </p:blipFill>
        <p:spPr bwMode="auto">
          <a:xfrm>
            <a:off x="3968646" y="2988137"/>
            <a:ext cx="4718154" cy="3425381"/>
          </a:xfrm>
          <a:prstGeom prst="rect">
            <a:avLst/>
          </a:prstGeom>
          <a:noFill/>
        </p:spPr>
      </p:pic>
      <p:sp>
        <p:nvSpPr>
          <p:cNvPr id="3" name="內容版面配置區 2"/>
          <p:cNvSpPr>
            <a:spLocks noGrp="1"/>
          </p:cNvSpPr>
          <p:nvPr>
            <p:ph idx="1"/>
          </p:nvPr>
        </p:nvSpPr>
        <p:spPr/>
        <p:txBody>
          <a:bodyPr/>
          <a:lstStyle/>
          <a:p>
            <a:pPr>
              <a:buFont typeface="Wingdings" pitchFamily="2" charset="2"/>
              <a:buChar char="u"/>
            </a:pPr>
            <a:r>
              <a:rPr lang="zh-TW" altLang="en-US" dirty="0" smtClean="0"/>
              <a:t>外</a:t>
            </a:r>
            <a:r>
              <a:rPr lang="zh-TW" altLang="en-US" dirty="0" smtClean="0"/>
              <a:t>送</a:t>
            </a:r>
            <a:r>
              <a:rPr lang="zh-TW" altLang="en-US" dirty="0" smtClean="0"/>
              <a:t>服務該具備</a:t>
            </a:r>
            <a:r>
              <a:rPr lang="zh-TW" altLang="en-US" dirty="0" smtClean="0"/>
              <a:t>哪些特性</a:t>
            </a:r>
            <a:r>
              <a:rPr lang="en-US" altLang="zh-TW" dirty="0" smtClean="0"/>
              <a:t>?(</a:t>
            </a:r>
            <a:r>
              <a:rPr lang="zh-TW" altLang="en-US" dirty="0" smtClean="0"/>
              <a:t>方向</a:t>
            </a:r>
            <a:r>
              <a:rPr lang="en-US" altLang="zh-TW" dirty="0" smtClean="0"/>
              <a:t>)</a:t>
            </a:r>
            <a:endParaRPr lang="en-US" altLang="zh-TW" dirty="0" smtClean="0"/>
          </a:p>
          <a:p>
            <a:pPr>
              <a:buNone/>
            </a:pPr>
            <a:r>
              <a:rPr lang="zh-TW" altLang="en-US" dirty="0" smtClean="0"/>
              <a:t>    </a:t>
            </a:r>
            <a:r>
              <a:rPr lang="en-US" altLang="zh-TW" dirty="0" smtClean="0"/>
              <a:t>1.</a:t>
            </a:r>
            <a:r>
              <a:rPr lang="zh-TW" altLang="en-US" dirty="0" smtClean="0"/>
              <a:t>可以</a:t>
            </a:r>
            <a:r>
              <a:rPr lang="zh-TW" altLang="en-US" dirty="0" smtClean="0"/>
              <a:t>外送的</a:t>
            </a:r>
            <a:r>
              <a:rPr lang="zh-TW" altLang="en-US" dirty="0" smtClean="0"/>
              <a:t>條件</a:t>
            </a:r>
            <a:r>
              <a:rPr lang="en-US" altLang="zh-TW" dirty="0" smtClean="0"/>
              <a:t>(</a:t>
            </a:r>
            <a:r>
              <a:rPr lang="zh-TW" altLang="en-US" dirty="0" smtClean="0"/>
              <a:t>多少錢</a:t>
            </a:r>
            <a:r>
              <a:rPr lang="en-US" altLang="zh-TW" dirty="0" smtClean="0"/>
              <a:t>)</a:t>
            </a:r>
          </a:p>
          <a:p>
            <a:pPr>
              <a:buNone/>
            </a:pPr>
            <a:r>
              <a:rPr lang="zh-TW" altLang="en-US" dirty="0" smtClean="0"/>
              <a:t>    </a:t>
            </a:r>
            <a:r>
              <a:rPr lang="en-US" altLang="zh-TW" dirty="0" smtClean="0"/>
              <a:t>2.</a:t>
            </a:r>
            <a:r>
              <a:rPr lang="zh-TW" altLang="en-US" dirty="0" smtClean="0"/>
              <a:t>快速</a:t>
            </a:r>
            <a:r>
              <a:rPr lang="zh-TW" altLang="en-US" dirty="0" smtClean="0"/>
              <a:t>且準時的外</a:t>
            </a:r>
            <a:r>
              <a:rPr lang="zh-TW" altLang="en-US" dirty="0" smtClean="0"/>
              <a:t>送</a:t>
            </a:r>
            <a:endParaRPr lang="en-US" altLang="zh-TW" dirty="0" smtClean="0"/>
          </a:p>
          <a:p>
            <a:pPr>
              <a:buNone/>
            </a:pPr>
            <a:r>
              <a:rPr lang="zh-TW" altLang="en-US" dirty="0" smtClean="0"/>
              <a:t>    </a:t>
            </a:r>
            <a:r>
              <a:rPr lang="en-US" altLang="zh-TW" dirty="0" smtClean="0"/>
              <a:t>3.</a:t>
            </a:r>
            <a:r>
              <a:rPr lang="zh-TW" altLang="en-US" dirty="0" smtClean="0"/>
              <a:t>訂單</a:t>
            </a:r>
            <a:r>
              <a:rPr lang="zh-TW" altLang="en-US" dirty="0" smtClean="0"/>
              <a:t>的</a:t>
            </a:r>
            <a:r>
              <a:rPr lang="zh-TW" altLang="en-US" dirty="0" smtClean="0"/>
              <a:t>正確性</a:t>
            </a:r>
            <a:endParaRPr lang="en-US" altLang="zh-TW" dirty="0" smtClean="0"/>
          </a:p>
          <a:p>
            <a:pPr>
              <a:buNone/>
            </a:pPr>
            <a:r>
              <a:rPr lang="zh-TW" altLang="en-US" dirty="0" smtClean="0"/>
              <a:t>    </a:t>
            </a:r>
            <a:r>
              <a:rPr lang="en-US" altLang="zh-TW" dirty="0" smtClean="0"/>
              <a:t>4.</a:t>
            </a:r>
            <a:r>
              <a:rPr lang="zh-TW" altLang="en-US" dirty="0" smtClean="0"/>
              <a:t>如何保溫</a:t>
            </a:r>
            <a:endParaRPr lang="zh-TW" altLang="en-US" dirty="0"/>
          </a:p>
        </p:txBody>
      </p:sp>
      <p:sp>
        <p:nvSpPr>
          <p:cNvPr id="8" name="AutoShape 9"/>
          <p:cNvSpPr>
            <a:spLocks noChangeArrowheads="1"/>
          </p:cNvSpPr>
          <p:nvPr/>
        </p:nvSpPr>
        <p:spPr bwMode="auto">
          <a:xfrm>
            <a:off x="250825" y="333375"/>
            <a:ext cx="8713788" cy="600075"/>
          </a:xfrm>
          <a:prstGeom prst="bevel">
            <a:avLst>
              <a:gd name="adj" fmla="val 11458"/>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ctr"/>
            <a:r>
              <a:rPr lang="zh-TW" altLang="en-US" sz="2800" dirty="0" smtClean="0">
                <a:solidFill>
                  <a:schemeClr val="bg1"/>
                </a:solidFill>
                <a:ea typeface="標楷體" pitchFamily="65" charset="-120"/>
                <a:cs typeface="Arial" charset="0"/>
              </a:rPr>
              <a:t>第  二 部  分  </a:t>
            </a:r>
            <a:r>
              <a:rPr lang="en-US" altLang="zh-TW" sz="2800" dirty="0" smtClean="0">
                <a:solidFill>
                  <a:schemeClr val="bg1"/>
                </a:solidFill>
                <a:ea typeface="標楷體" pitchFamily="65" charset="-120"/>
                <a:cs typeface="Arial" charset="0"/>
              </a:rPr>
              <a:t>:</a:t>
            </a:r>
            <a:r>
              <a:rPr lang="zh-TW" altLang="en-US" sz="2800" dirty="0" smtClean="0">
                <a:solidFill>
                  <a:schemeClr val="bg1"/>
                </a:solidFill>
                <a:ea typeface="標楷體" pitchFamily="65" charset="-120"/>
                <a:cs typeface="Arial" charset="0"/>
              </a:rPr>
              <a:t>  經  理  </a:t>
            </a:r>
            <a:endParaRPr lang="zh-TW" altLang="en-US" sz="2800" dirty="0">
              <a:solidFill>
                <a:schemeClr val="bg1"/>
              </a:solidFill>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682" name="Picture 2" descr="C:\Users\Cindy\Desktop\生館\thankyou.jpg"/>
          <p:cNvPicPr>
            <a:picLocks noChangeAspect="1" noChangeArrowheads="1"/>
          </p:cNvPicPr>
          <p:nvPr/>
        </p:nvPicPr>
        <p:blipFill>
          <a:blip r:embed="rId2"/>
          <a:srcRect/>
          <a:stretch>
            <a:fillRect/>
          </a:stretch>
        </p:blipFill>
        <p:spPr bwMode="auto">
          <a:xfrm>
            <a:off x="0" y="1638300"/>
            <a:ext cx="9144000" cy="3581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indy\Desktop\生館\Waves_on_Gray-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内容占位符 3"/>
          <p:cNvGraphicFramePr>
            <a:graphicFrameLocks noGrp="1"/>
          </p:cNvGraphicFramePr>
          <p:nvPr>
            <p:extLst>
              <p:ext uri="{D42A27DB-BD31-4B8C-83A1-F6EECF244321}">
                <p14:modId xmlns:p14="http://schemas.microsoft.com/office/powerpoint/2010/main" xmlns="" val="1310859793"/>
              </p:ext>
            </p:extLst>
          </p:nvPr>
        </p:nvGraphicFramePr>
        <p:xfrm>
          <a:off x="1364343" y="1291771"/>
          <a:ext cx="6103618" cy="5036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9"/>
          <p:cNvSpPr>
            <a:spLocks noChangeArrowheads="1"/>
          </p:cNvSpPr>
          <p:nvPr/>
        </p:nvSpPr>
        <p:spPr bwMode="auto">
          <a:xfrm>
            <a:off x="250825" y="115888"/>
            <a:ext cx="8713788" cy="601662"/>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fontAlgn="ctr">
              <a:spcBef>
                <a:spcPct val="0"/>
              </a:spcBef>
              <a:spcAft>
                <a:spcPct val="0"/>
              </a:spcAft>
            </a:pPr>
            <a:r>
              <a:rPr kumimoji="1" lang="en-US" altLang="zh-TW" sz="2800" dirty="0" smtClean="0">
                <a:solidFill>
                  <a:srgbClr val="FFFFFF"/>
                </a:solidFill>
                <a:latin typeface="Arial" charset="0"/>
                <a:ea typeface="標楷體" pitchFamily="65" charset="-120"/>
                <a:cs typeface="Arial" charset="0"/>
              </a:rPr>
              <a:t>6-1</a:t>
            </a:r>
            <a:r>
              <a:rPr kumimoji="1" lang="en-US" altLang="zh-TW" sz="2800" dirty="0" smtClean="0">
                <a:solidFill>
                  <a:srgbClr val="FFFFFF"/>
                </a:solidFill>
                <a:latin typeface="Times New Roman" pitchFamily="18" charset="0"/>
                <a:ea typeface="標楷體" pitchFamily="65" charset="-120"/>
                <a:cs typeface="Arial" charset="0"/>
              </a:rPr>
              <a:t> </a:t>
            </a:r>
            <a:r>
              <a:rPr kumimoji="1" lang="zh-TW" altLang="en-US" sz="2800" dirty="0" smtClean="0">
                <a:solidFill>
                  <a:srgbClr val="FFFFFF"/>
                </a:solidFill>
                <a:latin typeface="Times New Roman" pitchFamily="18" charset="0"/>
                <a:ea typeface="標楷體" pitchFamily="65" charset="-120"/>
                <a:cs typeface="Arial" charset="0"/>
              </a:rPr>
              <a:t>  服  務  鐵  三  角</a:t>
            </a:r>
            <a:endParaRPr kumimoji="1" lang="zh-TW" altLang="en-US" sz="2800" dirty="0">
              <a:solidFill>
                <a:srgbClr val="FFFFFF"/>
              </a:solidFill>
              <a:latin typeface="Times New Roman" pitchFamily="18" charset="0"/>
              <a:ea typeface="標楷體" pitchFamily="65" charset="-120"/>
              <a:cs typeface="Arial" charset="0"/>
            </a:endParaRPr>
          </a:p>
        </p:txBody>
      </p:sp>
      <p:sp>
        <p:nvSpPr>
          <p:cNvPr id="11"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6-2 </a:t>
            </a:r>
            <a:r>
              <a:rPr kumimoji="1" lang="zh-TW" altLang="en-US" sz="3600" b="1" dirty="0" smtClean="0">
                <a:solidFill>
                  <a:srgbClr val="FFFFFF"/>
                </a:solidFill>
                <a:latin typeface="標楷體" pitchFamily="65" charset="-120"/>
                <a:ea typeface="標楷體" pitchFamily="65" charset="-120"/>
                <a:cs typeface="Arial" charset="0"/>
              </a:rPr>
              <a:t>  服  務  鐵 三 角</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5260077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Cindy\Desktop\生館\Waves_on_Gray-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3" name="群組 10"/>
          <p:cNvGrpSpPr/>
          <p:nvPr/>
        </p:nvGrpSpPr>
        <p:grpSpPr>
          <a:xfrm>
            <a:off x="395536" y="1412858"/>
            <a:ext cx="4741926" cy="4678222"/>
            <a:chOff x="710653" y="1412858"/>
            <a:chExt cx="4741926" cy="4678222"/>
          </a:xfrm>
        </p:grpSpPr>
        <p:sp>
          <p:nvSpPr>
            <p:cNvPr id="12" name="手繪多邊形 11"/>
            <p:cNvSpPr/>
            <p:nvPr/>
          </p:nvSpPr>
          <p:spPr>
            <a:xfrm>
              <a:off x="2194405" y="1412858"/>
              <a:ext cx="3246143" cy="1075880"/>
            </a:xfrm>
            <a:custGeom>
              <a:avLst/>
              <a:gdLst>
                <a:gd name="connsiteX0" fmla="*/ 179317 w 1075879"/>
                <a:gd name="connsiteY0" fmla="*/ 0 h 3246142"/>
                <a:gd name="connsiteX1" fmla="*/ 896562 w 1075879"/>
                <a:gd name="connsiteY1" fmla="*/ 0 h 3246142"/>
                <a:gd name="connsiteX2" fmla="*/ 1075879 w 1075879"/>
                <a:gd name="connsiteY2" fmla="*/ 179317 h 3246142"/>
                <a:gd name="connsiteX3" fmla="*/ 1075879 w 1075879"/>
                <a:gd name="connsiteY3" fmla="*/ 3246142 h 3246142"/>
                <a:gd name="connsiteX4" fmla="*/ 1075879 w 1075879"/>
                <a:gd name="connsiteY4" fmla="*/ 3246142 h 3246142"/>
                <a:gd name="connsiteX5" fmla="*/ 0 w 1075879"/>
                <a:gd name="connsiteY5" fmla="*/ 3246142 h 3246142"/>
                <a:gd name="connsiteX6" fmla="*/ 0 w 1075879"/>
                <a:gd name="connsiteY6" fmla="*/ 3246142 h 3246142"/>
                <a:gd name="connsiteX7" fmla="*/ 0 w 1075879"/>
                <a:gd name="connsiteY7" fmla="*/ 179317 h 3246142"/>
                <a:gd name="connsiteX8" fmla="*/ 179317 w 1075879"/>
                <a:gd name="connsiteY8" fmla="*/ 0 h 32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879" h="3246142">
                  <a:moveTo>
                    <a:pt x="1075879" y="541036"/>
                  </a:moveTo>
                  <a:lnTo>
                    <a:pt x="1075879" y="2705106"/>
                  </a:lnTo>
                  <a:cubicBezTo>
                    <a:pt x="1075879" y="3003911"/>
                    <a:pt x="1049270" y="3246140"/>
                    <a:pt x="1016447" y="3246140"/>
                  </a:cubicBezTo>
                  <a:lnTo>
                    <a:pt x="0" y="3246140"/>
                  </a:lnTo>
                  <a:lnTo>
                    <a:pt x="0" y="3246140"/>
                  </a:lnTo>
                  <a:lnTo>
                    <a:pt x="0" y="2"/>
                  </a:lnTo>
                  <a:lnTo>
                    <a:pt x="0" y="2"/>
                  </a:lnTo>
                  <a:lnTo>
                    <a:pt x="1016447" y="2"/>
                  </a:lnTo>
                  <a:cubicBezTo>
                    <a:pt x="1049270" y="2"/>
                    <a:pt x="1075879" y="242231"/>
                    <a:pt x="1075879" y="541036"/>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6345" rIns="300170" bIns="176346"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latin typeface="標楷體" pitchFamily="65" charset="-120"/>
                  <a:ea typeface="標楷體" pitchFamily="65" charset="-120"/>
                </a:rPr>
                <a:t>顧客實際出現在服務系統</a:t>
              </a:r>
              <a:endParaRPr lang="zh-CN" altLang="en-US" sz="2300" kern="1200" dirty="0">
                <a:latin typeface="標楷體" pitchFamily="65" charset="-120"/>
                <a:ea typeface="標楷體" pitchFamily="65" charset="-120"/>
              </a:endParaRPr>
            </a:p>
          </p:txBody>
        </p:sp>
        <p:sp>
          <p:nvSpPr>
            <p:cNvPr id="13" name="手繪多邊形 12"/>
            <p:cNvSpPr/>
            <p:nvPr/>
          </p:nvSpPr>
          <p:spPr>
            <a:xfrm>
              <a:off x="710653" y="1505023"/>
              <a:ext cx="1483753" cy="891547"/>
            </a:xfrm>
            <a:custGeom>
              <a:avLst/>
              <a:gdLst>
                <a:gd name="connsiteX0" fmla="*/ 0 w 1483753"/>
                <a:gd name="connsiteY0" fmla="*/ 148594 h 891547"/>
                <a:gd name="connsiteX1" fmla="*/ 148594 w 1483753"/>
                <a:gd name="connsiteY1" fmla="*/ 0 h 891547"/>
                <a:gd name="connsiteX2" fmla="*/ 1335159 w 1483753"/>
                <a:gd name="connsiteY2" fmla="*/ 0 h 891547"/>
                <a:gd name="connsiteX3" fmla="*/ 1483753 w 1483753"/>
                <a:gd name="connsiteY3" fmla="*/ 148594 h 891547"/>
                <a:gd name="connsiteX4" fmla="*/ 1483753 w 1483753"/>
                <a:gd name="connsiteY4" fmla="*/ 742953 h 891547"/>
                <a:gd name="connsiteX5" fmla="*/ 1335159 w 1483753"/>
                <a:gd name="connsiteY5" fmla="*/ 891547 h 891547"/>
                <a:gd name="connsiteX6" fmla="*/ 148594 w 1483753"/>
                <a:gd name="connsiteY6" fmla="*/ 891547 h 891547"/>
                <a:gd name="connsiteX7" fmla="*/ 0 w 1483753"/>
                <a:gd name="connsiteY7" fmla="*/ 742953 h 891547"/>
                <a:gd name="connsiteX8" fmla="*/ 0 w 1483753"/>
                <a:gd name="connsiteY8" fmla="*/ 148594 h 89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753" h="891547">
                  <a:moveTo>
                    <a:pt x="0" y="148594"/>
                  </a:moveTo>
                  <a:cubicBezTo>
                    <a:pt x="0" y="66528"/>
                    <a:pt x="66528" y="0"/>
                    <a:pt x="148594" y="0"/>
                  </a:cubicBezTo>
                  <a:lnTo>
                    <a:pt x="1335159" y="0"/>
                  </a:lnTo>
                  <a:cubicBezTo>
                    <a:pt x="1417225" y="0"/>
                    <a:pt x="1483753" y="66528"/>
                    <a:pt x="1483753" y="148594"/>
                  </a:cubicBezTo>
                  <a:lnTo>
                    <a:pt x="1483753" y="742953"/>
                  </a:lnTo>
                  <a:cubicBezTo>
                    <a:pt x="1483753" y="825019"/>
                    <a:pt x="1417225" y="891547"/>
                    <a:pt x="1335159" y="891547"/>
                  </a:cubicBezTo>
                  <a:lnTo>
                    <a:pt x="148594" y="891547"/>
                  </a:lnTo>
                  <a:cubicBezTo>
                    <a:pt x="66528" y="891547"/>
                    <a:pt x="0" y="825019"/>
                    <a:pt x="0" y="742953"/>
                  </a:cubicBezTo>
                  <a:lnTo>
                    <a:pt x="0" y="148594"/>
                  </a:ln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1152" tIns="87337" rIns="131152" bIns="87337"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lumMod val="95000"/>
                      <a:lumOff val="5000"/>
                    </a:schemeClr>
                  </a:solidFill>
                  <a:latin typeface="標楷體" pitchFamily="65" charset="-120"/>
                  <a:ea typeface="標楷體" pitchFamily="65" charset="-120"/>
                </a:rPr>
                <a:t>顧客接觸</a:t>
              </a:r>
              <a:endParaRPr lang="zh-CN" altLang="en-US" sz="2300" kern="1200" dirty="0">
                <a:solidFill>
                  <a:schemeClr val="tx1">
                    <a:lumMod val="95000"/>
                    <a:lumOff val="5000"/>
                  </a:schemeClr>
                </a:solidFill>
                <a:latin typeface="標楷體" pitchFamily="65" charset="-120"/>
                <a:ea typeface="標楷體" pitchFamily="65" charset="-120"/>
              </a:endParaRPr>
            </a:p>
          </p:txBody>
        </p:sp>
        <p:sp>
          <p:nvSpPr>
            <p:cNvPr id="14" name="手繪多邊形 13"/>
            <p:cNvSpPr/>
            <p:nvPr/>
          </p:nvSpPr>
          <p:spPr>
            <a:xfrm>
              <a:off x="2206437" y="3240980"/>
              <a:ext cx="3246142" cy="911290"/>
            </a:xfrm>
            <a:custGeom>
              <a:avLst/>
              <a:gdLst>
                <a:gd name="connsiteX0" fmla="*/ 151885 w 911290"/>
                <a:gd name="connsiteY0" fmla="*/ 0 h 3246142"/>
                <a:gd name="connsiteX1" fmla="*/ 759405 w 911290"/>
                <a:gd name="connsiteY1" fmla="*/ 0 h 3246142"/>
                <a:gd name="connsiteX2" fmla="*/ 911290 w 911290"/>
                <a:gd name="connsiteY2" fmla="*/ 151885 h 3246142"/>
                <a:gd name="connsiteX3" fmla="*/ 911290 w 911290"/>
                <a:gd name="connsiteY3" fmla="*/ 3246142 h 3246142"/>
                <a:gd name="connsiteX4" fmla="*/ 911290 w 911290"/>
                <a:gd name="connsiteY4" fmla="*/ 3246142 h 3246142"/>
                <a:gd name="connsiteX5" fmla="*/ 0 w 911290"/>
                <a:gd name="connsiteY5" fmla="*/ 3246142 h 3246142"/>
                <a:gd name="connsiteX6" fmla="*/ 0 w 911290"/>
                <a:gd name="connsiteY6" fmla="*/ 3246142 h 3246142"/>
                <a:gd name="connsiteX7" fmla="*/ 0 w 911290"/>
                <a:gd name="connsiteY7" fmla="*/ 151885 h 3246142"/>
                <a:gd name="connsiteX8" fmla="*/ 151885 w 911290"/>
                <a:gd name="connsiteY8" fmla="*/ 0 h 32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90" h="3246142">
                  <a:moveTo>
                    <a:pt x="911290" y="541037"/>
                  </a:moveTo>
                  <a:lnTo>
                    <a:pt x="911290" y="2705105"/>
                  </a:lnTo>
                  <a:cubicBezTo>
                    <a:pt x="911290" y="3003911"/>
                    <a:pt x="892200" y="3246140"/>
                    <a:pt x="868651" y="3246140"/>
                  </a:cubicBezTo>
                  <a:lnTo>
                    <a:pt x="0" y="3246140"/>
                  </a:lnTo>
                  <a:lnTo>
                    <a:pt x="0" y="3246140"/>
                  </a:lnTo>
                  <a:lnTo>
                    <a:pt x="0" y="2"/>
                  </a:lnTo>
                  <a:lnTo>
                    <a:pt x="0" y="2"/>
                  </a:lnTo>
                  <a:lnTo>
                    <a:pt x="868651" y="2"/>
                  </a:lnTo>
                  <a:cubicBezTo>
                    <a:pt x="892200" y="2"/>
                    <a:pt x="911290" y="242231"/>
                    <a:pt x="911290" y="541037"/>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68311" rIns="292136" bIns="168311"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latin typeface="標楷體" pitchFamily="65" charset="-120"/>
                  <a:ea typeface="標楷體" pitchFamily="65" charset="-120"/>
                </a:rPr>
                <a:t>提供服務本身的作業流程</a:t>
              </a:r>
              <a:endParaRPr lang="zh-CN" altLang="en-US" sz="2300" kern="1200" dirty="0">
                <a:latin typeface="標楷體" pitchFamily="65" charset="-120"/>
                <a:ea typeface="標楷體" pitchFamily="65" charset="-120"/>
              </a:endParaRPr>
            </a:p>
          </p:txBody>
        </p:sp>
        <p:sp>
          <p:nvSpPr>
            <p:cNvPr id="15" name="手繪多邊形 14"/>
            <p:cNvSpPr/>
            <p:nvPr/>
          </p:nvSpPr>
          <p:spPr>
            <a:xfrm>
              <a:off x="710653" y="3284984"/>
              <a:ext cx="1495783" cy="879533"/>
            </a:xfrm>
            <a:custGeom>
              <a:avLst/>
              <a:gdLst>
                <a:gd name="connsiteX0" fmla="*/ 0 w 1429430"/>
                <a:gd name="connsiteY0" fmla="*/ 146592 h 879533"/>
                <a:gd name="connsiteX1" fmla="*/ 146592 w 1429430"/>
                <a:gd name="connsiteY1" fmla="*/ 0 h 879533"/>
                <a:gd name="connsiteX2" fmla="*/ 1282838 w 1429430"/>
                <a:gd name="connsiteY2" fmla="*/ 0 h 879533"/>
                <a:gd name="connsiteX3" fmla="*/ 1429430 w 1429430"/>
                <a:gd name="connsiteY3" fmla="*/ 146592 h 879533"/>
                <a:gd name="connsiteX4" fmla="*/ 1429430 w 1429430"/>
                <a:gd name="connsiteY4" fmla="*/ 732941 h 879533"/>
                <a:gd name="connsiteX5" fmla="*/ 1282838 w 1429430"/>
                <a:gd name="connsiteY5" fmla="*/ 879533 h 879533"/>
                <a:gd name="connsiteX6" fmla="*/ 146592 w 1429430"/>
                <a:gd name="connsiteY6" fmla="*/ 879533 h 879533"/>
                <a:gd name="connsiteX7" fmla="*/ 0 w 1429430"/>
                <a:gd name="connsiteY7" fmla="*/ 732941 h 879533"/>
                <a:gd name="connsiteX8" fmla="*/ 0 w 1429430"/>
                <a:gd name="connsiteY8" fmla="*/ 146592 h 8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30" h="879533">
                  <a:moveTo>
                    <a:pt x="0" y="146592"/>
                  </a:moveTo>
                  <a:cubicBezTo>
                    <a:pt x="0" y="65631"/>
                    <a:pt x="65631" y="0"/>
                    <a:pt x="146592" y="0"/>
                  </a:cubicBezTo>
                  <a:lnTo>
                    <a:pt x="1282838" y="0"/>
                  </a:lnTo>
                  <a:cubicBezTo>
                    <a:pt x="1363799" y="0"/>
                    <a:pt x="1429430" y="65631"/>
                    <a:pt x="1429430" y="146592"/>
                  </a:cubicBezTo>
                  <a:lnTo>
                    <a:pt x="1429430" y="732941"/>
                  </a:lnTo>
                  <a:cubicBezTo>
                    <a:pt x="1429430" y="813902"/>
                    <a:pt x="1363799" y="879533"/>
                    <a:pt x="1282838" y="879533"/>
                  </a:cubicBezTo>
                  <a:lnTo>
                    <a:pt x="146592" y="879533"/>
                  </a:lnTo>
                  <a:cubicBezTo>
                    <a:pt x="65631" y="879533"/>
                    <a:pt x="0" y="813902"/>
                    <a:pt x="0" y="732941"/>
                  </a:cubicBezTo>
                  <a:lnTo>
                    <a:pt x="0" y="146592"/>
                  </a:ln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0565" tIns="86750" rIns="130565" bIns="8675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lumMod val="95000"/>
                      <a:lumOff val="5000"/>
                    </a:schemeClr>
                  </a:solidFill>
                  <a:latin typeface="標楷體" pitchFamily="65" charset="-120"/>
                  <a:ea typeface="標楷體" pitchFamily="65" charset="-120"/>
                </a:rPr>
                <a:t>服務產生</a:t>
              </a:r>
              <a:endParaRPr lang="zh-CN" altLang="en-US" sz="2300" kern="1200" dirty="0">
                <a:solidFill>
                  <a:schemeClr val="tx1">
                    <a:lumMod val="95000"/>
                    <a:lumOff val="5000"/>
                  </a:schemeClr>
                </a:solidFill>
                <a:latin typeface="標楷體" pitchFamily="65" charset="-120"/>
                <a:ea typeface="標楷體" pitchFamily="65" charset="-120"/>
              </a:endParaRPr>
            </a:p>
          </p:txBody>
        </p:sp>
        <p:sp>
          <p:nvSpPr>
            <p:cNvPr id="16" name="手繪多邊形 15"/>
            <p:cNvSpPr/>
            <p:nvPr/>
          </p:nvSpPr>
          <p:spPr>
            <a:xfrm>
              <a:off x="2206436" y="4735338"/>
              <a:ext cx="3246143" cy="1355742"/>
            </a:xfrm>
            <a:custGeom>
              <a:avLst/>
              <a:gdLst>
                <a:gd name="connsiteX0" fmla="*/ 225961 w 1355741"/>
                <a:gd name="connsiteY0" fmla="*/ 0 h 3246142"/>
                <a:gd name="connsiteX1" fmla="*/ 1129780 w 1355741"/>
                <a:gd name="connsiteY1" fmla="*/ 0 h 3246142"/>
                <a:gd name="connsiteX2" fmla="*/ 1355741 w 1355741"/>
                <a:gd name="connsiteY2" fmla="*/ 225961 h 3246142"/>
                <a:gd name="connsiteX3" fmla="*/ 1355741 w 1355741"/>
                <a:gd name="connsiteY3" fmla="*/ 3246142 h 3246142"/>
                <a:gd name="connsiteX4" fmla="*/ 1355741 w 1355741"/>
                <a:gd name="connsiteY4" fmla="*/ 3246142 h 3246142"/>
                <a:gd name="connsiteX5" fmla="*/ 0 w 1355741"/>
                <a:gd name="connsiteY5" fmla="*/ 3246142 h 3246142"/>
                <a:gd name="connsiteX6" fmla="*/ 0 w 1355741"/>
                <a:gd name="connsiteY6" fmla="*/ 3246142 h 3246142"/>
                <a:gd name="connsiteX7" fmla="*/ 0 w 1355741"/>
                <a:gd name="connsiteY7" fmla="*/ 225961 h 3246142"/>
                <a:gd name="connsiteX8" fmla="*/ 225961 w 1355741"/>
                <a:gd name="connsiteY8" fmla="*/ 0 h 32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5741" h="3246142">
                  <a:moveTo>
                    <a:pt x="1355741" y="541034"/>
                  </a:moveTo>
                  <a:lnTo>
                    <a:pt x="1355741" y="2705108"/>
                  </a:lnTo>
                  <a:cubicBezTo>
                    <a:pt x="1355741" y="3003912"/>
                    <a:pt x="1313489" y="3246141"/>
                    <a:pt x="1261369" y="3246141"/>
                  </a:cubicBezTo>
                  <a:lnTo>
                    <a:pt x="0" y="3246141"/>
                  </a:lnTo>
                  <a:lnTo>
                    <a:pt x="0" y="3246141"/>
                  </a:lnTo>
                  <a:lnTo>
                    <a:pt x="0" y="1"/>
                  </a:lnTo>
                  <a:lnTo>
                    <a:pt x="0" y="1"/>
                  </a:lnTo>
                  <a:lnTo>
                    <a:pt x="1261369" y="1"/>
                  </a:lnTo>
                  <a:cubicBezTo>
                    <a:pt x="1313489" y="1"/>
                    <a:pt x="1355741" y="242230"/>
                    <a:pt x="1355741" y="541034"/>
                  </a:cubicBez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0007" rIns="313832" bIns="190008"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latin typeface="標楷體" pitchFamily="65" charset="-120"/>
                  <a:ea typeface="標楷體" pitchFamily="65" charset="-120"/>
                </a:rPr>
                <a:t>服務系統中，顧客參與服務之時間，占完成顧客服務總時間的百分比</a:t>
              </a:r>
              <a:endParaRPr lang="zh-CN" altLang="en-US" sz="2300" kern="1200" dirty="0">
                <a:latin typeface="標楷體" pitchFamily="65" charset="-120"/>
                <a:ea typeface="標楷體" pitchFamily="65" charset="-120"/>
              </a:endParaRPr>
            </a:p>
          </p:txBody>
        </p:sp>
        <p:sp>
          <p:nvSpPr>
            <p:cNvPr id="17" name="手繪多邊形 16"/>
            <p:cNvSpPr/>
            <p:nvPr/>
          </p:nvSpPr>
          <p:spPr>
            <a:xfrm>
              <a:off x="710653" y="4895983"/>
              <a:ext cx="1429449" cy="793152"/>
            </a:xfrm>
            <a:custGeom>
              <a:avLst/>
              <a:gdLst>
                <a:gd name="connsiteX0" fmla="*/ 0 w 1429449"/>
                <a:gd name="connsiteY0" fmla="*/ 132195 h 793152"/>
                <a:gd name="connsiteX1" fmla="*/ 132195 w 1429449"/>
                <a:gd name="connsiteY1" fmla="*/ 0 h 793152"/>
                <a:gd name="connsiteX2" fmla="*/ 1297254 w 1429449"/>
                <a:gd name="connsiteY2" fmla="*/ 0 h 793152"/>
                <a:gd name="connsiteX3" fmla="*/ 1429449 w 1429449"/>
                <a:gd name="connsiteY3" fmla="*/ 132195 h 793152"/>
                <a:gd name="connsiteX4" fmla="*/ 1429449 w 1429449"/>
                <a:gd name="connsiteY4" fmla="*/ 660957 h 793152"/>
                <a:gd name="connsiteX5" fmla="*/ 1297254 w 1429449"/>
                <a:gd name="connsiteY5" fmla="*/ 793152 h 793152"/>
                <a:gd name="connsiteX6" fmla="*/ 132195 w 1429449"/>
                <a:gd name="connsiteY6" fmla="*/ 793152 h 793152"/>
                <a:gd name="connsiteX7" fmla="*/ 0 w 1429449"/>
                <a:gd name="connsiteY7" fmla="*/ 660957 h 793152"/>
                <a:gd name="connsiteX8" fmla="*/ 0 w 1429449"/>
                <a:gd name="connsiteY8" fmla="*/ 132195 h 7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449" h="793152">
                  <a:moveTo>
                    <a:pt x="0" y="132195"/>
                  </a:moveTo>
                  <a:cubicBezTo>
                    <a:pt x="0" y="59186"/>
                    <a:pt x="59186" y="0"/>
                    <a:pt x="132195" y="0"/>
                  </a:cubicBezTo>
                  <a:lnTo>
                    <a:pt x="1297254" y="0"/>
                  </a:lnTo>
                  <a:cubicBezTo>
                    <a:pt x="1370263" y="0"/>
                    <a:pt x="1429449" y="59186"/>
                    <a:pt x="1429449" y="132195"/>
                  </a:cubicBezTo>
                  <a:lnTo>
                    <a:pt x="1429449" y="660957"/>
                  </a:lnTo>
                  <a:cubicBezTo>
                    <a:pt x="1429449" y="733966"/>
                    <a:pt x="1370263" y="793152"/>
                    <a:pt x="1297254" y="793152"/>
                  </a:cubicBezTo>
                  <a:lnTo>
                    <a:pt x="132195" y="793152"/>
                  </a:lnTo>
                  <a:cubicBezTo>
                    <a:pt x="59186" y="793152"/>
                    <a:pt x="0" y="733966"/>
                    <a:pt x="0" y="660957"/>
                  </a:cubicBezTo>
                  <a:lnTo>
                    <a:pt x="0" y="132195"/>
                  </a:lnTo>
                  <a:close/>
                </a:path>
              </a:pathLst>
            </a:custGeom>
            <a:solidFill>
              <a:srgbClr val="FFC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6348" tIns="82533" rIns="126348" bIns="82533"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lumMod val="95000"/>
                      <a:lumOff val="5000"/>
                    </a:schemeClr>
                  </a:solidFill>
                  <a:latin typeface="標楷體" pitchFamily="65" charset="-120"/>
                  <a:ea typeface="標楷體" pitchFamily="65" charset="-120"/>
                </a:rPr>
                <a:t>接觸程度</a:t>
              </a:r>
              <a:endParaRPr lang="zh-CN" altLang="en-US" sz="2300" kern="1200" dirty="0">
                <a:solidFill>
                  <a:schemeClr val="tx1">
                    <a:lumMod val="95000"/>
                    <a:lumOff val="5000"/>
                  </a:schemeClr>
                </a:solidFill>
                <a:latin typeface="標楷體" pitchFamily="65" charset="-120"/>
                <a:ea typeface="標楷體" pitchFamily="65" charset="-120"/>
              </a:endParaRPr>
            </a:p>
          </p:txBody>
        </p:sp>
      </p:grpSp>
      <p:grpSp>
        <p:nvGrpSpPr>
          <p:cNvPr id="4" name="组合 10"/>
          <p:cNvGrpSpPr>
            <a:grpSpLocks/>
          </p:cNvGrpSpPr>
          <p:nvPr/>
        </p:nvGrpSpPr>
        <p:grpSpPr bwMode="auto">
          <a:xfrm>
            <a:off x="5580112" y="4413084"/>
            <a:ext cx="3000373" cy="2000250"/>
            <a:chOff x="5072066" y="3643314"/>
            <a:chExt cx="2786082" cy="1785950"/>
          </a:xfrm>
        </p:grpSpPr>
        <p:sp>
          <p:nvSpPr>
            <p:cNvPr id="8" name="右箭头 6"/>
            <p:cNvSpPr/>
            <p:nvPr/>
          </p:nvSpPr>
          <p:spPr>
            <a:xfrm>
              <a:off x="5072066" y="4214535"/>
              <a:ext cx="571958" cy="500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defRPr/>
              </a:pPr>
              <a:endParaRPr lang="zh-CN" altLang="en-US"/>
            </a:p>
          </p:txBody>
        </p:sp>
        <p:sp>
          <p:nvSpPr>
            <p:cNvPr id="9" name="圆角矩形 8"/>
            <p:cNvSpPr/>
            <p:nvPr/>
          </p:nvSpPr>
          <p:spPr>
            <a:xfrm>
              <a:off x="5787013" y="3643314"/>
              <a:ext cx="2071135" cy="785251"/>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defRPr/>
              </a:pPr>
              <a:r>
                <a:rPr lang="zh-CN" altLang="en-US" sz="2300" dirty="0">
                  <a:solidFill>
                    <a:schemeClr val="tx1"/>
                  </a:solidFill>
                  <a:latin typeface="標楷體" pitchFamily="65" charset="-120"/>
                  <a:ea typeface="標楷體" pitchFamily="65" charset="-120"/>
                </a:rPr>
                <a:t>高度顧客接觸</a:t>
              </a:r>
            </a:p>
          </p:txBody>
        </p:sp>
        <p:sp>
          <p:nvSpPr>
            <p:cNvPr id="10" name="圆角矩形 9"/>
            <p:cNvSpPr/>
            <p:nvPr/>
          </p:nvSpPr>
          <p:spPr>
            <a:xfrm>
              <a:off x="5787013" y="4644013"/>
              <a:ext cx="2071135" cy="785251"/>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a:pPr algn="ctr">
                <a:defRPr/>
              </a:pPr>
              <a:r>
                <a:rPr lang="zh-CN" altLang="en-US" sz="2300" dirty="0">
                  <a:solidFill>
                    <a:schemeClr val="tx1"/>
                  </a:solidFill>
                  <a:latin typeface="標楷體" pitchFamily="65" charset="-120"/>
                  <a:ea typeface="標楷體" pitchFamily="65" charset="-120"/>
                </a:rPr>
                <a:t>低度顧客接觸</a:t>
              </a:r>
            </a:p>
          </p:txBody>
        </p:sp>
      </p:grpSp>
      <p:sp>
        <p:nvSpPr>
          <p:cNvPr id="19"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6-2 </a:t>
            </a:r>
            <a:r>
              <a:rPr kumimoji="1" lang="zh-TW" altLang="en-US" sz="3600" b="1" dirty="0" smtClean="0">
                <a:solidFill>
                  <a:srgbClr val="FFFFFF"/>
                </a:solidFill>
                <a:latin typeface="標楷體" pitchFamily="65" charset="-120"/>
                <a:ea typeface="標楷體" pitchFamily="65" charset="-120"/>
                <a:cs typeface="Arial" charset="0"/>
              </a:rPr>
              <a:t>  服  務  作  業  的  分  類</a:t>
            </a:r>
            <a:endParaRPr kumimoji="1" lang="zh-TW" altLang="en-US" sz="3600" b="1" dirty="0">
              <a:solidFill>
                <a:srgbClr val="FFFFFF"/>
              </a:solidFill>
              <a:latin typeface="標楷體" pitchFamily="65" charset="-120"/>
              <a:ea typeface="標楷體" pitchFamily="65" charset="-120"/>
              <a:cs typeface="Arial" charset="0"/>
            </a:endParaRPr>
          </a:p>
        </p:txBody>
      </p:sp>
      <p:pic>
        <p:nvPicPr>
          <p:cNvPr id="16386" name="Picture 2" descr="C:\Users\Cindy\Desktop\生館\f_1555398_1.gif"/>
          <p:cNvPicPr>
            <a:picLocks noChangeAspect="1" noChangeArrowheads="1" noCrop="1"/>
          </p:cNvPicPr>
          <p:nvPr/>
        </p:nvPicPr>
        <p:blipFill>
          <a:blip r:embed="rId3"/>
          <a:srcRect/>
          <a:stretch>
            <a:fillRect/>
          </a:stretch>
        </p:blipFill>
        <p:spPr bwMode="auto">
          <a:xfrm>
            <a:off x="6900599" y="1738855"/>
            <a:ext cx="1329000" cy="2057400"/>
          </a:xfrm>
          <a:prstGeom prst="rect">
            <a:avLst/>
          </a:prstGeom>
          <a:noFill/>
        </p:spPr>
      </p:pic>
    </p:spTree>
    <p:extLst>
      <p:ext uri="{BB962C8B-B14F-4D97-AF65-F5344CB8AC3E}">
        <p14:creationId xmlns:p14="http://schemas.microsoft.com/office/powerpoint/2010/main" xmlns="" val="2992175455"/>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Cindy\Desktop\生館\4107_A-white-chair-in-a-white-room-HD-wallpap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normAutofit/>
          </a:bodyPr>
          <a:lstStyle/>
          <a:p>
            <a:r>
              <a:rPr lang="zh-CN" altLang="en-US" sz="3000" dirty="0">
                <a:ea typeface="標楷體" pitchFamily="65" charset="-120"/>
              </a:rPr>
              <a:t>銀行中高度與低度顧客接觸系統間的主要</a:t>
            </a:r>
            <a:r>
              <a:rPr lang="zh-CN" altLang="en-US" sz="3000" dirty="0" smtClean="0">
                <a:ea typeface="標楷體" pitchFamily="65" charset="-120"/>
              </a:rPr>
              <a:t>差異</a:t>
            </a:r>
            <a:endParaRPr lang="zh-TW" altLang="en-US" sz="3000" dirty="0"/>
          </a:p>
        </p:txBody>
      </p:sp>
      <p:pic>
        <p:nvPicPr>
          <p:cNvPr id="4" name="table"/>
          <p:cNvPicPr>
            <a:picLocks noChangeAspect="1"/>
          </p:cNvPicPr>
          <p:nvPr/>
        </p:nvPicPr>
        <p:blipFill>
          <a:blip r:embed="rId3"/>
          <a:stretch>
            <a:fillRect/>
          </a:stretch>
        </p:blipFill>
        <p:spPr>
          <a:xfrm>
            <a:off x="244624" y="1114421"/>
            <a:ext cx="8715375" cy="5554939"/>
          </a:xfrm>
          <a:prstGeom prst="rect">
            <a:avLst/>
          </a:prstGeom>
        </p:spPr>
      </p:pic>
    </p:spTree>
    <p:extLst>
      <p:ext uri="{BB962C8B-B14F-4D97-AF65-F5344CB8AC3E}">
        <p14:creationId xmlns:p14="http://schemas.microsoft.com/office/powerpoint/2010/main" xmlns="" val="3548896760"/>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ndy\Desktop\生館\Waves_on_Gray-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資料庫圖表 3"/>
          <p:cNvGraphicFramePr/>
          <p:nvPr>
            <p:extLst>
              <p:ext uri="{D42A27DB-BD31-4B8C-83A1-F6EECF244321}">
                <p14:modId xmlns:p14="http://schemas.microsoft.com/office/powerpoint/2010/main" xmlns="" val="665680309"/>
              </p:ext>
            </p:extLst>
          </p:nvPr>
        </p:nvGraphicFramePr>
        <p:xfrm>
          <a:off x="539552" y="2204864"/>
          <a:ext cx="518457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內容版面配置區 2"/>
          <p:cNvSpPr>
            <a:spLocks noGrp="1"/>
          </p:cNvSpPr>
          <p:nvPr>
            <p:ph idx="1"/>
          </p:nvPr>
        </p:nvSpPr>
        <p:spPr/>
        <p:txBody>
          <a:bodyPr>
            <a:normAutofit fontScale="92500" lnSpcReduction="10000"/>
          </a:bodyPr>
          <a:lstStyle/>
          <a:p>
            <a:pPr>
              <a:buFont typeface="Wingdings" pitchFamily="2" charset="2"/>
              <a:buChar char="u"/>
            </a:pPr>
            <a:r>
              <a:rPr lang="zh-TW" altLang="en-US" dirty="0">
                <a:solidFill>
                  <a:srgbClr val="000000"/>
                </a:solidFill>
                <a:latin typeface="標楷體" pitchFamily="65" charset="-120"/>
                <a:ea typeface="標楷體" pitchFamily="65" charset="-120"/>
              </a:rPr>
              <a:t>服務不能</a:t>
            </a:r>
            <a:r>
              <a:rPr lang="zh-TW" altLang="en-US" dirty="0" smtClean="0">
                <a:solidFill>
                  <a:srgbClr val="000000"/>
                </a:solidFill>
                <a:latin typeface="標楷體" pitchFamily="65" charset="-120"/>
                <a:ea typeface="標楷體" pitchFamily="65" charset="-120"/>
              </a:rPr>
              <a:t>儲存</a:t>
            </a:r>
            <a:endParaRPr lang="en-US" altLang="zh-TW" dirty="0" smtClean="0">
              <a:solidFill>
                <a:srgbClr val="000000"/>
              </a:solidFill>
              <a:latin typeface="標楷體" pitchFamily="65" charset="-120"/>
              <a:ea typeface="標楷體" pitchFamily="65" charset="-120"/>
            </a:endParaRPr>
          </a:p>
          <a:p>
            <a:pPr>
              <a:buFont typeface="Wingdings" pitchFamily="2" charset="2"/>
              <a:buChar char="u"/>
            </a:pPr>
            <a:r>
              <a:rPr lang="zh-TW" altLang="en-US" dirty="0">
                <a:solidFill>
                  <a:srgbClr val="000000"/>
                </a:solidFill>
                <a:latin typeface="標楷體" pitchFamily="65" charset="-120"/>
                <a:ea typeface="標楷體" pitchFamily="65" charset="-120"/>
              </a:rPr>
              <a:t>目標</a:t>
            </a:r>
            <a:r>
              <a:rPr lang="zh-TW" altLang="en-US" dirty="0" smtClean="0">
                <a:solidFill>
                  <a:srgbClr val="000000"/>
                </a:solidFill>
                <a:latin typeface="標楷體" pitchFamily="65" charset="-120"/>
                <a:ea typeface="標楷體" pitchFamily="65" charset="-120"/>
              </a:rPr>
              <a:t>產能</a:t>
            </a:r>
            <a:r>
              <a:rPr lang="en-US" altLang="zh-TW" dirty="0" smtClean="0">
                <a:solidFill>
                  <a:srgbClr val="000000"/>
                </a:solidFill>
                <a:latin typeface="標楷體" pitchFamily="65" charset="-120"/>
                <a:ea typeface="標楷體" pitchFamily="65" charset="-120"/>
              </a:rPr>
              <a:t>:</a:t>
            </a:r>
            <a:endParaRPr lang="en-US" altLang="zh-TW" dirty="0">
              <a:solidFill>
                <a:srgbClr val="000000"/>
              </a:solidFill>
              <a:latin typeface="標楷體" pitchFamily="65" charset="-120"/>
              <a:ea typeface="標楷體" pitchFamily="65" charset="-120"/>
            </a:endParaRPr>
          </a:p>
          <a:p>
            <a:pPr marL="0" indent="0">
              <a:buNone/>
            </a:pPr>
            <a:endParaRPr lang="en-US" altLang="zh-TW" dirty="0" smtClean="0">
              <a:solidFill>
                <a:srgbClr val="000000"/>
              </a:solidFill>
              <a:latin typeface="標楷體" pitchFamily="65" charset="-120"/>
              <a:ea typeface="標楷體" pitchFamily="65" charset="-120"/>
            </a:endParaRPr>
          </a:p>
          <a:p>
            <a:endParaRPr lang="en-US" altLang="zh-TW" dirty="0" smtClean="0">
              <a:solidFill>
                <a:srgbClr val="000000"/>
              </a:solidFill>
              <a:latin typeface="標楷體" pitchFamily="65" charset="-120"/>
              <a:ea typeface="標楷體" pitchFamily="65" charset="-120"/>
            </a:endParaRPr>
          </a:p>
          <a:p>
            <a:endParaRPr lang="en-US" altLang="zh-TW" dirty="0">
              <a:solidFill>
                <a:srgbClr val="000000"/>
              </a:solidFill>
              <a:latin typeface="標楷體" pitchFamily="65" charset="-120"/>
              <a:ea typeface="標楷體" pitchFamily="65" charset="-120"/>
            </a:endParaRPr>
          </a:p>
          <a:p>
            <a:endParaRPr lang="en-US" altLang="zh-TW" dirty="0">
              <a:solidFill>
                <a:srgbClr val="000000"/>
              </a:solidFill>
              <a:latin typeface="標楷體" pitchFamily="65" charset="-120"/>
              <a:ea typeface="標楷體" pitchFamily="65" charset="-120"/>
            </a:endParaRPr>
          </a:p>
          <a:p>
            <a:endParaRPr lang="en-US" altLang="zh-TW" dirty="0" smtClean="0">
              <a:solidFill>
                <a:srgbClr val="000000"/>
              </a:solidFill>
              <a:latin typeface="標楷體" pitchFamily="65" charset="-120"/>
              <a:ea typeface="標楷體" pitchFamily="65" charset="-120"/>
            </a:endParaRPr>
          </a:p>
          <a:p>
            <a:pPr>
              <a:buFont typeface="Wingdings" pitchFamily="2" charset="2"/>
              <a:buChar char="u"/>
            </a:pPr>
            <a:r>
              <a:rPr lang="zh-TW" altLang="en-US" dirty="0">
                <a:solidFill>
                  <a:srgbClr val="000000"/>
                </a:solidFill>
                <a:latin typeface="標楷體" pitchFamily="65" charset="-120"/>
                <a:ea typeface="標楷體" pitchFamily="65" charset="-120"/>
              </a:rPr>
              <a:t>用行銷策略來</a:t>
            </a:r>
            <a:r>
              <a:rPr lang="zh-TW" altLang="en-US" dirty="0" smtClean="0">
                <a:solidFill>
                  <a:srgbClr val="000000"/>
                </a:solidFill>
                <a:latin typeface="標楷體" pitchFamily="65" charset="-120"/>
                <a:ea typeface="標楷體" pitchFamily="65" charset="-120"/>
              </a:rPr>
              <a:t>解決→導致服務業</a:t>
            </a:r>
            <a:r>
              <a:rPr lang="zh-TW" altLang="en-US" dirty="0">
                <a:solidFill>
                  <a:srgbClr val="000000"/>
                </a:solidFill>
                <a:latin typeface="標楷體" pitchFamily="65" charset="-120"/>
                <a:ea typeface="標楷體" pitchFamily="65" charset="-120"/>
              </a:rPr>
              <a:t>的作業管理與行銷功能難區</a:t>
            </a:r>
            <a:r>
              <a:rPr lang="zh-TW" altLang="en-US" dirty="0" smtClean="0">
                <a:solidFill>
                  <a:srgbClr val="000000"/>
                </a:solidFill>
                <a:latin typeface="標楷體" pitchFamily="65" charset="-120"/>
                <a:ea typeface="標楷體" pitchFamily="65" charset="-120"/>
              </a:rPr>
              <a:t>隔</a:t>
            </a:r>
            <a:endParaRPr lang="en-US" altLang="zh-TW" dirty="0" smtClean="0">
              <a:solidFill>
                <a:srgbClr val="000000"/>
              </a:solidFill>
              <a:latin typeface="標楷體" pitchFamily="65" charset="-120"/>
              <a:ea typeface="標楷體" pitchFamily="65" charset="-120"/>
            </a:endParaRPr>
          </a:p>
          <a:p>
            <a:endParaRPr lang="en-US" altLang="zh-TW" dirty="0">
              <a:solidFill>
                <a:srgbClr val="000000"/>
              </a:solidFill>
              <a:latin typeface="標楷體" pitchFamily="65" charset="-120"/>
              <a:ea typeface="標楷體" pitchFamily="65" charset="-120"/>
            </a:endParaRPr>
          </a:p>
        </p:txBody>
      </p:sp>
      <p:sp>
        <p:nvSpPr>
          <p:cNvPr id="6" name="AutoShape 9"/>
          <p:cNvSpPr>
            <a:spLocks noGrp="1" noChangeArrowheads="1"/>
          </p:cNvSpPr>
          <p:nvPr>
            <p:ph type="title"/>
          </p:nvPr>
        </p:nvSpPr>
        <p:spPr bwMode="auto">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6-3 </a:t>
            </a:r>
            <a:r>
              <a:rPr kumimoji="1" lang="zh-TW" altLang="en-US" sz="3600" b="1" dirty="0" smtClean="0">
                <a:solidFill>
                  <a:srgbClr val="FFFFFF"/>
                </a:solidFill>
                <a:latin typeface="標楷體" pitchFamily="65" charset="-120"/>
                <a:ea typeface="標楷體" pitchFamily="65" charset="-120"/>
                <a:cs typeface="Arial" charset="0"/>
              </a:rPr>
              <a:t>  設  計  服  務  組  織</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4183512693"/>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Cindy\Desktop\生館\4107_A-white-chair-in-a-white-room-HD-wallpape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normAutofit/>
          </a:bodyPr>
          <a:lstStyle/>
          <a:p>
            <a:r>
              <a:rPr lang="zh-TW" altLang="en-US" sz="2800" dirty="0">
                <a:ea typeface="標楷體" pitchFamily="65" charset="-120"/>
              </a:rPr>
              <a:t>服  務  設  計  與  一  般  產  品  開  發  之  差  </a:t>
            </a:r>
            <a:r>
              <a:rPr lang="zh-TW" altLang="en-US" sz="2800" dirty="0" smtClean="0">
                <a:ea typeface="標楷體" pitchFamily="65" charset="-120"/>
              </a:rPr>
              <a:t>異</a:t>
            </a:r>
            <a:endParaRPr lang="zh-TW" altLang="en-US" sz="2800" dirty="0"/>
          </a:p>
        </p:txBody>
      </p:sp>
      <p:sp>
        <p:nvSpPr>
          <p:cNvPr id="3" name="內容版面配置區 2"/>
          <p:cNvSpPr>
            <a:spLocks noGrp="1"/>
          </p:cNvSpPr>
          <p:nvPr>
            <p:ph idx="1"/>
          </p:nvPr>
        </p:nvSpPr>
        <p:spPr/>
        <p:txBody>
          <a:bodyPr/>
          <a:lstStyle/>
          <a:p>
            <a:pPr>
              <a:lnSpc>
                <a:spcPct val="90000"/>
              </a:lnSpc>
              <a:spcBef>
                <a:spcPct val="45000"/>
              </a:spcBef>
              <a:buFont typeface="Wingdings" pitchFamily="2" charset="2"/>
              <a:buChar char="u"/>
            </a:pPr>
            <a:r>
              <a:rPr lang="zh-TW" altLang="en-US" dirty="0">
                <a:solidFill>
                  <a:srgbClr val="000000"/>
                </a:solidFill>
                <a:latin typeface="標楷體" pitchFamily="65" charset="-120"/>
                <a:ea typeface="標楷體" pitchFamily="65" charset="-120"/>
              </a:rPr>
              <a:t>服務流程及產品必須同時發展</a:t>
            </a:r>
            <a:endParaRPr lang="en-US" altLang="zh-TW" dirty="0">
              <a:solidFill>
                <a:srgbClr val="000000"/>
              </a:solidFill>
              <a:latin typeface="標楷體" pitchFamily="65" charset="-120"/>
              <a:ea typeface="標楷體" pitchFamily="65" charset="-120"/>
            </a:endParaRPr>
          </a:p>
          <a:p>
            <a:pPr>
              <a:lnSpc>
                <a:spcPct val="90000"/>
              </a:lnSpc>
              <a:spcBef>
                <a:spcPct val="45000"/>
              </a:spcBef>
              <a:buFont typeface="Wingdings" pitchFamily="2" charset="2"/>
              <a:buChar char="u"/>
            </a:pPr>
            <a:r>
              <a:rPr lang="zh-TW" altLang="en-US" dirty="0">
                <a:solidFill>
                  <a:srgbClr val="000000"/>
                </a:solidFill>
                <a:latin typeface="標楷體" pitchFamily="65" charset="-120"/>
                <a:ea typeface="標楷體" pitchFamily="65" charset="-120"/>
              </a:rPr>
              <a:t>服務作業本身缺乏對產品保護的法律</a:t>
            </a:r>
            <a:endParaRPr lang="en-US" altLang="zh-TW" dirty="0">
              <a:solidFill>
                <a:srgbClr val="000000"/>
              </a:solidFill>
              <a:latin typeface="標楷體" pitchFamily="65" charset="-120"/>
              <a:ea typeface="標楷體" pitchFamily="65" charset="-120"/>
            </a:endParaRPr>
          </a:p>
          <a:p>
            <a:pPr>
              <a:lnSpc>
                <a:spcPct val="90000"/>
              </a:lnSpc>
              <a:spcBef>
                <a:spcPct val="45000"/>
              </a:spcBef>
              <a:buFont typeface="Wingdings" pitchFamily="2" charset="2"/>
              <a:buChar char="u"/>
            </a:pPr>
            <a:r>
              <a:rPr lang="zh-TW" altLang="en-US" dirty="0">
                <a:solidFill>
                  <a:srgbClr val="000000"/>
                </a:solidFill>
                <a:latin typeface="標楷體" pitchFamily="65" charset="-120"/>
                <a:ea typeface="標楷體" pitchFamily="65" charset="-120"/>
              </a:rPr>
              <a:t>服務非可定義的商品</a:t>
            </a:r>
            <a:endParaRPr lang="en-US" altLang="zh-TW" dirty="0">
              <a:solidFill>
                <a:srgbClr val="000000"/>
              </a:solidFill>
              <a:latin typeface="標楷體" pitchFamily="65" charset="-120"/>
              <a:ea typeface="標楷體" pitchFamily="65" charset="-120"/>
            </a:endParaRPr>
          </a:p>
          <a:p>
            <a:pPr>
              <a:lnSpc>
                <a:spcPct val="90000"/>
              </a:lnSpc>
              <a:spcBef>
                <a:spcPct val="45000"/>
              </a:spcBef>
              <a:buFont typeface="Wingdings" pitchFamily="2" charset="2"/>
              <a:buChar char="u"/>
            </a:pPr>
            <a:r>
              <a:rPr lang="zh-TW" altLang="en-US" dirty="0">
                <a:solidFill>
                  <a:srgbClr val="000000"/>
                </a:solidFill>
                <a:latin typeface="標楷體" pitchFamily="65" charset="-120"/>
                <a:ea typeface="標楷體" pitchFamily="65" charset="-120"/>
              </a:rPr>
              <a:t>服務項目常由之前受過訓練的人來定義</a:t>
            </a:r>
            <a:endParaRPr lang="en-US" altLang="zh-TW" dirty="0">
              <a:solidFill>
                <a:srgbClr val="000000"/>
              </a:solidFill>
              <a:latin typeface="標楷體" pitchFamily="65" charset="-120"/>
              <a:ea typeface="標楷體" pitchFamily="65" charset="-120"/>
            </a:endParaRPr>
          </a:p>
          <a:p>
            <a:pPr>
              <a:lnSpc>
                <a:spcPct val="90000"/>
              </a:lnSpc>
              <a:spcBef>
                <a:spcPct val="45000"/>
              </a:spcBef>
              <a:buFont typeface="Wingdings" pitchFamily="2" charset="2"/>
              <a:buChar char="u"/>
            </a:pPr>
            <a:r>
              <a:rPr lang="zh-TW" altLang="en-US" dirty="0">
                <a:solidFill>
                  <a:srgbClr val="000000"/>
                </a:solidFill>
                <a:latin typeface="標楷體" pitchFamily="65" charset="-120"/>
                <a:ea typeface="標楷體" pitchFamily="65" charset="-120"/>
              </a:rPr>
              <a:t>服務組織可迅速改變服務的</a:t>
            </a:r>
            <a:r>
              <a:rPr lang="zh-TW" altLang="en-US" dirty="0" smtClean="0">
                <a:solidFill>
                  <a:srgbClr val="000000"/>
                </a:solidFill>
                <a:latin typeface="標楷體" pitchFamily="65" charset="-120"/>
                <a:ea typeface="標楷體" pitchFamily="65" charset="-120"/>
              </a:rPr>
              <a:t>內容</a:t>
            </a:r>
            <a:endParaRPr lang="zh-CN" altLang="en-US"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xmlns="" val="2209032085"/>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indy\Desktop\生館\Waves_on_Gray-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內容版面配置區 2"/>
          <p:cNvSpPr>
            <a:spLocks noGrp="1"/>
          </p:cNvSpPr>
          <p:nvPr>
            <p:ph idx="1"/>
          </p:nvPr>
        </p:nvSpPr>
        <p:spPr/>
        <p:txBody>
          <a:bodyPr/>
          <a:lstStyle/>
          <a:p>
            <a:endParaRPr lang="zh-TW" altLang="en-US" dirty="0"/>
          </a:p>
        </p:txBody>
      </p:sp>
      <p:pic>
        <p:nvPicPr>
          <p:cNvPr id="4" name="圖片 35" descr="ㄍ未命.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9" y="1052736"/>
            <a:ext cx="9144000" cy="547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9"/>
          <p:cNvSpPr>
            <a:spLocks noChangeArrowheads="1"/>
          </p:cNvSpPr>
          <p:nvPr/>
        </p:nvSpPr>
        <p:spPr bwMode="auto">
          <a:xfrm>
            <a:off x="250825" y="115888"/>
            <a:ext cx="8713788" cy="987198"/>
          </a:xfrm>
          <a:prstGeom prst="bevel">
            <a:avLst>
              <a:gd name="adj" fmla="val 11458"/>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ctr">
              <a:spcBef>
                <a:spcPct val="0"/>
              </a:spcBef>
              <a:spcAft>
                <a:spcPct val="0"/>
              </a:spcAft>
            </a:pPr>
            <a:r>
              <a:rPr kumimoji="1" lang="en-US" altLang="zh-TW" sz="3600" b="1" dirty="0" smtClean="0">
                <a:solidFill>
                  <a:srgbClr val="FFFFFF"/>
                </a:solidFill>
                <a:latin typeface="標楷體" pitchFamily="65" charset="-120"/>
                <a:ea typeface="標楷體" pitchFamily="65" charset="-120"/>
                <a:cs typeface="Arial" charset="0"/>
              </a:rPr>
              <a:t>6-4</a:t>
            </a:r>
            <a:r>
              <a:rPr kumimoji="1" lang="zh-TW" altLang="en-US" sz="3600" b="1" dirty="0" smtClean="0">
                <a:solidFill>
                  <a:srgbClr val="FFFFFF"/>
                </a:solidFill>
                <a:latin typeface="標楷體" pitchFamily="65" charset="-120"/>
                <a:ea typeface="標楷體" pitchFamily="65" charset="-120"/>
                <a:cs typeface="Arial" charset="0"/>
              </a:rPr>
              <a:t> 設計服務接觸</a:t>
            </a:r>
            <a:r>
              <a:rPr kumimoji="1" lang="en-US" altLang="zh-TW" sz="3600" b="1" dirty="0" smtClean="0">
                <a:solidFill>
                  <a:srgbClr val="FFFFFF"/>
                </a:solidFill>
                <a:latin typeface="標楷體" pitchFamily="65" charset="-120"/>
                <a:ea typeface="標楷體" pitchFamily="65" charset="-120"/>
                <a:cs typeface="Arial" charset="0"/>
              </a:rPr>
              <a:t>:</a:t>
            </a:r>
            <a:r>
              <a:rPr kumimoji="1" lang="zh-TW" altLang="en-US" sz="3600" b="1" dirty="0" smtClean="0">
                <a:solidFill>
                  <a:srgbClr val="FFFFFF"/>
                </a:solidFill>
                <a:latin typeface="標楷體" pitchFamily="65" charset="-120"/>
                <a:ea typeface="標楷體" pitchFamily="65" charset="-120"/>
                <a:cs typeface="Arial" charset="0"/>
              </a:rPr>
              <a:t>服務系統設計矩陣</a:t>
            </a:r>
            <a:endParaRPr kumimoji="1" lang="zh-TW" altLang="en-US" sz="3600" b="1" dirty="0">
              <a:solidFill>
                <a:srgbClr val="FFFFFF"/>
              </a:solidFill>
              <a:latin typeface="標楷體" pitchFamily="65" charset="-120"/>
              <a:ea typeface="標楷體" pitchFamily="65" charset="-120"/>
              <a:cs typeface="Arial" charset="0"/>
            </a:endParaRPr>
          </a:p>
        </p:txBody>
      </p:sp>
    </p:spTree>
    <p:extLst>
      <p:ext uri="{BB962C8B-B14F-4D97-AF65-F5344CB8AC3E}">
        <p14:creationId xmlns:p14="http://schemas.microsoft.com/office/powerpoint/2010/main" xmlns="" val="2510960902"/>
      </p:ext>
    </p:extLst>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1769</Words>
  <Application>Microsoft Office PowerPoint</Application>
  <PresentationFormat>如螢幕大小 (4:3)</PresentationFormat>
  <Paragraphs>321</Paragraphs>
  <Slides>35</Slides>
  <Notes>21</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35</vt:i4>
      </vt:variant>
    </vt:vector>
  </HeadingPairs>
  <TitlesOfParts>
    <vt:vector size="36" baseType="lpstr">
      <vt:lpstr>Office 佈景主題</vt:lpstr>
      <vt:lpstr>第六章 服務流程</vt:lpstr>
      <vt:lpstr>投影片 2</vt:lpstr>
      <vt:lpstr>投影片 3</vt:lpstr>
      <vt:lpstr>投影片 4</vt:lpstr>
      <vt:lpstr>投影片 5</vt:lpstr>
      <vt:lpstr>銀行中高度與低度顧客接觸系統間的主要差異</vt:lpstr>
      <vt:lpstr>6-3   設  計  服  務  組  織</vt:lpstr>
      <vt:lpstr>服  務  設  計  與  一  般  產  品  開  發  之  差  異</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Wendy Moomoo Huang</dc:creator>
  <cp:lastModifiedBy>Cindy</cp:lastModifiedBy>
  <cp:revision>18</cp:revision>
  <dcterms:created xsi:type="dcterms:W3CDTF">2014-03-15T03:08:41Z</dcterms:created>
  <dcterms:modified xsi:type="dcterms:W3CDTF">2014-03-15T13:11:02Z</dcterms:modified>
</cp:coreProperties>
</file>