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3" r:id="rId2"/>
    <p:sldId id="282" r:id="rId3"/>
    <p:sldId id="267" r:id="rId4"/>
    <p:sldId id="283" r:id="rId5"/>
    <p:sldId id="284" r:id="rId6"/>
    <p:sldId id="286" r:id="rId7"/>
    <p:sldId id="287" r:id="rId8"/>
    <p:sldId id="288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304" r:id="rId22"/>
    <p:sldId id="30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1" r:id="rId38"/>
    <p:sldId id="323" r:id="rId39"/>
    <p:sldId id="324" r:id="rId40"/>
    <p:sldId id="326" r:id="rId41"/>
    <p:sldId id="325" r:id="rId42"/>
    <p:sldId id="332" r:id="rId43"/>
    <p:sldId id="327" r:id="rId44"/>
    <p:sldId id="329" r:id="rId45"/>
    <p:sldId id="330" r:id="rId46"/>
    <p:sldId id="331" r:id="rId47"/>
    <p:sldId id="264" r:id="rId48"/>
  </p:sldIdLst>
  <p:sldSz cx="9144000" cy="6858000" type="screen4x3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523" autoAdjust="0"/>
  </p:normalViewPr>
  <p:slideViewPr>
    <p:cSldViewPr showGuides="1">
      <p:cViewPr>
        <p:scale>
          <a:sx n="66" d="100"/>
          <a:sy n="66" d="100"/>
        </p:scale>
        <p:origin x="-498" y="-336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2" d="100"/>
          <a:sy n="52" d="100"/>
        </p:scale>
        <p:origin x="-1866" y="-102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72360-6E42-42DF-A8B9-57C11B483082}" type="doc">
      <dgm:prSet loTypeId="urn:microsoft.com/office/officeart/2005/8/layout/process1" loCatId="process" qsTypeId="urn:microsoft.com/office/officeart/2005/8/quickstyle/simple5" qsCatId="simple" csTypeId="urn:microsoft.com/office/officeart/2005/8/colors/colorful1#1" csCatId="colorful" phldr="1"/>
      <dgm:spPr/>
    </dgm:pt>
    <dgm:pt modelId="{4F8355E5-0AB9-4979-A58B-EC4F6CAA6EE7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94F64DED-3F90-408A-9ECF-5D3B4329184B}" type="parTrans" cxnId="{7E9A4040-CACA-4D20-BC9A-F7F89A1ACEE2}">
      <dgm:prSet/>
      <dgm:spPr/>
      <dgm:t>
        <a:bodyPr/>
        <a:lstStyle/>
        <a:p>
          <a:endParaRPr lang="zh-TW" altLang="en-US" sz="2000"/>
        </a:p>
      </dgm:t>
    </dgm:pt>
    <dgm:pt modelId="{CA5E3383-A224-44F6-AFB0-FD97B5CD3D75}" type="sibTrans" cxnId="{7E9A4040-CACA-4D20-BC9A-F7F89A1ACEE2}">
      <dgm:prSet custT="1"/>
      <dgm:spPr/>
      <dgm:t>
        <a:bodyPr/>
        <a:lstStyle/>
        <a:p>
          <a:endParaRPr lang="zh-TW" altLang="en-US" sz="2000"/>
        </a:p>
      </dgm:t>
    </dgm:pt>
    <dgm:pt modelId="{AF621A9D-6FBF-4B94-9BF2-E3F6E4740B09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製造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26BAD605-3FF7-45DE-B5A5-5445B78D7519}" type="parTrans" cxnId="{F3D10608-5632-493A-AC7B-79164A02D881}">
      <dgm:prSet/>
      <dgm:spPr/>
      <dgm:t>
        <a:bodyPr/>
        <a:lstStyle/>
        <a:p>
          <a:endParaRPr lang="zh-TW" altLang="en-US" sz="2000"/>
        </a:p>
      </dgm:t>
    </dgm:pt>
    <dgm:pt modelId="{7D31E187-9859-4AEA-AA00-49C605576EF8}" type="sibTrans" cxnId="{F3D10608-5632-493A-AC7B-79164A02D881}">
      <dgm:prSet custT="1"/>
      <dgm:spPr/>
      <dgm:t>
        <a:bodyPr/>
        <a:lstStyle/>
        <a:p>
          <a:endParaRPr lang="zh-TW" altLang="en-US" sz="2000"/>
        </a:p>
      </dgm:t>
    </dgm:pt>
    <dgm:pt modelId="{69834470-2F73-4DA9-9192-155776897906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itchFamily="34" charset="-120"/>
              <a:ea typeface="微軟正黑體" pitchFamily="34" charset="-120"/>
            </a:rPr>
            <a:t>配送</a:t>
          </a: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59771477-B510-40B1-A719-71815D2441A0}" type="parTrans" cxnId="{12406B1B-0346-4320-B5EB-34D5C6FD1FB8}">
      <dgm:prSet/>
      <dgm:spPr/>
      <dgm:t>
        <a:bodyPr/>
        <a:lstStyle/>
        <a:p>
          <a:endParaRPr lang="zh-TW" altLang="en-US" sz="2000"/>
        </a:p>
      </dgm:t>
    </dgm:pt>
    <dgm:pt modelId="{D13A60FD-ACC8-4627-A7A4-C5C277B46AB1}" type="sibTrans" cxnId="{12406B1B-0346-4320-B5EB-34D5C6FD1FB8}">
      <dgm:prSet/>
      <dgm:spPr/>
      <dgm:t>
        <a:bodyPr/>
        <a:lstStyle/>
        <a:p>
          <a:endParaRPr lang="zh-TW" altLang="en-US" sz="2000"/>
        </a:p>
      </dgm:t>
    </dgm:pt>
    <dgm:pt modelId="{B9F5DC08-D086-4190-8A53-9D887F6030EB}" type="pres">
      <dgm:prSet presAssocID="{F4F72360-6E42-42DF-A8B9-57C11B483082}" presName="Name0" presStyleCnt="0">
        <dgm:presLayoutVars>
          <dgm:dir/>
          <dgm:resizeHandles val="exact"/>
        </dgm:presLayoutVars>
      </dgm:prSet>
      <dgm:spPr/>
    </dgm:pt>
    <dgm:pt modelId="{4E0ACDFA-E7DE-4404-8008-655D2D007903}" type="pres">
      <dgm:prSet presAssocID="{4F8355E5-0AB9-4979-A58B-EC4F6CAA6EE7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7D93068D-CB7E-4D95-876A-23BAFE336848}" type="pres">
      <dgm:prSet presAssocID="{CA5E3383-A224-44F6-AFB0-FD97B5CD3D75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834C63A-AB5D-4B19-AD36-AB092414157B}" type="pres">
      <dgm:prSet presAssocID="{CA5E3383-A224-44F6-AFB0-FD97B5CD3D75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D1D48E2-F2C2-429D-94AF-7C92361A50CD}" type="pres">
      <dgm:prSet presAssocID="{AF621A9D-6FBF-4B94-9BF2-E3F6E4740B09}" presName="node" presStyleLbl="node1" presStyleIdx="1" presStyleCnt="3" custLinFactNeighborX="7147" custLinFactNeighborY="-76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66A97BB6-3554-4C4B-A9EE-ACD8CF9273FE}" type="pres">
      <dgm:prSet presAssocID="{7D31E187-9859-4AEA-AA00-49C605576EF8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A9A5267-A3F3-4152-B928-3C1550C22375}" type="pres">
      <dgm:prSet presAssocID="{7D31E187-9859-4AEA-AA00-49C605576EF8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E6DB687-E28B-4683-B012-27427F273349}" type="pres">
      <dgm:prSet presAssocID="{69834470-2F73-4DA9-9192-155776897906}" presName="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3D10608-5632-493A-AC7B-79164A02D881}" srcId="{F4F72360-6E42-42DF-A8B9-57C11B483082}" destId="{AF621A9D-6FBF-4B94-9BF2-E3F6E4740B09}" srcOrd="1" destOrd="0" parTransId="{26BAD605-3FF7-45DE-B5A5-5445B78D7519}" sibTransId="{7D31E187-9859-4AEA-AA00-49C605576EF8}"/>
    <dgm:cxn modelId="{13F804ED-B21E-45B2-BC20-FAE4337CC466}" type="presOf" srcId="{CA5E3383-A224-44F6-AFB0-FD97B5CD3D75}" destId="{7834C63A-AB5D-4B19-AD36-AB092414157B}" srcOrd="1" destOrd="0" presId="urn:microsoft.com/office/officeart/2005/8/layout/process1"/>
    <dgm:cxn modelId="{7E9A4040-CACA-4D20-BC9A-F7F89A1ACEE2}" srcId="{F4F72360-6E42-42DF-A8B9-57C11B483082}" destId="{4F8355E5-0AB9-4979-A58B-EC4F6CAA6EE7}" srcOrd="0" destOrd="0" parTransId="{94F64DED-3F90-408A-9ECF-5D3B4329184B}" sibTransId="{CA5E3383-A224-44F6-AFB0-FD97B5CD3D75}"/>
    <dgm:cxn modelId="{12406B1B-0346-4320-B5EB-34D5C6FD1FB8}" srcId="{F4F72360-6E42-42DF-A8B9-57C11B483082}" destId="{69834470-2F73-4DA9-9192-155776897906}" srcOrd="2" destOrd="0" parTransId="{59771477-B510-40B1-A719-71815D2441A0}" sibTransId="{D13A60FD-ACC8-4627-A7A4-C5C277B46AB1}"/>
    <dgm:cxn modelId="{7B8E4B0E-69E2-486B-B0F3-600709726890}" type="presOf" srcId="{7D31E187-9859-4AEA-AA00-49C605576EF8}" destId="{66A97BB6-3554-4C4B-A9EE-ACD8CF9273FE}" srcOrd="0" destOrd="0" presId="urn:microsoft.com/office/officeart/2005/8/layout/process1"/>
    <dgm:cxn modelId="{CC4F69D8-6EA1-4D14-B152-BDD35C365D54}" type="presOf" srcId="{CA5E3383-A224-44F6-AFB0-FD97B5CD3D75}" destId="{7D93068D-CB7E-4D95-876A-23BAFE336848}" srcOrd="0" destOrd="0" presId="urn:microsoft.com/office/officeart/2005/8/layout/process1"/>
    <dgm:cxn modelId="{0960E5C4-8E9E-48B9-A3D1-A4E58EF3BB85}" type="presOf" srcId="{F4F72360-6E42-42DF-A8B9-57C11B483082}" destId="{B9F5DC08-D086-4190-8A53-9D887F6030EB}" srcOrd="0" destOrd="0" presId="urn:microsoft.com/office/officeart/2005/8/layout/process1"/>
    <dgm:cxn modelId="{0C0E4F0F-E716-4C19-B770-99B30F1AEF85}" type="presOf" srcId="{69834470-2F73-4DA9-9192-155776897906}" destId="{6E6DB687-E28B-4683-B012-27427F273349}" srcOrd="0" destOrd="0" presId="urn:microsoft.com/office/officeart/2005/8/layout/process1"/>
    <dgm:cxn modelId="{5AB7CA44-EBFF-43A8-9D86-01101DCA0527}" type="presOf" srcId="{AF621A9D-6FBF-4B94-9BF2-E3F6E4740B09}" destId="{BD1D48E2-F2C2-429D-94AF-7C92361A50CD}" srcOrd="0" destOrd="0" presId="urn:microsoft.com/office/officeart/2005/8/layout/process1"/>
    <dgm:cxn modelId="{A988B11A-253D-4DFF-95A6-9389F1962607}" type="presOf" srcId="{4F8355E5-0AB9-4979-A58B-EC4F6CAA6EE7}" destId="{4E0ACDFA-E7DE-4404-8008-655D2D007903}" srcOrd="0" destOrd="0" presId="urn:microsoft.com/office/officeart/2005/8/layout/process1"/>
    <dgm:cxn modelId="{3B1A60B6-C181-4641-BA27-17A32CC6901C}" type="presOf" srcId="{7D31E187-9859-4AEA-AA00-49C605576EF8}" destId="{CA9A5267-A3F3-4152-B928-3C1550C22375}" srcOrd="1" destOrd="0" presId="urn:microsoft.com/office/officeart/2005/8/layout/process1"/>
    <dgm:cxn modelId="{CD9D7A69-C9BD-47F3-9801-8B0E473ED672}" type="presParOf" srcId="{B9F5DC08-D086-4190-8A53-9D887F6030EB}" destId="{4E0ACDFA-E7DE-4404-8008-655D2D007903}" srcOrd="0" destOrd="0" presId="urn:microsoft.com/office/officeart/2005/8/layout/process1"/>
    <dgm:cxn modelId="{73709AA6-5A2F-4260-8BB6-4CF36FA9EA8C}" type="presParOf" srcId="{B9F5DC08-D086-4190-8A53-9D887F6030EB}" destId="{7D93068D-CB7E-4D95-876A-23BAFE336848}" srcOrd="1" destOrd="0" presId="urn:microsoft.com/office/officeart/2005/8/layout/process1"/>
    <dgm:cxn modelId="{25D113C8-D656-437B-AE93-02C0854AF457}" type="presParOf" srcId="{7D93068D-CB7E-4D95-876A-23BAFE336848}" destId="{7834C63A-AB5D-4B19-AD36-AB092414157B}" srcOrd="0" destOrd="0" presId="urn:microsoft.com/office/officeart/2005/8/layout/process1"/>
    <dgm:cxn modelId="{DA6A4E5C-2271-4668-AE44-F6908F7CEF68}" type="presParOf" srcId="{B9F5DC08-D086-4190-8A53-9D887F6030EB}" destId="{BD1D48E2-F2C2-429D-94AF-7C92361A50CD}" srcOrd="2" destOrd="0" presId="urn:microsoft.com/office/officeart/2005/8/layout/process1"/>
    <dgm:cxn modelId="{63E79B83-6A9D-4770-B2DC-230ECB5939C7}" type="presParOf" srcId="{B9F5DC08-D086-4190-8A53-9D887F6030EB}" destId="{66A97BB6-3554-4C4B-A9EE-ACD8CF9273FE}" srcOrd="3" destOrd="0" presId="urn:microsoft.com/office/officeart/2005/8/layout/process1"/>
    <dgm:cxn modelId="{55423A4D-E97E-4816-A102-46215D6B7D17}" type="presParOf" srcId="{66A97BB6-3554-4C4B-A9EE-ACD8CF9273FE}" destId="{CA9A5267-A3F3-4152-B928-3C1550C22375}" srcOrd="0" destOrd="0" presId="urn:microsoft.com/office/officeart/2005/8/layout/process1"/>
    <dgm:cxn modelId="{2692FF49-6739-486E-A49C-F74E0A944CC5}" type="presParOf" srcId="{B9F5DC08-D086-4190-8A53-9D887F6030EB}" destId="{6E6DB687-E28B-4683-B012-27427F2733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559FC-FEF8-41FC-AADF-BD01A598200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</dgm:pt>
    <dgm:pt modelId="{C51E1EB1-B0B0-4A57-911D-86EF0EC320D4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工作中心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AE0E13FF-CA51-4E78-B3BA-C1D555B879FF}" type="parTrans" cxnId="{1911BCEE-D9FE-43D5-9EA2-5BF050EAA5EF}">
      <dgm:prSet/>
      <dgm:spPr/>
      <dgm:t>
        <a:bodyPr/>
        <a:lstStyle/>
        <a:p>
          <a:endParaRPr lang="zh-TW" altLang="en-US"/>
        </a:p>
      </dgm:t>
    </dgm:pt>
    <dgm:pt modelId="{9C88D249-4A6D-4621-8A10-876BFB5B475F}" type="sibTrans" cxnId="{1911BCEE-D9FE-43D5-9EA2-5BF050EAA5EF}">
      <dgm:prSet/>
      <dgm:spPr/>
      <dgm:t>
        <a:bodyPr/>
        <a:lstStyle/>
        <a:p>
          <a:endParaRPr lang="zh-TW" altLang="en-US"/>
        </a:p>
      </dgm:t>
    </dgm:pt>
    <dgm:pt modelId="{A5602CAE-55C0-4321-B9E7-76AFC9AF34CD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製造單元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5E7E42B-25CF-42BB-AC5C-AC85304F5715}" type="parTrans" cxnId="{B2122251-4894-4220-B1BD-8D8A0FC1C9EE}">
      <dgm:prSet/>
      <dgm:spPr/>
      <dgm:t>
        <a:bodyPr/>
        <a:lstStyle/>
        <a:p>
          <a:endParaRPr lang="zh-TW" altLang="en-US"/>
        </a:p>
      </dgm:t>
    </dgm:pt>
    <dgm:pt modelId="{7D1FBEE5-8873-46F2-91EF-5D41D19CD95A}" type="sibTrans" cxnId="{B2122251-4894-4220-B1BD-8D8A0FC1C9EE}">
      <dgm:prSet/>
      <dgm:spPr/>
      <dgm:t>
        <a:bodyPr/>
        <a:lstStyle/>
        <a:p>
          <a:endParaRPr lang="zh-TW" altLang="en-US"/>
        </a:p>
      </dgm:t>
    </dgm:pt>
    <dgm:pt modelId="{BF271C0A-F337-4627-A20C-DE4137B7919B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專案佈置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87E5A740-28A3-4B5D-A972-C528A433FF55}" type="parTrans" cxnId="{FBF05F60-6595-48C1-AD55-225B21A0FFD3}">
      <dgm:prSet/>
      <dgm:spPr/>
      <dgm:t>
        <a:bodyPr/>
        <a:lstStyle/>
        <a:p>
          <a:endParaRPr lang="zh-TW" altLang="en-US"/>
        </a:p>
      </dgm:t>
    </dgm:pt>
    <dgm:pt modelId="{AF4BCAF3-C9CF-4070-B08E-0966A1CA835D}" type="sibTrans" cxnId="{FBF05F60-6595-48C1-AD55-225B21A0FFD3}">
      <dgm:prSet/>
      <dgm:spPr/>
      <dgm:t>
        <a:bodyPr/>
        <a:lstStyle/>
        <a:p>
          <a:endParaRPr lang="zh-TW" altLang="en-US"/>
        </a:p>
      </dgm:t>
    </dgm:pt>
    <dgm:pt modelId="{14F71630-7D38-44D4-A009-C7159A9ECFD2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連續流程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1E9FA9C-F173-4BC2-B20D-00E0B8737D37}" type="parTrans" cxnId="{629CE923-B707-465F-9D3E-24803D65249B}">
      <dgm:prSet/>
      <dgm:spPr/>
      <dgm:t>
        <a:bodyPr/>
        <a:lstStyle/>
        <a:p>
          <a:endParaRPr lang="zh-TW" altLang="en-US"/>
        </a:p>
      </dgm:t>
    </dgm:pt>
    <dgm:pt modelId="{6819445B-C105-48D6-8448-4B42FF3F6D22}" type="sibTrans" cxnId="{629CE923-B707-465F-9D3E-24803D65249B}">
      <dgm:prSet/>
      <dgm:spPr/>
      <dgm:t>
        <a:bodyPr/>
        <a:lstStyle/>
        <a:p>
          <a:endParaRPr lang="zh-TW" altLang="en-US"/>
        </a:p>
      </dgm:t>
    </dgm:pt>
    <dgm:pt modelId="{C0E5ADAF-011B-4073-ACFD-CD3BC6309393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裝配線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4CB3A6C-3EB4-40B4-9351-E38D863AABBC}" type="parTrans" cxnId="{7EB7602F-D8DF-4F0D-866F-500518684228}">
      <dgm:prSet/>
      <dgm:spPr/>
      <dgm:t>
        <a:bodyPr/>
        <a:lstStyle/>
        <a:p>
          <a:endParaRPr lang="zh-TW" altLang="en-US"/>
        </a:p>
      </dgm:t>
    </dgm:pt>
    <dgm:pt modelId="{05032983-CC57-4B92-8DBA-3CE3B320C1BB}" type="sibTrans" cxnId="{7EB7602F-D8DF-4F0D-866F-500518684228}">
      <dgm:prSet/>
      <dgm:spPr/>
      <dgm:t>
        <a:bodyPr/>
        <a:lstStyle/>
        <a:p>
          <a:endParaRPr lang="zh-TW" altLang="en-US"/>
        </a:p>
      </dgm:t>
    </dgm:pt>
    <dgm:pt modelId="{5E4E3D65-ED0A-4EB0-B086-B193BC14188D}" type="pres">
      <dgm:prSet presAssocID="{E1C559FC-FEF8-41FC-AADF-BD01A5982003}" presName="compositeShape" presStyleCnt="0">
        <dgm:presLayoutVars>
          <dgm:chMax val="7"/>
          <dgm:dir/>
          <dgm:resizeHandles val="exact"/>
        </dgm:presLayoutVars>
      </dgm:prSet>
      <dgm:spPr/>
    </dgm:pt>
    <dgm:pt modelId="{50E251A0-89B2-4B3A-A2FE-D1793AF4676B}" type="pres">
      <dgm:prSet presAssocID="{C51E1EB1-B0B0-4A57-911D-86EF0EC320D4}" presName="circ1" presStyleLbl="vennNode1" presStyleIdx="0" presStyleCnt="5" custScaleX="76967" custScaleY="76967" custLinFactX="-16828" custLinFactNeighborX="-100000" custLinFactNeighborY="-51794"/>
      <dgm:spPr/>
      <dgm:t>
        <a:bodyPr/>
        <a:lstStyle/>
        <a:p>
          <a:endParaRPr lang="zh-TW" altLang="en-US"/>
        </a:p>
      </dgm:t>
    </dgm:pt>
    <dgm:pt modelId="{BED22890-EFDE-4192-ADC4-BD067CB53A57}" type="pres">
      <dgm:prSet presAssocID="{C51E1EB1-B0B0-4A57-911D-86EF0EC320D4}" presName="circ1Tx" presStyleLbl="revTx" presStyleIdx="0" presStyleCnt="0" custScaleX="84846" custScaleY="73090" custLinFactNeighborX="-99056" custLinFactNeighborY="67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9EAE6E-9993-4F81-BD56-1ADE280B7EEE}" type="pres">
      <dgm:prSet presAssocID="{A5602CAE-55C0-4321-B9E7-76AFC9AF34CD}" presName="circ2" presStyleLbl="vennNode1" presStyleIdx="1" presStyleCnt="5" custScaleX="87386" custScaleY="87386" custLinFactX="-5346" custLinFactNeighborX="-100000" custLinFactNeighborY="-37794"/>
      <dgm:spPr/>
    </dgm:pt>
    <dgm:pt modelId="{45645C41-11B3-4C7E-A6BE-AB3DF62E6CB8}" type="pres">
      <dgm:prSet presAssocID="{A5602CAE-55C0-4321-B9E7-76AFC9AF34CD}" presName="circ2Tx" presStyleLbl="revTx" presStyleIdx="0" presStyleCnt="0" custLinFactX="-100000" custLinFactNeighborX="-108742" custLinFactNeighborY="-19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7267D-C797-4E83-B24E-6E4C7CDC7ED6}" type="pres">
      <dgm:prSet presAssocID="{14F71630-7D38-44D4-A009-C7159A9ECFD2}" presName="circ3" presStyleLbl="vennNode1" presStyleIdx="2" presStyleCnt="5" custScaleX="80471" custScaleY="80471" custLinFactNeighborX="9906" custLinFactNeighborY="-23048"/>
      <dgm:spPr/>
    </dgm:pt>
    <dgm:pt modelId="{B8D7DE9F-AD38-449C-9F68-57E2ABED08BE}" type="pres">
      <dgm:prSet presAssocID="{14F71630-7D38-44D4-A009-C7159A9ECFD2}" presName="circ3Tx" presStyleLbl="revTx" presStyleIdx="0" presStyleCnt="0" custScaleX="68005" custScaleY="80051" custLinFactNeighborX="-89623" custLinFactNeighborY="-92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E92F3-21AE-4090-AC35-082F7EBCD341}" type="pres">
      <dgm:prSet presAssocID="{C0E5ADAF-011B-4073-ACFD-CD3BC6309393}" presName="circ4" presStyleLbl="vennNode1" presStyleIdx="3" presStyleCnt="5" custScaleX="79048" custScaleY="79048" custLinFactNeighborX="2162" custLinFactNeighborY="-48544"/>
      <dgm:spPr/>
    </dgm:pt>
    <dgm:pt modelId="{A4322034-36DC-42EF-84C1-40C127B2F396}" type="pres">
      <dgm:prSet presAssocID="{C0E5ADAF-011B-4073-ACFD-CD3BC6309393}" presName="circ4Tx" presStyleLbl="revTx" presStyleIdx="0" presStyleCnt="0" custScaleX="66103" custScaleY="64466" custLinFactX="6436" custLinFactY="-35093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D25AF8-198B-40C3-AF7F-D39F559E30A8}" type="pres">
      <dgm:prSet presAssocID="{BF271C0A-F337-4627-A20C-DE4137B7919B}" presName="circ5" presStyleLbl="vennNode1" presStyleIdx="4" presStyleCnt="5" custScaleX="71410" custScaleY="71410" custLinFactX="-13357" custLinFactY="-17719" custLinFactNeighborX="-100000" custLinFactNeighborY="-100000"/>
      <dgm:spPr/>
    </dgm:pt>
    <dgm:pt modelId="{918363DF-7F9C-4EC3-B14B-44F2D2D264A9}" type="pres">
      <dgm:prSet presAssocID="{BF271C0A-F337-4627-A20C-DE4137B7919B}" presName="circ5Tx" presStyleLbl="revTx" presStyleIdx="0" presStyleCnt="0" custScaleX="98254" custScaleY="80694" custLinFactY="-22351" custLinFactNeighborX="-17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9CE923-B707-465F-9D3E-24803D65249B}" srcId="{E1C559FC-FEF8-41FC-AADF-BD01A5982003}" destId="{14F71630-7D38-44D4-A009-C7159A9ECFD2}" srcOrd="2" destOrd="0" parTransId="{F1E9FA9C-F173-4BC2-B20D-00E0B8737D37}" sibTransId="{6819445B-C105-48D6-8448-4B42FF3F6D22}"/>
    <dgm:cxn modelId="{7EB7602F-D8DF-4F0D-866F-500518684228}" srcId="{E1C559FC-FEF8-41FC-AADF-BD01A5982003}" destId="{C0E5ADAF-011B-4073-ACFD-CD3BC6309393}" srcOrd="3" destOrd="0" parTransId="{F4CB3A6C-3EB4-40B4-9351-E38D863AABBC}" sibTransId="{05032983-CC57-4B92-8DBA-3CE3B320C1BB}"/>
    <dgm:cxn modelId="{FBF05F60-6595-48C1-AD55-225B21A0FFD3}" srcId="{E1C559FC-FEF8-41FC-AADF-BD01A5982003}" destId="{BF271C0A-F337-4627-A20C-DE4137B7919B}" srcOrd="4" destOrd="0" parTransId="{87E5A740-28A3-4B5D-A972-C528A433FF55}" sibTransId="{AF4BCAF3-C9CF-4070-B08E-0966A1CA835D}"/>
    <dgm:cxn modelId="{0A435B82-4EB9-42B5-A0EF-D3BE7246148B}" type="presOf" srcId="{E1C559FC-FEF8-41FC-AADF-BD01A5982003}" destId="{5E4E3D65-ED0A-4EB0-B086-B193BC14188D}" srcOrd="0" destOrd="0" presId="urn:microsoft.com/office/officeart/2005/8/layout/venn1"/>
    <dgm:cxn modelId="{945CABDA-61D1-4438-A36B-29694D04C560}" type="presOf" srcId="{A5602CAE-55C0-4321-B9E7-76AFC9AF34CD}" destId="{45645C41-11B3-4C7E-A6BE-AB3DF62E6CB8}" srcOrd="0" destOrd="0" presId="urn:microsoft.com/office/officeart/2005/8/layout/venn1"/>
    <dgm:cxn modelId="{C4A89911-B060-4CAA-8494-8A6AFE9AB83E}" type="presOf" srcId="{C0E5ADAF-011B-4073-ACFD-CD3BC6309393}" destId="{A4322034-36DC-42EF-84C1-40C127B2F396}" srcOrd="0" destOrd="0" presId="urn:microsoft.com/office/officeart/2005/8/layout/venn1"/>
    <dgm:cxn modelId="{FEC72625-02E6-4B31-9CCA-6578915F0231}" type="presOf" srcId="{14F71630-7D38-44D4-A009-C7159A9ECFD2}" destId="{B8D7DE9F-AD38-449C-9F68-57E2ABED08BE}" srcOrd="0" destOrd="0" presId="urn:microsoft.com/office/officeart/2005/8/layout/venn1"/>
    <dgm:cxn modelId="{85732094-1A6E-4DAB-843A-227146763B56}" type="presOf" srcId="{C51E1EB1-B0B0-4A57-911D-86EF0EC320D4}" destId="{BED22890-EFDE-4192-ADC4-BD067CB53A57}" srcOrd="0" destOrd="0" presId="urn:microsoft.com/office/officeart/2005/8/layout/venn1"/>
    <dgm:cxn modelId="{1911BCEE-D9FE-43D5-9EA2-5BF050EAA5EF}" srcId="{E1C559FC-FEF8-41FC-AADF-BD01A5982003}" destId="{C51E1EB1-B0B0-4A57-911D-86EF0EC320D4}" srcOrd="0" destOrd="0" parTransId="{AE0E13FF-CA51-4E78-B3BA-C1D555B879FF}" sibTransId="{9C88D249-4A6D-4621-8A10-876BFB5B475F}"/>
    <dgm:cxn modelId="{6B3A9463-1D50-4177-B658-ADF4DCA21E25}" type="presOf" srcId="{BF271C0A-F337-4627-A20C-DE4137B7919B}" destId="{918363DF-7F9C-4EC3-B14B-44F2D2D264A9}" srcOrd="0" destOrd="0" presId="urn:microsoft.com/office/officeart/2005/8/layout/venn1"/>
    <dgm:cxn modelId="{B2122251-4894-4220-B1BD-8D8A0FC1C9EE}" srcId="{E1C559FC-FEF8-41FC-AADF-BD01A5982003}" destId="{A5602CAE-55C0-4321-B9E7-76AFC9AF34CD}" srcOrd="1" destOrd="0" parTransId="{75E7E42B-25CF-42BB-AC5C-AC85304F5715}" sibTransId="{7D1FBEE5-8873-46F2-91EF-5D41D19CD95A}"/>
    <dgm:cxn modelId="{9501FD95-A41C-4ECE-BA3D-394F73A256D2}" type="presParOf" srcId="{5E4E3D65-ED0A-4EB0-B086-B193BC14188D}" destId="{50E251A0-89B2-4B3A-A2FE-D1793AF4676B}" srcOrd="0" destOrd="0" presId="urn:microsoft.com/office/officeart/2005/8/layout/venn1"/>
    <dgm:cxn modelId="{F7BF3A3C-C30C-4D4A-B50A-B009B14786A8}" type="presParOf" srcId="{5E4E3D65-ED0A-4EB0-B086-B193BC14188D}" destId="{BED22890-EFDE-4192-ADC4-BD067CB53A57}" srcOrd="1" destOrd="0" presId="urn:microsoft.com/office/officeart/2005/8/layout/venn1"/>
    <dgm:cxn modelId="{B5D21F81-5E33-49F0-901B-755199727773}" type="presParOf" srcId="{5E4E3D65-ED0A-4EB0-B086-B193BC14188D}" destId="{619EAE6E-9993-4F81-BD56-1ADE280B7EEE}" srcOrd="2" destOrd="0" presId="urn:microsoft.com/office/officeart/2005/8/layout/venn1"/>
    <dgm:cxn modelId="{B4E07663-F915-4F54-A7A1-C3BECC7B68CC}" type="presParOf" srcId="{5E4E3D65-ED0A-4EB0-B086-B193BC14188D}" destId="{45645C41-11B3-4C7E-A6BE-AB3DF62E6CB8}" srcOrd="3" destOrd="0" presId="urn:microsoft.com/office/officeart/2005/8/layout/venn1"/>
    <dgm:cxn modelId="{4BCE52E0-AB65-4A42-87D7-7D551DD20A61}" type="presParOf" srcId="{5E4E3D65-ED0A-4EB0-B086-B193BC14188D}" destId="{12F7267D-C797-4E83-B24E-6E4C7CDC7ED6}" srcOrd="4" destOrd="0" presId="urn:microsoft.com/office/officeart/2005/8/layout/venn1"/>
    <dgm:cxn modelId="{AF6C4A9C-56CA-47A4-8D97-DCC70A45CD3E}" type="presParOf" srcId="{5E4E3D65-ED0A-4EB0-B086-B193BC14188D}" destId="{B8D7DE9F-AD38-449C-9F68-57E2ABED08BE}" srcOrd="5" destOrd="0" presId="urn:microsoft.com/office/officeart/2005/8/layout/venn1"/>
    <dgm:cxn modelId="{75FDB0EC-1EEB-4017-913D-378B2EB10C83}" type="presParOf" srcId="{5E4E3D65-ED0A-4EB0-B086-B193BC14188D}" destId="{FD1E92F3-21AE-4090-AC35-082F7EBCD341}" srcOrd="6" destOrd="0" presId="urn:microsoft.com/office/officeart/2005/8/layout/venn1"/>
    <dgm:cxn modelId="{83B71B21-E059-458A-8EF9-CF8F905B5BA9}" type="presParOf" srcId="{5E4E3D65-ED0A-4EB0-B086-B193BC14188D}" destId="{A4322034-36DC-42EF-84C1-40C127B2F396}" srcOrd="7" destOrd="0" presId="urn:microsoft.com/office/officeart/2005/8/layout/venn1"/>
    <dgm:cxn modelId="{25D4C099-0308-4445-A894-1146D2060A7C}" type="presParOf" srcId="{5E4E3D65-ED0A-4EB0-B086-B193BC14188D}" destId="{D4D25AF8-198B-40C3-AF7F-D39F559E30A8}" srcOrd="8" destOrd="0" presId="urn:microsoft.com/office/officeart/2005/8/layout/venn1"/>
    <dgm:cxn modelId="{24C3BDE5-6E08-46F1-8B25-B1A58F8BBB86}" type="presParOf" srcId="{5E4E3D65-ED0A-4EB0-B086-B193BC14188D}" destId="{918363DF-7F9C-4EC3-B14B-44F2D2D264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D6827-0CD8-4EB6-8945-CD95FDA154B1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C9EE5FD-6E5B-4257-BAB2-04550FDF0653}">
      <dgm:prSet phldrT="[文字]"/>
      <dgm:spPr/>
      <dgm:t>
        <a:bodyPr/>
        <a:lstStyle/>
        <a:p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PCB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個案產業認識</a:t>
          </a:r>
          <a:endParaRPr lang="zh-TW" altLang="en-US" b="1" dirty="0"/>
        </a:p>
      </dgm:t>
    </dgm:pt>
    <dgm:pt modelId="{89781673-4745-456E-9716-ADD6553832A0}" type="parTrans" cxnId="{711D5518-E2B6-4EC8-8B43-32429CAE73D9}">
      <dgm:prSet/>
      <dgm:spPr/>
      <dgm:t>
        <a:bodyPr/>
        <a:lstStyle/>
        <a:p>
          <a:endParaRPr lang="zh-TW" altLang="en-US"/>
        </a:p>
      </dgm:t>
    </dgm:pt>
    <dgm:pt modelId="{3BF990A4-0447-430A-BA30-38A62E6646F3}" type="sibTrans" cxnId="{711D5518-E2B6-4EC8-8B43-32429CAE73D9}">
      <dgm:prSet/>
      <dgm:spPr/>
      <dgm:t>
        <a:bodyPr/>
        <a:lstStyle/>
        <a:p>
          <a:endParaRPr lang="zh-TW" altLang="en-US"/>
        </a:p>
      </dgm:t>
    </dgm:pt>
    <dgm:pt modelId="{C4D2027B-8342-4556-B063-F13FF03168F4}">
      <dgm:prSet phldrT="[文字]"/>
      <dgm:spPr/>
      <dgm:t>
        <a:bodyPr/>
        <a:lstStyle/>
        <a:p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PCB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生產流程</a:t>
          </a:r>
          <a:endParaRPr lang="zh-TW" altLang="en-US" b="1" dirty="0"/>
        </a:p>
      </dgm:t>
    </dgm:pt>
    <dgm:pt modelId="{877AE28E-D2C8-4DA6-BF45-632B20C3EDDA}" type="parTrans" cxnId="{97AF4F75-60A0-459B-B670-73CBEAA5238E}">
      <dgm:prSet/>
      <dgm:spPr/>
      <dgm:t>
        <a:bodyPr/>
        <a:lstStyle/>
        <a:p>
          <a:endParaRPr lang="zh-TW" altLang="en-US"/>
        </a:p>
      </dgm:t>
    </dgm:pt>
    <dgm:pt modelId="{5FBAD28D-6F38-4238-A11B-6F6D4423B3F4}" type="sibTrans" cxnId="{97AF4F75-60A0-459B-B670-73CBEAA5238E}">
      <dgm:prSet/>
      <dgm:spPr/>
      <dgm:t>
        <a:bodyPr/>
        <a:lstStyle/>
        <a:p>
          <a:endParaRPr lang="zh-TW" altLang="en-US"/>
        </a:p>
      </dgm:t>
    </dgm:pt>
    <dgm:pt modelId="{976E74A5-B6C4-45A3-85E0-BBBB9263222A}" type="pres">
      <dgm:prSet presAssocID="{B3DD6827-0CD8-4EB6-8945-CD95FDA154B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BA4CD2-CE08-4C13-8CF8-4BDE468774BE}" type="pres">
      <dgm:prSet presAssocID="{B3DD6827-0CD8-4EB6-8945-CD95FDA154B1}" presName="ribbon" presStyleLbl="node1" presStyleIdx="0" presStyleCnt="1"/>
      <dgm:spPr/>
    </dgm:pt>
    <dgm:pt modelId="{C148576C-9F1D-4619-87B5-3DA2F319D432}" type="pres">
      <dgm:prSet presAssocID="{B3DD6827-0CD8-4EB6-8945-CD95FDA154B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52DAD3-60A9-4DF1-A67B-D0CE68A29034}" type="pres">
      <dgm:prSet presAssocID="{B3DD6827-0CD8-4EB6-8945-CD95FDA154B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1D5518-E2B6-4EC8-8B43-32429CAE73D9}" srcId="{B3DD6827-0CD8-4EB6-8945-CD95FDA154B1}" destId="{DC9EE5FD-6E5B-4257-BAB2-04550FDF0653}" srcOrd="0" destOrd="0" parTransId="{89781673-4745-456E-9716-ADD6553832A0}" sibTransId="{3BF990A4-0447-430A-BA30-38A62E6646F3}"/>
    <dgm:cxn modelId="{97AF4F75-60A0-459B-B670-73CBEAA5238E}" srcId="{B3DD6827-0CD8-4EB6-8945-CD95FDA154B1}" destId="{C4D2027B-8342-4556-B063-F13FF03168F4}" srcOrd="1" destOrd="0" parTransId="{877AE28E-D2C8-4DA6-BF45-632B20C3EDDA}" sibTransId="{5FBAD28D-6F38-4238-A11B-6F6D4423B3F4}"/>
    <dgm:cxn modelId="{80F54F5B-0718-440E-9189-0E75C686B5A1}" type="presOf" srcId="{C4D2027B-8342-4556-B063-F13FF03168F4}" destId="{2D52DAD3-60A9-4DF1-A67B-D0CE68A29034}" srcOrd="0" destOrd="0" presId="urn:microsoft.com/office/officeart/2005/8/layout/arrow6"/>
    <dgm:cxn modelId="{550E00D7-327F-49B8-BF54-57582C493F8D}" type="presOf" srcId="{B3DD6827-0CD8-4EB6-8945-CD95FDA154B1}" destId="{976E74A5-B6C4-45A3-85E0-BBBB9263222A}" srcOrd="0" destOrd="0" presId="urn:microsoft.com/office/officeart/2005/8/layout/arrow6"/>
    <dgm:cxn modelId="{D0060428-2F71-4B3A-A47D-BDBF430B35D4}" type="presOf" srcId="{DC9EE5FD-6E5B-4257-BAB2-04550FDF0653}" destId="{C148576C-9F1D-4619-87B5-3DA2F319D432}" srcOrd="0" destOrd="0" presId="urn:microsoft.com/office/officeart/2005/8/layout/arrow6"/>
    <dgm:cxn modelId="{794FDB3A-C0E5-407B-BBF8-E32130A2CAF0}" type="presParOf" srcId="{976E74A5-B6C4-45A3-85E0-BBBB9263222A}" destId="{82BA4CD2-CE08-4C13-8CF8-4BDE468774BE}" srcOrd="0" destOrd="0" presId="urn:microsoft.com/office/officeart/2005/8/layout/arrow6"/>
    <dgm:cxn modelId="{17436908-460F-4C5D-AE71-07F104852B68}" type="presParOf" srcId="{976E74A5-B6C4-45A3-85E0-BBBB9263222A}" destId="{C148576C-9F1D-4619-87B5-3DA2F319D432}" srcOrd="1" destOrd="0" presId="urn:microsoft.com/office/officeart/2005/8/layout/arrow6"/>
    <dgm:cxn modelId="{50590B03-D6ED-4D04-94B2-80464B297E21}" type="presParOf" srcId="{976E74A5-B6C4-45A3-85E0-BBBB9263222A}" destId="{2D52DAD3-60A9-4DF1-A67B-D0CE68A2903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7A0CB-84EE-4803-8ADA-674F93C52305}" type="doc">
      <dgm:prSet loTypeId="urn:microsoft.com/office/officeart/2005/8/layout/radial5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8DB89B7-7ACF-4CC0-B37C-640FFFD5A9FD}">
      <dgm:prSet phldrT="[文字]"/>
      <dgm:spPr/>
      <dgm:t>
        <a:bodyPr/>
        <a:lstStyle/>
        <a:p>
          <a:r>
            <a: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FPC</a:t>
          </a:r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應用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1D4AFDD-4370-4E45-A5C2-276590750645}" type="parTrans" cxnId="{0C5DF274-E6A8-4BCA-8F91-F71C4A8CE5A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65CE480-352C-434B-B3F7-9DF72B9C9014}" type="sibTrans" cxnId="{0C5DF274-E6A8-4BCA-8F91-F71C4A8CE5A9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400A7ED-D89B-49A5-AA22-95DC6702E80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車用零件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D74983A-B765-4061-99B8-3C4A2A73F406}" type="parTrans" cxnId="{ACB6D8F6-2E9D-4905-977A-D78967CEB23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31F0517-3E01-4B6A-AB1C-2E7ED8E15222}" type="sibTrans" cxnId="{ACB6D8F6-2E9D-4905-977A-D78967CEB23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95B504A-09EB-4BD6-8806-9F681F69402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電子儀器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2A50C76-020E-4A85-9434-FE26F2C64B42}" type="parTrans" cxnId="{E71377DF-7455-4E17-8C05-FC661A7F0F8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27A65F8-14FB-410A-9904-D94E49CC76AA}" type="sibTrans" cxnId="{E71377DF-7455-4E17-8C05-FC661A7F0F82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EF02DE4-7A69-4DEF-B0C1-396C31886A5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通訊產品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952B766-0618-4519-9D8C-36709606E536}" type="parTrans" cxnId="{C99FF392-1FFC-413A-8119-94B69E15F67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1D9E391-663A-4012-8050-A8616AEF38A3}" type="sibTrans" cxnId="{C99FF392-1FFC-413A-8119-94B69E15F67E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600DD2C-B3F4-4147-8F8C-A3F117450D4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消費性電子產品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D859291-F571-47AA-A953-812F00913996}" type="parTrans" cxnId="{DB16FE93-90C9-488D-8800-881EFCBD94C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9CF23BA-5441-4F2D-93B4-865ED6A54323}" type="sibTrans" cxnId="{DB16FE93-90C9-488D-8800-881EFCBD94C3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A14FFC6B-CCA3-45D7-92D0-F8FF0036683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顯示器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C8BC5F3-75E8-4F65-BE71-35960893FE4C}" type="parTrans" cxnId="{3C600B83-A8DC-433E-9CF5-14EA99B5B33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A9EBFEA-6BAB-41A7-9622-B71B88D219E9}" type="sibTrans" cxnId="{3C600B83-A8DC-433E-9CF5-14EA99B5B335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2DAE9A8-F25D-45AD-A4B8-3EBE30B71F3D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個人電腦產品</a:t>
          </a:r>
          <a:endParaRPr lang="zh-TW" altLang="en-US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A9D2CD5-B0E1-48D0-BC28-C11C27EF5854}" type="parTrans" cxnId="{D0C8B8D5-74B3-4B16-A30F-871C9BCFF91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97C545C-2F02-48AC-BCC5-DC054C47F1B6}" type="sibTrans" cxnId="{D0C8B8D5-74B3-4B16-A30F-871C9BCFF91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B9A26FE-F95F-4A23-8B43-A4CDE872F9B8}" type="pres">
      <dgm:prSet presAssocID="{D2F7A0CB-84EE-4803-8ADA-674F93C523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3E4D6E-8267-46D9-996C-4F13BF8D7A17}" type="pres">
      <dgm:prSet presAssocID="{D8DB89B7-7ACF-4CC0-B37C-640FFFD5A9F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A64D12B-51D3-4419-A9D5-2DEC47D3C3B5}" type="pres">
      <dgm:prSet presAssocID="{CD74983A-B765-4061-99B8-3C4A2A73F406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07F2FC65-B52E-498F-82BC-E24C210D41EC}" type="pres">
      <dgm:prSet presAssocID="{CD74983A-B765-4061-99B8-3C4A2A73F406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CF409B2A-DA4D-4162-90D8-A487CACCB32F}" type="pres">
      <dgm:prSet presAssocID="{0400A7ED-D89B-49A5-AA22-95DC6702E80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F04A9-2C74-41E7-93AE-7E2B629DC79E}" type="pres">
      <dgm:prSet presAssocID="{52A50C76-020E-4A85-9434-FE26F2C64B42}" presName="parTrans" presStyleLbl="sibTrans2D1" presStyleIdx="1" presStyleCnt="6"/>
      <dgm:spPr/>
      <dgm:t>
        <a:bodyPr/>
        <a:lstStyle/>
        <a:p>
          <a:endParaRPr lang="zh-TW" altLang="en-US"/>
        </a:p>
      </dgm:t>
    </dgm:pt>
    <dgm:pt modelId="{A3CB9C70-793F-4E77-9519-042ABB028901}" type="pres">
      <dgm:prSet presAssocID="{52A50C76-020E-4A85-9434-FE26F2C64B42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96E56229-2495-4E3A-8B5A-9DBAD8EBFAD0}" type="pres">
      <dgm:prSet presAssocID="{F95B504A-09EB-4BD6-8806-9F681F6940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1B1F1-6A4C-48DA-A356-13B226911CD5}" type="pres">
      <dgm:prSet presAssocID="{2952B766-0618-4519-9D8C-36709606E536}" presName="parTrans" presStyleLbl="sibTrans2D1" presStyleIdx="2" presStyleCnt="6"/>
      <dgm:spPr/>
      <dgm:t>
        <a:bodyPr/>
        <a:lstStyle/>
        <a:p>
          <a:endParaRPr lang="zh-TW" altLang="en-US"/>
        </a:p>
      </dgm:t>
    </dgm:pt>
    <dgm:pt modelId="{DA86D021-8FEA-4957-9152-99115F311D5D}" type="pres">
      <dgm:prSet presAssocID="{2952B766-0618-4519-9D8C-36709606E536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76DAAE7E-AA85-4618-BF07-99807BE6A778}" type="pres">
      <dgm:prSet presAssocID="{7EF02DE4-7A69-4DEF-B0C1-396C31886A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172AD1-CD26-4D08-BA78-42748BA24FAE}" type="pres">
      <dgm:prSet presAssocID="{8D859291-F571-47AA-A953-812F00913996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4187B179-83C8-41B5-A33E-18FED0F75450}" type="pres">
      <dgm:prSet presAssocID="{8D859291-F571-47AA-A953-812F00913996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6AC9157B-99B9-48D7-BABB-1C6F66E2D3BC}" type="pres">
      <dgm:prSet presAssocID="{2600DD2C-B3F4-4147-8F8C-A3F117450D4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0FF4FC-F13A-4ADA-94C1-8C4642B938B2}" type="pres">
      <dgm:prSet presAssocID="{CC8BC5F3-75E8-4F65-BE71-35960893FE4C}" presName="parTrans" presStyleLbl="sibTrans2D1" presStyleIdx="4" presStyleCnt="6"/>
      <dgm:spPr/>
      <dgm:t>
        <a:bodyPr/>
        <a:lstStyle/>
        <a:p>
          <a:endParaRPr lang="zh-TW" altLang="en-US"/>
        </a:p>
      </dgm:t>
    </dgm:pt>
    <dgm:pt modelId="{8D4AECFD-F326-4F28-B99B-F41413CB7509}" type="pres">
      <dgm:prSet presAssocID="{CC8BC5F3-75E8-4F65-BE71-35960893FE4C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3E13A7BF-B014-4BDF-BA82-8B7D33A84F1C}" type="pres">
      <dgm:prSet presAssocID="{A14FFC6B-CCA3-45D7-92D0-F8FF003668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14C9DD-0FFC-41A7-A572-0585E26E449A}" type="pres">
      <dgm:prSet presAssocID="{0A9D2CD5-B0E1-48D0-BC28-C11C27EF5854}" presName="parTrans" presStyleLbl="sibTrans2D1" presStyleIdx="5" presStyleCnt="6"/>
      <dgm:spPr/>
      <dgm:t>
        <a:bodyPr/>
        <a:lstStyle/>
        <a:p>
          <a:endParaRPr lang="zh-TW" altLang="en-US"/>
        </a:p>
      </dgm:t>
    </dgm:pt>
    <dgm:pt modelId="{48DD042B-A4FE-41C4-912E-EDD5766932A2}" type="pres">
      <dgm:prSet presAssocID="{0A9D2CD5-B0E1-48D0-BC28-C11C27EF5854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FEE4CBBD-0673-440E-82E3-D4F3376BD776}" type="pres">
      <dgm:prSet presAssocID="{C2DAE9A8-F25D-45AD-A4B8-3EBE30B71F3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CC46B8-AA3F-4808-860A-87BD01E2BACC}" type="presOf" srcId="{0A9D2CD5-B0E1-48D0-BC28-C11C27EF5854}" destId="{5514C9DD-0FFC-41A7-A572-0585E26E449A}" srcOrd="0" destOrd="0" presId="urn:microsoft.com/office/officeart/2005/8/layout/radial5"/>
    <dgm:cxn modelId="{C99FF392-1FFC-413A-8119-94B69E15F67E}" srcId="{D8DB89B7-7ACF-4CC0-B37C-640FFFD5A9FD}" destId="{7EF02DE4-7A69-4DEF-B0C1-396C31886A5F}" srcOrd="2" destOrd="0" parTransId="{2952B766-0618-4519-9D8C-36709606E536}" sibTransId="{B1D9E391-663A-4012-8050-A8616AEF38A3}"/>
    <dgm:cxn modelId="{04612A6C-9B3E-4399-906D-6985D13AE7B1}" type="presOf" srcId="{A14FFC6B-CCA3-45D7-92D0-F8FF0036683F}" destId="{3E13A7BF-B014-4BDF-BA82-8B7D33A84F1C}" srcOrd="0" destOrd="0" presId="urn:microsoft.com/office/officeart/2005/8/layout/radial5"/>
    <dgm:cxn modelId="{F8E862A8-DBE5-4C7B-AC5F-E6BB72949BDD}" type="presOf" srcId="{52A50C76-020E-4A85-9434-FE26F2C64B42}" destId="{A3CB9C70-793F-4E77-9519-042ABB028901}" srcOrd="1" destOrd="0" presId="urn:microsoft.com/office/officeart/2005/8/layout/radial5"/>
    <dgm:cxn modelId="{85845431-FF79-4E40-9FF3-FC8A7D50223D}" type="presOf" srcId="{CD74983A-B765-4061-99B8-3C4A2A73F406}" destId="{07F2FC65-B52E-498F-82BC-E24C210D41EC}" srcOrd="1" destOrd="0" presId="urn:microsoft.com/office/officeart/2005/8/layout/radial5"/>
    <dgm:cxn modelId="{C50112C8-29BB-4517-A7EB-AD83A654E747}" type="presOf" srcId="{8D859291-F571-47AA-A953-812F00913996}" destId="{4187B179-83C8-41B5-A33E-18FED0F75450}" srcOrd="1" destOrd="0" presId="urn:microsoft.com/office/officeart/2005/8/layout/radial5"/>
    <dgm:cxn modelId="{056CDC90-DB44-4C3F-940A-E91912067343}" type="presOf" srcId="{2952B766-0618-4519-9D8C-36709606E536}" destId="{BD51B1F1-6A4C-48DA-A356-13B226911CD5}" srcOrd="0" destOrd="0" presId="urn:microsoft.com/office/officeart/2005/8/layout/radial5"/>
    <dgm:cxn modelId="{8EED8969-650E-4CD1-B86C-A1285692F1D6}" type="presOf" srcId="{D2F7A0CB-84EE-4803-8ADA-674F93C52305}" destId="{0B9A26FE-F95F-4A23-8B43-A4CDE872F9B8}" srcOrd="0" destOrd="0" presId="urn:microsoft.com/office/officeart/2005/8/layout/radial5"/>
    <dgm:cxn modelId="{D0C8B8D5-74B3-4B16-A30F-871C9BCFF91D}" srcId="{D8DB89B7-7ACF-4CC0-B37C-640FFFD5A9FD}" destId="{C2DAE9A8-F25D-45AD-A4B8-3EBE30B71F3D}" srcOrd="5" destOrd="0" parTransId="{0A9D2CD5-B0E1-48D0-BC28-C11C27EF5854}" sibTransId="{F97C545C-2F02-48AC-BCC5-DC054C47F1B6}"/>
    <dgm:cxn modelId="{2F05D214-178B-48DC-8754-15B800DE6334}" type="presOf" srcId="{8D859291-F571-47AA-A953-812F00913996}" destId="{D0172AD1-CD26-4D08-BA78-42748BA24FAE}" srcOrd="0" destOrd="0" presId="urn:microsoft.com/office/officeart/2005/8/layout/radial5"/>
    <dgm:cxn modelId="{ACB6D8F6-2E9D-4905-977A-D78967CEB23D}" srcId="{D8DB89B7-7ACF-4CC0-B37C-640FFFD5A9FD}" destId="{0400A7ED-D89B-49A5-AA22-95DC6702E803}" srcOrd="0" destOrd="0" parTransId="{CD74983A-B765-4061-99B8-3C4A2A73F406}" sibTransId="{431F0517-3E01-4B6A-AB1C-2E7ED8E15222}"/>
    <dgm:cxn modelId="{B8F32549-370E-45BC-9E48-2BF57C3623C1}" type="presOf" srcId="{52A50C76-020E-4A85-9434-FE26F2C64B42}" destId="{21FF04A9-2C74-41E7-93AE-7E2B629DC79E}" srcOrd="0" destOrd="0" presId="urn:microsoft.com/office/officeart/2005/8/layout/radial5"/>
    <dgm:cxn modelId="{3C600B83-A8DC-433E-9CF5-14EA99B5B335}" srcId="{D8DB89B7-7ACF-4CC0-B37C-640FFFD5A9FD}" destId="{A14FFC6B-CCA3-45D7-92D0-F8FF0036683F}" srcOrd="4" destOrd="0" parTransId="{CC8BC5F3-75E8-4F65-BE71-35960893FE4C}" sibTransId="{CA9EBFEA-6BAB-41A7-9622-B71B88D219E9}"/>
    <dgm:cxn modelId="{AA167BA0-7119-4E0C-8E4F-9545E0E363BB}" type="presOf" srcId="{2952B766-0618-4519-9D8C-36709606E536}" destId="{DA86D021-8FEA-4957-9152-99115F311D5D}" srcOrd="1" destOrd="0" presId="urn:microsoft.com/office/officeart/2005/8/layout/radial5"/>
    <dgm:cxn modelId="{558C4556-1DBE-4CCB-9E37-EB0E5DE42382}" type="presOf" srcId="{C2DAE9A8-F25D-45AD-A4B8-3EBE30B71F3D}" destId="{FEE4CBBD-0673-440E-82E3-D4F3376BD776}" srcOrd="0" destOrd="0" presId="urn:microsoft.com/office/officeart/2005/8/layout/radial5"/>
    <dgm:cxn modelId="{F398FA3E-856A-4669-B7C6-F101DCED83E3}" type="presOf" srcId="{CD74983A-B765-4061-99B8-3C4A2A73F406}" destId="{4A64D12B-51D3-4419-A9D5-2DEC47D3C3B5}" srcOrd="0" destOrd="0" presId="urn:microsoft.com/office/officeart/2005/8/layout/radial5"/>
    <dgm:cxn modelId="{1EDDE5DF-F863-4CF4-84A6-24F092AE1FD6}" type="presOf" srcId="{2600DD2C-B3F4-4147-8F8C-A3F117450D4B}" destId="{6AC9157B-99B9-48D7-BABB-1C6F66E2D3BC}" srcOrd="0" destOrd="0" presId="urn:microsoft.com/office/officeart/2005/8/layout/radial5"/>
    <dgm:cxn modelId="{0C5DF274-E6A8-4BCA-8F91-F71C4A8CE5A9}" srcId="{D2F7A0CB-84EE-4803-8ADA-674F93C52305}" destId="{D8DB89B7-7ACF-4CC0-B37C-640FFFD5A9FD}" srcOrd="0" destOrd="0" parTransId="{61D4AFDD-4370-4E45-A5C2-276590750645}" sibTransId="{465CE480-352C-434B-B3F7-9DF72B9C9014}"/>
    <dgm:cxn modelId="{DB16FE93-90C9-488D-8800-881EFCBD94C3}" srcId="{D8DB89B7-7ACF-4CC0-B37C-640FFFD5A9FD}" destId="{2600DD2C-B3F4-4147-8F8C-A3F117450D4B}" srcOrd="3" destOrd="0" parTransId="{8D859291-F571-47AA-A953-812F00913996}" sibTransId="{E9CF23BA-5441-4F2D-93B4-865ED6A54323}"/>
    <dgm:cxn modelId="{796194B8-0BB8-4ACB-B320-780B83C70130}" type="presOf" srcId="{0400A7ED-D89B-49A5-AA22-95DC6702E803}" destId="{CF409B2A-DA4D-4162-90D8-A487CACCB32F}" srcOrd="0" destOrd="0" presId="urn:microsoft.com/office/officeart/2005/8/layout/radial5"/>
    <dgm:cxn modelId="{6A1F368F-96B0-4E0E-A223-7FC9F00DF882}" type="presOf" srcId="{CC8BC5F3-75E8-4F65-BE71-35960893FE4C}" destId="{D10FF4FC-F13A-4ADA-94C1-8C4642B938B2}" srcOrd="0" destOrd="0" presId="urn:microsoft.com/office/officeart/2005/8/layout/radial5"/>
    <dgm:cxn modelId="{3BBF50DD-131D-46DF-8073-5D60F75AE482}" type="presOf" srcId="{0A9D2CD5-B0E1-48D0-BC28-C11C27EF5854}" destId="{48DD042B-A4FE-41C4-912E-EDD5766932A2}" srcOrd="1" destOrd="0" presId="urn:microsoft.com/office/officeart/2005/8/layout/radial5"/>
    <dgm:cxn modelId="{59BF8CD7-C51D-4609-AD48-96CEA9D87FC2}" type="presOf" srcId="{7EF02DE4-7A69-4DEF-B0C1-396C31886A5F}" destId="{76DAAE7E-AA85-4618-BF07-99807BE6A778}" srcOrd="0" destOrd="0" presId="urn:microsoft.com/office/officeart/2005/8/layout/radial5"/>
    <dgm:cxn modelId="{CA02E620-ADDA-488B-9C9E-EEF147EACF6F}" type="presOf" srcId="{F95B504A-09EB-4BD6-8806-9F681F69402F}" destId="{96E56229-2495-4E3A-8B5A-9DBAD8EBFAD0}" srcOrd="0" destOrd="0" presId="urn:microsoft.com/office/officeart/2005/8/layout/radial5"/>
    <dgm:cxn modelId="{B99D9A96-7C2C-4F63-B4CA-764F5FB2AFED}" type="presOf" srcId="{D8DB89B7-7ACF-4CC0-B37C-640FFFD5A9FD}" destId="{5E3E4D6E-8267-46D9-996C-4F13BF8D7A17}" srcOrd="0" destOrd="0" presId="urn:microsoft.com/office/officeart/2005/8/layout/radial5"/>
    <dgm:cxn modelId="{0564A2B6-D720-4250-AE2A-EBD8AFB00E4B}" type="presOf" srcId="{CC8BC5F3-75E8-4F65-BE71-35960893FE4C}" destId="{8D4AECFD-F326-4F28-B99B-F41413CB7509}" srcOrd="1" destOrd="0" presId="urn:microsoft.com/office/officeart/2005/8/layout/radial5"/>
    <dgm:cxn modelId="{E71377DF-7455-4E17-8C05-FC661A7F0F82}" srcId="{D8DB89B7-7ACF-4CC0-B37C-640FFFD5A9FD}" destId="{F95B504A-09EB-4BD6-8806-9F681F69402F}" srcOrd="1" destOrd="0" parTransId="{52A50C76-020E-4A85-9434-FE26F2C64B42}" sibTransId="{E27A65F8-14FB-410A-9904-D94E49CC76AA}"/>
    <dgm:cxn modelId="{12E0CB60-8E63-46E8-BBF5-07EC491DC423}" type="presParOf" srcId="{0B9A26FE-F95F-4A23-8B43-A4CDE872F9B8}" destId="{5E3E4D6E-8267-46D9-996C-4F13BF8D7A17}" srcOrd="0" destOrd="0" presId="urn:microsoft.com/office/officeart/2005/8/layout/radial5"/>
    <dgm:cxn modelId="{61906FCC-C66C-49CD-BA2D-D96CB95D65E5}" type="presParOf" srcId="{0B9A26FE-F95F-4A23-8B43-A4CDE872F9B8}" destId="{4A64D12B-51D3-4419-A9D5-2DEC47D3C3B5}" srcOrd="1" destOrd="0" presId="urn:microsoft.com/office/officeart/2005/8/layout/radial5"/>
    <dgm:cxn modelId="{5718CA39-C45D-45F2-9BEE-536A1A4D2028}" type="presParOf" srcId="{4A64D12B-51D3-4419-A9D5-2DEC47D3C3B5}" destId="{07F2FC65-B52E-498F-82BC-E24C210D41EC}" srcOrd="0" destOrd="0" presId="urn:microsoft.com/office/officeart/2005/8/layout/radial5"/>
    <dgm:cxn modelId="{46765840-4A98-447D-83D6-D762643CBCA9}" type="presParOf" srcId="{0B9A26FE-F95F-4A23-8B43-A4CDE872F9B8}" destId="{CF409B2A-DA4D-4162-90D8-A487CACCB32F}" srcOrd="2" destOrd="0" presId="urn:microsoft.com/office/officeart/2005/8/layout/radial5"/>
    <dgm:cxn modelId="{3D2C8395-564A-4FCC-8D69-BDC5045E53D8}" type="presParOf" srcId="{0B9A26FE-F95F-4A23-8B43-A4CDE872F9B8}" destId="{21FF04A9-2C74-41E7-93AE-7E2B629DC79E}" srcOrd="3" destOrd="0" presId="urn:microsoft.com/office/officeart/2005/8/layout/radial5"/>
    <dgm:cxn modelId="{9BA29DD6-0023-44F0-BA4F-DD7066B5CA27}" type="presParOf" srcId="{21FF04A9-2C74-41E7-93AE-7E2B629DC79E}" destId="{A3CB9C70-793F-4E77-9519-042ABB028901}" srcOrd="0" destOrd="0" presId="urn:microsoft.com/office/officeart/2005/8/layout/radial5"/>
    <dgm:cxn modelId="{1E7A5DCC-AD77-4F46-9F82-BEBFE8F7182F}" type="presParOf" srcId="{0B9A26FE-F95F-4A23-8B43-A4CDE872F9B8}" destId="{96E56229-2495-4E3A-8B5A-9DBAD8EBFAD0}" srcOrd="4" destOrd="0" presId="urn:microsoft.com/office/officeart/2005/8/layout/radial5"/>
    <dgm:cxn modelId="{7331CDA0-4DC7-41E6-A0AD-B5DC1D157093}" type="presParOf" srcId="{0B9A26FE-F95F-4A23-8B43-A4CDE872F9B8}" destId="{BD51B1F1-6A4C-48DA-A356-13B226911CD5}" srcOrd="5" destOrd="0" presId="urn:microsoft.com/office/officeart/2005/8/layout/radial5"/>
    <dgm:cxn modelId="{5E34F38D-8EB4-494F-8517-2F0EEFD387C5}" type="presParOf" srcId="{BD51B1F1-6A4C-48DA-A356-13B226911CD5}" destId="{DA86D021-8FEA-4957-9152-99115F311D5D}" srcOrd="0" destOrd="0" presId="urn:microsoft.com/office/officeart/2005/8/layout/radial5"/>
    <dgm:cxn modelId="{C5CE4F6A-1C0E-46C7-84D9-8DD655DE36F1}" type="presParOf" srcId="{0B9A26FE-F95F-4A23-8B43-A4CDE872F9B8}" destId="{76DAAE7E-AA85-4618-BF07-99807BE6A778}" srcOrd="6" destOrd="0" presId="urn:microsoft.com/office/officeart/2005/8/layout/radial5"/>
    <dgm:cxn modelId="{C65C5464-614A-46BC-B25F-29B610755FD1}" type="presParOf" srcId="{0B9A26FE-F95F-4A23-8B43-A4CDE872F9B8}" destId="{D0172AD1-CD26-4D08-BA78-42748BA24FAE}" srcOrd="7" destOrd="0" presId="urn:microsoft.com/office/officeart/2005/8/layout/radial5"/>
    <dgm:cxn modelId="{54CD2D99-7809-48EB-B89B-3BD2EB2B8FA0}" type="presParOf" srcId="{D0172AD1-CD26-4D08-BA78-42748BA24FAE}" destId="{4187B179-83C8-41B5-A33E-18FED0F75450}" srcOrd="0" destOrd="0" presId="urn:microsoft.com/office/officeart/2005/8/layout/radial5"/>
    <dgm:cxn modelId="{CD19FCE5-EDF9-4D1B-B3C6-7B7356721F26}" type="presParOf" srcId="{0B9A26FE-F95F-4A23-8B43-A4CDE872F9B8}" destId="{6AC9157B-99B9-48D7-BABB-1C6F66E2D3BC}" srcOrd="8" destOrd="0" presId="urn:microsoft.com/office/officeart/2005/8/layout/radial5"/>
    <dgm:cxn modelId="{18FA528E-9AD2-4DD8-A68B-C0CB1DE6E69E}" type="presParOf" srcId="{0B9A26FE-F95F-4A23-8B43-A4CDE872F9B8}" destId="{D10FF4FC-F13A-4ADA-94C1-8C4642B938B2}" srcOrd="9" destOrd="0" presId="urn:microsoft.com/office/officeart/2005/8/layout/radial5"/>
    <dgm:cxn modelId="{ABBA1AD4-ECA8-4B7B-ABDE-A3084D87037F}" type="presParOf" srcId="{D10FF4FC-F13A-4ADA-94C1-8C4642B938B2}" destId="{8D4AECFD-F326-4F28-B99B-F41413CB7509}" srcOrd="0" destOrd="0" presId="urn:microsoft.com/office/officeart/2005/8/layout/radial5"/>
    <dgm:cxn modelId="{A7FA8770-6A54-49B2-902F-55053541C1C0}" type="presParOf" srcId="{0B9A26FE-F95F-4A23-8B43-A4CDE872F9B8}" destId="{3E13A7BF-B014-4BDF-BA82-8B7D33A84F1C}" srcOrd="10" destOrd="0" presId="urn:microsoft.com/office/officeart/2005/8/layout/radial5"/>
    <dgm:cxn modelId="{67565B71-2D48-49CE-84E4-2EE497E2CC95}" type="presParOf" srcId="{0B9A26FE-F95F-4A23-8B43-A4CDE872F9B8}" destId="{5514C9DD-0FFC-41A7-A572-0585E26E449A}" srcOrd="11" destOrd="0" presId="urn:microsoft.com/office/officeart/2005/8/layout/radial5"/>
    <dgm:cxn modelId="{D485E8EE-F70F-4D6C-ABF7-43004B69CF1D}" type="presParOf" srcId="{5514C9DD-0FFC-41A7-A572-0585E26E449A}" destId="{48DD042B-A4FE-41C4-912E-EDD5766932A2}" srcOrd="0" destOrd="0" presId="urn:microsoft.com/office/officeart/2005/8/layout/radial5"/>
    <dgm:cxn modelId="{DB289245-86AD-48F3-A29E-4802267B0F2B}" type="presParOf" srcId="{0B9A26FE-F95F-4A23-8B43-A4CDE872F9B8}" destId="{FEE4CBBD-0673-440E-82E3-D4F3376BD77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559FC-FEF8-41FC-AADF-BD01A5982003}" type="doc">
      <dgm:prSet loTypeId="urn:microsoft.com/office/officeart/2005/8/layout/venn1" loCatId="relationship" qsTypeId="urn:microsoft.com/office/officeart/2005/8/quickstyle/simple1" qsCatId="simple" csTypeId="urn:microsoft.com/office/officeart/2005/8/colors/colorful1#4" csCatId="colorful" phldr="1"/>
      <dgm:spPr/>
    </dgm:pt>
    <dgm:pt modelId="{C51E1EB1-B0B0-4A57-911D-86EF0EC320D4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工作中心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AE0E13FF-CA51-4E78-B3BA-C1D555B879FF}" type="parTrans" cxnId="{1911BCEE-D9FE-43D5-9EA2-5BF050EAA5EF}">
      <dgm:prSet/>
      <dgm:spPr/>
      <dgm:t>
        <a:bodyPr/>
        <a:lstStyle/>
        <a:p>
          <a:endParaRPr lang="zh-TW" altLang="en-US"/>
        </a:p>
      </dgm:t>
    </dgm:pt>
    <dgm:pt modelId="{9C88D249-4A6D-4621-8A10-876BFB5B475F}" type="sibTrans" cxnId="{1911BCEE-D9FE-43D5-9EA2-5BF050EAA5EF}">
      <dgm:prSet/>
      <dgm:spPr/>
      <dgm:t>
        <a:bodyPr/>
        <a:lstStyle/>
        <a:p>
          <a:endParaRPr lang="zh-TW" altLang="en-US"/>
        </a:p>
      </dgm:t>
    </dgm:pt>
    <dgm:pt modelId="{A5602CAE-55C0-4321-B9E7-76AFC9AF34CD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製造單元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5E7E42B-25CF-42BB-AC5C-AC85304F5715}" type="parTrans" cxnId="{B2122251-4894-4220-B1BD-8D8A0FC1C9EE}">
      <dgm:prSet/>
      <dgm:spPr/>
      <dgm:t>
        <a:bodyPr/>
        <a:lstStyle/>
        <a:p>
          <a:endParaRPr lang="zh-TW" altLang="en-US"/>
        </a:p>
      </dgm:t>
    </dgm:pt>
    <dgm:pt modelId="{7D1FBEE5-8873-46F2-91EF-5D41D19CD95A}" type="sibTrans" cxnId="{B2122251-4894-4220-B1BD-8D8A0FC1C9EE}">
      <dgm:prSet/>
      <dgm:spPr/>
      <dgm:t>
        <a:bodyPr/>
        <a:lstStyle/>
        <a:p>
          <a:endParaRPr lang="zh-TW" altLang="en-US"/>
        </a:p>
      </dgm:t>
    </dgm:pt>
    <dgm:pt modelId="{BF271C0A-F337-4627-A20C-DE4137B7919B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專案佈置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87E5A740-28A3-4B5D-A972-C528A433FF55}" type="parTrans" cxnId="{FBF05F60-6595-48C1-AD55-225B21A0FFD3}">
      <dgm:prSet/>
      <dgm:spPr/>
      <dgm:t>
        <a:bodyPr/>
        <a:lstStyle/>
        <a:p>
          <a:endParaRPr lang="zh-TW" altLang="en-US"/>
        </a:p>
      </dgm:t>
    </dgm:pt>
    <dgm:pt modelId="{AF4BCAF3-C9CF-4070-B08E-0966A1CA835D}" type="sibTrans" cxnId="{FBF05F60-6595-48C1-AD55-225B21A0FFD3}">
      <dgm:prSet/>
      <dgm:spPr/>
      <dgm:t>
        <a:bodyPr/>
        <a:lstStyle/>
        <a:p>
          <a:endParaRPr lang="zh-TW" altLang="en-US"/>
        </a:p>
      </dgm:t>
    </dgm:pt>
    <dgm:pt modelId="{14F71630-7D38-44D4-A009-C7159A9ECFD2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連續流程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1E9FA9C-F173-4BC2-B20D-00E0B8737D37}" type="parTrans" cxnId="{629CE923-B707-465F-9D3E-24803D65249B}">
      <dgm:prSet/>
      <dgm:spPr/>
      <dgm:t>
        <a:bodyPr/>
        <a:lstStyle/>
        <a:p>
          <a:endParaRPr lang="zh-TW" altLang="en-US"/>
        </a:p>
      </dgm:t>
    </dgm:pt>
    <dgm:pt modelId="{6819445B-C105-48D6-8448-4B42FF3F6D22}" type="sibTrans" cxnId="{629CE923-B707-465F-9D3E-24803D65249B}">
      <dgm:prSet/>
      <dgm:spPr/>
      <dgm:t>
        <a:bodyPr/>
        <a:lstStyle/>
        <a:p>
          <a:endParaRPr lang="zh-TW" altLang="en-US"/>
        </a:p>
      </dgm:t>
    </dgm:pt>
    <dgm:pt modelId="{C0E5ADAF-011B-4073-ACFD-CD3BC6309393}">
      <dgm:prSet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裝配線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F4CB3A6C-3EB4-40B4-9351-E38D863AABBC}" type="parTrans" cxnId="{7EB7602F-D8DF-4F0D-866F-500518684228}">
      <dgm:prSet/>
      <dgm:spPr/>
      <dgm:t>
        <a:bodyPr/>
        <a:lstStyle/>
        <a:p>
          <a:endParaRPr lang="zh-TW" altLang="en-US"/>
        </a:p>
      </dgm:t>
    </dgm:pt>
    <dgm:pt modelId="{05032983-CC57-4B92-8DBA-3CE3B320C1BB}" type="sibTrans" cxnId="{7EB7602F-D8DF-4F0D-866F-500518684228}">
      <dgm:prSet/>
      <dgm:spPr/>
      <dgm:t>
        <a:bodyPr/>
        <a:lstStyle/>
        <a:p>
          <a:endParaRPr lang="zh-TW" altLang="en-US"/>
        </a:p>
      </dgm:t>
    </dgm:pt>
    <dgm:pt modelId="{5E4E3D65-ED0A-4EB0-B086-B193BC14188D}" type="pres">
      <dgm:prSet presAssocID="{E1C559FC-FEF8-41FC-AADF-BD01A5982003}" presName="compositeShape" presStyleCnt="0">
        <dgm:presLayoutVars>
          <dgm:chMax val="7"/>
          <dgm:dir/>
          <dgm:resizeHandles val="exact"/>
        </dgm:presLayoutVars>
      </dgm:prSet>
      <dgm:spPr/>
    </dgm:pt>
    <dgm:pt modelId="{50E251A0-89B2-4B3A-A2FE-D1793AF4676B}" type="pres">
      <dgm:prSet presAssocID="{C51E1EB1-B0B0-4A57-911D-86EF0EC320D4}" presName="circ1" presStyleLbl="vennNode1" presStyleIdx="0" presStyleCnt="5" custScaleX="76967" custScaleY="76967" custLinFactX="-16828" custLinFactNeighborX="-100000" custLinFactNeighborY="-51794"/>
      <dgm:spPr/>
      <dgm:t>
        <a:bodyPr/>
        <a:lstStyle/>
        <a:p>
          <a:endParaRPr lang="zh-TW" altLang="en-US"/>
        </a:p>
      </dgm:t>
    </dgm:pt>
    <dgm:pt modelId="{BED22890-EFDE-4192-ADC4-BD067CB53A57}" type="pres">
      <dgm:prSet presAssocID="{C51E1EB1-B0B0-4A57-911D-86EF0EC320D4}" presName="circ1Tx" presStyleLbl="revTx" presStyleIdx="0" presStyleCnt="0" custScaleX="84846" custScaleY="73090" custLinFactNeighborX="-99056" custLinFactNeighborY="67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9EAE6E-9993-4F81-BD56-1ADE280B7EEE}" type="pres">
      <dgm:prSet presAssocID="{A5602CAE-55C0-4321-B9E7-76AFC9AF34CD}" presName="circ2" presStyleLbl="vennNode1" presStyleIdx="1" presStyleCnt="5" custScaleX="87386" custScaleY="87386" custLinFactX="-5346" custLinFactNeighborX="-100000" custLinFactNeighborY="-37794"/>
      <dgm:spPr/>
    </dgm:pt>
    <dgm:pt modelId="{45645C41-11B3-4C7E-A6BE-AB3DF62E6CB8}" type="pres">
      <dgm:prSet presAssocID="{A5602CAE-55C0-4321-B9E7-76AFC9AF34CD}" presName="circ2Tx" presStyleLbl="revTx" presStyleIdx="0" presStyleCnt="0" custLinFactX="-100000" custLinFactNeighborX="-108742" custLinFactNeighborY="-197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F7267D-C797-4E83-B24E-6E4C7CDC7ED6}" type="pres">
      <dgm:prSet presAssocID="{14F71630-7D38-44D4-A009-C7159A9ECFD2}" presName="circ3" presStyleLbl="vennNode1" presStyleIdx="2" presStyleCnt="5" custScaleX="80471" custScaleY="80471" custLinFactNeighborX="9906" custLinFactNeighborY="-23048"/>
      <dgm:spPr/>
    </dgm:pt>
    <dgm:pt modelId="{B8D7DE9F-AD38-449C-9F68-57E2ABED08BE}" type="pres">
      <dgm:prSet presAssocID="{14F71630-7D38-44D4-A009-C7159A9ECFD2}" presName="circ3Tx" presStyleLbl="revTx" presStyleIdx="0" presStyleCnt="0" custScaleX="68005" custScaleY="80051" custLinFactNeighborX="-89623" custLinFactNeighborY="-929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E92F3-21AE-4090-AC35-082F7EBCD341}" type="pres">
      <dgm:prSet presAssocID="{C0E5ADAF-011B-4073-ACFD-CD3BC6309393}" presName="circ4" presStyleLbl="vennNode1" presStyleIdx="3" presStyleCnt="5" custScaleX="79048" custScaleY="79048" custLinFactNeighborX="2162" custLinFactNeighborY="-48544"/>
      <dgm:spPr/>
    </dgm:pt>
    <dgm:pt modelId="{A4322034-36DC-42EF-84C1-40C127B2F396}" type="pres">
      <dgm:prSet presAssocID="{C0E5ADAF-011B-4073-ACFD-CD3BC6309393}" presName="circ4Tx" presStyleLbl="revTx" presStyleIdx="0" presStyleCnt="0" custScaleX="66103" custScaleY="64466" custLinFactX="6436" custLinFactY="-35093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D25AF8-198B-40C3-AF7F-D39F559E30A8}" type="pres">
      <dgm:prSet presAssocID="{BF271C0A-F337-4627-A20C-DE4137B7919B}" presName="circ5" presStyleLbl="vennNode1" presStyleIdx="4" presStyleCnt="5" custScaleX="71410" custScaleY="71410" custLinFactX="-13357" custLinFactY="-17719" custLinFactNeighborX="-100000" custLinFactNeighborY="-100000"/>
      <dgm:spPr/>
    </dgm:pt>
    <dgm:pt modelId="{918363DF-7F9C-4EC3-B14B-44F2D2D264A9}" type="pres">
      <dgm:prSet presAssocID="{BF271C0A-F337-4627-A20C-DE4137B7919B}" presName="circ5Tx" presStyleLbl="revTx" presStyleIdx="0" presStyleCnt="0" custScaleX="98254" custScaleY="80694" custLinFactY="-22351" custLinFactNeighborX="-178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9CE923-B707-465F-9D3E-24803D65249B}" srcId="{E1C559FC-FEF8-41FC-AADF-BD01A5982003}" destId="{14F71630-7D38-44D4-A009-C7159A9ECFD2}" srcOrd="2" destOrd="0" parTransId="{F1E9FA9C-F173-4BC2-B20D-00E0B8737D37}" sibTransId="{6819445B-C105-48D6-8448-4B42FF3F6D22}"/>
    <dgm:cxn modelId="{5EDFF031-9A8C-42BF-905E-4BF71DCB571B}" type="presOf" srcId="{C0E5ADAF-011B-4073-ACFD-CD3BC6309393}" destId="{A4322034-36DC-42EF-84C1-40C127B2F396}" srcOrd="0" destOrd="0" presId="urn:microsoft.com/office/officeart/2005/8/layout/venn1"/>
    <dgm:cxn modelId="{0E1C93AC-AEA7-421F-BA4E-0C10C3414DA0}" type="presOf" srcId="{BF271C0A-F337-4627-A20C-DE4137B7919B}" destId="{918363DF-7F9C-4EC3-B14B-44F2D2D264A9}" srcOrd="0" destOrd="0" presId="urn:microsoft.com/office/officeart/2005/8/layout/venn1"/>
    <dgm:cxn modelId="{7EB7602F-D8DF-4F0D-866F-500518684228}" srcId="{E1C559FC-FEF8-41FC-AADF-BD01A5982003}" destId="{C0E5ADAF-011B-4073-ACFD-CD3BC6309393}" srcOrd="3" destOrd="0" parTransId="{F4CB3A6C-3EB4-40B4-9351-E38D863AABBC}" sibTransId="{05032983-CC57-4B92-8DBA-3CE3B320C1BB}"/>
    <dgm:cxn modelId="{FBF05F60-6595-48C1-AD55-225B21A0FFD3}" srcId="{E1C559FC-FEF8-41FC-AADF-BD01A5982003}" destId="{BF271C0A-F337-4627-A20C-DE4137B7919B}" srcOrd="4" destOrd="0" parTransId="{87E5A740-28A3-4B5D-A972-C528A433FF55}" sibTransId="{AF4BCAF3-C9CF-4070-B08E-0966A1CA835D}"/>
    <dgm:cxn modelId="{6C8320AD-B23F-427B-B0A2-B5EE23B7D308}" type="presOf" srcId="{14F71630-7D38-44D4-A009-C7159A9ECFD2}" destId="{B8D7DE9F-AD38-449C-9F68-57E2ABED08BE}" srcOrd="0" destOrd="0" presId="urn:microsoft.com/office/officeart/2005/8/layout/venn1"/>
    <dgm:cxn modelId="{8942F086-C69E-46E1-8B02-FAE998D7C54F}" type="presOf" srcId="{E1C559FC-FEF8-41FC-AADF-BD01A5982003}" destId="{5E4E3D65-ED0A-4EB0-B086-B193BC14188D}" srcOrd="0" destOrd="0" presId="urn:microsoft.com/office/officeart/2005/8/layout/venn1"/>
    <dgm:cxn modelId="{C736B3C8-4D39-4755-9258-0B7A087E2228}" type="presOf" srcId="{A5602CAE-55C0-4321-B9E7-76AFC9AF34CD}" destId="{45645C41-11B3-4C7E-A6BE-AB3DF62E6CB8}" srcOrd="0" destOrd="0" presId="urn:microsoft.com/office/officeart/2005/8/layout/venn1"/>
    <dgm:cxn modelId="{F634C518-840D-496E-8CEF-919A25E0CC04}" type="presOf" srcId="{C51E1EB1-B0B0-4A57-911D-86EF0EC320D4}" destId="{BED22890-EFDE-4192-ADC4-BD067CB53A57}" srcOrd="0" destOrd="0" presId="urn:microsoft.com/office/officeart/2005/8/layout/venn1"/>
    <dgm:cxn modelId="{1911BCEE-D9FE-43D5-9EA2-5BF050EAA5EF}" srcId="{E1C559FC-FEF8-41FC-AADF-BD01A5982003}" destId="{C51E1EB1-B0B0-4A57-911D-86EF0EC320D4}" srcOrd="0" destOrd="0" parTransId="{AE0E13FF-CA51-4E78-B3BA-C1D555B879FF}" sibTransId="{9C88D249-4A6D-4621-8A10-876BFB5B475F}"/>
    <dgm:cxn modelId="{B2122251-4894-4220-B1BD-8D8A0FC1C9EE}" srcId="{E1C559FC-FEF8-41FC-AADF-BD01A5982003}" destId="{A5602CAE-55C0-4321-B9E7-76AFC9AF34CD}" srcOrd="1" destOrd="0" parTransId="{75E7E42B-25CF-42BB-AC5C-AC85304F5715}" sibTransId="{7D1FBEE5-8873-46F2-91EF-5D41D19CD95A}"/>
    <dgm:cxn modelId="{15E41D17-95FA-4EE5-B872-43935CBA8F2E}" type="presParOf" srcId="{5E4E3D65-ED0A-4EB0-B086-B193BC14188D}" destId="{50E251A0-89B2-4B3A-A2FE-D1793AF4676B}" srcOrd="0" destOrd="0" presId="urn:microsoft.com/office/officeart/2005/8/layout/venn1"/>
    <dgm:cxn modelId="{538DDA4C-A291-4BFD-95E5-86DB8FB57CBC}" type="presParOf" srcId="{5E4E3D65-ED0A-4EB0-B086-B193BC14188D}" destId="{BED22890-EFDE-4192-ADC4-BD067CB53A57}" srcOrd="1" destOrd="0" presId="urn:microsoft.com/office/officeart/2005/8/layout/venn1"/>
    <dgm:cxn modelId="{0669CEAA-94D2-4B97-A78E-AEACA7B7CD2E}" type="presParOf" srcId="{5E4E3D65-ED0A-4EB0-B086-B193BC14188D}" destId="{619EAE6E-9993-4F81-BD56-1ADE280B7EEE}" srcOrd="2" destOrd="0" presId="urn:microsoft.com/office/officeart/2005/8/layout/venn1"/>
    <dgm:cxn modelId="{E9232325-B0A0-4BAC-B8F2-E6C28CF04E52}" type="presParOf" srcId="{5E4E3D65-ED0A-4EB0-B086-B193BC14188D}" destId="{45645C41-11B3-4C7E-A6BE-AB3DF62E6CB8}" srcOrd="3" destOrd="0" presId="urn:microsoft.com/office/officeart/2005/8/layout/venn1"/>
    <dgm:cxn modelId="{CAF019C8-915C-47B1-B8C9-FDA3B3D2119E}" type="presParOf" srcId="{5E4E3D65-ED0A-4EB0-B086-B193BC14188D}" destId="{12F7267D-C797-4E83-B24E-6E4C7CDC7ED6}" srcOrd="4" destOrd="0" presId="urn:microsoft.com/office/officeart/2005/8/layout/venn1"/>
    <dgm:cxn modelId="{196F397D-C5C9-4DDE-9394-FF591DA23B19}" type="presParOf" srcId="{5E4E3D65-ED0A-4EB0-B086-B193BC14188D}" destId="{B8D7DE9F-AD38-449C-9F68-57E2ABED08BE}" srcOrd="5" destOrd="0" presId="urn:microsoft.com/office/officeart/2005/8/layout/venn1"/>
    <dgm:cxn modelId="{1352B710-A43B-4051-A116-D4D0A21B1373}" type="presParOf" srcId="{5E4E3D65-ED0A-4EB0-B086-B193BC14188D}" destId="{FD1E92F3-21AE-4090-AC35-082F7EBCD341}" srcOrd="6" destOrd="0" presId="urn:microsoft.com/office/officeart/2005/8/layout/venn1"/>
    <dgm:cxn modelId="{7A6F470B-037E-41E7-B635-B2786E94A761}" type="presParOf" srcId="{5E4E3D65-ED0A-4EB0-B086-B193BC14188D}" destId="{A4322034-36DC-42EF-84C1-40C127B2F396}" srcOrd="7" destOrd="0" presId="urn:microsoft.com/office/officeart/2005/8/layout/venn1"/>
    <dgm:cxn modelId="{F7B2454E-745B-4F78-8FAD-9B321F45B1D2}" type="presParOf" srcId="{5E4E3D65-ED0A-4EB0-B086-B193BC14188D}" destId="{D4D25AF8-198B-40C3-AF7F-D39F559E30A8}" srcOrd="8" destOrd="0" presId="urn:microsoft.com/office/officeart/2005/8/layout/venn1"/>
    <dgm:cxn modelId="{0FB3FB1E-08BC-435F-B375-3F7F0C14A3C8}" type="presParOf" srcId="{5E4E3D65-ED0A-4EB0-B086-B193BC14188D}" destId="{918363DF-7F9C-4EC3-B14B-44F2D2D264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0ACDFA-E7DE-4404-8008-655D2D007903}">
      <dsp:nvSpPr>
        <dsp:cNvPr id="0" name=""/>
        <dsp:cNvSpPr/>
      </dsp:nvSpPr>
      <dsp:spPr>
        <a:xfrm>
          <a:off x="6138" y="0"/>
          <a:ext cx="1834867" cy="8077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38" y="0"/>
        <a:ext cx="1834867" cy="807757"/>
      </dsp:txXfrm>
    </dsp:sp>
    <dsp:sp modelId="{7D93068D-CB7E-4D95-876A-23BAFE336848}">
      <dsp:nvSpPr>
        <dsp:cNvPr id="0" name=""/>
        <dsp:cNvSpPr/>
      </dsp:nvSpPr>
      <dsp:spPr>
        <a:xfrm>
          <a:off x="2037607" y="176354"/>
          <a:ext cx="416793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037607" y="176354"/>
        <a:ext cx="416793" cy="455047"/>
      </dsp:txXfrm>
    </dsp:sp>
    <dsp:sp modelId="{BD1D48E2-F2C2-429D-94AF-7C92361A50CD}">
      <dsp:nvSpPr>
        <dsp:cNvPr id="0" name=""/>
        <dsp:cNvSpPr/>
      </dsp:nvSpPr>
      <dsp:spPr>
        <a:xfrm>
          <a:off x="2627409" y="0"/>
          <a:ext cx="1834867" cy="8077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製造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27409" y="0"/>
        <a:ext cx="1834867" cy="807757"/>
      </dsp:txXfrm>
    </dsp:sp>
    <dsp:sp modelId="{66A97BB6-3554-4C4B-A9EE-ACD8CF9273FE}">
      <dsp:nvSpPr>
        <dsp:cNvPr id="0" name=""/>
        <dsp:cNvSpPr/>
      </dsp:nvSpPr>
      <dsp:spPr>
        <a:xfrm>
          <a:off x="4632650" y="176354"/>
          <a:ext cx="361190" cy="4550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632650" y="176354"/>
        <a:ext cx="361190" cy="455047"/>
      </dsp:txXfrm>
    </dsp:sp>
    <dsp:sp modelId="{6E6DB687-E28B-4683-B012-27427F273349}">
      <dsp:nvSpPr>
        <dsp:cNvPr id="0" name=""/>
        <dsp:cNvSpPr/>
      </dsp:nvSpPr>
      <dsp:spPr>
        <a:xfrm>
          <a:off x="5143769" y="0"/>
          <a:ext cx="1834867" cy="80775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itchFamily="34" charset="-120"/>
              <a:ea typeface="微軟正黑體" pitchFamily="34" charset="-120"/>
            </a:rPr>
            <a:t>配送</a:t>
          </a: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143769" y="0"/>
        <a:ext cx="1834867" cy="8077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251A0-89B2-4B3A-A2FE-D1793AF4676B}">
      <dsp:nvSpPr>
        <dsp:cNvPr id="0" name=""/>
        <dsp:cNvSpPr/>
      </dsp:nvSpPr>
      <dsp:spPr>
        <a:xfrm>
          <a:off x="794531" y="674502"/>
          <a:ext cx="1289234" cy="12892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D22890-EFDE-4192-ADC4-BD067CB53A57}">
      <dsp:nvSpPr>
        <dsp:cNvPr id="0" name=""/>
        <dsp:cNvSpPr/>
      </dsp:nvSpPr>
      <dsp:spPr>
        <a:xfrm>
          <a:off x="647058" y="892848"/>
          <a:ext cx="1648605" cy="8220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工作中心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47058" y="892848"/>
        <a:ext cx="1648605" cy="822025"/>
      </dsp:txXfrm>
    </dsp:sp>
    <dsp:sp modelId="{619EAE6E-9993-4F81-BD56-1ADE280B7EEE}">
      <dsp:nvSpPr>
        <dsp:cNvPr id="0" name=""/>
        <dsp:cNvSpPr/>
      </dsp:nvSpPr>
      <dsp:spPr>
        <a:xfrm>
          <a:off x="1536787" y="1284539"/>
          <a:ext cx="1463758" cy="14637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645C41-11B3-4C7E-A6BE-AB3DF62E6CB8}">
      <dsp:nvSpPr>
        <dsp:cNvPr id="0" name=""/>
        <dsp:cNvSpPr/>
      </dsp:nvSpPr>
      <dsp:spPr>
        <a:xfrm>
          <a:off x="1367730" y="1227886"/>
          <a:ext cx="1742050" cy="12203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製造單元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67730" y="1227886"/>
        <a:ext cx="1742050" cy="1220392"/>
      </dsp:txXfrm>
    </dsp:sp>
    <dsp:sp modelId="{12F7267D-C797-4E83-B24E-6E4C7CDC7ED6}">
      <dsp:nvSpPr>
        <dsp:cNvPr id="0" name=""/>
        <dsp:cNvSpPr/>
      </dsp:nvSpPr>
      <dsp:spPr>
        <a:xfrm>
          <a:off x="3282012" y="2338921"/>
          <a:ext cx="1347928" cy="13479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D7DE9F-AD38-449C-9F68-57E2ABED08BE}">
      <dsp:nvSpPr>
        <dsp:cNvPr id="0" name=""/>
        <dsp:cNvSpPr/>
      </dsp:nvSpPr>
      <dsp:spPr>
        <a:xfrm>
          <a:off x="3453520" y="2537925"/>
          <a:ext cx="1184681" cy="9769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連續流程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53520" y="2537925"/>
        <a:ext cx="1184681" cy="976936"/>
      </dsp:txXfrm>
    </dsp:sp>
    <dsp:sp modelId="{FD1E92F3-21AE-4090-AC35-082F7EBCD341}">
      <dsp:nvSpPr>
        <dsp:cNvPr id="0" name=""/>
        <dsp:cNvSpPr/>
      </dsp:nvSpPr>
      <dsp:spPr>
        <a:xfrm>
          <a:off x="2376272" y="1923769"/>
          <a:ext cx="1324092" cy="13240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322034-36DC-42EF-84C1-40C127B2F396}">
      <dsp:nvSpPr>
        <dsp:cNvPr id="0" name=""/>
        <dsp:cNvSpPr/>
      </dsp:nvSpPr>
      <dsp:spPr>
        <a:xfrm>
          <a:off x="2463406" y="2118824"/>
          <a:ext cx="1151547" cy="786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裝配線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463406" y="2118824"/>
        <a:ext cx="1151547" cy="786738"/>
      </dsp:txXfrm>
    </dsp:sp>
    <dsp:sp modelId="{D4D25AF8-198B-40C3-AF7F-D39F559E30A8}">
      <dsp:nvSpPr>
        <dsp:cNvPr id="0" name=""/>
        <dsp:cNvSpPr/>
      </dsp:nvSpPr>
      <dsp:spPr>
        <a:xfrm>
          <a:off x="262025" y="79559"/>
          <a:ext cx="1196152" cy="119615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363DF-7F9C-4EC3-B14B-44F2D2D264A9}">
      <dsp:nvSpPr>
        <dsp:cNvPr id="0" name=""/>
        <dsp:cNvSpPr/>
      </dsp:nvSpPr>
      <dsp:spPr>
        <a:xfrm>
          <a:off x="30020" y="93457"/>
          <a:ext cx="1711634" cy="9847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專案佈置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20" y="93457"/>
        <a:ext cx="1711634" cy="9847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A4CD2-CE08-4C13-8CF8-4BDE468774BE}">
      <dsp:nvSpPr>
        <dsp:cNvPr id="0" name=""/>
        <dsp:cNvSpPr/>
      </dsp:nvSpPr>
      <dsp:spPr>
        <a:xfrm>
          <a:off x="0" y="692962"/>
          <a:ext cx="5363838" cy="2145535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8576C-9F1D-4619-87B5-3DA2F319D432}">
      <dsp:nvSpPr>
        <dsp:cNvPr id="0" name=""/>
        <dsp:cNvSpPr/>
      </dsp:nvSpPr>
      <dsp:spPr>
        <a:xfrm>
          <a:off x="643660" y="1068430"/>
          <a:ext cx="1770066" cy="10513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PCB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個案產業認識</a:t>
          </a:r>
          <a:endParaRPr lang="zh-TW" altLang="en-US" sz="2200" b="1" kern="1200" dirty="0"/>
        </a:p>
      </dsp:txBody>
      <dsp:txXfrm>
        <a:off x="643660" y="1068430"/>
        <a:ext cx="1770066" cy="1051312"/>
      </dsp:txXfrm>
    </dsp:sp>
    <dsp:sp modelId="{2D52DAD3-60A9-4DF1-A67B-D0CE68A29034}">
      <dsp:nvSpPr>
        <dsp:cNvPr id="0" name=""/>
        <dsp:cNvSpPr/>
      </dsp:nvSpPr>
      <dsp:spPr>
        <a:xfrm>
          <a:off x="2681919" y="1411716"/>
          <a:ext cx="2091897" cy="105131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latin typeface="微軟正黑體" pitchFamily="34" charset="-120"/>
              <a:ea typeface="微軟正黑體" pitchFamily="34" charset="-120"/>
            </a:rPr>
            <a:t>PCB</a:t>
          </a:r>
          <a:r>
            <a:rPr lang="zh-TW" altLang="en-US" sz="2200" b="1" kern="1200" dirty="0" smtClean="0">
              <a:latin typeface="微軟正黑體" pitchFamily="34" charset="-120"/>
              <a:ea typeface="微軟正黑體" pitchFamily="34" charset="-120"/>
            </a:rPr>
            <a:t>生產流程</a:t>
          </a:r>
          <a:endParaRPr lang="zh-TW" altLang="en-US" sz="2200" b="1" kern="1200" dirty="0"/>
        </a:p>
      </dsp:txBody>
      <dsp:txXfrm>
        <a:off x="2681919" y="1411716"/>
        <a:ext cx="2091897" cy="10513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E4D6E-8267-46D9-996C-4F13BF8D7A17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FPC</a:t>
          </a:r>
          <a:r>
            <a:rPr lang="zh-TW" altLang="en-US" sz="17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應用</a:t>
          </a:r>
          <a:endParaRPr lang="zh-TW" altLang="en-US" sz="17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13707" y="1497707"/>
        <a:ext cx="1068585" cy="1068585"/>
      </dsp:txXfrm>
    </dsp:sp>
    <dsp:sp modelId="{4A64D12B-51D3-4419-A9D5-2DEC47D3C3B5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6200000">
        <a:off x="2934877" y="1109011"/>
        <a:ext cx="226245" cy="363319"/>
      </dsp:txXfrm>
    </dsp:sp>
    <dsp:sp modelId="{CF409B2A-DA4D-4162-90D8-A487CACCB32F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車用零件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13707" y="2243"/>
        <a:ext cx="1068585" cy="1068585"/>
      </dsp:txXfrm>
    </dsp:sp>
    <dsp:sp modelId="{21FF04A9-2C74-41E7-93AE-7E2B629DC79E}">
      <dsp:nvSpPr>
        <dsp:cNvPr id="0" name=""/>
        <dsp:cNvSpPr/>
      </dsp:nvSpPr>
      <dsp:spPr>
        <a:xfrm rot="19800000">
          <a:off x="3576886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80751"/>
            <a:satOff val="8468"/>
            <a:lumOff val="-1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9800000">
        <a:off x="3576886" y="1479675"/>
        <a:ext cx="226245" cy="363319"/>
      </dsp:txXfrm>
    </dsp:sp>
    <dsp:sp modelId="{96E56229-2495-4E3A-8B5A-9DBAD8EBFAD0}">
      <dsp:nvSpPr>
        <dsp:cNvPr id="0" name=""/>
        <dsp:cNvSpPr/>
      </dsp:nvSpPr>
      <dsp:spPr>
        <a:xfrm>
          <a:off x="3808816" y="749975"/>
          <a:ext cx="1068585" cy="1068585"/>
        </a:xfrm>
        <a:prstGeom prst="ellipse">
          <a:avLst/>
        </a:prstGeom>
        <a:solidFill>
          <a:schemeClr val="accent4">
            <a:hueOff val="-780751"/>
            <a:satOff val="8468"/>
            <a:lumOff val="-1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電子儀器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808816" y="749975"/>
        <a:ext cx="1068585" cy="1068585"/>
      </dsp:txXfrm>
    </dsp:sp>
    <dsp:sp modelId="{BD51B1F1-6A4C-48DA-A356-13B226911CD5}">
      <dsp:nvSpPr>
        <dsp:cNvPr id="0" name=""/>
        <dsp:cNvSpPr/>
      </dsp:nvSpPr>
      <dsp:spPr>
        <a:xfrm rot="1800000">
          <a:off x="3576886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561501"/>
            <a:satOff val="16937"/>
            <a:lumOff val="-2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800000">
        <a:off x="3576886" y="2221004"/>
        <a:ext cx="226245" cy="363319"/>
      </dsp:txXfrm>
    </dsp:sp>
    <dsp:sp modelId="{76DAAE7E-AA85-4618-BF07-99807BE6A778}">
      <dsp:nvSpPr>
        <dsp:cNvPr id="0" name=""/>
        <dsp:cNvSpPr/>
      </dsp:nvSpPr>
      <dsp:spPr>
        <a:xfrm>
          <a:off x="3808816" y="2245439"/>
          <a:ext cx="1068585" cy="1068585"/>
        </a:xfrm>
        <a:prstGeom prst="ellipse">
          <a:avLst/>
        </a:prstGeom>
        <a:solidFill>
          <a:schemeClr val="accent4">
            <a:hueOff val="-1561501"/>
            <a:satOff val="16937"/>
            <a:lumOff val="-2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通訊產品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808816" y="2245439"/>
        <a:ext cx="1068585" cy="1068585"/>
      </dsp:txXfrm>
    </dsp:sp>
    <dsp:sp modelId="{D0172AD1-CD26-4D08-BA78-42748BA24FAE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342252"/>
            <a:satOff val="25405"/>
            <a:lumOff val="-3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5400000">
        <a:off x="2934877" y="2591669"/>
        <a:ext cx="226245" cy="363319"/>
      </dsp:txXfrm>
    </dsp:sp>
    <dsp:sp modelId="{6AC9157B-99B9-48D7-BABB-1C6F66E2D3BC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4">
            <a:hueOff val="-2342252"/>
            <a:satOff val="25405"/>
            <a:lumOff val="-3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消費性電子產品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513707" y="2993170"/>
        <a:ext cx="1068585" cy="1068585"/>
      </dsp:txXfrm>
    </dsp:sp>
    <dsp:sp modelId="{D10FF4FC-F13A-4ADA-94C1-8C4642B938B2}">
      <dsp:nvSpPr>
        <dsp:cNvPr id="0" name=""/>
        <dsp:cNvSpPr/>
      </dsp:nvSpPr>
      <dsp:spPr>
        <a:xfrm rot="9000000">
          <a:off x="2292867" y="2221004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123003"/>
            <a:satOff val="33874"/>
            <a:lumOff val="-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9000000">
        <a:off x="2292867" y="2221004"/>
        <a:ext cx="226245" cy="363319"/>
      </dsp:txXfrm>
    </dsp:sp>
    <dsp:sp modelId="{3E13A7BF-B014-4BDF-BA82-8B7D33A84F1C}">
      <dsp:nvSpPr>
        <dsp:cNvPr id="0" name=""/>
        <dsp:cNvSpPr/>
      </dsp:nvSpPr>
      <dsp:spPr>
        <a:xfrm>
          <a:off x="1218597" y="2245439"/>
          <a:ext cx="1068585" cy="1068585"/>
        </a:xfrm>
        <a:prstGeom prst="ellipse">
          <a:avLst/>
        </a:prstGeom>
        <a:solidFill>
          <a:schemeClr val="accent4">
            <a:hueOff val="-3123003"/>
            <a:satOff val="33874"/>
            <a:lumOff val="-5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顯示器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218597" y="2245439"/>
        <a:ext cx="1068585" cy="1068585"/>
      </dsp:txXfrm>
    </dsp:sp>
    <dsp:sp modelId="{5514C9DD-0FFC-41A7-A572-0585E26E449A}">
      <dsp:nvSpPr>
        <dsp:cNvPr id="0" name=""/>
        <dsp:cNvSpPr/>
      </dsp:nvSpPr>
      <dsp:spPr>
        <a:xfrm rot="12600000">
          <a:off x="2292867" y="1479675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03754"/>
            <a:satOff val="42342"/>
            <a:lumOff val="-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000" b="1" kern="120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 rot="12600000">
        <a:off x="2292867" y="1479675"/>
        <a:ext cx="226245" cy="363319"/>
      </dsp:txXfrm>
    </dsp:sp>
    <dsp:sp modelId="{FEE4CBBD-0673-440E-82E3-D4F3376BD776}">
      <dsp:nvSpPr>
        <dsp:cNvPr id="0" name=""/>
        <dsp:cNvSpPr/>
      </dsp:nvSpPr>
      <dsp:spPr>
        <a:xfrm>
          <a:off x="1218597" y="749975"/>
          <a:ext cx="1068585" cy="1068585"/>
        </a:xfrm>
        <a:prstGeom prst="ellipse">
          <a:avLst/>
        </a:prstGeom>
        <a:solidFill>
          <a:schemeClr val="accent4">
            <a:hueOff val="-3903754"/>
            <a:satOff val="42342"/>
            <a:lumOff val="-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個人電腦產品</a:t>
          </a:r>
          <a:endParaRPr lang="zh-TW" altLang="en-US" sz="1400" b="1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218597" y="749975"/>
        <a:ext cx="1068585" cy="10685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251A0-89B2-4B3A-A2FE-D1793AF4676B}">
      <dsp:nvSpPr>
        <dsp:cNvPr id="0" name=""/>
        <dsp:cNvSpPr/>
      </dsp:nvSpPr>
      <dsp:spPr>
        <a:xfrm>
          <a:off x="794531" y="674502"/>
          <a:ext cx="1289234" cy="12892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D22890-EFDE-4192-ADC4-BD067CB53A57}">
      <dsp:nvSpPr>
        <dsp:cNvPr id="0" name=""/>
        <dsp:cNvSpPr/>
      </dsp:nvSpPr>
      <dsp:spPr>
        <a:xfrm>
          <a:off x="647058" y="892848"/>
          <a:ext cx="1648605" cy="8220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工作中心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47058" y="892848"/>
        <a:ext cx="1648605" cy="822025"/>
      </dsp:txXfrm>
    </dsp:sp>
    <dsp:sp modelId="{619EAE6E-9993-4F81-BD56-1ADE280B7EEE}">
      <dsp:nvSpPr>
        <dsp:cNvPr id="0" name=""/>
        <dsp:cNvSpPr/>
      </dsp:nvSpPr>
      <dsp:spPr>
        <a:xfrm>
          <a:off x="1536787" y="1284539"/>
          <a:ext cx="1463758" cy="14637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645C41-11B3-4C7E-A6BE-AB3DF62E6CB8}">
      <dsp:nvSpPr>
        <dsp:cNvPr id="0" name=""/>
        <dsp:cNvSpPr/>
      </dsp:nvSpPr>
      <dsp:spPr>
        <a:xfrm>
          <a:off x="1367730" y="1227886"/>
          <a:ext cx="1742050" cy="12203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製造單元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67730" y="1227886"/>
        <a:ext cx="1742050" cy="1220392"/>
      </dsp:txXfrm>
    </dsp:sp>
    <dsp:sp modelId="{12F7267D-C797-4E83-B24E-6E4C7CDC7ED6}">
      <dsp:nvSpPr>
        <dsp:cNvPr id="0" name=""/>
        <dsp:cNvSpPr/>
      </dsp:nvSpPr>
      <dsp:spPr>
        <a:xfrm>
          <a:off x="3282012" y="2338921"/>
          <a:ext cx="1347928" cy="13479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D7DE9F-AD38-449C-9F68-57E2ABED08BE}">
      <dsp:nvSpPr>
        <dsp:cNvPr id="0" name=""/>
        <dsp:cNvSpPr/>
      </dsp:nvSpPr>
      <dsp:spPr>
        <a:xfrm>
          <a:off x="3453520" y="2537925"/>
          <a:ext cx="1184681" cy="9769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連續流程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53520" y="2537925"/>
        <a:ext cx="1184681" cy="976936"/>
      </dsp:txXfrm>
    </dsp:sp>
    <dsp:sp modelId="{FD1E92F3-21AE-4090-AC35-082F7EBCD341}">
      <dsp:nvSpPr>
        <dsp:cNvPr id="0" name=""/>
        <dsp:cNvSpPr/>
      </dsp:nvSpPr>
      <dsp:spPr>
        <a:xfrm>
          <a:off x="2376272" y="1923769"/>
          <a:ext cx="1324092" cy="13240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322034-36DC-42EF-84C1-40C127B2F396}">
      <dsp:nvSpPr>
        <dsp:cNvPr id="0" name=""/>
        <dsp:cNvSpPr/>
      </dsp:nvSpPr>
      <dsp:spPr>
        <a:xfrm>
          <a:off x="2463406" y="2118824"/>
          <a:ext cx="1151547" cy="7867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裝配線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463406" y="2118824"/>
        <a:ext cx="1151547" cy="786738"/>
      </dsp:txXfrm>
    </dsp:sp>
    <dsp:sp modelId="{D4D25AF8-198B-40C3-AF7F-D39F559E30A8}">
      <dsp:nvSpPr>
        <dsp:cNvPr id="0" name=""/>
        <dsp:cNvSpPr/>
      </dsp:nvSpPr>
      <dsp:spPr>
        <a:xfrm>
          <a:off x="262025" y="79559"/>
          <a:ext cx="1196152" cy="119615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8363DF-7F9C-4EC3-B14B-44F2D2D264A9}">
      <dsp:nvSpPr>
        <dsp:cNvPr id="0" name=""/>
        <dsp:cNvSpPr/>
      </dsp:nvSpPr>
      <dsp:spPr>
        <a:xfrm>
          <a:off x="30020" y="93457"/>
          <a:ext cx="1711634" cy="9847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專案佈置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0020" y="93457"/>
        <a:ext cx="1711634" cy="984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2014-3-17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pPr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LIDEtoME\TP模板\新建文件夹 (16)\bg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484784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276872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2014-3-17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SLIDEtoME\TP模板\新建文件夹 (16)\bg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174653"/>
            <a:ext cx="8353425" cy="750292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772816"/>
            <a:ext cx="8353425" cy="401836"/>
          </a:xfrm>
        </p:spPr>
        <p:txBody>
          <a:bodyPr anchor="b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16)\bg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556792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2348880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624983" cy="72072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矩形 26"/>
          <p:cNvSpPr>
            <a:spLocks noChangeArrowheads="1"/>
          </p:cNvSpPr>
          <p:nvPr userDrawn="1"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DEtoME\TP模板\新建文件夹 (16)\bg1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2014-3-17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newheart.com.tw/btm.asp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G7fR9QFXP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youtube.com/watch?v=75QDOM2-Ppc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800" u="sng" spc="300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sz="4800" u="sng" spc="300" dirty="0">
                <a:latin typeface="微軟正黑體" pitchFamily="34" charset="-120"/>
                <a:ea typeface="微軟正黑體" pitchFamily="34" charset="-120"/>
              </a:rPr>
              <a:t>流程</a:t>
            </a:r>
            <a:endParaRPr lang="zh-CN" altLang="en-US" sz="4800" u="sng" spc="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zh-TW" altLang="en-US" spc="300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spc="300" dirty="0">
                <a:latin typeface="微軟正黑體" pitchFamily="34" charset="-120"/>
                <a:ea typeface="微軟正黑體" pitchFamily="34" charset="-120"/>
              </a:rPr>
              <a:t>與供應鏈</a:t>
            </a:r>
            <a:r>
              <a:rPr lang="zh-TW" altLang="en-US" spc="300" dirty="0" smtClean="0">
                <a:latin typeface="微軟正黑體" pitchFamily="34" charset="-120"/>
                <a:ea typeface="微軟正黑體" pitchFamily="34" charset="-120"/>
              </a:rPr>
              <a:t>管理報告</a:t>
            </a:r>
            <a:endParaRPr lang="zh-CN" altLang="en-US" spc="3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4445074" y="3861048"/>
            <a:ext cx="4158745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400" spc="300" dirty="0" smtClean="0"/>
              <a:t>指導老師</a:t>
            </a:r>
            <a:r>
              <a:rPr lang="en-US" altLang="zh-TW" sz="1400" spc="300" dirty="0" smtClean="0"/>
              <a:t>:</a:t>
            </a:r>
            <a:r>
              <a:rPr lang="zh-TW" altLang="en-US" sz="1400" spc="300" dirty="0" smtClean="0"/>
              <a:t>盧淵源 教授</a:t>
            </a:r>
            <a:endParaRPr lang="en-US" altLang="zh-TW" sz="1400" spc="300" dirty="0" smtClean="0"/>
          </a:p>
          <a:p>
            <a:pPr algn="l"/>
            <a:r>
              <a:rPr lang="zh-TW" altLang="en-US" sz="1400" spc="300" dirty="0" smtClean="0"/>
              <a:t>第五組組員</a:t>
            </a:r>
            <a:r>
              <a:rPr lang="en-US" altLang="zh-TW" sz="1400" spc="300" dirty="0"/>
              <a:t>:</a:t>
            </a:r>
            <a:endParaRPr lang="en-US" altLang="zh-TW" sz="1400" spc="300" dirty="0" smtClean="0"/>
          </a:p>
          <a:p>
            <a:pPr algn="l"/>
            <a:r>
              <a:rPr lang="en-US" altLang="zh-TW" sz="1400" spc="300" dirty="0" smtClean="0"/>
              <a:t>D014050003</a:t>
            </a:r>
            <a:r>
              <a:rPr lang="zh-TW" altLang="en-US" sz="1400" spc="300" dirty="0" smtClean="0"/>
              <a:t>人管博</a:t>
            </a:r>
            <a:r>
              <a:rPr lang="en-US" altLang="zh-TW" sz="1400" spc="300" dirty="0" smtClean="0"/>
              <a:t>-</a:t>
            </a:r>
            <a:r>
              <a:rPr lang="zh-TW" altLang="en-US" sz="1400" spc="300" dirty="0" smtClean="0"/>
              <a:t>李紹瑋</a:t>
            </a:r>
            <a:endParaRPr lang="en-US" altLang="zh-TW" sz="1400" spc="300" dirty="0" smtClean="0"/>
          </a:p>
          <a:p>
            <a:pPr algn="l"/>
            <a:r>
              <a:rPr lang="en-US" altLang="zh-TW" sz="1400" spc="300" dirty="0" smtClean="0"/>
              <a:t>M024050802</a:t>
            </a:r>
            <a:r>
              <a:rPr lang="zh-TW" altLang="en-US" sz="1400" spc="300" dirty="0" smtClean="0"/>
              <a:t>人管碩</a:t>
            </a:r>
            <a:r>
              <a:rPr lang="en-US" altLang="zh-TW" sz="1400" spc="300" dirty="0" smtClean="0"/>
              <a:t>-</a:t>
            </a:r>
            <a:r>
              <a:rPr lang="zh-TW" altLang="en-US" sz="1400" spc="300" dirty="0" smtClean="0"/>
              <a:t>陳棣君</a:t>
            </a:r>
            <a:endParaRPr lang="en-US" altLang="zh-TW" sz="1400" spc="300" dirty="0" smtClean="0"/>
          </a:p>
          <a:p>
            <a:pPr algn="l"/>
            <a:r>
              <a:rPr lang="en-US" altLang="zh-TW" sz="1400" spc="300" dirty="0" smtClean="0"/>
              <a:t>N024050014</a:t>
            </a:r>
            <a:r>
              <a:rPr lang="zh-TW" altLang="en-US" sz="1400" spc="300" dirty="0" smtClean="0"/>
              <a:t>人管碩</a:t>
            </a:r>
            <a:r>
              <a:rPr lang="en-US" altLang="zh-TW" sz="1400" spc="300" dirty="0" smtClean="0"/>
              <a:t>-</a:t>
            </a:r>
            <a:r>
              <a:rPr lang="zh-TW" altLang="en-US" sz="1400" spc="300" dirty="0" smtClean="0"/>
              <a:t>李學佳</a:t>
            </a:r>
            <a:endParaRPr lang="en-US" altLang="zh-TW" sz="1400" spc="300" dirty="0" smtClean="0"/>
          </a:p>
          <a:p>
            <a:pPr algn="l"/>
            <a:r>
              <a:rPr lang="en-US" altLang="zh-TW" sz="1400" spc="300" dirty="0" smtClean="0"/>
              <a:t>N024050015</a:t>
            </a:r>
            <a:r>
              <a:rPr lang="zh-TW" altLang="en-US" sz="1400" spc="300" dirty="0" smtClean="0"/>
              <a:t>人</a:t>
            </a:r>
            <a:r>
              <a:rPr lang="zh-TW" altLang="en-US" sz="1400" spc="300" dirty="0"/>
              <a:t>管</a:t>
            </a:r>
            <a:r>
              <a:rPr lang="zh-TW" altLang="en-US" sz="1400" spc="300" dirty="0" smtClean="0"/>
              <a:t>碩</a:t>
            </a:r>
            <a:r>
              <a:rPr lang="en-US" altLang="zh-TW" sz="1400" spc="300" dirty="0" smtClean="0"/>
              <a:t>-</a:t>
            </a:r>
            <a:r>
              <a:rPr lang="zh-TW" altLang="en-US" sz="1400" spc="300" dirty="0" smtClean="0"/>
              <a:t>郭妍伶</a:t>
            </a:r>
            <a:endParaRPr lang="en-US" altLang="zh-TW" sz="1400" spc="300" dirty="0" smtClean="0"/>
          </a:p>
          <a:p>
            <a:pPr algn="l"/>
            <a:r>
              <a:rPr lang="en-US" altLang="zh-TW" sz="1400" spc="300" dirty="0" smtClean="0"/>
              <a:t>N024350029</a:t>
            </a:r>
            <a:r>
              <a:rPr lang="zh-TW" altLang="en-US" sz="1400" spc="300" dirty="0" smtClean="0"/>
              <a:t>人管碩</a:t>
            </a:r>
            <a:r>
              <a:rPr lang="en-US" altLang="zh-TW" sz="1400" spc="300" dirty="0" smtClean="0"/>
              <a:t>-</a:t>
            </a:r>
            <a:r>
              <a:rPr lang="zh-TW" altLang="en-US" sz="1400" spc="300" dirty="0" smtClean="0"/>
              <a:t>林思潔</a:t>
            </a:r>
            <a:endParaRPr lang="en-US" altLang="zh-TW" sz="1400" spc="300" dirty="0"/>
          </a:p>
        </p:txBody>
      </p:sp>
      <p:pic>
        <p:nvPicPr>
          <p:cNvPr id="12" name="그림 26" descr="img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079" y="121511"/>
            <a:ext cx="638906" cy="6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28" descr="img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511"/>
            <a:ext cx="633546" cy="6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31" descr="img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007" y="118343"/>
            <a:ext cx="652843" cy="6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33" descr="img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5350" y="118343"/>
            <a:ext cx="657130" cy="6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0" descr="img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7127" y="121511"/>
            <a:ext cx="648554" cy="64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11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接單生產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(make-to-order)	</a:t>
            </a:r>
            <a:endParaRPr lang="zh-TW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623455" y="1593273"/>
            <a:ext cx="6333860" cy="1115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公司接到訂單之後再進行生產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產品是由標準元件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特殊零組件組合而成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852936"/>
            <a:ext cx="4527357" cy="301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995936" y="24928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波音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接單設計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(engineer-to-order)</a:t>
            </a:r>
            <a:endParaRPr lang="zh-TW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5" y="1593273"/>
            <a:ext cx="6333860" cy="1619703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公司接單之後，與顧客共同設計，決定生產過程所需的物料與步驟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交貨時間最長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tabLst/>
              <a:defRPr/>
            </a:pPr>
            <a:endParaRPr kumimoji="0" lang="en-US" altLang="zh-TW" sz="22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895308"/>
            <a:ext cx="4113634" cy="2796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95936" y="249289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營造設計公司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8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2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3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82353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 descr="扳手1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9915" y="2879277"/>
            <a:ext cx="4114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生產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流程的結構類型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5" y="1593273"/>
            <a:ext cx="6333860" cy="1619703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流程選擇 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»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»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決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定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何種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流程製造商品</a:t>
            </a:r>
          </a:p>
          <a:p>
            <a:pPr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       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»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»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提供服務的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策略性決策</a:t>
            </a:r>
          </a:p>
          <a:p>
            <a:pPr fontAlgn="ctr">
              <a:lnSpc>
                <a:spcPct val="150000"/>
              </a:lnSpc>
              <a:spcAft>
                <a:spcPts val="400"/>
              </a:spcAft>
              <a:buSzPct val="70000"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產量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少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→人工進行組裝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產量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→設置一些裝配線或較合適的選擇</a:t>
            </a: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設施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佈置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548945" cy="3347895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形態可由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工作流程的形式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來定義，基本的流程結構包含：</a:t>
            </a:r>
          </a:p>
          <a:p>
            <a:pPr>
              <a:lnSpc>
                <a:spcPct val="150000"/>
              </a:lnSpc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專案佈置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(Project layout)	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工作中心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(Work center)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製造單元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(Manufacturing cell)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裝配線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(Assembly line)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連續流程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(Continuous process)</a:t>
            </a: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图片 1" descr="白板10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44148"/>
            <a:ext cx="3024335" cy="26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7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專案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佈置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(Project layout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548945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產品體型或重量，需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固定產品的地點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，並且將設備器材物料搬至產品所在位置的流程結構。其製造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是相當重要因素。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7" descr="建筑 工地摄影图_车辆道路用途_交通工具_现代科技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474" y="2852936"/>
            <a:ext cx="2857500" cy="280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0" name="Picture 9" descr="建筑工地摄影图_建筑工地_建筑摄影_建筑园林_摄影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1689"/>
            <a:ext cx="2857500" cy="2791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723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工作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中心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(Work center)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548945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相同功能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的設備集中於同一區域的佈置方式，可將工作中心視為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部門，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負責特定型態的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7" descr="... 半導體公司宣布即將恢復生產線-科技頻道-和訊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537" y="2985516"/>
            <a:ext cx="3208071" cy="230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1" name="Picture 8" descr="iPhone 5 生產線相片微博漏出了！熒幕比 iPhone 4 大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85517"/>
            <a:ext cx="3215297" cy="230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30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製造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單元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(Manufacturing cell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548945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由功能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不同的機器組成以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生產型態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流程需求相似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的產品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：金屬製造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7" descr="螺絲有限公司位於台灣-主要製造華司螺絲、蝶帽螺絲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033" y="2585548"/>
            <a:ext cx="3201366" cy="1269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0" name="Picture 13" descr="螺絲包裝機（DK-LS02）【批發價格，廠家，圖片，採購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6" y="2881410"/>
            <a:ext cx="1296145" cy="13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multi%20progress-s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52509"/>
            <a:ext cx="1387527" cy="136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3" name="Picture 16" descr="multi%20progress2-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615" y="4453767"/>
            <a:ext cx="1369120" cy="1367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4" name="Picture 17" descr="head%20hit%20machine-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191" y="4452509"/>
            <a:ext cx="1503017" cy="1356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  <p:pic>
        <p:nvPicPr>
          <p:cNvPr id="15" name="Picture 18" descr="spolish%20machine-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664" y="4452509"/>
            <a:ext cx="1337744" cy="1369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722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裝配線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(Assembly line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5" y="1593273"/>
            <a:ext cx="3948546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流程是循序進行一連串歩驟以完成特定產品生產的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佈置型態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製造業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經常採用此方式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例如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：家電產品，汽車裝配。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9" descr="ba9100017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481" y="1916832"/>
            <a:ext cx="3831264" cy="388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26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連續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(Continuous process) 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872845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流程是依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預定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的步驟進行，流程是</a:t>
            </a:r>
            <a:r>
              <a:rPr lang="zh-TW" altLang="en-US" dirty="0">
                <a:solidFill>
                  <a:srgbClr val="EC5A56"/>
                </a:solidFill>
                <a:latin typeface="微軟正黑體" pitchFamily="34" charset="-120"/>
                <a:ea typeface="微軟正黑體" pitchFamily="34" charset="-120"/>
              </a:rPr>
              <a:t>連續流動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而非間斷單位，連續流程和裝配線佈置相似度高，但在流程佈置上產品通常是液體或化學物質，此結構為高度自動化。例如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石化業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9" descr="p31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70474"/>
            <a:ext cx="4920703" cy="2175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278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3096591" cy="720724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b="1" dirty="0"/>
          </a:p>
        </p:txBody>
      </p:sp>
      <p:grpSp>
        <p:nvGrpSpPr>
          <p:cNvPr id="48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8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2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71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產品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─流程矩陣 ：佈置策略架構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928689" y="1316357"/>
            <a:ext cx="2944360" cy="4164765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低量的非標準化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商品→</a:t>
            </a:r>
            <a:r>
              <a:rPr lang="zh-TW" altLang="en-US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工作中心</a:t>
            </a:r>
            <a:r>
              <a:rPr lang="zh-TW" altLang="en-US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佈置</a:t>
            </a:r>
            <a:endParaRPr lang="en-US" altLang="zh-TW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生產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大量的高度標準化商品→</a:t>
            </a:r>
            <a:r>
              <a:rPr lang="zh-TW" altLang="en-US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裝配線或連續</a:t>
            </a:r>
            <a:r>
              <a:rPr lang="zh-TW" altLang="en-US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endParaRPr lang="en-US" altLang="zh-TW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en-US" altLang="zh-TW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製造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工程中最受歡迎的佈置方式→</a:t>
            </a:r>
            <a:r>
              <a:rPr lang="zh-TW" altLang="en-US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製造單元</a:t>
            </a: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-98683" y="1384638"/>
            <a:ext cx="7734054" cy="4958008"/>
            <a:chOff x="-98683" y="1384638"/>
            <a:chExt cx="7734054" cy="4958008"/>
          </a:xfrm>
        </p:grpSpPr>
        <p:cxnSp>
          <p:nvCxnSpPr>
            <p:cNvPr id="16" name="直線箭頭接點 11"/>
            <p:cNvCxnSpPr/>
            <p:nvPr/>
          </p:nvCxnSpPr>
          <p:spPr bwMode="auto">
            <a:xfrm>
              <a:off x="1258177" y="5610213"/>
              <a:ext cx="41436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箭頭接點 16"/>
            <p:cNvCxnSpPr/>
            <p:nvPr/>
          </p:nvCxnSpPr>
          <p:spPr bwMode="auto">
            <a:xfrm>
              <a:off x="464473" y="2060848"/>
              <a:ext cx="0" cy="26941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字方塊 19"/>
            <p:cNvSpPr txBox="1">
              <a:spLocks noChangeArrowheads="1"/>
            </p:cNvSpPr>
            <p:nvPr/>
          </p:nvSpPr>
          <p:spPr bwMode="auto">
            <a:xfrm>
              <a:off x="2805297" y="5437095"/>
              <a:ext cx="794683" cy="346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產量</a:t>
              </a:r>
              <a:endPara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20"/>
            <p:cNvSpPr txBox="1">
              <a:spLocks noChangeArrowheads="1"/>
            </p:cNvSpPr>
            <p:nvPr/>
          </p:nvSpPr>
          <p:spPr bwMode="auto">
            <a:xfrm>
              <a:off x="5320309" y="5437095"/>
              <a:ext cx="439936" cy="3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latin typeface="Trebuchet MS" panose="020B0603020202020204" pitchFamily="34" charset="0"/>
                  <a:ea typeface="微軟正黑體" panose="020B0604030504040204" pitchFamily="34" charset="-120"/>
                </a:rPr>
                <a:t>高</a:t>
              </a:r>
              <a:endParaRPr lang="zh-TW" altLang="en-US" sz="180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21"/>
            <p:cNvSpPr txBox="1">
              <a:spLocks noChangeArrowheads="1"/>
            </p:cNvSpPr>
            <p:nvPr/>
          </p:nvSpPr>
          <p:spPr bwMode="auto">
            <a:xfrm>
              <a:off x="933946" y="5437095"/>
              <a:ext cx="324231" cy="3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低</a:t>
              </a:r>
              <a:endPara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5"/>
            <p:cNvSpPr txBox="1">
              <a:spLocks noChangeArrowheads="1"/>
            </p:cNvSpPr>
            <p:nvPr/>
          </p:nvSpPr>
          <p:spPr bwMode="auto">
            <a:xfrm>
              <a:off x="-15834" y="2930214"/>
              <a:ext cx="940776" cy="11387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endPara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產品</a:t>
              </a:r>
            </a:p>
            <a:p>
              <a:pPr algn="ctr"/>
              <a:r>
                <a:rPr lang="zh-TW" altLang="en-US" sz="18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標準化</a:t>
              </a:r>
            </a:p>
            <a:p>
              <a:pPr algn="ctr"/>
              <a:endParaRPr lang="en-US" altLang="zh-TW" sz="14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2" name="文字方塊 27"/>
            <p:cNvSpPr txBox="1">
              <a:spLocks noChangeArrowheads="1"/>
            </p:cNvSpPr>
            <p:nvPr/>
          </p:nvSpPr>
          <p:spPr bwMode="auto">
            <a:xfrm>
              <a:off x="-33766" y="1384638"/>
              <a:ext cx="99647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低</a:t>
              </a:r>
              <a:endParaRPr lang="zh-TW" altLang="en-US" sz="12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每種一</a:t>
              </a:r>
              <a:r>
                <a:rPr lang="zh-TW" altLang="en-US" sz="1200" dirty="0" smtClean="0">
                  <a:latin typeface="Trebuchet MS" panose="020B0603020202020204" pitchFamily="34" charset="0"/>
                  <a:ea typeface="微軟正黑體" panose="020B0604030504040204" pitchFamily="34" charset="-120"/>
                </a:rPr>
                <a:t>單位</a:t>
              </a:r>
              <a:endPara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3" name="文字方塊 29"/>
            <p:cNvSpPr txBox="1">
              <a:spLocks noChangeArrowheads="1"/>
            </p:cNvSpPr>
            <p:nvPr/>
          </p:nvSpPr>
          <p:spPr bwMode="auto">
            <a:xfrm>
              <a:off x="-98683" y="4918811"/>
              <a:ext cx="1126312" cy="6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高</a:t>
              </a:r>
            </a:p>
            <a:p>
              <a:pPr algn="ctr"/>
              <a:r>
                <a:rPr lang="zh-TW" altLang="en-US" sz="10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標準化日</a:t>
              </a:r>
            </a:p>
            <a:p>
              <a:pPr algn="ctr"/>
              <a:r>
                <a:rPr lang="zh-TW" altLang="en-US" sz="10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用品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24942" y="1384638"/>
              <a:ext cx="4703995" cy="39053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600" dirty="0"/>
            </a:p>
          </p:txBody>
        </p:sp>
        <p:graphicFrame>
          <p:nvGraphicFramePr>
            <p:cNvPr id="2" name="資料庫圖表 1"/>
            <p:cNvGraphicFramePr/>
            <p:nvPr>
              <p:extLst>
                <p:ext uri="{D42A27DB-BD31-4B8C-83A1-F6EECF244321}">
                  <p14:modId xmlns:p14="http://schemas.microsoft.com/office/powerpoint/2010/main" xmlns="" val="3442482140"/>
                </p:ext>
              </p:extLst>
            </p:nvPr>
          </p:nvGraphicFramePr>
          <p:xfrm>
            <a:off x="828012" y="1556792"/>
            <a:ext cx="6807359" cy="47858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7141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2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9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0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4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052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損益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平衡分析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: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552" y="1053380"/>
            <a:ext cx="7901449" cy="10098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損益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平衡分析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分析流程或設備方案時的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標準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方法。損益平衡圖具體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不同產量或銷售量對應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的利潤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或損失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217775"/>
            <a:ext cx="6985521" cy="370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020272" y="2348880"/>
            <a:ext cx="1872889" cy="3210401"/>
          </a:xfrm>
          <a:prstGeom prst="flowChartDocumen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此方法是用於流程或設備有高額初期投資與固定成本，或是變動成本與產量成正比的情況</a:t>
            </a:r>
            <a:r>
              <a:rPr kumimoji="0" lang="zh-TW" altLang="en-US" b="1" dirty="0" smtClean="0"/>
              <a:t>。</a:t>
            </a:r>
            <a:endParaRPr kumimoji="0"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xmlns="" val="18688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5.1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損益平衡分析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552" y="1028325"/>
            <a:ext cx="7901449" cy="2256659"/>
          </a:xfrm>
          <a:prstGeom prst="rect">
            <a:avLst/>
          </a:prstGeom>
        </p:spPr>
        <p:txBody>
          <a:bodyPr/>
          <a:lstStyle/>
          <a:p>
            <a:pPr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某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製造商為取得生產所需的零件，考慮下列幾項方案： 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）向外購買零件，成本為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單位（含物料） ； 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）使用數位半自動車床自行製造零件，成本為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75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單位（含物料） ； 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）在加工中心製造零件，成本為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美元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單位（含物料） 。採取購買零件方案時，可忽略固定成本；半自動車床的固定成本是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萬美元；加工中心的固定成本則是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萬美元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707063" y="3573016"/>
            <a:ext cx="6733938" cy="2178487"/>
          </a:xfrm>
          <a:prstGeom prst="flowChartDocumen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各方案種成本為：</a:t>
            </a: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購成本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$200 x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採用半自動化車床的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$80,000 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固定成本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+ $75 x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採用加工中心的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$200,000 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固定成本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+ $15 x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9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7109" y="836712"/>
            <a:ext cx="7416800" cy="415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6156176" y="1916832"/>
            <a:ext cx="936625" cy="827384"/>
          </a:xfrm>
          <a:prstGeom prst="ellipse">
            <a:avLst/>
          </a:prstGeom>
          <a:noFill/>
          <a:ln w="76200">
            <a:solidFill>
              <a:srgbClr val="92D05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1600" b="1" dirty="0" smtClean="0">
                <a:solidFill>
                  <a:srgbClr val="EC5A56"/>
                </a:solidFill>
                <a:latin typeface="Trebuchet MS" panose="020B0603020202020204" pitchFamily="34" charset="0"/>
                <a:ea typeface="微軟正黑體" panose="020B0604030504040204" pitchFamily="34" charset="-120"/>
              </a:rPr>
              <a:t>	2000</a:t>
            </a:r>
            <a:endParaRPr kumimoji="0" lang="en-US" altLang="zh-TW" sz="1800" b="1" dirty="0">
              <a:solidFill>
                <a:srgbClr val="EC5A56"/>
              </a:solidFill>
              <a:latin typeface="Trebuchet MS" panose="020B0603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2771800" y="2852936"/>
            <a:ext cx="936625" cy="827384"/>
          </a:xfrm>
          <a:prstGeom prst="ellipse">
            <a:avLst/>
          </a:prstGeom>
          <a:noFill/>
          <a:ln w="76200">
            <a:solidFill>
              <a:srgbClr val="92D05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 sz="1600" b="1" dirty="0" smtClean="0">
                <a:solidFill>
                  <a:srgbClr val="EC5A56"/>
                </a:solidFill>
                <a:latin typeface="Trebuchet MS" panose="020B0603020202020204" pitchFamily="34" charset="0"/>
                <a:ea typeface="微軟正黑體" panose="020B0604030504040204" pitchFamily="34" charset="-120"/>
              </a:rPr>
              <a:t>	640</a:t>
            </a:r>
            <a:endParaRPr kumimoji="0" lang="en-US" altLang="zh-TW" sz="1800" b="1" dirty="0">
              <a:solidFill>
                <a:srgbClr val="EC5A56"/>
              </a:solidFill>
              <a:latin typeface="Trebuchet MS" panose="020B0603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3528" y="4642719"/>
            <a:ext cx="4626174" cy="1569660"/>
          </a:xfrm>
          <a:prstGeom prst="homePlat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損益平衡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 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16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200x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=$80,000+$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 x 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8000/125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=640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購和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半自動化的成本會在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產量時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640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交集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flipH="1">
            <a:off x="4157614" y="4667652"/>
            <a:ext cx="4602212" cy="1569660"/>
          </a:xfrm>
          <a:prstGeom prst="homePlate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444500"/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損益平衡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 ：</a:t>
            </a:r>
          </a:p>
          <a:p>
            <a:pPr marL="444500"/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80,000+$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75 x 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=$200,000+ </a:t>
            </a:r>
            <a:r>
              <a:rPr lang="en-US" altLang="zh-TW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$15 x 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</a:p>
          <a:p>
            <a:pPr marL="444500"/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</a:t>
            </a:r>
            <a:r>
              <a:rPr lang="en-US" altLang="zh-TW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=120000/60=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endParaRPr lang="en-US" altLang="zh-TW" sz="16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/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加工中心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製造和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半自動化的成本會在</a:t>
            </a:r>
            <a:r>
              <a:rPr lang="zh-TW" altLang="en-US" sz="16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產量時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16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交集</a:t>
            </a:r>
          </a:p>
        </p:txBody>
      </p:sp>
    </p:spTree>
    <p:extLst>
      <p:ext uri="{BB962C8B-B14F-4D97-AF65-F5344CB8AC3E}">
        <p14:creationId xmlns:p14="http://schemas.microsoft.com/office/powerpoint/2010/main" xmlns="" val="25081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810548"/>
            <a:ext cx="7345362" cy="410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75656" y="955011"/>
            <a:ext cx="1583407" cy="3244818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kumimoji="0" lang="zh-TW" altLang="zh-TW" sz="1800">
              <a:solidFill>
                <a:srgbClr val="775EBE"/>
              </a:solidFill>
              <a:latin typeface="Trebuchet MS" panose="020B0603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058468" y="955011"/>
            <a:ext cx="3384550" cy="3244818"/>
          </a:xfrm>
          <a:prstGeom prst="rect">
            <a:avLst/>
          </a:prstGeom>
          <a:solidFill>
            <a:srgbClr val="FFC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443018" y="955011"/>
            <a:ext cx="1225326" cy="3244818"/>
          </a:xfrm>
          <a:prstGeom prst="rect">
            <a:avLst/>
          </a:prstGeom>
          <a:solidFill>
            <a:srgbClr val="008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47490" y="4767339"/>
            <a:ext cx="6047611" cy="1490543"/>
          </a:xfrm>
          <a:prstGeom prst="flowChartDocumen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項流程的損益平衡點：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&lt; 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B)640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單位→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向外購買零件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B)640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&gt;(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A)2000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單位→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半自動車床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預期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需求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&gt;(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A)2000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單位→</a:t>
            </a:r>
            <a:r>
              <a:rPr lang="zh-TW" altLang="en-US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加工中心</a:t>
            </a:r>
          </a:p>
        </p:txBody>
      </p:sp>
    </p:spTree>
    <p:extLst>
      <p:ext uri="{BB962C8B-B14F-4D97-AF65-F5344CB8AC3E}">
        <p14:creationId xmlns:p14="http://schemas.microsoft.com/office/powerpoint/2010/main" xmlns="" val="23238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4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9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4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5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826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3050476" cy="371703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8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印刷電路板  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Printed Circuit Board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xmlns="" val="1671454153"/>
              </p:ext>
            </p:extLst>
          </p:nvPr>
        </p:nvGraphicFramePr>
        <p:xfrm>
          <a:off x="3446012" y="1844824"/>
          <a:ext cx="5363839" cy="353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657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PCB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產品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2012098" cy="2001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2496910" cy="2031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39552" y="1268760"/>
            <a:ext cx="514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國內企業：南亞、欣興、健鼎、台郡、旗勝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應用範圍：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673865893"/>
              </p:ext>
            </p:extLst>
          </p:nvPr>
        </p:nvGraphicFramePr>
        <p:xfrm>
          <a:off x="1795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9958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PCB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生產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6374" b="-2992"/>
          <a:stretch>
            <a:fillRect/>
          </a:stretch>
        </p:blipFill>
        <p:spPr bwMode="auto">
          <a:xfrm>
            <a:off x="6444208" y="3921710"/>
            <a:ext cx="2232248" cy="182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01" y="1196752"/>
            <a:ext cx="6432409" cy="302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r="13905" b="14092"/>
          <a:stretch/>
        </p:blipFill>
        <p:spPr bwMode="auto">
          <a:xfrm>
            <a:off x="4355976" y="3573016"/>
            <a:ext cx="193532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422204" y="5013176"/>
            <a:ext cx="4077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製造流程影片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5"/>
              </a:rPr>
              <a:t>http://www.newheart.com.tw/btm.asp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3</a:t>
            </a:fld>
            <a:endParaRPr lang="zh-CN" altLang="en-US"/>
          </a:p>
        </p:txBody>
      </p:sp>
      <p:sp>
        <p:nvSpPr>
          <p:cNvPr id="52" name="標題 5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624983" cy="72072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個案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介紹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891" b="99370" l="2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652120" y="3140968"/>
            <a:ext cx="2752063" cy="2619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4" name="矩形 53"/>
          <p:cNvSpPr/>
          <p:nvPr/>
        </p:nvSpPr>
        <p:spPr>
          <a:xfrm>
            <a:off x="539552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600200">
              <a:lnSpc>
                <a:spcPct val="90000"/>
              </a:lnSpc>
              <a:spcAft>
                <a:spcPct val="35000"/>
              </a:spcAft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世界第一台筆記型電腦生產者「東芝」</a:t>
            </a:r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9552" y="184482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東芝公司（日語：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株式会社東芝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，英語：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Toshiba Corporation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）是日本最大的半導體製造商，亦是第二大綜合電機製造商，隸屬於三井集團旗下。</a:t>
            </a:r>
          </a:p>
        </p:txBody>
      </p:sp>
      <p:sp>
        <p:nvSpPr>
          <p:cNvPr id="56" name="文字方塊 55"/>
          <p:cNvSpPr txBox="1"/>
          <p:nvPr/>
        </p:nvSpPr>
        <p:spPr>
          <a:xfrm>
            <a:off x="558011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1985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年的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T3100</a:t>
            </a:r>
            <a:endParaRPr lang="zh-TW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79440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PCB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屬於哪一種流程結構圖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?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88369" y="5670559"/>
            <a:ext cx="4071966" cy="408623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Ex.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欣興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2013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年產量達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200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萬平方尺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91640" y="1124744"/>
            <a:ext cx="7734054" cy="4958008"/>
            <a:chOff x="-98683" y="1384638"/>
            <a:chExt cx="7734054" cy="4958008"/>
          </a:xfrm>
        </p:grpSpPr>
        <p:cxnSp>
          <p:nvCxnSpPr>
            <p:cNvPr id="25" name="直線箭頭接點 11"/>
            <p:cNvCxnSpPr/>
            <p:nvPr/>
          </p:nvCxnSpPr>
          <p:spPr bwMode="auto">
            <a:xfrm>
              <a:off x="1258177" y="5610213"/>
              <a:ext cx="41436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箭頭接點 16"/>
            <p:cNvCxnSpPr/>
            <p:nvPr/>
          </p:nvCxnSpPr>
          <p:spPr bwMode="auto">
            <a:xfrm>
              <a:off x="464473" y="2060848"/>
              <a:ext cx="0" cy="26941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19"/>
            <p:cNvSpPr txBox="1">
              <a:spLocks noChangeArrowheads="1"/>
            </p:cNvSpPr>
            <p:nvPr/>
          </p:nvSpPr>
          <p:spPr bwMode="auto">
            <a:xfrm>
              <a:off x="2805297" y="5437095"/>
              <a:ext cx="794683" cy="346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產量</a:t>
              </a:r>
              <a:endPara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0"/>
            <p:cNvSpPr txBox="1">
              <a:spLocks noChangeArrowheads="1"/>
            </p:cNvSpPr>
            <p:nvPr/>
          </p:nvSpPr>
          <p:spPr bwMode="auto">
            <a:xfrm>
              <a:off x="5320309" y="5437095"/>
              <a:ext cx="439936" cy="3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latin typeface="Trebuchet MS" panose="020B0603020202020204" pitchFamily="34" charset="0"/>
                  <a:ea typeface="微軟正黑體" panose="020B0604030504040204" pitchFamily="34" charset="-120"/>
                </a:rPr>
                <a:t>高</a:t>
              </a:r>
              <a:endParaRPr lang="zh-TW" altLang="en-US" sz="180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1"/>
            <p:cNvSpPr txBox="1">
              <a:spLocks noChangeArrowheads="1"/>
            </p:cNvSpPr>
            <p:nvPr/>
          </p:nvSpPr>
          <p:spPr bwMode="auto">
            <a:xfrm>
              <a:off x="933946" y="5437095"/>
              <a:ext cx="324231" cy="3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低</a:t>
              </a:r>
              <a:endParaRPr lang="zh-TW" altLang="en-US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5"/>
            <p:cNvSpPr txBox="1">
              <a:spLocks noChangeArrowheads="1"/>
            </p:cNvSpPr>
            <p:nvPr/>
          </p:nvSpPr>
          <p:spPr bwMode="auto">
            <a:xfrm>
              <a:off x="-15834" y="2930214"/>
              <a:ext cx="940776" cy="11387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endPara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8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產品</a:t>
              </a:r>
            </a:p>
            <a:p>
              <a:pPr algn="ctr"/>
              <a:r>
                <a:rPr lang="zh-TW" altLang="en-US" sz="18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標準化</a:t>
              </a:r>
            </a:p>
            <a:p>
              <a:pPr algn="ctr"/>
              <a:endParaRPr lang="en-US" altLang="zh-TW" sz="14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1" name="文字方塊 27"/>
            <p:cNvSpPr txBox="1">
              <a:spLocks noChangeArrowheads="1"/>
            </p:cNvSpPr>
            <p:nvPr/>
          </p:nvSpPr>
          <p:spPr bwMode="auto">
            <a:xfrm>
              <a:off x="-33766" y="1384638"/>
              <a:ext cx="99647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低</a:t>
              </a:r>
              <a:endParaRPr lang="zh-TW" altLang="en-US" sz="12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每種一</a:t>
              </a:r>
              <a:r>
                <a:rPr lang="zh-TW" altLang="en-US" sz="1200" dirty="0" smtClean="0">
                  <a:latin typeface="Trebuchet MS" panose="020B0603020202020204" pitchFamily="34" charset="0"/>
                  <a:ea typeface="微軟正黑體" panose="020B0604030504040204" pitchFamily="34" charset="-120"/>
                </a:rPr>
                <a:t>單位</a:t>
              </a:r>
              <a:endParaRPr lang="en-US" altLang="zh-TW" sz="1800" dirty="0">
                <a:latin typeface="Trebuchet MS" panose="020B0603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2" name="文字方塊 29"/>
            <p:cNvSpPr txBox="1">
              <a:spLocks noChangeArrowheads="1"/>
            </p:cNvSpPr>
            <p:nvPr/>
          </p:nvSpPr>
          <p:spPr bwMode="auto">
            <a:xfrm>
              <a:off x="-98683" y="4918811"/>
              <a:ext cx="1126312" cy="69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高</a:t>
              </a:r>
            </a:p>
            <a:p>
              <a:pPr algn="ctr"/>
              <a:r>
                <a:rPr lang="zh-TW" altLang="en-US" sz="10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標準化日</a:t>
              </a:r>
            </a:p>
            <a:p>
              <a:pPr algn="ctr"/>
              <a:r>
                <a:rPr lang="zh-TW" altLang="en-US" sz="1000" dirty="0">
                  <a:latin typeface="Trebuchet MS" panose="020B0603020202020204" pitchFamily="34" charset="0"/>
                  <a:ea typeface="微軟正黑體" panose="020B0604030504040204" pitchFamily="34" charset="-120"/>
                </a:rPr>
                <a:t>用品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924942" y="1384638"/>
              <a:ext cx="4703995" cy="39053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aphicFrame>
          <p:nvGraphicFramePr>
            <p:cNvPr id="34" name="資料庫圖表 33"/>
            <p:cNvGraphicFramePr/>
            <p:nvPr>
              <p:extLst>
                <p:ext uri="{D42A27DB-BD31-4B8C-83A1-F6EECF244321}">
                  <p14:modId xmlns:p14="http://schemas.microsoft.com/office/powerpoint/2010/main" xmlns="" val="3397152893"/>
                </p:ext>
              </p:extLst>
            </p:nvPr>
          </p:nvGraphicFramePr>
          <p:xfrm>
            <a:off x="828012" y="1556792"/>
            <a:ext cx="6807359" cy="47858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4637" t="7254" b="3368"/>
          <a:stretch>
            <a:fillRect/>
          </a:stretch>
        </p:blipFill>
        <p:spPr bwMode="auto">
          <a:xfrm>
            <a:off x="5791573" y="1410127"/>
            <a:ext cx="2702624" cy="1971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349808" y="3650008"/>
            <a:ext cx="2317363" cy="2178487"/>
          </a:xfrm>
          <a:prstGeom prst="flowChartDocumen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裝配線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---</a:t>
            </a: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工作流程按照一定先後順序、通過特定站別完成產品生產。</a:t>
            </a:r>
          </a:p>
        </p:txBody>
      </p:sp>
    </p:spTree>
    <p:extLst>
      <p:ext uri="{BB962C8B-B14F-4D97-AF65-F5344CB8AC3E}">
        <p14:creationId xmlns:p14="http://schemas.microsoft.com/office/powerpoint/2010/main" xmlns="" val="3027593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3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4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9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3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9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0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5781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製造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流程設計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23454" y="1412776"/>
            <a:ext cx="8197018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工廠內移動原物件、零件或組件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等特定流程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最常使用的工具類型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裝配圖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(assembly drawing)</a:t>
            </a: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組裝程序圖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(assembly chart)</a:t>
            </a: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途程表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(route sheet)</a:t>
            </a: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流程表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(flow process chart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图片 3" descr="计划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108" y="3068960"/>
            <a:ext cx="4114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裝配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圖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(assembly drawing)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539552" y="991309"/>
            <a:ext cx="5604730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產品分解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的方式，顯示組成的零件。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把各機件按其裝配位置畫在一起，表示各機件的工作原理與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裝配關係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用於機器或部件的裝配、調適、安裝、維修等。</a:t>
            </a: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裝配圖範例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276074"/>
            <a:ext cx="3815341" cy="2645303"/>
          </a:xfrm>
          <a:prstGeom prst="rect">
            <a:avLst/>
          </a:prstGeom>
        </p:spPr>
      </p:pic>
      <p:pic>
        <p:nvPicPr>
          <p:cNvPr id="7" name="圖片 6" descr="椅子裝配圖.jpg"/>
          <p:cNvPicPr>
            <a:picLocks noChangeAspect="1"/>
          </p:cNvPicPr>
          <p:nvPr/>
        </p:nvPicPr>
        <p:blipFill rotWithShape="1">
          <a:blip r:embed="rId3" cstate="print"/>
          <a:srcRect t="1876"/>
          <a:stretch/>
        </p:blipFill>
        <p:spPr>
          <a:xfrm>
            <a:off x="6069136" y="1729152"/>
            <a:ext cx="2874628" cy="376562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7372128" y="2216963"/>
            <a:ext cx="1571636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椅子裝配圖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563888" y="3361929"/>
            <a:ext cx="1574820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樣品裝配圖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6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組裝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流程圖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(assembly chart)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11560" y="1340768"/>
            <a:ext cx="2674524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裝配圖，定義如何將這些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零件組裝的順序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，以及整個物料流程的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 descr="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6084" y="1490798"/>
            <a:ext cx="5572164" cy="450997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631542" y="5157192"/>
            <a:ext cx="2500298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閥體組裝流程圖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途程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表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(route sheet)	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11560" y="1340768"/>
            <a:ext cx="8136904" cy="1475687"/>
          </a:xfrm>
          <a:prstGeom prst="rect">
            <a:avLst/>
          </a:prstGeom>
        </p:spPr>
        <p:txBody>
          <a:bodyPr/>
          <a:lstStyle/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如何製造產品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表明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各操作的順序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，並分別加以說明及附記各種必須的加工資料</a:t>
            </a:r>
            <a:r>
              <a:rPr lang="zh-TW" altLang="en-US" dirty="0"/>
              <a:t>。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途程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6624736" cy="35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0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流程圖 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(flow process chart)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11560" y="1340769"/>
            <a:ext cx="8136904" cy="43204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經過生產設備發生的狀況</a:t>
            </a: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流程圖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53551"/>
            <a:ext cx="6104532" cy="3838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圓角矩形 6"/>
          <p:cNvSpPr/>
          <p:nvPr/>
        </p:nvSpPr>
        <p:spPr>
          <a:xfrm>
            <a:off x="755576" y="5300351"/>
            <a:ext cx="2543459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西裝訂做生產流程圖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2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 descr="白板6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24924"/>
            <a:ext cx="4360540" cy="39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製造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流程分析</a:t>
            </a: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611560" y="1340768"/>
            <a:ext cx="8136904" cy="1296143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流程中的每一項作業，讓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投入轉換成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預期的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判斷前一階段的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作業進度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，以及目前工作所要完成的程度。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製品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的存放時間。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27984" y="3645024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最小成本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最大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產出</a:t>
            </a:r>
          </a:p>
        </p:txBody>
      </p:sp>
    </p:spTree>
    <p:extLst>
      <p:ext uri="{BB962C8B-B14F-4D97-AF65-F5344CB8AC3E}">
        <p14:creationId xmlns:p14="http://schemas.microsoft.com/office/powerpoint/2010/main" xmlns="" val="9783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XYZ.jpg"/>
          <p:cNvPicPr>
            <a:picLocks noChangeAspect="1"/>
          </p:cNvPicPr>
          <p:nvPr/>
        </p:nvPicPr>
        <p:blipFill rotWithShape="1">
          <a:blip r:embed="rId2" cstate="print"/>
          <a:srcRect b="5769"/>
          <a:stretch/>
        </p:blipFill>
        <p:spPr>
          <a:xfrm>
            <a:off x="306652" y="1960362"/>
            <a:ext cx="8441812" cy="4060926"/>
          </a:xfrm>
          <a:prstGeom prst="rect">
            <a:avLst/>
          </a:prstGeom>
        </p:spPr>
      </p:pic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製造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流程分析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–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</a:t>
            </a:r>
            <a:endParaRPr lang="zh-TW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340768"/>
            <a:ext cx="8136904" cy="1296143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家公司提供幾家大型汽車製造商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XYZ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元件。 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鑄模部門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負責生產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XYZ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元件的關鍵零件 。</a:t>
            </a:r>
            <a:r>
              <a:rPr lang="zh-TW" altLang="en-US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組裝部門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負責將關鍵零件與外購零件組裝成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XYZ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2300" lvl="2" indent="-2667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ü"/>
            </a:pP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itchFamily="2" charset="2"/>
              <a:buChar char="l"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2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5.2-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汽車元件製造商</a:t>
            </a: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8979190"/>
              </p:ext>
            </p:extLst>
          </p:nvPr>
        </p:nvGraphicFramePr>
        <p:xfrm>
          <a:off x="683567" y="1064840"/>
          <a:ext cx="8064895" cy="46085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5797"/>
                <a:gridCol w="2497976"/>
                <a:gridCol w="2141122"/>
              </a:tblGrid>
              <a:tr h="4670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鑄造部門</a:t>
                      </a:r>
                      <a:endParaRPr lang="zh-TW" altLang="en-US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組裝部門</a:t>
                      </a:r>
                      <a:endParaRPr lang="zh-TW" altLang="en-US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員工人數</a:t>
                      </a:r>
                      <a:endParaRPr lang="zh-TW" altLang="en-US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工作時間 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加班薪資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一周工作數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鑄造的原料成本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($/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鑄造的電力成本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($/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外購的零件成本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($/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廠房租金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行政人員薪水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7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平均機器折舊 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6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26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個人資料\桌面\toshiba-m300-notebooksatelltie-m30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924639" cy="2244403"/>
          </a:xfrm>
          <a:prstGeom prst="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7544" y="1772816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價格的競爭力、不斷的創新技術</a:t>
            </a:r>
            <a:endParaRPr lang="en-US" altLang="zh-TW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使得東芝產品能稱霸筆記型電腦市場。</a:t>
            </a:r>
            <a:endParaRPr lang="en-US" altLang="zh-TW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持續改善製造流程，降低生產成本。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降低生產成本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極具競爭力的價格。</a:t>
            </a:r>
          </a:p>
          <a:p>
            <a:pPr marL="261938" indent="-261938">
              <a:lnSpc>
                <a:spcPct val="150000"/>
              </a:lnSpc>
            </a:pPr>
            <a:r>
              <a:rPr lang="zh-TW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東芝優勢，大量投資液晶顯示器、硬碟等相關技術，並與其他產業界其他龍頭公司建立夥伴關係，降低新技術研發的風險。</a:t>
            </a:r>
            <a:endParaRPr lang="en-US" altLang="zh-TW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1412776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</a:pPr>
            <a:r>
              <a:rPr lang="zh-TW" altLang="en-US" sz="2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東芝如何長期維持領先地位？</a:t>
            </a:r>
            <a:endParaRPr lang="en-US" altLang="zh-TW" sz="2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defTabSz="1600200">
              <a:lnSpc>
                <a:spcPct val="90000"/>
              </a:lnSpc>
              <a:spcAft>
                <a:spcPct val="35000"/>
              </a:spcAft>
            </a:pPr>
            <a:endParaRPr lang="en-US" altLang="zh-TW" sz="2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5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624983" cy="72072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個案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介紹</a:t>
            </a:r>
            <a:endPara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5.2-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產能分析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269535"/>
              </p:ext>
            </p:extLst>
          </p:nvPr>
        </p:nvGraphicFramePr>
        <p:xfrm>
          <a:off x="892943" y="1890658"/>
          <a:ext cx="7643865" cy="375287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547955"/>
                <a:gridCol w="2547955"/>
                <a:gridCol w="2547955"/>
              </a:tblGrid>
              <a:tr h="476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組裝部門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76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員工人數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898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工作時間 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76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76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一周工作數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54692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7663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產能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4067944" y="2924944"/>
            <a:ext cx="1296144" cy="507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七角星形 12"/>
          <p:cNvSpPr/>
          <p:nvPr/>
        </p:nvSpPr>
        <p:spPr>
          <a:xfrm>
            <a:off x="5004048" y="5373216"/>
            <a:ext cx="2000264" cy="1214470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平衡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611560" y="1340769"/>
            <a:ext cx="8136904" cy="498382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計算整個流程的產能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每週生產的元件數目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。流程每階段的產能是否平衡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588224" y="2924944"/>
            <a:ext cx="1296144" cy="507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085332" y="3521392"/>
            <a:ext cx="1296144" cy="507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605612" y="3521392"/>
            <a:ext cx="1296144" cy="5072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085332" y="4075245"/>
            <a:ext cx="1296144" cy="361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605612" y="4075245"/>
            <a:ext cx="1296144" cy="361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085332" y="4509120"/>
            <a:ext cx="1296144" cy="498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81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5.2-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產能分析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270418"/>
              </p:ext>
            </p:extLst>
          </p:nvPr>
        </p:nvGraphicFramePr>
        <p:xfrm>
          <a:off x="892943" y="1839150"/>
          <a:ext cx="5551266" cy="38043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50422"/>
                <a:gridCol w="1850422"/>
                <a:gridCol w="1850422"/>
              </a:tblGrid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組裝部門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員工人數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992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altLang="en-US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en-US" altLang="zh-TW" sz="2000" u="none" strike="noStrik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一周工作數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5544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179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產能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611560" y="1340769"/>
            <a:ext cx="8136904" cy="498382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如果鑄模機器由原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部增為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部，組裝作業不變，整個流程產能是多少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88224" y="1839151"/>
            <a:ext cx="2317363" cy="3210401"/>
          </a:xfrm>
          <a:prstGeom prst="flowChartDocumen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由於組裝作業不變，組裝流程依然是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6000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雖然鑄模流程有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10000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件，但總體產能以流程中作業產能的最低量為上限。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所以整體流程產能仍為</a:t>
            </a:r>
            <a:r>
              <a:rPr lang="en-US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6000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件。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059832" y="4581128"/>
            <a:ext cx="1296144" cy="361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714876" y="5085184"/>
            <a:ext cx="1657324" cy="558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七角星形 12"/>
          <p:cNvSpPr/>
          <p:nvPr/>
        </p:nvSpPr>
        <p:spPr>
          <a:xfrm rot="426322">
            <a:off x="6659183" y="4425307"/>
            <a:ext cx="2232248" cy="1522958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平衡</a:t>
            </a:r>
            <a:endParaRPr lang="en-US" altLang="zh-TW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產能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6000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xmlns="" val="24735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5.2-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產能分析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526089"/>
              </p:ext>
            </p:extLst>
          </p:nvPr>
        </p:nvGraphicFramePr>
        <p:xfrm>
          <a:off x="892943" y="1839150"/>
          <a:ext cx="5551266" cy="38043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50422"/>
                <a:gridCol w="1850422"/>
                <a:gridCol w="1850422"/>
              </a:tblGrid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組裝部門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員工人數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992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altLang="en-US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en-US" altLang="zh-TW" sz="2000" u="none" strike="noStrik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產量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4831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一周工作數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5544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en-US" altLang="zh-TW" sz="2000" b="0" i="0" u="none" strike="noStrik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6179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產能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12000</a:t>
                      </a:r>
                      <a:endParaRPr lang="en-US" altLang="zh-TW" sz="4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內容版面配置區 2"/>
          <p:cNvSpPr txBox="1">
            <a:spLocks/>
          </p:cNvSpPr>
          <p:nvPr/>
        </p:nvSpPr>
        <p:spPr>
          <a:xfrm>
            <a:off x="611560" y="1340769"/>
            <a:ext cx="8136904" cy="498382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如果增加第二班的組裝作業時間，每天增加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小時，整個流程產能是多少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588224" y="1839151"/>
            <a:ext cx="2317363" cy="3210401"/>
          </a:xfrm>
          <a:prstGeom prst="flowChartDocumen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組變作業增加，組裝產能增為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12000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鑄模流程有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10000 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件，但總體產能以流程中作業產能的最低量為上限。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所以整體流程產能為</a:t>
            </a:r>
            <a:r>
              <a:rPr lang="en-US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10,000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件。</a:t>
            </a:r>
          </a:p>
          <a:p>
            <a:endParaRPr lang="zh-TW" altLang="en-US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895466" y="2947461"/>
            <a:ext cx="1296144" cy="361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2843808" y="5066982"/>
            <a:ext cx="1657324" cy="5583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七角星形 12"/>
          <p:cNvSpPr/>
          <p:nvPr/>
        </p:nvSpPr>
        <p:spPr>
          <a:xfrm rot="426322">
            <a:off x="6630781" y="4305502"/>
            <a:ext cx="2232248" cy="1522958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平衡</a:t>
            </a:r>
            <a:endParaRPr lang="en-US" altLang="zh-TW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產能為</a:t>
            </a:r>
            <a:r>
              <a:rPr lang="en-US" altLang="zh-TW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10,000</a:t>
            </a:r>
            <a:r>
              <a: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</a:t>
            </a:r>
          </a:p>
        </p:txBody>
      </p:sp>
    </p:spTree>
    <p:extLst>
      <p:ext uri="{BB962C8B-B14F-4D97-AF65-F5344CB8AC3E}">
        <p14:creationId xmlns:p14="http://schemas.microsoft.com/office/powerpoint/2010/main" xmlns="" val="36212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範例</a:t>
            </a:r>
            <a:r>
              <a:rPr lang="en-US" altLang="zh-TW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5.2-</a:t>
            </a:r>
            <a:r>
              <a:rPr lang="zh-TW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產能分析</a:t>
            </a: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611560" y="1340769"/>
            <a:ext cx="8136904" cy="498382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產能為每周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件的產出單位成本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718142"/>
              </p:ext>
            </p:extLst>
          </p:nvPr>
        </p:nvGraphicFramePr>
        <p:xfrm>
          <a:off x="644724" y="1700808"/>
          <a:ext cx="6286545" cy="435329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24627"/>
                <a:gridCol w="945763"/>
                <a:gridCol w="2044519"/>
                <a:gridCol w="1571636"/>
              </a:tblGrid>
              <a:tr h="6429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成本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鑄造原料 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外購零件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電力成本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鑄造作業員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組裝作業員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租金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折舊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27476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總成本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6670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10350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  <a:tr h="9671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單位成本</a:t>
                      </a:r>
                      <a:endParaRPr lang="en-US" altLang="zh-TW" sz="2000" u="none" strike="noStrike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u="none" strike="noStrik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美元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r>
                        <a:rPr lang="en-US" altLang="zh-TW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1.11 </a:t>
                      </a:r>
                      <a:endParaRPr lang="en-US" altLang="zh-TW" sz="3600" b="0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1.04 </a:t>
                      </a:r>
                      <a:endParaRPr lang="en-US" altLang="zh-TW" sz="3600" b="0" i="0" u="none" strike="noStrike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圓角矩形 8"/>
          <p:cNvSpPr/>
          <p:nvPr/>
        </p:nvSpPr>
        <p:spPr>
          <a:xfrm>
            <a:off x="5402941" y="5157192"/>
            <a:ext cx="1428760" cy="857256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286379" y="1776806"/>
            <a:ext cx="1661885" cy="500066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64287" y="1749057"/>
            <a:ext cx="1728193" cy="2694444"/>
          </a:xfrm>
          <a:prstGeom prst="flowChartDocumen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當以較大的產量分攤固定成本時，單位成本可因此而降低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TW" b="1" dirty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solidFill>
                <a:srgbClr val="11111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4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5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9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TW" b="1" dirty="0" smtClean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solidFill>
                <a:srgbClr val="11111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2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3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rgbClr val="777777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TW" b="1" dirty="0" smtClean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solidFill>
                  <a:srgbClr val="111111"/>
                </a:solidFill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solidFill>
                <a:srgbClr val="11111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4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5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7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8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9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0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8056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12" y="3212976"/>
            <a:ext cx="3810330" cy="2859272"/>
          </a:xfrm>
          <a:prstGeom prst="rect">
            <a:avLst/>
          </a:prstGeom>
        </p:spPr>
      </p:pic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5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結論</a:t>
            </a:r>
            <a:endParaRPr lang="zh-TW" altLang="en-US" sz="25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611560" y="1340769"/>
            <a:ext cx="8136904" cy="49838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消費者滿意的產品是</a:t>
            </a:r>
            <a:r>
              <a:rPr lang="zh-TW" altLang="en-US" b="1" i="1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製造產品是</a:t>
            </a:r>
            <a:r>
              <a:rPr lang="zh-TW" altLang="en-US" b="1" i="1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從設計到將產品運送到客戶手上是</a:t>
            </a:r>
            <a:r>
              <a:rPr lang="zh-TW" altLang="en-US" b="1" i="1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有效流程規劃必須清楚</a:t>
            </a:r>
            <a:r>
              <a:rPr lang="zh-TW" altLang="en-US" b="1" i="1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了解工廠流程結構的能力 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系統化分析流程中的產能，</a:t>
            </a:r>
            <a:r>
              <a:rPr lang="zh-TW" altLang="en-US" b="1" i="1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選擇適合產出的流程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ctr">
              <a:lnSpc>
                <a:spcPct val="150000"/>
              </a:lnSpc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/>
            </a:pPr>
            <a:endParaRPr lang="zh-TW" altLang="en-US" dirty="0">
              <a:solidFill>
                <a:srgbClr val="111111">
                  <a:lumMod val="75000"/>
                  <a:lumOff val="2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9022" y="4293096"/>
            <a:ext cx="2274978" cy="1707144"/>
          </a:xfrm>
          <a:prstGeom prst="rect">
            <a:avLst/>
          </a:prstGeom>
        </p:spPr>
      </p:pic>
      <p:sp>
        <p:nvSpPr>
          <p:cNvPr id="3" name="標題 51"/>
          <p:cNvSpPr txBox="1">
            <a:spLocks/>
          </p:cNvSpPr>
          <p:nvPr/>
        </p:nvSpPr>
        <p:spPr>
          <a:xfrm>
            <a:off x="539552" y="332656"/>
            <a:ext cx="6624735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TW" altLang="en-US" sz="25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影片分享</a:t>
            </a:r>
            <a:endParaRPr lang="zh-TW" altLang="en-US" sz="25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39552" y="908720"/>
            <a:ext cx="8136904" cy="551723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r>
              <a:rPr lang="zh-TW" altLang="en-US" dirty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流程影片 </a:t>
            </a:r>
            <a:endParaRPr lang="en-US" altLang="zh-TW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米其林輪胎 製作過程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(2m3s)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http://www.youtube.com/watch?v=gG7fR9QFXPg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鉛筆 製作過程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(4m59s)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http://www.youtube.com/watch?v=3ZUra_DNGjs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手套 製造過程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(5m2s)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http://www.youtube.com/watch?v=wknV5koSoM0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球棒 製作過程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(5m19s)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http://www.youtube.com/watch?v=75QDOM2-Ppc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捲線器與油漆的製作過程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(7m)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http://www.youtube.com/watch?v=7R4f6-VE3aM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單車頭盔 製作過程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(5m31s)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http://www.youtube.com/watch?v=37rc9Qgxl0Y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	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手機保護殼 生產流程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(2m24s)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http://www.youtube.com/watch?v=NGXRKyaj1r8</a:t>
            </a:r>
            <a:endParaRPr lang="en-US" altLang="zh-TW" dirty="0" smtClean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	</a:t>
            </a:r>
            <a:r>
              <a:rPr lang="zh-TW" altLang="en-US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洋芋片 生產</a:t>
            </a:r>
            <a:r>
              <a:rPr lang="zh-TW" altLang="en-US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(2m9s) </a:t>
            </a:r>
            <a:r>
              <a:rPr lang="en-US" altLang="zh-TW" dirty="0" smtClean="0">
                <a:solidFill>
                  <a:srgbClr val="1111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http://www.youtube.com/watch?v=xElZtsnsXK8</a:t>
            </a:r>
            <a:endParaRPr lang="zh-TW" altLang="en-US" dirty="0">
              <a:solidFill>
                <a:srgbClr val="1111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3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謝您的聆聽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83568" y="2060849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00200">
              <a:lnSpc>
                <a:spcPct val="150000"/>
              </a:lnSpc>
              <a:spcAft>
                <a:spcPct val="35000"/>
              </a:spcAft>
            </a:pP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假使你是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TOSHIBA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工廠的生產部經理，公司要請你生產最新款的小筆電你要如何進行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pic>
        <p:nvPicPr>
          <p:cNvPr id="1026" name="Picture 2" descr="I:\ppt\ppt小人\问号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060849"/>
            <a:ext cx="2685976" cy="3024336"/>
          </a:xfrm>
          <a:prstGeom prst="rect">
            <a:avLst/>
          </a:prstGeom>
          <a:noFill/>
        </p:spPr>
      </p:pic>
      <p:sp>
        <p:nvSpPr>
          <p:cNvPr id="10" name="橢圓形圖說文字 9"/>
          <p:cNvSpPr/>
          <p:nvPr/>
        </p:nvSpPr>
        <p:spPr>
          <a:xfrm>
            <a:off x="1043608" y="4797152"/>
            <a:ext cx="6408712" cy="1298377"/>
          </a:xfrm>
          <a:prstGeom prst="wedgeEllipseCallout">
            <a:avLst>
              <a:gd name="adj1" fmla="val 34823"/>
              <a:gd name="adj2" fmla="val -135923"/>
            </a:avLst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altLang="zh-TW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了解生產流程，準時完成新生產線的設計</a:t>
            </a:r>
            <a:endParaRPr lang="en-US" altLang="zh-TW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fr-CA" altLang="zh-TW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51"/>
          <p:cNvSpPr txBox="1">
            <a:spLocks/>
          </p:cNvSpPr>
          <p:nvPr/>
        </p:nvSpPr>
        <p:spPr>
          <a:xfrm>
            <a:off x="539552" y="332656"/>
            <a:ext cx="6624983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個案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介紹</a:t>
            </a:r>
            <a:endParaRPr kumimoji="0" lang="zh-TW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9" y="311867"/>
            <a:ext cx="6219824" cy="720724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Agenda</a:t>
            </a:r>
            <a:endParaRPr lang="zh-TW" altLang="en-US" dirty="0"/>
          </a:p>
        </p:txBody>
      </p:sp>
      <p:grpSp>
        <p:nvGrpSpPr>
          <p:cNvPr id="3" name="群組 47"/>
          <p:cNvGrpSpPr/>
          <p:nvPr/>
        </p:nvGrpSpPr>
        <p:grpSpPr>
          <a:xfrm>
            <a:off x="-1688874" y="-1713671"/>
            <a:ext cx="4725166" cy="4771800"/>
            <a:chOff x="-1582546" y="0"/>
            <a:chExt cx="3581399" cy="3616745"/>
          </a:xfrm>
        </p:grpSpPr>
        <p:sp>
          <p:nvSpPr>
            <p:cNvPr id="9" name="椭圆 2"/>
            <p:cNvSpPr>
              <a:spLocks noChangeAspect="1"/>
            </p:cNvSpPr>
            <p:nvPr/>
          </p:nvSpPr>
          <p:spPr bwMode="auto">
            <a:xfrm>
              <a:off x="-1582546" y="0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椭圆 3"/>
            <p:cNvSpPr>
              <a:spLocks noChangeAspect="1"/>
            </p:cNvSpPr>
            <p:nvPr/>
          </p:nvSpPr>
          <p:spPr bwMode="auto">
            <a:xfrm>
              <a:off x="-1308006" y="277248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" name="群組 48"/>
          <p:cNvGrpSpPr/>
          <p:nvPr/>
        </p:nvGrpSpPr>
        <p:grpSpPr>
          <a:xfrm>
            <a:off x="384015" y="1879958"/>
            <a:ext cx="4238813" cy="4280647"/>
            <a:chOff x="-144077" y="2019051"/>
            <a:chExt cx="3581399" cy="3616745"/>
          </a:xfrm>
        </p:grpSpPr>
        <p:sp>
          <p:nvSpPr>
            <p:cNvPr id="46" name="椭圆 2"/>
            <p:cNvSpPr>
              <a:spLocks noChangeAspect="1"/>
            </p:cNvSpPr>
            <p:nvPr/>
          </p:nvSpPr>
          <p:spPr bwMode="auto">
            <a:xfrm>
              <a:off x="-144077" y="2019051"/>
              <a:ext cx="3581399" cy="3616745"/>
            </a:xfrm>
            <a:prstGeom prst="ellipse">
              <a:avLst/>
            </a:prstGeom>
            <a:noFill/>
            <a:ln w="76200">
              <a:solidFill>
                <a:srgbClr val="59595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椭圆 3"/>
            <p:cNvSpPr>
              <a:spLocks noChangeAspect="1"/>
            </p:cNvSpPr>
            <p:nvPr/>
          </p:nvSpPr>
          <p:spPr bwMode="auto">
            <a:xfrm>
              <a:off x="130463" y="2296299"/>
              <a:ext cx="3032319" cy="3062249"/>
            </a:xfrm>
            <a:prstGeom prst="ellipse">
              <a:avLst/>
            </a:prstGeom>
            <a:solidFill>
              <a:schemeClr val="bg1">
                <a:alpha val="25098"/>
              </a:schemeClr>
            </a:solidFill>
            <a:ln w="76200">
              <a:solidFill>
                <a:srgbClr val="595959">
                  <a:alpha val="25098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4619" y="414603"/>
            <a:ext cx="1785538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6"/>
          <p:cNvSpPr>
            <a:spLocks/>
          </p:cNvSpPr>
          <p:nvPr/>
        </p:nvSpPr>
        <p:spPr bwMode="auto">
          <a:xfrm>
            <a:off x="2843808" y="926658"/>
            <a:ext cx="2160240" cy="453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1"/>
          <p:cNvSpPr>
            <a:spLocks noChangeAspect="1" noChangeArrowheads="1"/>
          </p:cNvSpPr>
          <p:nvPr/>
        </p:nvSpPr>
        <p:spPr bwMode="auto">
          <a:xfrm>
            <a:off x="2416165" y="782839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2"/>
          <p:cNvSpPr>
            <a:spLocks noChangeAspect="1"/>
          </p:cNvSpPr>
          <p:nvPr/>
        </p:nvSpPr>
        <p:spPr bwMode="auto">
          <a:xfrm>
            <a:off x="2462650" y="829324"/>
            <a:ext cx="648393" cy="64839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3282940" y="968854"/>
            <a:ext cx="191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5-1.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12990" y="953465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矩形 26"/>
          <p:cNvSpPr>
            <a:spLocks noChangeArrowheads="1"/>
          </p:cNvSpPr>
          <p:nvPr/>
        </p:nvSpPr>
        <p:spPr bwMode="auto">
          <a:xfrm>
            <a:off x="266700" y="0"/>
            <a:ext cx="1498600" cy="117475"/>
          </a:xfrm>
          <a:prstGeom prst="rect">
            <a:avLst/>
          </a:prstGeom>
          <a:solidFill>
            <a:srgbClr val="00BED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矩形 6"/>
          <p:cNvSpPr>
            <a:spLocks/>
          </p:cNvSpPr>
          <p:nvPr/>
        </p:nvSpPr>
        <p:spPr bwMode="auto">
          <a:xfrm>
            <a:off x="2555776" y="1823345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" name="椭圆 11"/>
          <p:cNvSpPr>
            <a:spLocks noChangeAspect="1" noChangeArrowheads="1"/>
          </p:cNvSpPr>
          <p:nvPr/>
        </p:nvSpPr>
        <p:spPr bwMode="auto">
          <a:xfrm>
            <a:off x="2128133" y="1679526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6" name="椭圆 12"/>
          <p:cNvSpPr>
            <a:spLocks noChangeAspect="1"/>
          </p:cNvSpPr>
          <p:nvPr/>
        </p:nvSpPr>
        <p:spPr bwMode="auto">
          <a:xfrm>
            <a:off x="2174619" y="1726011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2124958" y="1850152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TextBox 146"/>
          <p:cNvSpPr txBox="1">
            <a:spLocks noChangeArrowheads="1"/>
          </p:cNvSpPr>
          <p:nvPr/>
        </p:nvSpPr>
        <p:spPr bwMode="auto">
          <a:xfrm>
            <a:off x="2987824" y="1865541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5-2.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生產流程的結構類型</a:t>
            </a: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矩形 6"/>
          <p:cNvSpPr>
            <a:spLocks/>
          </p:cNvSpPr>
          <p:nvPr/>
        </p:nvSpPr>
        <p:spPr bwMode="auto">
          <a:xfrm>
            <a:off x="4210730" y="2759449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0" name="椭圆 11"/>
          <p:cNvSpPr>
            <a:spLocks noChangeAspect="1" noChangeArrowheads="1"/>
          </p:cNvSpPr>
          <p:nvPr/>
        </p:nvSpPr>
        <p:spPr bwMode="auto">
          <a:xfrm>
            <a:off x="3783087" y="2615630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1" name="椭圆 12"/>
          <p:cNvSpPr>
            <a:spLocks noChangeAspect="1"/>
          </p:cNvSpPr>
          <p:nvPr/>
        </p:nvSpPr>
        <p:spPr bwMode="auto">
          <a:xfrm>
            <a:off x="3829572" y="2662115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8" name="TextBox 146"/>
          <p:cNvSpPr txBox="1">
            <a:spLocks noChangeArrowheads="1"/>
          </p:cNvSpPr>
          <p:nvPr/>
        </p:nvSpPr>
        <p:spPr bwMode="auto">
          <a:xfrm>
            <a:off x="4649862" y="2801645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5-3.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損益平衡分析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Rectangle 13"/>
          <p:cNvSpPr>
            <a:spLocks noChangeArrowheads="1"/>
          </p:cNvSpPr>
          <p:nvPr/>
        </p:nvSpPr>
        <p:spPr bwMode="auto">
          <a:xfrm>
            <a:off x="3779912" y="2786256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0" name="矩形 6"/>
          <p:cNvSpPr>
            <a:spLocks/>
          </p:cNvSpPr>
          <p:nvPr/>
        </p:nvSpPr>
        <p:spPr bwMode="auto">
          <a:xfrm>
            <a:off x="4499992" y="3818852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" name="椭圆 11"/>
          <p:cNvSpPr>
            <a:spLocks noChangeAspect="1" noChangeArrowheads="1"/>
          </p:cNvSpPr>
          <p:nvPr/>
        </p:nvSpPr>
        <p:spPr bwMode="auto">
          <a:xfrm>
            <a:off x="4072349" y="367503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2" name="椭圆 12"/>
          <p:cNvSpPr>
            <a:spLocks noChangeAspect="1"/>
          </p:cNvSpPr>
          <p:nvPr/>
        </p:nvSpPr>
        <p:spPr bwMode="auto">
          <a:xfrm>
            <a:off x="4118835" y="372151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4069174" y="384565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TextBox 146"/>
          <p:cNvSpPr txBox="1">
            <a:spLocks noChangeArrowheads="1"/>
          </p:cNvSpPr>
          <p:nvPr/>
        </p:nvSpPr>
        <p:spPr bwMode="auto">
          <a:xfrm>
            <a:off x="4932040" y="3861048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5-4.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生產系統設計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矩形 6"/>
          <p:cNvSpPr>
            <a:spLocks/>
          </p:cNvSpPr>
          <p:nvPr/>
        </p:nvSpPr>
        <p:spPr bwMode="auto">
          <a:xfrm>
            <a:off x="4204876" y="4898972"/>
            <a:ext cx="266429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椭圆 11"/>
          <p:cNvSpPr>
            <a:spLocks noChangeAspect="1" noChangeArrowheads="1"/>
          </p:cNvSpPr>
          <p:nvPr/>
        </p:nvSpPr>
        <p:spPr bwMode="auto">
          <a:xfrm>
            <a:off x="3777233" y="4755153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7" name="椭圆 12"/>
          <p:cNvSpPr>
            <a:spLocks noChangeAspect="1"/>
          </p:cNvSpPr>
          <p:nvPr/>
        </p:nvSpPr>
        <p:spPr bwMode="auto">
          <a:xfrm>
            <a:off x="3823718" y="4801638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8" name="TextBox 146"/>
          <p:cNvSpPr txBox="1">
            <a:spLocks noChangeArrowheads="1"/>
          </p:cNvSpPr>
          <p:nvPr/>
        </p:nvSpPr>
        <p:spPr bwMode="auto">
          <a:xfrm>
            <a:off x="4644008" y="4941168"/>
            <a:ext cx="244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 5-5.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製造流程設計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9" name="Rectangle 13"/>
          <p:cNvSpPr>
            <a:spLocks noChangeArrowheads="1"/>
          </p:cNvSpPr>
          <p:nvPr/>
        </p:nvSpPr>
        <p:spPr bwMode="auto">
          <a:xfrm>
            <a:off x="3774058" y="4925779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0" name="矩形 6"/>
          <p:cNvSpPr>
            <a:spLocks/>
          </p:cNvSpPr>
          <p:nvPr/>
        </p:nvSpPr>
        <p:spPr bwMode="auto">
          <a:xfrm>
            <a:off x="2987824" y="5733256"/>
            <a:ext cx="3384376" cy="45372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1" name="椭圆 11"/>
          <p:cNvSpPr>
            <a:spLocks noChangeAspect="1" noChangeArrowheads="1"/>
          </p:cNvSpPr>
          <p:nvPr/>
        </p:nvSpPr>
        <p:spPr bwMode="auto">
          <a:xfrm>
            <a:off x="2560181" y="5589437"/>
            <a:ext cx="741363" cy="741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2" name="椭圆 12"/>
          <p:cNvSpPr>
            <a:spLocks noChangeAspect="1"/>
          </p:cNvSpPr>
          <p:nvPr/>
        </p:nvSpPr>
        <p:spPr bwMode="auto">
          <a:xfrm>
            <a:off x="2606667" y="5635922"/>
            <a:ext cx="648393" cy="648392"/>
          </a:xfrm>
          <a:prstGeom prst="ellips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70000"/>
            </a:pPr>
            <a:endParaRPr lang="zh-CN" altLang="en-US" sz="2000">
              <a:solidFill>
                <a:schemeClr val="tx2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2557006" y="5760063"/>
            <a:ext cx="747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endParaRPr lang="zh-CN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4" name="TextBox 146"/>
          <p:cNvSpPr txBox="1">
            <a:spLocks noChangeArrowheads="1"/>
          </p:cNvSpPr>
          <p:nvPr/>
        </p:nvSpPr>
        <p:spPr bwMode="auto">
          <a:xfrm>
            <a:off x="3419872" y="5775452"/>
            <a:ext cx="278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5-6.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fr-CA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71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5" name="向左箭號 14"/>
          <p:cNvSpPr/>
          <p:nvPr/>
        </p:nvSpPr>
        <p:spPr>
          <a:xfrm>
            <a:off x="611560" y="1052736"/>
            <a:ext cx="7604836" cy="108112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長                     顧客前置時間                         短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xmlns="" val="180612946"/>
              </p:ext>
            </p:extLst>
          </p:nvPr>
        </p:nvGraphicFramePr>
        <p:xfrm>
          <a:off x="1043608" y="2204864"/>
          <a:ext cx="6984776" cy="80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960406" y="3140968"/>
            <a:ext cx="7395528" cy="3088412"/>
            <a:chOff x="960406" y="3140968"/>
            <a:chExt cx="7395528" cy="3088412"/>
          </a:xfrm>
        </p:grpSpPr>
        <p:sp>
          <p:nvSpPr>
            <p:cNvPr id="13" name="向右箭號 12"/>
            <p:cNvSpPr/>
            <p:nvPr/>
          </p:nvSpPr>
          <p:spPr>
            <a:xfrm>
              <a:off x="960406" y="5339001"/>
              <a:ext cx="7395528" cy="89037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latin typeface="微軟正黑體" pitchFamily="34" charset="-120"/>
                  <a:ea typeface="微軟正黑體" pitchFamily="34" charset="-120"/>
                </a:rPr>
                <a:t>顧客訂單分界點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62632" y="3140968"/>
              <a:ext cx="146515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存貨生產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裝配生產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接單生產</a:t>
              </a:r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接單設計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V="1">
              <a:off x="2373417" y="3482447"/>
              <a:ext cx="2773137" cy="9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2355788" y="3989797"/>
              <a:ext cx="1953536" cy="1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2355788" y="4562155"/>
              <a:ext cx="1534921" cy="1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2425558" y="5134514"/>
              <a:ext cx="837230" cy="1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等腰三角形 21"/>
            <p:cNvSpPr/>
            <p:nvPr/>
          </p:nvSpPr>
          <p:spPr>
            <a:xfrm rot="10800000">
              <a:off x="5146554" y="3226651"/>
              <a:ext cx="627922" cy="3815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09324" y="3799010"/>
              <a:ext cx="627922" cy="3815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0800000">
              <a:off x="3960479" y="4434965"/>
              <a:ext cx="627922" cy="3815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3262787" y="4943728"/>
              <a:ext cx="627922" cy="38157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弧形接點 25"/>
            <p:cNvCxnSpPr/>
            <p:nvPr/>
          </p:nvCxnSpPr>
          <p:spPr>
            <a:xfrm rot="10800000" flipV="1">
              <a:off x="7588474" y="3290247"/>
              <a:ext cx="627922" cy="381573"/>
            </a:xfrm>
            <a:prstGeom prst="curvedConnector3">
              <a:avLst>
                <a:gd name="adj1" fmla="val 38257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弧形接點 26"/>
            <p:cNvCxnSpPr/>
            <p:nvPr/>
          </p:nvCxnSpPr>
          <p:spPr>
            <a:xfrm rot="10800000" flipV="1">
              <a:off x="7169859" y="3862606"/>
              <a:ext cx="627922" cy="381573"/>
            </a:xfrm>
            <a:prstGeom prst="curvedConnector3">
              <a:avLst>
                <a:gd name="adj1" fmla="val 454784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弧形接點 27"/>
            <p:cNvCxnSpPr/>
            <p:nvPr/>
          </p:nvCxnSpPr>
          <p:spPr>
            <a:xfrm rot="10800000" flipV="1">
              <a:off x="7448935" y="4434965"/>
              <a:ext cx="418615" cy="317977"/>
            </a:xfrm>
            <a:prstGeom prst="curvedConnector3">
              <a:avLst>
                <a:gd name="adj1" fmla="val 74907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弧形接點 28"/>
            <p:cNvCxnSpPr/>
            <p:nvPr/>
          </p:nvCxnSpPr>
          <p:spPr>
            <a:xfrm rot="10800000" flipV="1">
              <a:off x="7379166" y="5007323"/>
              <a:ext cx="488384" cy="381573"/>
            </a:xfrm>
            <a:prstGeom prst="curvedConnector3">
              <a:avLst>
                <a:gd name="adj1" fmla="val 79267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標題 51"/>
          <p:cNvSpPr>
            <a:spLocks noGrp="1"/>
          </p:cNvSpPr>
          <p:nvPr>
            <p:ph type="title"/>
          </p:nvPr>
        </p:nvSpPr>
        <p:spPr>
          <a:xfrm>
            <a:off x="544875" y="381111"/>
            <a:ext cx="6624983" cy="72072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供應鏈中的存貨</a:t>
            </a:r>
          </a:p>
        </p:txBody>
      </p:sp>
      <p:sp>
        <p:nvSpPr>
          <p:cNvPr id="32" name="標題 51"/>
          <p:cNvSpPr txBox="1">
            <a:spLocks/>
          </p:cNvSpPr>
          <p:nvPr/>
        </p:nvSpPr>
        <p:spPr>
          <a:xfrm>
            <a:off x="530125" y="387961"/>
            <a:ext cx="6624983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生產流程三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步驟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5099" y="3244334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在符合競爭目標與吸引顧客的前提：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盡可能降低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成本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31" grpId="0"/>
      <p:bldP spid="3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4294967295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3AA1BBA-CEB0-4622-BA2B-DCD4AABD4BA9}" type="datetime1">
              <a:rPr lang="zh-CN" altLang="en-US" smtClean="0"/>
              <a:pPr/>
              <a:t>2014-3-17</a:t>
            </a:fld>
            <a:endParaRPr lang="zh-CN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存貨生產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(make-to-stock)</a:t>
            </a:r>
            <a:endParaRPr lang="zh-TW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5" y="1593273"/>
            <a:ext cx="5028665" cy="22677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公司以製成品存貨的方式供應顧客產品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常使用精實製造提高顧客服務水準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顧客較不願意等待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適用於標準化的產品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個人資料\桌面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7523"/>
            <a:ext cx="3866754" cy="240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644008" y="28529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便利商店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4294967295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3AA1BBA-CEB0-4622-BA2B-DCD4AABD4BA9}" type="datetime1">
              <a:rPr lang="zh-CN" altLang="en-US" smtClean="0"/>
              <a:pPr/>
              <a:t>2014-3-17</a:t>
            </a:fld>
            <a:endParaRPr lang="zh-CN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6" name="標題 51"/>
          <p:cNvSpPr txBox="1">
            <a:spLocks/>
          </p:cNvSpPr>
          <p:nvPr/>
        </p:nvSpPr>
        <p:spPr>
          <a:xfrm>
            <a:off x="539553" y="332656"/>
            <a:ext cx="4968552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接單裝配</a:t>
            </a:r>
            <a:r>
              <a:rPr lang="en-US" altLang="zh-TW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(assemble-to-order)</a:t>
            </a:r>
            <a:endParaRPr lang="zh-TW" alt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23454" y="1593273"/>
            <a:ext cx="7260913" cy="44480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公司接單之後，以預先組成的模組組裝成符合顧客規格的商品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適用於產品可裝配且裝配費時短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高品質具競爭力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Pct val="70000"/>
              <a:buFont typeface="Wingdings" panose="05000000000000000000" pitchFamily="2" charset="2"/>
              <a:buChar char="Ø"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個人資料\桌面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097635" cy="264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211960" y="28529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汽車配裝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304a9ca1b5df62069ce63fb2667695769e5c558"/>
</p:tagLst>
</file>

<file path=ppt/theme/theme1.xml><?xml version="1.0" encoding="utf-8"?>
<a:theme xmlns:a="http://schemas.openxmlformats.org/drawingml/2006/main" name="PPT素材夹_0082">
  <a:themeElements>
    <a:clrScheme name="www.slideto.Me blue L5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0070C0"/>
      </a:accent1>
      <a:accent2>
        <a:srgbClr val="00B0F0"/>
      </a:accent2>
      <a:accent3>
        <a:srgbClr val="00B050"/>
      </a:accent3>
      <a:accent4>
        <a:srgbClr val="92D050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PPT素材夹_0082</Template>
  <TotalTime>524</TotalTime>
  <Words>2254</Words>
  <Application>Microsoft Office PowerPoint</Application>
  <PresentationFormat>如螢幕大小 (4:3)</PresentationFormat>
  <Paragraphs>541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8" baseType="lpstr">
      <vt:lpstr>PPT素材夹_0082</vt:lpstr>
      <vt:lpstr>生產流程</vt:lpstr>
      <vt:lpstr>Agenda</vt:lpstr>
      <vt:lpstr>個案介紹</vt:lpstr>
      <vt:lpstr>個案介紹</vt:lpstr>
      <vt:lpstr>投影片 5</vt:lpstr>
      <vt:lpstr>Agenda</vt:lpstr>
      <vt:lpstr>供應鏈中的存貨</vt:lpstr>
      <vt:lpstr>投影片 8</vt:lpstr>
      <vt:lpstr>投影片 9</vt:lpstr>
      <vt:lpstr>投影片 10</vt:lpstr>
      <vt:lpstr>投影片 11</vt:lpstr>
      <vt:lpstr>Agenda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Agenda</vt:lpstr>
      <vt:lpstr>投影片 22</vt:lpstr>
      <vt:lpstr>投影片 23</vt:lpstr>
      <vt:lpstr>投影片 24</vt:lpstr>
      <vt:lpstr>投影片 25</vt:lpstr>
      <vt:lpstr>Agenda</vt:lpstr>
      <vt:lpstr>投影片 27</vt:lpstr>
      <vt:lpstr>投影片 28</vt:lpstr>
      <vt:lpstr>投影片 29</vt:lpstr>
      <vt:lpstr>投影片 30</vt:lpstr>
      <vt:lpstr>Agenda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Agenda</vt:lpstr>
      <vt:lpstr>投影片 45</vt:lpstr>
      <vt:lpstr>投影片 46</vt:lpstr>
      <vt:lpstr>感謝您的聆聽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点击此处添加幻灯主标题</dc:title>
  <dc:subject>TP-商务公关</dc:subject>
  <dc:creator>lenovo</dc:creator>
  <cp:keywords>XS-普屏 4：3;SC-淡蓝色;BG-浅色;DH-静态;XJ-二级</cp:keywords>
  <dc:description>我爱PPT中文网</dc:description>
  <cp:lastModifiedBy>Jessie</cp:lastModifiedBy>
  <cp:revision>87</cp:revision>
  <dcterms:created xsi:type="dcterms:W3CDTF">2013-02-28T00:32:45Z</dcterms:created>
  <dcterms:modified xsi:type="dcterms:W3CDTF">2014-03-17T01:40:51Z</dcterms:modified>
  <cp:category>UDi-主题模板</cp:category>
</cp:coreProperties>
</file>