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68" r:id="rId18"/>
    <p:sldId id="269" r:id="rId19"/>
    <p:sldId id="270" r:id="rId20"/>
    <p:sldId id="271" r:id="rId21"/>
    <p:sldId id="272" r:id="rId22"/>
    <p:sldId id="273" r:id="rId23"/>
    <p:sldId id="274" r:id="rId24"/>
    <p:sldId id="275" r:id="rId25"/>
    <p:sldId id="276" r:id="rId26"/>
    <p:sldId id="277" r:id="rId27"/>
    <p:sldId id="278" r:id="rId28"/>
    <p:sldId id="267" r:id="rId29"/>
    <p:sldId id="302" r:id="rId30"/>
    <p:sldId id="304" r:id="rId31"/>
    <p:sldId id="305" r:id="rId32"/>
    <p:sldId id="306" r:id="rId33"/>
    <p:sldId id="307" r:id="rId34"/>
    <p:sldId id="308" r:id="rId35"/>
    <p:sldId id="309" r:id="rId36"/>
    <p:sldId id="310" r:id="rId37"/>
    <p:sldId id="311" r:id="rId38"/>
    <p:sldId id="313" r:id="rId39"/>
    <p:sldId id="314" r:id="rId40"/>
    <p:sldId id="312" r:id="rId41"/>
    <p:sldId id="296" r:id="rId42"/>
    <p:sldId id="315" r:id="rId43"/>
    <p:sldId id="298" r:id="rId44"/>
    <p:sldId id="301" r:id="rId4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220"/>
    <a:srgbClr val="F99191"/>
    <a:srgbClr val="AC490C"/>
    <a:srgbClr val="7C653C"/>
    <a:srgbClr val="014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221" autoAdjust="0"/>
    <p:restoredTop sz="81307" autoAdjust="0"/>
  </p:normalViewPr>
  <p:slideViewPr>
    <p:cSldViewPr snapToGrid="0">
      <p:cViewPr varScale="1">
        <p:scale>
          <a:sx n="61" d="100"/>
          <a:sy n="61" d="100"/>
        </p:scale>
        <p:origin x="72" y="360"/>
      </p:cViewPr>
      <p:guideLst>
        <p:guide orient="horz" pos="2160"/>
        <p:guide pos="3840"/>
      </p:guideLst>
    </p:cSldViewPr>
  </p:slideViewPr>
  <p:notesTextViewPr>
    <p:cViewPr>
      <p:scale>
        <a:sx n="1" d="1"/>
        <a:sy n="1" d="1"/>
      </p:scale>
      <p:origin x="0" y="0"/>
    </p:cViewPr>
  </p:notesTextViewPr>
  <p:sorterViewPr>
    <p:cViewPr>
      <p:scale>
        <a:sx n="125" d="100"/>
        <a:sy n="125" d="100"/>
      </p:scale>
      <p:origin x="0" y="-132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79FAC-5E55-4A38-ADB6-797E186C58EE}" type="doc">
      <dgm:prSet loTypeId="urn:microsoft.com/office/officeart/2005/8/layout/hProcess9" loCatId="process" qsTypeId="urn:microsoft.com/office/officeart/2005/8/quickstyle/simple1" qsCatId="simple" csTypeId="urn:microsoft.com/office/officeart/2005/8/colors/colorful1" csCatId="colorful" phldr="1"/>
      <dgm:spPr/>
    </dgm:pt>
    <dgm:pt modelId="{CE7D3A5F-D0FB-4C62-81A0-3F5C589A34DB}">
      <dgm:prSet phldrT="[文字]"/>
      <dgm:spPr/>
      <dgm:t>
        <a:bodyPr/>
        <a:lstStyle/>
        <a:p>
          <a:r>
            <a:rPr lang="zh-TW" altLang="en-US" b="1" dirty="0" smtClean="0"/>
            <a:t>傾聽與研究顧客需求為起點</a:t>
          </a:r>
          <a:endParaRPr lang="zh-TW" altLang="en-US" b="1" dirty="0"/>
        </a:p>
      </dgm:t>
    </dgm:pt>
    <dgm:pt modelId="{D503C1B9-8601-4D6C-AA1B-04F8834A38F6}" type="parTrans" cxnId="{2EC0270E-8D65-49A8-867D-4B7B68D27970}">
      <dgm:prSet/>
      <dgm:spPr/>
      <dgm:t>
        <a:bodyPr/>
        <a:lstStyle/>
        <a:p>
          <a:endParaRPr lang="zh-TW" altLang="en-US"/>
        </a:p>
      </dgm:t>
    </dgm:pt>
    <dgm:pt modelId="{DEC4FA6B-CB39-4B73-895B-978CC73AA818}" type="sibTrans" cxnId="{2EC0270E-8D65-49A8-867D-4B7B68D27970}">
      <dgm:prSet/>
      <dgm:spPr/>
      <dgm:t>
        <a:bodyPr/>
        <a:lstStyle/>
        <a:p>
          <a:endParaRPr lang="zh-TW" altLang="en-US"/>
        </a:p>
      </dgm:t>
    </dgm:pt>
    <dgm:pt modelId="{67FF55D4-EA0D-4727-B4BA-D9875800AF98}">
      <dgm:prSet phldrT="[文字]"/>
      <dgm:spPr/>
      <dgm:t>
        <a:bodyPr/>
        <a:lstStyle/>
        <a:p>
          <a:r>
            <a:rPr lang="zh-TW" altLang="en-US" b="1" dirty="0" smtClean="0"/>
            <a:t>決定高品質產品應具備的特性</a:t>
          </a:r>
          <a:endParaRPr lang="zh-TW" altLang="en-US" b="1" dirty="0"/>
        </a:p>
      </dgm:t>
    </dgm:pt>
    <dgm:pt modelId="{7AFD9DFB-A4A1-4C2A-A823-FD84FEFC1A18}" type="parTrans" cxnId="{4E998288-F1DE-4B1F-9815-5A443B892248}">
      <dgm:prSet/>
      <dgm:spPr/>
      <dgm:t>
        <a:bodyPr/>
        <a:lstStyle/>
        <a:p>
          <a:endParaRPr lang="zh-TW" altLang="en-US"/>
        </a:p>
      </dgm:t>
    </dgm:pt>
    <dgm:pt modelId="{458E5340-7016-44EF-8A5A-0C98DD8B1379}" type="sibTrans" cxnId="{4E998288-F1DE-4B1F-9815-5A443B892248}">
      <dgm:prSet/>
      <dgm:spPr/>
      <dgm:t>
        <a:bodyPr/>
        <a:lstStyle/>
        <a:p>
          <a:endParaRPr lang="zh-TW" altLang="en-US"/>
        </a:p>
      </dgm:t>
    </dgm:pt>
    <dgm:pt modelId="{BC2EEFB6-D075-49CE-BE5B-45AC36257194}">
      <dgm:prSet phldrT="[文字]"/>
      <dgm:spPr/>
      <dgm:t>
        <a:bodyPr/>
        <a:lstStyle/>
        <a:p>
          <a:r>
            <a:rPr lang="zh-TW" altLang="en-US" b="1" dirty="0" smtClean="0"/>
            <a:t>定義出顧客對產品的需求與偏好</a:t>
          </a:r>
          <a:endParaRPr lang="zh-TW" altLang="en-US" b="1" dirty="0"/>
        </a:p>
      </dgm:t>
    </dgm:pt>
    <dgm:pt modelId="{EB0B943E-9C36-4EAA-A134-1836A3561428}" type="parTrans" cxnId="{EBB00567-44C0-4CA1-8B29-73A70B92C224}">
      <dgm:prSet/>
      <dgm:spPr/>
      <dgm:t>
        <a:bodyPr/>
        <a:lstStyle/>
        <a:p>
          <a:endParaRPr lang="zh-TW" altLang="en-US"/>
        </a:p>
      </dgm:t>
    </dgm:pt>
    <dgm:pt modelId="{BD5EE919-A9A1-4B3E-A4A6-B812E619A222}" type="sibTrans" cxnId="{EBB00567-44C0-4CA1-8B29-73A70B92C224}">
      <dgm:prSet/>
      <dgm:spPr/>
      <dgm:t>
        <a:bodyPr/>
        <a:lstStyle/>
        <a:p>
          <a:endParaRPr lang="zh-TW" altLang="en-US"/>
        </a:p>
      </dgm:t>
    </dgm:pt>
    <dgm:pt modelId="{D752780D-5F30-4EE5-93A0-02FCDCA2C0B9}">
      <dgm:prSet phldrT="[文字]"/>
      <dgm:spPr/>
      <dgm:t>
        <a:bodyPr/>
        <a:lstStyle/>
        <a:p>
          <a:r>
            <a:rPr lang="zh-TW" altLang="en-US" b="1" dirty="0" smtClean="0"/>
            <a:t>歸類各項顧客需求</a:t>
          </a:r>
          <a:endParaRPr lang="zh-TW" altLang="en-US" b="1" dirty="0"/>
        </a:p>
      </dgm:t>
    </dgm:pt>
    <dgm:pt modelId="{668EA66A-3C4B-409A-9074-39B8C8A8B7A4}" type="parTrans" cxnId="{30CCD626-246A-43D0-9BF5-B56CA9882274}">
      <dgm:prSet/>
      <dgm:spPr/>
      <dgm:t>
        <a:bodyPr/>
        <a:lstStyle/>
        <a:p>
          <a:endParaRPr lang="zh-TW" altLang="en-US"/>
        </a:p>
      </dgm:t>
    </dgm:pt>
    <dgm:pt modelId="{CFF6F8A5-2595-46FE-A398-D72E613F03AA}" type="sibTrans" cxnId="{30CCD626-246A-43D0-9BF5-B56CA9882274}">
      <dgm:prSet/>
      <dgm:spPr/>
      <dgm:t>
        <a:bodyPr/>
        <a:lstStyle/>
        <a:p>
          <a:endParaRPr lang="zh-TW" altLang="en-US"/>
        </a:p>
      </dgm:t>
    </dgm:pt>
    <dgm:pt modelId="{8515F62B-CD23-49B9-B05B-EA8D133FF3D0}" type="pres">
      <dgm:prSet presAssocID="{A7D79FAC-5E55-4A38-ADB6-797E186C58EE}" presName="CompostProcess" presStyleCnt="0">
        <dgm:presLayoutVars>
          <dgm:dir/>
          <dgm:resizeHandles val="exact"/>
        </dgm:presLayoutVars>
      </dgm:prSet>
      <dgm:spPr/>
    </dgm:pt>
    <dgm:pt modelId="{4918302D-E784-423A-9E62-C92F0C84E4F4}" type="pres">
      <dgm:prSet presAssocID="{A7D79FAC-5E55-4A38-ADB6-797E186C58EE}" presName="arrow" presStyleLbl="bgShp" presStyleIdx="0" presStyleCnt="1" custScaleX="117647"/>
      <dgm:spPr/>
    </dgm:pt>
    <dgm:pt modelId="{3EFBFA7C-8422-4ECC-8952-4B7293C76FE5}" type="pres">
      <dgm:prSet presAssocID="{A7D79FAC-5E55-4A38-ADB6-797E186C58EE}" presName="linearProcess" presStyleCnt="0"/>
      <dgm:spPr/>
    </dgm:pt>
    <dgm:pt modelId="{41CA0D61-0E9B-4BB4-8787-5CEE4B508120}" type="pres">
      <dgm:prSet presAssocID="{CE7D3A5F-D0FB-4C62-81A0-3F5C589A34DB}" presName="textNode" presStyleLbl="node1" presStyleIdx="0" presStyleCnt="4">
        <dgm:presLayoutVars>
          <dgm:bulletEnabled val="1"/>
        </dgm:presLayoutVars>
      </dgm:prSet>
      <dgm:spPr/>
      <dgm:t>
        <a:bodyPr/>
        <a:lstStyle/>
        <a:p>
          <a:endParaRPr lang="zh-TW" altLang="en-US"/>
        </a:p>
      </dgm:t>
    </dgm:pt>
    <dgm:pt modelId="{8F161AE3-849F-4B63-B2CB-8D9759253C0D}" type="pres">
      <dgm:prSet presAssocID="{DEC4FA6B-CB39-4B73-895B-978CC73AA818}" presName="sibTrans" presStyleCnt="0"/>
      <dgm:spPr/>
    </dgm:pt>
    <dgm:pt modelId="{95EA233A-01C3-48AC-892E-F386900C8B47}" type="pres">
      <dgm:prSet presAssocID="{67FF55D4-EA0D-4727-B4BA-D9875800AF98}" presName="textNode" presStyleLbl="node1" presStyleIdx="1" presStyleCnt="4">
        <dgm:presLayoutVars>
          <dgm:bulletEnabled val="1"/>
        </dgm:presLayoutVars>
      </dgm:prSet>
      <dgm:spPr/>
      <dgm:t>
        <a:bodyPr/>
        <a:lstStyle/>
        <a:p>
          <a:endParaRPr lang="zh-TW" altLang="en-US"/>
        </a:p>
      </dgm:t>
    </dgm:pt>
    <dgm:pt modelId="{A32FC473-F63F-49F7-A049-418D71E90048}" type="pres">
      <dgm:prSet presAssocID="{458E5340-7016-44EF-8A5A-0C98DD8B1379}" presName="sibTrans" presStyleCnt="0"/>
      <dgm:spPr/>
    </dgm:pt>
    <dgm:pt modelId="{5C3579C8-6568-456C-B17F-3E8AE0C2ABEC}" type="pres">
      <dgm:prSet presAssocID="{BC2EEFB6-D075-49CE-BE5B-45AC36257194}" presName="textNode" presStyleLbl="node1" presStyleIdx="2" presStyleCnt="4">
        <dgm:presLayoutVars>
          <dgm:bulletEnabled val="1"/>
        </dgm:presLayoutVars>
      </dgm:prSet>
      <dgm:spPr/>
      <dgm:t>
        <a:bodyPr/>
        <a:lstStyle/>
        <a:p>
          <a:endParaRPr lang="zh-TW" altLang="en-US"/>
        </a:p>
      </dgm:t>
    </dgm:pt>
    <dgm:pt modelId="{79C2B69D-5F18-456B-B0C3-C566EB41D54B}" type="pres">
      <dgm:prSet presAssocID="{BD5EE919-A9A1-4B3E-A4A6-B812E619A222}" presName="sibTrans" presStyleCnt="0"/>
      <dgm:spPr/>
    </dgm:pt>
    <dgm:pt modelId="{E4E2B6D3-91B0-4EBC-A279-04B6F7784473}" type="pres">
      <dgm:prSet presAssocID="{D752780D-5F30-4EE5-93A0-02FCDCA2C0B9}" presName="textNode" presStyleLbl="node1" presStyleIdx="3" presStyleCnt="4">
        <dgm:presLayoutVars>
          <dgm:bulletEnabled val="1"/>
        </dgm:presLayoutVars>
      </dgm:prSet>
      <dgm:spPr/>
      <dgm:t>
        <a:bodyPr/>
        <a:lstStyle/>
        <a:p>
          <a:endParaRPr lang="zh-TW" altLang="en-US"/>
        </a:p>
      </dgm:t>
    </dgm:pt>
  </dgm:ptLst>
  <dgm:cxnLst>
    <dgm:cxn modelId="{9D0E8DEC-47A6-415B-9A82-86D30C3B48FD}" type="presOf" srcId="{D752780D-5F30-4EE5-93A0-02FCDCA2C0B9}" destId="{E4E2B6D3-91B0-4EBC-A279-04B6F7784473}" srcOrd="0" destOrd="0" presId="urn:microsoft.com/office/officeart/2005/8/layout/hProcess9"/>
    <dgm:cxn modelId="{FF64DB4C-D5E4-4DE7-A649-8508540EF5E0}" type="presOf" srcId="{A7D79FAC-5E55-4A38-ADB6-797E186C58EE}" destId="{8515F62B-CD23-49B9-B05B-EA8D133FF3D0}" srcOrd="0" destOrd="0" presId="urn:microsoft.com/office/officeart/2005/8/layout/hProcess9"/>
    <dgm:cxn modelId="{BE93D9B6-9B52-4E0B-A32C-0EFC477F3ABE}" type="presOf" srcId="{BC2EEFB6-D075-49CE-BE5B-45AC36257194}" destId="{5C3579C8-6568-456C-B17F-3E8AE0C2ABEC}" srcOrd="0" destOrd="0" presId="urn:microsoft.com/office/officeart/2005/8/layout/hProcess9"/>
    <dgm:cxn modelId="{370F34D0-37E5-4C6A-9C81-7A2EBC1E631E}" type="presOf" srcId="{CE7D3A5F-D0FB-4C62-81A0-3F5C589A34DB}" destId="{41CA0D61-0E9B-4BB4-8787-5CEE4B508120}" srcOrd="0" destOrd="0" presId="urn:microsoft.com/office/officeart/2005/8/layout/hProcess9"/>
    <dgm:cxn modelId="{2EC0270E-8D65-49A8-867D-4B7B68D27970}" srcId="{A7D79FAC-5E55-4A38-ADB6-797E186C58EE}" destId="{CE7D3A5F-D0FB-4C62-81A0-3F5C589A34DB}" srcOrd="0" destOrd="0" parTransId="{D503C1B9-8601-4D6C-AA1B-04F8834A38F6}" sibTransId="{DEC4FA6B-CB39-4B73-895B-978CC73AA818}"/>
    <dgm:cxn modelId="{EBB00567-44C0-4CA1-8B29-73A70B92C224}" srcId="{A7D79FAC-5E55-4A38-ADB6-797E186C58EE}" destId="{BC2EEFB6-D075-49CE-BE5B-45AC36257194}" srcOrd="2" destOrd="0" parTransId="{EB0B943E-9C36-4EAA-A134-1836A3561428}" sibTransId="{BD5EE919-A9A1-4B3E-A4A6-B812E619A222}"/>
    <dgm:cxn modelId="{9C1A9999-5F39-45B0-8A28-60F4396D3FEF}" type="presOf" srcId="{67FF55D4-EA0D-4727-B4BA-D9875800AF98}" destId="{95EA233A-01C3-48AC-892E-F386900C8B47}" srcOrd="0" destOrd="0" presId="urn:microsoft.com/office/officeart/2005/8/layout/hProcess9"/>
    <dgm:cxn modelId="{4E998288-F1DE-4B1F-9815-5A443B892248}" srcId="{A7D79FAC-5E55-4A38-ADB6-797E186C58EE}" destId="{67FF55D4-EA0D-4727-B4BA-D9875800AF98}" srcOrd="1" destOrd="0" parTransId="{7AFD9DFB-A4A1-4C2A-A823-FD84FEFC1A18}" sibTransId="{458E5340-7016-44EF-8A5A-0C98DD8B1379}"/>
    <dgm:cxn modelId="{30CCD626-246A-43D0-9BF5-B56CA9882274}" srcId="{A7D79FAC-5E55-4A38-ADB6-797E186C58EE}" destId="{D752780D-5F30-4EE5-93A0-02FCDCA2C0B9}" srcOrd="3" destOrd="0" parTransId="{668EA66A-3C4B-409A-9074-39B8C8A8B7A4}" sibTransId="{CFF6F8A5-2595-46FE-A398-D72E613F03AA}"/>
    <dgm:cxn modelId="{29B8AFF1-8642-4792-9973-EC5A6AF5BB27}" type="presParOf" srcId="{8515F62B-CD23-49B9-B05B-EA8D133FF3D0}" destId="{4918302D-E784-423A-9E62-C92F0C84E4F4}" srcOrd="0" destOrd="0" presId="urn:microsoft.com/office/officeart/2005/8/layout/hProcess9"/>
    <dgm:cxn modelId="{3607660D-4C45-4F32-8220-E0F8C81F2574}" type="presParOf" srcId="{8515F62B-CD23-49B9-B05B-EA8D133FF3D0}" destId="{3EFBFA7C-8422-4ECC-8952-4B7293C76FE5}" srcOrd="1" destOrd="0" presId="urn:microsoft.com/office/officeart/2005/8/layout/hProcess9"/>
    <dgm:cxn modelId="{11915BA7-8AB3-4573-976E-60963E0EDFFE}" type="presParOf" srcId="{3EFBFA7C-8422-4ECC-8952-4B7293C76FE5}" destId="{41CA0D61-0E9B-4BB4-8787-5CEE4B508120}" srcOrd="0" destOrd="0" presId="urn:microsoft.com/office/officeart/2005/8/layout/hProcess9"/>
    <dgm:cxn modelId="{ED14218F-261E-43C9-B315-56236513BC37}" type="presParOf" srcId="{3EFBFA7C-8422-4ECC-8952-4B7293C76FE5}" destId="{8F161AE3-849F-4B63-B2CB-8D9759253C0D}" srcOrd="1" destOrd="0" presId="urn:microsoft.com/office/officeart/2005/8/layout/hProcess9"/>
    <dgm:cxn modelId="{399A62E4-F2EC-4143-8891-FC5DB6F766F5}" type="presParOf" srcId="{3EFBFA7C-8422-4ECC-8952-4B7293C76FE5}" destId="{95EA233A-01C3-48AC-892E-F386900C8B47}" srcOrd="2" destOrd="0" presId="urn:microsoft.com/office/officeart/2005/8/layout/hProcess9"/>
    <dgm:cxn modelId="{68C61D79-1372-4E41-9F18-C80018828B79}" type="presParOf" srcId="{3EFBFA7C-8422-4ECC-8952-4B7293C76FE5}" destId="{A32FC473-F63F-49F7-A049-418D71E90048}" srcOrd="3" destOrd="0" presId="urn:microsoft.com/office/officeart/2005/8/layout/hProcess9"/>
    <dgm:cxn modelId="{34EC4E53-2F6B-4575-A054-6376E4CA6BE0}" type="presParOf" srcId="{3EFBFA7C-8422-4ECC-8952-4B7293C76FE5}" destId="{5C3579C8-6568-456C-B17F-3E8AE0C2ABEC}" srcOrd="4" destOrd="0" presId="urn:microsoft.com/office/officeart/2005/8/layout/hProcess9"/>
    <dgm:cxn modelId="{DD39BB87-DE17-4CFD-AAB1-757624F48DB8}" type="presParOf" srcId="{3EFBFA7C-8422-4ECC-8952-4B7293C76FE5}" destId="{79C2B69D-5F18-456B-B0C3-C566EB41D54B}" srcOrd="5" destOrd="0" presId="urn:microsoft.com/office/officeart/2005/8/layout/hProcess9"/>
    <dgm:cxn modelId="{8BB751EF-9EF3-4051-9020-49CBCC5D356C}" type="presParOf" srcId="{3EFBFA7C-8422-4ECC-8952-4B7293C76FE5}" destId="{E4E2B6D3-91B0-4EBC-A279-04B6F778447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b="1"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1ACF70D3-15CF-433A-B70D-F98D85AE79A9}" type="presOf" srcId="{A9FFBD6A-C196-47C7-8EF1-2C516F5B1B93}" destId="{3ED3A0D0-491A-485B-9AE9-72B2E3347BB8}" srcOrd="0" destOrd="0" presId="urn:microsoft.com/office/officeart/2005/8/layout/arrow2"/>
    <dgm:cxn modelId="{83BFF4DA-19FE-479D-A20F-EB767E38A41A}" srcId="{13D92AB8-D689-4095-A603-0D6F58408720}" destId="{A9FFBD6A-C196-47C7-8EF1-2C516F5B1B93}" srcOrd="1" destOrd="0" parTransId="{611B02D0-FECC-4D08-9C09-3F9F44A75BB0}" sibTransId="{814C776E-968B-4359-B41B-66C4CB2564D0}"/>
    <dgm:cxn modelId="{E1456DA0-2528-4751-A5B9-14A30AB06C61}" type="presOf" srcId="{8F81A711-8364-4CDD-B2D1-12C779B49BDA}" destId="{CE9EE760-DDE2-4586-BB0A-598E378E8DCA}" srcOrd="0" destOrd="0" presId="urn:microsoft.com/office/officeart/2005/8/layout/arrow2"/>
    <dgm:cxn modelId="{7083FA1B-1FAC-42FC-8EDF-ADB8F1141C93}" type="presOf" srcId="{9EF9CC15-408C-4B06-8F0C-9C2E1FAC091F}" destId="{73F68C02-0F8E-435F-A811-DEA20D27D027}"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8904EC46-8212-4482-A307-BAEFAD556AD2}" srcId="{13D92AB8-D689-4095-A603-0D6F58408720}" destId="{067FB072-568A-4C52-A638-2DAA3F689D6E}" srcOrd="4" destOrd="0" parTransId="{2BAD9A3C-0356-401B-BD93-4FFDAE57F906}" sibTransId="{86EBC1C1-B6EA-4047-9BD4-2E230D955AFA}"/>
    <dgm:cxn modelId="{E07E5B2A-0C1C-4BFA-8312-E380ECEB76A1}" type="presOf" srcId="{13D92AB8-D689-4095-A603-0D6F58408720}" destId="{CAFFA66C-8CCB-46EC-80AE-CBC31EC9F834}"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C4A05413-B694-4EDD-B140-3E94EEF29867}" type="presOf" srcId="{92289A6C-1B6B-4095-9192-867D1021B357}" destId="{9A4F6A75-9F2F-47FB-9947-78438BF5127C}" srcOrd="0" destOrd="0" presId="urn:microsoft.com/office/officeart/2005/8/layout/arrow2"/>
    <dgm:cxn modelId="{7A75E7ED-3C92-45AB-B616-B3C1123D2D04}" type="presOf" srcId="{067FB072-568A-4C52-A638-2DAA3F689D6E}" destId="{8C417968-99D7-427D-A671-5FC29203CAA4}" srcOrd="0" destOrd="0" presId="urn:microsoft.com/office/officeart/2005/8/layout/arrow2"/>
    <dgm:cxn modelId="{02D59850-96AD-465D-A4A7-F12AD0960EE1}" type="presParOf" srcId="{CAFFA66C-8CCB-46EC-80AE-CBC31EC9F834}" destId="{6792E5EC-A41E-4822-8B17-CB31B8BBB406}" srcOrd="0" destOrd="0" presId="urn:microsoft.com/office/officeart/2005/8/layout/arrow2"/>
    <dgm:cxn modelId="{6174536A-D157-4FBD-8DEF-07FDBAF4ED59}" type="presParOf" srcId="{CAFFA66C-8CCB-46EC-80AE-CBC31EC9F834}" destId="{126EF2F8-16B2-4E3D-B6B3-227AE42D1387}" srcOrd="1" destOrd="0" presId="urn:microsoft.com/office/officeart/2005/8/layout/arrow2"/>
    <dgm:cxn modelId="{147A7A7C-36B3-461D-8F98-E5A34F3CE77D}" type="presParOf" srcId="{126EF2F8-16B2-4E3D-B6B3-227AE42D1387}" destId="{BEF06667-AE53-4DDB-831F-6228DC5DCB22}" srcOrd="0" destOrd="0" presId="urn:microsoft.com/office/officeart/2005/8/layout/arrow2"/>
    <dgm:cxn modelId="{52829F3D-0EAE-4016-9059-28765E90BA34}" type="presParOf" srcId="{126EF2F8-16B2-4E3D-B6B3-227AE42D1387}" destId="{9A4F6A75-9F2F-47FB-9947-78438BF5127C}" srcOrd="1" destOrd="0" presId="urn:microsoft.com/office/officeart/2005/8/layout/arrow2"/>
    <dgm:cxn modelId="{9F56C1B1-776F-46C9-A486-147BD4EFC4AF}" type="presParOf" srcId="{126EF2F8-16B2-4E3D-B6B3-227AE42D1387}" destId="{C3874D17-9F21-4C01-AC88-8D08652B77EA}" srcOrd="2" destOrd="0" presId="urn:microsoft.com/office/officeart/2005/8/layout/arrow2"/>
    <dgm:cxn modelId="{23BB1BD3-DBAA-48BE-BBAD-0D31A8392D55}" type="presParOf" srcId="{126EF2F8-16B2-4E3D-B6B3-227AE42D1387}" destId="{3ED3A0D0-491A-485B-9AE9-72B2E3347BB8}" srcOrd="3" destOrd="0" presId="urn:microsoft.com/office/officeart/2005/8/layout/arrow2"/>
    <dgm:cxn modelId="{ED3611A4-609A-461D-86CE-EAF7A95637B9}" type="presParOf" srcId="{126EF2F8-16B2-4E3D-B6B3-227AE42D1387}" destId="{6B7923A1-88F4-4BC8-9C1F-41731320C9D2}" srcOrd="4" destOrd="0" presId="urn:microsoft.com/office/officeart/2005/8/layout/arrow2"/>
    <dgm:cxn modelId="{41A28A06-4657-4781-97E8-15C0AC5FF6A0}" type="presParOf" srcId="{126EF2F8-16B2-4E3D-B6B3-227AE42D1387}" destId="{73F68C02-0F8E-435F-A811-DEA20D27D027}" srcOrd="5" destOrd="0" presId="urn:microsoft.com/office/officeart/2005/8/layout/arrow2"/>
    <dgm:cxn modelId="{79E699B8-A900-4736-8A5E-992CC13B1076}" type="presParOf" srcId="{126EF2F8-16B2-4E3D-B6B3-227AE42D1387}" destId="{834FCE75-C0CB-4283-9DFE-7BC118E286E7}" srcOrd="6" destOrd="0" presId="urn:microsoft.com/office/officeart/2005/8/layout/arrow2"/>
    <dgm:cxn modelId="{C9F92E44-ABB1-419D-B85E-C4F6397D1BE6}" type="presParOf" srcId="{126EF2F8-16B2-4E3D-B6B3-227AE42D1387}" destId="{CE9EE760-DDE2-4586-BB0A-598E378E8DCA}" srcOrd="7" destOrd="0" presId="urn:microsoft.com/office/officeart/2005/8/layout/arrow2"/>
    <dgm:cxn modelId="{ED7536DD-780F-4DBA-82A8-9B84380ACAC9}" type="presParOf" srcId="{126EF2F8-16B2-4E3D-B6B3-227AE42D1387}" destId="{4424FA9A-3C5E-4297-AE63-B8992557A390}" srcOrd="8" destOrd="0" presId="urn:microsoft.com/office/officeart/2005/8/layout/arrow2"/>
    <dgm:cxn modelId="{2C68FE7D-7A64-49A1-9623-B1EEB198D92C}"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b="1"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83BFF4DA-19FE-479D-A20F-EB767E38A41A}" srcId="{13D92AB8-D689-4095-A603-0D6F58408720}" destId="{A9FFBD6A-C196-47C7-8EF1-2C516F5B1B93}" srcOrd="1" destOrd="0" parTransId="{611B02D0-FECC-4D08-9C09-3F9F44A75BB0}" sibTransId="{814C776E-968B-4359-B41B-66C4CB2564D0}"/>
    <dgm:cxn modelId="{55C8EBC6-B19A-44C8-AE79-2F4DF87FA27F}" srcId="{13D92AB8-D689-4095-A603-0D6F58408720}" destId="{92289A6C-1B6B-4095-9192-867D1021B357}" srcOrd="0" destOrd="0" parTransId="{86034900-928A-4515-8B7F-A9B759298AA9}" sibTransId="{41EACC63-6AA1-45B9-929F-77BF0210B488}"/>
    <dgm:cxn modelId="{A6613E34-70BC-47C4-B846-60EDE2D3E33B}" type="presOf" srcId="{A9FFBD6A-C196-47C7-8EF1-2C516F5B1B93}" destId="{3ED3A0D0-491A-485B-9AE9-72B2E3347BB8}" srcOrd="0" destOrd="0" presId="urn:microsoft.com/office/officeart/2005/8/layout/arrow2"/>
    <dgm:cxn modelId="{1002008D-A17C-45CB-B2AC-8BFC16A9746B}" type="presOf" srcId="{13D92AB8-D689-4095-A603-0D6F58408720}" destId="{CAFFA66C-8CCB-46EC-80AE-CBC31EC9F834}" srcOrd="0" destOrd="0" presId="urn:microsoft.com/office/officeart/2005/8/layout/arrow2"/>
    <dgm:cxn modelId="{01A4E4AD-2727-44B7-AB4F-203F87422BE6}" srcId="{13D92AB8-D689-4095-A603-0D6F58408720}" destId="{8F81A711-8364-4CDD-B2D1-12C779B49BDA}" srcOrd="3" destOrd="0" parTransId="{BAB972DC-6C5C-4A88-A6FE-CF97148F5685}" sibTransId="{606B40EB-C243-42CE-A987-E3C696CD1831}"/>
    <dgm:cxn modelId="{D20975DF-5868-476B-9EE4-C4E70EB0374A}" type="presOf" srcId="{8F81A711-8364-4CDD-B2D1-12C779B49BDA}" destId="{CE9EE760-DDE2-4586-BB0A-598E378E8DCA}" srcOrd="0" destOrd="0" presId="urn:microsoft.com/office/officeart/2005/8/layout/arrow2"/>
    <dgm:cxn modelId="{8DFA6080-8CA1-460F-B044-D5F918A4B94E}" type="presOf" srcId="{067FB072-568A-4C52-A638-2DAA3F689D6E}" destId="{8C417968-99D7-427D-A671-5FC29203CAA4}" srcOrd="0" destOrd="0" presId="urn:microsoft.com/office/officeart/2005/8/layout/arrow2"/>
    <dgm:cxn modelId="{8904EC46-8212-4482-A307-BAEFAD556AD2}" srcId="{13D92AB8-D689-4095-A603-0D6F58408720}" destId="{067FB072-568A-4C52-A638-2DAA3F689D6E}" srcOrd="4" destOrd="0" parTransId="{2BAD9A3C-0356-401B-BD93-4FFDAE57F906}" sibTransId="{86EBC1C1-B6EA-4047-9BD4-2E230D955AFA}"/>
    <dgm:cxn modelId="{6F2FBF00-0F14-4D78-8762-6492EEB0E61A}" type="presOf" srcId="{9EF9CC15-408C-4B06-8F0C-9C2E1FAC091F}" destId="{73F68C02-0F8E-435F-A811-DEA20D27D027}" srcOrd="0" destOrd="0" presId="urn:microsoft.com/office/officeart/2005/8/layout/arrow2"/>
    <dgm:cxn modelId="{14CE9F51-9A82-4DA5-BFF0-2FBD14298648}" type="presOf" srcId="{92289A6C-1B6B-4095-9192-867D1021B357}" destId="{9A4F6A75-9F2F-47FB-9947-78438BF5127C}"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5AB5AB0E-A922-4D2F-85B5-E1A2BCBA88DA}" type="presParOf" srcId="{CAFFA66C-8CCB-46EC-80AE-CBC31EC9F834}" destId="{6792E5EC-A41E-4822-8B17-CB31B8BBB406}" srcOrd="0" destOrd="0" presId="urn:microsoft.com/office/officeart/2005/8/layout/arrow2"/>
    <dgm:cxn modelId="{1704E1F8-28A1-4CFC-A2B0-7D58FD2A819C}" type="presParOf" srcId="{CAFFA66C-8CCB-46EC-80AE-CBC31EC9F834}" destId="{126EF2F8-16B2-4E3D-B6B3-227AE42D1387}" srcOrd="1" destOrd="0" presId="urn:microsoft.com/office/officeart/2005/8/layout/arrow2"/>
    <dgm:cxn modelId="{6102A46B-6B63-469E-BFEB-AF24F7D3089D}" type="presParOf" srcId="{126EF2F8-16B2-4E3D-B6B3-227AE42D1387}" destId="{BEF06667-AE53-4DDB-831F-6228DC5DCB22}" srcOrd="0" destOrd="0" presId="urn:microsoft.com/office/officeart/2005/8/layout/arrow2"/>
    <dgm:cxn modelId="{32D8A7E2-817F-4B98-AE24-B4FECCD206FE}" type="presParOf" srcId="{126EF2F8-16B2-4E3D-B6B3-227AE42D1387}" destId="{9A4F6A75-9F2F-47FB-9947-78438BF5127C}" srcOrd="1" destOrd="0" presId="urn:microsoft.com/office/officeart/2005/8/layout/arrow2"/>
    <dgm:cxn modelId="{EB1D46F1-B853-4897-8A2F-56B255A9C7BB}" type="presParOf" srcId="{126EF2F8-16B2-4E3D-B6B3-227AE42D1387}" destId="{C3874D17-9F21-4C01-AC88-8D08652B77EA}" srcOrd="2" destOrd="0" presId="urn:microsoft.com/office/officeart/2005/8/layout/arrow2"/>
    <dgm:cxn modelId="{152233A1-4761-4B8F-9B94-6A35D4591EA6}" type="presParOf" srcId="{126EF2F8-16B2-4E3D-B6B3-227AE42D1387}" destId="{3ED3A0D0-491A-485B-9AE9-72B2E3347BB8}" srcOrd="3" destOrd="0" presId="urn:microsoft.com/office/officeart/2005/8/layout/arrow2"/>
    <dgm:cxn modelId="{AAC12486-223F-4926-8A64-EBBB87060F55}" type="presParOf" srcId="{126EF2F8-16B2-4E3D-B6B3-227AE42D1387}" destId="{6B7923A1-88F4-4BC8-9C1F-41731320C9D2}" srcOrd="4" destOrd="0" presId="urn:microsoft.com/office/officeart/2005/8/layout/arrow2"/>
    <dgm:cxn modelId="{E9E4CB25-B95D-4A90-A031-C10784643C39}" type="presParOf" srcId="{126EF2F8-16B2-4E3D-B6B3-227AE42D1387}" destId="{73F68C02-0F8E-435F-A811-DEA20D27D027}" srcOrd="5" destOrd="0" presId="urn:microsoft.com/office/officeart/2005/8/layout/arrow2"/>
    <dgm:cxn modelId="{6BC03CB1-DF98-4D46-922B-E20AC2112752}" type="presParOf" srcId="{126EF2F8-16B2-4E3D-B6B3-227AE42D1387}" destId="{834FCE75-C0CB-4283-9DFE-7BC118E286E7}" srcOrd="6" destOrd="0" presId="urn:microsoft.com/office/officeart/2005/8/layout/arrow2"/>
    <dgm:cxn modelId="{85FC5400-EB9B-4013-9732-897AA2EC40DF}" type="presParOf" srcId="{126EF2F8-16B2-4E3D-B6B3-227AE42D1387}" destId="{CE9EE760-DDE2-4586-BB0A-598E378E8DCA}" srcOrd="7" destOrd="0" presId="urn:microsoft.com/office/officeart/2005/8/layout/arrow2"/>
    <dgm:cxn modelId="{C810AAFA-2E4F-47C2-916A-5FBF3B76579C}" type="presParOf" srcId="{126EF2F8-16B2-4E3D-B6B3-227AE42D1387}" destId="{4424FA9A-3C5E-4297-AE63-B8992557A390}" srcOrd="8" destOrd="0" presId="urn:microsoft.com/office/officeart/2005/8/layout/arrow2"/>
    <dgm:cxn modelId="{921A5F7E-8FB7-42C5-9C44-4FB1586F892E}"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b="1"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83BFF4DA-19FE-479D-A20F-EB767E38A41A}" srcId="{13D92AB8-D689-4095-A603-0D6F58408720}" destId="{A9FFBD6A-C196-47C7-8EF1-2C516F5B1B93}" srcOrd="1" destOrd="0" parTransId="{611B02D0-FECC-4D08-9C09-3F9F44A75BB0}" sibTransId="{814C776E-968B-4359-B41B-66C4CB2564D0}"/>
    <dgm:cxn modelId="{3A323986-561E-4511-A790-C736703A9E85}" type="presOf" srcId="{13D92AB8-D689-4095-A603-0D6F58408720}" destId="{CAFFA66C-8CCB-46EC-80AE-CBC31EC9F834}" srcOrd="0" destOrd="0" presId="urn:microsoft.com/office/officeart/2005/8/layout/arrow2"/>
    <dgm:cxn modelId="{636D0426-4A86-4808-9138-9E71F106166C}" type="presOf" srcId="{8F81A711-8364-4CDD-B2D1-12C779B49BDA}" destId="{CE9EE760-DDE2-4586-BB0A-598E378E8DCA}" srcOrd="0" destOrd="0" presId="urn:microsoft.com/office/officeart/2005/8/layout/arrow2"/>
    <dgm:cxn modelId="{8D5D4638-C260-42C8-952F-5646A4C13737}" type="presOf" srcId="{A9FFBD6A-C196-47C7-8EF1-2C516F5B1B93}" destId="{3ED3A0D0-491A-485B-9AE9-72B2E3347BB8}"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D72F09EF-67AA-43FE-8515-35B1FF8B3DBA}" type="presOf" srcId="{067FB072-568A-4C52-A638-2DAA3F689D6E}" destId="{8C417968-99D7-427D-A671-5FC29203CAA4}" srcOrd="0" destOrd="0" presId="urn:microsoft.com/office/officeart/2005/8/layout/arrow2"/>
    <dgm:cxn modelId="{8904EC46-8212-4482-A307-BAEFAD556AD2}" srcId="{13D92AB8-D689-4095-A603-0D6F58408720}" destId="{067FB072-568A-4C52-A638-2DAA3F689D6E}" srcOrd="4" destOrd="0" parTransId="{2BAD9A3C-0356-401B-BD93-4FFDAE57F906}" sibTransId="{86EBC1C1-B6EA-4047-9BD4-2E230D955AFA}"/>
    <dgm:cxn modelId="{56F7628E-1952-4339-B678-C272660D94FF}" type="presOf" srcId="{9EF9CC15-408C-4B06-8F0C-9C2E1FAC091F}" destId="{73F68C02-0F8E-435F-A811-DEA20D27D027}"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9906D7FC-AA59-43D9-B511-129A9C035C32}" type="presOf" srcId="{92289A6C-1B6B-4095-9192-867D1021B357}" destId="{9A4F6A75-9F2F-47FB-9947-78438BF5127C}" srcOrd="0" destOrd="0" presId="urn:microsoft.com/office/officeart/2005/8/layout/arrow2"/>
    <dgm:cxn modelId="{2FA7E037-DC54-4A75-92BF-87F5948AE591}" type="presParOf" srcId="{CAFFA66C-8CCB-46EC-80AE-CBC31EC9F834}" destId="{6792E5EC-A41E-4822-8B17-CB31B8BBB406}" srcOrd="0" destOrd="0" presId="urn:microsoft.com/office/officeart/2005/8/layout/arrow2"/>
    <dgm:cxn modelId="{C3309192-5C94-4502-B737-821BF734573F}" type="presParOf" srcId="{CAFFA66C-8CCB-46EC-80AE-CBC31EC9F834}" destId="{126EF2F8-16B2-4E3D-B6B3-227AE42D1387}" srcOrd="1" destOrd="0" presId="urn:microsoft.com/office/officeart/2005/8/layout/arrow2"/>
    <dgm:cxn modelId="{896CF356-9825-4FC7-9E16-3E3C8A865294}" type="presParOf" srcId="{126EF2F8-16B2-4E3D-B6B3-227AE42D1387}" destId="{BEF06667-AE53-4DDB-831F-6228DC5DCB22}" srcOrd="0" destOrd="0" presId="urn:microsoft.com/office/officeart/2005/8/layout/arrow2"/>
    <dgm:cxn modelId="{564B1857-3EFD-4686-944F-3B32D4D6411A}" type="presParOf" srcId="{126EF2F8-16B2-4E3D-B6B3-227AE42D1387}" destId="{9A4F6A75-9F2F-47FB-9947-78438BF5127C}" srcOrd="1" destOrd="0" presId="urn:microsoft.com/office/officeart/2005/8/layout/arrow2"/>
    <dgm:cxn modelId="{F22A2992-1035-40BC-AC55-33A78D7EBACB}" type="presParOf" srcId="{126EF2F8-16B2-4E3D-B6B3-227AE42D1387}" destId="{C3874D17-9F21-4C01-AC88-8D08652B77EA}" srcOrd="2" destOrd="0" presId="urn:microsoft.com/office/officeart/2005/8/layout/arrow2"/>
    <dgm:cxn modelId="{74970D63-65C8-4337-83D6-2316ED1EFFF6}" type="presParOf" srcId="{126EF2F8-16B2-4E3D-B6B3-227AE42D1387}" destId="{3ED3A0D0-491A-485B-9AE9-72B2E3347BB8}" srcOrd="3" destOrd="0" presId="urn:microsoft.com/office/officeart/2005/8/layout/arrow2"/>
    <dgm:cxn modelId="{6B643C17-528D-43DF-89B4-16619F2950C3}" type="presParOf" srcId="{126EF2F8-16B2-4E3D-B6B3-227AE42D1387}" destId="{6B7923A1-88F4-4BC8-9C1F-41731320C9D2}" srcOrd="4" destOrd="0" presId="urn:microsoft.com/office/officeart/2005/8/layout/arrow2"/>
    <dgm:cxn modelId="{2A0FE4CA-7A44-4559-87F9-995566499374}" type="presParOf" srcId="{126EF2F8-16B2-4E3D-B6B3-227AE42D1387}" destId="{73F68C02-0F8E-435F-A811-DEA20D27D027}" srcOrd="5" destOrd="0" presId="urn:microsoft.com/office/officeart/2005/8/layout/arrow2"/>
    <dgm:cxn modelId="{9C5F1CE3-A0EE-4673-86E1-695308F7ADDE}" type="presParOf" srcId="{126EF2F8-16B2-4E3D-B6B3-227AE42D1387}" destId="{834FCE75-C0CB-4283-9DFE-7BC118E286E7}" srcOrd="6" destOrd="0" presId="urn:microsoft.com/office/officeart/2005/8/layout/arrow2"/>
    <dgm:cxn modelId="{9AB5438E-71C7-469C-8532-EF4F9D2D4C45}" type="presParOf" srcId="{126EF2F8-16B2-4E3D-B6B3-227AE42D1387}" destId="{CE9EE760-DDE2-4586-BB0A-598E378E8DCA}" srcOrd="7" destOrd="0" presId="urn:microsoft.com/office/officeart/2005/8/layout/arrow2"/>
    <dgm:cxn modelId="{4416E2BF-69D1-4614-A6CF-3840400F6C93}" type="presParOf" srcId="{126EF2F8-16B2-4E3D-B6B3-227AE42D1387}" destId="{4424FA9A-3C5E-4297-AE63-B8992557A390}" srcOrd="8" destOrd="0" presId="urn:microsoft.com/office/officeart/2005/8/layout/arrow2"/>
    <dgm:cxn modelId="{4DBE49AF-DE4F-49A7-9C06-E5C7176D1D81}"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E61769-472D-464B-8C9E-4C0812267ACA}"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zh-TW" altLang="en-US"/>
        </a:p>
      </dgm:t>
    </dgm:pt>
    <dgm:pt modelId="{D808C3F5-42B8-4F97-A2CE-EFD77B79D086}">
      <dgm:prSet phldrT="[文字]"/>
      <dgm:spPr/>
      <dgm:t>
        <a:bodyPr/>
        <a:lstStyle/>
        <a:p>
          <a:r>
            <a:rPr lang="zh-TW" altLang="en-US" dirty="0" smtClean="0"/>
            <a:t>時間</a:t>
          </a:r>
          <a:endParaRPr lang="zh-TW" altLang="en-US" dirty="0"/>
        </a:p>
      </dgm:t>
    </dgm:pt>
    <dgm:pt modelId="{0BEF1927-BFBD-40A3-AB2C-FB3094A09423}" type="parTrans" cxnId="{4B94F550-6F32-4660-B8C8-69913493EF2B}">
      <dgm:prSet/>
      <dgm:spPr/>
      <dgm:t>
        <a:bodyPr/>
        <a:lstStyle/>
        <a:p>
          <a:endParaRPr lang="zh-TW" altLang="en-US"/>
        </a:p>
      </dgm:t>
    </dgm:pt>
    <dgm:pt modelId="{C05E24CE-60EC-4C7B-A088-9545604A815A}" type="sibTrans" cxnId="{4B94F550-6F32-4660-B8C8-69913493EF2B}">
      <dgm:prSet/>
      <dgm:spPr/>
      <dgm:t>
        <a:bodyPr/>
        <a:lstStyle/>
        <a:p>
          <a:endParaRPr lang="zh-TW" altLang="en-US"/>
        </a:p>
      </dgm:t>
    </dgm:pt>
    <dgm:pt modelId="{4738E113-F15E-46EF-AFBA-A9EFB5A77504}">
      <dgm:prSet phldrT="[文字]"/>
      <dgm:spPr/>
      <dgm:t>
        <a:bodyPr/>
        <a:lstStyle/>
        <a:p>
          <a:r>
            <a:rPr lang="zh-TW" altLang="en-US" dirty="0" smtClean="0"/>
            <a:t>生產力</a:t>
          </a:r>
          <a:endParaRPr lang="zh-TW" altLang="en-US" dirty="0"/>
        </a:p>
      </dgm:t>
    </dgm:pt>
    <dgm:pt modelId="{0DA014E6-45C9-4377-A75E-274A1A6F11D0}" type="parTrans" cxnId="{57A721C3-D00F-4D3D-8C4C-46DCAD56F263}">
      <dgm:prSet/>
      <dgm:spPr/>
      <dgm:t>
        <a:bodyPr/>
        <a:lstStyle/>
        <a:p>
          <a:endParaRPr lang="zh-TW" altLang="en-US"/>
        </a:p>
      </dgm:t>
    </dgm:pt>
    <dgm:pt modelId="{53BE5E5A-A36A-46BA-924C-73ED07465F33}" type="sibTrans" cxnId="{57A721C3-D00F-4D3D-8C4C-46DCAD56F263}">
      <dgm:prSet/>
      <dgm:spPr/>
      <dgm:t>
        <a:bodyPr/>
        <a:lstStyle/>
        <a:p>
          <a:endParaRPr lang="zh-TW" altLang="en-US"/>
        </a:p>
      </dgm:t>
    </dgm:pt>
    <dgm:pt modelId="{C5E97847-7538-46E2-B27B-D3BFAB213E82}">
      <dgm:prSet phldrT="[文字]"/>
      <dgm:spPr/>
      <dgm:t>
        <a:bodyPr/>
        <a:lstStyle/>
        <a:p>
          <a:r>
            <a:rPr lang="zh-TW" altLang="en-US" dirty="0" smtClean="0"/>
            <a:t>品質</a:t>
          </a:r>
          <a:endParaRPr lang="zh-TW" altLang="en-US" dirty="0"/>
        </a:p>
      </dgm:t>
    </dgm:pt>
    <dgm:pt modelId="{41CD31F7-6ACF-4BCC-B2CD-8193F466CBFB}" type="parTrans" cxnId="{14A4D315-CCF1-4D71-8BB7-7911526A1B96}">
      <dgm:prSet/>
      <dgm:spPr/>
      <dgm:t>
        <a:bodyPr/>
        <a:lstStyle/>
        <a:p>
          <a:endParaRPr lang="zh-TW" altLang="en-US"/>
        </a:p>
      </dgm:t>
    </dgm:pt>
    <dgm:pt modelId="{D799EEB3-D99B-4BD0-B17F-3BFA52F9531F}" type="sibTrans" cxnId="{14A4D315-CCF1-4D71-8BB7-7911526A1B96}">
      <dgm:prSet/>
      <dgm:spPr/>
      <dgm:t>
        <a:bodyPr/>
        <a:lstStyle/>
        <a:p>
          <a:endParaRPr lang="zh-TW" altLang="en-US"/>
        </a:p>
      </dgm:t>
    </dgm:pt>
    <dgm:pt modelId="{A3EA85C6-98C1-4EF9-9494-E756BDF08038}" type="pres">
      <dgm:prSet presAssocID="{9BE61769-472D-464B-8C9E-4C0812267ACA}" presName="cycle" presStyleCnt="0">
        <dgm:presLayoutVars>
          <dgm:dir/>
          <dgm:resizeHandles val="exact"/>
        </dgm:presLayoutVars>
      </dgm:prSet>
      <dgm:spPr/>
      <dgm:t>
        <a:bodyPr/>
        <a:lstStyle/>
        <a:p>
          <a:endParaRPr lang="zh-TW" altLang="en-US"/>
        </a:p>
      </dgm:t>
    </dgm:pt>
    <dgm:pt modelId="{A6FF108E-6628-4FA3-B3D0-557C12198FE1}" type="pres">
      <dgm:prSet presAssocID="{D808C3F5-42B8-4F97-A2CE-EFD77B79D086}" presName="node" presStyleLbl="node1" presStyleIdx="0" presStyleCnt="3">
        <dgm:presLayoutVars>
          <dgm:bulletEnabled val="1"/>
        </dgm:presLayoutVars>
      </dgm:prSet>
      <dgm:spPr/>
      <dgm:t>
        <a:bodyPr/>
        <a:lstStyle/>
        <a:p>
          <a:endParaRPr lang="zh-TW" altLang="en-US"/>
        </a:p>
      </dgm:t>
    </dgm:pt>
    <dgm:pt modelId="{5F8B125D-1902-4173-861C-0D75DC5B63F7}" type="pres">
      <dgm:prSet presAssocID="{C05E24CE-60EC-4C7B-A088-9545604A815A}" presName="sibTrans" presStyleLbl="sibTrans2D1" presStyleIdx="0" presStyleCnt="3"/>
      <dgm:spPr/>
      <dgm:t>
        <a:bodyPr/>
        <a:lstStyle/>
        <a:p>
          <a:endParaRPr lang="zh-TW" altLang="en-US"/>
        </a:p>
      </dgm:t>
    </dgm:pt>
    <dgm:pt modelId="{9C27EB68-6A03-4466-A37C-B47BFC422C3D}" type="pres">
      <dgm:prSet presAssocID="{C05E24CE-60EC-4C7B-A088-9545604A815A}" presName="connectorText" presStyleLbl="sibTrans2D1" presStyleIdx="0" presStyleCnt="3"/>
      <dgm:spPr/>
      <dgm:t>
        <a:bodyPr/>
        <a:lstStyle/>
        <a:p>
          <a:endParaRPr lang="zh-TW" altLang="en-US"/>
        </a:p>
      </dgm:t>
    </dgm:pt>
    <dgm:pt modelId="{738423AA-5127-465B-8045-0A80704D94F3}" type="pres">
      <dgm:prSet presAssocID="{4738E113-F15E-46EF-AFBA-A9EFB5A77504}" presName="node" presStyleLbl="node1" presStyleIdx="1" presStyleCnt="3">
        <dgm:presLayoutVars>
          <dgm:bulletEnabled val="1"/>
        </dgm:presLayoutVars>
      </dgm:prSet>
      <dgm:spPr/>
      <dgm:t>
        <a:bodyPr/>
        <a:lstStyle/>
        <a:p>
          <a:endParaRPr lang="zh-TW" altLang="en-US"/>
        </a:p>
      </dgm:t>
    </dgm:pt>
    <dgm:pt modelId="{980956C1-9F1E-49C4-B578-D43D7DE846DF}" type="pres">
      <dgm:prSet presAssocID="{53BE5E5A-A36A-46BA-924C-73ED07465F33}" presName="sibTrans" presStyleLbl="sibTrans2D1" presStyleIdx="1" presStyleCnt="3"/>
      <dgm:spPr/>
      <dgm:t>
        <a:bodyPr/>
        <a:lstStyle/>
        <a:p>
          <a:endParaRPr lang="zh-TW" altLang="en-US"/>
        </a:p>
      </dgm:t>
    </dgm:pt>
    <dgm:pt modelId="{D31C4A57-052D-40B3-B31D-99D168B95DED}" type="pres">
      <dgm:prSet presAssocID="{53BE5E5A-A36A-46BA-924C-73ED07465F33}" presName="connectorText" presStyleLbl="sibTrans2D1" presStyleIdx="1" presStyleCnt="3"/>
      <dgm:spPr/>
      <dgm:t>
        <a:bodyPr/>
        <a:lstStyle/>
        <a:p>
          <a:endParaRPr lang="zh-TW" altLang="en-US"/>
        </a:p>
      </dgm:t>
    </dgm:pt>
    <dgm:pt modelId="{13C98A5F-ED42-4610-A9D5-C1E1E5521EF8}" type="pres">
      <dgm:prSet presAssocID="{C5E97847-7538-46E2-B27B-D3BFAB213E82}" presName="node" presStyleLbl="node1" presStyleIdx="2" presStyleCnt="3">
        <dgm:presLayoutVars>
          <dgm:bulletEnabled val="1"/>
        </dgm:presLayoutVars>
      </dgm:prSet>
      <dgm:spPr/>
      <dgm:t>
        <a:bodyPr/>
        <a:lstStyle/>
        <a:p>
          <a:endParaRPr lang="zh-TW" altLang="en-US"/>
        </a:p>
      </dgm:t>
    </dgm:pt>
    <dgm:pt modelId="{259B73DF-13E8-40A5-B67D-1C36656E29E7}" type="pres">
      <dgm:prSet presAssocID="{D799EEB3-D99B-4BD0-B17F-3BFA52F9531F}" presName="sibTrans" presStyleLbl="sibTrans2D1" presStyleIdx="2" presStyleCnt="3"/>
      <dgm:spPr/>
      <dgm:t>
        <a:bodyPr/>
        <a:lstStyle/>
        <a:p>
          <a:endParaRPr lang="zh-TW" altLang="en-US"/>
        </a:p>
      </dgm:t>
    </dgm:pt>
    <dgm:pt modelId="{A5572D5F-1C7F-4139-8D73-18826ED2EF54}" type="pres">
      <dgm:prSet presAssocID="{D799EEB3-D99B-4BD0-B17F-3BFA52F9531F}" presName="connectorText" presStyleLbl="sibTrans2D1" presStyleIdx="2" presStyleCnt="3"/>
      <dgm:spPr/>
      <dgm:t>
        <a:bodyPr/>
        <a:lstStyle/>
        <a:p>
          <a:endParaRPr lang="zh-TW" altLang="en-US"/>
        </a:p>
      </dgm:t>
    </dgm:pt>
  </dgm:ptLst>
  <dgm:cxnLst>
    <dgm:cxn modelId="{57A721C3-D00F-4D3D-8C4C-46DCAD56F263}" srcId="{9BE61769-472D-464B-8C9E-4C0812267ACA}" destId="{4738E113-F15E-46EF-AFBA-A9EFB5A77504}" srcOrd="1" destOrd="0" parTransId="{0DA014E6-45C9-4377-A75E-274A1A6F11D0}" sibTransId="{53BE5E5A-A36A-46BA-924C-73ED07465F33}"/>
    <dgm:cxn modelId="{91DBE42C-84DE-4926-9AD9-B84A6FDA2EFD}" type="presOf" srcId="{D808C3F5-42B8-4F97-A2CE-EFD77B79D086}" destId="{A6FF108E-6628-4FA3-B3D0-557C12198FE1}" srcOrd="0" destOrd="0" presId="urn:microsoft.com/office/officeart/2005/8/layout/cycle2"/>
    <dgm:cxn modelId="{A12B8882-4266-4519-8F07-0E61EC137957}" type="presOf" srcId="{9BE61769-472D-464B-8C9E-4C0812267ACA}" destId="{A3EA85C6-98C1-4EF9-9494-E756BDF08038}" srcOrd="0" destOrd="0" presId="urn:microsoft.com/office/officeart/2005/8/layout/cycle2"/>
    <dgm:cxn modelId="{C91AA397-8EFF-4577-9EF7-4742D878AED1}" type="presOf" srcId="{C05E24CE-60EC-4C7B-A088-9545604A815A}" destId="{9C27EB68-6A03-4466-A37C-B47BFC422C3D}" srcOrd="1" destOrd="0" presId="urn:microsoft.com/office/officeart/2005/8/layout/cycle2"/>
    <dgm:cxn modelId="{36A76F05-CF2B-4782-999C-6FBC15D3384C}" type="presOf" srcId="{53BE5E5A-A36A-46BA-924C-73ED07465F33}" destId="{980956C1-9F1E-49C4-B578-D43D7DE846DF}" srcOrd="0" destOrd="0" presId="urn:microsoft.com/office/officeart/2005/8/layout/cycle2"/>
    <dgm:cxn modelId="{6415357E-51FC-4494-96AE-1FDA0C85F86D}" type="presOf" srcId="{4738E113-F15E-46EF-AFBA-A9EFB5A77504}" destId="{738423AA-5127-465B-8045-0A80704D94F3}" srcOrd="0" destOrd="0" presId="urn:microsoft.com/office/officeart/2005/8/layout/cycle2"/>
    <dgm:cxn modelId="{14A4D315-CCF1-4D71-8BB7-7911526A1B96}" srcId="{9BE61769-472D-464B-8C9E-4C0812267ACA}" destId="{C5E97847-7538-46E2-B27B-D3BFAB213E82}" srcOrd="2" destOrd="0" parTransId="{41CD31F7-6ACF-4BCC-B2CD-8193F466CBFB}" sibTransId="{D799EEB3-D99B-4BD0-B17F-3BFA52F9531F}"/>
    <dgm:cxn modelId="{F64DBB4F-B3B4-4162-B1E7-BB0AE5CBDA2D}" type="presOf" srcId="{C05E24CE-60EC-4C7B-A088-9545604A815A}" destId="{5F8B125D-1902-4173-861C-0D75DC5B63F7}" srcOrd="0" destOrd="0" presId="urn:microsoft.com/office/officeart/2005/8/layout/cycle2"/>
    <dgm:cxn modelId="{13251060-000A-4BAE-9BA0-4DB65C48B453}" type="presOf" srcId="{53BE5E5A-A36A-46BA-924C-73ED07465F33}" destId="{D31C4A57-052D-40B3-B31D-99D168B95DED}" srcOrd="1" destOrd="0" presId="urn:microsoft.com/office/officeart/2005/8/layout/cycle2"/>
    <dgm:cxn modelId="{22EA72B3-C144-45A1-A664-786B68E0AD41}" type="presOf" srcId="{D799EEB3-D99B-4BD0-B17F-3BFA52F9531F}" destId="{A5572D5F-1C7F-4139-8D73-18826ED2EF54}" srcOrd="1" destOrd="0" presId="urn:microsoft.com/office/officeart/2005/8/layout/cycle2"/>
    <dgm:cxn modelId="{4B94F550-6F32-4660-B8C8-69913493EF2B}" srcId="{9BE61769-472D-464B-8C9E-4C0812267ACA}" destId="{D808C3F5-42B8-4F97-A2CE-EFD77B79D086}" srcOrd="0" destOrd="0" parTransId="{0BEF1927-BFBD-40A3-AB2C-FB3094A09423}" sibTransId="{C05E24CE-60EC-4C7B-A088-9545604A815A}"/>
    <dgm:cxn modelId="{1032D800-04B8-49B2-A787-1D706BE3F158}" type="presOf" srcId="{C5E97847-7538-46E2-B27B-D3BFAB213E82}" destId="{13C98A5F-ED42-4610-A9D5-C1E1E5521EF8}" srcOrd="0" destOrd="0" presId="urn:microsoft.com/office/officeart/2005/8/layout/cycle2"/>
    <dgm:cxn modelId="{B7DA8191-71C4-44CD-A93A-6CFA27EB0B59}" type="presOf" srcId="{D799EEB3-D99B-4BD0-B17F-3BFA52F9531F}" destId="{259B73DF-13E8-40A5-B67D-1C36656E29E7}" srcOrd="0" destOrd="0" presId="urn:microsoft.com/office/officeart/2005/8/layout/cycle2"/>
    <dgm:cxn modelId="{04686FB8-FDD7-4AB1-8B17-72314F50F129}" type="presParOf" srcId="{A3EA85C6-98C1-4EF9-9494-E756BDF08038}" destId="{A6FF108E-6628-4FA3-B3D0-557C12198FE1}" srcOrd="0" destOrd="0" presId="urn:microsoft.com/office/officeart/2005/8/layout/cycle2"/>
    <dgm:cxn modelId="{6C7D584A-8D00-4EC6-BE6E-5AD2B527C0F1}" type="presParOf" srcId="{A3EA85C6-98C1-4EF9-9494-E756BDF08038}" destId="{5F8B125D-1902-4173-861C-0D75DC5B63F7}" srcOrd="1" destOrd="0" presId="urn:microsoft.com/office/officeart/2005/8/layout/cycle2"/>
    <dgm:cxn modelId="{26565E06-9CDF-413D-99F1-F3C6B26F4C8C}" type="presParOf" srcId="{5F8B125D-1902-4173-861C-0D75DC5B63F7}" destId="{9C27EB68-6A03-4466-A37C-B47BFC422C3D}" srcOrd="0" destOrd="0" presId="urn:microsoft.com/office/officeart/2005/8/layout/cycle2"/>
    <dgm:cxn modelId="{20008F3F-B28F-4650-B343-F15475A76823}" type="presParOf" srcId="{A3EA85C6-98C1-4EF9-9494-E756BDF08038}" destId="{738423AA-5127-465B-8045-0A80704D94F3}" srcOrd="2" destOrd="0" presId="urn:microsoft.com/office/officeart/2005/8/layout/cycle2"/>
    <dgm:cxn modelId="{B468D868-BB8A-4DCA-82FB-BE52D8C5B21D}" type="presParOf" srcId="{A3EA85C6-98C1-4EF9-9494-E756BDF08038}" destId="{980956C1-9F1E-49C4-B578-D43D7DE846DF}" srcOrd="3" destOrd="0" presId="urn:microsoft.com/office/officeart/2005/8/layout/cycle2"/>
    <dgm:cxn modelId="{C707D960-51AC-4A2A-8FAC-A179ED407920}" type="presParOf" srcId="{980956C1-9F1E-49C4-B578-D43D7DE846DF}" destId="{D31C4A57-052D-40B3-B31D-99D168B95DED}" srcOrd="0" destOrd="0" presId="urn:microsoft.com/office/officeart/2005/8/layout/cycle2"/>
    <dgm:cxn modelId="{6D795077-688C-4484-BFE1-A28F8B1464A4}" type="presParOf" srcId="{A3EA85C6-98C1-4EF9-9494-E756BDF08038}" destId="{13C98A5F-ED42-4610-A9D5-C1E1E5521EF8}" srcOrd="4" destOrd="0" presId="urn:microsoft.com/office/officeart/2005/8/layout/cycle2"/>
    <dgm:cxn modelId="{F56C85E8-A1F7-4ED7-82B8-F467949B37EA}" type="presParOf" srcId="{A3EA85C6-98C1-4EF9-9494-E756BDF08038}" destId="{259B73DF-13E8-40A5-B67D-1C36656E29E7}" srcOrd="5" destOrd="0" presId="urn:microsoft.com/office/officeart/2005/8/layout/cycle2"/>
    <dgm:cxn modelId="{E7776CDE-F671-4DB1-B46E-328AA67EAD0E}" type="presParOf" srcId="{259B73DF-13E8-40A5-B67D-1C36656E29E7}" destId="{A5572D5F-1C7F-4139-8D73-18826ED2EF5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21DA95-3A08-47E7-B930-ED68762B948A}" type="doc">
      <dgm:prSet loTypeId="urn:microsoft.com/office/officeart/2005/8/layout/cycle8" loCatId="cycle" qsTypeId="urn:microsoft.com/office/officeart/2005/8/quickstyle/simple2" qsCatId="simple" csTypeId="urn:microsoft.com/office/officeart/2005/8/colors/colorful4" csCatId="colorful" phldr="1"/>
      <dgm:spPr/>
    </dgm:pt>
    <dgm:pt modelId="{E16F971B-AED3-4FE0-BE98-0721C43C76B4}">
      <dgm:prSet phldrT="[文字]"/>
      <dgm:spPr/>
      <dgm:t>
        <a:bodyPr/>
        <a:lstStyle/>
        <a:p>
          <a:r>
            <a:rPr lang="zh-TW" altLang="en-US" dirty="0" smtClean="0"/>
            <a:t>設計</a:t>
          </a:r>
          <a:endParaRPr lang="zh-TW" altLang="en-US" dirty="0"/>
        </a:p>
      </dgm:t>
    </dgm:pt>
    <dgm:pt modelId="{6DD79489-9BA7-4BAB-B2D5-B30BA54F7D76}" type="parTrans" cxnId="{4C49E56B-3271-417E-8B52-5CD46A67DB8E}">
      <dgm:prSet/>
      <dgm:spPr/>
      <dgm:t>
        <a:bodyPr/>
        <a:lstStyle/>
        <a:p>
          <a:endParaRPr lang="zh-TW" altLang="en-US"/>
        </a:p>
      </dgm:t>
    </dgm:pt>
    <dgm:pt modelId="{6D389D3C-3EB2-4684-8939-3B406BA03BDB}" type="sibTrans" cxnId="{4C49E56B-3271-417E-8B52-5CD46A67DB8E}">
      <dgm:prSet/>
      <dgm:spPr/>
      <dgm:t>
        <a:bodyPr/>
        <a:lstStyle/>
        <a:p>
          <a:endParaRPr lang="zh-TW" altLang="en-US"/>
        </a:p>
      </dgm:t>
    </dgm:pt>
    <dgm:pt modelId="{ECC19F68-3894-4F26-8B1D-22AD37667CBD}">
      <dgm:prSet phldrT="[文字]"/>
      <dgm:spPr/>
      <dgm:t>
        <a:bodyPr/>
        <a:lstStyle/>
        <a:p>
          <a:r>
            <a:rPr lang="zh-TW" altLang="en-US" dirty="0" smtClean="0"/>
            <a:t>製造</a:t>
          </a:r>
          <a:endParaRPr lang="zh-TW" altLang="en-US" dirty="0"/>
        </a:p>
      </dgm:t>
    </dgm:pt>
    <dgm:pt modelId="{BC3293BE-EFD1-42FD-B146-93756404BFB6}" type="parTrans" cxnId="{F94B3441-3FF6-4A1C-B289-1B037385BA80}">
      <dgm:prSet/>
      <dgm:spPr/>
      <dgm:t>
        <a:bodyPr/>
        <a:lstStyle/>
        <a:p>
          <a:endParaRPr lang="zh-TW" altLang="en-US"/>
        </a:p>
      </dgm:t>
    </dgm:pt>
    <dgm:pt modelId="{6F9DBEBD-76C6-4A5E-A5EF-D63EF013F094}" type="sibTrans" cxnId="{F94B3441-3FF6-4A1C-B289-1B037385BA80}">
      <dgm:prSet/>
      <dgm:spPr/>
      <dgm:t>
        <a:bodyPr/>
        <a:lstStyle/>
        <a:p>
          <a:endParaRPr lang="zh-TW" altLang="en-US"/>
        </a:p>
      </dgm:t>
    </dgm:pt>
    <dgm:pt modelId="{31E824A2-4FAB-4DED-B194-0DA41E9305B6}">
      <dgm:prSet phldrT="[文字]"/>
      <dgm:spPr/>
      <dgm:t>
        <a:bodyPr/>
        <a:lstStyle/>
        <a:p>
          <a:r>
            <a:rPr lang="zh-TW" altLang="en-US" dirty="0" smtClean="0"/>
            <a:t>配銷</a:t>
          </a:r>
          <a:endParaRPr lang="zh-TW" altLang="en-US" dirty="0"/>
        </a:p>
      </dgm:t>
    </dgm:pt>
    <dgm:pt modelId="{CF0639C9-F1C4-4746-82F4-BEE33796A454}" type="parTrans" cxnId="{0B8FE163-A001-458B-8452-865DD9F351B3}">
      <dgm:prSet/>
      <dgm:spPr/>
      <dgm:t>
        <a:bodyPr/>
        <a:lstStyle/>
        <a:p>
          <a:endParaRPr lang="zh-TW" altLang="en-US"/>
        </a:p>
      </dgm:t>
    </dgm:pt>
    <dgm:pt modelId="{85E5A40E-8FB8-4B66-B96C-0EF32FDD118C}" type="sibTrans" cxnId="{0B8FE163-A001-458B-8452-865DD9F351B3}">
      <dgm:prSet/>
      <dgm:spPr/>
      <dgm:t>
        <a:bodyPr/>
        <a:lstStyle/>
        <a:p>
          <a:endParaRPr lang="zh-TW" altLang="en-US"/>
        </a:p>
      </dgm:t>
    </dgm:pt>
    <dgm:pt modelId="{E00E5006-5A3A-4FF5-80BF-8F39E70801F7}" type="pres">
      <dgm:prSet presAssocID="{3821DA95-3A08-47E7-B930-ED68762B948A}" presName="compositeShape" presStyleCnt="0">
        <dgm:presLayoutVars>
          <dgm:chMax val="7"/>
          <dgm:dir/>
          <dgm:resizeHandles val="exact"/>
        </dgm:presLayoutVars>
      </dgm:prSet>
      <dgm:spPr/>
    </dgm:pt>
    <dgm:pt modelId="{F222473E-2F92-4B85-84EB-7BEC18640D4D}" type="pres">
      <dgm:prSet presAssocID="{3821DA95-3A08-47E7-B930-ED68762B948A}" presName="wedge1" presStyleLbl="node1" presStyleIdx="0" presStyleCnt="3"/>
      <dgm:spPr/>
      <dgm:t>
        <a:bodyPr/>
        <a:lstStyle/>
        <a:p>
          <a:endParaRPr lang="zh-TW" altLang="en-US"/>
        </a:p>
      </dgm:t>
    </dgm:pt>
    <dgm:pt modelId="{D3FA11CF-A7BC-4670-BBEF-0B25975CDA5A}" type="pres">
      <dgm:prSet presAssocID="{3821DA95-3A08-47E7-B930-ED68762B948A}" presName="dummy1a" presStyleCnt="0"/>
      <dgm:spPr/>
    </dgm:pt>
    <dgm:pt modelId="{1FFB4ECC-12EF-4121-9800-20B97C433282}" type="pres">
      <dgm:prSet presAssocID="{3821DA95-3A08-47E7-B930-ED68762B948A}" presName="dummy1b" presStyleCnt="0"/>
      <dgm:spPr/>
    </dgm:pt>
    <dgm:pt modelId="{C1B21238-B36B-438D-A998-FD595B5F3F3F}" type="pres">
      <dgm:prSet presAssocID="{3821DA95-3A08-47E7-B930-ED68762B948A}" presName="wedge1Tx" presStyleLbl="node1" presStyleIdx="0" presStyleCnt="3">
        <dgm:presLayoutVars>
          <dgm:chMax val="0"/>
          <dgm:chPref val="0"/>
          <dgm:bulletEnabled val="1"/>
        </dgm:presLayoutVars>
      </dgm:prSet>
      <dgm:spPr/>
      <dgm:t>
        <a:bodyPr/>
        <a:lstStyle/>
        <a:p>
          <a:endParaRPr lang="zh-TW" altLang="en-US"/>
        </a:p>
      </dgm:t>
    </dgm:pt>
    <dgm:pt modelId="{8B145A44-103A-4F1A-9B47-E232BD8978B6}" type="pres">
      <dgm:prSet presAssocID="{3821DA95-3A08-47E7-B930-ED68762B948A}" presName="wedge2" presStyleLbl="node1" presStyleIdx="1" presStyleCnt="3"/>
      <dgm:spPr/>
      <dgm:t>
        <a:bodyPr/>
        <a:lstStyle/>
        <a:p>
          <a:endParaRPr lang="zh-TW" altLang="en-US"/>
        </a:p>
      </dgm:t>
    </dgm:pt>
    <dgm:pt modelId="{ECBBC758-1999-4735-A3F3-C2AE772C8F99}" type="pres">
      <dgm:prSet presAssocID="{3821DA95-3A08-47E7-B930-ED68762B948A}" presName="dummy2a" presStyleCnt="0"/>
      <dgm:spPr/>
    </dgm:pt>
    <dgm:pt modelId="{E129475C-B96B-434E-AC57-BF889F6A546A}" type="pres">
      <dgm:prSet presAssocID="{3821DA95-3A08-47E7-B930-ED68762B948A}" presName="dummy2b" presStyleCnt="0"/>
      <dgm:spPr/>
    </dgm:pt>
    <dgm:pt modelId="{EF2B77C7-BAE8-4AC0-97C1-B611826A7005}" type="pres">
      <dgm:prSet presAssocID="{3821DA95-3A08-47E7-B930-ED68762B948A}" presName="wedge2Tx" presStyleLbl="node1" presStyleIdx="1" presStyleCnt="3">
        <dgm:presLayoutVars>
          <dgm:chMax val="0"/>
          <dgm:chPref val="0"/>
          <dgm:bulletEnabled val="1"/>
        </dgm:presLayoutVars>
      </dgm:prSet>
      <dgm:spPr/>
      <dgm:t>
        <a:bodyPr/>
        <a:lstStyle/>
        <a:p>
          <a:endParaRPr lang="zh-TW" altLang="en-US"/>
        </a:p>
      </dgm:t>
    </dgm:pt>
    <dgm:pt modelId="{E82FA0E6-1002-4F1D-B10B-592E3859A69C}" type="pres">
      <dgm:prSet presAssocID="{3821DA95-3A08-47E7-B930-ED68762B948A}" presName="wedge3" presStyleLbl="node1" presStyleIdx="2" presStyleCnt="3"/>
      <dgm:spPr/>
      <dgm:t>
        <a:bodyPr/>
        <a:lstStyle/>
        <a:p>
          <a:endParaRPr lang="zh-TW" altLang="en-US"/>
        </a:p>
      </dgm:t>
    </dgm:pt>
    <dgm:pt modelId="{8547BDD2-C5C7-4506-B834-785EE0E0D540}" type="pres">
      <dgm:prSet presAssocID="{3821DA95-3A08-47E7-B930-ED68762B948A}" presName="dummy3a" presStyleCnt="0"/>
      <dgm:spPr/>
    </dgm:pt>
    <dgm:pt modelId="{D635B914-CFEE-4213-B31F-DF36BC09CD9E}" type="pres">
      <dgm:prSet presAssocID="{3821DA95-3A08-47E7-B930-ED68762B948A}" presName="dummy3b" presStyleCnt="0"/>
      <dgm:spPr/>
    </dgm:pt>
    <dgm:pt modelId="{47492578-7D5B-4196-AB75-F28F2F66F74A}" type="pres">
      <dgm:prSet presAssocID="{3821DA95-3A08-47E7-B930-ED68762B948A}" presName="wedge3Tx" presStyleLbl="node1" presStyleIdx="2" presStyleCnt="3">
        <dgm:presLayoutVars>
          <dgm:chMax val="0"/>
          <dgm:chPref val="0"/>
          <dgm:bulletEnabled val="1"/>
        </dgm:presLayoutVars>
      </dgm:prSet>
      <dgm:spPr/>
      <dgm:t>
        <a:bodyPr/>
        <a:lstStyle/>
        <a:p>
          <a:endParaRPr lang="zh-TW" altLang="en-US"/>
        </a:p>
      </dgm:t>
    </dgm:pt>
    <dgm:pt modelId="{3BF3E3DF-787A-4A94-99C6-9544A4EC6273}" type="pres">
      <dgm:prSet presAssocID="{6D389D3C-3EB2-4684-8939-3B406BA03BDB}" presName="arrowWedge1" presStyleLbl="fgSibTrans2D1" presStyleIdx="0" presStyleCnt="3"/>
      <dgm:spPr/>
    </dgm:pt>
    <dgm:pt modelId="{B2E11312-5092-4673-9130-42170AF69099}" type="pres">
      <dgm:prSet presAssocID="{6F9DBEBD-76C6-4A5E-A5EF-D63EF013F094}" presName="arrowWedge2" presStyleLbl="fgSibTrans2D1" presStyleIdx="1" presStyleCnt="3"/>
      <dgm:spPr/>
    </dgm:pt>
    <dgm:pt modelId="{0DB43F23-12B1-41C8-9F51-AB59D30077F7}" type="pres">
      <dgm:prSet presAssocID="{85E5A40E-8FB8-4B66-B96C-0EF32FDD118C}" presName="arrowWedge3" presStyleLbl="fgSibTrans2D1" presStyleIdx="2" presStyleCnt="3"/>
      <dgm:spPr/>
    </dgm:pt>
  </dgm:ptLst>
  <dgm:cxnLst>
    <dgm:cxn modelId="{6F1C2D5B-9F5F-4AF8-8A54-8BB9FC8DA66B}" type="presOf" srcId="{ECC19F68-3894-4F26-8B1D-22AD37667CBD}" destId="{8B145A44-103A-4F1A-9B47-E232BD8978B6}" srcOrd="0" destOrd="0" presId="urn:microsoft.com/office/officeart/2005/8/layout/cycle8"/>
    <dgm:cxn modelId="{F94B3441-3FF6-4A1C-B289-1B037385BA80}" srcId="{3821DA95-3A08-47E7-B930-ED68762B948A}" destId="{ECC19F68-3894-4F26-8B1D-22AD37667CBD}" srcOrd="1" destOrd="0" parTransId="{BC3293BE-EFD1-42FD-B146-93756404BFB6}" sibTransId="{6F9DBEBD-76C6-4A5E-A5EF-D63EF013F094}"/>
    <dgm:cxn modelId="{726A2796-75D1-4A79-956F-D20627575319}" type="presOf" srcId="{E16F971B-AED3-4FE0-BE98-0721C43C76B4}" destId="{C1B21238-B36B-438D-A998-FD595B5F3F3F}" srcOrd="1" destOrd="0" presId="urn:microsoft.com/office/officeart/2005/8/layout/cycle8"/>
    <dgm:cxn modelId="{4C49E56B-3271-417E-8B52-5CD46A67DB8E}" srcId="{3821DA95-3A08-47E7-B930-ED68762B948A}" destId="{E16F971B-AED3-4FE0-BE98-0721C43C76B4}" srcOrd="0" destOrd="0" parTransId="{6DD79489-9BA7-4BAB-B2D5-B30BA54F7D76}" sibTransId="{6D389D3C-3EB2-4684-8939-3B406BA03BDB}"/>
    <dgm:cxn modelId="{647349EE-DCD7-4F35-A631-A0CCF0004EB8}" type="presOf" srcId="{31E824A2-4FAB-4DED-B194-0DA41E9305B6}" destId="{E82FA0E6-1002-4F1D-B10B-592E3859A69C}" srcOrd="0" destOrd="0" presId="urn:microsoft.com/office/officeart/2005/8/layout/cycle8"/>
    <dgm:cxn modelId="{01B1E59A-8404-4F85-8604-F506AE1D4FD5}" type="presOf" srcId="{ECC19F68-3894-4F26-8B1D-22AD37667CBD}" destId="{EF2B77C7-BAE8-4AC0-97C1-B611826A7005}" srcOrd="1" destOrd="0" presId="urn:microsoft.com/office/officeart/2005/8/layout/cycle8"/>
    <dgm:cxn modelId="{B47EBBCC-56E2-4252-90DB-1022C55C7BD5}" type="presOf" srcId="{E16F971B-AED3-4FE0-BE98-0721C43C76B4}" destId="{F222473E-2F92-4B85-84EB-7BEC18640D4D}" srcOrd="0" destOrd="0" presId="urn:microsoft.com/office/officeart/2005/8/layout/cycle8"/>
    <dgm:cxn modelId="{B9AFE2B3-4763-4F6F-95BA-4BB6B519EE22}" type="presOf" srcId="{3821DA95-3A08-47E7-B930-ED68762B948A}" destId="{E00E5006-5A3A-4FF5-80BF-8F39E70801F7}" srcOrd="0" destOrd="0" presId="urn:microsoft.com/office/officeart/2005/8/layout/cycle8"/>
    <dgm:cxn modelId="{0B8FE163-A001-458B-8452-865DD9F351B3}" srcId="{3821DA95-3A08-47E7-B930-ED68762B948A}" destId="{31E824A2-4FAB-4DED-B194-0DA41E9305B6}" srcOrd="2" destOrd="0" parTransId="{CF0639C9-F1C4-4746-82F4-BEE33796A454}" sibTransId="{85E5A40E-8FB8-4B66-B96C-0EF32FDD118C}"/>
    <dgm:cxn modelId="{E1297216-7D88-4CFE-9A9D-FEC8B0549600}" type="presOf" srcId="{31E824A2-4FAB-4DED-B194-0DA41E9305B6}" destId="{47492578-7D5B-4196-AB75-F28F2F66F74A}" srcOrd="1" destOrd="0" presId="urn:microsoft.com/office/officeart/2005/8/layout/cycle8"/>
    <dgm:cxn modelId="{57A2C294-D885-45FA-81E5-16D9B736F198}" type="presParOf" srcId="{E00E5006-5A3A-4FF5-80BF-8F39E70801F7}" destId="{F222473E-2F92-4B85-84EB-7BEC18640D4D}" srcOrd="0" destOrd="0" presId="urn:microsoft.com/office/officeart/2005/8/layout/cycle8"/>
    <dgm:cxn modelId="{C90C0D68-9B13-41F3-80CC-1B6C55C14A0D}" type="presParOf" srcId="{E00E5006-5A3A-4FF5-80BF-8F39E70801F7}" destId="{D3FA11CF-A7BC-4670-BBEF-0B25975CDA5A}" srcOrd="1" destOrd="0" presId="urn:microsoft.com/office/officeart/2005/8/layout/cycle8"/>
    <dgm:cxn modelId="{FE277AE4-91DA-4DD8-BCF8-EA975C47F9AD}" type="presParOf" srcId="{E00E5006-5A3A-4FF5-80BF-8F39E70801F7}" destId="{1FFB4ECC-12EF-4121-9800-20B97C433282}" srcOrd="2" destOrd="0" presId="urn:microsoft.com/office/officeart/2005/8/layout/cycle8"/>
    <dgm:cxn modelId="{7A8BB88E-59DD-45F7-A09C-AAD1561D6F5B}" type="presParOf" srcId="{E00E5006-5A3A-4FF5-80BF-8F39E70801F7}" destId="{C1B21238-B36B-438D-A998-FD595B5F3F3F}" srcOrd="3" destOrd="0" presId="urn:microsoft.com/office/officeart/2005/8/layout/cycle8"/>
    <dgm:cxn modelId="{DE96E8DF-C047-4EFE-A13C-12D1AF9E553A}" type="presParOf" srcId="{E00E5006-5A3A-4FF5-80BF-8F39E70801F7}" destId="{8B145A44-103A-4F1A-9B47-E232BD8978B6}" srcOrd="4" destOrd="0" presId="urn:microsoft.com/office/officeart/2005/8/layout/cycle8"/>
    <dgm:cxn modelId="{02ED639F-0677-4D4D-A0EB-BEC75072B2EA}" type="presParOf" srcId="{E00E5006-5A3A-4FF5-80BF-8F39E70801F7}" destId="{ECBBC758-1999-4735-A3F3-C2AE772C8F99}" srcOrd="5" destOrd="0" presId="urn:microsoft.com/office/officeart/2005/8/layout/cycle8"/>
    <dgm:cxn modelId="{09700F76-5FF7-4596-A470-176347F6BF55}" type="presParOf" srcId="{E00E5006-5A3A-4FF5-80BF-8F39E70801F7}" destId="{E129475C-B96B-434E-AC57-BF889F6A546A}" srcOrd="6" destOrd="0" presId="urn:microsoft.com/office/officeart/2005/8/layout/cycle8"/>
    <dgm:cxn modelId="{A20BD950-10A1-41B3-845C-DBD8CE149EBD}" type="presParOf" srcId="{E00E5006-5A3A-4FF5-80BF-8F39E70801F7}" destId="{EF2B77C7-BAE8-4AC0-97C1-B611826A7005}" srcOrd="7" destOrd="0" presId="urn:microsoft.com/office/officeart/2005/8/layout/cycle8"/>
    <dgm:cxn modelId="{3A6DCC28-8C5F-4B94-8948-0D5794C98E48}" type="presParOf" srcId="{E00E5006-5A3A-4FF5-80BF-8F39E70801F7}" destId="{E82FA0E6-1002-4F1D-B10B-592E3859A69C}" srcOrd="8" destOrd="0" presId="urn:microsoft.com/office/officeart/2005/8/layout/cycle8"/>
    <dgm:cxn modelId="{C2ED19E2-0416-4FC6-93D3-79750F5EB571}" type="presParOf" srcId="{E00E5006-5A3A-4FF5-80BF-8F39E70801F7}" destId="{8547BDD2-C5C7-4506-B834-785EE0E0D540}" srcOrd="9" destOrd="0" presId="urn:microsoft.com/office/officeart/2005/8/layout/cycle8"/>
    <dgm:cxn modelId="{0168E0E6-B561-4567-8E56-00431E15B837}" type="presParOf" srcId="{E00E5006-5A3A-4FF5-80BF-8F39E70801F7}" destId="{D635B914-CFEE-4213-B31F-DF36BC09CD9E}" srcOrd="10" destOrd="0" presId="urn:microsoft.com/office/officeart/2005/8/layout/cycle8"/>
    <dgm:cxn modelId="{9E8D66B3-29A3-4746-B5C6-8B4DE56C4F1E}" type="presParOf" srcId="{E00E5006-5A3A-4FF5-80BF-8F39E70801F7}" destId="{47492578-7D5B-4196-AB75-F28F2F66F74A}" srcOrd="11" destOrd="0" presId="urn:microsoft.com/office/officeart/2005/8/layout/cycle8"/>
    <dgm:cxn modelId="{2B964F84-83B3-4E2F-A3B0-CABDE01C97EF}" type="presParOf" srcId="{E00E5006-5A3A-4FF5-80BF-8F39E70801F7}" destId="{3BF3E3DF-787A-4A94-99C6-9544A4EC6273}" srcOrd="12" destOrd="0" presId="urn:microsoft.com/office/officeart/2005/8/layout/cycle8"/>
    <dgm:cxn modelId="{A0B6E071-E8F8-424B-B920-0A199A67FF61}" type="presParOf" srcId="{E00E5006-5A3A-4FF5-80BF-8F39E70801F7}" destId="{B2E11312-5092-4673-9130-42170AF69099}" srcOrd="13" destOrd="0" presId="urn:microsoft.com/office/officeart/2005/8/layout/cycle8"/>
    <dgm:cxn modelId="{84268223-AA10-4084-9A9A-C2283BD84887}" type="presParOf" srcId="{E00E5006-5A3A-4FF5-80BF-8F39E70801F7}" destId="{0DB43F23-12B1-41C8-9F51-AB59D30077F7}"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b="1" dirty="0" smtClean="0"/>
            <a:t>訂價</a:t>
          </a:r>
          <a:endParaRPr lang="zh-TW" altLang="en-US" b="1"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83BFF4DA-19FE-479D-A20F-EB767E38A41A}" srcId="{13D92AB8-D689-4095-A603-0D6F58408720}" destId="{A9FFBD6A-C196-47C7-8EF1-2C516F5B1B93}" srcOrd="1" destOrd="0" parTransId="{611B02D0-FECC-4D08-9C09-3F9F44A75BB0}" sibTransId="{814C776E-968B-4359-B41B-66C4CB2564D0}"/>
    <dgm:cxn modelId="{A39CA015-4540-4264-B835-7F2161426BC1}" type="presOf" srcId="{A9FFBD6A-C196-47C7-8EF1-2C516F5B1B93}" destId="{3ED3A0D0-491A-485B-9AE9-72B2E3347BB8}" srcOrd="0" destOrd="0" presId="urn:microsoft.com/office/officeart/2005/8/layout/arrow2"/>
    <dgm:cxn modelId="{3969DD97-3430-4C99-BAD4-AF9340692A4F}" type="presOf" srcId="{13D92AB8-D689-4095-A603-0D6F58408720}" destId="{CAFFA66C-8CCB-46EC-80AE-CBC31EC9F834}" srcOrd="0" destOrd="0" presId="urn:microsoft.com/office/officeart/2005/8/layout/arrow2"/>
    <dgm:cxn modelId="{99B854CA-C0A3-4FE1-BCC6-2446CE819613}" type="presOf" srcId="{9EF9CC15-408C-4B06-8F0C-9C2E1FAC091F}" destId="{73F68C02-0F8E-435F-A811-DEA20D27D027}"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8904EC46-8212-4482-A307-BAEFAD556AD2}" srcId="{13D92AB8-D689-4095-A603-0D6F58408720}" destId="{067FB072-568A-4C52-A638-2DAA3F689D6E}" srcOrd="4" destOrd="0" parTransId="{2BAD9A3C-0356-401B-BD93-4FFDAE57F906}" sibTransId="{86EBC1C1-B6EA-4047-9BD4-2E230D955AFA}"/>
    <dgm:cxn modelId="{C758F77E-8BCF-4F4A-B916-F5CE7D6E3050}" type="presOf" srcId="{8F81A711-8364-4CDD-B2D1-12C779B49BDA}" destId="{CE9EE760-DDE2-4586-BB0A-598E378E8DCA}" srcOrd="0" destOrd="0" presId="urn:microsoft.com/office/officeart/2005/8/layout/arrow2"/>
    <dgm:cxn modelId="{289D7A60-E6E4-4C06-9565-AC3AA1D1CC08}" type="presOf" srcId="{92289A6C-1B6B-4095-9192-867D1021B357}" destId="{9A4F6A75-9F2F-47FB-9947-78438BF5127C}" srcOrd="0" destOrd="0" presId="urn:microsoft.com/office/officeart/2005/8/layout/arrow2"/>
    <dgm:cxn modelId="{56BF3D51-298F-4AD7-8EF4-B74FC5CEC5A4}" type="presOf" srcId="{067FB072-568A-4C52-A638-2DAA3F689D6E}" destId="{8C417968-99D7-427D-A671-5FC29203CAA4}"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F39EB633-FF69-4DB4-82AF-841F98CA9AC1}" type="presParOf" srcId="{CAFFA66C-8CCB-46EC-80AE-CBC31EC9F834}" destId="{6792E5EC-A41E-4822-8B17-CB31B8BBB406}" srcOrd="0" destOrd="0" presId="urn:microsoft.com/office/officeart/2005/8/layout/arrow2"/>
    <dgm:cxn modelId="{CF177848-DF06-4AC9-A5EC-B7B3D713D51D}" type="presParOf" srcId="{CAFFA66C-8CCB-46EC-80AE-CBC31EC9F834}" destId="{126EF2F8-16B2-4E3D-B6B3-227AE42D1387}" srcOrd="1" destOrd="0" presId="urn:microsoft.com/office/officeart/2005/8/layout/arrow2"/>
    <dgm:cxn modelId="{709769F9-2D34-4804-84AF-518D4B49DA79}" type="presParOf" srcId="{126EF2F8-16B2-4E3D-B6B3-227AE42D1387}" destId="{BEF06667-AE53-4DDB-831F-6228DC5DCB22}" srcOrd="0" destOrd="0" presId="urn:microsoft.com/office/officeart/2005/8/layout/arrow2"/>
    <dgm:cxn modelId="{0468CC0D-4F26-470F-ADF8-F8E25BA9D6B9}" type="presParOf" srcId="{126EF2F8-16B2-4E3D-B6B3-227AE42D1387}" destId="{9A4F6A75-9F2F-47FB-9947-78438BF5127C}" srcOrd="1" destOrd="0" presId="urn:microsoft.com/office/officeart/2005/8/layout/arrow2"/>
    <dgm:cxn modelId="{92F61E99-FBCE-4784-93AB-279AA6E588EA}" type="presParOf" srcId="{126EF2F8-16B2-4E3D-B6B3-227AE42D1387}" destId="{C3874D17-9F21-4C01-AC88-8D08652B77EA}" srcOrd="2" destOrd="0" presId="urn:microsoft.com/office/officeart/2005/8/layout/arrow2"/>
    <dgm:cxn modelId="{EB5A65FD-E4CF-4C3D-980B-16213C04D9AC}" type="presParOf" srcId="{126EF2F8-16B2-4E3D-B6B3-227AE42D1387}" destId="{3ED3A0D0-491A-485B-9AE9-72B2E3347BB8}" srcOrd="3" destOrd="0" presId="urn:microsoft.com/office/officeart/2005/8/layout/arrow2"/>
    <dgm:cxn modelId="{D2677DB1-E32B-42FC-9456-97B8C09FD671}" type="presParOf" srcId="{126EF2F8-16B2-4E3D-B6B3-227AE42D1387}" destId="{6B7923A1-88F4-4BC8-9C1F-41731320C9D2}" srcOrd="4" destOrd="0" presId="urn:microsoft.com/office/officeart/2005/8/layout/arrow2"/>
    <dgm:cxn modelId="{5B1C87E1-AF64-4770-B329-AFE93910354D}" type="presParOf" srcId="{126EF2F8-16B2-4E3D-B6B3-227AE42D1387}" destId="{73F68C02-0F8E-435F-A811-DEA20D27D027}" srcOrd="5" destOrd="0" presId="urn:microsoft.com/office/officeart/2005/8/layout/arrow2"/>
    <dgm:cxn modelId="{02CA36DE-6E21-4755-803F-E6BBA9817D82}" type="presParOf" srcId="{126EF2F8-16B2-4E3D-B6B3-227AE42D1387}" destId="{834FCE75-C0CB-4283-9DFE-7BC118E286E7}" srcOrd="6" destOrd="0" presId="urn:microsoft.com/office/officeart/2005/8/layout/arrow2"/>
    <dgm:cxn modelId="{92034669-3185-4B5C-AF8C-139B94F7DCE6}" type="presParOf" srcId="{126EF2F8-16B2-4E3D-B6B3-227AE42D1387}" destId="{CE9EE760-DDE2-4586-BB0A-598E378E8DCA}" srcOrd="7" destOrd="0" presId="urn:microsoft.com/office/officeart/2005/8/layout/arrow2"/>
    <dgm:cxn modelId="{6EA305A4-D2E7-4B83-A94B-DC4EB97E6B4C}" type="presParOf" srcId="{126EF2F8-16B2-4E3D-B6B3-227AE42D1387}" destId="{4424FA9A-3C5E-4297-AE63-B8992557A390}" srcOrd="8" destOrd="0" presId="urn:microsoft.com/office/officeart/2005/8/layout/arrow2"/>
    <dgm:cxn modelId="{8FC0CB14-C5E9-473F-A90D-9C0B84206E6C}"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b="1" dirty="0" smtClean="0"/>
            <a:t>訂價</a:t>
          </a:r>
          <a:endParaRPr lang="zh-TW" altLang="en-US" b="1"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6B5FF063-94DA-4C8C-A229-AB51E75F22EB}" type="presOf" srcId="{9EF9CC15-408C-4B06-8F0C-9C2E1FAC091F}" destId="{73F68C02-0F8E-435F-A811-DEA20D27D027}" srcOrd="0" destOrd="0" presId="urn:microsoft.com/office/officeart/2005/8/layout/arrow2"/>
    <dgm:cxn modelId="{83BFF4DA-19FE-479D-A20F-EB767E38A41A}" srcId="{13D92AB8-D689-4095-A603-0D6F58408720}" destId="{A9FFBD6A-C196-47C7-8EF1-2C516F5B1B93}" srcOrd="1" destOrd="0" parTransId="{611B02D0-FECC-4D08-9C09-3F9F44A75BB0}" sibTransId="{814C776E-968B-4359-B41B-66C4CB2564D0}"/>
    <dgm:cxn modelId="{C21D826F-65A8-483F-AA01-27032D6AC0FC}" type="presOf" srcId="{A9FFBD6A-C196-47C7-8EF1-2C516F5B1B93}" destId="{3ED3A0D0-491A-485B-9AE9-72B2E3347BB8}" srcOrd="0" destOrd="0" presId="urn:microsoft.com/office/officeart/2005/8/layout/arrow2"/>
    <dgm:cxn modelId="{520F2221-D154-4DCB-A271-69DAE9B6AA76}" type="presOf" srcId="{067FB072-568A-4C52-A638-2DAA3F689D6E}" destId="{8C417968-99D7-427D-A671-5FC29203CAA4}" srcOrd="0" destOrd="0" presId="urn:microsoft.com/office/officeart/2005/8/layout/arrow2"/>
    <dgm:cxn modelId="{98A2B8B4-EC9F-40B2-BB14-91452A210058}" type="presOf" srcId="{13D92AB8-D689-4095-A603-0D6F58408720}" destId="{CAFFA66C-8CCB-46EC-80AE-CBC31EC9F834}"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8904EC46-8212-4482-A307-BAEFAD556AD2}" srcId="{13D92AB8-D689-4095-A603-0D6F58408720}" destId="{067FB072-568A-4C52-A638-2DAA3F689D6E}" srcOrd="4" destOrd="0" parTransId="{2BAD9A3C-0356-401B-BD93-4FFDAE57F906}" sibTransId="{86EBC1C1-B6EA-4047-9BD4-2E230D955AFA}"/>
    <dgm:cxn modelId="{70544B04-C9CB-4473-9FC9-48185C0E9307}" type="presOf" srcId="{92289A6C-1B6B-4095-9192-867D1021B357}" destId="{9A4F6A75-9F2F-47FB-9947-78438BF5127C}" srcOrd="0" destOrd="0" presId="urn:microsoft.com/office/officeart/2005/8/layout/arrow2"/>
    <dgm:cxn modelId="{105347E7-0A78-46E8-BDB7-EFC5061033D0}" type="presOf" srcId="{8F81A711-8364-4CDD-B2D1-12C779B49BDA}" destId="{CE9EE760-DDE2-4586-BB0A-598E378E8DCA}"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8962DEE1-E47D-4369-9682-F51B95A374C4}" type="presParOf" srcId="{CAFFA66C-8CCB-46EC-80AE-CBC31EC9F834}" destId="{6792E5EC-A41E-4822-8B17-CB31B8BBB406}" srcOrd="0" destOrd="0" presId="urn:microsoft.com/office/officeart/2005/8/layout/arrow2"/>
    <dgm:cxn modelId="{76F91E09-B5DA-4724-9E17-6CB6E258E4BE}" type="presParOf" srcId="{CAFFA66C-8CCB-46EC-80AE-CBC31EC9F834}" destId="{126EF2F8-16B2-4E3D-B6B3-227AE42D1387}" srcOrd="1" destOrd="0" presId="urn:microsoft.com/office/officeart/2005/8/layout/arrow2"/>
    <dgm:cxn modelId="{40C8217A-4DB7-412A-AE3E-20ECF545E227}" type="presParOf" srcId="{126EF2F8-16B2-4E3D-B6B3-227AE42D1387}" destId="{BEF06667-AE53-4DDB-831F-6228DC5DCB22}" srcOrd="0" destOrd="0" presId="urn:microsoft.com/office/officeart/2005/8/layout/arrow2"/>
    <dgm:cxn modelId="{2994059E-F229-4CBF-B256-6905AD6614B1}" type="presParOf" srcId="{126EF2F8-16B2-4E3D-B6B3-227AE42D1387}" destId="{9A4F6A75-9F2F-47FB-9947-78438BF5127C}" srcOrd="1" destOrd="0" presId="urn:microsoft.com/office/officeart/2005/8/layout/arrow2"/>
    <dgm:cxn modelId="{06C1B435-35A5-45D7-8E6C-643E4FC54D9E}" type="presParOf" srcId="{126EF2F8-16B2-4E3D-B6B3-227AE42D1387}" destId="{C3874D17-9F21-4C01-AC88-8D08652B77EA}" srcOrd="2" destOrd="0" presId="urn:microsoft.com/office/officeart/2005/8/layout/arrow2"/>
    <dgm:cxn modelId="{A455F398-1428-44C8-971D-A6AE13D8D0E3}" type="presParOf" srcId="{126EF2F8-16B2-4E3D-B6B3-227AE42D1387}" destId="{3ED3A0D0-491A-485B-9AE9-72B2E3347BB8}" srcOrd="3" destOrd="0" presId="urn:microsoft.com/office/officeart/2005/8/layout/arrow2"/>
    <dgm:cxn modelId="{1C00CD8D-3B58-40E1-B2FB-9BF43E04B2B3}" type="presParOf" srcId="{126EF2F8-16B2-4E3D-B6B3-227AE42D1387}" destId="{6B7923A1-88F4-4BC8-9C1F-41731320C9D2}" srcOrd="4" destOrd="0" presId="urn:microsoft.com/office/officeart/2005/8/layout/arrow2"/>
    <dgm:cxn modelId="{07D27060-7F0F-46D5-8847-73B9EC1B49FB}" type="presParOf" srcId="{126EF2F8-16B2-4E3D-B6B3-227AE42D1387}" destId="{73F68C02-0F8E-435F-A811-DEA20D27D027}" srcOrd="5" destOrd="0" presId="urn:microsoft.com/office/officeart/2005/8/layout/arrow2"/>
    <dgm:cxn modelId="{724941B7-7D3C-4A5A-AB3D-62A04AEE304C}" type="presParOf" srcId="{126EF2F8-16B2-4E3D-B6B3-227AE42D1387}" destId="{834FCE75-C0CB-4283-9DFE-7BC118E286E7}" srcOrd="6" destOrd="0" presId="urn:microsoft.com/office/officeart/2005/8/layout/arrow2"/>
    <dgm:cxn modelId="{F7D0BE52-45CD-4D81-B553-4FBE699891D3}" type="presParOf" srcId="{126EF2F8-16B2-4E3D-B6B3-227AE42D1387}" destId="{CE9EE760-DDE2-4586-BB0A-598E378E8DCA}" srcOrd="7" destOrd="0" presId="urn:microsoft.com/office/officeart/2005/8/layout/arrow2"/>
    <dgm:cxn modelId="{BCBB1670-4314-4F14-8E6D-140D1308E667}" type="presParOf" srcId="{126EF2F8-16B2-4E3D-B6B3-227AE42D1387}" destId="{4424FA9A-3C5E-4297-AE63-B8992557A390}" srcOrd="8" destOrd="0" presId="urn:microsoft.com/office/officeart/2005/8/layout/arrow2"/>
    <dgm:cxn modelId="{FD64E433-2B8A-41B8-81F3-B863EE42A987}"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b="1" dirty="0" smtClean="0">
              <a:effectLst/>
            </a:rPr>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7834B221-3AAC-4BD2-A7E1-790B7E254C52}" type="presOf" srcId="{13D92AB8-D689-4095-A603-0D6F58408720}" destId="{CAFFA66C-8CCB-46EC-80AE-CBC31EC9F834}" srcOrd="0" destOrd="0" presId="urn:microsoft.com/office/officeart/2005/8/layout/arrow2"/>
    <dgm:cxn modelId="{83BFF4DA-19FE-479D-A20F-EB767E38A41A}" srcId="{13D92AB8-D689-4095-A603-0D6F58408720}" destId="{A9FFBD6A-C196-47C7-8EF1-2C516F5B1B93}" srcOrd="1" destOrd="0" parTransId="{611B02D0-FECC-4D08-9C09-3F9F44A75BB0}" sibTransId="{814C776E-968B-4359-B41B-66C4CB2564D0}"/>
    <dgm:cxn modelId="{2B6A2D43-4E48-4A99-89CE-7F954398EFF1}" type="presOf" srcId="{92289A6C-1B6B-4095-9192-867D1021B357}" destId="{9A4F6A75-9F2F-47FB-9947-78438BF5127C}"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8904EC46-8212-4482-A307-BAEFAD556AD2}" srcId="{13D92AB8-D689-4095-A603-0D6F58408720}" destId="{067FB072-568A-4C52-A638-2DAA3F689D6E}" srcOrd="4" destOrd="0" parTransId="{2BAD9A3C-0356-401B-BD93-4FFDAE57F906}" sibTransId="{86EBC1C1-B6EA-4047-9BD4-2E230D955AFA}"/>
    <dgm:cxn modelId="{EAC071F4-8097-42A8-9DAA-8EC9BBC69BA6}" type="presOf" srcId="{067FB072-568A-4C52-A638-2DAA3F689D6E}" destId="{8C417968-99D7-427D-A671-5FC29203CAA4}"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0B39FB10-5B22-4315-80F0-03C66FC71552}" type="presOf" srcId="{A9FFBD6A-C196-47C7-8EF1-2C516F5B1B93}" destId="{3ED3A0D0-491A-485B-9AE9-72B2E3347BB8}" srcOrd="0" destOrd="0" presId="urn:microsoft.com/office/officeart/2005/8/layout/arrow2"/>
    <dgm:cxn modelId="{B353DC77-CBD1-46F3-B0A3-7396627ECFA0}" type="presOf" srcId="{9EF9CC15-408C-4B06-8F0C-9C2E1FAC091F}" destId="{73F68C02-0F8E-435F-A811-DEA20D27D027}" srcOrd="0" destOrd="0" presId="urn:microsoft.com/office/officeart/2005/8/layout/arrow2"/>
    <dgm:cxn modelId="{3160BE81-0880-4B9D-B901-26184E5E5786}" type="presOf" srcId="{8F81A711-8364-4CDD-B2D1-12C779B49BDA}" destId="{CE9EE760-DDE2-4586-BB0A-598E378E8DCA}" srcOrd="0" destOrd="0" presId="urn:microsoft.com/office/officeart/2005/8/layout/arrow2"/>
    <dgm:cxn modelId="{384731E1-78B3-453A-9255-A0EB3C1D8387}" type="presParOf" srcId="{CAFFA66C-8CCB-46EC-80AE-CBC31EC9F834}" destId="{6792E5EC-A41E-4822-8B17-CB31B8BBB406}" srcOrd="0" destOrd="0" presId="urn:microsoft.com/office/officeart/2005/8/layout/arrow2"/>
    <dgm:cxn modelId="{872839F9-F84F-4C9A-B271-497EAC75B351}" type="presParOf" srcId="{CAFFA66C-8CCB-46EC-80AE-CBC31EC9F834}" destId="{126EF2F8-16B2-4E3D-B6B3-227AE42D1387}" srcOrd="1" destOrd="0" presId="urn:microsoft.com/office/officeart/2005/8/layout/arrow2"/>
    <dgm:cxn modelId="{E306E9AB-6B8D-458D-A13A-C2A78E7A404B}" type="presParOf" srcId="{126EF2F8-16B2-4E3D-B6B3-227AE42D1387}" destId="{BEF06667-AE53-4DDB-831F-6228DC5DCB22}" srcOrd="0" destOrd="0" presId="urn:microsoft.com/office/officeart/2005/8/layout/arrow2"/>
    <dgm:cxn modelId="{034416F5-168C-46C0-85A9-3FD4D3191D24}" type="presParOf" srcId="{126EF2F8-16B2-4E3D-B6B3-227AE42D1387}" destId="{9A4F6A75-9F2F-47FB-9947-78438BF5127C}" srcOrd="1" destOrd="0" presId="urn:microsoft.com/office/officeart/2005/8/layout/arrow2"/>
    <dgm:cxn modelId="{9C4DBC11-085F-4462-8823-CE9781BDF24E}" type="presParOf" srcId="{126EF2F8-16B2-4E3D-B6B3-227AE42D1387}" destId="{C3874D17-9F21-4C01-AC88-8D08652B77EA}" srcOrd="2" destOrd="0" presId="urn:microsoft.com/office/officeart/2005/8/layout/arrow2"/>
    <dgm:cxn modelId="{8529DB38-545A-4A61-8855-0C5777155706}" type="presParOf" srcId="{126EF2F8-16B2-4E3D-B6B3-227AE42D1387}" destId="{3ED3A0D0-491A-485B-9AE9-72B2E3347BB8}" srcOrd="3" destOrd="0" presId="urn:microsoft.com/office/officeart/2005/8/layout/arrow2"/>
    <dgm:cxn modelId="{071EC3DF-3781-43D8-9FC4-C040E3BCCC38}" type="presParOf" srcId="{126EF2F8-16B2-4E3D-B6B3-227AE42D1387}" destId="{6B7923A1-88F4-4BC8-9C1F-41731320C9D2}" srcOrd="4" destOrd="0" presId="urn:microsoft.com/office/officeart/2005/8/layout/arrow2"/>
    <dgm:cxn modelId="{C4629945-AB6F-4A46-B198-7B04B81CA729}" type="presParOf" srcId="{126EF2F8-16B2-4E3D-B6B3-227AE42D1387}" destId="{73F68C02-0F8E-435F-A811-DEA20D27D027}" srcOrd="5" destOrd="0" presId="urn:microsoft.com/office/officeart/2005/8/layout/arrow2"/>
    <dgm:cxn modelId="{A602651E-6E1A-476B-A1FC-4A58E2A76836}" type="presParOf" srcId="{126EF2F8-16B2-4E3D-B6B3-227AE42D1387}" destId="{834FCE75-C0CB-4283-9DFE-7BC118E286E7}" srcOrd="6" destOrd="0" presId="urn:microsoft.com/office/officeart/2005/8/layout/arrow2"/>
    <dgm:cxn modelId="{4DF7D82C-4221-4346-A810-3B9E34D410DC}" type="presParOf" srcId="{126EF2F8-16B2-4E3D-B6B3-227AE42D1387}" destId="{CE9EE760-DDE2-4586-BB0A-598E378E8DCA}" srcOrd="7" destOrd="0" presId="urn:microsoft.com/office/officeart/2005/8/layout/arrow2"/>
    <dgm:cxn modelId="{A9276DD2-A19A-4837-9065-19BC49D2BC9D}" type="presParOf" srcId="{126EF2F8-16B2-4E3D-B6B3-227AE42D1387}" destId="{4424FA9A-3C5E-4297-AE63-B8992557A390}" srcOrd="8" destOrd="0" presId="urn:microsoft.com/office/officeart/2005/8/layout/arrow2"/>
    <dgm:cxn modelId="{4C4F239A-6C43-4D36-843D-037ED2858C78}"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b="1"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9FF5F660-97D6-4B88-957A-6B954FC90250}" type="presOf" srcId="{8F81A711-8364-4CDD-B2D1-12C779B49BDA}" destId="{CE9EE760-DDE2-4586-BB0A-598E378E8DCA}" srcOrd="0" destOrd="0" presId="urn:microsoft.com/office/officeart/2005/8/layout/arrow2"/>
    <dgm:cxn modelId="{CB634A82-CBF4-4449-972F-83A215A39F75}" type="presOf" srcId="{9EF9CC15-408C-4B06-8F0C-9C2E1FAC091F}" destId="{73F68C02-0F8E-435F-A811-DEA20D27D027}" srcOrd="0" destOrd="0" presId="urn:microsoft.com/office/officeart/2005/8/layout/arrow2"/>
    <dgm:cxn modelId="{83BFF4DA-19FE-479D-A20F-EB767E38A41A}" srcId="{13D92AB8-D689-4095-A603-0D6F58408720}" destId="{A9FFBD6A-C196-47C7-8EF1-2C516F5B1B93}" srcOrd="1" destOrd="0" parTransId="{611B02D0-FECC-4D08-9C09-3F9F44A75BB0}" sibTransId="{814C776E-968B-4359-B41B-66C4CB2564D0}"/>
    <dgm:cxn modelId="{8BCEFE80-673A-4B4E-869A-9AC6586D4D59}" type="presOf" srcId="{13D92AB8-D689-4095-A603-0D6F58408720}" destId="{CAFFA66C-8CCB-46EC-80AE-CBC31EC9F834}"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FDC515B5-802C-4C77-BD41-1C61541E33FF}" type="presOf" srcId="{92289A6C-1B6B-4095-9192-867D1021B357}" destId="{9A4F6A75-9F2F-47FB-9947-78438BF5127C}" srcOrd="0" destOrd="0" presId="urn:microsoft.com/office/officeart/2005/8/layout/arrow2"/>
    <dgm:cxn modelId="{8904EC46-8212-4482-A307-BAEFAD556AD2}" srcId="{13D92AB8-D689-4095-A603-0D6F58408720}" destId="{067FB072-568A-4C52-A638-2DAA3F689D6E}" srcOrd="4" destOrd="0" parTransId="{2BAD9A3C-0356-401B-BD93-4FFDAE57F906}" sibTransId="{86EBC1C1-B6EA-4047-9BD4-2E230D955AFA}"/>
    <dgm:cxn modelId="{0F5D71AA-B5CD-45E2-B836-F822E50CFB63}" type="presOf" srcId="{067FB072-568A-4C52-A638-2DAA3F689D6E}" destId="{8C417968-99D7-427D-A671-5FC29203CAA4}" srcOrd="0" destOrd="0" presId="urn:microsoft.com/office/officeart/2005/8/layout/arrow2"/>
    <dgm:cxn modelId="{63D3A78D-CEF3-4596-AB77-D3AC7FF8E304}" type="presOf" srcId="{A9FFBD6A-C196-47C7-8EF1-2C516F5B1B93}" destId="{3ED3A0D0-491A-485B-9AE9-72B2E3347BB8}"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B8321794-CDC2-4CC5-9EE8-0BA0F423A027}" type="presParOf" srcId="{CAFFA66C-8CCB-46EC-80AE-CBC31EC9F834}" destId="{6792E5EC-A41E-4822-8B17-CB31B8BBB406}" srcOrd="0" destOrd="0" presId="urn:microsoft.com/office/officeart/2005/8/layout/arrow2"/>
    <dgm:cxn modelId="{A7EF5BDD-76D3-4A6E-9D98-220587B798CD}" type="presParOf" srcId="{CAFFA66C-8CCB-46EC-80AE-CBC31EC9F834}" destId="{126EF2F8-16B2-4E3D-B6B3-227AE42D1387}" srcOrd="1" destOrd="0" presId="urn:microsoft.com/office/officeart/2005/8/layout/arrow2"/>
    <dgm:cxn modelId="{62B8E983-9EFF-4D65-BB1E-FC7B2952CA5D}" type="presParOf" srcId="{126EF2F8-16B2-4E3D-B6B3-227AE42D1387}" destId="{BEF06667-AE53-4DDB-831F-6228DC5DCB22}" srcOrd="0" destOrd="0" presId="urn:microsoft.com/office/officeart/2005/8/layout/arrow2"/>
    <dgm:cxn modelId="{883AEAA7-020E-4247-82D9-5415C69E9073}" type="presParOf" srcId="{126EF2F8-16B2-4E3D-B6B3-227AE42D1387}" destId="{9A4F6A75-9F2F-47FB-9947-78438BF5127C}" srcOrd="1" destOrd="0" presId="urn:microsoft.com/office/officeart/2005/8/layout/arrow2"/>
    <dgm:cxn modelId="{E40ECE70-2D7A-480A-B4C7-627C27F8641E}" type="presParOf" srcId="{126EF2F8-16B2-4E3D-B6B3-227AE42D1387}" destId="{C3874D17-9F21-4C01-AC88-8D08652B77EA}" srcOrd="2" destOrd="0" presId="urn:microsoft.com/office/officeart/2005/8/layout/arrow2"/>
    <dgm:cxn modelId="{9E32F98F-835C-4070-9F52-2AF1452BCC5A}" type="presParOf" srcId="{126EF2F8-16B2-4E3D-B6B3-227AE42D1387}" destId="{3ED3A0D0-491A-485B-9AE9-72B2E3347BB8}" srcOrd="3" destOrd="0" presId="urn:microsoft.com/office/officeart/2005/8/layout/arrow2"/>
    <dgm:cxn modelId="{060B3166-A2B8-48E1-B3F0-C5A381A56BA5}" type="presParOf" srcId="{126EF2F8-16B2-4E3D-B6B3-227AE42D1387}" destId="{6B7923A1-88F4-4BC8-9C1F-41731320C9D2}" srcOrd="4" destOrd="0" presId="urn:microsoft.com/office/officeart/2005/8/layout/arrow2"/>
    <dgm:cxn modelId="{4DE049CD-5365-4700-9E20-7E290E4D21FB}" type="presParOf" srcId="{126EF2F8-16B2-4E3D-B6B3-227AE42D1387}" destId="{73F68C02-0F8E-435F-A811-DEA20D27D027}" srcOrd="5" destOrd="0" presId="urn:microsoft.com/office/officeart/2005/8/layout/arrow2"/>
    <dgm:cxn modelId="{B8349EFA-69B4-4659-8073-7D93C874081B}" type="presParOf" srcId="{126EF2F8-16B2-4E3D-B6B3-227AE42D1387}" destId="{834FCE75-C0CB-4283-9DFE-7BC118E286E7}" srcOrd="6" destOrd="0" presId="urn:microsoft.com/office/officeart/2005/8/layout/arrow2"/>
    <dgm:cxn modelId="{C03A8220-0BBF-4849-8454-0F004FE29E09}" type="presParOf" srcId="{126EF2F8-16B2-4E3D-B6B3-227AE42D1387}" destId="{CE9EE760-DDE2-4586-BB0A-598E378E8DCA}" srcOrd="7" destOrd="0" presId="urn:microsoft.com/office/officeart/2005/8/layout/arrow2"/>
    <dgm:cxn modelId="{E71A5836-53DA-4DDF-B8DC-E0C3DC68C6AE}" type="presParOf" srcId="{126EF2F8-16B2-4E3D-B6B3-227AE42D1387}" destId="{4424FA9A-3C5E-4297-AE63-B8992557A390}" srcOrd="8" destOrd="0" presId="urn:microsoft.com/office/officeart/2005/8/layout/arrow2"/>
    <dgm:cxn modelId="{257D18DA-4B58-4CCC-B414-142849EA8EEA}"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b="1"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83BFF4DA-19FE-479D-A20F-EB767E38A41A}" srcId="{13D92AB8-D689-4095-A603-0D6F58408720}" destId="{A9FFBD6A-C196-47C7-8EF1-2C516F5B1B93}" srcOrd="1" destOrd="0" parTransId="{611B02D0-FECC-4D08-9C09-3F9F44A75BB0}" sibTransId="{814C776E-968B-4359-B41B-66C4CB2564D0}"/>
    <dgm:cxn modelId="{EAA673C5-7447-4F95-9143-99E3E1387B1F}" type="presOf" srcId="{8F81A711-8364-4CDD-B2D1-12C779B49BDA}" destId="{CE9EE760-DDE2-4586-BB0A-598E378E8DCA}" srcOrd="0" destOrd="0" presId="urn:microsoft.com/office/officeart/2005/8/layout/arrow2"/>
    <dgm:cxn modelId="{627D0F6B-BED5-4AAF-B516-1BA9C9C2C435}" type="presOf" srcId="{9EF9CC15-408C-4B06-8F0C-9C2E1FAC091F}" destId="{73F68C02-0F8E-435F-A811-DEA20D27D027}"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40CF6EB6-7B1A-4463-8C6C-A9CBC1C513B2}" type="presOf" srcId="{92289A6C-1B6B-4095-9192-867D1021B357}" destId="{9A4F6A75-9F2F-47FB-9947-78438BF5127C}" srcOrd="0" destOrd="0" presId="urn:microsoft.com/office/officeart/2005/8/layout/arrow2"/>
    <dgm:cxn modelId="{01A4E4AD-2727-44B7-AB4F-203F87422BE6}" srcId="{13D92AB8-D689-4095-A603-0D6F58408720}" destId="{8F81A711-8364-4CDD-B2D1-12C779B49BDA}" srcOrd="3" destOrd="0" parTransId="{BAB972DC-6C5C-4A88-A6FE-CF97148F5685}" sibTransId="{606B40EB-C243-42CE-A987-E3C696CD1831}"/>
    <dgm:cxn modelId="{8904EC46-8212-4482-A307-BAEFAD556AD2}" srcId="{13D92AB8-D689-4095-A603-0D6F58408720}" destId="{067FB072-568A-4C52-A638-2DAA3F689D6E}" srcOrd="4" destOrd="0" parTransId="{2BAD9A3C-0356-401B-BD93-4FFDAE57F906}" sibTransId="{86EBC1C1-B6EA-4047-9BD4-2E230D955AFA}"/>
    <dgm:cxn modelId="{70EE5BC6-6D38-40FF-957B-CB212555E036}" type="presOf" srcId="{A9FFBD6A-C196-47C7-8EF1-2C516F5B1B93}" destId="{3ED3A0D0-491A-485B-9AE9-72B2E3347BB8}" srcOrd="0" destOrd="0" presId="urn:microsoft.com/office/officeart/2005/8/layout/arrow2"/>
    <dgm:cxn modelId="{E45C2291-5BB9-474C-BD07-9EF452E37F9A}" type="presOf" srcId="{067FB072-568A-4C52-A638-2DAA3F689D6E}" destId="{8C417968-99D7-427D-A671-5FC29203CAA4}" srcOrd="0" destOrd="0" presId="urn:microsoft.com/office/officeart/2005/8/layout/arrow2"/>
    <dgm:cxn modelId="{78C1D8E6-C030-4FAB-96BB-9F6938CDAFAD}" srcId="{13D92AB8-D689-4095-A603-0D6F58408720}" destId="{9EF9CC15-408C-4B06-8F0C-9C2E1FAC091F}" srcOrd="2" destOrd="0" parTransId="{45DC9C9A-31AF-4E07-9E81-C3207AFFAB25}" sibTransId="{CBBE55B1-6566-460C-9A71-B43F732448E6}"/>
    <dgm:cxn modelId="{BC9460F2-06CF-4055-85C1-86B693A8B5D3}" type="presOf" srcId="{13D92AB8-D689-4095-A603-0D6F58408720}" destId="{CAFFA66C-8CCB-46EC-80AE-CBC31EC9F834}" srcOrd="0" destOrd="0" presId="urn:microsoft.com/office/officeart/2005/8/layout/arrow2"/>
    <dgm:cxn modelId="{52A5B955-7525-4898-A76D-61FF4D31A02F}" type="presParOf" srcId="{CAFFA66C-8CCB-46EC-80AE-CBC31EC9F834}" destId="{6792E5EC-A41E-4822-8B17-CB31B8BBB406}" srcOrd="0" destOrd="0" presId="urn:microsoft.com/office/officeart/2005/8/layout/arrow2"/>
    <dgm:cxn modelId="{5AC7731E-D027-4C5D-BDF9-50ED370A9321}" type="presParOf" srcId="{CAFFA66C-8CCB-46EC-80AE-CBC31EC9F834}" destId="{126EF2F8-16B2-4E3D-B6B3-227AE42D1387}" srcOrd="1" destOrd="0" presId="urn:microsoft.com/office/officeart/2005/8/layout/arrow2"/>
    <dgm:cxn modelId="{60C296A7-DC2B-45FB-A27A-E9DED8FCF0FE}" type="presParOf" srcId="{126EF2F8-16B2-4E3D-B6B3-227AE42D1387}" destId="{BEF06667-AE53-4DDB-831F-6228DC5DCB22}" srcOrd="0" destOrd="0" presId="urn:microsoft.com/office/officeart/2005/8/layout/arrow2"/>
    <dgm:cxn modelId="{7984094A-1164-44E2-9DAE-913708B1091B}" type="presParOf" srcId="{126EF2F8-16B2-4E3D-B6B3-227AE42D1387}" destId="{9A4F6A75-9F2F-47FB-9947-78438BF5127C}" srcOrd="1" destOrd="0" presId="urn:microsoft.com/office/officeart/2005/8/layout/arrow2"/>
    <dgm:cxn modelId="{151C152F-0A35-4AFA-81CA-5E705A5966E9}" type="presParOf" srcId="{126EF2F8-16B2-4E3D-B6B3-227AE42D1387}" destId="{C3874D17-9F21-4C01-AC88-8D08652B77EA}" srcOrd="2" destOrd="0" presId="urn:microsoft.com/office/officeart/2005/8/layout/arrow2"/>
    <dgm:cxn modelId="{BEAFB99F-D2B7-4AD0-82FE-6D8BE23AC843}" type="presParOf" srcId="{126EF2F8-16B2-4E3D-B6B3-227AE42D1387}" destId="{3ED3A0D0-491A-485B-9AE9-72B2E3347BB8}" srcOrd="3" destOrd="0" presId="urn:microsoft.com/office/officeart/2005/8/layout/arrow2"/>
    <dgm:cxn modelId="{B494305C-93AE-424B-9270-5403E43CABDF}" type="presParOf" srcId="{126EF2F8-16B2-4E3D-B6B3-227AE42D1387}" destId="{6B7923A1-88F4-4BC8-9C1F-41731320C9D2}" srcOrd="4" destOrd="0" presId="urn:microsoft.com/office/officeart/2005/8/layout/arrow2"/>
    <dgm:cxn modelId="{5CC37745-29FD-4C57-92B3-BADC8F9D67F8}" type="presParOf" srcId="{126EF2F8-16B2-4E3D-B6B3-227AE42D1387}" destId="{73F68C02-0F8E-435F-A811-DEA20D27D027}" srcOrd="5" destOrd="0" presId="urn:microsoft.com/office/officeart/2005/8/layout/arrow2"/>
    <dgm:cxn modelId="{8DC9F1FB-8FCE-44C0-B52C-0415FA547EA9}" type="presParOf" srcId="{126EF2F8-16B2-4E3D-B6B3-227AE42D1387}" destId="{834FCE75-C0CB-4283-9DFE-7BC118E286E7}" srcOrd="6" destOrd="0" presId="urn:microsoft.com/office/officeart/2005/8/layout/arrow2"/>
    <dgm:cxn modelId="{69524A5E-D22D-4298-8DF1-70C75E286CAB}" type="presParOf" srcId="{126EF2F8-16B2-4E3D-B6B3-227AE42D1387}" destId="{CE9EE760-DDE2-4586-BB0A-598E378E8DCA}" srcOrd="7" destOrd="0" presId="urn:microsoft.com/office/officeart/2005/8/layout/arrow2"/>
    <dgm:cxn modelId="{F2300241-5886-4D3E-97B1-049E4E258644}" type="presParOf" srcId="{126EF2F8-16B2-4E3D-B6B3-227AE42D1387}" destId="{4424FA9A-3C5E-4297-AE63-B8992557A390}" srcOrd="8" destOrd="0" presId="urn:microsoft.com/office/officeart/2005/8/layout/arrow2"/>
    <dgm:cxn modelId="{D336BA97-A742-4E44-BE67-BEE1A6B8B479}"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D92AB8-D689-4095-A603-0D6F58408720}" type="doc">
      <dgm:prSet loTypeId="urn:microsoft.com/office/officeart/2005/8/layout/arrow2" loCatId="process" qsTypeId="urn:microsoft.com/office/officeart/2005/8/quickstyle/simple4" qsCatId="simple" csTypeId="urn:microsoft.com/office/officeart/2005/8/colors/accent2_5" csCatId="accent2" phldr="1"/>
      <dgm:spPr/>
    </dgm:pt>
    <dgm:pt modelId="{92289A6C-1B6B-4095-9192-867D1021B357}">
      <dgm:prSet phldrT="[文字]"/>
      <dgm:spPr/>
      <dgm:t>
        <a:bodyPr/>
        <a:lstStyle/>
        <a:p>
          <a:r>
            <a:rPr lang="zh-TW" altLang="en-US" dirty="0" smtClean="0"/>
            <a:t>訂價</a:t>
          </a:r>
          <a:endParaRPr lang="zh-TW" altLang="en-US" dirty="0"/>
        </a:p>
      </dgm:t>
    </dgm:pt>
    <dgm:pt modelId="{86034900-928A-4515-8B7F-A9B759298AA9}" type="parTrans" cxnId="{55C8EBC6-B19A-44C8-AE79-2F4DF87FA27F}">
      <dgm:prSet/>
      <dgm:spPr/>
      <dgm:t>
        <a:bodyPr/>
        <a:lstStyle/>
        <a:p>
          <a:endParaRPr lang="zh-TW" altLang="en-US"/>
        </a:p>
      </dgm:t>
    </dgm:pt>
    <dgm:pt modelId="{41EACC63-6AA1-45B9-929F-77BF0210B488}" type="sibTrans" cxnId="{55C8EBC6-B19A-44C8-AE79-2F4DF87FA27F}">
      <dgm:prSet/>
      <dgm:spPr/>
      <dgm:t>
        <a:bodyPr/>
        <a:lstStyle/>
        <a:p>
          <a:endParaRPr lang="zh-TW" altLang="en-US"/>
        </a:p>
      </dgm:t>
    </dgm:pt>
    <dgm:pt modelId="{A9FFBD6A-C196-47C7-8EF1-2C516F5B1B93}">
      <dgm:prSet/>
      <dgm:spPr/>
      <dgm:t>
        <a:bodyPr/>
        <a:lstStyle/>
        <a:p>
          <a:r>
            <a:rPr lang="zh-TW" altLang="en-US" dirty="0" smtClean="0"/>
            <a:t>選擇製造者</a:t>
          </a:r>
        </a:p>
      </dgm:t>
    </dgm:pt>
    <dgm:pt modelId="{611B02D0-FECC-4D08-9C09-3F9F44A75BB0}" type="parTrans" cxnId="{83BFF4DA-19FE-479D-A20F-EB767E38A41A}">
      <dgm:prSet/>
      <dgm:spPr/>
      <dgm:t>
        <a:bodyPr/>
        <a:lstStyle/>
        <a:p>
          <a:endParaRPr lang="zh-TW" altLang="en-US"/>
        </a:p>
      </dgm:t>
    </dgm:pt>
    <dgm:pt modelId="{814C776E-968B-4359-B41B-66C4CB2564D0}" type="sibTrans" cxnId="{83BFF4DA-19FE-479D-A20F-EB767E38A41A}">
      <dgm:prSet/>
      <dgm:spPr/>
      <dgm:t>
        <a:bodyPr/>
        <a:lstStyle/>
        <a:p>
          <a:endParaRPr lang="zh-TW" altLang="en-US"/>
        </a:p>
      </dgm:t>
    </dgm:pt>
    <dgm:pt modelId="{9EF9CC15-408C-4B06-8F0C-9C2E1FAC091F}">
      <dgm:prSet/>
      <dgm:spPr/>
      <dgm:t>
        <a:bodyPr/>
        <a:lstStyle/>
        <a:p>
          <a:r>
            <a:rPr lang="zh-TW" altLang="en-US" dirty="0" smtClean="0"/>
            <a:t>設計產品</a:t>
          </a:r>
        </a:p>
      </dgm:t>
    </dgm:pt>
    <dgm:pt modelId="{45DC9C9A-31AF-4E07-9E81-C3207AFFAB25}" type="parTrans" cxnId="{78C1D8E6-C030-4FAB-96BB-9F6938CDAFAD}">
      <dgm:prSet/>
      <dgm:spPr/>
      <dgm:t>
        <a:bodyPr/>
        <a:lstStyle/>
        <a:p>
          <a:endParaRPr lang="zh-TW" altLang="en-US"/>
        </a:p>
      </dgm:t>
    </dgm:pt>
    <dgm:pt modelId="{CBBE55B1-6566-460C-9A71-B43F732448E6}" type="sibTrans" cxnId="{78C1D8E6-C030-4FAB-96BB-9F6938CDAFAD}">
      <dgm:prSet/>
      <dgm:spPr/>
      <dgm:t>
        <a:bodyPr/>
        <a:lstStyle/>
        <a:p>
          <a:endParaRPr lang="zh-TW" altLang="en-US"/>
        </a:p>
      </dgm:t>
    </dgm:pt>
    <dgm:pt modelId="{8F81A711-8364-4CDD-B2D1-12C779B49BDA}">
      <dgm:prSet/>
      <dgm:spPr/>
      <dgm:t>
        <a:bodyPr/>
        <a:lstStyle/>
        <a:p>
          <a:r>
            <a:rPr lang="zh-TW" altLang="en-US" b="1" dirty="0" smtClean="0"/>
            <a:t>配送</a:t>
          </a:r>
        </a:p>
      </dgm:t>
    </dgm:pt>
    <dgm:pt modelId="{BAB972DC-6C5C-4A88-A6FE-CF97148F5685}" type="parTrans" cxnId="{01A4E4AD-2727-44B7-AB4F-203F87422BE6}">
      <dgm:prSet/>
      <dgm:spPr/>
      <dgm:t>
        <a:bodyPr/>
        <a:lstStyle/>
        <a:p>
          <a:endParaRPr lang="zh-TW" altLang="en-US"/>
        </a:p>
      </dgm:t>
    </dgm:pt>
    <dgm:pt modelId="{606B40EB-C243-42CE-A987-E3C696CD1831}" type="sibTrans" cxnId="{01A4E4AD-2727-44B7-AB4F-203F87422BE6}">
      <dgm:prSet/>
      <dgm:spPr/>
      <dgm:t>
        <a:bodyPr/>
        <a:lstStyle/>
        <a:p>
          <a:endParaRPr lang="zh-TW" altLang="en-US"/>
        </a:p>
      </dgm:t>
    </dgm:pt>
    <dgm:pt modelId="{067FB072-568A-4C52-A638-2DAA3F689D6E}">
      <dgm:prSet/>
      <dgm:spPr/>
      <dgm:t>
        <a:bodyPr/>
        <a:lstStyle/>
        <a:p>
          <a:r>
            <a:rPr lang="zh-TW" altLang="en-US" dirty="0" smtClean="0"/>
            <a:t>銷售</a:t>
          </a:r>
        </a:p>
      </dgm:t>
    </dgm:pt>
    <dgm:pt modelId="{2BAD9A3C-0356-401B-BD93-4FFDAE57F906}" type="parTrans" cxnId="{8904EC46-8212-4482-A307-BAEFAD556AD2}">
      <dgm:prSet/>
      <dgm:spPr/>
      <dgm:t>
        <a:bodyPr/>
        <a:lstStyle/>
        <a:p>
          <a:endParaRPr lang="zh-TW" altLang="en-US"/>
        </a:p>
      </dgm:t>
    </dgm:pt>
    <dgm:pt modelId="{86EBC1C1-B6EA-4047-9BD4-2E230D955AFA}" type="sibTrans" cxnId="{8904EC46-8212-4482-A307-BAEFAD556AD2}">
      <dgm:prSet/>
      <dgm:spPr/>
      <dgm:t>
        <a:bodyPr/>
        <a:lstStyle/>
        <a:p>
          <a:endParaRPr lang="zh-TW" altLang="en-US"/>
        </a:p>
      </dgm:t>
    </dgm:pt>
    <dgm:pt modelId="{CAFFA66C-8CCB-46EC-80AE-CBC31EC9F834}" type="pres">
      <dgm:prSet presAssocID="{13D92AB8-D689-4095-A603-0D6F58408720}" presName="arrowDiagram" presStyleCnt="0">
        <dgm:presLayoutVars>
          <dgm:chMax val="5"/>
          <dgm:dir/>
          <dgm:resizeHandles val="exact"/>
        </dgm:presLayoutVars>
      </dgm:prSet>
      <dgm:spPr/>
    </dgm:pt>
    <dgm:pt modelId="{6792E5EC-A41E-4822-8B17-CB31B8BBB406}" type="pres">
      <dgm:prSet presAssocID="{13D92AB8-D689-4095-A603-0D6F58408720}" presName="arrow" presStyleLbl="bgShp" presStyleIdx="0" presStyleCnt="1"/>
      <dgm:spPr/>
    </dgm:pt>
    <dgm:pt modelId="{126EF2F8-16B2-4E3D-B6B3-227AE42D1387}" type="pres">
      <dgm:prSet presAssocID="{13D92AB8-D689-4095-A603-0D6F58408720}" presName="arrowDiagram5" presStyleCnt="0"/>
      <dgm:spPr/>
    </dgm:pt>
    <dgm:pt modelId="{BEF06667-AE53-4DDB-831F-6228DC5DCB22}" type="pres">
      <dgm:prSet presAssocID="{92289A6C-1B6B-4095-9192-867D1021B357}" presName="bullet5a" presStyleLbl="node1" presStyleIdx="0" presStyleCnt="5"/>
      <dgm:spPr/>
    </dgm:pt>
    <dgm:pt modelId="{9A4F6A75-9F2F-47FB-9947-78438BF5127C}" type="pres">
      <dgm:prSet presAssocID="{92289A6C-1B6B-4095-9192-867D1021B357}" presName="textBox5a" presStyleLbl="revTx" presStyleIdx="0" presStyleCnt="5">
        <dgm:presLayoutVars>
          <dgm:bulletEnabled val="1"/>
        </dgm:presLayoutVars>
      </dgm:prSet>
      <dgm:spPr/>
      <dgm:t>
        <a:bodyPr/>
        <a:lstStyle/>
        <a:p>
          <a:endParaRPr lang="zh-TW" altLang="en-US"/>
        </a:p>
      </dgm:t>
    </dgm:pt>
    <dgm:pt modelId="{C3874D17-9F21-4C01-AC88-8D08652B77EA}" type="pres">
      <dgm:prSet presAssocID="{A9FFBD6A-C196-47C7-8EF1-2C516F5B1B93}" presName="bullet5b" presStyleLbl="node1" presStyleIdx="1" presStyleCnt="5"/>
      <dgm:spPr/>
    </dgm:pt>
    <dgm:pt modelId="{3ED3A0D0-491A-485B-9AE9-72B2E3347BB8}" type="pres">
      <dgm:prSet presAssocID="{A9FFBD6A-C196-47C7-8EF1-2C516F5B1B93}" presName="textBox5b" presStyleLbl="revTx" presStyleIdx="1" presStyleCnt="5">
        <dgm:presLayoutVars>
          <dgm:bulletEnabled val="1"/>
        </dgm:presLayoutVars>
      </dgm:prSet>
      <dgm:spPr/>
      <dgm:t>
        <a:bodyPr/>
        <a:lstStyle/>
        <a:p>
          <a:endParaRPr lang="zh-TW" altLang="en-US"/>
        </a:p>
      </dgm:t>
    </dgm:pt>
    <dgm:pt modelId="{6B7923A1-88F4-4BC8-9C1F-41731320C9D2}" type="pres">
      <dgm:prSet presAssocID="{9EF9CC15-408C-4B06-8F0C-9C2E1FAC091F}" presName="bullet5c" presStyleLbl="node1" presStyleIdx="2" presStyleCnt="5"/>
      <dgm:spPr/>
    </dgm:pt>
    <dgm:pt modelId="{73F68C02-0F8E-435F-A811-DEA20D27D027}" type="pres">
      <dgm:prSet presAssocID="{9EF9CC15-408C-4B06-8F0C-9C2E1FAC091F}" presName="textBox5c" presStyleLbl="revTx" presStyleIdx="2" presStyleCnt="5">
        <dgm:presLayoutVars>
          <dgm:bulletEnabled val="1"/>
        </dgm:presLayoutVars>
      </dgm:prSet>
      <dgm:spPr/>
      <dgm:t>
        <a:bodyPr/>
        <a:lstStyle/>
        <a:p>
          <a:endParaRPr lang="zh-TW" altLang="en-US"/>
        </a:p>
      </dgm:t>
    </dgm:pt>
    <dgm:pt modelId="{834FCE75-C0CB-4283-9DFE-7BC118E286E7}" type="pres">
      <dgm:prSet presAssocID="{8F81A711-8364-4CDD-B2D1-12C779B49BDA}" presName="bullet5d" presStyleLbl="node1" presStyleIdx="3" presStyleCnt="5"/>
      <dgm:spPr/>
    </dgm:pt>
    <dgm:pt modelId="{CE9EE760-DDE2-4586-BB0A-598E378E8DCA}" type="pres">
      <dgm:prSet presAssocID="{8F81A711-8364-4CDD-B2D1-12C779B49BDA}" presName="textBox5d" presStyleLbl="revTx" presStyleIdx="3" presStyleCnt="5">
        <dgm:presLayoutVars>
          <dgm:bulletEnabled val="1"/>
        </dgm:presLayoutVars>
      </dgm:prSet>
      <dgm:spPr/>
      <dgm:t>
        <a:bodyPr/>
        <a:lstStyle/>
        <a:p>
          <a:endParaRPr lang="zh-TW" altLang="en-US"/>
        </a:p>
      </dgm:t>
    </dgm:pt>
    <dgm:pt modelId="{4424FA9A-3C5E-4297-AE63-B8992557A390}" type="pres">
      <dgm:prSet presAssocID="{067FB072-568A-4C52-A638-2DAA3F689D6E}" presName="bullet5e" presStyleLbl="node1" presStyleIdx="4" presStyleCnt="5"/>
      <dgm:spPr/>
    </dgm:pt>
    <dgm:pt modelId="{8C417968-99D7-427D-A671-5FC29203CAA4}" type="pres">
      <dgm:prSet presAssocID="{067FB072-568A-4C52-A638-2DAA3F689D6E}" presName="textBox5e" presStyleLbl="revTx" presStyleIdx="4" presStyleCnt="5">
        <dgm:presLayoutVars>
          <dgm:bulletEnabled val="1"/>
        </dgm:presLayoutVars>
      </dgm:prSet>
      <dgm:spPr/>
      <dgm:t>
        <a:bodyPr/>
        <a:lstStyle/>
        <a:p>
          <a:endParaRPr lang="zh-TW" altLang="en-US"/>
        </a:p>
      </dgm:t>
    </dgm:pt>
  </dgm:ptLst>
  <dgm:cxnLst>
    <dgm:cxn modelId="{E1D7DE89-A3A3-44F2-83DD-2471932BED2E}" type="presOf" srcId="{92289A6C-1B6B-4095-9192-867D1021B357}" destId="{9A4F6A75-9F2F-47FB-9947-78438BF5127C}" srcOrd="0" destOrd="0" presId="urn:microsoft.com/office/officeart/2005/8/layout/arrow2"/>
    <dgm:cxn modelId="{E256975B-25D4-47F0-8629-A45FBA7BC701}" type="presOf" srcId="{067FB072-568A-4C52-A638-2DAA3F689D6E}" destId="{8C417968-99D7-427D-A671-5FC29203CAA4}" srcOrd="0" destOrd="0" presId="urn:microsoft.com/office/officeart/2005/8/layout/arrow2"/>
    <dgm:cxn modelId="{D01D42B1-AB56-4D1C-BBA5-48E25AE22131}" type="presOf" srcId="{A9FFBD6A-C196-47C7-8EF1-2C516F5B1B93}" destId="{3ED3A0D0-491A-485B-9AE9-72B2E3347BB8}" srcOrd="0" destOrd="0" presId="urn:microsoft.com/office/officeart/2005/8/layout/arrow2"/>
    <dgm:cxn modelId="{F4D91867-227B-46BA-A47C-2C3B638B0452}" type="presOf" srcId="{13D92AB8-D689-4095-A603-0D6F58408720}" destId="{CAFFA66C-8CCB-46EC-80AE-CBC31EC9F834}" srcOrd="0" destOrd="0" presId="urn:microsoft.com/office/officeart/2005/8/layout/arrow2"/>
    <dgm:cxn modelId="{83BFF4DA-19FE-479D-A20F-EB767E38A41A}" srcId="{13D92AB8-D689-4095-A603-0D6F58408720}" destId="{A9FFBD6A-C196-47C7-8EF1-2C516F5B1B93}" srcOrd="1" destOrd="0" parTransId="{611B02D0-FECC-4D08-9C09-3F9F44A75BB0}" sibTransId="{814C776E-968B-4359-B41B-66C4CB2564D0}"/>
    <dgm:cxn modelId="{180E8311-B373-44BB-AF81-671C167C18A7}" type="presOf" srcId="{8F81A711-8364-4CDD-B2D1-12C779B49BDA}" destId="{CE9EE760-DDE2-4586-BB0A-598E378E8DCA}" srcOrd="0" destOrd="0" presId="urn:microsoft.com/office/officeart/2005/8/layout/arrow2"/>
    <dgm:cxn modelId="{20A30AC3-C0FC-40DD-98C8-8A33AE0A9CA3}" type="presOf" srcId="{9EF9CC15-408C-4B06-8F0C-9C2E1FAC091F}" destId="{73F68C02-0F8E-435F-A811-DEA20D27D027}" srcOrd="0" destOrd="0" presId="urn:microsoft.com/office/officeart/2005/8/layout/arrow2"/>
    <dgm:cxn modelId="{55C8EBC6-B19A-44C8-AE79-2F4DF87FA27F}" srcId="{13D92AB8-D689-4095-A603-0D6F58408720}" destId="{92289A6C-1B6B-4095-9192-867D1021B357}" srcOrd="0" destOrd="0" parTransId="{86034900-928A-4515-8B7F-A9B759298AA9}" sibTransId="{41EACC63-6AA1-45B9-929F-77BF0210B488}"/>
    <dgm:cxn modelId="{01A4E4AD-2727-44B7-AB4F-203F87422BE6}" srcId="{13D92AB8-D689-4095-A603-0D6F58408720}" destId="{8F81A711-8364-4CDD-B2D1-12C779B49BDA}" srcOrd="3" destOrd="0" parTransId="{BAB972DC-6C5C-4A88-A6FE-CF97148F5685}" sibTransId="{606B40EB-C243-42CE-A987-E3C696CD1831}"/>
    <dgm:cxn modelId="{8904EC46-8212-4482-A307-BAEFAD556AD2}" srcId="{13D92AB8-D689-4095-A603-0D6F58408720}" destId="{067FB072-568A-4C52-A638-2DAA3F689D6E}" srcOrd="4" destOrd="0" parTransId="{2BAD9A3C-0356-401B-BD93-4FFDAE57F906}" sibTransId="{86EBC1C1-B6EA-4047-9BD4-2E230D955AFA}"/>
    <dgm:cxn modelId="{78C1D8E6-C030-4FAB-96BB-9F6938CDAFAD}" srcId="{13D92AB8-D689-4095-A603-0D6F58408720}" destId="{9EF9CC15-408C-4B06-8F0C-9C2E1FAC091F}" srcOrd="2" destOrd="0" parTransId="{45DC9C9A-31AF-4E07-9E81-C3207AFFAB25}" sibTransId="{CBBE55B1-6566-460C-9A71-B43F732448E6}"/>
    <dgm:cxn modelId="{B7768451-D474-4F0E-97B7-5DB17C31BA73}" type="presParOf" srcId="{CAFFA66C-8CCB-46EC-80AE-CBC31EC9F834}" destId="{6792E5EC-A41E-4822-8B17-CB31B8BBB406}" srcOrd="0" destOrd="0" presId="urn:microsoft.com/office/officeart/2005/8/layout/arrow2"/>
    <dgm:cxn modelId="{EF7A8AC8-FB4A-410C-8C17-32A388D19E2D}" type="presParOf" srcId="{CAFFA66C-8CCB-46EC-80AE-CBC31EC9F834}" destId="{126EF2F8-16B2-4E3D-B6B3-227AE42D1387}" srcOrd="1" destOrd="0" presId="urn:microsoft.com/office/officeart/2005/8/layout/arrow2"/>
    <dgm:cxn modelId="{2C0FBCC7-D335-4ABD-898D-8606CCD5E2DF}" type="presParOf" srcId="{126EF2F8-16B2-4E3D-B6B3-227AE42D1387}" destId="{BEF06667-AE53-4DDB-831F-6228DC5DCB22}" srcOrd="0" destOrd="0" presId="urn:microsoft.com/office/officeart/2005/8/layout/arrow2"/>
    <dgm:cxn modelId="{6A4E54E0-C95F-41BA-B292-BB63130C8855}" type="presParOf" srcId="{126EF2F8-16B2-4E3D-B6B3-227AE42D1387}" destId="{9A4F6A75-9F2F-47FB-9947-78438BF5127C}" srcOrd="1" destOrd="0" presId="urn:microsoft.com/office/officeart/2005/8/layout/arrow2"/>
    <dgm:cxn modelId="{28DDF050-FA8D-462F-B114-DD5F9CA88F65}" type="presParOf" srcId="{126EF2F8-16B2-4E3D-B6B3-227AE42D1387}" destId="{C3874D17-9F21-4C01-AC88-8D08652B77EA}" srcOrd="2" destOrd="0" presId="urn:microsoft.com/office/officeart/2005/8/layout/arrow2"/>
    <dgm:cxn modelId="{B1A900C2-1B24-4C1D-B0FF-5D3962AC5D23}" type="presParOf" srcId="{126EF2F8-16B2-4E3D-B6B3-227AE42D1387}" destId="{3ED3A0D0-491A-485B-9AE9-72B2E3347BB8}" srcOrd="3" destOrd="0" presId="urn:microsoft.com/office/officeart/2005/8/layout/arrow2"/>
    <dgm:cxn modelId="{E1C490C9-3C6C-4B5D-BC4C-78C679BACB54}" type="presParOf" srcId="{126EF2F8-16B2-4E3D-B6B3-227AE42D1387}" destId="{6B7923A1-88F4-4BC8-9C1F-41731320C9D2}" srcOrd="4" destOrd="0" presId="urn:microsoft.com/office/officeart/2005/8/layout/arrow2"/>
    <dgm:cxn modelId="{90B41F0D-A50D-41C1-837E-6210E8F54A11}" type="presParOf" srcId="{126EF2F8-16B2-4E3D-B6B3-227AE42D1387}" destId="{73F68C02-0F8E-435F-A811-DEA20D27D027}" srcOrd="5" destOrd="0" presId="urn:microsoft.com/office/officeart/2005/8/layout/arrow2"/>
    <dgm:cxn modelId="{ACDAC719-438F-4AA1-85A7-BF133D2F007A}" type="presParOf" srcId="{126EF2F8-16B2-4E3D-B6B3-227AE42D1387}" destId="{834FCE75-C0CB-4283-9DFE-7BC118E286E7}" srcOrd="6" destOrd="0" presId="urn:microsoft.com/office/officeart/2005/8/layout/arrow2"/>
    <dgm:cxn modelId="{4DCFAD32-007E-4F7D-9145-4609A5F4B4A7}" type="presParOf" srcId="{126EF2F8-16B2-4E3D-B6B3-227AE42D1387}" destId="{CE9EE760-DDE2-4586-BB0A-598E378E8DCA}" srcOrd="7" destOrd="0" presId="urn:microsoft.com/office/officeart/2005/8/layout/arrow2"/>
    <dgm:cxn modelId="{4F930144-0A02-4D86-A699-A897283A9F22}" type="presParOf" srcId="{126EF2F8-16B2-4E3D-B6B3-227AE42D1387}" destId="{4424FA9A-3C5E-4297-AE63-B8992557A390}" srcOrd="8" destOrd="0" presId="urn:microsoft.com/office/officeart/2005/8/layout/arrow2"/>
    <dgm:cxn modelId="{CB73AE18-6589-4FAB-8DBE-C0A5CDD71AE8}" type="presParOf" srcId="{126EF2F8-16B2-4E3D-B6B3-227AE42D1387}" destId="{8C417968-99D7-427D-A671-5FC29203CA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2473E-2F92-4B85-84EB-7BEC18640D4D}">
      <dsp:nvSpPr>
        <dsp:cNvPr id="0" name=""/>
        <dsp:cNvSpPr/>
      </dsp:nvSpPr>
      <dsp:spPr>
        <a:xfrm>
          <a:off x="666255" y="318699"/>
          <a:ext cx="4118583" cy="4118583"/>
        </a:xfrm>
        <a:prstGeom prst="pie">
          <a:avLst>
            <a:gd name="adj1" fmla="val 16200000"/>
            <a:gd name="adj2" fmla="val 18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zh-TW" altLang="en-US" sz="4700" kern="1200" dirty="0" smtClean="0"/>
            <a:t>設計</a:t>
          </a:r>
          <a:endParaRPr lang="zh-TW" altLang="en-US" sz="4700" kern="1200" dirty="0"/>
        </a:p>
      </dsp:txBody>
      <dsp:txXfrm>
        <a:off x="2836847" y="1191447"/>
        <a:ext cx="1470922" cy="1225769"/>
      </dsp:txXfrm>
    </dsp:sp>
    <dsp:sp modelId="{8B145A44-103A-4F1A-9B47-E232BD8978B6}">
      <dsp:nvSpPr>
        <dsp:cNvPr id="0" name=""/>
        <dsp:cNvSpPr/>
      </dsp:nvSpPr>
      <dsp:spPr>
        <a:xfrm>
          <a:off x="581432" y="465792"/>
          <a:ext cx="4118583" cy="4118583"/>
        </a:xfrm>
        <a:prstGeom prst="pie">
          <a:avLst>
            <a:gd name="adj1" fmla="val 1800000"/>
            <a:gd name="adj2" fmla="val 9000000"/>
          </a:avLst>
        </a:prstGeom>
        <a:solidFill>
          <a:schemeClr val="accent4">
            <a:hueOff val="-857133"/>
            <a:satOff val="7260"/>
            <a:lumOff val="-313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zh-TW" altLang="en-US" sz="4700" kern="1200" dirty="0" smtClean="0"/>
            <a:t>製造</a:t>
          </a:r>
          <a:endParaRPr lang="zh-TW" altLang="en-US" sz="4700" kern="1200" dirty="0"/>
        </a:p>
      </dsp:txBody>
      <dsp:txXfrm>
        <a:off x="1562047" y="3137968"/>
        <a:ext cx="2206384" cy="1078676"/>
      </dsp:txXfrm>
    </dsp:sp>
    <dsp:sp modelId="{E82FA0E6-1002-4F1D-B10B-592E3859A69C}">
      <dsp:nvSpPr>
        <dsp:cNvPr id="0" name=""/>
        <dsp:cNvSpPr/>
      </dsp:nvSpPr>
      <dsp:spPr>
        <a:xfrm>
          <a:off x="496608" y="318699"/>
          <a:ext cx="4118583" cy="4118583"/>
        </a:xfrm>
        <a:prstGeom prst="pie">
          <a:avLst>
            <a:gd name="adj1" fmla="val 9000000"/>
            <a:gd name="adj2" fmla="val 16200000"/>
          </a:avLst>
        </a:prstGeom>
        <a:solidFill>
          <a:schemeClr val="accent4">
            <a:hueOff val="-1714266"/>
            <a:satOff val="14520"/>
            <a:lumOff val="-627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zh-TW" altLang="en-US" sz="4700" kern="1200" dirty="0" smtClean="0"/>
            <a:t>配銷</a:t>
          </a:r>
          <a:endParaRPr lang="zh-TW" altLang="en-US" sz="4700" kern="1200" dirty="0"/>
        </a:p>
      </dsp:txBody>
      <dsp:txXfrm>
        <a:off x="973678" y="1191447"/>
        <a:ext cx="1470922" cy="1225769"/>
      </dsp:txXfrm>
    </dsp:sp>
    <dsp:sp modelId="{3BF3E3DF-787A-4A94-99C6-9544A4EC6273}">
      <dsp:nvSpPr>
        <dsp:cNvPr id="0" name=""/>
        <dsp:cNvSpPr/>
      </dsp:nvSpPr>
      <dsp:spPr>
        <a:xfrm>
          <a:off x="411635" y="63739"/>
          <a:ext cx="4628503" cy="4628503"/>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2E11312-5092-4673-9130-42170AF69099}">
      <dsp:nvSpPr>
        <dsp:cNvPr id="0" name=""/>
        <dsp:cNvSpPr/>
      </dsp:nvSpPr>
      <dsp:spPr>
        <a:xfrm>
          <a:off x="326472" y="210571"/>
          <a:ext cx="4628503" cy="4628503"/>
        </a:xfrm>
        <a:prstGeom prst="circularArrow">
          <a:avLst>
            <a:gd name="adj1" fmla="val 5085"/>
            <a:gd name="adj2" fmla="val 327528"/>
            <a:gd name="adj3" fmla="val 8671970"/>
            <a:gd name="adj4" fmla="val 1800502"/>
            <a:gd name="adj5" fmla="val 5932"/>
          </a:avLst>
        </a:prstGeom>
        <a:solidFill>
          <a:schemeClr val="accent4">
            <a:hueOff val="-857133"/>
            <a:satOff val="7260"/>
            <a:lumOff val="-313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DB43F23-12B1-41C8-9F51-AB59D30077F7}">
      <dsp:nvSpPr>
        <dsp:cNvPr id="0" name=""/>
        <dsp:cNvSpPr/>
      </dsp:nvSpPr>
      <dsp:spPr>
        <a:xfrm>
          <a:off x="241308" y="63739"/>
          <a:ext cx="4628503" cy="4628503"/>
        </a:xfrm>
        <a:prstGeom prst="circularArrow">
          <a:avLst>
            <a:gd name="adj1" fmla="val 5085"/>
            <a:gd name="adj2" fmla="val 327528"/>
            <a:gd name="adj3" fmla="val 15873039"/>
            <a:gd name="adj4" fmla="val 9000000"/>
            <a:gd name="adj5" fmla="val 5932"/>
          </a:avLst>
        </a:prstGeom>
        <a:solidFill>
          <a:schemeClr val="accent4">
            <a:hueOff val="-1714266"/>
            <a:satOff val="14520"/>
            <a:lumOff val="-6274"/>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2E5EC-A41E-4822-8B17-CB31B8BBB406}">
      <dsp:nvSpPr>
        <dsp:cNvPr id="0" name=""/>
        <dsp:cNvSpPr/>
      </dsp:nvSpPr>
      <dsp:spPr>
        <a:xfrm>
          <a:off x="0" y="289520"/>
          <a:ext cx="6035675" cy="377229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EF06667-AE53-4DDB-831F-6228DC5DCB22}">
      <dsp:nvSpPr>
        <dsp:cNvPr id="0" name=""/>
        <dsp:cNvSpPr/>
      </dsp:nvSpPr>
      <dsp:spPr>
        <a:xfrm>
          <a:off x="594513" y="3094600"/>
          <a:ext cx="138820" cy="138820"/>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4F6A75-9F2F-47FB-9947-78438BF5127C}">
      <dsp:nvSpPr>
        <dsp:cNvPr id="0" name=""/>
        <dsp:cNvSpPr/>
      </dsp:nvSpPr>
      <dsp:spPr>
        <a:xfrm>
          <a:off x="663924" y="3164010"/>
          <a:ext cx="790673" cy="89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8" tIns="0" rIns="0" bIns="0" numCol="1" spcCol="1270" anchor="t" anchorCtr="0">
          <a:noAutofit/>
        </a:bodyPr>
        <a:lstStyle/>
        <a:p>
          <a:pPr lvl="0" algn="l" defTabSz="1155700">
            <a:lnSpc>
              <a:spcPct val="90000"/>
            </a:lnSpc>
            <a:spcBef>
              <a:spcPct val="0"/>
            </a:spcBef>
            <a:spcAft>
              <a:spcPct val="35000"/>
            </a:spcAft>
          </a:pPr>
          <a:r>
            <a:rPr lang="zh-TW" altLang="en-US" sz="2600" b="1" kern="1200" dirty="0" smtClean="0"/>
            <a:t>訂價</a:t>
          </a:r>
          <a:endParaRPr lang="zh-TW" altLang="en-US" sz="2600" b="1" kern="1200" dirty="0"/>
        </a:p>
      </dsp:txBody>
      <dsp:txXfrm>
        <a:off x="663924" y="3164010"/>
        <a:ext cx="790673" cy="897806"/>
      </dsp:txXfrm>
    </dsp:sp>
    <dsp:sp modelId="{C3874D17-9F21-4C01-AC88-8D08652B77EA}">
      <dsp:nvSpPr>
        <dsp:cNvPr id="0" name=""/>
        <dsp:cNvSpPr/>
      </dsp:nvSpPr>
      <dsp:spPr>
        <a:xfrm>
          <a:off x="1345955" y="2372582"/>
          <a:ext cx="217284" cy="217284"/>
        </a:xfrm>
        <a:prstGeom prst="ellipse">
          <a:avLst/>
        </a:prstGeom>
        <a:gradFill rotWithShape="0">
          <a:gsLst>
            <a:gs pos="0">
              <a:schemeClr val="accent2">
                <a:alpha val="90000"/>
                <a:hueOff val="0"/>
                <a:satOff val="0"/>
                <a:lumOff val="0"/>
                <a:alphaOff val="-10000"/>
                <a:satMod val="103000"/>
                <a:lumMod val="102000"/>
                <a:tint val="94000"/>
              </a:schemeClr>
            </a:gs>
            <a:gs pos="50000">
              <a:schemeClr val="accent2">
                <a:alpha val="90000"/>
                <a:hueOff val="0"/>
                <a:satOff val="0"/>
                <a:lumOff val="0"/>
                <a:alphaOff val="-10000"/>
                <a:satMod val="110000"/>
                <a:lumMod val="100000"/>
                <a:shade val="100000"/>
              </a:schemeClr>
            </a:gs>
            <a:gs pos="100000">
              <a:schemeClr val="accent2">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D3A0D0-491A-485B-9AE9-72B2E3347BB8}">
      <dsp:nvSpPr>
        <dsp:cNvPr id="0" name=""/>
        <dsp:cNvSpPr/>
      </dsp:nvSpPr>
      <dsp:spPr>
        <a:xfrm>
          <a:off x="1454597" y="2481225"/>
          <a:ext cx="1001922" cy="1580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34"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選擇製造者</a:t>
          </a:r>
        </a:p>
      </dsp:txBody>
      <dsp:txXfrm>
        <a:off x="1454597" y="2481225"/>
        <a:ext cx="1001922" cy="1580592"/>
      </dsp:txXfrm>
    </dsp:sp>
    <dsp:sp modelId="{6B7923A1-88F4-4BC8-9C1F-41731320C9D2}">
      <dsp:nvSpPr>
        <dsp:cNvPr id="0" name=""/>
        <dsp:cNvSpPr/>
      </dsp:nvSpPr>
      <dsp:spPr>
        <a:xfrm>
          <a:off x="2311663" y="1796930"/>
          <a:ext cx="289712" cy="289712"/>
        </a:xfrm>
        <a:prstGeom prst="ellipse">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F68C02-0F8E-435F-A811-DEA20D27D027}">
      <dsp:nvSpPr>
        <dsp:cNvPr id="0" name=""/>
        <dsp:cNvSpPr/>
      </dsp:nvSpPr>
      <dsp:spPr>
        <a:xfrm>
          <a:off x="2456519" y="1941786"/>
          <a:ext cx="1164885" cy="212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513"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設計產品</a:t>
          </a:r>
        </a:p>
      </dsp:txBody>
      <dsp:txXfrm>
        <a:off x="2456519" y="1941786"/>
        <a:ext cx="1164885" cy="2120030"/>
      </dsp:txXfrm>
    </dsp:sp>
    <dsp:sp modelId="{834FCE75-C0CB-4283-9DFE-7BC118E286E7}">
      <dsp:nvSpPr>
        <dsp:cNvPr id="0" name=""/>
        <dsp:cNvSpPr/>
      </dsp:nvSpPr>
      <dsp:spPr>
        <a:xfrm>
          <a:off x="3434299" y="1347272"/>
          <a:ext cx="374211" cy="374211"/>
        </a:xfrm>
        <a:prstGeom prst="ellipse">
          <a:avLst/>
        </a:prstGeom>
        <a:gradFill rotWithShape="0">
          <a:gsLst>
            <a:gs pos="0">
              <a:schemeClr val="accent2">
                <a:alpha val="90000"/>
                <a:hueOff val="0"/>
                <a:satOff val="0"/>
                <a:lumOff val="0"/>
                <a:alphaOff val="-30000"/>
                <a:satMod val="103000"/>
                <a:lumMod val="102000"/>
                <a:tint val="94000"/>
              </a:schemeClr>
            </a:gs>
            <a:gs pos="50000">
              <a:schemeClr val="accent2">
                <a:alpha val="90000"/>
                <a:hueOff val="0"/>
                <a:satOff val="0"/>
                <a:lumOff val="0"/>
                <a:alphaOff val="-30000"/>
                <a:satMod val="110000"/>
                <a:lumMod val="100000"/>
                <a:shade val="100000"/>
              </a:schemeClr>
            </a:gs>
            <a:gs pos="100000">
              <a:schemeClr val="accent2">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EE760-DDE2-4586-BB0A-598E378E8DCA}">
      <dsp:nvSpPr>
        <dsp:cNvPr id="0" name=""/>
        <dsp:cNvSpPr/>
      </dsp:nvSpPr>
      <dsp:spPr>
        <a:xfrm>
          <a:off x="3621405" y="1534378"/>
          <a:ext cx="1207135" cy="2527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配送</a:t>
          </a:r>
        </a:p>
      </dsp:txBody>
      <dsp:txXfrm>
        <a:off x="3621405" y="1534378"/>
        <a:ext cx="1207135" cy="2527438"/>
      </dsp:txXfrm>
    </dsp:sp>
    <dsp:sp modelId="{4424FA9A-3C5E-4297-AE63-B8992557A390}">
      <dsp:nvSpPr>
        <dsp:cNvPr id="0" name=""/>
        <dsp:cNvSpPr/>
      </dsp:nvSpPr>
      <dsp:spPr>
        <a:xfrm>
          <a:off x="4590130" y="1046997"/>
          <a:ext cx="476818" cy="476818"/>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C417968-99D7-427D-A671-5FC29203CAA4}">
      <dsp:nvSpPr>
        <dsp:cNvPr id="0" name=""/>
        <dsp:cNvSpPr/>
      </dsp:nvSpPr>
      <dsp:spPr>
        <a:xfrm>
          <a:off x="4828540" y="1285406"/>
          <a:ext cx="1207135" cy="277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656"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銷售</a:t>
          </a:r>
        </a:p>
      </dsp:txBody>
      <dsp:txXfrm>
        <a:off x="4828540" y="1285406"/>
        <a:ext cx="1207135" cy="2776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2E5EC-A41E-4822-8B17-CB31B8BBB406}">
      <dsp:nvSpPr>
        <dsp:cNvPr id="0" name=""/>
        <dsp:cNvSpPr/>
      </dsp:nvSpPr>
      <dsp:spPr>
        <a:xfrm>
          <a:off x="0" y="289520"/>
          <a:ext cx="6035675" cy="377229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EF06667-AE53-4DDB-831F-6228DC5DCB22}">
      <dsp:nvSpPr>
        <dsp:cNvPr id="0" name=""/>
        <dsp:cNvSpPr/>
      </dsp:nvSpPr>
      <dsp:spPr>
        <a:xfrm>
          <a:off x="594513" y="3094600"/>
          <a:ext cx="138820" cy="138820"/>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4F6A75-9F2F-47FB-9947-78438BF5127C}">
      <dsp:nvSpPr>
        <dsp:cNvPr id="0" name=""/>
        <dsp:cNvSpPr/>
      </dsp:nvSpPr>
      <dsp:spPr>
        <a:xfrm>
          <a:off x="663924" y="3164010"/>
          <a:ext cx="790673" cy="89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8" tIns="0" rIns="0" bIns="0" numCol="1" spcCol="1270" anchor="t" anchorCtr="0">
          <a:noAutofit/>
        </a:bodyPr>
        <a:lstStyle/>
        <a:p>
          <a:pPr lvl="0" algn="l" defTabSz="1155700">
            <a:lnSpc>
              <a:spcPct val="90000"/>
            </a:lnSpc>
            <a:spcBef>
              <a:spcPct val="0"/>
            </a:spcBef>
            <a:spcAft>
              <a:spcPct val="35000"/>
            </a:spcAft>
          </a:pPr>
          <a:r>
            <a:rPr lang="zh-TW" altLang="en-US" sz="2600" b="1" kern="1200" dirty="0" smtClean="0"/>
            <a:t>訂價</a:t>
          </a:r>
          <a:endParaRPr lang="zh-TW" altLang="en-US" sz="2600" b="1" kern="1200" dirty="0"/>
        </a:p>
      </dsp:txBody>
      <dsp:txXfrm>
        <a:off x="663924" y="3164010"/>
        <a:ext cx="790673" cy="897806"/>
      </dsp:txXfrm>
    </dsp:sp>
    <dsp:sp modelId="{C3874D17-9F21-4C01-AC88-8D08652B77EA}">
      <dsp:nvSpPr>
        <dsp:cNvPr id="0" name=""/>
        <dsp:cNvSpPr/>
      </dsp:nvSpPr>
      <dsp:spPr>
        <a:xfrm>
          <a:off x="1345955" y="2372582"/>
          <a:ext cx="217284" cy="217284"/>
        </a:xfrm>
        <a:prstGeom prst="ellipse">
          <a:avLst/>
        </a:prstGeom>
        <a:gradFill rotWithShape="0">
          <a:gsLst>
            <a:gs pos="0">
              <a:schemeClr val="accent2">
                <a:alpha val="90000"/>
                <a:hueOff val="0"/>
                <a:satOff val="0"/>
                <a:lumOff val="0"/>
                <a:alphaOff val="-10000"/>
                <a:satMod val="103000"/>
                <a:lumMod val="102000"/>
                <a:tint val="94000"/>
              </a:schemeClr>
            </a:gs>
            <a:gs pos="50000">
              <a:schemeClr val="accent2">
                <a:alpha val="90000"/>
                <a:hueOff val="0"/>
                <a:satOff val="0"/>
                <a:lumOff val="0"/>
                <a:alphaOff val="-10000"/>
                <a:satMod val="110000"/>
                <a:lumMod val="100000"/>
                <a:shade val="100000"/>
              </a:schemeClr>
            </a:gs>
            <a:gs pos="100000">
              <a:schemeClr val="accent2">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D3A0D0-491A-485B-9AE9-72B2E3347BB8}">
      <dsp:nvSpPr>
        <dsp:cNvPr id="0" name=""/>
        <dsp:cNvSpPr/>
      </dsp:nvSpPr>
      <dsp:spPr>
        <a:xfrm>
          <a:off x="1454597" y="2481225"/>
          <a:ext cx="1001922" cy="1580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34"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選擇製造者</a:t>
          </a:r>
        </a:p>
      </dsp:txBody>
      <dsp:txXfrm>
        <a:off x="1454597" y="2481225"/>
        <a:ext cx="1001922" cy="1580592"/>
      </dsp:txXfrm>
    </dsp:sp>
    <dsp:sp modelId="{6B7923A1-88F4-4BC8-9C1F-41731320C9D2}">
      <dsp:nvSpPr>
        <dsp:cNvPr id="0" name=""/>
        <dsp:cNvSpPr/>
      </dsp:nvSpPr>
      <dsp:spPr>
        <a:xfrm>
          <a:off x="2311663" y="1796930"/>
          <a:ext cx="289712" cy="289712"/>
        </a:xfrm>
        <a:prstGeom prst="ellipse">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F68C02-0F8E-435F-A811-DEA20D27D027}">
      <dsp:nvSpPr>
        <dsp:cNvPr id="0" name=""/>
        <dsp:cNvSpPr/>
      </dsp:nvSpPr>
      <dsp:spPr>
        <a:xfrm>
          <a:off x="2456519" y="1941786"/>
          <a:ext cx="1164885" cy="212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513"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設計產品</a:t>
          </a:r>
        </a:p>
      </dsp:txBody>
      <dsp:txXfrm>
        <a:off x="2456519" y="1941786"/>
        <a:ext cx="1164885" cy="2120030"/>
      </dsp:txXfrm>
    </dsp:sp>
    <dsp:sp modelId="{834FCE75-C0CB-4283-9DFE-7BC118E286E7}">
      <dsp:nvSpPr>
        <dsp:cNvPr id="0" name=""/>
        <dsp:cNvSpPr/>
      </dsp:nvSpPr>
      <dsp:spPr>
        <a:xfrm>
          <a:off x="3434299" y="1347272"/>
          <a:ext cx="374211" cy="374211"/>
        </a:xfrm>
        <a:prstGeom prst="ellipse">
          <a:avLst/>
        </a:prstGeom>
        <a:gradFill rotWithShape="0">
          <a:gsLst>
            <a:gs pos="0">
              <a:schemeClr val="accent2">
                <a:alpha val="90000"/>
                <a:hueOff val="0"/>
                <a:satOff val="0"/>
                <a:lumOff val="0"/>
                <a:alphaOff val="-30000"/>
                <a:satMod val="103000"/>
                <a:lumMod val="102000"/>
                <a:tint val="94000"/>
              </a:schemeClr>
            </a:gs>
            <a:gs pos="50000">
              <a:schemeClr val="accent2">
                <a:alpha val="90000"/>
                <a:hueOff val="0"/>
                <a:satOff val="0"/>
                <a:lumOff val="0"/>
                <a:alphaOff val="-30000"/>
                <a:satMod val="110000"/>
                <a:lumMod val="100000"/>
                <a:shade val="100000"/>
              </a:schemeClr>
            </a:gs>
            <a:gs pos="100000">
              <a:schemeClr val="accent2">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EE760-DDE2-4586-BB0A-598E378E8DCA}">
      <dsp:nvSpPr>
        <dsp:cNvPr id="0" name=""/>
        <dsp:cNvSpPr/>
      </dsp:nvSpPr>
      <dsp:spPr>
        <a:xfrm>
          <a:off x="3621405" y="1534378"/>
          <a:ext cx="1207135" cy="2527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配送</a:t>
          </a:r>
        </a:p>
      </dsp:txBody>
      <dsp:txXfrm>
        <a:off x="3621405" y="1534378"/>
        <a:ext cx="1207135" cy="2527438"/>
      </dsp:txXfrm>
    </dsp:sp>
    <dsp:sp modelId="{4424FA9A-3C5E-4297-AE63-B8992557A390}">
      <dsp:nvSpPr>
        <dsp:cNvPr id="0" name=""/>
        <dsp:cNvSpPr/>
      </dsp:nvSpPr>
      <dsp:spPr>
        <a:xfrm>
          <a:off x="4590130" y="1046997"/>
          <a:ext cx="476818" cy="476818"/>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C417968-99D7-427D-A671-5FC29203CAA4}">
      <dsp:nvSpPr>
        <dsp:cNvPr id="0" name=""/>
        <dsp:cNvSpPr/>
      </dsp:nvSpPr>
      <dsp:spPr>
        <a:xfrm>
          <a:off x="4828540" y="1285406"/>
          <a:ext cx="1207135" cy="277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656"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銷售</a:t>
          </a:r>
        </a:p>
      </dsp:txBody>
      <dsp:txXfrm>
        <a:off x="4828540" y="1285406"/>
        <a:ext cx="1207135" cy="27764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2E5EC-A41E-4822-8B17-CB31B8BBB406}">
      <dsp:nvSpPr>
        <dsp:cNvPr id="0" name=""/>
        <dsp:cNvSpPr/>
      </dsp:nvSpPr>
      <dsp:spPr>
        <a:xfrm>
          <a:off x="0" y="289520"/>
          <a:ext cx="6035675" cy="377229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EF06667-AE53-4DDB-831F-6228DC5DCB22}">
      <dsp:nvSpPr>
        <dsp:cNvPr id="0" name=""/>
        <dsp:cNvSpPr/>
      </dsp:nvSpPr>
      <dsp:spPr>
        <a:xfrm>
          <a:off x="594513" y="3094600"/>
          <a:ext cx="138820" cy="138820"/>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4F6A75-9F2F-47FB-9947-78438BF5127C}">
      <dsp:nvSpPr>
        <dsp:cNvPr id="0" name=""/>
        <dsp:cNvSpPr/>
      </dsp:nvSpPr>
      <dsp:spPr>
        <a:xfrm>
          <a:off x="663924" y="3164010"/>
          <a:ext cx="790673" cy="89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8"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訂價</a:t>
          </a:r>
          <a:endParaRPr lang="zh-TW" altLang="en-US" sz="2600" kern="1200" dirty="0"/>
        </a:p>
      </dsp:txBody>
      <dsp:txXfrm>
        <a:off x="663924" y="3164010"/>
        <a:ext cx="790673" cy="897806"/>
      </dsp:txXfrm>
    </dsp:sp>
    <dsp:sp modelId="{C3874D17-9F21-4C01-AC88-8D08652B77EA}">
      <dsp:nvSpPr>
        <dsp:cNvPr id="0" name=""/>
        <dsp:cNvSpPr/>
      </dsp:nvSpPr>
      <dsp:spPr>
        <a:xfrm>
          <a:off x="1345955" y="2372582"/>
          <a:ext cx="217284" cy="217284"/>
        </a:xfrm>
        <a:prstGeom prst="ellipse">
          <a:avLst/>
        </a:prstGeom>
        <a:gradFill rotWithShape="0">
          <a:gsLst>
            <a:gs pos="0">
              <a:schemeClr val="accent2">
                <a:alpha val="90000"/>
                <a:hueOff val="0"/>
                <a:satOff val="0"/>
                <a:lumOff val="0"/>
                <a:alphaOff val="-10000"/>
                <a:satMod val="103000"/>
                <a:lumMod val="102000"/>
                <a:tint val="94000"/>
              </a:schemeClr>
            </a:gs>
            <a:gs pos="50000">
              <a:schemeClr val="accent2">
                <a:alpha val="90000"/>
                <a:hueOff val="0"/>
                <a:satOff val="0"/>
                <a:lumOff val="0"/>
                <a:alphaOff val="-10000"/>
                <a:satMod val="110000"/>
                <a:lumMod val="100000"/>
                <a:shade val="100000"/>
              </a:schemeClr>
            </a:gs>
            <a:gs pos="100000">
              <a:schemeClr val="accent2">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D3A0D0-491A-485B-9AE9-72B2E3347BB8}">
      <dsp:nvSpPr>
        <dsp:cNvPr id="0" name=""/>
        <dsp:cNvSpPr/>
      </dsp:nvSpPr>
      <dsp:spPr>
        <a:xfrm>
          <a:off x="1454597" y="2481225"/>
          <a:ext cx="1001922" cy="1580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34" tIns="0" rIns="0" bIns="0" numCol="1" spcCol="1270" anchor="t" anchorCtr="0">
          <a:noAutofit/>
        </a:bodyPr>
        <a:lstStyle/>
        <a:p>
          <a:pPr lvl="0" algn="l" defTabSz="1155700">
            <a:lnSpc>
              <a:spcPct val="90000"/>
            </a:lnSpc>
            <a:spcBef>
              <a:spcPct val="0"/>
            </a:spcBef>
            <a:spcAft>
              <a:spcPct val="35000"/>
            </a:spcAft>
          </a:pPr>
          <a:r>
            <a:rPr lang="zh-TW" altLang="en-US" sz="2600" b="1" kern="1200" dirty="0" smtClean="0">
              <a:effectLst/>
            </a:rPr>
            <a:t>選擇製造者</a:t>
          </a:r>
        </a:p>
      </dsp:txBody>
      <dsp:txXfrm>
        <a:off x="1454597" y="2481225"/>
        <a:ext cx="1001922" cy="1580592"/>
      </dsp:txXfrm>
    </dsp:sp>
    <dsp:sp modelId="{6B7923A1-88F4-4BC8-9C1F-41731320C9D2}">
      <dsp:nvSpPr>
        <dsp:cNvPr id="0" name=""/>
        <dsp:cNvSpPr/>
      </dsp:nvSpPr>
      <dsp:spPr>
        <a:xfrm>
          <a:off x="2311663" y="1796930"/>
          <a:ext cx="289712" cy="289712"/>
        </a:xfrm>
        <a:prstGeom prst="ellipse">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F68C02-0F8E-435F-A811-DEA20D27D027}">
      <dsp:nvSpPr>
        <dsp:cNvPr id="0" name=""/>
        <dsp:cNvSpPr/>
      </dsp:nvSpPr>
      <dsp:spPr>
        <a:xfrm>
          <a:off x="2456519" y="1941786"/>
          <a:ext cx="1164885" cy="212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513"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設計產品</a:t>
          </a:r>
        </a:p>
      </dsp:txBody>
      <dsp:txXfrm>
        <a:off x="2456519" y="1941786"/>
        <a:ext cx="1164885" cy="2120030"/>
      </dsp:txXfrm>
    </dsp:sp>
    <dsp:sp modelId="{834FCE75-C0CB-4283-9DFE-7BC118E286E7}">
      <dsp:nvSpPr>
        <dsp:cNvPr id="0" name=""/>
        <dsp:cNvSpPr/>
      </dsp:nvSpPr>
      <dsp:spPr>
        <a:xfrm>
          <a:off x="3434299" y="1347272"/>
          <a:ext cx="374211" cy="374211"/>
        </a:xfrm>
        <a:prstGeom prst="ellipse">
          <a:avLst/>
        </a:prstGeom>
        <a:gradFill rotWithShape="0">
          <a:gsLst>
            <a:gs pos="0">
              <a:schemeClr val="accent2">
                <a:alpha val="90000"/>
                <a:hueOff val="0"/>
                <a:satOff val="0"/>
                <a:lumOff val="0"/>
                <a:alphaOff val="-30000"/>
                <a:satMod val="103000"/>
                <a:lumMod val="102000"/>
                <a:tint val="94000"/>
              </a:schemeClr>
            </a:gs>
            <a:gs pos="50000">
              <a:schemeClr val="accent2">
                <a:alpha val="90000"/>
                <a:hueOff val="0"/>
                <a:satOff val="0"/>
                <a:lumOff val="0"/>
                <a:alphaOff val="-30000"/>
                <a:satMod val="110000"/>
                <a:lumMod val="100000"/>
                <a:shade val="100000"/>
              </a:schemeClr>
            </a:gs>
            <a:gs pos="100000">
              <a:schemeClr val="accent2">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EE760-DDE2-4586-BB0A-598E378E8DCA}">
      <dsp:nvSpPr>
        <dsp:cNvPr id="0" name=""/>
        <dsp:cNvSpPr/>
      </dsp:nvSpPr>
      <dsp:spPr>
        <a:xfrm>
          <a:off x="3621405" y="1534378"/>
          <a:ext cx="1207135" cy="2527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配送</a:t>
          </a:r>
        </a:p>
      </dsp:txBody>
      <dsp:txXfrm>
        <a:off x="3621405" y="1534378"/>
        <a:ext cx="1207135" cy="2527438"/>
      </dsp:txXfrm>
    </dsp:sp>
    <dsp:sp modelId="{4424FA9A-3C5E-4297-AE63-B8992557A390}">
      <dsp:nvSpPr>
        <dsp:cNvPr id="0" name=""/>
        <dsp:cNvSpPr/>
      </dsp:nvSpPr>
      <dsp:spPr>
        <a:xfrm>
          <a:off x="4590130" y="1046997"/>
          <a:ext cx="476818" cy="476818"/>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C417968-99D7-427D-A671-5FC29203CAA4}">
      <dsp:nvSpPr>
        <dsp:cNvPr id="0" name=""/>
        <dsp:cNvSpPr/>
      </dsp:nvSpPr>
      <dsp:spPr>
        <a:xfrm>
          <a:off x="4828540" y="1285406"/>
          <a:ext cx="1207135" cy="277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656"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銷售</a:t>
          </a:r>
        </a:p>
      </dsp:txBody>
      <dsp:txXfrm>
        <a:off x="4828540" y="1285406"/>
        <a:ext cx="1207135" cy="2776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2E5EC-A41E-4822-8B17-CB31B8BBB406}">
      <dsp:nvSpPr>
        <dsp:cNvPr id="0" name=""/>
        <dsp:cNvSpPr/>
      </dsp:nvSpPr>
      <dsp:spPr>
        <a:xfrm>
          <a:off x="0" y="289520"/>
          <a:ext cx="6035675" cy="377229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EF06667-AE53-4DDB-831F-6228DC5DCB22}">
      <dsp:nvSpPr>
        <dsp:cNvPr id="0" name=""/>
        <dsp:cNvSpPr/>
      </dsp:nvSpPr>
      <dsp:spPr>
        <a:xfrm>
          <a:off x="594513" y="3094600"/>
          <a:ext cx="138820" cy="138820"/>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4F6A75-9F2F-47FB-9947-78438BF5127C}">
      <dsp:nvSpPr>
        <dsp:cNvPr id="0" name=""/>
        <dsp:cNvSpPr/>
      </dsp:nvSpPr>
      <dsp:spPr>
        <a:xfrm>
          <a:off x="663924" y="3164010"/>
          <a:ext cx="790673" cy="89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58"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訂價</a:t>
          </a:r>
          <a:endParaRPr lang="zh-TW" altLang="en-US" sz="2600" kern="1200" dirty="0"/>
        </a:p>
      </dsp:txBody>
      <dsp:txXfrm>
        <a:off x="663924" y="3164010"/>
        <a:ext cx="790673" cy="897806"/>
      </dsp:txXfrm>
    </dsp:sp>
    <dsp:sp modelId="{C3874D17-9F21-4C01-AC88-8D08652B77EA}">
      <dsp:nvSpPr>
        <dsp:cNvPr id="0" name=""/>
        <dsp:cNvSpPr/>
      </dsp:nvSpPr>
      <dsp:spPr>
        <a:xfrm>
          <a:off x="1345955" y="2372582"/>
          <a:ext cx="217284" cy="217284"/>
        </a:xfrm>
        <a:prstGeom prst="ellipse">
          <a:avLst/>
        </a:prstGeom>
        <a:gradFill rotWithShape="0">
          <a:gsLst>
            <a:gs pos="0">
              <a:schemeClr val="accent2">
                <a:alpha val="90000"/>
                <a:hueOff val="0"/>
                <a:satOff val="0"/>
                <a:lumOff val="0"/>
                <a:alphaOff val="-10000"/>
                <a:satMod val="103000"/>
                <a:lumMod val="102000"/>
                <a:tint val="94000"/>
              </a:schemeClr>
            </a:gs>
            <a:gs pos="50000">
              <a:schemeClr val="accent2">
                <a:alpha val="90000"/>
                <a:hueOff val="0"/>
                <a:satOff val="0"/>
                <a:lumOff val="0"/>
                <a:alphaOff val="-10000"/>
                <a:satMod val="110000"/>
                <a:lumMod val="100000"/>
                <a:shade val="100000"/>
              </a:schemeClr>
            </a:gs>
            <a:gs pos="100000">
              <a:schemeClr val="accent2">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D3A0D0-491A-485B-9AE9-72B2E3347BB8}">
      <dsp:nvSpPr>
        <dsp:cNvPr id="0" name=""/>
        <dsp:cNvSpPr/>
      </dsp:nvSpPr>
      <dsp:spPr>
        <a:xfrm>
          <a:off x="1454597" y="2481225"/>
          <a:ext cx="1001922" cy="1580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34" tIns="0" rIns="0" bIns="0" numCol="1" spcCol="1270" anchor="t" anchorCtr="0">
          <a:noAutofit/>
        </a:bodyPr>
        <a:lstStyle/>
        <a:p>
          <a:pPr lvl="0" algn="l" defTabSz="1155700">
            <a:lnSpc>
              <a:spcPct val="90000"/>
            </a:lnSpc>
            <a:spcBef>
              <a:spcPct val="0"/>
            </a:spcBef>
            <a:spcAft>
              <a:spcPct val="35000"/>
            </a:spcAft>
          </a:pPr>
          <a:r>
            <a:rPr lang="zh-TW" altLang="en-US" sz="2600" b="1" kern="1200" dirty="0" smtClean="0"/>
            <a:t>選擇製造者</a:t>
          </a:r>
        </a:p>
      </dsp:txBody>
      <dsp:txXfrm>
        <a:off x="1454597" y="2481225"/>
        <a:ext cx="1001922" cy="1580592"/>
      </dsp:txXfrm>
    </dsp:sp>
    <dsp:sp modelId="{6B7923A1-88F4-4BC8-9C1F-41731320C9D2}">
      <dsp:nvSpPr>
        <dsp:cNvPr id="0" name=""/>
        <dsp:cNvSpPr/>
      </dsp:nvSpPr>
      <dsp:spPr>
        <a:xfrm>
          <a:off x="2311663" y="1796930"/>
          <a:ext cx="289712" cy="289712"/>
        </a:xfrm>
        <a:prstGeom prst="ellipse">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F68C02-0F8E-435F-A811-DEA20D27D027}">
      <dsp:nvSpPr>
        <dsp:cNvPr id="0" name=""/>
        <dsp:cNvSpPr/>
      </dsp:nvSpPr>
      <dsp:spPr>
        <a:xfrm>
          <a:off x="2456519" y="1941786"/>
          <a:ext cx="1164885" cy="212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513"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設計產品</a:t>
          </a:r>
        </a:p>
      </dsp:txBody>
      <dsp:txXfrm>
        <a:off x="2456519" y="1941786"/>
        <a:ext cx="1164885" cy="2120030"/>
      </dsp:txXfrm>
    </dsp:sp>
    <dsp:sp modelId="{834FCE75-C0CB-4283-9DFE-7BC118E286E7}">
      <dsp:nvSpPr>
        <dsp:cNvPr id="0" name=""/>
        <dsp:cNvSpPr/>
      </dsp:nvSpPr>
      <dsp:spPr>
        <a:xfrm>
          <a:off x="3434299" y="1347272"/>
          <a:ext cx="374211" cy="374211"/>
        </a:xfrm>
        <a:prstGeom prst="ellipse">
          <a:avLst/>
        </a:prstGeom>
        <a:gradFill rotWithShape="0">
          <a:gsLst>
            <a:gs pos="0">
              <a:schemeClr val="accent2">
                <a:alpha val="90000"/>
                <a:hueOff val="0"/>
                <a:satOff val="0"/>
                <a:lumOff val="0"/>
                <a:alphaOff val="-30000"/>
                <a:satMod val="103000"/>
                <a:lumMod val="102000"/>
                <a:tint val="94000"/>
              </a:schemeClr>
            </a:gs>
            <a:gs pos="50000">
              <a:schemeClr val="accent2">
                <a:alpha val="90000"/>
                <a:hueOff val="0"/>
                <a:satOff val="0"/>
                <a:lumOff val="0"/>
                <a:alphaOff val="-30000"/>
                <a:satMod val="110000"/>
                <a:lumMod val="100000"/>
                <a:shade val="100000"/>
              </a:schemeClr>
            </a:gs>
            <a:gs pos="100000">
              <a:schemeClr val="accent2">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9EE760-DDE2-4586-BB0A-598E378E8DCA}">
      <dsp:nvSpPr>
        <dsp:cNvPr id="0" name=""/>
        <dsp:cNvSpPr/>
      </dsp:nvSpPr>
      <dsp:spPr>
        <a:xfrm>
          <a:off x="3621405" y="1534378"/>
          <a:ext cx="1207135" cy="2527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配送</a:t>
          </a:r>
        </a:p>
      </dsp:txBody>
      <dsp:txXfrm>
        <a:off x="3621405" y="1534378"/>
        <a:ext cx="1207135" cy="2527438"/>
      </dsp:txXfrm>
    </dsp:sp>
    <dsp:sp modelId="{4424FA9A-3C5E-4297-AE63-B8992557A390}">
      <dsp:nvSpPr>
        <dsp:cNvPr id="0" name=""/>
        <dsp:cNvSpPr/>
      </dsp:nvSpPr>
      <dsp:spPr>
        <a:xfrm>
          <a:off x="4590130" y="1046997"/>
          <a:ext cx="476818" cy="476818"/>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C417968-99D7-427D-A671-5FC29203CAA4}">
      <dsp:nvSpPr>
        <dsp:cNvPr id="0" name=""/>
        <dsp:cNvSpPr/>
      </dsp:nvSpPr>
      <dsp:spPr>
        <a:xfrm>
          <a:off x="4828540" y="1285406"/>
          <a:ext cx="1207135" cy="277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656" tIns="0" rIns="0" bIns="0" numCol="1" spcCol="1270" anchor="t" anchorCtr="0">
          <a:noAutofit/>
        </a:bodyPr>
        <a:lstStyle/>
        <a:p>
          <a:pPr lvl="0" algn="l" defTabSz="1155700">
            <a:lnSpc>
              <a:spcPct val="90000"/>
            </a:lnSpc>
            <a:spcBef>
              <a:spcPct val="0"/>
            </a:spcBef>
            <a:spcAft>
              <a:spcPct val="35000"/>
            </a:spcAft>
          </a:pPr>
          <a:r>
            <a:rPr lang="zh-TW" altLang="en-US" sz="2600" kern="1200" dirty="0" smtClean="0"/>
            <a:t>銷售</a:t>
          </a:r>
        </a:p>
      </dsp:txBody>
      <dsp:txXfrm>
        <a:off x="4828540" y="1285406"/>
        <a:ext cx="1207135" cy="27764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9A8C6-260D-4E6C-A376-F08B01F8F582}" type="datetimeFigureOut">
              <a:rPr lang="zh-TW" altLang="en-US" smtClean="0"/>
              <a:t>2014/2/24</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35D76-584E-498B-975E-DA8236F1EF65}" type="slidenum">
              <a:rPr lang="zh-TW" altLang="en-US" smtClean="0"/>
              <a:t>‹#›</a:t>
            </a:fld>
            <a:endParaRPr lang="zh-TW" altLang="en-US"/>
          </a:p>
        </p:txBody>
      </p:sp>
    </p:spTree>
    <p:extLst>
      <p:ext uri="{BB962C8B-B14F-4D97-AF65-F5344CB8AC3E}">
        <p14:creationId xmlns:p14="http://schemas.microsoft.com/office/powerpoint/2010/main" val="27880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1</a:t>
            </a:fld>
            <a:endParaRPr lang="zh-TW" altLang="en-US"/>
          </a:p>
        </p:txBody>
      </p:sp>
    </p:spTree>
    <p:extLst>
      <p:ext uri="{BB962C8B-B14F-4D97-AF65-F5344CB8AC3E}">
        <p14:creationId xmlns:p14="http://schemas.microsoft.com/office/powerpoint/2010/main" val="322964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12</a:t>
            </a:fld>
            <a:endParaRPr lang="zh-TW" altLang="en-US"/>
          </a:p>
        </p:txBody>
      </p:sp>
    </p:spTree>
    <p:extLst>
      <p:ext uri="{BB962C8B-B14F-4D97-AF65-F5344CB8AC3E}">
        <p14:creationId xmlns:p14="http://schemas.microsoft.com/office/powerpoint/2010/main" val="1247726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假設今年以前，所有的收入與支出皆為沉沒成本，因此與淨現值的計算無關。</a:t>
            </a:r>
            <a:endParaRPr lang="en-US" altLang="zh-TW" dirty="0" smtClean="0"/>
          </a:p>
          <a:p>
            <a:r>
              <a:rPr lang="zh-TW" altLang="en-US" dirty="0" smtClean="0"/>
              <a:t>假設各期間的現金流都相等</a:t>
            </a:r>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13</a:t>
            </a:fld>
            <a:endParaRPr lang="zh-TW" altLang="en-US"/>
          </a:p>
        </p:txBody>
      </p:sp>
    </p:spTree>
    <p:extLst>
      <p:ext uri="{BB962C8B-B14F-4D97-AF65-F5344CB8AC3E}">
        <p14:creationId xmlns:p14="http://schemas.microsoft.com/office/powerpoint/2010/main" val="193341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14</a:t>
            </a:fld>
            <a:endParaRPr lang="zh-TW" altLang="en-US"/>
          </a:p>
        </p:txBody>
      </p:sp>
    </p:spTree>
    <p:extLst>
      <p:ext uri="{BB962C8B-B14F-4D97-AF65-F5344CB8AC3E}">
        <p14:creationId xmlns:p14="http://schemas.microsoft.com/office/powerpoint/2010/main" val="1717845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P39.</a:t>
            </a:r>
            <a:r>
              <a:rPr lang="zh-TW" altLang="en-US" dirty="0" smtClean="0"/>
              <a:t>在設計與生產產品若站在必須站在使使用者的觀點，而依據美學與使用者標準進行產品設計的稱之為「工業設計」</a:t>
            </a:r>
            <a:endParaRPr lang="en-US" altLang="zh-TW" dirty="0" smtClean="0"/>
          </a:p>
          <a:p>
            <a:r>
              <a:rPr lang="zh-TW" altLang="en-US" dirty="0" smtClean="0"/>
              <a:t>但最早濫用工業設計的是製造業，例如，產品提供的遠超過消費者的需求功能導致操作介面太複雜，實際上，許多消費者只會用到少部分的功能。</a:t>
            </a:r>
            <a:endParaRPr lang="en-US" altLang="zh-TW" dirty="0" smtClean="0"/>
          </a:p>
          <a:p>
            <a:r>
              <a:rPr lang="zh-TW" altLang="en-US" dirty="0" smtClean="0"/>
              <a:t>因此，本書講到了品質機能展開。</a:t>
            </a:r>
            <a:endParaRPr lang="en-US" altLang="zh-TW" dirty="0" smtClean="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17</a:t>
            </a:fld>
            <a:endParaRPr lang="zh-TW" altLang="en-US"/>
          </a:p>
        </p:txBody>
      </p:sp>
    </p:spTree>
    <p:extLst>
      <p:ext uri="{BB962C8B-B14F-4D97-AF65-F5344CB8AC3E}">
        <p14:creationId xmlns:p14="http://schemas.microsoft.com/office/powerpoint/2010/main" val="84190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P39. </a:t>
            </a:r>
            <a:r>
              <a:rPr lang="zh-TW" altLang="en-US" dirty="0" smtClean="0"/>
              <a:t>品質機能展開是將顧客需求轉換產品設計規格的工具。是由</a:t>
            </a:r>
            <a:r>
              <a:rPr lang="zh-TW" altLang="en-US" b="1" dirty="0" smtClean="0"/>
              <a:t>傾聽與研究顧客需求為起點，以決定高品質產品應具備的特性。透過市場研究，可定義出顧客對產品的需求與偏好，並進一步分解，歸類各項顧客需求。</a:t>
            </a:r>
            <a:endParaRPr lang="en-US" altLang="zh-TW"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t>課本上是以汽車製造商想改善汽車車門，經由對顧客的訪談和調查，最後找出兩項重要的顧客需求：「在斜坡上可保持車門開啟」、「從車外可以輕易的關上車門」。定義出需求後，給予權重，其後，比較與其他競爭公司的產品，透過此一流程，可以讓公司找出顧客最重視的產品功能，並了解競爭對手產品的特性。</a:t>
            </a:r>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18</a:t>
            </a:fld>
            <a:endParaRPr lang="zh-TW" altLang="en-US"/>
          </a:p>
        </p:txBody>
      </p:sp>
    </p:spTree>
    <p:extLst>
      <p:ext uri="{BB962C8B-B14F-4D97-AF65-F5344CB8AC3E}">
        <p14:creationId xmlns:p14="http://schemas.microsoft.com/office/powerpoint/2010/main" val="120555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圖表</a:t>
            </a:r>
            <a:r>
              <a:rPr lang="en-US" altLang="zh-TW" dirty="0" smtClean="0"/>
              <a:t>2.6</a:t>
            </a:r>
            <a:r>
              <a:rPr lang="zh-TW" altLang="en-US" dirty="0" smtClean="0"/>
              <a:t>為一品質屋，是以顧客需求為基礎，過程鼓勵各部門緊密合作，以了解其他部門的目標和問題。</a:t>
            </a:r>
            <a:endParaRPr lang="en-US" altLang="zh-TW" dirty="0" smtClean="0"/>
          </a:p>
          <a:p>
            <a:r>
              <a:rPr lang="zh-TW" altLang="en-US" dirty="0" smtClean="0"/>
              <a:t>建立品質屋的第一步驟為是發展這項產品的顧客需求要見表，將所有的要件依據重要程度排序，例如，以這張圖所示，「易關」是顧客最為重視的，重要程度有</a:t>
            </a:r>
            <a:r>
              <a:rPr lang="en-US" altLang="zh-TW" dirty="0" smtClean="0"/>
              <a:t>7</a:t>
            </a:r>
            <a:r>
              <a:rPr lang="zh-TW" altLang="en-US" dirty="0" smtClean="0"/>
              <a:t>，並要求顧客對公司與競爭者的產品進行比較和排名，</a:t>
            </a:r>
            <a:r>
              <a:rPr lang="en-US" altLang="zh-TW" dirty="0" smtClean="0"/>
              <a:t>X</a:t>
            </a:r>
            <a:r>
              <a:rPr lang="zh-TW" altLang="en-US" dirty="0" smtClean="0"/>
              <a:t>代表本公司，</a:t>
            </a:r>
            <a:r>
              <a:rPr lang="en-US" altLang="zh-TW" dirty="0" smtClean="0"/>
              <a:t>AB</a:t>
            </a:r>
            <a:r>
              <a:rPr lang="zh-TW" altLang="en-US" dirty="0" smtClean="0"/>
              <a:t>代表其他競爭公司。之後是制定產品的技術特性，這些特性是直接與顧客的需求有關。公司透過評估這些特性是否有利於顧客對產品的知覺，可以評定產品技術特性的優劣。</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19</a:t>
            </a:fld>
            <a:endParaRPr lang="zh-TW" altLang="en-US"/>
          </a:p>
        </p:txBody>
      </p:sp>
    </p:spTree>
    <p:extLst>
      <p:ext uri="{BB962C8B-B14F-4D97-AF65-F5344CB8AC3E}">
        <p14:creationId xmlns:p14="http://schemas.microsoft.com/office/powerpoint/2010/main" val="267727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設計產品時，另外一考量顧客因素的方式是分析最終產品對顧客的「價值」。</a:t>
            </a:r>
            <a:endParaRPr lang="en-US" altLang="zh-TW" dirty="0" smtClean="0"/>
          </a:p>
          <a:p>
            <a:r>
              <a:rPr lang="zh-TW" altLang="en-US" dirty="0" smtClean="0"/>
              <a:t>價值分析</a:t>
            </a:r>
            <a:r>
              <a:rPr lang="en-US" altLang="zh-TW" dirty="0" smtClean="0"/>
              <a:t>/</a:t>
            </a:r>
            <a:r>
              <a:rPr lang="zh-TW" altLang="en-US" dirty="0" smtClean="0"/>
              <a:t>價值工程目標是簡化產品及生產流程，使公司能在較低成本或更高績效下，提供產品的功能。</a:t>
            </a:r>
            <a:endParaRPr lang="en-US" altLang="zh-TW" dirty="0" smtClean="0"/>
          </a:p>
          <a:p>
            <a:r>
              <a:rPr lang="zh-TW" altLang="en-US" dirty="0" smtClean="0"/>
              <a:t>價值分析</a:t>
            </a:r>
            <a:r>
              <a:rPr lang="en-US" altLang="zh-TW" dirty="0" smtClean="0"/>
              <a:t>/</a:t>
            </a:r>
            <a:r>
              <a:rPr lang="zh-TW" altLang="en-US" dirty="0" smtClean="0"/>
              <a:t>價值工程可以消除不必要的成本。就技術而言，價值分析是針對已生產的產品，利用生產作業的文件與採購需求，分析產品的規格與需求。</a:t>
            </a:r>
            <a:endParaRPr lang="en-US" altLang="zh-TW" dirty="0" smtClean="0"/>
          </a:p>
          <a:p>
            <a:r>
              <a:rPr lang="zh-TW" altLang="en-US" dirty="0" smtClean="0"/>
              <a:t>相對的，價值工程則是避免成本的方法，使用於生產進行前的產品開發階段。這兩種方法可以循環利用。</a:t>
            </a:r>
            <a:endParaRPr lang="en-US" altLang="zh-TW" dirty="0" smtClean="0"/>
          </a:p>
          <a:p>
            <a:r>
              <a:rPr lang="zh-TW" altLang="en-US" dirty="0" smtClean="0"/>
              <a:t>簡單來說，價值工程適用於產品開發前的分析，而價值分析則是針對已開發的產品進行的分析。</a:t>
            </a:r>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20</a:t>
            </a:fld>
            <a:endParaRPr lang="zh-TW" altLang="en-US"/>
          </a:p>
        </p:txBody>
      </p:sp>
    </p:spTree>
    <p:extLst>
      <p:ext uri="{BB962C8B-B14F-4D97-AF65-F5344CB8AC3E}">
        <p14:creationId xmlns:p14="http://schemas.microsoft.com/office/powerpoint/2010/main" val="3380141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設計這個名詞代表許多不同的意義，可以是產品設計美學，例如外觀、質感</a:t>
            </a:r>
            <a:r>
              <a:rPr lang="en-US" altLang="zh-TW"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而另外一種意義則是建立系統的基本參數，例如，設計發電廠及是訂定各系統</a:t>
            </a:r>
            <a:r>
              <a:rPr lang="en-US" altLang="zh-TW" dirty="0" smtClean="0"/>
              <a:t>(</a:t>
            </a:r>
            <a:r>
              <a:rPr lang="zh-TW" altLang="en-US" dirty="0" smtClean="0"/>
              <a:t>馬達、發電機、鍋爐、管線等</a:t>
            </a:r>
            <a:r>
              <a:rPr lang="en-US" altLang="zh-TW" dirty="0" smtClean="0"/>
              <a:t>)</a:t>
            </a:r>
            <a:r>
              <a:rPr lang="zh-TW" altLang="en-US" dirty="0" smtClean="0"/>
              <a:t>的特性。</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傳統上，設計圖會送交製造與裝配工程師，以規劃產品的最佳製程。此時可能會遭遇一些製造上或裝配上的問題，而須變更設計。這些變更往往非常重要，需要相當可觀的額外成本，甚至可能延誤上市時間，因此</a:t>
            </a:r>
            <a:r>
              <a:rPr lang="en-US" altLang="zh-TW" dirty="0" smtClean="0"/>
              <a:t>CAD</a:t>
            </a:r>
            <a:r>
              <a:rPr lang="zh-TW" altLang="en-US" dirty="0" smtClean="0"/>
              <a:t>是為了避免發生上述問題而被廣泛用來進行產品設計的電腦輔助設計軟體。</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傳統上，設計者的態度大多是「我設計 </a:t>
            </a:r>
            <a:r>
              <a:rPr lang="en-US" altLang="zh-TW" dirty="0" smtClean="0"/>
              <a:t>;</a:t>
            </a:r>
            <a:r>
              <a:rPr lang="zh-TW" altLang="en-US" dirty="0" smtClean="0"/>
              <a:t> 你製造」即所謂的隔牆法，指的是，設計師未與製造工程師進行充分的溝通，而導致產品設計的問題。</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21</a:t>
            </a:fld>
            <a:endParaRPr lang="zh-TW" altLang="en-US"/>
          </a:p>
        </p:txBody>
      </p:sp>
    </p:spTree>
    <p:extLst>
      <p:ext uri="{BB962C8B-B14F-4D97-AF65-F5344CB8AC3E}">
        <p14:creationId xmlns:p14="http://schemas.microsoft.com/office/powerpoint/2010/main" val="3981681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再來提到</a:t>
            </a:r>
            <a:r>
              <a:rPr lang="en-US" altLang="zh-TW" dirty="0" smtClean="0"/>
              <a:t>DFMA(Design for Manufacture and Assembly)</a:t>
            </a:r>
            <a:r>
              <a:rPr lang="zh-TW" altLang="en-US" dirty="0" smtClean="0"/>
              <a:t>，其最大效益為減少產品零件數目，達簡化產品的效果。為了協助設計，在組裝過程中，</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每加入一個零件，需以下列三項條件進行檢驗：</a:t>
            </a:r>
            <a:endParaRPr lang="en-US" altLang="zh-TW" dirty="0" smtClean="0"/>
          </a:p>
          <a:p>
            <a:pPr marL="914400" lvl="1" indent="-457200">
              <a:buFont typeface="+mj-lt"/>
              <a:buAutoNum type="arabicPeriod"/>
            </a:pPr>
            <a:r>
              <a:rPr lang="zh-TW" altLang="en-US" dirty="0" smtClean="0"/>
              <a:t>在產品作業時，若移除某個零件，是否會影響其他已組裝的零件？</a:t>
            </a:r>
            <a:endParaRPr lang="en-US" altLang="zh-TW" dirty="0" smtClean="0"/>
          </a:p>
          <a:p>
            <a:pPr marL="914400" lvl="1" indent="-457200">
              <a:buFont typeface="+mj-lt"/>
              <a:buAutoNum type="arabicPeriod"/>
            </a:pPr>
            <a:r>
              <a:rPr lang="zh-TW" altLang="en-US" dirty="0" smtClean="0"/>
              <a:t>零件的材質是否須與其他已組裝零件的材質不同</a:t>
            </a:r>
            <a:r>
              <a:rPr lang="en-US" altLang="zh-TW" dirty="0" smtClean="0"/>
              <a:t>?</a:t>
            </a:r>
            <a:r>
              <a:rPr lang="zh-TW" altLang="en-US" dirty="0" smtClean="0"/>
              <a:t>是否必須和其他已組裝的零件隔開</a:t>
            </a:r>
            <a:r>
              <a:rPr lang="en-US" altLang="zh-TW" dirty="0" smtClean="0"/>
              <a:t>?</a:t>
            </a:r>
          </a:p>
          <a:p>
            <a:pPr marL="914400" lvl="1" indent="-457200">
              <a:buFont typeface="+mj-lt"/>
              <a:buAutoNum type="arabicPeriod"/>
            </a:pPr>
            <a:r>
              <a:rPr lang="zh-TW" altLang="en-US" dirty="0" smtClean="0"/>
              <a:t>維修或設定產品時，是否需要拆除這個零件才能進行工作</a:t>
            </a:r>
            <a:r>
              <a:rPr lang="en-US" altLang="zh-TW" dirty="0" smtClean="0"/>
              <a:t>?</a:t>
            </a:r>
          </a:p>
          <a:p>
            <a:pPr marL="0" lvl="0" indent="0">
              <a:buFont typeface="+mj-lt"/>
              <a:buNone/>
            </a:pPr>
            <a:r>
              <a:rPr lang="zh-TW" altLang="en-US" dirty="0" smtClean="0"/>
              <a:t>課本上是以馬達驅動裝置為例，進行零件的分析，及</a:t>
            </a:r>
            <a:r>
              <a:rPr lang="en-US" altLang="zh-TW" dirty="0" smtClean="0"/>
              <a:t>1~12</a:t>
            </a:r>
            <a:r>
              <a:rPr lang="zh-TW" altLang="en-US" dirty="0" smtClean="0"/>
              <a:t>，我們可以發現許多零件是不必要的，</a:t>
            </a:r>
            <a:r>
              <a:rPr lang="en-US" altLang="zh-TW" dirty="0" smtClean="0"/>
              <a:t>DFMA</a:t>
            </a:r>
            <a:r>
              <a:rPr lang="zh-TW" altLang="en-US" dirty="0" smtClean="0"/>
              <a:t>可以使得產品的組裝更為容易，而且因為零件數量減少，讓產品的售價更為低廉。</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22</a:t>
            </a:fld>
            <a:endParaRPr lang="zh-TW" altLang="en-US"/>
          </a:p>
        </p:txBody>
      </p:sp>
    </p:spTree>
    <p:extLst>
      <p:ext uri="{BB962C8B-B14F-4D97-AF65-F5344CB8AC3E}">
        <p14:creationId xmlns:p14="http://schemas.microsoft.com/office/powerpoint/2010/main" val="1660302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前面所述，實體商品設計的重點在於減少零件數目與提高生產效率，而設計服務需考量的問題為：如何因應可能的變化</a:t>
            </a:r>
            <a:r>
              <a:rPr lang="en-US" altLang="zh-TW" dirty="0" smtClean="0"/>
              <a:t>?</a:t>
            </a:r>
            <a:r>
              <a:rPr lang="zh-TW" altLang="en-US" dirty="0" smtClean="0"/>
              <a:t>對於作業成本與顧客感受的影響為何</a:t>
            </a:r>
            <a:r>
              <a:rPr lang="en-US" altLang="zh-TW" dirty="0" smtClean="0"/>
              <a:t>?</a:t>
            </a:r>
          </a:p>
          <a:p>
            <a:r>
              <a:rPr lang="zh-TW" altLang="en-US" dirty="0" smtClean="0"/>
              <a:t>而開發新服務或改善現有服務時，一個重要的課題為「適配性」，有關適配性的考量，</a:t>
            </a:r>
            <a:r>
              <a:rPr lang="en-US" altLang="zh-TW" dirty="0" err="1" smtClean="0"/>
              <a:t>Frei</a:t>
            </a:r>
            <a:r>
              <a:rPr lang="zh-TW" altLang="en-US" dirty="0" smtClean="0"/>
              <a:t>提出以下三項決定因素：</a:t>
            </a:r>
            <a:endParaRPr lang="en-US" altLang="zh-TW" dirty="0" smtClean="0"/>
          </a:p>
          <a:p>
            <a:pPr marL="914400" lvl="1" indent="-457200">
              <a:buFont typeface="+mj-lt"/>
              <a:buAutoNum type="arabicPeriod"/>
            </a:pPr>
            <a:r>
              <a:rPr lang="zh-TW" altLang="en-US" sz="2000" b="1" dirty="0" smtClean="0"/>
              <a:t>服務經驗適配性</a:t>
            </a:r>
            <a:r>
              <a:rPr lang="zh-TW" altLang="en-US" sz="2000" dirty="0" smtClean="0"/>
              <a:t>－符合顧客現有的服務經驗，課本上提到迪士尼樂園在園區內主要的景點提供為遊客拍照，對於以「美夢成真並留下紀錄」為顧客體驗的訴求而言，這項服務具有良好的</a:t>
            </a:r>
            <a:r>
              <a:rPr lang="zh-TW" altLang="en-US" sz="2000" b="1" dirty="0" smtClean="0"/>
              <a:t>服務經驗適配性</a:t>
            </a:r>
            <a:endParaRPr lang="en-US" altLang="zh-TW" sz="2000" dirty="0" smtClean="0"/>
          </a:p>
          <a:p>
            <a:pPr marL="914400" lvl="1" indent="-457200">
              <a:buFont typeface="+mj-lt"/>
              <a:buAutoNum type="arabicPeriod"/>
            </a:pPr>
            <a:r>
              <a:rPr lang="zh-TW" altLang="en-US" sz="2000" b="1" dirty="0" smtClean="0"/>
              <a:t>作業適配</a:t>
            </a:r>
            <a:r>
              <a:rPr lang="zh-TW" altLang="en-US" sz="2000" dirty="0" smtClean="0"/>
              <a:t>－考慮組織是否具備服務所需的作業技能</a:t>
            </a:r>
            <a:endParaRPr lang="en-US" altLang="zh-TW" sz="2000" dirty="0" smtClean="0"/>
          </a:p>
          <a:p>
            <a:pPr marL="914400" lvl="1" indent="-457200">
              <a:buFont typeface="+mj-lt"/>
              <a:buAutoNum type="arabicPeriod"/>
            </a:pPr>
            <a:r>
              <a:rPr lang="zh-TW" altLang="en-US" sz="2000" b="1" dirty="0" smtClean="0"/>
              <a:t>財務影響</a:t>
            </a:r>
            <a:r>
              <a:rPr lang="zh-TW" altLang="en-US" sz="2000" dirty="0" smtClean="0"/>
              <a:t>－設計一項新服務往往需耗費額外的成本，故應考量財務面的適配性。雖然一般以增加利潤為分析焦點</a:t>
            </a:r>
            <a:r>
              <a:rPr lang="zh-TW" altLang="en-US" sz="1200" dirty="0" smtClean="0"/>
              <a:t>，但亦可考量新服務是否有助於維繫現有的價質顧客。</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23</a:t>
            </a:fld>
            <a:endParaRPr lang="zh-TW" altLang="en-US"/>
          </a:p>
        </p:txBody>
      </p:sp>
    </p:spTree>
    <p:extLst>
      <p:ext uri="{BB962C8B-B14F-4D97-AF65-F5344CB8AC3E}">
        <p14:creationId xmlns:p14="http://schemas.microsoft.com/office/powerpoint/2010/main" val="358901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→群眾外包一詞是</a:t>
            </a:r>
            <a:r>
              <a:rPr lang="en-US" altLang="zh-TW" sz="1200" b="0" i="0" kern="1200" dirty="0" smtClean="0">
                <a:solidFill>
                  <a:schemeClr val="tx1"/>
                </a:solidFill>
                <a:effectLst/>
                <a:latin typeface="+mn-lt"/>
                <a:ea typeface="+mn-ea"/>
                <a:cs typeface="+mn-cs"/>
              </a:rPr>
              <a:t>2006</a:t>
            </a:r>
            <a:r>
              <a:rPr lang="zh-TW" altLang="en-US" sz="1200" b="0" i="0" kern="1200" dirty="0" smtClean="0">
                <a:solidFill>
                  <a:schemeClr val="tx1"/>
                </a:solidFill>
                <a:effectLst/>
                <a:latin typeface="+mn-lt"/>
                <a:ea typeface="+mn-ea"/>
                <a:cs typeface="+mn-cs"/>
              </a:rPr>
              <a:t>年由連線雜誌的一名記者所提出，他將群眾外包定義為：</a:t>
            </a:r>
            <a:r>
              <a:rPr lang="zh-TW" altLang="en-US" dirty="0" smtClean="0"/>
              <a:t>公司或企業把過去由「內部」員工執行的工作任務，以自由、自願的形式外包給非特定且通常數量較多的人或社群執行。</a:t>
            </a:r>
            <a:r>
              <a:rPr lang="zh-TW" altLang="en-US" sz="1200" b="0" i="0" kern="1200" dirty="0" smtClean="0">
                <a:solidFill>
                  <a:schemeClr val="tx1"/>
                </a:solidFill>
                <a:effectLst/>
                <a:latin typeface="+mn-lt"/>
                <a:ea typeface="+mn-ea"/>
                <a:cs typeface="+mn-cs"/>
              </a:rPr>
              <a:t>但是這種任務的酬勞通常非常非常少，甚至可能是無償的工作。</a:t>
            </a:r>
            <a:endParaRPr lang="en-US" altLang="zh-TW"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→它是一個</a:t>
            </a:r>
            <a:r>
              <a:rPr lang="zh-TW" altLang="en-US" dirty="0" smtClean="0"/>
              <a:t>讓最終使用者參與設計流程，以確保新產品滿足顧客期望的一種設計方法。</a:t>
            </a:r>
            <a:endParaRPr lang="en-US" altLang="zh-TW"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endParaRPr lang="en-US" altLang="zh-TW" dirty="0" smtClean="0"/>
          </a:p>
          <a:p>
            <a:r>
              <a:rPr lang="zh-TW" altLang="en-US" dirty="0" smtClean="0"/>
              <a:t>資料來源：</a:t>
            </a:r>
            <a:r>
              <a:rPr lang="en-US" altLang="zh-TW" dirty="0" smtClean="0"/>
              <a:t>http://news.networkmagazine.com.tw/magazine/2011/02/21/22655/</a:t>
            </a:r>
          </a:p>
          <a:p>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3</a:t>
            </a:fld>
            <a:endParaRPr lang="zh-TW" altLang="en-US"/>
          </a:p>
        </p:txBody>
      </p:sp>
    </p:spTree>
    <p:extLst>
      <p:ext uri="{BB962C8B-B14F-4D97-AF65-F5344CB8AC3E}">
        <p14:creationId xmlns:p14="http://schemas.microsoft.com/office/powerpoint/2010/main" val="3237086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分析新服務作業適配性最有效的方法之一，是訂定服務流程的複雜性與選擇性。</a:t>
            </a:r>
            <a:endParaRPr lang="en-US" altLang="zh-TW" dirty="0" smtClean="0"/>
          </a:p>
          <a:p>
            <a:r>
              <a:rPr lang="zh-TW" altLang="en-US" b="1" dirty="0" smtClean="0"/>
              <a:t>複雜性</a:t>
            </a:r>
            <a:r>
              <a:rPr lang="zh-TW" altLang="en-US" b="0" dirty="0" smtClean="0"/>
              <a:t>是</a:t>
            </a:r>
            <a:r>
              <a:rPr lang="zh-TW" altLang="en-US" dirty="0" smtClean="0"/>
              <a:t>服務包含的步驟數目以及每個步驟的行動數目。</a:t>
            </a:r>
            <a:endParaRPr lang="en-US" altLang="zh-TW" dirty="0" smtClean="0"/>
          </a:p>
          <a:p>
            <a:r>
              <a:rPr lang="zh-TW" altLang="en-US" b="1" dirty="0" smtClean="0"/>
              <a:t>選擇性</a:t>
            </a:r>
            <a:r>
              <a:rPr lang="zh-TW" altLang="en-US" b="0" dirty="0" smtClean="0"/>
              <a:t>是</a:t>
            </a:r>
            <a:r>
              <a:rPr lang="zh-TW" altLang="en-US" dirty="0" smtClean="0"/>
              <a:t>依據顧客需求與服務人員具備的能力，雙方在每項步驟互動方式的數目。</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兩者組合後，可能有某些步驟屬於高複雜性</a:t>
            </a:r>
            <a:r>
              <a:rPr lang="en-US" altLang="zh-TW" dirty="0" smtClean="0"/>
              <a:t>/</a:t>
            </a:r>
            <a:r>
              <a:rPr lang="zh-TW" altLang="en-US" dirty="0" smtClean="0"/>
              <a:t>選擇性；低複雜性</a:t>
            </a:r>
            <a:r>
              <a:rPr lang="en-US" altLang="zh-TW" dirty="0" smtClean="0"/>
              <a:t>/</a:t>
            </a:r>
            <a:r>
              <a:rPr lang="zh-TW" altLang="en-US" dirty="0" smtClean="0"/>
              <a:t>選擇性。</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經由此分析方式，可決定員工技能、布置及流程控制等不同資源需求。</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大家可以看一下課本第</a:t>
            </a:r>
            <a:r>
              <a:rPr lang="en-US" altLang="zh-TW" dirty="0" smtClean="0"/>
              <a:t>46</a:t>
            </a:r>
            <a:r>
              <a:rPr lang="zh-TW" altLang="en-US" dirty="0" smtClean="0"/>
              <a:t>頁 圖</a:t>
            </a:r>
            <a:r>
              <a:rPr lang="en-US" altLang="zh-TW" dirty="0" smtClean="0"/>
              <a:t>2.10</a:t>
            </a:r>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24</a:t>
            </a:fld>
            <a:endParaRPr lang="zh-TW" altLang="en-US"/>
          </a:p>
        </p:txBody>
      </p:sp>
    </p:spTree>
    <p:extLst>
      <p:ext uri="{BB962C8B-B14F-4D97-AF65-F5344CB8AC3E}">
        <p14:creationId xmlns:p14="http://schemas.microsoft.com/office/powerpoint/2010/main" val="2660725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環保設計是在設計與開發產品</a:t>
            </a:r>
            <a:r>
              <a:rPr lang="en-US" altLang="zh-TW" dirty="0" smtClean="0"/>
              <a:t>/</a:t>
            </a:r>
            <a:r>
              <a:rPr lang="zh-TW" altLang="en-US" dirty="0" smtClean="0"/>
              <a:t>服務時，將環境因素納入考量。環保亦是設計時必須考量的因素，環保是一整合性的觀點，以三個層面考量產品</a:t>
            </a:r>
            <a:r>
              <a:rPr lang="en-US" altLang="zh-TW" dirty="0" smtClean="0"/>
              <a:t>/</a:t>
            </a:r>
            <a:r>
              <a:rPr lang="zh-TW" altLang="en-US" dirty="0" smtClean="0"/>
              <a:t>服務與環境的關係：</a:t>
            </a:r>
            <a:endParaRPr lang="en-US" altLang="zh-TW" dirty="0" smtClean="0"/>
          </a:p>
          <a:p>
            <a:pPr marL="628650" lvl="1" indent="-171450">
              <a:buFont typeface="Arial" panose="020B0604020202020204" pitchFamily="34" charset="0"/>
              <a:buChar char="•"/>
            </a:pPr>
            <a:r>
              <a:rPr lang="zh-TW" altLang="en-US" dirty="0" smtClean="0"/>
              <a:t>考量產品與服務整體生命週期：一項產品的整個生命週期</a:t>
            </a:r>
            <a:r>
              <a:rPr lang="en-US" altLang="zh-TW" dirty="0" smtClean="0"/>
              <a:t>(</a:t>
            </a:r>
            <a:r>
              <a:rPr lang="zh-TW" altLang="en-US" dirty="0" smtClean="0"/>
              <a:t>從製造、使用至廢棄</a:t>
            </a:r>
            <a:r>
              <a:rPr lang="en-US" altLang="zh-TW" dirty="0" smtClean="0"/>
              <a:t>)</a:t>
            </a:r>
            <a:r>
              <a:rPr lang="zh-TW" altLang="en-US" dirty="0" smtClean="0"/>
              <a:t>皆會影響環境</a:t>
            </a:r>
            <a:endParaRPr lang="en-US" altLang="zh-TW" dirty="0" smtClean="0"/>
          </a:p>
          <a:p>
            <a:pPr marL="628650" lvl="1" indent="-171450">
              <a:buFont typeface="Arial" panose="020B0604020202020204" pitchFamily="34" charset="0"/>
              <a:buChar char="•"/>
            </a:pPr>
            <a:r>
              <a:rPr lang="zh-TW" altLang="en-US" dirty="0" smtClean="0"/>
              <a:t>是產品為一個系統，所有發展產品的功能所需的組成皆應納入考慮</a:t>
            </a:r>
            <a:endParaRPr lang="en-US" altLang="zh-TW" dirty="0" smtClean="0"/>
          </a:p>
          <a:p>
            <a:pPr marL="628650" lvl="1" indent="-171450">
              <a:buFont typeface="Arial" panose="020B0604020202020204" pitchFamily="34" charset="0"/>
              <a:buChar char="•"/>
            </a:pPr>
            <a:r>
              <a:rPr lang="zh-TW" altLang="en-US" dirty="0" smtClean="0"/>
              <a:t>以多評準方式評量一產品系統整體生命週期對環境的影響，以避免對不同影響層面進行取捨</a:t>
            </a:r>
            <a:r>
              <a:rPr lang="en-US" altLang="zh-TW" dirty="0" smtClean="0"/>
              <a:t>(</a:t>
            </a:r>
            <a:r>
              <a:rPr lang="zh-TW" altLang="en-US" dirty="0" smtClean="0"/>
              <a:t>如資源的耗損、溫室效應等</a:t>
            </a:r>
            <a:r>
              <a:rPr lang="en-US" altLang="zh-TW"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dirty="0" smtClean="0"/>
              <a:t>而環保設計是兼顧「經濟面」與「環境面」以提供梗有效率的產品，製造商可以使用較少的物料產生較少的廢棄物，降低製造成本，消費者因此可以較低的費用購買更可靠與耐用的產品。</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25</a:t>
            </a:fld>
            <a:endParaRPr lang="zh-TW" altLang="en-US"/>
          </a:p>
        </p:txBody>
      </p:sp>
    </p:spTree>
    <p:extLst>
      <p:ext uri="{BB962C8B-B14F-4D97-AF65-F5344CB8AC3E}">
        <p14:creationId xmlns:p14="http://schemas.microsoft.com/office/powerpoint/2010/main" val="118034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企業持續獲利的重要因素在於快速回應顧客需求的變化和回應競爭對手的行動，企業必須有效率的將新產品與新流程帶入市場，並且可以以三個方面衡量產品開發是否成功：</a:t>
            </a:r>
            <a:endParaRPr lang="en-US" altLang="zh-TW" dirty="0" smtClean="0"/>
          </a:p>
          <a:p>
            <a:endParaRPr lang="en-US" altLang="zh-TW" dirty="0" smtClean="0"/>
          </a:p>
          <a:p>
            <a:pPr marL="914400" lvl="1" indent="-457200">
              <a:buFont typeface="+mj-lt"/>
              <a:buAutoNum type="arabicPeriod"/>
            </a:pPr>
            <a:r>
              <a:rPr lang="zh-TW" altLang="en-US" dirty="0" smtClean="0"/>
              <a:t>新產品上市的速度與頻率</a:t>
            </a:r>
            <a:r>
              <a:rPr lang="en-US" altLang="zh-TW" dirty="0" smtClean="0"/>
              <a:t>(</a:t>
            </a:r>
            <a:r>
              <a:rPr lang="zh-TW" altLang="en-US" dirty="0" smtClean="0"/>
              <a:t>如上市的頻率、開發時間</a:t>
            </a:r>
            <a:r>
              <a:rPr lang="en-US" altLang="zh-TW" dirty="0" smtClean="0"/>
              <a:t>)</a:t>
            </a:r>
            <a:endParaRPr lang="en-US" altLang="zh-TW" b="1" dirty="0" smtClean="0"/>
          </a:p>
          <a:p>
            <a:pPr marL="914400" lvl="1" indent="-457200">
              <a:buFont typeface="+mj-lt"/>
              <a:buAutoNum type="arabicPeriod"/>
            </a:pPr>
            <a:r>
              <a:rPr lang="zh-TW" altLang="en-US" dirty="0" smtClean="0"/>
              <a:t>實際開發流程的生產力</a:t>
            </a:r>
            <a:r>
              <a:rPr lang="en-US" altLang="zh-TW" dirty="0" smtClean="0"/>
              <a:t>(</a:t>
            </a:r>
            <a:r>
              <a:rPr lang="zh-TW" altLang="en-US" dirty="0" smtClean="0"/>
              <a:t>如專案物料與設備成本</a:t>
            </a:r>
            <a:r>
              <a:rPr lang="en-US" altLang="zh-TW" dirty="0" smtClean="0"/>
              <a:t>)</a:t>
            </a:r>
            <a:endParaRPr lang="en-US" altLang="zh-TW" b="1" dirty="0" smtClean="0"/>
          </a:p>
          <a:p>
            <a:pPr marL="914400" lvl="1" indent="-457200">
              <a:buFont typeface="+mj-lt"/>
              <a:buAutoNum type="arabicPeriod"/>
            </a:pPr>
            <a:r>
              <a:rPr lang="zh-TW" altLang="en-US" dirty="0" smtClean="0"/>
              <a:t>實際推出產品的品質</a:t>
            </a:r>
            <a:r>
              <a:rPr lang="en-US" altLang="zh-TW" dirty="0" smtClean="0"/>
              <a:t>(</a:t>
            </a:r>
            <a:r>
              <a:rPr lang="zh-TW" altLang="en-US" dirty="0" smtClean="0"/>
              <a:t>如設計的一致性、設計品質、不良率</a:t>
            </a:r>
            <a:r>
              <a:rPr lang="en-US" altLang="zh-TW" dirty="0" smtClean="0"/>
              <a:t>)</a:t>
            </a:r>
          </a:p>
          <a:p>
            <a:pPr marL="0" lvl="0" indent="0">
              <a:buFont typeface="+mj-lt"/>
              <a:buNone/>
            </a:pPr>
            <a:r>
              <a:rPr lang="zh-TW" altLang="en-US" b="0" dirty="0" smtClean="0"/>
              <a:t>在衡量開發績效時，必須同時考量時間、品質、生產力三個因素，之後再加上其他如銷售、製造、廣告等活動，決定專案對市場的影響與獲利率。</a:t>
            </a:r>
            <a:endParaRPr lang="en-US" altLang="zh-TW" b="0" dirty="0" smtClean="0"/>
          </a:p>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26</a:t>
            </a:fld>
            <a:endParaRPr lang="zh-TW" altLang="en-US"/>
          </a:p>
        </p:txBody>
      </p:sp>
    </p:spTree>
    <p:extLst>
      <p:ext uri="{BB962C8B-B14F-4D97-AF65-F5344CB8AC3E}">
        <p14:creationId xmlns:p14="http://schemas.microsoft.com/office/powerpoint/2010/main" val="1387409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我們來回顧一下在這一章學到了些什麼</a:t>
            </a:r>
            <a:r>
              <a:rPr lang="en-US" altLang="zh-TW" dirty="0" smtClean="0"/>
              <a:t>?</a:t>
            </a:r>
          </a:p>
          <a:p>
            <a:r>
              <a:rPr lang="zh-TW" altLang="en-US" dirty="0" smtClean="0"/>
              <a:t>我們都知道產品開發攸關企業長程的競爭優勢，有效的管理開發流程，有賴整合多項的企業功能</a:t>
            </a:r>
            <a:endParaRPr lang="en-US" altLang="zh-TW" dirty="0" smtClean="0"/>
          </a:p>
          <a:p>
            <a:r>
              <a:rPr lang="zh-TW" altLang="en-US" dirty="0" smtClean="0"/>
              <a:t>在前面一對同學提到的</a:t>
            </a:r>
            <a:endParaRPr lang="zh-TW" altLang="en-US" dirty="0"/>
          </a:p>
        </p:txBody>
      </p:sp>
      <p:sp>
        <p:nvSpPr>
          <p:cNvPr id="4" name="投影片編號版面配置區 3"/>
          <p:cNvSpPr>
            <a:spLocks noGrp="1"/>
          </p:cNvSpPr>
          <p:nvPr>
            <p:ph type="sldNum" sz="quarter" idx="10"/>
          </p:nvPr>
        </p:nvSpPr>
        <p:spPr/>
        <p:txBody>
          <a:bodyPr/>
          <a:lstStyle/>
          <a:p>
            <a:fld id="{204D2C8B-A012-4732-93C2-AEC3A0C17CF0}" type="slidenum">
              <a:rPr lang="zh-TW" altLang="en-US" smtClean="0"/>
              <a:t>27</a:t>
            </a:fld>
            <a:endParaRPr lang="zh-TW" altLang="en-US"/>
          </a:p>
        </p:txBody>
      </p:sp>
    </p:spTree>
    <p:extLst>
      <p:ext uri="{BB962C8B-B14F-4D97-AF65-F5344CB8AC3E}">
        <p14:creationId xmlns:p14="http://schemas.microsoft.com/office/powerpoint/2010/main" val="1171473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接下來我會介紹這章的個案，宜家家居，也就是</a:t>
            </a:r>
            <a:r>
              <a:rPr lang="en-US" altLang="zh-TW" dirty="0" smtClean="0"/>
              <a:t>IKEA</a:t>
            </a:r>
            <a:r>
              <a:rPr lang="zh-TW" altLang="en-US" dirty="0" smtClean="0"/>
              <a:t>的設計與訂價</a:t>
            </a:r>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28</a:t>
            </a:fld>
            <a:endParaRPr lang="zh-TW" altLang="en-US"/>
          </a:p>
        </p:txBody>
      </p:sp>
    </p:spTree>
    <p:extLst>
      <p:ext uri="{BB962C8B-B14F-4D97-AF65-F5344CB8AC3E}">
        <p14:creationId xmlns:p14="http://schemas.microsoft.com/office/powerpoint/2010/main" val="243671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IKEA</a:t>
            </a:r>
            <a:r>
              <a:rPr lang="zh-TW" altLang="en-US" dirty="0" smtClean="0"/>
              <a:t>來自瑞典，是一個家飾品零售商，</a:t>
            </a:r>
            <a:r>
              <a:rPr lang="zh-TW" altLang="en-US" sz="1200" b="0" i="0" kern="1200" dirty="0" smtClean="0">
                <a:solidFill>
                  <a:schemeClr val="tx1"/>
                </a:solidFill>
                <a:effectLst/>
                <a:latin typeface="+mn-lt"/>
                <a:ea typeface="+mn-ea"/>
                <a:cs typeface="+mn-cs"/>
              </a:rPr>
              <a:t>他著名的藍黃招牌與外觀皆來自於瑞典國旗的顏色。</a:t>
            </a:r>
            <a:r>
              <a:rPr lang="zh-TW" altLang="en-US" dirty="0" smtClean="0"/>
              <a:t/>
            </a:r>
            <a:br>
              <a:rPr lang="zh-TW" altLang="en-US" dirty="0" smtClean="0"/>
            </a:br>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29</a:t>
            </a:fld>
            <a:endParaRPr lang="zh-TW" altLang="en-US"/>
          </a:p>
        </p:txBody>
      </p:sp>
    </p:spTree>
    <p:extLst>
      <p:ext uri="{BB962C8B-B14F-4D97-AF65-F5344CB8AC3E}">
        <p14:creationId xmlns:p14="http://schemas.microsoft.com/office/powerpoint/2010/main" val="2130625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在瑞典，自然與家庭在人們的生活中扮演相當重要的角色，事實上，要描述瑞典人的居家風格的最好形容詞就是「自然」，室內到處都充滿明亮的光線與新鮮的空氣，清新又樸實。</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右圖的石牆象徵</a:t>
            </a:r>
            <a:r>
              <a:rPr lang="en-US" altLang="zh-TW" dirty="0" smtClean="0"/>
              <a:t>IKEA</a:t>
            </a:r>
            <a:r>
              <a:rPr lang="zh-TW" altLang="en-US" dirty="0" smtClean="0"/>
              <a:t>的簡單和認真</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30</a:t>
            </a:fld>
            <a:endParaRPr lang="zh-TW" altLang="en-US"/>
          </a:p>
        </p:txBody>
      </p:sp>
    </p:spTree>
    <p:extLst>
      <p:ext uri="{BB962C8B-B14F-4D97-AF65-F5344CB8AC3E}">
        <p14:creationId xmlns:p14="http://schemas.microsoft.com/office/powerpoint/2010/main" val="3052683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而</a:t>
            </a:r>
            <a:r>
              <a:rPr lang="zh-TW" altLang="en-US" dirty="0" smtClean="0"/>
              <a:t>他的作戰計畫是「提供價格低廉且品質良好的商品」，其家飾品的銷售價格平均比競爭為手低</a:t>
            </a:r>
            <a:r>
              <a:rPr lang="en-US" altLang="zh-TW" dirty="0" smtClean="0"/>
              <a:t>30~50%</a:t>
            </a:r>
          </a:p>
          <a:p>
            <a:r>
              <a:rPr lang="en-US" altLang="zh-TW" dirty="0" smtClean="0"/>
              <a:t>IKEA</a:t>
            </a:r>
            <a:r>
              <a:rPr lang="zh-TW" altLang="en-US" dirty="0" smtClean="0"/>
              <a:t>的信念是「有意義的低價」，目標是讓品更便宜，但卻不感到品質低劣。</a:t>
            </a:r>
            <a:endParaRPr lang="en-US" altLang="zh-TW" dirty="0" smtClean="0"/>
          </a:p>
          <a:p>
            <a:r>
              <a:rPr lang="zh-TW" altLang="en-US" dirty="0" smtClean="0"/>
              <a:t>要達到此項目標，</a:t>
            </a:r>
            <a:r>
              <a:rPr lang="en-US" altLang="zh-TW" b="1" dirty="0" smtClean="0"/>
              <a:t>(</a:t>
            </a:r>
            <a:r>
              <a:rPr lang="zh-TW" altLang="en-US" b="1" dirty="0" smtClean="0"/>
              <a:t>按</a:t>
            </a:r>
            <a:r>
              <a:rPr lang="en-US" altLang="zh-TW" b="1" dirty="0" smtClean="0"/>
              <a:t>)</a:t>
            </a:r>
            <a:r>
              <a:rPr lang="zh-TW" altLang="en-US" dirty="0" smtClean="0"/>
              <a:t>有賴於設計、製造、配銷等專業的協調與平衡。對此，</a:t>
            </a:r>
            <a:r>
              <a:rPr lang="en-US" altLang="zh-TW" dirty="0" smtClean="0"/>
              <a:t>IKEA</a:t>
            </a:r>
            <a:r>
              <a:rPr lang="zh-TW" altLang="en-US" dirty="0" smtClean="0"/>
              <a:t>建立了一項獨特的方法論，以規範公司設計、建構與配銷的各項步驟。以下，將會作深入的介紹。</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31</a:t>
            </a:fld>
            <a:endParaRPr lang="zh-TW" altLang="en-US"/>
          </a:p>
        </p:txBody>
      </p:sp>
    </p:spTree>
    <p:extLst>
      <p:ext uri="{BB962C8B-B14F-4D97-AF65-F5344CB8AC3E}">
        <p14:creationId xmlns:p14="http://schemas.microsoft.com/office/powerpoint/2010/main" val="1479362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首先，最先設計的是價錢，也就是說</a:t>
            </a:r>
            <a:r>
              <a:rPr lang="en-US" altLang="zh-TW" dirty="0" smtClean="0"/>
              <a:t>IKEA</a:t>
            </a:r>
            <a:r>
              <a:rPr lang="zh-TW" altLang="en-US" dirty="0" smtClean="0"/>
              <a:t>會先確定成本再設計產品，過程中則重視團隊合作</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32</a:t>
            </a:fld>
            <a:endParaRPr lang="zh-TW" altLang="en-US"/>
          </a:p>
        </p:txBody>
      </p:sp>
    </p:spTree>
    <p:extLst>
      <p:ext uri="{BB962C8B-B14F-4D97-AF65-F5344CB8AC3E}">
        <p14:creationId xmlns:p14="http://schemas.microsoft.com/office/powerpoint/2010/main" val="3857790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以馬克杯為例，杯子的顏色選為白色、黃綠色或藍色，因為這些色料的成本比色料更低</a:t>
            </a:r>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33</a:t>
            </a:fld>
            <a:endParaRPr lang="zh-TW" altLang="en-US"/>
          </a:p>
        </p:txBody>
      </p:sp>
    </p:spTree>
    <p:extLst>
      <p:ext uri="{BB962C8B-B14F-4D97-AF65-F5344CB8AC3E}">
        <p14:creationId xmlns:p14="http://schemas.microsoft.com/office/powerpoint/2010/main" val="101220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→這種設計方法尤其適用於消費性產品，包含了</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等等這些最終消費者能夠直接購買與使用的商品</a:t>
            </a:r>
            <a:endParaRPr lang="en-US" altLang="zh-TW"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→最經典的例子就是維基百科</a:t>
            </a:r>
            <a:endParaRPr lang="en-US" altLang="zh-TW"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→他便是藉著網路的力量，讓網友們自願性的提供知識而撰寫而成的大型知識庫</a:t>
            </a:r>
            <a:endParaRPr lang="en-US" altLang="zh-TW"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4</a:t>
            </a:fld>
            <a:endParaRPr lang="zh-TW" altLang="en-US"/>
          </a:p>
        </p:txBody>
      </p:sp>
    </p:spTree>
    <p:extLst>
      <p:ext uri="{BB962C8B-B14F-4D97-AF65-F5344CB8AC3E}">
        <p14:creationId xmlns:p14="http://schemas.microsoft.com/office/powerpoint/2010/main" val="2967706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而產品開發是一項持續進行的工作，經由與供應商的合作，馬克杯的杯身更短，也改變杯把，以節省運送、倉儲、陳列，甚至是客戶家中的櫥櫃空間。</a:t>
            </a:r>
            <a:endParaRPr lang="en-US" altLang="zh-TW" dirty="0" smtClean="0"/>
          </a:p>
          <a:p>
            <a:r>
              <a:rPr lang="en-US" altLang="zh-TW" dirty="0" smtClean="0"/>
              <a:t>IKEA</a:t>
            </a:r>
            <a:r>
              <a:rPr lang="zh-TW" altLang="en-US" dirty="0" smtClean="0"/>
              <a:t>偏好平板式的產品包裝，不斷思索如何減少包裝中不必要的空間浪費。</a:t>
            </a:r>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34</a:t>
            </a:fld>
            <a:endParaRPr lang="zh-TW" altLang="en-US"/>
          </a:p>
        </p:txBody>
      </p:sp>
    </p:spTree>
    <p:extLst>
      <p:ext uri="{BB962C8B-B14F-4D97-AF65-F5344CB8AC3E}">
        <p14:creationId xmlns:p14="http://schemas.microsoft.com/office/powerpoint/2010/main" val="923834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另外，</a:t>
            </a:r>
            <a:r>
              <a:rPr lang="en-US" altLang="zh-TW" dirty="0" smtClean="0"/>
              <a:t>IKEA</a:t>
            </a:r>
            <a:r>
              <a:rPr lang="zh-TW" altLang="en-US" dirty="0" smtClean="0"/>
              <a:t>採用長期合作，與供應商建立夥伴關係，讓雙方對於感品的需求與彼此的期望都有深度的知識與了解，以減少溝通成本</a:t>
            </a:r>
            <a:endParaRPr lang="en-US" altLang="zh-TW" dirty="0" smtClean="0"/>
          </a:p>
          <a:p>
            <a:r>
              <a:rPr lang="en-US" altLang="zh-TW" dirty="0" smtClean="0"/>
              <a:t>IKEA</a:t>
            </a:r>
            <a:r>
              <a:rPr lang="zh-TW" altLang="en-US" dirty="0" smtClean="0"/>
              <a:t>亦針對供應商制定了工作環境與環保的需求，例如工作場所的健康與安全、禁止使用童工等等。</a:t>
            </a:r>
            <a:r>
              <a:rPr lang="en-US" altLang="zh-TW" dirty="0" smtClean="0"/>
              <a:t>IKEA</a:t>
            </a:r>
            <a:r>
              <a:rPr lang="zh-TW" altLang="en-US" dirty="0" smtClean="0"/>
              <a:t>也與多家品質管制與公司合作，以確保</a:t>
            </a:r>
            <a:r>
              <a:rPr lang="en-US" altLang="zh-TW" dirty="0" smtClean="0"/>
              <a:t>IKEA</a:t>
            </a:r>
            <a:r>
              <a:rPr lang="zh-TW" altLang="en-US" dirty="0" smtClean="0"/>
              <a:t>與供應商能符合以上的要求。</a:t>
            </a:r>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35</a:t>
            </a:fld>
            <a:endParaRPr lang="zh-TW" altLang="en-US"/>
          </a:p>
        </p:txBody>
      </p:sp>
    </p:spTree>
    <p:extLst>
      <p:ext uri="{BB962C8B-B14F-4D97-AF65-F5344CB8AC3E}">
        <p14:creationId xmlns:p14="http://schemas.microsoft.com/office/powerpoint/2010/main" val="105173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確認價格與製造商之後，</a:t>
            </a:r>
            <a:r>
              <a:rPr lang="en-US" altLang="zh-TW" dirty="0" smtClean="0"/>
              <a:t>IKEA</a:t>
            </a:r>
            <a:r>
              <a:rPr lang="zh-TW" altLang="en-US" dirty="0" smtClean="0"/>
              <a:t>採取內部競賽方式選出設計方案，由設計師提出綱要，說明價格、功能、使用的物料及生產須具備的條件。再通知與公司合作的設計師及公司內部的設計人員，秉持永續經營的精神，不斷修改具潛力的提案，</a:t>
            </a:r>
            <a:r>
              <a:rPr lang="en-US" altLang="zh-TW" b="1" dirty="0" smtClean="0"/>
              <a:t>(</a:t>
            </a:r>
            <a:r>
              <a:rPr lang="zh-TW" altLang="en-US" b="1" dirty="0" smtClean="0"/>
              <a:t>按</a:t>
            </a:r>
            <a:r>
              <a:rPr lang="en-US" altLang="zh-TW" b="1" dirty="0" smtClean="0"/>
              <a:t>)</a:t>
            </a:r>
            <a:r>
              <a:rPr lang="zh-TW" altLang="en-US" dirty="0" smtClean="0"/>
              <a:t>期望像瑞士刀一樣，「以最小的成本獲得最大功能」</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36</a:t>
            </a:fld>
            <a:endParaRPr lang="zh-TW" altLang="en-US"/>
          </a:p>
        </p:txBody>
      </p:sp>
    </p:spTree>
    <p:extLst>
      <p:ext uri="{BB962C8B-B14F-4D97-AF65-F5344CB8AC3E}">
        <p14:creationId xmlns:p14="http://schemas.microsoft.com/office/powerpoint/2010/main" val="554928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配送是</a:t>
            </a:r>
            <a:r>
              <a:rPr lang="en-US" altLang="zh-TW" dirty="0" smtClean="0"/>
              <a:t>IKEA</a:t>
            </a:r>
            <a:r>
              <a:rPr lang="zh-TW" altLang="en-US" dirty="0" smtClean="0"/>
              <a:t>的營運命脈，也是影響低價政策的重要環節。需要精心計算商品的需求，以確保在正確的時間，將正確的商品與數量送至正確的門市。</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37</a:t>
            </a:fld>
            <a:endParaRPr lang="zh-TW" altLang="en-US"/>
          </a:p>
        </p:txBody>
      </p:sp>
    </p:spTree>
    <p:extLst>
      <p:ext uri="{BB962C8B-B14F-4D97-AF65-F5344CB8AC3E}">
        <p14:creationId xmlns:p14="http://schemas.microsoft.com/office/powerpoint/2010/main" val="1482911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IKEA</a:t>
            </a:r>
            <a:r>
              <a:rPr lang="zh-TW" altLang="en-US" dirty="0" smtClean="0"/>
              <a:t>採用平板式包裝，於</a:t>
            </a:r>
            <a:r>
              <a:rPr lang="en-US" altLang="zh-TW" dirty="0" smtClean="0"/>
              <a:t>1956</a:t>
            </a:r>
            <a:r>
              <a:rPr lang="zh-TW" altLang="en-US" dirty="0" smtClean="0"/>
              <a:t>年首次將商品以未組裝的形式包裝配送，</a:t>
            </a:r>
            <a:r>
              <a:rPr lang="en-US" altLang="zh-TW" b="1" dirty="0" smtClean="0"/>
              <a:t>(</a:t>
            </a:r>
            <a:r>
              <a:rPr lang="zh-TW" altLang="en-US" b="1" dirty="0" smtClean="0"/>
              <a:t>按</a:t>
            </a:r>
            <a:r>
              <a:rPr lang="en-US" altLang="zh-TW" b="1" dirty="0" smtClean="0"/>
              <a:t>)</a:t>
            </a:r>
            <a:r>
              <a:rPr lang="zh-TW" altLang="en-US" dirty="0" smtClean="0"/>
              <a:t>也讓商品容易放進顧客汽車的行李箱中。</a:t>
            </a:r>
            <a:endParaRPr lang="en-US" altLang="zh-TW" dirty="0" smtClean="0"/>
          </a:p>
          <a:p>
            <a:r>
              <a:rPr lang="zh-TW" altLang="en-US" dirty="0" smtClean="0"/>
              <a:t>為了平版化，</a:t>
            </a:r>
            <a:r>
              <a:rPr lang="en-US" altLang="zh-TW" dirty="0" smtClean="0"/>
              <a:t>IKEA</a:t>
            </a:r>
            <a:r>
              <a:rPr lang="zh-TW" altLang="en-US" dirty="0" smtClean="0"/>
              <a:t>也願意不辭辛勞將許多產品重新設計，例如從一開始一個棧板只能裝載</a:t>
            </a:r>
            <a:r>
              <a:rPr lang="en-US" altLang="zh-TW" dirty="0" smtClean="0"/>
              <a:t>864</a:t>
            </a:r>
            <a:r>
              <a:rPr lang="zh-TW" altLang="en-US" dirty="0" smtClean="0"/>
              <a:t>個馬克杯，到目前能夠放到</a:t>
            </a:r>
            <a:r>
              <a:rPr lang="en-US" altLang="zh-TW" dirty="0" smtClean="0"/>
              <a:t>2024</a:t>
            </a:r>
            <a:r>
              <a:rPr lang="zh-TW" altLang="en-US" dirty="0" smtClean="0"/>
              <a:t>個杯子，這之間馬克杯被重新設計了三次。在相同售價，每年銷售量</a:t>
            </a:r>
            <a:r>
              <a:rPr lang="en-US" altLang="zh-TW" dirty="0" smtClean="0"/>
              <a:t>2500</a:t>
            </a:r>
            <a:r>
              <a:rPr lang="zh-TW" altLang="en-US" dirty="0" smtClean="0"/>
              <a:t>萬個的情況下，由於單位運輸成本減少</a:t>
            </a:r>
            <a:r>
              <a:rPr lang="en-US" altLang="zh-TW" dirty="0" smtClean="0"/>
              <a:t>60%</a:t>
            </a:r>
            <a:r>
              <a:rPr lang="zh-TW" altLang="en-US" dirty="0" smtClean="0"/>
              <a:t>，再配合生產成本降低，公司節省的成本相當可觀。</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38</a:t>
            </a:fld>
            <a:endParaRPr lang="zh-TW" altLang="en-US"/>
          </a:p>
        </p:txBody>
      </p:sp>
    </p:spTree>
    <p:extLst>
      <p:ext uri="{BB962C8B-B14F-4D97-AF65-F5344CB8AC3E}">
        <p14:creationId xmlns:p14="http://schemas.microsoft.com/office/powerpoint/2010/main" val="3179611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為了平版化，</a:t>
            </a:r>
            <a:r>
              <a:rPr lang="en-US" altLang="zh-TW" dirty="0" smtClean="0"/>
              <a:t>IKEA</a:t>
            </a:r>
            <a:r>
              <a:rPr lang="zh-TW" altLang="en-US" dirty="0" smtClean="0"/>
              <a:t>也願意不辭辛勞將許多產品重新設計，例如從一開始一個棧板只能裝載</a:t>
            </a:r>
            <a:r>
              <a:rPr lang="en-US" altLang="zh-TW" dirty="0" smtClean="0"/>
              <a:t>864</a:t>
            </a:r>
            <a:r>
              <a:rPr lang="zh-TW" altLang="en-US" dirty="0" smtClean="0"/>
              <a:t>個馬克杯，到目前能夠放到</a:t>
            </a:r>
            <a:r>
              <a:rPr lang="en-US" altLang="zh-TW" dirty="0" smtClean="0"/>
              <a:t>2024</a:t>
            </a:r>
            <a:r>
              <a:rPr lang="zh-TW" altLang="en-US" dirty="0" smtClean="0"/>
              <a:t>個杯子，這之間馬克杯被重新設計了三次。在相同售價，每年銷售量</a:t>
            </a:r>
            <a:r>
              <a:rPr lang="en-US" altLang="zh-TW" dirty="0" smtClean="0"/>
              <a:t>2500</a:t>
            </a:r>
            <a:r>
              <a:rPr lang="zh-TW" altLang="en-US" dirty="0" smtClean="0"/>
              <a:t>萬個的情況下，由於單位運輸成本減少</a:t>
            </a:r>
            <a:r>
              <a:rPr lang="en-US" altLang="zh-TW" dirty="0" smtClean="0"/>
              <a:t>60%</a:t>
            </a:r>
            <a:r>
              <a:rPr lang="zh-TW" altLang="en-US" dirty="0" smtClean="0"/>
              <a:t>，再配合生產成本降低，公司節省的成本相當可觀。</a:t>
            </a:r>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39</a:t>
            </a:fld>
            <a:endParaRPr lang="zh-TW" altLang="en-US"/>
          </a:p>
        </p:txBody>
      </p:sp>
    </p:spTree>
    <p:extLst>
      <p:ext uri="{BB962C8B-B14F-4D97-AF65-F5344CB8AC3E}">
        <p14:creationId xmlns:p14="http://schemas.microsoft.com/office/powerpoint/2010/main" val="1056555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相較於一般的家具店，</a:t>
            </a:r>
            <a:r>
              <a:rPr lang="en-US" altLang="zh-TW" dirty="0" smtClean="0"/>
              <a:t>IKEA</a:t>
            </a:r>
            <a:r>
              <a:rPr lang="zh-TW" altLang="en-US" dirty="0" smtClean="0"/>
              <a:t>的賣場裡沒有銷售員或是醒目的折扣，公司要求顧客自己組裝家具，努力營造出其門市為家具賣場，塑造獨特的顧客期望。</a:t>
            </a:r>
            <a:endParaRPr lang="en-US" altLang="zh-TW" dirty="0" smtClean="0"/>
          </a:p>
          <a:p>
            <a:r>
              <a:rPr lang="zh-TW" altLang="en-US" dirty="0" smtClean="0"/>
              <a:t>顧客進入賣場後，可以先將孩子們留在兒童遊戲區，由專人照顧，便能專心購物。</a:t>
            </a:r>
            <a:endParaRPr lang="en-US" altLang="zh-TW" dirty="0" smtClean="0"/>
          </a:p>
          <a:p>
            <a:r>
              <a:rPr lang="zh-TW" altLang="en-US" dirty="0" smtClean="0"/>
              <a:t>接著便會到激發靈感的展示間，此處為真實情境的陳列，可以親自試試看每樣家具，激發布置的靈感。</a:t>
            </a:r>
            <a:endParaRPr lang="en-US" altLang="zh-TW" dirty="0" smtClean="0"/>
          </a:p>
          <a:p>
            <a:r>
              <a:rPr lang="zh-TW" altLang="en-US" dirty="0" smtClean="0"/>
              <a:t>接著，則是可以休息片刻的餐廳，在吃飽喝足後再到自助倉儲區提取所需的貨品，由於</a:t>
            </a:r>
            <a:r>
              <a:rPr lang="en-US" altLang="zh-TW" dirty="0" smtClean="0"/>
              <a:t>IKEA</a:t>
            </a:r>
            <a:r>
              <a:rPr lang="zh-TW" altLang="en-US" dirty="0" smtClean="0"/>
              <a:t>產品皆採用方便攜帶的平板包裝，因此能夠立刻讓顧客將產品帶回家。</a:t>
            </a:r>
            <a:endParaRPr lang="en-US" altLang="zh-TW" dirty="0" smtClean="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40</a:t>
            </a:fld>
            <a:endParaRPr lang="zh-TW" altLang="en-US"/>
          </a:p>
        </p:txBody>
      </p:sp>
    </p:spTree>
    <p:extLst>
      <p:ext uri="{BB962C8B-B14F-4D97-AF65-F5344CB8AC3E}">
        <p14:creationId xmlns:p14="http://schemas.microsoft.com/office/powerpoint/2010/main" val="391515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最後，我們找到了</a:t>
            </a:r>
            <a:r>
              <a:rPr lang="en-US" altLang="zh-TW" dirty="0" smtClean="0"/>
              <a:t>IKEA</a:t>
            </a:r>
            <a:r>
              <a:rPr lang="zh-TW" altLang="en-US" dirty="0" smtClean="0"/>
              <a:t>目前營收的來源，除了家具銷售之外，銷售具店的美食區也提供了很大量的資金流入。</a:t>
            </a:r>
            <a:endParaRPr lang="en-US" altLang="zh-TW" dirty="0" smtClean="0"/>
          </a:p>
          <a:p>
            <a:r>
              <a:rPr lang="zh-TW" altLang="en-US" dirty="0" smtClean="0"/>
              <a:t>顧客取得產品資訊除了傳統到店採買，亦有上網訂購和型錄，為此，</a:t>
            </a:r>
            <a:r>
              <a:rPr lang="en-US" altLang="zh-TW" dirty="0" smtClean="0"/>
              <a:t>IKEA</a:t>
            </a:r>
            <a:r>
              <a:rPr lang="zh-TW" altLang="en-US" dirty="0" smtClean="0"/>
              <a:t>的型錄</a:t>
            </a:r>
            <a:r>
              <a:rPr lang="en-US" altLang="zh-TW" dirty="0" smtClean="0"/>
              <a:t>29</a:t>
            </a:r>
            <a:r>
              <a:rPr lang="zh-TW" altLang="en-US" dirty="0" smtClean="0"/>
              <a:t>種語言，並有</a:t>
            </a:r>
            <a:r>
              <a:rPr lang="en-US" altLang="zh-TW" dirty="0" smtClean="0"/>
              <a:t>62</a:t>
            </a:r>
            <a:r>
              <a:rPr lang="zh-TW" altLang="en-US" dirty="0" smtClean="0"/>
              <a:t>種版本，以符合各種顧客的需求。</a:t>
            </a:r>
            <a:endParaRPr lang="en-US" altLang="zh-TW" dirty="0" smtClean="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41</a:t>
            </a:fld>
            <a:endParaRPr lang="zh-TW" altLang="en-US"/>
          </a:p>
        </p:txBody>
      </p:sp>
    </p:spTree>
    <p:extLst>
      <p:ext uri="{BB962C8B-B14F-4D97-AF65-F5344CB8AC3E}">
        <p14:creationId xmlns:p14="http://schemas.microsoft.com/office/powerpoint/2010/main" val="4141794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F335D76-584E-498B-975E-DA8236F1EF65}" type="slidenum">
              <a:rPr lang="zh-TW" altLang="en-US" smtClean="0"/>
              <a:t>43</a:t>
            </a:fld>
            <a:endParaRPr lang="zh-TW" altLang="en-US"/>
          </a:p>
        </p:txBody>
      </p:sp>
    </p:spTree>
    <p:extLst>
      <p:ext uri="{BB962C8B-B14F-4D97-AF65-F5344CB8AC3E}">
        <p14:creationId xmlns:p14="http://schemas.microsoft.com/office/powerpoint/2010/main" val="310099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→顧客的需求不斷地在改變，企業也持續推出新產品來試圖滿足顧客多變的需求</a:t>
            </a:r>
            <a:endParaRPr lang="en-US" altLang="zh-TW" dirty="0" smtClean="0"/>
          </a:p>
          <a:p>
            <a:r>
              <a:rPr lang="zh-TW" altLang="en-US" dirty="0" smtClean="0"/>
              <a:t>→因此產品的設計是許多企業的成功關鍵</a:t>
            </a:r>
            <a:endParaRPr lang="en-US" altLang="zh-TW" dirty="0" smtClean="0"/>
          </a:p>
          <a:p>
            <a:r>
              <a:rPr lang="zh-TW" altLang="en-US" dirty="0" smtClean="0"/>
              <a:t>→舉例來說，消費性的商品就必須去了解顧客的偏好，並且做行銷的測試</a:t>
            </a:r>
            <a:endParaRPr lang="en-US" altLang="zh-TW" dirty="0" smtClean="0"/>
          </a:p>
          <a:p>
            <a:r>
              <a:rPr lang="zh-TW" altLang="en-US" dirty="0" smtClean="0"/>
              <a:t>→而醫藥產業則需要大量的臨床實驗，以了解新產品的安全性和有效性</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5</a:t>
            </a:fld>
            <a:endParaRPr lang="zh-TW" altLang="en-US"/>
          </a:p>
        </p:txBody>
      </p:sp>
    </p:spTree>
    <p:extLst>
      <p:ext uri="{BB962C8B-B14F-4D97-AF65-F5344CB8AC3E}">
        <p14:creationId xmlns:p14="http://schemas.microsoft.com/office/powerpoint/2010/main" val="740325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→然而，現在許多企業將部分功能外包，也因此促成了代工廠商的興起</a:t>
            </a:r>
            <a:endParaRPr lang="en-US" altLang="zh-TW" dirty="0" smtClean="0"/>
          </a:p>
          <a:p>
            <a:r>
              <a:rPr lang="zh-TW" altLang="en-US" dirty="0" smtClean="0"/>
              <a:t>→這個趨勢大大改變了製造業的經營方式</a:t>
            </a:r>
            <a:endParaRPr lang="en-US" altLang="zh-TW" dirty="0" smtClean="0"/>
          </a:p>
          <a:p>
            <a:r>
              <a:rPr lang="zh-TW" altLang="en-US" dirty="0" smtClean="0"/>
              <a:t>→而企業也需要審慎的定義自己的核心能力，以保有自己在市場上的競爭力</a:t>
            </a:r>
            <a:endParaRPr lang="en-US" altLang="zh-TW" dirty="0" smtClean="0"/>
          </a:p>
          <a:p>
            <a:r>
              <a:rPr lang="zh-TW" altLang="en-US" dirty="0" smtClean="0"/>
              <a:t>→例如：</a:t>
            </a:r>
            <a:r>
              <a:rPr lang="en-US" altLang="zh-TW" dirty="0" smtClean="0"/>
              <a:t>Honda</a:t>
            </a:r>
            <a:r>
              <a:rPr lang="zh-TW" altLang="en-US" dirty="0" smtClean="0"/>
              <a:t>以引擎著稱，於是他們便善用這項核心能力，製造出許多優良的割草機和剷雪機</a:t>
            </a:r>
            <a:endParaRPr lang="en-US" altLang="zh-TW" dirty="0" smtClean="0"/>
          </a:p>
          <a:p>
            <a:r>
              <a:rPr lang="zh-TW" altLang="en-US" dirty="0" smtClean="0"/>
              <a:t>→而</a:t>
            </a:r>
            <a:r>
              <a:rPr lang="en-US" altLang="zh-TW" dirty="0" smtClean="0"/>
              <a:t>Volvo</a:t>
            </a:r>
            <a:r>
              <a:rPr lang="zh-TW" altLang="en-US" dirty="0" smtClean="0"/>
              <a:t>的核心能力則注重在產品的安全性</a:t>
            </a:r>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6</a:t>
            </a:fld>
            <a:endParaRPr lang="zh-TW" altLang="en-US"/>
          </a:p>
        </p:txBody>
      </p:sp>
    </p:spTree>
    <p:extLst>
      <p:ext uri="{BB962C8B-B14F-4D97-AF65-F5344CB8AC3E}">
        <p14:creationId xmlns:p14="http://schemas.microsoft.com/office/powerpoint/2010/main" val="178830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→一般而言，核心能力具有三項特性，分別為</a:t>
            </a:r>
            <a:r>
              <a:rPr lang="en-US" altLang="zh-TW" dirty="0" smtClean="0"/>
              <a:t>………</a:t>
            </a:r>
          </a:p>
          <a:p>
            <a:r>
              <a:rPr lang="zh-TW" altLang="en-US" dirty="0" smtClean="0"/>
              <a:t>→而企業最大的挑戰是要去思考如何掌握攸關成功的各項功能</a:t>
            </a:r>
            <a:endParaRPr lang="en-US" altLang="zh-TW" dirty="0" smtClean="0"/>
          </a:p>
          <a:p>
            <a:r>
              <a:rPr lang="zh-TW" altLang="en-US" dirty="0" smtClean="0"/>
              <a:t>→最極致的情況就是垂直整合，也就是說從設計到組裝零件完全由公司進行</a:t>
            </a:r>
            <a:endParaRPr lang="en-US" altLang="zh-TW" dirty="0" smtClean="0"/>
          </a:p>
          <a:p>
            <a:r>
              <a:rPr lang="zh-TW" altLang="en-US" dirty="0" smtClean="0"/>
              <a:t>→也有企業會選擇將部分功能委外，而自己專心從事核心的功能</a:t>
            </a:r>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7</a:t>
            </a:fld>
            <a:endParaRPr lang="zh-TW" altLang="en-US"/>
          </a:p>
        </p:txBody>
      </p:sp>
    </p:spTree>
    <p:extLst>
      <p:ext uri="{BB962C8B-B14F-4D97-AF65-F5344CB8AC3E}">
        <p14:creationId xmlns:p14="http://schemas.microsoft.com/office/powerpoint/2010/main" val="366853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→產品開發流程指的是設計</a:t>
            </a:r>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8</a:t>
            </a:fld>
            <a:endParaRPr lang="zh-TW" altLang="en-US"/>
          </a:p>
        </p:txBody>
      </p:sp>
    </p:spTree>
    <p:extLst>
      <p:ext uri="{BB962C8B-B14F-4D97-AF65-F5344CB8AC3E}">
        <p14:creationId xmlns:p14="http://schemas.microsoft.com/office/powerpoint/2010/main" val="205362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→產品開發流程在不同的企業會有些許的不同，而上述所說的這個開發流程較適用於市場驅動的情況，也就是說產品開發是為了因應市場商機，以及運用現有技術滿足市場需求等等。</a:t>
            </a:r>
            <a:endParaRPr lang="zh-TW" altLang="en-US" dirty="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9</a:t>
            </a:fld>
            <a:endParaRPr lang="zh-TW" altLang="en-US"/>
          </a:p>
        </p:txBody>
      </p:sp>
    </p:spTree>
    <p:extLst>
      <p:ext uri="{BB962C8B-B14F-4D97-AF65-F5344CB8AC3E}">
        <p14:creationId xmlns:p14="http://schemas.microsoft.com/office/powerpoint/2010/main" val="255361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→經濟分析通常只適用於可量化衡量的因素</a:t>
            </a:r>
            <a:endParaRPr lang="en-US" altLang="zh-TW" dirty="0" smtClean="0"/>
          </a:p>
          <a:p>
            <a:r>
              <a:rPr lang="zh-TW" altLang="en-US" dirty="0" smtClean="0"/>
              <a:t>→但是現實中有很多難以數量化的正負面因素，因此我們很難透過經濟分析完全掌握動態與競爭環境的特性</a:t>
            </a:r>
            <a:endParaRPr lang="en-US" altLang="zh-TW" dirty="0" smtClean="0"/>
          </a:p>
          <a:p>
            <a:r>
              <a:rPr lang="zh-TW" altLang="en-US" dirty="0" smtClean="0"/>
              <a:t>→不過，有兩種情況是經濟分析可以協助的</a:t>
            </a:r>
            <a:endParaRPr lang="en-US" altLang="zh-TW" dirty="0" smtClean="0"/>
          </a:p>
          <a:p>
            <a:r>
              <a:rPr lang="zh-TW" altLang="en-US" dirty="0" smtClean="0"/>
              <a:t>→第一個是當企業要猶豫是否進入某一個市場的情況</a:t>
            </a:r>
            <a:endParaRPr lang="en-US" altLang="zh-TW" dirty="0" smtClean="0"/>
          </a:p>
          <a:p>
            <a:r>
              <a:rPr lang="zh-TW" altLang="en-US" dirty="0" smtClean="0"/>
              <a:t>→第二個是作業設計與開發決策的情況，例如企業在猶豫要不要多花</a:t>
            </a:r>
            <a:r>
              <a:rPr lang="en-US" altLang="zh-TW" dirty="0" smtClean="0"/>
              <a:t>450</a:t>
            </a:r>
            <a:r>
              <a:rPr lang="zh-TW" altLang="en-US" dirty="0" smtClean="0"/>
              <a:t>美元的單位成本在四個月內將產品上市？</a:t>
            </a:r>
            <a:endParaRPr lang="en-US" altLang="zh-TW" dirty="0" smtClean="0"/>
          </a:p>
        </p:txBody>
      </p:sp>
      <p:sp>
        <p:nvSpPr>
          <p:cNvPr id="4" name="投影片編號版面配置區 3"/>
          <p:cNvSpPr>
            <a:spLocks noGrp="1"/>
          </p:cNvSpPr>
          <p:nvPr>
            <p:ph type="sldNum" sz="quarter" idx="10"/>
          </p:nvPr>
        </p:nvSpPr>
        <p:spPr/>
        <p:txBody>
          <a:bodyPr/>
          <a:lstStyle/>
          <a:p>
            <a:fld id="{CDCC8E97-3054-4693-BC07-D76996232AFD}" type="slidenum">
              <a:rPr lang="zh-TW" altLang="en-US" smtClean="0"/>
              <a:t>11</a:t>
            </a:fld>
            <a:endParaRPr lang="zh-TW" altLang="en-US"/>
          </a:p>
        </p:txBody>
      </p:sp>
    </p:spTree>
    <p:extLst>
      <p:ext uri="{BB962C8B-B14F-4D97-AF65-F5344CB8AC3E}">
        <p14:creationId xmlns:p14="http://schemas.microsoft.com/office/powerpoint/2010/main" val="316477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DA06BE83-DBB5-4E5E-BDCA-A751376BA3B2}" type="datetime1">
              <a:rPr lang="zh-TW" altLang="en-US" smtClean="0"/>
              <a:t>2014/2/24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4032314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F187E6B-F758-4F3A-BB5E-0BC41F47CBBD}" type="datetime1">
              <a:rPr lang="zh-TW" altLang="en-US" smtClean="0"/>
              <a:t>2014/2/24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1382837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48BC721-3E4A-46B2-9243-1FF48B14C3C7}" type="datetime1">
              <a:rPr lang="zh-TW" altLang="en-US" smtClean="0"/>
              <a:t>2014/2/24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4293995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8414" cy="6858000"/>
          </a:xfrm>
          <a:prstGeom prst="rect">
            <a:avLst/>
          </a:prstGeom>
        </p:spPr>
      </p:pic>
      <p:sp>
        <p:nvSpPr>
          <p:cNvPr id="8" name="矩形 7"/>
          <p:cNvSpPr/>
          <p:nvPr userDrawn="1"/>
        </p:nvSpPr>
        <p:spPr>
          <a:xfrm>
            <a:off x="10301954" y="1027906"/>
            <a:ext cx="1555845" cy="3562066"/>
          </a:xfrm>
          <a:prstGeom prst="rect">
            <a:avLst/>
          </a:prstGeom>
          <a:solidFill>
            <a:srgbClr val="014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lvl1pPr>
              <a:defRPr b="1">
                <a:solidFill>
                  <a:schemeClr val="bg1"/>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F1D9F60B-DB01-4491-9758-7B2838A49584}" type="datetime1">
              <a:rPr lang="zh-TW" altLang="en-US" smtClean="0"/>
              <a:t>2014/2/24</a:t>
            </a:fld>
            <a:endParaRPr lang="zh-TW" altLang="en-US" dirty="0"/>
          </a:p>
        </p:txBody>
      </p:sp>
      <p:sp>
        <p:nvSpPr>
          <p:cNvPr id="5" name="頁尾版面配置區 4"/>
          <p:cNvSpPr>
            <a:spLocks noGrp="1"/>
          </p:cNvSpPr>
          <p:nvPr>
            <p:ph type="ftr" sz="quarter" idx="11"/>
          </p:nvPr>
        </p:nvSpPr>
        <p:spPr/>
        <p:txBody>
          <a:bodyPr/>
          <a:lstStyle/>
          <a:p>
            <a:endParaRPr lang="zh-TW" altLang="en-US" dirty="0"/>
          </a:p>
        </p:txBody>
      </p:sp>
      <p:sp>
        <p:nvSpPr>
          <p:cNvPr id="6" name="投影片編號版面配置區 5"/>
          <p:cNvSpPr>
            <a:spLocks noGrp="1"/>
          </p:cNvSpPr>
          <p:nvPr>
            <p:ph type="sldNum" sz="quarter" idx="12"/>
          </p:nvPr>
        </p:nvSpPr>
        <p:spPr>
          <a:xfrm>
            <a:off x="9279341" y="6458708"/>
            <a:ext cx="2743200" cy="365125"/>
          </a:xfrm>
        </p:spPr>
        <p:txBody>
          <a:bodyPr/>
          <a:lstStyle>
            <a:lvl1pPr>
              <a:defRPr sz="3200">
                <a:solidFill>
                  <a:schemeClr val="bg1"/>
                </a:solidFill>
              </a:defRPr>
            </a:lvl1pPr>
          </a:lstStyle>
          <a:p>
            <a:fld id="{4F3EC7F9-20F6-441D-8874-8D67078CD730}" type="slidenum">
              <a:rPr lang="zh-TW" altLang="en-US" smtClean="0"/>
              <a:pPr/>
              <a:t>‹#›</a:t>
            </a:fld>
            <a:endParaRPr lang="zh-TW" altLang="en-US" dirty="0"/>
          </a:p>
        </p:txBody>
      </p:sp>
    </p:spTree>
    <p:extLst>
      <p:ext uri="{BB962C8B-B14F-4D97-AF65-F5344CB8AC3E}">
        <p14:creationId xmlns:p14="http://schemas.microsoft.com/office/powerpoint/2010/main" val="13011600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1DBBC3E-2F65-4C7D-9E93-E59A5720EE75}" type="datetime1">
              <a:rPr lang="zh-TW" altLang="en-US" smtClean="0"/>
              <a:t>2014/2/24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6110789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99B3DFB-DC4D-48B5-80EB-C7F822056572}" type="datetime1">
              <a:rPr lang="zh-TW" altLang="en-US" smtClean="0"/>
              <a:t>2014/2/24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10186726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507A5BD-E5D9-44DE-8FE0-69AA3FC5B6C6}" type="datetime1">
              <a:rPr lang="zh-TW" altLang="en-US" smtClean="0"/>
              <a:t>2014/2/24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1243238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grpSp>
        <p:nvGrpSpPr>
          <p:cNvPr id="7" name="群組 6"/>
          <p:cNvGrpSpPr/>
          <p:nvPr userDrawn="1"/>
        </p:nvGrpSpPr>
        <p:grpSpPr>
          <a:xfrm>
            <a:off x="0" y="-304800"/>
            <a:ext cx="12192000" cy="7162800"/>
            <a:chOff x="0" y="-304800"/>
            <a:chExt cx="12192000" cy="716280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2192000" cy="7162800"/>
            </a:xfrm>
            <a:prstGeom prst="rect">
              <a:avLst/>
            </a:prstGeom>
          </p:spPr>
        </p:pic>
        <p:sp>
          <p:nvSpPr>
            <p:cNvPr id="9" name="矩形 8"/>
            <p:cNvSpPr/>
            <p:nvPr/>
          </p:nvSpPr>
          <p:spPr>
            <a:xfrm>
              <a:off x="0" y="-175846"/>
              <a:ext cx="12192000" cy="7033846"/>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2316480" y="365125"/>
            <a:ext cx="9037320" cy="1325563"/>
          </a:xfrm>
        </p:spPr>
        <p:txBody>
          <a:bodyPr/>
          <a:lstStyle>
            <a:lvl1pPr>
              <a:defRPr b="1">
                <a:solidFill>
                  <a:schemeClr val="accent3">
                    <a:lumMod val="75000"/>
                  </a:schemeClr>
                </a:solidFill>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p>
            <a:fld id="{4FE190B0-FE9C-46F6-89FD-1DAC42C0CECA}" type="datetime1">
              <a:rPr lang="zh-TW" altLang="en-US" smtClean="0"/>
              <a:t>2014/2/24</a:t>
            </a:fld>
            <a:endParaRPr lang="zh-TW" altLang="en-US"/>
          </a:p>
        </p:txBody>
      </p:sp>
      <p:sp>
        <p:nvSpPr>
          <p:cNvPr id="4" name="頁尾版面配置區 3"/>
          <p:cNvSpPr>
            <a:spLocks noGrp="1"/>
          </p:cNvSpPr>
          <p:nvPr>
            <p:ph type="ftr" sz="quarter" idx="11"/>
          </p:nvPr>
        </p:nvSpPr>
        <p:spPr/>
        <p:txBody>
          <a:bodyPr/>
          <a:lstStyle/>
          <a:p>
            <a:endParaRPr lang="zh-TW" altLang="en-US"/>
          </a:p>
        </p:txBody>
      </p:sp>
      <p:pic>
        <p:nvPicPr>
          <p:cNvPr id="6" name="圖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035" y="205712"/>
            <a:ext cx="1022414" cy="1229860"/>
          </a:xfrm>
          <a:prstGeom prst="rect">
            <a:avLst/>
          </a:prstGeom>
        </p:spPr>
      </p:pic>
    </p:spTree>
    <p:extLst>
      <p:ext uri="{BB962C8B-B14F-4D97-AF65-F5344CB8AC3E}">
        <p14:creationId xmlns:p14="http://schemas.microsoft.com/office/powerpoint/2010/main" val="32487376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grpSp>
        <p:nvGrpSpPr>
          <p:cNvPr id="7" name="群組 6"/>
          <p:cNvGrpSpPr/>
          <p:nvPr userDrawn="1"/>
        </p:nvGrpSpPr>
        <p:grpSpPr>
          <a:xfrm>
            <a:off x="0" y="-304800"/>
            <a:ext cx="12192000" cy="7162800"/>
            <a:chOff x="0" y="-304800"/>
            <a:chExt cx="12192000" cy="716280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2192000" cy="7162800"/>
            </a:xfrm>
            <a:prstGeom prst="rect">
              <a:avLst/>
            </a:prstGeom>
          </p:spPr>
        </p:pic>
        <p:sp>
          <p:nvSpPr>
            <p:cNvPr id="9" name="矩形 8"/>
            <p:cNvSpPr/>
            <p:nvPr/>
          </p:nvSpPr>
          <p:spPr>
            <a:xfrm>
              <a:off x="0" y="-175846"/>
              <a:ext cx="12192000" cy="703384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1"/>
          <p:cNvSpPr>
            <a:spLocks noGrp="1"/>
          </p:cNvSpPr>
          <p:nvPr>
            <p:ph type="dt" sz="half" idx="10"/>
          </p:nvPr>
        </p:nvSpPr>
        <p:spPr/>
        <p:txBody>
          <a:bodyPr/>
          <a:lstStyle/>
          <a:p>
            <a:fld id="{0187AFC3-9D01-47C0-BE81-BF595B85116B}" type="datetime1">
              <a:rPr lang="zh-TW" altLang="en-US" smtClean="0"/>
              <a:t>2014/2/24</a:t>
            </a:fld>
            <a:endParaRPr lang="zh-TW" altLang="en-US"/>
          </a:p>
        </p:txBody>
      </p:sp>
      <p:sp>
        <p:nvSpPr>
          <p:cNvPr id="3" name="頁尾版面配置區 2"/>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1888689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9BAC62D-843D-4384-A8FB-66A4B7579362}" type="datetime1">
              <a:rPr lang="zh-TW" altLang="en-US" smtClean="0"/>
              <a:t>2014/2/24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869327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43EB3EA-D482-40AA-9761-BAE04400B625}" type="datetime1">
              <a:rPr lang="zh-TW" altLang="en-US" smtClean="0"/>
              <a:t>2014/2/24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340395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C0BA0-F30A-4B71-9FA2-76097EBC827B}" type="datetime1">
              <a:rPr lang="zh-TW" altLang="en-US" smtClean="0"/>
              <a:t>2014/2/24</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EC7F9-20F6-441D-8874-8D67078CD730}" type="slidenum">
              <a:rPr lang="zh-TW" altLang="en-US" smtClean="0"/>
              <a:t>‹#›</a:t>
            </a:fld>
            <a:endParaRPr lang="zh-TW" altLang="en-US"/>
          </a:p>
        </p:txBody>
      </p:sp>
    </p:spTree>
    <p:extLst>
      <p:ext uri="{BB962C8B-B14F-4D97-AF65-F5344CB8AC3E}">
        <p14:creationId xmlns:p14="http://schemas.microsoft.com/office/powerpoint/2010/main" val="426013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2.png"/><Relationship Id="rId7"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3.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9.PNG"/><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jpg"/><Relationship Id="rId4" Type="http://schemas.openxmlformats.org/officeDocument/2006/relationships/diagramLayout" Target="../diagrams/layout4.xml"/><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5.jp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45.png"/><Relationship Id="rId5" Type="http://schemas.openxmlformats.org/officeDocument/2006/relationships/diagramQuickStyle" Target="../diagrams/quickStyle5.xml"/><Relationship Id="rId10" Type="http://schemas.openxmlformats.org/officeDocument/2006/relationships/image" Target="../media/image44.png"/><Relationship Id="rId4" Type="http://schemas.openxmlformats.org/officeDocument/2006/relationships/diagramLayout" Target="../diagrams/layout5.xml"/><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48.jpg"/><Relationship Id="rId5" Type="http://schemas.openxmlformats.org/officeDocument/2006/relationships/diagramQuickStyle" Target="../diagrams/quickStyle6.xml"/><Relationship Id="rId10" Type="http://schemas.openxmlformats.org/officeDocument/2006/relationships/image" Target="../media/image47.png"/><Relationship Id="rId4" Type="http://schemas.openxmlformats.org/officeDocument/2006/relationships/diagramLayout" Target="../diagrams/layout6.xml"/><Relationship Id="rId9" Type="http://schemas.openxmlformats.org/officeDocument/2006/relationships/image" Target="../media/image43.png"/><Relationship Id="rId14" Type="http://schemas.openxmlformats.org/officeDocument/2006/relationships/image" Target="../media/image35.jp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54.png"/><Relationship Id="rId5" Type="http://schemas.openxmlformats.org/officeDocument/2006/relationships/diagramQuickStyle" Target="../diagrams/quickStyle7.xml"/><Relationship Id="rId10" Type="http://schemas.openxmlformats.org/officeDocument/2006/relationships/image" Target="../media/image53.jpg"/><Relationship Id="rId4" Type="http://schemas.openxmlformats.org/officeDocument/2006/relationships/diagramLayout" Target="../diagrams/layout7.xml"/><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5.jp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58.png"/><Relationship Id="rId5" Type="http://schemas.openxmlformats.org/officeDocument/2006/relationships/diagramQuickStyle" Target="../diagrams/quickStyle8.xml"/><Relationship Id="rId10" Type="http://schemas.openxmlformats.org/officeDocument/2006/relationships/image" Target="../media/image57.png"/><Relationship Id="rId4" Type="http://schemas.openxmlformats.org/officeDocument/2006/relationships/diagramLayout" Target="../diagrams/layout8.xml"/><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5.jpg"/><Relationship Id="rId4" Type="http://schemas.openxmlformats.org/officeDocument/2006/relationships/diagramLayout" Target="../diagrams/layout9.xml"/><Relationship Id="rId9" Type="http://schemas.openxmlformats.org/officeDocument/2006/relationships/image" Target="../media/image34.jp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35.jpg"/><Relationship Id="rId4" Type="http://schemas.openxmlformats.org/officeDocument/2006/relationships/diagramLayout" Target="../diagrams/layout10.xml"/><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35.jpg"/><Relationship Id="rId4" Type="http://schemas.openxmlformats.org/officeDocument/2006/relationships/diagramLayout" Target="../diagrams/layout11.xm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2.jpeg"/><Relationship Id="rId7" Type="http://schemas.openxmlformats.org/officeDocument/2006/relationships/diagramColors" Target="../diagrams/colors1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34.jpg"/><Relationship Id="rId4" Type="http://schemas.openxmlformats.org/officeDocument/2006/relationships/diagramData" Target="../diagrams/data12.xml"/><Relationship Id="rId9"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youtube.com/watch?v=yv_e1fy3Gsk#t=57"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93"/>
            <a:ext cx="12192000" cy="6920101"/>
          </a:xfrm>
          <a:prstGeom prst="rect">
            <a:avLst/>
          </a:prstGeom>
        </p:spPr>
      </p:pic>
      <p:sp>
        <p:nvSpPr>
          <p:cNvPr id="9" name="矩形 8"/>
          <p:cNvSpPr/>
          <p:nvPr/>
        </p:nvSpPr>
        <p:spPr>
          <a:xfrm>
            <a:off x="0" y="-115283"/>
            <a:ext cx="12192001" cy="2460597"/>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nvSpPr>
        <p:spPr>
          <a:xfrm>
            <a:off x="2205243" y="191728"/>
            <a:ext cx="6083300" cy="16335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sz="6600" b="1" dirty="0" smtClean="0">
                <a:solidFill>
                  <a:srgbClr val="002060"/>
                </a:solidFill>
                <a:effectLst>
                  <a:outerShdw blurRad="38100" dist="38100" dir="2700000" algn="tl">
                    <a:srgbClr val="000000">
                      <a:alpha val="43137"/>
                    </a:srgbClr>
                  </a:outerShdw>
                </a:effectLst>
              </a:rPr>
              <a:t>產品與服務設計</a:t>
            </a:r>
            <a:endParaRPr lang="zh-TW" altLang="en-US" sz="6600" b="1" dirty="0">
              <a:solidFill>
                <a:srgbClr val="002060"/>
              </a:solidFill>
              <a:effectLst>
                <a:outerShdw blurRad="38100" dist="38100" dir="2700000" algn="tl">
                  <a:srgbClr val="000000">
                    <a:alpha val="43137"/>
                  </a:srgbClr>
                </a:outerShdw>
              </a:effectLst>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425" y="-35566"/>
            <a:ext cx="4744666" cy="3495117"/>
          </a:xfrm>
          <a:prstGeom prst="rect">
            <a:avLst/>
          </a:prstGeom>
        </p:spPr>
      </p:pic>
      <p:pic>
        <p:nvPicPr>
          <p:cNvPr id="6" name="圖片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4300" y="1439273"/>
            <a:ext cx="2828311" cy="5418727"/>
          </a:xfrm>
          <a:prstGeom prst="rect">
            <a:avLst/>
          </a:prstGeom>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6911" y="1888855"/>
            <a:ext cx="7181724" cy="4632270"/>
          </a:xfrm>
          <a:prstGeom prst="rect">
            <a:avLst/>
          </a:prstGeom>
        </p:spPr>
      </p:pic>
      <p:sp>
        <p:nvSpPr>
          <p:cNvPr id="3" name="副標題 2"/>
          <p:cNvSpPr>
            <a:spLocks noGrp="1"/>
          </p:cNvSpPr>
          <p:nvPr/>
        </p:nvSpPr>
        <p:spPr>
          <a:xfrm>
            <a:off x="3551962" y="2669535"/>
            <a:ext cx="5981700" cy="3200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1" dirty="0" smtClean="0">
                <a:solidFill>
                  <a:schemeClr val="bg1"/>
                </a:solidFill>
              </a:rPr>
              <a:t>D024010005 </a:t>
            </a:r>
            <a:r>
              <a:rPr lang="zh-TW" altLang="en-US" b="1" dirty="0" smtClean="0">
                <a:solidFill>
                  <a:schemeClr val="bg1"/>
                </a:solidFill>
              </a:rPr>
              <a:t> 企管</a:t>
            </a:r>
            <a:r>
              <a:rPr lang="zh-TW" altLang="en-US" b="1" dirty="0">
                <a:solidFill>
                  <a:schemeClr val="bg1"/>
                </a:solidFill>
              </a:rPr>
              <a:t>博</a:t>
            </a:r>
            <a:r>
              <a:rPr lang="zh-TW" altLang="en-US" b="1" dirty="0" smtClean="0">
                <a:solidFill>
                  <a:schemeClr val="bg1"/>
                </a:solidFill>
              </a:rPr>
              <a:t>一 謝佩君</a:t>
            </a:r>
            <a:endParaRPr lang="en-US" altLang="zh-TW" b="1" dirty="0" smtClean="0">
              <a:solidFill>
                <a:schemeClr val="bg1"/>
              </a:solidFill>
            </a:endParaRPr>
          </a:p>
          <a:p>
            <a:endParaRPr lang="en-US" altLang="zh-TW" b="1" dirty="0" smtClean="0">
              <a:solidFill>
                <a:schemeClr val="bg1"/>
              </a:solidFill>
            </a:endParaRPr>
          </a:p>
          <a:p>
            <a:r>
              <a:rPr lang="en-US" altLang="zh-TW" b="1" dirty="0" smtClean="0">
                <a:solidFill>
                  <a:schemeClr val="bg1"/>
                </a:solidFill>
              </a:rPr>
              <a:t>M024020004 </a:t>
            </a:r>
            <a:r>
              <a:rPr lang="zh-TW" altLang="en-US" b="1" dirty="0" smtClean="0">
                <a:solidFill>
                  <a:schemeClr val="bg1"/>
                </a:solidFill>
              </a:rPr>
              <a:t>資管碩一 林    昀</a:t>
            </a:r>
            <a:endParaRPr lang="en-US" altLang="zh-TW" b="1" dirty="0" smtClean="0">
              <a:solidFill>
                <a:schemeClr val="bg1"/>
              </a:solidFill>
            </a:endParaRPr>
          </a:p>
          <a:p>
            <a:endParaRPr lang="en-US" altLang="zh-TW" b="1" dirty="0" smtClean="0">
              <a:solidFill>
                <a:schemeClr val="bg1"/>
              </a:solidFill>
            </a:endParaRPr>
          </a:p>
          <a:p>
            <a:r>
              <a:rPr lang="en-US" altLang="zh-TW" b="1" dirty="0" smtClean="0">
                <a:solidFill>
                  <a:schemeClr val="bg1"/>
                </a:solidFill>
              </a:rPr>
              <a:t>M024020021 </a:t>
            </a:r>
            <a:r>
              <a:rPr lang="zh-TW" altLang="en-US" b="1" dirty="0" smtClean="0">
                <a:solidFill>
                  <a:schemeClr val="bg1"/>
                </a:solidFill>
              </a:rPr>
              <a:t>資管碩一 劉怡君</a:t>
            </a:r>
            <a:endParaRPr lang="en-US" altLang="zh-TW" b="1" dirty="0" smtClean="0">
              <a:solidFill>
                <a:schemeClr val="bg1"/>
              </a:solidFill>
            </a:endParaRPr>
          </a:p>
          <a:p>
            <a:endParaRPr lang="en-US" altLang="zh-TW" b="1" dirty="0" smtClean="0">
              <a:solidFill>
                <a:schemeClr val="bg1"/>
              </a:solidFill>
            </a:endParaRPr>
          </a:p>
          <a:p>
            <a:r>
              <a:rPr lang="en-US" altLang="zh-TW" b="1" dirty="0" smtClean="0">
                <a:solidFill>
                  <a:schemeClr val="bg1"/>
                </a:solidFill>
              </a:rPr>
              <a:t>M024020025 </a:t>
            </a:r>
            <a:r>
              <a:rPr lang="zh-TW" altLang="en-US" b="1" dirty="0" smtClean="0">
                <a:solidFill>
                  <a:schemeClr val="bg1"/>
                </a:solidFill>
              </a:rPr>
              <a:t>資管碩一 曾華伶</a:t>
            </a:r>
            <a:endParaRPr lang="zh-TW" altLang="en-US" b="1" dirty="0">
              <a:solidFill>
                <a:schemeClr val="bg1"/>
              </a:solidFill>
            </a:endParaRPr>
          </a:p>
        </p:txBody>
      </p:sp>
      <p:sp>
        <p:nvSpPr>
          <p:cNvPr id="11" name="投影片編號版面配置區 10"/>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1</a:t>
            </a:fld>
            <a:endParaRPr lang="zh-TW" altLang="en-US"/>
          </a:p>
        </p:txBody>
      </p:sp>
    </p:spTree>
    <p:extLst>
      <p:ext uri="{BB962C8B-B14F-4D97-AF65-F5344CB8AC3E}">
        <p14:creationId xmlns:p14="http://schemas.microsoft.com/office/powerpoint/2010/main" val="2614564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35" r="1999" b="12902"/>
          <a:stretch/>
        </p:blipFill>
        <p:spPr>
          <a:xfrm>
            <a:off x="583322" y="94596"/>
            <a:ext cx="11177752" cy="6626473"/>
          </a:xfrm>
        </p:spPr>
      </p:pic>
      <p:sp>
        <p:nvSpPr>
          <p:cNvPr id="3" name="投影片編號版面配置區 2"/>
          <p:cNvSpPr>
            <a:spLocks noGrp="1"/>
          </p:cNvSpPr>
          <p:nvPr>
            <p:ph type="sldNum" sz="quarter" idx="12"/>
          </p:nvPr>
        </p:nvSpPr>
        <p:spPr/>
        <p:txBody>
          <a:bodyPr/>
          <a:lstStyle/>
          <a:p>
            <a:fld id="{4F3EC7F9-20F6-441D-8874-8D67078CD730}" type="slidenum">
              <a:rPr lang="zh-TW" altLang="en-US" smtClean="0"/>
              <a:pPr/>
              <a:t>10</a:t>
            </a:fld>
            <a:endParaRPr lang="zh-TW" altLang="en-US" dirty="0"/>
          </a:p>
        </p:txBody>
      </p:sp>
      <p:sp>
        <p:nvSpPr>
          <p:cNvPr id="5" name="文字方塊 4"/>
          <p:cNvSpPr txBox="1"/>
          <p:nvPr/>
        </p:nvSpPr>
        <p:spPr>
          <a:xfrm>
            <a:off x="464907" y="1160725"/>
            <a:ext cx="476412" cy="461665"/>
          </a:xfrm>
          <a:prstGeom prst="rect">
            <a:avLst/>
          </a:prstGeom>
          <a:noFill/>
        </p:spPr>
        <p:txBody>
          <a:bodyPr wrap="none" rtlCol="0">
            <a:spAutoFit/>
          </a:bodyPr>
          <a:lstStyle/>
          <a:p>
            <a:r>
              <a:rPr lang="en-US" altLang="zh-TW" sz="2400" dirty="0" smtClean="0">
                <a:solidFill>
                  <a:schemeClr val="tx2"/>
                </a:solidFill>
                <a:latin typeface="Bauhaus 93" panose="04030905020B02020C02" pitchFamily="82" charset="0"/>
              </a:rPr>
              <a:t>1.</a:t>
            </a:r>
            <a:endParaRPr lang="zh-TW" altLang="en-US" sz="2400" dirty="0">
              <a:solidFill>
                <a:schemeClr val="tx2"/>
              </a:solidFill>
              <a:latin typeface="Bauhaus 93" panose="04030905020B02020C02" pitchFamily="82" charset="0"/>
            </a:endParaRPr>
          </a:p>
        </p:txBody>
      </p:sp>
      <p:sp>
        <p:nvSpPr>
          <p:cNvPr id="6" name="文字方塊 5"/>
          <p:cNvSpPr txBox="1"/>
          <p:nvPr/>
        </p:nvSpPr>
        <p:spPr>
          <a:xfrm>
            <a:off x="464907" y="1961217"/>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2</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
        <p:nvSpPr>
          <p:cNvPr id="7" name="文字方塊 6"/>
          <p:cNvSpPr txBox="1"/>
          <p:nvPr/>
        </p:nvSpPr>
        <p:spPr>
          <a:xfrm>
            <a:off x="464907" y="2671586"/>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3</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
        <p:nvSpPr>
          <p:cNvPr id="8" name="文字方塊 7"/>
          <p:cNvSpPr txBox="1"/>
          <p:nvPr/>
        </p:nvSpPr>
        <p:spPr>
          <a:xfrm>
            <a:off x="464907" y="3253764"/>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4</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
        <p:nvSpPr>
          <p:cNvPr id="9" name="文字方塊 8"/>
          <p:cNvSpPr txBox="1"/>
          <p:nvPr/>
        </p:nvSpPr>
        <p:spPr>
          <a:xfrm>
            <a:off x="464907" y="3744213"/>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5</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
        <p:nvSpPr>
          <p:cNvPr id="10" name="文字方塊 9"/>
          <p:cNvSpPr txBox="1"/>
          <p:nvPr/>
        </p:nvSpPr>
        <p:spPr>
          <a:xfrm>
            <a:off x="464907" y="4409761"/>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6</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
        <p:nvSpPr>
          <p:cNvPr id="11" name="文字方塊 10"/>
          <p:cNvSpPr txBox="1"/>
          <p:nvPr/>
        </p:nvSpPr>
        <p:spPr>
          <a:xfrm>
            <a:off x="474892" y="5243409"/>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7</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
        <p:nvSpPr>
          <p:cNvPr id="12" name="文字方塊 11"/>
          <p:cNvSpPr txBox="1"/>
          <p:nvPr/>
        </p:nvSpPr>
        <p:spPr>
          <a:xfrm>
            <a:off x="481840" y="6054868"/>
            <a:ext cx="476412" cy="461665"/>
          </a:xfrm>
          <a:prstGeom prst="rect">
            <a:avLst/>
          </a:prstGeom>
          <a:noFill/>
        </p:spPr>
        <p:txBody>
          <a:bodyPr wrap="none" rtlCol="0">
            <a:spAutoFit/>
          </a:bodyPr>
          <a:lstStyle/>
          <a:p>
            <a:r>
              <a:rPr lang="en-US" altLang="zh-TW" sz="2400" dirty="0">
                <a:solidFill>
                  <a:schemeClr val="tx2"/>
                </a:solidFill>
                <a:latin typeface="Bauhaus 93" panose="04030905020B02020C02" pitchFamily="82" charset="0"/>
              </a:rPr>
              <a:t>8</a:t>
            </a:r>
            <a:r>
              <a:rPr lang="en-US" altLang="zh-TW" sz="2400" dirty="0" smtClean="0">
                <a:solidFill>
                  <a:schemeClr val="tx2"/>
                </a:solidFill>
                <a:latin typeface="Bauhaus 93" panose="04030905020B02020C02" pitchFamily="82" charset="0"/>
              </a:rPr>
              <a:t>.</a:t>
            </a:r>
            <a:endParaRPr lang="zh-TW" altLang="en-US" sz="2400" dirty="0">
              <a:solidFill>
                <a:schemeClr val="tx2"/>
              </a:solidFill>
              <a:latin typeface="Bauhaus 93" panose="04030905020B02020C02" pitchFamily="82" charset="0"/>
            </a:endParaRPr>
          </a:p>
        </p:txBody>
      </p:sp>
    </p:spTree>
    <p:extLst>
      <p:ext uri="{BB962C8B-B14F-4D97-AF65-F5344CB8AC3E}">
        <p14:creationId xmlns:p14="http://schemas.microsoft.com/office/powerpoint/2010/main" val="7692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2.3 </a:t>
            </a:r>
            <a:r>
              <a:rPr lang="zh-TW" altLang="en-US" dirty="0" smtClean="0"/>
              <a:t>產品開發專案的經濟分析</a:t>
            </a:r>
            <a:endParaRPr lang="zh-TW" altLang="en-US" dirty="0"/>
          </a:p>
        </p:txBody>
      </p:sp>
      <p:sp>
        <p:nvSpPr>
          <p:cNvPr id="3" name="內容版面配置區 2"/>
          <p:cNvSpPr>
            <a:spLocks noGrp="1"/>
          </p:cNvSpPr>
          <p:nvPr>
            <p:ph idx="1"/>
          </p:nvPr>
        </p:nvSpPr>
        <p:spPr/>
        <p:txBody>
          <a:bodyPr/>
          <a:lstStyle/>
          <a:p>
            <a:r>
              <a:rPr lang="zh-TW" altLang="en-US" dirty="0"/>
              <a:t>經濟</a:t>
            </a:r>
            <a:r>
              <a:rPr lang="zh-TW" altLang="en-US" dirty="0" smtClean="0"/>
              <a:t>分析只適用於可量化衡量的因素</a:t>
            </a:r>
            <a:endParaRPr lang="en-US" altLang="zh-TW" dirty="0" smtClean="0"/>
          </a:p>
          <a:p>
            <a:r>
              <a:rPr lang="zh-TW" altLang="en-US" dirty="0" smtClean="0"/>
              <a:t>現實中，包含難以數量化的正負面因素</a:t>
            </a:r>
            <a:endParaRPr lang="en-US" altLang="zh-TW" dirty="0" smtClean="0"/>
          </a:p>
          <a:p>
            <a:r>
              <a:rPr lang="zh-TW" altLang="en-US" dirty="0"/>
              <a:t>經濟分析可</a:t>
            </a:r>
            <a:r>
              <a:rPr lang="zh-TW" altLang="en-US" dirty="0" smtClean="0"/>
              <a:t>協助的</a:t>
            </a:r>
            <a:r>
              <a:rPr lang="en-US" altLang="zh-TW" dirty="0" smtClean="0"/>
              <a:t>2</a:t>
            </a:r>
            <a:r>
              <a:rPr lang="zh-TW" altLang="en-US" dirty="0" smtClean="0"/>
              <a:t>種情況</a:t>
            </a:r>
            <a:endParaRPr lang="en-US" altLang="zh-TW" dirty="0" smtClean="0"/>
          </a:p>
          <a:p>
            <a:pPr lvl="1"/>
            <a:r>
              <a:rPr lang="zh-TW" altLang="en-US" dirty="0" smtClean="0"/>
              <a:t>進入</a:t>
            </a:r>
            <a:r>
              <a:rPr lang="en-US" altLang="zh-TW" dirty="0" smtClean="0"/>
              <a:t>/</a:t>
            </a:r>
            <a:r>
              <a:rPr lang="zh-TW" altLang="en-US" dirty="0" smtClean="0"/>
              <a:t>不進入的里程碑</a:t>
            </a:r>
            <a:endParaRPr lang="en-US" altLang="zh-TW" dirty="0" smtClean="0"/>
          </a:p>
          <a:p>
            <a:pPr lvl="1"/>
            <a:r>
              <a:rPr lang="zh-TW" altLang="en-US" dirty="0"/>
              <a:t>作業</a:t>
            </a:r>
            <a:r>
              <a:rPr lang="zh-TW" altLang="en-US" dirty="0" smtClean="0"/>
              <a:t>設計與開發決策</a:t>
            </a:r>
            <a:endParaRPr lang="en-US" altLang="zh-TW" dirty="0" smtClean="0"/>
          </a:p>
          <a:p>
            <a:endParaRPr lang="zh-TW" altLang="en-US" dirty="0"/>
          </a:p>
        </p:txBody>
      </p:sp>
      <p:pic>
        <p:nvPicPr>
          <p:cNvPr id="3076" name="Picture 4" descr="http://www.ronankavanagh.ie/public/Fotolia_31587025_XS-402x295.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90" b="100000" l="4478" r="95025"/>
                    </a14:imgEffect>
                  </a14:imgLayer>
                </a14:imgProps>
              </a:ext>
              <a:ext uri="{28A0092B-C50C-407E-A947-70E740481C1C}">
                <a14:useLocalDpi xmlns:a14="http://schemas.microsoft.com/office/drawing/2010/main" val="0"/>
              </a:ext>
            </a:extLst>
          </a:blip>
          <a:srcRect/>
          <a:stretch>
            <a:fillRect/>
          </a:stretch>
        </p:blipFill>
        <p:spPr bwMode="auto">
          <a:xfrm flipH="1">
            <a:off x="7085140" y="2739355"/>
            <a:ext cx="5612525" cy="4118645"/>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4F3EC7F9-20F6-441D-8874-8D67078CD730}" type="slidenum">
              <a:rPr lang="zh-TW" altLang="en-US" smtClean="0"/>
              <a:pPr/>
              <a:t>11</a:t>
            </a:fld>
            <a:endParaRPr lang="zh-TW" altLang="en-US" dirty="0"/>
          </a:p>
        </p:txBody>
      </p:sp>
    </p:spTree>
    <p:extLst>
      <p:ext uri="{BB962C8B-B14F-4D97-AF65-F5344CB8AC3E}">
        <p14:creationId xmlns:p14="http://schemas.microsoft.com/office/powerpoint/2010/main" val="23171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2.3 </a:t>
            </a:r>
            <a:r>
              <a:rPr lang="zh-TW" altLang="en-US" dirty="0"/>
              <a:t>產品開發專案的經濟分析</a:t>
            </a:r>
          </a:p>
        </p:txBody>
      </p:sp>
      <p:sp>
        <p:nvSpPr>
          <p:cNvPr id="3" name="內容版面配置區 2"/>
          <p:cNvSpPr>
            <a:spLocks noGrp="1"/>
          </p:cNvSpPr>
          <p:nvPr>
            <p:ph idx="1"/>
          </p:nvPr>
        </p:nvSpPr>
        <p:spPr/>
        <p:txBody>
          <a:bodyPr>
            <a:normAutofit/>
          </a:bodyPr>
          <a:lstStyle/>
          <a:p>
            <a:r>
              <a:rPr lang="zh-TW" altLang="en-US" dirty="0" smtClean="0"/>
              <a:t>建立基本財務模型</a:t>
            </a:r>
            <a:endParaRPr lang="en-US" altLang="zh-TW" dirty="0" smtClean="0"/>
          </a:p>
          <a:p>
            <a:pPr lvl="1"/>
            <a:r>
              <a:rPr lang="zh-TW" altLang="en-US" dirty="0"/>
              <a:t>估計未來各項現金</a:t>
            </a:r>
            <a:r>
              <a:rPr lang="zh-TW" altLang="en-US" dirty="0" smtClean="0"/>
              <a:t>流發生的時點與金額</a:t>
            </a:r>
            <a:endParaRPr lang="en-US" altLang="zh-TW" dirty="0" smtClean="0"/>
          </a:p>
          <a:p>
            <a:pPr lvl="1"/>
            <a:r>
              <a:rPr lang="zh-TW" altLang="en-US" dirty="0"/>
              <a:t>再</a:t>
            </a:r>
            <a:r>
              <a:rPr lang="zh-TW" altLang="en-US" dirty="0" smtClean="0"/>
              <a:t>針對估計之現金流計算現值</a:t>
            </a:r>
            <a:endParaRPr lang="en-US" altLang="zh-TW" dirty="0" smtClean="0"/>
          </a:p>
          <a:p>
            <a:r>
              <a:rPr lang="zh-TW" altLang="en-US" dirty="0"/>
              <a:t>一般</a:t>
            </a:r>
            <a:r>
              <a:rPr lang="zh-TW" altLang="en-US" dirty="0" smtClean="0"/>
              <a:t>開發新產品產生的資金項目</a:t>
            </a:r>
            <a:endParaRPr lang="en-US" altLang="zh-TW" dirty="0" smtClean="0"/>
          </a:p>
          <a:p>
            <a:pPr lvl="1"/>
            <a:r>
              <a:rPr lang="zh-TW" altLang="en-US" dirty="0"/>
              <a:t>開發</a:t>
            </a:r>
            <a:r>
              <a:rPr lang="zh-TW" altLang="en-US" dirty="0" smtClean="0"/>
              <a:t>成本</a:t>
            </a:r>
            <a:endParaRPr lang="en-US" altLang="zh-TW" dirty="0" smtClean="0"/>
          </a:p>
          <a:p>
            <a:pPr lvl="1"/>
            <a:r>
              <a:rPr lang="zh-TW" altLang="en-US" dirty="0" smtClean="0"/>
              <a:t>試產成本</a:t>
            </a:r>
            <a:endParaRPr lang="en-US" altLang="zh-TW" dirty="0" smtClean="0"/>
          </a:p>
          <a:p>
            <a:pPr lvl="1"/>
            <a:r>
              <a:rPr lang="zh-TW" altLang="en-US" dirty="0" smtClean="0"/>
              <a:t>行銷與客服成本</a:t>
            </a:r>
            <a:endParaRPr lang="en-US" altLang="zh-TW" dirty="0" smtClean="0"/>
          </a:p>
          <a:p>
            <a:pPr lvl="1"/>
            <a:r>
              <a:rPr lang="zh-TW" altLang="en-US" dirty="0"/>
              <a:t>生產</a:t>
            </a:r>
            <a:r>
              <a:rPr lang="zh-TW" altLang="en-US" dirty="0" smtClean="0"/>
              <a:t>成本</a:t>
            </a:r>
            <a:endParaRPr lang="en-US" altLang="zh-TW" dirty="0" smtClean="0"/>
          </a:p>
          <a:p>
            <a:pPr lvl="1"/>
            <a:r>
              <a:rPr lang="zh-TW" altLang="en-US" dirty="0"/>
              <a:t>銷貨成本</a:t>
            </a:r>
          </a:p>
        </p:txBody>
      </p:sp>
      <p:pic>
        <p:nvPicPr>
          <p:cNvPr id="4098" name="Picture 2" descr="http://elisagarcia.blueroof360.com/images/Money%20House%20Hand%20transparent-We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0" y="3421117"/>
            <a:ext cx="6096000" cy="4004441"/>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4F3EC7F9-20F6-441D-8874-8D67078CD730}" type="slidenum">
              <a:rPr lang="zh-TW" altLang="en-US" smtClean="0"/>
              <a:pPr/>
              <a:t>12</a:t>
            </a:fld>
            <a:endParaRPr lang="zh-TW" altLang="en-US" dirty="0"/>
          </a:p>
        </p:txBody>
      </p:sp>
    </p:spTree>
    <p:extLst>
      <p:ext uri="{BB962C8B-B14F-4D97-AF65-F5344CB8AC3E}">
        <p14:creationId xmlns:p14="http://schemas.microsoft.com/office/powerpoint/2010/main" val="20717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nvPr>
        </p:nvGraphicFramePr>
        <p:xfrm>
          <a:off x="250497" y="262466"/>
          <a:ext cx="4684110" cy="2377440"/>
        </p:xfrm>
        <a:graphic>
          <a:graphicData uri="http://schemas.openxmlformats.org/drawingml/2006/table">
            <a:tbl>
              <a:tblPr bandRow="1">
                <a:tableStyleId>{BDBED569-4797-4DF1-A0F4-6AAB3CD982D8}</a:tableStyleId>
              </a:tblPr>
              <a:tblGrid>
                <a:gridCol w="2177393"/>
                <a:gridCol w="2506717"/>
              </a:tblGrid>
              <a:tr h="370840">
                <a:tc>
                  <a:txBody>
                    <a:bodyPr/>
                    <a:lstStyle/>
                    <a:p>
                      <a:pPr algn="ctr"/>
                      <a:r>
                        <a:rPr lang="zh-TW" altLang="en-US" sz="2000" dirty="0" smtClean="0"/>
                        <a:t>開發成本</a:t>
                      </a:r>
                      <a:endParaRPr lang="zh-TW" altLang="en-US" sz="2000" dirty="0"/>
                    </a:p>
                  </a:txBody>
                  <a:tcPr/>
                </a:tc>
                <a:tc>
                  <a:txBody>
                    <a:bodyPr/>
                    <a:lstStyle/>
                    <a:p>
                      <a:pPr algn="ctr"/>
                      <a:r>
                        <a:rPr lang="en-US" altLang="zh-TW" sz="2000" dirty="0" smtClean="0"/>
                        <a:t>500</a:t>
                      </a:r>
                      <a:r>
                        <a:rPr lang="zh-TW" altLang="en-US" sz="2000" dirty="0" smtClean="0"/>
                        <a:t>萬美元</a:t>
                      </a:r>
                      <a:endParaRPr lang="zh-TW" altLang="en-US" sz="2000" dirty="0"/>
                    </a:p>
                  </a:txBody>
                  <a:tcPr/>
                </a:tc>
              </a:tr>
              <a:tr h="370840">
                <a:tc>
                  <a:txBody>
                    <a:bodyPr/>
                    <a:lstStyle/>
                    <a:p>
                      <a:pPr algn="ctr"/>
                      <a:r>
                        <a:rPr lang="zh-TW" altLang="en-US" sz="2000" dirty="0" smtClean="0"/>
                        <a:t>試產成本</a:t>
                      </a:r>
                      <a:endParaRPr lang="en-US" altLang="zh-TW" sz="2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200</a:t>
                      </a:r>
                      <a:r>
                        <a:rPr lang="zh-TW" altLang="en-US" sz="2000" dirty="0" smtClean="0"/>
                        <a:t>萬美元</a:t>
                      </a:r>
                    </a:p>
                  </a:txBody>
                  <a:tcPr/>
                </a:tc>
              </a:tr>
              <a:tr h="370840">
                <a:tc>
                  <a:txBody>
                    <a:bodyPr/>
                    <a:lstStyle/>
                    <a:p>
                      <a:pPr algn="ctr"/>
                      <a:r>
                        <a:rPr lang="zh-TW" altLang="en-US" sz="2000" dirty="0" smtClean="0"/>
                        <a:t>行銷與客服成本</a:t>
                      </a:r>
                      <a:endParaRPr lang="zh-TW" alt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100</a:t>
                      </a:r>
                      <a:r>
                        <a:rPr lang="zh-TW" altLang="en-US" sz="2000" dirty="0" smtClean="0"/>
                        <a:t>萬美元</a:t>
                      </a:r>
                      <a:r>
                        <a:rPr lang="en-US" altLang="zh-TW" sz="2000" dirty="0" smtClean="0"/>
                        <a:t>/</a:t>
                      </a:r>
                      <a:r>
                        <a:rPr lang="zh-TW" altLang="en-US" sz="2000" dirty="0" smtClean="0"/>
                        <a:t>年</a:t>
                      </a:r>
                    </a:p>
                  </a:txBody>
                  <a:tcPr/>
                </a:tc>
              </a:tr>
              <a:tr h="370840">
                <a:tc>
                  <a:txBody>
                    <a:bodyPr/>
                    <a:lstStyle/>
                    <a:p>
                      <a:pPr algn="ctr"/>
                      <a:r>
                        <a:rPr lang="zh-TW" altLang="en-US" sz="2000" dirty="0" smtClean="0"/>
                        <a:t>單位生產成本</a:t>
                      </a:r>
                      <a:endParaRPr lang="zh-TW" altLang="en-US" sz="2000" dirty="0"/>
                    </a:p>
                  </a:txBody>
                  <a:tcPr/>
                </a:tc>
                <a:tc>
                  <a:txBody>
                    <a:bodyPr/>
                    <a:lstStyle/>
                    <a:p>
                      <a:pPr algn="ctr"/>
                      <a:r>
                        <a:rPr lang="en-US" altLang="zh-TW" sz="2000" dirty="0" smtClean="0"/>
                        <a:t>400</a:t>
                      </a:r>
                      <a:r>
                        <a:rPr lang="zh-TW" altLang="en-US" sz="2000" dirty="0" smtClean="0"/>
                        <a:t>美元</a:t>
                      </a:r>
                      <a:r>
                        <a:rPr lang="en-US" altLang="zh-TW" sz="2000" dirty="0" smtClean="0"/>
                        <a:t>/</a:t>
                      </a:r>
                      <a:r>
                        <a:rPr lang="zh-TW" altLang="en-US" sz="2000" dirty="0" smtClean="0"/>
                        <a:t>單位</a:t>
                      </a:r>
                      <a:endParaRPr lang="zh-TW" altLang="en-US" sz="2000" dirty="0"/>
                    </a:p>
                  </a:txBody>
                  <a:tcPr/>
                </a:tc>
              </a:tr>
              <a:tr h="370840">
                <a:tc>
                  <a:txBody>
                    <a:bodyPr/>
                    <a:lstStyle/>
                    <a:p>
                      <a:pPr algn="ctr"/>
                      <a:r>
                        <a:rPr lang="zh-TW" altLang="en-US" sz="2000" dirty="0" smtClean="0"/>
                        <a:t>銷售與生產量</a:t>
                      </a:r>
                      <a:endParaRPr lang="zh-TW" alt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20,000</a:t>
                      </a:r>
                      <a:r>
                        <a:rPr lang="zh-TW" altLang="en-US" sz="2000" dirty="0" smtClean="0"/>
                        <a:t>單位</a:t>
                      </a:r>
                      <a:r>
                        <a:rPr lang="en-US" altLang="zh-TW" sz="2000" dirty="0" smtClean="0"/>
                        <a:t>/</a:t>
                      </a:r>
                      <a:r>
                        <a:rPr lang="zh-TW" altLang="en-US" sz="2000" dirty="0" smtClean="0"/>
                        <a:t>年</a:t>
                      </a:r>
                    </a:p>
                  </a:txBody>
                  <a:tcPr/>
                </a:tc>
              </a:tr>
              <a:tr h="370840">
                <a:tc>
                  <a:txBody>
                    <a:bodyPr/>
                    <a:lstStyle/>
                    <a:p>
                      <a:pPr algn="ctr"/>
                      <a:r>
                        <a:rPr lang="zh-TW" altLang="en-US" sz="2000" dirty="0" smtClean="0"/>
                        <a:t>銷售收入</a:t>
                      </a:r>
                      <a:endParaRPr lang="zh-TW" alt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800</a:t>
                      </a:r>
                      <a:r>
                        <a:rPr lang="zh-TW" altLang="en-US" sz="2000" dirty="0" smtClean="0"/>
                        <a:t>萬美元</a:t>
                      </a:r>
                      <a:r>
                        <a:rPr lang="en-US" altLang="zh-TW" sz="2000" dirty="0" smtClean="0"/>
                        <a:t>/</a:t>
                      </a:r>
                      <a:r>
                        <a:rPr lang="zh-TW" altLang="en-US" sz="2000" dirty="0" smtClean="0"/>
                        <a:t>單位</a:t>
                      </a:r>
                    </a:p>
                  </a:txBody>
                  <a:tcPr/>
                </a:tc>
              </a:tr>
            </a:tbl>
          </a:graphicData>
        </a:graphic>
      </p:graphicFrame>
      <p:graphicFrame>
        <p:nvGraphicFramePr>
          <p:cNvPr id="8" name="表格 7"/>
          <p:cNvGraphicFramePr>
            <a:graphicFrameLocks noGrp="1"/>
          </p:cNvGraphicFramePr>
          <p:nvPr>
            <p:extLst/>
          </p:nvPr>
        </p:nvGraphicFramePr>
        <p:xfrm>
          <a:off x="268010" y="2989901"/>
          <a:ext cx="11666489" cy="3388360"/>
        </p:xfrm>
        <a:graphic>
          <a:graphicData uri="http://schemas.openxmlformats.org/drawingml/2006/table">
            <a:tbl>
              <a:tblPr firstRow="1" bandRow="1">
                <a:tableStyleId>{5C22544A-7EE6-4342-B048-85BDC9FD1C3A}</a:tableStyleId>
              </a:tblPr>
              <a:tblGrid>
                <a:gridCol w="930169"/>
                <a:gridCol w="671020"/>
                <a:gridCol w="671020"/>
                <a:gridCol w="671020"/>
                <a:gridCol w="671020"/>
                <a:gridCol w="671020"/>
                <a:gridCol w="671020"/>
                <a:gridCol w="671020"/>
                <a:gridCol w="671020"/>
                <a:gridCol w="671020"/>
                <a:gridCol w="671020"/>
                <a:gridCol w="671020"/>
                <a:gridCol w="671020"/>
                <a:gridCol w="671020"/>
                <a:gridCol w="671020"/>
                <a:gridCol w="671020"/>
                <a:gridCol w="671020"/>
              </a:tblGrid>
              <a:tr h="370840">
                <a:tc>
                  <a:txBody>
                    <a:bodyPr/>
                    <a:lstStyle/>
                    <a:p>
                      <a:pPr algn="ctr"/>
                      <a:endParaRPr lang="zh-TW" altLang="en-US" dirty="0"/>
                    </a:p>
                  </a:txBody>
                  <a:tcPr anchor="ctr"/>
                </a:tc>
                <a:tc gridSpan="4">
                  <a:txBody>
                    <a:bodyPr/>
                    <a:lstStyle/>
                    <a:p>
                      <a:pPr algn="ctr"/>
                      <a:r>
                        <a:rPr lang="zh-TW" altLang="en-US" sz="2400" dirty="0" smtClean="0"/>
                        <a:t>第一年</a:t>
                      </a:r>
                      <a:endParaRPr lang="zh-TW" altLang="en-US" sz="2400" dirty="0"/>
                    </a:p>
                  </a:txBody>
                  <a:tcPr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gridSpan="4">
                  <a:txBody>
                    <a:bodyPr/>
                    <a:lstStyle/>
                    <a:p>
                      <a:pPr algn="ctr"/>
                      <a:r>
                        <a:rPr lang="zh-TW" altLang="en-US" sz="2400" dirty="0" smtClean="0"/>
                        <a:t>第二年</a:t>
                      </a:r>
                      <a:endParaRPr lang="zh-TW" altLang="en-US" sz="2400" dirty="0"/>
                    </a:p>
                  </a:txBody>
                  <a:tcPr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gridSpan="4">
                  <a:txBody>
                    <a:bodyPr/>
                    <a:lstStyle/>
                    <a:p>
                      <a:pPr algn="ctr"/>
                      <a:r>
                        <a:rPr lang="zh-TW" altLang="en-US" sz="2400" dirty="0" smtClean="0"/>
                        <a:t>第三年</a:t>
                      </a:r>
                      <a:endParaRPr lang="zh-TW" altLang="en-US" sz="2400" dirty="0"/>
                    </a:p>
                  </a:txBody>
                  <a:tcPr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gridSpan="4">
                  <a:txBody>
                    <a:bodyPr/>
                    <a:lstStyle/>
                    <a:p>
                      <a:pPr algn="ctr"/>
                      <a:r>
                        <a:rPr lang="zh-TW" altLang="en-US" sz="2400" dirty="0" smtClean="0"/>
                        <a:t>第四年</a:t>
                      </a:r>
                      <a:endParaRPr lang="zh-TW" altLang="en-US" sz="2400" dirty="0"/>
                    </a:p>
                  </a:txBody>
                  <a:tcPr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r>
              <a:tr h="370840">
                <a:tc>
                  <a:txBody>
                    <a:bodyPr/>
                    <a:lstStyle/>
                    <a:p>
                      <a:pPr algn="ctr"/>
                      <a:endParaRPr lang="zh-TW" altLang="en-US" dirty="0"/>
                    </a:p>
                  </a:txBody>
                  <a:tcPr anchor="ctr"/>
                </a:tc>
                <a:tc>
                  <a:txBody>
                    <a:bodyPr/>
                    <a:lstStyle/>
                    <a:p>
                      <a:pPr algn="ctr"/>
                      <a:r>
                        <a:rPr lang="en-US" altLang="zh-TW" dirty="0" smtClean="0"/>
                        <a:t>Q1</a:t>
                      </a:r>
                      <a:endParaRPr lang="zh-TW" altLang="en-US" dirty="0"/>
                    </a:p>
                  </a:txBody>
                  <a:tcPr anchor="ctr">
                    <a:lnB w="12700" cmpd="sng">
                      <a:noFill/>
                    </a:lnB>
                  </a:tcPr>
                </a:tc>
                <a:tc>
                  <a:txBody>
                    <a:bodyPr/>
                    <a:lstStyle/>
                    <a:p>
                      <a:pPr algn="ctr"/>
                      <a:r>
                        <a:rPr lang="en-US" altLang="zh-TW" dirty="0" smtClean="0"/>
                        <a:t>Q2</a:t>
                      </a:r>
                      <a:endParaRPr lang="zh-TW" altLang="en-US" dirty="0"/>
                    </a:p>
                  </a:txBody>
                  <a:tcPr anchor="ctr">
                    <a:lnB w="12700" cmpd="sng">
                      <a:noFill/>
                    </a:lnB>
                  </a:tcPr>
                </a:tc>
                <a:tc>
                  <a:txBody>
                    <a:bodyPr/>
                    <a:lstStyle/>
                    <a:p>
                      <a:pPr algn="ctr"/>
                      <a:r>
                        <a:rPr lang="en-US" altLang="zh-TW" dirty="0" smtClean="0"/>
                        <a:t>Q3</a:t>
                      </a:r>
                      <a:endParaRPr lang="zh-TW" altLang="en-US" dirty="0"/>
                    </a:p>
                  </a:txBody>
                  <a:tcPr anchor="ctr">
                    <a:lnB w="12700" cmpd="sng">
                      <a:noFill/>
                    </a:lnB>
                  </a:tcPr>
                </a:tc>
                <a:tc>
                  <a:txBody>
                    <a:bodyPr/>
                    <a:lstStyle/>
                    <a:p>
                      <a:pPr algn="ctr"/>
                      <a:r>
                        <a:rPr lang="en-US" altLang="zh-TW" dirty="0" smtClean="0"/>
                        <a:t>Q4</a:t>
                      </a:r>
                      <a:endParaRPr lang="zh-TW" altLang="en-US" dirty="0"/>
                    </a:p>
                  </a:txBody>
                  <a:tcPr anchor="ctr">
                    <a:lnB w="12700" cmpd="sng">
                      <a:noFill/>
                    </a:lnB>
                  </a:tcPr>
                </a:tc>
                <a:tc>
                  <a:txBody>
                    <a:bodyPr/>
                    <a:lstStyle/>
                    <a:p>
                      <a:pPr algn="ctr"/>
                      <a:r>
                        <a:rPr lang="en-US" altLang="zh-TW" dirty="0" smtClean="0"/>
                        <a:t>Q1</a:t>
                      </a:r>
                      <a:endParaRPr lang="zh-TW" altLang="en-US" dirty="0"/>
                    </a:p>
                  </a:txBody>
                  <a:tcPr anchor="ctr">
                    <a:lnB w="12700" cmpd="sng">
                      <a:noFill/>
                    </a:lnB>
                  </a:tcPr>
                </a:tc>
                <a:tc>
                  <a:txBody>
                    <a:bodyPr/>
                    <a:lstStyle/>
                    <a:p>
                      <a:pPr algn="ctr"/>
                      <a:r>
                        <a:rPr lang="en-US" altLang="zh-TW" dirty="0" smtClean="0"/>
                        <a:t>Q2</a:t>
                      </a:r>
                      <a:endParaRPr lang="zh-TW" altLang="en-US" dirty="0"/>
                    </a:p>
                  </a:txBody>
                  <a:tcPr anchor="ctr">
                    <a:lnB w="12700" cmpd="sng">
                      <a:noFill/>
                    </a:lnB>
                  </a:tcPr>
                </a:tc>
                <a:tc>
                  <a:txBody>
                    <a:bodyPr/>
                    <a:lstStyle/>
                    <a:p>
                      <a:pPr algn="ctr"/>
                      <a:r>
                        <a:rPr lang="en-US" altLang="zh-TW" dirty="0" smtClean="0"/>
                        <a:t>Q3</a:t>
                      </a:r>
                      <a:endParaRPr lang="zh-TW" altLang="en-US" dirty="0"/>
                    </a:p>
                  </a:txBody>
                  <a:tcPr anchor="ctr">
                    <a:lnB w="12700" cmpd="sng">
                      <a:noFill/>
                    </a:lnB>
                  </a:tcPr>
                </a:tc>
                <a:tc>
                  <a:txBody>
                    <a:bodyPr/>
                    <a:lstStyle/>
                    <a:p>
                      <a:pPr algn="ctr"/>
                      <a:r>
                        <a:rPr lang="en-US" altLang="zh-TW" dirty="0" smtClean="0"/>
                        <a:t>Q4</a:t>
                      </a:r>
                      <a:endParaRPr lang="zh-TW" altLang="en-US" dirty="0"/>
                    </a:p>
                  </a:txBody>
                  <a:tcPr anchor="ctr">
                    <a:lnB w="12700" cmpd="sng">
                      <a:noFill/>
                    </a:lnB>
                  </a:tcPr>
                </a:tc>
                <a:tc>
                  <a:txBody>
                    <a:bodyPr/>
                    <a:lstStyle/>
                    <a:p>
                      <a:pPr algn="ctr"/>
                      <a:r>
                        <a:rPr lang="en-US" altLang="zh-TW" dirty="0" smtClean="0"/>
                        <a:t>Q1</a:t>
                      </a:r>
                      <a:endParaRPr lang="zh-TW" altLang="en-US" dirty="0"/>
                    </a:p>
                  </a:txBody>
                  <a:tcPr anchor="ctr">
                    <a:lnB w="12700" cmpd="sng">
                      <a:noFill/>
                    </a:lnB>
                  </a:tcPr>
                </a:tc>
                <a:tc>
                  <a:txBody>
                    <a:bodyPr/>
                    <a:lstStyle/>
                    <a:p>
                      <a:pPr algn="ctr"/>
                      <a:r>
                        <a:rPr lang="en-US" altLang="zh-TW" dirty="0" smtClean="0"/>
                        <a:t>Q2</a:t>
                      </a:r>
                      <a:endParaRPr lang="zh-TW" altLang="en-US" dirty="0"/>
                    </a:p>
                  </a:txBody>
                  <a:tcPr anchor="ctr">
                    <a:lnB w="12700" cmpd="sng">
                      <a:noFill/>
                    </a:lnB>
                  </a:tcPr>
                </a:tc>
                <a:tc>
                  <a:txBody>
                    <a:bodyPr/>
                    <a:lstStyle/>
                    <a:p>
                      <a:pPr algn="ctr"/>
                      <a:r>
                        <a:rPr lang="en-US" altLang="zh-TW" dirty="0" smtClean="0"/>
                        <a:t>Q3</a:t>
                      </a:r>
                      <a:endParaRPr lang="zh-TW" altLang="en-US" dirty="0"/>
                    </a:p>
                  </a:txBody>
                  <a:tcPr anchor="ctr">
                    <a:lnB w="12700" cmpd="sng">
                      <a:noFill/>
                    </a:lnB>
                  </a:tcPr>
                </a:tc>
                <a:tc>
                  <a:txBody>
                    <a:bodyPr/>
                    <a:lstStyle/>
                    <a:p>
                      <a:pPr algn="ctr"/>
                      <a:r>
                        <a:rPr lang="en-US" altLang="zh-TW" dirty="0" smtClean="0"/>
                        <a:t>Q4</a:t>
                      </a:r>
                      <a:endParaRPr lang="zh-TW" altLang="en-US" dirty="0"/>
                    </a:p>
                  </a:txBody>
                  <a:tcPr anchor="ctr">
                    <a:lnB w="12700" cmpd="sng">
                      <a:noFill/>
                    </a:lnB>
                  </a:tcPr>
                </a:tc>
                <a:tc>
                  <a:txBody>
                    <a:bodyPr/>
                    <a:lstStyle/>
                    <a:p>
                      <a:pPr algn="ctr"/>
                      <a:r>
                        <a:rPr lang="en-US" altLang="zh-TW" dirty="0" smtClean="0"/>
                        <a:t>Q1</a:t>
                      </a:r>
                      <a:endParaRPr lang="zh-TW" altLang="en-US" dirty="0"/>
                    </a:p>
                  </a:txBody>
                  <a:tcPr anchor="ctr">
                    <a:lnB w="12700" cmpd="sng">
                      <a:noFill/>
                    </a:lnB>
                  </a:tcPr>
                </a:tc>
                <a:tc>
                  <a:txBody>
                    <a:bodyPr/>
                    <a:lstStyle/>
                    <a:p>
                      <a:pPr algn="ctr"/>
                      <a:r>
                        <a:rPr lang="en-US" altLang="zh-TW" dirty="0" smtClean="0"/>
                        <a:t>Q2</a:t>
                      </a:r>
                      <a:endParaRPr lang="zh-TW" altLang="en-US" dirty="0"/>
                    </a:p>
                  </a:txBody>
                  <a:tcPr anchor="ctr">
                    <a:lnB w="12700" cmpd="sng">
                      <a:noFill/>
                    </a:lnB>
                  </a:tcPr>
                </a:tc>
                <a:tc>
                  <a:txBody>
                    <a:bodyPr/>
                    <a:lstStyle/>
                    <a:p>
                      <a:pPr algn="ctr"/>
                      <a:r>
                        <a:rPr lang="en-US" altLang="zh-TW" dirty="0" smtClean="0"/>
                        <a:t>Q3</a:t>
                      </a:r>
                      <a:endParaRPr lang="zh-TW" altLang="en-US" dirty="0"/>
                    </a:p>
                  </a:txBody>
                  <a:tcPr anchor="ctr">
                    <a:lnB w="12700" cmpd="sng">
                      <a:noFill/>
                    </a:lnB>
                  </a:tcPr>
                </a:tc>
                <a:tc>
                  <a:txBody>
                    <a:bodyPr/>
                    <a:lstStyle/>
                    <a:p>
                      <a:pPr algn="ctr"/>
                      <a:r>
                        <a:rPr lang="en-US" altLang="zh-TW" dirty="0" smtClean="0"/>
                        <a:t>Q4</a:t>
                      </a:r>
                      <a:endParaRPr lang="zh-TW" altLang="en-US" dirty="0"/>
                    </a:p>
                  </a:txBody>
                  <a:tcPr anchor="ctr">
                    <a:lnB w="12700" cmpd="sng">
                      <a:noFill/>
                    </a:lnB>
                  </a:tcPr>
                </a:tc>
              </a:tr>
              <a:tr h="640080">
                <a:tc>
                  <a:txBody>
                    <a:bodyPr/>
                    <a:lstStyle/>
                    <a:p>
                      <a:pPr algn="ctr"/>
                      <a:r>
                        <a:rPr lang="zh-TW" altLang="en-US" dirty="0" smtClean="0"/>
                        <a:t>開發</a:t>
                      </a:r>
                      <a:endParaRPr lang="zh-TW" altLang="en-US" dirty="0"/>
                    </a:p>
                  </a:txBody>
                  <a:tcPr anchor="ctr">
                    <a:lnR w="12700" cmpd="sng">
                      <a:noFill/>
                    </a:ln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40080">
                <a:tc>
                  <a:txBody>
                    <a:bodyPr/>
                    <a:lstStyle/>
                    <a:p>
                      <a:pPr algn="ctr"/>
                      <a:r>
                        <a:rPr lang="zh-TW" altLang="en-US" dirty="0" smtClean="0"/>
                        <a:t>試產</a:t>
                      </a:r>
                      <a:endParaRPr lang="zh-TW" altLang="en-US" dirty="0"/>
                    </a:p>
                  </a:txBody>
                  <a:tcPr anchor="ctr">
                    <a:lnR w="12700" cmpd="sng">
                      <a:noFill/>
                    </a:ln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40080">
                <a:tc>
                  <a:txBody>
                    <a:bodyPr/>
                    <a:lstStyle/>
                    <a:p>
                      <a:pPr algn="ctr"/>
                      <a:r>
                        <a:rPr lang="zh-TW" altLang="en-US" dirty="0" smtClean="0"/>
                        <a:t>行銷與客服</a:t>
                      </a:r>
                      <a:endParaRPr lang="zh-TW" altLang="en-US" dirty="0"/>
                    </a:p>
                  </a:txBody>
                  <a:tcPr anchor="ctr">
                    <a:lnR w="12700" cmpd="sng">
                      <a:noFill/>
                    </a:ln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r>
              <a:tr h="640080">
                <a:tc>
                  <a:txBody>
                    <a:bodyPr/>
                    <a:lstStyle/>
                    <a:p>
                      <a:pPr algn="ctr"/>
                      <a:r>
                        <a:rPr lang="zh-TW" altLang="en-US" dirty="0" smtClean="0"/>
                        <a:t>生產與銷售</a:t>
                      </a:r>
                      <a:endParaRPr lang="zh-TW" altLang="en-US" dirty="0"/>
                    </a:p>
                  </a:txBody>
                  <a:tcPr anchor="ctr">
                    <a:lnR w="12700" cmpd="sng">
                      <a:noFill/>
                    </a:ln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endParaRPr lang="zh-TW" alt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r>
            </a:tbl>
          </a:graphicData>
        </a:graphic>
      </p:graphicFrame>
      <p:sp>
        <p:nvSpPr>
          <p:cNvPr id="9" name="加號 8"/>
          <p:cNvSpPr/>
          <p:nvPr/>
        </p:nvSpPr>
        <p:spPr>
          <a:xfrm>
            <a:off x="6905296" y="632071"/>
            <a:ext cx="1923393" cy="1923393"/>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文字方塊 9"/>
          <p:cNvSpPr txBox="1"/>
          <p:nvPr/>
        </p:nvSpPr>
        <p:spPr>
          <a:xfrm>
            <a:off x="5155324" y="1301381"/>
            <a:ext cx="1826141" cy="584775"/>
          </a:xfrm>
          <a:prstGeom prst="rect">
            <a:avLst/>
          </a:prstGeom>
          <a:noFill/>
        </p:spPr>
        <p:txBody>
          <a:bodyPr wrap="none" rtlCol="0">
            <a:spAutoFit/>
          </a:bodyPr>
          <a:lstStyle/>
          <a:p>
            <a:r>
              <a:rPr lang="zh-TW" altLang="en-US" sz="3200" b="1" dirty="0" smtClean="0"/>
              <a:t>成本資料</a:t>
            </a:r>
            <a:endParaRPr lang="zh-TW" altLang="en-US" sz="3200" b="1" dirty="0"/>
          </a:p>
        </p:txBody>
      </p:sp>
      <p:sp>
        <p:nvSpPr>
          <p:cNvPr id="11" name="文字方塊 10"/>
          <p:cNvSpPr txBox="1"/>
          <p:nvPr/>
        </p:nvSpPr>
        <p:spPr>
          <a:xfrm>
            <a:off x="8996854" y="1301381"/>
            <a:ext cx="3057247" cy="584775"/>
          </a:xfrm>
          <a:prstGeom prst="rect">
            <a:avLst/>
          </a:prstGeom>
          <a:noFill/>
        </p:spPr>
        <p:txBody>
          <a:bodyPr wrap="none" rtlCol="0">
            <a:spAutoFit/>
          </a:bodyPr>
          <a:lstStyle/>
          <a:p>
            <a:r>
              <a:rPr lang="zh-TW" altLang="en-US" sz="3200" b="1" dirty="0" smtClean="0"/>
              <a:t>專案排程甘特圖</a:t>
            </a:r>
            <a:endParaRPr lang="zh-TW" altLang="en-US" sz="3200" b="1" dirty="0"/>
          </a:p>
        </p:txBody>
      </p:sp>
      <p:sp>
        <p:nvSpPr>
          <p:cNvPr id="13" name="投影片編號版面配置區 12"/>
          <p:cNvSpPr>
            <a:spLocks noGrp="1"/>
          </p:cNvSpPr>
          <p:nvPr>
            <p:ph type="sldNum" sz="quarter" idx="12"/>
          </p:nvPr>
        </p:nvSpPr>
        <p:spPr/>
        <p:txBody>
          <a:bodyPr/>
          <a:lstStyle/>
          <a:p>
            <a:fld id="{4F3EC7F9-20F6-441D-8874-8D67078CD730}" type="slidenum">
              <a:rPr lang="zh-TW" altLang="en-US" smtClean="0"/>
              <a:t>13</a:t>
            </a:fld>
            <a:endParaRPr lang="zh-TW" altLang="en-US"/>
          </a:p>
        </p:txBody>
      </p:sp>
    </p:spTree>
    <p:extLst>
      <p:ext uri="{BB962C8B-B14F-4D97-AF65-F5344CB8AC3E}">
        <p14:creationId xmlns:p14="http://schemas.microsoft.com/office/powerpoint/2010/main" val="40565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8336" r="12226" b="6359"/>
          <a:stretch/>
        </p:blipFill>
        <p:spPr>
          <a:xfrm>
            <a:off x="0" y="126123"/>
            <a:ext cx="12192000" cy="6662058"/>
          </a:xfrm>
          <a:prstGeom prst="rect">
            <a:avLst/>
          </a:prstGeom>
        </p:spPr>
      </p:pic>
      <p:sp>
        <p:nvSpPr>
          <p:cNvPr id="6" name="矩形 5"/>
          <p:cNvSpPr/>
          <p:nvPr/>
        </p:nvSpPr>
        <p:spPr>
          <a:xfrm>
            <a:off x="2695903" y="3200400"/>
            <a:ext cx="2412125" cy="3783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5281448" y="3147452"/>
            <a:ext cx="6303329"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TW" altLang="en-US" sz="2400" b="1" dirty="0" smtClean="0">
                <a:solidFill>
                  <a:srgbClr val="FF0000"/>
                </a:solidFill>
              </a:rPr>
              <a:t>開發成本  </a:t>
            </a:r>
            <a:r>
              <a:rPr lang="en-US" altLang="zh-TW" sz="2400" b="1" dirty="0" smtClean="0">
                <a:solidFill>
                  <a:srgbClr val="FF0000"/>
                </a:solidFill>
              </a:rPr>
              <a:t>-5,000</a:t>
            </a:r>
            <a:r>
              <a:rPr lang="zh-TW" altLang="en-US" sz="2400" b="1" dirty="0" smtClean="0">
                <a:solidFill>
                  <a:srgbClr val="FF0000"/>
                </a:solidFill>
              </a:rPr>
              <a:t>千美元</a:t>
            </a:r>
            <a:r>
              <a:rPr lang="en-US" altLang="zh-TW" sz="2400" b="1" dirty="0" smtClean="0">
                <a:solidFill>
                  <a:srgbClr val="FF0000"/>
                </a:solidFill>
              </a:rPr>
              <a:t>/4</a:t>
            </a:r>
            <a:r>
              <a:rPr lang="zh-TW" altLang="en-US" sz="2400" b="1" dirty="0" smtClean="0">
                <a:solidFill>
                  <a:srgbClr val="FF0000"/>
                </a:solidFill>
              </a:rPr>
              <a:t>季</a:t>
            </a:r>
            <a:r>
              <a:rPr lang="en-US" altLang="zh-TW" sz="2400" b="1" dirty="0" smtClean="0">
                <a:solidFill>
                  <a:srgbClr val="FF0000"/>
                </a:solidFill>
              </a:rPr>
              <a:t>=-1,250</a:t>
            </a:r>
            <a:r>
              <a:rPr lang="zh-TW" altLang="en-US" sz="2400" b="1" dirty="0" smtClean="0">
                <a:solidFill>
                  <a:srgbClr val="FF0000"/>
                </a:solidFill>
              </a:rPr>
              <a:t>千美元</a:t>
            </a:r>
            <a:endParaRPr lang="zh-TW" altLang="en-US" sz="2400" b="1" dirty="0">
              <a:solidFill>
                <a:srgbClr val="FF0000"/>
              </a:solidFill>
            </a:endParaRPr>
          </a:p>
        </p:txBody>
      </p:sp>
      <p:sp>
        <p:nvSpPr>
          <p:cNvPr id="8" name="矩形 7"/>
          <p:cNvSpPr/>
          <p:nvPr/>
        </p:nvSpPr>
        <p:spPr>
          <a:xfrm>
            <a:off x="5496910" y="3857297"/>
            <a:ext cx="2412125" cy="3783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6096000" y="4403438"/>
            <a:ext cx="5460149"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TW" altLang="en-US" sz="2400" b="1" dirty="0" smtClean="0">
                <a:solidFill>
                  <a:srgbClr val="FF0000"/>
                </a:solidFill>
              </a:rPr>
              <a:t>生產量  </a:t>
            </a:r>
            <a:r>
              <a:rPr lang="en-US" altLang="zh-TW" sz="2400" b="1" dirty="0" smtClean="0">
                <a:solidFill>
                  <a:srgbClr val="FF0000"/>
                </a:solidFill>
              </a:rPr>
              <a:t>20,000</a:t>
            </a:r>
            <a:r>
              <a:rPr lang="zh-TW" altLang="en-US" sz="2400" b="1" dirty="0" smtClean="0">
                <a:solidFill>
                  <a:srgbClr val="FF0000"/>
                </a:solidFill>
              </a:rPr>
              <a:t>單位</a:t>
            </a:r>
            <a:r>
              <a:rPr lang="en-US" altLang="zh-TW" sz="2400" b="1" dirty="0" smtClean="0">
                <a:solidFill>
                  <a:srgbClr val="FF0000"/>
                </a:solidFill>
              </a:rPr>
              <a:t>/4</a:t>
            </a:r>
            <a:r>
              <a:rPr lang="zh-TW" altLang="en-US" sz="2400" b="1" dirty="0" smtClean="0">
                <a:solidFill>
                  <a:srgbClr val="FF0000"/>
                </a:solidFill>
              </a:rPr>
              <a:t>季</a:t>
            </a:r>
            <a:r>
              <a:rPr lang="en-US" altLang="zh-TW" sz="2400" b="1" dirty="0" smtClean="0">
                <a:solidFill>
                  <a:srgbClr val="FF0000"/>
                </a:solidFill>
              </a:rPr>
              <a:t>=5,000</a:t>
            </a:r>
            <a:r>
              <a:rPr lang="zh-TW" altLang="en-US" sz="2400" b="1" dirty="0" smtClean="0">
                <a:solidFill>
                  <a:srgbClr val="FF0000"/>
                </a:solidFill>
              </a:rPr>
              <a:t>單位</a:t>
            </a:r>
            <a:endParaRPr lang="zh-TW" altLang="en-US" sz="2400" b="1" dirty="0">
              <a:solidFill>
                <a:srgbClr val="FF0000"/>
              </a:solidFill>
            </a:endParaRPr>
          </a:p>
        </p:txBody>
      </p:sp>
      <p:graphicFrame>
        <p:nvGraphicFramePr>
          <p:cNvPr id="10" name="表格 9"/>
          <p:cNvGraphicFramePr>
            <a:graphicFrameLocks noGrp="1"/>
          </p:cNvGraphicFramePr>
          <p:nvPr>
            <p:extLst/>
          </p:nvPr>
        </p:nvGraphicFramePr>
        <p:xfrm>
          <a:off x="7360745" y="126123"/>
          <a:ext cx="4684110" cy="2377440"/>
        </p:xfrm>
        <a:graphic>
          <a:graphicData uri="http://schemas.openxmlformats.org/drawingml/2006/table">
            <a:tbl>
              <a:tblPr bandRow="1">
                <a:tableStyleId>{BDBED569-4797-4DF1-A0F4-6AAB3CD982D8}</a:tableStyleId>
              </a:tblPr>
              <a:tblGrid>
                <a:gridCol w="2177393"/>
                <a:gridCol w="2506717"/>
              </a:tblGrid>
              <a:tr h="370840">
                <a:tc>
                  <a:txBody>
                    <a:bodyPr/>
                    <a:lstStyle/>
                    <a:p>
                      <a:pPr algn="ctr"/>
                      <a:r>
                        <a:rPr lang="zh-TW" altLang="en-US" sz="2000" dirty="0" smtClean="0"/>
                        <a:t>開發成本</a:t>
                      </a:r>
                      <a:endParaRPr lang="zh-TW" altLang="en-US" sz="2000" dirty="0"/>
                    </a:p>
                  </a:txBody>
                  <a:tcPr>
                    <a:solidFill>
                      <a:schemeClr val="bg1"/>
                    </a:solidFill>
                  </a:tcPr>
                </a:tc>
                <a:tc>
                  <a:txBody>
                    <a:bodyPr/>
                    <a:lstStyle/>
                    <a:p>
                      <a:pPr algn="ctr"/>
                      <a:r>
                        <a:rPr lang="en-US" altLang="zh-TW" sz="2000" dirty="0" smtClean="0"/>
                        <a:t>500</a:t>
                      </a:r>
                      <a:r>
                        <a:rPr lang="zh-TW" altLang="en-US" sz="2000" dirty="0" smtClean="0"/>
                        <a:t>萬美元</a:t>
                      </a:r>
                      <a:endParaRPr lang="zh-TW" altLang="en-US" sz="2000" dirty="0"/>
                    </a:p>
                  </a:txBody>
                  <a:tcPr>
                    <a:solidFill>
                      <a:schemeClr val="bg1"/>
                    </a:solidFill>
                  </a:tcPr>
                </a:tc>
              </a:tr>
              <a:tr h="370840">
                <a:tc>
                  <a:txBody>
                    <a:bodyPr/>
                    <a:lstStyle/>
                    <a:p>
                      <a:pPr algn="ctr"/>
                      <a:r>
                        <a:rPr lang="zh-TW" altLang="en-US" sz="2000" dirty="0" smtClean="0"/>
                        <a:t>試產成本</a:t>
                      </a:r>
                      <a:endParaRPr lang="en-US" altLang="zh-TW" sz="2000" dirty="0" smtClean="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200</a:t>
                      </a:r>
                      <a:r>
                        <a:rPr lang="zh-TW" altLang="en-US" sz="2000" dirty="0" smtClean="0"/>
                        <a:t>萬美元</a:t>
                      </a:r>
                    </a:p>
                  </a:txBody>
                  <a:tcPr>
                    <a:solidFill>
                      <a:schemeClr val="bg1"/>
                    </a:solidFill>
                  </a:tcPr>
                </a:tc>
              </a:tr>
              <a:tr h="370840">
                <a:tc>
                  <a:txBody>
                    <a:bodyPr/>
                    <a:lstStyle/>
                    <a:p>
                      <a:pPr algn="ctr"/>
                      <a:r>
                        <a:rPr lang="zh-TW" altLang="en-US" sz="2000" dirty="0" smtClean="0"/>
                        <a:t>行銷與客服成本</a:t>
                      </a:r>
                      <a:endParaRPr lang="zh-TW" altLang="en-US" sz="2000"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100</a:t>
                      </a:r>
                      <a:r>
                        <a:rPr lang="zh-TW" altLang="en-US" sz="2000" dirty="0" smtClean="0"/>
                        <a:t>萬美元</a:t>
                      </a:r>
                      <a:r>
                        <a:rPr lang="en-US" altLang="zh-TW" sz="2000" dirty="0" smtClean="0"/>
                        <a:t>/</a:t>
                      </a:r>
                      <a:r>
                        <a:rPr lang="zh-TW" altLang="en-US" sz="2000" dirty="0" smtClean="0"/>
                        <a:t>年</a:t>
                      </a:r>
                    </a:p>
                  </a:txBody>
                  <a:tcPr>
                    <a:solidFill>
                      <a:schemeClr val="bg1"/>
                    </a:solidFill>
                  </a:tcPr>
                </a:tc>
              </a:tr>
              <a:tr h="370840">
                <a:tc>
                  <a:txBody>
                    <a:bodyPr/>
                    <a:lstStyle/>
                    <a:p>
                      <a:pPr algn="ctr"/>
                      <a:r>
                        <a:rPr lang="zh-TW" altLang="en-US" sz="2000" dirty="0" smtClean="0"/>
                        <a:t>單位生產成本</a:t>
                      </a:r>
                      <a:endParaRPr lang="zh-TW" altLang="en-US" sz="2000" dirty="0"/>
                    </a:p>
                  </a:txBody>
                  <a:tcPr>
                    <a:solidFill>
                      <a:schemeClr val="bg1"/>
                    </a:solidFill>
                  </a:tcPr>
                </a:tc>
                <a:tc>
                  <a:txBody>
                    <a:bodyPr/>
                    <a:lstStyle/>
                    <a:p>
                      <a:pPr algn="ctr"/>
                      <a:r>
                        <a:rPr lang="en-US" altLang="zh-TW" sz="2000" dirty="0" smtClean="0"/>
                        <a:t>400</a:t>
                      </a:r>
                      <a:r>
                        <a:rPr lang="zh-TW" altLang="en-US" sz="2000" dirty="0" smtClean="0"/>
                        <a:t>美元</a:t>
                      </a:r>
                      <a:r>
                        <a:rPr lang="en-US" altLang="zh-TW" sz="2000" dirty="0" smtClean="0"/>
                        <a:t>/</a:t>
                      </a:r>
                      <a:r>
                        <a:rPr lang="zh-TW" altLang="en-US" sz="2000" dirty="0" smtClean="0"/>
                        <a:t>單位</a:t>
                      </a:r>
                      <a:endParaRPr lang="zh-TW" altLang="en-US" sz="2000" dirty="0"/>
                    </a:p>
                  </a:txBody>
                  <a:tcPr>
                    <a:solidFill>
                      <a:schemeClr val="bg1"/>
                    </a:solidFill>
                  </a:tcPr>
                </a:tc>
              </a:tr>
              <a:tr h="370840">
                <a:tc>
                  <a:txBody>
                    <a:bodyPr/>
                    <a:lstStyle/>
                    <a:p>
                      <a:pPr algn="ctr"/>
                      <a:r>
                        <a:rPr lang="zh-TW" altLang="en-US" sz="2000" dirty="0" smtClean="0"/>
                        <a:t>銷售與生產量</a:t>
                      </a:r>
                      <a:endParaRPr lang="zh-TW" altLang="en-US" sz="2000"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20,000</a:t>
                      </a:r>
                      <a:r>
                        <a:rPr lang="zh-TW" altLang="en-US" sz="2000" dirty="0" smtClean="0"/>
                        <a:t>單位</a:t>
                      </a:r>
                      <a:r>
                        <a:rPr lang="en-US" altLang="zh-TW" sz="2000" dirty="0" smtClean="0"/>
                        <a:t>/</a:t>
                      </a:r>
                      <a:r>
                        <a:rPr lang="zh-TW" altLang="en-US" sz="2000" dirty="0" smtClean="0"/>
                        <a:t>年</a:t>
                      </a:r>
                    </a:p>
                  </a:txBody>
                  <a:tcPr>
                    <a:solidFill>
                      <a:schemeClr val="bg1"/>
                    </a:solidFill>
                  </a:tcPr>
                </a:tc>
              </a:tr>
              <a:tr h="370840">
                <a:tc>
                  <a:txBody>
                    <a:bodyPr/>
                    <a:lstStyle/>
                    <a:p>
                      <a:pPr algn="ctr"/>
                      <a:r>
                        <a:rPr lang="zh-TW" altLang="en-US" sz="2000" dirty="0" smtClean="0"/>
                        <a:t>銷售收入</a:t>
                      </a:r>
                      <a:endParaRPr lang="zh-TW" altLang="en-US" sz="2000"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800</a:t>
                      </a:r>
                      <a:r>
                        <a:rPr lang="zh-TW" altLang="en-US" sz="2000" dirty="0" smtClean="0"/>
                        <a:t>萬美元</a:t>
                      </a:r>
                      <a:r>
                        <a:rPr lang="en-US" altLang="zh-TW" sz="2000" dirty="0" smtClean="0"/>
                        <a:t>/</a:t>
                      </a:r>
                      <a:r>
                        <a:rPr lang="zh-TW" altLang="en-US" sz="2000" dirty="0" smtClean="0"/>
                        <a:t>單位</a:t>
                      </a:r>
                    </a:p>
                  </a:txBody>
                  <a:tcPr>
                    <a:solidFill>
                      <a:schemeClr val="bg1"/>
                    </a:solidFill>
                  </a:tcPr>
                </a:tc>
              </a:tr>
            </a:tbl>
          </a:graphicData>
        </a:graphic>
      </p:graphicFrame>
      <p:sp>
        <p:nvSpPr>
          <p:cNvPr id="11" name="矩形 10"/>
          <p:cNvSpPr/>
          <p:nvPr/>
        </p:nvSpPr>
        <p:spPr>
          <a:xfrm>
            <a:off x="478221" y="5523186"/>
            <a:ext cx="11393213" cy="5623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2" name="文字方塊 11"/>
              <p:cNvSpPr txBox="1"/>
              <p:nvPr/>
            </p:nvSpPr>
            <p:spPr>
              <a:xfrm>
                <a:off x="919655" y="3857297"/>
                <a:ext cx="4361793" cy="154709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2400" b="1" dirty="0" smtClean="0">
                    <a:solidFill>
                      <a:srgbClr val="FF0000"/>
                    </a:solidFill>
                  </a:rPr>
                  <a:t>第三年第一季 現值</a:t>
                </a:r>
                <a:endParaRPr lang="en-US" altLang="zh-TW" sz="2400" b="1" dirty="0" smtClean="0">
                  <a:solidFill>
                    <a:srgbClr val="FF0000"/>
                  </a:solidFill>
                </a:endParaRPr>
              </a:p>
              <a:p>
                <a:r>
                  <a:rPr lang="en-US" altLang="zh-TW" sz="2400" b="1" dirty="0" smtClean="0">
                    <a:solidFill>
                      <a:srgbClr val="FF0000"/>
                    </a:solidFill>
                  </a:rPr>
                  <a:t>r=10%/</a:t>
                </a:r>
                <a:r>
                  <a:rPr lang="zh-TW" altLang="en-US" sz="2400" b="1" dirty="0" smtClean="0">
                    <a:solidFill>
                      <a:srgbClr val="FF0000"/>
                    </a:solidFill>
                  </a:rPr>
                  <a:t>年</a:t>
                </a:r>
                <a:r>
                  <a:rPr lang="en-US" altLang="zh-TW" sz="2400" b="1" dirty="0" smtClean="0">
                    <a:solidFill>
                      <a:srgbClr val="FF0000"/>
                    </a:solidFill>
                  </a:rPr>
                  <a:t>(2.5%/</a:t>
                </a:r>
                <a:r>
                  <a:rPr lang="zh-TW" altLang="en-US" sz="2400" b="1" dirty="0" smtClean="0">
                    <a:solidFill>
                      <a:srgbClr val="FF0000"/>
                    </a:solidFill>
                  </a:rPr>
                  <a:t>季</a:t>
                </a:r>
                <a:r>
                  <a:rPr lang="en-US" altLang="zh-TW" sz="2400" b="1" dirty="0" smtClean="0">
                    <a:solidFill>
                      <a:srgbClr val="FF0000"/>
                    </a:solidFill>
                  </a:rPr>
                  <a:t>)</a:t>
                </a:r>
                <a:endParaRPr lang="en-US" altLang="zh-TW" sz="2400" b="1" dirty="0">
                  <a:solidFill>
                    <a:srgbClr val="FF0000"/>
                  </a:solidFill>
                </a:endParaRPr>
              </a:p>
              <a:p>
                <a:pPr/>
                <a14:m>
                  <m:oMathPara xmlns:m="http://schemas.openxmlformats.org/officeDocument/2006/math">
                    <m:oMathParaPr>
                      <m:jc m:val="centerGroup"/>
                    </m:oMathParaPr>
                    <m:oMath xmlns:m="http://schemas.openxmlformats.org/officeDocument/2006/math">
                      <m:f>
                        <m:fPr>
                          <m:ctrlPr>
                            <a:rPr lang="en-US" altLang="zh-TW" sz="2400" b="1" i="1" smtClean="0">
                              <a:solidFill>
                                <a:srgbClr val="FF0000"/>
                              </a:solidFill>
                              <a:latin typeface="Cambria Math" panose="02040503050406030204" pitchFamily="18" charset="0"/>
                            </a:rPr>
                          </m:ctrlPr>
                        </m:fPr>
                        <m:num>
                          <m:r>
                            <a:rPr lang="en-US" altLang="zh-TW" sz="2400" b="1" i="1" smtClean="0">
                              <a:solidFill>
                                <a:srgbClr val="FF0000"/>
                              </a:solidFill>
                              <a:latin typeface="Cambria Math"/>
                            </a:rPr>
                            <m:t>$</m:t>
                          </m:r>
                          <m:r>
                            <a:rPr lang="en-US" altLang="zh-TW" sz="2400" b="1" i="1" smtClean="0">
                              <a:solidFill>
                                <a:srgbClr val="FF0000"/>
                              </a:solidFill>
                              <a:latin typeface="Cambria Math"/>
                            </a:rPr>
                            <m:t>𝟏</m:t>
                          </m:r>
                          <m:r>
                            <a:rPr lang="en-US" altLang="zh-TW" sz="2400" b="1" i="1" smtClean="0">
                              <a:solidFill>
                                <a:srgbClr val="FF0000"/>
                              </a:solidFill>
                              <a:latin typeface="Cambria Math"/>
                            </a:rPr>
                            <m:t>,</m:t>
                          </m:r>
                          <m:r>
                            <a:rPr lang="en-US" altLang="zh-TW" sz="2400" b="1" i="1" smtClean="0">
                              <a:solidFill>
                                <a:srgbClr val="FF0000"/>
                              </a:solidFill>
                              <a:latin typeface="Cambria Math"/>
                            </a:rPr>
                            <m:t>𝟕𝟓𝟎</m:t>
                          </m:r>
                          <m:r>
                            <a:rPr lang="en-US" altLang="zh-TW" sz="2400" b="1" i="1" smtClean="0">
                              <a:solidFill>
                                <a:srgbClr val="FF0000"/>
                              </a:solidFill>
                              <a:latin typeface="Cambria Math"/>
                            </a:rPr>
                            <m:t>,</m:t>
                          </m:r>
                          <m:r>
                            <a:rPr lang="en-US" altLang="zh-TW" sz="2400" b="1" i="1" smtClean="0">
                              <a:solidFill>
                                <a:srgbClr val="FF0000"/>
                              </a:solidFill>
                              <a:latin typeface="Cambria Math"/>
                            </a:rPr>
                            <m:t>𝟎𝟎𝟎</m:t>
                          </m:r>
                        </m:num>
                        <m:den>
                          <m:sSup>
                            <m:sSupPr>
                              <m:ctrlPr>
                                <a:rPr lang="en-US" altLang="zh-TW" sz="2400" b="1" i="1" smtClean="0">
                                  <a:solidFill>
                                    <a:srgbClr val="FF0000"/>
                                  </a:solidFill>
                                  <a:latin typeface="Cambria Math" panose="02040503050406030204" pitchFamily="18" charset="0"/>
                                </a:rPr>
                              </m:ctrlPr>
                            </m:sSupPr>
                            <m:e>
                              <m:r>
                                <a:rPr lang="en-US" altLang="zh-TW" sz="2400" b="1" i="1" smtClean="0">
                                  <a:solidFill>
                                    <a:srgbClr val="FF0000"/>
                                  </a:solidFill>
                                  <a:latin typeface="Cambria Math"/>
                                </a:rPr>
                                <m:t>𝟏</m:t>
                              </m:r>
                              <m:r>
                                <a:rPr lang="en-US" altLang="zh-TW" sz="2400" b="1" i="1" smtClean="0">
                                  <a:solidFill>
                                    <a:srgbClr val="FF0000"/>
                                  </a:solidFill>
                                  <a:latin typeface="Cambria Math"/>
                                </a:rPr>
                                <m:t>.</m:t>
                              </m:r>
                              <m:r>
                                <a:rPr lang="en-US" altLang="zh-TW" sz="2400" b="1" i="1" smtClean="0">
                                  <a:solidFill>
                                    <a:srgbClr val="FF0000"/>
                                  </a:solidFill>
                                  <a:latin typeface="Cambria Math"/>
                                </a:rPr>
                                <m:t>𝟎𝟐𝟓</m:t>
                              </m:r>
                            </m:e>
                            <m:sup>
                              <m:r>
                                <a:rPr lang="en-US" altLang="zh-TW" sz="2400" b="1" i="1" smtClean="0">
                                  <a:solidFill>
                                    <a:srgbClr val="FF0000"/>
                                  </a:solidFill>
                                  <a:latin typeface="Cambria Math"/>
                                </a:rPr>
                                <m:t>𝟗</m:t>
                              </m:r>
                            </m:sup>
                          </m:sSup>
                        </m:den>
                      </m:f>
                      <m:r>
                        <a:rPr lang="en-US" altLang="zh-TW" sz="2400" b="1" i="1" smtClean="0">
                          <a:solidFill>
                            <a:srgbClr val="FF0000"/>
                          </a:solidFill>
                          <a:latin typeface="Cambria Math"/>
                          <a:ea typeface="Cambria Math"/>
                        </a:rPr>
                        <m:t>=$</m:t>
                      </m:r>
                      <m:r>
                        <a:rPr lang="en-US" altLang="zh-TW" sz="2400" b="1" i="1" smtClean="0">
                          <a:solidFill>
                            <a:srgbClr val="FF0000"/>
                          </a:solidFill>
                          <a:latin typeface="Cambria Math"/>
                          <a:ea typeface="Cambria Math"/>
                        </a:rPr>
                        <m:t>𝟏</m:t>
                      </m:r>
                      <m:r>
                        <a:rPr lang="en-US" altLang="zh-TW" sz="2400" b="1" i="1" smtClean="0">
                          <a:solidFill>
                            <a:srgbClr val="FF0000"/>
                          </a:solidFill>
                          <a:latin typeface="Cambria Math"/>
                          <a:ea typeface="Cambria Math"/>
                        </a:rPr>
                        <m:t>,</m:t>
                      </m:r>
                      <m:r>
                        <a:rPr lang="en-US" altLang="zh-TW" sz="2400" b="1" i="1" smtClean="0">
                          <a:solidFill>
                            <a:srgbClr val="FF0000"/>
                          </a:solidFill>
                          <a:latin typeface="Cambria Math"/>
                          <a:ea typeface="Cambria Math"/>
                        </a:rPr>
                        <m:t>𝟒𝟎𝟏</m:t>
                      </m:r>
                      <m:r>
                        <a:rPr lang="en-US" altLang="zh-TW" sz="2400" b="1" i="1" smtClean="0">
                          <a:solidFill>
                            <a:srgbClr val="FF0000"/>
                          </a:solidFill>
                          <a:latin typeface="Cambria Math"/>
                          <a:ea typeface="Cambria Math"/>
                        </a:rPr>
                        <m:t>,</m:t>
                      </m:r>
                      <m:r>
                        <a:rPr lang="en-US" altLang="zh-TW" sz="2400" b="1" i="1" smtClean="0">
                          <a:solidFill>
                            <a:srgbClr val="FF0000"/>
                          </a:solidFill>
                          <a:latin typeface="Cambria Math"/>
                          <a:ea typeface="Cambria Math"/>
                        </a:rPr>
                        <m:t>𝟐𝟕𝟓</m:t>
                      </m:r>
                    </m:oMath>
                  </m:oMathPara>
                </a14:m>
                <a:endParaRPr lang="zh-TW" altLang="en-US" sz="2400" b="1" dirty="0">
                  <a:solidFill>
                    <a:srgbClr val="FF0000"/>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919655" y="3857297"/>
                <a:ext cx="4361793" cy="1547090"/>
              </a:xfrm>
              <a:prstGeom prst="rect">
                <a:avLst/>
              </a:prstGeom>
              <a:blipFill rotWithShape="0">
                <a:blip r:embed="rId4"/>
                <a:stretch>
                  <a:fillRect l="-2092" t="-2344"/>
                </a:stretch>
              </a:blipFill>
            </p:spPr>
            <p:txBody>
              <a:bodyPr/>
              <a:lstStyle/>
              <a:p>
                <a:r>
                  <a:rPr lang="zh-TW" altLang="en-US">
                    <a:noFill/>
                  </a:rPr>
                  <a:t> </a:t>
                </a:r>
              </a:p>
            </p:txBody>
          </p:sp>
        </mc:Fallback>
      </mc:AlternateContent>
      <p:sp>
        <p:nvSpPr>
          <p:cNvPr id="13" name="矩形 12"/>
          <p:cNvSpPr/>
          <p:nvPr/>
        </p:nvSpPr>
        <p:spPr>
          <a:xfrm>
            <a:off x="7227050" y="5446986"/>
            <a:ext cx="681986" cy="6385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478220" y="6085490"/>
            <a:ext cx="2911365" cy="4716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778468" y="5726143"/>
            <a:ext cx="436179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2400" b="1" dirty="0" smtClean="0">
                <a:solidFill>
                  <a:srgbClr val="FF0000"/>
                </a:solidFill>
              </a:rPr>
              <a:t>專案淨現值 </a:t>
            </a:r>
            <a:r>
              <a:rPr lang="en-US" altLang="zh-TW" sz="2400" b="1" dirty="0" smtClean="0">
                <a:solidFill>
                  <a:srgbClr val="FF0000"/>
                </a:solidFill>
              </a:rPr>
              <a:t>&gt;0</a:t>
            </a:r>
          </a:p>
          <a:p>
            <a:r>
              <a:rPr lang="zh-TW" altLang="en-US" sz="2400" b="1" dirty="0" smtClean="0">
                <a:solidFill>
                  <a:srgbClr val="FF0000"/>
                </a:solidFill>
              </a:rPr>
              <a:t>→模型支持繼續進行此專案</a:t>
            </a:r>
            <a:endParaRPr lang="zh-TW" altLang="en-US" sz="2400" b="1" dirty="0">
              <a:solidFill>
                <a:srgbClr val="FF0000"/>
              </a:solidFill>
            </a:endParaRPr>
          </a:p>
        </p:txBody>
      </p:sp>
      <p:sp>
        <p:nvSpPr>
          <p:cNvPr id="3" name="投影片編號版面配置區 2"/>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14</a:t>
            </a:fld>
            <a:endParaRPr lang="zh-TW" altLang="en-US"/>
          </a:p>
        </p:txBody>
      </p:sp>
      <p:sp>
        <p:nvSpPr>
          <p:cNvPr id="16" name="矩形 15"/>
          <p:cNvSpPr/>
          <p:nvPr/>
        </p:nvSpPr>
        <p:spPr>
          <a:xfrm>
            <a:off x="7227050" y="115029"/>
            <a:ext cx="4964950" cy="4099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297400" y="1715125"/>
            <a:ext cx="4894600" cy="427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496910" y="3324895"/>
            <a:ext cx="704193" cy="2079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1770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13"/>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2.3 </a:t>
            </a:r>
            <a:r>
              <a:rPr lang="zh-TW" altLang="en-US" dirty="0"/>
              <a:t>產品開發專案的經濟分析</a:t>
            </a:r>
          </a:p>
        </p:txBody>
      </p:sp>
      <p:sp>
        <p:nvSpPr>
          <p:cNvPr id="3" name="內容版面配置區 2"/>
          <p:cNvSpPr>
            <a:spLocks noGrp="1"/>
          </p:cNvSpPr>
          <p:nvPr>
            <p:ph idx="1"/>
          </p:nvPr>
        </p:nvSpPr>
        <p:spPr/>
        <p:txBody>
          <a:bodyPr/>
          <a:lstStyle/>
          <a:p>
            <a:r>
              <a:rPr lang="zh-TW" altLang="en-US" dirty="0" smtClean="0"/>
              <a:t>敏感度分析</a:t>
            </a:r>
            <a:endParaRPr lang="en-US" altLang="zh-TW" dirty="0" smtClean="0"/>
          </a:p>
          <a:p>
            <a:pPr lvl="1"/>
            <a:r>
              <a:rPr lang="zh-TW" altLang="en-US" dirty="0" smtClean="0"/>
              <a:t>變動財務模型中的一項因素</a:t>
            </a:r>
            <a:endParaRPr lang="en-US" altLang="zh-TW" dirty="0" smtClean="0"/>
          </a:p>
          <a:p>
            <a:pPr lvl="1"/>
            <a:r>
              <a:rPr lang="zh-TW" altLang="en-US" dirty="0" smtClean="0"/>
              <a:t>透過計算淨現值的變化，以回答「</a:t>
            </a:r>
            <a:r>
              <a:rPr lang="en-US" altLang="zh-TW" dirty="0" smtClean="0"/>
              <a:t>what-if</a:t>
            </a:r>
            <a:r>
              <a:rPr lang="zh-TW" altLang="en-US" dirty="0" smtClean="0"/>
              <a:t>」的問題</a:t>
            </a:r>
            <a:endParaRPr lang="en-US" altLang="zh-TW" dirty="0" smtClean="0"/>
          </a:p>
          <a:p>
            <a:endParaRPr lang="zh-TW" altLang="en-US" dirty="0"/>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12644" b="41610"/>
          <a:stretch/>
        </p:blipFill>
        <p:spPr>
          <a:xfrm>
            <a:off x="1077835" y="3174562"/>
            <a:ext cx="9144000" cy="3137338"/>
          </a:xfrm>
          <a:prstGeom prst="rect">
            <a:avLst/>
          </a:prstGeom>
        </p:spPr>
      </p:pic>
      <p:sp>
        <p:nvSpPr>
          <p:cNvPr id="5" name="投影片編號版面配置區 4"/>
          <p:cNvSpPr>
            <a:spLocks noGrp="1"/>
          </p:cNvSpPr>
          <p:nvPr>
            <p:ph type="sldNum" sz="quarter" idx="12"/>
          </p:nvPr>
        </p:nvSpPr>
        <p:spPr/>
        <p:txBody>
          <a:bodyPr/>
          <a:lstStyle/>
          <a:p>
            <a:fld id="{4F3EC7F9-20F6-441D-8874-8D67078CD730}" type="slidenum">
              <a:rPr lang="zh-TW" altLang="en-US" smtClean="0"/>
              <a:pPr/>
              <a:t>15</a:t>
            </a:fld>
            <a:endParaRPr lang="zh-TW" altLang="en-US" dirty="0"/>
          </a:p>
        </p:txBody>
      </p:sp>
      <p:sp>
        <p:nvSpPr>
          <p:cNvPr id="6" name="矩形 5"/>
          <p:cNvSpPr/>
          <p:nvPr/>
        </p:nvSpPr>
        <p:spPr>
          <a:xfrm>
            <a:off x="1077835" y="4924697"/>
            <a:ext cx="9144000" cy="3265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077835" y="5533014"/>
            <a:ext cx="9144000" cy="409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00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outerShdw blurRad="38100" dist="38100" dir="2700000" algn="tl">
                    <a:srgbClr val="000000">
                      <a:alpha val="43137"/>
                    </a:srgbClr>
                  </a:outerShdw>
                </a:effectLst>
              </a:rPr>
              <a:t>2.3 </a:t>
            </a:r>
            <a:r>
              <a:rPr lang="zh-TW" altLang="en-US" dirty="0">
                <a:effectLst>
                  <a:outerShdw blurRad="38100" dist="38100" dir="2700000" algn="tl">
                    <a:srgbClr val="000000">
                      <a:alpha val="43137"/>
                    </a:srgbClr>
                  </a:outerShdw>
                </a:effectLst>
              </a:rPr>
              <a:t>產品開發專案的經濟分析</a:t>
            </a:r>
          </a:p>
        </p:txBody>
      </p:sp>
      <p:sp>
        <p:nvSpPr>
          <p:cNvPr id="3" name="內容版面配置區 2"/>
          <p:cNvSpPr>
            <a:spLocks noGrp="1"/>
          </p:cNvSpPr>
          <p:nvPr>
            <p:ph idx="1"/>
          </p:nvPr>
        </p:nvSpPr>
        <p:spPr/>
        <p:txBody>
          <a:bodyPr/>
          <a:lstStyle/>
          <a:p>
            <a:r>
              <a:rPr lang="zh-TW" altLang="en-US" dirty="0" smtClean="0">
                <a:effectLst>
                  <a:outerShdw blurRad="38100" dist="38100" dir="2700000" algn="tl">
                    <a:srgbClr val="000000">
                      <a:alpha val="43137"/>
                    </a:srgbClr>
                  </a:outerShdw>
                </a:effectLst>
              </a:rPr>
              <a:t>財務模型與敏感度分析之限制</a:t>
            </a:r>
            <a:endParaRPr lang="en-US" altLang="zh-TW" dirty="0" smtClean="0">
              <a:effectLst>
                <a:outerShdw blurRad="38100" dist="38100" dir="2700000" algn="tl">
                  <a:srgbClr val="000000">
                    <a:alpha val="43137"/>
                  </a:srgbClr>
                </a:outerShdw>
              </a:effectLst>
            </a:endParaRPr>
          </a:p>
          <a:p>
            <a:pPr lvl="1"/>
            <a:r>
              <a:rPr lang="zh-TW" altLang="en-US" dirty="0">
                <a:effectLst>
                  <a:outerShdw blurRad="38100" dist="38100" dir="2700000" algn="tl">
                    <a:srgbClr val="000000">
                      <a:alpha val="43137"/>
                    </a:srgbClr>
                  </a:outerShdw>
                </a:effectLst>
              </a:rPr>
              <a:t>受限於可量化的</a:t>
            </a:r>
            <a:r>
              <a:rPr lang="zh-TW" altLang="en-US" dirty="0" smtClean="0">
                <a:effectLst>
                  <a:outerShdw blurRad="38100" dist="38100" dir="2700000" algn="tl">
                    <a:srgbClr val="000000">
                      <a:alpha val="43137"/>
                    </a:srgbClr>
                  </a:outerShdw>
                </a:effectLst>
              </a:rPr>
              <a:t>因素</a:t>
            </a:r>
            <a:endParaRPr lang="en-US" altLang="zh-TW" dirty="0" smtClean="0">
              <a:effectLst>
                <a:outerShdw blurRad="38100" dist="38100" dir="2700000" algn="tl">
                  <a:srgbClr val="000000">
                    <a:alpha val="43137"/>
                  </a:srgbClr>
                </a:outerShdw>
              </a:effectLst>
            </a:endParaRPr>
          </a:p>
          <a:p>
            <a:pPr lvl="1"/>
            <a:r>
              <a:rPr lang="zh-TW" altLang="en-US" dirty="0" smtClean="0">
                <a:effectLst>
                  <a:outerShdw blurRad="38100" dist="38100" dir="2700000" algn="tl">
                    <a:srgbClr val="000000">
                      <a:alpha val="43137"/>
                    </a:srgbClr>
                  </a:outerShdw>
                </a:effectLst>
              </a:rPr>
              <a:t>加諸規則與控制，限制了產品開發流程</a:t>
            </a:r>
            <a:endParaRPr lang="en-US" altLang="zh-TW" dirty="0" smtClean="0">
              <a:effectLst>
                <a:outerShdw blurRad="38100" dist="38100" dir="2700000" algn="tl">
                  <a:srgbClr val="000000">
                    <a:alpha val="43137"/>
                  </a:srgbClr>
                </a:outerShdw>
              </a:effectLst>
            </a:endParaRPr>
          </a:p>
          <a:p>
            <a:pPr lvl="1"/>
            <a:r>
              <a:rPr lang="zh-TW" altLang="en-US" dirty="0">
                <a:effectLst>
                  <a:outerShdw blurRad="38100" dist="38100" dir="2700000" algn="tl">
                    <a:srgbClr val="000000">
                      <a:alpha val="43137"/>
                    </a:srgbClr>
                  </a:outerShdw>
                </a:effectLst>
              </a:rPr>
              <a:t>建構</a:t>
            </a:r>
            <a:r>
              <a:rPr lang="zh-TW" altLang="en-US" dirty="0" smtClean="0">
                <a:effectLst>
                  <a:outerShdw blurRad="38100" dist="38100" dir="2700000" algn="tl">
                    <a:srgbClr val="000000">
                      <a:alpha val="43137"/>
                    </a:srgbClr>
                  </a:outerShdw>
                </a:effectLst>
              </a:rPr>
              <a:t>模型花費太多時間與成本</a:t>
            </a:r>
            <a:endParaRPr lang="en-US" altLang="zh-TW" dirty="0" smtClean="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經濟</a:t>
            </a:r>
            <a:r>
              <a:rPr lang="zh-TW" altLang="en-US" dirty="0" smtClean="0">
                <a:effectLst>
                  <a:outerShdw blurRad="38100" dist="38100" dir="2700000" algn="tl">
                    <a:srgbClr val="000000">
                      <a:alpha val="43137"/>
                    </a:srgbClr>
                  </a:outerShdw>
                </a:effectLst>
              </a:rPr>
              <a:t>分析的目的僅為了確認開發小組的決策是否具備經濟上的效益</a:t>
            </a:r>
          </a:p>
        </p:txBody>
      </p:sp>
      <p:sp>
        <p:nvSpPr>
          <p:cNvPr id="4" name="投影片編號版面配置區 3"/>
          <p:cNvSpPr>
            <a:spLocks noGrp="1"/>
          </p:cNvSpPr>
          <p:nvPr>
            <p:ph type="sldNum" sz="quarter" idx="12"/>
          </p:nvPr>
        </p:nvSpPr>
        <p:spPr/>
        <p:txBody>
          <a:bodyPr/>
          <a:lstStyle/>
          <a:p>
            <a:fld id="{4F3EC7F9-20F6-441D-8874-8D67078CD730}" type="slidenum">
              <a:rPr lang="zh-TW" altLang="en-US" smtClean="0"/>
              <a:pPr/>
              <a:t>16</a:t>
            </a:fld>
            <a:endParaRPr lang="zh-TW" altLang="en-US" dirty="0"/>
          </a:p>
        </p:txBody>
      </p:sp>
    </p:spTree>
    <p:extLst>
      <p:ext uri="{BB962C8B-B14F-4D97-AF65-F5344CB8AC3E}">
        <p14:creationId xmlns:p14="http://schemas.microsoft.com/office/powerpoint/2010/main" val="21243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2.4</a:t>
            </a:r>
            <a:r>
              <a:rPr lang="zh-TW" altLang="en-US" dirty="0" smtClean="0"/>
              <a:t> 顧客導向設計</a:t>
            </a:r>
            <a:endParaRPr lang="zh-TW" altLang="en-US" dirty="0"/>
          </a:p>
        </p:txBody>
      </p:sp>
      <p:sp>
        <p:nvSpPr>
          <p:cNvPr id="3" name="內容版面配置區 2"/>
          <p:cNvSpPr>
            <a:spLocks noGrp="1"/>
          </p:cNvSpPr>
          <p:nvPr>
            <p:ph idx="1"/>
          </p:nvPr>
        </p:nvSpPr>
        <p:spPr/>
        <p:txBody>
          <a:bodyPr/>
          <a:lstStyle/>
          <a:p>
            <a:r>
              <a:rPr lang="zh-TW" altLang="en-US" dirty="0" smtClean="0"/>
              <a:t>以使用者的觀點</a:t>
            </a:r>
            <a:endParaRPr lang="en-US" altLang="zh-TW" dirty="0" smtClean="0"/>
          </a:p>
          <a:p>
            <a:r>
              <a:rPr lang="zh-TW" altLang="en-US" dirty="0" smtClean="0"/>
              <a:t>「工業設計」－製造業</a:t>
            </a:r>
            <a:endParaRPr lang="en-US" altLang="zh-TW" dirty="0" smtClean="0"/>
          </a:p>
          <a:p>
            <a:endParaRPr lang="zh-TW" altLang="en-US" dirty="0"/>
          </a:p>
        </p:txBody>
      </p:sp>
      <p:sp>
        <p:nvSpPr>
          <p:cNvPr id="5" name="投影片編號版面配置區 4"/>
          <p:cNvSpPr>
            <a:spLocks noGrp="1"/>
          </p:cNvSpPr>
          <p:nvPr>
            <p:ph type="sldNum" sz="quarter" idx="12"/>
          </p:nvPr>
        </p:nvSpPr>
        <p:spPr/>
        <p:txBody>
          <a:bodyPr/>
          <a:lstStyle/>
          <a:p>
            <a:fld id="{4F3EC7F9-20F6-441D-8874-8D67078CD730}" type="slidenum">
              <a:rPr lang="zh-TW" altLang="en-US" smtClean="0"/>
              <a:pPr/>
              <a:t>17</a:t>
            </a:fld>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775" y="1667405"/>
            <a:ext cx="6384175" cy="4791304"/>
          </a:xfrm>
          <a:prstGeom prst="rect">
            <a:avLst/>
          </a:prstGeom>
        </p:spPr>
      </p:pic>
    </p:spTree>
    <p:extLst>
      <p:ext uri="{BB962C8B-B14F-4D97-AF65-F5344CB8AC3E}">
        <p14:creationId xmlns:p14="http://schemas.microsoft.com/office/powerpoint/2010/main" val="1672371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4945" y="710748"/>
            <a:ext cx="10515600" cy="1325563"/>
          </a:xfrm>
        </p:spPr>
        <p:txBody>
          <a:bodyPr/>
          <a:lstStyle/>
          <a:p>
            <a:r>
              <a:rPr lang="zh-TW" altLang="en-US" dirty="0" smtClean="0">
                <a:ln w="0"/>
                <a:effectLst>
                  <a:outerShdw blurRad="38100" dist="19050" dir="2700000" algn="tl" rotWithShape="0">
                    <a:schemeClr val="dk1">
                      <a:alpha val="40000"/>
                    </a:schemeClr>
                  </a:outerShdw>
                </a:effectLst>
              </a:rPr>
              <a:t>品質機能展開 </a:t>
            </a:r>
            <a:r>
              <a:rPr lang="en-US" altLang="zh-TW" dirty="0" smtClean="0">
                <a:ln w="0"/>
                <a:effectLst>
                  <a:outerShdw blurRad="38100" dist="19050" dir="2700000" algn="tl" rotWithShape="0">
                    <a:schemeClr val="dk1">
                      <a:alpha val="40000"/>
                    </a:schemeClr>
                  </a:outerShdw>
                </a:effectLst>
              </a:rPr>
              <a:t/>
            </a:r>
            <a:br>
              <a:rPr lang="en-US" altLang="zh-TW" dirty="0" smtClean="0">
                <a:ln w="0"/>
                <a:effectLst>
                  <a:outerShdw blurRad="38100" dist="19050" dir="2700000" algn="tl" rotWithShape="0">
                    <a:schemeClr val="dk1">
                      <a:alpha val="40000"/>
                    </a:schemeClr>
                  </a:outerShdw>
                </a:effectLst>
              </a:rPr>
            </a:br>
            <a:r>
              <a:rPr lang="en-US" altLang="zh-TW" dirty="0" smtClean="0">
                <a:ln w="0"/>
                <a:effectLst>
                  <a:outerShdw blurRad="38100" dist="19050" dir="2700000" algn="tl" rotWithShape="0">
                    <a:schemeClr val="dk1">
                      <a:alpha val="40000"/>
                    </a:schemeClr>
                  </a:outerShdw>
                </a:effectLst>
              </a:rPr>
              <a:t>(quality function deployment, QFD)</a:t>
            </a:r>
            <a:endParaRPr lang="zh-TW" altLang="en-US" dirty="0">
              <a:ln w="0"/>
              <a:effectLst>
                <a:outerShdw blurRad="38100" dist="19050" dir="2700000" algn="tl" rotWithShape="0">
                  <a:schemeClr val="dk1">
                    <a:alpha val="40000"/>
                  </a:schemeClr>
                </a:outerShdw>
              </a:effectLst>
            </a:endParaRPr>
          </a:p>
        </p:txBody>
      </p:sp>
      <p:graphicFrame>
        <p:nvGraphicFramePr>
          <p:cNvPr id="6" name="資料庫圖表 5"/>
          <p:cNvGraphicFramePr/>
          <p:nvPr>
            <p:extLst>
              <p:ext uri="{D42A27DB-BD31-4B8C-83A1-F6EECF244321}">
                <p14:modId xmlns:p14="http://schemas.microsoft.com/office/powerpoint/2010/main" val="515774080"/>
              </p:ext>
            </p:extLst>
          </p:nvPr>
        </p:nvGraphicFramePr>
        <p:xfrm>
          <a:off x="507650" y="1373529"/>
          <a:ext cx="11394790" cy="5183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2"/>
          </p:nvPr>
        </p:nvSpPr>
        <p:spPr/>
        <p:txBody>
          <a:bodyPr/>
          <a:lstStyle/>
          <a:p>
            <a:fld id="{4F3EC7F9-20F6-441D-8874-8D67078CD730}" type="slidenum">
              <a:rPr lang="zh-TW" altLang="en-US" smtClean="0"/>
              <a:pPr/>
              <a:t>18</a:t>
            </a:fld>
            <a:endParaRPr lang="zh-TW" altLang="en-US" dirty="0"/>
          </a:p>
        </p:txBody>
      </p:sp>
    </p:spTree>
    <p:extLst>
      <p:ext uri="{BB962C8B-B14F-4D97-AF65-F5344CB8AC3E}">
        <p14:creationId xmlns:p14="http://schemas.microsoft.com/office/powerpoint/2010/main" val="2200865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品質屋</a:t>
            </a:r>
            <a:r>
              <a:rPr lang="en-US" altLang="zh-TW" dirty="0" smtClean="0"/>
              <a:t>(house of quality, HOQ)</a:t>
            </a:r>
            <a:endParaRPr lang="zh-TW" altLang="en-US" dirty="0"/>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0992" r="20954" b="10915"/>
          <a:stretch/>
        </p:blipFill>
        <p:spPr>
          <a:xfrm>
            <a:off x="2412125" y="0"/>
            <a:ext cx="6985327" cy="6858000"/>
          </a:xfrm>
          <a:prstGeom prst="rect">
            <a:avLst/>
          </a:prstGeom>
        </p:spPr>
      </p:pic>
      <p:sp>
        <p:nvSpPr>
          <p:cNvPr id="3" name="投影片編號版面配置區 2"/>
          <p:cNvSpPr>
            <a:spLocks noGrp="1"/>
          </p:cNvSpPr>
          <p:nvPr>
            <p:ph type="sldNum" sz="quarter" idx="12"/>
          </p:nvPr>
        </p:nvSpPr>
        <p:spPr/>
        <p:txBody>
          <a:bodyPr/>
          <a:lstStyle/>
          <a:p>
            <a:fld id="{4F3EC7F9-20F6-441D-8874-8D67078CD730}" type="slidenum">
              <a:rPr lang="zh-TW" altLang="en-US" smtClean="0"/>
              <a:pPr/>
              <a:t>19</a:t>
            </a:fld>
            <a:endParaRPr lang="zh-TW" altLang="en-US" dirty="0"/>
          </a:p>
        </p:txBody>
      </p:sp>
      <p:grpSp>
        <p:nvGrpSpPr>
          <p:cNvPr id="6" name="群組 5"/>
          <p:cNvGrpSpPr/>
          <p:nvPr/>
        </p:nvGrpSpPr>
        <p:grpSpPr>
          <a:xfrm>
            <a:off x="2119357" y="1576552"/>
            <a:ext cx="2104204" cy="2806262"/>
            <a:chOff x="2119357" y="1576552"/>
            <a:chExt cx="2104204" cy="2806262"/>
          </a:xfrm>
        </p:grpSpPr>
        <p:sp>
          <p:nvSpPr>
            <p:cNvPr id="7" name="矩形 6"/>
            <p:cNvSpPr/>
            <p:nvPr/>
          </p:nvSpPr>
          <p:spPr>
            <a:xfrm>
              <a:off x="2412125" y="1828799"/>
              <a:ext cx="1811436" cy="255401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8" name="橢圓 7"/>
            <p:cNvSpPr/>
            <p:nvPr/>
          </p:nvSpPr>
          <p:spPr>
            <a:xfrm>
              <a:off x="2119357" y="1576552"/>
              <a:ext cx="520262" cy="5044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a:t>
              </a:r>
              <a:endParaRPr lang="zh-TW" altLang="en-US" dirty="0"/>
            </a:p>
          </p:txBody>
        </p:sp>
      </p:grpSp>
      <p:grpSp>
        <p:nvGrpSpPr>
          <p:cNvPr id="12" name="群組 11"/>
          <p:cNvGrpSpPr/>
          <p:nvPr/>
        </p:nvGrpSpPr>
        <p:grpSpPr>
          <a:xfrm>
            <a:off x="4210105" y="2023424"/>
            <a:ext cx="599090" cy="2359390"/>
            <a:chOff x="4210105" y="2023424"/>
            <a:chExt cx="599090" cy="2359390"/>
          </a:xfrm>
        </p:grpSpPr>
        <p:sp>
          <p:nvSpPr>
            <p:cNvPr id="13" name="矩形 12"/>
            <p:cNvSpPr/>
            <p:nvPr/>
          </p:nvSpPr>
          <p:spPr>
            <a:xfrm rot="5400000">
              <a:off x="3532188" y="3105807"/>
              <a:ext cx="1954924" cy="59909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4" name="橢圓 13"/>
            <p:cNvSpPr/>
            <p:nvPr/>
          </p:nvSpPr>
          <p:spPr>
            <a:xfrm>
              <a:off x="4264180" y="2023424"/>
              <a:ext cx="520262" cy="5044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grpSp>
      <p:grpSp>
        <p:nvGrpSpPr>
          <p:cNvPr id="15" name="群組 14"/>
          <p:cNvGrpSpPr/>
          <p:nvPr/>
        </p:nvGrpSpPr>
        <p:grpSpPr>
          <a:xfrm>
            <a:off x="7468311" y="943050"/>
            <a:ext cx="1888522" cy="3439764"/>
            <a:chOff x="7468311" y="943050"/>
            <a:chExt cx="1888522" cy="3439764"/>
          </a:xfrm>
        </p:grpSpPr>
        <p:sp>
          <p:nvSpPr>
            <p:cNvPr id="16" name="矩形 15"/>
            <p:cNvSpPr/>
            <p:nvPr/>
          </p:nvSpPr>
          <p:spPr>
            <a:xfrm rot="5400000">
              <a:off x="6705956" y="1992068"/>
              <a:ext cx="3153101" cy="162839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7" name="橢圓 16"/>
            <p:cNvSpPr/>
            <p:nvPr/>
          </p:nvSpPr>
          <p:spPr>
            <a:xfrm>
              <a:off x="8836571" y="943050"/>
              <a:ext cx="520262" cy="5044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3</a:t>
              </a:r>
              <a:endParaRPr lang="zh-TW" altLang="en-US" dirty="0"/>
            </a:p>
          </p:txBody>
        </p:sp>
      </p:grpSp>
      <p:grpSp>
        <p:nvGrpSpPr>
          <p:cNvPr id="18" name="群組 17"/>
          <p:cNvGrpSpPr/>
          <p:nvPr/>
        </p:nvGrpSpPr>
        <p:grpSpPr>
          <a:xfrm>
            <a:off x="3570890" y="810703"/>
            <a:ext cx="3856802" cy="1617186"/>
            <a:chOff x="3570890" y="810703"/>
            <a:chExt cx="3856802" cy="1617186"/>
          </a:xfrm>
        </p:grpSpPr>
        <p:sp>
          <p:nvSpPr>
            <p:cNvPr id="19" name="矩形 18"/>
            <p:cNvSpPr/>
            <p:nvPr/>
          </p:nvSpPr>
          <p:spPr>
            <a:xfrm>
              <a:off x="3773974" y="1229713"/>
              <a:ext cx="3653718" cy="119817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0" name="橢圓 19"/>
            <p:cNvSpPr/>
            <p:nvPr/>
          </p:nvSpPr>
          <p:spPr>
            <a:xfrm>
              <a:off x="3570890" y="810703"/>
              <a:ext cx="520262" cy="5044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grpSp>
      <p:grpSp>
        <p:nvGrpSpPr>
          <p:cNvPr id="9" name="群組 8"/>
          <p:cNvGrpSpPr/>
          <p:nvPr/>
        </p:nvGrpSpPr>
        <p:grpSpPr>
          <a:xfrm>
            <a:off x="2347909" y="3992796"/>
            <a:ext cx="5249924" cy="722754"/>
            <a:chOff x="2347909" y="3992796"/>
            <a:chExt cx="5249924" cy="722754"/>
          </a:xfrm>
        </p:grpSpPr>
        <p:sp>
          <p:nvSpPr>
            <p:cNvPr id="23" name="矩形 22"/>
            <p:cNvSpPr/>
            <p:nvPr/>
          </p:nvSpPr>
          <p:spPr>
            <a:xfrm>
              <a:off x="2492806" y="4251707"/>
              <a:ext cx="5105027" cy="46384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5" name="橢圓 24"/>
            <p:cNvSpPr/>
            <p:nvPr/>
          </p:nvSpPr>
          <p:spPr>
            <a:xfrm>
              <a:off x="2347909" y="3992796"/>
              <a:ext cx="520262" cy="5044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grpSp>
      <p:pic>
        <p:nvPicPr>
          <p:cNvPr id="26" name="圖片 25"/>
          <p:cNvPicPr>
            <a:picLocks noChangeAspect="1"/>
          </p:cNvPicPr>
          <p:nvPr/>
        </p:nvPicPr>
        <p:blipFill>
          <a:blip r:embed="rId4"/>
          <a:stretch>
            <a:fillRect/>
          </a:stretch>
        </p:blipFill>
        <p:spPr>
          <a:xfrm>
            <a:off x="1182465" y="-6565"/>
            <a:ext cx="9468476" cy="6823833"/>
          </a:xfrm>
          <a:prstGeom prst="rect">
            <a:avLst/>
          </a:prstGeom>
        </p:spPr>
      </p:pic>
      <p:grpSp>
        <p:nvGrpSpPr>
          <p:cNvPr id="30" name="群組 29"/>
          <p:cNvGrpSpPr/>
          <p:nvPr/>
        </p:nvGrpSpPr>
        <p:grpSpPr>
          <a:xfrm>
            <a:off x="1598598" y="3992794"/>
            <a:ext cx="6381619" cy="722754"/>
            <a:chOff x="2347909" y="3940224"/>
            <a:chExt cx="5249924" cy="775326"/>
          </a:xfrm>
        </p:grpSpPr>
        <p:sp>
          <p:nvSpPr>
            <p:cNvPr id="31" name="矩形 30"/>
            <p:cNvSpPr/>
            <p:nvPr/>
          </p:nvSpPr>
          <p:spPr>
            <a:xfrm>
              <a:off x="2492806" y="4251707"/>
              <a:ext cx="5105027" cy="46384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2" name="橢圓 31"/>
            <p:cNvSpPr/>
            <p:nvPr/>
          </p:nvSpPr>
          <p:spPr>
            <a:xfrm>
              <a:off x="2347909" y="3940224"/>
              <a:ext cx="428409" cy="5570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grpSp>
    </p:spTree>
    <p:extLst>
      <p:ext uri="{BB962C8B-B14F-4D97-AF65-F5344CB8AC3E}">
        <p14:creationId xmlns:p14="http://schemas.microsoft.com/office/powerpoint/2010/main" val="18108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目錄</a:t>
            </a:r>
            <a:endParaRPr lang="zh-TW" altLang="en-US" dirty="0"/>
          </a:p>
        </p:txBody>
      </p:sp>
      <p:sp>
        <p:nvSpPr>
          <p:cNvPr id="3" name="內容版面配置區 2"/>
          <p:cNvSpPr>
            <a:spLocks noGrp="1"/>
          </p:cNvSpPr>
          <p:nvPr>
            <p:ph idx="1"/>
          </p:nvPr>
        </p:nvSpPr>
        <p:spPr>
          <a:xfrm>
            <a:off x="1066799" y="1928624"/>
            <a:ext cx="10515600" cy="4351338"/>
          </a:xfrm>
        </p:spPr>
        <p:txBody>
          <a:bodyPr>
            <a:normAutofit lnSpcReduction="10000"/>
          </a:bodyPr>
          <a:lstStyle/>
          <a:p>
            <a:r>
              <a:rPr lang="zh-TW" altLang="en-US" dirty="0" smtClean="0"/>
              <a:t>產品設計流程</a:t>
            </a:r>
          </a:p>
          <a:p>
            <a:r>
              <a:rPr lang="zh-TW" altLang="en-US" dirty="0" smtClean="0"/>
              <a:t>產品開發流程</a:t>
            </a:r>
          </a:p>
          <a:p>
            <a:r>
              <a:rPr lang="zh-TW" altLang="en-US" dirty="0" smtClean="0"/>
              <a:t>產品開發專案的經濟分析</a:t>
            </a:r>
          </a:p>
          <a:p>
            <a:r>
              <a:rPr lang="zh-TW" altLang="en-US" dirty="0" smtClean="0"/>
              <a:t>顧客導向設計</a:t>
            </a:r>
          </a:p>
          <a:p>
            <a:r>
              <a:rPr lang="zh-TW" altLang="en-US" dirty="0" smtClean="0"/>
              <a:t>產品設計與製造裝配</a:t>
            </a:r>
          </a:p>
          <a:p>
            <a:r>
              <a:rPr lang="zh-TW" altLang="en-US" dirty="0" smtClean="0"/>
              <a:t>服務設計</a:t>
            </a:r>
          </a:p>
          <a:p>
            <a:r>
              <a:rPr lang="zh-TW" altLang="en-US" dirty="0" smtClean="0"/>
              <a:t>環保設計</a:t>
            </a:r>
          </a:p>
          <a:p>
            <a:r>
              <a:rPr lang="zh-TW" altLang="en-US" dirty="0" smtClean="0"/>
              <a:t>衡量產品開發績效</a:t>
            </a:r>
          </a:p>
          <a:p>
            <a:r>
              <a:rPr lang="zh-TW" altLang="en-US" dirty="0" smtClean="0"/>
              <a:t>個案：設計標竿「</a:t>
            </a:r>
            <a:r>
              <a:rPr lang="en-US" altLang="zh-TW" dirty="0" smtClean="0"/>
              <a:t>IKEA</a:t>
            </a:r>
            <a:r>
              <a:rPr lang="zh-TW" altLang="en-US" dirty="0" smtClean="0"/>
              <a:t>的魅力商品」</a:t>
            </a:r>
          </a:p>
        </p:txBody>
      </p:sp>
      <p:sp>
        <p:nvSpPr>
          <p:cNvPr id="8" name="投影片編號版面配置區 7"/>
          <p:cNvSpPr>
            <a:spLocks noGrp="1"/>
          </p:cNvSpPr>
          <p:nvPr>
            <p:ph type="sldNum" sz="quarter" idx="12"/>
          </p:nvPr>
        </p:nvSpPr>
        <p:spPr/>
        <p:txBody>
          <a:bodyPr/>
          <a:lstStyle/>
          <a:p>
            <a:fld id="{4F3EC7F9-20F6-441D-8874-8D67078CD730}" type="slidenum">
              <a:rPr lang="zh-TW" altLang="en-US" smtClean="0"/>
              <a:pPr/>
              <a:t>2</a:t>
            </a:fld>
            <a:endParaRPr lang="zh-TW" altLang="en-US" dirty="0"/>
          </a:p>
        </p:txBody>
      </p:sp>
    </p:spTree>
    <p:extLst>
      <p:ext uri="{BB962C8B-B14F-4D97-AF65-F5344CB8AC3E}">
        <p14:creationId xmlns:p14="http://schemas.microsoft.com/office/powerpoint/2010/main" val="1199798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8008" y="720058"/>
            <a:ext cx="10515600" cy="1325563"/>
          </a:xfrm>
        </p:spPr>
        <p:txBody>
          <a:bodyPr/>
          <a:lstStyle/>
          <a:p>
            <a:r>
              <a:rPr lang="zh-TW" altLang="en-US" dirty="0" smtClean="0"/>
              <a:t>價值分析</a:t>
            </a:r>
            <a:r>
              <a:rPr lang="en-US" altLang="zh-TW" dirty="0" smtClean="0"/>
              <a:t>/</a:t>
            </a:r>
            <a:r>
              <a:rPr lang="zh-TW" altLang="en-US" dirty="0" smtClean="0"/>
              <a:t>價值工程</a:t>
            </a:r>
            <a:r>
              <a:rPr lang="en-US" altLang="zh-TW" dirty="0" smtClean="0"/>
              <a:t/>
            </a:r>
            <a:br>
              <a:rPr lang="en-US" altLang="zh-TW" dirty="0" smtClean="0"/>
            </a:br>
            <a:r>
              <a:rPr lang="en-US" altLang="zh-TW" dirty="0" smtClean="0"/>
              <a:t>(value analysis/value engineering , VA/VE)</a:t>
            </a:r>
            <a:endParaRPr lang="zh-TW" altLang="en-US" dirty="0"/>
          </a:p>
        </p:txBody>
      </p:sp>
      <p:sp>
        <p:nvSpPr>
          <p:cNvPr id="3" name="內容版面配置區 2"/>
          <p:cNvSpPr>
            <a:spLocks noGrp="1"/>
          </p:cNvSpPr>
          <p:nvPr>
            <p:ph idx="1"/>
          </p:nvPr>
        </p:nvSpPr>
        <p:spPr>
          <a:xfrm>
            <a:off x="838200" y="2164079"/>
            <a:ext cx="10515600" cy="4012883"/>
          </a:xfrm>
        </p:spPr>
        <p:txBody>
          <a:bodyPr/>
          <a:lstStyle/>
          <a:p>
            <a:r>
              <a:rPr lang="zh-TW" altLang="en-US" dirty="0" smtClean="0"/>
              <a:t>產品對顧客的「價值」</a:t>
            </a:r>
            <a:endParaRPr lang="en-US" altLang="zh-TW" dirty="0" smtClean="0"/>
          </a:p>
          <a:p>
            <a:r>
              <a:rPr lang="zh-TW" altLang="en-US" dirty="0" smtClean="0"/>
              <a:t>簡化產品及生產流程</a:t>
            </a:r>
            <a:endParaRPr lang="en-US" altLang="zh-TW" dirty="0" smtClean="0"/>
          </a:p>
          <a:p>
            <a:r>
              <a:rPr lang="zh-TW" altLang="en-US" dirty="0" smtClean="0"/>
              <a:t>消除不必要的成本</a:t>
            </a:r>
            <a:endParaRPr lang="en-US" altLang="zh-TW" dirty="0" smtClean="0"/>
          </a:p>
        </p:txBody>
      </p:sp>
      <p:sp>
        <p:nvSpPr>
          <p:cNvPr id="6" name="向右箭號 5"/>
          <p:cNvSpPr/>
          <p:nvPr/>
        </p:nvSpPr>
        <p:spPr>
          <a:xfrm>
            <a:off x="1522444" y="4206241"/>
            <a:ext cx="2882763" cy="138429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3200" b="1" dirty="0">
                <a:solidFill>
                  <a:schemeClr val="bg1"/>
                </a:solidFill>
              </a:rPr>
              <a:t>價值</a:t>
            </a:r>
            <a:r>
              <a:rPr lang="zh-TW" altLang="en-US" sz="3200" b="1" dirty="0" smtClean="0">
                <a:solidFill>
                  <a:schemeClr val="bg1"/>
                </a:solidFill>
              </a:rPr>
              <a:t>工程</a:t>
            </a:r>
            <a:endParaRPr lang="en-US" altLang="zh-TW" sz="3200" b="1" dirty="0">
              <a:solidFill>
                <a:schemeClr val="bg1"/>
              </a:solidFill>
            </a:endParaRPr>
          </a:p>
        </p:txBody>
      </p:sp>
      <p:sp>
        <p:nvSpPr>
          <p:cNvPr id="13" name="向右箭號 12"/>
          <p:cNvSpPr/>
          <p:nvPr/>
        </p:nvSpPr>
        <p:spPr>
          <a:xfrm>
            <a:off x="7731897" y="4170520"/>
            <a:ext cx="2783704" cy="139355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3200" b="1" dirty="0">
                <a:solidFill>
                  <a:schemeClr val="bg1"/>
                </a:solidFill>
              </a:rPr>
              <a:t>價值</a:t>
            </a:r>
            <a:r>
              <a:rPr lang="zh-TW" altLang="en-US" sz="3200" b="1" dirty="0" smtClean="0">
                <a:solidFill>
                  <a:schemeClr val="bg1"/>
                </a:solidFill>
              </a:rPr>
              <a:t>分析</a:t>
            </a:r>
            <a:endParaRPr lang="zh-TW" altLang="en-US" sz="3200" b="1" dirty="0">
              <a:solidFill>
                <a:schemeClr val="bg1"/>
              </a:solidFill>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795" y="3739906"/>
            <a:ext cx="2555514" cy="2555514"/>
          </a:xfrm>
          <a:prstGeom prst="rect">
            <a:avLst/>
          </a:prstGeom>
        </p:spPr>
      </p:pic>
      <p:sp>
        <p:nvSpPr>
          <p:cNvPr id="8" name="投影片編號版面配置區 7"/>
          <p:cNvSpPr>
            <a:spLocks noGrp="1"/>
          </p:cNvSpPr>
          <p:nvPr>
            <p:ph type="sldNum" sz="quarter" idx="12"/>
          </p:nvPr>
        </p:nvSpPr>
        <p:spPr/>
        <p:txBody>
          <a:bodyPr/>
          <a:lstStyle/>
          <a:p>
            <a:fld id="{4F3EC7F9-20F6-441D-8874-8D67078CD730}" type="slidenum">
              <a:rPr lang="zh-TW" altLang="en-US" smtClean="0"/>
              <a:pPr/>
              <a:t>20</a:t>
            </a:fld>
            <a:endParaRPr lang="zh-TW" altLang="en-US" dirty="0"/>
          </a:p>
        </p:txBody>
      </p:sp>
    </p:spTree>
    <p:extLst>
      <p:ext uri="{BB962C8B-B14F-4D97-AF65-F5344CB8AC3E}">
        <p14:creationId xmlns:p14="http://schemas.microsoft.com/office/powerpoint/2010/main" val="3299828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3000" contrast="-55000"/>
                    </a14:imgEffect>
                  </a14:imgLayer>
                </a14:imgProps>
              </a:ext>
            </a:extLst>
          </a:blip>
          <a:srcRect l="12673" t="37146" r="9193"/>
          <a:stretch/>
        </p:blipFill>
        <p:spPr>
          <a:xfrm>
            <a:off x="4724400" y="4001294"/>
            <a:ext cx="6736080" cy="3048000"/>
          </a:xfrm>
          <a:prstGeom prst="rect">
            <a:avLst/>
          </a:prstGeom>
        </p:spPr>
      </p:pic>
      <p:sp>
        <p:nvSpPr>
          <p:cNvPr id="2" name="標題 1"/>
          <p:cNvSpPr>
            <a:spLocks noGrp="1"/>
          </p:cNvSpPr>
          <p:nvPr>
            <p:ph type="title"/>
          </p:nvPr>
        </p:nvSpPr>
        <p:spPr/>
        <p:txBody>
          <a:bodyPr/>
          <a:lstStyle/>
          <a:p>
            <a:r>
              <a:rPr lang="en-US" altLang="zh-TW" dirty="0" smtClean="0"/>
              <a:t>2.5 </a:t>
            </a:r>
            <a:r>
              <a:rPr lang="zh-TW" altLang="en-US" dirty="0" smtClean="0"/>
              <a:t>產品設計與製造裝配</a:t>
            </a:r>
            <a:endParaRPr lang="zh-TW" altLang="en-US" dirty="0"/>
          </a:p>
        </p:txBody>
      </p:sp>
      <p:sp>
        <p:nvSpPr>
          <p:cNvPr id="3" name="內容版面配置區 2"/>
          <p:cNvSpPr>
            <a:spLocks noGrp="1"/>
          </p:cNvSpPr>
          <p:nvPr>
            <p:ph idx="1"/>
          </p:nvPr>
        </p:nvSpPr>
        <p:spPr/>
        <p:txBody>
          <a:bodyPr/>
          <a:lstStyle/>
          <a:p>
            <a:r>
              <a:rPr lang="zh-TW" altLang="en-US" dirty="0" smtClean="0"/>
              <a:t>「設計」 產品美學設計</a:t>
            </a:r>
            <a:r>
              <a:rPr lang="en-US" altLang="zh-TW" dirty="0" smtClean="0"/>
              <a:t>?</a:t>
            </a:r>
            <a:r>
              <a:rPr lang="zh-TW" altLang="en-US" dirty="0" smtClean="0"/>
              <a:t> </a:t>
            </a:r>
            <a:endParaRPr lang="en-US" altLang="zh-TW" dirty="0" smtClean="0"/>
          </a:p>
          <a:p>
            <a:r>
              <a:rPr lang="zh-TW" altLang="en-US" dirty="0" smtClean="0"/>
              <a:t>建立系統的基本參數</a:t>
            </a:r>
            <a:endParaRPr lang="en-US" altLang="zh-TW" dirty="0" smtClean="0"/>
          </a:p>
          <a:p>
            <a:r>
              <a:rPr lang="zh-TW" altLang="en-US" dirty="0" smtClean="0"/>
              <a:t>電腦輔助設計</a:t>
            </a:r>
            <a:r>
              <a:rPr lang="en-US" altLang="zh-TW" dirty="0" smtClean="0"/>
              <a:t>(computer-aided design , CAD)</a:t>
            </a:r>
          </a:p>
          <a:p>
            <a:r>
              <a:rPr lang="zh-TW" altLang="en-US" dirty="0" smtClean="0"/>
              <a:t>「我設計 </a:t>
            </a:r>
            <a:r>
              <a:rPr lang="en-US" altLang="zh-TW" dirty="0" smtClean="0"/>
              <a:t>;</a:t>
            </a:r>
            <a:r>
              <a:rPr lang="zh-TW" altLang="en-US" dirty="0" smtClean="0"/>
              <a:t> 你製造」－隔牆法</a:t>
            </a:r>
            <a:r>
              <a:rPr lang="en-US" altLang="zh-TW" dirty="0" smtClean="0"/>
              <a:t>(over-the-wall approach)</a:t>
            </a:r>
          </a:p>
        </p:txBody>
      </p:sp>
      <p:sp>
        <p:nvSpPr>
          <p:cNvPr id="6" name="投影片編號版面配置區 5"/>
          <p:cNvSpPr>
            <a:spLocks noGrp="1"/>
          </p:cNvSpPr>
          <p:nvPr>
            <p:ph type="sldNum" sz="quarter" idx="12"/>
          </p:nvPr>
        </p:nvSpPr>
        <p:spPr/>
        <p:txBody>
          <a:bodyPr/>
          <a:lstStyle/>
          <a:p>
            <a:fld id="{4F3EC7F9-20F6-441D-8874-8D67078CD730}" type="slidenum">
              <a:rPr lang="zh-TW" altLang="en-US" smtClean="0"/>
              <a:pPr/>
              <a:t>21</a:t>
            </a:fld>
            <a:endParaRPr lang="zh-TW" altLang="en-US" dirty="0"/>
          </a:p>
        </p:txBody>
      </p:sp>
    </p:spTree>
    <p:extLst>
      <p:ext uri="{BB962C8B-B14F-4D97-AF65-F5344CB8AC3E}">
        <p14:creationId xmlns:p14="http://schemas.microsoft.com/office/powerpoint/2010/main" val="3368631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589279"/>
            <a:ext cx="10515600" cy="1325563"/>
          </a:xfrm>
        </p:spPr>
        <p:txBody>
          <a:bodyPr/>
          <a:lstStyle/>
          <a:p>
            <a:r>
              <a:rPr lang="en-US" altLang="zh-TW" dirty="0" smtClean="0"/>
              <a:t>DFMA</a:t>
            </a:r>
            <a:br>
              <a:rPr lang="en-US" altLang="zh-TW" dirty="0" smtClean="0"/>
            </a:br>
            <a:r>
              <a:rPr lang="en-US" altLang="zh-TW" dirty="0" smtClean="0"/>
              <a:t>(</a:t>
            </a:r>
            <a:r>
              <a:rPr lang="en-US" altLang="zh-TW" dirty="0"/>
              <a:t> Design for Manufacture and Assembly</a:t>
            </a:r>
            <a:r>
              <a:rPr lang="en-US" altLang="zh-TW" dirty="0" smtClean="0"/>
              <a:t>)</a:t>
            </a:r>
            <a:endParaRPr lang="zh-TW" altLang="en-US" dirty="0"/>
          </a:p>
        </p:txBody>
      </p:sp>
      <p:sp>
        <p:nvSpPr>
          <p:cNvPr id="3" name="內容版面配置區 2"/>
          <p:cNvSpPr>
            <a:spLocks noGrp="1"/>
          </p:cNvSpPr>
          <p:nvPr>
            <p:ph idx="1"/>
          </p:nvPr>
        </p:nvSpPr>
        <p:spPr>
          <a:xfrm>
            <a:off x="838200" y="2030571"/>
            <a:ext cx="10515600" cy="4351338"/>
          </a:xfrm>
        </p:spPr>
        <p:txBody>
          <a:bodyPr/>
          <a:lstStyle/>
          <a:p>
            <a:r>
              <a:rPr lang="zh-TW" altLang="en-US" dirty="0" smtClean="0"/>
              <a:t>減少產品零件數目，達簡化產品的效果</a:t>
            </a:r>
            <a:endParaRPr lang="en-US" altLang="zh-TW" dirty="0" smtClean="0"/>
          </a:p>
          <a:p>
            <a:r>
              <a:rPr lang="zh-TW" altLang="en-US" dirty="0" smtClean="0"/>
              <a:t>每加入一個零件，需以下列三項條件進行檢驗：</a:t>
            </a:r>
            <a:endParaRPr lang="en-US" altLang="zh-TW" dirty="0" smtClean="0"/>
          </a:p>
          <a:p>
            <a:pPr marL="914400" lvl="1" indent="-457200">
              <a:buFont typeface="+mj-lt"/>
              <a:buAutoNum type="arabicPeriod"/>
            </a:pPr>
            <a:r>
              <a:rPr lang="zh-TW" altLang="en-US" dirty="0" smtClean="0"/>
              <a:t>在產品作業時，若移除某個零件，是否會影響其他已組裝的零件？</a:t>
            </a:r>
            <a:endParaRPr lang="en-US" altLang="zh-TW" dirty="0" smtClean="0"/>
          </a:p>
          <a:p>
            <a:pPr marL="914400" lvl="1" indent="-457200">
              <a:buFont typeface="+mj-lt"/>
              <a:buAutoNum type="arabicPeriod"/>
            </a:pPr>
            <a:r>
              <a:rPr lang="zh-TW" altLang="en-US" dirty="0" smtClean="0"/>
              <a:t>零件的材質是否須與其他已組裝零件的材質不同</a:t>
            </a:r>
            <a:r>
              <a:rPr lang="en-US" altLang="zh-TW" dirty="0" smtClean="0"/>
              <a:t>?</a:t>
            </a:r>
            <a:r>
              <a:rPr lang="zh-TW" altLang="en-US" dirty="0" smtClean="0"/>
              <a:t>是否必須和其他已組裝的零件隔開</a:t>
            </a:r>
            <a:r>
              <a:rPr lang="en-US" altLang="zh-TW" dirty="0" smtClean="0"/>
              <a:t>?</a:t>
            </a:r>
          </a:p>
          <a:p>
            <a:pPr marL="914400" lvl="1" indent="-457200">
              <a:buFont typeface="+mj-lt"/>
              <a:buAutoNum type="arabicPeriod"/>
            </a:pPr>
            <a:r>
              <a:rPr lang="zh-TW" altLang="en-US" dirty="0" smtClean="0"/>
              <a:t>維修或設定產品時，是否需要拆除這個零件才能進行工作</a:t>
            </a:r>
            <a:r>
              <a:rPr lang="en-US" altLang="zh-TW" dirty="0" smtClean="0"/>
              <a:t>?</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051" y="4299231"/>
            <a:ext cx="2933890" cy="2342039"/>
          </a:xfrm>
          <a:prstGeom prst="rect">
            <a:avLst/>
          </a:prstGeom>
        </p:spPr>
      </p:pic>
      <p:sp>
        <p:nvSpPr>
          <p:cNvPr id="7" name="投影片編號版面配置區 6"/>
          <p:cNvSpPr>
            <a:spLocks noGrp="1"/>
          </p:cNvSpPr>
          <p:nvPr>
            <p:ph type="sldNum" sz="quarter" idx="12"/>
          </p:nvPr>
        </p:nvSpPr>
        <p:spPr/>
        <p:txBody>
          <a:bodyPr/>
          <a:lstStyle/>
          <a:p>
            <a:fld id="{4F3EC7F9-20F6-441D-8874-8D67078CD730}" type="slidenum">
              <a:rPr lang="zh-TW" altLang="en-US" smtClean="0"/>
              <a:pPr/>
              <a:t>22</a:t>
            </a:fld>
            <a:endParaRPr lang="zh-TW" altLang="en-US" dirty="0"/>
          </a:p>
        </p:txBody>
      </p:sp>
    </p:spTree>
    <p:extLst>
      <p:ext uri="{BB962C8B-B14F-4D97-AF65-F5344CB8AC3E}">
        <p14:creationId xmlns:p14="http://schemas.microsoft.com/office/powerpoint/2010/main" val="3725787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481805"/>
            <a:ext cx="10515600" cy="1325563"/>
          </a:xfrm>
        </p:spPr>
        <p:txBody>
          <a:bodyPr/>
          <a:lstStyle/>
          <a:p>
            <a:r>
              <a:rPr lang="en-US" altLang="zh-TW" dirty="0" smtClean="0"/>
              <a:t>2.6</a:t>
            </a:r>
            <a:r>
              <a:rPr lang="zh-TW" altLang="en-US" dirty="0" smtClean="0"/>
              <a:t> 產品服務設計</a:t>
            </a:r>
            <a:endParaRPr lang="zh-TW" altLang="en-US" dirty="0"/>
          </a:p>
        </p:txBody>
      </p:sp>
      <p:sp>
        <p:nvSpPr>
          <p:cNvPr id="3" name="內容版面配置區 2"/>
          <p:cNvSpPr>
            <a:spLocks noGrp="1"/>
          </p:cNvSpPr>
          <p:nvPr>
            <p:ph idx="1"/>
          </p:nvPr>
        </p:nvSpPr>
        <p:spPr>
          <a:xfrm>
            <a:off x="838200" y="1673225"/>
            <a:ext cx="10515600" cy="4351338"/>
          </a:xfrm>
        </p:spPr>
        <p:txBody>
          <a:bodyPr/>
          <a:lstStyle/>
          <a:p>
            <a:r>
              <a:rPr lang="zh-TW" altLang="en-US" dirty="0" smtClean="0"/>
              <a:t>如何因應可能的變化</a:t>
            </a:r>
            <a:r>
              <a:rPr lang="en-US" altLang="zh-TW" dirty="0" smtClean="0"/>
              <a:t>?</a:t>
            </a:r>
            <a:r>
              <a:rPr lang="zh-TW" altLang="en-US" dirty="0" smtClean="0"/>
              <a:t>對於作業成本與顧客感受的影響為何</a:t>
            </a:r>
            <a:r>
              <a:rPr lang="en-US" altLang="zh-TW" dirty="0" smtClean="0"/>
              <a:t>?</a:t>
            </a:r>
          </a:p>
          <a:p>
            <a:r>
              <a:rPr lang="zh-TW" altLang="en-US" dirty="0" smtClean="0"/>
              <a:t>「</a:t>
            </a:r>
            <a:r>
              <a:rPr lang="zh-TW" altLang="en-US" b="1" dirty="0" smtClean="0"/>
              <a:t>適配性」</a:t>
            </a:r>
            <a:endParaRPr lang="en-US" altLang="zh-TW" b="1" dirty="0" smtClean="0"/>
          </a:p>
          <a:p>
            <a:pPr marL="914400" lvl="1" indent="-457200">
              <a:buFont typeface="+mj-lt"/>
              <a:buAutoNum type="arabicPeriod"/>
            </a:pPr>
            <a:r>
              <a:rPr lang="zh-TW" altLang="en-US" sz="2000" b="1" dirty="0" smtClean="0"/>
              <a:t>服務經驗適配性</a:t>
            </a:r>
            <a:r>
              <a:rPr lang="zh-TW" altLang="en-US" sz="2000" dirty="0" smtClean="0"/>
              <a:t>－符合顧客現有的服務經驗</a:t>
            </a:r>
            <a:endParaRPr lang="en-US" altLang="zh-TW" sz="2000" dirty="0" smtClean="0"/>
          </a:p>
          <a:p>
            <a:pPr marL="914400" lvl="1" indent="-457200">
              <a:buFont typeface="+mj-lt"/>
              <a:buAutoNum type="arabicPeriod"/>
            </a:pPr>
            <a:r>
              <a:rPr lang="zh-TW" altLang="en-US" sz="2000" b="1" dirty="0" smtClean="0"/>
              <a:t>作業適配</a:t>
            </a:r>
            <a:r>
              <a:rPr lang="zh-TW" altLang="en-US" sz="2000" dirty="0" smtClean="0"/>
              <a:t>－考慮組織是否具備服務所需的作業技能</a:t>
            </a:r>
            <a:endParaRPr lang="en-US" altLang="zh-TW" sz="2000" dirty="0" smtClean="0"/>
          </a:p>
          <a:p>
            <a:pPr marL="914400" lvl="1" indent="-457200">
              <a:buFont typeface="+mj-lt"/>
              <a:buAutoNum type="arabicPeriod"/>
            </a:pPr>
            <a:r>
              <a:rPr lang="zh-TW" altLang="en-US" sz="2000" b="1" dirty="0" smtClean="0"/>
              <a:t>財</a:t>
            </a:r>
            <a:r>
              <a:rPr lang="zh-TW" altLang="en-US" sz="2000" b="1" dirty="0"/>
              <a:t>務</a:t>
            </a:r>
            <a:r>
              <a:rPr lang="zh-TW" altLang="en-US" sz="2000" b="1" dirty="0" smtClean="0"/>
              <a:t>影響</a:t>
            </a:r>
            <a:r>
              <a:rPr lang="zh-TW" altLang="en-US" sz="2000" dirty="0" smtClean="0"/>
              <a:t>－增加利潤為分析焦點</a:t>
            </a:r>
            <a:endParaRPr lang="en-US" altLang="zh-TW" dirty="0" smtClean="0"/>
          </a:p>
          <a:p>
            <a:endParaRPr lang="en-US" altLang="zh-TW" dirty="0" smtClean="0"/>
          </a:p>
          <a:p>
            <a:pPr marL="914400" lvl="1" indent="-457200">
              <a:buFont typeface="+mj-lt"/>
              <a:buAutoNum type="arabicPeriod"/>
            </a:pPr>
            <a:endParaRPr lang="en-US" altLang="zh-TW" sz="2000" dirty="0"/>
          </a:p>
        </p:txBody>
      </p:sp>
      <p:pic>
        <p:nvPicPr>
          <p:cNvPr id="7" name="圖片 6"/>
          <p:cNvPicPr>
            <a:picLocks noChangeAspect="1"/>
          </p:cNvPicPr>
          <p:nvPr/>
        </p:nvPicPr>
        <p:blipFill>
          <a:blip r:embed="rId3"/>
          <a:stretch>
            <a:fillRect/>
          </a:stretch>
        </p:blipFill>
        <p:spPr>
          <a:xfrm rot="478652">
            <a:off x="7371178" y="3472964"/>
            <a:ext cx="4629586" cy="3078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圖片 9"/>
          <p:cNvPicPr>
            <a:picLocks noChangeAspect="1"/>
          </p:cNvPicPr>
          <p:nvPr/>
        </p:nvPicPr>
        <p:blipFill>
          <a:blip r:embed="rId4"/>
          <a:stretch>
            <a:fillRect/>
          </a:stretch>
        </p:blipFill>
        <p:spPr>
          <a:xfrm>
            <a:off x="2897297" y="3991676"/>
            <a:ext cx="4707321" cy="285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p:cNvPicPr>
            <a:picLocks noChangeAspect="1"/>
          </p:cNvPicPr>
          <p:nvPr/>
        </p:nvPicPr>
        <p:blipFill>
          <a:blip r:embed="rId5" cstate="print">
            <a:extLst>
              <a:ext uri="{BEBA8EAE-BF5A-486C-A8C5-ECC9F3942E4B}">
                <a14:imgProps xmlns:a14="http://schemas.microsoft.com/office/drawing/2010/main">
                  <a14:imgLayer r:embed="rId6">
                    <a14:imgEffect>
                      <a14:backgroundRemoval t="15636" b="91455" l="3879" r="93273">
                        <a14:foregroundMark x1="22727" y1="27152" x2="22727" y2="27152"/>
                        <a14:foregroundMark x1="24121" y1="26424" x2="24121" y2="26424"/>
                        <a14:foregroundMark x1="46848" y1="17212" x2="46848" y2="17212"/>
                        <a14:foregroundMark x1="55576" y1="17212" x2="55576" y2="17212"/>
                        <a14:foregroundMark x1="76727" y1="28727" x2="76727" y2="28727"/>
                      </a14:backgroundRemoval>
                    </a14:imgEffect>
                  </a14:imgLayer>
                </a14:imgProps>
              </a:ext>
              <a:ext uri="{28A0092B-C50C-407E-A947-70E740481C1C}">
                <a14:useLocalDpi xmlns:a14="http://schemas.microsoft.com/office/drawing/2010/main" val="0"/>
              </a:ext>
            </a:extLst>
          </a:blip>
          <a:stretch>
            <a:fillRect/>
          </a:stretch>
        </p:blipFill>
        <p:spPr>
          <a:xfrm>
            <a:off x="6728912" y="5008586"/>
            <a:ext cx="2336754" cy="2336754"/>
          </a:xfrm>
          <a:prstGeom prst="rect">
            <a:avLst/>
          </a:prstGeom>
        </p:spPr>
      </p:pic>
      <p:sp>
        <p:nvSpPr>
          <p:cNvPr id="5" name="投影片編號版面配置區 4"/>
          <p:cNvSpPr>
            <a:spLocks noGrp="1"/>
          </p:cNvSpPr>
          <p:nvPr>
            <p:ph type="sldNum" sz="quarter" idx="12"/>
          </p:nvPr>
        </p:nvSpPr>
        <p:spPr/>
        <p:txBody>
          <a:bodyPr/>
          <a:lstStyle/>
          <a:p>
            <a:fld id="{4F3EC7F9-20F6-441D-8874-8D67078CD730}" type="slidenum">
              <a:rPr lang="zh-TW" altLang="en-US" smtClean="0"/>
              <a:pPr/>
              <a:t>23</a:t>
            </a:fld>
            <a:endParaRPr lang="zh-TW" altLang="en-US" dirty="0"/>
          </a:p>
        </p:txBody>
      </p:sp>
    </p:spTree>
    <p:extLst>
      <p:ext uri="{BB962C8B-B14F-4D97-AF65-F5344CB8AC3E}">
        <p14:creationId xmlns:p14="http://schemas.microsoft.com/office/powerpoint/2010/main" val="1816947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500062"/>
            <a:ext cx="10515600" cy="1325563"/>
          </a:xfrm>
        </p:spPr>
        <p:txBody>
          <a:bodyPr/>
          <a:lstStyle/>
          <a:p>
            <a:r>
              <a:rPr lang="zh-TW" altLang="en-US" dirty="0" smtClean="0"/>
              <a:t>複雜性與選擇性</a:t>
            </a:r>
            <a:endParaRPr lang="zh-TW" altLang="en-US" dirty="0"/>
          </a:p>
        </p:txBody>
      </p:sp>
      <p:sp>
        <p:nvSpPr>
          <p:cNvPr id="3" name="內容版面配置區 2"/>
          <p:cNvSpPr>
            <a:spLocks noGrp="1"/>
          </p:cNvSpPr>
          <p:nvPr>
            <p:ph idx="1"/>
          </p:nvPr>
        </p:nvSpPr>
        <p:spPr/>
        <p:txBody>
          <a:bodyPr/>
          <a:lstStyle/>
          <a:p>
            <a:r>
              <a:rPr lang="zh-TW" altLang="en-US" b="1" dirty="0" smtClean="0"/>
              <a:t>複雜性</a:t>
            </a:r>
            <a:r>
              <a:rPr lang="zh-TW" altLang="en-US" dirty="0" smtClean="0"/>
              <a:t>－服務包含的步驟數目以及每個步驟的行動數目。</a:t>
            </a:r>
            <a:endParaRPr lang="en-US" altLang="zh-TW" dirty="0" smtClean="0"/>
          </a:p>
          <a:p>
            <a:r>
              <a:rPr lang="zh-TW" altLang="en-US" b="1" dirty="0" smtClean="0"/>
              <a:t>選擇性</a:t>
            </a:r>
            <a:r>
              <a:rPr lang="zh-TW" altLang="en-US" dirty="0" smtClean="0"/>
              <a:t>－依據顧客需求與服務人員具備的能力，雙方在每項步驟互動方式的數目。</a:t>
            </a:r>
            <a:endParaRPr lang="en-US" altLang="zh-TW" dirty="0" smtClean="0"/>
          </a:p>
          <a:p>
            <a:r>
              <a:rPr lang="zh-TW" altLang="en-US" dirty="0" smtClean="0"/>
              <a:t>高複雜性</a:t>
            </a:r>
            <a:r>
              <a:rPr lang="en-US" altLang="zh-TW" dirty="0" smtClean="0"/>
              <a:t>/</a:t>
            </a:r>
            <a:r>
              <a:rPr lang="zh-TW" altLang="en-US" dirty="0" smtClean="0"/>
              <a:t>選擇性；低複雜性</a:t>
            </a:r>
            <a:r>
              <a:rPr lang="en-US" altLang="zh-TW" dirty="0" smtClean="0"/>
              <a:t>/</a:t>
            </a:r>
            <a:r>
              <a:rPr lang="zh-TW" altLang="en-US" dirty="0" smtClean="0"/>
              <a:t>選擇性</a:t>
            </a:r>
            <a:endParaRPr lang="en-US" altLang="zh-TW" dirty="0" smtClean="0"/>
          </a:p>
        </p:txBody>
      </p:sp>
      <p:sp>
        <p:nvSpPr>
          <p:cNvPr id="5" name="投影片編號版面配置區 4"/>
          <p:cNvSpPr>
            <a:spLocks noGrp="1"/>
          </p:cNvSpPr>
          <p:nvPr>
            <p:ph type="sldNum" sz="quarter" idx="12"/>
          </p:nvPr>
        </p:nvSpPr>
        <p:spPr/>
        <p:txBody>
          <a:bodyPr/>
          <a:lstStyle/>
          <a:p>
            <a:fld id="{4F3EC7F9-20F6-441D-8874-8D67078CD730}" type="slidenum">
              <a:rPr lang="zh-TW" altLang="en-US" smtClean="0"/>
              <a:pPr/>
              <a:t>24</a:t>
            </a:fld>
            <a:endParaRPr lang="zh-TW" altLang="en-US" dirty="0"/>
          </a:p>
        </p:txBody>
      </p:sp>
    </p:spTree>
    <p:extLst>
      <p:ext uri="{BB962C8B-B14F-4D97-AF65-F5344CB8AC3E}">
        <p14:creationId xmlns:p14="http://schemas.microsoft.com/office/powerpoint/2010/main" val="1593770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2.7 </a:t>
            </a:r>
            <a:r>
              <a:rPr lang="zh-TW" altLang="en-US" dirty="0" smtClean="0"/>
              <a:t>環保設計</a:t>
            </a:r>
            <a:r>
              <a:rPr lang="en-US" altLang="zh-TW" dirty="0" smtClean="0"/>
              <a:t>(</a:t>
            </a:r>
            <a:r>
              <a:rPr lang="en-US" altLang="zh-TW" dirty="0" err="1" smtClean="0"/>
              <a:t>ecodesign</a:t>
            </a:r>
            <a:r>
              <a:rPr lang="en-US" altLang="zh-TW" dirty="0" smtClean="0"/>
              <a:t>)</a:t>
            </a:r>
            <a:endParaRPr lang="zh-TW" altLang="en-US" dirty="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t="1945"/>
          <a:stretch/>
        </p:blipFill>
        <p:spPr>
          <a:xfrm>
            <a:off x="8645237" y="2581839"/>
            <a:ext cx="3777484" cy="4059432"/>
          </a:xfrm>
          <a:prstGeom prst="rect">
            <a:avLst/>
          </a:prstGeom>
        </p:spPr>
      </p:pic>
      <p:sp>
        <p:nvSpPr>
          <p:cNvPr id="3" name="內容版面配置區 2"/>
          <p:cNvSpPr>
            <a:spLocks noGrp="1"/>
          </p:cNvSpPr>
          <p:nvPr>
            <p:ph idx="1"/>
          </p:nvPr>
        </p:nvSpPr>
        <p:spPr/>
        <p:txBody>
          <a:bodyPr/>
          <a:lstStyle/>
          <a:p>
            <a:r>
              <a:rPr lang="zh-TW" altLang="en-US" dirty="0" smtClean="0"/>
              <a:t>加入「環境因素」</a:t>
            </a:r>
            <a:endParaRPr lang="en-US" altLang="zh-TW" dirty="0" smtClean="0"/>
          </a:p>
          <a:p>
            <a:r>
              <a:rPr lang="zh-TW" altLang="en-US" dirty="0" smtClean="0"/>
              <a:t>為整合性的觀點，以三個層面考量產品</a:t>
            </a:r>
            <a:r>
              <a:rPr lang="en-US" altLang="zh-TW" dirty="0" smtClean="0"/>
              <a:t>/</a:t>
            </a:r>
            <a:r>
              <a:rPr lang="zh-TW" altLang="en-US" dirty="0" smtClean="0"/>
              <a:t>服務與環境的關係：</a:t>
            </a:r>
            <a:endParaRPr lang="en-US" altLang="zh-TW" dirty="0" smtClean="0"/>
          </a:p>
          <a:p>
            <a:pPr lvl="1"/>
            <a:r>
              <a:rPr lang="zh-TW" altLang="en-US" dirty="0" smtClean="0"/>
              <a:t>考量產品與服務整體生命週期</a:t>
            </a:r>
            <a:endParaRPr lang="en-US" altLang="zh-TW" dirty="0" smtClean="0"/>
          </a:p>
          <a:p>
            <a:pPr lvl="1"/>
            <a:r>
              <a:rPr lang="zh-TW" altLang="en-US" dirty="0" smtClean="0"/>
              <a:t>是產品為一個系統</a:t>
            </a:r>
            <a:endParaRPr lang="en-US" altLang="zh-TW" dirty="0" smtClean="0"/>
          </a:p>
          <a:p>
            <a:pPr lvl="1"/>
            <a:r>
              <a:rPr lang="zh-TW" altLang="en-US" dirty="0" smtClean="0"/>
              <a:t>以多評準方式評量一產品系統整體生命週期對環境的影響</a:t>
            </a:r>
            <a:endParaRPr lang="en-US" altLang="zh-TW" dirty="0" smtClean="0"/>
          </a:p>
          <a:p>
            <a:r>
              <a:rPr lang="zh-TW" altLang="en-US" dirty="0" smtClean="0"/>
              <a:t>「經濟面」</a:t>
            </a:r>
            <a:r>
              <a:rPr lang="en-US" altLang="zh-TW" dirty="0" smtClean="0"/>
              <a:t>+</a:t>
            </a:r>
            <a:r>
              <a:rPr lang="zh-TW" altLang="en-US" dirty="0" smtClean="0"/>
              <a:t>「環境面」</a:t>
            </a:r>
            <a:endParaRPr lang="en-US" altLang="zh-TW" dirty="0" smtClean="0"/>
          </a:p>
          <a:p>
            <a:endParaRPr lang="en-US" altLang="zh-TW" dirty="0"/>
          </a:p>
          <a:p>
            <a:pPr lvl="1"/>
            <a:endParaRPr lang="en-US" altLang="zh-TW" dirty="0" smtClean="0"/>
          </a:p>
          <a:p>
            <a:endParaRPr lang="en-US" altLang="zh-TW" dirty="0" smtClean="0"/>
          </a:p>
          <a:p>
            <a:endParaRPr lang="zh-TW" altLang="en-US" dirty="0"/>
          </a:p>
        </p:txBody>
      </p:sp>
      <p:sp>
        <p:nvSpPr>
          <p:cNvPr id="7" name="投影片編號版面配置區 6"/>
          <p:cNvSpPr>
            <a:spLocks noGrp="1"/>
          </p:cNvSpPr>
          <p:nvPr>
            <p:ph type="sldNum" sz="quarter" idx="12"/>
          </p:nvPr>
        </p:nvSpPr>
        <p:spPr/>
        <p:txBody>
          <a:bodyPr/>
          <a:lstStyle/>
          <a:p>
            <a:fld id="{4F3EC7F9-20F6-441D-8874-8D67078CD730}" type="slidenum">
              <a:rPr lang="zh-TW" altLang="en-US" smtClean="0"/>
              <a:pPr/>
              <a:t>25</a:t>
            </a:fld>
            <a:endParaRPr lang="zh-TW" altLang="en-US" dirty="0"/>
          </a:p>
        </p:txBody>
      </p:sp>
    </p:spTree>
    <p:extLst>
      <p:ext uri="{BB962C8B-B14F-4D97-AF65-F5344CB8AC3E}">
        <p14:creationId xmlns:p14="http://schemas.microsoft.com/office/powerpoint/2010/main" val="3815471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500062"/>
            <a:ext cx="10515600" cy="1325563"/>
          </a:xfrm>
        </p:spPr>
        <p:txBody>
          <a:bodyPr/>
          <a:lstStyle/>
          <a:p>
            <a:r>
              <a:rPr lang="en-US" altLang="zh-TW" dirty="0" smtClean="0"/>
              <a:t>2.8 </a:t>
            </a:r>
            <a:r>
              <a:rPr lang="zh-TW" altLang="en-US" dirty="0" smtClean="0"/>
              <a:t>衡量產品開發績效</a:t>
            </a:r>
            <a:endParaRPr lang="zh-TW" altLang="en-US" dirty="0"/>
          </a:p>
        </p:txBody>
      </p:sp>
      <p:sp>
        <p:nvSpPr>
          <p:cNvPr id="3" name="內容版面配置區 2"/>
          <p:cNvSpPr>
            <a:spLocks noGrp="1"/>
          </p:cNvSpPr>
          <p:nvPr>
            <p:ph idx="1"/>
          </p:nvPr>
        </p:nvSpPr>
        <p:spPr/>
        <p:txBody>
          <a:bodyPr/>
          <a:lstStyle/>
          <a:p>
            <a:r>
              <a:rPr lang="zh-TW" altLang="en-US" dirty="0" smtClean="0"/>
              <a:t>快速回應顧客需求的變化</a:t>
            </a:r>
            <a:endParaRPr lang="en-US" altLang="zh-TW" dirty="0" smtClean="0"/>
          </a:p>
          <a:p>
            <a:r>
              <a:rPr lang="zh-TW" altLang="en-US" dirty="0" smtClean="0"/>
              <a:t>快速回應競爭對手的行動</a:t>
            </a:r>
            <a:endParaRPr lang="en-US" altLang="zh-TW" dirty="0" smtClean="0"/>
          </a:p>
          <a:p>
            <a:r>
              <a:rPr lang="zh-TW" altLang="en-US" dirty="0" smtClean="0"/>
              <a:t>衡量產品開發是否成功：</a:t>
            </a:r>
            <a:endParaRPr lang="en-US" altLang="zh-TW" dirty="0" smtClean="0"/>
          </a:p>
          <a:p>
            <a:pPr marL="914400" lvl="1" indent="-457200">
              <a:buFont typeface="+mj-lt"/>
              <a:buAutoNum type="arabicPeriod"/>
            </a:pPr>
            <a:r>
              <a:rPr lang="zh-TW" altLang="en-US" dirty="0" smtClean="0"/>
              <a:t>新產品上市的速度與頻率</a:t>
            </a:r>
            <a:endParaRPr lang="en-US" altLang="zh-TW" b="1" dirty="0" smtClean="0"/>
          </a:p>
          <a:p>
            <a:pPr marL="914400" lvl="1" indent="-457200">
              <a:buFont typeface="+mj-lt"/>
              <a:buAutoNum type="arabicPeriod"/>
            </a:pPr>
            <a:r>
              <a:rPr lang="zh-TW" altLang="en-US" dirty="0" smtClean="0"/>
              <a:t>實</a:t>
            </a:r>
            <a:r>
              <a:rPr lang="zh-TW" altLang="en-US" dirty="0"/>
              <a:t>際</a:t>
            </a:r>
            <a:r>
              <a:rPr lang="zh-TW" altLang="en-US" dirty="0" smtClean="0"/>
              <a:t>開發流程的生產力</a:t>
            </a:r>
            <a:endParaRPr lang="en-US" altLang="zh-TW" b="1" dirty="0" smtClean="0"/>
          </a:p>
          <a:p>
            <a:pPr marL="914400" lvl="1" indent="-457200">
              <a:buFont typeface="+mj-lt"/>
              <a:buAutoNum type="arabicPeriod"/>
            </a:pPr>
            <a:r>
              <a:rPr lang="zh-TW" altLang="en-US" dirty="0" smtClean="0"/>
              <a:t>實</a:t>
            </a:r>
            <a:r>
              <a:rPr lang="zh-TW" altLang="en-US" dirty="0"/>
              <a:t>際</a:t>
            </a:r>
            <a:r>
              <a:rPr lang="zh-TW" altLang="en-US" dirty="0" smtClean="0"/>
              <a:t>推出產品的品</a:t>
            </a:r>
            <a:r>
              <a:rPr lang="zh-TW" altLang="en-US" dirty="0"/>
              <a:t>質</a:t>
            </a:r>
            <a:endParaRPr lang="en-US" altLang="zh-TW" b="1" dirty="0" smtClean="0"/>
          </a:p>
          <a:p>
            <a:pPr marL="0" indent="0">
              <a:buNone/>
            </a:pPr>
            <a:r>
              <a:rPr lang="en-US" altLang="zh-TW" b="1" dirty="0" smtClean="0"/>
              <a:t>		</a:t>
            </a:r>
          </a:p>
          <a:p>
            <a:endParaRPr lang="zh-TW" altLang="en-US" dirty="0"/>
          </a:p>
        </p:txBody>
      </p:sp>
      <p:graphicFrame>
        <p:nvGraphicFramePr>
          <p:cNvPr id="5" name="資料庫圖表 4"/>
          <p:cNvGraphicFramePr/>
          <p:nvPr>
            <p:extLst>
              <p:ext uri="{D42A27DB-BD31-4B8C-83A1-F6EECF244321}">
                <p14:modId xmlns:p14="http://schemas.microsoft.com/office/powerpoint/2010/main" val="1643554152"/>
              </p:ext>
            </p:extLst>
          </p:nvPr>
        </p:nvGraphicFramePr>
        <p:xfrm>
          <a:off x="4917089" y="1838216"/>
          <a:ext cx="7013258" cy="3981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fld id="{4F3EC7F9-20F6-441D-8874-8D67078CD730}" type="slidenum">
              <a:rPr lang="zh-TW" altLang="en-US" smtClean="0"/>
              <a:pPr/>
              <a:t>26</a:t>
            </a:fld>
            <a:endParaRPr lang="zh-TW" altLang="en-US" dirty="0"/>
          </a:p>
        </p:txBody>
      </p:sp>
    </p:spTree>
    <p:extLst>
      <p:ext uri="{BB962C8B-B14F-4D97-AF65-F5344CB8AC3E}">
        <p14:creationId xmlns:p14="http://schemas.microsoft.com/office/powerpoint/2010/main" val="3035643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571965"/>
            <a:ext cx="10515600" cy="1325563"/>
          </a:xfrm>
        </p:spPr>
        <p:txBody>
          <a:bodyPr/>
          <a:lstStyle/>
          <a:p>
            <a:r>
              <a:rPr lang="en-US" altLang="zh-TW" dirty="0" smtClean="0">
                <a:solidFill>
                  <a:schemeClr val="bg1"/>
                </a:solidFill>
              </a:rPr>
              <a:t>2.9 </a:t>
            </a:r>
            <a:r>
              <a:rPr lang="zh-TW" altLang="en-US" dirty="0" smtClean="0">
                <a:solidFill>
                  <a:schemeClr val="bg1"/>
                </a:solidFill>
              </a:rPr>
              <a:t>結論</a:t>
            </a:r>
            <a:endParaRPr lang="zh-TW" altLang="en-US" dirty="0">
              <a:solidFill>
                <a:schemeClr val="bg1"/>
              </a:solidFill>
            </a:endParaRPr>
          </a:p>
        </p:txBody>
      </p:sp>
      <p:sp>
        <p:nvSpPr>
          <p:cNvPr id="3" name="內容版面配置區 2"/>
          <p:cNvSpPr>
            <a:spLocks noGrp="1"/>
          </p:cNvSpPr>
          <p:nvPr>
            <p:ph idx="1"/>
          </p:nvPr>
        </p:nvSpPr>
        <p:spPr/>
        <p:txBody>
          <a:bodyPr/>
          <a:lstStyle/>
          <a:p>
            <a:r>
              <a:rPr lang="zh-TW" altLang="en-US" dirty="0" smtClean="0"/>
              <a:t>產品開發的一般性架構</a:t>
            </a:r>
            <a:endParaRPr lang="en-US" altLang="zh-TW" dirty="0" smtClean="0"/>
          </a:p>
          <a:p>
            <a:r>
              <a:rPr lang="zh-TW" altLang="en-US" dirty="0" smtClean="0"/>
              <a:t>如何修改此架構並應用於不同類型得產品</a:t>
            </a:r>
            <a:endParaRPr lang="en-US" altLang="zh-TW" dirty="0" smtClean="0"/>
          </a:p>
          <a:p>
            <a:r>
              <a:rPr lang="zh-TW" altLang="en-US" dirty="0" smtClean="0"/>
              <a:t>說明不同開發階段的經濟性計畫</a:t>
            </a:r>
            <a:endParaRPr lang="en-US" altLang="zh-TW" dirty="0" smtClean="0"/>
          </a:p>
          <a:p>
            <a:r>
              <a:rPr lang="zh-TW" altLang="en-US" dirty="0" smtClean="0"/>
              <a:t>制定良好決策的重要性</a:t>
            </a:r>
            <a:endParaRPr lang="en-US" altLang="zh-TW" dirty="0" smtClean="0"/>
          </a:p>
          <a:p>
            <a:r>
              <a:rPr lang="zh-TW" altLang="en-US" dirty="0" smtClean="0"/>
              <a:t>將顧客的觀點納入產品設計流程</a:t>
            </a:r>
            <a:endParaRPr lang="en-US" altLang="zh-TW" dirty="0" smtClean="0"/>
          </a:p>
          <a:p>
            <a:r>
              <a:rPr lang="zh-TW" altLang="en-US" dirty="0" smtClean="0"/>
              <a:t>設計易製性產品以及服務作業適配性的意義</a:t>
            </a:r>
            <a:endParaRPr lang="en-US" altLang="zh-TW" dirty="0" smtClean="0"/>
          </a:p>
          <a:p>
            <a:r>
              <a:rPr lang="zh-TW" altLang="en-US" dirty="0" smtClean="0"/>
              <a:t>提出多項可用以衡量產品設計活動績效的指標</a:t>
            </a:r>
            <a:endParaRPr lang="en-US" altLang="zh-TW" dirty="0" smtClean="0"/>
          </a:p>
          <a:p>
            <a:endParaRPr lang="zh-TW" altLang="en-US"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526" y="2865120"/>
            <a:ext cx="5431074" cy="3604259"/>
          </a:xfrm>
          <a:prstGeom prst="rect">
            <a:avLst/>
          </a:prstGeom>
        </p:spPr>
      </p:pic>
      <p:sp>
        <p:nvSpPr>
          <p:cNvPr id="7" name="投影片編號版面配置區 6"/>
          <p:cNvSpPr>
            <a:spLocks noGrp="1"/>
          </p:cNvSpPr>
          <p:nvPr>
            <p:ph type="sldNum" sz="quarter" idx="12"/>
          </p:nvPr>
        </p:nvSpPr>
        <p:spPr/>
        <p:txBody>
          <a:bodyPr/>
          <a:lstStyle/>
          <a:p>
            <a:fld id="{4F3EC7F9-20F6-441D-8874-8D67078CD730}" type="slidenum">
              <a:rPr lang="zh-TW" altLang="en-US" smtClean="0"/>
              <a:pPr/>
              <a:t>27</a:t>
            </a:fld>
            <a:endParaRPr lang="zh-TW" altLang="en-US" dirty="0"/>
          </a:p>
        </p:txBody>
      </p:sp>
    </p:spTree>
    <p:extLst>
      <p:ext uri="{BB962C8B-B14F-4D97-AF65-F5344CB8AC3E}">
        <p14:creationId xmlns:p14="http://schemas.microsoft.com/office/powerpoint/2010/main" val="1406498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744"/>
          <a:stretch/>
        </p:blipFill>
        <p:spPr>
          <a:xfrm>
            <a:off x="1841500" y="-135467"/>
            <a:ext cx="10350500" cy="6993467"/>
          </a:xfrm>
          <a:prstGeom prst="rect">
            <a:avLst/>
          </a:prstGeom>
        </p:spPr>
      </p:pic>
      <p:sp>
        <p:nvSpPr>
          <p:cNvPr id="3" name="文字方塊 2"/>
          <p:cNvSpPr txBox="1"/>
          <p:nvPr/>
        </p:nvSpPr>
        <p:spPr>
          <a:xfrm>
            <a:off x="476982" y="1763074"/>
            <a:ext cx="738664" cy="4708981"/>
          </a:xfrm>
          <a:prstGeom prst="rect">
            <a:avLst/>
          </a:prstGeom>
          <a:noFill/>
        </p:spPr>
        <p:txBody>
          <a:bodyPr vert="eaVert" wrap="none" rtlCol="0">
            <a:spAutoFit/>
          </a:bodyPr>
          <a:lstStyle/>
          <a:p>
            <a:r>
              <a:rPr lang="zh-TW" altLang="en-US" sz="3600" dirty="0" smtClean="0">
                <a:solidFill>
                  <a:schemeClr val="accent3">
                    <a:lumMod val="50000"/>
                  </a:schemeClr>
                </a:solidFill>
                <a:effectLst>
                  <a:outerShdw blurRad="38100" dist="38100" dir="2700000" algn="tl">
                    <a:srgbClr val="000000">
                      <a:alpha val="43137"/>
                    </a:srgbClr>
                  </a:outerShdw>
                </a:effectLst>
              </a:rPr>
              <a:t>宜家家居的設計與訂價</a:t>
            </a:r>
            <a:endParaRPr lang="zh-TW" altLang="en-US" sz="3600" dirty="0">
              <a:solidFill>
                <a:schemeClr val="accent3">
                  <a:lumMod val="50000"/>
                </a:schemeClr>
              </a:solidFill>
              <a:effectLst>
                <a:outerShdw blurRad="38100" dist="38100" dir="2700000" algn="tl">
                  <a:srgbClr val="000000">
                    <a:alpha val="43137"/>
                  </a:srgbClr>
                </a:outerShdw>
              </a:effectLst>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04" y="187249"/>
            <a:ext cx="1140820" cy="1372291"/>
          </a:xfrm>
          <a:prstGeom prst="rect">
            <a:avLst/>
          </a:prstGeom>
        </p:spPr>
      </p:pic>
      <p:sp>
        <p:nvSpPr>
          <p:cNvPr id="6" name="投影片編號版面配置區 5"/>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28</a:t>
            </a:fld>
            <a:endParaRPr lang="zh-TW" altLang="en-US"/>
          </a:p>
        </p:txBody>
      </p:sp>
    </p:spTree>
    <p:extLst>
      <p:ext uri="{BB962C8B-B14F-4D97-AF65-F5344CB8AC3E}">
        <p14:creationId xmlns:p14="http://schemas.microsoft.com/office/powerpoint/2010/main" val="153343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關</a:t>
            </a:r>
            <a:r>
              <a:rPr lang="zh-TW" altLang="en-US" dirty="0"/>
              <a:t>於</a:t>
            </a:r>
            <a:r>
              <a:rPr lang="en-US" altLang="zh-TW" dirty="0" smtClean="0"/>
              <a:t> IKEA</a:t>
            </a:r>
            <a:endParaRPr lang="zh-TW" altLang="en-US" dirty="0"/>
          </a:p>
        </p:txBody>
      </p:sp>
      <p:pic>
        <p:nvPicPr>
          <p:cNvPr id="4" name="內容版面配置區 3"/>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027142" y="1983280"/>
            <a:ext cx="5397500" cy="4351337"/>
          </a:xfrm>
        </p:spPr>
      </p:pic>
      <p:pic>
        <p:nvPicPr>
          <p:cNvPr id="5" name="圖片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725892" y="2520032"/>
            <a:ext cx="861874" cy="1089313"/>
          </a:xfrm>
          <a:prstGeom prst="rect">
            <a:avLst/>
          </a:prstGeom>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1709" y="3815255"/>
            <a:ext cx="4198938" cy="2519363"/>
          </a:xfrm>
          <a:prstGeom prst="rect">
            <a:avLst/>
          </a:prstGeom>
        </p:spPr>
      </p:pic>
      <p:pic>
        <p:nvPicPr>
          <p:cNvPr id="8" name="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8855" y="1983280"/>
            <a:ext cx="4191791" cy="1493883"/>
          </a:xfrm>
          <a:prstGeom prst="rect">
            <a:avLst/>
          </a:prstGeom>
        </p:spPr>
      </p:pic>
      <p:sp>
        <p:nvSpPr>
          <p:cNvPr id="10" name="投影片編號版面配置區 9"/>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29</a:t>
            </a:fld>
            <a:endParaRPr lang="zh-TW" altLang="en-US"/>
          </a:p>
        </p:txBody>
      </p:sp>
    </p:spTree>
    <p:extLst>
      <p:ext uri="{BB962C8B-B14F-4D97-AF65-F5344CB8AC3E}">
        <p14:creationId xmlns:p14="http://schemas.microsoft.com/office/powerpoint/2010/main" val="326932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群眾外包─群眾之力  驅動設計</a:t>
            </a:r>
            <a:endParaRPr lang="zh-TW" altLang="en-US" dirty="0"/>
          </a:p>
        </p:txBody>
      </p:sp>
      <p:sp>
        <p:nvSpPr>
          <p:cNvPr id="5" name="內容版面配置區 4"/>
          <p:cNvSpPr>
            <a:spLocks noGrp="1"/>
          </p:cNvSpPr>
          <p:nvPr>
            <p:ph idx="1"/>
          </p:nvPr>
        </p:nvSpPr>
        <p:spPr/>
        <p:txBody>
          <a:bodyPr/>
          <a:lstStyle/>
          <a:p>
            <a:r>
              <a:rPr lang="en-US" altLang="zh-TW" dirty="0" smtClean="0"/>
              <a:t>2006</a:t>
            </a:r>
            <a:r>
              <a:rPr lang="zh-TW" altLang="en-US" dirty="0" smtClean="0"/>
              <a:t>年，</a:t>
            </a:r>
            <a:r>
              <a:rPr lang="en-US" altLang="zh-TW" dirty="0" smtClean="0"/>
              <a:t>《</a:t>
            </a:r>
            <a:r>
              <a:rPr lang="zh-TW" altLang="en-US" dirty="0" smtClean="0"/>
              <a:t>連線</a:t>
            </a:r>
            <a:r>
              <a:rPr lang="en-US" altLang="zh-TW" dirty="0" smtClean="0"/>
              <a:t>》</a:t>
            </a:r>
            <a:r>
              <a:rPr lang="zh-TW" altLang="en-US" dirty="0" smtClean="0"/>
              <a:t>雜誌 </a:t>
            </a:r>
            <a:r>
              <a:rPr lang="en-US" altLang="zh-TW" dirty="0" smtClean="0"/>
              <a:t>Jeff Howe</a:t>
            </a:r>
            <a:r>
              <a:rPr lang="zh-TW" altLang="en-US" dirty="0" smtClean="0"/>
              <a:t> 提出</a:t>
            </a:r>
            <a:endParaRPr lang="en-US" altLang="zh-TW" dirty="0" smtClean="0"/>
          </a:p>
          <a:p>
            <a:pPr lvl="1"/>
            <a:r>
              <a:rPr lang="zh-TW" altLang="en-US" dirty="0" smtClean="0"/>
              <a:t>公司或企業把過去由「內部」員工執行的工作任務，以自由、自願的形式外包給非特定且通常數量較多的人或社群執行</a:t>
            </a:r>
            <a:endParaRPr lang="en-US" altLang="zh-TW"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32"/>
          <a:stretch/>
        </p:blipFill>
        <p:spPr bwMode="auto">
          <a:xfrm>
            <a:off x="653143" y="1417998"/>
            <a:ext cx="10891157" cy="504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fld id="{4F3EC7F9-20F6-441D-8874-8D67078CD730}" type="slidenum">
              <a:rPr lang="zh-TW" altLang="en-US" smtClean="0"/>
              <a:pPr/>
              <a:t>3</a:t>
            </a:fld>
            <a:endParaRPr lang="zh-TW" altLang="en-US" dirty="0"/>
          </a:p>
        </p:txBody>
      </p:sp>
    </p:spTree>
    <p:extLst>
      <p:ext uri="{BB962C8B-B14F-4D97-AF65-F5344CB8AC3E}">
        <p14:creationId xmlns:p14="http://schemas.microsoft.com/office/powerpoint/2010/main" val="19369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自然與家庭</a:t>
            </a:r>
            <a:endParaRPr lang="zh-TW" altLang="en-US" dirty="0"/>
          </a:p>
        </p:txBody>
      </p:sp>
      <p:pic>
        <p:nvPicPr>
          <p:cNvPr id="4" name="內容版面配置區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993063" y="1836519"/>
            <a:ext cx="3360737" cy="4829175"/>
          </a:xfrm>
        </p:spPr>
      </p:pic>
      <p:sp>
        <p:nvSpPr>
          <p:cNvPr id="5" name="文字方塊 4"/>
          <p:cNvSpPr txBox="1"/>
          <p:nvPr/>
        </p:nvSpPr>
        <p:spPr>
          <a:xfrm>
            <a:off x="8081141" y="5171088"/>
            <a:ext cx="2017986" cy="954107"/>
          </a:xfrm>
          <a:prstGeom prst="rect">
            <a:avLst/>
          </a:prstGeom>
          <a:noFill/>
        </p:spPr>
        <p:txBody>
          <a:bodyPr wrap="square" rtlCol="0">
            <a:spAutoFit/>
          </a:bodyPr>
          <a:lstStyle/>
          <a:p>
            <a:r>
              <a:rPr lang="en-US" altLang="zh-TW" sz="2800" dirty="0">
                <a:solidFill>
                  <a:schemeClr val="bg1"/>
                </a:solidFill>
                <a:effectLst>
                  <a:outerShdw blurRad="38100" dist="38100" dir="2700000" algn="tl">
                    <a:srgbClr val="000000">
                      <a:alpha val="43137"/>
                    </a:srgbClr>
                  </a:outerShdw>
                </a:effectLst>
                <a:latin typeface="Kozuka Gothic Pro H" panose="020B0800000000000000" pitchFamily="34" charset="-128"/>
                <a:ea typeface="Kozuka Gothic Pro H" panose="020B0800000000000000" pitchFamily="34" charset="-128"/>
              </a:rPr>
              <a:t>simplicity </a:t>
            </a:r>
            <a:r>
              <a:rPr lang="en-US" altLang="zh-TW" sz="2800" dirty="0" smtClean="0">
                <a:solidFill>
                  <a:schemeClr val="bg1"/>
                </a:solidFill>
                <a:effectLst>
                  <a:outerShdw blurRad="38100" dist="38100" dir="2700000" algn="tl">
                    <a:srgbClr val="000000">
                      <a:alpha val="43137"/>
                    </a:srgbClr>
                  </a:outerShdw>
                </a:effectLst>
                <a:latin typeface="Kozuka Gothic Pro H" panose="020B0800000000000000" pitchFamily="34" charset="-128"/>
                <a:ea typeface="Kozuka Gothic Pro H" panose="020B0800000000000000" pitchFamily="34" charset="-128"/>
              </a:rPr>
              <a:t>hard work</a:t>
            </a:r>
            <a:endParaRPr lang="zh-TW" altLang="en-US" sz="2800" dirty="0">
              <a:solidFill>
                <a:schemeClr val="bg1"/>
              </a:solidFill>
              <a:effectLst>
                <a:outerShdw blurRad="38100" dist="38100" dir="2700000" algn="tl">
                  <a:srgbClr val="000000">
                    <a:alpha val="43137"/>
                  </a:srgbClr>
                </a:outerShdw>
              </a:effectLst>
              <a:latin typeface="Kozuka Gothic Pro H" panose="020B0800000000000000" pitchFamily="34" charset="-128"/>
              <a:ea typeface="Kozuka Gothic Pro H" panose="020B0800000000000000" pitchFamily="34" charset="-128"/>
            </a:endParaRP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805" y="1787701"/>
            <a:ext cx="2636126" cy="4877993"/>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797861"/>
            <a:ext cx="3074420" cy="4867833"/>
          </a:xfrm>
          <a:prstGeom prst="rect">
            <a:avLst/>
          </a:prstGeom>
        </p:spPr>
      </p:pic>
      <p:sp>
        <p:nvSpPr>
          <p:cNvPr id="8" name="投影片編號版面配置區 7"/>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30</a:t>
            </a:fld>
            <a:endParaRPr lang="zh-TW" altLang="en-US"/>
          </a:p>
        </p:txBody>
      </p:sp>
    </p:spTree>
    <p:extLst>
      <p:ext uri="{BB962C8B-B14F-4D97-AF65-F5344CB8AC3E}">
        <p14:creationId xmlns:p14="http://schemas.microsoft.com/office/powerpoint/2010/main" val="14599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3" presetClass="entr" presetSubtype="5"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vertical)">
                                      <p:cBhvr>
                                        <p:cTn id="10" dur="500"/>
                                        <p:tgtEl>
                                          <p:spTgt spid="6"/>
                                        </p:tgtEl>
                                      </p:cBhvr>
                                    </p:animEffect>
                                  </p:childTnLst>
                                </p:cTn>
                              </p:par>
                              <p:par>
                                <p:cTn id="11" presetID="3" presetClass="entr" presetSubtype="5"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「提供價格低廉且品質良好的商品」</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26417" t="9498" r="3549" b="4451"/>
          <a:stretch/>
        </p:blipFill>
        <p:spPr>
          <a:xfrm>
            <a:off x="956441" y="1690688"/>
            <a:ext cx="5391807" cy="4572000"/>
          </a:xfrm>
          <a:prstGeom prst="rect">
            <a:avLst/>
          </a:prstGeom>
        </p:spPr>
      </p:pic>
      <p:graphicFrame>
        <p:nvGraphicFramePr>
          <p:cNvPr id="8" name="資料庫圖表 7"/>
          <p:cNvGraphicFramePr/>
          <p:nvPr>
            <p:extLst>
              <p:ext uri="{D42A27DB-BD31-4B8C-83A1-F6EECF244321}">
                <p14:modId xmlns:p14="http://schemas.microsoft.com/office/powerpoint/2010/main" val="2398191797"/>
              </p:ext>
            </p:extLst>
          </p:nvPr>
        </p:nvGraphicFramePr>
        <p:xfrm>
          <a:off x="6400801" y="1603978"/>
          <a:ext cx="5281448" cy="4903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投影片編號版面配置區 8"/>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31</a:t>
            </a:fld>
            <a:endParaRPr lang="zh-TW" altLang="en-US"/>
          </a:p>
        </p:txBody>
      </p:sp>
    </p:spTree>
    <p:extLst>
      <p:ext uri="{BB962C8B-B14F-4D97-AF65-F5344CB8AC3E}">
        <p14:creationId xmlns:p14="http://schemas.microsoft.com/office/powerpoint/2010/main" val="186546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900454120"/>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內容版面配置區 2"/>
          <p:cNvSpPr txBox="1">
            <a:spLocks/>
          </p:cNvSpPr>
          <p:nvPr/>
        </p:nvSpPr>
        <p:spPr>
          <a:xfrm>
            <a:off x="3767959" y="2364828"/>
            <a:ext cx="9130862" cy="2475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dirty="0"/>
          </a:p>
        </p:txBody>
      </p:sp>
      <p:pic>
        <p:nvPicPr>
          <p:cNvPr id="6" name="圖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752" y="3815256"/>
            <a:ext cx="4510153" cy="2608700"/>
          </a:xfrm>
          <a:prstGeom prst="rect">
            <a:avLst/>
          </a:prstGeom>
        </p:spPr>
      </p:pic>
      <p:pic>
        <p:nvPicPr>
          <p:cNvPr id="7" name="圖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6454" y="1221335"/>
            <a:ext cx="6445326" cy="5202621"/>
          </a:xfrm>
          <a:prstGeom prst="rect">
            <a:avLst/>
          </a:prstGeom>
        </p:spPr>
      </p:pic>
      <p:sp>
        <p:nvSpPr>
          <p:cNvPr id="8" name="向右箭號 7"/>
          <p:cNvSpPr/>
          <p:nvPr/>
        </p:nvSpPr>
        <p:spPr>
          <a:xfrm rot="5400000">
            <a:off x="160117" y="1466194"/>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384316" y="1608111"/>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1</a:t>
            </a:r>
            <a:endParaRPr lang="zh-TW" altLang="en-US" sz="3600" dirty="0">
              <a:solidFill>
                <a:schemeClr val="bg1"/>
              </a:solidFill>
              <a:effectLst>
                <a:outerShdw blurRad="38100" dist="38100" dir="2700000" algn="tl">
                  <a:srgbClr val="000000">
                    <a:alpha val="43137"/>
                  </a:srgbClr>
                </a:outerShdw>
              </a:effectLst>
            </a:endParaRPr>
          </a:p>
        </p:txBody>
      </p:sp>
      <p:pic>
        <p:nvPicPr>
          <p:cNvPr id="10" name="圖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1" name="投影片編號版面配置區 10"/>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32</a:t>
            </a:fld>
            <a:endParaRPr lang="zh-TW" altLang="en-US"/>
          </a:p>
        </p:txBody>
      </p:sp>
    </p:spTree>
    <p:extLst>
      <p:ext uri="{BB962C8B-B14F-4D97-AF65-F5344CB8AC3E}">
        <p14:creationId xmlns:p14="http://schemas.microsoft.com/office/powerpoint/2010/main" val="179180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1883995151"/>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160117" y="1466194"/>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384316" y="1608111"/>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1</a:t>
            </a:r>
            <a:endParaRPr lang="zh-TW" altLang="en-US" sz="3600" dirty="0">
              <a:solidFill>
                <a:schemeClr val="bg1"/>
              </a:solidFill>
              <a:effectLst>
                <a:outerShdw blurRad="38100" dist="38100" dir="2700000" algn="tl">
                  <a:srgbClr val="000000">
                    <a:alpha val="43137"/>
                  </a:srgbClr>
                </a:outerShdw>
              </a:effectLst>
            </a:endParaRPr>
          </a:p>
        </p:txBody>
      </p:sp>
      <p:grpSp>
        <p:nvGrpSpPr>
          <p:cNvPr id="14" name="群組 13"/>
          <p:cNvGrpSpPr/>
          <p:nvPr/>
        </p:nvGrpSpPr>
        <p:grpSpPr>
          <a:xfrm>
            <a:off x="3268082" y="2354086"/>
            <a:ext cx="5433051" cy="3899745"/>
            <a:chOff x="2820785" y="2816366"/>
            <a:chExt cx="5433051" cy="3899745"/>
          </a:xfrm>
        </p:grpSpPr>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5944" y="2816366"/>
              <a:ext cx="2974260" cy="2974260"/>
            </a:xfrm>
            <a:prstGeom prst="rect">
              <a:avLst/>
            </a:prstGeom>
          </p:spPr>
        </p:pic>
        <p:pic>
          <p:nvPicPr>
            <p:cNvPr id="2" name="圖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9046" y="3721321"/>
              <a:ext cx="2994790" cy="2994790"/>
            </a:xfrm>
            <a:prstGeom prst="rect">
              <a:avLst/>
            </a:prstGeom>
          </p:spPr>
        </p:pic>
        <p:pic>
          <p:nvPicPr>
            <p:cNvPr id="3" name="圖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0785" y="3651689"/>
              <a:ext cx="3064422" cy="3064422"/>
            </a:xfrm>
            <a:prstGeom prst="rect">
              <a:avLst/>
            </a:prstGeom>
          </p:spPr>
        </p:pic>
      </p:grpSp>
      <p:pic>
        <p:nvPicPr>
          <p:cNvPr id="11" name="圖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4239" y="0"/>
            <a:ext cx="3335154" cy="6858000"/>
          </a:xfrm>
          <a:prstGeom prst="rect">
            <a:avLst/>
          </a:prstGeom>
        </p:spPr>
      </p:pic>
      <p:sp>
        <p:nvSpPr>
          <p:cNvPr id="15" name="橢圓 14"/>
          <p:cNvSpPr/>
          <p:nvPr/>
        </p:nvSpPr>
        <p:spPr>
          <a:xfrm>
            <a:off x="3391181" y="1899718"/>
            <a:ext cx="4808483" cy="4808483"/>
          </a:xfrm>
          <a:prstGeom prst="ellipse">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020" y="4252590"/>
            <a:ext cx="3719725" cy="2151512"/>
          </a:xfrm>
          <a:prstGeom prst="rect">
            <a:avLst/>
          </a:prstGeom>
        </p:spPr>
      </p:pic>
      <p:pic>
        <p:nvPicPr>
          <p:cNvPr id="17" name="圖片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8" name="投影片編號版面配置區 17"/>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33</a:t>
            </a:fld>
            <a:endParaRPr lang="zh-TW" altLang="en-US"/>
          </a:p>
        </p:txBody>
      </p:sp>
    </p:spTree>
    <p:extLst>
      <p:ext uri="{BB962C8B-B14F-4D97-AF65-F5344CB8AC3E}">
        <p14:creationId xmlns:p14="http://schemas.microsoft.com/office/powerpoint/2010/main" val="26467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par>
                                <p:cTn id="8" presetID="42" presetClass="exit" presetSubtype="0" fill="hold" nodeType="withEffect">
                                  <p:stCondLst>
                                    <p:cond delay="0"/>
                                  </p:stCondLst>
                                  <p:childTnLst>
                                    <p:animEffect transition="out" filter="fade">
                                      <p:cBhvr>
                                        <p:cTn id="9" dur="1000"/>
                                        <p:tgtEl>
                                          <p:spTgt spid="11"/>
                                        </p:tgtEl>
                                      </p:cBhvr>
                                    </p:animEffect>
                                    <p:anim calcmode="lin" valueType="num">
                                      <p:cBhvr>
                                        <p:cTn id="10" dur="1000"/>
                                        <p:tgtEl>
                                          <p:spTgt spid="11"/>
                                        </p:tgtEl>
                                        <p:attrNameLst>
                                          <p:attrName>ppt_x</p:attrName>
                                        </p:attrNameLst>
                                      </p:cBhvr>
                                      <p:tavLst>
                                        <p:tav tm="0">
                                          <p:val>
                                            <p:strVal val="ppt_x"/>
                                          </p:val>
                                        </p:tav>
                                        <p:tav tm="100000">
                                          <p:val>
                                            <p:strVal val="ppt_x"/>
                                          </p:val>
                                        </p:tav>
                                      </p:tavLst>
                                    </p:anim>
                                    <p:anim calcmode="lin" valueType="num">
                                      <p:cBhvr>
                                        <p:cTn id="11" dur="1000"/>
                                        <p:tgtEl>
                                          <p:spTgt spid="11"/>
                                        </p:tgtEl>
                                        <p:attrNameLst>
                                          <p:attrName>ppt_y</p:attrName>
                                        </p:attrNameLst>
                                      </p:cBhvr>
                                      <p:tavLst>
                                        <p:tav tm="0">
                                          <p:val>
                                            <p:strVal val="ppt_y"/>
                                          </p:val>
                                        </p:tav>
                                        <p:tav tm="100000">
                                          <p:val>
                                            <p:strVal val="ppt_y+.1"/>
                                          </p:val>
                                        </p:tav>
                                      </p:tavLst>
                                    </p:anim>
                                    <p:set>
                                      <p:cBhvr>
                                        <p:cTn id="12" dur="1" fill="hold">
                                          <p:stCondLst>
                                            <p:cond delay="999"/>
                                          </p:stCondLst>
                                        </p:cTn>
                                        <p:tgtEl>
                                          <p:spTgt spid="11"/>
                                        </p:tgtEl>
                                        <p:attrNameLst>
                                          <p:attrName>style.visibility</p:attrName>
                                        </p:attrNameLst>
                                      </p:cBhvr>
                                      <p:to>
                                        <p:strVal val="hidden"/>
                                      </p:to>
                                    </p:se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690211670"/>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979924" y="898637"/>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1204123" y="1040554"/>
            <a:ext cx="418704" cy="646331"/>
          </a:xfrm>
          <a:prstGeom prst="rect">
            <a:avLst/>
          </a:prstGeom>
          <a:noFill/>
        </p:spPr>
        <p:txBody>
          <a:bodyPr wrap="none" rtlCol="0">
            <a:spAutoFit/>
          </a:bodyPr>
          <a:lstStyle/>
          <a:p>
            <a:r>
              <a:rPr lang="en-US" altLang="zh-TW" sz="3600" dirty="0">
                <a:solidFill>
                  <a:schemeClr val="bg1"/>
                </a:solidFill>
                <a:effectLst>
                  <a:outerShdw blurRad="38100" dist="38100" dir="2700000" algn="tl">
                    <a:srgbClr val="000000">
                      <a:alpha val="43137"/>
                    </a:srgbClr>
                  </a:outerShdw>
                </a:effectLst>
              </a:rPr>
              <a:t>2</a:t>
            </a:r>
            <a:endParaRPr lang="zh-TW" altLang="en-US" sz="3600" dirty="0">
              <a:solidFill>
                <a:schemeClr val="bg1"/>
              </a:solidFill>
              <a:effectLst>
                <a:outerShdw blurRad="38100" dist="38100" dir="2700000" algn="tl">
                  <a:srgbClr val="000000">
                    <a:alpha val="43137"/>
                  </a:srgbClr>
                </a:outerShdw>
              </a:effectLst>
            </a:endParaRPr>
          </a:p>
        </p:txBody>
      </p:sp>
      <p:grpSp>
        <p:nvGrpSpPr>
          <p:cNvPr id="12" name="群組 11"/>
          <p:cNvGrpSpPr/>
          <p:nvPr/>
        </p:nvGrpSpPr>
        <p:grpSpPr>
          <a:xfrm>
            <a:off x="4801428" y="2914215"/>
            <a:ext cx="3102238" cy="2226730"/>
            <a:chOff x="2820785" y="2816366"/>
            <a:chExt cx="5433051" cy="3899745"/>
          </a:xfrm>
        </p:grpSpPr>
        <p:pic>
          <p:nvPicPr>
            <p:cNvPr id="13" name="圖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5944" y="2816366"/>
              <a:ext cx="2974260" cy="2974260"/>
            </a:xfrm>
            <a:prstGeom prst="rect">
              <a:avLst/>
            </a:prstGeom>
          </p:spPr>
        </p:pic>
        <p:pic>
          <p:nvPicPr>
            <p:cNvPr id="16" name="圖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9046" y="3721321"/>
              <a:ext cx="2994790" cy="2994790"/>
            </a:xfrm>
            <a:prstGeom prst="rect">
              <a:avLst/>
            </a:prstGeom>
          </p:spPr>
        </p:pic>
        <p:pic>
          <p:nvPicPr>
            <p:cNvPr id="17" name="圖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0785" y="3651689"/>
              <a:ext cx="3064422" cy="3064422"/>
            </a:xfrm>
            <a:prstGeom prst="rect">
              <a:avLst/>
            </a:prstGeom>
          </p:spPr>
        </p:pic>
      </p:grpSp>
      <p:pic>
        <p:nvPicPr>
          <p:cNvPr id="5" name="圖片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2378" y="263600"/>
            <a:ext cx="3657600" cy="2438399"/>
          </a:xfrm>
          <a:prstGeom prst="rect">
            <a:avLst/>
          </a:prstGeom>
        </p:spPr>
      </p:pic>
      <p:pic>
        <p:nvPicPr>
          <p:cNvPr id="6" name="圖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02" y="3103837"/>
            <a:ext cx="2585053" cy="3446738"/>
          </a:xfrm>
          <a:prstGeom prst="rect">
            <a:avLst/>
          </a:prstGeom>
        </p:spPr>
      </p:pic>
      <p:grpSp>
        <p:nvGrpSpPr>
          <p:cNvPr id="20" name="群組 19"/>
          <p:cNvGrpSpPr/>
          <p:nvPr/>
        </p:nvGrpSpPr>
        <p:grpSpPr>
          <a:xfrm>
            <a:off x="301281" y="4311167"/>
            <a:ext cx="4923351" cy="2239408"/>
            <a:chOff x="7250885" y="1047137"/>
            <a:chExt cx="3390900" cy="1542366"/>
          </a:xfrm>
        </p:grpSpPr>
        <p:pic>
          <p:nvPicPr>
            <p:cNvPr id="7" name="圖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0885" y="1047137"/>
              <a:ext cx="2209800" cy="1143000"/>
            </a:xfrm>
            <a:prstGeom prst="rect">
              <a:avLst/>
            </a:prstGeom>
          </p:spPr>
        </p:pic>
        <p:pic>
          <p:nvPicPr>
            <p:cNvPr id="18" name="圖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1435" y="1170620"/>
              <a:ext cx="2209800" cy="1143000"/>
            </a:xfrm>
            <a:prstGeom prst="rect">
              <a:avLst/>
            </a:prstGeom>
          </p:spPr>
        </p:pic>
        <p:pic>
          <p:nvPicPr>
            <p:cNvPr id="19" name="圖片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1985" y="1446503"/>
              <a:ext cx="2209800" cy="1143000"/>
            </a:xfrm>
            <a:prstGeom prst="rect">
              <a:avLst/>
            </a:prstGeom>
          </p:spPr>
        </p:pic>
      </p:grpSp>
      <p:cxnSp>
        <p:nvCxnSpPr>
          <p:cNvPr id="22" name="直線單箭頭接點 21"/>
          <p:cNvCxnSpPr/>
          <p:nvPr/>
        </p:nvCxnSpPr>
        <p:spPr>
          <a:xfrm flipV="1">
            <a:off x="7048663" y="1797272"/>
            <a:ext cx="561505" cy="904727"/>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H="1">
            <a:off x="4055806" y="4490456"/>
            <a:ext cx="493910" cy="33675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7648431" y="4522363"/>
            <a:ext cx="519867" cy="304843"/>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圖片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28" name="投影片編號版面配置區 27"/>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34</a:t>
            </a:fld>
            <a:endParaRPr lang="zh-TW" altLang="en-US"/>
          </a:p>
        </p:txBody>
      </p:sp>
    </p:spTree>
    <p:extLst>
      <p:ext uri="{BB962C8B-B14F-4D97-AF65-F5344CB8AC3E}">
        <p14:creationId xmlns:p14="http://schemas.microsoft.com/office/powerpoint/2010/main" val="11730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1033940134"/>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979924" y="898637"/>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1204123" y="1040554"/>
            <a:ext cx="418704" cy="646331"/>
          </a:xfrm>
          <a:prstGeom prst="rect">
            <a:avLst/>
          </a:prstGeom>
          <a:noFill/>
        </p:spPr>
        <p:txBody>
          <a:bodyPr wrap="none" rtlCol="0">
            <a:spAutoFit/>
          </a:bodyPr>
          <a:lstStyle/>
          <a:p>
            <a:r>
              <a:rPr lang="en-US" altLang="zh-TW" sz="3600" dirty="0">
                <a:solidFill>
                  <a:schemeClr val="bg1"/>
                </a:solidFill>
                <a:effectLst>
                  <a:outerShdw blurRad="38100" dist="38100" dir="2700000" algn="tl">
                    <a:srgbClr val="000000">
                      <a:alpha val="43137"/>
                    </a:srgbClr>
                  </a:outerShdw>
                </a:effectLst>
              </a:rPr>
              <a:t>2</a:t>
            </a:r>
            <a:endParaRPr lang="zh-TW" altLang="en-US" sz="3600" dirty="0">
              <a:solidFill>
                <a:schemeClr val="bg1"/>
              </a:solidFill>
              <a:effectLst>
                <a:outerShdw blurRad="38100" dist="38100" dir="2700000" algn="tl">
                  <a:srgbClr val="000000">
                    <a:alpha val="43137"/>
                  </a:srgbClr>
                </a:outerShdw>
              </a:effectLst>
            </a:endParaRPr>
          </a:p>
        </p:txBody>
      </p:sp>
      <p:pic>
        <p:nvPicPr>
          <p:cNvPr id="2" name="圖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7966" y="2814331"/>
            <a:ext cx="3987902" cy="3206273"/>
          </a:xfrm>
          <a:prstGeom prst="rect">
            <a:avLst/>
          </a:prstGeom>
        </p:spPr>
      </p:pic>
      <p:pic>
        <p:nvPicPr>
          <p:cNvPr id="5" name="圖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2827" y="3515450"/>
            <a:ext cx="2755139" cy="3201058"/>
          </a:xfrm>
          <a:prstGeom prst="rect">
            <a:avLst/>
          </a:prstGeom>
        </p:spPr>
      </p:pic>
      <p:pic>
        <p:nvPicPr>
          <p:cNvPr id="6" name="圖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91537" y="524544"/>
            <a:ext cx="2596959" cy="2994580"/>
          </a:xfrm>
          <a:prstGeom prst="rect">
            <a:avLst/>
          </a:prstGeom>
        </p:spPr>
      </p:pic>
      <p:sp>
        <p:nvSpPr>
          <p:cNvPr id="10" name="禁止標誌 9"/>
          <p:cNvSpPr/>
          <p:nvPr/>
        </p:nvSpPr>
        <p:spPr>
          <a:xfrm>
            <a:off x="7768181" y="-1"/>
            <a:ext cx="4043669" cy="4043669"/>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1" name="圖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4787" y="3132335"/>
            <a:ext cx="2274825" cy="3584173"/>
          </a:xfrm>
          <a:prstGeom prst="rect">
            <a:avLst/>
          </a:prstGeom>
        </p:spPr>
      </p:pic>
      <p:pic>
        <p:nvPicPr>
          <p:cNvPr id="18" name="圖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4" name="投影片編號版面配置區 13"/>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35</a:t>
            </a:fld>
            <a:endParaRPr lang="zh-TW" altLang="en-US"/>
          </a:p>
        </p:txBody>
      </p:sp>
    </p:spTree>
    <p:extLst>
      <p:ext uri="{BB962C8B-B14F-4D97-AF65-F5344CB8AC3E}">
        <p14:creationId xmlns:p14="http://schemas.microsoft.com/office/powerpoint/2010/main" val="17193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445676688"/>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2229604" y="319517"/>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2453803" y="461434"/>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3</a:t>
            </a:r>
            <a:endParaRPr lang="zh-TW" altLang="en-US" sz="3600" dirty="0">
              <a:solidFill>
                <a:schemeClr val="bg1"/>
              </a:solidFill>
              <a:effectLst>
                <a:outerShdw blurRad="38100" dist="38100" dir="2700000" algn="tl">
                  <a:srgbClr val="000000">
                    <a:alpha val="43137"/>
                  </a:srgbClr>
                </a:outerShdw>
              </a:effectLst>
            </a:endParaRPr>
          </a:p>
        </p:txBody>
      </p:sp>
      <p:pic>
        <p:nvPicPr>
          <p:cNvPr id="2" name="圖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8239" y="3185650"/>
            <a:ext cx="2031800" cy="3524865"/>
          </a:xfrm>
          <a:prstGeom prst="rect">
            <a:avLst/>
          </a:prstGeom>
        </p:spPr>
      </p:pic>
      <p:pic>
        <p:nvPicPr>
          <p:cNvPr id="3" name="圖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7587" y="3281043"/>
            <a:ext cx="2568116" cy="3429472"/>
          </a:xfrm>
          <a:prstGeom prst="rect">
            <a:avLst/>
          </a:prstGeom>
        </p:spPr>
      </p:pic>
      <p:pic>
        <p:nvPicPr>
          <p:cNvPr id="5" name="圖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9549" y="3168429"/>
            <a:ext cx="2484747" cy="3542086"/>
          </a:xfrm>
          <a:prstGeom prst="rect">
            <a:avLst/>
          </a:prstGeom>
        </p:spPr>
      </p:pic>
      <p:grpSp>
        <p:nvGrpSpPr>
          <p:cNvPr id="10" name="群組 9"/>
          <p:cNvGrpSpPr/>
          <p:nvPr/>
        </p:nvGrpSpPr>
        <p:grpSpPr>
          <a:xfrm>
            <a:off x="7582701" y="1107765"/>
            <a:ext cx="3967316" cy="5325803"/>
            <a:chOff x="7285703" y="784599"/>
            <a:chExt cx="3967316" cy="5325803"/>
          </a:xfrm>
        </p:grpSpPr>
        <p:pic>
          <p:nvPicPr>
            <p:cNvPr id="7" name="圖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1760" y="3232874"/>
              <a:ext cx="2875321" cy="2875321"/>
            </a:xfrm>
            <a:prstGeom prst="rect">
              <a:avLst/>
            </a:prstGeom>
          </p:spPr>
        </p:pic>
        <p:sp>
          <p:nvSpPr>
            <p:cNvPr id="6" name="摺角紙張 5"/>
            <p:cNvSpPr/>
            <p:nvPr/>
          </p:nvSpPr>
          <p:spPr>
            <a:xfrm>
              <a:off x="7285703" y="784599"/>
              <a:ext cx="3967316" cy="5325803"/>
            </a:xfrm>
            <a:prstGeom prst="foldedCorner">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TW" i="1"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i="1"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設計綱要</a:t>
              </a:r>
              <a:endParaRPr lang="en-US" altLang="zh-TW" i="1"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a:r>
                <a:rPr lang="zh-TW" altLang="en-US" dirty="0" smtClean="0">
                  <a:solidFill>
                    <a:schemeClr val="tx1">
                      <a:lumMod val="85000"/>
                      <a:lumOff val="15000"/>
                    </a:schemeClr>
                  </a:solidFill>
                  <a:latin typeface="微軟正黑體" panose="020B0604030504040204" pitchFamily="34" charset="-120"/>
                  <a:ea typeface="微軟正黑體" panose="020B0604030504040204" pitchFamily="34" charset="-120"/>
                </a:rPr>
                <a:t>        價格：</a:t>
              </a:r>
              <a:r>
                <a:rPr lang="en-US" altLang="zh-TW" dirty="0" smtClean="0">
                  <a:solidFill>
                    <a:schemeClr val="tx1">
                      <a:lumMod val="85000"/>
                      <a:lumOff val="15000"/>
                    </a:schemeClr>
                  </a:solidFill>
                  <a:latin typeface="微軟正黑體" panose="020B0604030504040204" pitchFamily="34" charset="-120"/>
                  <a:ea typeface="微軟正黑體" panose="020B0604030504040204" pitchFamily="34" charset="-120"/>
                </a:rPr>
                <a:t>30 USD</a:t>
              </a:r>
            </a:p>
            <a:p>
              <a:pPr algn="just"/>
              <a:endParaRPr lang="en-US" altLang="zh-TW"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a:r>
                <a:rPr lang="zh-TW" altLang="en-US" dirty="0" smtClean="0">
                  <a:solidFill>
                    <a:schemeClr val="tx1">
                      <a:lumMod val="85000"/>
                      <a:lumOff val="15000"/>
                    </a:schemeClr>
                  </a:solidFill>
                  <a:latin typeface="微軟正黑體" panose="020B0604030504040204" pitchFamily="34" charset="-120"/>
                  <a:ea typeface="微軟正黑體" panose="020B0604030504040204" pitchFamily="34" charset="-120"/>
                </a:rPr>
                <a:t>        功能：休閒</a:t>
              </a:r>
              <a:endParaRPr lang="en-US" altLang="zh-TW"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a:endPar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a:r>
                <a:rPr lang="zh-TW" altLang="en-US" dirty="0" smtClean="0">
                  <a:solidFill>
                    <a:schemeClr val="tx1">
                      <a:lumMod val="85000"/>
                      <a:lumOff val="15000"/>
                    </a:schemeClr>
                  </a:solidFill>
                  <a:latin typeface="微軟正黑體" panose="020B0604030504040204" pitchFamily="34" charset="-120"/>
                  <a:ea typeface="微軟正黑體" panose="020B0604030504040204" pitchFamily="34" charset="-120"/>
                </a:rPr>
                <a:t>        使用物料：藤條、木條</a:t>
              </a:r>
              <a:endParaRPr lang="en-US" altLang="zh-TW"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a:endPar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a:r>
                <a:rPr lang="zh-TW" altLang="en-US" dirty="0" smtClean="0">
                  <a:solidFill>
                    <a:schemeClr val="tx1">
                      <a:lumMod val="85000"/>
                      <a:lumOff val="15000"/>
                    </a:schemeClr>
                  </a:solidFill>
                  <a:latin typeface="微軟正黑體" panose="020B0604030504040204" pitchFamily="34" charset="-120"/>
                  <a:ea typeface="微軟正黑體" panose="020B0604030504040204" pitchFamily="34" charset="-120"/>
                </a:rPr>
                <a:t>        生產具備條件：乾燥</a:t>
              </a:r>
              <a:endPar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pic>
        <p:nvPicPr>
          <p:cNvPr id="11" name="圖片 10"/>
          <p:cNvPicPr>
            <a:picLocks noChangeAspect="1"/>
          </p:cNvPicPr>
          <p:nvPr/>
        </p:nvPicPr>
        <p:blipFill rotWithShape="1">
          <a:blip r:embed="rId12" cstate="print">
            <a:extLst>
              <a:ext uri="{28A0092B-C50C-407E-A947-70E740481C1C}">
                <a14:useLocalDpi xmlns:a14="http://schemas.microsoft.com/office/drawing/2010/main" val="0"/>
              </a:ext>
            </a:extLst>
          </a:blip>
          <a:srcRect l="4553" t="16775" r="4694" b="14838"/>
          <a:stretch/>
        </p:blipFill>
        <p:spPr>
          <a:xfrm>
            <a:off x="8098894" y="4266459"/>
            <a:ext cx="2934929" cy="2211629"/>
          </a:xfrm>
          <a:prstGeom prst="rect">
            <a:avLst/>
          </a:prstGeom>
        </p:spPr>
      </p:pic>
      <p:sp>
        <p:nvSpPr>
          <p:cNvPr id="12" name="雲朵形圖說文字 11"/>
          <p:cNvSpPr/>
          <p:nvPr/>
        </p:nvSpPr>
        <p:spPr>
          <a:xfrm>
            <a:off x="7575184" y="562383"/>
            <a:ext cx="3741174" cy="2534248"/>
          </a:xfrm>
          <a:prstGeom prst="cloudCallout">
            <a:avLst>
              <a:gd name="adj1" fmla="val -18073"/>
              <a:gd name="adj2" fmla="val 85779"/>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800" b="1" dirty="0"/>
              <a:t>以最小的成本獲得最大功能</a:t>
            </a:r>
          </a:p>
        </p:txBody>
      </p:sp>
      <p:pic>
        <p:nvPicPr>
          <p:cNvPr id="13" name="圖片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4" name="投影片編號版面配置區 13"/>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36</a:t>
            </a:fld>
            <a:endParaRPr lang="zh-TW" altLang="en-US"/>
          </a:p>
        </p:txBody>
      </p:sp>
    </p:spTree>
    <p:extLst>
      <p:ext uri="{BB962C8B-B14F-4D97-AF65-F5344CB8AC3E}">
        <p14:creationId xmlns:p14="http://schemas.microsoft.com/office/powerpoint/2010/main" val="37691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375839617"/>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3387844" y="-31532"/>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3612043" y="110385"/>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4</a:t>
            </a:r>
            <a:endParaRPr lang="zh-TW" altLang="en-US" sz="3600" dirty="0">
              <a:solidFill>
                <a:schemeClr val="bg1"/>
              </a:solidFill>
              <a:effectLst>
                <a:outerShdw blurRad="38100" dist="38100" dir="2700000" algn="tl">
                  <a:srgbClr val="000000">
                    <a:alpha val="43137"/>
                  </a:srgbClr>
                </a:outerShdw>
              </a:effectLst>
            </a:endParaRPr>
          </a:p>
        </p:txBody>
      </p:sp>
      <p:grpSp>
        <p:nvGrpSpPr>
          <p:cNvPr id="5" name="群組 4"/>
          <p:cNvGrpSpPr/>
          <p:nvPr/>
        </p:nvGrpSpPr>
        <p:grpSpPr>
          <a:xfrm>
            <a:off x="1150367" y="4222677"/>
            <a:ext cx="4923351" cy="2239408"/>
            <a:chOff x="7250885" y="1047137"/>
            <a:chExt cx="3390900" cy="1542366"/>
          </a:xfrm>
        </p:grpSpPr>
        <p:pic>
          <p:nvPicPr>
            <p:cNvPr id="6" name="圖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0885" y="1047137"/>
              <a:ext cx="2209800" cy="1143000"/>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1435" y="1170620"/>
              <a:ext cx="2209800" cy="1143000"/>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1985" y="1446503"/>
              <a:ext cx="2209800" cy="1143000"/>
            </a:xfrm>
            <a:prstGeom prst="rect">
              <a:avLst/>
            </a:prstGeom>
          </p:spPr>
        </p:pic>
      </p:grpSp>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8568" y="2744166"/>
            <a:ext cx="5614246" cy="3368548"/>
          </a:xfrm>
          <a:prstGeom prst="rect">
            <a:avLst/>
          </a:prstGeom>
        </p:spPr>
      </p:pic>
      <p:pic>
        <p:nvPicPr>
          <p:cNvPr id="13" name="圖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4" name="投影片編號版面配置區 13"/>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37</a:t>
            </a:fld>
            <a:endParaRPr lang="zh-TW" altLang="en-US"/>
          </a:p>
        </p:txBody>
      </p:sp>
    </p:spTree>
    <p:extLst>
      <p:ext uri="{BB962C8B-B14F-4D97-AF65-F5344CB8AC3E}">
        <p14:creationId xmlns:p14="http://schemas.microsoft.com/office/powerpoint/2010/main" val="104037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1328815831"/>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3387844" y="-31532"/>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3612043" y="110385"/>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4</a:t>
            </a:r>
            <a:endParaRPr lang="zh-TW" altLang="en-US" sz="3600" dirty="0">
              <a:solidFill>
                <a:schemeClr val="bg1"/>
              </a:solidFill>
              <a:effectLst>
                <a:outerShdw blurRad="38100" dist="38100" dir="2700000" algn="tl">
                  <a:srgbClr val="000000">
                    <a:alpha val="43137"/>
                  </a:srgbClr>
                </a:outerShdw>
              </a:effectLst>
            </a:endParaRPr>
          </a:p>
        </p:txBody>
      </p:sp>
      <p:pic>
        <p:nvPicPr>
          <p:cNvPr id="2" name="圖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4685" y="2212258"/>
            <a:ext cx="3895941" cy="4240233"/>
          </a:xfrm>
          <a:prstGeom prst="rect">
            <a:avLst/>
          </a:prstGeom>
        </p:spPr>
      </p:pic>
      <p:pic>
        <p:nvPicPr>
          <p:cNvPr id="3" name="圖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0594" y="4129549"/>
            <a:ext cx="5540306" cy="2210871"/>
          </a:xfrm>
          <a:prstGeom prst="rect">
            <a:avLst/>
          </a:prstGeom>
        </p:spPr>
      </p:pic>
      <p:pic>
        <p:nvPicPr>
          <p:cNvPr id="13" name="圖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7" name="投影片編號版面配置區 16"/>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38</a:t>
            </a:fld>
            <a:endParaRPr lang="zh-TW" altLang="en-US"/>
          </a:p>
        </p:txBody>
      </p:sp>
    </p:spTree>
    <p:extLst>
      <p:ext uri="{BB962C8B-B14F-4D97-AF65-F5344CB8AC3E}">
        <p14:creationId xmlns:p14="http://schemas.microsoft.com/office/powerpoint/2010/main" val="194413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8763 0.08287 L -0.08763 0.08334 C -0.0931 0.07963 -0.09844 0.07639 -0.10378 0.07338 C -0.10716 0.07153 -0.1142 0.06968 -0.11758 0.06852 C -0.12018 0.06713 -0.12279 0.06505 -0.12552 0.06389 C -0.12813 0.06273 -0.13086 0.0625 -0.13347 0.06135 C -0.14414 0.05787 -0.1349 0.05973 -0.14948 0.05672 C -0.15391 0.05579 -0.1586 0.05556 -0.16328 0.05417 C -0.16862 0.05301 -0.17383 0.05093 -0.17917 0.04954 C -0.19922 0.04468 -0.18086 0.04954 -0.19492 0.04468 C -0.19753 0.04398 -0.20026 0.04352 -0.20287 0.04236 C -0.2069 0.04098 -0.21485 0.0375 -0.21485 0.03797 C -0.2168 0.03611 -0.21862 0.03403 -0.22084 0.03287 C -0.22331 0.03172 -0.22617 0.03148 -0.22865 0.03033 C -0.23281 0.02917 -0.23659 0.02732 -0.24063 0.0257 L -0.25261 0.02084 C -0.25456 0.02014 -0.25651 0.01922 -0.2586 0.01852 C -0.2638 0.01713 -0.26914 0.01505 -0.27448 0.01366 C -0.27761 0.01297 -0.28112 0.01227 -0.28425 0.01135 L -0.30821 0.00695 C -0.32149 0.00764 -0.33789 0.00695 -0.35183 0.01135 C -0.35183 0.01181 -0.3668 0.01736 -0.36966 0.01852 L -0.37565 0.02084 C -0.37956 0.02431 -0.38425 0.02662 -0.3875 0.03033 C -0.39688 0.04167 -0.39115 0.03588 -0.40547 0.04699 L -0.41133 0.05185 C -0.41328 0.05348 -0.41498 0.05579 -0.41732 0.05672 L -0.42331 0.05903 C -0.42526 0.06065 -0.42722 0.06273 -0.4293 0.06389 C -0.43099 0.06505 -0.43334 0.06505 -0.43516 0.06621 C -0.43933 0.06922 -0.44714 0.0757 -0.44714 0.07616 C -0.44831 0.07801 -0.44922 0.08125 -0.45117 0.08287 C -0.45482 0.08681 -0.46315 0.09236 -0.46315 0.0926 C -0.48295 0.12871 -0.46133 0.09144 -0.47696 0.11389 C -0.47852 0.11598 -0.4793 0.11875 -0.48086 0.12107 C -0.48464 0.12593 -0.48959 0.12963 -0.49284 0.13519 C -0.49818 0.14491 -0.49466 0.14098 -0.50261 0.14723 C -0.50886 0.16968 -0.50495 0.15324 -0.5086 0.17338 C -0.51068 0.18496 -0.51055 0.1794 -0.51055 0.18542 L -0.51055 0.18588 " pathEditMode="fixed" rAng="0" ptsTypes="AAAAAAAAAAAAAAAAAAAAAAAAAAAAAAAAAAAAAAAA">
                                      <p:cBhvr>
                                        <p:cTn id="6" dur="2000" fill="hold"/>
                                        <p:tgtEl>
                                          <p:spTgt spid="2"/>
                                        </p:tgtEl>
                                        <p:attrNameLst>
                                          <p:attrName>ppt_x</p:attrName>
                                          <p:attrName>ppt_y</p:attrName>
                                        </p:attrNameLst>
                                      </p:cBhvr>
                                      <p:rCtr x="-21159" y="1343"/>
                                    </p:animMotion>
                                  </p:childTnLst>
                                </p:cTn>
                              </p:par>
                              <p:par>
                                <p:cTn id="7" presetID="31" presetClass="exit" presetSubtype="0" fill="hold" nodeType="withEffect">
                                  <p:stCondLst>
                                    <p:cond delay="0"/>
                                  </p:stCondLst>
                                  <p:childTnLst>
                                    <p:anim calcmode="lin" valueType="num">
                                      <p:cBhvr>
                                        <p:cTn id="8" dur="1000"/>
                                        <p:tgtEl>
                                          <p:spTgt spid="2"/>
                                        </p:tgtEl>
                                        <p:attrNameLst>
                                          <p:attrName>ppt_w</p:attrName>
                                        </p:attrNameLst>
                                      </p:cBhvr>
                                      <p:tavLst>
                                        <p:tav tm="0">
                                          <p:val>
                                            <p:strVal val="ppt_w"/>
                                          </p:val>
                                        </p:tav>
                                        <p:tav tm="100000">
                                          <p:val>
                                            <p:fltVal val="0"/>
                                          </p:val>
                                        </p:tav>
                                      </p:tavLst>
                                    </p:anim>
                                    <p:anim calcmode="lin" valueType="num">
                                      <p:cBhvr>
                                        <p:cTn id="9" dur="1000"/>
                                        <p:tgtEl>
                                          <p:spTgt spid="2"/>
                                        </p:tgtEl>
                                        <p:attrNameLst>
                                          <p:attrName>ppt_h</p:attrName>
                                        </p:attrNameLst>
                                      </p:cBhvr>
                                      <p:tavLst>
                                        <p:tav tm="0">
                                          <p:val>
                                            <p:strVal val="ppt_h"/>
                                          </p:val>
                                        </p:tav>
                                        <p:tav tm="100000">
                                          <p:val>
                                            <p:fltVal val="0"/>
                                          </p:val>
                                        </p:tav>
                                      </p:tavLst>
                                    </p:anim>
                                    <p:anim calcmode="lin" valueType="num">
                                      <p:cBhvr>
                                        <p:cTn id="10" dur="1000"/>
                                        <p:tgtEl>
                                          <p:spTgt spid="2"/>
                                        </p:tgtEl>
                                        <p:attrNameLst>
                                          <p:attrName>style.rotation</p:attrName>
                                        </p:attrNameLst>
                                      </p:cBhvr>
                                      <p:tavLst>
                                        <p:tav tm="0">
                                          <p:val>
                                            <p:fltVal val="0"/>
                                          </p:val>
                                        </p:tav>
                                        <p:tav tm="100000">
                                          <p:val>
                                            <p:fltVal val="90"/>
                                          </p:val>
                                        </p:tav>
                                      </p:tavLst>
                                    </p:anim>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122246105"/>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向右箭號 7"/>
          <p:cNvSpPr/>
          <p:nvPr/>
        </p:nvSpPr>
        <p:spPr>
          <a:xfrm rot="5400000">
            <a:off x="3387844" y="-31532"/>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3612043" y="110385"/>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4</a:t>
            </a:r>
            <a:endParaRPr lang="zh-TW" altLang="en-US" sz="3600" dirty="0">
              <a:solidFill>
                <a:schemeClr val="bg1"/>
              </a:solidFill>
              <a:effectLst>
                <a:outerShdw blurRad="38100" dist="38100" dir="2700000" algn="tl">
                  <a:srgbClr val="000000">
                    <a:alpha val="43137"/>
                  </a:srgbClr>
                </a:outerShdw>
              </a:effectLst>
            </a:endParaRPr>
          </a:p>
        </p:txBody>
      </p:sp>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7865" y="4287463"/>
            <a:ext cx="4660489" cy="2410597"/>
          </a:xfrm>
          <a:prstGeom prst="rect">
            <a:avLst/>
          </a:prstGeom>
        </p:spPr>
      </p:pic>
      <p:grpSp>
        <p:nvGrpSpPr>
          <p:cNvPr id="14" name="群組 13"/>
          <p:cNvGrpSpPr/>
          <p:nvPr/>
        </p:nvGrpSpPr>
        <p:grpSpPr>
          <a:xfrm>
            <a:off x="1992098" y="3807240"/>
            <a:ext cx="3610949" cy="2890820"/>
            <a:chOff x="1992098" y="3807240"/>
            <a:chExt cx="3610949" cy="2890820"/>
          </a:xfrm>
        </p:grpSpPr>
        <p:pic>
          <p:nvPicPr>
            <p:cNvPr id="10" name="圖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2098" y="3807240"/>
              <a:ext cx="1902822" cy="2890820"/>
            </a:xfrm>
            <a:prstGeom prst="rect">
              <a:avLst/>
            </a:prstGeom>
          </p:spPr>
        </p:pic>
        <p:sp>
          <p:nvSpPr>
            <p:cNvPr id="5" name="文字方塊 4"/>
            <p:cNvSpPr txBox="1"/>
            <p:nvPr/>
          </p:nvSpPr>
          <p:spPr>
            <a:xfrm>
              <a:off x="4075065" y="5029854"/>
              <a:ext cx="1527982" cy="830997"/>
            </a:xfrm>
            <a:prstGeom prst="rect">
              <a:avLst/>
            </a:prstGeom>
            <a:noFill/>
          </p:spPr>
          <p:txBody>
            <a:bodyPr wrap="none" rtlCol="0">
              <a:spAutoFit/>
            </a:bodyPr>
            <a:lstStyle/>
            <a:p>
              <a:r>
                <a:rPr lang="en-US" altLang="zh-TW" sz="4800" dirty="0" smtClean="0"/>
                <a:t>x</a:t>
              </a:r>
              <a:r>
                <a:rPr lang="zh-TW" altLang="en-US" sz="4800" dirty="0" smtClean="0"/>
                <a:t> </a:t>
              </a:r>
              <a:r>
                <a:rPr lang="en-US" altLang="zh-TW" sz="4800" dirty="0" smtClean="0"/>
                <a:t>864</a:t>
              </a:r>
              <a:endParaRPr lang="zh-TW" altLang="en-US" sz="4800" dirty="0"/>
            </a:p>
          </p:txBody>
        </p:sp>
      </p:grpSp>
      <p:grpSp>
        <p:nvGrpSpPr>
          <p:cNvPr id="15" name="群組 14"/>
          <p:cNvGrpSpPr/>
          <p:nvPr/>
        </p:nvGrpSpPr>
        <p:grpSpPr>
          <a:xfrm>
            <a:off x="6989583" y="1638713"/>
            <a:ext cx="4009095" cy="2168527"/>
            <a:chOff x="6989583" y="1638713"/>
            <a:chExt cx="4009095" cy="2168527"/>
          </a:xfrm>
        </p:grpSpPr>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9583" y="1638713"/>
              <a:ext cx="2168527" cy="2168527"/>
            </a:xfrm>
            <a:prstGeom prst="rect">
              <a:avLst/>
            </a:prstGeom>
          </p:spPr>
        </p:pic>
        <p:sp>
          <p:nvSpPr>
            <p:cNvPr id="12" name="文字方塊 11"/>
            <p:cNvSpPr txBox="1"/>
            <p:nvPr/>
          </p:nvSpPr>
          <p:spPr>
            <a:xfrm>
              <a:off x="9158110" y="2307477"/>
              <a:ext cx="1840568" cy="830997"/>
            </a:xfrm>
            <a:prstGeom prst="rect">
              <a:avLst/>
            </a:prstGeom>
            <a:noFill/>
          </p:spPr>
          <p:txBody>
            <a:bodyPr wrap="none" rtlCol="0">
              <a:spAutoFit/>
            </a:bodyPr>
            <a:lstStyle/>
            <a:p>
              <a:r>
                <a:rPr lang="en-US" altLang="zh-TW" sz="4800" dirty="0" smtClean="0"/>
                <a:t>x</a:t>
              </a:r>
              <a:r>
                <a:rPr lang="zh-TW" altLang="en-US" sz="4800" dirty="0" smtClean="0"/>
                <a:t> </a:t>
              </a:r>
              <a:r>
                <a:rPr lang="en-US" altLang="zh-TW" sz="4800" dirty="0" smtClean="0"/>
                <a:t>2024</a:t>
              </a:r>
              <a:endParaRPr lang="zh-TW" altLang="en-US" sz="4800" dirty="0"/>
            </a:p>
          </p:txBody>
        </p:sp>
      </p:grpSp>
      <p:sp>
        <p:nvSpPr>
          <p:cNvPr id="6" name="弧形箭號 (下彎) 5"/>
          <p:cNvSpPr/>
          <p:nvPr/>
        </p:nvSpPr>
        <p:spPr>
          <a:xfrm rot="19547704">
            <a:off x="4460047" y="2585581"/>
            <a:ext cx="2286000" cy="797724"/>
          </a:xfrm>
          <a:prstGeom prst="curvedDownArrow">
            <a:avLst>
              <a:gd name="adj1" fmla="val 32662"/>
              <a:gd name="adj2" fmla="val 55721"/>
              <a:gd name="adj3" fmla="val 4049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13" name="爆炸 1 12"/>
          <p:cNvSpPr/>
          <p:nvPr/>
        </p:nvSpPr>
        <p:spPr>
          <a:xfrm>
            <a:off x="3356312" y="2046631"/>
            <a:ext cx="4311831" cy="2634692"/>
          </a:xfrm>
          <a:prstGeom prst="irregularSeal1">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運輸成本 </a:t>
            </a:r>
            <a:r>
              <a:rPr lang="en-US" altLang="zh-TW" sz="2400" b="1" dirty="0" smtClean="0">
                <a:latin typeface="微軟正黑體" panose="020B0604030504040204" pitchFamily="34" charset="-120"/>
                <a:ea typeface="微軟正黑體" panose="020B0604030504040204" pitchFamily="34" charset="-120"/>
              </a:rPr>
              <a:t>-60%</a:t>
            </a:r>
            <a:endParaRPr lang="zh-TW" altLang="en-US" sz="2400" b="1" dirty="0">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sp>
        <p:nvSpPr>
          <p:cNvPr id="18" name="投影片編號版面配置區 17"/>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39</a:t>
            </a:fld>
            <a:endParaRPr lang="zh-TW" altLang="en-US"/>
          </a:p>
        </p:txBody>
      </p:sp>
    </p:spTree>
    <p:extLst>
      <p:ext uri="{BB962C8B-B14F-4D97-AF65-F5344CB8AC3E}">
        <p14:creationId xmlns:p14="http://schemas.microsoft.com/office/powerpoint/2010/main" val="133712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內容版面配置區 4"/>
          <p:cNvSpPr txBox="1">
            <a:spLocks/>
          </p:cNvSpPr>
          <p:nvPr/>
        </p:nvSpPr>
        <p:spPr>
          <a:xfrm>
            <a:off x="836376" y="182913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smtClean="0">
                <a:solidFill>
                  <a:schemeClr val="bg1"/>
                </a:solidFill>
              </a:rPr>
              <a:t>尤其適用於消費性產品</a:t>
            </a:r>
            <a:endParaRPr lang="en-US" altLang="zh-TW" dirty="0" smtClean="0">
              <a:solidFill>
                <a:schemeClr val="bg1"/>
              </a:solidFill>
            </a:endParaRPr>
          </a:p>
          <a:p>
            <a:r>
              <a:rPr lang="zh-TW" altLang="en-US" dirty="0" smtClean="0">
                <a:solidFill>
                  <a:schemeClr val="bg1"/>
                </a:solidFill>
              </a:rPr>
              <a:t>優點</a:t>
            </a:r>
            <a:endParaRPr lang="en-US" altLang="zh-TW" dirty="0" smtClean="0">
              <a:solidFill>
                <a:schemeClr val="bg1"/>
              </a:solidFill>
            </a:endParaRPr>
          </a:p>
          <a:p>
            <a:pPr lvl="1"/>
            <a:r>
              <a:rPr lang="zh-TW" altLang="en-US" dirty="0" smtClean="0">
                <a:solidFill>
                  <a:schemeClr val="bg1"/>
                </a:solidFill>
              </a:rPr>
              <a:t>降低預測錯誤</a:t>
            </a:r>
            <a:endParaRPr lang="en-US" altLang="zh-TW" dirty="0" smtClean="0">
              <a:solidFill>
                <a:schemeClr val="bg1"/>
              </a:solidFill>
            </a:endParaRPr>
          </a:p>
          <a:p>
            <a:pPr lvl="1"/>
            <a:r>
              <a:rPr lang="zh-TW" altLang="en-US" dirty="0" smtClean="0">
                <a:solidFill>
                  <a:schemeClr val="bg1"/>
                </a:solidFill>
              </a:rPr>
              <a:t>提高產品的能見度</a:t>
            </a:r>
            <a:endParaRPr lang="en-US" altLang="zh-TW" dirty="0" smtClean="0">
              <a:solidFill>
                <a:schemeClr val="bg1"/>
              </a:solidFill>
            </a:endParaRPr>
          </a:p>
          <a:p>
            <a:pPr lvl="1"/>
            <a:r>
              <a:rPr lang="zh-TW" altLang="en-US" dirty="0" smtClean="0">
                <a:solidFill>
                  <a:schemeClr val="bg1"/>
                </a:solidFill>
              </a:rPr>
              <a:t>藉由使用者的參與提高對產品的滿意度</a:t>
            </a:r>
            <a:endParaRPr lang="en-US" altLang="zh-TW" dirty="0">
              <a:solidFill>
                <a:schemeClr val="bg1"/>
              </a:solidFill>
            </a:endParaRPr>
          </a:p>
        </p:txBody>
      </p:sp>
      <p:sp>
        <p:nvSpPr>
          <p:cNvPr id="3" name="橢圓 2"/>
          <p:cNvSpPr/>
          <p:nvPr/>
        </p:nvSpPr>
        <p:spPr>
          <a:xfrm>
            <a:off x="2695537" y="2438400"/>
            <a:ext cx="6213164" cy="3957578"/>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 name="標題 3"/>
          <p:cNvSpPr>
            <a:spLocks noGrp="1"/>
          </p:cNvSpPr>
          <p:nvPr>
            <p:ph type="title"/>
          </p:nvPr>
        </p:nvSpPr>
        <p:spPr/>
        <p:txBody>
          <a:bodyPr/>
          <a:lstStyle/>
          <a:p>
            <a:r>
              <a:rPr lang="zh-TW" altLang="en-US" dirty="0" smtClean="0"/>
              <a:t>群眾外包─群眾之力  驅動設計</a:t>
            </a:r>
            <a:endParaRPr lang="zh-TW" altLang="en-US" dirty="0"/>
          </a:p>
        </p:txBody>
      </p:sp>
      <p:sp>
        <p:nvSpPr>
          <p:cNvPr id="2" name="文字方塊 1"/>
          <p:cNvSpPr txBox="1"/>
          <p:nvPr/>
        </p:nvSpPr>
        <p:spPr>
          <a:xfrm>
            <a:off x="4745420" y="3783725"/>
            <a:ext cx="1107996" cy="646331"/>
          </a:xfrm>
          <a:prstGeom prst="rect">
            <a:avLst/>
          </a:prstGeom>
          <a:noFill/>
        </p:spPr>
        <p:txBody>
          <a:bodyPr wrap="none" rtlCol="0">
            <a:spAutoFit/>
          </a:bodyPr>
          <a:lstStyle/>
          <a:p>
            <a:r>
              <a:rPr lang="zh-TW" altLang="en-US" sz="3600" b="1" dirty="0">
                <a:solidFill>
                  <a:srgbClr val="002060"/>
                </a:solidFill>
              </a:rPr>
              <a:t>服飾</a:t>
            </a:r>
          </a:p>
        </p:txBody>
      </p:sp>
      <p:sp>
        <p:nvSpPr>
          <p:cNvPr id="13" name="文字方塊 12"/>
          <p:cNvSpPr txBox="1"/>
          <p:nvPr/>
        </p:nvSpPr>
        <p:spPr>
          <a:xfrm>
            <a:off x="4796716" y="5492565"/>
            <a:ext cx="1005403" cy="584775"/>
          </a:xfrm>
          <a:prstGeom prst="rect">
            <a:avLst/>
          </a:prstGeom>
          <a:noFill/>
        </p:spPr>
        <p:txBody>
          <a:bodyPr wrap="none" rtlCol="0">
            <a:spAutoFit/>
          </a:bodyPr>
          <a:lstStyle/>
          <a:p>
            <a:r>
              <a:rPr lang="zh-TW" altLang="en-US" sz="3200" b="1" dirty="0">
                <a:solidFill>
                  <a:srgbClr val="FF0000"/>
                </a:solidFill>
              </a:rPr>
              <a:t>電玩</a:t>
            </a:r>
          </a:p>
        </p:txBody>
      </p:sp>
      <p:sp>
        <p:nvSpPr>
          <p:cNvPr id="14" name="文字方塊 13"/>
          <p:cNvSpPr txBox="1"/>
          <p:nvPr/>
        </p:nvSpPr>
        <p:spPr>
          <a:xfrm>
            <a:off x="3885701" y="4335123"/>
            <a:ext cx="800219" cy="461665"/>
          </a:xfrm>
          <a:prstGeom prst="rect">
            <a:avLst/>
          </a:prstGeom>
          <a:noFill/>
        </p:spPr>
        <p:txBody>
          <a:bodyPr wrap="none" rtlCol="0">
            <a:spAutoFit/>
          </a:bodyPr>
          <a:lstStyle/>
          <a:p>
            <a:r>
              <a:rPr lang="zh-TW" altLang="en-US" sz="2400" b="1" dirty="0">
                <a:solidFill>
                  <a:srgbClr val="0070C0"/>
                </a:solidFill>
              </a:rPr>
              <a:t>鞋子</a:t>
            </a:r>
          </a:p>
        </p:txBody>
      </p:sp>
      <p:sp>
        <p:nvSpPr>
          <p:cNvPr id="15" name="文字方塊 14"/>
          <p:cNvSpPr txBox="1"/>
          <p:nvPr/>
        </p:nvSpPr>
        <p:spPr>
          <a:xfrm>
            <a:off x="4993697" y="4412766"/>
            <a:ext cx="1107996" cy="461665"/>
          </a:xfrm>
          <a:prstGeom prst="rect">
            <a:avLst/>
          </a:prstGeom>
          <a:noFill/>
        </p:spPr>
        <p:txBody>
          <a:bodyPr wrap="none" rtlCol="0">
            <a:spAutoFit/>
          </a:bodyPr>
          <a:lstStyle/>
          <a:p>
            <a:r>
              <a:rPr lang="zh-TW" altLang="en-US" sz="2400" b="1" dirty="0"/>
              <a:t>化妝品</a:t>
            </a:r>
          </a:p>
        </p:txBody>
      </p:sp>
      <p:sp>
        <p:nvSpPr>
          <p:cNvPr id="16" name="文字方塊 15"/>
          <p:cNvSpPr txBox="1"/>
          <p:nvPr/>
        </p:nvSpPr>
        <p:spPr>
          <a:xfrm>
            <a:off x="4037534" y="3222608"/>
            <a:ext cx="1415772" cy="461665"/>
          </a:xfrm>
          <a:prstGeom prst="rect">
            <a:avLst/>
          </a:prstGeom>
          <a:noFill/>
        </p:spPr>
        <p:txBody>
          <a:bodyPr wrap="none" rtlCol="0">
            <a:spAutoFit/>
          </a:bodyPr>
          <a:lstStyle/>
          <a:p>
            <a:r>
              <a:rPr lang="zh-TW" altLang="en-US" sz="2400" b="1" dirty="0">
                <a:solidFill>
                  <a:srgbClr val="F99191"/>
                </a:solidFill>
              </a:rPr>
              <a:t>生鮮食品</a:t>
            </a:r>
          </a:p>
        </p:txBody>
      </p:sp>
      <p:sp>
        <p:nvSpPr>
          <p:cNvPr id="17" name="文字方塊 16"/>
          <p:cNvSpPr txBox="1"/>
          <p:nvPr/>
        </p:nvSpPr>
        <p:spPr>
          <a:xfrm>
            <a:off x="6140292" y="3907875"/>
            <a:ext cx="1415772" cy="461665"/>
          </a:xfrm>
          <a:prstGeom prst="rect">
            <a:avLst/>
          </a:prstGeom>
          <a:noFill/>
        </p:spPr>
        <p:txBody>
          <a:bodyPr wrap="none" rtlCol="0">
            <a:spAutoFit/>
          </a:bodyPr>
          <a:lstStyle/>
          <a:p>
            <a:r>
              <a:rPr lang="zh-TW" altLang="en-US" sz="2400" b="1" dirty="0" smtClean="0"/>
              <a:t>液晶電視</a:t>
            </a:r>
            <a:endParaRPr lang="zh-TW" altLang="en-US" sz="2400" b="1" dirty="0"/>
          </a:p>
        </p:txBody>
      </p:sp>
      <p:sp>
        <p:nvSpPr>
          <p:cNvPr id="18" name="文字方塊 17"/>
          <p:cNvSpPr txBox="1"/>
          <p:nvPr/>
        </p:nvSpPr>
        <p:spPr>
          <a:xfrm>
            <a:off x="3670257" y="3787796"/>
            <a:ext cx="800219" cy="461665"/>
          </a:xfrm>
          <a:prstGeom prst="rect">
            <a:avLst/>
          </a:prstGeom>
          <a:noFill/>
        </p:spPr>
        <p:txBody>
          <a:bodyPr wrap="none" rtlCol="0">
            <a:spAutoFit/>
          </a:bodyPr>
          <a:lstStyle/>
          <a:p>
            <a:r>
              <a:rPr lang="zh-TW" altLang="en-US" sz="2400" b="1" dirty="0"/>
              <a:t>菸酒</a:t>
            </a:r>
          </a:p>
        </p:txBody>
      </p:sp>
      <p:sp>
        <p:nvSpPr>
          <p:cNvPr id="19" name="文字方塊 18"/>
          <p:cNvSpPr txBox="1"/>
          <p:nvPr/>
        </p:nvSpPr>
        <p:spPr>
          <a:xfrm>
            <a:off x="6263448" y="4542997"/>
            <a:ext cx="902811" cy="523220"/>
          </a:xfrm>
          <a:prstGeom prst="rect">
            <a:avLst/>
          </a:prstGeom>
          <a:noFill/>
        </p:spPr>
        <p:txBody>
          <a:bodyPr wrap="none" rtlCol="0">
            <a:spAutoFit/>
          </a:bodyPr>
          <a:lstStyle/>
          <a:p>
            <a:r>
              <a:rPr lang="zh-TW" altLang="en-US" sz="2800" b="1" dirty="0">
                <a:solidFill>
                  <a:srgbClr val="7030A0"/>
                </a:solidFill>
              </a:rPr>
              <a:t>手機</a:t>
            </a:r>
          </a:p>
        </p:txBody>
      </p:sp>
      <p:sp>
        <p:nvSpPr>
          <p:cNvPr id="20" name="文字方塊 19"/>
          <p:cNvSpPr txBox="1"/>
          <p:nvPr/>
        </p:nvSpPr>
        <p:spPr>
          <a:xfrm>
            <a:off x="5880996" y="3326131"/>
            <a:ext cx="1415772" cy="461665"/>
          </a:xfrm>
          <a:prstGeom prst="rect">
            <a:avLst/>
          </a:prstGeom>
          <a:noFill/>
        </p:spPr>
        <p:txBody>
          <a:bodyPr wrap="none" rtlCol="0">
            <a:spAutoFit/>
          </a:bodyPr>
          <a:lstStyle/>
          <a:p>
            <a:r>
              <a:rPr lang="zh-TW" altLang="en-US" sz="2400" b="1" dirty="0">
                <a:solidFill>
                  <a:srgbClr val="FFC000"/>
                </a:solidFill>
              </a:rPr>
              <a:t>清潔用品</a:t>
            </a:r>
          </a:p>
        </p:txBody>
      </p:sp>
      <p:sp>
        <p:nvSpPr>
          <p:cNvPr id="21" name="文字方塊 20"/>
          <p:cNvSpPr txBox="1"/>
          <p:nvPr/>
        </p:nvSpPr>
        <p:spPr>
          <a:xfrm>
            <a:off x="5662535" y="2777105"/>
            <a:ext cx="800219" cy="461665"/>
          </a:xfrm>
          <a:prstGeom prst="rect">
            <a:avLst/>
          </a:prstGeom>
          <a:noFill/>
        </p:spPr>
        <p:txBody>
          <a:bodyPr wrap="none" rtlCol="0">
            <a:spAutoFit/>
          </a:bodyPr>
          <a:lstStyle/>
          <a:p>
            <a:r>
              <a:rPr lang="zh-TW" altLang="en-US" sz="2400" b="1" dirty="0" smtClean="0"/>
              <a:t>手錶</a:t>
            </a:r>
            <a:endParaRPr lang="zh-TW" altLang="en-US" sz="2400" b="1" dirty="0"/>
          </a:p>
        </p:txBody>
      </p:sp>
      <p:sp>
        <p:nvSpPr>
          <p:cNvPr id="22" name="文字方塊 21"/>
          <p:cNvSpPr txBox="1"/>
          <p:nvPr/>
        </p:nvSpPr>
        <p:spPr>
          <a:xfrm>
            <a:off x="5354759" y="5048510"/>
            <a:ext cx="1415772" cy="461665"/>
          </a:xfrm>
          <a:prstGeom prst="rect">
            <a:avLst/>
          </a:prstGeom>
          <a:noFill/>
        </p:spPr>
        <p:txBody>
          <a:bodyPr wrap="none" rtlCol="0">
            <a:spAutoFit/>
          </a:bodyPr>
          <a:lstStyle/>
          <a:p>
            <a:r>
              <a:rPr lang="zh-TW" altLang="en-US" sz="2400" b="1" dirty="0">
                <a:solidFill>
                  <a:srgbClr val="AC490C"/>
                </a:solidFill>
              </a:rPr>
              <a:t>寵物用品</a:t>
            </a:r>
          </a:p>
        </p:txBody>
      </p:sp>
      <p:sp>
        <p:nvSpPr>
          <p:cNvPr id="23" name="文字方塊 22"/>
          <p:cNvSpPr txBox="1"/>
          <p:nvPr/>
        </p:nvSpPr>
        <p:spPr>
          <a:xfrm>
            <a:off x="3372740" y="4938741"/>
            <a:ext cx="1620957" cy="523220"/>
          </a:xfrm>
          <a:prstGeom prst="rect">
            <a:avLst/>
          </a:prstGeom>
          <a:noFill/>
        </p:spPr>
        <p:txBody>
          <a:bodyPr wrap="none" rtlCol="0">
            <a:spAutoFit/>
          </a:bodyPr>
          <a:lstStyle/>
          <a:p>
            <a:r>
              <a:rPr lang="zh-TW" altLang="en-US" sz="2800" b="1" dirty="0"/>
              <a:t>珠寶首飾</a:t>
            </a:r>
          </a:p>
        </p:txBody>
      </p:sp>
      <p:sp>
        <p:nvSpPr>
          <p:cNvPr id="24" name="文字方塊 23"/>
          <p:cNvSpPr txBox="1"/>
          <p:nvPr/>
        </p:nvSpPr>
        <p:spPr>
          <a:xfrm>
            <a:off x="7166259" y="4938741"/>
            <a:ext cx="902811" cy="523220"/>
          </a:xfrm>
          <a:prstGeom prst="rect">
            <a:avLst/>
          </a:prstGeom>
          <a:noFill/>
        </p:spPr>
        <p:txBody>
          <a:bodyPr wrap="none" rtlCol="0">
            <a:spAutoFit/>
          </a:bodyPr>
          <a:lstStyle/>
          <a:p>
            <a:r>
              <a:rPr lang="zh-TW" altLang="en-US" sz="2800" b="1" dirty="0" smtClean="0"/>
              <a:t>遊艇</a:t>
            </a:r>
            <a:endParaRPr lang="zh-TW" altLang="en-US" sz="2800" b="1" dirty="0"/>
          </a:p>
        </p:txBody>
      </p:sp>
      <p:pic>
        <p:nvPicPr>
          <p:cNvPr id="33" name="Picture 12" descr="http://25.media.tumblr.com/tumblr_mdrt2nHE1t1r2h5u7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76" y="1349858"/>
            <a:ext cx="10394144" cy="50461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http://www.foroconsultivo.org.mx/home_ing/images/stories/noticias/sept13/wikiped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49858"/>
            <a:ext cx="10858500" cy="504612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fld id="{4F3EC7F9-20F6-441D-8874-8D67078CD730}" type="slidenum">
              <a:rPr lang="zh-TW" altLang="en-US" smtClean="0"/>
              <a:pPr/>
              <a:t>4</a:t>
            </a:fld>
            <a:endParaRPr lang="zh-TW" altLang="en-US" dirty="0"/>
          </a:p>
        </p:txBody>
      </p:sp>
    </p:spTree>
    <p:extLst>
      <p:ext uri="{BB962C8B-B14F-4D97-AF65-F5344CB8AC3E}">
        <p14:creationId xmlns:p14="http://schemas.microsoft.com/office/powerpoint/2010/main" val="281281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50"/>
                                        <p:tgtEl>
                                          <p:spTgt spid="21"/>
                                        </p:tgtEl>
                                      </p:cBhvr>
                                    </p:animEffect>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75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50"/>
                                        <p:tgtEl>
                                          <p:spTgt spid="24"/>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50"/>
                                        <p:tgtEl>
                                          <p:spTgt spid="22"/>
                                        </p:tgtEl>
                                      </p:cBhvr>
                                    </p:animEffect>
                                  </p:childTnLst>
                                </p:cTn>
                              </p:par>
                            </p:childTnLst>
                          </p:cTn>
                        </p:par>
                        <p:par>
                          <p:cTn id="46" fill="hold">
                            <p:stCondLst>
                              <p:cond delay="275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3250"/>
                            </p:stCondLst>
                            <p:childTnLst>
                              <p:par>
                                <p:cTn id="55" presetID="10"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
                                        </p:tgtEl>
                                        <p:attrNameLst>
                                          <p:attrName>style.visibility</p:attrName>
                                        </p:attrNameLst>
                                      </p:cBhvr>
                                      <p:to>
                                        <p:strVal val="hidden"/>
                                      </p:to>
                                    </p:se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26">
                                            <p:txEl>
                                              <p:pRg st="1" end="1"/>
                                            </p:txEl>
                                          </p:spTgt>
                                        </p:tgtEl>
                                        <p:attrNameLst>
                                          <p:attrName>style.visibility</p:attrName>
                                        </p:attrNameLst>
                                      </p:cBhvr>
                                      <p:to>
                                        <p:strVal val="visible"/>
                                      </p:to>
                                    </p:set>
                                    <p:animEffect transition="in" filter="fade">
                                      <p:cBhvr>
                                        <p:cTn id="104" dur="500"/>
                                        <p:tgtEl>
                                          <p:spTgt spid="26">
                                            <p:txEl>
                                              <p:pRg st="1" end="1"/>
                                            </p:txEl>
                                          </p:spTgt>
                                        </p:tgtEl>
                                      </p:cBhvr>
                                    </p:animEffect>
                                  </p:childTnLst>
                                </p:cTn>
                              </p:par>
                              <p:par>
                                <p:cTn id="105" presetID="10" presetClass="entr" presetSubtype="0" fill="hold" nodeType="withEffect">
                                  <p:stCondLst>
                                    <p:cond delay="0"/>
                                  </p:stCondLst>
                                  <p:childTnLst>
                                    <p:set>
                                      <p:cBhvr>
                                        <p:cTn id="106" dur="1" fill="hold">
                                          <p:stCondLst>
                                            <p:cond delay="0"/>
                                          </p:stCondLst>
                                        </p:cTn>
                                        <p:tgtEl>
                                          <p:spTgt spid="26">
                                            <p:txEl>
                                              <p:pRg st="2" end="2"/>
                                            </p:txEl>
                                          </p:spTgt>
                                        </p:tgtEl>
                                        <p:attrNameLst>
                                          <p:attrName>style.visibility</p:attrName>
                                        </p:attrNameLst>
                                      </p:cBhvr>
                                      <p:to>
                                        <p:strVal val="visible"/>
                                      </p:to>
                                    </p:set>
                                    <p:animEffect transition="in" filter="fade">
                                      <p:cBhvr>
                                        <p:cTn id="107" dur="500"/>
                                        <p:tgtEl>
                                          <p:spTgt spid="26">
                                            <p:txEl>
                                              <p:pRg st="2" end="2"/>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26">
                                            <p:txEl>
                                              <p:pRg st="3" end="3"/>
                                            </p:txEl>
                                          </p:spTgt>
                                        </p:tgtEl>
                                        <p:attrNameLst>
                                          <p:attrName>style.visibility</p:attrName>
                                        </p:attrNameLst>
                                      </p:cBhvr>
                                      <p:to>
                                        <p:strVal val="visible"/>
                                      </p:to>
                                    </p:set>
                                    <p:animEffect transition="in" filter="fade">
                                      <p:cBhvr>
                                        <p:cTn id="110" dur="500"/>
                                        <p:tgtEl>
                                          <p:spTgt spid="26">
                                            <p:txEl>
                                              <p:pRg st="3" end="3"/>
                                            </p:txEl>
                                          </p:spTgt>
                                        </p:tgtEl>
                                      </p:cBhvr>
                                    </p:animEffect>
                                  </p:childTnLst>
                                </p:cTn>
                              </p:par>
                              <p:par>
                                <p:cTn id="111" presetID="10" presetClass="entr" presetSubtype="0" fill="hold" nodeType="withEffect">
                                  <p:stCondLst>
                                    <p:cond delay="0"/>
                                  </p:stCondLst>
                                  <p:childTnLst>
                                    <p:set>
                                      <p:cBhvr>
                                        <p:cTn id="112" dur="1" fill="hold">
                                          <p:stCondLst>
                                            <p:cond delay="0"/>
                                          </p:stCondLst>
                                        </p:cTn>
                                        <p:tgtEl>
                                          <p:spTgt spid="26">
                                            <p:txEl>
                                              <p:pRg st="4" end="4"/>
                                            </p:txEl>
                                          </p:spTgt>
                                        </p:tgtEl>
                                        <p:attrNameLst>
                                          <p:attrName>style.visibility</p:attrName>
                                        </p:attrNameLst>
                                      </p:cBhvr>
                                      <p:to>
                                        <p:strVal val="visible"/>
                                      </p:to>
                                    </p:set>
                                    <p:animEffect transition="in" filter="fade">
                                      <p:cBhvr>
                                        <p:cTn id="113" dur="500"/>
                                        <p:tgtEl>
                                          <p:spTgt spid="26">
                                            <p:txEl>
                                              <p:pRg st="4" end="4"/>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500"/>
                                        <p:tgtEl>
                                          <p:spTgt spid="3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p:bldP spid="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4026311" y="1342103"/>
            <a:ext cx="8165690" cy="5515897"/>
          </a:xfrm>
          <a:prstGeom prst="rect">
            <a:avLst/>
          </a:prstGeom>
        </p:spPr>
      </p:pic>
      <p:graphicFrame>
        <p:nvGraphicFramePr>
          <p:cNvPr id="4" name="內容版面配置區 3"/>
          <p:cNvGraphicFramePr>
            <a:graphicFrameLocks noGrp="1"/>
          </p:cNvGraphicFramePr>
          <p:nvPr>
            <p:ph idx="4294967295"/>
            <p:extLst>
              <p:ext uri="{D42A27DB-BD31-4B8C-83A1-F6EECF244321}">
                <p14:modId xmlns:p14="http://schemas.microsoft.com/office/powerpoint/2010/main" val="2237553571"/>
              </p:ext>
            </p:extLst>
          </p:nvPr>
        </p:nvGraphicFramePr>
        <p:xfrm>
          <a:off x="0" y="-255588"/>
          <a:ext cx="603567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向右箭號 7"/>
          <p:cNvSpPr/>
          <p:nvPr/>
        </p:nvSpPr>
        <p:spPr>
          <a:xfrm rot="5400000">
            <a:off x="4911844" y="-31531"/>
            <a:ext cx="867103" cy="930166"/>
          </a:xfrm>
          <a:prstGeom prst="stripedRightArrow">
            <a:avLst>
              <a:gd name="adj1" fmla="val 57143"/>
              <a:gd name="adj2" fmla="val 4111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9" name="文字方塊 8"/>
          <p:cNvSpPr txBox="1"/>
          <p:nvPr/>
        </p:nvSpPr>
        <p:spPr>
          <a:xfrm>
            <a:off x="5136043" y="110386"/>
            <a:ext cx="418704" cy="646331"/>
          </a:xfrm>
          <a:prstGeom prst="rect">
            <a:avLst/>
          </a:prstGeom>
          <a:noFill/>
        </p:spPr>
        <p:txBody>
          <a:bodyPr wrap="none" rtlCol="0">
            <a:spAutoFit/>
          </a:bodyPr>
          <a:lstStyle/>
          <a:p>
            <a:r>
              <a:rPr lang="en-US" altLang="zh-TW" sz="3600" dirty="0" smtClean="0">
                <a:solidFill>
                  <a:schemeClr val="bg1"/>
                </a:solidFill>
                <a:effectLst>
                  <a:outerShdw blurRad="38100" dist="38100" dir="2700000" algn="tl">
                    <a:srgbClr val="000000">
                      <a:alpha val="43137"/>
                    </a:srgbClr>
                  </a:outerShdw>
                </a:effectLst>
              </a:rPr>
              <a:t>5</a:t>
            </a:r>
          </a:p>
        </p:txBody>
      </p:sp>
      <p:sp>
        <p:nvSpPr>
          <p:cNvPr id="3" name="橢圓 2"/>
          <p:cNvSpPr/>
          <p:nvPr/>
        </p:nvSpPr>
        <p:spPr>
          <a:xfrm>
            <a:off x="9866671" y="3775588"/>
            <a:ext cx="2168012" cy="21680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9168579" y="909484"/>
            <a:ext cx="2866104" cy="286610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4880312" y="1231716"/>
            <a:ext cx="2168012" cy="21680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4646793" y="3016045"/>
            <a:ext cx="2168012" cy="21680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463" y="203426"/>
            <a:ext cx="1959682" cy="698397"/>
          </a:xfrm>
          <a:prstGeom prst="rect">
            <a:avLst/>
          </a:prstGeom>
        </p:spPr>
      </p:pic>
      <p:pic>
        <p:nvPicPr>
          <p:cNvPr id="7" name="圖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640" y="4262284"/>
            <a:ext cx="3725461" cy="2235276"/>
          </a:xfrm>
          <a:prstGeom prst="rect">
            <a:avLst/>
          </a:prstGeom>
        </p:spPr>
      </p:pic>
      <p:sp>
        <p:nvSpPr>
          <p:cNvPr id="14" name="投影片編號版面配置區 13"/>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40</a:t>
            </a:fld>
            <a:endParaRPr lang="zh-TW" altLang="en-US"/>
          </a:p>
        </p:txBody>
      </p:sp>
    </p:spTree>
    <p:extLst>
      <p:ext uri="{BB962C8B-B14F-4D97-AF65-F5344CB8AC3E}">
        <p14:creationId xmlns:p14="http://schemas.microsoft.com/office/powerpoint/2010/main" val="20081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1" grpId="1"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635"/>
          <a:stretch/>
        </p:blipFill>
        <p:spPr>
          <a:xfrm>
            <a:off x="1181100" y="1253"/>
            <a:ext cx="9817100" cy="6856747"/>
          </a:xfrm>
          <a:prstGeom prst="rect">
            <a:avLst/>
          </a:prstGeom>
        </p:spPr>
      </p:pic>
      <p:sp>
        <p:nvSpPr>
          <p:cNvPr id="7" name="投影片編號版面配置區 6"/>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41</a:t>
            </a:fld>
            <a:endParaRPr lang="zh-TW" altLang="en-US"/>
          </a:p>
        </p:txBody>
      </p:sp>
      <p:sp>
        <p:nvSpPr>
          <p:cNvPr id="3" name="橢圓 2"/>
          <p:cNvSpPr/>
          <p:nvPr/>
        </p:nvSpPr>
        <p:spPr>
          <a:xfrm>
            <a:off x="5470634" y="4918841"/>
            <a:ext cx="4240924" cy="193915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4788993" y="-124871"/>
            <a:ext cx="2936109" cy="250546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矩形 3"/>
          <p:cNvSpPr/>
          <p:nvPr/>
        </p:nvSpPr>
        <p:spPr>
          <a:xfrm>
            <a:off x="1181100" y="4587766"/>
            <a:ext cx="4146331" cy="2270234"/>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7725103" y="-7256"/>
            <a:ext cx="2932387" cy="2270234"/>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7488621" y="2419380"/>
            <a:ext cx="3509579" cy="3193144"/>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4702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4"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hlinkClick r:id="rId2"/>
              </a:rPr>
              <a:t>IKEA</a:t>
            </a:r>
            <a:r>
              <a:rPr lang="zh-TW" altLang="en-US" dirty="0" smtClean="0">
                <a:hlinkClick r:id="rId2"/>
              </a:rPr>
              <a:t> 永續經營</a:t>
            </a:r>
            <a:r>
              <a:rPr lang="zh-TW" altLang="en-US" dirty="0" smtClean="0"/>
              <a:t> </a:t>
            </a:r>
            <a:r>
              <a:rPr lang="en-US" altLang="zh-TW" dirty="0" smtClean="0"/>
              <a:t/>
            </a:r>
            <a:br>
              <a:rPr lang="en-US" altLang="zh-TW" dirty="0" smtClean="0"/>
            </a:br>
            <a:r>
              <a:rPr lang="zh-TW" altLang="en-US" sz="3600" b="0" dirty="0" smtClean="0"/>
              <a:t>「小</a:t>
            </a:r>
            <a:r>
              <a:rPr lang="zh-TW" altLang="en-US" sz="3600" b="0" dirty="0"/>
              <a:t>行動可以創造大不同」</a:t>
            </a:r>
            <a:endParaRPr lang="zh-TW" altLang="en-US" sz="36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540" r="6890"/>
          <a:stretch/>
        </p:blipFill>
        <p:spPr>
          <a:xfrm>
            <a:off x="1589638" y="1690688"/>
            <a:ext cx="9198008" cy="4899298"/>
          </a:xfrm>
          <a:prstGeom prst="rect">
            <a:avLst/>
          </a:prstGeom>
        </p:spPr>
      </p:pic>
    </p:spTree>
    <p:extLst>
      <p:ext uri="{BB962C8B-B14F-4D97-AF65-F5344CB8AC3E}">
        <p14:creationId xmlns:p14="http://schemas.microsoft.com/office/powerpoint/2010/main" val="3281294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2848" t="3407" r="-1340" b="458"/>
          <a:stretch/>
        </p:blipFill>
        <p:spPr>
          <a:xfrm>
            <a:off x="1277131" y="0"/>
            <a:ext cx="9597535" cy="6858000"/>
          </a:xfrm>
          <a:prstGeom prst="rect">
            <a:avLst/>
          </a:prstGeom>
        </p:spPr>
      </p:pic>
      <p:sp>
        <p:nvSpPr>
          <p:cNvPr id="3" name="投影片編號版面配置區 2"/>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43</a:t>
            </a:fld>
            <a:endParaRPr lang="zh-TW" altLang="en-US"/>
          </a:p>
        </p:txBody>
      </p:sp>
    </p:spTree>
    <p:extLst>
      <p:ext uri="{BB962C8B-B14F-4D97-AF65-F5344CB8AC3E}">
        <p14:creationId xmlns:p14="http://schemas.microsoft.com/office/powerpoint/2010/main" val="321541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408" y="279712"/>
            <a:ext cx="4274988" cy="3006135"/>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408" y="3590034"/>
            <a:ext cx="4235637" cy="2892850"/>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352" y="3590034"/>
            <a:ext cx="4138203" cy="2892850"/>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9352" y="390413"/>
            <a:ext cx="4138203" cy="2895434"/>
          </a:xfrm>
          <a:prstGeom prst="rect">
            <a:avLst/>
          </a:prstGeom>
        </p:spPr>
      </p:pic>
      <p:sp>
        <p:nvSpPr>
          <p:cNvPr id="7" name="橢圓 6"/>
          <p:cNvSpPr/>
          <p:nvPr/>
        </p:nvSpPr>
        <p:spPr>
          <a:xfrm>
            <a:off x="4189396" y="1959473"/>
            <a:ext cx="3598606" cy="2956936"/>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371" y="2223327"/>
            <a:ext cx="3175358" cy="2813132"/>
          </a:xfrm>
          <a:prstGeom prst="rect">
            <a:avLst/>
          </a:prstGeom>
        </p:spPr>
      </p:pic>
      <p:sp>
        <p:nvSpPr>
          <p:cNvPr id="8" name="投影片編號版面配置區 7"/>
          <p:cNvSpPr>
            <a:spLocks noGrp="1"/>
          </p:cNvSpPr>
          <p:nvPr>
            <p:ph type="sldNum" sz="quarter" idx="4294967295"/>
          </p:nvPr>
        </p:nvSpPr>
        <p:spPr>
          <a:xfrm>
            <a:off x="8610600" y="6356350"/>
            <a:ext cx="2743200" cy="365125"/>
          </a:xfrm>
        </p:spPr>
        <p:txBody>
          <a:bodyPr/>
          <a:lstStyle/>
          <a:p>
            <a:fld id="{4F3EC7F9-20F6-441D-8874-8D67078CD730}" type="slidenum">
              <a:rPr lang="zh-TW" altLang="en-US" smtClean="0"/>
              <a:t>44</a:t>
            </a:fld>
            <a:endParaRPr lang="zh-TW" altLang="en-US"/>
          </a:p>
        </p:txBody>
      </p:sp>
    </p:spTree>
    <p:extLst>
      <p:ext uri="{BB962C8B-B14F-4D97-AF65-F5344CB8AC3E}">
        <p14:creationId xmlns:p14="http://schemas.microsoft.com/office/powerpoint/2010/main" val="471046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2.1 </a:t>
            </a:r>
            <a:r>
              <a:rPr lang="zh-TW" altLang="en-US" dirty="0" smtClean="0"/>
              <a:t>產品設計流程</a:t>
            </a:r>
            <a:endParaRPr lang="zh-TW" altLang="en-US" dirty="0"/>
          </a:p>
        </p:txBody>
      </p:sp>
      <p:sp>
        <p:nvSpPr>
          <p:cNvPr id="3" name="內容版面配置區 2"/>
          <p:cNvSpPr>
            <a:spLocks noGrp="1"/>
          </p:cNvSpPr>
          <p:nvPr>
            <p:ph idx="1"/>
          </p:nvPr>
        </p:nvSpPr>
        <p:spPr>
          <a:xfrm>
            <a:off x="885967" y="2917853"/>
            <a:ext cx="10515600" cy="3394047"/>
          </a:xfrm>
        </p:spPr>
        <p:txBody>
          <a:bodyPr/>
          <a:lstStyle/>
          <a:p>
            <a:endParaRPr lang="en-US" altLang="zh-TW" dirty="0" smtClean="0"/>
          </a:p>
          <a:p>
            <a:r>
              <a:rPr lang="zh-TW" altLang="en-US" dirty="0" smtClean="0"/>
              <a:t>產品</a:t>
            </a:r>
            <a:r>
              <a:rPr lang="zh-TW" altLang="en-US" dirty="0"/>
              <a:t>設計是</a:t>
            </a:r>
            <a:r>
              <a:rPr lang="zh-TW" altLang="en-US" dirty="0" smtClean="0"/>
              <a:t>許多企業</a:t>
            </a:r>
            <a:r>
              <a:rPr lang="zh-TW" altLang="en-US" dirty="0"/>
              <a:t>的成功</a:t>
            </a:r>
            <a:r>
              <a:rPr lang="zh-TW" altLang="en-US" dirty="0" smtClean="0"/>
              <a:t>關鍵</a:t>
            </a:r>
            <a:endParaRPr lang="en-US" altLang="zh-TW" dirty="0" smtClean="0"/>
          </a:p>
          <a:p>
            <a:pPr lvl="1"/>
            <a:r>
              <a:rPr lang="zh-TW" altLang="en-US" dirty="0"/>
              <a:t>消費性</a:t>
            </a:r>
            <a:r>
              <a:rPr lang="zh-TW" altLang="en-US" dirty="0" smtClean="0"/>
              <a:t>商品</a:t>
            </a:r>
            <a:endParaRPr lang="en-US" altLang="zh-TW" dirty="0" smtClean="0"/>
          </a:p>
          <a:p>
            <a:pPr lvl="2"/>
            <a:r>
              <a:rPr lang="zh-TW" altLang="en-US" dirty="0"/>
              <a:t>了解顧客</a:t>
            </a:r>
            <a:r>
              <a:rPr lang="zh-TW" altLang="en-US" dirty="0" smtClean="0"/>
              <a:t>偏好、行銷測試</a:t>
            </a:r>
            <a:endParaRPr lang="en-US" altLang="zh-TW" dirty="0" smtClean="0"/>
          </a:p>
          <a:p>
            <a:pPr lvl="1"/>
            <a:r>
              <a:rPr lang="zh-TW" altLang="en-US" dirty="0"/>
              <a:t>醫藥</a:t>
            </a:r>
            <a:r>
              <a:rPr lang="zh-TW" altLang="en-US" dirty="0" smtClean="0"/>
              <a:t>產業</a:t>
            </a:r>
            <a:endParaRPr lang="en-US" altLang="zh-TW" dirty="0" smtClean="0"/>
          </a:p>
          <a:p>
            <a:pPr lvl="2"/>
            <a:r>
              <a:rPr lang="zh-TW" altLang="en-US" dirty="0"/>
              <a:t>大量臨床</a:t>
            </a:r>
            <a:r>
              <a:rPr lang="zh-TW" altLang="en-US" dirty="0" smtClean="0"/>
              <a:t>實驗、了解安全性及有效性</a:t>
            </a:r>
            <a:endParaRPr lang="en-US" altLang="zh-TW" dirty="0" smtClean="0"/>
          </a:p>
        </p:txBody>
      </p:sp>
      <p:sp>
        <p:nvSpPr>
          <p:cNvPr id="4" name="圓角矩形 3"/>
          <p:cNvSpPr/>
          <p:nvPr/>
        </p:nvSpPr>
        <p:spPr>
          <a:xfrm>
            <a:off x="1760562" y="1828800"/>
            <a:ext cx="2333766" cy="100993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b="1" dirty="0" smtClean="0"/>
              <a:t>顧客需求改變</a:t>
            </a:r>
            <a:endParaRPr lang="zh-TW" altLang="en-US" sz="2400" b="1" dirty="0"/>
          </a:p>
        </p:txBody>
      </p:sp>
      <p:sp>
        <p:nvSpPr>
          <p:cNvPr id="5" name="圓角矩形 4"/>
          <p:cNvSpPr/>
          <p:nvPr/>
        </p:nvSpPr>
        <p:spPr>
          <a:xfrm>
            <a:off x="6143767" y="1828800"/>
            <a:ext cx="3177653" cy="100993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b="1" dirty="0" smtClean="0"/>
              <a:t>企業不斷推出新產品</a:t>
            </a:r>
            <a:endParaRPr lang="zh-TW" altLang="en-US" sz="2400" b="1" dirty="0"/>
          </a:p>
        </p:txBody>
      </p:sp>
      <p:cxnSp>
        <p:nvCxnSpPr>
          <p:cNvPr id="7" name="直線單箭頭接點 6"/>
          <p:cNvCxnSpPr/>
          <p:nvPr/>
        </p:nvCxnSpPr>
        <p:spPr>
          <a:xfrm>
            <a:off x="4138573" y="2304270"/>
            <a:ext cx="1951630" cy="0"/>
          </a:xfrm>
          <a:prstGeom prst="straightConnector1">
            <a:avLst/>
          </a:prstGeom>
          <a:ln w="762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descr="http://designthinking.ideo.com/wp-content/uploads/2008/09/des-fea-via-small.jpg"/>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8079664" y="3246215"/>
            <a:ext cx="3810000" cy="3228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投影片編號版面配置區 5"/>
          <p:cNvSpPr>
            <a:spLocks noGrp="1"/>
          </p:cNvSpPr>
          <p:nvPr>
            <p:ph type="sldNum" sz="quarter" idx="12"/>
          </p:nvPr>
        </p:nvSpPr>
        <p:spPr/>
        <p:txBody>
          <a:bodyPr/>
          <a:lstStyle/>
          <a:p>
            <a:fld id="{4F3EC7F9-20F6-441D-8874-8D67078CD730}" type="slidenum">
              <a:rPr lang="zh-TW" altLang="en-US" smtClean="0"/>
              <a:pPr/>
              <a:t>5</a:t>
            </a:fld>
            <a:endParaRPr lang="zh-TW" altLang="en-US" dirty="0"/>
          </a:p>
        </p:txBody>
      </p:sp>
    </p:spTree>
    <p:extLst>
      <p:ext uri="{BB962C8B-B14F-4D97-AF65-F5344CB8AC3E}">
        <p14:creationId xmlns:p14="http://schemas.microsoft.com/office/powerpoint/2010/main" val="41839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1106445" y="3996268"/>
            <a:ext cx="9002059" cy="2180695"/>
          </a:xfrm>
          <a:prstGeom prst="roundRect">
            <a:avLst/>
          </a:prstGeom>
          <a:solidFill>
            <a:schemeClr val="bg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smtClean="0"/>
              <a:t>2.1 </a:t>
            </a:r>
            <a:r>
              <a:rPr lang="zh-TW" altLang="en-US" dirty="0" smtClean="0"/>
              <a:t>產品</a:t>
            </a:r>
            <a:r>
              <a:rPr lang="zh-TW" altLang="en-US" dirty="0"/>
              <a:t>設計</a:t>
            </a:r>
            <a:r>
              <a:rPr lang="zh-TW" altLang="en-US" dirty="0" smtClean="0"/>
              <a:t>流程</a:t>
            </a:r>
            <a:endParaRPr lang="zh-TW" altLang="en-US" dirty="0"/>
          </a:p>
        </p:txBody>
      </p:sp>
      <p:sp>
        <p:nvSpPr>
          <p:cNvPr id="3" name="內容版面配置區 2"/>
          <p:cNvSpPr>
            <a:spLocks noGrp="1"/>
          </p:cNvSpPr>
          <p:nvPr>
            <p:ph idx="1"/>
          </p:nvPr>
        </p:nvSpPr>
        <p:spPr/>
        <p:txBody>
          <a:bodyPr/>
          <a:lstStyle/>
          <a:p>
            <a:r>
              <a:rPr lang="zh-TW" altLang="en-US" dirty="0" smtClean="0"/>
              <a:t>代工廠商</a:t>
            </a:r>
            <a:r>
              <a:rPr lang="en-US" altLang="zh-TW" dirty="0" smtClean="0"/>
              <a:t>(contract manufacturer)</a:t>
            </a:r>
            <a:r>
              <a:rPr lang="zh-TW" altLang="en-US" dirty="0" smtClean="0"/>
              <a:t>嶄露頭角</a:t>
            </a:r>
            <a:endParaRPr lang="en-US" altLang="zh-TW" dirty="0" smtClean="0"/>
          </a:p>
          <a:p>
            <a:pPr lvl="1"/>
            <a:r>
              <a:rPr lang="zh-TW" altLang="en-US" dirty="0" smtClean="0"/>
              <a:t>改變製造業經營方式</a:t>
            </a:r>
            <a:endParaRPr lang="en-US" altLang="zh-TW" dirty="0"/>
          </a:p>
          <a:p>
            <a:pPr lvl="1"/>
            <a:r>
              <a:rPr lang="zh-TW" altLang="en-US" dirty="0"/>
              <a:t>企業需定義自己的核心</a:t>
            </a:r>
            <a:r>
              <a:rPr lang="zh-TW" altLang="en-US" dirty="0" smtClean="0"/>
              <a:t>能力</a:t>
            </a:r>
            <a:endParaRPr lang="en-US" altLang="zh-TW" dirty="0" smtClean="0"/>
          </a:p>
          <a:p>
            <a:endParaRPr lang="en-US" altLang="zh-TW" dirty="0" smtClean="0"/>
          </a:p>
        </p:txBody>
      </p:sp>
      <p:pic>
        <p:nvPicPr>
          <p:cNvPr id="1032" name="Picture 8" descr="http://www.carviva.com/wp-content/uploads/2013/05/honda-log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53" b="90000" l="1250" r="99375">
                        <a14:foregroundMark x1="48594" y1="27789" x2="48594" y2="27789"/>
                        <a14:foregroundMark x1="17031" y1="83263" x2="17031" y2="83263"/>
                        <a14:foregroundMark x1="51953" y1="22632" x2="51953" y2="22632"/>
                        <a14:foregroundMark x1="33750" y1="78105" x2="33750" y2="78105"/>
                        <a14:foregroundMark x1="54844" y1="87789" x2="54844" y2="87789"/>
                        <a14:foregroundMark x1="75938" y1="81263" x2="75938" y2="81263"/>
                        <a14:foregroundMark x1="92188" y1="78737" x2="92188" y2="78737"/>
                        <a14:foregroundMark x1="48594" y1="17368" x2="48594" y2="17368"/>
                        <a14:foregroundMark x1="28047" y1="16105" x2="28047" y2="16105"/>
                        <a14:foregroundMark x1="31406" y1="13579" x2="31406" y2="13579"/>
                        <a14:foregroundMark x1="73047" y1="16737" x2="73047" y2="16737"/>
                        <a14:foregroundMark x1="69688" y1="14211" x2="69688" y2="14211"/>
                        <a14:foregroundMark x1="65859" y1="10947" x2="65859" y2="10947"/>
                      </a14:backgroundRemoval>
                    </a14:imgEffect>
                  </a14:imgLayer>
                </a14:imgProps>
              </a:ext>
              <a:ext uri="{28A0092B-C50C-407E-A947-70E740481C1C}">
                <a14:useLocalDpi xmlns:a14="http://schemas.microsoft.com/office/drawing/2010/main" val="0"/>
              </a:ext>
            </a:extLst>
          </a:blip>
          <a:srcRect/>
          <a:stretch>
            <a:fillRect/>
          </a:stretch>
        </p:blipFill>
        <p:spPr bwMode="auto">
          <a:xfrm>
            <a:off x="1106445" y="3996268"/>
            <a:ext cx="2850229" cy="211540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3956674" y="4168044"/>
            <a:ext cx="902811" cy="523220"/>
          </a:xfrm>
          <a:prstGeom prst="rect">
            <a:avLst/>
          </a:prstGeom>
          <a:noFill/>
        </p:spPr>
        <p:txBody>
          <a:bodyPr wrap="none" rtlCol="0">
            <a:spAutoFit/>
          </a:bodyPr>
          <a:lstStyle/>
          <a:p>
            <a:r>
              <a:rPr lang="zh-TW" altLang="en-US" sz="2800" b="1" dirty="0" smtClean="0">
                <a:solidFill>
                  <a:srgbClr val="014220"/>
                </a:solidFill>
              </a:rPr>
              <a:t>引擎</a:t>
            </a:r>
            <a:endParaRPr lang="en-US" altLang="zh-TW" sz="2800" b="1" dirty="0" smtClean="0">
              <a:solidFill>
                <a:srgbClr val="014220"/>
              </a:solidFill>
            </a:endParaRPr>
          </a:p>
        </p:txBody>
      </p:sp>
      <p:sp>
        <p:nvSpPr>
          <p:cNvPr id="11" name="文字方塊 10"/>
          <p:cNvSpPr txBox="1"/>
          <p:nvPr/>
        </p:nvSpPr>
        <p:spPr>
          <a:xfrm>
            <a:off x="9081859" y="4788962"/>
            <a:ext cx="902811" cy="523220"/>
          </a:xfrm>
          <a:prstGeom prst="rect">
            <a:avLst/>
          </a:prstGeom>
          <a:noFill/>
        </p:spPr>
        <p:txBody>
          <a:bodyPr wrap="none" rtlCol="0">
            <a:spAutoFit/>
          </a:bodyPr>
          <a:lstStyle/>
          <a:p>
            <a:r>
              <a:rPr lang="zh-TW" altLang="en-US" sz="2800" b="1" dirty="0">
                <a:solidFill>
                  <a:srgbClr val="014220"/>
                </a:solidFill>
              </a:rPr>
              <a:t>安全</a:t>
            </a:r>
            <a:endParaRPr lang="en-US" altLang="zh-TW" sz="2800" b="1" dirty="0" smtClean="0">
              <a:solidFill>
                <a:srgbClr val="014220"/>
              </a:solidFill>
            </a:endParaRPr>
          </a:p>
        </p:txBody>
      </p:sp>
      <p:pic>
        <p:nvPicPr>
          <p:cNvPr id="1034" name="Picture 10" descr="http://ww1.prweb.com/prfiles/2013/06/17/11048079/VolvoIronMark.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50" b="96050" l="1950" r="96400"/>
                    </a14:imgEffect>
                  </a14:imgLayer>
                </a14:imgProps>
              </a:ext>
              <a:ext uri="{28A0092B-C50C-407E-A947-70E740481C1C}">
                <a14:useLocalDpi xmlns:a14="http://schemas.microsoft.com/office/drawing/2010/main" val="0"/>
              </a:ext>
            </a:extLst>
          </a:blip>
          <a:srcRect/>
          <a:stretch>
            <a:fillRect/>
          </a:stretch>
        </p:blipFill>
        <p:spPr bwMode="auto">
          <a:xfrm>
            <a:off x="6494878" y="3967007"/>
            <a:ext cx="2167130" cy="2167130"/>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4641337" y="4644451"/>
            <a:ext cx="1261884" cy="523220"/>
          </a:xfrm>
          <a:prstGeom prst="rect">
            <a:avLst/>
          </a:prstGeom>
          <a:noFill/>
        </p:spPr>
        <p:txBody>
          <a:bodyPr wrap="none" rtlCol="0">
            <a:spAutoFit/>
          </a:bodyPr>
          <a:lstStyle/>
          <a:p>
            <a:r>
              <a:rPr lang="zh-TW" altLang="en-US" sz="2800" b="1" dirty="0" smtClean="0">
                <a:solidFill>
                  <a:schemeClr val="bg2">
                    <a:lumMod val="50000"/>
                  </a:schemeClr>
                </a:solidFill>
              </a:rPr>
              <a:t>割草機</a:t>
            </a:r>
            <a:endParaRPr lang="en-US" altLang="zh-TW" sz="2800" b="1" dirty="0" smtClean="0">
              <a:solidFill>
                <a:schemeClr val="bg2">
                  <a:lumMod val="50000"/>
                </a:schemeClr>
              </a:solidFill>
            </a:endParaRPr>
          </a:p>
        </p:txBody>
      </p:sp>
      <p:sp>
        <p:nvSpPr>
          <p:cNvPr id="14" name="文字方塊 13"/>
          <p:cNvSpPr txBox="1"/>
          <p:nvPr/>
        </p:nvSpPr>
        <p:spPr>
          <a:xfrm>
            <a:off x="4675005" y="5222291"/>
            <a:ext cx="1261884" cy="523220"/>
          </a:xfrm>
          <a:prstGeom prst="rect">
            <a:avLst/>
          </a:prstGeom>
          <a:noFill/>
        </p:spPr>
        <p:txBody>
          <a:bodyPr wrap="none" rtlCol="0">
            <a:spAutoFit/>
          </a:bodyPr>
          <a:lstStyle/>
          <a:p>
            <a:r>
              <a:rPr lang="zh-TW" altLang="en-US" sz="2800" b="1" dirty="0" smtClean="0">
                <a:solidFill>
                  <a:schemeClr val="bg2">
                    <a:lumMod val="50000"/>
                  </a:schemeClr>
                </a:solidFill>
              </a:rPr>
              <a:t>剷雪機</a:t>
            </a:r>
            <a:endParaRPr lang="en-US" altLang="zh-TW" sz="2800" b="1" dirty="0" smtClean="0">
              <a:solidFill>
                <a:schemeClr val="bg2">
                  <a:lumMod val="50000"/>
                </a:schemeClr>
              </a:solidFill>
            </a:endParaRPr>
          </a:p>
        </p:txBody>
      </p:sp>
      <p:sp>
        <p:nvSpPr>
          <p:cNvPr id="5" name="投影片編號版面配置區 4"/>
          <p:cNvSpPr>
            <a:spLocks noGrp="1"/>
          </p:cNvSpPr>
          <p:nvPr>
            <p:ph type="sldNum" sz="quarter" idx="12"/>
          </p:nvPr>
        </p:nvSpPr>
        <p:spPr/>
        <p:txBody>
          <a:bodyPr/>
          <a:lstStyle/>
          <a:p>
            <a:fld id="{4F3EC7F9-20F6-441D-8874-8D67078CD730}" type="slidenum">
              <a:rPr lang="zh-TW" altLang="en-US" smtClean="0"/>
              <a:pPr/>
              <a:t>6</a:t>
            </a:fld>
            <a:endParaRPr lang="zh-TW" altLang="en-US" dirty="0"/>
          </a:p>
        </p:txBody>
      </p:sp>
    </p:spTree>
    <p:extLst>
      <p:ext uri="{BB962C8B-B14F-4D97-AF65-F5344CB8AC3E}">
        <p14:creationId xmlns:p14="http://schemas.microsoft.com/office/powerpoint/2010/main" val="13688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fade">
                                      <p:cBhvr>
                                        <p:cTn id="29" dur="5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2.1 </a:t>
            </a:r>
            <a:r>
              <a:rPr lang="zh-TW" altLang="en-US" dirty="0" smtClean="0"/>
              <a:t>產品</a:t>
            </a:r>
            <a:r>
              <a:rPr lang="zh-TW" altLang="en-US" dirty="0"/>
              <a:t>設計流程</a:t>
            </a:r>
          </a:p>
        </p:txBody>
      </p:sp>
      <p:sp>
        <p:nvSpPr>
          <p:cNvPr id="3" name="內容版面配置區 2"/>
          <p:cNvSpPr>
            <a:spLocks noGrp="1"/>
          </p:cNvSpPr>
          <p:nvPr>
            <p:ph idx="1"/>
          </p:nvPr>
        </p:nvSpPr>
        <p:spPr/>
        <p:txBody>
          <a:bodyPr/>
          <a:lstStyle/>
          <a:p>
            <a:r>
              <a:rPr lang="zh-TW" altLang="en-US" dirty="0"/>
              <a:t>核心能力的特性</a:t>
            </a:r>
            <a:endParaRPr lang="en-US" altLang="zh-TW" dirty="0"/>
          </a:p>
          <a:p>
            <a:pPr marL="971550" lvl="1" indent="-514350">
              <a:buFont typeface="Wingdings" panose="05000000000000000000" pitchFamily="2" charset="2"/>
              <a:buAutoNum type="circleNumWdWhitePlain"/>
            </a:pPr>
            <a:r>
              <a:rPr lang="zh-TW" altLang="en-US" dirty="0" smtClean="0"/>
              <a:t>可被廣泛地應用在許多產品或市場上</a:t>
            </a:r>
            <a:endParaRPr lang="en-US" altLang="zh-TW" dirty="0" smtClean="0"/>
          </a:p>
          <a:p>
            <a:pPr marL="971550" lvl="1" indent="-514350">
              <a:buFont typeface="Wingdings" panose="05000000000000000000" pitchFamily="2" charset="2"/>
              <a:buAutoNum type="circleNumWdWhitePlain"/>
            </a:pPr>
            <a:r>
              <a:rPr lang="zh-TW" altLang="en-US" dirty="0" smtClean="0"/>
              <a:t>最終消費者能夠感受到價值與利益</a:t>
            </a:r>
            <a:endParaRPr lang="en-US" altLang="zh-TW" dirty="0" smtClean="0"/>
          </a:p>
          <a:p>
            <a:pPr marL="971550" lvl="1" indent="-514350">
              <a:buFont typeface="Wingdings" panose="05000000000000000000" pitchFamily="2" charset="2"/>
              <a:buAutoNum type="circleNumWdWhitePlain"/>
            </a:pPr>
            <a:r>
              <a:rPr lang="zh-TW" altLang="en-US" dirty="0" smtClean="0"/>
              <a:t>難以被模仿</a:t>
            </a:r>
            <a:endParaRPr lang="en-US" altLang="zh-TW" dirty="0"/>
          </a:p>
          <a:p>
            <a:r>
              <a:rPr lang="zh-TW" altLang="en-US" dirty="0" smtClean="0"/>
              <a:t>企業最大的挑戰─掌握攸關成功的各項功能</a:t>
            </a:r>
            <a:endParaRPr lang="en-US" altLang="zh-TW" dirty="0" smtClean="0"/>
          </a:p>
          <a:p>
            <a:pPr lvl="1"/>
            <a:r>
              <a:rPr lang="zh-TW" altLang="en-US" dirty="0"/>
              <a:t>垂直</a:t>
            </a:r>
            <a:r>
              <a:rPr lang="zh-TW" altLang="en-US" dirty="0" smtClean="0"/>
              <a:t>整合</a:t>
            </a:r>
            <a:endParaRPr lang="en-US" altLang="zh-TW" dirty="0" smtClean="0"/>
          </a:p>
          <a:p>
            <a:pPr lvl="1"/>
            <a:r>
              <a:rPr lang="zh-TW" altLang="en-US" dirty="0" smtClean="0"/>
              <a:t>部分</a:t>
            </a:r>
            <a:r>
              <a:rPr lang="zh-TW" altLang="en-US" dirty="0"/>
              <a:t>功能委外</a:t>
            </a:r>
          </a:p>
        </p:txBody>
      </p:sp>
      <p:sp>
        <p:nvSpPr>
          <p:cNvPr id="4" name="投影片編號版面配置區 3"/>
          <p:cNvSpPr>
            <a:spLocks noGrp="1"/>
          </p:cNvSpPr>
          <p:nvPr>
            <p:ph type="sldNum" sz="quarter" idx="12"/>
          </p:nvPr>
        </p:nvSpPr>
        <p:spPr/>
        <p:txBody>
          <a:bodyPr/>
          <a:lstStyle/>
          <a:p>
            <a:fld id="{4F3EC7F9-20F6-441D-8874-8D67078CD730}" type="slidenum">
              <a:rPr lang="zh-TW" altLang="en-US" smtClean="0"/>
              <a:pPr/>
              <a:t>7</a:t>
            </a:fld>
            <a:endParaRPr lang="zh-TW" altLang="en-US" dirty="0"/>
          </a:p>
        </p:txBody>
      </p:sp>
    </p:spTree>
    <p:extLst>
      <p:ext uri="{BB962C8B-B14F-4D97-AF65-F5344CB8AC3E}">
        <p14:creationId xmlns:p14="http://schemas.microsoft.com/office/powerpoint/2010/main" val="38375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2.2 </a:t>
            </a:r>
            <a:r>
              <a:rPr lang="zh-TW" altLang="en-US" dirty="0" smtClean="0"/>
              <a:t>產品開發流程</a:t>
            </a:r>
            <a:endParaRPr lang="zh-TW" altLang="en-US" dirty="0"/>
          </a:p>
        </p:txBody>
      </p:sp>
      <p:sp>
        <p:nvSpPr>
          <p:cNvPr id="3" name="內容版面配置區 2"/>
          <p:cNvSpPr>
            <a:spLocks noGrp="1"/>
          </p:cNvSpPr>
          <p:nvPr>
            <p:ph idx="1"/>
          </p:nvPr>
        </p:nvSpPr>
        <p:spPr/>
        <p:txBody>
          <a:bodyPr/>
          <a:lstStyle/>
          <a:p>
            <a:r>
              <a:rPr lang="zh-TW" altLang="en-US" dirty="0" smtClean="0"/>
              <a:t>指設計產品所需要的一般性步驟</a:t>
            </a:r>
            <a:endParaRPr lang="en-US" altLang="zh-TW" dirty="0" smtClean="0"/>
          </a:p>
          <a:p>
            <a:r>
              <a:rPr lang="zh-TW" altLang="en-US" dirty="0" smtClean="0"/>
              <a:t>一般產品開發流程</a:t>
            </a:r>
            <a:endParaRPr lang="en-US" altLang="zh-TW" dirty="0" smtClean="0"/>
          </a:p>
          <a:p>
            <a:pPr marL="971550" lvl="1" indent="-514350">
              <a:buFont typeface="Wingdings" panose="05000000000000000000" pitchFamily="2" charset="2"/>
              <a:buAutoNum type="circleNumWdWhitePlain"/>
            </a:pPr>
            <a:r>
              <a:rPr lang="zh-TW" altLang="en-US" dirty="0" smtClean="0"/>
              <a:t>規劃</a:t>
            </a:r>
            <a:endParaRPr lang="en-US" altLang="zh-TW" dirty="0" smtClean="0"/>
          </a:p>
          <a:p>
            <a:pPr marL="971550" lvl="1" indent="-514350">
              <a:buFont typeface="Wingdings" panose="05000000000000000000" pitchFamily="2" charset="2"/>
              <a:buAutoNum type="circleNumWdWhitePlain"/>
            </a:pPr>
            <a:r>
              <a:rPr lang="zh-TW" altLang="en-US" dirty="0" smtClean="0"/>
              <a:t>概念發展</a:t>
            </a:r>
            <a:endParaRPr lang="en-US" altLang="zh-TW" dirty="0" smtClean="0"/>
          </a:p>
          <a:p>
            <a:pPr marL="971550" lvl="1" indent="-514350">
              <a:buFont typeface="Wingdings" panose="05000000000000000000" pitchFamily="2" charset="2"/>
              <a:buAutoNum type="circleNumWdWhitePlain"/>
            </a:pPr>
            <a:r>
              <a:rPr lang="zh-TW" altLang="en-US" dirty="0" smtClean="0"/>
              <a:t>系統設計</a:t>
            </a:r>
            <a:endParaRPr lang="en-US" altLang="zh-TW" dirty="0" smtClean="0"/>
          </a:p>
          <a:p>
            <a:pPr marL="971550" lvl="1" indent="-514350">
              <a:buFont typeface="Wingdings" panose="05000000000000000000" pitchFamily="2" charset="2"/>
              <a:buAutoNum type="circleNumWdWhitePlain"/>
            </a:pPr>
            <a:r>
              <a:rPr lang="zh-TW" altLang="en-US" dirty="0"/>
              <a:t>細部</a:t>
            </a:r>
            <a:r>
              <a:rPr lang="zh-TW" altLang="en-US" dirty="0" smtClean="0"/>
              <a:t>設計</a:t>
            </a:r>
            <a:endParaRPr lang="en-US" altLang="zh-TW" dirty="0" smtClean="0"/>
          </a:p>
          <a:p>
            <a:pPr marL="971550" lvl="1" indent="-514350">
              <a:buFont typeface="Wingdings" panose="05000000000000000000" pitchFamily="2" charset="2"/>
              <a:buAutoNum type="circleNumWdWhitePlain"/>
            </a:pPr>
            <a:r>
              <a:rPr lang="zh-TW" altLang="en-US" dirty="0" smtClean="0"/>
              <a:t>測試與修正</a:t>
            </a:r>
            <a:endParaRPr lang="en-US" altLang="zh-TW" dirty="0" smtClean="0"/>
          </a:p>
          <a:p>
            <a:pPr marL="971550" lvl="1" indent="-514350">
              <a:buFont typeface="Wingdings" panose="05000000000000000000" pitchFamily="2" charset="2"/>
              <a:buAutoNum type="circleNumWdWhitePlain"/>
            </a:pPr>
            <a:r>
              <a:rPr lang="zh-TW" altLang="en-US" dirty="0"/>
              <a:t>試產</a:t>
            </a:r>
          </a:p>
        </p:txBody>
      </p:sp>
      <p:pic>
        <p:nvPicPr>
          <p:cNvPr id="2050" name="Picture 2" descr="http://www.guidoluis.com/wp-content/uploads/2010/08/Thinking_1-450x59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99" b="100000" l="5556" r="92000">
                        <a14:foregroundMark x1="53111" y1="40134" x2="53111" y2="401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623" y="-290157"/>
            <a:ext cx="5078577" cy="6748865"/>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4F3EC7F9-20F6-441D-8874-8D67078CD730}" type="slidenum">
              <a:rPr lang="zh-TW" altLang="en-US" smtClean="0"/>
              <a:pPr/>
              <a:t>8</a:t>
            </a:fld>
            <a:endParaRPr lang="zh-TW" altLang="en-US" dirty="0"/>
          </a:p>
        </p:txBody>
      </p:sp>
    </p:spTree>
    <p:extLst>
      <p:ext uri="{BB962C8B-B14F-4D97-AF65-F5344CB8AC3E}">
        <p14:creationId xmlns:p14="http://schemas.microsoft.com/office/powerpoint/2010/main" val="39992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00"/>
                                        <p:tgtEl>
                                          <p:spTgt spid="3">
                                            <p:txEl>
                                              <p:pRg st="3" end="3"/>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688572604"/>
              </p:ext>
            </p:extLst>
          </p:nvPr>
        </p:nvGraphicFramePr>
        <p:xfrm>
          <a:off x="457201" y="457200"/>
          <a:ext cx="11218232" cy="6035040"/>
        </p:xfrm>
        <a:graphic>
          <a:graphicData uri="http://schemas.openxmlformats.org/drawingml/2006/table">
            <a:tbl>
              <a:tblPr firstCol="1" bandRow="1">
                <a:tableStyleId>{5C22544A-7EE6-4342-B048-85BDC9FD1C3A}</a:tableStyleId>
              </a:tblPr>
              <a:tblGrid>
                <a:gridCol w="1366489"/>
                <a:gridCol w="1952128"/>
                <a:gridCol w="7899615"/>
              </a:tblGrid>
              <a:tr h="1107671">
                <a:tc>
                  <a:txBody>
                    <a:bodyPr/>
                    <a:lstStyle/>
                    <a:p>
                      <a:pPr algn="ctr"/>
                      <a:r>
                        <a:rPr lang="zh-TW" altLang="en-US" sz="2800" dirty="0" smtClean="0"/>
                        <a:t>階段</a:t>
                      </a:r>
                      <a:r>
                        <a:rPr lang="en-US" altLang="zh-TW" sz="2800" dirty="0" smtClean="0"/>
                        <a:t>0</a:t>
                      </a:r>
                      <a:endParaRPr lang="zh-TW" altLang="en-US" sz="2800" dirty="0"/>
                    </a:p>
                  </a:txBody>
                  <a:tcPr anchor="ctr"/>
                </a:tc>
                <a:tc>
                  <a:txBody>
                    <a:bodyPr/>
                    <a:lstStyle/>
                    <a:p>
                      <a:pPr algn="ctr"/>
                      <a:r>
                        <a:rPr lang="zh-TW" altLang="en-US" sz="2800" dirty="0" smtClean="0"/>
                        <a:t>規劃</a:t>
                      </a:r>
                      <a:endParaRPr lang="zh-TW" altLang="en-US" sz="2800" dirty="0"/>
                    </a:p>
                  </a:txBody>
                  <a:tcPr anchor="ctr"/>
                </a:tc>
                <a:tc>
                  <a:txBody>
                    <a:bodyPr/>
                    <a:lstStyle/>
                    <a:p>
                      <a:pPr marL="285750" indent="-285750">
                        <a:buFont typeface="Arial" panose="020B0604020202020204" pitchFamily="34" charset="0"/>
                        <a:buChar char="•"/>
                      </a:pPr>
                      <a:r>
                        <a:rPr lang="zh-TW" altLang="en-US" sz="2400" dirty="0" smtClean="0"/>
                        <a:t>為專案核可與產品開發流程的前提</a:t>
                      </a:r>
                      <a:endParaRPr lang="en-US" altLang="zh-TW" sz="2400" dirty="0" smtClean="0"/>
                    </a:p>
                    <a:p>
                      <a:pPr marL="285750" indent="-285750">
                        <a:buFont typeface="Arial" panose="020B0604020202020204" pitchFamily="34" charset="0"/>
                        <a:buChar char="•"/>
                      </a:pPr>
                      <a:r>
                        <a:rPr lang="zh-TW" altLang="en-US" sz="2400" dirty="0" smtClean="0"/>
                        <a:t>主要成果為專案使命的陳述</a:t>
                      </a:r>
                      <a:r>
                        <a:rPr lang="en-US" altLang="zh-TW" sz="2400" dirty="0" smtClean="0"/>
                        <a:t>(</a:t>
                      </a:r>
                      <a:r>
                        <a:rPr lang="zh-TW" altLang="en-US" sz="2400" dirty="0" smtClean="0"/>
                        <a:t>目標市場、企業目標、主要假設與限制</a:t>
                      </a:r>
                      <a:r>
                        <a:rPr lang="en-US" altLang="zh-TW" sz="2400" dirty="0" smtClean="0"/>
                        <a:t>)</a:t>
                      </a:r>
                      <a:endParaRPr lang="zh-TW" altLang="en-US" sz="2400" dirty="0"/>
                    </a:p>
                  </a:txBody>
                  <a:tcPr/>
                </a:tc>
              </a:tr>
              <a:tr h="766849">
                <a:tc>
                  <a:txBody>
                    <a:bodyPr/>
                    <a:lstStyle/>
                    <a:p>
                      <a:pPr algn="ctr"/>
                      <a:r>
                        <a:rPr lang="zh-TW" altLang="en-US" sz="2800" dirty="0" smtClean="0"/>
                        <a:t>階段</a:t>
                      </a:r>
                      <a:r>
                        <a:rPr lang="en-US" altLang="zh-TW" sz="2800" dirty="0" smtClean="0"/>
                        <a:t>1</a:t>
                      </a:r>
                      <a:endParaRPr lang="zh-TW" altLang="en-US" sz="2800" dirty="0"/>
                    </a:p>
                  </a:txBody>
                  <a:tcPr anchor="ctr"/>
                </a:tc>
                <a:tc>
                  <a:txBody>
                    <a:bodyPr/>
                    <a:lstStyle/>
                    <a:p>
                      <a:pPr algn="ctr"/>
                      <a:r>
                        <a:rPr lang="zh-TW" altLang="en-US" sz="2800" dirty="0" smtClean="0"/>
                        <a:t>概念發展</a:t>
                      </a:r>
                      <a:endParaRPr lang="zh-TW" altLang="en-US" sz="2800" dirty="0"/>
                    </a:p>
                  </a:txBody>
                  <a:tcPr anchor="ctr"/>
                </a:tc>
                <a:tc>
                  <a:txBody>
                    <a:bodyPr/>
                    <a:lstStyle/>
                    <a:p>
                      <a:pPr marL="285750" indent="-285750">
                        <a:buFont typeface="Arial" panose="020B0604020202020204" pitchFamily="34" charset="0"/>
                        <a:buChar char="•"/>
                      </a:pPr>
                      <a:r>
                        <a:rPr lang="zh-TW" altLang="en-US" sz="2400" dirty="0" smtClean="0"/>
                        <a:t>定義目標市場需求、定義競爭性產品、評估產品概念與生產的可行性</a:t>
                      </a:r>
                      <a:endParaRPr lang="en-US" altLang="zh-TW" sz="2400" dirty="0" smtClean="0"/>
                    </a:p>
                  </a:txBody>
                  <a:tcPr/>
                </a:tc>
              </a:tr>
              <a:tr h="1107671">
                <a:tc>
                  <a:txBody>
                    <a:bodyPr/>
                    <a:lstStyle/>
                    <a:p>
                      <a:pPr algn="ctr"/>
                      <a:r>
                        <a:rPr lang="zh-TW" altLang="en-US" sz="2800" dirty="0" smtClean="0"/>
                        <a:t>階段</a:t>
                      </a:r>
                      <a:r>
                        <a:rPr lang="en-US" altLang="zh-TW" sz="2800" dirty="0" smtClean="0"/>
                        <a:t>2</a:t>
                      </a:r>
                      <a:endParaRPr lang="zh-TW" altLang="en-US" sz="2800" dirty="0"/>
                    </a:p>
                  </a:txBody>
                  <a:tcPr anchor="ctr"/>
                </a:tc>
                <a:tc>
                  <a:txBody>
                    <a:bodyPr/>
                    <a:lstStyle/>
                    <a:p>
                      <a:pPr algn="ctr"/>
                      <a:r>
                        <a:rPr lang="zh-TW" altLang="en-US" sz="2800" dirty="0" smtClean="0"/>
                        <a:t>系統設計</a:t>
                      </a:r>
                      <a:endParaRPr lang="zh-TW" altLang="en-US" sz="2800" dirty="0"/>
                    </a:p>
                  </a:txBody>
                  <a:tcPr anchor="ctr"/>
                </a:tc>
                <a:tc>
                  <a:txBody>
                    <a:bodyPr/>
                    <a:lstStyle/>
                    <a:p>
                      <a:pPr marL="285750" indent="-285750">
                        <a:buFont typeface="Arial" panose="020B0604020202020204" pitchFamily="34" charset="0"/>
                        <a:buChar char="•"/>
                      </a:pPr>
                      <a:r>
                        <a:rPr lang="zh-TW" altLang="en-US" sz="2400" dirty="0" smtClean="0"/>
                        <a:t>定義產品架構與細部組成元件</a:t>
                      </a:r>
                      <a:endParaRPr lang="en-US" altLang="zh-TW" sz="2400" dirty="0" smtClean="0"/>
                    </a:p>
                    <a:p>
                      <a:pPr marL="285750" indent="-285750">
                        <a:buFont typeface="Arial" panose="020B0604020202020204" pitchFamily="34" charset="0"/>
                        <a:buChar char="•"/>
                      </a:pPr>
                      <a:r>
                        <a:rPr lang="zh-TW" altLang="en-US" sz="2400" dirty="0" smtClean="0"/>
                        <a:t>成果包含產品具體設計配置圖、每項組件的功能規格、最終裝配線的粗略流程圖</a:t>
                      </a:r>
                      <a:endParaRPr lang="zh-TW" altLang="en-US" sz="2400" dirty="0"/>
                    </a:p>
                  </a:txBody>
                  <a:tcPr/>
                </a:tc>
              </a:tr>
              <a:tr h="766849">
                <a:tc>
                  <a:txBody>
                    <a:bodyPr/>
                    <a:lstStyle/>
                    <a:p>
                      <a:pPr algn="ctr"/>
                      <a:r>
                        <a:rPr lang="zh-TW" altLang="en-US" sz="2800" dirty="0" smtClean="0"/>
                        <a:t>階段</a:t>
                      </a:r>
                      <a:r>
                        <a:rPr lang="en-US" altLang="zh-TW" sz="2800" dirty="0" smtClean="0"/>
                        <a:t>3</a:t>
                      </a:r>
                      <a:endParaRPr lang="zh-TW" altLang="en-US" sz="2800" dirty="0"/>
                    </a:p>
                  </a:txBody>
                  <a:tcPr anchor="ctr"/>
                </a:tc>
                <a:tc>
                  <a:txBody>
                    <a:bodyPr/>
                    <a:lstStyle/>
                    <a:p>
                      <a:pPr algn="ctr"/>
                      <a:r>
                        <a:rPr lang="zh-TW" altLang="en-US" sz="2800" dirty="0" smtClean="0"/>
                        <a:t>細部設計</a:t>
                      </a:r>
                      <a:endParaRPr lang="zh-TW" altLang="en-US" sz="2800" dirty="0"/>
                    </a:p>
                  </a:txBody>
                  <a:tcPr anchor="ctr"/>
                </a:tc>
                <a:tc>
                  <a:txBody>
                    <a:bodyPr/>
                    <a:lstStyle/>
                    <a:p>
                      <a:pPr marL="285750" indent="-285750">
                        <a:buFont typeface="Arial" panose="020B0604020202020204" pitchFamily="34" charset="0"/>
                        <a:buChar char="•"/>
                      </a:pPr>
                      <a:r>
                        <a:rPr lang="zh-TW" altLang="en-US" sz="2400" dirty="0" smtClean="0"/>
                        <a:t>包含每項零件型態、物料的完整規格、建立流程計畫、設計設備與工具</a:t>
                      </a:r>
                      <a:endParaRPr lang="zh-TW" altLang="en-US" sz="2400" dirty="0"/>
                    </a:p>
                  </a:txBody>
                  <a:tcPr/>
                </a:tc>
              </a:tr>
              <a:tr h="1107671">
                <a:tc>
                  <a:txBody>
                    <a:bodyPr/>
                    <a:lstStyle/>
                    <a:p>
                      <a:pPr algn="ctr"/>
                      <a:r>
                        <a:rPr lang="zh-TW" altLang="en-US" sz="2800" dirty="0" smtClean="0"/>
                        <a:t>階段</a:t>
                      </a:r>
                      <a:r>
                        <a:rPr lang="en-US" altLang="zh-TW" sz="2800" dirty="0" smtClean="0"/>
                        <a:t>4</a:t>
                      </a:r>
                      <a:endParaRPr lang="zh-TW" altLang="en-US" sz="2800" dirty="0"/>
                    </a:p>
                  </a:txBody>
                  <a:tcPr anchor="ctr"/>
                </a:tc>
                <a:tc>
                  <a:txBody>
                    <a:bodyPr/>
                    <a:lstStyle/>
                    <a:p>
                      <a:pPr algn="ctr"/>
                      <a:r>
                        <a:rPr lang="zh-TW" altLang="en-US" sz="2800" dirty="0" smtClean="0"/>
                        <a:t>測試與修正</a:t>
                      </a:r>
                      <a:endParaRPr lang="zh-TW" altLang="en-US" sz="2800" dirty="0"/>
                    </a:p>
                  </a:txBody>
                  <a:tcPr anchor="ctr"/>
                </a:tc>
                <a:tc>
                  <a:txBody>
                    <a:bodyPr/>
                    <a:lstStyle/>
                    <a:p>
                      <a:pPr marL="285750" indent="-285750">
                        <a:buFont typeface="Arial" panose="020B0604020202020204" pitchFamily="34" charset="0"/>
                        <a:buChar char="•"/>
                      </a:pPr>
                      <a:r>
                        <a:rPr lang="zh-TW" altLang="en-US" sz="2400" dirty="0" smtClean="0"/>
                        <a:t>目的在於建構與評估不同版本的產品方案</a:t>
                      </a:r>
                      <a:endParaRPr lang="en-US" altLang="zh-TW" sz="2400" dirty="0" smtClean="0"/>
                    </a:p>
                    <a:p>
                      <a:pPr marL="285750" indent="-285750">
                        <a:buFont typeface="Arial" panose="020B0604020202020204" pitchFamily="34" charset="0"/>
                        <a:buChar char="•"/>
                      </a:pPr>
                      <a:r>
                        <a:rPr lang="zh-TW" altLang="en-US" sz="2400" dirty="0" smtClean="0"/>
                        <a:t>透過雛型測試的結果，確認產品是否符合設計與顧客的需求</a:t>
                      </a:r>
                      <a:endParaRPr lang="zh-TW" altLang="en-US" sz="2400" dirty="0"/>
                    </a:p>
                  </a:txBody>
                  <a:tcPr/>
                </a:tc>
              </a:tr>
              <a:tr h="766849">
                <a:tc>
                  <a:txBody>
                    <a:bodyPr/>
                    <a:lstStyle/>
                    <a:p>
                      <a:pPr algn="ctr"/>
                      <a:r>
                        <a:rPr lang="zh-TW" altLang="en-US" sz="2800" dirty="0" smtClean="0"/>
                        <a:t>階段</a:t>
                      </a:r>
                      <a:r>
                        <a:rPr lang="en-US" altLang="zh-TW" sz="2800" dirty="0" smtClean="0"/>
                        <a:t>5</a:t>
                      </a:r>
                      <a:endParaRPr lang="zh-TW" altLang="en-US" sz="2800" dirty="0"/>
                    </a:p>
                  </a:txBody>
                  <a:tcPr anchor="ctr"/>
                </a:tc>
                <a:tc>
                  <a:txBody>
                    <a:bodyPr/>
                    <a:lstStyle/>
                    <a:p>
                      <a:pPr algn="ctr"/>
                      <a:r>
                        <a:rPr lang="zh-TW" altLang="en-US" sz="2800" dirty="0" smtClean="0"/>
                        <a:t>試產</a:t>
                      </a:r>
                      <a:endParaRPr lang="zh-TW" altLang="en-US" sz="2800" dirty="0"/>
                    </a:p>
                  </a:txBody>
                  <a:tcPr anchor="ctr"/>
                </a:tc>
                <a:tc>
                  <a:txBody>
                    <a:bodyPr/>
                    <a:lstStyle/>
                    <a:p>
                      <a:pPr marL="285750" indent="-285750">
                        <a:buFont typeface="Arial" panose="020B0604020202020204" pitchFamily="34" charset="0"/>
                        <a:buChar char="•"/>
                      </a:pPr>
                      <a:r>
                        <a:rPr lang="zh-TW" altLang="en-US" sz="2400" dirty="0" smtClean="0"/>
                        <a:t>目的為訓練人員與發現生產過程中潛在的問題</a:t>
                      </a:r>
                      <a:endParaRPr lang="en-US" altLang="zh-TW" sz="2400" dirty="0" smtClean="0"/>
                    </a:p>
                    <a:p>
                      <a:pPr marL="285750" indent="-285750">
                        <a:buFont typeface="Arial" panose="020B0604020202020204" pitchFamily="34" charset="0"/>
                        <a:buChar char="•"/>
                      </a:pPr>
                      <a:r>
                        <a:rPr lang="zh-TW" altLang="en-US" sz="2400" dirty="0" smtClean="0"/>
                        <a:t>通常會逐步地轉為正式生產</a:t>
                      </a:r>
                      <a:endParaRPr lang="zh-TW" altLang="en-US" sz="2400" dirty="0"/>
                    </a:p>
                  </a:txBody>
                  <a:tcPr/>
                </a:tc>
              </a:tr>
            </a:tbl>
          </a:graphicData>
        </a:graphic>
      </p:graphicFrame>
      <p:sp>
        <p:nvSpPr>
          <p:cNvPr id="2" name="投影片編號版面配置區 1"/>
          <p:cNvSpPr>
            <a:spLocks noGrp="1"/>
          </p:cNvSpPr>
          <p:nvPr>
            <p:ph type="sldNum" sz="quarter" idx="12"/>
          </p:nvPr>
        </p:nvSpPr>
        <p:spPr/>
        <p:txBody>
          <a:bodyPr/>
          <a:lstStyle/>
          <a:p>
            <a:fld id="{4F3EC7F9-20F6-441D-8874-8D67078CD730}" type="slidenum">
              <a:rPr lang="zh-TW" altLang="en-US" smtClean="0"/>
              <a:pPr/>
              <a:t>9</a:t>
            </a:fld>
            <a:endParaRPr lang="zh-TW" altLang="en-US" dirty="0"/>
          </a:p>
        </p:txBody>
      </p:sp>
    </p:spTree>
    <p:extLst>
      <p:ext uri="{BB962C8B-B14F-4D97-AF65-F5344CB8AC3E}">
        <p14:creationId xmlns:p14="http://schemas.microsoft.com/office/powerpoint/2010/main" val="244876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暖調藍色">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4622</Words>
  <Application>Microsoft Office PowerPoint</Application>
  <PresentationFormat>寬螢幕</PresentationFormat>
  <Paragraphs>517</Paragraphs>
  <Slides>44</Slides>
  <Notes>38</Notes>
  <HiddenSlides>1</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44</vt:i4>
      </vt:variant>
    </vt:vector>
  </HeadingPairs>
  <TitlesOfParts>
    <vt:vector size="55" baseType="lpstr">
      <vt:lpstr>Kozuka Gothic Pro H</vt:lpstr>
      <vt:lpstr>微軟正黑體</vt:lpstr>
      <vt:lpstr>新細明體</vt:lpstr>
      <vt:lpstr>Arial</vt:lpstr>
      <vt:lpstr>Bauhaus 93</vt:lpstr>
      <vt:lpstr>Calibri</vt:lpstr>
      <vt:lpstr>Cambria Math</vt:lpstr>
      <vt:lpstr>Franklin Gothic Book</vt:lpstr>
      <vt:lpstr>Franklin Gothic Medium</vt:lpstr>
      <vt:lpstr>Wingdings</vt:lpstr>
      <vt:lpstr>Office 佈景主題</vt:lpstr>
      <vt:lpstr>PowerPoint 簡報</vt:lpstr>
      <vt:lpstr>目錄</vt:lpstr>
      <vt:lpstr>群眾外包─群眾之力  驅動設計</vt:lpstr>
      <vt:lpstr>群眾外包─群眾之力  驅動設計</vt:lpstr>
      <vt:lpstr>2.1 產品設計流程</vt:lpstr>
      <vt:lpstr>2.1 產品設計流程</vt:lpstr>
      <vt:lpstr>2.1 產品設計流程</vt:lpstr>
      <vt:lpstr>2.2 產品開發流程</vt:lpstr>
      <vt:lpstr>PowerPoint 簡報</vt:lpstr>
      <vt:lpstr>PowerPoint 簡報</vt:lpstr>
      <vt:lpstr>2.3 產品開發專案的經濟分析</vt:lpstr>
      <vt:lpstr>2.3 產品開發專案的經濟分析</vt:lpstr>
      <vt:lpstr>PowerPoint 簡報</vt:lpstr>
      <vt:lpstr>PowerPoint 簡報</vt:lpstr>
      <vt:lpstr>2.3 產品開發專案的經濟分析</vt:lpstr>
      <vt:lpstr>2.3 產品開發專案的經濟分析</vt:lpstr>
      <vt:lpstr>2.4 顧客導向設計</vt:lpstr>
      <vt:lpstr>品質機能展開  (quality function deployment, QFD)</vt:lpstr>
      <vt:lpstr>品質屋(house of quality, HOQ)</vt:lpstr>
      <vt:lpstr>價值分析/價值工程 (value analysis/value engineering , VA/VE)</vt:lpstr>
      <vt:lpstr>2.5 產品設計與製造裝配</vt:lpstr>
      <vt:lpstr>DFMA ( Design for Manufacture and Assembly)</vt:lpstr>
      <vt:lpstr>2.6 產品服務設計</vt:lpstr>
      <vt:lpstr>複雜性與選擇性</vt:lpstr>
      <vt:lpstr>2.7 環保設計(ecodesign)</vt:lpstr>
      <vt:lpstr>2.8 衡量產品開發績效</vt:lpstr>
      <vt:lpstr>2.9 結論</vt:lpstr>
      <vt:lpstr>PowerPoint 簡報</vt:lpstr>
      <vt:lpstr>關於 IKEA</vt:lpstr>
      <vt:lpstr>自然與家庭</vt:lpstr>
      <vt:lpstr>「提供價格低廉且品質良好的商品」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IKEA 永續經營  「小行動可以創造大不同」</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Yun Lin</dc:creator>
  <cp:lastModifiedBy>Yun Lin</cp:lastModifiedBy>
  <cp:revision>73</cp:revision>
  <dcterms:created xsi:type="dcterms:W3CDTF">2014-02-21T14:59:00Z</dcterms:created>
  <dcterms:modified xsi:type="dcterms:W3CDTF">2014-02-24T11:37:43Z</dcterms:modified>
</cp:coreProperties>
</file>