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85" r:id="rId6"/>
    <p:sldId id="286" r:id="rId7"/>
    <p:sldId id="287" r:id="rId8"/>
    <p:sldId id="288" r:id="rId9"/>
    <p:sldId id="289" r:id="rId10"/>
    <p:sldId id="290" r:id="rId11"/>
    <p:sldId id="268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6" r:id="rId27"/>
    <p:sldId id="305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24" autoAdjust="0"/>
  </p:normalViewPr>
  <p:slideViewPr>
    <p:cSldViewPr snapToGrid="0">
      <p:cViewPr varScale="1">
        <p:scale>
          <a:sx n="95" d="100"/>
          <a:sy n="95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FA08D0-FB92-4862-A53D-57BB5C25CFE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D3709A2-A944-499F-B3C9-0BB0C31A7196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效率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6FDE57-356F-41AA-842F-751246250227}" type="parTrans" cxnId="{4CDF1757-14D9-4B55-9D64-88A80BF29B0D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D0BE8D5-61AE-43E0-927D-AE2DECBE2123}" type="sibTrans" cxnId="{4CDF1757-14D9-4B55-9D64-88A80BF29B0D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3F4E80-F58C-4BC6-A8FE-B9B15ED7B6D5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效果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503070-DB1D-4574-A52C-365CA2C75B0D}" type="parTrans" cxnId="{457F6487-7EFB-4368-8F35-C2E75CEC704A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D359FD0-1A9D-495E-9315-CA8EA82E516A}" type="sibTrans" cxnId="{457F6487-7EFB-4368-8F35-C2E75CEC704A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C0E69BE-B292-417E-B5E9-F8ADDE025839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價值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60D2A0-FE6D-4F42-83C1-D6EEF0E20062}" type="parTrans" cxnId="{B0D55B16-FB13-4982-B11B-31D3EF1C7183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8589C01-4F45-4418-A2E5-BCF3C422CDEA}" type="sibTrans" cxnId="{B0D55B16-FB13-4982-B11B-31D3EF1C7183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734262-F605-4987-8922-EB8CB8DB755D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以最少的成本來執行作業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465866-211E-4388-963D-AAADBF379553}" type="parTrans" cxnId="{4B26651D-8920-4765-8F01-F4D09F114620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182EC37-D446-4404-AA3E-5F81DED3F823}" type="sibTrans" cxnId="{4B26651D-8920-4765-8F01-F4D09F114620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3BAA3D-58DC-4032-A5A1-DC265B5510B0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做最正確的行為，為公司帶來最高的價值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B2B7915-97C8-443B-B194-B6CC48558D48}" type="parTrans" cxnId="{7C9D4E9C-4E7E-425B-8C86-E25B8FC4D47E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E773C2-6FAA-4C80-8CEF-0A98BD7F0117}" type="sibTrans" cxnId="{7C9D4E9C-4E7E-425B-8C86-E25B8FC4D47E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866633-FF08-4A0C-94AE-8A7FBBCB2125}">
      <dgm:prSet phldrT="[文字]" custT="1"/>
      <dgm:spPr/>
      <dgm:t>
        <a:bodyPr/>
        <a:lstStyle/>
        <a:p>
          <a:r>
            <a:rPr lang="zh-TW" altLang="en-US" sz="20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品質除以售價</a:t>
          </a:r>
          <a:endParaRPr lang="zh-TW" altLang="en-US" sz="2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1CFDA6-518B-4D78-8452-7EA9D457D8B7}" type="parTrans" cxnId="{668ED142-3461-408B-BB49-8FE6FA3890B5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2C4F5C-98E4-4638-AB07-8D34670D9737}" type="sibTrans" cxnId="{668ED142-3461-408B-BB49-8FE6FA3890B5}">
      <dgm:prSet/>
      <dgm:spPr/>
      <dgm:t>
        <a:bodyPr/>
        <a:lstStyle/>
        <a:p>
          <a:endParaRPr lang="zh-TW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E46EF5E-AD25-4E54-8F9F-77E4E974CE3C}" type="pres">
      <dgm:prSet presAssocID="{5FFA08D0-FB92-4862-A53D-57BB5C25CFE1}" presName="linear" presStyleCnt="0">
        <dgm:presLayoutVars>
          <dgm:dir/>
          <dgm:animLvl val="lvl"/>
          <dgm:resizeHandles val="exact"/>
        </dgm:presLayoutVars>
      </dgm:prSet>
      <dgm:spPr/>
    </dgm:pt>
    <dgm:pt modelId="{FC44AE8C-98C3-4994-AD25-9D271A352D7F}" type="pres">
      <dgm:prSet presAssocID="{5D3709A2-A944-499F-B3C9-0BB0C31A7196}" presName="parentLin" presStyleCnt="0"/>
      <dgm:spPr/>
    </dgm:pt>
    <dgm:pt modelId="{F83502AD-A0E3-4099-89D9-5AC43941DE9F}" type="pres">
      <dgm:prSet presAssocID="{5D3709A2-A944-499F-B3C9-0BB0C31A7196}" presName="parentLeftMargin" presStyleLbl="node1" presStyleIdx="0" presStyleCnt="3"/>
      <dgm:spPr/>
    </dgm:pt>
    <dgm:pt modelId="{EB2BE111-AB50-4D7C-AA9B-7A13A107C283}" type="pres">
      <dgm:prSet presAssocID="{5D3709A2-A944-499F-B3C9-0BB0C31A7196}" presName="parentText" presStyleLbl="node1" presStyleIdx="0" presStyleCnt="3" custLinFactNeighborX="-100000" custLinFactNeighborY="-1796">
        <dgm:presLayoutVars>
          <dgm:chMax val="0"/>
          <dgm:bulletEnabled val="1"/>
        </dgm:presLayoutVars>
      </dgm:prSet>
      <dgm:spPr/>
    </dgm:pt>
    <dgm:pt modelId="{22D65680-78F1-4CB6-9116-FEC790AD5C86}" type="pres">
      <dgm:prSet presAssocID="{5D3709A2-A944-499F-B3C9-0BB0C31A7196}" presName="negativeSpace" presStyleCnt="0"/>
      <dgm:spPr/>
    </dgm:pt>
    <dgm:pt modelId="{86B41D3A-8E91-4A6A-A382-287320054DD2}" type="pres">
      <dgm:prSet presAssocID="{5D3709A2-A944-499F-B3C9-0BB0C31A7196}" presName="childText" presStyleLbl="conFgAcc1" presStyleIdx="0" presStyleCnt="3" custScaleX="87185" custLinFactNeighborX="26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4ED2AA-EE85-40DB-8681-B71AC40CCBF2}" type="pres">
      <dgm:prSet presAssocID="{4D0BE8D5-61AE-43E0-927D-AE2DECBE2123}" presName="spaceBetweenRectangles" presStyleCnt="0"/>
      <dgm:spPr/>
    </dgm:pt>
    <dgm:pt modelId="{399EFFD2-B4D1-4A83-894D-6BF101D2586B}" type="pres">
      <dgm:prSet presAssocID="{883F4E80-F58C-4BC6-A8FE-B9B15ED7B6D5}" presName="parentLin" presStyleCnt="0"/>
      <dgm:spPr/>
    </dgm:pt>
    <dgm:pt modelId="{56FA3FA5-93A1-4DB8-B79A-C3DD4323B160}" type="pres">
      <dgm:prSet presAssocID="{883F4E80-F58C-4BC6-A8FE-B9B15ED7B6D5}" presName="parentLeftMargin" presStyleLbl="node1" presStyleIdx="0" presStyleCnt="3"/>
      <dgm:spPr/>
    </dgm:pt>
    <dgm:pt modelId="{0A63CF08-B65D-4BDC-BEAC-420B3FAC18AE}" type="pres">
      <dgm:prSet presAssocID="{883F4E80-F58C-4BC6-A8FE-B9B15ED7B6D5}" presName="parentText" presStyleLbl="node1" presStyleIdx="1" presStyleCnt="3" custLinFactNeighborX="-100000">
        <dgm:presLayoutVars>
          <dgm:chMax val="0"/>
          <dgm:bulletEnabled val="1"/>
        </dgm:presLayoutVars>
      </dgm:prSet>
      <dgm:spPr/>
    </dgm:pt>
    <dgm:pt modelId="{1A440724-3121-476D-8356-775765A5C663}" type="pres">
      <dgm:prSet presAssocID="{883F4E80-F58C-4BC6-A8FE-B9B15ED7B6D5}" presName="negativeSpace" presStyleCnt="0"/>
      <dgm:spPr/>
    </dgm:pt>
    <dgm:pt modelId="{14035DE4-B6A5-4913-9248-C135D37ACE16}" type="pres">
      <dgm:prSet presAssocID="{883F4E80-F58C-4BC6-A8FE-B9B15ED7B6D5}" presName="childText" presStyleLbl="conFgAcc1" presStyleIdx="1" presStyleCnt="3" custScaleX="87187" custLinFactNeighborX="2696" custLinFactNeighborY="-981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5EAA349-44BC-475E-B42F-6D937451032C}" type="pres">
      <dgm:prSet presAssocID="{6D359FD0-1A9D-495E-9315-CA8EA82E516A}" presName="spaceBetweenRectangles" presStyleCnt="0"/>
      <dgm:spPr/>
    </dgm:pt>
    <dgm:pt modelId="{345EFF59-3EB2-4595-89F9-F7CD19B59F7D}" type="pres">
      <dgm:prSet presAssocID="{BC0E69BE-B292-417E-B5E9-F8ADDE025839}" presName="parentLin" presStyleCnt="0"/>
      <dgm:spPr/>
    </dgm:pt>
    <dgm:pt modelId="{A43A7EA4-0B74-4FB3-A066-8817010531E7}" type="pres">
      <dgm:prSet presAssocID="{BC0E69BE-B292-417E-B5E9-F8ADDE025839}" presName="parentLeftMargin" presStyleLbl="node1" presStyleIdx="1" presStyleCnt="3"/>
      <dgm:spPr/>
    </dgm:pt>
    <dgm:pt modelId="{D52CBA83-8018-487F-95C5-0D16290A7BEA}" type="pres">
      <dgm:prSet presAssocID="{BC0E69BE-B292-417E-B5E9-F8ADDE025839}" presName="parentText" presStyleLbl="node1" presStyleIdx="2" presStyleCnt="3" custLinFactX="-12803" custLinFactNeighborX="-100000">
        <dgm:presLayoutVars>
          <dgm:chMax val="0"/>
          <dgm:bulletEnabled val="1"/>
        </dgm:presLayoutVars>
      </dgm:prSet>
      <dgm:spPr/>
    </dgm:pt>
    <dgm:pt modelId="{66DF1765-7CB8-4F9A-B2FB-6C355DD57E2C}" type="pres">
      <dgm:prSet presAssocID="{BC0E69BE-B292-417E-B5E9-F8ADDE025839}" presName="negativeSpace" presStyleCnt="0"/>
      <dgm:spPr/>
    </dgm:pt>
    <dgm:pt modelId="{31E7E52A-F11B-42D1-83D4-59050650AA6D}" type="pres">
      <dgm:prSet presAssocID="{BC0E69BE-B292-417E-B5E9-F8ADDE025839}" presName="childText" presStyleLbl="conFgAcc1" presStyleIdx="2" presStyleCnt="3" custScaleX="87185" custLinFactNeighborX="2696" custLinFactNeighborY="-2928">
        <dgm:presLayoutVars>
          <dgm:bulletEnabled val="1"/>
        </dgm:presLayoutVars>
      </dgm:prSet>
      <dgm:spPr/>
    </dgm:pt>
  </dgm:ptLst>
  <dgm:cxnLst>
    <dgm:cxn modelId="{C83A6B78-64D7-4B21-9FBD-7D15F8054558}" type="presOf" srcId="{BC0E69BE-B292-417E-B5E9-F8ADDE025839}" destId="{A43A7EA4-0B74-4FB3-A066-8817010531E7}" srcOrd="0" destOrd="0" presId="urn:microsoft.com/office/officeart/2005/8/layout/list1"/>
    <dgm:cxn modelId="{668ED142-3461-408B-BB49-8FE6FA3890B5}" srcId="{BC0E69BE-B292-417E-B5E9-F8ADDE025839}" destId="{F1866633-FF08-4A0C-94AE-8A7FBBCB2125}" srcOrd="0" destOrd="0" parTransId="{B21CFDA6-518B-4D78-8452-7EA9D457D8B7}" sibTransId="{BE2C4F5C-98E4-4638-AB07-8D34670D9737}"/>
    <dgm:cxn modelId="{1735EBBA-0957-49B9-94A1-56E581B7FDB1}" type="presOf" srcId="{883F4E80-F58C-4BC6-A8FE-B9B15ED7B6D5}" destId="{56FA3FA5-93A1-4DB8-B79A-C3DD4323B160}" srcOrd="0" destOrd="0" presId="urn:microsoft.com/office/officeart/2005/8/layout/list1"/>
    <dgm:cxn modelId="{E06CDE82-4DEE-4FA0-A6ED-3013A80FC5C7}" type="presOf" srcId="{5D3709A2-A944-499F-B3C9-0BB0C31A7196}" destId="{EB2BE111-AB50-4D7C-AA9B-7A13A107C283}" srcOrd="1" destOrd="0" presId="urn:microsoft.com/office/officeart/2005/8/layout/list1"/>
    <dgm:cxn modelId="{F0CEFD17-FAE2-428A-81E3-814B4F9B22EE}" type="presOf" srcId="{5D3709A2-A944-499F-B3C9-0BB0C31A7196}" destId="{F83502AD-A0E3-4099-89D9-5AC43941DE9F}" srcOrd="0" destOrd="0" presId="urn:microsoft.com/office/officeart/2005/8/layout/list1"/>
    <dgm:cxn modelId="{E8187721-969D-4C10-9F67-868A8ECA9AF0}" type="presOf" srcId="{5FFA08D0-FB92-4862-A53D-57BB5C25CFE1}" destId="{6E46EF5E-AD25-4E54-8F9F-77E4E974CE3C}" srcOrd="0" destOrd="0" presId="urn:microsoft.com/office/officeart/2005/8/layout/list1"/>
    <dgm:cxn modelId="{43550A90-EECC-4C9A-A717-C6413D10C33E}" type="presOf" srcId="{D23BAA3D-58DC-4032-A5A1-DC265B5510B0}" destId="{14035DE4-B6A5-4913-9248-C135D37ACE16}" srcOrd="0" destOrd="0" presId="urn:microsoft.com/office/officeart/2005/8/layout/list1"/>
    <dgm:cxn modelId="{B0D55B16-FB13-4982-B11B-31D3EF1C7183}" srcId="{5FFA08D0-FB92-4862-A53D-57BB5C25CFE1}" destId="{BC0E69BE-B292-417E-B5E9-F8ADDE025839}" srcOrd="2" destOrd="0" parTransId="{6A60D2A0-FE6D-4F42-83C1-D6EEF0E20062}" sibTransId="{C8589C01-4F45-4418-A2E5-BCF3C422CDEA}"/>
    <dgm:cxn modelId="{457F6487-7EFB-4368-8F35-C2E75CEC704A}" srcId="{5FFA08D0-FB92-4862-A53D-57BB5C25CFE1}" destId="{883F4E80-F58C-4BC6-A8FE-B9B15ED7B6D5}" srcOrd="1" destOrd="0" parTransId="{5E503070-DB1D-4574-A52C-365CA2C75B0D}" sibTransId="{6D359FD0-1A9D-495E-9315-CA8EA82E516A}"/>
    <dgm:cxn modelId="{FFBE7573-0E36-4F8C-A111-0287E3495224}" type="presOf" srcId="{BC0E69BE-B292-417E-B5E9-F8ADDE025839}" destId="{D52CBA83-8018-487F-95C5-0D16290A7BEA}" srcOrd="1" destOrd="0" presId="urn:microsoft.com/office/officeart/2005/8/layout/list1"/>
    <dgm:cxn modelId="{7C9D4E9C-4E7E-425B-8C86-E25B8FC4D47E}" srcId="{883F4E80-F58C-4BC6-A8FE-B9B15ED7B6D5}" destId="{D23BAA3D-58DC-4032-A5A1-DC265B5510B0}" srcOrd="0" destOrd="0" parTransId="{1B2B7915-97C8-443B-B194-B6CC48558D48}" sibTransId="{ADE773C2-6FAA-4C80-8CEF-0A98BD7F0117}"/>
    <dgm:cxn modelId="{4B26651D-8920-4765-8F01-F4D09F114620}" srcId="{5D3709A2-A944-499F-B3C9-0BB0C31A7196}" destId="{56734262-F605-4987-8922-EB8CB8DB755D}" srcOrd="0" destOrd="0" parTransId="{BE465866-211E-4388-963D-AAADBF379553}" sibTransId="{8182EC37-D446-4404-AA3E-5F81DED3F823}"/>
    <dgm:cxn modelId="{4CDF1757-14D9-4B55-9D64-88A80BF29B0D}" srcId="{5FFA08D0-FB92-4862-A53D-57BB5C25CFE1}" destId="{5D3709A2-A944-499F-B3C9-0BB0C31A7196}" srcOrd="0" destOrd="0" parTransId="{5A6FDE57-356F-41AA-842F-751246250227}" sibTransId="{4D0BE8D5-61AE-43E0-927D-AE2DECBE2123}"/>
    <dgm:cxn modelId="{7BFB9C47-186E-42C1-A07D-DD27CB1E0B1D}" type="presOf" srcId="{F1866633-FF08-4A0C-94AE-8A7FBBCB2125}" destId="{31E7E52A-F11B-42D1-83D4-59050650AA6D}" srcOrd="0" destOrd="0" presId="urn:microsoft.com/office/officeart/2005/8/layout/list1"/>
    <dgm:cxn modelId="{EE8498AB-133E-4120-8C67-3E9FC20ED95E}" type="presOf" srcId="{56734262-F605-4987-8922-EB8CB8DB755D}" destId="{86B41D3A-8E91-4A6A-A382-287320054DD2}" srcOrd="0" destOrd="0" presId="urn:microsoft.com/office/officeart/2005/8/layout/list1"/>
    <dgm:cxn modelId="{27912595-8E29-40C0-9935-F93FB14E1F63}" type="presOf" srcId="{883F4E80-F58C-4BC6-A8FE-B9B15ED7B6D5}" destId="{0A63CF08-B65D-4BDC-BEAC-420B3FAC18AE}" srcOrd="1" destOrd="0" presId="urn:microsoft.com/office/officeart/2005/8/layout/list1"/>
    <dgm:cxn modelId="{B22959AE-03F0-4E1A-9FB0-7F1C242F6BF8}" type="presParOf" srcId="{6E46EF5E-AD25-4E54-8F9F-77E4E974CE3C}" destId="{FC44AE8C-98C3-4994-AD25-9D271A352D7F}" srcOrd="0" destOrd="0" presId="urn:microsoft.com/office/officeart/2005/8/layout/list1"/>
    <dgm:cxn modelId="{3FABC099-B1DE-4F02-9395-65C41BC836DB}" type="presParOf" srcId="{FC44AE8C-98C3-4994-AD25-9D271A352D7F}" destId="{F83502AD-A0E3-4099-89D9-5AC43941DE9F}" srcOrd="0" destOrd="0" presId="urn:microsoft.com/office/officeart/2005/8/layout/list1"/>
    <dgm:cxn modelId="{1209F083-877C-49FD-B415-643691A8C690}" type="presParOf" srcId="{FC44AE8C-98C3-4994-AD25-9D271A352D7F}" destId="{EB2BE111-AB50-4D7C-AA9B-7A13A107C283}" srcOrd="1" destOrd="0" presId="urn:microsoft.com/office/officeart/2005/8/layout/list1"/>
    <dgm:cxn modelId="{D74C2772-1564-42B0-A74E-CF34DABAA75B}" type="presParOf" srcId="{6E46EF5E-AD25-4E54-8F9F-77E4E974CE3C}" destId="{22D65680-78F1-4CB6-9116-FEC790AD5C86}" srcOrd="1" destOrd="0" presId="urn:microsoft.com/office/officeart/2005/8/layout/list1"/>
    <dgm:cxn modelId="{DC0076C8-E0B7-4A73-83A4-B0D2C1EA1BF0}" type="presParOf" srcId="{6E46EF5E-AD25-4E54-8F9F-77E4E974CE3C}" destId="{86B41D3A-8E91-4A6A-A382-287320054DD2}" srcOrd="2" destOrd="0" presId="urn:microsoft.com/office/officeart/2005/8/layout/list1"/>
    <dgm:cxn modelId="{4C64A18D-4CE8-449B-9284-146621E7EF37}" type="presParOf" srcId="{6E46EF5E-AD25-4E54-8F9F-77E4E974CE3C}" destId="{BA4ED2AA-EE85-40DB-8681-B71AC40CCBF2}" srcOrd="3" destOrd="0" presId="urn:microsoft.com/office/officeart/2005/8/layout/list1"/>
    <dgm:cxn modelId="{BF70951F-4A95-46E3-A200-DD50FBE18CEF}" type="presParOf" srcId="{6E46EF5E-AD25-4E54-8F9F-77E4E974CE3C}" destId="{399EFFD2-B4D1-4A83-894D-6BF101D2586B}" srcOrd="4" destOrd="0" presId="urn:microsoft.com/office/officeart/2005/8/layout/list1"/>
    <dgm:cxn modelId="{C84CEFE1-4D91-43AD-92F4-B9FD2CD9250B}" type="presParOf" srcId="{399EFFD2-B4D1-4A83-894D-6BF101D2586B}" destId="{56FA3FA5-93A1-4DB8-B79A-C3DD4323B160}" srcOrd="0" destOrd="0" presId="urn:microsoft.com/office/officeart/2005/8/layout/list1"/>
    <dgm:cxn modelId="{2631CA0C-1BF1-45AA-93B1-0E7500A51DF3}" type="presParOf" srcId="{399EFFD2-B4D1-4A83-894D-6BF101D2586B}" destId="{0A63CF08-B65D-4BDC-BEAC-420B3FAC18AE}" srcOrd="1" destOrd="0" presId="urn:microsoft.com/office/officeart/2005/8/layout/list1"/>
    <dgm:cxn modelId="{FA7FC85F-2849-4F1C-B4BE-89DE101DA7E2}" type="presParOf" srcId="{6E46EF5E-AD25-4E54-8F9F-77E4E974CE3C}" destId="{1A440724-3121-476D-8356-775765A5C663}" srcOrd="5" destOrd="0" presId="urn:microsoft.com/office/officeart/2005/8/layout/list1"/>
    <dgm:cxn modelId="{83CE2312-E99E-4630-822D-0D9CFE80E6F1}" type="presParOf" srcId="{6E46EF5E-AD25-4E54-8F9F-77E4E974CE3C}" destId="{14035DE4-B6A5-4913-9248-C135D37ACE16}" srcOrd="6" destOrd="0" presId="urn:microsoft.com/office/officeart/2005/8/layout/list1"/>
    <dgm:cxn modelId="{3CDF9A6E-0511-4453-B806-237D3D0F2525}" type="presParOf" srcId="{6E46EF5E-AD25-4E54-8F9F-77E4E974CE3C}" destId="{95EAA349-44BC-475E-B42F-6D937451032C}" srcOrd="7" destOrd="0" presId="urn:microsoft.com/office/officeart/2005/8/layout/list1"/>
    <dgm:cxn modelId="{7B52D178-92E9-42E6-BC58-C9C5A8600A85}" type="presParOf" srcId="{6E46EF5E-AD25-4E54-8F9F-77E4E974CE3C}" destId="{345EFF59-3EB2-4595-89F9-F7CD19B59F7D}" srcOrd="8" destOrd="0" presId="urn:microsoft.com/office/officeart/2005/8/layout/list1"/>
    <dgm:cxn modelId="{C7CDEBF1-A9CC-40BD-A70E-C44D2F882411}" type="presParOf" srcId="{345EFF59-3EB2-4595-89F9-F7CD19B59F7D}" destId="{A43A7EA4-0B74-4FB3-A066-8817010531E7}" srcOrd="0" destOrd="0" presId="urn:microsoft.com/office/officeart/2005/8/layout/list1"/>
    <dgm:cxn modelId="{3F86CD1D-6E89-4F95-A619-D66C083CFDC3}" type="presParOf" srcId="{345EFF59-3EB2-4595-89F9-F7CD19B59F7D}" destId="{D52CBA83-8018-487F-95C5-0D16290A7BEA}" srcOrd="1" destOrd="0" presId="urn:microsoft.com/office/officeart/2005/8/layout/list1"/>
    <dgm:cxn modelId="{4BE96D52-2595-43B1-B52E-99916E2FA26B}" type="presParOf" srcId="{6E46EF5E-AD25-4E54-8F9F-77E4E974CE3C}" destId="{66DF1765-7CB8-4F9A-B2FB-6C355DD57E2C}" srcOrd="9" destOrd="0" presId="urn:microsoft.com/office/officeart/2005/8/layout/list1"/>
    <dgm:cxn modelId="{6C105AE8-31F2-4C6A-AF99-7574805BBB0E}" type="presParOf" srcId="{6E46EF5E-AD25-4E54-8F9F-77E4E974CE3C}" destId="{31E7E52A-F11B-42D1-83D4-59050650AA6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3E1141-2F67-4E56-92F7-C02F454B0EF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B04487A-7F65-4CA7-AAAE-5E19E8573784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及時生產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(JIT)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323E4E-DC40-4957-86B1-15768FEB0AD6}" type="parTrans" cxnId="{F4EB079A-01C6-4BFB-8698-A96FD1373BB2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170B19-9BEC-4133-AC37-7FFA0845F526}" type="sibTrans" cxnId="{F4EB079A-01C6-4BFB-8698-A96FD1373BB2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1824C45-D07E-4D2D-ADC8-2B0C0BD21F18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目的：消除各種浪費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5ADE90-4E6E-4821-A72C-765F48EBDFAB}" type="parTrans" cxnId="{D25AF85E-9088-4EEF-BF79-873113440013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D0F398-B82B-45F0-B5EC-A09CCD343B6D}" type="sibTrans" cxnId="{D25AF85E-9088-4EEF-BF79-873113440013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B36DC75-BE15-4F0A-96BE-B945EC502940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拉式生產系統、零庫存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4B36AD-1F23-43B9-8EB2-2154AB6A3CF5}" type="parTrans" cxnId="{06F4E149-6145-41EA-A25D-B80879985EE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01598E1-92A7-4D8B-B0E5-5EC75C72B6F4}" type="sibTrans" cxnId="{06F4E149-6145-41EA-A25D-B80879985EE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D8FA015-3D90-4CC0-ADFA-0DE4E2E145BA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全面品質管制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(TQC)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77A875-0963-4F40-9EC7-599C3D1DDF74}" type="parTrans" cxnId="{F7A2497C-71E4-47B0-9F24-AB56D7472F73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19D95B-B50E-47BD-82B7-88221F10598F}" type="sibTrans" cxnId="{F7A2497C-71E4-47B0-9F24-AB56D7472F73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32713A-0937-4670-872B-51542EECD1DD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rPr>
            <a:t>將品質建立在流程中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AB746CD-8585-4FF2-A411-0B8BBE31DA7B}" type="parTrans" cxnId="{AD7AD4E2-AD3E-4A99-9C7D-98EC5C6BC296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F1FC34-6BE6-4CF2-93C5-A6C1445A3837}" type="sibTrans" cxnId="{AD7AD4E2-AD3E-4A99-9C7D-98EC5C6BC296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FBE5A5-3E92-4F16-BAFA-91DE11F3A021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積極尋找消除生產不良品的原因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B14FEB-C772-4F10-AC0C-BA327DC1A216}" type="parTrans" cxnId="{7A37CBB0-1374-44DE-BC78-C517B19F01EC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347E286-3329-4169-8925-DE07C04452FE}" type="sibTrans" cxnId="{7A37CBB0-1374-44DE-BC78-C517B19F01EC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FA11250-2586-45FB-9170-228054A69590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精實製造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8E4A61E-BFAD-4CF3-9CE9-B2CCF5E57DBE}" type="parTrans" cxnId="{DC898429-9BAE-47A1-98B6-AA2BA7C7681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850F302-5585-4E5E-8AA9-0DB334D8A203}" type="sibTrans" cxnId="{DC898429-9BAE-47A1-98B6-AA2BA7C7681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7E7BCA-2B5B-49E4-8659-C2867F7B255E}">
      <dgm:prSet phldrT="[文字]" custT="1"/>
      <dgm:spPr/>
      <dgm:t>
        <a:bodyPr/>
        <a:lstStyle/>
        <a:p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JIT+TQC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C5C45D8-5AEF-451B-B90E-89FD38D93028}" type="parTrans" cxnId="{9771440E-4770-452F-ACC2-BEDE4871BA54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B244ACF-74D3-446F-878F-0DBE3531F9EA}" type="sibTrans" cxnId="{9771440E-4770-452F-ACC2-BEDE4871BA54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526C348-DD69-4F21-B048-E5C9CA429CBD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特點：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去除浪費   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落實品管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及時生產   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4.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均衡生產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3AD59A-0898-4018-8C9D-298218765E4E}" type="parTrans" cxnId="{731E6368-3237-4717-B037-F517A271508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F6444-AB64-46DF-BBC5-40FA304E1BC2}" type="sibTrans" cxnId="{731E6368-3237-4717-B037-F517A271508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ADF5537-10DB-4BD4-857E-3B936A5DDA45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主要運用於重複性的製造過程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F0BF4F-2EE3-4E8E-8BE8-97767250D8C5}" type="parTrans" cxnId="{E9F4CD53-6964-4408-B08A-54A87E2B6F8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16C44FD-16CE-4915-B99D-D0AA93F0EA2A}" type="sibTrans" cxnId="{E9F4CD53-6964-4408-B08A-54A87E2B6F88}">
      <dgm:prSet/>
      <dgm:spPr/>
      <dgm:t>
        <a:bodyPr/>
        <a:lstStyle/>
        <a:p>
          <a:endParaRPr lang="zh-TW" altLang="en-US" sz="18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F2EC37-C6F9-4BA0-8E77-9A38D1ED0ED1}" type="pres">
      <dgm:prSet presAssocID="{543E1141-2F67-4E56-92F7-C02F454B0E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1B6351F-62CC-4E0F-85D2-E740526482AD}" type="pres">
      <dgm:prSet presAssocID="{7B04487A-7F65-4CA7-AAAE-5E19E8573784}" presName="linNode" presStyleCnt="0"/>
      <dgm:spPr/>
    </dgm:pt>
    <dgm:pt modelId="{4C563D82-DAA3-4906-B954-BCDE9E935972}" type="pres">
      <dgm:prSet presAssocID="{7B04487A-7F65-4CA7-AAAE-5E19E8573784}" presName="parentText" presStyleLbl="node1" presStyleIdx="0" presStyleCnt="3" custScaleX="85418" custScaleY="5780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8DF4ED9-293C-4BCC-BE29-13C888B056BD}" type="pres">
      <dgm:prSet presAssocID="{7B04487A-7F65-4CA7-AAAE-5E19E8573784}" presName="descendantText" presStyleLbl="alignAccFollowNode1" presStyleIdx="0" presStyleCnt="3" custScaleX="102341" custScaleY="713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2A0BDC-EFF1-4AE2-B3B2-4F84D5E8AE47}" type="pres">
      <dgm:prSet presAssocID="{FE170B19-9BEC-4133-AC37-7FFA0845F526}" presName="sp" presStyleCnt="0"/>
      <dgm:spPr/>
    </dgm:pt>
    <dgm:pt modelId="{B0167AA9-6BD2-4360-B6FE-059E57365BCE}" type="pres">
      <dgm:prSet presAssocID="{CD8FA015-3D90-4CC0-ADFA-0DE4E2E145BA}" presName="linNode" presStyleCnt="0"/>
      <dgm:spPr/>
    </dgm:pt>
    <dgm:pt modelId="{177FB436-107A-417B-92A5-EFEAA9987770}" type="pres">
      <dgm:prSet presAssocID="{CD8FA015-3D90-4CC0-ADFA-0DE4E2E145BA}" presName="parentText" presStyleLbl="node1" presStyleIdx="1" presStyleCnt="3" custScaleX="84719" custScaleY="5643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30F6FD-B35F-4332-883C-A4D17391CF54}" type="pres">
      <dgm:prSet presAssocID="{CD8FA015-3D90-4CC0-ADFA-0DE4E2E145BA}" presName="descendantText" presStyleLbl="alignAccFollowNode1" presStyleIdx="1" presStyleCnt="3" custScaleX="101948" custScaleY="627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6B71E6-AF4A-4546-8DD3-6D3019D9DC86}" type="pres">
      <dgm:prSet presAssocID="{4419D95B-B50E-47BD-82B7-88221F10598F}" presName="sp" presStyleCnt="0"/>
      <dgm:spPr/>
    </dgm:pt>
    <dgm:pt modelId="{AD691BD7-3124-4C47-B05E-B011BFE6BFEC}" type="pres">
      <dgm:prSet presAssocID="{BFA11250-2586-45FB-9170-228054A69590}" presName="linNode" presStyleCnt="0"/>
      <dgm:spPr/>
    </dgm:pt>
    <dgm:pt modelId="{8F003FCA-7473-48B0-8AFE-CF65EB50D22E}" type="pres">
      <dgm:prSet presAssocID="{BFA11250-2586-45FB-9170-228054A69590}" presName="parentText" presStyleLbl="node1" presStyleIdx="2" presStyleCnt="3" custScaleX="84719" custScaleY="5697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666EBE-E5EC-4755-ABA0-CFDA0ED47D7D}" type="pres">
      <dgm:prSet presAssocID="{BFA11250-2586-45FB-9170-228054A69590}" presName="descendantText" presStyleLbl="alignAccFollowNode1" presStyleIdx="2" presStyleCnt="3" custScaleX="102341" custScaleY="7035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A37CBB0-1374-44DE-BC78-C517B19F01EC}" srcId="{CD8FA015-3D90-4CC0-ADFA-0DE4E2E145BA}" destId="{20FBE5A5-3E92-4F16-BAFA-91DE11F3A021}" srcOrd="1" destOrd="0" parTransId="{ACB14FEB-C772-4F10-AC0C-BA327DC1A216}" sibTransId="{E347E286-3329-4169-8925-DE07C04452FE}"/>
    <dgm:cxn modelId="{16A39E3B-191E-47A3-AF2E-687E1C400E0A}" type="presOf" srcId="{543E1141-2F67-4E56-92F7-C02F454B0EF6}" destId="{FFF2EC37-C6F9-4BA0-8E77-9A38D1ED0ED1}" srcOrd="0" destOrd="0" presId="urn:microsoft.com/office/officeart/2005/8/layout/vList5"/>
    <dgm:cxn modelId="{9C1EE126-0F30-49EB-919B-3A706F8DAF6E}" type="presOf" srcId="{BB36DC75-BE15-4F0A-96BE-B945EC502940}" destId="{D8DF4ED9-293C-4BCC-BE29-13C888B056BD}" srcOrd="0" destOrd="1" presId="urn:microsoft.com/office/officeart/2005/8/layout/vList5"/>
    <dgm:cxn modelId="{731E6368-3237-4717-B037-F517A2715088}" srcId="{BFA11250-2586-45FB-9170-228054A69590}" destId="{9526C348-DD69-4F21-B048-E5C9CA429CBD}" srcOrd="1" destOrd="0" parTransId="{D63AD59A-0898-4018-8C9D-298218765E4E}" sibTransId="{468F6444-AB64-46DF-BBC5-40FA304E1BC2}"/>
    <dgm:cxn modelId="{C588A3CE-80EB-4D11-AB5A-28CFA6181954}" type="presOf" srcId="{777E7BCA-2B5B-49E4-8659-C2867F7B255E}" destId="{FF666EBE-E5EC-4755-ABA0-CFDA0ED47D7D}" srcOrd="0" destOrd="0" presId="urn:microsoft.com/office/officeart/2005/8/layout/vList5"/>
    <dgm:cxn modelId="{8546F5AA-95D4-4F40-9743-7773E70C202C}" type="presOf" srcId="{41824C45-D07E-4D2D-ADC8-2B0C0BD21F18}" destId="{D8DF4ED9-293C-4BCC-BE29-13C888B056BD}" srcOrd="0" destOrd="0" presId="urn:microsoft.com/office/officeart/2005/8/layout/vList5"/>
    <dgm:cxn modelId="{B19D857C-330E-4AA6-8AA2-628EE641F699}" type="presOf" srcId="{CD8FA015-3D90-4CC0-ADFA-0DE4E2E145BA}" destId="{177FB436-107A-417B-92A5-EFEAA9987770}" srcOrd="0" destOrd="0" presId="urn:microsoft.com/office/officeart/2005/8/layout/vList5"/>
    <dgm:cxn modelId="{B4342DB2-9986-4F6E-B431-35C63EBC8292}" type="presOf" srcId="{7B04487A-7F65-4CA7-AAAE-5E19E8573784}" destId="{4C563D82-DAA3-4906-B954-BCDE9E935972}" srcOrd="0" destOrd="0" presId="urn:microsoft.com/office/officeart/2005/8/layout/vList5"/>
    <dgm:cxn modelId="{01D7BDE7-65EF-4399-95AD-2BDE2888E548}" type="presOf" srcId="{9526C348-DD69-4F21-B048-E5C9CA429CBD}" destId="{FF666EBE-E5EC-4755-ABA0-CFDA0ED47D7D}" srcOrd="0" destOrd="1" presId="urn:microsoft.com/office/officeart/2005/8/layout/vList5"/>
    <dgm:cxn modelId="{C2DBC9EF-8B85-45FE-A47F-3C1A42834228}" type="presOf" srcId="{FADF5537-10DB-4BD4-857E-3B936A5DDA45}" destId="{D8DF4ED9-293C-4BCC-BE29-13C888B056BD}" srcOrd="0" destOrd="2" presId="urn:microsoft.com/office/officeart/2005/8/layout/vList5"/>
    <dgm:cxn modelId="{AD7AD4E2-AD3E-4A99-9C7D-98EC5C6BC296}" srcId="{CD8FA015-3D90-4CC0-ADFA-0DE4E2E145BA}" destId="{0332713A-0937-4670-872B-51542EECD1DD}" srcOrd="0" destOrd="0" parTransId="{AAB746CD-8585-4FF2-A411-0B8BBE31DA7B}" sibTransId="{4FF1FC34-6BE6-4CF2-93C5-A6C1445A3837}"/>
    <dgm:cxn modelId="{9771440E-4770-452F-ACC2-BEDE4871BA54}" srcId="{BFA11250-2586-45FB-9170-228054A69590}" destId="{777E7BCA-2B5B-49E4-8659-C2867F7B255E}" srcOrd="0" destOrd="0" parTransId="{2C5C45D8-5AEF-451B-B90E-89FD38D93028}" sibTransId="{CB244ACF-74D3-446F-878F-0DBE3531F9EA}"/>
    <dgm:cxn modelId="{F7A2497C-71E4-47B0-9F24-AB56D7472F73}" srcId="{543E1141-2F67-4E56-92F7-C02F454B0EF6}" destId="{CD8FA015-3D90-4CC0-ADFA-0DE4E2E145BA}" srcOrd="1" destOrd="0" parTransId="{8B77A875-0963-4F40-9EC7-599C3D1DDF74}" sibTransId="{4419D95B-B50E-47BD-82B7-88221F10598F}"/>
    <dgm:cxn modelId="{DC898429-9BAE-47A1-98B6-AA2BA7C76818}" srcId="{543E1141-2F67-4E56-92F7-C02F454B0EF6}" destId="{BFA11250-2586-45FB-9170-228054A69590}" srcOrd="2" destOrd="0" parTransId="{D8E4A61E-BFAD-4CF3-9CE9-B2CCF5E57DBE}" sibTransId="{2850F302-5585-4E5E-8AA9-0DB334D8A203}"/>
    <dgm:cxn modelId="{F4EB079A-01C6-4BFB-8698-A96FD1373BB2}" srcId="{543E1141-2F67-4E56-92F7-C02F454B0EF6}" destId="{7B04487A-7F65-4CA7-AAAE-5E19E8573784}" srcOrd="0" destOrd="0" parTransId="{B1323E4E-DC40-4957-86B1-15768FEB0AD6}" sibTransId="{FE170B19-9BEC-4133-AC37-7FFA0845F526}"/>
    <dgm:cxn modelId="{E9F4CD53-6964-4408-B08A-54A87E2B6F88}" srcId="{7B04487A-7F65-4CA7-AAAE-5E19E8573784}" destId="{FADF5537-10DB-4BD4-857E-3B936A5DDA45}" srcOrd="2" destOrd="0" parTransId="{FDF0BF4F-2EE3-4E8E-8BE8-97767250D8C5}" sibTransId="{916C44FD-16CE-4915-B99D-D0AA93F0EA2A}"/>
    <dgm:cxn modelId="{BEBB299B-42C9-4795-B6C0-42914DD8D32B}" type="presOf" srcId="{BFA11250-2586-45FB-9170-228054A69590}" destId="{8F003FCA-7473-48B0-8AFE-CF65EB50D22E}" srcOrd="0" destOrd="0" presId="urn:microsoft.com/office/officeart/2005/8/layout/vList5"/>
    <dgm:cxn modelId="{E7A8CBEF-EB48-44A8-AE7A-25FB51A467C5}" type="presOf" srcId="{20FBE5A5-3E92-4F16-BAFA-91DE11F3A021}" destId="{4130F6FD-B35F-4332-883C-A4D17391CF54}" srcOrd="0" destOrd="1" presId="urn:microsoft.com/office/officeart/2005/8/layout/vList5"/>
    <dgm:cxn modelId="{06F4E149-6145-41EA-A25D-B80879985EE8}" srcId="{7B04487A-7F65-4CA7-AAAE-5E19E8573784}" destId="{BB36DC75-BE15-4F0A-96BE-B945EC502940}" srcOrd="1" destOrd="0" parTransId="{C74B36AD-1F23-43B9-8EB2-2154AB6A3CF5}" sibTransId="{B01598E1-92A7-4D8B-B0E5-5EC75C72B6F4}"/>
    <dgm:cxn modelId="{881E2200-4094-44DE-A836-CA80199A1A94}" type="presOf" srcId="{0332713A-0937-4670-872B-51542EECD1DD}" destId="{4130F6FD-B35F-4332-883C-A4D17391CF54}" srcOrd="0" destOrd="0" presId="urn:microsoft.com/office/officeart/2005/8/layout/vList5"/>
    <dgm:cxn modelId="{D25AF85E-9088-4EEF-BF79-873113440013}" srcId="{7B04487A-7F65-4CA7-AAAE-5E19E8573784}" destId="{41824C45-D07E-4D2D-ADC8-2B0C0BD21F18}" srcOrd="0" destOrd="0" parTransId="{9F5ADE90-4E6E-4821-A72C-765F48EBDFAB}" sibTransId="{15D0F398-B82B-45F0-B5EC-A09CCD343B6D}"/>
    <dgm:cxn modelId="{05969853-430B-4B5E-8539-33379195839B}" type="presParOf" srcId="{FFF2EC37-C6F9-4BA0-8E77-9A38D1ED0ED1}" destId="{91B6351F-62CC-4E0F-85D2-E740526482AD}" srcOrd="0" destOrd="0" presId="urn:microsoft.com/office/officeart/2005/8/layout/vList5"/>
    <dgm:cxn modelId="{F9F2D4D0-8DF6-4F16-8AAF-58636D99945E}" type="presParOf" srcId="{91B6351F-62CC-4E0F-85D2-E740526482AD}" destId="{4C563D82-DAA3-4906-B954-BCDE9E935972}" srcOrd="0" destOrd="0" presId="urn:microsoft.com/office/officeart/2005/8/layout/vList5"/>
    <dgm:cxn modelId="{4F49C85A-CFA5-42DF-B076-AA41F63E913E}" type="presParOf" srcId="{91B6351F-62CC-4E0F-85D2-E740526482AD}" destId="{D8DF4ED9-293C-4BCC-BE29-13C888B056BD}" srcOrd="1" destOrd="0" presId="urn:microsoft.com/office/officeart/2005/8/layout/vList5"/>
    <dgm:cxn modelId="{771CE26D-B4F5-4235-BECA-21B8FB88B11F}" type="presParOf" srcId="{FFF2EC37-C6F9-4BA0-8E77-9A38D1ED0ED1}" destId="{262A0BDC-EFF1-4AE2-B3B2-4F84D5E8AE47}" srcOrd="1" destOrd="0" presId="urn:microsoft.com/office/officeart/2005/8/layout/vList5"/>
    <dgm:cxn modelId="{F594894D-D17E-4AA1-8EBE-18645BA37EC0}" type="presParOf" srcId="{FFF2EC37-C6F9-4BA0-8E77-9A38D1ED0ED1}" destId="{B0167AA9-6BD2-4360-B6FE-059E57365BCE}" srcOrd="2" destOrd="0" presId="urn:microsoft.com/office/officeart/2005/8/layout/vList5"/>
    <dgm:cxn modelId="{FB129020-F8AE-4D02-B189-82A11A34AA18}" type="presParOf" srcId="{B0167AA9-6BD2-4360-B6FE-059E57365BCE}" destId="{177FB436-107A-417B-92A5-EFEAA9987770}" srcOrd="0" destOrd="0" presId="urn:microsoft.com/office/officeart/2005/8/layout/vList5"/>
    <dgm:cxn modelId="{257EE809-F886-49EA-9DA4-C5152FEB179E}" type="presParOf" srcId="{B0167AA9-6BD2-4360-B6FE-059E57365BCE}" destId="{4130F6FD-B35F-4332-883C-A4D17391CF54}" srcOrd="1" destOrd="0" presId="urn:microsoft.com/office/officeart/2005/8/layout/vList5"/>
    <dgm:cxn modelId="{8770B813-09EF-4DE2-85D5-72712EFFC9AC}" type="presParOf" srcId="{FFF2EC37-C6F9-4BA0-8E77-9A38D1ED0ED1}" destId="{256B71E6-AF4A-4546-8DD3-6D3019D9DC86}" srcOrd="3" destOrd="0" presId="urn:microsoft.com/office/officeart/2005/8/layout/vList5"/>
    <dgm:cxn modelId="{3668D009-30D5-4FD1-AF21-995100725649}" type="presParOf" srcId="{FFF2EC37-C6F9-4BA0-8E77-9A38D1ED0ED1}" destId="{AD691BD7-3124-4C47-B05E-B011BFE6BFEC}" srcOrd="4" destOrd="0" presId="urn:microsoft.com/office/officeart/2005/8/layout/vList5"/>
    <dgm:cxn modelId="{75C33D06-0039-4304-840B-FF7BD0296480}" type="presParOf" srcId="{AD691BD7-3124-4C47-B05E-B011BFE6BFEC}" destId="{8F003FCA-7473-48B0-8AFE-CF65EB50D22E}" srcOrd="0" destOrd="0" presId="urn:microsoft.com/office/officeart/2005/8/layout/vList5"/>
    <dgm:cxn modelId="{8BF99EA0-EF9F-484C-B915-7D42D1241583}" type="presParOf" srcId="{AD691BD7-3124-4C47-B05E-B011BFE6BFEC}" destId="{FF666EBE-E5EC-4755-ABA0-CFDA0ED47D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FA7F3A-996B-485B-9CE4-071B60D6342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F4F3512-77B7-4053-A778-E71E2E7E2D02}">
      <dgm:prSet phldrT="[文字]"/>
      <dgm:spPr/>
      <dgm:t>
        <a:bodyPr/>
        <a:lstStyle/>
        <a:p>
          <a:r>
            <a:rPr lang="en-US" altLang="zh-TW" dirty="0" smtClean="0"/>
            <a:t>IKEA</a:t>
          </a:r>
        </a:p>
      </dgm:t>
    </dgm:pt>
    <dgm:pt modelId="{8CFA120F-DC39-425E-9051-F6134FAFE338}" type="parTrans" cxnId="{364A84A9-BA28-4A86-AE09-8675B7847442}">
      <dgm:prSet/>
      <dgm:spPr/>
      <dgm:t>
        <a:bodyPr/>
        <a:lstStyle/>
        <a:p>
          <a:endParaRPr lang="zh-TW" altLang="en-US"/>
        </a:p>
      </dgm:t>
    </dgm:pt>
    <dgm:pt modelId="{D71AD080-5E53-4447-B0C6-1AF45D82EC55}" type="sibTrans" cxnId="{364A84A9-BA28-4A86-AE09-8675B7847442}">
      <dgm:prSet/>
      <dgm:spPr/>
      <dgm:t>
        <a:bodyPr/>
        <a:lstStyle/>
        <a:p>
          <a:endParaRPr lang="zh-TW" altLang="en-US"/>
        </a:p>
      </dgm:t>
    </dgm:pt>
    <dgm:pt modelId="{5664813C-0A6F-4835-A40A-C20085F5BF63}">
      <dgm:prSet phldrT="[文字]"/>
      <dgm:spPr/>
      <dgm:t>
        <a:bodyPr/>
        <a:lstStyle/>
        <a:p>
          <a:r>
            <a:rPr lang="zh-TW" altLang="en-US" dirty="0" smtClean="0">
              <a:ea typeface="微軟正黑體" pitchFamily="34" charset="-120"/>
            </a:rPr>
            <a:t>有限顧客服務</a:t>
          </a:r>
          <a:endParaRPr lang="zh-TW" altLang="en-US" dirty="0"/>
        </a:p>
      </dgm:t>
    </dgm:pt>
    <dgm:pt modelId="{55A5863F-9006-4478-A522-141D108AE946}" type="parTrans" cxnId="{6DBB237F-44F5-4258-9D3A-B070B6087521}">
      <dgm:prSet/>
      <dgm:spPr/>
      <dgm:t>
        <a:bodyPr/>
        <a:lstStyle/>
        <a:p>
          <a:endParaRPr lang="zh-TW" altLang="en-US"/>
        </a:p>
      </dgm:t>
    </dgm:pt>
    <dgm:pt modelId="{4859355D-CE37-436F-B364-12731158276B}" type="sibTrans" cxnId="{6DBB237F-44F5-4258-9D3A-B070B6087521}">
      <dgm:prSet/>
      <dgm:spPr/>
      <dgm:t>
        <a:bodyPr/>
        <a:lstStyle/>
        <a:p>
          <a:endParaRPr lang="zh-TW" altLang="en-US"/>
        </a:p>
      </dgm:t>
    </dgm:pt>
    <dgm:pt modelId="{AFBAF671-9AA8-40F8-AEA6-E98A814BB16A}">
      <dgm:prSet phldrT="[文字]"/>
      <dgm:spPr/>
      <dgm:t>
        <a:bodyPr/>
        <a:lstStyle/>
        <a:p>
          <a:r>
            <a:rPr lang="zh-TW" altLang="en-US" dirty="0" smtClean="0">
              <a:ea typeface="微軟正黑體" pitchFamily="34" charset="-120"/>
            </a:rPr>
            <a:t>模組化家具設計</a:t>
          </a:r>
          <a:endParaRPr lang="zh-TW" altLang="en-US" dirty="0"/>
        </a:p>
      </dgm:t>
    </dgm:pt>
    <dgm:pt modelId="{E56AE194-FF98-4FB6-9217-384A6F6E6F2D}" type="parTrans" cxnId="{6C7F1C52-2E5E-43E0-B831-2039BB8273AA}">
      <dgm:prSet/>
      <dgm:spPr/>
      <dgm:t>
        <a:bodyPr/>
        <a:lstStyle/>
        <a:p>
          <a:endParaRPr lang="zh-TW" altLang="en-US"/>
        </a:p>
      </dgm:t>
    </dgm:pt>
    <dgm:pt modelId="{8B393B7B-1952-4CF4-A14B-53B5446830D3}" type="sibTrans" cxnId="{6C7F1C52-2E5E-43E0-B831-2039BB8273AA}">
      <dgm:prSet/>
      <dgm:spPr/>
      <dgm:t>
        <a:bodyPr/>
        <a:lstStyle/>
        <a:p>
          <a:endParaRPr lang="zh-TW" altLang="en-US"/>
        </a:p>
      </dgm:t>
    </dgm:pt>
    <dgm:pt modelId="{573F56F8-A045-45DA-B2E1-6D177AE5611E}">
      <dgm:prSet phldrT="[文字]"/>
      <dgm:spPr/>
      <dgm:t>
        <a:bodyPr/>
        <a:lstStyle/>
        <a:p>
          <a:r>
            <a:rPr lang="zh-TW" altLang="en-US" dirty="0" smtClean="0">
              <a:ea typeface="微軟正黑體" pitchFamily="34" charset="-120"/>
            </a:rPr>
            <a:t>低製造成本</a:t>
          </a:r>
          <a:endParaRPr lang="zh-TW" altLang="en-US" dirty="0"/>
        </a:p>
      </dgm:t>
    </dgm:pt>
    <dgm:pt modelId="{A181D8DE-0246-437D-9DA3-15387BF19BF1}" type="parTrans" cxnId="{01E2FF68-8A10-4283-9659-66B5B357B4D0}">
      <dgm:prSet/>
      <dgm:spPr/>
      <dgm:t>
        <a:bodyPr/>
        <a:lstStyle/>
        <a:p>
          <a:endParaRPr lang="zh-TW" altLang="en-US"/>
        </a:p>
      </dgm:t>
    </dgm:pt>
    <dgm:pt modelId="{EFCA014C-BD8E-4781-90F8-9821BC5C3750}" type="sibTrans" cxnId="{01E2FF68-8A10-4283-9659-66B5B357B4D0}">
      <dgm:prSet/>
      <dgm:spPr/>
      <dgm:t>
        <a:bodyPr/>
        <a:lstStyle/>
        <a:p>
          <a:endParaRPr lang="zh-TW" altLang="en-US"/>
        </a:p>
      </dgm:t>
    </dgm:pt>
    <dgm:pt modelId="{09D1EA69-8489-408D-A6C1-423FAB337452}">
      <dgm:prSet phldrT="[文字]"/>
      <dgm:spPr/>
      <dgm:t>
        <a:bodyPr/>
        <a:lstStyle/>
        <a:p>
          <a:r>
            <a:rPr lang="zh-TW" altLang="en-US" dirty="0" smtClean="0">
              <a:ea typeface="微軟正黑體" pitchFamily="34" charset="-120"/>
            </a:rPr>
            <a:t>顧客自行選取</a:t>
          </a:r>
          <a:endParaRPr lang="zh-TW" altLang="en-US" dirty="0"/>
        </a:p>
      </dgm:t>
    </dgm:pt>
    <dgm:pt modelId="{63C22C11-0999-45A8-A279-5CE6B2F7F36E}" type="parTrans" cxnId="{DF97DB86-B1F6-49A2-B77B-9B87351EE4AD}">
      <dgm:prSet/>
      <dgm:spPr/>
      <dgm:t>
        <a:bodyPr/>
        <a:lstStyle/>
        <a:p>
          <a:endParaRPr lang="zh-TW" altLang="en-US"/>
        </a:p>
      </dgm:t>
    </dgm:pt>
    <dgm:pt modelId="{7797EBAD-0A5B-4CF5-978D-CD3309CEC85B}" type="sibTrans" cxnId="{DF97DB86-B1F6-49A2-B77B-9B87351EE4AD}">
      <dgm:prSet/>
      <dgm:spPr/>
      <dgm:t>
        <a:bodyPr/>
        <a:lstStyle/>
        <a:p>
          <a:endParaRPr lang="zh-TW" altLang="en-US"/>
        </a:p>
      </dgm:t>
    </dgm:pt>
    <dgm:pt modelId="{0CDF77FF-69E8-406F-8232-B40251A60998}" type="pres">
      <dgm:prSet presAssocID="{2EFA7F3A-996B-485B-9CE4-071B60D634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FA727E2-9135-48EC-A0AF-3D8F3BE5CB91}" type="pres">
      <dgm:prSet presAssocID="{8F4F3512-77B7-4053-A778-E71E2E7E2D02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1021A16D-2388-4C75-82CA-016C7685893D}" type="pres">
      <dgm:prSet presAssocID="{5664813C-0A6F-4835-A40A-C20085F5BF63}" presName="node" presStyleLbl="node1" presStyleIdx="0" presStyleCnt="4" custScaleX="1431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DFB2CD-054C-4C60-A9A3-F472E83F7B62}" type="pres">
      <dgm:prSet presAssocID="{5664813C-0A6F-4835-A40A-C20085F5BF63}" presName="dummy" presStyleCnt="0"/>
      <dgm:spPr/>
    </dgm:pt>
    <dgm:pt modelId="{44B080C2-675E-4C9C-B928-ABBA517ECC5B}" type="pres">
      <dgm:prSet presAssocID="{4859355D-CE37-436F-B364-12731158276B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63FBA226-2F1F-45B4-9A20-1903CE7FEF3B}" type="pres">
      <dgm:prSet presAssocID="{AFBAF671-9AA8-40F8-AEA6-E98A814BB16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079218-688C-464B-A901-919888224DA0}" type="pres">
      <dgm:prSet presAssocID="{AFBAF671-9AA8-40F8-AEA6-E98A814BB16A}" presName="dummy" presStyleCnt="0"/>
      <dgm:spPr/>
    </dgm:pt>
    <dgm:pt modelId="{CCA0D7FF-0FD7-4130-9603-1BDFD347E707}" type="pres">
      <dgm:prSet presAssocID="{8B393B7B-1952-4CF4-A14B-53B5446830D3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54240C56-D4F2-4225-B142-D70D8AA32CE1}" type="pres">
      <dgm:prSet presAssocID="{573F56F8-A045-45DA-B2E1-6D177AE5611E}" presName="node" presStyleLbl="node1" presStyleIdx="2" presStyleCnt="4" custScaleX="1381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9D2185-CDA3-436B-AC5D-67776EAB69F4}" type="pres">
      <dgm:prSet presAssocID="{573F56F8-A045-45DA-B2E1-6D177AE5611E}" presName="dummy" presStyleCnt="0"/>
      <dgm:spPr/>
    </dgm:pt>
    <dgm:pt modelId="{0A51594E-FE6F-42FB-AC67-AB1DEAE83D09}" type="pres">
      <dgm:prSet presAssocID="{EFCA014C-BD8E-4781-90F8-9821BC5C3750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689F277B-D0E9-4F22-9947-4E61B6FEBA1E}" type="pres">
      <dgm:prSet presAssocID="{09D1EA69-8489-408D-A6C1-423FAB33745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09E182-1FBE-44A2-A9CD-BB1BE524E07E}" type="pres">
      <dgm:prSet presAssocID="{09D1EA69-8489-408D-A6C1-423FAB337452}" presName="dummy" presStyleCnt="0"/>
      <dgm:spPr/>
    </dgm:pt>
    <dgm:pt modelId="{80891EE7-A1F0-42E1-A127-3787BEF6AE8E}" type="pres">
      <dgm:prSet presAssocID="{7797EBAD-0A5B-4CF5-978D-CD3309CEC85B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921B1B00-56AC-4B9C-949E-F0DCFBE7C617}" type="presOf" srcId="{5664813C-0A6F-4835-A40A-C20085F5BF63}" destId="{1021A16D-2388-4C75-82CA-016C7685893D}" srcOrd="0" destOrd="0" presId="urn:microsoft.com/office/officeart/2005/8/layout/radial6"/>
    <dgm:cxn modelId="{8F245564-C412-4734-BC2D-DAE6749B92B8}" type="presOf" srcId="{2EFA7F3A-996B-485B-9CE4-071B60D6342B}" destId="{0CDF77FF-69E8-406F-8232-B40251A60998}" srcOrd="0" destOrd="0" presId="urn:microsoft.com/office/officeart/2005/8/layout/radial6"/>
    <dgm:cxn modelId="{6C7F1C52-2E5E-43E0-B831-2039BB8273AA}" srcId="{8F4F3512-77B7-4053-A778-E71E2E7E2D02}" destId="{AFBAF671-9AA8-40F8-AEA6-E98A814BB16A}" srcOrd="1" destOrd="0" parTransId="{E56AE194-FF98-4FB6-9217-384A6F6E6F2D}" sibTransId="{8B393B7B-1952-4CF4-A14B-53B5446830D3}"/>
    <dgm:cxn modelId="{01E2FF68-8A10-4283-9659-66B5B357B4D0}" srcId="{8F4F3512-77B7-4053-A778-E71E2E7E2D02}" destId="{573F56F8-A045-45DA-B2E1-6D177AE5611E}" srcOrd="2" destOrd="0" parTransId="{A181D8DE-0246-437D-9DA3-15387BF19BF1}" sibTransId="{EFCA014C-BD8E-4781-90F8-9821BC5C3750}"/>
    <dgm:cxn modelId="{C1B3E813-2DA3-46F8-82DC-4D50C7712625}" type="presOf" srcId="{EFCA014C-BD8E-4781-90F8-9821BC5C3750}" destId="{0A51594E-FE6F-42FB-AC67-AB1DEAE83D09}" srcOrd="0" destOrd="0" presId="urn:microsoft.com/office/officeart/2005/8/layout/radial6"/>
    <dgm:cxn modelId="{533DBA24-EDE5-4A9E-8F0E-9AB9BFB957DD}" type="presOf" srcId="{7797EBAD-0A5B-4CF5-978D-CD3309CEC85B}" destId="{80891EE7-A1F0-42E1-A127-3787BEF6AE8E}" srcOrd="0" destOrd="0" presId="urn:microsoft.com/office/officeart/2005/8/layout/radial6"/>
    <dgm:cxn modelId="{8DC26941-E880-4428-9ED1-92415795221C}" type="presOf" srcId="{4859355D-CE37-436F-B364-12731158276B}" destId="{44B080C2-675E-4C9C-B928-ABBA517ECC5B}" srcOrd="0" destOrd="0" presId="urn:microsoft.com/office/officeart/2005/8/layout/radial6"/>
    <dgm:cxn modelId="{6DBB237F-44F5-4258-9D3A-B070B6087521}" srcId="{8F4F3512-77B7-4053-A778-E71E2E7E2D02}" destId="{5664813C-0A6F-4835-A40A-C20085F5BF63}" srcOrd="0" destOrd="0" parTransId="{55A5863F-9006-4478-A522-141D108AE946}" sibTransId="{4859355D-CE37-436F-B364-12731158276B}"/>
    <dgm:cxn modelId="{2F185D0D-2D43-40CF-9F30-55FC5E4E4313}" type="presOf" srcId="{8B393B7B-1952-4CF4-A14B-53B5446830D3}" destId="{CCA0D7FF-0FD7-4130-9603-1BDFD347E707}" srcOrd="0" destOrd="0" presId="urn:microsoft.com/office/officeart/2005/8/layout/radial6"/>
    <dgm:cxn modelId="{54D7AB03-0298-437F-9C83-0BE8A342C1F4}" type="presOf" srcId="{09D1EA69-8489-408D-A6C1-423FAB337452}" destId="{689F277B-D0E9-4F22-9947-4E61B6FEBA1E}" srcOrd="0" destOrd="0" presId="urn:microsoft.com/office/officeart/2005/8/layout/radial6"/>
    <dgm:cxn modelId="{DF97DB86-B1F6-49A2-B77B-9B87351EE4AD}" srcId="{8F4F3512-77B7-4053-A778-E71E2E7E2D02}" destId="{09D1EA69-8489-408D-A6C1-423FAB337452}" srcOrd="3" destOrd="0" parTransId="{63C22C11-0999-45A8-A279-5CE6B2F7F36E}" sibTransId="{7797EBAD-0A5B-4CF5-978D-CD3309CEC85B}"/>
    <dgm:cxn modelId="{F799FF5A-0EAD-49F5-A3AC-D3BB6D2370F6}" type="presOf" srcId="{8F4F3512-77B7-4053-A778-E71E2E7E2D02}" destId="{6FA727E2-9135-48EC-A0AF-3D8F3BE5CB91}" srcOrd="0" destOrd="0" presId="urn:microsoft.com/office/officeart/2005/8/layout/radial6"/>
    <dgm:cxn modelId="{364A84A9-BA28-4A86-AE09-8675B7847442}" srcId="{2EFA7F3A-996B-485B-9CE4-071B60D6342B}" destId="{8F4F3512-77B7-4053-A778-E71E2E7E2D02}" srcOrd="0" destOrd="0" parTransId="{8CFA120F-DC39-425E-9051-F6134FAFE338}" sibTransId="{D71AD080-5E53-4447-B0C6-1AF45D82EC55}"/>
    <dgm:cxn modelId="{1E0CE173-8AE7-4985-B892-ED5F0EF2A3E6}" type="presOf" srcId="{573F56F8-A045-45DA-B2E1-6D177AE5611E}" destId="{54240C56-D4F2-4225-B142-D70D8AA32CE1}" srcOrd="0" destOrd="0" presId="urn:microsoft.com/office/officeart/2005/8/layout/radial6"/>
    <dgm:cxn modelId="{7748741C-AEA5-42F9-A2F8-2E3119536E5A}" type="presOf" srcId="{AFBAF671-9AA8-40F8-AEA6-E98A814BB16A}" destId="{63FBA226-2F1F-45B4-9A20-1903CE7FEF3B}" srcOrd="0" destOrd="0" presId="urn:microsoft.com/office/officeart/2005/8/layout/radial6"/>
    <dgm:cxn modelId="{A595FCDA-8BBB-4847-99F2-C22114F0BE4F}" type="presParOf" srcId="{0CDF77FF-69E8-406F-8232-B40251A60998}" destId="{6FA727E2-9135-48EC-A0AF-3D8F3BE5CB91}" srcOrd="0" destOrd="0" presId="urn:microsoft.com/office/officeart/2005/8/layout/radial6"/>
    <dgm:cxn modelId="{31F52AD1-405A-4D59-B2DE-5CFA0E6D954D}" type="presParOf" srcId="{0CDF77FF-69E8-406F-8232-B40251A60998}" destId="{1021A16D-2388-4C75-82CA-016C7685893D}" srcOrd="1" destOrd="0" presId="urn:microsoft.com/office/officeart/2005/8/layout/radial6"/>
    <dgm:cxn modelId="{E61848BD-8898-4B6B-B79F-663C4F095C61}" type="presParOf" srcId="{0CDF77FF-69E8-406F-8232-B40251A60998}" destId="{42DFB2CD-054C-4C60-A9A3-F472E83F7B62}" srcOrd="2" destOrd="0" presId="urn:microsoft.com/office/officeart/2005/8/layout/radial6"/>
    <dgm:cxn modelId="{3BB9A247-AA1A-4B5D-94FC-F2765F82DEEF}" type="presParOf" srcId="{0CDF77FF-69E8-406F-8232-B40251A60998}" destId="{44B080C2-675E-4C9C-B928-ABBA517ECC5B}" srcOrd="3" destOrd="0" presId="urn:microsoft.com/office/officeart/2005/8/layout/radial6"/>
    <dgm:cxn modelId="{8DEE933A-E05F-4C07-9FBE-6E8D79EF2F60}" type="presParOf" srcId="{0CDF77FF-69E8-406F-8232-B40251A60998}" destId="{63FBA226-2F1F-45B4-9A20-1903CE7FEF3B}" srcOrd="4" destOrd="0" presId="urn:microsoft.com/office/officeart/2005/8/layout/radial6"/>
    <dgm:cxn modelId="{FF5443ED-274C-4DED-B014-DC5CE6DBD487}" type="presParOf" srcId="{0CDF77FF-69E8-406F-8232-B40251A60998}" destId="{B2079218-688C-464B-A901-919888224DA0}" srcOrd="5" destOrd="0" presId="urn:microsoft.com/office/officeart/2005/8/layout/radial6"/>
    <dgm:cxn modelId="{41031381-8C57-4489-96F0-6DBC651F8AB9}" type="presParOf" srcId="{0CDF77FF-69E8-406F-8232-B40251A60998}" destId="{CCA0D7FF-0FD7-4130-9603-1BDFD347E707}" srcOrd="6" destOrd="0" presId="urn:microsoft.com/office/officeart/2005/8/layout/radial6"/>
    <dgm:cxn modelId="{AF9DC608-3A67-4BF7-A61D-C1F211BCD846}" type="presParOf" srcId="{0CDF77FF-69E8-406F-8232-B40251A60998}" destId="{54240C56-D4F2-4225-B142-D70D8AA32CE1}" srcOrd="7" destOrd="0" presId="urn:microsoft.com/office/officeart/2005/8/layout/radial6"/>
    <dgm:cxn modelId="{E956A1AC-57D9-4AEC-B557-5879869B277E}" type="presParOf" srcId="{0CDF77FF-69E8-406F-8232-B40251A60998}" destId="{9F9D2185-CDA3-436B-AC5D-67776EAB69F4}" srcOrd="8" destOrd="0" presId="urn:microsoft.com/office/officeart/2005/8/layout/radial6"/>
    <dgm:cxn modelId="{3D53CA03-D8DF-46B3-B805-B1E053512CD0}" type="presParOf" srcId="{0CDF77FF-69E8-406F-8232-B40251A60998}" destId="{0A51594E-FE6F-42FB-AC67-AB1DEAE83D09}" srcOrd="9" destOrd="0" presId="urn:microsoft.com/office/officeart/2005/8/layout/radial6"/>
    <dgm:cxn modelId="{109B7696-F69F-4CEA-AB1E-A3F14EC3B9EB}" type="presParOf" srcId="{0CDF77FF-69E8-406F-8232-B40251A60998}" destId="{689F277B-D0E9-4F22-9947-4E61B6FEBA1E}" srcOrd="10" destOrd="0" presId="urn:microsoft.com/office/officeart/2005/8/layout/radial6"/>
    <dgm:cxn modelId="{6A09C86C-C571-4B3F-AA15-FF3928165A59}" type="presParOf" srcId="{0CDF77FF-69E8-406F-8232-B40251A60998}" destId="{9709E182-1FBE-44A2-A9CD-BB1BE524E07E}" srcOrd="11" destOrd="0" presId="urn:microsoft.com/office/officeart/2005/8/layout/radial6"/>
    <dgm:cxn modelId="{24D5D0E0-8B4E-4331-A1E1-099919A94096}" type="presParOf" srcId="{0CDF77FF-69E8-406F-8232-B40251A60998}" destId="{80891EE7-A1F0-42E1-A127-3787BEF6AE8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41D3A-8E91-4A6A-A382-287320054DD2}">
      <dsp:nvSpPr>
        <dsp:cNvPr id="0" name=""/>
        <dsp:cNvSpPr/>
      </dsp:nvSpPr>
      <dsp:spPr>
        <a:xfrm>
          <a:off x="189112" y="279805"/>
          <a:ext cx="6115627" cy="91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4406" tIns="354076" rIns="5444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以最少的成本來執行作業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9112" y="279805"/>
        <a:ext cx="6115627" cy="910350"/>
      </dsp:txXfrm>
    </dsp:sp>
    <dsp:sp modelId="{EB2BE111-AB50-4D7C-AA9B-7A13A107C283}">
      <dsp:nvSpPr>
        <dsp:cNvPr id="0" name=""/>
        <dsp:cNvSpPr/>
      </dsp:nvSpPr>
      <dsp:spPr>
        <a:xfrm>
          <a:off x="0" y="19872"/>
          <a:ext cx="491017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593" tIns="0" rIns="1855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效率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498" y="44370"/>
        <a:ext cx="4861182" cy="452844"/>
      </dsp:txXfrm>
    </dsp:sp>
    <dsp:sp modelId="{14035DE4-B6A5-4913-9248-C135D37ACE16}">
      <dsp:nvSpPr>
        <dsp:cNvPr id="0" name=""/>
        <dsp:cNvSpPr/>
      </dsp:nvSpPr>
      <dsp:spPr>
        <a:xfrm>
          <a:off x="189112" y="1523864"/>
          <a:ext cx="6115767" cy="91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4406" tIns="354076" rIns="5444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做最正確的行為，為公司帶來最高的價值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9112" y="1523864"/>
        <a:ext cx="6115767" cy="910350"/>
      </dsp:txXfrm>
    </dsp:sp>
    <dsp:sp modelId="{0A63CF08-B65D-4BDC-BEAC-420B3FAC18AE}">
      <dsp:nvSpPr>
        <dsp:cNvPr id="0" name=""/>
        <dsp:cNvSpPr/>
      </dsp:nvSpPr>
      <dsp:spPr>
        <a:xfrm>
          <a:off x="0" y="1281955"/>
          <a:ext cx="491017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593" tIns="0" rIns="1855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效果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498" y="1306453"/>
        <a:ext cx="4861182" cy="452844"/>
      </dsp:txXfrm>
    </dsp:sp>
    <dsp:sp modelId="{31E7E52A-F11B-42D1-83D4-59050650AA6D}">
      <dsp:nvSpPr>
        <dsp:cNvPr id="0" name=""/>
        <dsp:cNvSpPr/>
      </dsp:nvSpPr>
      <dsp:spPr>
        <a:xfrm>
          <a:off x="189112" y="2778598"/>
          <a:ext cx="6115627" cy="91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4406" tIns="354076" rIns="5444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品質除以售價</a:t>
          </a:r>
          <a:endParaRPr lang="zh-TW" altLang="en-US" sz="2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9112" y="2778598"/>
        <a:ext cx="6115627" cy="910350"/>
      </dsp:txXfrm>
    </dsp:sp>
    <dsp:sp modelId="{D52CBA83-8018-487F-95C5-0D16290A7BEA}">
      <dsp:nvSpPr>
        <dsp:cNvPr id="0" name=""/>
        <dsp:cNvSpPr/>
      </dsp:nvSpPr>
      <dsp:spPr>
        <a:xfrm>
          <a:off x="0" y="2535025"/>
          <a:ext cx="4910178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593" tIns="0" rIns="18559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價值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498" y="2559523"/>
        <a:ext cx="4861182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F4ED9-293C-4BCC-BE29-13C888B056BD}">
      <dsp:nvSpPr>
        <dsp:cNvPr id="0" name=""/>
        <dsp:cNvSpPr/>
      </dsp:nvSpPr>
      <dsp:spPr>
        <a:xfrm rot="5400000">
          <a:off x="4414921" y="-1860836"/>
          <a:ext cx="1371593" cy="51103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目的：消除各種浪費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拉式生產系統、零庫存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主要運用於重複性的製造過程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545561" y="75480"/>
        <a:ext cx="5043358" cy="1237681"/>
      </dsp:txXfrm>
    </dsp:sp>
    <dsp:sp modelId="{4C563D82-DAA3-4906-B954-BCDE9E935972}">
      <dsp:nvSpPr>
        <dsp:cNvPr id="0" name=""/>
        <dsp:cNvSpPr/>
      </dsp:nvSpPr>
      <dsp:spPr>
        <a:xfrm>
          <a:off x="146341" y="215"/>
          <a:ext cx="2399219" cy="13882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及時生產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(JIT)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4108" y="67982"/>
        <a:ext cx="2263685" cy="1252677"/>
      </dsp:txXfrm>
    </dsp:sp>
    <dsp:sp modelId="{4130F6FD-B35F-4332-883C-A4D17391CF54}">
      <dsp:nvSpPr>
        <dsp:cNvPr id="0" name=""/>
        <dsp:cNvSpPr/>
      </dsp:nvSpPr>
      <dsp:spPr>
        <a:xfrm rot="5400000">
          <a:off x="4468084" y="-359227"/>
          <a:ext cx="1206375" cy="509069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rPr>
            <a:t>將品質建立在流程中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積極尋找消除生產不良品的原因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525927" y="1641820"/>
        <a:ext cx="5031800" cy="1088595"/>
      </dsp:txXfrm>
    </dsp:sp>
    <dsp:sp modelId="{177FB436-107A-417B-92A5-EFEAA9987770}">
      <dsp:nvSpPr>
        <dsp:cNvPr id="0" name=""/>
        <dsp:cNvSpPr/>
      </dsp:nvSpPr>
      <dsp:spPr>
        <a:xfrm>
          <a:off x="146341" y="1508497"/>
          <a:ext cx="2379585" cy="1355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全面品質管制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(TQC)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2498" y="1574654"/>
        <a:ext cx="2247271" cy="1222925"/>
      </dsp:txXfrm>
    </dsp:sp>
    <dsp:sp modelId="{FF666EBE-E5EC-4755-ABA0-CFDA0ED47D7D}">
      <dsp:nvSpPr>
        <dsp:cNvPr id="0" name=""/>
        <dsp:cNvSpPr/>
      </dsp:nvSpPr>
      <dsp:spPr>
        <a:xfrm rot="5400000">
          <a:off x="4405287" y="1112790"/>
          <a:ext cx="1351594" cy="51103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JIT+TQC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特點：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1.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去除浪費   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2.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落實品管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3.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及時生產   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4.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均衡生產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525928" y="3058129"/>
        <a:ext cx="5044335" cy="1219636"/>
      </dsp:txXfrm>
    </dsp:sp>
    <dsp:sp modelId="{8F003FCA-7473-48B0-8AFE-CF65EB50D22E}">
      <dsp:nvSpPr>
        <dsp:cNvPr id="0" name=""/>
        <dsp:cNvSpPr/>
      </dsp:nvSpPr>
      <dsp:spPr>
        <a:xfrm>
          <a:off x="146341" y="2983808"/>
          <a:ext cx="2379585" cy="1368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精實製造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3135" y="3050602"/>
        <a:ext cx="2245997" cy="12346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91EE7-A1F0-42E1-A127-3787BEF6AE8E}">
      <dsp:nvSpPr>
        <dsp:cNvPr id="0" name=""/>
        <dsp:cNvSpPr/>
      </dsp:nvSpPr>
      <dsp:spPr>
        <a:xfrm>
          <a:off x="1387564" y="375508"/>
          <a:ext cx="2505118" cy="2505118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1594E-FE6F-42FB-AC67-AB1DEAE83D09}">
      <dsp:nvSpPr>
        <dsp:cNvPr id="0" name=""/>
        <dsp:cNvSpPr/>
      </dsp:nvSpPr>
      <dsp:spPr>
        <a:xfrm>
          <a:off x="1387564" y="375508"/>
          <a:ext cx="2505118" cy="2505118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0D7FF-0FD7-4130-9603-1BDFD347E707}">
      <dsp:nvSpPr>
        <dsp:cNvPr id="0" name=""/>
        <dsp:cNvSpPr/>
      </dsp:nvSpPr>
      <dsp:spPr>
        <a:xfrm>
          <a:off x="1387564" y="375508"/>
          <a:ext cx="2505118" cy="2505118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080C2-675E-4C9C-B928-ABBA517ECC5B}">
      <dsp:nvSpPr>
        <dsp:cNvPr id="0" name=""/>
        <dsp:cNvSpPr/>
      </dsp:nvSpPr>
      <dsp:spPr>
        <a:xfrm>
          <a:off x="1387564" y="375508"/>
          <a:ext cx="2505118" cy="2505118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727E2-9135-48EC-A0AF-3D8F3BE5CB91}">
      <dsp:nvSpPr>
        <dsp:cNvPr id="0" name=""/>
        <dsp:cNvSpPr/>
      </dsp:nvSpPr>
      <dsp:spPr>
        <a:xfrm>
          <a:off x="2063885" y="1051829"/>
          <a:ext cx="1152476" cy="1152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kern="1200" dirty="0" smtClean="0"/>
            <a:t>IKEA</a:t>
          </a:r>
        </a:p>
      </dsp:txBody>
      <dsp:txXfrm>
        <a:off x="2232661" y="1220605"/>
        <a:ext cx="814924" cy="814924"/>
      </dsp:txXfrm>
    </dsp:sp>
    <dsp:sp modelId="{1021A16D-2388-4C75-82CA-016C7685893D}">
      <dsp:nvSpPr>
        <dsp:cNvPr id="0" name=""/>
        <dsp:cNvSpPr/>
      </dsp:nvSpPr>
      <dsp:spPr>
        <a:xfrm>
          <a:off x="2062886" y="1184"/>
          <a:ext cx="1154475" cy="806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>
              <a:ea typeface="微軟正黑體" pitchFamily="34" charset="-120"/>
            </a:rPr>
            <a:t>有限顧客服務</a:t>
          </a:r>
          <a:endParaRPr lang="zh-TW" altLang="en-US" sz="1000" kern="1200" dirty="0"/>
        </a:p>
      </dsp:txBody>
      <dsp:txXfrm>
        <a:off x="2231955" y="119327"/>
        <a:ext cx="816337" cy="570447"/>
      </dsp:txXfrm>
    </dsp:sp>
    <dsp:sp modelId="{63FBA226-2F1F-45B4-9A20-1903CE7FEF3B}">
      <dsp:nvSpPr>
        <dsp:cNvPr id="0" name=""/>
        <dsp:cNvSpPr/>
      </dsp:nvSpPr>
      <dsp:spPr>
        <a:xfrm>
          <a:off x="3460274" y="1224701"/>
          <a:ext cx="806733" cy="806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>
              <a:ea typeface="微軟正黑體" pitchFamily="34" charset="-120"/>
            </a:rPr>
            <a:t>模組化家具設計</a:t>
          </a:r>
          <a:endParaRPr lang="zh-TW" altLang="en-US" sz="1000" kern="1200" dirty="0"/>
        </a:p>
      </dsp:txBody>
      <dsp:txXfrm>
        <a:off x="3578417" y="1342844"/>
        <a:ext cx="570447" cy="570447"/>
      </dsp:txXfrm>
    </dsp:sp>
    <dsp:sp modelId="{54240C56-D4F2-4225-B142-D70D8AA32CE1}">
      <dsp:nvSpPr>
        <dsp:cNvPr id="0" name=""/>
        <dsp:cNvSpPr/>
      </dsp:nvSpPr>
      <dsp:spPr>
        <a:xfrm>
          <a:off x="2082981" y="2448218"/>
          <a:ext cx="1114284" cy="806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>
              <a:ea typeface="微軟正黑體" pitchFamily="34" charset="-120"/>
            </a:rPr>
            <a:t>低製造成本</a:t>
          </a:r>
          <a:endParaRPr lang="zh-TW" altLang="en-US" sz="1000" kern="1200" dirty="0"/>
        </a:p>
      </dsp:txBody>
      <dsp:txXfrm>
        <a:off x="2246164" y="2566361"/>
        <a:ext cx="787918" cy="570447"/>
      </dsp:txXfrm>
    </dsp:sp>
    <dsp:sp modelId="{689F277B-D0E9-4F22-9947-4E61B6FEBA1E}">
      <dsp:nvSpPr>
        <dsp:cNvPr id="0" name=""/>
        <dsp:cNvSpPr/>
      </dsp:nvSpPr>
      <dsp:spPr>
        <a:xfrm>
          <a:off x="1013240" y="1224701"/>
          <a:ext cx="806733" cy="806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000" kern="1200" dirty="0" smtClean="0">
              <a:ea typeface="微軟正黑體" pitchFamily="34" charset="-120"/>
            </a:rPr>
            <a:t>顧客自行選取</a:t>
          </a:r>
          <a:endParaRPr lang="zh-TW" altLang="en-US" sz="1000" kern="1200" dirty="0"/>
        </a:p>
      </dsp:txBody>
      <dsp:txXfrm>
        <a:off x="1131383" y="1342844"/>
        <a:ext cx="570447" cy="570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21AD-C8A0-4566-A39A-F5B63BD57DDE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1DCAD-7E1C-4A02-A916-CB1F762CB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00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58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宜家家居是一間跨國性的私有居家用品零售企業。宜家家居在全球多個國家擁有分店，販售平整式包裝的傢具、配件、浴室和廚房用品等商品。宜家家居是開創以平實價格銷售自行組裝傢具的先鋒，目前是全世界最大的傢具零售企業。 </a:t>
            </a:r>
            <a:endParaRPr lang="en-US" altLang="zh-TW" dirty="0" smtClean="0"/>
          </a:p>
          <a:p>
            <a:r>
              <a:rPr lang="zh-TW" altLang="en-US" dirty="0" smtClean="0"/>
              <a:t>口是心非</a:t>
            </a:r>
            <a:r>
              <a:rPr lang="en-US" altLang="zh-TW" baseline="0" dirty="0" smtClean="0"/>
              <a:t>https://www.youtube.com/watch?v=DfLv6T_ddp8</a:t>
            </a:r>
          </a:p>
          <a:p>
            <a:r>
              <a:rPr lang="zh-TW" altLang="en-US" dirty="0" smtClean="0"/>
              <a:t>心太軟 </a:t>
            </a:r>
            <a:r>
              <a:rPr lang="en-US" altLang="zh-TW" dirty="0" smtClean="0"/>
              <a:t>https://www.youtube.com/watch?v=HCL9JvtkDrw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容易滿足篇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dirty="0" smtClean="0"/>
              <a:t>https://www.youtube.com/watch?v=GALxVdvhRtw</a:t>
            </a:r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511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宜家家居是一間跨國性的私有居家用品零售企業。宜家家居在全球多個國家擁有分店，販售平整式包裝的傢具、配件、浴室和廚房用品等商品。宜家家居是開創以平實價格銷售自行組裝傢具的先鋒，目前是全世界最大的傢具零售企業。 </a:t>
            </a:r>
            <a:endParaRPr lang="en-US" altLang="zh-TW" dirty="0" smtClean="0"/>
          </a:p>
          <a:p>
            <a:r>
              <a:rPr lang="zh-TW" altLang="en-US" dirty="0" smtClean="0"/>
              <a:t>口是心非</a:t>
            </a:r>
            <a:r>
              <a:rPr lang="en-US" altLang="zh-TW" baseline="0" dirty="0" smtClean="0"/>
              <a:t>https://www.youtube.com/watch?v=DfLv6T_ddp8</a:t>
            </a:r>
          </a:p>
          <a:p>
            <a:r>
              <a:rPr lang="zh-TW" altLang="en-US" dirty="0" smtClean="0"/>
              <a:t>心太軟 </a:t>
            </a:r>
            <a:r>
              <a:rPr lang="en-US" altLang="zh-TW" dirty="0" smtClean="0"/>
              <a:t>https://www.youtube.com/watch?v=HCL9JvtkDrw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容易滿足篇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dirty="0" smtClean="0"/>
              <a:t>https://www.youtube.com/watch?v=GALxVdvhRtw</a:t>
            </a:r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592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宜家家居是一間跨國性的私有居家用品零售企業。宜家家居在全球多個國家擁有分店，販售平整式包裝的傢具、配件、浴室和廚房用品等商品。宜家家居是開創以平實價格銷售自行組裝傢具的先鋒，目前是全世界最大的傢具零售企業。 </a:t>
            </a:r>
            <a:endParaRPr lang="en-US" altLang="zh-TW" dirty="0" smtClean="0"/>
          </a:p>
          <a:p>
            <a:r>
              <a:rPr lang="zh-TW" altLang="en-US" dirty="0" smtClean="0"/>
              <a:t>口是心非</a:t>
            </a:r>
            <a:r>
              <a:rPr lang="en-US" altLang="zh-TW" baseline="0" dirty="0" smtClean="0"/>
              <a:t>https://www.youtube.com/watch?v=DfLv6T_ddp8</a:t>
            </a:r>
          </a:p>
          <a:p>
            <a:r>
              <a:rPr lang="zh-TW" altLang="en-US" dirty="0" smtClean="0"/>
              <a:t>心太軟 </a:t>
            </a:r>
            <a:r>
              <a:rPr lang="en-US" altLang="zh-TW" dirty="0" smtClean="0"/>
              <a:t>https://www.youtube.com/watch?v=HCL9JvtkDrw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容易滿足篇</a:t>
            </a:r>
            <a:r>
              <a:rPr lang="zh-TW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dirty="0" smtClean="0"/>
              <a:t>https://www.youtube.com/watch?v=GALxVdvhRtw</a:t>
            </a:r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910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>
                <a:ea typeface="微軟正黑體" pitchFamily="34" charset="-120"/>
              </a:rPr>
              <a:t>有限顧客服務</a:t>
            </a:r>
            <a:r>
              <a:rPr lang="zh-TW" altLang="en-US" dirty="0" smtClean="0">
                <a:latin typeface="新細明體"/>
              </a:rPr>
              <a:t>：</a:t>
            </a:r>
            <a:r>
              <a:rPr lang="zh-TW" altLang="en-US" dirty="0" smtClean="0">
                <a:ea typeface="微軟正黑體" pitchFamily="34" charset="-120"/>
              </a:rPr>
              <a:t>提供訊息的型錄、陳列與標示，顧客組裝</a:t>
            </a:r>
            <a:endParaRPr lang="en-US" altLang="zh-TW" dirty="0" smtClean="0">
              <a:ea typeface="微軟正黑體" pitchFamily="34" charset="-120"/>
            </a:endParaRPr>
          </a:p>
          <a:p>
            <a:r>
              <a:rPr lang="zh-TW" altLang="en-US" dirty="0" smtClean="0">
                <a:ea typeface="微軟正黑體" pitchFamily="34" charset="-120"/>
              </a:rPr>
              <a:t>顧客自行選取：店內庫存</a:t>
            </a:r>
            <a:endParaRPr lang="en-US" altLang="zh-TW" dirty="0" smtClean="0">
              <a:ea typeface="微軟正黑體" pitchFamily="34" charset="-120"/>
            </a:endParaRPr>
          </a:p>
          <a:p>
            <a:r>
              <a:rPr lang="zh-TW" altLang="en-US" dirty="0" smtClean="0">
                <a:ea typeface="微軟正黑體" pitchFamily="34" charset="-120"/>
              </a:rPr>
              <a:t>充足模組化家具設計：多樣性易製造</a:t>
            </a:r>
            <a:endParaRPr lang="en-US" altLang="zh-TW" dirty="0" smtClean="0">
              <a:ea typeface="微軟正黑體" pitchFamily="34" charset="-120"/>
            </a:endParaRPr>
          </a:p>
          <a:p>
            <a:r>
              <a:rPr lang="zh-TW" altLang="en-US" dirty="0" smtClean="0">
                <a:ea typeface="微軟正黑體" pitchFamily="34" charset="-120"/>
              </a:rPr>
              <a:t>低製造成本：向長期合作供應商採購、低製造成本導向設計</a:t>
            </a:r>
            <a:endParaRPr lang="en-US" altLang="zh-TW" dirty="0" smtClean="0">
              <a:ea typeface="微軟正黑體" pitchFamily="34" charset="-120"/>
            </a:endParaRP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524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1DCAD-7E1C-4A02-A916-CB1F762CBD1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3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18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39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48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8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95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47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76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63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03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79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84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2109-B86A-471C-8815-94236B30AED4}" type="datetimeFigureOut">
              <a:rPr lang="zh-TW" altLang="en-US" smtClean="0"/>
              <a:t>2014/2/23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E943-222C-448E-A25C-8950B7F6C7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60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1AehTPD-V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24827"/>
            <a:ext cx="7772400" cy="23876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生產與供應鏈管理</a:t>
            </a:r>
            <a:r>
              <a:rPr lang="en-US" altLang="zh-TW" sz="5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5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2682082"/>
            <a:ext cx="6858000" cy="1655762"/>
          </a:xfrm>
        </p:spPr>
        <p:txBody>
          <a:bodyPr/>
          <a:lstStyle/>
          <a:p>
            <a:r>
              <a:rPr kumimoji="0" lang="en-US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CH 01 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作業與供應鏈策略</a:t>
            </a:r>
          </a:p>
          <a:p>
            <a:endParaRPr lang="zh-TW" altLang="en-US" dirty="0"/>
          </a:p>
        </p:txBody>
      </p:sp>
      <p:sp>
        <p:nvSpPr>
          <p:cNvPr id="10" name="Rectangle 119"/>
          <p:cNvSpPr>
            <a:spLocks noChangeArrowheads="1"/>
          </p:cNvSpPr>
          <p:nvPr/>
        </p:nvSpPr>
        <p:spPr bwMode="auto">
          <a:xfrm>
            <a:off x="2709267" y="3960232"/>
            <a:ext cx="3725466" cy="240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指導教授 </a:t>
            </a:r>
            <a:r>
              <a:rPr lang="en-US" altLang="zh-TW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盧淵源 博士</a:t>
            </a:r>
            <a:endParaRPr lang="en-US" altLang="zh-TW" b="1" dirty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M014020054 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賴季苹</a:t>
            </a:r>
            <a:endParaRPr lang="en-US" altLang="zh-TW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M024020017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蔡育軒</a:t>
            </a:r>
            <a:endParaRPr lang="en-US" altLang="zh-TW" b="1" dirty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M024020022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翁翊秦</a:t>
            </a:r>
            <a:endParaRPr lang="en-US" altLang="zh-TW" b="1" dirty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23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  <a:t>1.5 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作業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與供應鏈管理的發展史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305611"/>
              </p:ext>
            </p:extLst>
          </p:nvPr>
        </p:nvGraphicFramePr>
        <p:xfrm>
          <a:off x="516835" y="1302026"/>
          <a:ext cx="8090452" cy="5101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806"/>
                <a:gridCol w="2469515"/>
                <a:gridCol w="2412671"/>
                <a:gridCol w="2006460"/>
              </a:tblGrid>
              <a:tr h="6327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原則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工具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觀念產生者</a:t>
                      </a:r>
                      <a:endParaRPr kumimoji="1" lang="en-US" altLang="zh-TW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或發想者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95263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1970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大量使用電腦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排程、物料管理、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MRP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</a:t>
                      </a:r>
                      <a:endParaRPr kumimoji="0" lang="zh-TW" altLang="en-US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IBM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Orlicky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&amp; Wight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610137">
                <a:tc vMerge="1">
                  <a:txBody>
                    <a:bodyPr/>
                    <a:lstStyle/>
                    <a:p>
                      <a:endParaRPr lang="zh-TW" altLang="en-US" sz="22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服務品質與生產力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服務的大量生產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麥當勞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610137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1980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製造策略典範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製造為競爭力的利器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哈佛商學院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1474504">
                <a:tc vMerge="1">
                  <a:txBody>
                    <a:bodyPr/>
                    <a:lstStyle/>
                    <a:p>
                      <a:endParaRPr lang="zh-TW" altLang="en-US" sz="22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及時生產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(JIT)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、全面品質管制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(TQC)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、自動化工廠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看板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(KANBAN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供貨指示單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、防呆、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CIM, FMS, CAD/CAM,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Robot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Toyota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大野耐一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Deming,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Juran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821460">
                <a:tc vMerge="1">
                  <a:txBody>
                    <a:bodyPr/>
                    <a:lstStyle/>
                    <a:p>
                      <a:endParaRPr lang="zh-TW" altLang="en-US" sz="22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同步生產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(Synchronous Mfg)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瓶頸作業、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OPT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TOC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Goldratt</a:t>
                      </a:r>
                      <a:endParaRPr kumimoji="0" lang="en-US" altLang="zh-TW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以色列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3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672319"/>
              </p:ext>
            </p:extLst>
          </p:nvPr>
        </p:nvGraphicFramePr>
        <p:xfrm>
          <a:off x="506894" y="1282147"/>
          <a:ext cx="8089200" cy="507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619"/>
                <a:gridCol w="2142264"/>
                <a:gridCol w="2601070"/>
                <a:gridCol w="2144247"/>
              </a:tblGrid>
              <a:tr h="6662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原則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工具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觀念產生者</a:t>
                      </a:r>
                      <a:endParaRPr kumimoji="1" lang="en-US" altLang="zh-TW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或發想者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1331308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1990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全面品質管理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(TQM)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及品質認證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國家品質獎、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ISO9000, 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品質機能展開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(QFD)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、價值工程、同步工程、持續改善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國家標準局、美國品質學會、國際標準組織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歐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708144">
                <a:tc vMerge="1">
                  <a:txBody>
                    <a:bodyPr/>
                    <a:lstStyle/>
                    <a:p>
                      <a:endParaRPr lang="zh-TW" altLang="en-US" sz="2200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企業流程再造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(BPR)</a:t>
                      </a:r>
                      <a:endParaRPr kumimoji="0" lang="en-US" altLang="zh-TW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革命性改善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Hammer, </a:t>
                      </a: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管理顧問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1019726">
                <a:tc vMerge="1">
                  <a:txBody>
                    <a:bodyPr/>
                    <a:lstStyle/>
                    <a:p>
                      <a:pPr algn="ctr"/>
                      <a:endParaRPr lang="zh-TW" altLang="en-US" sz="2200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電子化企業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Internet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政府機構、 </a:t>
                      </a: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Netscape, Microsoft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642451">
                <a:tc vMerge="1">
                  <a:txBody>
                    <a:bodyPr/>
                    <a:lstStyle/>
                    <a:p>
                      <a:pPr algn="ctr"/>
                      <a:endParaRPr lang="zh-TW" altLang="en-US" sz="2200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供應鏈管理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SAP R/3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SAP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  <a:tr h="7081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none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電子商務</a:t>
                      </a: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Internet, WWW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Amazon, eBay, AOL, Yahoo!</a:t>
                      </a:r>
                      <a:endParaRPr kumimoji="0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9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JIT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TQC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、精實製造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680115"/>
              </p:ext>
            </p:extLst>
          </p:nvPr>
        </p:nvGraphicFramePr>
        <p:xfrm>
          <a:off x="713133" y="1680749"/>
          <a:ext cx="7802217" cy="4352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83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製造策略典範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1970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年代晚期至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1980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年代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初期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哈佛商學院研究員所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工廠必須權衡不同的製造目標，聚焦於企業的核心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能力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一家工廠不可能在所有的評量指標中都表現傑出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80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服務品質與生產力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如何生產大量標準化服務的參考標準 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王品集團的服務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SOP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349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全面品質管理及品質認證 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Total Quality Management, TQM </a:t>
            </a: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1980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年代晚期至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(PDCA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循環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、全面參與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漸進式調整 </a:t>
            </a:r>
            <a:endParaRPr lang="en-US" altLang="zh-TW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zh-TW" altLang="en-US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品質認證</a:t>
            </a: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1987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年美國國家標準局成立美國國家品質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組織推動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ISO9000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認證：目的為防止不良品的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產生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45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企業流程再造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Business Process Reengineering, BPR</a:t>
            </a:r>
          </a:p>
          <a:p>
            <a:pPr lvl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Michael Hammer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：「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根本的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重新思考，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徹底的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翻新作業流程，以期在企業營運績效衡量（例如：成本、品質、服務與速度）上獲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巨幅的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改善。 」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追求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革命性的改變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檢視組織所有的業務流程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消除無附加價值的步驟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電腦化剩下的工作 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875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六標準差品質</a:t>
            </a:r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(Six-Sigma)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源自於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TQM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，對於品質管理有嚴格標準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每百萬次只能出現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品質診斷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工具</a:t>
            </a:r>
            <a:endParaRPr lang="zh-TW" altLang="en-US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除應用於製造流程外，亦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廣泛地運用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在如財務、環保、醫療照護、法律及公共行政等非製造的企業與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96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供應鏈管理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透過一個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整合的系統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，來管理資訊流、物流與服務流 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從原物料供應商、工廠、倉儲到最終客戶的整套服務 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外包（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outsourcing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大量客製化（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mass customization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 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最佳化企業的核心活動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能快速回應客戶需求改變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4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電子商務、服務科學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8213899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電子商務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企業或使用者透過網際網路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(Internet)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改變了人們蒐集資料、購物及通訊的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習慣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服務科學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服務需求成長帶動了服務業和服務科學管理工程學程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(SSME)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應用資訊科技來改善科技型組織的服務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生產力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37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00525" y="1586820"/>
            <a:ext cx="8542950" cy="45901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TW" altLang="en-US" b="1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1257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5400" dirty="0" smtClean="0"/>
              <a:t>Agenda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1.1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作業與供應鏈管理的定義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1.2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作業與供應鏈流程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1.3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產品與服務特性的差異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1.4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效率、效果與價值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1.5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作業與供應鏈管理的發展史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1.6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永續發展策略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1.7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作業與供應鏈策略的定義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1.8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策略配適度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作業活動與策略的配合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1.9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作業策略架構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1.10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作業與供應鏈管理當前的議題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1.11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45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1.6 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永續發展策略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三重基線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(triple bottom line)</a:t>
            </a:r>
          </a:p>
        </p:txBody>
      </p:sp>
      <p:pic>
        <p:nvPicPr>
          <p:cNvPr id="4" name="Picture 4" descr="http://upload.wikimedia.org/wikipedia/commons/2/2a/Triple_Bottom_Line_graphi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137" y="2156794"/>
            <a:ext cx="6027563" cy="425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6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1.7 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作業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與供應鏈策略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定義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作業與供應鏈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對企業資源的使用擬訂廣泛性的政策與計畫，以支持公司的整體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691680" y="2631840"/>
            <a:ext cx="5760640" cy="3816423"/>
            <a:chOff x="1331639" y="2348880"/>
            <a:chExt cx="6120681" cy="4248472"/>
          </a:xfrm>
        </p:grpSpPr>
        <p:sp>
          <p:nvSpPr>
            <p:cNvPr id="6" name="矩形 5"/>
            <p:cNvSpPr/>
            <p:nvPr/>
          </p:nvSpPr>
          <p:spPr bwMode="auto">
            <a:xfrm>
              <a:off x="2699792" y="2348880"/>
              <a:ext cx="3240360" cy="1224136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AutoNum type="arabicPeriod"/>
                <a:tabLst/>
              </a:pP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發展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訂定策略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每年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marL="360000" lvl="1" indent="-342900">
                <a:buFont typeface="Arial" pitchFamily="34" charset="0"/>
                <a:buChar char="•"/>
              </a:pPr>
              <a:r>
                <a:rPr kumimoji="0" lang="zh-TW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定義價值、使命與目標。</a:t>
              </a:r>
              <a:endPara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360000" lvl="1" indent="-34290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進行策略分析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。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marL="360000" lvl="1" indent="-342900">
                <a:buFont typeface="Arial" pitchFamily="34" charset="0"/>
                <a:buChar char="•"/>
              </a:pPr>
              <a:r>
                <a:rPr kumimoji="0" lang="zh-TW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定義策略行動方案。</a:t>
              </a:r>
              <a:endParaRPr kumimoji="0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2699792" y="3861048"/>
              <a:ext cx="3240360" cy="1224136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2. 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轉化策略 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每季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訂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定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修正行動方案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訂定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修正預算。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訂定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修正績效指標與目標。</a:t>
              </a:r>
              <a:endParaRPr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2699792" y="5373216"/>
              <a:ext cx="3240360" cy="1224136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3. 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作業與供應鏈規劃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每月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發展銷售與作業計畫。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規劃產能</a:t>
              </a:r>
              <a:r>
                <a:rPr lang="zh-TW" altLang="en-US" sz="1600" dirty="0" smtClean="0">
                  <a:latin typeface="微軟正黑體" pitchFamily="34" charset="-120"/>
                  <a:ea typeface="微軟正黑體" pitchFamily="34" charset="-120"/>
                </a:rPr>
                <a:t>。</a:t>
              </a:r>
              <a:endParaRPr lang="en-US" altLang="zh-TW" sz="1600" dirty="0" smtClean="0"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評估預算。</a:t>
              </a:r>
            </a:p>
          </p:txBody>
        </p:sp>
        <p:sp>
          <p:nvSpPr>
            <p:cNvPr id="9" name="弧形箭號 (左彎) 8"/>
            <p:cNvSpPr/>
            <p:nvPr/>
          </p:nvSpPr>
          <p:spPr bwMode="auto">
            <a:xfrm>
              <a:off x="6228184" y="2989013"/>
              <a:ext cx="1152128" cy="1512168"/>
            </a:xfrm>
            <a:prstGeom prst="curvedLeftArrow">
              <a:avLst/>
            </a:prstGeom>
            <a:solidFill>
              <a:srgbClr val="0C788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弧形箭號 (左彎) 9"/>
            <p:cNvSpPr/>
            <p:nvPr/>
          </p:nvSpPr>
          <p:spPr bwMode="auto">
            <a:xfrm>
              <a:off x="6300192" y="4725144"/>
              <a:ext cx="1152128" cy="1512168"/>
            </a:xfrm>
            <a:prstGeom prst="curvedLeftArrow">
              <a:avLst/>
            </a:prstGeom>
            <a:solidFill>
              <a:srgbClr val="0C788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sz="1600"/>
            </a:p>
          </p:txBody>
        </p:sp>
        <p:sp>
          <p:nvSpPr>
            <p:cNvPr id="11" name="弧形箭號 (下彎) 10"/>
            <p:cNvSpPr/>
            <p:nvPr/>
          </p:nvSpPr>
          <p:spPr bwMode="auto">
            <a:xfrm rot="16200000">
              <a:off x="1169622" y="2942946"/>
              <a:ext cx="1476163" cy="1152129"/>
            </a:xfrm>
            <a:prstGeom prst="curvedDownArrow">
              <a:avLst/>
            </a:prstGeom>
            <a:solidFill>
              <a:srgbClr val="0C788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sz="1600"/>
            </a:p>
          </p:txBody>
        </p:sp>
        <p:sp>
          <p:nvSpPr>
            <p:cNvPr id="12" name="弧形箭號 (下彎) 11"/>
            <p:cNvSpPr/>
            <p:nvPr/>
          </p:nvSpPr>
          <p:spPr bwMode="auto">
            <a:xfrm rot="16200000">
              <a:off x="1169624" y="4779150"/>
              <a:ext cx="1476163" cy="1152129"/>
            </a:xfrm>
            <a:prstGeom prst="curvedDownArrow">
              <a:avLst/>
            </a:prstGeom>
            <a:solidFill>
              <a:srgbClr val="0C788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zh-TW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46552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1.7 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作業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與供應鏈策略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競爭構面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成本或價格 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更便宜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品質 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更優質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交貨速度 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更迅速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ex:7-11(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博客來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,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全家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金石堂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交貨可靠度 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更準時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因應需求變化 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彈性產能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彈性與新產品上市的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速度</a:t>
            </a:r>
            <a:r>
              <a:rPr lang="en-US" altLang="zh-TW" dirty="0">
                <a:ea typeface="微軟正黑體" pitchFamily="34" charset="-120"/>
                <a:sym typeface="Wingdings" pitchFamily="2" charset="2"/>
              </a:rPr>
              <a:t>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52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1.7 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作業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與供應鏈策略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市場導向的關鍵競爭因素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1"/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訂單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贏家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：企業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具有提供差異化產品或服務的因素。</a:t>
            </a:r>
          </a:p>
          <a:p>
            <a:pPr lvl="1"/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訂單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合格者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：評估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企業之產品服務是否有符合採購門檻因素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企業產品須滿訂單合格者才能在市場生存。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訂單贏家與訂單合格者會隨著時間而改變。</a:t>
            </a:r>
          </a:p>
        </p:txBody>
      </p:sp>
    </p:spTree>
    <p:extLst>
      <p:ext uri="{BB962C8B-B14F-4D97-AF65-F5344CB8AC3E}">
        <p14:creationId xmlns:p14="http://schemas.microsoft.com/office/powerpoint/2010/main" val="34373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1.8 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策略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配適度 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作業活動與策略的配合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企業作業的所有活動間彼此相互關連，為提升活動的效率，公司必須在不影響現有顧客需求下，將活動的總成本降到最低。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IKEA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以重視家具款式與價格的年輕消費者為目標，針對這些目標客群，該公司發展出一組有別於同業的行動方案。</a:t>
            </a:r>
          </a:p>
        </p:txBody>
      </p:sp>
    </p:spTree>
    <p:extLst>
      <p:ext uri="{BB962C8B-B14F-4D97-AF65-F5344CB8AC3E}">
        <p14:creationId xmlns:p14="http://schemas.microsoft.com/office/powerpoint/2010/main" val="22322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  <a:t>1.9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 作業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策略架構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-IKEA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35461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作業策略不能憑空設計，除了必須要與客戶垂直連結，也要水平整合其他的企業功能。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全球化競爭激烈環境下，應要建立異於其他競爭對手之更有效的新產品開發系統。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410377772"/>
              </p:ext>
            </p:extLst>
          </p:nvPr>
        </p:nvGraphicFramePr>
        <p:xfrm>
          <a:off x="1816863" y="3205609"/>
          <a:ext cx="5280248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84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www.youtube.com/watch?v=11AehTPD-Vg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28650" y="26062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IKEA'S </a:t>
            </a:r>
            <a: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  <a:t>Supply Chain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32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1.10 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作業與供應鏈管理當前的議題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與外包廠商建立協同關係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全球供應、生產與配銷網路體系的最佳化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有效管理與顧客接觸的環節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提升高階管理者對作業管理重要性的認知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追求經濟發展並維持環境永續：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永續性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(sustainability)</a:t>
            </a:r>
          </a:p>
        </p:txBody>
      </p:sp>
    </p:spTree>
    <p:extLst>
      <p:ext uri="{BB962C8B-B14F-4D97-AF65-F5344CB8AC3E}">
        <p14:creationId xmlns:p14="http://schemas.microsoft.com/office/powerpoint/2010/main" val="425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00525" y="1357867"/>
            <a:ext cx="8542950" cy="486022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TW" altLang="en-US" b="1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9331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本章學習重點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12312"/>
            <a:ext cx="7886700" cy="435133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作業與供應鏈管理的重要性。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作業效率與效果的意義。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作業與供應鏈流程的類型。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產品與服務性的差異。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作業與供應鏈管理領域的發展歷程。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作業與供應鏈策略的特性。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作業與供應鏈策略的競爭構面。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訂單贏家與訂單合格者的意義。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策略適配性之意義與重要性。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作業與供應鏈管理的重要議題。</a:t>
            </a:r>
          </a:p>
        </p:txBody>
      </p:sp>
    </p:spTree>
    <p:extLst>
      <p:ext uri="{BB962C8B-B14F-4D97-AF65-F5344CB8AC3E}">
        <p14:creationId xmlns:p14="http://schemas.microsoft.com/office/powerpoint/2010/main" val="9052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1.1 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作業與供應鏈管理的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定義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099460" y="5071375"/>
            <a:ext cx="6775200" cy="1112400"/>
            <a:chOff x="2440017" y="3076405"/>
            <a:chExt cx="5429178" cy="117149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圓角化同側角落矩形 6"/>
            <p:cNvSpPr/>
            <p:nvPr/>
          </p:nvSpPr>
          <p:spPr>
            <a:xfrm rot="5400000">
              <a:off x="4568861" y="947561"/>
              <a:ext cx="1171490" cy="5429178"/>
            </a:xfrm>
            <a:prstGeom prst="round2SameRect">
              <a:avLst/>
            </a:prstGeom>
            <a:grpFill/>
          </p:spPr>
          <p:style>
            <a:lnRef idx="2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lnRef>
            <a:fillRef idx="1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圓角化同側角落矩形 4"/>
            <p:cNvSpPr/>
            <p:nvPr/>
          </p:nvSpPr>
          <p:spPr>
            <a:xfrm>
              <a:off x="2440018" y="3133592"/>
              <a:ext cx="5371991" cy="10571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b" anchorCtr="0">
              <a:noAutofit/>
            </a:bodyPr>
            <a:lstStyle/>
            <a:p>
              <a:pPr marL="0" lvl="1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dk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指將物料或資訊送入或輸出公司製造或服務流程的程序。</a:t>
              </a: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1561317" y="4813349"/>
            <a:ext cx="1559835" cy="540000"/>
            <a:chOff x="287198" y="2783533"/>
            <a:chExt cx="2152794" cy="1464362"/>
          </a:xfrm>
          <a:solidFill>
            <a:schemeClr val="accent1">
              <a:lumMod val="75000"/>
            </a:schemeClr>
          </a:solidFill>
        </p:grpSpPr>
        <p:sp>
          <p:nvSpPr>
            <p:cNvPr id="10" name="圓角矩形 9"/>
            <p:cNvSpPr/>
            <p:nvPr/>
          </p:nvSpPr>
          <p:spPr>
            <a:xfrm>
              <a:off x="287198" y="2783533"/>
              <a:ext cx="2152794" cy="1464362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6"/>
            <p:cNvSpPr/>
            <p:nvPr/>
          </p:nvSpPr>
          <p:spPr>
            <a:xfrm>
              <a:off x="358682" y="2855017"/>
              <a:ext cx="2009826" cy="13213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供應鏈</a:t>
              </a:r>
              <a:endParaRPr kumimoji="1" lang="zh-TW" altLang="en-US" sz="2000" b="1" kern="1200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1561316" y="3406573"/>
            <a:ext cx="7135200" cy="1112400"/>
            <a:chOff x="2757563" y="2245366"/>
            <a:chExt cx="5696674" cy="183522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" name="圓角化同側角落矩形 12"/>
            <p:cNvSpPr/>
            <p:nvPr/>
          </p:nvSpPr>
          <p:spPr>
            <a:xfrm rot="5400000">
              <a:off x="4688288" y="314641"/>
              <a:ext cx="1835223" cy="5696674"/>
            </a:xfrm>
            <a:prstGeom prst="round2SameRect">
              <a:avLst/>
            </a:prstGeom>
            <a:grpFill/>
          </p:spPr>
          <p:style>
            <a:lnRef idx="2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lnRef>
            <a:fillRef idx="1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-3945710"/>
                <a:satOff val="22157"/>
                <a:lumOff val="140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圓角化同側角落矩形 4"/>
            <p:cNvSpPr/>
            <p:nvPr/>
          </p:nvSpPr>
          <p:spPr>
            <a:xfrm>
              <a:off x="2757563" y="2334954"/>
              <a:ext cx="5607086" cy="16560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b" anchorCtr="0">
              <a:noAutofit/>
            </a:bodyPr>
            <a:lstStyle/>
            <a:p>
              <a:pPr marL="0" lvl="1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dk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指將公司資源轉換成顧客所需產品之製造、服務或醫療等流程。</a:t>
              </a: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964809" y="3123611"/>
            <a:ext cx="1400439" cy="540000"/>
            <a:chOff x="604805" y="1953866"/>
            <a:chExt cx="2152794" cy="2188938"/>
          </a:xfrm>
          <a:solidFill>
            <a:schemeClr val="accent5">
              <a:lumMod val="75000"/>
            </a:schemeClr>
          </a:solidFill>
        </p:grpSpPr>
        <p:sp>
          <p:nvSpPr>
            <p:cNvPr id="16" name="圓角矩形 15"/>
            <p:cNvSpPr/>
            <p:nvPr/>
          </p:nvSpPr>
          <p:spPr>
            <a:xfrm>
              <a:off x="604805" y="1953866"/>
              <a:ext cx="2152794" cy="209480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圓角矩形 6"/>
            <p:cNvSpPr/>
            <p:nvPr/>
          </p:nvSpPr>
          <p:spPr>
            <a:xfrm>
              <a:off x="709896" y="2058957"/>
              <a:ext cx="1942612" cy="208384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作業</a:t>
              </a:r>
              <a:endParaRPr kumimoji="1" lang="zh-TW" altLang="en-US" sz="2000" b="1" kern="1200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endParaRPr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964809" y="1712134"/>
            <a:ext cx="7496439" cy="1113578"/>
            <a:chOff x="2326136" y="199507"/>
            <a:chExt cx="6040232" cy="345770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9" name="圓角化同側角落矩形 18"/>
            <p:cNvSpPr/>
            <p:nvPr/>
          </p:nvSpPr>
          <p:spPr>
            <a:xfrm rot="5400000">
              <a:off x="3647094" y="-1121451"/>
              <a:ext cx="3398316" cy="6040232"/>
            </a:xfrm>
            <a:prstGeom prst="round2SameRect">
              <a:avLst/>
            </a:prstGeom>
            <a:grpFill/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圓角化同側角落矩形 4"/>
            <p:cNvSpPr/>
            <p:nvPr/>
          </p:nvSpPr>
          <p:spPr>
            <a:xfrm>
              <a:off x="2326136" y="590682"/>
              <a:ext cx="5874340" cy="30665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b" anchorCtr="0">
              <a:noAutofit/>
            </a:bodyPr>
            <a:lstStyle/>
            <a:p>
              <a:pPr marL="0" lvl="1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dk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設計、執行，以及改進製造與傳遞公司主要商品與服務的系統。</a:t>
              </a: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368300" y="1495993"/>
            <a:ext cx="3972052" cy="540000"/>
            <a:chOff x="336169" y="175013"/>
            <a:chExt cx="2209414" cy="2836829"/>
          </a:xfrm>
          <a:solidFill>
            <a:schemeClr val="accent2">
              <a:lumMod val="75000"/>
            </a:schemeClr>
          </a:solidFill>
        </p:grpSpPr>
        <p:sp>
          <p:nvSpPr>
            <p:cNvPr id="22" name="圓角矩形 21"/>
            <p:cNvSpPr/>
            <p:nvPr/>
          </p:nvSpPr>
          <p:spPr>
            <a:xfrm>
              <a:off x="336169" y="175013"/>
              <a:ext cx="2209414" cy="283682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圓角矩形 6"/>
            <p:cNvSpPr/>
            <p:nvPr/>
          </p:nvSpPr>
          <p:spPr>
            <a:xfrm>
              <a:off x="444024" y="282868"/>
              <a:ext cx="1993704" cy="26211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4572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000" b="1" spc="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作業與供應鏈</a:t>
              </a:r>
              <a:r>
                <a:rPr kumimoji="1" lang="zh-TW" altLang="en-US" sz="2000" b="1" spc="1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管理</a:t>
              </a:r>
              <a:r>
                <a:rPr kumimoji="1" lang="en-US" altLang="zh-TW" sz="2000" b="1" spc="1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(OSCM)</a:t>
              </a:r>
              <a:endParaRPr kumimoji="1" lang="zh-TW" altLang="en-US" sz="2000" b="1" kern="1200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59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1.2 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作業與供應鏈的流程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12"/>
          <p:cNvGrpSpPr/>
          <p:nvPr/>
        </p:nvGrpSpPr>
        <p:grpSpPr>
          <a:xfrm>
            <a:off x="2889607" y="2369106"/>
            <a:ext cx="5625743" cy="2893239"/>
            <a:chOff x="1000100" y="785794"/>
            <a:chExt cx="7500990" cy="3857652"/>
          </a:xfrm>
        </p:grpSpPr>
        <p:sp>
          <p:nvSpPr>
            <p:cNvPr id="25" name="流程圖: 程序 24"/>
            <p:cNvSpPr/>
            <p:nvPr/>
          </p:nvSpPr>
          <p:spPr>
            <a:xfrm>
              <a:off x="1000100" y="785794"/>
              <a:ext cx="857256" cy="3857652"/>
            </a:xfrm>
            <a:prstGeom prst="flowChartProcess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供</a:t>
              </a:r>
              <a:endParaRPr lang="en-US" altLang="zh-TW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應</a:t>
              </a:r>
              <a:endParaRPr lang="en-US" altLang="zh-TW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商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6" name="向右箭號 25"/>
            <p:cNvSpPr/>
            <p:nvPr/>
          </p:nvSpPr>
          <p:spPr>
            <a:xfrm>
              <a:off x="2071670" y="857232"/>
              <a:ext cx="5429288" cy="1357322"/>
            </a:xfrm>
            <a:prstGeom prst="rightArrow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Ru</a:t>
              </a:r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規劃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7" name="流程圖: 程序 26"/>
            <p:cNvSpPr/>
            <p:nvPr/>
          </p:nvSpPr>
          <p:spPr>
            <a:xfrm>
              <a:off x="7643834" y="785794"/>
              <a:ext cx="857256" cy="3857652"/>
            </a:xfrm>
            <a:prstGeom prst="flowChartProcess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客</a:t>
              </a:r>
              <a:endParaRPr lang="en-US" altLang="zh-TW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戶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8" name="向右箭號 27"/>
            <p:cNvSpPr/>
            <p:nvPr/>
          </p:nvSpPr>
          <p:spPr>
            <a:xfrm>
              <a:off x="5357818" y="2143116"/>
              <a:ext cx="2143140" cy="1357322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Ru</a:t>
              </a:r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配送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向右箭號 28"/>
            <p:cNvSpPr/>
            <p:nvPr/>
          </p:nvSpPr>
          <p:spPr>
            <a:xfrm>
              <a:off x="3844762" y="2143117"/>
              <a:ext cx="1804416" cy="1357323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製造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向右箭號 29"/>
            <p:cNvSpPr/>
            <p:nvPr/>
          </p:nvSpPr>
          <p:spPr>
            <a:xfrm>
              <a:off x="2071670" y="2143116"/>
              <a:ext cx="2143140" cy="1357322"/>
            </a:xfrm>
            <a:prstGeom prst="rightArrow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err="1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Ru</a:t>
              </a:r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採購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1" name="向左箭號 30"/>
            <p:cNvSpPr/>
            <p:nvPr/>
          </p:nvSpPr>
          <p:spPr>
            <a:xfrm>
              <a:off x="2071670" y="3286124"/>
              <a:ext cx="5429288" cy="1285884"/>
            </a:xfrm>
            <a:prstGeom prst="leftArrow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</a:rPr>
                <a:t>產品退回</a:t>
              </a:r>
              <a:endParaRPr lang="zh-TW" altLang="en-US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32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配送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退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貨</a:t>
            </a:r>
          </a:p>
        </p:txBody>
      </p:sp>
    </p:spTree>
    <p:extLst>
      <p:ext uri="{BB962C8B-B14F-4D97-AF65-F5344CB8AC3E}">
        <p14:creationId xmlns:p14="http://schemas.microsoft.com/office/powerpoint/2010/main" val="23806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1.3 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產品與服務特性的差異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內容版面配置區 2"/>
          <p:cNvSpPr>
            <a:spLocks noGrp="1"/>
          </p:cNvSpPr>
          <p:nvPr>
            <p:ph idx="1"/>
          </p:nvPr>
        </p:nvSpPr>
        <p:spPr>
          <a:xfrm>
            <a:off x="628650" y="1586186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產品與服務間主要有五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差異：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是無形流程；產品是流程的有形輸出，具有實體。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服務難以取得專利，應在對手複製前快速拓展市場。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服務應考慮顧客；產品設計生產設施多以效率為考量。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服務容易因服務人員產生差異；產品容易控制良率。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服務無法保存。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服務規格定義與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衡量通常以五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特性為依據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支援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設施、輔助品、顯性服務、隱性服務。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2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服務化策略</a:t>
            </a:r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4000" dirty="0" err="1">
                <a:latin typeface="微軟正黑體" pitchFamily="34" charset="-120"/>
                <a:ea typeface="微軟正黑體" pitchFamily="34" charset="-120"/>
              </a:rPr>
              <a:t>servitization</a:t>
            </a:r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8650" y="1586186"/>
            <a:ext cx="82715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服務化（</a:t>
            </a:r>
            <a:r>
              <a:rPr lang="en-US" altLang="zh-TW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servitization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）策略：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在有形產品外，提供更多服務以滿足顧客的需求。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維修、替換零件、教育訓練、研究開發。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IBM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，將有型商品視為解決方案。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機車行靠維修跟保養的收入大於賣車。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印表機的墨水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替換零件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支出比印表機本身還要高。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70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服務業成長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890781"/>
              </p:ext>
            </p:extLst>
          </p:nvPr>
        </p:nvGraphicFramePr>
        <p:xfrm>
          <a:off x="231648" y="1611796"/>
          <a:ext cx="8753856" cy="4174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744"/>
                <a:gridCol w="1292352"/>
                <a:gridCol w="1438656"/>
                <a:gridCol w="1572768"/>
                <a:gridCol w="1581042"/>
                <a:gridCol w="1869294"/>
              </a:tblGrid>
              <a:tr h="4905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國家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佔全球動力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農業勞動人口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製造業勞動人口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服務業勞動人口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近</a:t>
                      </a:r>
                      <a:r>
                        <a:rPr lang="en-US" altLang="zh-TW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25</a:t>
                      </a:r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年服務業成長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中國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21%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50%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15%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35%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191%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印度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17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28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美國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4.8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27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21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印尼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3.9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45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16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39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巴西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3.0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24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俄羅斯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2.5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12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38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日本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2.4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25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40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6016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奈及利亞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2.2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70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孟加拉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2.2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11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26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30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  <a:tr h="342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德國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1.4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33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64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44</a:t>
                      </a:r>
                      <a:endParaRPr lang="zh-TW" altLang="en-US" sz="16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60623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微軟正黑體" pitchFamily="34" charset="-120"/>
                <a:ea typeface="微軟正黑體" pitchFamily="34" charset="-120"/>
              </a:rPr>
              <a:t>1.4 </a:t>
            </a:r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效率、效果與價值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019780"/>
              </p:ext>
            </p:extLst>
          </p:nvPr>
        </p:nvGraphicFramePr>
        <p:xfrm>
          <a:off x="628649" y="1586186"/>
          <a:ext cx="7014541" cy="3725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圓角矩形 6"/>
          <p:cNvSpPr/>
          <p:nvPr/>
        </p:nvSpPr>
        <p:spPr>
          <a:xfrm>
            <a:off x="428625" y="5496339"/>
            <a:ext cx="8286750" cy="774868"/>
          </a:xfrm>
          <a:prstGeom prst="roundRect">
            <a:avLst/>
          </a:prstGeom>
          <a:solidFill>
            <a:srgbClr val="F1CBCB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200" b="1" spc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生產作業管理→如何讓組織透過卓越的管理來達到高度價值</a:t>
            </a:r>
            <a:endParaRPr lang="zh-TW" altLang="en-US" sz="2200" b="1" spc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988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1923</Words>
  <Application>Microsoft Office PowerPoint</Application>
  <PresentationFormat>如螢幕大小 (4:3)</PresentationFormat>
  <Paragraphs>329</Paragraphs>
  <Slides>27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5" baseType="lpstr"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生產與供應鏈管理 </vt:lpstr>
      <vt:lpstr>Agenda</vt:lpstr>
      <vt:lpstr>本章學習重點</vt:lpstr>
      <vt:lpstr>1.1 作業與供應鏈管理的定義</vt:lpstr>
      <vt:lpstr>1.2 作業與供應鏈的流程</vt:lpstr>
      <vt:lpstr>1.3 產品與服務特性的差異</vt:lpstr>
      <vt:lpstr>服務化策略(servitization)</vt:lpstr>
      <vt:lpstr>服務業成長</vt:lpstr>
      <vt:lpstr>1.4 效率、效果與價值</vt:lpstr>
      <vt:lpstr>1.5 作業與供應鏈管理的發展史</vt:lpstr>
      <vt:lpstr>PowerPoint 簡報</vt:lpstr>
      <vt:lpstr>JIT、TQC、精實製造</vt:lpstr>
      <vt:lpstr>製造策略典範</vt:lpstr>
      <vt:lpstr>服務品質與生產力</vt:lpstr>
      <vt:lpstr>全面品質管理及品質認證 </vt:lpstr>
      <vt:lpstr>企業流程再造</vt:lpstr>
      <vt:lpstr>六標準差品質(Six-Sigma)</vt:lpstr>
      <vt:lpstr>供應鏈管理</vt:lpstr>
      <vt:lpstr>電子商務、服務科學</vt:lpstr>
      <vt:lpstr>1.6 永續發展策略</vt:lpstr>
      <vt:lpstr>1.7 作業與供應鏈策略-定義</vt:lpstr>
      <vt:lpstr>1.7 作業與供應鏈策略-競爭構面</vt:lpstr>
      <vt:lpstr>1.7 作業與供應鏈策略</vt:lpstr>
      <vt:lpstr>1.8 策略配適度 – 作業活動與策略的配合</vt:lpstr>
      <vt:lpstr>1.9 作業策略架構-IKEA</vt:lpstr>
      <vt:lpstr>PowerPoint 簡報</vt:lpstr>
      <vt:lpstr>1.10 作業與供應鏈管理當前的議題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生產與供應鏈管理 </dc:title>
  <dc:creator>GniN</dc:creator>
  <cp:lastModifiedBy>rukiawinter</cp:lastModifiedBy>
  <cp:revision>50</cp:revision>
  <dcterms:created xsi:type="dcterms:W3CDTF">2014-02-22T10:00:29Z</dcterms:created>
  <dcterms:modified xsi:type="dcterms:W3CDTF">2014-02-23T08:22:54Z</dcterms:modified>
</cp:coreProperties>
</file>