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81" r:id="rId5"/>
    <p:sldId id="282" r:id="rId6"/>
    <p:sldId id="283" r:id="rId7"/>
    <p:sldId id="259" r:id="rId8"/>
    <p:sldId id="263" r:id="rId9"/>
    <p:sldId id="264" r:id="rId10"/>
    <p:sldId id="265" r:id="rId11"/>
    <p:sldId id="266" r:id="rId12"/>
    <p:sldId id="268" r:id="rId13"/>
    <p:sldId id="269" r:id="rId14"/>
    <p:sldId id="270" r:id="rId15"/>
    <p:sldId id="271" r:id="rId16"/>
    <p:sldId id="272" r:id="rId17"/>
    <p:sldId id="260" r:id="rId18"/>
    <p:sldId id="261" r:id="rId19"/>
    <p:sldId id="274" r:id="rId20"/>
    <p:sldId id="275" r:id="rId21"/>
    <p:sldId id="276" r:id="rId22"/>
    <p:sldId id="277" r:id="rId23"/>
    <p:sldId id="278" r:id="rId24"/>
    <p:sldId id="279" r:id="rId25"/>
    <p:sldId id="284"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CC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956F3-4275-4B9C-891F-C3B719FBFA55}" type="doc">
      <dgm:prSet loTypeId="urn:microsoft.com/office/officeart/2005/8/layout/hList3" loCatId="list" qsTypeId="urn:microsoft.com/office/officeart/2005/8/quickstyle/simple1" qsCatId="simple" csTypeId="urn:microsoft.com/office/officeart/2005/8/colors/colorful1#1" csCatId="colorful" phldr="1"/>
      <dgm:spPr/>
      <dgm:t>
        <a:bodyPr/>
        <a:lstStyle/>
        <a:p>
          <a:endParaRPr lang="zh-TW" altLang="en-US"/>
        </a:p>
      </dgm:t>
    </dgm:pt>
    <dgm:pt modelId="{469A9BA0-C4BF-44FC-8CEA-D066C5DE0DB9}">
      <dgm:prSet phldrT="[文字]" custT="1"/>
      <dgm:spPr>
        <a:solidFill>
          <a:srgbClr val="002060"/>
        </a:solidFill>
      </dgm:spPr>
      <dgm:t>
        <a:bodyPr/>
        <a:lstStyle/>
        <a:p>
          <a:pPr algn="l"/>
          <a:r>
            <a:rPr lang="zh-TW" altLang="en-US" sz="3600" b="1" dirty="0" smtClean="0">
              <a:latin typeface="微軟正黑體" pitchFamily="34" charset="-120"/>
              <a:ea typeface="微軟正黑體" pitchFamily="34" charset="-120"/>
            </a:rPr>
            <a:t>日本全國店鋪</a:t>
          </a:r>
          <a:endParaRPr lang="en-US" altLang="zh-TW" sz="3600" b="1" dirty="0" smtClean="0">
            <a:latin typeface="微軟正黑體" pitchFamily="34" charset="-120"/>
            <a:ea typeface="微軟正黑體" pitchFamily="34" charset="-120"/>
          </a:endParaRPr>
        </a:p>
        <a:p>
          <a:pPr algn="l"/>
          <a:r>
            <a:rPr lang="zh-TW" altLang="en-US" sz="2400" b="1" dirty="0" smtClean="0">
              <a:latin typeface="微軟正黑體" pitchFamily="34" charset="-120"/>
              <a:ea typeface="微軟正黑體" pitchFamily="34" charset="-120"/>
            </a:rPr>
            <a:t>以街面店、商場店鋪</a:t>
          </a:r>
          <a:endParaRPr lang="en-US" altLang="zh-TW" sz="2400" b="1" dirty="0" smtClean="0">
            <a:latin typeface="微軟正黑體" pitchFamily="34" charset="-120"/>
            <a:ea typeface="微軟正黑體" pitchFamily="34" charset="-120"/>
          </a:endParaRPr>
        </a:p>
        <a:p>
          <a:pPr algn="l"/>
          <a:r>
            <a:rPr lang="zh-TW" altLang="en-US" sz="2400" b="1" dirty="0" smtClean="0">
              <a:latin typeface="微軟正黑體" pitchFamily="34" charset="-120"/>
              <a:ea typeface="微軟正黑體" pitchFamily="34" charset="-120"/>
            </a:rPr>
            <a:t>家庭為主要客群</a:t>
          </a:r>
          <a:endParaRPr lang="zh-TW" altLang="en-US" sz="2400" b="1" dirty="0">
            <a:latin typeface="微軟正黑體" pitchFamily="34" charset="-120"/>
            <a:ea typeface="微軟正黑體" pitchFamily="34" charset="-120"/>
          </a:endParaRPr>
        </a:p>
      </dgm:t>
    </dgm:pt>
    <dgm:pt modelId="{1F4BA5CE-A248-4C67-8F91-C7B70086BDB0}" type="parTrans" cxnId="{522629FB-2C05-45B4-876A-4E97D97A4BAD}">
      <dgm:prSet/>
      <dgm:spPr/>
      <dgm:t>
        <a:bodyPr/>
        <a:lstStyle/>
        <a:p>
          <a:endParaRPr lang="zh-TW" altLang="en-US"/>
        </a:p>
      </dgm:t>
    </dgm:pt>
    <dgm:pt modelId="{09760132-965F-440E-B20C-6C36FCF1495E}" type="sibTrans" cxnId="{522629FB-2C05-45B4-876A-4E97D97A4BAD}">
      <dgm:prSet/>
      <dgm:spPr/>
      <dgm:t>
        <a:bodyPr/>
        <a:lstStyle/>
        <a:p>
          <a:endParaRPr lang="zh-TW" altLang="en-US"/>
        </a:p>
      </dgm:t>
    </dgm:pt>
    <dgm:pt modelId="{B6B0A2E7-1A83-4980-8F0E-79915055C8F6}">
      <dgm:prSet phldrT="[文字]" custT="1"/>
      <dgm:spPr>
        <a:solidFill>
          <a:srgbClr val="6600CC"/>
        </a:solidFill>
      </dgm:spPr>
      <dgm:t>
        <a:bodyPr/>
        <a:lstStyle/>
        <a:p>
          <a:pPr algn="l"/>
          <a:r>
            <a:rPr lang="zh-TW" altLang="en-US" sz="4000" b="1" dirty="0" smtClean="0">
              <a:latin typeface="微軟正黑體" pitchFamily="34" charset="-120"/>
              <a:ea typeface="微軟正黑體" pitchFamily="34" charset="-120"/>
            </a:rPr>
            <a:t>全球店鋪</a:t>
          </a:r>
          <a:endParaRPr lang="en-US" altLang="zh-TW" sz="4000" b="1" dirty="0" smtClean="0">
            <a:latin typeface="微軟正黑體" pitchFamily="34" charset="-120"/>
            <a:ea typeface="微軟正黑體" pitchFamily="34" charset="-120"/>
          </a:endParaRPr>
        </a:p>
        <a:p>
          <a:pPr algn="l"/>
          <a:r>
            <a:rPr lang="zh-TW" altLang="en-US" sz="2400" b="1" dirty="0" smtClean="0">
              <a:latin typeface="微軟正黑體" pitchFamily="34" charset="-120"/>
              <a:ea typeface="微軟正黑體" pitchFamily="34" charset="-120"/>
            </a:rPr>
            <a:t>共</a:t>
          </a:r>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個國家</a:t>
          </a:r>
          <a:endParaRPr lang="en-US" altLang="zh-TW" sz="2400" b="1" dirty="0" smtClean="0">
            <a:latin typeface="微軟正黑體" pitchFamily="34" charset="-120"/>
            <a:ea typeface="微軟正黑體" pitchFamily="34" charset="-120"/>
          </a:endParaRPr>
        </a:p>
        <a:p>
          <a:pPr algn="l"/>
          <a:r>
            <a:rPr lang="en-US" altLang="zh-TW" sz="2400" b="1" dirty="0" smtClean="0">
              <a:latin typeface="微軟正黑體" pitchFamily="34" charset="-120"/>
              <a:ea typeface="微軟正黑體" pitchFamily="34" charset="-120"/>
            </a:rPr>
            <a:t>2006</a:t>
          </a:r>
          <a:r>
            <a:rPr lang="zh-TW" altLang="en-US" sz="2400" b="1" dirty="0" smtClean="0">
              <a:latin typeface="微軟正黑體" pitchFamily="34" charset="-120"/>
              <a:ea typeface="微軟正黑體" pitchFamily="34" charset="-120"/>
            </a:rPr>
            <a:t>紐約、</a:t>
          </a:r>
          <a:r>
            <a:rPr lang="en-US" altLang="zh-TW" sz="2400" b="1" dirty="0" smtClean="0">
              <a:latin typeface="微軟正黑體" pitchFamily="34" charset="-120"/>
              <a:ea typeface="微軟正黑體" pitchFamily="34" charset="-120"/>
            </a:rPr>
            <a:t>2007</a:t>
          </a:r>
          <a:r>
            <a:rPr lang="zh-TW" altLang="en-US" sz="2400" b="1" dirty="0" smtClean="0">
              <a:latin typeface="微軟正黑體" pitchFamily="34" charset="-120"/>
              <a:ea typeface="微軟正黑體" pitchFamily="34" charset="-120"/>
            </a:rPr>
            <a:t>倫敦開設旗艦店</a:t>
          </a:r>
        </a:p>
      </dgm:t>
    </dgm:pt>
    <dgm:pt modelId="{485733E5-8FBD-40F2-ADA9-4CE03B55F7F5}" type="parTrans" cxnId="{5AF7BC3D-2AA8-4104-ADCF-291B3169AEC7}">
      <dgm:prSet/>
      <dgm:spPr/>
      <dgm:t>
        <a:bodyPr/>
        <a:lstStyle/>
        <a:p>
          <a:endParaRPr lang="zh-TW" altLang="en-US"/>
        </a:p>
      </dgm:t>
    </dgm:pt>
    <dgm:pt modelId="{E13AA238-89F7-4E07-AACC-E2D13DA3202D}" type="sibTrans" cxnId="{5AF7BC3D-2AA8-4104-ADCF-291B3169AEC7}">
      <dgm:prSet/>
      <dgm:spPr/>
      <dgm:t>
        <a:bodyPr/>
        <a:lstStyle/>
        <a:p>
          <a:endParaRPr lang="zh-TW" altLang="en-US"/>
        </a:p>
      </dgm:t>
    </dgm:pt>
    <dgm:pt modelId="{469C9487-A9EC-459F-B6F5-24ACADF58D72}">
      <dgm:prSet phldrT="[文字]" custT="1"/>
      <dgm:spPr>
        <a:solidFill>
          <a:srgbClr val="00CC00"/>
        </a:solidFill>
      </dgm:spPr>
      <dgm:t>
        <a:bodyPr/>
        <a:lstStyle/>
        <a:p>
          <a:pPr algn="l"/>
          <a:r>
            <a:rPr lang="zh-TW" altLang="en-US" sz="4000" b="1" dirty="0" smtClean="0">
              <a:latin typeface="微軟正黑體" pitchFamily="34" charset="-120"/>
              <a:ea typeface="微軟正黑體" pitchFamily="34" charset="-120"/>
            </a:rPr>
            <a:t>網路營銷</a:t>
          </a:r>
          <a:endParaRPr lang="en-US" altLang="zh-TW" sz="4000" b="1" dirty="0" smtClean="0">
            <a:latin typeface="微軟正黑體" pitchFamily="34" charset="-120"/>
            <a:ea typeface="微軟正黑體" pitchFamily="34" charset="-120"/>
          </a:endParaRPr>
        </a:p>
        <a:p>
          <a:pPr algn="l"/>
          <a:r>
            <a:rPr lang="en-US" altLang="zh-TW" sz="2400" b="1" dirty="0" smtClean="0">
              <a:latin typeface="微軟正黑體" pitchFamily="34" charset="-120"/>
              <a:ea typeface="微軟正黑體" pitchFamily="34" charset="-120"/>
            </a:rPr>
            <a:t>Online store</a:t>
          </a:r>
          <a:endParaRPr lang="zh-TW" altLang="en-US" sz="2400" b="1" dirty="0" smtClean="0">
            <a:latin typeface="微軟正黑體" pitchFamily="34" charset="-120"/>
            <a:ea typeface="微軟正黑體" pitchFamily="34" charset="-120"/>
          </a:endParaRPr>
        </a:p>
      </dgm:t>
    </dgm:pt>
    <dgm:pt modelId="{1F32559C-684F-4900-8111-CBB8DECEBC71}" type="parTrans" cxnId="{8ED31D12-F2EA-4C47-94A2-456AA983BD80}">
      <dgm:prSet/>
      <dgm:spPr/>
      <dgm:t>
        <a:bodyPr/>
        <a:lstStyle/>
        <a:p>
          <a:endParaRPr lang="zh-TW" altLang="en-US"/>
        </a:p>
      </dgm:t>
    </dgm:pt>
    <dgm:pt modelId="{66F2B2EC-E19D-4A48-9FD7-8014CD5497EF}" type="sibTrans" cxnId="{8ED31D12-F2EA-4C47-94A2-456AA983BD80}">
      <dgm:prSet/>
      <dgm:spPr/>
      <dgm:t>
        <a:bodyPr/>
        <a:lstStyle/>
        <a:p>
          <a:endParaRPr lang="zh-TW" altLang="en-US"/>
        </a:p>
      </dgm:t>
    </dgm:pt>
    <dgm:pt modelId="{52AB87A5-5F45-4DDA-AE03-21DAEEF3F2D7}">
      <dgm:prSet phldrT="[文字]" custT="1"/>
      <dgm:spPr>
        <a:solidFill>
          <a:srgbClr val="FF0000"/>
        </a:solidFill>
      </dgm:spPr>
      <dgm:t>
        <a:bodyPr/>
        <a:lstStyle/>
        <a:p>
          <a:r>
            <a:rPr lang="zh-TW" altLang="en-US" sz="6600" b="1" smtClean="0">
              <a:latin typeface="微軟正黑體" pitchFamily="34" charset="-120"/>
              <a:ea typeface="微軟正黑體" pitchFamily="34" charset="-120"/>
            </a:rPr>
            <a:t>展店</a:t>
          </a:r>
          <a:endParaRPr lang="zh-TW" altLang="en-US" sz="6600" b="1" dirty="0">
            <a:latin typeface="微軟正黑體" pitchFamily="34" charset="-120"/>
            <a:ea typeface="微軟正黑體" pitchFamily="34" charset="-120"/>
          </a:endParaRPr>
        </a:p>
      </dgm:t>
    </dgm:pt>
    <dgm:pt modelId="{BF6404B6-B935-4FCE-811F-DB3CBD47BBF5}" type="sibTrans" cxnId="{36BF5B68-9F1F-4C80-ACD7-6A6DFF840380}">
      <dgm:prSet/>
      <dgm:spPr/>
      <dgm:t>
        <a:bodyPr/>
        <a:lstStyle/>
        <a:p>
          <a:endParaRPr lang="zh-TW" altLang="en-US"/>
        </a:p>
      </dgm:t>
    </dgm:pt>
    <dgm:pt modelId="{B0B8E0F9-D06F-4875-8A48-D46CB1917F13}" type="parTrans" cxnId="{36BF5B68-9F1F-4C80-ACD7-6A6DFF840380}">
      <dgm:prSet/>
      <dgm:spPr/>
      <dgm:t>
        <a:bodyPr/>
        <a:lstStyle/>
        <a:p>
          <a:endParaRPr lang="zh-TW" altLang="en-US"/>
        </a:p>
      </dgm:t>
    </dgm:pt>
    <dgm:pt modelId="{64ACB8A8-B206-4F49-B563-C6B54E36EA19}" type="pres">
      <dgm:prSet presAssocID="{7E5956F3-4275-4B9C-891F-C3B719FBFA55}" presName="composite" presStyleCnt="0">
        <dgm:presLayoutVars>
          <dgm:chMax val="1"/>
          <dgm:dir/>
          <dgm:resizeHandles val="exact"/>
        </dgm:presLayoutVars>
      </dgm:prSet>
      <dgm:spPr/>
      <dgm:t>
        <a:bodyPr/>
        <a:lstStyle/>
        <a:p>
          <a:endParaRPr lang="zh-TW" altLang="en-US"/>
        </a:p>
      </dgm:t>
    </dgm:pt>
    <dgm:pt modelId="{0F69D3D3-EAA8-41C4-8C54-9D7140666EC5}" type="pres">
      <dgm:prSet presAssocID="{52AB87A5-5F45-4DDA-AE03-21DAEEF3F2D7}" presName="roof" presStyleLbl="dkBgShp" presStyleIdx="0" presStyleCnt="2" custLinFactNeighborX="53" custLinFactNeighborY="-19607"/>
      <dgm:spPr/>
      <dgm:t>
        <a:bodyPr/>
        <a:lstStyle/>
        <a:p>
          <a:endParaRPr lang="zh-TW" altLang="en-US"/>
        </a:p>
      </dgm:t>
    </dgm:pt>
    <dgm:pt modelId="{6E28D4F9-EE46-4DA9-AF99-B51D374FA3AF}" type="pres">
      <dgm:prSet presAssocID="{52AB87A5-5F45-4DDA-AE03-21DAEEF3F2D7}" presName="pillars" presStyleCnt="0"/>
      <dgm:spPr/>
    </dgm:pt>
    <dgm:pt modelId="{4F145B6E-2E79-41BD-B703-8DC6D0D34C5C}" type="pres">
      <dgm:prSet presAssocID="{52AB87A5-5F45-4DDA-AE03-21DAEEF3F2D7}" presName="pillar1" presStyleLbl="node1" presStyleIdx="0" presStyleCnt="3">
        <dgm:presLayoutVars>
          <dgm:bulletEnabled val="1"/>
        </dgm:presLayoutVars>
      </dgm:prSet>
      <dgm:spPr/>
      <dgm:t>
        <a:bodyPr/>
        <a:lstStyle/>
        <a:p>
          <a:endParaRPr lang="zh-TW" altLang="en-US"/>
        </a:p>
      </dgm:t>
    </dgm:pt>
    <dgm:pt modelId="{BAD98DBB-56C0-4746-A111-A74C5ADC66AE}" type="pres">
      <dgm:prSet presAssocID="{B6B0A2E7-1A83-4980-8F0E-79915055C8F6}" presName="pillarX" presStyleLbl="node1" presStyleIdx="1" presStyleCnt="3">
        <dgm:presLayoutVars>
          <dgm:bulletEnabled val="1"/>
        </dgm:presLayoutVars>
      </dgm:prSet>
      <dgm:spPr/>
      <dgm:t>
        <a:bodyPr/>
        <a:lstStyle/>
        <a:p>
          <a:endParaRPr lang="zh-TW" altLang="en-US"/>
        </a:p>
      </dgm:t>
    </dgm:pt>
    <dgm:pt modelId="{6B5D93D0-B833-4800-96FC-436AC88EFD3F}" type="pres">
      <dgm:prSet presAssocID="{469C9487-A9EC-459F-B6F5-24ACADF58D72}" presName="pillarX" presStyleLbl="node1" presStyleIdx="2" presStyleCnt="3" custScaleX="78783" custScaleY="99840">
        <dgm:presLayoutVars>
          <dgm:bulletEnabled val="1"/>
        </dgm:presLayoutVars>
      </dgm:prSet>
      <dgm:spPr/>
      <dgm:t>
        <a:bodyPr/>
        <a:lstStyle/>
        <a:p>
          <a:endParaRPr lang="zh-TW" altLang="en-US"/>
        </a:p>
      </dgm:t>
    </dgm:pt>
    <dgm:pt modelId="{48047BCD-A567-4631-A98A-80FA5307F888}" type="pres">
      <dgm:prSet presAssocID="{52AB87A5-5F45-4DDA-AE03-21DAEEF3F2D7}" presName="base" presStyleLbl="dkBgShp" presStyleIdx="1" presStyleCnt="2"/>
      <dgm:spPr>
        <a:solidFill>
          <a:srgbClr val="FF0000"/>
        </a:solidFill>
      </dgm:spPr>
      <dgm:t>
        <a:bodyPr/>
        <a:lstStyle/>
        <a:p>
          <a:endParaRPr lang="zh-TW" altLang="en-US"/>
        </a:p>
      </dgm:t>
    </dgm:pt>
  </dgm:ptLst>
  <dgm:cxnLst>
    <dgm:cxn modelId="{DB31B48C-4645-4FFE-8FBD-364EF6DC31EB}" type="presOf" srcId="{7E5956F3-4275-4B9C-891F-C3B719FBFA55}" destId="{64ACB8A8-B206-4F49-B563-C6B54E36EA19}" srcOrd="0" destOrd="0" presId="urn:microsoft.com/office/officeart/2005/8/layout/hList3"/>
    <dgm:cxn modelId="{C08403F3-E996-4F83-AC3F-852730C8E8F4}" type="presOf" srcId="{469A9BA0-C4BF-44FC-8CEA-D066C5DE0DB9}" destId="{4F145B6E-2E79-41BD-B703-8DC6D0D34C5C}" srcOrd="0" destOrd="0" presId="urn:microsoft.com/office/officeart/2005/8/layout/hList3"/>
    <dgm:cxn modelId="{C81ECECD-C1A3-45F8-8557-2AADDE875001}" type="presOf" srcId="{B6B0A2E7-1A83-4980-8F0E-79915055C8F6}" destId="{BAD98DBB-56C0-4746-A111-A74C5ADC66AE}" srcOrd="0" destOrd="0" presId="urn:microsoft.com/office/officeart/2005/8/layout/hList3"/>
    <dgm:cxn modelId="{8ED31D12-F2EA-4C47-94A2-456AA983BD80}" srcId="{52AB87A5-5F45-4DDA-AE03-21DAEEF3F2D7}" destId="{469C9487-A9EC-459F-B6F5-24ACADF58D72}" srcOrd="2" destOrd="0" parTransId="{1F32559C-684F-4900-8111-CBB8DECEBC71}" sibTransId="{66F2B2EC-E19D-4A48-9FD7-8014CD5497EF}"/>
    <dgm:cxn modelId="{F492EBE9-5D6D-46B8-B527-0897706BE4AA}" type="presOf" srcId="{469C9487-A9EC-459F-B6F5-24ACADF58D72}" destId="{6B5D93D0-B833-4800-96FC-436AC88EFD3F}" srcOrd="0" destOrd="0" presId="urn:microsoft.com/office/officeart/2005/8/layout/hList3"/>
    <dgm:cxn modelId="{5AF7BC3D-2AA8-4104-ADCF-291B3169AEC7}" srcId="{52AB87A5-5F45-4DDA-AE03-21DAEEF3F2D7}" destId="{B6B0A2E7-1A83-4980-8F0E-79915055C8F6}" srcOrd="1" destOrd="0" parTransId="{485733E5-8FBD-40F2-ADA9-4CE03B55F7F5}" sibTransId="{E13AA238-89F7-4E07-AACC-E2D13DA3202D}"/>
    <dgm:cxn modelId="{36BF5B68-9F1F-4C80-ACD7-6A6DFF840380}" srcId="{7E5956F3-4275-4B9C-891F-C3B719FBFA55}" destId="{52AB87A5-5F45-4DDA-AE03-21DAEEF3F2D7}" srcOrd="0" destOrd="0" parTransId="{B0B8E0F9-D06F-4875-8A48-D46CB1917F13}" sibTransId="{BF6404B6-B935-4FCE-811F-DB3CBD47BBF5}"/>
    <dgm:cxn modelId="{522629FB-2C05-45B4-876A-4E97D97A4BAD}" srcId="{52AB87A5-5F45-4DDA-AE03-21DAEEF3F2D7}" destId="{469A9BA0-C4BF-44FC-8CEA-D066C5DE0DB9}" srcOrd="0" destOrd="0" parTransId="{1F4BA5CE-A248-4C67-8F91-C7B70086BDB0}" sibTransId="{09760132-965F-440E-B20C-6C36FCF1495E}"/>
    <dgm:cxn modelId="{07FE0CD1-2651-490E-A6D5-AB4154232F01}" type="presOf" srcId="{52AB87A5-5F45-4DDA-AE03-21DAEEF3F2D7}" destId="{0F69D3D3-EAA8-41C4-8C54-9D7140666EC5}" srcOrd="0" destOrd="0" presId="urn:microsoft.com/office/officeart/2005/8/layout/hList3"/>
    <dgm:cxn modelId="{D6E54E5F-D877-42E8-825A-85562E88E25F}" type="presParOf" srcId="{64ACB8A8-B206-4F49-B563-C6B54E36EA19}" destId="{0F69D3D3-EAA8-41C4-8C54-9D7140666EC5}" srcOrd="0" destOrd="0" presId="urn:microsoft.com/office/officeart/2005/8/layout/hList3"/>
    <dgm:cxn modelId="{9A3543B7-8D4E-4FAC-A42E-E90C54E5EE06}" type="presParOf" srcId="{64ACB8A8-B206-4F49-B563-C6B54E36EA19}" destId="{6E28D4F9-EE46-4DA9-AF99-B51D374FA3AF}" srcOrd="1" destOrd="0" presId="urn:microsoft.com/office/officeart/2005/8/layout/hList3"/>
    <dgm:cxn modelId="{24FBCAA6-D038-41BB-97CB-49EE10B894B3}" type="presParOf" srcId="{6E28D4F9-EE46-4DA9-AF99-B51D374FA3AF}" destId="{4F145B6E-2E79-41BD-B703-8DC6D0D34C5C}" srcOrd="0" destOrd="0" presId="urn:microsoft.com/office/officeart/2005/8/layout/hList3"/>
    <dgm:cxn modelId="{4A40C303-E356-44A2-94CB-13B215CE1EF8}" type="presParOf" srcId="{6E28D4F9-EE46-4DA9-AF99-B51D374FA3AF}" destId="{BAD98DBB-56C0-4746-A111-A74C5ADC66AE}" srcOrd="1" destOrd="0" presId="urn:microsoft.com/office/officeart/2005/8/layout/hList3"/>
    <dgm:cxn modelId="{A3E453A4-FB1C-4D64-8940-68500257D904}" type="presParOf" srcId="{6E28D4F9-EE46-4DA9-AF99-B51D374FA3AF}" destId="{6B5D93D0-B833-4800-96FC-436AC88EFD3F}" srcOrd="2" destOrd="0" presId="urn:microsoft.com/office/officeart/2005/8/layout/hList3"/>
    <dgm:cxn modelId="{9C82FF8D-08F6-40E3-9C72-0F25B7E5450B}" type="presParOf" srcId="{64ACB8A8-B206-4F49-B563-C6B54E36EA19}" destId="{48047BCD-A567-4631-A98A-80FA5307F8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9D3D3-EAA8-41C4-8C54-9D7140666EC5}">
      <dsp:nvSpPr>
        <dsp:cNvPr id="0" name=""/>
        <dsp:cNvSpPr/>
      </dsp:nvSpPr>
      <dsp:spPr>
        <a:xfrm>
          <a:off x="0" y="0"/>
          <a:ext cx="9288271" cy="2057400"/>
        </a:xfrm>
        <a:prstGeom prst="rect">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zh-TW" altLang="en-US" sz="6600" b="1" kern="1200" smtClean="0">
              <a:latin typeface="微軟正黑體" pitchFamily="34" charset="-120"/>
              <a:ea typeface="微軟正黑體" pitchFamily="34" charset="-120"/>
            </a:rPr>
            <a:t>展店</a:t>
          </a:r>
          <a:endParaRPr lang="zh-TW" altLang="en-US" sz="6600" b="1" kern="1200" dirty="0">
            <a:latin typeface="微軟正黑體" pitchFamily="34" charset="-120"/>
            <a:ea typeface="微軟正黑體" pitchFamily="34" charset="-120"/>
          </a:endParaRPr>
        </a:p>
      </dsp:txBody>
      <dsp:txXfrm>
        <a:off x="0" y="0"/>
        <a:ext cx="9288271" cy="2057400"/>
      </dsp:txXfrm>
    </dsp:sp>
    <dsp:sp modelId="{4F145B6E-2E79-41BD-B703-8DC6D0D34C5C}">
      <dsp:nvSpPr>
        <dsp:cNvPr id="0" name=""/>
        <dsp:cNvSpPr/>
      </dsp:nvSpPr>
      <dsp:spPr>
        <a:xfrm>
          <a:off x="3929" y="2057400"/>
          <a:ext cx="3328901" cy="432054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日本全國店鋪</a:t>
          </a:r>
          <a:endParaRPr lang="en-US" altLang="zh-TW" sz="3600" b="1" kern="1200" dirty="0" smtClean="0">
            <a:latin typeface="微軟正黑體" pitchFamily="34" charset="-120"/>
            <a:ea typeface="微軟正黑體" pitchFamily="34" charset="-120"/>
          </a:endParaRPr>
        </a:p>
        <a:p>
          <a:pPr lvl="0" algn="l" defTabSz="16002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以街面店、商場店鋪</a:t>
          </a:r>
          <a:endParaRPr lang="en-US" altLang="zh-TW" sz="2400" b="1" kern="1200" dirty="0" smtClean="0">
            <a:latin typeface="微軟正黑體" pitchFamily="34" charset="-120"/>
            <a:ea typeface="微軟正黑體" pitchFamily="34" charset="-120"/>
          </a:endParaRPr>
        </a:p>
        <a:p>
          <a:pPr lvl="0" algn="l" defTabSz="16002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家庭為主要客群</a:t>
          </a:r>
          <a:endParaRPr lang="zh-TW" altLang="en-US" sz="2400" b="1" kern="1200" dirty="0">
            <a:latin typeface="微軟正黑體" pitchFamily="34" charset="-120"/>
            <a:ea typeface="微軟正黑體" pitchFamily="34" charset="-120"/>
          </a:endParaRPr>
        </a:p>
      </dsp:txBody>
      <dsp:txXfrm>
        <a:off x="3929" y="2057400"/>
        <a:ext cx="3328901" cy="4320540"/>
      </dsp:txXfrm>
    </dsp:sp>
    <dsp:sp modelId="{BAD98DBB-56C0-4746-A111-A74C5ADC66AE}">
      <dsp:nvSpPr>
        <dsp:cNvPr id="0" name=""/>
        <dsp:cNvSpPr/>
      </dsp:nvSpPr>
      <dsp:spPr>
        <a:xfrm>
          <a:off x="3332831" y="2057400"/>
          <a:ext cx="3328901" cy="4320540"/>
        </a:xfrm>
        <a:prstGeom prst="rect">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全球店鋪</a:t>
          </a:r>
          <a:endParaRPr lang="en-US" altLang="zh-TW" sz="4000" b="1" kern="1200" dirty="0" smtClean="0">
            <a:latin typeface="微軟正黑體" pitchFamily="34" charset="-120"/>
            <a:ea typeface="微軟正黑體" pitchFamily="34" charset="-120"/>
          </a:endParaRPr>
        </a:p>
        <a:p>
          <a:pPr lvl="0" algn="l" defTabSz="17780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共</a:t>
          </a:r>
          <a:r>
            <a:rPr lang="en-US" altLang="zh-TW" sz="2400" b="1" kern="1200" dirty="0" smtClean="0">
              <a:latin typeface="微軟正黑體" pitchFamily="34" charset="-120"/>
              <a:ea typeface="微軟正黑體" pitchFamily="34" charset="-120"/>
            </a:rPr>
            <a:t>11</a:t>
          </a:r>
          <a:r>
            <a:rPr lang="zh-TW" altLang="en-US" sz="2400" b="1" kern="1200" dirty="0" smtClean="0">
              <a:latin typeface="微軟正黑體" pitchFamily="34" charset="-120"/>
              <a:ea typeface="微軟正黑體" pitchFamily="34" charset="-120"/>
            </a:rPr>
            <a:t>個國家</a:t>
          </a:r>
          <a:endParaRPr lang="en-US" altLang="zh-TW" sz="2400" b="1" kern="1200" dirty="0" smtClean="0">
            <a:latin typeface="微軟正黑體" pitchFamily="34" charset="-120"/>
            <a:ea typeface="微軟正黑體" pitchFamily="34" charset="-120"/>
          </a:endParaRPr>
        </a:p>
        <a:p>
          <a:pPr lvl="0" algn="l" defTabSz="17780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2006</a:t>
          </a:r>
          <a:r>
            <a:rPr lang="zh-TW" altLang="en-US" sz="2400" b="1" kern="1200" dirty="0" smtClean="0">
              <a:latin typeface="微軟正黑體" pitchFamily="34" charset="-120"/>
              <a:ea typeface="微軟正黑體" pitchFamily="34" charset="-120"/>
            </a:rPr>
            <a:t>紐約、</a:t>
          </a:r>
          <a:r>
            <a:rPr lang="en-US" altLang="zh-TW" sz="2400" b="1" kern="1200" dirty="0" smtClean="0">
              <a:latin typeface="微軟正黑體" pitchFamily="34" charset="-120"/>
              <a:ea typeface="微軟正黑體" pitchFamily="34" charset="-120"/>
            </a:rPr>
            <a:t>2007</a:t>
          </a:r>
          <a:r>
            <a:rPr lang="zh-TW" altLang="en-US" sz="2400" b="1" kern="1200" dirty="0" smtClean="0">
              <a:latin typeface="微軟正黑體" pitchFamily="34" charset="-120"/>
              <a:ea typeface="微軟正黑體" pitchFamily="34" charset="-120"/>
            </a:rPr>
            <a:t>倫敦開設旗艦店</a:t>
          </a:r>
        </a:p>
      </dsp:txBody>
      <dsp:txXfrm>
        <a:off x="3332831" y="2057400"/>
        <a:ext cx="3328901" cy="4320540"/>
      </dsp:txXfrm>
    </dsp:sp>
    <dsp:sp modelId="{6B5D93D0-B833-4800-96FC-436AC88EFD3F}">
      <dsp:nvSpPr>
        <dsp:cNvPr id="0" name=""/>
        <dsp:cNvSpPr/>
      </dsp:nvSpPr>
      <dsp:spPr>
        <a:xfrm>
          <a:off x="6661732" y="2060856"/>
          <a:ext cx="2622608" cy="4313627"/>
        </a:xfrm>
        <a:prstGeom prst="rect">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網路營銷</a:t>
          </a:r>
          <a:endParaRPr lang="en-US" altLang="zh-TW" sz="4000" b="1" kern="1200" dirty="0" smtClean="0">
            <a:latin typeface="微軟正黑體" pitchFamily="34" charset="-120"/>
            <a:ea typeface="微軟正黑體" pitchFamily="34" charset="-120"/>
          </a:endParaRPr>
        </a:p>
        <a:p>
          <a:pPr lvl="0" algn="l" defTabSz="17780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Online store</a:t>
          </a:r>
          <a:endParaRPr lang="zh-TW" altLang="en-US" sz="2400" b="1" kern="1200" dirty="0" smtClean="0">
            <a:latin typeface="微軟正黑體" pitchFamily="34" charset="-120"/>
            <a:ea typeface="微軟正黑體" pitchFamily="34" charset="-120"/>
          </a:endParaRPr>
        </a:p>
      </dsp:txBody>
      <dsp:txXfrm>
        <a:off x="6661732" y="2060856"/>
        <a:ext cx="2622608" cy="4313627"/>
      </dsp:txXfrm>
    </dsp:sp>
    <dsp:sp modelId="{48047BCD-A567-4631-A98A-80FA5307F888}">
      <dsp:nvSpPr>
        <dsp:cNvPr id="0" name=""/>
        <dsp:cNvSpPr/>
      </dsp:nvSpPr>
      <dsp:spPr>
        <a:xfrm>
          <a:off x="0" y="6377940"/>
          <a:ext cx="9288271" cy="480060"/>
        </a:xfrm>
        <a:prstGeom prst="rect">
          <a:avLst/>
        </a:prstGeom>
        <a:solidFill>
          <a:srgbClr val="FF000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3D412-E6C8-4137-9B74-A16914AAEDA3}" type="datetimeFigureOut">
              <a:rPr lang="zh-TW" altLang="en-US" smtClean="0"/>
              <a:t>2013/1/13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57DF3-8CE1-4DEC-9C7C-DF747ED5D5A6}" type="slidenum">
              <a:rPr lang="zh-TW" altLang="en-US" smtClean="0"/>
              <a:t>‹#›</a:t>
            </a:fld>
            <a:endParaRPr lang="zh-TW" altLang="en-US"/>
          </a:p>
        </p:txBody>
      </p:sp>
    </p:spTree>
    <p:extLst>
      <p:ext uri="{BB962C8B-B14F-4D97-AF65-F5344CB8AC3E}">
        <p14:creationId xmlns:p14="http://schemas.microsoft.com/office/powerpoint/2010/main" val="264160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91F5DA8-17E5-4C18-815C-02A35A762EBD}" type="slidenum">
              <a:rPr lang="zh-TW" altLang="en-US" smtClean="0"/>
              <a:t>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BD0613D-5CE3-43F3-A881-ECF94B9D860A}" type="slidenum">
              <a:rPr lang="en-US" altLang="zh-TW" smtClean="0"/>
              <a:pPr eaLnBrk="1" hangingPunct="1"/>
              <a:t>8</a:t>
            </a:fld>
            <a:endParaRPr lang="en-US" altLang="zh-TW"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zh-TW" altLang="en-US" smtClean="0"/>
              <a:t>截至</a:t>
            </a:r>
            <a:r>
              <a:rPr lang="en-US" altLang="zh-TW" smtClean="0"/>
              <a:t>2011</a:t>
            </a:r>
            <a:r>
              <a:rPr lang="zh-TW" altLang="en-US" smtClean="0"/>
              <a:t>年</a:t>
            </a:r>
            <a:r>
              <a:rPr lang="en-US" altLang="zh-TW" smtClean="0"/>
              <a:t>2</a:t>
            </a:r>
            <a:r>
              <a:rPr lang="zh-TW" altLang="en-US" smtClean="0"/>
              <a:t>月，</a:t>
            </a:r>
            <a:r>
              <a:rPr lang="en-US" altLang="zh-TW" smtClean="0"/>
              <a:t>uniqlo</a:t>
            </a:r>
            <a:r>
              <a:rPr lang="zh-TW" altLang="en-US" smtClean="0"/>
              <a:t>在日本擁有 </a:t>
            </a:r>
            <a:r>
              <a:rPr lang="en-US" altLang="zh-TW" smtClean="0"/>
              <a:t>824</a:t>
            </a:r>
            <a:r>
              <a:rPr lang="zh-TW" altLang="en-US" smtClean="0"/>
              <a:t>個商店和</a:t>
            </a:r>
            <a:r>
              <a:rPr lang="en-US" altLang="zh-TW" smtClean="0"/>
              <a:t>150</a:t>
            </a:r>
            <a:r>
              <a:rPr lang="zh-TW" altLang="en-US" smtClean="0"/>
              <a:t>個商店在其他海外市場。</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78F3B32-97C1-4EB9-AE74-AA1AB45AA6B2}" type="slidenum">
              <a:rPr lang="en-US" altLang="zh-TW" smtClean="0"/>
              <a:pPr eaLnBrk="1" hangingPunct="1"/>
              <a:t>10</a:t>
            </a:fld>
            <a:endParaRPr lang="en-US" altLang="zh-TW"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zh-TW" smtClean="0"/>
              <a:t>In the booming Asian markets, I believe that our operations in China and South Korea are approaching a dramatic breakthrough. With the fundamental corporate base now in place, we plan to accelerate new store openings in both countries aggressively from fiscal 2012 and then speed up store openings and expand operations in Taiwan and Southeast Asia over the next few years. We project that sales at UNIQLO International will overtake sales at UNIQLO Japan in fiscal 2015. </a:t>
            </a:r>
          </a:p>
          <a:p>
            <a:pPr eaLnBrk="1" hangingPunct="1"/>
            <a:r>
              <a:rPr lang="en-US" altLang="zh-TW" smtClean="0"/>
              <a:t>http://www.google.com.tw/imgres?q=UNIQLO&amp;start=97&amp;num=10&amp;hl=zh-TW&amp;sa=G&amp;tbo=d&amp;tbm=isch&amp;tbnid=xbrgZSgsKhYm5M:&amp;imgrefurl=http://popbee.com/tag/uniqlo/page/8/&amp;docid=HUmlEwRnHFChbM&amp;imgurl=http://www.popbee.com/image/2008/09/uniqlo-290908-7.jpg&amp;w=550&amp;h=515&amp;ei=K3HvUILqMNHJmQXB0oBo&amp;zoom=1&amp;iact=hc&amp;vpx=452&amp;vpy=350&amp;dur=2679&amp;hovh=217&amp;hovw=232&amp;tx=107&amp;ty=104&amp;sig=109143286095901307954&amp;page=3&amp;tbnh=142&amp;tbnw=153&amp;ndsp=51&amp;ved=1t:429,r:16,s:100,i:52&amp;biw=1680&amp;bih=959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F21094A-F633-4962-B16B-AA9BE1D3A0F1}" type="slidenum">
              <a:rPr lang="en-US" altLang="zh-TW" smtClean="0"/>
              <a:pPr eaLnBrk="1" hangingPunct="1"/>
              <a:t>11</a:t>
            </a:fld>
            <a:endParaRPr lang="en-US" altLang="zh-TW"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zh-TW" altLang="en-US" smtClean="0"/>
              <a:t>供應鏈管理在任何一家企業都是非常重要的一環，其管理的優劣與否往往能夠決定組織效能、營收的高低。好的供應鏈管理能有效的整合供應商、製造商、配銷商以及零售商，使產品可以正確的數量、地點、時間進行生產與配送，在滿足顧客需求的情況下使總系統成本最小化。而企業透過組織與供應鏈管理作業，就能產生顯著的競爭優勢。</a:t>
            </a:r>
          </a:p>
          <a:p>
            <a:pPr eaLnBrk="1" hangingPunct="1"/>
            <a:r>
              <a:rPr lang="zh-TW" altLang="en-US" smtClean="0"/>
              <a:t>    </a:t>
            </a:r>
          </a:p>
          <a:p>
            <a:pPr eaLnBrk="1" hangingPunct="1"/>
            <a:r>
              <a:rPr lang="en-US" altLang="zh-TW" smtClean="0"/>
              <a:t>UNIQLO</a:t>
            </a:r>
            <a:r>
              <a:rPr lang="zh-TW" altLang="en-US" smtClean="0"/>
              <a:t>採用商品企劃、生產、物流和銷售一體化的</a:t>
            </a:r>
            <a:r>
              <a:rPr lang="en-US" altLang="zh-TW" b="1" smtClean="0"/>
              <a:t>SPA</a:t>
            </a:r>
            <a:r>
              <a:rPr lang="zh-TW" altLang="en-US" smtClean="0"/>
              <a:t>商業模式</a:t>
            </a:r>
            <a:r>
              <a:rPr lang="en-US" altLang="zh-TW" smtClean="0"/>
              <a:t>(</a:t>
            </a:r>
            <a:r>
              <a:rPr lang="en-US" altLang="zh-TW" b="1" smtClean="0"/>
              <a:t>Specialty Store Retailer of Private Label Apparel</a:t>
            </a:r>
            <a:r>
              <a:rPr lang="zh-TW" altLang="en-US" b="1" smtClean="0"/>
              <a:t>，製造商直營零售</a:t>
            </a:r>
            <a:r>
              <a:rPr lang="en-US" altLang="zh-TW" smtClean="0"/>
              <a:t>)</a:t>
            </a:r>
            <a:r>
              <a:rPr lang="zh-TW" altLang="en-US" smtClean="0"/>
              <a:t>：</a:t>
            </a:r>
          </a:p>
          <a:p>
            <a:pPr eaLnBrk="1" hangingPunct="1"/>
            <a:r>
              <a:rPr lang="en-US" altLang="zh-TW" smtClean="0"/>
              <a:t>SPA</a:t>
            </a:r>
            <a:r>
              <a:rPr lang="zh-TW" altLang="en-US" smtClean="0"/>
              <a:t>是利用零售店的</a:t>
            </a:r>
            <a:r>
              <a:rPr lang="en-US" altLang="zh-TW" smtClean="0"/>
              <a:t>POS</a:t>
            </a:r>
            <a:r>
              <a:rPr lang="zh-TW" altLang="en-US" smtClean="0"/>
              <a:t>系統了解市場的動向，連結工廠生產線，機敏的製造生產，期將庫存降低到最低。在供應鏈方面進行向上整合與向下整合，從商品企劃、設計、材料調度、生產至銷售、庫存管理的一貫業務，共創企業整體之價值鏈。</a:t>
            </a:r>
            <a:r>
              <a:rPr lang="en-US" altLang="zh-TW" smtClean="0"/>
              <a:t>SPA</a:t>
            </a:r>
            <a:r>
              <a:rPr lang="zh-TW" altLang="en-US" smtClean="0"/>
              <a:t>經營模式可依巿場需求、生產製造取向、品牌走向、目標消費群等，、靈活規劃運用。根據小島（</a:t>
            </a:r>
            <a:r>
              <a:rPr lang="en-US" altLang="zh-TW" smtClean="0"/>
              <a:t>2008</a:t>
            </a:r>
            <a:r>
              <a:rPr lang="zh-TW" altLang="en-US" smtClean="0"/>
              <a:t>）之分析，目前於日本巿場中之</a:t>
            </a:r>
            <a:r>
              <a:rPr lang="en-US" altLang="zh-TW" smtClean="0"/>
              <a:t>SPA</a:t>
            </a:r>
            <a:r>
              <a:rPr lang="zh-TW" altLang="en-US" smtClean="0"/>
              <a:t>模式主要可分為四種形式，第一種工業型</a:t>
            </a:r>
            <a:r>
              <a:rPr lang="en-US" altLang="zh-TW" smtClean="0"/>
              <a:t>SPA</a:t>
            </a:r>
            <a:r>
              <a:rPr lang="zh-TW" altLang="en-US" smtClean="0"/>
              <a:t>，以量產為主、產品開發期長，代表品牌為</a:t>
            </a:r>
            <a:r>
              <a:rPr lang="en-US" altLang="zh-TW" smtClean="0"/>
              <a:t>GAP</a:t>
            </a:r>
            <a:r>
              <a:rPr lang="zh-TW" altLang="en-US" smtClean="0"/>
              <a:t>、</a:t>
            </a:r>
            <a:r>
              <a:rPr lang="en-US" altLang="zh-TW" u="sng" smtClean="0"/>
              <a:t>UNIQLO</a:t>
            </a:r>
            <a:r>
              <a:rPr lang="zh-TW" altLang="en-US" u="sng" smtClean="0"/>
              <a:t>。</a:t>
            </a:r>
            <a:r>
              <a:rPr lang="zh-TW" altLang="en-US" smtClean="0"/>
              <a:t>第二種</a:t>
            </a:r>
            <a:r>
              <a:rPr lang="en-US" altLang="zh-TW" smtClean="0"/>
              <a:t>Weekly SPA</a:t>
            </a:r>
            <a:r>
              <a:rPr lang="zh-TW" altLang="en-US" smtClean="0"/>
              <a:t>，以週為商品開發單位，強調流行性，店面設計如同小型精品店般，以</a:t>
            </a:r>
            <a:r>
              <a:rPr lang="en-US" altLang="zh-TW" smtClean="0"/>
              <a:t>109</a:t>
            </a:r>
            <a:r>
              <a:rPr lang="zh-TW" altLang="en-US" smtClean="0"/>
              <a:t>大樓為代表（位於東京</a:t>
            </a:r>
            <a:r>
              <a:rPr lang="en-US" altLang="zh-TW" smtClean="0"/>
              <a:t>SHIBUYA</a:t>
            </a:r>
            <a:r>
              <a:rPr lang="zh-TW" altLang="en-US" smtClean="0"/>
              <a:t>之百貨大樓，有</a:t>
            </a:r>
            <a:r>
              <a:rPr lang="en-US" altLang="zh-TW" smtClean="0"/>
              <a:t>girl fashion</a:t>
            </a:r>
            <a:r>
              <a:rPr lang="zh-TW" altLang="en-US" smtClean="0"/>
              <a:t>發祥地之稱）。第三種</a:t>
            </a:r>
            <a:r>
              <a:rPr lang="en-US" altLang="zh-TW" smtClean="0"/>
              <a:t>Fast SPA</a:t>
            </a:r>
            <a:r>
              <a:rPr lang="zh-TW" altLang="en-US" smtClean="0"/>
              <a:t>，零售商以</a:t>
            </a:r>
            <a:r>
              <a:rPr lang="en-US" altLang="zh-TW" smtClean="0"/>
              <a:t>4</a:t>
            </a:r>
            <a:r>
              <a:rPr lang="zh-TW" altLang="en-US" smtClean="0"/>
              <a:t>週至</a:t>
            </a:r>
            <a:r>
              <a:rPr lang="en-US" altLang="zh-TW" smtClean="0"/>
              <a:t>8</a:t>
            </a:r>
            <a:r>
              <a:rPr lang="zh-TW" altLang="en-US" smtClean="0"/>
              <a:t>週為開發期間，每週皆投入新產品，強調產品新鮮度，如</a:t>
            </a:r>
            <a:r>
              <a:rPr lang="en-US" altLang="zh-TW" smtClean="0"/>
              <a:t>ZARA</a:t>
            </a:r>
            <a:r>
              <a:rPr lang="zh-TW" altLang="en-US" smtClean="0"/>
              <a:t>、</a:t>
            </a:r>
            <a:r>
              <a:rPr lang="en-US" altLang="zh-TW" smtClean="0"/>
              <a:t>H&amp;M</a:t>
            </a:r>
            <a:r>
              <a:rPr lang="zh-TW" altLang="en-US" smtClean="0"/>
              <a:t>等。第四種</a:t>
            </a:r>
            <a:r>
              <a:rPr lang="en-US" altLang="zh-TW" smtClean="0"/>
              <a:t>Select SPA</a:t>
            </a:r>
            <a:r>
              <a:rPr lang="zh-TW" altLang="en-US" smtClean="0"/>
              <a:t>，結合</a:t>
            </a:r>
            <a:r>
              <a:rPr lang="en-US" altLang="zh-TW" smtClean="0"/>
              <a:t>SPA</a:t>
            </a:r>
            <a:r>
              <a:rPr lang="zh-TW" altLang="en-US" smtClean="0"/>
              <a:t>經營手法，混合多種進貨來源及原創品牌，強調店舖設計的流行趨勢與獨特風格，以</a:t>
            </a:r>
            <a:r>
              <a:rPr lang="en-US" altLang="zh-TW" smtClean="0"/>
              <a:t>UNITED ARROWS</a:t>
            </a:r>
            <a:r>
              <a:rPr lang="zh-TW" altLang="en-US" smtClean="0"/>
              <a:t>、</a:t>
            </a:r>
            <a:r>
              <a:rPr lang="en-US" altLang="zh-TW" smtClean="0"/>
              <a:t>SHIPS</a:t>
            </a:r>
            <a:r>
              <a:rPr lang="zh-TW" altLang="en-US" smtClean="0"/>
              <a:t>、</a:t>
            </a:r>
            <a:r>
              <a:rPr lang="en-US" altLang="zh-TW" smtClean="0"/>
              <a:t>BEAMS</a:t>
            </a:r>
            <a:r>
              <a:rPr lang="zh-TW" altLang="en-US" smtClean="0"/>
              <a:t>、</a:t>
            </a:r>
            <a:r>
              <a:rPr lang="en-US" altLang="zh-TW" smtClean="0"/>
              <a:t>BAYCREWS</a:t>
            </a:r>
            <a:r>
              <a:rPr lang="zh-TW" altLang="en-US" smtClean="0"/>
              <a:t>、</a:t>
            </a:r>
            <a:r>
              <a:rPr lang="en-US" altLang="zh-TW" smtClean="0"/>
              <a:t>TOMORROWLAND</a:t>
            </a:r>
            <a:r>
              <a:rPr lang="zh-TW" altLang="en-US" smtClean="0"/>
              <a:t>等為代表。</a:t>
            </a:r>
          </a:p>
          <a:p>
            <a:pPr eaLnBrk="1" hangingPunct="1"/>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傳統零售業的商品物流，是由工廠購買原料與製造商品，商品製造完成後販售給紡織服飾業者，紡織服飾業者再將商品販售給商社或批發商，商社或批發商在將商品轉售給下游的零售商，最後才由零售商販賣給消費者。過去的模式主要分成生產與流通，生產流程又分成許多階段，而各階段又委託不同的企業，企業專注本身資源於核心活動，善用供應商的資源，形成分工與專業化的生產模式。但傳統的物流模式過度的依賴供應商，可能會被供應商綁住</a:t>
            </a:r>
            <a:r>
              <a:rPr lang="en-US" sz="1200" kern="1200" dirty="0" smtClean="0">
                <a:solidFill>
                  <a:schemeClr val="tx1"/>
                </a:solidFill>
                <a:latin typeface="+mn-lt"/>
                <a:ea typeface="+mn-ea"/>
                <a:cs typeface="+mn-cs"/>
              </a:rPr>
              <a:t>(Lock in)</a:t>
            </a:r>
            <a:r>
              <a:rPr lang="zh-TW" altLang="en-US" sz="1200" kern="1200" dirty="0" smtClean="0">
                <a:solidFill>
                  <a:schemeClr val="tx1"/>
                </a:solidFill>
                <a:latin typeface="+mn-lt"/>
                <a:ea typeface="+mn-ea"/>
                <a:cs typeface="+mn-cs"/>
              </a:rPr>
              <a:t>，產生長鞭效應與庫存問題，通常會有因通路過長，增加物流成本，也無法掌握到真正的顧客需求。</a:t>
            </a:r>
          </a:p>
          <a:p>
            <a:endParaRPr lang="zh-TW" altLang="en-US" dirty="0"/>
          </a:p>
        </p:txBody>
      </p:sp>
      <p:sp>
        <p:nvSpPr>
          <p:cNvPr id="4" name="投影片編號版面配置區 3"/>
          <p:cNvSpPr>
            <a:spLocks noGrp="1"/>
          </p:cNvSpPr>
          <p:nvPr>
            <p:ph type="sldNum" sz="quarter" idx="10"/>
          </p:nvPr>
        </p:nvSpPr>
        <p:spPr/>
        <p:txBody>
          <a:bodyPr/>
          <a:lstStyle/>
          <a:p>
            <a:fld id="{C015C910-A4E4-423A-BAE8-11774B8DC6AA}" type="slidenum">
              <a:rPr lang="zh-TW" altLang="en-US" smtClean="0"/>
              <a:pPr/>
              <a:t>12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但傳統的物流模式過度的依賴供應商，可能會被供應商綁住</a:t>
            </a:r>
            <a:r>
              <a:rPr lang="en-US" sz="1200" kern="1200" dirty="0" smtClean="0">
                <a:solidFill>
                  <a:schemeClr val="tx1"/>
                </a:solidFill>
                <a:latin typeface="+mn-lt"/>
                <a:ea typeface="+mn-ea"/>
                <a:cs typeface="+mn-cs"/>
              </a:rPr>
              <a:t>(Lock in)</a:t>
            </a:r>
            <a:r>
              <a:rPr lang="zh-TW" altLang="en-US" sz="1200" kern="1200" dirty="0" smtClean="0">
                <a:solidFill>
                  <a:schemeClr val="tx1"/>
                </a:solidFill>
                <a:latin typeface="+mn-lt"/>
                <a:ea typeface="+mn-ea"/>
                <a:cs typeface="+mn-cs"/>
              </a:rPr>
              <a:t>，產生長鞭效應與庫存問題，通常會有因通路過長，增加物流成本，也無法掌握到真正的顧客需求。</a:t>
            </a:r>
            <a:endParaRPr lang="zh-TW" altLang="en-US" dirty="0"/>
          </a:p>
        </p:txBody>
      </p:sp>
      <p:sp>
        <p:nvSpPr>
          <p:cNvPr id="4" name="投影片編號版面配置區 3"/>
          <p:cNvSpPr>
            <a:spLocks noGrp="1"/>
          </p:cNvSpPr>
          <p:nvPr>
            <p:ph type="sldNum" sz="quarter" idx="10"/>
          </p:nvPr>
        </p:nvSpPr>
        <p:spPr/>
        <p:txBody>
          <a:bodyPr/>
          <a:lstStyle/>
          <a:p>
            <a:fld id="{C015C910-A4E4-423A-BAE8-11774B8DC6AA}" type="slidenum">
              <a:rPr lang="zh-TW" altLang="en-US" smtClean="0"/>
              <a:pPr/>
              <a:t>13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SPA</a:t>
            </a:r>
            <a:r>
              <a:rPr lang="zh-TW" altLang="en-US" sz="1200" kern="1200" dirty="0" smtClean="0">
                <a:solidFill>
                  <a:schemeClr val="tx1"/>
                </a:solidFill>
                <a:latin typeface="+mn-lt"/>
                <a:ea typeface="+mn-ea"/>
                <a:cs typeface="+mn-cs"/>
              </a:rPr>
              <a:t>模式是指「將生產與銷售直接連接」，也就是將「顧客」與「生產者」直接相連。</a:t>
            </a:r>
            <a:endParaRPr lang="en-US" altLang="zh-TW"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SPA</a:t>
            </a:r>
            <a:r>
              <a:rPr lang="zh-TW" altLang="en-US" sz="1200" kern="1200" dirty="0" smtClean="0">
                <a:solidFill>
                  <a:schemeClr val="tx1"/>
                </a:solidFill>
                <a:latin typeface="+mn-lt"/>
                <a:ea typeface="+mn-ea"/>
                <a:cs typeface="+mn-cs"/>
              </a:rPr>
              <a:t>能取得生產線控制權，從單純零售商轉換成製造零售商，免去中間貿易商的成本轉嫁，減少製造端的損失。</a:t>
            </a:r>
            <a:endParaRPr lang="en-US" altLang="zh-TW"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UNIQLO</a:t>
            </a:r>
            <a:r>
              <a:rPr lang="zh-TW" altLang="en-US" sz="1200" kern="1200" dirty="0" smtClean="0">
                <a:solidFill>
                  <a:schemeClr val="tx1"/>
                </a:solidFill>
                <a:latin typeface="+mn-lt"/>
                <a:ea typeface="+mn-ea"/>
                <a:cs typeface="+mn-cs"/>
              </a:rPr>
              <a:t>也就是透過本身的直營店，進行新製品販售時機規劃與快速庫存管理，直接傾聽顧客的需求，來重組從策劃、生產、物流到銷售的全過程。</a:t>
            </a:r>
          </a:p>
          <a:p>
            <a:r>
              <a:rPr lang="en-US" sz="1200" b="1" kern="1200" dirty="0" smtClean="0">
                <a:solidFill>
                  <a:schemeClr val="tx1"/>
                </a:solidFill>
                <a:latin typeface="+mn-lt"/>
                <a:ea typeface="+mn-ea"/>
                <a:cs typeface="+mn-cs"/>
              </a:rPr>
              <a:t> </a:t>
            </a:r>
            <a:endParaRPr lang="zh-TW" alt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zh-TW" altLang="en-US"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015C910-A4E4-423A-BAE8-11774B8DC6AA}" type="slidenum">
              <a:rPr lang="zh-TW" altLang="en-US" smtClean="0"/>
              <a:pPr/>
              <a:t>14</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在未上市的前一年，先進行原料的開發與採購，與製造商進行議價後就可送至企劃部進行研發設計，再由企劃部擬定行銷計劃作推廣。將生產計畫送至生產部後由生產部監督合作工廠進行生產，在上市前六個月，商品就能抵達倉庫，在由倉儲方面進行訂單管控。經由店面極限上銷售販售至顧客手中。</a:t>
            </a:r>
          </a:p>
          <a:p>
            <a:endParaRPr lang="zh-TW" altLang="en-US" dirty="0"/>
          </a:p>
        </p:txBody>
      </p:sp>
      <p:sp>
        <p:nvSpPr>
          <p:cNvPr id="4" name="投影片編號版面配置區 3"/>
          <p:cNvSpPr>
            <a:spLocks noGrp="1"/>
          </p:cNvSpPr>
          <p:nvPr>
            <p:ph type="sldNum" sz="quarter" idx="10"/>
          </p:nvPr>
        </p:nvSpPr>
        <p:spPr/>
        <p:txBody>
          <a:bodyPr/>
          <a:lstStyle/>
          <a:p>
            <a:fld id="{C015C910-A4E4-423A-BAE8-11774B8DC6AA}" type="slidenum">
              <a:rPr lang="zh-TW" altLang="en-US" smtClean="0"/>
              <a:pPr/>
              <a:t>15</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015C910-A4E4-423A-BAE8-11774B8DC6AA}"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152221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96626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34454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16854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159691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39598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119207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264307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25132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139164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6095AE-EB68-4364-97CD-3DCDE414B19A}" type="datetimeFigureOut">
              <a:rPr lang="zh-TW" altLang="en-US" smtClean="0"/>
              <a:t>2013/1/13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38812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095AE-EB68-4364-97CD-3DCDE414B19A}" type="datetimeFigureOut">
              <a:rPr lang="zh-TW" altLang="en-US" smtClean="0"/>
              <a:t>2013/1/13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8C5D-16C0-4C90-959E-93170279CB8E}" type="slidenum">
              <a:rPr lang="zh-TW" altLang="en-US" smtClean="0"/>
              <a:t>‹#›</a:t>
            </a:fld>
            <a:endParaRPr lang="zh-TW" altLang="en-US"/>
          </a:p>
        </p:txBody>
      </p:sp>
    </p:spTree>
    <p:extLst>
      <p:ext uri="{BB962C8B-B14F-4D97-AF65-F5344CB8AC3E}">
        <p14:creationId xmlns:p14="http://schemas.microsoft.com/office/powerpoint/2010/main" val="350144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476672"/>
            <a:ext cx="7772400" cy="1470025"/>
          </a:xfrm>
        </p:spPr>
        <p:txBody>
          <a:bodyPr/>
          <a:lstStyle/>
          <a:p>
            <a:r>
              <a:rPr lang="en-US" altLang="zh-TW" b="1" dirty="0" smtClean="0">
                <a:solidFill>
                  <a:srgbClr val="FF0000"/>
                </a:solidFill>
                <a:latin typeface="微軟正黑體" pitchFamily="34" charset="-120"/>
                <a:ea typeface="微軟正黑體" pitchFamily="34" charset="-120"/>
              </a:rPr>
              <a:t>UNIQLO</a:t>
            </a:r>
            <a:br>
              <a:rPr lang="en-US" altLang="zh-TW" b="1" dirty="0" smtClean="0">
                <a:solidFill>
                  <a:srgbClr val="FF0000"/>
                </a:solidFill>
                <a:latin typeface="微軟正黑體" pitchFamily="34" charset="-120"/>
                <a:ea typeface="微軟正黑體" pitchFamily="34" charset="-120"/>
              </a:rPr>
            </a:br>
            <a:r>
              <a:rPr lang="zh-TW" altLang="en-US" b="1" dirty="0">
                <a:solidFill>
                  <a:srgbClr val="FF0000"/>
                </a:solidFill>
                <a:latin typeface="微軟正黑體" pitchFamily="34" charset="-120"/>
                <a:ea typeface="微軟正黑體" pitchFamily="34" charset="-120"/>
              </a:rPr>
              <a:t>供應鏈管理</a:t>
            </a:r>
          </a:p>
        </p:txBody>
      </p:sp>
      <p:sp>
        <p:nvSpPr>
          <p:cNvPr id="3" name="副標題 2"/>
          <p:cNvSpPr>
            <a:spLocks noGrp="1"/>
          </p:cNvSpPr>
          <p:nvPr>
            <p:ph type="subTitle" idx="1"/>
          </p:nvPr>
        </p:nvSpPr>
        <p:spPr>
          <a:xfrm>
            <a:off x="2732856" y="0"/>
            <a:ext cx="6400800" cy="3073896"/>
          </a:xfrm>
        </p:spPr>
        <p:txBody>
          <a:bodyPr/>
          <a:lstStyle/>
          <a:p>
            <a:pPr algn="r"/>
            <a:r>
              <a:rPr lang="zh-TW" altLang="en-US" dirty="0" smtClean="0">
                <a:solidFill>
                  <a:srgbClr val="FF0000"/>
                </a:solidFill>
                <a:latin typeface="微軟正黑體" pitchFamily="34" charset="-120"/>
                <a:ea typeface="微軟正黑體" pitchFamily="34" charset="-120"/>
              </a:rPr>
              <a:t>謝宜家</a:t>
            </a:r>
            <a:r>
              <a:rPr lang="en-US" altLang="zh-TW" dirty="0" smtClean="0">
                <a:solidFill>
                  <a:srgbClr val="FF0000"/>
                </a:solidFill>
                <a:latin typeface="微軟正黑體" pitchFamily="34" charset="-120"/>
                <a:ea typeface="微軟正黑體" pitchFamily="34" charset="-120"/>
              </a:rPr>
              <a:t/>
            </a:r>
            <a:br>
              <a:rPr lang="en-US" altLang="zh-TW" dirty="0" smtClean="0">
                <a:solidFill>
                  <a:srgbClr val="FF0000"/>
                </a:solidFill>
                <a:latin typeface="微軟正黑體" pitchFamily="34" charset="-120"/>
                <a:ea typeface="微軟正黑體" pitchFamily="34" charset="-120"/>
              </a:rPr>
            </a:br>
            <a:r>
              <a:rPr lang="zh-TW" altLang="en-US" dirty="0" smtClean="0">
                <a:solidFill>
                  <a:srgbClr val="FF0000"/>
                </a:solidFill>
                <a:latin typeface="微軟正黑體" pitchFamily="34" charset="-120"/>
                <a:ea typeface="微軟正黑體" pitchFamily="34" charset="-120"/>
              </a:rPr>
              <a:t>簡泓瑩</a:t>
            </a:r>
            <a:r>
              <a:rPr lang="en-US" altLang="zh-TW" dirty="0" smtClean="0">
                <a:solidFill>
                  <a:srgbClr val="FF0000"/>
                </a:solidFill>
                <a:latin typeface="微軟正黑體" pitchFamily="34" charset="-120"/>
                <a:ea typeface="微軟正黑體" pitchFamily="34" charset="-120"/>
              </a:rPr>
              <a:t/>
            </a:r>
            <a:br>
              <a:rPr lang="en-US" altLang="zh-TW" dirty="0" smtClean="0">
                <a:solidFill>
                  <a:srgbClr val="FF0000"/>
                </a:solidFill>
                <a:latin typeface="微軟正黑體" pitchFamily="34" charset="-120"/>
                <a:ea typeface="微軟正黑體" pitchFamily="34" charset="-120"/>
              </a:rPr>
            </a:br>
            <a:r>
              <a:rPr lang="zh-TW" altLang="en-US" dirty="0" smtClean="0">
                <a:solidFill>
                  <a:srgbClr val="FF0000"/>
                </a:solidFill>
                <a:latin typeface="微軟正黑體" pitchFamily="34" charset="-120"/>
                <a:ea typeface="微軟正黑體" pitchFamily="34" charset="-120"/>
              </a:rPr>
              <a:t>張珺嵐</a:t>
            </a:r>
            <a:endParaRPr lang="en-US" altLang="zh-TW" dirty="0" smtClean="0">
              <a:solidFill>
                <a:srgbClr val="FF0000"/>
              </a:solidFill>
              <a:latin typeface="微軟正黑體" pitchFamily="34" charset="-120"/>
              <a:ea typeface="微軟正黑體" pitchFamily="34" charset="-120"/>
            </a:endParaRPr>
          </a:p>
          <a:p>
            <a:pPr algn="r"/>
            <a:r>
              <a:rPr lang="zh-TW" altLang="en-US" dirty="0" smtClean="0">
                <a:solidFill>
                  <a:srgbClr val="FF0000"/>
                </a:solidFill>
                <a:latin typeface="微軟正黑體" pitchFamily="34" charset="-120"/>
                <a:ea typeface="微軟正黑體" pitchFamily="34" charset="-120"/>
              </a:rPr>
              <a:t>林慈瑞</a:t>
            </a:r>
            <a:endParaRPr lang="en-US" altLang="zh-TW" dirty="0" smtClean="0">
              <a:solidFill>
                <a:srgbClr val="FF0000"/>
              </a:solidFill>
              <a:latin typeface="微軟正黑體" pitchFamily="34" charset="-120"/>
              <a:ea typeface="微軟正黑體" pitchFamily="34" charset="-120"/>
            </a:endParaRPr>
          </a:p>
          <a:p>
            <a:pPr algn="r"/>
            <a:r>
              <a:rPr lang="zh-TW" altLang="en-US" dirty="0">
                <a:solidFill>
                  <a:srgbClr val="FF0000"/>
                </a:solidFill>
                <a:latin typeface="微軟正黑體" pitchFamily="34" charset="-120"/>
                <a:ea typeface="微軟正黑體" pitchFamily="34" charset="-120"/>
              </a:rPr>
              <a:t>林婉庭</a:t>
            </a: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6500" b="25000"/>
          <a:stretch/>
        </p:blipFill>
        <p:spPr>
          <a:xfrm>
            <a:off x="0" y="2708920"/>
            <a:ext cx="9144000" cy="4404543"/>
          </a:xfrm>
          <a:prstGeom prst="rect">
            <a:avLst/>
          </a:prstGeom>
        </p:spPr>
      </p:pic>
    </p:spTree>
    <p:extLst>
      <p:ext uri="{BB962C8B-B14F-4D97-AF65-F5344CB8AC3E}">
        <p14:creationId xmlns:p14="http://schemas.microsoft.com/office/powerpoint/2010/main" val="3650121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r>
              <a:rPr lang="zh-TW" altLang="en-US" dirty="0" smtClean="0">
                <a:latin typeface="微軟正黑體" pitchFamily="34" charset="-120"/>
                <a:ea typeface="微軟正黑體" pitchFamily="34" charset="-120"/>
              </a:rPr>
              <a:t>預期未來成長</a:t>
            </a:r>
          </a:p>
        </p:txBody>
      </p:sp>
      <p:pic>
        <p:nvPicPr>
          <p:cNvPr id="5124" name="Picture 5" descr="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2375"/>
            <a:ext cx="4495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女裝彈性休閒運動外套(長袖)+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5650">
            <a:off x="3962400" y="167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女裝休閒連帽外套(長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4633">
            <a:off x="5715000" y="1752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女裝彈性休閒外套(長袖)+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7189">
            <a:off x="7543800" y="1828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descr="Envisioned Breakdown of Future UNIQLO Sa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76600"/>
            <a:ext cx="57912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3"/>
          <p:cNvSpPr txBox="1">
            <a:spLocks noGrp="1"/>
          </p:cNvSpPr>
          <p:nvPr>
            <p:ph type="title"/>
          </p:nvPr>
        </p:nvSpPr>
        <p:spPr>
          <a:xfrm>
            <a:off x="-180528" y="0"/>
            <a:ext cx="9505056" cy="13716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defRPr/>
            </a:pPr>
            <a:r>
              <a:rPr lang="en-US" altLang="zh-TW" sz="5400" b="1" dirty="0">
                <a:solidFill>
                  <a:schemeClr val="bg1"/>
                </a:solidFill>
                <a:latin typeface="微軟正黑體" pitchFamily="34" charset="-120"/>
                <a:ea typeface="微軟正黑體" pitchFamily="34" charset="-120"/>
              </a:rPr>
              <a:t>UNIQLO</a:t>
            </a:r>
            <a:r>
              <a:rPr lang="zh-TW" altLang="en-US" sz="5400" b="1" dirty="0">
                <a:solidFill>
                  <a:schemeClr val="bg1"/>
                </a:solidFill>
                <a:latin typeface="微軟正黑體" pitchFamily="34" charset="-120"/>
                <a:ea typeface="微軟正黑體" pitchFamily="34" charset="-120"/>
              </a:rPr>
              <a:t>經營狀況</a:t>
            </a:r>
            <a:endParaRPr kumimoji="0" lang="zh-TW" alt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9274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zh-TW" altLang="en-US" dirty="0" smtClean="0"/>
          </a:p>
        </p:txBody>
      </p:sp>
      <p:sp>
        <p:nvSpPr>
          <p:cNvPr id="6147" name="Rectangle 3"/>
          <p:cNvSpPr>
            <a:spLocks noGrp="1" noChangeArrowheads="1"/>
          </p:cNvSpPr>
          <p:nvPr>
            <p:ph type="body" idx="1"/>
          </p:nvPr>
        </p:nvSpPr>
        <p:spPr>
          <a:xfrm>
            <a:off x="566738" y="1646238"/>
            <a:ext cx="8229600" cy="4525962"/>
          </a:xfrm>
        </p:spPr>
        <p:txBody>
          <a:bodyPr/>
          <a:lstStyle/>
          <a:p>
            <a:pPr eaLnBrk="1" hangingPunct="1"/>
            <a:r>
              <a:rPr lang="en-US" altLang="zh-TW" dirty="0" smtClean="0">
                <a:latin typeface="微軟正黑體" pitchFamily="34" charset="-120"/>
                <a:ea typeface="微軟正黑體" pitchFamily="34" charset="-120"/>
              </a:rPr>
              <a:t>SPA</a:t>
            </a:r>
            <a:r>
              <a:rPr lang="zh-TW" altLang="en-US" dirty="0" smtClean="0">
                <a:latin typeface="微軟正黑體" pitchFamily="34" charset="-120"/>
                <a:ea typeface="微軟正黑體" pitchFamily="34" charset="-120"/>
              </a:rPr>
              <a:t>商業模式</a:t>
            </a:r>
          </a:p>
          <a:p>
            <a:pPr lvl="1" eaLnBrk="1" hangingPunct="1"/>
            <a:r>
              <a:rPr lang="zh-TW" altLang="en-US" dirty="0" smtClean="0">
                <a:solidFill>
                  <a:srgbClr val="FF0000"/>
                </a:solidFill>
                <a:latin typeface="微軟正黑體" pitchFamily="34" charset="-120"/>
                <a:ea typeface="微軟正黑體" pitchFamily="34" charset="-120"/>
              </a:rPr>
              <a:t>工業型</a:t>
            </a:r>
            <a:r>
              <a:rPr lang="en-US" altLang="zh-TW" dirty="0" smtClean="0">
                <a:solidFill>
                  <a:srgbClr val="FF0000"/>
                </a:solidFill>
                <a:latin typeface="微軟正黑體" pitchFamily="34" charset="-120"/>
                <a:ea typeface="微軟正黑體" pitchFamily="34" charset="-120"/>
              </a:rPr>
              <a:t>SPA</a:t>
            </a:r>
          </a:p>
          <a:p>
            <a:pPr lvl="1" eaLnBrk="1" hangingPunct="1"/>
            <a:r>
              <a:rPr lang="en-US" altLang="zh-TW" dirty="0" smtClean="0"/>
              <a:t>Weekly SPA</a:t>
            </a:r>
          </a:p>
          <a:p>
            <a:pPr lvl="1" eaLnBrk="1" hangingPunct="1"/>
            <a:r>
              <a:rPr lang="en-US" altLang="zh-TW" dirty="0" smtClean="0"/>
              <a:t>Fast SPA</a:t>
            </a:r>
          </a:p>
          <a:p>
            <a:pPr lvl="1" eaLnBrk="1" hangingPunct="1"/>
            <a:r>
              <a:rPr lang="en-US" altLang="zh-TW" dirty="0" smtClean="0"/>
              <a:t>Select SPA</a:t>
            </a:r>
          </a:p>
          <a:p>
            <a:pPr lvl="1" eaLnBrk="1" hangingPunct="1"/>
            <a:endParaRPr lang="en-US" altLang="zh-TW" dirty="0" smtClean="0"/>
          </a:p>
          <a:p>
            <a:pPr lvl="1" eaLnBrk="1" hangingPunct="1"/>
            <a:endParaRPr lang="en-US" altLang="zh-TW" dirty="0" smtClean="0"/>
          </a:p>
        </p:txBody>
      </p:sp>
      <p:pic>
        <p:nvPicPr>
          <p:cNvPr id="35842" name="Picture 2"/>
          <p:cNvPicPr>
            <a:picLocks noChangeAspect="1" noChangeArrowheads="1"/>
          </p:cNvPicPr>
          <p:nvPr/>
        </p:nvPicPr>
        <p:blipFill>
          <a:blip r:embed="rId3"/>
          <a:srcRect/>
          <a:stretch>
            <a:fillRect/>
          </a:stretch>
        </p:blipFill>
        <p:spPr bwMode="auto">
          <a:xfrm>
            <a:off x="3581400" y="3352800"/>
            <a:ext cx="5141913" cy="2257425"/>
          </a:xfrm>
          <a:prstGeom prst="rect">
            <a:avLst/>
          </a:prstGeom>
          <a:ln>
            <a:noFill/>
          </a:ln>
          <a:effectLst>
            <a:outerShdw blurRad="292100" dist="139700" dir="2700000" algn="tl" rotWithShape="0">
              <a:srgbClr val="333333">
                <a:alpha val="65000"/>
              </a:srgbClr>
            </a:outerShdw>
          </a:effectLst>
        </p:spPr>
      </p:pic>
      <p:grpSp>
        <p:nvGrpSpPr>
          <p:cNvPr id="6149" name="群組 2"/>
          <p:cNvGrpSpPr>
            <a:grpSpLocks/>
          </p:cNvGrpSpPr>
          <p:nvPr/>
        </p:nvGrpSpPr>
        <p:grpSpPr bwMode="auto">
          <a:xfrm>
            <a:off x="-1588" y="5562600"/>
            <a:ext cx="3975101" cy="1335088"/>
            <a:chOff x="-1932" y="5562600"/>
            <a:chExt cx="3975235" cy="1335626"/>
          </a:xfrm>
        </p:grpSpPr>
        <p:pic>
          <p:nvPicPr>
            <p:cNvPr id="6154" name="Picture 7" descr="&#10;        女裝條紋A字型長上衣(7分袖)&#10;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10;        女裝V領長上衣(長袖)&#10;       "/>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0194">
              <a:off x="-1932" y="5573894"/>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3" descr="&#10;        女裝菱形領A字型長上衣(7分袖)&#10;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8004">
              <a:off x="2090877" y="571422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5" descr="&#10;        女裝Tell a Tale fäfä 長上衣B&#10;       "/>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7903" y="560020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1" descr="&#10;        女裝圓領長上衣(幾何圖案)&#10;       "/>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7999">
              <a:off x="1324246" y="5659976"/>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0" name="群組 1"/>
          <p:cNvGrpSpPr>
            <a:grpSpLocks/>
          </p:cNvGrpSpPr>
          <p:nvPr/>
        </p:nvGrpSpPr>
        <p:grpSpPr bwMode="auto">
          <a:xfrm>
            <a:off x="5829300" y="1393825"/>
            <a:ext cx="2582863" cy="1516063"/>
            <a:chOff x="5418930" y="1805855"/>
            <a:chExt cx="2582070" cy="1516433"/>
          </a:xfrm>
        </p:grpSpPr>
        <p:pic>
          <p:nvPicPr>
            <p:cNvPr id="6151" name="Picture 23" descr="女裝UU燈芯絨窄管長褲"/>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6968">
              <a:off x="6152355" y="1810051"/>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5" descr="女裝彈性靴型褲"/>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9508">
              <a:off x="5418930" y="1805855"/>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9" descr="&#10;        女裝彈性短裙&#10;       "/>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7550" y="2388838"/>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標題 3"/>
          <p:cNvSpPr txBox="1">
            <a:spLocks/>
          </p:cNvSpPr>
          <p:nvPr/>
        </p:nvSpPr>
        <p:spPr>
          <a:xfrm>
            <a:off x="-481332" y="0"/>
            <a:ext cx="9877867" cy="1327961"/>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5400" b="1" dirty="0">
                <a:solidFill>
                  <a:schemeClr val="bg1"/>
                </a:solidFill>
                <a:latin typeface="微軟正黑體" pitchFamily="34" charset="-120"/>
                <a:ea typeface="微軟正黑體" pitchFamily="34" charset="-120"/>
              </a:rPr>
              <a:t>UNIQLO</a:t>
            </a:r>
            <a:r>
              <a:rPr lang="zh-TW" altLang="en-US" sz="5400" b="1" dirty="0" smtClean="0">
                <a:solidFill>
                  <a:schemeClr val="bg1"/>
                </a:solidFill>
                <a:latin typeface="微軟正黑體" pitchFamily="34" charset="-120"/>
                <a:ea typeface="微軟正黑體" pitchFamily="34" charset="-120"/>
              </a:rPr>
              <a:t>供應</a:t>
            </a:r>
            <a:r>
              <a:rPr lang="zh-TW" altLang="en-US" sz="5400" b="1" dirty="0">
                <a:solidFill>
                  <a:schemeClr val="bg1"/>
                </a:solidFill>
                <a:latin typeface="微軟正黑體" pitchFamily="34" charset="-120"/>
                <a:ea typeface="微軟正黑體" pitchFamily="34" charset="-120"/>
              </a:rPr>
              <a:t>鏈管理模式</a:t>
            </a:r>
            <a:endParaRPr kumimoji="0" lang="zh-TW" altLang="en-US" sz="5400" b="1"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207744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screen"/>
          <a:srcRect/>
          <a:stretch>
            <a:fillRect/>
          </a:stretch>
        </p:blipFill>
        <p:spPr bwMode="auto">
          <a:xfrm>
            <a:off x="714348" y="2143116"/>
            <a:ext cx="7572428" cy="3063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圓角矩形 3"/>
          <p:cNvSpPr/>
          <p:nvPr/>
        </p:nvSpPr>
        <p:spPr>
          <a:xfrm>
            <a:off x="214282" y="1785926"/>
            <a:ext cx="5072098" cy="371477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5357818" y="1785926"/>
            <a:ext cx="3286148" cy="371477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1714480" y="5857892"/>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tx1"/>
                </a:solidFill>
              </a:rPr>
              <a:t>生產</a:t>
            </a:r>
            <a:endParaRPr lang="zh-TW" altLang="en-US" sz="4400" b="1" dirty="0">
              <a:solidFill>
                <a:schemeClr val="tx1"/>
              </a:solidFill>
            </a:endParaRPr>
          </a:p>
        </p:txBody>
      </p:sp>
      <p:sp>
        <p:nvSpPr>
          <p:cNvPr id="8" name="圓角矩形 7"/>
          <p:cNvSpPr/>
          <p:nvPr/>
        </p:nvSpPr>
        <p:spPr>
          <a:xfrm>
            <a:off x="6000760" y="5857892"/>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tx1"/>
                </a:solidFill>
              </a:rPr>
              <a:t>流通</a:t>
            </a:r>
            <a:endParaRPr lang="zh-TW" altLang="en-US" sz="4400" b="1" dirty="0">
              <a:solidFill>
                <a:schemeClr val="tx1"/>
              </a:solidFill>
            </a:endParaRPr>
          </a:p>
        </p:txBody>
      </p:sp>
      <p:grpSp>
        <p:nvGrpSpPr>
          <p:cNvPr id="14" name="群組 13"/>
          <p:cNvGrpSpPr/>
          <p:nvPr/>
        </p:nvGrpSpPr>
        <p:grpSpPr>
          <a:xfrm>
            <a:off x="1000100" y="4643446"/>
            <a:ext cx="7072362" cy="785818"/>
            <a:chOff x="1000100" y="4643446"/>
            <a:chExt cx="7072362" cy="785818"/>
          </a:xfrm>
        </p:grpSpPr>
        <p:sp>
          <p:nvSpPr>
            <p:cNvPr id="9" name="橢圓 8"/>
            <p:cNvSpPr/>
            <p:nvPr/>
          </p:nvSpPr>
          <p:spPr>
            <a:xfrm>
              <a:off x="1000100" y="4643446"/>
              <a:ext cx="928694" cy="7858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專注</a:t>
              </a:r>
              <a:endParaRPr lang="zh-TW" altLang="en-US" b="1" dirty="0">
                <a:solidFill>
                  <a:schemeClr val="tx1"/>
                </a:solidFill>
              </a:endParaRPr>
            </a:p>
          </p:txBody>
        </p:sp>
        <p:sp>
          <p:nvSpPr>
            <p:cNvPr id="10" name="橢圓 9"/>
            <p:cNvSpPr/>
            <p:nvPr/>
          </p:nvSpPr>
          <p:spPr>
            <a:xfrm>
              <a:off x="2500298" y="4643446"/>
              <a:ext cx="928694" cy="7858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專注</a:t>
              </a:r>
              <a:endParaRPr lang="zh-TW" altLang="en-US" b="1" dirty="0">
                <a:solidFill>
                  <a:schemeClr val="tx1"/>
                </a:solidFill>
              </a:endParaRPr>
            </a:p>
          </p:txBody>
        </p:sp>
        <p:sp>
          <p:nvSpPr>
            <p:cNvPr id="11" name="橢圓 10"/>
            <p:cNvSpPr/>
            <p:nvPr/>
          </p:nvSpPr>
          <p:spPr>
            <a:xfrm>
              <a:off x="4000496" y="4643446"/>
              <a:ext cx="928694" cy="7858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專注</a:t>
              </a:r>
              <a:endParaRPr lang="zh-TW" altLang="en-US" b="1" dirty="0">
                <a:solidFill>
                  <a:schemeClr val="tx1"/>
                </a:solidFill>
              </a:endParaRPr>
            </a:p>
          </p:txBody>
        </p:sp>
        <p:sp>
          <p:nvSpPr>
            <p:cNvPr id="12" name="橢圓 11"/>
            <p:cNvSpPr/>
            <p:nvPr/>
          </p:nvSpPr>
          <p:spPr>
            <a:xfrm>
              <a:off x="5643570" y="4643446"/>
              <a:ext cx="928694" cy="7858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專注</a:t>
              </a:r>
              <a:endParaRPr lang="zh-TW" altLang="en-US" b="1" dirty="0">
                <a:solidFill>
                  <a:schemeClr val="tx1"/>
                </a:solidFill>
              </a:endParaRPr>
            </a:p>
          </p:txBody>
        </p:sp>
        <p:sp>
          <p:nvSpPr>
            <p:cNvPr id="13" name="橢圓 12"/>
            <p:cNvSpPr/>
            <p:nvPr/>
          </p:nvSpPr>
          <p:spPr>
            <a:xfrm>
              <a:off x="7143768" y="4643446"/>
              <a:ext cx="928694" cy="7858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專注</a:t>
              </a:r>
              <a:endParaRPr lang="zh-TW" altLang="en-US" b="1" dirty="0">
                <a:solidFill>
                  <a:schemeClr val="tx1"/>
                </a:solidFill>
              </a:endParaRPr>
            </a:p>
          </p:txBody>
        </p:sp>
      </p:grpSp>
      <p:sp>
        <p:nvSpPr>
          <p:cNvPr id="15" name="圓角矩形 14"/>
          <p:cNvSpPr/>
          <p:nvPr/>
        </p:nvSpPr>
        <p:spPr>
          <a:xfrm>
            <a:off x="642910" y="5643578"/>
            <a:ext cx="814393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t>形成分工與專業化的生產模式</a:t>
            </a:r>
            <a:endParaRPr lang="zh-TW" altLang="en-US" sz="4000" b="1" dirty="0"/>
          </a:p>
        </p:txBody>
      </p:sp>
      <p:sp>
        <p:nvSpPr>
          <p:cNvPr id="16" name="標題 3"/>
          <p:cNvSpPr txBox="1">
            <a:spLocks/>
          </p:cNvSpPr>
          <p:nvPr/>
        </p:nvSpPr>
        <p:spPr>
          <a:xfrm>
            <a:off x="-323974" y="0"/>
            <a:ext cx="9649072" cy="1384172"/>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p>
            <a:pPr lvl="0" algn="ctr">
              <a:spcBef>
                <a:spcPct val="0"/>
              </a:spcBef>
              <a:defRPr/>
            </a:pPr>
            <a:r>
              <a:rPr lang="en-US" altLang="zh-TW" sz="5400" b="1" dirty="0">
                <a:solidFill>
                  <a:schemeClr val="bg1"/>
                </a:solidFill>
                <a:latin typeface="微軟正黑體" pitchFamily="34" charset="-120"/>
                <a:ea typeface="微軟正黑體" pitchFamily="34" charset="-120"/>
              </a:rPr>
              <a:t>UNIQLO</a:t>
            </a:r>
            <a:r>
              <a:rPr lang="zh-TW" altLang="en-US" sz="5400" b="1" dirty="0" smtClean="0">
                <a:solidFill>
                  <a:schemeClr val="bg1"/>
                </a:solidFill>
                <a:latin typeface="微軟正黑體" pitchFamily="34" charset="-120"/>
                <a:ea typeface="微軟正黑體" pitchFamily="34" charset="-120"/>
              </a:rPr>
              <a:t>供應</a:t>
            </a:r>
            <a:r>
              <a:rPr lang="zh-TW" altLang="en-US" sz="5400" b="1" dirty="0">
                <a:solidFill>
                  <a:schemeClr val="bg1"/>
                </a:solidFill>
                <a:latin typeface="微軟正黑體" pitchFamily="34" charset="-120"/>
                <a:ea typeface="微軟正黑體" pitchFamily="34" charset="-120"/>
              </a:rPr>
              <a:t>鏈管理</a:t>
            </a:r>
            <a:r>
              <a:rPr lang="zh-TW" altLang="en-US" sz="5400" b="1" dirty="0" smtClean="0">
                <a:solidFill>
                  <a:schemeClr val="bg1"/>
                </a:solidFill>
                <a:latin typeface="微軟正黑體" pitchFamily="34" charset="-120"/>
                <a:ea typeface="微軟正黑體" pitchFamily="34" charset="-120"/>
              </a:rPr>
              <a:t>模式</a:t>
            </a:r>
            <a:endParaRPr lang="en-US" altLang="zh-TW" sz="5400" b="1" dirty="0" smtClean="0">
              <a:solidFill>
                <a:schemeClr val="bg1"/>
              </a:solidFill>
              <a:latin typeface="微軟正黑體" pitchFamily="34" charset="-120"/>
              <a:ea typeface="微軟正黑體" pitchFamily="34" charset="-120"/>
            </a:endParaRPr>
          </a:p>
          <a:p>
            <a:pPr lvl="0" algn="ctr">
              <a:spcBef>
                <a:spcPct val="0"/>
              </a:spcBef>
              <a:defRPr/>
            </a:pPr>
            <a:r>
              <a:rPr lang="en-US" altLang="zh-TW" sz="5400" b="1" dirty="0">
                <a:solidFill>
                  <a:schemeClr val="bg1"/>
                </a:solidFill>
                <a:latin typeface="微軟正黑體" pitchFamily="34" charset="-120"/>
                <a:ea typeface="微軟正黑體" pitchFamily="34" charset="-120"/>
              </a:rPr>
              <a:t>&lt;</a:t>
            </a:r>
            <a:r>
              <a:rPr lang="zh-TW" altLang="en-US" sz="5400" b="1" dirty="0">
                <a:solidFill>
                  <a:schemeClr val="bg1"/>
                </a:solidFill>
                <a:latin typeface="微軟正黑體" pitchFamily="34" charset="-120"/>
                <a:ea typeface="微軟正黑體" pitchFamily="34" charset="-120"/>
              </a:rPr>
              <a:t>傳統零售業</a:t>
            </a:r>
            <a:r>
              <a:rPr lang="en-US" altLang="zh-TW" sz="5400" b="1" dirty="0">
                <a:solidFill>
                  <a:schemeClr val="bg1"/>
                </a:solidFill>
                <a:latin typeface="微軟正黑體" pitchFamily="34" charset="-120"/>
                <a:ea typeface="微軟正黑體" pitchFamily="34" charset="-120"/>
              </a:rPr>
              <a:t>&gt;</a:t>
            </a:r>
            <a:endParaRPr kumimoji="0" lang="zh-TW" altLang="en-US" sz="5400" b="1"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15757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screen"/>
          <a:srcRect/>
          <a:stretch>
            <a:fillRect/>
          </a:stretch>
        </p:blipFill>
        <p:spPr bwMode="auto">
          <a:xfrm>
            <a:off x="785786" y="1785926"/>
            <a:ext cx="7539618" cy="305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圓角矩形 6"/>
          <p:cNvSpPr/>
          <p:nvPr/>
        </p:nvSpPr>
        <p:spPr>
          <a:xfrm>
            <a:off x="662224" y="4941168"/>
            <a:ext cx="7786742" cy="12858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缺點：過度依賴供應商</a:t>
            </a:r>
            <a:endParaRPr lang="en-US" altLang="zh-TW" sz="3600" b="1" dirty="0" smtClean="0"/>
          </a:p>
          <a:p>
            <a:pPr algn="ctr"/>
            <a:r>
              <a:rPr lang="zh-TW" altLang="en-US" sz="3600" b="1" dirty="0" smtClean="0"/>
              <a:t>產生長鞭效應、庫存問題</a:t>
            </a:r>
            <a:endParaRPr lang="zh-TW" altLang="en-US" sz="3600" b="1" dirty="0"/>
          </a:p>
        </p:txBody>
      </p:sp>
      <p:sp>
        <p:nvSpPr>
          <p:cNvPr id="6" name="標題 3"/>
          <p:cNvSpPr txBox="1">
            <a:spLocks/>
          </p:cNvSpPr>
          <p:nvPr/>
        </p:nvSpPr>
        <p:spPr>
          <a:xfrm>
            <a:off x="-396552" y="0"/>
            <a:ext cx="9865096" cy="1384172"/>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p>
            <a:pPr lvl="0" algn="ctr">
              <a:spcBef>
                <a:spcPct val="0"/>
              </a:spcBef>
              <a:defRPr/>
            </a:pPr>
            <a:r>
              <a:rPr lang="en-US" altLang="zh-TW" sz="5400" b="1" dirty="0">
                <a:solidFill>
                  <a:schemeClr val="bg1"/>
                </a:solidFill>
                <a:latin typeface="微軟正黑體" pitchFamily="34" charset="-120"/>
                <a:ea typeface="微軟正黑體" pitchFamily="34" charset="-120"/>
              </a:rPr>
              <a:t>UNIQLO</a:t>
            </a:r>
            <a:r>
              <a:rPr lang="zh-TW" altLang="en-US" sz="5400" b="1" dirty="0">
                <a:solidFill>
                  <a:schemeClr val="bg1"/>
                </a:solidFill>
                <a:latin typeface="微軟正黑體" pitchFamily="34" charset="-120"/>
                <a:ea typeface="微軟正黑體" pitchFamily="34" charset="-120"/>
              </a:rPr>
              <a:t>供應鏈管理模式</a:t>
            </a:r>
            <a:endParaRPr lang="en-US" altLang="zh-TW" sz="5400" b="1" dirty="0">
              <a:solidFill>
                <a:schemeClr val="bg1"/>
              </a:solidFill>
              <a:latin typeface="微軟正黑體" pitchFamily="34" charset="-120"/>
              <a:ea typeface="微軟正黑體" pitchFamily="34" charset="-120"/>
            </a:endParaRPr>
          </a:p>
          <a:p>
            <a:pPr lvl="0" algn="ctr">
              <a:spcBef>
                <a:spcPct val="0"/>
              </a:spcBef>
              <a:defRPr/>
            </a:pPr>
            <a:r>
              <a:rPr lang="en-US" altLang="zh-TW" sz="5400" b="1" dirty="0">
                <a:solidFill>
                  <a:schemeClr val="bg1"/>
                </a:solidFill>
                <a:latin typeface="微軟正黑體" pitchFamily="34" charset="-120"/>
                <a:ea typeface="微軟正黑體" pitchFamily="34" charset="-120"/>
              </a:rPr>
              <a:t>&lt;</a:t>
            </a:r>
            <a:r>
              <a:rPr lang="zh-TW" altLang="en-US" sz="5400" b="1" dirty="0">
                <a:solidFill>
                  <a:schemeClr val="bg1"/>
                </a:solidFill>
                <a:latin typeface="微軟正黑體" pitchFamily="34" charset="-120"/>
                <a:ea typeface="微軟正黑體" pitchFamily="34" charset="-120"/>
              </a:rPr>
              <a:t>傳統零售業</a:t>
            </a:r>
            <a:r>
              <a:rPr lang="en-US" altLang="zh-TW" sz="5400" b="1" dirty="0">
                <a:solidFill>
                  <a:schemeClr val="bg1"/>
                </a:solidFill>
                <a:latin typeface="微軟正黑體" pitchFamily="34" charset="-120"/>
                <a:ea typeface="微軟正黑體" pitchFamily="34" charset="-120"/>
              </a:rPr>
              <a:t>&gt;</a:t>
            </a:r>
            <a:endParaRPr lang="zh-TW" altLang="en-US" sz="54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5171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42945527"/>
              </p:ext>
            </p:extLst>
          </p:nvPr>
        </p:nvGraphicFramePr>
        <p:xfrm>
          <a:off x="500034" y="1285860"/>
          <a:ext cx="8258205" cy="5233522"/>
        </p:xfrm>
        <a:graphic>
          <a:graphicData uri="http://schemas.openxmlformats.org/drawingml/2006/table">
            <a:tbl>
              <a:tblPr firstRow="1" bandRow="1">
                <a:tableStyleId>{93296810-A885-4BE3-A3E7-6D5BEEA58F35}</a:tableStyleId>
              </a:tblPr>
              <a:tblGrid>
                <a:gridCol w="1114404"/>
                <a:gridCol w="4143404"/>
                <a:gridCol w="3000397"/>
              </a:tblGrid>
              <a:tr h="1153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smtClean="0"/>
                        <a:t>傳統零售業模式</a:t>
                      </a:r>
                      <a:endParaRPr lang="zh-TW" altLang="en-US" sz="3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smtClean="0"/>
                        <a:t>SPA</a:t>
                      </a:r>
                      <a:r>
                        <a:rPr lang="zh-TW" altLang="en-US" sz="3600" dirty="0" smtClean="0"/>
                        <a:t>模式</a:t>
                      </a:r>
                      <a:endParaRPr lang="zh-TW" altLang="en-US" sz="3600" dirty="0"/>
                    </a:p>
                  </a:txBody>
                  <a:tcPr/>
                </a:tc>
              </a:tr>
              <a:tr h="1153721">
                <a:tc>
                  <a:txBody>
                    <a:bodyPr/>
                    <a:lstStyle/>
                    <a:p>
                      <a:r>
                        <a:rPr lang="zh-TW" altLang="en-US" sz="2000" dirty="0" smtClean="0"/>
                        <a:t>模式</a:t>
                      </a:r>
                      <a:endParaRPr lang="zh-TW" altLang="en-US" sz="2000" dirty="0"/>
                    </a:p>
                  </a:txBody>
                  <a:tcPr/>
                </a:tc>
                <a:tc>
                  <a:txBody>
                    <a:bodyPr/>
                    <a:lstStyle/>
                    <a:p>
                      <a:r>
                        <a:rPr lang="zh-TW" altLang="en-US" sz="2000" dirty="0" smtClean="0"/>
                        <a:t>分成生產與流通</a:t>
                      </a:r>
                      <a:endParaRPr lang="zh-TW" altLang="en-US" sz="2000" dirty="0"/>
                    </a:p>
                  </a:txBody>
                  <a:tcPr/>
                </a:tc>
                <a:tc>
                  <a:txBody>
                    <a:bodyPr/>
                    <a:lstStyle/>
                    <a:p>
                      <a:r>
                        <a:rPr lang="zh-TW" altLang="en-US" sz="2000" dirty="0" smtClean="0"/>
                        <a:t>生產與銷售直接連結</a:t>
                      </a:r>
                      <a:endParaRPr lang="zh-TW" altLang="en-US" sz="2000" dirty="0"/>
                    </a:p>
                  </a:txBody>
                  <a:tcPr/>
                </a:tc>
              </a:tr>
              <a:tr h="1153721">
                <a:tc>
                  <a:txBody>
                    <a:bodyPr/>
                    <a:lstStyle/>
                    <a:p>
                      <a:r>
                        <a:rPr lang="zh-TW" altLang="en-US" sz="2000" dirty="0" smtClean="0"/>
                        <a:t>優點</a:t>
                      </a:r>
                      <a:endParaRPr lang="zh-TW" altLang="en-US" sz="2000" dirty="0"/>
                    </a:p>
                  </a:txBody>
                  <a:tcPr/>
                </a:tc>
                <a:tc>
                  <a:txBody>
                    <a:bodyPr/>
                    <a:lstStyle/>
                    <a:p>
                      <a:r>
                        <a:rPr lang="zh-TW" altLang="en-US" sz="2000" dirty="0" smtClean="0"/>
                        <a:t>企業專注本身資源於核心活動</a:t>
                      </a:r>
                      <a:endParaRPr lang="en-US" altLang="zh-TW" sz="2000" dirty="0" smtClean="0"/>
                    </a:p>
                    <a:p>
                      <a:r>
                        <a:rPr lang="zh-TW" altLang="en-US" sz="2000" dirty="0" smtClean="0"/>
                        <a:t>善用供應商的資源</a:t>
                      </a:r>
                      <a:endParaRPr lang="en-US" altLang="zh-TW" sz="2000" dirty="0" smtClean="0"/>
                    </a:p>
                    <a:p>
                      <a:r>
                        <a:rPr lang="zh-TW" altLang="en-US" sz="2000" dirty="0" smtClean="0"/>
                        <a:t>分工與專業化</a:t>
                      </a:r>
                      <a:endParaRPr lang="zh-TW" altLang="en-US" sz="2000" dirty="0"/>
                    </a:p>
                  </a:txBody>
                  <a:tcPr/>
                </a:tc>
                <a:tc>
                  <a:txBody>
                    <a:bodyPr/>
                    <a:lstStyle/>
                    <a:p>
                      <a:r>
                        <a:rPr lang="zh-TW" altLang="en-US" sz="2000" dirty="0" smtClean="0"/>
                        <a:t>取得生產線控制權</a:t>
                      </a:r>
                      <a:endParaRPr lang="en-US" altLang="zh-TW" sz="2000" dirty="0" smtClean="0"/>
                    </a:p>
                    <a:p>
                      <a:r>
                        <a:rPr lang="zh-TW" altLang="en-US" sz="2000" dirty="0" smtClean="0"/>
                        <a:t>免去中間貿易商的成本轉嫁</a:t>
                      </a:r>
                      <a:endParaRPr lang="en-US" altLang="zh-TW" sz="2000" dirty="0" smtClean="0"/>
                    </a:p>
                    <a:p>
                      <a:r>
                        <a:rPr lang="zh-TW" altLang="en-US" sz="2000" dirty="0" smtClean="0"/>
                        <a:t>減少製造端的損失</a:t>
                      </a:r>
                      <a:endParaRPr lang="en-US" altLang="zh-TW" sz="2000" dirty="0" smtClean="0"/>
                    </a:p>
                    <a:p>
                      <a:endParaRPr lang="zh-TW" altLang="en-US" sz="2000" dirty="0"/>
                    </a:p>
                  </a:txBody>
                  <a:tcPr/>
                </a:tc>
              </a:tr>
              <a:tr h="1153721">
                <a:tc>
                  <a:txBody>
                    <a:bodyPr/>
                    <a:lstStyle/>
                    <a:p>
                      <a:r>
                        <a:rPr lang="zh-TW" altLang="en-US" sz="2000" dirty="0" smtClean="0"/>
                        <a:t>缺點</a:t>
                      </a:r>
                      <a:endParaRPr lang="zh-TW" altLang="en-US" sz="2000" dirty="0"/>
                    </a:p>
                  </a:txBody>
                  <a:tcPr/>
                </a:tc>
                <a:tc>
                  <a:txBody>
                    <a:bodyPr/>
                    <a:lstStyle/>
                    <a:p>
                      <a:r>
                        <a:rPr lang="zh-TW" altLang="en-US" sz="2000" dirty="0" smtClean="0"/>
                        <a:t>過度依賴供應商</a:t>
                      </a:r>
                      <a:endParaRPr lang="en-US" altLang="zh-TW" sz="2000" dirty="0" smtClean="0"/>
                    </a:p>
                    <a:p>
                      <a:r>
                        <a:rPr lang="zh-TW" altLang="en-US" sz="2000" dirty="0" smtClean="0"/>
                        <a:t>產生長鞭效應與庫存問題</a:t>
                      </a:r>
                      <a:endParaRPr lang="en-US" altLang="zh-TW" sz="2000" dirty="0" smtClean="0"/>
                    </a:p>
                    <a:p>
                      <a:r>
                        <a:rPr lang="zh-TW" altLang="en-US" sz="2000" dirty="0" smtClean="0"/>
                        <a:t>增加物流成本</a:t>
                      </a:r>
                      <a:endParaRPr lang="en-US" altLang="zh-TW" sz="2000" dirty="0" smtClean="0"/>
                    </a:p>
                    <a:p>
                      <a:endParaRPr lang="zh-TW" altLang="en-US" sz="2000" dirty="0"/>
                    </a:p>
                  </a:txBody>
                  <a:tcPr/>
                </a:tc>
                <a:tc>
                  <a:txBody>
                    <a:bodyPr/>
                    <a:lstStyle/>
                    <a:p>
                      <a:r>
                        <a:rPr lang="zh-TW" altLang="en-US" sz="2000" dirty="0" smtClean="0"/>
                        <a:t>全部自己做</a:t>
                      </a:r>
                      <a:endParaRPr lang="zh-TW" altLang="en-US" sz="2000" dirty="0"/>
                    </a:p>
                  </a:txBody>
                  <a:tcPr/>
                </a:tc>
              </a:tr>
            </a:tbl>
          </a:graphicData>
        </a:graphic>
      </p:graphicFrame>
      <p:sp>
        <p:nvSpPr>
          <p:cNvPr id="4" name="標題 3"/>
          <p:cNvSpPr txBox="1">
            <a:spLocks/>
          </p:cNvSpPr>
          <p:nvPr/>
        </p:nvSpPr>
        <p:spPr>
          <a:xfrm>
            <a:off x="-468560" y="4018"/>
            <a:ext cx="10009112" cy="1264742"/>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4400" b="1" dirty="0">
                <a:solidFill>
                  <a:schemeClr val="bg1"/>
                </a:solidFill>
                <a:latin typeface="微軟正黑體" pitchFamily="34" charset="-120"/>
                <a:ea typeface="微軟正黑體" pitchFamily="34" charset="-120"/>
              </a:rPr>
              <a:t>SPA</a:t>
            </a:r>
            <a:r>
              <a:rPr lang="zh-TW" altLang="en-US" sz="4400" b="1" dirty="0">
                <a:solidFill>
                  <a:schemeClr val="bg1"/>
                </a:solidFill>
                <a:latin typeface="微軟正黑體" pitchFamily="34" charset="-120"/>
                <a:ea typeface="微軟正黑體" pitchFamily="34" charset="-120"/>
              </a:rPr>
              <a:t>模式</a:t>
            </a:r>
            <a:r>
              <a:rPr lang="en-US" altLang="zh-TW" sz="4400" b="1" dirty="0" err="1">
                <a:solidFill>
                  <a:schemeClr val="bg1"/>
                </a:solidFill>
                <a:latin typeface="微軟正黑體" pitchFamily="34" charset="-120"/>
                <a:ea typeface="微軟正黑體" pitchFamily="34" charset="-120"/>
              </a:rPr>
              <a:t>v.s</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傳統零售業模式</a:t>
            </a:r>
            <a:endParaRPr kumimoji="0" lang="zh-TW" altLang="en-US" sz="5400" b="1"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401817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49" name="物件 7"/>
          <p:cNvPicPr>
            <a:picLocks noChangeArrowheads="1"/>
          </p:cNvPicPr>
          <p:nvPr/>
        </p:nvPicPr>
        <p:blipFill>
          <a:blip r:embed="rId3"/>
          <a:srcRect l="-1711" t="-8546" r="-4315" b="-606"/>
          <a:stretch>
            <a:fillRect/>
          </a:stretch>
        </p:blipFill>
        <p:spPr bwMode="auto">
          <a:xfrm>
            <a:off x="142860" y="-4539"/>
            <a:ext cx="8858280" cy="6572272"/>
          </a:xfrm>
          <a:prstGeom prst="rect">
            <a:avLst/>
          </a:prstGeom>
          <a:noFill/>
        </p:spPr>
      </p:pic>
      <p:sp>
        <p:nvSpPr>
          <p:cNvPr id="4" name="標題 3"/>
          <p:cNvSpPr txBox="1">
            <a:spLocks/>
          </p:cNvSpPr>
          <p:nvPr/>
        </p:nvSpPr>
        <p:spPr>
          <a:xfrm>
            <a:off x="-468560" y="0"/>
            <a:ext cx="9865096" cy="1327961"/>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5400" b="1" dirty="0">
                <a:solidFill>
                  <a:schemeClr val="bg1"/>
                </a:solidFill>
                <a:latin typeface="微軟正黑體" pitchFamily="34" charset="-120"/>
                <a:ea typeface="微軟正黑體" pitchFamily="34" charset="-120"/>
              </a:rPr>
              <a:t>UNIQLO</a:t>
            </a:r>
            <a:r>
              <a:rPr lang="zh-TW" altLang="en-US" sz="5400" b="1" dirty="0" smtClean="0">
                <a:solidFill>
                  <a:schemeClr val="bg1"/>
                </a:solidFill>
                <a:latin typeface="微軟正黑體" pitchFamily="34" charset="-120"/>
                <a:ea typeface="微軟正黑體" pitchFamily="34" charset="-120"/>
              </a:rPr>
              <a:t>供應</a:t>
            </a:r>
            <a:r>
              <a:rPr lang="zh-TW" altLang="en-US" sz="5400" b="1" dirty="0">
                <a:solidFill>
                  <a:schemeClr val="bg1"/>
                </a:solidFill>
                <a:latin typeface="微軟正黑體" pitchFamily="34" charset="-120"/>
                <a:ea typeface="微軟正黑體" pitchFamily="34" charset="-120"/>
              </a:rPr>
              <a:t>鏈管理模式</a:t>
            </a:r>
            <a:endParaRPr kumimoji="0" lang="zh-TW" altLang="en-US" sz="5400" b="1"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334106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Autofit/>
          </a:bodyPr>
          <a:lstStyle/>
          <a:p>
            <a:r>
              <a:rPr lang="zh-TW" altLang="en-US" sz="3600" dirty="0" smtClean="0"/>
              <a:t/>
            </a:r>
            <a:br>
              <a:rPr lang="zh-TW" altLang="en-US" sz="3600" dirty="0" smtClean="0"/>
            </a:br>
            <a:endParaRPr lang="zh-TW" altLang="en-US" sz="36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49" name="Picture 1" descr="nav"/>
          <p:cNvPicPr>
            <a:picLocks noChangeAspect="1" noChangeArrowheads="1"/>
          </p:cNvPicPr>
          <p:nvPr/>
        </p:nvPicPr>
        <p:blipFill>
          <a:blip r:embed="rId3"/>
          <a:srcRect/>
          <a:stretch>
            <a:fillRect/>
          </a:stretch>
        </p:blipFill>
        <p:spPr bwMode="auto">
          <a:xfrm>
            <a:off x="571472" y="2071678"/>
            <a:ext cx="7955086" cy="3862629"/>
          </a:xfrm>
          <a:prstGeom prst="rect">
            <a:avLst/>
          </a:prstGeom>
          <a:noFill/>
        </p:spPr>
      </p:pic>
      <p:sp>
        <p:nvSpPr>
          <p:cNvPr id="6" name="標題 3"/>
          <p:cNvSpPr txBox="1">
            <a:spLocks/>
          </p:cNvSpPr>
          <p:nvPr/>
        </p:nvSpPr>
        <p:spPr>
          <a:xfrm>
            <a:off x="-540568" y="18900"/>
            <a:ext cx="10081120" cy="1393875"/>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zh-TW" altLang="en-US" sz="4400" dirty="0">
                <a:solidFill>
                  <a:schemeClr val="bg1"/>
                </a:solidFill>
                <a:latin typeface="微軟正黑體" pitchFamily="34" charset="-120"/>
                <a:ea typeface="微軟正黑體" pitchFamily="34" charset="-120"/>
              </a:rPr>
              <a:t>實現低價格及高品質的</a:t>
            </a:r>
            <a:r>
              <a:rPr lang="en-US" altLang="zh-TW" sz="4400" dirty="0">
                <a:solidFill>
                  <a:schemeClr val="bg1"/>
                </a:solidFill>
                <a:latin typeface="微軟正黑體" pitchFamily="34" charset="-120"/>
                <a:ea typeface="微軟正黑體" pitchFamily="34" charset="-120"/>
              </a:rPr>
              <a:t>SPA Model</a:t>
            </a:r>
            <a:br>
              <a:rPr lang="en-US" altLang="zh-TW" sz="4400" dirty="0">
                <a:solidFill>
                  <a:schemeClr val="bg1"/>
                </a:solidFill>
                <a:latin typeface="微軟正黑體" pitchFamily="34" charset="-120"/>
                <a:ea typeface="微軟正黑體" pitchFamily="34" charset="-120"/>
              </a:rPr>
            </a:br>
            <a:r>
              <a:rPr lang="en-US" altLang="zh-TW" sz="4400" dirty="0">
                <a:solidFill>
                  <a:schemeClr val="bg1"/>
                </a:solidFill>
                <a:latin typeface="微軟正黑體" pitchFamily="34" charset="-120"/>
                <a:ea typeface="微軟正黑體" pitchFamily="34" charset="-120"/>
              </a:rPr>
              <a:t>(</a:t>
            </a:r>
            <a:r>
              <a:rPr lang="zh-TW" altLang="en-US" sz="4400" dirty="0">
                <a:solidFill>
                  <a:schemeClr val="bg1"/>
                </a:solidFill>
                <a:latin typeface="微軟正黑體" pitchFamily="34" charset="-120"/>
                <a:ea typeface="微軟正黑體" pitchFamily="34" charset="-120"/>
              </a:rPr>
              <a:t>製造零售業</a:t>
            </a:r>
            <a:r>
              <a:rPr lang="en-US" altLang="zh-TW" sz="4400" dirty="0">
                <a:solidFill>
                  <a:schemeClr val="bg1"/>
                </a:solidFill>
                <a:latin typeface="微軟正黑體" pitchFamily="34" charset="-120"/>
                <a:ea typeface="微軟正黑體" pitchFamily="34" charset="-120"/>
              </a:rPr>
              <a:t>)</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81186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143000"/>
          </a:xfrm>
        </p:spPr>
        <p:txBody>
          <a:bodyPr>
            <a:normAutofit fontScale="90000"/>
          </a:bodyPr>
          <a:lstStyle/>
          <a:p>
            <a:r>
              <a:rPr lang="en-US" altLang="zh-TW" b="1" dirty="0">
                <a:latin typeface="微軟正黑體" pitchFamily="34" charset="-120"/>
                <a:ea typeface="微軟正黑體" pitchFamily="34" charset="-120"/>
              </a:rPr>
              <a:t>UNIQLO</a:t>
            </a:r>
            <a:r>
              <a:rPr lang="zh-TW" altLang="en-US" b="1" dirty="0">
                <a:latin typeface="微軟正黑體" pitchFamily="34" charset="-120"/>
                <a:ea typeface="微軟正黑體" pitchFamily="34" charset="-120"/>
              </a:rPr>
              <a:t>生產作業管理 </a:t>
            </a:r>
            <a:r>
              <a:rPr lang="zh-TW" altLang="en-US" b="1" dirty="0" smtClean="0">
                <a:latin typeface="微軟正黑體" pitchFamily="34" charset="-120"/>
                <a:ea typeface="微軟正黑體" pitchFamily="34" charset="-120"/>
              </a:rPr>
              <a:t/>
            </a:r>
            <a:br>
              <a:rPr lang="zh-TW" altLang="en-US" b="1" dirty="0" smtClean="0">
                <a:latin typeface="微軟正黑體" pitchFamily="34" charset="-120"/>
                <a:ea typeface="微軟正黑體" pitchFamily="34" charset="-120"/>
              </a:rPr>
            </a:br>
            <a:endParaRPr lang="zh-TW" altLang="en-US" dirty="0"/>
          </a:p>
        </p:txBody>
      </p:sp>
      <p:sp>
        <p:nvSpPr>
          <p:cNvPr id="3" name="內容版面配置區 2"/>
          <p:cNvSpPr>
            <a:spLocks noGrp="1"/>
          </p:cNvSpPr>
          <p:nvPr>
            <p:ph idx="1"/>
          </p:nvPr>
        </p:nvSpPr>
        <p:spPr/>
        <p:txBody>
          <a:bodyPr/>
          <a:lstStyle/>
          <a:p>
            <a:pPr marL="0" indent="0" algn="ctr">
              <a:buNone/>
            </a:pPr>
            <a:endParaRPr lang="en-US" altLang="zh-TW" dirty="0" smtClean="0">
              <a:latin typeface="微軟正黑體" pitchFamily="34" charset="-120"/>
              <a:ea typeface="微軟正黑體" pitchFamily="34" charset="-120"/>
            </a:endParaRPr>
          </a:p>
          <a:p>
            <a:pPr marL="0" indent="0" algn="ctr">
              <a:buNone/>
            </a:pPr>
            <a:endParaRPr lang="en-US" altLang="zh-TW" dirty="0">
              <a:latin typeface="微軟正黑體" pitchFamily="34" charset="-120"/>
              <a:ea typeface="微軟正黑體" pitchFamily="34" charset="-120"/>
            </a:endParaRPr>
          </a:p>
          <a:p>
            <a:pPr marL="0" indent="0" algn="ctr">
              <a:buNone/>
            </a:pPr>
            <a:endParaRPr lang="en-US" altLang="zh-TW" dirty="0" smtClean="0">
              <a:latin typeface="微軟正黑體" pitchFamily="34" charset="-120"/>
              <a:ea typeface="微軟正黑體" pitchFamily="34" charset="-120"/>
            </a:endParaRPr>
          </a:p>
          <a:p>
            <a:pPr marL="0" indent="0" algn="ctr">
              <a:buNone/>
            </a:pPr>
            <a:r>
              <a:rPr lang="zh-TW" altLang="en-US" dirty="0" smtClean="0">
                <a:solidFill>
                  <a:srgbClr val="FF0000"/>
                </a:solidFill>
                <a:latin typeface="微軟正黑體" pitchFamily="34" charset="-120"/>
                <a:ea typeface="微軟正黑體" pitchFamily="34" charset="-120"/>
              </a:rPr>
              <a:t>報告者 林慈瑞</a:t>
            </a:r>
            <a:endParaRPr lang="zh-TW" altLang="en-US" dirty="0">
              <a:solidFill>
                <a:srgbClr val="FF0000"/>
              </a:solidFill>
              <a:latin typeface="微軟正黑體" pitchFamily="34" charset="-120"/>
              <a:ea typeface="微軟正黑體" pitchFamily="34" charset="-120"/>
            </a:endParaRPr>
          </a:p>
        </p:txBody>
      </p:sp>
      <p:sp>
        <p:nvSpPr>
          <p:cNvPr id="4" name="標題 3"/>
          <p:cNvSpPr txBox="1">
            <a:spLocks/>
          </p:cNvSpPr>
          <p:nvPr/>
        </p:nvSpPr>
        <p:spPr>
          <a:xfrm>
            <a:off x="0" y="309265"/>
            <a:ext cx="9144000" cy="11430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4000" b="1" dirty="0">
                <a:solidFill>
                  <a:schemeClr val="bg1"/>
                </a:solidFill>
                <a:latin typeface="微軟正黑體" pitchFamily="34" charset="-120"/>
                <a:ea typeface="微軟正黑體" pitchFamily="34" charset="-120"/>
              </a:rPr>
              <a:t>UNIQLO</a:t>
            </a:r>
            <a:r>
              <a:rPr lang="zh-TW" altLang="en-US" sz="4000" b="1" dirty="0">
                <a:solidFill>
                  <a:schemeClr val="bg1"/>
                </a:solidFill>
                <a:latin typeface="微軟正黑體" pitchFamily="34" charset="-120"/>
                <a:ea typeface="微軟正黑體" pitchFamily="34" charset="-120"/>
              </a:rPr>
              <a:t>生產作業管理</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1694996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latin typeface="微軟正黑體" pitchFamily="34" charset="-120"/>
                <a:ea typeface="微軟正黑體" pitchFamily="34" charset="-120"/>
              </a:rPr>
              <a:t>R&amp;D</a:t>
            </a:r>
            <a:r>
              <a:rPr lang="zh-TW" altLang="en-US" dirty="0">
                <a:solidFill>
                  <a:srgbClr val="FF0000"/>
                </a:solidFill>
                <a:latin typeface="微軟正黑體" pitchFamily="34" charset="-120"/>
                <a:ea typeface="微軟正黑體" pitchFamily="34" charset="-120"/>
              </a:rPr>
              <a:t>中心</a:t>
            </a:r>
          </a:p>
          <a:p>
            <a:r>
              <a:rPr lang="zh-TW" altLang="en-US" dirty="0" smtClean="0">
                <a:solidFill>
                  <a:srgbClr val="FF0000"/>
                </a:solidFill>
                <a:latin typeface="微軟正黑體" pitchFamily="34" charset="-120"/>
                <a:ea typeface="微軟正黑體" pitchFamily="34" charset="-120"/>
              </a:rPr>
              <a:t>總部</a:t>
            </a:r>
            <a:endParaRPr lang="en-US" altLang="zh-TW" dirty="0" smtClean="0">
              <a:solidFill>
                <a:srgbClr val="FF0000"/>
              </a:solidFill>
              <a:latin typeface="微軟正黑體" pitchFamily="34" charset="-120"/>
              <a:ea typeface="微軟正黑體" pitchFamily="34" charset="-120"/>
            </a:endParaRPr>
          </a:p>
          <a:p>
            <a:r>
              <a:rPr lang="zh-TW" altLang="en-US" dirty="0" smtClean="0">
                <a:solidFill>
                  <a:srgbClr val="FF0000"/>
                </a:solidFill>
                <a:latin typeface="微軟正黑體" pitchFamily="34" charset="-120"/>
                <a:ea typeface="微軟正黑體" pitchFamily="34" charset="-120"/>
              </a:rPr>
              <a:t>布料開發</a:t>
            </a:r>
            <a:endParaRPr lang="en-US" altLang="zh-TW" dirty="0" smtClean="0">
              <a:solidFill>
                <a:srgbClr val="FF0000"/>
              </a:solidFill>
              <a:latin typeface="微軟正黑體" pitchFamily="34" charset="-120"/>
              <a:ea typeface="微軟正黑體" pitchFamily="34" charset="-120"/>
            </a:endParaRPr>
          </a:p>
          <a:p>
            <a:r>
              <a:rPr lang="zh-TW" altLang="en-US" dirty="0" smtClean="0">
                <a:solidFill>
                  <a:srgbClr val="FF0000"/>
                </a:solidFill>
                <a:latin typeface="微軟正黑體" pitchFamily="34" charset="-120"/>
                <a:ea typeface="微軟正黑體" pitchFamily="34" charset="-120"/>
              </a:rPr>
              <a:t>工廠</a:t>
            </a:r>
            <a:endParaRPr lang="en-US" altLang="zh-TW" dirty="0" smtClean="0">
              <a:solidFill>
                <a:srgbClr val="FF0000"/>
              </a:solidFill>
              <a:latin typeface="微軟正黑體" pitchFamily="34" charset="-120"/>
              <a:ea typeface="微軟正黑體" pitchFamily="34" charset="-120"/>
            </a:endParaRPr>
          </a:p>
          <a:p>
            <a:r>
              <a:rPr lang="zh-TW" altLang="en-US" dirty="0" smtClean="0">
                <a:solidFill>
                  <a:srgbClr val="FF0000"/>
                </a:solidFill>
                <a:latin typeface="微軟正黑體" pitchFamily="34" charset="-120"/>
                <a:ea typeface="微軟正黑體" pitchFamily="34" charset="-120"/>
              </a:rPr>
              <a:t>展店 </a:t>
            </a:r>
            <a:endParaRPr lang="zh-TW" altLang="en-US" dirty="0">
              <a:solidFill>
                <a:srgbClr val="FF0000"/>
              </a:solidFill>
              <a:latin typeface="微軟正黑體" pitchFamily="34" charset="-120"/>
              <a:ea typeface="微軟正黑體" pitchFamily="34" charset="-120"/>
            </a:endParaRPr>
          </a:p>
        </p:txBody>
      </p:sp>
      <p:sp>
        <p:nvSpPr>
          <p:cNvPr id="4" name="標題 3"/>
          <p:cNvSpPr txBox="1">
            <a:spLocks/>
          </p:cNvSpPr>
          <p:nvPr/>
        </p:nvSpPr>
        <p:spPr>
          <a:xfrm>
            <a:off x="-252536" y="0"/>
            <a:ext cx="9505056" cy="1452265"/>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4000" b="1" dirty="0">
                <a:solidFill>
                  <a:schemeClr val="bg1"/>
                </a:solidFill>
                <a:latin typeface="微軟正黑體" pitchFamily="34" charset="-120"/>
                <a:ea typeface="微軟正黑體" pitchFamily="34" charset="-120"/>
              </a:rPr>
              <a:t>UNIQLO</a:t>
            </a:r>
            <a:r>
              <a:rPr lang="zh-TW" altLang="en-US" sz="4000" b="1" dirty="0">
                <a:solidFill>
                  <a:schemeClr val="bg1"/>
                </a:solidFill>
                <a:latin typeface="微軟正黑體" pitchFamily="34" charset="-120"/>
                <a:ea typeface="微軟正黑體" pitchFamily="34" charset="-120"/>
              </a:rPr>
              <a:t>生產作業管理</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564904"/>
            <a:ext cx="4667250" cy="4667250"/>
          </a:xfrm>
          <a:prstGeom prst="rect">
            <a:avLst/>
          </a:prstGeom>
        </p:spPr>
      </p:pic>
    </p:spTree>
    <p:extLst>
      <p:ext uri="{BB962C8B-B14F-4D97-AF65-F5344CB8AC3E}">
        <p14:creationId xmlns:p14="http://schemas.microsoft.com/office/powerpoint/2010/main" val="36851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a:blip r:embed="rId2"/>
          <a:srcRect l="27811" t="39884" r="29027" b="32081"/>
          <a:stretch>
            <a:fillRect/>
          </a:stretch>
        </p:blipFill>
        <p:spPr bwMode="auto">
          <a:xfrm>
            <a:off x="1475656" y="2015540"/>
            <a:ext cx="7427985" cy="3573699"/>
          </a:xfrm>
          <a:prstGeom prst="rect">
            <a:avLst/>
          </a:prstGeom>
          <a:noFill/>
          <a:ln w="9525">
            <a:noFill/>
            <a:miter lim="800000"/>
            <a:headEnd/>
            <a:tailEnd/>
          </a:ln>
        </p:spPr>
      </p:pic>
      <p:sp>
        <p:nvSpPr>
          <p:cNvPr id="6" name="文字方塊 5"/>
          <p:cNvSpPr txBox="1"/>
          <p:nvPr/>
        </p:nvSpPr>
        <p:spPr>
          <a:xfrm>
            <a:off x="323527" y="2348880"/>
            <a:ext cx="800219" cy="461665"/>
          </a:xfrm>
          <a:prstGeom prst="rect">
            <a:avLst/>
          </a:prstGeom>
          <a:solidFill>
            <a:srgbClr val="C00000"/>
          </a:solidFill>
        </p:spPr>
        <p:txBody>
          <a:bodyPr wrap="none" rtlCol="0">
            <a:spAutoFit/>
          </a:bodyPr>
          <a:lstStyle/>
          <a:p>
            <a:pPr algn="r"/>
            <a:r>
              <a:rPr lang="zh-TW" altLang="en-US" sz="2400" b="1" dirty="0">
                <a:solidFill>
                  <a:schemeClr val="bg1"/>
                </a:solidFill>
                <a:latin typeface="微軟正黑體" pitchFamily="34" charset="-120"/>
                <a:ea typeface="微軟正黑體" pitchFamily="34" charset="-120"/>
              </a:rPr>
              <a:t>紐約</a:t>
            </a:r>
          </a:p>
        </p:txBody>
      </p:sp>
      <p:sp>
        <p:nvSpPr>
          <p:cNvPr id="7" name="文字方塊 6"/>
          <p:cNvSpPr txBox="1"/>
          <p:nvPr/>
        </p:nvSpPr>
        <p:spPr>
          <a:xfrm>
            <a:off x="323528" y="1752889"/>
            <a:ext cx="800219" cy="461665"/>
          </a:xfrm>
          <a:prstGeom prst="rect">
            <a:avLst/>
          </a:prstGeom>
          <a:solidFill>
            <a:srgbClr val="C00000"/>
          </a:solidFill>
          <a:ln>
            <a:noFill/>
          </a:ln>
        </p:spPr>
        <p:txBody>
          <a:bodyPr wrap="none" rtlCol="0">
            <a:spAutoFit/>
          </a:bodyPr>
          <a:lstStyle/>
          <a:p>
            <a:r>
              <a:rPr lang="zh-TW" altLang="en-US" sz="2400" b="1" dirty="0">
                <a:solidFill>
                  <a:schemeClr val="bg1"/>
                </a:solidFill>
                <a:latin typeface="微軟正黑體" pitchFamily="34" charset="-120"/>
                <a:ea typeface="微軟正黑體" pitchFamily="34" charset="-120"/>
              </a:rPr>
              <a:t>東京</a:t>
            </a:r>
          </a:p>
        </p:txBody>
      </p:sp>
      <p:sp>
        <p:nvSpPr>
          <p:cNvPr id="8" name="標題 3"/>
          <p:cNvSpPr txBox="1">
            <a:spLocks/>
          </p:cNvSpPr>
          <p:nvPr/>
        </p:nvSpPr>
        <p:spPr>
          <a:xfrm>
            <a:off x="-324544" y="0"/>
            <a:ext cx="9649072" cy="133164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zh-TW" altLang="en-US" sz="4000" b="1" dirty="0">
                <a:solidFill>
                  <a:schemeClr val="bg1"/>
                </a:solidFill>
                <a:latin typeface="微軟正黑體" pitchFamily="34" charset="-120"/>
                <a:ea typeface="微軟正黑體" pitchFamily="34" charset="-120"/>
              </a:rPr>
              <a:t>全球</a:t>
            </a:r>
            <a:r>
              <a:rPr lang="en-US" altLang="zh-TW" sz="4000" b="1" dirty="0">
                <a:solidFill>
                  <a:schemeClr val="bg1"/>
                </a:solidFill>
                <a:latin typeface="微軟正黑體" pitchFamily="34" charset="-120"/>
                <a:ea typeface="微軟正黑體" pitchFamily="34" charset="-120"/>
              </a:rPr>
              <a:t>R&amp;D</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287224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229600" cy="1143000"/>
          </a:xfrm>
        </p:spPr>
        <p:txBody>
          <a:bodyPr/>
          <a:lstStyle/>
          <a:p>
            <a:endParaRPr lang="zh-TW" altLang="en-US"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34213739"/>
              </p:ext>
            </p:extLst>
          </p:nvPr>
        </p:nvGraphicFramePr>
        <p:xfrm>
          <a:off x="2756575" y="1124744"/>
          <a:ext cx="3630850" cy="5301209"/>
        </p:xfrm>
        <a:graphic>
          <a:graphicData uri="http://schemas.openxmlformats.org/drawingml/2006/table">
            <a:tbl>
              <a:tblPr firstRow="1" bandRow="1">
                <a:tableStyleId>{BDBED569-4797-4DF1-A0F4-6AAB3CD982D8}</a:tableStyleId>
              </a:tblPr>
              <a:tblGrid>
                <a:gridCol w="3630850"/>
              </a:tblGrid>
              <a:tr h="1338090">
                <a:tc>
                  <a:txBody>
                    <a:bodyPr/>
                    <a:lstStyle/>
                    <a:p>
                      <a:pPr lvl="0" algn="ctr"/>
                      <a:endParaRPr lang="en-US" altLang="zh-TW" sz="2500" b="1" kern="1200" dirty="0" smtClean="0">
                        <a:solidFill>
                          <a:schemeClr val="bg1"/>
                        </a:solidFill>
                        <a:effectLst/>
                        <a:latin typeface="微軟正黑體" pitchFamily="34" charset="-120"/>
                        <a:ea typeface="微軟正黑體" pitchFamily="34" charset="-120"/>
                      </a:endParaRPr>
                    </a:p>
                    <a:p>
                      <a:pPr lvl="0" algn="ctr"/>
                      <a:r>
                        <a:rPr lang="zh-TW" altLang="zh-TW" sz="2500" b="1" kern="1200" dirty="0" smtClean="0">
                          <a:solidFill>
                            <a:schemeClr val="bg1"/>
                          </a:solidFill>
                          <a:effectLst/>
                          <a:latin typeface="微軟正黑體" pitchFamily="34" charset="-120"/>
                          <a:ea typeface="微軟正黑體" pitchFamily="34" charset="-120"/>
                        </a:rPr>
                        <a:t>公司簡介</a:t>
                      </a:r>
                      <a:r>
                        <a:rPr lang="en-US" altLang="zh-TW" sz="2500" b="1" kern="1200" dirty="0" smtClean="0">
                          <a:solidFill>
                            <a:schemeClr val="bg1"/>
                          </a:solidFill>
                          <a:effectLst/>
                          <a:latin typeface="微軟正黑體" pitchFamily="34" charset="-120"/>
                          <a:ea typeface="微軟正黑體" pitchFamily="34" charset="-120"/>
                        </a:rPr>
                        <a:t>     </a:t>
                      </a:r>
                      <a:endParaRPr lang="zh-TW" altLang="zh-TW" sz="2500" b="1" kern="1200" dirty="0" smtClean="0">
                        <a:solidFill>
                          <a:schemeClr val="bg1"/>
                        </a:solidFill>
                        <a:effectLst/>
                        <a:latin typeface="微軟正黑體" pitchFamily="34" charset="-120"/>
                        <a:ea typeface="微軟正黑體" pitchFamily="34" charset="-120"/>
                        <a:cs typeface="+mn-cs"/>
                      </a:endParaRPr>
                    </a:p>
                  </a:txBody>
                  <a:tcPr marL="127006" marR="127006" marT="63503" marB="63503">
                    <a:solidFill>
                      <a:srgbClr val="FF0000"/>
                    </a:solidFill>
                  </a:tcPr>
                </a:tc>
              </a:tr>
              <a:tr h="15673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500" b="1" kern="1200" dirty="0" smtClean="0">
                        <a:solidFill>
                          <a:schemeClr val="bg1"/>
                        </a:solidFill>
                        <a:effectLst/>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500" b="1" kern="1200" dirty="0" smtClean="0">
                          <a:solidFill>
                            <a:schemeClr val="bg1"/>
                          </a:solidFill>
                          <a:effectLst/>
                          <a:latin typeface="微軟正黑體" pitchFamily="34" charset="-120"/>
                          <a:ea typeface="微軟正黑體" pitchFamily="34" charset="-120"/>
                        </a:rPr>
                        <a:t>企業經營策略</a:t>
                      </a:r>
                      <a:endParaRPr lang="zh-TW" altLang="en-US" sz="2500" b="1" dirty="0" smtClean="0">
                        <a:solidFill>
                          <a:schemeClr val="bg1"/>
                        </a:solidFill>
                        <a:latin typeface="微軟正黑體" pitchFamily="34" charset="-120"/>
                        <a:ea typeface="微軟正黑體" pitchFamily="34" charset="-120"/>
                      </a:endParaRPr>
                    </a:p>
                    <a:p>
                      <a:pPr algn="ctr"/>
                      <a:endParaRPr lang="zh-TW" altLang="en-US" sz="2500" b="1" dirty="0">
                        <a:solidFill>
                          <a:schemeClr val="bg1"/>
                        </a:solidFill>
                        <a:latin typeface="微軟正黑體" pitchFamily="34" charset="-120"/>
                        <a:ea typeface="微軟正黑體" pitchFamily="34" charset="-120"/>
                      </a:endParaRPr>
                    </a:p>
                  </a:txBody>
                  <a:tcPr marL="127006" marR="127006" marT="63503" marB="63503">
                    <a:solidFill>
                      <a:srgbClr val="FF0000"/>
                    </a:solidFill>
                  </a:tcPr>
                </a:tc>
              </a:tr>
              <a:tr h="1197874">
                <a:tc>
                  <a:txBody>
                    <a:bodyPr/>
                    <a:lstStyle/>
                    <a:p>
                      <a:pPr algn="ctr"/>
                      <a:endParaRPr lang="en-US" altLang="zh-TW" sz="2500" b="1" kern="1200" dirty="0" smtClean="0">
                        <a:solidFill>
                          <a:schemeClr val="bg1"/>
                        </a:solidFill>
                        <a:effectLst/>
                        <a:latin typeface="微軟正黑體" pitchFamily="34" charset="-120"/>
                        <a:ea typeface="微軟正黑體" pitchFamily="34" charset="-120"/>
                      </a:endParaRPr>
                    </a:p>
                    <a:p>
                      <a:pPr algn="ctr"/>
                      <a:r>
                        <a:rPr lang="en-US" altLang="zh-TW" sz="2500" b="1" kern="1200" dirty="0" smtClean="0">
                          <a:solidFill>
                            <a:schemeClr val="bg1"/>
                          </a:solidFill>
                          <a:effectLst/>
                          <a:latin typeface="微軟正黑體" pitchFamily="34" charset="-120"/>
                          <a:ea typeface="微軟正黑體" pitchFamily="34" charset="-120"/>
                        </a:rPr>
                        <a:t>UNIQLO</a:t>
                      </a:r>
                      <a:r>
                        <a:rPr lang="zh-TW" altLang="en-US" sz="2500" b="1" kern="1200" dirty="0" smtClean="0">
                          <a:solidFill>
                            <a:schemeClr val="bg1"/>
                          </a:solidFill>
                          <a:effectLst/>
                          <a:latin typeface="微軟正黑體" pitchFamily="34" charset="-120"/>
                          <a:ea typeface="微軟正黑體" pitchFamily="34" charset="-120"/>
                        </a:rPr>
                        <a:t>經營模式 </a:t>
                      </a:r>
                      <a:endParaRPr lang="zh-TW" altLang="en-US" sz="2500" b="1" dirty="0">
                        <a:solidFill>
                          <a:schemeClr val="bg1"/>
                        </a:solidFill>
                        <a:latin typeface="微軟正黑體" pitchFamily="34" charset="-120"/>
                        <a:ea typeface="微軟正黑體" pitchFamily="34" charset="-120"/>
                      </a:endParaRPr>
                    </a:p>
                  </a:txBody>
                  <a:tcPr marL="127006" marR="127006" marT="63503" marB="63503">
                    <a:solidFill>
                      <a:srgbClr val="FF0000"/>
                    </a:solidFill>
                  </a:tcPr>
                </a:tc>
              </a:tr>
              <a:tr h="1197874">
                <a:tc>
                  <a:txBody>
                    <a:bodyPr/>
                    <a:lstStyle/>
                    <a:p>
                      <a:pPr algn="ctr"/>
                      <a:endParaRPr lang="en-US" altLang="zh-TW" sz="2500" b="1" kern="1200" dirty="0" smtClean="0">
                        <a:solidFill>
                          <a:schemeClr val="bg1"/>
                        </a:solidFill>
                        <a:effectLst/>
                        <a:latin typeface="微軟正黑體" pitchFamily="34" charset="-120"/>
                        <a:ea typeface="微軟正黑體" pitchFamily="34" charset="-120"/>
                      </a:endParaRPr>
                    </a:p>
                    <a:p>
                      <a:pPr algn="ctr"/>
                      <a:r>
                        <a:rPr lang="en-US" altLang="zh-TW" sz="2500" b="1" kern="1200" dirty="0" smtClean="0">
                          <a:solidFill>
                            <a:schemeClr val="bg1"/>
                          </a:solidFill>
                          <a:effectLst/>
                          <a:latin typeface="微軟正黑體" pitchFamily="34" charset="-120"/>
                          <a:ea typeface="微軟正黑體" pitchFamily="34" charset="-120"/>
                        </a:rPr>
                        <a:t>UNIQLO</a:t>
                      </a:r>
                      <a:r>
                        <a:rPr lang="zh-TW" altLang="en-US" sz="2500" b="1" kern="1200" dirty="0" smtClean="0">
                          <a:solidFill>
                            <a:schemeClr val="bg1"/>
                          </a:solidFill>
                          <a:effectLst/>
                          <a:latin typeface="微軟正黑體" pitchFamily="34" charset="-120"/>
                          <a:ea typeface="微軟正黑體" pitchFamily="34" charset="-120"/>
                        </a:rPr>
                        <a:t>生產作業管理 </a:t>
                      </a:r>
                      <a:endParaRPr lang="zh-TW" altLang="en-US" sz="2500" b="1" dirty="0">
                        <a:solidFill>
                          <a:schemeClr val="bg1"/>
                        </a:solidFill>
                        <a:latin typeface="微軟正黑體" pitchFamily="34" charset="-120"/>
                        <a:ea typeface="微軟正黑體" pitchFamily="34" charset="-120"/>
                      </a:endParaRPr>
                    </a:p>
                  </a:txBody>
                  <a:tcPr marL="127006" marR="127006" marT="63503" marB="63503">
                    <a:solidFill>
                      <a:srgbClr val="FF0000"/>
                    </a:solidFill>
                  </a:tcPr>
                </a:tc>
              </a:tr>
            </a:tbl>
          </a:graphicData>
        </a:graphic>
      </p:graphicFrame>
      <p:sp>
        <p:nvSpPr>
          <p:cNvPr id="6" name="圓角矩形 5"/>
          <p:cNvSpPr/>
          <p:nvPr/>
        </p:nvSpPr>
        <p:spPr>
          <a:xfrm>
            <a:off x="-180528" y="0"/>
            <a:ext cx="9649072" cy="936104"/>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5400" b="1" dirty="0">
                <a:solidFill>
                  <a:schemeClr val="bg1"/>
                </a:solidFill>
                <a:latin typeface="微軟正黑體" pitchFamily="34" charset="-120"/>
                <a:ea typeface="微軟正黑體" pitchFamily="34" charset="-120"/>
              </a:rPr>
              <a:t>報告流程</a:t>
            </a:r>
            <a:endParaRPr lang="zh-TW" altLang="en-US" sz="54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5" name="向下箭號 4"/>
          <p:cNvSpPr/>
          <p:nvPr/>
        </p:nvSpPr>
        <p:spPr>
          <a:xfrm>
            <a:off x="1835696" y="980728"/>
            <a:ext cx="1283543" cy="5907558"/>
          </a:xfrm>
          <a:prstGeom prst="downArrow">
            <a:avLst/>
          </a:prstGeom>
          <a:gradFill>
            <a:gsLst>
              <a:gs pos="100000">
                <a:srgbClr val="FF0000"/>
              </a:gs>
              <a:gs pos="100000">
                <a:srgbClr val="A4BCE7"/>
              </a:gs>
              <a:gs pos="100000">
                <a:srgbClr val="AEC3E9"/>
              </a:gs>
              <a:gs pos="100000">
                <a:srgbClr val="0070C0"/>
              </a:gs>
              <a:gs pos="0">
                <a:schemeClr val="bg2"/>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53688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42984"/>
            <a:ext cx="9144000" cy="7858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微軟正黑體" pitchFamily="34" charset="-120"/>
                <a:ea typeface="微軟正黑體" pitchFamily="34" charset="-120"/>
              </a:rPr>
              <a:t>店鋪開發。店舖設計</a:t>
            </a:r>
            <a:endParaRPr lang="zh-TW" altLang="en-US" sz="2800" b="1" dirty="0">
              <a:latin typeface="微軟正黑體" pitchFamily="34" charset="-120"/>
              <a:ea typeface="微軟正黑體" pitchFamily="34" charset="-120"/>
            </a:endParaRPr>
          </a:p>
        </p:txBody>
      </p:sp>
      <p:sp>
        <p:nvSpPr>
          <p:cNvPr id="5" name="矩形 4"/>
          <p:cNvSpPr/>
          <p:nvPr/>
        </p:nvSpPr>
        <p:spPr>
          <a:xfrm>
            <a:off x="0" y="2996952"/>
            <a:ext cx="9144000" cy="785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物流管理。庫存管理</a:t>
            </a:r>
          </a:p>
        </p:txBody>
      </p:sp>
      <p:sp>
        <p:nvSpPr>
          <p:cNvPr id="6" name="矩形 5"/>
          <p:cNvSpPr/>
          <p:nvPr/>
        </p:nvSpPr>
        <p:spPr>
          <a:xfrm>
            <a:off x="-14908" y="4941168"/>
            <a:ext cx="9267428" cy="7858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商品企劃。推廣宣傳</a:t>
            </a:r>
          </a:p>
        </p:txBody>
      </p:sp>
      <p:sp>
        <p:nvSpPr>
          <p:cNvPr id="2" name="矩形 1"/>
          <p:cNvSpPr/>
          <p:nvPr/>
        </p:nvSpPr>
        <p:spPr>
          <a:xfrm>
            <a:off x="0" y="1928802"/>
            <a:ext cx="9144000" cy="780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accent5">
                    <a:lumMod val="50000"/>
                  </a:schemeClr>
                </a:solidFill>
              </a:rPr>
              <a:t>→</a:t>
            </a:r>
            <a:r>
              <a:rPr lang="zh-TW" altLang="zh-TW" sz="2400" b="1" dirty="0" smtClean="0">
                <a:solidFill>
                  <a:schemeClr val="accent5">
                    <a:lumMod val="50000"/>
                  </a:schemeClr>
                </a:solidFill>
              </a:rPr>
              <a:t>為</a:t>
            </a:r>
            <a:r>
              <a:rPr lang="zh-TW" altLang="zh-TW" sz="2400" b="1" dirty="0">
                <a:solidFill>
                  <a:schemeClr val="accent5">
                    <a:lumMod val="50000"/>
                  </a:schemeClr>
                </a:solidFill>
              </a:rPr>
              <a:t>顧客提供方便快捷的優質店舖為目標</a:t>
            </a:r>
            <a:endParaRPr lang="zh-TW" altLang="en-US" sz="2400" b="1" dirty="0">
              <a:solidFill>
                <a:schemeClr val="accent5">
                  <a:lumMod val="50000"/>
                </a:schemeClr>
              </a:solidFill>
            </a:endParaRPr>
          </a:p>
        </p:txBody>
      </p:sp>
      <p:sp>
        <p:nvSpPr>
          <p:cNvPr id="7" name="矩形 6"/>
          <p:cNvSpPr/>
          <p:nvPr/>
        </p:nvSpPr>
        <p:spPr>
          <a:xfrm>
            <a:off x="-14908" y="3782770"/>
            <a:ext cx="9267428" cy="785818"/>
          </a:xfrm>
          <a:prstGeom prst="rect">
            <a:avLst/>
          </a:prstGeom>
          <a:solidFill>
            <a:srgbClr val="F47E1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rgbClr val="642F04"/>
                </a:solidFill>
              </a:rPr>
              <a:t>→</a:t>
            </a:r>
            <a:r>
              <a:rPr lang="zh-TW" altLang="zh-TW" sz="2800" b="1" dirty="0" smtClean="0">
                <a:solidFill>
                  <a:srgbClr val="642F04"/>
                </a:solidFill>
              </a:rPr>
              <a:t>適時</a:t>
            </a:r>
            <a:r>
              <a:rPr lang="zh-TW" altLang="zh-TW" sz="2800" b="1" dirty="0">
                <a:solidFill>
                  <a:srgbClr val="642F04"/>
                </a:solidFill>
              </a:rPr>
              <a:t>調整價格變更的時機</a:t>
            </a:r>
            <a:endParaRPr lang="zh-TW" altLang="en-US" sz="2800" b="1" dirty="0">
              <a:solidFill>
                <a:srgbClr val="642F04"/>
              </a:solidFill>
            </a:endParaRPr>
          </a:p>
        </p:txBody>
      </p:sp>
      <p:sp>
        <p:nvSpPr>
          <p:cNvPr id="8" name="矩形 7"/>
          <p:cNvSpPr/>
          <p:nvPr/>
        </p:nvSpPr>
        <p:spPr>
          <a:xfrm>
            <a:off x="0" y="5726986"/>
            <a:ext cx="9252520" cy="726350"/>
          </a:xfrm>
          <a:prstGeom prst="rect">
            <a:avLst/>
          </a:prstGeom>
          <a:solidFill>
            <a:srgbClr val="9D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461E64"/>
                </a:solidFill>
              </a:rPr>
              <a:t>→以每一季的商品</a:t>
            </a:r>
            <a:r>
              <a:rPr lang="zh-TW" altLang="en-US" sz="2400" b="1" dirty="0">
                <a:solidFill>
                  <a:srgbClr val="461E64"/>
                </a:solidFill>
              </a:rPr>
              <a:t>的核心</a:t>
            </a:r>
            <a:r>
              <a:rPr lang="zh-TW" altLang="en-US" sz="2400" b="1" dirty="0" smtClean="0">
                <a:solidFill>
                  <a:srgbClr val="461E64"/>
                </a:solidFill>
              </a:rPr>
              <a:t>概念為</a:t>
            </a:r>
            <a:r>
              <a:rPr lang="zh-TW" altLang="en-US" sz="2400" b="1" dirty="0">
                <a:solidFill>
                  <a:srgbClr val="461E64"/>
                </a:solidFill>
              </a:rPr>
              <a:t>軸心</a:t>
            </a:r>
            <a:r>
              <a:rPr lang="zh-TW" altLang="en-US" sz="2400" b="1" dirty="0" smtClean="0">
                <a:solidFill>
                  <a:srgbClr val="461E64"/>
                </a:solidFill>
              </a:rPr>
              <a:t>，進行商品推廣策略的制定</a:t>
            </a:r>
            <a:endParaRPr lang="zh-TW" altLang="en-US" sz="2400" b="1" dirty="0">
              <a:solidFill>
                <a:srgbClr val="461E64"/>
              </a:solidFill>
            </a:endParaRPr>
          </a:p>
        </p:txBody>
      </p:sp>
      <p:sp>
        <p:nvSpPr>
          <p:cNvPr id="9" name="標題 3"/>
          <p:cNvSpPr txBox="1">
            <a:spLocks/>
          </p:cNvSpPr>
          <p:nvPr/>
        </p:nvSpPr>
        <p:spPr>
          <a:xfrm>
            <a:off x="-324544" y="-16"/>
            <a:ext cx="9721080" cy="11430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zh-TW" altLang="en-US" sz="4000" b="1" dirty="0">
                <a:solidFill>
                  <a:schemeClr val="bg1"/>
                </a:solidFill>
                <a:latin typeface="微軟正黑體" pitchFamily="34" charset="-120"/>
                <a:ea typeface="微軟正黑體" pitchFamily="34" charset="-120"/>
              </a:rPr>
              <a:t>總部</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1584990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uq-01"/>
          <p:cNvPicPr>
            <a:picLocks noChangeAspect="1" noChangeArrowheads="1"/>
          </p:cNvPicPr>
          <p:nvPr/>
        </p:nvPicPr>
        <p:blipFill>
          <a:blip r:embed="rId2"/>
          <a:srcRect/>
          <a:stretch>
            <a:fillRect/>
          </a:stretch>
        </p:blipFill>
        <p:spPr bwMode="auto">
          <a:xfrm>
            <a:off x="3581724" y="3055762"/>
            <a:ext cx="1714480" cy="1714480"/>
          </a:xfrm>
          <a:prstGeom prst="rect">
            <a:avLst/>
          </a:prstGeom>
          <a:noFill/>
          <a:ln w="9525">
            <a:noFill/>
            <a:miter lim="800000"/>
            <a:headEnd/>
            <a:tailEnd/>
          </a:ln>
        </p:spPr>
      </p:pic>
      <p:grpSp>
        <p:nvGrpSpPr>
          <p:cNvPr id="5" name="群組 4"/>
          <p:cNvGrpSpPr/>
          <p:nvPr/>
        </p:nvGrpSpPr>
        <p:grpSpPr>
          <a:xfrm>
            <a:off x="773606" y="4057009"/>
            <a:ext cx="1864502" cy="1891821"/>
            <a:chOff x="3428992" y="1071546"/>
            <a:chExt cx="1883779" cy="1889975"/>
          </a:xfrm>
        </p:grpSpPr>
        <p:pic>
          <p:nvPicPr>
            <p:cNvPr id="1027" name="Picture 3" descr="C:\Users\USER\AppData\Local\Microsoft\Windows\Temporary Internet Files\Content.IE5\1K62E4SF\MC900240161[1].wmf"/>
            <p:cNvPicPr>
              <a:picLocks noChangeAspect="1" noChangeArrowheads="1"/>
            </p:cNvPicPr>
            <p:nvPr/>
          </p:nvPicPr>
          <p:blipFill>
            <a:blip r:embed="rId3"/>
            <a:srcRect/>
            <a:stretch>
              <a:fillRect/>
            </a:stretch>
          </p:blipFill>
          <p:spPr bwMode="auto">
            <a:xfrm>
              <a:off x="3500430" y="1071546"/>
              <a:ext cx="1812341" cy="1399946"/>
            </a:xfrm>
            <a:prstGeom prst="rect">
              <a:avLst/>
            </a:prstGeom>
            <a:noFill/>
          </p:spPr>
        </p:pic>
        <p:sp>
          <p:nvSpPr>
            <p:cNvPr id="4" name="文字方塊 3"/>
            <p:cNvSpPr txBox="1"/>
            <p:nvPr/>
          </p:nvSpPr>
          <p:spPr>
            <a:xfrm>
              <a:off x="3428992" y="2500306"/>
              <a:ext cx="1741369" cy="461215"/>
            </a:xfrm>
            <a:prstGeom prst="rect">
              <a:avLst/>
            </a:prstGeom>
            <a:noFill/>
          </p:spPr>
          <p:txBody>
            <a:bodyPr wrap="none" rtlCol="0">
              <a:spAutoFit/>
            </a:bodyPr>
            <a:lstStyle/>
            <a:p>
              <a:r>
                <a:rPr lang="zh-TW" altLang="en-US" sz="2400" b="1" dirty="0" smtClean="0">
                  <a:solidFill>
                    <a:srgbClr val="FF0000"/>
                  </a:solidFill>
                  <a:latin typeface="微軟正黑體" pitchFamily="34" charset="-120"/>
                  <a:ea typeface="微軟正黑體" pitchFamily="34" charset="-120"/>
                </a:rPr>
                <a:t>布料供應商</a:t>
              </a:r>
              <a:endParaRPr lang="zh-TW" altLang="en-US" sz="2400" b="1" dirty="0">
                <a:solidFill>
                  <a:srgbClr val="FF0000"/>
                </a:solidFill>
                <a:latin typeface="微軟正黑體" pitchFamily="34" charset="-120"/>
                <a:ea typeface="微軟正黑體" pitchFamily="34" charset="-120"/>
              </a:endParaRPr>
            </a:p>
          </p:txBody>
        </p:sp>
      </p:grpSp>
      <p:pic>
        <p:nvPicPr>
          <p:cNvPr id="1028" name="Picture 4" descr="C:\Users\USER\AppData\Local\Microsoft\Windows\Temporary Internet Files\Content.IE5\2J6G9Y4H\MC900357395[1].wmf"/>
          <p:cNvPicPr>
            <a:picLocks noChangeAspect="1" noChangeArrowheads="1"/>
          </p:cNvPicPr>
          <p:nvPr/>
        </p:nvPicPr>
        <p:blipFill>
          <a:blip r:embed="rId4"/>
          <a:srcRect/>
          <a:stretch>
            <a:fillRect/>
          </a:stretch>
        </p:blipFill>
        <p:spPr bwMode="auto">
          <a:xfrm>
            <a:off x="5179957" y="993700"/>
            <a:ext cx="1635959" cy="1634298"/>
          </a:xfrm>
          <a:prstGeom prst="rect">
            <a:avLst/>
          </a:prstGeom>
          <a:noFill/>
        </p:spPr>
      </p:pic>
      <p:sp>
        <p:nvSpPr>
          <p:cNvPr id="7" name="弧形箭號 (下彎) 6"/>
          <p:cNvSpPr/>
          <p:nvPr/>
        </p:nvSpPr>
        <p:spPr>
          <a:xfrm rot="19285958">
            <a:off x="1824786" y="1827656"/>
            <a:ext cx="2802096" cy="714380"/>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8" name="文字方塊 7"/>
          <p:cNvSpPr txBox="1"/>
          <p:nvPr/>
        </p:nvSpPr>
        <p:spPr>
          <a:xfrm>
            <a:off x="1228494" y="1527148"/>
            <a:ext cx="1569660" cy="369332"/>
          </a:xfrm>
          <a:prstGeom prst="rect">
            <a:avLst/>
          </a:prstGeom>
          <a:noFill/>
        </p:spPr>
        <p:txBody>
          <a:bodyPr wrap="none" rtlCol="0">
            <a:spAutoFit/>
          </a:bodyPr>
          <a:lstStyle/>
          <a:p>
            <a:r>
              <a:rPr lang="zh-TW" altLang="en-US" b="1" dirty="0" smtClean="0">
                <a:solidFill>
                  <a:srgbClr val="FF0000"/>
                </a:solidFill>
                <a:latin typeface="微軟正黑體" pitchFamily="34" charset="-120"/>
                <a:ea typeface="微軟正黑體" pitchFamily="34" charset="-120"/>
              </a:rPr>
              <a:t>提供布料纖維</a:t>
            </a:r>
            <a:endParaRPr lang="zh-TW" altLang="en-US" b="1" dirty="0">
              <a:solidFill>
                <a:srgbClr val="FF0000"/>
              </a:solidFill>
              <a:latin typeface="微軟正黑體" pitchFamily="34" charset="-120"/>
              <a:ea typeface="微軟正黑體" pitchFamily="34" charset="-120"/>
            </a:endParaRPr>
          </a:p>
        </p:txBody>
      </p:sp>
      <p:grpSp>
        <p:nvGrpSpPr>
          <p:cNvPr id="11" name="群組 10"/>
          <p:cNvGrpSpPr/>
          <p:nvPr/>
        </p:nvGrpSpPr>
        <p:grpSpPr>
          <a:xfrm>
            <a:off x="5761186" y="3959086"/>
            <a:ext cx="3165502" cy="2943527"/>
            <a:chOff x="4214810" y="2857496"/>
            <a:chExt cx="4555797" cy="4236330"/>
          </a:xfrm>
        </p:grpSpPr>
        <p:pic>
          <p:nvPicPr>
            <p:cNvPr id="1029" name="Picture 5" descr="C:\Users\USER\AppData\Local\Microsoft\Windows\Temporary Internet Files\Content.IE5\DKHMOZ3F\MC900297985[1].wmf"/>
            <p:cNvPicPr>
              <a:picLocks noChangeAspect="1" noChangeArrowheads="1"/>
            </p:cNvPicPr>
            <p:nvPr/>
          </p:nvPicPr>
          <p:blipFill>
            <a:blip r:embed="rId5"/>
            <a:srcRect/>
            <a:stretch>
              <a:fillRect/>
            </a:stretch>
          </p:blipFill>
          <p:spPr bwMode="auto">
            <a:xfrm>
              <a:off x="4786314" y="2857496"/>
              <a:ext cx="3984293" cy="3571900"/>
            </a:xfrm>
            <a:prstGeom prst="rect">
              <a:avLst/>
            </a:prstGeom>
            <a:noFill/>
          </p:spPr>
        </p:pic>
        <p:sp>
          <p:nvSpPr>
            <p:cNvPr id="10" name="文字方塊 9"/>
            <p:cNvSpPr txBox="1"/>
            <p:nvPr/>
          </p:nvSpPr>
          <p:spPr>
            <a:xfrm>
              <a:off x="4214810" y="6429397"/>
              <a:ext cx="2923487" cy="664429"/>
            </a:xfrm>
            <a:prstGeom prst="rect">
              <a:avLst/>
            </a:prstGeom>
            <a:noFill/>
          </p:spPr>
          <p:txBody>
            <a:bodyPr wrap="none" rtlCol="0">
              <a:spAutoFit/>
            </a:bodyPr>
            <a:lstStyle/>
            <a:p>
              <a:r>
                <a:rPr lang="zh-TW" altLang="en-US" sz="2400" b="1" dirty="0" smtClean="0">
                  <a:solidFill>
                    <a:srgbClr val="FF0000"/>
                  </a:solidFill>
                  <a:latin typeface="微軟正黑體" pitchFamily="34" charset="-120"/>
                  <a:ea typeface="微軟正黑體" pitchFamily="34" charset="-120"/>
                </a:rPr>
                <a:t>中國生產工廠</a:t>
              </a:r>
              <a:endParaRPr lang="zh-TW" altLang="en-US" sz="2400" b="1" dirty="0">
                <a:solidFill>
                  <a:srgbClr val="FF0000"/>
                </a:solidFill>
                <a:latin typeface="微軟正黑體" pitchFamily="34" charset="-120"/>
                <a:ea typeface="微軟正黑體" pitchFamily="34" charset="-120"/>
              </a:endParaRPr>
            </a:p>
          </p:txBody>
        </p:sp>
      </p:grpSp>
      <p:sp>
        <p:nvSpPr>
          <p:cNvPr id="13" name="弧形箭號 (下彎) 12"/>
          <p:cNvSpPr/>
          <p:nvPr/>
        </p:nvSpPr>
        <p:spPr>
          <a:xfrm rot="3676755">
            <a:off x="7440125" y="2630244"/>
            <a:ext cx="1285884" cy="571504"/>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5" name="直線接點 14"/>
          <p:cNvCxnSpPr>
            <a:stCxn id="1027" idx="3"/>
          </p:cNvCxnSpPr>
          <p:nvPr/>
        </p:nvCxnSpPr>
        <p:spPr>
          <a:xfrm flipV="1">
            <a:off x="2638108" y="4485637"/>
            <a:ext cx="931854" cy="27202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直線接點 17"/>
          <p:cNvCxnSpPr/>
          <p:nvPr/>
        </p:nvCxnSpPr>
        <p:spPr>
          <a:xfrm rot="5400000" flipH="1" flipV="1">
            <a:off x="4725435" y="2270808"/>
            <a:ext cx="775012" cy="71438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直線接點 18"/>
          <p:cNvCxnSpPr/>
          <p:nvPr/>
        </p:nvCxnSpPr>
        <p:spPr>
          <a:xfrm>
            <a:off x="4973782" y="4750237"/>
            <a:ext cx="1024155" cy="787100"/>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標題 1"/>
          <p:cNvSpPr>
            <a:spLocks noGrp="1"/>
          </p:cNvSpPr>
          <p:nvPr>
            <p:ph type="title"/>
          </p:nvPr>
        </p:nvSpPr>
        <p:spPr>
          <a:xfrm>
            <a:off x="429164" y="357174"/>
            <a:ext cx="8229600" cy="1143000"/>
          </a:xfrm>
        </p:spPr>
        <p:txBody>
          <a:bodyPr>
            <a:normAutofit fontScale="90000"/>
          </a:bodyPr>
          <a:lstStyle/>
          <a:p>
            <a:r>
              <a:rPr lang="zh-TW" altLang="en-US" sz="3200" b="1" dirty="0">
                <a:latin typeface="微軟正黑體" pitchFamily="34" charset="-120"/>
                <a:ea typeface="微軟正黑體" pitchFamily="34" charset="-120"/>
              </a:rPr>
              <a:t/>
            </a:r>
            <a:br>
              <a:rPr lang="zh-TW" altLang="en-US" sz="3200" b="1" dirty="0">
                <a:latin typeface="微軟正黑體" pitchFamily="34" charset="-120"/>
                <a:ea typeface="微軟正黑體" pitchFamily="34" charset="-120"/>
              </a:rPr>
            </a:br>
            <a:endParaRPr lang="zh-TW" altLang="en-US" dirty="0"/>
          </a:p>
        </p:txBody>
      </p:sp>
      <p:sp>
        <p:nvSpPr>
          <p:cNvPr id="17" name="標題 3"/>
          <p:cNvSpPr txBox="1">
            <a:spLocks/>
          </p:cNvSpPr>
          <p:nvPr/>
        </p:nvSpPr>
        <p:spPr>
          <a:xfrm>
            <a:off x="-252536" y="0"/>
            <a:ext cx="9649072" cy="11430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zh-TW" altLang="en-US" sz="4000" b="1" dirty="0">
                <a:solidFill>
                  <a:schemeClr val="bg1"/>
                </a:solidFill>
                <a:latin typeface="微軟正黑體" pitchFamily="34" charset="-120"/>
                <a:ea typeface="微軟正黑體" pitchFamily="34" charset="-120"/>
              </a:rPr>
              <a:t>布料開發</a:t>
            </a:r>
            <a:endParaRPr kumimoji="0" lang="zh-TW" altLang="en-US" sz="5400" b="0"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2148718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r>
              <a:rPr lang="zh-TW" altLang="en-US" b="1" dirty="0">
                <a:solidFill>
                  <a:srgbClr val="FF0000"/>
                </a:solidFill>
                <a:latin typeface="微軟正黑體" pitchFamily="34" charset="-120"/>
                <a:ea typeface="微軟正黑體" pitchFamily="34" charset="-120"/>
              </a:rPr>
              <a:t>派遣</a:t>
            </a:r>
            <a:r>
              <a:rPr lang="zh-TW" altLang="en-US" b="1" dirty="0" smtClean="0">
                <a:solidFill>
                  <a:srgbClr val="FF0000"/>
                </a:solidFill>
                <a:latin typeface="微軟正黑體" pitchFamily="34" charset="-120"/>
                <a:ea typeface="微軟正黑體" pitchFamily="34" charset="-120"/>
              </a:rPr>
              <a:t>資深成衣師傅至海外傳授日本技術</a:t>
            </a:r>
            <a:endParaRPr lang="zh-TW" altLang="en-US" b="1" dirty="0">
              <a:solidFill>
                <a:srgbClr val="FF0000"/>
              </a:solidFill>
              <a:latin typeface="微軟正黑體" pitchFamily="34" charset="-120"/>
              <a:ea typeface="微軟正黑體"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212976"/>
            <a:ext cx="4536504" cy="3018837"/>
          </a:xfrm>
          <a:prstGeom prst="rect">
            <a:avLst/>
          </a:prstGeom>
        </p:spPr>
      </p:pic>
      <p:sp>
        <p:nvSpPr>
          <p:cNvPr id="6" name="標題 3"/>
          <p:cNvSpPr txBox="1">
            <a:spLocks/>
          </p:cNvSpPr>
          <p:nvPr/>
        </p:nvSpPr>
        <p:spPr>
          <a:xfrm>
            <a:off x="-108520" y="0"/>
            <a:ext cx="9433048" cy="11430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p>
            <a:pPr algn="ctr"/>
            <a:r>
              <a:rPr lang="zh-TW" altLang="en-US" sz="6600" b="1" dirty="0">
                <a:solidFill>
                  <a:schemeClr val="bg1"/>
                </a:solidFill>
                <a:latin typeface="微軟正黑體" pitchFamily="34" charset="-120"/>
                <a:ea typeface="微軟正黑體" pitchFamily="34" charset="-120"/>
              </a:rPr>
              <a:t>匠</a:t>
            </a:r>
            <a:r>
              <a:rPr lang="zh-TW" altLang="en-US" sz="4000" b="1" dirty="0">
                <a:solidFill>
                  <a:schemeClr val="bg1"/>
                </a:solidFill>
                <a:latin typeface="微軟正黑體" pitchFamily="34" charset="-120"/>
                <a:ea typeface="微軟正黑體" pitchFamily="34" charset="-120"/>
              </a:rPr>
              <a:t>計畫 </a:t>
            </a:r>
            <a:r>
              <a:rPr lang="en-US" altLang="zh-TW" sz="4000" b="1" dirty="0">
                <a:solidFill>
                  <a:schemeClr val="bg1"/>
                </a:solidFill>
                <a:latin typeface="微軟正黑體" pitchFamily="34" charset="-120"/>
                <a:ea typeface="微軟正黑體" pitchFamily="34" charset="-120"/>
              </a:rPr>
              <a:t>  </a:t>
            </a:r>
            <a:r>
              <a:rPr lang="zh-TW" altLang="en-US" sz="2800" b="1" dirty="0">
                <a:solidFill>
                  <a:schemeClr val="bg1"/>
                </a:solidFill>
                <a:latin typeface="微軟正黑體" pitchFamily="34" charset="-120"/>
                <a:ea typeface="微軟正黑體" pitchFamily="34" charset="-120"/>
              </a:rPr>
              <a:t>  </a:t>
            </a:r>
          </a:p>
        </p:txBody>
      </p:sp>
    </p:spTree>
    <p:extLst>
      <p:ext uri="{BB962C8B-B14F-4D97-AF65-F5344CB8AC3E}">
        <p14:creationId xmlns:p14="http://schemas.microsoft.com/office/powerpoint/2010/main" val="109372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600201"/>
            <a:ext cx="8507288" cy="4493096"/>
          </a:xfrm>
        </p:spPr>
        <p:txBody>
          <a:bodyPr/>
          <a:lstStyle/>
          <a:p>
            <a:r>
              <a:rPr lang="zh-TW" altLang="en-US" b="1" dirty="0" smtClean="0">
                <a:solidFill>
                  <a:srgbClr val="FF0000"/>
                </a:solidFill>
                <a:latin typeface="微軟正黑體" pitchFamily="34" charset="-120"/>
                <a:ea typeface="微軟正黑體" pitchFamily="34" charset="-120"/>
              </a:rPr>
              <a:t>物料供應</a:t>
            </a:r>
            <a:endParaRPr lang="en-US" altLang="zh-TW" b="1" dirty="0">
              <a:solidFill>
                <a:srgbClr val="FF0000"/>
              </a:solidFill>
              <a:latin typeface="微軟正黑體" pitchFamily="34" charset="-120"/>
              <a:ea typeface="微軟正黑體" pitchFamily="34" charset="-120"/>
            </a:endParaRPr>
          </a:p>
          <a:p>
            <a:pPr marL="0" indent="0">
              <a:buNone/>
            </a:pPr>
            <a:r>
              <a:rPr lang="zh-TW" altLang="en-US" sz="2800" dirty="0" smtClean="0">
                <a:solidFill>
                  <a:srgbClr val="FF0000"/>
                </a:solidFill>
                <a:latin typeface="微軟正黑體" pitchFamily="34" charset="-120"/>
                <a:ea typeface="微軟正黑體" pitchFamily="34" charset="-120"/>
              </a:rPr>
              <a:t>→</a:t>
            </a:r>
            <a:r>
              <a:rPr lang="zh-TW" altLang="zh-TW" sz="2800" dirty="0" smtClean="0">
                <a:solidFill>
                  <a:srgbClr val="FF0000"/>
                </a:solidFill>
                <a:latin typeface="微軟正黑體" pitchFamily="34" charset="-120"/>
                <a:ea typeface="微軟正黑體" pitchFamily="34" charset="-120"/>
              </a:rPr>
              <a:t>直接</a:t>
            </a:r>
            <a:r>
              <a:rPr lang="zh-TW" altLang="zh-TW" sz="2800" dirty="0">
                <a:solidFill>
                  <a:srgbClr val="FF0000"/>
                </a:solidFill>
                <a:latin typeface="微軟正黑體" pitchFamily="34" charset="-120"/>
                <a:ea typeface="微軟正黑體" pitchFamily="34" charset="-120"/>
              </a:rPr>
              <a:t>與原料製造商</a:t>
            </a:r>
            <a:r>
              <a:rPr lang="zh-TW" altLang="zh-TW" sz="2800" dirty="0" smtClean="0">
                <a:solidFill>
                  <a:srgbClr val="FF0000"/>
                </a:solidFill>
                <a:latin typeface="微軟正黑體" pitchFamily="34" charset="-120"/>
                <a:ea typeface="微軟正黑體" pitchFamily="34" charset="-120"/>
              </a:rPr>
              <a:t>交涉</a:t>
            </a:r>
            <a:r>
              <a:rPr lang="zh-TW" altLang="en-US" sz="2800" dirty="0" smtClean="0">
                <a:solidFill>
                  <a:srgbClr val="FF0000"/>
                </a:solidFill>
                <a:latin typeface="微軟正黑體" pitchFamily="34" charset="-120"/>
                <a:ea typeface="微軟正黑體" pitchFamily="34" charset="-120"/>
              </a:rPr>
              <a:t> </a:t>
            </a:r>
            <a:r>
              <a:rPr lang="en-US" altLang="zh-TW" sz="2800" dirty="0" smtClean="0">
                <a:solidFill>
                  <a:srgbClr val="FF0000"/>
                </a:solidFill>
                <a:latin typeface="微軟正黑體" pitchFamily="34" charset="-120"/>
                <a:ea typeface="微軟正黑體" pitchFamily="34" charset="-120"/>
              </a:rPr>
              <a:t>Ex:</a:t>
            </a:r>
            <a:r>
              <a:rPr lang="zh-TW" altLang="zh-TW" sz="2800" dirty="0" smtClean="0">
                <a:solidFill>
                  <a:srgbClr val="FF0000"/>
                </a:solidFill>
                <a:latin typeface="微軟正黑體" pitchFamily="34" charset="-120"/>
                <a:ea typeface="微軟正黑體" pitchFamily="34" charset="-120"/>
              </a:rPr>
              <a:t>和東</a:t>
            </a:r>
            <a:r>
              <a:rPr lang="zh-TW" altLang="zh-TW" sz="2800" dirty="0">
                <a:solidFill>
                  <a:srgbClr val="FF0000"/>
                </a:solidFill>
                <a:latin typeface="微軟正黑體" pitchFamily="34" charset="-120"/>
                <a:ea typeface="微軟正黑體" pitchFamily="34" charset="-120"/>
              </a:rPr>
              <a:t>麗</a:t>
            </a:r>
            <a:r>
              <a:rPr lang="en-US" altLang="zh-TW" sz="2800" dirty="0">
                <a:solidFill>
                  <a:srgbClr val="FF0000"/>
                </a:solidFill>
                <a:latin typeface="微軟正黑體" pitchFamily="34" charset="-120"/>
                <a:ea typeface="微軟正黑體" pitchFamily="34" charset="-120"/>
              </a:rPr>
              <a:t>(TORAY</a:t>
            </a:r>
            <a:r>
              <a:rPr lang="en-US" altLang="zh-TW" sz="2800" dirty="0" smtClean="0">
                <a:solidFill>
                  <a:srgbClr val="FF0000"/>
                </a:solidFill>
                <a:latin typeface="微軟正黑體" pitchFamily="34" charset="-120"/>
                <a:ea typeface="微軟正黑體" pitchFamily="34" charset="-120"/>
              </a:rPr>
              <a:t>)</a:t>
            </a:r>
            <a:r>
              <a:rPr lang="zh-TW" altLang="zh-TW" sz="2800" dirty="0" smtClean="0">
                <a:solidFill>
                  <a:srgbClr val="FF0000"/>
                </a:solidFill>
                <a:latin typeface="微軟正黑體" pitchFamily="34" charset="-120"/>
                <a:ea typeface="微軟正黑體" pitchFamily="34" charset="-120"/>
              </a:rPr>
              <a:t> 合作</a:t>
            </a:r>
            <a:endParaRPr lang="en-US" altLang="zh-TW" sz="2800" dirty="0" smtClean="0">
              <a:solidFill>
                <a:srgbClr val="FF0000"/>
              </a:solidFill>
              <a:latin typeface="微軟正黑體" pitchFamily="34" charset="-120"/>
              <a:ea typeface="微軟正黑體" pitchFamily="34" charset="-120"/>
            </a:endParaRPr>
          </a:p>
          <a:p>
            <a:pPr marL="0" indent="0">
              <a:buNone/>
            </a:pPr>
            <a:endParaRPr lang="en-US" altLang="zh-TW" sz="2800" dirty="0" smtClean="0">
              <a:solidFill>
                <a:srgbClr val="FF0000"/>
              </a:solidFill>
              <a:latin typeface="微軟正黑體" pitchFamily="34" charset="-120"/>
              <a:ea typeface="微軟正黑體" pitchFamily="34" charset="-120"/>
            </a:endParaRPr>
          </a:p>
          <a:p>
            <a:r>
              <a:rPr lang="zh-TW" altLang="en-US" sz="2800" b="1" dirty="0">
                <a:solidFill>
                  <a:srgbClr val="FF0000"/>
                </a:solidFill>
                <a:latin typeface="微軟正黑體" pitchFamily="34" charset="-120"/>
                <a:ea typeface="微軟正黑體" pitchFamily="34" charset="-120"/>
              </a:rPr>
              <a:t>生產管理</a:t>
            </a:r>
            <a:r>
              <a:rPr lang="zh-TW" altLang="en-US" sz="2800" b="1" dirty="0" smtClean="0">
                <a:solidFill>
                  <a:srgbClr val="FF0000"/>
                </a:solidFill>
                <a:latin typeface="微軟正黑體" pitchFamily="34" charset="-120"/>
                <a:ea typeface="微軟正黑體" pitchFamily="34" charset="-120"/>
              </a:rPr>
              <a:t>事務所</a:t>
            </a:r>
            <a:endParaRPr lang="en-US" altLang="zh-TW" sz="2800" b="1" dirty="0">
              <a:solidFill>
                <a:srgbClr val="FF0000"/>
              </a:solidFill>
              <a:latin typeface="微軟正黑體" pitchFamily="34" charset="-120"/>
              <a:ea typeface="微軟正黑體" pitchFamily="34" charset="-120"/>
            </a:endParaRPr>
          </a:p>
          <a:p>
            <a:pPr marL="0" indent="0">
              <a:buNone/>
            </a:pPr>
            <a:r>
              <a:rPr lang="zh-TW" altLang="en-US" sz="2400" dirty="0" smtClean="0">
                <a:solidFill>
                  <a:srgbClr val="FF0000"/>
                </a:solidFill>
                <a:latin typeface="微軟正黑體" pitchFamily="34" charset="-120"/>
                <a:ea typeface="微軟正黑體" pitchFamily="34" charset="-120"/>
              </a:rPr>
              <a:t>→在上海、深圳等地成立稱「生產管理事務所」，以維持品質</a:t>
            </a:r>
            <a:endParaRPr lang="zh-TW" altLang="en-US" sz="2400" dirty="0">
              <a:solidFill>
                <a:srgbClr val="FF0000"/>
              </a:solidFill>
              <a:latin typeface="微軟正黑體" pitchFamily="34" charset="-120"/>
              <a:ea typeface="微軟正黑體" pitchFamily="34" charset="-120"/>
            </a:endParaRPr>
          </a:p>
        </p:txBody>
      </p:sp>
      <p:sp>
        <p:nvSpPr>
          <p:cNvPr id="4" name="標題 3"/>
          <p:cNvSpPr txBox="1">
            <a:spLocks/>
          </p:cNvSpPr>
          <p:nvPr/>
        </p:nvSpPr>
        <p:spPr>
          <a:xfrm>
            <a:off x="-252536" y="0"/>
            <a:ext cx="9649072" cy="11430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p>
            <a:pPr algn="ctr"/>
            <a:r>
              <a:rPr lang="zh-TW" altLang="en-US" sz="6600" b="1" dirty="0">
                <a:solidFill>
                  <a:schemeClr val="bg1"/>
                </a:solidFill>
                <a:latin typeface="微軟正黑體" pitchFamily="34" charset="-120"/>
                <a:ea typeface="微軟正黑體" pitchFamily="34" charset="-120"/>
              </a:rPr>
              <a:t>工廠</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4869160"/>
            <a:ext cx="2304256" cy="2304256"/>
          </a:xfrm>
          <a:prstGeom prst="rect">
            <a:avLst/>
          </a:prstGeom>
        </p:spPr>
      </p:pic>
    </p:spTree>
    <p:extLst>
      <p:ext uri="{BB962C8B-B14F-4D97-AF65-F5344CB8AC3E}">
        <p14:creationId xmlns:p14="http://schemas.microsoft.com/office/powerpoint/2010/main" val="3490443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43157847"/>
              </p:ext>
            </p:extLst>
          </p:nvPr>
        </p:nvGraphicFramePr>
        <p:xfrm>
          <a:off x="-35751" y="0"/>
          <a:ext cx="928827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47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620688"/>
            <a:ext cx="7690454" cy="5688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8800" b="1" dirty="0" smtClean="0">
              <a:solidFill>
                <a:schemeClr val="bg1"/>
              </a:solidFill>
              <a:latin typeface="微軟正黑體" pitchFamily="34" charset="-120"/>
              <a:ea typeface="微軟正黑體" pitchFamily="34" charset="-120"/>
            </a:endParaRPr>
          </a:p>
          <a:p>
            <a:pPr algn="ctr"/>
            <a:r>
              <a:rPr lang="en-US" altLang="zh-TW" sz="8800" b="1" dirty="0" smtClean="0">
                <a:solidFill>
                  <a:schemeClr val="bg1"/>
                </a:solidFill>
                <a:latin typeface="微軟正黑體" pitchFamily="34" charset="-120"/>
                <a:ea typeface="微軟正黑體" pitchFamily="34" charset="-120"/>
              </a:rPr>
              <a:t>Thanks </a:t>
            </a:r>
          </a:p>
          <a:p>
            <a:pPr algn="ctr"/>
            <a:r>
              <a:rPr lang="en-US" altLang="zh-TW" sz="8800" b="1" dirty="0" smtClean="0">
                <a:solidFill>
                  <a:schemeClr val="bg1"/>
                </a:solidFill>
                <a:latin typeface="微軟正黑體" pitchFamily="34" charset="-120"/>
                <a:ea typeface="微軟正黑體" pitchFamily="34" charset="-120"/>
              </a:rPr>
              <a:t>For</a:t>
            </a:r>
            <a:br>
              <a:rPr lang="en-US" altLang="zh-TW" sz="8800" b="1" dirty="0" smtClean="0">
                <a:solidFill>
                  <a:schemeClr val="bg1"/>
                </a:solidFill>
                <a:latin typeface="微軟正黑體" pitchFamily="34" charset="-120"/>
                <a:ea typeface="微軟正黑體" pitchFamily="34" charset="-120"/>
              </a:rPr>
            </a:br>
            <a:r>
              <a:rPr lang="en-US" altLang="zh-TW" sz="8800" b="1" dirty="0" smtClean="0">
                <a:solidFill>
                  <a:schemeClr val="bg1"/>
                </a:solidFill>
                <a:latin typeface="微軟正黑體" pitchFamily="34" charset="-120"/>
                <a:ea typeface="微軟正黑體" pitchFamily="34" charset="-120"/>
              </a:rPr>
              <a:t>Your Listening</a:t>
            </a:r>
            <a:r>
              <a:rPr lang="en-US" altLang="zh-TW" sz="8000" dirty="0" smtClean="0">
                <a:solidFill>
                  <a:schemeClr val="bg1"/>
                </a:solidFill>
              </a:rPr>
              <a:t/>
            </a:r>
            <a:br>
              <a:rPr lang="en-US" altLang="zh-TW" sz="8000" dirty="0" smtClean="0">
                <a:solidFill>
                  <a:schemeClr val="bg1"/>
                </a:solidFill>
              </a:rPr>
            </a:br>
            <a:endParaRPr lang="zh-TW" altLang="en-US" sz="8000" dirty="0">
              <a:solidFill>
                <a:schemeClr val="bg1"/>
              </a:solidFill>
            </a:endParaRPr>
          </a:p>
        </p:txBody>
      </p:sp>
    </p:spTree>
    <p:extLst>
      <p:ext uri="{BB962C8B-B14F-4D97-AF65-F5344CB8AC3E}">
        <p14:creationId xmlns:p14="http://schemas.microsoft.com/office/powerpoint/2010/main" val="546985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836712"/>
            <a:ext cx="8229600" cy="1143000"/>
          </a:xfrm>
        </p:spPr>
        <p:txBody>
          <a:bodyPr>
            <a:normAutofit/>
          </a:bodyPr>
          <a:lstStyle/>
          <a:p>
            <a:endParaRPr lang="zh-TW" altLang="en-US" dirty="0"/>
          </a:p>
        </p:txBody>
      </p:sp>
      <p:sp>
        <p:nvSpPr>
          <p:cNvPr id="3" name="內容版面配置區 2"/>
          <p:cNvSpPr>
            <a:spLocks noGrp="1"/>
          </p:cNvSpPr>
          <p:nvPr>
            <p:ph idx="1"/>
          </p:nvPr>
        </p:nvSpPr>
        <p:spPr/>
        <p:txBody>
          <a:bodyPr/>
          <a:lstStyle/>
          <a:p>
            <a:pPr marL="0" indent="0" algn="ctr">
              <a:buNone/>
            </a:pPr>
            <a:endParaRPr lang="en-US" altLang="zh-TW" dirty="0" smtClean="0">
              <a:latin typeface="微軟正黑體" pitchFamily="34" charset="-120"/>
              <a:ea typeface="微軟正黑體" pitchFamily="34" charset="-120"/>
            </a:endParaRPr>
          </a:p>
          <a:p>
            <a:pPr marL="0" indent="0" algn="ctr">
              <a:buNone/>
            </a:pPr>
            <a:endParaRPr lang="en-US" altLang="zh-TW" dirty="0">
              <a:latin typeface="微軟正黑體" pitchFamily="34" charset="-120"/>
              <a:ea typeface="微軟正黑體" pitchFamily="34" charset="-120"/>
            </a:endParaRPr>
          </a:p>
          <a:p>
            <a:pPr marL="0" indent="0" algn="ctr">
              <a:buNone/>
            </a:pPr>
            <a:endParaRPr lang="en-US" altLang="zh-TW" dirty="0" smtClean="0">
              <a:latin typeface="微軟正黑體" pitchFamily="34" charset="-120"/>
              <a:ea typeface="微軟正黑體" pitchFamily="34" charset="-120"/>
            </a:endParaRPr>
          </a:p>
          <a:p>
            <a:pPr marL="0" indent="0" algn="ctr">
              <a:buNone/>
            </a:pPr>
            <a:r>
              <a:rPr lang="zh-TW" altLang="en-US" dirty="0" smtClean="0">
                <a:solidFill>
                  <a:srgbClr val="FF0000"/>
                </a:solidFill>
                <a:latin typeface="微軟正黑體" pitchFamily="34" charset="-120"/>
                <a:ea typeface="微軟正黑體" pitchFamily="34" charset="-120"/>
              </a:rPr>
              <a:t>報告者 林婉庭</a:t>
            </a:r>
            <a:endParaRPr lang="zh-TW" altLang="en-US" dirty="0">
              <a:solidFill>
                <a:srgbClr val="FF0000"/>
              </a:solidFill>
              <a:latin typeface="微軟正黑體" pitchFamily="34" charset="-120"/>
              <a:ea typeface="微軟正黑體" pitchFamily="34" charset="-120"/>
            </a:endParaRPr>
          </a:p>
        </p:txBody>
      </p:sp>
      <p:sp>
        <p:nvSpPr>
          <p:cNvPr id="4" name="圓角矩形 3"/>
          <p:cNvSpPr/>
          <p:nvPr/>
        </p:nvSpPr>
        <p:spPr>
          <a:xfrm>
            <a:off x="0" y="468052"/>
            <a:ext cx="9144000" cy="936104"/>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5400" b="1" dirty="0" smtClean="0">
              <a:latin typeface="微軟正黑體" pitchFamily="34" charset="-120"/>
              <a:ea typeface="微軟正黑體" pitchFamily="34" charset="-120"/>
            </a:endParaRPr>
          </a:p>
          <a:p>
            <a:pPr algn="ctr"/>
            <a:r>
              <a:rPr lang="zh-TW" altLang="zh-TW" sz="5400" b="1" dirty="0" smtClean="0">
                <a:solidFill>
                  <a:schemeClr val="bg1"/>
                </a:solidFill>
                <a:latin typeface="微軟正黑體" pitchFamily="34" charset="-120"/>
                <a:ea typeface="微軟正黑體" pitchFamily="34" charset="-120"/>
              </a:rPr>
              <a:t>公司</a:t>
            </a:r>
            <a:r>
              <a:rPr lang="zh-TW" altLang="zh-TW" sz="5400" b="1" dirty="0">
                <a:solidFill>
                  <a:schemeClr val="bg1"/>
                </a:solidFill>
                <a:latin typeface="微軟正黑體" pitchFamily="34" charset="-120"/>
                <a:ea typeface="微軟正黑體" pitchFamily="34" charset="-120"/>
              </a:rPr>
              <a:t>簡介</a:t>
            </a:r>
            <a:r>
              <a:rPr lang="en-US" altLang="zh-TW" sz="5400" b="1" dirty="0">
                <a:solidFill>
                  <a:schemeClr val="bg1"/>
                </a:solidFill>
                <a:latin typeface="微軟正黑體" pitchFamily="34" charset="-120"/>
                <a:ea typeface="微軟正黑體" pitchFamily="34" charset="-120"/>
              </a:rPr>
              <a:t>&amp;</a:t>
            </a:r>
            <a:r>
              <a:rPr lang="zh-TW" altLang="zh-TW" sz="5400" b="1" dirty="0">
                <a:solidFill>
                  <a:schemeClr val="bg1"/>
                </a:solidFill>
                <a:latin typeface="微軟正黑體" pitchFamily="34" charset="-120"/>
                <a:ea typeface="微軟正黑體" pitchFamily="34" charset="-120"/>
              </a:rPr>
              <a:t>企業經營策略</a:t>
            </a:r>
            <a:r>
              <a:rPr lang="en-US" altLang="zh-TW" sz="5400" b="1" dirty="0">
                <a:latin typeface="微軟正黑體" pitchFamily="34" charset="-120"/>
                <a:ea typeface="微軟正黑體" pitchFamily="34" charset="-120"/>
              </a:rPr>
              <a:t/>
            </a:r>
            <a:br>
              <a:rPr lang="en-US" altLang="zh-TW" sz="5400" b="1" dirty="0">
                <a:latin typeface="微軟正黑體" pitchFamily="34" charset="-120"/>
                <a:ea typeface="微軟正黑體" pitchFamily="34" charset="-120"/>
              </a:rPr>
            </a:br>
            <a:endParaRPr lang="zh-TW" altLang="en-US" sz="54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6992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圖片 3" descr="MADE-FOR-ALL_2.jpg"/>
          <p:cNvPicPr>
            <a:picLocks noChangeAspect="1"/>
          </p:cNvPicPr>
          <p:nvPr/>
        </p:nvPicPr>
        <p:blipFill>
          <a:blip r:embed="rId3" cstate="print"/>
          <a:stretch>
            <a:fillRect/>
          </a:stretch>
        </p:blipFill>
        <p:spPr>
          <a:xfrm>
            <a:off x="9722" y="332656"/>
            <a:ext cx="9036319" cy="5732785"/>
          </a:xfrm>
          <a:prstGeom prst="rect">
            <a:avLst/>
          </a:prstGeom>
        </p:spPr>
      </p:pic>
      <p:sp>
        <p:nvSpPr>
          <p:cNvPr id="5" name="圓角矩形 4"/>
          <p:cNvSpPr/>
          <p:nvPr/>
        </p:nvSpPr>
        <p:spPr>
          <a:xfrm>
            <a:off x="9722" y="141295"/>
            <a:ext cx="9180512" cy="654808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p:cNvSpPr txBox="1"/>
          <p:nvPr/>
        </p:nvSpPr>
        <p:spPr>
          <a:xfrm>
            <a:off x="1187624" y="1412776"/>
            <a:ext cx="5328592" cy="584775"/>
          </a:xfrm>
          <a:prstGeom prst="rect">
            <a:avLst/>
          </a:prstGeom>
          <a:noFill/>
        </p:spPr>
        <p:txBody>
          <a:bodyPr wrap="square" rtlCol="0">
            <a:spAutoFit/>
          </a:bodyPr>
          <a:lstStyle/>
          <a:p>
            <a:r>
              <a:rPr lang="en-US" altLang="zh-TW" sz="3200" dirty="0" err="1" smtClean="0">
                <a:latin typeface="微軟正黑體" pitchFamily="34" charset="-120"/>
                <a:ea typeface="微軟正黑體" pitchFamily="34" charset="-120"/>
              </a:rPr>
              <a:t>以人</a:t>
            </a:r>
            <a:r>
              <a:rPr lang="zh-TW" altLang="en-US" sz="3200" dirty="0" smtClean="0">
                <a:latin typeface="微軟正黑體" pitchFamily="34" charset="-120"/>
                <a:ea typeface="微軟正黑體" pitchFamily="34" charset="-120"/>
              </a:rPr>
              <a:t>為本</a:t>
            </a:r>
            <a:r>
              <a:rPr lang="zh-TW" altLang="zh-TW" sz="3200" dirty="0" smtClean="0">
                <a:latin typeface="微軟正黑體" pitchFamily="34" charset="-120"/>
                <a:ea typeface="微軟正黑體" pitchFamily="34" charset="-120"/>
              </a:rPr>
              <a:t>的穿衣理念</a:t>
            </a:r>
            <a:endParaRPr lang="zh-TW" altLang="en-US" sz="3200" dirty="0">
              <a:latin typeface="微軟正黑體" pitchFamily="34" charset="-120"/>
              <a:ea typeface="微軟正黑體" pitchFamily="34" charset="-120"/>
            </a:endParaRPr>
          </a:p>
        </p:txBody>
      </p:sp>
      <p:sp>
        <p:nvSpPr>
          <p:cNvPr id="7" name="文字方塊 6"/>
          <p:cNvSpPr txBox="1"/>
          <p:nvPr/>
        </p:nvSpPr>
        <p:spPr>
          <a:xfrm>
            <a:off x="1115616" y="2636912"/>
            <a:ext cx="4680520" cy="523220"/>
          </a:xfrm>
          <a:prstGeom prst="rect">
            <a:avLst/>
          </a:prstGeom>
          <a:noFill/>
        </p:spPr>
        <p:txBody>
          <a:bodyPr wrap="square" rtlCol="0">
            <a:spAutoFit/>
          </a:bodyPr>
          <a:lstStyle/>
          <a:p>
            <a:r>
              <a:rPr lang="zh-TW" altLang="zh-TW" sz="2800" b="1" dirty="0" smtClean="0">
                <a:latin typeface="微軟正黑體" pitchFamily="34" charset="-120"/>
                <a:ea typeface="微軟正黑體" pitchFamily="34" charset="-120"/>
              </a:rPr>
              <a:t>直接面向消費者</a:t>
            </a:r>
            <a:endParaRPr lang="zh-TW" altLang="en-US" sz="2800" b="1" dirty="0">
              <a:latin typeface="微軟正黑體" pitchFamily="34" charset="-120"/>
              <a:ea typeface="微軟正黑體" pitchFamily="34" charset="-120"/>
            </a:endParaRPr>
          </a:p>
        </p:txBody>
      </p:sp>
      <p:sp>
        <p:nvSpPr>
          <p:cNvPr id="8" name="文字方塊 7"/>
          <p:cNvSpPr txBox="1"/>
          <p:nvPr/>
        </p:nvSpPr>
        <p:spPr>
          <a:xfrm>
            <a:off x="1043608" y="3861048"/>
            <a:ext cx="4752528" cy="523220"/>
          </a:xfrm>
          <a:prstGeom prst="rect">
            <a:avLst/>
          </a:prstGeom>
          <a:noFill/>
        </p:spPr>
        <p:txBody>
          <a:bodyPr wrap="square" rtlCol="0">
            <a:spAutoFit/>
          </a:bodyPr>
          <a:lstStyle/>
          <a:p>
            <a:r>
              <a:rPr lang="zh-TW" altLang="zh-TW" sz="2800" b="1" dirty="0" smtClean="0">
                <a:latin typeface="微軟正黑體" pitchFamily="34" charset="-120"/>
                <a:ea typeface="微軟正黑體" pitchFamily="34" charset="-120"/>
              </a:rPr>
              <a:t>名列前茅</a:t>
            </a:r>
            <a:r>
              <a:rPr lang="zh-TW" altLang="en-US" sz="2800" b="1" dirty="0" smtClean="0">
                <a:latin typeface="微軟正黑體" pitchFamily="34" charset="-120"/>
                <a:ea typeface="微軟正黑體" pitchFamily="34" charset="-120"/>
              </a:rPr>
              <a:t>的</a:t>
            </a:r>
            <a:r>
              <a:rPr lang="zh-TW" altLang="zh-TW" sz="2800" b="1" dirty="0" smtClean="0">
                <a:latin typeface="微軟正黑體" pitchFamily="34" charset="-120"/>
                <a:ea typeface="微軟正黑體" pitchFamily="34" charset="-120"/>
              </a:rPr>
              <a:t>服裝零售業</a:t>
            </a:r>
            <a:endParaRPr lang="zh-TW" altLang="en-US" sz="2800" b="1" dirty="0">
              <a:latin typeface="微軟正黑體" pitchFamily="34" charset="-120"/>
              <a:ea typeface="微軟正黑體" pitchFamily="34" charset="-120"/>
            </a:endParaRPr>
          </a:p>
        </p:txBody>
      </p:sp>
      <p:sp>
        <p:nvSpPr>
          <p:cNvPr id="9" name="圓角矩形 8"/>
          <p:cNvSpPr/>
          <p:nvPr/>
        </p:nvSpPr>
        <p:spPr>
          <a:xfrm>
            <a:off x="-67236" y="-2699"/>
            <a:ext cx="9190234" cy="1124744"/>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公司簡介</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67717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descr="images (1).jpg"/>
          <p:cNvPicPr>
            <a:picLocks noGrp="1" noChangeAspect="1"/>
          </p:cNvPicPr>
          <p:nvPr>
            <p:ph idx="1"/>
          </p:nvPr>
        </p:nvPicPr>
        <p:blipFill>
          <a:blip r:embed="rId2" cstate="print"/>
          <a:stretch>
            <a:fillRect/>
          </a:stretch>
        </p:blipFill>
        <p:spPr>
          <a:xfrm>
            <a:off x="3779912" y="1628800"/>
            <a:ext cx="3807866" cy="3807866"/>
          </a:xfrm>
        </p:spPr>
      </p:pic>
      <p:sp>
        <p:nvSpPr>
          <p:cNvPr id="5" name="圓角矩形 4"/>
          <p:cNvSpPr/>
          <p:nvPr/>
        </p:nvSpPr>
        <p:spPr>
          <a:xfrm>
            <a:off x="1115616" y="2060848"/>
            <a:ext cx="2016224" cy="8640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Unique</a:t>
            </a:r>
            <a:endParaRPr lang="zh-TW"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圓角矩形 5"/>
          <p:cNvSpPr/>
          <p:nvPr/>
        </p:nvSpPr>
        <p:spPr>
          <a:xfrm>
            <a:off x="1115616" y="3573016"/>
            <a:ext cx="2016224" cy="8640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Cloth</a:t>
            </a:r>
            <a:endParaRPr lang="zh-TW"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圖片 6" descr="FR.JPG"/>
          <p:cNvPicPr>
            <a:picLocks noChangeAspect="1"/>
          </p:cNvPicPr>
          <p:nvPr/>
        </p:nvPicPr>
        <p:blipFill>
          <a:blip r:embed="rId3" cstate="print"/>
          <a:stretch>
            <a:fillRect/>
          </a:stretch>
        </p:blipFill>
        <p:spPr>
          <a:xfrm>
            <a:off x="251520" y="1385392"/>
            <a:ext cx="8620515" cy="5472608"/>
          </a:xfrm>
          <a:prstGeom prst="rect">
            <a:avLst/>
          </a:prstGeom>
          <a:ln>
            <a:noFill/>
          </a:ln>
          <a:effectLst>
            <a:softEdge rad="112500"/>
          </a:effectLst>
        </p:spPr>
      </p:pic>
      <p:sp>
        <p:nvSpPr>
          <p:cNvPr id="8" name="圓角矩形 7"/>
          <p:cNvSpPr/>
          <p:nvPr/>
        </p:nvSpPr>
        <p:spPr>
          <a:xfrm>
            <a:off x="0" y="0"/>
            <a:ext cx="9144000" cy="1340768"/>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解析</a:t>
            </a:r>
            <a:r>
              <a:rPr lang="en-US" altLang="zh-TW"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UNIQLO</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11" name="圓角矩形 10"/>
          <p:cNvSpPr/>
          <p:nvPr/>
        </p:nvSpPr>
        <p:spPr>
          <a:xfrm>
            <a:off x="-252536" y="0"/>
            <a:ext cx="9649071" cy="1340768"/>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發展背景</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graphicFrame>
        <p:nvGraphicFramePr>
          <p:cNvPr id="12" name="表格 11"/>
          <p:cNvGraphicFramePr>
            <a:graphicFrameLocks noGrp="1"/>
          </p:cNvGraphicFramePr>
          <p:nvPr/>
        </p:nvGraphicFramePr>
        <p:xfrm>
          <a:off x="755576" y="1519934"/>
          <a:ext cx="7920880" cy="5077418"/>
        </p:xfrm>
        <a:graphic>
          <a:graphicData uri="http://schemas.openxmlformats.org/drawingml/2006/table">
            <a:tbl>
              <a:tblPr>
                <a:tableStyleId>{5DA37D80-6434-44D0-A028-1B22A696006F}</a:tableStyleId>
              </a:tblPr>
              <a:tblGrid>
                <a:gridCol w="1980220"/>
                <a:gridCol w="5940660"/>
              </a:tblGrid>
              <a:tr h="420560">
                <a:tc>
                  <a:txBody>
                    <a:bodyPr/>
                    <a:lstStyle/>
                    <a:p>
                      <a:pPr marL="304800">
                        <a:lnSpc>
                          <a:spcPct val="150000"/>
                        </a:lnSpc>
                        <a:spcAft>
                          <a:spcPts val="0"/>
                        </a:spcAft>
                      </a:pPr>
                      <a:r>
                        <a:rPr lang="zh-TW" sz="1800" kern="100" dirty="0">
                          <a:latin typeface="微軟正黑體" pitchFamily="34" charset="-120"/>
                          <a:ea typeface="微軟正黑體" pitchFamily="34" charset="-120"/>
                        </a:rPr>
                        <a:t>時間</a:t>
                      </a:r>
                      <a:endParaRPr lang="zh-TW" sz="1800" kern="100" dirty="0">
                        <a:latin typeface="微軟正黑體" pitchFamily="34" charset="-120"/>
                        <a:ea typeface="微軟正黑體" pitchFamily="34" charset="-120"/>
                        <a:cs typeface="Times New Roman"/>
                      </a:endParaRPr>
                    </a:p>
                  </a:txBody>
                  <a:tcPr marL="59765" marR="59765" marT="0" marB="0"/>
                </a:tc>
                <a:tc>
                  <a:txBody>
                    <a:bodyPr/>
                    <a:lstStyle/>
                    <a:p>
                      <a:pPr marL="304800">
                        <a:lnSpc>
                          <a:spcPct val="150000"/>
                        </a:lnSpc>
                        <a:spcAft>
                          <a:spcPts val="0"/>
                        </a:spcAft>
                      </a:pPr>
                      <a:r>
                        <a:rPr lang="zh-TW" sz="1800" kern="100">
                          <a:latin typeface="微軟正黑體" pitchFamily="34" charset="-120"/>
                          <a:ea typeface="微軟正黑體" pitchFamily="34" charset="-120"/>
                        </a:rPr>
                        <a:t>事由</a:t>
                      </a:r>
                      <a:endParaRPr lang="zh-TW" sz="1800" kern="100">
                        <a:latin typeface="微軟正黑體" pitchFamily="34" charset="-120"/>
                        <a:ea typeface="微軟正黑體" pitchFamily="34" charset="-120"/>
                        <a:cs typeface="Times New Roman"/>
                      </a:endParaRPr>
                    </a:p>
                  </a:txBody>
                  <a:tcPr marL="59765" marR="59765" marT="0" marB="0"/>
                </a:tc>
              </a:tr>
              <a:tr h="560540">
                <a:tc>
                  <a:txBody>
                    <a:bodyPr/>
                    <a:lstStyle/>
                    <a:p>
                      <a:pPr marL="304800">
                        <a:lnSpc>
                          <a:spcPct val="150000"/>
                        </a:lnSpc>
                        <a:spcAft>
                          <a:spcPts val="0"/>
                        </a:spcAft>
                      </a:pPr>
                      <a:r>
                        <a:rPr lang="en-US" sz="1800" kern="0" dirty="0">
                          <a:latin typeface="微軟正黑體" pitchFamily="34" charset="-120"/>
                          <a:ea typeface="微軟正黑體" pitchFamily="34" charset="-120"/>
                        </a:rPr>
                        <a:t>1949</a:t>
                      </a:r>
                      <a:r>
                        <a:rPr lang="zh-TW" sz="1800" kern="0" dirty="0">
                          <a:latin typeface="微軟正黑體" pitchFamily="34" charset="-120"/>
                          <a:ea typeface="微軟正黑體" pitchFamily="34" charset="-120"/>
                        </a:rPr>
                        <a:t>年</a:t>
                      </a:r>
                      <a:r>
                        <a:rPr lang="en-US" sz="1800" kern="0" dirty="0">
                          <a:latin typeface="微軟正黑體" pitchFamily="34" charset="-120"/>
                          <a:ea typeface="微軟正黑體" pitchFamily="34" charset="-120"/>
                        </a:rPr>
                        <a:t>3</a:t>
                      </a:r>
                      <a:r>
                        <a:rPr lang="zh-TW" sz="1800" kern="0" dirty="0">
                          <a:latin typeface="微軟正黑體" pitchFamily="34" charset="-120"/>
                          <a:ea typeface="微軟正黑體" pitchFamily="34" charset="-120"/>
                        </a:rPr>
                        <a:t>月</a:t>
                      </a:r>
                      <a:endParaRPr lang="zh-TW" sz="1800" kern="100" dirty="0">
                        <a:latin typeface="微軟正黑體" pitchFamily="34" charset="-120"/>
                        <a:ea typeface="微軟正黑體" pitchFamily="34" charset="-120"/>
                        <a:cs typeface="Times New Roman"/>
                      </a:endParaRPr>
                    </a:p>
                  </a:txBody>
                  <a:tcPr marL="59765" marR="59765" marT="0" marB="0"/>
                </a:tc>
                <a:tc>
                  <a:txBody>
                    <a:bodyPr/>
                    <a:lstStyle/>
                    <a:p>
                      <a:pPr marL="304800">
                        <a:lnSpc>
                          <a:spcPct val="150000"/>
                        </a:lnSpc>
                        <a:spcAft>
                          <a:spcPts val="0"/>
                        </a:spcAft>
                      </a:pPr>
                      <a:r>
                        <a:rPr lang="zh-TW" sz="1800" kern="0" dirty="0">
                          <a:latin typeface="微軟正黑體" pitchFamily="34" charset="-120"/>
                          <a:ea typeface="微軟正黑體" pitchFamily="34" charset="-120"/>
                        </a:rPr>
                        <a:t>出售男裝的</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小群商事</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在山口縣宇部市創業</a:t>
                      </a:r>
                      <a:endParaRPr lang="zh-TW" sz="1800" kern="100" dirty="0">
                        <a:latin typeface="微軟正黑體" pitchFamily="34" charset="-120"/>
                        <a:ea typeface="微軟正黑體" pitchFamily="34" charset="-120"/>
                        <a:cs typeface="Times New Roman"/>
                      </a:endParaRPr>
                    </a:p>
                  </a:txBody>
                  <a:tcPr marL="59765" marR="59765" marT="0" marB="0"/>
                </a:tc>
              </a:tr>
              <a:tr h="528510">
                <a:tc>
                  <a:txBody>
                    <a:bodyPr/>
                    <a:lstStyle/>
                    <a:p>
                      <a:pPr marL="304800">
                        <a:lnSpc>
                          <a:spcPct val="150000"/>
                        </a:lnSpc>
                        <a:spcAft>
                          <a:spcPts val="0"/>
                        </a:spcAft>
                      </a:pPr>
                      <a:r>
                        <a:rPr lang="en-US" sz="1800" kern="0" dirty="0">
                          <a:latin typeface="微軟正黑體" pitchFamily="34" charset="-120"/>
                          <a:ea typeface="微軟正黑體" pitchFamily="34" charset="-120"/>
                        </a:rPr>
                        <a:t>1963</a:t>
                      </a:r>
                      <a:r>
                        <a:rPr lang="zh-TW" sz="1800" kern="0" dirty="0">
                          <a:latin typeface="微軟正黑體" pitchFamily="34" charset="-120"/>
                          <a:ea typeface="微軟正黑體" pitchFamily="34" charset="-120"/>
                        </a:rPr>
                        <a:t>年</a:t>
                      </a:r>
                      <a:r>
                        <a:rPr lang="en-US" sz="1800" kern="0" dirty="0">
                          <a:latin typeface="微軟正黑體" pitchFamily="34" charset="-120"/>
                          <a:ea typeface="微軟正黑體" pitchFamily="34" charset="-120"/>
                        </a:rPr>
                        <a:t>5</a:t>
                      </a:r>
                      <a:r>
                        <a:rPr lang="zh-TW" sz="1800" kern="0" dirty="0">
                          <a:latin typeface="微軟正黑體" pitchFamily="34" charset="-120"/>
                          <a:ea typeface="微軟正黑體" pitchFamily="34" charset="-120"/>
                        </a:rPr>
                        <a:t>月</a:t>
                      </a:r>
                      <a:endParaRPr lang="zh-TW" sz="1800" kern="100" dirty="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柳井等</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柳井正之父</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於山口縣宇部市小群商事株式會社</a:t>
                      </a:r>
                      <a:endParaRPr lang="zh-TW" sz="1800" kern="100" dirty="0">
                        <a:latin typeface="微軟正黑體" pitchFamily="34" charset="-120"/>
                        <a:ea typeface="微軟正黑體" pitchFamily="34" charset="-120"/>
                        <a:cs typeface="Times New Roman"/>
                      </a:endParaRPr>
                    </a:p>
                  </a:txBody>
                  <a:tcPr marL="59765" marR="59765" marT="0" marB="0"/>
                </a:tc>
              </a:tr>
              <a:tr h="841119">
                <a:tc>
                  <a:txBody>
                    <a:bodyPr/>
                    <a:lstStyle/>
                    <a:p>
                      <a:pPr marL="304800">
                        <a:lnSpc>
                          <a:spcPct val="150000"/>
                        </a:lnSpc>
                        <a:spcAft>
                          <a:spcPts val="0"/>
                        </a:spcAft>
                      </a:pPr>
                      <a:r>
                        <a:rPr lang="en-US" sz="1800" kern="0">
                          <a:latin typeface="微軟正黑體" pitchFamily="34" charset="-120"/>
                          <a:ea typeface="微軟正黑體" pitchFamily="34" charset="-120"/>
                        </a:rPr>
                        <a:t>1984</a:t>
                      </a:r>
                      <a:r>
                        <a:rPr lang="zh-TW" sz="1800" kern="0">
                          <a:latin typeface="微軟正黑體" pitchFamily="34" charset="-120"/>
                          <a:ea typeface="微軟正黑體" pitchFamily="34" charset="-120"/>
                        </a:rPr>
                        <a:t>年</a:t>
                      </a:r>
                      <a:r>
                        <a:rPr lang="en-US" sz="1800" kern="0">
                          <a:latin typeface="微軟正黑體" pitchFamily="34" charset="-120"/>
                          <a:ea typeface="微軟正黑體" pitchFamily="34" charset="-120"/>
                        </a:rPr>
                        <a:t>6</a:t>
                      </a:r>
                      <a:r>
                        <a:rPr lang="zh-TW" sz="1800" kern="0">
                          <a:latin typeface="微軟正黑體" pitchFamily="34" charset="-120"/>
                          <a:ea typeface="微軟正黑體" pitchFamily="34" charset="-120"/>
                        </a:rPr>
                        <a:t>月</a:t>
                      </a:r>
                      <a:endParaRPr lang="zh-TW" sz="1800" kern="10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向休閒服飾零售業發展，</a:t>
                      </a:r>
                      <a:r>
                        <a:rPr lang="en-US" sz="1800" kern="0" dirty="0">
                          <a:latin typeface="微軟正黑體" pitchFamily="34" charset="-120"/>
                          <a:ea typeface="微軟正黑體" pitchFamily="34" charset="-120"/>
                        </a:rPr>
                        <a:t>UNIQLO</a:t>
                      </a:r>
                      <a:r>
                        <a:rPr lang="zh-TW" sz="1800" kern="0" dirty="0">
                          <a:latin typeface="微軟正黑體" pitchFamily="34" charset="-120"/>
                          <a:ea typeface="微軟正黑體" pitchFamily="34" charset="-120"/>
                        </a:rPr>
                        <a:t>一號店於廣島縣廣島市開業</a:t>
                      </a:r>
                      <a:endParaRPr lang="zh-TW" sz="1800" kern="100" dirty="0">
                        <a:latin typeface="微軟正黑體" pitchFamily="34" charset="-120"/>
                        <a:ea typeface="微軟正黑體" pitchFamily="34" charset="-120"/>
                        <a:cs typeface="Times New Roman"/>
                      </a:endParaRPr>
                    </a:p>
                  </a:txBody>
                  <a:tcPr marL="59765" marR="59765" marT="0" marB="0"/>
                </a:tc>
              </a:tr>
              <a:tr h="483625">
                <a:tc>
                  <a:txBody>
                    <a:bodyPr/>
                    <a:lstStyle/>
                    <a:p>
                      <a:pPr marL="304800">
                        <a:lnSpc>
                          <a:spcPct val="150000"/>
                        </a:lnSpc>
                        <a:spcAft>
                          <a:spcPts val="0"/>
                        </a:spcAft>
                      </a:pPr>
                      <a:r>
                        <a:rPr lang="en-US" sz="1800" kern="0">
                          <a:latin typeface="微軟正黑體" pitchFamily="34" charset="-120"/>
                          <a:ea typeface="微軟正黑體" pitchFamily="34" charset="-120"/>
                        </a:rPr>
                        <a:t>1994</a:t>
                      </a:r>
                      <a:r>
                        <a:rPr lang="zh-TW" sz="1800" kern="0">
                          <a:latin typeface="微軟正黑體" pitchFamily="34" charset="-120"/>
                          <a:ea typeface="微軟正黑體" pitchFamily="34" charset="-120"/>
                        </a:rPr>
                        <a:t>年</a:t>
                      </a:r>
                      <a:r>
                        <a:rPr lang="en-US" sz="1800" kern="0">
                          <a:latin typeface="微軟正黑體" pitchFamily="34" charset="-120"/>
                          <a:ea typeface="微軟正黑體" pitchFamily="34" charset="-120"/>
                        </a:rPr>
                        <a:t>9</a:t>
                      </a:r>
                      <a:r>
                        <a:rPr lang="zh-TW" sz="1800" kern="0">
                          <a:latin typeface="微軟正黑體" pitchFamily="34" charset="-120"/>
                          <a:ea typeface="微軟正黑體" pitchFamily="34" charset="-120"/>
                        </a:rPr>
                        <a:t>月</a:t>
                      </a:r>
                      <a:endParaRPr lang="zh-TW" sz="1800" kern="10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社名由</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小群商事株式會社</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改為</a:t>
                      </a:r>
                      <a:r>
                        <a:rPr lang="en-US" sz="1800" kern="0" dirty="0">
                          <a:latin typeface="微軟正黑體" pitchFamily="34" charset="-120"/>
                          <a:ea typeface="微軟正黑體" pitchFamily="34" charset="-120"/>
                        </a:rPr>
                        <a:t>“Fast RETAILING”</a:t>
                      </a:r>
                      <a:endParaRPr lang="zh-TW" sz="1800" kern="100" dirty="0">
                        <a:latin typeface="微軟正黑體" pitchFamily="34" charset="-120"/>
                        <a:ea typeface="微軟正黑體" pitchFamily="34" charset="-120"/>
                        <a:cs typeface="Times New Roman"/>
                      </a:endParaRPr>
                    </a:p>
                  </a:txBody>
                  <a:tcPr marL="59765" marR="59765" marT="0" marB="0"/>
                </a:tc>
              </a:tr>
              <a:tr h="560540">
                <a:tc>
                  <a:txBody>
                    <a:bodyPr/>
                    <a:lstStyle/>
                    <a:p>
                      <a:pPr marL="304800">
                        <a:lnSpc>
                          <a:spcPct val="150000"/>
                        </a:lnSpc>
                        <a:spcAft>
                          <a:spcPts val="0"/>
                        </a:spcAft>
                      </a:pPr>
                      <a:r>
                        <a:rPr lang="en-US" sz="1800" kern="0" dirty="0">
                          <a:latin typeface="微軟正黑體" pitchFamily="34" charset="-120"/>
                          <a:ea typeface="微軟正黑體" pitchFamily="34" charset="-120"/>
                        </a:rPr>
                        <a:t>2000</a:t>
                      </a:r>
                      <a:r>
                        <a:rPr lang="zh-TW" sz="1800" kern="0" dirty="0">
                          <a:latin typeface="微軟正黑體" pitchFamily="34" charset="-120"/>
                          <a:ea typeface="微軟正黑體" pitchFamily="34" charset="-120"/>
                        </a:rPr>
                        <a:t>年</a:t>
                      </a:r>
                      <a:r>
                        <a:rPr lang="en-US" sz="1800" kern="0" dirty="0">
                          <a:latin typeface="微軟正黑體" pitchFamily="34" charset="-120"/>
                          <a:ea typeface="微軟正黑體" pitchFamily="34" charset="-120"/>
                        </a:rPr>
                        <a:t>10</a:t>
                      </a:r>
                      <a:r>
                        <a:rPr lang="zh-TW" sz="1800" kern="0" dirty="0">
                          <a:latin typeface="微軟正黑體" pitchFamily="34" charset="-120"/>
                          <a:ea typeface="微軟正黑體" pitchFamily="34" charset="-120"/>
                        </a:rPr>
                        <a:t>月</a:t>
                      </a:r>
                      <a:endParaRPr lang="zh-TW" sz="1800" kern="100" dirty="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開始實行網路商店</a:t>
                      </a:r>
                      <a:endParaRPr lang="zh-TW" sz="1800" kern="100" dirty="0">
                        <a:latin typeface="微軟正黑體" pitchFamily="34" charset="-120"/>
                        <a:ea typeface="微軟正黑體" pitchFamily="34" charset="-120"/>
                        <a:cs typeface="Times New Roman"/>
                      </a:endParaRPr>
                    </a:p>
                  </a:txBody>
                  <a:tcPr marL="59765" marR="59765" marT="0" marB="0"/>
                </a:tc>
              </a:tr>
              <a:tr h="560540">
                <a:tc>
                  <a:txBody>
                    <a:bodyPr/>
                    <a:lstStyle/>
                    <a:p>
                      <a:pPr marL="304800">
                        <a:lnSpc>
                          <a:spcPct val="150000"/>
                        </a:lnSpc>
                        <a:spcAft>
                          <a:spcPts val="0"/>
                        </a:spcAft>
                      </a:pPr>
                      <a:r>
                        <a:rPr lang="en-US" sz="1800" kern="0">
                          <a:latin typeface="微軟正黑體" pitchFamily="34" charset="-120"/>
                          <a:ea typeface="微軟正黑體" pitchFamily="34" charset="-120"/>
                        </a:rPr>
                        <a:t>2001</a:t>
                      </a:r>
                      <a:r>
                        <a:rPr lang="zh-TW" sz="1800" kern="0">
                          <a:latin typeface="微軟正黑體" pitchFamily="34" charset="-120"/>
                          <a:ea typeface="微軟正黑體" pitchFamily="34" charset="-120"/>
                        </a:rPr>
                        <a:t>年</a:t>
                      </a:r>
                      <a:r>
                        <a:rPr lang="en-US" sz="1800" kern="0">
                          <a:latin typeface="微軟正黑體" pitchFamily="34" charset="-120"/>
                          <a:ea typeface="微軟正黑體" pitchFamily="34" charset="-120"/>
                        </a:rPr>
                        <a:t>9</a:t>
                      </a:r>
                      <a:r>
                        <a:rPr lang="zh-TW" sz="1800" kern="0">
                          <a:latin typeface="微軟正黑體" pitchFamily="34" charset="-120"/>
                          <a:ea typeface="微軟正黑體" pitchFamily="34" charset="-120"/>
                        </a:rPr>
                        <a:t>月</a:t>
                      </a:r>
                      <a:endParaRPr lang="zh-TW" sz="1800" kern="10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首家海外店鋪於英國開業</a:t>
                      </a:r>
                      <a:r>
                        <a:rPr lang="en-US" sz="1800" kern="0" dirty="0">
                          <a:latin typeface="微軟正黑體" pitchFamily="34" charset="-120"/>
                          <a:ea typeface="微軟正黑體" pitchFamily="34" charset="-120"/>
                        </a:rPr>
                        <a:t>(</a:t>
                      </a:r>
                      <a:r>
                        <a:rPr lang="zh-TW" sz="1800" kern="0" dirty="0">
                          <a:latin typeface="微軟正黑體" pitchFamily="34" charset="-120"/>
                          <a:ea typeface="微軟正黑體" pitchFamily="34" charset="-120"/>
                        </a:rPr>
                        <a:t>共</a:t>
                      </a:r>
                      <a:r>
                        <a:rPr lang="en-US" sz="1800" kern="0" dirty="0">
                          <a:latin typeface="微軟正黑體" pitchFamily="34" charset="-120"/>
                          <a:ea typeface="微軟正黑體" pitchFamily="34" charset="-120"/>
                        </a:rPr>
                        <a:t>4</a:t>
                      </a:r>
                      <a:r>
                        <a:rPr lang="zh-TW" sz="1800" kern="0" dirty="0">
                          <a:latin typeface="微軟正黑體" pitchFamily="34" charset="-120"/>
                          <a:ea typeface="微軟正黑體" pitchFamily="34" charset="-120"/>
                        </a:rPr>
                        <a:t>家</a:t>
                      </a:r>
                      <a:r>
                        <a:rPr lang="en-US" sz="1800" kern="0" dirty="0">
                          <a:latin typeface="微軟正黑體" pitchFamily="34" charset="-120"/>
                          <a:ea typeface="微軟正黑體" pitchFamily="34" charset="-120"/>
                        </a:rPr>
                        <a:t>)</a:t>
                      </a:r>
                      <a:endParaRPr lang="zh-TW" sz="1800" kern="100" dirty="0">
                        <a:latin typeface="微軟正黑體" pitchFamily="34" charset="-120"/>
                        <a:ea typeface="微軟正黑體" pitchFamily="34" charset="-120"/>
                        <a:cs typeface="Times New Roman"/>
                      </a:endParaRPr>
                    </a:p>
                  </a:txBody>
                  <a:tcPr marL="59765" marR="59765" marT="0" marB="0"/>
                </a:tc>
              </a:tr>
              <a:tr h="561444">
                <a:tc>
                  <a:txBody>
                    <a:bodyPr/>
                    <a:lstStyle/>
                    <a:p>
                      <a:pPr marL="304800">
                        <a:lnSpc>
                          <a:spcPct val="150000"/>
                        </a:lnSpc>
                        <a:spcAft>
                          <a:spcPts val="0"/>
                        </a:spcAft>
                      </a:pPr>
                      <a:r>
                        <a:rPr lang="en-US" sz="1800" kern="0">
                          <a:latin typeface="微軟正黑體" pitchFamily="34" charset="-120"/>
                          <a:ea typeface="微軟正黑體" pitchFamily="34" charset="-120"/>
                        </a:rPr>
                        <a:t>2002</a:t>
                      </a:r>
                      <a:r>
                        <a:rPr lang="zh-TW" sz="1800" kern="0">
                          <a:latin typeface="微軟正黑體" pitchFamily="34" charset="-120"/>
                          <a:ea typeface="微軟正黑體" pitchFamily="34" charset="-120"/>
                        </a:rPr>
                        <a:t>年</a:t>
                      </a:r>
                      <a:r>
                        <a:rPr lang="en-US" sz="1800" kern="0">
                          <a:latin typeface="微軟正黑體" pitchFamily="34" charset="-120"/>
                          <a:ea typeface="微軟正黑體" pitchFamily="34" charset="-120"/>
                        </a:rPr>
                        <a:t>4</a:t>
                      </a:r>
                      <a:r>
                        <a:rPr lang="zh-TW" sz="1800" kern="0">
                          <a:latin typeface="微軟正黑體" pitchFamily="34" charset="-120"/>
                          <a:ea typeface="微軟正黑體" pitchFamily="34" charset="-120"/>
                        </a:rPr>
                        <a:t>月</a:t>
                      </a:r>
                      <a:endParaRPr lang="zh-TW" sz="1800" kern="10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0" dirty="0">
                          <a:latin typeface="微軟正黑體" pitchFamily="34" charset="-120"/>
                          <a:ea typeface="微軟正黑體" pitchFamily="34" charset="-120"/>
                        </a:rPr>
                        <a:t>為強化設計能力，成立</a:t>
                      </a:r>
                      <a:r>
                        <a:rPr lang="en-US" sz="1800" kern="0" dirty="0">
                          <a:latin typeface="微軟正黑體" pitchFamily="34" charset="-120"/>
                          <a:ea typeface="微軟正黑體" pitchFamily="34" charset="-120"/>
                        </a:rPr>
                        <a:t>UNIQLO Design Studio</a:t>
                      </a:r>
                      <a:endParaRPr lang="zh-TW" sz="1800" kern="100" dirty="0">
                        <a:latin typeface="微軟正黑體" pitchFamily="34" charset="-120"/>
                        <a:ea typeface="微軟正黑體" pitchFamily="34" charset="-120"/>
                        <a:cs typeface="Times New Roman"/>
                      </a:endParaRPr>
                    </a:p>
                  </a:txBody>
                  <a:tcPr marL="59765" marR="59765" marT="0" marB="0"/>
                </a:tc>
              </a:tr>
              <a:tr h="560540">
                <a:tc>
                  <a:txBody>
                    <a:bodyPr/>
                    <a:lstStyle/>
                    <a:p>
                      <a:pPr marL="304800">
                        <a:lnSpc>
                          <a:spcPct val="150000"/>
                        </a:lnSpc>
                        <a:spcAft>
                          <a:spcPts val="0"/>
                        </a:spcAft>
                      </a:pPr>
                      <a:r>
                        <a:rPr lang="en-US" sz="1800" kern="100">
                          <a:latin typeface="微軟正黑體" pitchFamily="34" charset="-120"/>
                          <a:ea typeface="微軟正黑體" pitchFamily="34" charset="-120"/>
                        </a:rPr>
                        <a:t>2010</a:t>
                      </a:r>
                      <a:r>
                        <a:rPr lang="zh-TW" sz="1800" kern="0">
                          <a:latin typeface="微軟正黑體" pitchFamily="34" charset="-120"/>
                          <a:ea typeface="微軟正黑體" pitchFamily="34" charset="-120"/>
                        </a:rPr>
                        <a:t>年</a:t>
                      </a:r>
                      <a:r>
                        <a:rPr lang="en-US" sz="1800" kern="0">
                          <a:latin typeface="微軟正黑體" pitchFamily="34" charset="-120"/>
                          <a:ea typeface="微軟正黑體" pitchFamily="34" charset="-120"/>
                        </a:rPr>
                        <a:t>10</a:t>
                      </a:r>
                      <a:r>
                        <a:rPr lang="zh-TW" sz="1800" kern="0">
                          <a:latin typeface="微軟正黑體" pitchFamily="34" charset="-120"/>
                          <a:ea typeface="微軟正黑體" pitchFamily="34" charset="-120"/>
                        </a:rPr>
                        <a:t>月</a:t>
                      </a:r>
                      <a:endParaRPr lang="zh-TW" sz="1800" kern="100">
                        <a:latin typeface="微軟正黑體" pitchFamily="34" charset="-120"/>
                        <a:ea typeface="微軟正黑體" pitchFamily="34" charset="-120"/>
                        <a:cs typeface="Times New Roman"/>
                      </a:endParaRPr>
                    </a:p>
                  </a:txBody>
                  <a:tcPr marL="59765" marR="59765" marT="0" marB="0"/>
                </a:tc>
                <a:tc>
                  <a:txBody>
                    <a:bodyPr/>
                    <a:lstStyle/>
                    <a:p>
                      <a:pPr>
                        <a:lnSpc>
                          <a:spcPct val="150000"/>
                        </a:lnSpc>
                        <a:spcAft>
                          <a:spcPts val="0"/>
                        </a:spcAft>
                      </a:pPr>
                      <a:r>
                        <a:rPr lang="zh-TW" sz="1800" kern="100" dirty="0">
                          <a:latin typeface="微軟正黑體" pitchFamily="34" charset="-120"/>
                          <a:ea typeface="微軟正黑體" pitchFamily="34" charset="-120"/>
                        </a:rPr>
                        <a:t>台灣一號店於統一阪急百貨開幕</a:t>
                      </a:r>
                      <a:endParaRPr lang="zh-TW" sz="1800" kern="100" dirty="0">
                        <a:latin typeface="微軟正黑體" pitchFamily="34" charset="-120"/>
                        <a:ea typeface="微軟正黑體" pitchFamily="34" charset="-120"/>
                        <a:cs typeface="Times New Roman"/>
                      </a:endParaRPr>
                    </a:p>
                  </a:txBody>
                  <a:tcPr marL="59765" marR="59765" marT="0" marB="0"/>
                </a:tc>
              </a:tr>
            </a:tbl>
          </a:graphicData>
        </a:graphic>
      </p:graphicFrame>
    </p:spTree>
    <p:extLst>
      <p:ext uri="{BB962C8B-B14F-4D97-AF65-F5344CB8AC3E}">
        <p14:creationId xmlns:p14="http://schemas.microsoft.com/office/powerpoint/2010/main" val="30312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buNone/>
            </a:pPr>
            <a:endParaRPr lang="zh-TW" altLang="zh-TW" dirty="0"/>
          </a:p>
          <a:p>
            <a:endParaRPr lang="zh-TW" altLang="en-US" dirty="0"/>
          </a:p>
        </p:txBody>
      </p:sp>
      <p:sp>
        <p:nvSpPr>
          <p:cNvPr id="4" name="標題 3"/>
          <p:cNvSpPr>
            <a:spLocks noGrp="1"/>
          </p:cNvSpPr>
          <p:nvPr>
            <p:ph type="title"/>
          </p:nvPr>
        </p:nvSpPr>
        <p:spPr>
          <a:xfrm>
            <a:off x="-351524" y="0"/>
            <a:ext cx="9705130" cy="1417638"/>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品質的要求</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6" name="標題 3"/>
          <p:cNvSpPr txBox="1">
            <a:spLocks/>
          </p:cNvSpPr>
          <p:nvPr/>
        </p:nvSpPr>
        <p:spPr>
          <a:xfrm>
            <a:off x="-264743" y="0"/>
            <a:ext cx="9618349" cy="1403648"/>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創新</a:t>
            </a:r>
            <a:r>
              <a:rPr kumimoji="0" lang="zh-TW" altLang="en-US" sz="5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rPr>
              <a:t>的衣料</a:t>
            </a:r>
            <a:endParaRPr kumimoji="0" lang="zh-TW" alt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endParaRPr>
          </a:p>
        </p:txBody>
      </p:sp>
      <p:sp>
        <p:nvSpPr>
          <p:cNvPr id="7" name="標題 3"/>
          <p:cNvSpPr txBox="1">
            <a:spLocks/>
          </p:cNvSpPr>
          <p:nvPr/>
        </p:nvSpPr>
        <p:spPr>
          <a:xfrm>
            <a:off x="-351524" y="-35396"/>
            <a:ext cx="9705130" cy="1403648"/>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5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rPr>
              <a:t>流行與時尚</a:t>
            </a:r>
            <a:endParaRPr kumimoji="0" lang="zh-TW" alt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endParaRPr>
          </a:p>
        </p:txBody>
      </p:sp>
      <p:sp>
        <p:nvSpPr>
          <p:cNvPr id="8" name="標題 3"/>
          <p:cNvSpPr txBox="1">
            <a:spLocks/>
          </p:cNvSpPr>
          <p:nvPr/>
        </p:nvSpPr>
        <p:spPr>
          <a:xfrm>
            <a:off x="-467511" y="-4564"/>
            <a:ext cx="9937104" cy="1403648"/>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5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rPr>
              <a:t>全球展店</a:t>
            </a:r>
            <a:endParaRPr kumimoji="0" lang="zh-TW" alt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cs typeface="+mn-cs"/>
            </a:endParaRPr>
          </a:p>
        </p:txBody>
      </p:sp>
      <p:pic>
        <p:nvPicPr>
          <p:cNvPr id="5" name="圖片 4" descr="20121016135408.jpg"/>
          <p:cNvPicPr>
            <a:picLocks noChangeAspect="1"/>
          </p:cNvPicPr>
          <p:nvPr/>
        </p:nvPicPr>
        <p:blipFill>
          <a:blip r:embed="rId2" cstate="print"/>
          <a:stretch>
            <a:fillRect/>
          </a:stretch>
        </p:blipFill>
        <p:spPr>
          <a:xfrm>
            <a:off x="395536" y="1628800"/>
            <a:ext cx="6120680" cy="4575207"/>
          </a:xfrm>
          <a:prstGeom prst="rect">
            <a:avLst/>
          </a:prstGeom>
          <a:ln>
            <a:noFill/>
          </a:ln>
          <a:effectLst>
            <a:softEdge rad="112500"/>
          </a:effectLst>
        </p:spPr>
      </p:pic>
      <p:sp>
        <p:nvSpPr>
          <p:cNvPr id="9" name="矩形 8"/>
          <p:cNvSpPr/>
          <p:nvPr/>
        </p:nvSpPr>
        <p:spPr>
          <a:xfrm>
            <a:off x="6876256" y="1772816"/>
            <a:ext cx="1728192" cy="43924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rPr>
              <a:t>匠</a:t>
            </a:r>
            <a:endPar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r>
              <a:rPr lang="zh-TW" alt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rPr>
              <a:t>計</a:t>
            </a:r>
            <a:endPar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r>
              <a:rPr lang="zh-TW" alt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rPr>
              <a:t>畫</a:t>
            </a:r>
            <a:endParaRPr lang="zh-TW" alt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pic>
        <p:nvPicPr>
          <p:cNvPr id="10" name="圖片 9" descr="tumblr_lvw7i7ai2L1r1mqoy.jpg"/>
          <p:cNvPicPr>
            <a:picLocks noChangeAspect="1"/>
          </p:cNvPicPr>
          <p:nvPr/>
        </p:nvPicPr>
        <p:blipFill>
          <a:blip r:embed="rId3" cstate="print"/>
          <a:stretch>
            <a:fillRect/>
          </a:stretch>
        </p:blipFill>
        <p:spPr>
          <a:xfrm>
            <a:off x="2195736" y="1700808"/>
            <a:ext cx="4752528" cy="4752528"/>
          </a:xfrm>
          <a:prstGeom prst="rect">
            <a:avLst/>
          </a:prstGeom>
        </p:spPr>
      </p:pic>
      <p:pic>
        <p:nvPicPr>
          <p:cNvPr id="11" name="圖片 10"/>
          <p:cNvPicPr/>
          <p:nvPr/>
        </p:nvPicPr>
        <p:blipFill>
          <a:blip r:embed="rId4" cstate="print"/>
          <a:srcRect/>
          <a:stretch>
            <a:fillRect/>
          </a:stretch>
        </p:blipFill>
        <p:spPr bwMode="auto">
          <a:xfrm>
            <a:off x="395536" y="1700808"/>
            <a:ext cx="4176464" cy="3672408"/>
          </a:xfrm>
          <a:prstGeom prst="rect">
            <a:avLst/>
          </a:prstGeom>
          <a:noFill/>
          <a:ln w="9525">
            <a:noFill/>
            <a:miter lim="800000"/>
            <a:headEnd/>
            <a:tailEnd/>
          </a:ln>
        </p:spPr>
      </p:pic>
      <p:pic>
        <p:nvPicPr>
          <p:cNvPr id="12" name="圖片 11" descr="Uniqlo Heattech 3.jpg"/>
          <p:cNvPicPr>
            <a:picLocks noChangeAspect="1"/>
          </p:cNvPicPr>
          <p:nvPr/>
        </p:nvPicPr>
        <p:blipFill>
          <a:blip r:embed="rId5" cstate="print"/>
          <a:stretch>
            <a:fillRect/>
          </a:stretch>
        </p:blipFill>
        <p:spPr>
          <a:xfrm>
            <a:off x="1835696" y="2420888"/>
            <a:ext cx="5330691" cy="3541578"/>
          </a:xfrm>
          <a:prstGeom prst="rect">
            <a:avLst/>
          </a:prstGeom>
        </p:spPr>
      </p:pic>
      <p:pic>
        <p:nvPicPr>
          <p:cNvPr id="13" name="圖片 12" descr="UT.JPG"/>
          <p:cNvPicPr>
            <a:picLocks noChangeAspect="1"/>
          </p:cNvPicPr>
          <p:nvPr/>
        </p:nvPicPr>
        <p:blipFill>
          <a:blip r:embed="rId6" cstate="print"/>
          <a:stretch>
            <a:fillRect/>
          </a:stretch>
        </p:blipFill>
        <p:spPr>
          <a:xfrm>
            <a:off x="3203848" y="3595142"/>
            <a:ext cx="4849590" cy="3262858"/>
          </a:xfrm>
          <a:prstGeom prst="rect">
            <a:avLst/>
          </a:prstGeom>
        </p:spPr>
      </p:pic>
      <p:pic>
        <p:nvPicPr>
          <p:cNvPr id="14" name="圖片 13" descr="uniqlo_1.jpg"/>
          <p:cNvPicPr>
            <a:picLocks noChangeAspect="1"/>
          </p:cNvPicPr>
          <p:nvPr/>
        </p:nvPicPr>
        <p:blipFill>
          <a:blip r:embed="rId7" cstate="print"/>
          <a:stretch>
            <a:fillRect/>
          </a:stretch>
        </p:blipFill>
        <p:spPr>
          <a:xfrm>
            <a:off x="251521" y="1772816"/>
            <a:ext cx="5544616" cy="2758447"/>
          </a:xfrm>
          <a:prstGeom prst="rect">
            <a:avLst/>
          </a:prstGeom>
        </p:spPr>
      </p:pic>
      <p:pic>
        <p:nvPicPr>
          <p:cNvPr id="15" name="圖片 14" descr="20100612_76c5192949d82e8b35f6rGi7KklXUCuz.jpg"/>
          <p:cNvPicPr>
            <a:picLocks noChangeAspect="1"/>
          </p:cNvPicPr>
          <p:nvPr/>
        </p:nvPicPr>
        <p:blipFill>
          <a:blip r:embed="rId8" cstate="print"/>
          <a:stretch>
            <a:fillRect/>
          </a:stretch>
        </p:blipFill>
        <p:spPr>
          <a:xfrm>
            <a:off x="5940152" y="1844442"/>
            <a:ext cx="2880320" cy="1915115"/>
          </a:xfrm>
          <a:prstGeom prst="rect">
            <a:avLst/>
          </a:prstGeom>
        </p:spPr>
      </p:pic>
      <p:pic>
        <p:nvPicPr>
          <p:cNvPr id="16" name="圖片 15" descr="20078775625424_2.jpg"/>
          <p:cNvPicPr>
            <a:picLocks noChangeAspect="1"/>
          </p:cNvPicPr>
          <p:nvPr/>
        </p:nvPicPr>
        <p:blipFill>
          <a:blip r:embed="rId9" cstate="print"/>
          <a:stretch>
            <a:fillRect/>
          </a:stretch>
        </p:blipFill>
        <p:spPr>
          <a:xfrm>
            <a:off x="2987824" y="4581128"/>
            <a:ext cx="2609845" cy="1584176"/>
          </a:xfrm>
          <a:prstGeom prst="rect">
            <a:avLst/>
          </a:prstGeom>
        </p:spPr>
      </p:pic>
      <p:pic>
        <p:nvPicPr>
          <p:cNvPr id="17" name="圖片 16" descr="01300000206900130481419390638.jpg"/>
          <p:cNvPicPr>
            <a:picLocks noChangeAspect="1"/>
          </p:cNvPicPr>
          <p:nvPr/>
        </p:nvPicPr>
        <p:blipFill>
          <a:blip r:embed="rId10" cstate="print"/>
          <a:stretch>
            <a:fillRect/>
          </a:stretch>
        </p:blipFill>
        <p:spPr>
          <a:xfrm>
            <a:off x="395536" y="4581129"/>
            <a:ext cx="2304255" cy="1538534"/>
          </a:xfrm>
          <a:prstGeom prst="rect">
            <a:avLst/>
          </a:prstGeom>
        </p:spPr>
      </p:pic>
      <p:pic>
        <p:nvPicPr>
          <p:cNvPr id="18" name="圖片 17" descr="2583658811228170787.jpg"/>
          <p:cNvPicPr>
            <a:picLocks noChangeAspect="1"/>
          </p:cNvPicPr>
          <p:nvPr/>
        </p:nvPicPr>
        <p:blipFill>
          <a:blip r:embed="rId11" cstate="print"/>
          <a:stretch>
            <a:fillRect/>
          </a:stretch>
        </p:blipFill>
        <p:spPr>
          <a:xfrm>
            <a:off x="5940152" y="4437112"/>
            <a:ext cx="2664296" cy="1794777"/>
          </a:xfrm>
          <a:prstGeom prst="rect">
            <a:avLst/>
          </a:prstGeom>
        </p:spPr>
      </p:pic>
    </p:spTree>
    <p:extLst>
      <p:ext uri="{BB962C8B-B14F-4D97-AF65-F5344CB8AC3E}">
        <p14:creationId xmlns:p14="http://schemas.microsoft.com/office/powerpoint/2010/main" val="1818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6" fill="hold" nodeType="clickEffect">
                                  <p:stCondLst>
                                    <p:cond delay="0"/>
                                  </p:stCondLst>
                                  <p:childTnLst>
                                    <p:animEffect transition="out" filter="barn(in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6" presetClass="exit" presetSubtype="26" fill="hold" grpId="1" nodeType="withEffect">
                                  <p:stCondLst>
                                    <p:cond delay="0"/>
                                  </p:stCondLst>
                                  <p:childTnLst>
                                    <p:animEffect transition="out" filter="barn(inHorizontal)">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nodeType="clickEffect">
                                  <p:stCondLst>
                                    <p:cond delay="0"/>
                                  </p:stCondLst>
                                  <p:childTnLst>
                                    <p:animEffect transition="out" filter="box(in)">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par>
                          <p:cTn id="44" fill="hold">
                            <p:stCondLst>
                              <p:cond delay="1000"/>
                            </p:stCondLst>
                            <p:childTnLst>
                              <p:par>
                                <p:cTn id="45" presetID="4"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horizontal)">
                                      <p:cBhvr>
                                        <p:cTn id="75" dur="500"/>
                                        <p:tgtEl>
                                          <p:spTgt spid="8"/>
                                        </p:tgtEl>
                                      </p:cBhvr>
                                    </p:animEffect>
                                  </p:childTnLst>
                                </p:cTn>
                              </p:par>
                            </p:childTnLst>
                          </p:cTn>
                        </p:par>
                        <p:par>
                          <p:cTn id="76" fill="hold">
                            <p:stCondLst>
                              <p:cond delay="1000"/>
                            </p:stCondLst>
                            <p:childTnLst>
                              <p:par>
                                <p:cTn id="77" presetID="3" presetClass="entr" presetSubtype="1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linds(horizontal)">
                                      <p:cBhvr>
                                        <p:cTn id="79" dur="500"/>
                                        <p:tgtEl>
                                          <p:spTgt spid="14"/>
                                        </p:tgtEl>
                                      </p:cBhvr>
                                    </p:animEffect>
                                  </p:childTnLst>
                                </p:cTn>
                              </p:par>
                            </p:childTnLst>
                          </p:cTn>
                        </p:par>
                        <p:par>
                          <p:cTn id="80" fill="hold">
                            <p:stCondLst>
                              <p:cond delay="1500"/>
                            </p:stCondLst>
                            <p:childTnLst>
                              <p:par>
                                <p:cTn id="81" presetID="3" presetClass="entr" presetSubtype="1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childTnLst>
                          </p:cTn>
                        </p:par>
                        <p:par>
                          <p:cTn id="84" fill="hold">
                            <p:stCondLst>
                              <p:cond delay="2000"/>
                            </p:stCondLst>
                            <p:childTnLst>
                              <p:par>
                                <p:cTn id="85" presetID="3" presetClass="entr" presetSubtype="10"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childTnLst>
                          </p:cTn>
                        </p:par>
                        <p:par>
                          <p:cTn id="88" fill="hold">
                            <p:stCondLst>
                              <p:cond delay="2500"/>
                            </p:stCondLst>
                            <p:childTnLst>
                              <p:par>
                                <p:cTn id="89" presetID="3" presetClass="entr" presetSubtype="10"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blinds(horizontal)">
                                      <p:cBhvr>
                                        <p:cTn id="91" dur="500"/>
                                        <p:tgtEl>
                                          <p:spTgt spid="16"/>
                                        </p:tgtEl>
                                      </p:cBhvr>
                                    </p:animEffect>
                                  </p:childTnLst>
                                </p:cTn>
                              </p:par>
                            </p:childTnLst>
                          </p:cTn>
                        </p:par>
                        <p:par>
                          <p:cTn id="92" fill="hold">
                            <p:stCondLst>
                              <p:cond delay="3000"/>
                            </p:stCondLst>
                            <p:childTnLst>
                              <p:par>
                                <p:cTn id="93" presetID="3" presetClass="entr" presetSubtype="1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linds(horizontal)">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a:bodyPr>
          <a:lstStyle/>
          <a:p>
            <a:endParaRPr lang="zh-TW" altLang="en-US" dirty="0"/>
          </a:p>
        </p:txBody>
      </p:sp>
      <p:sp>
        <p:nvSpPr>
          <p:cNvPr id="3" name="內容版面配置區 2"/>
          <p:cNvSpPr>
            <a:spLocks noGrp="1"/>
          </p:cNvSpPr>
          <p:nvPr>
            <p:ph idx="1"/>
          </p:nvPr>
        </p:nvSpPr>
        <p:spPr/>
        <p:txBody>
          <a:bodyPr/>
          <a:lstStyle/>
          <a:p>
            <a:pPr marL="0" indent="0" algn="ctr">
              <a:buNone/>
            </a:pPr>
            <a:endParaRPr lang="en-US" altLang="zh-TW" dirty="0" smtClean="0">
              <a:latin typeface="微軟正黑體" pitchFamily="34" charset="-120"/>
              <a:ea typeface="微軟正黑體" pitchFamily="34" charset="-120"/>
            </a:endParaRPr>
          </a:p>
          <a:p>
            <a:pPr marL="0" indent="0" algn="ctr">
              <a:buNone/>
            </a:pPr>
            <a:endParaRPr lang="en-US" altLang="zh-TW" dirty="0">
              <a:latin typeface="微軟正黑體" pitchFamily="34" charset="-120"/>
              <a:ea typeface="微軟正黑體" pitchFamily="34" charset="-120"/>
            </a:endParaRPr>
          </a:p>
          <a:p>
            <a:pPr marL="0" indent="0" algn="ctr">
              <a:buNone/>
            </a:pPr>
            <a:r>
              <a:rPr lang="zh-TW" altLang="en-US" dirty="0" smtClean="0">
                <a:solidFill>
                  <a:srgbClr val="FF0000"/>
                </a:solidFill>
                <a:latin typeface="微軟正黑體" pitchFamily="34" charset="-120"/>
                <a:ea typeface="微軟正黑體" pitchFamily="34" charset="-120"/>
              </a:rPr>
              <a:t>報告者 </a:t>
            </a:r>
          </a:p>
          <a:p>
            <a:pPr marL="0" indent="0" algn="ctr">
              <a:buNone/>
            </a:pPr>
            <a:r>
              <a:rPr lang="zh-TW" altLang="en-US" dirty="0" smtClean="0">
                <a:solidFill>
                  <a:srgbClr val="FF0000"/>
                </a:solidFill>
                <a:latin typeface="微軟正黑體" pitchFamily="34" charset="-120"/>
                <a:ea typeface="微軟正黑體" pitchFamily="34" charset="-120"/>
              </a:rPr>
              <a:t>謝宜家 簡泓瑩</a:t>
            </a:r>
            <a:endParaRPr lang="zh-TW" altLang="en-US" dirty="0">
              <a:solidFill>
                <a:srgbClr val="FF0000"/>
              </a:solidFill>
              <a:latin typeface="微軟正黑體" pitchFamily="34" charset="-120"/>
              <a:ea typeface="微軟正黑體" pitchFamily="34" charset="-120"/>
            </a:endParaRPr>
          </a:p>
        </p:txBody>
      </p:sp>
      <p:sp>
        <p:nvSpPr>
          <p:cNvPr id="4" name="圓角矩形 3"/>
          <p:cNvSpPr/>
          <p:nvPr/>
        </p:nvSpPr>
        <p:spPr>
          <a:xfrm>
            <a:off x="0" y="404664"/>
            <a:ext cx="9144000" cy="936104"/>
          </a:xfrm>
          <a:prstGeom prst="roundRect">
            <a:avLst/>
          </a:prstGeom>
          <a:solidFill>
            <a:srgbClr val="FF0000"/>
          </a:solid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5400" b="1" dirty="0" smtClean="0">
              <a:latin typeface="微軟正黑體" pitchFamily="34" charset="-120"/>
              <a:ea typeface="微軟正黑體" pitchFamily="34" charset="-120"/>
            </a:endParaRPr>
          </a:p>
          <a:p>
            <a:pPr algn="ctr"/>
            <a:r>
              <a:rPr lang="en-US" altLang="zh-TW" sz="5400" b="1" dirty="0" smtClean="0">
                <a:solidFill>
                  <a:schemeClr val="bg1"/>
                </a:solidFill>
                <a:latin typeface="微軟正黑體" pitchFamily="34" charset="-120"/>
                <a:ea typeface="微軟正黑體" pitchFamily="34" charset="-120"/>
              </a:rPr>
              <a:t>UNIQLO</a:t>
            </a:r>
            <a:r>
              <a:rPr lang="zh-TW" altLang="en-US" sz="5400" b="1" dirty="0">
                <a:solidFill>
                  <a:schemeClr val="bg1"/>
                </a:solidFill>
                <a:latin typeface="微軟正黑體" pitchFamily="34" charset="-120"/>
                <a:ea typeface="微軟正黑體" pitchFamily="34" charset="-120"/>
              </a:rPr>
              <a:t>經營模式 </a:t>
            </a:r>
            <a:r>
              <a:rPr lang="en-US" altLang="zh-TW" sz="5400" b="1" dirty="0">
                <a:latin typeface="微軟正黑體" pitchFamily="34" charset="-120"/>
                <a:ea typeface="微軟正黑體" pitchFamily="34" charset="-120"/>
              </a:rPr>
              <a:t/>
            </a:r>
            <a:br>
              <a:rPr lang="en-US" altLang="zh-TW" sz="5400" b="1" dirty="0">
                <a:latin typeface="微軟正黑體" pitchFamily="34" charset="-120"/>
                <a:ea typeface="微軟正黑體" pitchFamily="34" charset="-120"/>
              </a:rPr>
            </a:b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36481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714644" y="248097"/>
            <a:ext cx="8229600" cy="1143000"/>
          </a:xfrm>
        </p:spPr>
        <p:txBody>
          <a:bodyPr/>
          <a:lstStyle/>
          <a:p>
            <a:pPr eaLnBrk="1" hangingPunct="1"/>
            <a:endParaRPr lang="zh-TW" altLang="en-US" dirty="0" smtClean="0"/>
          </a:p>
        </p:txBody>
      </p:sp>
      <p:sp>
        <p:nvSpPr>
          <p:cNvPr id="3075" name="Rectangle 5"/>
          <p:cNvSpPr>
            <a:spLocks noGrp="1" noChangeArrowheads="1"/>
          </p:cNvSpPr>
          <p:nvPr>
            <p:ph type="body" idx="1"/>
          </p:nvPr>
        </p:nvSpPr>
        <p:spPr/>
        <p:txBody>
          <a:bodyPr/>
          <a:lstStyle/>
          <a:p>
            <a:pPr eaLnBrk="1" hangingPunct="1"/>
            <a:r>
              <a:rPr lang="zh-TW" altLang="en-US" dirty="0" smtClean="0">
                <a:latin typeface="微軟正黑體" pitchFamily="34" charset="-120"/>
                <a:ea typeface="微軟正黑體" pitchFamily="34" charset="-120"/>
              </a:rPr>
              <a:t>經營狀況</a:t>
            </a: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65475"/>
            <a:ext cx="6324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1066800" y="2286000"/>
            <a:ext cx="1828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latin typeface="微軟正黑體" pitchFamily="34" charset="-120"/>
                <a:ea typeface="微軟正黑體" pitchFamily="34" charset="-120"/>
              </a:rPr>
              <a:t>日本</a:t>
            </a:r>
            <a:r>
              <a:rPr lang="en-US" altLang="zh-TW" dirty="0">
                <a:latin typeface="微軟正黑體" pitchFamily="34" charset="-120"/>
                <a:ea typeface="微軟正黑體" pitchFamily="34" charset="-120"/>
              </a:rPr>
              <a:t>:824</a:t>
            </a:r>
          </a:p>
          <a:p>
            <a:pPr eaLnBrk="1" hangingPunct="1">
              <a:spcBef>
                <a:spcPct val="50000"/>
              </a:spcBef>
            </a:pPr>
            <a:r>
              <a:rPr lang="zh-TW" altLang="en-US" dirty="0">
                <a:latin typeface="微軟正黑體" pitchFamily="34" charset="-120"/>
                <a:ea typeface="微軟正黑體" pitchFamily="34" charset="-120"/>
              </a:rPr>
              <a:t>海外</a:t>
            </a:r>
            <a:r>
              <a:rPr lang="en-US" altLang="zh-TW" dirty="0">
                <a:latin typeface="微軟正黑體" pitchFamily="34" charset="-120"/>
                <a:ea typeface="微軟正黑體" pitchFamily="34" charset="-120"/>
              </a:rPr>
              <a:t>:150</a:t>
            </a:r>
          </a:p>
        </p:txBody>
      </p:sp>
      <p:pic>
        <p:nvPicPr>
          <p:cNvPr id="3079" name="Picture 10" descr="女裝彈性休閒運動外套(長袖)+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5650">
            <a:off x="3962400" y="167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女裝休閒連帽外套(長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4633">
            <a:off x="5715000" y="1752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女裝彈性休閒外套(長袖)+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7189">
            <a:off x="7543800" y="1828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標題 3"/>
          <p:cNvSpPr txBox="1">
            <a:spLocks/>
          </p:cNvSpPr>
          <p:nvPr/>
        </p:nvSpPr>
        <p:spPr>
          <a:xfrm>
            <a:off x="-180528" y="0"/>
            <a:ext cx="9505056" cy="1403648"/>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lgn="ctr">
              <a:spcBef>
                <a:spcPct val="0"/>
              </a:spcBef>
              <a:defRPr/>
            </a:pPr>
            <a:r>
              <a:rPr lang="en-US" altLang="zh-TW" sz="5400" b="1" dirty="0">
                <a:solidFill>
                  <a:schemeClr val="bg1"/>
                </a:solidFill>
                <a:latin typeface="微軟正黑體" pitchFamily="34" charset="-120"/>
                <a:ea typeface="微軟正黑體" pitchFamily="34" charset="-120"/>
              </a:rPr>
              <a:t>UNIQLO</a:t>
            </a:r>
            <a:r>
              <a:rPr lang="zh-TW" altLang="en-US" sz="5400" b="1" dirty="0" smtClean="0">
                <a:solidFill>
                  <a:schemeClr val="bg1"/>
                </a:solidFill>
                <a:latin typeface="微軟正黑體" pitchFamily="34" charset="-120"/>
                <a:ea typeface="微軟正黑體" pitchFamily="34" charset="-120"/>
              </a:rPr>
              <a:t>經營</a:t>
            </a:r>
            <a:r>
              <a:rPr lang="zh-TW" altLang="en-US" sz="5400" b="1" dirty="0">
                <a:solidFill>
                  <a:schemeClr val="bg1"/>
                </a:solidFill>
                <a:latin typeface="微軟正黑體" pitchFamily="34" charset="-120"/>
                <a:ea typeface="微軟正黑體" pitchFamily="34" charset="-120"/>
              </a:rPr>
              <a:t>狀況</a:t>
            </a:r>
            <a:endParaRPr kumimoji="0" lang="zh-TW" altLang="en-US" sz="5400" b="1" i="0" u="none" strike="noStrike" kern="1200" cap="none" spc="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pic>
        <p:nvPicPr>
          <p:cNvPr id="13" name="Picture 6" descr="未命名"/>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02375"/>
            <a:ext cx="4495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059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zh-TW" altLang="en-US" dirty="0" smtClean="0">
                <a:latin typeface="微軟正黑體" pitchFamily="34" charset="-120"/>
                <a:ea typeface="微軟正黑體" pitchFamily="34" charset="-120"/>
              </a:rPr>
              <a:t>經營狀況</a:t>
            </a:r>
          </a:p>
        </p:txBody>
      </p:sp>
      <p:sp>
        <p:nvSpPr>
          <p:cNvPr id="4100" name="Text Box 5"/>
          <p:cNvSpPr txBox="1">
            <a:spLocks noChangeArrowheads="1"/>
          </p:cNvSpPr>
          <p:nvPr/>
        </p:nvSpPr>
        <p:spPr bwMode="auto">
          <a:xfrm>
            <a:off x="838200" y="22860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latin typeface="微軟正黑體" pitchFamily="34" charset="-120"/>
                <a:ea typeface="微軟正黑體" pitchFamily="34" charset="-120"/>
              </a:rPr>
              <a:t>日本國內服裝零售排名</a:t>
            </a:r>
          </a:p>
        </p:txBody>
      </p:sp>
      <p:pic>
        <p:nvPicPr>
          <p:cNvPr id="4101" name="Picture 6"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2375"/>
            <a:ext cx="4495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女裝彈性休閒運動外套(長袖)+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5650">
            <a:off x="3962400" y="167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女裝休閒連帽外套(長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633">
            <a:off x="5715000" y="1752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女裝彈性休閒外套(長袖)+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7189">
            <a:off x="7543800" y="1828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p:cNvPicPr>
            <a:picLocks noChangeAspect="1" noChangeArrowheads="1"/>
          </p:cNvPicPr>
          <p:nvPr/>
        </p:nvPicPr>
        <p:blipFill>
          <a:blip r:embed="rId6">
            <a:extLst>
              <a:ext uri="{28A0092B-C50C-407E-A947-70E740481C1C}">
                <a14:useLocalDpi xmlns:a14="http://schemas.microsoft.com/office/drawing/2010/main" val="0"/>
              </a:ext>
            </a:extLst>
          </a:blip>
          <a:srcRect t="13898"/>
          <a:stretch>
            <a:fillRect/>
          </a:stretch>
        </p:blipFill>
        <p:spPr bwMode="auto">
          <a:xfrm>
            <a:off x="1676400" y="3516313"/>
            <a:ext cx="51816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標題 3"/>
          <p:cNvSpPr txBox="1">
            <a:spLocks noGrp="1"/>
          </p:cNvSpPr>
          <p:nvPr>
            <p:ph type="title"/>
          </p:nvPr>
        </p:nvSpPr>
        <p:spPr>
          <a:xfrm>
            <a:off x="-180528" y="0"/>
            <a:ext cx="9505056" cy="1371600"/>
          </a:xfrm>
          <a:prstGeom prst="roundRect">
            <a:avLst/>
          </a:prstGeom>
          <a:solidFill>
            <a:srgbClr val="FF0000"/>
          </a:solidFill>
          <a:ln w="2857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lvl="0">
              <a:defRPr/>
            </a:pPr>
            <a:r>
              <a:rPr lang="en-US" altLang="zh-TW" sz="5400" b="1" dirty="0">
                <a:solidFill>
                  <a:schemeClr val="bg1"/>
                </a:solidFill>
                <a:latin typeface="微軟正黑體" pitchFamily="34" charset="-120"/>
                <a:ea typeface="微軟正黑體" pitchFamily="34" charset="-120"/>
              </a:rPr>
              <a:t>UNIQLO</a:t>
            </a:r>
            <a:r>
              <a:rPr lang="zh-TW" altLang="en-US" sz="5400" b="1" dirty="0">
                <a:solidFill>
                  <a:schemeClr val="bg1"/>
                </a:solidFill>
                <a:latin typeface="微軟正黑體" pitchFamily="34" charset="-120"/>
                <a:ea typeface="微軟正黑體" pitchFamily="34" charset="-120"/>
              </a:rPr>
              <a:t>經營狀況</a:t>
            </a:r>
            <a:endParaRPr lang="zh-TW" altLang="en-US" sz="54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62163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1484</Words>
  <Application>Microsoft Office PowerPoint</Application>
  <PresentationFormat>如螢幕大小 (4:3)</PresentationFormat>
  <Paragraphs>179</Paragraphs>
  <Slides>25</Slides>
  <Notes>9</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UNIQLO 供應鏈管理</vt:lpstr>
      <vt:lpstr>PowerPoint 簡報</vt:lpstr>
      <vt:lpstr>PowerPoint 簡報</vt:lpstr>
      <vt:lpstr>PowerPoint 簡報</vt:lpstr>
      <vt:lpstr>PowerPoint 簡報</vt:lpstr>
      <vt:lpstr>品質的要求</vt:lpstr>
      <vt:lpstr>PowerPoint 簡報</vt:lpstr>
      <vt:lpstr>PowerPoint 簡報</vt:lpstr>
      <vt:lpstr>UNIQLO經營狀況</vt:lpstr>
      <vt:lpstr>UNIQLO經營狀況</vt:lpstr>
      <vt:lpstr>PowerPoint 簡報</vt:lpstr>
      <vt:lpstr>PowerPoint 簡報</vt:lpstr>
      <vt:lpstr>PowerPoint 簡報</vt:lpstr>
      <vt:lpstr>PowerPoint 簡報</vt:lpstr>
      <vt:lpstr>PowerPoint 簡報</vt:lpstr>
      <vt:lpstr> </vt:lpstr>
      <vt:lpstr>UNIQLO生產作業管理  </vt:lpstr>
      <vt:lpstr>PowerPoint 簡報</vt:lpstr>
      <vt:lpstr>PowerPoint 簡報</vt:lpstr>
      <vt:lpstr>PowerPoint 簡報</vt:lpstr>
      <vt:lpstr> </vt:lpstr>
      <vt:lpstr>PowerPoint 簡報</vt:lpstr>
      <vt:lpstr>PowerPoint 簡報</vt:lpstr>
      <vt:lpstr>PowerPoint 簡報</vt:lpstr>
      <vt:lpstr>PowerPoint 簡報</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UNIQLO</dc:title>
  <dc:creator>Verity</dc:creator>
  <cp:lastModifiedBy>Verity</cp:lastModifiedBy>
  <cp:revision>14</cp:revision>
  <dcterms:created xsi:type="dcterms:W3CDTF">2013-01-12T10:02:05Z</dcterms:created>
  <dcterms:modified xsi:type="dcterms:W3CDTF">2013-01-13T12:45:33Z</dcterms:modified>
</cp:coreProperties>
</file>