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540" r:id="rId2"/>
    <p:sldId id="541" r:id="rId3"/>
    <p:sldId id="542" r:id="rId4"/>
    <p:sldId id="543" r:id="rId5"/>
    <p:sldId id="545" r:id="rId6"/>
    <p:sldId id="544" r:id="rId7"/>
    <p:sldId id="546" r:id="rId8"/>
    <p:sldId id="547" r:id="rId9"/>
    <p:sldId id="548" r:id="rId10"/>
    <p:sldId id="549" r:id="rId11"/>
    <p:sldId id="550" r:id="rId12"/>
    <p:sldId id="553" r:id="rId13"/>
    <p:sldId id="551" r:id="rId14"/>
    <p:sldId id="552" r:id="rId15"/>
    <p:sldId id="554" r:id="rId16"/>
    <p:sldId id="571" r:id="rId17"/>
    <p:sldId id="460" r:id="rId18"/>
    <p:sldId id="461" r:id="rId19"/>
    <p:sldId id="462" r:id="rId20"/>
    <p:sldId id="463" r:id="rId21"/>
    <p:sldId id="560" r:id="rId22"/>
    <p:sldId id="561" r:id="rId23"/>
    <p:sldId id="500" r:id="rId24"/>
    <p:sldId id="501" r:id="rId25"/>
    <p:sldId id="469" r:id="rId26"/>
    <p:sldId id="468" r:id="rId27"/>
    <p:sldId id="457" r:id="rId28"/>
    <p:sldId id="570" r:id="rId29"/>
    <p:sldId id="522" r:id="rId30"/>
    <p:sldId id="524" r:id="rId31"/>
    <p:sldId id="525" r:id="rId32"/>
    <p:sldId id="526" r:id="rId33"/>
    <p:sldId id="527" r:id="rId34"/>
    <p:sldId id="528" r:id="rId35"/>
    <p:sldId id="529" r:id="rId36"/>
    <p:sldId id="558" r:id="rId37"/>
    <p:sldId id="530" r:id="rId38"/>
    <p:sldId id="531" r:id="rId39"/>
    <p:sldId id="532" r:id="rId40"/>
    <p:sldId id="557" r:id="rId41"/>
    <p:sldId id="490" r:id="rId42"/>
    <p:sldId id="566" r:id="rId43"/>
    <p:sldId id="487" r:id="rId44"/>
    <p:sldId id="489" r:id="rId45"/>
    <p:sldId id="491" r:id="rId46"/>
    <p:sldId id="492" r:id="rId47"/>
    <p:sldId id="493" r:id="rId48"/>
    <p:sldId id="494" r:id="rId49"/>
    <p:sldId id="564" r:id="rId50"/>
    <p:sldId id="496" r:id="rId51"/>
    <p:sldId id="497" r:id="rId52"/>
    <p:sldId id="498" r:id="rId53"/>
    <p:sldId id="499" r:id="rId54"/>
    <p:sldId id="567" r:id="rId55"/>
    <p:sldId id="559" r:id="rId5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微軟正黑體" pitchFamily="34" charset="-120"/>
        <a:cs typeface="+mn-cs"/>
      </a:defRPr>
    </a:lvl1pPr>
    <a:lvl2pPr marL="457200" algn="l" rtl="0" fontAlgn="base">
      <a:spcBef>
        <a:spcPct val="0"/>
      </a:spcBef>
      <a:spcAft>
        <a:spcPct val="0"/>
      </a:spcAft>
      <a:defRPr b="1" kern="1200">
        <a:solidFill>
          <a:schemeClr val="tx1"/>
        </a:solidFill>
        <a:latin typeface="Arial" charset="0"/>
        <a:ea typeface="微軟正黑體" pitchFamily="34" charset="-120"/>
        <a:cs typeface="+mn-cs"/>
      </a:defRPr>
    </a:lvl2pPr>
    <a:lvl3pPr marL="914400" algn="l" rtl="0" fontAlgn="base">
      <a:spcBef>
        <a:spcPct val="0"/>
      </a:spcBef>
      <a:spcAft>
        <a:spcPct val="0"/>
      </a:spcAft>
      <a:defRPr b="1" kern="1200">
        <a:solidFill>
          <a:schemeClr val="tx1"/>
        </a:solidFill>
        <a:latin typeface="Arial" charset="0"/>
        <a:ea typeface="微軟正黑體" pitchFamily="34" charset="-120"/>
        <a:cs typeface="+mn-cs"/>
      </a:defRPr>
    </a:lvl3pPr>
    <a:lvl4pPr marL="1371600" algn="l" rtl="0" fontAlgn="base">
      <a:spcBef>
        <a:spcPct val="0"/>
      </a:spcBef>
      <a:spcAft>
        <a:spcPct val="0"/>
      </a:spcAft>
      <a:defRPr b="1" kern="1200">
        <a:solidFill>
          <a:schemeClr val="tx1"/>
        </a:solidFill>
        <a:latin typeface="Arial" charset="0"/>
        <a:ea typeface="微軟正黑體" pitchFamily="34" charset="-120"/>
        <a:cs typeface="+mn-cs"/>
      </a:defRPr>
    </a:lvl4pPr>
    <a:lvl5pPr marL="1828800" algn="l" rtl="0" fontAlgn="base">
      <a:spcBef>
        <a:spcPct val="0"/>
      </a:spcBef>
      <a:spcAft>
        <a:spcPct val="0"/>
      </a:spcAft>
      <a:defRPr b="1" kern="1200">
        <a:solidFill>
          <a:schemeClr val="tx1"/>
        </a:solidFill>
        <a:latin typeface="Arial" charset="0"/>
        <a:ea typeface="微軟正黑體" pitchFamily="34" charset="-120"/>
        <a:cs typeface="+mn-cs"/>
      </a:defRPr>
    </a:lvl5pPr>
    <a:lvl6pPr marL="2286000" algn="l" defTabSz="914400" rtl="0" eaLnBrk="1" latinLnBrk="0" hangingPunct="1">
      <a:defRPr b="1" kern="1200">
        <a:solidFill>
          <a:schemeClr val="tx1"/>
        </a:solidFill>
        <a:latin typeface="Arial" charset="0"/>
        <a:ea typeface="微軟正黑體" pitchFamily="34" charset="-120"/>
        <a:cs typeface="+mn-cs"/>
      </a:defRPr>
    </a:lvl6pPr>
    <a:lvl7pPr marL="2743200" algn="l" defTabSz="914400" rtl="0" eaLnBrk="1" latinLnBrk="0" hangingPunct="1">
      <a:defRPr b="1" kern="1200">
        <a:solidFill>
          <a:schemeClr val="tx1"/>
        </a:solidFill>
        <a:latin typeface="Arial" charset="0"/>
        <a:ea typeface="微軟正黑體" pitchFamily="34" charset="-120"/>
        <a:cs typeface="+mn-cs"/>
      </a:defRPr>
    </a:lvl7pPr>
    <a:lvl8pPr marL="3200400" algn="l" defTabSz="914400" rtl="0" eaLnBrk="1" latinLnBrk="0" hangingPunct="1">
      <a:defRPr b="1" kern="1200">
        <a:solidFill>
          <a:schemeClr val="tx1"/>
        </a:solidFill>
        <a:latin typeface="Arial" charset="0"/>
        <a:ea typeface="微軟正黑體" pitchFamily="34" charset="-120"/>
        <a:cs typeface="+mn-cs"/>
      </a:defRPr>
    </a:lvl8pPr>
    <a:lvl9pPr marL="3657600" algn="l" defTabSz="914400" rtl="0" eaLnBrk="1" latinLnBrk="0" hangingPunct="1">
      <a:defRPr b="1" kern="1200">
        <a:solidFill>
          <a:schemeClr val="tx1"/>
        </a:solidFill>
        <a:latin typeface="Arial" charset="0"/>
        <a:ea typeface="微軟正黑體" pitchFamily="34"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9FF"/>
    <a:srgbClr val="0000FF"/>
    <a:srgbClr val="EEFAA8"/>
    <a:srgbClr val="CC99FF"/>
    <a:srgbClr val="9966FF"/>
    <a:srgbClr val="66FF66"/>
    <a:srgbClr val="7BF5A1"/>
    <a:srgbClr val="003366"/>
    <a:srgbClr val="FF00FF"/>
    <a:srgbClr val="001F3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12017" autoAdjust="0"/>
    <p:restoredTop sz="80957" autoAdjust="0"/>
  </p:normalViewPr>
  <p:slideViewPr>
    <p:cSldViewPr>
      <p:cViewPr varScale="1">
        <p:scale>
          <a:sx n="64" d="100"/>
          <a:sy n="64" d="100"/>
        </p:scale>
        <p:origin x="-413" y="-7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C4D5E8-A0BB-4FDB-AEFF-CE5CF777B946}" type="doc">
      <dgm:prSet loTypeId="urn:microsoft.com/office/officeart/2005/8/layout/chevron2" loCatId="list" qsTypeId="urn:microsoft.com/office/officeart/2005/8/quickstyle/3d5" qsCatId="3D" csTypeId="urn:microsoft.com/office/officeart/2005/8/colors/accent2_2" csCatId="accent2" phldr="1"/>
      <dgm:spPr>
        <a:scene3d>
          <a:camera prst="perspectiveRight" zoom="95000"/>
          <a:lightRig rig="flat" dir="t"/>
        </a:scene3d>
      </dgm:spPr>
      <dgm:t>
        <a:bodyPr/>
        <a:lstStyle/>
        <a:p>
          <a:endParaRPr lang="zh-TW" altLang="en-US"/>
        </a:p>
      </dgm:t>
    </dgm:pt>
    <dgm:pt modelId="{5A0BA701-E9D6-4577-AB0F-DDB28FF74D41}">
      <dgm:prSet phldrT="[文字]" custT="1"/>
      <dgm:spPr/>
      <dgm:t>
        <a:bodyPr/>
        <a:lstStyle/>
        <a:p>
          <a:r>
            <a:rPr lang="en-US" altLang="zh-TW" sz="2000" dirty="0" smtClean="0">
              <a:latin typeface="標楷體" pitchFamily="65" charset="-120"/>
              <a:ea typeface="標楷體" pitchFamily="65" charset="-120"/>
            </a:rPr>
            <a:t>1984</a:t>
          </a:r>
          <a:endParaRPr lang="zh-TW" altLang="en-US" sz="2000" dirty="0">
            <a:latin typeface="標楷體" pitchFamily="65" charset="-120"/>
            <a:ea typeface="標楷體" pitchFamily="65" charset="-120"/>
          </a:endParaRPr>
        </a:p>
      </dgm:t>
    </dgm:pt>
    <dgm:pt modelId="{02E3E916-E312-448A-85B4-A6A028E58C95}" type="parTrans" cxnId="{59C2AEC2-178B-4232-A43E-ABEA7BB6DED6}">
      <dgm:prSet/>
      <dgm:spPr/>
      <dgm:t>
        <a:bodyPr/>
        <a:lstStyle/>
        <a:p>
          <a:endParaRPr lang="zh-TW" altLang="en-US" sz="2000">
            <a:latin typeface="標楷體" pitchFamily="65" charset="-120"/>
            <a:ea typeface="標楷體" pitchFamily="65" charset="-120"/>
          </a:endParaRPr>
        </a:p>
      </dgm:t>
    </dgm:pt>
    <dgm:pt modelId="{6492744F-9BCE-4836-8E04-AED02C3741A4}" type="sibTrans" cxnId="{59C2AEC2-178B-4232-A43E-ABEA7BB6DED6}">
      <dgm:prSet/>
      <dgm:spPr/>
      <dgm:t>
        <a:bodyPr/>
        <a:lstStyle/>
        <a:p>
          <a:endParaRPr lang="zh-TW" altLang="en-US" sz="2000">
            <a:latin typeface="標楷體" pitchFamily="65" charset="-120"/>
            <a:ea typeface="標楷體" pitchFamily="65" charset="-120"/>
          </a:endParaRPr>
        </a:p>
      </dgm:t>
    </dgm:pt>
    <dgm:pt modelId="{45F5E236-A8D2-471C-B303-74E2AD92BAB8}">
      <dgm:prSet phldrT="[文字]" custT="1"/>
      <dgm:spPr/>
      <dgm:t>
        <a:bodyPr/>
        <a:lstStyle/>
        <a:p>
          <a:r>
            <a:rPr lang="zh-TW" altLang="en-US" sz="2000" dirty="0" smtClean="0">
              <a:latin typeface="標楷體" pitchFamily="65" charset="-120"/>
              <a:ea typeface="標楷體" pitchFamily="65" charset="-120"/>
            </a:rPr>
            <a:t>成立於高雄</a:t>
          </a:r>
          <a:endParaRPr lang="zh-TW" altLang="en-US" sz="2000" dirty="0">
            <a:latin typeface="標楷體" pitchFamily="65" charset="-120"/>
            <a:ea typeface="標楷體" pitchFamily="65" charset="-120"/>
          </a:endParaRPr>
        </a:p>
      </dgm:t>
    </dgm:pt>
    <dgm:pt modelId="{C3359B9E-AC42-4639-AD69-105FD9EE6540}" type="parTrans" cxnId="{46A01ADD-1DA8-4558-8899-BA9ED9762700}">
      <dgm:prSet/>
      <dgm:spPr/>
      <dgm:t>
        <a:bodyPr/>
        <a:lstStyle/>
        <a:p>
          <a:endParaRPr lang="zh-TW" altLang="en-US" sz="2000">
            <a:latin typeface="標楷體" pitchFamily="65" charset="-120"/>
            <a:ea typeface="標楷體" pitchFamily="65" charset="-120"/>
          </a:endParaRPr>
        </a:p>
      </dgm:t>
    </dgm:pt>
    <dgm:pt modelId="{496E495E-86DA-496E-BA80-AE7276B23598}" type="sibTrans" cxnId="{46A01ADD-1DA8-4558-8899-BA9ED9762700}">
      <dgm:prSet/>
      <dgm:spPr/>
      <dgm:t>
        <a:bodyPr/>
        <a:lstStyle/>
        <a:p>
          <a:endParaRPr lang="zh-TW" altLang="en-US" sz="2000">
            <a:latin typeface="標楷體" pitchFamily="65" charset="-120"/>
            <a:ea typeface="標楷體" pitchFamily="65" charset="-120"/>
          </a:endParaRPr>
        </a:p>
      </dgm:t>
    </dgm:pt>
    <dgm:pt modelId="{137473EC-E4E3-4A13-9D86-0D97EB31CAD7}">
      <dgm:prSet phldrT="[文字]" custT="1"/>
      <dgm:spPr/>
      <dgm:t>
        <a:bodyPr/>
        <a:lstStyle/>
        <a:p>
          <a:r>
            <a:rPr lang="en-US" altLang="zh-TW" sz="2000" dirty="0" smtClean="0">
              <a:latin typeface="標楷體" pitchFamily="65" charset="-120"/>
              <a:ea typeface="標楷體" pitchFamily="65" charset="-120"/>
            </a:rPr>
            <a:t>1990</a:t>
          </a:r>
          <a:endParaRPr lang="zh-TW" altLang="en-US" sz="2000" dirty="0">
            <a:latin typeface="標楷體" pitchFamily="65" charset="-120"/>
            <a:ea typeface="標楷體" pitchFamily="65" charset="-120"/>
          </a:endParaRPr>
        </a:p>
      </dgm:t>
    </dgm:pt>
    <dgm:pt modelId="{B618C0C4-426D-4A26-8951-34353A7798DF}" type="parTrans" cxnId="{20F83EBC-4916-4F76-9B82-D72535BF317D}">
      <dgm:prSet/>
      <dgm:spPr/>
      <dgm:t>
        <a:bodyPr/>
        <a:lstStyle/>
        <a:p>
          <a:endParaRPr lang="zh-TW" altLang="en-US" sz="2000">
            <a:latin typeface="標楷體" pitchFamily="65" charset="-120"/>
            <a:ea typeface="標楷體" pitchFamily="65" charset="-120"/>
          </a:endParaRPr>
        </a:p>
      </dgm:t>
    </dgm:pt>
    <dgm:pt modelId="{B774EDD8-B93B-438A-BD00-482C657F41D7}" type="sibTrans" cxnId="{20F83EBC-4916-4F76-9B82-D72535BF317D}">
      <dgm:prSet/>
      <dgm:spPr/>
      <dgm:t>
        <a:bodyPr/>
        <a:lstStyle/>
        <a:p>
          <a:endParaRPr lang="zh-TW" altLang="en-US" sz="2000">
            <a:latin typeface="標楷體" pitchFamily="65" charset="-120"/>
            <a:ea typeface="標楷體" pitchFamily="65" charset="-120"/>
          </a:endParaRPr>
        </a:p>
      </dgm:t>
    </dgm:pt>
    <dgm:pt modelId="{2B698C28-3102-4655-BCBF-9DCF63FFFAD8}">
      <dgm:prSet phldrT="[文字]" custT="1"/>
      <dgm:spPr/>
      <dgm:t>
        <a:bodyPr/>
        <a:lstStyle/>
        <a:p>
          <a:r>
            <a:rPr lang="zh-TW" altLang="en-US" sz="2000" dirty="0" smtClean="0">
              <a:latin typeface="標楷體" pitchFamily="65" charset="-120"/>
              <a:ea typeface="標楷體" pitchFamily="65" charset="-120"/>
            </a:rPr>
            <a:t>開始投入海外市場</a:t>
          </a:r>
          <a:endParaRPr lang="zh-TW" altLang="en-US" sz="2000" dirty="0">
            <a:latin typeface="標楷體" pitchFamily="65" charset="-120"/>
            <a:ea typeface="標楷體" pitchFamily="65" charset="-120"/>
          </a:endParaRPr>
        </a:p>
      </dgm:t>
    </dgm:pt>
    <dgm:pt modelId="{F07B2F56-B1E6-4587-9BE5-C23B2285F8FA}" type="parTrans" cxnId="{F628AB9D-6A9E-48ED-ACA3-0ABA96587816}">
      <dgm:prSet/>
      <dgm:spPr/>
      <dgm:t>
        <a:bodyPr/>
        <a:lstStyle/>
        <a:p>
          <a:endParaRPr lang="zh-TW" altLang="en-US" sz="2000">
            <a:latin typeface="標楷體" pitchFamily="65" charset="-120"/>
            <a:ea typeface="標楷體" pitchFamily="65" charset="-120"/>
          </a:endParaRPr>
        </a:p>
      </dgm:t>
    </dgm:pt>
    <dgm:pt modelId="{16D8F2A4-AC06-49A4-8FF9-CA2E4BD3CEB1}" type="sibTrans" cxnId="{F628AB9D-6A9E-48ED-ACA3-0ABA96587816}">
      <dgm:prSet/>
      <dgm:spPr/>
      <dgm:t>
        <a:bodyPr/>
        <a:lstStyle/>
        <a:p>
          <a:endParaRPr lang="zh-TW" altLang="en-US" sz="2000">
            <a:latin typeface="標楷體" pitchFamily="65" charset="-120"/>
            <a:ea typeface="標楷體" pitchFamily="65" charset="-120"/>
          </a:endParaRPr>
        </a:p>
      </dgm:t>
    </dgm:pt>
    <dgm:pt modelId="{CB31A1C9-5C2B-46B7-9980-E26064973DEB}">
      <dgm:prSet phldrT="[文字]" custT="1"/>
      <dgm:spPr/>
      <dgm:t>
        <a:bodyPr/>
        <a:lstStyle/>
        <a:p>
          <a:r>
            <a:rPr lang="zh-TW" altLang="en-US" sz="2000" dirty="0" smtClean="0">
              <a:latin typeface="標楷體" pitchFamily="65" charset="-120"/>
              <a:ea typeface="標楷體" pitchFamily="65" charset="-120"/>
            </a:rPr>
            <a:t>始於</a:t>
          </a:r>
          <a:r>
            <a:rPr lang="en-US" altLang="zh-TW" sz="2000" dirty="0" smtClean="0">
              <a:latin typeface="標楷體" pitchFamily="65" charset="-120"/>
              <a:ea typeface="標楷體" pitchFamily="65" charset="-120"/>
            </a:rPr>
            <a:t>Thailand, then China, Myanmar, etc.</a:t>
          </a:r>
          <a:endParaRPr lang="zh-TW" altLang="en-US" sz="2000" dirty="0">
            <a:latin typeface="標楷體" pitchFamily="65" charset="-120"/>
            <a:ea typeface="標楷體" pitchFamily="65" charset="-120"/>
          </a:endParaRPr>
        </a:p>
      </dgm:t>
    </dgm:pt>
    <dgm:pt modelId="{87FEE556-7FF3-419A-AA26-4B1ECDB4DE8F}" type="parTrans" cxnId="{6A190D77-C25F-46A5-92AF-6F20BB51B508}">
      <dgm:prSet/>
      <dgm:spPr/>
      <dgm:t>
        <a:bodyPr/>
        <a:lstStyle/>
        <a:p>
          <a:endParaRPr lang="zh-TW" altLang="en-US" sz="2000">
            <a:latin typeface="標楷體" pitchFamily="65" charset="-120"/>
            <a:ea typeface="標楷體" pitchFamily="65" charset="-120"/>
          </a:endParaRPr>
        </a:p>
      </dgm:t>
    </dgm:pt>
    <dgm:pt modelId="{A7335600-AB94-4894-9322-48C6EEA248D3}" type="sibTrans" cxnId="{6A190D77-C25F-46A5-92AF-6F20BB51B508}">
      <dgm:prSet/>
      <dgm:spPr/>
      <dgm:t>
        <a:bodyPr/>
        <a:lstStyle/>
        <a:p>
          <a:endParaRPr lang="zh-TW" altLang="en-US" sz="2000">
            <a:latin typeface="標楷體" pitchFamily="65" charset="-120"/>
            <a:ea typeface="標楷體" pitchFamily="65" charset="-120"/>
          </a:endParaRPr>
        </a:p>
      </dgm:t>
    </dgm:pt>
    <dgm:pt modelId="{460FDDFB-4D8B-429F-AD65-7C6B562BB13B}">
      <dgm:prSet phldrT="[文字]" custT="1"/>
      <dgm:spPr/>
      <dgm:t>
        <a:bodyPr/>
        <a:lstStyle/>
        <a:p>
          <a:r>
            <a:rPr lang="en-US" altLang="zh-TW" sz="2000" dirty="0" smtClean="0">
              <a:latin typeface="標楷體" pitchFamily="65" charset="-120"/>
              <a:ea typeface="標楷體" pitchFamily="65" charset="-120"/>
            </a:rPr>
            <a:t>1994</a:t>
          </a:r>
          <a:endParaRPr lang="zh-TW" altLang="en-US" sz="2000" dirty="0">
            <a:latin typeface="標楷體" pitchFamily="65" charset="-120"/>
            <a:ea typeface="標楷體" pitchFamily="65" charset="-120"/>
          </a:endParaRPr>
        </a:p>
      </dgm:t>
    </dgm:pt>
    <dgm:pt modelId="{DA0AE47E-F898-4335-9A40-E9CFDA0FA05F}" type="parTrans" cxnId="{9925DD22-5626-4DE7-AD97-12287D1C0757}">
      <dgm:prSet/>
      <dgm:spPr/>
      <dgm:t>
        <a:bodyPr/>
        <a:lstStyle/>
        <a:p>
          <a:endParaRPr lang="zh-TW" altLang="en-US" sz="2000">
            <a:latin typeface="標楷體" pitchFamily="65" charset="-120"/>
            <a:ea typeface="標楷體" pitchFamily="65" charset="-120"/>
          </a:endParaRPr>
        </a:p>
      </dgm:t>
    </dgm:pt>
    <dgm:pt modelId="{67ADD7BC-DE79-4004-9E42-680D75BCCB3C}" type="sibTrans" cxnId="{9925DD22-5626-4DE7-AD97-12287D1C0757}">
      <dgm:prSet/>
      <dgm:spPr/>
      <dgm:t>
        <a:bodyPr/>
        <a:lstStyle/>
        <a:p>
          <a:endParaRPr lang="zh-TW" altLang="en-US" sz="2000">
            <a:latin typeface="標楷體" pitchFamily="65" charset="-120"/>
            <a:ea typeface="標楷體" pitchFamily="65" charset="-120"/>
          </a:endParaRPr>
        </a:p>
      </dgm:t>
    </dgm:pt>
    <dgm:pt modelId="{D8B56026-1F01-4347-8DAC-1FF38F0DFDB1}">
      <dgm:prSet phldrT="[文字]" custT="1"/>
      <dgm:spPr/>
      <dgm:t>
        <a:bodyPr/>
        <a:lstStyle/>
        <a:p>
          <a:r>
            <a:rPr lang="zh-TW" altLang="en-US" sz="2000" dirty="0" smtClean="0">
              <a:latin typeface="標楷體" pitchFamily="65" charset="-120"/>
              <a:ea typeface="標楷體" pitchFamily="65" charset="-120"/>
            </a:rPr>
            <a:t>擴大服務至產品配送服務</a:t>
          </a:r>
          <a:endParaRPr lang="zh-TW" altLang="en-US" sz="2000" dirty="0">
            <a:latin typeface="標楷體" pitchFamily="65" charset="-120"/>
            <a:ea typeface="標楷體" pitchFamily="65" charset="-120"/>
          </a:endParaRPr>
        </a:p>
      </dgm:t>
    </dgm:pt>
    <dgm:pt modelId="{A1A3CD5E-6955-4B14-9DD6-D0BDF5AD3845}" type="parTrans" cxnId="{2AE7F2EA-3764-40AF-B6FE-595B2D2BF022}">
      <dgm:prSet/>
      <dgm:spPr/>
      <dgm:t>
        <a:bodyPr/>
        <a:lstStyle/>
        <a:p>
          <a:endParaRPr lang="zh-TW" altLang="en-US" sz="2000">
            <a:latin typeface="標楷體" pitchFamily="65" charset="-120"/>
            <a:ea typeface="標楷體" pitchFamily="65" charset="-120"/>
          </a:endParaRPr>
        </a:p>
      </dgm:t>
    </dgm:pt>
    <dgm:pt modelId="{9ED82C2F-9700-4F8A-B231-7B5B4359B83C}" type="sibTrans" cxnId="{2AE7F2EA-3764-40AF-B6FE-595B2D2BF022}">
      <dgm:prSet/>
      <dgm:spPr/>
      <dgm:t>
        <a:bodyPr/>
        <a:lstStyle/>
        <a:p>
          <a:endParaRPr lang="zh-TW" altLang="en-US" sz="2000">
            <a:latin typeface="標楷體" pitchFamily="65" charset="-120"/>
            <a:ea typeface="標楷體" pitchFamily="65" charset="-120"/>
          </a:endParaRPr>
        </a:p>
      </dgm:t>
    </dgm:pt>
    <dgm:pt modelId="{7ED5424E-C6DB-49A5-AD13-710EBE5AAE59}">
      <dgm:prSet phldrT="[文字]" custT="1"/>
      <dgm:spPr/>
      <dgm:t>
        <a:bodyPr/>
        <a:lstStyle/>
        <a:p>
          <a:r>
            <a:rPr lang="en-US" altLang="zh-TW" sz="2000" dirty="0" smtClean="0">
              <a:latin typeface="標楷體" pitchFamily="65" charset="-120"/>
              <a:ea typeface="標楷體" pitchFamily="65" charset="-120"/>
            </a:rPr>
            <a:t>Frozen Logistic Center (2002)</a:t>
          </a:r>
          <a:endParaRPr lang="zh-TW" altLang="en-US" sz="2000" dirty="0">
            <a:latin typeface="標楷體" pitchFamily="65" charset="-120"/>
            <a:ea typeface="標楷體" pitchFamily="65" charset="-120"/>
          </a:endParaRPr>
        </a:p>
      </dgm:t>
    </dgm:pt>
    <dgm:pt modelId="{FCAE1188-AA4A-4905-9E93-DA68859758B5}" type="parTrans" cxnId="{96E41F51-EE31-4888-AE72-0384B545B0AE}">
      <dgm:prSet/>
      <dgm:spPr/>
      <dgm:t>
        <a:bodyPr/>
        <a:lstStyle/>
        <a:p>
          <a:endParaRPr lang="zh-TW" altLang="en-US" sz="2000">
            <a:latin typeface="標楷體" pitchFamily="65" charset="-120"/>
            <a:ea typeface="標楷體" pitchFamily="65" charset="-120"/>
          </a:endParaRPr>
        </a:p>
      </dgm:t>
    </dgm:pt>
    <dgm:pt modelId="{88E1B868-EACC-4C1C-AA15-4EC947C21201}" type="sibTrans" cxnId="{96E41F51-EE31-4888-AE72-0384B545B0AE}">
      <dgm:prSet/>
      <dgm:spPr/>
      <dgm:t>
        <a:bodyPr/>
        <a:lstStyle/>
        <a:p>
          <a:endParaRPr lang="zh-TW" altLang="en-US" sz="2000">
            <a:latin typeface="標楷體" pitchFamily="65" charset="-120"/>
            <a:ea typeface="標楷體" pitchFamily="65" charset="-120"/>
          </a:endParaRPr>
        </a:p>
      </dgm:t>
    </dgm:pt>
    <dgm:pt modelId="{90FBDAAA-61D0-496A-90ED-359E877E947A}">
      <dgm:prSet phldrT="[文字]" custT="1"/>
      <dgm:spPr/>
      <dgm:t>
        <a:bodyPr/>
        <a:lstStyle/>
        <a:p>
          <a:r>
            <a:rPr lang="en-US" altLang="zh-TW" sz="2000" dirty="0" smtClean="0">
              <a:latin typeface="標楷體" pitchFamily="65" charset="-120"/>
              <a:ea typeface="標楷體" pitchFamily="65" charset="-120"/>
            </a:rPr>
            <a:t>2001</a:t>
          </a:r>
        </a:p>
      </dgm:t>
    </dgm:pt>
    <dgm:pt modelId="{E04F620A-6F9C-40AF-9CD1-3DCB88C382C3}" type="parTrans" cxnId="{22A3B055-32B4-4732-A397-102DD8D64AD6}">
      <dgm:prSet/>
      <dgm:spPr/>
      <dgm:t>
        <a:bodyPr/>
        <a:lstStyle/>
        <a:p>
          <a:endParaRPr lang="zh-TW" altLang="en-US" sz="2000">
            <a:latin typeface="標楷體" pitchFamily="65" charset="-120"/>
            <a:ea typeface="標楷體" pitchFamily="65" charset="-120"/>
          </a:endParaRPr>
        </a:p>
      </dgm:t>
    </dgm:pt>
    <dgm:pt modelId="{C049DC5B-D3EC-4A91-9D97-A82A9C5A7579}" type="sibTrans" cxnId="{22A3B055-32B4-4732-A397-102DD8D64AD6}">
      <dgm:prSet/>
      <dgm:spPr/>
      <dgm:t>
        <a:bodyPr/>
        <a:lstStyle/>
        <a:p>
          <a:endParaRPr lang="zh-TW" altLang="en-US" sz="2000">
            <a:latin typeface="標楷體" pitchFamily="65" charset="-120"/>
            <a:ea typeface="標楷體" pitchFamily="65" charset="-120"/>
          </a:endParaRPr>
        </a:p>
      </dgm:t>
    </dgm:pt>
    <dgm:pt modelId="{1A662FD4-8C2E-4D8E-A470-4EBA217A896F}">
      <dgm:prSet phldrT="[文字]" custT="1"/>
      <dgm:spPr/>
      <dgm:t>
        <a:bodyPr/>
        <a:lstStyle/>
        <a:p>
          <a:r>
            <a:rPr lang="zh-TW" altLang="en-US" sz="2000" dirty="0" smtClean="0">
              <a:latin typeface="標楷體" pitchFamily="65" charset="-120"/>
              <a:ea typeface="標楷體" pitchFamily="65" charset="-120"/>
            </a:rPr>
            <a:t>導入</a:t>
          </a:r>
          <a:r>
            <a:rPr lang="en-US" altLang="zh-TW" sz="2000" dirty="0" smtClean="0">
              <a:latin typeface="標楷體" pitchFamily="65" charset="-120"/>
              <a:ea typeface="標楷體" pitchFamily="65" charset="-120"/>
            </a:rPr>
            <a:t>ERP System       </a:t>
          </a:r>
        </a:p>
      </dgm:t>
    </dgm:pt>
    <dgm:pt modelId="{0E9F2EDC-1AE5-4B08-BFBB-02DCE1567940}" type="parTrans" cxnId="{AFCABACE-0260-4461-A0E4-DFF39AE1CF85}">
      <dgm:prSet/>
      <dgm:spPr/>
      <dgm:t>
        <a:bodyPr/>
        <a:lstStyle/>
        <a:p>
          <a:endParaRPr lang="zh-TW" altLang="en-US" sz="2000">
            <a:latin typeface="標楷體" pitchFamily="65" charset="-120"/>
            <a:ea typeface="標楷體" pitchFamily="65" charset="-120"/>
          </a:endParaRPr>
        </a:p>
      </dgm:t>
    </dgm:pt>
    <dgm:pt modelId="{D6BD6E52-71BB-403A-8548-A7C409E011C8}" type="sibTrans" cxnId="{AFCABACE-0260-4461-A0E4-DFF39AE1CF85}">
      <dgm:prSet/>
      <dgm:spPr/>
      <dgm:t>
        <a:bodyPr/>
        <a:lstStyle/>
        <a:p>
          <a:endParaRPr lang="zh-TW" altLang="en-US" sz="2000">
            <a:latin typeface="標楷體" pitchFamily="65" charset="-120"/>
            <a:ea typeface="標楷體" pitchFamily="65" charset="-120"/>
          </a:endParaRPr>
        </a:p>
      </dgm:t>
    </dgm:pt>
    <dgm:pt modelId="{D7A72E0E-D49C-488B-9D63-C2672D0F5A34}">
      <dgm:prSet phldrT="[文字]" custT="1"/>
      <dgm:spPr/>
      <dgm:t>
        <a:bodyPr/>
        <a:lstStyle/>
        <a:p>
          <a:r>
            <a:rPr lang="en-US" altLang="zh-TW" sz="2000" dirty="0" smtClean="0">
              <a:latin typeface="標楷體" pitchFamily="65" charset="-120"/>
              <a:ea typeface="標楷體" pitchFamily="65" charset="-120"/>
            </a:rPr>
            <a:t>2002</a:t>
          </a:r>
        </a:p>
      </dgm:t>
    </dgm:pt>
    <dgm:pt modelId="{17224CFA-B5CD-4F83-A99E-7FF354AEBBE4}" type="parTrans" cxnId="{C282481B-8263-489A-8DFB-DDFFD56871D6}">
      <dgm:prSet/>
      <dgm:spPr/>
      <dgm:t>
        <a:bodyPr/>
        <a:lstStyle/>
        <a:p>
          <a:endParaRPr lang="zh-TW" altLang="en-US" sz="2000">
            <a:latin typeface="標楷體" pitchFamily="65" charset="-120"/>
            <a:ea typeface="標楷體" pitchFamily="65" charset="-120"/>
          </a:endParaRPr>
        </a:p>
      </dgm:t>
    </dgm:pt>
    <dgm:pt modelId="{A2546262-F2A1-46D8-A40F-3C73E61D11B7}" type="sibTrans" cxnId="{C282481B-8263-489A-8DFB-DDFFD56871D6}">
      <dgm:prSet/>
      <dgm:spPr/>
      <dgm:t>
        <a:bodyPr/>
        <a:lstStyle/>
        <a:p>
          <a:endParaRPr lang="zh-TW" altLang="en-US" sz="2000">
            <a:latin typeface="標楷體" pitchFamily="65" charset="-120"/>
            <a:ea typeface="標楷體" pitchFamily="65" charset="-120"/>
          </a:endParaRPr>
        </a:p>
      </dgm:t>
    </dgm:pt>
    <dgm:pt modelId="{7F86617C-A6B0-48FC-8448-CC68E114A481}">
      <dgm:prSet phldrT="[文字]" custT="1"/>
      <dgm:spPr/>
      <dgm:t>
        <a:bodyPr/>
        <a:lstStyle/>
        <a:p>
          <a:r>
            <a:rPr lang="zh-TW" altLang="en-US" sz="2000" dirty="0" smtClean="0">
              <a:latin typeface="標楷體" pitchFamily="65" charset="-120"/>
              <a:ea typeface="標楷體" pitchFamily="65" charset="-120"/>
            </a:rPr>
            <a:t>嘉豐低溫物流中心開始營運</a:t>
          </a:r>
          <a:endParaRPr lang="en-US" altLang="zh-TW" sz="2000" dirty="0" smtClean="0">
            <a:latin typeface="標楷體" pitchFamily="65" charset="-120"/>
            <a:ea typeface="標楷體" pitchFamily="65" charset="-120"/>
          </a:endParaRPr>
        </a:p>
      </dgm:t>
    </dgm:pt>
    <dgm:pt modelId="{95AAC807-4F9F-4A2E-A15F-6533BB2296D4}" type="parTrans" cxnId="{335C9A06-3DF9-4C76-B1C7-D09AA845F8F3}">
      <dgm:prSet/>
      <dgm:spPr/>
      <dgm:t>
        <a:bodyPr/>
        <a:lstStyle/>
        <a:p>
          <a:endParaRPr lang="zh-TW" altLang="en-US" sz="2000">
            <a:latin typeface="標楷體" pitchFamily="65" charset="-120"/>
            <a:ea typeface="標楷體" pitchFamily="65" charset="-120"/>
          </a:endParaRPr>
        </a:p>
      </dgm:t>
    </dgm:pt>
    <dgm:pt modelId="{A4910672-1E0D-4ED7-A4C4-822566EF40F8}" type="sibTrans" cxnId="{335C9A06-3DF9-4C76-B1C7-D09AA845F8F3}">
      <dgm:prSet/>
      <dgm:spPr/>
      <dgm:t>
        <a:bodyPr/>
        <a:lstStyle/>
        <a:p>
          <a:endParaRPr lang="zh-TW" altLang="en-US" sz="2000">
            <a:latin typeface="標楷體" pitchFamily="65" charset="-120"/>
            <a:ea typeface="標楷體" pitchFamily="65" charset="-120"/>
          </a:endParaRPr>
        </a:p>
      </dgm:t>
    </dgm:pt>
    <dgm:pt modelId="{045C0B08-1C73-493B-BAF3-6E0392C1379E}">
      <dgm:prSet phldrT="[文字]" custT="1"/>
      <dgm:spPr/>
      <dgm:t>
        <a:bodyPr/>
        <a:lstStyle/>
        <a:p>
          <a:r>
            <a:rPr lang="zh-TW" altLang="en-US" sz="2000" dirty="0" smtClean="0">
              <a:latin typeface="標楷體" pitchFamily="65" charset="-120"/>
              <a:ea typeface="標楷體" pitchFamily="65" charset="-120"/>
            </a:rPr>
            <a:t>出口冷凍食物</a:t>
          </a:r>
          <a:endParaRPr lang="zh-TW" altLang="en-US" sz="2000" dirty="0">
            <a:latin typeface="標楷體" pitchFamily="65" charset="-120"/>
            <a:ea typeface="標楷體" pitchFamily="65" charset="-120"/>
          </a:endParaRPr>
        </a:p>
      </dgm:t>
    </dgm:pt>
    <dgm:pt modelId="{068EF661-E2DD-4A2B-8667-46A29CC276A4}" type="parTrans" cxnId="{2EBD6968-BB88-43E0-81F6-CE0DECDC9544}">
      <dgm:prSet/>
      <dgm:spPr/>
      <dgm:t>
        <a:bodyPr/>
        <a:lstStyle/>
        <a:p>
          <a:endParaRPr lang="zh-TW" altLang="en-US" sz="2000">
            <a:latin typeface="標楷體" pitchFamily="65" charset="-120"/>
            <a:ea typeface="標楷體" pitchFamily="65" charset="-120"/>
          </a:endParaRPr>
        </a:p>
      </dgm:t>
    </dgm:pt>
    <dgm:pt modelId="{4E2E9A51-1D1D-4764-94C1-0378F4DAFFAD}" type="sibTrans" cxnId="{2EBD6968-BB88-43E0-81F6-CE0DECDC9544}">
      <dgm:prSet/>
      <dgm:spPr/>
      <dgm:t>
        <a:bodyPr/>
        <a:lstStyle/>
        <a:p>
          <a:endParaRPr lang="zh-TW" altLang="en-US" sz="2000">
            <a:latin typeface="標楷體" pitchFamily="65" charset="-120"/>
            <a:ea typeface="標楷體" pitchFamily="65" charset="-120"/>
          </a:endParaRPr>
        </a:p>
      </dgm:t>
    </dgm:pt>
    <dgm:pt modelId="{D1C06492-84E0-422A-9CEE-6B4FE6CD9A91}" type="pres">
      <dgm:prSet presAssocID="{EEC4D5E8-A0BB-4FDB-AEFF-CE5CF777B946}" presName="linearFlow" presStyleCnt="0">
        <dgm:presLayoutVars>
          <dgm:dir/>
          <dgm:animLvl val="lvl"/>
          <dgm:resizeHandles val="exact"/>
        </dgm:presLayoutVars>
      </dgm:prSet>
      <dgm:spPr/>
      <dgm:t>
        <a:bodyPr/>
        <a:lstStyle/>
        <a:p>
          <a:endParaRPr lang="zh-TW" altLang="en-US"/>
        </a:p>
      </dgm:t>
    </dgm:pt>
    <dgm:pt modelId="{716DB30E-A988-41CB-9D1D-5ED1468ED73E}" type="pres">
      <dgm:prSet presAssocID="{5A0BA701-E9D6-4577-AB0F-DDB28FF74D41}" presName="composite" presStyleCnt="0"/>
      <dgm:spPr/>
      <dgm:t>
        <a:bodyPr/>
        <a:lstStyle/>
        <a:p>
          <a:endParaRPr lang="zh-TW" altLang="en-US"/>
        </a:p>
      </dgm:t>
    </dgm:pt>
    <dgm:pt modelId="{DE3843E2-2844-404E-A702-05D41B8F7BD6}" type="pres">
      <dgm:prSet presAssocID="{5A0BA701-E9D6-4577-AB0F-DDB28FF74D41}" presName="parentText" presStyleLbl="alignNode1" presStyleIdx="0" presStyleCnt="5">
        <dgm:presLayoutVars>
          <dgm:chMax val="1"/>
          <dgm:bulletEnabled val="1"/>
        </dgm:presLayoutVars>
      </dgm:prSet>
      <dgm:spPr/>
      <dgm:t>
        <a:bodyPr/>
        <a:lstStyle/>
        <a:p>
          <a:endParaRPr lang="zh-TW" altLang="en-US"/>
        </a:p>
      </dgm:t>
    </dgm:pt>
    <dgm:pt modelId="{3ABA900D-C16D-4A4E-9487-0453E35AD082}" type="pres">
      <dgm:prSet presAssocID="{5A0BA701-E9D6-4577-AB0F-DDB28FF74D41}" presName="descendantText" presStyleLbl="alignAcc1" presStyleIdx="0" presStyleCnt="5">
        <dgm:presLayoutVars>
          <dgm:bulletEnabled val="1"/>
        </dgm:presLayoutVars>
      </dgm:prSet>
      <dgm:spPr/>
      <dgm:t>
        <a:bodyPr/>
        <a:lstStyle/>
        <a:p>
          <a:endParaRPr lang="zh-TW" altLang="en-US"/>
        </a:p>
      </dgm:t>
    </dgm:pt>
    <dgm:pt modelId="{5870AB04-DCCD-4E59-BBD3-E6BFBE055B20}" type="pres">
      <dgm:prSet presAssocID="{6492744F-9BCE-4836-8E04-AED02C3741A4}" presName="sp" presStyleCnt="0"/>
      <dgm:spPr/>
      <dgm:t>
        <a:bodyPr/>
        <a:lstStyle/>
        <a:p>
          <a:endParaRPr lang="zh-TW" altLang="en-US"/>
        </a:p>
      </dgm:t>
    </dgm:pt>
    <dgm:pt modelId="{700B2D3F-8491-450E-8833-8B819CF19B61}" type="pres">
      <dgm:prSet presAssocID="{137473EC-E4E3-4A13-9D86-0D97EB31CAD7}" presName="composite" presStyleCnt="0"/>
      <dgm:spPr/>
      <dgm:t>
        <a:bodyPr/>
        <a:lstStyle/>
        <a:p>
          <a:endParaRPr lang="zh-TW" altLang="en-US"/>
        </a:p>
      </dgm:t>
    </dgm:pt>
    <dgm:pt modelId="{E1993291-E103-423C-B412-BBF0B5477C50}" type="pres">
      <dgm:prSet presAssocID="{137473EC-E4E3-4A13-9D86-0D97EB31CAD7}" presName="parentText" presStyleLbl="alignNode1" presStyleIdx="1" presStyleCnt="5">
        <dgm:presLayoutVars>
          <dgm:chMax val="1"/>
          <dgm:bulletEnabled val="1"/>
        </dgm:presLayoutVars>
      </dgm:prSet>
      <dgm:spPr/>
      <dgm:t>
        <a:bodyPr/>
        <a:lstStyle/>
        <a:p>
          <a:endParaRPr lang="zh-TW" altLang="en-US"/>
        </a:p>
      </dgm:t>
    </dgm:pt>
    <dgm:pt modelId="{52FC7B7B-10CB-43BE-BCBE-6C3118D13ADC}" type="pres">
      <dgm:prSet presAssocID="{137473EC-E4E3-4A13-9D86-0D97EB31CAD7}" presName="descendantText" presStyleLbl="alignAcc1" presStyleIdx="1" presStyleCnt="5">
        <dgm:presLayoutVars>
          <dgm:bulletEnabled val="1"/>
        </dgm:presLayoutVars>
      </dgm:prSet>
      <dgm:spPr/>
      <dgm:t>
        <a:bodyPr/>
        <a:lstStyle/>
        <a:p>
          <a:endParaRPr lang="zh-TW" altLang="en-US"/>
        </a:p>
      </dgm:t>
    </dgm:pt>
    <dgm:pt modelId="{C11782D7-E107-44B5-BABD-A045195B397F}" type="pres">
      <dgm:prSet presAssocID="{B774EDD8-B93B-438A-BD00-482C657F41D7}" presName="sp" presStyleCnt="0"/>
      <dgm:spPr/>
      <dgm:t>
        <a:bodyPr/>
        <a:lstStyle/>
        <a:p>
          <a:endParaRPr lang="zh-TW" altLang="en-US"/>
        </a:p>
      </dgm:t>
    </dgm:pt>
    <dgm:pt modelId="{25F1CCC3-496D-405B-BF14-06777D9CDEB4}" type="pres">
      <dgm:prSet presAssocID="{460FDDFB-4D8B-429F-AD65-7C6B562BB13B}" presName="composite" presStyleCnt="0"/>
      <dgm:spPr/>
      <dgm:t>
        <a:bodyPr/>
        <a:lstStyle/>
        <a:p>
          <a:endParaRPr lang="zh-TW" altLang="en-US"/>
        </a:p>
      </dgm:t>
    </dgm:pt>
    <dgm:pt modelId="{67C17F1D-93C4-4D98-84FA-41C83F3CA267}" type="pres">
      <dgm:prSet presAssocID="{460FDDFB-4D8B-429F-AD65-7C6B562BB13B}" presName="parentText" presStyleLbl="alignNode1" presStyleIdx="2" presStyleCnt="5">
        <dgm:presLayoutVars>
          <dgm:chMax val="1"/>
          <dgm:bulletEnabled val="1"/>
        </dgm:presLayoutVars>
      </dgm:prSet>
      <dgm:spPr/>
      <dgm:t>
        <a:bodyPr/>
        <a:lstStyle/>
        <a:p>
          <a:endParaRPr lang="zh-TW" altLang="en-US"/>
        </a:p>
      </dgm:t>
    </dgm:pt>
    <dgm:pt modelId="{305458B9-653C-4086-B543-F428DBED216B}" type="pres">
      <dgm:prSet presAssocID="{460FDDFB-4D8B-429F-AD65-7C6B562BB13B}" presName="descendantText" presStyleLbl="alignAcc1" presStyleIdx="2" presStyleCnt="5">
        <dgm:presLayoutVars>
          <dgm:bulletEnabled val="1"/>
        </dgm:presLayoutVars>
      </dgm:prSet>
      <dgm:spPr/>
      <dgm:t>
        <a:bodyPr/>
        <a:lstStyle/>
        <a:p>
          <a:endParaRPr lang="zh-TW" altLang="en-US"/>
        </a:p>
      </dgm:t>
    </dgm:pt>
    <dgm:pt modelId="{EA293190-052B-4C87-97A5-A6A8D4C07E11}" type="pres">
      <dgm:prSet presAssocID="{67ADD7BC-DE79-4004-9E42-680D75BCCB3C}" presName="sp" presStyleCnt="0"/>
      <dgm:spPr/>
      <dgm:t>
        <a:bodyPr/>
        <a:lstStyle/>
        <a:p>
          <a:endParaRPr lang="zh-TW" altLang="en-US"/>
        </a:p>
      </dgm:t>
    </dgm:pt>
    <dgm:pt modelId="{1FF8AB68-CC53-4397-802D-96F853805EC5}" type="pres">
      <dgm:prSet presAssocID="{90FBDAAA-61D0-496A-90ED-359E877E947A}" presName="composite" presStyleCnt="0"/>
      <dgm:spPr/>
      <dgm:t>
        <a:bodyPr/>
        <a:lstStyle/>
        <a:p>
          <a:endParaRPr lang="zh-TW" altLang="en-US"/>
        </a:p>
      </dgm:t>
    </dgm:pt>
    <dgm:pt modelId="{64318E64-2317-4B2F-8009-E927DF0D8734}" type="pres">
      <dgm:prSet presAssocID="{90FBDAAA-61D0-496A-90ED-359E877E947A}" presName="parentText" presStyleLbl="alignNode1" presStyleIdx="3" presStyleCnt="5">
        <dgm:presLayoutVars>
          <dgm:chMax val="1"/>
          <dgm:bulletEnabled val="1"/>
        </dgm:presLayoutVars>
      </dgm:prSet>
      <dgm:spPr/>
      <dgm:t>
        <a:bodyPr/>
        <a:lstStyle/>
        <a:p>
          <a:endParaRPr lang="zh-TW" altLang="en-US"/>
        </a:p>
      </dgm:t>
    </dgm:pt>
    <dgm:pt modelId="{4C6587AE-F2DF-4D26-9821-B8A7FFBF1429}" type="pres">
      <dgm:prSet presAssocID="{90FBDAAA-61D0-496A-90ED-359E877E947A}" presName="descendantText" presStyleLbl="alignAcc1" presStyleIdx="3" presStyleCnt="5">
        <dgm:presLayoutVars>
          <dgm:bulletEnabled val="1"/>
        </dgm:presLayoutVars>
      </dgm:prSet>
      <dgm:spPr/>
      <dgm:t>
        <a:bodyPr/>
        <a:lstStyle/>
        <a:p>
          <a:endParaRPr lang="zh-TW" altLang="en-US"/>
        </a:p>
      </dgm:t>
    </dgm:pt>
    <dgm:pt modelId="{C0FC951F-DE2F-451D-B64B-92772B9B3050}" type="pres">
      <dgm:prSet presAssocID="{C049DC5B-D3EC-4A91-9D97-A82A9C5A7579}" presName="sp" presStyleCnt="0"/>
      <dgm:spPr/>
      <dgm:t>
        <a:bodyPr/>
        <a:lstStyle/>
        <a:p>
          <a:endParaRPr lang="zh-TW" altLang="en-US"/>
        </a:p>
      </dgm:t>
    </dgm:pt>
    <dgm:pt modelId="{6B1C4A1D-5491-478F-8A61-72EA3E514F3C}" type="pres">
      <dgm:prSet presAssocID="{D7A72E0E-D49C-488B-9D63-C2672D0F5A34}" presName="composite" presStyleCnt="0"/>
      <dgm:spPr/>
      <dgm:t>
        <a:bodyPr/>
        <a:lstStyle/>
        <a:p>
          <a:endParaRPr lang="zh-TW" altLang="en-US"/>
        </a:p>
      </dgm:t>
    </dgm:pt>
    <dgm:pt modelId="{F27A5A81-8E0B-4F72-877F-ABD9EF065E16}" type="pres">
      <dgm:prSet presAssocID="{D7A72E0E-D49C-488B-9D63-C2672D0F5A34}" presName="parentText" presStyleLbl="alignNode1" presStyleIdx="4" presStyleCnt="5">
        <dgm:presLayoutVars>
          <dgm:chMax val="1"/>
          <dgm:bulletEnabled val="1"/>
        </dgm:presLayoutVars>
      </dgm:prSet>
      <dgm:spPr/>
      <dgm:t>
        <a:bodyPr/>
        <a:lstStyle/>
        <a:p>
          <a:endParaRPr lang="zh-TW" altLang="en-US"/>
        </a:p>
      </dgm:t>
    </dgm:pt>
    <dgm:pt modelId="{882FEFCC-403F-453D-8FDD-799CEB38B282}" type="pres">
      <dgm:prSet presAssocID="{D7A72E0E-D49C-488B-9D63-C2672D0F5A34}" presName="descendantText" presStyleLbl="alignAcc1" presStyleIdx="4" presStyleCnt="5">
        <dgm:presLayoutVars>
          <dgm:bulletEnabled val="1"/>
        </dgm:presLayoutVars>
      </dgm:prSet>
      <dgm:spPr/>
      <dgm:t>
        <a:bodyPr/>
        <a:lstStyle/>
        <a:p>
          <a:endParaRPr lang="zh-TW" altLang="en-US"/>
        </a:p>
      </dgm:t>
    </dgm:pt>
  </dgm:ptLst>
  <dgm:cxnLst>
    <dgm:cxn modelId="{2EBD6968-BB88-43E0-81F6-CE0DECDC9544}" srcId="{5A0BA701-E9D6-4577-AB0F-DDB28FF74D41}" destId="{045C0B08-1C73-493B-BAF3-6E0392C1379E}" srcOrd="1" destOrd="0" parTransId="{068EF661-E2DD-4A2B-8667-46A29CC276A4}" sibTransId="{4E2E9A51-1D1D-4764-94C1-0378F4DAFFAD}"/>
    <dgm:cxn modelId="{2AE7F2EA-3764-40AF-B6FE-595B2D2BF022}" srcId="{460FDDFB-4D8B-429F-AD65-7C6B562BB13B}" destId="{D8B56026-1F01-4347-8DAC-1FF38F0DFDB1}" srcOrd="0" destOrd="0" parTransId="{A1A3CD5E-6955-4B14-9DD6-D0BDF5AD3845}" sibTransId="{9ED82C2F-9700-4F8A-B231-7B5B4359B83C}"/>
    <dgm:cxn modelId="{FBF776D6-ABDB-4448-AC9C-41C8DB2363D3}" type="presOf" srcId="{460FDDFB-4D8B-429F-AD65-7C6B562BB13B}" destId="{67C17F1D-93C4-4D98-84FA-41C83F3CA267}" srcOrd="0" destOrd="0" presId="urn:microsoft.com/office/officeart/2005/8/layout/chevron2"/>
    <dgm:cxn modelId="{9925DD22-5626-4DE7-AD97-12287D1C0757}" srcId="{EEC4D5E8-A0BB-4FDB-AEFF-CE5CF777B946}" destId="{460FDDFB-4D8B-429F-AD65-7C6B562BB13B}" srcOrd="2" destOrd="0" parTransId="{DA0AE47E-F898-4335-9A40-E9CFDA0FA05F}" sibTransId="{67ADD7BC-DE79-4004-9E42-680D75BCCB3C}"/>
    <dgm:cxn modelId="{5137E0FB-6C45-4407-97E2-5F1A28D41194}" type="presOf" srcId="{5A0BA701-E9D6-4577-AB0F-DDB28FF74D41}" destId="{DE3843E2-2844-404E-A702-05D41B8F7BD6}" srcOrd="0" destOrd="0" presId="urn:microsoft.com/office/officeart/2005/8/layout/chevron2"/>
    <dgm:cxn modelId="{335C9A06-3DF9-4C76-B1C7-D09AA845F8F3}" srcId="{D7A72E0E-D49C-488B-9D63-C2672D0F5A34}" destId="{7F86617C-A6B0-48FC-8448-CC68E114A481}" srcOrd="0" destOrd="0" parTransId="{95AAC807-4F9F-4A2E-A15F-6533BB2296D4}" sibTransId="{A4910672-1E0D-4ED7-A4C4-822566EF40F8}"/>
    <dgm:cxn modelId="{C282481B-8263-489A-8DFB-DDFFD56871D6}" srcId="{EEC4D5E8-A0BB-4FDB-AEFF-CE5CF777B946}" destId="{D7A72E0E-D49C-488B-9D63-C2672D0F5A34}" srcOrd="4" destOrd="0" parTransId="{17224CFA-B5CD-4F83-A99E-7FF354AEBBE4}" sibTransId="{A2546262-F2A1-46D8-A40F-3C73E61D11B7}"/>
    <dgm:cxn modelId="{59C2AEC2-178B-4232-A43E-ABEA7BB6DED6}" srcId="{EEC4D5E8-A0BB-4FDB-AEFF-CE5CF777B946}" destId="{5A0BA701-E9D6-4577-AB0F-DDB28FF74D41}" srcOrd="0" destOrd="0" parTransId="{02E3E916-E312-448A-85B4-A6A028E58C95}" sibTransId="{6492744F-9BCE-4836-8E04-AED02C3741A4}"/>
    <dgm:cxn modelId="{22A3B055-32B4-4732-A397-102DD8D64AD6}" srcId="{EEC4D5E8-A0BB-4FDB-AEFF-CE5CF777B946}" destId="{90FBDAAA-61D0-496A-90ED-359E877E947A}" srcOrd="3" destOrd="0" parTransId="{E04F620A-6F9C-40AF-9CD1-3DCB88C382C3}" sibTransId="{C049DC5B-D3EC-4A91-9D97-A82A9C5A7579}"/>
    <dgm:cxn modelId="{DB752CFF-DB51-4252-B11E-CF5C039D8131}" type="presOf" srcId="{137473EC-E4E3-4A13-9D86-0D97EB31CAD7}" destId="{E1993291-E103-423C-B412-BBF0B5477C50}" srcOrd="0" destOrd="0" presId="urn:microsoft.com/office/officeart/2005/8/layout/chevron2"/>
    <dgm:cxn modelId="{5E12F7A9-A03F-477F-8292-EBFE51E620DE}" type="presOf" srcId="{7ED5424E-C6DB-49A5-AD13-710EBE5AAE59}" destId="{305458B9-653C-4086-B543-F428DBED216B}" srcOrd="0" destOrd="1" presId="urn:microsoft.com/office/officeart/2005/8/layout/chevron2"/>
    <dgm:cxn modelId="{3F72148C-F583-4965-BD3D-A88DD5AC4B70}" type="presOf" srcId="{90FBDAAA-61D0-496A-90ED-359E877E947A}" destId="{64318E64-2317-4B2F-8009-E927DF0D8734}" srcOrd="0" destOrd="0" presId="urn:microsoft.com/office/officeart/2005/8/layout/chevron2"/>
    <dgm:cxn modelId="{F98C5A3F-474B-4965-82E4-99E8CC3C150B}" type="presOf" srcId="{7F86617C-A6B0-48FC-8448-CC68E114A481}" destId="{882FEFCC-403F-453D-8FDD-799CEB38B282}" srcOrd="0" destOrd="0" presId="urn:microsoft.com/office/officeart/2005/8/layout/chevron2"/>
    <dgm:cxn modelId="{3659C371-9BDD-4992-941C-3FA6C8800780}" type="presOf" srcId="{D8B56026-1F01-4347-8DAC-1FF38F0DFDB1}" destId="{305458B9-653C-4086-B543-F428DBED216B}" srcOrd="0" destOrd="0" presId="urn:microsoft.com/office/officeart/2005/8/layout/chevron2"/>
    <dgm:cxn modelId="{93666F06-A6D6-466C-BE1E-D94EE490DAFF}" type="presOf" srcId="{045C0B08-1C73-493B-BAF3-6E0392C1379E}" destId="{3ABA900D-C16D-4A4E-9487-0453E35AD082}" srcOrd="0" destOrd="1" presId="urn:microsoft.com/office/officeart/2005/8/layout/chevron2"/>
    <dgm:cxn modelId="{FC6617D9-8F4E-41AE-9084-77D3F062FFF7}" type="presOf" srcId="{45F5E236-A8D2-471C-B303-74E2AD92BAB8}" destId="{3ABA900D-C16D-4A4E-9487-0453E35AD082}" srcOrd="0" destOrd="0" presId="urn:microsoft.com/office/officeart/2005/8/layout/chevron2"/>
    <dgm:cxn modelId="{06273471-9756-4CD4-B119-7993A15D6B38}" type="presOf" srcId="{D7A72E0E-D49C-488B-9D63-C2672D0F5A34}" destId="{F27A5A81-8E0B-4F72-877F-ABD9EF065E16}" srcOrd="0" destOrd="0" presId="urn:microsoft.com/office/officeart/2005/8/layout/chevron2"/>
    <dgm:cxn modelId="{20F83EBC-4916-4F76-9B82-D72535BF317D}" srcId="{EEC4D5E8-A0BB-4FDB-AEFF-CE5CF777B946}" destId="{137473EC-E4E3-4A13-9D86-0D97EB31CAD7}" srcOrd="1" destOrd="0" parTransId="{B618C0C4-426D-4A26-8951-34353A7798DF}" sibTransId="{B774EDD8-B93B-438A-BD00-482C657F41D7}"/>
    <dgm:cxn modelId="{96E41F51-EE31-4888-AE72-0384B545B0AE}" srcId="{460FDDFB-4D8B-429F-AD65-7C6B562BB13B}" destId="{7ED5424E-C6DB-49A5-AD13-710EBE5AAE59}" srcOrd="1" destOrd="0" parTransId="{FCAE1188-AA4A-4905-9E93-DA68859758B5}" sibTransId="{88E1B868-EACC-4C1C-AA15-4EC947C21201}"/>
    <dgm:cxn modelId="{B4BC9742-1598-4EAE-B4E7-5167A84F3670}" type="presOf" srcId="{2B698C28-3102-4655-BCBF-9DCF63FFFAD8}" destId="{52FC7B7B-10CB-43BE-BCBE-6C3118D13ADC}" srcOrd="0" destOrd="0" presId="urn:microsoft.com/office/officeart/2005/8/layout/chevron2"/>
    <dgm:cxn modelId="{F628AB9D-6A9E-48ED-ACA3-0ABA96587816}" srcId="{137473EC-E4E3-4A13-9D86-0D97EB31CAD7}" destId="{2B698C28-3102-4655-BCBF-9DCF63FFFAD8}" srcOrd="0" destOrd="0" parTransId="{F07B2F56-B1E6-4587-9BE5-C23B2285F8FA}" sibTransId="{16D8F2A4-AC06-49A4-8FF9-CA2E4BD3CEB1}"/>
    <dgm:cxn modelId="{6A190D77-C25F-46A5-92AF-6F20BB51B508}" srcId="{137473EC-E4E3-4A13-9D86-0D97EB31CAD7}" destId="{CB31A1C9-5C2B-46B7-9980-E26064973DEB}" srcOrd="1" destOrd="0" parTransId="{87FEE556-7FF3-419A-AA26-4B1ECDB4DE8F}" sibTransId="{A7335600-AB94-4894-9322-48C6EEA248D3}"/>
    <dgm:cxn modelId="{F4F6537E-83FD-4E36-AD62-39A2F7B870BF}" type="presOf" srcId="{CB31A1C9-5C2B-46B7-9980-E26064973DEB}" destId="{52FC7B7B-10CB-43BE-BCBE-6C3118D13ADC}" srcOrd="0" destOrd="1" presId="urn:microsoft.com/office/officeart/2005/8/layout/chevron2"/>
    <dgm:cxn modelId="{46A01ADD-1DA8-4558-8899-BA9ED9762700}" srcId="{5A0BA701-E9D6-4577-AB0F-DDB28FF74D41}" destId="{45F5E236-A8D2-471C-B303-74E2AD92BAB8}" srcOrd="0" destOrd="0" parTransId="{C3359B9E-AC42-4639-AD69-105FD9EE6540}" sibTransId="{496E495E-86DA-496E-BA80-AE7276B23598}"/>
    <dgm:cxn modelId="{AFCABACE-0260-4461-A0E4-DFF39AE1CF85}" srcId="{90FBDAAA-61D0-496A-90ED-359E877E947A}" destId="{1A662FD4-8C2E-4D8E-A470-4EBA217A896F}" srcOrd="0" destOrd="0" parTransId="{0E9F2EDC-1AE5-4B08-BFBB-02DCE1567940}" sibTransId="{D6BD6E52-71BB-403A-8548-A7C409E011C8}"/>
    <dgm:cxn modelId="{4FE3E72B-A4AC-42DF-AE70-7C0D91018C9D}" type="presOf" srcId="{1A662FD4-8C2E-4D8E-A470-4EBA217A896F}" destId="{4C6587AE-F2DF-4D26-9821-B8A7FFBF1429}" srcOrd="0" destOrd="0" presId="urn:microsoft.com/office/officeart/2005/8/layout/chevron2"/>
    <dgm:cxn modelId="{A7DC7826-F4E0-47C7-9941-0261C03B9758}" type="presOf" srcId="{EEC4D5E8-A0BB-4FDB-AEFF-CE5CF777B946}" destId="{D1C06492-84E0-422A-9CEE-6B4FE6CD9A91}" srcOrd="0" destOrd="0" presId="urn:microsoft.com/office/officeart/2005/8/layout/chevron2"/>
    <dgm:cxn modelId="{92BE4E7C-45C5-43B9-A380-453EB14E574E}" type="presParOf" srcId="{D1C06492-84E0-422A-9CEE-6B4FE6CD9A91}" destId="{716DB30E-A988-41CB-9D1D-5ED1468ED73E}" srcOrd="0" destOrd="0" presId="urn:microsoft.com/office/officeart/2005/8/layout/chevron2"/>
    <dgm:cxn modelId="{106FBC6B-7518-4E2E-BB8A-890F784AB1B4}" type="presParOf" srcId="{716DB30E-A988-41CB-9D1D-5ED1468ED73E}" destId="{DE3843E2-2844-404E-A702-05D41B8F7BD6}" srcOrd="0" destOrd="0" presId="urn:microsoft.com/office/officeart/2005/8/layout/chevron2"/>
    <dgm:cxn modelId="{A20F2FFC-C588-46BB-ADBB-32E35DAC19D2}" type="presParOf" srcId="{716DB30E-A988-41CB-9D1D-5ED1468ED73E}" destId="{3ABA900D-C16D-4A4E-9487-0453E35AD082}" srcOrd="1" destOrd="0" presId="urn:microsoft.com/office/officeart/2005/8/layout/chevron2"/>
    <dgm:cxn modelId="{DCA3F1D2-B07D-4DFB-BB9B-205914585FA1}" type="presParOf" srcId="{D1C06492-84E0-422A-9CEE-6B4FE6CD9A91}" destId="{5870AB04-DCCD-4E59-BBD3-E6BFBE055B20}" srcOrd="1" destOrd="0" presId="urn:microsoft.com/office/officeart/2005/8/layout/chevron2"/>
    <dgm:cxn modelId="{0DA4423C-08BC-4828-A934-F72094C96B51}" type="presParOf" srcId="{D1C06492-84E0-422A-9CEE-6B4FE6CD9A91}" destId="{700B2D3F-8491-450E-8833-8B819CF19B61}" srcOrd="2" destOrd="0" presId="urn:microsoft.com/office/officeart/2005/8/layout/chevron2"/>
    <dgm:cxn modelId="{4D590F6F-5C95-4F32-9699-194FC695EF0D}" type="presParOf" srcId="{700B2D3F-8491-450E-8833-8B819CF19B61}" destId="{E1993291-E103-423C-B412-BBF0B5477C50}" srcOrd="0" destOrd="0" presId="urn:microsoft.com/office/officeart/2005/8/layout/chevron2"/>
    <dgm:cxn modelId="{F3EC9B5A-A3DA-4FB4-8A3D-4E967CFF4B56}" type="presParOf" srcId="{700B2D3F-8491-450E-8833-8B819CF19B61}" destId="{52FC7B7B-10CB-43BE-BCBE-6C3118D13ADC}" srcOrd="1" destOrd="0" presId="urn:microsoft.com/office/officeart/2005/8/layout/chevron2"/>
    <dgm:cxn modelId="{11A23934-62B1-4A75-B15B-9E866277F13A}" type="presParOf" srcId="{D1C06492-84E0-422A-9CEE-6B4FE6CD9A91}" destId="{C11782D7-E107-44B5-BABD-A045195B397F}" srcOrd="3" destOrd="0" presId="urn:microsoft.com/office/officeart/2005/8/layout/chevron2"/>
    <dgm:cxn modelId="{A23B496F-12CB-4C8A-9E87-D08A234BCC2C}" type="presParOf" srcId="{D1C06492-84E0-422A-9CEE-6B4FE6CD9A91}" destId="{25F1CCC3-496D-405B-BF14-06777D9CDEB4}" srcOrd="4" destOrd="0" presId="urn:microsoft.com/office/officeart/2005/8/layout/chevron2"/>
    <dgm:cxn modelId="{3E21C7C8-BC0D-49B8-8EF2-B448A38F2FB3}" type="presParOf" srcId="{25F1CCC3-496D-405B-BF14-06777D9CDEB4}" destId="{67C17F1D-93C4-4D98-84FA-41C83F3CA267}" srcOrd="0" destOrd="0" presId="urn:microsoft.com/office/officeart/2005/8/layout/chevron2"/>
    <dgm:cxn modelId="{F6BD107C-D3E4-4FEC-A9C0-CBEDD979A43A}" type="presParOf" srcId="{25F1CCC3-496D-405B-BF14-06777D9CDEB4}" destId="{305458B9-653C-4086-B543-F428DBED216B}" srcOrd="1" destOrd="0" presId="urn:microsoft.com/office/officeart/2005/8/layout/chevron2"/>
    <dgm:cxn modelId="{ED33D70E-55A6-4164-B61A-B704FB080950}" type="presParOf" srcId="{D1C06492-84E0-422A-9CEE-6B4FE6CD9A91}" destId="{EA293190-052B-4C87-97A5-A6A8D4C07E11}" srcOrd="5" destOrd="0" presId="urn:microsoft.com/office/officeart/2005/8/layout/chevron2"/>
    <dgm:cxn modelId="{49E22D4B-6F90-48DC-81C1-10EB50BD7730}" type="presParOf" srcId="{D1C06492-84E0-422A-9CEE-6B4FE6CD9A91}" destId="{1FF8AB68-CC53-4397-802D-96F853805EC5}" srcOrd="6" destOrd="0" presId="urn:microsoft.com/office/officeart/2005/8/layout/chevron2"/>
    <dgm:cxn modelId="{BCC50E59-6B06-437E-90A4-A76A6C491C12}" type="presParOf" srcId="{1FF8AB68-CC53-4397-802D-96F853805EC5}" destId="{64318E64-2317-4B2F-8009-E927DF0D8734}" srcOrd="0" destOrd="0" presId="urn:microsoft.com/office/officeart/2005/8/layout/chevron2"/>
    <dgm:cxn modelId="{78692571-2D85-49EA-BDCD-C6D2F2891B61}" type="presParOf" srcId="{1FF8AB68-CC53-4397-802D-96F853805EC5}" destId="{4C6587AE-F2DF-4D26-9821-B8A7FFBF1429}" srcOrd="1" destOrd="0" presId="urn:microsoft.com/office/officeart/2005/8/layout/chevron2"/>
    <dgm:cxn modelId="{8B7EA977-67C0-4F1B-AF99-8D27EC7D611F}" type="presParOf" srcId="{D1C06492-84E0-422A-9CEE-6B4FE6CD9A91}" destId="{C0FC951F-DE2F-451D-B64B-92772B9B3050}" srcOrd="7" destOrd="0" presId="urn:microsoft.com/office/officeart/2005/8/layout/chevron2"/>
    <dgm:cxn modelId="{161CD9C7-12F3-4D07-8DC9-89AAC2075CB1}" type="presParOf" srcId="{D1C06492-84E0-422A-9CEE-6B4FE6CD9A91}" destId="{6B1C4A1D-5491-478F-8A61-72EA3E514F3C}" srcOrd="8" destOrd="0" presId="urn:microsoft.com/office/officeart/2005/8/layout/chevron2"/>
    <dgm:cxn modelId="{9640CF07-D938-4B1D-8B27-C9DE8A4ED059}" type="presParOf" srcId="{6B1C4A1D-5491-478F-8A61-72EA3E514F3C}" destId="{F27A5A81-8E0B-4F72-877F-ABD9EF065E16}" srcOrd="0" destOrd="0" presId="urn:microsoft.com/office/officeart/2005/8/layout/chevron2"/>
    <dgm:cxn modelId="{CAB5CF6B-256D-42CF-A4D9-4CDBCC384921}" type="presParOf" srcId="{6B1C4A1D-5491-478F-8A61-72EA3E514F3C}" destId="{882FEFCC-403F-453D-8FDD-799CEB38B282}" srcOrd="1" destOrd="0" presId="urn:microsoft.com/office/officeart/2005/8/layout/chevron2"/>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4D5E8-A0BB-4FDB-AEFF-CE5CF777B946}" type="doc">
      <dgm:prSet loTypeId="urn:microsoft.com/office/officeart/2005/8/layout/chevron2" loCatId="list" qsTypeId="urn:microsoft.com/office/officeart/2005/8/quickstyle/3d5" qsCatId="3D" csTypeId="urn:microsoft.com/office/officeart/2005/8/colors/accent2_2" csCatId="accent2" phldr="1"/>
      <dgm:spPr>
        <a:scene3d>
          <a:camera prst="perspectiveRight" zoom="95000"/>
          <a:lightRig rig="flat" dir="t"/>
        </a:scene3d>
      </dgm:spPr>
      <dgm:t>
        <a:bodyPr/>
        <a:lstStyle/>
        <a:p>
          <a:endParaRPr lang="zh-TW" altLang="en-US"/>
        </a:p>
      </dgm:t>
    </dgm:pt>
    <dgm:pt modelId="{5A0BA701-E9D6-4577-AB0F-DDB28FF74D41}">
      <dgm:prSet phldrT="[文字]" custT="1"/>
      <dgm:spPr/>
      <dgm:t>
        <a:bodyPr/>
        <a:lstStyle/>
        <a:p>
          <a:r>
            <a:rPr lang="en-US" altLang="zh-TW" sz="2000" dirty="0" smtClean="0">
              <a:latin typeface="標楷體" pitchFamily="65" charset="-120"/>
              <a:ea typeface="標楷體" pitchFamily="65" charset="-120"/>
            </a:rPr>
            <a:t>2008</a:t>
          </a:r>
          <a:endParaRPr lang="zh-TW" altLang="en-US" sz="2000" dirty="0">
            <a:latin typeface="標楷體" pitchFamily="65" charset="-120"/>
            <a:ea typeface="標楷體" pitchFamily="65" charset="-120"/>
          </a:endParaRPr>
        </a:p>
      </dgm:t>
    </dgm:pt>
    <dgm:pt modelId="{02E3E916-E312-448A-85B4-A6A028E58C95}" type="parTrans" cxnId="{59C2AEC2-178B-4232-A43E-ABEA7BB6DED6}">
      <dgm:prSet/>
      <dgm:spPr/>
      <dgm:t>
        <a:bodyPr/>
        <a:lstStyle/>
        <a:p>
          <a:endParaRPr lang="zh-TW" altLang="en-US">
            <a:latin typeface="標楷體" pitchFamily="65" charset="-120"/>
            <a:ea typeface="標楷體" pitchFamily="65" charset="-120"/>
          </a:endParaRPr>
        </a:p>
      </dgm:t>
    </dgm:pt>
    <dgm:pt modelId="{6492744F-9BCE-4836-8E04-AED02C3741A4}" type="sibTrans" cxnId="{59C2AEC2-178B-4232-A43E-ABEA7BB6DED6}">
      <dgm:prSet/>
      <dgm:spPr/>
      <dgm:t>
        <a:bodyPr/>
        <a:lstStyle/>
        <a:p>
          <a:endParaRPr lang="zh-TW" altLang="en-US">
            <a:latin typeface="標楷體" pitchFamily="65" charset="-120"/>
            <a:ea typeface="標楷體" pitchFamily="65" charset="-120"/>
          </a:endParaRPr>
        </a:p>
      </dgm:t>
    </dgm:pt>
    <dgm:pt modelId="{45F5E236-A8D2-471C-B303-74E2AD92BAB8}">
      <dgm:prSet phldrT="[文字]" custT="1"/>
      <dgm:spPr/>
      <dgm:t>
        <a:bodyPr/>
        <a:lstStyle/>
        <a:p>
          <a:r>
            <a:rPr lang="zh-TW" altLang="en-US" sz="2000" dirty="0" smtClean="0">
              <a:latin typeface="標楷體" pitchFamily="65" charset="-120"/>
              <a:ea typeface="標楷體" pitchFamily="65" charset="-120"/>
            </a:rPr>
            <a:t>導入</a:t>
          </a:r>
          <a:r>
            <a:rPr lang="en-US" altLang="zh-TW" sz="2000" dirty="0" smtClean="0">
              <a:latin typeface="標楷體" pitchFamily="65" charset="-120"/>
              <a:ea typeface="標楷體" pitchFamily="65" charset="-120"/>
            </a:rPr>
            <a:t>CRM System</a:t>
          </a:r>
          <a:endParaRPr lang="zh-TW" altLang="en-US" sz="2000" dirty="0">
            <a:latin typeface="標楷體" pitchFamily="65" charset="-120"/>
            <a:ea typeface="標楷體" pitchFamily="65" charset="-120"/>
          </a:endParaRPr>
        </a:p>
      </dgm:t>
    </dgm:pt>
    <dgm:pt modelId="{C3359B9E-AC42-4639-AD69-105FD9EE6540}" type="parTrans" cxnId="{46A01ADD-1DA8-4558-8899-BA9ED9762700}">
      <dgm:prSet/>
      <dgm:spPr/>
      <dgm:t>
        <a:bodyPr/>
        <a:lstStyle/>
        <a:p>
          <a:endParaRPr lang="zh-TW" altLang="en-US">
            <a:latin typeface="標楷體" pitchFamily="65" charset="-120"/>
            <a:ea typeface="標楷體" pitchFamily="65" charset="-120"/>
          </a:endParaRPr>
        </a:p>
      </dgm:t>
    </dgm:pt>
    <dgm:pt modelId="{496E495E-86DA-496E-BA80-AE7276B23598}" type="sibTrans" cxnId="{46A01ADD-1DA8-4558-8899-BA9ED9762700}">
      <dgm:prSet/>
      <dgm:spPr/>
      <dgm:t>
        <a:bodyPr/>
        <a:lstStyle/>
        <a:p>
          <a:endParaRPr lang="zh-TW" altLang="en-US">
            <a:latin typeface="標楷體" pitchFamily="65" charset="-120"/>
            <a:ea typeface="標楷體" pitchFamily="65" charset="-120"/>
          </a:endParaRPr>
        </a:p>
      </dgm:t>
    </dgm:pt>
    <dgm:pt modelId="{137473EC-E4E3-4A13-9D86-0D97EB31CAD7}">
      <dgm:prSet phldrT="[文字]" custT="1"/>
      <dgm:spPr/>
      <dgm:t>
        <a:bodyPr/>
        <a:lstStyle/>
        <a:p>
          <a:r>
            <a:rPr lang="en-US" altLang="zh-TW" sz="2000" dirty="0" smtClean="0">
              <a:latin typeface="標楷體" pitchFamily="65" charset="-120"/>
              <a:ea typeface="標楷體" pitchFamily="65" charset="-120"/>
            </a:rPr>
            <a:t>2009</a:t>
          </a:r>
          <a:endParaRPr lang="zh-TW" altLang="en-US" sz="2000" dirty="0">
            <a:latin typeface="標楷體" pitchFamily="65" charset="-120"/>
            <a:ea typeface="標楷體" pitchFamily="65" charset="-120"/>
          </a:endParaRPr>
        </a:p>
      </dgm:t>
    </dgm:pt>
    <dgm:pt modelId="{B618C0C4-426D-4A26-8951-34353A7798DF}" type="parTrans" cxnId="{20F83EBC-4916-4F76-9B82-D72535BF317D}">
      <dgm:prSet/>
      <dgm:spPr/>
      <dgm:t>
        <a:bodyPr/>
        <a:lstStyle/>
        <a:p>
          <a:endParaRPr lang="zh-TW" altLang="en-US">
            <a:latin typeface="標楷體" pitchFamily="65" charset="-120"/>
            <a:ea typeface="標楷體" pitchFamily="65" charset="-120"/>
          </a:endParaRPr>
        </a:p>
      </dgm:t>
    </dgm:pt>
    <dgm:pt modelId="{B774EDD8-B93B-438A-BD00-482C657F41D7}" type="sibTrans" cxnId="{20F83EBC-4916-4F76-9B82-D72535BF317D}">
      <dgm:prSet/>
      <dgm:spPr/>
      <dgm:t>
        <a:bodyPr/>
        <a:lstStyle/>
        <a:p>
          <a:endParaRPr lang="zh-TW" altLang="en-US">
            <a:latin typeface="標楷體" pitchFamily="65" charset="-120"/>
            <a:ea typeface="標楷體" pitchFamily="65" charset="-120"/>
          </a:endParaRPr>
        </a:p>
      </dgm:t>
    </dgm:pt>
    <dgm:pt modelId="{01D3BF1B-8B8F-48CB-BCDF-B65577CBDC1F}">
      <dgm:prSet custT="1"/>
      <dgm:spPr/>
      <dgm:t>
        <a:bodyPr/>
        <a:lstStyle/>
        <a:p>
          <a:r>
            <a:rPr lang="zh-TW" altLang="en-US" sz="2000" b="0" i="0" dirty="0" smtClean="0">
              <a:solidFill>
                <a:schemeClr val="tx1"/>
              </a:solidFill>
              <a:latin typeface="標楷體" pitchFamily="65" charset="-120"/>
              <a:ea typeface="標楷體" pitchFamily="65" charset="-120"/>
            </a:rPr>
            <a:t>建置</a:t>
          </a:r>
          <a:r>
            <a:rPr lang="en-US" altLang="zh-TW" sz="2000" b="0" i="0" dirty="0" smtClean="0">
              <a:solidFill>
                <a:schemeClr val="tx1"/>
              </a:solidFill>
              <a:latin typeface="標楷體" pitchFamily="65" charset="-120"/>
              <a:ea typeface="標楷體" pitchFamily="65" charset="-120"/>
            </a:rPr>
            <a:t>GPS</a:t>
          </a:r>
          <a:r>
            <a:rPr lang="zh-TW" altLang="en-US" sz="2000" b="0" i="0" dirty="0" smtClean="0">
              <a:solidFill>
                <a:schemeClr val="tx1"/>
              </a:solidFill>
              <a:latin typeface="標楷體" pitchFamily="65" charset="-120"/>
              <a:ea typeface="標楷體" pitchFamily="65" charset="-120"/>
            </a:rPr>
            <a:t>貨況追蹤整合服務系統</a:t>
          </a:r>
          <a:endParaRPr lang="zh-TW" altLang="en-US" sz="2000" dirty="0">
            <a:solidFill>
              <a:schemeClr val="tx1"/>
            </a:solidFill>
            <a:latin typeface="標楷體" pitchFamily="65" charset="-120"/>
            <a:ea typeface="標楷體" pitchFamily="65" charset="-120"/>
          </a:endParaRPr>
        </a:p>
      </dgm:t>
    </dgm:pt>
    <dgm:pt modelId="{0016594A-D453-4BA6-BAD5-7DDAE25AFA97}" type="parTrans" cxnId="{F954042A-8B07-47AE-8954-E7275A3D8BA0}">
      <dgm:prSet/>
      <dgm:spPr/>
      <dgm:t>
        <a:bodyPr/>
        <a:lstStyle/>
        <a:p>
          <a:endParaRPr lang="zh-TW" altLang="en-US">
            <a:latin typeface="標楷體" pitchFamily="65" charset="-120"/>
            <a:ea typeface="標楷體" pitchFamily="65" charset="-120"/>
          </a:endParaRPr>
        </a:p>
      </dgm:t>
    </dgm:pt>
    <dgm:pt modelId="{705FC4D8-7144-459B-B042-C20D8477E324}" type="sibTrans" cxnId="{F954042A-8B07-47AE-8954-E7275A3D8BA0}">
      <dgm:prSet/>
      <dgm:spPr/>
      <dgm:t>
        <a:bodyPr/>
        <a:lstStyle/>
        <a:p>
          <a:endParaRPr lang="zh-TW" altLang="en-US">
            <a:latin typeface="標楷體" pitchFamily="65" charset="-120"/>
            <a:ea typeface="標楷體" pitchFamily="65" charset="-120"/>
          </a:endParaRPr>
        </a:p>
      </dgm:t>
    </dgm:pt>
    <dgm:pt modelId="{460FDDFB-4D8B-429F-AD65-7C6B562BB13B}">
      <dgm:prSet phldrT="[文字]" custT="1"/>
      <dgm:spPr/>
      <dgm:t>
        <a:bodyPr/>
        <a:lstStyle/>
        <a:p>
          <a:r>
            <a:rPr lang="en-US" altLang="zh-TW" sz="2000" dirty="0" smtClean="0">
              <a:latin typeface="標楷體" pitchFamily="65" charset="-120"/>
              <a:ea typeface="標楷體" pitchFamily="65" charset="-120"/>
            </a:rPr>
            <a:t>2010</a:t>
          </a:r>
          <a:endParaRPr lang="zh-TW" altLang="en-US" sz="2000" dirty="0">
            <a:latin typeface="標楷體" pitchFamily="65" charset="-120"/>
            <a:ea typeface="標楷體" pitchFamily="65" charset="-120"/>
          </a:endParaRPr>
        </a:p>
      </dgm:t>
    </dgm:pt>
    <dgm:pt modelId="{67ADD7BC-DE79-4004-9E42-680D75BCCB3C}" type="sibTrans" cxnId="{9925DD22-5626-4DE7-AD97-12287D1C0757}">
      <dgm:prSet/>
      <dgm:spPr/>
      <dgm:t>
        <a:bodyPr/>
        <a:lstStyle/>
        <a:p>
          <a:endParaRPr lang="zh-TW" altLang="en-US">
            <a:latin typeface="標楷體" pitchFamily="65" charset="-120"/>
            <a:ea typeface="標楷體" pitchFamily="65" charset="-120"/>
          </a:endParaRPr>
        </a:p>
      </dgm:t>
    </dgm:pt>
    <dgm:pt modelId="{DA0AE47E-F898-4335-9A40-E9CFDA0FA05F}" type="parTrans" cxnId="{9925DD22-5626-4DE7-AD97-12287D1C0757}">
      <dgm:prSet/>
      <dgm:spPr/>
      <dgm:t>
        <a:bodyPr/>
        <a:lstStyle/>
        <a:p>
          <a:endParaRPr lang="zh-TW" altLang="en-US">
            <a:latin typeface="標楷體" pitchFamily="65" charset="-120"/>
            <a:ea typeface="標楷體" pitchFamily="65" charset="-120"/>
          </a:endParaRPr>
        </a:p>
      </dgm:t>
    </dgm:pt>
    <dgm:pt modelId="{D8B56026-1F01-4347-8DAC-1FF38F0DFDB1}">
      <dgm:prSet phldrT="[文字]" custT="1"/>
      <dgm:spPr/>
      <dgm:t>
        <a:bodyPr/>
        <a:lstStyle/>
        <a:p>
          <a:r>
            <a:rPr lang="zh-TW" altLang="en-US" sz="2000" dirty="0" smtClean="0">
              <a:latin typeface="標楷體" pitchFamily="65" charset="-120"/>
              <a:ea typeface="標楷體" pitchFamily="65" charset="-120"/>
            </a:rPr>
            <a:t>榮獲</a:t>
          </a:r>
          <a:r>
            <a:rPr lang="en-US" altLang="zh-TW" sz="2000" dirty="0" smtClean="0">
              <a:latin typeface="標楷體" pitchFamily="65" charset="-120"/>
              <a:ea typeface="標楷體" pitchFamily="65" charset="-120"/>
            </a:rPr>
            <a:t>2009</a:t>
          </a:r>
          <a:r>
            <a:rPr lang="zh-TW" altLang="en-US" sz="2000" dirty="0" smtClean="0">
              <a:latin typeface="標楷體" pitchFamily="65" charset="-120"/>
              <a:ea typeface="標楷體" pitchFamily="65" charset="-120"/>
            </a:rPr>
            <a:t>年國家創新服務獎</a:t>
          </a:r>
          <a:endParaRPr lang="zh-TW" altLang="en-US" sz="2000" dirty="0">
            <a:latin typeface="標楷體" pitchFamily="65" charset="-120"/>
            <a:ea typeface="標楷體" pitchFamily="65" charset="-120"/>
          </a:endParaRPr>
        </a:p>
      </dgm:t>
    </dgm:pt>
    <dgm:pt modelId="{9ED82C2F-9700-4F8A-B231-7B5B4359B83C}" type="sibTrans" cxnId="{2AE7F2EA-3764-40AF-B6FE-595B2D2BF022}">
      <dgm:prSet/>
      <dgm:spPr/>
      <dgm:t>
        <a:bodyPr/>
        <a:lstStyle/>
        <a:p>
          <a:endParaRPr lang="zh-TW" altLang="en-US">
            <a:latin typeface="標楷體" pitchFamily="65" charset="-120"/>
            <a:ea typeface="標楷體" pitchFamily="65" charset="-120"/>
          </a:endParaRPr>
        </a:p>
      </dgm:t>
    </dgm:pt>
    <dgm:pt modelId="{A1A3CD5E-6955-4B14-9DD6-D0BDF5AD3845}" type="parTrans" cxnId="{2AE7F2EA-3764-40AF-B6FE-595B2D2BF022}">
      <dgm:prSet/>
      <dgm:spPr/>
      <dgm:t>
        <a:bodyPr/>
        <a:lstStyle/>
        <a:p>
          <a:endParaRPr lang="zh-TW" altLang="en-US">
            <a:latin typeface="標楷體" pitchFamily="65" charset="-120"/>
            <a:ea typeface="標楷體" pitchFamily="65" charset="-120"/>
          </a:endParaRPr>
        </a:p>
      </dgm:t>
    </dgm:pt>
    <dgm:pt modelId="{90FBDAAA-61D0-496A-90ED-359E877E947A}">
      <dgm:prSet phldrT="[文字]" custT="1"/>
      <dgm:spPr/>
      <dgm:t>
        <a:bodyPr/>
        <a:lstStyle/>
        <a:p>
          <a:r>
            <a:rPr lang="en-US" altLang="zh-TW" sz="2000" dirty="0" smtClean="0">
              <a:latin typeface="標楷體" pitchFamily="65" charset="-120"/>
              <a:ea typeface="標楷體" pitchFamily="65" charset="-120"/>
            </a:rPr>
            <a:t>2012</a:t>
          </a:r>
        </a:p>
      </dgm:t>
    </dgm:pt>
    <dgm:pt modelId="{C049DC5B-D3EC-4A91-9D97-A82A9C5A7579}" type="sibTrans" cxnId="{22A3B055-32B4-4732-A397-102DD8D64AD6}">
      <dgm:prSet/>
      <dgm:spPr/>
      <dgm:t>
        <a:bodyPr/>
        <a:lstStyle/>
        <a:p>
          <a:endParaRPr lang="zh-TW" altLang="en-US">
            <a:latin typeface="標楷體" pitchFamily="65" charset="-120"/>
            <a:ea typeface="標楷體" pitchFamily="65" charset="-120"/>
          </a:endParaRPr>
        </a:p>
      </dgm:t>
    </dgm:pt>
    <dgm:pt modelId="{E04F620A-6F9C-40AF-9CD1-3DCB88C382C3}" type="parTrans" cxnId="{22A3B055-32B4-4732-A397-102DD8D64AD6}">
      <dgm:prSet/>
      <dgm:spPr/>
      <dgm:t>
        <a:bodyPr/>
        <a:lstStyle/>
        <a:p>
          <a:endParaRPr lang="zh-TW" altLang="en-US">
            <a:latin typeface="標楷體" pitchFamily="65" charset="-120"/>
            <a:ea typeface="標楷體" pitchFamily="65" charset="-120"/>
          </a:endParaRPr>
        </a:p>
      </dgm:t>
    </dgm:pt>
    <dgm:pt modelId="{1A662FD4-8C2E-4D8E-A470-4EBA217A896F}">
      <dgm:prSet phldrT="[文字]" custT="1"/>
      <dgm:spPr/>
      <dgm:t>
        <a:bodyPr/>
        <a:lstStyle/>
        <a:p>
          <a:r>
            <a:rPr lang="zh-TW" altLang="en-US" sz="2000" dirty="0" smtClean="0">
              <a:latin typeface="標楷體" pitchFamily="65" charset="-120"/>
              <a:ea typeface="標楷體" pitchFamily="65" charset="-120"/>
            </a:rPr>
            <a:t>導入商業智慧系統</a:t>
          </a:r>
          <a:r>
            <a:rPr lang="en-US" altLang="zh-TW" sz="2000" dirty="0" smtClean="0">
              <a:latin typeface="標楷體" pitchFamily="65" charset="-120"/>
              <a:ea typeface="標楷體" pitchFamily="65" charset="-120"/>
            </a:rPr>
            <a:t>(BI</a:t>
          </a:r>
          <a:r>
            <a:rPr lang="zh-TW" altLang="en-US" sz="2000" dirty="0" smtClean="0">
              <a:latin typeface="標楷體" pitchFamily="65" charset="-120"/>
              <a:ea typeface="標楷體" pitchFamily="65" charset="-120"/>
            </a:rPr>
            <a:t> </a:t>
          </a:r>
          <a:r>
            <a:rPr lang="en-US" altLang="zh-TW" sz="2000" dirty="0" smtClean="0">
              <a:latin typeface="標楷體" pitchFamily="65" charset="-120"/>
              <a:ea typeface="標楷體" pitchFamily="65" charset="-120"/>
            </a:rPr>
            <a:t>System)</a:t>
          </a:r>
        </a:p>
      </dgm:t>
    </dgm:pt>
    <dgm:pt modelId="{D6BD6E52-71BB-403A-8548-A7C409E011C8}" type="sibTrans" cxnId="{AFCABACE-0260-4461-A0E4-DFF39AE1CF85}">
      <dgm:prSet/>
      <dgm:spPr/>
      <dgm:t>
        <a:bodyPr/>
        <a:lstStyle/>
        <a:p>
          <a:endParaRPr lang="zh-TW" altLang="en-US">
            <a:latin typeface="標楷體" pitchFamily="65" charset="-120"/>
            <a:ea typeface="標楷體" pitchFamily="65" charset="-120"/>
          </a:endParaRPr>
        </a:p>
      </dgm:t>
    </dgm:pt>
    <dgm:pt modelId="{0E9F2EDC-1AE5-4B08-BFBB-02DCE1567940}" type="parTrans" cxnId="{AFCABACE-0260-4461-A0E4-DFF39AE1CF85}">
      <dgm:prSet/>
      <dgm:spPr/>
      <dgm:t>
        <a:bodyPr/>
        <a:lstStyle/>
        <a:p>
          <a:endParaRPr lang="zh-TW" altLang="en-US">
            <a:latin typeface="標楷體" pitchFamily="65" charset="-120"/>
            <a:ea typeface="標楷體" pitchFamily="65" charset="-120"/>
          </a:endParaRPr>
        </a:p>
      </dgm:t>
    </dgm:pt>
    <dgm:pt modelId="{D1C06492-84E0-422A-9CEE-6B4FE6CD9A91}" type="pres">
      <dgm:prSet presAssocID="{EEC4D5E8-A0BB-4FDB-AEFF-CE5CF777B946}" presName="linearFlow" presStyleCnt="0">
        <dgm:presLayoutVars>
          <dgm:dir/>
          <dgm:animLvl val="lvl"/>
          <dgm:resizeHandles val="exact"/>
        </dgm:presLayoutVars>
      </dgm:prSet>
      <dgm:spPr/>
      <dgm:t>
        <a:bodyPr/>
        <a:lstStyle/>
        <a:p>
          <a:endParaRPr lang="zh-TW" altLang="en-US"/>
        </a:p>
      </dgm:t>
    </dgm:pt>
    <dgm:pt modelId="{716DB30E-A988-41CB-9D1D-5ED1468ED73E}" type="pres">
      <dgm:prSet presAssocID="{5A0BA701-E9D6-4577-AB0F-DDB28FF74D41}" presName="composite" presStyleCnt="0"/>
      <dgm:spPr/>
      <dgm:t>
        <a:bodyPr/>
        <a:lstStyle/>
        <a:p>
          <a:endParaRPr lang="zh-TW" altLang="en-US"/>
        </a:p>
      </dgm:t>
    </dgm:pt>
    <dgm:pt modelId="{DE3843E2-2844-404E-A702-05D41B8F7BD6}" type="pres">
      <dgm:prSet presAssocID="{5A0BA701-E9D6-4577-AB0F-DDB28FF74D41}" presName="parentText" presStyleLbl="alignNode1" presStyleIdx="0" presStyleCnt="4">
        <dgm:presLayoutVars>
          <dgm:chMax val="1"/>
          <dgm:bulletEnabled val="1"/>
        </dgm:presLayoutVars>
      </dgm:prSet>
      <dgm:spPr/>
      <dgm:t>
        <a:bodyPr/>
        <a:lstStyle/>
        <a:p>
          <a:endParaRPr lang="zh-TW" altLang="en-US"/>
        </a:p>
      </dgm:t>
    </dgm:pt>
    <dgm:pt modelId="{3ABA900D-C16D-4A4E-9487-0453E35AD082}" type="pres">
      <dgm:prSet presAssocID="{5A0BA701-E9D6-4577-AB0F-DDB28FF74D41}" presName="descendantText" presStyleLbl="alignAcc1" presStyleIdx="0" presStyleCnt="4">
        <dgm:presLayoutVars>
          <dgm:bulletEnabled val="1"/>
        </dgm:presLayoutVars>
      </dgm:prSet>
      <dgm:spPr/>
      <dgm:t>
        <a:bodyPr/>
        <a:lstStyle/>
        <a:p>
          <a:endParaRPr lang="zh-TW" altLang="en-US"/>
        </a:p>
      </dgm:t>
    </dgm:pt>
    <dgm:pt modelId="{5870AB04-DCCD-4E59-BBD3-E6BFBE055B20}" type="pres">
      <dgm:prSet presAssocID="{6492744F-9BCE-4836-8E04-AED02C3741A4}" presName="sp" presStyleCnt="0"/>
      <dgm:spPr/>
      <dgm:t>
        <a:bodyPr/>
        <a:lstStyle/>
        <a:p>
          <a:endParaRPr lang="zh-TW" altLang="en-US"/>
        </a:p>
      </dgm:t>
    </dgm:pt>
    <dgm:pt modelId="{700B2D3F-8491-450E-8833-8B819CF19B61}" type="pres">
      <dgm:prSet presAssocID="{137473EC-E4E3-4A13-9D86-0D97EB31CAD7}" presName="composite" presStyleCnt="0"/>
      <dgm:spPr/>
      <dgm:t>
        <a:bodyPr/>
        <a:lstStyle/>
        <a:p>
          <a:endParaRPr lang="zh-TW" altLang="en-US"/>
        </a:p>
      </dgm:t>
    </dgm:pt>
    <dgm:pt modelId="{E1993291-E103-423C-B412-BBF0B5477C50}" type="pres">
      <dgm:prSet presAssocID="{137473EC-E4E3-4A13-9D86-0D97EB31CAD7}" presName="parentText" presStyleLbl="alignNode1" presStyleIdx="1" presStyleCnt="4">
        <dgm:presLayoutVars>
          <dgm:chMax val="1"/>
          <dgm:bulletEnabled val="1"/>
        </dgm:presLayoutVars>
      </dgm:prSet>
      <dgm:spPr/>
      <dgm:t>
        <a:bodyPr/>
        <a:lstStyle/>
        <a:p>
          <a:endParaRPr lang="zh-TW" altLang="en-US"/>
        </a:p>
      </dgm:t>
    </dgm:pt>
    <dgm:pt modelId="{52FC7B7B-10CB-43BE-BCBE-6C3118D13ADC}" type="pres">
      <dgm:prSet presAssocID="{137473EC-E4E3-4A13-9D86-0D97EB31CAD7}" presName="descendantText" presStyleLbl="alignAcc1" presStyleIdx="1" presStyleCnt="4">
        <dgm:presLayoutVars>
          <dgm:bulletEnabled val="1"/>
        </dgm:presLayoutVars>
      </dgm:prSet>
      <dgm:spPr/>
      <dgm:t>
        <a:bodyPr/>
        <a:lstStyle/>
        <a:p>
          <a:endParaRPr lang="zh-TW" altLang="en-US"/>
        </a:p>
      </dgm:t>
    </dgm:pt>
    <dgm:pt modelId="{C11782D7-E107-44B5-BABD-A045195B397F}" type="pres">
      <dgm:prSet presAssocID="{B774EDD8-B93B-438A-BD00-482C657F41D7}" presName="sp" presStyleCnt="0"/>
      <dgm:spPr/>
      <dgm:t>
        <a:bodyPr/>
        <a:lstStyle/>
        <a:p>
          <a:endParaRPr lang="zh-TW" altLang="en-US"/>
        </a:p>
      </dgm:t>
    </dgm:pt>
    <dgm:pt modelId="{25F1CCC3-496D-405B-BF14-06777D9CDEB4}" type="pres">
      <dgm:prSet presAssocID="{460FDDFB-4D8B-429F-AD65-7C6B562BB13B}" presName="composite" presStyleCnt="0"/>
      <dgm:spPr/>
      <dgm:t>
        <a:bodyPr/>
        <a:lstStyle/>
        <a:p>
          <a:endParaRPr lang="zh-TW" altLang="en-US"/>
        </a:p>
      </dgm:t>
    </dgm:pt>
    <dgm:pt modelId="{67C17F1D-93C4-4D98-84FA-41C83F3CA267}" type="pres">
      <dgm:prSet presAssocID="{460FDDFB-4D8B-429F-AD65-7C6B562BB13B}" presName="parentText" presStyleLbl="alignNode1" presStyleIdx="2" presStyleCnt="4">
        <dgm:presLayoutVars>
          <dgm:chMax val="1"/>
          <dgm:bulletEnabled val="1"/>
        </dgm:presLayoutVars>
      </dgm:prSet>
      <dgm:spPr/>
      <dgm:t>
        <a:bodyPr/>
        <a:lstStyle/>
        <a:p>
          <a:endParaRPr lang="zh-TW" altLang="en-US"/>
        </a:p>
      </dgm:t>
    </dgm:pt>
    <dgm:pt modelId="{305458B9-653C-4086-B543-F428DBED216B}" type="pres">
      <dgm:prSet presAssocID="{460FDDFB-4D8B-429F-AD65-7C6B562BB13B}" presName="descendantText" presStyleLbl="alignAcc1" presStyleIdx="2" presStyleCnt="4">
        <dgm:presLayoutVars>
          <dgm:bulletEnabled val="1"/>
        </dgm:presLayoutVars>
      </dgm:prSet>
      <dgm:spPr/>
      <dgm:t>
        <a:bodyPr/>
        <a:lstStyle/>
        <a:p>
          <a:endParaRPr lang="zh-TW" altLang="en-US"/>
        </a:p>
      </dgm:t>
    </dgm:pt>
    <dgm:pt modelId="{EA293190-052B-4C87-97A5-A6A8D4C07E11}" type="pres">
      <dgm:prSet presAssocID="{67ADD7BC-DE79-4004-9E42-680D75BCCB3C}" presName="sp" presStyleCnt="0"/>
      <dgm:spPr/>
      <dgm:t>
        <a:bodyPr/>
        <a:lstStyle/>
        <a:p>
          <a:endParaRPr lang="zh-TW" altLang="en-US"/>
        </a:p>
      </dgm:t>
    </dgm:pt>
    <dgm:pt modelId="{1FF8AB68-CC53-4397-802D-96F853805EC5}" type="pres">
      <dgm:prSet presAssocID="{90FBDAAA-61D0-496A-90ED-359E877E947A}" presName="composite" presStyleCnt="0"/>
      <dgm:spPr/>
      <dgm:t>
        <a:bodyPr/>
        <a:lstStyle/>
        <a:p>
          <a:endParaRPr lang="zh-TW" altLang="en-US"/>
        </a:p>
      </dgm:t>
    </dgm:pt>
    <dgm:pt modelId="{64318E64-2317-4B2F-8009-E927DF0D8734}" type="pres">
      <dgm:prSet presAssocID="{90FBDAAA-61D0-496A-90ED-359E877E947A}" presName="parentText" presStyleLbl="alignNode1" presStyleIdx="3" presStyleCnt="4">
        <dgm:presLayoutVars>
          <dgm:chMax val="1"/>
          <dgm:bulletEnabled val="1"/>
        </dgm:presLayoutVars>
      </dgm:prSet>
      <dgm:spPr/>
      <dgm:t>
        <a:bodyPr/>
        <a:lstStyle/>
        <a:p>
          <a:endParaRPr lang="zh-TW" altLang="en-US"/>
        </a:p>
      </dgm:t>
    </dgm:pt>
    <dgm:pt modelId="{4C6587AE-F2DF-4D26-9821-B8A7FFBF1429}" type="pres">
      <dgm:prSet presAssocID="{90FBDAAA-61D0-496A-90ED-359E877E947A}" presName="descendantText" presStyleLbl="alignAcc1" presStyleIdx="3" presStyleCnt="4">
        <dgm:presLayoutVars>
          <dgm:bulletEnabled val="1"/>
        </dgm:presLayoutVars>
      </dgm:prSet>
      <dgm:spPr/>
      <dgm:t>
        <a:bodyPr/>
        <a:lstStyle/>
        <a:p>
          <a:endParaRPr lang="zh-TW" altLang="en-US"/>
        </a:p>
      </dgm:t>
    </dgm:pt>
  </dgm:ptLst>
  <dgm:cxnLst>
    <dgm:cxn modelId="{00C97F73-27A0-434F-ABE4-11D0D485FCC7}" type="presOf" srcId="{460FDDFB-4D8B-429F-AD65-7C6B562BB13B}" destId="{67C17F1D-93C4-4D98-84FA-41C83F3CA267}" srcOrd="0" destOrd="0" presId="urn:microsoft.com/office/officeart/2005/8/layout/chevron2"/>
    <dgm:cxn modelId="{F954042A-8B07-47AE-8954-E7275A3D8BA0}" srcId="{137473EC-E4E3-4A13-9D86-0D97EB31CAD7}" destId="{01D3BF1B-8B8F-48CB-BCDF-B65577CBDC1F}" srcOrd="0" destOrd="0" parTransId="{0016594A-D453-4BA6-BAD5-7DDAE25AFA97}" sibTransId="{705FC4D8-7144-459B-B042-C20D8477E324}"/>
    <dgm:cxn modelId="{59C2AEC2-178B-4232-A43E-ABEA7BB6DED6}" srcId="{EEC4D5E8-A0BB-4FDB-AEFF-CE5CF777B946}" destId="{5A0BA701-E9D6-4577-AB0F-DDB28FF74D41}" srcOrd="0" destOrd="0" parTransId="{02E3E916-E312-448A-85B4-A6A028E58C95}" sibTransId="{6492744F-9BCE-4836-8E04-AED02C3741A4}"/>
    <dgm:cxn modelId="{20F83EBC-4916-4F76-9B82-D72535BF317D}" srcId="{EEC4D5E8-A0BB-4FDB-AEFF-CE5CF777B946}" destId="{137473EC-E4E3-4A13-9D86-0D97EB31CAD7}" srcOrd="1" destOrd="0" parTransId="{B618C0C4-426D-4A26-8951-34353A7798DF}" sibTransId="{B774EDD8-B93B-438A-BD00-482C657F41D7}"/>
    <dgm:cxn modelId="{7952F623-25F7-479B-B3D5-7152FC47A242}" type="presOf" srcId="{1A662FD4-8C2E-4D8E-A470-4EBA217A896F}" destId="{4C6587AE-F2DF-4D26-9821-B8A7FFBF1429}" srcOrd="0" destOrd="0" presId="urn:microsoft.com/office/officeart/2005/8/layout/chevron2"/>
    <dgm:cxn modelId="{1BBFA567-FC35-495F-AA40-139D2543796B}" type="presOf" srcId="{137473EC-E4E3-4A13-9D86-0D97EB31CAD7}" destId="{E1993291-E103-423C-B412-BBF0B5477C50}" srcOrd="0" destOrd="0" presId="urn:microsoft.com/office/officeart/2005/8/layout/chevron2"/>
    <dgm:cxn modelId="{01F94781-F71C-4116-8043-A221958748BA}" type="presOf" srcId="{D8B56026-1F01-4347-8DAC-1FF38F0DFDB1}" destId="{305458B9-653C-4086-B543-F428DBED216B}" srcOrd="0" destOrd="0" presId="urn:microsoft.com/office/officeart/2005/8/layout/chevron2"/>
    <dgm:cxn modelId="{46A01ADD-1DA8-4558-8899-BA9ED9762700}" srcId="{5A0BA701-E9D6-4577-AB0F-DDB28FF74D41}" destId="{45F5E236-A8D2-471C-B303-74E2AD92BAB8}" srcOrd="0" destOrd="0" parTransId="{C3359B9E-AC42-4639-AD69-105FD9EE6540}" sibTransId="{496E495E-86DA-496E-BA80-AE7276B23598}"/>
    <dgm:cxn modelId="{AFCABACE-0260-4461-A0E4-DFF39AE1CF85}" srcId="{90FBDAAA-61D0-496A-90ED-359E877E947A}" destId="{1A662FD4-8C2E-4D8E-A470-4EBA217A896F}" srcOrd="0" destOrd="0" parTransId="{0E9F2EDC-1AE5-4B08-BFBB-02DCE1567940}" sibTransId="{D6BD6E52-71BB-403A-8548-A7C409E011C8}"/>
    <dgm:cxn modelId="{2AE7F2EA-3764-40AF-B6FE-595B2D2BF022}" srcId="{460FDDFB-4D8B-429F-AD65-7C6B562BB13B}" destId="{D8B56026-1F01-4347-8DAC-1FF38F0DFDB1}" srcOrd="0" destOrd="0" parTransId="{A1A3CD5E-6955-4B14-9DD6-D0BDF5AD3845}" sibTransId="{9ED82C2F-9700-4F8A-B231-7B5B4359B83C}"/>
    <dgm:cxn modelId="{9925DD22-5626-4DE7-AD97-12287D1C0757}" srcId="{EEC4D5E8-A0BB-4FDB-AEFF-CE5CF777B946}" destId="{460FDDFB-4D8B-429F-AD65-7C6B562BB13B}" srcOrd="2" destOrd="0" parTransId="{DA0AE47E-F898-4335-9A40-E9CFDA0FA05F}" sibTransId="{67ADD7BC-DE79-4004-9E42-680D75BCCB3C}"/>
    <dgm:cxn modelId="{22A3B055-32B4-4732-A397-102DD8D64AD6}" srcId="{EEC4D5E8-A0BB-4FDB-AEFF-CE5CF777B946}" destId="{90FBDAAA-61D0-496A-90ED-359E877E947A}" srcOrd="3" destOrd="0" parTransId="{E04F620A-6F9C-40AF-9CD1-3DCB88C382C3}" sibTransId="{C049DC5B-D3EC-4A91-9D97-A82A9C5A7579}"/>
    <dgm:cxn modelId="{F561E82D-63D6-4C72-8972-249DF14241C9}" type="presOf" srcId="{90FBDAAA-61D0-496A-90ED-359E877E947A}" destId="{64318E64-2317-4B2F-8009-E927DF0D8734}" srcOrd="0" destOrd="0" presId="urn:microsoft.com/office/officeart/2005/8/layout/chevron2"/>
    <dgm:cxn modelId="{8932E1E6-03D7-463C-A6B4-1FEAD18CC46B}" type="presOf" srcId="{5A0BA701-E9D6-4577-AB0F-DDB28FF74D41}" destId="{DE3843E2-2844-404E-A702-05D41B8F7BD6}" srcOrd="0" destOrd="0" presId="urn:microsoft.com/office/officeart/2005/8/layout/chevron2"/>
    <dgm:cxn modelId="{B0012400-102E-421B-BB73-8592E7959C06}" type="presOf" srcId="{01D3BF1B-8B8F-48CB-BCDF-B65577CBDC1F}" destId="{52FC7B7B-10CB-43BE-BCBE-6C3118D13ADC}" srcOrd="0" destOrd="0" presId="urn:microsoft.com/office/officeart/2005/8/layout/chevron2"/>
    <dgm:cxn modelId="{04559827-F8A5-452C-82FB-DC1439BF25B7}" type="presOf" srcId="{EEC4D5E8-A0BB-4FDB-AEFF-CE5CF777B946}" destId="{D1C06492-84E0-422A-9CEE-6B4FE6CD9A91}" srcOrd="0" destOrd="0" presId="urn:microsoft.com/office/officeart/2005/8/layout/chevron2"/>
    <dgm:cxn modelId="{04997D6F-E694-4FE7-A6D1-32C80D3131A2}" type="presOf" srcId="{45F5E236-A8D2-471C-B303-74E2AD92BAB8}" destId="{3ABA900D-C16D-4A4E-9487-0453E35AD082}" srcOrd="0" destOrd="0" presId="urn:microsoft.com/office/officeart/2005/8/layout/chevron2"/>
    <dgm:cxn modelId="{8C1F1E0B-2F44-4438-8370-4F6338AF9186}" type="presParOf" srcId="{D1C06492-84E0-422A-9CEE-6B4FE6CD9A91}" destId="{716DB30E-A988-41CB-9D1D-5ED1468ED73E}" srcOrd="0" destOrd="0" presId="urn:microsoft.com/office/officeart/2005/8/layout/chevron2"/>
    <dgm:cxn modelId="{B5F886C7-9A01-4493-A016-9B913A729064}" type="presParOf" srcId="{716DB30E-A988-41CB-9D1D-5ED1468ED73E}" destId="{DE3843E2-2844-404E-A702-05D41B8F7BD6}" srcOrd="0" destOrd="0" presId="urn:microsoft.com/office/officeart/2005/8/layout/chevron2"/>
    <dgm:cxn modelId="{946F3760-097B-4413-9C00-DA7B5FBC3F64}" type="presParOf" srcId="{716DB30E-A988-41CB-9D1D-5ED1468ED73E}" destId="{3ABA900D-C16D-4A4E-9487-0453E35AD082}" srcOrd="1" destOrd="0" presId="urn:microsoft.com/office/officeart/2005/8/layout/chevron2"/>
    <dgm:cxn modelId="{0444FCAB-269C-42A4-AB6C-A7FB2CDBD125}" type="presParOf" srcId="{D1C06492-84E0-422A-9CEE-6B4FE6CD9A91}" destId="{5870AB04-DCCD-4E59-BBD3-E6BFBE055B20}" srcOrd="1" destOrd="0" presId="urn:microsoft.com/office/officeart/2005/8/layout/chevron2"/>
    <dgm:cxn modelId="{066FC3E4-1D87-4028-8CCD-418686B1AB59}" type="presParOf" srcId="{D1C06492-84E0-422A-9CEE-6B4FE6CD9A91}" destId="{700B2D3F-8491-450E-8833-8B819CF19B61}" srcOrd="2" destOrd="0" presId="urn:microsoft.com/office/officeart/2005/8/layout/chevron2"/>
    <dgm:cxn modelId="{20FFFFAF-B921-49B2-AED7-ADC8D4DA5BE2}" type="presParOf" srcId="{700B2D3F-8491-450E-8833-8B819CF19B61}" destId="{E1993291-E103-423C-B412-BBF0B5477C50}" srcOrd="0" destOrd="0" presId="urn:microsoft.com/office/officeart/2005/8/layout/chevron2"/>
    <dgm:cxn modelId="{E89458DC-FFCC-476F-8965-25D7D8D4B1A5}" type="presParOf" srcId="{700B2D3F-8491-450E-8833-8B819CF19B61}" destId="{52FC7B7B-10CB-43BE-BCBE-6C3118D13ADC}" srcOrd="1" destOrd="0" presId="urn:microsoft.com/office/officeart/2005/8/layout/chevron2"/>
    <dgm:cxn modelId="{3A5659F8-B628-4AB7-B7DE-D6DD95B194AD}" type="presParOf" srcId="{D1C06492-84E0-422A-9CEE-6B4FE6CD9A91}" destId="{C11782D7-E107-44B5-BABD-A045195B397F}" srcOrd="3" destOrd="0" presId="urn:microsoft.com/office/officeart/2005/8/layout/chevron2"/>
    <dgm:cxn modelId="{81639B38-AC88-4D39-A97D-EA93A8E8DBD5}" type="presParOf" srcId="{D1C06492-84E0-422A-9CEE-6B4FE6CD9A91}" destId="{25F1CCC3-496D-405B-BF14-06777D9CDEB4}" srcOrd="4" destOrd="0" presId="urn:microsoft.com/office/officeart/2005/8/layout/chevron2"/>
    <dgm:cxn modelId="{C41EE9F3-27A3-4F10-A4BD-A5575D5AC974}" type="presParOf" srcId="{25F1CCC3-496D-405B-BF14-06777D9CDEB4}" destId="{67C17F1D-93C4-4D98-84FA-41C83F3CA267}" srcOrd="0" destOrd="0" presId="urn:microsoft.com/office/officeart/2005/8/layout/chevron2"/>
    <dgm:cxn modelId="{0E258E18-D0AF-434D-83DF-2B218224A5C4}" type="presParOf" srcId="{25F1CCC3-496D-405B-BF14-06777D9CDEB4}" destId="{305458B9-653C-4086-B543-F428DBED216B}" srcOrd="1" destOrd="0" presId="urn:microsoft.com/office/officeart/2005/8/layout/chevron2"/>
    <dgm:cxn modelId="{F9A9916C-EB6A-454E-B52B-0A389E214428}" type="presParOf" srcId="{D1C06492-84E0-422A-9CEE-6B4FE6CD9A91}" destId="{EA293190-052B-4C87-97A5-A6A8D4C07E11}" srcOrd="5" destOrd="0" presId="urn:microsoft.com/office/officeart/2005/8/layout/chevron2"/>
    <dgm:cxn modelId="{4509788B-026B-47FA-B73A-ECF1CDE45C4A}" type="presParOf" srcId="{D1C06492-84E0-422A-9CEE-6B4FE6CD9A91}" destId="{1FF8AB68-CC53-4397-802D-96F853805EC5}" srcOrd="6" destOrd="0" presId="urn:microsoft.com/office/officeart/2005/8/layout/chevron2"/>
    <dgm:cxn modelId="{7456D9B9-126C-4DBE-BCC6-418FA65B2F2D}" type="presParOf" srcId="{1FF8AB68-CC53-4397-802D-96F853805EC5}" destId="{64318E64-2317-4B2F-8009-E927DF0D8734}" srcOrd="0" destOrd="0" presId="urn:microsoft.com/office/officeart/2005/8/layout/chevron2"/>
    <dgm:cxn modelId="{4937B0B4-5D95-45DD-89DD-70102E70B166}" type="presParOf" srcId="{1FF8AB68-CC53-4397-802D-96F853805EC5}" destId="{4C6587AE-F2DF-4D26-9821-B8A7FFBF1429}" srcOrd="1" destOrd="0" presId="urn:microsoft.com/office/officeart/2005/8/layout/chevron2"/>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EF38FF-2F55-425F-8850-481068FFF05C}" type="doc">
      <dgm:prSet loTypeId="urn:microsoft.com/office/officeart/2005/8/layout/hProcess4" loCatId="process" qsTypeId="urn:microsoft.com/office/officeart/2005/8/quickstyle/simple1" qsCatId="simple" csTypeId="urn:microsoft.com/office/officeart/2005/8/colors/accent1_2" csCatId="accent1" phldr="1"/>
      <dgm:spPr/>
    </dgm:pt>
    <dgm:pt modelId="{D1674F33-E134-403E-BB76-81245FAAD4CD}">
      <dgm:prSet phldrT="[文字]" custT="1"/>
      <dgm:spPr/>
      <dgm:t>
        <a:bodyPr/>
        <a:lstStyle/>
        <a:p>
          <a:r>
            <a:rPr lang="zh-TW" altLang="en-US" sz="3200" dirty="0" smtClean="0">
              <a:solidFill>
                <a:schemeClr val="tx1"/>
              </a:solidFill>
              <a:latin typeface="標楷體" pitchFamily="65" charset="-120"/>
              <a:ea typeface="標楷體" pitchFamily="65" charset="-120"/>
            </a:rPr>
            <a:t>上游</a:t>
          </a:r>
          <a:endParaRPr lang="zh-TW" altLang="en-US" sz="3200" dirty="0">
            <a:solidFill>
              <a:schemeClr val="tx1"/>
            </a:solidFill>
            <a:latin typeface="標楷體" pitchFamily="65" charset="-120"/>
            <a:ea typeface="標楷體" pitchFamily="65" charset="-120"/>
          </a:endParaRPr>
        </a:p>
      </dgm:t>
    </dgm:pt>
    <dgm:pt modelId="{1B7EDF78-7014-40E8-9962-B7BA6B5F1299}" type="parTrans" cxnId="{FD51EA80-0FDA-4DF4-B06A-81281C388793}">
      <dgm:prSet/>
      <dgm:spPr/>
      <dgm:t>
        <a:bodyPr/>
        <a:lstStyle/>
        <a:p>
          <a:endParaRPr lang="zh-TW" altLang="en-US">
            <a:latin typeface="標楷體" pitchFamily="65" charset="-120"/>
            <a:ea typeface="標楷體" pitchFamily="65" charset="-120"/>
          </a:endParaRPr>
        </a:p>
      </dgm:t>
    </dgm:pt>
    <dgm:pt modelId="{41485F6E-8DCC-48A4-AB01-89067572090A}" type="sibTrans" cxnId="{FD51EA80-0FDA-4DF4-B06A-81281C388793}">
      <dgm:prSet/>
      <dgm:spPr/>
      <dgm:t>
        <a:bodyPr/>
        <a:lstStyle/>
        <a:p>
          <a:endParaRPr lang="zh-TW" altLang="en-US">
            <a:latin typeface="標楷體" pitchFamily="65" charset="-120"/>
            <a:ea typeface="標楷體" pitchFamily="65" charset="-120"/>
          </a:endParaRPr>
        </a:p>
      </dgm:t>
    </dgm:pt>
    <dgm:pt modelId="{E7617ED6-60DD-4E4F-8537-17645C10A8A2}">
      <dgm:prSet phldrT="[文字]" custT="1"/>
      <dgm:spPr/>
      <dgm:t>
        <a:bodyPr/>
        <a:lstStyle/>
        <a:p>
          <a:r>
            <a:rPr lang="zh-TW" altLang="en-US" sz="3200" b="1" dirty="0" smtClean="0">
              <a:solidFill>
                <a:srgbClr val="C00000"/>
              </a:solidFill>
              <a:effectLst>
                <a:outerShdw blurRad="38100" dist="38100" dir="2700000" algn="tl">
                  <a:srgbClr val="000000">
                    <a:alpha val="43137"/>
                  </a:srgbClr>
                </a:outerShdw>
              </a:effectLst>
              <a:latin typeface="標楷體" pitchFamily="65" charset="-120"/>
              <a:ea typeface="標楷體" pitchFamily="65" charset="-120"/>
            </a:rPr>
            <a:t>中游</a:t>
          </a:r>
          <a:endParaRPr lang="zh-TW" altLang="en-US" sz="3200" b="1" dirty="0">
            <a:solidFill>
              <a:srgbClr val="C00000"/>
            </a:solidFill>
            <a:effectLst>
              <a:outerShdw blurRad="38100" dist="38100" dir="2700000" algn="tl">
                <a:srgbClr val="000000">
                  <a:alpha val="43137"/>
                </a:srgbClr>
              </a:outerShdw>
            </a:effectLst>
            <a:latin typeface="標楷體" pitchFamily="65" charset="-120"/>
            <a:ea typeface="標楷體" pitchFamily="65" charset="-120"/>
          </a:endParaRPr>
        </a:p>
      </dgm:t>
    </dgm:pt>
    <dgm:pt modelId="{A0458BBA-BB0D-4460-9C14-4B2A950A4CFA}" type="parTrans" cxnId="{661EACE4-D2FD-472A-AA92-F88379846469}">
      <dgm:prSet/>
      <dgm:spPr/>
      <dgm:t>
        <a:bodyPr/>
        <a:lstStyle/>
        <a:p>
          <a:endParaRPr lang="zh-TW" altLang="en-US">
            <a:latin typeface="標楷體" pitchFamily="65" charset="-120"/>
            <a:ea typeface="標楷體" pitchFamily="65" charset="-120"/>
          </a:endParaRPr>
        </a:p>
      </dgm:t>
    </dgm:pt>
    <dgm:pt modelId="{77ED85D5-1898-4D05-81F4-AF9417BA122C}" type="sibTrans" cxnId="{661EACE4-D2FD-472A-AA92-F88379846469}">
      <dgm:prSet/>
      <dgm:spPr/>
      <dgm:t>
        <a:bodyPr/>
        <a:lstStyle/>
        <a:p>
          <a:endParaRPr lang="zh-TW" altLang="en-US">
            <a:latin typeface="標楷體" pitchFamily="65" charset="-120"/>
            <a:ea typeface="標楷體" pitchFamily="65" charset="-120"/>
          </a:endParaRPr>
        </a:p>
      </dgm:t>
    </dgm:pt>
    <dgm:pt modelId="{9090AE63-8A2B-4794-B6B0-2CBEB782B2D3}">
      <dgm:prSet phldrT="[文字]" custT="1"/>
      <dgm:spPr/>
      <dgm:t>
        <a:bodyPr/>
        <a:lstStyle/>
        <a:p>
          <a:r>
            <a:rPr lang="zh-TW" altLang="en-US" sz="3200" dirty="0" smtClean="0">
              <a:solidFill>
                <a:schemeClr val="tx1"/>
              </a:solidFill>
              <a:latin typeface="標楷體" pitchFamily="65" charset="-120"/>
              <a:ea typeface="標楷體" pitchFamily="65" charset="-120"/>
            </a:rPr>
            <a:t>下游</a:t>
          </a:r>
          <a:endParaRPr lang="zh-TW" altLang="en-US" sz="3200" dirty="0">
            <a:solidFill>
              <a:schemeClr val="tx1"/>
            </a:solidFill>
            <a:latin typeface="標楷體" pitchFamily="65" charset="-120"/>
            <a:ea typeface="標楷體" pitchFamily="65" charset="-120"/>
          </a:endParaRPr>
        </a:p>
      </dgm:t>
    </dgm:pt>
    <dgm:pt modelId="{E1888D3B-81B2-43EF-96E3-B0CDCB051296}" type="parTrans" cxnId="{B89BBF57-3B1D-47C9-9181-DD2ABAFE8FE6}">
      <dgm:prSet/>
      <dgm:spPr/>
      <dgm:t>
        <a:bodyPr/>
        <a:lstStyle/>
        <a:p>
          <a:endParaRPr lang="zh-TW" altLang="en-US">
            <a:latin typeface="標楷體" pitchFamily="65" charset="-120"/>
            <a:ea typeface="標楷體" pitchFamily="65" charset="-120"/>
          </a:endParaRPr>
        </a:p>
      </dgm:t>
    </dgm:pt>
    <dgm:pt modelId="{65E8FA3D-8A3C-482B-971D-C8A570286915}" type="sibTrans" cxnId="{B89BBF57-3B1D-47C9-9181-DD2ABAFE8FE6}">
      <dgm:prSet/>
      <dgm:spPr/>
      <dgm:t>
        <a:bodyPr/>
        <a:lstStyle/>
        <a:p>
          <a:endParaRPr lang="zh-TW" altLang="en-US">
            <a:latin typeface="標楷體" pitchFamily="65" charset="-120"/>
            <a:ea typeface="標楷體" pitchFamily="65" charset="-120"/>
          </a:endParaRPr>
        </a:p>
      </dgm:t>
    </dgm:pt>
    <dgm:pt modelId="{28CA9FF6-5469-43BF-A9AB-6EBEF3F1462D}">
      <dgm:prSet custT="1"/>
      <dgm:spPr/>
      <dgm:t>
        <a:bodyPr/>
        <a:lstStyle/>
        <a:p>
          <a:r>
            <a:rPr lang="zh-TW" altLang="en-US" sz="2000" dirty="0" smtClean="0">
              <a:latin typeface="標楷體" pitchFamily="65" charset="-120"/>
              <a:ea typeface="標楷體" pitchFamily="65" charset="-120"/>
            </a:rPr>
            <a:t>淺水魚養殖戶</a:t>
          </a:r>
          <a:endParaRPr lang="zh-TW" altLang="en-US" sz="2000" dirty="0">
            <a:latin typeface="標楷體" pitchFamily="65" charset="-120"/>
            <a:ea typeface="標楷體" pitchFamily="65" charset="-120"/>
          </a:endParaRPr>
        </a:p>
      </dgm:t>
    </dgm:pt>
    <dgm:pt modelId="{F68C1B3A-C32A-440F-B50B-AF29B0EC3AB3}" type="parTrans" cxnId="{5BD37C70-A440-46D2-9955-A4EAAD5EB25C}">
      <dgm:prSet/>
      <dgm:spPr/>
      <dgm:t>
        <a:bodyPr/>
        <a:lstStyle/>
        <a:p>
          <a:endParaRPr lang="zh-TW" altLang="en-US">
            <a:latin typeface="標楷體" pitchFamily="65" charset="-120"/>
            <a:ea typeface="標楷體" pitchFamily="65" charset="-120"/>
          </a:endParaRPr>
        </a:p>
      </dgm:t>
    </dgm:pt>
    <dgm:pt modelId="{3837455F-B2CF-4A1E-AE05-7A1408365A6F}" type="sibTrans" cxnId="{5BD37C70-A440-46D2-9955-A4EAAD5EB25C}">
      <dgm:prSet/>
      <dgm:spPr/>
      <dgm:t>
        <a:bodyPr/>
        <a:lstStyle/>
        <a:p>
          <a:endParaRPr lang="zh-TW" altLang="en-US">
            <a:latin typeface="標楷體" pitchFamily="65" charset="-120"/>
            <a:ea typeface="標楷體" pitchFamily="65" charset="-120"/>
          </a:endParaRPr>
        </a:p>
      </dgm:t>
    </dgm:pt>
    <dgm:pt modelId="{11A6CA45-8490-4D31-BA6C-8FE84ABC49B6}">
      <dgm:prSet custT="1"/>
      <dgm:spPr/>
      <dgm:t>
        <a:bodyPr/>
        <a:lstStyle/>
        <a:p>
          <a:r>
            <a:rPr lang="zh-TW" altLang="en-US" sz="2000" dirty="0" smtClean="0">
              <a:latin typeface="標楷體" pitchFamily="65" charset="-120"/>
              <a:ea typeface="標楷體" pitchFamily="65" charset="-120"/>
            </a:rPr>
            <a:t>深海魚捕撈漁船公司</a:t>
          </a:r>
          <a:endParaRPr lang="zh-TW" altLang="en-US" sz="2000" dirty="0">
            <a:latin typeface="標楷體" pitchFamily="65" charset="-120"/>
            <a:ea typeface="標楷體" pitchFamily="65" charset="-120"/>
          </a:endParaRPr>
        </a:p>
      </dgm:t>
    </dgm:pt>
    <dgm:pt modelId="{2DB70765-D206-4286-9D95-18A951B09C16}" type="parTrans" cxnId="{DDB1AFCB-025C-42D2-8328-0C93F98F9D69}">
      <dgm:prSet/>
      <dgm:spPr/>
      <dgm:t>
        <a:bodyPr/>
        <a:lstStyle/>
        <a:p>
          <a:endParaRPr lang="zh-TW" altLang="en-US">
            <a:latin typeface="標楷體" pitchFamily="65" charset="-120"/>
            <a:ea typeface="標楷體" pitchFamily="65" charset="-120"/>
          </a:endParaRPr>
        </a:p>
      </dgm:t>
    </dgm:pt>
    <dgm:pt modelId="{1E77A836-2085-4AFA-A5A9-2ABC6C32EFBF}" type="sibTrans" cxnId="{DDB1AFCB-025C-42D2-8328-0C93F98F9D69}">
      <dgm:prSet/>
      <dgm:spPr/>
      <dgm:t>
        <a:bodyPr/>
        <a:lstStyle/>
        <a:p>
          <a:endParaRPr lang="zh-TW" altLang="en-US">
            <a:latin typeface="標楷體" pitchFamily="65" charset="-120"/>
            <a:ea typeface="標楷體" pitchFamily="65" charset="-120"/>
          </a:endParaRPr>
        </a:p>
      </dgm:t>
    </dgm:pt>
    <dgm:pt modelId="{7A2EB99A-C408-40E9-AA7F-2A15AABD8AC6}">
      <dgm:prSet custT="1"/>
      <dgm:spPr/>
      <dgm:t>
        <a:bodyPr/>
        <a:lstStyle/>
        <a:p>
          <a:r>
            <a:rPr lang="zh-TW" altLang="en-US" sz="2000" dirty="0" smtClean="0">
              <a:latin typeface="標楷體" pitchFamily="65" charset="-120"/>
              <a:ea typeface="標楷體" pitchFamily="65" charset="-120"/>
            </a:rPr>
            <a:t>製造、生產高附加價值產品</a:t>
          </a:r>
          <a:endParaRPr lang="zh-TW" altLang="en-US" sz="2000" dirty="0">
            <a:latin typeface="標楷體" pitchFamily="65" charset="-120"/>
            <a:ea typeface="標楷體" pitchFamily="65" charset="-120"/>
          </a:endParaRPr>
        </a:p>
      </dgm:t>
    </dgm:pt>
    <dgm:pt modelId="{B6A8BB91-496D-4860-AAB0-EBD58CA4D237}" type="parTrans" cxnId="{AF4049A3-B754-4D57-82C8-9A7FF6E7C0E5}">
      <dgm:prSet/>
      <dgm:spPr/>
      <dgm:t>
        <a:bodyPr/>
        <a:lstStyle/>
        <a:p>
          <a:endParaRPr lang="zh-TW" altLang="en-US">
            <a:latin typeface="標楷體" pitchFamily="65" charset="-120"/>
            <a:ea typeface="標楷體" pitchFamily="65" charset="-120"/>
          </a:endParaRPr>
        </a:p>
      </dgm:t>
    </dgm:pt>
    <dgm:pt modelId="{093ADE7F-FB3B-467E-BDDF-F737F52272F8}" type="sibTrans" cxnId="{AF4049A3-B754-4D57-82C8-9A7FF6E7C0E5}">
      <dgm:prSet/>
      <dgm:spPr/>
      <dgm:t>
        <a:bodyPr/>
        <a:lstStyle/>
        <a:p>
          <a:endParaRPr lang="zh-TW" altLang="en-US">
            <a:latin typeface="標楷體" pitchFamily="65" charset="-120"/>
            <a:ea typeface="標楷體" pitchFamily="65" charset="-120"/>
          </a:endParaRPr>
        </a:p>
      </dgm:t>
    </dgm:pt>
    <dgm:pt modelId="{7833BE91-3A5F-4F55-A826-10F07FA1C7BF}">
      <dgm:prSet custT="1"/>
      <dgm:spPr/>
      <dgm:t>
        <a:bodyPr/>
        <a:lstStyle/>
        <a:p>
          <a:r>
            <a:rPr lang="zh-TW" altLang="en-US" sz="2000" dirty="0" smtClean="0">
              <a:solidFill>
                <a:schemeClr val="tx1">
                  <a:lumMod val="75000"/>
                  <a:lumOff val="25000"/>
                </a:schemeClr>
              </a:solidFill>
              <a:latin typeface="標楷體" pitchFamily="65" charset="-120"/>
              <a:ea typeface="標楷體" pitchFamily="65" charset="-120"/>
            </a:rPr>
            <a:t>顧客群</a:t>
          </a:r>
          <a:endParaRPr lang="zh-TW" altLang="en-US" sz="2000" dirty="0">
            <a:latin typeface="標楷體" pitchFamily="65" charset="-120"/>
            <a:ea typeface="標楷體" pitchFamily="65" charset="-120"/>
          </a:endParaRPr>
        </a:p>
      </dgm:t>
    </dgm:pt>
    <dgm:pt modelId="{01FAD8CF-D808-4D82-8288-F19BCE1721F8}" type="parTrans" cxnId="{91108AF0-DE73-4E3F-B97F-17D5EEABABC4}">
      <dgm:prSet/>
      <dgm:spPr/>
      <dgm:t>
        <a:bodyPr/>
        <a:lstStyle/>
        <a:p>
          <a:endParaRPr lang="zh-TW" altLang="en-US">
            <a:latin typeface="標楷體" pitchFamily="65" charset="-120"/>
            <a:ea typeface="標楷體" pitchFamily="65" charset="-120"/>
          </a:endParaRPr>
        </a:p>
      </dgm:t>
    </dgm:pt>
    <dgm:pt modelId="{14A663AC-7211-4667-A006-4869FC7B281D}" type="sibTrans" cxnId="{91108AF0-DE73-4E3F-B97F-17D5EEABABC4}">
      <dgm:prSet/>
      <dgm:spPr/>
      <dgm:t>
        <a:bodyPr/>
        <a:lstStyle/>
        <a:p>
          <a:endParaRPr lang="zh-TW" altLang="en-US">
            <a:latin typeface="標楷體" pitchFamily="65" charset="-120"/>
            <a:ea typeface="標楷體" pitchFamily="65" charset="-120"/>
          </a:endParaRPr>
        </a:p>
      </dgm:t>
    </dgm:pt>
    <dgm:pt modelId="{6AEDB606-1588-4C19-83CF-E087F35D0552}">
      <dgm:prSet custT="1"/>
      <dgm:spPr/>
      <dgm:t>
        <a:bodyPr/>
        <a:lstStyle/>
        <a:p>
          <a:r>
            <a:rPr lang="en-US" altLang="zh-TW" sz="2000" dirty="0" smtClean="0">
              <a:latin typeface="標楷體" pitchFamily="65" charset="-120"/>
              <a:ea typeface="標楷體" pitchFamily="65" charset="-120"/>
            </a:rPr>
            <a:t> Wal-Mart</a:t>
          </a:r>
          <a:r>
            <a:rPr lang="zh-TW" altLang="en-US" sz="2000" dirty="0" smtClean="0">
              <a:latin typeface="標楷體" pitchFamily="65" charset="-120"/>
              <a:ea typeface="標楷體" pitchFamily="65" charset="-120"/>
            </a:rPr>
            <a:t>、</a:t>
          </a:r>
          <a:r>
            <a:rPr lang="en-US" altLang="zh-TW" sz="2000" dirty="0" smtClean="0">
              <a:latin typeface="標楷體" pitchFamily="65" charset="-120"/>
              <a:ea typeface="標楷體" pitchFamily="65" charset="-120"/>
            </a:rPr>
            <a:t>Ocean Leader</a:t>
          </a:r>
          <a:endParaRPr lang="fr-FR" altLang="zh-TW" sz="2000" dirty="0" smtClean="0">
            <a:solidFill>
              <a:schemeClr val="tx1">
                <a:lumMod val="75000"/>
                <a:lumOff val="25000"/>
              </a:schemeClr>
            </a:solidFill>
            <a:latin typeface="標楷體" pitchFamily="65" charset="-120"/>
            <a:ea typeface="標楷體" pitchFamily="65" charset="-120"/>
          </a:endParaRPr>
        </a:p>
      </dgm:t>
    </dgm:pt>
    <dgm:pt modelId="{314CEBAB-CB66-4E8C-A617-48F2C57E6522}" type="parTrans" cxnId="{EDCD1D9A-5562-489E-A34A-006BABF34831}">
      <dgm:prSet/>
      <dgm:spPr/>
      <dgm:t>
        <a:bodyPr/>
        <a:lstStyle/>
        <a:p>
          <a:endParaRPr lang="zh-TW" altLang="en-US">
            <a:latin typeface="標楷體" pitchFamily="65" charset="-120"/>
            <a:ea typeface="標楷體" pitchFamily="65" charset="-120"/>
          </a:endParaRPr>
        </a:p>
      </dgm:t>
    </dgm:pt>
    <dgm:pt modelId="{5C98A4C9-59B7-40E7-9F02-074052D696E5}" type="sibTrans" cxnId="{EDCD1D9A-5562-489E-A34A-006BABF34831}">
      <dgm:prSet/>
      <dgm:spPr/>
      <dgm:t>
        <a:bodyPr/>
        <a:lstStyle/>
        <a:p>
          <a:endParaRPr lang="zh-TW" altLang="en-US">
            <a:latin typeface="標楷體" pitchFamily="65" charset="-120"/>
            <a:ea typeface="標楷體" pitchFamily="65" charset="-120"/>
          </a:endParaRPr>
        </a:p>
      </dgm:t>
    </dgm:pt>
    <dgm:pt modelId="{3E49D3B0-6E86-4E5C-94C4-581FA85DA682}" type="pres">
      <dgm:prSet presAssocID="{9CEF38FF-2F55-425F-8850-481068FFF05C}" presName="Name0" presStyleCnt="0">
        <dgm:presLayoutVars>
          <dgm:dir/>
          <dgm:animLvl val="lvl"/>
          <dgm:resizeHandles val="exact"/>
        </dgm:presLayoutVars>
      </dgm:prSet>
      <dgm:spPr/>
    </dgm:pt>
    <dgm:pt modelId="{8CA12DB6-731F-4A10-842A-9CC622743E02}" type="pres">
      <dgm:prSet presAssocID="{9CEF38FF-2F55-425F-8850-481068FFF05C}" presName="tSp" presStyleCnt="0"/>
      <dgm:spPr/>
    </dgm:pt>
    <dgm:pt modelId="{9CF7701D-2160-42A8-B25A-767D7ECFD675}" type="pres">
      <dgm:prSet presAssocID="{9CEF38FF-2F55-425F-8850-481068FFF05C}" presName="bSp" presStyleCnt="0"/>
      <dgm:spPr/>
    </dgm:pt>
    <dgm:pt modelId="{0F643955-8ACB-458D-A7D2-B814EB740546}" type="pres">
      <dgm:prSet presAssocID="{9CEF38FF-2F55-425F-8850-481068FFF05C}" presName="process" presStyleCnt="0"/>
      <dgm:spPr/>
    </dgm:pt>
    <dgm:pt modelId="{1847A0B3-E26B-48BB-9EB6-2396B8527569}" type="pres">
      <dgm:prSet presAssocID="{D1674F33-E134-403E-BB76-81245FAAD4CD}" presName="composite1" presStyleCnt="0"/>
      <dgm:spPr/>
    </dgm:pt>
    <dgm:pt modelId="{C22B23FE-9659-49F1-B476-F2BA5DD18D21}" type="pres">
      <dgm:prSet presAssocID="{D1674F33-E134-403E-BB76-81245FAAD4CD}" presName="dummyNode1" presStyleLbl="node1" presStyleIdx="0" presStyleCnt="3"/>
      <dgm:spPr/>
    </dgm:pt>
    <dgm:pt modelId="{7CCDB23A-29C9-4976-BB89-12899135500E}" type="pres">
      <dgm:prSet presAssocID="{D1674F33-E134-403E-BB76-81245FAAD4CD}" presName="childNode1" presStyleLbl="bgAcc1" presStyleIdx="0" presStyleCnt="3">
        <dgm:presLayoutVars>
          <dgm:bulletEnabled val="1"/>
        </dgm:presLayoutVars>
      </dgm:prSet>
      <dgm:spPr/>
      <dgm:t>
        <a:bodyPr/>
        <a:lstStyle/>
        <a:p>
          <a:endParaRPr lang="zh-TW" altLang="en-US"/>
        </a:p>
      </dgm:t>
    </dgm:pt>
    <dgm:pt modelId="{54F4FA3A-D535-4BD6-9B94-AC1306C43E52}" type="pres">
      <dgm:prSet presAssocID="{D1674F33-E134-403E-BB76-81245FAAD4CD}" presName="childNode1tx" presStyleLbl="bgAcc1" presStyleIdx="0" presStyleCnt="3">
        <dgm:presLayoutVars>
          <dgm:bulletEnabled val="1"/>
        </dgm:presLayoutVars>
      </dgm:prSet>
      <dgm:spPr/>
      <dgm:t>
        <a:bodyPr/>
        <a:lstStyle/>
        <a:p>
          <a:endParaRPr lang="zh-TW" altLang="en-US"/>
        </a:p>
      </dgm:t>
    </dgm:pt>
    <dgm:pt modelId="{722FF9C4-5407-47CF-B294-0473BEB0836D}" type="pres">
      <dgm:prSet presAssocID="{D1674F33-E134-403E-BB76-81245FAAD4CD}" presName="parentNode1" presStyleLbl="node1" presStyleIdx="0" presStyleCnt="3">
        <dgm:presLayoutVars>
          <dgm:chMax val="1"/>
          <dgm:bulletEnabled val="1"/>
        </dgm:presLayoutVars>
      </dgm:prSet>
      <dgm:spPr/>
      <dgm:t>
        <a:bodyPr/>
        <a:lstStyle/>
        <a:p>
          <a:endParaRPr lang="zh-TW" altLang="en-US"/>
        </a:p>
      </dgm:t>
    </dgm:pt>
    <dgm:pt modelId="{F865C109-8544-4DEB-8538-D75C9E44FC76}" type="pres">
      <dgm:prSet presAssocID="{D1674F33-E134-403E-BB76-81245FAAD4CD}" presName="connSite1" presStyleCnt="0"/>
      <dgm:spPr/>
    </dgm:pt>
    <dgm:pt modelId="{C39DF5E2-98C9-438B-9B8C-C39130AD78F3}" type="pres">
      <dgm:prSet presAssocID="{41485F6E-8DCC-48A4-AB01-89067572090A}" presName="Name9" presStyleLbl="sibTrans2D1" presStyleIdx="0" presStyleCnt="2"/>
      <dgm:spPr/>
      <dgm:t>
        <a:bodyPr/>
        <a:lstStyle/>
        <a:p>
          <a:endParaRPr lang="zh-TW" altLang="en-US"/>
        </a:p>
      </dgm:t>
    </dgm:pt>
    <dgm:pt modelId="{4EEB30AB-0DE4-4768-BE24-A89CB177F2D1}" type="pres">
      <dgm:prSet presAssocID="{E7617ED6-60DD-4E4F-8537-17645C10A8A2}" presName="composite2" presStyleCnt="0"/>
      <dgm:spPr/>
    </dgm:pt>
    <dgm:pt modelId="{301C526B-D3C8-46E3-8A37-4650B6928A2F}" type="pres">
      <dgm:prSet presAssocID="{E7617ED6-60DD-4E4F-8537-17645C10A8A2}" presName="dummyNode2" presStyleLbl="node1" presStyleIdx="0" presStyleCnt="3"/>
      <dgm:spPr/>
    </dgm:pt>
    <dgm:pt modelId="{1C126579-B2C1-4C26-BBB6-AC9788544C99}" type="pres">
      <dgm:prSet presAssocID="{E7617ED6-60DD-4E4F-8537-17645C10A8A2}" presName="childNode2" presStyleLbl="bgAcc1" presStyleIdx="1" presStyleCnt="3">
        <dgm:presLayoutVars>
          <dgm:bulletEnabled val="1"/>
        </dgm:presLayoutVars>
      </dgm:prSet>
      <dgm:spPr/>
      <dgm:t>
        <a:bodyPr/>
        <a:lstStyle/>
        <a:p>
          <a:endParaRPr lang="zh-TW" altLang="en-US"/>
        </a:p>
      </dgm:t>
    </dgm:pt>
    <dgm:pt modelId="{DC041C9D-EC55-499B-8EE0-61153C1FB616}" type="pres">
      <dgm:prSet presAssocID="{E7617ED6-60DD-4E4F-8537-17645C10A8A2}" presName="childNode2tx" presStyleLbl="bgAcc1" presStyleIdx="1" presStyleCnt="3">
        <dgm:presLayoutVars>
          <dgm:bulletEnabled val="1"/>
        </dgm:presLayoutVars>
      </dgm:prSet>
      <dgm:spPr/>
      <dgm:t>
        <a:bodyPr/>
        <a:lstStyle/>
        <a:p>
          <a:endParaRPr lang="zh-TW" altLang="en-US"/>
        </a:p>
      </dgm:t>
    </dgm:pt>
    <dgm:pt modelId="{8FA1156B-349C-480A-9C66-90BA71017033}" type="pres">
      <dgm:prSet presAssocID="{E7617ED6-60DD-4E4F-8537-17645C10A8A2}" presName="parentNode2" presStyleLbl="node1" presStyleIdx="1" presStyleCnt="3">
        <dgm:presLayoutVars>
          <dgm:chMax val="0"/>
          <dgm:bulletEnabled val="1"/>
        </dgm:presLayoutVars>
      </dgm:prSet>
      <dgm:spPr/>
      <dgm:t>
        <a:bodyPr/>
        <a:lstStyle/>
        <a:p>
          <a:endParaRPr lang="zh-TW" altLang="en-US"/>
        </a:p>
      </dgm:t>
    </dgm:pt>
    <dgm:pt modelId="{69B6D6E2-540C-4C4A-A049-FAD08A82E7CE}" type="pres">
      <dgm:prSet presAssocID="{E7617ED6-60DD-4E4F-8537-17645C10A8A2}" presName="connSite2" presStyleCnt="0"/>
      <dgm:spPr/>
    </dgm:pt>
    <dgm:pt modelId="{E5C1CF5D-BCAB-432D-9884-B1F8D240A968}" type="pres">
      <dgm:prSet presAssocID="{77ED85D5-1898-4D05-81F4-AF9417BA122C}" presName="Name18" presStyleLbl="sibTrans2D1" presStyleIdx="1" presStyleCnt="2"/>
      <dgm:spPr/>
      <dgm:t>
        <a:bodyPr/>
        <a:lstStyle/>
        <a:p>
          <a:endParaRPr lang="zh-TW" altLang="en-US"/>
        </a:p>
      </dgm:t>
    </dgm:pt>
    <dgm:pt modelId="{D205C851-1037-4A3A-9B14-14B49EC6B7C2}" type="pres">
      <dgm:prSet presAssocID="{9090AE63-8A2B-4794-B6B0-2CBEB782B2D3}" presName="composite1" presStyleCnt="0"/>
      <dgm:spPr/>
    </dgm:pt>
    <dgm:pt modelId="{962539D3-B603-4B91-B233-56D726CB1E50}" type="pres">
      <dgm:prSet presAssocID="{9090AE63-8A2B-4794-B6B0-2CBEB782B2D3}" presName="dummyNode1" presStyleLbl="node1" presStyleIdx="1" presStyleCnt="3"/>
      <dgm:spPr/>
    </dgm:pt>
    <dgm:pt modelId="{B9462859-60AB-4B91-873E-94C4882DF680}" type="pres">
      <dgm:prSet presAssocID="{9090AE63-8A2B-4794-B6B0-2CBEB782B2D3}" presName="childNode1" presStyleLbl="bgAcc1" presStyleIdx="2" presStyleCnt="3">
        <dgm:presLayoutVars>
          <dgm:bulletEnabled val="1"/>
        </dgm:presLayoutVars>
      </dgm:prSet>
      <dgm:spPr/>
      <dgm:t>
        <a:bodyPr/>
        <a:lstStyle/>
        <a:p>
          <a:endParaRPr lang="zh-TW" altLang="en-US"/>
        </a:p>
      </dgm:t>
    </dgm:pt>
    <dgm:pt modelId="{0DB40E5C-447A-4F9B-9E42-653F9D9AF6A8}" type="pres">
      <dgm:prSet presAssocID="{9090AE63-8A2B-4794-B6B0-2CBEB782B2D3}" presName="childNode1tx" presStyleLbl="bgAcc1" presStyleIdx="2" presStyleCnt="3">
        <dgm:presLayoutVars>
          <dgm:bulletEnabled val="1"/>
        </dgm:presLayoutVars>
      </dgm:prSet>
      <dgm:spPr/>
      <dgm:t>
        <a:bodyPr/>
        <a:lstStyle/>
        <a:p>
          <a:endParaRPr lang="zh-TW" altLang="en-US"/>
        </a:p>
      </dgm:t>
    </dgm:pt>
    <dgm:pt modelId="{72716344-35AF-4F90-88BD-AF717058BA7E}" type="pres">
      <dgm:prSet presAssocID="{9090AE63-8A2B-4794-B6B0-2CBEB782B2D3}" presName="parentNode1" presStyleLbl="node1" presStyleIdx="2" presStyleCnt="3">
        <dgm:presLayoutVars>
          <dgm:chMax val="1"/>
          <dgm:bulletEnabled val="1"/>
        </dgm:presLayoutVars>
      </dgm:prSet>
      <dgm:spPr/>
      <dgm:t>
        <a:bodyPr/>
        <a:lstStyle/>
        <a:p>
          <a:endParaRPr lang="zh-TW" altLang="en-US"/>
        </a:p>
      </dgm:t>
    </dgm:pt>
    <dgm:pt modelId="{86C9D235-32BB-48D6-950B-5EDBF38D4FF4}" type="pres">
      <dgm:prSet presAssocID="{9090AE63-8A2B-4794-B6B0-2CBEB782B2D3}" presName="connSite1" presStyleCnt="0"/>
      <dgm:spPr/>
    </dgm:pt>
  </dgm:ptLst>
  <dgm:cxnLst>
    <dgm:cxn modelId="{72FEC25D-FEA4-4D71-92AB-E8DC4399A12D}" type="presOf" srcId="{41485F6E-8DCC-48A4-AB01-89067572090A}" destId="{C39DF5E2-98C9-438B-9B8C-C39130AD78F3}" srcOrd="0" destOrd="0" presId="urn:microsoft.com/office/officeart/2005/8/layout/hProcess4"/>
    <dgm:cxn modelId="{25C42BA1-026B-4A72-94A3-5D4A4B0EE56A}" type="presOf" srcId="{7833BE91-3A5F-4F55-A826-10F07FA1C7BF}" destId="{B9462859-60AB-4B91-873E-94C4882DF680}" srcOrd="0" destOrd="0" presId="urn:microsoft.com/office/officeart/2005/8/layout/hProcess4"/>
    <dgm:cxn modelId="{661EACE4-D2FD-472A-AA92-F88379846469}" srcId="{9CEF38FF-2F55-425F-8850-481068FFF05C}" destId="{E7617ED6-60DD-4E4F-8537-17645C10A8A2}" srcOrd="1" destOrd="0" parTransId="{A0458BBA-BB0D-4460-9C14-4B2A950A4CFA}" sibTransId="{77ED85D5-1898-4D05-81F4-AF9417BA122C}"/>
    <dgm:cxn modelId="{62BA8021-3046-44E1-8087-5F4A3C265B4D}" type="presOf" srcId="{9090AE63-8A2B-4794-B6B0-2CBEB782B2D3}" destId="{72716344-35AF-4F90-88BD-AF717058BA7E}" srcOrd="0" destOrd="0" presId="urn:microsoft.com/office/officeart/2005/8/layout/hProcess4"/>
    <dgm:cxn modelId="{E896E536-5091-4F56-AB0E-05A0C465452C}" type="presOf" srcId="{7833BE91-3A5F-4F55-A826-10F07FA1C7BF}" destId="{0DB40E5C-447A-4F9B-9E42-653F9D9AF6A8}" srcOrd="1" destOrd="0" presId="urn:microsoft.com/office/officeart/2005/8/layout/hProcess4"/>
    <dgm:cxn modelId="{6A0678AB-CCAF-49C0-A511-BEF52319305D}" type="presOf" srcId="{9CEF38FF-2F55-425F-8850-481068FFF05C}" destId="{3E49D3B0-6E86-4E5C-94C4-581FA85DA682}" srcOrd="0" destOrd="0" presId="urn:microsoft.com/office/officeart/2005/8/layout/hProcess4"/>
    <dgm:cxn modelId="{D0E7E4CA-83A8-48CC-B709-C4F6A558C2D7}" type="presOf" srcId="{28CA9FF6-5469-43BF-A9AB-6EBEF3F1462D}" destId="{7CCDB23A-29C9-4976-BB89-12899135500E}" srcOrd="0" destOrd="0" presId="urn:microsoft.com/office/officeart/2005/8/layout/hProcess4"/>
    <dgm:cxn modelId="{AF4049A3-B754-4D57-82C8-9A7FF6E7C0E5}" srcId="{E7617ED6-60DD-4E4F-8537-17645C10A8A2}" destId="{7A2EB99A-C408-40E9-AA7F-2A15AABD8AC6}" srcOrd="0" destOrd="0" parTransId="{B6A8BB91-496D-4860-AAB0-EBD58CA4D237}" sibTransId="{093ADE7F-FB3B-467E-BDDF-F737F52272F8}"/>
    <dgm:cxn modelId="{B89BBF57-3B1D-47C9-9181-DD2ABAFE8FE6}" srcId="{9CEF38FF-2F55-425F-8850-481068FFF05C}" destId="{9090AE63-8A2B-4794-B6B0-2CBEB782B2D3}" srcOrd="2" destOrd="0" parTransId="{E1888D3B-81B2-43EF-96E3-B0CDCB051296}" sibTransId="{65E8FA3D-8A3C-482B-971D-C8A570286915}"/>
    <dgm:cxn modelId="{078E74F1-9397-42C8-8958-28F3072CA1C1}" type="presOf" srcId="{28CA9FF6-5469-43BF-A9AB-6EBEF3F1462D}" destId="{54F4FA3A-D535-4BD6-9B94-AC1306C43E52}" srcOrd="1" destOrd="0" presId="urn:microsoft.com/office/officeart/2005/8/layout/hProcess4"/>
    <dgm:cxn modelId="{1632F80D-8313-459D-B50F-0FA7D22CB263}" type="presOf" srcId="{D1674F33-E134-403E-BB76-81245FAAD4CD}" destId="{722FF9C4-5407-47CF-B294-0473BEB0836D}" srcOrd="0" destOrd="0" presId="urn:microsoft.com/office/officeart/2005/8/layout/hProcess4"/>
    <dgm:cxn modelId="{91108AF0-DE73-4E3F-B97F-17D5EEABABC4}" srcId="{9090AE63-8A2B-4794-B6B0-2CBEB782B2D3}" destId="{7833BE91-3A5F-4F55-A826-10F07FA1C7BF}" srcOrd="0" destOrd="0" parTransId="{01FAD8CF-D808-4D82-8288-F19BCE1721F8}" sibTransId="{14A663AC-7211-4667-A006-4869FC7B281D}"/>
    <dgm:cxn modelId="{37DDB803-82BA-4A39-8545-A434A25865D5}" type="presOf" srcId="{11A6CA45-8490-4D31-BA6C-8FE84ABC49B6}" destId="{7CCDB23A-29C9-4976-BB89-12899135500E}" srcOrd="0" destOrd="1" presId="urn:microsoft.com/office/officeart/2005/8/layout/hProcess4"/>
    <dgm:cxn modelId="{5BD37C70-A440-46D2-9955-A4EAAD5EB25C}" srcId="{D1674F33-E134-403E-BB76-81245FAAD4CD}" destId="{28CA9FF6-5469-43BF-A9AB-6EBEF3F1462D}" srcOrd="0" destOrd="0" parTransId="{F68C1B3A-C32A-440F-B50B-AF29B0EC3AB3}" sibTransId="{3837455F-B2CF-4A1E-AE05-7A1408365A6F}"/>
    <dgm:cxn modelId="{EE4A1680-0C66-404F-9820-0FF7F6BDBBDB}" type="presOf" srcId="{7A2EB99A-C408-40E9-AA7F-2A15AABD8AC6}" destId="{1C126579-B2C1-4C26-BBB6-AC9788544C99}" srcOrd="0" destOrd="0" presId="urn:microsoft.com/office/officeart/2005/8/layout/hProcess4"/>
    <dgm:cxn modelId="{E922FAB4-6E99-48AE-9337-5D3D5F6475E0}" type="presOf" srcId="{E7617ED6-60DD-4E4F-8537-17645C10A8A2}" destId="{8FA1156B-349C-480A-9C66-90BA71017033}" srcOrd="0" destOrd="0" presId="urn:microsoft.com/office/officeart/2005/8/layout/hProcess4"/>
    <dgm:cxn modelId="{EB7D7AC4-C5A4-4266-8753-4BB2F9237585}" type="presOf" srcId="{7A2EB99A-C408-40E9-AA7F-2A15AABD8AC6}" destId="{DC041C9D-EC55-499B-8EE0-61153C1FB616}" srcOrd="1" destOrd="0" presId="urn:microsoft.com/office/officeart/2005/8/layout/hProcess4"/>
    <dgm:cxn modelId="{8CB15051-DC9A-4406-9AAB-3FE4D0600E62}" type="presOf" srcId="{6AEDB606-1588-4C19-83CF-E087F35D0552}" destId="{0DB40E5C-447A-4F9B-9E42-653F9D9AF6A8}" srcOrd="1" destOrd="1" presId="urn:microsoft.com/office/officeart/2005/8/layout/hProcess4"/>
    <dgm:cxn modelId="{EEF37E11-8440-4BBE-A705-FAD7F9AF6D18}" type="presOf" srcId="{11A6CA45-8490-4D31-BA6C-8FE84ABC49B6}" destId="{54F4FA3A-D535-4BD6-9B94-AC1306C43E52}" srcOrd="1" destOrd="1" presId="urn:microsoft.com/office/officeart/2005/8/layout/hProcess4"/>
    <dgm:cxn modelId="{FD51EA80-0FDA-4DF4-B06A-81281C388793}" srcId="{9CEF38FF-2F55-425F-8850-481068FFF05C}" destId="{D1674F33-E134-403E-BB76-81245FAAD4CD}" srcOrd="0" destOrd="0" parTransId="{1B7EDF78-7014-40E8-9962-B7BA6B5F1299}" sibTransId="{41485F6E-8DCC-48A4-AB01-89067572090A}"/>
    <dgm:cxn modelId="{EDCD1D9A-5562-489E-A34A-006BABF34831}" srcId="{9090AE63-8A2B-4794-B6B0-2CBEB782B2D3}" destId="{6AEDB606-1588-4C19-83CF-E087F35D0552}" srcOrd="1" destOrd="0" parTransId="{314CEBAB-CB66-4E8C-A617-48F2C57E6522}" sibTransId="{5C98A4C9-59B7-40E7-9F02-074052D696E5}"/>
    <dgm:cxn modelId="{DDB1AFCB-025C-42D2-8328-0C93F98F9D69}" srcId="{D1674F33-E134-403E-BB76-81245FAAD4CD}" destId="{11A6CA45-8490-4D31-BA6C-8FE84ABC49B6}" srcOrd="1" destOrd="0" parTransId="{2DB70765-D206-4286-9D95-18A951B09C16}" sibTransId="{1E77A836-2085-4AFA-A5A9-2ABC6C32EFBF}"/>
    <dgm:cxn modelId="{4848793E-B54E-4CE0-9CDE-87DFB8CF6243}" type="presOf" srcId="{77ED85D5-1898-4D05-81F4-AF9417BA122C}" destId="{E5C1CF5D-BCAB-432D-9884-B1F8D240A968}" srcOrd="0" destOrd="0" presId="urn:microsoft.com/office/officeart/2005/8/layout/hProcess4"/>
    <dgm:cxn modelId="{700A51FD-CD08-4E49-8804-DDFD027BC2A0}" type="presOf" srcId="{6AEDB606-1588-4C19-83CF-E087F35D0552}" destId="{B9462859-60AB-4B91-873E-94C4882DF680}" srcOrd="0" destOrd="1" presId="urn:microsoft.com/office/officeart/2005/8/layout/hProcess4"/>
    <dgm:cxn modelId="{1DD1ABA4-0E3E-4266-A684-06B2BEDBF3EE}" type="presParOf" srcId="{3E49D3B0-6E86-4E5C-94C4-581FA85DA682}" destId="{8CA12DB6-731F-4A10-842A-9CC622743E02}" srcOrd="0" destOrd="0" presId="urn:microsoft.com/office/officeart/2005/8/layout/hProcess4"/>
    <dgm:cxn modelId="{90AFF3A7-064B-4598-B5F8-B45152C8BFD0}" type="presParOf" srcId="{3E49D3B0-6E86-4E5C-94C4-581FA85DA682}" destId="{9CF7701D-2160-42A8-B25A-767D7ECFD675}" srcOrd="1" destOrd="0" presId="urn:microsoft.com/office/officeart/2005/8/layout/hProcess4"/>
    <dgm:cxn modelId="{798C0C10-5C57-45B6-8842-2B387F7E14E4}" type="presParOf" srcId="{3E49D3B0-6E86-4E5C-94C4-581FA85DA682}" destId="{0F643955-8ACB-458D-A7D2-B814EB740546}" srcOrd="2" destOrd="0" presId="urn:microsoft.com/office/officeart/2005/8/layout/hProcess4"/>
    <dgm:cxn modelId="{C194475D-04A3-4F9E-B292-03FCB58590D8}" type="presParOf" srcId="{0F643955-8ACB-458D-A7D2-B814EB740546}" destId="{1847A0B3-E26B-48BB-9EB6-2396B8527569}" srcOrd="0" destOrd="0" presId="urn:microsoft.com/office/officeart/2005/8/layout/hProcess4"/>
    <dgm:cxn modelId="{BA67F373-8C1F-42CF-97EE-68E067C5B8BA}" type="presParOf" srcId="{1847A0B3-E26B-48BB-9EB6-2396B8527569}" destId="{C22B23FE-9659-49F1-B476-F2BA5DD18D21}" srcOrd="0" destOrd="0" presId="urn:microsoft.com/office/officeart/2005/8/layout/hProcess4"/>
    <dgm:cxn modelId="{AD73D05B-8CF3-43EA-8302-242BB4BCD015}" type="presParOf" srcId="{1847A0B3-E26B-48BB-9EB6-2396B8527569}" destId="{7CCDB23A-29C9-4976-BB89-12899135500E}" srcOrd="1" destOrd="0" presId="urn:microsoft.com/office/officeart/2005/8/layout/hProcess4"/>
    <dgm:cxn modelId="{0D95780B-65F5-464D-9364-C66413789113}" type="presParOf" srcId="{1847A0B3-E26B-48BB-9EB6-2396B8527569}" destId="{54F4FA3A-D535-4BD6-9B94-AC1306C43E52}" srcOrd="2" destOrd="0" presId="urn:microsoft.com/office/officeart/2005/8/layout/hProcess4"/>
    <dgm:cxn modelId="{436FA812-736B-4658-AACE-ADD89A345A77}" type="presParOf" srcId="{1847A0B3-E26B-48BB-9EB6-2396B8527569}" destId="{722FF9C4-5407-47CF-B294-0473BEB0836D}" srcOrd="3" destOrd="0" presId="urn:microsoft.com/office/officeart/2005/8/layout/hProcess4"/>
    <dgm:cxn modelId="{7E382F38-0BAA-44F5-8DC9-B06D2B9FDA2B}" type="presParOf" srcId="{1847A0B3-E26B-48BB-9EB6-2396B8527569}" destId="{F865C109-8544-4DEB-8538-D75C9E44FC76}" srcOrd="4" destOrd="0" presId="urn:microsoft.com/office/officeart/2005/8/layout/hProcess4"/>
    <dgm:cxn modelId="{0FFA0009-D6D4-4A04-B37C-3CFCA8B929C6}" type="presParOf" srcId="{0F643955-8ACB-458D-A7D2-B814EB740546}" destId="{C39DF5E2-98C9-438B-9B8C-C39130AD78F3}" srcOrd="1" destOrd="0" presId="urn:microsoft.com/office/officeart/2005/8/layout/hProcess4"/>
    <dgm:cxn modelId="{C01ED5FD-B473-4D8E-B2CF-87A108CDC7B1}" type="presParOf" srcId="{0F643955-8ACB-458D-A7D2-B814EB740546}" destId="{4EEB30AB-0DE4-4768-BE24-A89CB177F2D1}" srcOrd="2" destOrd="0" presId="urn:microsoft.com/office/officeart/2005/8/layout/hProcess4"/>
    <dgm:cxn modelId="{0C4BAD40-D897-4B1F-8B6B-AC07EE689135}" type="presParOf" srcId="{4EEB30AB-0DE4-4768-BE24-A89CB177F2D1}" destId="{301C526B-D3C8-46E3-8A37-4650B6928A2F}" srcOrd="0" destOrd="0" presId="urn:microsoft.com/office/officeart/2005/8/layout/hProcess4"/>
    <dgm:cxn modelId="{71777493-F58A-420F-82B7-A4EBF09A5446}" type="presParOf" srcId="{4EEB30AB-0DE4-4768-BE24-A89CB177F2D1}" destId="{1C126579-B2C1-4C26-BBB6-AC9788544C99}" srcOrd="1" destOrd="0" presId="urn:microsoft.com/office/officeart/2005/8/layout/hProcess4"/>
    <dgm:cxn modelId="{3C9108D7-A134-476A-9D63-24D23B6E0E61}" type="presParOf" srcId="{4EEB30AB-0DE4-4768-BE24-A89CB177F2D1}" destId="{DC041C9D-EC55-499B-8EE0-61153C1FB616}" srcOrd="2" destOrd="0" presId="urn:microsoft.com/office/officeart/2005/8/layout/hProcess4"/>
    <dgm:cxn modelId="{DBF2E480-0C2B-4CCC-AA3D-9E8E4A85E74E}" type="presParOf" srcId="{4EEB30AB-0DE4-4768-BE24-A89CB177F2D1}" destId="{8FA1156B-349C-480A-9C66-90BA71017033}" srcOrd="3" destOrd="0" presId="urn:microsoft.com/office/officeart/2005/8/layout/hProcess4"/>
    <dgm:cxn modelId="{F33153CF-A1E4-41F3-8568-594C2F03CE0F}" type="presParOf" srcId="{4EEB30AB-0DE4-4768-BE24-A89CB177F2D1}" destId="{69B6D6E2-540C-4C4A-A049-FAD08A82E7CE}" srcOrd="4" destOrd="0" presId="urn:microsoft.com/office/officeart/2005/8/layout/hProcess4"/>
    <dgm:cxn modelId="{25E5F169-4356-4667-B9E2-0547A551BAA4}" type="presParOf" srcId="{0F643955-8ACB-458D-A7D2-B814EB740546}" destId="{E5C1CF5D-BCAB-432D-9884-B1F8D240A968}" srcOrd="3" destOrd="0" presId="urn:microsoft.com/office/officeart/2005/8/layout/hProcess4"/>
    <dgm:cxn modelId="{F3876513-9589-4BFC-AB9B-76D0EAE9C177}" type="presParOf" srcId="{0F643955-8ACB-458D-A7D2-B814EB740546}" destId="{D205C851-1037-4A3A-9B14-14B49EC6B7C2}" srcOrd="4" destOrd="0" presId="urn:microsoft.com/office/officeart/2005/8/layout/hProcess4"/>
    <dgm:cxn modelId="{5C4B8E7D-8DFD-4ED6-B071-5A97D96A9BF1}" type="presParOf" srcId="{D205C851-1037-4A3A-9B14-14B49EC6B7C2}" destId="{962539D3-B603-4B91-B233-56D726CB1E50}" srcOrd="0" destOrd="0" presId="urn:microsoft.com/office/officeart/2005/8/layout/hProcess4"/>
    <dgm:cxn modelId="{75A4F7DA-8DE3-4BBD-A5CE-87FDC058BF8C}" type="presParOf" srcId="{D205C851-1037-4A3A-9B14-14B49EC6B7C2}" destId="{B9462859-60AB-4B91-873E-94C4882DF680}" srcOrd="1" destOrd="0" presId="urn:microsoft.com/office/officeart/2005/8/layout/hProcess4"/>
    <dgm:cxn modelId="{D4F6CF88-A175-46DE-8C82-9A6958E3B91C}" type="presParOf" srcId="{D205C851-1037-4A3A-9B14-14B49EC6B7C2}" destId="{0DB40E5C-447A-4F9B-9E42-653F9D9AF6A8}" srcOrd="2" destOrd="0" presId="urn:microsoft.com/office/officeart/2005/8/layout/hProcess4"/>
    <dgm:cxn modelId="{EB82497E-73CA-48D3-8973-3C8738F330CD}" type="presParOf" srcId="{D205C851-1037-4A3A-9B14-14B49EC6B7C2}" destId="{72716344-35AF-4F90-88BD-AF717058BA7E}" srcOrd="3" destOrd="0" presId="urn:microsoft.com/office/officeart/2005/8/layout/hProcess4"/>
    <dgm:cxn modelId="{C8C3F8E1-7377-4695-BDF8-223A4C81C564}" type="presParOf" srcId="{D205C851-1037-4A3A-9B14-14B49EC6B7C2}" destId="{86C9D235-32BB-48D6-950B-5EDBF38D4FF4}" srcOrd="4" destOrd="0" presId="urn:microsoft.com/office/officeart/2005/8/layout/hProcess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47EA3C-4A89-4EBE-98A8-6BAFBA800C76}" type="doc">
      <dgm:prSet loTypeId="urn:microsoft.com/office/officeart/2005/8/layout/radial4" loCatId="relationship" qsTypeId="urn:microsoft.com/office/officeart/2005/8/quickstyle/3d6" qsCatId="3D" csTypeId="urn:microsoft.com/office/officeart/2005/8/colors/colorful3" csCatId="colorful" phldr="1"/>
      <dgm:spPr/>
      <dgm:t>
        <a:bodyPr/>
        <a:lstStyle/>
        <a:p>
          <a:endParaRPr lang="zh-TW" altLang="en-US"/>
        </a:p>
      </dgm:t>
    </dgm:pt>
    <dgm:pt modelId="{7E63284B-1B3A-4049-8B4D-1F716D83922E}">
      <dgm:prSet/>
      <dgm:spPr/>
      <dgm:t>
        <a:bodyPr/>
        <a:lstStyle/>
        <a:p>
          <a:pPr rtl="0"/>
          <a:r>
            <a:rPr lang="zh-TW" dirty="0" smtClean="0">
              <a:solidFill>
                <a:schemeClr val="tx1">
                  <a:lumMod val="75000"/>
                  <a:lumOff val="25000"/>
                </a:schemeClr>
              </a:solidFill>
              <a:latin typeface="標楷體" pitchFamily="65" charset="-120"/>
              <a:ea typeface="標楷體" pitchFamily="65" charset="-120"/>
            </a:rPr>
            <a:t>供應鏈系統</a:t>
          </a:r>
          <a:endParaRPr lang="zh-TW" dirty="0">
            <a:solidFill>
              <a:schemeClr val="tx1">
                <a:lumMod val="75000"/>
                <a:lumOff val="25000"/>
              </a:schemeClr>
            </a:solidFill>
            <a:latin typeface="標楷體" pitchFamily="65" charset="-120"/>
            <a:ea typeface="標楷體" pitchFamily="65" charset="-120"/>
          </a:endParaRPr>
        </a:p>
      </dgm:t>
    </dgm:pt>
    <dgm:pt modelId="{1A1373E8-18CC-43F5-83EA-6DEE1CA5F67E}" type="parTrans" cxnId="{AB393F0C-33A2-46D3-AFB2-1F35B0F84897}">
      <dgm:prSet/>
      <dgm:spPr/>
      <dgm:t>
        <a:bodyPr/>
        <a:lstStyle/>
        <a:p>
          <a:endParaRPr lang="zh-TW" altLang="en-US">
            <a:latin typeface="標楷體" pitchFamily="65" charset="-120"/>
            <a:ea typeface="標楷體" pitchFamily="65" charset="-120"/>
          </a:endParaRPr>
        </a:p>
      </dgm:t>
    </dgm:pt>
    <dgm:pt modelId="{402BDC52-9A91-41BD-818E-5C33A3ECA12A}" type="sibTrans" cxnId="{AB393F0C-33A2-46D3-AFB2-1F35B0F84897}">
      <dgm:prSet/>
      <dgm:spPr/>
      <dgm:t>
        <a:bodyPr/>
        <a:lstStyle/>
        <a:p>
          <a:endParaRPr lang="zh-TW" altLang="en-US">
            <a:latin typeface="標楷體" pitchFamily="65" charset="-120"/>
            <a:ea typeface="標楷體" pitchFamily="65" charset="-120"/>
          </a:endParaRPr>
        </a:p>
      </dgm:t>
    </dgm:pt>
    <dgm:pt modelId="{296AEB90-1150-4B42-8C38-6966F2D83811}">
      <dgm:prSet/>
      <dgm:spPr>
        <a:solidFill>
          <a:srgbClr val="0000FF"/>
        </a:solidFill>
      </dgm:spPr>
      <dgm:t>
        <a:bodyPr/>
        <a:lstStyle/>
        <a:p>
          <a:pPr rtl="0"/>
          <a:r>
            <a:rPr lang="zh-TW" dirty="0" smtClean="0">
              <a:latin typeface="標楷體" pitchFamily="65" charset="-120"/>
              <a:ea typeface="標楷體" pitchFamily="65" charset="-120"/>
            </a:rPr>
            <a:t>國際物流中間商</a:t>
          </a:r>
          <a:endParaRPr lang="zh-TW" dirty="0">
            <a:latin typeface="標楷體" pitchFamily="65" charset="-120"/>
            <a:ea typeface="標楷體" pitchFamily="65" charset="-120"/>
          </a:endParaRPr>
        </a:p>
      </dgm:t>
    </dgm:pt>
    <dgm:pt modelId="{B7D1C593-6B34-40CF-A2FE-AB6FB505FAC2}" type="parTrans" cxnId="{66FD8892-6BA8-4A1D-AAF9-984E27C84FDF}">
      <dgm:prSet/>
      <dgm:spPr>
        <a:solidFill>
          <a:srgbClr val="0000FF"/>
        </a:solidFill>
      </dgm:spPr>
      <dgm:t>
        <a:bodyPr/>
        <a:lstStyle/>
        <a:p>
          <a:endParaRPr lang="zh-TW" altLang="en-US">
            <a:latin typeface="標楷體" pitchFamily="65" charset="-120"/>
            <a:ea typeface="標楷體" pitchFamily="65" charset="-120"/>
          </a:endParaRPr>
        </a:p>
      </dgm:t>
    </dgm:pt>
    <dgm:pt modelId="{0E4CAD0C-6BE1-415D-BB4C-C3BCE7085889}" type="sibTrans" cxnId="{66FD8892-6BA8-4A1D-AAF9-984E27C84FDF}">
      <dgm:prSet/>
      <dgm:spPr/>
      <dgm:t>
        <a:bodyPr/>
        <a:lstStyle/>
        <a:p>
          <a:endParaRPr lang="zh-TW" altLang="en-US">
            <a:latin typeface="標楷體" pitchFamily="65" charset="-120"/>
            <a:ea typeface="標楷體" pitchFamily="65" charset="-120"/>
          </a:endParaRPr>
        </a:p>
      </dgm:t>
    </dgm:pt>
    <dgm:pt modelId="{E2A932EA-D188-4E90-B66B-EA601A99DC72}">
      <dgm:prSet/>
      <dgm:spPr/>
      <dgm:t>
        <a:bodyPr/>
        <a:lstStyle/>
        <a:p>
          <a:pPr rtl="0"/>
          <a:r>
            <a:rPr lang="zh-TW" dirty="0" smtClean="0">
              <a:latin typeface="標楷體" pitchFamily="65" charset="-120"/>
              <a:ea typeface="標楷體" pitchFamily="65" charset="-120"/>
            </a:rPr>
            <a:t>工廠</a:t>
          </a:r>
          <a:endParaRPr lang="zh-TW" dirty="0">
            <a:latin typeface="標楷體" pitchFamily="65" charset="-120"/>
            <a:ea typeface="標楷體" pitchFamily="65" charset="-120"/>
          </a:endParaRPr>
        </a:p>
      </dgm:t>
    </dgm:pt>
    <dgm:pt modelId="{4DD60B57-2630-4702-9991-CA504E5DCE76}" type="parTrans" cxnId="{1747F59E-DAF9-485E-8F78-C30E1F0EBADD}">
      <dgm:prSet/>
      <dgm:spPr/>
      <dgm:t>
        <a:bodyPr/>
        <a:lstStyle/>
        <a:p>
          <a:endParaRPr lang="zh-TW" altLang="en-US">
            <a:latin typeface="標楷體" pitchFamily="65" charset="-120"/>
            <a:ea typeface="標楷體" pitchFamily="65" charset="-120"/>
          </a:endParaRPr>
        </a:p>
      </dgm:t>
    </dgm:pt>
    <dgm:pt modelId="{D4550477-6DE5-4324-BF49-80C38BD7358C}" type="sibTrans" cxnId="{1747F59E-DAF9-485E-8F78-C30E1F0EBADD}">
      <dgm:prSet/>
      <dgm:spPr/>
      <dgm:t>
        <a:bodyPr/>
        <a:lstStyle/>
        <a:p>
          <a:endParaRPr lang="zh-TW" altLang="en-US">
            <a:latin typeface="標楷體" pitchFamily="65" charset="-120"/>
            <a:ea typeface="標楷體" pitchFamily="65" charset="-120"/>
          </a:endParaRPr>
        </a:p>
      </dgm:t>
    </dgm:pt>
    <dgm:pt modelId="{CEF99822-89F0-483A-8D59-C9662EA2C673}">
      <dgm:prSet/>
      <dgm:spPr/>
      <dgm:t>
        <a:bodyPr/>
        <a:lstStyle/>
        <a:p>
          <a:pPr rtl="0"/>
          <a:r>
            <a:rPr lang="zh-TW" dirty="0" smtClean="0">
              <a:latin typeface="標楷體" pitchFamily="65" charset="-120"/>
              <a:ea typeface="標楷體" pitchFamily="65" charset="-120"/>
            </a:rPr>
            <a:t>嘉豐</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zh-TW" dirty="0" smtClean="0">
              <a:latin typeface="標楷體" pitchFamily="65" charset="-120"/>
              <a:ea typeface="標楷體" pitchFamily="65" charset="-120"/>
            </a:rPr>
            <a:t>總公司</a:t>
          </a:r>
          <a:endParaRPr lang="zh-TW" dirty="0">
            <a:latin typeface="標楷體" pitchFamily="65" charset="-120"/>
            <a:ea typeface="標楷體" pitchFamily="65" charset="-120"/>
          </a:endParaRPr>
        </a:p>
      </dgm:t>
    </dgm:pt>
    <dgm:pt modelId="{DFE349C1-EDCC-4D62-A847-2EF5466BD9AA}" type="parTrans" cxnId="{7C231B5D-7D1F-4B40-8CC3-FF79A6453B13}">
      <dgm:prSet/>
      <dgm:spPr/>
      <dgm:t>
        <a:bodyPr/>
        <a:lstStyle/>
        <a:p>
          <a:endParaRPr lang="zh-TW" altLang="en-US">
            <a:latin typeface="標楷體" pitchFamily="65" charset="-120"/>
            <a:ea typeface="標楷體" pitchFamily="65" charset="-120"/>
          </a:endParaRPr>
        </a:p>
      </dgm:t>
    </dgm:pt>
    <dgm:pt modelId="{0E30E9C5-FB22-4876-8AC7-C4B5244F6101}" type="sibTrans" cxnId="{7C231B5D-7D1F-4B40-8CC3-FF79A6453B13}">
      <dgm:prSet/>
      <dgm:spPr/>
      <dgm:t>
        <a:bodyPr/>
        <a:lstStyle/>
        <a:p>
          <a:endParaRPr lang="zh-TW" altLang="en-US">
            <a:latin typeface="標楷體" pitchFamily="65" charset="-120"/>
            <a:ea typeface="標楷體" pitchFamily="65" charset="-120"/>
          </a:endParaRPr>
        </a:p>
      </dgm:t>
    </dgm:pt>
    <dgm:pt modelId="{B5969914-B348-4C63-B4DF-3DCCF588962F}">
      <dgm:prSet/>
      <dgm:spPr>
        <a:solidFill>
          <a:srgbClr val="7030A0"/>
        </a:solidFill>
      </dgm:spPr>
      <dgm:t>
        <a:bodyPr/>
        <a:lstStyle/>
        <a:p>
          <a:pPr rtl="0"/>
          <a:r>
            <a:rPr lang="zh-TW" dirty="0" smtClean="0">
              <a:latin typeface="標楷體" pitchFamily="65" charset="-120"/>
              <a:ea typeface="標楷體" pitchFamily="65" charset="-120"/>
            </a:rPr>
            <a:t>客戶</a:t>
          </a:r>
          <a:endParaRPr lang="zh-TW" dirty="0">
            <a:latin typeface="標楷體" pitchFamily="65" charset="-120"/>
            <a:ea typeface="標楷體" pitchFamily="65" charset="-120"/>
          </a:endParaRPr>
        </a:p>
      </dgm:t>
    </dgm:pt>
    <dgm:pt modelId="{28733DA8-FD37-4A15-94EF-B6BC27ED4468}" type="parTrans" cxnId="{6B4DC0A0-FF6A-4AAE-A06F-64F08C396791}">
      <dgm:prSet/>
      <dgm:spPr>
        <a:solidFill>
          <a:srgbClr val="7030A0"/>
        </a:solidFill>
      </dgm:spPr>
      <dgm:t>
        <a:bodyPr/>
        <a:lstStyle/>
        <a:p>
          <a:endParaRPr lang="zh-TW" altLang="en-US">
            <a:latin typeface="標楷體" pitchFamily="65" charset="-120"/>
            <a:ea typeface="標楷體" pitchFamily="65" charset="-120"/>
          </a:endParaRPr>
        </a:p>
      </dgm:t>
    </dgm:pt>
    <dgm:pt modelId="{14E01C05-0ED6-457D-9C56-022DDF571D7B}" type="sibTrans" cxnId="{6B4DC0A0-FF6A-4AAE-A06F-64F08C396791}">
      <dgm:prSet/>
      <dgm:spPr/>
      <dgm:t>
        <a:bodyPr/>
        <a:lstStyle/>
        <a:p>
          <a:endParaRPr lang="zh-TW" altLang="en-US">
            <a:latin typeface="標楷體" pitchFamily="65" charset="-120"/>
            <a:ea typeface="標楷體" pitchFamily="65" charset="-120"/>
          </a:endParaRPr>
        </a:p>
      </dgm:t>
    </dgm:pt>
    <dgm:pt modelId="{DB91DFDE-7701-490B-99A9-08BB5A48568F}" type="pres">
      <dgm:prSet presAssocID="{5F47EA3C-4A89-4EBE-98A8-6BAFBA800C76}" presName="cycle" presStyleCnt="0">
        <dgm:presLayoutVars>
          <dgm:chMax val="1"/>
          <dgm:dir/>
          <dgm:animLvl val="ctr"/>
          <dgm:resizeHandles val="exact"/>
        </dgm:presLayoutVars>
      </dgm:prSet>
      <dgm:spPr/>
      <dgm:t>
        <a:bodyPr/>
        <a:lstStyle/>
        <a:p>
          <a:endParaRPr lang="zh-TW" altLang="en-US"/>
        </a:p>
      </dgm:t>
    </dgm:pt>
    <dgm:pt modelId="{1FE1BB6D-525D-4B5A-B36D-BA0E3DD1170B}" type="pres">
      <dgm:prSet presAssocID="{7E63284B-1B3A-4049-8B4D-1F716D83922E}" presName="centerShape" presStyleLbl="node0" presStyleIdx="0" presStyleCnt="1"/>
      <dgm:spPr/>
      <dgm:t>
        <a:bodyPr/>
        <a:lstStyle/>
        <a:p>
          <a:endParaRPr lang="zh-TW" altLang="en-US"/>
        </a:p>
      </dgm:t>
    </dgm:pt>
    <dgm:pt modelId="{E5232B30-C5DE-47AB-A1CD-DCA3915AE3B4}" type="pres">
      <dgm:prSet presAssocID="{B7D1C593-6B34-40CF-A2FE-AB6FB505FAC2}" presName="parTrans" presStyleLbl="bgSibTrans2D1" presStyleIdx="0" presStyleCnt="4"/>
      <dgm:spPr/>
      <dgm:t>
        <a:bodyPr/>
        <a:lstStyle/>
        <a:p>
          <a:endParaRPr lang="zh-TW" altLang="en-US"/>
        </a:p>
      </dgm:t>
    </dgm:pt>
    <dgm:pt modelId="{C7F00AE7-B595-42D0-9FD4-3DD866597080}" type="pres">
      <dgm:prSet presAssocID="{296AEB90-1150-4B42-8C38-6966F2D83811}" presName="node" presStyleLbl="node1" presStyleIdx="0" presStyleCnt="4">
        <dgm:presLayoutVars>
          <dgm:bulletEnabled val="1"/>
        </dgm:presLayoutVars>
      </dgm:prSet>
      <dgm:spPr/>
      <dgm:t>
        <a:bodyPr/>
        <a:lstStyle/>
        <a:p>
          <a:endParaRPr lang="zh-TW" altLang="en-US"/>
        </a:p>
      </dgm:t>
    </dgm:pt>
    <dgm:pt modelId="{72DAB867-6E4E-4E75-8FFA-008E5E1D264A}" type="pres">
      <dgm:prSet presAssocID="{4DD60B57-2630-4702-9991-CA504E5DCE76}" presName="parTrans" presStyleLbl="bgSibTrans2D1" presStyleIdx="1" presStyleCnt="4"/>
      <dgm:spPr/>
      <dgm:t>
        <a:bodyPr/>
        <a:lstStyle/>
        <a:p>
          <a:endParaRPr lang="zh-TW" altLang="en-US"/>
        </a:p>
      </dgm:t>
    </dgm:pt>
    <dgm:pt modelId="{7AAD1BD1-1762-480D-A7B0-AA7121C02005}" type="pres">
      <dgm:prSet presAssocID="{E2A932EA-D188-4E90-B66B-EA601A99DC72}" presName="node" presStyleLbl="node1" presStyleIdx="1" presStyleCnt="4">
        <dgm:presLayoutVars>
          <dgm:bulletEnabled val="1"/>
        </dgm:presLayoutVars>
      </dgm:prSet>
      <dgm:spPr/>
      <dgm:t>
        <a:bodyPr/>
        <a:lstStyle/>
        <a:p>
          <a:endParaRPr lang="zh-TW" altLang="en-US"/>
        </a:p>
      </dgm:t>
    </dgm:pt>
    <dgm:pt modelId="{C831E47D-D412-4BFD-B932-6664E7180BBB}" type="pres">
      <dgm:prSet presAssocID="{DFE349C1-EDCC-4D62-A847-2EF5466BD9AA}" presName="parTrans" presStyleLbl="bgSibTrans2D1" presStyleIdx="2" presStyleCnt="4"/>
      <dgm:spPr/>
      <dgm:t>
        <a:bodyPr/>
        <a:lstStyle/>
        <a:p>
          <a:endParaRPr lang="zh-TW" altLang="en-US"/>
        </a:p>
      </dgm:t>
    </dgm:pt>
    <dgm:pt modelId="{10083DBC-2400-443B-81CC-6FDA6319BDBC}" type="pres">
      <dgm:prSet presAssocID="{CEF99822-89F0-483A-8D59-C9662EA2C673}" presName="node" presStyleLbl="node1" presStyleIdx="2" presStyleCnt="4">
        <dgm:presLayoutVars>
          <dgm:bulletEnabled val="1"/>
        </dgm:presLayoutVars>
      </dgm:prSet>
      <dgm:spPr/>
      <dgm:t>
        <a:bodyPr/>
        <a:lstStyle/>
        <a:p>
          <a:endParaRPr lang="zh-TW" altLang="en-US"/>
        </a:p>
      </dgm:t>
    </dgm:pt>
    <dgm:pt modelId="{23E894B9-307A-4F82-B478-3571474FBE17}" type="pres">
      <dgm:prSet presAssocID="{28733DA8-FD37-4A15-94EF-B6BC27ED4468}" presName="parTrans" presStyleLbl="bgSibTrans2D1" presStyleIdx="3" presStyleCnt="4"/>
      <dgm:spPr/>
      <dgm:t>
        <a:bodyPr/>
        <a:lstStyle/>
        <a:p>
          <a:endParaRPr lang="zh-TW" altLang="en-US"/>
        </a:p>
      </dgm:t>
    </dgm:pt>
    <dgm:pt modelId="{80141068-5125-425D-8AD1-E11AB49B4784}" type="pres">
      <dgm:prSet presAssocID="{B5969914-B348-4C63-B4DF-3DCCF588962F}" presName="node" presStyleLbl="node1" presStyleIdx="3" presStyleCnt="4" custRadScaleRad="98740" custRadScaleInc="-1095">
        <dgm:presLayoutVars>
          <dgm:bulletEnabled val="1"/>
        </dgm:presLayoutVars>
      </dgm:prSet>
      <dgm:spPr/>
      <dgm:t>
        <a:bodyPr/>
        <a:lstStyle/>
        <a:p>
          <a:endParaRPr lang="zh-TW" altLang="en-US"/>
        </a:p>
      </dgm:t>
    </dgm:pt>
  </dgm:ptLst>
  <dgm:cxnLst>
    <dgm:cxn modelId="{BD3E2AC4-8E03-4120-A15C-C1EDE3026583}" type="presOf" srcId="{E2A932EA-D188-4E90-B66B-EA601A99DC72}" destId="{7AAD1BD1-1762-480D-A7B0-AA7121C02005}" srcOrd="0" destOrd="0" presId="urn:microsoft.com/office/officeart/2005/8/layout/radial4"/>
    <dgm:cxn modelId="{C3A2BBDC-2580-49EB-BD5D-C88A48C55B31}" type="presOf" srcId="{296AEB90-1150-4B42-8C38-6966F2D83811}" destId="{C7F00AE7-B595-42D0-9FD4-3DD866597080}" srcOrd="0" destOrd="0" presId="urn:microsoft.com/office/officeart/2005/8/layout/radial4"/>
    <dgm:cxn modelId="{89EE2E55-E28D-4D71-9121-8E0EC0F4D7FB}" type="presOf" srcId="{7E63284B-1B3A-4049-8B4D-1F716D83922E}" destId="{1FE1BB6D-525D-4B5A-B36D-BA0E3DD1170B}" srcOrd="0" destOrd="0" presId="urn:microsoft.com/office/officeart/2005/8/layout/radial4"/>
    <dgm:cxn modelId="{01C4AA0E-26C6-45B3-BFC6-423020A52B3A}" type="presOf" srcId="{4DD60B57-2630-4702-9991-CA504E5DCE76}" destId="{72DAB867-6E4E-4E75-8FFA-008E5E1D264A}" srcOrd="0" destOrd="0" presId="urn:microsoft.com/office/officeart/2005/8/layout/radial4"/>
    <dgm:cxn modelId="{6B4DC0A0-FF6A-4AAE-A06F-64F08C396791}" srcId="{7E63284B-1B3A-4049-8B4D-1F716D83922E}" destId="{B5969914-B348-4C63-B4DF-3DCCF588962F}" srcOrd="3" destOrd="0" parTransId="{28733DA8-FD37-4A15-94EF-B6BC27ED4468}" sibTransId="{14E01C05-0ED6-457D-9C56-022DDF571D7B}"/>
    <dgm:cxn modelId="{AB393F0C-33A2-46D3-AFB2-1F35B0F84897}" srcId="{5F47EA3C-4A89-4EBE-98A8-6BAFBA800C76}" destId="{7E63284B-1B3A-4049-8B4D-1F716D83922E}" srcOrd="0" destOrd="0" parTransId="{1A1373E8-18CC-43F5-83EA-6DEE1CA5F67E}" sibTransId="{402BDC52-9A91-41BD-818E-5C33A3ECA12A}"/>
    <dgm:cxn modelId="{C7E25EC0-4F7F-45B0-83EA-AE736AD871CB}" type="presOf" srcId="{CEF99822-89F0-483A-8D59-C9662EA2C673}" destId="{10083DBC-2400-443B-81CC-6FDA6319BDBC}" srcOrd="0" destOrd="0" presId="urn:microsoft.com/office/officeart/2005/8/layout/radial4"/>
    <dgm:cxn modelId="{39CB7E3A-D6FD-498B-A857-4396E7DD6C18}" type="presOf" srcId="{DFE349C1-EDCC-4D62-A847-2EF5466BD9AA}" destId="{C831E47D-D412-4BFD-B932-6664E7180BBB}" srcOrd="0" destOrd="0" presId="urn:microsoft.com/office/officeart/2005/8/layout/radial4"/>
    <dgm:cxn modelId="{A2362F81-CBE4-4803-B220-B709BDB002F0}" type="presOf" srcId="{B5969914-B348-4C63-B4DF-3DCCF588962F}" destId="{80141068-5125-425D-8AD1-E11AB49B4784}" srcOrd="0" destOrd="0" presId="urn:microsoft.com/office/officeart/2005/8/layout/radial4"/>
    <dgm:cxn modelId="{7C231B5D-7D1F-4B40-8CC3-FF79A6453B13}" srcId="{7E63284B-1B3A-4049-8B4D-1F716D83922E}" destId="{CEF99822-89F0-483A-8D59-C9662EA2C673}" srcOrd="2" destOrd="0" parTransId="{DFE349C1-EDCC-4D62-A847-2EF5466BD9AA}" sibTransId="{0E30E9C5-FB22-4876-8AC7-C4B5244F6101}"/>
    <dgm:cxn modelId="{66FD8892-6BA8-4A1D-AAF9-984E27C84FDF}" srcId="{7E63284B-1B3A-4049-8B4D-1F716D83922E}" destId="{296AEB90-1150-4B42-8C38-6966F2D83811}" srcOrd="0" destOrd="0" parTransId="{B7D1C593-6B34-40CF-A2FE-AB6FB505FAC2}" sibTransId="{0E4CAD0C-6BE1-415D-BB4C-C3BCE7085889}"/>
    <dgm:cxn modelId="{1747F59E-DAF9-485E-8F78-C30E1F0EBADD}" srcId="{7E63284B-1B3A-4049-8B4D-1F716D83922E}" destId="{E2A932EA-D188-4E90-B66B-EA601A99DC72}" srcOrd="1" destOrd="0" parTransId="{4DD60B57-2630-4702-9991-CA504E5DCE76}" sibTransId="{D4550477-6DE5-4324-BF49-80C38BD7358C}"/>
    <dgm:cxn modelId="{AB30D129-140E-4CDA-AE5C-BB54FD46E76E}" type="presOf" srcId="{B7D1C593-6B34-40CF-A2FE-AB6FB505FAC2}" destId="{E5232B30-C5DE-47AB-A1CD-DCA3915AE3B4}" srcOrd="0" destOrd="0" presId="urn:microsoft.com/office/officeart/2005/8/layout/radial4"/>
    <dgm:cxn modelId="{1DEF6951-BD54-4BC3-8851-BD11A065FCBC}" type="presOf" srcId="{28733DA8-FD37-4A15-94EF-B6BC27ED4468}" destId="{23E894B9-307A-4F82-B478-3571474FBE17}" srcOrd="0" destOrd="0" presId="urn:microsoft.com/office/officeart/2005/8/layout/radial4"/>
    <dgm:cxn modelId="{451942F0-5F9B-4738-9E9E-D924E7B9E404}" type="presOf" srcId="{5F47EA3C-4A89-4EBE-98A8-6BAFBA800C76}" destId="{DB91DFDE-7701-490B-99A9-08BB5A48568F}" srcOrd="0" destOrd="0" presId="urn:microsoft.com/office/officeart/2005/8/layout/radial4"/>
    <dgm:cxn modelId="{3F30A0F6-4FC3-4FE3-8126-792389BE44B4}" type="presParOf" srcId="{DB91DFDE-7701-490B-99A9-08BB5A48568F}" destId="{1FE1BB6D-525D-4B5A-B36D-BA0E3DD1170B}" srcOrd="0" destOrd="0" presId="urn:microsoft.com/office/officeart/2005/8/layout/radial4"/>
    <dgm:cxn modelId="{BA3640CD-8BF5-42D9-878C-A688C0DDE603}" type="presParOf" srcId="{DB91DFDE-7701-490B-99A9-08BB5A48568F}" destId="{E5232B30-C5DE-47AB-A1CD-DCA3915AE3B4}" srcOrd="1" destOrd="0" presId="urn:microsoft.com/office/officeart/2005/8/layout/radial4"/>
    <dgm:cxn modelId="{8243A2D7-03A4-4B61-AEDB-C317B7A9F924}" type="presParOf" srcId="{DB91DFDE-7701-490B-99A9-08BB5A48568F}" destId="{C7F00AE7-B595-42D0-9FD4-3DD866597080}" srcOrd="2" destOrd="0" presId="urn:microsoft.com/office/officeart/2005/8/layout/radial4"/>
    <dgm:cxn modelId="{090D783C-6AF8-4830-A4A9-4DA7A4EA1ACB}" type="presParOf" srcId="{DB91DFDE-7701-490B-99A9-08BB5A48568F}" destId="{72DAB867-6E4E-4E75-8FFA-008E5E1D264A}" srcOrd="3" destOrd="0" presId="urn:microsoft.com/office/officeart/2005/8/layout/radial4"/>
    <dgm:cxn modelId="{955AD1AA-44E9-4CB3-978D-A419893232DD}" type="presParOf" srcId="{DB91DFDE-7701-490B-99A9-08BB5A48568F}" destId="{7AAD1BD1-1762-480D-A7B0-AA7121C02005}" srcOrd="4" destOrd="0" presId="urn:microsoft.com/office/officeart/2005/8/layout/radial4"/>
    <dgm:cxn modelId="{95BCE4D5-B395-4A24-B8A2-C2B570B73CEA}" type="presParOf" srcId="{DB91DFDE-7701-490B-99A9-08BB5A48568F}" destId="{C831E47D-D412-4BFD-B932-6664E7180BBB}" srcOrd="5" destOrd="0" presId="urn:microsoft.com/office/officeart/2005/8/layout/radial4"/>
    <dgm:cxn modelId="{697818BC-F715-45B3-BBC2-130FA38EF6AE}" type="presParOf" srcId="{DB91DFDE-7701-490B-99A9-08BB5A48568F}" destId="{10083DBC-2400-443B-81CC-6FDA6319BDBC}" srcOrd="6" destOrd="0" presId="urn:microsoft.com/office/officeart/2005/8/layout/radial4"/>
    <dgm:cxn modelId="{22E35C07-1D99-4B34-8A46-40D3E26A2ECA}" type="presParOf" srcId="{DB91DFDE-7701-490B-99A9-08BB5A48568F}" destId="{23E894B9-307A-4F82-B478-3571474FBE17}" srcOrd="7" destOrd="0" presId="urn:microsoft.com/office/officeart/2005/8/layout/radial4"/>
    <dgm:cxn modelId="{AD6864C3-C91C-4B4F-A0E8-CB3CE4999E33}" type="presParOf" srcId="{DB91DFDE-7701-490B-99A9-08BB5A48568F}" destId="{80141068-5125-425D-8AD1-E11AB49B4784}" srcOrd="8" destOrd="0" presId="urn:microsoft.com/office/officeart/2005/8/layout/radial4"/>
  </dgm:cxnLst>
  <dgm:bg/>
  <dgm:whole/>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atin typeface="Arial" charset="0"/>
                <a:ea typeface="+mn-ea"/>
                <a:cs typeface="Arial" charset="0"/>
              </a:defRPr>
            </a:lvl1pPr>
          </a:lstStyle>
          <a:p>
            <a:pPr>
              <a:defRPr/>
            </a:pPr>
            <a:endParaRPr lang="en-US" altLang="zh-TW"/>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Arial" charset="0"/>
                <a:ea typeface="+mn-ea"/>
                <a:cs typeface="Arial" charset="0"/>
              </a:defRPr>
            </a:lvl1pPr>
          </a:lstStyle>
          <a:p>
            <a:pPr>
              <a:defRPr/>
            </a:pPr>
            <a:endParaRPr lang="en-US" altLang="zh-TW"/>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atin typeface="Arial" charset="0"/>
                <a:ea typeface="+mn-ea"/>
                <a:cs typeface="Arial" charset="0"/>
              </a:defRPr>
            </a:lvl1pPr>
          </a:lstStyle>
          <a:p>
            <a:pPr>
              <a:defRPr/>
            </a:pPr>
            <a:endParaRPr lang="en-US" altLang="zh-TW"/>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atin typeface="Arial" charset="0"/>
                <a:ea typeface="+mn-ea"/>
                <a:cs typeface="Arial" charset="0"/>
              </a:defRPr>
            </a:lvl1pPr>
          </a:lstStyle>
          <a:p>
            <a:pPr>
              <a:defRPr/>
            </a:pPr>
            <a:fld id="{9F634FEC-C1DD-4AE9-A7B8-65910AFF8878}" type="slidenum">
              <a:rPr lang="en-US" altLang="zh-TW"/>
              <a:pPr>
                <a:defRPr/>
              </a:pPr>
              <a:t>‹#›</a:t>
            </a:fld>
            <a:endParaRPr lang="en-US" altLang="zh-TW"/>
          </a:p>
        </p:txBody>
      </p:sp>
    </p:spTree>
    <p:extLst>
      <p:ext uri="{BB962C8B-B14F-4D97-AF65-F5344CB8AC3E}">
        <p14:creationId xmlns="" xmlns:p14="http://schemas.microsoft.com/office/powerpoint/2010/main" val="3361423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18498DA-9150-4846-941F-FFA1B26E0057}" type="datetimeFigureOut">
              <a:rPr lang="zh-TW" altLang="en-US"/>
              <a:pPr>
                <a:defRPr/>
              </a:pPr>
              <a:t>2013/1/7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22147B38-2CA9-4C2A-B6F7-453E6372BEE3}" type="slidenum">
              <a:rPr lang="zh-TW" altLang="en-US"/>
              <a:pPr>
                <a:defRPr/>
              </a:pPr>
              <a:t>‹#›</a:t>
            </a:fld>
            <a:endParaRPr lang="zh-TW" altLang="en-US"/>
          </a:p>
        </p:txBody>
      </p:sp>
    </p:spTree>
    <p:extLst>
      <p:ext uri="{BB962C8B-B14F-4D97-AF65-F5344CB8AC3E}">
        <p14:creationId xmlns="" xmlns:p14="http://schemas.microsoft.com/office/powerpoint/2010/main" val="2970562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lnSpcReduction="10000"/>
          </a:bodyPr>
          <a:lstStyle/>
          <a:p>
            <a:pPr>
              <a:defRPr/>
            </a:pPr>
            <a:r>
              <a:rPr lang="zh-TW" altLang="en-US" dirty="0" smtClean="0"/>
              <a:t> </a:t>
            </a:r>
            <a:endParaRPr lang="zh-TW" altLang="en-US" dirty="0"/>
          </a:p>
        </p:txBody>
      </p:sp>
      <p:sp>
        <p:nvSpPr>
          <p:cNvPr id="4915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B5E7D6-ABC0-4641-B396-CC0BAE1F323E}" type="slidenum">
              <a:rPr lang="zh-TW" altLang="en-US" smtClean="0"/>
              <a:pPr/>
              <a:t>10</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11</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12</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13</a:t>
            </a:fld>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14</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15</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7347" name="備忘稿版面配置區 2"/>
          <p:cNvSpPr>
            <a:spLocks noGrp="1"/>
          </p:cNvSpPr>
          <p:nvPr>
            <p:ph type="body" idx="1"/>
          </p:nvPr>
        </p:nvSpPr>
        <p:spPr bwMode="auto">
          <a:noFill/>
        </p:spPr>
        <p:txBody>
          <a:bodyPr wrap="square" numCol="1" anchor="t" anchorCtr="0" compatLnSpc="1">
            <a:prstTxWarp prst="textNoShape">
              <a:avLst/>
            </a:prstTxWarp>
          </a:bodyPr>
          <a:lstStyle/>
          <a:p>
            <a:pPr>
              <a:buBlip>
                <a:blip r:embed="rId3"/>
              </a:buBlip>
            </a:pPr>
            <a:r>
              <a:rPr lang="en-US" altLang="zh-TW" dirty="0" smtClean="0"/>
              <a:t>Bases through out ASEAN region    </a:t>
            </a:r>
          </a:p>
          <a:p>
            <a:pPr>
              <a:buBlip>
                <a:blip r:embed="rId3"/>
              </a:buBlip>
            </a:pPr>
            <a:r>
              <a:rPr lang="en-US" altLang="zh-TW" dirty="0" smtClean="0"/>
              <a:t>specializes in its own main products</a:t>
            </a:r>
          </a:p>
          <a:p>
            <a:pPr>
              <a:buBlip>
                <a:blip r:embed="rId3"/>
              </a:buBlip>
            </a:pPr>
            <a:r>
              <a:rPr lang="en-US" altLang="zh-TW" dirty="0" smtClean="0"/>
              <a:t>HACCP and EEC certification standards</a:t>
            </a:r>
          </a:p>
          <a:p>
            <a:pPr>
              <a:spcBef>
                <a:spcPct val="0"/>
              </a:spcBef>
            </a:pPr>
            <a:endParaRPr lang="en-US" altLang="zh-TW"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altLang="zh-TW" dirty="0" smtClean="0"/>
              <a:t>(China, Thailand, Myanmar, and Vietnam)</a:t>
            </a:r>
            <a:endParaRPr lang="zh-TW" altLang="en-US" dirty="0" smtClean="0"/>
          </a:p>
          <a:p>
            <a:pPr>
              <a:spcBef>
                <a:spcPct val="0"/>
              </a:spcBef>
            </a:pPr>
            <a:endParaRPr lang="zh-TW" altLang="en-US" dirty="0" smtClean="0"/>
          </a:p>
        </p:txBody>
      </p:sp>
      <p:sp>
        <p:nvSpPr>
          <p:cNvPr id="5734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62081-5177-4266-8A06-5B4FB024C22B}" type="slidenum">
              <a:rPr lang="zh-TW" altLang="en-US" smtClean="0"/>
              <a:pPr/>
              <a:t>21</a:t>
            </a:fld>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734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5734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62081-5177-4266-8A06-5B4FB024C22B}" type="slidenum">
              <a:rPr lang="zh-TW" altLang="en-US" smtClean="0"/>
              <a:pPr/>
              <a:t>22</a:t>
            </a:fld>
            <a:endParaRPr lang="en-US"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solidFill>
                  <a:schemeClr val="tx1"/>
                </a:solidFill>
                <a:latin typeface="標楷體" pitchFamily="65" charset="-120"/>
                <a:ea typeface="標楷體" pitchFamily="65" charset="-120"/>
                <a:cs typeface="+mn-cs"/>
              </a:rPr>
              <a:t>Added value products</a:t>
            </a:r>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24</a:t>
            </a:fld>
            <a:endParaRPr lang="zh-TW" altLang="en-US"/>
          </a:p>
        </p:txBody>
      </p:sp>
    </p:spTree>
    <p:extLst>
      <p:ext uri="{BB962C8B-B14F-4D97-AF65-F5344CB8AC3E}">
        <p14:creationId xmlns="" xmlns:p14="http://schemas.microsoft.com/office/powerpoint/2010/main" val="325376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710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71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8A3C67-3BCA-4081-8DC0-8D02BD924841}" type="slidenum">
              <a:rPr lang="zh-TW" altLang="en-US" smtClean="0"/>
              <a:pPr/>
              <a:t>2</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extended its Marketing, Sales, and Services around the globe, with strong market coverage in the North America, Central America, and Europe. Currently there are 12 BUs scattered around Taiwan, USA, Australia, Thailand, Vietnam, Myanmar, and with a goal of adding one new BU per year, whether it be manufacturing, marketing &amp; sales, and/or logistic services.</a:t>
            </a:r>
            <a:endParaRPr lang="zh-TW" altLang="en-US" dirty="0" smtClean="0"/>
          </a:p>
        </p:txBody>
      </p:sp>
      <p:sp>
        <p:nvSpPr>
          <p:cNvPr id="4" name="投影片編號版面配置區 3"/>
          <p:cNvSpPr>
            <a:spLocks noGrp="1"/>
          </p:cNvSpPr>
          <p:nvPr>
            <p:ph type="sldNum" sz="quarter" idx="10"/>
          </p:nvPr>
        </p:nvSpPr>
        <p:spPr/>
        <p:txBody>
          <a:bodyPr/>
          <a:lstStyle/>
          <a:p>
            <a:fld id="{5872EF3C-DA97-4147-BFF6-32BBF78C03B9}" type="slidenum">
              <a:rPr lang="zh-TW" altLang="en-US" smtClean="0"/>
              <a:pPr/>
              <a:t>26</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7347"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sz="1200" kern="1200" baseline="0" dirty="0" smtClean="0">
                <a:solidFill>
                  <a:schemeClr val="tx1"/>
                </a:solidFill>
                <a:latin typeface="+mn-lt"/>
                <a:ea typeface="+mn-ea"/>
                <a:cs typeface="+mn-cs"/>
              </a:rPr>
              <a:t>以冷凍水產外銷為主要業務，目前海內外擁有</a:t>
            </a:r>
            <a:r>
              <a:rPr lang="en-US" altLang="zh-TW" sz="1200" kern="1200" baseline="0" dirty="0" smtClean="0">
                <a:solidFill>
                  <a:schemeClr val="tx1"/>
                </a:solidFill>
                <a:latin typeface="+mn-lt"/>
                <a:ea typeface="+mn-ea"/>
                <a:cs typeface="+mn-cs"/>
              </a:rPr>
              <a:t>8</a:t>
            </a:r>
            <a:r>
              <a:rPr lang="zh-TW" altLang="en-US" sz="1200" kern="1200" baseline="0" dirty="0" smtClean="0">
                <a:solidFill>
                  <a:schemeClr val="tx1"/>
                </a:solidFill>
                <a:latin typeface="+mn-lt"/>
                <a:ea typeface="+mn-ea"/>
                <a:cs typeface="+mn-cs"/>
              </a:rPr>
              <a:t>個生產工廠，分別為台灣嘉豐廠、台灣低溫物流中心、海南省海南廠、廣東省南海廠、廣東省廉江廠、緬甸廠、泰國</a:t>
            </a:r>
            <a:r>
              <a:rPr lang="en-US" altLang="zh-TW" sz="1200" kern="1200" baseline="0" dirty="0" smtClean="0">
                <a:solidFill>
                  <a:schemeClr val="tx1"/>
                </a:solidFill>
                <a:latin typeface="+mn-lt"/>
                <a:ea typeface="+mn-ea"/>
                <a:cs typeface="+mn-cs"/>
              </a:rPr>
              <a:t>TMS</a:t>
            </a:r>
            <a:r>
              <a:rPr lang="zh-TW" altLang="en-US" sz="1200" kern="1200" baseline="0" dirty="0" smtClean="0">
                <a:solidFill>
                  <a:schemeClr val="tx1"/>
                </a:solidFill>
                <a:latin typeface="+mn-lt"/>
                <a:ea typeface="+mn-ea"/>
                <a:cs typeface="+mn-cs"/>
              </a:rPr>
              <a:t>廠以及越南廠，</a:t>
            </a:r>
            <a:r>
              <a:rPr lang="en-US" altLang="zh-TW" sz="1200" kern="1200" baseline="0" dirty="0" smtClean="0">
                <a:solidFill>
                  <a:schemeClr val="tx1"/>
                </a:solidFill>
                <a:latin typeface="+mn-lt"/>
                <a:ea typeface="+mn-ea"/>
                <a:cs typeface="+mn-cs"/>
              </a:rPr>
              <a:t>3</a:t>
            </a:r>
            <a:r>
              <a:rPr lang="zh-TW" altLang="en-US" sz="1200" kern="1200" baseline="0" dirty="0" smtClean="0">
                <a:solidFill>
                  <a:schemeClr val="tx1"/>
                </a:solidFill>
                <a:latin typeface="+mn-lt"/>
                <a:ea typeface="+mn-ea"/>
                <a:cs typeface="+mn-cs"/>
              </a:rPr>
              <a:t>個行銷公司，目前共有</a:t>
            </a:r>
            <a:r>
              <a:rPr lang="en-US" altLang="zh-TW" sz="1200" kern="1200" baseline="0" dirty="0" smtClean="0">
                <a:solidFill>
                  <a:schemeClr val="tx1"/>
                </a:solidFill>
                <a:latin typeface="+mn-lt"/>
                <a:ea typeface="+mn-ea"/>
                <a:cs typeface="+mn-cs"/>
              </a:rPr>
              <a:t>12</a:t>
            </a:r>
            <a:r>
              <a:rPr lang="zh-TW" altLang="en-US" sz="1200" kern="1200" baseline="0" dirty="0" smtClean="0">
                <a:solidFill>
                  <a:schemeClr val="tx1"/>
                </a:solidFill>
                <a:latin typeface="+mn-lt"/>
                <a:ea typeface="+mn-ea"/>
                <a:cs typeface="+mn-cs"/>
              </a:rPr>
              <a:t>個策略性的事業單位，分佈於台灣、美國、澳洲、中國大陸、泰國、越南、緬甸</a:t>
            </a:r>
            <a:endParaRPr lang="en-US" altLang="zh-TW" sz="1200" kern="1200" baseline="0" dirty="0" smtClean="0">
              <a:solidFill>
                <a:schemeClr val="tx1"/>
              </a:solidFill>
              <a:latin typeface="+mn-lt"/>
              <a:ea typeface="+mn-ea"/>
              <a:cs typeface="+mn-cs"/>
            </a:endParaRPr>
          </a:p>
          <a:p>
            <a:r>
              <a:rPr lang="zh-TW" altLang="en-US" sz="1200" kern="1200" baseline="0" dirty="0" smtClean="0">
                <a:solidFill>
                  <a:schemeClr val="tx1"/>
                </a:solidFill>
                <a:latin typeface="+mn-lt"/>
                <a:ea typeface="+mn-ea"/>
                <a:cs typeface="+mn-cs"/>
              </a:rPr>
              <a:t>除了生產水產品外配合全台最大的</a:t>
            </a:r>
            <a:r>
              <a:rPr lang="en-US" altLang="zh-TW" sz="1200" kern="1200" baseline="0" dirty="0" smtClean="0">
                <a:solidFill>
                  <a:schemeClr val="tx1"/>
                </a:solidFill>
                <a:latin typeface="+mn-lt"/>
                <a:ea typeface="+mn-ea"/>
                <a:cs typeface="+mn-cs"/>
              </a:rPr>
              <a:t>GPS</a:t>
            </a:r>
            <a:r>
              <a:rPr lang="zh-TW" altLang="en-US" sz="1200" kern="1200" baseline="0" dirty="0" smtClean="0">
                <a:solidFill>
                  <a:schemeClr val="tx1"/>
                </a:solidFill>
                <a:latin typeface="+mn-lt"/>
                <a:ea typeface="+mn-ea"/>
                <a:cs typeface="+mn-cs"/>
              </a:rPr>
              <a:t>自動化物流中心：所有產品從原料採購→品質驗收→生產加工→製程</a:t>
            </a:r>
            <a:r>
              <a:rPr lang="en-US" altLang="zh-TW" sz="1200" kern="1200" baseline="0" dirty="0" smtClean="0">
                <a:solidFill>
                  <a:schemeClr val="tx1"/>
                </a:solidFill>
                <a:latin typeface="+mn-lt"/>
                <a:ea typeface="+mn-ea"/>
                <a:cs typeface="+mn-cs"/>
              </a:rPr>
              <a:t>/</a:t>
            </a:r>
            <a:r>
              <a:rPr lang="zh-TW" altLang="en-US" sz="1200" kern="1200" baseline="0" dirty="0" smtClean="0">
                <a:solidFill>
                  <a:schemeClr val="tx1"/>
                </a:solidFill>
                <a:latin typeface="+mn-lt"/>
                <a:ea typeface="+mn-ea"/>
                <a:cs typeface="+mn-cs"/>
              </a:rPr>
              <a:t>成品檢驗→儲運管理等一貫化作業</a:t>
            </a:r>
            <a:endParaRPr lang="zh-TW" altLang="en-US" dirty="0" smtClean="0"/>
          </a:p>
          <a:p>
            <a:pPr>
              <a:spcBef>
                <a:spcPct val="0"/>
              </a:spcBef>
            </a:pPr>
            <a:endParaRPr lang="zh-TW" altLang="en-US" dirty="0" smtClean="0"/>
          </a:p>
        </p:txBody>
      </p:sp>
      <p:sp>
        <p:nvSpPr>
          <p:cNvPr id="5734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262081-5177-4266-8A06-5B4FB024C22B}" type="slidenum">
              <a:rPr lang="zh-TW" altLang="en-US" smtClean="0"/>
              <a:pPr/>
              <a:t>27</a:t>
            </a:fld>
            <a:endParaRPr lang="en-US"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710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71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8A3C67-3BCA-4081-8DC0-8D02BD924841}" type="slidenum">
              <a:rPr lang="zh-TW" altLang="en-US" smtClean="0"/>
              <a:pPr/>
              <a:t>28</a:t>
            </a:fld>
            <a:endParaRPr lang="zh-TW"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smtClean="0"/>
              <a:t>何謂長鞭效應：一個鞭子你稍微一甩，尾端的那個地方的波動就會比較大，而供應鏈的尾端就是上游，</a:t>
            </a:r>
          </a:p>
          <a:p>
            <a:r>
              <a:rPr lang="zh-TW" altLang="en-US" smtClean="0"/>
              <a:t>愈往上游走，波動就愈大</a:t>
            </a:r>
            <a:r>
              <a:rPr lang="en-US" altLang="zh-TW" smtClean="0"/>
              <a:t>~</a:t>
            </a:r>
          </a:p>
          <a:p>
            <a:endParaRPr lang="en-US"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36</a:t>
            </a:fld>
            <a:endParaRPr lang="zh-TW" altLang="en-US"/>
          </a:p>
        </p:txBody>
      </p:sp>
    </p:spTree>
    <p:extLst>
      <p:ext uri="{BB962C8B-B14F-4D97-AF65-F5344CB8AC3E}">
        <p14:creationId xmlns="" xmlns:p14="http://schemas.microsoft.com/office/powerpoint/2010/main" val="2727148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C3D9815-5146-44D4-A92C-62092B685D55}" type="slidenum">
              <a:rPr lang="zh-TW" altLang="en-US" smtClean="0"/>
              <a:pPr>
                <a:defRPr/>
              </a:pPr>
              <a:t>37</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魚獲物鮮度下降最大因素是細菌，故應即刻進行低溫處理，白鯧夏季八小時就不新鮮，冬天則十六小時，但於</a:t>
            </a:r>
            <a:r>
              <a:rPr lang="en-US" altLang="zh-TW" dirty="0" smtClean="0"/>
              <a:t>0-3℃</a:t>
            </a:r>
            <a:r>
              <a:rPr lang="zh-TW" altLang="en-US" dirty="0" smtClean="0"/>
              <a:t>可維持十六天。</a:t>
            </a:r>
          </a:p>
          <a:p>
            <a:r>
              <a:rPr lang="zh-TW" altLang="en-US" dirty="0" smtClean="0"/>
              <a:t>避免微生物污染原則：減少魚獲物與其他物體接觸之機會與次數、減少魚獲物需接觸物體之細菌、不使污染菌繁殖生長。</a:t>
            </a:r>
          </a:p>
          <a:p>
            <a:r>
              <a:rPr lang="zh-TW" altLang="en-US" dirty="0" smtClean="0"/>
              <a:t>降低魚獲物內在酵素作用、外在污染機會、油脂氧化等可達保鮮效果。</a:t>
            </a:r>
          </a:p>
          <a:p>
            <a:r>
              <a:rPr lang="zh-TW" altLang="en-US" dirty="0" smtClean="0"/>
              <a:t>保鮮</a:t>
            </a:r>
            <a:r>
              <a:rPr lang="en-US" altLang="zh-TW" dirty="0" smtClean="0"/>
              <a:t>3C</a:t>
            </a:r>
          </a:p>
          <a:p>
            <a:pPr lvl="1"/>
            <a:r>
              <a:rPr lang="zh-TW" altLang="en-US" dirty="0" smtClean="0"/>
              <a:t>保冷</a:t>
            </a:r>
            <a:r>
              <a:rPr lang="en-US" altLang="zh-TW" dirty="0" smtClean="0"/>
              <a:t>(keep it Cool)</a:t>
            </a:r>
          </a:p>
          <a:p>
            <a:pPr lvl="1"/>
            <a:r>
              <a:rPr lang="zh-TW" altLang="en-US" dirty="0" smtClean="0"/>
              <a:t>包裝</a:t>
            </a:r>
            <a:r>
              <a:rPr lang="en-US" altLang="zh-TW" dirty="0" smtClean="0"/>
              <a:t>(keep it Covered)</a:t>
            </a:r>
          </a:p>
          <a:p>
            <a:pPr lvl="1"/>
            <a:r>
              <a:rPr lang="zh-TW" altLang="en-US" dirty="0" smtClean="0"/>
              <a:t>清潔</a:t>
            </a:r>
            <a:r>
              <a:rPr lang="en-US" altLang="zh-TW" dirty="0" smtClean="0"/>
              <a:t>(keep it Clean)</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43</a:t>
            </a:fld>
            <a:endParaRPr lang="zh-TW" altLang="en-US"/>
          </a:p>
        </p:txBody>
      </p:sp>
    </p:spTree>
    <p:extLst>
      <p:ext uri="{BB962C8B-B14F-4D97-AF65-F5344CB8AC3E}">
        <p14:creationId xmlns="" xmlns:p14="http://schemas.microsoft.com/office/powerpoint/2010/main" val="208754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Font typeface="Wingdings" pitchFamily="2" charset="2"/>
              <a:buChar char="n"/>
            </a:pPr>
            <a:r>
              <a:rPr lang="zh-TW" altLang="en-US" sz="1200" kern="1200" dirty="0" smtClean="0">
                <a:solidFill>
                  <a:schemeClr val="tx1"/>
                </a:solidFill>
                <a:latin typeface="標楷體" pitchFamily="65" charset="-120"/>
                <a:ea typeface="標楷體" pitchFamily="65" charset="-120"/>
                <a:cs typeface="+mn-cs"/>
              </a:rPr>
              <a:t>嘉豐低溫物流：品質、服務、創新</a:t>
            </a:r>
            <a:endParaRPr kumimoji="0" lang="en-US" altLang="zh-TW" dirty="0" smtClean="0">
              <a:latin typeface="標楷體" pitchFamily="65" charset="-120"/>
              <a:ea typeface="標楷體" pitchFamily="65" charset="-120"/>
            </a:endParaRPr>
          </a:p>
          <a:p>
            <a:pPr>
              <a:buFont typeface="Wingdings" pitchFamily="2" charset="2"/>
              <a:buChar char="n"/>
            </a:pPr>
            <a:r>
              <a:rPr kumimoji="0" lang="zh-TW" altLang="en-US" dirty="0" smtClean="0">
                <a:latin typeface="標楷體" pitchFamily="65" charset="-120"/>
                <a:ea typeface="標楷體" pitchFamily="65" charset="-120"/>
              </a:rPr>
              <a:t>成立於</a:t>
            </a:r>
            <a:r>
              <a:rPr kumimoji="0" lang="en-US" altLang="zh-TW" dirty="0" smtClean="0">
                <a:latin typeface="標楷體" pitchFamily="65" charset="-120"/>
                <a:ea typeface="標楷體" pitchFamily="65" charset="-120"/>
              </a:rPr>
              <a:t>1984</a:t>
            </a:r>
            <a:r>
              <a:rPr kumimoji="0" lang="zh-TW" altLang="en-US" dirty="0" smtClean="0">
                <a:latin typeface="標楷體" pitchFamily="65" charset="-120"/>
                <a:ea typeface="標楷體" pitchFamily="65" charset="-120"/>
              </a:rPr>
              <a:t>年</a:t>
            </a:r>
          </a:p>
          <a:p>
            <a:pPr>
              <a:buFont typeface="Wingdings" pitchFamily="2" charset="2"/>
              <a:buChar char="n"/>
            </a:pPr>
            <a:r>
              <a:rPr kumimoji="0" lang="zh-TW" altLang="en-US" dirty="0" smtClean="0">
                <a:latin typeface="標楷體" pitchFamily="65" charset="-120"/>
                <a:ea typeface="標楷體" pitchFamily="65" charset="-120"/>
              </a:rPr>
              <a:t>特色：便利性、功能性、電腦化、管理性、安全性</a:t>
            </a:r>
          </a:p>
          <a:p>
            <a:pPr>
              <a:buFont typeface="Wingdings" pitchFamily="2" charset="2"/>
              <a:buChar char="n"/>
            </a:pPr>
            <a:r>
              <a:rPr kumimoji="0" lang="zh-TW" altLang="en-US" dirty="0" smtClean="0">
                <a:latin typeface="標楷體" pitchFamily="65" charset="-120"/>
                <a:ea typeface="標楷體" pitchFamily="65" charset="-120"/>
              </a:rPr>
              <a:t>建立垂直整合的供應鏈</a:t>
            </a:r>
          </a:p>
          <a:p>
            <a:pPr>
              <a:buFont typeface="Wingdings" pitchFamily="2" charset="2"/>
              <a:buChar char="n"/>
            </a:pPr>
            <a:r>
              <a:rPr kumimoji="0" lang="en-US" altLang="zh-TW" dirty="0" smtClean="0">
                <a:latin typeface="標楷體" pitchFamily="65" charset="-120"/>
                <a:ea typeface="標楷體" pitchFamily="65" charset="-120"/>
              </a:rPr>
              <a:t>IT</a:t>
            </a:r>
            <a:r>
              <a:rPr kumimoji="0" lang="zh-TW" altLang="en-US" dirty="0" smtClean="0">
                <a:latin typeface="標楷體" pitchFamily="65" charset="-120"/>
                <a:ea typeface="標楷體" pitchFamily="65" charset="-120"/>
              </a:rPr>
              <a:t>技術成為物流業成功的關鍵</a:t>
            </a:r>
            <a:endParaRPr kumimoji="0" lang="zh-TW" altLang="en-US" dirty="0">
              <a:latin typeface="標楷體" pitchFamily="65" charset="-120"/>
              <a:ea typeface="標楷體" pitchFamily="65" charset="-120"/>
            </a:endParaRPr>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44</a:t>
            </a:fld>
            <a:endParaRPr lang="zh-TW" altLang="en-US"/>
          </a:p>
        </p:txBody>
      </p:sp>
    </p:spTree>
    <p:extLst>
      <p:ext uri="{BB962C8B-B14F-4D97-AF65-F5344CB8AC3E}">
        <p14:creationId xmlns="" xmlns:p14="http://schemas.microsoft.com/office/powerpoint/2010/main" val="245019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3</a:t>
            </a:fld>
            <a:endParaRPr lang="zh-TW"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 在高雄建置一座包括運銷、倉儲、加工、物流功能的大型農畜水產品低溫物流中心，</a:t>
            </a:r>
          </a:p>
          <a:p>
            <a:r>
              <a:rPr lang="zh-TW" altLang="en-US" dirty="0" smtClean="0"/>
              <a:t>總投資額</a:t>
            </a:r>
            <a:r>
              <a:rPr lang="en-US" altLang="zh-TW" dirty="0" smtClean="0"/>
              <a:t>10 </a:t>
            </a:r>
            <a:r>
              <a:rPr lang="zh-TW" altLang="en-US" dirty="0" smtClean="0"/>
              <a:t>億元。</a:t>
            </a:r>
          </a:p>
          <a:p>
            <a:r>
              <a:rPr lang="zh-TW" altLang="en-US" dirty="0" smtClean="0"/>
              <a:t>－佔地</a:t>
            </a:r>
            <a:r>
              <a:rPr lang="en-US" altLang="zh-TW" dirty="0" smtClean="0"/>
              <a:t>10,000 </a:t>
            </a:r>
            <a:r>
              <a:rPr lang="zh-TW" altLang="en-US" dirty="0" smtClean="0"/>
              <a:t>坪</a:t>
            </a:r>
          </a:p>
          <a:p>
            <a:r>
              <a:rPr lang="zh-TW" altLang="en-US" dirty="0" smtClean="0"/>
              <a:t>－儲位</a:t>
            </a:r>
            <a:r>
              <a:rPr lang="en-US" altLang="zh-TW" dirty="0" smtClean="0"/>
              <a:t>10,000 </a:t>
            </a:r>
            <a:r>
              <a:rPr lang="zh-TW" altLang="en-US" dirty="0" smtClean="0"/>
              <a:t>標準棧板</a:t>
            </a:r>
          </a:p>
          <a:p>
            <a:r>
              <a:rPr lang="zh-TW" altLang="en-US" dirty="0" smtClean="0"/>
              <a:t>－容量約</a:t>
            </a:r>
            <a:r>
              <a:rPr lang="en-US" altLang="zh-TW" dirty="0" smtClean="0"/>
              <a:t>10,000 </a:t>
            </a:r>
            <a:r>
              <a:rPr lang="zh-TW" altLang="en-US" dirty="0" smtClean="0"/>
              <a:t>噸</a:t>
            </a:r>
          </a:p>
          <a:p>
            <a:r>
              <a:rPr lang="zh-TW" altLang="en-US" dirty="0" smtClean="0"/>
              <a:t>－蔬果冷藏及理貨區</a:t>
            </a:r>
            <a:r>
              <a:rPr lang="en-US" altLang="zh-TW" dirty="0" smtClean="0"/>
              <a:t>2,800 </a:t>
            </a:r>
            <a:r>
              <a:rPr lang="zh-TW" altLang="en-US" dirty="0" smtClean="0"/>
              <a:t>坪</a:t>
            </a:r>
          </a:p>
          <a:p>
            <a:r>
              <a:rPr lang="zh-TW" altLang="en-US" dirty="0" smtClean="0"/>
              <a:t>◎ 建置</a:t>
            </a:r>
            <a:r>
              <a:rPr lang="en-US" altLang="zh-TW" dirty="0" smtClean="0"/>
              <a:t>ERP,WMS,TMS </a:t>
            </a:r>
            <a:r>
              <a:rPr lang="zh-TW" altLang="en-US" dirty="0" smtClean="0"/>
              <a:t>等資訊系統，強化競爭力，並導入知識管理系統與</a:t>
            </a:r>
            <a:r>
              <a:rPr lang="en-US" altLang="zh-TW" dirty="0" smtClean="0"/>
              <a:t>e-learning </a:t>
            </a:r>
            <a:r>
              <a:rPr lang="zh-TW" altLang="en-US" dirty="0" smtClean="0"/>
              <a:t>提昇</a:t>
            </a:r>
          </a:p>
          <a:p>
            <a:r>
              <a:rPr lang="zh-TW" altLang="en-US" dirty="0" smtClean="0"/>
              <a:t>員工核心能力，並整合資訊提供貨主即時化之單據追蹤與庫存資訊。</a:t>
            </a:r>
          </a:p>
          <a:p>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45</a:t>
            </a:fld>
            <a:endParaRPr lang="zh-TW" altLang="en-US"/>
          </a:p>
        </p:txBody>
      </p:sp>
    </p:spTree>
    <p:extLst>
      <p:ext uri="{BB962C8B-B14F-4D97-AF65-F5344CB8AC3E}">
        <p14:creationId xmlns="" xmlns:p14="http://schemas.microsoft.com/office/powerpoint/2010/main" val="2182022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即時車況：</a:t>
            </a:r>
            <a:endParaRPr lang="en-US" altLang="zh-TW" dirty="0" smtClean="0"/>
          </a:p>
          <a:p>
            <a:pPr marL="228600" indent="-228600">
              <a:buAutoNum type="arabicPeriod"/>
            </a:pPr>
            <a:r>
              <a:rPr lang="zh-TW" altLang="en-US" dirty="0" smtClean="0"/>
              <a:t>即時貨況：</a:t>
            </a:r>
            <a:endParaRPr lang="en-US" altLang="zh-TW" dirty="0" smtClean="0"/>
          </a:p>
          <a:p>
            <a:pPr marL="228600" indent="-228600">
              <a:buAutoNum type="arabicPeriod"/>
            </a:pPr>
            <a:r>
              <a:rPr lang="zh-TW" altLang="en-US" dirty="0" smtClean="0"/>
              <a:t>即時溫況：</a:t>
            </a:r>
            <a:endParaRPr lang="en-US" altLang="zh-TW" dirty="0" smtClean="0"/>
          </a:p>
          <a:p>
            <a:pPr marL="228600" indent="-228600">
              <a:buAutoNum type="arabicPeriod"/>
            </a:pPr>
            <a:r>
              <a:rPr lang="zh-TW" altLang="en-US" dirty="0" smtClean="0"/>
              <a:t>整合物流系統：</a:t>
            </a:r>
            <a:endParaRPr lang="en-US" altLang="zh-TW" dirty="0" smtClean="0"/>
          </a:p>
          <a:p>
            <a:pPr marL="228600" indent="-228600">
              <a:buAutoNum type="arabicPeriod"/>
            </a:pPr>
            <a:r>
              <a:rPr lang="zh-TW" altLang="en-US" dirty="0" smtClean="0"/>
              <a:t>顧客即時貨況查詢系統：</a:t>
            </a:r>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52</a:t>
            </a:fld>
            <a:endParaRPr lang="zh-TW" altLang="en-US"/>
          </a:p>
        </p:txBody>
      </p:sp>
    </p:spTree>
    <p:extLst>
      <p:ext uri="{BB962C8B-B14F-4D97-AF65-F5344CB8AC3E}">
        <p14:creationId xmlns="" xmlns:p14="http://schemas.microsoft.com/office/powerpoint/2010/main" val="2787042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國際物流中間商 </a:t>
            </a:r>
            <a:r>
              <a:rPr lang="en-US" altLang="zh-TW" dirty="0" smtClean="0"/>
              <a:t>1.</a:t>
            </a:r>
            <a:r>
              <a:rPr lang="zh-TW" altLang="en-US" dirty="0" smtClean="0"/>
              <a:t>入出關狀況 </a:t>
            </a:r>
            <a:r>
              <a:rPr lang="en-US" altLang="zh-TW" dirty="0" smtClean="0"/>
              <a:t>2.</a:t>
            </a:r>
            <a:r>
              <a:rPr lang="zh-TW" altLang="en-US" dirty="0" smtClean="0"/>
              <a:t>。船期狀況</a:t>
            </a:r>
            <a:endParaRPr lang="en-US" altLang="zh-TW" dirty="0" smtClean="0"/>
          </a:p>
          <a:p>
            <a:r>
              <a:rPr lang="zh-TW" altLang="en-US" dirty="0" smtClean="0"/>
              <a:t>工廠 </a:t>
            </a:r>
            <a:r>
              <a:rPr lang="en-US" altLang="zh-TW" dirty="0" smtClean="0"/>
              <a:t>1.</a:t>
            </a:r>
            <a:r>
              <a:rPr lang="zh-TW" altLang="en-US" dirty="0" smtClean="0"/>
              <a:t>存庫數量 </a:t>
            </a:r>
            <a:r>
              <a:rPr lang="en-US" altLang="zh-TW" dirty="0" smtClean="0"/>
              <a:t>2. </a:t>
            </a:r>
            <a:r>
              <a:rPr lang="zh-TW" altLang="en-US" dirty="0" smtClean="0"/>
              <a:t>生產排程</a:t>
            </a:r>
            <a:endParaRPr lang="en-US" altLang="zh-TW" dirty="0" smtClean="0"/>
          </a:p>
          <a:p>
            <a:r>
              <a:rPr lang="zh-TW" altLang="en-US" dirty="0" smtClean="0"/>
              <a:t>客戶 </a:t>
            </a:r>
            <a:r>
              <a:rPr lang="en-US" altLang="zh-TW" dirty="0" smtClean="0"/>
              <a:t>1.</a:t>
            </a:r>
            <a:r>
              <a:rPr lang="zh-TW" altLang="en-US" dirty="0" smtClean="0"/>
              <a:t>即時貨況 </a:t>
            </a:r>
            <a:r>
              <a:rPr lang="en-US" altLang="zh-TW" dirty="0" smtClean="0"/>
              <a:t>2. </a:t>
            </a:r>
            <a:r>
              <a:rPr lang="zh-TW" altLang="en-US" dirty="0" smtClean="0"/>
              <a:t>決策支援</a:t>
            </a:r>
            <a:endParaRPr lang="en-US" altLang="zh-TW" dirty="0" smtClean="0"/>
          </a:p>
          <a:p>
            <a:r>
              <a:rPr lang="zh-TW" altLang="en-US" dirty="0" smtClean="0"/>
              <a:t>喜豐</a:t>
            </a:r>
            <a:r>
              <a:rPr lang="zh-TW" altLang="en-US" baseline="0" dirty="0" smtClean="0"/>
              <a:t> </a:t>
            </a:r>
            <a:r>
              <a:rPr lang="en-US" altLang="zh-TW" baseline="0" dirty="0" smtClean="0"/>
              <a:t>1.</a:t>
            </a:r>
            <a:r>
              <a:rPr lang="zh-TW" altLang="en-US" baseline="0" dirty="0" smtClean="0"/>
              <a:t>訂單、庫存、貨況管理</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54</a:t>
            </a:fld>
            <a:endParaRPr lang="zh-TW" altLang="en-US"/>
          </a:p>
        </p:txBody>
      </p:sp>
    </p:spTree>
    <p:extLst>
      <p:ext uri="{BB962C8B-B14F-4D97-AF65-F5344CB8AC3E}">
        <p14:creationId xmlns="" xmlns:p14="http://schemas.microsoft.com/office/powerpoint/2010/main" val="1873890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國際物流中間商 </a:t>
            </a:r>
            <a:r>
              <a:rPr lang="en-US" altLang="zh-TW" dirty="0" smtClean="0"/>
              <a:t>1.</a:t>
            </a:r>
            <a:r>
              <a:rPr lang="zh-TW" altLang="en-US" dirty="0" smtClean="0"/>
              <a:t>入出關狀況 </a:t>
            </a:r>
            <a:r>
              <a:rPr lang="en-US" altLang="zh-TW" dirty="0" smtClean="0"/>
              <a:t>2.</a:t>
            </a:r>
            <a:r>
              <a:rPr lang="zh-TW" altLang="en-US" dirty="0" smtClean="0"/>
              <a:t>。船期狀況</a:t>
            </a:r>
            <a:endParaRPr lang="en-US" altLang="zh-TW" dirty="0" smtClean="0"/>
          </a:p>
          <a:p>
            <a:r>
              <a:rPr lang="zh-TW" altLang="en-US" dirty="0" smtClean="0"/>
              <a:t>工廠 </a:t>
            </a:r>
            <a:r>
              <a:rPr lang="en-US" altLang="zh-TW" dirty="0" smtClean="0"/>
              <a:t>1.</a:t>
            </a:r>
            <a:r>
              <a:rPr lang="zh-TW" altLang="en-US" dirty="0" smtClean="0"/>
              <a:t>存庫數量 </a:t>
            </a:r>
            <a:r>
              <a:rPr lang="en-US" altLang="zh-TW" dirty="0" smtClean="0"/>
              <a:t>2. </a:t>
            </a:r>
            <a:r>
              <a:rPr lang="zh-TW" altLang="en-US" dirty="0" smtClean="0"/>
              <a:t>生產排程</a:t>
            </a:r>
            <a:endParaRPr lang="en-US" altLang="zh-TW" dirty="0" smtClean="0"/>
          </a:p>
          <a:p>
            <a:r>
              <a:rPr lang="zh-TW" altLang="en-US" dirty="0" smtClean="0"/>
              <a:t>客戶 </a:t>
            </a:r>
            <a:r>
              <a:rPr lang="en-US" altLang="zh-TW" dirty="0" smtClean="0"/>
              <a:t>1.</a:t>
            </a:r>
            <a:r>
              <a:rPr lang="zh-TW" altLang="en-US" dirty="0" smtClean="0"/>
              <a:t>即時貨況 </a:t>
            </a:r>
            <a:r>
              <a:rPr lang="en-US" altLang="zh-TW" dirty="0" smtClean="0"/>
              <a:t>2. </a:t>
            </a:r>
            <a:r>
              <a:rPr lang="zh-TW" altLang="en-US" dirty="0" smtClean="0"/>
              <a:t>決策支援</a:t>
            </a:r>
            <a:endParaRPr lang="en-US" altLang="zh-TW" dirty="0" smtClean="0"/>
          </a:p>
          <a:p>
            <a:r>
              <a:rPr lang="zh-TW" altLang="en-US" dirty="0" smtClean="0"/>
              <a:t>喜豐</a:t>
            </a:r>
            <a:r>
              <a:rPr lang="zh-TW" altLang="en-US" baseline="0" dirty="0" smtClean="0"/>
              <a:t> </a:t>
            </a:r>
            <a:r>
              <a:rPr lang="en-US" altLang="zh-TW" baseline="0" dirty="0" smtClean="0"/>
              <a:t>1.</a:t>
            </a:r>
            <a:r>
              <a:rPr lang="zh-TW" altLang="en-US" baseline="0" dirty="0" smtClean="0"/>
              <a:t>訂單、庫存、貨況管理</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55</a:t>
            </a:fld>
            <a:endParaRPr lang="zh-TW" altLang="en-US"/>
          </a:p>
        </p:txBody>
      </p:sp>
    </p:spTree>
    <p:extLst>
      <p:ext uri="{BB962C8B-B14F-4D97-AF65-F5344CB8AC3E}">
        <p14:creationId xmlns="" xmlns:p14="http://schemas.microsoft.com/office/powerpoint/2010/main" val="187389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4</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0179" name="備忘稿版面配置區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TW" dirty="0" smtClean="0">
              <a:latin typeface="標楷體" pitchFamily="65" charset="-120"/>
              <a:ea typeface="標楷體" pitchFamily="65" charset="-120"/>
            </a:endParaRPr>
          </a:p>
        </p:txBody>
      </p:sp>
      <p:sp>
        <p:nvSpPr>
          <p:cNvPr id="5018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4D0A39-D181-4BA7-8917-DCA24F4415EB}" type="slidenum">
              <a:rPr lang="zh-TW" altLang="en-US" smtClean="0"/>
              <a:pPr/>
              <a:t>5</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dirty="0" smtClean="0">
              <a:latin typeface="標楷體" pitchFamily="65" charset="-120"/>
              <a:ea typeface="標楷體" pitchFamily="65" charset="-120"/>
            </a:endParaRPr>
          </a:p>
        </p:txBody>
      </p:sp>
      <p:sp>
        <p:nvSpPr>
          <p:cNvPr id="4" name="投影片編號版面配置區 3"/>
          <p:cNvSpPr>
            <a:spLocks noGrp="1"/>
          </p:cNvSpPr>
          <p:nvPr>
            <p:ph type="sldNum" sz="quarter" idx="10"/>
          </p:nvPr>
        </p:nvSpPr>
        <p:spPr/>
        <p:txBody>
          <a:bodyPr/>
          <a:lstStyle/>
          <a:p>
            <a:pPr>
              <a:defRPr/>
            </a:pPr>
            <a:fld id="{22147B38-2CA9-4C2A-B6F7-453E6372BEE3}" type="slidenum">
              <a:rPr lang="zh-TW" altLang="en-US" smtClean="0"/>
              <a:pPr>
                <a:defRPr/>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120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5120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52A4F-F319-4080-BD89-84A1940D5759}" type="slidenum">
              <a:rPr lang="zh-TW" altLang="en-US" smtClean="0"/>
              <a:pPr/>
              <a:t>7</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22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5222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B97EAF-5D0E-4A6C-A36B-3B4CE419E5BA}" type="slidenum">
              <a:rPr lang="zh-TW" altLang="en-US" smtClean="0"/>
              <a:pPr/>
              <a:t>8</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4813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8B7C0-E4A7-4DAB-B003-E16BB4E36BBC}" type="slidenum">
              <a:rPr lang="zh-TW" altLang="en-US" smtClean="0"/>
              <a:pPr/>
              <a:t>9</a:t>
            </a:fld>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Oval 20"/>
          <p:cNvSpPr>
            <a:spLocks noChangeArrowheads="1"/>
          </p:cNvSpPr>
          <p:nvPr/>
        </p:nvSpPr>
        <p:spPr bwMode="ltGray">
          <a:xfrm>
            <a:off x="1143000" y="1600200"/>
            <a:ext cx="5181600" cy="5257800"/>
          </a:xfrm>
          <a:prstGeom prst="ellipse">
            <a:avLst/>
          </a:prstGeom>
          <a:gradFill rotWithShape="1">
            <a:gsLst>
              <a:gs pos="0">
                <a:schemeClr val="accent1">
                  <a:gamma/>
                  <a:tint val="0"/>
                  <a:invGamma/>
                </a:schemeClr>
              </a:gs>
              <a:gs pos="100000">
                <a:schemeClr val="accent1">
                  <a:alpha val="30000"/>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sp>
        <p:nvSpPr>
          <p:cNvPr id="5" name="Oval 17"/>
          <p:cNvSpPr>
            <a:spLocks noChangeArrowheads="1"/>
          </p:cNvSpPr>
          <p:nvPr/>
        </p:nvSpPr>
        <p:spPr bwMode="ltGray">
          <a:xfrm>
            <a:off x="5562600" y="3581400"/>
            <a:ext cx="2209800" cy="2227263"/>
          </a:xfrm>
          <a:prstGeom prst="ellipse">
            <a:avLst/>
          </a:prstGeom>
          <a:gradFill rotWithShape="1">
            <a:gsLst>
              <a:gs pos="0">
                <a:schemeClr val="accent2">
                  <a:gamma/>
                  <a:tint val="0"/>
                  <a:invGamma/>
                </a:schemeClr>
              </a:gs>
              <a:gs pos="100000">
                <a:schemeClr val="accent2">
                  <a:alpha val="39999"/>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sp>
        <p:nvSpPr>
          <p:cNvPr id="6" name="Oval 18"/>
          <p:cNvSpPr>
            <a:spLocks noChangeArrowheads="1"/>
          </p:cNvSpPr>
          <p:nvPr/>
        </p:nvSpPr>
        <p:spPr bwMode="ltGray">
          <a:xfrm>
            <a:off x="7772400" y="228600"/>
            <a:ext cx="1066800" cy="990600"/>
          </a:xfrm>
          <a:prstGeom prst="ellipse">
            <a:avLst/>
          </a:prstGeom>
          <a:gradFill rotWithShape="1">
            <a:gsLst>
              <a:gs pos="0">
                <a:schemeClr val="hlink">
                  <a:gamma/>
                  <a:tint val="0"/>
                  <a:invGamma/>
                </a:schemeClr>
              </a:gs>
              <a:gs pos="100000">
                <a:schemeClr val="hlink">
                  <a:alpha val="39999"/>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sp>
        <p:nvSpPr>
          <p:cNvPr id="3074" name="Rectangle 2"/>
          <p:cNvSpPr>
            <a:spLocks noGrp="1" noChangeArrowheads="1"/>
          </p:cNvSpPr>
          <p:nvPr>
            <p:ph type="ctrTitle"/>
          </p:nvPr>
        </p:nvSpPr>
        <p:spPr>
          <a:xfrm>
            <a:off x="2743200" y="2057400"/>
            <a:ext cx="6248400" cy="2003425"/>
          </a:xfrm>
          <a:extLst/>
        </p:spPr>
        <p:txBody>
          <a:bodyPr/>
          <a:lstStyle>
            <a:lvl1pPr algn="r">
              <a:defRPr sz="5500"/>
            </a:lvl1pPr>
          </a:lstStyle>
          <a:p>
            <a:pPr lvl="0"/>
            <a:r>
              <a:rPr lang="zh-TW" altLang="en-US" noProof="0" smtClean="0"/>
              <a:t>按一下以編輯母片標題樣式</a:t>
            </a:r>
            <a:endParaRPr lang="en-US" altLang="zh-TW" noProof="0" smtClean="0"/>
          </a:p>
        </p:txBody>
      </p:sp>
      <p:sp>
        <p:nvSpPr>
          <p:cNvPr id="3075" name="Rectangle 3"/>
          <p:cNvSpPr>
            <a:spLocks noGrp="1" noChangeArrowheads="1"/>
          </p:cNvSpPr>
          <p:nvPr>
            <p:ph type="subTitle" idx="1"/>
          </p:nvPr>
        </p:nvSpPr>
        <p:spPr>
          <a:xfrm>
            <a:off x="3030538" y="3886200"/>
            <a:ext cx="5961062" cy="533400"/>
          </a:xfrm>
        </p:spPr>
        <p:txBody>
          <a:bodyPr/>
          <a:lstStyle>
            <a:lvl1pPr marL="0" indent="0" algn="r">
              <a:buFontTx/>
              <a:buNone/>
              <a:defRPr sz="2000"/>
            </a:lvl1pPr>
          </a:lstStyle>
          <a:p>
            <a:pPr lvl="0"/>
            <a:r>
              <a:rPr lang="zh-TW" altLang="en-US" noProof="0" smtClean="0"/>
              <a:t>按一下以編輯母片副標題樣式</a:t>
            </a:r>
            <a:endParaRPr lang="en-US" altLang="zh-TW" noProof="0" smtClean="0"/>
          </a:p>
        </p:txBody>
      </p:sp>
      <p:sp>
        <p:nvSpPr>
          <p:cNvPr id="7" name="Rectangle 4"/>
          <p:cNvSpPr>
            <a:spLocks noGrp="1" noChangeArrowheads="1"/>
          </p:cNvSpPr>
          <p:nvPr>
            <p:ph type="dt" sz="half" idx="10"/>
          </p:nvPr>
        </p:nvSpPr>
        <p:spPr/>
        <p:txBody>
          <a:bodyPr/>
          <a:lstStyle>
            <a:lvl1pPr>
              <a:defRPr sz="1000"/>
            </a:lvl1pPr>
          </a:lstStyle>
          <a:p>
            <a:pPr>
              <a:defRPr/>
            </a:pPr>
            <a:endParaRPr lang="en-US" altLang="zh-TW"/>
          </a:p>
        </p:txBody>
      </p:sp>
      <p:sp>
        <p:nvSpPr>
          <p:cNvPr id="8" name="Rectangle 5"/>
          <p:cNvSpPr>
            <a:spLocks noGrp="1" noChangeArrowheads="1"/>
          </p:cNvSpPr>
          <p:nvPr>
            <p:ph type="ftr" sz="quarter" idx="11"/>
          </p:nvPr>
        </p:nvSpPr>
        <p:spPr/>
        <p:txBody>
          <a:bodyPr/>
          <a:lstStyle>
            <a:lvl1pPr>
              <a:defRPr sz="1000"/>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sz="1000"/>
            </a:lvl1pPr>
          </a:lstStyle>
          <a:p>
            <a:pPr>
              <a:defRPr/>
            </a:pPr>
            <a:fld id="{067B7BBC-AAE6-42C9-AFC6-30E92FCAC999}"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9"/>
          <p:cNvSpPr>
            <a:spLocks noGrp="1" noChangeArrowheads="1"/>
          </p:cNvSpPr>
          <p:nvPr>
            <p:ph type="sldNum" sz="quarter" idx="12"/>
          </p:nvPr>
        </p:nvSpPr>
        <p:spPr>
          <a:ln/>
        </p:spPr>
        <p:txBody>
          <a:bodyPr/>
          <a:lstStyle>
            <a:lvl1pPr>
              <a:defRPr/>
            </a:lvl1pPr>
          </a:lstStyle>
          <a:p>
            <a:pPr>
              <a:defRPr/>
            </a:pPr>
            <a:fld id="{130A926A-C3CF-427B-84B7-2F73CD05C4B3}"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457200"/>
            <a:ext cx="2057400" cy="56689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457200"/>
            <a:ext cx="6019800" cy="566896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9"/>
          <p:cNvSpPr>
            <a:spLocks noGrp="1" noChangeArrowheads="1"/>
          </p:cNvSpPr>
          <p:nvPr>
            <p:ph type="sldNum" sz="quarter" idx="12"/>
          </p:nvPr>
        </p:nvSpPr>
        <p:spPr>
          <a:ln/>
        </p:spPr>
        <p:txBody>
          <a:bodyPr/>
          <a:lstStyle>
            <a:lvl1pPr>
              <a:defRPr/>
            </a:lvl1pPr>
          </a:lstStyle>
          <a:p>
            <a:pPr>
              <a:defRPr/>
            </a:pPr>
            <a:fld id="{201A316D-9BC8-4353-91E6-70E8F5F0467B}"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404813"/>
            <a:ext cx="8147050" cy="7207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68313" y="1268413"/>
            <a:ext cx="4038600" cy="4857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59313" y="1268413"/>
            <a:ext cx="4038600" cy="4857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投影片編號版面配置區 4"/>
          <p:cNvSpPr>
            <a:spLocks noGrp="1"/>
          </p:cNvSpPr>
          <p:nvPr>
            <p:ph type="sldNum" sz="quarter" idx="10"/>
          </p:nvPr>
        </p:nvSpPr>
        <p:spPr>
          <a:xfrm>
            <a:off x="7885113" y="6381750"/>
            <a:ext cx="1125537" cy="331788"/>
          </a:xfrm>
        </p:spPr>
        <p:txBody>
          <a:bodyPr/>
          <a:lstStyle>
            <a:lvl1pPr>
              <a:defRPr/>
            </a:lvl1pPr>
          </a:lstStyle>
          <a:p>
            <a:r>
              <a:rPr lang="en-US" altLang="zh-TW"/>
              <a:t>12-</a:t>
            </a:r>
            <a:fld id="{37595055-DB0B-408F-9AC1-7F9C71149FC5}" type="slidenum">
              <a:rPr lang="en-US" altLang="zh-TW"/>
              <a:pPr/>
              <a:t>‹#›</a:t>
            </a:fld>
            <a:endParaRPr lang="en-US" altLang="zh-TW"/>
          </a:p>
        </p:txBody>
      </p:sp>
    </p:spTree>
    <p:extLst>
      <p:ext uri="{BB962C8B-B14F-4D97-AF65-F5344CB8AC3E}">
        <p14:creationId xmlns="" xmlns:p14="http://schemas.microsoft.com/office/powerpoint/2010/main" val="384752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9"/>
          <p:cNvSpPr>
            <a:spLocks noGrp="1" noChangeArrowheads="1"/>
          </p:cNvSpPr>
          <p:nvPr>
            <p:ph type="sldNum" sz="quarter" idx="12"/>
          </p:nvPr>
        </p:nvSpPr>
        <p:spPr>
          <a:ln/>
        </p:spPr>
        <p:txBody>
          <a:bodyPr/>
          <a:lstStyle>
            <a:lvl1pPr>
              <a:defRPr/>
            </a:lvl1pPr>
          </a:lstStyle>
          <a:p>
            <a:pPr>
              <a:defRPr/>
            </a:pPr>
            <a:fld id="{98927213-C2B6-4AE7-90F2-6719378ACF5C}"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9"/>
          <p:cNvSpPr>
            <a:spLocks noGrp="1" noChangeArrowheads="1"/>
          </p:cNvSpPr>
          <p:nvPr>
            <p:ph type="sldNum" sz="quarter" idx="12"/>
          </p:nvPr>
        </p:nvSpPr>
        <p:spPr>
          <a:ln/>
        </p:spPr>
        <p:txBody>
          <a:bodyPr/>
          <a:lstStyle>
            <a:lvl1pPr>
              <a:defRPr/>
            </a:lvl1pPr>
          </a:lstStyle>
          <a:p>
            <a:pPr>
              <a:defRPr/>
            </a:pPr>
            <a:fld id="{D1E706C0-7C70-47DD-848A-5769A8798E2E}"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9"/>
          <p:cNvSpPr>
            <a:spLocks noGrp="1" noChangeArrowheads="1"/>
          </p:cNvSpPr>
          <p:nvPr>
            <p:ph type="sldNum" sz="quarter" idx="12"/>
          </p:nvPr>
        </p:nvSpPr>
        <p:spPr>
          <a:ln/>
        </p:spPr>
        <p:txBody>
          <a:bodyPr/>
          <a:lstStyle>
            <a:lvl1pPr>
              <a:defRPr/>
            </a:lvl1pPr>
          </a:lstStyle>
          <a:p>
            <a:pPr>
              <a:defRPr/>
            </a:pPr>
            <a:fld id="{00DB77CD-9B01-45C9-9458-2579A932649E}"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9"/>
          <p:cNvSpPr>
            <a:spLocks noGrp="1" noChangeArrowheads="1"/>
          </p:cNvSpPr>
          <p:nvPr>
            <p:ph type="sldNum" sz="quarter" idx="12"/>
          </p:nvPr>
        </p:nvSpPr>
        <p:spPr>
          <a:ln/>
        </p:spPr>
        <p:txBody>
          <a:bodyPr/>
          <a:lstStyle>
            <a:lvl1pPr>
              <a:defRPr/>
            </a:lvl1pPr>
          </a:lstStyle>
          <a:p>
            <a:pPr>
              <a:defRPr/>
            </a:pPr>
            <a:fld id="{D237E6BF-DB82-4B64-A181-287AE236450B}"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9"/>
          <p:cNvSpPr>
            <a:spLocks noGrp="1" noChangeArrowheads="1"/>
          </p:cNvSpPr>
          <p:nvPr>
            <p:ph type="sldNum" sz="quarter" idx="12"/>
          </p:nvPr>
        </p:nvSpPr>
        <p:spPr>
          <a:ln/>
        </p:spPr>
        <p:txBody>
          <a:bodyPr/>
          <a:lstStyle>
            <a:lvl1pPr>
              <a:defRPr/>
            </a:lvl1pPr>
          </a:lstStyle>
          <a:p>
            <a:pPr>
              <a:defRPr/>
            </a:pPr>
            <a:fld id="{78BC6587-84CA-4F4B-9A04-8B2E6E64EE03}"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9"/>
          <p:cNvSpPr>
            <a:spLocks noGrp="1" noChangeArrowheads="1"/>
          </p:cNvSpPr>
          <p:nvPr>
            <p:ph type="sldNum" sz="quarter" idx="12"/>
          </p:nvPr>
        </p:nvSpPr>
        <p:spPr>
          <a:ln/>
        </p:spPr>
        <p:txBody>
          <a:bodyPr/>
          <a:lstStyle>
            <a:lvl1pPr>
              <a:defRPr/>
            </a:lvl1pPr>
          </a:lstStyle>
          <a:p>
            <a:pPr>
              <a:defRPr/>
            </a:pPr>
            <a:fld id="{E8BE5097-6B24-4306-98CB-6D5B4F8F6A54}"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9"/>
          <p:cNvSpPr>
            <a:spLocks noGrp="1" noChangeArrowheads="1"/>
          </p:cNvSpPr>
          <p:nvPr>
            <p:ph type="sldNum" sz="quarter" idx="12"/>
          </p:nvPr>
        </p:nvSpPr>
        <p:spPr>
          <a:ln/>
        </p:spPr>
        <p:txBody>
          <a:bodyPr/>
          <a:lstStyle>
            <a:lvl1pPr>
              <a:defRPr/>
            </a:lvl1pPr>
          </a:lstStyle>
          <a:p>
            <a:pPr>
              <a:defRPr/>
            </a:pPr>
            <a:fld id="{ADE986CD-05A1-4008-BD25-8F25F3C21212}"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9"/>
          <p:cNvSpPr>
            <a:spLocks noGrp="1" noChangeArrowheads="1"/>
          </p:cNvSpPr>
          <p:nvPr>
            <p:ph type="sldNum" sz="quarter" idx="12"/>
          </p:nvPr>
        </p:nvSpPr>
        <p:spPr>
          <a:ln/>
        </p:spPr>
        <p:txBody>
          <a:bodyPr/>
          <a:lstStyle>
            <a:lvl1pPr>
              <a:defRPr/>
            </a:lvl1pPr>
          </a:lstStyle>
          <a:p>
            <a:pPr>
              <a:defRPr/>
            </a:pPr>
            <a:fld id="{C4DB1A63-F6B5-4126-80B3-7CBACE63A491}"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0"/>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033" name="Oval 9"/>
          <p:cNvSpPr>
            <a:spLocks noChangeArrowheads="1"/>
          </p:cNvSpPr>
          <p:nvPr/>
        </p:nvSpPr>
        <p:spPr bwMode="ltGray">
          <a:xfrm>
            <a:off x="1752600" y="5562600"/>
            <a:ext cx="1143000" cy="1066800"/>
          </a:xfrm>
          <a:prstGeom prst="ellipse">
            <a:avLst/>
          </a:prstGeom>
          <a:gradFill rotWithShape="1">
            <a:gsLst>
              <a:gs pos="0">
                <a:schemeClr val="hlink">
                  <a:gamma/>
                  <a:tint val="0"/>
                  <a:invGamma/>
                </a:schemeClr>
              </a:gs>
              <a:gs pos="100000">
                <a:schemeClr val="hlink">
                  <a:alpha val="20000"/>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sp>
        <p:nvSpPr>
          <p:cNvPr id="8195"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041" name="Rectangle 17"/>
          <p:cNvSpPr>
            <a:spLocks noGrp="1" noChangeArrowheads="1"/>
          </p:cNvSpPr>
          <p:nvPr>
            <p:ph type="dt" sz="half" idx="2"/>
          </p:nvPr>
        </p:nvSpPr>
        <p:spPr bwMode="gray">
          <a:xfrm>
            <a:off x="457200" y="6477000"/>
            <a:ext cx="21336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latin typeface="Arial" charset="0"/>
                <a:ea typeface="新細明體" charset="-120"/>
              </a:defRPr>
            </a:lvl1pPr>
          </a:lstStyle>
          <a:p>
            <a:pPr>
              <a:defRPr/>
            </a:pPr>
            <a:endParaRPr lang="en-US" altLang="zh-TW"/>
          </a:p>
        </p:txBody>
      </p:sp>
      <p:sp>
        <p:nvSpPr>
          <p:cNvPr id="1042" name="Rectangle 18"/>
          <p:cNvSpPr>
            <a:spLocks noGrp="1" noChangeArrowheads="1"/>
          </p:cNvSpPr>
          <p:nvPr>
            <p:ph type="ftr" sz="quarter" idx="3"/>
          </p:nvPr>
        </p:nvSpPr>
        <p:spPr bwMode="gray">
          <a:xfrm>
            <a:off x="2743200" y="6477000"/>
            <a:ext cx="12954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latin typeface="Arial" charset="0"/>
                <a:ea typeface="新細明體" charset="-120"/>
              </a:defRPr>
            </a:lvl1pPr>
          </a:lstStyle>
          <a:p>
            <a:pPr>
              <a:defRPr/>
            </a:pPr>
            <a:endParaRPr lang="en-US" altLang="zh-TW"/>
          </a:p>
        </p:txBody>
      </p:sp>
      <p:sp>
        <p:nvSpPr>
          <p:cNvPr id="1043" name="Rectangle 19"/>
          <p:cNvSpPr>
            <a:spLocks noGrp="1" noChangeArrowheads="1"/>
          </p:cNvSpPr>
          <p:nvPr>
            <p:ph type="sldNum" sz="quarter" idx="4"/>
          </p:nvPr>
        </p:nvSpPr>
        <p:spPr bwMode="gray">
          <a:xfrm>
            <a:off x="4191000" y="6477000"/>
            <a:ext cx="838200" cy="2444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latin typeface="Arial" charset="0"/>
                <a:ea typeface="新細明體" charset="-120"/>
              </a:defRPr>
            </a:lvl1pPr>
          </a:lstStyle>
          <a:p>
            <a:pPr>
              <a:defRPr/>
            </a:pPr>
            <a:fld id="{45A868CE-E7E1-4C2C-9BD7-1864D881D5F6}" type="slidenum">
              <a:rPr lang="en-US" altLang="zh-TW"/>
              <a:pPr>
                <a:defRPr/>
              </a:pPr>
              <a:t>‹#›</a:t>
            </a:fld>
            <a:endParaRPr lang="en-US" altLang="zh-TW"/>
          </a:p>
        </p:txBody>
      </p:sp>
      <p:sp>
        <p:nvSpPr>
          <p:cNvPr id="1053" name="Oval 29"/>
          <p:cNvSpPr>
            <a:spLocks noChangeArrowheads="1"/>
          </p:cNvSpPr>
          <p:nvPr/>
        </p:nvSpPr>
        <p:spPr bwMode="ltGray">
          <a:xfrm>
            <a:off x="-457200" y="4343400"/>
            <a:ext cx="2590800" cy="2743200"/>
          </a:xfrm>
          <a:prstGeom prst="ellipse">
            <a:avLst/>
          </a:prstGeom>
          <a:gradFill rotWithShape="1">
            <a:gsLst>
              <a:gs pos="0">
                <a:schemeClr val="bg1">
                  <a:gamma/>
                  <a:tint val="0"/>
                  <a:invGamma/>
                </a:schemeClr>
              </a:gs>
              <a:gs pos="100000">
                <a:schemeClr val="bg1">
                  <a:alpha val="24001"/>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grpSp>
        <p:nvGrpSpPr>
          <p:cNvPr id="8200" name="Group 30"/>
          <p:cNvGrpSpPr>
            <a:grpSpLocks/>
          </p:cNvGrpSpPr>
          <p:nvPr/>
        </p:nvGrpSpPr>
        <p:grpSpPr bwMode="auto">
          <a:xfrm>
            <a:off x="7696200" y="228600"/>
            <a:ext cx="1219200" cy="1066800"/>
            <a:chOff x="4416" y="144"/>
            <a:chExt cx="1200" cy="1008"/>
          </a:xfrm>
        </p:grpSpPr>
        <p:sp>
          <p:nvSpPr>
            <p:cNvPr id="1034" name="Oval 23"/>
            <p:cNvSpPr>
              <a:spLocks noChangeArrowheads="1"/>
            </p:cNvSpPr>
            <p:nvPr userDrawn="1"/>
          </p:nvSpPr>
          <p:spPr bwMode="ltGray">
            <a:xfrm>
              <a:off x="4416" y="192"/>
              <a:ext cx="1008" cy="960"/>
            </a:xfrm>
            <a:prstGeom prst="ellipse">
              <a:avLst/>
            </a:prstGeom>
            <a:gradFill rotWithShape="1">
              <a:gsLst>
                <a:gs pos="0">
                  <a:srgbClr val="FFFFFF"/>
                </a:gs>
                <a:gs pos="100000">
                  <a:srgbClr val="A8C1FA">
                    <a:alpha val="10001"/>
                  </a:srgbClr>
                </a:gs>
              </a:gsLst>
              <a:path path="shape">
                <a:fillToRect l="50000" t="50000" r="50000" b="50000"/>
              </a:path>
            </a:gradFill>
            <a:ln w="9525">
              <a:noFill/>
              <a:round/>
              <a:headEnd/>
              <a:tailEnd/>
            </a:ln>
          </p:spPr>
          <p:txBody>
            <a:bodyPr wrap="none" anchor="ctr"/>
            <a:lstStyle/>
            <a:p>
              <a:pPr>
                <a:defRPr/>
              </a:pPr>
              <a:endParaRPr lang="zh-TW" altLang="en-US" b="0">
                <a:ea typeface="新細明體" pitchFamily="18" charset="-120"/>
              </a:endParaRPr>
            </a:p>
          </p:txBody>
        </p:sp>
        <p:sp>
          <p:nvSpPr>
            <p:cNvPr id="1052" name="Oval 28"/>
            <p:cNvSpPr>
              <a:spLocks noChangeArrowheads="1"/>
            </p:cNvSpPr>
            <p:nvPr userDrawn="1"/>
          </p:nvSpPr>
          <p:spPr bwMode="ltGray">
            <a:xfrm>
              <a:off x="5136" y="144"/>
              <a:ext cx="480" cy="480"/>
            </a:xfrm>
            <a:prstGeom prst="ellipse">
              <a:avLst/>
            </a:prstGeom>
            <a:gradFill rotWithShape="1">
              <a:gsLst>
                <a:gs pos="0">
                  <a:schemeClr val="hlink">
                    <a:gamma/>
                    <a:tint val="0"/>
                    <a:invGamma/>
                  </a:schemeClr>
                </a:gs>
                <a:gs pos="100000">
                  <a:schemeClr val="hlink">
                    <a:alpha val="20000"/>
                  </a:schemeClr>
                </a:gs>
              </a:gsLst>
              <a:path path="shape">
                <a:fillToRect l="50000" t="50000" r="50000" b="50000"/>
              </a:path>
            </a:gradFill>
            <a:ln>
              <a:noFill/>
            </a:ln>
            <a:effectLst/>
            <a:extLst/>
          </p:spPr>
          <p:txBody>
            <a:bodyPr wrap="none" anchor="ctr"/>
            <a:lstStyle/>
            <a:p>
              <a:pPr>
                <a:defRPr/>
              </a:pPr>
              <a:endParaRPr lang="zh-TW" altLang="en-US" b="0">
                <a:ea typeface="新細明體" pitchFamily="18" charset="-120"/>
              </a:endParaRPr>
            </a:p>
          </p:txBody>
        </p:sp>
      </p:grpSp>
      <p:sp>
        <p:nvSpPr>
          <p:cNvPr id="8201" name="Rectangle 2"/>
          <p:cNvSpPr>
            <a:spLocks noGrp="1" noChangeArrowheads="1"/>
          </p:cNvSpPr>
          <p:nvPr>
            <p:ph type="title"/>
          </p:nvPr>
        </p:nvSpPr>
        <p:spPr bwMode="gray">
          <a:xfrm>
            <a:off x="762000" y="457200"/>
            <a:ext cx="7924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Tree>
  </p:cSld>
  <p:clrMap bg1="lt1" tx1="dk1" bg2="lt2" tx2="dk2" accent1="accent1" accent2="accent2" accent3="accent3" accent4="accent4" accent5="accent5" accent6="accent6" hlink="hlink" folHlink="folHlink"/>
  <p:sldLayoutIdLst>
    <p:sldLayoutId id="2147483807"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8" r:id="rId12"/>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eaLnBrk="1" fontAlgn="base" hangingPunct="1">
        <a:spcBef>
          <a:spcPct val="0"/>
        </a:spcBef>
        <a:spcAft>
          <a:spcPct val="0"/>
        </a:spcAft>
        <a:defRPr sz="4400" b="1">
          <a:solidFill>
            <a:schemeClr val="tx2"/>
          </a:solidFill>
          <a:latin typeface="Arial" charset="0"/>
          <a:cs typeface="Arial" charset="0"/>
        </a:defRPr>
      </a:lvl6pPr>
      <a:lvl7pPr marL="914400" algn="l" rtl="0" eaLnBrk="1" fontAlgn="base" hangingPunct="1">
        <a:spcBef>
          <a:spcPct val="0"/>
        </a:spcBef>
        <a:spcAft>
          <a:spcPct val="0"/>
        </a:spcAft>
        <a:defRPr sz="4400" b="1">
          <a:solidFill>
            <a:schemeClr val="tx2"/>
          </a:solidFill>
          <a:latin typeface="Arial" charset="0"/>
          <a:cs typeface="Arial" charset="0"/>
        </a:defRPr>
      </a:lvl7pPr>
      <a:lvl8pPr marL="1371600" algn="l" rtl="0" eaLnBrk="1" fontAlgn="base" hangingPunct="1">
        <a:spcBef>
          <a:spcPct val="0"/>
        </a:spcBef>
        <a:spcAft>
          <a:spcPct val="0"/>
        </a:spcAft>
        <a:defRPr sz="4400" b="1">
          <a:solidFill>
            <a:schemeClr val="tx2"/>
          </a:solidFill>
          <a:latin typeface="Arial" charset="0"/>
          <a:cs typeface="Arial" charset="0"/>
        </a:defRPr>
      </a:lvl8pPr>
      <a:lvl9pPr marL="1828800" algn="l" rtl="0" eaLnBrk="1" fontAlgn="base" hangingPunct="1">
        <a:spcBef>
          <a:spcPct val="0"/>
        </a:spcBef>
        <a:spcAft>
          <a:spcPct val="0"/>
        </a:spcAft>
        <a:defRPr sz="44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diagramDrawing" Target="../diagrams/drawing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diagramDrawing" Target="../diagrams/drawing2.xml"/><Relationship Id="rId4" Type="http://schemas.openxmlformats.org/officeDocument/2006/relationships/diagramLayout" Target="../diagrams/layout2.xml"/><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jpeg"/><Relationship Id="rId7" Type="http://schemas.openxmlformats.org/officeDocument/2006/relationships/diagramLayout" Target="../diagrams/layout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microsoft.com/office/2007/relationships/diagramDrawing" Target="../diagrams/drawing3.xml"/><Relationship Id="rId5" Type="http://schemas.openxmlformats.org/officeDocument/2006/relationships/image" Target="../media/image9.png"/><Relationship Id="rId10" Type="http://schemas.openxmlformats.org/officeDocument/2006/relationships/image" Target="../media/image21.jpeg"/><Relationship Id="rId4" Type="http://schemas.openxmlformats.org/officeDocument/2006/relationships/image" Target="../media/image2.jpeg"/><Relationship Id="rId9" Type="http://schemas.openxmlformats.org/officeDocument/2006/relationships/diagramColors" Target="../diagrams/colors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8.gif"/></Relationships>
</file>

<file path=ppt/slides/_rels/slide5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e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群組 7"/>
          <p:cNvGrpSpPr>
            <a:grpSpLocks/>
          </p:cNvGrpSpPr>
          <p:nvPr/>
        </p:nvGrpSpPr>
        <p:grpSpPr bwMode="auto">
          <a:xfrm>
            <a:off x="9525" y="3239999"/>
            <a:ext cx="9170475" cy="3644990"/>
            <a:chOff x="10048" y="3239400"/>
            <a:chExt cx="9170475" cy="3645832"/>
          </a:xfrm>
        </p:grpSpPr>
        <p:pic>
          <p:nvPicPr>
            <p:cNvPr id="6" name="Picture 7"/>
            <p:cNvPicPr>
              <a:picLocks noChangeArrowheads="1"/>
            </p:cNvPicPr>
            <p:nvPr/>
          </p:nvPicPr>
          <p:blipFill>
            <a:blip r:embed="rId3" cstate="print"/>
            <a:srcRect/>
            <a:stretch>
              <a:fillRect/>
            </a:stretch>
          </p:blipFill>
          <p:spPr bwMode="auto">
            <a:xfrm>
              <a:off x="4680523" y="3239400"/>
              <a:ext cx="4500000" cy="2520582"/>
            </a:xfrm>
            <a:prstGeom prst="rect">
              <a:avLst/>
            </a:prstGeom>
            <a:noFill/>
            <a:ln w="9525">
              <a:noFill/>
              <a:miter lim="800000"/>
              <a:headEnd/>
              <a:tailEnd/>
            </a:ln>
            <a:effectLst>
              <a:reflection blurRad="6350" stA="50000" endA="300" endPos="55500" dist="101600" dir="5400000" sy="-100000" algn="bl" rotWithShape="0"/>
              <a:softEdge rad="635000"/>
            </a:effectLst>
          </p:spPr>
        </p:pic>
        <p:pic>
          <p:nvPicPr>
            <p:cNvPr id="7"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1267" name="文字方塊 2"/>
          <p:cNvSpPr txBox="1">
            <a:spLocks noChangeArrowheads="1"/>
          </p:cNvSpPr>
          <p:nvPr/>
        </p:nvSpPr>
        <p:spPr bwMode="auto">
          <a:xfrm>
            <a:off x="2357438" y="4714875"/>
            <a:ext cx="1223962" cy="369888"/>
          </a:xfrm>
          <a:prstGeom prst="rect">
            <a:avLst/>
          </a:prstGeom>
          <a:noFill/>
          <a:ln w="9525">
            <a:noFill/>
            <a:miter lim="800000"/>
            <a:headEnd/>
            <a:tailEnd/>
          </a:ln>
        </p:spPr>
        <p:txBody>
          <a:bodyPr>
            <a:spAutoFit/>
          </a:bodyPr>
          <a:lstStyle/>
          <a:p>
            <a:r>
              <a:rPr lang="zh-TW" altLang="en-US">
                <a:solidFill>
                  <a:schemeClr val="bg2"/>
                </a:solidFill>
                <a:latin typeface="微軟正黑體" pitchFamily="34" charset="-120"/>
              </a:rPr>
              <a:t>第七組</a:t>
            </a:r>
          </a:p>
        </p:txBody>
      </p:sp>
      <p:sp>
        <p:nvSpPr>
          <p:cNvPr id="11268" name="Rectangle 3"/>
          <p:cNvSpPr txBox="1">
            <a:spLocks noChangeArrowheads="1"/>
          </p:cNvSpPr>
          <p:nvPr/>
        </p:nvSpPr>
        <p:spPr bwMode="auto">
          <a:xfrm>
            <a:off x="900113" y="3284538"/>
            <a:ext cx="5148262" cy="1011237"/>
          </a:xfrm>
          <a:prstGeom prst="rect">
            <a:avLst/>
          </a:prstGeom>
          <a:noFill/>
          <a:ln w="9525">
            <a:noFill/>
            <a:miter lim="800000"/>
            <a:headEnd/>
            <a:tailEnd/>
          </a:ln>
        </p:spPr>
        <p:txBody>
          <a:bodyPr/>
          <a:lstStyle/>
          <a:p>
            <a:pPr marL="342900" indent="-342900" algn="r">
              <a:spcBef>
                <a:spcPts val="1200"/>
              </a:spcBef>
            </a:pPr>
            <a:r>
              <a:rPr lang="zh-TW" altLang="en-US" sz="2600" dirty="0" smtClean="0">
                <a:latin typeface="標楷體" pitchFamily="65" charset="-120"/>
                <a:ea typeface="標楷體" pitchFamily="65" charset="-120"/>
              </a:rPr>
              <a:t>生產與作業管理 </a:t>
            </a:r>
            <a:r>
              <a:rPr lang="en-US" altLang="zh-TW" sz="2600" dirty="0" smtClean="0">
                <a:latin typeface="標楷體" pitchFamily="65" charset="-120"/>
                <a:ea typeface="標楷體" pitchFamily="65" charset="-120"/>
              </a:rPr>
              <a:t>2013/01/07</a:t>
            </a:r>
            <a:endParaRPr lang="en-US" altLang="zh-TW" sz="2600" dirty="0">
              <a:latin typeface="標楷體" pitchFamily="65" charset="-120"/>
              <a:ea typeface="標楷體" pitchFamily="65" charset="-120"/>
            </a:endParaRPr>
          </a:p>
          <a:p>
            <a:pPr marL="342900" indent="-342900" algn="ctr">
              <a:spcBef>
                <a:spcPts val="1200"/>
              </a:spcBef>
            </a:pPr>
            <a:r>
              <a:rPr lang="zh-TW" altLang="en-US" sz="2600" dirty="0" smtClean="0">
                <a:latin typeface="標楷體" pitchFamily="65" charset="-120"/>
                <a:ea typeface="標楷體" pitchFamily="65" charset="-120"/>
              </a:rPr>
              <a:t>指導老師</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 盧</a:t>
            </a:r>
            <a:r>
              <a:rPr lang="zh-TW" altLang="en-US" sz="2600" dirty="0">
                <a:latin typeface="標楷體" pitchFamily="65" charset="-120"/>
                <a:ea typeface="標楷體" pitchFamily="65" charset="-120"/>
              </a:rPr>
              <a:t>淵</a:t>
            </a:r>
            <a:r>
              <a:rPr lang="zh-TW" altLang="en-US" sz="2600" dirty="0" smtClean="0">
                <a:latin typeface="標楷體" pitchFamily="65" charset="-120"/>
                <a:ea typeface="標楷體" pitchFamily="65" charset="-120"/>
              </a:rPr>
              <a:t>源教授</a:t>
            </a:r>
            <a:endParaRPr lang="en-US" altLang="zh-TW" sz="2600" dirty="0">
              <a:latin typeface="標楷體" pitchFamily="65" charset="-120"/>
              <a:ea typeface="標楷體" pitchFamily="65" charset="-120"/>
            </a:endParaRPr>
          </a:p>
        </p:txBody>
      </p:sp>
      <p:sp>
        <p:nvSpPr>
          <p:cNvPr id="9" name="Rectangle 2"/>
          <p:cNvSpPr txBox="1">
            <a:spLocks noChangeArrowheads="1"/>
          </p:cNvSpPr>
          <p:nvPr/>
        </p:nvSpPr>
        <p:spPr>
          <a:xfrm>
            <a:off x="755650" y="836613"/>
            <a:ext cx="7776790" cy="1735131"/>
          </a:xfrm>
          <a:prstGeom prst="rect">
            <a:avLst/>
          </a:prstGeom>
        </p:spPr>
        <p:txBody>
          <a:bodyPr/>
          <a:lstStyle/>
          <a:p>
            <a:pPr>
              <a:spcAft>
                <a:spcPts val="600"/>
              </a:spcAft>
              <a:defRPr/>
            </a:pPr>
            <a:r>
              <a:rPr lang="zh-TW" altLang="en-US" sz="3600" kern="0" dirty="0">
                <a:solidFill>
                  <a:srgbClr val="FF6600"/>
                </a:solidFill>
                <a:latin typeface="標楷體" pitchFamily="65" charset="-120"/>
                <a:ea typeface="標楷體" pitchFamily="65" charset="-120"/>
                <a:cs typeface="+mj-cs"/>
              </a:rPr>
              <a:t>嘉豐海洋國際</a:t>
            </a:r>
            <a:r>
              <a:rPr lang="zh-TW" altLang="en-US" sz="3600" kern="0" dirty="0" smtClean="0">
                <a:solidFill>
                  <a:srgbClr val="FF6600"/>
                </a:solidFill>
                <a:latin typeface="標楷體" pitchFamily="65" charset="-120"/>
                <a:ea typeface="標楷體" pitchFamily="65" charset="-120"/>
                <a:cs typeface="+mj-cs"/>
              </a:rPr>
              <a:t>股份有限公司</a:t>
            </a:r>
            <a:endParaRPr lang="en-US" altLang="zh-TW" sz="4000" kern="0" dirty="0" smtClean="0">
              <a:solidFill>
                <a:srgbClr val="FFFF00"/>
              </a:solidFill>
              <a:latin typeface="標楷體" pitchFamily="65" charset="-120"/>
              <a:ea typeface="標楷體" pitchFamily="65" charset="-120"/>
              <a:cs typeface="+mj-cs"/>
            </a:endParaRPr>
          </a:p>
          <a:p>
            <a:pPr>
              <a:spcAft>
                <a:spcPts val="600"/>
              </a:spcAft>
              <a:defRPr/>
            </a:pPr>
            <a:r>
              <a:rPr lang="zh-TW" altLang="en-US" sz="4800" kern="0" dirty="0" smtClean="0">
                <a:solidFill>
                  <a:srgbClr val="002060"/>
                </a:solidFill>
                <a:latin typeface="標楷體" pitchFamily="65" charset="-120"/>
                <a:ea typeface="標楷體" pitchFamily="65" charset="-120"/>
                <a:cs typeface="+mj-cs"/>
              </a:rPr>
              <a:t>全球供應鏈管理與低溫物流</a:t>
            </a:r>
            <a:endParaRPr lang="en-US" altLang="zh-TW" sz="4800" kern="0" dirty="0">
              <a:solidFill>
                <a:srgbClr val="002060"/>
              </a:solidFill>
              <a:latin typeface="標楷體" pitchFamily="65" charset="-120"/>
              <a:ea typeface="標楷體" pitchFamily="65" charset="-120"/>
              <a:cs typeface="+mj-cs"/>
            </a:endParaRPr>
          </a:p>
        </p:txBody>
      </p:sp>
      <p:sp>
        <p:nvSpPr>
          <p:cNvPr id="11270" name="矩形 7"/>
          <p:cNvSpPr>
            <a:spLocks noChangeArrowheads="1"/>
          </p:cNvSpPr>
          <p:nvPr/>
        </p:nvSpPr>
        <p:spPr bwMode="auto">
          <a:xfrm>
            <a:off x="1944688" y="4364038"/>
            <a:ext cx="4572000" cy="1815882"/>
          </a:xfrm>
          <a:prstGeom prst="rect">
            <a:avLst/>
          </a:prstGeom>
          <a:noFill/>
          <a:ln w="9525">
            <a:noFill/>
            <a:miter lim="800000"/>
            <a:headEnd/>
            <a:tailEnd/>
          </a:ln>
        </p:spPr>
        <p:txBody>
          <a:bodyPr>
            <a:spAutoFit/>
          </a:bodyPr>
          <a:lstStyle/>
          <a:p>
            <a:pPr marL="342900" indent="-342900">
              <a:spcBef>
                <a:spcPts val="600"/>
              </a:spcBef>
            </a:pPr>
            <a:r>
              <a:rPr lang="zh-TW" altLang="en-US" sz="2400" dirty="0" smtClean="0">
                <a:latin typeface="標楷體" pitchFamily="65" charset="-120"/>
                <a:ea typeface="標楷體" pitchFamily="65" charset="-120"/>
              </a:rPr>
              <a:t>第八組</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 </a:t>
            </a:r>
            <a:endParaRPr lang="en-US" altLang="zh-TW" sz="2400" dirty="0">
              <a:latin typeface="標楷體" pitchFamily="65" charset="-120"/>
              <a:ea typeface="標楷體" pitchFamily="65" charset="-120"/>
            </a:endParaRPr>
          </a:p>
          <a:p>
            <a:pPr marL="44450" eaLnBrk="1" hangingPunct="1">
              <a:buSzPct val="80000"/>
              <a:tabLst>
                <a:tab pos="44450" algn="l"/>
                <a:tab pos="149225" algn="l"/>
                <a:tab pos="598488"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Lst>
              <a:defRPr/>
            </a:pPr>
            <a:r>
              <a:rPr lang="en-US" altLang="zh-TW" sz="2200" dirty="0" err="1" smtClean="0">
                <a:solidFill>
                  <a:srgbClr val="000000"/>
                </a:solidFill>
                <a:latin typeface="標楷體" pitchFamily="65" charset="-120"/>
                <a:ea typeface="標楷體" pitchFamily="65" charset="-120"/>
              </a:rPr>
              <a:t>人資所三</a:t>
            </a:r>
            <a:r>
              <a:rPr lang="en-US" altLang="zh-TW" sz="2200" dirty="0" smtClean="0">
                <a:solidFill>
                  <a:srgbClr val="000000"/>
                </a:solidFill>
                <a:latin typeface="標楷體" pitchFamily="65" charset="-120"/>
                <a:ea typeface="標楷體" pitchFamily="65" charset="-120"/>
              </a:rPr>
              <a:t> M</a:t>
            </a:r>
            <a:r>
              <a:rPr lang="en-US" altLang="zh-TW" sz="2200" dirty="0" smtClean="0">
                <a:latin typeface="標楷體" pitchFamily="65" charset="-120"/>
                <a:ea typeface="標楷體" pitchFamily="65" charset="-120"/>
              </a:rPr>
              <a:t>994050005</a:t>
            </a:r>
            <a:r>
              <a:rPr lang="en-US" altLang="zh-TW" sz="2200" dirty="0" smtClean="0">
                <a:solidFill>
                  <a:srgbClr val="000000"/>
                </a:solidFill>
                <a:latin typeface="標楷體" pitchFamily="65" charset="-120"/>
                <a:ea typeface="標楷體" pitchFamily="65" charset="-120"/>
              </a:rPr>
              <a:t>  </a:t>
            </a:r>
            <a:r>
              <a:rPr lang="en-US" altLang="zh-TW" sz="2200" dirty="0" err="1" smtClean="0">
                <a:solidFill>
                  <a:srgbClr val="000000"/>
                </a:solidFill>
                <a:latin typeface="標楷體" pitchFamily="65" charset="-120"/>
                <a:ea typeface="標楷體" pitchFamily="65" charset="-120"/>
              </a:rPr>
              <a:t>葉姿欣</a:t>
            </a:r>
            <a:endParaRPr lang="en-US" altLang="zh-TW" sz="2200" dirty="0" smtClean="0">
              <a:solidFill>
                <a:srgbClr val="000000"/>
              </a:solidFill>
              <a:latin typeface="標楷體" pitchFamily="65" charset="-120"/>
              <a:ea typeface="標楷體" pitchFamily="65" charset="-120"/>
            </a:endParaRPr>
          </a:p>
          <a:p>
            <a:pPr marL="44450" eaLnBrk="1" hangingPunct="1">
              <a:buSzPct val="80000"/>
              <a:tabLst>
                <a:tab pos="44450" algn="l"/>
                <a:tab pos="149225" algn="l"/>
                <a:tab pos="598488"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Lst>
              <a:defRPr/>
            </a:pPr>
            <a:r>
              <a:rPr lang="en-US" altLang="zh-TW" sz="2200" dirty="0" err="1" smtClean="0">
                <a:solidFill>
                  <a:srgbClr val="000000"/>
                </a:solidFill>
                <a:latin typeface="標楷體" pitchFamily="65" charset="-120"/>
                <a:ea typeface="標楷體" pitchFamily="65" charset="-120"/>
              </a:rPr>
              <a:t>企碩一乙</a:t>
            </a:r>
            <a:r>
              <a:rPr lang="en-US" altLang="zh-TW" sz="2200" dirty="0" smtClean="0">
                <a:solidFill>
                  <a:srgbClr val="000000"/>
                </a:solidFill>
                <a:latin typeface="標楷體" pitchFamily="65" charset="-120"/>
                <a:ea typeface="標楷體" pitchFamily="65" charset="-120"/>
              </a:rPr>
              <a:t> M014012002  陳星霖</a:t>
            </a:r>
          </a:p>
          <a:p>
            <a:pPr marL="44450" eaLnBrk="1" hangingPunct="1">
              <a:buSzPct val="80000"/>
              <a:tabLst>
                <a:tab pos="44450" algn="l"/>
                <a:tab pos="149225" algn="l"/>
                <a:tab pos="598488"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Lst>
              <a:defRPr/>
            </a:pPr>
            <a:r>
              <a:rPr lang="en-US" altLang="zh-TW" sz="2200" dirty="0" err="1" smtClean="0">
                <a:solidFill>
                  <a:srgbClr val="000000"/>
                </a:solidFill>
                <a:latin typeface="標楷體" pitchFamily="65" charset="-120"/>
                <a:ea typeface="標楷體" pitchFamily="65" charset="-120"/>
              </a:rPr>
              <a:t>企碩一乙</a:t>
            </a:r>
            <a:r>
              <a:rPr lang="en-US" altLang="zh-TW" sz="2200" dirty="0" smtClean="0">
                <a:solidFill>
                  <a:srgbClr val="000000"/>
                </a:solidFill>
                <a:latin typeface="標楷體" pitchFamily="65" charset="-120"/>
                <a:ea typeface="標楷體" pitchFamily="65" charset="-120"/>
              </a:rPr>
              <a:t> M014012005  </a:t>
            </a:r>
            <a:r>
              <a:rPr lang="en-US" altLang="zh-TW" sz="2200" dirty="0" err="1" smtClean="0">
                <a:solidFill>
                  <a:srgbClr val="000000"/>
                </a:solidFill>
                <a:latin typeface="標楷體" pitchFamily="65" charset="-120"/>
                <a:ea typeface="標楷體" pitchFamily="65" charset="-120"/>
              </a:rPr>
              <a:t>陳志清</a:t>
            </a:r>
            <a:endParaRPr lang="en-US" altLang="zh-TW" sz="2200" dirty="0" smtClean="0">
              <a:latin typeface="標楷體" pitchFamily="65" charset="-120"/>
              <a:ea typeface="標楷體" pitchFamily="65" charset="-120"/>
            </a:endParaRPr>
          </a:p>
          <a:p>
            <a:pPr marL="44450" eaLnBrk="1" hangingPunct="1">
              <a:buSzPct val="80000"/>
              <a:tabLst>
                <a:tab pos="44450" algn="l"/>
                <a:tab pos="149225" algn="l"/>
                <a:tab pos="598488"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Lst>
              <a:defRPr/>
            </a:pPr>
            <a:r>
              <a:rPr lang="en-US" altLang="zh-TW" sz="2200" dirty="0" err="1" smtClean="0">
                <a:solidFill>
                  <a:srgbClr val="000000"/>
                </a:solidFill>
                <a:latin typeface="標楷體" pitchFamily="65" charset="-120"/>
                <a:ea typeface="標楷體" pitchFamily="65" charset="-120"/>
              </a:rPr>
              <a:t>企碩一乙</a:t>
            </a:r>
            <a:r>
              <a:rPr lang="en-US" altLang="zh-TW" sz="2200" dirty="0" smtClean="0">
                <a:solidFill>
                  <a:srgbClr val="000000"/>
                </a:solidFill>
                <a:latin typeface="標楷體" pitchFamily="65" charset="-120"/>
                <a:ea typeface="標楷體" pitchFamily="65" charset="-120"/>
              </a:rPr>
              <a:t> M014012029  林瀛宗</a:t>
            </a:r>
          </a:p>
        </p:txBody>
      </p:sp>
    </p:spTree>
    <p:extLst>
      <p:ext uri="{BB962C8B-B14F-4D97-AF65-F5344CB8AC3E}">
        <p14:creationId xmlns="" xmlns:p14="http://schemas.microsoft.com/office/powerpoint/2010/main" val="2116137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rrowheads="1"/>
          </p:cNvPicPr>
          <p:nvPr/>
        </p:nvPicPr>
        <p:blipFill>
          <a:blip r:embed="rId3" cstate="print"/>
          <a:srcRect/>
          <a:stretch>
            <a:fillRect/>
          </a:stretch>
        </p:blipFill>
        <p:spPr bwMode="auto">
          <a:xfrm>
            <a:off x="9525" y="5517456"/>
            <a:ext cx="9144439" cy="1367532"/>
          </a:xfrm>
          <a:prstGeom prst="rect">
            <a:avLst/>
          </a:prstGeom>
          <a:noFill/>
          <a:ln w="9525">
            <a:noFill/>
            <a:miter lim="800000"/>
            <a:headEnd/>
            <a:tailEnd/>
          </a:ln>
          <a:effectLst>
            <a:softEdge rad="12700"/>
          </a:effectLst>
        </p:spPr>
      </p:pic>
      <p:graphicFrame>
        <p:nvGraphicFramePr>
          <p:cNvPr id="9" name="Group 2"/>
          <p:cNvGraphicFramePr>
            <a:graphicFrameLocks noGrp="1"/>
          </p:cNvGraphicFramePr>
          <p:nvPr>
            <p:ph idx="4294967295"/>
          </p:nvPr>
        </p:nvGraphicFramePr>
        <p:xfrm>
          <a:off x="641681" y="1196752"/>
          <a:ext cx="7993062" cy="4995192"/>
        </p:xfrm>
        <a:graphic>
          <a:graphicData uri="http://schemas.openxmlformats.org/drawingml/2006/table">
            <a:tbl>
              <a:tblPr/>
              <a:tblGrid>
                <a:gridCol w="3959865"/>
                <a:gridCol w="4033197"/>
              </a:tblGrid>
              <a:tr h="2151244">
                <a:tc>
                  <a:txBody>
                    <a:bodyPr/>
                    <a:lstStyle/>
                    <a:p>
                      <a:pPr marL="63500" marR="0" lvl="0" indent="0" algn="ctr" defTabSz="914400" rtl="0" eaLnBrk="1" fontAlgn="base" latinLnBrk="0" hangingPunct="1">
                        <a:lnSpc>
                          <a:spcPct val="100000"/>
                        </a:lnSpc>
                        <a:spcBef>
                          <a:spcPts val="400"/>
                        </a:spcBef>
                        <a:spcAft>
                          <a:spcPts val="600"/>
                        </a:spcAft>
                        <a:buClr>
                          <a:schemeClr val="tx1"/>
                        </a:buClr>
                        <a:buSzPct val="70000"/>
                        <a:buFont typeface="Wingdings" pitchFamily="2" charset="2"/>
                        <a:buNone/>
                        <a:tabLst/>
                      </a:pPr>
                      <a:r>
                        <a:rPr kumimoji="1" lang="en-US" altLang="zh-TW" sz="24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S</a:t>
                      </a:r>
                      <a:r>
                        <a:rPr kumimoji="1" lang="zh-TW" altLang="zh-TW" sz="24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（優勢）</a:t>
                      </a: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Wingdings" pitchFamily="2" charset="2"/>
                        <a:buChar char="ü"/>
                        <a:tabLst/>
                      </a:pPr>
                      <a:r>
                        <a:rPr kumimoji="1" lang="zh-TW" altLang="zh-TW" sz="1800" b="1" i="0" u="none" strike="noStrike" cap="none" normalizeH="0" baseline="0" dirty="0" smtClean="0">
                          <a:ln>
                            <a:noFill/>
                          </a:ln>
                          <a:solidFill>
                            <a:schemeClr val="bg2">
                              <a:lumMod val="50000"/>
                            </a:schemeClr>
                          </a:solidFill>
                          <a:effectLst/>
                          <a:latin typeface="標楷體" pitchFamily="65" charset="-120"/>
                          <a:ea typeface="標楷體" pitchFamily="65" charset="-120"/>
                          <a:cs typeface="Times New Roman" pitchFamily="18" charset="0"/>
                        </a:rPr>
                        <a:t>環海地理位置佳</a:t>
                      </a:r>
                      <a:r>
                        <a:rPr kumimoji="1" lang="zh-TW" altLang="en-US" sz="1800" b="1" i="0" u="none" strike="noStrike" cap="none" normalizeH="0" baseline="0" dirty="0" smtClean="0">
                          <a:ln>
                            <a:noFill/>
                          </a:ln>
                          <a:solidFill>
                            <a:schemeClr val="bg2">
                              <a:lumMod val="50000"/>
                            </a:schemeClr>
                          </a:solidFill>
                          <a:effectLst/>
                          <a:latin typeface="標楷體" pitchFamily="65" charset="-120"/>
                          <a:ea typeface="標楷體" pitchFamily="65" charset="-120"/>
                          <a:cs typeface="Times New Roman" pitchFamily="18" charset="0"/>
                        </a:rPr>
                        <a:t> </a:t>
                      </a:r>
                      <a:r>
                        <a:rPr kumimoji="1" lang="en-US" altLang="zh-TW" sz="2000" b="1" i="0" u="none" strike="noStrike" cap="none" normalizeH="0" baseline="0" dirty="0" smtClean="0">
                          <a:ln>
                            <a:noFill/>
                          </a:ln>
                          <a:solidFill>
                            <a:schemeClr val="bg2">
                              <a:lumMod val="50000"/>
                            </a:schemeClr>
                          </a:solidFill>
                          <a:effectLst/>
                          <a:latin typeface="標楷體" pitchFamily="65" charset="-120"/>
                          <a:ea typeface="標楷體" pitchFamily="65" charset="-120"/>
                          <a:cs typeface="Times New Roman" pitchFamily="18" charset="0"/>
                        </a:rPr>
                        <a:t>?</a:t>
                      </a: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Wingdings" pitchFamily="2" charset="2"/>
                        <a:buChar char="ü"/>
                        <a:tabLst/>
                      </a:pP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生產</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培育、</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疾病防治</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技術</a:t>
                      </a:r>
                      <a:r>
                        <a:rPr kumimoji="1"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領先</a:t>
                      </a: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Wingdings" pitchFamily="2" charset="2"/>
                        <a:buChar char="ü"/>
                        <a:tabLst/>
                      </a:pPr>
                      <a:r>
                        <a:rPr kumimoji="1"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低溫冷凍</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藏</a:t>
                      </a:r>
                      <a:r>
                        <a:rPr kumimoji="1" lang="en-US"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、物流</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設備</a:t>
                      </a:r>
                      <a:r>
                        <a:rPr kumimoji="1"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趨於世界一流</a:t>
                      </a: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Wingdings" pitchFamily="2" charset="2"/>
                        <a:buChar char="ü"/>
                        <a:tabLst/>
                      </a:pPr>
                      <a:r>
                        <a:rPr kumimoji="1"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完整養殖週邊、生產加工、物流運銷</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之</a:t>
                      </a:r>
                      <a:r>
                        <a:rPr kumimoji="1"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全球貿易訂單</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網絡體</a:t>
                      </a:r>
                      <a:r>
                        <a:rPr kumimoji="1"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系</a:t>
                      </a:r>
                    </a:p>
                  </a:txBody>
                  <a:tcPr marL="35998" marR="35998" marT="72004" marB="72004" horzOverflow="overflow">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a:noFill/>
                    </a:lnTlToBr>
                    <a:lnBlToTr>
                      <a:noFill/>
                    </a:lnBlToTr>
                    <a:solidFill>
                      <a:srgbClr val="99FFCC">
                        <a:alpha val="49804"/>
                      </a:srgbClr>
                    </a:solidFill>
                  </a:tcPr>
                </a:tc>
                <a:tc>
                  <a:txBody>
                    <a:bodyPr/>
                    <a:lstStyle/>
                    <a:p>
                      <a:pPr marL="63500" marR="0" lvl="0" indent="0" algn="ctr" defTabSz="914400" rtl="0" eaLnBrk="1" fontAlgn="base" latinLnBrk="0" hangingPunct="1">
                        <a:lnSpc>
                          <a:spcPct val="100000"/>
                        </a:lnSpc>
                        <a:spcBef>
                          <a:spcPts val="400"/>
                        </a:spcBef>
                        <a:spcAft>
                          <a:spcPts val="600"/>
                        </a:spcAft>
                        <a:buClr>
                          <a:schemeClr val="tx1"/>
                        </a:buClr>
                        <a:buSzPct val="70000"/>
                        <a:buFont typeface="Wingdings" pitchFamily="2" charset="2"/>
                        <a:buNone/>
                        <a:tabLst/>
                      </a:pPr>
                      <a:r>
                        <a:rPr kumimoji="1" lang="en-US" altLang="zh-TW" sz="2400" b="1" i="0" u="none" strike="noStrike" kern="1200" cap="none" normalizeH="0" baseline="0" dirty="0" smtClean="0">
                          <a:ln>
                            <a:noFill/>
                          </a:ln>
                          <a:solidFill>
                            <a:srgbClr val="0000FF"/>
                          </a:solidFill>
                          <a:effectLst/>
                          <a:latin typeface="標楷體" pitchFamily="65" charset="-120"/>
                          <a:ea typeface="標楷體" pitchFamily="65" charset="-120"/>
                          <a:cs typeface="Times New Roman" pitchFamily="18" charset="0"/>
                        </a:rPr>
                        <a:t>O</a:t>
                      </a:r>
                      <a:r>
                        <a:rPr kumimoji="1" lang="zh-TW" altLang="zh-TW" sz="2400" b="1" i="0" u="none" strike="noStrike" kern="1200" cap="none" normalizeH="0" baseline="0" dirty="0" smtClean="0">
                          <a:ln>
                            <a:noFill/>
                          </a:ln>
                          <a:solidFill>
                            <a:srgbClr val="0000FF"/>
                          </a:solidFill>
                          <a:effectLst/>
                          <a:latin typeface="標楷體" pitchFamily="65" charset="-120"/>
                          <a:ea typeface="標楷體" pitchFamily="65" charset="-120"/>
                          <a:cs typeface="Times New Roman" pitchFamily="18" charset="0"/>
                        </a:rPr>
                        <a:t>（機會）</a:t>
                      </a:r>
                      <a:endParaRPr kumimoji="1" lang="en-US" altLang="zh-TW" sz="2400" b="1" i="0" u="none" strike="noStrike" kern="1200" cap="none" normalizeH="0" baseline="0" dirty="0" smtClean="0">
                        <a:ln>
                          <a:noFill/>
                        </a:ln>
                        <a:solidFill>
                          <a:srgbClr val="0000FF"/>
                        </a:solidFill>
                        <a:effectLst/>
                        <a:latin typeface="標楷體" pitchFamily="65" charset="-120"/>
                        <a:ea typeface="標楷體" pitchFamily="65" charset="-120"/>
                        <a:cs typeface="Times New Roman" pitchFamily="18" charset="0"/>
                      </a:endParaRP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Courier New" pitchFamily="49" charset="0"/>
                        <a:buChar char="o"/>
                        <a:tabLst/>
                      </a:pP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國際市場</a:t>
                      </a:r>
                      <a:r>
                        <a:rPr kumimoji="1" 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需求殷切，發展潛力大</a:t>
                      </a: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Courier New" pitchFamily="49" charset="0"/>
                        <a:buChar char="o"/>
                        <a:tabLst/>
                      </a:pPr>
                      <a:r>
                        <a:rPr kumimoji="1"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加入</a:t>
                      </a:r>
                      <a:r>
                        <a:rPr kumimoji="1" lang="en-US"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WTO</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rPr>
                        <a:t>利於進入會員國市場</a:t>
                      </a:r>
                      <a:endParaRPr kumimoji="1" lang="zh-TW" sz="1800" b="0" i="0" u="none" strike="noStrike" cap="none" normalizeH="0" baseline="0" dirty="0" smtClean="0">
                        <a:ln>
                          <a:noFill/>
                        </a:ln>
                        <a:solidFill>
                          <a:schemeClr val="tx1"/>
                        </a:solidFill>
                        <a:effectLst/>
                        <a:latin typeface="標楷體" pitchFamily="65" charset="-120"/>
                        <a:ea typeface="標楷體" pitchFamily="65" charset="-120"/>
                      </a:endParaRPr>
                    </a:p>
                    <a:p>
                      <a:pPr marL="361950" marR="0" lvl="0" indent="-298450" algn="l" defTabSz="914400" rtl="0" eaLnBrk="1" fontAlgn="base" latinLnBrk="0" hangingPunct="1">
                        <a:lnSpc>
                          <a:spcPct val="100000"/>
                        </a:lnSpc>
                        <a:spcBef>
                          <a:spcPts val="400"/>
                        </a:spcBef>
                        <a:spcAft>
                          <a:spcPct val="0"/>
                        </a:spcAft>
                        <a:buClr>
                          <a:srgbClr val="0000FF"/>
                        </a:buClr>
                        <a:buSzPct val="70000"/>
                        <a:buFont typeface="Courier New" pitchFamily="49" charset="0"/>
                        <a:buChar char="o"/>
                        <a:tabLst/>
                      </a:pP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rPr>
                        <a:t>高</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rPr>
                        <a:t>品質漁水產在</a:t>
                      </a:r>
                      <a:r>
                        <a:rPr kumimoji="1" lang="zh-TW" sz="1800" b="1" i="0" u="none" strike="noStrike" cap="none" normalizeH="0" baseline="0" dirty="0" smtClean="0">
                          <a:ln>
                            <a:noFill/>
                          </a:ln>
                          <a:solidFill>
                            <a:schemeClr val="tx1"/>
                          </a:solidFill>
                          <a:effectLst/>
                          <a:latin typeface="標楷體" pitchFamily="65" charset="-120"/>
                          <a:ea typeface="標楷體" pitchFamily="65" charset="-120"/>
                        </a:rPr>
                        <a:t>主要消費市場</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rPr>
                        <a:t>需</a:t>
                      </a:r>
                      <a:r>
                        <a:rPr kumimoji="1" lang="zh-TW" sz="1800" b="1" i="0" u="none" strike="noStrike" cap="none" normalizeH="0" baseline="0" dirty="0" smtClean="0">
                          <a:ln>
                            <a:noFill/>
                          </a:ln>
                          <a:solidFill>
                            <a:schemeClr val="tx1"/>
                          </a:solidFill>
                          <a:effectLst/>
                          <a:latin typeface="標楷體" pitchFamily="65" charset="-120"/>
                          <a:ea typeface="標楷體" pitchFamily="65" charset="-120"/>
                        </a:rPr>
                        <a:t>求</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rPr>
                        <a:t>日增</a:t>
                      </a:r>
                      <a:endParaRPr kumimoji="1" lang="zh-TW" sz="1800" b="1" i="0" u="none" strike="noStrike" cap="none" normalizeH="0" baseline="0" dirty="0" smtClean="0">
                        <a:ln>
                          <a:noFill/>
                        </a:ln>
                        <a:solidFill>
                          <a:schemeClr val="tx1"/>
                        </a:solidFill>
                        <a:effectLst/>
                        <a:latin typeface="標楷體" pitchFamily="65" charset="-120"/>
                        <a:ea typeface="標楷體" pitchFamily="65" charset="-120"/>
                      </a:endParaRPr>
                    </a:p>
                    <a:p>
                      <a:pPr marL="361950" marR="0" lvl="0" indent="-298450" algn="just" defTabSz="914400" rtl="0" eaLnBrk="1" fontAlgn="base" latinLnBrk="0" hangingPunct="1">
                        <a:lnSpc>
                          <a:spcPct val="100000"/>
                        </a:lnSpc>
                        <a:spcBef>
                          <a:spcPts val="400"/>
                        </a:spcBef>
                        <a:spcAft>
                          <a:spcPct val="0"/>
                        </a:spcAft>
                        <a:buClr>
                          <a:srgbClr val="0000FF"/>
                        </a:buClr>
                        <a:buSzPct val="70000"/>
                        <a:buFont typeface="Courier New" pitchFamily="49" charset="0"/>
                        <a:buChar char="o"/>
                        <a:tabLst/>
                      </a:pP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rPr>
                        <a:t>研發、</a:t>
                      </a:r>
                      <a:r>
                        <a:rPr kumimoji="1" lang="zh-TW" sz="1800" b="1" i="0" u="none" strike="noStrike" cap="none" normalizeH="0" baseline="0" dirty="0" smtClean="0">
                          <a:ln>
                            <a:noFill/>
                          </a:ln>
                          <a:solidFill>
                            <a:schemeClr val="tx1"/>
                          </a:solidFill>
                          <a:effectLst/>
                          <a:latin typeface="標楷體" pitchFamily="65" charset="-120"/>
                          <a:ea typeface="標楷體" pitchFamily="65" charset="-120"/>
                        </a:rPr>
                        <a:t>生產</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rPr>
                        <a:t>、</a:t>
                      </a:r>
                      <a:r>
                        <a:rPr kumimoji="1" lang="zh-TW" sz="1800" b="1" i="0" u="none" strike="noStrike" cap="none" normalizeH="0" baseline="0" dirty="0" smtClean="0">
                          <a:ln>
                            <a:noFill/>
                          </a:ln>
                          <a:solidFill>
                            <a:schemeClr val="tx1"/>
                          </a:solidFill>
                          <a:effectLst/>
                          <a:latin typeface="標楷體" pitchFamily="65" charset="-120"/>
                          <a:ea typeface="標楷體" pitchFamily="65" charset="-120"/>
                        </a:rPr>
                        <a:t>加工技術</a:t>
                      </a:r>
                      <a:r>
                        <a:rPr kumimoji="1" lang="zh-TW" sz="1800" b="0" i="0" u="none" strike="noStrike" cap="none" normalizeH="0" baseline="0" dirty="0" smtClean="0">
                          <a:ln>
                            <a:noFill/>
                          </a:ln>
                          <a:solidFill>
                            <a:schemeClr val="tx1"/>
                          </a:solidFill>
                          <a:effectLst/>
                          <a:latin typeface="標楷體" pitchFamily="65" charset="-120"/>
                          <a:ea typeface="標楷體" pitchFamily="65" charset="-120"/>
                        </a:rPr>
                        <a:t>先進穩定</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rPr>
                        <a:t>，有利拓展國際市場</a:t>
                      </a:r>
                      <a:endParaRPr kumimoji="1" lang="zh-TW" sz="1800" b="0" i="0" u="none" strike="noStrike" cap="none" normalizeH="0" baseline="0" dirty="0" smtClean="0">
                        <a:ln>
                          <a:noFill/>
                        </a:ln>
                        <a:solidFill>
                          <a:schemeClr val="tx1"/>
                        </a:solidFill>
                        <a:effectLst/>
                        <a:latin typeface="標楷體" pitchFamily="65" charset="-120"/>
                        <a:ea typeface="標楷體" pitchFamily="65" charset="-120"/>
                      </a:endParaRPr>
                    </a:p>
                  </a:txBody>
                  <a:tcPr marL="35998" marR="35998" marT="72004" marB="72004" horzOverflow="overflow">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a:noFill/>
                    </a:lnTlToBr>
                    <a:lnBlToTr>
                      <a:noFill/>
                    </a:lnBlToTr>
                    <a:solidFill>
                      <a:srgbClr val="99FFCC">
                        <a:alpha val="49804"/>
                      </a:srgbClr>
                    </a:solidFill>
                  </a:tcPr>
                </a:tc>
              </a:tr>
              <a:tr h="2529624">
                <a:tc>
                  <a:txBody>
                    <a:bodyPr/>
                    <a:lstStyle/>
                    <a:p>
                      <a:pPr marL="63500" marR="0" lvl="0" indent="0" algn="ctr" defTabSz="914400" rtl="0" eaLnBrk="1" fontAlgn="base" latinLnBrk="0" hangingPunct="1">
                        <a:lnSpc>
                          <a:spcPct val="100000"/>
                        </a:lnSpc>
                        <a:spcBef>
                          <a:spcPts val="400"/>
                        </a:spcBef>
                        <a:spcAft>
                          <a:spcPts val="600"/>
                        </a:spcAft>
                        <a:buClr>
                          <a:schemeClr val="tx1"/>
                        </a:buClr>
                        <a:buSzPct val="70000"/>
                        <a:buFont typeface="Wingdings" pitchFamily="2" charset="2"/>
                        <a:buNone/>
                        <a:tabLst/>
                      </a:pPr>
                      <a:r>
                        <a:rPr kumimoji="1" lang="en-US" altLang="zh-TW" sz="24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W</a:t>
                      </a:r>
                      <a:r>
                        <a:rPr kumimoji="1" lang="zh-TW" altLang="zh-TW" sz="24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（劣勢）</a:t>
                      </a: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標楷體" pitchFamily="65" charset="-120"/>
                        <a:buChar char="×"/>
                        <a:tabLst/>
                      </a:pP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參與國際組織</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不順遂</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影響</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國際水產</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漁</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業訊息之傳導</a:t>
                      </a: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標楷體" pitchFamily="65" charset="-120"/>
                        <a:buChar char="×"/>
                        <a:tabLst/>
                      </a:pP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國內</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消費市場小</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，易生產銷失衡</a:t>
                      </a:r>
                      <a:endParaRPr kumimoji="1" lang="zh-TW" altLang="zh-TW" sz="1800" b="0" i="0" u="none" strike="noStrike" cap="none" normalizeH="0" baseline="0" dirty="0" smtClean="0">
                        <a:ln>
                          <a:noFill/>
                        </a:ln>
                        <a:solidFill>
                          <a:srgbClr val="002060"/>
                        </a:solidFill>
                        <a:effectLst/>
                        <a:latin typeface="標楷體" pitchFamily="65" charset="-120"/>
                        <a:ea typeface="標楷體" pitchFamily="65" charset="-120"/>
                        <a:cs typeface="Times New Roman" pitchFamily="18" charset="0"/>
                      </a:endParaRP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標楷體" pitchFamily="65" charset="-120"/>
                        <a:buChar char="×"/>
                        <a:tabLst/>
                      </a:pP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國內</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水土</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資源有限</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，需與</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其它產</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業競爭使用</a:t>
                      </a:r>
                    </a:p>
                  </a:txBody>
                  <a:tcPr marL="35998" marR="35998" marT="72004" marB="72004" horzOverflow="overflow">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a:noFill/>
                    </a:lnTlToBr>
                    <a:lnBlToTr>
                      <a:noFill/>
                    </a:lnBlToTr>
                    <a:solidFill>
                      <a:schemeClr val="accent6">
                        <a:lumMod val="20000"/>
                        <a:lumOff val="80000"/>
                        <a:alpha val="50000"/>
                      </a:schemeClr>
                    </a:solidFill>
                  </a:tcPr>
                </a:tc>
                <a:tc>
                  <a:txBody>
                    <a:bodyPr/>
                    <a:lstStyle/>
                    <a:p>
                      <a:pPr marL="63500" marR="0" lvl="0" indent="0" algn="ctr" defTabSz="914400" rtl="0" eaLnBrk="1" fontAlgn="base" latinLnBrk="0" hangingPunct="1">
                        <a:lnSpc>
                          <a:spcPct val="100000"/>
                        </a:lnSpc>
                        <a:spcBef>
                          <a:spcPts val="400"/>
                        </a:spcBef>
                        <a:spcAft>
                          <a:spcPts val="600"/>
                        </a:spcAft>
                        <a:buClr>
                          <a:schemeClr val="tx1"/>
                        </a:buClr>
                        <a:buSzPct val="70000"/>
                        <a:buFont typeface="Wingdings" pitchFamily="2" charset="2"/>
                        <a:buNone/>
                        <a:tabLst/>
                      </a:pPr>
                      <a:r>
                        <a:rPr kumimoji="1" lang="en-US" altLang="zh-TW" sz="24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T</a:t>
                      </a:r>
                      <a:r>
                        <a:rPr kumimoji="1" lang="zh-TW" altLang="zh-TW" sz="24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（威脅）</a:t>
                      </a: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Wingdings" pitchFamily="2" charset="2"/>
                        <a:buChar char="Ø"/>
                        <a:tabLst/>
                      </a:pP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中國及東南</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亞資源豐富</a:t>
                      </a: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成本低，為</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未來競爭對手</a:t>
                      </a: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Wingdings" pitchFamily="2" charset="2"/>
                        <a:buChar char="Ø"/>
                        <a:tabLst/>
                      </a:pPr>
                      <a:r>
                        <a:rPr kumimoji="1" lang="zh-TW" altLang="zh-TW" sz="1800" b="0"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國際對食品衛生安全要求嚴格，</a:t>
                      </a:r>
                      <a:r>
                        <a:rPr kumimoji="1" lang="zh-TW" altLang="zh-TW" sz="18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增加防治成本</a:t>
                      </a:r>
                      <a:r>
                        <a:rPr kumimoji="1" lang="zh-TW" altLang="en-US" sz="18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 </a:t>
                      </a:r>
                      <a:r>
                        <a:rPr kumimoji="1" lang="en-US" altLang="zh-TW" sz="18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rPr>
                        <a:t>?</a:t>
                      </a:r>
                      <a:endParaRPr kumimoji="1" lang="zh-TW" altLang="zh-TW" sz="1800" b="1" i="0" u="none" strike="noStrike" cap="none" normalizeH="0" baseline="0" dirty="0" smtClean="0">
                        <a:ln>
                          <a:noFill/>
                        </a:ln>
                        <a:solidFill>
                          <a:srgbClr val="0000FF"/>
                        </a:solidFill>
                        <a:effectLst/>
                        <a:latin typeface="標楷體" pitchFamily="65" charset="-120"/>
                        <a:ea typeface="標楷體" pitchFamily="65" charset="-120"/>
                        <a:cs typeface="Times New Roman" pitchFamily="18" charset="0"/>
                      </a:endParaRP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Wingdings" pitchFamily="2" charset="2"/>
                        <a:buChar char="Ø"/>
                        <a:tabLst/>
                      </a:pP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第一線生產</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人口老化</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，勞動力減少</a:t>
                      </a:r>
                      <a:endPar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marL="361950" marR="0" lvl="0" indent="-298450" algn="l" defTabSz="914400" rtl="0" eaLnBrk="1" fontAlgn="base" latinLnBrk="0" hangingPunct="1">
                        <a:lnSpc>
                          <a:spcPct val="100000"/>
                        </a:lnSpc>
                        <a:spcBef>
                          <a:spcPts val="400"/>
                        </a:spcBef>
                        <a:spcAft>
                          <a:spcPct val="0"/>
                        </a:spcAft>
                        <a:buClr>
                          <a:srgbClr val="C00000"/>
                        </a:buClr>
                        <a:buSzPct val="70000"/>
                        <a:buFont typeface="Wingdings" pitchFamily="2" charset="2"/>
                        <a:buChar char="Ø"/>
                        <a:tabLst/>
                      </a:pPr>
                      <a:r>
                        <a:rPr kumimoji="1"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國際</a:t>
                      </a:r>
                      <a:r>
                        <a:rPr kumimoji="1" lang="zh-TW" altLang="zh-TW"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經濟海域劃分，</a:t>
                      </a: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增加捕撈</a:t>
                      </a:r>
                      <a:r>
                        <a:rPr kumimoji="1"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成本</a:t>
                      </a:r>
                      <a:endParaRPr kumimoji="1" lang="zh-TW" alt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35998" marR="35998" marT="72004" marB="72004" horzOverflow="overflow">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a:noFill/>
                    </a:lnTlToBr>
                    <a:lnBlToTr>
                      <a:noFill/>
                    </a:lnBlToTr>
                    <a:solidFill>
                      <a:schemeClr val="accent6">
                        <a:lumMod val="20000"/>
                        <a:lumOff val="80000"/>
                        <a:alpha val="50000"/>
                      </a:schemeClr>
                    </a:solidFill>
                  </a:tcPr>
                </a:tc>
              </a:tr>
            </a:tbl>
          </a:graphicData>
        </a:graphic>
      </p:graphicFrame>
      <p:sp>
        <p:nvSpPr>
          <p:cNvPr id="14350" name="標題 1"/>
          <p:cNvSpPr>
            <a:spLocks noGrp="1"/>
          </p:cNvSpPr>
          <p:nvPr>
            <p:ph type="title" idx="4294967295"/>
          </p:nvPr>
        </p:nvSpPr>
        <p:spPr>
          <a:xfrm>
            <a:off x="323528" y="287338"/>
            <a:ext cx="741240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台灣漁水產品競爭力分析</a:t>
            </a:r>
          </a:p>
        </p:txBody>
      </p:sp>
    </p:spTree>
    <p:extLst>
      <p:ext uri="{BB962C8B-B14F-4D97-AF65-F5344CB8AC3E}">
        <p14:creationId xmlns="" xmlns:p14="http://schemas.microsoft.com/office/powerpoint/2010/main" val="34122696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漁水產品全球佈局</a:t>
            </a:r>
          </a:p>
        </p:txBody>
      </p:sp>
      <p:pic>
        <p:nvPicPr>
          <p:cNvPr id="17" name="Picture 3"/>
          <p:cNvPicPr>
            <a:picLocks noChangeArrowheads="1"/>
          </p:cNvPicPr>
          <p:nvPr/>
        </p:nvPicPr>
        <p:blipFill>
          <a:blip r:embed="rId4"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52000"/>
            <a:ext cx="8100464" cy="5256584"/>
          </a:xfrm>
        </p:spPr>
        <p:txBody>
          <a:bodyPr>
            <a:noAutofit/>
          </a:bodyPr>
          <a:lstStyle/>
          <a:p>
            <a:pPr>
              <a:spcBef>
                <a:spcPts val="0"/>
              </a:spcBef>
              <a:spcAft>
                <a:spcPts val="600"/>
              </a:spcAft>
              <a:defRPr/>
            </a:pPr>
            <a:r>
              <a:rPr lang="zh-TW" altLang="en-US" sz="2800" b="1" dirty="0" smtClean="0">
                <a:latin typeface="標楷體" pitchFamily="65" charset="-120"/>
                <a:ea typeface="標楷體" pitchFamily="65" charset="-120"/>
              </a:rPr>
              <a:t>策略面</a:t>
            </a:r>
            <a:r>
              <a:rPr lang="en-US" altLang="zh-TW" sz="28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以台灣為根據地，放眼全球佈局</a:t>
            </a:r>
            <a:endParaRPr lang="en-US" altLang="zh-TW" sz="2400" b="1" dirty="0" smtClean="0">
              <a:latin typeface="標楷體" pitchFamily="65" charset="-120"/>
              <a:ea typeface="標楷體" pitchFamily="65" charset="-120"/>
            </a:endParaRPr>
          </a:p>
          <a:p>
            <a:pPr marL="625475" lvl="1" indent="-354013">
              <a:spcBef>
                <a:spcPts val="600"/>
              </a:spcBef>
              <a:spcAft>
                <a:spcPts val="600"/>
              </a:spcAft>
              <a:defRPr/>
            </a:pPr>
            <a:r>
              <a:rPr lang="zh-TW" altLang="en-US" sz="2200" dirty="0" smtClean="0">
                <a:latin typeface="標楷體" pitchFamily="65" charset="-120"/>
                <a:ea typeface="標楷體" pitchFamily="65" charset="-120"/>
              </a:rPr>
              <a:t>建立台灣水產品的經濟產業，生產基地不以台灣為限，掌控全球行銷通路與市場</a:t>
            </a:r>
            <a:endParaRPr lang="en-US" altLang="zh-TW" sz="2200" dirty="0" smtClean="0">
              <a:latin typeface="標楷體" pitchFamily="65" charset="-120"/>
              <a:ea typeface="標楷體" pitchFamily="65" charset="-120"/>
            </a:endParaRPr>
          </a:p>
          <a:p>
            <a:pPr marL="625475" lvl="1" indent="-354013">
              <a:spcBef>
                <a:spcPts val="600"/>
              </a:spcBef>
              <a:spcAft>
                <a:spcPts val="600"/>
              </a:spcAft>
              <a:defRPr/>
            </a:pPr>
            <a:r>
              <a:rPr lang="zh-TW" altLang="en-US" sz="2200" dirty="0" smtClean="0">
                <a:latin typeface="標楷體" pitchFamily="65" charset="-120"/>
                <a:ea typeface="標楷體" pitchFamily="65" charset="-120"/>
              </a:rPr>
              <a:t>提高漁水產品之品質與物流效率，拓展國際市場</a:t>
            </a:r>
            <a:endParaRPr lang="en-US" altLang="zh-TW" sz="2200" dirty="0" smtClean="0">
              <a:latin typeface="標楷體" pitchFamily="65" charset="-120"/>
              <a:ea typeface="標楷體" pitchFamily="65" charset="-120"/>
            </a:endParaRPr>
          </a:p>
          <a:p>
            <a:pPr marL="625475" lvl="1" indent="-354013">
              <a:spcBef>
                <a:spcPts val="600"/>
              </a:spcBef>
              <a:spcAft>
                <a:spcPts val="600"/>
              </a:spcAft>
              <a:defRPr/>
            </a:pPr>
            <a:r>
              <a:rPr lang="zh-TW" altLang="en-US" sz="2200" dirty="0" smtClean="0">
                <a:latin typeface="標楷體" pitchFamily="65" charset="-120"/>
                <a:ea typeface="標楷體" pitchFamily="65" charset="-120"/>
              </a:rPr>
              <a:t>以低溫物流中心為基石，提升漁水產品加工層次及附加價值，加強冷凍食品加工製造及內外銷</a:t>
            </a:r>
            <a:endParaRPr lang="en-US" altLang="zh-TW" sz="2200" dirty="0" smtClean="0">
              <a:latin typeface="標楷體" pitchFamily="65" charset="-120"/>
              <a:ea typeface="標楷體" pitchFamily="65" charset="-120"/>
            </a:endParaRPr>
          </a:p>
          <a:p>
            <a:pPr marL="625475" lvl="1" indent="-354013">
              <a:spcBef>
                <a:spcPts val="600"/>
              </a:spcBef>
              <a:spcAft>
                <a:spcPts val="600"/>
              </a:spcAft>
              <a:defRPr/>
            </a:pPr>
            <a:r>
              <a:rPr lang="zh-TW" altLang="en-US" sz="2200" dirty="0" smtClean="0">
                <a:latin typeface="標楷體" pitchFamily="65" charset="-120"/>
                <a:ea typeface="標楷體" pitchFamily="65" charset="-120"/>
              </a:rPr>
              <a:t>延伸價值鏈至客戶端，長期與客戶合作，取得銷售端資訊</a:t>
            </a:r>
            <a:endParaRPr lang="en-US" altLang="zh-TW" sz="2200" dirty="0" smtClean="0">
              <a:latin typeface="標楷體" pitchFamily="65" charset="-120"/>
              <a:ea typeface="標楷體" pitchFamily="65" charset="-120"/>
            </a:endParaRPr>
          </a:p>
          <a:p>
            <a:pPr marL="625475" lvl="1" indent="-354013">
              <a:spcBef>
                <a:spcPts val="600"/>
              </a:spcBef>
              <a:spcAft>
                <a:spcPts val="600"/>
              </a:spcAft>
              <a:defRPr/>
            </a:pPr>
            <a:r>
              <a:rPr lang="zh-TW" altLang="en-US" sz="2200" dirty="0" smtClean="0">
                <a:latin typeface="標楷體" pitchFamily="65" charset="-120"/>
                <a:ea typeface="標楷體" pitchFamily="65" charset="-120"/>
              </a:rPr>
              <a:t>推行契養作業制度，以確保新鮮美味、安全衛生的水產原料來源</a:t>
            </a:r>
            <a:r>
              <a:rPr lang="en-US" altLang="zh-TW" sz="1800" dirty="0" smtClean="0">
                <a:latin typeface="標楷體" pitchFamily="65" charset="-120"/>
                <a:ea typeface="標楷體" pitchFamily="65" charset="-120"/>
              </a:rPr>
              <a:t>(</a:t>
            </a:r>
            <a:r>
              <a:rPr lang="zh-TW" altLang="en-US" sz="1800" dirty="0" smtClean="0">
                <a:latin typeface="標楷體" pitchFamily="65" charset="-120"/>
                <a:ea typeface="標楷體" pitchFamily="65" charset="-120"/>
              </a:rPr>
              <a:t>水產原料之養殖戶及中間供應商</a:t>
            </a:r>
            <a:r>
              <a:rPr lang="en-US" altLang="zh-TW" sz="1800" dirty="0" smtClean="0">
                <a:latin typeface="標楷體" pitchFamily="65" charset="-120"/>
                <a:ea typeface="標楷體" pitchFamily="65" charset="-120"/>
              </a:rPr>
              <a:t>)</a:t>
            </a:r>
          </a:p>
          <a:p>
            <a:pPr marL="625475" lvl="1" indent="-354013">
              <a:spcBef>
                <a:spcPts val="600"/>
              </a:spcBef>
              <a:spcAft>
                <a:spcPts val="600"/>
              </a:spcAft>
              <a:defRPr/>
            </a:pPr>
            <a:r>
              <a:rPr lang="zh-TW" altLang="en-US" sz="2200" dirty="0" smtClean="0">
                <a:latin typeface="標楷體" pitchFamily="65" charset="-120"/>
                <a:ea typeface="標楷體" pitchFamily="65" charset="-120"/>
              </a:rPr>
              <a:t>加強產官學合作</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與大學及水產試驗所，進行長期合作關係，開發高附加價值之產品</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例</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膠原蛋白產品</a:t>
            </a:r>
            <a:r>
              <a:rPr lang="en-US" altLang="zh-TW" sz="2200" dirty="0" smtClean="0">
                <a:latin typeface="標楷體" pitchFamily="65" charset="-120"/>
                <a:ea typeface="標楷體" pitchFamily="65" charset="-120"/>
              </a:rPr>
              <a:t>…)</a:t>
            </a:r>
          </a:p>
        </p:txBody>
      </p:sp>
    </p:spTree>
    <p:extLst>
      <p:ext uri="{BB962C8B-B14F-4D97-AF65-F5344CB8AC3E}">
        <p14:creationId xmlns="" xmlns:p14="http://schemas.microsoft.com/office/powerpoint/2010/main" val="5494047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漁水產品全球佈局</a:t>
            </a:r>
          </a:p>
        </p:txBody>
      </p:sp>
      <p:pic>
        <p:nvPicPr>
          <p:cNvPr id="17" name="Picture 3"/>
          <p:cNvPicPr>
            <a:picLocks noChangeArrowheads="1"/>
          </p:cNvPicPr>
          <p:nvPr/>
        </p:nvPicPr>
        <p:blipFill>
          <a:blip r:embed="rId4"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76000" y="1152000"/>
            <a:ext cx="8103274" cy="5256584"/>
          </a:xfrm>
        </p:spPr>
        <p:txBody>
          <a:bodyPr>
            <a:normAutofit/>
          </a:bodyPr>
          <a:lstStyle/>
          <a:p>
            <a:pPr>
              <a:lnSpc>
                <a:spcPct val="90000"/>
              </a:lnSpc>
              <a:spcBef>
                <a:spcPts val="1200"/>
              </a:spcBef>
              <a:spcAft>
                <a:spcPts val="600"/>
              </a:spcAft>
              <a:defRPr/>
            </a:pPr>
            <a:r>
              <a:rPr lang="zh-TW" altLang="en-US" sz="2800" b="1" dirty="0" smtClean="0">
                <a:latin typeface="標楷體" pitchFamily="65" charset="-120"/>
                <a:ea typeface="標楷體" pitchFamily="65" charset="-120"/>
              </a:rPr>
              <a:t>挑戰</a:t>
            </a:r>
            <a:r>
              <a:rPr lang="en-US" altLang="zh-TW" sz="2800" b="1" dirty="0" smtClean="0">
                <a:latin typeface="標楷體" pitchFamily="65" charset="-120"/>
                <a:ea typeface="標楷體" pitchFamily="65" charset="-120"/>
              </a:rPr>
              <a:t>1:</a:t>
            </a:r>
            <a:r>
              <a:rPr lang="zh-TW" altLang="en-US" sz="2800" b="1" dirty="0" smtClean="0">
                <a:latin typeface="標楷體" pitchFamily="65" charset="-120"/>
                <a:ea typeface="標楷體" pitchFamily="65" charset="-120"/>
              </a:rPr>
              <a:t>政經面問題</a:t>
            </a:r>
            <a:endParaRPr lang="en-US" altLang="zh-TW" sz="2800" b="1" dirty="0" smtClean="0">
              <a:latin typeface="標楷體" pitchFamily="65" charset="-120"/>
              <a:ea typeface="標楷體" pitchFamily="65" charset="-120"/>
            </a:endParaRPr>
          </a:p>
          <a:p>
            <a:pPr lvl="1">
              <a:spcBef>
                <a:spcPts val="600"/>
              </a:spcBef>
              <a:spcAft>
                <a:spcPts val="600"/>
              </a:spcAft>
              <a:defRPr/>
            </a:pPr>
            <a:r>
              <a:rPr lang="zh-TW" altLang="en-US" sz="2200" b="1" dirty="0" smtClean="0">
                <a:latin typeface="標楷體" pitchFamily="65" charset="-120"/>
                <a:ea typeface="標楷體" pitchFamily="65" charset="-120"/>
              </a:rPr>
              <a:t>貿易制裁</a:t>
            </a:r>
            <a:r>
              <a:rPr lang="en-US" altLang="zh-TW" sz="2200" b="1"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產地國雖然水產資源豐富，但因政治問題遭國際制裁，禁止進口該國產品</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例</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緬甸迄今仍被部分國家，禁止進口該國產品</a:t>
            </a:r>
            <a:r>
              <a:rPr lang="en-US" altLang="zh-TW" sz="2000" dirty="0" smtClean="0">
                <a:latin typeface="標楷體" pitchFamily="65" charset="-120"/>
                <a:ea typeface="標楷體" pitchFamily="65" charset="-120"/>
              </a:rPr>
              <a:t>)</a:t>
            </a:r>
          </a:p>
          <a:p>
            <a:pPr lvl="1">
              <a:spcBef>
                <a:spcPts val="600"/>
              </a:spcBef>
              <a:spcAft>
                <a:spcPts val="600"/>
              </a:spcAft>
              <a:defRPr/>
            </a:pPr>
            <a:r>
              <a:rPr lang="zh-TW" altLang="en-US" sz="2200" b="1" dirty="0" smtClean="0">
                <a:latin typeface="標楷體" pitchFamily="65" charset="-120"/>
                <a:ea typeface="標楷體" pitchFamily="65" charset="-120"/>
              </a:rPr>
              <a:t>技術阻礙</a:t>
            </a:r>
            <a:r>
              <a:rPr lang="en-US" altLang="zh-TW" sz="2200" b="1" dirty="0" smtClean="0">
                <a:latin typeface="標楷體" pitchFamily="65" charset="-120"/>
                <a:ea typeface="標楷體" pitchFamily="65" charset="-120"/>
              </a:rPr>
              <a:t>:</a:t>
            </a:r>
            <a:r>
              <a:rPr lang="zh-TW" altLang="en-US" sz="2200" b="1" dirty="0" smtClean="0">
                <a:latin typeface="標楷體" pitchFamily="65" charset="-120"/>
                <a:ea typeface="標楷體" pitchFamily="65" charset="-120"/>
              </a:rPr>
              <a:t> </a:t>
            </a:r>
            <a:r>
              <a:rPr lang="zh-TW" altLang="en-US" sz="2200" dirty="0" smtClean="0">
                <a:latin typeface="標楷體" pitchFamily="65" charset="-120"/>
                <a:ea typeface="標楷體" pitchFamily="65" charset="-120"/>
              </a:rPr>
              <a:t>雖產品在</a:t>
            </a:r>
            <a:r>
              <a:rPr lang="en-US" altLang="zh-TW" sz="2200" dirty="0" smtClean="0">
                <a:latin typeface="標楷體" pitchFamily="65" charset="-120"/>
                <a:ea typeface="標楷體" pitchFamily="65" charset="-120"/>
              </a:rPr>
              <a:t>WTO</a:t>
            </a:r>
            <a:r>
              <a:rPr lang="zh-TW" altLang="en-US" sz="2200" dirty="0" smtClean="0">
                <a:latin typeface="標楷體" pitchFamily="65" charset="-120"/>
                <a:ea typeface="標楷體" pitchFamily="65" charset="-120"/>
              </a:rPr>
              <a:t>規範下，但某些先進國家，仍可利用各種產品檢驗規定等技術理由，阻礙某些國家的部份產品</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例</a:t>
            </a:r>
            <a:r>
              <a:rPr lang="en-US" altLang="zh-TW" sz="2000" dirty="0" smtClean="0">
                <a:latin typeface="標楷體" pitchFamily="65" charset="-120"/>
                <a:ea typeface="標楷體" pitchFamily="65" charset="-120"/>
              </a:rPr>
              <a:t>:2007</a:t>
            </a:r>
            <a:r>
              <a:rPr lang="zh-TW" altLang="en-US" sz="2000" dirty="0" smtClean="0">
                <a:latin typeface="標楷體" pitchFamily="65" charset="-120"/>
                <a:ea typeface="標楷體" pitchFamily="65" charset="-120"/>
              </a:rPr>
              <a:t>年美國以藥物殘留為由，阻擋中國大陸水產品進口</a:t>
            </a:r>
            <a:r>
              <a:rPr lang="en-US" altLang="zh-TW" sz="2000" dirty="0" smtClean="0">
                <a:latin typeface="標楷體" pitchFamily="65" charset="-120"/>
                <a:ea typeface="標楷體" pitchFamily="65" charset="-120"/>
              </a:rPr>
              <a:t>)</a:t>
            </a:r>
          </a:p>
          <a:p>
            <a:pPr lvl="1">
              <a:spcBef>
                <a:spcPts val="600"/>
              </a:spcBef>
              <a:spcAft>
                <a:spcPts val="600"/>
              </a:spcAft>
              <a:defRPr/>
            </a:pPr>
            <a:r>
              <a:rPr lang="zh-TW" altLang="en-US" sz="2200" b="1" dirty="0" smtClean="0">
                <a:latin typeface="標楷體" pitchFamily="65" charset="-120"/>
                <a:ea typeface="標楷體" pitchFamily="65" charset="-120"/>
              </a:rPr>
              <a:t>法令變更</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產地國法令變更頻繁，造成經營風險</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不確定因素和成本的增加</a:t>
            </a:r>
            <a:r>
              <a:rPr lang="en-US" altLang="zh-TW" sz="2200" dirty="0" smtClean="0">
                <a:latin typeface="標楷體" pitchFamily="65" charset="-120"/>
                <a:ea typeface="標楷體" pitchFamily="65" charset="-120"/>
              </a:rPr>
              <a:t>)</a:t>
            </a:r>
          </a:p>
          <a:p>
            <a:pPr lvl="1">
              <a:spcBef>
                <a:spcPts val="600"/>
              </a:spcBef>
              <a:spcAft>
                <a:spcPts val="600"/>
              </a:spcAft>
              <a:defRPr/>
            </a:pPr>
            <a:r>
              <a:rPr lang="zh-TW" altLang="en-US" sz="2200" b="1" dirty="0" smtClean="0">
                <a:latin typeface="標楷體" pitchFamily="65" charset="-120"/>
                <a:ea typeface="標楷體" pitchFamily="65" charset="-120"/>
              </a:rPr>
              <a:t>匯率的變異</a:t>
            </a:r>
            <a:r>
              <a:rPr lang="en-US" altLang="zh-TW" sz="2200" b="1" dirty="0" smtClean="0">
                <a:latin typeface="標楷體" pitchFamily="65" charset="-120"/>
                <a:ea typeface="標楷體" pitchFamily="65" charset="-120"/>
              </a:rPr>
              <a:t>:</a:t>
            </a:r>
            <a:r>
              <a:rPr lang="zh-TW" altLang="en-US" sz="2200" b="1" dirty="0" smtClean="0">
                <a:latin typeface="標楷體" pitchFamily="65" charset="-120"/>
                <a:ea typeface="標楷體" pitchFamily="65" charset="-120"/>
              </a:rPr>
              <a:t> </a:t>
            </a:r>
            <a:r>
              <a:rPr lang="zh-TW" altLang="en-US" sz="2200" dirty="0" smtClean="0">
                <a:latin typeface="標楷體" pitchFamily="65" charset="-120"/>
                <a:ea typeface="標楷體" pitchFamily="65" charset="-120"/>
              </a:rPr>
              <a:t>產地國因政治情勢不穩定，影響該國貨幣匯率</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例</a:t>
            </a:r>
            <a:r>
              <a:rPr lang="en-US" altLang="zh-TW" sz="2000" dirty="0" smtClean="0">
                <a:latin typeface="標楷體" pitchFamily="65" charset="-120"/>
                <a:ea typeface="標楷體" pitchFamily="65" charset="-120"/>
              </a:rPr>
              <a:t>:2007</a:t>
            </a:r>
            <a:r>
              <a:rPr lang="zh-TW" altLang="en-US" sz="2000" dirty="0" smtClean="0">
                <a:latin typeface="標楷體" pitchFamily="65" charset="-120"/>
                <a:ea typeface="標楷體" pitchFamily="65" charset="-120"/>
              </a:rPr>
              <a:t>年泰國民眾示威抗議及越南至</a:t>
            </a:r>
            <a:r>
              <a:rPr lang="en-US" altLang="zh-TW" sz="2000" dirty="0" smtClean="0">
                <a:latin typeface="標楷體" pitchFamily="65" charset="-120"/>
                <a:ea typeface="標楷體" pitchFamily="65" charset="-120"/>
              </a:rPr>
              <a:t>2008</a:t>
            </a:r>
            <a:r>
              <a:rPr lang="zh-TW" altLang="en-US" sz="2000" dirty="0" smtClean="0">
                <a:latin typeface="標楷體" pitchFamily="65" charset="-120"/>
                <a:ea typeface="標楷體" pitchFamily="65" charset="-120"/>
              </a:rPr>
              <a:t>年以來原物料價格上升，產生高度通膨，匯率慘跌</a:t>
            </a:r>
            <a:r>
              <a:rPr lang="en-US" altLang="zh-TW" sz="2000" dirty="0" smtClean="0">
                <a:latin typeface="標楷體" pitchFamily="65" charset="-120"/>
                <a:ea typeface="標楷體" pitchFamily="65" charset="-120"/>
              </a:rPr>
              <a:t>)</a:t>
            </a:r>
          </a:p>
          <a:p>
            <a:pPr lvl="1">
              <a:lnSpc>
                <a:spcPct val="90000"/>
              </a:lnSpc>
              <a:spcBef>
                <a:spcPts val="1200"/>
              </a:spcBef>
              <a:spcAft>
                <a:spcPts val="600"/>
              </a:spcAft>
              <a:defRPr/>
            </a:pPr>
            <a:endParaRPr lang="en-US" altLang="zh-TW" sz="2400" b="1" dirty="0" smtClean="0">
              <a:latin typeface="標楷體" pitchFamily="65" charset="-120"/>
              <a:ea typeface="標楷體" pitchFamily="65" charset="-120"/>
            </a:endParaRPr>
          </a:p>
          <a:p>
            <a:pPr lvl="1">
              <a:lnSpc>
                <a:spcPct val="90000"/>
              </a:lnSpc>
              <a:spcBef>
                <a:spcPts val="1200"/>
              </a:spcBef>
              <a:spcAft>
                <a:spcPts val="600"/>
              </a:spcAft>
              <a:defRPr/>
            </a:pPr>
            <a:endParaRPr lang="en-US" altLang="zh-TW" sz="2400" b="1" dirty="0" smtClean="0">
              <a:latin typeface="標楷體" pitchFamily="65" charset="-120"/>
              <a:ea typeface="標楷體" pitchFamily="65" charset="-120"/>
            </a:endParaRPr>
          </a:p>
        </p:txBody>
      </p:sp>
    </p:spTree>
    <p:extLst>
      <p:ext uri="{BB962C8B-B14F-4D97-AF65-F5344CB8AC3E}">
        <p14:creationId xmlns="" xmlns:p14="http://schemas.microsoft.com/office/powerpoint/2010/main" val="365956927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漁水產品全球佈局</a:t>
            </a:r>
          </a:p>
        </p:txBody>
      </p:sp>
      <p:pic>
        <p:nvPicPr>
          <p:cNvPr id="17" name="Picture 3"/>
          <p:cNvPicPr>
            <a:picLocks noChangeArrowheads="1"/>
          </p:cNvPicPr>
          <p:nvPr/>
        </p:nvPicPr>
        <p:blipFill>
          <a:blip r:embed="rId4"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52000"/>
            <a:ext cx="8103274" cy="4896544"/>
          </a:xfrm>
        </p:spPr>
        <p:txBody>
          <a:bodyPr>
            <a:normAutofit fontScale="92500"/>
          </a:bodyPr>
          <a:lstStyle/>
          <a:p>
            <a:pPr>
              <a:lnSpc>
                <a:spcPct val="90000"/>
              </a:lnSpc>
              <a:spcBef>
                <a:spcPts val="1200"/>
              </a:spcBef>
              <a:spcAft>
                <a:spcPts val="600"/>
              </a:spcAft>
              <a:defRPr/>
            </a:pPr>
            <a:r>
              <a:rPr lang="zh-TW" altLang="en-US" sz="3000" b="1" dirty="0" smtClean="0">
                <a:latin typeface="標楷體" pitchFamily="65" charset="-120"/>
                <a:ea typeface="標楷體" pitchFamily="65" charset="-120"/>
              </a:rPr>
              <a:t>挑戰</a:t>
            </a:r>
            <a:r>
              <a:rPr lang="en-US" altLang="zh-TW" sz="3000" b="1" dirty="0" smtClean="0">
                <a:latin typeface="標楷體" pitchFamily="65" charset="-120"/>
                <a:ea typeface="標楷體" pitchFamily="65" charset="-120"/>
              </a:rPr>
              <a:t>2:</a:t>
            </a:r>
            <a:r>
              <a:rPr lang="zh-TW" altLang="en-US" sz="3000" b="1" dirty="0" smtClean="0">
                <a:latin typeface="標楷體" pitchFamily="65" charset="-120"/>
                <a:ea typeface="標楷體" pitchFamily="65" charset="-120"/>
              </a:rPr>
              <a:t>科技面的提升</a:t>
            </a:r>
            <a:endParaRPr lang="en-US" altLang="zh-TW" sz="3000" b="1" dirty="0" smtClean="0">
              <a:latin typeface="標楷體" pitchFamily="65" charset="-120"/>
              <a:ea typeface="標楷體" pitchFamily="65" charset="-120"/>
            </a:endParaRPr>
          </a:p>
          <a:p>
            <a:pPr marL="533400" lvl="1" indent="-261938">
              <a:lnSpc>
                <a:spcPct val="110000"/>
              </a:lnSpc>
              <a:spcBef>
                <a:spcPts val="600"/>
              </a:spcBef>
              <a:spcAft>
                <a:spcPts val="600"/>
              </a:spcAft>
              <a:defRPr/>
            </a:pPr>
            <a:r>
              <a:rPr lang="zh-TW" altLang="en-US" sz="2400" b="1" dirty="0" smtClean="0">
                <a:latin typeface="標楷體" pitchFamily="65" charset="-120"/>
                <a:ea typeface="標楷體" pitchFamily="65" charset="-120"/>
              </a:rPr>
              <a:t>產品升級及認證，以增加附加價值</a:t>
            </a:r>
            <a:r>
              <a:rPr lang="en-US" altLang="zh-TW" sz="2400" b="1"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若產品加工技術層次過低，競爭對手容易模仿，導致淪為價格競爭</a:t>
            </a:r>
            <a:endParaRPr lang="en-US" altLang="zh-TW" sz="2400" dirty="0" smtClean="0">
              <a:latin typeface="標楷體" pitchFamily="65" charset="-120"/>
              <a:ea typeface="標楷體" pitchFamily="65" charset="-120"/>
            </a:endParaRPr>
          </a:p>
          <a:p>
            <a:pPr marL="533400" lvl="1" indent="-261938">
              <a:lnSpc>
                <a:spcPct val="110000"/>
              </a:lnSpc>
              <a:spcBef>
                <a:spcPts val="600"/>
              </a:spcBef>
              <a:spcAft>
                <a:spcPts val="600"/>
              </a:spcAft>
              <a:defRPr/>
            </a:pPr>
            <a:r>
              <a:rPr lang="zh-TW" altLang="en-US" sz="2400" b="1" dirty="0" smtClean="0">
                <a:latin typeface="標楷體" pitchFamily="65" charset="-120"/>
                <a:ea typeface="標楷體" pitchFamily="65" charset="-120"/>
              </a:rPr>
              <a:t>不同規格的產品研發，以減少庫存</a:t>
            </a:r>
            <a:r>
              <a:rPr lang="en-US" altLang="zh-TW" sz="2400" b="1"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水產品原料規格不一，對於客戶所需規格外之水產品原料的加工研發相形重要</a:t>
            </a:r>
            <a:endParaRPr lang="en-US" altLang="zh-TW" sz="2400" dirty="0" smtClean="0">
              <a:latin typeface="標楷體" pitchFamily="65" charset="-120"/>
              <a:ea typeface="標楷體" pitchFamily="65" charset="-120"/>
            </a:endParaRPr>
          </a:p>
          <a:p>
            <a:pPr marL="533400" lvl="1" indent="-261938">
              <a:lnSpc>
                <a:spcPct val="110000"/>
              </a:lnSpc>
              <a:spcBef>
                <a:spcPts val="600"/>
              </a:spcBef>
              <a:spcAft>
                <a:spcPts val="600"/>
              </a:spcAft>
              <a:defRPr/>
            </a:pPr>
            <a:r>
              <a:rPr lang="zh-TW" altLang="en-US" sz="2400" b="1" dirty="0" smtClean="0">
                <a:latin typeface="標楷體" pitchFamily="65" charset="-120"/>
                <a:ea typeface="標楷體" pitchFamily="65" charset="-120"/>
              </a:rPr>
              <a:t>下腳產品之研發，以減少廢棄物</a:t>
            </a:r>
            <a:r>
              <a:rPr lang="en-US" altLang="zh-TW" sz="2400" b="1"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水產加工有許多下腳產品，如魚鱗、蝦殼等，如何在製程中快速分類收集，減少汙染，以符合產地國環保要求，並進一步利用製造成高附加價值之產品，是一項挑戰，也是另一項商機</a:t>
            </a:r>
            <a:endParaRPr lang="en-US" altLang="zh-TW" sz="2400" dirty="0" smtClean="0">
              <a:latin typeface="標楷體" pitchFamily="65" charset="-120"/>
              <a:ea typeface="標楷體" pitchFamily="65" charset="-120"/>
            </a:endParaRPr>
          </a:p>
          <a:p>
            <a:pPr marL="533400" lvl="1" indent="-261938">
              <a:lnSpc>
                <a:spcPct val="110000"/>
              </a:lnSpc>
              <a:spcBef>
                <a:spcPts val="600"/>
              </a:spcBef>
              <a:spcAft>
                <a:spcPts val="600"/>
              </a:spcAft>
              <a:defRPr/>
            </a:pPr>
            <a:r>
              <a:rPr lang="zh-TW" altLang="en-US" sz="2400" b="1" dirty="0" smtClean="0">
                <a:latin typeface="標楷體" pitchFamily="65" charset="-120"/>
                <a:ea typeface="標楷體" pitchFamily="65" charset="-120"/>
              </a:rPr>
              <a:t>養殖戶知識教育提升</a:t>
            </a:r>
            <a:r>
              <a:rPr lang="en-US"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避免養殖戶因知識不足，容易誤用藥物或過量使用，導致水產品原料不符規定所需。</a:t>
            </a:r>
            <a:endParaRPr lang="en-US" altLang="zh-TW" sz="2400" dirty="0" smtClean="0">
              <a:latin typeface="標楷體" pitchFamily="65" charset="-120"/>
              <a:ea typeface="標楷體" pitchFamily="65" charset="-120"/>
            </a:endParaRPr>
          </a:p>
        </p:txBody>
      </p:sp>
    </p:spTree>
    <p:extLst>
      <p:ext uri="{BB962C8B-B14F-4D97-AF65-F5344CB8AC3E}">
        <p14:creationId xmlns="" xmlns:p14="http://schemas.microsoft.com/office/powerpoint/2010/main" val="31977983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漁水產品全球佈局</a:t>
            </a:r>
          </a:p>
        </p:txBody>
      </p:sp>
      <p:pic>
        <p:nvPicPr>
          <p:cNvPr id="17" name="Picture 3"/>
          <p:cNvPicPr>
            <a:picLocks noChangeArrowheads="1"/>
          </p:cNvPicPr>
          <p:nvPr/>
        </p:nvPicPr>
        <p:blipFill>
          <a:blip r:embed="rId4"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52000"/>
            <a:ext cx="8103274" cy="5112568"/>
          </a:xfrm>
        </p:spPr>
        <p:txBody>
          <a:bodyPr>
            <a:normAutofit/>
          </a:bodyPr>
          <a:lstStyle/>
          <a:p>
            <a:pPr>
              <a:lnSpc>
                <a:spcPct val="90000"/>
              </a:lnSpc>
              <a:spcBef>
                <a:spcPts val="1200"/>
              </a:spcBef>
              <a:spcAft>
                <a:spcPts val="600"/>
              </a:spcAft>
              <a:defRPr/>
            </a:pPr>
            <a:r>
              <a:rPr lang="zh-TW" altLang="en-US" sz="2800" b="1" dirty="0" smtClean="0">
                <a:latin typeface="標楷體" pitchFamily="65" charset="-120"/>
                <a:ea typeface="標楷體" pitchFamily="65" charset="-120"/>
              </a:rPr>
              <a:t>挑戰</a:t>
            </a:r>
            <a:r>
              <a:rPr lang="en-US" altLang="zh-TW" sz="2800" b="1" dirty="0" smtClean="0">
                <a:latin typeface="標楷體" pitchFamily="65" charset="-120"/>
                <a:ea typeface="標楷體" pitchFamily="65" charset="-120"/>
              </a:rPr>
              <a:t>3:</a:t>
            </a:r>
            <a:r>
              <a:rPr lang="zh-TW" altLang="en-US" sz="2800" b="1" dirty="0" smtClean="0">
                <a:latin typeface="標楷體" pitchFamily="65" charset="-120"/>
                <a:ea typeface="標楷體" pitchFamily="65" charset="-120"/>
              </a:rPr>
              <a:t>原料供給及運輸成本的問題</a:t>
            </a:r>
          </a:p>
          <a:p>
            <a:pPr lvl="1">
              <a:spcBef>
                <a:spcPts val="600"/>
              </a:spcBef>
              <a:spcAft>
                <a:spcPts val="600"/>
              </a:spcAft>
              <a:defRPr/>
            </a:pPr>
            <a:r>
              <a:rPr lang="zh-TW" altLang="en-US" sz="2400" b="1" dirty="0" smtClean="0">
                <a:latin typeface="標楷體" pitchFamily="65" charset="-120"/>
                <a:ea typeface="標楷體" pitchFamily="65" charset="-120"/>
              </a:rPr>
              <a:t>供需之不確定性</a:t>
            </a:r>
            <a:r>
              <a:rPr lang="en-US" altLang="zh-TW" sz="2400" b="1" dirty="0" smtClean="0">
                <a:latin typeface="標楷體" pitchFamily="65" charset="-120"/>
                <a:ea typeface="標楷體" pitchFamily="65" charset="-120"/>
              </a:rPr>
              <a:t>:</a:t>
            </a:r>
          </a:p>
          <a:p>
            <a:pPr lvl="2">
              <a:spcBef>
                <a:spcPts val="0"/>
              </a:spcBef>
              <a:spcAft>
                <a:spcPts val="600"/>
              </a:spcAft>
              <a:defRPr/>
            </a:pPr>
            <a:r>
              <a:rPr lang="zh-TW" altLang="en-US" sz="2000" dirty="0" smtClean="0">
                <a:latin typeface="標楷體" pitchFamily="65" charset="-120"/>
                <a:ea typeface="標楷體" pitchFamily="65" charset="-120"/>
              </a:rPr>
              <a:t>全球氣候變遷，造成氣候異常，使得漁水產品原料的供應出現較高的不確定性</a:t>
            </a:r>
            <a:endParaRPr lang="en-US" altLang="zh-TW" sz="2000" dirty="0" smtClean="0">
              <a:latin typeface="標楷體" pitchFamily="65" charset="-120"/>
              <a:ea typeface="標楷體" pitchFamily="65" charset="-120"/>
            </a:endParaRPr>
          </a:p>
          <a:p>
            <a:pPr lvl="2">
              <a:spcBef>
                <a:spcPts val="0"/>
              </a:spcBef>
              <a:spcAft>
                <a:spcPts val="600"/>
              </a:spcAft>
              <a:defRPr/>
            </a:pPr>
            <a:r>
              <a:rPr lang="zh-TW" altLang="en-US" sz="2000" dirty="0" smtClean="0">
                <a:latin typeface="標楷體" pitchFamily="65" charset="-120"/>
                <a:ea typeface="標楷體" pitchFamily="65" charset="-120"/>
              </a:rPr>
              <a:t>漁水產品的產地國多為未開發或開發中國家，產銷資訊不透明，導致養殖戶僅能參照前期的銷售量及售價做為下期決策的依據，容易造成產量過度修正</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過多或過少</a:t>
            </a:r>
            <a:r>
              <a:rPr lang="en-US" altLang="zh-TW" sz="2000" dirty="0" smtClean="0">
                <a:latin typeface="標楷體" pitchFamily="65" charset="-120"/>
                <a:ea typeface="標楷體" pitchFamily="65" charset="-120"/>
              </a:rPr>
              <a:t>)</a:t>
            </a:r>
          </a:p>
          <a:p>
            <a:pPr lvl="1">
              <a:spcBef>
                <a:spcPts val="600"/>
              </a:spcBef>
              <a:spcAft>
                <a:spcPts val="600"/>
              </a:spcAft>
              <a:defRPr/>
            </a:pPr>
            <a:r>
              <a:rPr lang="zh-TW" altLang="en-US" sz="2400" b="1" dirty="0" smtClean="0">
                <a:latin typeface="標楷體" pitchFamily="65" charset="-120"/>
                <a:ea typeface="標楷體" pitchFamily="65" charset="-120"/>
              </a:rPr>
              <a:t>高運送成本</a:t>
            </a:r>
            <a:r>
              <a:rPr lang="en-US" altLang="zh-TW" sz="2400" b="1" dirty="0" smtClean="0">
                <a:latin typeface="標楷體" pitchFamily="65" charset="-120"/>
                <a:ea typeface="標楷體" pitchFamily="65" charset="-120"/>
              </a:rPr>
              <a:t>:</a:t>
            </a:r>
            <a:r>
              <a:rPr lang="zh-TW" altLang="en-US" sz="2400" b="1" dirty="0" smtClean="0">
                <a:latin typeface="標楷體" pitchFamily="65" charset="-120"/>
                <a:ea typeface="標楷體" pitchFamily="65" charset="-120"/>
              </a:rPr>
              <a:t> </a:t>
            </a:r>
            <a:endParaRPr lang="en-US" altLang="zh-TW" sz="2400" b="1" dirty="0" smtClean="0">
              <a:latin typeface="標楷體" pitchFamily="65" charset="-120"/>
              <a:ea typeface="標楷體" pitchFamily="65" charset="-120"/>
            </a:endParaRPr>
          </a:p>
          <a:p>
            <a:pPr lvl="2">
              <a:spcBef>
                <a:spcPts val="0"/>
              </a:spcBef>
              <a:defRPr/>
            </a:pPr>
            <a:r>
              <a:rPr lang="zh-TW" altLang="en-US" sz="2000" dirty="0" smtClean="0">
                <a:latin typeface="標楷體" pitchFamily="65" charset="-120"/>
                <a:ea typeface="標楷體" pitchFamily="65" charset="-120"/>
              </a:rPr>
              <a:t>開發中國家因交通建設尚未完善，運送成本遠高於已開發國家，且前置時間亦較長</a:t>
            </a:r>
            <a:endParaRPr lang="en-US" altLang="zh-TW" sz="2000" dirty="0" smtClean="0">
              <a:latin typeface="標楷體" pitchFamily="65" charset="-120"/>
              <a:ea typeface="標楷體" pitchFamily="65" charset="-120"/>
            </a:endParaRPr>
          </a:p>
          <a:p>
            <a:pPr lvl="2">
              <a:spcBef>
                <a:spcPts val="0"/>
              </a:spcBef>
              <a:defRPr/>
            </a:pPr>
            <a:r>
              <a:rPr lang="zh-TW" altLang="en-US" sz="2000" dirty="0" smtClean="0">
                <a:latin typeface="標楷體" pitchFamily="65" charset="-120"/>
                <a:ea typeface="標楷體" pitchFamily="65" charset="-120"/>
              </a:rPr>
              <a:t>養殖區較偏僻，產地道路基礎建設不佳，導致交通設備容易損耗，包裝亦容易在運送途中受損</a:t>
            </a:r>
            <a:endParaRPr lang="en-US" altLang="zh-TW" sz="2000" dirty="0" smtClean="0">
              <a:latin typeface="標楷體" pitchFamily="65" charset="-120"/>
              <a:ea typeface="標楷體" pitchFamily="65" charset="-120"/>
            </a:endParaRPr>
          </a:p>
          <a:p>
            <a:pPr lvl="1">
              <a:spcBef>
                <a:spcPts val="600"/>
              </a:spcBef>
              <a:spcAft>
                <a:spcPts val="600"/>
              </a:spcAft>
              <a:defRPr/>
            </a:pPr>
            <a:endParaRPr lang="en-US" altLang="zh-TW" sz="2200" dirty="0" smtClean="0">
              <a:latin typeface="標楷體" pitchFamily="65" charset="-120"/>
              <a:ea typeface="標楷體" pitchFamily="65" charset="-120"/>
            </a:endParaRPr>
          </a:p>
          <a:p>
            <a:pPr lvl="1">
              <a:lnSpc>
                <a:spcPts val="2400"/>
              </a:lnSpc>
              <a:spcBef>
                <a:spcPts val="600"/>
              </a:spcBef>
              <a:spcAft>
                <a:spcPts val="600"/>
              </a:spcAft>
              <a:defRPr/>
            </a:pPr>
            <a:endParaRPr lang="en-US" altLang="zh-TW" sz="2000" dirty="0" smtClean="0">
              <a:latin typeface="標楷體" pitchFamily="65" charset="-120"/>
              <a:ea typeface="標楷體" pitchFamily="65" charset="-120"/>
            </a:endParaRPr>
          </a:p>
        </p:txBody>
      </p:sp>
    </p:spTree>
    <p:extLst>
      <p:ext uri="{BB962C8B-B14F-4D97-AF65-F5344CB8AC3E}">
        <p14:creationId xmlns="" xmlns:p14="http://schemas.microsoft.com/office/powerpoint/2010/main" val="338361795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漁水產品全球佈局</a:t>
            </a:r>
          </a:p>
        </p:txBody>
      </p:sp>
      <p:pic>
        <p:nvPicPr>
          <p:cNvPr id="17" name="Picture 3"/>
          <p:cNvPicPr>
            <a:picLocks noChangeArrowheads="1"/>
          </p:cNvPicPr>
          <p:nvPr/>
        </p:nvPicPr>
        <p:blipFill>
          <a:blip r:embed="rId3"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52000"/>
            <a:ext cx="8103274" cy="5256584"/>
          </a:xfrm>
        </p:spPr>
        <p:txBody>
          <a:bodyPr/>
          <a:lstStyle/>
          <a:p>
            <a:pPr>
              <a:lnSpc>
                <a:spcPct val="90000"/>
              </a:lnSpc>
              <a:spcBef>
                <a:spcPts val="1200"/>
              </a:spcBef>
              <a:spcAft>
                <a:spcPts val="600"/>
              </a:spcAft>
              <a:defRPr/>
            </a:pPr>
            <a:r>
              <a:rPr lang="zh-TW" altLang="en-US" sz="2800" b="1" dirty="0" smtClean="0">
                <a:latin typeface="標楷體" pitchFamily="65" charset="-120"/>
                <a:ea typeface="標楷體" pitchFamily="65" charset="-120"/>
              </a:rPr>
              <a:t>國際運籌及物流之規劃</a:t>
            </a:r>
            <a:endParaRPr lang="en-US" altLang="zh-TW" sz="2800" b="1" dirty="0" smtClean="0">
              <a:latin typeface="標楷體" pitchFamily="65" charset="-120"/>
              <a:ea typeface="標楷體" pitchFamily="65" charset="-120"/>
            </a:endParaRPr>
          </a:p>
          <a:p>
            <a:pPr marL="625475" lvl="1" indent="-354013">
              <a:lnSpc>
                <a:spcPct val="90000"/>
              </a:lnSpc>
              <a:spcBef>
                <a:spcPts val="1200"/>
              </a:spcBef>
              <a:spcAft>
                <a:spcPts val="600"/>
              </a:spcAft>
              <a:defRPr/>
            </a:pPr>
            <a:r>
              <a:rPr lang="zh-TW" altLang="en-US" sz="2400" dirty="0" smtClean="0">
                <a:latin typeface="標楷體" pitchFamily="65" charset="-120"/>
                <a:ea typeface="標楷體" pitchFamily="65" charset="-120"/>
              </a:rPr>
              <a:t>投資設廠於原料產地，垂直整合，滿足客戶需求</a:t>
            </a:r>
            <a:endParaRPr lang="en-US" altLang="zh-TW" sz="2400" dirty="0" smtClean="0">
              <a:latin typeface="標楷體" pitchFamily="65" charset="-120"/>
              <a:ea typeface="標楷體" pitchFamily="65" charset="-120"/>
            </a:endParaRPr>
          </a:p>
          <a:p>
            <a:pPr marL="625475" lvl="1" indent="-354013">
              <a:lnSpc>
                <a:spcPct val="90000"/>
              </a:lnSpc>
              <a:spcBef>
                <a:spcPts val="1200"/>
              </a:spcBef>
              <a:spcAft>
                <a:spcPts val="600"/>
              </a:spcAft>
              <a:defRPr/>
            </a:pPr>
            <a:r>
              <a:rPr lang="zh-TW" altLang="en-US" sz="2400" dirty="0" smtClean="0">
                <a:latin typeface="標楷體" pitchFamily="65" charset="-120"/>
                <a:ea typeface="標楷體" pitchFamily="65" charset="-120"/>
              </a:rPr>
              <a:t>除了傳統通路之外，利用電子商務及宅配服務，建立快速便利的直銷供應體系，確保產品得新鮮美味和價值的競爭優勢</a:t>
            </a:r>
            <a:endParaRPr lang="en-US" altLang="zh-TW" sz="2400" dirty="0" smtClean="0">
              <a:latin typeface="標楷體" pitchFamily="65" charset="-120"/>
              <a:ea typeface="標楷體" pitchFamily="65" charset="-120"/>
            </a:endParaRPr>
          </a:p>
          <a:p>
            <a:pPr marL="625475" lvl="1" indent="-354013">
              <a:lnSpc>
                <a:spcPct val="90000"/>
              </a:lnSpc>
              <a:spcBef>
                <a:spcPts val="1200"/>
              </a:spcBef>
              <a:spcAft>
                <a:spcPts val="600"/>
              </a:spcAft>
              <a:defRPr/>
            </a:pPr>
            <a:r>
              <a:rPr lang="zh-TW" altLang="en-US" sz="2400" dirty="0" smtClean="0">
                <a:latin typeface="標楷體" pitchFamily="65" charset="-120"/>
                <a:ea typeface="標楷體" pitchFamily="65" charset="-120"/>
              </a:rPr>
              <a:t>建構台灣供應鏈管理系統，自動化管理系統，</a:t>
            </a:r>
            <a:r>
              <a:rPr lang="en-US" altLang="zh-TW" sz="2400" dirty="0" smtClean="0">
                <a:latin typeface="標楷體" pitchFamily="65" charset="-120"/>
                <a:ea typeface="標楷體" pitchFamily="65" charset="-120"/>
              </a:rPr>
              <a:t>GPS</a:t>
            </a:r>
            <a:r>
              <a:rPr lang="zh-TW" altLang="en-US" sz="2400" dirty="0" smtClean="0">
                <a:latin typeface="標楷體" pitchFamily="65" charset="-120"/>
                <a:ea typeface="標楷體" pitchFamily="65" charset="-120"/>
              </a:rPr>
              <a:t>低溫物流車隊</a:t>
            </a:r>
            <a:endParaRPr lang="en-US" altLang="zh-TW" sz="2400" dirty="0" smtClean="0">
              <a:latin typeface="標楷體" pitchFamily="65" charset="-120"/>
              <a:ea typeface="標楷體" pitchFamily="65" charset="-120"/>
            </a:endParaRPr>
          </a:p>
          <a:p>
            <a:pPr marL="625475" lvl="1" indent="-354013">
              <a:lnSpc>
                <a:spcPct val="90000"/>
              </a:lnSpc>
              <a:spcBef>
                <a:spcPts val="1200"/>
              </a:spcBef>
              <a:spcAft>
                <a:spcPts val="600"/>
              </a:spcAft>
              <a:defRPr/>
            </a:pPr>
            <a:r>
              <a:rPr lang="zh-TW" altLang="en-US" sz="2400" dirty="0" smtClean="0">
                <a:latin typeface="標楷體" pitchFamily="65" charset="-120"/>
                <a:ea typeface="標楷體" pitchFamily="65" charset="-120"/>
              </a:rPr>
              <a:t>建構跨國</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全球供應鏈管理系統，長期以客戶為中心的策略管理工具</a:t>
            </a:r>
            <a:endParaRPr lang="en-US" altLang="zh-TW" sz="2400" dirty="0" smtClean="0">
              <a:latin typeface="標楷體" pitchFamily="65" charset="-120"/>
              <a:ea typeface="標楷體" pitchFamily="65" charset="-120"/>
            </a:endParaRPr>
          </a:p>
        </p:txBody>
      </p:sp>
      <p:pic>
        <p:nvPicPr>
          <p:cNvPr id="5" name="Picture 7"/>
          <p:cNvPicPr>
            <a:picLocks noChangeArrowheads="1"/>
          </p:cNvPicPr>
          <p:nvPr/>
        </p:nvPicPr>
        <p:blipFill>
          <a:blip r:embed="rId4"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22552574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a:grpSpLocks/>
          </p:cNvGrpSpPr>
          <p:nvPr/>
        </p:nvGrpSpPr>
        <p:grpSpPr bwMode="auto">
          <a:xfrm>
            <a:off x="9525" y="2365375"/>
            <a:ext cx="9144000" cy="4519613"/>
            <a:chOff x="10048" y="2365291"/>
            <a:chExt cx="9144000" cy="4519941"/>
          </a:xfrm>
        </p:grpSpPr>
        <p:pic>
          <p:nvPicPr>
            <p:cNvPr id="6" name="Picture 7"/>
            <p:cNvPicPr>
              <a:picLocks noChangeAspect="1" noChangeArrowheads="1"/>
            </p:cNvPicPr>
            <p:nvPr/>
          </p:nvPicPr>
          <p:blipFill>
            <a:blip r:embed="rId3" cstate="print"/>
            <a:srcRect/>
            <a:stretch>
              <a:fillRect/>
            </a:stretch>
          </p:blipFill>
          <p:spPr bwMode="auto">
            <a:xfrm>
              <a:off x="2916339" y="2365291"/>
              <a:ext cx="6217613" cy="3223947"/>
            </a:xfrm>
            <a:prstGeom prst="rect">
              <a:avLst/>
            </a:prstGeom>
            <a:noFill/>
            <a:ln w="9525">
              <a:noFill/>
              <a:miter lim="800000"/>
              <a:headEnd/>
              <a:tailEnd/>
            </a:ln>
            <a:effectLst>
              <a:softEdge rad="635000"/>
            </a:effectLst>
          </p:spPr>
        </p:pic>
        <p:pic>
          <p:nvPicPr>
            <p:cNvPr id="8"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5362" name="文字方塊 2"/>
          <p:cNvSpPr txBox="1">
            <a:spLocks noChangeArrowheads="1"/>
          </p:cNvSpPr>
          <p:nvPr/>
        </p:nvSpPr>
        <p:spPr bwMode="auto">
          <a:xfrm>
            <a:off x="2357438" y="4714875"/>
            <a:ext cx="1223962" cy="369888"/>
          </a:xfrm>
          <a:prstGeom prst="rect">
            <a:avLst/>
          </a:prstGeom>
          <a:noFill/>
          <a:ln w="9525">
            <a:noFill/>
            <a:miter lim="800000"/>
            <a:headEnd/>
            <a:tailEnd/>
          </a:ln>
        </p:spPr>
        <p:txBody>
          <a:bodyPr>
            <a:spAutoFit/>
          </a:bodyPr>
          <a:lstStyle/>
          <a:p>
            <a:r>
              <a:rPr lang="zh-TW" altLang="en-US">
                <a:solidFill>
                  <a:schemeClr val="bg2"/>
                </a:solidFill>
                <a:latin typeface="微軟正黑體" pitchFamily="34" charset="-120"/>
              </a:rPr>
              <a:t>第七組</a:t>
            </a:r>
          </a:p>
        </p:txBody>
      </p:sp>
      <p:sp>
        <p:nvSpPr>
          <p:cNvPr id="9" name="Rectangle 2"/>
          <p:cNvSpPr txBox="1">
            <a:spLocks noChangeArrowheads="1"/>
          </p:cNvSpPr>
          <p:nvPr/>
        </p:nvSpPr>
        <p:spPr>
          <a:xfrm>
            <a:off x="1043608" y="1772816"/>
            <a:ext cx="7643812" cy="1584325"/>
          </a:xfrm>
          <a:prstGeom prst="rect">
            <a:avLst/>
          </a:prstGeom>
        </p:spPr>
        <p:txBody>
          <a:bodyPr/>
          <a:lstStyle/>
          <a:p>
            <a:pPr>
              <a:spcAft>
                <a:spcPts val="600"/>
              </a:spcAft>
              <a:defRPr/>
            </a:pPr>
            <a:r>
              <a:rPr lang="zh-TW" altLang="en-US" sz="4800" kern="0" dirty="0" smtClean="0">
                <a:latin typeface="標楷體" pitchFamily="65" charset="-120"/>
                <a:ea typeface="標楷體" pitchFamily="65" charset="-120"/>
                <a:cs typeface="+mj-cs"/>
              </a:rPr>
              <a:t>嘉</a:t>
            </a:r>
            <a:r>
              <a:rPr lang="zh-TW" altLang="en-US" sz="4800" kern="0" dirty="0">
                <a:latin typeface="標楷體" pitchFamily="65" charset="-120"/>
                <a:ea typeface="標楷體" pitchFamily="65" charset="-120"/>
                <a:cs typeface="+mj-cs"/>
              </a:rPr>
              <a:t>豐海洋水產公司介紹</a:t>
            </a:r>
            <a:endParaRPr lang="en-US" altLang="zh-TW" sz="4800" kern="0" dirty="0">
              <a:latin typeface="標楷體" pitchFamily="65" charset="-120"/>
              <a:ea typeface="標楷體" pitchFamily="65" charset="-120"/>
              <a:cs typeface="+mj-cs"/>
            </a:endParaRPr>
          </a:p>
        </p:txBody>
      </p:sp>
    </p:spTree>
    <p:extLst>
      <p:ext uri="{BB962C8B-B14F-4D97-AF65-F5344CB8AC3E}">
        <p14:creationId xmlns:p14="http://schemas.microsoft.com/office/powerpoint/2010/main" xmlns="" val="1734309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dirty="0">
                <a:solidFill>
                  <a:schemeClr val="tx1"/>
                </a:solidFill>
                <a:latin typeface="標楷體" pitchFamily="65" charset="-120"/>
                <a:ea typeface="標楷體" pitchFamily="65" charset="-120"/>
              </a:rPr>
              <a:t>公司背景</a:t>
            </a:r>
            <a:endParaRPr lang="fr-FR" altLang="zh-TW" sz="4000" dirty="0">
              <a:solidFill>
                <a:schemeClr val="tx1"/>
              </a:solidFill>
              <a:latin typeface="標楷體" pitchFamily="65" charset="-120"/>
              <a:ea typeface="標楷體" pitchFamily="65" charset="-120"/>
            </a:endParaRPr>
          </a:p>
        </p:txBody>
      </p:sp>
      <p:pic>
        <p:nvPicPr>
          <p:cNvPr id="6" name="Picture 3"/>
          <p:cNvPicPr>
            <a:picLocks noChangeArrowheads="1"/>
          </p:cNvPicPr>
          <p:nvPr/>
        </p:nvPicPr>
        <p:blipFill>
          <a:blip r:embed="rId2" cstate="print"/>
          <a:srcRect/>
          <a:stretch>
            <a:fillRect/>
          </a:stretch>
        </p:blipFill>
        <p:spPr bwMode="auto">
          <a:xfrm>
            <a:off x="0" y="5517395"/>
            <a:ext cx="9144000" cy="1367588"/>
          </a:xfrm>
          <a:prstGeom prst="rect">
            <a:avLst/>
          </a:prstGeom>
          <a:noFill/>
          <a:ln w="9525">
            <a:noFill/>
            <a:miter lim="800000"/>
            <a:headEnd/>
            <a:tailEnd/>
          </a:ln>
          <a:effectLst>
            <a:softEdge rad="12700"/>
          </a:effectLst>
        </p:spPr>
      </p:pic>
      <p:sp>
        <p:nvSpPr>
          <p:cNvPr id="3" name="Espace réservé du contenu 2"/>
          <p:cNvSpPr>
            <a:spLocks noGrp="1"/>
          </p:cNvSpPr>
          <p:nvPr>
            <p:ph idx="1"/>
          </p:nvPr>
        </p:nvSpPr>
        <p:spPr>
          <a:xfrm>
            <a:off x="1475656" y="1700808"/>
            <a:ext cx="7211145" cy="4425355"/>
          </a:xfrm>
        </p:spPr>
        <p:txBody>
          <a:bodyPr rtlCol="0">
            <a:normAutofit/>
          </a:bodyPr>
          <a:lstStyle/>
          <a:p>
            <a:pPr>
              <a:buBlip>
                <a:blip r:embed="rId3"/>
              </a:buBlip>
            </a:pPr>
            <a:r>
              <a:rPr lang="zh-TW" altLang="en-US" sz="2800" b="1" dirty="0">
                <a:latin typeface="標楷體" pitchFamily="65" charset="-120"/>
                <a:ea typeface="標楷體" pitchFamily="65" charset="-120"/>
              </a:rPr>
              <a:t>創辦人：何山田 先生</a:t>
            </a:r>
            <a:endParaRPr lang="en-US" altLang="zh-TW" sz="2800" b="1" dirty="0">
              <a:latin typeface="標楷體" pitchFamily="65" charset="-120"/>
              <a:ea typeface="標楷體" pitchFamily="65" charset="-120"/>
            </a:endParaRPr>
          </a:p>
          <a:p>
            <a:pPr>
              <a:buBlip>
                <a:blip r:embed="rId3"/>
              </a:buBlip>
            </a:pPr>
            <a:r>
              <a:rPr lang="zh-TW" altLang="en-US" sz="2800" b="1" dirty="0">
                <a:latin typeface="標楷體" pitchFamily="65" charset="-120"/>
                <a:ea typeface="標楷體" pitchFamily="65" charset="-120"/>
              </a:rPr>
              <a:t>成立時間：西元</a:t>
            </a:r>
            <a:r>
              <a:rPr lang="en-US" altLang="zh-TW" sz="2800" b="1" dirty="0">
                <a:latin typeface="標楷體" pitchFamily="65" charset="-120"/>
                <a:ea typeface="標楷體" pitchFamily="65" charset="-120"/>
              </a:rPr>
              <a:t>1984 </a:t>
            </a:r>
          </a:p>
          <a:p>
            <a:pPr>
              <a:buBlip>
                <a:blip r:embed="rId3"/>
              </a:buBlip>
            </a:pPr>
            <a:r>
              <a:rPr lang="zh-TW" altLang="en-US" sz="2800" b="1" dirty="0">
                <a:latin typeface="標楷體" pitchFamily="65" charset="-120"/>
                <a:ea typeface="標楷體" pitchFamily="65" charset="-120"/>
              </a:rPr>
              <a:t>成立地點：高雄，台灣</a:t>
            </a:r>
            <a:endParaRPr lang="en-US" altLang="zh-TW" sz="2800" b="1" dirty="0">
              <a:latin typeface="標楷體" pitchFamily="65" charset="-120"/>
              <a:ea typeface="標楷體" pitchFamily="65" charset="-120"/>
            </a:endParaRPr>
          </a:p>
          <a:p>
            <a:pPr>
              <a:buBlip>
                <a:blip r:embed="rId3"/>
              </a:buBlip>
            </a:pPr>
            <a:r>
              <a:rPr lang="zh-TW" altLang="en-US" sz="2800" b="1" dirty="0">
                <a:latin typeface="標楷體" pitchFamily="65" charset="-120"/>
                <a:ea typeface="標楷體" pitchFamily="65" charset="-120"/>
              </a:rPr>
              <a:t>資本額：</a:t>
            </a:r>
            <a:r>
              <a:rPr lang="en-US" altLang="zh-TW" sz="2800" b="1" dirty="0">
                <a:latin typeface="標楷體" pitchFamily="65" charset="-120"/>
                <a:ea typeface="標楷體" pitchFamily="65" charset="-120"/>
              </a:rPr>
              <a:t>8</a:t>
            </a:r>
            <a:r>
              <a:rPr lang="zh-TW" altLang="en-US" sz="2800" b="1" dirty="0">
                <a:latin typeface="標楷體" pitchFamily="65" charset="-120"/>
                <a:ea typeface="標楷體" pitchFamily="65" charset="-120"/>
              </a:rPr>
              <a:t>億 </a:t>
            </a:r>
            <a:r>
              <a:rPr lang="en-US" altLang="zh-TW" sz="2800" b="1" dirty="0">
                <a:latin typeface="標楷體" pitchFamily="65" charset="-120"/>
                <a:ea typeface="標楷體" pitchFamily="65" charset="-120"/>
              </a:rPr>
              <a:t>NT Dollars</a:t>
            </a:r>
          </a:p>
          <a:p>
            <a:pPr>
              <a:buBlip>
                <a:blip r:embed="rId3"/>
              </a:buBlip>
            </a:pPr>
            <a:r>
              <a:rPr lang="zh-TW" altLang="en-US" sz="2800" b="1" dirty="0">
                <a:latin typeface="標楷體" pitchFamily="65" charset="-120"/>
                <a:ea typeface="標楷體" pitchFamily="65" charset="-120"/>
              </a:rPr>
              <a:t>全球員工：約</a:t>
            </a:r>
            <a:r>
              <a:rPr lang="en-US" altLang="zh-TW" sz="2800" b="1" dirty="0">
                <a:latin typeface="標楷體" pitchFamily="65" charset="-120"/>
                <a:ea typeface="標楷體" pitchFamily="65" charset="-120"/>
              </a:rPr>
              <a:t>5200</a:t>
            </a:r>
            <a:r>
              <a:rPr lang="zh-TW" altLang="en-US" sz="2800" b="1" dirty="0">
                <a:latin typeface="標楷體" pitchFamily="65" charset="-120"/>
                <a:ea typeface="標楷體" pitchFamily="65" charset="-120"/>
              </a:rPr>
              <a:t>人</a:t>
            </a:r>
            <a:endParaRPr lang="en-US" altLang="zh-TW" sz="2800" b="1" dirty="0">
              <a:latin typeface="標楷體" pitchFamily="65" charset="-120"/>
              <a:ea typeface="標楷體" pitchFamily="65" charset="-120"/>
            </a:endParaRPr>
          </a:p>
          <a:p>
            <a:pPr>
              <a:buBlip>
                <a:blip r:embed="rId3"/>
              </a:buBlip>
            </a:pPr>
            <a:r>
              <a:rPr lang="zh-TW" altLang="en-US" sz="2800" b="1" dirty="0">
                <a:latin typeface="標楷體" pitchFamily="65" charset="-120"/>
                <a:ea typeface="標楷體" pitchFamily="65" charset="-120"/>
              </a:rPr>
              <a:t>為亞洲主要的海鮮食品供應商</a:t>
            </a:r>
            <a:endParaRPr lang="en-US" altLang="zh-TW" sz="2800" b="1" dirty="0">
              <a:latin typeface="標楷體" pitchFamily="65" charset="-120"/>
              <a:ea typeface="標楷體" pitchFamily="65" charset="-120"/>
            </a:endParaRPr>
          </a:p>
          <a:p>
            <a:pPr>
              <a:buBlip>
                <a:blip r:embed="rId3"/>
              </a:buBlip>
            </a:pPr>
            <a:r>
              <a:rPr lang="zh-TW" altLang="en-US" sz="2800" b="1" dirty="0">
                <a:latin typeface="標楷體" pitchFamily="65" charset="-120"/>
                <a:ea typeface="標楷體" pitchFamily="65" charset="-120"/>
              </a:rPr>
              <a:t>獲頒「</a:t>
            </a:r>
            <a:r>
              <a:rPr lang="en-US" altLang="zh-TW" sz="2800" b="1" dirty="0">
                <a:latin typeface="標楷體" pitchFamily="65" charset="-120"/>
                <a:ea typeface="標楷體" pitchFamily="65" charset="-120"/>
              </a:rPr>
              <a:t>2009</a:t>
            </a:r>
            <a:r>
              <a:rPr lang="zh-TW" altLang="en-US" sz="2800" b="1" dirty="0">
                <a:latin typeface="標楷體" pitchFamily="65" charset="-120"/>
                <a:ea typeface="標楷體" pitchFamily="65" charset="-120"/>
              </a:rPr>
              <a:t>年國家創新服務獎」</a:t>
            </a:r>
            <a:endParaRPr lang="en-US" altLang="zh-TW" sz="2800" b="1" dirty="0">
              <a:latin typeface="標楷體" pitchFamily="65" charset="-120"/>
              <a:ea typeface="標楷體" pitchFamily="65" charset="-120"/>
            </a:endParaRPr>
          </a:p>
        </p:txBody>
      </p:sp>
      <p:pic>
        <p:nvPicPr>
          <p:cNvPr id="7" name="Picture 7"/>
          <p:cNvPicPr>
            <a:picLocks noChangeArrowheads="1"/>
          </p:cNvPicPr>
          <p:nvPr/>
        </p:nvPicPr>
        <p:blipFill>
          <a:blip r:embed="rId4"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2" cstate="print"/>
          <a:srcRect/>
          <a:stretch>
            <a:fillRect/>
          </a:stretch>
        </p:blipFill>
        <p:spPr bwMode="auto">
          <a:xfrm>
            <a:off x="0" y="5517395"/>
            <a:ext cx="9144000" cy="1367588"/>
          </a:xfrm>
          <a:prstGeom prst="rect">
            <a:avLst/>
          </a:prstGeom>
          <a:noFill/>
          <a:ln w="9525">
            <a:noFill/>
            <a:miter lim="800000"/>
            <a:headEnd/>
            <a:tailEnd/>
          </a:ln>
          <a:effectLst>
            <a:softEdge rad="12700"/>
          </a:effectLst>
        </p:spPr>
      </p:pic>
      <p:sp>
        <p:nvSpPr>
          <p:cNvPr id="2" name="Titre 1"/>
          <p:cNvSpPr>
            <a:spLocks noGrp="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dirty="0">
                <a:solidFill>
                  <a:schemeClr val="tx1"/>
                </a:solidFill>
                <a:latin typeface="標楷體" pitchFamily="65" charset="-120"/>
                <a:ea typeface="標楷體" pitchFamily="65" charset="-120"/>
              </a:rPr>
              <a:t>公司背景</a:t>
            </a:r>
            <a:endParaRPr lang="fr-FR" altLang="zh-TW" sz="4000" dirty="0">
              <a:solidFill>
                <a:schemeClr val="tx1"/>
              </a:solidFill>
              <a:latin typeface="標楷體" pitchFamily="65" charset="-120"/>
              <a:ea typeface="標楷體" pitchFamily="65" charset="-120"/>
            </a:endParaRPr>
          </a:p>
        </p:txBody>
      </p:sp>
      <p:sp>
        <p:nvSpPr>
          <p:cNvPr id="3" name="Espace réservé du contenu 2"/>
          <p:cNvSpPr>
            <a:spLocks noGrp="1"/>
          </p:cNvSpPr>
          <p:nvPr>
            <p:ph idx="1"/>
          </p:nvPr>
        </p:nvSpPr>
        <p:spPr>
          <a:xfrm>
            <a:off x="1331640" y="1484784"/>
            <a:ext cx="7355161" cy="4641379"/>
          </a:xfr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a:buBlip>
                <a:blip r:embed="rId3"/>
              </a:buBlip>
            </a:pPr>
            <a:r>
              <a:rPr lang="zh-TW" altLang="en-US" sz="2800" b="1" dirty="0">
                <a:latin typeface="標楷體" pitchFamily="65" charset="-120"/>
                <a:ea typeface="標楷體" pitchFamily="65" charset="-120"/>
              </a:rPr>
              <a:t>主要營業內容</a:t>
            </a:r>
            <a:r>
              <a:rPr lang="en-US" altLang="zh-TW" sz="2800" b="1" dirty="0">
                <a:latin typeface="標楷體" pitchFamily="65" charset="-120"/>
                <a:ea typeface="標楷體" pitchFamily="65" charset="-120"/>
              </a:rPr>
              <a:t>:</a:t>
            </a:r>
          </a:p>
          <a:p>
            <a:pPr lvl="1"/>
            <a:r>
              <a:rPr lang="zh-TW" altLang="en-US" sz="2200" b="1" dirty="0">
                <a:latin typeface="標楷體" pitchFamily="65" charset="-120"/>
                <a:ea typeface="標楷體" pitchFamily="65" charset="-120"/>
              </a:rPr>
              <a:t>冷凍水產品之加工製造</a:t>
            </a:r>
            <a:endParaRPr lang="en-US" altLang="zh-TW" sz="2200" b="1" dirty="0">
              <a:latin typeface="標楷體" pitchFamily="65" charset="-120"/>
              <a:ea typeface="標楷體" pitchFamily="65" charset="-120"/>
            </a:endParaRPr>
          </a:p>
          <a:p>
            <a:pPr lvl="1"/>
            <a:r>
              <a:rPr lang="zh-TW" altLang="en-US" sz="2200" b="1" dirty="0">
                <a:latin typeface="標楷體" pitchFamily="65" charset="-120"/>
                <a:ea typeface="標楷體" pitchFamily="65" charset="-120"/>
              </a:rPr>
              <a:t>冷凍水產品之進出口銷售業務</a:t>
            </a:r>
            <a:endParaRPr lang="en-US" altLang="zh-TW" sz="2200" b="1" dirty="0">
              <a:latin typeface="標楷體" pitchFamily="65" charset="-120"/>
              <a:ea typeface="標楷體" pitchFamily="65" charset="-120"/>
            </a:endParaRPr>
          </a:p>
          <a:p>
            <a:pPr lvl="1"/>
            <a:r>
              <a:rPr lang="zh-TW" altLang="en-US" sz="2200" b="1" dirty="0">
                <a:latin typeface="標楷體" pitchFamily="65" charset="-120"/>
                <a:ea typeface="標楷體" pitchFamily="65" charset="-120"/>
              </a:rPr>
              <a:t>低溫物流中心之冷凍冷藏儲運與配送服務</a:t>
            </a:r>
            <a:endParaRPr lang="en-US" altLang="zh-TW" sz="2200" b="1" dirty="0">
              <a:latin typeface="標楷體" pitchFamily="65" charset="-120"/>
              <a:ea typeface="標楷體" pitchFamily="65" charset="-120"/>
            </a:endParaRPr>
          </a:p>
          <a:p>
            <a:pPr lvl="1"/>
            <a:r>
              <a:rPr lang="zh-TW" altLang="en-US" sz="2200" b="1" dirty="0">
                <a:latin typeface="標楷體" pitchFamily="65" charset="-120"/>
                <a:ea typeface="標楷體" pitchFamily="65" charset="-120"/>
              </a:rPr>
              <a:t>調理食品之加工製造與銷售</a:t>
            </a:r>
            <a:endParaRPr lang="en-US" altLang="zh-TW" sz="2200" b="1" dirty="0">
              <a:latin typeface="標楷體" pitchFamily="65" charset="-120"/>
              <a:ea typeface="標楷體" pitchFamily="65" charset="-120"/>
            </a:endParaRPr>
          </a:p>
          <a:p>
            <a:pPr>
              <a:buBlip>
                <a:blip r:embed="rId3"/>
              </a:buBlip>
            </a:pPr>
            <a:endParaRPr lang="en-US" altLang="zh-TW" sz="2800" b="1" dirty="0">
              <a:latin typeface="標楷體" pitchFamily="65" charset="-120"/>
              <a:ea typeface="標楷體" pitchFamily="65" charset="-120"/>
            </a:endParaRPr>
          </a:p>
          <a:p>
            <a:pPr>
              <a:buBlip>
                <a:blip r:embed="rId3"/>
              </a:buBlip>
            </a:pPr>
            <a:endParaRPr lang="en-US" altLang="zh-TW" sz="2800" b="1" dirty="0">
              <a:latin typeface="標楷體" pitchFamily="65" charset="-120"/>
              <a:ea typeface="標楷體" pitchFamily="65" charset="-120"/>
            </a:endParaRPr>
          </a:p>
        </p:txBody>
      </p:sp>
      <p:graphicFrame>
        <p:nvGraphicFramePr>
          <p:cNvPr id="4" name="表格 3"/>
          <p:cNvGraphicFramePr>
            <a:graphicFrameLocks noGrp="1"/>
          </p:cNvGraphicFramePr>
          <p:nvPr>
            <p:extLst>
              <p:ext uri="{D42A27DB-BD31-4B8C-83A1-F6EECF244321}">
                <p14:modId xmlns="" xmlns:p14="http://schemas.microsoft.com/office/powerpoint/2010/main" val="2266792848"/>
              </p:ext>
            </p:extLst>
          </p:nvPr>
        </p:nvGraphicFramePr>
        <p:xfrm>
          <a:off x="1475656" y="4005064"/>
          <a:ext cx="6480720" cy="2014148"/>
        </p:xfrm>
        <a:graphic>
          <a:graphicData uri="http://schemas.openxmlformats.org/drawingml/2006/table">
            <a:tbl>
              <a:tblPr firstRow="1" bandRow="1">
                <a:effectLst>
                  <a:outerShdw blurRad="50800" dist="38100" dir="8100000" algn="tr" rotWithShape="0">
                    <a:prstClr val="black">
                      <a:alpha val="40000"/>
                    </a:prstClr>
                  </a:outerShdw>
                </a:effectLst>
                <a:tableStyleId>{37CE84F3-28C3-443E-9E96-99CF82512B78}</a:tableStyleId>
              </a:tblPr>
              <a:tblGrid>
                <a:gridCol w="1440349"/>
                <a:gridCol w="5040371"/>
              </a:tblGrid>
              <a:tr h="612068">
                <a:tc>
                  <a:txBody>
                    <a:bodyPr/>
                    <a:lstStyle/>
                    <a:p>
                      <a:pPr algn="ctr"/>
                      <a:r>
                        <a:rPr lang="zh-TW" altLang="en-US" sz="2000" b="1" i="0" dirty="0" smtClean="0">
                          <a:latin typeface="標楷體" pitchFamily="65" charset="-120"/>
                          <a:ea typeface="標楷體" pitchFamily="65" charset="-120"/>
                        </a:rPr>
                        <a:t>核心價值</a:t>
                      </a:r>
                      <a:endParaRPr lang="zh-TW" altLang="en-US" sz="2000" b="1" i="0" dirty="0">
                        <a:latin typeface="標楷體" pitchFamily="65" charset="-120"/>
                        <a:ea typeface="標楷體" pitchFamily="65" charset="-120"/>
                      </a:endParaRPr>
                    </a:p>
                  </a:txBody>
                  <a:tcPr anchor="ctr"/>
                </a:tc>
                <a:tc>
                  <a:txBody>
                    <a:bodyPr/>
                    <a:lstStyle/>
                    <a:p>
                      <a:pPr algn="l"/>
                      <a:r>
                        <a:rPr lang="zh-TW" altLang="en-US" sz="2000" b="1" i="0" dirty="0" smtClean="0">
                          <a:latin typeface="標楷體" pitchFamily="65" charset="-120"/>
                          <a:ea typeface="標楷體" pitchFamily="65" charset="-120"/>
                        </a:rPr>
                        <a:t>正直、誠信、顧客承諾</a:t>
                      </a:r>
                      <a:endParaRPr lang="zh-TW" altLang="en-US" sz="2000" b="1" i="0" dirty="0">
                        <a:latin typeface="標楷體" pitchFamily="65" charset="-120"/>
                        <a:ea typeface="標楷體" pitchFamily="65" charset="-120"/>
                      </a:endParaRPr>
                    </a:p>
                  </a:txBody>
                  <a:tcPr anchor="ctr"/>
                </a:tc>
              </a:tr>
              <a:tr h="612068">
                <a:tc>
                  <a:txBody>
                    <a:bodyPr/>
                    <a:lstStyle/>
                    <a:p>
                      <a:pPr algn="ctr"/>
                      <a:r>
                        <a:rPr lang="zh-TW" altLang="en-US" sz="2000" b="1" i="0" dirty="0" smtClean="0">
                          <a:latin typeface="標楷體" pitchFamily="65" charset="-120"/>
                          <a:ea typeface="標楷體" pitchFamily="65" charset="-120"/>
                        </a:rPr>
                        <a:t>任務</a:t>
                      </a:r>
                      <a:endParaRPr lang="zh-TW" altLang="en-US" sz="2000" b="1" i="0" dirty="0">
                        <a:latin typeface="標楷體" pitchFamily="65" charset="-120"/>
                        <a:ea typeface="標楷體" pitchFamily="65" charset="-120"/>
                      </a:endParaRPr>
                    </a:p>
                  </a:txBody>
                  <a:tcPr anchor="ctr"/>
                </a:tc>
                <a:tc>
                  <a:txBody>
                    <a:bodyPr/>
                    <a:lstStyle/>
                    <a:p>
                      <a:pPr algn="l"/>
                      <a:r>
                        <a:rPr lang="zh-TW" altLang="en-US" sz="2000" b="1" baseline="0" dirty="0" smtClean="0">
                          <a:latin typeface="標楷體" pitchFamily="65" charset="-120"/>
                          <a:ea typeface="標楷體" pitchFamily="65" charset="-120"/>
                        </a:rPr>
                        <a:t>提供新鮮美味、安全衛生的海鮮食品</a:t>
                      </a:r>
                      <a:endParaRPr lang="en-US" altLang="zh-TW" sz="2000" b="1" baseline="0" dirty="0" smtClean="0">
                        <a:latin typeface="標楷體" pitchFamily="65" charset="-120"/>
                        <a:ea typeface="標楷體" pitchFamily="65" charset="-120"/>
                      </a:endParaRPr>
                    </a:p>
                    <a:p>
                      <a:pPr algn="l"/>
                      <a:r>
                        <a:rPr lang="zh-TW" altLang="en-US" sz="2000" b="1" i="0" dirty="0" smtClean="0">
                          <a:latin typeface="標楷體" pitchFamily="65" charset="-120"/>
                          <a:ea typeface="標楷體" pitchFamily="65" charset="-120"/>
                        </a:rPr>
                        <a:t>增進人們的健康快樂</a:t>
                      </a:r>
                      <a:endParaRPr lang="zh-TW" altLang="en-US" sz="2000" b="1" i="0" dirty="0">
                        <a:latin typeface="標楷體" pitchFamily="65" charset="-120"/>
                        <a:ea typeface="標楷體" pitchFamily="65" charset="-120"/>
                      </a:endParaRPr>
                    </a:p>
                  </a:txBody>
                  <a:tcPr anchor="ctr"/>
                </a:tc>
              </a:tr>
              <a:tr h="612068">
                <a:tc>
                  <a:txBody>
                    <a:bodyPr/>
                    <a:lstStyle/>
                    <a:p>
                      <a:pPr algn="ctr"/>
                      <a:r>
                        <a:rPr lang="zh-TW" altLang="en-US" sz="2000" b="1" i="0" dirty="0" smtClean="0">
                          <a:latin typeface="標楷體" pitchFamily="65" charset="-120"/>
                          <a:ea typeface="標楷體" pitchFamily="65" charset="-120"/>
                        </a:rPr>
                        <a:t>願景</a:t>
                      </a:r>
                      <a:endParaRPr lang="zh-TW" altLang="en-US" sz="2000" b="1" i="0" dirty="0">
                        <a:latin typeface="標楷體" pitchFamily="65" charset="-120"/>
                        <a:ea typeface="標楷體" pitchFamily="65" charset="-120"/>
                      </a:endParaRPr>
                    </a:p>
                  </a:txBody>
                  <a:tcPr anchor="ctr"/>
                </a:tc>
                <a:tc>
                  <a:txBody>
                    <a:bodyPr/>
                    <a:lstStyle/>
                    <a:p>
                      <a:pPr algn="l"/>
                      <a:r>
                        <a:rPr lang="zh-TW" altLang="en-US" sz="2000" b="1" baseline="0" dirty="0" smtClean="0">
                          <a:latin typeface="標楷體" pitchFamily="65" charset="-120"/>
                          <a:ea typeface="標楷體" pitchFamily="65" charset="-120"/>
                        </a:rPr>
                        <a:t>建立全球性的水產供應鏈</a:t>
                      </a:r>
                      <a:endParaRPr lang="en-US" altLang="zh-TW" sz="2000" b="1" baseline="0" dirty="0" smtClean="0">
                        <a:latin typeface="標楷體" pitchFamily="65" charset="-120"/>
                        <a:ea typeface="標楷體" pitchFamily="65" charset="-120"/>
                      </a:endParaRPr>
                    </a:p>
                    <a:p>
                      <a:pPr algn="l"/>
                      <a:r>
                        <a:rPr lang="zh-TW" altLang="en-US" sz="2000" b="1" baseline="0" dirty="0" smtClean="0">
                          <a:latin typeface="標楷體" pitchFamily="65" charset="-120"/>
                          <a:ea typeface="標楷體" pitchFamily="65" charset="-120"/>
                        </a:rPr>
                        <a:t>發展低溫物流，成為卓越的食品服務公司</a:t>
                      </a:r>
                      <a:endParaRPr lang="zh-TW" altLang="en-US" sz="2000" b="1" i="0" dirty="0">
                        <a:latin typeface="標楷體" pitchFamily="65" charset="-120"/>
                        <a:ea typeface="標楷體" pitchFamily="65" charset="-120"/>
                      </a:endParaRPr>
                    </a:p>
                  </a:txBody>
                  <a:tcPr anchor="ctr"/>
                </a:tc>
              </a:tr>
            </a:tbl>
          </a:graphicData>
        </a:graphic>
      </p:graphicFrame>
      <p:pic>
        <p:nvPicPr>
          <p:cNvPr id="6" name="Picture 7"/>
          <p:cNvPicPr>
            <a:picLocks noChangeArrowheads="1"/>
          </p:cNvPicPr>
          <p:nvPr/>
        </p:nvPicPr>
        <p:blipFill>
          <a:blip r:embed="rId4"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rrowheads="1"/>
          </p:cNvPicPr>
          <p:nvPr/>
        </p:nvPicPr>
        <p:blipFill>
          <a:blip r:embed="rId2" cstate="print"/>
          <a:srcRect/>
          <a:stretch>
            <a:fillRect/>
          </a:stretch>
        </p:blipFill>
        <p:spPr bwMode="auto">
          <a:xfrm>
            <a:off x="0" y="5517395"/>
            <a:ext cx="9144000" cy="1367588"/>
          </a:xfrm>
          <a:prstGeom prst="rect">
            <a:avLst/>
          </a:prstGeom>
          <a:noFill/>
          <a:ln w="9525">
            <a:noFill/>
            <a:miter lim="800000"/>
            <a:headEnd/>
            <a:tailEnd/>
          </a:ln>
          <a:effectLst>
            <a:softEdge rad="12700"/>
          </a:effectLst>
        </p:spPr>
      </p:pic>
      <p:sp>
        <p:nvSpPr>
          <p:cNvPr id="2" name="Titre 1"/>
          <p:cNvSpPr>
            <a:spLocks noGrp="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dirty="0">
                <a:solidFill>
                  <a:schemeClr val="tx1"/>
                </a:solidFill>
                <a:latin typeface="標楷體" pitchFamily="65" charset="-120"/>
                <a:ea typeface="標楷體" pitchFamily="65" charset="-120"/>
              </a:rPr>
              <a:t>公司沿革</a:t>
            </a:r>
            <a:endParaRPr lang="fr-FR" altLang="zh-TW" sz="4000" dirty="0">
              <a:solidFill>
                <a:schemeClr val="tx1"/>
              </a:solidFill>
              <a:latin typeface="標楷體" pitchFamily="65" charset="-120"/>
              <a:ea typeface="標楷體" pitchFamily="65" charset="-120"/>
            </a:endParaRPr>
          </a:p>
        </p:txBody>
      </p:sp>
      <p:graphicFrame>
        <p:nvGraphicFramePr>
          <p:cNvPr id="17" name="內容版面配置區 3"/>
          <p:cNvGraphicFramePr>
            <a:graphicFrameLocks noGrp="1"/>
          </p:cNvGraphicFramePr>
          <p:nvPr>
            <p:ph idx="1"/>
            <p:extLst>
              <p:ext uri="{D42A27DB-BD31-4B8C-83A1-F6EECF244321}">
                <p14:modId xmlns="" xmlns:p14="http://schemas.microsoft.com/office/powerpoint/2010/main" val="2138217343"/>
              </p:ext>
            </p:extLst>
          </p:nvPr>
        </p:nvGraphicFramePr>
        <p:xfrm>
          <a:off x="251520" y="1124744"/>
          <a:ext cx="8424936"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圖片 17" descr="company1-1.jpg"/>
          <p:cNvPicPr>
            <a:picLocks noChangeAspect="1"/>
          </p:cNvPicPr>
          <p:nvPr/>
        </p:nvPicPr>
        <p:blipFill>
          <a:blip r:embed="rId7" cstate="print"/>
          <a:stretch>
            <a:fillRect/>
          </a:stretch>
        </p:blipFill>
        <p:spPr>
          <a:xfrm>
            <a:off x="6228184" y="476672"/>
            <a:ext cx="1944216" cy="144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圖片 18" descr="company1-2.jpg"/>
          <p:cNvPicPr>
            <a:picLocks noChangeAspect="1"/>
          </p:cNvPicPr>
          <p:nvPr/>
        </p:nvPicPr>
        <p:blipFill>
          <a:blip r:embed="rId8" cstate="print"/>
          <a:stretch>
            <a:fillRect/>
          </a:stretch>
        </p:blipFill>
        <p:spPr>
          <a:xfrm>
            <a:off x="5868144" y="4149080"/>
            <a:ext cx="2016224"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圖片 19" descr="company1-3.jpg"/>
          <p:cNvPicPr>
            <a:picLocks noChangeAspect="1"/>
          </p:cNvPicPr>
          <p:nvPr/>
        </p:nvPicPr>
        <p:blipFill>
          <a:blip r:embed="rId9" cstate="print"/>
          <a:stretch>
            <a:fillRect/>
          </a:stretch>
        </p:blipFill>
        <p:spPr>
          <a:xfrm>
            <a:off x="7150100" y="2420888"/>
            <a:ext cx="19939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7"/>
          <p:cNvGrpSpPr>
            <a:grpSpLocks/>
          </p:cNvGrpSpPr>
          <p:nvPr/>
        </p:nvGrpSpPr>
        <p:grpSpPr bwMode="auto">
          <a:xfrm>
            <a:off x="9525" y="3717033"/>
            <a:ext cx="9170475" cy="3167951"/>
            <a:chOff x="10048" y="3716327"/>
            <a:chExt cx="9170475" cy="3168905"/>
          </a:xfrm>
        </p:grpSpPr>
        <p:pic>
          <p:nvPicPr>
            <p:cNvPr id="9" name="Picture 7"/>
            <p:cNvPicPr>
              <a:picLocks noChangeArrowheads="1"/>
            </p:cNvPicPr>
            <p:nvPr/>
          </p:nvPicPr>
          <p:blipFill>
            <a:blip r:embed="rId3" cstate="print"/>
            <a:srcRect/>
            <a:stretch>
              <a:fillRect/>
            </a:stretch>
          </p:blipFill>
          <p:spPr bwMode="auto">
            <a:xfrm>
              <a:off x="5220595" y="3716327"/>
              <a:ext cx="3959928" cy="2043583"/>
            </a:xfrm>
            <a:prstGeom prst="rect">
              <a:avLst/>
            </a:prstGeom>
            <a:noFill/>
            <a:ln w="9525">
              <a:noFill/>
              <a:miter lim="800000"/>
              <a:headEnd/>
              <a:tailEnd/>
            </a:ln>
            <a:effectLst>
              <a:softEdge rad="635000"/>
            </a:effectLst>
          </p:spPr>
        </p:pic>
        <p:pic>
          <p:nvPicPr>
            <p:cNvPr id="10"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2291" name="Rectangle 2"/>
          <p:cNvSpPr>
            <a:spLocks noGrp="1" noChangeArrowheads="1"/>
          </p:cNvSpPr>
          <p:nvPr>
            <p:ph type="title"/>
          </p:nvPr>
        </p:nvSpPr>
        <p:spPr>
          <a:xfrm>
            <a:off x="1071537" y="287338"/>
            <a:ext cx="7573987" cy="685800"/>
          </a:xfrm>
        </p:spPr>
        <p:txBody>
          <a:bodyPr>
            <a:noAutofit/>
          </a:bodyPr>
          <a:lstStyle/>
          <a:p>
            <a:r>
              <a:rPr lang="zh-TW" altLang="en-US" sz="4000" dirty="0" smtClean="0">
                <a:solidFill>
                  <a:schemeClr val="tx1"/>
                </a:solidFill>
                <a:latin typeface="標楷體" pitchFamily="65" charset="-120"/>
                <a:ea typeface="標楷體" pitchFamily="65" charset="-120"/>
              </a:rPr>
              <a:t>大綱</a:t>
            </a:r>
          </a:p>
        </p:txBody>
      </p:sp>
      <p:sp>
        <p:nvSpPr>
          <p:cNvPr id="12292" name="Rectangle 3"/>
          <p:cNvSpPr>
            <a:spLocks noGrp="1" noChangeArrowheads="1"/>
          </p:cNvSpPr>
          <p:nvPr>
            <p:ph type="body" idx="1"/>
          </p:nvPr>
        </p:nvSpPr>
        <p:spPr>
          <a:xfrm>
            <a:off x="720000" y="1330344"/>
            <a:ext cx="7859712" cy="4741862"/>
          </a:xfrm>
        </p:spPr>
        <p:txBody>
          <a:bodyPr>
            <a:normAutofit/>
          </a:bodyPr>
          <a:lstStyle/>
          <a:p>
            <a:pPr>
              <a:lnSpc>
                <a:spcPct val="90000"/>
              </a:lnSpc>
              <a:spcBef>
                <a:spcPts val="1200"/>
              </a:spcBef>
              <a:spcAft>
                <a:spcPts val="600"/>
              </a:spcAft>
            </a:pPr>
            <a:r>
              <a:rPr lang="zh-TW" altLang="en-US" b="1" dirty="0" smtClean="0">
                <a:latin typeface="標楷體" pitchFamily="65" charset="-120"/>
                <a:ea typeface="標楷體" pitchFamily="65" charset="-120"/>
              </a:rPr>
              <a:t>全球漁水產業簡介及需求趨勢 </a:t>
            </a:r>
            <a:r>
              <a:rPr lang="zh-TW" altLang="en-US" sz="2000" b="1" dirty="0" smtClean="0">
                <a:latin typeface="標楷體" pitchFamily="65" charset="-120"/>
                <a:ea typeface="標楷體" pitchFamily="65" charset="-120"/>
              </a:rPr>
              <a:t> </a:t>
            </a:r>
            <a:endParaRPr lang="en-US" altLang="zh-TW" sz="2000" b="1" dirty="0" smtClean="0">
              <a:latin typeface="標楷體" pitchFamily="65" charset="-120"/>
              <a:ea typeface="標楷體" pitchFamily="65" charset="-120"/>
            </a:endParaRPr>
          </a:p>
          <a:p>
            <a:pPr>
              <a:lnSpc>
                <a:spcPct val="90000"/>
              </a:lnSpc>
              <a:spcBef>
                <a:spcPts val="1200"/>
              </a:spcBef>
              <a:spcAft>
                <a:spcPts val="600"/>
              </a:spcAft>
            </a:pPr>
            <a:r>
              <a:rPr lang="zh-TW" altLang="en-US" b="1" dirty="0" smtClean="0">
                <a:latin typeface="標楷體" pitchFamily="65" charset="-120"/>
                <a:ea typeface="標楷體" pitchFamily="65" charset="-120"/>
              </a:rPr>
              <a:t>台灣漁水產業現況及全球發展策略</a:t>
            </a:r>
            <a:endParaRPr lang="zh-TW" altLang="en-US" sz="2000" b="1" dirty="0" smtClean="0">
              <a:latin typeface="標楷體" pitchFamily="65" charset="-120"/>
              <a:ea typeface="標楷體" pitchFamily="65" charset="-120"/>
            </a:endParaRPr>
          </a:p>
          <a:p>
            <a:pPr>
              <a:lnSpc>
                <a:spcPct val="90000"/>
              </a:lnSpc>
              <a:spcBef>
                <a:spcPts val="1200"/>
              </a:spcBef>
              <a:spcAft>
                <a:spcPts val="600"/>
              </a:spcAft>
            </a:pPr>
            <a:r>
              <a:rPr lang="zh-TW" altLang="en-US" b="1" dirty="0" smtClean="0">
                <a:latin typeface="標楷體" pitchFamily="65" charset="-120"/>
                <a:ea typeface="標楷體" pitchFamily="65" charset="-120"/>
              </a:rPr>
              <a:t>個案公司</a:t>
            </a:r>
            <a:r>
              <a:rPr lang="en-US" altLang="zh-TW" b="1" dirty="0" smtClean="0">
                <a:latin typeface="標楷體" pitchFamily="65" charset="-120"/>
                <a:ea typeface="標楷體" pitchFamily="65" charset="-120"/>
              </a:rPr>
              <a:t>_</a:t>
            </a:r>
            <a:r>
              <a:rPr lang="zh-TW" altLang="en-US" b="1" dirty="0" smtClean="0">
                <a:latin typeface="標楷體" pitchFamily="65" charset="-120"/>
                <a:ea typeface="標楷體" pitchFamily="65" charset="-120"/>
              </a:rPr>
              <a:t>嘉豐海洋水產公司介紹</a:t>
            </a:r>
            <a:endParaRPr lang="zh-TW" altLang="en-US" sz="2000" b="1" dirty="0" smtClean="0">
              <a:latin typeface="標楷體" pitchFamily="65" charset="-120"/>
              <a:ea typeface="標楷體" pitchFamily="65" charset="-120"/>
            </a:endParaRPr>
          </a:p>
          <a:p>
            <a:pPr>
              <a:lnSpc>
                <a:spcPct val="90000"/>
              </a:lnSpc>
              <a:spcBef>
                <a:spcPts val="1200"/>
              </a:spcBef>
              <a:spcAft>
                <a:spcPts val="600"/>
              </a:spcAft>
            </a:pPr>
            <a:r>
              <a:rPr lang="zh-TW" altLang="en-US" b="1" dirty="0" smtClean="0">
                <a:latin typeface="標楷體" pitchFamily="65" charset="-120"/>
                <a:ea typeface="標楷體" pitchFamily="65" charset="-120"/>
              </a:rPr>
              <a:t>全球供應</a:t>
            </a:r>
            <a:r>
              <a:rPr lang="zh-TW" altLang="en-US" b="1" dirty="0">
                <a:latin typeface="標楷體" pitchFamily="65" charset="-120"/>
                <a:ea typeface="標楷體" pitchFamily="65" charset="-120"/>
              </a:rPr>
              <a:t>鏈</a:t>
            </a:r>
            <a:r>
              <a:rPr lang="zh-TW" altLang="en-US" b="1" dirty="0" smtClean="0">
                <a:latin typeface="標楷體" pitchFamily="65" charset="-120"/>
                <a:ea typeface="標楷體" pitchFamily="65" charset="-120"/>
              </a:rPr>
              <a:t>管理</a:t>
            </a:r>
            <a:r>
              <a:rPr lang="zh-TW" altLang="en-US" b="1" dirty="0" smtClean="0">
                <a:solidFill>
                  <a:schemeClr val="bg2">
                    <a:lumMod val="50000"/>
                  </a:schemeClr>
                </a:solidFill>
                <a:latin typeface="標楷體" pitchFamily="65" charset="-120"/>
                <a:ea typeface="標楷體" pitchFamily="65" charset="-120"/>
              </a:rPr>
              <a:t> </a:t>
            </a:r>
            <a:endParaRPr lang="en-US" altLang="zh-TW" sz="2000" b="1" dirty="0" smtClean="0">
              <a:latin typeface="標楷體" pitchFamily="65" charset="-120"/>
              <a:ea typeface="標楷體" pitchFamily="65" charset="-120"/>
            </a:endParaRPr>
          </a:p>
          <a:p>
            <a:pPr>
              <a:lnSpc>
                <a:spcPct val="90000"/>
              </a:lnSpc>
              <a:spcBef>
                <a:spcPts val="1200"/>
              </a:spcBef>
              <a:spcAft>
                <a:spcPts val="600"/>
              </a:spcAft>
            </a:pPr>
            <a:r>
              <a:rPr lang="zh-TW" altLang="en-US" b="1" dirty="0">
                <a:latin typeface="標楷體" pitchFamily="65" charset="-120"/>
                <a:ea typeface="標楷體" pitchFamily="65" charset="-120"/>
              </a:rPr>
              <a:t>嘉豐海洋水產低溫物</a:t>
            </a:r>
            <a:r>
              <a:rPr lang="zh-TW" altLang="en-US" b="1" dirty="0" smtClean="0">
                <a:latin typeface="標楷體" pitchFamily="65" charset="-120"/>
                <a:ea typeface="標楷體" pitchFamily="65" charset="-120"/>
              </a:rPr>
              <a:t>流</a:t>
            </a:r>
            <a:endParaRPr lang="zh-TW" altLang="en-US" sz="2000" dirty="0" smtClean="0">
              <a:ea typeface="新細明體" pitchFamily="18" charset="-120"/>
            </a:endParaRPr>
          </a:p>
          <a:p>
            <a:pPr lvl="1">
              <a:lnSpc>
                <a:spcPct val="90000"/>
              </a:lnSpc>
            </a:pPr>
            <a:endParaRPr lang="zh-TW" altLang="en-US" sz="2400" dirty="0" smtClean="0">
              <a:ea typeface="新細明體" pitchFamily="18" charset="-120"/>
            </a:endParaRPr>
          </a:p>
        </p:txBody>
      </p:sp>
    </p:spTree>
    <p:extLst>
      <p:ext uri="{BB962C8B-B14F-4D97-AF65-F5344CB8AC3E}">
        <p14:creationId xmlns="" xmlns:p14="http://schemas.microsoft.com/office/powerpoint/2010/main" val="224346812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rrowheads="1"/>
          </p:cNvPicPr>
          <p:nvPr/>
        </p:nvPicPr>
        <p:blipFill>
          <a:blip r:embed="rId2" cstate="print"/>
          <a:srcRect/>
          <a:stretch>
            <a:fillRect/>
          </a:stretch>
        </p:blipFill>
        <p:spPr bwMode="auto">
          <a:xfrm>
            <a:off x="0" y="5517395"/>
            <a:ext cx="9144000" cy="1367588"/>
          </a:xfrm>
          <a:prstGeom prst="rect">
            <a:avLst/>
          </a:prstGeom>
          <a:noFill/>
          <a:ln w="9525">
            <a:noFill/>
            <a:miter lim="800000"/>
            <a:headEnd/>
            <a:tailEnd/>
          </a:ln>
          <a:effectLst>
            <a:softEdge rad="12700"/>
          </a:effectLst>
        </p:spPr>
      </p:pic>
      <p:sp>
        <p:nvSpPr>
          <p:cNvPr id="2" name="Titre 1"/>
          <p:cNvSpPr>
            <a:spLocks noGrp="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dirty="0">
                <a:solidFill>
                  <a:schemeClr val="tx1"/>
                </a:solidFill>
                <a:latin typeface="標楷體" pitchFamily="65" charset="-120"/>
                <a:ea typeface="標楷體" pitchFamily="65" charset="-120"/>
              </a:rPr>
              <a:t>公司沿革</a:t>
            </a:r>
            <a:endParaRPr lang="fr-FR" altLang="zh-TW" sz="4000" dirty="0">
              <a:solidFill>
                <a:schemeClr val="tx1"/>
              </a:solidFill>
              <a:latin typeface="標楷體" pitchFamily="65" charset="-120"/>
              <a:ea typeface="標楷體" pitchFamily="65" charset="-120"/>
            </a:endParaRPr>
          </a:p>
        </p:txBody>
      </p:sp>
      <p:graphicFrame>
        <p:nvGraphicFramePr>
          <p:cNvPr id="17" name="內容版面配置區 3"/>
          <p:cNvGraphicFramePr>
            <a:graphicFrameLocks noGrp="1"/>
          </p:cNvGraphicFramePr>
          <p:nvPr>
            <p:ph idx="1"/>
            <p:extLst>
              <p:ext uri="{D42A27DB-BD31-4B8C-83A1-F6EECF244321}">
                <p14:modId xmlns="" xmlns:p14="http://schemas.microsoft.com/office/powerpoint/2010/main" val="1775056588"/>
              </p:ext>
            </p:extLst>
          </p:nvPr>
        </p:nvGraphicFramePr>
        <p:xfrm>
          <a:off x="251520" y="1484784"/>
          <a:ext cx="842493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圖片 17" descr="company1-1.jpg"/>
          <p:cNvPicPr>
            <a:picLocks noChangeAspect="1"/>
          </p:cNvPicPr>
          <p:nvPr/>
        </p:nvPicPr>
        <p:blipFill>
          <a:blip r:embed="rId7" cstate="print"/>
          <a:stretch>
            <a:fillRect/>
          </a:stretch>
        </p:blipFill>
        <p:spPr>
          <a:xfrm>
            <a:off x="6228184" y="476672"/>
            <a:ext cx="1944216" cy="144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圖片 18" descr="company1-2.jpg"/>
          <p:cNvPicPr>
            <a:picLocks noChangeAspect="1"/>
          </p:cNvPicPr>
          <p:nvPr/>
        </p:nvPicPr>
        <p:blipFill>
          <a:blip r:embed="rId8" cstate="print"/>
          <a:stretch>
            <a:fillRect/>
          </a:stretch>
        </p:blipFill>
        <p:spPr>
          <a:xfrm>
            <a:off x="5868144" y="4149080"/>
            <a:ext cx="2016224"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圖片 19" descr="company1-3.jpg"/>
          <p:cNvPicPr>
            <a:picLocks noChangeAspect="1"/>
          </p:cNvPicPr>
          <p:nvPr/>
        </p:nvPicPr>
        <p:blipFill>
          <a:blip r:embed="rId9" cstate="print"/>
          <a:stretch>
            <a:fillRect/>
          </a:stretch>
        </p:blipFill>
        <p:spPr>
          <a:xfrm>
            <a:off x="7150100" y="2420888"/>
            <a:ext cx="1993900" cy="134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3"/>
          <p:cNvPicPr>
            <a:picLocks noChangeAspect="1" noChangeArrowheads="1"/>
          </p:cNvPicPr>
          <p:nvPr/>
        </p:nvPicPr>
        <p:blipFill>
          <a:blip r:embed="rId3" cstate="print"/>
          <a:srcRect/>
          <a:stretch>
            <a:fillRect/>
          </a:stretch>
        </p:blipFill>
        <p:spPr bwMode="auto">
          <a:xfrm>
            <a:off x="251520" y="1052736"/>
            <a:ext cx="8811972" cy="5733256"/>
          </a:xfrm>
          <a:prstGeom prst="rect">
            <a:avLst/>
          </a:prstGeom>
          <a:ln>
            <a:noFill/>
          </a:ln>
          <a:effectLst>
            <a:softEdge rad="112500"/>
          </a:effectLst>
        </p:spPr>
      </p:pic>
      <p:sp>
        <p:nvSpPr>
          <p:cNvPr id="27651" name="矩形 375"/>
          <p:cNvSpPr>
            <a:spLocks noChangeArrowheads="1"/>
          </p:cNvSpPr>
          <p:nvPr/>
        </p:nvSpPr>
        <p:spPr bwMode="auto">
          <a:xfrm>
            <a:off x="250825" y="836613"/>
            <a:ext cx="7705725" cy="4968875"/>
          </a:xfrm>
          <a:prstGeom prst="rect">
            <a:avLst/>
          </a:prstGeom>
          <a:noFill/>
          <a:ln w="38100">
            <a:noFill/>
            <a:miter lim="800000"/>
            <a:headEnd/>
            <a:tailEnd/>
          </a:ln>
        </p:spPr>
        <p:txBody>
          <a:bodyPr/>
          <a:lstStyle/>
          <a:p>
            <a:endParaRPr lang="zh-TW" altLang="en-US">
              <a:ea typeface="新細明體" pitchFamily="18" charset="-120"/>
            </a:endParaRPr>
          </a:p>
        </p:txBody>
      </p:sp>
      <p:pic>
        <p:nvPicPr>
          <p:cNvPr id="383" name="Picture 7"/>
          <p:cNvPicPr>
            <a:picLocks noChangeAspect="1" noChangeArrowheads="1"/>
          </p:cNvPicPr>
          <p:nvPr/>
        </p:nvPicPr>
        <p:blipFill>
          <a:blip r:embed="rId4" cstate="print"/>
          <a:srcRect/>
          <a:stretch>
            <a:fillRect/>
          </a:stretch>
        </p:blipFill>
        <p:spPr bwMode="auto">
          <a:xfrm>
            <a:off x="3779912" y="477189"/>
            <a:ext cx="4305046" cy="2231731"/>
          </a:xfrm>
          <a:prstGeom prst="rect">
            <a:avLst/>
          </a:prstGeom>
          <a:noFill/>
          <a:ln w="9525">
            <a:noFill/>
            <a:miter lim="800000"/>
            <a:headEnd/>
            <a:tailEnd/>
          </a:ln>
          <a:effectLst>
            <a:softEdge rad="635000"/>
          </a:effectLst>
        </p:spPr>
      </p:pic>
      <p:sp>
        <p:nvSpPr>
          <p:cNvPr id="6" name="Rectangle 2"/>
          <p:cNvSpPr txBox="1">
            <a:spLocks noChangeArrowheads="1"/>
          </p:cNvSpPr>
          <p:nvPr/>
        </p:nvSpPr>
        <p:spPr>
          <a:xfrm>
            <a:off x="720725" y="287338"/>
            <a:ext cx="7410450" cy="687600"/>
          </a:xfrm>
          <a:prstGeom prst="rect">
            <a:avLst/>
          </a:prstGeom>
        </p:spPr>
        <p:txBody>
          <a:bodyPr>
            <a:noAutofit/>
          </a:bodyPr>
          <a:lstStyle/>
          <a:p>
            <a:pPr lvl="0" algn="ctr" eaLnBrk="0" hangingPunct="0"/>
            <a:r>
              <a:rPr lang="zh-TW" altLang="en-US" sz="4000" dirty="0" smtClean="0">
                <a:latin typeface="標楷體" pitchFamily="65" charset="-120"/>
                <a:ea typeface="標楷體" pitchFamily="65" charset="-120"/>
              </a:rPr>
              <a:t>嘉豐公司加工生產基地</a:t>
            </a:r>
            <a:endParaRPr kumimoji="0" lang="zh-TW" altLang="en-US" sz="4000" b="1"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j-cs"/>
            </a:endParaRPr>
          </a:p>
        </p:txBody>
      </p:sp>
    </p:spTree>
    <p:extLst>
      <p:ext uri="{BB962C8B-B14F-4D97-AF65-F5344CB8AC3E}">
        <p14:creationId xmlns="" xmlns:p14="http://schemas.microsoft.com/office/powerpoint/2010/main" val="25830853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7"/>
          <p:cNvGrpSpPr>
            <a:grpSpLocks/>
          </p:cNvGrpSpPr>
          <p:nvPr/>
        </p:nvGrpSpPr>
        <p:grpSpPr bwMode="auto">
          <a:xfrm>
            <a:off x="9525" y="2365375"/>
            <a:ext cx="9144000" cy="4519613"/>
            <a:chOff x="10048" y="2365291"/>
            <a:chExt cx="9144000" cy="4519941"/>
          </a:xfrm>
        </p:grpSpPr>
        <p:pic>
          <p:nvPicPr>
            <p:cNvPr id="378" name="Picture 7"/>
            <p:cNvPicPr>
              <a:picLocks noChangeAspect="1" noChangeArrowheads="1"/>
            </p:cNvPicPr>
            <p:nvPr/>
          </p:nvPicPr>
          <p:blipFill>
            <a:blip r:embed="rId3" cstate="print"/>
            <a:srcRect/>
            <a:stretch>
              <a:fillRect/>
            </a:stretch>
          </p:blipFill>
          <p:spPr bwMode="auto">
            <a:xfrm>
              <a:off x="2916339" y="2365291"/>
              <a:ext cx="6217613" cy="3223947"/>
            </a:xfrm>
            <a:prstGeom prst="rect">
              <a:avLst/>
            </a:prstGeom>
            <a:noFill/>
            <a:ln w="9525">
              <a:noFill/>
              <a:miter lim="800000"/>
              <a:headEnd/>
              <a:tailEnd/>
            </a:ln>
            <a:effectLst>
              <a:softEdge rad="635000"/>
            </a:effectLst>
          </p:spPr>
        </p:pic>
        <p:pic>
          <p:nvPicPr>
            <p:cNvPr id="379"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27651" name="矩形 375"/>
          <p:cNvSpPr>
            <a:spLocks noChangeArrowheads="1"/>
          </p:cNvSpPr>
          <p:nvPr/>
        </p:nvSpPr>
        <p:spPr bwMode="auto">
          <a:xfrm>
            <a:off x="250825" y="836613"/>
            <a:ext cx="7705725" cy="4968875"/>
          </a:xfrm>
          <a:prstGeom prst="rect">
            <a:avLst/>
          </a:prstGeom>
          <a:noFill/>
          <a:ln w="38100">
            <a:noFill/>
            <a:miter lim="800000"/>
            <a:headEnd/>
            <a:tailEnd/>
          </a:ln>
        </p:spPr>
        <p:txBody>
          <a:bodyPr/>
          <a:lstStyle/>
          <a:p>
            <a:endParaRPr lang="zh-TW" altLang="en-US">
              <a:ea typeface="新細明體" pitchFamily="18" charset="-120"/>
            </a:endParaRPr>
          </a:p>
        </p:txBody>
      </p:sp>
      <p:grpSp>
        <p:nvGrpSpPr>
          <p:cNvPr id="3" name="Group 2"/>
          <p:cNvGrpSpPr>
            <a:grpSpLocks/>
          </p:cNvGrpSpPr>
          <p:nvPr/>
        </p:nvGrpSpPr>
        <p:grpSpPr bwMode="auto">
          <a:xfrm>
            <a:off x="467544" y="1310283"/>
            <a:ext cx="8100392" cy="4997822"/>
            <a:chOff x="672" y="1104"/>
            <a:chExt cx="4532" cy="2740"/>
          </a:xfrm>
          <a:solidFill>
            <a:srgbClr val="0070C0"/>
          </a:solidFill>
        </p:grpSpPr>
        <p:sp>
          <p:nvSpPr>
            <p:cNvPr id="191" name="Freeform 3"/>
            <p:cNvSpPr>
              <a:spLocks/>
            </p:cNvSpPr>
            <p:nvPr/>
          </p:nvSpPr>
          <p:spPr bwMode="gray">
            <a:xfrm>
              <a:off x="1654" y="1368"/>
              <a:ext cx="84" cy="186"/>
            </a:xfrm>
            <a:custGeom>
              <a:avLst/>
              <a:gdLst>
                <a:gd name="T0" fmla="*/ 76 w 84"/>
                <a:gd name="T1" fmla="*/ 8 h 186"/>
                <a:gd name="T2" fmla="*/ 74 w 84"/>
                <a:gd name="T3" fmla="*/ 4 h 186"/>
                <a:gd name="T4" fmla="*/ 74 w 84"/>
                <a:gd name="T5" fmla="*/ 0 h 186"/>
                <a:gd name="T6" fmla="*/ 70 w 84"/>
                <a:gd name="T7" fmla="*/ 0 h 186"/>
                <a:gd name="T8" fmla="*/ 64 w 84"/>
                <a:gd name="T9" fmla="*/ 8 h 186"/>
                <a:gd name="T10" fmla="*/ 50 w 84"/>
                <a:gd name="T11" fmla="*/ 22 h 186"/>
                <a:gd name="T12" fmla="*/ 38 w 84"/>
                <a:gd name="T13" fmla="*/ 30 h 186"/>
                <a:gd name="T14" fmla="*/ 34 w 84"/>
                <a:gd name="T15" fmla="*/ 32 h 186"/>
                <a:gd name="T16" fmla="*/ 2 w 84"/>
                <a:gd name="T17" fmla="*/ 116 h 186"/>
                <a:gd name="T18" fmla="*/ 0 w 84"/>
                <a:gd name="T19" fmla="*/ 148 h 186"/>
                <a:gd name="T20" fmla="*/ 2 w 84"/>
                <a:gd name="T21" fmla="*/ 148 h 186"/>
                <a:gd name="T22" fmla="*/ 6 w 84"/>
                <a:gd name="T23" fmla="*/ 150 h 186"/>
                <a:gd name="T24" fmla="*/ 4 w 84"/>
                <a:gd name="T25" fmla="*/ 158 h 186"/>
                <a:gd name="T26" fmla="*/ 4 w 84"/>
                <a:gd name="T27" fmla="*/ 168 h 186"/>
                <a:gd name="T28" fmla="*/ 6 w 84"/>
                <a:gd name="T29" fmla="*/ 176 h 186"/>
                <a:gd name="T30" fmla="*/ 14 w 84"/>
                <a:gd name="T31" fmla="*/ 178 h 186"/>
                <a:gd name="T32" fmla="*/ 24 w 84"/>
                <a:gd name="T33" fmla="*/ 180 h 186"/>
                <a:gd name="T34" fmla="*/ 28 w 84"/>
                <a:gd name="T35" fmla="*/ 184 h 186"/>
                <a:gd name="T36" fmla="*/ 40 w 84"/>
                <a:gd name="T37" fmla="*/ 186 h 186"/>
                <a:gd name="T38" fmla="*/ 44 w 84"/>
                <a:gd name="T39" fmla="*/ 184 h 186"/>
                <a:gd name="T40" fmla="*/ 48 w 84"/>
                <a:gd name="T41" fmla="*/ 180 h 186"/>
                <a:gd name="T42" fmla="*/ 48 w 84"/>
                <a:gd name="T43" fmla="*/ 174 h 186"/>
                <a:gd name="T44" fmla="*/ 44 w 84"/>
                <a:gd name="T45" fmla="*/ 170 h 186"/>
                <a:gd name="T46" fmla="*/ 40 w 84"/>
                <a:gd name="T47" fmla="*/ 170 h 186"/>
                <a:gd name="T48" fmla="*/ 30 w 84"/>
                <a:gd name="T49" fmla="*/ 154 h 186"/>
                <a:gd name="T50" fmla="*/ 26 w 84"/>
                <a:gd name="T51" fmla="*/ 128 h 186"/>
                <a:gd name="T52" fmla="*/ 34 w 84"/>
                <a:gd name="T53" fmla="*/ 100 h 186"/>
                <a:gd name="T54" fmla="*/ 32 w 84"/>
                <a:gd name="T55" fmla="*/ 96 h 186"/>
                <a:gd name="T56" fmla="*/ 34 w 84"/>
                <a:gd name="T57" fmla="*/ 86 h 186"/>
                <a:gd name="T58" fmla="*/ 40 w 84"/>
                <a:gd name="T59" fmla="*/ 76 h 186"/>
                <a:gd name="T60" fmla="*/ 56 w 84"/>
                <a:gd name="T61" fmla="*/ 50 h 186"/>
                <a:gd name="T62" fmla="*/ 84 w 84"/>
                <a:gd name="T63" fmla="*/ 22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186"/>
                <a:gd name="T98" fmla="*/ 84 w 84"/>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186">
                  <a:moveTo>
                    <a:pt x="76" y="8"/>
                  </a:moveTo>
                  <a:lnTo>
                    <a:pt x="76" y="8"/>
                  </a:lnTo>
                  <a:lnTo>
                    <a:pt x="76" y="6"/>
                  </a:lnTo>
                  <a:lnTo>
                    <a:pt x="74" y="4"/>
                  </a:lnTo>
                  <a:lnTo>
                    <a:pt x="74" y="2"/>
                  </a:lnTo>
                  <a:lnTo>
                    <a:pt x="74" y="0"/>
                  </a:lnTo>
                  <a:lnTo>
                    <a:pt x="72" y="0"/>
                  </a:lnTo>
                  <a:lnTo>
                    <a:pt x="70" y="0"/>
                  </a:lnTo>
                  <a:lnTo>
                    <a:pt x="66" y="2"/>
                  </a:lnTo>
                  <a:lnTo>
                    <a:pt x="64" y="8"/>
                  </a:lnTo>
                  <a:lnTo>
                    <a:pt x="56" y="16"/>
                  </a:lnTo>
                  <a:lnTo>
                    <a:pt x="50" y="22"/>
                  </a:lnTo>
                  <a:lnTo>
                    <a:pt x="44" y="28"/>
                  </a:lnTo>
                  <a:lnTo>
                    <a:pt x="38" y="30"/>
                  </a:lnTo>
                  <a:lnTo>
                    <a:pt x="36" y="32"/>
                  </a:lnTo>
                  <a:lnTo>
                    <a:pt x="34" y="32"/>
                  </a:lnTo>
                  <a:lnTo>
                    <a:pt x="8" y="88"/>
                  </a:lnTo>
                  <a:lnTo>
                    <a:pt x="2" y="116"/>
                  </a:lnTo>
                  <a:lnTo>
                    <a:pt x="2" y="124"/>
                  </a:lnTo>
                  <a:lnTo>
                    <a:pt x="0" y="148"/>
                  </a:lnTo>
                  <a:lnTo>
                    <a:pt x="2" y="148"/>
                  </a:lnTo>
                  <a:lnTo>
                    <a:pt x="4" y="148"/>
                  </a:lnTo>
                  <a:lnTo>
                    <a:pt x="6" y="150"/>
                  </a:lnTo>
                  <a:lnTo>
                    <a:pt x="6" y="154"/>
                  </a:lnTo>
                  <a:lnTo>
                    <a:pt x="4" y="158"/>
                  </a:lnTo>
                  <a:lnTo>
                    <a:pt x="4" y="162"/>
                  </a:lnTo>
                  <a:lnTo>
                    <a:pt x="4" y="168"/>
                  </a:lnTo>
                  <a:lnTo>
                    <a:pt x="4" y="172"/>
                  </a:lnTo>
                  <a:lnTo>
                    <a:pt x="6" y="176"/>
                  </a:lnTo>
                  <a:lnTo>
                    <a:pt x="8" y="178"/>
                  </a:lnTo>
                  <a:lnTo>
                    <a:pt x="14" y="178"/>
                  </a:lnTo>
                  <a:lnTo>
                    <a:pt x="20" y="178"/>
                  </a:lnTo>
                  <a:lnTo>
                    <a:pt x="24" y="180"/>
                  </a:lnTo>
                  <a:lnTo>
                    <a:pt x="26" y="182"/>
                  </a:lnTo>
                  <a:lnTo>
                    <a:pt x="28" y="184"/>
                  </a:lnTo>
                  <a:lnTo>
                    <a:pt x="40" y="186"/>
                  </a:lnTo>
                  <a:lnTo>
                    <a:pt x="42" y="186"/>
                  </a:lnTo>
                  <a:lnTo>
                    <a:pt x="44" y="184"/>
                  </a:lnTo>
                  <a:lnTo>
                    <a:pt x="46" y="184"/>
                  </a:lnTo>
                  <a:lnTo>
                    <a:pt x="48" y="180"/>
                  </a:lnTo>
                  <a:lnTo>
                    <a:pt x="50" y="178"/>
                  </a:lnTo>
                  <a:lnTo>
                    <a:pt x="48" y="174"/>
                  </a:lnTo>
                  <a:lnTo>
                    <a:pt x="46" y="172"/>
                  </a:lnTo>
                  <a:lnTo>
                    <a:pt x="44" y="170"/>
                  </a:lnTo>
                  <a:lnTo>
                    <a:pt x="40" y="170"/>
                  </a:lnTo>
                  <a:lnTo>
                    <a:pt x="30" y="158"/>
                  </a:lnTo>
                  <a:lnTo>
                    <a:pt x="30" y="154"/>
                  </a:lnTo>
                  <a:lnTo>
                    <a:pt x="26" y="142"/>
                  </a:lnTo>
                  <a:lnTo>
                    <a:pt x="26" y="128"/>
                  </a:lnTo>
                  <a:lnTo>
                    <a:pt x="26" y="112"/>
                  </a:lnTo>
                  <a:lnTo>
                    <a:pt x="34" y="100"/>
                  </a:lnTo>
                  <a:lnTo>
                    <a:pt x="34" y="98"/>
                  </a:lnTo>
                  <a:lnTo>
                    <a:pt x="32" y="96"/>
                  </a:lnTo>
                  <a:lnTo>
                    <a:pt x="32" y="92"/>
                  </a:lnTo>
                  <a:lnTo>
                    <a:pt x="34" y="86"/>
                  </a:lnTo>
                  <a:lnTo>
                    <a:pt x="36" y="82"/>
                  </a:lnTo>
                  <a:lnTo>
                    <a:pt x="40" y="76"/>
                  </a:lnTo>
                  <a:lnTo>
                    <a:pt x="48" y="66"/>
                  </a:lnTo>
                  <a:lnTo>
                    <a:pt x="56" y="50"/>
                  </a:lnTo>
                  <a:lnTo>
                    <a:pt x="66" y="36"/>
                  </a:lnTo>
                  <a:lnTo>
                    <a:pt x="84" y="22"/>
                  </a:lnTo>
                  <a:lnTo>
                    <a:pt x="76" y="8"/>
                  </a:lnTo>
                </a:path>
              </a:pathLst>
            </a:custGeom>
            <a:grpFill/>
            <a:ln w="6350">
              <a:noFill/>
              <a:round/>
              <a:headEnd/>
              <a:tailEnd/>
            </a:ln>
          </p:spPr>
          <p:txBody>
            <a:bodyPr/>
            <a:lstStyle/>
            <a:p>
              <a:pPr>
                <a:defRPr/>
              </a:pPr>
              <a:endParaRPr lang="zh-TW" altLang="en-US"/>
            </a:p>
          </p:txBody>
        </p:sp>
        <p:sp>
          <p:nvSpPr>
            <p:cNvPr id="192" name="Freeform 4"/>
            <p:cNvSpPr>
              <a:spLocks/>
            </p:cNvSpPr>
            <p:nvPr/>
          </p:nvSpPr>
          <p:spPr bwMode="gray">
            <a:xfrm>
              <a:off x="1476" y="1212"/>
              <a:ext cx="110" cy="70"/>
            </a:xfrm>
            <a:custGeom>
              <a:avLst/>
              <a:gdLst>
                <a:gd name="T0" fmla="*/ 26 w 110"/>
                <a:gd name="T1" fmla="*/ 10 h 70"/>
                <a:gd name="T2" fmla="*/ 26 w 110"/>
                <a:gd name="T3" fmla="*/ 10 h 70"/>
                <a:gd name="T4" fmla="*/ 26 w 110"/>
                <a:gd name="T5" fmla="*/ 12 h 70"/>
                <a:gd name="T6" fmla="*/ 24 w 110"/>
                <a:gd name="T7" fmla="*/ 16 h 70"/>
                <a:gd name="T8" fmla="*/ 22 w 110"/>
                <a:gd name="T9" fmla="*/ 18 h 70"/>
                <a:gd name="T10" fmla="*/ 20 w 110"/>
                <a:gd name="T11" fmla="*/ 20 h 70"/>
                <a:gd name="T12" fmla="*/ 14 w 110"/>
                <a:gd name="T13" fmla="*/ 22 h 70"/>
                <a:gd name="T14" fmla="*/ 10 w 110"/>
                <a:gd name="T15" fmla="*/ 24 h 70"/>
                <a:gd name="T16" fmla="*/ 4 w 110"/>
                <a:gd name="T17" fmla="*/ 24 h 70"/>
                <a:gd name="T18" fmla="*/ 2 w 110"/>
                <a:gd name="T19" fmla="*/ 28 h 70"/>
                <a:gd name="T20" fmla="*/ 0 w 110"/>
                <a:gd name="T21" fmla="*/ 30 h 70"/>
                <a:gd name="T22" fmla="*/ 0 w 110"/>
                <a:gd name="T23" fmla="*/ 32 h 70"/>
                <a:gd name="T24" fmla="*/ 2 w 110"/>
                <a:gd name="T25" fmla="*/ 34 h 70"/>
                <a:gd name="T26" fmla="*/ 8 w 110"/>
                <a:gd name="T27" fmla="*/ 38 h 70"/>
                <a:gd name="T28" fmla="*/ 22 w 110"/>
                <a:gd name="T29" fmla="*/ 42 h 70"/>
                <a:gd name="T30" fmla="*/ 34 w 110"/>
                <a:gd name="T31" fmla="*/ 44 h 70"/>
                <a:gd name="T32" fmla="*/ 46 w 110"/>
                <a:gd name="T33" fmla="*/ 44 h 70"/>
                <a:gd name="T34" fmla="*/ 50 w 110"/>
                <a:gd name="T35" fmla="*/ 44 h 70"/>
                <a:gd name="T36" fmla="*/ 68 w 110"/>
                <a:gd name="T37" fmla="*/ 70 h 70"/>
                <a:gd name="T38" fmla="*/ 86 w 110"/>
                <a:gd name="T39" fmla="*/ 56 h 70"/>
                <a:gd name="T40" fmla="*/ 88 w 110"/>
                <a:gd name="T41" fmla="*/ 44 h 70"/>
                <a:gd name="T42" fmla="*/ 88 w 110"/>
                <a:gd name="T43" fmla="*/ 44 h 70"/>
                <a:gd name="T44" fmla="*/ 92 w 110"/>
                <a:gd name="T45" fmla="*/ 42 h 70"/>
                <a:gd name="T46" fmla="*/ 96 w 110"/>
                <a:gd name="T47" fmla="*/ 40 h 70"/>
                <a:gd name="T48" fmla="*/ 100 w 110"/>
                <a:gd name="T49" fmla="*/ 36 h 70"/>
                <a:gd name="T50" fmla="*/ 104 w 110"/>
                <a:gd name="T51" fmla="*/ 32 h 70"/>
                <a:gd name="T52" fmla="*/ 108 w 110"/>
                <a:gd name="T53" fmla="*/ 28 h 70"/>
                <a:gd name="T54" fmla="*/ 110 w 110"/>
                <a:gd name="T55" fmla="*/ 22 h 70"/>
                <a:gd name="T56" fmla="*/ 110 w 110"/>
                <a:gd name="T57" fmla="*/ 18 h 70"/>
                <a:gd name="T58" fmla="*/ 110 w 110"/>
                <a:gd name="T59" fmla="*/ 16 h 70"/>
                <a:gd name="T60" fmla="*/ 108 w 110"/>
                <a:gd name="T61" fmla="*/ 16 h 70"/>
                <a:gd name="T62" fmla="*/ 106 w 110"/>
                <a:gd name="T63" fmla="*/ 16 h 70"/>
                <a:gd name="T64" fmla="*/ 104 w 110"/>
                <a:gd name="T65" fmla="*/ 18 h 70"/>
                <a:gd name="T66" fmla="*/ 102 w 110"/>
                <a:gd name="T67" fmla="*/ 18 h 70"/>
                <a:gd name="T68" fmla="*/ 100 w 110"/>
                <a:gd name="T69" fmla="*/ 20 h 70"/>
                <a:gd name="T70" fmla="*/ 98 w 110"/>
                <a:gd name="T71" fmla="*/ 22 h 70"/>
                <a:gd name="T72" fmla="*/ 98 w 110"/>
                <a:gd name="T73" fmla="*/ 22 h 70"/>
                <a:gd name="T74" fmla="*/ 80 w 110"/>
                <a:gd name="T75" fmla="*/ 32 h 70"/>
                <a:gd name="T76" fmla="*/ 62 w 110"/>
                <a:gd name="T77" fmla="*/ 30 h 70"/>
                <a:gd name="T78" fmla="*/ 60 w 110"/>
                <a:gd name="T79" fmla="*/ 28 h 70"/>
                <a:gd name="T80" fmla="*/ 58 w 110"/>
                <a:gd name="T81" fmla="*/ 28 h 70"/>
                <a:gd name="T82" fmla="*/ 56 w 110"/>
                <a:gd name="T83" fmla="*/ 24 h 70"/>
                <a:gd name="T84" fmla="*/ 56 w 110"/>
                <a:gd name="T85" fmla="*/ 22 h 70"/>
                <a:gd name="T86" fmla="*/ 56 w 110"/>
                <a:gd name="T87" fmla="*/ 18 h 70"/>
                <a:gd name="T88" fmla="*/ 58 w 110"/>
                <a:gd name="T89" fmla="*/ 14 h 70"/>
                <a:gd name="T90" fmla="*/ 62 w 110"/>
                <a:gd name="T91" fmla="*/ 10 h 70"/>
                <a:gd name="T92" fmla="*/ 64 w 110"/>
                <a:gd name="T93" fmla="*/ 6 h 70"/>
                <a:gd name="T94" fmla="*/ 66 w 110"/>
                <a:gd name="T95" fmla="*/ 4 h 70"/>
                <a:gd name="T96" fmla="*/ 66 w 110"/>
                <a:gd name="T97" fmla="*/ 4 h 70"/>
                <a:gd name="T98" fmla="*/ 62 w 110"/>
                <a:gd name="T99" fmla="*/ 2 h 70"/>
                <a:gd name="T100" fmla="*/ 54 w 110"/>
                <a:gd name="T101" fmla="*/ 2 h 70"/>
                <a:gd name="T102" fmla="*/ 44 w 110"/>
                <a:gd name="T103" fmla="*/ 0 h 70"/>
                <a:gd name="T104" fmla="*/ 34 w 110"/>
                <a:gd name="T105" fmla="*/ 4 h 70"/>
                <a:gd name="T106" fmla="*/ 26 w 110"/>
                <a:gd name="T107" fmla="*/ 1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0"/>
                <a:gd name="T163" fmla="*/ 0 h 70"/>
                <a:gd name="T164" fmla="*/ 110 w 110"/>
                <a:gd name="T165" fmla="*/ 70 h 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0" h="70">
                  <a:moveTo>
                    <a:pt x="26" y="10"/>
                  </a:moveTo>
                  <a:lnTo>
                    <a:pt x="26" y="10"/>
                  </a:lnTo>
                  <a:lnTo>
                    <a:pt x="26" y="12"/>
                  </a:lnTo>
                  <a:lnTo>
                    <a:pt x="24" y="16"/>
                  </a:lnTo>
                  <a:lnTo>
                    <a:pt x="22" y="18"/>
                  </a:lnTo>
                  <a:lnTo>
                    <a:pt x="20" y="20"/>
                  </a:lnTo>
                  <a:lnTo>
                    <a:pt x="14" y="22"/>
                  </a:lnTo>
                  <a:lnTo>
                    <a:pt x="10" y="24"/>
                  </a:lnTo>
                  <a:lnTo>
                    <a:pt x="4" y="24"/>
                  </a:lnTo>
                  <a:lnTo>
                    <a:pt x="2" y="28"/>
                  </a:lnTo>
                  <a:lnTo>
                    <a:pt x="0" y="30"/>
                  </a:lnTo>
                  <a:lnTo>
                    <a:pt x="0" y="32"/>
                  </a:lnTo>
                  <a:lnTo>
                    <a:pt x="2" y="34"/>
                  </a:lnTo>
                  <a:lnTo>
                    <a:pt x="8" y="38"/>
                  </a:lnTo>
                  <a:lnTo>
                    <a:pt x="22" y="42"/>
                  </a:lnTo>
                  <a:lnTo>
                    <a:pt x="34" y="44"/>
                  </a:lnTo>
                  <a:lnTo>
                    <a:pt x="46" y="44"/>
                  </a:lnTo>
                  <a:lnTo>
                    <a:pt x="50" y="44"/>
                  </a:lnTo>
                  <a:lnTo>
                    <a:pt x="68" y="70"/>
                  </a:lnTo>
                  <a:lnTo>
                    <a:pt x="86" y="56"/>
                  </a:lnTo>
                  <a:lnTo>
                    <a:pt x="88" y="44"/>
                  </a:lnTo>
                  <a:lnTo>
                    <a:pt x="92" y="42"/>
                  </a:lnTo>
                  <a:lnTo>
                    <a:pt x="96" y="40"/>
                  </a:lnTo>
                  <a:lnTo>
                    <a:pt x="100" y="36"/>
                  </a:lnTo>
                  <a:lnTo>
                    <a:pt x="104" y="32"/>
                  </a:lnTo>
                  <a:lnTo>
                    <a:pt x="108" y="28"/>
                  </a:lnTo>
                  <a:lnTo>
                    <a:pt x="110" y="22"/>
                  </a:lnTo>
                  <a:lnTo>
                    <a:pt x="110" y="18"/>
                  </a:lnTo>
                  <a:lnTo>
                    <a:pt x="110" y="16"/>
                  </a:lnTo>
                  <a:lnTo>
                    <a:pt x="108" y="16"/>
                  </a:lnTo>
                  <a:lnTo>
                    <a:pt x="106" y="16"/>
                  </a:lnTo>
                  <a:lnTo>
                    <a:pt x="104" y="18"/>
                  </a:lnTo>
                  <a:lnTo>
                    <a:pt x="102" y="18"/>
                  </a:lnTo>
                  <a:lnTo>
                    <a:pt x="100" y="20"/>
                  </a:lnTo>
                  <a:lnTo>
                    <a:pt x="98" y="22"/>
                  </a:lnTo>
                  <a:lnTo>
                    <a:pt x="80" y="32"/>
                  </a:lnTo>
                  <a:lnTo>
                    <a:pt x="62" y="30"/>
                  </a:lnTo>
                  <a:lnTo>
                    <a:pt x="60" y="28"/>
                  </a:lnTo>
                  <a:lnTo>
                    <a:pt x="58" y="28"/>
                  </a:lnTo>
                  <a:lnTo>
                    <a:pt x="56" y="24"/>
                  </a:lnTo>
                  <a:lnTo>
                    <a:pt x="56" y="22"/>
                  </a:lnTo>
                  <a:lnTo>
                    <a:pt x="56" y="18"/>
                  </a:lnTo>
                  <a:lnTo>
                    <a:pt x="58" y="14"/>
                  </a:lnTo>
                  <a:lnTo>
                    <a:pt x="62" y="10"/>
                  </a:lnTo>
                  <a:lnTo>
                    <a:pt x="64" y="6"/>
                  </a:lnTo>
                  <a:lnTo>
                    <a:pt x="66" y="4"/>
                  </a:lnTo>
                  <a:lnTo>
                    <a:pt x="62" y="2"/>
                  </a:lnTo>
                  <a:lnTo>
                    <a:pt x="54" y="2"/>
                  </a:lnTo>
                  <a:lnTo>
                    <a:pt x="44" y="0"/>
                  </a:lnTo>
                  <a:lnTo>
                    <a:pt x="34" y="4"/>
                  </a:lnTo>
                  <a:lnTo>
                    <a:pt x="26" y="10"/>
                  </a:lnTo>
                </a:path>
              </a:pathLst>
            </a:custGeom>
            <a:grpFill/>
            <a:ln w="6350">
              <a:noFill/>
              <a:round/>
              <a:headEnd/>
              <a:tailEnd/>
            </a:ln>
          </p:spPr>
          <p:txBody>
            <a:bodyPr/>
            <a:lstStyle/>
            <a:p>
              <a:pPr>
                <a:defRPr/>
              </a:pPr>
              <a:endParaRPr lang="zh-TW" altLang="en-US"/>
            </a:p>
          </p:txBody>
        </p:sp>
        <p:sp>
          <p:nvSpPr>
            <p:cNvPr id="193" name="Freeform 5"/>
            <p:cNvSpPr>
              <a:spLocks/>
            </p:cNvSpPr>
            <p:nvPr/>
          </p:nvSpPr>
          <p:spPr bwMode="gray">
            <a:xfrm>
              <a:off x="1106" y="1228"/>
              <a:ext cx="110" cy="220"/>
            </a:xfrm>
            <a:custGeom>
              <a:avLst/>
              <a:gdLst>
                <a:gd name="T0" fmla="*/ 44 w 110"/>
                <a:gd name="T1" fmla="*/ 20 h 220"/>
                <a:gd name="T2" fmla="*/ 40 w 110"/>
                <a:gd name="T3" fmla="*/ 20 h 220"/>
                <a:gd name="T4" fmla="*/ 36 w 110"/>
                <a:gd name="T5" fmla="*/ 20 h 220"/>
                <a:gd name="T6" fmla="*/ 34 w 110"/>
                <a:gd name="T7" fmla="*/ 26 h 220"/>
                <a:gd name="T8" fmla="*/ 32 w 110"/>
                <a:gd name="T9" fmla="*/ 32 h 220"/>
                <a:gd name="T10" fmla="*/ 28 w 110"/>
                <a:gd name="T11" fmla="*/ 34 h 220"/>
                <a:gd name="T12" fmla="*/ 24 w 110"/>
                <a:gd name="T13" fmla="*/ 34 h 220"/>
                <a:gd name="T14" fmla="*/ 24 w 110"/>
                <a:gd name="T15" fmla="*/ 34 h 220"/>
                <a:gd name="T16" fmla="*/ 20 w 110"/>
                <a:gd name="T17" fmla="*/ 26 h 220"/>
                <a:gd name="T18" fmla="*/ 12 w 110"/>
                <a:gd name="T19" fmla="*/ 18 h 220"/>
                <a:gd name="T20" fmla="*/ 2 w 110"/>
                <a:gd name="T21" fmla="*/ 16 h 220"/>
                <a:gd name="T22" fmla="*/ 0 w 110"/>
                <a:gd name="T23" fmla="*/ 60 h 220"/>
                <a:gd name="T24" fmla="*/ 4 w 110"/>
                <a:gd name="T25" fmla="*/ 72 h 220"/>
                <a:gd name="T26" fmla="*/ 14 w 110"/>
                <a:gd name="T27" fmla="*/ 94 h 220"/>
                <a:gd name="T28" fmla="*/ 42 w 110"/>
                <a:gd name="T29" fmla="*/ 106 h 220"/>
                <a:gd name="T30" fmla="*/ 58 w 110"/>
                <a:gd name="T31" fmla="*/ 94 h 220"/>
                <a:gd name="T32" fmla="*/ 60 w 110"/>
                <a:gd name="T33" fmla="*/ 96 h 220"/>
                <a:gd name="T34" fmla="*/ 66 w 110"/>
                <a:gd name="T35" fmla="*/ 100 h 220"/>
                <a:gd name="T36" fmla="*/ 68 w 110"/>
                <a:gd name="T37" fmla="*/ 106 h 220"/>
                <a:gd name="T38" fmla="*/ 62 w 110"/>
                <a:gd name="T39" fmla="*/ 114 h 220"/>
                <a:gd name="T40" fmla="*/ 46 w 110"/>
                <a:gd name="T41" fmla="*/ 126 h 220"/>
                <a:gd name="T42" fmla="*/ 38 w 110"/>
                <a:gd name="T43" fmla="*/ 130 h 220"/>
                <a:gd name="T44" fmla="*/ 36 w 110"/>
                <a:gd name="T45" fmla="*/ 144 h 220"/>
                <a:gd name="T46" fmla="*/ 36 w 110"/>
                <a:gd name="T47" fmla="*/ 166 h 220"/>
                <a:gd name="T48" fmla="*/ 38 w 110"/>
                <a:gd name="T49" fmla="*/ 170 h 220"/>
                <a:gd name="T50" fmla="*/ 42 w 110"/>
                <a:gd name="T51" fmla="*/ 182 h 220"/>
                <a:gd name="T52" fmla="*/ 48 w 110"/>
                <a:gd name="T53" fmla="*/ 192 h 220"/>
                <a:gd name="T54" fmla="*/ 56 w 110"/>
                <a:gd name="T55" fmla="*/ 202 h 220"/>
                <a:gd name="T56" fmla="*/ 62 w 110"/>
                <a:gd name="T57" fmla="*/ 212 h 220"/>
                <a:gd name="T58" fmla="*/ 66 w 110"/>
                <a:gd name="T59" fmla="*/ 220 h 220"/>
                <a:gd name="T60" fmla="*/ 74 w 110"/>
                <a:gd name="T61" fmla="*/ 212 h 220"/>
                <a:gd name="T62" fmla="*/ 90 w 110"/>
                <a:gd name="T63" fmla="*/ 154 h 220"/>
                <a:gd name="T64" fmla="*/ 104 w 110"/>
                <a:gd name="T65" fmla="*/ 98 h 220"/>
                <a:gd name="T66" fmla="*/ 108 w 110"/>
                <a:gd name="T67" fmla="*/ 88 h 220"/>
                <a:gd name="T68" fmla="*/ 108 w 110"/>
                <a:gd name="T69" fmla="*/ 66 h 220"/>
                <a:gd name="T70" fmla="*/ 102 w 110"/>
                <a:gd name="T71" fmla="*/ 22 h 220"/>
                <a:gd name="T72" fmla="*/ 70 w 110"/>
                <a:gd name="T73" fmla="*/ 2 h 220"/>
                <a:gd name="T74" fmla="*/ 64 w 110"/>
                <a:gd name="T75" fmla="*/ 4 h 220"/>
                <a:gd name="T76" fmla="*/ 58 w 110"/>
                <a:gd name="T77" fmla="*/ 8 h 220"/>
                <a:gd name="T78" fmla="*/ 58 w 110"/>
                <a:gd name="T79" fmla="*/ 14 h 220"/>
                <a:gd name="T80" fmla="*/ 56 w 110"/>
                <a:gd name="T81" fmla="*/ 24 h 220"/>
                <a:gd name="T82" fmla="*/ 54 w 110"/>
                <a:gd name="T83" fmla="*/ 30 h 220"/>
                <a:gd name="T84" fmla="*/ 44 w 110"/>
                <a:gd name="T85" fmla="*/ 22 h 2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
                <a:gd name="T130" fmla="*/ 0 h 220"/>
                <a:gd name="T131" fmla="*/ 110 w 110"/>
                <a:gd name="T132" fmla="*/ 220 h 2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 h="220">
                  <a:moveTo>
                    <a:pt x="44" y="22"/>
                  </a:moveTo>
                  <a:lnTo>
                    <a:pt x="44" y="20"/>
                  </a:lnTo>
                  <a:lnTo>
                    <a:pt x="42" y="20"/>
                  </a:lnTo>
                  <a:lnTo>
                    <a:pt x="40" y="20"/>
                  </a:lnTo>
                  <a:lnTo>
                    <a:pt x="38" y="20"/>
                  </a:lnTo>
                  <a:lnTo>
                    <a:pt x="36" y="20"/>
                  </a:lnTo>
                  <a:lnTo>
                    <a:pt x="34" y="22"/>
                  </a:lnTo>
                  <a:lnTo>
                    <a:pt x="34" y="26"/>
                  </a:lnTo>
                  <a:lnTo>
                    <a:pt x="34" y="28"/>
                  </a:lnTo>
                  <a:lnTo>
                    <a:pt x="32" y="32"/>
                  </a:lnTo>
                  <a:lnTo>
                    <a:pt x="32" y="34"/>
                  </a:lnTo>
                  <a:lnTo>
                    <a:pt x="28" y="34"/>
                  </a:lnTo>
                  <a:lnTo>
                    <a:pt x="26" y="34"/>
                  </a:lnTo>
                  <a:lnTo>
                    <a:pt x="24" y="34"/>
                  </a:lnTo>
                  <a:lnTo>
                    <a:pt x="22" y="30"/>
                  </a:lnTo>
                  <a:lnTo>
                    <a:pt x="20" y="26"/>
                  </a:lnTo>
                  <a:lnTo>
                    <a:pt x="16" y="22"/>
                  </a:lnTo>
                  <a:lnTo>
                    <a:pt x="12" y="18"/>
                  </a:lnTo>
                  <a:lnTo>
                    <a:pt x="8" y="16"/>
                  </a:lnTo>
                  <a:lnTo>
                    <a:pt x="2" y="16"/>
                  </a:lnTo>
                  <a:lnTo>
                    <a:pt x="0" y="36"/>
                  </a:lnTo>
                  <a:lnTo>
                    <a:pt x="0" y="60"/>
                  </a:lnTo>
                  <a:lnTo>
                    <a:pt x="0" y="64"/>
                  </a:lnTo>
                  <a:lnTo>
                    <a:pt x="4" y="72"/>
                  </a:lnTo>
                  <a:lnTo>
                    <a:pt x="8" y="84"/>
                  </a:lnTo>
                  <a:lnTo>
                    <a:pt x="14" y="94"/>
                  </a:lnTo>
                  <a:lnTo>
                    <a:pt x="28" y="114"/>
                  </a:lnTo>
                  <a:lnTo>
                    <a:pt x="42" y="106"/>
                  </a:lnTo>
                  <a:lnTo>
                    <a:pt x="44" y="94"/>
                  </a:lnTo>
                  <a:lnTo>
                    <a:pt x="58" y="94"/>
                  </a:lnTo>
                  <a:lnTo>
                    <a:pt x="58" y="96"/>
                  </a:lnTo>
                  <a:lnTo>
                    <a:pt x="60" y="96"/>
                  </a:lnTo>
                  <a:lnTo>
                    <a:pt x="64" y="98"/>
                  </a:lnTo>
                  <a:lnTo>
                    <a:pt x="66" y="100"/>
                  </a:lnTo>
                  <a:lnTo>
                    <a:pt x="68" y="104"/>
                  </a:lnTo>
                  <a:lnTo>
                    <a:pt x="68" y="106"/>
                  </a:lnTo>
                  <a:lnTo>
                    <a:pt x="66" y="110"/>
                  </a:lnTo>
                  <a:lnTo>
                    <a:pt x="62" y="114"/>
                  </a:lnTo>
                  <a:lnTo>
                    <a:pt x="54" y="122"/>
                  </a:lnTo>
                  <a:lnTo>
                    <a:pt x="46" y="126"/>
                  </a:lnTo>
                  <a:lnTo>
                    <a:pt x="40" y="128"/>
                  </a:lnTo>
                  <a:lnTo>
                    <a:pt x="38" y="130"/>
                  </a:lnTo>
                  <a:lnTo>
                    <a:pt x="36" y="132"/>
                  </a:lnTo>
                  <a:lnTo>
                    <a:pt x="36" y="144"/>
                  </a:lnTo>
                  <a:lnTo>
                    <a:pt x="46" y="152"/>
                  </a:lnTo>
                  <a:lnTo>
                    <a:pt x="36" y="166"/>
                  </a:lnTo>
                  <a:lnTo>
                    <a:pt x="38" y="170"/>
                  </a:lnTo>
                  <a:lnTo>
                    <a:pt x="40" y="176"/>
                  </a:lnTo>
                  <a:lnTo>
                    <a:pt x="42" y="182"/>
                  </a:lnTo>
                  <a:lnTo>
                    <a:pt x="44" y="188"/>
                  </a:lnTo>
                  <a:lnTo>
                    <a:pt x="48" y="192"/>
                  </a:lnTo>
                  <a:lnTo>
                    <a:pt x="52" y="196"/>
                  </a:lnTo>
                  <a:lnTo>
                    <a:pt x="56" y="202"/>
                  </a:lnTo>
                  <a:lnTo>
                    <a:pt x="58" y="208"/>
                  </a:lnTo>
                  <a:lnTo>
                    <a:pt x="62" y="212"/>
                  </a:lnTo>
                  <a:lnTo>
                    <a:pt x="64" y="216"/>
                  </a:lnTo>
                  <a:lnTo>
                    <a:pt x="66" y="220"/>
                  </a:lnTo>
                  <a:lnTo>
                    <a:pt x="74" y="212"/>
                  </a:lnTo>
                  <a:lnTo>
                    <a:pt x="84" y="172"/>
                  </a:lnTo>
                  <a:lnTo>
                    <a:pt x="90" y="154"/>
                  </a:lnTo>
                  <a:lnTo>
                    <a:pt x="94" y="132"/>
                  </a:lnTo>
                  <a:lnTo>
                    <a:pt x="104" y="98"/>
                  </a:lnTo>
                  <a:lnTo>
                    <a:pt x="106" y="96"/>
                  </a:lnTo>
                  <a:lnTo>
                    <a:pt x="108" y="88"/>
                  </a:lnTo>
                  <a:lnTo>
                    <a:pt x="110" y="76"/>
                  </a:lnTo>
                  <a:lnTo>
                    <a:pt x="108" y="66"/>
                  </a:lnTo>
                  <a:lnTo>
                    <a:pt x="98" y="46"/>
                  </a:lnTo>
                  <a:lnTo>
                    <a:pt x="102" y="22"/>
                  </a:lnTo>
                  <a:lnTo>
                    <a:pt x="70" y="0"/>
                  </a:lnTo>
                  <a:lnTo>
                    <a:pt x="70" y="2"/>
                  </a:lnTo>
                  <a:lnTo>
                    <a:pt x="66" y="2"/>
                  </a:lnTo>
                  <a:lnTo>
                    <a:pt x="64" y="4"/>
                  </a:lnTo>
                  <a:lnTo>
                    <a:pt x="60" y="6"/>
                  </a:lnTo>
                  <a:lnTo>
                    <a:pt x="58" y="8"/>
                  </a:lnTo>
                  <a:lnTo>
                    <a:pt x="58" y="10"/>
                  </a:lnTo>
                  <a:lnTo>
                    <a:pt x="58" y="14"/>
                  </a:lnTo>
                  <a:lnTo>
                    <a:pt x="58" y="18"/>
                  </a:lnTo>
                  <a:lnTo>
                    <a:pt x="56" y="24"/>
                  </a:lnTo>
                  <a:lnTo>
                    <a:pt x="56" y="26"/>
                  </a:lnTo>
                  <a:lnTo>
                    <a:pt x="54" y="30"/>
                  </a:lnTo>
                  <a:lnTo>
                    <a:pt x="44" y="22"/>
                  </a:lnTo>
                </a:path>
              </a:pathLst>
            </a:custGeom>
            <a:grpFill/>
            <a:ln w="6350">
              <a:noFill/>
              <a:round/>
              <a:headEnd/>
              <a:tailEnd/>
            </a:ln>
          </p:spPr>
          <p:txBody>
            <a:bodyPr/>
            <a:lstStyle/>
            <a:p>
              <a:pPr>
                <a:defRPr/>
              </a:pPr>
              <a:endParaRPr lang="zh-TW" altLang="en-US"/>
            </a:p>
          </p:txBody>
        </p:sp>
        <p:sp>
          <p:nvSpPr>
            <p:cNvPr id="194" name="Freeform 6"/>
            <p:cNvSpPr>
              <a:spLocks/>
            </p:cNvSpPr>
            <p:nvPr/>
          </p:nvSpPr>
          <p:spPr bwMode="gray">
            <a:xfrm>
              <a:off x="1194" y="1188"/>
              <a:ext cx="122" cy="94"/>
            </a:xfrm>
            <a:custGeom>
              <a:avLst/>
              <a:gdLst>
                <a:gd name="T0" fmla="*/ 22 w 122"/>
                <a:gd name="T1" fmla="*/ 0 h 94"/>
                <a:gd name="T2" fmla="*/ 14 w 122"/>
                <a:gd name="T3" fmla="*/ 20 h 94"/>
                <a:gd name="T4" fmla="*/ 0 w 122"/>
                <a:gd name="T5" fmla="*/ 32 h 94"/>
                <a:gd name="T6" fmla="*/ 0 w 122"/>
                <a:gd name="T7" fmla="*/ 32 h 94"/>
                <a:gd name="T8" fmla="*/ 2 w 122"/>
                <a:gd name="T9" fmla="*/ 36 h 94"/>
                <a:gd name="T10" fmla="*/ 4 w 122"/>
                <a:gd name="T11" fmla="*/ 40 h 94"/>
                <a:gd name="T12" fmla="*/ 6 w 122"/>
                <a:gd name="T13" fmla="*/ 46 h 94"/>
                <a:gd name="T14" fmla="*/ 10 w 122"/>
                <a:gd name="T15" fmla="*/ 50 h 94"/>
                <a:gd name="T16" fmla="*/ 12 w 122"/>
                <a:gd name="T17" fmla="*/ 52 h 94"/>
                <a:gd name="T18" fmla="*/ 14 w 122"/>
                <a:gd name="T19" fmla="*/ 54 h 94"/>
                <a:gd name="T20" fmla="*/ 18 w 122"/>
                <a:gd name="T21" fmla="*/ 54 h 94"/>
                <a:gd name="T22" fmla="*/ 22 w 122"/>
                <a:gd name="T23" fmla="*/ 56 h 94"/>
                <a:gd name="T24" fmla="*/ 26 w 122"/>
                <a:gd name="T25" fmla="*/ 56 h 94"/>
                <a:gd name="T26" fmla="*/ 28 w 122"/>
                <a:gd name="T27" fmla="*/ 56 h 94"/>
                <a:gd name="T28" fmla="*/ 30 w 122"/>
                <a:gd name="T29" fmla="*/ 58 h 94"/>
                <a:gd name="T30" fmla="*/ 32 w 122"/>
                <a:gd name="T31" fmla="*/ 60 h 94"/>
                <a:gd name="T32" fmla="*/ 30 w 122"/>
                <a:gd name="T33" fmla="*/ 62 h 94"/>
                <a:gd name="T34" fmla="*/ 28 w 122"/>
                <a:gd name="T35" fmla="*/ 66 h 94"/>
                <a:gd name="T36" fmla="*/ 24 w 122"/>
                <a:gd name="T37" fmla="*/ 70 h 94"/>
                <a:gd name="T38" fmla="*/ 24 w 122"/>
                <a:gd name="T39" fmla="*/ 74 h 94"/>
                <a:gd name="T40" fmla="*/ 26 w 122"/>
                <a:gd name="T41" fmla="*/ 80 h 94"/>
                <a:gd name="T42" fmla="*/ 28 w 122"/>
                <a:gd name="T43" fmla="*/ 82 h 94"/>
                <a:gd name="T44" fmla="*/ 32 w 122"/>
                <a:gd name="T45" fmla="*/ 86 h 94"/>
                <a:gd name="T46" fmla="*/ 36 w 122"/>
                <a:gd name="T47" fmla="*/ 88 h 94"/>
                <a:gd name="T48" fmla="*/ 40 w 122"/>
                <a:gd name="T49" fmla="*/ 88 h 94"/>
                <a:gd name="T50" fmla="*/ 50 w 122"/>
                <a:gd name="T51" fmla="*/ 88 h 94"/>
                <a:gd name="T52" fmla="*/ 64 w 122"/>
                <a:gd name="T53" fmla="*/ 88 h 94"/>
                <a:gd name="T54" fmla="*/ 80 w 122"/>
                <a:gd name="T55" fmla="*/ 94 h 94"/>
                <a:gd name="T56" fmla="*/ 122 w 122"/>
                <a:gd name="T57" fmla="*/ 42 h 94"/>
                <a:gd name="T58" fmla="*/ 114 w 122"/>
                <a:gd name="T59" fmla="*/ 24 h 94"/>
                <a:gd name="T60" fmla="*/ 92 w 122"/>
                <a:gd name="T61" fmla="*/ 20 h 94"/>
                <a:gd name="T62" fmla="*/ 56 w 122"/>
                <a:gd name="T63" fmla="*/ 0 h 94"/>
                <a:gd name="T64" fmla="*/ 54 w 122"/>
                <a:gd name="T65" fmla="*/ 12 h 94"/>
                <a:gd name="T66" fmla="*/ 40 w 122"/>
                <a:gd name="T67" fmla="*/ 10 h 94"/>
                <a:gd name="T68" fmla="*/ 22 w 122"/>
                <a:gd name="T69" fmla="*/ 0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2"/>
                <a:gd name="T106" fmla="*/ 0 h 94"/>
                <a:gd name="T107" fmla="*/ 122 w 122"/>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2" h="94">
                  <a:moveTo>
                    <a:pt x="22" y="0"/>
                  </a:moveTo>
                  <a:lnTo>
                    <a:pt x="14" y="20"/>
                  </a:lnTo>
                  <a:lnTo>
                    <a:pt x="0" y="32"/>
                  </a:lnTo>
                  <a:lnTo>
                    <a:pt x="2" y="36"/>
                  </a:lnTo>
                  <a:lnTo>
                    <a:pt x="4" y="40"/>
                  </a:lnTo>
                  <a:lnTo>
                    <a:pt x="6" y="46"/>
                  </a:lnTo>
                  <a:lnTo>
                    <a:pt x="10" y="50"/>
                  </a:lnTo>
                  <a:lnTo>
                    <a:pt x="12" y="52"/>
                  </a:lnTo>
                  <a:lnTo>
                    <a:pt x="14" y="54"/>
                  </a:lnTo>
                  <a:lnTo>
                    <a:pt x="18" y="54"/>
                  </a:lnTo>
                  <a:lnTo>
                    <a:pt x="22" y="56"/>
                  </a:lnTo>
                  <a:lnTo>
                    <a:pt x="26" y="56"/>
                  </a:lnTo>
                  <a:lnTo>
                    <a:pt x="28" y="56"/>
                  </a:lnTo>
                  <a:lnTo>
                    <a:pt x="30" y="58"/>
                  </a:lnTo>
                  <a:lnTo>
                    <a:pt x="32" y="60"/>
                  </a:lnTo>
                  <a:lnTo>
                    <a:pt x="30" y="62"/>
                  </a:lnTo>
                  <a:lnTo>
                    <a:pt x="28" y="66"/>
                  </a:lnTo>
                  <a:lnTo>
                    <a:pt x="24" y="70"/>
                  </a:lnTo>
                  <a:lnTo>
                    <a:pt x="24" y="74"/>
                  </a:lnTo>
                  <a:lnTo>
                    <a:pt x="26" y="80"/>
                  </a:lnTo>
                  <a:lnTo>
                    <a:pt x="28" y="82"/>
                  </a:lnTo>
                  <a:lnTo>
                    <a:pt x="32" y="86"/>
                  </a:lnTo>
                  <a:lnTo>
                    <a:pt x="36" y="88"/>
                  </a:lnTo>
                  <a:lnTo>
                    <a:pt x="40" y="88"/>
                  </a:lnTo>
                  <a:lnTo>
                    <a:pt x="50" y="88"/>
                  </a:lnTo>
                  <a:lnTo>
                    <a:pt x="64" y="88"/>
                  </a:lnTo>
                  <a:lnTo>
                    <a:pt x="80" y="94"/>
                  </a:lnTo>
                  <a:lnTo>
                    <a:pt x="122" y="42"/>
                  </a:lnTo>
                  <a:lnTo>
                    <a:pt x="114" y="24"/>
                  </a:lnTo>
                  <a:lnTo>
                    <a:pt x="92" y="20"/>
                  </a:lnTo>
                  <a:lnTo>
                    <a:pt x="56" y="0"/>
                  </a:lnTo>
                  <a:lnTo>
                    <a:pt x="54" y="12"/>
                  </a:lnTo>
                  <a:lnTo>
                    <a:pt x="40" y="10"/>
                  </a:lnTo>
                  <a:lnTo>
                    <a:pt x="22" y="0"/>
                  </a:lnTo>
                </a:path>
              </a:pathLst>
            </a:custGeom>
            <a:grpFill/>
            <a:ln w="6350">
              <a:noFill/>
              <a:round/>
              <a:headEnd/>
              <a:tailEnd/>
            </a:ln>
          </p:spPr>
          <p:txBody>
            <a:bodyPr/>
            <a:lstStyle/>
            <a:p>
              <a:pPr>
                <a:defRPr/>
              </a:pPr>
              <a:endParaRPr lang="zh-TW" altLang="en-US"/>
            </a:p>
          </p:txBody>
        </p:sp>
        <p:sp>
          <p:nvSpPr>
            <p:cNvPr id="195" name="Freeform 7"/>
            <p:cNvSpPr>
              <a:spLocks/>
            </p:cNvSpPr>
            <p:nvPr/>
          </p:nvSpPr>
          <p:spPr bwMode="gray">
            <a:xfrm>
              <a:off x="1222" y="1352"/>
              <a:ext cx="46" cy="46"/>
            </a:xfrm>
            <a:custGeom>
              <a:avLst/>
              <a:gdLst>
                <a:gd name="T0" fmla="*/ 28 w 46"/>
                <a:gd name="T1" fmla="*/ 8 h 46"/>
                <a:gd name="T2" fmla="*/ 28 w 46"/>
                <a:gd name="T3" fmla="*/ 6 h 46"/>
                <a:gd name="T4" fmla="*/ 26 w 46"/>
                <a:gd name="T5" fmla="*/ 4 h 46"/>
                <a:gd name="T6" fmla="*/ 22 w 46"/>
                <a:gd name="T7" fmla="*/ 2 h 46"/>
                <a:gd name="T8" fmla="*/ 20 w 46"/>
                <a:gd name="T9" fmla="*/ 0 h 46"/>
                <a:gd name="T10" fmla="*/ 16 w 46"/>
                <a:gd name="T11" fmla="*/ 0 h 46"/>
                <a:gd name="T12" fmla="*/ 12 w 46"/>
                <a:gd name="T13" fmla="*/ 0 h 46"/>
                <a:gd name="T14" fmla="*/ 10 w 46"/>
                <a:gd name="T15" fmla="*/ 0 h 46"/>
                <a:gd name="T16" fmla="*/ 8 w 46"/>
                <a:gd name="T17" fmla="*/ 4 h 46"/>
                <a:gd name="T18" fmla="*/ 4 w 46"/>
                <a:gd name="T19" fmla="*/ 8 h 46"/>
                <a:gd name="T20" fmla="*/ 2 w 46"/>
                <a:gd name="T21" fmla="*/ 12 h 46"/>
                <a:gd name="T22" fmla="*/ 2 w 46"/>
                <a:gd name="T23" fmla="*/ 16 h 46"/>
                <a:gd name="T24" fmla="*/ 0 w 46"/>
                <a:gd name="T25" fmla="*/ 20 h 46"/>
                <a:gd name="T26" fmla="*/ 2 w 46"/>
                <a:gd name="T27" fmla="*/ 24 h 46"/>
                <a:gd name="T28" fmla="*/ 4 w 46"/>
                <a:gd name="T29" fmla="*/ 26 h 46"/>
                <a:gd name="T30" fmla="*/ 8 w 46"/>
                <a:gd name="T31" fmla="*/ 30 h 46"/>
                <a:gd name="T32" fmla="*/ 12 w 46"/>
                <a:gd name="T33" fmla="*/ 34 h 46"/>
                <a:gd name="T34" fmla="*/ 16 w 46"/>
                <a:gd name="T35" fmla="*/ 36 h 46"/>
                <a:gd name="T36" fmla="*/ 20 w 46"/>
                <a:gd name="T37" fmla="*/ 40 h 46"/>
                <a:gd name="T38" fmla="*/ 24 w 46"/>
                <a:gd name="T39" fmla="*/ 42 h 46"/>
                <a:gd name="T40" fmla="*/ 28 w 46"/>
                <a:gd name="T41" fmla="*/ 44 h 46"/>
                <a:gd name="T42" fmla="*/ 28 w 46"/>
                <a:gd name="T43" fmla="*/ 46 h 46"/>
                <a:gd name="T44" fmla="*/ 28 w 46"/>
                <a:gd name="T45" fmla="*/ 44 h 46"/>
                <a:gd name="T46" fmla="*/ 32 w 46"/>
                <a:gd name="T47" fmla="*/ 44 h 46"/>
                <a:gd name="T48" fmla="*/ 36 w 46"/>
                <a:gd name="T49" fmla="*/ 40 h 46"/>
                <a:gd name="T50" fmla="*/ 40 w 46"/>
                <a:gd name="T51" fmla="*/ 38 h 46"/>
                <a:gd name="T52" fmla="*/ 42 w 46"/>
                <a:gd name="T53" fmla="*/ 34 h 46"/>
                <a:gd name="T54" fmla="*/ 46 w 46"/>
                <a:gd name="T55" fmla="*/ 32 h 46"/>
                <a:gd name="T56" fmla="*/ 46 w 46"/>
                <a:gd name="T57" fmla="*/ 28 h 46"/>
                <a:gd name="T58" fmla="*/ 46 w 46"/>
                <a:gd name="T59" fmla="*/ 24 h 46"/>
                <a:gd name="T60" fmla="*/ 42 w 46"/>
                <a:gd name="T61" fmla="*/ 20 h 46"/>
                <a:gd name="T62" fmla="*/ 38 w 46"/>
                <a:gd name="T63" fmla="*/ 16 h 46"/>
                <a:gd name="T64" fmla="*/ 34 w 46"/>
                <a:gd name="T65" fmla="*/ 12 h 46"/>
                <a:gd name="T66" fmla="*/ 32 w 46"/>
                <a:gd name="T67" fmla="*/ 10 h 46"/>
                <a:gd name="T68" fmla="*/ 28 w 46"/>
                <a:gd name="T69" fmla="*/ 8 h 46"/>
                <a:gd name="T70" fmla="*/ 28 w 46"/>
                <a:gd name="T71" fmla="*/ 8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46"/>
                <a:gd name="T110" fmla="*/ 46 w 46"/>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46">
                  <a:moveTo>
                    <a:pt x="28" y="8"/>
                  </a:moveTo>
                  <a:lnTo>
                    <a:pt x="28" y="6"/>
                  </a:lnTo>
                  <a:lnTo>
                    <a:pt x="26" y="4"/>
                  </a:lnTo>
                  <a:lnTo>
                    <a:pt x="22" y="2"/>
                  </a:lnTo>
                  <a:lnTo>
                    <a:pt x="20" y="0"/>
                  </a:lnTo>
                  <a:lnTo>
                    <a:pt x="16" y="0"/>
                  </a:lnTo>
                  <a:lnTo>
                    <a:pt x="12" y="0"/>
                  </a:lnTo>
                  <a:lnTo>
                    <a:pt x="10" y="0"/>
                  </a:lnTo>
                  <a:lnTo>
                    <a:pt x="8" y="4"/>
                  </a:lnTo>
                  <a:lnTo>
                    <a:pt x="4" y="8"/>
                  </a:lnTo>
                  <a:lnTo>
                    <a:pt x="2" y="12"/>
                  </a:lnTo>
                  <a:lnTo>
                    <a:pt x="2" y="16"/>
                  </a:lnTo>
                  <a:lnTo>
                    <a:pt x="0" y="20"/>
                  </a:lnTo>
                  <a:lnTo>
                    <a:pt x="2" y="24"/>
                  </a:lnTo>
                  <a:lnTo>
                    <a:pt x="4" y="26"/>
                  </a:lnTo>
                  <a:lnTo>
                    <a:pt x="8" y="30"/>
                  </a:lnTo>
                  <a:lnTo>
                    <a:pt x="12" y="34"/>
                  </a:lnTo>
                  <a:lnTo>
                    <a:pt x="16" y="36"/>
                  </a:lnTo>
                  <a:lnTo>
                    <a:pt x="20" y="40"/>
                  </a:lnTo>
                  <a:lnTo>
                    <a:pt x="24" y="42"/>
                  </a:lnTo>
                  <a:lnTo>
                    <a:pt x="28" y="44"/>
                  </a:lnTo>
                  <a:lnTo>
                    <a:pt x="28" y="46"/>
                  </a:lnTo>
                  <a:lnTo>
                    <a:pt x="28" y="44"/>
                  </a:lnTo>
                  <a:lnTo>
                    <a:pt x="32" y="44"/>
                  </a:lnTo>
                  <a:lnTo>
                    <a:pt x="36" y="40"/>
                  </a:lnTo>
                  <a:lnTo>
                    <a:pt x="40" y="38"/>
                  </a:lnTo>
                  <a:lnTo>
                    <a:pt x="42" y="34"/>
                  </a:lnTo>
                  <a:lnTo>
                    <a:pt x="46" y="32"/>
                  </a:lnTo>
                  <a:lnTo>
                    <a:pt x="46" y="28"/>
                  </a:lnTo>
                  <a:lnTo>
                    <a:pt x="46" y="24"/>
                  </a:lnTo>
                  <a:lnTo>
                    <a:pt x="42" y="20"/>
                  </a:lnTo>
                  <a:lnTo>
                    <a:pt x="38" y="16"/>
                  </a:lnTo>
                  <a:lnTo>
                    <a:pt x="34" y="12"/>
                  </a:lnTo>
                  <a:lnTo>
                    <a:pt x="32" y="10"/>
                  </a:lnTo>
                  <a:lnTo>
                    <a:pt x="28" y="8"/>
                  </a:lnTo>
                </a:path>
              </a:pathLst>
            </a:custGeom>
            <a:grpFill/>
            <a:ln w="6350">
              <a:noFill/>
              <a:round/>
              <a:headEnd/>
              <a:tailEnd/>
            </a:ln>
          </p:spPr>
          <p:txBody>
            <a:bodyPr/>
            <a:lstStyle/>
            <a:p>
              <a:pPr>
                <a:defRPr/>
              </a:pPr>
              <a:endParaRPr lang="zh-TW" altLang="en-US"/>
            </a:p>
          </p:txBody>
        </p:sp>
        <p:sp>
          <p:nvSpPr>
            <p:cNvPr id="196" name="Freeform 8"/>
            <p:cNvSpPr>
              <a:spLocks/>
            </p:cNvSpPr>
            <p:nvPr/>
          </p:nvSpPr>
          <p:spPr bwMode="gray">
            <a:xfrm>
              <a:off x="2696" y="2012"/>
              <a:ext cx="32" cy="164"/>
            </a:xfrm>
            <a:custGeom>
              <a:avLst/>
              <a:gdLst>
                <a:gd name="T0" fmla="*/ 26 w 32"/>
                <a:gd name="T1" fmla="*/ 8 h 164"/>
                <a:gd name="T2" fmla="*/ 26 w 32"/>
                <a:gd name="T3" fmla="*/ 6 h 164"/>
                <a:gd name="T4" fmla="*/ 24 w 32"/>
                <a:gd name="T5" fmla="*/ 6 h 164"/>
                <a:gd name="T6" fmla="*/ 22 w 32"/>
                <a:gd name="T7" fmla="*/ 2 h 164"/>
                <a:gd name="T8" fmla="*/ 20 w 32"/>
                <a:gd name="T9" fmla="*/ 2 h 164"/>
                <a:gd name="T10" fmla="*/ 18 w 32"/>
                <a:gd name="T11" fmla="*/ 0 h 164"/>
                <a:gd name="T12" fmla="*/ 16 w 32"/>
                <a:gd name="T13" fmla="*/ 2 h 164"/>
                <a:gd name="T14" fmla="*/ 14 w 32"/>
                <a:gd name="T15" fmla="*/ 6 h 164"/>
                <a:gd name="T16" fmla="*/ 12 w 32"/>
                <a:gd name="T17" fmla="*/ 10 h 164"/>
                <a:gd name="T18" fmla="*/ 10 w 32"/>
                <a:gd name="T19" fmla="*/ 14 h 164"/>
                <a:gd name="T20" fmla="*/ 8 w 32"/>
                <a:gd name="T21" fmla="*/ 18 h 164"/>
                <a:gd name="T22" fmla="*/ 8 w 32"/>
                <a:gd name="T23" fmla="*/ 22 h 164"/>
                <a:gd name="T24" fmla="*/ 8 w 32"/>
                <a:gd name="T25" fmla="*/ 22 h 164"/>
                <a:gd name="T26" fmla="*/ 2 w 32"/>
                <a:gd name="T27" fmla="*/ 42 h 164"/>
                <a:gd name="T28" fmla="*/ 2 w 32"/>
                <a:gd name="T29" fmla="*/ 44 h 164"/>
                <a:gd name="T30" fmla="*/ 2 w 32"/>
                <a:gd name="T31" fmla="*/ 46 h 164"/>
                <a:gd name="T32" fmla="*/ 4 w 32"/>
                <a:gd name="T33" fmla="*/ 52 h 164"/>
                <a:gd name="T34" fmla="*/ 4 w 32"/>
                <a:gd name="T35" fmla="*/ 56 h 164"/>
                <a:gd name="T36" fmla="*/ 6 w 32"/>
                <a:gd name="T37" fmla="*/ 60 h 164"/>
                <a:gd name="T38" fmla="*/ 6 w 32"/>
                <a:gd name="T39" fmla="*/ 66 h 164"/>
                <a:gd name="T40" fmla="*/ 8 w 32"/>
                <a:gd name="T41" fmla="*/ 82 h 164"/>
                <a:gd name="T42" fmla="*/ 6 w 32"/>
                <a:gd name="T43" fmla="*/ 100 h 164"/>
                <a:gd name="T44" fmla="*/ 6 w 32"/>
                <a:gd name="T45" fmla="*/ 118 h 164"/>
                <a:gd name="T46" fmla="*/ 6 w 32"/>
                <a:gd name="T47" fmla="*/ 132 h 164"/>
                <a:gd name="T48" fmla="*/ 6 w 32"/>
                <a:gd name="T49" fmla="*/ 140 h 164"/>
                <a:gd name="T50" fmla="*/ 6 w 32"/>
                <a:gd name="T51" fmla="*/ 142 h 164"/>
                <a:gd name="T52" fmla="*/ 4 w 32"/>
                <a:gd name="T53" fmla="*/ 146 h 164"/>
                <a:gd name="T54" fmla="*/ 2 w 32"/>
                <a:gd name="T55" fmla="*/ 150 h 164"/>
                <a:gd name="T56" fmla="*/ 0 w 32"/>
                <a:gd name="T57" fmla="*/ 156 h 164"/>
                <a:gd name="T58" fmla="*/ 0 w 32"/>
                <a:gd name="T59" fmla="*/ 158 h 164"/>
                <a:gd name="T60" fmla="*/ 0 w 32"/>
                <a:gd name="T61" fmla="*/ 160 h 164"/>
                <a:gd name="T62" fmla="*/ 8 w 32"/>
                <a:gd name="T63" fmla="*/ 164 h 164"/>
                <a:gd name="T64" fmla="*/ 12 w 32"/>
                <a:gd name="T65" fmla="*/ 152 h 164"/>
                <a:gd name="T66" fmla="*/ 22 w 32"/>
                <a:gd name="T67" fmla="*/ 162 h 164"/>
                <a:gd name="T68" fmla="*/ 22 w 32"/>
                <a:gd name="T69" fmla="*/ 160 h 164"/>
                <a:gd name="T70" fmla="*/ 22 w 32"/>
                <a:gd name="T71" fmla="*/ 158 h 164"/>
                <a:gd name="T72" fmla="*/ 22 w 32"/>
                <a:gd name="T73" fmla="*/ 152 h 164"/>
                <a:gd name="T74" fmla="*/ 22 w 32"/>
                <a:gd name="T75" fmla="*/ 146 h 164"/>
                <a:gd name="T76" fmla="*/ 20 w 32"/>
                <a:gd name="T77" fmla="*/ 140 h 164"/>
                <a:gd name="T78" fmla="*/ 16 w 32"/>
                <a:gd name="T79" fmla="*/ 130 h 164"/>
                <a:gd name="T80" fmla="*/ 16 w 32"/>
                <a:gd name="T81" fmla="*/ 118 h 164"/>
                <a:gd name="T82" fmla="*/ 24 w 32"/>
                <a:gd name="T83" fmla="*/ 106 h 164"/>
                <a:gd name="T84" fmla="*/ 28 w 32"/>
                <a:gd name="T85" fmla="*/ 102 h 164"/>
                <a:gd name="T86" fmla="*/ 32 w 32"/>
                <a:gd name="T87" fmla="*/ 96 h 164"/>
                <a:gd name="T88" fmla="*/ 32 w 32"/>
                <a:gd name="T89" fmla="*/ 92 h 164"/>
                <a:gd name="T90" fmla="*/ 32 w 32"/>
                <a:gd name="T91" fmla="*/ 88 h 164"/>
                <a:gd name="T92" fmla="*/ 30 w 32"/>
                <a:gd name="T93" fmla="*/ 84 h 164"/>
                <a:gd name="T94" fmla="*/ 30 w 32"/>
                <a:gd name="T95" fmla="*/ 80 h 164"/>
                <a:gd name="T96" fmla="*/ 30 w 32"/>
                <a:gd name="T97" fmla="*/ 74 h 164"/>
                <a:gd name="T98" fmla="*/ 28 w 32"/>
                <a:gd name="T99" fmla="*/ 62 h 164"/>
                <a:gd name="T100" fmla="*/ 26 w 32"/>
                <a:gd name="T101" fmla="*/ 50 h 164"/>
                <a:gd name="T102" fmla="*/ 24 w 32"/>
                <a:gd name="T103" fmla="*/ 40 h 164"/>
                <a:gd name="T104" fmla="*/ 24 w 32"/>
                <a:gd name="T105" fmla="*/ 36 h 164"/>
                <a:gd name="T106" fmla="*/ 24 w 32"/>
                <a:gd name="T107" fmla="*/ 36 h 164"/>
                <a:gd name="T108" fmla="*/ 22 w 32"/>
                <a:gd name="T109" fmla="*/ 32 h 164"/>
                <a:gd name="T110" fmla="*/ 22 w 32"/>
                <a:gd name="T111" fmla="*/ 28 h 164"/>
                <a:gd name="T112" fmla="*/ 22 w 32"/>
                <a:gd name="T113" fmla="*/ 22 h 164"/>
                <a:gd name="T114" fmla="*/ 22 w 32"/>
                <a:gd name="T115" fmla="*/ 16 h 164"/>
                <a:gd name="T116" fmla="*/ 24 w 32"/>
                <a:gd name="T117" fmla="*/ 12 h 164"/>
                <a:gd name="T118" fmla="*/ 26 w 32"/>
                <a:gd name="T119" fmla="*/ 8 h 1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
                <a:gd name="T181" fmla="*/ 0 h 164"/>
                <a:gd name="T182" fmla="*/ 32 w 32"/>
                <a:gd name="T183" fmla="*/ 164 h 1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 h="164">
                  <a:moveTo>
                    <a:pt x="26" y="8"/>
                  </a:moveTo>
                  <a:lnTo>
                    <a:pt x="26" y="6"/>
                  </a:lnTo>
                  <a:lnTo>
                    <a:pt x="24" y="6"/>
                  </a:lnTo>
                  <a:lnTo>
                    <a:pt x="22" y="2"/>
                  </a:lnTo>
                  <a:lnTo>
                    <a:pt x="20" y="2"/>
                  </a:lnTo>
                  <a:lnTo>
                    <a:pt x="18" y="0"/>
                  </a:lnTo>
                  <a:lnTo>
                    <a:pt x="16" y="2"/>
                  </a:lnTo>
                  <a:lnTo>
                    <a:pt x="14" y="6"/>
                  </a:lnTo>
                  <a:lnTo>
                    <a:pt x="12" y="10"/>
                  </a:lnTo>
                  <a:lnTo>
                    <a:pt x="10" y="14"/>
                  </a:lnTo>
                  <a:lnTo>
                    <a:pt x="8" y="18"/>
                  </a:lnTo>
                  <a:lnTo>
                    <a:pt x="8" y="22"/>
                  </a:lnTo>
                  <a:lnTo>
                    <a:pt x="2" y="42"/>
                  </a:lnTo>
                  <a:lnTo>
                    <a:pt x="2" y="44"/>
                  </a:lnTo>
                  <a:lnTo>
                    <a:pt x="2" y="46"/>
                  </a:lnTo>
                  <a:lnTo>
                    <a:pt x="4" y="52"/>
                  </a:lnTo>
                  <a:lnTo>
                    <a:pt x="4" y="56"/>
                  </a:lnTo>
                  <a:lnTo>
                    <a:pt x="6" y="60"/>
                  </a:lnTo>
                  <a:lnTo>
                    <a:pt x="6" y="66"/>
                  </a:lnTo>
                  <a:lnTo>
                    <a:pt x="8" y="82"/>
                  </a:lnTo>
                  <a:lnTo>
                    <a:pt x="6" y="100"/>
                  </a:lnTo>
                  <a:lnTo>
                    <a:pt x="6" y="118"/>
                  </a:lnTo>
                  <a:lnTo>
                    <a:pt x="6" y="132"/>
                  </a:lnTo>
                  <a:lnTo>
                    <a:pt x="6" y="140"/>
                  </a:lnTo>
                  <a:lnTo>
                    <a:pt x="6" y="142"/>
                  </a:lnTo>
                  <a:lnTo>
                    <a:pt x="4" y="146"/>
                  </a:lnTo>
                  <a:lnTo>
                    <a:pt x="2" y="150"/>
                  </a:lnTo>
                  <a:lnTo>
                    <a:pt x="0" y="156"/>
                  </a:lnTo>
                  <a:lnTo>
                    <a:pt x="0" y="158"/>
                  </a:lnTo>
                  <a:lnTo>
                    <a:pt x="0" y="160"/>
                  </a:lnTo>
                  <a:lnTo>
                    <a:pt x="8" y="164"/>
                  </a:lnTo>
                  <a:lnTo>
                    <a:pt x="12" y="152"/>
                  </a:lnTo>
                  <a:lnTo>
                    <a:pt x="22" y="162"/>
                  </a:lnTo>
                  <a:lnTo>
                    <a:pt x="22" y="160"/>
                  </a:lnTo>
                  <a:lnTo>
                    <a:pt x="22" y="158"/>
                  </a:lnTo>
                  <a:lnTo>
                    <a:pt x="22" y="152"/>
                  </a:lnTo>
                  <a:lnTo>
                    <a:pt x="22" y="146"/>
                  </a:lnTo>
                  <a:lnTo>
                    <a:pt x="20" y="140"/>
                  </a:lnTo>
                  <a:lnTo>
                    <a:pt x="16" y="130"/>
                  </a:lnTo>
                  <a:lnTo>
                    <a:pt x="16" y="118"/>
                  </a:lnTo>
                  <a:lnTo>
                    <a:pt x="24" y="106"/>
                  </a:lnTo>
                  <a:lnTo>
                    <a:pt x="28" y="102"/>
                  </a:lnTo>
                  <a:lnTo>
                    <a:pt x="32" y="96"/>
                  </a:lnTo>
                  <a:lnTo>
                    <a:pt x="32" y="92"/>
                  </a:lnTo>
                  <a:lnTo>
                    <a:pt x="32" y="88"/>
                  </a:lnTo>
                  <a:lnTo>
                    <a:pt x="30" y="84"/>
                  </a:lnTo>
                  <a:lnTo>
                    <a:pt x="30" y="80"/>
                  </a:lnTo>
                  <a:lnTo>
                    <a:pt x="30" y="74"/>
                  </a:lnTo>
                  <a:lnTo>
                    <a:pt x="28" y="62"/>
                  </a:lnTo>
                  <a:lnTo>
                    <a:pt x="26" y="50"/>
                  </a:lnTo>
                  <a:lnTo>
                    <a:pt x="24" y="40"/>
                  </a:lnTo>
                  <a:lnTo>
                    <a:pt x="24" y="36"/>
                  </a:lnTo>
                  <a:lnTo>
                    <a:pt x="22" y="32"/>
                  </a:lnTo>
                  <a:lnTo>
                    <a:pt x="22" y="28"/>
                  </a:lnTo>
                  <a:lnTo>
                    <a:pt x="22" y="22"/>
                  </a:lnTo>
                  <a:lnTo>
                    <a:pt x="22" y="16"/>
                  </a:lnTo>
                  <a:lnTo>
                    <a:pt x="24" y="12"/>
                  </a:lnTo>
                  <a:lnTo>
                    <a:pt x="26" y="8"/>
                  </a:lnTo>
                </a:path>
              </a:pathLst>
            </a:custGeom>
            <a:grpFill/>
            <a:ln w="6350">
              <a:noFill/>
              <a:round/>
              <a:headEnd/>
              <a:tailEnd/>
            </a:ln>
          </p:spPr>
          <p:txBody>
            <a:bodyPr/>
            <a:lstStyle/>
            <a:p>
              <a:pPr>
                <a:defRPr/>
              </a:pPr>
              <a:endParaRPr lang="zh-TW" altLang="en-US"/>
            </a:p>
          </p:txBody>
        </p:sp>
        <p:sp>
          <p:nvSpPr>
            <p:cNvPr id="197" name="Freeform 9"/>
            <p:cNvSpPr>
              <a:spLocks/>
            </p:cNvSpPr>
            <p:nvPr/>
          </p:nvSpPr>
          <p:spPr bwMode="gray">
            <a:xfrm>
              <a:off x="1176" y="1206"/>
              <a:ext cx="2133" cy="1160"/>
            </a:xfrm>
            <a:custGeom>
              <a:avLst/>
              <a:gdLst>
                <a:gd name="T0" fmla="*/ 1497 w 2132"/>
                <a:gd name="T1" fmla="*/ 916 h 1160"/>
                <a:gd name="T2" fmla="*/ 1561 w 2132"/>
                <a:gd name="T3" fmla="*/ 688 h 1160"/>
                <a:gd name="T4" fmla="*/ 1765 w 2132"/>
                <a:gd name="T5" fmla="*/ 626 h 1160"/>
                <a:gd name="T6" fmla="*/ 1701 w 2132"/>
                <a:gd name="T7" fmla="*/ 776 h 1160"/>
                <a:gd name="T8" fmla="*/ 1793 w 2132"/>
                <a:gd name="T9" fmla="*/ 726 h 1160"/>
                <a:gd name="T10" fmla="*/ 1879 w 2132"/>
                <a:gd name="T11" fmla="*/ 654 h 1160"/>
                <a:gd name="T12" fmla="*/ 2001 w 2132"/>
                <a:gd name="T13" fmla="*/ 586 h 1160"/>
                <a:gd name="T14" fmla="*/ 2087 w 2132"/>
                <a:gd name="T15" fmla="*/ 548 h 1160"/>
                <a:gd name="T16" fmla="*/ 2077 w 2132"/>
                <a:gd name="T17" fmla="*/ 480 h 1160"/>
                <a:gd name="T18" fmla="*/ 1883 w 2132"/>
                <a:gd name="T19" fmla="*/ 370 h 1160"/>
                <a:gd name="T20" fmla="*/ 1643 w 2132"/>
                <a:gd name="T21" fmla="*/ 308 h 1160"/>
                <a:gd name="T22" fmla="*/ 1581 w 2132"/>
                <a:gd name="T23" fmla="*/ 268 h 1160"/>
                <a:gd name="T24" fmla="*/ 1415 w 2132"/>
                <a:gd name="T25" fmla="*/ 308 h 1160"/>
                <a:gd name="T26" fmla="*/ 1341 w 2132"/>
                <a:gd name="T27" fmla="*/ 230 h 1160"/>
                <a:gd name="T28" fmla="*/ 1163 w 2132"/>
                <a:gd name="T29" fmla="*/ 170 h 1160"/>
                <a:gd name="T30" fmla="*/ 1137 w 2132"/>
                <a:gd name="T31" fmla="*/ 160 h 1160"/>
                <a:gd name="T32" fmla="*/ 1089 w 2132"/>
                <a:gd name="T33" fmla="*/ 8 h 1160"/>
                <a:gd name="T34" fmla="*/ 1020 w 2132"/>
                <a:gd name="T35" fmla="*/ 108 h 1160"/>
                <a:gd name="T36" fmla="*/ 906 w 2132"/>
                <a:gd name="T37" fmla="*/ 98 h 1160"/>
                <a:gd name="T38" fmla="*/ 764 w 2132"/>
                <a:gd name="T39" fmla="*/ 244 h 1160"/>
                <a:gd name="T40" fmla="*/ 812 w 2132"/>
                <a:gd name="T41" fmla="*/ 382 h 1160"/>
                <a:gd name="T42" fmla="*/ 778 w 2132"/>
                <a:gd name="T43" fmla="*/ 298 h 1160"/>
                <a:gd name="T44" fmla="*/ 706 w 2132"/>
                <a:gd name="T45" fmla="*/ 244 h 1160"/>
                <a:gd name="T46" fmla="*/ 670 w 2132"/>
                <a:gd name="T47" fmla="*/ 318 h 1160"/>
                <a:gd name="T48" fmla="*/ 726 w 2132"/>
                <a:gd name="T49" fmla="*/ 416 h 1160"/>
                <a:gd name="T50" fmla="*/ 756 w 2132"/>
                <a:gd name="T51" fmla="*/ 470 h 1160"/>
                <a:gd name="T52" fmla="*/ 712 w 2132"/>
                <a:gd name="T53" fmla="*/ 492 h 1160"/>
                <a:gd name="T54" fmla="*/ 676 w 2132"/>
                <a:gd name="T55" fmla="*/ 424 h 1160"/>
                <a:gd name="T56" fmla="*/ 648 w 2132"/>
                <a:gd name="T57" fmla="*/ 466 h 1160"/>
                <a:gd name="T58" fmla="*/ 656 w 2132"/>
                <a:gd name="T59" fmla="*/ 368 h 1160"/>
                <a:gd name="T60" fmla="*/ 610 w 2132"/>
                <a:gd name="T61" fmla="*/ 280 h 1160"/>
                <a:gd name="T62" fmla="*/ 552 w 2132"/>
                <a:gd name="T63" fmla="*/ 374 h 1160"/>
                <a:gd name="T64" fmla="*/ 390 w 2132"/>
                <a:gd name="T65" fmla="*/ 422 h 1160"/>
                <a:gd name="T66" fmla="*/ 328 w 2132"/>
                <a:gd name="T67" fmla="*/ 410 h 1160"/>
                <a:gd name="T68" fmla="*/ 302 w 2132"/>
                <a:gd name="T69" fmla="*/ 490 h 1160"/>
                <a:gd name="T70" fmla="*/ 208 w 2132"/>
                <a:gd name="T71" fmla="*/ 560 h 1160"/>
                <a:gd name="T72" fmla="*/ 258 w 2132"/>
                <a:gd name="T73" fmla="*/ 480 h 1160"/>
                <a:gd name="T74" fmla="*/ 162 w 2132"/>
                <a:gd name="T75" fmla="*/ 368 h 1160"/>
                <a:gd name="T76" fmla="*/ 134 w 2132"/>
                <a:gd name="T77" fmla="*/ 606 h 1160"/>
                <a:gd name="T78" fmla="*/ 54 w 2132"/>
                <a:gd name="T79" fmla="*/ 674 h 1160"/>
                <a:gd name="T80" fmla="*/ 28 w 2132"/>
                <a:gd name="T81" fmla="*/ 730 h 1160"/>
                <a:gd name="T82" fmla="*/ 42 w 2132"/>
                <a:gd name="T83" fmla="*/ 810 h 1160"/>
                <a:gd name="T84" fmla="*/ 38 w 2132"/>
                <a:gd name="T85" fmla="*/ 892 h 1160"/>
                <a:gd name="T86" fmla="*/ 60 w 2132"/>
                <a:gd name="T87" fmla="*/ 918 h 1160"/>
                <a:gd name="T88" fmla="*/ 114 w 2132"/>
                <a:gd name="T89" fmla="*/ 970 h 1160"/>
                <a:gd name="T90" fmla="*/ 174 w 2132"/>
                <a:gd name="T91" fmla="*/ 998 h 1160"/>
                <a:gd name="T92" fmla="*/ 212 w 2132"/>
                <a:gd name="T93" fmla="*/ 974 h 1160"/>
                <a:gd name="T94" fmla="*/ 236 w 2132"/>
                <a:gd name="T95" fmla="*/ 1020 h 1160"/>
                <a:gd name="T96" fmla="*/ 316 w 2132"/>
                <a:gd name="T97" fmla="*/ 1092 h 1160"/>
                <a:gd name="T98" fmla="*/ 348 w 2132"/>
                <a:gd name="T99" fmla="*/ 1034 h 1160"/>
                <a:gd name="T100" fmla="*/ 390 w 2132"/>
                <a:gd name="T101" fmla="*/ 992 h 1160"/>
                <a:gd name="T102" fmla="*/ 410 w 2132"/>
                <a:gd name="T103" fmla="*/ 1058 h 1160"/>
                <a:gd name="T104" fmla="*/ 452 w 2132"/>
                <a:gd name="T105" fmla="*/ 1122 h 1160"/>
                <a:gd name="T106" fmla="*/ 560 w 2132"/>
                <a:gd name="T107" fmla="*/ 1128 h 1160"/>
                <a:gd name="T108" fmla="*/ 660 w 2132"/>
                <a:gd name="T109" fmla="*/ 1104 h 1160"/>
                <a:gd name="T110" fmla="*/ 732 w 2132"/>
                <a:gd name="T111" fmla="*/ 1050 h 1160"/>
                <a:gd name="T112" fmla="*/ 752 w 2132"/>
                <a:gd name="T113" fmla="*/ 994 h 1160"/>
                <a:gd name="T114" fmla="*/ 834 w 2132"/>
                <a:gd name="T115" fmla="*/ 912 h 1160"/>
                <a:gd name="T116" fmla="*/ 964 w 2132"/>
                <a:gd name="T117" fmla="*/ 912 h 1160"/>
                <a:gd name="T118" fmla="*/ 1171 w 2132"/>
                <a:gd name="T119" fmla="*/ 880 h 1160"/>
                <a:gd name="T120" fmla="*/ 1357 w 2132"/>
                <a:gd name="T121" fmla="*/ 904 h 1160"/>
                <a:gd name="T122" fmla="*/ 1435 w 2132"/>
                <a:gd name="T123" fmla="*/ 908 h 1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32"/>
                <a:gd name="T187" fmla="*/ 0 h 1160"/>
                <a:gd name="T188" fmla="*/ 2132 w 2132"/>
                <a:gd name="T189" fmla="*/ 1160 h 1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32" h="1160">
                  <a:moveTo>
                    <a:pt x="1396" y="998"/>
                  </a:moveTo>
                  <a:lnTo>
                    <a:pt x="1398" y="994"/>
                  </a:lnTo>
                  <a:lnTo>
                    <a:pt x="1398" y="996"/>
                  </a:lnTo>
                  <a:lnTo>
                    <a:pt x="1396" y="1000"/>
                  </a:lnTo>
                  <a:lnTo>
                    <a:pt x="1396" y="1002"/>
                  </a:lnTo>
                  <a:lnTo>
                    <a:pt x="1394" y="1006"/>
                  </a:lnTo>
                  <a:lnTo>
                    <a:pt x="1394" y="1010"/>
                  </a:lnTo>
                  <a:lnTo>
                    <a:pt x="1394" y="1012"/>
                  </a:lnTo>
                  <a:lnTo>
                    <a:pt x="1392" y="1012"/>
                  </a:lnTo>
                  <a:lnTo>
                    <a:pt x="1394" y="1018"/>
                  </a:lnTo>
                  <a:lnTo>
                    <a:pt x="1398" y="1024"/>
                  </a:lnTo>
                  <a:lnTo>
                    <a:pt x="1402" y="1028"/>
                  </a:lnTo>
                  <a:lnTo>
                    <a:pt x="1406" y="1030"/>
                  </a:lnTo>
                  <a:lnTo>
                    <a:pt x="1410" y="1032"/>
                  </a:lnTo>
                  <a:lnTo>
                    <a:pt x="1412" y="1034"/>
                  </a:lnTo>
                  <a:lnTo>
                    <a:pt x="1414" y="1034"/>
                  </a:lnTo>
                  <a:lnTo>
                    <a:pt x="1424" y="1026"/>
                  </a:lnTo>
                  <a:lnTo>
                    <a:pt x="1436" y="1010"/>
                  </a:lnTo>
                  <a:lnTo>
                    <a:pt x="1450" y="992"/>
                  </a:lnTo>
                  <a:lnTo>
                    <a:pt x="1464" y="970"/>
                  </a:lnTo>
                  <a:lnTo>
                    <a:pt x="1476" y="950"/>
                  </a:lnTo>
                  <a:lnTo>
                    <a:pt x="1486" y="932"/>
                  </a:lnTo>
                  <a:lnTo>
                    <a:pt x="1492" y="920"/>
                  </a:lnTo>
                  <a:lnTo>
                    <a:pt x="1494" y="916"/>
                  </a:lnTo>
                  <a:lnTo>
                    <a:pt x="1496" y="898"/>
                  </a:lnTo>
                  <a:lnTo>
                    <a:pt x="1502" y="884"/>
                  </a:lnTo>
                  <a:lnTo>
                    <a:pt x="1506" y="876"/>
                  </a:lnTo>
                  <a:lnTo>
                    <a:pt x="1510" y="872"/>
                  </a:lnTo>
                  <a:lnTo>
                    <a:pt x="1512" y="846"/>
                  </a:lnTo>
                  <a:lnTo>
                    <a:pt x="1514" y="842"/>
                  </a:lnTo>
                  <a:lnTo>
                    <a:pt x="1516" y="830"/>
                  </a:lnTo>
                  <a:lnTo>
                    <a:pt x="1514" y="818"/>
                  </a:lnTo>
                  <a:lnTo>
                    <a:pt x="1510" y="808"/>
                  </a:lnTo>
                  <a:lnTo>
                    <a:pt x="1500" y="804"/>
                  </a:lnTo>
                  <a:lnTo>
                    <a:pt x="1494" y="804"/>
                  </a:lnTo>
                  <a:lnTo>
                    <a:pt x="1486" y="806"/>
                  </a:lnTo>
                  <a:lnTo>
                    <a:pt x="1478" y="808"/>
                  </a:lnTo>
                  <a:lnTo>
                    <a:pt x="1472" y="808"/>
                  </a:lnTo>
                  <a:lnTo>
                    <a:pt x="1466" y="806"/>
                  </a:lnTo>
                  <a:lnTo>
                    <a:pt x="1462" y="802"/>
                  </a:lnTo>
                  <a:lnTo>
                    <a:pt x="1460" y="800"/>
                  </a:lnTo>
                  <a:lnTo>
                    <a:pt x="1458" y="798"/>
                  </a:lnTo>
                  <a:lnTo>
                    <a:pt x="1456" y="798"/>
                  </a:lnTo>
                  <a:lnTo>
                    <a:pt x="1444" y="794"/>
                  </a:lnTo>
                  <a:lnTo>
                    <a:pt x="1470" y="770"/>
                  </a:lnTo>
                  <a:lnTo>
                    <a:pt x="1472" y="762"/>
                  </a:lnTo>
                  <a:lnTo>
                    <a:pt x="1494" y="738"/>
                  </a:lnTo>
                  <a:lnTo>
                    <a:pt x="1542" y="686"/>
                  </a:lnTo>
                  <a:lnTo>
                    <a:pt x="1546" y="686"/>
                  </a:lnTo>
                  <a:lnTo>
                    <a:pt x="1558" y="688"/>
                  </a:lnTo>
                  <a:lnTo>
                    <a:pt x="1572" y="692"/>
                  </a:lnTo>
                  <a:lnTo>
                    <a:pt x="1588" y="694"/>
                  </a:lnTo>
                  <a:lnTo>
                    <a:pt x="1602" y="698"/>
                  </a:lnTo>
                  <a:lnTo>
                    <a:pt x="1608" y="698"/>
                  </a:lnTo>
                  <a:lnTo>
                    <a:pt x="1612" y="698"/>
                  </a:lnTo>
                  <a:lnTo>
                    <a:pt x="1612" y="694"/>
                  </a:lnTo>
                  <a:lnTo>
                    <a:pt x="1612" y="692"/>
                  </a:lnTo>
                  <a:lnTo>
                    <a:pt x="1612" y="688"/>
                  </a:lnTo>
                  <a:lnTo>
                    <a:pt x="1612" y="686"/>
                  </a:lnTo>
                  <a:lnTo>
                    <a:pt x="1622" y="680"/>
                  </a:lnTo>
                  <a:lnTo>
                    <a:pt x="1634" y="682"/>
                  </a:lnTo>
                  <a:lnTo>
                    <a:pt x="1642" y="682"/>
                  </a:lnTo>
                  <a:lnTo>
                    <a:pt x="1650" y="700"/>
                  </a:lnTo>
                  <a:lnTo>
                    <a:pt x="1694" y="686"/>
                  </a:lnTo>
                  <a:lnTo>
                    <a:pt x="1694" y="676"/>
                  </a:lnTo>
                  <a:lnTo>
                    <a:pt x="1732" y="642"/>
                  </a:lnTo>
                  <a:lnTo>
                    <a:pt x="1734" y="642"/>
                  </a:lnTo>
                  <a:lnTo>
                    <a:pt x="1736" y="640"/>
                  </a:lnTo>
                  <a:lnTo>
                    <a:pt x="1738" y="636"/>
                  </a:lnTo>
                  <a:lnTo>
                    <a:pt x="1742" y="634"/>
                  </a:lnTo>
                  <a:lnTo>
                    <a:pt x="1746" y="630"/>
                  </a:lnTo>
                  <a:lnTo>
                    <a:pt x="1750" y="628"/>
                  </a:lnTo>
                  <a:lnTo>
                    <a:pt x="1756" y="626"/>
                  </a:lnTo>
                  <a:lnTo>
                    <a:pt x="1760" y="624"/>
                  </a:lnTo>
                  <a:lnTo>
                    <a:pt x="1762" y="626"/>
                  </a:lnTo>
                  <a:lnTo>
                    <a:pt x="1764" y="628"/>
                  </a:lnTo>
                  <a:lnTo>
                    <a:pt x="1764" y="632"/>
                  </a:lnTo>
                  <a:lnTo>
                    <a:pt x="1760" y="638"/>
                  </a:lnTo>
                  <a:lnTo>
                    <a:pt x="1758" y="644"/>
                  </a:lnTo>
                  <a:lnTo>
                    <a:pt x="1754" y="648"/>
                  </a:lnTo>
                  <a:lnTo>
                    <a:pt x="1754" y="652"/>
                  </a:lnTo>
                  <a:lnTo>
                    <a:pt x="1754" y="654"/>
                  </a:lnTo>
                  <a:lnTo>
                    <a:pt x="1758" y="654"/>
                  </a:lnTo>
                  <a:lnTo>
                    <a:pt x="1760" y="654"/>
                  </a:lnTo>
                  <a:lnTo>
                    <a:pt x="1764" y="654"/>
                  </a:lnTo>
                  <a:lnTo>
                    <a:pt x="1768" y="652"/>
                  </a:lnTo>
                  <a:lnTo>
                    <a:pt x="1770" y="650"/>
                  </a:lnTo>
                  <a:lnTo>
                    <a:pt x="1776" y="644"/>
                  </a:lnTo>
                  <a:lnTo>
                    <a:pt x="1784" y="634"/>
                  </a:lnTo>
                  <a:lnTo>
                    <a:pt x="1790" y="624"/>
                  </a:lnTo>
                  <a:lnTo>
                    <a:pt x="1796" y="616"/>
                  </a:lnTo>
                  <a:lnTo>
                    <a:pt x="1798" y="614"/>
                  </a:lnTo>
                  <a:lnTo>
                    <a:pt x="1792" y="626"/>
                  </a:lnTo>
                  <a:lnTo>
                    <a:pt x="1792" y="638"/>
                  </a:lnTo>
                  <a:lnTo>
                    <a:pt x="1794" y="648"/>
                  </a:lnTo>
                  <a:lnTo>
                    <a:pt x="1796" y="652"/>
                  </a:lnTo>
                  <a:lnTo>
                    <a:pt x="1762" y="676"/>
                  </a:lnTo>
                  <a:lnTo>
                    <a:pt x="1752" y="706"/>
                  </a:lnTo>
                  <a:lnTo>
                    <a:pt x="1714" y="736"/>
                  </a:lnTo>
                  <a:lnTo>
                    <a:pt x="1698" y="776"/>
                  </a:lnTo>
                  <a:lnTo>
                    <a:pt x="1696" y="780"/>
                  </a:lnTo>
                  <a:lnTo>
                    <a:pt x="1696" y="784"/>
                  </a:lnTo>
                  <a:lnTo>
                    <a:pt x="1694" y="790"/>
                  </a:lnTo>
                  <a:lnTo>
                    <a:pt x="1696" y="798"/>
                  </a:lnTo>
                  <a:lnTo>
                    <a:pt x="1698" y="806"/>
                  </a:lnTo>
                  <a:lnTo>
                    <a:pt x="1702" y="820"/>
                  </a:lnTo>
                  <a:lnTo>
                    <a:pt x="1708" y="838"/>
                  </a:lnTo>
                  <a:lnTo>
                    <a:pt x="1712" y="854"/>
                  </a:lnTo>
                  <a:lnTo>
                    <a:pt x="1718" y="868"/>
                  </a:lnTo>
                  <a:lnTo>
                    <a:pt x="1718" y="874"/>
                  </a:lnTo>
                  <a:lnTo>
                    <a:pt x="1736" y="848"/>
                  </a:lnTo>
                  <a:lnTo>
                    <a:pt x="1766" y="802"/>
                  </a:lnTo>
                  <a:lnTo>
                    <a:pt x="1782" y="798"/>
                  </a:lnTo>
                  <a:lnTo>
                    <a:pt x="1780" y="794"/>
                  </a:lnTo>
                  <a:lnTo>
                    <a:pt x="1780" y="784"/>
                  </a:lnTo>
                  <a:lnTo>
                    <a:pt x="1782" y="772"/>
                  </a:lnTo>
                  <a:lnTo>
                    <a:pt x="1786" y="758"/>
                  </a:lnTo>
                  <a:lnTo>
                    <a:pt x="1790" y="750"/>
                  </a:lnTo>
                  <a:lnTo>
                    <a:pt x="1792" y="744"/>
                  </a:lnTo>
                  <a:lnTo>
                    <a:pt x="1792" y="740"/>
                  </a:lnTo>
                  <a:lnTo>
                    <a:pt x="1792" y="736"/>
                  </a:lnTo>
                  <a:lnTo>
                    <a:pt x="1792" y="732"/>
                  </a:lnTo>
                  <a:lnTo>
                    <a:pt x="1792" y="730"/>
                  </a:lnTo>
                  <a:lnTo>
                    <a:pt x="1790" y="730"/>
                  </a:lnTo>
                  <a:lnTo>
                    <a:pt x="1790" y="728"/>
                  </a:lnTo>
                  <a:lnTo>
                    <a:pt x="1790" y="726"/>
                  </a:lnTo>
                  <a:lnTo>
                    <a:pt x="1788" y="724"/>
                  </a:lnTo>
                  <a:lnTo>
                    <a:pt x="1786" y="720"/>
                  </a:lnTo>
                  <a:lnTo>
                    <a:pt x="1786" y="716"/>
                  </a:lnTo>
                  <a:lnTo>
                    <a:pt x="1786" y="712"/>
                  </a:lnTo>
                  <a:lnTo>
                    <a:pt x="1790" y="708"/>
                  </a:lnTo>
                  <a:lnTo>
                    <a:pt x="1792" y="704"/>
                  </a:lnTo>
                  <a:lnTo>
                    <a:pt x="1796" y="702"/>
                  </a:lnTo>
                  <a:lnTo>
                    <a:pt x="1802" y="702"/>
                  </a:lnTo>
                  <a:lnTo>
                    <a:pt x="1812" y="700"/>
                  </a:lnTo>
                  <a:lnTo>
                    <a:pt x="1816" y="698"/>
                  </a:lnTo>
                  <a:lnTo>
                    <a:pt x="1818" y="696"/>
                  </a:lnTo>
                  <a:lnTo>
                    <a:pt x="1820" y="692"/>
                  </a:lnTo>
                  <a:lnTo>
                    <a:pt x="1820" y="688"/>
                  </a:lnTo>
                  <a:lnTo>
                    <a:pt x="1820" y="684"/>
                  </a:lnTo>
                  <a:lnTo>
                    <a:pt x="1820" y="680"/>
                  </a:lnTo>
                  <a:lnTo>
                    <a:pt x="1820" y="678"/>
                  </a:lnTo>
                  <a:lnTo>
                    <a:pt x="1822" y="676"/>
                  </a:lnTo>
                  <a:lnTo>
                    <a:pt x="1824" y="676"/>
                  </a:lnTo>
                  <a:lnTo>
                    <a:pt x="1832" y="676"/>
                  </a:lnTo>
                  <a:lnTo>
                    <a:pt x="1838" y="674"/>
                  </a:lnTo>
                  <a:lnTo>
                    <a:pt x="1846" y="670"/>
                  </a:lnTo>
                  <a:lnTo>
                    <a:pt x="1858" y="660"/>
                  </a:lnTo>
                  <a:lnTo>
                    <a:pt x="1862" y="656"/>
                  </a:lnTo>
                  <a:lnTo>
                    <a:pt x="1868" y="654"/>
                  </a:lnTo>
                  <a:lnTo>
                    <a:pt x="1872" y="654"/>
                  </a:lnTo>
                  <a:lnTo>
                    <a:pt x="1876" y="654"/>
                  </a:lnTo>
                  <a:lnTo>
                    <a:pt x="1880" y="656"/>
                  </a:lnTo>
                  <a:lnTo>
                    <a:pt x="1882" y="660"/>
                  </a:lnTo>
                  <a:lnTo>
                    <a:pt x="1884" y="662"/>
                  </a:lnTo>
                  <a:lnTo>
                    <a:pt x="1884" y="664"/>
                  </a:lnTo>
                  <a:lnTo>
                    <a:pt x="1906" y="656"/>
                  </a:lnTo>
                  <a:lnTo>
                    <a:pt x="1914" y="642"/>
                  </a:lnTo>
                  <a:lnTo>
                    <a:pt x="1926" y="630"/>
                  </a:lnTo>
                  <a:lnTo>
                    <a:pt x="1944" y="622"/>
                  </a:lnTo>
                  <a:lnTo>
                    <a:pt x="1948" y="610"/>
                  </a:lnTo>
                  <a:lnTo>
                    <a:pt x="1964" y="610"/>
                  </a:lnTo>
                  <a:lnTo>
                    <a:pt x="1966" y="610"/>
                  </a:lnTo>
                  <a:lnTo>
                    <a:pt x="1970" y="610"/>
                  </a:lnTo>
                  <a:lnTo>
                    <a:pt x="1974" y="610"/>
                  </a:lnTo>
                  <a:lnTo>
                    <a:pt x="1978" y="610"/>
                  </a:lnTo>
                  <a:lnTo>
                    <a:pt x="1982" y="612"/>
                  </a:lnTo>
                  <a:lnTo>
                    <a:pt x="1986" y="612"/>
                  </a:lnTo>
                  <a:lnTo>
                    <a:pt x="1988" y="610"/>
                  </a:lnTo>
                  <a:lnTo>
                    <a:pt x="1992" y="608"/>
                  </a:lnTo>
                  <a:lnTo>
                    <a:pt x="1996" y="604"/>
                  </a:lnTo>
                  <a:lnTo>
                    <a:pt x="2000" y="602"/>
                  </a:lnTo>
                  <a:lnTo>
                    <a:pt x="2002" y="598"/>
                  </a:lnTo>
                  <a:lnTo>
                    <a:pt x="2004" y="596"/>
                  </a:lnTo>
                  <a:lnTo>
                    <a:pt x="2006" y="596"/>
                  </a:lnTo>
                  <a:lnTo>
                    <a:pt x="2004" y="592"/>
                  </a:lnTo>
                  <a:lnTo>
                    <a:pt x="1998" y="586"/>
                  </a:lnTo>
                  <a:lnTo>
                    <a:pt x="1990" y="576"/>
                  </a:lnTo>
                  <a:lnTo>
                    <a:pt x="1984" y="568"/>
                  </a:lnTo>
                  <a:lnTo>
                    <a:pt x="1978" y="562"/>
                  </a:lnTo>
                  <a:lnTo>
                    <a:pt x="1974" y="560"/>
                  </a:lnTo>
                  <a:lnTo>
                    <a:pt x="1972" y="556"/>
                  </a:lnTo>
                  <a:lnTo>
                    <a:pt x="1972" y="552"/>
                  </a:lnTo>
                  <a:lnTo>
                    <a:pt x="1972" y="550"/>
                  </a:lnTo>
                  <a:lnTo>
                    <a:pt x="1972" y="546"/>
                  </a:lnTo>
                  <a:lnTo>
                    <a:pt x="1974" y="546"/>
                  </a:lnTo>
                  <a:lnTo>
                    <a:pt x="1978" y="546"/>
                  </a:lnTo>
                  <a:lnTo>
                    <a:pt x="1982" y="546"/>
                  </a:lnTo>
                  <a:lnTo>
                    <a:pt x="1986" y="546"/>
                  </a:lnTo>
                  <a:lnTo>
                    <a:pt x="1988" y="544"/>
                  </a:lnTo>
                  <a:lnTo>
                    <a:pt x="1992" y="542"/>
                  </a:lnTo>
                  <a:lnTo>
                    <a:pt x="1994" y="540"/>
                  </a:lnTo>
                  <a:lnTo>
                    <a:pt x="2016" y="518"/>
                  </a:lnTo>
                  <a:lnTo>
                    <a:pt x="2014" y="502"/>
                  </a:lnTo>
                  <a:lnTo>
                    <a:pt x="2024" y="494"/>
                  </a:lnTo>
                  <a:lnTo>
                    <a:pt x="2032" y="512"/>
                  </a:lnTo>
                  <a:lnTo>
                    <a:pt x="2050" y="518"/>
                  </a:lnTo>
                  <a:lnTo>
                    <a:pt x="2054" y="520"/>
                  </a:lnTo>
                  <a:lnTo>
                    <a:pt x="2060" y="526"/>
                  </a:lnTo>
                  <a:lnTo>
                    <a:pt x="2068" y="534"/>
                  </a:lnTo>
                  <a:lnTo>
                    <a:pt x="2076" y="542"/>
                  </a:lnTo>
                  <a:lnTo>
                    <a:pt x="2084" y="548"/>
                  </a:lnTo>
                  <a:lnTo>
                    <a:pt x="2088" y="550"/>
                  </a:lnTo>
                  <a:lnTo>
                    <a:pt x="2090" y="552"/>
                  </a:lnTo>
                  <a:lnTo>
                    <a:pt x="2094" y="550"/>
                  </a:lnTo>
                  <a:lnTo>
                    <a:pt x="2096" y="550"/>
                  </a:lnTo>
                  <a:lnTo>
                    <a:pt x="2100" y="524"/>
                  </a:lnTo>
                  <a:lnTo>
                    <a:pt x="2100" y="518"/>
                  </a:lnTo>
                  <a:lnTo>
                    <a:pt x="2102" y="518"/>
                  </a:lnTo>
                  <a:lnTo>
                    <a:pt x="2106" y="518"/>
                  </a:lnTo>
                  <a:lnTo>
                    <a:pt x="2110" y="518"/>
                  </a:lnTo>
                  <a:lnTo>
                    <a:pt x="2116" y="518"/>
                  </a:lnTo>
                  <a:lnTo>
                    <a:pt x="2122" y="516"/>
                  </a:lnTo>
                  <a:lnTo>
                    <a:pt x="2126" y="512"/>
                  </a:lnTo>
                  <a:lnTo>
                    <a:pt x="2130" y="508"/>
                  </a:lnTo>
                  <a:lnTo>
                    <a:pt x="2132" y="500"/>
                  </a:lnTo>
                  <a:lnTo>
                    <a:pt x="2124" y="494"/>
                  </a:lnTo>
                  <a:lnTo>
                    <a:pt x="2114" y="488"/>
                  </a:lnTo>
                  <a:lnTo>
                    <a:pt x="2102" y="482"/>
                  </a:lnTo>
                  <a:lnTo>
                    <a:pt x="2092" y="476"/>
                  </a:lnTo>
                  <a:lnTo>
                    <a:pt x="2088" y="472"/>
                  </a:lnTo>
                  <a:lnTo>
                    <a:pt x="2084" y="472"/>
                  </a:lnTo>
                  <a:lnTo>
                    <a:pt x="2080" y="474"/>
                  </a:lnTo>
                  <a:lnTo>
                    <a:pt x="2078" y="474"/>
                  </a:lnTo>
                  <a:lnTo>
                    <a:pt x="2076" y="478"/>
                  </a:lnTo>
                  <a:lnTo>
                    <a:pt x="2074" y="478"/>
                  </a:lnTo>
                  <a:lnTo>
                    <a:pt x="2074" y="480"/>
                  </a:lnTo>
                  <a:lnTo>
                    <a:pt x="2066" y="464"/>
                  </a:lnTo>
                  <a:lnTo>
                    <a:pt x="2054" y="446"/>
                  </a:lnTo>
                  <a:lnTo>
                    <a:pt x="2040" y="432"/>
                  </a:lnTo>
                  <a:lnTo>
                    <a:pt x="2024" y="420"/>
                  </a:lnTo>
                  <a:lnTo>
                    <a:pt x="2010" y="412"/>
                  </a:lnTo>
                  <a:lnTo>
                    <a:pt x="1998" y="408"/>
                  </a:lnTo>
                  <a:lnTo>
                    <a:pt x="1994" y="406"/>
                  </a:lnTo>
                  <a:lnTo>
                    <a:pt x="1960" y="376"/>
                  </a:lnTo>
                  <a:lnTo>
                    <a:pt x="1954" y="376"/>
                  </a:lnTo>
                  <a:lnTo>
                    <a:pt x="1942" y="376"/>
                  </a:lnTo>
                  <a:lnTo>
                    <a:pt x="1930" y="374"/>
                  </a:lnTo>
                  <a:lnTo>
                    <a:pt x="1922" y="372"/>
                  </a:lnTo>
                  <a:lnTo>
                    <a:pt x="1920" y="370"/>
                  </a:lnTo>
                  <a:lnTo>
                    <a:pt x="1916" y="366"/>
                  </a:lnTo>
                  <a:lnTo>
                    <a:pt x="1910" y="366"/>
                  </a:lnTo>
                  <a:lnTo>
                    <a:pt x="1906" y="364"/>
                  </a:lnTo>
                  <a:lnTo>
                    <a:pt x="1902" y="364"/>
                  </a:lnTo>
                  <a:lnTo>
                    <a:pt x="1900" y="388"/>
                  </a:lnTo>
                  <a:lnTo>
                    <a:pt x="1900" y="406"/>
                  </a:lnTo>
                  <a:lnTo>
                    <a:pt x="1896" y="414"/>
                  </a:lnTo>
                  <a:lnTo>
                    <a:pt x="1884" y="416"/>
                  </a:lnTo>
                  <a:lnTo>
                    <a:pt x="1884" y="408"/>
                  </a:lnTo>
                  <a:lnTo>
                    <a:pt x="1866" y="386"/>
                  </a:lnTo>
                  <a:lnTo>
                    <a:pt x="1880" y="376"/>
                  </a:lnTo>
                  <a:lnTo>
                    <a:pt x="1880" y="370"/>
                  </a:lnTo>
                  <a:lnTo>
                    <a:pt x="1842" y="386"/>
                  </a:lnTo>
                  <a:lnTo>
                    <a:pt x="1834" y="382"/>
                  </a:lnTo>
                  <a:lnTo>
                    <a:pt x="1790" y="378"/>
                  </a:lnTo>
                  <a:lnTo>
                    <a:pt x="1774" y="398"/>
                  </a:lnTo>
                  <a:lnTo>
                    <a:pt x="1762" y="380"/>
                  </a:lnTo>
                  <a:lnTo>
                    <a:pt x="1762" y="378"/>
                  </a:lnTo>
                  <a:lnTo>
                    <a:pt x="1764" y="370"/>
                  </a:lnTo>
                  <a:lnTo>
                    <a:pt x="1762" y="358"/>
                  </a:lnTo>
                  <a:lnTo>
                    <a:pt x="1758" y="342"/>
                  </a:lnTo>
                  <a:lnTo>
                    <a:pt x="1748" y="332"/>
                  </a:lnTo>
                  <a:lnTo>
                    <a:pt x="1734" y="326"/>
                  </a:lnTo>
                  <a:lnTo>
                    <a:pt x="1722" y="326"/>
                  </a:lnTo>
                  <a:lnTo>
                    <a:pt x="1712" y="326"/>
                  </a:lnTo>
                  <a:lnTo>
                    <a:pt x="1710" y="328"/>
                  </a:lnTo>
                  <a:lnTo>
                    <a:pt x="1704" y="328"/>
                  </a:lnTo>
                  <a:lnTo>
                    <a:pt x="1690" y="330"/>
                  </a:lnTo>
                  <a:lnTo>
                    <a:pt x="1676" y="330"/>
                  </a:lnTo>
                  <a:lnTo>
                    <a:pt x="1664" y="328"/>
                  </a:lnTo>
                  <a:lnTo>
                    <a:pt x="1660" y="324"/>
                  </a:lnTo>
                  <a:lnTo>
                    <a:pt x="1654" y="322"/>
                  </a:lnTo>
                  <a:lnTo>
                    <a:pt x="1650" y="322"/>
                  </a:lnTo>
                  <a:lnTo>
                    <a:pt x="1648" y="324"/>
                  </a:lnTo>
                  <a:lnTo>
                    <a:pt x="1646" y="324"/>
                  </a:lnTo>
                  <a:lnTo>
                    <a:pt x="1646" y="314"/>
                  </a:lnTo>
                  <a:lnTo>
                    <a:pt x="1638" y="310"/>
                  </a:lnTo>
                  <a:lnTo>
                    <a:pt x="1640" y="308"/>
                  </a:lnTo>
                  <a:lnTo>
                    <a:pt x="1640" y="304"/>
                  </a:lnTo>
                  <a:lnTo>
                    <a:pt x="1638" y="298"/>
                  </a:lnTo>
                  <a:lnTo>
                    <a:pt x="1636" y="290"/>
                  </a:lnTo>
                  <a:lnTo>
                    <a:pt x="1634" y="282"/>
                  </a:lnTo>
                  <a:lnTo>
                    <a:pt x="1630" y="278"/>
                  </a:lnTo>
                  <a:lnTo>
                    <a:pt x="1626" y="276"/>
                  </a:lnTo>
                  <a:lnTo>
                    <a:pt x="1622" y="276"/>
                  </a:lnTo>
                  <a:lnTo>
                    <a:pt x="1618" y="278"/>
                  </a:lnTo>
                  <a:lnTo>
                    <a:pt x="1614" y="280"/>
                  </a:lnTo>
                  <a:lnTo>
                    <a:pt x="1610" y="282"/>
                  </a:lnTo>
                  <a:lnTo>
                    <a:pt x="1606" y="286"/>
                  </a:lnTo>
                  <a:lnTo>
                    <a:pt x="1604" y="288"/>
                  </a:lnTo>
                  <a:lnTo>
                    <a:pt x="1602" y="288"/>
                  </a:lnTo>
                  <a:lnTo>
                    <a:pt x="1600" y="288"/>
                  </a:lnTo>
                  <a:lnTo>
                    <a:pt x="1598" y="290"/>
                  </a:lnTo>
                  <a:lnTo>
                    <a:pt x="1596" y="288"/>
                  </a:lnTo>
                  <a:lnTo>
                    <a:pt x="1594" y="288"/>
                  </a:lnTo>
                  <a:lnTo>
                    <a:pt x="1592" y="286"/>
                  </a:lnTo>
                  <a:lnTo>
                    <a:pt x="1592" y="282"/>
                  </a:lnTo>
                  <a:lnTo>
                    <a:pt x="1592" y="280"/>
                  </a:lnTo>
                  <a:lnTo>
                    <a:pt x="1592" y="276"/>
                  </a:lnTo>
                  <a:lnTo>
                    <a:pt x="1590" y="272"/>
                  </a:lnTo>
                  <a:lnTo>
                    <a:pt x="1588" y="270"/>
                  </a:lnTo>
                  <a:lnTo>
                    <a:pt x="1584" y="268"/>
                  </a:lnTo>
                  <a:lnTo>
                    <a:pt x="1578" y="268"/>
                  </a:lnTo>
                  <a:lnTo>
                    <a:pt x="1566" y="266"/>
                  </a:lnTo>
                  <a:lnTo>
                    <a:pt x="1552" y="264"/>
                  </a:lnTo>
                  <a:lnTo>
                    <a:pt x="1538" y="260"/>
                  </a:lnTo>
                  <a:lnTo>
                    <a:pt x="1528" y="256"/>
                  </a:lnTo>
                  <a:lnTo>
                    <a:pt x="1524" y="256"/>
                  </a:lnTo>
                  <a:lnTo>
                    <a:pt x="1528" y="260"/>
                  </a:lnTo>
                  <a:lnTo>
                    <a:pt x="1526" y="264"/>
                  </a:lnTo>
                  <a:lnTo>
                    <a:pt x="1524" y="268"/>
                  </a:lnTo>
                  <a:lnTo>
                    <a:pt x="1518" y="270"/>
                  </a:lnTo>
                  <a:lnTo>
                    <a:pt x="1512" y="272"/>
                  </a:lnTo>
                  <a:lnTo>
                    <a:pt x="1504" y="276"/>
                  </a:lnTo>
                  <a:lnTo>
                    <a:pt x="1502" y="286"/>
                  </a:lnTo>
                  <a:lnTo>
                    <a:pt x="1502" y="296"/>
                  </a:lnTo>
                  <a:lnTo>
                    <a:pt x="1502" y="306"/>
                  </a:lnTo>
                  <a:lnTo>
                    <a:pt x="1502" y="310"/>
                  </a:lnTo>
                  <a:lnTo>
                    <a:pt x="1494" y="312"/>
                  </a:lnTo>
                  <a:lnTo>
                    <a:pt x="1482" y="318"/>
                  </a:lnTo>
                  <a:lnTo>
                    <a:pt x="1460" y="304"/>
                  </a:lnTo>
                  <a:lnTo>
                    <a:pt x="1452" y="310"/>
                  </a:lnTo>
                  <a:lnTo>
                    <a:pt x="1438" y="310"/>
                  </a:lnTo>
                  <a:lnTo>
                    <a:pt x="1422" y="294"/>
                  </a:lnTo>
                  <a:lnTo>
                    <a:pt x="1420" y="296"/>
                  </a:lnTo>
                  <a:lnTo>
                    <a:pt x="1418" y="300"/>
                  </a:lnTo>
                  <a:lnTo>
                    <a:pt x="1416" y="304"/>
                  </a:lnTo>
                  <a:lnTo>
                    <a:pt x="1412" y="308"/>
                  </a:lnTo>
                  <a:lnTo>
                    <a:pt x="1410" y="312"/>
                  </a:lnTo>
                  <a:lnTo>
                    <a:pt x="1410" y="316"/>
                  </a:lnTo>
                  <a:lnTo>
                    <a:pt x="1408" y="320"/>
                  </a:lnTo>
                  <a:lnTo>
                    <a:pt x="1404" y="324"/>
                  </a:lnTo>
                  <a:lnTo>
                    <a:pt x="1402" y="328"/>
                  </a:lnTo>
                  <a:lnTo>
                    <a:pt x="1398" y="330"/>
                  </a:lnTo>
                  <a:lnTo>
                    <a:pt x="1396" y="334"/>
                  </a:lnTo>
                  <a:lnTo>
                    <a:pt x="1392" y="320"/>
                  </a:lnTo>
                  <a:lnTo>
                    <a:pt x="1384" y="304"/>
                  </a:lnTo>
                  <a:lnTo>
                    <a:pt x="1384" y="274"/>
                  </a:lnTo>
                  <a:lnTo>
                    <a:pt x="1388" y="254"/>
                  </a:lnTo>
                  <a:lnTo>
                    <a:pt x="1386" y="248"/>
                  </a:lnTo>
                  <a:lnTo>
                    <a:pt x="1384" y="246"/>
                  </a:lnTo>
                  <a:lnTo>
                    <a:pt x="1382" y="244"/>
                  </a:lnTo>
                  <a:lnTo>
                    <a:pt x="1378" y="242"/>
                  </a:lnTo>
                  <a:lnTo>
                    <a:pt x="1374" y="242"/>
                  </a:lnTo>
                  <a:lnTo>
                    <a:pt x="1372" y="244"/>
                  </a:lnTo>
                  <a:lnTo>
                    <a:pt x="1370" y="244"/>
                  </a:lnTo>
                  <a:lnTo>
                    <a:pt x="1368" y="244"/>
                  </a:lnTo>
                  <a:lnTo>
                    <a:pt x="1366" y="240"/>
                  </a:lnTo>
                  <a:lnTo>
                    <a:pt x="1362" y="238"/>
                  </a:lnTo>
                  <a:lnTo>
                    <a:pt x="1356" y="234"/>
                  </a:lnTo>
                  <a:lnTo>
                    <a:pt x="1348" y="232"/>
                  </a:lnTo>
                  <a:lnTo>
                    <a:pt x="1338" y="230"/>
                  </a:lnTo>
                  <a:lnTo>
                    <a:pt x="1332" y="230"/>
                  </a:lnTo>
                  <a:lnTo>
                    <a:pt x="1326" y="228"/>
                  </a:lnTo>
                  <a:lnTo>
                    <a:pt x="1322" y="228"/>
                  </a:lnTo>
                  <a:lnTo>
                    <a:pt x="1320" y="230"/>
                  </a:lnTo>
                  <a:lnTo>
                    <a:pt x="1316" y="232"/>
                  </a:lnTo>
                  <a:lnTo>
                    <a:pt x="1312" y="234"/>
                  </a:lnTo>
                  <a:lnTo>
                    <a:pt x="1308" y="238"/>
                  </a:lnTo>
                  <a:lnTo>
                    <a:pt x="1296" y="242"/>
                  </a:lnTo>
                  <a:lnTo>
                    <a:pt x="1284" y="240"/>
                  </a:lnTo>
                  <a:lnTo>
                    <a:pt x="1272" y="238"/>
                  </a:lnTo>
                  <a:lnTo>
                    <a:pt x="1262" y="236"/>
                  </a:lnTo>
                  <a:lnTo>
                    <a:pt x="1258" y="234"/>
                  </a:lnTo>
                  <a:lnTo>
                    <a:pt x="1224" y="216"/>
                  </a:lnTo>
                  <a:lnTo>
                    <a:pt x="1210" y="216"/>
                  </a:lnTo>
                  <a:lnTo>
                    <a:pt x="1194" y="214"/>
                  </a:lnTo>
                  <a:lnTo>
                    <a:pt x="1182" y="208"/>
                  </a:lnTo>
                  <a:lnTo>
                    <a:pt x="1172" y="204"/>
                  </a:lnTo>
                  <a:lnTo>
                    <a:pt x="1168" y="202"/>
                  </a:lnTo>
                  <a:lnTo>
                    <a:pt x="1160" y="196"/>
                  </a:lnTo>
                  <a:lnTo>
                    <a:pt x="1156" y="190"/>
                  </a:lnTo>
                  <a:lnTo>
                    <a:pt x="1164" y="186"/>
                  </a:lnTo>
                  <a:lnTo>
                    <a:pt x="1166" y="184"/>
                  </a:lnTo>
                  <a:lnTo>
                    <a:pt x="1166" y="182"/>
                  </a:lnTo>
                  <a:lnTo>
                    <a:pt x="1166" y="178"/>
                  </a:lnTo>
                  <a:lnTo>
                    <a:pt x="1164" y="172"/>
                  </a:lnTo>
                  <a:lnTo>
                    <a:pt x="1160" y="170"/>
                  </a:lnTo>
                  <a:lnTo>
                    <a:pt x="1158" y="168"/>
                  </a:lnTo>
                  <a:lnTo>
                    <a:pt x="1156" y="168"/>
                  </a:lnTo>
                  <a:lnTo>
                    <a:pt x="1152" y="170"/>
                  </a:lnTo>
                  <a:lnTo>
                    <a:pt x="1150" y="170"/>
                  </a:lnTo>
                  <a:lnTo>
                    <a:pt x="1148" y="172"/>
                  </a:lnTo>
                  <a:lnTo>
                    <a:pt x="1146" y="174"/>
                  </a:lnTo>
                  <a:lnTo>
                    <a:pt x="1144" y="176"/>
                  </a:lnTo>
                  <a:lnTo>
                    <a:pt x="1142" y="180"/>
                  </a:lnTo>
                  <a:lnTo>
                    <a:pt x="1140" y="184"/>
                  </a:lnTo>
                  <a:lnTo>
                    <a:pt x="1136" y="190"/>
                  </a:lnTo>
                  <a:lnTo>
                    <a:pt x="1132" y="194"/>
                  </a:lnTo>
                  <a:lnTo>
                    <a:pt x="1128" y="198"/>
                  </a:lnTo>
                  <a:lnTo>
                    <a:pt x="1126" y="200"/>
                  </a:lnTo>
                  <a:lnTo>
                    <a:pt x="1120" y="202"/>
                  </a:lnTo>
                  <a:lnTo>
                    <a:pt x="1116" y="206"/>
                  </a:lnTo>
                  <a:lnTo>
                    <a:pt x="1112" y="210"/>
                  </a:lnTo>
                  <a:lnTo>
                    <a:pt x="1110" y="216"/>
                  </a:lnTo>
                  <a:lnTo>
                    <a:pt x="1108" y="220"/>
                  </a:lnTo>
                  <a:lnTo>
                    <a:pt x="1106" y="222"/>
                  </a:lnTo>
                  <a:lnTo>
                    <a:pt x="1104" y="224"/>
                  </a:lnTo>
                  <a:lnTo>
                    <a:pt x="1096" y="224"/>
                  </a:lnTo>
                  <a:lnTo>
                    <a:pt x="1092" y="204"/>
                  </a:lnTo>
                  <a:lnTo>
                    <a:pt x="1084" y="194"/>
                  </a:lnTo>
                  <a:lnTo>
                    <a:pt x="1108" y="192"/>
                  </a:lnTo>
                  <a:lnTo>
                    <a:pt x="1134" y="160"/>
                  </a:lnTo>
                  <a:lnTo>
                    <a:pt x="1150" y="144"/>
                  </a:lnTo>
                  <a:lnTo>
                    <a:pt x="1158" y="130"/>
                  </a:lnTo>
                  <a:lnTo>
                    <a:pt x="1162" y="122"/>
                  </a:lnTo>
                  <a:lnTo>
                    <a:pt x="1164" y="120"/>
                  </a:lnTo>
                  <a:lnTo>
                    <a:pt x="1164" y="96"/>
                  </a:lnTo>
                  <a:lnTo>
                    <a:pt x="1166" y="78"/>
                  </a:lnTo>
                  <a:lnTo>
                    <a:pt x="1160" y="64"/>
                  </a:lnTo>
                  <a:lnTo>
                    <a:pt x="1148" y="54"/>
                  </a:lnTo>
                  <a:lnTo>
                    <a:pt x="1134" y="52"/>
                  </a:lnTo>
                  <a:lnTo>
                    <a:pt x="1122" y="56"/>
                  </a:lnTo>
                  <a:lnTo>
                    <a:pt x="1108" y="64"/>
                  </a:lnTo>
                  <a:lnTo>
                    <a:pt x="1098" y="68"/>
                  </a:lnTo>
                  <a:lnTo>
                    <a:pt x="1090" y="70"/>
                  </a:lnTo>
                  <a:lnTo>
                    <a:pt x="1084" y="70"/>
                  </a:lnTo>
                  <a:lnTo>
                    <a:pt x="1080" y="70"/>
                  </a:lnTo>
                  <a:lnTo>
                    <a:pt x="1078" y="52"/>
                  </a:lnTo>
                  <a:lnTo>
                    <a:pt x="1070" y="46"/>
                  </a:lnTo>
                  <a:lnTo>
                    <a:pt x="1080" y="20"/>
                  </a:lnTo>
                  <a:lnTo>
                    <a:pt x="1082" y="20"/>
                  </a:lnTo>
                  <a:lnTo>
                    <a:pt x="1084" y="18"/>
                  </a:lnTo>
                  <a:lnTo>
                    <a:pt x="1086" y="18"/>
                  </a:lnTo>
                  <a:lnTo>
                    <a:pt x="1088" y="16"/>
                  </a:lnTo>
                  <a:lnTo>
                    <a:pt x="1088" y="14"/>
                  </a:lnTo>
                  <a:lnTo>
                    <a:pt x="1088" y="10"/>
                  </a:lnTo>
                  <a:lnTo>
                    <a:pt x="1086" y="8"/>
                  </a:lnTo>
                  <a:lnTo>
                    <a:pt x="1080" y="4"/>
                  </a:lnTo>
                  <a:lnTo>
                    <a:pt x="1068" y="0"/>
                  </a:lnTo>
                  <a:lnTo>
                    <a:pt x="1056" y="4"/>
                  </a:lnTo>
                  <a:lnTo>
                    <a:pt x="1048" y="10"/>
                  </a:lnTo>
                  <a:lnTo>
                    <a:pt x="1042" y="16"/>
                  </a:lnTo>
                  <a:lnTo>
                    <a:pt x="1038" y="22"/>
                  </a:lnTo>
                  <a:lnTo>
                    <a:pt x="1030" y="32"/>
                  </a:lnTo>
                  <a:lnTo>
                    <a:pt x="1022" y="42"/>
                  </a:lnTo>
                  <a:lnTo>
                    <a:pt x="1016" y="50"/>
                  </a:lnTo>
                  <a:lnTo>
                    <a:pt x="1012" y="54"/>
                  </a:lnTo>
                  <a:lnTo>
                    <a:pt x="1016" y="62"/>
                  </a:lnTo>
                  <a:lnTo>
                    <a:pt x="1008" y="76"/>
                  </a:lnTo>
                  <a:lnTo>
                    <a:pt x="990" y="68"/>
                  </a:lnTo>
                  <a:lnTo>
                    <a:pt x="988" y="68"/>
                  </a:lnTo>
                  <a:lnTo>
                    <a:pt x="986" y="68"/>
                  </a:lnTo>
                  <a:lnTo>
                    <a:pt x="986" y="70"/>
                  </a:lnTo>
                  <a:lnTo>
                    <a:pt x="988" y="72"/>
                  </a:lnTo>
                  <a:lnTo>
                    <a:pt x="990" y="74"/>
                  </a:lnTo>
                  <a:lnTo>
                    <a:pt x="992" y="76"/>
                  </a:lnTo>
                  <a:lnTo>
                    <a:pt x="992" y="78"/>
                  </a:lnTo>
                  <a:lnTo>
                    <a:pt x="994" y="78"/>
                  </a:lnTo>
                  <a:lnTo>
                    <a:pt x="1020" y="98"/>
                  </a:lnTo>
                  <a:lnTo>
                    <a:pt x="1020" y="100"/>
                  </a:lnTo>
                  <a:lnTo>
                    <a:pt x="1020" y="102"/>
                  </a:lnTo>
                  <a:lnTo>
                    <a:pt x="1020" y="108"/>
                  </a:lnTo>
                  <a:lnTo>
                    <a:pt x="1020" y="114"/>
                  </a:lnTo>
                  <a:lnTo>
                    <a:pt x="1020" y="122"/>
                  </a:lnTo>
                  <a:lnTo>
                    <a:pt x="1018" y="126"/>
                  </a:lnTo>
                  <a:lnTo>
                    <a:pt x="1014" y="130"/>
                  </a:lnTo>
                  <a:lnTo>
                    <a:pt x="1010" y="128"/>
                  </a:lnTo>
                  <a:lnTo>
                    <a:pt x="1006" y="126"/>
                  </a:lnTo>
                  <a:lnTo>
                    <a:pt x="1002" y="120"/>
                  </a:lnTo>
                  <a:lnTo>
                    <a:pt x="998" y="112"/>
                  </a:lnTo>
                  <a:lnTo>
                    <a:pt x="992" y="100"/>
                  </a:lnTo>
                  <a:lnTo>
                    <a:pt x="980" y="92"/>
                  </a:lnTo>
                  <a:lnTo>
                    <a:pt x="966" y="90"/>
                  </a:lnTo>
                  <a:lnTo>
                    <a:pt x="952" y="92"/>
                  </a:lnTo>
                  <a:lnTo>
                    <a:pt x="944" y="92"/>
                  </a:lnTo>
                  <a:lnTo>
                    <a:pt x="940" y="92"/>
                  </a:lnTo>
                  <a:lnTo>
                    <a:pt x="936" y="92"/>
                  </a:lnTo>
                  <a:lnTo>
                    <a:pt x="932" y="90"/>
                  </a:lnTo>
                  <a:lnTo>
                    <a:pt x="930" y="88"/>
                  </a:lnTo>
                  <a:lnTo>
                    <a:pt x="930" y="86"/>
                  </a:lnTo>
                  <a:lnTo>
                    <a:pt x="930" y="84"/>
                  </a:lnTo>
                  <a:lnTo>
                    <a:pt x="928" y="84"/>
                  </a:lnTo>
                  <a:lnTo>
                    <a:pt x="924" y="86"/>
                  </a:lnTo>
                  <a:lnTo>
                    <a:pt x="920" y="88"/>
                  </a:lnTo>
                  <a:lnTo>
                    <a:pt x="914" y="92"/>
                  </a:lnTo>
                  <a:lnTo>
                    <a:pt x="910" y="94"/>
                  </a:lnTo>
                  <a:lnTo>
                    <a:pt x="906" y="98"/>
                  </a:lnTo>
                  <a:lnTo>
                    <a:pt x="902" y="100"/>
                  </a:lnTo>
                  <a:lnTo>
                    <a:pt x="898" y="104"/>
                  </a:lnTo>
                  <a:lnTo>
                    <a:pt x="892" y="110"/>
                  </a:lnTo>
                  <a:lnTo>
                    <a:pt x="884" y="114"/>
                  </a:lnTo>
                  <a:lnTo>
                    <a:pt x="872" y="116"/>
                  </a:lnTo>
                  <a:lnTo>
                    <a:pt x="864" y="122"/>
                  </a:lnTo>
                  <a:lnTo>
                    <a:pt x="856" y="132"/>
                  </a:lnTo>
                  <a:lnTo>
                    <a:pt x="850" y="146"/>
                  </a:lnTo>
                  <a:lnTo>
                    <a:pt x="846" y="158"/>
                  </a:lnTo>
                  <a:lnTo>
                    <a:pt x="844" y="162"/>
                  </a:lnTo>
                  <a:lnTo>
                    <a:pt x="842" y="168"/>
                  </a:lnTo>
                  <a:lnTo>
                    <a:pt x="836" y="172"/>
                  </a:lnTo>
                  <a:lnTo>
                    <a:pt x="830" y="176"/>
                  </a:lnTo>
                  <a:lnTo>
                    <a:pt x="826" y="180"/>
                  </a:lnTo>
                  <a:lnTo>
                    <a:pt x="822" y="182"/>
                  </a:lnTo>
                  <a:lnTo>
                    <a:pt x="818" y="184"/>
                  </a:lnTo>
                  <a:lnTo>
                    <a:pt x="818" y="188"/>
                  </a:lnTo>
                  <a:lnTo>
                    <a:pt x="820" y="190"/>
                  </a:lnTo>
                  <a:lnTo>
                    <a:pt x="822" y="192"/>
                  </a:lnTo>
                  <a:lnTo>
                    <a:pt x="822" y="196"/>
                  </a:lnTo>
                  <a:lnTo>
                    <a:pt x="818" y="202"/>
                  </a:lnTo>
                  <a:lnTo>
                    <a:pt x="804" y="208"/>
                  </a:lnTo>
                  <a:lnTo>
                    <a:pt x="782" y="214"/>
                  </a:lnTo>
                  <a:lnTo>
                    <a:pt x="772" y="220"/>
                  </a:lnTo>
                  <a:lnTo>
                    <a:pt x="768" y="232"/>
                  </a:lnTo>
                  <a:lnTo>
                    <a:pt x="764" y="244"/>
                  </a:lnTo>
                  <a:lnTo>
                    <a:pt x="766" y="256"/>
                  </a:lnTo>
                  <a:lnTo>
                    <a:pt x="766" y="266"/>
                  </a:lnTo>
                  <a:lnTo>
                    <a:pt x="766" y="272"/>
                  </a:lnTo>
                  <a:lnTo>
                    <a:pt x="768" y="276"/>
                  </a:lnTo>
                  <a:lnTo>
                    <a:pt x="772" y="276"/>
                  </a:lnTo>
                  <a:lnTo>
                    <a:pt x="776" y="278"/>
                  </a:lnTo>
                  <a:lnTo>
                    <a:pt x="782" y="278"/>
                  </a:lnTo>
                  <a:lnTo>
                    <a:pt x="784" y="278"/>
                  </a:lnTo>
                  <a:lnTo>
                    <a:pt x="786" y="278"/>
                  </a:lnTo>
                  <a:lnTo>
                    <a:pt x="786" y="282"/>
                  </a:lnTo>
                  <a:lnTo>
                    <a:pt x="788" y="284"/>
                  </a:lnTo>
                  <a:lnTo>
                    <a:pt x="792" y="288"/>
                  </a:lnTo>
                  <a:lnTo>
                    <a:pt x="796" y="292"/>
                  </a:lnTo>
                  <a:lnTo>
                    <a:pt x="800" y="294"/>
                  </a:lnTo>
                  <a:lnTo>
                    <a:pt x="802" y="296"/>
                  </a:lnTo>
                  <a:lnTo>
                    <a:pt x="804" y="298"/>
                  </a:lnTo>
                  <a:lnTo>
                    <a:pt x="804" y="344"/>
                  </a:lnTo>
                  <a:lnTo>
                    <a:pt x="800" y="352"/>
                  </a:lnTo>
                  <a:lnTo>
                    <a:pt x="800" y="358"/>
                  </a:lnTo>
                  <a:lnTo>
                    <a:pt x="800" y="364"/>
                  </a:lnTo>
                  <a:lnTo>
                    <a:pt x="802" y="368"/>
                  </a:lnTo>
                  <a:lnTo>
                    <a:pt x="806" y="372"/>
                  </a:lnTo>
                  <a:lnTo>
                    <a:pt x="808" y="374"/>
                  </a:lnTo>
                  <a:lnTo>
                    <a:pt x="810" y="376"/>
                  </a:lnTo>
                  <a:lnTo>
                    <a:pt x="812" y="376"/>
                  </a:lnTo>
                  <a:lnTo>
                    <a:pt x="812" y="382"/>
                  </a:lnTo>
                  <a:lnTo>
                    <a:pt x="800" y="380"/>
                  </a:lnTo>
                  <a:lnTo>
                    <a:pt x="796" y="378"/>
                  </a:lnTo>
                  <a:lnTo>
                    <a:pt x="792" y="374"/>
                  </a:lnTo>
                  <a:lnTo>
                    <a:pt x="788" y="370"/>
                  </a:lnTo>
                  <a:lnTo>
                    <a:pt x="784" y="366"/>
                  </a:lnTo>
                  <a:lnTo>
                    <a:pt x="782" y="360"/>
                  </a:lnTo>
                  <a:lnTo>
                    <a:pt x="782" y="356"/>
                  </a:lnTo>
                  <a:lnTo>
                    <a:pt x="782" y="352"/>
                  </a:lnTo>
                  <a:lnTo>
                    <a:pt x="784" y="348"/>
                  </a:lnTo>
                  <a:lnTo>
                    <a:pt x="784" y="344"/>
                  </a:lnTo>
                  <a:lnTo>
                    <a:pt x="782" y="340"/>
                  </a:lnTo>
                  <a:lnTo>
                    <a:pt x="778" y="338"/>
                  </a:lnTo>
                  <a:lnTo>
                    <a:pt x="776" y="338"/>
                  </a:lnTo>
                  <a:lnTo>
                    <a:pt x="776" y="336"/>
                  </a:lnTo>
                  <a:lnTo>
                    <a:pt x="776" y="334"/>
                  </a:lnTo>
                  <a:lnTo>
                    <a:pt x="778" y="332"/>
                  </a:lnTo>
                  <a:lnTo>
                    <a:pt x="782" y="326"/>
                  </a:lnTo>
                  <a:lnTo>
                    <a:pt x="784" y="322"/>
                  </a:lnTo>
                  <a:lnTo>
                    <a:pt x="788" y="316"/>
                  </a:lnTo>
                  <a:lnTo>
                    <a:pt x="790" y="308"/>
                  </a:lnTo>
                  <a:lnTo>
                    <a:pt x="790" y="304"/>
                  </a:lnTo>
                  <a:lnTo>
                    <a:pt x="788" y="300"/>
                  </a:lnTo>
                  <a:lnTo>
                    <a:pt x="788" y="298"/>
                  </a:lnTo>
                  <a:lnTo>
                    <a:pt x="786" y="298"/>
                  </a:lnTo>
                  <a:lnTo>
                    <a:pt x="782" y="298"/>
                  </a:lnTo>
                  <a:lnTo>
                    <a:pt x="778" y="298"/>
                  </a:lnTo>
                  <a:lnTo>
                    <a:pt x="774" y="298"/>
                  </a:lnTo>
                  <a:lnTo>
                    <a:pt x="768" y="296"/>
                  </a:lnTo>
                  <a:lnTo>
                    <a:pt x="766" y="294"/>
                  </a:lnTo>
                  <a:lnTo>
                    <a:pt x="764" y="292"/>
                  </a:lnTo>
                  <a:lnTo>
                    <a:pt x="762" y="290"/>
                  </a:lnTo>
                  <a:lnTo>
                    <a:pt x="758" y="290"/>
                  </a:lnTo>
                  <a:lnTo>
                    <a:pt x="754" y="290"/>
                  </a:lnTo>
                  <a:lnTo>
                    <a:pt x="750" y="288"/>
                  </a:lnTo>
                  <a:lnTo>
                    <a:pt x="744" y="286"/>
                  </a:lnTo>
                  <a:lnTo>
                    <a:pt x="738" y="284"/>
                  </a:lnTo>
                  <a:lnTo>
                    <a:pt x="732" y="280"/>
                  </a:lnTo>
                  <a:lnTo>
                    <a:pt x="728" y="276"/>
                  </a:lnTo>
                  <a:lnTo>
                    <a:pt x="726" y="276"/>
                  </a:lnTo>
                  <a:lnTo>
                    <a:pt x="724" y="274"/>
                  </a:lnTo>
                  <a:lnTo>
                    <a:pt x="722" y="276"/>
                  </a:lnTo>
                  <a:lnTo>
                    <a:pt x="720" y="278"/>
                  </a:lnTo>
                  <a:lnTo>
                    <a:pt x="718" y="280"/>
                  </a:lnTo>
                  <a:lnTo>
                    <a:pt x="718" y="282"/>
                  </a:lnTo>
                  <a:lnTo>
                    <a:pt x="716" y="282"/>
                  </a:lnTo>
                  <a:lnTo>
                    <a:pt x="712" y="278"/>
                  </a:lnTo>
                  <a:lnTo>
                    <a:pt x="710" y="270"/>
                  </a:lnTo>
                  <a:lnTo>
                    <a:pt x="710" y="260"/>
                  </a:lnTo>
                  <a:lnTo>
                    <a:pt x="710" y="250"/>
                  </a:lnTo>
                  <a:lnTo>
                    <a:pt x="708" y="246"/>
                  </a:lnTo>
                  <a:lnTo>
                    <a:pt x="706" y="244"/>
                  </a:lnTo>
                  <a:lnTo>
                    <a:pt x="704" y="244"/>
                  </a:lnTo>
                  <a:lnTo>
                    <a:pt x="700" y="242"/>
                  </a:lnTo>
                  <a:lnTo>
                    <a:pt x="696" y="242"/>
                  </a:lnTo>
                  <a:lnTo>
                    <a:pt x="694" y="244"/>
                  </a:lnTo>
                  <a:lnTo>
                    <a:pt x="692" y="244"/>
                  </a:lnTo>
                  <a:lnTo>
                    <a:pt x="690" y="244"/>
                  </a:lnTo>
                  <a:lnTo>
                    <a:pt x="688" y="246"/>
                  </a:lnTo>
                  <a:lnTo>
                    <a:pt x="684" y="248"/>
                  </a:lnTo>
                  <a:lnTo>
                    <a:pt x="684" y="250"/>
                  </a:lnTo>
                  <a:lnTo>
                    <a:pt x="684" y="254"/>
                  </a:lnTo>
                  <a:lnTo>
                    <a:pt x="684" y="258"/>
                  </a:lnTo>
                  <a:lnTo>
                    <a:pt x="686" y="262"/>
                  </a:lnTo>
                  <a:lnTo>
                    <a:pt x="686" y="266"/>
                  </a:lnTo>
                  <a:lnTo>
                    <a:pt x="688" y="270"/>
                  </a:lnTo>
                  <a:lnTo>
                    <a:pt x="690" y="274"/>
                  </a:lnTo>
                  <a:lnTo>
                    <a:pt x="690" y="278"/>
                  </a:lnTo>
                  <a:lnTo>
                    <a:pt x="690" y="282"/>
                  </a:lnTo>
                  <a:lnTo>
                    <a:pt x="690" y="284"/>
                  </a:lnTo>
                  <a:lnTo>
                    <a:pt x="686" y="288"/>
                  </a:lnTo>
                  <a:lnTo>
                    <a:pt x="682" y="290"/>
                  </a:lnTo>
                  <a:lnTo>
                    <a:pt x="676" y="292"/>
                  </a:lnTo>
                  <a:lnTo>
                    <a:pt x="672" y="298"/>
                  </a:lnTo>
                  <a:lnTo>
                    <a:pt x="670" y="304"/>
                  </a:lnTo>
                  <a:lnTo>
                    <a:pt x="668" y="308"/>
                  </a:lnTo>
                  <a:lnTo>
                    <a:pt x="670" y="314"/>
                  </a:lnTo>
                  <a:lnTo>
                    <a:pt x="670" y="318"/>
                  </a:lnTo>
                  <a:lnTo>
                    <a:pt x="672" y="320"/>
                  </a:lnTo>
                  <a:lnTo>
                    <a:pt x="674" y="322"/>
                  </a:lnTo>
                  <a:lnTo>
                    <a:pt x="678" y="324"/>
                  </a:lnTo>
                  <a:lnTo>
                    <a:pt x="680" y="326"/>
                  </a:lnTo>
                  <a:lnTo>
                    <a:pt x="680" y="330"/>
                  </a:lnTo>
                  <a:lnTo>
                    <a:pt x="682" y="332"/>
                  </a:lnTo>
                  <a:lnTo>
                    <a:pt x="680" y="338"/>
                  </a:lnTo>
                  <a:lnTo>
                    <a:pt x="680" y="344"/>
                  </a:lnTo>
                  <a:lnTo>
                    <a:pt x="678" y="350"/>
                  </a:lnTo>
                  <a:lnTo>
                    <a:pt x="674" y="354"/>
                  </a:lnTo>
                  <a:lnTo>
                    <a:pt x="670" y="364"/>
                  </a:lnTo>
                  <a:lnTo>
                    <a:pt x="670" y="378"/>
                  </a:lnTo>
                  <a:lnTo>
                    <a:pt x="668" y="392"/>
                  </a:lnTo>
                  <a:lnTo>
                    <a:pt x="668" y="398"/>
                  </a:lnTo>
                  <a:lnTo>
                    <a:pt x="684" y="400"/>
                  </a:lnTo>
                  <a:lnTo>
                    <a:pt x="698" y="390"/>
                  </a:lnTo>
                  <a:lnTo>
                    <a:pt x="704" y="390"/>
                  </a:lnTo>
                  <a:lnTo>
                    <a:pt x="710" y="390"/>
                  </a:lnTo>
                  <a:lnTo>
                    <a:pt x="714" y="392"/>
                  </a:lnTo>
                  <a:lnTo>
                    <a:pt x="716" y="394"/>
                  </a:lnTo>
                  <a:lnTo>
                    <a:pt x="718" y="398"/>
                  </a:lnTo>
                  <a:lnTo>
                    <a:pt x="720" y="400"/>
                  </a:lnTo>
                  <a:lnTo>
                    <a:pt x="722" y="402"/>
                  </a:lnTo>
                  <a:lnTo>
                    <a:pt x="722" y="404"/>
                  </a:lnTo>
                  <a:lnTo>
                    <a:pt x="724" y="406"/>
                  </a:lnTo>
                  <a:lnTo>
                    <a:pt x="726" y="416"/>
                  </a:lnTo>
                  <a:lnTo>
                    <a:pt x="730" y="428"/>
                  </a:lnTo>
                  <a:lnTo>
                    <a:pt x="732" y="438"/>
                  </a:lnTo>
                  <a:lnTo>
                    <a:pt x="732" y="444"/>
                  </a:lnTo>
                  <a:lnTo>
                    <a:pt x="734" y="446"/>
                  </a:lnTo>
                  <a:lnTo>
                    <a:pt x="736" y="448"/>
                  </a:lnTo>
                  <a:lnTo>
                    <a:pt x="738" y="450"/>
                  </a:lnTo>
                  <a:lnTo>
                    <a:pt x="740" y="450"/>
                  </a:lnTo>
                  <a:lnTo>
                    <a:pt x="742" y="450"/>
                  </a:lnTo>
                  <a:lnTo>
                    <a:pt x="746" y="448"/>
                  </a:lnTo>
                  <a:lnTo>
                    <a:pt x="748" y="448"/>
                  </a:lnTo>
                  <a:lnTo>
                    <a:pt x="752" y="448"/>
                  </a:lnTo>
                  <a:lnTo>
                    <a:pt x="754" y="450"/>
                  </a:lnTo>
                  <a:lnTo>
                    <a:pt x="758" y="452"/>
                  </a:lnTo>
                  <a:lnTo>
                    <a:pt x="760" y="454"/>
                  </a:lnTo>
                  <a:lnTo>
                    <a:pt x="766" y="456"/>
                  </a:lnTo>
                  <a:lnTo>
                    <a:pt x="770" y="458"/>
                  </a:lnTo>
                  <a:lnTo>
                    <a:pt x="774" y="458"/>
                  </a:lnTo>
                  <a:lnTo>
                    <a:pt x="772" y="462"/>
                  </a:lnTo>
                  <a:lnTo>
                    <a:pt x="768" y="466"/>
                  </a:lnTo>
                  <a:lnTo>
                    <a:pt x="764" y="468"/>
                  </a:lnTo>
                  <a:lnTo>
                    <a:pt x="760" y="468"/>
                  </a:lnTo>
                  <a:lnTo>
                    <a:pt x="758" y="470"/>
                  </a:lnTo>
                  <a:lnTo>
                    <a:pt x="756" y="470"/>
                  </a:lnTo>
                  <a:lnTo>
                    <a:pt x="752" y="470"/>
                  </a:lnTo>
                  <a:lnTo>
                    <a:pt x="750" y="472"/>
                  </a:lnTo>
                  <a:lnTo>
                    <a:pt x="748" y="476"/>
                  </a:lnTo>
                  <a:lnTo>
                    <a:pt x="746" y="480"/>
                  </a:lnTo>
                  <a:lnTo>
                    <a:pt x="746" y="484"/>
                  </a:lnTo>
                  <a:lnTo>
                    <a:pt x="748" y="486"/>
                  </a:lnTo>
                  <a:lnTo>
                    <a:pt x="752" y="496"/>
                  </a:lnTo>
                  <a:lnTo>
                    <a:pt x="752" y="510"/>
                  </a:lnTo>
                  <a:lnTo>
                    <a:pt x="752" y="520"/>
                  </a:lnTo>
                  <a:lnTo>
                    <a:pt x="750" y="522"/>
                  </a:lnTo>
                  <a:lnTo>
                    <a:pt x="746" y="524"/>
                  </a:lnTo>
                  <a:lnTo>
                    <a:pt x="744" y="522"/>
                  </a:lnTo>
                  <a:lnTo>
                    <a:pt x="740" y="520"/>
                  </a:lnTo>
                  <a:lnTo>
                    <a:pt x="738" y="516"/>
                  </a:lnTo>
                  <a:lnTo>
                    <a:pt x="738" y="510"/>
                  </a:lnTo>
                  <a:lnTo>
                    <a:pt x="736" y="498"/>
                  </a:lnTo>
                  <a:lnTo>
                    <a:pt x="730" y="484"/>
                  </a:lnTo>
                  <a:lnTo>
                    <a:pt x="726" y="476"/>
                  </a:lnTo>
                  <a:lnTo>
                    <a:pt x="724" y="474"/>
                  </a:lnTo>
                  <a:lnTo>
                    <a:pt x="722" y="474"/>
                  </a:lnTo>
                  <a:lnTo>
                    <a:pt x="720" y="476"/>
                  </a:lnTo>
                  <a:lnTo>
                    <a:pt x="718" y="480"/>
                  </a:lnTo>
                  <a:lnTo>
                    <a:pt x="716" y="482"/>
                  </a:lnTo>
                  <a:lnTo>
                    <a:pt x="716" y="484"/>
                  </a:lnTo>
                  <a:lnTo>
                    <a:pt x="714" y="488"/>
                  </a:lnTo>
                  <a:lnTo>
                    <a:pt x="712" y="492"/>
                  </a:lnTo>
                  <a:lnTo>
                    <a:pt x="710" y="494"/>
                  </a:lnTo>
                  <a:lnTo>
                    <a:pt x="706" y="494"/>
                  </a:lnTo>
                  <a:lnTo>
                    <a:pt x="704" y="494"/>
                  </a:lnTo>
                  <a:lnTo>
                    <a:pt x="704" y="492"/>
                  </a:lnTo>
                  <a:lnTo>
                    <a:pt x="704" y="490"/>
                  </a:lnTo>
                  <a:lnTo>
                    <a:pt x="704" y="488"/>
                  </a:lnTo>
                  <a:lnTo>
                    <a:pt x="706" y="486"/>
                  </a:lnTo>
                  <a:lnTo>
                    <a:pt x="708" y="476"/>
                  </a:lnTo>
                  <a:lnTo>
                    <a:pt x="710" y="460"/>
                  </a:lnTo>
                  <a:lnTo>
                    <a:pt x="712" y="442"/>
                  </a:lnTo>
                  <a:lnTo>
                    <a:pt x="712" y="424"/>
                  </a:lnTo>
                  <a:lnTo>
                    <a:pt x="712" y="412"/>
                  </a:lnTo>
                  <a:lnTo>
                    <a:pt x="710" y="408"/>
                  </a:lnTo>
                  <a:lnTo>
                    <a:pt x="706" y="398"/>
                  </a:lnTo>
                  <a:lnTo>
                    <a:pt x="698" y="408"/>
                  </a:lnTo>
                  <a:lnTo>
                    <a:pt x="696" y="410"/>
                  </a:lnTo>
                  <a:lnTo>
                    <a:pt x="692" y="410"/>
                  </a:lnTo>
                  <a:lnTo>
                    <a:pt x="686" y="410"/>
                  </a:lnTo>
                  <a:lnTo>
                    <a:pt x="682" y="412"/>
                  </a:lnTo>
                  <a:lnTo>
                    <a:pt x="680" y="414"/>
                  </a:lnTo>
                  <a:lnTo>
                    <a:pt x="678" y="416"/>
                  </a:lnTo>
                  <a:lnTo>
                    <a:pt x="678" y="418"/>
                  </a:lnTo>
                  <a:lnTo>
                    <a:pt x="676" y="424"/>
                  </a:lnTo>
                  <a:lnTo>
                    <a:pt x="676" y="440"/>
                  </a:lnTo>
                  <a:lnTo>
                    <a:pt x="676" y="456"/>
                  </a:lnTo>
                  <a:lnTo>
                    <a:pt x="676" y="468"/>
                  </a:lnTo>
                  <a:lnTo>
                    <a:pt x="674" y="474"/>
                  </a:lnTo>
                  <a:lnTo>
                    <a:pt x="674" y="478"/>
                  </a:lnTo>
                  <a:lnTo>
                    <a:pt x="670" y="482"/>
                  </a:lnTo>
                  <a:lnTo>
                    <a:pt x="666" y="486"/>
                  </a:lnTo>
                  <a:lnTo>
                    <a:pt x="662" y="486"/>
                  </a:lnTo>
                  <a:lnTo>
                    <a:pt x="658" y="486"/>
                  </a:lnTo>
                  <a:lnTo>
                    <a:pt x="652" y="488"/>
                  </a:lnTo>
                  <a:lnTo>
                    <a:pt x="648" y="490"/>
                  </a:lnTo>
                  <a:lnTo>
                    <a:pt x="646" y="492"/>
                  </a:lnTo>
                  <a:lnTo>
                    <a:pt x="632" y="494"/>
                  </a:lnTo>
                  <a:lnTo>
                    <a:pt x="618" y="490"/>
                  </a:lnTo>
                  <a:lnTo>
                    <a:pt x="606" y="486"/>
                  </a:lnTo>
                  <a:lnTo>
                    <a:pt x="602" y="484"/>
                  </a:lnTo>
                  <a:lnTo>
                    <a:pt x="610" y="480"/>
                  </a:lnTo>
                  <a:lnTo>
                    <a:pt x="622" y="478"/>
                  </a:lnTo>
                  <a:lnTo>
                    <a:pt x="636" y="476"/>
                  </a:lnTo>
                  <a:lnTo>
                    <a:pt x="642" y="476"/>
                  </a:lnTo>
                  <a:lnTo>
                    <a:pt x="646" y="474"/>
                  </a:lnTo>
                  <a:lnTo>
                    <a:pt x="648" y="472"/>
                  </a:lnTo>
                  <a:lnTo>
                    <a:pt x="648" y="468"/>
                  </a:lnTo>
                  <a:lnTo>
                    <a:pt x="648" y="466"/>
                  </a:lnTo>
                  <a:lnTo>
                    <a:pt x="646" y="462"/>
                  </a:lnTo>
                  <a:lnTo>
                    <a:pt x="646" y="458"/>
                  </a:lnTo>
                  <a:lnTo>
                    <a:pt x="646" y="456"/>
                  </a:lnTo>
                  <a:lnTo>
                    <a:pt x="646" y="454"/>
                  </a:lnTo>
                  <a:lnTo>
                    <a:pt x="648" y="452"/>
                  </a:lnTo>
                  <a:lnTo>
                    <a:pt x="650" y="448"/>
                  </a:lnTo>
                  <a:lnTo>
                    <a:pt x="652" y="444"/>
                  </a:lnTo>
                  <a:lnTo>
                    <a:pt x="656" y="440"/>
                  </a:lnTo>
                  <a:lnTo>
                    <a:pt x="660" y="434"/>
                  </a:lnTo>
                  <a:lnTo>
                    <a:pt x="662" y="430"/>
                  </a:lnTo>
                  <a:lnTo>
                    <a:pt x="664" y="428"/>
                  </a:lnTo>
                  <a:lnTo>
                    <a:pt x="664" y="426"/>
                  </a:lnTo>
                  <a:lnTo>
                    <a:pt x="668" y="422"/>
                  </a:lnTo>
                  <a:lnTo>
                    <a:pt x="668" y="418"/>
                  </a:lnTo>
                  <a:lnTo>
                    <a:pt x="668" y="416"/>
                  </a:lnTo>
                  <a:lnTo>
                    <a:pt x="666" y="416"/>
                  </a:lnTo>
                  <a:lnTo>
                    <a:pt x="666" y="414"/>
                  </a:lnTo>
                  <a:lnTo>
                    <a:pt x="664" y="414"/>
                  </a:lnTo>
                  <a:lnTo>
                    <a:pt x="662" y="414"/>
                  </a:lnTo>
                  <a:lnTo>
                    <a:pt x="660" y="412"/>
                  </a:lnTo>
                  <a:lnTo>
                    <a:pt x="658" y="412"/>
                  </a:lnTo>
                  <a:lnTo>
                    <a:pt x="656" y="410"/>
                  </a:lnTo>
                  <a:lnTo>
                    <a:pt x="656" y="408"/>
                  </a:lnTo>
                  <a:lnTo>
                    <a:pt x="656" y="400"/>
                  </a:lnTo>
                  <a:lnTo>
                    <a:pt x="656" y="384"/>
                  </a:lnTo>
                  <a:lnTo>
                    <a:pt x="656" y="368"/>
                  </a:lnTo>
                  <a:lnTo>
                    <a:pt x="656" y="354"/>
                  </a:lnTo>
                  <a:lnTo>
                    <a:pt x="656" y="348"/>
                  </a:lnTo>
                  <a:lnTo>
                    <a:pt x="658" y="342"/>
                  </a:lnTo>
                  <a:lnTo>
                    <a:pt x="658" y="336"/>
                  </a:lnTo>
                  <a:lnTo>
                    <a:pt x="656" y="330"/>
                  </a:lnTo>
                  <a:lnTo>
                    <a:pt x="654" y="324"/>
                  </a:lnTo>
                  <a:lnTo>
                    <a:pt x="652" y="320"/>
                  </a:lnTo>
                  <a:lnTo>
                    <a:pt x="650" y="318"/>
                  </a:lnTo>
                  <a:lnTo>
                    <a:pt x="650" y="292"/>
                  </a:lnTo>
                  <a:lnTo>
                    <a:pt x="656" y="286"/>
                  </a:lnTo>
                  <a:lnTo>
                    <a:pt x="658" y="274"/>
                  </a:lnTo>
                  <a:lnTo>
                    <a:pt x="670" y="262"/>
                  </a:lnTo>
                  <a:lnTo>
                    <a:pt x="672" y="258"/>
                  </a:lnTo>
                  <a:lnTo>
                    <a:pt x="670" y="256"/>
                  </a:lnTo>
                  <a:lnTo>
                    <a:pt x="666" y="252"/>
                  </a:lnTo>
                  <a:lnTo>
                    <a:pt x="664" y="250"/>
                  </a:lnTo>
                  <a:lnTo>
                    <a:pt x="660" y="250"/>
                  </a:lnTo>
                  <a:lnTo>
                    <a:pt x="660" y="248"/>
                  </a:lnTo>
                  <a:lnTo>
                    <a:pt x="634" y="252"/>
                  </a:lnTo>
                  <a:lnTo>
                    <a:pt x="630" y="246"/>
                  </a:lnTo>
                  <a:lnTo>
                    <a:pt x="620" y="250"/>
                  </a:lnTo>
                  <a:lnTo>
                    <a:pt x="614" y="258"/>
                  </a:lnTo>
                  <a:lnTo>
                    <a:pt x="610" y="268"/>
                  </a:lnTo>
                  <a:lnTo>
                    <a:pt x="610" y="278"/>
                  </a:lnTo>
                  <a:lnTo>
                    <a:pt x="610" y="280"/>
                  </a:lnTo>
                  <a:lnTo>
                    <a:pt x="608" y="286"/>
                  </a:lnTo>
                  <a:lnTo>
                    <a:pt x="604" y="292"/>
                  </a:lnTo>
                  <a:lnTo>
                    <a:pt x="602" y="296"/>
                  </a:lnTo>
                  <a:lnTo>
                    <a:pt x="598" y="300"/>
                  </a:lnTo>
                  <a:lnTo>
                    <a:pt x="594" y="302"/>
                  </a:lnTo>
                  <a:lnTo>
                    <a:pt x="592" y="304"/>
                  </a:lnTo>
                  <a:lnTo>
                    <a:pt x="584" y="316"/>
                  </a:lnTo>
                  <a:lnTo>
                    <a:pt x="580" y="332"/>
                  </a:lnTo>
                  <a:lnTo>
                    <a:pt x="580" y="350"/>
                  </a:lnTo>
                  <a:lnTo>
                    <a:pt x="582" y="364"/>
                  </a:lnTo>
                  <a:lnTo>
                    <a:pt x="582" y="370"/>
                  </a:lnTo>
                  <a:lnTo>
                    <a:pt x="584" y="374"/>
                  </a:lnTo>
                  <a:lnTo>
                    <a:pt x="586" y="376"/>
                  </a:lnTo>
                  <a:lnTo>
                    <a:pt x="586" y="382"/>
                  </a:lnTo>
                  <a:lnTo>
                    <a:pt x="588" y="386"/>
                  </a:lnTo>
                  <a:lnTo>
                    <a:pt x="590" y="392"/>
                  </a:lnTo>
                  <a:lnTo>
                    <a:pt x="590" y="396"/>
                  </a:lnTo>
                  <a:lnTo>
                    <a:pt x="590" y="400"/>
                  </a:lnTo>
                  <a:lnTo>
                    <a:pt x="588" y="402"/>
                  </a:lnTo>
                  <a:lnTo>
                    <a:pt x="586" y="404"/>
                  </a:lnTo>
                  <a:lnTo>
                    <a:pt x="584" y="404"/>
                  </a:lnTo>
                  <a:lnTo>
                    <a:pt x="552" y="374"/>
                  </a:lnTo>
                  <a:lnTo>
                    <a:pt x="516" y="370"/>
                  </a:lnTo>
                  <a:lnTo>
                    <a:pt x="512" y="380"/>
                  </a:lnTo>
                  <a:lnTo>
                    <a:pt x="516" y="388"/>
                  </a:lnTo>
                  <a:lnTo>
                    <a:pt x="516" y="404"/>
                  </a:lnTo>
                  <a:lnTo>
                    <a:pt x="494" y="420"/>
                  </a:lnTo>
                  <a:lnTo>
                    <a:pt x="496" y="410"/>
                  </a:lnTo>
                  <a:lnTo>
                    <a:pt x="496" y="402"/>
                  </a:lnTo>
                  <a:lnTo>
                    <a:pt x="498" y="398"/>
                  </a:lnTo>
                  <a:lnTo>
                    <a:pt x="498" y="396"/>
                  </a:lnTo>
                  <a:lnTo>
                    <a:pt x="490" y="396"/>
                  </a:lnTo>
                  <a:lnTo>
                    <a:pt x="482" y="404"/>
                  </a:lnTo>
                  <a:lnTo>
                    <a:pt x="478" y="414"/>
                  </a:lnTo>
                  <a:lnTo>
                    <a:pt x="456" y="412"/>
                  </a:lnTo>
                  <a:lnTo>
                    <a:pt x="448" y="412"/>
                  </a:lnTo>
                  <a:lnTo>
                    <a:pt x="442" y="414"/>
                  </a:lnTo>
                  <a:lnTo>
                    <a:pt x="438" y="416"/>
                  </a:lnTo>
                  <a:lnTo>
                    <a:pt x="434" y="418"/>
                  </a:lnTo>
                  <a:lnTo>
                    <a:pt x="432" y="420"/>
                  </a:lnTo>
                  <a:lnTo>
                    <a:pt x="432" y="400"/>
                  </a:lnTo>
                  <a:lnTo>
                    <a:pt x="426" y="400"/>
                  </a:lnTo>
                  <a:lnTo>
                    <a:pt x="420" y="404"/>
                  </a:lnTo>
                  <a:lnTo>
                    <a:pt x="410" y="410"/>
                  </a:lnTo>
                  <a:lnTo>
                    <a:pt x="400" y="416"/>
                  </a:lnTo>
                  <a:lnTo>
                    <a:pt x="392" y="420"/>
                  </a:lnTo>
                  <a:lnTo>
                    <a:pt x="390" y="422"/>
                  </a:lnTo>
                  <a:lnTo>
                    <a:pt x="372" y="428"/>
                  </a:lnTo>
                  <a:lnTo>
                    <a:pt x="360" y="436"/>
                  </a:lnTo>
                  <a:lnTo>
                    <a:pt x="352" y="448"/>
                  </a:lnTo>
                  <a:lnTo>
                    <a:pt x="350" y="456"/>
                  </a:lnTo>
                  <a:lnTo>
                    <a:pt x="350" y="458"/>
                  </a:lnTo>
                  <a:lnTo>
                    <a:pt x="348" y="466"/>
                  </a:lnTo>
                  <a:lnTo>
                    <a:pt x="348" y="470"/>
                  </a:lnTo>
                  <a:lnTo>
                    <a:pt x="346" y="470"/>
                  </a:lnTo>
                  <a:lnTo>
                    <a:pt x="344" y="472"/>
                  </a:lnTo>
                  <a:lnTo>
                    <a:pt x="342" y="470"/>
                  </a:lnTo>
                  <a:lnTo>
                    <a:pt x="340" y="470"/>
                  </a:lnTo>
                  <a:lnTo>
                    <a:pt x="340" y="468"/>
                  </a:lnTo>
                  <a:lnTo>
                    <a:pt x="338" y="466"/>
                  </a:lnTo>
                  <a:lnTo>
                    <a:pt x="324" y="460"/>
                  </a:lnTo>
                  <a:lnTo>
                    <a:pt x="324" y="446"/>
                  </a:lnTo>
                  <a:lnTo>
                    <a:pt x="330" y="440"/>
                  </a:lnTo>
                  <a:lnTo>
                    <a:pt x="334" y="436"/>
                  </a:lnTo>
                  <a:lnTo>
                    <a:pt x="336" y="432"/>
                  </a:lnTo>
                  <a:lnTo>
                    <a:pt x="336" y="428"/>
                  </a:lnTo>
                  <a:lnTo>
                    <a:pt x="336" y="426"/>
                  </a:lnTo>
                  <a:lnTo>
                    <a:pt x="336" y="424"/>
                  </a:lnTo>
                  <a:lnTo>
                    <a:pt x="334" y="424"/>
                  </a:lnTo>
                  <a:lnTo>
                    <a:pt x="334" y="418"/>
                  </a:lnTo>
                  <a:lnTo>
                    <a:pt x="330" y="414"/>
                  </a:lnTo>
                  <a:lnTo>
                    <a:pt x="328" y="410"/>
                  </a:lnTo>
                  <a:lnTo>
                    <a:pt x="322" y="408"/>
                  </a:lnTo>
                  <a:lnTo>
                    <a:pt x="318" y="406"/>
                  </a:lnTo>
                  <a:lnTo>
                    <a:pt x="314" y="404"/>
                  </a:lnTo>
                  <a:lnTo>
                    <a:pt x="310" y="404"/>
                  </a:lnTo>
                  <a:lnTo>
                    <a:pt x="308" y="404"/>
                  </a:lnTo>
                  <a:lnTo>
                    <a:pt x="306" y="404"/>
                  </a:lnTo>
                  <a:lnTo>
                    <a:pt x="304" y="406"/>
                  </a:lnTo>
                  <a:lnTo>
                    <a:pt x="300" y="406"/>
                  </a:lnTo>
                  <a:lnTo>
                    <a:pt x="296" y="408"/>
                  </a:lnTo>
                  <a:lnTo>
                    <a:pt x="292" y="408"/>
                  </a:lnTo>
                  <a:lnTo>
                    <a:pt x="290" y="408"/>
                  </a:lnTo>
                  <a:lnTo>
                    <a:pt x="288" y="408"/>
                  </a:lnTo>
                  <a:lnTo>
                    <a:pt x="300" y="416"/>
                  </a:lnTo>
                  <a:lnTo>
                    <a:pt x="300" y="440"/>
                  </a:lnTo>
                  <a:lnTo>
                    <a:pt x="300" y="454"/>
                  </a:lnTo>
                  <a:lnTo>
                    <a:pt x="302" y="454"/>
                  </a:lnTo>
                  <a:lnTo>
                    <a:pt x="302" y="456"/>
                  </a:lnTo>
                  <a:lnTo>
                    <a:pt x="304" y="460"/>
                  </a:lnTo>
                  <a:lnTo>
                    <a:pt x="306" y="462"/>
                  </a:lnTo>
                  <a:lnTo>
                    <a:pt x="306" y="464"/>
                  </a:lnTo>
                  <a:lnTo>
                    <a:pt x="308" y="466"/>
                  </a:lnTo>
                  <a:lnTo>
                    <a:pt x="306" y="476"/>
                  </a:lnTo>
                  <a:lnTo>
                    <a:pt x="306" y="482"/>
                  </a:lnTo>
                  <a:lnTo>
                    <a:pt x="304" y="486"/>
                  </a:lnTo>
                  <a:lnTo>
                    <a:pt x="302" y="490"/>
                  </a:lnTo>
                  <a:lnTo>
                    <a:pt x="292" y="486"/>
                  </a:lnTo>
                  <a:lnTo>
                    <a:pt x="284" y="480"/>
                  </a:lnTo>
                  <a:lnTo>
                    <a:pt x="278" y="480"/>
                  </a:lnTo>
                  <a:lnTo>
                    <a:pt x="262" y="498"/>
                  </a:lnTo>
                  <a:lnTo>
                    <a:pt x="246" y="510"/>
                  </a:lnTo>
                  <a:lnTo>
                    <a:pt x="244" y="514"/>
                  </a:lnTo>
                  <a:lnTo>
                    <a:pt x="244" y="518"/>
                  </a:lnTo>
                  <a:lnTo>
                    <a:pt x="248" y="522"/>
                  </a:lnTo>
                  <a:lnTo>
                    <a:pt x="250" y="524"/>
                  </a:lnTo>
                  <a:lnTo>
                    <a:pt x="254" y="528"/>
                  </a:lnTo>
                  <a:lnTo>
                    <a:pt x="256" y="530"/>
                  </a:lnTo>
                  <a:lnTo>
                    <a:pt x="258" y="530"/>
                  </a:lnTo>
                  <a:lnTo>
                    <a:pt x="256" y="538"/>
                  </a:lnTo>
                  <a:lnTo>
                    <a:pt x="232" y="540"/>
                  </a:lnTo>
                  <a:lnTo>
                    <a:pt x="220" y="526"/>
                  </a:lnTo>
                  <a:lnTo>
                    <a:pt x="216" y="514"/>
                  </a:lnTo>
                  <a:lnTo>
                    <a:pt x="206" y="508"/>
                  </a:lnTo>
                  <a:lnTo>
                    <a:pt x="202" y="518"/>
                  </a:lnTo>
                  <a:lnTo>
                    <a:pt x="208" y="534"/>
                  </a:lnTo>
                  <a:lnTo>
                    <a:pt x="218" y="554"/>
                  </a:lnTo>
                  <a:lnTo>
                    <a:pt x="218" y="558"/>
                  </a:lnTo>
                  <a:lnTo>
                    <a:pt x="216" y="560"/>
                  </a:lnTo>
                  <a:lnTo>
                    <a:pt x="216" y="562"/>
                  </a:lnTo>
                  <a:lnTo>
                    <a:pt x="212" y="562"/>
                  </a:lnTo>
                  <a:lnTo>
                    <a:pt x="210" y="560"/>
                  </a:lnTo>
                  <a:lnTo>
                    <a:pt x="208" y="560"/>
                  </a:lnTo>
                  <a:lnTo>
                    <a:pt x="198" y="548"/>
                  </a:lnTo>
                  <a:lnTo>
                    <a:pt x="182" y="540"/>
                  </a:lnTo>
                  <a:lnTo>
                    <a:pt x="182" y="536"/>
                  </a:lnTo>
                  <a:lnTo>
                    <a:pt x="182" y="532"/>
                  </a:lnTo>
                  <a:lnTo>
                    <a:pt x="182" y="528"/>
                  </a:lnTo>
                  <a:lnTo>
                    <a:pt x="182" y="524"/>
                  </a:lnTo>
                  <a:lnTo>
                    <a:pt x="184" y="520"/>
                  </a:lnTo>
                  <a:lnTo>
                    <a:pt x="186" y="518"/>
                  </a:lnTo>
                  <a:lnTo>
                    <a:pt x="186" y="514"/>
                  </a:lnTo>
                  <a:lnTo>
                    <a:pt x="186" y="510"/>
                  </a:lnTo>
                  <a:lnTo>
                    <a:pt x="186" y="508"/>
                  </a:lnTo>
                  <a:lnTo>
                    <a:pt x="186" y="504"/>
                  </a:lnTo>
                  <a:lnTo>
                    <a:pt x="162" y="484"/>
                  </a:lnTo>
                  <a:lnTo>
                    <a:pt x="156" y="468"/>
                  </a:lnTo>
                  <a:lnTo>
                    <a:pt x="176" y="476"/>
                  </a:lnTo>
                  <a:lnTo>
                    <a:pt x="182" y="482"/>
                  </a:lnTo>
                  <a:lnTo>
                    <a:pt x="198" y="488"/>
                  </a:lnTo>
                  <a:lnTo>
                    <a:pt x="210" y="498"/>
                  </a:lnTo>
                  <a:lnTo>
                    <a:pt x="220" y="502"/>
                  </a:lnTo>
                  <a:lnTo>
                    <a:pt x="232" y="500"/>
                  </a:lnTo>
                  <a:lnTo>
                    <a:pt x="242" y="496"/>
                  </a:lnTo>
                  <a:lnTo>
                    <a:pt x="246" y="494"/>
                  </a:lnTo>
                  <a:lnTo>
                    <a:pt x="258" y="480"/>
                  </a:lnTo>
                  <a:lnTo>
                    <a:pt x="266" y="466"/>
                  </a:lnTo>
                  <a:lnTo>
                    <a:pt x="268" y="452"/>
                  </a:lnTo>
                  <a:lnTo>
                    <a:pt x="268" y="446"/>
                  </a:lnTo>
                  <a:lnTo>
                    <a:pt x="266" y="442"/>
                  </a:lnTo>
                  <a:lnTo>
                    <a:pt x="262" y="438"/>
                  </a:lnTo>
                  <a:lnTo>
                    <a:pt x="256" y="436"/>
                  </a:lnTo>
                  <a:lnTo>
                    <a:pt x="252" y="432"/>
                  </a:lnTo>
                  <a:lnTo>
                    <a:pt x="246" y="432"/>
                  </a:lnTo>
                  <a:lnTo>
                    <a:pt x="242" y="430"/>
                  </a:lnTo>
                  <a:lnTo>
                    <a:pt x="238" y="430"/>
                  </a:lnTo>
                  <a:lnTo>
                    <a:pt x="236" y="428"/>
                  </a:lnTo>
                  <a:lnTo>
                    <a:pt x="230" y="412"/>
                  </a:lnTo>
                  <a:lnTo>
                    <a:pt x="218" y="396"/>
                  </a:lnTo>
                  <a:lnTo>
                    <a:pt x="204" y="388"/>
                  </a:lnTo>
                  <a:lnTo>
                    <a:pt x="190" y="384"/>
                  </a:lnTo>
                  <a:lnTo>
                    <a:pt x="176" y="382"/>
                  </a:lnTo>
                  <a:lnTo>
                    <a:pt x="168" y="382"/>
                  </a:lnTo>
                  <a:lnTo>
                    <a:pt x="164" y="382"/>
                  </a:lnTo>
                  <a:lnTo>
                    <a:pt x="162" y="380"/>
                  </a:lnTo>
                  <a:lnTo>
                    <a:pt x="160" y="376"/>
                  </a:lnTo>
                  <a:lnTo>
                    <a:pt x="156" y="374"/>
                  </a:lnTo>
                  <a:lnTo>
                    <a:pt x="154" y="372"/>
                  </a:lnTo>
                  <a:lnTo>
                    <a:pt x="150" y="372"/>
                  </a:lnTo>
                  <a:lnTo>
                    <a:pt x="150" y="370"/>
                  </a:lnTo>
                  <a:lnTo>
                    <a:pt x="152" y="364"/>
                  </a:lnTo>
                  <a:lnTo>
                    <a:pt x="162" y="368"/>
                  </a:lnTo>
                  <a:lnTo>
                    <a:pt x="168" y="364"/>
                  </a:lnTo>
                  <a:lnTo>
                    <a:pt x="148" y="354"/>
                  </a:lnTo>
                  <a:lnTo>
                    <a:pt x="140" y="364"/>
                  </a:lnTo>
                  <a:lnTo>
                    <a:pt x="132" y="364"/>
                  </a:lnTo>
                  <a:lnTo>
                    <a:pt x="132" y="370"/>
                  </a:lnTo>
                  <a:lnTo>
                    <a:pt x="130" y="374"/>
                  </a:lnTo>
                  <a:lnTo>
                    <a:pt x="128" y="378"/>
                  </a:lnTo>
                  <a:lnTo>
                    <a:pt x="124" y="380"/>
                  </a:lnTo>
                  <a:lnTo>
                    <a:pt x="122" y="382"/>
                  </a:lnTo>
                  <a:lnTo>
                    <a:pt x="120" y="384"/>
                  </a:lnTo>
                  <a:lnTo>
                    <a:pt x="118" y="384"/>
                  </a:lnTo>
                  <a:lnTo>
                    <a:pt x="110" y="402"/>
                  </a:lnTo>
                  <a:lnTo>
                    <a:pt x="110" y="420"/>
                  </a:lnTo>
                  <a:lnTo>
                    <a:pt x="130" y="440"/>
                  </a:lnTo>
                  <a:lnTo>
                    <a:pt x="130" y="470"/>
                  </a:lnTo>
                  <a:lnTo>
                    <a:pt x="118" y="484"/>
                  </a:lnTo>
                  <a:lnTo>
                    <a:pt x="126" y="502"/>
                  </a:lnTo>
                  <a:lnTo>
                    <a:pt x="122" y="556"/>
                  </a:lnTo>
                  <a:lnTo>
                    <a:pt x="122" y="562"/>
                  </a:lnTo>
                  <a:lnTo>
                    <a:pt x="122" y="568"/>
                  </a:lnTo>
                  <a:lnTo>
                    <a:pt x="124" y="572"/>
                  </a:lnTo>
                  <a:lnTo>
                    <a:pt x="126" y="574"/>
                  </a:lnTo>
                  <a:lnTo>
                    <a:pt x="126" y="576"/>
                  </a:lnTo>
                  <a:lnTo>
                    <a:pt x="132" y="592"/>
                  </a:lnTo>
                  <a:lnTo>
                    <a:pt x="134" y="606"/>
                  </a:lnTo>
                  <a:lnTo>
                    <a:pt x="132" y="614"/>
                  </a:lnTo>
                  <a:lnTo>
                    <a:pt x="130" y="616"/>
                  </a:lnTo>
                  <a:lnTo>
                    <a:pt x="96" y="650"/>
                  </a:lnTo>
                  <a:lnTo>
                    <a:pt x="100" y="654"/>
                  </a:lnTo>
                  <a:lnTo>
                    <a:pt x="106" y="658"/>
                  </a:lnTo>
                  <a:lnTo>
                    <a:pt x="110" y="660"/>
                  </a:lnTo>
                  <a:lnTo>
                    <a:pt x="116" y="662"/>
                  </a:lnTo>
                  <a:lnTo>
                    <a:pt x="122" y="662"/>
                  </a:lnTo>
                  <a:lnTo>
                    <a:pt x="124" y="662"/>
                  </a:lnTo>
                  <a:lnTo>
                    <a:pt x="126" y="662"/>
                  </a:lnTo>
                  <a:lnTo>
                    <a:pt x="122" y="662"/>
                  </a:lnTo>
                  <a:lnTo>
                    <a:pt x="118" y="664"/>
                  </a:lnTo>
                  <a:lnTo>
                    <a:pt x="114" y="666"/>
                  </a:lnTo>
                  <a:lnTo>
                    <a:pt x="112" y="668"/>
                  </a:lnTo>
                  <a:lnTo>
                    <a:pt x="110" y="668"/>
                  </a:lnTo>
                  <a:lnTo>
                    <a:pt x="104" y="668"/>
                  </a:lnTo>
                  <a:lnTo>
                    <a:pt x="98" y="670"/>
                  </a:lnTo>
                  <a:lnTo>
                    <a:pt x="94" y="672"/>
                  </a:lnTo>
                  <a:lnTo>
                    <a:pt x="90" y="674"/>
                  </a:lnTo>
                  <a:lnTo>
                    <a:pt x="86" y="676"/>
                  </a:lnTo>
                  <a:lnTo>
                    <a:pt x="84" y="678"/>
                  </a:lnTo>
                  <a:lnTo>
                    <a:pt x="78" y="674"/>
                  </a:lnTo>
                  <a:lnTo>
                    <a:pt x="68" y="672"/>
                  </a:lnTo>
                  <a:lnTo>
                    <a:pt x="60" y="672"/>
                  </a:lnTo>
                  <a:lnTo>
                    <a:pt x="54" y="674"/>
                  </a:lnTo>
                  <a:lnTo>
                    <a:pt x="50" y="678"/>
                  </a:lnTo>
                  <a:lnTo>
                    <a:pt x="46" y="680"/>
                  </a:lnTo>
                  <a:lnTo>
                    <a:pt x="44" y="682"/>
                  </a:lnTo>
                  <a:lnTo>
                    <a:pt x="44" y="684"/>
                  </a:lnTo>
                  <a:lnTo>
                    <a:pt x="42" y="686"/>
                  </a:lnTo>
                  <a:lnTo>
                    <a:pt x="40" y="690"/>
                  </a:lnTo>
                  <a:lnTo>
                    <a:pt x="40" y="694"/>
                  </a:lnTo>
                  <a:lnTo>
                    <a:pt x="40" y="698"/>
                  </a:lnTo>
                  <a:lnTo>
                    <a:pt x="40" y="702"/>
                  </a:lnTo>
                  <a:lnTo>
                    <a:pt x="40" y="704"/>
                  </a:lnTo>
                  <a:lnTo>
                    <a:pt x="40" y="706"/>
                  </a:lnTo>
                  <a:lnTo>
                    <a:pt x="46" y="710"/>
                  </a:lnTo>
                  <a:lnTo>
                    <a:pt x="48" y="720"/>
                  </a:lnTo>
                  <a:lnTo>
                    <a:pt x="48" y="726"/>
                  </a:lnTo>
                  <a:lnTo>
                    <a:pt x="48" y="730"/>
                  </a:lnTo>
                  <a:lnTo>
                    <a:pt x="46" y="734"/>
                  </a:lnTo>
                  <a:lnTo>
                    <a:pt x="46" y="736"/>
                  </a:lnTo>
                  <a:lnTo>
                    <a:pt x="44" y="738"/>
                  </a:lnTo>
                  <a:lnTo>
                    <a:pt x="42" y="738"/>
                  </a:lnTo>
                  <a:lnTo>
                    <a:pt x="38" y="736"/>
                  </a:lnTo>
                  <a:lnTo>
                    <a:pt x="34" y="734"/>
                  </a:lnTo>
                  <a:lnTo>
                    <a:pt x="30" y="732"/>
                  </a:lnTo>
                  <a:lnTo>
                    <a:pt x="30" y="730"/>
                  </a:lnTo>
                  <a:lnTo>
                    <a:pt x="28" y="730"/>
                  </a:lnTo>
                  <a:lnTo>
                    <a:pt x="20" y="722"/>
                  </a:lnTo>
                  <a:lnTo>
                    <a:pt x="8" y="736"/>
                  </a:lnTo>
                  <a:lnTo>
                    <a:pt x="4" y="738"/>
                  </a:lnTo>
                  <a:lnTo>
                    <a:pt x="4" y="744"/>
                  </a:lnTo>
                  <a:lnTo>
                    <a:pt x="2" y="750"/>
                  </a:lnTo>
                  <a:lnTo>
                    <a:pt x="2" y="756"/>
                  </a:lnTo>
                  <a:lnTo>
                    <a:pt x="0" y="764"/>
                  </a:lnTo>
                  <a:lnTo>
                    <a:pt x="0" y="778"/>
                  </a:lnTo>
                  <a:lnTo>
                    <a:pt x="2" y="780"/>
                  </a:lnTo>
                  <a:lnTo>
                    <a:pt x="4" y="782"/>
                  </a:lnTo>
                  <a:lnTo>
                    <a:pt x="8" y="782"/>
                  </a:lnTo>
                  <a:lnTo>
                    <a:pt x="14" y="782"/>
                  </a:lnTo>
                  <a:lnTo>
                    <a:pt x="18" y="782"/>
                  </a:lnTo>
                  <a:lnTo>
                    <a:pt x="20" y="780"/>
                  </a:lnTo>
                  <a:lnTo>
                    <a:pt x="22" y="780"/>
                  </a:lnTo>
                  <a:lnTo>
                    <a:pt x="22" y="782"/>
                  </a:lnTo>
                  <a:lnTo>
                    <a:pt x="24" y="784"/>
                  </a:lnTo>
                  <a:lnTo>
                    <a:pt x="26" y="786"/>
                  </a:lnTo>
                  <a:lnTo>
                    <a:pt x="30" y="788"/>
                  </a:lnTo>
                  <a:lnTo>
                    <a:pt x="32" y="790"/>
                  </a:lnTo>
                  <a:lnTo>
                    <a:pt x="34" y="792"/>
                  </a:lnTo>
                  <a:lnTo>
                    <a:pt x="36" y="796"/>
                  </a:lnTo>
                  <a:lnTo>
                    <a:pt x="38" y="802"/>
                  </a:lnTo>
                  <a:lnTo>
                    <a:pt x="40" y="806"/>
                  </a:lnTo>
                  <a:lnTo>
                    <a:pt x="42" y="810"/>
                  </a:lnTo>
                  <a:lnTo>
                    <a:pt x="44" y="814"/>
                  </a:lnTo>
                  <a:lnTo>
                    <a:pt x="46" y="820"/>
                  </a:lnTo>
                  <a:lnTo>
                    <a:pt x="44" y="824"/>
                  </a:lnTo>
                  <a:lnTo>
                    <a:pt x="42" y="828"/>
                  </a:lnTo>
                  <a:lnTo>
                    <a:pt x="40" y="830"/>
                  </a:lnTo>
                  <a:lnTo>
                    <a:pt x="38" y="832"/>
                  </a:lnTo>
                  <a:lnTo>
                    <a:pt x="36" y="832"/>
                  </a:lnTo>
                  <a:lnTo>
                    <a:pt x="40" y="834"/>
                  </a:lnTo>
                  <a:lnTo>
                    <a:pt x="42" y="838"/>
                  </a:lnTo>
                  <a:lnTo>
                    <a:pt x="46" y="842"/>
                  </a:lnTo>
                  <a:lnTo>
                    <a:pt x="50" y="846"/>
                  </a:lnTo>
                  <a:lnTo>
                    <a:pt x="52" y="852"/>
                  </a:lnTo>
                  <a:lnTo>
                    <a:pt x="54" y="856"/>
                  </a:lnTo>
                  <a:lnTo>
                    <a:pt x="56" y="858"/>
                  </a:lnTo>
                  <a:lnTo>
                    <a:pt x="56" y="860"/>
                  </a:lnTo>
                  <a:lnTo>
                    <a:pt x="58" y="866"/>
                  </a:lnTo>
                  <a:lnTo>
                    <a:pt x="60" y="872"/>
                  </a:lnTo>
                  <a:lnTo>
                    <a:pt x="62" y="874"/>
                  </a:lnTo>
                  <a:lnTo>
                    <a:pt x="62" y="876"/>
                  </a:lnTo>
                  <a:lnTo>
                    <a:pt x="60" y="878"/>
                  </a:lnTo>
                  <a:lnTo>
                    <a:pt x="38" y="892"/>
                  </a:lnTo>
                  <a:lnTo>
                    <a:pt x="38" y="894"/>
                  </a:lnTo>
                  <a:lnTo>
                    <a:pt x="36" y="894"/>
                  </a:lnTo>
                  <a:lnTo>
                    <a:pt x="34" y="894"/>
                  </a:lnTo>
                  <a:lnTo>
                    <a:pt x="32" y="892"/>
                  </a:lnTo>
                  <a:lnTo>
                    <a:pt x="32" y="894"/>
                  </a:lnTo>
                  <a:lnTo>
                    <a:pt x="30" y="898"/>
                  </a:lnTo>
                  <a:lnTo>
                    <a:pt x="28" y="902"/>
                  </a:lnTo>
                  <a:lnTo>
                    <a:pt x="30" y="906"/>
                  </a:lnTo>
                  <a:lnTo>
                    <a:pt x="30" y="908"/>
                  </a:lnTo>
                  <a:lnTo>
                    <a:pt x="32" y="908"/>
                  </a:lnTo>
                  <a:lnTo>
                    <a:pt x="28" y="908"/>
                  </a:lnTo>
                  <a:lnTo>
                    <a:pt x="26" y="910"/>
                  </a:lnTo>
                  <a:lnTo>
                    <a:pt x="24" y="910"/>
                  </a:lnTo>
                  <a:lnTo>
                    <a:pt x="22" y="912"/>
                  </a:lnTo>
                  <a:lnTo>
                    <a:pt x="28" y="918"/>
                  </a:lnTo>
                  <a:lnTo>
                    <a:pt x="30" y="916"/>
                  </a:lnTo>
                  <a:lnTo>
                    <a:pt x="34" y="914"/>
                  </a:lnTo>
                  <a:lnTo>
                    <a:pt x="40" y="914"/>
                  </a:lnTo>
                  <a:lnTo>
                    <a:pt x="46" y="914"/>
                  </a:lnTo>
                  <a:lnTo>
                    <a:pt x="50" y="914"/>
                  </a:lnTo>
                  <a:lnTo>
                    <a:pt x="56" y="916"/>
                  </a:lnTo>
                  <a:lnTo>
                    <a:pt x="58" y="916"/>
                  </a:lnTo>
                  <a:lnTo>
                    <a:pt x="60" y="918"/>
                  </a:lnTo>
                  <a:lnTo>
                    <a:pt x="64" y="918"/>
                  </a:lnTo>
                  <a:lnTo>
                    <a:pt x="68" y="918"/>
                  </a:lnTo>
                  <a:lnTo>
                    <a:pt x="74" y="918"/>
                  </a:lnTo>
                  <a:lnTo>
                    <a:pt x="76" y="916"/>
                  </a:lnTo>
                  <a:lnTo>
                    <a:pt x="78" y="916"/>
                  </a:lnTo>
                  <a:lnTo>
                    <a:pt x="80" y="912"/>
                  </a:lnTo>
                  <a:lnTo>
                    <a:pt x="84" y="914"/>
                  </a:lnTo>
                  <a:lnTo>
                    <a:pt x="88" y="916"/>
                  </a:lnTo>
                  <a:lnTo>
                    <a:pt x="92" y="918"/>
                  </a:lnTo>
                  <a:lnTo>
                    <a:pt x="96" y="922"/>
                  </a:lnTo>
                  <a:lnTo>
                    <a:pt x="100" y="926"/>
                  </a:lnTo>
                  <a:lnTo>
                    <a:pt x="100" y="928"/>
                  </a:lnTo>
                  <a:lnTo>
                    <a:pt x="102" y="930"/>
                  </a:lnTo>
                  <a:lnTo>
                    <a:pt x="104" y="934"/>
                  </a:lnTo>
                  <a:lnTo>
                    <a:pt x="106" y="940"/>
                  </a:lnTo>
                  <a:lnTo>
                    <a:pt x="106" y="946"/>
                  </a:lnTo>
                  <a:lnTo>
                    <a:pt x="106" y="952"/>
                  </a:lnTo>
                  <a:lnTo>
                    <a:pt x="104" y="960"/>
                  </a:lnTo>
                  <a:lnTo>
                    <a:pt x="104" y="966"/>
                  </a:lnTo>
                  <a:lnTo>
                    <a:pt x="104" y="970"/>
                  </a:lnTo>
                  <a:lnTo>
                    <a:pt x="106" y="972"/>
                  </a:lnTo>
                  <a:lnTo>
                    <a:pt x="108" y="974"/>
                  </a:lnTo>
                  <a:lnTo>
                    <a:pt x="110" y="976"/>
                  </a:lnTo>
                  <a:lnTo>
                    <a:pt x="112" y="972"/>
                  </a:lnTo>
                  <a:lnTo>
                    <a:pt x="114" y="970"/>
                  </a:lnTo>
                  <a:lnTo>
                    <a:pt x="116" y="970"/>
                  </a:lnTo>
                  <a:lnTo>
                    <a:pt x="120" y="968"/>
                  </a:lnTo>
                  <a:lnTo>
                    <a:pt x="124" y="966"/>
                  </a:lnTo>
                  <a:lnTo>
                    <a:pt x="128" y="966"/>
                  </a:lnTo>
                  <a:lnTo>
                    <a:pt x="130" y="966"/>
                  </a:lnTo>
                  <a:lnTo>
                    <a:pt x="140" y="964"/>
                  </a:lnTo>
                  <a:lnTo>
                    <a:pt x="150" y="968"/>
                  </a:lnTo>
                  <a:lnTo>
                    <a:pt x="158" y="972"/>
                  </a:lnTo>
                  <a:lnTo>
                    <a:pt x="162" y="974"/>
                  </a:lnTo>
                  <a:lnTo>
                    <a:pt x="158" y="976"/>
                  </a:lnTo>
                  <a:lnTo>
                    <a:pt x="164" y="976"/>
                  </a:lnTo>
                  <a:lnTo>
                    <a:pt x="170" y="974"/>
                  </a:lnTo>
                  <a:lnTo>
                    <a:pt x="174" y="974"/>
                  </a:lnTo>
                  <a:lnTo>
                    <a:pt x="176" y="976"/>
                  </a:lnTo>
                  <a:lnTo>
                    <a:pt x="180" y="976"/>
                  </a:lnTo>
                  <a:lnTo>
                    <a:pt x="180" y="978"/>
                  </a:lnTo>
                  <a:lnTo>
                    <a:pt x="182" y="978"/>
                  </a:lnTo>
                  <a:lnTo>
                    <a:pt x="180" y="978"/>
                  </a:lnTo>
                  <a:lnTo>
                    <a:pt x="178" y="980"/>
                  </a:lnTo>
                  <a:lnTo>
                    <a:pt x="176" y="984"/>
                  </a:lnTo>
                  <a:lnTo>
                    <a:pt x="174" y="986"/>
                  </a:lnTo>
                  <a:lnTo>
                    <a:pt x="174" y="988"/>
                  </a:lnTo>
                  <a:lnTo>
                    <a:pt x="174" y="990"/>
                  </a:lnTo>
                  <a:lnTo>
                    <a:pt x="174" y="992"/>
                  </a:lnTo>
                  <a:lnTo>
                    <a:pt x="174" y="998"/>
                  </a:lnTo>
                  <a:lnTo>
                    <a:pt x="178" y="1000"/>
                  </a:lnTo>
                  <a:lnTo>
                    <a:pt x="182" y="998"/>
                  </a:lnTo>
                  <a:lnTo>
                    <a:pt x="186" y="996"/>
                  </a:lnTo>
                  <a:lnTo>
                    <a:pt x="190" y="992"/>
                  </a:lnTo>
                  <a:lnTo>
                    <a:pt x="192" y="988"/>
                  </a:lnTo>
                  <a:lnTo>
                    <a:pt x="194" y="986"/>
                  </a:lnTo>
                  <a:lnTo>
                    <a:pt x="194" y="984"/>
                  </a:lnTo>
                  <a:lnTo>
                    <a:pt x="192" y="984"/>
                  </a:lnTo>
                  <a:lnTo>
                    <a:pt x="190" y="982"/>
                  </a:lnTo>
                  <a:lnTo>
                    <a:pt x="188" y="980"/>
                  </a:lnTo>
                  <a:lnTo>
                    <a:pt x="186" y="978"/>
                  </a:lnTo>
                  <a:lnTo>
                    <a:pt x="186" y="974"/>
                  </a:lnTo>
                  <a:lnTo>
                    <a:pt x="186" y="972"/>
                  </a:lnTo>
                  <a:lnTo>
                    <a:pt x="186" y="970"/>
                  </a:lnTo>
                  <a:lnTo>
                    <a:pt x="188" y="966"/>
                  </a:lnTo>
                  <a:lnTo>
                    <a:pt x="192" y="964"/>
                  </a:lnTo>
                  <a:lnTo>
                    <a:pt x="196" y="962"/>
                  </a:lnTo>
                  <a:lnTo>
                    <a:pt x="200" y="960"/>
                  </a:lnTo>
                  <a:lnTo>
                    <a:pt x="202" y="960"/>
                  </a:lnTo>
                  <a:lnTo>
                    <a:pt x="206" y="958"/>
                  </a:lnTo>
                  <a:lnTo>
                    <a:pt x="210" y="960"/>
                  </a:lnTo>
                  <a:lnTo>
                    <a:pt x="214" y="962"/>
                  </a:lnTo>
                  <a:lnTo>
                    <a:pt x="216" y="968"/>
                  </a:lnTo>
                  <a:lnTo>
                    <a:pt x="216" y="972"/>
                  </a:lnTo>
                  <a:lnTo>
                    <a:pt x="214" y="974"/>
                  </a:lnTo>
                  <a:lnTo>
                    <a:pt x="212" y="974"/>
                  </a:lnTo>
                  <a:lnTo>
                    <a:pt x="210" y="976"/>
                  </a:lnTo>
                  <a:lnTo>
                    <a:pt x="206" y="976"/>
                  </a:lnTo>
                  <a:lnTo>
                    <a:pt x="202" y="976"/>
                  </a:lnTo>
                  <a:lnTo>
                    <a:pt x="200" y="978"/>
                  </a:lnTo>
                  <a:lnTo>
                    <a:pt x="200" y="980"/>
                  </a:lnTo>
                  <a:lnTo>
                    <a:pt x="198" y="984"/>
                  </a:lnTo>
                  <a:lnTo>
                    <a:pt x="200" y="988"/>
                  </a:lnTo>
                  <a:lnTo>
                    <a:pt x="200" y="990"/>
                  </a:lnTo>
                  <a:lnTo>
                    <a:pt x="202" y="992"/>
                  </a:lnTo>
                  <a:lnTo>
                    <a:pt x="204" y="994"/>
                  </a:lnTo>
                  <a:lnTo>
                    <a:pt x="208" y="996"/>
                  </a:lnTo>
                  <a:lnTo>
                    <a:pt x="210" y="998"/>
                  </a:lnTo>
                  <a:lnTo>
                    <a:pt x="214" y="1000"/>
                  </a:lnTo>
                  <a:lnTo>
                    <a:pt x="216" y="1002"/>
                  </a:lnTo>
                  <a:lnTo>
                    <a:pt x="218" y="1002"/>
                  </a:lnTo>
                  <a:lnTo>
                    <a:pt x="218" y="1004"/>
                  </a:lnTo>
                  <a:lnTo>
                    <a:pt x="220" y="1008"/>
                  </a:lnTo>
                  <a:lnTo>
                    <a:pt x="222" y="1010"/>
                  </a:lnTo>
                  <a:lnTo>
                    <a:pt x="224" y="1012"/>
                  </a:lnTo>
                  <a:lnTo>
                    <a:pt x="226" y="1014"/>
                  </a:lnTo>
                  <a:lnTo>
                    <a:pt x="228" y="1014"/>
                  </a:lnTo>
                  <a:lnTo>
                    <a:pt x="228" y="1016"/>
                  </a:lnTo>
                  <a:lnTo>
                    <a:pt x="232" y="1018"/>
                  </a:lnTo>
                  <a:lnTo>
                    <a:pt x="236" y="1020"/>
                  </a:lnTo>
                  <a:lnTo>
                    <a:pt x="242" y="1024"/>
                  </a:lnTo>
                  <a:lnTo>
                    <a:pt x="246" y="1028"/>
                  </a:lnTo>
                  <a:lnTo>
                    <a:pt x="250" y="1030"/>
                  </a:lnTo>
                  <a:lnTo>
                    <a:pt x="254" y="1032"/>
                  </a:lnTo>
                  <a:lnTo>
                    <a:pt x="256" y="1040"/>
                  </a:lnTo>
                  <a:lnTo>
                    <a:pt x="256" y="1046"/>
                  </a:lnTo>
                  <a:lnTo>
                    <a:pt x="256" y="1052"/>
                  </a:lnTo>
                  <a:lnTo>
                    <a:pt x="252" y="1058"/>
                  </a:lnTo>
                  <a:lnTo>
                    <a:pt x="250" y="1062"/>
                  </a:lnTo>
                  <a:lnTo>
                    <a:pt x="252" y="1064"/>
                  </a:lnTo>
                  <a:lnTo>
                    <a:pt x="256" y="1066"/>
                  </a:lnTo>
                  <a:lnTo>
                    <a:pt x="260" y="1068"/>
                  </a:lnTo>
                  <a:lnTo>
                    <a:pt x="264" y="1070"/>
                  </a:lnTo>
                  <a:lnTo>
                    <a:pt x="266" y="1072"/>
                  </a:lnTo>
                  <a:lnTo>
                    <a:pt x="268" y="1072"/>
                  </a:lnTo>
                  <a:lnTo>
                    <a:pt x="270" y="1074"/>
                  </a:lnTo>
                  <a:lnTo>
                    <a:pt x="274" y="1076"/>
                  </a:lnTo>
                  <a:lnTo>
                    <a:pt x="278" y="1080"/>
                  </a:lnTo>
                  <a:lnTo>
                    <a:pt x="282" y="1086"/>
                  </a:lnTo>
                  <a:lnTo>
                    <a:pt x="304" y="1090"/>
                  </a:lnTo>
                  <a:lnTo>
                    <a:pt x="306" y="1092"/>
                  </a:lnTo>
                  <a:lnTo>
                    <a:pt x="310" y="1094"/>
                  </a:lnTo>
                  <a:lnTo>
                    <a:pt x="312" y="1094"/>
                  </a:lnTo>
                  <a:lnTo>
                    <a:pt x="316" y="1092"/>
                  </a:lnTo>
                  <a:lnTo>
                    <a:pt x="318" y="1092"/>
                  </a:lnTo>
                  <a:lnTo>
                    <a:pt x="320" y="1092"/>
                  </a:lnTo>
                  <a:lnTo>
                    <a:pt x="334" y="1076"/>
                  </a:lnTo>
                  <a:lnTo>
                    <a:pt x="336" y="1080"/>
                  </a:lnTo>
                  <a:lnTo>
                    <a:pt x="338" y="1082"/>
                  </a:lnTo>
                  <a:lnTo>
                    <a:pt x="340" y="1086"/>
                  </a:lnTo>
                  <a:lnTo>
                    <a:pt x="344" y="1088"/>
                  </a:lnTo>
                  <a:lnTo>
                    <a:pt x="350" y="1098"/>
                  </a:lnTo>
                  <a:lnTo>
                    <a:pt x="350" y="1096"/>
                  </a:lnTo>
                  <a:lnTo>
                    <a:pt x="348" y="1088"/>
                  </a:lnTo>
                  <a:lnTo>
                    <a:pt x="346" y="1078"/>
                  </a:lnTo>
                  <a:lnTo>
                    <a:pt x="346" y="1070"/>
                  </a:lnTo>
                  <a:lnTo>
                    <a:pt x="346" y="1064"/>
                  </a:lnTo>
                  <a:lnTo>
                    <a:pt x="352" y="1062"/>
                  </a:lnTo>
                  <a:lnTo>
                    <a:pt x="350" y="1060"/>
                  </a:lnTo>
                  <a:lnTo>
                    <a:pt x="348" y="1056"/>
                  </a:lnTo>
                  <a:lnTo>
                    <a:pt x="346" y="1052"/>
                  </a:lnTo>
                  <a:lnTo>
                    <a:pt x="346" y="1048"/>
                  </a:lnTo>
                  <a:lnTo>
                    <a:pt x="344" y="1044"/>
                  </a:lnTo>
                  <a:lnTo>
                    <a:pt x="346" y="1040"/>
                  </a:lnTo>
                  <a:lnTo>
                    <a:pt x="348" y="1036"/>
                  </a:lnTo>
                  <a:lnTo>
                    <a:pt x="350" y="1034"/>
                  </a:lnTo>
                  <a:lnTo>
                    <a:pt x="348" y="1034"/>
                  </a:lnTo>
                  <a:lnTo>
                    <a:pt x="346" y="1032"/>
                  </a:lnTo>
                  <a:lnTo>
                    <a:pt x="342" y="1030"/>
                  </a:lnTo>
                  <a:lnTo>
                    <a:pt x="338" y="1028"/>
                  </a:lnTo>
                  <a:lnTo>
                    <a:pt x="334" y="1022"/>
                  </a:lnTo>
                  <a:lnTo>
                    <a:pt x="332" y="1016"/>
                  </a:lnTo>
                  <a:lnTo>
                    <a:pt x="330" y="1008"/>
                  </a:lnTo>
                  <a:lnTo>
                    <a:pt x="326" y="992"/>
                  </a:lnTo>
                  <a:lnTo>
                    <a:pt x="330" y="976"/>
                  </a:lnTo>
                  <a:lnTo>
                    <a:pt x="334" y="972"/>
                  </a:lnTo>
                  <a:lnTo>
                    <a:pt x="344" y="964"/>
                  </a:lnTo>
                  <a:lnTo>
                    <a:pt x="358" y="956"/>
                  </a:lnTo>
                  <a:lnTo>
                    <a:pt x="378" y="952"/>
                  </a:lnTo>
                  <a:lnTo>
                    <a:pt x="382" y="954"/>
                  </a:lnTo>
                  <a:lnTo>
                    <a:pt x="390" y="956"/>
                  </a:lnTo>
                  <a:lnTo>
                    <a:pt x="400" y="960"/>
                  </a:lnTo>
                  <a:lnTo>
                    <a:pt x="408" y="966"/>
                  </a:lnTo>
                  <a:lnTo>
                    <a:pt x="410" y="976"/>
                  </a:lnTo>
                  <a:lnTo>
                    <a:pt x="410" y="978"/>
                  </a:lnTo>
                  <a:lnTo>
                    <a:pt x="408" y="982"/>
                  </a:lnTo>
                  <a:lnTo>
                    <a:pt x="406" y="984"/>
                  </a:lnTo>
                  <a:lnTo>
                    <a:pt x="404" y="988"/>
                  </a:lnTo>
                  <a:lnTo>
                    <a:pt x="400" y="990"/>
                  </a:lnTo>
                  <a:lnTo>
                    <a:pt x="394" y="992"/>
                  </a:lnTo>
                  <a:lnTo>
                    <a:pt x="392" y="992"/>
                  </a:lnTo>
                  <a:lnTo>
                    <a:pt x="390" y="992"/>
                  </a:lnTo>
                  <a:lnTo>
                    <a:pt x="384" y="992"/>
                  </a:lnTo>
                  <a:lnTo>
                    <a:pt x="380" y="992"/>
                  </a:lnTo>
                  <a:lnTo>
                    <a:pt x="374" y="994"/>
                  </a:lnTo>
                  <a:lnTo>
                    <a:pt x="372" y="996"/>
                  </a:lnTo>
                  <a:lnTo>
                    <a:pt x="370" y="998"/>
                  </a:lnTo>
                  <a:lnTo>
                    <a:pt x="370" y="1000"/>
                  </a:lnTo>
                  <a:lnTo>
                    <a:pt x="368" y="1004"/>
                  </a:lnTo>
                  <a:lnTo>
                    <a:pt x="368" y="1008"/>
                  </a:lnTo>
                  <a:lnTo>
                    <a:pt x="378" y="1026"/>
                  </a:lnTo>
                  <a:lnTo>
                    <a:pt x="384" y="1028"/>
                  </a:lnTo>
                  <a:lnTo>
                    <a:pt x="386" y="1028"/>
                  </a:lnTo>
                  <a:lnTo>
                    <a:pt x="388" y="1030"/>
                  </a:lnTo>
                  <a:lnTo>
                    <a:pt x="390" y="1032"/>
                  </a:lnTo>
                  <a:lnTo>
                    <a:pt x="390" y="1036"/>
                  </a:lnTo>
                  <a:lnTo>
                    <a:pt x="390" y="1050"/>
                  </a:lnTo>
                  <a:lnTo>
                    <a:pt x="392" y="1052"/>
                  </a:lnTo>
                  <a:lnTo>
                    <a:pt x="394" y="1054"/>
                  </a:lnTo>
                  <a:lnTo>
                    <a:pt x="396" y="1054"/>
                  </a:lnTo>
                  <a:lnTo>
                    <a:pt x="398" y="1052"/>
                  </a:lnTo>
                  <a:lnTo>
                    <a:pt x="400" y="1050"/>
                  </a:lnTo>
                  <a:lnTo>
                    <a:pt x="402" y="1050"/>
                  </a:lnTo>
                  <a:lnTo>
                    <a:pt x="404" y="1050"/>
                  </a:lnTo>
                  <a:lnTo>
                    <a:pt x="406" y="1052"/>
                  </a:lnTo>
                  <a:lnTo>
                    <a:pt x="408" y="1054"/>
                  </a:lnTo>
                  <a:lnTo>
                    <a:pt x="410" y="1058"/>
                  </a:lnTo>
                  <a:lnTo>
                    <a:pt x="412" y="1060"/>
                  </a:lnTo>
                  <a:lnTo>
                    <a:pt x="412" y="1062"/>
                  </a:lnTo>
                  <a:lnTo>
                    <a:pt x="410" y="1070"/>
                  </a:lnTo>
                  <a:lnTo>
                    <a:pt x="406" y="1070"/>
                  </a:lnTo>
                  <a:lnTo>
                    <a:pt x="402" y="1070"/>
                  </a:lnTo>
                  <a:lnTo>
                    <a:pt x="400" y="1070"/>
                  </a:lnTo>
                  <a:lnTo>
                    <a:pt x="398" y="1072"/>
                  </a:lnTo>
                  <a:lnTo>
                    <a:pt x="396" y="1072"/>
                  </a:lnTo>
                  <a:lnTo>
                    <a:pt x="394" y="1076"/>
                  </a:lnTo>
                  <a:lnTo>
                    <a:pt x="394" y="1078"/>
                  </a:lnTo>
                  <a:lnTo>
                    <a:pt x="396" y="1084"/>
                  </a:lnTo>
                  <a:lnTo>
                    <a:pt x="398" y="1086"/>
                  </a:lnTo>
                  <a:lnTo>
                    <a:pt x="400" y="1088"/>
                  </a:lnTo>
                  <a:lnTo>
                    <a:pt x="402" y="1104"/>
                  </a:lnTo>
                  <a:lnTo>
                    <a:pt x="404" y="1106"/>
                  </a:lnTo>
                  <a:lnTo>
                    <a:pt x="406" y="1108"/>
                  </a:lnTo>
                  <a:lnTo>
                    <a:pt x="408" y="1110"/>
                  </a:lnTo>
                  <a:lnTo>
                    <a:pt x="408" y="1114"/>
                  </a:lnTo>
                  <a:lnTo>
                    <a:pt x="408" y="1130"/>
                  </a:lnTo>
                  <a:lnTo>
                    <a:pt x="426" y="1120"/>
                  </a:lnTo>
                  <a:lnTo>
                    <a:pt x="442" y="1120"/>
                  </a:lnTo>
                  <a:lnTo>
                    <a:pt x="452" y="1122"/>
                  </a:lnTo>
                  <a:lnTo>
                    <a:pt x="454" y="1124"/>
                  </a:lnTo>
                  <a:lnTo>
                    <a:pt x="458" y="1124"/>
                  </a:lnTo>
                  <a:lnTo>
                    <a:pt x="462" y="1126"/>
                  </a:lnTo>
                  <a:lnTo>
                    <a:pt x="464" y="1126"/>
                  </a:lnTo>
                  <a:lnTo>
                    <a:pt x="466" y="1128"/>
                  </a:lnTo>
                  <a:lnTo>
                    <a:pt x="478" y="1130"/>
                  </a:lnTo>
                  <a:lnTo>
                    <a:pt x="488" y="1138"/>
                  </a:lnTo>
                  <a:lnTo>
                    <a:pt x="494" y="1146"/>
                  </a:lnTo>
                  <a:lnTo>
                    <a:pt x="496" y="1152"/>
                  </a:lnTo>
                  <a:lnTo>
                    <a:pt x="498" y="1156"/>
                  </a:lnTo>
                  <a:lnTo>
                    <a:pt x="498" y="1160"/>
                  </a:lnTo>
                  <a:lnTo>
                    <a:pt x="508" y="1160"/>
                  </a:lnTo>
                  <a:lnTo>
                    <a:pt x="516" y="1158"/>
                  </a:lnTo>
                  <a:lnTo>
                    <a:pt x="520" y="1150"/>
                  </a:lnTo>
                  <a:lnTo>
                    <a:pt x="522" y="1148"/>
                  </a:lnTo>
                  <a:lnTo>
                    <a:pt x="524" y="1148"/>
                  </a:lnTo>
                  <a:lnTo>
                    <a:pt x="530" y="1144"/>
                  </a:lnTo>
                  <a:lnTo>
                    <a:pt x="534" y="1142"/>
                  </a:lnTo>
                  <a:lnTo>
                    <a:pt x="540" y="1138"/>
                  </a:lnTo>
                  <a:lnTo>
                    <a:pt x="542" y="1132"/>
                  </a:lnTo>
                  <a:lnTo>
                    <a:pt x="546" y="1126"/>
                  </a:lnTo>
                  <a:lnTo>
                    <a:pt x="550" y="1126"/>
                  </a:lnTo>
                  <a:lnTo>
                    <a:pt x="554" y="1128"/>
                  </a:lnTo>
                  <a:lnTo>
                    <a:pt x="556" y="1128"/>
                  </a:lnTo>
                  <a:lnTo>
                    <a:pt x="560" y="1128"/>
                  </a:lnTo>
                  <a:lnTo>
                    <a:pt x="566" y="1128"/>
                  </a:lnTo>
                  <a:lnTo>
                    <a:pt x="580" y="1130"/>
                  </a:lnTo>
                  <a:lnTo>
                    <a:pt x="594" y="1128"/>
                  </a:lnTo>
                  <a:lnTo>
                    <a:pt x="610" y="1118"/>
                  </a:lnTo>
                  <a:lnTo>
                    <a:pt x="618" y="1118"/>
                  </a:lnTo>
                  <a:lnTo>
                    <a:pt x="626" y="1126"/>
                  </a:lnTo>
                  <a:lnTo>
                    <a:pt x="628" y="1126"/>
                  </a:lnTo>
                  <a:lnTo>
                    <a:pt x="630" y="1128"/>
                  </a:lnTo>
                  <a:lnTo>
                    <a:pt x="632" y="1130"/>
                  </a:lnTo>
                  <a:lnTo>
                    <a:pt x="636" y="1134"/>
                  </a:lnTo>
                  <a:lnTo>
                    <a:pt x="640" y="1136"/>
                  </a:lnTo>
                  <a:lnTo>
                    <a:pt x="644" y="1138"/>
                  </a:lnTo>
                  <a:lnTo>
                    <a:pt x="650" y="1138"/>
                  </a:lnTo>
                  <a:lnTo>
                    <a:pt x="682" y="1138"/>
                  </a:lnTo>
                  <a:lnTo>
                    <a:pt x="680" y="1138"/>
                  </a:lnTo>
                  <a:lnTo>
                    <a:pt x="678" y="1136"/>
                  </a:lnTo>
                  <a:lnTo>
                    <a:pt x="676" y="1132"/>
                  </a:lnTo>
                  <a:lnTo>
                    <a:pt x="674" y="1128"/>
                  </a:lnTo>
                  <a:lnTo>
                    <a:pt x="672" y="1124"/>
                  </a:lnTo>
                  <a:lnTo>
                    <a:pt x="670" y="1118"/>
                  </a:lnTo>
                  <a:lnTo>
                    <a:pt x="672" y="1114"/>
                  </a:lnTo>
                  <a:lnTo>
                    <a:pt x="670" y="1114"/>
                  </a:lnTo>
                  <a:lnTo>
                    <a:pt x="670" y="1110"/>
                  </a:lnTo>
                  <a:lnTo>
                    <a:pt x="666" y="1108"/>
                  </a:lnTo>
                  <a:lnTo>
                    <a:pt x="664" y="1106"/>
                  </a:lnTo>
                  <a:lnTo>
                    <a:pt x="660" y="1104"/>
                  </a:lnTo>
                  <a:lnTo>
                    <a:pt x="658" y="1104"/>
                  </a:lnTo>
                  <a:lnTo>
                    <a:pt x="656" y="1102"/>
                  </a:lnTo>
                  <a:lnTo>
                    <a:pt x="654" y="1096"/>
                  </a:lnTo>
                  <a:lnTo>
                    <a:pt x="654" y="1094"/>
                  </a:lnTo>
                  <a:lnTo>
                    <a:pt x="654" y="1090"/>
                  </a:lnTo>
                  <a:lnTo>
                    <a:pt x="654" y="1088"/>
                  </a:lnTo>
                  <a:lnTo>
                    <a:pt x="656" y="1084"/>
                  </a:lnTo>
                  <a:lnTo>
                    <a:pt x="658" y="1080"/>
                  </a:lnTo>
                  <a:lnTo>
                    <a:pt x="662" y="1078"/>
                  </a:lnTo>
                  <a:lnTo>
                    <a:pt x="666" y="1076"/>
                  </a:lnTo>
                  <a:lnTo>
                    <a:pt x="672" y="1076"/>
                  </a:lnTo>
                  <a:lnTo>
                    <a:pt x="682" y="1078"/>
                  </a:lnTo>
                  <a:lnTo>
                    <a:pt x="694" y="1070"/>
                  </a:lnTo>
                  <a:lnTo>
                    <a:pt x="696" y="1068"/>
                  </a:lnTo>
                  <a:lnTo>
                    <a:pt x="700" y="1066"/>
                  </a:lnTo>
                  <a:lnTo>
                    <a:pt x="704" y="1064"/>
                  </a:lnTo>
                  <a:lnTo>
                    <a:pt x="708" y="1064"/>
                  </a:lnTo>
                  <a:lnTo>
                    <a:pt x="712" y="1064"/>
                  </a:lnTo>
                  <a:lnTo>
                    <a:pt x="714" y="1064"/>
                  </a:lnTo>
                  <a:lnTo>
                    <a:pt x="720" y="1062"/>
                  </a:lnTo>
                  <a:lnTo>
                    <a:pt x="724" y="1060"/>
                  </a:lnTo>
                  <a:lnTo>
                    <a:pt x="728" y="1056"/>
                  </a:lnTo>
                  <a:lnTo>
                    <a:pt x="732" y="1050"/>
                  </a:lnTo>
                  <a:lnTo>
                    <a:pt x="736" y="1044"/>
                  </a:lnTo>
                  <a:lnTo>
                    <a:pt x="736" y="1042"/>
                  </a:lnTo>
                  <a:lnTo>
                    <a:pt x="736" y="1040"/>
                  </a:lnTo>
                  <a:lnTo>
                    <a:pt x="738" y="1038"/>
                  </a:lnTo>
                  <a:lnTo>
                    <a:pt x="738" y="1034"/>
                  </a:lnTo>
                  <a:lnTo>
                    <a:pt x="740" y="1032"/>
                  </a:lnTo>
                  <a:lnTo>
                    <a:pt x="738" y="1028"/>
                  </a:lnTo>
                  <a:lnTo>
                    <a:pt x="738" y="1026"/>
                  </a:lnTo>
                  <a:lnTo>
                    <a:pt x="734" y="1026"/>
                  </a:lnTo>
                  <a:lnTo>
                    <a:pt x="732" y="1022"/>
                  </a:lnTo>
                  <a:lnTo>
                    <a:pt x="730" y="1020"/>
                  </a:lnTo>
                  <a:lnTo>
                    <a:pt x="728" y="1016"/>
                  </a:lnTo>
                  <a:lnTo>
                    <a:pt x="728" y="1012"/>
                  </a:lnTo>
                  <a:lnTo>
                    <a:pt x="728" y="1010"/>
                  </a:lnTo>
                  <a:lnTo>
                    <a:pt x="734" y="1006"/>
                  </a:lnTo>
                  <a:lnTo>
                    <a:pt x="738" y="1006"/>
                  </a:lnTo>
                  <a:lnTo>
                    <a:pt x="740" y="1006"/>
                  </a:lnTo>
                  <a:lnTo>
                    <a:pt x="742" y="1004"/>
                  </a:lnTo>
                  <a:lnTo>
                    <a:pt x="744" y="1002"/>
                  </a:lnTo>
                  <a:lnTo>
                    <a:pt x="744" y="1000"/>
                  </a:lnTo>
                  <a:lnTo>
                    <a:pt x="744" y="998"/>
                  </a:lnTo>
                  <a:lnTo>
                    <a:pt x="744" y="996"/>
                  </a:lnTo>
                  <a:lnTo>
                    <a:pt x="746" y="996"/>
                  </a:lnTo>
                  <a:lnTo>
                    <a:pt x="748" y="994"/>
                  </a:lnTo>
                  <a:lnTo>
                    <a:pt x="752" y="994"/>
                  </a:lnTo>
                  <a:lnTo>
                    <a:pt x="756" y="994"/>
                  </a:lnTo>
                  <a:lnTo>
                    <a:pt x="760" y="992"/>
                  </a:lnTo>
                  <a:lnTo>
                    <a:pt x="764" y="988"/>
                  </a:lnTo>
                  <a:lnTo>
                    <a:pt x="768" y="982"/>
                  </a:lnTo>
                  <a:lnTo>
                    <a:pt x="770" y="976"/>
                  </a:lnTo>
                  <a:lnTo>
                    <a:pt x="770" y="970"/>
                  </a:lnTo>
                  <a:lnTo>
                    <a:pt x="772" y="964"/>
                  </a:lnTo>
                  <a:lnTo>
                    <a:pt x="774" y="960"/>
                  </a:lnTo>
                  <a:lnTo>
                    <a:pt x="778" y="956"/>
                  </a:lnTo>
                  <a:lnTo>
                    <a:pt x="784" y="954"/>
                  </a:lnTo>
                  <a:lnTo>
                    <a:pt x="788" y="954"/>
                  </a:lnTo>
                  <a:lnTo>
                    <a:pt x="794" y="954"/>
                  </a:lnTo>
                  <a:lnTo>
                    <a:pt x="798" y="952"/>
                  </a:lnTo>
                  <a:lnTo>
                    <a:pt x="800" y="948"/>
                  </a:lnTo>
                  <a:lnTo>
                    <a:pt x="802" y="942"/>
                  </a:lnTo>
                  <a:lnTo>
                    <a:pt x="804" y="938"/>
                  </a:lnTo>
                  <a:lnTo>
                    <a:pt x="808" y="934"/>
                  </a:lnTo>
                  <a:lnTo>
                    <a:pt x="814" y="928"/>
                  </a:lnTo>
                  <a:lnTo>
                    <a:pt x="818" y="926"/>
                  </a:lnTo>
                  <a:lnTo>
                    <a:pt x="826" y="924"/>
                  </a:lnTo>
                  <a:lnTo>
                    <a:pt x="830" y="924"/>
                  </a:lnTo>
                  <a:lnTo>
                    <a:pt x="832" y="922"/>
                  </a:lnTo>
                  <a:lnTo>
                    <a:pt x="834" y="920"/>
                  </a:lnTo>
                  <a:lnTo>
                    <a:pt x="834" y="918"/>
                  </a:lnTo>
                  <a:lnTo>
                    <a:pt x="834" y="914"/>
                  </a:lnTo>
                  <a:lnTo>
                    <a:pt x="834" y="912"/>
                  </a:lnTo>
                  <a:lnTo>
                    <a:pt x="836" y="910"/>
                  </a:lnTo>
                  <a:lnTo>
                    <a:pt x="836" y="908"/>
                  </a:lnTo>
                  <a:lnTo>
                    <a:pt x="838" y="904"/>
                  </a:lnTo>
                  <a:lnTo>
                    <a:pt x="840" y="902"/>
                  </a:lnTo>
                  <a:lnTo>
                    <a:pt x="844" y="900"/>
                  </a:lnTo>
                  <a:lnTo>
                    <a:pt x="850" y="898"/>
                  </a:lnTo>
                  <a:lnTo>
                    <a:pt x="872" y="898"/>
                  </a:lnTo>
                  <a:lnTo>
                    <a:pt x="872" y="896"/>
                  </a:lnTo>
                  <a:lnTo>
                    <a:pt x="874" y="894"/>
                  </a:lnTo>
                  <a:lnTo>
                    <a:pt x="876" y="892"/>
                  </a:lnTo>
                  <a:lnTo>
                    <a:pt x="878" y="890"/>
                  </a:lnTo>
                  <a:lnTo>
                    <a:pt x="882" y="888"/>
                  </a:lnTo>
                  <a:lnTo>
                    <a:pt x="886" y="888"/>
                  </a:lnTo>
                  <a:lnTo>
                    <a:pt x="894" y="890"/>
                  </a:lnTo>
                  <a:lnTo>
                    <a:pt x="902" y="892"/>
                  </a:lnTo>
                  <a:lnTo>
                    <a:pt x="904" y="892"/>
                  </a:lnTo>
                  <a:lnTo>
                    <a:pt x="914" y="892"/>
                  </a:lnTo>
                  <a:lnTo>
                    <a:pt x="924" y="896"/>
                  </a:lnTo>
                  <a:lnTo>
                    <a:pt x="934" y="902"/>
                  </a:lnTo>
                  <a:lnTo>
                    <a:pt x="952" y="920"/>
                  </a:lnTo>
                  <a:lnTo>
                    <a:pt x="954" y="918"/>
                  </a:lnTo>
                  <a:lnTo>
                    <a:pt x="958" y="918"/>
                  </a:lnTo>
                  <a:lnTo>
                    <a:pt x="960" y="914"/>
                  </a:lnTo>
                  <a:lnTo>
                    <a:pt x="964" y="912"/>
                  </a:lnTo>
                  <a:lnTo>
                    <a:pt x="966" y="906"/>
                  </a:lnTo>
                  <a:lnTo>
                    <a:pt x="966" y="900"/>
                  </a:lnTo>
                  <a:lnTo>
                    <a:pt x="968" y="898"/>
                  </a:lnTo>
                  <a:lnTo>
                    <a:pt x="972" y="896"/>
                  </a:lnTo>
                  <a:lnTo>
                    <a:pt x="974" y="896"/>
                  </a:lnTo>
                  <a:lnTo>
                    <a:pt x="978" y="896"/>
                  </a:lnTo>
                  <a:lnTo>
                    <a:pt x="982" y="892"/>
                  </a:lnTo>
                  <a:lnTo>
                    <a:pt x="990" y="884"/>
                  </a:lnTo>
                  <a:lnTo>
                    <a:pt x="1000" y="878"/>
                  </a:lnTo>
                  <a:lnTo>
                    <a:pt x="1012" y="878"/>
                  </a:lnTo>
                  <a:lnTo>
                    <a:pt x="1024" y="882"/>
                  </a:lnTo>
                  <a:lnTo>
                    <a:pt x="1036" y="882"/>
                  </a:lnTo>
                  <a:lnTo>
                    <a:pt x="1046" y="880"/>
                  </a:lnTo>
                  <a:lnTo>
                    <a:pt x="1062" y="882"/>
                  </a:lnTo>
                  <a:lnTo>
                    <a:pt x="1080" y="890"/>
                  </a:lnTo>
                  <a:lnTo>
                    <a:pt x="1100" y="902"/>
                  </a:lnTo>
                  <a:lnTo>
                    <a:pt x="1102" y="902"/>
                  </a:lnTo>
                  <a:lnTo>
                    <a:pt x="1108" y="904"/>
                  </a:lnTo>
                  <a:lnTo>
                    <a:pt x="1120" y="904"/>
                  </a:lnTo>
                  <a:lnTo>
                    <a:pt x="1138" y="900"/>
                  </a:lnTo>
                  <a:lnTo>
                    <a:pt x="1150" y="896"/>
                  </a:lnTo>
                  <a:lnTo>
                    <a:pt x="1158" y="892"/>
                  </a:lnTo>
                  <a:lnTo>
                    <a:pt x="1164" y="888"/>
                  </a:lnTo>
                  <a:lnTo>
                    <a:pt x="1166" y="884"/>
                  </a:lnTo>
                  <a:lnTo>
                    <a:pt x="1168" y="882"/>
                  </a:lnTo>
                  <a:lnTo>
                    <a:pt x="1168" y="880"/>
                  </a:lnTo>
                  <a:lnTo>
                    <a:pt x="1176" y="880"/>
                  </a:lnTo>
                  <a:lnTo>
                    <a:pt x="1188" y="884"/>
                  </a:lnTo>
                  <a:lnTo>
                    <a:pt x="1202" y="892"/>
                  </a:lnTo>
                  <a:lnTo>
                    <a:pt x="1224" y="900"/>
                  </a:lnTo>
                  <a:lnTo>
                    <a:pt x="1244" y="884"/>
                  </a:lnTo>
                  <a:lnTo>
                    <a:pt x="1244" y="880"/>
                  </a:lnTo>
                  <a:lnTo>
                    <a:pt x="1244" y="870"/>
                  </a:lnTo>
                  <a:lnTo>
                    <a:pt x="1244" y="858"/>
                  </a:lnTo>
                  <a:lnTo>
                    <a:pt x="1250" y="844"/>
                  </a:lnTo>
                  <a:lnTo>
                    <a:pt x="1256" y="832"/>
                  </a:lnTo>
                  <a:lnTo>
                    <a:pt x="1270" y="826"/>
                  </a:lnTo>
                  <a:lnTo>
                    <a:pt x="1288" y="824"/>
                  </a:lnTo>
                  <a:lnTo>
                    <a:pt x="1304" y="826"/>
                  </a:lnTo>
                  <a:lnTo>
                    <a:pt x="1312" y="832"/>
                  </a:lnTo>
                  <a:lnTo>
                    <a:pt x="1320" y="844"/>
                  </a:lnTo>
                  <a:lnTo>
                    <a:pt x="1322" y="848"/>
                  </a:lnTo>
                  <a:lnTo>
                    <a:pt x="1324" y="852"/>
                  </a:lnTo>
                  <a:lnTo>
                    <a:pt x="1326" y="858"/>
                  </a:lnTo>
                  <a:lnTo>
                    <a:pt x="1328" y="866"/>
                  </a:lnTo>
                  <a:lnTo>
                    <a:pt x="1330" y="874"/>
                  </a:lnTo>
                  <a:lnTo>
                    <a:pt x="1332" y="876"/>
                  </a:lnTo>
                  <a:lnTo>
                    <a:pt x="1340" y="884"/>
                  </a:lnTo>
                  <a:lnTo>
                    <a:pt x="1348" y="894"/>
                  </a:lnTo>
                  <a:lnTo>
                    <a:pt x="1354" y="904"/>
                  </a:lnTo>
                  <a:lnTo>
                    <a:pt x="1358" y="916"/>
                  </a:lnTo>
                  <a:lnTo>
                    <a:pt x="1360" y="914"/>
                  </a:lnTo>
                  <a:lnTo>
                    <a:pt x="1364" y="914"/>
                  </a:lnTo>
                  <a:lnTo>
                    <a:pt x="1368" y="914"/>
                  </a:lnTo>
                  <a:lnTo>
                    <a:pt x="1372" y="914"/>
                  </a:lnTo>
                  <a:lnTo>
                    <a:pt x="1376" y="914"/>
                  </a:lnTo>
                  <a:lnTo>
                    <a:pt x="1380" y="918"/>
                  </a:lnTo>
                  <a:lnTo>
                    <a:pt x="1384" y="922"/>
                  </a:lnTo>
                  <a:lnTo>
                    <a:pt x="1388" y="928"/>
                  </a:lnTo>
                  <a:lnTo>
                    <a:pt x="1388" y="930"/>
                  </a:lnTo>
                  <a:lnTo>
                    <a:pt x="1388" y="932"/>
                  </a:lnTo>
                  <a:lnTo>
                    <a:pt x="1390" y="934"/>
                  </a:lnTo>
                  <a:lnTo>
                    <a:pt x="1392" y="936"/>
                  </a:lnTo>
                  <a:lnTo>
                    <a:pt x="1394" y="938"/>
                  </a:lnTo>
                  <a:lnTo>
                    <a:pt x="1398" y="938"/>
                  </a:lnTo>
                  <a:lnTo>
                    <a:pt x="1402" y="938"/>
                  </a:lnTo>
                  <a:lnTo>
                    <a:pt x="1408" y="936"/>
                  </a:lnTo>
                  <a:lnTo>
                    <a:pt x="1414" y="932"/>
                  </a:lnTo>
                  <a:lnTo>
                    <a:pt x="1414" y="930"/>
                  </a:lnTo>
                  <a:lnTo>
                    <a:pt x="1416" y="928"/>
                  </a:lnTo>
                  <a:lnTo>
                    <a:pt x="1418" y="924"/>
                  </a:lnTo>
                  <a:lnTo>
                    <a:pt x="1422" y="918"/>
                  </a:lnTo>
                  <a:lnTo>
                    <a:pt x="1428" y="914"/>
                  </a:lnTo>
                  <a:lnTo>
                    <a:pt x="1432" y="908"/>
                  </a:lnTo>
                  <a:lnTo>
                    <a:pt x="1438" y="904"/>
                  </a:lnTo>
                  <a:lnTo>
                    <a:pt x="1444" y="902"/>
                  </a:lnTo>
                  <a:lnTo>
                    <a:pt x="1444" y="904"/>
                  </a:lnTo>
                  <a:lnTo>
                    <a:pt x="1444" y="906"/>
                  </a:lnTo>
                  <a:lnTo>
                    <a:pt x="1444" y="908"/>
                  </a:lnTo>
                  <a:lnTo>
                    <a:pt x="1444" y="914"/>
                  </a:lnTo>
                  <a:lnTo>
                    <a:pt x="1442" y="920"/>
                  </a:lnTo>
                  <a:lnTo>
                    <a:pt x="1440" y="928"/>
                  </a:lnTo>
                  <a:lnTo>
                    <a:pt x="1438" y="932"/>
                  </a:lnTo>
                  <a:lnTo>
                    <a:pt x="1432" y="944"/>
                  </a:lnTo>
                  <a:lnTo>
                    <a:pt x="1426" y="956"/>
                  </a:lnTo>
                  <a:lnTo>
                    <a:pt x="1418" y="968"/>
                  </a:lnTo>
                  <a:lnTo>
                    <a:pt x="1400" y="988"/>
                  </a:lnTo>
                  <a:lnTo>
                    <a:pt x="1396" y="998"/>
                  </a:lnTo>
                </a:path>
              </a:pathLst>
            </a:custGeom>
            <a:grpFill/>
            <a:ln w="6350">
              <a:noFill/>
              <a:round/>
              <a:headEnd/>
              <a:tailEnd/>
            </a:ln>
          </p:spPr>
          <p:txBody>
            <a:bodyPr/>
            <a:lstStyle/>
            <a:p>
              <a:pPr>
                <a:defRPr/>
              </a:pPr>
              <a:endParaRPr lang="zh-TW" altLang="en-US"/>
            </a:p>
          </p:txBody>
        </p:sp>
        <p:sp>
          <p:nvSpPr>
            <p:cNvPr id="198" name="Freeform 10"/>
            <p:cNvSpPr>
              <a:spLocks/>
            </p:cNvSpPr>
            <p:nvPr/>
          </p:nvSpPr>
          <p:spPr bwMode="gray">
            <a:xfrm>
              <a:off x="2162" y="2552"/>
              <a:ext cx="86" cy="116"/>
            </a:xfrm>
            <a:custGeom>
              <a:avLst/>
              <a:gdLst>
                <a:gd name="T0" fmla="*/ 2 w 86"/>
                <a:gd name="T1" fmla="*/ 26 h 116"/>
                <a:gd name="T2" fmla="*/ 8 w 86"/>
                <a:gd name="T3" fmla="*/ 28 h 116"/>
                <a:gd name="T4" fmla="*/ 10 w 86"/>
                <a:gd name="T5" fmla="*/ 32 h 116"/>
                <a:gd name="T6" fmla="*/ 10 w 86"/>
                <a:gd name="T7" fmla="*/ 36 h 116"/>
                <a:gd name="T8" fmla="*/ 22 w 86"/>
                <a:gd name="T9" fmla="*/ 40 h 116"/>
                <a:gd name="T10" fmla="*/ 22 w 86"/>
                <a:gd name="T11" fmla="*/ 48 h 116"/>
                <a:gd name="T12" fmla="*/ 20 w 86"/>
                <a:gd name="T13" fmla="*/ 58 h 116"/>
                <a:gd name="T14" fmla="*/ 18 w 86"/>
                <a:gd name="T15" fmla="*/ 60 h 116"/>
                <a:gd name="T16" fmla="*/ 20 w 86"/>
                <a:gd name="T17" fmla="*/ 62 h 116"/>
                <a:gd name="T18" fmla="*/ 26 w 86"/>
                <a:gd name="T19" fmla="*/ 60 h 116"/>
                <a:gd name="T20" fmla="*/ 32 w 86"/>
                <a:gd name="T21" fmla="*/ 56 h 116"/>
                <a:gd name="T22" fmla="*/ 38 w 86"/>
                <a:gd name="T23" fmla="*/ 56 h 116"/>
                <a:gd name="T24" fmla="*/ 42 w 86"/>
                <a:gd name="T25" fmla="*/ 58 h 116"/>
                <a:gd name="T26" fmla="*/ 50 w 86"/>
                <a:gd name="T27" fmla="*/ 66 h 116"/>
                <a:gd name="T28" fmla="*/ 58 w 86"/>
                <a:gd name="T29" fmla="*/ 78 h 116"/>
                <a:gd name="T30" fmla="*/ 60 w 86"/>
                <a:gd name="T31" fmla="*/ 86 h 116"/>
                <a:gd name="T32" fmla="*/ 62 w 86"/>
                <a:gd name="T33" fmla="*/ 94 h 116"/>
                <a:gd name="T34" fmla="*/ 62 w 86"/>
                <a:gd name="T35" fmla="*/ 104 h 116"/>
                <a:gd name="T36" fmla="*/ 60 w 86"/>
                <a:gd name="T37" fmla="*/ 110 h 116"/>
                <a:gd name="T38" fmla="*/ 70 w 86"/>
                <a:gd name="T39" fmla="*/ 114 h 116"/>
                <a:gd name="T40" fmla="*/ 78 w 86"/>
                <a:gd name="T41" fmla="*/ 114 h 116"/>
                <a:gd name="T42" fmla="*/ 86 w 86"/>
                <a:gd name="T43" fmla="*/ 114 h 116"/>
                <a:gd name="T44" fmla="*/ 86 w 86"/>
                <a:gd name="T45" fmla="*/ 100 h 116"/>
                <a:gd name="T46" fmla="*/ 80 w 86"/>
                <a:gd name="T47" fmla="*/ 78 h 116"/>
                <a:gd name="T48" fmla="*/ 72 w 86"/>
                <a:gd name="T49" fmla="*/ 70 h 116"/>
                <a:gd name="T50" fmla="*/ 64 w 86"/>
                <a:gd name="T51" fmla="*/ 62 h 116"/>
                <a:gd name="T52" fmla="*/ 60 w 86"/>
                <a:gd name="T53" fmla="*/ 58 h 116"/>
                <a:gd name="T54" fmla="*/ 58 w 86"/>
                <a:gd name="T55" fmla="*/ 56 h 116"/>
                <a:gd name="T56" fmla="*/ 52 w 86"/>
                <a:gd name="T57" fmla="*/ 50 h 116"/>
                <a:gd name="T58" fmla="*/ 46 w 86"/>
                <a:gd name="T59" fmla="*/ 44 h 116"/>
                <a:gd name="T60" fmla="*/ 50 w 86"/>
                <a:gd name="T61" fmla="*/ 38 h 116"/>
                <a:gd name="T62" fmla="*/ 52 w 86"/>
                <a:gd name="T63" fmla="*/ 36 h 116"/>
                <a:gd name="T64" fmla="*/ 54 w 86"/>
                <a:gd name="T65" fmla="*/ 30 h 116"/>
                <a:gd name="T66" fmla="*/ 52 w 86"/>
                <a:gd name="T67" fmla="*/ 24 h 116"/>
                <a:gd name="T68" fmla="*/ 40 w 86"/>
                <a:gd name="T69" fmla="*/ 16 h 116"/>
                <a:gd name="T70" fmla="*/ 36 w 86"/>
                <a:gd name="T71" fmla="*/ 4 h 116"/>
                <a:gd name="T72" fmla="*/ 34 w 86"/>
                <a:gd name="T73" fmla="*/ 0 h 116"/>
                <a:gd name="T74" fmla="*/ 28 w 86"/>
                <a:gd name="T75" fmla="*/ 0 h 116"/>
                <a:gd name="T76" fmla="*/ 24 w 86"/>
                <a:gd name="T77" fmla="*/ 4 h 116"/>
                <a:gd name="T78" fmla="*/ 24 w 86"/>
                <a:gd name="T79" fmla="*/ 10 h 116"/>
                <a:gd name="T80" fmla="*/ 24 w 86"/>
                <a:gd name="T81" fmla="*/ 18 h 116"/>
                <a:gd name="T82" fmla="*/ 22 w 86"/>
                <a:gd name="T83" fmla="*/ 20 h 116"/>
                <a:gd name="T84" fmla="*/ 18 w 86"/>
                <a:gd name="T85" fmla="*/ 20 h 116"/>
                <a:gd name="T86" fmla="*/ 12 w 86"/>
                <a:gd name="T87" fmla="*/ 22 h 116"/>
                <a:gd name="T88" fmla="*/ 0 w 86"/>
                <a:gd name="T89" fmla="*/ 26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
                <a:gd name="T136" fmla="*/ 0 h 116"/>
                <a:gd name="T137" fmla="*/ 86 w 86"/>
                <a:gd name="T138" fmla="*/ 116 h 1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 h="116">
                  <a:moveTo>
                    <a:pt x="0" y="26"/>
                  </a:moveTo>
                  <a:lnTo>
                    <a:pt x="2" y="26"/>
                  </a:lnTo>
                  <a:lnTo>
                    <a:pt x="4" y="26"/>
                  </a:lnTo>
                  <a:lnTo>
                    <a:pt x="8" y="28"/>
                  </a:lnTo>
                  <a:lnTo>
                    <a:pt x="8" y="30"/>
                  </a:lnTo>
                  <a:lnTo>
                    <a:pt x="10" y="32"/>
                  </a:lnTo>
                  <a:lnTo>
                    <a:pt x="10" y="36"/>
                  </a:lnTo>
                  <a:lnTo>
                    <a:pt x="20" y="36"/>
                  </a:lnTo>
                  <a:lnTo>
                    <a:pt x="22" y="40"/>
                  </a:lnTo>
                  <a:lnTo>
                    <a:pt x="22" y="44"/>
                  </a:lnTo>
                  <a:lnTo>
                    <a:pt x="22" y="48"/>
                  </a:lnTo>
                  <a:lnTo>
                    <a:pt x="20" y="54"/>
                  </a:lnTo>
                  <a:lnTo>
                    <a:pt x="20" y="58"/>
                  </a:lnTo>
                  <a:lnTo>
                    <a:pt x="18" y="60"/>
                  </a:lnTo>
                  <a:lnTo>
                    <a:pt x="18" y="62"/>
                  </a:lnTo>
                  <a:lnTo>
                    <a:pt x="20" y="62"/>
                  </a:lnTo>
                  <a:lnTo>
                    <a:pt x="24" y="62"/>
                  </a:lnTo>
                  <a:lnTo>
                    <a:pt x="26" y="60"/>
                  </a:lnTo>
                  <a:lnTo>
                    <a:pt x="30" y="58"/>
                  </a:lnTo>
                  <a:lnTo>
                    <a:pt x="32" y="56"/>
                  </a:lnTo>
                  <a:lnTo>
                    <a:pt x="34" y="56"/>
                  </a:lnTo>
                  <a:lnTo>
                    <a:pt x="38" y="56"/>
                  </a:lnTo>
                  <a:lnTo>
                    <a:pt x="40" y="58"/>
                  </a:lnTo>
                  <a:lnTo>
                    <a:pt x="42" y="58"/>
                  </a:lnTo>
                  <a:lnTo>
                    <a:pt x="44" y="60"/>
                  </a:lnTo>
                  <a:lnTo>
                    <a:pt x="50" y="66"/>
                  </a:lnTo>
                  <a:lnTo>
                    <a:pt x="54" y="72"/>
                  </a:lnTo>
                  <a:lnTo>
                    <a:pt x="58" y="78"/>
                  </a:lnTo>
                  <a:lnTo>
                    <a:pt x="60" y="84"/>
                  </a:lnTo>
                  <a:lnTo>
                    <a:pt x="60" y="86"/>
                  </a:lnTo>
                  <a:lnTo>
                    <a:pt x="60" y="88"/>
                  </a:lnTo>
                  <a:lnTo>
                    <a:pt x="62" y="94"/>
                  </a:lnTo>
                  <a:lnTo>
                    <a:pt x="62" y="100"/>
                  </a:lnTo>
                  <a:lnTo>
                    <a:pt x="62" y="104"/>
                  </a:lnTo>
                  <a:lnTo>
                    <a:pt x="62" y="108"/>
                  </a:lnTo>
                  <a:lnTo>
                    <a:pt x="60" y="110"/>
                  </a:lnTo>
                  <a:lnTo>
                    <a:pt x="68" y="116"/>
                  </a:lnTo>
                  <a:lnTo>
                    <a:pt x="70" y="114"/>
                  </a:lnTo>
                  <a:lnTo>
                    <a:pt x="72" y="114"/>
                  </a:lnTo>
                  <a:lnTo>
                    <a:pt x="78" y="114"/>
                  </a:lnTo>
                  <a:lnTo>
                    <a:pt x="82" y="114"/>
                  </a:lnTo>
                  <a:lnTo>
                    <a:pt x="86" y="114"/>
                  </a:lnTo>
                  <a:lnTo>
                    <a:pt x="86" y="110"/>
                  </a:lnTo>
                  <a:lnTo>
                    <a:pt x="86" y="100"/>
                  </a:lnTo>
                  <a:lnTo>
                    <a:pt x="84" y="88"/>
                  </a:lnTo>
                  <a:lnTo>
                    <a:pt x="80" y="78"/>
                  </a:lnTo>
                  <a:lnTo>
                    <a:pt x="76" y="74"/>
                  </a:lnTo>
                  <a:lnTo>
                    <a:pt x="72" y="70"/>
                  </a:lnTo>
                  <a:lnTo>
                    <a:pt x="68" y="66"/>
                  </a:lnTo>
                  <a:lnTo>
                    <a:pt x="64" y="62"/>
                  </a:lnTo>
                  <a:lnTo>
                    <a:pt x="62" y="60"/>
                  </a:lnTo>
                  <a:lnTo>
                    <a:pt x="60" y="58"/>
                  </a:lnTo>
                  <a:lnTo>
                    <a:pt x="58" y="56"/>
                  </a:lnTo>
                  <a:lnTo>
                    <a:pt x="54" y="54"/>
                  </a:lnTo>
                  <a:lnTo>
                    <a:pt x="52" y="50"/>
                  </a:lnTo>
                  <a:lnTo>
                    <a:pt x="48" y="48"/>
                  </a:lnTo>
                  <a:lnTo>
                    <a:pt x="46" y="44"/>
                  </a:lnTo>
                  <a:lnTo>
                    <a:pt x="48" y="40"/>
                  </a:lnTo>
                  <a:lnTo>
                    <a:pt x="50" y="38"/>
                  </a:lnTo>
                  <a:lnTo>
                    <a:pt x="52" y="36"/>
                  </a:lnTo>
                  <a:lnTo>
                    <a:pt x="52" y="34"/>
                  </a:lnTo>
                  <a:lnTo>
                    <a:pt x="54" y="30"/>
                  </a:lnTo>
                  <a:lnTo>
                    <a:pt x="54" y="26"/>
                  </a:lnTo>
                  <a:lnTo>
                    <a:pt x="52" y="24"/>
                  </a:lnTo>
                  <a:lnTo>
                    <a:pt x="50" y="20"/>
                  </a:lnTo>
                  <a:lnTo>
                    <a:pt x="40" y="16"/>
                  </a:lnTo>
                  <a:lnTo>
                    <a:pt x="38" y="4"/>
                  </a:lnTo>
                  <a:lnTo>
                    <a:pt x="36" y="4"/>
                  </a:lnTo>
                  <a:lnTo>
                    <a:pt x="36" y="2"/>
                  </a:lnTo>
                  <a:lnTo>
                    <a:pt x="34" y="0"/>
                  </a:lnTo>
                  <a:lnTo>
                    <a:pt x="30" y="0"/>
                  </a:lnTo>
                  <a:lnTo>
                    <a:pt x="28" y="0"/>
                  </a:lnTo>
                  <a:lnTo>
                    <a:pt x="24" y="2"/>
                  </a:lnTo>
                  <a:lnTo>
                    <a:pt x="24" y="4"/>
                  </a:lnTo>
                  <a:lnTo>
                    <a:pt x="24" y="6"/>
                  </a:lnTo>
                  <a:lnTo>
                    <a:pt x="24" y="10"/>
                  </a:lnTo>
                  <a:lnTo>
                    <a:pt x="24" y="14"/>
                  </a:lnTo>
                  <a:lnTo>
                    <a:pt x="24" y="18"/>
                  </a:lnTo>
                  <a:lnTo>
                    <a:pt x="24" y="20"/>
                  </a:lnTo>
                  <a:lnTo>
                    <a:pt x="22" y="20"/>
                  </a:lnTo>
                  <a:lnTo>
                    <a:pt x="20" y="20"/>
                  </a:lnTo>
                  <a:lnTo>
                    <a:pt x="18" y="20"/>
                  </a:lnTo>
                  <a:lnTo>
                    <a:pt x="14" y="22"/>
                  </a:lnTo>
                  <a:lnTo>
                    <a:pt x="12" y="22"/>
                  </a:lnTo>
                  <a:lnTo>
                    <a:pt x="0" y="26"/>
                  </a:lnTo>
                </a:path>
              </a:pathLst>
            </a:custGeom>
            <a:grpFill/>
            <a:ln w="6350">
              <a:noFill/>
              <a:round/>
              <a:headEnd/>
              <a:tailEnd/>
            </a:ln>
          </p:spPr>
          <p:txBody>
            <a:bodyPr/>
            <a:lstStyle/>
            <a:p>
              <a:pPr>
                <a:defRPr/>
              </a:pPr>
              <a:endParaRPr lang="zh-TW" altLang="en-US"/>
            </a:p>
          </p:txBody>
        </p:sp>
        <p:sp>
          <p:nvSpPr>
            <p:cNvPr id="199" name="Freeform 11"/>
            <p:cNvSpPr>
              <a:spLocks/>
            </p:cNvSpPr>
            <p:nvPr/>
          </p:nvSpPr>
          <p:spPr bwMode="gray">
            <a:xfrm>
              <a:off x="1676" y="2360"/>
              <a:ext cx="200" cy="174"/>
            </a:xfrm>
            <a:custGeom>
              <a:avLst/>
              <a:gdLst>
                <a:gd name="T0" fmla="*/ 150 w 200"/>
                <a:gd name="T1" fmla="*/ 2 h 174"/>
                <a:gd name="T2" fmla="*/ 142 w 200"/>
                <a:gd name="T3" fmla="*/ 10 h 174"/>
                <a:gd name="T4" fmla="*/ 122 w 200"/>
                <a:gd name="T5" fmla="*/ 28 h 174"/>
                <a:gd name="T6" fmla="*/ 118 w 200"/>
                <a:gd name="T7" fmla="*/ 30 h 174"/>
                <a:gd name="T8" fmla="*/ 110 w 200"/>
                <a:gd name="T9" fmla="*/ 36 h 174"/>
                <a:gd name="T10" fmla="*/ 92 w 200"/>
                <a:gd name="T11" fmla="*/ 66 h 174"/>
                <a:gd name="T12" fmla="*/ 82 w 200"/>
                <a:gd name="T13" fmla="*/ 66 h 174"/>
                <a:gd name="T14" fmla="*/ 66 w 200"/>
                <a:gd name="T15" fmla="*/ 70 h 174"/>
                <a:gd name="T16" fmla="*/ 56 w 200"/>
                <a:gd name="T17" fmla="*/ 82 h 174"/>
                <a:gd name="T18" fmla="*/ 46 w 200"/>
                <a:gd name="T19" fmla="*/ 90 h 174"/>
                <a:gd name="T20" fmla="*/ 40 w 200"/>
                <a:gd name="T21" fmla="*/ 94 h 174"/>
                <a:gd name="T22" fmla="*/ 8 w 200"/>
                <a:gd name="T23" fmla="*/ 98 h 174"/>
                <a:gd name="T24" fmla="*/ 14 w 200"/>
                <a:gd name="T25" fmla="*/ 120 h 174"/>
                <a:gd name="T26" fmla="*/ 12 w 200"/>
                <a:gd name="T27" fmla="*/ 132 h 174"/>
                <a:gd name="T28" fmla="*/ 4 w 200"/>
                <a:gd name="T29" fmla="*/ 144 h 174"/>
                <a:gd name="T30" fmla="*/ 4 w 200"/>
                <a:gd name="T31" fmla="*/ 154 h 174"/>
                <a:gd name="T32" fmla="*/ 8 w 200"/>
                <a:gd name="T33" fmla="*/ 162 h 174"/>
                <a:gd name="T34" fmla="*/ 18 w 200"/>
                <a:gd name="T35" fmla="*/ 158 h 174"/>
                <a:gd name="T36" fmla="*/ 30 w 200"/>
                <a:gd name="T37" fmla="*/ 156 h 174"/>
                <a:gd name="T38" fmla="*/ 44 w 200"/>
                <a:gd name="T39" fmla="*/ 158 h 174"/>
                <a:gd name="T40" fmla="*/ 48 w 200"/>
                <a:gd name="T41" fmla="*/ 158 h 174"/>
                <a:gd name="T42" fmla="*/ 60 w 200"/>
                <a:gd name="T43" fmla="*/ 160 h 174"/>
                <a:gd name="T44" fmla="*/ 76 w 200"/>
                <a:gd name="T45" fmla="*/ 174 h 174"/>
                <a:gd name="T46" fmla="*/ 94 w 200"/>
                <a:gd name="T47" fmla="*/ 156 h 174"/>
                <a:gd name="T48" fmla="*/ 114 w 200"/>
                <a:gd name="T49" fmla="*/ 154 h 174"/>
                <a:gd name="T50" fmla="*/ 114 w 200"/>
                <a:gd name="T51" fmla="*/ 130 h 174"/>
                <a:gd name="T52" fmla="*/ 116 w 200"/>
                <a:gd name="T53" fmla="*/ 112 h 174"/>
                <a:gd name="T54" fmla="*/ 152 w 200"/>
                <a:gd name="T55" fmla="*/ 82 h 174"/>
                <a:gd name="T56" fmla="*/ 156 w 200"/>
                <a:gd name="T57" fmla="*/ 76 h 174"/>
                <a:gd name="T58" fmla="*/ 164 w 200"/>
                <a:gd name="T59" fmla="*/ 66 h 174"/>
                <a:gd name="T60" fmla="*/ 172 w 200"/>
                <a:gd name="T61" fmla="*/ 60 h 174"/>
                <a:gd name="T62" fmla="*/ 172 w 200"/>
                <a:gd name="T63" fmla="*/ 52 h 174"/>
                <a:gd name="T64" fmla="*/ 178 w 200"/>
                <a:gd name="T65" fmla="*/ 46 h 174"/>
                <a:gd name="T66" fmla="*/ 188 w 200"/>
                <a:gd name="T67" fmla="*/ 44 h 174"/>
                <a:gd name="T68" fmla="*/ 200 w 200"/>
                <a:gd name="T69" fmla="*/ 46 h 174"/>
                <a:gd name="T70" fmla="*/ 198 w 200"/>
                <a:gd name="T71" fmla="*/ 42 h 174"/>
                <a:gd name="T72" fmla="*/ 192 w 200"/>
                <a:gd name="T73" fmla="*/ 38 h 174"/>
                <a:gd name="T74" fmla="*/ 184 w 200"/>
                <a:gd name="T75" fmla="*/ 36 h 174"/>
                <a:gd name="T76" fmla="*/ 180 w 200"/>
                <a:gd name="T77" fmla="*/ 32 h 174"/>
                <a:gd name="T78" fmla="*/ 172 w 200"/>
                <a:gd name="T79" fmla="*/ 26 h 174"/>
                <a:gd name="T80" fmla="*/ 160 w 200"/>
                <a:gd name="T81" fmla="*/ 28 h 174"/>
                <a:gd name="T82" fmla="*/ 156 w 200"/>
                <a:gd name="T83" fmla="*/ 18 h 174"/>
                <a:gd name="T84" fmla="*/ 154 w 200"/>
                <a:gd name="T85" fmla="*/ 0 h 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
                <a:gd name="T130" fmla="*/ 0 h 174"/>
                <a:gd name="T131" fmla="*/ 200 w 200"/>
                <a:gd name="T132" fmla="*/ 174 h 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 h="174">
                  <a:moveTo>
                    <a:pt x="154" y="0"/>
                  </a:moveTo>
                  <a:lnTo>
                    <a:pt x="154" y="2"/>
                  </a:lnTo>
                  <a:lnTo>
                    <a:pt x="150" y="2"/>
                  </a:lnTo>
                  <a:lnTo>
                    <a:pt x="148" y="4"/>
                  </a:lnTo>
                  <a:lnTo>
                    <a:pt x="144" y="8"/>
                  </a:lnTo>
                  <a:lnTo>
                    <a:pt x="142" y="10"/>
                  </a:lnTo>
                  <a:lnTo>
                    <a:pt x="142" y="14"/>
                  </a:lnTo>
                  <a:lnTo>
                    <a:pt x="126" y="18"/>
                  </a:lnTo>
                  <a:lnTo>
                    <a:pt x="122" y="28"/>
                  </a:lnTo>
                  <a:lnTo>
                    <a:pt x="120" y="28"/>
                  </a:lnTo>
                  <a:lnTo>
                    <a:pt x="118" y="30"/>
                  </a:lnTo>
                  <a:lnTo>
                    <a:pt x="116" y="30"/>
                  </a:lnTo>
                  <a:lnTo>
                    <a:pt x="112" y="32"/>
                  </a:lnTo>
                  <a:lnTo>
                    <a:pt x="110" y="36"/>
                  </a:lnTo>
                  <a:lnTo>
                    <a:pt x="110" y="40"/>
                  </a:lnTo>
                  <a:lnTo>
                    <a:pt x="110" y="46"/>
                  </a:lnTo>
                  <a:lnTo>
                    <a:pt x="92" y="66"/>
                  </a:lnTo>
                  <a:lnTo>
                    <a:pt x="90" y="66"/>
                  </a:lnTo>
                  <a:lnTo>
                    <a:pt x="86" y="66"/>
                  </a:lnTo>
                  <a:lnTo>
                    <a:pt x="82" y="66"/>
                  </a:lnTo>
                  <a:lnTo>
                    <a:pt x="76" y="66"/>
                  </a:lnTo>
                  <a:lnTo>
                    <a:pt x="72" y="68"/>
                  </a:lnTo>
                  <a:lnTo>
                    <a:pt x="66" y="70"/>
                  </a:lnTo>
                  <a:lnTo>
                    <a:pt x="62" y="74"/>
                  </a:lnTo>
                  <a:lnTo>
                    <a:pt x="60" y="78"/>
                  </a:lnTo>
                  <a:lnTo>
                    <a:pt x="56" y="82"/>
                  </a:lnTo>
                  <a:lnTo>
                    <a:pt x="52" y="86"/>
                  </a:lnTo>
                  <a:lnTo>
                    <a:pt x="48" y="88"/>
                  </a:lnTo>
                  <a:lnTo>
                    <a:pt x="46" y="90"/>
                  </a:lnTo>
                  <a:lnTo>
                    <a:pt x="44" y="92"/>
                  </a:lnTo>
                  <a:lnTo>
                    <a:pt x="42" y="92"/>
                  </a:lnTo>
                  <a:lnTo>
                    <a:pt x="40" y="94"/>
                  </a:lnTo>
                  <a:lnTo>
                    <a:pt x="32" y="96"/>
                  </a:lnTo>
                  <a:lnTo>
                    <a:pt x="20" y="98"/>
                  </a:lnTo>
                  <a:lnTo>
                    <a:pt x="8" y="98"/>
                  </a:lnTo>
                  <a:lnTo>
                    <a:pt x="0" y="96"/>
                  </a:lnTo>
                  <a:lnTo>
                    <a:pt x="12" y="116"/>
                  </a:lnTo>
                  <a:lnTo>
                    <a:pt x="14" y="120"/>
                  </a:lnTo>
                  <a:lnTo>
                    <a:pt x="14" y="130"/>
                  </a:lnTo>
                  <a:lnTo>
                    <a:pt x="12" y="132"/>
                  </a:lnTo>
                  <a:lnTo>
                    <a:pt x="8" y="134"/>
                  </a:lnTo>
                  <a:lnTo>
                    <a:pt x="6" y="138"/>
                  </a:lnTo>
                  <a:lnTo>
                    <a:pt x="4" y="144"/>
                  </a:lnTo>
                  <a:lnTo>
                    <a:pt x="4" y="146"/>
                  </a:lnTo>
                  <a:lnTo>
                    <a:pt x="4" y="150"/>
                  </a:lnTo>
                  <a:lnTo>
                    <a:pt x="4" y="154"/>
                  </a:lnTo>
                  <a:lnTo>
                    <a:pt x="6" y="158"/>
                  </a:lnTo>
                  <a:lnTo>
                    <a:pt x="8" y="162"/>
                  </a:lnTo>
                  <a:lnTo>
                    <a:pt x="10" y="160"/>
                  </a:lnTo>
                  <a:lnTo>
                    <a:pt x="14" y="160"/>
                  </a:lnTo>
                  <a:lnTo>
                    <a:pt x="18" y="158"/>
                  </a:lnTo>
                  <a:lnTo>
                    <a:pt x="22" y="158"/>
                  </a:lnTo>
                  <a:lnTo>
                    <a:pt x="24" y="156"/>
                  </a:lnTo>
                  <a:lnTo>
                    <a:pt x="30" y="156"/>
                  </a:lnTo>
                  <a:lnTo>
                    <a:pt x="34" y="158"/>
                  </a:lnTo>
                  <a:lnTo>
                    <a:pt x="40" y="158"/>
                  </a:lnTo>
                  <a:lnTo>
                    <a:pt x="44" y="158"/>
                  </a:lnTo>
                  <a:lnTo>
                    <a:pt x="46" y="158"/>
                  </a:lnTo>
                  <a:lnTo>
                    <a:pt x="48" y="158"/>
                  </a:lnTo>
                  <a:lnTo>
                    <a:pt x="52" y="158"/>
                  </a:lnTo>
                  <a:lnTo>
                    <a:pt x="56" y="160"/>
                  </a:lnTo>
                  <a:lnTo>
                    <a:pt x="60" y="160"/>
                  </a:lnTo>
                  <a:lnTo>
                    <a:pt x="64" y="162"/>
                  </a:lnTo>
                  <a:lnTo>
                    <a:pt x="66" y="166"/>
                  </a:lnTo>
                  <a:lnTo>
                    <a:pt x="76" y="174"/>
                  </a:lnTo>
                  <a:lnTo>
                    <a:pt x="92" y="156"/>
                  </a:lnTo>
                  <a:lnTo>
                    <a:pt x="94" y="156"/>
                  </a:lnTo>
                  <a:lnTo>
                    <a:pt x="96" y="154"/>
                  </a:lnTo>
                  <a:lnTo>
                    <a:pt x="100" y="154"/>
                  </a:lnTo>
                  <a:lnTo>
                    <a:pt x="114" y="154"/>
                  </a:lnTo>
                  <a:lnTo>
                    <a:pt x="120" y="154"/>
                  </a:lnTo>
                  <a:lnTo>
                    <a:pt x="122" y="134"/>
                  </a:lnTo>
                  <a:lnTo>
                    <a:pt x="114" y="130"/>
                  </a:lnTo>
                  <a:lnTo>
                    <a:pt x="114" y="128"/>
                  </a:lnTo>
                  <a:lnTo>
                    <a:pt x="114" y="122"/>
                  </a:lnTo>
                  <a:lnTo>
                    <a:pt x="116" y="112"/>
                  </a:lnTo>
                  <a:lnTo>
                    <a:pt x="120" y="102"/>
                  </a:lnTo>
                  <a:lnTo>
                    <a:pt x="132" y="92"/>
                  </a:lnTo>
                  <a:lnTo>
                    <a:pt x="152" y="82"/>
                  </a:lnTo>
                  <a:lnTo>
                    <a:pt x="154" y="80"/>
                  </a:lnTo>
                  <a:lnTo>
                    <a:pt x="156" y="76"/>
                  </a:lnTo>
                  <a:lnTo>
                    <a:pt x="160" y="72"/>
                  </a:lnTo>
                  <a:lnTo>
                    <a:pt x="162" y="70"/>
                  </a:lnTo>
                  <a:lnTo>
                    <a:pt x="164" y="66"/>
                  </a:lnTo>
                  <a:lnTo>
                    <a:pt x="164" y="62"/>
                  </a:lnTo>
                  <a:lnTo>
                    <a:pt x="172" y="62"/>
                  </a:lnTo>
                  <a:lnTo>
                    <a:pt x="172" y="60"/>
                  </a:lnTo>
                  <a:lnTo>
                    <a:pt x="170" y="58"/>
                  </a:lnTo>
                  <a:lnTo>
                    <a:pt x="170" y="56"/>
                  </a:lnTo>
                  <a:lnTo>
                    <a:pt x="172" y="52"/>
                  </a:lnTo>
                  <a:lnTo>
                    <a:pt x="174" y="50"/>
                  </a:lnTo>
                  <a:lnTo>
                    <a:pt x="176" y="46"/>
                  </a:lnTo>
                  <a:lnTo>
                    <a:pt x="178" y="46"/>
                  </a:lnTo>
                  <a:lnTo>
                    <a:pt x="180" y="46"/>
                  </a:lnTo>
                  <a:lnTo>
                    <a:pt x="184" y="44"/>
                  </a:lnTo>
                  <a:lnTo>
                    <a:pt x="188" y="44"/>
                  </a:lnTo>
                  <a:lnTo>
                    <a:pt x="192" y="44"/>
                  </a:lnTo>
                  <a:lnTo>
                    <a:pt x="196" y="46"/>
                  </a:lnTo>
                  <a:lnTo>
                    <a:pt x="200" y="46"/>
                  </a:lnTo>
                  <a:lnTo>
                    <a:pt x="200" y="44"/>
                  </a:lnTo>
                  <a:lnTo>
                    <a:pt x="198" y="42"/>
                  </a:lnTo>
                  <a:lnTo>
                    <a:pt x="196" y="40"/>
                  </a:lnTo>
                  <a:lnTo>
                    <a:pt x="192" y="38"/>
                  </a:lnTo>
                  <a:lnTo>
                    <a:pt x="190" y="38"/>
                  </a:lnTo>
                  <a:lnTo>
                    <a:pt x="186" y="36"/>
                  </a:lnTo>
                  <a:lnTo>
                    <a:pt x="184" y="36"/>
                  </a:lnTo>
                  <a:lnTo>
                    <a:pt x="182" y="34"/>
                  </a:lnTo>
                  <a:lnTo>
                    <a:pt x="182" y="32"/>
                  </a:lnTo>
                  <a:lnTo>
                    <a:pt x="180" y="32"/>
                  </a:lnTo>
                  <a:lnTo>
                    <a:pt x="178" y="30"/>
                  </a:lnTo>
                  <a:lnTo>
                    <a:pt x="176" y="28"/>
                  </a:lnTo>
                  <a:lnTo>
                    <a:pt x="172" y="26"/>
                  </a:lnTo>
                  <a:lnTo>
                    <a:pt x="166" y="26"/>
                  </a:lnTo>
                  <a:lnTo>
                    <a:pt x="160" y="28"/>
                  </a:lnTo>
                  <a:lnTo>
                    <a:pt x="158" y="26"/>
                  </a:lnTo>
                  <a:lnTo>
                    <a:pt x="156" y="22"/>
                  </a:lnTo>
                  <a:lnTo>
                    <a:pt x="156" y="18"/>
                  </a:lnTo>
                  <a:lnTo>
                    <a:pt x="156" y="14"/>
                  </a:lnTo>
                  <a:lnTo>
                    <a:pt x="172" y="0"/>
                  </a:lnTo>
                  <a:lnTo>
                    <a:pt x="154" y="0"/>
                  </a:lnTo>
                </a:path>
              </a:pathLst>
            </a:custGeom>
            <a:grpFill/>
            <a:ln w="6350">
              <a:noFill/>
              <a:round/>
              <a:headEnd/>
              <a:tailEnd/>
            </a:ln>
          </p:spPr>
          <p:txBody>
            <a:bodyPr/>
            <a:lstStyle/>
            <a:p>
              <a:pPr>
                <a:defRPr/>
              </a:pPr>
              <a:endParaRPr lang="zh-TW" altLang="en-US"/>
            </a:p>
          </p:txBody>
        </p:sp>
        <p:sp>
          <p:nvSpPr>
            <p:cNvPr id="200" name="Freeform 12"/>
            <p:cNvSpPr>
              <a:spLocks/>
            </p:cNvSpPr>
            <p:nvPr/>
          </p:nvSpPr>
          <p:spPr bwMode="gray">
            <a:xfrm>
              <a:off x="2154" y="2772"/>
              <a:ext cx="68" cy="66"/>
            </a:xfrm>
            <a:custGeom>
              <a:avLst/>
              <a:gdLst>
                <a:gd name="T0" fmla="*/ 0 w 68"/>
                <a:gd name="T1" fmla="*/ 0 h 66"/>
                <a:gd name="T2" fmla="*/ 16 w 68"/>
                <a:gd name="T3" fmla="*/ 26 h 66"/>
                <a:gd name="T4" fmla="*/ 18 w 68"/>
                <a:gd name="T5" fmla="*/ 28 h 66"/>
                <a:gd name="T6" fmla="*/ 28 w 68"/>
                <a:gd name="T7" fmla="*/ 36 h 66"/>
                <a:gd name="T8" fmla="*/ 38 w 68"/>
                <a:gd name="T9" fmla="*/ 44 h 66"/>
                <a:gd name="T10" fmla="*/ 50 w 68"/>
                <a:gd name="T11" fmla="*/ 54 h 66"/>
                <a:gd name="T12" fmla="*/ 60 w 68"/>
                <a:gd name="T13" fmla="*/ 62 h 66"/>
                <a:gd name="T14" fmla="*/ 66 w 68"/>
                <a:gd name="T15" fmla="*/ 66 h 66"/>
                <a:gd name="T16" fmla="*/ 68 w 68"/>
                <a:gd name="T17" fmla="*/ 66 h 66"/>
                <a:gd name="T18" fmla="*/ 68 w 68"/>
                <a:gd name="T19" fmla="*/ 62 h 66"/>
                <a:gd name="T20" fmla="*/ 68 w 68"/>
                <a:gd name="T21" fmla="*/ 60 h 66"/>
                <a:gd name="T22" fmla="*/ 68 w 68"/>
                <a:gd name="T23" fmla="*/ 58 h 66"/>
                <a:gd name="T24" fmla="*/ 66 w 68"/>
                <a:gd name="T25" fmla="*/ 56 h 66"/>
                <a:gd name="T26" fmla="*/ 66 w 68"/>
                <a:gd name="T27" fmla="*/ 54 h 66"/>
                <a:gd name="T28" fmla="*/ 58 w 68"/>
                <a:gd name="T29" fmla="*/ 42 h 66"/>
                <a:gd name="T30" fmla="*/ 58 w 68"/>
                <a:gd name="T31" fmla="*/ 40 h 66"/>
                <a:gd name="T32" fmla="*/ 58 w 68"/>
                <a:gd name="T33" fmla="*/ 36 h 66"/>
                <a:gd name="T34" fmla="*/ 56 w 68"/>
                <a:gd name="T35" fmla="*/ 32 h 66"/>
                <a:gd name="T36" fmla="*/ 56 w 68"/>
                <a:gd name="T37" fmla="*/ 26 h 66"/>
                <a:gd name="T38" fmla="*/ 54 w 68"/>
                <a:gd name="T39" fmla="*/ 24 h 66"/>
                <a:gd name="T40" fmla="*/ 46 w 68"/>
                <a:gd name="T41" fmla="*/ 12 h 66"/>
                <a:gd name="T42" fmla="*/ 38 w 68"/>
                <a:gd name="T43" fmla="*/ 14 h 66"/>
                <a:gd name="T44" fmla="*/ 30 w 68"/>
                <a:gd name="T45" fmla="*/ 4 h 66"/>
                <a:gd name="T46" fmla="*/ 12 w 68"/>
                <a:gd name="T47" fmla="*/ 6 h 66"/>
                <a:gd name="T48" fmla="*/ 0 w 68"/>
                <a:gd name="T49" fmla="*/ 0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66"/>
                <a:gd name="T77" fmla="*/ 68 w 68"/>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66">
                  <a:moveTo>
                    <a:pt x="0" y="0"/>
                  </a:moveTo>
                  <a:lnTo>
                    <a:pt x="16" y="26"/>
                  </a:lnTo>
                  <a:lnTo>
                    <a:pt x="18" y="28"/>
                  </a:lnTo>
                  <a:lnTo>
                    <a:pt x="28" y="36"/>
                  </a:lnTo>
                  <a:lnTo>
                    <a:pt x="38" y="44"/>
                  </a:lnTo>
                  <a:lnTo>
                    <a:pt x="50" y="54"/>
                  </a:lnTo>
                  <a:lnTo>
                    <a:pt x="60" y="62"/>
                  </a:lnTo>
                  <a:lnTo>
                    <a:pt x="66" y="66"/>
                  </a:lnTo>
                  <a:lnTo>
                    <a:pt x="68" y="66"/>
                  </a:lnTo>
                  <a:lnTo>
                    <a:pt x="68" y="62"/>
                  </a:lnTo>
                  <a:lnTo>
                    <a:pt x="68" y="60"/>
                  </a:lnTo>
                  <a:lnTo>
                    <a:pt x="68" y="58"/>
                  </a:lnTo>
                  <a:lnTo>
                    <a:pt x="66" y="56"/>
                  </a:lnTo>
                  <a:lnTo>
                    <a:pt x="66" y="54"/>
                  </a:lnTo>
                  <a:lnTo>
                    <a:pt x="58" y="42"/>
                  </a:lnTo>
                  <a:lnTo>
                    <a:pt x="58" y="40"/>
                  </a:lnTo>
                  <a:lnTo>
                    <a:pt x="58" y="36"/>
                  </a:lnTo>
                  <a:lnTo>
                    <a:pt x="56" y="32"/>
                  </a:lnTo>
                  <a:lnTo>
                    <a:pt x="56" y="26"/>
                  </a:lnTo>
                  <a:lnTo>
                    <a:pt x="54" y="24"/>
                  </a:lnTo>
                  <a:lnTo>
                    <a:pt x="46" y="12"/>
                  </a:lnTo>
                  <a:lnTo>
                    <a:pt x="38" y="14"/>
                  </a:lnTo>
                  <a:lnTo>
                    <a:pt x="30" y="4"/>
                  </a:lnTo>
                  <a:lnTo>
                    <a:pt x="12" y="6"/>
                  </a:lnTo>
                  <a:lnTo>
                    <a:pt x="0" y="0"/>
                  </a:lnTo>
                </a:path>
              </a:pathLst>
            </a:custGeom>
            <a:grpFill/>
            <a:ln w="6350">
              <a:noFill/>
              <a:round/>
              <a:headEnd/>
              <a:tailEnd/>
            </a:ln>
          </p:spPr>
          <p:txBody>
            <a:bodyPr/>
            <a:lstStyle/>
            <a:p>
              <a:pPr>
                <a:defRPr/>
              </a:pPr>
              <a:endParaRPr lang="zh-TW" altLang="en-US"/>
            </a:p>
          </p:txBody>
        </p:sp>
        <p:sp>
          <p:nvSpPr>
            <p:cNvPr id="201" name="Freeform 13"/>
            <p:cNvSpPr>
              <a:spLocks/>
            </p:cNvSpPr>
            <p:nvPr/>
          </p:nvSpPr>
          <p:spPr bwMode="gray">
            <a:xfrm>
              <a:off x="2016" y="2518"/>
              <a:ext cx="54" cy="56"/>
            </a:xfrm>
            <a:custGeom>
              <a:avLst/>
              <a:gdLst>
                <a:gd name="T0" fmla="*/ 54 w 54"/>
                <a:gd name="T1" fmla="*/ 56 h 56"/>
                <a:gd name="T2" fmla="*/ 48 w 54"/>
                <a:gd name="T3" fmla="*/ 44 h 56"/>
                <a:gd name="T4" fmla="*/ 48 w 54"/>
                <a:gd name="T5" fmla="*/ 44 h 56"/>
                <a:gd name="T6" fmla="*/ 48 w 54"/>
                <a:gd name="T7" fmla="*/ 42 h 56"/>
                <a:gd name="T8" fmla="*/ 44 w 54"/>
                <a:gd name="T9" fmla="*/ 40 h 56"/>
                <a:gd name="T10" fmla="*/ 40 w 54"/>
                <a:gd name="T11" fmla="*/ 38 h 56"/>
                <a:gd name="T12" fmla="*/ 40 w 54"/>
                <a:gd name="T13" fmla="*/ 38 h 56"/>
                <a:gd name="T14" fmla="*/ 38 w 54"/>
                <a:gd name="T15" fmla="*/ 36 h 56"/>
                <a:gd name="T16" fmla="*/ 34 w 54"/>
                <a:gd name="T17" fmla="*/ 36 h 56"/>
                <a:gd name="T18" fmla="*/ 28 w 54"/>
                <a:gd name="T19" fmla="*/ 36 h 56"/>
                <a:gd name="T20" fmla="*/ 24 w 54"/>
                <a:gd name="T21" fmla="*/ 38 h 56"/>
                <a:gd name="T22" fmla="*/ 20 w 54"/>
                <a:gd name="T23" fmla="*/ 40 h 56"/>
                <a:gd name="T24" fmla="*/ 20 w 54"/>
                <a:gd name="T25" fmla="*/ 42 h 56"/>
                <a:gd name="T26" fmla="*/ 18 w 54"/>
                <a:gd name="T27" fmla="*/ 42 h 56"/>
                <a:gd name="T28" fmla="*/ 18 w 54"/>
                <a:gd name="T29" fmla="*/ 44 h 56"/>
                <a:gd name="T30" fmla="*/ 16 w 54"/>
                <a:gd name="T31" fmla="*/ 44 h 56"/>
                <a:gd name="T32" fmla="*/ 12 w 54"/>
                <a:gd name="T33" fmla="*/ 46 h 56"/>
                <a:gd name="T34" fmla="*/ 6 w 54"/>
                <a:gd name="T35" fmla="*/ 46 h 56"/>
                <a:gd name="T36" fmla="*/ 6 w 54"/>
                <a:gd name="T37" fmla="*/ 32 h 56"/>
                <a:gd name="T38" fmla="*/ 6 w 54"/>
                <a:gd name="T39" fmla="*/ 32 h 56"/>
                <a:gd name="T40" fmla="*/ 6 w 54"/>
                <a:gd name="T41" fmla="*/ 30 h 56"/>
                <a:gd name="T42" fmla="*/ 4 w 54"/>
                <a:gd name="T43" fmla="*/ 26 h 56"/>
                <a:gd name="T44" fmla="*/ 2 w 54"/>
                <a:gd name="T45" fmla="*/ 26 h 56"/>
                <a:gd name="T46" fmla="*/ 2 w 54"/>
                <a:gd name="T47" fmla="*/ 24 h 56"/>
                <a:gd name="T48" fmla="*/ 0 w 54"/>
                <a:gd name="T49" fmla="*/ 22 h 56"/>
                <a:gd name="T50" fmla="*/ 0 w 54"/>
                <a:gd name="T51" fmla="*/ 18 h 56"/>
                <a:gd name="T52" fmla="*/ 0 w 54"/>
                <a:gd name="T53" fmla="*/ 14 h 56"/>
                <a:gd name="T54" fmla="*/ 2 w 54"/>
                <a:gd name="T55" fmla="*/ 12 h 56"/>
                <a:gd name="T56" fmla="*/ 2 w 54"/>
                <a:gd name="T57" fmla="*/ 10 h 56"/>
                <a:gd name="T58" fmla="*/ 2 w 54"/>
                <a:gd name="T59" fmla="*/ 8 h 56"/>
                <a:gd name="T60" fmla="*/ 4 w 54"/>
                <a:gd name="T61" fmla="*/ 4 h 56"/>
                <a:gd name="T62" fmla="*/ 4 w 54"/>
                <a:gd name="T63" fmla="*/ 2 h 56"/>
                <a:gd name="T64" fmla="*/ 6 w 54"/>
                <a:gd name="T65" fmla="*/ 0 h 56"/>
                <a:gd name="T66" fmla="*/ 10 w 54"/>
                <a:gd name="T67" fmla="*/ 0 h 56"/>
                <a:gd name="T68" fmla="*/ 18 w 54"/>
                <a:gd name="T69" fmla="*/ 0 h 56"/>
                <a:gd name="T70" fmla="*/ 24 w 54"/>
                <a:gd name="T71" fmla="*/ 0 h 56"/>
                <a:gd name="T72" fmla="*/ 24 w 54"/>
                <a:gd name="T73" fmla="*/ 0 h 56"/>
                <a:gd name="T74" fmla="*/ 26 w 54"/>
                <a:gd name="T75" fmla="*/ 0 h 56"/>
                <a:gd name="T76" fmla="*/ 26 w 54"/>
                <a:gd name="T77" fmla="*/ 0 h 56"/>
                <a:gd name="T78" fmla="*/ 28 w 54"/>
                <a:gd name="T79" fmla="*/ 2 h 56"/>
                <a:gd name="T80" fmla="*/ 30 w 54"/>
                <a:gd name="T81" fmla="*/ 6 h 56"/>
                <a:gd name="T82" fmla="*/ 30 w 54"/>
                <a:gd name="T83" fmla="*/ 14 h 56"/>
                <a:gd name="T84" fmla="*/ 34 w 54"/>
                <a:gd name="T85" fmla="*/ 28 h 56"/>
                <a:gd name="T86" fmla="*/ 36 w 54"/>
                <a:gd name="T87" fmla="*/ 26 h 56"/>
                <a:gd name="T88" fmla="*/ 36 w 54"/>
                <a:gd name="T89" fmla="*/ 26 h 56"/>
                <a:gd name="T90" fmla="*/ 38 w 54"/>
                <a:gd name="T91" fmla="*/ 24 h 56"/>
                <a:gd name="T92" fmla="*/ 40 w 54"/>
                <a:gd name="T93" fmla="*/ 20 h 56"/>
                <a:gd name="T94" fmla="*/ 40 w 54"/>
                <a:gd name="T95" fmla="*/ 18 h 56"/>
                <a:gd name="T96" fmla="*/ 42 w 54"/>
                <a:gd name="T97" fmla="*/ 14 h 56"/>
                <a:gd name="T98" fmla="*/ 44 w 54"/>
                <a:gd name="T99" fmla="*/ 12 h 56"/>
                <a:gd name="T100" fmla="*/ 44 w 54"/>
                <a:gd name="T101" fmla="*/ 12 h 56"/>
                <a:gd name="T102" fmla="*/ 46 w 54"/>
                <a:gd name="T103" fmla="*/ 12 h 56"/>
                <a:gd name="T104" fmla="*/ 48 w 54"/>
                <a:gd name="T105" fmla="*/ 14 h 56"/>
                <a:gd name="T106" fmla="*/ 48 w 54"/>
                <a:gd name="T107" fmla="*/ 18 h 56"/>
                <a:gd name="T108" fmla="*/ 52 w 54"/>
                <a:gd name="T109" fmla="*/ 34 h 56"/>
                <a:gd name="T110" fmla="*/ 54 w 54"/>
                <a:gd name="T111" fmla="*/ 46 h 56"/>
                <a:gd name="T112" fmla="*/ 54 w 54"/>
                <a:gd name="T113" fmla="*/ 5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
                <a:gd name="T172" fmla="*/ 0 h 56"/>
                <a:gd name="T173" fmla="*/ 54 w 54"/>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 h="56">
                  <a:moveTo>
                    <a:pt x="54" y="56"/>
                  </a:moveTo>
                  <a:lnTo>
                    <a:pt x="48" y="44"/>
                  </a:lnTo>
                  <a:lnTo>
                    <a:pt x="48" y="42"/>
                  </a:lnTo>
                  <a:lnTo>
                    <a:pt x="44" y="40"/>
                  </a:lnTo>
                  <a:lnTo>
                    <a:pt x="40" y="38"/>
                  </a:lnTo>
                  <a:lnTo>
                    <a:pt x="38" y="36"/>
                  </a:lnTo>
                  <a:lnTo>
                    <a:pt x="34" y="36"/>
                  </a:lnTo>
                  <a:lnTo>
                    <a:pt x="28" y="36"/>
                  </a:lnTo>
                  <a:lnTo>
                    <a:pt x="24" y="38"/>
                  </a:lnTo>
                  <a:lnTo>
                    <a:pt x="20" y="40"/>
                  </a:lnTo>
                  <a:lnTo>
                    <a:pt x="20" y="42"/>
                  </a:lnTo>
                  <a:lnTo>
                    <a:pt x="18" y="42"/>
                  </a:lnTo>
                  <a:lnTo>
                    <a:pt x="18" y="44"/>
                  </a:lnTo>
                  <a:lnTo>
                    <a:pt x="16" y="44"/>
                  </a:lnTo>
                  <a:lnTo>
                    <a:pt x="12" y="46"/>
                  </a:lnTo>
                  <a:lnTo>
                    <a:pt x="6" y="46"/>
                  </a:lnTo>
                  <a:lnTo>
                    <a:pt x="6" y="32"/>
                  </a:lnTo>
                  <a:lnTo>
                    <a:pt x="6" y="30"/>
                  </a:lnTo>
                  <a:lnTo>
                    <a:pt x="4" y="26"/>
                  </a:lnTo>
                  <a:lnTo>
                    <a:pt x="2" y="26"/>
                  </a:lnTo>
                  <a:lnTo>
                    <a:pt x="2" y="24"/>
                  </a:lnTo>
                  <a:lnTo>
                    <a:pt x="0" y="22"/>
                  </a:lnTo>
                  <a:lnTo>
                    <a:pt x="0" y="18"/>
                  </a:lnTo>
                  <a:lnTo>
                    <a:pt x="0" y="14"/>
                  </a:lnTo>
                  <a:lnTo>
                    <a:pt x="2" y="12"/>
                  </a:lnTo>
                  <a:lnTo>
                    <a:pt x="2" y="10"/>
                  </a:lnTo>
                  <a:lnTo>
                    <a:pt x="2" y="8"/>
                  </a:lnTo>
                  <a:lnTo>
                    <a:pt x="4" y="4"/>
                  </a:lnTo>
                  <a:lnTo>
                    <a:pt x="4" y="2"/>
                  </a:lnTo>
                  <a:lnTo>
                    <a:pt x="6" y="0"/>
                  </a:lnTo>
                  <a:lnTo>
                    <a:pt x="10" y="0"/>
                  </a:lnTo>
                  <a:lnTo>
                    <a:pt x="18" y="0"/>
                  </a:lnTo>
                  <a:lnTo>
                    <a:pt x="24" y="0"/>
                  </a:lnTo>
                  <a:lnTo>
                    <a:pt x="26" y="0"/>
                  </a:lnTo>
                  <a:lnTo>
                    <a:pt x="28" y="2"/>
                  </a:lnTo>
                  <a:lnTo>
                    <a:pt x="30" y="6"/>
                  </a:lnTo>
                  <a:lnTo>
                    <a:pt x="30" y="14"/>
                  </a:lnTo>
                  <a:lnTo>
                    <a:pt x="34" y="28"/>
                  </a:lnTo>
                  <a:lnTo>
                    <a:pt x="36" y="26"/>
                  </a:lnTo>
                  <a:lnTo>
                    <a:pt x="38" y="24"/>
                  </a:lnTo>
                  <a:lnTo>
                    <a:pt x="40" y="20"/>
                  </a:lnTo>
                  <a:lnTo>
                    <a:pt x="40" y="18"/>
                  </a:lnTo>
                  <a:lnTo>
                    <a:pt x="42" y="14"/>
                  </a:lnTo>
                  <a:lnTo>
                    <a:pt x="44" y="12"/>
                  </a:lnTo>
                  <a:lnTo>
                    <a:pt x="46" y="12"/>
                  </a:lnTo>
                  <a:lnTo>
                    <a:pt x="48" y="14"/>
                  </a:lnTo>
                  <a:lnTo>
                    <a:pt x="48" y="18"/>
                  </a:lnTo>
                  <a:lnTo>
                    <a:pt x="52" y="34"/>
                  </a:lnTo>
                  <a:lnTo>
                    <a:pt x="54" y="46"/>
                  </a:lnTo>
                  <a:lnTo>
                    <a:pt x="54" y="56"/>
                  </a:lnTo>
                </a:path>
              </a:pathLst>
            </a:custGeom>
            <a:grpFill/>
            <a:ln w="6350">
              <a:noFill/>
              <a:round/>
              <a:headEnd/>
              <a:tailEnd/>
            </a:ln>
          </p:spPr>
          <p:txBody>
            <a:bodyPr/>
            <a:lstStyle/>
            <a:p>
              <a:pPr>
                <a:defRPr/>
              </a:pPr>
              <a:endParaRPr lang="zh-TW" altLang="en-US"/>
            </a:p>
          </p:txBody>
        </p:sp>
        <p:sp>
          <p:nvSpPr>
            <p:cNvPr id="202" name="Freeform 14"/>
            <p:cNvSpPr>
              <a:spLocks/>
            </p:cNvSpPr>
            <p:nvPr/>
          </p:nvSpPr>
          <p:spPr bwMode="gray">
            <a:xfrm>
              <a:off x="2066" y="2480"/>
              <a:ext cx="100" cy="272"/>
            </a:xfrm>
            <a:custGeom>
              <a:avLst/>
              <a:gdLst>
                <a:gd name="T0" fmla="*/ 40 w 100"/>
                <a:gd name="T1" fmla="*/ 170 h 272"/>
                <a:gd name="T2" fmla="*/ 26 w 100"/>
                <a:gd name="T3" fmla="*/ 166 h 272"/>
                <a:gd name="T4" fmla="*/ 26 w 100"/>
                <a:gd name="T5" fmla="*/ 156 h 272"/>
                <a:gd name="T6" fmla="*/ 26 w 100"/>
                <a:gd name="T7" fmla="*/ 142 h 272"/>
                <a:gd name="T8" fmla="*/ 24 w 100"/>
                <a:gd name="T9" fmla="*/ 136 h 272"/>
                <a:gd name="T10" fmla="*/ 20 w 100"/>
                <a:gd name="T11" fmla="*/ 130 h 272"/>
                <a:gd name="T12" fmla="*/ 16 w 100"/>
                <a:gd name="T13" fmla="*/ 120 h 272"/>
                <a:gd name="T14" fmla="*/ 10 w 100"/>
                <a:gd name="T15" fmla="*/ 112 h 272"/>
                <a:gd name="T16" fmla="*/ 8 w 100"/>
                <a:gd name="T17" fmla="*/ 108 h 272"/>
                <a:gd name="T18" fmla="*/ 4 w 100"/>
                <a:gd name="T19" fmla="*/ 102 h 272"/>
                <a:gd name="T20" fmla="*/ 2 w 100"/>
                <a:gd name="T21" fmla="*/ 94 h 272"/>
                <a:gd name="T22" fmla="*/ 2 w 100"/>
                <a:gd name="T23" fmla="*/ 90 h 272"/>
                <a:gd name="T24" fmla="*/ 4 w 100"/>
                <a:gd name="T25" fmla="*/ 82 h 272"/>
                <a:gd name="T26" fmla="*/ 2 w 100"/>
                <a:gd name="T27" fmla="*/ 78 h 272"/>
                <a:gd name="T28" fmla="*/ 0 w 100"/>
                <a:gd name="T29" fmla="*/ 74 h 272"/>
                <a:gd name="T30" fmla="*/ 2 w 100"/>
                <a:gd name="T31" fmla="*/ 70 h 272"/>
                <a:gd name="T32" fmla="*/ 4 w 100"/>
                <a:gd name="T33" fmla="*/ 72 h 272"/>
                <a:gd name="T34" fmla="*/ 6 w 100"/>
                <a:gd name="T35" fmla="*/ 72 h 272"/>
                <a:gd name="T36" fmla="*/ 8 w 100"/>
                <a:gd name="T37" fmla="*/ 74 h 272"/>
                <a:gd name="T38" fmla="*/ 10 w 100"/>
                <a:gd name="T39" fmla="*/ 70 h 272"/>
                <a:gd name="T40" fmla="*/ 6 w 100"/>
                <a:gd name="T41" fmla="*/ 56 h 272"/>
                <a:gd name="T42" fmla="*/ 8 w 100"/>
                <a:gd name="T43" fmla="*/ 56 h 272"/>
                <a:gd name="T44" fmla="*/ 10 w 100"/>
                <a:gd name="T45" fmla="*/ 58 h 272"/>
                <a:gd name="T46" fmla="*/ 16 w 100"/>
                <a:gd name="T47" fmla="*/ 60 h 272"/>
                <a:gd name="T48" fmla="*/ 22 w 100"/>
                <a:gd name="T49" fmla="*/ 58 h 272"/>
                <a:gd name="T50" fmla="*/ 22 w 100"/>
                <a:gd name="T51" fmla="*/ 56 h 272"/>
                <a:gd name="T52" fmla="*/ 26 w 100"/>
                <a:gd name="T53" fmla="*/ 54 h 272"/>
                <a:gd name="T54" fmla="*/ 28 w 100"/>
                <a:gd name="T55" fmla="*/ 48 h 272"/>
                <a:gd name="T56" fmla="*/ 32 w 100"/>
                <a:gd name="T57" fmla="*/ 40 h 272"/>
                <a:gd name="T58" fmla="*/ 36 w 100"/>
                <a:gd name="T59" fmla="*/ 34 h 272"/>
                <a:gd name="T60" fmla="*/ 36 w 100"/>
                <a:gd name="T61" fmla="*/ 30 h 272"/>
                <a:gd name="T62" fmla="*/ 40 w 100"/>
                <a:gd name="T63" fmla="*/ 26 h 272"/>
                <a:gd name="T64" fmla="*/ 66 w 100"/>
                <a:gd name="T65" fmla="*/ 0 h 272"/>
                <a:gd name="T66" fmla="*/ 74 w 100"/>
                <a:gd name="T67" fmla="*/ 8 h 272"/>
                <a:gd name="T68" fmla="*/ 84 w 100"/>
                <a:gd name="T69" fmla="*/ 34 h 272"/>
                <a:gd name="T70" fmla="*/ 82 w 100"/>
                <a:gd name="T71" fmla="*/ 36 h 272"/>
                <a:gd name="T72" fmla="*/ 76 w 100"/>
                <a:gd name="T73" fmla="*/ 52 h 272"/>
                <a:gd name="T74" fmla="*/ 72 w 100"/>
                <a:gd name="T75" fmla="*/ 72 h 272"/>
                <a:gd name="T76" fmla="*/ 76 w 100"/>
                <a:gd name="T77" fmla="*/ 76 h 272"/>
                <a:gd name="T78" fmla="*/ 80 w 100"/>
                <a:gd name="T79" fmla="*/ 80 h 272"/>
                <a:gd name="T80" fmla="*/ 90 w 100"/>
                <a:gd name="T81" fmla="*/ 78 h 272"/>
                <a:gd name="T82" fmla="*/ 96 w 100"/>
                <a:gd name="T83" fmla="*/ 98 h 272"/>
                <a:gd name="T84" fmla="*/ 90 w 100"/>
                <a:gd name="T85" fmla="*/ 102 h 272"/>
                <a:gd name="T86" fmla="*/ 82 w 100"/>
                <a:gd name="T87" fmla="*/ 112 h 272"/>
                <a:gd name="T88" fmla="*/ 84 w 100"/>
                <a:gd name="T89" fmla="*/ 138 h 272"/>
                <a:gd name="T90" fmla="*/ 82 w 100"/>
                <a:gd name="T91" fmla="*/ 138 h 272"/>
                <a:gd name="T92" fmla="*/ 80 w 100"/>
                <a:gd name="T93" fmla="*/ 142 h 272"/>
                <a:gd name="T94" fmla="*/ 80 w 100"/>
                <a:gd name="T95" fmla="*/ 150 h 272"/>
                <a:gd name="T96" fmla="*/ 80 w 100"/>
                <a:gd name="T97" fmla="*/ 158 h 272"/>
                <a:gd name="T98" fmla="*/ 80 w 100"/>
                <a:gd name="T99" fmla="*/ 168 h 272"/>
                <a:gd name="T100" fmla="*/ 84 w 100"/>
                <a:gd name="T101" fmla="*/ 182 h 272"/>
                <a:gd name="T102" fmla="*/ 84 w 100"/>
                <a:gd name="T103" fmla="*/ 210 h 272"/>
                <a:gd name="T104" fmla="*/ 84 w 100"/>
                <a:gd name="T105" fmla="*/ 224 h 272"/>
                <a:gd name="T106" fmla="*/ 82 w 100"/>
                <a:gd name="T107" fmla="*/ 244 h 272"/>
                <a:gd name="T108" fmla="*/ 76 w 100"/>
                <a:gd name="T109" fmla="*/ 272 h 272"/>
                <a:gd name="T110" fmla="*/ 72 w 100"/>
                <a:gd name="T111" fmla="*/ 262 h 272"/>
                <a:gd name="T112" fmla="*/ 74 w 100"/>
                <a:gd name="T113" fmla="*/ 226 h 272"/>
                <a:gd name="T114" fmla="*/ 74 w 100"/>
                <a:gd name="T115" fmla="*/ 206 h 272"/>
                <a:gd name="T116" fmla="*/ 70 w 100"/>
                <a:gd name="T117" fmla="*/ 168 h 2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
                <a:gd name="T178" fmla="*/ 0 h 272"/>
                <a:gd name="T179" fmla="*/ 100 w 100"/>
                <a:gd name="T180" fmla="*/ 272 h 2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 h="272">
                  <a:moveTo>
                    <a:pt x="62" y="154"/>
                  </a:moveTo>
                  <a:lnTo>
                    <a:pt x="40" y="170"/>
                  </a:lnTo>
                  <a:lnTo>
                    <a:pt x="26" y="168"/>
                  </a:lnTo>
                  <a:lnTo>
                    <a:pt x="26" y="166"/>
                  </a:lnTo>
                  <a:lnTo>
                    <a:pt x="26" y="162"/>
                  </a:lnTo>
                  <a:lnTo>
                    <a:pt x="26" y="156"/>
                  </a:lnTo>
                  <a:lnTo>
                    <a:pt x="26" y="148"/>
                  </a:lnTo>
                  <a:lnTo>
                    <a:pt x="26" y="142"/>
                  </a:lnTo>
                  <a:lnTo>
                    <a:pt x="24" y="138"/>
                  </a:lnTo>
                  <a:lnTo>
                    <a:pt x="24" y="136"/>
                  </a:lnTo>
                  <a:lnTo>
                    <a:pt x="22" y="134"/>
                  </a:lnTo>
                  <a:lnTo>
                    <a:pt x="20" y="130"/>
                  </a:lnTo>
                  <a:lnTo>
                    <a:pt x="18" y="126"/>
                  </a:lnTo>
                  <a:lnTo>
                    <a:pt x="16" y="120"/>
                  </a:lnTo>
                  <a:lnTo>
                    <a:pt x="12" y="116"/>
                  </a:lnTo>
                  <a:lnTo>
                    <a:pt x="10" y="112"/>
                  </a:lnTo>
                  <a:lnTo>
                    <a:pt x="10" y="108"/>
                  </a:lnTo>
                  <a:lnTo>
                    <a:pt x="8" y="108"/>
                  </a:lnTo>
                  <a:lnTo>
                    <a:pt x="6" y="106"/>
                  </a:lnTo>
                  <a:lnTo>
                    <a:pt x="4" y="102"/>
                  </a:lnTo>
                  <a:lnTo>
                    <a:pt x="4" y="98"/>
                  </a:lnTo>
                  <a:lnTo>
                    <a:pt x="2" y="94"/>
                  </a:lnTo>
                  <a:lnTo>
                    <a:pt x="2" y="92"/>
                  </a:lnTo>
                  <a:lnTo>
                    <a:pt x="2" y="90"/>
                  </a:lnTo>
                  <a:lnTo>
                    <a:pt x="4" y="86"/>
                  </a:lnTo>
                  <a:lnTo>
                    <a:pt x="4" y="82"/>
                  </a:lnTo>
                  <a:lnTo>
                    <a:pt x="2" y="78"/>
                  </a:lnTo>
                  <a:lnTo>
                    <a:pt x="2" y="76"/>
                  </a:lnTo>
                  <a:lnTo>
                    <a:pt x="0" y="74"/>
                  </a:lnTo>
                  <a:lnTo>
                    <a:pt x="0" y="72"/>
                  </a:lnTo>
                  <a:lnTo>
                    <a:pt x="2" y="70"/>
                  </a:lnTo>
                  <a:lnTo>
                    <a:pt x="4" y="72"/>
                  </a:lnTo>
                  <a:lnTo>
                    <a:pt x="6" y="72"/>
                  </a:lnTo>
                  <a:lnTo>
                    <a:pt x="8" y="74"/>
                  </a:lnTo>
                  <a:lnTo>
                    <a:pt x="10" y="72"/>
                  </a:lnTo>
                  <a:lnTo>
                    <a:pt x="10" y="70"/>
                  </a:lnTo>
                  <a:lnTo>
                    <a:pt x="8" y="56"/>
                  </a:lnTo>
                  <a:lnTo>
                    <a:pt x="6" y="56"/>
                  </a:lnTo>
                  <a:lnTo>
                    <a:pt x="8" y="56"/>
                  </a:lnTo>
                  <a:lnTo>
                    <a:pt x="10" y="58"/>
                  </a:lnTo>
                  <a:lnTo>
                    <a:pt x="14" y="60"/>
                  </a:lnTo>
                  <a:lnTo>
                    <a:pt x="16" y="60"/>
                  </a:lnTo>
                  <a:lnTo>
                    <a:pt x="22" y="58"/>
                  </a:lnTo>
                  <a:lnTo>
                    <a:pt x="22" y="56"/>
                  </a:lnTo>
                  <a:lnTo>
                    <a:pt x="24" y="54"/>
                  </a:lnTo>
                  <a:lnTo>
                    <a:pt x="26" y="54"/>
                  </a:lnTo>
                  <a:lnTo>
                    <a:pt x="28" y="50"/>
                  </a:lnTo>
                  <a:lnTo>
                    <a:pt x="28" y="48"/>
                  </a:lnTo>
                  <a:lnTo>
                    <a:pt x="30" y="46"/>
                  </a:lnTo>
                  <a:lnTo>
                    <a:pt x="32" y="40"/>
                  </a:lnTo>
                  <a:lnTo>
                    <a:pt x="34" y="36"/>
                  </a:lnTo>
                  <a:lnTo>
                    <a:pt x="36" y="34"/>
                  </a:lnTo>
                  <a:lnTo>
                    <a:pt x="36" y="32"/>
                  </a:lnTo>
                  <a:lnTo>
                    <a:pt x="36" y="30"/>
                  </a:lnTo>
                  <a:lnTo>
                    <a:pt x="38" y="28"/>
                  </a:lnTo>
                  <a:lnTo>
                    <a:pt x="40" y="26"/>
                  </a:lnTo>
                  <a:lnTo>
                    <a:pt x="54" y="24"/>
                  </a:lnTo>
                  <a:lnTo>
                    <a:pt x="66" y="0"/>
                  </a:lnTo>
                  <a:lnTo>
                    <a:pt x="68" y="2"/>
                  </a:lnTo>
                  <a:lnTo>
                    <a:pt x="74" y="8"/>
                  </a:lnTo>
                  <a:lnTo>
                    <a:pt x="80" y="20"/>
                  </a:lnTo>
                  <a:lnTo>
                    <a:pt x="84" y="34"/>
                  </a:lnTo>
                  <a:lnTo>
                    <a:pt x="82" y="36"/>
                  </a:lnTo>
                  <a:lnTo>
                    <a:pt x="78" y="40"/>
                  </a:lnTo>
                  <a:lnTo>
                    <a:pt x="76" y="52"/>
                  </a:lnTo>
                  <a:lnTo>
                    <a:pt x="72" y="70"/>
                  </a:lnTo>
                  <a:lnTo>
                    <a:pt x="72" y="72"/>
                  </a:lnTo>
                  <a:lnTo>
                    <a:pt x="74" y="74"/>
                  </a:lnTo>
                  <a:lnTo>
                    <a:pt x="76" y="76"/>
                  </a:lnTo>
                  <a:lnTo>
                    <a:pt x="78" y="78"/>
                  </a:lnTo>
                  <a:lnTo>
                    <a:pt x="80" y="80"/>
                  </a:lnTo>
                  <a:lnTo>
                    <a:pt x="84" y="80"/>
                  </a:lnTo>
                  <a:lnTo>
                    <a:pt x="90" y="78"/>
                  </a:lnTo>
                  <a:lnTo>
                    <a:pt x="100" y="84"/>
                  </a:lnTo>
                  <a:lnTo>
                    <a:pt x="96" y="98"/>
                  </a:lnTo>
                  <a:lnTo>
                    <a:pt x="94" y="100"/>
                  </a:lnTo>
                  <a:lnTo>
                    <a:pt x="90" y="102"/>
                  </a:lnTo>
                  <a:lnTo>
                    <a:pt x="86" y="104"/>
                  </a:lnTo>
                  <a:lnTo>
                    <a:pt x="82" y="112"/>
                  </a:lnTo>
                  <a:lnTo>
                    <a:pt x="80" y="122"/>
                  </a:lnTo>
                  <a:lnTo>
                    <a:pt x="84" y="138"/>
                  </a:lnTo>
                  <a:lnTo>
                    <a:pt x="82" y="138"/>
                  </a:lnTo>
                  <a:lnTo>
                    <a:pt x="80" y="140"/>
                  </a:lnTo>
                  <a:lnTo>
                    <a:pt x="80" y="142"/>
                  </a:lnTo>
                  <a:lnTo>
                    <a:pt x="78" y="146"/>
                  </a:lnTo>
                  <a:lnTo>
                    <a:pt x="80" y="150"/>
                  </a:lnTo>
                  <a:lnTo>
                    <a:pt x="80" y="156"/>
                  </a:lnTo>
                  <a:lnTo>
                    <a:pt x="80" y="158"/>
                  </a:lnTo>
                  <a:lnTo>
                    <a:pt x="80" y="162"/>
                  </a:lnTo>
                  <a:lnTo>
                    <a:pt x="80" y="168"/>
                  </a:lnTo>
                  <a:lnTo>
                    <a:pt x="82" y="174"/>
                  </a:lnTo>
                  <a:lnTo>
                    <a:pt x="84" y="182"/>
                  </a:lnTo>
                  <a:lnTo>
                    <a:pt x="88" y="188"/>
                  </a:lnTo>
                  <a:lnTo>
                    <a:pt x="84" y="210"/>
                  </a:lnTo>
                  <a:lnTo>
                    <a:pt x="84" y="218"/>
                  </a:lnTo>
                  <a:lnTo>
                    <a:pt x="84" y="224"/>
                  </a:lnTo>
                  <a:lnTo>
                    <a:pt x="84" y="230"/>
                  </a:lnTo>
                  <a:lnTo>
                    <a:pt x="82" y="244"/>
                  </a:lnTo>
                  <a:lnTo>
                    <a:pt x="80" y="260"/>
                  </a:lnTo>
                  <a:lnTo>
                    <a:pt x="76" y="272"/>
                  </a:lnTo>
                  <a:lnTo>
                    <a:pt x="74" y="270"/>
                  </a:lnTo>
                  <a:lnTo>
                    <a:pt x="72" y="262"/>
                  </a:lnTo>
                  <a:lnTo>
                    <a:pt x="72" y="248"/>
                  </a:lnTo>
                  <a:lnTo>
                    <a:pt x="74" y="226"/>
                  </a:lnTo>
                  <a:lnTo>
                    <a:pt x="74" y="220"/>
                  </a:lnTo>
                  <a:lnTo>
                    <a:pt x="74" y="206"/>
                  </a:lnTo>
                  <a:lnTo>
                    <a:pt x="74" y="188"/>
                  </a:lnTo>
                  <a:lnTo>
                    <a:pt x="70" y="168"/>
                  </a:lnTo>
                  <a:lnTo>
                    <a:pt x="62" y="154"/>
                  </a:lnTo>
                </a:path>
              </a:pathLst>
            </a:custGeom>
            <a:grpFill/>
            <a:ln w="6350">
              <a:noFill/>
              <a:round/>
              <a:headEnd/>
              <a:tailEnd/>
            </a:ln>
          </p:spPr>
          <p:txBody>
            <a:bodyPr/>
            <a:lstStyle/>
            <a:p>
              <a:pPr>
                <a:defRPr/>
              </a:pPr>
              <a:endParaRPr lang="zh-TW" altLang="en-US"/>
            </a:p>
          </p:txBody>
        </p:sp>
        <p:sp>
          <p:nvSpPr>
            <p:cNvPr id="203" name="Freeform 15"/>
            <p:cNvSpPr>
              <a:spLocks/>
            </p:cNvSpPr>
            <p:nvPr/>
          </p:nvSpPr>
          <p:spPr bwMode="gray">
            <a:xfrm>
              <a:off x="2192" y="2542"/>
              <a:ext cx="90" cy="168"/>
            </a:xfrm>
            <a:custGeom>
              <a:avLst/>
              <a:gdLst>
                <a:gd name="T0" fmla="*/ 58 w 90"/>
                <a:gd name="T1" fmla="*/ 124 h 168"/>
                <a:gd name="T2" fmla="*/ 62 w 90"/>
                <a:gd name="T3" fmla="*/ 128 h 168"/>
                <a:gd name="T4" fmla="*/ 64 w 90"/>
                <a:gd name="T5" fmla="*/ 132 h 168"/>
                <a:gd name="T6" fmla="*/ 50 w 90"/>
                <a:gd name="T7" fmla="*/ 154 h 168"/>
                <a:gd name="T8" fmla="*/ 42 w 90"/>
                <a:gd name="T9" fmla="*/ 158 h 168"/>
                <a:gd name="T10" fmla="*/ 46 w 90"/>
                <a:gd name="T11" fmla="*/ 166 h 168"/>
                <a:gd name="T12" fmla="*/ 64 w 90"/>
                <a:gd name="T13" fmla="*/ 164 h 168"/>
                <a:gd name="T14" fmla="*/ 78 w 90"/>
                <a:gd name="T15" fmla="*/ 150 h 168"/>
                <a:gd name="T16" fmla="*/ 88 w 90"/>
                <a:gd name="T17" fmla="*/ 134 h 168"/>
                <a:gd name="T18" fmla="*/ 90 w 90"/>
                <a:gd name="T19" fmla="*/ 126 h 168"/>
                <a:gd name="T20" fmla="*/ 84 w 90"/>
                <a:gd name="T21" fmla="*/ 102 h 168"/>
                <a:gd name="T22" fmla="*/ 84 w 90"/>
                <a:gd name="T23" fmla="*/ 98 h 168"/>
                <a:gd name="T24" fmla="*/ 82 w 90"/>
                <a:gd name="T25" fmla="*/ 90 h 168"/>
                <a:gd name="T26" fmla="*/ 76 w 90"/>
                <a:gd name="T27" fmla="*/ 82 h 168"/>
                <a:gd name="T28" fmla="*/ 60 w 90"/>
                <a:gd name="T29" fmla="*/ 74 h 168"/>
                <a:gd name="T30" fmla="*/ 46 w 90"/>
                <a:gd name="T31" fmla="*/ 46 h 168"/>
                <a:gd name="T32" fmla="*/ 48 w 90"/>
                <a:gd name="T33" fmla="*/ 42 h 168"/>
                <a:gd name="T34" fmla="*/ 52 w 90"/>
                <a:gd name="T35" fmla="*/ 36 h 168"/>
                <a:gd name="T36" fmla="*/ 60 w 90"/>
                <a:gd name="T37" fmla="*/ 32 h 168"/>
                <a:gd name="T38" fmla="*/ 64 w 90"/>
                <a:gd name="T39" fmla="*/ 30 h 168"/>
                <a:gd name="T40" fmla="*/ 72 w 90"/>
                <a:gd name="T41" fmla="*/ 26 h 168"/>
                <a:gd name="T42" fmla="*/ 70 w 90"/>
                <a:gd name="T43" fmla="*/ 22 h 168"/>
                <a:gd name="T44" fmla="*/ 68 w 90"/>
                <a:gd name="T45" fmla="*/ 16 h 168"/>
                <a:gd name="T46" fmla="*/ 64 w 90"/>
                <a:gd name="T47" fmla="*/ 12 h 168"/>
                <a:gd name="T48" fmla="*/ 60 w 90"/>
                <a:gd name="T49" fmla="*/ 6 h 168"/>
                <a:gd name="T50" fmla="*/ 50 w 90"/>
                <a:gd name="T51" fmla="*/ 2 h 168"/>
                <a:gd name="T52" fmla="*/ 48 w 90"/>
                <a:gd name="T53" fmla="*/ 4 h 168"/>
                <a:gd name="T54" fmla="*/ 40 w 90"/>
                <a:gd name="T55" fmla="*/ 4 h 168"/>
                <a:gd name="T56" fmla="*/ 28 w 90"/>
                <a:gd name="T57" fmla="*/ 2 h 168"/>
                <a:gd name="T58" fmla="*/ 20 w 90"/>
                <a:gd name="T59" fmla="*/ 0 h 168"/>
                <a:gd name="T60" fmla="*/ 14 w 90"/>
                <a:gd name="T61" fmla="*/ 2 h 168"/>
                <a:gd name="T62" fmla="*/ 8 w 90"/>
                <a:gd name="T63" fmla="*/ 2 h 168"/>
                <a:gd name="T64" fmla="*/ 2 w 90"/>
                <a:gd name="T65" fmla="*/ 4 h 168"/>
                <a:gd name="T66" fmla="*/ 0 w 90"/>
                <a:gd name="T67" fmla="*/ 10 h 168"/>
                <a:gd name="T68" fmla="*/ 4 w 90"/>
                <a:gd name="T69" fmla="*/ 10 h 168"/>
                <a:gd name="T70" fmla="*/ 8 w 90"/>
                <a:gd name="T71" fmla="*/ 14 h 168"/>
                <a:gd name="T72" fmla="*/ 20 w 90"/>
                <a:gd name="T73" fmla="*/ 30 h 168"/>
                <a:gd name="T74" fmla="*/ 24 w 90"/>
                <a:gd name="T75" fmla="*/ 36 h 168"/>
                <a:gd name="T76" fmla="*/ 22 w 90"/>
                <a:gd name="T77" fmla="*/ 44 h 168"/>
                <a:gd name="T78" fmla="*/ 20 w 90"/>
                <a:gd name="T79" fmla="*/ 48 h 168"/>
                <a:gd name="T80" fmla="*/ 18 w 90"/>
                <a:gd name="T81" fmla="*/ 50 h 168"/>
                <a:gd name="T82" fmla="*/ 18 w 90"/>
                <a:gd name="T83" fmla="*/ 58 h 168"/>
                <a:gd name="T84" fmla="*/ 24 w 90"/>
                <a:gd name="T85" fmla="*/ 64 h 168"/>
                <a:gd name="T86" fmla="*/ 30 w 90"/>
                <a:gd name="T87" fmla="*/ 68 h 168"/>
                <a:gd name="T88" fmla="*/ 32 w 90"/>
                <a:gd name="T89" fmla="*/ 70 h 168"/>
                <a:gd name="T90" fmla="*/ 38 w 90"/>
                <a:gd name="T91" fmla="*/ 76 h 168"/>
                <a:gd name="T92" fmla="*/ 46 w 90"/>
                <a:gd name="T93" fmla="*/ 84 h 168"/>
                <a:gd name="T94" fmla="*/ 52 w 90"/>
                <a:gd name="T95" fmla="*/ 94 h 168"/>
                <a:gd name="T96" fmla="*/ 56 w 90"/>
                <a:gd name="T97" fmla="*/ 106 h 168"/>
                <a:gd name="T98" fmla="*/ 56 w 90"/>
                <a:gd name="T99" fmla="*/ 116 h 168"/>
                <a:gd name="T100" fmla="*/ 56 w 90"/>
                <a:gd name="T101" fmla="*/ 124 h 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
                <a:gd name="T154" fmla="*/ 0 h 168"/>
                <a:gd name="T155" fmla="*/ 90 w 90"/>
                <a:gd name="T156" fmla="*/ 168 h 1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 h="168">
                  <a:moveTo>
                    <a:pt x="56" y="124"/>
                  </a:moveTo>
                  <a:lnTo>
                    <a:pt x="58" y="124"/>
                  </a:lnTo>
                  <a:lnTo>
                    <a:pt x="60" y="126"/>
                  </a:lnTo>
                  <a:lnTo>
                    <a:pt x="62" y="128"/>
                  </a:lnTo>
                  <a:lnTo>
                    <a:pt x="64" y="132"/>
                  </a:lnTo>
                  <a:lnTo>
                    <a:pt x="60" y="150"/>
                  </a:lnTo>
                  <a:lnTo>
                    <a:pt x="50" y="154"/>
                  </a:lnTo>
                  <a:lnTo>
                    <a:pt x="46" y="158"/>
                  </a:lnTo>
                  <a:lnTo>
                    <a:pt x="42" y="158"/>
                  </a:lnTo>
                  <a:lnTo>
                    <a:pt x="38" y="168"/>
                  </a:lnTo>
                  <a:lnTo>
                    <a:pt x="46" y="166"/>
                  </a:lnTo>
                  <a:lnTo>
                    <a:pt x="62" y="168"/>
                  </a:lnTo>
                  <a:lnTo>
                    <a:pt x="64" y="164"/>
                  </a:lnTo>
                  <a:lnTo>
                    <a:pt x="70" y="158"/>
                  </a:lnTo>
                  <a:lnTo>
                    <a:pt x="78" y="150"/>
                  </a:lnTo>
                  <a:lnTo>
                    <a:pt x="86" y="140"/>
                  </a:lnTo>
                  <a:lnTo>
                    <a:pt x="88" y="134"/>
                  </a:lnTo>
                  <a:lnTo>
                    <a:pt x="90" y="130"/>
                  </a:lnTo>
                  <a:lnTo>
                    <a:pt x="90" y="126"/>
                  </a:lnTo>
                  <a:lnTo>
                    <a:pt x="88" y="124"/>
                  </a:lnTo>
                  <a:lnTo>
                    <a:pt x="84" y="102"/>
                  </a:lnTo>
                  <a:lnTo>
                    <a:pt x="84" y="100"/>
                  </a:lnTo>
                  <a:lnTo>
                    <a:pt x="84" y="98"/>
                  </a:lnTo>
                  <a:lnTo>
                    <a:pt x="84" y="94"/>
                  </a:lnTo>
                  <a:lnTo>
                    <a:pt x="82" y="90"/>
                  </a:lnTo>
                  <a:lnTo>
                    <a:pt x="80" y="86"/>
                  </a:lnTo>
                  <a:lnTo>
                    <a:pt x="76" y="82"/>
                  </a:lnTo>
                  <a:lnTo>
                    <a:pt x="70" y="78"/>
                  </a:lnTo>
                  <a:lnTo>
                    <a:pt x="60" y="74"/>
                  </a:lnTo>
                  <a:lnTo>
                    <a:pt x="46" y="54"/>
                  </a:lnTo>
                  <a:lnTo>
                    <a:pt x="46" y="46"/>
                  </a:lnTo>
                  <a:lnTo>
                    <a:pt x="48" y="44"/>
                  </a:lnTo>
                  <a:lnTo>
                    <a:pt x="48" y="42"/>
                  </a:lnTo>
                  <a:lnTo>
                    <a:pt x="50" y="40"/>
                  </a:lnTo>
                  <a:lnTo>
                    <a:pt x="52" y="36"/>
                  </a:lnTo>
                  <a:lnTo>
                    <a:pt x="56" y="34"/>
                  </a:lnTo>
                  <a:lnTo>
                    <a:pt x="60" y="32"/>
                  </a:lnTo>
                  <a:lnTo>
                    <a:pt x="64" y="30"/>
                  </a:lnTo>
                  <a:lnTo>
                    <a:pt x="68" y="28"/>
                  </a:lnTo>
                  <a:lnTo>
                    <a:pt x="72" y="26"/>
                  </a:lnTo>
                  <a:lnTo>
                    <a:pt x="70" y="24"/>
                  </a:lnTo>
                  <a:lnTo>
                    <a:pt x="70" y="22"/>
                  </a:lnTo>
                  <a:lnTo>
                    <a:pt x="68" y="18"/>
                  </a:lnTo>
                  <a:lnTo>
                    <a:pt x="68" y="16"/>
                  </a:lnTo>
                  <a:lnTo>
                    <a:pt x="64" y="12"/>
                  </a:lnTo>
                  <a:lnTo>
                    <a:pt x="62" y="10"/>
                  </a:lnTo>
                  <a:lnTo>
                    <a:pt x="60" y="6"/>
                  </a:lnTo>
                  <a:lnTo>
                    <a:pt x="56" y="4"/>
                  </a:lnTo>
                  <a:lnTo>
                    <a:pt x="50" y="2"/>
                  </a:lnTo>
                  <a:lnTo>
                    <a:pt x="48" y="4"/>
                  </a:lnTo>
                  <a:lnTo>
                    <a:pt x="46" y="4"/>
                  </a:lnTo>
                  <a:lnTo>
                    <a:pt x="40" y="4"/>
                  </a:lnTo>
                  <a:lnTo>
                    <a:pt x="34" y="4"/>
                  </a:lnTo>
                  <a:lnTo>
                    <a:pt x="28" y="2"/>
                  </a:lnTo>
                  <a:lnTo>
                    <a:pt x="22" y="2"/>
                  </a:lnTo>
                  <a:lnTo>
                    <a:pt x="20" y="0"/>
                  </a:lnTo>
                  <a:lnTo>
                    <a:pt x="16" y="2"/>
                  </a:lnTo>
                  <a:lnTo>
                    <a:pt x="14" y="2"/>
                  </a:lnTo>
                  <a:lnTo>
                    <a:pt x="10" y="2"/>
                  </a:lnTo>
                  <a:lnTo>
                    <a:pt x="8" y="2"/>
                  </a:lnTo>
                  <a:lnTo>
                    <a:pt x="4" y="4"/>
                  </a:lnTo>
                  <a:lnTo>
                    <a:pt x="2" y="4"/>
                  </a:lnTo>
                  <a:lnTo>
                    <a:pt x="0" y="6"/>
                  </a:lnTo>
                  <a:lnTo>
                    <a:pt x="0" y="10"/>
                  </a:lnTo>
                  <a:lnTo>
                    <a:pt x="2" y="10"/>
                  </a:lnTo>
                  <a:lnTo>
                    <a:pt x="4" y="10"/>
                  </a:lnTo>
                  <a:lnTo>
                    <a:pt x="6" y="12"/>
                  </a:lnTo>
                  <a:lnTo>
                    <a:pt x="8" y="14"/>
                  </a:lnTo>
                  <a:lnTo>
                    <a:pt x="10" y="26"/>
                  </a:lnTo>
                  <a:lnTo>
                    <a:pt x="20" y="30"/>
                  </a:lnTo>
                  <a:lnTo>
                    <a:pt x="22" y="34"/>
                  </a:lnTo>
                  <a:lnTo>
                    <a:pt x="24" y="36"/>
                  </a:lnTo>
                  <a:lnTo>
                    <a:pt x="24" y="40"/>
                  </a:lnTo>
                  <a:lnTo>
                    <a:pt x="22" y="44"/>
                  </a:lnTo>
                  <a:lnTo>
                    <a:pt x="22" y="46"/>
                  </a:lnTo>
                  <a:lnTo>
                    <a:pt x="20" y="48"/>
                  </a:lnTo>
                  <a:lnTo>
                    <a:pt x="18" y="50"/>
                  </a:lnTo>
                  <a:lnTo>
                    <a:pt x="16" y="54"/>
                  </a:lnTo>
                  <a:lnTo>
                    <a:pt x="18" y="58"/>
                  </a:lnTo>
                  <a:lnTo>
                    <a:pt x="22" y="60"/>
                  </a:lnTo>
                  <a:lnTo>
                    <a:pt x="24" y="64"/>
                  </a:lnTo>
                  <a:lnTo>
                    <a:pt x="28" y="66"/>
                  </a:lnTo>
                  <a:lnTo>
                    <a:pt x="30" y="68"/>
                  </a:lnTo>
                  <a:lnTo>
                    <a:pt x="32" y="70"/>
                  </a:lnTo>
                  <a:lnTo>
                    <a:pt x="34" y="72"/>
                  </a:lnTo>
                  <a:lnTo>
                    <a:pt x="38" y="76"/>
                  </a:lnTo>
                  <a:lnTo>
                    <a:pt x="42" y="80"/>
                  </a:lnTo>
                  <a:lnTo>
                    <a:pt x="46" y="84"/>
                  </a:lnTo>
                  <a:lnTo>
                    <a:pt x="50" y="88"/>
                  </a:lnTo>
                  <a:lnTo>
                    <a:pt x="52" y="94"/>
                  </a:lnTo>
                  <a:lnTo>
                    <a:pt x="54" y="100"/>
                  </a:lnTo>
                  <a:lnTo>
                    <a:pt x="56" y="106"/>
                  </a:lnTo>
                  <a:lnTo>
                    <a:pt x="56" y="112"/>
                  </a:lnTo>
                  <a:lnTo>
                    <a:pt x="56" y="116"/>
                  </a:lnTo>
                  <a:lnTo>
                    <a:pt x="56" y="118"/>
                  </a:lnTo>
                  <a:lnTo>
                    <a:pt x="56" y="124"/>
                  </a:lnTo>
                </a:path>
              </a:pathLst>
            </a:custGeom>
            <a:grpFill/>
            <a:ln w="6350">
              <a:noFill/>
              <a:round/>
              <a:headEnd/>
              <a:tailEnd/>
            </a:ln>
          </p:spPr>
          <p:txBody>
            <a:bodyPr/>
            <a:lstStyle/>
            <a:p>
              <a:pPr>
                <a:defRPr/>
              </a:pPr>
              <a:endParaRPr lang="zh-TW" altLang="en-US"/>
            </a:p>
          </p:txBody>
        </p:sp>
        <p:sp>
          <p:nvSpPr>
            <p:cNvPr id="204" name="Freeform 16"/>
            <p:cNvSpPr>
              <a:spLocks/>
            </p:cNvSpPr>
            <p:nvPr/>
          </p:nvSpPr>
          <p:spPr bwMode="gray">
            <a:xfrm>
              <a:off x="2142" y="2578"/>
              <a:ext cx="82" cy="208"/>
            </a:xfrm>
            <a:custGeom>
              <a:avLst/>
              <a:gdLst>
                <a:gd name="T0" fmla="*/ 18 w 82"/>
                <a:gd name="T1" fmla="*/ 2 h 208"/>
                <a:gd name="T2" fmla="*/ 10 w 82"/>
                <a:gd name="T3" fmla="*/ 6 h 208"/>
                <a:gd name="T4" fmla="*/ 4 w 82"/>
                <a:gd name="T5" fmla="*/ 24 h 208"/>
                <a:gd name="T6" fmla="*/ 6 w 82"/>
                <a:gd name="T7" fmla="*/ 40 h 208"/>
                <a:gd name="T8" fmla="*/ 4 w 82"/>
                <a:gd name="T9" fmla="*/ 42 h 208"/>
                <a:gd name="T10" fmla="*/ 2 w 82"/>
                <a:gd name="T11" fmla="*/ 48 h 208"/>
                <a:gd name="T12" fmla="*/ 4 w 82"/>
                <a:gd name="T13" fmla="*/ 58 h 208"/>
                <a:gd name="T14" fmla="*/ 4 w 82"/>
                <a:gd name="T15" fmla="*/ 64 h 208"/>
                <a:gd name="T16" fmla="*/ 6 w 82"/>
                <a:gd name="T17" fmla="*/ 76 h 208"/>
                <a:gd name="T18" fmla="*/ 12 w 82"/>
                <a:gd name="T19" fmla="*/ 90 h 208"/>
                <a:gd name="T20" fmla="*/ 8 w 82"/>
                <a:gd name="T21" fmla="*/ 120 h 208"/>
                <a:gd name="T22" fmla="*/ 8 w 82"/>
                <a:gd name="T23" fmla="*/ 132 h 208"/>
                <a:gd name="T24" fmla="*/ 4 w 82"/>
                <a:gd name="T25" fmla="*/ 162 h 208"/>
                <a:gd name="T26" fmla="*/ 0 w 82"/>
                <a:gd name="T27" fmla="*/ 174 h 208"/>
                <a:gd name="T28" fmla="*/ 0 w 82"/>
                <a:gd name="T29" fmla="*/ 176 h 208"/>
                <a:gd name="T30" fmla="*/ 2 w 82"/>
                <a:gd name="T31" fmla="*/ 178 h 208"/>
                <a:gd name="T32" fmla="*/ 8 w 82"/>
                <a:gd name="T33" fmla="*/ 186 h 208"/>
                <a:gd name="T34" fmla="*/ 24 w 82"/>
                <a:gd name="T35" fmla="*/ 200 h 208"/>
                <a:gd name="T36" fmla="*/ 50 w 82"/>
                <a:gd name="T37" fmla="*/ 208 h 208"/>
                <a:gd name="T38" fmla="*/ 46 w 82"/>
                <a:gd name="T39" fmla="*/ 192 h 208"/>
                <a:gd name="T40" fmla="*/ 20 w 82"/>
                <a:gd name="T41" fmla="*/ 166 h 208"/>
                <a:gd name="T42" fmla="*/ 14 w 82"/>
                <a:gd name="T43" fmla="*/ 148 h 208"/>
                <a:gd name="T44" fmla="*/ 18 w 82"/>
                <a:gd name="T45" fmla="*/ 128 h 208"/>
                <a:gd name="T46" fmla="*/ 22 w 82"/>
                <a:gd name="T47" fmla="*/ 108 h 208"/>
                <a:gd name="T48" fmla="*/ 24 w 82"/>
                <a:gd name="T49" fmla="*/ 90 h 208"/>
                <a:gd name="T50" fmla="*/ 26 w 82"/>
                <a:gd name="T51" fmla="*/ 86 h 208"/>
                <a:gd name="T52" fmla="*/ 28 w 82"/>
                <a:gd name="T53" fmla="*/ 82 h 208"/>
                <a:gd name="T54" fmla="*/ 32 w 82"/>
                <a:gd name="T55" fmla="*/ 84 h 208"/>
                <a:gd name="T56" fmla="*/ 34 w 82"/>
                <a:gd name="T57" fmla="*/ 90 h 208"/>
                <a:gd name="T58" fmla="*/ 42 w 82"/>
                <a:gd name="T59" fmla="*/ 110 h 208"/>
                <a:gd name="T60" fmla="*/ 48 w 82"/>
                <a:gd name="T61" fmla="*/ 112 h 208"/>
                <a:gd name="T62" fmla="*/ 48 w 82"/>
                <a:gd name="T63" fmla="*/ 92 h 208"/>
                <a:gd name="T64" fmla="*/ 56 w 82"/>
                <a:gd name="T65" fmla="*/ 82 h 208"/>
                <a:gd name="T66" fmla="*/ 64 w 82"/>
                <a:gd name="T67" fmla="*/ 80 h 208"/>
                <a:gd name="T68" fmla="*/ 74 w 82"/>
                <a:gd name="T69" fmla="*/ 82 h 208"/>
                <a:gd name="T70" fmla="*/ 82 w 82"/>
                <a:gd name="T71" fmla="*/ 82 h 208"/>
                <a:gd name="T72" fmla="*/ 82 w 82"/>
                <a:gd name="T73" fmla="*/ 74 h 208"/>
                <a:gd name="T74" fmla="*/ 80 w 82"/>
                <a:gd name="T75" fmla="*/ 62 h 208"/>
                <a:gd name="T76" fmla="*/ 80 w 82"/>
                <a:gd name="T77" fmla="*/ 58 h 208"/>
                <a:gd name="T78" fmla="*/ 74 w 82"/>
                <a:gd name="T79" fmla="*/ 46 h 208"/>
                <a:gd name="T80" fmla="*/ 64 w 82"/>
                <a:gd name="T81" fmla="*/ 34 h 208"/>
                <a:gd name="T82" fmla="*/ 60 w 82"/>
                <a:gd name="T83" fmla="*/ 32 h 208"/>
                <a:gd name="T84" fmla="*/ 54 w 82"/>
                <a:gd name="T85" fmla="*/ 30 h 208"/>
                <a:gd name="T86" fmla="*/ 50 w 82"/>
                <a:gd name="T87" fmla="*/ 32 h 208"/>
                <a:gd name="T88" fmla="*/ 44 w 82"/>
                <a:gd name="T89" fmla="*/ 36 h 208"/>
                <a:gd name="T90" fmla="*/ 38 w 82"/>
                <a:gd name="T91" fmla="*/ 36 h 208"/>
                <a:gd name="T92" fmla="*/ 38 w 82"/>
                <a:gd name="T93" fmla="*/ 34 h 208"/>
                <a:gd name="T94" fmla="*/ 40 w 82"/>
                <a:gd name="T95" fmla="*/ 28 h 208"/>
                <a:gd name="T96" fmla="*/ 42 w 82"/>
                <a:gd name="T97" fmla="*/ 18 h 208"/>
                <a:gd name="T98" fmla="*/ 40 w 82"/>
                <a:gd name="T99" fmla="*/ 10 h 208"/>
                <a:gd name="T100" fmla="*/ 30 w 82"/>
                <a:gd name="T101" fmla="*/ 10 h 208"/>
                <a:gd name="T102" fmla="*/ 28 w 82"/>
                <a:gd name="T103" fmla="*/ 4 h 208"/>
                <a:gd name="T104" fmla="*/ 24 w 82"/>
                <a:gd name="T105" fmla="*/ 0 h 208"/>
                <a:gd name="T106" fmla="*/ 20 w 82"/>
                <a:gd name="T107" fmla="*/ 0 h 2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2"/>
                <a:gd name="T163" fmla="*/ 0 h 208"/>
                <a:gd name="T164" fmla="*/ 82 w 82"/>
                <a:gd name="T165" fmla="*/ 208 h 2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2" h="208">
                  <a:moveTo>
                    <a:pt x="20" y="0"/>
                  </a:moveTo>
                  <a:lnTo>
                    <a:pt x="18" y="2"/>
                  </a:lnTo>
                  <a:lnTo>
                    <a:pt x="14" y="4"/>
                  </a:lnTo>
                  <a:lnTo>
                    <a:pt x="10" y="6"/>
                  </a:lnTo>
                  <a:lnTo>
                    <a:pt x="6" y="14"/>
                  </a:lnTo>
                  <a:lnTo>
                    <a:pt x="4" y="24"/>
                  </a:lnTo>
                  <a:lnTo>
                    <a:pt x="8" y="40"/>
                  </a:lnTo>
                  <a:lnTo>
                    <a:pt x="6" y="40"/>
                  </a:lnTo>
                  <a:lnTo>
                    <a:pt x="4" y="42"/>
                  </a:lnTo>
                  <a:lnTo>
                    <a:pt x="4" y="44"/>
                  </a:lnTo>
                  <a:lnTo>
                    <a:pt x="2" y="48"/>
                  </a:lnTo>
                  <a:lnTo>
                    <a:pt x="4" y="52"/>
                  </a:lnTo>
                  <a:lnTo>
                    <a:pt x="4" y="58"/>
                  </a:lnTo>
                  <a:lnTo>
                    <a:pt x="4" y="60"/>
                  </a:lnTo>
                  <a:lnTo>
                    <a:pt x="4" y="64"/>
                  </a:lnTo>
                  <a:lnTo>
                    <a:pt x="4" y="70"/>
                  </a:lnTo>
                  <a:lnTo>
                    <a:pt x="6" y="76"/>
                  </a:lnTo>
                  <a:lnTo>
                    <a:pt x="8" y="84"/>
                  </a:lnTo>
                  <a:lnTo>
                    <a:pt x="12" y="90"/>
                  </a:lnTo>
                  <a:lnTo>
                    <a:pt x="8" y="112"/>
                  </a:lnTo>
                  <a:lnTo>
                    <a:pt x="8" y="120"/>
                  </a:lnTo>
                  <a:lnTo>
                    <a:pt x="8" y="126"/>
                  </a:lnTo>
                  <a:lnTo>
                    <a:pt x="8" y="132"/>
                  </a:lnTo>
                  <a:lnTo>
                    <a:pt x="6" y="146"/>
                  </a:lnTo>
                  <a:lnTo>
                    <a:pt x="4" y="162"/>
                  </a:lnTo>
                  <a:lnTo>
                    <a:pt x="0" y="174"/>
                  </a:lnTo>
                  <a:lnTo>
                    <a:pt x="0" y="176"/>
                  </a:lnTo>
                  <a:lnTo>
                    <a:pt x="2" y="178"/>
                  </a:lnTo>
                  <a:lnTo>
                    <a:pt x="4" y="182"/>
                  </a:lnTo>
                  <a:lnTo>
                    <a:pt x="8" y="186"/>
                  </a:lnTo>
                  <a:lnTo>
                    <a:pt x="12" y="192"/>
                  </a:lnTo>
                  <a:lnTo>
                    <a:pt x="24" y="200"/>
                  </a:lnTo>
                  <a:lnTo>
                    <a:pt x="42" y="198"/>
                  </a:lnTo>
                  <a:lnTo>
                    <a:pt x="50" y="208"/>
                  </a:lnTo>
                  <a:lnTo>
                    <a:pt x="58" y="206"/>
                  </a:lnTo>
                  <a:lnTo>
                    <a:pt x="46" y="192"/>
                  </a:lnTo>
                  <a:lnTo>
                    <a:pt x="22" y="168"/>
                  </a:lnTo>
                  <a:lnTo>
                    <a:pt x="20" y="166"/>
                  </a:lnTo>
                  <a:lnTo>
                    <a:pt x="16" y="158"/>
                  </a:lnTo>
                  <a:lnTo>
                    <a:pt x="14" y="148"/>
                  </a:lnTo>
                  <a:lnTo>
                    <a:pt x="16" y="132"/>
                  </a:lnTo>
                  <a:lnTo>
                    <a:pt x="18" y="128"/>
                  </a:lnTo>
                  <a:lnTo>
                    <a:pt x="20" y="120"/>
                  </a:lnTo>
                  <a:lnTo>
                    <a:pt x="22" y="108"/>
                  </a:lnTo>
                  <a:lnTo>
                    <a:pt x="24" y="98"/>
                  </a:lnTo>
                  <a:lnTo>
                    <a:pt x="24" y="90"/>
                  </a:lnTo>
                  <a:lnTo>
                    <a:pt x="26" y="88"/>
                  </a:lnTo>
                  <a:lnTo>
                    <a:pt x="26" y="86"/>
                  </a:lnTo>
                  <a:lnTo>
                    <a:pt x="26" y="84"/>
                  </a:lnTo>
                  <a:lnTo>
                    <a:pt x="28" y="82"/>
                  </a:lnTo>
                  <a:lnTo>
                    <a:pt x="32" y="82"/>
                  </a:lnTo>
                  <a:lnTo>
                    <a:pt x="32" y="84"/>
                  </a:lnTo>
                  <a:lnTo>
                    <a:pt x="32" y="86"/>
                  </a:lnTo>
                  <a:lnTo>
                    <a:pt x="34" y="90"/>
                  </a:lnTo>
                  <a:lnTo>
                    <a:pt x="34" y="94"/>
                  </a:lnTo>
                  <a:lnTo>
                    <a:pt x="42" y="110"/>
                  </a:lnTo>
                  <a:lnTo>
                    <a:pt x="48" y="116"/>
                  </a:lnTo>
                  <a:lnTo>
                    <a:pt x="48" y="112"/>
                  </a:lnTo>
                  <a:lnTo>
                    <a:pt x="46" y="102"/>
                  </a:lnTo>
                  <a:lnTo>
                    <a:pt x="48" y="92"/>
                  </a:lnTo>
                  <a:lnTo>
                    <a:pt x="56" y="84"/>
                  </a:lnTo>
                  <a:lnTo>
                    <a:pt x="56" y="82"/>
                  </a:lnTo>
                  <a:lnTo>
                    <a:pt x="60" y="82"/>
                  </a:lnTo>
                  <a:lnTo>
                    <a:pt x="64" y="80"/>
                  </a:lnTo>
                  <a:lnTo>
                    <a:pt x="68" y="80"/>
                  </a:lnTo>
                  <a:lnTo>
                    <a:pt x="74" y="82"/>
                  </a:lnTo>
                  <a:lnTo>
                    <a:pt x="80" y="84"/>
                  </a:lnTo>
                  <a:lnTo>
                    <a:pt x="82" y="82"/>
                  </a:lnTo>
                  <a:lnTo>
                    <a:pt x="82" y="78"/>
                  </a:lnTo>
                  <a:lnTo>
                    <a:pt x="82" y="74"/>
                  </a:lnTo>
                  <a:lnTo>
                    <a:pt x="82" y="68"/>
                  </a:lnTo>
                  <a:lnTo>
                    <a:pt x="80" y="62"/>
                  </a:lnTo>
                  <a:lnTo>
                    <a:pt x="80" y="60"/>
                  </a:lnTo>
                  <a:lnTo>
                    <a:pt x="80" y="58"/>
                  </a:lnTo>
                  <a:lnTo>
                    <a:pt x="78" y="52"/>
                  </a:lnTo>
                  <a:lnTo>
                    <a:pt x="74" y="46"/>
                  </a:lnTo>
                  <a:lnTo>
                    <a:pt x="70" y="40"/>
                  </a:lnTo>
                  <a:lnTo>
                    <a:pt x="64" y="34"/>
                  </a:lnTo>
                  <a:lnTo>
                    <a:pt x="62" y="32"/>
                  </a:lnTo>
                  <a:lnTo>
                    <a:pt x="60" y="32"/>
                  </a:lnTo>
                  <a:lnTo>
                    <a:pt x="58" y="30"/>
                  </a:lnTo>
                  <a:lnTo>
                    <a:pt x="54" y="30"/>
                  </a:lnTo>
                  <a:lnTo>
                    <a:pt x="52" y="30"/>
                  </a:lnTo>
                  <a:lnTo>
                    <a:pt x="50" y="32"/>
                  </a:lnTo>
                  <a:lnTo>
                    <a:pt x="46" y="34"/>
                  </a:lnTo>
                  <a:lnTo>
                    <a:pt x="44" y="36"/>
                  </a:lnTo>
                  <a:lnTo>
                    <a:pt x="40" y="36"/>
                  </a:lnTo>
                  <a:lnTo>
                    <a:pt x="38" y="36"/>
                  </a:lnTo>
                  <a:lnTo>
                    <a:pt x="38" y="34"/>
                  </a:lnTo>
                  <a:lnTo>
                    <a:pt x="40" y="32"/>
                  </a:lnTo>
                  <a:lnTo>
                    <a:pt x="40" y="28"/>
                  </a:lnTo>
                  <a:lnTo>
                    <a:pt x="42" y="22"/>
                  </a:lnTo>
                  <a:lnTo>
                    <a:pt x="42" y="18"/>
                  </a:lnTo>
                  <a:lnTo>
                    <a:pt x="42" y="14"/>
                  </a:lnTo>
                  <a:lnTo>
                    <a:pt x="40" y="10"/>
                  </a:lnTo>
                  <a:lnTo>
                    <a:pt x="30" y="10"/>
                  </a:lnTo>
                  <a:lnTo>
                    <a:pt x="30" y="6"/>
                  </a:lnTo>
                  <a:lnTo>
                    <a:pt x="28" y="4"/>
                  </a:lnTo>
                  <a:lnTo>
                    <a:pt x="28" y="2"/>
                  </a:lnTo>
                  <a:lnTo>
                    <a:pt x="24" y="0"/>
                  </a:lnTo>
                  <a:lnTo>
                    <a:pt x="22" y="0"/>
                  </a:lnTo>
                  <a:lnTo>
                    <a:pt x="20" y="0"/>
                  </a:lnTo>
                </a:path>
              </a:pathLst>
            </a:custGeom>
            <a:grpFill/>
            <a:ln w="6350">
              <a:noFill/>
              <a:round/>
              <a:headEnd/>
              <a:tailEnd/>
            </a:ln>
          </p:spPr>
          <p:txBody>
            <a:bodyPr/>
            <a:lstStyle/>
            <a:p>
              <a:pPr>
                <a:defRPr/>
              </a:pPr>
              <a:endParaRPr lang="zh-TW" altLang="en-US"/>
            </a:p>
          </p:txBody>
        </p:sp>
        <p:sp>
          <p:nvSpPr>
            <p:cNvPr id="205" name="Freeform 17"/>
            <p:cNvSpPr>
              <a:spLocks/>
            </p:cNvSpPr>
            <p:nvPr/>
          </p:nvSpPr>
          <p:spPr bwMode="gray">
            <a:xfrm>
              <a:off x="2012" y="2468"/>
              <a:ext cx="70" cy="38"/>
            </a:xfrm>
            <a:custGeom>
              <a:avLst/>
              <a:gdLst>
                <a:gd name="T0" fmla="*/ 58 w 70"/>
                <a:gd name="T1" fmla="*/ 38 h 38"/>
                <a:gd name="T2" fmla="*/ 34 w 70"/>
                <a:gd name="T3" fmla="*/ 36 h 38"/>
                <a:gd name="T4" fmla="*/ 34 w 70"/>
                <a:gd name="T5" fmla="*/ 36 h 38"/>
                <a:gd name="T6" fmla="*/ 30 w 70"/>
                <a:gd name="T7" fmla="*/ 36 h 38"/>
                <a:gd name="T8" fmla="*/ 26 w 70"/>
                <a:gd name="T9" fmla="*/ 36 h 38"/>
                <a:gd name="T10" fmla="*/ 18 w 70"/>
                <a:gd name="T11" fmla="*/ 36 h 38"/>
                <a:gd name="T12" fmla="*/ 10 w 70"/>
                <a:gd name="T13" fmla="*/ 38 h 38"/>
                <a:gd name="T14" fmla="*/ 8 w 70"/>
                <a:gd name="T15" fmla="*/ 38 h 38"/>
                <a:gd name="T16" fmla="*/ 8 w 70"/>
                <a:gd name="T17" fmla="*/ 38 h 38"/>
                <a:gd name="T18" fmla="*/ 4 w 70"/>
                <a:gd name="T19" fmla="*/ 38 h 38"/>
                <a:gd name="T20" fmla="*/ 2 w 70"/>
                <a:gd name="T21" fmla="*/ 38 h 38"/>
                <a:gd name="T22" fmla="*/ 0 w 70"/>
                <a:gd name="T23" fmla="*/ 36 h 38"/>
                <a:gd name="T24" fmla="*/ 0 w 70"/>
                <a:gd name="T25" fmla="*/ 34 h 38"/>
                <a:gd name="T26" fmla="*/ 0 w 70"/>
                <a:gd name="T27" fmla="*/ 32 h 38"/>
                <a:gd name="T28" fmla="*/ 4 w 70"/>
                <a:gd name="T29" fmla="*/ 16 h 38"/>
                <a:gd name="T30" fmla="*/ 4 w 70"/>
                <a:gd name="T31" fmla="*/ 16 h 38"/>
                <a:gd name="T32" fmla="*/ 8 w 70"/>
                <a:gd name="T33" fmla="*/ 14 h 38"/>
                <a:gd name="T34" fmla="*/ 10 w 70"/>
                <a:gd name="T35" fmla="*/ 10 h 38"/>
                <a:gd name="T36" fmla="*/ 16 w 70"/>
                <a:gd name="T37" fmla="*/ 6 h 38"/>
                <a:gd name="T38" fmla="*/ 20 w 70"/>
                <a:gd name="T39" fmla="*/ 4 h 38"/>
                <a:gd name="T40" fmla="*/ 26 w 70"/>
                <a:gd name="T41" fmla="*/ 2 h 38"/>
                <a:gd name="T42" fmla="*/ 32 w 70"/>
                <a:gd name="T43" fmla="*/ 0 h 38"/>
                <a:gd name="T44" fmla="*/ 50 w 70"/>
                <a:gd name="T45" fmla="*/ 2 h 38"/>
                <a:gd name="T46" fmla="*/ 64 w 70"/>
                <a:gd name="T47" fmla="*/ 4 h 38"/>
                <a:gd name="T48" fmla="*/ 70 w 70"/>
                <a:gd name="T49" fmla="*/ 12 h 38"/>
                <a:gd name="T50" fmla="*/ 58 w 70"/>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38"/>
                <a:gd name="T80" fmla="*/ 70 w 70"/>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38">
                  <a:moveTo>
                    <a:pt x="58" y="38"/>
                  </a:moveTo>
                  <a:lnTo>
                    <a:pt x="34" y="36"/>
                  </a:lnTo>
                  <a:lnTo>
                    <a:pt x="30" y="36"/>
                  </a:lnTo>
                  <a:lnTo>
                    <a:pt x="26" y="36"/>
                  </a:lnTo>
                  <a:lnTo>
                    <a:pt x="18" y="36"/>
                  </a:lnTo>
                  <a:lnTo>
                    <a:pt x="10" y="38"/>
                  </a:lnTo>
                  <a:lnTo>
                    <a:pt x="8" y="38"/>
                  </a:lnTo>
                  <a:lnTo>
                    <a:pt x="4" y="38"/>
                  </a:lnTo>
                  <a:lnTo>
                    <a:pt x="2" y="38"/>
                  </a:lnTo>
                  <a:lnTo>
                    <a:pt x="0" y="36"/>
                  </a:lnTo>
                  <a:lnTo>
                    <a:pt x="0" y="34"/>
                  </a:lnTo>
                  <a:lnTo>
                    <a:pt x="0" y="32"/>
                  </a:lnTo>
                  <a:lnTo>
                    <a:pt x="4" y="16"/>
                  </a:lnTo>
                  <a:lnTo>
                    <a:pt x="8" y="14"/>
                  </a:lnTo>
                  <a:lnTo>
                    <a:pt x="10" y="10"/>
                  </a:lnTo>
                  <a:lnTo>
                    <a:pt x="16" y="6"/>
                  </a:lnTo>
                  <a:lnTo>
                    <a:pt x="20" y="4"/>
                  </a:lnTo>
                  <a:lnTo>
                    <a:pt x="26" y="2"/>
                  </a:lnTo>
                  <a:lnTo>
                    <a:pt x="32" y="0"/>
                  </a:lnTo>
                  <a:lnTo>
                    <a:pt x="50" y="2"/>
                  </a:lnTo>
                  <a:lnTo>
                    <a:pt x="64" y="4"/>
                  </a:lnTo>
                  <a:lnTo>
                    <a:pt x="70" y="12"/>
                  </a:lnTo>
                  <a:lnTo>
                    <a:pt x="58" y="38"/>
                  </a:lnTo>
                </a:path>
              </a:pathLst>
            </a:custGeom>
            <a:grpFill/>
            <a:ln w="6350">
              <a:noFill/>
              <a:round/>
              <a:headEnd/>
              <a:tailEnd/>
            </a:ln>
          </p:spPr>
          <p:txBody>
            <a:bodyPr/>
            <a:lstStyle/>
            <a:p>
              <a:pPr>
                <a:defRPr/>
              </a:pPr>
              <a:endParaRPr lang="zh-TW" altLang="en-US"/>
            </a:p>
          </p:txBody>
        </p:sp>
        <p:sp>
          <p:nvSpPr>
            <p:cNvPr id="206" name="Freeform 18"/>
            <p:cNvSpPr>
              <a:spLocks/>
            </p:cNvSpPr>
            <p:nvPr/>
          </p:nvSpPr>
          <p:spPr bwMode="gray">
            <a:xfrm>
              <a:off x="1910" y="2446"/>
              <a:ext cx="98" cy="52"/>
            </a:xfrm>
            <a:custGeom>
              <a:avLst/>
              <a:gdLst>
                <a:gd name="T0" fmla="*/ 8 w 98"/>
                <a:gd name="T1" fmla="*/ 0 h 52"/>
                <a:gd name="T2" fmla="*/ 8 w 98"/>
                <a:gd name="T3" fmla="*/ 0 h 52"/>
                <a:gd name="T4" fmla="*/ 6 w 98"/>
                <a:gd name="T5" fmla="*/ 2 h 52"/>
                <a:gd name="T6" fmla="*/ 4 w 98"/>
                <a:gd name="T7" fmla="*/ 4 h 52"/>
                <a:gd name="T8" fmla="*/ 2 w 98"/>
                <a:gd name="T9" fmla="*/ 6 h 52"/>
                <a:gd name="T10" fmla="*/ 0 w 98"/>
                <a:gd name="T11" fmla="*/ 10 h 52"/>
                <a:gd name="T12" fmla="*/ 0 w 98"/>
                <a:gd name="T13" fmla="*/ 12 h 52"/>
                <a:gd name="T14" fmla="*/ 2 w 98"/>
                <a:gd name="T15" fmla="*/ 16 h 52"/>
                <a:gd name="T16" fmla="*/ 8 w 98"/>
                <a:gd name="T17" fmla="*/ 20 h 52"/>
                <a:gd name="T18" fmla="*/ 8 w 98"/>
                <a:gd name="T19" fmla="*/ 20 h 52"/>
                <a:gd name="T20" fmla="*/ 8 w 98"/>
                <a:gd name="T21" fmla="*/ 22 h 52"/>
                <a:gd name="T22" fmla="*/ 10 w 98"/>
                <a:gd name="T23" fmla="*/ 22 h 52"/>
                <a:gd name="T24" fmla="*/ 10 w 98"/>
                <a:gd name="T25" fmla="*/ 24 h 52"/>
                <a:gd name="T26" fmla="*/ 14 w 98"/>
                <a:gd name="T27" fmla="*/ 28 h 52"/>
                <a:gd name="T28" fmla="*/ 18 w 98"/>
                <a:gd name="T29" fmla="*/ 32 h 52"/>
                <a:gd name="T30" fmla="*/ 26 w 98"/>
                <a:gd name="T31" fmla="*/ 36 h 52"/>
                <a:gd name="T32" fmla="*/ 42 w 98"/>
                <a:gd name="T33" fmla="*/ 42 h 52"/>
                <a:gd name="T34" fmla="*/ 64 w 98"/>
                <a:gd name="T35" fmla="*/ 48 h 52"/>
                <a:gd name="T36" fmla="*/ 96 w 98"/>
                <a:gd name="T37" fmla="*/ 52 h 52"/>
                <a:gd name="T38" fmla="*/ 98 w 98"/>
                <a:gd name="T39" fmla="*/ 34 h 52"/>
                <a:gd name="T40" fmla="*/ 82 w 98"/>
                <a:gd name="T41" fmla="*/ 32 h 52"/>
                <a:gd name="T42" fmla="*/ 36 w 98"/>
                <a:gd name="T43" fmla="*/ 22 h 52"/>
                <a:gd name="T44" fmla="*/ 24 w 98"/>
                <a:gd name="T45" fmla="*/ 12 h 52"/>
                <a:gd name="T46" fmla="*/ 8 w 98"/>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8"/>
                <a:gd name="T73" fmla="*/ 0 h 52"/>
                <a:gd name="T74" fmla="*/ 98 w 98"/>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8" h="52">
                  <a:moveTo>
                    <a:pt x="8" y="0"/>
                  </a:moveTo>
                  <a:lnTo>
                    <a:pt x="8" y="0"/>
                  </a:lnTo>
                  <a:lnTo>
                    <a:pt x="6" y="2"/>
                  </a:lnTo>
                  <a:lnTo>
                    <a:pt x="4" y="4"/>
                  </a:lnTo>
                  <a:lnTo>
                    <a:pt x="2" y="6"/>
                  </a:lnTo>
                  <a:lnTo>
                    <a:pt x="0" y="10"/>
                  </a:lnTo>
                  <a:lnTo>
                    <a:pt x="0" y="12"/>
                  </a:lnTo>
                  <a:lnTo>
                    <a:pt x="2" y="16"/>
                  </a:lnTo>
                  <a:lnTo>
                    <a:pt x="8" y="20"/>
                  </a:lnTo>
                  <a:lnTo>
                    <a:pt x="8" y="22"/>
                  </a:lnTo>
                  <a:lnTo>
                    <a:pt x="10" y="22"/>
                  </a:lnTo>
                  <a:lnTo>
                    <a:pt x="10" y="24"/>
                  </a:lnTo>
                  <a:lnTo>
                    <a:pt x="14" y="28"/>
                  </a:lnTo>
                  <a:lnTo>
                    <a:pt x="18" y="32"/>
                  </a:lnTo>
                  <a:lnTo>
                    <a:pt x="26" y="36"/>
                  </a:lnTo>
                  <a:lnTo>
                    <a:pt x="42" y="42"/>
                  </a:lnTo>
                  <a:lnTo>
                    <a:pt x="64" y="48"/>
                  </a:lnTo>
                  <a:lnTo>
                    <a:pt x="96" y="52"/>
                  </a:lnTo>
                  <a:lnTo>
                    <a:pt x="98" y="34"/>
                  </a:lnTo>
                  <a:lnTo>
                    <a:pt x="82" y="32"/>
                  </a:lnTo>
                  <a:lnTo>
                    <a:pt x="36" y="22"/>
                  </a:lnTo>
                  <a:lnTo>
                    <a:pt x="24" y="12"/>
                  </a:lnTo>
                  <a:lnTo>
                    <a:pt x="8" y="0"/>
                  </a:lnTo>
                </a:path>
              </a:pathLst>
            </a:custGeom>
            <a:grpFill/>
            <a:ln w="6350">
              <a:noFill/>
              <a:round/>
              <a:headEnd/>
              <a:tailEnd/>
            </a:ln>
          </p:spPr>
          <p:txBody>
            <a:bodyPr/>
            <a:lstStyle/>
            <a:p>
              <a:pPr>
                <a:defRPr/>
              </a:pPr>
              <a:endParaRPr lang="zh-TW" altLang="en-US"/>
            </a:p>
          </p:txBody>
        </p:sp>
        <p:sp>
          <p:nvSpPr>
            <p:cNvPr id="207" name="Freeform 19"/>
            <p:cNvSpPr>
              <a:spLocks/>
            </p:cNvSpPr>
            <p:nvPr/>
          </p:nvSpPr>
          <p:spPr bwMode="gray">
            <a:xfrm>
              <a:off x="1752" y="2368"/>
              <a:ext cx="378" cy="372"/>
            </a:xfrm>
            <a:custGeom>
              <a:avLst/>
              <a:gdLst>
                <a:gd name="T0" fmla="*/ 262 w 378"/>
                <a:gd name="T1" fmla="*/ 126 h 372"/>
                <a:gd name="T2" fmla="*/ 264 w 378"/>
                <a:gd name="T3" fmla="*/ 110 h 372"/>
                <a:gd name="T4" fmla="*/ 256 w 378"/>
                <a:gd name="T5" fmla="*/ 114 h 372"/>
                <a:gd name="T6" fmla="*/ 254 w 378"/>
                <a:gd name="T7" fmla="*/ 130 h 372"/>
                <a:gd name="T8" fmla="*/ 192 w 378"/>
                <a:gd name="T9" fmla="*/ 116 h 372"/>
                <a:gd name="T10" fmla="*/ 168 w 378"/>
                <a:gd name="T11" fmla="*/ 98 h 372"/>
                <a:gd name="T12" fmla="*/ 162 w 378"/>
                <a:gd name="T13" fmla="*/ 82 h 372"/>
                <a:gd name="T14" fmla="*/ 160 w 378"/>
                <a:gd name="T15" fmla="*/ 58 h 372"/>
                <a:gd name="T16" fmla="*/ 174 w 378"/>
                <a:gd name="T17" fmla="*/ 40 h 372"/>
                <a:gd name="T18" fmla="*/ 170 w 378"/>
                <a:gd name="T19" fmla="*/ 6 h 372"/>
                <a:gd name="T20" fmla="*/ 152 w 378"/>
                <a:gd name="T21" fmla="*/ 0 h 372"/>
                <a:gd name="T22" fmla="*/ 140 w 378"/>
                <a:gd name="T23" fmla="*/ 8 h 372"/>
                <a:gd name="T24" fmla="*/ 110 w 378"/>
                <a:gd name="T25" fmla="*/ 18 h 372"/>
                <a:gd name="T26" fmla="*/ 112 w 378"/>
                <a:gd name="T27" fmla="*/ 28 h 372"/>
                <a:gd name="T28" fmla="*/ 124 w 378"/>
                <a:gd name="T29" fmla="*/ 34 h 372"/>
                <a:gd name="T30" fmla="*/ 108 w 378"/>
                <a:gd name="T31" fmla="*/ 36 h 372"/>
                <a:gd name="T32" fmla="*/ 96 w 378"/>
                <a:gd name="T33" fmla="*/ 48 h 372"/>
                <a:gd name="T34" fmla="*/ 88 w 378"/>
                <a:gd name="T35" fmla="*/ 60 h 372"/>
                <a:gd name="T36" fmla="*/ 58 w 378"/>
                <a:gd name="T37" fmla="*/ 84 h 372"/>
                <a:gd name="T38" fmla="*/ 48 w 378"/>
                <a:gd name="T39" fmla="*/ 126 h 372"/>
                <a:gd name="T40" fmla="*/ 18 w 378"/>
                <a:gd name="T41" fmla="*/ 148 h 372"/>
                <a:gd name="T42" fmla="*/ 12 w 378"/>
                <a:gd name="T43" fmla="*/ 170 h 372"/>
                <a:gd name="T44" fmla="*/ 32 w 378"/>
                <a:gd name="T45" fmla="*/ 166 h 372"/>
                <a:gd name="T46" fmla="*/ 32 w 378"/>
                <a:gd name="T47" fmla="*/ 176 h 372"/>
                <a:gd name="T48" fmla="*/ 16 w 378"/>
                <a:gd name="T49" fmla="*/ 192 h 372"/>
                <a:gd name="T50" fmla="*/ 38 w 378"/>
                <a:gd name="T51" fmla="*/ 214 h 372"/>
                <a:gd name="T52" fmla="*/ 50 w 378"/>
                <a:gd name="T53" fmla="*/ 206 h 372"/>
                <a:gd name="T54" fmla="*/ 58 w 378"/>
                <a:gd name="T55" fmla="*/ 194 h 372"/>
                <a:gd name="T56" fmla="*/ 56 w 378"/>
                <a:gd name="T57" fmla="*/ 210 h 372"/>
                <a:gd name="T58" fmla="*/ 76 w 378"/>
                <a:gd name="T59" fmla="*/ 308 h 372"/>
                <a:gd name="T60" fmla="*/ 102 w 378"/>
                <a:gd name="T61" fmla="*/ 352 h 372"/>
                <a:gd name="T62" fmla="*/ 114 w 378"/>
                <a:gd name="T63" fmla="*/ 370 h 372"/>
                <a:gd name="T64" fmla="*/ 132 w 378"/>
                <a:gd name="T65" fmla="*/ 370 h 372"/>
                <a:gd name="T66" fmla="*/ 134 w 378"/>
                <a:gd name="T67" fmla="*/ 362 h 372"/>
                <a:gd name="T68" fmla="*/ 146 w 378"/>
                <a:gd name="T69" fmla="*/ 348 h 372"/>
                <a:gd name="T70" fmla="*/ 160 w 378"/>
                <a:gd name="T71" fmla="*/ 318 h 372"/>
                <a:gd name="T72" fmla="*/ 162 w 378"/>
                <a:gd name="T73" fmla="*/ 280 h 372"/>
                <a:gd name="T74" fmla="*/ 182 w 378"/>
                <a:gd name="T75" fmla="*/ 268 h 372"/>
                <a:gd name="T76" fmla="*/ 224 w 378"/>
                <a:gd name="T77" fmla="*/ 232 h 372"/>
                <a:gd name="T78" fmla="*/ 248 w 378"/>
                <a:gd name="T79" fmla="*/ 202 h 372"/>
                <a:gd name="T80" fmla="*/ 262 w 378"/>
                <a:gd name="T81" fmla="*/ 194 h 372"/>
                <a:gd name="T82" fmla="*/ 266 w 378"/>
                <a:gd name="T83" fmla="*/ 176 h 372"/>
                <a:gd name="T84" fmla="*/ 266 w 378"/>
                <a:gd name="T85" fmla="*/ 160 h 372"/>
                <a:gd name="T86" fmla="*/ 282 w 378"/>
                <a:gd name="T87" fmla="*/ 150 h 372"/>
                <a:gd name="T88" fmla="*/ 294 w 378"/>
                <a:gd name="T89" fmla="*/ 156 h 372"/>
                <a:gd name="T90" fmla="*/ 304 w 378"/>
                <a:gd name="T91" fmla="*/ 170 h 372"/>
                <a:gd name="T92" fmla="*/ 312 w 378"/>
                <a:gd name="T93" fmla="*/ 164 h 372"/>
                <a:gd name="T94" fmla="*/ 318 w 378"/>
                <a:gd name="T95" fmla="*/ 182 h 372"/>
                <a:gd name="T96" fmla="*/ 324 w 378"/>
                <a:gd name="T97" fmla="*/ 184 h 372"/>
                <a:gd name="T98" fmla="*/ 322 w 378"/>
                <a:gd name="T99" fmla="*/ 168 h 372"/>
                <a:gd name="T100" fmla="*/ 336 w 378"/>
                <a:gd name="T101" fmla="*/ 168 h 372"/>
                <a:gd name="T102" fmla="*/ 346 w 378"/>
                <a:gd name="T103" fmla="*/ 152 h 372"/>
                <a:gd name="T104" fmla="*/ 370 w 378"/>
                <a:gd name="T105" fmla="*/ 130 h 372"/>
                <a:gd name="T106" fmla="*/ 378 w 378"/>
                <a:gd name="T107" fmla="*/ 114 h 372"/>
                <a:gd name="T108" fmla="*/ 344 w 378"/>
                <a:gd name="T109" fmla="*/ 114 h 372"/>
                <a:gd name="T110" fmla="*/ 322 w 378"/>
                <a:gd name="T111" fmla="*/ 130 h 372"/>
                <a:gd name="T112" fmla="*/ 306 w 378"/>
                <a:gd name="T113" fmla="*/ 136 h 372"/>
                <a:gd name="T114" fmla="*/ 282 w 378"/>
                <a:gd name="T115" fmla="*/ 136 h 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8"/>
                <a:gd name="T175" fmla="*/ 0 h 372"/>
                <a:gd name="T176" fmla="*/ 378 w 378"/>
                <a:gd name="T177" fmla="*/ 372 h 3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8" h="372">
                  <a:moveTo>
                    <a:pt x="264" y="138"/>
                  </a:moveTo>
                  <a:lnTo>
                    <a:pt x="262" y="136"/>
                  </a:lnTo>
                  <a:lnTo>
                    <a:pt x="260" y="134"/>
                  </a:lnTo>
                  <a:lnTo>
                    <a:pt x="260" y="130"/>
                  </a:lnTo>
                  <a:lnTo>
                    <a:pt x="262" y="128"/>
                  </a:lnTo>
                  <a:lnTo>
                    <a:pt x="262" y="126"/>
                  </a:lnTo>
                  <a:lnTo>
                    <a:pt x="262" y="122"/>
                  </a:lnTo>
                  <a:lnTo>
                    <a:pt x="264" y="118"/>
                  </a:lnTo>
                  <a:lnTo>
                    <a:pt x="264" y="114"/>
                  </a:lnTo>
                  <a:lnTo>
                    <a:pt x="264" y="110"/>
                  </a:lnTo>
                  <a:lnTo>
                    <a:pt x="262" y="110"/>
                  </a:lnTo>
                  <a:lnTo>
                    <a:pt x="260" y="110"/>
                  </a:lnTo>
                  <a:lnTo>
                    <a:pt x="258" y="110"/>
                  </a:lnTo>
                  <a:lnTo>
                    <a:pt x="258" y="112"/>
                  </a:lnTo>
                  <a:lnTo>
                    <a:pt x="256" y="112"/>
                  </a:lnTo>
                  <a:lnTo>
                    <a:pt x="256" y="114"/>
                  </a:lnTo>
                  <a:lnTo>
                    <a:pt x="256" y="116"/>
                  </a:lnTo>
                  <a:lnTo>
                    <a:pt x="256" y="120"/>
                  </a:lnTo>
                  <a:lnTo>
                    <a:pt x="254" y="122"/>
                  </a:lnTo>
                  <a:lnTo>
                    <a:pt x="254" y="126"/>
                  </a:lnTo>
                  <a:lnTo>
                    <a:pt x="254" y="128"/>
                  </a:lnTo>
                  <a:lnTo>
                    <a:pt x="254" y="130"/>
                  </a:lnTo>
                  <a:lnTo>
                    <a:pt x="226" y="126"/>
                  </a:lnTo>
                  <a:lnTo>
                    <a:pt x="218" y="122"/>
                  </a:lnTo>
                  <a:lnTo>
                    <a:pt x="206" y="120"/>
                  </a:lnTo>
                  <a:lnTo>
                    <a:pt x="196" y="118"/>
                  </a:lnTo>
                  <a:lnTo>
                    <a:pt x="192" y="116"/>
                  </a:lnTo>
                  <a:lnTo>
                    <a:pt x="186" y="114"/>
                  </a:lnTo>
                  <a:lnTo>
                    <a:pt x="180" y="112"/>
                  </a:lnTo>
                  <a:lnTo>
                    <a:pt x="176" y="108"/>
                  </a:lnTo>
                  <a:lnTo>
                    <a:pt x="172" y="104"/>
                  </a:lnTo>
                  <a:lnTo>
                    <a:pt x="168" y="102"/>
                  </a:lnTo>
                  <a:lnTo>
                    <a:pt x="168" y="98"/>
                  </a:lnTo>
                  <a:lnTo>
                    <a:pt x="166" y="98"/>
                  </a:lnTo>
                  <a:lnTo>
                    <a:pt x="162" y="94"/>
                  </a:lnTo>
                  <a:lnTo>
                    <a:pt x="160" y="90"/>
                  </a:lnTo>
                  <a:lnTo>
                    <a:pt x="158" y="88"/>
                  </a:lnTo>
                  <a:lnTo>
                    <a:pt x="160" y="84"/>
                  </a:lnTo>
                  <a:lnTo>
                    <a:pt x="162" y="82"/>
                  </a:lnTo>
                  <a:lnTo>
                    <a:pt x="164" y="80"/>
                  </a:lnTo>
                  <a:lnTo>
                    <a:pt x="166" y="78"/>
                  </a:lnTo>
                  <a:lnTo>
                    <a:pt x="162" y="72"/>
                  </a:lnTo>
                  <a:lnTo>
                    <a:pt x="160" y="64"/>
                  </a:lnTo>
                  <a:lnTo>
                    <a:pt x="160" y="58"/>
                  </a:lnTo>
                  <a:lnTo>
                    <a:pt x="162" y="52"/>
                  </a:lnTo>
                  <a:lnTo>
                    <a:pt x="164" y="48"/>
                  </a:lnTo>
                  <a:lnTo>
                    <a:pt x="166" y="44"/>
                  </a:lnTo>
                  <a:lnTo>
                    <a:pt x="170" y="42"/>
                  </a:lnTo>
                  <a:lnTo>
                    <a:pt x="172" y="40"/>
                  </a:lnTo>
                  <a:lnTo>
                    <a:pt x="174" y="40"/>
                  </a:lnTo>
                  <a:lnTo>
                    <a:pt x="168" y="28"/>
                  </a:lnTo>
                  <a:lnTo>
                    <a:pt x="174" y="22"/>
                  </a:lnTo>
                  <a:lnTo>
                    <a:pt x="172" y="20"/>
                  </a:lnTo>
                  <a:lnTo>
                    <a:pt x="170" y="14"/>
                  </a:lnTo>
                  <a:lnTo>
                    <a:pt x="170" y="10"/>
                  </a:lnTo>
                  <a:lnTo>
                    <a:pt x="170" y="6"/>
                  </a:lnTo>
                  <a:lnTo>
                    <a:pt x="168" y="6"/>
                  </a:lnTo>
                  <a:lnTo>
                    <a:pt x="168" y="2"/>
                  </a:lnTo>
                  <a:lnTo>
                    <a:pt x="164" y="0"/>
                  </a:lnTo>
                  <a:lnTo>
                    <a:pt x="160" y="0"/>
                  </a:lnTo>
                  <a:lnTo>
                    <a:pt x="156" y="0"/>
                  </a:lnTo>
                  <a:lnTo>
                    <a:pt x="152" y="0"/>
                  </a:lnTo>
                  <a:lnTo>
                    <a:pt x="150" y="0"/>
                  </a:lnTo>
                  <a:lnTo>
                    <a:pt x="146" y="2"/>
                  </a:lnTo>
                  <a:lnTo>
                    <a:pt x="144" y="2"/>
                  </a:lnTo>
                  <a:lnTo>
                    <a:pt x="140" y="6"/>
                  </a:lnTo>
                  <a:lnTo>
                    <a:pt x="140" y="8"/>
                  </a:lnTo>
                  <a:lnTo>
                    <a:pt x="138" y="12"/>
                  </a:lnTo>
                  <a:lnTo>
                    <a:pt x="126" y="14"/>
                  </a:lnTo>
                  <a:lnTo>
                    <a:pt x="120" y="14"/>
                  </a:lnTo>
                  <a:lnTo>
                    <a:pt x="114" y="16"/>
                  </a:lnTo>
                  <a:lnTo>
                    <a:pt x="110" y="18"/>
                  </a:lnTo>
                  <a:lnTo>
                    <a:pt x="108" y="20"/>
                  </a:lnTo>
                  <a:lnTo>
                    <a:pt x="106" y="22"/>
                  </a:lnTo>
                  <a:lnTo>
                    <a:pt x="106" y="24"/>
                  </a:lnTo>
                  <a:lnTo>
                    <a:pt x="106" y="26"/>
                  </a:lnTo>
                  <a:lnTo>
                    <a:pt x="108" y="26"/>
                  </a:lnTo>
                  <a:lnTo>
                    <a:pt x="112" y="28"/>
                  </a:lnTo>
                  <a:lnTo>
                    <a:pt x="114" y="28"/>
                  </a:lnTo>
                  <a:lnTo>
                    <a:pt x="116" y="28"/>
                  </a:lnTo>
                  <a:lnTo>
                    <a:pt x="118" y="28"/>
                  </a:lnTo>
                  <a:lnTo>
                    <a:pt x="120" y="30"/>
                  </a:lnTo>
                  <a:lnTo>
                    <a:pt x="124" y="32"/>
                  </a:lnTo>
                  <a:lnTo>
                    <a:pt x="124" y="34"/>
                  </a:lnTo>
                  <a:lnTo>
                    <a:pt x="124" y="36"/>
                  </a:lnTo>
                  <a:lnTo>
                    <a:pt x="124" y="38"/>
                  </a:lnTo>
                  <a:lnTo>
                    <a:pt x="122" y="36"/>
                  </a:lnTo>
                  <a:lnTo>
                    <a:pt x="118" y="36"/>
                  </a:lnTo>
                  <a:lnTo>
                    <a:pt x="114" y="36"/>
                  </a:lnTo>
                  <a:lnTo>
                    <a:pt x="108" y="36"/>
                  </a:lnTo>
                  <a:lnTo>
                    <a:pt x="106" y="38"/>
                  </a:lnTo>
                  <a:lnTo>
                    <a:pt x="102" y="38"/>
                  </a:lnTo>
                  <a:lnTo>
                    <a:pt x="98" y="40"/>
                  </a:lnTo>
                  <a:lnTo>
                    <a:pt x="96" y="44"/>
                  </a:lnTo>
                  <a:lnTo>
                    <a:pt x="96" y="48"/>
                  </a:lnTo>
                  <a:lnTo>
                    <a:pt x="96" y="50"/>
                  </a:lnTo>
                  <a:lnTo>
                    <a:pt x="96" y="52"/>
                  </a:lnTo>
                  <a:lnTo>
                    <a:pt x="96" y="54"/>
                  </a:lnTo>
                  <a:lnTo>
                    <a:pt x="90" y="54"/>
                  </a:lnTo>
                  <a:lnTo>
                    <a:pt x="90" y="58"/>
                  </a:lnTo>
                  <a:lnTo>
                    <a:pt x="88" y="60"/>
                  </a:lnTo>
                  <a:lnTo>
                    <a:pt x="84" y="64"/>
                  </a:lnTo>
                  <a:lnTo>
                    <a:pt x="82" y="68"/>
                  </a:lnTo>
                  <a:lnTo>
                    <a:pt x="78" y="70"/>
                  </a:lnTo>
                  <a:lnTo>
                    <a:pt x="76" y="72"/>
                  </a:lnTo>
                  <a:lnTo>
                    <a:pt x="76" y="74"/>
                  </a:lnTo>
                  <a:lnTo>
                    <a:pt x="58" y="84"/>
                  </a:lnTo>
                  <a:lnTo>
                    <a:pt x="46" y="94"/>
                  </a:lnTo>
                  <a:lnTo>
                    <a:pt x="40" y="104"/>
                  </a:lnTo>
                  <a:lnTo>
                    <a:pt x="38" y="112"/>
                  </a:lnTo>
                  <a:lnTo>
                    <a:pt x="38" y="118"/>
                  </a:lnTo>
                  <a:lnTo>
                    <a:pt x="40" y="122"/>
                  </a:lnTo>
                  <a:lnTo>
                    <a:pt x="48" y="126"/>
                  </a:lnTo>
                  <a:lnTo>
                    <a:pt x="44" y="146"/>
                  </a:lnTo>
                  <a:lnTo>
                    <a:pt x="38" y="146"/>
                  </a:lnTo>
                  <a:lnTo>
                    <a:pt x="24" y="146"/>
                  </a:lnTo>
                  <a:lnTo>
                    <a:pt x="22" y="146"/>
                  </a:lnTo>
                  <a:lnTo>
                    <a:pt x="20" y="146"/>
                  </a:lnTo>
                  <a:lnTo>
                    <a:pt x="18" y="148"/>
                  </a:lnTo>
                  <a:lnTo>
                    <a:pt x="16" y="148"/>
                  </a:lnTo>
                  <a:lnTo>
                    <a:pt x="0" y="166"/>
                  </a:lnTo>
                  <a:lnTo>
                    <a:pt x="2" y="168"/>
                  </a:lnTo>
                  <a:lnTo>
                    <a:pt x="6" y="170"/>
                  </a:lnTo>
                  <a:lnTo>
                    <a:pt x="12" y="170"/>
                  </a:lnTo>
                  <a:lnTo>
                    <a:pt x="18" y="170"/>
                  </a:lnTo>
                  <a:lnTo>
                    <a:pt x="24" y="168"/>
                  </a:lnTo>
                  <a:lnTo>
                    <a:pt x="26" y="168"/>
                  </a:lnTo>
                  <a:lnTo>
                    <a:pt x="28" y="166"/>
                  </a:lnTo>
                  <a:lnTo>
                    <a:pt x="30" y="166"/>
                  </a:lnTo>
                  <a:lnTo>
                    <a:pt x="32" y="166"/>
                  </a:lnTo>
                  <a:lnTo>
                    <a:pt x="36" y="166"/>
                  </a:lnTo>
                  <a:lnTo>
                    <a:pt x="36" y="168"/>
                  </a:lnTo>
                  <a:lnTo>
                    <a:pt x="34" y="170"/>
                  </a:lnTo>
                  <a:lnTo>
                    <a:pt x="32" y="176"/>
                  </a:lnTo>
                  <a:lnTo>
                    <a:pt x="28" y="180"/>
                  </a:lnTo>
                  <a:lnTo>
                    <a:pt x="24" y="184"/>
                  </a:lnTo>
                  <a:lnTo>
                    <a:pt x="20" y="188"/>
                  </a:lnTo>
                  <a:lnTo>
                    <a:pt x="16" y="190"/>
                  </a:lnTo>
                  <a:lnTo>
                    <a:pt x="16" y="192"/>
                  </a:lnTo>
                  <a:lnTo>
                    <a:pt x="16" y="194"/>
                  </a:lnTo>
                  <a:lnTo>
                    <a:pt x="18" y="198"/>
                  </a:lnTo>
                  <a:lnTo>
                    <a:pt x="20" y="202"/>
                  </a:lnTo>
                  <a:lnTo>
                    <a:pt x="24" y="206"/>
                  </a:lnTo>
                  <a:lnTo>
                    <a:pt x="30" y="210"/>
                  </a:lnTo>
                  <a:lnTo>
                    <a:pt x="38" y="214"/>
                  </a:lnTo>
                  <a:lnTo>
                    <a:pt x="40" y="214"/>
                  </a:lnTo>
                  <a:lnTo>
                    <a:pt x="42" y="214"/>
                  </a:lnTo>
                  <a:lnTo>
                    <a:pt x="44" y="214"/>
                  </a:lnTo>
                  <a:lnTo>
                    <a:pt x="46" y="210"/>
                  </a:lnTo>
                  <a:lnTo>
                    <a:pt x="50" y="206"/>
                  </a:lnTo>
                  <a:lnTo>
                    <a:pt x="50" y="204"/>
                  </a:lnTo>
                  <a:lnTo>
                    <a:pt x="50" y="200"/>
                  </a:lnTo>
                  <a:lnTo>
                    <a:pt x="52" y="196"/>
                  </a:lnTo>
                  <a:lnTo>
                    <a:pt x="54" y="194"/>
                  </a:lnTo>
                  <a:lnTo>
                    <a:pt x="58" y="192"/>
                  </a:lnTo>
                  <a:lnTo>
                    <a:pt x="58" y="194"/>
                  </a:lnTo>
                  <a:lnTo>
                    <a:pt x="56" y="196"/>
                  </a:lnTo>
                  <a:lnTo>
                    <a:pt x="56" y="200"/>
                  </a:lnTo>
                  <a:lnTo>
                    <a:pt x="56" y="204"/>
                  </a:lnTo>
                  <a:lnTo>
                    <a:pt x="58" y="206"/>
                  </a:lnTo>
                  <a:lnTo>
                    <a:pt x="58" y="208"/>
                  </a:lnTo>
                  <a:lnTo>
                    <a:pt x="56" y="210"/>
                  </a:lnTo>
                  <a:lnTo>
                    <a:pt x="56" y="212"/>
                  </a:lnTo>
                  <a:lnTo>
                    <a:pt x="56" y="216"/>
                  </a:lnTo>
                  <a:lnTo>
                    <a:pt x="56" y="220"/>
                  </a:lnTo>
                  <a:lnTo>
                    <a:pt x="56" y="228"/>
                  </a:lnTo>
                  <a:lnTo>
                    <a:pt x="60" y="258"/>
                  </a:lnTo>
                  <a:lnTo>
                    <a:pt x="76" y="308"/>
                  </a:lnTo>
                  <a:lnTo>
                    <a:pt x="92" y="336"/>
                  </a:lnTo>
                  <a:lnTo>
                    <a:pt x="94" y="336"/>
                  </a:lnTo>
                  <a:lnTo>
                    <a:pt x="96" y="340"/>
                  </a:lnTo>
                  <a:lnTo>
                    <a:pt x="98" y="344"/>
                  </a:lnTo>
                  <a:lnTo>
                    <a:pt x="102" y="352"/>
                  </a:lnTo>
                  <a:lnTo>
                    <a:pt x="104" y="354"/>
                  </a:lnTo>
                  <a:lnTo>
                    <a:pt x="108" y="358"/>
                  </a:lnTo>
                  <a:lnTo>
                    <a:pt x="110" y="362"/>
                  </a:lnTo>
                  <a:lnTo>
                    <a:pt x="112" y="366"/>
                  </a:lnTo>
                  <a:lnTo>
                    <a:pt x="114" y="370"/>
                  </a:lnTo>
                  <a:lnTo>
                    <a:pt x="116" y="372"/>
                  </a:lnTo>
                  <a:lnTo>
                    <a:pt x="120" y="372"/>
                  </a:lnTo>
                  <a:lnTo>
                    <a:pt x="126" y="372"/>
                  </a:lnTo>
                  <a:lnTo>
                    <a:pt x="130" y="372"/>
                  </a:lnTo>
                  <a:lnTo>
                    <a:pt x="132" y="372"/>
                  </a:lnTo>
                  <a:lnTo>
                    <a:pt x="132" y="370"/>
                  </a:lnTo>
                  <a:lnTo>
                    <a:pt x="132" y="368"/>
                  </a:lnTo>
                  <a:lnTo>
                    <a:pt x="134" y="364"/>
                  </a:lnTo>
                  <a:lnTo>
                    <a:pt x="134" y="362"/>
                  </a:lnTo>
                  <a:lnTo>
                    <a:pt x="138" y="358"/>
                  </a:lnTo>
                  <a:lnTo>
                    <a:pt x="140" y="356"/>
                  </a:lnTo>
                  <a:lnTo>
                    <a:pt x="144" y="354"/>
                  </a:lnTo>
                  <a:lnTo>
                    <a:pt x="146" y="352"/>
                  </a:lnTo>
                  <a:lnTo>
                    <a:pt x="146" y="348"/>
                  </a:lnTo>
                  <a:lnTo>
                    <a:pt x="150" y="346"/>
                  </a:lnTo>
                  <a:lnTo>
                    <a:pt x="152" y="344"/>
                  </a:lnTo>
                  <a:lnTo>
                    <a:pt x="154" y="342"/>
                  </a:lnTo>
                  <a:lnTo>
                    <a:pt x="156" y="338"/>
                  </a:lnTo>
                  <a:lnTo>
                    <a:pt x="158" y="330"/>
                  </a:lnTo>
                  <a:lnTo>
                    <a:pt x="160" y="318"/>
                  </a:lnTo>
                  <a:lnTo>
                    <a:pt x="158" y="308"/>
                  </a:lnTo>
                  <a:lnTo>
                    <a:pt x="156" y="302"/>
                  </a:lnTo>
                  <a:lnTo>
                    <a:pt x="156" y="296"/>
                  </a:lnTo>
                  <a:lnTo>
                    <a:pt x="156" y="290"/>
                  </a:lnTo>
                  <a:lnTo>
                    <a:pt x="158" y="284"/>
                  </a:lnTo>
                  <a:lnTo>
                    <a:pt x="162" y="280"/>
                  </a:lnTo>
                  <a:lnTo>
                    <a:pt x="166" y="278"/>
                  </a:lnTo>
                  <a:lnTo>
                    <a:pt x="168" y="276"/>
                  </a:lnTo>
                  <a:lnTo>
                    <a:pt x="170" y="276"/>
                  </a:lnTo>
                  <a:lnTo>
                    <a:pt x="174" y="274"/>
                  </a:lnTo>
                  <a:lnTo>
                    <a:pt x="178" y="270"/>
                  </a:lnTo>
                  <a:lnTo>
                    <a:pt x="182" y="268"/>
                  </a:lnTo>
                  <a:lnTo>
                    <a:pt x="184" y="266"/>
                  </a:lnTo>
                  <a:lnTo>
                    <a:pt x="190" y="260"/>
                  </a:lnTo>
                  <a:lnTo>
                    <a:pt x="198" y="252"/>
                  </a:lnTo>
                  <a:lnTo>
                    <a:pt x="208" y="244"/>
                  </a:lnTo>
                  <a:lnTo>
                    <a:pt x="218" y="236"/>
                  </a:lnTo>
                  <a:lnTo>
                    <a:pt x="224" y="232"/>
                  </a:lnTo>
                  <a:lnTo>
                    <a:pt x="226" y="230"/>
                  </a:lnTo>
                  <a:lnTo>
                    <a:pt x="232" y="228"/>
                  </a:lnTo>
                  <a:lnTo>
                    <a:pt x="236" y="222"/>
                  </a:lnTo>
                  <a:lnTo>
                    <a:pt x="242" y="216"/>
                  </a:lnTo>
                  <a:lnTo>
                    <a:pt x="246" y="210"/>
                  </a:lnTo>
                  <a:lnTo>
                    <a:pt x="248" y="202"/>
                  </a:lnTo>
                  <a:lnTo>
                    <a:pt x="250" y="200"/>
                  </a:lnTo>
                  <a:lnTo>
                    <a:pt x="250" y="198"/>
                  </a:lnTo>
                  <a:lnTo>
                    <a:pt x="254" y="196"/>
                  </a:lnTo>
                  <a:lnTo>
                    <a:pt x="258" y="194"/>
                  </a:lnTo>
                  <a:lnTo>
                    <a:pt x="262" y="194"/>
                  </a:lnTo>
                  <a:lnTo>
                    <a:pt x="270" y="196"/>
                  </a:lnTo>
                  <a:lnTo>
                    <a:pt x="270" y="182"/>
                  </a:lnTo>
                  <a:lnTo>
                    <a:pt x="270" y="180"/>
                  </a:lnTo>
                  <a:lnTo>
                    <a:pt x="268" y="176"/>
                  </a:lnTo>
                  <a:lnTo>
                    <a:pt x="266" y="176"/>
                  </a:lnTo>
                  <a:lnTo>
                    <a:pt x="266" y="174"/>
                  </a:lnTo>
                  <a:lnTo>
                    <a:pt x="264" y="172"/>
                  </a:lnTo>
                  <a:lnTo>
                    <a:pt x="264" y="168"/>
                  </a:lnTo>
                  <a:lnTo>
                    <a:pt x="264" y="164"/>
                  </a:lnTo>
                  <a:lnTo>
                    <a:pt x="266" y="162"/>
                  </a:lnTo>
                  <a:lnTo>
                    <a:pt x="266" y="160"/>
                  </a:lnTo>
                  <a:lnTo>
                    <a:pt x="266" y="158"/>
                  </a:lnTo>
                  <a:lnTo>
                    <a:pt x="268" y="154"/>
                  </a:lnTo>
                  <a:lnTo>
                    <a:pt x="268" y="152"/>
                  </a:lnTo>
                  <a:lnTo>
                    <a:pt x="270" y="150"/>
                  </a:lnTo>
                  <a:lnTo>
                    <a:pt x="274" y="150"/>
                  </a:lnTo>
                  <a:lnTo>
                    <a:pt x="282" y="150"/>
                  </a:lnTo>
                  <a:lnTo>
                    <a:pt x="288" y="150"/>
                  </a:lnTo>
                  <a:lnTo>
                    <a:pt x="290" y="150"/>
                  </a:lnTo>
                  <a:lnTo>
                    <a:pt x="292" y="152"/>
                  </a:lnTo>
                  <a:lnTo>
                    <a:pt x="294" y="156"/>
                  </a:lnTo>
                  <a:lnTo>
                    <a:pt x="294" y="164"/>
                  </a:lnTo>
                  <a:lnTo>
                    <a:pt x="298" y="178"/>
                  </a:lnTo>
                  <a:lnTo>
                    <a:pt x="300" y="176"/>
                  </a:lnTo>
                  <a:lnTo>
                    <a:pt x="302" y="174"/>
                  </a:lnTo>
                  <a:lnTo>
                    <a:pt x="304" y="170"/>
                  </a:lnTo>
                  <a:lnTo>
                    <a:pt x="304" y="168"/>
                  </a:lnTo>
                  <a:lnTo>
                    <a:pt x="306" y="164"/>
                  </a:lnTo>
                  <a:lnTo>
                    <a:pt x="308" y="162"/>
                  </a:lnTo>
                  <a:lnTo>
                    <a:pt x="310" y="162"/>
                  </a:lnTo>
                  <a:lnTo>
                    <a:pt x="312" y="164"/>
                  </a:lnTo>
                  <a:lnTo>
                    <a:pt x="312" y="168"/>
                  </a:lnTo>
                  <a:lnTo>
                    <a:pt x="314" y="176"/>
                  </a:lnTo>
                  <a:lnTo>
                    <a:pt x="316" y="184"/>
                  </a:lnTo>
                  <a:lnTo>
                    <a:pt x="316" y="182"/>
                  </a:lnTo>
                  <a:lnTo>
                    <a:pt x="318" y="182"/>
                  </a:lnTo>
                  <a:lnTo>
                    <a:pt x="320" y="182"/>
                  </a:lnTo>
                  <a:lnTo>
                    <a:pt x="320" y="184"/>
                  </a:lnTo>
                  <a:lnTo>
                    <a:pt x="322" y="184"/>
                  </a:lnTo>
                  <a:lnTo>
                    <a:pt x="324" y="184"/>
                  </a:lnTo>
                  <a:lnTo>
                    <a:pt x="324" y="182"/>
                  </a:lnTo>
                  <a:lnTo>
                    <a:pt x="324" y="178"/>
                  </a:lnTo>
                  <a:lnTo>
                    <a:pt x="322" y="174"/>
                  </a:lnTo>
                  <a:lnTo>
                    <a:pt x="322" y="170"/>
                  </a:lnTo>
                  <a:lnTo>
                    <a:pt x="322" y="168"/>
                  </a:lnTo>
                  <a:lnTo>
                    <a:pt x="324" y="168"/>
                  </a:lnTo>
                  <a:lnTo>
                    <a:pt x="328" y="170"/>
                  </a:lnTo>
                  <a:lnTo>
                    <a:pt x="330" y="172"/>
                  </a:lnTo>
                  <a:lnTo>
                    <a:pt x="332" y="172"/>
                  </a:lnTo>
                  <a:lnTo>
                    <a:pt x="334" y="170"/>
                  </a:lnTo>
                  <a:lnTo>
                    <a:pt x="336" y="168"/>
                  </a:lnTo>
                  <a:lnTo>
                    <a:pt x="338" y="166"/>
                  </a:lnTo>
                  <a:lnTo>
                    <a:pt x="340" y="164"/>
                  </a:lnTo>
                  <a:lnTo>
                    <a:pt x="342" y="164"/>
                  </a:lnTo>
                  <a:lnTo>
                    <a:pt x="344" y="160"/>
                  </a:lnTo>
                  <a:lnTo>
                    <a:pt x="344" y="156"/>
                  </a:lnTo>
                  <a:lnTo>
                    <a:pt x="346" y="152"/>
                  </a:lnTo>
                  <a:lnTo>
                    <a:pt x="348" y="146"/>
                  </a:lnTo>
                  <a:lnTo>
                    <a:pt x="350" y="142"/>
                  </a:lnTo>
                  <a:lnTo>
                    <a:pt x="354" y="140"/>
                  </a:lnTo>
                  <a:lnTo>
                    <a:pt x="358" y="138"/>
                  </a:lnTo>
                  <a:lnTo>
                    <a:pt x="368" y="134"/>
                  </a:lnTo>
                  <a:lnTo>
                    <a:pt x="370" y="130"/>
                  </a:lnTo>
                  <a:lnTo>
                    <a:pt x="370" y="128"/>
                  </a:lnTo>
                  <a:lnTo>
                    <a:pt x="372" y="126"/>
                  </a:lnTo>
                  <a:lnTo>
                    <a:pt x="374" y="124"/>
                  </a:lnTo>
                  <a:lnTo>
                    <a:pt x="374" y="120"/>
                  </a:lnTo>
                  <a:lnTo>
                    <a:pt x="376" y="116"/>
                  </a:lnTo>
                  <a:lnTo>
                    <a:pt x="378" y="114"/>
                  </a:lnTo>
                  <a:lnTo>
                    <a:pt x="378" y="110"/>
                  </a:lnTo>
                  <a:lnTo>
                    <a:pt x="378" y="108"/>
                  </a:lnTo>
                  <a:lnTo>
                    <a:pt x="376" y="108"/>
                  </a:lnTo>
                  <a:lnTo>
                    <a:pt x="366" y="110"/>
                  </a:lnTo>
                  <a:lnTo>
                    <a:pt x="354" y="112"/>
                  </a:lnTo>
                  <a:lnTo>
                    <a:pt x="344" y="114"/>
                  </a:lnTo>
                  <a:lnTo>
                    <a:pt x="330" y="112"/>
                  </a:lnTo>
                  <a:lnTo>
                    <a:pt x="328" y="116"/>
                  </a:lnTo>
                  <a:lnTo>
                    <a:pt x="326" y="120"/>
                  </a:lnTo>
                  <a:lnTo>
                    <a:pt x="324" y="124"/>
                  </a:lnTo>
                  <a:lnTo>
                    <a:pt x="322" y="130"/>
                  </a:lnTo>
                  <a:lnTo>
                    <a:pt x="320" y="134"/>
                  </a:lnTo>
                  <a:lnTo>
                    <a:pt x="318" y="136"/>
                  </a:lnTo>
                  <a:lnTo>
                    <a:pt x="316" y="138"/>
                  </a:lnTo>
                  <a:lnTo>
                    <a:pt x="314" y="138"/>
                  </a:lnTo>
                  <a:lnTo>
                    <a:pt x="310" y="138"/>
                  </a:lnTo>
                  <a:lnTo>
                    <a:pt x="306" y="136"/>
                  </a:lnTo>
                  <a:lnTo>
                    <a:pt x="302" y="136"/>
                  </a:lnTo>
                  <a:lnTo>
                    <a:pt x="298" y="136"/>
                  </a:lnTo>
                  <a:lnTo>
                    <a:pt x="294" y="138"/>
                  </a:lnTo>
                  <a:lnTo>
                    <a:pt x="290" y="136"/>
                  </a:lnTo>
                  <a:lnTo>
                    <a:pt x="284" y="136"/>
                  </a:lnTo>
                  <a:lnTo>
                    <a:pt x="282" y="136"/>
                  </a:lnTo>
                  <a:lnTo>
                    <a:pt x="280" y="136"/>
                  </a:lnTo>
                  <a:lnTo>
                    <a:pt x="264" y="138"/>
                  </a:lnTo>
                </a:path>
              </a:pathLst>
            </a:custGeom>
            <a:grpFill/>
            <a:ln w="6350">
              <a:noFill/>
              <a:round/>
              <a:headEnd/>
              <a:tailEnd/>
            </a:ln>
          </p:spPr>
          <p:txBody>
            <a:bodyPr/>
            <a:lstStyle/>
            <a:p>
              <a:pPr>
                <a:defRPr/>
              </a:pPr>
              <a:endParaRPr lang="zh-TW" altLang="en-US"/>
            </a:p>
          </p:txBody>
        </p:sp>
        <p:sp>
          <p:nvSpPr>
            <p:cNvPr id="208" name="Freeform 20"/>
            <p:cNvSpPr>
              <a:spLocks/>
            </p:cNvSpPr>
            <p:nvPr/>
          </p:nvSpPr>
          <p:spPr bwMode="gray">
            <a:xfrm>
              <a:off x="1664" y="2324"/>
              <a:ext cx="196" cy="136"/>
            </a:xfrm>
            <a:custGeom>
              <a:avLst/>
              <a:gdLst>
                <a:gd name="T0" fmla="*/ 194 w 196"/>
                <a:gd name="T1" fmla="*/ 36 h 136"/>
                <a:gd name="T2" fmla="*/ 184 w 196"/>
                <a:gd name="T3" fmla="*/ 36 h 136"/>
                <a:gd name="T4" fmla="*/ 166 w 196"/>
                <a:gd name="T5" fmla="*/ 38 h 136"/>
                <a:gd name="T6" fmla="*/ 162 w 196"/>
                <a:gd name="T7" fmla="*/ 40 h 136"/>
                <a:gd name="T8" fmla="*/ 156 w 196"/>
                <a:gd name="T9" fmla="*/ 44 h 136"/>
                <a:gd name="T10" fmla="*/ 154 w 196"/>
                <a:gd name="T11" fmla="*/ 50 h 136"/>
                <a:gd name="T12" fmla="*/ 134 w 196"/>
                <a:gd name="T13" fmla="*/ 66 h 136"/>
                <a:gd name="T14" fmla="*/ 132 w 196"/>
                <a:gd name="T15" fmla="*/ 66 h 136"/>
                <a:gd name="T16" fmla="*/ 128 w 196"/>
                <a:gd name="T17" fmla="*/ 66 h 136"/>
                <a:gd name="T18" fmla="*/ 122 w 196"/>
                <a:gd name="T19" fmla="*/ 72 h 136"/>
                <a:gd name="T20" fmla="*/ 122 w 196"/>
                <a:gd name="T21" fmla="*/ 84 h 136"/>
                <a:gd name="T22" fmla="*/ 102 w 196"/>
                <a:gd name="T23" fmla="*/ 102 h 136"/>
                <a:gd name="T24" fmla="*/ 94 w 196"/>
                <a:gd name="T25" fmla="*/ 102 h 136"/>
                <a:gd name="T26" fmla="*/ 84 w 196"/>
                <a:gd name="T27" fmla="*/ 104 h 136"/>
                <a:gd name="T28" fmla="*/ 74 w 196"/>
                <a:gd name="T29" fmla="*/ 110 h 136"/>
                <a:gd name="T30" fmla="*/ 68 w 196"/>
                <a:gd name="T31" fmla="*/ 118 h 136"/>
                <a:gd name="T32" fmla="*/ 60 w 196"/>
                <a:gd name="T33" fmla="*/ 124 h 136"/>
                <a:gd name="T34" fmla="*/ 56 w 196"/>
                <a:gd name="T35" fmla="*/ 128 h 136"/>
                <a:gd name="T36" fmla="*/ 52 w 196"/>
                <a:gd name="T37" fmla="*/ 130 h 136"/>
                <a:gd name="T38" fmla="*/ 32 w 196"/>
                <a:gd name="T39" fmla="*/ 136 h 136"/>
                <a:gd name="T40" fmla="*/ 12 w 196"/>
                <a:gd name="T41" fmla="*/ 132 h 136"/>
                <a:gd name="T42" fmla="*/ 0 w 196"/>
                <a:gd name="T43" fmla="*/ 80 h 136"/>
                <a:gd name="T44" fmla="*/ 12 w 196"/>
                <a:gd name="T45" fmla="*/ 42 h 136"/>
                <a:gd name="T46" fmla="*/ 32 w 196"/>
                <a:gd name="T47" fmla="*/ 32 h 136"/>
                <a:gd name="T48" fmla="*/ 38 w 196"/>
                <a:gd name="T49" fmla="*/ 30 h 136"/>
                <a:gd name="T50" fmla="*/ 48 w 196"/>
                <a:gd name="T51" fmla="*/ 24 h 136"/>
                <a:gd name="T52" fmla="*/ 56 w 196"/>
                <a:gd name="T53" fmla="*/ 14 h 136"/>
                <a:gd name="T54" fmla="*/ 60 w 196"/>
                <a:gd name="T55" fmla="*/ 8 h 136"/>
                <a:gd name="T56" fmla="*/ 66 w 196"/>
                <a:gd name="T57" fmla="*/ 10 h 136"/>
                <a:gd name="T58" fmla="*/ 74 w 196"/>
                <a:gd name="T59" fmla="*/ 10 h 136"/>
                <a:gd name="T60" fmla="*/ 92 w 196"/>
                <a:gd name="T61" fmla="*/ 12 h 136"/>
                <a:gd name="T62" fmla="*/ 122 w 196"/>
                <a:gd name="T63" fmla="*/ 2 h 136"/>
                <a:gd name="T64" fmla="*/ 140 w 196"/>
                <a:gd name="T65" fmla="*/ 8 h 136"/>
                <a:gd name="T66" fmla="*/ 142 w 196"/>
                <a:gd name="T67" fmla="*/ 12 h 136"/>
                <a:gd name="T68" fmla="*/ 150 w 196"/>
                <a:gd name="T69" fmla="*/ 16 h 136"/>
                <a:gd name="T70" fmla="*/ 158 w 196"/>
                <a:gd name="T71" fmla="*/ 20 h 136"/>
                <a:gd name="T72" fmla="*/ 194 w 196"/>
                <a:gd name="T73" fmla="*/ 20 h 136"/>
                <a:gd name="T74" fmla="*/ 194 w 196"/>
                <a:gd name="T75" fmla="*/ 24 h 136"/>
                <a:gd name="T76" fmla="*/ 196 w 196"/>
                <a:gd name="T77" fmla="*/ 34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
                <a:gd name="T118" fmla="*/ 0 h 136"/>
                <a:gd name="T119" fmla="*/ 196 w 196"/>
                <a:gd name="T120" fmla="*/ 136 h 1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 h="136">
                  <a:moveTo>
                    <a:pt x="196" y="36"/>
                  </a:moveTo>
                  <a:lnTo>
                    <a:pt x="194" y="36"/>
                  </a:lnTo>
                  <a:lnTo>
                    <a:pt x="190" y="36"/>
                  </a:lnTo>
                  <a:lnTo>
                    <a:pt x="184" y="36"/>
                  </a:lnTo>
                  <a:lnTo>
                    <a:pt x="176" y="36"/>
                  </a:lnTo>
                  <a:lnTo>
                    <a:pt x="166" y="38"/>
                  </a:lnTo>
                  <a:lnTo>
                    <a:pt x="162" y="40"/>
                  </a:lnTo>
                  <a:lnTo>
                    <a:pt x="160" y="42"/>
                  </a:lnTo>
                  <a:lnTo>
                    <a:pt x="156" y="44"/>
                  </a:lnTo>
                  <a:lnTo>
                    <a:pt x="154" y="46"/>
                  </a:lnTo>
                  <a:lnTo>
                    <a:pt x="154" y="50"/>
                  </a:lnTo>
                  <a:lnTo>
                    <a:pt x="138" y="56"/>
                  </a:lnTo>
                  <a:lnTo>
                    <a:pt x="134" y="66"/>
                  </a:lnTo>
                  <a:lnTo>
                    <a:pt x="132" y="66"/>
                  </a:lnTo>
                  <a:lnTo>
                    <a:pt x="130" y="66"/>
                  </a:lnTo>
                  <a:lnTo>
                    <a:pt x="128" y="66"/>
                  </a:lnTo>
                  <a:lnTo>
                    <a:pt x="124" y="68"/>
                  </a:lnTo>
                  <a:lnTo>
                    <a:pt x="122" y="72"/>
                  </a:lnTo>
                  <a:lnTo>
                    <a:pt x="122" y="76"/>
                  </a:lnTo>
                  <a:lnTo>
                    <a:pt x="122" y="84"/>
                  </a:lnTo>
                  <a:lnTo>
                    <a:pt x="104" y="102"/>
                  </a:lnTo>
                  <a:lnTo>
                    <a:pt x="102" y="102"/>
                  </a:lnTo>
                  <a:lnTo>
                    <a:pt x="98" y="102"/>
                  </a:lnTo>
                  <a:lnTo>
                    <a:pt x="94" y="102"/>
                  </a:lnTo>
                  <a:lnTo>
                    <a:pt x="88" y="104"/>
                  </a:lnTo>
                  <a:lnTo>
                    <a:pt x="84" y="104"/>
                  </a:lnTo>
                  <a:lnTo>
                    <a:pt x="78" y="108"/>
                  </a:lnTo>
                  <a:lnTo>
                    <a:pt x="74" y="110"/>
                  </a:lnTo>
                  <a:lnTo>
                    <a:pt x="72" y="114"/>
                  </a:lnTo>
                  <a:lnTo>
                    <a:pt x="68" y="118"/>
                  </a:lnTo>
                  <a:lnTo>
                    <a:pt x="64" y="122"/>
                  </a:lnTo>
                  <a:lnTo>
                    <a:pt x="60" y="124"/>
                  </a:lnTo>
                  <a:lnTo>
                    <a:pt x="58" y="128"/>
                  </a:lnTo>
                  <a:lnTo>
                    <a:pt x="56" y="128"/>
                  </a:lnTo>
                  <a:lnTo>
                    <a:pt x="54" y="130"/>
                  </a:lnTo>
                  <a:lnTo>
                    <a:pt x="52" y="130"/>
                  </a:lnTo>
                  <a:lnTo>
                    <a:pt x="44" y="134"/>
                  </a:lnTo>
                  <a:lnTo>
                    <a:pt x="32" y="136"/>
                  </a:lnTo>
                  <a:lnTo>
                    <a:pt x="20" y="134"/>
                  </a:lnTo>
                  <a:lnTo>
                    <a:pt x="12" y="132"/>
                  </a:lnTo>
                  <a:lnTo>
                    <a:pt x="2" y="110"/>
                  </a:lnTo>
                  <a:lnTo>
                    <a:pt x="0" y="80"/>
                  </a:lnTo>
                  <a:lnTo>
                    <a:pt x="10" y="64"/>
                  </a:lnTo>
                  <a:lnTo>
                    <a:pt x="12" y="42"/>
                  </a:lnTo>
                  <a:lnTo>
                    <a:pt x="28" y="42"/>
                  </a:lnTo>
                  <a:lnTo>
                    <a:pt x="32" y="32"/>
                  </a:lnTo>
                  <a:lnTo>
                    <a:pt x="34" y="32"/>
                  </a:lnTo>
                  <a:lnTo>
                    <a:pt x="38" y="30"/>
                  </a:lnTo>
                  <a:lnTo>
                    <a:pt x="42" y="28"/>
                  </a:lnTo>
                  <a:lnTo>
                    <a:pt x="48" y="24"/>
                  </a:lnTo>
                  <a:lnTo>
                    <a:pt x="52" y="20"/>
                  </a:lnTo>
                  <a:lnTo>
                    <a:pt x="56" y="14"/>
                  </a:lnTo>
                  <a:lnTo>
                    <a:pt x="58" y="8"/>
                  </a:lnTo>
                  <a:lnTo>
                    <a:pt x="60" y="8"/>
                  </a:lnTo>
                  <a:lnTo>
                    <a:pt x="62" y="10"/>
                  </a:lnTo>
                  <a:lnTo>
                    <a:pt x="66" y="10"/>
                  </a:lnTo>
                  <a:lnTo>
                    <a:pt x="70" y="10"/>
                  </a:lnTo>
                  <a:lnTo>
                    <a:pt x="74" y="10"/>
                  </a:lnTo>
                  <a:lnTo>
                    <a:pt x="80" y="10"/>
                  </a:lnTo>
                  <a:lnTo>
                    <a:pt x="92" y="12"/>
                  </a:lnTo>
                  <a:lnTo>
                    <a:pt x="108" y="10"/>
                  </a:lnTo>
                  <a:lnTo>
                    <a:pt x="122" y="2"/>
                  </a:lnTo>
                  <a:lnTo>
                    <a:pt x="132" y="0"/>
                  </a:lnTo>
                  <a:lnTo>
                    <a:pt x="140" y="8"/>
                  </a:lnTo>
                  <a:lnTo>
                    <a:pt x="140" y="10"/>
                  </a:lnTo>
                  <a:lnTo>
                    <a:pt x="142" y="12"/>
                  </a:lnTo>
                  <a:lnTo>
                    <a:pt x="146" y="14"/>
                  </a:lnTo>
                  <a:lnTo>
                    <a:pt x="150" y="16"/>
                  </a:lnTo>
                  <a:lnTo>
                    <a:pt x="154" y="18"/>
                  </a:lnTo>
                  <a:lnTo>
                    <a:pt x="158" y="20"/>
                  </a:lnTo>
                  <a:lnTo>
                    <a:pt x="162" y="20"/>
                  </a:lnTo>
                  <a:lnTo>
                    <a:pt x="194" y="20"/>
                  </a:lnTo>
                  <a:lnTo>
                    <a:pt x="194" y="22"/>
                  </a:lnTo>
                  <a:lnTo>
                    <a:pt x="194" y="24"/>
                  </a:lnTo>
                  <a:lnTo>
                    <a:pt x="194" y="30"/>
                  </a:lnTo>
                  <a:lnTo>
                    <a:pt x="196" y="34"/>
                  </a:lnTo>
                  <a:lnTo>
                    <a:pt x="196" y="36"/>
                  </a:lnTo>
                </a:path>
              </a:pathLst>
            </a:custGeom>
            <a:grpFill/>
            <a:ln w="6350">
              <a:noFill/>
              <a:round/>
              <a:headEnd/>
              <a:tailEnd/>
            </a:ln>
          </p:spPr>
          <p:txBody>
            <a:bodyPr/>
            <a:lstStyle/>
            <a:p>
              <a:pPr>
                <a:defRPr/>
              </a:pPr>
              <a:endParaRPr lang="zh-TW" altLang="en-US"/>
            </a:p>
          </p:txBody>
        </p:sp>
        <p:sp>
          <p:nvSpPr>
            <p:cNvPr id="209" name="Freeform 21"/>
            <p:cNvSpPr>
              <a:spLocks/>
            </p:cNvSpPr>
            <p:nvPr/>
          </p:nvSpPr>
          <p:spPr bwMode="gray">
            <a:xfrm>
              <a:off x="2456" y="2198"/>
              <a:ext cx="116" cy="172"/>
            </a:xfrm>
            <a:custGeom>
              <a:avLst/>
              <a:gdLst>
                <a:gd name="T0" fmla="*/ 112 w 116"/>
                <a:gd name="T1" fmla="*/ 4 h 172"/>
                <a:gd name="T2" fmla="*/ 94 w 116"/>
                <a:gd name="T3" fmla="*/ 20 h 172"/>
                <a:gd name="T4" fmla="*/ 76 w 116"/>
                <a:gd name="T5" fmla="*/ 34 h 172"/>
                <a:gd name="T6" fmla="*/ 66 w 116"/>
                <a:gd name="T7" fmla="*/ 42 h 172"/>
                <a:gd name="T8" fmla="*/ 58 w 116"/>
                <a:gd name="T9" fmla="*/ 48 h 172"/>
                <a:gd name="T10" fmla="*/ 54 w 116"/>
                <a:gd name="T11" fmla="*/ 50 h 172"/>
                <a:gd name="T12" fmla="*/ 18 w 116"/>
                <a:gd name="T13" fmla="*/ 46 h 172"/>
                <a:gd name="T14" fmla="*/ 16 w 116"/>
                <a:gd name="T15" fmla="*/ 52 h 172"/>
                <a:gd name="T16" fmla="*/ 18 w 116"/>
                <a:gd name="T17" fmla="*/ 60 h 172"/>
                <a:gd name="T18" fmla="*/ 18 w 116"/>
                <a:gd name="T19" fmla="*/ 64 h 172"/>
                <a:gd name="T20" fmla="*/ 18 w 116"/>
                <a:gd name="T21" fmla="*/ 70 h 172"/>
                <a:gd name="T22" fmla="*/ 10 w 116"/>
                <a:gd name="T23" fmla="*/ 72 h 172"/>
                <a:gd name="T24" fmla="*/ 4 w 116"/>
                <a:gd name="T25" fmla="*/ 70 h 172"/>
                <a:gd name="T26" fmla="*/ 0 w 116"/>
                <a:gd name="T27" fmla="*/ 70 h 172"/>
                <a:gd name="T28" fmla="*/ 12 w 116"/>
                <a:gd name="T29" fmla="*/ 90 h 172"/>
                <a:gd name="T30" fmla="*/ 16 w 116"/>
                <a:gd name="T31" fmla="*/ 112 h 172"/>
                <a:gd name="T32" fmla="*/ 20 w 116"/>
                <a:gd name="T33" fmla="*/ 114 h 172"/>
                <a:gd name="T34" fmla="*/ 26 w 116"/>
                <a:gd name="T35" fmla="*/ 120 h 172"/>
                <a:gd name="T36" fmla="*/ 34 w 116"/>
                <a:gd name="T37" fmla="*/ 124 h 172"/>
                <a:gd name="T38" fmla="*/ 40 w 116"/>
                <a:gd name="T39" fmla="*/ 128 h 172"/>
                <a:gd name="T40" fmla="*/ 42 w 116"/>
                <a:gd name="T41" fmla="*/ 132 h 172"/>
                <a:gd name="T42" fmla="*/ 42 w 116"/>
                <a:gd name="T43" fmla="*/ 134 h 172"/>
                <a:gd name="T44" fmla="*/ 42 w 116"/>
                <a:gd name="T45" fmla="*/ 140 h 172"/>
                <a:gd name="T46" fmla="*/ 40 w 116"/>
                <a:gd name="T47" fmla="*/ 156 h 172"/>
                <a:gd name="T48" fmla="*/ 42 w 116"/>
                <a:gd name="T49" fmla="*/ 164 h 172"/>
                <a:gd name="T50" fmla="*/ 48 w 116"/>
                <a:gd name="T51" fmla="*/ 170 h 172"/>
                <a:gd name="T52" fmla="*/ 56 w 116"/>
                <a:gd name="T53" fmla="*/ 172 h 172"/>
                <a:gd name="T54" fmla="*/ 64 w 116"/>
                <a:gd name="T55" fmla="*/ 172 h 172"/>
                <a:gd name="T56" fmla="*/ 72 w 116"/>
                <a:gd name="T57" fmla="*/ 166 h 172"/>
                <a:gd name="T58" fmla="*/ 76 w 116"/>
                <a:gd name="T59" fmla="*/ 160 h 172"/>
                <a:gd name="T60" fmla="*/ 78 w 116"/>
                <a:gd name="T61" fmla="*/ 136 h 172"/>
                <a:gd name="T62" fmla="*/ 76 w 116"/>
                <a:gd name="T63" fmla="*/ 120 h 172"/>
                <a:gd name="T64" fmla="*/ 70 w 116"/>
                <a:gd name="T65" fmla="*/ 112 h 172"/>
                <a:gd name="T66" fmla="*/ 66 w 116"/>
                <a:gd name="T67" fmla="*/ 108 h 172"/>
                <a:gd name="T68" fmla="*/ 62 w 116"/>
                <a:gd name="T69" fmla="*/ 106 h 172"/>
                <a:gd name="T70" fmla="*/ 54 w 116"/>
                <a:gd name="T71" fmla="*/ 96 h 172"/>
                <a:gd name="T72" fmla="*/ 54 w 116"/>
                <a:gd name="T73" fmla="*/ 90 h 172"/>
                <a:gd name="T74" fmla="*/ 56 w 116"/>
                <a:gd name="T75" fmla="*/ 86 h 172"/>
                <a:gd name="T76" fmla="*/ 58 w 116"/>
                <a:gd name="T77" fmla="*/ 84 h 172"/>
                <a:gd name="T78" fmla="*/ 60 w 116"/>
                <a:gd name="T79" fmla="*/ 84 h 172"/>
                <a:gd name="T80" fmla="*/ 86 w 116"/>
                <a:gd name="T81" fmla="*/ 56 h 172"/>
                <a:gd name="T82" fmla="*/ 98 w 116"/>
                <a:gd name="T83" fmla="*/ 42 h 172"/>
                <a:gd name="T84" fmla="*/ 110 w 116"/>
                <a:gd name="T85" fmla="*/ 20 h 172"/>
                <a:gd name="T86" fmla="*/ 114 w 116"/>
                <a:gd name="T87" fmla="*/ 8 h 1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6"/>
                <a:gd name="T133" fmla="*/ 0 h 172"/>
                <a:gd name="T134" fmla="*/ 116 w 116"/>
                <a:gd name="T135" fmla="*/ 172 h 1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6" h="172">
                  <a:moveTo>
                    <a:pt x="116" y="0"/>
                  </a:moveTo>
                  <a:lnTo>
                    <a:pt x="112" y="4"/>
                  </a:lnTo>
                  <a:lnTo>
                    <a:pt x="104" y="10"/>
                  </a:lnTo>
                  <a:lnTo>
                    <a:pt x="94" y="20"/>
                  </a:lnTo>
                  <a:lnTo>
                    <a:pt x="84" y="28"/>
                  </a:lnTo>
                  <a:lnTo>
                    <a:pt x="76" y="34"/>
                  </a:lnTo>
                  <a:lnTo>
                    <a:pt x="70" y="38"/>
                  </a:lnTo>
                  <a:lnTo>
                    <a:pt x="66" y="42"/>
                  </a:lnTo>
                  <a:lnTo>
                    <a:pt x="62" y="46"/>
                  </a:lnTo>
                  <a:lnTo>
                    <a:pt x="58" y="48"/>
                  </a:lnTo>
                  <a:lnTo>
                    <a:pt x="54" y="48"/>
                  </a:lnTo>
                  <a:lnTo>
                    <a:pt x="54" y="50"/>
                  </a:lnTo>
                  <a:lnTo>
                    <a:pt x="22" y="46"/>
                  </a:lnTo>
                  <a:lnTo>
                    <a:pt x="18" y="46"/>
                  </a:lnTo>
                  <a:lnTo>
                    <a:pt x="18" y="48"/>
                  </a:lnTo>
                  <a:lnTo>
                    <a:pt x="16" y="52"/>
                  </a:lnTo>
                  <a:lnTo>
                    <a:pt x="16" y="56"/>
                  </a:lnTo>
                  <a:lnTo>
                    <a:pt x="18" y="60"/>
                  </a:lnTo>
                  <a:lnTo>
                    <a:pt x="18" y="62"/>
                  </a:lnTo>
                  <a:lnTo>
                    <a:pt x="18" y="64"/>
                  </a:lnTo>
                  <a:lnTo>
                    <a:pt x="20" y="66"/>
                  </a:lnTo>
                  <a:lnTo>
                    <a:pt x="18" y="70"/>
                  </a:lnTo>
                  <a:lnTo>
                    <a:pt x="14" y="72"/>
                  </a:lnTo>
                  <a:lnTo>
                    <a:pt x="10" y="72"/>
                  </a:lnTo>
                  <a:lnTo>
                    <a:pt x="8" y="72"/>
                  </a:lnTo>
                  <a:lnTo>
                    <a:pt x="4" y="70"/>
                  </a:lnTo>
                  <a:lnTo>
                    <a:pt x="2" y="70"/>
                  </a:lnTo>
                  <a:lnTo>
                    <a:pt x="0" y="70"/>
                  </a:lnTo>
                  <a:lnTo>
                    <a:pt x="0" y="92"/>
                  </a:lnTo>
                  <a:lnTo>
                    <a:pt x="12" y="90"/>
                  </a:lnTo>
                  <a:lnTo>
                    <a:pt x="22" y="98"/>
                  </a:lnTo>
                  <a:lnTo>
                    <a:pt x="16" y="112"/>
                  </a:lnTo>
                  <a:lnTo>
                    <a:pt x="18" y="112"/>
                  </a:lnTo>
                  <a:lnTo>
                    <a:pt x="20" y="114"/>
                  </a:lnTo>
                  <a:lnTo>
                    <a:pt x="22" y="116"/>
                  </a:lnTo>
                  <a:lnTo>
                    <a:pt x="26" y="120"/>
                  </a:lnTo>
                  <a:lnTo>
                    <a:pt x="30" y="122"/>
                  </a:lnTo>
                  <a:lnTo>
                    <a:pt x="34" y="124"/>
                  </a:lnTo>
                  <a:lnTo>
                    <a:pt x="36" y="126"/>
                  </a:lnTo>
                  <a:lnTo>
                    <a:pt x="40" y="128"/>
                  </a:lnTo>
                  <a:lnTo>
                    <a:pt x="42" y="130"/>
                  </a:lnTo>
                  <a:lnTo>
                    <a:pt x="42" y="132"/>
                  </a:lnTo>
                  <a:lnTo>
                    <a:pt x="42" y="134"/>
                  </a:lnTo>
                  <a:lnTo>
                    <a:pt x="42" y="136"/>
                  </a:lnTo>
                  <a:lnTo>
                    <a:pt x="42" y="140"/>
                  </a:lnTo>
                  <a:lnTo>
                    <a:pt x="42" y="148"/>
                  </a:lnTo>
                  <a:lnTo>
                    <a:pt x="40" y="156"/>
                  </a:lnTo>
                  <a:lnTo>
                    <a:pt x="40" y="160"/>
                  </a:lnTo>
                  <a:lnTo>
                    <a:pt x="42" y="164"/>
                  </a:lnTo>
                  <a:lnTo>
                    <a:pt x="46" y="168"/>
                  </a:lnTo>
                  <a:lnTo>
                    <a:pt x="48" y="170"/>
                  </a:lnTo>
                  <a:lnTo>
                    <a:pt x="52" y="170"/>
                  </a:lnTo>
                  <a:lnTo>
                    <a:pt x="56" y="172"/>
                  </a:lnTo>
                  <a:lnTo>
                    <a:pt x="60" y="172"/>
                  </a:lnTo>
                  <a:lnTo>
                    <a:pt x="64" y="172"/>
                  </a:lnTo>
                  <a:lnTo>
                    <a:pt x="68" y="168"/>
                  </a:lnTo>
                  <a:lnTo>
                    <a:pt x="72" y="166"/>
                  </a:lnTo>
                  <a:lnTo>
                    <a:pt x="74" y="162"/>
                  </a:lnTo>
                  <a:lnTo>
                    <a:pt x="76" y="160"/>
                  </a:lnTo>
                  <a:lnTo>
                    <a:pt x="78" y="136"/>
                  </a:lnTo>
                  <a:lnTo>
                    <a:pt x="78" y="128"/>
                  </a:lnTo>
                  <a:lnTo>
                    <a:pt x="76" y="120"/>
                  </a:lnTo>
                  <a:lnTo>
                    <a:pt x="74" y="116"/>
                  </a:lnTo>
                  <a:lnTo>
                    <a:pt x="70" y="112"/>
                  </a:lnTo>
                  <a:lnTo>
                    <a:pt x="68" y="108"/>
                  </a:lnTo>
                  <a:lnTo>
                    <a:pt x="66" y="108"/>
                  </a:lnTo>
                  <a:lnTo>
                    <a:pt x="64" y="106"/>
                  </a:lnTo>
                  <a:lnTo>
                    <a:pt x="62" y="106"/>
                  </a:lnTo>
                  <a:lnTo>
                    <a:pt x="58" y="100"/>
                  </a:lnTo>
                  <a:lnTo>
                    <a:pt x="54" y="96"/>
                  </a:lnTo>
                  <a:lnTo>
                    <a:pt x="54" y="92"/>
                  </a:lnTo>
                  <a:lnTo>
                    <a:pt x="54" y="90"/>
                  </a:lnTo>
                  <a:lnTo>
                    <a:pt x="54" y="88"/>
                  </a:lnTo>
                  <a:lnTo>
                    <a:pt x="56" y="86"/>
                  </a:lnTo>
                  <a:lnTo>
                    <a:pt x="58" y="86"/>
                  </a:lnTo>
                  <a:lnTo>
                    <a:pt x="58" y="84"/>
                  </a:lnTo>
                  <a:lnTo>
                    <a:pt x="60" y="84"/>
                  </a:lnTo>
                  <a:lnTo>
                    <a:pt x="74" y="70"/>
                  </a:lnTo>
                  <a:lnTo>
                    <a:pt x="86" y="56"/>
                  </a:lnTo>
                  <a:lnTo>
                    <a:pt x="94" y="46"/>
                  </a:lnTo>
                  <a:lnTo>
                    <a:pt x="98" y="42"/>
                  </a:lnTo>
                  <a:lnTo>
                    <a:pt x="104" y="32"/>
                  </a:lnTo>
                  <a:lnTo>
                    <a:pt x="110" y="20"/>
                  </a:lnTo>
                  <a:lnTo>
                    <a:pt x="114" y="12"/>
                  </a:lnTo>
                  <a:lnTo>
                    <a:pt x="114" y="8"/>
                  </a:lnTo>
                  <a:lnTo>
                    <a:pt x="116" y="0"/>
                  </a:lnTo>
                </a:path>
              </a:pathLst>
            </a:custGeom>
            <a:grpFill/>
            <a:ln w="6350">
              <a:noFill/>
              <a:round/>
              <a:headEnd/>
              <a:tailEnd/>
            </a:ln>
          </p:spPr>
          <p:txBody>
            <a:bodyPr/>
            <a:lstStyle/>
            <a:p>
              <a:pPr>
                <a:defRPr/>
              </a:pPr>
              <a:endParaRPr lang="zh-TW" altLang="en-US"/>
            </a:p>
          </p:txBody>
        </p:sp>
        <p:sp>
          <p:nvSpPr>
            <p:cNvPr id="210" name="Freeform 22"/>
            <p:cNvSpPr>
              <a:spLocks/>
            </p:cNvSpPr>
            <p:nvPr/>
          </p:nvSpPr>
          <p:spPr bwMode="gray">
            <a:xfrm>
              <a:off x="2022" y="2084"/>
              <a:ext cx="420" cy="174"/>
            </a:xfrm>
            <a:custGeom>
              <a:avLst/>
              <a:gdLst>
                <a:gd name="T0" fmla="*/ 26 w 420"/>
                <a:gd name="T1" fmla="*/ 20 h 174"/>
                <a:gd name="T2" fmla="*/ 26 w 420"/>
                <a:gd name="T3" fmla="*/ 18 h 174"/>
                <a:gd name="T4" fmla="*/ 30 w 420"/>
                <a:gd name="T5" fmla="*/ 14 h 174"/>
                <a:gd name="T6" fmla="*/ 36 w 420"/>
                <a:gd name="T7" fmla="*/ 10 h 174"/>
                <a:gd name="T8" fmla="*/ 48 w 420"/>
                <a:gd name="T9" fmla="*/ 12 h 174"/>
                <a:gd name="T10" fmla="*/ 58 w 420"/>
                <a:gd name="T11" fmla="*/ 14 h 174"/>
                <a:gd name="T12" fmla="*/ 78 w 420"/>
                <a:gd name="T13" fmla="*/ 18 h 174"/>
                <a:gd name="T14" fmla="*/ 106 w 420"/>
                <a:gd name="T15" fmla="*/ 42 h 174"/>
                <a:gd name="T16" fmla="*/ 108 w 420"/>
                <a:gd name="T17" fmla="*/ 40 h 174"/>
                <a:gd name="T18" fmla="*/ 114 w 420"/>
                <a:gd name="T19" fmla="*/ 36 h 174"/>
                <a:gd name="T20" fmla="*/ 120 w 420"/>
                <a:gd name="T21" fmla="*/ 28 h 174"/>
                <a:gd name="T22" fmla="*/ 122 w 420"/>
                <a:gd name="T23" fmla="*/ 20 h 174"/>
                <a:gd name="T24" fmla="*/ 128 w 420"/>
                <a:gd name="T25" fmla="*/ 18 h 174"/>
                <a:gd name="T26" fmla="*/ 136 w 420"/>
                <a:gd name="T27" fmla="*/ 14 h 174"/>
                <a:gd name="T28" fmla="*/ 154 w 420"/>
                <a:gd name="T29" fmla="*/ 0 h 174"/>
                <a:gd name="T30" fmla="*/ 178 w 420"/>
                <a:gd name="T31" fmla="*/ 4 h 174"/>
                <a:gd name="T32" fmla="*/ 200 w 420"/>
                <a:gd name="T33" fmla="*/ 2 h 174"/>
                <a:gd name="T34" fmla="*/ 234 w 420"/>
                <a:gd name="T35" fmla="*/ 12 h 174"/>
                <a:gd name="T36" fmla="*/ 256 w 420"/>
                <a:gd name="T37" fmla="*/ 24 h 174"/>
                <a:gd name="T38" fmla="*/ 274 w 420"/>
                <a:gd name="T39" fmla="*/ 26 h 174"/>
                <a:gd name="T40" fmla="*/ 304 w 420"/>
                <a:gd name="T41" fmla="*/ 18 h 174"/>
                <a:gd name="T42" fmla="*/ 318 w 420"/>
                <a:gd name="T43" fmla="*/ 10 h 174"/>
                <a:gd name="T44" fmla="*/ 322 w 420"/>
                <a:gd name="T45" fmla="*/ 4 h 174"/>
                <a:gd name="T46" fmla="*/ 322 w 420"/>
                <a:gd name="T47" fmla="*/ 2 h 174"/>
                <a:gd name="T48" fmla="*/ 342 w 420"/>
                <a:gd name="T49" fmla="*/ 6 h 174"/>
                <a:gd name="T50" fmla="*/ 378 w 420"/>
                <a:gd name="T51" fmla="*/ 22 h 174"/>
                <a:gd name="T52" fmla="*/ 372 w 420"/>
                <a:gd name="T53" fmla="*/ 60 h 174"/>
                <a:gd name="T54" fmla="*/ 382 w 420"/>
                <a:gd name="T55" fmla="*/ 60 h 174"/>
                <a:gd name="T56" fmla="*/ 394 w 420"/>
                <a:gd name="T57" fmla="*/ 60 h 174"/>
                <a:gd name="T58" fmla="*/ 404 w 420"/>
                <a:gd name="T59" fmla="*/ 60 h 174"/>
                <a:gd name="T60" fmla="*/ 412 w 420"/>
                <a:gd name="T61" fmla="*/ 64 h 174"/>
                <a:gd name="T62" fmla="*/ 418 w 420"/>
                <a:gd name="T63" fmla="*/ 68 h 174"/>
                <a:gd name="T64" fmla="*/ 420 w 420"/>
                <a:gd name="T65" fmla="*/ 74 h 174"/>
                <a:gd name="T66" fmla="*/ 414 w 420"/>
                <a:gd name="T67" fmla="*/ 78 h 174"/>
                <a:gd name="T68" fmla="*/ 404 w 420"/>
                <a:gd name="T69" fmla="*/ 84 h 174"/>
                <a:gd name="T70" fmla="*/ 390 w 420"/>
                <a:gd name="T71" fmla="*/ 88 h 174"/>
                <a:gd name="T72" fmla="*/ 374 w 420"/>
                <a:gd name="T73" fmla="*/ 92 h 174"/>
                <a:gd name="T74" fmla="*/ 360 w 420"/>
                <a:gd name="T75" fmla="*/ 100 h 174"/>
                <a:gd name="T76" fmla="*/ 360 w 420"/>
                <a:gd name="T77" fmla="*/ 104 h 174"/>
                <a:gd name="T78" fmla="*/ 358 w 420"/>
                <a:gd name="T79" fmla="*/ 112 h 174"/>
                <a:gd name="T80" fmla="*/ 354 w 420"/>
                <a:gd name="T81" fmla="*/ 120 h 174"/>
                <a:gd name="T82" fmla="*/ 344 w 420"/>
                <a:gd name="T83" fmla="*/ 128 h 174"/>
                <a:gd name="T84" fmla="*/ 322 w 420"/>
                <a:gd name="T85" fmla="*/ 136 h 174"/>
                <a:gd name="T86" fmla="*/ 280 w 420"/>
                <a:gd name="T87" fmla="*/ 144 h 174"/>
                <a:gd name="T88" fmla="*/ 246 w 420"/>
                <a:gd name="T89" fmla="*/ 152 h 174"/>
                <a:gd name="T90" fmla="*/ 232 w 420"/>
                <a:gd name="T91" fmla="*/ 158 h 174"/>
                <a:gd name="T92" fmla="*/ 204 w 420"/>
                <a:gd name="T93" fmla="*/ 172 h 174"/>
                <a:gd name="T94" fmla="*/ 176 w 420"/>
                <a:gd name="T95" fmla="*/ 172 h 174"/>
                <a:gd name="T96" fmla="*/ 162 w 420"/>
                <a:gd name="T97" fmla="*/ 162 h 174"/>
                <a:gd name="T98" fmla="*/ 144 w 420"/>
                <a:gd name="T99" fmla="*/ 160 h 174"/>
                <a:gd name="T100" fmla="*/ 116 w 420"/>
                <a:gd name="T101" fmla="*/ 162 h 174"/>
                <a:gd name="T102" fmla="*/ 88 w 420"/>
                <a:gd name="T103" fmla="*/ 160 h 174"/>
                <a:gd name="T104" fmla="*/ 76 w 420"/>
                <a:gd name="T105" fmla="*/ 148 h 174"/>
                <a:gd name="T106" fmla="*/ 76 w 420"/>
                <a:gd name="T107" fmla="*/ 134 h 174"/>
                <a:gd name="T108" fmla="*/ 66 w 420"/>
                <a:gd name="T109" fmla="*/ 108 h 174"/>
                <a:gd name="T110" fmla="*/ 44 w 420"/>
                <a:gd name="T111" fmla="*/ 94 h 174"/>
                <a:gd name="T112" fmla="*/ 16 w 420"/>
                <a:gd name="T113" fmla="*/ 78 h 174"/>
                <a:gd name="T114" fmla="*/ 0 w 420"/>
                <a:gd name="T115" fmla="*/ 50 h 1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0"/>
                <a:gd name="T175" fmla="*/ 0 h 174"/>
                <a:gd name="T176" fmla="*/ 420 w 420"/>
                <a:gd name="T177" fmla="*/ 174 h 1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0" h="174">
                  <a:moveTo>
                    <a:pt x="4" y="32"/>
                  </a:moveTo>
                  <a:lnTo>
                    <a:pt x="26" y="20"/>
                  </a:lnTo>
                  <a:lnTo>
                    <a:pt x="26" y="18"/>
                  </a:lnTo>
                  <a:lnTo>
                    <a:pt x="28" y="16"/>
                  </a:lnTo>
                  <a:lnTo>
                    <a:pt x="30" y="14"/>
                  </a:lnTo>
                  <a:lnTo>
                    <a:pt x="32" y="12"/>
                  </a:lnTo>
                  <a:lnTo>
                    <a:pt x="36" y="10"/>
                  </a:lnTo>
                  <a:lnTo>
                    <a:pt x="40" y="10"/>
                  </a:lnTo>
                  <a:lnTo>
                    <a:pt x="48" y="12"/>
                  </a:lnTo>
                  <a:lnTo>
                    <a:pt x="56" y="14"/>
                  </a:lnTo>
                  <a:lnTo>
                    <a:pt x="58" y="14"/>
                  </a:lnTo>
                  <a:lnTo>
                    <a:pt x="68" y="14"/>
                  </a:lnTo>
                  <a:lnTo>
                    <a:pt x="78" y="18"/>
                  </a:lnTo>
                  <a:lnTo>
                    <a:pt x="88" y="24"/>
                  </a:lnTo>
                  <a:lnTo>
                    <a:pt x="106" y="42"/>
                  </a:lnTo>
                  <a:lnTo>
                    <a:pt x="108" y="40"/>
                  </a:lnTo>
                  <a:lnTo>
                    <a:pt x="112" y="40"/>
                  </a:lnTo>
                  <a:lnTo>
                    <a:pt x="114" y="36"/>
                  </a:lnTo>
                  <a:lnTo>
                    <a:pt x="118" y="34"/>
                  </a:lnTo>
                  <a:lnTo>
                    <a:pt x="120" y="28"/>
                  </a:lnTo>
                  <a:lnTo>
                    <a:pt x="120" y="22"/>
                  </a:lnTo>
                  <a:lnTo>
                    <a:pt x="122" y="20"/>
                  </a:lnTo>
                  <a:lnTo>
                    <a:pt x="126" y="18"/>
                  </a:lnTo>
                  <a:lnTo>
                    <a:pt x="128" y="18"/>
                  </a:lnTo>
                  <a:lnTo>
                    <a:pt x="132" y="18"/>
                  </a:lnTo>
                  <a:lnTo>
                    <a:pt x="136" y="14"/>
                  </a:lnTo>
                  <a:lnTo>
                    <a:pt x="144" y="6"/>
                  </a:lnTo>
                  <a:lnTo>
                    <a:pt x="154" y="0"/>
                  </a:lnTo>
                  <a:lnTo>
                    <a:pt x="166" y="0"/>
                  </a:lnTo>
                  <a:lnTo>
                    <a:pt x="178" y="4"/>
                  </a:lnTo>
                  <a:lnTo>
                    <a:pt x="190" y="4"/>
                  </a:lnTo>
                  <a:lnTo>
                    <a:pt x="200" y="2"/>
                  </a:lnTo>
                  <a:lnTo>
                    <a:pt x="216" y="4"/>
                  </a:lnTo>
                  <a:lnTo>
                    <a:pt x="234" y="12"/>
                  </a:lnTo>
                  <a:lnTo>
                    <a:pt x="254" y="24"/>
                  </a:lnTo>
                  <a:lnTo>
                    <a:pt x="256" y="24"/>
                  </a:lnTo>
                  <a:lnTo>
                    <a:pt x="262" y="26"/>
                  </a:lnTo>
                  <a:lnTo>
                    <a:pt x="274" y="26"/>
                  </a:lnTo>
                  <a:lnTo>
                    <a:pt x="292" y="22"/>
                  </a:lnTo>
                  <a:lnTo>
                    <a:pt x="304" y="18"/>
                  </a:lnTo>
                  <a:lnTo>
                    <a:pt x="312" y="14"/>
                  </a:lnTo>
                  <a:lnTo>
                    <a:pt x="318" y="10"/>
                  </a:lnTo>
                  <a:lnTo>
                    <a:pt x="320" y="6"/>
                  </a:lnTo>
                  <a:lnTo>
                    <a:pt x="322" y="4"/>
                  </a:lnTo>
                  <a:lnTo>
                    <a:pt x="322" y="2"/>
                  </a:lnTo>
                  <a:lnTo>
                    <a:pt x="330" y="2"/>
                  </a:lnTo>
                  <a:lnTo>
                    <a:pt x="342" y="6"/>
                  </a:lnTo>
                  <a:lnTo>
                    <a:pt x="356" y="14"/>
                  </a:lnTo>
                  <a:lnTo>
                    <a:pt x="378" y="22"/>
                  </a:lnTo>
                  <a:lnTo>
                    <a:pt x="372" y="60"/>
                  </a:lnTo>
                  <a:lnTo>
                    <a:pt x="376" y="60"/>
                  </a:lnTo>
                  <a:lnTo>
                    <a:pt x="382" y="60"/>
                  </a:lnTo>
                  <a:lnTo>
                    <a:pt x="388" y="60"/>
                  </a:lnTo>
                  <a:lnTo>
                    <a:pt x="394" y="60"/>
                  </a:lnTo>
                  <a:lnTo>
                    <a:pt x="398" y="60"/>
                  </a:lnTo>
                  <a:lnTo>
                    <a:pt x="404" y="60"/>
                  </a:lnTo>
                  <a:lnTo>
                    <a:pt x="408" y="62"/>
                  </a:lnTo>
                  <a:lnTo>
                    <a:pt x="412" y="64"/>
                  </a:lnTo>
                  <a:lnTo>
                    <a:pt x="416" y="66"/>
                  </a:lnTo>
                  <a:lnTo>
                    <a:pt x="418" y="68"/>
                  </a:lnTo>
                  <a:lnTo>
                    <a:pt x="420" y="72"/>
                  </a:lnTo>
                  <a:lnTo>
                    <a:pt x="420" y="74"/>
                  </a:lnTo>
                  <a:lnTo>
                    <a:pt x="420" y="76"/>
                  </a:lnTo>
                  <a:lnTo>
                    <a:pt x="414" y="78"/>
                  </a:lnTo>
                  <a:lnTo>
                    <a:pt x="410" y="82"/>
                  </a:lnTo>
                  <a:lnTo>
                    <a:pt x="404" y="84"/>
                  </a:lnTo>
                  <a:lnTo>
                    <a:pt x="398" y="86"/>
                  </a:lnTo>
                  <a:lnTo>
                    <a:pt x="390" y="88"/>
                  </a:lnTo>
                  <a:lnTo>
                    <a:pt x="382" y="88"/>
                  </a:lnTo>
                  <a:lnTo>
                    <a:pt x="374" y="92"/>
                  </a:lnTo>
                  <a:lnTo>
                    <a:pt x="366" y="96"/>
                  </a:lnTo>
                  <a:lnTo>
                    <a:pt x="360" y="100"/>
                  </a:lnTo>
                  <a:lnTo>
                    <a:pt x="360" y="104"/>
                  </a:lnTo>
                  <a:lnTo>
                    <a:pt x="360" y="106"/>
                  </a:lnTo>
                  <a:lnTo>
                    <a:pt x="358" y="112"/>
                  </a:lnTo>
                  <a:lnTo>
                    <a:pt x="358" y="116"/>
                  </a:lnTo>
                  <a:lnTo>
                    <a:pt x="354" y="120"/>
                  </a:lnTo>
                  <a:lnTo>
                    <a:pt x="350" y="126"/>
                  </a:lnTo>
                  <a:lnTo>
                    <a:pt x="344" y="128"/>
                  </a:lnTo>
                  <a:lnTo>
                    <a:pt x="338" y="132"/>
                  </a:lnTo>
                  <a:lnTo>
                    <a:pt x="322" y="136"/>
                  </a:lnTo>
                  <a:lnTo>
                    <a:pt x="302" y="140"/>
                  </a:lnTo>
                  <a:lnTo>
                    <a:pt x="280" y="144"/>
                  </a:lnTo>
                  <a:lnTo>
                    <a:pt x="262" y="148"/>
                  </a:lnTo>
                  <a:lnTo>
                    <a:pt x="246" y="152"/>
                  </a:lnTo>
                  <a:lnTo>
                    <a:pt x="238" y="154"/>
                  </a:lnTo>
                  <a:lnTo>
                    <a:pt x="232" y="158"/>
                  </a:lnTo>
                  <a:lnTo>
                    <a:pt x="218" y="166"/>
                  </a:lnTo>
                  <a:lnTo>
                    <a:pt x="204" y="172"/>
                  </a:lnTo>
                  <a:lnTo>
                    <a:pt x="186" y="174"/>
                  </a:lnTo>
                  <a:lnTo>
                    <a:pt x="176" y="172"/>
                  </a:lnTo>
                  <a:lnTo>
                    <a:pt x="170" y="166"/>
                  </a:lnTo>
                  <a:lnTo>
                    <a:pt x="162" y="162"/>
                  </a:lnTo>
                  <a:lnTo>
                    <a:pt x="156" y="160"/>
                  </a:lnTo>
                  <a:lnTo>
                    <a:pt x="144" y="160"/>
                  </a:lnTo>
                  <a:lnTo>
                    <a:pt x="132" y="162"/>
                  </a:lnTo>
                  <a:lnTo>
                    <a:pt x="116" y="162"/>
                  </a:lnTo>
                  <a:lnTo>
                    <a:pt x="102" y="162"/>
                  </a:lnTo>
                  <a:lnTo>
                    <a:pt x="88" y="160"/>
                  </a:lnTo>
                  <a:lnTo>
                    <a:pt x="80" y="156"/>
                  </a:lnTo>
                  <a:lnTo>
                    <a:pt x="76" y="148"/>
                  </a:lnTo>
                  <a:lnTo>
                    <a:pt x="76" y="144"/>
                  </a:lnTo>
                  <a:lnTo>
                    <a:pt x="76" y="134"/>
                  </a:lnTo>
                  <a:lnTo>
                    <a:pt x="72" y="120"/>
                  </a:lnTo>
                  <a:lnTo>
                    <a:pt x="66" y="108"/>
                  </a:lnTo>
                  <a:lnTo>
                    <a:pt x="56" y="100"/>
                  </a:lnTo>
                  <a:lnTo>
                    <a:pt x="44" y="94"/>
                  </a:lnTo>
                  <a:lnTo>
                    <a:pt x="30" y="88"/>
                  </a:lnTo>
                  <a:lnTo>
                    <a:pt x="16" y="78"/>
                  </a:lnTo>
                  <a:lnTo>
                    <a:pt x="6" y="66"/>
                  </a:lnTo>
                  <a:lnTo>
                    <a:pt x="0" y="50"/>
                  </a:lnTo>
                  <a:lnTo>
                    <a:pt x="4" y="32"/>
                  </a:lnTo>
                </a:path>
              </a:pathLst>
            </a:custGeom>
            <a:grpFill/>
            <a:ln w="6350">
              <a:noFill/>
              <a:round/>
              <a:headEnd/>
              <a:tailEnd/>
            </a:ln>
          </p:spPr>
          <p:txBody>
            <a:bodyPr/>
            <a:lstStyle/>
            <a:p>
              <a:pPr>
                <a:defRPr/>
              </a:pPr>
              <a:endParaRPr lang="zh-TW" altLang="en-US"/>
            </a:p>
          </p:txBody>
        </p:sp>
        <p:sp>
          <p:nvSpPr>
            <p:cNvPr id="211" name="Freeform 23"/>
            <p:cNvSpPr>
              <a:spLocks/>
            </p:cNvSpPr>
            <p:nvPr/>
          </p:nvSpPr>
          <p:spPr bwMode="gray">
            <a:xfrm>
              <a:off x="1830" y="2030"/>
              <a:ext cx="790" cy="574"/>
            </a:xfrm>
            <a:custGeom>
              <a:avLst/>
              <a:gdLst>
                <a:gd name="T0" fmla="*/ 258 w 790"/>
                <a:gd name="T1" fmla="*/ 162 h 574"/>
                <a:gd name="T2" fmla="*/ 310 w 790"/>
                <a:gd name="T3" fmla="*/ 218 h 574"/>
                <a:gd name="T4" fmla="*/ 396 w 790"/>
                <a:gd name="T5" fmla="*/ 226 h 574"/>
                <a:gd name="T6" fmla="*/ 514 w 790"/>
                <a:gd name="T7" fmla="*/ 190 h 574"/>
                <a:gd name="T8" fmla="*/ 584 w 790"/>
                <a:gd name="T9" fmla="*/ 142 h 574"/>
                <a:gd name="T10" fmla="*/ 606 w 790"/>
                <a:gd name="T11" fmla="*/ 118 h 574"/>
                <a:gd name="T12" fmla="*/ 588 w 790"/>
                <a:gd name="T13" fmla="*/ 56 h 574"/>
                <a:gd name="T14" fmla="*/ 658 w 790"/>
                <a:gd name="T15" fmla="*/ 8 h 574"/>
                <a:gd name="T16" fmla="*/ 678 w 790"/>
                <a:gd name="T17" fmla="*/ 52 h 574"/>
                <a:gd name="T18" fmla="*/ 712 w 790"/>
                <a:gd name="T19" fmla="*/ 90 h 574"/>
                <a:gd name="T20" fmla="*/ 734 w 790"/>
                <a:gd name="T21" fmla="*/ 108 h 574"/>
                <a:gd name="T22" fmla="*/ 762 w 790"/>
                <a:gd name="T23" fmla="*/ 104 h 574"/>
                <a:gd name="T24" fmla="*/ 790 w 790"/>
                <a:gd name="T25" fmla="*/ 78 h 574"/>
                <a:gd name="T26" fmla="*/ 778 w 790"/>
                <a:gd name="T27" fmla="*/ 120 h 574"/>
                <a:gd name="T28" fmla="*/ 698 w 790"/>
                <a:gd name="T29" fmla="*/ 208 h 574"/>
                <a:gd name="T30" fmla="*/ 660 w 790"/>
                <a:gd name="T31" fmla="*/ 216 h 574"/>
                <a:gd name="T32" fmla="*/ 644 w 790"/>
                <a:gd name="T33" fmla="*/ 224 h 574"/>
                <a:gd name="T34" fmla="*/ 636 w 790"/>
                <a:gd name="T35" fmla="*/ 242 h 574"/>
                <a:gd name="T36" fmla="*/ 618 w 790"/>
                <a:gd name="T37" fmla="*/ 270 h 574"/>
                <a:gd name="T38" fmla="*/ 600 w 790"/>
                <a:gd name="T39" fmla="*/ 268 h 574"/>
                <a:gd name="T40" fmla="*/ 596 w 790"/>
                <a:gd name="T41" fmla="*/ 254 h 574"/>
                <a:gd name="T42" fmla="*/ 556 w 790"/>
                <a:gd name="T43" fmla="*/ 264 h 574"/>
                <a:gd name="T44" fmla="*/ 560 w 790"/>
                <a:gd name="T45" fmla="*/ 282 h 574"/>
                <a:gd name="T46" fmla="*/ 590 w 790"/>
                <a:gd name="T47" fmla="*/ 294 h 574"/>
                <a:gd name="T48" fmla="*/ 624 w 790"/>
                <a:gd name="T49" fmla="*/ 298 h 574"/>
                <a:gd name="T50" fmla="*/ 592 w 790"/>
                <a:gd name="T51" fmla="*/ 316 h 574"/>
                <a:gd name="T52" fmla="*/ 582 w 790"/>
                <a:gd name="T53" fmla="*/ 336 h 574"/>
                <a:gd name="T54" fmla="*/ 608 w 790"/>
                <a:gd name="T55" fmla="*/ 390 h 574"/>
                <a:gd name="T56" fmla="*/ 614 w 790"/>
                <a:gd name="T57" fmla="*/ 422 h 574"/>
                <a:gd name="T58" fmla="*/ 560 w 790"/>
                <a:gd name="T59" fmla="*/ 502 h 574"/>
                <a:gd name="T60" fmla="*/ 482 w 790"/>
                <a:gd name="T61" fmla="*/ 534 h 574"/>
                <a:gd name="T62" fmla="*/ 468 w 790"/>
                <a:gd name="T63" fmla="*/ 546 h 574"/>
                <a:gd name="T64" fmla="*/ 454 w 790"/>
                <a:gd name="T65" fmla="*/ 574 h 574"/>
                <a:gd name="T66" fmla="*/ 460 w 790"/>
                <a:gd name="T67" fmla="*/ 548 h 574"/>
                <a:gd name="T68" fmla="*/ 442 w 790"/>
                <a:gd name="T69" fmla="*/ 532 h 574"/>
                <a:gd name="T70" fmla="*/ 408 w 790"/>
                <a:gd name="T71" fmla="*/ 516 h 574"/>
                <a:gd name="T72" fmla="*/ 372 w 790"/>
                <a:gd name="T73" fmla="*/ 514 h 574"/>
                <a:gd name="T74" fmla="*/ 358 w 790"/>
                <a:gd name="T75" fmla="*/ 524 h 574"/>
                <a:gd name="T76" fmla="*/ 356 w 790"/>
                <a:gd name="T77" fmla="*/ 542 h 574"/>
                <a:gd name="T78" fmla="*/ 338 w 790"/>
                <a:gd name="T79" fmla="*/ 548 h 574"/>
                <a:gd name="T80" fmla="*/ 334 w 790"/>
                <a:gd name="T81" fmla="*/ 534 h 574"/>
                <a:gd name="T82" fmla="*/ 308 w 790"/>
                <a:gd name="T83" fmla="*/ 520 h 574"/>
                <a:gd name="T84" fmla="*/ 304 w 790"/>
                <a:gd name="T85" fmla="*/ 452 h 574"/>
                <a:gd name="T86" fmla="*/ 232 w 790"/>
                <a:gd name="T87" fmla="*/ 440 h 574"/>
                <a:gd name="T88" fmla="*/ 186 w 790"/>
                <a:gd name="T89" fmla="*/ 454 h 574"/>
                <a:gd name="T90" fmla="*/ 180 w 790"/>
                <a:gd name="T91" fmla="*/ 450 h 574"/>
                <a:gd name="T92" fmla="*/ 92 w 790"/>
                <a:gd name="T93" fmla="*/ 380 h 574"/>
                <a:gd name="T94" fmla="*/ 90 w 790"/>
                <a:gd name="T95" fmla="*/ 346 h 574"/>
                <a:gd name="T96" fmla="*/ 60 w 790"/>
                <a:gd name="T97" fmla="*/ 330 h 574"/>
                <a:gd name="T98" fmla="*/ 22 w 790"/>
                <a:gd name="T99" fmla="*/ 308 h 574"/>
                <a:gd name="T100" fmla="*/ 10 w 790"/>
                <a:gd name="T101" fmla="*/ 282 h 574"/>
                <a:gd name="T102" fmla="*/ 0 w 790"/>
                <a:gd name="T103" fmla="*/ 266 h 574"/>
                <a:gd name="T104" fmla="*/ 40 w 790"/>
                <a:gd name="T105" fmla="*/ 246 h 574"/>
                <a:gd name="T106" fmla="*/ 60 w 790"/>
                <a:gd name="T107" fmla="*/ 240 h 574"/>
                <a:gd name="T108" fmla="*/ 84 w 790"/>
                <a:gd name="T109" fmla="*/ 212 h 574"/>
                <a:gd name="T110" fmla="*/ 74 w 790"/>
                <a:gd name="T111" fmla="*/ 188 h 574"/>
                <a:gd name="T112" fmla="*/ 90 w 790"/>
                <a:gd name="T113" fmla="*/ 176 h 574"/>
                <a:gd name="T114" fmla="*/ 110 w 790"/>
                <a:gd name="T115" fmla="*/ 164 h 574"/>
                <a:gd name="T116" fmla="*/ 134 w 790"/>
                <a:gd name="T117" fmla="*/ 130 h 574"/>
                <a:gd name="T118" fmla="*/ 164 w 790"/>
                <a:gd name="T119" fmla="*/ 102 h 574"/>
                <a:gd name="T120" fmla="*/ 180 w 790"/>
                <a:gd name="T121" fmla="*/ 86 h 5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0"/>
                <a:gd name="T184" fmla="*/ 0 h 574"/>
                <a:gd name="T185" fmla="*/ 790 w 790"/>
                <a:gd name="T186" fmla="*/ 574 h 5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0" h="574">
                  <a:moveTo>
                    <a:pt x="194" y="86"/>
                  </a:moveTo>
                  <a:lnTo>
                    <a:pt x="192" y="104"/>
                  </a:lnTo>
                  <a:lnTo>
                    <a:pt x="198" y="120"/>
                  </a:lnTo>
                  <a:lnTo>
                    <a:pt x="208" y="132"/>
                  </a:lnTo>
                  <a:lnTo>
                    <a:pt x="222" y="142"/>
                  </a:lnTo>
                  <a:lnTo>
                    <a:pt x="236" y="148"/>
                  </a:lnTo>
                  <a:lnTo>
                    <a:pt x="248" y="154"/>
                  </a:lnTo>
                  <a:lnTo>
                    <a:pt x="258" y="162"/>
                  </a:lnTo>
                  <a:lnTo>
                    <a:pt x="264" y="174"/>
                  </a:lnTo>
                  <a:lnTo>
                    <a:pt x="268" y="188"/>
                  </a:lnTo>
                  <a:lnTo>
                    <a:pt x="270" y="198"/>
                  </a:lnTo>
                  <a:lnTo>
                    <a:pt x="270" y="202"/>
                  </a:lnTo>
                  <a:lnTo>
                    <a:pt x="272" y="210"/>
                  </a:lnTo>
                  <a:lnTo>
                    <a:pt x="280" y="214"/>
                  </a:lnTo>
                  <a:lnTo>
                    <a:pt x="294" y="216"/>
                  </a:lnTo>
                  <a:lnTo>
                    <a:pt x="310" y="218"/>
                  </a:lnTo>
                  <a:lnTo>
                    <a:pt x="324" y="216"/>
                  </a:lnTo>
                  <a:lnTo>
                    <a:pt x="338" y="214"/>
                  </a:lnTo>
                  <a:lnTo>
                    <a:pt x="348" y="214"/>
                  </a:lnTo>
                  <a:lnTo>
                    <a:pt x="356" y="216"/>
                  </a:lnTo>
                  <a:lnTo>
                    <a:pt x="362" y="222"/>
                  </a:lnTo>
                  <a:lnTo>
                    <a:pt x="368" y="226"/>
                  </a:lnTo>
                  <a:lnTo>
                    <a:pt x="380" y="228"/>
                  </a:lnTo>
                  <a:lnTo>
                    <a:pt x="396" y="226"/>
                  </a:lnTo>
                  <a:lnTo>
                    <a:pt x="412" y="220"/>
                  </a:lnTo>
                  <a:lnTo>
                    <a:pt x="424" y="212"/>
                  </a:lnTo>
                  <a:lnTo>
                    <a:pt x="432" y="208"/>
                  </a:lnTo>
                  <a:lnTo>
                    <a:pt x="440" y="206"/>
                  </a:lnTo>
                  <a:lnTo>
                    <a:pt x="454" y="202"/>
                  </a:lnTo>
                  <a:lnTo>
                    <a:pt x="474" y="198"/>
                  </a:lnTo>
                  <a:lnTo>
                    <a:pt x="494" y="194"/>
                  </a:lnTo>
                  <a:lnTo>
                    <a:pt x="514" y="190"/>
                  </a:lnTo>
                  <a:lnTo>
                    <a:pt x="530" y="186"/>
                  </a:lnTo>
                  <a:lnTo>
                    <a:pt x="542" y="180"/>
                  </a:lnTo>
                  <a:lnTo>
                    <a:pt x="548" y="172"/>
                  </a:lnTo>
                  <a:lnTo>
                    <a:pt x="552" y="164"/>
                  </a:lnTo>
                  <a:lnTo>
                    <a:pt x="552" y="156"/>
                  </a:lnTo>
                  <a:lnTo>
                    <a:pt x="552" y="154"/>
                  </a:lnTo>
                  <a:lnTo>
                    <a:pt x="568" y="146"/>
                  </a:lnTo>
                  <a:lnTo>
                    <a:pt x="584" y="142"/>
                  </a:lnTo>
                  <a:lnTo>
                    <a:pt x="590" y="142"/>
                  </a:lnTo>
                  <a:lnTo>
                    <a:pt x="596" y="140"/>
                  </a:lnTo>
                  <a:lnTo>
                    <a:pt x="604" y="138"/>
                  </a:lnTo>
                  <a:lnTo>
                    <a:pt x="608" y="134"/>
                  </a:lnTo>
                  <a:lnTo>
                    <a:pt x="612" y="130"/>
                  </a:lnTo>
                  <a:lnTo>
                    <a:pt x="612" y="126"/>
                  </a:lnTo>
                  <a:lnTo>
                    <a:pt x="610" y="122"/>
                  </a:lnTo>
                  <a:lnTo>
                    <a:pt x="606" y="118"/>
                  </a:lnTo>
                  <a:lnTo>
                    <a:pt x="600" y="116"/>
                  </a:lnTo>
                  <a:lnTo>
                    <a:pt x="596" y="114"/>
                  </a:lnTo>
                  <a:lnTo>
                    <a:pt x="592" y="114"/>
                  </a:lnTo>
                  <a:lnTo>
                    <a:pt x="590" y="114"/>
                  </a:lnTo>
                  <a:lnTo>
                    <a:pt x="562" y="114"/>
                  </a:lnTo>
                  <a:lnTo>
                    <a:pt x="570" y="76"/>
                  </a:lnTo>
                  <a:lnTo>
                    <a:pt x="588" y="60"/>
                  </a:lnTo>
                  <a:lnTo>
                    <a:pt x="588" y="56"/>
                  </a:lnTo>
                  <a:lnTo>
                    <a:pt x="588" y="46"/>
                  </a:lnTo>
                  <a:lnTo>
                    <a:pt x="590" y="34"/>
                  </a:lnTo>
                  <a:lnTo>
                    <a:pt x="594" y="20"/>
                  </a:lnTo>
                  <a:lnTo>
                    <a:pt x="602" y="8"/>
                  </a:lnTo>
                  <a:lnTo>
                    <a:pt x="614" y="2"/>
                  </a:lnTo>
                  <a:lnTo>
                    <a:pt x="634" y="0"/>
                  </a:lnTo>
                  <a:lnTo>
                    <a:pt x="648" y="2"/>
                  </a:lnTo>
                  <a:lnTo>
                    <a:pt x="658" y="8"/>
                  </a:lnTo>
                  <a:lnTo>
                    <a:pt x="664" y="20"/>
                  </a:lnTo>
                  <a:lnTo>
                    <a:pt x="666" y="22"/>
                  </a:lnTo>
                  <a:lnTo>
                    <a:pt x="666" y="24"/>
                  </a:lnTo>
                  <a:lnTo>
                    <a:pt x="668" y="30"/>
                  </a:lnTo>
                  <a:lnTo>
                    <a:pt x="672" y="36"/>
                  </a:lnTo>
                  <a:lnTo>
                    <a:pt x="674" y="42"/>
                  </a:lnTo>
                  <a:lnTo>
                    <a:pt x="676" y="50"/>
                  </a:lnTo>
                  <a:lnTo>
                    <a:pt x="678" y="52"/>
                  </a:lnTo>
                  <a:lnTo>
                    <a:pt x="686" y="60"/>
                  </a:lnTo>
                  <a:lnTo>
                    <a:pt x="694" y="70"/>
                  </a:lnTo>
                  <a:lnTo>
                    <a:pt x="700" y="80"/>
                  </a:lnTo>
                  <a:lnTo>
                    <a:pt x="702" y="92"/>
                  </a:lnTo>
                  <a:lnTo>
                    <a:pt x="704" y="92"/>
                  </a:lnTo>
                  <a:lnTo>
                    <a:pt x="706" y="92"/>
                  </a:lnTo>
                  <a:lnTo>
                    <a:pt x="708" y="90"/>
                  </a:lnTo>
                  <a:lnTo>
                    <a:pt x="712" y="90"/>
                  </a:lnTo>
                  <a:lnTo>
                    <a:pt x="716" y="90"/>
                  </a:lnTo>
                  <a:lnTo>
                    <a:pt x="722" y="92"/>
                  </a:lnTo>
                  <a:lnTo>
                    <a:pt x="726" y="94"/>
                  </a:lnTo>
                  <a:lnTo>
                    <a:pt x="730" y="98"/>
                  </a:lnTo>
                  <a:lnTo>
                    <a:pt x="732" y="104"/>
                  </a:lnTo>
                  <a:lnTo>
                    <a:pt x="734" y="106"/>
                  </a:lnTo>
                  <a:lnTo>
                    <a:pt x="734" y="108"/>
                  </a:lnTo>
                  <a:lnTo>
                    <a:pt x="736" y="112"/>
                  </a:lnTo>
                  <a:lnTo>
                    <a:pt x="738" y="114"/>
                  </a:lnTo>
                  <a:lnTo>
                    <a:pt x="742" y="114"/>
                  </a:lnTo>
                  <a:lnTo>
                    <a:pt x="746" y="114"/>
                  </a:lnTo>
                  <a:lnTo>
                    <a:pt x="752" y="112"/>
                  </a:lnTo>
                  <a:lnTo>
                    <a:pt x="758" y="108"/>
                  </a:lnTo>
                  <a:lnTo>
                    <a:pt x="760" y="108"/>
                  </a:lnTo>
                  <a:lnTo>
                    <a:pt x="762" y="104"/>
                  </a:lnTo>
                  <a:lnTo>
                    <a:pt x="764" y="100"/>
                  </a:lnTo>
                  <a:lnTo>
                    <a:pt x="768" y="94"/>
                  </a:lnTo>
                  <a:lnTo>
                    <a:pt x="774" y="90"/>
                  </a:lnTo>
                  <a:lnTo>
                    <a:pt x="778" y="84"/>
                  </a:lnTo>
                  <a:lnTo>
                    <a:pt x="784" y="80"/>
                  </a:lnTo>
                  <a:lnTo>
                    <a:pt x="790" y="78"/>
                  </a:lnTo>
                  <a:lnTo>
                    <a:pt x="790" y="80"/>
                  </a:lnTo>
                  <a:lnTo>
                    <a:pt x="790" y="82"/>
                  </a:lnTo>
                  <a:lnTo>
                    <a:pt x="790" y="86"/>
                  </a:lnTo>
                  <a:lnTo>
                    <a:pt x="790" y="90"/>
                  </a:lnTo>
                  <a:lnTo>
                    <a:pt x="788" y="96"/>
                  </a:lnTo>
                  <a:lnTo>
                    <a:pt x="786" y="104"/>
                  </a:lnTo>
                  <a:lnTo>
                    <a:pt x="784" y="108"/>
                  </a:lnTo>
                  <a:lnTo>
                    <a:pt x="778" y="120"/>
                  </a:lnTo>
                  <a:lnTo>
                    <a:pt x="772" y="132"/>
                  </a:lnTo>
                  <a:lnTo>
                    <a:pt x="762" y="144"/>
                  </a:lnTo>
                  <a:lnTo>
                    <a:pt x="752" y="156"/>
                  </a:lnTo>
                  <a:lnTo>
                    <a:pt x="744" y="164"/>
                  </a:lnTo>
                  <a:lnTo>
                    <a:pt x="740" y="174"/>
                  </a:lnTo>
                  <a:lnTo>
                    <a:pt x="720" y="190"/>
                  </a:lnTo>
                  <a:lnTo>
                    <a:pt x="698" y="208"/>
                  </a:lnTo>
                  <a:lnTo>
                    <a:pt x="696" y="210"/>
                  </a:lnTo>
                  <a:lnTo>
                    <a:pt x="694" y="212"/>
                  </a:lnTo>
                  <a:lnTo>
                    <a:pt x="690" y="214"/>
                  </a:lnTo>
                  <a:lnTo>
                    <a:pt x="686" y="216"/>
                  </a:lnTo>
                  <a:lnTo>
                    <a:pt x="680" y="218"/>
                  </a:lnTo>
                  <a:lnTo>
                    <a:pt x="672" y="218"/>
                  </a:lnTo>
                  <a:lnTo>
                    <a:pt x="666" y="218"/>
                  </a:lnTo>
                  <a:lnTo>
                    <a:pt x="660" y="216"/>
                  </a:lnTo>
                  <a:lnTo>
                    <a:pt x="656" y="216"/>
                  </a:lnTo>
                  <a:lnTo>
                    <a:pt x="654" y="216"/>
                  </a:lnTo>
                  <a:lnTo>
                    <a:pt x="652" y="216"/>
                  </a:lnTo>
                  <a:lnTo>
                    <a:pt x="648" y="216"/>
                  </a:lnTo>
                  <a:lnTo>
                    <a:pt x="646" y="218"/>
                  </a:lnTo>
                  <a:lnTo>
                    <a:pt x="644" y="220"/>
                  </a:lnTo>
                  <a:lnTo>
                    <a:pt x="644" y="224"/>
                  </a:lnTo>
                  <a:lnTo>
                    <a:pt x="646" y="228"/>
                  </a:lnTo>
                  <a:lnTo>
                    <a:pt x="646" y="232"/>
                  </a:lnTo>
                  <a:lnTo>
                    <a:pt x="646" y="236"/>
                  </a:lnTo>
                  <a:lnTo>
                    <a:pt x="646" y="238"/>
                  </a:lnTo>
                  <a:lnTo>
                    <a:pt x="644" y="240"/>
                  </a:lnTo>
                  <a:lnTo>
                    <a:pt x="642" y="242"/>
                  </a:lnTo>
                  <a:lnTo>
                    <a:pt x="638" y="242"/>
                  </a:lnTo>
                  <a:lnTo>
                    <a:pt x="636" y="242"/>
                  </a:lnTo>
                  <a:lnTo>
                    <a:pt x="632" y="240"/>
                  </a:lnTo>
                  <a:lnTo>
                    <a:pt x="630" y="240"/>
                  </a:lnTo>
                  <a:lnTo>
                    <a:pt x="628" y="240"/>
                  </a:lnTo>
                  <a:lnTo>
                    <a:pt x="628" y="262"/>
                  </a:lnTo>
                  <a:lnTo>
                    <a:pt x="626" y="264"/>
                  </a:lnTo>
                  <a:lnTo>
                    <a:pt x="622" y="268"/>
                  </a:lnTo>
                  <a:lnTo>
                    <a:pt x="618" y="270"/>
                  </a:lnTo>
                  <a:lnTo>
                    <a:pt x="612" y="274"/>
                  </a:lnTo>
                  <a:lnTo>
                    <a:pt x="608" y="276"/>
                  </a:lnTo>
                  <a:lnTo>
                    <a:pt x="606" y="276"/>
                  </a:lnTo>
                  <a:lnTo>
                    <a:pt x="604" y="276"/>
                  </a:lnTo>
                  <a:lnTo>
                    <a:pt x="602" y="274"/>
                  </a:lnTo>
                  <a:lnTo>
                    <a:pt x="600" y="274"/>
                  </a:lnTo>
                  <a:lnTo>
                    <a:pt x="600" y="272"/>
                  </a:lnTo>
                  <a:lnTo>
                    <a:pt x="600" y="268"/>
                  </a:lnTo>
                  <a:lnTo>
                    <a:pt x="602" y="264"/>
                  </a:lnTo>
                  <a:lnTo>
                    <a:pt x="606" y="262"/>
                  </a:lnTo>
                  <a:lnTo>
                    <a:pt x="608" y="258"/>
                  </a:lnTo>
                  <a:lnTo>
                    <a:pt x="608" y="256"/>
                  </a:lnTo>
                  <a:lnTo>
                    <a:pt x="608" y="254"/>
                  </a:lnTo>
                  <a:lnTo>
                    <a:pt x="604" y="252"/>
                  </a:lnTo>
                  <a:lnTo>
                    <a:pt x="600" y="252"/>
                  </a:lnTo>
                  <a:lnTo>
                    <a:pt x="596" y="254"/>
                  </a:lnTo>
                  <a:lnTo>
                    <a:pt x="592" y="256"/>
                  </a:lnTo>
                  <a:lnTo>
                    <a:pt x="586" y="260"/>
                  </a:lnTo>
                  <a:lnTo>
                    <a:pt x="582" y="264"/>
                  </a:lnTo>
                  <a:lnTo>
                    <a:pt x="574" y="266"/>
                  </a:lnTo>
                  <a:lnTo>
                    <a:pt x="568" y="266"/>
                  </a:lnTo>
                  <a:lnTo>
                    <a:pt x="562" y="266"/>
                  </a:lnTo>
                  <a:lnTo>
                    <a:pt x="558" y="266"/>
                  </a:lnTo>
                  <a:lnTo>
                    <a:pt x="556" y="264"/>
                  </a:lnTo>
                  <a:lnTo>
                    <a:pt x="554" y="264"/>
                  </a:lnTo>
                  <a:lnTo>
                    <a:pt x="552" y="266"/>
                  </a:lnTo>
                  <a:lnTo>
                    <a:pt x="550" y="268"/>
                  </a:lnTo>
                  <a:lnTo>
                    <a:pt x="550" y="270"/>
                  </a:lnTo>
                  <a:lnTo>
                    <a:pt x="552" y="274"/>
                  </a:lnTo>
                  <a:lnTo>
                    <a:pt x="554" y="278"/>
                  </a:lnTo>
                  <a:lnTo>
                    <a:pt x="560" y="282"/>
                  </a:lnTo>
                  <a:lnTo>
                    <a:pt x="566" y="286"/>
                  </a:lnTo>
                  <a:lnTo>
                    <a:pt x="570" y="290"/>
                  </a:lnTo>
                  <a:lnTo>
                    <a:pt x="574" y="294"/>
                  </a:lnTo>
                  <a:lnTo>
                    <a:pt x="578" y="296"/>
                  </a:lnTo>
                  <a:lnTo>
                    <a:pt x="580" y="296"/>
                  </a:lnTo>
                  <a:lnTo>
                    <a:pt x="584" y="294"/>
                  </a:lnTo>
                  <a:lnTo>
                    <a:pt x="590" y="294"/>
                  </a:lnTo>
                  <a:lnTo>
                    <a:pt x="594" y="292"/>
                  </a:lnTo>
                  <a:lnTo>
                    <a:pt x="600" y="292"/>
                  </a:lnTo>
                  <a:lnTo>
                    <a:pt x="604" y="290"/>
                  </a:lnTo>
                  <a:lnTo>
                    <a:pt x="610" y="290"/>
                  </a:lnTo>
                  <a:lnTo>
                    <a:pt x="616" y="292"/>
                  </a:lnTo>
                  <a:lnTo>
                    <a:pt x="620" y="294"/>
                  </a:lnTo>
                  <a:lnTo>
                    <a:pt x="622" y="296"/>
                  </a:lnTo>
                  <a:lnTo>
                    <a:pt x="624" y="298"/>
                  </a:lnTo>
                  <a:lnTo>
                    <a:pt x="624" y="300"/>
                  </a:lnTo>
                  <a:lnTo>
                    <a:pt x="620" y="302"/>
                  </a:lnTo>
                  <a:lnTo>
                    <a:pt x="616" y="304"/>
                  </a:lnTo>
                  <a:lnTo>
                    <a:pt x="610" y="306"/>
                  </a:lnTo>
                  <a:lnTo>
                    <a:pt x="604" y="308"/>
                  </a:lnTo>
                  <a:lnTo>
                    <a:pt x="600" y="312"/>
                  </a:lnTo>
                  <a:lnTo>
                    <a:pt x="596" y="314"/>
                  </a:lnTo>
                  <a:lnTo>
                    <a:pt x="592" y="316"/>
                  </a:lnTo>
                  <a:lnTo>
                    <a:pt x="590" y="316"/>
                  </a:lnTo>
                  <a:lnTo>
                    <a:pt x="588" y="318"/>
                  </a:lnTo>
                  <a:lnTo>
                    <a:pt x="584" y="320"/>
                  </a:lnTo>
                  <a:lnTo>
                    <a:pt x="582" y="324"/>
                  </a:lnTo>
                  <a:lnTo>
                    <a:pt x="580" y="326"/>
                  </a:lnTo>
                  <a:lnTo>
                    <a:pt x="580" y="332"/>
                  </a:lnTo>
                  <a:lnTo>
                    <a:pt x="582" y="336"/>
                  </a:lnTo>
                  <a:lnTo>
                    <a:pt x="586" y="342"/>
                  </a:lnTo>
                  <a:lnTo>
                    <a:pt x="590" y="348"/>
                  </a:lnTo>
                  <a:lnTo>
                    <a:pt x="594" y="352"/>
                  </a:lnTo>
                  <a:lnTo>
                    <a:pt x="596" y="358"/>
                  </a:lnTo>
                  <a:lnTo>
                    <a:pt x="598" y="362"/>
                  </a:lnTo>
                  <a:lnTo>
                    <a:pt x="600" y="364"/>
                  </a:lnTo>
                  <a:lnTo>
                    <a:pt x="600" y="366"/>
                  </a:lnTo>
                  <a:lnTo>
                    <a:pt x="608" y="390"/>
                  </a:lnTo>
                  <a:lnTo>
                    <a:pt x="610" y="390"/>
                  </a:lnTo>
                  <a:lnTo>
                    <a:pt x="610" y="394"/>
                  </a:lnTo>
                  <a:lnTo>
                    <a:pt x="612" y="398"/>
                  </a:lnTo>
                  <a:lnTo>
                    <a:pt x="614" y="402"/>
                  </a:lnTo>
                  <a:lnTo>
                    <a:pt x="614" y="406"/>
                  </a:lnTo>
                  <a:lnTo>
                    <a:pt x="614" y="412"/>
                  </a:lnTo>
                  <a:lnTo>
                    <a:pt x="614" y="416"/>
                  </a:lnTo>
                  <a:lnTo>
                    <a:pt x="614" y="422"/>
                  </a:lnTo>
                  <a:lnTo>
                    <a:pt x="612" y="426"/>
                  </a:lnTo>
                  <a:lnTo>
                    <a:pt x="610" y="430"/>
                  </a:lnTo>
                  <a:lnTo>
                    <a:pt x="606" y="434"/>
                  </a:lnTo>
                  <a:lnTo>
                    <a:pt x="606" y="436"/>
                  </a:lnTo>
                  <a:lnTo>
                    <a:pt x="604" y="438"/>
                  </a:lnTo>
                  <a:lnTo>
                    <a:pt x="592" y="458"/>
                  </a:lnTo>
                  <a:lnTo>
                    <a:pt x="582" y="482"/>
                  </a:lnTo>
                  <a:lnTo>
                    <a:pt x="560" y="502"/>
                  </a:lnTo>
                  <a:lnTo>
                    <a:pt x="544" y="512"/>
                  </a:lnTo>
                  <a:lnTo>
                    <a:pt x="540" y="520"/>
                  </a:lnTo>
                  <a:lnTo>
                    <a:pt x="536" y="520"/>
                  </a:lnTo>
                  <a:lnTo>
                    <a:pt x="526" y="522"/>
                  </a:lnTo>
                  <a:lnTo>
                    <a:pt x="514" y="522"/>
                  </a:lnTo>
                  <a:lnTo>
                    <a:pt x="502" y="520"/>
                  </a:lnTo>
                  <a:lnTo>
                    <a:pt x="494" y="532"/>
                  </a:lnTo>
                  <a:lnTo>
                    <a:pt x="482" y="534"/>
                  </a:lnTo>
                  <a:lnTo>
                    <a:pt x="480" y="534"/>
                  </a:lnTo>
                  <a:lnTo>
                    <a:pt x="478" y="534"/>
                  </a:lnTo>
                  <a:lnTo>
                    <a:pt x="474" y="536"/>
                  </a:lnTo>
                  <a:lnTo>
                    <a:pt x="472" y="536"/>
                  </a:lnTo>
                  <a:lnTo>
                    <a:pt x="470" y="540"/>
                  </a:lnTo>
                  <a:lnTo>
                    <a:pt x="468" y="542"/>
                  </a:lnTo>
                  <a:lnTo>
                    <a:pt x="468" y="546"/>
                  </a:lnTo>
                  <a:lnTo>
                    <a:pt x="470" y="552"/>
                  </a:lnTo>
                  <a:lnTo>
                    <a:pt x="470" y="558"/>
                  </a:lnTo>
                  <a:lnTo>
                    <a:pt x="470" y="564"/>
                  </a:lnTo>
                  <a:lnTo>
                    <a:pt x="470" y="568"/>
                  </a:lnTo>
                  <a:lnTo>
                    <a:pt x="470" y="570"/>
                  </a:lnTo>
                  <a:lnTo>
                    <a:pt x="468" y="572"/>
                  </a:lnTo>
                  <a:lnTo>
                    <a:pt x="456" y="574"/>
                  </a:lnTo>
                  <a:lnTo>
                    <a:pt x="454" y="574"/>
                  </a:lnTo>
                  <a:lnTo>
                    <a:pt x="452" y="572"/>
                  </a:lnTo>
                  <a:lnTo>
                    <a:pt x="450" y="570"/>
                  </a:lnTo>
                  <a:lnTo>
                    <a:pt x="450" y="566"/>
                  </a:lnTo>
                  <a:lnTo>
                    <a:pt x="450" y="564"/>
                  </a:lnTo>
                  <a:lnTo>
                    <a:pt x="452" y="560"/>
                  </a:lnTo>
                  <a:lnTo>
                    <a:pt x="456" y="556"/>
                  </a:lnTo>
                  <a:lnTo>
                    <a:pt x="458" y="552"/>
                  </a:lnTo>
                  <a:lnTo>
                    <a:pt x="460" y="548"/>
                  </a:lnTo>
                  <a:lnTo>
                    <a:pt x="460" y="544"/>
                  </a:lnTo>
                  <a:lnTo>
                    <a:pt x="458" y="540"/>
                  </a:lnTo>
                  <a:lnTo>
                    <a:pt x="456" y="538"/>
                  </a:lnTo>
                  <a:lnTo>
                    <a:pt x="452" y="536"/>
                  </a:lnTo>
                  <a:lnTo>
                    <a:pt x="448" y="536"/>
                  </a:lnTo>
                  <a:lnTo>
                    <a:pt x="444" y="534"/>
                  </a:lnTo>
                  <a:lnTo>
                    <a:pt x="442" y="532"/>
                  </a:lnTo>
                  <a:lnTo>
                    <a:pt x="438" y="534"/>
                  </a:lnTo>
                  <a:lnTo>
                    <a:pt x="434" y="536"/>
                  </a:lnTo>
                  <a:lnTo>
                    <a:pt x="434" y="538"/>
                  </a:lnTo>
                  <a:lnTo>
                    <a:pt x="432" y="538"/>
                  </a:lnTo>
                  <a:lnTo>
                    <a:pt x="430" y="528"/>
                  </a:lnTo>
                  <a:lnTo>
                    <a:pt x="418" y="516"/>
                  </a:lnTo>
                  <a:lnTo>
                    <a:pt x="412" y="514"/>
                  </a:lnTo>
                  <a:lnTo>
                    <a:pt x="408" y="516"/>
                  </a:lnTo>
                  <a:lnTo>
                    <a:pt x="402" y="516"/>
                  </a:lnTo>
                  <a:lnTo>
                    <a:pt x="396" y="516"/>
                  </a:lnTo>
                  <a:lnTo>
                    <a:pt x="390" y="516"/>
                  </a:lnTo>
                  <a:lnTo>
                    <a:pt x="386" y="514"/>
                  </a:lnTo>
                  <a:lnTo>
                    <a:pt x="382" y="514"/>
                  </a:lnTo>
                  <a:lnTo>
                    <a:pt x="378" y="514"/>
                  </a:lnTo>
                  <a:lnTo>
                    <a:pt x="372" y="514"/>
                  </a:lnTo>
                  <a:lnTo>
                    <a:pt x="370" y="516"/>
                  </a:lnTo>
                  <a:lnTo>
                    <a:pt x="368" y="516"/>
                  </a:lnTo>
                  <a:lnTo>
                    <a:pt x="364" y="516"/>
                  </a:lnTo>
                  <a:lnTo>
                    <a:pt x="362" y="518"/>
                  </a:lnTo>
                  <a:lnTo>
                    <a:pt x="362" y="520"/>
                  </a:lnTo>
                  <a:lnTo>
                    <a:pt x="362" y="522"/>
                  </a:lnTo>
                  <a:lnTo>
                    <a:pt x="358" y="524"/>
                  </a:lnTo>
                  <a:lnTo>
                    <a:pt x="356" y="526"/>
                  </a:lnTo>
                  <a:lnTo>
                    <a:pt x="356" y="528"/>
                  </a:lnTo>
                  <a:lnTo>
                    <a:pt x="356" y="532"/>
                  </a:lnTo>
                  <a:lnTo>
                    <a:pt x="358" y="538"/>
                  </a:lnTo>
                  <a:lnTo>
                    <a:pt x="356" y="542"/>
                  </a:lnTo>
                  <a:lnTo>
                    <a:pt x="356" y="544"/>
                  </a:lnTo>
                  <a:lnTo>
                    <a:pt x="354" y="544"/>
                  </a:lnTo>
                  <a:lnTo>
                    <a:pt x="352" y="544"/>
                  </a:lnTo>
                  <a:lnTo>
                    <a:pt x="350" y="544"/>
                  </a:lnTo>
                  <a:lnTo>
                    <a:pt x="348" y="544"/>
                  </a:lnTo>
                  <a:lnTo>
                    <a:pt x="342" y="546"/>
                  </a:lnTo>
                  <a:lnTo>
                    <a:pt x="338" y="548"/>
                  </a:lnTo>
                  <a:lnTo>
                    <a:pt x="334" y="548"/>
                  </a:lnTo>
                  <a:lnTo>
                    <a:pt x="332" y="548"/>
                  </a:lnTo>
                  <a:lnTo>
                    <a:pt x="332" y="546"/>
                  </a:lnTo>
                  <a:lnTo>
                    <a:pt x="332" y="542"/>
                  </a:lnTo>
                  <a:lnTo>
                    <a:pt x="334" y="538"/>
                  </a:lnTo>
                  <a:lnTo>
                    <a:pt x="334" y="536"/>
                  </a:lnTo>
                  <a:lnTo>
                    <a:pt x="334" y="534"/>
                  </a:lnTo>
                  <a:lnTo>
                    <a:pt x="326" y="528"/>
                  </a:lnTo>
                  <a:lnTo>
                    <a:pt x="320" y="530"/>
                  </a:lnTo>
                  <a:lnTo>
                    <a:pt x="316" y="530"/>
                  </a:lnTo>
                  <a:lnTo>
                    <a:pt x="312" y="528"/>
                  </a:lnTo>
                  <a:lnTo>
                    <a:pt x="310" y="526"/>
                  </a:lnTo>
                  <a:lnTo>
                    <a:pt x="308" y="524"/>
                  </a:lnTo>
                  <a:lnTo>
                    <a:pt x="308" y="522"/>
                  </a:lnTo>
                  <a:lnTo>
                    <a:pt x="308" y="520"/>
                  </a:lnTo>
                  <a:lnTo>
                    <a:pt x="312" y="498"/>
                  </a:lnTo>
                  <a:lnTo>
                    <a:pt x="316" y="488"/>
                  </a:lnTo>
                  <a:lnTo>
                    <a:pt x="320" y="484"/>
                  </a:lnTo>
                  <a:lnTo>
                    <a:pt x="316" y="470"/>
                  </a:lnTo>
                  <a:lnTo>
                    <a:pt x="310" y="458"/>
                  </a:lnTo>
                  <a:lnTo>
                    <a:pt x="304" y="452"/>
                  </a:lnTo>
                  <a:lnTo>
                    <a:pt x="300" y="450"/>
                  </a:lnTo>
                  <a:lnTo>
                    <a:pt x="300" y="448"/>
                  </a:lnTo>
                  <a:lnTo>
                    <a:pt x="298" y="448"/>
                  </a:lnTo>
                  <a:lnTo>
                    <a:pt x="264" y="452"/>
                  </a:lnTo>
                  <a:lnTo>
                    <a:pt x="252" y="450"/>
                  </a:lnTo>
                  <a:lnTo>
                    <a:pt x="248" y="446"/>
                  </a:lnTo>
                  <a:lnTo>
                    <a:pt x="242" y="442"/>
                  </a:lnTo>
                  <a:lnTo>
                    <a:pt x="232" y="440"/>
                  </a:lnTo>
                  <a:lnTo>
                    <a:pt x="222" y="440"/>
                  </a:lnTo>
                  <a:lnTo>
                    <a:pt x="216" y="438"/>
                  </a:lnTo>
                  <a:lnTo>
                    <a:pt x="208" y="440"/>
                  </a:lnTo>
                  <a:lnTo>
                    <a:pt x="200" y="444"/>
                  </a:lnTo>
                  <a:lnTo>
                    <a:pt x="196" y="446"/>
                  </a:lnTo>
                  <a:lnTo>
                    <a:pt x="192" y="450"/>
                  </a:lnTo>
                  <a:lnTo>
                    <a:pt x="188" y="452"/>
                  </a:lnTo>
                  <a:lnTo>
                    <a:pt x="186" y="454"/>
                  </a:lnTo>
                  <a:lnTo>
                    <a:pt x="186" y="452"/>
                  </a:lnTo>
                  <a:lnTo>
                    <a:pt x="184" y="450"/>
                  </a:lnTo>
                  <a:lnTo>
                    <a:pt x="184" y="448"/>
                  </a:lnTo>
                  <a:lnTo>
                    <a:pt x="182" y="450"/>
                  </a:lnTo>
                  <a:lnTo>
                    <a:pt x="180" y="450"/>
                  </a:lnTo>
                  <a:lnTo>
                    <a:pt x="178" y="450"/>
                  </a:lnTo>
                  <a:lnTo>
                    <a:pt x="178" y="452"/>
                  </a:lnTo>
                  <a:lnTo>
                    <a:pt x="114" y="438"/>
                  </a:lnTo>
                  <a:lnTo>
                    <a:pt x="88" y="416"/>
                  </a:lnTo>
                  <a:lnTo>
                    <a:pt x="82" y="402"/>
                  </a:lnTo>
                  <a:lnTo>
                    <a:pt x="82" y="392"/>
                  </a:lnTo>
                  <a:lnTo>
                    <a:pt x="88" y="384"/>
                  </a:lnTo>
                  <a:lnTo>
                    <a:pt x="92" y="380"/>
                  </a:lnTo>
                  <a:lnTo>
                    <a:pt x="94" y="380"/>
                  </a:lnTo>
                  <a:lnTo>
                    <a:pt x="88" y="366"/>
                  </a:lnTo>
                  <a:lnTo>
                    <a:pt x="96" y="362"/>
                  </a:lnTo>
                  <a:lnTo>
                    <a:pt x="94" y="358"/>
                  </a:lnTo>
                  <a:lnTo>
                    <a:pt x="92" y="354"/>
                  </a:lnTo>
                  <a:lnTo>
                    <a:pt x="92" y="350"/>
                  </a:lnTo>
                  <a:lnTo>
                    <a:pt x="90" y="348"/>
                  </a:lnTo>
                  <a:lnTo>
                    <a:pt x="90" y="346"/>
                  </a:lnTo>
                  <a:lnTo>
                    <a:pt x="88" y="342"/>
                  </a:lnTo>
                  <a:lnTo>
                    <a:pt x="86" y="340"/>
                  </a:lnTo>
                  <a:lnTo>
                    <a:pt x="82" y="338"/>
                  </a:lnTo>
                  <a:lnTo>
                    <a:pt x="76" y="336"/>
                  </a:lnTo>
                  <a:lnTo>
                    <a:pt x="72" y="336"/>
                  </a:lnTo>
                  <a:lnTo>
                    <a:pt x="66" y="334"/>
                  </a:lnTo>
                  <a:lnTo>
                    <a:pt x="62" y="332"/>
                  </a:lnTo>
                  <a:lnTo>
                    <a:pt x="60" y="330"/>
                  </a:lnTo>
                  <a:lnTo>
                    <a:pt x="58" y="328"/>
                  </a:lnTo>
                  <a:lnTo>
                    <a:pt x="50" y="330"/>
                  </a:lnTo>
                  <a:lnTo>
                    <a:pt x="30" y="332"/>
                  </a:lnTo>
                  <a:lnTo>
                    <a:pt x="28" y="314"/>
                  </a:lnTo>
                  <a:lnTo>
                    <a:pt x="26" y="312"/>
                  </a:lnTo>
                  <a:lnTo>
                    <a:pt x="24" y="310"/>
                  </a:lnTo>
                  <a:lnTo>
                    <a:pt x="22" y="308"/>
                  </a:lnTo>
                  <a:lnTo>
                    <a:pt x="20" y="304"/>
                  </a:lnTo>
                  <a:lnTo>
                    <a:pt x="18" y="300"/>
                  </a:lnTo>
                  <a:lnTo>
                    <a:pt x="16" y="294"/>
                  </a:lnTo>
                  <a:lnTo>
                    <a:pt x="16" y="290"/>
                  </a:lnTo>
                  <a:lnTo>
                    <a:pt x="14" y="286"/>
                  </a:lnTo>
                  <a:lnTo>
                    <a:pt x="12" y="284"/>
                  </a:lnTo>
                  <a:lnTo>
                    <a:pt x="10" y="282"/>
                  </a:lnTo>
                  <a:lnTo>
                    <a:pt x="6" y="282"/>
                  </a:lnTo>
                  <a:lnTo>
                    <a:pt x="4" y="280"/>
                  </a:lnTo>
                  <a:lnTo>
                    <a:pt x="2" y="280"/>
                  </a:lnTo>
                  <a:lnTo>
                    <a:pt x="0" y="276"/>
                  </a:lnTo>
                  <a:lnTo>
                    <a:pt x="0" y="272"/>
                  </a:lnTo>
                  <a:lnTo>
                    <a:pt x="0" y="270"/>
                  </a:lnTo>
                  <a:lnTo>
                    <a:pt x="0" y="266"/>
                  </a:lnTo>
                  <a:lnTo>
                    <a:pt x="0" y="264"/>
                  </a:lnTo>
                  <a:lnTo>
                    <a:pt x="2" y="260"/>
                  </a:lnTo>
                  <a:lnTo>
                    <a:pt x="4" y="256"/>
                  </a:lnTo>
                  <a:lnTo>
                    <a:pt x="8" y="254"/>
                  </a:lnTo>
                  <a:lnTo>
                    <a:pt x="12" y="252"/>
                  </a:lnTo>
                  <a:lnTo>
                    <a:pt x="18" y="252"/>
                  </a:lnTo>
                  <a:lnTo>
                    <a:pt x="28" y="254"/>
                  </a:lnTo>
                  <a:lnTo>
                    <a:pt x="40" y="246"/>
                  </a:lnTo>
                  <a:lnTo>
                    <a:pt x="42" y="244"/>
                  </a:lnTo>
                  <a:lnTo>
                    <a:pt x="44" y="242"/>
                  </a:lnTo>
                  <a:lnTo>
                    <a:pt x="48" y="242"/>
                  </a:lnTo>
                  <a:lnTo>
                    <a:pt x="54" y="240"/>
                  </a:lnTo>
                  <a:lnTo>
                    <a:pt x="56" y="240"/>
                  </a:lnTo>
                  <a:lnTo>
                    <a:pt x="60" y="240"/>
                  </a:lnTo>
                  <a:lnTo>
                    <a:pt x="64" y="238"/>
                  </a:lnTo>
                  <a:lnTo>
                    <a:pt x="70" y="236"/>
                  </a:lnTo>
                  <a:lnTo>
                    <a:pt x="74" y="232"/>
                  </a:lnTo>
                  <a:lnTo>
                    <a:pt x="78" y="226"/>
                  </a:lnTo>
                  <a:lnTo>
                    <a:pt x="80" y="220"/>
                  </a:lnTo>
                  <a:lnTo>
                    <a:pt x="82" y="218"/>
                  </a:lnTo>
                  <a:lnTo>
                    <a:pt x="82" y="216"/>
                  </a:lnTo>
                  <a:lnTo>
                    <a:pt x="84" y="212"/>
                  </a:lnTo>
                  <a:lnTo>
                    <a:pt x="84" y="208"/>
                  </a:lnTo>
                  <a:lnTo>
                    <a:pt x="84" y="206"/>
                  </a:lnTo>
                  <a:lnTo>
                    <a:pt x="84" y="202"/>
                  </a:lnTo>
                  <a:lnTo>
                    <a:pt x="80" y="202"/>
                  </a:lnTo>
                  <a:lnTo>
                    <a:pt x="78" y="198"/>
                  </a:lnTo>
                  <a:lnTo>
                    <a:pt x="76" y="196"/>
                  </a:lnTo>
                  <a:lnTo>
                    <a:pt x="74" y="192"/>
                  </a:lnTo>
                  <a:lnTo>
                    <a:pt x="74" y="188"/>
                  </a:lnTo>
                  <a:lnTo>
                    <a:pt x="74" y="186"/>
                  </a:lnTo>
                  <a:lnTo>
                    <a:pt x="80" y="184"/>
                  </a:lnTo>
                  <a:lnTo>
                    <a:pt x="84" y="182"/>
                  </a:lnTo>
                  <a:lnTo>
                    <a:pt x="86" y="182"/>
                  </a:lnTo>
                  <a:lnTo>
                    <a:pt x="88" y="180"/>
                  </a:lnTo>
                  <a:lnTo>
                    <a:pt x="90" y="178"/>
                  </a:lnTo>
                  <a:lnTo>
                    <a:pt x="90" y="176"/>
                  </a:lnTo>
                  <a:lnTo>
                    <a:pt x="90" y="174"/>
                  </a:lnTo>
                  <a:lnTo>
                    <a:pt x="90" y="172"/>
                  </a:lnTo>
                  <a:lnTo>
                    <a:pt x="94" y="172"/>
                  </a:lnTo>
                  <a:lnTo>
                    <a:pt x="98" y="170"/>
                  </a:lnTo>
                  <a:lnTo>
                    <a:pt x="102" y="170"/>
                  </a:lnTo>
                  <a:lnTo>
                    <a:pt x="106" y="168"/>
                  </a:lnTo>
                  <a:lnTo>
                    <a:pt x="110" y="164"/>
                  </a:lnTo>
                  <a:lnTo>
                    <a:pt x="112" y="158"/>
                  </a:lnTo>
                  <a:lnTo>
                    <a:pt x="116" y="152"/>
                  </a:lnTo>
                  <a:lnTo>
                    <a:pt x="116" y="146"/>
                  </a:lnTo>
                  <a:lnTo>
                    <a:pt x="116" y="142"/>
                  </a:lnTo>
                  <a:lnTo>
                    <a:pt x="120" y="136"/>
                  </a:lnTo>
                  <a:lnTo>
                    <a:pt x="124" y="134"/>
                  </a:lnTo>
                  <a:lnTo>
                    <a:pt x="128" y="132"/>
                  </a:lnTo>
                  <a:lnTo>
                    <a:pt x="134" y="130"/>
                  </a:lnTo>
                  <a:lnTo>
                    <a:pt x="140" y="130"/>
                  </a:lnTo>
                  <a:lnTo>
                    <a:pt x="144" y="128"/>
                  </a:lnTo>
                  <a:lnTo>
                    <a:pt x="146" y="124"/>
                  </a:lnTo>
                  <a:lnTo>
                    <a:pt x="148" y="120"/>
                  </a:lnTo>
                  <a:lnTo>
                    <a:pt x="150" y="114"/>
                  </a:lnTo>
                  <a:lnTo>
                    <a:pt x="154" y="110"/>
                  </a:lnTo>
                  <a:lnTo>
                    <a:pt x="158" y="104"/>
                  </a:lnTo>
                  <a:lnTo>
                    <a:pt x="164" y="102"/>
                  </a:lnTo>
                  <a:lnTo>
                    <a:pt x="172" y="100"/>
                  </a:lnTo>
                  <a:lnTo>
                    <a:pt x="176" y="100"/>
                  </a:lnTo>
                  <a:lnTo>
                    <a:pt x="178" y="98"/>
                  </a:lnTo>
                  <a:lnTo>
                    <a:pt x="180" y="96"/>
                  </a:lnTo>
                  <a:lnTo>
                    <a:pt x="180" y="94"/>
                  </a:lnTo>
                  <a:lnTo>
                    <a:pt x="180" y="92"/>
                  </a:lnTo>
                  <a:lnTo>
                    <a:pt x="180" y="90"/>
                  </a:lnTo>
                  <a:lnTo>
                    <a:pt x="180" y="86"/>
                  </a:lnTo>
                  <a:lnTo>
                    <a:pt x="182" y="82"/>
                  </a:lnTo>
                  <a:lnTo>
                    <a:pt x="186" y="80"/>
                  </a:lnTo>
                  <a:lnTo>
                    <a:pt x="190" y="76"/>
                  </a:lnTo>
                  <a:lnTo>
                    <a:pt x="194" y="74"/>
                  </a:lnTo>
                  <a:lnTo>
                    <a:pt x="216" y="74"/>
                  </a:lnTo>
                  <a:lnTo>
                    <a:pt x="194" y="86"/>
                  </a:lnTo>
                </a:path>
              </a:pathLst>
            </a:custGeom>
            <a:grpFill/>
            <a:ln w="6350">
              <a:noFill/>
              <a:round/>
              <a:headEnd/>
              <a:tailEnd/>
            </a:ln>
          </p:spPr>
          <p:txBody>
            <a:bodyPr/>
            <a:lstStyle/>
            <a:p>
              <a:pPr>
                <a:defRPr/>
              </a:pPr>
              <a:endParaRPr lang="zh-TW" altLang="en-US"/>
            </a:p>
          </p:txBody>
        </p:sp>
        <p:sp>
          <p:nvSpPr>
            <p:cNvPr id="212" name="Freeform 24"/>
            <p:cNvSpPr>
              <a:spLocks/>
            </p:cNvSpPr>
            <p:nvPr/>
          </p:nvSpPr>
          <p:spPr bwMode="gray">
            <a:xfrm>
              <a:off x="2188" y="2658"/>
              <a:ext cx="68" cy="56"/>
            </a:xfrm>
            <a:custGeom>
              <a:avLst/>
              <a:gdLst>
                <a:gd name="T0" fmla="*/ 2 w 68"/>
                <a:gd name="T1" fmla="*/ 36 h 56"/>
                <a:gd name="T2" fmla="*/ 2 w 68"/>
                <a:gd name="T3" fmla="*/ 32 h 56"/>
                <a:gd name="T4" fmla="*/ 0 w 68"/>
                <a:gd name="T5" fmla="*/ 22 h 56"/>
                <a:gd name="T6" fmla="*/ 2 w 68"/>
                <a:gd name="T7" fmla="*/ 10 h 56"/>
                <a:gd name="T8" fmla="*/ 10 w 68"/>
                <a:gd name="T9" fmla="*/ 4 h 56"/>
                <a:gd name="T10" fmla="*/ 10 w 68"/>
                <a:gd name="T11" fmla="*/ 2 h 56"/>
                <a:gd name="T12" fmla="*/ 12 w 68"/>
                <a:gd name="T13" fmla="*/ 2 h 56"/>
                <a:gd name="T14" fmla="*/ 14 w 68"/>
                <a:gd name="T15" fmla="*/ 2 h 56"/>
                <a:gd name="T16" fmla="*/ 16 w 68"/>
                <a:gd name="T17" fmla="*/ 0 h 56"/>
                <a:gd name="T18" fmla="*/ 22 w 68"/>
                <a:gd name="T19" fmla="*/ 0 h 56"/>
                <a:gd name="T20" fmla="*/ 28 w 68"/>
                <a:gd name="T21" fmla="*/ 2 h 56"/>
                <a:gd name="T22" fmla="*/ 34 w 68"/>
                <a:gd name="T23" fmla="*/ 4 h 56"/>
                <a:gd name="T24" fmla="*/ 42 w 68"/>
                <a:gd name="T25" fmla="*/ 10 h 56"/>
                <a:gd name="T26" fmla="*/ 44 w 68"/>
                <a:gd name="T27" fmla="*/ 8 h 56"/>
                <a:gd name="T28" fmla="*/ 46 w 68"/>
                <a:gd name="T29" fmla="*/ 8 h 56"/>
                <a:gd name="T30" fmla="*/ 50 w 68"/>
                <a:gd name="T31" fmla="*/ 8 h 56"/>
                <a:gd name="T32" fmla="*/ 54 w 68"/>
                <a:gd name="T33" fmla="*/ 8 h 56"/>
                <a:gd name="T34" fmla="*/ 58 w 68"/>
                <a:gd name="T35" fmla="*/ 8 h 56"/>
                <a:gd name="T36" fmla="*/ 60 w 68"/>
                <a:gd name="T37" fmla="*/ 8 h 56"/>
                <a:gd name="T38" fmla="*/ 64 w 68"/>
                <a:gd name="T39" fmla="*/ 10 h 56"/>
                <a:gd name="T40" fmla="*/ 66 w 68"/>
                <a:gd name="T41" fmla="*/ 12 h 56"/>
                <a:gd name="T42" fmla="*/ 68 w 68"/>
                <a:gd name="T43" fmla="*/ 16 h 56"/>
                <a:gd name="T44" fmla="*/ 68 w 68"/>
                <a:gd name="T45" fmla="*/ 18 h 56"/>
                <a:gd name="T46" fmla="*/ 66 w 68"/>
                <a:gd name="T47" fmla="*/ 22 h 56"/>
                <a:gd name="T48" fmla="*/ 66 w 68"/>
                <a:gd name="T49" fmla="*/ 26 h 56"/>
                <a:gd name="T50" fmla="*/ 64 w 68"/>
                <a:gd name="T51" fmla="*/ 30 h 56"/>
                <a:gd name="T52" fmla="*/ 64 w 68"/>
                <a:gd name="T53" fmla="*/ 32 h 56"/>
                <a:gd name="T54" fmla="*/ 64 w 68"/>
                <a:gd name="T55" fmla="*/ 34 h 56"/>
                <a:gd name="T56" fmla="*/ 54 w 68"/>
                <a:gd name="T57" fmla="*/ 38 h 56"/>
                <a:gd name="T58" fmla="*/ 50 w 68"/>
                <a:gd name="T59" fmla="*/ 42 h 56"/>
                <a:gd name="T60" fmla="*/ 46 w 68"/>
                <a:gd name="T61" fmla="*/ 42 h 56"/>
                <a:gd name="T62" fmla="*/ 42 w 68"/>
                <a:gd name="T63" fmla="*/ 52 h 56"/>
                <a:gd name="T64" fmla="*/ 24 w 68"/>
                <a:gd name="T65" fmla="*/ 56 h 56"/>
                <a:gd name="T66" fmla="*/ 2 w 68"/>
                <a:gd name="T67" fmla="*/ 36 h 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56"/>
                <a:gd name="T104" fmla="*/ 68 w 68"/>
                <a:gd name="T105" fmla="*/ 56 h 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56">
                  <a:moveTo>
                    <a:pt x="2" y="36"/>
                  </a:moveTo>
                  <a:lnTo>
                    <a:pt x="2" y="32"/>
                  </a:lnTo>
                  <a:lnTo>
                    <a:pt x="0" y="22"/>
                  </a:lnTo>
                  <a:lnTo>
                    <a:pt x="2" y="10"/>
                  </a:lnTo>
                  <a:lnTo>
                    <a:pt x="10" y="4"/>
                  </a:lnTo>
                  <a:lnTo>
                    <a:pt x="10" y="2"/>
                  </a:lnTo>
                  <a:lnTo>
                    <a:pt x="12" y="2"/>
                  </a:lnTo>
                  <a:lnTo>
                    <a:pt x="14" y="2"/>
                  </a:lnTo>
                  <a:lnTo>
                    <a:pt x="16" y="0"/>
                  </a:lnTo>
                  <a:lnTo>
                    <a:pt x="22" y="0"/>
                  </a:lnTo>
                  <a:lnTo>
                    <a:pt x="28" y="2"/>
                  </a:lnTo>
                  <a:lnTo>
                    <a:pt x="34" y="4"/>
                  </a:lnTo>
                  <a:lnTo>
                    <a:pt x="42" y="10"/>
                  </a:lnTo>
                  <a:lnTo>
                    <a:pt x="44" y="8"/>
                  </a:lnTo>
                  <a:lnTo>
                    <a:pt x="46" y="8"/>
                  </a:lnTo>
                  <a:lnTo>
                    <a:pt x="50" y="8"/>
                  </a:lnTo>
                  <a:lnTo>
                    <a:pt x="54" y="8"/>
                  </a:lnTo>
                  <a:lnTo>
                    <a:pt x="58" y="8"/>
                  </a:lnTo>
                  <a:lnTo>
                    <a:pt x="60" y="8"/>
                  </a:lnTo>
                  <a:lnTo>
                    <a:pt x="64" y="10"/>
                  </a:lnTo>
                  <a:lnTo>
                    <a:pt x="66" y="12"/>
                  </a:lnTo>
                  <a:lnTo>
                    <a:pt x="68" y="16"/>
                  </a:lnTo>
                  <a:lnTo>
                    <a:pt x="68" y="18"/>
                  </a:lnTo>
                  <a:lnTo>
                    <a:pt x="66" y="22"/>
                  </a:lnTo>
                  <a:lnTo>
                    <a:pt x="66" y="26"/>
                  </a:lnTo>
                  <a:lnTo>
                    <a:pt x="64" y="30"/>
                  </a:lnTo>
                  <a:lnTo>
                    <a:pt x="64" y="32"/>
                  </a:lnTo>
                  <a:lnTo>
                    <a:pt x="64" y="34"/>
                  </a:lnTo>
                  <a:lnTo>
                    <a:pt x="54" y="38"/>
                  </a:lnTo>
                  <a:lnTo>
                    <a:pt x="50" y="42"/>
                  </a:lnTo>
                  <a:lnTo>
                    <a:pt x="46" y="42"/>
                  </a:lnTo>
                  <a:lnTo>
                    <a:pt x="42" y="52"/>
                  </a:lnTo>
                  <a:lnTo>
                    <a:pt x="24" y="56"/>
                  </a:lnTo>
                  <a:lnTo>
                    <a:pt x="2" y="36"/>
                  </a:lnTo>
                </a:path>
              </a:pathLst>
            </a:custGeom>
            <a:grpFill/>
            <a:ln w="6350">
              <a:noFill/>
              <a:round/>
              <a:headEnd/>
              <a:tailEnd/>
            </a:ln>
          </p:spPr>
          <p:txBody>
            <a:bodyPr/>
            <a:lstStyle/>
            <a:p>
              <a:pPr>
                <a:defRPr/>
              </a:pPr>
              <a:endParaRPr lang="zh-TW" altLang="en-US"/>
            </a:p>
          </p:txBody>
        </p:sp>
        <p:sp>
          <p:nvSpPr>
            <p:cNvPr id="213" name="Freeform 25"/>
            <p:cNvSpPr>
              <a:spLocks/>
            </p:cNvSpPr>
            <p:nvPr/>
          </p:nvSpPr>
          <p:spPr bwMode="gray">
            <a:xfrm>
              <a:off x="2542" y="2384"/>
              <a:ext cx="36" cy="44"/>
            </a:xfrm>
            <a:custGeom>
              <a:avLst/>
              <a:gdLst>
                <a:gd name="T0" fmla="*/ 6 w 36"/>
                <a:gd name="T1" fmla="*/ 0 h 44"/>
                <a:gd name="T2" fmla="*/ 6 w 36"/>
                <a:gd name="T3" fmla="*/ 2 h 44"/>
                <a:gd name="T4" fmla="*/ 2 w 36"/>
                <a:gd name="T5" fmla="*/ 4 h 44"/>
                <a:gd name="T6" fmla="*/ 0 w 36"/>
                <a:gd name="T7" fmla="*/ 6 h 44"/>
                <a:gd name="T8" fmla="*/ 0 w 36"/>
                <a:gd name="T9" fmla="*/ 10 h 44"/>
                <a:gd name="T10" fmla="*/ 2 w 36"/>
                <a:gd name="T11" fmla="*/ 12 h 44"/>
                <a:gd name="T12" fmla="*/ 4 w 36"/>
                <a:gd name="T13" fmla="*/ 16 h 44"/>
                <a:gd name="T14" fmla="*/ 8 w 36"/>
                <a:gd name="T15" fmla="*/ 20 h 44"/>
                <a:gd name="T16" fmla="*/ 10 w 36"/>
                <a:gd name="T17" fmla="*/ 24 h 44"/>
                <a:gd name="T18" fmla="*/ 14 w 36"/>
                <a:gd name="T19" fmla="*/ 28 h 44"/>
                <a:gd name="T20" fmla="*/ 16 w 36"/>
                <a:gd name="T21" fmla="*/ 32 h 44"/>
                <a:gd name="T22" fmla="*/ 16 w 36"/>
                <a:gd name="T23" fmla="*/ 32 h 44"/>
                <a:gd name="T24" fmla="*/ 16 w 36"/>
                <a:gd name="T25" fmla="*/ 34 h 44"/>
                <a:gd name="T26" fmla="*/ 16 w 36"/>
                <a:gd name="T27" fmla="*/ 36 h 44"/>
                <a:gd name="T28" fmla="*/ 16 w 36"/>
                <a:gd name="T29" fmla="*/ 38 h 44"/>
                <a:gd name="T30" fmla="*/ 18 w 36"/>
                <a:gd name="T31" fmla="*/ 40 h 44"/>
                <a:gd name="T32" fmla="*/ 18 w 36"/>
                <a:gd name="T33" fmla="*/ 42 h 44"/>
                <a:gd name="T34" fmla="*/ 22 w 36"/>
                <a:gd name="T35" fmla="*/ 44 h 44"/>
                <a:gd name="T36" fmla="*/ 26 w 36"/>
                <a:gd name="T37" fmla="*/ 44 h 44"/>
                <a:gd name="T38" fmla="*/ 30 w 36"/>
                <a:gd name="T39" fmla="*/ 42 h 44"/>
                <a:gd name="T40" fmla="*/ 34 w 36"/>
                <a:gd name="T41" fmla="*/ 38 h 44"/>
                <a:gd name="T42" fmla="*/ 34 w 36"/>
                <a:gd name="T43" fmla="*/ 34 h 44"/>
                <a:gd name="T44" fmla="*/ 34 w 36"/>
                <a:gd name="T45" fmla="*/ 30 h 44"/>
                <a:gd name="T46" fmla="*/ 34 w 36"/>
                <a:gd name="T47" fmla="*/ 26 h 44"/>
                <a:gd name="T48" fmla="*/ 34 w 36"/>
                <a:gd name="T49" fmla="*/ 22 h 44"/>
                <a:gd name="T50" fmla="*/ 34 w 36"/>
                <a:gd name="T51" fmla="*/ 18 h 44"/>
                <a:gd name="T52" fmla="*/ 34 w 36"/>
                <a:gd name="T53" fmla="*/ 16 h 44"/>
                <a:gd name="T54" fmla="*/ 36 w 36"/>
                <a:gd name="T55" fmla="*/ 14 h 44"/>
                <a:gd name="T56" fmla="*/ 34 w 36"/>
                <a:gd name="T57" fmla="*/ 14 h 44"/>
                <a:gd name="T58" fmla="*/ 32 w 36"/>
                <a:gd name="T59" fmla="*/ 12 h 44"/>
                <a:gd name="T60" fmla="*/ 28 w 36"/>
                <a:gd name="T61" fmla="*/ 10 h 44"/>
                <a:gd name="T62" fmla="*/ 24 w 36"/>
                <a:gd name="T63" fmla="*/ 6 h 44"/>
                <a:gd name="T64" fmla="*/ 20 w 36"/>
                <a:gd name="T65" fmla="*/ 4 h 44"/>
                <a:gd name="T66" fmla="*/ 18 w 36"/>
                <a:gd name="T67" fmla="*/ 4 h 44"/>
                <a:gd name="T68" fmla="*/ 12 w 36"/>
                <a:gd name="T69" fmla="*/ 4 h 44"/>
                <a:gd name="T70" fmla="*/ 10 w 36"/>
                <a:gd name="T71" fmla="*/ 2 h 44"/>
                <a:gd name="T72" fmla="*/ 8 w 36"/>
                <a:gd name="T73" fmla="*/ 2 h 44"/>
                <a:gd name="T74" fmla="*/ 6 w 36"/>
                <a:gd name="T75" fmla="*/ 0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
                <a:gd name="T115" fmla="*/ 0 h 44"/>
                <a:gd name="T116" fmla="*/ 36 w 36"/>
                <a:gd name="T117" fmla="*/ 44 h 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 h="44">
                  <a:moveTo>
                    <a:pt x="6" y="0"/>
                  </a:moveTo>
                  <a:lnTo>
                    <a:pt x="6" y="2"/>
                  </a:lnTo>
                  <a:lnTo>
                    <a:pt x="2" y="4"/>
                  </a:lnTo>
                  <a:lnTo>
                    <a:pt x="0" y="6"/>
                  </a:lnTo>
                  <a:lnTo>
                    <a:pt x="0" y="10"/>
                  </a:lnTo>
                  <a:lnTo>
                    <a:pt x="2" y="12"/>
                  </a:lnTo>
                  <a:lnTo>
                    <a:pt x="4" y="16"/>
                  </a:lnTo>
                  <a:lnTo>
                    <a:pt x="8" y="20"/>
                  </a:lnTo>
                  <a:lnTo>
                    <a:pt x="10" y="24"/>
                  </a:lnTo>
                  <a:lnTo>
                    <a:pt x="14" y="28"/>
                  </a:lnTo>
                  <a:lnTo>
                    <a:pt x="16" y="32"/>
                  </a:lnTo>
                  <a:lnTo>
                    <a:pt x="16" y="34"/>
                  </a:lnTo>
                  <a:lnTo>
                    <a:pt x="16" y="36"/>
                  </a:lnTo>
                  <a:lnTo>
                    <a:pt x="16" y="38"/>
                  </a:lnTo>
                  <a:lnTo>
                    <a:pt x="18" y="40"/>
                  </a:lnTo>
                  <a:lnTo>
                    <a:pt x="18" y="42"/>
                  </a:lnTo>
                  <a:lnTo>
                    <a:pt x="22" y="44"/>
                  </a:lnTo>
                  <a:lnTo>
                    <a:pt x="26" y="44"/>
                  </a:lnTo>
                  <a:lnTo>
                    <a:pt x="30" y="42"/>
                  </a:lnTo>
                  <a:lnTo>
                    <a:pt x="34" y="38"/>
                  </a:lnTo>
                  <a:lnTo>
                    <a:pt x="34" y="34"/>
                  </a:lnTo>
                  <a:lnTo>
                    <a:pt x="34" y="30"/>
                  </a:lnTo>
                  <a:lnTo>
                    <a:pt x="34" y="26"/>
                  </a:lnTo>
                  <a:lnTo>
                    <a:pt x="34" y="22"/>
                  </a:lnTo>
                  <a:lnTo>
                    <a:pt x="34" y="18"/>
                  </a:lnTo>
                  <a:lnTo>
                    <a:pt x="34" y="16"/>
                  </a:lnTo>
                  <a:lnTo>
                    <a:pt x="36" y="14"/>
                  </a:lnTo>
                  <a:lnTo>
                    <a:pt x="34" y="14"/>
                  </a:lnTo>
                  <a:lnTo>
                    <a:pt x="32" y="12"/>
                  </a:lnTo>
                  <a:lnTo>
                    <a:pt x="28" y="10"/>
                  </a:lnTo>
                  <a:lnTo>
                    <a:pt x="24" y="6"/>
                  </a:lnTo>
                  <a:lnTo>
                    <a:pt x="20" y="4"/>
                  </a:lnTo>
                  <a:lnTo>
                    <a:pt x="18" y="4"/>
                  </a:lnTo>
                  <a:lnTo>
                    <a:pt x="12" y="4"/>
                  </a:lnTo>
                  <a:lnTo>
                    <a:pt x="10" y="2"/>
                  </a:lnTo>
                  <a:lnTo>
                    <a:pt x="8" y="2"/>
                  </a:lnTo>
                  <a:lnTo>
                    <a:pt x="6" y="0"/>
                  </a:lnTo>
                </a:path>
              </a:pathLst>
            </a:custGeom>
            <a:grpFill/>
            <a:ln w="6350">
              <a:noFill/>
              <a:round/>
              <a:headEnd/>
              <a:tailEnd/>
            </a:ln>
          </p:spPr>
          <p:txBody>
            <a:bodyPr/>
            <a:lstStyle/>
            <a:p>
              <a:pPr>
                <a:defRPr/>
              </a:pPr>
              <a:endParaRPr lang="zh-TW" altLang="en-US"/>
            </a:p>
          </p:txBody>
        </p:sp>
        <p:sp>
          <p:nvSpPr>
            <p:cNvPr id="214" name="Freeform 26"/>
            <p:cNvSpPr>
              <a:spLocks/>
            </p:cNvSpPr>
            <p:nvPr/>
          </p:nvSpPr>
          <p:spPr bwMode="gray">
            <a:xfrm>
              <a:off x="2554" y="2262"/>
              <a:ext cx="144" cy="122"/>
            </a:xfrm>
            <a:custGeom>
              <a:avLst/>
              <a:gdLst>
                <a:gd name="T0" fmla="*/ 0 w 144"/>
                <a:gd name="T1" fmla="*/ 114 h 122"/>
                <a:gd name="T2" fmla="*/ 22 w 144"/>
                <a:gd name="T3" fmla="*/ 114 h 122"/>
                <a:gd name="T4" fmla="*/ 58 w 144"/>
                <a:gd name="T5" fmla="*/ 106 h 122"/>
                <a:gd name="T6" fmla="*/ 62 w 144"/>
                <a:gd name="T7" fmla="*/ 118 h 122"/>
                <a:gd name="T8" fmla="*/ 66 w 144"/>
                <a:gd name="T9" fmla="*/ 120 h 122"/>
                <a:gd name="T10" fmla="*/ 74 w 144"/>
                <a:gd name="T11" fmla="*/ 120 h 122"/>
                <a:gd name="T12" fmla="*/ 82 w 144"/>
                <a:gd name="T13" fmla="*/ 114 h 122"/>
                <a:gd name="T14" fmla="*/ 86 w 144"/>
                <a:gd name="T15" fmla="*/ 110 h 122"/>
                <a:gd name="T16" fmla="*/ 102 w 144"/>
                <a:gd name="T17" fmla="*/ 104 h 122"/>
                <a:gd name="T18" fmla="*/ 106 w 144"/>
                <a:gd name="T19" fmla="*/ 100 h 122"/>
                <a:gd name="T20" fmla="*/ 116 w 144"/>
                <a:gd name="T21" fmla="*/ 94 h 122"/>
                <a:gd name="T22" fmla="*/ 124 w 144"/>
                <a:gd name="T23" fmla="*/ 88 h 122"/>
                <a:gd name="T24" fmla="*/ 128 w 144"/>
                <a:gd name="T25" fmla="*/ 82 h 122"/>
                <a:gd name="T26" fmla="*/ 132 w 144"/>
                <a:gd name="T27" fmla="*/ 76 h 122"/>
                <a:gd name="T28" fmla="*/ 136 w 144"/>
                <a:gd name="T29" fmla="*/ 68 h 122"/>
                <a:gd name="T30" fmla="*/ 138 w 144"/>
                <a:gd name="T31" fmla="*/ 60 h 122"/>
                <a:gd name="T32" fmla="*/ 138 w 144"/>
                <a:gd name="T33" fmla="*/ 52 h 122"/>
                <a:gd name="T34" fmla="*/ 136 w 144"/>
                <a:gd name="T35" fmla="*/ 44 h 122"/>
                <a:gd name="T36" fmla="*/ 136 w 144"/>
                <a:gd name="T37" fmla="*/ 42 h 122"/>
                <a:gd name="T38" fmla="*/ 140 w 144"/>
                <a:gd name="T39" fmla="*/ 38 h 122"/>
                <a:gd name="T40" fmla="*/ 144 w 144"/>
                <a:gd name="T41" fmla="*/ 30 h 122"/>
                <a:gd name="T42" fmla="*/ 144 w 144"/>
                <a:gd name="T43" fmla="*/ 20 h 122"/>
                <a:gd name="T44" fmla="*/ 142 w 144"/>
                <a:gd name="T45" fmla="*/ 8 h 122"/>
                <a:gd name="T46" fmla="*/ 140 w 144"/>
                <a:gd name="T47" fmla="*/ 0 h 122"/>
                <a:gd name="T48" fmla="*/ 138 w 144"/>
                <a:gd name="T49" fmla="*/ 0 h 122"/>
                <a:gd name="T50" fmla="*/ 132 w 144"/>
                <a:gd name="T51" fmla="*/ 2 h 122"/>
                <a:gd name="T52" fmla="*/ 122 w 144"/>
                <a:gd name="T53" fmla="*/ 8 h 122"/>
                <a:gd name="T54" fmla="*/ 116 w 144"/>
                <a:gd name="T55" fmla="*/ 18 h 122"/>
                <a:gd name="T56" fmla="*/ 114 w 144"/>
                <a:gd name="T57" fmla="*/ 32 h 122"/>
                <a:gd name="T58" fmla="*/ 112 w 144"/>
                <a:gd name="T59" fmla="*/ 44 h 122"/>
                <a:gd name="T60" fmla="*/ 108 w 144"/>
                <a:gd name="T61" fmla="*/ 48 h 122"/>
                <a:gd name="T62" fmla="*/ 102 w 144"/>
                <a:gd name="T63" fmla="*/ 58 h 122"/>
                <a:gd name="T64" fmla="*/ 94 w 144"/>
                <a:gd name="T65" fmla="*/ 68 h 122"/>
                <a:gd name="T66" fmla="*/ 82 w 144"/>
                <a:gd name="T67" fmla="*/ 76 h 122"/>
                <a:gd name="T68" fmla="*/ 72 w 144"/>
                <a:gd name="T69" fmla="*/ 84 h 122"/>
                <a:gd name="T70" fmla="*/ 64 w 144"/>
                <a:gd name="T71" fmla="*/ 90 h 122"/>
                <a:gd name="T72" fmla="*/ 40 w 144"/>
                <a:gd name="T73" fmla="*/ 90 h 122"/>
                <a:gd name="T74" fmla="*/ 6 w 144"/>
                <a:gd name="T75" fmla="*/ 106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22"/>
                <a:gd name="T116" fmla="*/ 144 w 144"/>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22">
                  <a:moveTo>
                    <a:pt x="6" y="106"/>
                  </a:moveTo>
                  <a:lnTo>
                    <a:pt x="0" y="114"/>
                  </a:lnTo>
                  <a:lnTo>
                    <a:pt x="14" y="118"/>
                  </a:lnTo>
                  <a:lnTo>
                    <a:pt x="22" y="114"/>
                  </a:lnTo>
                  <a:lnTo>
                    <a:pt x="38" y="110"/>
                  </a:lnTo>
                  <a:lnTo>
                    <a:pt x="58" y="106"/>
                  </a:lnTo>
                  <a:lnTo>
                    <a:pt x="62" y="118"/>
                  </a:lnTo>
                  <a:lnTo>
                    <a:pt x="62" y="120"/>
                  </a:lnTo>
                  <a:lnTo>
                    <a:pt x="66" y="120"/>
                  </a:lnTo>
                  <a:lnTo>
                    <a:pt x="68" y="122"/>
                  </a:lnTo>
                  <a:lnTo>
                    <a:pt x="74" y="120"/>
                  </a:lnTo>
                  <a:lnTo>
                    <a:pt x="78" y="116"/>
                  </a:lnTo>
                  <a:lnTo>
                    <a:pt x="82" y="114"/>
                  </a:lnTo>
                  <a:lnTo>
                    <a:pt x="84" y="110"/>
                  </a:lnTo>
                  <a:lnTo>
                    <a:pt x="86" y="110"/>
                  </a:lnTo>
                  <a:lnTo>
                    <a:pt x="100" y="106"/>
                  </a:lnTo>
                  <a:lnTo>
                    <a:pt x="102" y="104"/>
                  </a:lnTo>
                  <a:lnTo>
                    <a:pt x="104" y="104"/>
                  </a:lnTo>
                  <a:lnTo>
                    <a:pt x="106" y="100"/>
                  </a:lnTo>
                  <a:lnTo>
                    <a:pt x="112" y="98"/>
                  </a:lnTo>
                  <a:lnTo>
                    <a:pt x="116" y="94"/>
                  </a:lnTo>
                  <a:lnTo>
                    <a:pt x="120" y="90"/>
                  </a:lnTo>
                  <a:lnTo>
                    <a:pt x="124" y="88"/>
                  </a:lnTo>
                  <a:lnTo>
                    <a:pt x="126" y="84"/>
                  </a:lnTo>
                  <a:lnTo>
                    <a:pt x="128" y="82"/>
                  </a:lnTo>
                  <a:lnTo>
                    <a:pt x="130" y="80"/>
                  </a:lnTo>
                  <a:lnTo>
                    <a:pt x="132" y="76"/>
                  </a:lnTo>
                  <a:lnTo>
                    <a:pt x="134" y="72"/>
                  </a:lnTo>
                  <a:lnTo>
                    <a:pt x="136" y="68"/>
                  </a:lnTo>
                  <a:lnTo>
                    <a:pt x="138" y="64"/>
                  </a:lnTo>
                  <a:lnTo>
                    <a:pt x="138" y="60"/>
                  </a:lnTo>
                  <a:lnTo>
                    <a:pt x="138" y="58"/>
                  </a:lnTo>
                  <a:lnTo>
                    <a:pt x="138" y="52"/>
                  </a:lnTo>
                  <a:lnTo>
                    <a:pt x="136" y="48"/>
                  </a:lnTo>
                  <a:lnTo>
                    <a:pt x="136" y="44"/>
                  </a:lnTo>
                  <a:lnTo>
                    <a:pt x="136" y="42"/>
                  </a:lnTo>
                  <a:lnTo>
                    <a:pt x="138" y="40"/>
                  </a:lnTo>
                  <a:lnTo>
                    <a:pt x="140" y="38"/>
                  </a:lnTo>
                  <a:lnTo>
                    <a:pt x="142" y="34"/>
                  </a:lnTo>
                  <a:lnTo>
                    <a:pt x="144" y="30"/>
                  </a:lnTo>
                  <a:lnTo>
                    <a:pt x="144" y="26"/>
                  </a:lnTo>
                  <a:lnTo>
                    <a:pt x="144" y="20"/>
                  </a:lnTo>
                  <a:lnTo>
                    <a:pt x="142" y="14"/>
                  </a:lnTo>
                  <a:lnTo>
                    <a:pt x="142" y="8"/>
                  </a:lnTo>
                  <a:lnTo>
                    <a:pt x="140" y="4"/>
                  </a:lnTo>
                  <a:lnTo>
                    <a:pt x="140" y="0"/>
                  </a:lnTo>
                  <a:lnTo>
                    <a:pt x="138" y="0"/>
                  </a:lnTo>
                  <a:lnTo>
                    <a:pt x="136" y="0"/>
                  </a:lnTo>
                  <a:lnTo>
                    <a:pt x="132" y="2"/>
                  </a:lnTo>
                  <a:lnTo>
                    <a:pt x="126" y="4"/>
                  </a:lnTo>
                  <a:lnTo>
                    <a:pt x="122" y="8"/>
                  </a:lnTo>
                  <a:lnTo>
                    <a:pt x="118" y="12"/>
                  </a:lnTo>
                  <a:lnTo>
                    <a:pt x="116" y="18"/>
                  </a:lnTo>
                  <a:lnTo>
                    <a:pt x="114" y="26"/>
                  </a:lnTo>
                  <a:lnTo>
                    <a:pt x="114" y="32"/>
                  </a:lnTo>
                  <a:lnTo>
                    <a:pt x="112" y="38"/>
                  </a:lnTo>
                  <a:lnTo>
                    <a:pt x="112" y="44"/>
                  </a:lnTo>
                  <a:lnTo>
                    <a:pt x="110" y="46"/>
                  </a:lnTo>
                  <a:lnTo>
                    <a:pt x="108" y="48"/>
                  </a:lnTo>
                  <a:lnTo>
                    <a:pt x="106" y="52"/>
                  </a:lnTo>
                  <a:lnTo>
                    <a:pt x="102" y="58"/>
                  </a:lnTo>
                  <a:lnTo>
                    <a:pt x="98" y="62"/>
                  </a:lnTo>
                  <a:lnTo>
                    <a:pt x="94" y="68"/>
                  </a:lnTo>
                  <a:lnTo>
                    <a:pt x="88" y="72"/>
                  </a:lnTo>
                  <a:lnTo>
                    <a:pt x="82" y="76"/>
                  </a:lnTo>
                  <a:lnTo>
                    <a:pt x="76" y="80"/>
                  </a:lnTo>
                  <a:lnTo>
                    <a:pt x="72" y="84"/>
                  </a:lnTo>
                  <a:lnTo>
                    <a:pt x="68" y="88"/>
                  </a:lnTo>
                  <a:lnTo>
                    <a:pt x="64" y="90"/>
                  </a:lnTo>
                  <a:lnTo>
                    <a:pt x="40" y="90"/>
                  </a:lnTo>
                  <a:lnTo>
                    <a:pt x="22" y="96"/>
                  </a:lnTo>
                  <a:lnTo>
                    <a:pt x="6" y="106"/>
                  </a:lnTo>
                </a:path>
              </a:pathLst>
            </a:custGeom>
            <a:grpFill/>
            <a:ln w="6350">
              <a:noFill/>
              <a:round/>
              <a:headEnd/>
              <a:tailEnd/>
            </a:ln>
          </p:spPr>
          <p:txBody>
            <a:bodyPr/>
            <a:lstStyle/>
            <a:p>
              <a:pPr>
                <a:defRPr/>
              </a:pPr>
              <a:endParaRPr lang="zh-TW" altLang="en-US"/>
            </a:p>
          </p:txBody>
        </p:sp>
        <p:sp>
          <p:nvSpPr>
            <p:cNvPr id="215" name="Freeform 27"/>
            <p:cNvSpPr>
              <a:spLocks/>
            </p:cNvSpPr>
            <p:nvPr/>
          </p:nvSpPr>
          <p:spPr bwMode="gray">
            <a:xfrm>
              <a:off x="2574" y="2378"/>
              <a:ext cx="24" cy="16"/>
            </a:xfrm>
            <a:custGeom>
              <a:avLst/>
              <a:gdLst>
                <a:gd name="T0" fmla="*/ 8 w 24"/>
                <a:gd name="T1" fmla="*/ 0 h 16"/>
                <a:gd name="T2" fmla="*/ 0 w 24"/>
                <a:gd name="T3" fmla="*/ 10 h 16"/>
                <a:gd name="T4" fmla="*/ 8 w 24"/>
                <a:gd name="T5" fmla="*/ 16 h 16"/>
                <a:gd name="T6" fmla="*/ 18 w 24"/>
                <a:gd name="T7" fmla="*/ 8 h 16"/>
                <a:gd name="T8" fmla="*/ 24 w 24"/>
                <a:gd name="T9" fmla="*/ 2 h 16"/>
                <a:gd name="T10" fmla="*/ 8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8" y="0"/>
                  </a:moveTo>
                  <a:lnTo>
                    <a:pt x="0" y="10"/>
                  </a:lnTo>
                  <a:lnTo>
                    <a:pt x="8" y="16"/>
                  </a:lnTo>
                  <a:lnTo>
                    <a:pt x="18" y="8"/>
                  </a:lnTo>
                  <a:lnTo>
                    <a:pt x="24" y="2"/>
                  </a:lnTo>
                  <a:lnTo>
                    <a:pt x="8" y="0"/>
                  </a:lnTo>
                </a:path>
              </a:pathLst>
            </a:custGeom>
            <a:grpFill/>
            <a:ln w="6350">
              <a:noFill/>
              <a:round/>
              <a:headEnd/>
              <a:tailEnd/>
            </a:ln>
          </p:spPr>
          <p:txBody>
            <a:bodyPr/>
            <a:lstStyle/>
            <a:p>
              <a:pPr>
                <a:defRPr/>
              </a:pPr>
              <a:endParaRPr lang="zh-TW" altLang="en-US"/>
            </a:p>
          </p:txBody>
        </p:sp>
        <p:sp>
          <p:nvSpPr>
            <p:cNvPr id="216" name="Freeform 28"/>
            <p:cNvSpPr>
              <a:spLocks/>
            </p:cNvSpPr>
            <p:nvPr/>
          </p:nvSpPr>
          <p:spPr bwMode="gray">
            <a:xfrm>
              <a:off x="2672" y="2188"/>
              <a:ext cx="78" cy="60"/>
            </a:xfrm>
            <a:custGeom>
              <a:avLst/>
              <a:gdLst>
                <a:gd name="T0" fmla="*/ 36 w 78"/>
                <a:gd name="T1" fmla="*/ 6 h 60"/>
                <a:gd name="T2" fmla="*/ 36 w 78"/>
                <a:gd name="T3" fmla="*/ 6 h 60"/>
                <a:gd name="T4" fmla="*/ 34 w 78"/>
                <a:gd name="T5" fmla="*/ 4 h 60"/>
                <a:gd name="T6" fmla="*/ 32 w 78"/>
                <a:gd name="T7" fmla="*/ 2 h 60"/>
                <a:gd name="T8" fmla="*/ 30 w 78"/>
                <a:gd name="T9" fmla="*/ 0 h 60"/>
                <a:gd name="T10" fmla="*/ 28 w 78"/>
                <a:gd name="T11" fmla="*/ 0 h 60"/>
                <a:gd name="T12" fmla="*/ 26 w 78"/>
                <a:gd name="T13" fmla="*/ 2 h 60"/>
                <a:gd name="T14" fmla="*/ 24 w 78"/>
                <a:gd name="T15" fmla="*/ 4 h 60"/>
                <a:gd name="T16" fmla="*/ 22 w 78"/>
                <a:gd name="T17" fmla="*/ 12 h 60"/>
                <a:gd name="T18" fmla="*/ 20 w 78"/>
                <a:gd name="T19" fmla="*/ 18 h 60"/>
                <a:gd name="T20" fmla="*/ 20 w 78"/>
                <a:gd name="T21" fmla="*/ 22 h 60"/>
                <a:gd name="T22" fmla="*/ 20 w 78"/>
                <a:gd name="T23" fmla="*/ 26 h 60"/>
                <a:gd name="T24" fmla="*/ 18 w 78"/>
                <a:gd name="T25" fmla="*/ 28 h 60"/>
                <a:gd name="T26" fmla="*/ 16 w 78"/>
                <a:gd name="T27" fmla="*/ 32 h 60"/>
                <a:gd name="T28" fmla="*/ 12 w 78"/>
                <a:gd name="T29" fmla="*/ 36 h 60"/>
                <a:gd name="T30" fmla="*/ 10 w 78"/>
                <a:gd name="T31" fmla="*/ 42 h 60"/>
                <a:gd name="T32" fmla="*/ 6 w 78"/>
                <a:gd name="T33" fmla="*/ 46 h 60"/>
                <a:gd name="T34" fmla="*/ 4 w 78"/>
                <a:gd name="T35" fmla="*/ 48 h 60"/>
                <a:gd name="T36" fmla="*/ 2 w 78"/>
                <a:gd name="T37" fmla="*/ 50 h 60"/>
                <a:gd name="T38" fmla="*/ 0 w 78"/>
                <a:gd name="T39" fmla="*/ 52 h 60"/>
                <a:gd name="T40" fmla="*/ 0 w 78"/>
                <a:gd name="T41" fmla="*/ 54 h 60"/>
                <a:gd name="T42" fmla="*/ 0 w 78"/>
                <a:gd name="T43" fmla="*/ 56 h 60"/>
                <a:gd name="T44" fmla="*/ 4 w 78"/>
                <a:gd name="T45" fmla="*/ 56 h 60"/>
                <a:gd name="T46" fmla="*/ 8 w 78"/>
                <a:gd name="T47" fmla="*/ 58 h 60"/>
                <a:gd name="T48" fmla="*/ 14 w 78"/>
                <a:gd name="T49" fmla="*/ 58 h 60"/>
                <a:gd name="T50" fmla="*/ 20 w 78"/>
                <a:gd name="T51" fmla="*/ 58 h 60"/>
                <a:gd name="T52" fmla="*/ 26 w 78"/>
                <a:gd name="T53" fmla="*/ 58 h 60"/>
                <a:gd name="T54" fmla="*/ 30 w 78"/>
                <a:gd name="T55" fmla="*/ 56 h 60"/>
                <a:gd name="T56" fmla="*/ 32 w 78"/>
                <a:gd name="T57" fmla="*/ 56 h 60"/>
                <a:gd name="T58" fmla="*/ 38 w 78"/>
                <a:gd name="T59" fmla="*/ 60 h 60"/>
                <a:gd name="T60" fmla="*/ 48 w 78"/>
                <a:gd name="T61" fmla="*/ 58 h 60"/>
                <a:gd name="T62" fmla="*/ 48 w 78"/>
                <a:gd name="T63" fmla="*/ 58 h 60"/>
                <a:gd name="T64" fmla="*/ 50 w 78"/>
                <a:gd name="T65" fmla="*/ 56 h 60"/>
                <a:gd name="T66" fmla="*/ 52 w 78"/>
                <a:gd name="T67" fmla="*/ 52 h 60"/>
                <a:gd name="T68" fmla="*/ 54 w 78"/>
                <a:gd name="T69" fmla="*/ 50 h 60"/>
                <a:gd name="T70" fmla="*/ 56 w 78"/>
                <a:gd name="T71" fmla="*/ 46 h 60"/>
                <a:gd name="T72" fmla="*/ 60 w 78"/>
                <a:gd name="T73" fmla="*/ 44 h 60"/>
                <a:gd name="T74" fmla="*/ 62 w 78"/>
                <a:gd name="T75" fmla="*/ 44 h 60"/>
                <a:gd name="T76" fmla="*/ 64 w 78"/>
                <a:gd name="T77" fmla="*/ 44 h 60"/>
                <a:gd name="T78" fmla="*/ 66 w 78"/>
                <a:gd name="T79" fmla="*/ 42 h 60"/>
                <a:gd name="T80" fmla="*/ 70 w 78"/>
                <a:gd name="T81" fmla="*/ 40 h 60"/>
                <a:gd name="T82" fmla="*/ 72 w 78"/>
                <a:gd name="T83" fmla="*/ 38 h 60"/>
                <a:gd name="T84" fmla="*/ 74 w 78"/>
                <a:gd name="T85" fmla="*/ 36 h 60"/>
                <a:gd name="T86" fmla="*/ 76 w 78"/>
                <a:gd name="T87" fmla="*/ 34 h 60"/>
                <a:gd name="T88" fmla="*/ 78 w 78"/>
                <a:gd name="T89" fmla="*/ 32 h 60"/>
                <a:gd name="T90" fmla="*/ 78 w 78"/>
                <a:gd name="T91" fmla="*/ 32 h 60"/>
                <a:gd name="T92" fmla="*/ 78 w 78"/>
                <a:gd name="T93" fmla="*/ 30 h 60"/>
                <a:gd name="T94" fmla="*/ 78 w 78"/>
                <a:gd name="T95" fmla="*/ 26 h 60"/>
                <a:gd name="T96" fmla="*/ 78 w 78"/>
                <a:gd name="T97" fmla="*/ 24 h 60"/>
                <a:gd name="T98" fmla="*/ 76 w 78"/>
                <a:gd name="T99" fmla="*/ 22 h 60"/>
                <a:gd name="T100" fmla="*/ 74 w 78"/>
                <a:gd name="T101" fmla="*/ 20 h 60"/>
                <a:gd name="T102" fmla="*/ 72 w 78"/>
                <a:gd name="T103" fmla="*/ 22 h 60"/>
                <a:gd name="T104" fmla="*/ 70 w 78"/>
                <a:gd name="T105" fmla="*/ 24 h 60"/>
                <a:gd name="T106" fmla="*/ 66 w 78"/>
                <a:gd name="T107" fmla="*/ 26 h 60"/>
                <a:gd name="T108" fmla="*/ 64 w 78"/>
                <a:gd name="T109" fmla="*/ 26 h 60"/>
                <a:gd name="T110" fmla="*/ 62 w 78"/>
                <a:gd name="T111" fmla="*/ 26 h 60"/>
                <a:gd name="T112" fmla="*/ 58 w 78"/>
                <a:gd name="T113" fmla="*/ 24 h 60"/>
                <a:gd name="T114" fmla="*/ 52 w 78"/>
                <a:gd name="T115" fmla="*/ 22 h 60"/>
                <a:gd name="T116" fmla="*/ 46 w 78"/>
                <a:gd name="T117" fmla="*/ 20 h 60"/>
                <a:gd name="T118" fmla="*/ 42 w 78"/>
                <a:gd name="T119" fmla="*/ 16 h 60"/>
                <a:gd name="T120" fmla="*/ 38 w 78"/>
                <a:gd name="T121" fmla="*/ 12 h 60"/>
                <a:gd name="T122" fmla="*/ 36 w 78"/>
                <a:gd name="T123" fmla="*/ 6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
                <a:gd name="T187" fmla="*/ 0 h 60"/>
                <a:gd name="T188" fmla="*/ 78 w 78"/>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 h="60">
                  <a:moveTo>
                    <a:pt x="36" y="6"/>
                  </a:moveTo>
                  <a:lnTo>
                    <a:pt x="36" y="6"/>
                  </a:lnTo>
                  <a:lnTo>
                    <a:pt x="34" y="4"/>
                  </a:lnTo>
                  <a:lnTo>
                    <a:pt x="32" y="2"/>
                  </a:lnTo>
                  <a:lnTo>
                    <a:pt x="30" y="0"/>
                  </a:lnTo>
                  <a:lnTo>
                    <a:pt x="28" y="0"/>
                  </a:lnTo>
                  <a:lnTo>
                    <a:pt x="26" y="2"/>
                  </a:lnTo>
                  <a:lnTo>
                    <a:pt x="24" y="4"/>
                  </a:lnTo>
                  <a:lnTo>
                    <a:pt x="22" y="12"/>
                  </a:lnTo>
                  <a:lnTo>
                    <a:pt x="20" y="18"/>
                  </a:lnTo>
                  <a:lnTo>
                    <a:pt x="20" y="22"/>
                  </a:lnTo>
                  <a:lnTo>
                    <a:pt x="20" y="26"/>
                  </a:lnTo>
                  <a:lnTo>
                    <a:pt x="18" y="28"/>
                  </a:lnTo>
                  <a:lnTo>
                    <a:pt x="16" y="32"/>
                  </a:lnTo>
                  <a:lnTo>
                    <a:pt x="12" y="36"/>
                  </a:lnTo>
                  <a:lnTo>
                    <a:pt x="10" y="42"/>
                  </a:lnTo>
                  <a:lnTo>
                    <a:pt x="6" y="46"/>
                  </a:lnTo>
                  <a:lnTo>
                    <a:pt x="4" y="48"/>
                  </a:lnTo>
                  <a:lnTo>
                    <a:pt x="2" y="50"/>
                  </a:lnTo>
                  <a:lnTo>
                    <a:pt x="0" y="52"/>
                  </a:lnTo>
                  <a:lnTo>
                    <a:pt x="0" y="54"/>
                  </a:lnTo>
                  <a:lnTo>
                    <a:pt x="0" y="56"/>
                  </a:lnTo>
                  <a:lnTo>
                    <a:pt x="4" y="56"/>
                  </a:lnTo>
                  <a:lnTo>
                    <a:pt x="8" y="58"/>
                  </a:lnTo>
                  <a:lnTo>
                    <a:pt x="14" y="58"/>
                  </a:lnTo>
                  <a:lnTo>
                    <a:pt x="20" y="58"/>
                  </a:lnTo>
                  <a:lnTo>
                    <a:pt x="26" y="58"/>
                  </a:lnTo>
                  <a:lnTo>
                    <a:pt x="30" y="56"/>
                  </a:lnTo>
                  <a:lnTo>
                    <a:pt x="32" y="56"/>
                  </a:lnTo>
                  <a:lnTo>
                    <a:pt x="38" y="60"/>
                  </a:lnTo>
                  <a:lnTo>
                    <a:pt x="48" y="58"/>
                  </a:lnTo>
                  <a:lnTo>
                    <a:pt x="50" y="56"/>
                  </a:lnTo>
                  <a:lnTo>
                    <a:pt x="52" y="52"/>
                  </a:lnTo>
                  <a:lnTo>
                    <a:pt x="54" y="50"/>
                  </a:lnTo>
                  <a:lnTo>
                    <a:pt x="56" y="46"/>
                  </a:lnTo>
                  <a:lnTo>
                    <a:pt x="60" y="44"/>
                  </a:lnTo>
                  <a:lnTo>
                    <a:pt x="62" y="44"/>
                  </a:lnTo>
                  <a:lnTo>
                    <a:pt x="64" y="44"/>
                  </a:lnTo>
                  <a:lnTo>
                    <a:pt x="66" y="42"/>
                  </a:lnTo>
                  <a:lnTo>
                    <a:pt x="70" y="40"/>
                  </a:lnTo>
                  <a:lnTo>
                    <a:pt x="72" y="38"/>
                  </a:lnTo>
                  <a:lnTo>
                    <a:pt x="74" y="36"/>
                  </a:lnTo>
                  <a:lnTo>
                    <a:pt x="76" y="34"/>
                  </a:lnTo>
                  <a:lnTo>
                    <a:pt x="78" y="32"/>
                  </a:lnTo>
                  <a:lnTo>
                    <a:pt x="78" y="30"/>
                  </a:lnTo>
                  <a:lnTo>
                    <a:pt x="78" y="26"/>
                  </a:lnTo>
                  <a:lnTo>
                    <a:pt x="78" y="24"/>
                  </a:lnTo>
                  <a:lnTo>
                    <a:pt x="76" y="22"/>
                  </a:lnTo>
                  <a:lnTo>
                    <a:pt x="74" y="20"/>
                  </a:lnTo>
                  <a:lnTo>
                    <a:pt x="72" y="22"/>
                  </a:lnTo>
                  <a:lnTo>
                    <a:pt x="70" y="24"/>
                  </a:lnTo>
                  <a:lnTo>
                    <a:pt x="66" y="26"/>
                  </a:lnTo>
                  <a:lnTo>
                    <a:pt x="64" y="26"/>
                  </a:lnTo>
                  <a:lnTo>
                    <a:pt x="62" y="26"/>
                  </a:lnTo>
                  <a:lnTo>
                    <a:pt x="58" y="24"/>
                  </a:lnTo>
                  <a:lnTo>
                    <a:pt x="52" y="22"/>
                  </a:lnTo>
                  <a:lnTo>
                    <a:pt x="46" y="20"/>
                  </a:lnTo>
                  <a:lnTo>
                    <a:pt x="42" y="16"/>
                  </a:lnTo>
                  <a:lnTo>
                    <a:pt x="38" y="12"/>
                  </a:lnTo>
                  <a:lnTo>
                    <a:pt x="36" y="6"/>
                  </a:lnTo>
                </a:path>
              </a:pathLst>
            </a:custGeom>
            <a:grpFill/>
            <a:ln w="6350">
              <a:noFill/>
              <a:round/>
              <a:headEnd/>
              <a:tailEnd/>
            </a:ln>
          </p:spPr>
          <p:txBody>
            <a:bodyPr/>
            <a:lstStyle/>
            <a:p>
              <a:pPr>
                <a:defRPr/>
              </a:pPr>
              <a:endParaRPr lang="zh-TW" altLang="en-US"/>
            </a:p>
          </p:txBody>
        </p:sp>
        <p:sp>
          <p:nvSpPr>
            <p:cNvPr id="217" name="Freeform 29"/>
            <p:cNvSpPr>
              <a:spLocks/>
            </p:cNvSpPr>
            <p:nvPr/>
          </p:nvSpPr>
          <p:spPr bwMode="gray">
            <a:xfrm>
              <a:off x="1832" y="2358"/>
              <a:ext cx="80" cy="34"/>
            </a:xfrm>
            <a:custGeom>
              <a:avLst/>
              <a:gdLst>
                <a:gd name="T0" fmla="*/ 58 w 80"/>
                <a:gd name="T1" fmla="*/ 0 h 34"/>
                <a:gd name="T2" fmla="*/ 52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6 w 80"/>
                <a:gd name="T61" fmla="*/ 8 h 34"/>
                <a:gd name="T62" fmla="*/ 70 w 80"/>
                <a:gd name="T63" fmla="*/ 8 h 34"/>
                <a:gd name="T64" fmla="*/ 64 w 80"/>
                <a:gd name="T65" fmla="*/ 6 h 34"/>
                <a:gd name="T66" fmla="*/ 60 w 80"/>
                <a:gd name="T67" fmla="*/ 4 h 34"/>
                <a:gd name="T68" fmla="*/ 58 w 80"/>
                <a:gd name="T69" fmla="*/ 0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34"/>
                <a:gd name="T107" fmla="*/ 80 w 80"/>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34">
                  <a:moveTo>
                    <a:pt x="58" y="0"/>
                  </a:moveTo>
                  <a:lnTo>
                    <a:pt x="52" y="2"/>
                  </a:lnTo>
                  <a:lnTo>
                    <a:pt x="38" y="2"/>
                  </a:lnTo>
                  <a:lnTo>
                    <a:pt x="24" y="2"/>
                  </a:lnTo>
                  <a:lnTo>
                    <a:pt x="16" y="2"/>
                  </a:lnTo>
                  <a:lnTo>
                    <a:pt x="0" y="16"/>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2"/>
                  </a:lnTo>
                  <a:lnTo>
                    <a:pt x="58" y="20"/>
                  </a:lnTo>
                  <a:lnTo>
                    <a:pt x="60" y="16"/>
                  </a:lnTo>
                  <a:lnTo>
                    <a:pt x="62" y="14"/>
                  </a:lnTo>
                  <a:lnTo>
                    <a:pt x="66" y="12"/>
                  </a:lnTo>
                  <a:lnTo>
                    <a:pt x="72" y="10"/>
                  </a:lnTo>
                  <a:lnTo>
                    <a:pt x="80" y="10"/>
                  </a:lnTo>
                  <a:lnTo>
                    <a:pt x="78" y="8"/>
                  </a:lnTo>
                  <a:lnTo>
                    <a:pt x="76" y="8"/>
                  </a:lnTo>
                  <a:lnTo>
                    <a:pt x="70" y="8"/>
                  </a:lnTo>
                  <a:lnTo>
                    <a:pt x="64" y="6"/>
                  </a:lnTo>
                  <a:lnTo>
                    <a:pt x="60" y="4"/>
                  </a:lnTo>
                  <a:lnTo>
                    <a:pt x="58" y="0"/>
                  </a:lnTo>
                </a:path>
              </a:pathLst>
            </a:custGeom>
            <a:grpFill/>
            <a:ln w="6350">
              <a:noFill/>
              <a:round/>
              <a:headEnd/>
              <a:tailEnd/>
            </a:ln>
          </p:spPr>
          <p:txBody>
            <a:bodyPr/>
            <a:lstStyle/>
            <a:p>
              <a:pPr>
                <a:defRPr/>
              </a:pPr>
              <a:endParaRPr lang="zh-TW" altLang="en-US"/>
            </a:p>
          </p:txBody>
        </p:sp>
        <p:sp>
          <p:nvSpPr>
            <p:cNvPr id="218" name="Freeform 30"/>
            <p:cNvSpPr>
              <a:spLocks/>
            </p:cNvSpPr>
            <p:nvPr/>
          </p:nvSpPr>
          <p:spPr bwMode="gray">
            <a:xfrm>
              <a:off x="1832" y="2358"/>
              <a:ext cx="80" cy="34"/>
            </a:xfrm>
            <a:custGeom>
              <a:avLst/>
              <a:gdLst>
                <a:gd name="T0" fmla="*/ 56 w 80"/>
                <a:gd name="T1" fmla="*/ 0 h 34"/>
                <a:gd name="T2" fmla="*/ 50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4 w 80"/>
                <a:gd name="T61" fmla="*/ 8 h 34"/>
                <a:gd name="T62" fmla="*/ 70 w 80"/>
                <a:gd name="T63" fmla="*/ 8 h 34"/>
                <a:gd name="T64" fmla="*/ 64 w 80"/>
                <a:gd name="T65" fmla="*/ 6 h 34"/>
                <a:gd name="T66" fmla="*/ 60 w 80"/>
                <a:gd name="T67" fmla="*/ 4 h 34"/>
                <a:gd name="T68" fmla="*/ 56 w 80"/>
                <a:gd name="T69" fmla="*/ 0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34"/>
                <a:gd name="T107" fmla="*/ 80 w 80"/>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34">
                  <a:moveTo>
                    <a:pt x="56" y="0"/>
                  </a:moveTo>
                  <a:lnTo>
                    <a:pt x="50" y="2"/>
                  </a:lnTo>
                  <a:lnTo>
                    <a:pt x="38" y="2"/>
                  </a:lnTo>
                  <a:lnTo>
                    <a:pt x="24" y="2"/>
                  </a:lnTo>
                  <a:lnTo>
                    <a:pt x="16" y="2"/>
                  </a:lnTo>
                  <a:lnTo>
                    <a:pt x="0" y="16"/>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2"/>
                  </a:lnTo>
                  <a:lnTo>
                    <a:pt x="58" y="20"/>
                  </a:lnTo>
                  <a:lnTo>
                    <a:pt x="60" y="16"/>
                  </a:lnTo>
                  <a:lnTo>
                    <a:pt x="62" y="14"/>
                  </a:lnTo>
                  <a:lnTo>
                    <a:pt x="66" y="12"/>
                  </a:lnTo>
                  <a:lnTo>
                    <a:pt x="72" y="10"/>
                  </a:lnTo>
                  <a:lnTo>
                    <a:pt x="80" y="10"/>
                  </a:lnTo>
                  <a:lnTo>
                    <a:pt x="78" y="8"/>
                  </a:lnTo>
                  <a:lnTo>
                    <a:pt x="74" y="8"/>
                  </a:lnTo>
                  <a:lnTo>
                    <a:pt x="70" y="8"/>
                  </a:lnTo>
                  <a:lnTo>
                    <a:pt x="64" y="6"/>
                  </a:lnTo>
                  <a:lnTo>
                    <a:pt x="60" y="4"/>
                  </a:lnTo>
                  <a:lnTo>
                    <a:pt x="56" y="0"/>
                  </a:lnTo>
                </a:path>
              </a:pathLst>
            </a:custGeom>
            <a:grpFill/>
            <a:ln w="6350">
              <a:noFill/>
              <a:round/>
              <a:headEnd/>
              <a:tailEnd/>
            </a:ln>
          </p:spPr>
          <p:txBody>
            <a:bodyPr/>
            <a:lstStyle/>
            <a:p>
              <a:pPr>
                <a:defRPr/>
              </a:pPr>
              <a:endParaRPr lang="zh-TW" altLang="en-US"/>
            </a:p>
          </p:txBody>
        </p:sp>
        <p:sp>
          <p:nvSpPr>
            <p:cNvPr id="219" name="Freeform 31"/>
            <p:cNvSpPr>
              <a:spLocks/>
            </p:cNvSpPr>
            <p:nvPr/>
          </p:nvSpPr>
          <p:spPr bwMode="gray">
            <a:xfrm>
              <a:off x="980" y="1514"/>
              <a:ext cx="336" cy="412"/>
            </a:xfrm>
            <a:custGeom>
              <a:avLst/>
              <a:gdLst>
                <a:gd name="T0" fmla="*/ 302 w 336"/>
                <a:gd name="T1" fmla="*/ 44 h 412"/>
                <a:gd name="T2" fmla="*/ 314 w 336"/>
                <a:gd name="T3" fmla="*/ 42 h 412"/>
                <a:gd name="T4" fmla="*/ 312 w 336"/>
                <a:gd name="T5" fmla="*/ 42 h 412"/>
                <a:gd name="T6" fmla="*/ 326 w 336"/>
                <a:gd name="T7" fmla="*/ 38 h 412"/>
                <a:gd name="T8" fmla="*/ 330 w 336"/>
                <a:gd name="T9" fmla="*/ 22 h 412"/>
                <a:gd name="T10" fmla="*/ 302 w 336"/>
                <a:gd name="T11" fmla="*/ 4 h 412"/>
                <a:gd name="T12" fmla="*/ 250 w 336"/>
                <a:gd name="T13" fmla="*/ 8 h 412"/>
                <a:gd name="T14" fmla="*/ 230 w 336"/>
                <a:gd name="T15" fmla="*/ 14 h 412"/>
                <a:gd name="T16" fmla="*/ 218 w 336"/>
                <a:gd name="T17" fmla="*/ 20 h 412"/>
                <a:gd name="T18" fmla="*/ 214 w 336"/>
                <a:gd name="T19" fmla="*/ 26 h 412"/>
                <a:gd name="T20" fmla="*/ 204 w 336"/>
                <a:gd name="T21" fmla="*/ 36 h 412"/>
                <a:gd name="T22" fmla="*/ 194 w 336"/>
                <a:gd name="T23" fmla="*/ 34 h 412"/>
                <a:gd name="T24" fmla="*/ 186 w 336"/>
                <a:gd name="T25" fmla="*/ 34 h 412"/>
                <a:gd name="T26" fmla="*/ 176 w 336"/>
                <a:gd name="T27" fmla="*/ 48 h 412"/>
                <a:gd name="T28" fmla="*/ 158 w 336"/>
                <a:gd name="T29" fmla="*/ 58 h 412"/>
                <a:gd name="T30" fmla="*/ 148 w 336"/>
                <a:gd name="T31" fmla="*/ 76 h 412"/>
                <a:gd name="T32" fmla="*/ 136 w 336"/>
                <a:gd name="T33" fmla="*/ 114 h 412"/>
                <a:gd name="T34" fmla="*/ 106 w 336"/>
                <a:gd name="T35" fmla="*/ 170 h 412"/>
                <a:gd name="T36" fmla="*/ 94 w 336"/>
                <a:gd name="T37" fmla="*/ 200 h 412"/>
                <a:gd name="T38" fmla="*/ 72 w 336"/>
                <a:gd name="T39" fmla="*/ 230 h 412"/>
                <a:gd name="T40" fmla="*/ 26 w 336"/>
                <a:gd name="T41" fmla="*/ 278 h 412"/>
                <a:gd name="T42" fmla="*/ 16 w 336"/>
                <a:gd name="T43" fmla="*/ 284 h 412"/>
                <a:gd name="T44" fmla="*/ 8 w 336"/>
                <a:gd name="T45" fmla="*/ 300 h 412"/>
                <a:gd name="T46" fmla="*/ 4 w 336"/>
                <a:gd name="T47" fmla="*/ 334 h 412"/>
                <a:gd name="T48" fmla="*/ 10 w 336"/>
                <a:gd name="T49" fmla="*/ 344 h 412"/>
                <a:gd name="T50" fmla="*/ 6 w 336"/>
                <a:gd name="T51" fmla="*/ 352 h 412"/>
                <a:gd name="T52" fmla="*/ 2 w 336"/>
                <a:gd name="T53" fmla="*/ 364 h 412"/>
                <a:gd name="T54" fmla="*/ 4 w 336"/>
                <a:gd name="T55" fmla="*/ 384 h 412"/>
                <a:gd name="T56" fmla="*/ 10 w 336"/>
                <a:gd name="T57" fmla="*/ 400 h 412"/>
                <a:gd name="T58" fmla="*/ 28 w 336"/>
                <a:gd name="T59" fmla="*/ 412 h 412"/>
                <a:gd name="T60" fmla="*/ 46 w 336"/>
                <a:gd name="T61" fmla="*/ 402 h 412"/>
                <a:gd name="T62" fmla="*/ 54 w 336"/>
                <a:gd name="T63" fmla="*/ 390 h 412"/>
                <a:gd name="T64" fmla="*/ 58 w 336"/>
                <a:gd name="T65" fmla="*/ 376 h 412"/>
                <a:gd name="T66" fmla="*/ 68 w 336"/>
                <a:gd name="T67" fmla="*/ 370 h 412"/>
                <a:gd name="T68" fmla="*/ 76 w 336"/>
                <a:gd name="T69" fmla="*/ 358 h 412"/>
                <a:gd name="T70" fmla="*/ 80 w 336"/>
                <a:gd name="T71" fmla="*/ 342 h 412"/>
                <a:gd name="T72" fmla="*/ 92 w 336"/>
                <a:gd name="T73" fmla="*/ 354 h 412"/>
                <a:gd name="T74" fmla="*/ 100 w 336"/>
                <a:gd name="T75" fmla="*/ 318 h 412"/>
                <a:gd name="T76" fmla="*/ 102 w 336"/>
                <a:gd name="T77" fmla="*/ 260 h 412"/>
                <a:gd name="T78" fmla="*/ 132 w 336"/>
                <a:gd name="T79" fmla="*/ 198 h 412"/>
                <a:gd name="T80" fmla="*/ 140 w 336"/>
                <a:gd name="T81" fmla="*/ 178 h 412"/>
                <a:gd name="T82" fmla="*/ 154 w 336"/>
                <a:gd name="T83" fmla="*/ 162 h 412"/>
                <a:gd name="T84" fmla="*/ 162 w 336"/>
                <a:gd name="T85" fmla="*/ 134 h 412"/>
                <a:gd name="T86" fmla="*/ 170 w 336"/>
                <a:gd name="T87" fmla="*/ 112 h 412"/>
                <a:gd name="T88" fmla="*/ 224 w 336"/>
                <a:gd name="T89" fmla="*/ 64 h 412"/>
                <a:gd name="T90" fmla="*/ 238 w 336"/>
                <a:gd name="T91" fmla="*/ 66 h 412"/>
                <a:gd name="T92" fmla="*/ 264 w 336"/>
                <a:gd name="T93" fmla="*/ 70 h 412"/>
                <a:gd name="T94" fmla="*/ 276 w 336"/>
                <a:gd name="T95" fmla="*/ 64 h 412"/>
                <a:gd name="T96" fmla="*/ 278 w 336"/>
                <a:gd name="T97" fmla="*/ 56 h 412"/>
                <a:gd name="T98" fmla="*/ 294 w 336"/>
                <a:gd name="T99" fmla="*/ 50 h 412"/>
                <a:gd name="T100" fmla="*/ 328 w 336"/>
                <a:gd name="T101" fmla="*/ 64 h 412"/>
                <a:gd name="T102" fmla="*/ 326 w 336"/>
                <a:gd name="T103" fmla="*/ 52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6"/>
                <a:gd name="T157" fmla="*/ 0 h 412"/>
                <a:gd name="T158" fmla="*/ 336 w 336"/>
                <a:gd name="T159" fmla="*/ 412 h 4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6" h="412">
                  <a:moveTo>
                    <a:pt x="326" y="52"/>
                  </a:moveTo>
                  <a:lnTo>
                    <a:pt x="314" y="48"/>
                  </a:lnTo>
                  <a:lnTo>
                    <a:pt x="308" y="46"/>
                  </a:lnTo>
                  <a:lnTo>
                    <a:pt x="302" y="44"/>
                  </a:lnTo>
                  <a:lnTo>
                    <a:pt x="300" y="44"/>
                  </a:lnTo>
                  <a:lnTo>
                    <a:pt x="298" y="44"/>
                  </a:lnTo>
                  <a:lnTo>
                    <a:pt x="314" y="42"/>
                  </a:lnTo>
                  <a:lnTo>
                    <a:pt x="312" y="42"/>
                  </a:lnTo>
                  <a:lnTo>
                    <a:pt x="314" y="42"/>
                  </a:lnTo>
                  <a:lnTo>
                    <a:pt x="318" y="42"/>
                  </a:lnTo>
                  <a:lnTo>
                    <a:pt x="322" y="40"/>
                  </a:lnTo>
                  <a:lnTo>
                    <a:pt x="326" y="38"/>
                  </a:lnTo>
                  <a:lnTo>
                    <a:pt x="328" y="34"/>
                  </a:lnTo>
                  <a:lnTo>
                    <a:pt x="328" y="30"/>
                  </a:lnTo>
                  <a:lnTo>
                    <a:pt x="330" y="26"/>
                  </a:lnTo>
                  <a:lnTo>
                    <a:pt x="330" y="22"/>
                  </a:lnTo>
                  <a:lnTo>
                    <a:pt x="314" y="20"/>
                  </a:lnTo>
                  <a:lnTo>
                    <a:pt x="310" y="10"/>
                  </a:lnTo>
                  <a:lnTo>
                    <a:pt x="302" y="4"/>
                  </a:lnTo>
                  <a:lnTo>
                    <a:pt x="282" y="6"/>
                  </a:lnTo>
                  <a:lnTo>
                    <a:pt x="258" y="0"/>
                  </a:lnTo>
                  <a:lnTo>
                    <a:pt x="256" y="4"/>
                  </a:lnTo>
                  <a:lnTo>
                    <a:pt x="250" y="8"/>
                  </a:lnTo>
                  <a:lnTo>
                    <a:pt x="246" y="12"/>
                  </a:lnTo>
                  <a:lnTo>
                    <a:pt x="240" y="12"/>
                  </a:lnTo>
                  <a:lnTo>
                    <a:pt x="234" y="14"/>
                  </a:lnTo>
                  <a:lnTo>
                    <a:pt x="230" y="14"/>
                  </a:lnTo>
                  <a:lnTo>
                    <a:pt x="224" y="16"/>
                  </a:lnTo>
                  <a:lnTo>
                    <a:pt x="220" y="18"/>
                  </a:lnTo>
                  <a:lnTo>
                    <a:pt x="218" y="20"/>
                  </a:lnTo>
                  <a:lnTo>
                    <a:pt x="216" y="22"/>
                  </a:lnTo>
                  <a:lnTo>
                    <a:pt x="214" y="26"/>
                  </a:lnTo>
                  <a:lnTo>
                    <a:pt x="214" y="28"/>
                  </a:lnTo>
                  <a:lnTo>
                    <a:pt x="212" y="32"/>
                  </a:lnTo>
                  <a:lnTo>
                    <a:pt x="208" y="36"/>
                  </a:lnTo>
                  <a:lnTo>
                    <a:pt x="204" y="36"/>
                  </a:lnTo>
                  <a:lnTo>
                    <a:pt x="200" y="36"/>
                  </a:lnTo>
                  <a:lnTo>
                    <a:pt x="196" y="36"/>
                  </a:lnTo>
                  <a:lnTo>
                    <a:pt x="196" y="34"/>
                  </a:lnTo>
                  <a:lnTo>
                    <a:pt x="194" y="34"/>
                  </a:lnTo>
                  <a:lnTo>
                    <a:pt x="194" y="32"/>
                  </a:lnTo>
                  <a:lnTo>
                    <a:pt x="190" y="32"/>
                  </a:lnTo>
                  <a:lnTo>
                    <a:pt x="186" y="34"/>
                  </a:lnTo>
                  <a:lnTo>
                    <a:pt x="182" y="38"/>
                  </a:lnTo>
                  <a:lnTo>
                    <a:pt x="178" y="42"/>
                  </a:lnTo>
                  <a:lnTo>
                    <a:pt x="176" y="46"/>
                  </a:lnTo>
                  <a:lnTo>
                    <a:pt x="176" y="48"/>
                  </a:lnTo>
                  <a:lnTo>
                    <a:pt x="174" y="48"/>
                  </a:lnTo>
                  <a:lnTo>
                    <a:pt x="168" y="54"/>
                  </a:lnTo>
                  <a:lnTo>
                    <a:pt x="162" y="56"/>
                  </a:lnTo>
                  <a:lnTo>
                    <a:pt x="158" y="58"/>
                  </a:lnTo>
                  <a:lnTo>
                    <a:pt x="154" y="62"/>
                  </a:lnTo>
                  <a:lnTo>
                    <a:pt x="152" y="66"/>
                  </a:lnTo>
                  <a:lnTo>
                    <a:pt x="150" y="70"/>
                  </a:lnTo>
                  <a:lnTo>
                    <a:pt x="148" y="76"/>
                  </a:lnTo>
                  <a:lnTo>
                    <a:pt x="148" y="80"/>
                  </a:lnTo>
                  <a:lnTo>
                    <a:pt x="148" y="82"/>
                  </a:lnTo>
                  <a:lnTo>
                    <a:pt x="136" y="114"/>
                  </a:lnTo>
                  <a:lnTo>
                    <a:pt x="116" y="150"/>
                  </a:lnTo>
                  <a:lnTo>
                    <a:pt x="114" y="152"/>
                  </a:lnTo>
                  <a:lnTo>
                    <a:pt x="110" y="160"/>
                  </a:lnTo>
                  <a:lnTo>
                    <a:pt x="106" y="170"/>
                  </a:lnTo>
                  <a:lnTo>
                    <a:pt x="102" y="180"/>
                  </a:lnTo>
                  <a:lnTo>
                    <a:pt x="100" y="184"/>
                  </a:lnTo>
                  <a:lnTo>
                    <a:pt x="98" y="190"/>
                  </a:lnTo>
                  <a:lnTo>
                    <a:pt x="94" y="200"/>
                  </a:lnTo>
                  <a:lnTo>
                    <a:pt x="88" y="212"/>
                  </a:lnTo>
                  <a:lnTo>
                    <a:pt x="84" y="220"/>
                  </a:lnTo>
                  <a:lnTo>
                    <a:pt x="82" y="224"/>
                  </a:lnTo>
                  <a:lnTo>
                    <a:pt x="72" y="230"/>
                  </a:lnTo>
                  <a:lnTo>
                    <a:pt x="54" y="254"/>
                  </a:lnTo>
                  <a:lnTo>
                    <a:pt x="32" y="268"/>
                  </a:lnTo>
                  <a:lnTo>
                    <a:pt x="30" y="274"/>
                  </a:lnTo>
                  <a:lnTo>
                    <a:pt x="26" y="278"/>
                  </a:lnTo>
                  <a:lnTo>
                    <a:pt x="22" y="280"/>
                  </a:lnTo>
                  <a:lnTo>
                    <a:pt x="20" y="282"/>
                  </a:lnTo>
                  <a:lnTo>
                    <a:pt x="16" y="284"/>
                  </a:lnTo>
                  <a:lnTo>
                    <a:pt x="14" y="290"/>
                  </a:lnTo>
                  <a:lnTo>
                    <a:pt x="12" y="294"/>
                  </a:lnTo>
                  <a:lnTo>
                    <a:pt x="10" y="298"/>
                  </a:lnTo>
                  <a:lnTo>
                    <a:pt x="8" y="300"/>
                  </a:lnTo>
                  <a:lnTo>
                    <a:pt x="2" y="312"/>
                  </a:lnTo>
                  <a:lnTo>
                    <a:pt x="0" y="324"/>
                  </a:lnTo>
                  <a:lnTo>
                    <a:pt x="4" y="334"/>
                  </a:lnTo>
                  <a:lnTo>
                    <a:pt x="8" y="338"/>
                  </a:lnTo>
                  <a:lnTo>
                    <a:pt x="10" y="340"/>
                  </a:lnTo>
                  <a:lnTo>
                    <a:pt x="10" y="342"/>
                  </a:lnTo>
                  <a:lnTo>
                    <a:pt x="10" y="344"/>
                  </a:lnTo>
                  <a:lnTo>
                    <a:pt x="8" y="344"/>
                  </a:lnTo>
                  <a:lnTo>
                    <a:pt x="8" y="346"/>
                  </a:lnTo>
                  <a:lnTo>
                    <a:pt x="6" y="348"/>
                  </a:lnTo>
                  <a:lnTo>
                    <a:pt x="6" y="352"/>
                  </a:lnTo>
                  <a:lnTo>
                    <a:pt x="6" y="356"/>
                  </a:lnTo>
                  <a:lnTo>
                    <a:pt x="6" y="358"/>
                  </a:lnTo>
                  <a:lnTo>
                    <a:pt x="2" y="364"/>
                  </a:lnTo>
                  <a:lnTo>
                    <a:pt x="2" y="370"/>
                  </a:lnTo>
                  <a:lnTo>
                    <a:pt x="2" y="376"/>
                  </a:lnTo>
                  <a:lnTo>
                    <a:pt x="2" y="380"/>
                  </a:lnTo>
                  <a:lnTo>
                    <a:pt x="4" y="384"/>
                  </a:lnTo>
                  <a:lnTo>
                    <a:pt x="4" y="386"/>
                  </a:lnTo>
                  <a:lnTo>
                    <a:pt x="4" y="388"/>
                  </a:lnTo>
                  <a:lnTo>
                    <a:pt x="8" y="394"/>
                  </a:lnTo>
                  <a:lnTo>
                    <a:pt x="10" y="400"/>
                  </a:lnTo>
                  <a:lnTo>
                    <a:pt x="16" y="404"/>
                  </a:lnTo>
                  <a:lnTo>
                    <a:pt x="20" y="408"/>
                  </a:lnTo>
                  <a:lnTo>
                    <a:pt x="24" y="410"/>
                  </a:lnTo>
                  <a:lnTo>
                    <a:pt x="28" y="412"/>
                  </a:lnTo>
                  <a:lnTo>
                    <a:pt x="30" y="412"/>
                  </a:lnTo>
                  <a:lnTo>
                    <a:pt x="36" y="410"/>
                  </a:lnTo>
                  <a:lnTo>
                    <a:pt x="42" y="406"/>
                  </a:lnTo>
                  <a:lnTo>
                    <a:pt x="46" y="402"/>
                  </a:lnTo>
                  <a:lnTo>
                    <a:pt x="50" y="398"/>
                  </a:lnTo>
                  <a:lnTo>
                    <a:pt x="52" y="394"/>
                  </a:lnTo>
                  <a:lnTo>
                    <a:pt x="54" y="392"/>
                  </a:lnTo>
                  <a:lnTo>
                    <a:pt x="54" y="390"/>
                  </a:lnTo>
                  <a:lnTo>
                    <a:pt x="54" y="384"/>
                  </a:lnTo>
                  <a:lnTo>
                    <a:pt x="56" y="380"/>
                  </a:lnTo>
                  <a:lnTo>
                    <a:pt x="56" y="376"/>
                  </a:lnTo>
                  <a:lnTo>
                    <a:pt x="58" y="376"/>
                  </a:lnTo>
                  <a:lnTo>
                    <a:pt x="58" y="374"/>
                  </a:lnTo>
                  <a:lnTo>
                    <a:pt x="62" y="374"/>
                  </a:lnTo>
                  <a:lnTo>
                    <a:pt x="64" y="372"/>
                  </a:lnTo>
                  <a:lnTo>
                    <a:pt x="68" y="370"/>
                  </a:lnTo>
                  <a:lnTo>
                    <a:pt x="70" y="368"/>
                  </a:lnTo>
                  <a:lnTo>
                    <a:pt x="70" y="366"/>
                  </a:lnTo>
                  <a:lnTo>
                    <a:pt x="72" y="364"/>
                  </a:lnTo>
                  <a:lnTo>
                    <a:pt x="76" y="358"/>
                  </a:lnTo>
                  <a:lnTo>
                    <a:pt x="78" y="352"/>
                  </a:lnTo>
                  <a:lnTo>
                    <a:pt x="80" y="346"/>
                  </a:lnTo>
                  <a:lnTo>
                    <a:pt x="80" y="344"/>
                  </a:lnTo>
                  <a:lnTo>
                    <a:pt x="80" y="342"/>
                  </a:lnTo>
                  <a:lnTo>
                    <a:pt x="80" y="340"/>
                  </a:lnTo>
                  <a:lnTo>
                    <a:pt x="86" y="356"/>
                  </a:lnTo>
                  <a:lnTo>
                    <a:pt x="88" y="356"/>
                  </a:lnTo>
                  <a:lnTo>
                    <a:pt x="92" y="354"/>
                  </a:lnTo>
                  <a:lnTo>
                    <a:pt x="96" y="350"/>
                  </a:lnTo>
                  <a:lnTo>
                    <a:pt x="100" y="340"/>
                  </a:lnTo>
                  <a:lnTo>
                    <a:pt x="100" y="324"/>
                  </a:lnTo>
                  <a:lnTo>
                    <a:pt x="100" y="318"/>
                  </a:lnTo>
                  <a:lnTo>
                    <a:pt x="100" y="306"/>
                  </a:lnTo>
                  <a:lnTo>
                    <a:pt x="102" y="290"/>
                  </a:lnTo>
                  <a:lnTo>
                    <a:pt x="102" y="274"/>
                  </a:lnTo>
                  <a:lnTo>
                    <a:pt x="102" y="260"/>
                  </a:lnTo>
                  <a:lnTo>
                    <a:pt x="98" y="254"/>
                  </a:lnTo>
                  <a:lnTo>
                    <a:pt x="120" y="240"/>
                  </a:lnTo>
                  <a:lnTo>
                    <a:pt x="122" y="216"/>
                  </a:lnTo>
                  <a:lnTo>
                    <a:pt x="132" y="198"/>
                  </a:lnTo>
                  <a:lnTo>
                    <a:pt x="134" y="182"/>
                  </a:lnTo>
                  <a:lnTo>
                    <a:pt x="136" y="182"/>
                  </a:lnTo>
                  <a:lnTo>
                    <a:pt x="138" y="182"/>
                  </a:lnTo>
                  <a:lnTo>
                    <a:pt x="140" y="178"/>
                  </a:lnTo>
                  <a:lnTo>
                    <a:pt x="144" y="174"/>
                  </a:lnTo>
                  <a:lnTo>
                    <a:pt x="148" y="170"/>
                  </a:lnTo>
                  <a:lnTo>
                    <a:pt x="152" y="166"/>
                  </a:lnTo>
                  <a:lnTo>
                    <a:pt x="154" y="162"/>
                  </a:lnTo>
                  <a:lnTo>
                    <a:pt x="158" y="158"/>
                  </a:lnTo>
                  <a:lnTo>
                    <a:pt x="158" y="136"/>
                  </a:lnTo>
                  <a:lnTo>
                    <a:pt x="160" y="134"/>
                  </a:lnTo>
                  <a:lnTo>
                    <a:pt x="162" y="134"/>
                  </a:lnTo>
                  <a:lnTo>
                    <a:pt x="164" y="130"/>
                  </a:lnTo>
                  <a:lnTo>
                    <a:pt x="166" y="124"/>
                  </a:lnTo>
                  <a:lnTo>
                    <a:pt x="166" y="122"/>
                  </a:lnTo>
                  <a:lnTo>
                    <a:pt x="170" y="112"/>
                  </a:lnTo>
                  <a:lnTo>
                    <a:pt x="178" y="98"/>
                  </a:lnTo>
                  <a:lnTo>
                    <a:pt x="196" y="82"/>
                  </a:lnTo>
                  <a:lnTo>
                    <a:pt x="224" y="64"/>
                  </a:lnTo>
                  <a:lnTo>
                    <a:pt x="226" y="64"/>
                  </a:lnTo>
                  <a:lnTo>
                    <a:pt x="230" y="64"/>
                  </a:lnTo>
                  <a:lnTo>
                    <a:pt x="234" y="64"/>
                  </a:lnTo>
                  <a:lnTo>
                    <a:pt x="238" y="66"/>
                  </a:lnTo>
                  <a:lnTo>
                    <a:pt x="242" y="70"/>
                  </a:lnTo>
                  <a:lnTo>
                    <a:pt x="260" y="72"/>
                  </a:lnTo>
                  <a:lnTo>
                    <a:pt x="264" y="70"/>
                  </a:lnTo>
                  <a:lnTo>
                    <a:pt x="266" y="70"/>
                  </a:lnTo>
                  <a:lnTo>
                    <a:pt x="270" y="68"/>
                  </a:lnTo>
                  <a:lnTo>
                    <a:pt x="272" y="66"/>
                  </a:lnTo>
                  <a:lnTo>
                    <a:pt x="276" y="64"/>
                  </a:lnTo>
                  <a:lnTo>
                    <a:pt x="276" y="60"/>
                  </a:lnTo>
                  <a:lnTo>
                    <a:pt x="276" y="58"/>
                  </a:lnTo>
                  <a:lnTo>
                    <a:pt x="278" y="56"/>
                  </a:lnTo>
                  <a:lnTo>
                    <a:pt x="280" y="52"/>
                  </a:lnTo>
                  <a:lnTo>
                    <a:pt x="284" y="50"/>
                  </a:lnTo>
                  <a:lnTo>
                    <a:pt x="288" y="50"/>
                  </a:lnTo>
                  <a:lnTo>
                    <a:pt x="294" y="50"/>
                  </a:lnTo>
                  <a:lnTo>
                    <a:pt x="326" y="66"/>
                  </a:lnTo>
                  <a:lnTo>
                    <a:pt x="328" y="64"/>
                  </a:lnTo>
                  <a:lnTo>
                    <a:pt x="328" y="62"/>
                  </a:lnTo>
                  <a:lnTo>
                    <a:pt x="328" y="56"/>
                  </a:lnTo>
                  <a:lnTo>
                    <a:pt x="336" y="56"/>
                  </a:lnTo>
                  <a:lnTo>
                    <a:pt x="326" y="52"/>
                  </a:lnTo>
                </a:path>
              </a:pathLst>
            </a:custGeom>
            <a:grpFill/>
            <a:ln w="6350">
              <a:noFill/>
              <a:round/>
              <a:headEnd/>
              <a:tailEnd/>
            </a:ln>
          </p:spPr>
          <p:txBody>
            <a:bodyPr/>
            <a:lstStyle/>
            <a:p>
              <a:pPr>
                <a:defRPr/>
              </a:pPr>
              <a:endParaRPr lang="zh-TW" altLang="en-US"/>
            </a:p>
          </p:txBody>
        </p:sp>
        <p:sp>
          <p:nvSpPr>
            <p:cNvPr id="220" name="Freeform 32"/>
            <p:cNvSpPr>
              <a:spLocks/>
            </p:cNvSpPr>
            <p:nvPr/>
          </p:nvSpPr>
          <p:spPr bwMode="gray">
            <a:xfrm>
              <a:off x="794" y="2212"/>
              <a:ext cx="158" cy="132"/>
            </a:xfrm>
            <a:custGeom>
              <a:avLst/>
              <a:gdLst>
                <a:gd name="T0" fmla="*/ 154 w 158"/>
                <a:gd name="T1" fmla="*/ 46 h 132"/>
                <a:gd name="T2" fmla="*/ 146 w 158"/>
                <a:gd name="T3" fmla="*/ 46 h 132"/>
                <a:gd name="T4" fmla="*/ 136 w 158"/>
                <a:gd name="T5" fmla="*/ 48 h 132"/>
                <a:gd name="T6" fmla="*/ 132 w 158"/>
                <a:gd name="T7" fmla="*/ 54 h 132"/>
                <a:gd name="T8" fmla="*/ 126 w 158"/>
                <a:gd name="T9" fmla="*/ 58 h 132"/>
                <a:gd name="T10" fmla="*/ 120 w 158"/>
                <a:gd name="T11" fmla="*/ 66 h 132"/>
                <a:gd name="T12" fmla="*/ 120 w 158"/>
                <a:gd name="T13" fmla="*/ 74 h 132"/>
                <a:gd name="T14" fmla="*/ 120 w 158"/>
                <a:gd name="T15" fmla="*/ 78 h 132"/>
                <a:gd name="T16" fmla="*/ 116 w 158"/>
                <a:gd name="T17" fmla="*/ 84 h 132"/>
                <a:gd name="T18" fmla="*/ 110 w 158"/>
                <a:gd name="T19" fmla="*/ 92 h 132"/>
                <a:gd name="T20" fmla="*/ 96 w 158"/>
                <a:gd name="T21" fmla="*/ 118 h 132"/>
                <a:gd name="T22" fmla="*/ 92 w 158"/>
                <a:gd name="T23" fmla="*/ 118 h 132"/>
                <a:gd name="T24" fmla="*/ 78 w 158"/>
                <a:gd name="T25" fmla="*/ 118 h 132"/>
                <a:gd name="T26" fmla="*/ 68 w 158"/>
                <a:gd name="T27" fmla="*/ 116 h 132"/>
                <a:gd name="T28" fmla="*/ 60 w 158"/>
                <a:gd name="T29" fmla="*/ 118 h 132"/>
                <a:gd name="T30" fmla="*/ 52 w 158"/>
                <a:gd name="T31" fmla="*/ 120 h 132"/>
                <a:gd name="T32" fmla="*/ 50 w 158"/>
                <a:gd name="T33" fmla="*/ 122 h 132"/>
                <a:gd name="T34" fmla="*/ 44 w 158"/>
                <a:gd name="T35" fmla="*/ 120 h 132"/>
                <a:gd name="T36" fmla="*/ 38 w 158"/>
                <a:gd name="T37" fmla="*/ 120 h 132"/>
                <a:gd name="T38" fmla="*/ 32 w 158"/>
                <a:gd name="T39" fmla="*/ 124 h 132"/>
                <a:gd name="T40" fmla="*/ 30 w 158"/>
                <a:gd name="T41" fmla="*/ 132 h 132"/>
                <a:gd name="T42" fmla="*/ 26 w 158"/>
                <a:gd name="T43" fmla="*/ 132 h 132"/>
                <a:gd name="T44" fmla="*/ 20 w 158"/>
                <a:gd name="T45" fmla="*/ 128 h 132"/>
                <a:gd name="T46" fmla="*/ 18 w 158"/>
                <a:gd name="T47" fmla="*/ 122 h 132"/>
                <a:gd name="T48" fmla="*/ 16 w 158"/>
                <a:gd name="T49" fmla="*/ 120 h 132"/>
                <a:gd name="T50" fmla="*/ 16 w 158"/>
                <a:gd name="T51" fmla="*/ 118 h 132"/>
                <a:gd name="T52" fmla="*/ 16 w 158"/>
                <a:gd name="T53" fmla="*/ 118 h 132"/>
                <a:gd name="T54" fmla="*/ 16 w 158"/>
                <a:gd name="T55" fmla="*/ 114 h 132"/>
                <a:gd name="T56" fmla="*/ 20 w 158"/>
                <a:gd name="T57" fmla="*/ 104 h 132"/>
                <a:gd name="T58" fmla="*/ 24 w 158"/>
                <a:gd name="T59" fmla="*/ 102 h 132"/>
                <a:gd name="T60" fmla="*/ 30 w 158"/>
                <a:gd name="T61" fmla="*/ 98 h 132"/>
                <a:gd name="T62" fmla="*/ 28 w 158"/>
                <a:gd name="T63" fmla="*/ 88 h 132"/>
                <a:gd name="T64" fmla="*/ 30 w 158"/>
                <a:gd name="T65" fmla="*/ 70 h 132"/>
                <a:gd name="T66" fmla="*/ 30 w 158"/>
                <a:gd name="T67" fmla="*/ 50 h 132"/>
                <a:gd name="T68" fmla="*/ 32 w 158"/>
                <a:gd name="T69" fmla="*/ 42 h 132"/>
                <a:gd name="T70" fmla="*/ 38 w 158"/>
                <a:gd name="T71" fmla="*/ 38 h 132"/>
                <a:gd name="T72" fmla="*/ 38 w 158"/>
                <a:gd name="T73" fmla="*/ 34 h 132"/>
                <a:gd name="T74" fmla="*/ 36 w 158"/>
                <a:gd name="T75" fmla="*/ 32 h 132"/>
                <a:gd name="T76" fmla="*/ 28 w 158"/>
                <a:gd name="T77" fmla="*/ 28 h 132"/>
                <a:gd name="T78" fmla="*/ 26 w 158"/>
                <a:gd name="T79" fmla="*/ 28 h 132"/>
                <a:gd name="T80" fmla="*/ 24 w 158"/>
                <a:gd name="T81" fmla="*/ 28 h 132"/>
                <a:gd name="T82" fmla="*/ 10 w 158"/>
                <a:gd name="T83" fmla="*/ 30 h 132"/>
                <a:gd name="T84" fmla="*/ 4 w 158"/>
                <a:gd name="T85" fmla="*/ 24 h 132"/>
                <a:gd name="T86" fmla="*/ 4 w 158"/>
                <a:gd name="T87" fmla="*/ 20 h 132"/>
                <a:gd name="T88" fmla="*/ 0 w 158"/>
                <a:gd name="T89" fmla="*/ 14 h 132"/>
                <a:gd name="T90" fmla="*/ 2 w 158"/>
                <a:gd name="T91" fmla="*/ 12 h 132"/>
                <a:gd name="T92" fmla="*/ 4 w 158"/>
                <a:gd name="T93" fmla="*/ 10 h 132"/>
                <a:gd name="T94" fmla="*/ 18 w 158"/>
                <a:gd name="T95" fmla="*/ 0 h 132"/>
                <a:gd name="T96" fmla="*/ 22 w 158"/>
                <a:gd name="T97" fmla="*/ 0 h 132"/>
                <a:gd name="T98" fmla="*/ 26 w 158"/>
                <a:gd name="T99" fmla="*/ 2 h 132"/>
                <a:gd name="T100" fmla="*/ 58 w 158"/>
                <a:gd name="T101" fmla="*/ 6 h 132"/>
                <a:gd name="T102" fmla="*/ 84 w 158"/>
                <a:gd name="T103" fmla="*/ 8 h 132"/>
                <a:gd name="T104" fmla="*/ 98 w 158"/>
                <a:gd name="T105" fmla="*/ 6 h 132"/>
                <a:gd name="T106" fmla="*/ 102 w 158"/>
                <a:gd name="T107" fmla="*/ 8 h 132"/>
                <a:gd name="T108" fmla="*/ 102 w 158"/>
                <a:gd name="T109" fmla="*/ 12 h 132"/>
                <a:gd name="T110" fmla="*/ 106 w 158"/>
                <a:gd name="T111" fmla="*/ 14 h 132"/>
                <a:gd name="T112" fmla="*/ 112 w 158"/>
                <a:gd name="T113" fmla="*/ 18 h 132"/>
                <a:gd name="T114" fmla="*/ 114 w 158"/>
                <a:gd name="T115" fmla="*/ 18 h 132"/>
                <a:gd name="T116" fmla="*/ 120 w 158"/>
                <a:gd name="T117" fmla="*/ 22 h 132"/>
                <a:gd name="T118" fmla="*/ 126 w 158"/>
                <a:gd name="T119" fmla="*/ 28 h 132"/>
                <a:gd name="T120" fmla="*/ 134 w 158"/>
                <a:gd name="T121" fmla="*/ 36 h 132"/>
                <a:gd name="T122" fmla="*/ 152 w 158"/>
                <a:gd name="T123" fmla="*/ 42 h 132"/>
                <a:gd name="T124" fmla="*/ 154 w 158"/>
                <a:gd name="T125" fmla="*/ 46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8"/>
                <a:gd name="T190" fmla="*/ 0 h 132"/>
                <a:gd name="T191" fmla="*/ 158 w 158"/>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8" h="132">
                  <a:moveTo>
                    <a:pt x="154" y="46"/>
                  </a:moveTo>
                  <a:lnTo>
                    <a:pt x="154" y="46"/>
                  </a:lnTo>
                  <a:lnTo>
                    <a:pt x="150" y="46"/>
                  </a:lnTo>
                  <a:lnTo>
                    <a:pt x="146" y="46"/>
                  </a:lnTo>
                  <a:lnTo>
                    <a:pt x="142" y="46"/>
                  </a:lnTo>
                  <a:lnTo>
                    <a:pt x="136" y="48"/>
                  </a:lnTo>
                  <a:lnTo>
                    <a:pt x="132" y="52"/>
                  </a:lnTo>
                  <a:lnTo>
                    <a:pt x="132" y="54"/>
                  </a:lnTo>
                  <a:lnTo>
                    <a:pt x="130" y="54"/>
                  </a:lnTo>
                  <a:lnTo>
                    <a:pt x="126" y="58"/>
                  </a:lnTo>
                  <a:lnTo>
                    <a:pt x="122" y="62"/>
                  </a:lnTo>
                  <a:lnTo>
                    <a:pt x="120" y="66"/>
                  </a:lnTo>
                  <a:lnTo>
                    <a:pt x="118" y="70"/>
                  </a:lnTo>
                  <a:lnTo>
                    <a:pt x="120" y="74"/>
                  </a:lnTo>
                  <a:lnTo>
                    <a:pt x="122" y="78"/>
                  </a:lnTo>
                  <a:lnTo>
                    <a:pt x="120" y="78"/>
                  </a:lnTo>
                  <a:lnTo>
                    <a:pt x="118" y="80"/>
                  </a:lnTo>
                  <a:lnTo>
                    <a:pt x="116" y="84"/>
                  </a:lnTo>
                  <a:lnTo>
                    <a:pt x="112" y="88"/>
                  </a:lnTo>
                  <a:lnTo>
                    <a:pt x="110" y="92"/>
                  </a:lnTo>
                  <a:lnTo>
                    <a:pt x="106" y="96"/>
                  </a:lnTo>
                  <a:lnTo>
                    <a:pt x="96" y="118"/>
                  </a:lnTo>
                  <a:lnTo>
                    <a:pt x="94" y="118"/>
                  </a:lnTo>
                  <a:lnTo>
                    <a:pt x="92" y="118"/>
                  </a:lnTo>
                  <a:lnTo>
                    <a:pt x="86" y="118"/>
                  </a:lnTo>
                  <a:lnTo>
                    <a:pt x="78" y="118"/>
                  </a:lnTo>
                  <a:lnTo>
                    <a:pt x="68" y="116"/>
                  </a:lnTo>
                  <a:lnTo>
                    <a:pt x="64" y="116"/>
                  </a:lnTo>
                  <a:lnTo>
                    <a:pt x="60" y="118"/>
                  </a:lnTo>
                  <a:lnTo>
                    <a:pt x="56" y="118"/>
                  </a:lnTo>
                  <a:lnTo>
                    <a:pt x="52" y="120"/>
                  </a:lnTo>
                  <a:lnTo>
                    <a:pt x="50" y="122"/>
                  </a:lnTo>
                  <a:lnTo>
                    <a:pt x="48" y="120"/>
                  </a:lnTo>
                  <a:lnTo>
                    <a:pt x="44" y="120"/>
                  </a:lnTo>
                  <a:lnTo>
                    <a:pt x="40" y="120"/>
                  </a:lnTo>
                  <a:lnTo>
                    <a:pt x="38" y="120"/>
                  </a:lnTo>
                  <a:lnTo>
                    <a:pt x="34" y="122"/>
                  </a:lnTo>
                  <a:lnTo>
                    <a:pt x="32" y="124"/>
                  </a:lnTo>
                  <a:lnTo>
                    <a:pt x="30" y="128"/>
                  </a:lnTo>
                  <a:lnTo>
                    <a:pt x="30" y="132"/>
                  </a:lnTo>
                  <a:lnTo>
                    <a:pt x="28" y="132"/>
                  </a:lnTo>
                  <a:lnTo>
                    <a:pt x="26" y="132"/>
                  </a:lnTo>
                  <a:lnTo>
                    <a:pt x="24" y="130"/>
                  </a:lnTo>
                  <a:lnTo>
                    <a:pt x="20" y="128"/>
                  </a:lnTo>
                  <a:lnTo>
                    <a:pt x="18" y="126"/>
                  </a:lnTo>
                  <a:lnTo>
                    <a:pt x="18" y="122"/>
                  </a:lnTo>
                  <a:lnTo>
                    <a:pt x="16" y="122"/>
                  </a:lnTo>
                  <a:lnTo>
                    <a:pt x="16" y="120"/>
                  </a:lnTo>
                  <a:lnTo>
                    <a:pt x="16" y="118"/>
                  </a:lnTo>
                  <a:lnTo>
                    <a:pt x="16" y="116"/>
                  </a:lnTo>
                  <a:lnTo>
                    <a:pt x="16" y="114"/>
                  </a:lnTo>
                  <a:lnTo>
                    <a:pt x="18" y="108"/>
                  </a:lnTo>
                  <a:lnTo>
                    <a:pt x="20" y="104"/>
                  </a:lnTo>
                  <a:lnTo>
                    <a:pt x="22" y="102"/>
                  </a:lnTo>
                  <a:lnTo>
                    <a:pt x="24" y="102"/>
                  </a:lnTo>
                  <a:lnTo>
                    <a:pt x="26" y="102"/>
                  </a:lnTo>
                  <a:lnTo>
                    <a:pt x="30" y="98"/>
                  </a:lnTo>
                  <a:lnTo>
                    <a:pt x="24" y="92"/>
                  </a:lnTo>
                  <a:lnTo>
                    <a:pt x="28" y="88"/>
                  </a:lnTo>
                  <a:lnTo>
                    <a:pt x="30" y="80"/>
                  </a:lnTo>
                  <a:lnTo>
                    <a:pt x="30" y="70"/>
                  </a:lnTo>
                  <a:lnTo>
                    <a:pt x="26" y="60"/>
                  </a:lnTo>
                  <a:lnTo>
                    <a:pt x="30" y="50"/>
                  </a:lnTo>
                  <a:lnTo>
                    <a:pt x="32" y="42"/>
                  </a:lnTo>
                  <a:lnTo>
                    <a:pt x="36" y="40"/>
                  </a:lnTo>
                  <a:lnTo>
                    <a:pt x="38" y="38"/>
                  </a:lnTo>
                  <a:lnTo>
                    <a:pt x="38" y="36"/>
                  </a:lnTo>
                  <a:lnTo>
                    <a:pt x="38" y="34"/>
                  </a:lnTo>
                  <a:lnTo>
                    <a:pt x="36" y="32"/>
                  </a:lnTo>
                  <a:lnTo>
                    <a:pt x="28" y="28"/>
                  </a:lnTo>
                  <a:lnTo>
                    <a:pt x="26" y="28"/>
                  </a:lnTo>
                  <a:lnTo>
                    <a:pt x="24" y="28"/>
                  </a:lnTo>
                  <a:lnTo>
                    <a:pt x="26" y="28"/>
                  </a:lnTo>
                  <a:lnTo>
                    <a:pt x="10" y="30"/>
                  </a:lnTo>
                  <a:lnTo>
                    <a:pt x="4" y="28"/>
                  </a:lnTo>
                  <a:lnTo>
                    <a:pt x="4" y="24"/>
                  </a:lnTo>
                  <a:lnTo>
                    <a:pt x="4" y="22"/>
                  </a:lnTo>
                  <a:lnTo>
                    <a:pt x="4" y="20"/>
                  </a:lnTo>
                  <a:lnTo>
                    <a:pt x="2" y="16"/>
                  </a:lnTo>
                  <a:lnTo>
                    <a:pt x="0" y="14"/>
                  </a:lnTo>
                  <a:lnTo>
                    <a:pt x="2" y="14"/>
                  </a:lnTo>
                  <a:lnTo>
                    <a:pt x="2" y="12"/>
                  </a:lnTo>
                  <a:lnTo>
                    <a:pt x="2" y="10"/>
                  </a:lnTo>
                  <a:lnTo>
                    <a:pt x="4" y="10"/>
                  </a:lnTo>
                  <a:lnTo>
                    <a:pt x="8" y="10"/>
                  </a:lnTo>
                  <a:lnTo>
                    <a:pt x="18" y="0"/>
                  </a:lnTo>
                  <a:lnTo>
                    <a:pt x="20" y="0"/>
                  </a:lnTo>
                  <a:lnTo>
                    <a:pt x="22" y="0"/>
                  </a:lnTo>
                  <a:lnTo>
                    <a:pt x="24" y="0"/>
                  </a:lnTo>
                  <a:lnTo>
                    <a:pt x="26" y="2"/>
                  </a:lnTo>
                  <a:lnTo>
                    <a:pt x="54" y="6"/>
                  </a:lnTo>
                  <a:lnTo>
                    <a:pt x="58" y="6"/>
                  </a:lnTo>
                  <a:lnTo>
                    <a:pt x="72" y="6"/>
                  </a:lnTo>
                  <a:lnTo>
                    <a:pt x="84" y="8"/>
                  </a:lnTo>
                  <a:lnTo>
                    <a:pt x="98" y="4"/>
                  </a:lnTo>
                  <a:lnTo>
                    <a:pt x="98" y="6"/>
                  </a:lnTo>
                  <a:lnTo>
                    <a:pt x="100" y="6"/>
                  </a:lnTo>
                  <a:lnTo>
                    <a:pt x="102" y="8"/>
                  </a:lnTo>
                  <a:lnTo>
                    <a:pt x="102" y="10"/>
                  </a:lnTo>
                  <a:lnTo>
                    <a:pt x="102" y="12"/>
                  </a:lnTo>
                  <a:lnTo>
                    <a:pt x="104" y="12"/>
                  </a:lnTo>
                  <a:lnTo>
                    <a:pt x="106" y="14"/>
                  </a:lnTo>
                  <a:lnTo>
                    <a:pt x="108" y="16"/>
                  </a:lnTo>
                  <a:lnTo>
                    <a:pt x="112" y="18"/>
                  </a:lnTo>
                  <a:lnTo>
                    <a:pt x="114" y="18"/>
                  </a:lnTo>
                  <a:lnTo>
                    <a:pt x="116" y="20"/>
                  </a:lnTo>
                  <a:lnTo>
                    <a:pt x="120" y="22"/>
                  </a:lnTo>
                  <a:lnTo>
                    <a:pt x="122" y="24"/>
                  </a:lnTo>
                  <a:lnTo>
                    <a:pt x="126" y="28"/>
                  </a:lnTo>
                  <a:lnTo>
                    <a:pt x="126" y="26"/>
                  </a:lnTo>
                  <a:lnTo>
                    <a:pt x="134" y="36"/>
                  </a:lnTo>
                  <a:lnTo>
                    <a:pt x="152" y="42"/>
                  </a:lnTo>
                  <a:lnTo>
                    <a:pt x="158" y="44"/>
                  </a:lnTo>
                  <a:lnTo>
                    <a:pt x="154" y="46"/>
                  </a:lnTo>
                </a:path>
              </a:pathLst>
            </a:custGeom>
            <a:grpFill/>
            <a:ln w="6350">
              <a:noFill/>
              <a:round/>
              <a:headEnd/>
              <a:tailEnd/>
            </a:ln>
          </p:spPr>
          <p:txBody>
            <a:bodyPr/>
            <a:lstStyle/>
            <a:p>
              <a:pPr>
                <a:defRPr/>
              </a:pPr>
              <a:endParaRPr lang="zh-TW" altLang="en-US"/>
            </a:p>
          </p:txBody>
        </p:sp>
        <p:sp>
          <p:nvSpPr>
            <p:cNvPr id="221" name="Freeform 33"/>
            <p:cNvSpPr>
              <a:spLocks/>
            </p:cNvSpPr>
            <p:nvPr/>
          </p:nvSpPr>
          <p:spPr bwMode="gray">
            <a:xfrm>
              <a:off x="994" y="2174"/>
              <a:ext cx="156" cy="146"/>
            </a:xfrm>
            <a:custGeom>
              <a:avLst/>
              <a:gdLst>
                <a:gd name="T0" fmla="*/ 94 w 156"/>
                <a:gd name="T1" fmla="*/ 14 h 146"/>
                <a:gd name="T2" fmla="*/ 92 w 156"/>
                <a:gd name="T3" fmla="*/ 16 h 146"/>
                <a:gd name="T4" fmla="*/ 92 w 156"/>
                <a:gd name="T5" fmla="*/ 16 h 146"/>
                <a:gd name="T6" fmla="*/ 94 w 156"/>
                <a:gd name="T7" fmla="*/ 18 h 146"/>
                <a:gd name="T8" fmla="*/ 94 w 156"/>
                <a:gd name="T9" fmla="*/ 20 h 146"/>
                <a:gd name="T10" fmla="*/ 76 w 156"/>
                <a:gd name="T11" fmla="*/ 28 h 146"/>
                <a:gd name="T12" fmla="*/ 78 w 156"/>
                <a:gd name="T13" fmla="*/ 32 h 146"/>
                <a:gd name="T14" fmla="*/ 84 w 156"/>
                <a:gd name="T15" fmla="*/ 38 h 146"/>
                <a:gd name="T16" fmla="*/ 94 w 156"/>
                <a:gd name="T17" fmla="*/ 46 h 146"/>
                <a:gd name="T18" fmla="*/ 104 w 156"/>
                <a:gd name="T19" fmla="*/ 52 h 146"/>
                <a:gd name="T20" fmla="*/ 102 w 156"/>
                <a:gd name="T21" fmla="*/ 56 h 146"/>
                <a:gd name="T22" fmla="*/ 104 w 156"/>
                <a:gd name="T23" fmla="*/ 62 h 146"/>
                <a:gd name="T24" fmla="*/ 138 w 156"/>
                <a:gd name="T25" fmla="*/ 90 h 146"/>
                <a:gd name="T26" fmla="*/ 156 w 156"/>
                <a:gd name="T27" fmla="*/ 120 h 146"/>
                <a:gd name="T28" fmla="*/ 144 w 156"/>
                <a:gd name="T29" fmla="*/ 118 h 146"/>
                <a:gd name="T30" fmla="*/ 134 w 156"/>
                <a:gd name="T31" fmla="*/ 122 h 146"/>
                <a:gd name="T32" fmla="*/ 130 w 156"/>
                <a:gd name="T33" fmla="*/ 134 h 146"/>
                <a:gd name="T34" fmla="*/ 124 w 156"/>
                <a:gd name="T35" fmla="*/ 146 h 146"/>
                <a:gd name="T36" fmla="*/ 120 w 156"/>
                <a:gd name="T37" fmla="*/ 134 h 146"/>
                <a:gd name="T38" fmla="*/ 118 w 156"/>
                <a:gd name="T39" fmla="*/ 132 h 146"/>
                <a:gd name="T40" fmla="*/ 116 w 156"/>
                <a:gd name="T41" fmla="*/ 130 h 146"/>
                <a:gd name="T42" fmla="*/ 118 w 156"/>
                <a:gd name="T43" fmla="*/ 128 h 146"/>
                <a:gd name="T44" fmla="*/ 122 w 156"/>
                <a:gd name="T45" fmla="*/ 112 h 146"/>
                <a:gd name="T46" fmla="*/ 110 w 156"/>
                <a:gd name="T47" fmla="*/ 106 h 146"/>
                <a:gd name="T48" fmla="*/ 80 w 156"/>
                <a:gd name="T49" fmla="*/ 84 h 146"/>
                <a:gd name="T50" fmla="*/ 50 w 156"/>
                <a:gd name="T51" fmla="*/ 54 h 146"/>
                <a:gd name="T52" fmla="*/ 50 w 156"/>
                <a:gd name="T53" fmla="*/ 50 h 146"/>
                <a:gd name="T54" fmla="*/ 48 w 156"/>
                <a:gd name="T55" fmla="*/ 44 h 146"/>
                <a:gd name="T56" fmla="*/ 44 w 156"/>
                <a:gd name="T57" fmla="*/ 40 h 146"/>
                <a:gd name="T58" fmla="*/ 18 w 156"/>
                <a:gd name="T59" fmla="*/ 48 h 146"/>
                <a:gd name="T60" fmla="*/ 12 w 156"/>
                <a:gd name="T61" fmla="*/ 48 h 146"/>
                <a:gd name="T62" fmla="*/ 4 w 156"/>
                <a:gd name="T63" fmla="*/ 34 h 146"/>
                <a:gd name="T64" fmla="*/ 2 w 156"/>
                <a:gd name="T65" fmla="*/ 32 h 146"/>
                <a:gd name="T66" fmla="*/ 0 w 156"/>
                <a:gd name="T67" fmla="*/ 22 h 146"/>
                <a:gd name="T68" fmla="*/ 12 w 156"/>
                <a:gd name="T69" fmla="*/ 22 h 146"/>
                <a:gd name="T70" fmla="*/ 16 w 156"/>
                <a:gd name="T71" fmla="*/ 24 h 146"/>
                <a:gd name="T72" fmla="*/ 24 w 156"/>
                <a:gd name="T73" fmla="*/ 12 h 146"/>
                <a:gd name="T74" fmla="*/ 30 w 156"/>
                <a:gd name="T75" fmla="*/ 10 h 146"/>
                <a:gd name="T76" fmla="*/ 30 w 156"/>
                <a:gd name="T77" fmla="*/ 14 h 146"/>
                <a:gd name="T78" fmla="*/ 32 w 156"/>
                <a:gd name="T79" fmla="*/ 16 h 146"/>
                <a:gd name="T80" fmla="*/ 36 w 156"/>
                <a:gd name="T81" fmla="*/ 14 h 146"/>
                <a:gd name="T82" fmla="*/ 40 w 156"/>
                <a:gd name="T83" fmla="*/ 12 h 146"/>
                <a:gd name="T84" fmla="*/ 42 w 156"/>
                <a:gd name="T85" fmla="*/ 10 h 146"/>
                <a:gd name="T86" fmla="*/ 44 w 156"/>
                <a:gd name="T87" fmla="*/ 8 h 146"/>
                <a:gd name="T88" fmla="*/ 44 w 156"/>
                <a:gd name="T89" fmla="*/ 10 h 146"/>
                <a:gd name="T90" fmla="*/ 46 w 156"/>
                <a:gd name="T91" fmla="*/ 12 h 146"/>
                <a:gd name="T92" fmla="*/ 48 w 156"/>
                <a:gd name="T93" fmla="*/ 10 h 146"/>
                <a:gd name="T94" fmla="*/ 48 w 156"/>
                <a:gd name="T95" fmla="*/ 8 h 146"/>
                <a:gd name="T96" fmla="*/ 46 w 156"/>
                <a:gd name="T97" fmla="*/ 4 h 146"/>
                <a:gd name="T98" fmla="*/ 48 w 156"/>
                <a:gd name="T99" fmla="*/ 4 h 146"/>
                <a:gd name="T100" fmla="*/ 50 w 156"/>
                <a:gd name="T101" fmla="*/ 2 h 146"/>
                <a:gd name="T102" fmla="*/ 54 w 156"/>
                <a:gd name="T103" fmla="*/ 0 h 146"/>
                <a:gd name="T104" fmla="*/ 58 w 156"/>
                <a:gd name="T105" fmla="*/ 0 h 146"/>
                <a:gd name="T106" fmla="*/ 62 w 156"/>
                <a:gd name="T107" fmla="*/ 0 h 146"/>
                <a:gd name="T108" fmla="*/ 66 w 156"/>
                <a:gd name="T109" fmla="*/ 0 h 146"/>
                <a:gd name="T110" fmla="*/ 72 w 156"/>
                <a:gd name="T111" fmla="*/ 0 h 146"/>
                <a:gd name="T112" fmla="*/ 74 w 156"/>
                <a:gd name="T113" fmla="*/ 4 h 146"/>
                <a:gd name="T114" fmla="*/ 80 w 156"/>
                <a:gd name="T115" fmla="*/ 8 h 146"/>
                <a:gd name="T116" fmla="*/ 88 w 156"/>
                <a:gd name="T117" fmla="*/ 12 h 146"/>
                <a:gd name="T118" fmla="*/ 94 w 156"/>
                <a:gd name="T119" fmla="*/ 14 h 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6"/>
                <a:gd name="T181" fmla="*/ 0 h 146"/>
                <a:gd name="T182" fmla="*/ 156 w 156"/>
                <a:gd name="T183" fmla="*/ 146 h 1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6" h="146">
                  <a:moveTo>
                    <a:pt x="94" y="14"/>
                  </a:moveTo>
                  <a:lnTo>
                    <a:pt x="94" y="14"/>
                  </a:lnTo>
                  <a:lnTo>
                    <a:pt x="92" y="16"/>
                  </a:lnTo>
                  <a:lnTo>
                    <a:pt x="94" y="18"/>
                  </a:lnTo>
                  <a:lnTo>
                    <a:pt x="94" y="20"/>
                  </a:lnTo>
                  <a:lnTo>
                    <a:pt x="84" y="24"/>
                  </a:lnTo>
                  <a:lnTo>
                    <a:pt x="76" y="28"/>
                  </a:lnTo>
                  <a:lnTo>
                    <a:pt x="78" y="32"/>
                  </a:lnTo>
                  <a:lnTo>
                    <a:pt x="82" y="34"/>
                  </a:lnTo>
                  <a:lnTo>
                    <a:pt x="84" y="38"/>
                  </a:lnTo>
                  <a:lnTo>
                    <a:pt x="88" y="42"/>
                  </a:lnTo>
                  <a:lnTo>
                    <a:pt x="94" y="46"/>
                  </a:lnTo>
                  <a:lnTo>
                    <a:pt x="98" y="50"/>
                  </a:lnTo>
                  <a:lnTo>
                    <a:pt x="104" y="52"/>
                  </a:lnTo>
                  <a:lnTo>
                    <a:pt x="102" y="56"/>
                  </a:lnTo>
                  <a:lnTo>
                    <a:pt x="104" y="58"/>
                  </a:lnTo>
                  <a:lnTo>
                    <a:pt x="104" y="62"/>
                  </a:lnTo>
                  <a:lnTo>
                    <a:pt x="108" y="64"/>
                  </a:lnTo>
                  <a:lnTo>
                    <a:pt x="138" y="90"/>
                  </a:lnTo>
                  <a:lnTo>
                    <a:pt x="148" y="102"/>
                  </a:lnTo>
                  <a:lnTo>
                    <a:pt x="156" y="120"/>
                  </a:lnTo>
                  <a:lnTo>
                    <a:pt x="152" y="126"/>
                  </a:lnTo>
                  <a:lnTo>
                    <a:pt x="144" y="118"/>
                  </a:lnTo>
                  <a:lnTo>
                    <a:pt x="138" y="118"/>
                  </a:lnTo>
                  <a:lnTo>
                    <a:pt x="134" y="122"/>
                  </a:lnTo>
                  <a:lnTo>
                    <a:pt x="138" y="132"/>
                  </a:lnTo>
                  <a:lnTo>
                    <a:pt x="130" y="134"/>
                  </a:lnTo>
                  <a:lnTo>
                    <a:pt x="130" y="142"/>
                  </a:lnTo>
                  <a:lnTo>
                    <a:pt x="124" y="146"/>
                  </a:lnTo>
                  <a:lnTo>
                    <a:pt x="118" y="142"/>
                  </a:lnTo>
                  <a:lnTo>
                    <a:pt x="120" y="134"/>
                  </a:lnTo>
                  <a:lnTo>
                    <a:pt x="118" y="132"/>
                  </a:lnTo>
                  <a:lnTo>
                    <a:pt x="116" y="130"/>
                  </a:lnTo>
                  <a:lnTo>
                    <a:pt x="116" y="128"/>
                  </a:lnTo>
                  <a:lnTo>
                    <a:pt x="118" y="128"/>
                  </a:lnTo>
                  <a:lnTo>
                    <a:pt x="122" y="128"/>
                  </a:lnTo>
                  <a:lnTo>
                    <a:pt x="122" y="112"/>
                  </a:lnTo>
                  <a:lnTo>
                    <a:pt x="114" y="110"/>
                  </a:lnTo>
                  <a:lnTo>
                    <a:pt x="110" y="106"/>
                  </a:lnTo>
                  <a:lnTo>
                    <a:pt x="88" y="92"/>
                  </a:lnTo>
                  <a:lnTo>
                    <a:pt x="80" y="84"/>
                  </a:lnTo>
                  <a:lnTo>
                    <a:pt x="74" y="74"/>
                  </a:lnTo>
                  <a:lnTo>
                    <a:pt x="50" y="54"/>
                  </a:lnTo>
                  <a:lnTo>
                    <a:pt x="50" y="52"/>
                  </a:lnTo>
                  <a:lnTo>
                    <a:pt x="50" y="50"/>
                  </a:lnTo>
                  <a:lnTo>
                    <a:pt x="50" y="48"/>
                  </a:lnTo>
                  <a:lnTo>
                    <a:pt x="48" y="44"/>
                  </a:lnTo>
                  <a:lnTo>
                    <a:pt x="46" y="42"/>
                  </a:lnTo>
                  <a:lnTo>
                    <a:pt x="44" y="40"/>
                  </a:lnTo>
                  <a:lnTo>
                    <a:pt x="38" y="38"/>
                  </a:lnTo>
                  <a:lnTo>
                    <a:pt x="18" y="48"/>
                  </a:lnTo>
                  <a:lnTo>
                    <a:pt x="12" y="48"/>
                  </a:lnTo>
                  <a:lnTo>
                    <a:pt x="12" y="42"/>
                  </a:lnTo>
                  <a:lnTo>
                    <a:pt x="4" y="34"/>
                  </a:lnTo>
                  <a:lnTo>
                    <a:pt x="2" y="32"/>
                  </a:lnTo>
                  <a:lnTo>
                    <a:pt x="0" y="28"/>
                  </a:lnTo>
                  <a:lnTo>
                    <a:pt x="0" y="22"/>
                  </a:lnTo>
                  <a:lnTo>
                    <a:pt x="10" y="22"/>
                  </a:lnTo>
                  <a:lnTo>
                    <a:pt x="12" y="22"/>
                  </a:lnTo>
                  <a:lnTo>
                    <a:pt x="14" y="24"/>
                  </a:lnTo>
                  <a:lnTo>
                    <a:pt x="16" y="24"/>
                  </a:lnTo>
                  <a:lnTo>
                    <a:pt x="28" y="16"/>
                  </a:lnTo>
                  <a:lnTo>
                    <a:pt x="24" y="12"/>
                  </a:lnTo>
                  <a:lnTo>
                    <a:pt x="30" y="10"/>
                  </a:lnTo>
                  <a:lnTo>
                    <a:pt x="30" y="12"/>
                  </a:lnTo>
                  <a:lnTo>
                    <a:pt x="30" y="14"/>
                  </a:lnTo>
                  <a:lnTo>
                    <a:pt x="32" y="16"/>
                  </a:lnTo>
                  <a:lnTo>
                    <a:pt x="34" y="14"/>
                  </a:lnTo>
                  <a:lnTo>
                    <a:pt x="36" y="14"/>
                  </a:lnTo>
                  <a:lnTo>
                    <a:pt x="40" y="12"/>
                  </a:lnTo>
                  <a:lnTo>
                    <a:pt x="40" y="10"/>
                  </a:lnTo>
                  <a:lnTo>
                    <a:pt x="42" y="10"/>
                  </a:lnTo>
                  <a:lnTo>
                    <a:pt x="46" y="6"/>
                  </a:lnTo>
                  <a:lnTo>
                    <a:pt x="44" y="8"/>
                  </a:lnTo>
                  <a:lnTo>
                    <a:pt x="44" y="10"/>
                  </a:lnTo>
                  <a:lnTo>
                    <a:pt x="46" y="12"/>
                  </a:lnTo>
                  <a:lnTo>
                    <a:pt x="48" y="12"/>
                  </a:lnTo>
                  <a:lnTo>
                    <a:pt x="48" y="10"/>
                  </a:lnTo>
                  <a:lnTo>
                    <a:pt x="48" y="8"/>
                  </a:lnTo>
                  <a:lnTo>
                    <a:pt x="48" y="6"/>
                  </a:lnTo>
                  <a:lnTo>
                    <a:pt x="46" y="4"/>
                  </a:lnTo>
                  <a:lnTo>
                    <a:pt x="48" y="4"/>
                  </a:lnTo>
                  <a:lnTo>
                    <a:pt x="50" y="4"/>
                  </a:lnTo>
                  <a:lnTo>
                    <a:pt x="50" y="2"/>
                  </a:lnTo>
                  <a:lnTo>
                    <a:pt x="52" y="2"/>
                  </a:lnTo>
                  <a:lnTo>
                    <a:pt x="54" y="0"/>
                  </a:lnTo>
                  <a:lnTo>
                    <a:pt x="58" y="0"/>
                  </a:lnTo>
                  <a:lnTo>
                    <a:pt x="62" y="0"/>
                  </a:lnTo>
                  <a:lnTo>
                    <a:pt x="64" y="0"/>
                  </a:lnTo>
                  <a:lnTo>
                    <a:pt x="66" y="0"/>
                  </a:lnTo>
                  <a:lnTo>
                    <a:pt x="70" y="0"/>
                  </a:lnTo>
                  <a:lnTo>
                    <a:pt x="72" y="0"/>
                  </a:lnTo>
                  <a:lnTo>
                    <a:pt x="74" y="4"/>
                  </a:lnTo>
                  <a:lnTo>
                    <a:pt x="76" y="6"/>
                  </a:lnTo>
                  <a:lnTo>
                    <a:pt x="80" y="8"/>
                  </a:lnTo>
                  <a:lnTo>
                    <a:pt x="84" y="10"/>
                  </a:lnTo>
                  <a:lnTo>
                    <a:pt x="88" y="12"/>
                  </a:lnTo>
                  <a:lnTo>
                    <a:pt x="92" y="12"/>
                  </a:lnTo>
                  <a:lnTo>
                    <a:pt x="94" y="14"/>
                  </a:lnTo>
                </a:path>
              </a:pathLst>
            </a:custGeom>
            <a:grpFill/>
            <a:ln w="6350">
              <a:noFill/>
              <a:round/>
              <a:headEnd/>
              <a:tailEnd/>
            </a:ln>
          </p:spPr>
          <p:txBody>
            <a:bodyPr/>
            <a:lstStyle/>
            <a:p>
              <a:pPr>
                <a:defRPr/>
              </a:pPr>
              <a:endParaRPr lang="zh-TW" altLang="en-US"/>
            </a:p>
          </p:txBody>
        </p:sp>
        <p:sp>
          <p:nvSpPr>
            <p:cNvPr id="222" name="Freeform 34"/>
            <p:cNvSpPr>
              <a:spLocks/>
            </p:cNvSpPr>
            <p:nvPr/>
          </p:nvSpPr>
          <p:spPr bwMode="gray">
            <a:xfrm>
              <a:off x="1068" y="2310"/>
              <a:ext cx="42" cy="24"/>
            </a:xfrm>
            <a:custGeom>
              <a:avLst/>
              <a:gdLst>
                <a:gd name="T0" fmla="*/ 6 w 42"/>
                <a:gd name="T1" fmla="*/ 4 h 24"/>
                <a:gd name="T2" fmla="*/ 0 w 42"/>
                <a:gd name="T3" fmla="*/ 6 h 24"/>
                <a:gd name="T4" fmla="*/ 0 w 42"/>
                <a:gd name="T5" fmla="*/ 6 h 24"/>
                <a:gd name="T6" fmla="*/ 0 w 42"/>
                <a:gd name="T7" fmla="*/ 6 h 24"/>
                <a:gd name="T8" fmla="*/ 0 w 42"/>
                <a:gd name="T9" fmla="*/ 8 h 24"/>
                <a:gd name="T10" fmla="*/ 2 w 42"/>
                <a:gd name="T11" fmla="*/ 10 h 24"/>
                <a:gd name="T12" fmla="*/ 22 w 42"/>
                <a:gd name="T13" fmla="*/ 16 h 24"/>
                <a:gd name="T14" fmla="*/ 22 w 42"/>
                <a:gd name="T15" fmla="*/ 16 h 24"/>
                <a:gd name="T16" fmla="*/ 24 w 42"/>
                <a:gd name="T17" fmla="*/ 20 h 24"/>
                <a:gd name="T18" fmla="*/ 26 w 42"/>
                <a:gd name="T19" fmla="*/ 22 h 24"/>
                <a:gd name="T20" fmla="*/ 28 w 42"/>
                <a:gd name="T21" fmla="*/ 24 h 24"/>
                <a:gd name="T22" fmla="*/ 30 w 42"/>
                <a:gd name="T23" fmla="*/ 22 h 24"/>
                <a:gd name="T24" fmla="*/ 34 w 42"/>
                <a:gd name="T25" fmla="*/ 20 h 24"/>
                <a:gd name="T26" fmla="*/ 38 w 42"/>
                <a:gd name="T27" fmla="*/ 18 h 24"/>
                <a:gd name="T28" fmla="*/ 38 w 42"/>
                <a:gd name="T29" fmla="*/ 18 h 24"/>
                <a:gd name="T30" fmla="*/ 38 w 42"/>
                <a:gd name="T31" fmla="*/ 16 h 24"/>
                <a:gd name="T32" fmla="*/ 38 w 42"/>
                <a:gd name="T33" fmla="*/ 14 h 24"/>
                <a:gd name="T34" fmla="*/ 38 w 42"/>
                <a:gd name="T35" fmla="*/ 12 h 24"/>
                <a:gd name="T36" fmla="*/ 36 w 42"/>
                <a:gd name="T37" fmla="*/ 12 h 24"/>
                <a:gd name="T38" fmla="*/ 40 w 42"/>
                <a:gd name="T39" fmla="*/ 4 h 24"/>
                <a:gd name="T40" fmla="*/ 40 w 42"/>
                <a:gd name="T41" fmla="*/ 4 h 24"/>
                <a:gd name="T42" fmla="*/ 42 w 42"/>
                <a:gd name="T43" fmla="*/ 2 h 24"/>
                <a:gd name="T44" fmla="*/ 42 w 42"/>
                <a:gd name="T45" fmla="*/ 2 h 24"/>
                <a:gd name="T46" fmla="*/ 40 w 42"/>
                <a:gd name="T47" fmla="*/ 0 h 24"/>
                <a:gd name="T48" fmla="*/ 38 w 42"/>
                <a:gd name="T49" fmla="*/ 0 h 24"/>
                <a:gd name="T50" fmla="*/ 36 w 42"/>
                <a:gd name="T51" fmla="*/ 0 h 24"/>
                <a:gd name="T52" fmla="*/ 34 w 42"/>
                <a:gd name="T53" fmla="*/ 2 h 24"/>
                <a:gd name="T54" fmla="*/ 32 w 42"/>
                <a:gd name="T55" fmla="*/ 2 h 24"/>
                <a:gd name="T56" fmla="*/ 28 w 42"/>
                <a:gd name="T57" fmla="*/ 4 h 24"/>
                <a:gd name="T58" fmla="*/ 26 w 42"/>
                <a:gd name="T59" fmla="*/ 4 h 24"/>
                <a:gd name="T60" fmla="*/ 22 w 42"/>
                <a:gd name="T61" fmla="*/ 4 h 24"/>
                <a:gd name="T62" fmla="*/ 18 w 42"/>
                <a:gd name="T63" fmla="*/ 4 h 24"/>
                <a:gd name="T64" fmla="*/ 12 w 42"/>
                <a:gd name="T65" fmla="*/ 4 h 24"/>
                <a:gd name="T66" fmla="*/ 8 w 42"/>
                <a:gd name="T67" fmla="*/ 4 h 24"/>
                <a:gd name="T68" fmla="*/ 6 w 42"/>
                <a:gd name="T69" fmla="*/ 4 h 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
                <a:gd name="T106" fmla="*/ 0 h 24"/>
                <a:gd name="T107" fmla="*/ 42 w 42"/>
                <a:gd name="T108" fmla="*/ 24 h 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 h="24">
                  <a:moveTo>
                    <a:pt x="6" y="4"/>
                  </a:moveTo>
                  <a:lnTo>
                    <a:pt x="0" y="6"/>
                  </a:lnTo>
                  <a:lnTo>
                    <a:pt x="0" y="8"/>
                  </a:lnTo>
                  <a:lnTo>
                    <a:pt x="2" y="10"/>
                  </a:lnTo>
                  <a:lnTo>
                    <a:pt x="22" y="16"/>
                  </a:lnTo>
                  <a:lnTo>
                    <a:pt x="24" y="20"/>
                  </a:lnTo>
                  <a:lnTo>
                    <a:pt x="26" y="22"/>
                  </a:lnTo>
                  <a:lnTo>
                    <a:pt x="28" y="24"/>
                  </a:lnTo>
                  <a:lnTo>
                    <a:pt x="30" y="22"/>
                  </a:lnTo>
                  <a:lnTo>
                    <a:pt x="34" y="20"/>
                  </a:lnTo>
                  <a:lnTo>
                    <a:pt x="38" y="18"/>
                  </a:lnTo>
                  <a:lnTo>
                    <a:pt x="38" y="16"/>
                  </a:lnTo>
                  <a:lnTo>
                    <a:pt x="38" y="14"/>
                  </a:lnTo>
                  <a:lnTo>
                    <a:pt x="38" y="12"/>
                  </a:lnTo>
                  <a:lnTo>
                    <a:pt x="36" y="12"/>
                  </a:lnTo>
                  <a:lnTo>
                    <a:pt x="40" y="4"/>
                  </a:lnTo>
                  <a:lnTo>
                    <a:pt x="42" y="2"/>
                  </a:lnTo>
                  <a:lnTo>
                    <a:pt x="40" y="0"/>
                  </a:lnTo>
                  <a:lnTo>
                    <a:pt x="38" y="0"/>
                  </a:lnTo>
                  <a:lnTo>
                    <a:pt x="36" y="0"/>
                  </a:lnTo>
                  <a:lnTo>
                    <a:pt x="34" y="2"/>
                  </a:lnTo>
                  <a:lnTo>
                    <a:pt x="32" y="2"/>
                  </a:lnTo>
                  <a:lnTo>
                    <a:pt x="28" y="4"/>
                  </a:lnTo>
                  <a:lnTo>
                    <a:pt x="26" y="4"/>
                  </a:lnTo>
                  <a:lnTo>
                    <a:pt x="22" y="4"/>
                  </a:lnTo>
                  <a:lnTo>
                    <a:pt x="18" y="4"/>
                  </a:lnTo>
                  <a:lnTo>
                    <a:pt x="12" y="4"/>
                  </a:lnTo>
                  <a:lnTo>
                    <a:pt x="8" y="4"/>
                  </a:lnTo>
                  <a:lnTo>
                    <a:pt x="6" y="4"/>
                  </a:lnTo>
                </a:path>
              </a:pathLst>
            </a:custGeom>
            <a:grpFill/>
            <a:ln w="6350">
              <a:noFill/>
              <a:round/>
              <a:headEnd/>
              <a:tailEnd/>
            </a:ln>
          </p:spPr>
          <p:txBody>
            <a:bodyPr/>
            <a:lstStyle/>
            <a:p>
              <a:pPr>
                <a:defRPr/>
              </a:pPr>
              <a:endParaRPr lang="zh-TW" altLang="en-US"/>
            </a:p>
          </p:txBody>
        </p:sp>
        <p:sp>
          <p:nvSpPr>
            <p:cNvPr id="223" name="Freeform 35"/>
            <p:cNvSpPr>
              <a:spLocks/>
            </p:cNvSpPr>
            <p:nvPr/>
          </p:nvSpPr>
          <p:spPr bwMode="gray">
            <a:xfrm>
              <a:off x="1018" y="2258"/>
              <a:ext cx="20" cy="42"/>
            </a:xfrm>
            <a:custGeom>
              <a:avLst/>
              <a:gdLst>
                <a:gd name="T0" fmla="*/ 14 w 20"/>
                <a:gd name="T1" fmla="*/ 0 h 42"/>
                <a:gd name="T2" fmla="*/ 14 w 20"/>
                <a:gd name="T3" fmla="*/ 2 h 42"/>
                <a:gd name="T4" fmla="*/ 12 w 20"/>
                <a:gd name="T5" fmla="*/ 2 h 42"/>
                <a:gd name="T6" fmla="*/ 10 w 20"/>
                <a:gd name="T7" fmla="*/ 4 h 42"/>
                <a:gd name="T8" fmla="*/ 8 w 20"/>
                <a:gd name="T9" fmla="*/ 6 h 42"/>
                <a:gd name="T10" fmla="*/ 4 w 20"/>
                <a:gd name="T11" fmla="*/ 6 h 42"/>
                <a:gd name="T12" fmla="*/ 2 w 20"/>
                <a:gd name="T13" fmla="*/ 6 h 42"/>
                <a:gd name="T14" fmla="*/ 2 w 20"/>
                <a:gd name="T15" fmla="*/ 4 h 42"/>
                <a:gd name="T16" fmla="*/ 0 w 20"/>
                <a:gd name="T17" fmla="*/ 4 h 42"/>
                <a:gd name="T18" fmla="*/ 0 w 20"/>
                <a:gd name="T19" fmla="*/ 4 h 42"/>
                <a:gd name="T20" fmla="*/ 2 w 20"/>
                <a:gd name="T21" fmla="*/ 8 h 42"/>
                <a:gd name="T22" fmla="*/ 2 w 20"/>
                <a:gd name="T23" fmla="*/ 12 h 42"/>
                <a:gd name="T24" fmla="*/ 2 w 20"/>
                <a:gd name="T25" fmla="*/ 16 h 42"/>
                <a:gd name="T26" fmla="*/ 0 w 20"/>
                <a:gd name="T27" fmla="*/ 20 h 42"/>
                <a:gd name="T28" fmla="*/ 0 w 20"/>
                <a:gd name="T29" fmla="*/ 38 h 42"/>
                <a:gd name="T30" fmla="*/ 0 w 20"/>
                <a:gd name="T31" fmla="*/ 38 h 42"/>
                <a:gd name="T32" fmla="*/ 4 w 20"/>
                <a:gd name="T33" fmla="*/ 40 h 42"/>
                <a:gd name="T34" fmla="*/ 8 w 20"/>
                <a:gd name="T35" fmla="*/ 40 h 42"/>
                <a:gd name="T36" fmla="*/ 12 w 20"/>
                <a:gd name="T37" fmla="*/ 42 h 42"/>
                <a:gd name="T38" fmla="*/ 12 w 20"/>
                <a:gd name="T39" fmla="*/ 38 h 42"/>
                <a:gd name="T40" fmla="*/ 12 w 20"/>
                <a:gd name="T41" fmla="*/ 36 h 42"/>
                <a:gd name="T42" fmla="*/ 14 w 20"/>
                <a:gd name="T43" fmla="*/ 36 h 42"/>
                <a:gd name="T44" fmla="*/ 16 w 20"/>
                <a:gd name="T45" fmla="*/ 34 h 42"/>
                <a:gd name="T46" fmla="*/ 18 w 20"/>
                <a:gd name="T47" fmla="*/ 34 h 42"/>
                <a:gd name="T48" fmla="*/ 18 w 20"/>
                <a:gd name="T49" fmla="*/ 20 h 42"/>
                <a:gd name="T50" fmla="*/ 18 w 20"/>
                <a:gd name="T51" fmla="*/ 18 h 42"/>
                <a:gd name="T52" fmla="*/ 20 w 20"/>
                <a:gd name="T53" fmla="*/ 16 h 42"/>
                <a:gd name="T54" fmla="*/ 20 w 20"/>
                <a:gd name="T55" fmla="*/ 16 h 42"/>
                <a:gd name="T56" fmla="*/ 20 w 20"/>
                <a:gd name="T57" fmla="*/ 14 h 42"/>
                <a:gd name="T58" fmla="*/ 20 w 20"/>
                <a:gd name="T59" fmla="*/ 10 h 42"/>
                <a:gd name="T60" fmla="*/ 20 w 20"/>
                <a:gd name="T61" fmla="*/ 6 h 42"/>
                <a:gd name="T62" fmla="*/ 18 w 20"/>
                <a:gd name="T63" fmla="*/ 4 h 42"/>
                <a:gd name="T64" fmla="*/ 14 w 20"/>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42"/>
                <a:gd name="T101" fmla="*/ 20 w 20"/>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42">
                  <a:moveTo>
                    <a:pt x="14" y="0"/>
                  </a:moveTo>
                  <a:lnTo>
                    <a:pt x="14" y="2"/>
                  </a:lnTo>
                  <a:lnTo>
                    <a:pt x="12" y="2"/>
                  </a:lnTo>
                  <a:lnTo>
                    <a:pt x="10" y="4"/>
                  </a:lnTo>
                  <a:lnTo>
                    <a:pt x="8" y="6"/>
                  </a:lnTo>
                  <a:lnTo>
                    <a:pt x="4" y="6"/>
                  </a:lnTo>
                  <a:lnTo>
                    <a:pt x="2" y="6"/>
                  </a:lnTo>
                  <a:lnTo>
                    <a:pt x="2" y="4"/>
                  </a:lnTo>
                  <a:lnTo>
                    <a:pt x="0" y="4"/>
                  </a:lnTo>
                  <a:lnTo>
                    <a:pt x="2" y="8"/>
                  </a:lnTo>
                  <a:lnTo>
                    <a:pt x="2" y="12"/>
                  </a:lnTo>
                  <a:lnTo>
                    <a:pt x="2" y="16"/>
                  </a:lnTo>
                  <a:lnTo>
                    <a:pt x="0" y="20"/>
                  </a:lnTo>
                  <a:lnTo>
                    <a:pt x="0" y="38"/>
                  </a:lnTo>
                  <a:lnTo>
                    <a:pt x="4" y="40"/>
                  </a:lnTo>
                  <a:lnTo>
                    <a:pt x="8" y="40"/>
                  </a:lnTo>
                  <a:lnTo>
                    <a:pt x="12" y="42"/>
                  </a:lnTo>
                  <a:lnTo>
                    <a:pt x="12" y="38"/>
                  </a:lnTo>
                  <a:lnTo>
                    <a:pt x="12" y="36"/>
                  </a:lnTo>
                  <a:lnTo>
                    <a:pt x="14" y="36"/>
                  </a:lnTo>
                  <a:lnTo>
                    <a:pt x="16" y="34"/>
                  </a:lnTo>
                  <a:lnTo>
                    <a:pt x="18" y="34"/>
                  </a:lnTo>
                  <a:lnTo>
                    <a:pt x="18" y="20"/>
                  </a:lnTo>
                  <a:lnTo>
                    <a:pt x="18" y="18"/>
                  </a:lnTo>
                  <a:lnTo>
                    <a:pt x="20" y="16"/>
                  </a:lnTo>
                  <a:lnTo>
                    <a:pt x="20" y="14"/>
                  </a:lnTo>
                  <a:lnTo>
                    <a:pt x="20" y="10"/>
                  </a:lnTo>
                  <a:lnTo>
                    <a:pt x="20" y="6"/>
                  </a:lnTo>
                  <a:lnTo>
                    <a:pt x="18" y="4"/>
                  </a:lnTo>
                  <a:lnTo>
                    <a:pt x="14" y="0"/>
                  </a:lnTo>
                </a:path>
              </a:pathLst>
            </a:custGeom>
            <a:grpFill/>
            <a:ln w="6350">
              <a:noFill/>
              <a:round/>
              <a:headEnd/>
              <a:tailEnd/>
            </a:ln>
          </p:spPr>
          <p:txBody>
            <a:bodyPr/>
            <a:lstStyle/>
            <a:p>
              <a:pPr>
                <a:defRPr/>
              </a:pPr>
              <a:endParaRPr lang="zh-TW" altLang="en-US"/>
            </a:p>
          </p:txBody>
        </p:sp>
        <p:sp>
          <p:nvSpPr>
            <p:cNvPr id="224" name="Freeform 36"/>
            <p:cNvSpPr>
              <a:spLocks/>
            </p:cNvSpPr>
            <p:nvPr/>
          </p:nvSpPr>
          <p:spPr bwMode="gray">
            <a:xfrm>
              <a:off x="1022" y="2226"/>
              <a:ext cx="18" cy="28"/>
            </a:xfrm>
            <a:custGeom>
              <a:avLst/>
              <a:gdLst>
                <a:gd name="T0" fmla="*/ 8 w 18"/>
                <a:gd name="T1" fmla="*/ 4 h 28"/>
                <a:gd name="T2" fmla="*/ 6 w 18"/>
                <a:gd name="T3" fmla="*/ 4 h 28"/>
                <a:gd name="T4" fmla="*/ 6 w 18"/>
                <a:gd name="T5" fmla="*/ 4 h 28"/>
                <a:gd name="T6" fmla="*/ 4 w 18"/>
                <a:gd name="T7" fmla="*/ 4 h 28"/>
                <a:gd name="T8" fmla="*/ 2 w 18"/>
                <a:gd name="T9" fmla="*/ 6 h 28"/>
                <a:gd name="T10" fmla="*/ 0 w 18"/>
                <a:gd name="T11" fmla="*/ 8 h 28"/>
                <a:gd name="T12" fmla="*/ 2 w 18"/>
                <a:gd name="T13" fmla="*/ 10 h 28"/>
                <a:gd name="T14" fmla="*/ 2 w 18"/>
                <a:gd name="T15" fmla="*/ 12 h 28"/>
                <a:gd name="T16" fmla="*/ 2 w 18"/>
                <a:gd name="T17" fmla="*/ 16 h 28"/>
                <a:gd name="T18" fmla="*/ 4 w 18"/>
                <a:gd name="T19" fmla="*/ 20 h 28"/>
                <a:gd name="T20" fmla="*/ 6 w 18"/>
                <a:gd name="T21" fmla="*/ 22 h 28"/>
                <a:gd name="T22" fmla="*/ 12 w 18"/>
                <a:gd name="T23" fmla="*/ 28 h 28"/>
                <a:gd name="T24" fmla="*/ 12 w 18"/>
                <a:gd name="T25" fmla="*/ 28 h 28"/>
                <a:gd name="T26" fmla="*/ 14 w 18"/>
                <a:gd name="T27" fmla="*/ 24 h 28"/>
                <a:gd name="T28" fmla="*/ 14 w 18"/>
                <a:gd name="T29" fmla="*/ 22 h 28"/>
                <a:gd name="T30" fmla="*/ 16 w 18"/>
                <a:gd name="T31" fmla="*/ 18 h 28"/>
                <a:gd name="T32" fmla="*/ 18 w 18"/>
                <a:gd name="T33" fmla="*/ 18 h 28"/>
                <a:gd name="T34" fmla="*/ 18 w 18"/>
                <a:gd name="T35" fmla="*/ 16 h 28"/>
                <a:gd name="T36" fmla="*/ 18 w 18"/>
                <a:gd name="T37" fmla="*/ 14 h 28"/>
                <a:gd name="T38" fmla="*/ 16 w 18"/>
                <a:gd name="T39" fmla="*/ 10 h 28"/>
                <a:gd name="T40" fmla="*/ 16 w 18"/>
                <a:gd name="T41" fmla="*/ 6 h 28"/>
                <a:gd name="T42" fmla="*/ 14 w 18"/>
                <a:gd name="T43" fmla="*/ 4 h 28"/>
                <a:gd name="T44" fmla="*/ 10 w 18"/>
                <a:gd name="T45" fmla="*/ 0 h 28"/>
                <a:gd name="T46" fmla="*/ 8 w 18"/>
                <a:gd name="T47" fmla="*/ 4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8"/>
                <a:gd name="T74" fmla="*/ 18 w 18"/>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8">
                  <a:moveTo>
                    <a:pt x="8" y="4"/>
                  </a:moveTo>
                  <a:lnTo>
                    <a:pt x="6" y="4"/>
                  </a:lnTo>
                  <a:lnTo>
                    <a:pt x="4" y="4"/>
                  </a:lnTo>
                  <a:lnTo>
                    <a:pt x="2" y="6"/>
                  </a:lnTo>
                  <a:lnTo>
                    <a:pt x="0" y="8"/>
                  </a:lnTo>
                  <a:lnTo>
                    <a:pt x="2" y="10"/>
                  </a:lnTo>
                  <a:lnTo>
                    <a:pt x="2" y="12"/>
                  </a:lnTo>
                  <a:lnTo>
                    <a:pt x="2" y="16"/>
                  </a:lnTo>
                  <a:lnTo>
                    <a:pt x="4" y="20"/>
                  </a:lnTo>
                  <a:lnTo>
                    <a:pt x="6" y="22"/>
                  </a:lnTo>
                  <a:lnTo>
                    <a:pt x="12" y="28"/>
                  </a:lnTo>
                  <a:lnTo>
                    <a:pt x="14" y="24"/>
                  </a:lnTo>
                  <a:lnTo>
                    <a:pt x="14" y="22"/>
                  </a:lnTo>
                  <a:lnTo>
                    <a:pt x="16" y="18"/>
                  </a:lnTo>
                  <a:lnTo>
                    <a:pt x="18" y="18"/>
                  </a:lnTo>
                  <a:lnTo>
                    <a:pt x="18" y="16"/>
                  </a:lnTo>
                  <a:lnTo>
                    <a:pt x="18" y="14"/>
                  </a:lnTo>
                  <a:lnTo>
                    <a:pt x="16" y="10"/>
                  </a:lnTo>
                  <a:lnTo>
                    <a:pt x="16" y="6"/>
                  </a:lnTo>
                  <a:lnTo>
                    <a:pt x="14" y="4"/>
                  </a:lnTo>
                  <a:lnTo>
                    <a:pt x="10" y="0"/>
                  </a:lnTo>
                  <a:lnTo>
                    <a:pt x="8" y="4"/>
                  </a:lnTo>
                </a:path>
              </a:pathLst>
            </a:custGeom>
            <a:grpFill/>
            <a:ln w="6350">
              <a:noFill/>
              <a:round/>
              <a:headEnd/>
              <a:tailEnd/>
            </a:ln>
          </p:spPr>
          <p:txBody>
            <a:bodyPr/>
            <a:lstStyle/>
            <a:p>
              <a:pPr>
                <a:defRPr/>
              </a:pPr>
              <a:endParaRPr lang="zh-TW" altLang="en-US"/>
            </a:p>
          </p:txBody>
        </p:sp>
        <p:sp>
          <p:nvSpPr>
            <p:cNvPr id="225" name="Freeform 37"/>
            <p:cNvSpPr>
              <a:spLocks/>
            </p:cNvSpPr>
            <p:nvPr/>
          </p:nvSpPr>
          <p:spPr bwMode="gray">
            <a:xfrm>
              <a:off x="1032" y="2118"/>
              <a:ext cx="102" cy="60"/>
            </a:xfrm>
            <a:custGeom>
              <a:avLst/>
              <a:gdLst>
                <a:gd name="T0" fmla="*/ 34 w 102"/>
                <a:gd name="T1" fmla="*/ 58 h 60"/>
                <a:gd name="T2" fmla="*/ 32 w 102"/>
                <a:gd name="T3" fmla="*/ 56 h 60"/>
                <a:gd name="T4" fmla="*/ 28 w 102"/>
                <a:gd name="T5" fmla="*/ 56 h 60"/>
                <a:gd name="T6" fmla="*/ 20 w 102"/>
                <a:gd name="T7" fmla="*/ 56 h 60"/>
                <a:gd name="T8" fmla="*/ 16 w 102"/>
                <a:gd name="T9" fmla="*/ 56 h 60"/>
                <a:gd name="T10" fmla="*/ 12 w 102"/>
                <a:gd name="T11" fmla="*/ 58 h 60"/>
                <a:gd name="T12" fmla="*/ 10 w 102"/>
                <a:gd name="T13" fmla="*/ 60 h 60"/>
                <a:gd name="T14" fmla="*/ 10 w 102"/>
                <a:gd name="T15" fmla="*/ 56 h 60"/>
                <a:gd name="T16" fmla="*/ 8 w 102"/>
                <a:gd name="T17" fmla="*/ 56 h 60"/>
                <a:gd name="T18" fmla="*/ 8 w 102"/>
                <a:gd name="T19" fmla="*/ 52 h 60"/>
                <a:gd name="T20" fmla="*/ 8 w 102"/>
                <a:gd name="T21" fmla="*/ 38 h 60"/>
                <a:gd name="T22" fmla="*/ 28 w 102"/>
                <a:gd name="T23" fmla="*/ 34 h 60"/>
                <a:gd name="T24" fmla="*/ 28 w 102"/>
                <a:gd name="T25" fmla="*/ 26 h 60"/>
                <a:gd name="T26" fmla="*/ 38 w 102"/>
                <a:gd name="T27" fmla="*/ 12 h 60"/>
                <a:gd name="T28" fmla="*/ 50 w 102"/>
                <a:gd name="T29" fmla="*/ 4 h 60"/>
                <a:gd name="T30" fmla="*/ 52 w 102"/>
                <a:gd name="T31" fmla="*/ 0 h 60"/>
                <a:gd name="T32" fmla="*/ 54 w 102"/>
                <a:gd name="T33" fmla="*/ 0 h 60"/>
                <a:gd name="T34" fmla="*/ 58 w 102"/>
                <a:gd name="T35" fmla="*/ 4 h 60"/>
                <a:gd name="T36" fmla="*/ 60 w 102"/>
                <a:gd name="T37" fmla="*/ 4 h 60"/>
                <a:gd name="T38" fmla="*/ 68 w 102"/>
                <a:gd name="T39" fmla="*/ 4 h 60"/>
                <a:gd name="T40" fmla="*/ 72 w 102"/>
                <a:gd name="T41" fmla="*/ 0 h 60"/>
                <a:gd name="T42" fmla="*/ 80 w 102"/>
                <a:gd name="T43" fmla="*/ 2 h 60"/>
                <a:gd name="T44" fmla="*/ 80 w 102"/>
                <a:gd name="T45" fmla="*/ 4 h 60"/>
                <a:gd name="T46" fmla="*/ 86 w 102"/>
                <a:gd name="T47" fmla="*/ 8 h 60"/>
                <a:gd name="T48" fmla="*/ 92 w 102"/>
                <a:gd name="T49" fmla="*/ 8 h 60"/>
                <a:gd name="T50" fmla="*/ 96 w 102"/>
                <a:gd name="T51" fmla="*/ 8 h 60"/>
                <a:gd name="T52" fmla="*/ 102 w 102"/>
                <a:gd name="T53" fmla="*/ 18 h 60"/>
                <a:gd name="T54" fmla="*/ 98 w 102"/>
                <a:gd name="T55" fmla="*/ 20 h 60"/>
                <a:gd name="T56" fmla="*/ 96 w 102"/>
                <a:gd name="T57" fmla="*/ 28 h 60"/>
                <a:gd name="T58" fmla="*/ 96 w 102"/>
                <a:gd name="T59" fmla="*/ 34 h 60"/>
                <a:gd name="T60" fmla="*/ 92 w 102"/>
                <a:gd name="T61" fmla="*/ 38 h 60"/>
                <a:gd name="T62" fmla="*/ 92 w 102"/>
                <a:gd name="T63" fmla="*/ 44 h 60"/>
                <a:gd name="T64" fmla="*/ 44 w 102"/>
                <a:gd name="T65" fmla="*/ 56 h 60"/>
                <a:gd name="T66" fmla="*/ 36 w 102"/>
                <a:gd name="T67" fmla="*/ 60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
                <a:gd name="T103" fmla="*/ 0 h 60"/>
                <a:gd name="T104" fmla="*/ 102 w 102"/>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 h="60">
                  <a:moveTo>
                    <a:pt x="36" y="60"/>
                  </a:moveTo>
                  <a:lnTo>
                    <a:pt x="34" y="58"/>
                  </a:lnTo>
                  <a:lnTo>
                    <a:pt x="34" y="56"/>
                  </a:lnTo>
                  <a:lnTo>
                    <a:pt x="32" y="56"/>
                  </a:lnTo>
                  <a:lnTo>
                    <a:pt x="28" y="56"/>
                  </a:lnTo>
                  <a:lnTo>
                    <a:pt x="24" y="56"/>
                  </a:lnTo>
                  <a:lnTo>
                    <a:pt x="20" y="56"/>
                  </a:lnTo>
                  <a:lnTo>
                    <a:pt x="16" y="56"/>
                  </a:lnTo>
                  <a:lnTo>
                    <a:pt x="14" y="58"/>
                  </a:lnTo>
                  <a:lnTo>
                    <a:pt x="12" y="58"/>
                  </a:lnTo>
                  <a:lnTo>
                    <a:pt x="12" y="60"/>
                  </a:lnTo>
                  <a:lnTo>
                    <a:pt x="10" y="60"/>
                  </a:lnTo>
                  <a:lnTo>
                    <a:pt x="10" y="58"/>
                  </a:lnTo>
                  <a:lnTo>
                    <a:pt x="10" y="56"/>
                  </a:lnTo>
                  <a:lnTo>
                    <a:pt x="8" y="56"/>
                  </a:lnTo>
                  <a:lnTo>
                    <a:pt x="6" y="56"/>
                  </a:lnTo>
                  <a:lnTo>
                    <a:pt x="8" y="52"/>
                  </a:lnTo>
                  <a:lnTo>
                    <a:pt x="0" y="38"/>
                  </a:lnTo>
                  <a:lnTo>
                    <a:pt x="8" y="38"/>
                  </a:lnTo>
                  <a:lnTo>
                    <a:pt x="20" y="30"/>
                  </a:lnTo>
                  <a:lnTo>
                    <a:pt x="28" y="34"/>
                  </a:lnTo>
                  <a:lnTo>
                    <a:pt x="30" y="30"/>
                  </a:lnTo>
                  <a:lnTo>
                    <a:pt x="28" y="26"/>
                  </a:lnTo>
                  <a:lnTo>
                    <a:pt x="28" y="16"/>
                  </a:lnTo>
                  <a:lnTo>
                    <a:pt x="38" y="12"/>
                  </a:lnTo>
                  <a:lnTo>
                    <a:pt x="44" y="8"/>
                  </a:lnTo>
                  <a:lnTo>
                    <a:pt x="50" y="4"/>
                  </a:lnTo>
                  <a:lnTo>
                    <a:pt x="52" y="2"/>
                  </a:lnTo>
                  <a:lnTo>
                    <a:pt x="52" y="0"/>
                  </a:lnTo>
                  <a:lnTo>
                    <a:pt x="54" y="0"/>
                  </a:lnTo>
                  <a:lnTo>
                    <a:pt x="56" y="0"/>
                  </a:lnTo>
                  <a:lnTo>
                    <a:pt x="58" y="4"/>
                  </a:lnTo>
                  <a:lnTo>
                    <a:pt x="60" y="4"/>
                  </a:lnTo>
                  <a:lnTo>
                    <a:pt x="64" y="4"/>
                  </a:lnTo>
                  <a:lnTo>
                    <a:pt x="68" y="4"/>
                  </a:lnTo>
                  <a:lnTo>
                    <a:pt x="70" y="4"/>
                  </a:lnTo>
                  <a:lnTo>
                    <a:pt x="72" y="0"/>
                  </a:lnTo>
                  <a:lnTo>
                    <a:pt x="80" y="0"/>
                  </a:lnTo>
                  <a:lnTo>
                    <a:pt x="80" y="2"/>
                  </a:lnTo>
                  <a:lnTo>
                    <a:pt x="80" y="4"/>
                  </a:lnTo>
                  <a:lnTo>
                    <a:pt x="82" y="6"/>
                  </a:lnTo>
                  <a:lnTo>
                    <a:pt x="86" y="8"/>
                  </a:lnTo>
                  <a:lnTo>
                    <a:pt x="88" y="8"/>
                  </a:lnTo>
                  <a:lnTo>
                    <a:pt x="92" y="8"/>
                  </a:lnTo>
                  <a:lnTo>
                    <a:pt x="96" y="8"/>
                  </a:lnTo>
                  <a:lnTo>
                    <a:pt x="102" y="16"/>
                  </a:lnTo>
                  <a:lnTo>
                    <a:pt x="102" y="18"/>
                  </a:lnTo>
                  <a:lnTo>
                    <a:pt x="100" y="18"/>
                  </a:lnTo>
                  <a:lnTo>
                    <a:pt x="98" y="20"/>
                  </a:lnTo>
                  <a:lnTo>
                    <a:pt x="96" y="24"/>
                  </a:lnTo>
                  <a:lnTo>
                    <a:pt x="96" y="28"/>
                  </a:lnTo>
                  <a:lnTo>
                    <a:pt x="96" y="32"/>
                  </a:lnTo>
                  <a:lnTo>
                    <a:pt x="96" y="34"/>
                  </a:lnTo>
                  <a:lnTo>
                    <a:pt x="94" y="36"/>
                  </a:lnTo>
                  <a:lnTo>
                    <a:pt x="92" y="38"/>
                  </a:lnTo>
                  <a:lnTo>
                    <a:pt x="90" y="40"/>
                  </a:lnTo>
                  <a:lnTo>
                    <a:pt x="92" y="44"/>
                  </a:lnTo>
                  <a:lnTo>
                    <a:pt x="68" y="46"/>
                  </a:lnTo>
                  <a:lnTo>
                    <a:pt x="44" y="56"/>
                  </a:lnTo>
                  <a:lnTo>
                    <a:pt x="40" y="58"/>
                  </a:lnTo>
                  <a:lnTo>
                    <a:pt x="36" y="60"/>
                  </a:lnTo>
                </a:path>
              </a:pathLst>
            </a:custGeom>
            <a:grpFill/>
            <a:ln w="6350">
              <a:noFill/>
              <a:round/>
              <a:headEnd/>
              <a:tailEnd/>
            </a:ln>
          </p:spPr>
          <p:txBody>
            <a:bodyPr/>
            <a:lstStyle/>
            <a:p>
              <a:pPr>
                <a:defRPr/>
              </a:pPr>
              <a:endParaRPr lang="zh-TW" altLang="en-US"/>
            </a:p>
          </p:txBody>
        </p:sp>
        <p:sp>
          <p:nvSpPr>
            <p:cNvPr id="226" name="Freeform 38"/>
            <p:cNvSpPr>
              <a:spLocks/>
            </p:cNvSpPr>
            <p:nvPr/>
          </p:nvSpPr>
          <p:spPr bwMode="gray">
            <a:xfrm>
              <a:off x="988" y="2156"/>
              <a:ext cx="54" cy="42"/>
            </a:xfrm>
            <a:custGeom>
              <a:avLst/>
              <a:gdLst>
                <a:gd name="T0" fmla="*/ 30 w 54"/>
                <a:gd name="T1" fmla="*/ 6 h 42"/>
                <a:gd name="T2" fmla="*/ 20 w 54"/>
                <a:gd name="T3" fmla="*/ 8 h 42"/>
                <a:gd name="T4" fmla="*/ 8 w 54"/>
                <a:gd name="T5" fmla="*/ 16 h 42"/>
                <a:gd name="T6" fmla="*/ 0 w 54"/>
                <a:gd name="T7" fmla="*/ 30 h 42"/>
                <a:gd name="T8" fmla="*/ 2 w 54"/>
                <a:gd name="T9" fmla="*/ 30 h 42"/>
                <a:gd name="T10" fmla="*/ 2 w 54"/>
                <a:gd name="T11" fmla="*/ 28 h 42"/>
                <a:gd name="T12" fmla="*/ 4 w 54"/>
                <a:gd name="T13" fmla="*/ 28 h 42"/>
                <a:gd name="T14" fmla="*/ 6 w 54"/>
                <a:gd name="T15" fmla="*/ 28 h 42"/>
                <a:gd name="T16" fmla="*/ 6 w 54"/>
                <a:gd name="T17" fmla="*/ 28 h 42"/>
                <a:gd name="T18" fmla="*/ 8 w 54"/>
                <a:gd name="T19" fmla="*/ 30 h 42"/>
                <a:gd name="T20" fmla="*/ 8 w 54"/>
                <a:gd name="T21" fmla="*/ 34 h 42"/>
                <a:gd name="T22" fmla="*/ 6 w 54"/>
                <a:gd name="T23" fmla="*/ 40 h 42"/>
                <a:gd name="T24" fmla="*/ 8 w 54"/>
                <a:gd name="T25" fmla="*/ 40 h 42"/>
                <a:gd name="T26" fmla="*/ 12 w 54"/>
                <a:gd name="T27" fmla="*/ 40 h 42"/>
                <a:gd name="T28" fmla="*/ 16 w 54"/>
                <a:gd name="T29" fmla="*/ 40 h 42"/>
                <a:gd name="T30" fmla="*/ 20 w 54"/>
                <a:gd name="T31" fmla="*/ 42 h 42"/>
                <a:gd name="T32" fmla="*/ 22 w 54"/>
                <a:gd name="T33" fmla="*/ 42 h 42"/>
                <a:gd name="T34" fmla="*/ 34 w 54"/>
                <a:gd name="T35" fmla="*/ 34 h 42"/>
                <a:gd name="T36" fmla="*/ 30 w 54"/>
                <a:gd name="T37" fmla="*/ 30 h 42"/>
                <a:gd name="T38" fmla="*/ 36 w 54"/>
                <a:gd name="T39" fmla="*/ 28 h 42"/>
                <a:gd name="T40" fmla="*/ 36 w 54"/>
                <a:gd name="T41" fmla="*/ 28 h 42"/>
                <a:gd name="T42" fmla="*/ 36 w 54"/>
                <a:gd name="T43" fmla="*/ 30 h 42"/>
                <a:gd name="T44" fmla="*/ 36 w 54"/>
                <a:gd name="T45" fmla="*/ 32 h 42"/>
                <a:gd name="T46" fmla="*/ 36 w 54"/>
                <a:gd name="T47" fmla="*/ 32 h 42"/>
                <a:gd name="T48" fmla="*/ 38 w 54"/>
                <a:gd name="T49" fmla="*/ 34 h 42"/>
                <a:gd name="T50" fmla="*/ 40 w 54"/>
                <a:gd name="T51" fmla="*/ 32 h 42"/>
                <a:gd name="T52" fmla="*/ 42 w 54"/>
                <a:gd name="T53" fmla="*/ 32 h 42"/>
                <a:gd name="T54" fmla="*/ 44 w 54"/>
                <a:gd name="T55" fmla="*/ 32 h 42"/>
                <a:gd name="T56" fmla="*/ 46 w 54"/>
                <a:gd name="T57" fmla="*/ 30 h 42"/>
                <a:gd name="T58" fmla="*/ 48 w 54"/>
                <a:gd name="T59" fmla="*/ 28 h 42"/>
                <a:gd name="T60" fmla="*/ 52 w 54"/>
                <a:gd name="T61" fmla="*/ 24 h 42"/>
                <a:gd name="T62" fmla="*/ 50 w 54"/>
                <a:gd name="T63" fmla="*/ 26 h 42"/>
                <a:gd name="T64" fmla="*/ 50 w 54"/>
                <a:gd name="T65" fmla="*/ 26 h 42"/>
                <a:gd name="T66" fmla="*/ 50 w 54"/>
                <a:gd name="T67" fmla="*/ 28 h 42"/>
                <a:gd name="T68" fmla="*/ 52 w 54"/>
                <a:gd name="T69" fmla="*/ 30 h 42"/>
                <a:gd name="T70" fmla="*/ 52 w 54"/>
                <a:gd name="T71" fmla="*/ 30 h 42"/>
                <a:gd name="T72" fmla="*/ 54 w 54"/>
                <a:gd name="T73" fmla="*/ 30 h 42"/>
                <a:gd name="T74" fmla="*/ 54 w 54"/>
                <a:gd name="T75" fmla="*/ 26 h 42"/>
                <a:gd name="T76" fmla="*/ 54 w 54"/>
                <a:gd name="T77" fmla="*/ 26 h 42"/>
                <a:gd name="T78" fmla="*/ 54 w 54"/>
                <a:gd name="T79" fmla="*/ 24 h 42"/>
                <a:gd name="T80" fmla="*/ 52 w 54"/>
                <a:gd name="T81" fmla="*/ 24 h 42"/>
                <a:gd name="T82" fmla="*/ 54 w 54"/>
                <a:gd name="T83" fmla="*/ 22 h 42"/>
                <a:gd name="T84" fmla="*/ 54 w 54"/>
                <a:gd name="T85" fmla="*/ 22 h 42"/>
                <a:gd name="T86" fmla="*/ 54 w 54"/>
                <a:gd name="T87" fmla="*/ 20 h 42"/>
                <a:gd name="T88" fmla="*/ 54 w 54"/>
                <a:gd name="T89" fmla="*/ 20 h 42"/>
                <a:gd name="T90" fmla="*/ 54 w 54"/>
                <a:gd name="T91" fmla="*/ 18 h 42"/>
                <a:gd name="T92" fmla="*/ 52 w 54"/>
                <a:gd name="T93" fmla="*/ 18 h 42"/>
                <a:gd name="T94" fmla="*/ 50 w 54"/>
                <a:gd name="T95" fmla="*/ 18 h 42"/>
                <a:gd name="T96" fmla="*/ 50 w 54"/>
                <a:gd name="T97" fmla="*/ 18 h 42"/>
                <a:gd name="T98" fmla="*/ 50 w 54"/>
                <a:gd name="T99" fmla="*/ 18 h 42"/>
                <a:gd name="T100" fmla="*/ 50 w 54"/>
                <a:gd name="T101" fmla="*/ 18 h 42"/>
                <a:gd name="T102" fmla="*/ 52 w 54"/>
                <a:gd name="T103" fmla="*/ 14 h 42"/>
                <a:gd name="T104" fmla="*/ 44 w 54"/>
                <a:gd name="T105" fmla="*/ 0 h 42"/>
                <a:gd name="T106" fmla="*/ 38 w 54"/>
                <a:gd name="T107" fmla="*/ 4 h 42"/>
                <a:gd name="T108" fmla="*/ 30 w 54"/>
                <a:gd name="T109" fmla="*/ 6 h 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42"/>
                <a:gd name="T167" fmla="*/ 54 w 54"/>
                <a:gd name="T168" fmla="*/ 42 h 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42">
                  <a:moveTo>
                    <a:pt x="30" y="6"/>
                  </a:moveTo>
                  <a:lnTo>
                    <a:pt x="20" y="8"/>
                  </a:lnTo>
                  <a:lnTo>
                    <a:pt x="8" y="16"/>
                  </a:lnTo>
                  <a:lnTo>
                    <a:pt x="0" y="30"/>
                  </a:lnTo>
                  <a:lnTo>
                    <a:pt x="2" y="30"/>
                  </a:lnTo>
                  <a:lnTo>
                    <a:pt x="2" y="28"/>
                  </a:lnTo>
                  <a:lnTo>
                    <a:pt x="4" y="28"/>
                  </a:lnTo>
                  <a:lnTo>
                    <a:pt x="6" y="28"/>
                  </a:lnTo>
                  <a:lnTo>
                    <a:pt x="8" y="30"/>
                  </a:lnTo>
                  <a:lnTo>
                    <a:pt x="8" y="34"/>
                  </a:lnTo>
                  <a:lnTo>
                    <a:pt x="6" y="40"/>
                  </a:lnTo>
                  <a:lnTo>
                    <a:pt x="8" y="40"/>
                  </a:lnTo>
                  <a:lnTo>
                    <a:pt x="12" y="40"/>
                  </a:lnTo>
                  <a:lnTo>
                    <a:pt x="16" y="40"/>
                  </a:lnTo>
                  <a:lnTo>
                    <a:pt x="20" y="42"/>
                  </a:lnTo>
                  <a:lnTo>
                    <a:pt x="22" y="42"/>
                  </a:lnTo>
                  <a:lnTo>
                    <a:pt x="34" y="34"/>
                  </a:lnTo>
                  <a:lnTo>
                    <a:pt x="30" y="30"/>
                  </a:lnTo>
                  <a:lnTo>
                    <a:pt x="36" y="28"/>
                  </a:lnTo>
                  <a:lnTo>
                    <a:pt x="36" y="30"/>
                  </a:lnTo>
                  <a:lnTo>
                    <a:pt x="36" y="32"/>
                  </a:lnTo>
                  <a:lnTo>
                    <a:pt x="38" y="34"/>
                  </a:lnTo>
                  <a:lnTo>
                    <a:pt x="40" y="32"/>
                  </a:lnTo>
                  <a:lnTo>
                    <a:pt x="42" y="32"/>
                  </a:lnTo>
                  <a:lnTo>
                    <a:pt x="44" y="32"/>
                  </a:lnTo>
                  <a:lnTo>
                    <a:pt x="46" y="30"/>
                  </a:lnTo>
                  <a:lnTo>
                    <a:pt x="48" y="28"/>
                  </a:lnTo>
                  <a:lnTo>
                    <a:pt x="52" y="24"/>
                  </a:lnTo>
                  <a:lnTo>
                    <a:pt x="50" y="26"/>
                  </a:lnTo>
                  <a:lnTo>
                    <a:pt x="50" y="28"/>
                  </a:lnTo>
                  <a:lnTo>
                    <a:pt x="52" y="30"/>
                  </a:lnTo>
                  <a:lnTo>
                    <a:pt x="54" y="30"/>
                  </a:lnTo>
                  <a:lnTo>
                    <a:pt x="54" y="26"/>
                  </a:lnTo>
                  <a:lnTo>
                    <a:pt x="54" y="24"/>
                  </a:lnTo>
                  <a:lnTo>
                    <a:pt x="52" y="24"/>
                  </a:lnTo>
                  <a:lnTo>
                    <a:pt x="54" y="22"/>
                  </a:lnTo>
                  <a:lnTo>
                    <a:pt x="54" y="20"/>
                  </a:lnTo>
                  <a:lnTo>
                    <a:pt x="54" y="18"/>
                  </a:lnTo>
                  <a:lnTo>
                    <a:pt x="52" y="18"/>
                  </a:lnTo>
                  <a:lnTo>
                    <a:pt x="50" y="18"/>
                  </a:lnTo>
                  <a:lnTo>
                    <a:pt x="52" y="14"/>
                  </a:lnTo>
                  <a:lnTo>
                    <a:pt x="44" y="0"/>
                  </a:lnTo>
                  <a:lnTo>
                    <a:pt x="38" y="4"/>
                  </a:lnTo>
                  <a:lnTo>
                    <a:pt x="30" y="6"/>
                  </a:lnTo>
                </a:path>
              </a:pathLst>
            </a:custGeom>
            <a:grpFill/>
            <a:ln w="6350">
              <a:noFill/>
              <a:round/>
              <a:headEnd/>
              <a:tailEnd/>
            </a:ln>
          </p:spPr>
          <p:txBody>
            <a:bodyPr/>
            <a:lstStyle/>
            <a:p>
              <a:pPr>
                <a:defRPr/>
              </a:pPr>
              <a:endParaRPr lang="zh-TW" altLang="en-US"/>
            </a:p>
          </p:txBody>
        </p:sp>
        <p:sp>
          <p:nvSpPr>
            <p:cNvPr id="227" name="Freeform 39"/>
            <p:cNvSpPr>
              <a:spLocks/>
            </p:cNvSpPr>
            <p:nvPr/>
          </p:nvSpPr>
          <p:spPr bwMode="gray">
            <a:xfrm>
              <a:off x="856" y="2074"/>
              <a:ext cx="158" cy="182"/>
            </a:xfrm>
            <a:custGeom>
              <a:avLst/>
              <a:gdLst>
                <a:gd name="T0" fmla="*/ 138 w 158"/>
                <a:gd name="T1" fmla="*/ 120 h 182"/>
                <a:gd name="T2" fmla="*/ 140 w 158"/>
                <a:gd name="T3" fmla="*/ 130 h 182"/>
                <a:gd name="T4" fmla="*/ 150 w 158"/>
                <a:gd name="T5" fmla="*/ 144 h 182"/>
                <a:gd name="T6" fmla="*/ 138 w 158"/>
                <a:gd name="T7" fmla="*/ 156 h 182"/>
                <a:gd name="T8" fmla="*/ 122 w 158"/>
                <a:gd name="T9" fmla="*/ 156 h 182"/>
                <a:gd name="T10" fmla="*/ 102 w 158"/>
                <a:gd name="T11" fmla="*/ 158 h 182"/>
                <a:gd name="T12" fmla="*/ 100 w 158"/>
                <a:gd name="T13" fmla="*/ 170 h 182"/>
                <a:gd name="T14" fmla="*/ 90 w 158"/>
                <a:gd name="T15" fmla="*/ 180 h 182"/>
                <a:gd name="T16" fmla="*/ 64 w 158"/>
                <a:gd name="T17" fmla="*/ 164 h 182"/>
                <a:gd name="T18" fmla="*/ 58 w 158"/>
                <a:gd name="T19" fmla="*/ 160 h 182"/>
                <a:gd name="T20" fmla="*/ 52 w 158"/>
                <a:gd name="T21" fmla="*/ 158 h 182"/>
                <a:gd name="T22" fmla="*/ 44 w 158"/>
                <a:gd name="T23" fmla="*/ 152 h 182"/>
                <a:gd name="T24" fmla="*/ 40 w 158"/>
                <a:gd name="T25" fmla="*/ 148 h 182"/>
                <a:gd name="T26" fmla="*/ 36 w 158"/>
                <a:gd name="T27" fmla="*/ 144 h 182"/>
                <a:gd name="T28" fmla="*/ 40 w 158"/>
                <a:gd name="T29" fmla="*/ 94 h 182"/>
                <a:gd name="T30" fmla="*/ 38 w 158"/>
                <a:gd name="T31" fmla="*/ 86 h 182"/>
                <a:gd name="T32" fmla="*/ 32 w 158"/>
                <a:gd name="T33" fmla="*/ 78 h 182"/>
                <a:gd name="T34" fmla="*/ 2 w 158"/>
                <a:gd name="T35" fmla="*/ 60 h 182"/>
                <a:gd name="T36" fmla="*/ 0 w 158"/>
                <a:gd name="T37" fmla="*/ 56 h 182"/>
                <a:gd name="T38" fmla="*/ 4 w 158"/>
                <a:gd name="T39" fmla="*/ 48 h 182"/>
                <a:gd name="T40" fmla="*/ 22 w 158"/>
                <a:gd name="T41" fmla="*/ 36 h 182"/>
                <a:gd name="T42" fmla="*/ 30 w 158"/>
                <a:gd name="T43" fmla="*/ 36 h 182"/>
                <a:gd name="T44" fmla="*/ 44 w 158"/>
                <a:gd name="T45" fmla="*/ 32 h 182"/>
                <a:gd name="T46" fmla="*/ 54 w 158"/>
                <a:gd name="T47" fmla="*/ 28 h 182"/>
                <a:gd name="T48" fmla="*/ 70 w 158"/>
                <a:gd name="T49" fmla="*/ 16 h 182"/>
                <a:gd name="T50" fmla="*/ 80 w 158"/>
                <a:gd name="T51" fmla="*/ 12 h 182"/>
                <a:gd name="T52" fmla="*/ 92 w 158"/>
                <a:gd name="T53" fmla="*/ 4 h 182"/>
                <a:gd name="T54" fmla="*/ 98 w 158"/>
                <a:gd name="T55" fmla="*/ 4 h 182"/>
                <a:gd name="T56" fmla="*/ 106 w 158"/>
                <a:gd name="T57" fmla="*/ 14 h 182"/>
                <a:gd name="T58" fmla="*/ 110 w 158"/>
                <a:gd name="T59" fmla="*/ 18 h 182"/>
                <a:gd name="T60" fmla="*/ 110 w 158"/>
                <a:gd name="T61" fmla="*/ 26 h 182"/>
                <a:gd name="T62" fmla="*/ 118 w 158"/>
                <a:gd name="T63" fmla="*/ 32 h 182"/>
                <a:gd name="T64" fmla="*/ 122 w 158"/>
                <a:gd name="T65" fmla="*/ 40 h 182"/>
                <a:gd name="T66" fmla="*/ 126 w 158"/>
                <a:gd name="T67" fmla="*/ 46 h 182"/>
                <a:gd name="T68" fmla="*/ 134 w 158"/>
                <a:gd name="T69" fmla="*/ 52 h 182"/>
                <a:gd name="T70" fmla="*/ 142 w 158"/>
                <a:gd name="T71" fmla="*/ 56 h 182"/>
                <a:gd name="T72" fmla="*/ 156 w 158"/>
                <a:gd name="T73" fmla="*/ 62 h 182"/>
                <a:gd name="T74" fmla="*/ 158 w 158"/>
                <a:gd name="T75" fmla="*/ 64 h 182"/>
                <a:gd name="T76" fmla="*/ 154 w 158"/>
                <a:gd name="T77" fmla="*/ 78 h 182"/>
                <a:gd name="T78" fmla="*/ 140 w 158"/>
                <a:gd name="T79" fmla="*/ 100 h 182"/>
                <a:gd name="T80" fmla="*/ 134 w 158"/>
                <a:gd name="T81" fmla="*/ 112 h 182"/>
                <a:gd name="T82" fmla="*/ 138 w 158"/>
                <a:gd name="T83" fmla="*/ 110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
                <a:gd name="T127" fmla="*/ 0 h 182"/>
                <a:gd name="T128" fmla="*/ 158 w 158"/>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 h="182">
                  <a:moveTo>
                    <a:pt x="140" y="116"/>
                  </a:moveTo>
                  <a:lnTo>
                    <a:pt x="138" y="118"/>
                  </a:lnTo>
                  <a:lnTo>
                    <a:pt x="138" y="120"/>
                  </a:lnTo>
                  <a:lnTo>
                    <a:pt x="138" y="124"/>
                  </a:lnTo>
                  <a:lnTo>
                    <a:pt x="138" y="130"/>
                  </a:lnTo>
                  <a:lnTo>
                    <a:pt x="140" y="130"/>
                  </a:lnTo>
                  <a:lnTo>
                    <a:pt x="140" y="134"/>
                  </a:lnTo>
                  <a:lnTo>
                    <a:pt x="142" y="136"/>
                  </a:lnTo>
                  <a:lnTo>
                    <a:pt x="150" y="144"/>
                  </a:lnTo>
                  <a:lnTo>
                    <a:pt x="150" y="150"/>
                  </a:lnTo>
                  <a:lnTo>
                    <a:pt x="140" y="156"/>
                  </a:lnTo>
                  <a:lnTo>
                    <a:pt x="138" y="156"/>
                  </a:lnTo>
                  <a:lnTo>
                    <a:pt x="134" y="156"/>
                  </a:lnTo>
                  <a:lnTo>
                    <a:pt x="128" y="156"/>
                  </a:lnTo>
                  <a:lnTo>
                    <a:pt x="122" y="156"/>
                  </a:lnTo>
                  <a:lnTo>
                    <a:pt x="114" y="154"/>
                  </a:lnTo>
                  <a:lnTo>
                    <a:pt x="110" y="154"/>
                  </a:lnTo>
                  <a:lnTo>
                    <a:pt x="102" y="158"/>
                  </a:lnTo>
                  <a:lnTo>
                    <a:pt x="100" y="166"/>
                  </a:lnTo>
                  <a:lnTo>
                    <a:pt x="100" y="168"/>
                  </a:lnTo>
                  <a:lnTo>
                    <a:pt x="100" y="170"/>
                  </a:lnTo>
                  <a:lnTo>
                    <a:pt x="102" y="174"/>
                  </a:lnTo>
                  <a:lnTo>
                    <a:pt x="96" y="182"/>
                  </a:lnTo>
                  <a:lnTo>
                    <a:pt x="90" y="180"/>
                  </a:lnTo>
                  <a:lnTo>
                    <a:pt x="72" y="174"/>
                  </a:lnTo>
                  <a:lnTo>
                    <a:pt x="64" y="164"/>
                  </a:lnTo>
                  <a:lnTo>
                    <a:pt x="64" y="166"/>
                  </a:lnTo>
                  <a:lnTo>
                    <a:pt x="60" y="162"/>
                  </a:lnTo>
                  <a:lnTo>
                    <a:pt x="58" y="160"/>
                  </a:lnTo>
                  <a:lnTo>
                    <a:pt x="54" y="158"/>
                  </a:lnTo>
                  <a:lnTo>
                    <a:pt x="52" y="158"/>
                  </a:lnTo>
                  <a:lnTo>
                    <a:pt x="50" y="156"/>
                  </a:lnTo>
                  <a:lnTo>
                    <a:pt x="46" y="154"/>
                  </a:lnTo>
                  <a:lnTo>
                    <a:pt x="44" y="152"/>
                  </a:lnTo>
                  <a:lnTo>
                    <a:pt x="42" y="150"/>
                  </a:lnTo>
                  <a:lnTo>
                    <a:pt x="40" y="150"/>
                  </a:lnTo>
                  <a:lnTo>
                    <a:pt x="40" y="148"/>
                  </a:lnTo>
                  <a:lnTo>
                    <a:pt x="40" y="146"/>
                  </a:lnTo>
                  <a:lnTo>
                    <a:pt x="38" y="144"/>
                  </a:lnTo>
                  <a:lnTo>
                    <a:pt x="36" y="144"/>
                  </a:lnTo>
                  <a:lnTo>
                    <a:pt x="40" y="140"/>
                  </a:lnTo>
                  <a:lnTo>
                    <a:pt x="40" y="94"/>
                  </a:lnTo>
                  <a:lnTo>
                    <a:pt x="40" y="92"/>
                  </a:lnTo>
                  <a:lnTo>
                    <a:pt x="38" y="90"/>
                  </a:lnTo>
                  <a:lnTo>
                    <a:pt x="38" y="86"/>
                  </a:lnTo>
                  <a:lnTo>
                    <a:pt x="36" y="82"/>
                  </a:lnTo>
                  <a:lnTo>
                    <a:pt x="34" y="80"/>
                  </a:lnTo>
                  <a:lnTo>
                    <a:pt x="32" y="78"/>
                  </a:lnTo>
                  <a:lnTo>
                    <a:pt x="22" y="72"/>
                  </a:lnTo>
                  <a:lnTo>
                    <a:pt x="22" y="68"/>
                  </a:lnTo>
                  <a:lnTo>
                    <a:pt x="2" y="60"/>
                  </a:lnTo>
                  <a:lnTo>
                    <a:pt x="2" y="58"/>
                  </a:lnTo>
                  <a:lnTo>
                    <a:pt x="0" y="56"/>
                  </a:lnTo>
                  <a:lnTo>
                    <a:pt x="0" y="54"/>
                  </a:lnTo>
                  <a:lnTo>
                    <a:pt x="2" y="50"/>
                  </a:lnTo>
                  <a:lnTo>
                    <a:pt x="4" y="48"/>
                  </a:lnTo>
                  <a:lnTo>
                    <a:pt x="14" y="50"/>
                  </a:lnTo>
                  <a:lnTo>
                    <a:pt x="14" y="38"/>
                  </a:lnTo>
                  <a:lnTo>
                    <a:pt x="22" y="36"/>
                  </a:lnTo>
                  <a:lnTo>
                    <a:pt x="26" y="36"/>
                  </a:lnTo>
                  <a:lnTo>
                    <a:pt x="30" y="36"/>
                  </a:lnTo>
                  <a:lnTo>
                    <a:pt x="36" y="34"/>
                  </a:lnTo>
                  <a:lnTo>
                    <a:pt x="44" y="32"/>
                  </a:lnTo>
                  <a:lnTo>
                    <a:pt x="46" y="30"/>
                  </a:lnTo>
                  <a:lnTo>
                    <a:pt x="50" y="28"/>
                  </a:lnTo>
                  <a:lnTo>
                    <a:pt x="54" y="28"/>
                  </a:lnTo>
                  <a:lnTo>
                    <a:pt x="58" y="26"/>
                  </a:lnTo>
                  <a:lnTo>
                    <a:pt x="64" y="28"/>
                  </a:lnTo>
                  <a:lnTo>
                    <a:pt x="70" y="16"/>
                  </a:lnTo>
                  <a:lnTo>
                    <a:pt x="78" y="14"/>
                  </a:lnTo>
                  <a:lnTo>
                    <a:pt x="78" y="12"/>
                  </a:lnTo>
                  <a:lnTo>
                    <a:pt x="80" y="12"/>
                  </a:lnTo>
                  <a:lnTo>
                    <a:pt x="84" y="8"/>
                  </a:lnTo>
                  <a:lnTo>
                    <a:pt x="88" y="6"/>
                  </a:lnTo>
                  <a:lnTo>
                    <a:pt x="92" y="4"/>
                  </a:lnTo>
                  <a:lnTo>
                    <a:pt x="94" y="0"/>
                  </a:lnTo>
                  <a:lnTo>
                    <a:pt x="96" y="2"/>
                  </a:lnTo>
                  <a:lnTo>
                    <a:pt x="98" y="4"/>
                  </a:lnTo>
                  <a:lnTo>
                    <a:pt x="100" y="8"/>
                  </a:lnTo>
                  <a:lnTo>
                    <a:pt x="104" y="10"/>
                  </a:lnTo>
                  <a:lnTo>
                    <a:pt x="106" y="14"/>
                  </a:lnTo>
                  <a:lnTo>
                    <a:pt x="108" y="16"/>
                  </a:lnTo>
                  <a:lnTo>
                    <a:pt x="110" y="16"/>
                  </a:lnTo>
                  <a:lnTo>
                    <a:pt x="110" y="18"/>
                  </a:lnTo>
                  <a:lnTo>
                    <a:pt x="108" y="20"/>
                  </a:lnTo>
                  <a:lnTo>
                    <a:pt x="108" y="24"/>
                  </a:lnTo>
                  <a:lnTo>
                    <a:pt x="110" y="26"/>
                  </a:lnTo>
                  <a:lnTo>
                    <a:pt x="110" y="30"/>
                  </a:lnTo>
                  <a:lnTo>
                    <a:pt x="114" y="32"/>
                  </a:lnTo>
                  <a:lnTo>
                    <a:pt x="118" y="32"/>
                  </a:lnTo>
                  <a:lnTo>
                    <a:pt x="120" y="34"/>
                  </a:lnTo>
                  <a:lnTo>
                    <a:pt x="122" y="38"/>
                  </a:lnTo>
                  <a:lnTo>
                    <a:pt x="122" y="40"/>
                  </a:lnTo>
                  <a:lnTo>
                    <a:pt x="124" y="44"/>
                  </a:lnTo>
                  <a:lnTo>
                    <a:pt x="126" y="46"/>
                  </a:lnTo>
                  <a:lnTo>
                    <a:pt x="128" y="50"/>
                  </a:lnTo>
                  <a:lnTo>
                    <a:pt x="132" y="52"/>
                  </a:lnTo>
                  <a:lnTo>
                    <a:pt x="134" y="52"/>
                  </a:lnTo>
                  <a:lnTo>
                    <a:pt x="136" y="54"/>
                  </a:lnTo>
                  <a:lnTo>
                    <a:pt x="138" y="54"/>
                  </a:lnTo>
                  <a:lnTo>
                    <a:pt x="142" y="56"/>
                  </a:lnTo>
                  <a:lnTo>
                    <a:pt x="146" y="58"/>
                  </a:lnTo>
                  <a:lnTo>
                    <a:pt x="152" y="60"/>
                  </a:lnTo>
                  <a:lnTo>
                    <a:pt x="156" y="62"/>
                  </a:lnTo>
                  <a:lnTo>
                    <a:pt x="158" y="62"/>
                  </a:lnTo>
                  <a:lnTo>
                    <a:pt x="158" y="64"/>
                  </a:lnTo>
                  <a:lnTo>
                    <a:pt x="156" y="68"/>
                  </a:lnTo>
                  <a:lnTo>
                    <a:pt x="156" y="72"/>
                  </a:lnTo>
                  <a:lnTo>
                    <a:pt x="154" y="78"/>
                  </a:lnTo>
                  <a:lnTo>
                    <a:pt x="152" y="90"/>
                  </a:lnTo>
                  <a:lnTo>
                    <a:pt x="140" y="100"/>
                  </a:lnTo>
                  <a:lnTo>
                    <a:pt x="132" y="112"/>
                  </a:lnTo>
                  <a:lnTo>
                    <a:pt x="134" y="112"/>
                  </a:lnTo>
                  <a:lnTo>
                    <a:pt x="136" y="110"/>
                  </a:lnTo>
                  <a:lnTo>
                    <a:pt x="138" y="110"/>
                  </a:lnTo>
                  <a:lnTo>
                    <a:pt x="140" y="112"/>
                  </a:lnTo>
                  <a:lnTo>
                    <a:pt x="140" y="116"/>
                  </a:lnTo>
                </a:path>
              </a:pathLst>
            </a:custGeom>
            <a:grpFill/>
            <a:ln w="6350">
              <a:noFill/>
              <a:round/>
              <a:headEnd/>
              <a:tailEnd/>
            </a:ln>
          </p:spPr>
          <p:txBody>
            <a:bodyPr/>
            <a:lstStyle/>
            <a:p>
              <a:pPr>
                <a:defRPr/>
              </a:pPr>
              <a:endParaRPr lang="zh-TW" altLang="en-US"/>
            </a:p>
          </p:txBody>
        </p:sp>
        <p:sp>
          <p:nvSpPr>
            <p:cNvPr id="228" name="Freeform 40"/>
            <p:cNvSpPr>
              <a:spLocks/>
            </p:cNvSpPr>
            <p:nvPr/>
          </p:nvSpPr>
          <p:spPr bwMode="gray">
            <a:xfrm>
              <a:off x="792" y="2240"/>
              <a:ext cx="40" cy="90"/>
            </a:xfrm>
            <a:custGeom>
              <a:avLst/>
              <a:gdLst>
                <a:gd name="T0" fmla="*/ 6 w 40"/>
                <a:gd name="T1" fmla="*/ 0 h 90"/>
                <a:gd name="T2" fmla="*/ 6 w 40"/>
                <a:gd name="T3" fmla="*/ 32 h 90"/>
                <a:gd name="T4" fmla="*/ 4 w 40"/>
                <a:gd name="T5" fmla="*/ 40 h 90"/>
                <a:gd name="T6" fmla="*/ 4 w 40"/>
                <a:gd name="T7" fmla="*/ 46 h 90"/>
                <a:gd name="T8" fmla="*/ 2 w 40"/>
                <a:gd name="T9" fmla="*/ 52 h 90"/>
                <a:gd name="T10" fmla="*/ 0 w 40"/>
                <a:gd name="T11" fmla="*/ 54 h 90"/>
                <a:gd name="T12" fmla="*/ 0 w 40"/>
                <a:gd name="T13" fmla="*/ 56 h 90"/>
                <a:gd name="T14" fmla="*/ 0 w 40"/>
                <a:gd name="T15" fmla="*/ 60 h 90"/>
                <a:gd name="T16" fmla="*/ 0 w 40"/>
                <a:gd name="T17" fmla="*/ 64 h 90"/>
                <a:gd name="T18" fmla="*/ 2 w 40"/>
                <a:gd name="T19" fmla="*/ 66 h 90"/>
                <a:gd name="T20" fmla="*/ 4 w 40"/>
                <a:gd name="T21" fmla="*/ 68 h 90"/>
                <a:gd name="T22" fmla="*/ 4 w 40"/>
                <a:gd name="T23" fmla="*/ 68 h 90"/>
                <a:gd name="T24" fmla="*/ 4 w 40"/>
                <a:gd name="T25" fmla="*/ 84 h 90"/>
                <a:gd name="T26" fmla="*/ 10 w 40"/>
                <a:gd name="T27" fmla="*/ 88 h 90"/>
                <a:gd name="T28" fmla="*/ 12 w 40"/>
                <a:gd name="T29" fmla="*/ 88 h 90"/>
                <a:gd name="T30" fmla="*/ 14 w 40"/>
                <a:gd name="T31" fmla="*/ 86 h 90"/>
                <a:gd name="T32" fmla="*/ 14 w 40"/>
                <a:gd name="T33" fmla="*/ 86 h 90"/>
                <a:gd name="T34" fmla="*/ 16 w 40"/>
                <a:gd name="T35" fmla="*/ 86 h 90"/>
                <a:gd name="T36" fmla="*/ 16 w 40"/>
                <a:gd name="T37" fmla="*/ 88 h 90"/>
                <a:gd name="T38" fmla="*/ 18 w 40"/>
                <a:gd name="T39" fmla="*/ 90 h 90"/>
                <a:gd name="T40" fmla="*/ 18 w 40"/>
                <a:gd name="T41" fmla="*/ 88 h 90"/>
                <a:gd name="T42" fmla="*/ 18 w 40"/>
                <a:gd name="T43" fmla="*/ 86 h 90"/>
                <a:gd name="T44" fmla="*/ 20 w 40"/>
                <a:gd name="T45" fmla="*/ 82 h 90"/>
                <a:gd name="T46" fmla="*/ 22 w 40"/>
                <a:gd name="T47" fmla="*/ 78 h 90"/>
                <a:gd name="T48" fmla="*/ 24 w 40"/>
                <a:gd name="T49" fmla="*/ 74 h 90"/>
                <a:gd name="T50" fmla="*/ 28 w 40"/>
                <a:gd name="T51" fmla="*/ 74 h 90"/>
                <a:gd name="T52" fmla="*/ 32 w 40"/>
                <a:gd name="T53" fmla="*/ 70 h 90"/>
                <a:gd name="T54" fmla="*/ 26 w 40"/>
                <a:gd name="T55" fmla="*/ 64 h 90"/>
                <a:gd name="T56" fmla="*/ 30 w 40"/>
                <a:gd name="T57" fmla="*/ 60 h 90"/>
                <a:gd name="T58" fmla="*/ 32 w 40"/>
                <a:gd name="T59" fmla="*/ 52 h 90"/>
                <a:gd name="T60" fmla="*/ 32 w 40"/>
                <a:gd name="T61" fmla="*/ 42 h 90"/>
                <a:gd name="T62" fmla="*/ 28 w 40"/>
                <a:gd name="T63" fmla="*/ 32 h 90"/>
                <a:gd name="T64" fmla="*/ 32 w 40"/>
                <a:gd name="T65" fmla="*/ 22 h 90"/>
                <a:gd name="T66" fmla="*/ 34 w 40"/>
                <a:gd name="T67" fmla="*/ 14 h 90"/>
                <a:gd name="T68" fmla="*/ 34 w 40"/>
                <a:gd name="T69" fmla="*/ 14 h 90"/>
                <a:gd name="T70" fmla="*/ 36 w 40"/>
                <a:gd name="T71" fmla="*/ 12 h 90"/>
                <a:gd name="T72" fmla="*/ 38 w 40"/>
                <a:gd name="T73" fmla="*/ 10 h 90"/>
                <a:gd name="T74" fmla="*/ 40 w 40"/>
                <a:gd name="T75" fmla="*/ 8 h 90"/>
                <a:gd name="T76" fmla="*/ 40 w 40"/>
                <a:gd name="T77" fmla="*/ 6 h 90"/>
                <a:gd name="T78" fmla="*/ 40 w 40"/>
                <a:gd name="T79" fmla="*/ 4 h 90"/>
                <a:gd name="T80" fmla="*/ 34 w 40"/>
                <a:gd name="T81" fmla="*/ 2 h 90"/>
                <a:gd name="T82" fmla="*/ 30 w 40"/>
                <a:gd name="T83" fmla="*/ 0 h 90"/>
                <a:gd name="T84" fmla="*/ 28 w 40"/>
                <a:gd name="T85" fmla="*/ 0 h 90"/>
                <a:gd name="T86" fmla="*/ 12 w 40"/>
                <a:gd name="T87" fmla="*/ 2 h 90"/>
                <a:gd name="T88" fmla="*/ 6 w 40"/>
                <a:gd name="T89" fmla="*/ 0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
                <a:gd name="T136" fmla="*/ 0 h 90"/>
                <a:gd name="T137" fmla="*/ 40 w 40"/>
                <a:gd name="T138" fmla="*/ 90 h 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 h="90">
                  <a:moveTo>
                    <a:pt x="6" y="0"/>
                  </a:moveTo>
                  <a:lnTo>
                    <a:pt x="6" y="32"/>
                  </a:lnTo>
                  <a:lnTo>
                    <a:pt x="4" y="40"/>
                  </a:lnTo>
                  <a:lnTo>
                    <a:pt x="4" y="46"/>
                  </a:lnTo>
                  <a:lnTo>
                    <a:pt x="2" y="52"/>
                  </a:lnTo>
                  <a:lnTo>
                    <a:pt x="0" y="54"/>
                  </a:lnTo>
                  <a:lnTo>
                    <a:pt x="0" y="56"/>
                  </a:lnTo>
                  <a:lnTo>
                    <a:pt x="0" y="60"/>
                  </a:lnTo>
                  <a:lnTo>
                    <a:pt x="0" y="64"/>
                  </a:lnTo>
                  <a:lnTo>
                    <a:pt x="2" y="66"/>
                  </a:lnTo>
                  <a:lnTo>
                    <a:pt x="4" y="68"/>
                  </a:lnTo>
                  <a:lnTo>
                    <a:pt x="4" y="84"/>
                  </a:lnTo>
                  <a:lnTo>
                    <a:pt x="10" y="88"/>
                  </a:lnTo>
                  <a:lnTo>
                    <a:pt x="12" y="88"/>
                  </a:lnTo>
                  <a:lnTo>
                    <a:pt x="14" y="86"/>
                  </a:lnTo>
                  <a:lnTo>
                    <a:pt x="16" y="86"/>
                  </a:lnTo>
                  <a:lnTo>
                    <a:pt x="16" y="88"/>
                  </a:lnTo>
                  <a:lnTo>
                    <a:pt x="18" y="90"/>
                  </a:lnTo>
                  <a:lnTo>
                    <a:pt x="18" y="88"/>
                  </a:lnTo>
                  <a:lnTo>
                    <a:pt x="18" y="86"/>
                  </a:lnTo>
                  <a:lnTo>
                    <a:pt x="20" y="82"/>
                  </a:lnTo>
                  <a:lnTo>
                    <a:pt x="22" y="78"/>
                  </a:lnTo>
                  <a:lnTo>
                    <a:pt x="24" y="74"/>
                  </a:lnTo>
                  <a:lnTo>
                    <a:pt x="28" y="74"/>
                  </a:lnTo>
                  <a:lnTo>
                    <a:pt x="32" y="70"/>
                  </a:lnTo>
                  <a:lnTo>
                    <a:pt x="26" y="64"/>
                  </a:lnTo>
                  <a:lnTo>
                    <a:pt x="30" y="60"/>
                  </a:lnTo>
                  <a:lnTo>
                    <a:pt x="32" y="52"/>
                  </a:lnTo>
                  <a:lnTo>
                    <a:pt x="32" y="42"/>
                  </a:lnTo>
                  <a:lnTo>
                    <a:pt x="28" y="32"/>
                  </a:lnTo>
                  <a:lnTo>
                    <a:pt x="32" y="22"/>
                  </a:lnTo>
                  <a:lnTo>
                    <a:pt x="34" y="14"/>
                  </a:lnTo>
                  <a:lnTo>
                    <a:pt x="36" y="12"/>
                  </a:lnTo>
                  <a:lnTo>
                    <a:pt x="38" y="10"/>
                  </a:lnTo>
                  <a:lnTo>
                    <a:pt x="40" y="8"/>
                  </a:lnTo>
                  <a:lnTo>
                    <a:pt x="40" y="6"/>
                  </a:lnTo>
                  <a:lnTo>
                    <a:pt x="40" y="4"/>
                  </a:lnTo>
                  <a:lnTo>
                    <a:pt x="34" y="2"/>
                  </a:lnTo>
                  <a:lnTo>
                    <a:pt x="30" y="0"/>
                  </a:lnTo>
                  <a:lnTo>
                    <a:pt x="28" y="0"/>
                  </a:lnTo>
                  <a:lnTo>
                    <a:pt x="12" y="2"/>
                  </a:lnTo>
                  <a:lnTo>
                    <a:pt x="6" y="0"/>
                  </a:lnTo>
                </a:path>
              </a:pathLst>
            </a:custGeom>
            <a:grpFill/>
            <a:ln w="6350">
              <a:noFill/>
              <a:round/>
              <a:headEnd/>
              <a:tailEnd/>
            </a:ln>
          </p:spPr>
          <p:txBody>
            <a:bodyPr/>
            <a:lstStyle/>
            <a:p>
              <a:pPr>
                <a:defRPr/>
              </a:pPr>
              <a:endParaRPr lang="zh-TW" altLang="en-US"/>
            </a:p>
          </p:txBody>
        </p:sp>
        <p:sp>
          <p:nvSpPr>
            <p:cNvPr id="229" name="Freeform 41"/>
            <p:cNvSpPr>
              <a:spLocks/>
            </p:cNvSpPr>
            <p:nvPr/>
          </p:nvSpPr>
          <p:spPr bwMode="gray">
            <a:xfrm>
              <a:off x="982" y="1986"/>
              <a:ext cx="104" cy="178"/>
            </a:xfrm>
            <a:custGeom>
              <a:avLst/>
              <a:gdLst>
                <a:gd name="T0" fmla="*/ 28 w 104"/>
                <a:gd name="T1" fmla="*/ 148 h 178"/>
                <a:gd name="T2" fmla="*/ 16 w 104"/>
                <a:gd name="T3" fmla="*/ 144 h 178"/>
                <a:gd name="T4" fmla="*/ 6 w 104"/>
                <a:gd name="T5" fmla="*/ 116 h 178"/>
                <a:gd name="T6" fmla="*/ 6 w 104"/>
                <a:gd name="T7" fmla="*/ 112 h 178"/>
                <a:gd name="T8" fmla="*/ 2 w 104"/>
                <a:gd name="T9" fmla="*/ 106 h 178"/>
                <a:gd name="T10" fmla="*/ 10 w 104"/>
                <a:gd name="T11" fmla="*/ 88 h 178"/>
                <a:gd name="T12" fmla="*/ 6 w 104"/>
                <a:gd name="T13" fmla="*/ 86 h 178"/>
                <a:gd name="T14" fmla="*/ 12 w 104"/>
                <a:gd name="T15" fmla="*/ 76 h 178"/>
                <a:gd name="T16" fmla="*/ 18 w 104"/>
                <a:gd name="T17" fmla="*/ 74 h 178"/>
                <a:gd name="T18" fmla="*/ 18 w 104"/>
                <a:gd name="T19" fmla="*/ 66 h 178"/>
                <a:gd name="T20" fmla="*/ 16 w 104"/>
                <a:gd name="T21" fmla="*/ 60 h 178"/>
                <a:gd name="T22" fmla="*/ 18 w 104"/>
                <a:gd name="T23" fmla="*/ 58 h 178"/>
                <a:gd name="T24" fmla="*/ 20 w 104"/>
                <a:gd name="T25" fmla="*/ 54 h 178"/>
                <a:gd name="T26" fmla="*/ 20 w 104"/>
                <a:gd name="T27" fmla="*/ 44 h 178"/>
                <a:gd name="T28" fmla="*/ 30 w 104"/>
                <a:gd name="T29" fmla="*/ 32 h 178"/>
                <a:gd name="T30" fmla="*/ 44 w 104"/>
                <a:gd name="T31" fmla="*/ 26 h 178"/>
                <a:gd name="T32" fmla="*/ 62 w 104"/>
                <a:gd name="T33" fmla="*/ 6 h 178"/>
                <a:gd name="T34" fmla="*/ 76 w 104"/>
                <a:gd name="T35" fmla="*/ 20 h 178"/>
                <a:gd name="T36" fmla="*/ 72 w 104"/>
                <a:gd name="T37" fmla="*/ 24 h 178"/>
                <a:gd name="T38" fmla="*/ 72 w 104"/>
                <a:gd name="T39" fmla="*/ 30 h 178"/>
                <a:gd name="T40" fmla="*/ 72 w 104"/>
                <a:gd name="T41" fmla="*/ 40 h 178"/>
                <a:gd name="T42" fmla="*/ 78 w 104"/>
                <a:gd name="T43" fmla="*/ 40 h 178"/>
                <a:gd name="T44" fmla="*/ 82 w 104"/>
                <a:gd name="T45" fmla="*/ 42 h 178"/>
                <a:gd name="T46" fmla="*/ 74 w 104"/>
                <a:gd name="T47" fmla="*/ 42 h 178"/>
                <a:gd name="T48" fmla="*/ 78 w 104"/>
                <a:gd name="T49" fmla="*/ 50 h 178"/>
                <a:gd name="T50" fmla="*/ 76 w 104"/>
                <a:gd name="T51" fmla="*/ 56 h 178"/>
                <a:gd name="T52" fmla="*/ 72 w 104"/>
                <a:gd name="T53" fmla="*/ 60 h 178"/>
                <a:gd name="T54" fmla="*/ 72 w 104"/>
                <a:gd name="T55" fmla="*/ 66 h 178"/>
                <a:gd name="T56" fmla="*/ 72 w 104"/>
                <a:gd name="T57" fmla="*/ 70 h 178"/>
                <a:gd name="T58" fmla="*/ 66 w 104"/>
                <a:gd name="T59" fmla="*/ 78 h 178"/>
                <a:gd name="T60" fmla="*/ 64 w 104"/>
                <a:gd name="T61" fmla="*/ 88 h 178"/>
                <a:gd name="T62" fmla="*/ 64 w 104"/>
                <a:gd name="T63" fmla="*/ 94 h 178"/>
                <a:gd name="T64" fmla="*/ 80 w 104"/>
                <a:gd name="T65" fmla="*/ 94 h 178"/>
                <a:gd name="T66" fmla="*/ 96 w 104"/>
                <a:gd name="T67" fmla="*/ 110 h 178"/>
                <a:gd name="T68" fmla="*/ 102 w 104"/>
                <a:gd name="T69" fmla="*/ 132 h 178"/>
                <a:gd name="T70" fmla="*/ 96 w 104"/>
                <a:gd name="T71" fmla="*/ 138 h 178"/>
                <a:gd name="T72" fmla="*/ 78 w 104"/>
                <a:gd name="T73" fmla="*/ 158 h 178"/>
                <a:gd name="T74" fmla="*/ 80 w 104"/>
                <a:gd name="T75" fmla="*/ 160 h 178"/>
                <a:gd name="T76" fmla="*/ 78 w 104"/>
                <a:gd name="T77" fmla="*/ 164 h 178"/>
                <a:gd name="T78" fmla="*/ 58 w 104"/>
                <a:gd name="T79" fmla="*/ 170 h 178"/>
                <a:gd name="T80" fmla="*/ 26 w 104"/>
                <a:gd name="T81" fmla="*/ 178 h 178"/>
                <a:gd name="T82" fmla="*/ 28 w 104"/>
                <a:gd name="T83" fmla="*/ 168 h 178"/>
                <a:gd name="T84" fmla="*/ 32 w 104"/>
                <a:gd name="T85" fmla="*/ 150 h 1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
                <a:gd name="T130" fmla="*/ 0 h 178"/>
                <a:gd name="T131" fmla="*/ 104 w 104"/>
                <a:gd name="T132" fmla="*/ 178 h 1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 h="178">
                  <a:moveTo>
                    <a:pt x="32" y="150"/>
                  </a:moveTo>
                  <a:lnTo>
                    <a:pt x="30" y="150"/>
                  </a:lnTo>
                  <a:lnTo>
                    <a:pt x="28" y="148"/>
                  </a:lnTo>
                  <a:lnTo>
                    <a:pt x="24" y="148"/>
                  </a:lnTo>
                  <a:lnTo>
                    <a:pt x="20" y="146"/>
                  </a:lnTo>
                  <a:lnTo>
                    <a:pt x="16" y="144"/>
                  </a:lnTo>
                  <a:lnTo>
                    <a:pt x="12" y="144"/>
                  </a:lnTo>
                  <a:lnTo>
                    <a:pt x="12" y="142"/>
                  </a:lnTo>
                  <a:lnTo>
                    <a:pt x="6" y="116"/>
                  </a:lnTo>
                  <a:lnTo>
                    <a:pt x="8" y="114"/>
                  </a:lnTo>
                  <a:lnTo>
                    <a:pt x="6" y="112"/>
                  </a:lnTo>
                  <a:lnTo>
                    <a:pt x="4" y="108"/>
                  </a:lnTo>
                  <a:lnTo>
                    <a:pt x="2" y="106"/>
                  </a:lnTo>
                  <a:lnTo>
                    <a:pt x="0" y="102"/>
                  </a:lnTo>
                  <a:lnTo>
                    <a:pt x="0" y="98"/>
                  </a:lnTo>
                  <a:lnTo>
                    <a:pt x="10" y="88"/>
                  </a:lnTo>
                  <a:lnTo>
                    <a:pt x="8" y="88"/>
                  </a:lnTo>
                  <a:lnTo>
                    <a:pt x="8" y="86"/>
                  </a:lnTo>
                  <a:lnTo>
                    <a:pt x="6" y="86"/>
                  </a:lnTo>
                  <a:lnTo>
                    <a:pt x="6" y="84"/>
                  </a:lnTo>
                  <a:lnTo>
                    <a:pt x="12" y="76"/>
                  </a:lnTo>
                  <a:lnTo>
                    <a:pt x="16" y="76"/>
                  </a:lnTo>
                  <a:lnTo>
                    <a:pt x="18" y="76"/>
                  </a:lnTo>
                  <a:lnTo>
                    <a:pt x="18" y="74"/>
                  </a:lnTo>
                  <a:lnTo>
                    <a:pt x="18" y="70"/>
                  </a:lnTo>
                  <a:lnTo>
                    <a:pt x="18" y="66"/>
                  </a:lnTo>
                  <a:lnTo>
                    <a:pt x="18" y="62"/>
                  </a:lnTo>
                  <a:lnTo>
                    <a:pt x="16" y="62"/>
                  </a:lnTo>
                  <a:lnTo>
                    <a:pt x="16" y="60"/>
                  </a:lnTo>
                  <a:lnTo>
                    <a:pt x="16" y="58"/>
                  </a:lnTo>
                  <a:lnTo>
                    <a:pt x="18" y="58"/>
                  </a:lnTo>
                  <a:lnTo>
                    <a:pt x="18" y="56"/>
                  </a:lnTo>
                  <a:lnTo>
                    <a:pt x="20" y="56"/>
                  </a:lnTo>
                  <a:lnTo>
                    <a:pt x="20" y="54"/>
                  </a:lnTo>
                  <a:lnTo>
                    <a:pt x="22" y="52"/>
                  </a:lnTo>
                  <a:lnTo>
                    <a:pt x="22" y="48"/>
                  </a:lnTo>
                  <a:lnTo>
                    <a:pt x="20" y="44"/>
                  </a:lnTo>
                  <a:lnTo>
                    <a:pt x="18" y="38"/>
                  </a:lnTo>
                  <a:lnTo>
                    <a:pt x="24" y="34"/>
                  </a:lnTo>
                  <a:lnTo>
                    <a:pt x="30" y="32"/>
                  </a:lnTo>
                  <a:lnTo>
                    <a:pt x="36" y="28"/>
                  </a:lnTo>
                  <a:lnTo>
                    <a:pt x="40" y="32"/>
                  </a:lnTo>
                  <a:lnTo>
                    <a:pt x="44" y="26"/>
                  </a:lnTo>
                  <a:lnTo>
                    <a:pt x="44" y="4"/>
                  </a:lnTo>
                  <a:lnTo>
                    <a:pt x="64" y="0"/>
                  </a:lnTo>
                  <a:lnTo>
                    <a:pt x="62" y="6"/>
                  </a:lnTo>
                  <a:lnTo>
                    <a:pt x="66" y="12"/>
                  </a:lnTo>
                  <a:lnTo>
                    <a:pt x="74" y="14"/>
                  </a:lnTo>
                  <a:lnTo>
                    <a:pt x="76" y="20"/>
                  </a:lnTo>
                  <a:lnTo>
                    <a:pt x="74" y="22"/>
                  </a:lnTo>
                  <a:lnTo>
                    <a:pt x="72" y="24"/>
                  </a:lnTo>
                  <a:lnTo>
                    <a:pt x="72" y="26"/>
                  </a:lnTo>
                  <a:lnTo>
                    <a:pt x="72" y="28"/>
                  </a:lnTo>
                  <a:lnTo>
                    <a:pt x="72" y="30"/>
                  </a:lnTo>
                  <a:lnTo>
                    <a:pt x="72" y="32"/>
                  </a:lnTo>
                  <a:lnTo>
                    <a:pt x="72" y="36"/>
                  </a:lnTo>
                  <a:lnTo>
                    <a:pt x="72" y="40"/>
                  </a:lnTo>
                  <a:lnTo>
                    <a:pt x="74" y="40"/>
                  </a:lnTo>
                  <a:lnTo>
                    <a:pt x="76" y="40"/>
                  </a:lnTo>
                  <a:lnTo>
                    <a:pt x="78" y="40"/>
                  </a:lnTo>
                  <a:lnTo>
                    <a:pt x="82" y="42"/>
                  </a:lnTo>
                  <a:lnTo>
                    <a:pt x="84" y="42"/>
                  </a:lnTo>
                  <a:lnTo>
                    <a:pt x="82" y="42"/>
                  </a:lnTo>
                  <a:lnTo>
                    <a:pt x="80" y="42"/>
                  </a:lnTo>
                  <a:lnTo>
                    <a:pt x="78" y="42"/>
                  </a:lnTo>
                  <a:lnTo>
                    <a:pt x="74" y="42"/>
                  </a:lnTo>
                  <a:lnTo>
                    <a:pt x="74" y="44"/>
                  </a:lnTo>
                  <a:lnTo>
                    <a:pt x="78" y="50"/>
                  </a:lnTo>
                  <a:lnTo>
                    <a:pt x="78" y="52"/>
                  </a:lnTo>
                  <a:lnTo>
                    <a:pt x="78" y="54"/>
                  </a:lnTo>
                  <a:lnTo>
                    <a:pt x="76" y="56"/>
                  </a:lnTo>
                  <a:lnTo>
                    <a:pt x="74" y="58"/>
                  </a:lnTo>
                  <a:lnTo>
                    <a:pt x="72" y="58"/>
                  </a:lnTo>
                  <a:lnTo>
                    <a:pt x="72" y="60"/>
                  </a:lnTo>
                  <a:lnTo>
                    <a:pt x="72" y="62"/>
                  </a:lnTo>
                  <a:lnTo>
                    <a:pt x="72" y="66"/>
                  </a:lnTo>
                  <a:lnTo>
                    <a:pt x="76" y="68"/>
                  </a:lnTo>
                  <a:lnTo>
                    <a:pt x="74" y="68"/>
                  </a:lnTo>
                  <a:lnTo>
                    <a:pt x="72" y="70"/>
                  </a:lnTo>
                  <a:lnTo>
                    <a:pt x="70" y="72"/>
                  </a:lnTo>
                  <a:lnTo>
                    <a:pt x="66" y="76"/>
                  </a:lnTo>
                  <a:lnTo>
                    <a:pt x="66" y="78"/>
                  </a:lnTo>
                  <a:lnTo>
                    <a:pt x="66" y="86"/>
                  </a:lnTo>
                  <a:lnTo>
                    <a:pt x="64" y="88"/>
                  </a:lnTo>
                  <a:lnTo>
                    <a:pt x="64" y="90"/>
                  </a:lnTo>
                  <a:lnTo>
                    <a:pt x="62" y="92"/>
                  </a:lnTo>
                  <a:lnTo>
                    <a:pt x="64" y="94"/>
                  </a:lnTo>
                  <a:lnTo>
                    <a:pt x="66" y="96"/>
                  </a:lnTo>
                  <a:lnTo>
                    <a:pt x="74" y="94"/>
                  </a:lnTo>
                  <a:lnTo>
                    <a:pt x="80" y="94"/>
                  </a:lnTo>
                  <a:lnTo>
                    <a:pt x="88" y="98"/>
                  </a:lnTo>
                  <a:lnTo>
                    <a:pt x="88" y="108"/>
                  </a:lnTo>
                  <a:lnTo>
                    <a:pt x="96" y="110"/>
                  </a:lnTo>
                  <a:lnTo>
                    <a:pt x="100" y="116"/>
                  </a:lnTo>
                  <a:lnTo>
                    <a:pt x="104" y="132"/>
                  </a:lnTo>
                  <a:lnTo>
                    <a:pt x="102" y="132"/>
                  </a:lnTo>
                  <a:lnTo>
                    <a:pt x="102" y="134"/>
                  </a:lnTo>
                  <a:lnTo>
                    <a:pt x="100" y="138"/>
                  </a:lnTo>
                  <a:lnTo>
                    <a:pt x="96" y="138"/>
                  </a:lnTo>
                  <a:lnTo>
                    <a:pt x="88" y="144"/>
                  </a:lnTo>
                  <a:lnTo>
                    <a:pt x="78" y="148"/>
                  </a:lnTo>
                  <a:lnTo>
                    <a:pt x="78" y="158"/>
                  </a:lnTo>
                  <a:lnTo>
                    <a:pt x="80" y="158"/>
                  </a:lnTo>
                  <a:lnTo>
                    <a:pt x="80" y="160"/>
                  </a:lnTo>
                  <a:lnTo>
                    <a:pt x="80" y="162"/>
                  </a:lnTo>
                  <a:lnTo>
                    <a:pt x="80" y="164"/>
                  </a:lnTo>
                  <a:lnTo>
                    <a:pt x="78" y="164"/>
                  </a:lnTo>
                  <a:lnTo>
                    <a:pt x="76" y="164"/>
                  </a:lnTo>
                  <a:lnTo>
                    <a:pt x="70" y="162"/>
                  </a:lnTo>
                  <a:lnTo>
                    <a:pt x="58" y="170"/>
                  </a:lnTo>
                  <a:lnTo>
                    <a:pt x="48" y="172"/>
                  </a:lnTo>
                  <a:lnTo>
                    <a:pt x="36" y="176"/>
                  </a:lnTo>
                  <a:lnTo>
                    <a:pt x="26" y="178"/>
                  </a:lnTo>
                  <a:lnTo>
                    <a:pt x="26" y="176"/>
                  </a:lnTo>
                  <a:lnTo>
                    <a:pt x="26" y="174"/>
                  </a:lnTo>
                  <a:lnTo>
                    <a:pt x="28" y="168"/>
                  </a:lnTo>
                  <a:lnTo>
                    <a:pt x="30" y="162"/>
                  </a:lnTo>
                  <a:lnTo>
                    <a:pt x="30" y="156"/>
                  </a:lnTo>
                  <a:lnTo>
                    <a:pt x="32" y="150"/>
                  </a:lnTo>
                </a:path>
              </a:pathLst>
            </a:custGeom>
            <a:grpFill/>
            <a:ln w="6350">
              <a:noFill/>
              <a:round/>
              <a:headEnd/>
              <a:tailEnd/>
            </a:ln>
          </p:spPr>
          <p:txBody>
            <a:bodyPr/>
            <a:lstStyle/>
            <a:p>
              <a:pPr>
                <a:defRPr/>
              </a:pPr>
              <a:endParaRPr lang="zh-TW" altLang="en-US"/>
            </a:p>
          </p:txBody>
        </p:sp>
        <p:sp>
          <p:nvSpPr>
            <p:cNvPr id="230" name="Freeform 42"/>
            <p:cNvSpPr>
              <a:spLocks/>
            </p:cNvSpPr>
            <p:nvPr/>
          </p:nvSpPr>
          <p:spPr bwMode="gray">
            <a:xfrm>
              <a:off x="958" y="2022"/>
              <a:ext cx="46" cy="62"/>
            </a:xfrm>
            <a:custGeom>
              <a:avLst/>
              <a:gdLst>
                <a:gd name="T0" fmla="*/ 24 w 46"/>
                <a:gd name="T1" fmla="*/ 62 h 62"/>
                <a:gd name="T2" fmla="*/ 22 w 46"/>
                <a:gd name="T3" fmla="*/ 60 h 62"/>
                <a:gd name="T4" fmla="*/ 20 w 46"/>
                <a:gd name="T5" fmla="*/ 60 h 62"/>
                <a:gd name="T6" fmla="*/ 16 w 46"/>
                <a:gd name="T7" fmla="*/ 58 h 62"/>
                <a:gd name="T8" fmla="*/ 14 w 46"/>
                <a:gd name="T9" fmla="*/ 56 h 62"/>
                <a:gd name="T10" fmla="*/ 14 w 46"/>
                <a:gd name="T11" fmla="*/ 54 h 62"/>
                <a:gd name="T12" fmla="*/ 0 w 46"/>
                <a:gd name="T13" fmla="*/ 46 h 62"/>
                <a:gd name="T14" fmla="*/ 6 w 46"/>
                <a:gd name="T15" fmla="*/ 40 h 62"/>
                <a:gd name="T16" fmla="*/ 6 w 46"/>
                <a:gd name="T17" fmla="*/ 38 h 62"/>
                <a:gd name="T18" fmla="*/ 8 w 46"/>
                <a:gd name="T19" fmla="*/ 36 h 62"/>
                <a:gd name="T20" fmla="*/ 8 w 46"/>
                <a:gd name="T21" fmla="*/ 34 h 62"/>
                <a:gd name="T22" fmla="*/ 10 w 46"/>
                <a:gd name="T23" fmla="*/ 30 h 62"/>
                <a:gd name="T24" fmla="*/ 12 w 46"/>
                <a:gd name="T25" fmla="*/ 28 h 62"/>
                <a:gd name="T26" fmla="*/ 12 w 46"/>
                <a:gd name="T27" fmla="*/ 24 h 62"/>
                <a:gd name="T28" fmla="*/ 12 w 46"/>
                <a:gd name="T29" fmla="*/ 22 h 62"/>
                <a:gd name="T30" fmla="*/ 14 w 46"/>
                <a:gd name="T31" fmla="*/ 20 h 62"/>
                <a:gd name="T32" fmla="*/ 16 w 46"/>
                <a:gd name="T33" fmla="*/ 16 h 62"/>
                <a:gd name="T34" fmla="*/ 20 w 46"/>
                <a:gd name="T35" fmla="*/ 10 h 62"/>
                <a:gd name="T36" fmla="*/ 22 w 46"/>
                <a:gd name="T37" fmla="*/ 6 h 62"/>
                <a:gd name="T38" fmla="*/ 28 w 46"/>
                <a:gd name="T39" fmla="*/ 2 h 62"/>
                <a:gd name="T40" fmla="*/ 32 w 46"/>
                <a:gd name="T41" fmla="*/ 0 h 62"/>
                <a:gd name="T42" fmla="*/ 34 w 46"/>
                <a:gd name="T43" fmla="*/ 0 h 62"/>
                <a:gd name="T44" fmla="*/ 36 w 46"/>
                <a:gd name="T45" fmla="*/ 0 h 62"/>
                <a:gd name="T46" fmla="*/ 40 w 46"/>
                <a:gd name="T47" fmla="*/ 0 h 62"/>
                <a:gd name="T48" fmla="*/ 42 w 46"/>
                <a:gd name="T49" fmla="*/ 2 h 62"/>
                <a:gd name="T50" fmla="*/ 42 w 46"/>
                <a:gd name="T51" fmla="*/ 2 h 62"/>
                <a:gd name="T52" fmla="*/ 44 w 46"/>
                <a:gd name="T53" fmla="*/ 6 h 62"/>
                <a:gd name="T54" fmla="*/ 44 w 46"/>
                <a:gd name="T55" fmla="*/ 8 h 62"/>
                <a:gd name="T56" fmla="*/ 46 w 46"/>
                <a:gd name="T57" fmla="*/ 12 h 62"/>
                <a:gd name="T58" fmla="*/ 44 w 46"/>
                <a:gd name="T59" fmla="*/ 18 h 62"/>
                <a:gd name="T60" fmla="*/ 42 w 46"/>
                <a:gd name="T61" fmla="*/ 22 h 62"/>
                <a:gd name="T62" fmla="*/ 42 w 46"/>
                <a:gd name="T63" fmla="*/ 22 h 62"/>
                <a:gd name="T64" fmla="*/ 40 w 46"/>
                <a:gd name="T65" fmla="*/ 22 h 62"/>
                <a:gd name="T66" fmla="*/ 40 w 46"/>
                <a:gd name="T67" fmla="*/ 24 h 62"/>
                <a:gd name="T68" fmla="*/ 40 w 46"/>
                <a:gd name="T69" fmla="*/ 24 h 62"/>
                <a:gd name="T70" fmla="*/ 42 w 46"/>
                <a:gd name="T71" fmla="*/ 26 h 62"/>
                <a:gd name="T72" fmla="*/ 42 w 46"/>
                <a:gd name="T73" fmla="*/ 28 h 62"/>
                <a:gd name="T74" fmla="*/ 42 w 46"/>
                <a:gd name="T75" fmla="*/ 30 h 62"/>
                <a:gd name="T76" fmla="*/ 42 w 46"/>
                <a:gd name="T77" fmla="*/ 34 h 62"/>
                <a:gd name="T78" fmla="*/ 42 w 46"/>
                <a:gd name="T79" fmla="*/ 38 h 62"/>
                <a:gd name="T80" fmla="*/ 42 w 46"/>
                <a:gd name="T81" fmla="*/ 40 h 62"/>
                <a:gd name="T82" fmla="*/ 36 w 46"/>
                <a:gd name="T83" fmla="*/ 40 h 62"/>
                <a:gd name="T84" fmla="*/ 32 w 46"/>
                <a:gd name="T85" fmla="*/ 46 h 62"/>
                <a:gd name="T86" fmla="*/ 32 w 46"/>
                <a:gd name="T87" fmla="*/ 46 h 62"/>
                <a:gd name="T88" fmla="*/ 30 w 46"/>
                <a:gd name="T89" fmla="*/ 48 h 62"/>
                <a:gd name="T90" fmla="*/ 30 w 46"/>
                <a:gd name="T91" fmla="*/ 50 h 62"/>
                <a:gd name="T92" fmla="*/ 34 w 46"/>
                <a:gd name="T93" fmla="*/ 52 h 62"/>
                <a:gd name="T94" fmla="*/ 24 w 46"/>
                <a:gd name="T95" fmla="*/ 62 h 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
                <a:gd name="T145" fmla="*/ 0 h 62"/>
                <a:gd name="T146" fmla="*/ 46 w 46"/>
                <a:gd name="T147" fmla="*/ 62 h 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 h="62">
                  <a:moveTo>
                    <a:pt x="24" y="62"/>
                  </a:moveTo>
                  <a:lnTo>
                    <a:pt x="22" y="60"/>
                  </a:lnTo>
                  <a:lnTo>
                    <a:pt x="20" y="60"/>
                  </a:lnTo>
                  <a:lnTo>
                    <a:pt x="16" y="58"/>
                  </a:lnTo>
                  <a:lnTo>
                    <a:pt x="14" y="56"/>
                  </a:lnTo>
                  <a:lnTo>
                    <a:pt x="14" y="54"/>
                  </a:lnTo>
                  <a:lnTo>
                    <a:pt x="0" y="46"/>
                  </a:lnTo>
                  <a:lnTo>
                    <a:pt x="6" y="40"/>
                  </a:lnTo>
                  <a:lnTo>
                    <a:pt x="6" y="38"/>
                  </a:lnTo>
                  <a:lnTo>
                    <a:pt x="8" y="36"/>
                  </a:lnTo>
                  <a:lnTo>
                    <a:pt x="8" y="34"/>
                  </a:lnTo>
                  <a:lnTo>
                    <a:pt x="10" y="30"/>
                  </a:lnTo>
                  <a:lnTo>
                    <a:pt x="12" y="28"/>
                  </a:lnTo>
                  <a:lnTo>
                    <a:pt x="12" y="24"/>
                  </a:lnTo>
                  <a:lnTo>
                    <a:pt x="12" y="22"/>
                  </a:lnTo>
                  <a:lnTo>
                    <a:pt x="14" y="20"/>
                  </a:lnTo>
                  <a:lnTo>
                    <a:pt x="16" y="16"/>
                  </a:lnTo>
                  <a:lnTo>
                    <a:pt x="20" y="10"/>
                  </a:lnTo>
                  <a:lnTo>
                    <a:pt x="22" y="6"/>
                  </a:lnTo>
                  <a:lnTo>
                    <a:pt x="28" y="2"/>
                  </a:lnTo>
                  <a:lnTo>
                    <a:pt x="32" y="0"/>
                  </a:lnTo>
                  <a:lnTo>
                    <a:pt x="34" y="0"/>
                  </a:lnTo>
                  <a:lnTo>
                    <a:pt x="36" y="0"/>
                  </a:lnTo>
                  <a:lnTo>
                    <a:pt x="40" y="0"/>
                  </a:lnTo>
                  <a:lnTo>
                    <a:pt x="42" y="2"/>
                  </a:lnTo>
                  <a:lnTo>
                    <a:pt x="44" y="6"/>
                  </a:lnTo>
                  <a:lnTo>
                    <a:pt x="44" y="8"/>
                  </a:lnTo>
                  <a:lnTo>
                    <a:pt x="46" y="12"/>
                  </a:lnTo>
                  <a:lnTo>
                    <a:pt x="44" y="18"/>
                  </a:lnTo>
                  <a:lnTo>
                    <a:pt x="42" y="22"/>
                  </a:lnTo>
                  <a:lnTo>
                    <a:pt x="40" y="22"/>
                  </a:lnTo>
                  <a:lnTo>
                    <a:pt x="40" y="24"/>
                  </a:lnTo>
                  <a:lnTo>
                    <a:pt x="42" y="26"/>
                  </a:lnTo>
                  <a:lnTo>
                    <a:pt x="42" y="28"/>
                  </a:lnTo>
                  <a:lnTo>
                    <a:pt x="42" y="30"/>
                  </a:lnTo>
                  <a:lnTo>
                    <a:pt x="42" y="34"/>
                  </a:lnTo>
                  <a:lnTo>
                    <a:pt x="42" y="38"/>
                  </a:lnTo>
                  <a:lnTo>
                    <a:pt x="42" y="40"/>
                  </a:lnTo>
                  <a:lnTo>
                    <a:pt x="36" y="40"/>
                  </a:lnTo>
                  <a:lnTo>
                    <a:pt x="32" y="46"/>
                  </a:lnTo>
                  <a:lnTo>
                    <a:pt x="30" y="48"/>
                  </a:lnTo>
                  <a:lnTo>
                    <a:pt x="30" y="50"/>
                  </a:lnTo>
                  <a:lnTo>
                    <a:pt x="34" y="52"/>
                  </a:lnTo>
                  <a:lnTo>
                    <a:pt x="24" y="62"/>
                  </a:lnTo>
                </a:path>
              </a:pathLst>
            </a:custGeom>
            <a:grpFill/>
            <a:ln w="6350">
              <a:noFill/>
              <a:round/>
              <a:headEnd/>
              <a:tailEnd/>
            </a:ln>
          </p:spPr>
          <p:txBody>
            <a:bodyPr/>
            <a:lstStyle/>
            <a:p>
              <a:pPr>
                <a:defRPr/>
              </a:pPr>
              <a:endParaRPr lang="zh-TW" altLang="en-US"/>
            </a:p>
          </p:txBody>
        </p:sp>
        <p:sp>
          <p:nvSpPr>
            <p:cNvPr id="231" name="Freeform 43"/>
            <p:cNvSpPr>
              <a:spLocks/>
            </p:cNvSpPr>
            <p:nvPr/>
          </p:nvSpPr>
          <p:spPr bwMode="gray">
            <a:xfrm>
              <a:off x="950" y="2068"/>
              <a:ext cx="40" cy="46"/>
            </a:xfrm>
            <a:custGeom>
              <a:avLst/>
              <a:gdLst>
                <a:gd name="T0" fmla="*/ 8 w 40"/>
                <a:gd name="T1" fmla="*/ 0 h 46"/>
                <a:gd name="T2" fmla="*/ 22 w 40"/>
                <a:gd name="T3" fmla="*/ 8 h 46"/>
                <a:gd name="T4" fmla="*/ 22 w 40"/>
                <a:gd name="T5" fmla="*/ 10 h 46"/>
                <a:gd name="T6" fmla="*/ 24 w 40"/>
                <a:gd name="T7" fmla="*/ 12 h 46"/>
                <a:gd name="T8" fmla="*/ 28 w 40"/>
                <a:gd name="T9" fmla="*/ 14 h 46"/>
                <a:gd name="T10" fmla="*/ 30 w 40"/>
                <a:gd name="T11" fmla="*/ 14 h 46"/>
                <a:gd name="T12" fmla="*/ 32 w 40"/>
                <a:gd name="T13" fmla="*/ 16 h 46"/>
                <a:gd name="T14" fmla="*/ 32 w 40"/>
                <a:gd name="T15" fmla="*/ 18 h 46"/>
                <a:gd name="T16" fmla="*/ 32 w 40"/>
                <a:gd name="T17" fmla="*/ 22 h 46"/>
                <a:gd name="T18" fmla="*/ 34 w 40"/>
                <a:gd name="T19" fmla="*/ 24 h 46"/>
                <a:gd name="T20" fmla="*/ 36 w 40"/>
                <a:gd name="T21" fmla="*/ 28 h 46"/>
                <a:gd name="T22" fmla="*/ 38 w 40"/>
                <a:gd name="T23" fmla="*/ 30 h 46"/>
                <a:gd name="T24" fmla="*/ 38 w 40"/>
                <a:gd name="T25" fmla="*/ 30 h 46"/>
                <a:gd name="T26" fmla="*/ 40 w 40"/>
                <a:gd name="T27" fmla="*/ 32 h 46"/>
                <a:gd name="T28" fmla="*/ 38 w 40"/>
                <a:gd name="T29" fmla="*/ 34 h 46"/>
                <a:gd name="T30" fmla="*/ 38 w 40"/>
                <a:gd name="T31" fmla="*/ 34 h 46"/>
                <a:gd name="T32" fmla="*/ 36 w 40"/>
                <a:gd name="T33" fmla="*/ 36 h 46"/>
                <a:gd name="T34" fmla="*/ 36 w 40"/>
                <a:gd name="T35" fmla="*/ 36 h 46"/>
                <a:gd name="T36" fmla="*/ 32 w 40"/>
                <a:gd name="T37" fmla="*/ 38 h 46"/>
                <a:gd name="T38" fmla="*/ 30 w 40"/>
                <a:gd name="T39" fmla="*/ 40 h 46"/>
                <a:gd name="T40" fmla="*/ 30 w 40"/>
                <a:gd name="T41" fmla="*/ 42 h 46"/>
                <a:gd name="T42" fmla="*/ 28 w 40"/>
                <a:gd name="T43" fmla="*/ 44 h 46"/>
                <a:gd name="T44" fmla="*/ 28 w 40"/>
                <a:gd name="T45" fmla="*/ 46 h 46"/>
                <a:gd name="T46" fmla="*/ 26 w 40"/>
                <a:gd name="T47" fmla="*/ 42 h 46"/>
                <a:gd name="T48" fmla="*/ 24 w 40"/>
                <a:gd name="T49" fmla="*/ 38 h 46"/>
                <a:gd name="T50" fmla="*/ 22 w 40"/>
                <a:gd name="T51" fmla="*/ 38 h 46"/>
                <a:gd name="T52" fmla="*/ 20 w 40"/>
                <a:gd name="T53" fmla="*/ 38 h 46"/>
                <a:gd name="T54" fmla="*/ 20 w 40"/>
                <a:gd name="T55" fmla="*/ 36 h 46"/>
                <a:gd name="T56" fmla="*/ 18 w 40"/>
                <a:gd name="T57" fmla="*/ 36 h 46"/>
                <a:gd name="T58" fmla="*/ 16 w 40"/>
                <a:gd name="T59" fmla="*/ 32 h 46"/>
                <a:gd name="T60" fmla="*/ 14 w 40"/>
                <a:gd name="T61" fmla="*/ 28 h 46"/>
                <a:gd name="T62" fmla="*/ 14 w 40"/>
                <a:gd name="T63" fmla="*/ 26 h 46"/>
                <a:gd name="T64" fmla="*/ 16 w 40"/>
                <a:gd name="T65" fmla="*/ 24 h 46"/>
                <a:gd name="T66" fmla="*/ 16 w 40"/>
                <a:gd name="T67" fmla="*/ 22 h 46"/>
                <a:gd name="T68" fmla="*/ 0 w 40"/>
                <a:gd name="T69" fmla="*/ 6 h 46"/>
                <a:gd name="T70" fmla="*/ 2 w 40"/>
                <a:gd name="T71" fmla="*/ 6 h 46"/>
                <a:gd name="T72" fmla="*/ 4 w 40"/>
                <a:gd name="T73" fmla="*/ 4 h 46"/>
                <a:gd name="T74" fmla="*/ 6 w 40"/>
                <a:gd name="T75" fmla="*/ 2 h 46"/>
                <a:gd name="T76" fmla="*/ 8 w 40"/>
                <a:gd name="T77" fmla="*/ 0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
                <a:gd name="T118" fmla="*/ 0 h 46"/>
                <a:gd name="T119" fmla="*/ 40 w 40"/>
                <a:gd name="T120" fmla="*/ 46 h 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 h="46">
                  <a:moveTo>
                    <a:pt x="8" y="0"/>
                  </a:moveTo>
                  <a:lnTo>
                    <a:pt x="22" y="8"/>
                  </a:lnTo>
                  <a:lnTo>
                    <a:pt x="22" y="10"/>
                  </a:lnTo>
                  <a:lnTo>
                    <a:pt x="24" y="12"/>
                  </a:lnTo>
                  <a:lnTo>
                    <a:pt x="28" y="14"/>
                  </a:lnTo>
                  <a:lnTo>
                    <a:pt x="30" y="14"/>
                  </a:lnTo>
                  <a:lnTo>
                    <a:pt x="32" y="16"/>
                  </a:lnTo>
                  <a:lnTo>
                    <a:pt x="32" y="18"/>
                  </a:lnTo>
                  <a:lnTo>
                    <a:pt x="32" y="22"/>
                  </a:lnTo>
                  <a:lnTo>
                    <a:pt x="34" y="24"/>
                  </a:lnTo>
                  <a:lnTo>
                    <a:pt x="36" y="28"/>
                  </a:lnTo>
                  <a:lnTo>
                    <a:pt x="38" y="30"/>
                  </a:lnTo>
                  <a:lnTo>
                    <a:pt x="40" y="32"/>
                  </a:lnTo>
                  <a:lnTo>
                    <a:pt x="38" y="34"/>
                  </a:lnTo>
                  <a:lnTo>
                    <a:pt x="36" y="36"/>
                  </a:lnTo>
                  <a:lnTo>
                    <a:pt x="32" y="38"/>
                  </a:lnTo>
                  <a:lnTo>
                    <a:pt x="30" y="40"/>
                  </a:lnTo>
                  <a:lnTo>
                    <a:pt x="30" y="42"/>
                  </a:lnTo>
                  <a:lnTo>
                    <a:pt x="28" y="44"/>
                  </a:lnTo>
                  <a:lnTo>
                    <a:pt x="28" y="46"/>
                  </a:lnTo>
                  <a:lnTo>
                    <a:pt x="26" y="42"/>
                  </a:lnTo>
                  <a:lnTo>
                    <a:pt x="24" y="38"/>
                  </a:lnTo>
                  <a:lnTo>
                    <a:pt x="22" y="38"/>
                  </a:lnTo>
                  <a:lnTo>
                    <a:pt x="20" y="38"/>
                  </a:lnTo>
                  <a:lnTo>
                    <a:pt x="20" y="36"/>
                  </a:lnTo>
                  <a:lnTo>
                    <a:pt x="18" y="36"/>
                  </a:lnTo>
                  <a:lnTo>
                    <a:pt x="16" y="32"/>
                  </a:lnTo>
                  <a:lnTo>
                    <a:pt x="14" y="28"/>
                  </a:lnTo>
                  <a:lnTo>
                    <a:pt x="14" y="26"/>
                  </a:lnTo>
                  <a:lnTo>
                    <a:pt x="16" y="24"/>
                  </a:lnTo>
                  <a:lnTo>
                    <a:pt x="16" y="22"/>
                  </a:lnTo>
                  <a:lnTo>
                    <a:pt x="0" y="6"/>
                  </a:lnTo>
                  <a:lnTo>
                    <a:pt x="2" y="6"/>
                  </a:lnTo>
                  <a:lnTo>
                    <a:pt x="4" y="4"/>
                  </a:lnTo>
                  <a:lnTo>
                    <a:pt x="6" y="2"/>
                  </a:lnTo>
                  <a:lnTo>
                    <a:pt x="8" y="0"/>
                  </a:lnTo>
                </a:path>
              </a:pathLst>
            </a:custGeom>
            <a:grpFill/>
            <a:ln w="6350">
              <a:noFill/>
              <a:round/>
              <a:headEnd/>
              <a:tailEnd/>
            </a:ln>
          </p:spPr>
          <p:txBody>
            <a:bodyPr/>
            <a:lstStyle/>
            <a:p>
              <a:pPr>
                <a:defRPr/>
              </a:pPr>
              <a:endParaRPr lang="zh-TW" altLang="en-US"/>
            </a:p>
          </p:txBody>
        </p:sp>
        <p:sp>
          <p:nvSpPr>
            <p:cNvPr id="232" name="Freeform 44"/>
            <p:cNvSpPr>
              <a:spLocks/>
            </p:cNvSpPr>
            <p:nvPr/>
          </p:nvSpPr>
          <p:spPr bwMode="gray">
            <a:xfrm>
              <a:off x="978" y="2102"/>
              <a:ext cx="16" cy="26"/>
            </a:xfrm>
            <a:custGeom>
              <a:avLst/>
              <a:gdLst>
                <a:gd name="T0" fmla="*/ 10 w 16"/>
                <a:gd name="T1" fmla="*/ 0 h 26"/>
                <a:gd name="T2" fmla="*/ 10 w 16"/>
                <a:gd name="T3" fmla="*/ 0 h 26"/>
                <a:gd name="T4" fmla="*/ 8 w 16"/>
                <a:gd name="T5" fmla="*/ 0 h 26"/>
                <a:gd name="T6" fmla="*/ 6 w 16"/>
                <a:gd name="T7" fmla="*/ 2 h 26"/>
                <a:gd name="T8" fmla="*/ 4 w 16"/>
                <a:gd name="T9" fmla="*/ 4 h 26"/>
                <a:gd name="T10" fmla="*/ 2 w 16"/>
                <a:gd name="T11" fmla="*/ 6 h 26"/>
                <a:gd name="T12" fmla="*/ 0 w 16"/>
                <a:gd name="T13" fmla="*/ 12 h 26"/>
                <a:gd name="T14" fmla="*/ 0 w 16"/>
                <a:gd name="T15" fmla="*/ 12 h 26"/>
                <a:gd name="T16" fmla="*/ 2 w 16"/>
                <a:gd name="T17" fmla="*/ 14 h 26"/>
                <a:gd name="T18" fmla="*/ 2 w 16"/>
                <a:gd name="T19" fmla="*/ 16 h 26"/>
                <a:gd name="T20" fmla="*/ 6 w 16"/>
                <a:gd name="T21" fmla="*/ 20 h 26"/>
                <a:gd name="T22" fmla="*/ 10 w 16"/>
                <a:gd name="T23" fmla="*/ 24 h 26"/>
                <a:gd name="T24" fmla="*/ 16 w 16"/>
                <a:gd name="T25" fmla="*/ 26 h 26"/>
                <a:gd name="T26" fmla="*/ 10 w 16"/>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6"/>
                <a:gd name="T44" fmla="*/ 16 w 16"/>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6">
                  <a:moveTo>
                    <a:pt x="10" y="0"/>
                  </a:moveTo>
                  <a:lnTo>
                    <a:pt x="10" y="0"/>
                  </a:lnTo>
                  <a:lnTo>
                    <a:pt x="8" y="0"/>
                  </a:lnTo>
                  <a:lnTo>
                    <a:pt x="6" y="2"/>
                  </a:lnTo>
                  <a:lnTo>
                    <a:pt x="4" y="4"/>
                  </a:lnTo>
                  <a:lnTo>
                    <a:pt x="2" y="6"/>
                  </a:lnTo>
                  <a:lnTo>
                    <a:pt x="0" y="12"/>
                  </a:lnTo>
                  <a:lnTo>
                    <a:pt x="2" y="14"/>
                  </a:lnTo>
                  <a:lnTo>
                    <a:pt x="2" y="16"/>
                  </a:lnTo>
                  <a:lnTo>
                    <a:pt x="6" y="20"/>
                  </a:lnTo>
                  <a:lnTo>
                    <a:pt x="10" y="24"/>
                  </a:lnTo>
                  <a:lnTo>
                    <a:pt x="16" y="26"/>
                  </a:lnTo>
                  <a:lnTo>
                    <a:pt x="10" y="0"/>
                  </a:lnTo>
                </a:path>
              </a:pathLst>
            </a:custGeom>
            <a:grpFill/>
            <a:ln w="6350">
              <a:noFill/>
              <a:round/>
              <a:headEnd/>
              <a:tailEnd/>
            </a:ln>
          </p:spPr>
          <p:txBody>
            <a:bodyPr/>
            <a:lstStyle/>
            <a:p>
              <a:pPr>
                <a:defRPr/>
              </a:pPr>
              <a:endParaRPr lang="zh-TW" altLang="en-US"/>
            </a:p>
          </p:txBody>
        </p:sp>
        <p:sp>
          <p:nvSpPr>
            <p:cNvPr id="233" name="Freeform 45"/>
            <p:cNvSpPr>
              <a:spLocks/>
            </p:cNvSpPr>
            <p:nvPr/>
          </p:nvSpPr>
          <p:spPr bwMode="gray">
            <a:xfrm>
              <a:off x="774" y="1980"/>
              <a:ext cx="70" cy="84"/>
            </a:xfrm>
            <a:custGeom>
              <a:avLst/>
              <a:gdLst>
                <a:gd name="T0" fmla="*/ 58 w 70"/>
                <a:gd name="T1" fmla="*/ 30 h 84"/>
                <a:gd name="T2" fmla="*/ 54 w 70"/>
                <a:gd name="T3" fmla="*/ 26 h 84"/>
                <a:gd name="T4" fmla="*/ 54 w 70"/>
                <a:gd name="T5" fmla="*/ 20 h 84"/>
                <a:gd name="T6" fmla="*/ 52 w 70"/>
                <a:gd name="T7" fmla="*/ 18 h 84"/>
                <a:gd name="T8" fmla="*/ 50 w 70"/>
                <a:gd name="T9" fmla="*/ 20 h 84"/>
                <a:gd name="T10" fmla="*/ 46 w 70"/>
                <a:gd name="T11" fmla="*/ 22 h 84"/>
                <a:gd name="T12" fmla="*/ 42 w 70"/>
                <a:gd name="T13" fmla="*/ 18 h 84"/>
                <a:gd name="T14" fmla="*/ 38 w 70"/>
                <a:gd name="T15" fmla="*/ 14 h 84"/>
                <a:gd name="T16" fmla="*/ 40 w 70"/>
                <a:gd name="T17" fmla="*/ 8 h 84"/>
                <a:gd name="T18" fmla="*/ 38 w 70"/>
                <a:gd name="T19" fmla="*/ 0 h 84"/>
                <a:gd name="T20" fmla="*/ 30 w 70"/>
                <a:gd name="T21" fmla="*/ 14 h 84"/>
                <a:gd name="T22" fmla="*/ 32 w 70"/>
                <a:gd name="T23" fmla="*/ 16 h 84"/>
                <a:gd name="T24" fmla="*/ 28 w 70"/>
                <a:gd name="T25" fmla="*/ 22 h 84"/>
                <a:gd name="T26" fmla="*/ 20 w 70"/>
                <a:gd name="T27" fmla="*/ 26 h 84"/>
                <a:gd name="T28" fmla="*/ 2 w 70"/>
                <a:gd name="T29" fmla="*/ 24 h 84"/>
                <a:gd name="T30" fmla="*/ 0 w 70"/>
                <a:gd name="T31" fmla="*/ 26 h 84"/>
                <a:gd name="T32" fmla="*/ 0 w 70"/>
                <a:gd name="T33" fmla="*/ 32 h 84"/>
                <a:gd name="T34" fmla="*/ 4 w 70"/>
                <a:gd name="T35" fmla="*/ 36 h 84"/>
                <a:gd name="T36" fmla="*/ 6 w 70"/>
                <a:gd name="T37" fmla="*/ 36 h 84"/>
                <a:gd name="T38" fmla="*/ 12 w 70"/>
                <a:gd name="T39" fmla="*/ 42 h 84"/>
                <a:gd name="T40" fmla="*/ 16 w 70"/>
                <a:gd name="T41" fmla="*/ 54 h 84"/>
                <a:gd name="T42" fmla="*/ 16 w 70"/>
                <a:gd name="T43" fmla="*/ 58 h 84"/>
                <a:gd name="T44" fmla="*/ 16 w 70"/>
                <a:gd name="T45" fmla="*/ 66 h 84"/>
                <a:gd name="T46" fmla="*/ 16 w 70"/>
                <a:gd name="T47" fmla="*/ 72 h 84"/>
                <a:gd name="T48" fmla="*/ 14 w 70"/>
                <a:gd name="T49" fmla="*/ 74 h 84"/>
                <a:gd name="T50" fmla="*/ 14 w 70"/>
                <a:gd name="T51" fmla="*/ 78 h 84"/>
                <a:gd name="T52" fmla="*/ 16 w 70"/>
                <a:gd name="T53" fmla="*/ 82 h 84"/>
                <a:gd name="T54" fmla="*/ 26 w 70"/>
                <a:gd name="T55" fmla="*/ 84 h 84"/>
                <a:gd name="T56" fmla="*/ 42 w 70"/>
                <a:gd name="T57" fmla="*/ 78 h 84"/>
                <a:gd name="T58" fmla="*/ 62 w 70"/>
                <a:gd name="T59" fmla="*/ 66 h 84"/>
                <a:gd name="T60" fmla="*/ 68 w 70"/>
                <a:gd name="T61" fmla="*/ 56 h 84"/>
                <a:gd name="T62" fmla="*/ 70 w 70"/>
                <a:gd name="T63" fmla="*/ 50 h 84"/>
                <a:gd name="T64" fmla="*/ 68 w 70"/>
                <a:gd name="T65" fmla="*/ 46 h 84"/>
                <a:gd name="T66" fmla="*/ 64 w 70"/>
                <a:gd name="T67" fmla="*/ 38 h 84"/>
                <a:gd name="T68" fmla="*/ 62 w 70"/>
                <a:gd name="T69" fmla="*/ 3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
                <a:gd name="T106" fmla="*/ 0 h 84"/>
                <a:gd name="T107" fmla="*/ 70 w 7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 h="84">
                  <a:moveTo>
                    <a:pt x="62" y="30"/>
                  </a:moveTo>
                  <a:lnTo>
                    <a:pt x="58" y="30"/>
                  </a:lnTo>
                  <a:lnTo>
                    <a:pt x="56" y="28"/>
                  </a:lnTo>
                  <a:lnTo>
                    <a:pt x="54" y="26"/>
                  </a:lnTo>
                  <a:lnTo>
                    <a:pt x="54" y="24"/>
                  </a:lnTo>
                  <a:lnTo>
                    <a:pt x="54" y="20"/>
                  </a:lnTo>
                  <a:lnTo>
                    <a:pt x="52" y="18"/>
                  </a:lnTo>
                  <a:lnTo>
                    <a:pt x="50" y="20"/>
                  </a:lnTo>
                  <a:lnTo>
                    <a:pt x="48" y="22"/>
                  </a:lnTo>
                  <a:lnTo>
                    <a:pt x="46" y="22"/>
                  </a:lnTo>
                  <a:lnTo>
                    <a:pt x="44" y="20"/>
                  </a:lnTo>
                  <a:lnTo>
                    <a:pt x="42" y="18"/>
                  </a:lnTo>
                  <a:lnTo>
                    <a:pt x="40" y="18"/>
                  </a:lnTo>
                  <a:lnTo>
                    <a:pt x="38" y="14"/>
                  </a:lnTo>
                  <a:lnTo>
                    <a:pt x="38" y="12"/>
                  </a:lnTo>
                  <a:lnTo>
                    <a:pt x="40" y="8"/>
                  </a:lnTo>
                  <a:lnTo>
                    <a:pt x="50" y="2"/>
                  </a:lnTo>
                  <a:lnTo>
                    <a:pt x="38" y="0"/>
                  </a:lnTo>
                  <a:lnTo>
                    <a:pt x="30" y="6"/>
                  </a:lnTo>
                  <a:lnTo>
                    <a:pt x="30" y="14"/>
                  </a:lnTo>
                  <a:lnTo>
                    <a:pt x="32" y="14"/>
                  </a:lnTo>
                  <a:lnTo>
                    <a:pt x="32" y="16"/>
                  </a:lnTo>
                  <a:lnTo>
                    <a:pt x="30" y="18"/>
                  </a:lnTo>
                  <a:lnTo>
                    <a:pt x="28" y="22"/>
                  </a:lnTo>
                  <a:lnTo>
                    <a:pt x="24" y="24"/>
                  </a:lnTo>
                  <a:lnTo>
                    <a:pt x="20" y="26"/>
                  </a:lnTo>
                  <a:lnTo>
                    <a:pt x="8" y="22"/>
                  </a:lnTo>
                  <a:lnTo>
                    <a:pt x="2" y="24"/>
                  </a:lnTo>
                  <a:lnTo>
                    <a:pt x="0" y="26"/>
                  </a:lnTo>
                  <a:lnTo>
                    <a:pt x="0" y="30"/>
                  </a:lnTo>
                  <a:lnTo>
                    <a:pt x="0" y="32"/>
                  </a:lnTo>
                  <a:lnTo>
                    <a:pt x="2" y="36"/>
                  </a:lnTo>
                  <a:lnTo>
                    <a:pt x="4" y="36"/>
                  </a:lnTo>
                  <a:lnTo>
                    <a:pt x="6" y="36"/>
                  </a:lnTo>
                  <a:lnTo>
                    <a:pt x="10" y="38"/>
                  </a:lnTo>
                  <a:lnTo>
                    <a:pt x="12" y="42"/>
                  </a:lnTo>
                  <a:lnTo>
                    <a:pt x="14" y="46"/>
                  </a:lnTo>
                  <a:lnTo>
                    <a:pt x="16" y="54"/>
                  </a:lnTo>
                  <a:lnTo>
                    <a:pt x="16" y="58"/>
                  </a:lnTo>
                  <a:lnTo>
                    <a:pt x="16" y="62"/>
                  </a:lnTo>
                  <a:lnTo>
                    <a:pt x="16" y="66"/>
                  </a:lnTo>
                  <a:lnTo>
                    <a:pt x="16" y="70"/>
                  </a:lnTo>
                  <a:lnTo>
                    <a:pt x="16" y="72"/>
                  </a:lnTo>
                  <a:lnTo>
                    <a:pt x="14" y="74"/>
                  </a:lnTo>
                  <a:lnTo>
                    <a:pt x="14" y="76"/>
                  </a:lnTo>
                  <a:lnTo>
                    <a:pt x="14" y="78"/>
                  </a:lnTo>
                  <a:lnTo>
                    <a:pt x="14" y="80"/>
                  </a:lnTo>
                  <a:lnTo>
                    <a:pt x="16" y="82"/>
                  </a:lnTo>
                  <a:lnTo>
                    <a:pt x="20" y="84"/>
                  </a:lnTo>
                  <a:lnTo>
                    <a:pt x="26" y="84"/>
                  </a:lnTo>
                  <a:lnTo>
                    <a:pt x="30" y="82"/>
                  </a:lnTo>
                  <a:lnTo>
                    <a:pt x="42" y="78"/>
                  </a:lnTo>
                  <a:lnTo>
                    <a:pt x="54" y="72"/>
                  </a:lnTo>
                  <a:lnTo>
                    <a:pt x="62" y="66"/>
                  </a:lnTo>
                  <a:lnTo>
                    <a:pt x="66" y="62"/>
                  </a:lnTo>
                  <a:lnTo>
                    <a:pt x="68" y="56"/>
                  </a:lnTo>
                  <a:lnTo>
                    <a:pt x="70" y="52"/>
                  </a:lnTo>
                  <a:lnTo>
                    <a:pt x="70" y="50"/>
                  </a:lnTo>
                  <a:lnTo>
                    <a:pt x="68" y="48"/>
                  </a:lnTo>
                  <a:lnTo>
                    <a:pt x="68" y="46"/>
                  </a:lnTo>
                  <a:lnTo>
                    <a:pt x="66" y="42"/>
                  </a:lnTo>
                  <a:lnTo>
                    <a:pt x="64" y="38"/>
                  </a:lnTo>
                  <a:lnTo>
                    <a:pt x="64" y="34"/>
                  </a:lnTo>
                  <a:lnTo>
                    <a:pt x="62" y="32"/>
                  </a:lnTo>
                  <a:lnTo>
                    <a:pt x="62" y="30"/>
                  </a:lnTo>
                </a:path>
              </a:pathLst>
            </a:custGeom>
            <a:grpFill/>
            <a:ln w="6350">
              <a:noFill/>
              <a:round/>
              <a:headEnd/>
              <a:tailEnd/>
            </a:ln>
          </p:spPr>
          <p:txBody>
            <a:bodyPr/>
            <a:lstStyle/>
            <a:p>
              <a:pPr>
                <a:defRPr/>
              </a:pPr>
              <a:endParaRPr lang="zh-TW" altLang="en-US"/>
            </a:p>
          </p:txBody>
        </p:sp>
        <p:sp>
          <p:nvSpPr>
            <p:cNvPr id="234" name="Freeform 46"/>
            <p:cNvSpPr>
              <a:spLocks/>
            </p:cNvSpPr>
            <p:nvPr/>
          </p:nvSpPr>
          <p:spPr bwMode="gray">
            <a:xfrm>
              <a:off x="834" y="1898"/>
              <a:ext cx="108" cy="200"/>
            </a:xfrm>
            <a:custGeom>
              <a:avLst/>
              <a:gdLst>
                <a:gd name="T0" fmla="*/ 38 w 108"/>
                <a:gd name="T1" fmla="*/ 2 h 200"/>
                <a:gd name="T2" fmla="*/ 32 w 108"/>
                <a:gd name="T3" fmla="*/ 0 h 200"/>
                <a:gd name="T4" fmla="*/ 24 w 108"/>
                <a:gd name="T5" fmla="*/ 2 h 200"/>
                <a:gd name="T6" fmla="*/ 14 w 108"/>
                <a:gd name="T7" fmla="*/ 16 h 200"/>
                <a:gd name="T8" fmla="*/ 16 w 108"/>
                <a:gd name="T9" fmla="*/ 22 h 200"/>
                <a:gd name="T10" fmla="*/ 14 w 108"/>
                <a:gd name="T11" fmla="*/ 32 h 200"/>
                <a:gd name="T12" fmla="*/ 10 w 108"/>
                <a:gd name="T13" fmla="*/ 36 h 200"/>
                <a:gd name="T14" fmla="*/ 6 w 108"/>
                <a:gd name="T15" fmla="*/ 44 h 200"/>
                <a:gd name="T16" fmla="*/ 4 w 108"/>
                <a:gd name="T17" fmla="*/ 52 h 200"/>
                <a:gd name="T18" fmla="*/ 14 w 108"/>
                <a:gd name="T19" fmla="*/ 54 h 200"/>
                <a:gd name="T20" fmla="*/ 12 w 108"/>
                <a:gd name="T21" fmla="*/ 58 h 200"/>
                <a:gd name="T22" fmla="*/ 12 w 108"/>
                <a:gd name="T23" fmla="*/ 64 h 200"/>
                <a:gd name="T24" fmla="*/ 14 w 108"/>
                <a:gd name="T25" fmla="*/ 70 h 200"/>
                <a:gd name="T26" fmla="*/ 24 w 108"/>
                <a:gd name="T27" fmla="*/ 76 h 200"/>
                <a:gd name="T28" fmla="*/ 24 w 108"/>
                <a:gd name="T29" fmla="*/ 82 h 200"/>
                <a:gd name="T30" fmla="*/ 22 w 108"/>
                <a:gd name="T31" fmla="*/ 86 h 200"/>
                <a:gd name="T32" fmla="*/ 18 w 108"/>
                <a:gd name="T33" fmla="*/ 94 h 200"/>
                <a:gd name="T34" fmla="*/ 20 w 108"/>
                <a:gd name="T35" fmla="*/ 98 h 200"/>
                <a:gd name="T36" fmla="*/ 32 w 108"/>
                <a:gd name="T37" fmla="*/ 92 h 200"/>
                <a:gd name="T38" fmla="*/ 36 w 108"/>
                <a:gd name="T39" fmla="*/ 102 h 200"/>
                <a:gd name="T40" fmla="*/ 40 w 108"/>
                <a:gd name="T41" fmla="*/ 114 h 200"/>
                <a:gd name="T42" fmla="*/ 22 w 108"/>
                <a:gd name="T43" fmla="*/ 128 h 200"/>
                <a:gd name="T44" fmla="*/ 28 w 108"/>
                <a:gd name="T45" fmla="*/ 140 h 200"/>
                <a:gd name="T46" fmla="*/ 20 w 108"/>
                <a:gd name="T47" fmla="*/ 154 h 200"/>
                <a:gd name="T48" fmla="*/ 18 w 108"/>
                <a:gd name="T49" fmla="*/ 156 h 200"/>
                <a:gd name="T50" fmla="*/ 18 w 108"/>
                <a:gd name="T51" fmla="*/ 160 h 200"/>
                <a:gd name="T52" fmla="*/ 38 w 108"/>
                <a:gd name="T53" fmla="*/ 164 h 200"/>
                <a:gd name="T54" fmla="*/ 52 w 108"/>
                <a:gd name="T55" fmla="*/ 158 h 200"/>
                <a:gd name="T56" fmla="*/ 52 w 108"/>
                <a:gd name="T57" fmla="*/ 162 h 200"/>
                <a:gd name="T58" fmla="*/ 44 w 108"/>
                <a:gd name="T59" fmla="*/ 166 h 200"/>
                <a:gd name="T60" fmla="*/ 0 w 108"/>
                <a:gd name="T61" fmla="*/ 196 h 200"/>
                <a:gd name="T62" fmla="*/ 28 w 108"/>
                <a:gd name="T63" fmla="*/ 190 h 200"/>
                <a:gd name="T64" fmla="*/ 58 w 108"/>
                <a:gd name="T65" fmla="*/ 188 h 200"/>
                <a:gd name="T66" fmla="*/ 108 w 108"/>
                <a:gd name="T67" fmla="*/ 174 h 200"/>
                <a:gd name="T68" fmla="*/ 98 w 108"/>
                <a:gd name="T69" fmla="*/ 164 h 200"/>
                <a:gd name="T70" fmla="*/ 102 w 108"/>
                <a:gd name="T71" fmla="*/ 158 h 200"/>
                <a:gd name="T72" fmla="*/ 102 w 108"/>
                <a:gd name="T73" fmla="*/ 150 h 200"/>
                <a:gd name="T74" fmla="*/ 100 w 108"/>
                <a:gd name="T75" fmla="*/ 146 h 200"/>
                <a:gd name="T76" fmla="*/ 94 w 108"/>
                <a:gd name="T77" fmla="*/ 140 h 200"/>
                <a:gd name="T78" fmla="*/ 88 w 108"/>
                <a:gd name="T79" fmla="*/ 136 h 200"/>
                <a:gd name="T80" fmla="*/ 84 w 108"/>
                <a:gd name="T81" fmla="*/ 120 h 200"/>
                <a:gd name="T82" fmla="*/ 66 w 108"/>
                <a:gd name="T83" fmla="*/ 100 h 200"/>
                <a:gd name="T84" fmla="*/ 64 w 108"/>
                <a:gd name="T85" fmla="*/ 84 h 200"/>
                <a:gd name="T86" fmla="*/ 56 w 108"/>
                <a:gd name="T87" fmla="*/ 68 h 200"/>
                <a:gd name="T88" fmla="*/ 56 w 108"/>
                <a:gd name="T89" fmla="*/ 44 h 200"/>
                <a:gd name="T90" fmla="*/ 56 w 108"/>
                <a:gd name="T91" fmla="*/ 42 h 200"/>
                <a:gd name="T92" fmla="*/ 52 w 108"/>
                <a:gd name="T93" fmla="*/ 36 h 200"/>
                <a:gd name="T94" fmla="*/ 48 w 108"/>
                <a:gd name="T95" fmla="*/ 34 h 200"/>
                <a:gd name="T96" fmla="*/ 44 w 108"/>
                <a:gd name="T97" fmla="*/ 32 h 200"/>
                <a:gd name="T98" fmla="*/ 36 w 108"/>
                <a:gd name="T99" fmla="*/ 28 h 200"/>
                <a:gd name="T100" fmla="*/ 34 w 108"/>
                <a:gd name="T101" fmla="*/ 26 h 200"/>
                <a:gd name="T102" fmla="*/ 34 w 108"/>
                <a:gd name="T103" fmla="*/ 20 h 200"/>
                <a:gd name="T104" fmla="*/ 38 w 108"/>
                <a:gd name="T105" fmla="*/ 14 h 200"/>
                <a:gd name="T106" fmla="*/ 40 w 108"/>
                <a:gd name="T107" fmla="*/ 8 h 200"/>
                <a:gd name="T108" fmla="*/ 40 w 108"/>
                <a:gd name="T109" fmla="*/ 4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200"/>
                <a:gd name="T167" fmla="*/ 108 w 1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200">
                  <a:moveTo>
                    <a:pt x="40" y="2"/>
                  </a:moveTo>
                  <a:lnTo>
                    <a:pt x="38" y="2"/>
                  </a:lnTo>
                  <a:lnTo>
                    <a:pt x="36" y="2"/>
                  </a:lnTo>
                  <a:lnTo>
                    <a:pt x="32" y="0"/>
                  </a:lnTo>
                  <a:lnTo>
                    <a:pt x="28" y="0"/>
                  </a:lnTo>
                  <a:lnTo>
                    <a:pt x="24" y="2"/>
                  </a:lnTo>
                  <a:lnTo>
                    <a:pt x="14" y="16"/>
                  </a:lnTo>
                  <a:lnTo>
                    <a:pt x="16" y="18"/>
                  </a:lnTo>
                  <a:lnTo>
                    <a:pt x="16" y="22"/>
                  </a:lnTo>
                  <a:lnTo>
                    <a:pt x="16" y="26"/>
                  </a:lnTo>
                  <a:lnTo>
                    <a:pt x="14" y="32"/>
                  </a:lnTo>
                  <a:lnTo>
                    <a:pt x="10" y="36"/>
                  </a:lnTo>
                  <a:lnTo>
                    <a:pt x="8" y="38"/>
                  </a:lnTo>
                  <a:lnTo>
                    <a:pt x="6" y="44"/>
                  </a:lnTo>
                  <a:lnTo>
                    <a:pt x="4" y="48"/>
                  </a:lnTo>
                  <a:lnTo>
                    <a:pt x="4" y="52"/>
                  </a:lnTo>
                  <a:lnTo>
                    <a:pt x="6" y="56"/>
                  </a:lnTo>
                  <a:lnTo>
                    <a:pt x="14" y="54"/>
                  </a:lnTo>
                  <a:lnTo>
                    <a:pt x="14" y="56"/>
                  </a:lnTo>
                  <a:lnTo>
                    <a:pt x="12" y="58"/>
                  </a:lnTo>
                  <a:lnTo>
                    <a:pt x="12" y="60"/>
                  </a:lnTo>
                  <a:lnTo>
                    <a:pt x="12" y="64"/>
                  </a:lnTo>
                  <a:lnTo>
                    <a:pt x="12" y="66"/>
                  </a:lnTo>
                  <a:lnTo>
                    <a:pt x="14" y="70"/>
                  </a:lnTo>
                  <a:lnTo>
                    <a:pt x="16" y="72"/>
                  </a:lnTo>
                  <a:lnTo>
                    <a:pt x="24" y="76"/>
                  </a:lnTo>
                  <a:lnTo>
                    <a:pt x="24" y="80"/>
                  </a:lnTo>
                  <a:lnTo>
                    <a:pt x="24" y="82"/>
                  </a:lnTo>
                  <a:lnTo>
                    <a:pt x="22" y="84"/>
                  </a:lnTo>
                  <a:lnTo>
                    <a:pt x="22" y="86"/>
                  </a:lnTo>
                  <a:lnTo>
                    <a:pt x="20" y="90"/>
                  </a:lnTo>
                  <a:lnTo>
                    <a:pt x="18" y="94"/>
                  </a:lnTo>
                  <a:lnTo>
                    <a:pt x="18" y="96"/>
                  </a:lnTo>
                  <a:lnTo>
                    <a:pt x="20" y="98"/>
                  </a:lnTo>
                  <a:lnTo>
                    <a:pt x="22" y="100"/>
                  </a:lnTo>
                  <a:lnTo>
                    <a:pt x="32" y="92"/>
                  </a:lnTo>
                  <a:lnTo>
                    <a:pt x="44" y="94"/>
                  </a:lnTo>
                  <a:lnTo>
                    <a:pt x="36" y="102"/>
                  </a:lnTo>
                  <a:lnTo>
                    <a:pt x="34" y="114"/>
                  </a:lnTo>
                  <a:lnTo>
                    <a:pt x="40" y="114"/>
                  </a:lnTo>
                  <a:lnTo>
                    <a:pt x="40" y="128"/>
                  </a:lnTo>
                  <a:lnTo>
                    <a:pt x="22" y="128"/>
                  </a:lnTo>
                  <a:lnTo>
                    <a:pt x="22" y="138"/>
                  </a:lnTo>
                  <a:lnTo>
                    <a:pt x="28" y="140"/>
                  </a:lnTo>
                  <a:lnTo>
                    <a:pt x="20" y="152"/>
                  </a:lnTo>
                  <a:lnTo>
                    <a:pt x="20" y="154"/>
                  </a:lnTo>
                  <a:lnTo>
                    <a:pt x="18" y="154"/>
                  </a:lnTo>
                  <a:lnTo>
                    <a:pt x="18" y="156"/>
                  </a:lnTo>
                  <a:lnTo>
                    <a:pt x="18" y="158"/>
                  </a:lnTo>
                  <a:lnTo>
                    <a:pt x="18" y="160"/>
                  </a:lnTo>
                  <a:lnTo>
                    <a:pt x="20" y="160"/>
                  </a:lnTo>
                  <a:lnTo>
                    <a:pt x="38" y="164"/>
                  </a:lnTo>
                  <a:lnTo>
                    <a:pt x="48" y="160"/>
                  </a:lnTo>
                  <a:lnTo>
                    <a:pt x="52" y="158"/>
                  </a:lnTo>
                  <a:lnTo>
                    <a:pt x="52" y="160"/>
                  </a:lnTo>
                  <a:lnTo>
                    <a:pt x="52" y="162"/>
                  </a:lnTo>
                  <a:lnTo>
                    <a:pt x="48" y="164"/>
                  </a:lnTo>
                  <a:lnTo>
                    <a:pt x="44" y="166"/>
                  </a:lnTo>
                  <a:lnTo>
                    <a:pt x="20" y="176"/>
                  </a:lnTo>
                  <a:lnTo>
                    <a:pt x="0" y="196"/>
                  </a:lnTo>
                  <a:lnTo>
                    <a:pt x="10" y="200"/>
                  </a:lnTo>
                  <a:lnTo>
                    <a:pt x="28" y="190"/>
                  </a:lnTo>
                  <a:lnTo>
                    <a:pt x="36" y="188"/>
                  </a:lnTo>
                  <a:lnTo>
                    <a:pt x="58" y="188"/>
                  </a:lnTo>
                  <a:lnTo>
                    <a:pt x="84" y="182"/>
                  </a:lnTo>
                  <a:lnTo>
                    <a:pt x="108" y="174"/>
                  </a:lnTo>
                  <a:lnTo>
                    <a:pt x="96" y="164"/>
                  </a:lnTo>
                  <a:lnTo>
                    <a:pt x="98" y="164"/>
                  </a:lnTo>
                  <a:lnTo>
                    <a:pt x="100" y="162"/>
                  </a:lnTo>
                  <a:lnTo>
                    <a:pt x="102" y="158"/>
                  </a:lnTo>
                  <a:lnTo>
                    <a:pt x="102" y="154"/>
                  </a:lnTo>
                  <a:lnTo>
                    <a:pt x="102" y="150"/>
                  </a:lnTo>
                  <a:lnTo>
                    <a:pt x="102" y="148"/>
                  </a:lnTo>
                  <a:lnTo>
                    <a:pt x="100" y="146"/>
                  </a:lnTo>
                  <a:lnTo>
                    <a:pt x="98" y="142"/>
                  </a:lnTo>
                  <a:lnTo>
                    <a:pt x="94" y="140"/>
                  </a:lnTo>
                  <a:lnTo>
                    <a:pt x="90" y="138"/>
                  </a:lnTo>
                  <a:lnTo>
                    <a:pt x="88" y="136"/>
                  </a:lnTo>
                  <a:lnTo>
                    <a:pt x="86" y="132"/>
                  </a:lnTo>
                  <a:lnTo>
                    <a:pt x="84" y="120"/>
                  </a:lnTo>
                  <a:lnTo>
                    <a:pt x="78" y="108"/>
                  </a:lnTo>
                  <a:lnTo>
                    <a:pt x="66" y="100"/>
                  </a:lnTo>
                  <a:lnTo>
                    <a:pt x="66" y="94"/>
                  </a:lnTo>
                  <a:lnTo>
                    <a:pt x="64" y="84"/>
                  </a:lnTo>
                  <a:lnTo>
                    <a:pt x="60" y="72"/>
                  </a:lnTo>
                  <a:lnTo>
                    <a:pt x="56" y="68"/>
                  </a:lnTo>
                  <a:lnTo>
                    <a:pt x="48" y="62"/>
                  </a:lnTo>
                  <a:lnTo>
                    <a:pt x="56" y="44"/>
                  </a:lnTo>
                  <a:lnTo>
                    <a:pt x="56" y="42"/>
                  </a:lnTo>
                  <a:lnTo>
                    <a:pt x="54" y="38"/>
                  </a:lnTo>
                  <a:lnTo>
                    <a:pt x="52" y="36"/>
                  </a:lnTo>
                  <a:lnTo>
                    <a:pt x="52" y="34"/>
                  </a:lnTo>
                  <a:lnTo>
                    <a:pt x="48" y="34"/>
                  </a:lnTo>
                  <a:lnTo>
                    <a:pt x="46" y="32"/>
                  </a:lnTo>
                  <a:lnTo>
                    <a:pt x="44" y="32"/>
                  </a:lnTo>
                  <a:lnTo>
                    <a:pt x="44" y="30"/>
                  </a:lnTo>
                  <a:lnTo>
                    <a:pt x="36" y="28"/>
                  </a:lnTo>
                  <a:lnTo>
                    <a:pt x="34" y="28"/>
                  </a:lnTo>
                  <a:lnTo>
                    <a:pt x="34" y="26"/>
                  </a:lnTo>
                  <a:lnTo>
                    <a:pt x="34" y="22"/>
                  </a:lnTo>
                  <a:lnTo>
                    <a:pt x="34" y="20"/>
                  </a:lnTo>
                  <a:lnTo>
                    <a:pt x="36" y="16"/>
                  </a:lnTo>
                  <a:lnTo>
                    <a:pt x="38" y="14"/>
                  </a:lnTo>
                  <a:lnTo>
                    <a:pt x="40" y="12"/>
                  </a:lnTo>
                  <a:lnTo>
                    <a:pt x="40" y="8"/>
                  </a:lnTo>
                  <a:lnTo>
                    <a:pt x="42" y="6"/>
                  </a:lnTo>
                  <a:lnTo>
                    <a:pt x="40" y="4"/>
                  </a:lnTo>
                  <a:lnTo>
                    <a:pt x="40" y="2"/>
                  </a:lnTo>
                </a:path>
              </a:pathLst>
            </a:custGeom>
            <a:grpFill/>
            <a:ln w="6350">
              <a:noFill/>
              <a:round/>
              <a:headEnd/>
              <a:tailEnd/>
            </a:ln>
          </p:spPr>
          <p:txBody>
            <a:bodyPr/>
            <a:lstStyle/>
            <a:p>
              <a:pPr>
                <a:defRPr/>
              </a:pPr>
              <a:endParaRPr lang="zh-TW" altLang="en-US"/>
            </a:p>
          </p:txBody>
        </p:sp>
        <p:sp>
          <p:nvSpPr>
            <p:cNvPr id="235" name="Freeform 47"/>
            <p:cNvSpPr>
              <a:spLocks/>
            </p:cNvSpPr>
            <p:nvPr/>
          </p:nvSpPr>
          <p:spPr bwMode="gray">
            <a:xfrm>
              <a:off x="812" y="1980"/>
              <a:ext cx="36" cy="32"/>
            </a:xfrm>
            <a:custGeom>
              <a:avLst/>
              <a:gdLst>
                <a:gd name="T0" fmla="*/ 16 w 36"/>
                <a:gd name="T1" fmla="*/ 0 h 32"/>
                <a:gd name="T2" fmla="*/ 16 w 36"/>
                <a:gd name="T3" fmla="*/ 0 h 32"/>
                <a:gd name="T4" fmla="*/ 18 w 36"/>
                <a:gd name="T5" fmla="*/ 0 h 32"/>
                <a:gd name="T6" fmla="*/ 20 w 36"/>
                <a:gd name="T7" fmla="*/ 0 h 32"/>
                <a:gd name="T8" fmla="*/ 24 w 36"/>
                <a:gd name="T9" fmla="*/ 0 h 32"/>
                <a:gd name="T10" fmla="*/ 28 w 36"/>
                <a:gd name="T11" fmla="*/ 0 h 32"/>
                <a:gd name="T12" fmla="*/ 30 w 36"/>
                <a:gd name="T13" fmla="*/ 2 h 32"/>
                <a:gd name="T14" fmla="*/ 32 w 36"/>
                <a:gd name="T15" fmla="*/ 6 h 32"/>
                <a:gd name="T16" fmla="*/ 32 w 36"/>
                <a:gd name="T17" fmla="*/ 6 h 32"/>
                <a:gd name="T18" fmla="*/ 34 w 36"/>
                <a:gd name="T19" fmla="*/ 8 h 32"/>
                <a:gd name="T20" fmla="*/ 36 w 36"/>
                <a:gd name="T21" fmla="*/ 12 h 32"/>
                <a:gd name="T22" fmla="*/ 36 w 36"/>
                <a:gd name="T23" fmla="*/ 16 h 32"/>
                <a:gd name="T24" fmla="*/ 36 w 36"/>
                <a:gd name="T25" fmla="*/ 22 h 32"/>
                <a:gd name="T26" fmla="*/ 32 w 36"/>
                <a:gd name="T27" fmla="*/ 28 h 32"/>
                <a:gd name="T28" fmla="*/ 32 w 36"/>
                <a:gd name="T29" fmla="*/ 28 h 32"/>
                <a:gd name="T30" fmla="*/ 30 w 36"/>
                <a:gd name="T31" fmla="*/ 30 h 32"/>
                <a:gd name="T32" fmla="*/ 28 w 36"/>
                <a:gd name="T33" fmla="*/ 32 h 32"/>
                <a:gd name="T34" fmla="*/ 26 w 36"/>
                <a:gd name="T35" fmla="*/ 30 h 32"/>
                <a:gd name="T36" fmla="*/ 24 w 36"/>
                <a:gd name="T37" fmla="*/ 30 h 32"/>
                <a:gd name="T38" fmla="*/ 20 w 36"/>
                <a:gd name="T39" fmla="*/ 30 h 32"/>
                <a:gd name="T40" fmla="*/ 18 w 36"/>
                <a:gd name="T41" fmla="*/ 28 h 32"/>
                <a:gd name="T42" fmla="*/ 16 w 36"/>
                <a:gd name="T43" fmla="*/ 26 h 32"/>
                <a:gd name="T44" fmla="*/ 16 w 36"/>
                <a:gd name="T45" fmla="*/ 24 h 32"/>
                <a:gd name="T46" fmla="*/ 16 w 36"/>
                <a:gd name="T47" fmla="*/ 20 h 32"/>
                <a:gd name="T48" fmla="*/ 14 w 36"/>
                <a:gd name="T49" fmla="*/ 18 h 32"/>
                <a:gd name="T50" fmla="*/ 14 w 36"/>
                <a:gd name="T51" fmla="*/ 18 h 32"/>
                <a:gd name="T52" fmla="*/ 14 w 36"/>
                <a:gd name="T53" fmla="*/ 18 h 32"/>
                <a:gd name="T54" fmla="*/ 12 w 36"/>
                <a:gd name="T55" fmla="*/ 20 h 32"/>
                <a:gd name="T56" fmla="*/ 10 w 36"/>
                <a:gd name="T57" fmla="*/ 22 h 32"/>
                <a:gd name="T58" fmla="*/ 8 w 36"/>
                <a:gd name="T59" fmla="*/ 22 h 32"/>
                <a:gd name="T60" fmla="*/ 6 w 36"/>
                <a:gd name="T61" fmla="*/ 20 h 32"/>
                <a:gd name="T62" fmla="*/ 4 w 36"/>
                <a:gd name="T63" fmla="*/ 18 h 32"/>
                <a:gd name="T64" fmla="*/ 2 w 36"/>
                <a:gd name="T65" fmla="*/ 18 h 32"/>
                <a:gd name="T66" fmla="*/ 0 w 36"/>
                <a:gd name="T67" fmla="*/ 14 h 32"/>
                <a:gd name="T68" fmla="*/ 0 w 36"/>
                <a:gd name="T69" fmla="*/ 12 h 32"/>
                <a:gd name="T70" fmla="*/ 2 w 36"/>
                <a:gd name="T71" fmla="*/ 8 h 32"/>
                <a:gd name="T72" fmla="*/ 16 w 36"/>
                <a:gd name="T73" fmla="*/ 0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6"/>
                <a:gd name="T112" fmla="*/ 0 h 32"/>
                <a:gd name="T113" fmla="*/ 36 w 36"/>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6" h="32">
                  <a:moveTo>
                    <a:pt x="16" y="0"/>
                  </a:moveTo>
                  <a:lnTo>
                    <a:pt x="16" y="0"/>
                  </a:lnTo>
                  <a:lnTo>
                    <a:pt x="18" y="0"/>
                  </a:lnTo>
                  <a:lnTo>
                    <a:pt x="20" y="0"/>
                  </a:lnTo>
                  <a:lnTo>
                    <a:pt x="24" y="0"/>
                  </a:lnTo>
                  <a:lnTo>
                    <a:pt x="28" y="0"/>
                  </a:lnTo>
                  <a:lnTo>
                    <a:pt x="30" y="2"/>
                  </a:lnTo>
                  <a:lnTo>
                    <a:pt x="32" y="6"/>
                  </a:lnTo>
                  <a:lnTo>
                    <a:pt x="34" y="8"/>
                  </a:lnTo>
                  <a:lnTo>
                    <a:pt x="36" y="12"/>
                  </a:lnTo>
                  <a:lnTo>
                    <a:pt x="36" y="16"/>
                  </a:lnTo>
                  <a:lnTo>
                    <a:pt x="36" y="22"/>
                  </a:lnTo>
                  <a:lnTo>
                    <a:pt x="32" y="28"/>
                  </a:lnTo>
                  <a:lnTo>
                    <a:pt x="30" y="30"/>
                  </a:lnTo>
                  <a:lnTo>
                    <a:pt x="28" y="32"/>
                  </a:lnTo>
                  <a:lnTo>
                    <a:pt x="26" y="30"/>
                  </a:lnTo>
                  <a:lnTo>
                    <a:pt x="24" y="30"/>
                  </a:lnTo>
                  <a:lnTo>
                    <a:pt x="20" y="30"/>
                  </a:lnTo>
                  <a:lnTo>
                    <a:pt x="18" y="28"/>
                  </a:lnTo>
                  <a:lnTo>
                    <a:pt x="16" y="26"/>
                  </a:lnTo>
                  <a:lnTo>
                    <a:pt x="16" y="24"/>
                  </a:lnTo>
                  <a:lnTo>
                    <a:pt x="16" y="20"/>
                  </a:lnTo>
                  <a:lnTo>
                    <a:pt x="14" y="18"/>
                  </a:lnTo>
                  <a:lnTo>
                    <a:pt x="12" y="20"/>
                  </a:lnTo>
                  <a:lnTo>
                    <a:pt x="10" y="22"/>
                  </a:lnTo>
                  <a:lnTo>
                    <a:pt x="8" y="22"/>
                  </a:lnTo>
                  <a:lnTo>
                    <a:pt x="6" y="20"/>
                  </a:lnTo>
                  <a:lnTo>
                    <a:pt x="4" y="18"/>
                  </a:lnTo>
                  <a:lnTo>
                    <a:pt x="2" y="18"/>
                  </a:lnTo>
                  <a:lnTo>
                    <a:pt x="0" y="14"/>
                  </a:lnTo>
                  <a:lnTo>
                    <a:pt x="0" y="12"/>
                  </a:lnTo>
                  <a:lnTo>
                    <a:pt x="2" y="8"/>
                  </a:lnTo>
                  <a:lnTo>
                    <a:pt x="16" y="0"/>
                  </a:lnTo>
                </a:path>
              </a:pathLst>
            </a:custGeom>
            <a:grpFill/>
            <a:ln w="6350">
              <a:noFill/>
              <a:round/>
              <a:headEnd/>
              <a:tailEnd/>
            </a:ln>
          </p:spPr>
          <p:txBody>
            <a:bodyPr/>
            <a:lstStyle/>
            <a:p>
              <a:pPr>
                <a:defRPr/>
              </a:pPr>
              <a:endParaRPr lang="zh-TW" altLang="en-US"/>
            </a:p>
          </p:txBody>
        </p:sp>
        <p:sp>
          <p:nvSpPr>
            <p:cNvPr id="236" name="Freeform 48"/>
            <p:cNvSpPr>
              <a:spLocks/>
            </p:cNvSpPr>
            <p:nvPr/>
          </p:nvSpPr>
          <p:spPr bwMode="gray">
            <a:xfrm>
              <a:off x="1016" y="1928"/>
              <a:ext cx="36" cy="62"/>
            </a:xfrm>
            <a:custGeom>
              <a:avLst/>
              <a:gdLst>
                <a:gd name="T0" fmla="*/ 30 w 36"/>
                <a:gd name="T1" fmla="*/ 58 h 62"/>
                <a:gd name="T2" fmla="*/ 30 w 36"/>
                <a:gd name="T3" fmla="*/ 46 h 62"/>
                <a:gd name="T4" fmla="*/ 30 w 36"/>
                <a:gd name="T5" fmla="*/ 44 h 62"/>
                <a:gd name="T6" fmla="*/ 30 w 36"/>
                <a:gd name="T7" fmla="*/ 42 h 62"/>
                <a:gd name="T8" fmla="*/ 28 w 36"/>
                <a:gd name="T9" fmla="*/ 38 h 62"/>
                <a:gd name="T10" fmla="*/ 30 w 36"/>
                <a:gd name="T11" fmla="*/ 36 h 62"/>
                <a:gd name="T12" fmla="*/ 30 w 36"/>
                <a:gd name="T13" fmla="*/ 32 h 62"/>
                <a:gd name="T14" fmla="*/ 32 w 36"/>
                <a:gd name="T15" fmla="*/ 30 h 62"/>
                <a:gd name="T16" fmla="*/ 36 w 36"/>
                <a:gd name="T17" fmla="*/ 28 h 62"/>
                <a:gd name="T18" fmla="*/ 36 w 36"/>
                <a:gd name="T19" fmla="*/ 28 h 62"/>
                <a:gd name="T20" fmla="*/ 36 w 36"/>
                <a:gd name="T21" fmla="*/ 24 h 62"/>
                <a:gd name="T22" fmla="*/ 34 w 36"/>
                <a:gd name="T23" fmla="*/ 22 h 62"/>
                <a:gd name="T24" fmla="*/ 34 w 36"/>
                <a:gd name="T25" fmla="*/ 18 h 62"/>
                <a:gd name="T26" fmla="*/ 32 w 36"/>
                <a:gd name="T27" fmla="*/ 16 h 62"/>
                <a:gd name="T28" fmla="*/ 32 w 36"/>
                <a:gd name="T29" fmla="*/ 16 h 62"/>
                <a:gd name="T30" fmla="*/ 30 w 36"/>
                <a:gd name="T31" fmla="*/ 12 h 62"/>
                <a:gd name="T32" fmla="*/ 30 w 36"/>
                <a:gd name="T33" fmla="*/ 8 h 62"/>
                <a:gd name="T34" fmla="*/ 30 w 36"/>
                <a:gd name="T35" fmla="*/ 4 h 62"/>
                <a:gd name="T36" fmla="*/ 28 w 36"/>
                <a:gd name="T37" fmla="*/ 0 h 62"/>
                <a:gd name="T38" fmla="*/ 28 w 36"/>
                <a:gd name="T39" fmla="*/ 0 h 62"/>
                <a:gd name="T40" fmla="*/ 24 w 36"/>
                <a:gd name="T41" fmla="*/ 0 h 62"/>
                <a:gd name="T42" fmla="*/ 2 w 36"/>
                <a:gd name="T43" fmla="*/ 20 h 62"/>
                <a:gd name="T44" fmla="*/ 2 w 36"/>
                <a:gd name="T45" fmla="*/ 22 h 62"/>
                <a:gd name="T46" fmla="*/ 0 w 36"/>
                <a:gd name="T47" fmla="*/ 26 h 62"/>
                <a:gd name="T48" fmla="*/ 0 w 36"/>
                <a:gd name="T49" fmla="*/ 32 h 62"/>
                <a:gd name="T50" fmla="*/ 0 w 36"/>
                <a:gd name="T51" fmla="*/ 36 h 62"/>
                <a:gd name="T52" fmla="*/ 2 w 36"/>
                <a:gd name="T53" fmla="*/ 40 h 62"/>
                <a:gd name="T54" fmla="*/ 2 w 36"/>
                <a:gd name="T55" fmla="*/ 44 h 62"/>
                <a:gd name="T56" fmla="*/ 2 w 36"/>
                <a:gd name="T57" fmla="*/ 46 h 62"/>
                <a:gd name="T58" fmla="*/ 10 w 36"/>
                <a:gd name="T59" fmla="*/ 54 h 62"/>
                <a:gd name="T60" fmla="*/ 10 w 36"/>
                <a:gd name="T61" fmla="*/ 62 h 62"/>
                <a:gd name="T62" fmla="*/ 30 w 36"/>
                <a:gd name="T63" fmla="*/ 58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
                <a:gd name="T97" fmla="*/ 0 h 62"/>
                <a:gd name="T98" fmla="*/ 36 w 36"/>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 h="62">
                  <a:moveTo>
                    <a:pt x="30" y="58"/>
                  </a:moveTo>
                  <a:lnTo>
                    <a:pt x="30" y="46"/>
                  </a:lnTo>
                  <a:lnTo>
                    <a:pt x="30" y="44"/>
                  </a:lnTo>
                  <a:lnTo>
                    <a:pt x="30" y="42"/>
                  </a:lnTo>
                  <a:lnTo>
                    <a:pt x="28" y="38"/>
                  </a:lnTo>
                  <a:lnTo>
                    <a:pt x="30" y="36"/>
                  </a:lnTo>
                  <a:lnTo>
                    <a:pt x="30" y="32"/>
                  </a:lnTo>
                  <a:lnTo>
                    <a:pt x="32" y="30"/>
                  </a:lnTo>
                  <a:lnTo>
                    <a:pt x="36" y="28"/>
                  </a:lnTo>
                  <a:lnTo>
                    <a:pt x="36" y="24"/>
                  </a:lnTo>
                  <a:lnTo>
                    <a:pt x="34" y="22"/>
                  </a:lnTo>
                  <a:lnTo>
                    <a:pt x="34" y="18"/>
                  </a:lnTo>
                  <a:lnTo>
                    <a:pt x="32" y="16"/>
                  </a:lnTo>
                  <a:lnTo>
                    <a:pt x="30" y="12"/>
                  </a:lnTo>
                  <a:lnTo>
                    <a:pt x="30" y="8"/>
                  </a:lnTo>
                  <a:lnTo>
                    <a:pt x="30" y="4"/>
                  </a:lnTo>
                  <a:lnTo>
                    <a:pt x="28" y="0"/>
                  </a:lnTo>
                  <a:lnTo>
                    <a:pt x="24" y="0"/>
                  </a:lnTo>
                  <a:lnTo>
                    <a:pt x="2" y="20"/>
                  </a:lnTo>
                  <a:lnTo>
                    <a:pt x="2" y="22"/>
                  </a:lnTo>
                  <a:lnTo>
                    <a:pt x="0" y="26"/>
                  </a:lnTo>
                  <a:lnTo>
                    <a:pt x="0" y="32"/>
                  </a:lnTo>
                  <a:lnTo>
                    <a:pt x="0" y="36"/>
                  </a:lnTo>
                  <a:lnTo>
                    <a:pt x="2" y="40"/>
                  </a:lnTo>
                  <a:lnTo>
                    <a:pt x="2" y="44"/>
                  </a:lnTo>
                  <a:lnTo>
                    <a:pt x="2" y="46"/>
                  </a:lnTo>
                  <a:lnTo>
                    <a:pt x="10" y="54"/>
                  </a:lnTo>
                  <a:lnTo>
                    <a:pt x="10" y="62"/>
                  </a:lnTo>
                  <a:lnTo>
                    <a:pt x="30" y="58"/>
                  </a:lnTo>
                </a:path>
              </a:pathLst>
            </a:custGeom>
            <a:grpFill/>
            <a:ln w="6350">
              <a:noFill/>
              <a:round/>
              <a:headEnd/>
              <a:tailEnd/>
            </a:ln>
          </p:spPr>
          <p:txBody>
            <a:bodyPr/>
            <a:lstStyle/>
            <a:p>
              <a:pPr>
                <a:defRPr/>
              </a:pPr>
              <a:endParaRPr lang="zh-TW" altLang="en-US"/>
            </a:p>
          </p:txBody>
        </p:sp>
        <p:sp>
          <p:nvSpPr>
            <p:cNvPr id="237" name="Freeform 49"/>
            <p:cNvSpPr>
              <a:spLocks/>
            </p:cNvSpPr>
            <p:nvPr/>
          </p:nvSpPr>
          <p:spPr bwMode="gray">
            <a:xfrm>
              <a:off x="1066" y="1590"/>
              <a:ext cx="168" cy="390"/>
            </a:xfrm>
            <a:custGeom>
              <a:avLst/>
              <a:gdLst>
                <a:gd name="T0" fmla="*/ 0 w 168"/>
                <a:gd name="T1" fmla="*/ 286 h 390"/>
                <a:gd name="T2" fmla="*/ 0 w 168"/>
                <a:gd name="T3" fmla="*/ 300 h 390"/>
                <a:gd name="T4" fmla="*/ 0 w 168"/>
                <a:gd name="T5" fmla="*/ 312 h 390"/>
                <a:gd name="T6" fmla="*/ 0 w 168"/>
                <a:gd name="T7" fmla="*/ 322 h 390"/>
                <a:gd name="T8" fmla="*/ 16 w 168"/>
                <a:gd name="T9" fmla="*/ 388 h 390"/>
                <a:gd name="T10" fmla="*/ 38 w 168"/>
                <a:gd name="T11" fmla="*/ 382 h 390"/>
                <a:gd name="T12" fmla="*/ 50 w 168"/>
                <a:gd name="T13" fmla="*/ 372 h 390"/>
                <a:gd name="T14" fmla="*/ 60 w 168"/>
                <a:gd name="T15" fmla="*/ 360 h 390"/>
                <a:gd name="T16" fmla="*/ 66 w 168"/>
                <a:gd name="T17" fmla="*/ 328 h 390"/>
                <a:gd name="T18" fmla="*/ 88 w 168"/>
                <a:gd name="T19" fmla="*/ 296 h 390"/>
                <a:gd name="T20" fmla="*/ 94 w 168"/>
                <a:gd name="T21" fmla="*/ 282 h 390"/>
                <a:gd name="T22" fmla="*/ 92 w 168"/>
                <a:gd name="T23" fmla="*/ 272 h 390"/>
                <a:gd name="T24" fmla="*/ 82 w 168"/>
                <a:gd name="T25" fmla="*/ 264 h 390"/>
                <a:gd name="T26" fmla="*/ 76 w 168"/>
                <a:gd name="T27" fmla="*/ 262 h 390"/>
                <a:gd name="T28" fmla="*/ 78 w 168"/>
                <a:gd name="T29" fmla="*/ 230 h 390"/>
                <a:gd name="T30" fmla="*/ 78 w 168"/>
                <a:gd name="T31" fmla="*/ 232 h 390"/>
                <a:gd name="T32" fmla="*/ 80 w 168"/>
                <a:gd name="T33" fmla="*/ 218 h 390"/>
                <a:gd name="T34" fmla="*/ 86 w 168"/>
                <a:gd name="T35" fmla="*/ 204 h 390"/>
                <a:gd name="T36" fmla="*/ 94 w 168"/>
                <a:gd name="T37" fmla="*/ 194 h 390"/>
                <a:gd name="T38" fmla="*/ 106 w 168"/>
                <a:gd name="T39" fmla="*/ 184 h 390"/>
                <a:gd name="T40" fmla="*/ 116 w 168"/>
                <a:gd name="T41" fmla="*/ 176 h 390"/>
                <a:gd name="T42" fmla="*/ 122 w 168"/>
                <a:gd name="T43" fmla="*/ 158 h 390"/>
                <a:gd name="T44" fmla="*/ 122 w 168"/>
                <a:gd name="T45" fmla="*/ 140 h 390"/>
                <a:gd name="T46" fmla="*/ 156 w 168"/>
                <a:gd name="T47" fmla="*/ 118 h 390"/>
                <a:gd name="T48" fmla="*/ 168 w 168"/>
                <a:gd name="T49" fmla="*/ 118 h 390"/>
                <a:gd name="T50" fmla="*/ 162 w 168"/>
                <a:gd name="T51" fmla="*/ 106 h 390"/>
                <a:gd name="T52" fmla="*/ 152 w 168"/>
                <a:gd name="T53" fmla="*/ 80 h 390"/>
                <a:gd name="T54" fmla="*/ 152 w 168"/>
                <a:gd name="T55" fmla="*/ 72 h 390"/>
                <a:gd name="T56" fmla="*/ 156 w 168"/>
                <a:gd name="T57" fmla="*/ 68 h 390"/>
                <a:gd name="T58" fmla="*/ 156 w 168"/>
                <a:gd name="T59" fmla="*/ 56 h 390"/>
                <a:gd name="T60" fmla="*/ 140 w 168"/>
                <a:gd name="T61" fmla="*/ 38 h 390"/>
                <a:gd name="T62" fmla="*/ 130 w 168"/>
                <a:gd name="T63" fmla="*/ 24 h 390"/>
                <a:gd name="T64" fmla="*/ 122 w 168"/>
                <a:gd name="T65" fmla="*/ 20 h 390"/>
                <a:gd name="T66" fmla="*/ 114 w 168"/>
                <a:gd name="T67" fmla="*/ 4 h 390"/>
                <a:gd name="T68" fmla="*/ 102 w 168"/>
                <a:gd name="T69" fmla="*/ 14 h 390"/>
                <a:gd name="T70" fmla="*/ 92 w 168"/>
                <a:gd name="T71" fmla="*/ 24 h 390"/>
                <a:gd name="T72" fmla="*/ 86 w 168"/>
                <a:gd name="T73" fmla="*/ 32 h 390"/>
                <a:gd name="T74" fmla="*/ 80 w 168"/>
                <a:gd name="T75" fmla="*/ 44 h 390"/>
                <a:gd name="T76" fmla="*/ 76 w 168"/>
                <a:gd name="T77" fmla="*/ 56 h 390"/>
                <a:gd name="T78" fmla="*/ 70 w 168"/>
                <a:gd name="T79" fmla="*/ 82 h 390"/>
                <a:gd name="T80" fmla="*/ 64 w 168"/>
                <a:gd name="T81" fmla="*/ 92 h 390"/>
                <a:gd name="T82" fmla="*/ 54 w 168"/>
                <a:gd name="T83" fmla="*/ 104 h 390"/>
                <a:gd name="T84" fmla="*/ 46 w 168"/>
                <a:gd name="T85" fmla="*/ 122 h 390"/>
                <a:gd name="T86" fmla="*/ 12 w 168"/>
                <a:gd name="T87" fmla="*/ 178 h 390"/>
                <a:gd name="T88" fmla="*/ 14 w 168"/>
                <a:gd name="T89" fmla="*/ 260 h 390"/>
                <a:gd name="T90" fmla="*/ 14 w 168"/>
                <a:gd name="T91" fmla="*/ 266 h 390"/>
                <a:gd name="T92" fmla="*/ 8 w 168"/>
                <a:gd name="T93" fmla="*/ 278 h 3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8"/>
                <a:gd name="T142" fmla="*/ 0 h 390"/>
                <a:gd name="T143" fmla="*/ 168 w 168"/>
                <a:gd name="T144" fmla="*/ 390 h 3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8" h="390">
                  <a:moveTo>
                    <a:pt x="0" y="280"/>
                  </a:moveTo>
                  <a:lnTo>
                    <a:pt x="0" y="282"/>
                  </a:lnTo>
                  <a:lnTo>
                    <a:pt x="0" y="286"/>
                  </a:lnTo>
                  <a:lnTo>
                    <a:pt x="0" y="292"/>
                  </a:lnTo>
                  <a:lnTo>
                    <a:pt x="0" y="296"/>
                  </a:lnTo>
                  <a:lnTo>
                    <a:pt x="0" y="300"/>
                  </a:lnTo>
                  <a:lnTo>
                    <a:pt x="0" y="302"/>
                  </a:lnTo>
                  <a:lnTo>
                    <a:pt x="0" y="308"/>
                  </a:lnTo>
                  <a:lnTo>
                    <a:pt x="0" y="312"/>
                  </a:lnTo>
                  <a:lnTo>
                    <a:pt x="0" y="318"/>
                  </a:lnTo>
                  <a:lnTo>
                    <a:pt x="0" y="322"/>
                  </a:lnTo>
                  <a:lnTo>
                    <a:pt x="0" y="350"/>
                  </a:lnTo>
                  <a:lnTo>
                    <a:pt x="12" y="368"/>
                  </a:lnTo>
                  <a:lnTo>
                    <a:pt x="16" y="388"/>
                  </a:lnTo>
                  <a:lnTo>
                    <a:pt x="24" y="390"/>
                  </a:lnTo>
                  <a:lnTo>
                    <a:pt x="36" y="386"/>
                  </a:lnTo>
                  <a:lnTo>
                    <a:pt x="38" y="382"/>
                  </a:lnTo>
                  <a:lnTo>
                    <a:pt x="42" y="378"/>
                  </a:lnTo>
                  <a:lnTo>
                    <a:pt x="46" y="374"/>
                  </a:lnTo>
                  <a:lnTo>
                    <a:pt x="50" y="372"/>
                  </a:lnTo>
                  <a:lnTo>
                    <a:pt x="54" y="372"/>
                  </a:lnTo>
                  <a:lnTo>
                    <a:pt x="54" y="370"/>
                  </a:lnTo>
                  <a:lnTo>
                    <a:pt x="60" y="360"/>
                  </a:lnTo>
                  <a:lnTo>
                    <a:pt x="64" y="346"/>
                  </a:lnTo>
                  <a:lnTo>
                    <a:pt x="66" y="334"/>
                  </a:lnTo>
                  <a:lnTo>
                    <a:pt x="66" y="328"/>
                  </a:lnTo>
                  <a:lnTo>
                    <a:pt x="66" y="320"/>
                  </a:lnTo>
                  <a:lnTo>
                    <a:pt x="84" y="300"/>
                  </a:lnTo>
                  <a:lnTo>
                    <a:pt x="88" y="296"/>
                  </a:lnTo>
                  <a:lnTo>
                    <a:pt x="92" y="290"/>
                  </a:lnTo>
                  <a:lnTo>
                    <a:pt x="92" y="286"/>
                  </a:lnTo>
                  <a:lnTo>
                    <a:pt x="94" y="282"/>
                  </a:lnTo>
                  <a:lnTo>
                    <a:pt x="94" y="278"/>
                  </a:lnTo>
                  <a:lnTo>
                    <a:pt x="92" y="278"/>
                  </a:lnTo>
                  <a:lnTo>
                    <a:pt x="92" y="272"/>
                  </a:lnTo>
                  <a:lnTo>
                    <a:pt x="90" y="268"/>
                  </a:lnTo>
                  <a:lnTo>
                    <a:pt x="86" y="266"/>
                  </a:lnTo>
                  <a:lnTo>
                    <a:pt x="82" y="264"/>
                  </a:lnTo>
                  <a:lnTo>
                    <a:pt x="80" y="264"/>
                  </a:lnTo>
                  <a:lnTo>
                    <a:pt x="78" y="262"/>
                  </a:lnTo>
                  <a:lnTo>
                    <a:pt x="76" y="262"/>
                  </a:lnTo>
                  <a:lnTo>
                    <a:pt x="78" y="228"/>
                  </a:lnTo>
                  <a:lnTo>
                    <a:pt x="78" y="230"/>
                  </a:lnTo>
                  <a:lnTo>
                    <a:pt x="78" y="232"/>
                  </a:lnTo>
                  <a:lnTo>
                    <a:pt x="78" y="230"/>
                  </a:lnTo>
                  <a:lnTo>
                    <a:pt x="80" y="226"/>
                  </a:lnTo>
                  <a:lnTo>
                    <a:pt x="80" y="218"/>
                  </a:lnTo>
                  <a:lnTo>
                    <a:pt x="82" y="212"/>
                  </a:lnTo>
                  <a:lnTo>
                    <a:pt x="84" y="208"/>
                  </a:lnTo>
                  <a:lnTo>
                    <a:pt x="86" y="204"/>
                  </a:lnTo>
                  <a:lnTo>
                    <a:pt x="88" y="200"/>
                  </a:lnTo>
                  <a:lnTo>
                    <a:pt x="90" y="196"/>
                  </a:lnTo>
                  <a:lnTo>
                    <a:pt x="94" y="194"/>
                  </a:lnTo>
                  <a:lnTo>
                    <a:pt x="98" y="190"/>
                  </a:lnTo>
                  <a:lnTo>
                    <a:pt x="104" y="188"/>
                  </a:lnTo>
                  <a:lnTo>
                    <a:pt x="106" y="184"/>
                  </a:lnTo>
                  <a:lnTo>
                    <a:pt x="110" y="184"/>
                  </a:lnTo>
                  <a:lnTo>
                    <a:pt x="110" y="182"/>
                  </a:lnTo>
                  <a:lnTo>
                    <a:pt x="116" y="176"/>
                  </a:lnTo>
                  <a:lnTo>
                    <a:pt x="120" y="170"/>
                  </a:lnTo>
                  <a:lnTo>
                    <a:pt x="122" y="164"/>
                  </a:lnTo>
                  <a:lnTo>
                    <a:pt x="122" y="158"/>
                  </a:lnTo>
                  <a:lnTo>
                    <a:pt x="122" y="156"/>
                  </a:lnTo>
                  <a:lnTo>
                    <a:pt x="122" y="154"/>
                  </a:lnTo>
                  <a:lnTo>
                    <a:pt x="122" y="140"/>
                  </a:lnTo>
                  <a:lnTo>
                    <a:pt x="134" y="130"/>
                  </a:lnTo>
                  <a:lnTo>
                    <a:pt x="144" y="120"/>
                  </a:lnTo>
                  <a:lnTo>
                    <a:pt x="156" y="118"/>
                  </a:lnTo>
                  <a:lnTo>
                    <a:pt x="166" y="120"/>
                  </a:lnTo>
                  <a:lnTo>
                    <a:pt x="168" y="118"/>
                  </a:lnTo>
                  <a:lnTo>
                    <a:pt x="168" y="116"/>
                  </a:lnTo>
                  <a:lnTo>
                    <a:pt x="166" y="114"/>
                  </a:lnTo>
                  <a:lnTo>
                    <a:pt x="162" y="106"/>
                  </a:lnTo>
                  <a:lnTo>
                    <a:pt x="158" y="96"/>
                  </a:lnTo>
                  <a:lnTo>
                    <a:pt x="154" y="86"/>
                  </a:lnTo>
                  <a:lnTo>
                    <a:pt x="152" y="80"/>
                  </a:lnTo>
                  <a:lnTo>
                    <a:pt x="152" y="78"/>
                  </a:lnTo>
                  <a:lnTo>
                    <a:pt x="152" y="76"/>
                  </a:lnTo>
                  <a:lnTo>
                    <a:pt x="152" y="72"/>
                  </a:lnTo>
                  <a:lnTo>
                    <a:pt x="154" y="70"/>
                  </a:lnTo>
                  <a:lnTo>
                    <a:pt x="156" y="68"/>
                  </a:lnTo>
                  <a:lnTo>
                    <a:pt x="158" y="64"/>
                  </a:lnTo>
                  <a:lnTo>
                    <a:pt x="158" y="60"/>
                  </a:lnTo>
                  <a:lnTo>
                    <a:pt x="156" y="56"/>
                  </a:lnTo>
                  <a:lnTo>
                    <a:pt x="152" y="50"/>
                  </a:lnTo>
                  <a:lnTo>
                    <a:pt x="142" y="42"/>
                  </a:lnTo>
                  <a:lnTo>
                    <a:pt x="140" y="38"/>
                  </a:lnTo>
                  <a:lnTo>
                    <a:pt x="136" y="32"/>
                  </a:lnTo>
                  <a:lnTo>
                    <a:pt x="132" y="28"/>
                  </a:lnTo>
                  <a:lnTo>
                    <a:pt x="130" y="24"/>
                  </a:lnTo>
                  <a:lnTo>
                    <a:pt x="126" y="22"/>
                  </a:lnTo>
                  <a:lnTo>
                    <a:pt x="124" y="20"/>
                  </a:lnTo>
                  <a:lnTo>
                    <a:pt x="122" y="20"/>
                  </a:lnTo>
                  <a:lnTo>
                    <a:pt x="118" y="0"/>
                  </a:lnTo>
                  <a:lnTo>
                    <a:pt x="116" y="2"/>
                  </a:lnTo>
                  <a:lnTo>
                    <a:pt x="114" y="4"/>
                  </a:lnTo>
                  <a:lnTo>
                    <a:pt x="110" y="6"/>
                  </a:lnTo>
                  <a:lnTo>
                    <a:pt x="106" y="10"/>
                  </a:lnTo>
                  <a:lnTo>
                    <a:pt x="102" y="14"/>
                  </a:lnTo>
                  <a:lnTo>
                    <a:pt x="98" y="18"/>
                  </a:lnTo>
                  <a:lnTo>
                    <a:pt x="94" y="22"/>
                  </a:lnTo>
                  <a:lnTo>
                    <a:pt x="92" y="24"/>
                  </a:lnTo>
                  <a:lnTo>
                    <a:pt x="90" y="26"/>
                  </a:lnTo>
                  <a:lnTo>
                    <a:pt x="88" y="28"/>
                  </a:lnTo>
                  <a:lnTo>
                    <a:pt x="86" y="32"/>
                  </a:lnTo>
                  <a:lnTo>
                    <a:pt x="84" y="36"/>
                  </a:lnTo>
                  <a:lnTo>
                    <a:pt x="82" y="40"/>
                  </a:lnTo>
                  <a:lnTo>
                    <a:pt x="80" y="44"/>
                  </a:lnTo>
                  <a:lnTo>
                    <a:pt x="78" y="48"/>
                  </a:lnTo>
                  <a:lnTo>
                    <a:pt x="78" y="52"/>
                  </a:lnTo>
                  <a:lnTo>
                    <a:pt x="76" y="56"/>
                  </a:lnTo>
                  <a:lnTo>
                    <a:pt x="72" y="60"/>
                  </a:lnTo>
                  <a:lnTo>
                    <a:pt x="72" y="82"/>
                  </a:lnTo>
                  <a:lnTo>
                    <a:pt x="70" y="82"/>
                  </a:lnTo>
                  <a:lnTo>
                    <a:pt x="70" y="84"/>
                  </a:lnTo>
                  <a:lnTo>
                    <a:pt x="66" y="88"/>
                  </a:lnTo>
                  <a:lnTo>
                    <a:pt x="64" y="92"/>
                  </a:lnTo>
                  <a:lnTo>
                    <a:pt x="60" y="96"/>
                  </a:lnTo>
                  <a:lnTo>
                    <a:pt x="56" y="100"/>
                  </a:lnTo>
                  <a:lnTo>
                    <a:pt x="54" y="104"/>
                  </a:lnTo>
                  <a:lnTo>
                    <a:pt x="50" y="106"/>
                  </a:lnTo>
                  <a:lnTo>
                    <a:pt x="48" y="106"/>
                  </a:lnTo>
                  <a:lnTo>
                    <a:pt x="46" y="122"/>
                  </a:lnTo>
                  <a:lnTo>
                    <a:pt x="36" y="140"/>
                  </a:lnTo>
                  <a:lnTo>
                    <a:pt x="34" y="164"/>
                  </a:lnTo>
                  <a:lnTo>
                    <a:pt x="12" y="178"/>
                  </a:lnTo>
                  <a:lnTo>
                    <a:pt x="16" y="184"/>
                  </a:lnTo>
                  <a:lnTo>
                    <a:pt x="16" y="234"/>
                  </a:lnTo>
                  <a:lnTo>
                    <a:pt x="14" y="260"/>
                  </a:lnTo>
                  <a:lnTo>
                    <a:pt x="14" y="262"/>
                  </a:lnTo>
                  <a:lnTo>
                    <a:pt x="14" y="264"/>
                  </a:lnTo>
                  <a:lnTo>
                    <a:pt x="14" y="266"/>
                  </a:lnTo>
                  <a:lnTo>
                    <a:pt x="12" y="270"/>
                  </a:lnTo>
                  <a:lnTo>
                    <a:pt x="12" y="274"/>
                  </a:lnTo>
                  <a:lnTo>
                    <a:pt x="8" y="278"/>
                  </a:lnTo>
                  <a:lnTo>
                    <a:pt x="4" y="280"/>
                  </a:lnTo>
                  <a:lnTo>
                    <a:pt x="0" y="280"/>
                  </a:lnTo>
                </a:path>
              </a:pathLst>
            </a:custGeom>
            <a:grpFill/>
            <a:ln w="6350">
              <a:noFill/>
              <a:round/>
              <a:headEnd/>
              <a:tailEnd/>
            </a:ln>
          </p:spPr>
          <p:txBody>
            <a:bodyPr/>
            <a:lstStyle/>
            <a:p>
              <a:pPr>
                <a:defRPr/>
              </a:pPr>
              <a:endParaRPr lang="zh-TW" altLang="en-US"/>
            </a:p>
          </p:txBody>
        </p:sp>
        <p:sp>
          <p:nvSpPr>
            <p:cNvPr id="238" name="Freeform 50"/>
            <p:cNvSpPr>
              <a:spLocks/>
            </p:cNvSpPr>
            <p:nvPr/>
          </p:nvSpPr>
          <p:spPr bwMode="gray">
            <a:xfrm>
              <a:off x="1184" y="1562"/>
              <a:ext cx="124" cy="310"/>
            </a:xfrm>
            <a:custGeom>
              <a:avLst/>
              <a:gdLst>
                <a:gd name="T0" fmla="*/ 102 w 124"/>
                <a:gd name="T1" fmla="*/ 62 h 310"/>
                <a:gd name="T2" fmla="*/ 122 w 124"/>
                <a:gd name="T3" fmla="*/ 112 h 310"/>
                <a:gd name="T4" fmla="*/ 112 w 124"/>
                <a:gd name="T5" fmla="*/ 128 h 310"/>
                <a:gd name="T6" fmla="*/ 114 w 124"/>
                <a:gd name="T7" fmla="*/ 134 h 310"/>
                <a:gd name="T8" fmla="*/ 118 w 124"/>
                <a:gd name="T9" fmla="*/ 144 h 310"/>
                <a:gd name="T10" fmla="*/ 118 w 124"/>
                <a:gd name="T11" fmla="*/ 152 h 310"/>
                <a:gd name="T12" fmla="*/ 114 w 124"/>
                <a:gd name="T13" fmla="*/ 182 h 310"/>
                <a:gd name="T14" fmla="*/ 114 w 124"/>
                <a:gd name="T15" fmla="*/ 212 h 310"/>
                <a:gd name="T16" fmla="*/ 122 w 124"/>
                <a:gd name="T17" fmla="*/ 222 h 310"/>
                <a:gd name="T18" fmla="*/ 124 w 124"/>
                <a:gd name="T19" fmla="*/ 254 h 310"/>
                <a:gd name="T20" fmla="*/ 124 w 124"/>
                <a:gd name="T21" fmla="*/ 260 h 310"/>
                <a:gd name="T22" fmla="*/ 90 w 124"/>
                <a:gd name="T23" fmla="*/ 292 h 310"/>
                <a:gd name="T24" fmla="*/ 92 w 124"/>
                <a:gd name="T25" fmla="*/ 294 h 310"/>
                <a:gd name="T26" fmla="*/ 88 w 124"/>
                <a:gd name="T27" fmla="*/ 294 h 310"/>
                <a:gd name="T28" fmla="*/ 80 w 124"/>
                <a:gd name="T29" fmla="*/ 292 h 310"/>
                <a:gd name="T30" fmla="*/ 72 w 124"/>
                <a:gd name="T31" fmla="*/ 296 h 310"/>
                <a:gd name="T32" fmla="*/ 54 w 124"/>
                <a:gd name="T33" fmla="*/ 302 h 310"/>
                <a:gd name="T34" fmla="*/ 48 w 124"/>
                <a:gd name="T35" fmla="*/ 304 h 310"/>
                <a:gd name="T36" fmla="*/ 38 w 124"/>
                <a:gd name="T37" fmla="*/ 306 h 310"/>
                <a:gd name="T38" fmla="*/ 24 w 124"/>
                <a:gd name="T39" fmla="*/ 306 h 310"/>
                <a:gd name="T40" fmla="*/ 20 w 124"/>
                <a:gd name="T41" fmla="*/ 304 h 310"/>
                <a:gd name="T42" fmla="*/ 12 w 124"/>
                <a:gd name="T43" fmla="*/ 298 h 310"/>
                <a:gd name="T44" fmla="*/ 6 w 124"/>
                <a:gd name="T45" fmla="*/ 292 h 310"/>
                <a:gd name="T46" fmla="*/ 4 w 124"/>
                <a:gd name="T47" fmla="*/ 286 h 310"/>
                <a:gd name="T48" fmla="*/ 4 w 124"/>
                <a:gd name="T49" fmla="*/ 278 h 310"/>
                <a:gd name="T50" fmla="*/ 4 w 124"/>
                <a:gd name="T51" fmla="*/ 268 h 310"/>
                <a:gd name="T52" fmla="*/ 4 w 124"/>
                <a:gd name="T53" fmla="*/ 230 h 310"/>
                <a:gd name="T54" fmla="*/ 6 w 124"/>
                <a:gd name="T55" fmla="*/ 224 h 310"/>
                <a:gd name="T56" fmla="*/ 12 w 124"/>
                <a:gd name="T57" fmla="*/ 212 h 310"/>
                <a:gd name="T58" fmla="*/ 42 w 124"/>
                <a:gd name="T59" fmla="*/ 186 h 310"/>
                <a:gd name="T60" fmla="*/ 50 w 124"/>
                <a:gd name="T61" fmla="*/ 178 h 310"/>
                <a:gd name="T62" fmla="*/ 56 w 124"/>
                <a:gd name="T63" fmla="*/ 158 h 310"/>
                <a:gd name="T64" fmla="*/ 48 w 124"/>
                <a:gd name="T65" fmla="*/ 148 h 310"/>
                <a:gd name="T66" fmla="*/ 50 w 124"/>
                <a:gd name="T67" fmla="*/ 146 h 310"/>
                <a:gd name="T68" fmla="*/ 48 w 124"/>
                <a:gd name="T69" fmla="*/ 142 h 310"/>
                <a:gd name="T70" fmla="*/ 38 w 124"/>
                <a:gd name="T71" fmla="*/ 122 h 310"/>
                <a:gd name="T72" fmla="*/ 34 w 124"/>
                <a:gd name="T73" fmla="*/ 100 h 310"/>
                <a:gd name="T74" fmla="*/ 36 w 124"/>
                <a:gd name="T75" fmla="*/ 98 h 310"/>
                <a:gd name="T76" fmla="*/ 40 w 124"/>
                <a:gd name="T77" fmla="*/ 94 h 310"/>
                <a:gd name="T78" fmla="*/ 38 w 124"/>
                <a:gd name="T79" fmla="*/ 86 h 310"/>
                <a:gd name="T80" fmla="*/ 32 w 124"/>
                <a:gd name="T81" fmla="*/ 76 h 310"/>
                <a:gd name="T82" fmla="*/ 22 w 124"/>
                <a:gd name="T83" fmla="*/ 68 h 310"/>
                <a:gd name="T84" fmla="*/ 18 w 124"/>
                <a:gd name="T85" fmla="*/ 62 h 310"/>
                <a:gd name="T86" fmla="*/ 10 w 124"/>
                <a:gd name="T87" fmla="*/ 52 h 310"/>
                <a:gd name="T88" fmla="*/ 0 w 124"/>
                <a:gd name="T89" fmla="*/ 28 h 310"/>
                <a:gd name="T90" fmla="*/ 10 w 124"/>
                <a:gd name="T91" fmla="*/ 20 h 310"/>
                <a:gd name="T92" fmla="*/ 28 w 124"/>
                <a:gd name="T93" fmla="*/ 16 h 310"/>
                <a:gd name="T94" fmla="*/ 40 w 124"/>
                <a:gd name="T95" fmla="*/ 24 h 310"/>
                <a:gd name="T96" fmla="*/ 58 w 124"/>
                <a:gd name="T97" fmla="*/ 22 h 310"/>
                <a:gd name="T98" fmla="*/ 72 w 124"/>
                <a:gd name="T99" fmla="*/ 14 h 310"/>
                <a:gd name="T100" fmla="*/ 72 w 124"/>
                <a:gd name="T101" fmla="*/ 12 h 310"/>
                <a:gd name="T102" fmla="*/ 76 w 124"/>
                <a:gd name="T103" fmla="*/ 6 h 310"/>
                <a:gd name="T104" fmla="*/ 82 w 124"/>
                <a:gd name="T105" fmla="*/ 2 h 310"/>
                <a:gd name="T106" fmla="*/ 92 w 124"/>
                <a:gd name="T107" fmla="*/ 2 h 310"/>
                <a:gd name="T108" fmla="*/ 120 w 124"/>
                <a:gd name="T109" fmla="*/ 20 h 310"/>
                <a:gd name="T110" fmla="*/ 116 w 124"/>
                <a:gd name="T111" fmla="*/ 26 h 310"/>
                <a:gd name="T112" fmla="*/ 102 w 124"/>
                <a:gd name="T113" fmla="*/ 46 h 3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
                <a:gd name="T172" fmla="*/ 0 h 310"/>
                <a:gd name="T173" fmla="*/ 124 w 124"/>
                <a:gd name="T174" fmla="*/ 310 h 3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 h="310">
                  <a:moveTo>
                    <a:pt x="102" y="46"/>
                  </a:moveTo>
                  <a:lnTo>
                    <a:pt x="102" y="62"/>
                  </a:lnTo>
                  <a:lnTo>
                    <a:pt x="122" y="82"/>
                  </a:lnTo>
                  <a:lnTo>
                    <a:pt x="122" y="112"/>
                  </a:lnTo>
                  <a:lnTo>
                    <a:pt x="110" y="126"/>
                  </a:lnTo>
                  <a:lnTo>
                    <a:pt x="112" y="128"/>
                  </a:lnTo>
                  <a:lnTo>
                    <a:pt x="112" y="130"/>
                  </a:lnTo>
                  <a:lnTo>
                    <a:pt x="114" y="134"/>
                  </a:lnTo>
                  <a:lnTo>
                    <a:pt x="116" y="140"/>
                  </a:lnTo>
                  <a:lnTo>
                    <a:pt x="118" y="144"/>
                  </a:lnTo>
                  <a:lnTo>
                    <a:pt x="118" y="146"/>
                  </a:lnTo>
                  <a:lnTo>
                    <a:pt x="118" y="152"/>
                  </a:lnTo>
                  <a:lnTo>
                    <a:pt x="116" y="164"/>
                  </a:lnTo>
                  <a:lnTo>
                    <a:pt x="114" y="182"/>
                  </a:lnTo>
                  <a:lnTo>
                    <a:pt x="114" y="200"/>
                  </a:lnTo>
                  <a:lnTo>
                    <a:pt x="114" y="212"/>
                  </a:lnTo>
                  <a:lnTo>
                    <a:pt x="118" y="218"/>
                  </a:lnTo>
                  <a:lnTo>
                    <a:pt x="122" y="222"/>
                  </a:lnTo>
                  <a:lnTo>
                    <a:pt x="124" y="234"/>
                  </a:lnTo>
                  <a:lnTo>
                    <a:pt x="124" y="254"/>
                  </a:lnTo>
                  <a:lnTo>
                    <a:pt x="124" y="258"/>
                  </a:lnTo>
                  <a:lnTo>
                    <a:pt x="124" y="260"/>
                  </a:lnTo>
                  <a:lnTo>
                    <a:pt x="122" y="260"/>
                  </a:lnTo>
                  <a:lnTo>
                    <a:pt x="90" y="292"/>
                  </a:lnTo>
                  <a:lnTo>
                    <a:pt x="90" y="294"/>
                  </a:lnTo>
                  <a:lnTo>
                    <a:pt x="92" y="294"/>
                  </a:lnTo>
                  <a:lnTo>
                    <a:pt x="90" y="294"/>
                  </a:lnTo>
                  <a:lnTo>
                    <a:pt x="88" y="294"/>
                  </a:lnTo>
                  <a:lnTo>
                    <a:pt x="84" y="292"/>
                  </a:lnTo>
                  <a:lnTo>
                    <a:pt x="80" y="292"/>
                  </a:lnTo>
                  <a:lnTo>
                    <a:pt x="76" y="294"/>
                  </a:lnTo>
                  <a:lnTo>
                    <a:pt x="72" y="296"/>
                  </a:lnTo>
                  <a:lnTo>
                    <a:pt x="68" y="298"/>
                  </a:lnTo>
                  <a:lnTo>
                    <a:pt x="54" y="302"/>
                  </a:lnTo>
                  <a:lnTo>
                    <a:pt x="52" y="302"/>
                  </a:lnTo>
                  <a:lnTo>
                    <a:pt x="48" y="304"/>
                  </a:lnTo>
                  <a:lnTo>
                    <a:pt x="44" y="304"/>
                  </a:lnTo>
                  <a:lnTo>
                    <a:pt x="38" y="306"/>
                  </a:lnTo>
                  <a:lnTo>
                    <a:pt x="34" y="310"/>
                  </a:lnTo>
                  <a:lnTo>
                    <a:pt x="24" y="306"/>
                  </a:lnTo>
                  <a:lnTo>
                    <a:pt x="22" y="304"/>
                  </a:lnTo>
                  <a:lnTo>
                    <a:pt x="20" y="304"/>
                  </a:lnTo>
                  <a:lnTo>
                    <a:pt x="16" y="300"/>
                  </a:lnTo>
                  <a:lnTo>
                    <a:pt x="12" y="298"/>
                  </a:lnTo>
                  <a:lnTo>
                    <a:pt x="8" y="294"/>
                  </a:lnTo>
                  <a:lnTo>
                    <a:pt x="6" y="292"/>
                  </a:lnTo>
                  <a:lnTo>
                    <a:pt x="4" y="288"/>
                  </a:lnTo>
                  <a:lnTo>
                    <a:pt x="4" y="286"/>
                  </a:lnTo>
                  <a:lnTo>
                    <a:pt x="4" y="284"/>
                  </a:lnTo>
                  <a:lnTo>
                    <a:pt x="4" y="278"/>
                  </a:lnTo>
                  <a:lnTo>
                    <a:pt x="4" y="272"/>
                  </a:lnTo>
                  <a:lnTo>
                    <a:pt x="4" y="268"/>
                  </a:lnTo>
                  <a:lnTo>
                    <a:pt x="4" y="262"/>
                  </a:lnTo>
                  <a:lnTo>
                    <a:pt x="4" y="230"/>
                  </a:lnTo>
                  <a:lnTo>
                    <a:pt x="4" y="228"/>
                  </a:lnTo>
                  <a:lnTo>
                    <a:pt x="6" y="224"/>
                  </a:lnTo>
                  <a:lnTo>
                    <a:pt x="8" y="218"/>
                  </a:lnTo>
                  <a:lnTo>
                    <a:pt x="12" y="212"/>
                  </a:lnTo>
                  <a:lnTo>
                    <a:pt x="20" y="206"/>
                  </a:lnTo>
                  <a:lnTo>
                    <a:pt x="42" y="186"/>
                  </a:lnTo>
                  <a:lnTo>
                    <a:pt x="46" y="184"/>
                  </a:lnTo>
                  <a:lnTo>
                    <a:pt x="50" y="178"/>
                  </a:lnTo>
                  <a:lnTo>
                    <a:pt x="56" y="170"/>
                  </a:lnTo>
                  <a:lnTo>
                    <a:pt x="56" y="158"/>
                  </a:lnTo>
                  <a:lnTo>
                    <a:pt x="48" y="148"/>
                  </a:lnTo>
                  <a:lnTo>
                    <a:pt x="50" y="146"/>
                  </a:lnTo>
                  <a:lnTo>
                    <a:pt x="50" y="144"/>
                  </a:lnTo>
                  <a:lnTo>
                    <a:pt x="48" y="142"/>
                  </a:lnTo>
                  <a:lnTo>
                    <a:pt x="42" y="132"/>
                  </a:lnTo>
                  <a:lnTo>
                    <a:pt x="38" y="122"/>
                  </a:lnTo>
                  <a:lnTo>
                    <a:pt x="34" y="110"/>
                  </a:lnTo>
                  <a:lnTo>
                    <a:pt x="34" y="100"/>
                  </a:lnTo>
                  <a:lnTo>
                    <a:pt x="36" y="98"/>
                  </a:lnTo>
                  <a:lnTo>
                    <a:pt x="38" y="96"/>
                  </a:lnTo>
                  <a:lnTo>
                    <a:pt x="40" y="94"/>
                  </a:lnTo>
                  <a:lnTo>
                    <a:pt x="40" y="90"/>
                  </a:lnTo>
                  <a:lnTo>
                    <a:pt x="38" y="86"/>
                  </a:lnTo>
                  <a:lnTo>
                    <a:pt x="36" y="82"/>
                  </a:lnTo>
                  <a:lnTo>
                    <a:pt x="32" y="76"/>
                  </a:lnTo>
                  <a:lnTo>
                    <a:pt x="24" y="70"/>
                  </a:lnTo>
                  <a:lnTo>
                    <a:pt x="22" y="68"/>
                  </a:lnTo>
                  <a:lnTo>
                    <a:pt x="22" y="66"/>
                  </a:lnTo>
                  <a:lnTo>
                    <a:pt x="18" y="62"/>
                  </a:lnTo>
                  <a:lnTo>
                    <a:pt x="16" y="56"/>
                  </a:lnTo>
                  <a:lnTo>
                    <a:pt x="10" y="52"/>
                  </a:lnTo>
                  <a:lnTo>
                    <a:pt x="4" y="48"/>
                  </a:lnTo>
                  <a:lnTo>
                    <a:pt x="0" y="28"/>
                  </a:lnTo>
                  <a:lnTo>
                    <a:pt x="2" y="26"/>
                  </a:lnTo>
                  <a:lnTo>
                    <a:pt x="10" y="20"/>
                  </a:lnTo>
                  <a:lnTo>
                    <a:pt x="18" y="16"/>
                  </a:lnTo>
                  <a:lnTo>
                    <a:pt x="28" y="16"/>
                  </a:lnTo>
                  <a:lnTo>
                    <a:pt x="38" y="22"/>
                  </a:lnTo>
                  <a:lnTo>
                    <a:pt x="40" y="24"/>
                  </a:lnTo>
                  <a:lnTo>
                    <a:pt x="48" y="24"/>
                  </a:lnTo>
                  <a:lnTo>
                    <a:pt x="58" y="22"/>
                  </a:lnTo>
                  <a:lnTo>
                    <a:pt x="66" y="20"/>
                  </a:lnTo>
                  <a:lnTo>
                    <a:pt x="72" y="14"/>
                  </a:lnTo>
                  <a:lnTo>
                    <a:pt x="72" y="12"/>
                  </a:lnTo>
                  <a:lnTo>
                    <a:pt x="74" y="8"/>
                  </a:lnTo>
                  <a:lnTo>
                    <a:pt x="76" y="6"/>
                  </a:lnTo>
                  <a:lnTo>
                    <a:pt x="78" y="2"/>
                  </a:lnTo>
                  <a:lnTo>
                    <a:pt x="82" y="2"/>
                  </a:lnTo>
                  <a:lnTo>
                    <a:pt x="86" y="0"/>
                  </a:lnTo>
                  <a:lnTo>
                    <a:pt x="92" y="2"/>
                  </a:lnTo>
                  <a:lnTo>
                    <a:pt x="122" y="18"/>
                  </a:lnTo>
                  <a:lnTo>
                    <a:pt x="120" y="20"/>
                  </a:lnTo>
                  <a:lnTo>
                    <a:pt x="120" y="22"/>
                  </a:lnTo>
                  <a:lnTo>
                    <a:pt x="116" y="26"/>
                  </a:lnTo>
                  <a:lnTo>
                    <a:pt x="110" y="28"/>
                  </a:lnTo>
                  <a:lnTo>
                    <a:pt x="102" y="46"/>
                  </a:lnTo>
                </a:path>
              </a:pathLst>
            </a:custGeom>
            <a:grpFill/>
            <a:ln w="6350">
              <a:noFill/>
              <a:round/>
              <a:headEnd/>
              <a:tailEnd/>
            </a:ln>
          </p:spPr>
          <p:txBody>
            <a:bodyPr/>
            <a:lstStyle/>
            <a:p>
              <a:pPr>
                <a:defRPr/>
              </a:pPr>
              <a:endParaRPr lang="zh-TW" altLang="en-US"/>
            </a:p>
          </p:txBody>
        </p:sp>
        <p:sp>
          <p:nvSpPr>
            <p:cNvPr id="239" name="Freeform 51"/>
            <p:cNvSpPr>
              <a:spLocks/>
            </p:cNvSpPr>
            <p:nvPr/>
          </p:nvSpPr>
          <p:spPr bwMode="gray">
            <a:xfrm>
              <a:off x="1044" y="2000"/>
              <a:ext cx="54" cy="84"/>
            </a:xfrm>
            <a:custGeom>
              <a:avLst/>
              <a:gdLst>
                <a:gd name="T0" fmla="*/ 18 w 54"/>
                <a:gd name="T1" fmla="*/ 80 h 84"/>
                <a:gd name="T2" fmla="*/ 4 w 54"/>
                <a:gd name="T3" fmla="*/ 82 h 84"/>
                <a:gd name="T4" fmla="*/ 0 w 54"/>
                <a:gd name="T5" fmla="*/ 78 h 84"/>
                <a:gd name="T6" fmla="*/ 2 w 54"/>
                <a:gd name="T7" fmla="*/ 74 h 84"/>
                <a:gd name="T8" fmla="*/ 4 w 54"/>
                <a:gd name="T9" fmla="*/ 72 h 84"/>
                <a:gd name="T10" fmla="*/ 4 w 54"/>
                <a:gd name="T11" fmla="*/ 62 h 84"/>
                <a:gd name="T12" fmla="*/ 10 w 54"/>
                <a:gd name="T13" fmla="*/ 56 h 84"/>
                <a:gd name="T14" fmla="*/ 14 w 54"/>
                <a:gd name="T15" fmla="*/ 54 h 84"/>
                <a:gd name="T16" fmla="*/ 10 w 54"/>
                <a:gd name="T17" fmla="*/ 48 h 84"/>
                <a:gd name="T18" fmla="*/ 10 w 54"/>
                <a:gd name="T19" fmla="*/ 46 h 84"/>
                <a:gd name="T20" fmla="*/ 12 w 54"/>
                <a:gd name="T21" fmla="*/ 44 h 84"/>
                <a:gd name="T22" fmla="*/ 16 w 54"/>
                <a:gd name="T23" fmla="*/ 40 h 84"/>
                <a:gd name="T24" fmla="*/ 16 w 54"/>
                <a:gd name="T25" fmla="*/ 36 h 84"/>
                <a:gd name="T26" fmla="*/ 12 w 54"/>
                <a:gd name="T27" fmla="*/ 30 h 84"/>
                <a:gd name="T28" fmla="*/ 16 w 54"/>
                <a:gd name="T29" fmla="*/ 28 h 84"/>
                <a:gd name="T30" fmla="*/ 20 w 54"/>
                <a:gd name="T31" fmla="*/ 28 h 84"/>
                <a:gd name="T32" fmla="*/ 20 w 54"/>
                <a:gd name="T33" fmla="*/ 28 h 84"/>
                <a:gd name="T34" fmla="*/ 14 w 54"/>
                <a:gd name="T35" fmla="*/ 26 h 84"/>
                <a:gd name="T36" fmla="*/ 10 w 54"/>
                <a:gd name="T37" fmla="*/ 26 h 84"/>
                <a:gd name="T38" fmla="*/ 10 w 54"/>
                <a:gd name="T39" fmla="*/ 20 h 84"/>
                <a:gd name="T40" fmla="*/ 10 w 54"/>
                <a:gd name="T41" fmla="*/ 14 h 84"/>
                <a:gd name="T42" fmla="*/ 14 w 54"/>
                <a:gd name="T43" fmla="*/ 14 h 84"/>
                <a:gd name="T44" fmla="*/ 20 w 54"/>
                <a:gd name="T45" fmla="*/ 10 h 84"/>
                <a:gd name="T46" fmla="*/ 38 w 54"/>
                <a:gd name="T47" fmla="*/ 2 h 84"/>
                <a:gd name="T48" fmla="*/ 46 w 54"/>
                <a:gd name="T49" fmla="*/ 12 h 84"/>
                <a:gd name="T50" fmla="*/ 46 w 54"/>
                <a:gd name="T51" fmla="*/ 20 h 84"/>
                <a:gd name="T52" fmla="*/ 46 w 54"/>
                <a:gd name="T53" fmla="*/ 28 h 84"/>
                <a:gd name="T54" fmla="*/ 46 w 54"/>
                <a:gd name="T55" fmla="*/ 30 h 84"/>
                <a:gd name="T56" fmla="*/ 46 w 54"/>
                <a:gd name="T57" fmla="*/ 34 h 84"/>
                <a:gd name="T58" fmla="*/ 42 w 54"/>
                <a:gd name="T59" fmla="*/ 36 h 84"/>
                <a:gd name="T60" fmla="*/ 46 w 54"/>
                <a:gd name="T61" fmla="*/ 40 h 84"/>
                <a:gd name="T62" fmla="*/ 50 w 54"/>
                <a:gd name="T63" fmla="*/ 42 h 84"/>
                <a:gd name="T64" fmla="*/ 52 w 54"/>
                <a:gd name="T65" fmla="*/ 46 h 84"/>
                <a:gd name="T66" fmla="*/ 54 w 54"/>
                <a:gd name="T67" fmla="*/ 50 h 84"/>
                <a:gd name="T68" fmla="*/ 52 w 54"/>
                <a:gd name="T69" fmla="*/ 52 h 84"/>
                <a:gd name="T70" fmla="*/ 48 w 54"/>
                <a:gd name="T71" fmla="*/ 56 h 84"/>
                <a:gd name="T72" fmla="*/ 48 w 54"/>
                <a:gd name="T73" fmla="*/ 58 h 84"/>
                <a:gd name="T74" fmla="*/ 50 w 54"/>
                <a:gd name="T75" fmla="*/ 60 h 84"/>
                <a:gd name="T76" fmla="*/ 50 w 54"/>
                <a:gd name="T77" fmla="*/ 64 h 84"/>
                <a:gd name="T78" fmla="*/ 48 w 54"/>
                <a:gd name="T79" fmla="*/ 68 h 84"/>
                <a:gd name="T80" fmla="*/ 48 w 54"/>
                <a:gd name="T81" fmla="*/ 70 h 84"/>
                <a:gd name="T82" fmla="*/ 50 w 54"/>
                <a:gd name="T83" fmla="*/ 74 h 84"/>
                <a:gd name="T84" fmla="*/ 50 w 54"/>
                <a:gd name="T85" fmla="*/ 78 h 84"/>
                <a:gd name="T86" fmla="*/ 48 w 54"/>
                <a:gd name="T87" fmla="*/ 80 h 84"/>
                <a:gd name="T88" fmla="*/ 44 w 54"/>
                <a:gd name="T89" fmla="*/ 76 h 84"/>
                <a:gd name="T90" fmla="*/ 46 w 54"/>
                <a:gd name="T91" fmla="*/ 80 h 84"/>
                <a:gd name="T92" fmla="*/ 42 w 54"/>
                <a:gd name="T93" fmla="*/ 80 h 84"/>
                <a:gd name="T94" fmla="*/ 38 w 54"/>
                <a:gd name="T95" fmla="*/ 82 h 84"/>
                <a:gd name="T96" fmla="*/ 34 w 54"/>
                <a:gd name="T97" fmla="*/ 82 h 84"/>
                <a:gd name="T98" fmla="*/ 32 w 54"/>
                <a:gd name="T99" fmla="*/ 84 h 84"/>
                <a:gd name="T100" fmla="*/ 28 w 54"/>
                <a:gd name="T101" fmla="*/ 84 h 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
                <a:gd name="T154" fmla="*/ 0 h 84"/>
                <a:gd name="T155" fmla="*/ 54 w 54"/>
                <a:gd name="T156" fmla="*/ 84 h 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 h="84">
                  <a:moveTo>
                    <a:pt x="26" y="84"/>
                  </a:moveTo>
                  <a:lnTo>
                    <a:pt x="18" y="80"/>
                  </a:lnTo>
                  <a:lnTo>
                    <a:pt x="12" y="80"/>
                  </a:lnTo>
                  <a:lnTo>
                    <a:pt x="4" y="82"/>
                  </a:lnTo>
                  <a:lnTo>
                    <a:pt x="2" y="80"/>
                  </a:lnTo>
                  <a:lnTo>
                    <a:pt x="0" y="78"/>
                  </a:lnTo>
                  <a:lnTo>
                    <a:pt x="2" y="76"/>
                  </a:lnTo>
                  <a:lnTo>
                    <a:pt x="2" y="74"/>
                  </a:lnTo>
                  <a:lnTo>
                    <a:pt x="4" y="72"/>
                  </a:lnTo>
                  <a:lnTo>
                    <a:pt x="4" y="64"/>
                  </a:lnTo>
                  <a:lnTo>
                    <a:pt x="4" y="62"/>
                  </a:lnTo>
                  <a:lnTo>
                    <a:pt x="8" y="58"/>
                  </a:lnTo>
                  <a:lnTo>
                    <a:pt x="10" y="56"/>
                  </a:lnTo>
                  <a:lnTo>
                    <a:pt x="12" y="54"/>
                  </a:lnTo>
                  <a:lnTo>
                    <a:pt x="14" y="54"/>
                  </a:lnTo>
                  <a:lnTo>
                    <a:pt x="10" y="52"/>
                  </a:lnTo>
                  <a:lnTo>
                    <a:pt x="10" y="48"/>
                  </a:lnTo>
                  <a:lnTo>
                    <a:pt x="10" y="46"/>
                  </a:lnTo>
                  <a:lnTo>
                    <a:pt x="10" y="44"/>
                  </a:lnTo>
                  <a:lnTo>
                    <a:pt x="12" y="44"/>
                  </a:lnTo>
                  <a:lnTo>
                    <a:pt x="14" y="42"/>
                  </a:lnTo>
                  <a:lnTo>
                    <a:pt x="16" y="40"/>
                  </a:lnTo>
                  <a:lnTo>
                    <a:pt x="16" y="38"/>
                  </a:lnTo>
                  <a:lnTo>
                    <a:pt x="16" y="36"/>
                  </a:lnTo>
                  <a:lnTo>
                    <a:pt x="12" y="30"/>
                  </a:lnTo>
                  <a:lnTo>
                    <a:pt x="12" y="28"/>
                  </a:lnTo>
                  <a:lnTo>
                    <a:pt x="16" y="28"/>
                  </a:lnTo>
                  <a:lnTo>
                    <a:pt x="18" y="28"/>
                  </a:lnTo>
                  <a:lnTo>
                    <a:pt x="20" y="28"/>
                  </a:lnTo>
                  <a:lnTo>
                    <a:pt x="22" y="28"/>
                  </a:lnTo>
                  <a:lnTo>
                    <a:pt x="20" y="28"/>
                  </a:lnTo>
                  <a:lnTo>
                    <a:pt x="16" y="26"/>
                  </a:lnTo>
                  <a:lnTo>
                    <a:pt x="14" y="26"/>
                  </a:lnTo>
                  <a:lnTo>
                    <a:pt x="12" y="26"/>
                  </a:lnTo>
                  <a:lnTo>
                    <a:pt x="10" y="26"/>
                  </a:lnTo>
                  <a:lnTo>
                    <a:pt x="10" y="24"/>
                  </a:lnTo>
                  <a:lnTo>
                    <a:pt x="10" y="20"/>
                  </a:lnTo>
                  <a:lnTo>
                    <a:pt x="10" y="14"/>
                  </a:lnTo>
                  <a:lnTo>
                    <a:pt x="12" y="16"/>
                  </a:lnTo>
                  <a:lnTo>
                    <a:pt x="14" y="14"/>
                  </a:lnTo>
                  <a:lnTo>
                    <a:pt x="16" y="14"/>
                  </a:lnTo>
                  <a:lnTo>
                    <a:pt x="20" y="10"/>
                  </a:lnTo>
                  <a:lnTo>
                    <a:pt x="32" y="0"/>
                  </a:lnTo>
                  <a:lnTo>
                    <a:pt x="38" y="2"/>
                  </a:lnTo>
                  <a:lnTo>
                    <a:pt x="46" y="12"/>
                  </a:lnTo>
                  <a:lnTo>
                    <a:pt x="46" y="16"/>
                  </a:lnTo>
                  <a:lnTo>
                    <a:pt x="46" y="20"/>
                  </a:lnTo>
                  <a:lnTo>
                    <a:pt x="46" y="24"/>
                  </a:lnTo>
                  <a:lnTo>
                    <a:pt x="46" y="28"/>
                  </a:lnTo>
                  <a:lnTo>
                    <a:pt x="46" y="30"/>
                  </a:lnTo>
                  <a:lnTo>
                    <a:pt x="46" y="32"/>
                  </a:lnTo>
                  <a:lnTo>
                    <a:pt x="46" y="34"/>
                  </a:lnTo>
                  <a:lnTo>
                    <a:pt x="42" y="34"/>
                  </a:lnTo>
                  <a:lnTo>
                    <a:pt x="42" y="36"/>
                  </a:lnTo>
                  <a:lnTo>
                    <a:pt x="44" y="36"/>
                  </a:lnTo>
                  <a:lnTo>
                    <a:pt x="46" y="40"/>
                  </a:lnTo>
                  <a:lnTo>
                    <a:pt x="48" y="42"/>
                  </a:lnTo>
                  <a:lnTo>
                    <a:pt x="50" y="42"/>
                  </a:lnTo>
                  <a:lnTo>
                    <a:pt x="50" y="44"/>
                  </a:lnTo>
                  <a:lnTo>
                    <a:pt x="52" y="46"/>
                  </a:lnTo>
                  <a:lnTo>
                    <a:pt x="54" y="48"/>
                  </a:lnTo>
                  <a:lnTo>
                    <a:pt x="54" y="50"/>
                  </a:lnTo>
                  <a:lnTo>
                    <a:pt x="52" y="52"/>
                  </a:lnTo>
                  <a:lnTo>
                    <a:pt x="50" y="54"/>
                  </a:lnTo>
                  <a:lnTo>
                    <a:pt x="48" y="56"/>
                  </a:lnTo>
                  <a:lnTo>
                    <a:pt x="48" y="58"/>
                  </a:lnTo>
                  <a:lnTo>
                    <a:pt x="50" y="60"/>
                  </a:lnTo>
                  <a:lnTo>
                    <a:pt x="50" y="62"/>
                  </a:lnTo>
                  <a:lnTo>
                    <a:pt x="50" y="64"/>
                  </a:lnTo>
                  <a:lnTo>
                    <a:pt x="48" y="66"/>
                  </a:lnTo>
                  <a:lnTo>
                    <a:pt x="48" y="68"/>
                  </a:lnTo>
                  <a:lnTo>
                    <a:pt x="50" y="70"/>
                  </a:lnTo>
                  <a:lnTo>
                    <a:pt x="48" y="70"/>
                  </a:lnTo>
                  <a:lnTo>
                    <a:pt x="48" y="72"/>
                  </a:lnTo>
                  <a:lnTo>
                    <a:pt x="50" y="74"/>
                  </a:lnTo>
                  <a:lnTo>
                    <a:pt x="50" y="76"/>
                  </a:lnTo>
                  <a:lnTo>
                    <a:pt x="50" y="78"/>
                  </a:lnTo>
                  <a:lnTo>
                    <a:pt x="48" y="80"/>
                  </a:lnTo>
                  <a:lnTo>
                    <a:pt x="46" y="76"/>
                  </a:lnTo>
                  <a:lnTo>
                    <a:pt x="44" y="76"/>
                  </a:lnTo>
                  <a:lnTo>
                    <a:pt x="46" y="80"/>
                  </a:lnTo>
                  <a:lnTo>
                    <a:pt x="44" y="80"/>
                  </a:lnTo>
                  <a:lnTo>
                    <a:pt x="42" y="80"/>
                  </a:lnTo>
                  <a:lnTo>
                    <a:pt x="40" y="82"/>
                  </a:lnTo>
                  <a:lnTo>
                    <a:pt x="38" y="82"/>
                  </a:lnTo>
                  <a:lnTo>
                    <a:pt x="34" y="82"/>
                  </a:lnTo>
                  <a:lnTo>
                    <a:pt x="32" y="82"/>
                  </a:lnTo>
                  <a:lnTo>
                    <a:pt x="32" y="84"/>
                  </a:lnTo>
                  <a:lnTo>
                    <a:pt x="30" y="84"/>
                  </a:lnTo>
                  <a:lnTo>
                    <a:pt x="28" y="84"/>
                  </a:lnTo>
                  <a:lnTo>
                    <a:pt x="26" y="84"/>
                  </a:lnTo>
                </a:path>
              </a:pathLst>
            </a:custGeom>
            <a:grpFill/>
            <a:ln w="6350">
              <a:noFill/>
              <a:round/>
              <a:headEnd/>
              <a:tailEnd/>
            </a:ln>
          </p:spPr>
          <p:txBody>
            <a:bodyPr/>
            <a:lstStyle/>
            <a:p>
              <a:pPr>
                <a:defRPr/>
              </a:pPr>
              <a:endParaRPr lang="zh-TW" altLang="en-US"/>
            </a:p>
          </p:txBody>
        </p:sp>
        <p:sp>
          <p:nvSpPr>
            <p:cNvPr id="240" name="Freeform 52"/>
            <p:cNvSpPr>
              <a:spLocks/>
            </p:cNvSpPr>
            <p:nvPr/>
          </p:nvSpPr>
          <p:spPr bwMode="gray">
            <a:xfrm>
              <a:off x="1246" y="2242"/>
              <a:ext cx="224" cy="110"/>
            </a:xfrm>
            <a:custGeom>
              <a:avLst/>
              <a:gdLst>
                <a:gd name="T0" fmla="*/ 194 w 224"/>
                <a:gd name="T1" fmla="*/ 34 h 110"/>
                <a:gd name="T2" fmla="*/ 204 w 224"/>
                <a:gd name="T3" fmla="*/ 40 h 110"/>
                <a:gd name="T4" fmla="*/ 216 w 224"/>
                <a:gd name="T5" fmla="*/ 58 h 110"/>
                <a:gd name="T6" fmla="*/ 224 w 224"/>
                <a:gd name="T7" fmla="*/ 80 h 110"/>
                <a:gd name="T8" fmla="*/ 220 w 224"/>
                <a:gd name="T9" fmla="*/ 82 h 110"/>
                <a:gd name="T10" fmla="*/ 208 w 224"/>
                <a:gd name="T11" fmla="*/ 80 h 110"/>
                <a:gd name="T12" fmla="*/ 194 w 224"/>
                <a:gd name="T13" fmla="*/ 82 h 110"/>
                <a:gd name="T14" fmla="*/ 182 w 224"/>
                <a:gd name="T15" fmla="*/ 88 h 110"/>
                <a:gd name="T16" fmla="*/ 174 w 224"/>
                <a:gd name="T17" fmla="*/ 92 h 110"/>
                <a:gd name="T18" fmla="*/ 168 w 224"/>
                <a:gd name="T19" fmla="*/ 92 h 110"/>
                <a:gd name="T20" fmla="*/ 162 w 224"/>
                <a:gd name="T21" fmla="*/ 98 h 110"/>
                <a:gd name="T22" fmla="*/ 152 w 224"/>
                <a:gd name="T23" fmla="*/ 102 h 110"/>
                <a:gd name="T24" fmla="*/ 136 w 224"/>
                <a:gd name="T25" fmla="*/ 102 h 110"/>
                <a:gd name="T26" fmla="*/ 128 w 224"/>
                <a:gd name="T27" fmla="*/ 98 h 110"/>
                <a:gd name="T28" fmla="*/ 124 w 224"/>
                <a:gd name="T29" fmla="*/ 102 h 110"/>
                <a:gd name="T30" fmla="*/ 118 w 224"/>
                <a:gd name="T31" fmla="*/ 110 h 110"/>
                <a:gd name="T32" fmla="*/ 114 w 224"/>
                <a:gd name="T33" fmla="*/ 110 h 110"/>
                <a:gd name="T34" fmla="*/ 114 w 224"/>
                <a:gd name="T35" fmla="*/ 106 h 110"/>
                <a:gd name="T36" fmla="*/ 116 w 224"/>
                <a:gd name="T37" fmla="*/ 104 h 110"/>
                <a:gd name="T38" fmla="*/ 116 w 224"/>
                <a:gd name="T39" fmla="*/ 100 h 110"/>
                <a:gd name="T40" fmla="*/ 98 w 224"/>
                <a:gd name="T41" fmla="*/ 104 h 110"/>
                <a:gd name="T42" fmla="*/ 92 w 224"/>
                <a:gd name="T43" fmla="*/ 106 h 110"/>
                <a:gd name="T44" fmla="*/ 82 w 224"/>
                <a:gd name="T45" fmla="*/ 108 h 110"/>
                <a:gd name="T46" fmla="*/ 70 w 224"/>
                <a:gd name="T47" fmla="*/ 104 h 110"/>
                <a:gd name="T48" fmla="*/ 58 w 224"/>
                <a:gd name="T49" fmla="*/ 104 h 110"/>
                <a:gd name="T50" fmla="*/ 52 w 224"/>
                <a:gd name="T51" fmla="*/ 110 h 110"/>
                <a:gd name="T52" fmla="*/ 46 w 224"/>
                <a:gd name="T53" fmla="*/ 110 h 110"/>
                <a:gd name="T54" fmla="*/ 34 w 224"/>
                <a:gd name="T55" fmla="*/ 106 h 110"/>
                <a:gd name="T56" fmla="*/ 26 w 224"/>
                <a:gd name="T57" fmla="*/ 102 h 110"/>
                <a:gd name="T58" fmla="*/ 14 w 224"/>
                <a:gd name="T59" fmla="*/ 94 h 110"/>
                <a:gd name="T60" fmla="*/ 12 w 224"/>
                <a:gd name="T61" fmla="*/ 86 h 110"/>
                <a:gd name="T62" fmla="*/ 8 w 224"/>
                <a:gd name="T63" fmla="*/ 76 h 110"/>
                <a:gd name="T64" fmla="*/ 2 w 224"/>
                <a:gd name="T65" fmla="*/ 66 h 110"/>
                <a:gd name="T66" fmla="*/ 0 w 224"/>
                <a:gd name="T67" fmla="*/ 54 h 110"/>
                <a:gd name="T68" fmla="*/ 4 w 224"/>
                <a:gd name="T69" fmla="*/ 50 h 110"/>
                <a:gd name="T70" fmla="*/ 14 w 224"/>
                <a:gd name="T71" fmla="*/ 44 h 110"/>
                <a:gd name="T72" fmla="*/ 20 w 224"/>
                <a:gd name="T73" fmla="*/ 46 h 110"/>
                <a:gd name="T74" fmla="*/ 30 w 224"/>
                <a:gd name="T75" fmla="*/ 44 h 110"/>
                <a:gd name="T76" fmla="*/ 38 w 224"/>
                <a:gd name="T77" fmla="*/ 40 h 110"/>
                <a:gd name="T78" fmla="*/ 50 w 224"/>
                <a:gd name="T79" fmla="*/ 40 h 110"/>
                <a:gd name="T80" fmla="*/ 40 w 224"/>
                <a:gd name="T81" fmla="*/ 36 h 110"/>
                <a:gd name="T82" fmla="*/ 38 w 224"/>
                <a:gd name="T83" fmla="*/ 32 h 110"/>
                <a:gd name="T84" fmla="*/ 42 w 224"/>
                <a:gd name="T85" fmla="*/ 20 h 110"/>
                <a:gd name="T86" fmla="*/ 52 w 224"/>
                <a:gd name="T87" fmla="*/ 16 h 110"/>
                <a:gd name="T88" fmla="*/ 62 w 224"/>
                <a:gd name="T89" fmla="*/ 16 h 110"/>
                <a:gd name="T90" fmla="*/ 72 w 224"/>
                <a:gd name="T91" fmla="*/ 14 h 110"/>
                <a:gd name="T92" fmla="*/ 86 w 224"/>
                <a:gd name="T93" fmla="*/ 4 h 110"/>
                <a:gd name="T94" fmla="*/ 88 w 224"/>
                <a:gd name="T95" fmla="*/ 2 h 110"/>
                <a:gd name="T96" fmla="*/ 98 w 224"/>
                <a:gd name="T97" fmla="*/ 0 h 110"/>
                <a:gd name="T98" fmla="*/ 112 w 224"/>
                <a:gd name="T99" fmla="*/ 4 h 110"/>
                <a:gd name="T100" fmla="*/ 122 w 224"/>
                <a:gd name="T101" fmla="*/ 12 h 110"/>
                <a:gd name="T102" fmla="*/ 132 w 224"/>
                <a:gd name="T103" fmla="*/ 14 h 110"/>
                <a:gd name="T104" fmla="*/ 140 w 224"/>
                <a:gd name="T105" fmla="*/ 12 h 110"/>
                <a:gd name="T106" fmla="*/ 152 w 224"/>
                <a:gd name="T107" fmla="*/ 12 h 110"/>
                <a:gd name="T108" fmla="*/ 158 w 224"/>
                <a:gd name="T109" fmla="*/ 16 h 110"/>
                <a:gd name="T110" fmla="*/ 170 w 224"/>
                <a:gd name="T111" fmla="*/ 24 h 110"/>
                <a:gd name="T112" fmla="*/ 182 w 224"/>
                <a:gd name="T113" fmla="*/ 28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110"/>
                <a:gd name="T173" fmla="*/ 224 w 224"/>
                <a:gd name="T174" fmla="*/ 110 h 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110">
                  <a:moveTo>
                    <a:pt x="188" y="30"/>
                  </a:moveTo>
                  <a:lnTo>
                    <a:pt x="192" y="32"/>
                  </a:lnTo>
                  <a:lnTo>
                    <a:pt x="194" y="34"/>
                  </a:lnTo>
                  <a:lnTo>
                    <a:pt x="198" y="36"/>
                  </a:lnTo>
                  <a:lnTo>
                    <a:pt x="202" y="38"/>
                  </a:lnTo>
                  <a:lnTo>
                    <a:pt x="204" y="40"/>
                  </a:lnTo>
                  <a:lnTo>
                    <a:pt x="210" y="46"/>
                  </a:lnTo>
                  <a:lnTo>
                    <a:pt x="216" y="58"/>
                  </a:lnTo>
                  <a:lnTo>
                    <a:pt x="220" y="70"/>
                  </a:lnTo>
                  <a:lnTo>
                    <a:pt x="224" y="78"/>
                  </a:lnTo>
                  <a:lnTo>
                    <a:pt x="224" y="80"/>
                  </a:lnTo>
                  <a:lnTo>
                    <a:pt x="222" y="82"/>
                  </a:lnTo>
                  <a:lnTo>
                    <a:pt x="220" y="82"/>
                  </a:lnTo>
                  <a:lnTo>
                    <a:pt x="218" y="78"/>
                  </a:lnTo>
                  <a:lnTo>
                    <a:pt x="208" y="80"/>
                  </a:lnTo>
                  <a:lnTo>
                    <a:pt x="204" y="80"/>
                  </a:lnTo>
                  <a:lnTo>
                    <a:pt x="200" y="80"/>
                  </a:lnTo>
                  <a:lnTo>
                    <a:pt x="194" y="82"/>
                  </a:lnTo>
                  <a:lnTo>
                    <a:pt x="190" y="84"/>
                  </a:lnTo>
                  <a:lnTo>
                    <a:pt x="184" y="86"/>
                  </a:lnTo>
                  <a:lnTo>
                    <a:pt x="182" y="88"/>
                  </a:lnTo>
                  <a:lnTo>
                    <a:pt x="180" y="88"/>
                  </a:lnTo>
                  <a:lnTo>
                    <a:pt x="178" y="90"/>
                  </a:lnTo>
                  <a:lnTo>
                    <a:pt x="174" y="92"/>
                  </a:lnTo>
                  <a:lnTo>
                    <a:pt x="172" y="92"/>
                  </a:lnTo>
                  <a:lnTo>
                    <a:pt x="170" y="92"/>
                  </a:lnTo>
                  <a:lnTo>
                    <a:pt x="168" y="92"/>
                  </a:lnTo>
                  <a:lnTo>
                    <a:pt x="166" y="94"/>
                  </a:lnTo>
                  <a:lnTo>
                    <a:pt x="164" y="96"/>
                  </a:lnTo>
                  <a:lnTo>
                    <a:pt x="162" y="98"/>
                  </a:lnTo>
                  <a:lnTo>
                    <a:pt x="158" y="100"/>
                  </a:lnTo>
                  <a:lnTo>
                    <a:pt x="152" y="102"/>
                  </a:lnTo>
                  <a:lnTo>
                    <a:pt x="146" y="102"/>
                  </a:lnTo>
                  <a:lnTo>
                    <a:pt x="140" y="102"/>
                  </a:lnTo>
                  <a:lnTo>
                    <a:pt x="136" y="102"/>
                  </a:lnTo>
                  <a:lnTo>
                    <a:pt x="132" y="100"/>
                  </a:lnTo>
                  <a:lnTo>
                    <a:pt x="128" y="98"/>
                  </a:lnTo>
                  <a:lnTo>
                    <a:pt x="126" y="98"/>
                  </a:lnTo>
                  <a:lnTo>
                    <a:pt x="124" y="100"/>
                  </a:lnTo>
                  <a:lnTo>
                    <a:pt x="124" y="102"/>
                  </a:lnTo>
                  <a:lnTo>
                    <a:pt x="120" y="108"/>
                  </a:lnTo>
                  <a:lnTo>
                    <a:pt x="118" y="110"/>
                  </a:lnTo>
                  <a:lnTo>
                    <a:pt x="116" y="110"/>
                  </a:lnTo>
                  <a:lnTo>
                    <a:pt x="114" y="110"/>
                  </a:lnTo>
                  <a:lnTo>
                    <a:pt x="112" y="108"/>
                  </a:lnTo>
                  <a:lnTo>
                    <a:pt x="114" y="106"/>
                  </a:lnTo>
                  <a:lnTo>
                    <a:pt x="116" y="104"/>
                  </a:lnTo>
                  <a:lnTo>
                    <a:pt x="116" y="102"/>
                  </a:lnTo>
                  <a:lnTo>
                    <a:pt x="116" y="100"/>
                  </a:lnTo>
                  <a:lnTo>
                    <a:pt x="108" y="102"/>
                  </a:lnTo>
                  <a:lnTo>
                    <a:pt x="102" y="106"/>
                  </a:lnTo>
                  <a:lnTo>
                    <a:pt x="98" y="104"/>
                  </a:lnTo>
                  <a:lnTo>
                    <a:pt x="96" y="104"/>
                  </a:lnTo>
                  <a:lnTo>
                    <a:pt x="94" y="104"/>
                  </a:lnTo>
                  <a:lnTo>
                    <a:pt x="92" y="106"/>
                  </a:lnTo>
                  <a:lnTo>
                    <a:pt x="88" y="108"/>
                  </a:lnTo>
                  <a:lnTo>
                    <a:pt x="84" y="108"/>
                  </a:lnTo>
                  <a:lnTo>
                    <a:pt x="82" y="108"/>
                  </a:lnTo>
                  <a:lnTo>
                    <a:pt x="80" y="106"/>
                  </a:lnTo>
                  <a:lnTo>
                    <a:pt x="76" y="104"/>
                  </a:lnTo>
                  <a:lnTo>
                    <a:pt x="70" y="104"/>
                  </a:lnTo>
                  <a:lnTo>
                    <a:pt x="64" y="102"/>
                  </a:lnTo>
                  <a:lnTo>
                    <a:pt x="60" y="102"/>
                  </a:lnTo>
                  <a:lnTo>
                    <a:pt x="58" y="104"/>
                  </a:lnTo>
                  <a:lnTo>
                    <a:pt x="58" y="106"/>
                  </a:lnTo>
                  <a:lnTo>
                    <a:pt x="54" y="108"/>
                  </a:lnTo>
                  <a:lnTo>
                    <a:pt x="52" y="110"/>
                  </a:lnTo>
                  <a:lnTo>
                    <a:pt x="48" y="110"/>
                  </a:lnTo>
                  <a:lnTo>
                    <a:pt x="46" y="110"/>
                  </a:lnTo>
                  <a:lnTo>
                    <a:pt x="42" y="108"/>
                  </a:lnTo>
                  <a:lnTo>
                    <a:pt x="38" y="106"/>
                  </a:lnTo>
                  <a:lnTo>
                    <a:pt x="34" y="106"/>
                  </a:lnTo>
                  <a:lnTo>
                    <a:pt x="32" y="106"/>
                  </a:lnTo>
                  <a:lnTo>
                    <a:pt x="30" y="104"/>
                  </a:lnTo>
                  <a:lnTo>
                    <a:pt x="26" y="102"/>
                  </a:lnTo>
                  <a:lnTo>
                    <a:pt x="22" y="100"/>
                  </a:lnTo>
                  <a:lnTo>
                    <a:pt x="18" y="96"/>
                  </a:lnTo>
                  <a:lnTo>
                    <a:pt x="14" y="94"/>
                  </a:lnTo>
                  <a:lnTo>
                    <a:pt x="12" y="90"/>
                  </a:lnTo>
                  <a:lnTo>
                    <a:pt x="12" y="86"/>
                  </a:lnTo>
                  <a:lnTo>
                    <a:pt x="10" y="82"/>
                  </a:lnTo>
                  <a:lnTo>
                    <a:pt x="10" y="78"/>
                  </a:lnTo>
                  <a:lnTo>
                    <a:pt x="8" y="76"/>
                  </a:lnTo>
                  <a:lnTo>
                    <a:pt x="2" y="70"/>
                  </a:lnTo>
                  <a:lnTo>
                    <a:pt x="2" y="68"/>
                  </a:lnTo>
                  <a:lnTo>
                    <a:pt x="2" y="66"/>
                  </a:lnTo>
                  <a:lnTo>
                    <a:pt x="0" y="62"/>
                  </a:lnTo>
                  <a:lnTo>
                    <a:pt x="0" y="58"/>
                  </a:lnTo>
                  <a:lnTo>
                    <a:pt x="0" y="54"/>
                  </a:lnTo>
                  <a:lnTo>
                    <a:pt x="2" y="54"/>
                  </a:lnTo>
                  <a:lnTo>
                    <a:pt x="2" y="52"/>
                  </a:lnTo>
                  <a:lnTo>
                    <a:pt x="4" y="50"/>
                  </a:lnTo>
                  <a:lnTo>
                    <a:pt x="6" y="48"/>
                  </a:lnTo>
                  <a:lnTo>
                    <a:pt x="8" y="44"/>
                  </a:lnTo>
                  <a:lnTo>
                    <a:pt x="14" y="44"/>
                  </a:lnTo>
                  <a:lnTo>
                    <a:pt x="18" y="44"/>
                  </a:lnTo>
                  <a:lnTo>
                    <a:pt x="20" y="46"/>
                  </a:lnTo>
                  <a:lnTo>
                    <a:pt x="26" y="46"/>
                  </a:lnTo>
                  <a:lnTo>
                    <a:pt x="30" y="44"/>
                  </a:lnTo>
                  <a:lnTo>
                    <a:pt x="32" y="42"/>
                  </a:lnTo>
                  <a:lnTo>
                    <a:pt x="36" y="40"/>
                  </a:lnTo>
                  <a:lnTo>
                    <a:pt x="38" y="40"/>
                  </a:lnTo>
                  <a:lnTo>
                    <a:pt x="42" y="40"/>
                  </a:lnTo>
                  <a:lnTo>
                    <a:pt x="50" y="40"/>
                  </a:lnTo>
                  <a:lnTo>
                    <a:pt x="46" y="38"/>
                  </a:lnTo>
                  <a:lnTo>
                    <a:pt x="42" y="38"/>
                  </a:lnTo>
                  <a:lnTo>
                    <a:pt x="40" y="36"/>
                  </a:lnTo>
                  <a:lnTo>
                    <a:pt x="38" y="34"/>
                  </a:lnTo>
                  <a:lnTo>
                    <a:pt x="38" y="32"/>
                  </a:lnTo>
                  <a:lnTo>
                    <a:pt x="38" y="28"/>
                  </a:lnTo>
                  <a:lnTo>
                    <a:pt x="40" y="24"/>
                  </a:lnTo>
                  <a:lnTo>
                    <a:pt x="42" y="20"/>
                  </a:lnTo>
                  <a:lnTo>
                    <a:pt x="48" y="16"/>
                  </a:lnTo>
                  <a:lnTo>
                    <a:pt x="50" y="16"/>
                  </a:lnTo>
                  <a:lnTo>
                    <a:pt x="52" y="16"/>
                  </a:lnTo>
                  <a:lnTo>
                    <a:pt x="56" y="16"/>
                  </a:lnTo>
                  <a:lnTo>
                    <a:pt x="60" y="16"/>
                  </a:lnTo>
                  <a:lnTo>
                    <a:pt x="62" y="16"/>
                  </a:lnTo>
                  <a:lnTo>
                    <a:pt x="64" y="16"/>
                  </a:lnTo>
                  <a:lnTo>
                    <a:pt x="66" y="16"/>
                  </a:lnTo>
                  <a:lnTo>
                    <a:pt x="72" y="14"/>
                  </a:lnTo>
                  <a:lnTo>
                    <a:pt x="76" y="10"/>
                  </a:lnTo>
                  <a:lnTo>
                    <a:pt x="82" y="8"/>
                  </a:lnTo>
                  <a:lnTo>
                    <a:pt x="86" y="4"/>
                  </a:lnTo>
                  <a:lnTo>
                    <a:pt x="88" y="4"/>
                  </a:lnTo>
                  <a:lnTo>
                    <a:pt x="88" y="2"/>
                  </a:lnTo>
                  <a:lnTo>
                    <a:pt x="90" y="0"/>
                  </a:lnTo>
                  <a:lnTo>
                    <a:pt x="94" y="0"/>
                  </a:lnTo>
                  <a:lnTo>
                    <a:pt x="98" y="0"/>
                  </a:lnTo>
                  <a:lnTo>
                    <a:pt x="104" y="2"/>
                  </a:lnTo>
                  <a:lnTo>
                    <a:pt x="112" y="4"/>
                  </a:lnTo>
                  <a:lnTo>
                    <a:pt x="114" y="6"/>
                  </a:lnTo>
                  <a:lnTo>
                    <a:pt x="118" y="8"/>
                  </a:lnTo>
                  <a:lnTo>
                    <a:pt x="122" y="12"/>
                  </a:lnTo>
                  <a:lnTo>
                    <a:pt x="128" y="16"/>
                  </a:lnTo>
                  <a:lnTo>
                    <a:pt x="128" y="14"/>
                  </a:lnTo>
                  <a:lnTo>
                    <a:pt x="132" y="14"/>
                  </a:lnTo>
                  <a:lnTo>
                    <a:pt x="136" y="14"/>
                  </a:lnTo>
                  <a:lnTo>
                    <a:pt x="138" y="12"/>
                  </a:lnTo>
                  <a:lnTo>
                    <a:pt x="140" y="12"/>
                  </a:lnTo>
                  <a:lnTo>
                    <a:pt x="142" y="12"/>
                  </a:lnTo>
                  <a:lnTo>
                    <a:pt x="146" y="12"/>
                  </a:lnTo>
                  <a:lnTo>
                    <a:pt x="152" y="12"/>
                  </a:lnTo>
                  <a:lnTo>
                    <a:pt x="156" y="14"/>
                  </a:lnTo>
                  <a:lnTo>
                    <a:pt x="158" y="16"/>
                  </a:lnTo>
                  <a:lnTo>
                    <a:pt x="162" y="18"/>
                  </a:lnTo>
                  <a:lnTo>
                    <a:pt x="166" y="22"/>
                  </a:lnTo>
                  <a:lnTo>
                    <a:pt x="170" y="24"/>
                  </a:lnTo>
                  <a:lnTo>
                    <a:pt x="180" y="26"/>
                  </a:lnTo>
                  <a:lnTo>
                    <a:pt x="182" y="28"/>
                  </a:lnTo>
                  <a:lnTo>
                    <a:pt x="186" y="28"/>
                  </a:lnTo>
                  <a:lnTo>
                    <a:pt x="188" y="30"/>
                  </a:lnTo>
                </a:path>
              </a:pathLst>
            </a:custGeom>
            <a:grpFill/>
            <a:ln w="6350">
              <a:noFill/>
              <a:round/>
              <a:headEnd/>
              <a:tailEnd/>
            </a:ln>
          </p:spPr>
          <p:txBody>
            <a:bodyPr/>
            <a:lstStyle/>
            <a:p>
              <a:pPr>
                <a:defRPr/>
              </a:pPr>
              <a:endParaRPr lang="zh-TW" altLang="en-US"/>
            </a:p>
          </p:txBody>
        </p:sp>
        <p:sp>
          <p:nvSpPr>
            <p:cNvPr id="241" name="Freeform 53"/>
            <p:cNvSpPr>
              <a:spLocks/>
            </p:cNvSpPr>
            <p:nvPr/>
          </p:nvSpPr>
          <p:spPr bwMode="gray">
            <a:xfrm>
              <a:off x="1174" y="2172"/>
              <a:ext cx="110" cy="90"/>
            </a:xfrm>
            <a:custGeom>
              <a:avLst/>
              <a:gdLst>
                <a:gd name="T0" fmla="*/ 28 w 110"/>
                <a:gd name="T1" fmla="*/ 74 h 90"/>
                <a:gd name="T2" fmla="*/ 30 w 110"/>
                <a:gd name="T3" fmla="*/ 60 h 90"/>
                <a:gd name="T4" fmla="*/ 32 w 110"/>
                <a:gd name="T5" fmla="*/ 58 h 90"/>
                <a:gd name="T6" fmla="*/ 32 w 110"/>
                <a:gd name="T7" fmla="*/ 54 h 90"/>
                <a:gd name="T8" fmla="*/ 30 w 110"/>
                <a:gd name="T9" fmla="*/ 50 h 90"/>
                <a:gd name="T10" fmla="*/ 26 w 110"/>
                <a:gd name="T11" fmla="*/ 44 h 90"/>
                <a:gd name="T12" fmla="*/ 22 w 110"/>
                <a:gd name="T13" fmla="*/ 36 h 90"/>
                <a:gd name="T14" fmla="*/ 18 w 110"/>
                <a:gd name="T15" fmla="*/ 24 h 90"/>
                <a:gd name="T16" fmla="*/ 14 w 110"/>
                <a:gd name="T17" fmla="*/ 22 h 90"/>
                <a:gd name="T18" fmla="*/ 4 w 110"/>
                <a:gd name="T19" fmla="*/ 12 h 90"/>
                <a:gd name="T20" fmla="*/ 4 w 110"/>
                <a:gd name="T21" fmla="*/ 6 h 90"/>
                <a:gd name="T22" fmla="*/ 0 w 110"/>
                <a:gd name="T23" fmla="*/ 0 h 90"/>
                <a:gd name="T24" fmla="*/ 2 w 110"/>
                <a:gd name="T25" fmla="*/ 0 h 90"/>
                <a:gd name="T26" fmla="*/ 10 w 110"/>
                <a:gd name="T27" fmla="*/ 0 h 90"/>
                <a:gd name="T28" fmla="*/ 18 w 110"/>
                <a:gd name="T29" fmla="*/ 4 h 90"/>
                <a:gd name="T30" fmla="*/ 24 w 110"/>
                <a:gd name="T31" fmla="*/ 10 h 90"/>
                <a:gd name="T32" fmla="*/ 32 w 110"/>
                <a:gd name="T33" fmla="*/ 16 h 90"/>
                <a:gd name="T34" fmla="*/ 44 w 110"/>
                <a:gd name="T35" fmla="*/ 18 h 90"/>
                <a:gd name="T36" fmla="*/ 58 w 110"/>
                <a:gd name="T37" fmla="*/ 12 h 90"/>
                <a:gd name="T38" fmla="*/ 84 w 110"/>
                <a:gd name="T39" fmla="*/ 18 h 90"/>
                <a:gd name="T40" fmla="*/ 100 w 110"/>
                <a:gd name="T41" fmla="*/ 24 h 90"/>
                <a:gd name="T42" fmla="*/ 104 w 110"/>
                <a:gd name="T43" fmla="*/ 26 h 90"/>
                <a:gd name="T44" fmla="*/ 110 w 110"/>
                <a:gd name="T45" fmla="*/ 30 h 90"/>
                <a:gd name="T46" fmla="*/ 110 w 110"/>
                <a:gd name="T47" fmla="*/ 34 h 90"/>
                <a:gd name="T48" fmla="*/ 108 w 110"/>
                <a:gd name="T49" fmla="*/ 42 h 90"/>
                <a:gd name="T50" fmla="*/ 106 w 110"/>
                <a:gd name="T51" fmla="*/ 46 h 90"/>
                <a:gd name="T52" fmla="*/ 104 w 110"/>
                <a:gd name="T53" fmla="*/ 52 h 90"/>
                <a:gd name="T54" fmla="*/ 100 w 110"/>
                <a:gd name="T55" fmla="*/ 56 h 90"/>
                <a:gd name="T56" fmla="*/ 98 w 110"/>
                <a:gd name="T57" fmla="*/ 58 h 90"/>
                <a:gd name="T58" fmla="*/ 94 w 110"/>
                <a:gd name="T59" fmla="*/ 66 h 90"/>
                <a:gd name="T60" fmla="*/ 94 w 110"/>
                <a:gd name="T61" fmla="*/ 68 h 90"/>
                <a:gd name="T62" fmla="*/ 90 w 110"/>
                <a:gd name="T63" fmla="*/ 70 h 90"/>
                <a:gd name="T64" fmla="*/ 82 w 110"/>
                <a:gd name="T65" fmla="*/ 72 h 90"/>
                <a:gd name="T66" fmla="*/ 74 w 110"/>
                <a:gd name="T67" fmla="*/ 82 h 90"/>
                <a:gd name="T68" fmla="*/ 70 w 110"/>
                <a:gd name="T69" fmla="*/ 88 h 90"/>
                <a:gd name="T70" fmla="*/ 62 w 110"/>
                <a:gd name="T71" fmla="*/ 88 h 90"/>
                <a:gd name="T72" fmla="*/ 56 w 110"/>
                <a:gd name="T73" fmla="*/ 88 h 90"/>
                <a:gd name="T74" fmla="*/ 36 w 110"/>
                <a:gd name="T75" fmla="*/ 9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
                <a:gd name="T115" fmla="*/ 0 h 90"/>
                <a:gd name="T116" fmla="*/ 110 w 110"/>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 h="90">
                  <a:moveTo>
                    <a:pt x="36" y="90"/>
                  </a:moveTo>
                  <a:lnTo>
                    <a:pt x="28" y="74"/>
                  </a:lnTo>
                  <a:lnTo>
                    <a:pt x="24" y="66"/>
                  </a:lnTo>
                  <a:lnTo>
                    <a:pt x="30" y="60"/>
                  </a:lnTo>
                  <a:lnTo>
                    <a:pt x="32" y="58"/>
                  </a:lnTo>
                  <a:lnTo>
                    <a:pt x="32" y="56"/>
                  </a:lnTo>
                  <a:lnTo>
                    <a:pt x="32" y="54"/>
                  </a:lnTo>
                  <a:lnTo>
                    <a:pt x="30" y="50"/>
                  </a:lnTo>
                  <a:lnTo>
                    <a:pt x="28" y="48"/>
                  </a:lnTo>
                  <a:lnTo>
                    <a:pt x="26" y="44"/>
                  </a:lnTo>
                  <a:lnTo>
                    <a:pt x="24" y="40"/>
                  </a:lnTo>
                  <a:lnTo>
                    <a:pt x="22" y="36"/>
                  </a:lnTo>
                  <a:lnTo>
                    <a:pt x="22" y="30"/>
                  </a:lnTo>
                  <a:lnTo>
                    <a:pt x="18" y="24"/>
                  </a:lnTo>
                  <a:lnTo>
                    <a:pt x="18" y="20"/>
                  </a:lnTo>
                  <a:lnTo>
                    <a:pt x="14" y="22"/>
                  </a:lnTo>
                  <a:lnTo>
                    <a:pt x="4" y="14"/>
                  </a:lnTo>
                  <a:lnTo>
                    <a:pt x="4" y="12"/>
                  </a:lnTo>
                  <a:lnTo>
                    <a:pt x="4" y="10"/>
                  </a:lnTo>
                  <a:lnTo>
                    <a:pt x="4" y="6"/>
                  </a:lnTo>
                  <a:lnTo>
                    <a:pt x="2" y="2"/>
                  </a:lnTo>
                  <a:lnTo>
                    <a:pt x="0" y="0"/>
                  </a:lnTo>
                  <a:lnTo>
                    <a:pt x="2" y="0"/>
                  </a:lnTo>
                  <a:lnTo>
                    <a:pt x="4" y="0"/>
                  </a:lnTo>
                  <a:lnTo>
                    <a:pt x="10" y="0"/>
                  </a:lnTo>
                  <a:lnTo>
                    <a:pt x="18" y="2"/>
                  </a:lnTo>
                  <a:lnTo>
                    <a:pt x="18" y="4"/>
                  </a:lnTo>
                  <a:lnTo>
                    <a:pt x="20" y="6"/>
                  </a:lnTo>
                  <a:lnTo>
                    <a:pt x="24" y="10"/>
                  </a:lnTo>
                  <a:lnTo>
                    <a:pt x="28" y="12"/>
                  </a:lnTo>
                  <a:lnTo>
                    <a:pt x="32" y="16"/>
                  </a:lnTo>
                  <a:lnTo>
                    <a:pt x="38" y="18"/>
                  </a:lnTo>
                  <a:lnTo>
                    <a:pt x="44" y="18"/>
                  </a:lnTo>
                  <a:lnTo>
                    <a:pt x="48" y="16"/>
                  </a:lnTo>
                  <a:lnTo>
                    <a:pt x="58" y="12"/>
                  </a:lnTo>
                  <a:lnTo>
                    <a:pt x="70" y="12"/>
                  </a:lnTo>
                  <a:lnTo>
                    <a:pt x="84" y="18"/>
                  </a:lnTo>
                  <a:lnTo>
                    <a:pt x="98" y="22"/>
                  </a:lnTo>
                  <a:lnTo>
                    <a:pt x="100" y="24"/>
                  </a:lnTo>
                  <a:lnTo>
                    <a:pt x="102" y="24"/>
                  </a:lnTo>
                  <a:lnTo>
                    <a:pt x="104" y="26"/>
                  </a:lnTo>
                  <a:lnTo>
                    <a:pt x="108" y="28"/>
                  </a:lnTo>
                  <a:lnTo>
                    <a:pt x="110" y="30"/>
                  </a:lnTo>
                  <a:lnTo>
                    <a:pt x="110" y="32"/>
                  </a:lnTo>
                  <a:lnTo>
                    <a:pt x="110" y="34"/>
                  </a:lnTo>
                  <a:lnTo>
                    <a:pt x="108" y="36"/>
                  </a:lnTo>
                  <a:lnTo>
                    <a:pt x="108" y="42"/>
                  </a:lnTo>
                  <a:lnTo>
                    <a:pt x="106" y="46"/>
                  </a:lnTo>
                  <a:lnTo>
                    <a:pt x="104" y="48"/>
                  </a:lnTo>
                  <a:lnTo>
                    <a:pt x="104" y="52"/>
                  </a:lnTo>
                  <a:lnTo>
                    <a:pt x="102" y="54"/>
                  </a:lnTo>
                  <a:lnTo>
                    <a:pt x="100" y="56"/>
                  </a:lnTo>
                  <a:lnTo>
                    <a:pt x="98" y="56"/>
                  </a:lnTo>
                  <a:lnTo>
                    <a:pt x="98" y="58"/>
                  </a:lnTo>
                  <a:lnTo>
                    <a:pt x="96" y="62"/>
                  </a:lnTo>
                  <a:lnTo>
                    <a:pt x="94" y="66"/>
                  </a:lnTo>
                  <a:lnTo>
                    <a:pt x="96" y="68"/>
                  </a:lnTo>
                  <a:lnTo>
                    <a:pt x="94" y="68"/>
                  </a:lnTo>
                  <a:lnTo>
                    <a:pt x="92" y="68"/>
                  </a:lnTo>
                  <a:lnTo>
                    <a:pt x="90" y="70"/>
                  </a:lnTo>
                  <a:lnTo>
                    <a:pt x="86" y="70"/>
                  </a:lnTo>
                  <a:lnTo>
                    <a:pt x="82" y="72"/>
                  </a:lnTo>
                  <a:lnTo>
                    <a:pt x="78" y="76"/>
                  </a:lnTo>
                  <a:lnTo>
                    <a:pt x="74" y="82"/>
                  </a:lnTo>
                  <a:lnTo>
                    <a:pt x="72" y="88"/>
                  </a:lnTo>
                  <a:lnTo>
                    <a:pt x="70" y="88"/>
                  </a:lnTo>
                  <a:lnTo>
                    <a:pt x="68" y="88"/>
                  </a:lnTo>
                  <a:lnTo>
                    <a:pt x="62" y="88"/>
                  </a:lnTo>
                  <a:lnTo>
                    <a:pt x="58" y="88"/>
                  </a:lnTo>
                  <a:lnTo>
                    <a:pt x="56" y="88"/>
                  </a:lnTo>
                  <a:lnTo>
                    <a:pt x="54" y="86"/>
                  </a:lnTo>
                  <a:lnTo>
                    <a:pt x="36" y="90"/>
                  </a:lnTo>
                </a:path>
              </a:pathLst>
            </a:custGeom>
            <a:grpFill/>
            <a:ln w="6350">
              <a:noFill/>
              <a:round/>
              <a:headEnd/>
              <a:tailEnd/>
            </a:ln>
          </p:spPr>
          <p:txBody>
            <a:bodyPr/>
            <a:lstStyle/>
            <a:p>
              <a:pPr>
                <a:defRPr/>
              </a:pPr>
              <a:endParaRPr lang="zh-TW" altLang="en-US"/>
            </a:p>
          </p:txBody>
        </p:sp>
        <p:sp>
          <p:nvSpPr>
            <p:cNvPr id="242" name="Freeform 54"/>
            <p:cNvSpPr>
              <a:spLocks/>
            </p:cNvSpPr>
            <p:nvPr/>
          </p:nvSpPr>
          <p:spPr bwMode="gray">
            <a:xfrm>
              <a:off x="1162" y="2258"/>
              <a:ext cx="84" cy="84"/>
            </a:xfrm>
            <a:custGeom>
              <a:avLst/>
              <a:gdLst>
                <a:gd name="T0" fmla="*/ 84 w 84"/>
                <a:gd name="T1" fmla="*/ 2 h 84"/>
                <a:gd name="T2" fmla="*/ 72 w 84"/>
                <a:gd name="T3" fmla="*/ 4 h 84"/>
                <a:gd name="T4" fmla="*/ 72 w 84"/>
                <a:gd name="T5" fmla="*/ 4 h 84"/>
                <a:gd name="T6" fmla="*/ 70 w 84"/>
                <a:gd name="T7" fmla="*/ 4 h 84"/>
                <a:gd name="T8" fmla="*/ 68 w 84"/>
                <a:gd name="T9" fmla="*/ 2 h 84"/>
                <a:gd name="T10" fmla="*/ 66 w 84"/>
                <a:gd name="T11" fmla="*/ 0 h 84"/>
                <a:gd name="T12" fmla="*/ 48 w 84"/>
                <a:gd name="T13" fmla="*/ 4 h 84"/>
                <a:gd name="T14" fmla="*/ 34 w 84"/>
                <a:gd name="T15" fmla="*/ 6 h 84"/>
                <a:gd name="T16" fmla="*/ 20 w 84"/>
                <a:gd name="T17" fmla="*/ 8 h 84"/>
                <a:gd name="T18" fmla="*/ 20 w 84"/>
                <a:gd name="T19" fmla="*/ 10 h 84"/>
                <a:gd name="T20" fmla="*/ 18 w 84"/>
                <a:gd name="T21" fmla="*/ 12 h 84"/>
                <a:gd name="T22" fmla="*/ 18 w 84"/>
                <a:gd name="T23" fmla="*/ 16 h 84"/>
                <a:gd name="T24" fmla="*/ 18 w 84"/>
                <a:gd name="T25" fmla="*/ 16 h 84"/>
                <a:gd name="T26" fmla="*/ 16 w 84"/>
                <a:gd name="T27" fmla="*/ 18 h 84"/>
                <a:gd name="T28" fmla="*/ 12 w 84"/>
                <a:gd name="T29" fmla="*/ 20 h 84"/>
                <a:gd name="T30" fmla="*/ 8 w 84"/>
                <a:gd name="T31" fmla="*/ 22 h 84"/>
                <a:gd name="T32" fmla="*/ 6 w 84"/>
                <a:gd name="T33" fmla="*/ 26 h 84"/>
                <a:gd name="T34" fmla="*/ 2 w 84"/>
                <a:gd name="T35" fmla="*/ 30 h 84"/>
                <a:gd name="T36" fmla="*/ 0 w 84"/>
                <a:gd name="T37" fmla="*/ 36 h 84"/>
                <a:gd name="T38" fmla="*/ 0 w 84"/>
                <a:gd name="T39" fmla="*/ 36 h 84"/>
                <a:gd name="T40" fmla="*/ 0 w 84"/>
                <a:gd name="T41" fmla="*/ 38 h 84"/>
                <a:gd name="T42" fmla="*/ 0 w 84"/>
                <a:gd name="T43" fmla="*/ 40 h 84"/>
                <a:gd name="T44" fmla="*/ 2 w 84"/>
                <a:gd name="T45" fmla="*/ 44 h 84"/>
                <a:gd name="T46" fmla="*/ 4 w 84"/>
                <a:gd name="T47" fmla="*/ 48 h 84"/>
                <a:gd name="T48" fmla="*/ 10 w 84"/>
                <a:gd name="T49" fmla="*/ 56 h 84"/>
                <a:gd name="T50" fmla="*/ 18 w 84"/>
                <a:gd name="T51" fmla="*/ 66 h 84"/>
                <a:gd name="T52" fmla="*/ 26 w 84"/>
                <a:gd name="T53" fmla="*/ 76 h 84"/>
                <a:gd name="T54" fmla="*/ 30 w 84"/>
                <a:gd name="T55" fmla="*/ 84 h 84"/>
                <a:gd name="T56" fmla="*/ 42 w 84"/>
                <a:gd name="T57" fmla="*/ 84 h 84"/>
                <a:gd name="T58" fmla="*/ 44 w 84"/>
                <a:gd name="T59" fmla="*/ 66 h 84"/>
                <a:gd name="T60" fmla="*/ 46 w 84"/>
                <a:gd name="T61" fmla="*/ 66 h 84"/>
                <a:gd name="T62" fmla="*/ 48 w 84"/>
                <a:gd name="T63" fmla="*/ 64 h 84"/>
                <a:gd name="T64" fmla="*/ 50 w 84"/>
                <a:gd name="T65" fmla="*/ 62 h 84"/>
                <a:gd name="T66" fmla="*/ 54 w 84"/>
                <a:gd name="T67" fmla="*/ 56 h 84"/>
                <a:gd name="T68" fmla="*/ 60 w 84"/>
                <a:gd name="T69" fmla="*/ 48 h 84"/>
                <a:gd name="T70" fmla="*/ 58 w 84"/>
                <a:gd name="T71" fmla="*/ 48 h 84"/>
                <a:gd name="T72" fmla="*/ 58 w 84"/>
                <a:gd name="T73" fmla="*/ 46 h 84"/>
                <a:gd name="T74" fmla="*/ 58 w 84"/>
                <a:gd name="T75" fmla="*/ 42 h 84"/>
                <a:gd name="T76" fmla="*/ 58 w 84"/>
                <a:gd name="T77" fmla="*/ 38 h 84"/>
                <a:gd name="T78" fmla="*/ 60 w 84"/>
                <a:gd name="T79" fmla="*/ 32 h 84"/>
                <a:gd name="T80" fmla="*/ 64 w 84"/>
                <a:gd name="T81" fmla="*/ 26 h 84"/>
                <a:gd name="T82" fmla="*/ 64 w 84"/>
                <a:gd name="T83" fmla="*/ 24 h 84"/>
                <a:gd name="T84" fmla="*/ 64 w 84"/>
                <a:gd name="T85" fmla="*/ 22 h 84"/>
                <a:gd name="T86" fmla="*/ 68 w 84"/>
                <a:gd name="T87" fmla="*/ 20 h 84"/>
                <a:gd name="T88" fmla="*/ 70 w 84"/>
                <a:gd name="T89" fmla="*/ 18 h 84"/>
                <a:gd name="T90" fmla="*/ 74 w 84"/>
                <a:gd name="T91" fmla="*/ 16 h 84"/>
                <a:gd name="T92" fmla="*/ 78 w 84"/>
                <a:gd name="T93" fmla="*/ 16 h 84"/>
                <a:gd name="T94" fmla="*/ 84 w 84"/>
                <a:gd name="T95" fmla="*/ 18 h 84"/>
                <a:gd name="T96" fmla="*/ 84 w 84"/>
                <a:gd name="T97" fmla="*/ 2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
                <a:gd name="T148" fmla="*/ 0 h 84"/>
                <a:gd name="T149" fmla="*/ 84 w 84"/>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 h="84">
                  <a:moveTo>
                    <a:pt x="84" y="2"/>
                  </a:moveTo>
                  <a:lnTo>
                    <a:pt x="72" y="4"/>
                  </a:lnTo>
                  <a:lnTo>
                    <a:pt x="70" y="4"/>
                  </a:lnTo>
                  <a:lnTo>
                    <a:pt x="68" y="2"/>
                  </a:lnTo>
                  <a:lnTo>
                    <a:pt x="66" y="0"/>
                  </a:lnTo>
                  <a:lnTo>
                    <a:pt x="48" y="4"/>
                  </a:lnTo>
                  <a:lnTo>
                    <a:pt x="34" y="6"/>
                  </a:lnTo>
                  <a:lnTo>
                    <a:pt x="20" y="8"/>
                  </a:lnTo>
                  <a:lnTo>
                    <a:pt x="20" y="10"/>
                  </a:lnTo>
                  <a:lnTo>
                    <a:pt x="18" y="12"/>
                  </a:lnTo>
                  <a:lnTo>
                    <a:pt x="18" y="16"/>
                  </a:lnTo>
                  <a:lnTo>
                    <a:pt x="16" y="18"/>
                  </a:lnTo>
                  <a:lnTo>
                    <a:pt x="12" y="20"/>
                  </a:lnTo>
                  <a:lnTo>
                    <a:pt x="8" y="22"/>
                  </a:lnTo>
                  <a:lnTo>
                    <a:pt x="6" y="26"/>
                  </a:lnTo>
                  <a:lnTo>
                    <a:pt x="2" y="30"/>
                  </a:lnTo>
                  <a:lnTo>
                    <a:pt x="0" y="36"/>
                  </a:lnTo>
                  <a:lnTo>
                    <a:pt x="0" y="38"/>
                  </a:lnTo>
                  <a:lnTo>
                    <a:pt x="0" y="40"/>
                  </a:lnTo>
                  <a:lnTo>
                    <a:pt x="2" y="44"/>
                  </a:lnTo>
                  <a:lnTo>
                    <a:pt x="4" y="48"/>
                  </a:lnTo>
                  <a:lnTo>
                    <a:pt x="10" y="56"/>
                  </a:lnTo>
                  <a:lnTo>
                    <a:pt x="18" y="66"/>
                  </a:lnTo>
                  <a:lnTo>
                    <a:pt x="26" y="76"/>
                  </a:lnTo>
                  <a:lnTo>
                    <a:pt x="30" y="84"/>
                  </a:lnTo>
                  <a:lnTo>
                    <a:pt x="42" y="84"/>
                  </a:lnTo>
                  <a:lnTo>
                    <a:pt x="44" y="66"/>
                  </a:lnTo>
                  <a:lnTo>
                    <a:pt x="46" y="66"/>
                  </a:lnTo>
                  <a:lnTo>
                    <a:pt x="48" y="64"/>
                  </a:lnTo>
                  <a:lnTo>
                    <a:pt x="50" y="62"/>
                  </a:lnTo>
                  <a:lnTo>
                    <a:pt x="54" y="56"/>
                  </a:lnTo>
                  <a:lnTo>
                    <a:pt x="60" y="48"/>
                  </a:lnTo>
                  <a:lnTo>
                    <a:pt x="58" y="48"/>
                  </a:lnTo>
                  <a:lnTo>
                    <a:pt x="58" y="46"/>
                  </a:lnTo>
                  <a:lnTo>
                    <a:pt x="58" y="42"/>
                  </a:lnTo>
                  <a:lnTo>
                    <a:pt x="58" y="38"/>
                  </a:lnTo>
                  <a:lnTo>
                    <a:pt x="60" y="32"/>
                  </a:lnTo>
                  <a:lnTo>
                    <a:pt x="64" y="26"/>
                  </a:lnTo>
                  <a:lnTo>
                    <a:pt x="64" y="24"/>
                  </a:lnTo>
                  <a:lnTo>
                    <a:pt x="64" y="22"/>
                  </a:lnTo>
                  <a:lnTo>
                    <a:pt x="68" y="20"/>
                  </a:lnTo>
                  <a:lnTo>
                    <a:pt x="70" y="18"/>
                  </a:lnTo>
                  <a:lnTo>
                    <a:pt x="74" y="16"/>
                  </a:lnTo>
                  <a:lnTo>
                    <a:pt x="78" y="16"/>
                  </a:lnTo>
                  <a:lnTo>
                    <a:pt x="84" y="18"/>
                  </a:lnTo>
                  <a:lnTo>
                    <a:pt x="84" y="2"/>
                  </a:lnTo>
                </a:path>
              </a:pathLst>
            </a:custGeom>
            <a:grpFill/>
            <a:ln w="6350">
              <a:noFill/>
              <a:round/>
              <a:headEnd/>
              <a:tailEnd/>
            </a:ln>
          </p:spPr>
          <p:txBody>
            <a:bodyPr/>
            <a:lstStyle/>
            <a:p>
              <a:pPr>
                <a:defRPr/>
              </a:pPr>
              <a:endParaRPr lang="zh-TW" altLang="en-US"/>
            </a:p>
          </p:txBody>
        </p:sp>
        <p:sp>
          <p:nvSpPr>
            <p:cNvPr id="243" name="Freeform 55"/>
            <p:cNvSpPr>
              <a:spLocks/>
            </p:cNvSpPr>
            <p:nvPr/>
          </p:nvSpPr>
          <p:spPr bwMode="gray">
            <a:xfrm>
              <a:off x="1154" y="2230"/>
              <a:ext cx="28" cy="64"/>
            </a:xfrm>
            <a:custGeom>
              <a:avLst/>
              <a:gdLst>
                <a:gd name="T0" fmla="*/ 0 w 28"/>
                <a:gd name="T1" fmla="*/ 20 h 64"/>
                <a:gd name="T2" fmla="*/ 8 w 28"/>
                <a:gd name="T3" fmla="*/ 28 h 64"/>
                <a:gd name="T4" fmla="*/ 10 w 28"/>
                <a:gd name="T5" fmla="*/ 28 h 64"/>
                <a:gd name="T6" fmla="*/ 10 w 28"/>
                <a:gd name="T7" fmla="*/ 32 h 64"/>
                <a:gd name="T8" fmla="*/ 12 w 28"/>
                <a:gd name="T9" fmla="*/ 36 h 64"/>
                <a:gd name="T10" fmla="*/ 12 w 28"/>
                <a:gd name="T11" fmla="*/ 40 h 64"/>
                <a:gd name="T12" fmla="*/ 10 w 28"/>
                <a:gd name="T13" fmla="*/ 40 h 64"/>
                <a:gd name="T14" fmla="*/ 10 w 28"/>
                <a:gd name="T15" fmla="*/ 40 h 64"/>
                <a:gd name="T16" fmla="*/ 10 w 28"/>
                <a:gd name="T17" fmla="*/ 44 h 64"/>
                <a:gd name="T18" fmla="*/ 8 w 28"/>
                <a:gd name="T19" fmla="*/ 48 h 64"/>
                <a:gd name="T20" fmla="*/ 8 w 28"/>
                <a:gd name="T21" fmla="*/ 54 h 64"/>
                <a:gd name="T22" fmla="*/ 8 w 28"/>
                <a:gd name="T23" fmla="*/ 54 h 64"/>
                <a:gd name="T24" fmla="*/ 8 w 28"/>
                <a:gd name="T25" fmla="*/ 58 h 64"/>
                <a:gd name="T26" fmla="*/ 8 w 28"/>
                <a:gd name="T27" fmla="*/ 60 h 64"/>
                <a:gd name="T28" fmla="*/ 8 w 28"/>
                <a:gd name="T29" fmla="*/ 64 h 64"/>
                <a:gd name="T30" fmla="*/ 8 w 28"/>
                <a:gd name="T31" fmla="*/ 62 h 64"/>
                <a:gd name="T32" fmla="*/ 8 w 28"/>
                <a:gd name="T33" fmla="*/ 60 h 64"/>
                <a:gd name="T34" fmla="*/ 10 w 28"/>
                <a:gd name="T35" fmla="*/ 58 h 64"/>
                <a:gd name="T36" fmla="*/ 14 w 28"/>
                <a:gd name="T37" fmla="*/ 54 h 64"/>
                <a:gd name="T38" fmla="*/ 18 w 28"/>
                <a:gd name="T39" fmla="*/ 50 h 64"/>
                <a:gd name="T40" fmla="*/ 26 w 28"/>
                <a:gd name="T41" fmla="*/ 44 h 64"/>
                <a:gd name="T42" fmla="*/ 26 w 28"/>
                <a:gd name="T43" fmla="*/ 42 h 64"/>
                <a:gd name="T44" fmla="*/ 26 w 28"/>
                <a:gd name="T45" fmla="*/ 40 h 64"/>
                <a:gd name="T46" fmla="*/ 28 w 28"/>
                <a:gd name="T47" fmla="*/ 38 h 64"/>
                <a:gd name="T48" fmla="*/ 28 w 28"/>
                <a:gd name="T49" fmla="*/ 36 h 64"/>
                <a:gd name="T50" fmla="*/ 28 w 28"/>
                <a:gd name="T51" fmla="*/ 36 h 64"/>
                <a:gd name="T52" fmla="*/ 26 w 28"/>
                <a:gd name="T53" fmla="*/ 34 h 64"/>
                <a:gd name="T54" fmla="*/ 26 w 28"/>
                <a:gd name="T55" fmla="*/ 32 h 64"/>
                <a:gd name="T56" fmla="*/ 26 w 28"/>
                <a:gd name="T57" fmla="*/ 28 h 64"/>
                <a:gd name="T58" fmla="*/ 26 w 28"/>
                <a:gd name="T59" fmla="*/ 24 h 64"/>
                <a:gd name="T60" fmla="*/ 26 w 28"/>
                <a:gd name="T61" fmla="*/ 22 h 64"/>
                <a:gd name="T62" fmla="*/ 26 w 28"/>
                <a:gd name="T63" fmla="*/ 18 h 64"/>
                <a:gd name="T64" fmla="*/ 24 w 28"/>
                <a:gd name="T65" fmla="*/ 14 h 64"/>
                <a:gd name="T66" fmla="*/ 22 w 28"/>
                <a:gd name="T67" fmla="*/ 8 h 64"/>
                <a:gd name="T68" fmla="*/ 20 w 28"/>
                <a:gd name="T69" fmla="*/ 4 h 64"/>
                <a:gd name="T70" fmla="*/ 20 w 28"/>
                <a:gd name="T71" fmla="*/ 4 h 64"/>
                <a:gd name="T72" fmla="*/ 18 w 28"/>
                <a:gd name="T73" fmla="*/ 2 h 64"/>
                <a:gd name="T74" fmla="*/ 16 w 28"/>
                <a:gd name="T75" fmla="*/ 0 h 64"/>
                <a:gd name="T76" fmla="*/ 12 w 28"/>
                <a:gd name="T77" fmla="*/ 0 h 64"/>
                <a:gd name="T78" fmla="*/ 8 w 28"/>
                <a:gd name="T79" fmla="*/ 0 h 64"/>
                <a:gd name="T80" fmla="*/ 8 w 28"/>
                <a:gd name="T81" fmla="*/ 0 h 64"/>
                <a:gd name="T82" fmla="*/ 6 w 28"/>
                <a:gd name="T83" fmla="*/ 2 h 64"/>
                <a:gd name="T84" fmla="*/ 6 w 28"/>
                <a:gd name="T85" fmla="*/ 2 h 64"/>
                <a:gd name="T86" fmla="*/ 0 w 28"/>
                <a:gd name="T87" fmla="*/ 20 h 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
                <a:gd name="T133" fmla="*/ 0 h 64"/>
                <a:gd name="T134" fmla="*/ 28 w 28"/>
                <a:gd name="T135" fmla="*/ 64 h 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 h="64">
                  <a:moveTo>
                    <a:pt x="0" y="20"/>
                  </a:moveTo>
                  <a:lnTo>
                    <a:pt x="8" y="28"/>
                  </a:lnTo>
                  <a:lnTo>
                    <a:pt x="10" y="28"/>
                  </a:lnTo>
                  <a:lnTo>
                    <a:pt x="10" y="32"/>
                  </a:lnTo>
                  <a:lnTo>
                    <a:pt x="12" y="36"/>
                  </a:lnTo>
                  <a:lnTo>
                    <a:pt x="12" y="40"/>
                  </a:lnTo>
                  <a:lnTo>
                    <a:pt x="10" y="40"/>
                  </a:lnTo>
                  <a:lnTo>
                    <a:pt x="10" y="44"/>
                  </a:lnTo>
                  <a:lnTo>
                    <a:pt x="8" y="48"/>
                  </a:lnTo>
                  <a:lnTo>
                    <a:pt x="8" y="54"/>
                  </a:lnTo>
                  <a:lnTo>
                    <a:pt x="8" y="58"/>
                  </a:lnTo>
                  <a:lnTo>
                    <a:pt x="8" y="60"/>
                  </a:lnTo>
                  <a:lnTo>
                    <a:pt x="8" y="64"/>
                  </a:lnTo>
                  <a:lnTo>
                    <a:pt x="8" y="62"/>
                  </a:lnTo>
                  <a:lnTo>
                    <a:pt x="8" y="60"/>
                  </a:lnTo>
                  <a:lnTo>
                    <a:pt x="10" y="58"/>
                  </a:lnTo>
                  <a:lnTo>
                    <a:pt x="14" y="54"/>
                  </a:lnTo>
                  <a:lnTo>
                    <a:pt x="18" y="50"/>
                  </a:lnTo>
                  <a:lnTo>
                    <a:pt x="26" y="44"/>
                  </a:lnTo>
                  <a:lnTo>
                    <a:pt x="26" y="42"/>
                  </a:lnTo>
                  <a:lnTo>
                    <a:pt x="26" y="40"/>
                  </a:lnTo>
                  <a:lnTo>
                    <a:pt x="28" y="38"/>
                  </a:lnTo>
                  <a:lnTo>
                    <a:pt x="28" y="36"/>
                  </a:lnTo>
                  <a:lnTo>
                    <a:pt x="26" y="34"/>
                  </a:lnTo>
                  <a:lnTo>
                    <a:pt x="26" y="32"/>
                  </a:lnTo>
                  <a:lnTo>
                    <a:pt x="26" y="28"/>
                  </a:lnTo>
                  <a:lnTo>
                    <a:pt x="26" y="24"/>
                  </a:lnTo>
                  <a:lnTo>
                    <a:pt x="26" y="22"/>
                  </a:lnTo>
                  <a:lnTo>
                    <a:pt x="26" y="18"/>
                  </a:lnTo>
                  <a:lnTo>
                    <a:pt x="24" y="14"/>
                  </a:lnTo>
                  <a:lnTo>
                    <a:pt x="22" y="8"/>
                  </a:lnTo>
                  <a:lnTo>
                    <a:pt x="20" y="4"/>
                  </a:lnTo>
                  <a:lnTo>
                    <a:pt x="18" y="2"/>
                  </a:lnTo>
                  <a:lnTo>
                    <a:pt x="16" y="0"/>
                  </a:lnTo>
                  <a:lnTo>
                    <a:pt x="12" y="0"/>
                  </a:lnTo>
                  <a:lnTo>
                    <a:pt x="8" y="0"/>
                  </a:lnTo>
                  <a:lnTo>
                    <a:pt x="6" y="2"/>
                  </a:lnTo>
                  <a:lnTo>
                    <a:pt x="0" y="20"/>
                  </a:lnTo>
                </a:path>
              </a:pathLst>
            </a:custGeom>
            <a:grpFill/>
            <a:ln w="6350">
              <a:noFill/>
              <a:round/>
              <a:headEnd/>
              <a:tailEnd/>
            </a:ln>
          </p:spPr>
          <p:txBody>
            <a:bodyPr/>
            <a:lstStyle/>
            <a:p>
              <a:pPr>
                <a:defRPr/>
              </a:pPr>
              <a:endParaRPr lang="zh-TW" altLang="en-US"/>
            </a:p>
          </p:txBody>
        </p:sp>
        <p:sp>
          <p:nvSpPr>
            <p:cNvPr id="244" name="Freeform 56"/>
            <p:cNvSpPr>
              <a:spLocks/>
            </p:cNvSpPr>
            <p:nvPr/>
          </p:nvSpPr>
          <p:spPr bwMode="gray">
            <a:xfrm>
              <a:off x="1068" y="2152"/>
              <a:ext cx="142" cy="114"/>
            </a:xfrm>
            <a:custGeom>
              <a:avLst/>
              <a:gdLst>
                <a:gd name="T0" fmla="*/ 20 w 142"/>
                <a:gd name="T1" fmla="*/ 42 h 114"/>
                <a:gd name="T2" fmla="*/ 20 w 142"/>
                <a:gd name="T3" fmla="*/ 40 h 114"/>
                <a:gd name="T4" fmla="*/ 18 w 142"/>
                <a:gd name="T5" fmla="*/ 38 h 114"/>
                <a:gd name="T6" fmla="*/ 20 w 142"/>
                <a:gd name="T7" fmla="*/ 36 h 114"/>
                <a:gd name="T8" fmla="*/ 14 w 142"/>
                <a:gd name="T9" fmla="*/ 34 h 114"/>
                <a:gd name="T10" fmla="*/ 6 w 142"/>
                <a:gd name="T11" fmla="*/ 30 h 114"/>
                <a:gd name="T12" fmla="*/ 0 w 142"/>
                <a:gd name="T13" fmla="*/ 26 h 114"/>
                <a:gd name="T14" fmla="*/ 2 w 142"/>
                <a:gd name="T15" fmla="*/ 24 h 114"/>
                <a:gd name="T16" fmla="*/ 20 w 142"/>
                <a:gd name="T17" fmla="*/ 16 h 114"/>
                <a:gd name="T18" fmla="*/ 32 w 142"/>
                <a:gd name="T19" fmla="*/ 12 h 114"/>
                <a:gd name="T20" fmla="*/ 54 w 142"/>
                <a:gd name="T21" fmla="*/ 6 h 114"/>
                <a:gd name="T22" fmla="*/ 58 w 142"/>
                <a:gd name="T23" fmla="*/ 2 h 114"/>
                <a:gd name="T24" fmla="*/ 60 w 142"/>
                <a:gd name="T25" fmla="*/ 0 h 114"/>
                <a:gd name="T26" fmla="*/ 68 w 142"/>
                <a:gd name="T27" fmla="*/ 24 h 114"/>
                <a:gd name="T28" fmla="*/ 86 w 142"/>
                <a:gd name="T29" fmla="*/ 24 h 114"/>
                <a:gd name="T30" fmla="*/ 92 w 142"/>
                <a:gd name="T31" fmla="*/ 22 h 114"/>
                <a:gd name="T32" fmla="*/ 102 w 142"/>
                <a:gd name="T33" fmla="*/ 18 h 114"/>
                <a:gd name="T34" fmla="*/ 108 w 142"/>
                <a:gd name="T35" fmla="*/ 20 h 114"/>
                <a:gd name="T36" fmla="*/ 110 w 142"/>
                <a:gd name="T37" fmla="*/ 26 h 114"/>
                <a:gd name="T38" fmla="*/ 110 w 142"/>
                <a:gd name="T39" fmla="*/ 32 h 114"/>
                <a:gd name="T40" fmla="*/ 120 w 142"/>
                <a:gd name="T41" fmla="*/ 42 h 114"/>
                <a:gd name="T42" fmla="*/ 124 w 142"/>
                <a:gd name="T43" fmla="*/ 44 h 114"/>
                <a:gd name="T44" fmla="*/ 128 w 142"/>
                <a:gd name="T45" fmla="*/ 56 h 114"/>
                <a:gd name="T46" fmla="*/ 132 w 142"/>
                <a:gd name="T47" fmla="*/ 64 h 114"/>
                <a:gd name="T48" fmla="*/ 136 w 142"/>
                <a:gd name="T49" fmla="*/ 70 h 114"/>
                <a:gd name="T50" fmla="*/ 138 w 142"/>
                <a:gd name="T51" fmla="*/ 74 h 114"/>
                <a:gd name="T52" fmla="*/ 138 w 142"/>
                <a:gd name="T53" fmla="*/ 78 h 114"/>
                <a:gd name="T54" fmla="*/ 136 w 142"/>
                <a:gd name="T55" fmla="*/ 80 h 114"/>
                <a:gd name="T56" fmla="*/ 134 w 142"/>
                <a:gd name="T57" fmla="*/ 94 h 114"/>
                <a:gd name="T58" fmla="*/ 128 w 142"/>
                <a:gd name="T59" fmla="*/ 112 h 114"/>
                <a:gd name="T60" fmla="*/ 112 w 142"/>
                <a:gd name="T61" fmla="*/ 110 h 114"/>
                <a:gd name="T62" fmla="*/ 112 w 142"/>
                <a:gd name="T63" fmla="*/ 104 h 114"/>
                <a:gd name="T64" fmla="*/ 112 w 142"/>
                <a:gd name="T65" fmla="*/ 102 h 114"/>
                <a:gd name="T66" fmla="*/ 110 w 142"/>
                <a:gd name="T67" fmla="*/ 92 h 114"/>
                <a:gd name="T68" fmla="*/ 108 w 142"/>
                <a:gd name="T69" fmla="*/ 86 h 114"/>
                <a:gd name="T70" fmla="*/ 106 w 142"/>
                <a:gd name="T71" fmla="*/ 82 h 114"/>
                <a:gd name="T72" fmla="*/ 98 w 142"/>
                <a:gd name="T73" fmla="*/ 78 h 114"/>
                <a:gd name="T74" fmla="*/ 94 w 142"/>
                <a:gd name="T75" fmla="*/ 80 h 114"/>
                <a:gd name="T76" fmla="*/ 92 w 142"/>
                <a:gd name="T77" fmla="*/ 80 h 114"/>
                <a:gd name="T78" fmla="*/ 64 w 142"/>
                <a:gd name="T79" fmla="*/ 76 h 114"/>
                <a:gd name="T80" fmla="*/ 58 w 142"/>
                <a:gd name="T81" fmla="*/ 74 h 114"/>
                <a:gd name="T82" fmla="*/ 52 w 142"/>
                <a:gd name="T83" fmla="*/ 70 h 114"/>
                <a:gd name="T84" fmla="*/ 46 w 142"/>
                <a:gd name="T85" fmla="*/ 60 h 114"/>
                <a:gd name="T86" fmla="*/ 38 w 142"/>
                <a:gd name="T87" fmla="*/ 60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114"/>
                <a:gd name="T134" fmla="*/ 142 w 142"/>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114">
                  <a:moveTo>
                    <a:pt x="26" y="52"/>
                  </a:moveTo>
                  <a:lnTo>
                    <a:pt x="20" y="42"/>
                  </a:lnTo>
                  <a:lnTo>
                    <a:pt x="20" y="40"/>
                  </a:lnTo>
                  <a:lnTo>
                    <a:pt x="18" y="38"/>
                  </a:lnTo>
                  <a:lnTo>
                    <a:pt x="20" y="36"/>
                  </a:lnTo>
                  <a:lnTo>
                    <a:pt x="18" y="34"/>
                  </a:lnTo>
                  <a:lnTo>
                    <a:pt x="14" y="34"/>
                  </a:lnTo>
                  <a:lnTo>
                    <a:pt x="10" y="32"/>
                  </a:lnTo>
                  <a:lnTo>
                    <a:pt x="6" y="30"/>
                  </a:lnTo>
                  <a:lnTo>
                    <a:pt x="2" y="28"/>
                  </a:lnTo>
                  <a:lnTo>
                    <a:pt x="0" y="26"/>
                  </a:lnTo>
                  <a:lnTo>
                    <a:pt x="2" y="24"/>
                  </a:lnTo>
                  <a:lnTo>
                    <a:pt x="10" y="20"/>
                  </a:lnTo>
                  <a:lnTo>
                    <a:pt x="20" y="16"/>
                  </a:lnTo>
                  <a:lnTo>
                    <a:pt x="28" y="14"/>
                  </a:lnTo>
                  <a:lnTo>
                    <a:pt x="32" y="12"/>
                  </a:lnTo>
                  <a:lnTo>
                    <a:pt x="56" y="10"/>
                  </a:lnTo>
                  <a:lnTo>
                    <a:pt x="54" y="6"/>
                  </a:lnTo>
                  <a:lnTo>
                    <a:pt x="56" y="4"/>
                  </a:lnTo>
                  <a:lnTo>
                    <a:pt x="58" y="2"/>
                  </a:lnTo>
                  <a:lnTo>
                    <a:pt x="58" y="0"/>
                  </a:lnTo>
                  <a:lnTo>
                    <a:pt x="60" y="0"/>
                  </a:lnTo>
                  <a:lnTo>
                    <a:pt x="62" y="10"/>
                  </a:lnTo>
                  <a:lnTo>
                    <a:pt x="68" y="24"/>
                  </a:lnTo>
                  <a:lnTo>
                    <a:pt x="84" y="24"/>
                  </a:lnTo>
                  <a:lnTo>
                    <a:pt x="86" y="24"/>
                  </a:lnTo>
                  <a:lnTo>
                    <a:pt x="88" y="22"/>
                  </a:lnTo>
                  <a:lnTo>
                    <a:pt x="92" y="22"/>
                  </a:lnTo>
                  <a:lnTo>
                    <a:pt x="96" y="20"/>
                  </a:lnTo>
                  <a:lnTo>
                    <a:pt x="102" y="18"/>
                  </a:lnTo>
                  <a:lnTo>
                    <a:pt x="106" y="18"/>
                  </a:lnTo>
                  <a:lnTo>
                    <a:pt x="108" y="20"/>
                  </a:lnTo>
                  <a:lnTo>
                    <a:pt x="110" y="24"/>
                  </a:lnTo>
                  <a:lnTo>
                    <a:pt x="110" y="26"/>
                  </a:lnTo>
                  <a:lnTo>
                    <a:pt x="110" y="30"/>
                  </a:lnTo>
                  <a:lnTo>
                    <a:pt x="110" y="32"/>
                  </a:lnTo>
                  <a:lnTo>
                    <a:pt x="110" y="34"/>
                  </a:lnTo>
                  <a:lnTo>
                    <a:pt x="120" y="42"/>
                  </a:lnTo>
                  <a:lnTo>
                    <a:pt x="124" y="40"/>
                  </a:lnTo>
                  <a:lnTo>
                    <a:pt x="124" y="44"/>
                  </a:lnTo>
                  <a:lnTo>
                    <a:pt x="128" y="50"/>
                  </a:lnTo>
                  <a:lnTo>
                    <a:pt x="128" y="56"/>
                  </a:lnTo>
                  <a:lnTo>
                    <a:pt x="130" y="60"/>
                  </a:lnTo>
                  <a:lnTo>
                    <a:pt x="132" y="64"/>
                  </a:lnTo>
                  <a:lnTo>
                    <a:pt x="134" y="68"/>
                  </a:lnTo>
                  <a:lnTo>
                    <a:pt x="136" y="70"/>
                  </a:lnTo>
                  <a:lnTo>
                    <a:pt x="138" y="74"/>
                  </a:lnTo>
                  <a:lnTo>
                    <a:pt x="138" y="76"/>
                  </a:lnTo>
                  <a:lnTo>
                    <a:pt x="138" y="78"/>
                  </a:lnTo>
                  <a:lnTo>
                    <a:pt x="136" y="80"/>
                  </a:lnTo>
                  <a:lnTo>
                    <a:pt x="130" y="86"/>
                  </a:lnTo>
                  <a:lnTo>
                    <a:pt x="134" y="94"/>
                  </a:lnTo>
                  <a:lnTo>
                    <a:pt x="142" y="110"/>
                  </a:lnTo>
                  <a:lnTo>
                    <a:pt x="128" y="112"/>
                  </a:lnTo>
                  <a:lnTo>
                    <a:pt x="114" y="114"/>
                  </a:lnTo>
                  <a:lnTo>
                    <a:pt x="112" y="110"/>
                  </a:lnTo>
                  <a:lnTo>
                    <a:pt x="112" y="108"/>
                  </a:lnTo>
                  <a:lnTo>
                    <a:pt x="112" y="104"/>
                  </a:lnTo>
                  <a:lnTo>
                    <a:pt x="112" y="102"/>
                  </a:lnTo>
                  <a:lnTo>
                    <a:pt x="112" y="98"/>
                  </a:lnTo>
                  <a:lnTo>
                    <a:pt x="110" y="92"/>
                  </a:lnTo>
                  <a:lnTo>
                    <a:pt x="110" y="88"/>
                  </a:lnTo>
                  <a:lnTo>
                    <a:pt x="108" y="86"/>
                  </a:lnTo>
                  <a:lnTo>
                    <a:pt x="106" y="82"/>
                  </a:lnTo>
                  <a:lnTo>
                    <a:pt x="102" y="78"/>
                  </a:lnTo>
                  <a:lnTo>
                    <a:pt x="98" y="78"/>
                  </a:lnTo>
                  <a:lnTo>
                    <a:pt x="96" y="78"/>
                  </a:lnTo>
                  <a:lnTo>
                    <a:pt x="94" y="80"/>
                  </a:lnTo>
                  <a:lnTo>
                    <a:pt x="92" y="80"/>
                  </a:lnTo>
                  <a:lnTo>
                    <a:pt x="86" y="98"/>
                  </a:lnTo>
                  <a:lnTo>
                    <a:pt x="64" y="76"/>
                  </a:lnTo>
                  <a:lnTo>
                    <a:pt x="58" y="76"/>
                  </a:lnTo>
                  <a:lnTo>
                    <a:pt x="58" y="74"/>
                  </a:lnTo>
                  <a:lnTo>
                    <a:pt x="54" y="72"/>
                  </a:lnTo>
                  <a:lnTo>
                    <a:pt x="52" y="70"/>
                  </a:lnTo>
                  <a:lnTo>
                    <a:pt x="48" y="66"/>
                  </a:lnTo>
                  <a:lnTo>
                    <a:pt x="46" y="60"/>
                  </a:lnTo>
                  <a:lnTo>
                    <a:pt x="44" y="56"/>
                  </a:lnTo>
                  <a:lnTo>
                    <a:pt x="38" y="60"/>
                  </a:lnTo>
                  <a:lnTo>
                    <a:pt x="26" y="52"/>
                  </a:lnTo>
                </a:path>
              </a:pathLst>
            </a:custGeom>
            <a:grpFill/>
            <a:ln w="6350">
              <a:noFill/>
              <a:round/>
              <a:headEnd/>
              <a:tailEnd/>
            </a:ln>
          </p:spPr>
          <p:txBody>
            <a:bodyPr/>
            <a:lstStyle/>
            <a:p>
              <a:pPr>
                <a:defRPr/>
              </a:pPr>
              <a:endParaRPr lang="zh-TW" altLang="en-US"/>
            </a:p>
          </p:txBody>
        </p:sp>
        <p:sp>
          <p:nvSpPr>
            <p:cNvPr id="245" name="Freeform 57"/>
            <p:cNvSpPr>
              <a:spLocks/>
            </p:cNvSpPr>
            <p:nvPr/>
          </p:nvSpPr>
          <p:spPr bwMode="gray">
            <a:xfrm>
              <a:off x="1128" y="2118"/>
              <a:ext cx="76" cy="58"/>
            </a:xfrm>
            <a:custGeom>
              <a:avLst/>
              <a:gdLst>
                <a:gd name="T0" fmla="*/ 40 w 76"/>
                <a:gd name="T1" fmla="*/ 18 h 58"/>
                <a:gd name="T2" fmla="*/ 34 w 76"/>
                <a:gd name="T3" fmla="*/ 20 h 58"/>
                <a:gd name="T4" fmla="*/ 28 w 76"/>
                <a:gd name="T5" fmla="*/ 22 h 58"/>
                <a:gd name="T6" fmla="*/ 26 w 76"/>
                <a:gd name="T7" fmla="*/ 22 h 58"/>
                <a:gd name="T8" fmla="*/ 12 w 76"/>
                <a:gd name="T9" fmla="*/ 22 h 58"/>
                <a:gd name="T10" fmla="*/ 10 w 76"/>
                <a:gd name="T11" fmla="*/ 20 h 58"/>
                <a:gd name="T12" fmla="*/ 6 w 76"/>
                <a:gd name="T13" fmla="*/ 16 h 58"/>
                <a:gd name="T14" fmla="*/ 4 w 76"/>
                <a:gd name="T15" fmla="*/ 18 h 58"/>
                <a:gd name="T16" fmla="*/ 0 w 76"/>
                <a:gd name="T17" fmla="*/ 24 h 58"/>
                <a:gd name="T18" fmla="*/ 0 w 76"/>
                <a:gd name="T19" fmla="*/ 32 h 58"/>
                <a:gd name="T20" fmla="*/ 0 w 76"/>
                <a:gd name="T21" fmla="*/ 34 h 58"/>
                <a:gd name="T22" fmla="*/ 2 w 76"/>
                <a:gd name="T23" fmla="*/ 42 h 58"/>
                <a:gd name="T24" fmla="*/ 4 w 76"/>
                <a:gd name="T25" fmla="*/ 52 h 58"/>
                <a:gd name="T26" fmla="*/ 8 w 76"/>
                <a:gd name="T27" fmla="*/ 58 h 58"/>
                <a:gd name="T28" fmla="*/ 26 w 76"/>
                <a:gd name="T29" fmla="*/ 58 h 58"/>
                <a:gd name="T30" fmla="*/ 32 w 76"/>
                <a:gd name="T31" fmla="*/ 56 h 58"/>
                <a:gd name="T32" fmla="*/ 38 w 76"/>
                <a:gd name="T33" fmla="*/ 54 h 58"/>
                <a:gd name="T34" fmla="*/ 46 w 76"/>
                <a:gd name="T35" fmla="*/ 52 h 58"/>
                <a:gd name="T36" fmla="*/ 52 w 76"/>
                <a:gd name="T37" fmla="*/ 54 h 58"/>
                <a:gd name="T38" fmla="*/ 56 w 76"/>
                <a:gd name="T39" fmla="*/ 54 h 58"/>
                <a:gd name="T40" fmla="*/ 58 w 76"/>
                <a:gd name="T41" fmla="*/ 52 h 58"/>
                <a:gd name="T42" fmla="*/ 62 w 76"/>
                <a:gd name="T43" fmla="*/ 48 h 58"/>
                <a:gd name="T44" fmla="*/ 68 w 76"/>
                <a:gd name="T45" fmla="*/ 42 h 58"/>
                <a:gd name="T46" fmla="*/ 72 w 76"/>
                <a:gd name="T47" fmla="*/ 30 h 58"/>
                <a:gd name="T48" fmla="*/ 72 w 76"/>
                <a:gd name="T49" fmla="*/ 24 h 58"/>
                <a:gd name="T50" fmla="*/ 74 w 76"/>
                <a:gd name="T51" fmla="*/ 16 h 58"/>
                <a:gd name="T52" fmla="*/ 76 w 76"/>
                <a:gd name="T53" fmla="*/ 10 h 58"/>
                <a:gd name="T54" fmla="*/ 70 w 76"/>
                <a:gd name="T55" fmla="*/ 0 h 58"/>
                <a:gd name="T56" fmla="*/ 66 w 76"/>
                <a:gd name="T57" fmla="*/ 2 h 58"/>
                <a:gd name="T58" fmla="*/ 56 w 76"/>
                <a:gd name="T59" fmla="*/ 2 h 58"/>
                <a:gd name="T60" fmla="*/ 54 w 76"/>
                <a:gd name="T61" fmla="*/ 4 h 58"/>
                <a:gd name="T62" fmla="*/ 46 w 76"/>
                <a:gd name="T63" fmla="*/ 8 h 58"/>
                <a:gd name="T64" fmla="*/ 46 w 76"/>
                <a:gd name="T65" fmla="*/ 12 h 58"/>
                <a:gd name="T66" fmla="*/ 44 w 76"/>
                <a:gd name="T67" fmla="*/ 16 h 58"/>
                <a:gd name="T68" fmla="*/ 42 w 76"/>
                <a:gd name="T69" fmla="*/ 18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58"/>
                <a:gd name="T107" fmla="*/ 76 w 76"/>
                <a:gd name="T108" fmla="*/ 58 h 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58">
                  <a:moveTo>
                    <a:pt x="42" y="18"/>
                  </a:moveTo>
                  <a:lnTo>
                    <a:pt x="40" y="18"/>
                  </a:lnTo>
                  <a:lnTo>
                    <a:pt x="36" y="18"/>
                  </a:lnTo>
                  <a:lnTo>
                    <a:pt x="34" y="20"/>
                  </a:lnTo>
                  <a:lnTo>
                    <a:pt x="30" y="22"/>
                  </a:lnTo>
                  <a:lnTo>
                    <a:pt x="28" y="22"/>
                  </a:lnTo>
                  <a:lnTo>
                    <a:pt x="26" y="22"/>
                  </a:lnTo>
                  <a:lnTo>
                    <a:pt x="20" y="24"/>
                  </a:lnTo>
                  <a:lnTo>
                    <a:pt x="12" y="22"/>
                  </a:lnTo>
                  <a:lnTo>
                    <a:pt x="10" y="20"/>
                  </a:lnTo>
                  <a:lnTo>
                    <a:pt x="8" y="18"/>
                  </a:lnTo>
                  <a:lnTo>
                    <a:pt x="6" y="16"/>
                  </a:lnTo>
                  <a:lnTo>
                    <a:pt x="6" y="18"/>
                  </a:lnTo>
                  <a:lnTo>
                    <a:pt x="4" y="18"/>
                  </a:lnTo>
                  <a:lnTo>
                    <a:pt x="2" y="20"/>
                  </a:lnTo>
                  <a:lnTo>
                    <a:pt x="0" y="24"/>
                  </a:lnTo>
                  <a:lnTo>
                    <a:pt x="0" y="28"/>
                  </a:lnTo>
                  <a:lnTo>
                    <a:pt x="0" y="32"/>
                  </a:lnTo>
                  <a:lnTo>
                    <a:pt x="0" y="34"/>
                  </a:lnTo>
                  <a:lnTo>
                    <a:pt x="0" y="38"/>
                  </a:lnTo>
                  <a:lnTo>
                    <a:pt x="2" y="42"/>
                  </a:lnTo>
                  <a:lnTo>
                    <a:pt x="4" y="48"/>
                  </a:lnTo>
                  <a:lnTo>
                    <a:pt x="4" y="52"/>
                  </a:lnTo>
                  <a:lnTo>
                    <a:pt x="6" y="56"/>
                  </a:lnTo>
                  <a:lnTo>
                    <a:pt x="8" y="58"/>
                  </a:lnTo>
                  <a:lnTo>
                    <a:pt x="24" y="58"/>
                  </a:lnTo>
                  <a:lnTo>
                    <a:pt x="26" y="58"/>
                  </a:lnTo>
                  <a:lnTo>
                    <a:pt x="28" y="58"/>
                  </a:lnTo>
                  <a:lnTo>
                    <a:pt x="32" y="56"/>
                  </a:lnTo>
                  <a:lnTo>
                    <a:pt x="36" y="54"/>
                  </a:lnTo>
                  <a:lnTo>
                    <a:pt x="38" y="54"/>
                  </a:lnTo>
                  <a:lnTo>
                    <a:pt x="46" y="52"/>
                  </a:lnTo>
                  <a:lnTo>
                    <a:pt x="48" y="54"/>
                  </a:lnTo>
                  <a:lnTo>
                    <a:pt x="52" y="54"/>
                  </a:lnTo>
                  <a:lnTo>
                    <a:pt x="54" y="54"/>
                  </a:lnTo>
                  <a:lnTo>
                    <a:pt x="56" y="54"/>
                  </a:lnTo>
                  <a:lnTo>
                    <a:pt x="56" y="52"/>
                  </a:lnTo>
                  <a:lnTo>
                    <a:pt x="58" y="52"/>
                  </a:lnTo>
                  <a:lnTo>
                    <a:pt x="60" y="52"/>
                  </a:lnTo>
                  <a:lnTo>
                    <a:pt x="62" y="48"/>
                  </a:lnTo>
                  <a:lnTo>
                    <a:pt x="66" y="46"/>
                  </a:lnTo>
                  <a:lnTo>
                    <a:pt x="68" y="42"/>
                  </a:lnTo>
                  <a:lnTo>
                    <a:pt x="70" y="36"/>
                  </a:lnTo>
                  <a:lnTo>
                    <a:pt x="72" y="30"/>
                  </a:lnTo>
                  <a:lnTo>
                    <a:pt x="72" y="28"/>
                  </a:lnTo>
                  <a:lnTo>
                    <a:pt x="72" y="24"/>
                  </a:lnTo>
                  <a:lnTo>
                    <a:pt x="72" y="20"/>
                  </a:lnTo>
                  <a:lnTo>
                    <a:pt x="74" y="16"/>
                  </a:lnTo>
                  <a:lnTo>
                    <a:pt x="74" y="12"/>
                  </a:lnTo>
                  <a:lnTo>
                    <a:pt x="76" y="10"/>
                  </a:lnTo>
                  <a:lnTo>
                    <a:pt x="70" y="0"/>
                  </a:lnTo>
                  <a:lnTo>
                    <a:pt x="68" y="2"/>
                  </a:lnTo>
                  <a:lnTo>
                    <a:pt x="66" y="2"/>
                  </a:lnTo>
                  <a:lnTo>
                    <a:pt x="62" y="2"/>
                  </a:lnTo>
                  <a:lnTo>
                    <a:pt x="56" y="2"/>
                  </a:lnTo>
                  <a:lnTo>
                    <a:pt x="54" y="4"/>
                  </a:lnTo>
                  <a:lnTo>
                    <a:pt x="52" y="4"/>
                  </a:lnTo>
                  <a:lnTo>
                    <a:pt x="46" y="8"/>
                  </a:lnTo>
                  <a:lnTo>
                    <a:pt x="46" y="10"/>
                  </a:lnTo>
                  <a:lnTo>
                    <a:pt x="46" y="12"/>
                  </a:lnTo>
                  <a:lnTo>
                    <a:pt x="46" y="14"/>
                  </a:lnTo>
                  <a:lnTo>
                    <a:pt x="44" y="16"/>
                  </a:lnTo>
                  <a:lnTo>
                    <a:pt x="44" y="18"/>
                  </a:lnTo>
                  <a:lnTo>
                    <a:pt x="42" y="18"/>
                  </a:lnTo>
                </a:path>
              </a:pathLst>
            </a:custGeom>
            <a:grpFill/>
            <a:ln w="6350">
              <a:noFill/>
              <a:round/>
              <a:headEnd/>
              <a:tailEnd/>
            </a:ln>
          </p:spPr>
          <p:txBody>
            <a:bodyPr/>
            <a:lstStyle/>
            <a:p>
              <a:pPr>
                <a:defRPr/>
              </a:pPr>
              <a:endParaRPr lang="zh-TW" altLang="en-US"/>
            </a:p>
          </p:txBody>
        </p:sp>
        <p:sp>
          <p:nvSpPr>
            <p:cNvPr id="246" name="Freeform 58"/>
            <p:cNvSpPr>
              <a:spLocks/>
            </p:cNvSpPr>
            <p:nvPr/>
          </p:nvSpPr>
          <p:spPr bwMode="gray">
            <a:xfrm>
              <a:off x="1070" y="2076"/>
              <a:ext cx="138" cy="66"/>
            </a:xfrm>
            <a:custGeom>
              <a:avLst/>
              <a:gdLst>
                <a:gd name="T0" fmla="*/ 134 w 138"/>
                <a:gd name="T1" fmla="*/ 22 h 66"/>
                <a:gd name="T2" fmla="*/ 130 w 138"/>
                <a:gd name="T3" fmla="*/ 18 h 66"/>
                <a:gd name="T4" fmla="*/ 126 w 138"/>
                <a:gd name="T5" fmla="*/ 16 h 66"/>
                <a:gd name="T6" fmla="*/ 118 w 138"/>
                <a:gd name="T7" fmla="*/ 12 h 66"/>
                <a:gd name="T8" fmla="*/ 110 w 138"/>
                <a:gd name="T9" fmla="*/ 14 h 66"/>
                <a:gd name="T10" fmla="*/ 106 w 138"/>
                <a:gd name="T11" fmla="*/ 18 h 66"/>
                <a:gd name="T12" fmla="*/ 104 w 138"/>
                <a:gd name="T13" fmla="*/ 20 h 66"/>
                <a:gd name="T14" fmla="*/ 104 w 138"/>
                <a:gd name="T15" fmla="*/ 24 h 66"/>
                <a:gd name="T16" fmla="*/ 100 w 138"/>
                <a:gd name="T17" fmla="*/ 22 h 66"/>
                <a:gd name="T18" fmla="*/ 94 w 138"/>
                <a:gd name="T19" fmla="*/ 24 h 66"/>
                <a:gd name="T20" fmla="*/ 90 w 138"/>
                <a:gd name="T21" fmla="*/ 24 h 66"/>
                <a:gd name="T22" fmla="*/ 84 w 138"/>
                <a:gd name="T23" fmla="*/ 22 h 66"/>
                <a:gd name="T24" fmla="*/ 76 w 138"/>
                <a:gd name="T25" fmla="*/ 20 h 66"/>
                <a:gd name="T26" fmla="*/ 60 w 138"/>
                <a:gd name="T27" fmla="*/ 14 h 66"/>
                <a:gd name="T28" fmla="*/ 46 w 138"/>
                <a:gd name="T29" fmla="*/ 8 h 66"/>
                <a:gd name="T30" fmla="*/ 36 w 138"/>
                <a:gd name="T31" fmla="*/ 4 h 66"/>
                <a:gd name="T32" fmla="*/ 30 w 138"/>
                <a:gd name="T33" fmla="*/ 0 h 66"/>
                <a:gd name="T34" fmla="*/ 28 w 138"/>
                <a:gd name="T35" fmla="*/ 2 h 66"/>
                <a:gd name="T36" fmla="*/ 28 w 138"/>
                <a:gd name="T37" fmla="*/ 4 h 66"/>
                <a:gd name="T38" fmla="*/ 26 w 138"/>
                <a:gd name="T39" fmla="*/ 6 h 66"/>
                <a:gd name="T40" fmla="*/ 24 w 138"/>
                <a:gd name="T41" fmla="*/ 4 h 66"/>
                <a:gd name="T42" fmla="*/ 22 w 138"/>
                <a:gd name="T43" fmla="*/ 4 h 66"/>
                <a:gd name="T44" fmla="*/ 20 w 138"/>
                <a:gd name="T45" fmla="*/ 0 h 66"/>
                <a:gd name="T46" fmla="*/ 18 w 138"/>
                <a:gd name="T47" fmla="*/ 0 h 66"/>
                <a:gd name="T48" fmla="*/ 18 w 138"/>
                <a:gd name="T49" fmla="*/ 4 h 66"/>
                <a:gd name="T50" fmla="*/ 14 w 138"/>
                <a:gd name="T51" fmla="*/ 6 h 66"/>
                <a:gd name="T52" fmla="*/ 12 w 138"/>
                <a:gd name="T53" fmla="*/ 6 h 66"/>
                <a:gd name="T54" fmla="*/ 6 w 138"/>
                <a:gd name="T55" fmla="*/ 6 h 66"/>
                <a:gd name="T56" fmla="*/ 4 w 138"/>
                <a:gd name="T57" fmla="*/ 8 h 66"/>
                <a:gd name="T58" fmla="*/ 0 w 138"/>
                <a:gd name="T59" fmla="*/ 8 h 66"/>
                <a:gd name="T60" fmla="*/ 8 w 138"/>
                <a:gd name="T61" fmla="*/ 20 h 66"/>
                <a:gd name="T62" fmla="*/ 16 w 138"/>
                <a:gd name="T63" fmla="*/ 42 h 66"/>
                <a:gd name="T64" fmla="*/ 18 w 138"/>
                <a:gd name="T65" fmla="*/ 42 h 66"/>
                <a:gd name="T66" fmla="*/ 18 w 138"/>
                <a:gd name="T67" fmla="*/ 44 h 66"/>
                <a:gd name="T68" fmla="*/ 20 w 138"/>
                <a:gd name="T69" fmla="*/ 46 h 66"/>
                <a:gd name="T70" fmla="*/ 24 w 138"/>
                <a:gd name="T71" fmla="*/ 46 h 66"/>
                <a:gd name="T72" fmla="*/ 30 w 138"/>
                <a:gd name="T73" fmla="*/ 46 h 66"/>
                <a:gd name="T74" fmla="*/ 34 w 138"/>
                <a:gd name="T75" fmla="*/ 42 h 66"/>
                <a:gd name="T76" fmla="*/ 42 w 138"/>
                <a:gd name="T77" fmla="*/ 44 h 66"/>
                <a:gd name="T78" fmla="*/ 42 w 138"/>
                <a:gd name="T79" fmla="*/ 46 h 66"/>
                <a:gd name="T80" fmla="*/ 44 w 138"/>
                <a:gd name="T81" fmla="*/ 48 h 66"/>
                <a:gd name="T82" fmla="*/ 52 w 138"/>
                <a:gd name="T83" fmla="*/ 50 h 66"/>
                <a:gd name="T84" fmla="*/ 60 w 138"/>
                <a:gd name="T85" fmla="*/ 52 h 66"/>
                <a:gd name="T86" fmla="*/ 62 w 138"/>
                <a:gd name="T87" fmla="*/ 58 h 66"/>
                <a:gd name="T88" fmla="*/ 68 w 138"/>
                <a:gd name="T89" fmla="*/ 64 h 66"/>
                <a:gd name="T90" fmla="*/ 72 w 138"/>
                <a:gd name="T91" fmla="*/ 64 h 66"/>
                <a:gd name="T92" fmla="*/ 78 w 138"/>
                <a:gd name="T93" fmla="*/ 66 h 66"/>
                <a:gd name="T94" fmla="*/ 86 w 138"/>
                <a:gd name="T95" fmla="*/ 64 h 66"/>
                <a:gd name="T96" fmla="*/ 90 w 138"/>
                <a:gd name="T97" fmla="*/ 62 h 66"/>
                <a:gd name="T98" fmla="*/ 98 w 138"/>
                <a:gd name="T99" fmla="*/ 60 h 66"/>
                <a:gd name="T100" fmla="*/ 102 w 138"/>
                <a:gd name="T101" fmla="*/ 58 h 66"/>
                <a:gd name="T102" fmla="*/ 104 w 138"/>
                <a:gd name="T103" fmla="*/ 54 h 66"/>
                <a:gd name="T104" fmla="*/ 104 w 138"/>
                <a:gd name="T105" fmla="*/ 50 h 66"/>
                <a:gd name="T106" fmla="*/ 108 w 138"/>
                <a:gd name="T107" fmla="*/ 48 h 66"/>
                <a:gd name="T108" fmla="*/ 112 w 138"/>
                <a:gd name="T109" fmla="*/ 44 h 66"/>
                <a:gd name="T110" fmla="*/ 118 w 138"/>
                <a:gd name="T111" fmla="*/ 46 h 66"/>
                <a:gd name="T112" fmla="*/ 126 w 138"/>
                <a:gd name="T113" fmla="*/ 44 h 66"/>
                <a:gd name="T114" fmla="*/ 130 w 138"/>
                <a:gd name="T115" fmla="*/ 40 h 66"/>
                <a:gd name="T116" fmla="*/ 136 w 138"/>
                <a:gd name="T117" fmla="*/ 38 h 66"/>
                <a:gd name="T118" fmla="*/ 138 w 138"/>
                <a:gd name="T119" fmla="*/ 38 h 66"/>
                <a:gd name="T120" fmla="*/ 136 w 138"/>
                <a:gd name="T121" fmla="*/ 36 h 66"/>
                <a:gd name="T122" fmla="*/ 136 w 138"/>
                <a:gd name="T123" fmla="*/ 30 h 66"/>
                <a:gd name="T124" fmla="*/ 138 w 138"/>
                <a:gd name="T125" fmla="*/ 24 h 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8"/>
                <a:gd name="T190" fmla="*/ 0 h 66"/>
                <a:gd name="T191" fmla="*/ 138 w 138"/>
                <a:gd name="T192" fmla="*/ 66 h 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8" h="66">
                  <a:moveTo>
                    <a:pt x="138" y="24"/>
                  </a:moveTo>
                  <a:lnTo>
                    <a:pt x="134" y="22"/>
                  </a:lnTo>
                  <a:lnTo>
                    <a:pt x="132" y="20"/>
                  </a:lnTo>
                  <a:lnTo>
                    <a:pt x="130" y="18"/>
                  </a:lnTo>
                  <a:lnTo>
                    <a:pt x="128" y="16"/>
                  </a:lnTo>
                  <a:lnTo>
                    <a:pt x="126" y="16"/>
                  </a:lnTo>
                  <a:lnTo>
                    <a:pt x="122" y="12"/>
                  </a:lnTo>
                  <a:lnTo>
                    <a:pt x="118" y="12"/>
                  </a:lnTo>
                  <a:lnTo>
                    <a:pt x="114" y="14"/>
                  </a:lnTo>
                  <a:lnTo>
                    <a:pt x="110" y="14"/>
                  </a:lnTo>
                  <a:lnTo>
                    <a:pt x="108" y="16"/>
                  </a:lnTo>
                  <a:lnTo>
                    <a:pt x="106" y="18"/>
                  </a:lnTo>
                  <a:lnTo>
                    <a:pt x="104" y="18"/>
                  </a:lnTo>
                  <a:lnTo>
                    <a:pt x="104" y="20"/>
                  </a:lnTo>
                  <a:lnTo>
                    <a:pt x="104" y="22"/>
                  </a:lnTo>
                  <a:lnTo>
                    <a:pt x="104" y="24"/>
                  </a:lnTo>
                  <a:lnTo>
                    <a:pt x="102" y="24"/>
                  </a:lnTo>
                  <a:lnTo>
                    <a:pt x="100" y="22"/>
                  </a:lnTo>
                  <a:lnTo>
                    <a:pt x="96" y="22"/>
                  </a:lnTo>
                  <a:lnTo>
                    <a:pt x="94" y="24"/>
                  </a:lnTo>
                  <a:lnTo>
                    <a:pt x="92" y="24"/>
                  </a:lnTo>
                  <a:lnTo>
                    <a:pt x="90" y="24"/>
                  </a:lnTo>
                  <a:lnTo>
                    <a:pt x="84" y="26"/>
                  </a:lnTo>
                  <a:lnTo>
                    <a:pt x="84" y="22"/>
                  </a:lnTo>
                  <a:lnTo>
                    <a:pt x="80" y="22"/>
                  </a:lnTo>
                  <a:lnTo>
                    <a:pt x="76" y="20"/>
                  </a:lnTo>
                  <a:lnTo>
                    <a:pt x="68" y="14"/>
                  </a:lnTo>
                  <a:lnTo>
                    <a:pt x="60" y="14"/>
                  </a:lnTo>
                  <a:lnTo>
                    <a:pt x="58" y="8"/>
                  </a:lnTo>
                  <a:lnTo>
                    <a:pt x="46" y="8"/>
                  </a:lnTo>
                  <a:lnTo>
                    <a:pt x="42" y="4"/>
                  </a:lnTo>
                  <a:lnTo>
                    <a:pt x="36" y="4"/>
                  </a:lnTo>
                  <a:lnTo>
                    <a:pt x="34" y="0"/>
                  </a:lnTo>
                  <a:lnTo>
                    <a:pt x="30" y="0"/>
                  </a:lnTo>
                  <a:lnTo>
                    <a:pt x="30" y="2"/>
                  </a:lnTo>
                  <a:lnTo>
                    <a:pt x="28" y="2"/>
                  </a:lnTo>
                  <a:lnTo>
                    <a:pt x="28" y="4"/>
                  </a:lnTo>
                  <a:lnTo>
                    <a:pt x="28" y="6"/>
                  </a:lnTo>
                  <a:lnTo>
                    <a:pt x="26" y="6"/>
                  </a:lnTo>
                  <a:lnTo>
                    <a:pt x="24" y="6"/>
                  </a:lnTo>
                  <a:lnTo>
                    <a:pt x="24" y="4"/>
                  </a:lnTo>
                  <a:lnTo>
                    <a:pt x="22" y="4"/>
                  </a:lnTo>
                  <a:lnTo>
                    <a:pt x="22" y="2"/>
                  </a:lnTo>
                  <a:lnTo>
                    <a:pt x="20" y="0"/>
                  </a:lnTo>
                  <a:lnTo>
                    <a:pt x="18" y="0"/>
                  </a:lnTo>
                  <a:lnTo>
                    <a:pt x="20" y="4"/>
                  </a:lnTo>
                  <a:lnTo>
                    <a:pt x="18" y="4"/>
                  </a:lnTo>
                  <a:lnTo>
                    <a:pt x="16" y="4"/>
                  </a:lnTo>
                  <a:lnTo>
                    <a:pt x="14" y="6"/>
                  </a:lnTo>
                  <a:lnTo>
                    <a:pt x="12" y="6"/>
                  </a:lnTo>
                  <a:lnTo>
                    <a:pt x="8" y="6"/>
                  </a:lnTo>
                  <a:lnTo>
                    <a:pt x="6" y="6"/>
                  </a:lnTo>
                  <a:lnTo>
                    <a:pt x="6" y="8"/>
                  </a:lnTo>
                  <a:lnTo>
                    <a:pt x="4" y="8"/>
                  </a:lnTo>
                  <a:lnTo>
                    <a:pt x="2" y="8"/>
                  </a:lnTo>
                  <a:lnTo>
                    <a:pt x="0" y="8"/>
                  </a:lnTo>
                  <a:lnTo>
                    <a:pt x="0" y="18"/>
                  </a:lnTo>
                  <a:lnTo>
                    <a:pt x="8" y="20"/>
                  </a:lnTo>
                  <a:lnTo>
                    <a:pt x="12" y="26"/>
                  </a:lnTo>
                  <a:lnTo>
                    <a:pt x="16" y="42"/>
                  </a:lnTo>
                  <a:lnTo>
                    <a:pt x="18" y="42"/>
                  </a:lnTo>
                  <a:lnTo>
                    <a:pt x="18" y="44"/>
                  </a:lnTo>
                  <a:lnTo>
                    <a:pt x="18" y="46"/>
                  </a:lnTo>
                  <a:lnTo>
                    <a:pt x="20" y="46"/>
                  </a:lnTo>
                  <a:lnTo>
                    <a:pt x="22" y="46"/>
                  </a:lnTo>
                  <a:lnTo>
                    <a:pt x="24" y="46"/>
                  </a:lnTo>
                  <a:lnTo>
                    <a:pt x="26" y="48"/>
                  </a:lnTo>
                  <a:lnTo>
                    <a:pt x="30" y="46"/>
                  </a:lnTo>
                  <a:lnTo>
                    <a:pt x="32" y="46"/>
                  </a:lnTo>
                  <a:lnTo>
                    <a:pt x="34" y="42"/>
                  </a:lnTo>
                  <a:lnTo>
                    <a:pt x="42" y="42"/>
                  </a:lnTo>
                  <a:lnTo>
                    <a:pt x="42" y="44"/>
                  </a:lnTo>
                  <a:lnTo>
                    <a:pt x="42" y="46"/>
                  </a:lnTo>
                  <a:lnTo>
                    <a:pt x="42" y="48"/>
                  </a:lnTo>
                  <a:lnTo>
                    <a:pt x="44" y="48"/>
                  </a:lnTo>
                  <a:lnTo>
                    <a:pt x="46" y="50"/>
                  </a:lnTo>
                  <a:lnTo>
                    <a:pt x="52" y="50"/>
                  </a:lnTo>
                  <a:lnTo>
                    <a:pt x="58" y="50"/>
                  </a:lnTo>
                  <a:lnTo>
                    <a:pt x="60" y="52"/>
                  </a:lnTo>
                  <a:lnTo>
                    <a:pt x="60" y="54"/>
                  </a:lnTo>
                  <a:lnTo>
                    <a:pt x="62" y="58"/>
                  </a:lnTo>
                  <a:lnTo>
                    <a:pt x="66" y="60"/>
                  </a:lnTo>
                  <a:lnTo>
                    <a:pt x="68" y="64"/>
                  </a:lnTo>
                  <a:lnTo>
                    <a:pt x="70" y="64"/>
                  </a:lnTo>
                  <a:lnTo>
                    <a:pt x="72" y="64"/>
                  </a:lnTo>
                  <a:lnTo>
                    <a:pt x="74" y="66"/>
                  </a:lnTo>
                  <a:lnTo>
                    <a:pt x="78" y="66"/>
                  </a:lnTo>
                  <a:lnTo>
                    <a:pt x="82" y="66"/>
                  </a:lnTo>
                  <a:lnTo>
                    <a:pt x="86" y="64"/>
                  </a:lnTo>
                  <a:lnTo>
                    <a:pt x="90" y="62"/>
                  </a:lnTo>
                  <a:lnTo>
                    <a:pt x="94" y="60"/>
                  </a:lnTo>
                  <a:lnTo>
                    <a:pt x="98" y="60"/>
                  </a:lnTo>
                  <a:lnTo>
                    <a:pt x="102" y="60"/>
                  </a:lnTo>
                  <a:lnTo>
                    <a:pt x="102" y="58"/>
                  </a:lnTo>
                  <a:lnTo>
                    <a:pt x="104" y="56"/>
                  </a:lnTo>
                  <a:lnTo>
                    <a:pt x="104" y="54"/>
                  </a:lnTo>
                  <a:lnTo>
                    <a:pt x="104" y="52"/>
                  </a:lnTo>
                  <a:lnTo>
                    <a:pt x="104" y="50"/>
                  </a:lnTo>
                  <a:lnTo>
                    <a:pt x="106" y="50"/>
                  </a:lnTo>
                  <a:lnTo>
                    <a:pt x="108" y="48"/>
                  </a:lnTo>
                  <a:lnTo>
                    <a:pt x="110" y="46"/>
                  </a:lnTo>
                  <a:lnTo>
                    <a:pt x="112" y="44"/>
                  </a:lnTo>
                  <a:lnTo>
                    <a:pt x="114" y="44"/>
                  </a:lnTo>
                  <a:lnTo>
                    <a:pt x="118" y="46"/>
                  </a:lnTo>
                  <a:lnTo>
                    <a:pt x="122" y="44"/>
                  </a:lnTo>
                  <a:lnTo>
                    <a:pt x="126" y="44"/>
                  </a:lnTo>
                  <a:lnTo>
                    <a:pt x="128" y="42"/>
                  </a:lnTo>
                  <a:lnTo>
                    <a:pt x="130" y="40"/>
                  </a:lnTo>
                  <a:lnTo>
                    <a:pt x="132" y="38"/>
                  </a:lnTo>
                  <a:lnTo>
                    <a:pt x="136" y="38"/>
                  </a:lnTo>
                  <a:lnTo>
                    <a:pt x="138" y="38"/>
                  </a:lnTo>
                  <a:lnTo>
                    <a:pt x="136" y="36"/>
                  </a:lnTo>
                  <a:lnTo>
                    <a:pt x="136" y="34"/>
                  </a:lnTo>
                  <a:lnTo>
                    <a:pt x="136" y="30"/>
                  </a:lnTo>
                  <a:lnTo>
                    <a:pt x="138" y="26"/>
                  </a:lnTo>
                  <a:lnTo>
                    <a:pt x="138" y="24"/>
                  </a:lnTo>
                </a:path>
              </a:pathLst>
            </a:custGeom>
            <a:grpFill/>
            <a:ln w="6350">
              <a:noFill/>
              <a:round/>
              <a:headEnd/>
              <a:tailEnd/>
            </a:ln>
          </p:spPr>
          <p:txBody>
            <a:bodyPr/>
            <a:lstStyle/>
            <a:p>
              <a:pPr>
                <a:defRPr/>
              </a:pPr>
              <a:endParaRPr lang="zh-TW" altLang="en-US"/>
            </a:p>
          </p:txBody>
        </p:sp>
        <p:sp>
          <p:nvSpPr>
            <p:cNvPr id="247" name="Freeform 59"/>
            <p:cNvSpPr>
              <a:spLocks/>
            </p:cNvSpPr>
            <p:nvPr/>
          </p:nvSpPr>
          <p:spPr bwMode="gray">
            <a:xfrm>
              <a:off x="1086" y="1980"/>
              <a:ext cx="152" cy="122"/>
            </a:xfrm>
            <a:custGeom>
              <a:avLst/>
              <a:gdLst>
                <a:gd name="T0" fmla="*/ 84 w 152"/>
                <a:gd name="T1" fmla="*/ 2 h 122"/>
                <a:gd name="T2" fmla="*/ 80 w 152"/>
                <a:gd name="T3" fmla="*/ 10 h 122"/>
                <a:gd name="T4" fmla="*/ 60 w 152"/>
                <a:gd name="T5" fmla="*/ 18 h 122"/>
                <a:gd name="T6" fmla="*/ 52 w 152"/>
                <a:gd name="T7" fmla="*/ 18 h 122"/>
                <a:gd name="T8" fmla="*/ 46 w 152"/>
                <a:gd name="T9" fmla="*/ 16 h 122"/>
                <a:gd name="T10" fmla="*/ 36 w 152"/>
                <a:gd name="T11" fmla="*/ 22 h 122"/>
                <a:gd name="T12" fmla="*/ 30 w 152"/>
                <a:gd name="T13" fmla="*/ 28 h 122"/>
                <a:gd name="T14" fmla="*/ 4 w 152"/>
                <a:gd name="T15" fmla="*/ 36 h 122"/>
                <a:gd name="T16" fmla="*/ 4 w 152"/>
                <a:gd name="T17" fmla="*/ 48 h 122"/>
                <a:gd name="T18" fmla="*/ 4 w 152"/>
                <a:gd name="T19" fmla="*/ 52 h 122"/>
                <a:gd name="T20" fmla="*/ 0 w 152"/>
                <a:gd name="T21" fmla="*/ 56 h 122"/>
                <a:gd name="T22" fmla="*/ 6 w 152"/>
                <a:gd name="T23" fmla="*/ 62 h 122"/>
                <a:gd name="T24" fmla="*/ 10 w 152"/>
                <a:gd name="T25" fmla="*/ 66 h 122"/>
                <a:gd name="T26" fmla="*/ 10 w 152"/>
                <a:gd name="T27" fmla="*/ 72 h 122"/>
                <a:gd name="T28" fmla="*/ 6 w 152"/>
                <a:gd name="T29" fmla="*/ 76 h 122"/>
                <a:gd name="T30" fmla="*/ 6 w 152"/>
                <a:gd name="T31" fmla="*/ 78 h 122"/>
                <a:gd name="T32" fmla="*/ 8 w 152"/>
                <a:gd name="T33" fmla="*/ 84 h 122"/>
                <a:gd name="T34" fmla="*/ 8 w 152"/>
                <a:gd name="T35" fmla="*/ 90 h 122"/>
                <a:gd name="T36" fmla="*/ 8 w 152"/>
                <a:gd name="T37" fmla="*/ 94 h 122"/>
                <a:gd name="T38" fmla="*/ 6 w 152"/>
                <a:gd name="T39" fmla="*/ 100 h 122"/>
                <a:gd name="T40" fmla="*/ 8 w 152"/>
                <a:gd name="T41" fmla="*/ 100 h 122"/>
                <a:gd name="T42" fmla="*/ 12 w 152"/>
                <a:gd name="T43" fmla="*/ 102 h 122"/>
                <a:gd name="T44" fmla="*/ 12 w 152"/>
                <a:gd name="T45" fmla="*/ 98 h 122"/>
                <a:gd name="T46" fmla="*/ 18 w 152"/>
                <a:gd name="T47" fmla="*/ 96 h 122"/>
                <a:gd name="T48" fmla="*/ 30 w 152"/>
                <a:gd name="T49" fmla="*/ 104 h 122"/>
                <a:gd name="T50" fmla="*/ 52 w 152"/>
                <a:gd name="T51" fmla="*/ 110 h 122"/>
                <a:gd name="T52" fmla="*/ 68 w 152"/>
                <a:gd name="T53" fmla="*/ 118 h 122"/>
                <a:gd name="T54" fmla="*/ 76 w 152"/>
                <a:gd name="T55" fmla="*/ 120 h 122"/>
                <a:gd name="T56" fmla="*/ 84 w 152"/>
                <a:gd name="T57" fmla="*/ 118 h 122"/>
                <a:gd name="T58" fmla="*/ 88 w 152"/>
                <a:gd name="T59" fmla="*/ 118 h 122"/>
                <a:gd name="T60" fmla="*/ 90 w 152"/>
                <a:gd name="T61" fmla="*/ 114 h 122"/>
                <a:gd name="T62" fmla="*/ 98 w 152"/>
                <a:gd name="T63" fmla="*/ 110 h 122"/>
                <a:gd name="T64" fmla="*/ 110 w 152"/>
                <a:gd name="T65" fmla="*/ 112 h 122"/>
                <a:gd name="T66" fmla="*/ 116 w 152"/>
                <a:gd name="T67" fmla="*/ 116 h 122"/>
                <a:gd name="T68" fmla="*/ 124 w 152"/>
                <a:gd name="T69" fmla="*/ 120 h 122"/>
                <a:gd name="T70" fmla="*/ 128 w 152"/>
                <a:gd name="T71" fmla="*/ 118 h 122"/>
                <a:gd name="T72" fmla="*/ 150 w 152"/>
                <a:gd name="T73" fmla="*/ 104 h 122"/>
                <a:gd name="T74" fmla="*/ 152 w 152"/>
                <a:gd name="T75" fmla="*/ 100 h 122"/>
                <a:gd name="T76" fmla="*/ 146 w 152"/>
                <a:gd name="T77" fmla="*/ 86 h 122"/>
                <a:gd name="T78" fmla="*/ 142 w 152"/>
                <a:gd name="T79" fmla="*/ 78 h 122"/>
                <a:gd name="T80" fmla="*/ 132 w 152"/>
                <a:gd name="T81" fmla="*/ 64 h 122"/>
                <a:gd name="T82" fmla="*/ 126 w 152"/>
                <a:gd name="T83" fmla="*/ 58 h 122"/>
                <a:gd name="T84" fmla="*/ 132 w 152"/>
                <a:gd name="T85" fmla="*/ 54 h 122"/>
                <a:gd name="T86" fmla="*/ 134 w 152"/>
                <a:gd name="T87" fmla="*/ 40 h 122"/>
                <a:gd name="T88" fmla="*/ 130 w 152"/>
                <a:gd name="T89" fmla="*/ 32 h 122"/>
                <a:gd name="T90" fmla="*/ 124 w 152"/>
                <a:gd name="T91" fmla="*/ 18 h 122"/>
                <a:gd name="T92" fmla="*/ 116 w 152"/>
                <a:gd name="T93" fmla="*/ 12 h 122"/>
                <a:gd name="T94" fmla="*/ 112 w 152"/>
                <a:gd name="T95" fmla="*/ 6 h 122"/>
                <a:gd name="T96" fmla="*/ 104 w 152"/>
                <a:gd name="T97" fmla="*/ 8 h 122"/>
                <a:gd name="T98" fmla="*/ 94 w 152"/>
                <a:gd name="T99" fmla="*/ 8 h 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2"/>
                <a:gd name="T151" fmla="*/ 0 h 122"/>
                <a:gd name="T152" fmla="*/ 152 w 152"/>
                <a:gd name="T153" fmla="*/ 122 h 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2" h="122">
                  <a:moveTo>
                    <a:pt x="90" y="4"/>
                  </a:moveTo>
                  <a:lnTo>
                    <a:pt x="84" y="0"/>
                  </a:lnTo>
                  <a:lnTo>
                    <a:pt x="84" y="2"/>
                  </a:lnTo>
                  <a:lnTo>
                    <a:pt x="82" y="4"/>
                  </a:lnTo>
                  <a:lnTo>
                    <a:pt x="82" y="8"/>
                  </a:lnTo>
                  <a:lnTo>
                    <a:pt x="80" y="10"/>
                  </a:lnTo>
                  <a:lnTo>
                    <a:pt x="78" y="12"/>
                  </a:lnTo>
                  <a:lnTo>
                    <a:pt x="60" y="18"/>
                  </a:lnTo>
                  <a:lnTo>
                    <a:pt x="56" y="18"/>
                  </a:lnTo>
                  <a:lnTo>
                    <a:pt x="52" y="18"/>
                  </a:lnTo>
                  <a:lnTo>
                    <a:pt x="52" y="16"/>
                  </a:lnTo>
                  <a:lnTo>
                    <a:pt x="48" y="16"/>
                  </a:lnTo>
                  <a:lnTo>
                    <a:pt x="46" y="16"/>
                  </a:lnTo>
                  <a:lnTo>
                    <a:pt x="42" y="16"/>
                  </a:lnTo>
                  <a:lnTo>
                    <a:pt x="38" y="20"/>
                  </a:lnTo>
                  <a:lnTo>
                    <a:pt x="36" y="22"/>
                  </a:lnTo>
                  <a:lnTo>
                    <a:pt x="32" y="24"/>
                  </a:lnTo>
                  <a:lnTo>
                    <a:pt x="30" y="26"/>
                  </a:lnTo>
                  <a:lnTo>
                    <a:pt x="30" y="28"/>
                  </a:lnTo>
                  <a:lnTo>
                    <a:pt x="4" y="32"/>
                  </a:lnTo>
                  <a:lnTo>
                    <a:pt x="4" y="36"/>
                  </a:lnTo>
                  <a:lnTo>
                    <a:pt x="4" y="40"/>
                  </a:lnTo>
                  <a:lnTo>
                    <a:pt x="4" y="44"/>
                  </a:lnTo>
                  <a:lnTo>
                    <a:pt x="4" y="48"/>
                  </a:lnTo>
                  <a:lnTo>
                    <a:pt x="4" y="50"/>
                  </a:lnTo>
                  <a:lnTo>
                    <a:pt x="4" y="52"/>
                  </a:lnTo>
                  <a:lnTo>
                    <a:pt x="4" y="54"/>
                  </a:lnTo>
                  <a:lnTo>
                    <a:pt x="0" y="54"/>
                  </a:lnTo>
                  <a:lnTo>
                    <a:pt x="0" y="56"/>
                  </a:lnTo>
                  <a:lnTo>
                    <a:pt x="2" y="56"/>
                  </a:lnTo>
                  <a:lnTo>
                    <a:pt x="4" y="60"/>
                  </a:lnTo>
                  <a:lnTo>
                    <a:pt x="6" y="62"/>
                  </a:lnTo>
                  <a:lnTo>
                    <a:pt x="8" y="62"/>
                  </a:lnTo>
                  <a:lnTo>
                    <a:pt x="8" y="64"/>
                  </a:lnTo>
                  <a:lnTo>
                    <a:pt x="10" y="66"/>
                  </a:lnTo>
                  <a:lnTo>
                    <a:pt x="12" y="68"/>
                  </a:lnTo>
                  <a:lnTo>
                    <a:pt x="12" y="70"/>
                  </a:lnTo>
                  <a:lnTo>
                    <a:pt x="10" y="72"/>
                  </a:lnTo>
                  <a:lnTo>
                    <a:pt x="8" y="74"/>
                  </a:lnTo>
                  <a:lnTo>
                    <a:pt x="6" y="76"/>
                  </a:lnTo>
                  <a:lnTo>
                    <a:pt x="6" y="78"/>
                  </a:lnTo>
                  <a:lnTo>
                    <a:pt x="8" y="80"/>
                  </a:lnTo>
                  <a:lnTo>
                    <a:pt x="8" y="82"/>
                  </a:lnTo>
                  <a:lnTo>
                    <a:pt x="8" y="84"/>
                  </a:lnTo>
                  <a:lnTo>
                    <a:pt x="6" y="86"/>
                  </a:lnTo>
                  <a:lnTo>
                    <a:pt x="6" y="88"/>
                  </a:lnTo>
                  <a:lnTo>
                    <a:pt x="8" y="90"/>
                  </a:lnTo>
                  <a:lnTo>
                    <a:pt x="6" y="90"/>
                  </a:lnTo>
                  <a:lnTo>
                    <a:pt x="6" y="92"/>
                  </a:lnTo>
                  <a:lnTo>
                    <a:pt x="8" y="94"/>
                  </a:lnTo>
                  <a:lnTo>
                    <a:pt x="8" y="96"/>
                  </a:lnTo>
                  <a:lnTo>
                    <a:pt x="8" y="98"/>
                  </a:lnTo>
                  <a:lnTo>
                    <a:pt x="6" y="100"/>
                  </a:lnTo>
                  <a:lnTo>
                    <a:pt x="8" y="100"/>
                  </a:lnTo>
                  <a:lnTo>
                    <a:pt x="8" y="102"/>
                  </a:lnTo>
                  <a:lnTo>
                    <a:pt x="10" y="102"/>
                  </a:lnTo>
                  <a:lnTo>
                    <a:pt x="12" y="102"/>
                  </a:lnTo>
                  <a:lnTo>
                    <a:pt x="12" y="100"/>
                  </a:lnTo>
                  <a:lnTo>
                    <a:pt x="12" y="98"/>
                  </a:lnTo>
                  <a:lnTo>
                    <a:pt x="14" y="98"/>
                  </a:lnTo>
                  <a:lnTo>
                    <a:pt x="14" y="96"/>
                  </a:lnTo>
                  <a:lnTo>
                    <a:pt x="18" y="96"/>
                  </a:lnTo>
                  <a:lnTo>
                    <a:pt x="20" y="100"/>
                  </a:lnTo>
                  <a:lnTo>
                    <a:pt x="26" y="100"/>
                  </a:lnTo>
                  <a:lnTo>
                    <a:pt x="30" y="104"/>
                  </a:lnTo>
                  <a:lnTo>
                    <a:pt x="42" y="104"/>
                  </a:lnTo>
                  <a:lnTo>
                    <a:pt x="44" y="110"/>
                  </a:lnTo>
                  <a:lnTo>
                    <a:pt x="52" y="110"/>
                  </a:lnTo>
                  <a:lnTo>
                    <a:pt x="60" y="116"/>
                  </a:lnTo>
                  <a:lnTo>
                    <a:pt x="64" y="118"/>
                  </a:lnTo>
                  <a:lnTo>
                    <a:pt x="68" y="118"/>
                  </a:lnTo>
                  <a:lnTo>
                    <a:pt x="68" y="122"/>
                  </a:lnTo>
                  <a:lnTo>
                    <a:pt x="74" y="120"/>
                  </a:lnTo>
                  <a:lnTo>
                    <a:pt x="76" y="120"/>
                  </a:lnTo>
                  <a:lnTo>
                    <a:pt x="78" y="120"/>
                  </a:lnTo>
                  <a:lnTo>
                    <a:pt x="80" y="118"/>
                  </a:lnTo>
                  <a:lnTo>
                    <a:pt x="84" y="118"/>
                  </a:lnTo>
                  <a:lnTo>
                    <a:pt x="86" y="120"/>
                  </a:lnTo>
                  <a:lnTo>
                    <a:pt x="88" y="120"/>
                  </a:lnTo>
                  <a:lnTo>
                    <a:pt x="88" y="118"/>
                  </a:lnTo>
                  <a:lnTo>
                    <a:pt x="88" y="116"/>
                  </a:lnTo>
                  <a:lnTo>
                    <a:pt x="88" y="114"/>
                  </a:lnTo>
                  <a:lnTo>
                    <a:pt x="90" y="114"/>
                  </a:lnTo>
                  <a:lnTo>
                    <a:pt x="92" y="112"/>
                  </a:lnTo>
                  <a:lnTo>
                    <a:pt x="94" y="110"/>
                  </a:lnTo>
                  <a:lnTo>
                    <a:pt x="98" y="110"/>
                  </a:lnTo>
                  <a:lnTo>
                    <a:pt x="102" y="108"/>
                  </a:lnTo>
                  <a:lnTo>
                    <a:pt x="106" y="108"/>
                  </a:lnTo>
                  <a:lnTo>
                    <a:pt x="110" y="112"/>
                  </a:lnTo>
                  <a:lnTo>
                    <a:pt x="112" y="112"/>
                  </a:lnTo>
                  <a:lnTo>
                    <a:pt x="114" y="114"/>
                  </a:lnTo>
                  <a:lnTo>
                    <a:pt x="116" y="116"/>
                  </a:lnTo>
                  <a:lnTo>
                    <a:pt x="118" y="118"/>
                  </a:lnTo>
                  <a:lnTo>
                    <a:pt x="122" y="120"/>
                  </a:lnTo>
                  <a:lnTo>
                    <a:pt x="124" y="120"/>
                  </a:lnTo>
                  <a:lnTo>
                    <a:pt x="126" y="120"/>
                  </a:lnTo>
                  <a:lnTo>
                    <a:pt x="128" y="120"/>
                  </a:lnTo>
                  <a:lnTo>
                    <a:pt x="128" y="118"/>
                  </a:lnTo>
                  <a:lnTo>
                    <a:pt x="150" y="104"/>
                  </a:lnTo>
                  <a:lnTo>
                    <a:pt x="152" y="102"/>
                  </a:lnTo>
                  <a:lnTo>
                    <a:pt x="152" y="100"/>
                  </a:lnTo>
                  <a:lnTo>
                    <a:pt x="150" y="98"/>
                  </a:lnTo>
                  <a:lnTo>
                    <a:pt x="148" y="92"/>
                  </a:lnTo>
                  <a:lnTo>
                    <a:pt x="146" y="86"/>
                  </a:lnTo>
                  <a:lnTo>
                    <a:pt x="146" y="84"/>
                  </a:lnTo>
                  <a:lnTo>
                    <a:pt x="144" y="82"/>
                  </a:lnTo>
                  <a:lnTo>
                    <a:pt x="142" y="78"/>
                  </a:lnTo>
                  <a:lnTo>
                    <a:pt x="140" y="72"/>
                  </a:lnTo>
                  <a:lnTo>
                    <a:pt x="136" y="68"/>
                  </a:lnTo>
                  <a:lnTo>
                    <a:pt x="132" y="64"/>
                  </a:lnTo>
                  <a:lnTo>
                    <a:pt x="130" y="60"/>
                  </a:lnTo>
                  <a:lnTo>
                    <a:pt x="126" y="58"/>
                  </a:lnTo>
                  <a:lnTo>
                    <a:pt x="128" y="58"/>
                  </a:lnTo>
                  <a:lnTo>
                    <a:pt x="130" y="56"/>
                  </a:lnTo>
                  <a:lnTo>
                    <a:pt x="132" y="54"/>
                  </a:lnTo>
                  <a:lnTo>
                    <a:pt x="134" y="50"/>
                  </a:lnTo>
                  <a:lnTo>
                    <a:pt x="136" y="46"/>
                  </a:lnTo>
                  <a:lnTo>
                    <a:pt x="134" y="40"/>
                  </a:lnTo>
                  <a:lnTo>
                    <a:pt x="132" y="36"/>
                  </a:lnTo>
                  <a:lnTo>
                    <a:pt x="130" y="32"/>
                  </a:lnTo>
                  <a:lnTo>
                    <a:pt x="128" y="28"/>
                  </a:lnTo>
                  <a:lnTo>
                    <a:pt x="126" y="22"/>
                  </a:lnTo>
                  <a:lnTo>
                    <a:pt x="124" y="18"/>
                  </a:lnTo>
                  <a:lnTo>
                    <a:pt x="122" y="16"/>
                  </a:lnTo>
                  <a:lnTo>
                    <a:pt x="120" y="14"/>
                  </a:lnTo>
                  <a:lnTo>
                    <a:pt x="116" y="12"/>
                  </a:lnTo>
                  <a:lnTo>
                    <a:pt x="114" y="10"/>
                  </a:lnTo>
                  <a:lnTo>
                    <a:pt x="112" y="8"/>
                  </a:lnTo>
                  <a:lnTo>
                    <a:pt x="112" y="6"/>
                  </a:lnTo>
                  <a:lnTo>
                    <a:pt x="110" y="6"/>
                  </a:lnTo>
                  <a:lnTo>
                    <a:pt x="108" y="8"/>
                  </a:lnTo>
                  <a:lnTo>
                    <a:pt x="104" y="8"/>
                  </a:lnTo>
                  <a:lnTo>
                    <a:pt x="98" y="8"/>
                  </a:lnTo>
                  <a:lnTo>
                    <a:pt x="94" y="8"/>
                  </a:lnTo>
                  <a:lnTo>
                    <a:pt x="92" y="6"/>
                  </a:lnTo>
                  <a:lnTo>
                    <a:pt x="90" y="4"/>
                  </a:lnTo>
                </a:path>
              </a:pathLst>
            </a:custGeom>
            <a:grpFill/>
            <a:ln w="6350">
              <a:noFill/>
              <a:round/>
              <a:headEnd/>
              <a:tailEnd/>
            </a:ln>
          </p:spPr>
          <p:txBody>
            <a:bodyPr/>
            <a:lstStyle/>
            <a:p>
              <a:pPr>
                <a:defRPr/>
              </a:pPr>
              <a:endParaRPr lang="zh-TW" altLang="en-US"/>
            </a:p>
          </p:txBody>
        </p:sp>
        <p:sp>
          <p:nvSpPr>
            <p:cNvPr id="248" name="Freeform 60"/>
            <p:cNvSpPr>
              <a:spLocks/>
            </p:cNvSpPr>
            <p:nvPr/>
          </p:nvSpPr>
          <p:spPr bwMode="gray">
            <a:xfrm>
              <a:off x="1184" y="2118"/>
              <a:ext cx="102" cy="84"/>
            </a:xfrm>
            <a:custGeom>
              <a:avLst/>
              <a:gdLst>
                <a:gd name="T0" fmla="*/ 20 w 102"/>
                <a:gd name="T1" fmla="*/ 6 h 84"/>
                <a:gd name="T2" fmla="*/ 26 w 102"/>
                <a:gd name="T3" fmla="*/ 2 h 84"/>
                <a:gd name="T4" fmla="*/ 38 w 102"/>
                <a:gd name="T5" fmla="*/ 2 h 84"/>
                <a:gd name="T6" fmla="*/ 48 w 102"/>
                <a:gd name="T7" fmla="*/ 4 h 84"/>
                <a:gd name="T8" fmla="*/ 52 w 102"/>
                <a:gd name="T9" fmla="*/ 6 h 84"/>
                <a:gd name="T10" fmla="*/ 60 w 102"/>
                <a:gd name="T11" fmla="*/ 6 h 84"/>
                <a:gd name="T12" fmla="*/ 68 w 102"/>
                <a:gd name="T13" fmla="*/ 4 h 84"/>
                <a:gd name="T14" fmla="*/ 72 w 102"/>
                <a:gd name="T15" fmla="*/ 0 h 84"/>
                <a:gd name="T16" fmla="*/ 76 w 102"/>
                <a:gd name="T17" fmla="*/ 2 h 84"/>
                <a:gd name="T18" fmla="*/ 84 w 102"/>
                <a:gd name="T19" fmla="*/ 6 h 84"/>
                <a:gd name="T20" fmla="*/ 92 w 102"/>
                <a:gd name="T21" fmla="*/ 14 h 84"/>
                <a:gd name="T22" fmla="*/ 94 w 102"/>
                <a:gd name="T23" fmla="*/ 20 h 84"/>
                <a:gd name="T24" fmla="*/ 96 w 102"/>
                <a:gd name="T25" fmla="*/ 30 h 84"/>
                <a:gd name="T26" fmla="*/ 98 w 102"/>
                <a:gd name="T27" fmla="*/ 40 h 84"/>
                <a:gd name="T28" fmla="*/ 96 w 102"/>
                <a:gd name="T29" fmla="*/ 54 h 84"/>
                <a:gd name="T30" fmla="*/ 98 w 102"/>
                <a:gd name="T31" fmla="*/ 60 h 84"/>
                <a:gd name="T32" fmla="*/ 102 w 102"/>
                <a:gd name="T33" fmla="*/ 64 h 84"/>
                <a:gd name="T34" fmla="*/ 100 w 102"/>
                <a:gd name="T35" fmla="*/ 66 h 84"/>
                <a:gd name="T36" fmla="*/ 100 w 102"/>
                <a:gd name="T37" fmla="*/ 70 h 84"/>
                <a:gd name="T38" fmla="*/ 100 w 102"/>
                <a:gd name="T39" fmla="*/ 74 h 84"/>
                <a:gd name="T40" fmla="*/ 100 w 102"/>
                <a:gd name="T41" fmla="*/ 82 h 84"/>
                <a:gd name="T42" fmla="*/ 100 w 102"/>
                <a:gd name="T43" fmla="*/ 84 h 84"/>
                <a:gd name="T44" fmla="*/ 94 w 102"/>
                <a:gd name="T45" fmla="*/ 80 h 84"/>
                <a:gd name="T46" fmla="*/ 88 w 102"/>
                <a:gd name="T47" fmla="*/ 76 h 84"/>
                <a:gd name="T48" fmla="*/ 74 w 102"/>
                <a:gd name="T49" fmla="*/ 72 h 84"/>
                <a:gd name="T50" fmla="*/ 72 w 102"/>
                <a:gd name="T51" fmla="*/ 70 h 84"/>
                <a:gd name="T52" fmla="*/ 64 w 102"/>
                <a:gd name="T53" fmla="*/ 66 h 84"/>
                <a:gd name="T54" fmla="*/ 60 w 102"/>
                <a:gd name="T55" fmla="*/ 66 h 84"/>
                <a:gd name="T56" fmla="*/ 48 w 102"/>
                <a:gd name="T57" fmla="*/ 66 h 84"/>
                <a:gd name="T58" fmla="*/ 34 w 102"/>
                <a:gd name="T59" fmla="*/ 72 h 84"/>
                <a:gd name="T60" fmla="*/ 32 w 102"/>
                <a:gd name="T61" fmla="*/ 72 h 84"/>
                <a:gd name="T62" fmla="*/ 26 w 102"/>
                <a:gd name="T63" fmla="*/ 72 h 84"/>
                <a:gd name="T64" fmla="*/ 16 w 102"/>
                <a:gd name="T65" fmla="*/ 64 h 84"/>
                <a:gd name="T66" fmla="*/ 8 w 102"/>
                <a:gd name="T67" fmla="*/ 58 h 84"/>
                <a:gd name="T68" fmla="*/ 0 w 102"/>
                <a:gd name="T69" fmla="*/ 54 h 84"/>
                <a:gd name="T70" fmla="*/ 4 w 102"/>
                <a:gd name="T71" fmla="*/ 52 h 84"/>
                <a:gd name="T72" fmla="*/ 10 w 102"/>
                <a:gd name="T73" fmla="*/ 44 h 84"/>
                <a:gd name="T74" fmla="*/ 16 w 102"/>
                <a:gd name="T75" fmla="*/ 36 h 84"/>
                <a:gd name="T76" fmla="*/ 16 w 102"/>
                <a:gd name="T77" fmla="*/ 32 h 84"/>
                <a:gd name="T78" fmla="*/ 18 w 102"/>
                <a:gd name="T79" fmla="*/ 20 h 84"/>
                <a:gd name="T80" fmla="*/ 18 w 102"/>
                <a:gd name="T81" fmla="*/ 12 h 84"/>
                <a:gd name="T82" fmla="*/ 20 w 102"/>
                <a:gd name="T83" fmla="*/ 6 h 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84"/>
                <a:gd name="T128" fmla="*/ 102 w 102"/>
                <a:gd name="T129" fmla="*/ 84 h 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84">
                  <a:moveTo>
                    <a:pt x="20" y="6"/>
                  </a:moveTo>
                  <a:lnTo>
                    <a:pt x="20" y="6"/>
                  </a:lnTo>
                  <a:lnTo>
                    <a:pt x="22" y="4"/>
                  </a:lnTo>
                  <a:lnTo>
                    <a:pt x="26" y="2"/>
                  </a:lnTo>
                  <a:lnTo>
                    <a:pt x="32" y="2"/>
                  </a:lnTo>
                  <a:lnTo>
                    <a:pt x="38" y="2"/>
                  </a:lnTo>
                  <a:lnTo>
                    <a:pt x="42" y="2"/>
                  </a:lnTo>
                  <a:lnTo>
                    <a:pt x="48" y="4"/>
                  </a:lnTo>
                  <a:lnTo>
                    <a:pt x="50" y="4"/>
                  </a:lnTo>
                  <a:lnTo>
                    <a:pt x="52" y="6"/>
                  </a:lnTo>
                  <a:lnTo>
                    <a:pt x="56" y="6"/>
                  </a:lnTo>
                  <a:lnTo>
                    <a:pt x="60" y="6"/>
                  </a:lnTo>
                  <a:lnTo>
                    <a:pt x="66" y="6"/>
                  </a:lnTo>
                  <a:lnTo>
                    <a:pt x="68" y="4"/>
                  </a:lnTo>
                  <a:lnTo>
                    <a:pt x="70" y="4"/>
                  </a:lnTo>
                  <a:lnTo>
                    <a:pt x="72" y="0"/>
                  </a:lnTo>
                  <a:lnTo>
                    <a:pt x="76" y="2"/>
                  </a:lnTo>
                  <a:lnTo>
                    <a:pt x="80" y="4"/>
                  </a:lnTo>
                  <a:lnTo>
                    <a:pt x="84" y="6"/>
                  </a:lnTo>
                  <a:lnTo>
                    <a:pt x="88" y="10"/>
                  </a:lnTo>
                  <a:lnTo>
                    <a:pt x="92" y="14"/>
                  </a:lnTo>
                  <a:lnTo>
                    <a:pt x="92" y="16"/>
                  </a:lnTo>
                  <a:lnTo>
                    <a:pt x="94" y="20"/>
                  </a:lnTo>
                  <a:lnTo>
                    <a:pt x="96" y="24"/>
                  </a:lnTo>
                  <a:lnTo>
                    <a:pt x="96" y="30"/>
                  </a:lnTo>
                  <a:lnTo>
                    <a:pt x="98" y="34"/>
                  </a:lnTo>
                  <a:lnTo>
                    <a:pt x="98" y="40"/>
                  </a:lnTo>
                  <a:lnTo>
                    <a:pt x="96" y="48"/>
                  </a:lnTo>
                  <a:lnTo>
                    <a:pt x="96" y="54"/>
                  </a:lnTo>
                  <a:lnTo>
                    <a:pt x="96" y="58"/>
                  </a:lnTo>
                  <a:lnTo>
                    <a:pt x="98" y="60"/>
                  </a:lnTo>
                  <a:lnTo>
                    <a:pt x="100" y="62"/>
                  </a:lnTo>
                  <a:lnTo>
                    <a:pt x="102" y="64"/>
                  </a:lnTo>
                  <a:lnTo>
                    <a:pt x="100" y="66"/>
                  </a:lnTo>
                  <a:lnTo>
                    <a:pt x="100" y="68"/>
                  </a:lnTo>
                  <a:lnTo>
                    <a:pt x="100" y="70"/>
                  </a:lnTo>
                  <a:lnTo>
                    <a:pt x="100" y="72"/>
                  </a:lnTo>
                  <a:lnTo>
                    <a:pt x="100" y="74"/>
                  </a:lnTo>
                  <a:lnTo>
                    <a:pt x="100" y="78"/>
                  </a:lnTo>
                  <a:lnTo>
                    <a:pt x="100" y="82"/>
                  </a:lnTo>
                  <a:lnTo>
                    <a:pt x="100" y="84"/>
                  </a:lnTo>
                  <a:lnTo>
                    <a:pt x="98" y="82"/>
                  </a:lnTo>
                  <a:lnTo>
                    <a:pt x="94" y="80"/>
                  </a:lnTo>
                  <a:lnTo>
                    <a:pt x="92" y="78"/>
                  </a:lnTo>
                  <a:lnTo>
                    <a:pt x="88" y="76"/>
                  </a:lnTo>
                  <a:lnTo>
                    <a:pt x="84" y="76"/>
                  </a:lnTo>
                  <a:lnTo>
                    <a:pt x="74" y="72"/>
                  </a:lnTo>
                  <a:lnTo>
                    <a:pt x="74" y="70"/>
                  </a:lnTo>
                  <a:lnTo>
                    <a:pt x="72" y="70"/>
                  </a:lnTo>
                  <a:lnTo>
                    <a:pt x="68" y="68"/>
                  </a:lnTo>
                  <a:lnTo>
                    <a:pt x="64" y="66"/>
                  </a:lnTo>
                  <a:lnTo>
                    <a:pt x="60" y="66"/>
                  </a:lnTo>
                  <a:lnTo>
                    <a:pt x="54" y="66"/>
                  </a:lnTo>
                  <a:lnTo>
                    <a:pt x="48" y="66"/>
                  </a:lnTo>
                  <a:lnTo>
                    <a:pt x="42" y="68"/>
                  </a:lnTo>
                  <a:lnTo>
                    <a:pt x="34" y="72"/>
                  </a:lnTo>
                  <a:lnTo>
                    <a:pt x="32" y="72"/>
                  </a:lnTo>
                  <a:lnTo>
                    <a:pt x="30" y="72"/>
                  </a:lnTo>
                  <a:lnTo>
                    <a:pt x="26" y="72"/>
                  </a:lnTo>
                  <a:lnTo>
                    <a:pt x="22" y="68"/>
                  </a:lnTo>
                  <a:lnTo>
                    <a:pt x="16" y="64"/>
                  </a:lnTo>
                  <a:lnTo>
                    <a:pt x="8" y="58"/>
                  </a:lnTo>
                  <a:lnTo>
                    <a:pt x="4" y="56"/>
                  </a:lnTo>
                  <a:lnTo>
                    <a:pt x="0" y="54"/>
                  </a:lnTo>
                  <a:lnTo>
                    <a:pt x="2" y="54"/>
                  </a:lnTo>
                  <a:lnTo>
                    <a:pt x="4" y="52"/>
                  </a:lnTo>
                  <a:lnTo>
                    <a:pt x="8" y="48"/>
                  </a:lnTo>
                  <a:lnTo>
                    <a:pt x="10" y="44"/>
                  </a:lnTo>
                  <a:lnTo>
                    <a:pt x="14" y="40"/>
                  </a:lnTo>
                  <a:lnTo>
                    <a:pt x="16" y="36"/>
                  </a:lnTo>
                  <a:lnTo>
                    <a:pt x="16" y="34"/>
                  </a:lnTo>
                  <a:lnTo>
                    <a:pt x="16" y="32"/>
                  </a:lnTo>
                  <a:lnTo>
                    <a:pt x="16" y="26"/>
                  </a:lnTo>
                  <a:lnTo>
                    <a:pt x="18" y="20"/>
                  </a:lnTo>
                  <a:lnTo>
                    <a:pt x="18" y="14"/>
                  </a:lnTo>
                  <a:lnTo>
                    <a:pt x="18" y="12"/>
                  </a:lnTo>
                  <a:lnTo>
                    <a:pt x="20" y="10"/>
                  </a:lnTo>
                  <a:lnTo>
                    <a:pt x="20" y="6"/>
                  </a:lnTo>
                </a:path>
              </a:pathLst>
            </a:custGeom>
            <a:grpFill/>
            <a:ln w="6350">
              <a:noFill/>
              <a:round/>
              <a:headEnd/>
              <a:tailEnd/>
            </a:ln>
          </p:spPr>
          <p:txBody>
            <a:bodyPr/>
            <a:lstStyle/>
            <a:p>
              <a:pPr>
                <a:defRPr/>
              </a:pPr>
              <a:endParaRPr lang="zh-TW" altLang="en-US"/>
            </a:p>
          </p:txBody>
        </p:sp>
        <p:sp>
          <p:nvSpPr>
            <p:cNvPr id="249" name="Freeform 61"/>
            <p:cNvSpPr>
              <a:spLocks/>
            </p:cNvSpPr>
            <p:nvPr/>
          </p:nvSpPr>
          <p:spPr bwMode="gray">
            <a:xfrm>
              <a:off x="1244" y="2240"/>
              <a:ext cx="42" cy="44"/>
            </a:xfrm>
            <a:custGeom>
              <a:avLst/>
              <a:gdLst>
                <a:gd name="T0" fmla="*/ 26 w 42"/>
                <a:gd name="T1" fmla="*/ 0 h 44"/>
                <a:gd name="T2" fmla="*/ 26 w 42"/>
                <a:gd name="T3" fmla="*/ 2 h 44"/>
                <a:gd name="T4" fmla="*/ 26 w 42"/>
                <a:gd name="T5" fmla="*/ 2 h 44"/>
                <a:gd name="T6" fmla="*/ 26 w 42"/>
                <a:gd name="T7" fmla="*/ 4 h 44"/>
                <a:gd name="T8" fmla="*/ 28 w 42"/>
                <a:gd name="T9" fmla="*/ 6 h 44"/>
                <a:gd name="T10" fmla="*/ 32 w 42"/>
                <a:gd name="T11" fmla="*/ 10 h 44"/>
                <a:gd name="T12" fmla="*/ 36 w 42"/>
                <a:gd name="T13" fmla="*/ 14 h 44"/>
                <a:gd name="T14" fmla="*/ 42 w 42"/>
                <a:gd name="T15" fmla="*/ 22 h 44"/>
                <a:gd name="T16" fmla="*/ 40 w 42"/>
                <a:gd name="T17" fmla="*/ 22 h 44"/>
                <a:gd name="T18" fmla="*/ 40 w 42"/>
                <a:gd name="T19" fmla="*/ 24 h 44"/>
                <a:gd name="T20" fmla="*/ 38 w 42"/>
                <a:gd name="T21" fmla="*/ 28 h 44"/>
                <a:gd name="T22" fmla="*/ 36 w 42"/>
                <a:gd name="T23" fmla="*/ 30 h 44"/>
                <a:gd name="T24" fmla="*/ 34 w 42"/>
                <a:gd name="T25" fmla="*/ 30 h 44"/>
                <a:gd name="T26" fmla="*/ 34 w 42"/>
                <a:gd name="T27" fmla="*/ 30 h 44"/>
                <a:gd name="T28" fmla="*/ 30 w 42"/>
                <a:gd name="T29" fmla="*/ 30 h 44"/>
                <a:gd name="T30" fmla="*/ 28 w 42"/>
                <a:gd name="T31" fmla="*/ 32 h 44"/>
                <a:gd name="T32" fmla="*/ 24 w 42"/>
                <a:gd name="T33" fmla="*/ 32 h 44"/>
                <a:gd name="T34" fmla="*/ 22 w 42"/>
                <a:gd name="T35" fmla="*/ 32 h 44"/>
                <a:gd name="T36" fmla="*/ 22 w 42"/>
                <a:gd name="T37" fmla="*/ 32 h 44"/>
                <a:gd name="T38" fmla="*/ 20 w 42"/>
                <a:gd name="T39" fmla="*/ 34 h 44"/>
                <a:gd name="T40" fmla="*/ 18 w 42"/>
                <a:gd name="T41" fmla="*/ 36 h 44"/>
                <a:gd name="T42" fmla="*/ 16 w 42"/>
                <a:gd name="T43" fmla="*/ 38 h 44"/>
                <a:gd name="T44" fmla="*/ 16 w 42"/>
                <a:gd name="T45" fmla="*/ 38 h 44"/>
                <a:gd name="T46" fmla="*/ 14 w 42"/>
                <a:gd name="T47" fmla="*/ 40 h 44"/>
                <a:gd name="T48" fmla="*/ 12 w 42"/>
                <a:gd name="T49" fmla="*/ 42 h 44"/>
                <a:gd name="T50" fmla="*/ 10 w 42"/>
                <a:gd name="T51" fmla="*/ 42 h 44"/>
                <a:gd name="T52" fmla="*/ 10 w 42"/>
                <a:gd name="T53" fmla="*/ 42 h 44"/>
                <a:gd name="T54" fmla="*/ 8 w 42"/>
                <a:gd name="T55" fmla="*/ 44 h 44"/>
                <a:gd name="T56" fmla="*/ 4 w 42"/>
                <a:gd name="T57" fmla="*/ 44 h 44"/>
                <a:gd name="T58" fmla="*/ 2 w 42"/>
                <a:gd name="T59" fmla="*/ 44 h 44"/>
                <a:gd name="T60" fmla="*/ 0 w 42"/>
                <a:gd name="T61" fmla="*/ 44 h 44"/>
                <a:gd name="T62" fmla="*/ 2 w 42"/>
                <a:gd name="T63" fmla="*/ 36 h 44"/>
                <a:gd name="T64" fmla="*/ 2 w 42"/>
                <a:gd name="T65" fmla="*/ 20 h 44"/>
                <a:gd name="T66" fmla="*/ 2 w 42"/>
                <a:gd name="T67" fmla="*/ 20 h 44"/>
                <a:gd name="T68" fmla="*/ 4 w 42"/>
                <a:gd name="T69" fmla="*/ 16 h 44"/>
                <a:gd name="T70" fmla="*/ 4 w 42"/>
                <a:gd name="T71" fmla="*/ 12 h 44"/>
                <a:gd name="T72" fmla="*/ 8 w 42"/>
                <a:gd name="T73" fmla="*/ 8 h 44"/>
                <a:gd name="T74" fmla="*/ 12 w 42"/>
                <a:gd name="T75" fmla="*/ 4 h 44"/>
                <a:gd name="T76" fmla="*/ 14 w 42"/>
                <a:gd name="T77" fmla="*/ 4 h 44"/>
                <a:gd name="T78" fmla="*/ 16 w 42"/>
                <a:gd name="T79" fmla="*/ 2 h 44"/>
                <a:gd name="T80" fmla="*/ 20 w 42"/>
                <a:gd name="T81" fmla="*/ 0 h 44"/>
                <a:gd name="T82" fmla="*/ 26 w 42"/>
                <a:gd name="T83" fmla="*/ 0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4"/>
                <a:gd name="T128" fmla="*/ 42 w 42"/>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4">
                  <a:moveTo>
                    <a:pt x="26" y="0"/>
                  </a:moveTo>
                  <a:lnTo>
                    <a:pt x="26" y="2"/>
                  </a:lnTo>
                  <a:lnTo>
                    <a:pt x="26" y="4"/>
                  </a:lnTo>
                  <a:lnTo>
                    <a:pt x="28" y="6"/>
                  </a:lnTo>
                  <a:lnTo>
                    <a:pt x="32" y="10"/>
                  </a:lnTo>
                  <a:lnTo>
                    <a:pt x="36" y="14"/>
                  </a:lnTo>
                  <a:lnTo>
                    <a:pt x="42" y="22"/>
                  </a:lnTo>
                  <a:lnTo>
                    <a:pt x="40" y="22"/>
                  </a:lnTo>
                  <a:lnTo>
                    <a:pt x="40" y="24"/>
                  </a:lnTo>
                  <a:lnTo>
                    <a:pt x="38" y="28"/>
                  </a:lnTo>
                  <a:lnTo>
                    <a:pt x="36" y="30"/>
                  </a:lnTo>
                  <a:lnTo>
                    <a:pt x="34" y="30"/>
                  </a:lnTo>
                  <a:lnTo>
                    <a:pt x="30" y="30"/>
                  </a:lnTo>
                  <a:lnTo>
                    <a:pt x="28" y="32"/>
                  </a:lnTo>
                  <a:lnTo>
                    <a:pt x="24" y="32"/>
                  </a:lnTo>
                  <a:lnTo>
                    <a:pt x="22" y="32"/>
                  </a:lnTo>
                  <a:lnTo>
                    <a:pt x="20" y="34"/>
                  </a:lnTo>
                  <a:lnTo>
                    <a:pt x="18" y="36"/>
                  </a:lnTo>
                  <a:lnTo>
                    <a:pt x="16" y="38"/>
                  </a:lnTo>
                  <a:lnTo>
                    <a:pt x="14" y="40"/>
                  </a:lnTo>
                  <a:lnTo>
                    <a:pt x="12" y="42"/>
                  </a:lnTo>
                  <a:lnTo>
                    <a:pt x="10" y="42"/>
                  </a:lnTo>
                  <a:lnTo>
                    <a:pt x="8" y="44"/>
                  </a:lnTo>
                  <a:lnTo>
                    <a:pt x="4" y="44"/>
                  </a:lnTo>
                  <a:lnTo>
                    <a:pt x="2" y="44"/>
                  </a:lnTo>
                  <a:lnTo>
                    <a:pt x="0" y="44"/>
                  </a:lnTo>
                  <a:lnTo>
                    <a:pt x="2" y="36"/>
                  </a:lnTo>
                  <a:lnTo>
                    <a:pt x="2" y="20"/>
                  </a:lnTo>
                  <a:lnTo>
                    <a:pt x="4" y="16"/>
                  </a:lnTo>
                  <a:lnTo>
                    <a:pt x="4" y="12"/>
                  </a:lnTo>
                  <a:lnTo>
                    <a:pt x="8" y="8"/>
                  </a:lnTo>
                  <a:lnTo>
                    <a:pt x="12" y="4"/>
                  </a:lnTo>
                  <a:lnTo>
                    <a:pt x="14" y="4"/>
                  </a:lnTo>
                  <a:lnTo>
                    <a:pt x="16" y="2"/>
                  </a:lnTo>
                  <a:lnTo>
                    <a:pt x="20" y="0"/>
                  </a:lnTo>
                  <a:lnTo>
                    <a:pt x="26" y="0"/>
                  </a:lnTo>
                </a:path>
              </a:pathLst>
            </a:custGeom>
            <a:grpFill/>
            <a:ln w="6350">
              <a:noFill/>
              <a:round/>
              <a:headEnd/>
              <a:tailEnd/>
            </a:ln>
          </p:spPr>
          <p:txBody>
            <a:bodyPr/>
            <a:lstStyle/>
            <a:p>
              <a:pPr>
                <a:defRPr/>
              </a:pPr>
              <a:endParaRPr lang="zh-TW" altLang="en-US"/>
            </a:p>
          </p:txBody>
        </p:sp>
        <p:sp>
          <p:nvSpPr>
            <p:cNvPr id="250" name="Freeform 62"/>
            <p:cNvSpPr>
              <a:spLocks/>
            </p:cNvSpPr>
            <p:nvPr/>
          </p:nvSpPr>
          <p:spPr bwMode="gray">
            <a:xfrm>
              <a:off x="1350" y="2418"/>
              <a:ext cx="270" cy="232"/>
            </a:xfrm>
            <a:custGeom>
              <a:avLst/>
              <a:gdLst>
                <a:gd name="T0" fmla="*/ 34 w 270"/>
                <a:gd name="T1" fmla="*/ 8 h 232"/>
                <a:gd name="T2" fmla="*/ 42 w 270"/>
                <a:gd name="T3" fmla="*/ 24 h 232"/>
                <a:gd name="T4" fmla="*/ 36 w 270"/>
                <a:gd name="T5" fmla="*/ 30 h 232"/>
                <a:gd name="T6" fmla="*/ 30 w 270"/>
                <a:gd name="T7" fmla="*/ 36 h 232"/>
                <a:gd name="T8" fmla="*/ 26 w 270"/>
                <a:gd name="T9" fmla="*/ 40 h 232"/>
                <a:gd name="T10" fmla="*/ 0 w 270"/>
                <a:gd name="T11" fmla="*/ 40 h 232"/>
                <a:gd name="T12" fmla="*/ 6 w 270"/>
                <a:gd name="T13" fmla="*/ 56 h 232"/>
                <a:gd name="T14" fmla="*/ 8 w 270"/>
                <a:gd name="T15" fmla="*/ 60 h 232"/>
                <a:gd name="T16" fmla="*/ 12 w 270"/>
                <a:gd name="T17" fmla="*/ 68 h 232"/>
                <a:gd name="T18" fmla="*/ 18 w 270"/>
                <a:gd name="T19" fmla="*/ 78 h 232"/>
                <a:gd name="T20" fmla="*/ 26 w 270"/>
                <a:gd name="T21" fmla="*/ 90 h 232"/>
                <a:gd name="T22" fmla="*/ 38 w 270"/>
                <a:gd name="T23" fmla="*/ 110 h 232"/>
                <a:gd name="T24" fmla="*/ 42 w 270"/>
                <a:gd name="T25" fmla="*/ 118 h 232"/>
                <a:gd name="T26" fmla="*/ 52 w 270"/>
                <a:gd name="T27" fmla="*/ 140 h 232"/>
                <a:gd name="T28" fmla="*/ 68 w 270"/>
                <a:gd name="T29" fmla="*/ 170 h 232"/>
                <a:gd name="T30" fmla="*/ 80 w 270"/>
                <a:gd name="T31" fmla="*/ 188 h 232"/>
                <a:gd name="T32" fmla="*/ 92 w 270"/>
                <a:gd name="T33" fmla="*/ 212 h 232"/>
                <a:gd name="T34" fmla="*/ 96 w 270"/>
                <a:gd name="T35" fmla="*/ 212 h 232"/>
                <a:gd name="T36" fmla="*/ 100 w 270"/>
                <a:gd name="T37" fmla="*/ 210 h 232"/>
                <a:gd name="T38" fmla="*/ 104 w 270"/>
                <a:gd name="T39" fmla="*/ 206 h 232"/>
                <a:gd name="T40" fmla="*/ 104 w 270"/>
                <a:gd name="T41" fmla="*/ 202 h 232"/>
                <a:gd name="T42" fmla="*/ 106 w 270"/>
                <a:gd name="T43" fmla="*/ 204 h 232"/>
                <a:gd name="T44" fmla="*/ 110 w 270"/>
                <a:gd name="T45" fmla="*/ 204 h 232"/>
                <a:gd name="T46" fmla="*/ 136 w 270"/>
                <a:gd name="T47" fmla="*/ 232 h 232"/>
                <a:gd name="T48" fmla="*/ 140 w 270"/>
                <a:gd name="T49" fmla="*/ 228 h 232"/>
                <a:gd name="T50" fmla="*/ 146 w 270"/>
                <a:gd name="T51" fmla="*/ 220 h 232"/>
                <a:gd name="T52" fmla="*/ 152 w 270"/>
                <a:gd name="T53" fmla="*/ 212 h 232"/>
                <a:gd name="T54" fmla="*/ 158 w 270"/>
                <a:gd name="T55" fmla="*/ 204 h 232"/>
                <a:gd name="T56" fmla="*/ 166 w 270"/>
                <a:gd name="T57" fmla="*/ 200 h 232"/>
                <a:gd name="T58" fmla="*/ 194 w 270"/>
                <a:gd name="T59" fmla="*/ 188 h 232"/>
                <a:gd name="T60" fmla="*/ 220 w 270"/>
                <a:gd name="T61" fmla="*/ 184 h 232"/>
                <a:gd name="T62" fmla="*/ 224 w 270"/>
                <a:gd name="T63" fmla="*/ 182 h 232"/>
                <a:gd name="T64" fmla="*/ 248 w 270"/>
                <a:gd name="T65" fmla="*/ 170 h 232"/>
                <a:gd name="T66" fmla="*/ 268 w 270"/>
                <a:gd name="T67" fmla="*/ 148 h 232"/>
                <a:gd name="T68" fmla="*/ 268 w 270"/>
                <a:gd name="T69" fmla="*/ 132 h 232"/>
                <a:gd name="T70" fmla="*/ 268 w 270"/>
                <a:gd name="T71" fmla="*/ 126 h 232"/>
                <a:gd name="T72" fmla="*/ 270 w 270"/>
                <a:gd name="T73" fmla="*/ 122 h 232"/>
                <a:gd name="T74" fmla="*/ 234 w 270"/>
                <a:gd name="T75" fmla="*/ 124 h 232"/>
                <a:gd name="T76" fmla="*/ 232 w 270"/>
                <a:gd name="T77" fmla="*/ 122 h 232"/>
                <a:gd name="T78" fmla="*/ 228 w 270"/>
                <a:gd name="T79" fmla="*/ 120 h 232"/>
                <a:gd name="T80" fmla="*/ 228 w 270"/>
                <a:gd name="T81" fmla="*/ 116 h 232"/>
                <a:gd name="T82" fmla="*/ 220 w 270"/>
                <a:gd name="T83" fmla="*/ 108 h 232"/>
                <a:gd name="T84" fmla="*/ 216 w 270"/>
                <a:gd name="T85" fmla="*/ 110 h 232"/>
                <a:gd name="T86" fmla="*/ 210 w 270"/>
                <a:gd name="T87" fmla="*/ 110 h 232"/>
                <a:gd name="T88" fmla="*/ 206 w 270"/>
                <a:gd name="T89" fmla="*/ 106 h 232"/>
                <a:gd name="T90" fmla="*/ 202 w 270"/>
                <a:gd name="T91" fmla="*/ 98 h 232"/>
                <a:gd name="T92" fmla="*/ 196 w 270"/>
                <a:gd name="T93" fmla="*/ 88 h 232"/>
                <a:gd name="T94" fmla="*/ 192 w 270"/>
                <a:gd name="T95" fmla="*/ 80 h 232"/>
                <a:gd name="T96" fmla="*/ 172 w 270"/>
                <a:gd name="T97" fmla="*/ 54 h 232"/>
                <a:gd name="T98" fmla="*/ 154 w 270"/>
                <a:gd name="T99" fmla="*/ 52 h 232"/>
                <a:gd name="T100" fmla="*/ 150 w 270"/>
                <a:gd name="T101" fmla="*/ 48 h 232"/>
                <a:gd name="T102" fmla="*/ 144 w 270"/>
                <a:gd name="T103" fmla="*/ 46 h 232"/>
                <a:gd name="T104" fmla="*/ 138 w 270"/>
                <a:gd name="T105" fmla="*/ 40 h 232"/>
                <a:gd name="T106" fmla="*/ 130 w 270"/>
                <a:gd name="T107" fmla="*/ 34 h 232"/>
                <a:gd name="T108" fmla="*/ 120 w 270"/>
                <a:gd name="T109" fmla="*/ 28 h 232"/>
                <a:gd name="T110" fmla="*/ 102 w 270"/>
                <a:gd name="T111" fmla="*/ 16 h 232"/>
                <a:gd name="T112" fmla="*/ 68 w 270"/>
                <a:gd name="T113" fmla="*/ 4 h 232"/>
                <a:gd name="T114" fmla="*/ 62 w 270"/>
                <a:gd name="T115" fmla="*/ 0 h 232"/>
                <a:gd name="T116" fmla="*/ 58 w 270"/>
                <a:gd name="T117" fmla="*/ 2 h 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0"/>
                <a:gd name="T178" fmla="*/ 0 h 232"/>
                <a:gd name="T179" fmla="*/ 270 w 270"/>
                <a:gd name="T180" fmla="*/ 232 h 2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0" h="232">
                  <a:moveTo>
                    <a:pt x="54" y="4"/>
                  </a:moveTo>
                  <a:lnTo>
                    <a:pt x="34" y="8"/>
                  </a:lnTo>
                  <a:lnTo>
                    <a:pt x="42" y="22"/>
                  </a:lnTo>
                  <a:lnTo>
                    <a:pt x="42" y="24"/>
                  </a:lnTo>
                  <a:lnTo>
                    <a:pt x="40" y="26"/>
                  </a:lnTo>
                  <a:lnTo>
                    <a:pt x="36" y="30"/>
                  </a:lnTo>
                  <a:lnTo>
                    <a:pt x="34" y="34"/>
                  </a:lnTo>
                  <a:lnTo>
                    <a:pt x="30" y="36"/>
                  </a:lnTo>
                  <a:lnTo>
                    <a:pt x="28" y="38"/>
                  </a:lnTo>
                  <a:lnTo>
                    <a:pt x="26" y="40"/>
                  </a:lnTo>
                  <a:lnTo>
                    <a:pt x="24" y="42"/>
                  </a:lnTo>
                  <a:lnTo>
                    <a:pt x="0" y="40"/>
                  </a:lnTo>
                  <a:lnTo>
                    <a:pt x="2" y="46"/>
                  </a:lnTo>
                  <a:lnTo>
                    <a:pt x="6" y="56"/>
                  </a:lnTo>
                  <a:lnTo>
                    <a:pt x="6" y="58"/>
                  </a:lnTo>
                  <a:lnTo>
                    <a:pt x="8" y="60"/>
                  </a:lnTo>
                  <a:lnTo>
                    <a:pt x="10" y="64"/>
                  </a:lnTo>
                  <a:lnTo>
                    <a:pt x="12" y="68"/>
                  </a:lnTo>
                  <a:lnTo>
                    <a:pt x="16" y="74"/>
                  </a:lnTo>
                  <a:lnTo>
                    <a:pt x="18" y="78"/>
                  </a:lnTo>
                  <a:lnTo>
                    <a:pt x="22" y="82"/>
                  </a:lnTo>
                  <a:lnTo>
                    <a:pt x="26" y="90"/>
                  </a:lnTo>
                  <a:lnTo>
                    <a:pt x="34" y="100"/>
                  </a:lnTo>
                  <a:lnTo>
                    <a:pt x="38" y="110"/>
                  </a:lnTo>
                  <a:lnTo>
                    <a:pt x="42" y="114"/>
                  </a:lnTo>
                  <a:lnTo>
                    <a:pt x="42" y="118"/>
                  </a:lnTo>
                  <a:lnTo>
                    <a:pt x="46" y="128"/>
                  </a:lnTo>
                  <a:lnTo>
                    <a:pt x="52" y="140"/>
                  </a:lnTo>
                  <a:lnTo>
                    <a:pt x="58" y="152"/>
                  </a:lnTo>
                  <a:lnTo>
                    <a:pt x="68" y="170"/>
                  </a:lnTo>
                  <a:lnTo>
                    <a:pt x="72" y="176"/>
                  </a:lnTo>
                  <a:lnTo>
                    <a:pt x="80" y="188"/>
                  </a:lnTo>
                  <a:lnTo>
                    <a:pt x="86" y="202"/>
                  </a:lnTo>
                  <a:lnTo>
                    <a:pt x="92" y="212"/>
                  </a:lnTo>
                  <a:lnTo>
                    <a:pt x="94" y="216"/>
                  </a:lnTo>
                  <a:lnTo>
                    <a:pt x="96" y="212"/>
                  </a:lnTo>
                  <a:lnTo>
                    <a:pt x="98" y="212"/>
                  </a:lnTo>
                  <a:lnTo>
                    <a:pt x="100" y="210"/>
                  </a:lnTo>
                  <a:lnTo>
                    <a:pt x="102" y="210"/>
                  </a:lnTo>
                  <a:lnTo>
                    <a:pt x="104" y="206"/>
                  </a:lnTo>
                  <a:lnTo>
                    <a:pt x="104" y="202"/>
                  </a:lnTo>
                  <a:lnTo>
                    <a:pt x="106" y="204"/>
                  </a:lnTo>
                  <a:lnTo>
                    <a:pt x="108" y="204"/>
                  </a:lnTo>
                  <a:lnTo>
                    <a:pt x="110" y="204"/>
                  </a:lnTo>
                  <a:lnTo>
                    <a:pt x="114" y="204"/>
                  </a:lnTo>
                  <a:lnTo>
                    <a:pt x="136" y="232"/>
                  </a:lnTo>
                  <a:lnTo>
                    <a:pt x="140" y="228"/>
                  </a:lnTo>
                  <a:lnTo>
                    <a:pt x="142" y="224"/>
                  </a:lnTo>
                  <a:lnTo>
                    <a:pt x="146" y="220"/>
                  </a:lnTo>
                  <a:lnTo>
                    <a:pt x="148" y="216"/>
                  </a:lnTo>
                  <a:lnTo>
                    <a:pt x="152" y="212"/>
                  </a:lnTo>
                  <a:lnTo>
                    <a:pt x="156" y="206"/>
                  </a:lnTo>
                  <a:lnTo>
                    <a:pt x="158" y="204"/>
                  </a:lnTo>
                  <a:lnTo>
                    <a:pt x="160" y="202"/>
                  </a:lnTo>
                  <a:lnTo>
                    <a:pt x="166" y="200"/>
                  </a:lnTo>
                  <a:lnTo>
                    <a:pt x="178" y="194"/>
                  </a:lnTo>
                  <a:lnTo>
                    <a:pt x="194" y="188"/>
                  </a:lnTo>
                  <a:lnTo>
                    <a:pt x="208" y="184"/>
                  </a:lnTo>
                  <a:lnTo>
                    <a:pt x="220" y="184"/>
                  </a:lnTo>
                  <a:lnTo>
                    <a:pt x="220" y="182"/>
                  </a:lnTo>
                  <a:lnTo>
                    <a:pt x="224" y="182"/>
                  </a:lnTo>
                  <a:lnTo>
                    <a:pt x="236" y="178"/>
                  </a:lnTo>
                  <a:lnTo>
                    <a:pt x="248" y="170"/>
                  </a:lnTo>
                  <a:lnTo>
                    <a:pt x="260" y="160"/>
                  </a:lnTo>
                  <a:lnTo>
                    <a:pt x="268" y="148"/>
                  </a:lnTo>
                  <a:lnTo>
                    <a:pt x="270" y="132"/>
                  </a:lnTo>
                  <a:lnTo>
                    <a:pt x="268" y="132"/>
                  </a:lnTo>
                  <a:lnTo>
                    <a:pt x="268" y="130"/>
                  </a:lnTo>
                  <a:lnTo>
                    <a:pt x="268" y="126"/>
                  </a:lnTo>
                  <a:lnTo>
                    <a:pt x="268" y="124"/>
                  </a:lnTo>
                  <a:lnTo>
                    <a:pt x="270" y="122"/>
                  </a:lnTo>
                  <a:lnTo>
                    <a:pt x="254" y="124"/>
                  </a:lnTo>
                  <a:lnTo>
                    <a:pt x="234" y="124"/>
                  </a:lnTo>
                  <a:lnTo>
                    <a:pt x="232" y="122"/>
                  </a:lnTo>
                  <a:lnTo>
                    <a:pt x="230" y="122"/>
                  </a:lnTo>
                  <a:lnTo>
                    <a:pt x="228" y="120"/>
                  </a:lnTo>
                  <a:lnTo>
                    <a:pt x="228" y="118"/>
                  </a:lnTo>
                  <a:lnTo>
                    <a:pt x="228" y="116"/>
                  </a:lnTo>
                  <a:lnTo>
                    <a:pt x="230" y="110"/>
                  </a:lnTo>
                  <a:lnTo>
                    <a:pt x="220" y="108"/>
                  </a:lnTo>
                  <a:lnTo>
                    <a:pt x="218" y="108"/>
                  </a:lnTo>
                  <a:lnTo>
                    <a:pt x="216" y="110"/>
                  </a:lnTo>
                  <a:lnTo>
                    <a:pt x="214" y="110"/>
                  </a:lnTo>
                  <a:lnTo>
                    <a:pt x="210" y="110"/>
                  </a:lnTo>
                  <a:lnTo>
                    <a:pt x="206" y="108"/>
                  </a:lnTo>
                  <a:lnTo>
                    <a:pt x="206" y="106"/>
                  </a:lnTo>
                  <a:lnTo>
                    <a:pt x="204" y="102"/>
                  </a:lnTo>
                  <a:lnTo>
                    <a:pt x="202" y="98"/>
                  </a:lnTo>
                  <a:lnTo>
                    <a:pt x="200" y="92"/>
                  </a:lnTo>
                  <a:lnTo>
                    <a:pt x="196" y="88"/>
                  </a:lnTo>
                  <a:lnTo>
                    <a:pt x="194" y="84"/>
                  </a:lnTo>
                  <a:lnTo>
                    <a:pt x="192" y="80"/>
                  </a:lnTo>
                  <a:lnTo>
                    <a:pt x="172" y="54"/>
                  </a:lnTo>
                  <a:lnTo>
                    <a:pt x="154" y="54"/>
                  </a:lnTo>
                  <a:lnTo>
                    <a:pt x="154" y="52"/>
                  </a:lnTo>
                  <a:lnTo>
                    <a:pt x="152" y="50"/>
                  </a:lnTo>
                  <a:lnTo>
                    <a:pt x="150" y="48"/>
                  </a:lnTo>
                  <a:lnTo>
                    <a:pt x="144" y="46"/>
                  </a:lnTo>
                  <a:lnTo>
                    <a:pt x="142" y="44"/>
                  </a:lnTo>
                  <a:lnTo>
                    <a:pt x="138" y="40"/>
                  </a:lnTo>
                  <a:lnTo>
                    <a:pt x="134" y="38"/>
                  </a:lnTo>
                  <a:lnTo>
                    <a:pt x="130" y="34"/>
                  </a:lnTo>
                  <a:lnTo>
                    <a:pt x="124" y="30"/>
                  </a:lnTo>
                  <a:lnTo>
                    <a:pt x="120" y="28"/>
                  </a:lnTo>
                  <a:lnTo>
                    <a:pt x="114" y="26"/>
                  </a:lnTo>
                  <a:lnTo>
                    <a:pt x="102" y="16"/>
                  </a:lnTo>
                  <a:lnTo>
                    <a:pt x="94" y="16"/>
                  </a:lnTo>
                  <a:lnTo>
                    <a:pt x="68" y="4"/>
                  </a:lnTo>
                  <a:lnTo>
                    <a:pt x="62" y="0"/>
                  </a:lnTo>
                  <a:lnTo>
                    <a:pt x="60" y="2"/>
                  </a:lnTo>
                  <a:lnTo>
                    <a:pt x="58" y="2"/>
                  </a:lnTo>
                  <a:lnTo>
                    <a:pt x="54" y="4"/>
                  </a:lnTo>
                </a:path>
              </a:pathLst>
            </a:custGeom>
            <a:grpFill/>
            <a:ln w="6350">
              <a:noFill/>
              <a:round/>
              <a:headEnd/>
              <a:tailEnd/>
            </a:ln>
          </p:spPr>
          <p:txBody>
            <a:bodyPr/>
            <a:lstStyle/>
            <a:p>
              <a:pPr>
                <a:defRPr/>
              </a:pPr>
              <a:endParaRPr lang="zh-TW" altLang="en-US"/>
            </a:p>
          </p:txBody>
        </p:sp>
        <p:sp>
          <p:nvSpPr>
            <p:cNvPr id="251" name="Freeform 63"/>
            <p:cNvSpPr>
              <a:spLocks/>
            </p:cNvSpPr>
            <p:nvPr/>
          </p:nvSpPr>
          <p:spPr bwMode="gray">
            <a:xfrm>
              <a:off x="1444" y="2620"/>
              <a:ext cx="42" cy="66"/>
            </a:xfrm>
            <a:custGeom>
              <a:avLst/>
              <a:gdLst>
                <a:gd name="T0" fmla="*/ 20 w 42"/>
                <a:gd name="T1" fmla="*/ 66 h 66"/>
                <a:gd name="T2" fmla="*/ 16 w 42"/>
                <a:gd name="T3" fmla="*/ 64 h 66"/>
                <a:gd name="T4" fmla="*/ 12 w 42"/>
                <a:gd name="T5" fmla="*/ 62 h 66"/>
                <a:gd name="T6" fmla="*/ 10 w 42"/>
                <a:gd name="T7" fmla="*/ 62 h 66"/>
                <a:gd name="T8" fmla="*/ 10 w 42"/>
                <a:gd name="T9" fmla="*/ 60 h 66"/>
                <a:gd name="T10" fmla="*/ 8 w 42"/>
                <a:gd name="T11" fmla="*/ 46 h 66"/>
                <a:gd name="T12" fmla="*/ 2 w 42"/>
                <a:gd name="T13" fmla="*/ 38 h 66"/>
                <a:gd name="T14" fmla="*/ 2 w 42"/>
                <a:gd name="T15" fmla="*/ 36 h 66"/>
                <a:gd name="T16" fmla="*/ 2 w 42"/>
                <a:gd name="T17" fmla="*/ 32 h 66"/>
                <a:gd name="T18" fmla="*/ 2 w 42"/>
                <a:gd name="T19" fmla="*/ 26 h 66"/>
                <a:gd name="T20" fmla="*/ 2 w 42"/>
                <a:gd name="T21" fmla="*/ 20 h 66"/>
                <a:gd name="T22" fmla="*/ 0 w 42"/>
                <a:gd name="T23" fmla="*/ 14 h 66"/>
                <a:gd name="T24" fmla="*/ 0 w 42"/>
                <a:gd name="T25" fmla="*/ 14 h 66"/>
                <a:gd name="T26" fmla="*/ 2 w 42"/>
                <a:gd name="T27" fmla="*/ 12 h 66"/>
                <a:gd name="T28" fmla="*/ 4 w 42"/>
                <a:gd name="T29" fmla="*/ 10 h 66"/>
                <a:gd name="T30" fmla="*/ 6 w 42"/>
                <a:gd name="T31" fmla="*/ 8 h 66"/>
                <a:gd name="T32" fmla="*/ 8 w 42"/>
                <a:gd name="T33" fmla="*/ 8 h 66"/>
                <a:gd name="T34" fmla="*/ 8 w 42"/>
                <a:gd name="T35" fmla="*/ 8 h 66"/>
                <a:gd name="T36" fmla="*/ 8 w 42"/>
                <a:gd name="T37" fmla="*/ 6 h 66"/>
                <a:gd name="T38" fmla="*/ 10 w 42"/>
                <a:gd name="T39" fmla="*/ 4 h 66"/>
                <a:gd name="T40" fmla="*/ 10 w 42"/>
                <a:gd name="T41" fmla="*/ 2 h 66"/>
                <a:gd name="T42" fmla="*/ 10 w 42"/>
                <a:gd name="T43" fmla="*/ 2 h 66"/>
                <a:gd name="T44" fmla="*/ 10 w 42"/>
                <a:gd name="T45" fmla="*/ 0 h 66"/>
                <a:gd name="T46" fmla="*/ 10 w 42"/>
                <a:gd name="T47" fmla="*/ 0 h 66"/>
                <a:gd name="T48" fmla="*/ 14 w 42"/>
                <a:gd name="T49" fmla="*/ 2 h 66"/>
                <a:gd name="T50" fmla="*/ 14 w 42"/>
                <a:gd name="T51" fmla="*/ 2 h 66"/>
                <a:gd name="T52" fmla="*/ 18 w 42"/>
                <a:gd name="T53" fmla="*/ 2 h 66"/>
                <a:gd name="T54" fmla="*/ 20 w 42"/>
                <a:gd name="T55" fmla="*/ 2 h 66"/>
                <a:gd name="T56" fmla="*/ 42 w 42"/>
                <a:gd name="T57" fmla="*/ 30 h 66"/>
                <a:gd name="T58" fmla="*/ 42 w 42"/>
                <a:gd name="T59" fmla="*/ 30 h 66"/>
                <a:gd name="T60" fmla="*/ 40 w 42"/>
                <a:gd name="T61" fmla="*/ 32 h 66"/>
                <a:gd name="T62" fmla="*/ 38 w 42"/>
                <a:gd name="T63" fmla="*/ 34 h 66"/>
                <a:gd name="T64" fmla="*/ 38 w 42"/>
                <a:gd name="T65" fmla="*/ 36 h 66"/>
                <a:gd name="T66" fmla="*/ 38 w 42"/>
                <a:gd name="T67" fmla="*/ 40 h 66"/>
                <a:gd name="T68" fmla="*/ 40 w 42"/>
                <a:gd name="T69" fmla="*/ 40 h 66"/>
                <a:gd name="T70" fmla="*/ 40 w 42"/>
                <a:gd name="T71" fmla="*/ 42 h 66"/>
                <a:gd name="T72" fmla="*/ 40 w 42"/>
                <a:gd name="T73" fmla="*/ 44 h 66"/>
                <a:gd name="T74" fmla="*/ 40 w 42"/>
                <a:gd name="T75" fmla="*/ 46 h 66"/>
                <a:gd name="T76" fmla="*/ 40 w 42"/>
                <a:gd name="T77" fmla="*/ 48 h 66"/>
                <a:gd name="T78" fmla="*/ 38 w 42"/>
                <a:gd name="T79" fmla="*/ 48 h 66"/>
                <a:gd name="T80" fmla="*/ 36 w 42"/>
                <a:gd name="T81" fmla="*/ 48 h 66"/>
                <a:gd name="T82" fmla="*/ 36 w 42"/>
                <a:gd name="T83" fmla="*/ 48 h 66"/>
                <a:gd name="T84" fmla="*/ 34 w 42"/>
                <a:gd name="T85" fmla="*/ 48 h 66"/>
                <a:gd name="T86" fmla="*/ 34 w 42"/>
                <a:gd name="T87" fmla="*/ 50 h 66"/>
                <a:gd name="T88" fmla="*/ 32 w 42"/>
                <a:gd name="T89" fmla="*/ 52 h 66"/>
                <a:gd name="T90" fmla="*/ 30 w 42"/>
                <a:gd name="T91" fmla="*/ 54 h 66"/>
                <a:gd name="T92" fmla="*/ 28 w 42"/>
                <a:gd name="T93" fmla="*/ 56 h 66"/>
                <a:gd name="T94" fmla="*/ 28 w 42"/>
                <a:gd name="T95" fmla="*/ 56 h 66"/>
                <a:gd name="T96" fmla="*/ 30 w 42"/>
                <a:gd name="T97" fmla="*/ 60 h 66"/>
                <a:gd name="T98" fmla="*/ 28 w 42"/>
                <a:gd name="T99" fmla="*/ 62 h 66"/>
                <a:gd name="T100" fmla="*/ 28 w 42"/>
                <a:gd name="T101" fmla="*/ 62 h 66"/>
                <a:gd name="T102" fmla="*/ 26 w 42"/>
                <a:gd name="T103" fmla="*/ 60 h 66"/>
                <a:gd name="T104" fmla="*/ 24 w 42"/>
                <a:gd name="T105" fmla="*/ 60 h 66"/>
                <a:gd name="T106" fmla="*/ 24 w 42"/>
                <a:gd name="T107" fmla="*/ 62 h 66"/>
                <a:gd name="T108" fmla="*/ 22 w 42"/>
                <a:gd name="T109" fmla="*/ 64 h 66"/>
                <a:gd name="T110" fmla="*/ 20 w 42"/>
                <a:gd name="T111" fmla="*/ 66 h 66"/>
                <a:gd name="T112" fmla="*/ 20 w 42"/>
                <a:gd name="T113" fmla="*/ 66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
                <a:gd name="T172" fmla="*/ 0 h 66"/>
                <a:gd name="T173" fmla="*/ 42 w 42"/>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 h="66">
                  <a:moveTo>
                    <a:pt x="20" y="66"/>
                  </a:moveTo>
                  <a:lnTo>
                    <a:pt x="16" y="64"/>
                  </a:lnTo>
                  <a:lnTo>
                    <a:pt x="12" y="62"/>
                  </a:lnTo>
                  <a:lnTo>
                    <a:pt x="10" y="62"/>
                  </a:lnTo>
                  <a:lnTo>
                    <a:pt x="10" y="60"/>
                  </a:lnTo>
                  <a:lnTo>
                    <a:pt x="8" y="46"/>
                  </a:lnTo>
                  <a:lnTo>
                    <a:pt x="2" y="38"/>
                  </a:lnTo>
                  <a:lnTo>
                    <a:pt x="2" y="36"/>
                  </a:lnTo>
                  <a:lnTo>
                    <a:pt x="2" y="32"/>
                  </a:lnTo>
                  <a:lnTo>
                    <a:pt x="2" y="26"/>
                  </a:lnTo>
                  <a:lnTo>
                    <a:pt x="2" y="20"/>
                  </a:lnTo>
                  <a:lnTo>
                    <a:pt x="0" y="14"/>
                  </a:lnTo>
                  <a:lnTo>
                    <a:pt x="2" y="12"/>
                  </a:lnTo>
                  <a:lnTo>
                    <a:pt x="4" y="10"/>
                  </a:lnTo>
                  <a:lnTo>
                    <a:pt x="6" y="8"/>
                  </a:lnTo>
                  <a:lnTo>
                    <a:pt x="8" y="8"/>
                  </a:lnTo>
                  <a:lnTo>
                    <a:pt x="8" y="6"/>
                  </a:lnTo>
                  <a:lnTo>
                    <a:pt x="10" y="4"/>
                  </a:lnTo>
                  <a:lnTo>
                    <a:pt x="10" y="2"/>
                  </a:lnTo>
                  <a:lnTo>
                    <a:pt x="10" y="0"/>
                  </a:lnTo>
                  <a:lnTo>
                    <a:pt x="14" y="2"/>
                  </a:lnTo>
                  <a:lnTo>
                    <a:pt x="18" y="2"/>
                  </a:lnTo>
                  <a:lnTo>
                    <a:pt x="20" y="2"/>
                  </a:lnTo>
                  <a:lnTo>
                    <a:pt x="42" y="30"/>
                  </a:lnTo>
                  <a:lnTo>
                    <a:pt x="40" y="32"/>
                  </a:lnTo>
                  <a:lnTo>
                    <a:pt x="38" y="34"/>
                  </a:lnTo>
                  <a:lnTo>
                    <a:pt x="38" y="36"/>
                  </a:lnTo>
                  <a:lnTo>
                    <a:pt x="38" y="40"/>
                  </a:lnTo>
                  <a:lnTo>
                    <a:pt x="40" y="40"/>
                  </a:lnTo>
                  <a:lnTo>
                    <a:pt x="40" y="42"/>
                  </a:lnTo>
                  <a:lnTo>
                    <a:pt x="40" y="44"/>
                  </a:lnTo>
                  <a:lnTo>
                    <a:pt x="40" y="46"/>
                  </a:lnTo>
                  <a:lnTo>
                    <a:pt x="40" y="48"/>
                  </a:lnTo>
                  <a:lnTo>
                    <a:pt x="38" y="48"/>
                  </a:lnTo>
                  <a:lnTo>
                    <a:pt x="36" y="48"/>
                  </a:lnTo>
                  <a:lnTo>
                    <a:pt x="34" y="48"/>
                  </a:lnTo>
                  <a:lnTo>
                    <a:pt x="34" y="50"/>
                  </a:lnTo>
                  <a:lnTo>
                    <a:pt x="32" y="52"/>
                  </a:lnTo>
                  <a:lnTo>
                    <a:pt x="30" y="54"/>
                  </a:lnTo>
                  <a:lnTo>
                    <a:pt x="28" y="56"/>
                  </a:lnTo>
                  <a:lnTo>
                    <a:pt x="30" y="60"/>
                  </a:lnTo>
                  <a:lnTo>
                    <a:pt x="28" y="62"/>
                  </a:lnTo>
                  <a:lnTo>
                    <a:pt x="26" y="60"/>
                  </a:lnTo>
                  <a:lnTo>
                    <a:pt x="24" y="60"/>
                  </a:lnTo>
                  <a:lnTo>
                    <a:pt x="24" y="62"/>
                  </a:lnTo>
                  <a:lnTo>
                    <a:pt x="22" y="64"/>
                  </a:lnTo>
                  <a:lnTo>
                    <a:pt x="20" y="66"/>
                  </a:lnTo>
                </a:path>
              </a:pathLst>
            </a:custGeom>
            <a:grpFill/>
            <a:ln w="6350">
              <a:noFill/>
              <a:round/>
              <a:headEnd/>
              <a:tailEnd/>
            </a:ln>
          </p:spPr>
          <p:txBody>
            <a:bodyPr/>
            <a:lstStyle/>
            <a:p>
              <a:pPr>
                <a:defRPr/>
              </a:pPr>
              <a:endParaRPr lang="zh-TW" altLang="en-US"/>
            </a:p>
          </p:txBody>
        </p:sp>
        <p:sp>
          <p:nvSpPr>
            <p:cNvPr id="252" name="Freeform 64"/>
            <p:cNvSpPr>
              <a:spLocks/>
            </p:cNvSpPr>
            <p:nvPr/>
          </p:nvSpPr>
          <p:spPr bwMode="gray">
            <a:xfrm>
              <a:off x="1464" y="2602"/>
              <a:ext cx="118" cy="86"/>
            </a:xfrm>
            <a:custGeom>
              <a:avLst/>
              <a:gdLst>
                <a:gd name="T0" fmla="*/ 118 w 118"/>
                <a:gd name="T1" fmla="*/ 28 h 86"/>
                <a:gd name="T2" fmla="*/ 102 w 118"/>
                <a:gd name="T3" fmla="*/ 32 h 86"/>
                <a:gd name="T4" fmla="*/ 94 w 118"/>
                <a:gd name="T5" fmla="*/ 38 h 86"/>
                <a:gd name="T6" fmla="*/ 86 w 118"/>
                <a:gd name="T7" fmla="*/ 46 h 86"/>
                <a:gd name="T8" fmla="*/ 80 w 118"/>
                <a:gd name="T9" fmla="*/ 54 h 86"/>
                <a:gd name="T10" fmla="*/ 74 w 118"/>
                <a:gd name="T11" fmla="*/ 58 h 86"/>
                <a:gd name="T12" fmla="*/ 68 w 118"/>
                <a:gd name="T13" fmla="*/ 60 h 86"/>
                <a:gd name="T14" fmla="*/ 62 w 118"/>
                <a:gd name="T15" fmla="*/ 62 h 86"/>
                <a:gd name="T16" fmla="*/ 58 w 118"/>
                <a:gd name="T17" fmla="*/ 64 h 86"/>
                <a:gd name="T18" fmla="*/ 54 w 118"/>
                <a:gd name="T19" fmla="*/ 64 h 86"/>
                <a:gd name="T20" fmla="*/ 52 w 118"/>
                <a:gd name="T21" fmla="*/ 64 h 86"/>
                <a:gd name="T22" fmla="*/ 36 w 118"/>
                <a:gd name="T23" fmla="*/ 78 h 86"/>
                <a:gd name="T24" fmla="*/ 6 w 118"/>
                <a:gd name="T25" fmla="*/ 86 h 86"/>
                <a:gd name="T26" fmla="*/ 2 w 118"/>
                <a:gd name="T27" fmla="*/ 84 h 86"/>
                <a:gd name="T28" fmla="*/ 0 w 118"/>
                <a:gd name="T29" fmla="*/ 84 h 86"/>
                <a:gd name="T30" fmla="*/ 0 w 118"/>
                <a:gd name="T31" fmla="*/ 84 h 86"/>
                <a:gd name="T32" fmla="*/ 2 w 118"/>
                <a:gd name="T33" fmla="*/ 84 h 86"/>
                <a:gd name="T34" fmla="*/ 4 w 118"/>
                <a:gd name="T35" fmla="*/ 80 h 86"/>
                <a:gd name="T36" fmla="*/ 4 w 118"/>
                <a:gd name="T37" fmla="*/ 80 h 86"/>
                <a:gd name="T38" fmla="*/ 6 w 118"/>
                <a:gd name="T39" fmla="*/ 80 h 86"/>
                <a:gd name="T40" fmla="*/ 8 w 118"/>
                <a:gd name="T41" fmla="*/ 80 h 86"/>
                <a:gd name="T42" fmla="*/ 10 w 118"/>
                <a:gd name="T43" fmla="*/ 78 h 86"/>
                <a:gd name="T44" fmla="*/ 8 w 118"/>
                <a:gd name="T45" fmla="*/ 74 h 86"/>
                <a:gd name="T46" fmla="*/ 12 w 118"/>
                <a:gd name="T47" fmla="*/ 68 h 86"/>
                <a:gd name="T48" fmla="*/ 14 w 118"/>
                <a:gd name="T49" fmla="*/ 68 h 86"/>
                <a:gd name="T50" fmla="*/ 14 w 118"/>
                <a:gd name="T51" fmla="*/ 66 h 86"/>
                <a:gd name="T52" fmla="*/ 16 w 118"/>
                <a:gd name="T53" fmla="*/ 66 h 86"/>
                <a:gd name="T54" fmla="*/ 18 w 118"/>
                <a:gd name="T55" fmla="*/ 66 h 86"/>
                <a:gd name="T56" fmla="*/ 20 w 118"/>
                <a:gd name="T57" fmla="*/ 66 h 86"/>
                <a:gd name="T58" fmla="*/ 20 w 118"/>
                <a:gd name="T59" fmla="*/ 66 h 86"/>
                <a:gd name="T60" fmla="*/ 22 w 118"/>
                <a:gd name="T61" fmla="*/ 64 h 86"/>
                <a:gd name="T62" fmla="*/ 20 w 118"/>
                <a:gd name="T63" fmla="*/ 62 h 86"/>
                <a:gd name="T64" fmla="*/ 20 w 118"/>
                <a:gd name="T65" fmla="*/ 60 h 86"/>
                <a:gd name="T66" fmla="*/ 20 w 118"/>
                <a:gd name="T67" fmla="*/ 58 h 86"/>
                <a:gd name="T68" fmla="*/ 18 w 118"/>
                <a:gd name="T69" fmla="*/ 56 h 86"/>
                <a:gd name="T70" fmla="*/ 18 w 118"/>
                <a:gd name="T71" fmla="*/ 54 h 86"/>
                <a:gd name="T72" fmla="*/ 18 w 118"/>
                <a:gd name="T73" fmla="*/ 50 h 86"/>
                <a:gd name="T74" fmla="*/ 22 w 118"/>
                <a:gd name="T75" fmla="*/ 48 h 86"/>
                <a:gd name="T76" fmla="*/ 22 w 118"/>
                <a:gd name="T77" fmla="*/ 48 h 86"/>
                <a:gd name="T78" fmla="*/ 24 w 118"/>
                <a:gd name="T79" fmla="*/ 46 h 86"/>
                <a:gd name="T80" fmla="*/ 26 w 118"/>
                <a:gd name="T81" fmla="*/ 44 h 86"/>
                <a:gd name="T82" fmla="*/ 26 w 118"/>
                <a:gd name="T83" fmla="*/ 44 h 86"/>
                <a:gd name="T84" fmla="*/ 28 w 118"/>
                <a:gd name="T85" fmla="*/ 42 h 86"/>
                <a:gd name="T86" fmla="*/ 30 w 118"/>
                <a:gd name="T87" fmla="*/ 38 h 86"/>
                <a:gd name="T88" fmla="*/ 34 w 118"/>
                <a:gd name="T89" fmla="*/ 34 h 86"/>
                <a:gd name="T90" fmla="*/ 38 w 118"/>
                <a:gd name="T91" fmla="*/ 30 h 86"/>
                <a:gd name="T92" fmla="*/ 40 w 118"/>
                <a:gd name="T93" fmla="*/ 24 h 86"/>
                <a:gd name="T94" fmla="*/ 44 w 118"/>
                <a:gd name="T95" fmla="*/ 20 h 86"/>
                <a:gd name="T96" fmla="*/ 48 w 118"/>
                <a:gd name="T97" fmla="*/ 18 h 86"/>
                <a:gd name="T98" fmla="*/ 50 w 118"/>
                <a:gd name="T99" fmla="*/ 16 h 86"/>
                <a:gd name="T100" fmla="*/ 54 w 118"/>
                <a:gd name="T101" fmla="*/ 14 h 86"/>
                <a:gd name="T102" fmla="*/ 66 w 118"/>
                <a:gd name="T103" fmla="*/ 10 h 86"/>
                <a:gd name="T104" fmla="*/ 80 w 118"/>
                <a:gd name="T105" fmla="*/ 6 h 86"/>
                <a:gd name="T106" fmla="*/ 94 w 118"/>
                <a:gd name="T107" fmla="*/ 0 h 86"/>
                <a:gd name="T108" fmla="*/ 104 w 118"/>
                <a:gd name="T109" fmla="*/ 0 h 86"/>
                <a:gd name="T110" fmla="*/ 104 w 118"/>
                <a:gd name="T111" fmla="*/ 0 h 86"/>
                <a:gd name="T112" fmla="*/ 106 w 118"/>
                <a:gd name="T113" fmla="*/ 0 h 86"/>
                <a:gd name="T114" fmla="*/ 108 w 118"/>
                <a:gd name="T115" fmla="*/ 2 h 86"/>
                <a:gd name="T116" fmla="*/ 118 w 118"/>
                <a:gd name="T117" fmla="*/ 28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86"/>
                <a:gd name="T179" fmla="*/ 118 w 118"/>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86">
                  <a:moveTo>
                    <a:pt x="118" y="28"/>
                  </a:moveTo>
                  <a:lnTo>
                    <a:pt x="102" y="32"/>
                  </a:lnTo>
                  <a:lnTo>
                    <a:pt x="94" y="38"/>
                  </a:lnTo>
                  <a:lnTo>
                    <a:pt x="86" y="46"/>
                  </a:lnTo>
                  <a:lnTo>
                    <a:pt x="80" y="54"/>
                  </a:lnTo>
                  <a:lnTo>
                    <a:pt x="74" y="58"/>
                  </a:lnTo>
                  <a:lnTo>
                    <a:pt x="68" y="60"/>
                  </a:lnTo>
                  <a:lnTo>
                    <a:pt x="62" y="62"/>
                  </a:lnTo>
                  <a:lnTo>
                    <a:pt x="58" y="64"/>
                  </a:lnTo>
                  <a:lnTo>
                    <a:pt x="54" y="64"/>
                  </a:lnTo>
                  <a:lnTo>
                    <a:pt x="52" y="64"/>
                  </a:lnTo>
                  <a:lnTo>
                    <a:pt x="36" y="78"/>
                  </a:lnTo>
                  <a:lnTo>
                    <a:pt x="6" y="86"/>
                  </a:lnTo>
                  <a:lnTo>
                    <a:pt x="2" y="84"/>
                  </a:lnTo>
                  <a:lnTo>
                    <a:pt x="0" y="84"/>
                  </a:lnTo>
                  <a:lnTo>
                    <a:pt x="2" y="84"/>
                  </a:lnTo>
                  <a:lnTo>
                    <a:pt x="4" y="80"/>
                  </a:lnTo>
                  <a:lnTo>
                    <a:pt x="6" y="80"/>
                  </a:lnTo>
                  <a:lnTo>
                    <a:pt x="8" y="80"/>
                  </a:lnTo>
                  <a:lnTo>
                    <a:pt x="10" y="78"/>
                  </a:lnTo>
                  <a:lnTo>
                    <a:pt x="8" y="74"/>
                  </a:lnTo>
                  <a:lnTo>
                    <a:pt x="12" y="68"/>
                  </a:lnTo>
                  <a:lnTo>
                    <a:pt x="14" y="68"/>
                  </a:lnTo>
                  <a:lnTo>
                    <a:pt x="14" y="66"/>
                  </a:lnTo>
                  <a:lnTo>
                    <a:pt x="16" y="66"/>
                  </a:lnTo>
                  <a:lnTo>
                    <a:pt x="18" y="66"/>
                  </a:lnTo>
                  <a:lnTo>
                    <a:pt x="20" y="66"/>
                  </a:lnTo>
                  <a:lnTo>
                    <a:pt x="22" y="64"/>
                  </a:lnTo>
                  <a:lnTo>
                    <a:pt x="20" y="62"/>
                  </a:lnTo>
                  <a:lnTo>
                    <a:pt x="20" y="60"/>
                  </a:lnTo>
                  <a:lnTo>
                    <a:pt x="20" y="58"/>
                  </a:lnTo>
                  <a:lnTo>
                    <a:pt x="18" y="56"/>
                  </a:lnTo>
                  <a:lnTo>
                    <a:pt x="18" y="54"/>
                  </a:lnTo>
                  <a:lnTo>
                    <a:pt x="18" y="50"/>
                  </a:lnTo>
                  <a:lnTo>
                    <a:pt x="22" y="48"/>
                  </a:lnTo>
                  <a:lnTo>
                    <a:pt x="24" y="46"/>
                  </a:lnTo>
                  <a:lnTo>
                    <a:pt x="26" y="44"/>
                  </a:lnTo>
                  <a:lnTo>
                    <a:pt x="28" y="42"/>
                  </a:lnTo>
                  <a:lnTo>
                    <a:pt x="30" y="38"/>
                  </a:lnTo>
                  <a:lnTo>
                    <a:pt x="34" y="34"/>
                  </a:lnTo>
                  <a:lnTo>
                    <a:pt x="38" y="30"/>
                  </a:lnTo>
                  <a:lnTo>
                    <a:pt x="40" y="24"/>
                  </a:lnTo>
                  <a:lnTo>
                    <a:pt x="44" y="20"/>
                  </a:lnTo>
                  <a:lnTo>
                    <a:pt x="48" y="18"/>
                  </a:lnTo>
                  <a:lnTo>
                    <a:pt x="50" y="16"/>
                  </a:lnTo>
                  <a:lnTo>
                    <a:pt x="54" y="14"/>
                  </a:lnTo>
                  <a:lnTo>
                    <a:pt x="66" y="10"/>
                  </a:lnTo>
                  <a:lnTo>
                    <a:pt x="80" y="6"/>
                  </a:lnTo>
                  <a:lnTo>
                    <a:pt x="94" y="0"/>
                  </a:lnTo>
                  <a:lnTo>
                    <a:pt x="104" y="0"/>
                  </a:lnTo>
                  <a:lnTo>
                    <a:pt x="106" y="0"/>
                  </a:lnTo>
                  <a:lnTo>
                    <a:pt x="108" y="2"/>
                  </a:lnTo>
                  <a:lnTo>
                    <a:pt x="118" y="28"/>
                  </a:lnTo>
                </a:path>
              </a:pathLst>
            </a:custGeom>
            <a:grpFill/>
            <a:ln w="6350">
              <a:noFill/>
              <a:round/>
              <a:headEnd/>
              <a:tailEnd/>
            </a:ln>
          </p:spPr>
          <p:txBody>
            <a:bodyPr/>
            <a:lstStyle/>
            <a:p>
              <a:pPr>
                <a:defRPr/>
              </a:pPr>
              <a:endParaRPr lang="zh-TW" altLang="en-US"/>
            </a:p>
          </p:txBody>
        </p:sp>
        <p:sp>
          <p:nvSpPr>
            <p:cNvPr id="253" name="Freeform 65"/>
            <p:cNvSpPr>
              <a:spLocks/>
            </p:cNvSpPr>
            <p:nvPr/>
          </p:nvSpPr>
          <p:spPr bwMode="gray">
            <a:xfrm>
              <a:off x="1570" y="2528"/>
              <a:ext cx="92" cy="102"/>
            </a:xfrm>
            <a:custGeom>
              <a:avLst/>
              <a:gdLst>
                <a:gd name="T0" fmla="*/ 72 w 92"/>
                <a:gd name="T1" fmla="*/ 0 h 102"/>
                <a:gd name="T2" fmla="*/ 72 w 92"/>
                <a:gd name="T3" fmla="*/ 4 h 102"/>
                <a:gd name="T4" fmla="*/ 72 w 92"/>
                <a:gd name="T5" fmla="*/ 8 h 102"/>
                <a:gd name="T6" fmla="*/ 72 w 92"/>
                <a:gd name="T7" fmla="*/ 8 h 102"/>
                <a:gd name="T8" fmla="*/ 76 w 92"/>
                <a:gd name="T9" fmla="*/ 14 h 102"/>
                <a:gd name="T10" fmla="*/ 80 w 92"/>
                <a:gd name="T11" fmla="*/ 18 h 102"/>
                <a:gd name="T12" fmla="*/ 84 w 92"/>
                <a:gd name="T13" fmla="*/ 22 h 102"/>
                <a:gd name="T14" fmla="*/ 88 w 92"/>
                <a:gd name="T15" fmla="*/ 22 h 102"/>
                <a:gd name="T16" fmla="*/ 90 w 92"/>
                <a:gd name="T17" fmla="*/ 24 h 102"/>
                <a:gd name="T18" fmla="*/ 90 w 92"/>
                <a:gd name="T19" fmla="*/ 24 h 102"/>
                <a:gd name="T20" fmla="*/ 92 w 92"/>
                <a:gd name="T21" fmla="*/ 30 h 102"/>
                <a:gd name="T22" fmla="*/ 92 w 92"/>
                <a:gd name="T23" fmla="*/ 34 h 102"/>
                <a:gd name="T24" fmla="*/ 90 w 92"/>
                <a:gd name="T25" fmla="*/ 40 h 102"/>
                <a:gd name="T26" fmla="*/ 86 w 92"/>
                <a:gd name="T27" fmla="*/ 44 h 102"/>
                <a:gd name="T28" fmla="*/ 82 w 92"/>
                <a:gd name="T29" fmla="*/ 46 h 102"/>
                <a:gd name="T30" fmla="*/ 78 w 92"/>
                <a:gd name="T31" fmla="*/ 50 h 102"/>
                <a:gd name="T32" fmla="*/ 76 w 92"/>
                <a:gd name="T33" fmla="*/ 50 h 102"/>
                <a:gd name="T34" fmla="*/ 74 w 92"/>
                <a:gd name="T35" fmla="*/ 50 h 102"/>
                <a:gd name="T36" fmla="*/ 74 w 92"/>
                <a:gd name="T37" fmla="*/ 56 h 102"/>
                <a:gd name="T38" fmla="*/ 72 w 92"/>
                <a:gd name="T39" fmla="*/ 58 h 102"/>
                <a:gd name="T40" fmla="*/ 70 w 92"/>
                <a:gd name="T41" fmla="*/ 62 h 102"/>
                <a:gd name="T42" fmla="*/ 66 w 92"/>
                <a:gd name="T43" fmla="*/ 64 h 102"/>
                <a:gd name="T44" fmla="*/ 64 w 92"/>
                <a:gd name="T45" fmla="*/ 64 h 102"/>
                <a:gd name="T46" fmla="*/ 64 w 92"/>
                <a:gd name="T47" fmla="*/ 66 h 102"/>
                <a:gd name="T48" fmla="*/ 58 w 92"/>
                <a:gd name="T49" fmla="*/ 66 h 102"/>
                <a:gd name="T50" fmla="*/ 54 w 92"/>
                <a:gd name="T51" fmla="*/ 68 h 102"/>
                <a:gd name="T52" fmla="*/ 52 w 92"/>
                <a:gd name="T53" fmla="*/ 72 h 102"/>
                <a:gd name="T54" fmla="*/ 50 w 92"/>
                <a:gd name="T55" fmla="*/ 74 h 102"/>
                <a:gd name="T56" fmla="*/ 50 w 92"/>
                <a:gd name="T57" fmla="*/ 76 h 102"/>
                <a:gd name="T58" fmla="*/ 50 w 92"/>
                <a:gd name="T59" fmla="*/ 78 h 102"/>
                <a:gd name="T60" fmla="*/ 50 w 92"/>
                <a:gd name="T61" fmla="*/ 80 h 102"/>
                <a:gd name="T62" fmla="*/ 48 w 92"/>
                <a:gd name="T63" fmla="*/ 82 h 102"/>
                <a:gd name="T64" fmla="*/ 42 w 92"/>
                <a:gd name="T65" fmla="*/ 90 h 102"/>
                <a:gd name="T66" fmla="*/ 30 w 92"/>
                <a:gd name="T67" fmla="*/ 98 h 102"/>
                <a:gd name="T68" fmla="*/ 12 w 92"/>
                <a:gd name="T69" fmla="*/ 102 h 102"/>
                <a:gd name="T70" fmla="*/ 2 w 92"/>
                <a:gd name="T71" fmla="*/ 76 h 102"/>
                <a:gd name="T72" fmla="*/ 0 w 92"/>
                <a:gd name="T73" fmla="*/ 74 h 102"/>
                <a:gd name="T74" fmla="*/ 0 w 92"/>
                <a:gd name="T75" fmla="*/ 74 h 102"/>
                <a:gd name="T76" fmla="*/ 0 w 92"/>
                <a:gd name="T77" fmla="*/ 74 h 102"/>
                <a:gd name="T78" fmla="*/ 2 w 92"/>
                <a:gd name="T79" fmla="*/ 72 h 102"/>
                <a:gd name="T80" fmla="*/ 12 w 92"/>
                <a:gd name="T81" fmla="*/ 68 h 102"/>
                <a:gd name="T82" fmla="*/ 26 w 92"/>
                <a:gd name="T83" fmla="*/ 62 h 102"/>
                <a:gd name="T84" fmla="*/ 38 w 92"/>
                <a:gd name="T85" fmla="*/ 54 h 102"/>
                <a:gd name="T86" fmla="*/ 46 w 92"/>
                <a:gd name="T87" fmla="*/ 42 h 102"/>
                <a:gd name="T88" fmla="*/ 50 w 92"/>
                <a:gd name="T89" fmla="*/ 28 h 102"/>
                <a:gd name="T90" fmla="*/ 50 w 92"/>
                <a:gd name="T91" fmla="*/ 26 h 102"/>
                <a:gd name="T92" fmla="*/ 50 w 92"/>
                <a:gd name="T93" fmla="*/ 24 h 102"/>
                <a:gd name="T94" fmla="*/ 48 w 92"/>
                <a:gd name="T95" fmla="*/ 20 h 102"/>
                <a:gd name="T96" fmla="*/ 48 w 92"/>
                <a:gd name="T97" fmla="*/ 18 h 102"/>
                <a:gd name="T98" fmla="*/ 48 w 92"/>
                <a:gd name="T99" fmla="*/ 16 h 102"/>
                <a:gd name="T100" fmla="*/ 48 w 92"/>
                <a:gd name="T101" fmla="*/ 14 h 102"/>
                <a:gd name="T102" fmla="*/ 48 w 92"/>
                <a:gd name="T103" fmla="*/ 12 h 102"/>
                <a:gd name="T104" fmla="*/ 50 w 92"/>
                <a:gd name="T105" fmla="*/ 12 h 102"/>
                <a:gd name="T106" fmla="*/ 52 w 92"/>
                <a:gd name="T107" fmla="*/ 12 h 102"/>
                <a:gd name="T108" fmla="*/ 54 w 92"/>
                <a:gd name="T109" fmla="*/ 12 h 102"/>
                <a:gd name="T110" fmla="*/ 58 w 92"/>
                <a:gd name="T111" fmla="*/ 10 h 102"/>
                <a:gd name="T112" fmla="*/ 60 w 92"/>
                <a:gd name="T113" fmla="*/ 8 h 102"/>
                <a:gd name="T114" fmla="*/ 60 w 92"/>
                <a:gd name="T115" fmla="*/ 8 h 102"/>
                <a:gd name="T116" fmla="*/ 60 w 92"/>
                <a:gd name="T117" fmla="*/ 6 h 102"/>
                <a:gd name="T118" fmla="*/ 62 w 92"/>
                <a:gd name="T119" fmla="*/ 4 h 102"/>
                <a:gd name="T120" fmla="*/ 64 w 92"/>
                <a:gd name="T121" fmla="*/ 4 h 102"/>
                <a:gd name="T122" fmla="*/ 64 w 92"/>
                <a:gd name="T123" fmla="*/ 4 h 102"/>
                <a:gd name="T124" fmla="*/ 72 w 92"/>
                <a:gd name="T125" fmla="*/ 0 h 1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
                <a:gd name="T190" fmla="*/ 0 h 102"/>
                <a:gd name="T191" fmla="*/ 92 w 92"/>
                <a:gd name="T192" fmla="*/ 102 h 1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 h="102">
                  <a:moveTo>
                    <a:pt x="72" y="0"/>
                  </a:moveTo>
                  <a:lnTo>
                    <a:pt x="72" y="4"/>
                  </a:lnTo>
                  <a:lnTo>
                    <a:pt x="72" y="8"/>
                  </a:lnTo>
                  <a:lnTo>
                    <a:pt x="76" y="14"/>
                  </a:lnTo>
                  <a:lnTo>
                    <a:pt x="80" y="18"/>
                  </a:lnTo>
                  <a:lnTo>
                    <a:pt x="84" y="22"/>
                  </a:lnTo>
                  <a:lnTo>
                    <a:pt x="88" y="22"/>
                  </a:lnTo>
                  <a:lnTo>
                    <a:pt x="90" y="24"/>
                  </a:lnTo>
                  <a:lnTo>
                    <a:pt x="92" y="30"/>
                  </a:lnTo>
                  <a:lnTo>
                    <a:pt x="92" y="34"/>
                  </a:lnTo>
                  <a:lnTo>
                    <a:pt x="90" y="40"/>
                  </a:lnTo>
                  <a:lnTo>
                    <a:pt x="86" y="44"/>
                  </a:lnTo>
                  <a:lnTo>
                    <a:pt x="82" y="46"/>
                  </a:lnTo>
                  <a:lnTo>
                    <a:pt x="78" y="50"/>
                  </a:lnTo>
                  <a:lnTo>
                    <a:pt x="76" y="50"/>
                  </a:lnTo>
                  <a:lnTo>
                    <a:pt x="74" y="50"/>
                  </a:lnTo>
                  <a:lnTo>
                    <a:pt x="74" y="56"/>
                  </a:lnTo>
                  <a:lnTo>
                    <a:pt x="72" y="58"/>
                  </a:lnTo>
                  <a:lnTo>
                    <a:pt x="70" y="62"/>
                  </a:lnTo>
                  <a:lnTo>
                    <a:pt x="66" y="64"/>
                  </a:lnTo>
                  <a:lnTo>
                    <a:pt x="64" y="64"/>
                  </a:lnTo>
                  <a:lnTo>
                    <a:pt x="64" y="66"/>
                  </a:lnTo>
                  <a:lnTo>
                    <a:pt x="58" y="66"/>
                  </a:lnTo>
                  <a:lnTo>
                    <a:pt x="54" y="68"/>
                  </a:lnTo>
                  <a:lnTo>
                    <a:pt x="52" y="72"/>
                  </a:lnTo>
                  <a:lnTo>
                    <a:pt x="50" y="74"/>
                  </a:lnTo>
                  <a:lnTo>
                    <a:pt x="50" y="76"/>
                  </a:lnTo>
                  <a:lnTo>
                    <a:pt x="50" y="78"/>
                  </a:lnTo>
                  <a:lnTo>
                    <a:pt x="50" y="80"/>
                  </a:lnTo>
                  <a:lnTo>
                    <a:pt x="48" y="82"/>
                  </a:lnTo>
                  <a:lnTo>
                    <a:pt x="42" y="90"/>
                  </a:lnTo>
                  <a:lnTo>
                    <a:pt x="30" y="98"/>
                  </a:lnTo>
                  <a:lnTo>
                    <a:pt x="12" y="102"/>
                  </a:lnTo>
                  <a:lnTo>
                    <a:pt x="2" y="76"/>
                  </a:lnTo>
                  <a:lnTo>
                    <a:pt x="0" y="74"/>
                  </a:lnTo>
                  <a:lnTo>
                    <a:pt x="2" y="72"/>
                  </a:lnTo>
                  <a:lnTo>
                    <a:pt x="12" y="68"/>
                  </a:lnTo>
                  <a:lnTo>
                    <a:pt x="26" y="62"/>
                  </a:lnTo>
                  <a:lnTo>
                    <a:pt x="38" y="54"/>
                  </a:lnTo>
                  <a:lnTo>
                    <a:pt x="46" y="42"/>
                  </a:lnTo>
                  <a:lnTo>
                    <a:pt x="50" y="28"/>
                  </a:lnTo>
                  <a:lnTo>
                    <a:pt x="50" y="26"/>
                  </a:lnTo>
                  <a:lnTo>
                    <a:pt x="50" y="24"/>
                  </a:lnTo>
                  <a:lnTo>
                    <a:pt x="48" y="20"/>
                  </a:lnTo>
                  <a:lnTo>
                    <a:pt x="48" y="18"/>
                  </a:lnTo>
                  <a:lnTo>
                    <a:pt x="48" y="16"/>
                  </a:lnTo>
                  <a:lnTo>
                    <a:pt x="48" y="14"/>
                  </a:lnTo>
                  <a:lnTo>
                    <a:pt x="48" y="12"/>
                  </a:lnTo>
                  <a:lnTo>
                    <a:pt x="50" y="12"/>
                  </a:lnTo>
                  <a:lnTo>
                    <a:pt x="52" y="12"/>
                  </a:lnTo>
                  <a:lnTo>
                    <a:pt x="54" y="12"/>
                  </a:lnTo>
                  <a:lnTo>
                    <a:pt x="58" y="10"/>
                  </a:lnTo>
                  <a:lnTo>
                    <a:pt x="60" y="8"/>
                  </a:lnTo>
                  <a:lnTo>
                    <a:pt x="60" y="6"/>
                  </a:lnTo>
                  <a:lnTo>
                    <a:pt x="62" y="4"/>
                  </a:lnTo>
                  <a:lnTo>
                    <a:pt x="64" y="4"/>
                  </a:lnTo>
                  <a:lnTo>
                    <a:pt x="72" y="0"/>
                  </a:lnTo>
                </a:path>
              </a:pathLst>
            </a:custGeom>
            <a:grpFill/>
            <a:ln w="6350">
              <a:noFill/>
              <a:round/>
              <a:headEnd/>
              <a:tailEnd/>
            </a:ln>
          </p:spPr>
          <p:txBody>
            <a:bodyPr/>
            <a:lstStyle/>
            <a:p>
              <a:pPr>
                <a:defRPr/>
              </a:pPr>
              <a:endParaRPr lang="zh-TW" altLang="en-US"/>
            </a:p>
          </p:txBody>
        </p:sp>
        <p:sp>
          <p:nvSpPr>
            <p:cNvPr id="254" name="Freeform 66"/>
            <p:cNvSpPr>
              <a:spLocks/>
            </p:cNvSpPr>
            <p:nvPr/>
          </p:nvSpPr>
          <p:spPr bwMode="gray">
            <a:xfrm>
              <a:off x="1394" y="2320"/>
              <a:ext cx="116" cy="134"/>
            </a:xfrm>
            <a:custGeom>
              <a:avLst/>
              <a:gdLst>
                <a:gd name="T0" fmla="*/ 86 w 116"/>
                <a:gd name="T1" fmla="*/ 132 h 134"/>
                <a:gd name="T2" fmla="*/ 80 w 116"/>
                <a:gd name="T3" fmla="*/ 130 h 134"/>
                <a:gd name="T4" fmla="*/ 70 w 116"/>
                <a:gd name="T5" fmla="*/ 124 h 134"/>
                <a:gd name="T6" fmla="*/ 50 w 116"/>
                <a:gd name="T7" fmla="*/ 114 h 134"/>
                <a:gd name="T8" fmla="*/ 18 w 116"/>
                <a:gd name="T9" fmla="*/ 98 h 134"/>
                <a:gd name="T10" fmla="*/ 16 w 116"/>
                <a:gd name="T11" fmla="*/ 92 h 134"/>
                <a:gd name="T12" fmla="*/ 0 w 116"/>
                <a:gd name="T13" fmla="*/ 68 h 134"/>
                <a:gd name="T14" fmla="*/ 26 w 116"/>
                <a:gd name="T15" fmla="*/ 44 h 134"/>
                <a:gd name="T16" fmla="*/ 26 w 116"/>
                <a:gd name="T17" fmla="*/ 40 h 134"/>
                <a:gd name="T18" fmla="*/ 26 w 116"/>
                <a:gd name="T19" fmla="*/ 36 h 134"/>
                <a:gd name="T20" fmla="*/ 26 w 116"/>
                <a:gd name="T21" fmla="*/ 32 h 134"/>
                <a:gd name="T22" fmla="*/ 28 w 116"/>
                <a:gd name="T23" fmla="*/ 30 h 134"/>
                <a:gd name="T24" fmla="*/ 30 w 116"/>
                <a:gd name="T25" fmla="*/ 26 h 134"/>
                <a:gd name="T26" fmla="*/ 34 w 116"/>
                <a:gd name="T27" fmla="*/ 22 h 134"/>
                <a:gd name="T28" fmla="*/ 36 w 116"/>
                <a:gd name="T29" fmla="*/ 16 h 134"/>
                <a:gd name="T30" fmla="*/ 38 w 116"/>
                <a:gd name="T31" fmla="*/ 10 h 134"/>
                <a:gd name="T32" fmla="*/ 40 w 116"/>
                <a:gd name="T33" fmla="*/ 6 h 134"/>
                <a:gd name="T34" fmla="*/ 46 w 116"/>
                <a:gd name="T35" fmla="*/ 4 h 134"/>
                <a:gd name="T36" fmla="*/ 54 w 116"/>
                <a:gd name="T37" fmla="*/ 2 h 134"/>
                <a:gd name="T38" fmla="*/ 70 w 116"/>
                <a:gd name="T39" fmla="*/ 0 h 134"/>
                <a:gd name="T40" fmla="*/ 70 w 116"/>
                <a:gd name="T41" fmla="*/ 2 h 134"/>
                <a:gd name="T42" fmla="*/ 74 w 116"/>
                <a:gd name="T43" fmla="*/ 4 h 134"/>
                <a:gd name="T44" fmla="*/ 78 w 116"/>
                <a:gd name="T45" fmla="*/ 2 h 134"/>
                <a:gd name="T46" fmla="*/ 82 w 116"/>
                <a:gd name="T47" fmla="*/ 4 h 134"/>
                <a:gd name="T48" fmla="*/ 84 w 116"/>
                <a:gd name="T49" fmla="*/ 10 h 134"/>
                <a:gd name="T50" fmla="*/ 82 w 116"/>
                <a:gd name="T51" fmla="*/ 12 h 134"/>
                <a:gd name="T52" fmla="*/ 80 w 116"/>
                <a:gd name="T53" fmla="*/ 16 h 134"/>
                <a:gd name="T54" fmla="*/ 84 w 116"/>
                <a:gd name="T55" fmla="*/ 18 h 134"/>
                <a:gd name="T56" fmla="*/ 88 w 116"/>
                <a:gd name="T57" fmla="*/ 22 h 134"/>
                <a:gd name="T58" fmla="*/ 90 w 116"/>
                <a:gd name="T59" fmla="*/ 26 h 134"/>
                <a:gd name="T60" fmla="*/ 96 w 116"/>
                <a:gd name="T61" fmla="*/ 32 h 134"/>
                <a:gd name="T62" fmla="*/ 98 w 116"/>
                <a:gd name="T63" fmla="*/ 38 h 134"/>
                <a:gd name="T64" fmla="*/ 96 w 116"/>
                <a:gd name="T65" fmla="*/ 42 h 134"/>
                <a:gd name="T66" fmla="*/ 92 w 116"/>
                <a:gd name="T67" fmla="*/ 52 h 134"/>
                <a:gd name="T68" fmla="*/ 90 w 116"/>
                <a:gd name="T69" fmla="*/ 60 h 134"/>
                <a:gd name="T70" fmla="*/ 92 w 116"/>
                <a:gd name="T71" fmla="*/ 64 h 134"/>
                <a:gd name="T72" fmla="*/ 96 w 116"/>
                <a:gd name="T73" fmla="*/ 72 h 134"/>
                <a:gd name="T74" fmla="*/ 100 w 116"/>
                <a:gd name="T75" fmla="*/ 82 h 134"/>
                <a:gd name="T76" fmla="*/ 106 w 116"/>
                <a:gd name="T77" fmla="*/ 86 h 134"/>
                <a:gd name="T78" fmla="*/ 106 w 116"/>
                <a:gd name="T79" fmla="*/ 90 h 134"/>
                <a:gd name="T80" fmla="*/ 108 w 116"/>
                <a:gd name="T81" fmla="*/ 96 h 134"/>
                <a:gd name="T82" fmla="*/ 108 w 116"/>
                <a:gd name="T83" fmla="*/ 98 h 134"/>
                <a:gd name="T84" fmla="*/ 112 w 116"/>
                <a:gd name="T85" fmla="*/ 102 h 134"/>
                <a:gd name="T86" fmla="*/ 114 w 116"/>
                <a:gd name="T87" fmla="*/ 106 h 134"/>
                <a:gd name="T88" fmla="*/ 116 w 116"/>
                <a:gd name="T89" fmla="*/ 112 h 134"/>
                <a:gd name="T90" fmla="*/ 114 w 116"/>
                <a:gd name="T91" fmla="*/ 124 h 134"/>
                <a:gd name="T92" fmla="*/ 112 w 116"/>
                <a:gd name="T93" fmla="*/ 124 h 134"/>
                <a:gd name="T94" fmla="*/ 108 w 116"/>
                <a:gd name="T95" fmla="*/ 128 h 1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6"/>
                <a:gd name="T145" fmla="*/ 0 h 134"/>
                <a:gd name="T146" fmla="*/ 116 w 116"/>
                <a:gd name="T147" fmla="*/ 134 h 1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6" h="134">
                  <a:moveTo>
                    <a:pt x="88" y="134"/>
                  </a:moveTo>
                  <a:lnTo>
                    <a:pt x="86" y="132"/>
                  </a:lnTo>
                  <a:lnTo>
                    <a:pt x="84" y="132"/>
                  </a:lnTo>
                  <a:lnTo>
                    <a:pt x="80" y="130"/>
                  </a:lnTo>
                  <a:lnTo>
                    <a:pt x="76" y="126"/>
                  </a:lnTo>
                  <a:lnTo>
                    <a:pt x="70" y="124"/>
                  </a:lnTo>
                  <a:lnTo>
                    <a:pt x="58" y="114"/>
                  </a:lnTo>
                  <a:lnTo>
                    <a:pt x="50" y="114"/>
                  </a:lnTo>
                  <a:lnTo>
                    <a:pt x="24" y="102"/>
                  </a:lnTo>
                  <a:lnTo>
                    <a:pt x="18" y="98"/>
                  </a:lnTo>
                  <a:lnTo>
                    <a:pt x="18" y="96"/>
                  </a:lnTo>
                  <a:lnTo>
                    <a:pt x="16" y="92"/>
                  </a:lnTo>
                  <a:lnTo>
                    <a:pt x="4" y="76"/>
                  </a:lnTo>
                  <a:lnTo>
                    <a:pt x="0" y="68"/>
                  </a:lnTo>
                  <a:lnTo>
                    <a:pt x="26" y="46"/>
                  </a:lnTo>
                  <a:lnTo>
                    <a:pt x="26" y="44"/>
                  </a:lnTo>
                  <a:lnTo>
                    <a:pt x="26" y="42"/>
                  </a:lnTo>
                  <a:lnTo>
                    <a:pt x="26" y="40"/>
                  </a:lnTo>
                  <a:lnTo>
                    <a:pt x="26" y="38"/>
                  </a:lnTo>
                  <a:lnTo>
                    <a:pt x="26" y="36"/>
                  </a:lnTo>
                  <a:lnTo>
                    <a:pt x="26" y="34"/>
                  </a:lnTo>
                  <a:lnTo>
                    <a:pt x="26" y="32"/>
                  </a:lnTo>
                  <a:lnTo>
                    <a:pt x="28" y="30"/>
                  </a:lnTo>
                  <a:lnTo>
                    <a:pt x="28" y="28"/>
                  </a:lnTo>
                  <a:lnTo>
                    <a:pt x="30" y="26"/>
                  </a:lnTo>
                  <a:lnTo>
                    <a:pt x="32" y="22"/>
                  </a:lnTo>
                  <a:lnTo>
                    <a:pt x="34" y="22"/>
                  </a:lnTo>
                  <a:lnTo>
                    <a:pt x="34" y="20"/>
                  </a:lnTo>
                  <a:lnTo>
                    <a:pt x="36" y="16"/>
                  </a:lnTo>
                  <a:lnTo>
                    <a:pt x="38" y="12"/>
                  </a:lnTo>
                  <a:lnTo>
                    <a:pt x="38" y="10"/>
                  </a:lnTo>
                  <a:lnTo>
                    <a:pt x="40" y="8"/>
                  </a:lnTo>
                  <a:lnTo>
                    <a:pt x="40" y="6"/>
                  </a:lnTo>
                  <a:lnTo>
                    <a:pt x="42" y="6"/>
                  </a:lnTo>
                  <a:lnTo>
                    <a:pt x="46" y="4"/>
                  </a:lnTo>
                  <a:lnTo>
                    <a:pt x="50" y="2"/>
                  </a:lnTo>
                  <a:lnTo>
                    <a:pt x="54" y="2"/>
                  </a:lnTo>
                  <a:lnTo>
                    <a:pt x="60" y="2"/>
                  </a:lnTo>
                  <a:lnTo>
                    <a:pt x="70" y="0"/>
                  </a:lnTo>
                  <a:lnTo>
                    <a:pt x="70" y="2"/>
                  </a:lnTo>
                  <a:lnTo>
                    <a:pt x="72" y="4"/>
                  </a:lnTo>
                  <a:lnTo>
                    <a:pt x="74" y="4"/>
                  </a:lnTo>
                  <a:lnTo>
                    <a:pt x="76" y="4"/>
                  </a:lnTo>
                  <a:lnTo>
                    <a:pt x="78" y="2"/>
                  </a:lnTo>
                  <a:lnTo>
                    <a:pt x="82" y="4"/>
                  </a:lnTo>
                  <a:lnTo>
                    <a:pt x="82" y="8"/>
                  </a:lnTo>
                  <a:lnTo>
                    <a:pt x="84" y="10"/>
                  </a:lnTo>
                  <a:lnTo>
                    <a:pt x="82" y="10"/>
                  </a:lnTo>
                  <a:lnTo>
                    <a:pt x="82" y="12"/>
                  </a:lnTo>
                  <a:lnTo>
                    <a:pt x="80" y="14"/>
                  </a:lnTo>
                  <a:lnTo>
                    <a:pt x="80" y="16"/>
                  </a:lnTo>
                  <a:lnTo>
                    <a:pt x="82" y="16"/>
                  </a:lnTo>
                  <a:lnTo>
                    <a:pt x="84" y="18"/>
                  </a:lnTo>
                  <a:lnTo>
                    <a:pt x="86" y="20"/>
                  </a:lnTo>
                  <a:lnTo>
                    <a:pt x="88" y="22"/>
                  </a:lnTo>
                  <a:lnTo>
                    <a:pt x="88" y="24"/>
                  </a:lnTo>
                  <a:lnTo>
                    <a:pt x="90" y="26"/>
                  </a:lnTo>
                  <a:lnTo>
                    <a:pt x="94" y="28"/>
                  </a:lnTo>
                  <a:lnTo>
                    <a:pt x="96" y="32"/>
                  </a:lnTo>
                  <a:lnTo>
                    <a:pt x="98" y="34"/>
                  </a:lnTo>
                  <a:lnTo>
                    <a:pt x="98" y="38"/>
                  </a:lnTo>
                  <a:lnTo>
                    <a:pt x="96" y="42"/>
                  </a:lnTo>
                  <a:lnTo>
                    <a:pt x="94" y="46"/>
                  </a:lnTo>
                  <a:lnTo>
                    <a:pt x="92" y="52"/>
                  </a:lnTo>
                  <a:lnTo>
                    <a:pt x="92" y="56"/>
                  </a:lnTo>
                  <a:lnTo>
                    <a:pt x="90" y="60"/>
                  </a:lnTo>
                  <a:lnTo>
                    <a:pt x="92" y="64"/>
                  </a:lnTo>
                  <a:lnTo>
                    <a:pt x="94" y="68"/>
                  </a:lnTo>
                  <a:lnTo>
                    <a:pt x="96" y="72"/>
                  </a:lnTo>
                  <a:lnTo>
                    <a:pt x="98" y="76"/>
                  </a:lnTo>
                  <a:lnTo>
                    <a:pt x="100" y="82"/>
                  </a:lnTo>
                  <a:lnTo>
                    <a:pt x="104" y="84"/>
                  </a:lnTo>
                  <a:lnTo>
                    <a:pt x="106" y="86"/>
                  </a:lnTo>
                  <a:lnTo>
                    <a:pt x="106" y="88"/>
                  </a:lnTo>
                  <a:lnTo>
                    <a:pt x="106" y="90"/>
                  </a:lnTo>
                  <a:lnTo>
                    <a:pt x="106" y="92"/>
                  </a:lnTo>
                  <a:lnTo>
                    <a:pt x="108" y="96"/>
                  </a:lnTo>
                  <a:lnTo>
                    <a:pt x="108" y="98"/>
                  </a:lnTo>
                  <a:lnTo>
                    <a:pt x="110" y="100"/>
                  </a:lnTo>
                  <a:lnTo>
                    <a:pt x="112" y="102"/>
                  </a:lnTo>
                  <a:lnTo>
                    <a:pt x="114" y="104"/>
                  </a:lnTo>
                  <a:lnTo>
                    <a:pt x="114" y="106"/>
                  </a:lnTo>
                  <a:lnTo>
                    <a:pt x="114" y="108"/>
                  </a:lnTo>
                  <a:lnTo>
                    <a:pt x="116" y="112"/>
                  </a:lnTo>
                  <a:lnTo>
                    <a:pt x="116" y="114"/>
                  </a:lnTo>
                  <a:lnTo>
                    <a:pt x="114" y="124"/>
                  </a:lnTo>
                  <a:lnTo>
                    <a:pt x="112" y="124"/>
                  </a:lnTo>
                  <a:lnTo>
                    <a:pt x="110" y="126"/>
                  </a:lnTo>
                  <a:lnTo>
                    <a:pt x="108" y="128"/>
                  </a:lnTo>
                  <a:lnTo>
                    <a:pt x="88" y="134"/>
                  </a:lnTo>
                </a:path>
              </a:pathLst>
            </a:custGeom>
            <a:grpFill/>
            <a:ln w="6350">
              <a:noFill/>
              <a:round/>
              <a:headEnd/>
              <a:tailEnd/>
            </a:ln>
          </p:spPr>
          <p:txBody>
            <a:bodyPr/>
            <a:lstStyle/>
            <a:p>
              <a:pPr>
                <a:defRPr/>
              </a:pPr>
              <a:endParaRPr lang="zh-TW" altLang="en-US"/>
            </a:p>
          </p:txBody>
        </p:sp>
        <p:sp>
          <p:nvSpPr>
            <p:cNvPr id="255" name="Freeform 67"/>
            <p:cNvSpPr>
              <a:spLocks/>
            </p:cNvSpPr>
            <p:nvPr/>
          </p:nvSpPr>
          <p:spPr bwMode="gray">
            <a:xfrm>
              <a:off x="1350" y="2388"/>
              <a:ext cx="62" cy="72"/>
            </a:xfrm>
            <a:custGeom>
              <a:avLst/>
              <a:gdLst>
                <a:gd name="T0" fmla="*/ 4 w 62"/>
                <a:gd name="T1" fmla="*/ 40 h 72"/>
                <a:gd name="T2" fmla="*/ 4 w 62"/>
                <a:gd name="T3" fmla="*/ 8 h 72"/>
                <a:gd name="T4" fmla="*/ 4 w 62"/>
                <a:gd name="T5" fmla="*/ 8 h 72"/>
                <a:gd name="T6" fmla="*/ 6 w 62"/>
                <a:gd name="T7" fmla="*/ 10 h 72"/>
                <a:gd name="T8" fmla="*/ 8 w 62"/>
                <a:gd name="T9" fmla="*/ 10 h 72"/>
                <a:gd name="T10" fmla="*/ 8 w 62"/>
                <a:gd name="T11" fmla="*/ 10 h 72"/>
                <a:gd name="T12" fmla="*/ 8 w 62"/>
                <a:gd name="T13" fmla="*/ 12 h 72"/>
                <a:gd name="T14" fmla="*/ 10 w 62"/>
                <a:gd name="T15" fmla="*/ 14 h 72"/>
                <a:gd name="T16" fmla="*/ 12 w 62"/>
                <a:gd name="T17" fmla="*/ 16 h 72"/>
                <a:gd name="T18" fmla="*/ 16 w 62"/>
                <a:gd name="T19" fmla="*/ 16 h 72"/>
                <a:gd name="T20" fmla="*/ 20 w 62"/>
                <a:gd name="T21" fmla="*/ 16 h 72"/>
                <a:gd name="T22" fmla="*/ 26 w 62"/>
                <a:gd name="T23" fmla="*/ 14 h 72"/>
                <a:gd name="T24" fmla="*/ 44 w 62"/>
                <a:gd name="T25" fmla="*/ 0 h 72"/>
                <a:gd name="T26" fmla="*/ 44 w 62"/>
                <a:gd name="T27" fmla="*/ 0 h 72"/>
                <a:gd name="T28" fmla="*/ 44 w 62"/>
                <a:gd name="T29" fmla="*/ 0 h 72"/>
                <a:gd name="T30" fmla="*/ 46 w 62"/>
                <a:gd name="T31" fmla="*/ 4 h 72"/>
                <a:gd name="T32" fmla="*/ 48 w 62"/>
                <a:gd name="T33" fmla="*/ 8 h 72"/>
                <a:gd name="T34" fmla="*/ 48 w 62"/>
                <a:gd name="T35" fmla="*/ 8 h 72"/>
                <a:gd name="T36" fmla="*/ 50 w 62"/>
                <a:gd name="T37" fmla="*/ 10 h 72"/>
                <a:gd name="T38" fmla="*/ 54 w 62"/>
                <a:gd name="T39" fmla="*/ 14 h 72"/>
                <a:gd name="T40" fmla="*/ 56 w 62"/>
                <a:gd name="T41" fmla="*/ 18 h 72"/>
                <a:gd name="T42" fmla="*/ 58 w 62"/>
                <a:gd name="T43" fmla="*/ 22 h 72"/>
                <a:gd name="T44" fmla="*/ 60 w 62"/>
                <a:gd name="T45" fmla="*/ 26 h 72"/>
                <a:gd name="T46" fmla="*/ 62 w 62"/>
                <a:gd name="T47" fmla="*/ 28 h 72"/>
                <a:gd name="T48" fmla="*/ 62 w 62"/>
                <a:gd name="T49" fmla="*/ 28 h 72"/>
                <a:gd name="T50" fmla="*/ 62 w 62"/>
                <a:gd name="T51" fmla="*/ 30 h 72"/>
                <a:gd name="T52" fmla="*/ 62 w 62"/>
                <a:gd name="T53" fmla="*/ 30 h 72"/>
                <a:gd name="T54" fmla="*/ 60 w 62"/>
                <a:gd name="T55" fmla="*/ 32 h 72"/>
                <a:gd name="T56" fmla="*/ 56 w 62"/>
                <a:gd name="T57" fmla="*/ 34 h 72"/>
                <a:gd name="T58" fmla="*/ 48 w 62"/>
                <a:gd name="T59" fmla="*/ 34 h 72"/>
                <a:gd name="T60" fmla="*/ 40 w 62"/>
                <a:gd name="T61" fmla="*/ 36 h 72"/>
                <a:gd name="T62" fmla="*/ 34 w 62"/>
                <a:gd name="T63" fmla="*/ 38 h 72"/>
                <a:gd name="T64" fmla="*/ 34 w 62"/>
                <a:gd name="T65" fmla="*/ 38 h 72"/>
                <a:gd name="T66" fmla="*/ 36 w 62"/>
                <a:gd name="T67" fmla="*/ 42 h 72"/>
                <a:gd name="T68" fmla="*/ 38 w 62"/>
                <a:gd name="T69" fmla="*/ 46 h 72"/>
                <a:gd name="T70" fmla="*/ 40 w 62"/>
                <a:gd name="T71" fmla="*/ 50 h 72"/>
                <a:gd name="T72" fmla="*/ 42 w 62"/>
                <a:gd name="T73" fmla="*/ 52 h 72"/>
                <a:gd name="T74" fmla="*/ 42 w 62"/>
                <a:gd name="T75" fmla="*/ 56 h 72"/>
                <a:gd name="T76" fmla="*/ 40 w 62"/>
                <a:gd name="T77" fmla="*/ 56 h 72"/>
                <a:gd name="T78" fmla="*/ 38 w 62"/>
                <a:gd name="T79" fmla="*/ 58 h 72"/>
                <a:gd name="T80" fmla="*/ 36 w 62"/>
                <a:gd name="T81" fmla="*/ 62 h 72"/>
                <a:gd name="T82" fmla="*/ 32 w 62"/>
                <a:gd name="T83" fmla="*/ 66 h 72"/>
                <a:gd name="T84" fmla="*/ 30 w 62"/>
                <a:gd name="T85" fmla="*/ 68 h 72"/>
                <a:gd name="T86" fmla="*/ 28 w 62"/>
                <a:gd name="T87" fmla="*/ 68 h 72"/>
                <a:gd name="T88" fmla="*/ 26 w 62"/>
                <a:gd name="T89" fmla="*/ 68 h 72"/>
                <a:gd name="T90" fmla="*/ 26 w 62"/>
                <a:gd name="T91" fmla="*/ 70 h 72"/>
                <a:gd name="T92" fmla="*/ 26 w 62"/>
                <a:gd name="T93" fmla="*/ 72 h 72"/>
                <a:gd name="T94" fmla="*/ 24 w 62"/>
                <a:gd name="T95" fmla="*/ 72 h 72"/>
                <a:gd name="T96" fmla="*/ 20 w 62"/>
                <a:gd name="T97" fmla="*/ 70 h 72"/>
                <a:gd name="T98" fmla="*/ 14 w 62"/>
                <a:gd name="T99" fmla="*/ 70 h 72"/>
                <a:gd name="T100" fmla="*/ 8 w 62"/>
                <a:gd name="T101" fmla="*/ 70 h 72"/>
                <a:gd name="T102" fmla="*/ 2 w 62"/>
                <a:gd name="T103" fmla="*/ 70 h 72"/>
                <a:gd name="T104" fmla="*/ 0 w 62"/>
                <a:gd name="T105" fmla="*/ 70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72"/>
                <a:gd name="T161" fmla="*/ 62 w 6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72">
                  <a:moveTo>
                    <a:pt x="4" y="40"/>
                  </a:moveTo>
                  <a:lnTo>
                    <a:pt x="4" y="8"/>
                  </a:lnTo>
                  <a:lnTo>
                    <a:pt x="6" y="10"/>
                  </a:lnTo>
                  <a:lnTo>
                    <a:pt x="8" y="10"/>
                  </a:lnTo>
                  <a:lnTo>
                    <a:pt x="8" y="12"/>
                  </a:lnTo>
                  <a:lnTo>
                    <a:pt x="10" y="14"/>
                  </a:lnTo>
                  <a:lnTo>
                    <a:pt x="12" y="16"/>
                  </a:lnTo>
                  <a:lnTo>
                    <a:pt x="16" y="16"/>
                  </a:lnTo>
                  <a:lnTo>
                    <a:pt x="20" y="16"/>
                  </a:lnTo>
                  <a:lnTo>
                    <a:pt x="26" y="14"/>
                  </a:lnTo>
                  <a:lnTo>
                    <a:pt x="44" y="0"/>
                  </a:lnTo>
                  <a:lnTo>
                    <a:pt x="46" y="4"/>
                  </a:lnTo>
                  <a:lnTo>
                    <a:pt x="48" y="8"/>
                  </a:lnTo>
                  <a:lnTo>
                    <a:pt x="50" y="10"/>
                  </a:lnTo>
                  <a:lnTo>
                    <a:pt x="54" y="14"/>
                  </a:lnTo>
                  <a:lnTo>
                    <a:pt x="56" y="18"/>
                  </a:lnTo>
                  <a:lnTo>
                    <a:pt x="58" y="22"/>
                  </a:lnTo>
                  <a:lnTo>
                    <a:pt x="60" y="26"/>
                  </a:lnTo>
                  <a:lnTo>
                    <a:pt x="62" y="28"/>
                  </a:lnTo>
                  <a:lnTo>
                    <a:pt x="62" y="30"/>
                  </a:lnTo>
                  <a:lnTo>
                    <a:pt x="60" y="32"/>
                  </a:lnTo>
                  <a:lnTo>
                    <a:pt x="56" y="34"/>
                  </a:lnTo>
                  <a:lnTo>
                    <a:pt x="48" y="34"/>
                  </a:lnTo>
                  <a:lnTo>
                    <a:pt x="40" y="36"/>
                  </a:lnTo>
                  <a:lnTo>
                    <a:pt x="34" y="38"/>
                  </a:lnTo>
                  <a:lnTo>
                    <a:pt x="36" y="42"/>
                  </a:lnTo>
                  <a:lnTo>
                    <a:pt x="38" y="46"/>
                  </a:lnTo>
                  <a:lnTo>
                    <a:pt x="40" y="50"/>
                  </a:lnTo>
                  <a:lnTo>
                    <a:pt x="42" y="52"/>
                  </a:lnTo>
                  <a:lnTo>
                    <a:pt x="42" y="56"/>
                  </a:lnTo>
                  <a:lnTo>
                    <a:pt x="40" y="56"/>
                  </a:lnTo>
                  <a:lnTo>
                    <a:pt x="38" y="58"/>
                  </a:lnTo>
                  <a:lnTo>
                    <a:pt x="36" y="62"/>
                  </a:lnTo>
                  <a:lnTo>
                    <a:pt x="32" y="66"/>
                  </a:lnTo>
                  <a:lnTo>
                    <a:pt x="30" y="68"/>
                  </a:lnTo>
                  <a:lnTo>
                    <a:pt x="28" y="68"/>
                  </a:lnTo>
                  <a:lnTo>
                    <a:pt x="26" y="68"/>
                  </a:lnTo>
                  <a:lnTo>
                    <a:pt x="26" y="70"/>
                  </a:lnTo>
                  <a:lnTo>
                    <a:pt x="26" y="72"/>
                  </a:lnTo>
                  <a:lnTo>
                    <a:pt x="24" y="72"/>
                  </a:lnTo>
                  <a:lnTo>
                    <a:pt x="20" y="70"/>
                  </a:lnTo>
                  <a:lnTo>
                    <a:pt x="14" y="70"/>
                  </a:lnTo>
                  <a:lnTo>
                    <a:pt x="8" y="70"/>
                  </a:lnTo>
                  <a:lnTo>
                    <a:pt x="2" y="70"/>
                  </a:lnTo>
                  <a:lnTo>
                    <a:pt x="0" y="70"/>
                  </a:lnTo>
                </a:path>
              </a:pathLst>
            </a:custGeom>
            <a:grpFill/>
            <a:ln w="6350">
              <a:noFill/>
              <a:round/>
              <a:headEnd/>
              <a:tailEnd/>
            </a:ln>
          </p:spPr>
          <p:txBody>
            <a:bodyPr/>
            <a:lstStyle/>
            <a:p>
              <a:pPr>
                <a:defRPr/>
              </a:pPr>
              <a:endParaRPr lang="zh-TW" altLang="en-US"/>
            </a:p>
          </p:txBody>
        </p:sp>
        <p:sp>
          <p:nvSpPr>
            <p:cNvPr id="256" name="Freeform 68"/>
            <p:cNvSpPr>
              <a:spLocks/>
            </p:cNvSpPr>
            <p:nvPr/>
          </p:nvSpPr>
          <p:spPr bwMode="gray">
            <a:xfrm>
              <a:off x="1332" y="2396"/>
              <a:ext cx="22" cy="62"/>
            </a:xfrm>
            <a:custGeom>
              <a:avLst/>
              <a:gdLst>
                <a:gd name="T0" fmla="*/ 22 w 22"/>
                <a:gd name="T1" fmla="*/ 0 h 62"/>
                <a:gd name="T2" fmla="*/ 16 w 22"/>
                <a:gd name="T3" fmla="*/ 2 h 62"/>
                <a:gd name="T4" fmla="*/ 16 w 22"/>
                <a:gd name="T5" fmla="*/ 2 h 62"/>
                <a:gd name="T6" fmla="*/ 16 w 22"/>
                <a:gd name="T7" fmla="*/ 6 h 62"/>
                <a:gd name="T8" fmla="*/ 16 w 22"/>
                <a:gd name="T9" fmla="*/ 8 h 62"/>
                <a:gd name="T10" fmla="*/ 14 w 22"/>
                <a:gd name="T11" fmla="*/ 12 h 62"/>
                <a:gd name="T12" fmla="*/ 14 w 22"/>
                <a:gd name="T13" fmla="*/ 14 h 62"/>
                <a:gd name="T14" fmla="*/ 14 w 22"/>
                <a:gd name="T15" fmla="*/ 14 h 62"/>
                <a:gd name="T16" fmla="*/ 14 w 22"/>
                <a:gd name="T17" fmla="*/ 16 h 62"/>
                <a:gd name="T18" fmla="*/ 12 w 22"/>
                <a:gd name="T19" fmla="*/ 20 h 62"/>
                <a:gd name="T20" fmla="*/ 8 w 22"/>
                <a:gd name="T21" fmla="*/ 24 h 62"/>
                <a:gd name="T22" fmla="*/ 0 w 22"/>
                <a:gd name="T23" fmla="*/ 30 h 62"/>
                <a:gd name="T24" fmla="*/ 0 w 22"/>
                <a:gd name="T25" fmla="*/ 30 h 62"/>
                <a:gd name="T26" fmla="*/ 2 w 22"/>
                <a:gd name="T27" fmla="*/ 32 h 62"/>
                <a:gd name="T28" fmla="*/ 4 w 22"/>
                <a:gd name="T29" fmla="*/ 38 h 62"/>
                <a:gd name="T30" fmla="*/ 8 w 22"/>
                <a:gd name="T31" fmla="*/ 48 h 62"/>
                <a:gd name="T32" fmla="*/ 18 w 22"/>
                <a:gd name="T33" fmla="*/ 62 h 62"/>
                <a:gd name="T34" fmla="*/ 18 w 22"/>
                <a:gd name="T35" fmla="*/ 60 h 62"/>
                <a:gd name="T36" fmla="*/ 18 w 22"/>
                <a:gd name="T37" fmla="*/ 56 h 62"/>
                <a:gd name="T38" fmla="*/ 18 w 22"/>
                <a:gd name="T39" fmla="*/ 52 h 62"/>
                <a:gd name="T40" fmla="*/ 18 w 22"/>
                <a:gd name="T41" fmla="*/ 44 h 62"/>
                <a:gd name="T42" fmla="*/ 20 w 22"/>
                <a:gd name="T43" fmla="*/ 40 h 62"/>
                <a:gd name="T44" fmla="*/ 20 w 22"/>
                <a:gd name="T45" fmla="*/ 34 h 62"/>
                <a:gd name="T46" fmla="*/ 22 w 22"/>
                <a:gd name="T47" fmla="*/ 32 h 62"/>
                <a:gd name="T48" fmla="*/ 22 w 22"/>
                <a:gd name="T49" fmla="*/ 26 h 62"/>
                <a:gd name="T50" fmla="*/ 22 w 22"/>
                <a:gd name="T51" fmla="*/ 14 h 62"/>
                <a:gd name="T52" fmla="*/ 22 w 22"/>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62"/>
                <a:gd name="T83" fmla="*/ 22 w 2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62">
                  <a:moveTo>
                    <a:pt x="22" y="0"/>
                  </a:moveTo>
                  <a:lnTo>
                    <a:pt x="16" y="2"/>
                  </a:lnTo>
                  <a:lnTo>
                    <a:pt x="16" y="6"/>
                  </a:lnTo>
                  <a:lnTo>
                    <a:pt x="16" y="8"/>
                  </a:lnTo>
                  <a:lnTo>
                    <a:pt x="14" y="12"/>
                  </a:lnTo>
                  <a:lnTo>
                    <a:pt x="14" y="14"/>
                  </a:lnTo>
                  <a:lnTo>
                    <a:pt x="14" y="16"/>
                  </a:lnTo>
                  <a:lnTo>
                    <a:pt x="12" y="20"/>
                  </a:lnTo>
                  <a:lnTo>
                    <a:pt x="8" y="24"/>
                  </a:lnTo>
                  <a:lnTo>
                    <a:pt x="0" y="30"/>
                  </a:lnTo>
                  <a:lnTo>
                    <a:pt x="2" y="32"/>
                  </a:lnTo>
                  <a:lnTo>
                    <a:pt x="4" y="38"/>
                  </a:lnTo>
                  <a:lnTo>
                    <a:pt x="8" y="48"/>
                  </a:lnTo>
                  <a:lnTo>
                    <a:pt x="18" y="62"/>
                  </a:lnTo>
                  <a:lnTo>
                    <a:pt x="18" y="60"/>
                  </a:lnTo>
                  <a:lnTo>
                    <a:pt x="18" y="56"/>
                  </a:lnTo>
                  <a:lnTo>
                    <a:pt x="18" y="52"/>
                  </a:lnTo>
                  <a:lnTo>
                    <a:pt x="18" y="44"/>
                  </a:lnTo>
                  <a:lnTo>
                    <a:pt x="20" y="40"/>
                  </a:lnTo>
                  <a:lnTo>
                    <a:pt x="20" y="34"/>
                  </a:lnTo>
                  <a:lnTo>
                    <a:pt x="22" y="32"/>
                  </a:lnTo>
                  <a:lnTo>
                    <a:pt x="22" y="26"/>
                  </a:lnTo>
                  <a:lnTo>
                    <a:pt x="22" y="14"/>
                  </a:lnTo>
                  <a:lnTo>
                    <a:pt x="22" y="0"/>
                  </a:lnTo>
                </a:path>
              </a:pathLst>
            </a:custGeom>
            <a:grpFill/>
            <a:ln w="6350">
              <a:noFill/>
              <a:round/>
              <a:headEnd/>
              <a:tailEnd/>
            </a:ln>
          </p:spPr>
          <p:txBody>
            <a:bodyPr/>
            <a:lstStyle/>
            <a:p>
              <a:pPr>
                <a:defRPr/>
              </a:pPr>
              <a:endParaRPr lang="zh-TW" altLang="en-US"/>
            </a:p>
          </p:txBody>
        </p:sp>
        <p:sp>
          <p:nvSpPr>
            <p:cNvPr id="257" name="Freeform 69"/>
            <p:cNvSpPr>
              <a:spLocks/>
            </p:cNvSpPr>
            <p:nvPr/>
          </p:nvSpPr>
          <p:spPr bwMode="gray">
            <a:xfrm>
              <a:off x="1354" y="2328"/>
              <a:ext cx="80" cy="76"/>
            </a:xfrm>
            <a:custGeom>
              <a:avLst/>
              <a:gdLst>
                <a:gd name="T0" fmla="*/ 70 w 80"/>
                <a:gd name="T1" fmla="*/ 4 h 76"/>
                <a:gd name="T2" fmla="*/ 64 w 80"/>
                <a:gd name="T3" fmla="*/ 6 h 76"/>
                <a:gd name="T4" fmla="*/ 60 w 80"/>
                <a:gd name="T5" fmla="*/ 6 h 76"/>
                <a:gd name="T6" fmla="*/ 56 w 80"/>
                <a:gd name="T7" fmla="*/ 10 h 76"/>
                <a:gd name="T8" fmla="*/ 54 w 80"/>
                <a:gd name="T9" fmla="*/ 12 h 76"/>
                <a:gd name="T10" fmla="*/ 44 w 80"/>
                <a:gd name="T11" fmla="*/ 16 h 76"/>
                <a:gd name="T12" fmla="*/ 32 w 80"/>
                <a:gd name="T13" fmla="*/ 16 h 76"/>
                <a:gd name="T14" fmla="*/ 24 w 80"/>
                <a:gd name="T15" fmla="*/ 14 h 76"/>
                <a:gd name="T16" fmla="*/ 20 w 80"/>
                <a:gd name="T17" fmla="*/ 12 h 76"/>
                <a:gd name="T18" fmla="*/ 16 w 80"/>
                <a:gd name="T19" fmla="*/ 14 h 76"/>
                <a:gd name="T20" fmla="*/ 16 w 80"/>
                <a:gd name="T21" fmla="*/ 16 h 76"/>
                <a:gd name="T22" fmla="*/ 10 w 80"/>
                <a:gd name="T23" fmla="*/ 24 h 76"/>
                <a:gd name="T24" fmla="*/ 8 w 80"/>
                <a:gd name="T25" fmla="*/ 24 h 76"/>
                <a:gd name="T26" fmla="*/ 6 w 80"/>
                <a:gd name="T27" fmla="*/ 24 h 76"/>
                <a:gd name="T28" fmla="*/ 4 w 80"/>
                <a:gd name="T29" fmla="*/ 24 h 76"/>
                <a:gd name="T30" fmla="*/ 6 w 80"/>
                <a:gd name="T31" fmla="*/ 26 h 76"/>
                <a:gd name="T32" fmla="*/ 6 w 80"/>
                <a:gd name="T33" fmla="*/ 30 h 76"/>
                <a:gd name="T34" fmla="*/ 4 w 80"/>
                <a:gd name="T35" fmla="*/ 34 h 76"/>
                <a:gd name="T36" fmla="*/ 4 w 80"/>
                <a:gd name="T37" fmla="*/ 36 h 76"/>
                <a:gd name="T38" fmla="*/ 2 w 80"/>
                <a:gd name="T39" fmla="*/ 42 h 76"/>
                <a:gd name="T40" fmla="*/ 4 w 80"/>
                <a:gd name="T41" fmla="*/ 42 h 76"/>
                <a:gd name="T42" fmla="*/ 8 w 80"/>
                <a:gd name="T43" fmla="*/ 42 h 76"/>
                <a:gd name="T44" fmla="*/ 12 w 80"/>
                <a:gd name="T45" fmla="*/ 44 h 76"/>
                <a:gd name="T46" fmla="*/ 8 w 80"/>
                <a:gd name="T47" fmla="*/ 50 h 76"/>
                <a:gd name="T48" fmla="*/ 8 w 80"/>
                <a:gd name="T49" fmla="*/ 54 h 76"/>
                <a:gd name="T50" fmla="*/ 6 w 80"/>
                <a:gd name="T51" fmla="*/ 58 h 76"/>
                <a:gd name="T52" fmla="*/ 4 w 80"/>
                <a:gd name="T53" fmla="*/ 62 h 76"/>
                <a:gd name="T54" fmla="*/ 4 w 80"/>
                <a:gd name="T55" fmla="*/ 62 h 76"/>
                <a:gd name="T56" fmla="*/ 2 w 80"/>
                <a:gd name="T57" fmla="*/ 66 h 76"/>
                <a:gd name="T58" fmla="*/ 0 w 80"/>
                <a:gd name="T59" fmla="*/ 68 h 76"/>
                <a:gd name="T60" fmla="*/ 4 w 80"/>
                <a:gd name="T61" fmla="*/ 70 h 76"/>
                <a:gd name="T62" fmla="*/ 4 w 80"/>
                <a:gd name="T63" fmla="*/ 72 h 76"/>
                <a:gd name="T64" fmla="*/ 8 w 80"/>
                <a:gd name="T65" fmla="*/ 76 h 76"/>
                <a:gd name="T66" fmla="*/ 16 w 80"/>
                <a:gd name="T67" fmla="*/ 76 h 76"/>
                <a:gd name="T68" fmla="*/ 66 w 80"/>
                <a:gd name="T69" fmla="*/ 38 h 76"/>
                <a:gd name="T70" fmla="*/ 66 w 80"/>
                <a:gd name="T71" fmla="*/ 34 h 76"/>
                <a:gd name="T72" fmla="*/ 66 w 80"/>
                <a:gd name="T73" fmla="*/ 30 h 76"/>
                <a:gd name="T74" fmla="*/ 66 w 80"/>
                <a:gd name="T75" fmla="*/ 26 h 76"/>
                <a:gd name="T76" fmla="*/ 66 w 80"/>
                <a:gd name="T77" fmla="*/ 22 h 76"/>
                <a:gd name="T78" fmla="*/ 70 w 80"/>
                <a:gd name="T79" fmla="*/ 20 h 76"/>
                <a:gd name="T80" fmla="*/ 72 w 80"/>
                <a:gd name="T81" fmla="*/ 14 h 76"/>
                <a:gd name="T82" fmla="*/ 74 w 80"/>
                <a:gd name="T83" fmla="*/ 12 h 76"/>
                <a:gd name="T84" fmla="*/ 78 w 80"/>
                <a:gd name="T85" fmla="*/ 4 h 76"/>
                <a:gd name="T86" fmla="*/ 80 w 80"/>
                <a:gd name="T87" fmla="*/ 0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
                <a:gd name="T133" fmla="*/ 0 h 76"/>
                <a:gd name="T134" fmla="*/ 80 w 80"/>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 h="76">
                  <a:moveTo>
                    <a:pt x="72" y="2"/>
                  </a:moveTo>
                  <a:lnTo>
                    <a:pt x="70" y="4"/>
                  </a:lnTo>
                  <a:lnTo>
                    <a:pt x="66" y="6"/>
                  </a:lnTo>
                  <a:lnTo>
                    <a:pt x="64" y="6"/>
                  </a:lnTo>
                  <a:lnTo>
                    <a:pt x="62" y="6"/>
                  </a:lnTo>
                  <a:lnTo>
                    <a:pt x="60" y="6"/>
                  </a:lnTo>
                  <a:lnTo>
                    <a:pt x="58" y="8"/>
                  </a:lnTo>
                  <a:lnTo>
                    <a:pt x="56" y="10"/>
                  </a:lnTo>
                  <a:lnTo>
                    <a:pt x="54" y="12"/>
                  </a:lnTo>
                  <a:lnTo>
                    <a:pt x="50" y="14"/>
                  </a:lnTo>
                  <a:lnTo>
                    <a:pt x="44" y="16"/>
                  </a:lnTo>
                  <a:lnTo>
                    <a:pt x="38" y="16"/>
                  </a:lnTo>
                  <a:lnTo>
                    <a:pt x="32" y="16"/>
                  </a:lnTo>
                  <a:lnTo>
                    <a:pt x="28" y="16"/>
                  </a:lnTo>
                  <a:lnTo>
                    <a:pt x="24" y="14"/>
                  </a:lnTo>
                  <a:lnTo>
                    <a:pt x="20" y="12"/>
                  </a:lnTo>
                  <a:lnTo>
                    <a:pt x="18" y="12"/>
                  </a:lnTo>
                  <a:lnTo>
                    <a:pt x="16" y="14"/>
                  </a:lnTo>
                  <a:lnTo>
                    <a:pt x="16" y="16"/>
                  </a:lnTo>
                  <a:lnTo>
                    <a:pt x="12" y="20"/>
                  </a:lnTo>
                  <a:lnTo>
                    <a:pt x="10" y="24"/>
                  </a:lnTo>
                  <a:lnTo>
                    <a:pt x="8" y="24"/>
                  </a:lnTo>
                  <a:lnTo>
                    <a:pt x="6" y="24"/>
                  </a:lnTo>
                  <a:lnTo>
                    <a:pt x="4" y="22"/>
                  </a:lnTo>
                  <a:lnTo>
                    <a:pt x="4" y="24"/>
                  </a:lnTo>
                  <a:lnTo>
                    <a:pt x="6" y="26"/>
                  </a:lnTo>
                  <a:lnTo>
                    <a:pt x="6" y="28"/>
                  </a:lnTo>
                  <a:lnTo>
                    <a:pt x="6" y="30"/>
                  </a:lnTo>
                  <a:lnTo>
                    <a:pt x="6" y="32"/>
                  </a:lnTo>
                  <a:lnTo>
                    <a:pt x="4" y="34"/>
                  </a:lnTo>
                  <a:lnTo>
                    <a:pt x="4" y="36"/>
                  </a:lnTo>
                  <a:lnTo>
                    <a:pt x="4" y="38"/>
                  </a:lnTo>
                  <a:lnTo>
                    <a:pt x="2" y="42"/>
                  </a:lnTo>
                  <a:lnTo>
                    <a:pt x="4" y="42"/>
                  </a:lnTo>
                  <a:lnTo>
                    <a:pt x="6" y="42"/>
                  </a:lnTo>
                  <a:lnTo>
                    <a:pt x="8" y="42"/>
                  </a:lnTo>
                  <a:lnTo>
                    <a:pt x="10" y="42"/>
                  </a:lnTo>
                  <a:lnTo>
                    <a:pt x="12" y="44"/>
                  </a:lnTo>
                  <a:lnTo>
                    <a:pt x="12" y="46"/>
                  </a:lnTo>
                  <a:lnTo>
                    <a:pt x="8" y="50"/>
                  </a:lnTo>
                  <a:lnTo>
                    <a:pt x="8" y="52"/>
                  </a:lnTo>
                  <a:lnTo>
                    <a:pt x="8" y="54"/>
                  </a:lnTo>
                  <a:lnTo>
                    <a:pt x="8" y="56"/>
                  </a:lnTo>
                  <a:lnTo>
                    <a:pt x="6" y="58"/>
                  </a:lnTo>
                  <a:lnTo>
                    <a:pt x="6" y="60"/>
                  </a:lnTo>
                  <a:lnTo>
                    <a:pt x="4" y="62"/>
                  </a:lnTo>
                  <a:lnTo>
                    <a:pt x="4" y="64"/>
                  </a:lnTo>
                  <a:lnTo>
                    <a:pt x="2" y="66"/>
                  </a:lnTo>
                  <a:lnTo>
                    <a:pt x="0" y="68"/>
                  </a:lnTo>
                  <a:lnTo>
                    <a:pt x="2" y="70"/>
                  </a:lnTo>
                  <a:lnTo>
                    <a:pt x="4" y="70"/>
                  </a:lnTo>
                  <a:lnTo>
                    <a:pt x="4" y="72"/>
                  </a:lnTo>
                  <a:lnTo>
                    <a:pt x="6" y="74"/>
                  </a:lnTo>
                  <a:lnTo>
                    <a:pt x="8" y="76"/>
                  </a:lnTo>
                  <a:lnTo>
                    <a:pt x="12" y="76"/>
                  </a:lnTo>
                  <a:lnTo>
                    <a:pt x="16" y="76"/>
                  </a:lnTo>
                  <a:lnTo>
                    <a:pt x="22" y="74"/>
                  </a:lnTo>
                  <a:lnTo>
                    <a:pt x="66" y="38"/>
                  </a:lnTo>
                  <a:lnTo>
                    <a:pt x="66" y="36"/>
                  </a:lnTo>
                  <a:lnTo>
                    <a:pt x="66" y="34"/>
                  </a:lnTo>
                  <a:lnTo>
                    <a:pt x="66" y="32"/>
                  </a:lnTo>
                  <a:lnTo>
                    <a:pt x="66" y="30"/>
                  </a:lnTo>
                  <a:lnTo>
                    <a:pt x="66" y="28"/>
                  </a:lnTo>
                  <a:lnTo>
                    <a:pt x="66" y="26"/>
                  </a:lnTo>
                  <a:lnTo>
                    <a:pt x="66" y="24"/>
                  </a:lnTo>
                  <a:lnTo>
                    <a:pt x="66" y="22"/>
                  </a:lnTo>
                  <a:lnTo>
                    <a:pt x="68" y="22"/>
                  </a:lnTo>
                  <a:lnTo>
                    <a:pt x="70" y="20"/>
                  </a:lnTo>
                  <a:lnTo>
                    <a:pt x="72" y="18"/>
                  </a:lnTo>
                  <a:lnTo>
                    <a:pt x="72" y="14"/>
                  </a:lnTo>
                  <a:lnTo>
                    <a:pt x="74" y="14"/>
                  </a:lnTo>
                  <a:lnTo>
                    <a:pt x="74" y="12"/>
                  </a:lnTo>
                  <a:lnTo>
                    <a:pt x="76" y="8"/>
                  </a:lnTo>
                  <a:lnTo>
                    <a:pt x="78" y="4"/>
                  </a:lnTo>
                  <a:lnTo>
                    <a:pt x="78" y="2"/>
                  </a:lnTo>
                  <a:lnTo>
                    <a:pt x="80" y="0"/>
                  </a:lnTo>
                  <a:lnTo>
                    <a:pt x="72" y="2"/>
                  </a:lnTo>
                </a:path>
              </a:pathLst>
            </a:custGeom>
            <a:grpFill/>
            <a:ln w="6350">
              <a:noFill/>
              <a:round/>
              <a:headEnd/>
              <a:tailEnd/>
            </a:ln>
          </p:spPr>
          <p:txBody>
            <a:bodyPr/>
            <a:lstStyle/>
            <a:p>
              <a:pPr>
                <a:defRPr/>
              </a:pPr>
              <a:endParaRPr lang="zh-TW" altLang="en-US"/>
            </a:p>
          </p:txBody>
        </p:sp>
        <p:sp>
          <p:nvSpPr>
            <p:cNvPr id="258" name="Freeform 70"/>
            <p:cNvSpPr>
              <a:spLocks/>
            </p:cNvSpPr>
            <p:nvPr/>
          </p:nvSpPr>
          <p:spPr bwMode="gray">
            <a:xfrm>
              <a:off x="1458" y="2282"/>
              <a:ext cx="234" cy="248"/>
            </a:xfrm>
            <a:custGeom>
              <a:avLst/>
              <a:gdLst>
                <a:gd name="T0" fmla="*/ 18 w 234"/>
                <a:gd name="T1" fmla="*/ 42 h 248"/>
                <a:gd name="T2" fmla="*/ 20 w 234"/>
                <a:gd name="T3" fmla="*/ 48 h 248"/>
                <a:gd name="T4" fmla="*/ 16 w 234"/>
                <a:gd name="T5" fmla="*/ 52 h 248"/>
                <a:gd name="T6" fmla="*/ 20 w 234"/>
                <a:gd name="T7" fmla="*/ 56 h 248"/>
                <a:gd name="T8" fmla="*/ 24 w 234"/>
                <a:gd name="T9" fmla="*/ 62 h 248"/>
                <a:gd name="T10" fmla="*/ 32 w 234"/>
                <a:gd name="T11" fmla="*/ 70 h 248"/>
                <a:gd name="T12" fmla="*/ 34 w 234"/>
                <a:gd name="T13" fmla="*/ 76 h 248"/>
                <a:gd name="T14" fmla="*/ 28 w 234"/>
                <a:gd name="T15" fmla="*/ 90 h 248"/>
                <a:gd name="T16" fmla="*/ 28 w 234"/>
                <a:gd name="T17" fmla="*/ 102 h 248"/>
                <a:gd name="T18" fmla="*/ 32 w 234"/>
                <a:gd name="T19" fmla="*/ 110 h 248"/>
                <a:gd name="T20" fmla="*/ 40 w 234"/>
                <a:gd name="T21" fmla="*/ 122 h 248"/>
                <a:gd name="T22" fmla="*/ 42 w 234"/>
                <a:gd name="T23" fmla="*/ 128 h 248"/>
                <a:gd name="T24" fmla="*/ 44 w 234"/>
                <a:gd name="T25" fmla="*/ 134 h 248"/>
                <a:gd name="T26" fmla="*/ 48 w 234"/>
                <a:gd name="T27" fmla="*/ 140 h 248"/>
                <a:gd name="T28" fmla="*/ 50 w 234"/>
                <a:gd name="T29" fmla="*/ 146 h 248"/>
                <a:gd name="T30" fmla="*/ 50 w 234"/>
                <a:gd name="T31" fmla="*/ 162 h 248"/>
                <a:gd name="T32" fmla="*/ 78 w 234"/>
                <a:gd name="T33" fmla="*/ 162 h 248"/>
                <a:gd name="T34" fmla="*/ 88 w 234"/>
                <a:gd name="T35" fmla="*/ 174 h 248"/>
                <a:gd name="T36" fmla="*/ 114 w 234"/>
                <a:gd name="T37" fmla="*/ 204 h 248"/>
                <a:gd name="T38" fmla="*/ 128 w 234"/>
                <a:gd name="T39" fmla="*/ 208 h 248"/>
                <a:gd name="T40" fmla="*/ 142 w 234"/>
                <a:gd name="T41" fmla="*/ 210 h 248"/>
                <a:gd name="T42" fmla="*/ 152 w 234"/>
                <a:gd name="T43" fmla="*/ 210 h 248"/>
                <a:gd name="T44" fmla="*/ 168 w 234"/>
                <a:gd name="T45" fmla="*/ 226 h 248"/>
                <a:gd name="T46" fmla="*/ 178 w 234"/>
                <a:gd name="T47" fmla="*/ 232 h 248"/>
                <a:gd name="T48" fmla="*/ 188 w 234"/>
                <a:gd name="T49" fmla="*/ 228 h 248"/>
                <a:gd name="T50" fmla="*/ 198 w 234"/>
                <a:gd name="T51" fmla="*/ 232 h 248"/>
                <a:gd name="T52" fmla="*/ 208 w 234"/>
                <a:gd name="T53" fmla="*/ 248 h 248"/>
                <a:gd name="T54" fmla="*/ 222 w 234"/>
                <a:gd name="T55" fmla="*/ 236 h 248"/>
                <a:gd name="T56" fmla="*/ 222 w 234"/>
                <a:gd name="T57" fmla="*/ 224 h 248"/>
                <a:gd name="T58" fmla="*/ 224 w 234"/>
                <a:gd name="T59" fmla="*/ 214 h 248"/>
                <a:gd name="T60" fmla="*/ 232 w 234"/>
                <a:gd name="T61" fmla="*/ 206 h 248"/>
                <a:gd name="T62" fmla="*/ 232 w 234"/>
                <a:gd name="T63" fmla="*/ 198 h 248"/>
                <a:gd name="T64" fmla="*/ 218 w 234"/>
                <a:gd name="T65" fmla="*/ 172 h 248"/>
                <a:gd name="T66" fmla="*/ 216 w 234"/>
                <a:gd name="T67" fmla="*/ 104 h 248"/>
                <a:gd name="T68" fmla="*/ 212 w 234"/>
                <a:gd name="T69" fmla="*/ 70 h 248"/>
                <a:gd name="T70" fmla="*/ 184 w 234"/>
                <a:gd name="T71" fmla="*/ 52 h 248"/>
                <a:gd name="T72" fmla="*/ 176 w 234"/>
                <a:gd name="T73" fmla="*/ 48 h 248"/>
                <a:gd name="T74" fmla="*/ 160 w 234"/>
                <a:gd name="T75" fmla="*/ 44 h 248"/>
                <a:gd name="T76" fmla="*/ 126 w 234"/>
                <a:gd name="T77" fmla="*/ 54 h 248"/>
                <a:gd name="T78" fmla="*/ 122 w 234"/>
                <a:gd name="T79" fmla="*/ 56 h 248"/>
                <a:gd name="T80" fmla="*/ 102 w 234"/>
                <a:gd name="T81" fmla="*/ 58 h 248"/>
                <a:gd name="T82" fmla="*/ 98 w 234"/>
                <a:gd name="T83" fmla="*/ 60 h 248"/>
                <a:gd name="T84" fmla="*/ 82 w 234"/>
                <a:gd name="T85" fmla="*/ 50 h 248"/>
                <a:gd name="T86" fmla="*/ 62 w 234"/>
                <a:gd name="T87" fmla="*/ 12 h 248"/>
                <a:gd name="T88" fmla="*/ 56 w 234"/>
                <a:gd name="T89" fmla="*/ 6 h 248"/>
                <a:gd name="T90" fmla="*/ 38 w 234"/>
                <a:gd name="T91" fmla="*/ 16 h 248"/>
                <a:gd name="T92" fmla="*/ 30 w 234"/>
                <a:gd name="T93" fmla="*/ 18 h 248"/>
                <a:gd name="T94" fmla="*/ 0 w 234"/>
                <a:gd name="T95" fmla="*/ 10 h 248"/>
                <a:gd name="T96" fmla="*/ 4 w 234"/>
                <a:gd name="T97" fmla="*/ 16 h 248"/>
                <a:gd name="T98" fmla="*/ 8 w 234"/>
                <a:gd name="T99" fmla="*/ 26 h 248"/>
                <a:gd name="T100" fmla="*/ 12 w 234"/>
                <a:gd name="T101" fmla="*/ 40 h 2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4"/>
                <a:gd name="T154" fmla="*/ 0 h 248"/>
                <a:gd name="T155" fmla="*/ 234 w 234"/>
                <a:gd name="T156" fmla="*/ 248 h 2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4" h="248">
                  <a:moveTo>
                    <a:pt x="14" y="42"/>
                  </a:moveTo>
                  <a:lnTo>
                    <a:pt x="16" y="42"/>
                  </a:lnTo>
                  <a:lnTo>
                    <a:pt x="18" y="42"/>
                  </a:lnTo>
                  <a:lnTo>
                    <a:pt x="18" y="46"/>
                  </a:lnTo>
                  <a:lnTo>
                    <a:pt x="20" y="48"/>
                  </a:lnTo>
                  <a:lnTo>
                    <a:pt x="18" y="48"/>
                  </a:lnTo>
                  <a:lnTo>
                    <a:pt x="18" y="50"/>
                  </a:lnTo>
                  <a:lnTo>
                    <a:pt x="16" y="52"/>
                  </a:lnTo>
                  <a:lnTo>
                    <a:pt x="16" y="54"/>
                  </a:lnTo>
                  <a:lnTo>
                    <a:pt x="18" y="54"/>
                  </a:lnTo>
                  <a:lnTo>
                    <a:pt x="20" y="56"/>
                  </a:lnTo>
                  <a:lnTo>
                    <a:pt x="22" y="58"/>
                  </a:lnTo>
                  <a:lnTo>
                    <a:pt x="24" y="60"/>
                  </a:lnTo>
                  <a:lnTo>
                    <a:pt x="24" y="62"/>
                  </a:lnTo>
                  <a:lnTo>
                    <a:pt x="26" y="64"/>
                  </a:lnTo>
                  <a:lnTo>
                    <a:pt x="30" y="66"/>
                  </a:lnTo>
                  <a:lnTo>
                    <a:pt x="32" y="70"/>
                  </a:lnTo>
                  <a:lnTo>
                    <a:pt x="34" y="72"/>
                  </a:lnTo>
                  <a:lnTo>
                    <a:pt x="34" y="76"/>
                  </a:lnTo>
                  <a:lnTo>
                    <a:pt x="32" y="80"/>
                  </a:lnTo>
                  <a:lnTo>
                    <a:pt x="30" y="84"/>
                  </a:lnTo>
                  <a:lnTo>
                    <a:pt x="28" y="90"/>
                  </a:lnTo>
                  <a:lnTo>
                    <a:pt x="28" y="94"/>
                  </a:lnTo>
                  <a:lnTo>
                    <a:pt x="26" y="98"/>
                  </a:lnTo>
                  <a:lnTo>
                    <a:pt x="28" y="102"/>
                  </a:lnTo>
                  <a:lnTo>
                    <a:pt x="30" y="106"/>
                  </a:lnTo>
                  <a:lnTo>
                    <a:pt x="32" y="110"/>
                  </a:lnTo>
                  <a:lnTo>
                    <a:pt x="34" y="114"/>
                  </a:lnTo>
                  <a:lnTo>
                    <a:pt x="36" y="120"/>
                  </a:lnTo>
                  <a:lnTo>
                    <a:pt x="40" y="122"/>
                  </a:lnTo>
                  <a:lnTo>
                    <a:pt x="42" y="124"/>
                  </a:lnTo>
                  <a:lnTo>
                    <a:pt x="42" y="126"/>
                  </a:lnTo>
                  <a:lnTo>
                    <a:pt x="42" y="128"/>
                  </a:lnTo>
                  <a:lnTo>
                    <a:pt x="42" y="130"/>
                  </a:lnTo>
                  <a:lnTo>
                    <a:pt x="44" y="134"/>
                  </a:lnTo>
                  <a:lnTo>
                    <a:pt x="44" y="136"/>
                  </a:lnTo>
                  <a:lnTo>
                    <a:pt x="46" y="138"/>
                  </a:lnTo>
                  <a:lnTo>
                    <a:pt x="48" y="140"/>
                  </a:lnTo>
                  <a:lnTo>
                    <a:pt x="50" y="142"/>
                  </a:lnTo>
                  <a:lnTo>
                    <a:pt x="50" y="144"/>
                  </a:lnTo>
                  <a:lnTo>
                    <a:pt x="50" y="146"/>
                  </a:lnTo>
                  <a:lnTo>
                    <a:pt x="52" y="150"/>
                  </a:lnTo>
                  <a:lnTo>
                    <a:pt x="52" y="152"/>
                  </a:lnTo>
                  <a:lnTo>
                    <a:pt x="50" y="162"/>
                  </a:lnTo>
                  <a:lnTo>
                    <a:pt x="64" y="164"/>
                  </a:lnTo>
                  <a:lnTo>
                    <a:pt x="78" y="162"/>
                  </a:lnTo>
                  <a:lnTo>
                    <a:pt x="80" y="164"/>
                  </a:lnTo>
                  <a:lnTo>
                    <a:pt x="84" y="168"/>
                  </a:lnTo>
                  <a:lnTo>
                    <a:pt x="88" y="174"/>
                  </a:lnTo>
                  <a:lnTo>
                    <a:pt x="94" y="182"/>
                  </a:lnTo>
                  <a:lnTo>
                    <a:pt x="114" y="202"/>
                  </a:lnTo>
                  <a:lnTo>
                    <a:pt x="114" y="204"/>
                  </a:lnTo>
                  <a:lnTo>
                    <a:pt x="118" y="204"/>
                  </a:lnTo>
                  <a:lnTo>
                    <a:pt x="122" y="206"/>
                  </a:lnTo>
                  <a:lnTo>
                    <a:pt x="128" y="208"/>
                  </a:lnTo>
                  <a:lnTo>
                    <a:pt x="132" y="208"/>
                  </a:lnTo>
                  <a:lnTo>
                    <a:pt x="136" y="210"/>
                  </a:lnTo>
                  <a:lnTo>
                    <a:pt x="142" y="210"/>
                  </a:lnTo>
                  <a:lnTo>
                    <a:pt x="148" y="210"/>
                  </a:lnTo>
                  <a:lnTo>
                    <a:pt x="150" y="210"/>
                  </a:lnTo>
                  <a:lnTo>
                    <a:pt x="152" y="210"/>
                  </a:lnTo>
                  <a:lnTo>
                    <a:pt x="160" y="206"/>
                  </a:lnTo>
                  <a:lnTo>
                    <a:pt x="166" y="214"/>
                  </a:lnTo>
                  <a:lnTo>
                    <a:pt x="168" y="226"/>
                  </a:lnTo>
                  <a:lnTo>
                    <a:pt x="176" y="234"/>
                  </a:lnTo>
                  <a:lnTo>
                    <a:pt x="176" y="232"/>
                  </a:lnTo>
                  <a:lnTo>
                    <a:pt x="178" y="232"/>
                  </a:lnTo>
                  <a:lnTo>
                    <a:pt x="180" y="230"/>
                  </a:lnTo>
                  <a:lnTo>
                    <a:pt x="184" y="230"/>
                  </a:lnTo>
                  <a:lnTo>
                    <a:pt x="188" y="228"/>
                  </a:lnTo>
                  <a:lnTo>
                    <a:pt x="190" y="228"/>
                  </a:lnTo>
                  <a:lnTo>
                    <a:pt x="194" y="230"/>
                  </a:lnTo>
                  <a:lnTo>
                    <a:pt x="198" y="232"/>
                  </a:lnTo>
                  <a:lnTo>
                    <a:pt x="200" y="234"/>
                  </a:lnTo>
                  <a:lnTo>
                    <a:pt x="200" y="240"/>
                  </a:lnTo>
                  <a:lnTo>
                    <a:pt x="208" y="248"/>
                  </a:lnTo>
                  <a:lnTo>
                    <a:pt x="224" y="240"/>
                  </a:lnTo>
                  <a:lnTo>
                    <a:pt x="224" y="238"/>
                  </a:lnTo>
                  <a:lnTo>
                    <a:pt x="222" y="236"/>
                  </a:lnTo>
                  <a:lnTo>
                    <a:pt x="222" y="230"/>
                  </a:lnTo>
                  <a:lnTo>
                    <a:pt x="222" y="226"/>
                  </a:lnTo>
                  <a:lnTo>
                    <a:pt x="222" y="224"/>
                  </a:lnTo>
                  <a:lnTo>
                    <a:pt x="222" y="222"/>
                  </a:lnTo>
                  <a:lnTo>
                    <a:pt x="222" y="218"/>
                  </a:lnTo>
                  <a:lnTo>
                    <a:pt x="224" y="214"/>
                  </a:lnTo>
                  <a:lnTo>
                    <a:pt x="228" y="210"/>
                  </a:lnTo>
                  <a:lnTo>
                    <a:pt x="232" y="208"/>
                  </a:lnTo>
                  <a:lnTo>
                    <a:pt x="232" y="206"/>
                  </a:lnTo>
                  <a:lnTo>
                    <a:pt x="232" y="204"/>
                  </a:lnTo>
                  <a:lnTo>
                    <a:pt x="234" y="202"/>
                  </a:lnTo>
                  <a:lnTo>
                    <a:pt x="232" y="198"/>
                  </a:lnTo>
                  <a:lnTo>
                    <a:pt x="232" y="196"/>
                  </a:lnTo>
                  <a:lnTo>
                    <a:pt x="230" y="194"/>
                  </a:lnTo>
                  <a:lnTo>
                    <a:pt x="218" y="172"/>
                  </a:lnTo>
                  <a:lnTo>
                    <a:pt x="206" y="152"/>
                  </a:lnTo>
                  <a:lnTo>
                    <a:pt x="206" y="120"/>
                  </a:lnTo>
                  <a:lnTo>
                    <a:pt x="216" y="104"/>
                  </a:lnTo>
                  <a:lnTo>
                    <a:pt x="218" y="80"/>
                  </a:lnTo>
                  <a:lnTo>
                    <a:pt x="216" y="76"/>
                  </a:lnTo>
                  <a:lnTo>
                    <a:pt x="212" y="70"/>
                  </a:lnTo>
                  <a:lnTo>
                    <a:pt x="206" y="62"/>
                  </a:lnTo>
                  <a:lnTo>
                    <a:pt x="196" y="54"/>
                  </a:lnTo>
                  <a:lnTo>
                    <a:pt x="184" y="52"/>
                  </a:lnTo>
                  <a:lnTo>
                    <a:pt x="182" y="50"/>
                  </a:lnTo>
                  <a:lnTo>
                    <a:pt x="180" y="50"/>
                  </a:lnTo>
                  <a:lnTo>
                    <a:pt x="176" y="48"/>
                  </a:lnTo>
                  <a:lnTo>
                    <a:pt x="172" y="48"/>
                  </a:lnTo>
                  <a:lnTo>
                    <a:pt x="170" y="46"/>
                  </a:lnTo>
                  <a:lnTo>
                    <a:pt x="160" y="44"/>
                  </a:lnTo>
                  <a:lnTo>
                    <a:pt x="144" y="44"/>
                  </a:lnTo>
                  <a:lnTo>
                    <a:pt x="126" y="54"/>
                  </a:lnTo>
                  <a:lnTo>
                    <a:pt x="124" y="56"/>
                  </a:lnTo>
                  <a:lnTo>
                    <a:pt x="122" y="56"/>
                  </a:lnTo>
                  <a:lnTo>
                    <a:pt x="118" y="58"/>
                  </a:lnTo>
                  <a:lnTo>
                    <a:pt x="112" y="58"/>
                  </a:lnTo>
                  <a:lnTo>
                    <a:pt x="102" y="58"/>
                  </a:lnTo>
                  <a:lnTo>
                    <a:pt x="100" y="60"/>
                  </a:lnTo>
                  <a:lnTo>
                    <a:pt x="98" y="60"/>
                  </a:lnTo>
                  <a:lnTo>
                    <a:pt x="96" y="58"/>
                  </a:lnTo>
                  <a:lnTo>
                    <a:pt x="90" y="56"/>
                  </a:lnTo>
                  <a:lnTo>
                    <a:pt x="82" y="50"/>
                  </a:lnTo>
                  <a:lnTo>
                    <a:pt x="76" y="40"/>
                  </a:lnTo>
                  <a:lnTo>
                    <a:pt x="72" y="26"/>
                  </a:lnTo>
                  <a:lnTo>
                    <a:pt x="62" y="12"/>
                  </a:lnTo>
                  <a:lnTo>
                    <a:pt x="60" y="10"/>
                  </a:lnTo>
                  <a:lnTo>
                    <a:pt x="56" y="6"/>
                  </a:lnTo>
                  <a:lnTo>
                    <a:pt x="54" y="4"/>
                  </a:lnTo>
                  <a:lnTo>
                    <a:pt x="52" y="0"/>
                  </a:lnTo>
                  <a:lnTo>
                    <a:pt x="38" y="16"/>
                  </a:lnTo>
                  <a:lnTo>
                    <a:pt x="36" y="16"/>
                  </a:lnTo>
                  <a:lnTo>
                    <a:pt x="34" y="18"/>
                  </a:lnTo>
                  <a:lnTo>
                    <a:pt x="30" y="18"/>
                  </a:lnTo>
                  <a:lnTo>
                    <a:pt x="26" y="18"/>
                  </a:lnTo>
                  <a:lnTo>
                    <a:pt x="22" y="14"/>
                  </a:lnTo>
                  <a:lnTo>
                    <a:pt x="0" y="10"/>
                  </a:lnTo>
                  <a:lnTo>
                    <a:pt x="0" y="12"/>
                  </a:lnTo>
                  <a:lnTo>
                    <a:pt x="2" y="14"/>
                  </a:lnTo>
                  <a:lnTo>
                    <a:pt x="4" y="16"/>
                  </a:lnTo>
                  <a:lnTo>
                    <a:pt x="4" y="20"/>
                  </a:lnTo>
                  <a:lnTo>
                    <a:pt x="6" y="24"/>
                  </a:lnTo>
                  <a:lnTo>
                    <a:pt x="8" y="26"/>
                  </a:lnTo>
                  <a:lnTo>
                    <a:pt x="12" y="38"/>
                  </a:lnTo>
                  <a:lnTo>
                    <a:pt x="12" y="40"/>
                  </a:lnTo>
                  <a:lnTo>
                    <a:pt x="10" y="42"/>
                  </a:lnTo>
                  <a:lnTo>
                    <a:pt x="14" y="42"/>
                  </a:lnTo>
                </a:path>
              </a:pathLst>
            </a:custGeom>
            <a:grpFill/>
            <a:ln w="6350">
              <a:noFill/>
              <a:round/>
              <a:headEnd/>
              <a:tailEnd/>
            </a:ln>
          </p:spPr>
          <p:txBody>
            <a:bodyPr/>
            <a:lstStyle/>
            <a:p>
              <a:pPr>
                <a:defRPr/>
              </a:pPr>
              <a:endParaRPr lang="zh-TW" altLang="en-US"/>
            </a:p>
          </p:txBody>
        </p:sp>
        <p:sp>
          <p:nvSpPr>
            <p:cNvPr id="259" name="Freeform 71"/>
            <p:cNvSpPr>
              <a:spLocks/>
            </p:cNvSpPr>
            <p:nvPr/>
          </p:nvSpPr>
          <p:spPr bwMode="gray">
            <a:xfrm>
              <a:off x="1042" y="2906"/>
              <a:ext cx="28" cy="22"/>
            </a:xfrm>
            <a:custGeom>
              <a:avLst/>
              <a:gdLst>
                <a:gd name="T0" fmla="*/ 2 w 28"/>
                <a:gd name="T1" fmla="*/ 10 h 22"/>
                <a:gd name="T2" fmla="*/ 4 w 28"/>
                <a:gd name="T3" fmla="*/ 22 h 22"/>
                <a:gd name="T4" fmla="*/ 28 w 28"/>
                <a:gd name="T5" fmla="*/ 4 h 22"/>
                <a:gd name="T6" fmla="*/ 26 w 28"/>
                <a:gd name="T7" fmla="*/ 2 h 22"/>
                <a:gd name="T8" fmla="*/ 26 w 28"/>
                <a:gd name="T9" fmla="*/ 2 h 22"/>
                <a:gd name="T10" fmla="*/ 24 w 28"/>
                <a:gd name="T11" fmla="*/ 0 h 22"/>
                <a:gd name="T12" fmla="*/ 22 w 28"/>
                <a:gd name="T13" fmla="*/ 0 h 22"/>
                <a:gd name="T14" fmla="*/ 20 w 28"/>
                <a:gd name="T15" fmla="*/ 0 h 22"/>
                <a:gd name="T16" fmla="*/ 14 w 28"/>
                <a:gd name="T17" fmla="*/ 2 h 22"/>
                <a:gd name="T18" fmla="*/ 0 w 28"/>
                <a:gd name="T19" fmla="*/ 8 h 22"/>
                <a:gd name="T20" fmla="*/ 2 w 28"/>
                <a:gd name="T21" fmla="*/ 1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22"/>
                <a:gd name="T35" fmla="*/ 28 w 28"/>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22">
                  <a:moveTo>
                    <a:pt x="2" y="10"/>
                  </a:moveTo>
                  <a:lnTo>
                    <a:pt x="4" y="22"/>
                  </a:lnTo>
                  <a:lnTo>
                    <a:pt x="28" y="4"/>
                  </a:lnTo>
                  <a:lnTo>
                    <a:pt x="26" y="2"/>
                  </a:lnTo>
                  <a:lnTo>
                    <a:pt x="24" y="0"/>
                  </a:lnTo>
                  <a:lnTo>
                    <a:pt x="22" y="0"/>
                  </a:lnTo>
                  <a:lnTo>
                    <a:pt x="20" y="0"/>
                  </a:lnTo>
                  <a:lnTo>
                    <a:pt x="14" y="2"/>
                  </a:lnTo>
                  <a:lnTo>
                    <a:pt x="0" y="8"/>
                  </a:lnTo>
                  <a:lnTo>
                    <a:pt x="2" y="10"/>
                  </a:lnTo>
                </a:path>
              </a:pathLst>
            </a:custGeom>
            <a:grpFill/>
            <a:ln w="6350">
              <a:noFill/>
              <a:round/>
              <a:headEnd/>
              <a:tailEnd/>
            </a:ln>
          </p:spPr>
          <p:txBody>
            <a:bodyPr/>
            <a:lstStyle/>
            <a:p>
              <a:pPr>
                <a:defRPr/>
              </a:pPr>
              <a:endParaRPr lang="zh-TW" altLang="en-US"/>
            </a:p>
          </p:txBody>
        </p:sp>
        <p:sp>
          <p:nvSpPr>
            <p:cNvPr id="260" name="Freeform 72"/>
            <p:cNvSpPr>
              <a:spLocks/>
            </p:cNvSpPr>
            <p:nvPr/>
          </p:nvSpPr>
          <p:spPr bwMode="gray">
            <a:xfrm>
              <a:off x="786" y="2330"/>
              <a:ext cx="260" cy="246"/>
            </a:xfrm>
            <a:custGeom>
              <a:avLst/>
              <a:gdLst>
                <a:gd name="T0" fmla="*/ 0 w 260"/>
                <a:gd name="T1" fmla="*/ 128 h 246"/>
                <a:gd name="T2" fmla="*/ 20 w 260"/>
                <a:gd name="T3" fmla="*/ 114 h 246"/>
                <a:gd name="T4" fmla="*/ 86 w 260"/>
                <a:gd name="T5" fmla="*/ 92 h 246"/>
                <a:gd name="T6" fmla="*/ 88 w 260"/>
                <a:gd name="T7" fmla="*/ 76 h 246"/>
                <a:gd name="T8" fmla="*/ 94 w 260"/>
                <a:gd name="T9" fmla="*/ 72 h 246"/>
                <a:gd name="T10" fmla="*/ 102 w 260"/>
                <a:gd name="T11" fmla="*/ 72 h 246"/>
                <a:gd name="T12" fmla="*/ 108 w 260"/>
                <a:gd name="T13" fmla="*/ 72 h 246"/>
                <a:gd name="T14" fmla="*/ 102 w 260"/>
                <a:gd name="T15" fmla="*/ 64 h 246"/>
                <a:gd name="T16" fmla="*/ 98 w 260"/>
                <a:gd name="T17" fmla="*/ 56 h 246"/>
                <a:gd name="T18" fmla="*/ 98 w 260"/>
                <a:gd name="T19" fmla="*/ 46 h 246"/>
                <a:gd name="T20" fmla="*/ 96 w 260"/>
                <a:gd name="T21" fmla="*/ 36 h 246"/>
                <a:gd name="T22" fmla="*/ 90 w 260"/>
                <a:gd name="T23" fmla="*/ 30 h 246"/>
                <a:gd name="T24" fmla="*/ 86 w 260"/>
                <a:gd name="T25" fmla="*/ 30 h 246"/>
                <a:gd name="T26" fmla="*/ 92 w 260"/>
                <a:gd name="T27" fmla="*/ 26 h 246"/>
                <a:gd name="T28" fmla="*/ 116 w 260"/>
                <a:gd name="T29" fmla="*/ 16 h 246"/>
                <a:gd name="T30" fmla="*/ 126 w 260"/>
                <a:gd name="T31" fmla="*/ 14 h 246"/>
                <a:gd name="T32" fmla="*/ 136 w 260"/>
                <a:gd name="T33" fmla="*/ 10 h 246"/>
                <a:gd name="T34" fmla="*/ 142 w 260"/>
                <a:gd name="T35" fmla="*/ 8 h 246"/>
                <a:gd name="T36" fmla="*/ 148 w 260"/>
                <a:gd name="T37" fmla="*/ 8 h 246"/>
                <a:gd name="T38" fmla="*/ 170 w 260"/>
                <a:gd name="T39" fmla="*/ 4 h 246"/>
                <a:gd name="T40" fmla="*/ 198 w 260"/>
                <a:gd name="T41" fmla="*/ 2 h 246"/>
                <a:gd name="T42" fmla="*/ 202 w 260"/>
                <a:gd name="T43" fmla="*/ 0 h 246"/>
                <a:gd name="T44" fmla="*/ 210 w 260"/>
                <a:gd name="T45" fmla="*/ 2 h 246"/>
                <a:gd name="T46" fmla="*/ 216 w 260"/>
                <a:gd name="T47" fmla="*/ 4 h 246"/>
                <a:gd name="T48" fmla="*/ 218 w 260"/>
                <a:gd name="T49" fmla="*/ 8 h 246"/>
                <a:gd name="T50" fmla="*/ 216 w 260"/>
                <a:gd name="T51" fmla="*/ 14 h 246"/>
                <a:gd name="T52" fmla="*/ 216 w 260"/>
                <a:gd name="T53" fmla="*/ 24 h 246"/>
                <a:gd name="T54" fmla="*/ 214 w 260"/>
                <a:gd name="T55" fmla="*/ 28 h 246"/>
                <a:gd name="T56" fmla="*/ 212 w 260"/>
                <a:gd name="T57" fmla="*/ 34 h 246"/>
                <a:gd name="T58" fmla="*/ 210 w 260"/>
                <a:gd name="T59" fmla="*/ 36 h 246"/>
                <a:gd name="T60" fmla="*/ 210 w 260"/>
                <a:gd name="T61" fmla="*/ 40 h 246"/>
                <a:gd name="T62" fmla="*/ 212 w 260"/>
                <a:gd name="T63" fmla="*/ 46 h 246"/>
                <a:gd name="T64" fmla="*/ 214 w 260"/>
                <a:gd name="T65" fmla="*/ 50 h 246"/>
                <a:gd name="T66" fmla="*/ 214 w 260"/>
                <a:gd name="T67" fmla="*/ 54 h 246"/>
                <a:gd name="T68" fmla="*/ 216 w 260"/>
                <a:gd name="T69" fmla="*/ 60 h 246"/>
                <a:gd name="T70" fmla="*/ 218 w 260"/>
                <a:gd name="T71" fmla="*/ 60 h 246"/>
                <a:gd name="T72" fmla="*/ 220 w 260"/>
                <a:gd name="T73" fmla="*/ 64 h 246"/>
                <a:gd name="T74" fmla="*/ 224 w 260"/>
                <a:gd name="T75" fmla="*/ 88 h 246"/>
                <a:gd name="T76" fmla="*/ 234 w 260"/>
                <a:gd name="T77" fmla="*/ 110 h 246"/>
                <a:gd name="T78" fmla="*/ 234 w 260"/>
                <a:gd name="T79" fmla="*/ 110 h 246"/>
                <a:gd name="T80" fmla="*/ 234 w 260"/>
                <a:gd name="T81" fmla="*/ 116 h 246"/>
                <a:gd name="T82" fmla="*/ 236 w 260"/>
                <a:gd name="T83" fmla="*/ 126 h 246"/>
                <a:gd name="T84" fmla="*/ 238 w 260"/>
                <a:gd name="T85" fmla="*/ 134 h 246"/>
                <a:gd name="T86" fmla="*/ 238 w 260"/>
                <a:gd name="T87" fmla="*/ 138 h 246"/>
                <a:gd name="T88" fmla="*/ 240 w 260"/>
                <a:gd name="T89" fmla="*/ 142 h 246"/>
                <a:gd name="T90" fmla="*/ 244 w 260"/>
                <a:gd name="T91" fmla="*/ 146 h 246"/>
                <a:gd name="T92" fmla="*/ 244 w 260"/>
                <a:gd name="T93" fmla="*/ 154 h 246"/>
                <a:gd name="T94" fmla="*/ 242 w 260"/>
                <a:gd name="T95" fmla="*/ 166 h 246"/>
                <a:gd name="T96" fmla="*/ 244 w 260"/>
                <a:gd name="T97" fmla="*/ 168 h 246"/>
                <a:gd name="T98" fmla="*/ 246 w 260"/>
                <a:gd name="T99" fmla="*/ 174 h 246"/>
                <a:gd name="T100" fmla="*/ 246 w 260"/>
                <a:gd name="T101" fmla="*/ 180 h 246"/>
                <a:gd name="T102" fmla="*/ 250 w 260"/>
                <a:gd name="T103" fmla="*/ 186 h 246"/>
                <a:gd name="T104" fmla="*/ 192 w 260"/>
                <a:gd name="T105" fmla="*/ 236 h 246"/>
                <a:gd name="T106" fmla="*/ 148 w 260"/>
                <a:gd name="T107" fmla="*/ 230 h 246"/>
                <a:gd name="T108" fmla="*/ 4 w 260"/>
                <a:gd name="T109" fmla="*/ 14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
                <a:gd name="T166" fmla="*/ 0 h 246"/>
                <a:gd name="T167" fmla="*/ 260 w 260"/>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 h="246">
                  <a:moveTo>
                    <a:pt x="4" y="144"/>
                  </a:moveTo>
                  <a:lnTo>
                    <a:pt x="0" y="128"/>
                  </a:lnTo>
                  <a:lnTo>
                    <a:pt x="12" y="122"/>
                  </a:lnTo>
                  <a:lnTo>
                    <a:pt x="20" y="114"/>
                  </a:lnTo>
                  <a:lnTo>
                    <a:pt x="34" y="110"/>
                  </a:lnTo>
                  <a:lnTo>
                    <a:pt x="86" y="92"/>
                  </a:lnTo>
                  <a:lnTo>
                    <a:pt x="88" y="80"/>
                  </a:lnTo>
                  <a:lnTo>
                    <a:pt x="88" y="76"/>
                  </a:lnTo>
                  <a:lnTo>
                    <a:pt x="92" y="74"/>
                  </a:lnTo>
                  <a:lnTo>
                    <a:pt x="94" y="72"/>
                  </a:lnTo>
                  <a:lnTo>
                    <a:pt x="98" y="72"/>
                  </a:lnTo>
                  <a:lnTo>
                    <a:pt x="102" y="72"/>
                  </a:lnTo>
                  <a:lnTo>
                    <a:pt x="106" y="72"/>
                  </a:lnTo>
                  <a:lnTo>
                    <a:pt x="108" y="72"/>
                  </a:lnTo>
                  <a:lnTo>
                    <a:pt x="110" y="72"/>
                  </a:lnTo>
                  <a:lnTo>
                    <a:pt x="102" y="64"/>
                  </a:lnTo>
                  <a:lnTo>
                    <a:pt x="100" y="60"/>
                  </a:lnTo>
                  <a:lnTo>
                    <a:pt x="98" y="56"/>
                  </a:lnTo>
                  <a:lnTo>
                    <a:pt x="98" y="52"/>
                  </a:lnTo>
                  <a:lnTo>
                    <a:pt x="98" y="46"/>
                  </a:lnTo>
                  <a:lnTo>
                    <a:pt x="98" y="40"/>
                  </a:lnTo>
                  <a:lnTo>
                    <a:pt x="96" y="36"/>
                  </a:lnTo>
                  <a:lnTo>
                    <a:pt x="94" y="32"/>
                  </a:lnTo>
                  <a:lnTo>
                    <a:pt x="90" y="30"/>
                  </a:lnTo>
                  <a:lnTo>
                    <a:pt x="88" y="30"/>
                  </a:lnTo>
                  <a:lnTo>
                    <a:pt x="86" y="30"/>
                  </a:lnTo>
                  <a:lnTo>
                    <a:pt x="88" y="28"/>
                  </a:lnTo>
                  <a:lnTo>
                    <a:pt x="92" y="26"/>
                  </a:lnTo>
                  <a:lnTo>
                    <a:pt x="94" y="24"/>
                  </a:lnTo>
                  <a:lnTo>
                    <a:pt x="116" y="16"/>
                  </a:lnTo>
                  <a:lnTo>
                    <a:pt x="120" y="14"/>
                  </a:lnTo>
                  <a:lnTo>
                    <a:pt x="126" y="14"/>
                  </a:lnTo>
                  <a:lnTo>
                    <a:pt x="130" y="12"/>
                  </a:lnTo>
                  <a:lnTo>
                    <a:pt x="136" y="10"/>
                  </a:lnTo>
                  <a:lnTo>
                    <a:pt x="140" y="10"/>
                  </a:lnTo>
                  <a:lnTo>
                    <a:pt x="142" y="8"/>
                  </a:lnTo>
                  <a:lnTo>
                    <a:pt x="144" y="8"/>
                  </a:lnTo>
                  <a:lnTo>
                    <a:pt x="148" y="8"/>
                  </a:lnTo>
                  <a:lnTo>
                    <a:pt x="158" y="4"/>
                  </a:lnTo>
                  <a:lnTo>
                    <a:pt x="170" y="4"/>
                  </a:lnTo>
                  <a:lnTo>
                    <a:pt x="176" y="4"/>
                  </a:lnTo>
                  <a:lnTo>
                    <a:pt x="198" y="2"/>
                  </a:lnTo>
                  <a:lnTo>
                    <a:pt x="202" y="0"/>
                  </a:lnTo>
                  <a:lnTo>
                    <a:pt x="206" y="0"/>
                  </a:lnTo>
                  <a:lnTo>
                    <a:pt x="210" y="2"/>
                  </a:lnTo>
                  <a:lnTo>
                    <a:pt x="214" y="2"/>
                  </a:lnTo>
                  <a:lnTo>
                    <a:pt x="216" y="4"/>
                  </a:lnTo>
                  <a:lnTo>
                    <a:pt x="220" y="8"/>
                  </a:lnTo>
                  <a:lnTo>
                    <a:pt x="218" y="8"/>
                  </a:lnTo>
                  <a:lnTo>
                    <a:pt x="218" y="10"/>
                  </a:lnTo>
                  <a:lnTo>
                    <a:pt x="216" y="14"/>
                  </a:lnTo>
                  <a:lnTo>
                    <a:pt x="216" y="18"/>
                  </a:lnTo>
                  <a:lnTo>
                    <a:pt x="216" y="24"/>
                  </a:lnTo>
                  <a:lnTo>
                    <a:pt x="214" y="24"/>
                  </a:lnTo>
                  <a:lnTo>
                    <a:pt x="214" y="28"/>
                  </a:lnTo>
                  <a:lnTo>
                    <a:pt x="214" y="30"/>
                  </a:lnTo>
                  <a:lnTo>
                    <a:pt x="212" y="34"/>
                  </a:lnTo>
                  <a:lnTo>
                    <a:pt x="210" y="34"/>
                  </a:lnTo>
                  <a:lnTo>
                    <a:pt x="210" y="36"/>
                  </a:lnTo>
                  <a:lnTo>
                    <a:pt x="210" y="38"/>
                  </a:lnTo>
                  <a:lnTo>
                    <a:pt x="210" y="40"/>
                  </a:lnTo>
                  <a:lnTo>
                    <a:pt x="212" y="44"/>
                  </a:lnTo>
                  <a:lnTo>
                    <a:pt x="212" y="46"/>
                  </a:lnTo>
                  <a:lnTo>
                    <a:pt x="212" y="48"/>
                  </a:lnTo>
                  <a:lnTo>
                    <a:pt x="214" y="50"/>
                  </a:lnTo>
                  <a:lnTo>
                    <a:pt x="214" y="52"/>
                  </a:lnTo>
                  <a:lnTo>
                    <a:pt x="214" y="54"/>
                  </a:lnTo>
                  <a:lnTo>
                    <a:pt x="214" y="56"/>
                  </a:lnTo>
                  <a:lnTo>
                    <a:pt x="216" y="60"/>
                  </a:lnTo>
                  <a:lnTo>
                    <a:pt x="218" y="60"/>
                  </a:lnTo>
                  <a:lnTo>
                    <a:pt x="220" y="62"/>
                  </a:lnTo>
                  <a:lnTo>
                    <a:pt x="220" y="64"/>
                  </a:lnTo>
                  <a:lnTo>
                    <a:pt x="222" y="74"/>
                  </a:lnTo>
                  <a:lnTo>
                    <a:pt x="224" y="88"/>
                  </a:lnTo>
                  <a:lnTo>
                    <a:pt x="228" y="102"/>
                  </a:lnTo>
                  <a:lnTo>
                    <a:pt x="234" y="110"/>
                  </a:lnTo>
                  <a:lnTo>
                    <a:pt x="234" y="112"/>
                  </a:lnTo>
                  <a:lnTo>
                    <a:pt x="234" y="116"/>
                  </a:lnTo>
                  <a:lnTo>
                    <a:pt x="234" y="120"/>
                  </a:lnTo>
                  <a:lnTo>
                    <a:pt x="236" y="126"/>
                  </a:lnTo>
                  <a:lnTo>
                    <a:pt x="236" y="130"/>
                  </a:lnTo>
                  <a:lnTo>
                    <a:pt x="238" y="134"/>
                  </a:lnTo>
                  <a:lnTo>
                    <a:pt x="238" y="138"/>
                  </a:lnTo>
                  <a:lnTo>
                    <a:pt x="238" y="140"/>
                  </a:lnTo>
                  <a:lnTo>
                    <a:pt x="240" y="142"/>
                  </a:lnTo>
                  <a:lnTo>
                    <a:pt x="244" y="144"/>
                  </a:lnTo>
                  <a:lnTo>
                    <a:pt x="244" y="146"/>
                  </a:lnTo>
                  <a:lnTo>
                    <a:pt x="244" y="150"/>
                  </a:lnTo>
                  <a:lnTo>
                    <a:pt x="244" y="154"/>
                  </a:lnTo>
                  <a:lnTo>
                    <a:pt x="246" y="158"/>
                  </a:lnTo>
                  <a:lnTo>
                    <a:pt x="242" y="166"/>
                  </a:lnTo>
                  <a:lnTo>
                    <a:pt x="244" y="168"/>
                  </a:lnTo>
                  <a:lnTo>
                    <a:pt x="246" y="170"/>
                  </a:lnTo>
                  <a:lnTo>
                    <a:pt x="246" y="174"/>
                  </a:lnTo>
                  <a:lnTo>
                    <a:pt x="246" y="176"/>
                  </a:lnTo>
                  <a:lnTo>
                    <a:pt x="246" y="180"/>
                  </a:lnTo>
                  <a:lnTo>
                    <a:pt x="248" y="184"/>
                  </a:lnTo>
                  <a:lnTo>
                    <a:pt x="250" y="186"/>
                  </a:lnTo>
                  <a:lnTo>
                    <a:pt x="260" y="200"/>
                  </a:lnTo>
                  <a:lnTo>
                    <a:pt x="192" y="236"/>
                  </a:lnTo>
                  <a:lnTo>
                    <a:pt x="152" y="246"/>
                  </a:lnTo>
                  <a:lnTo>
                    <a:pt x="148" y="230"/>
                  </a:lnTo>
                  <a:lnTo>
                    <a:pt x="120" y="230"/>
                  </a:lnTo>
                  <a:lnTo>
                    <a:pt x="4" y="144"/>
                  </a:lnTo>
                </a:path>
              </a:pathLst>
            </a:custGeom>
            <a:grpFill/>
            <a:ln w="6350">
              <a:noFill/>
              <a:round/>
              <a:headEnd/>
              <a:tailEnd/>
            </a:ln>
          </p:spPr>
          <p:txBody>
            <a:bodyPr/>
            <a:lstStyle/>
            <a:p>
              <a:pPr>
                <a:defRPr/>
              </a:pPr>
              <a:endParaRPr lang="zh-TW" altLang="en-US"/>
            </a:p>
          </p:txBody>
        </p:sp>
        <p:sp>
          <p:nvSpPr>
            <p:cNvPr id="261" name="Freeform 73"/>
            <p:cNvSpPr>
              <a:spLocks/>
            </p:cNvSpPr>
            <p:nvPr/>
          </p:nvSpPr>
          <p:spPr bwMode="gray">
            <a:xfrm>
              <a:off x="678" y="2468"/>
              <a:ext cx="112" cy="98"/>
            </a:xfrm>
            <a:custGeom>
              <a:avLst/>
              <a:gdLst>
                <a:gd name="T0" fmla="*/ 0 w 112"/>
                <a:gd name="T1" fmla="*/ 90 h 98"/>
                <a:gd name="T2" fmla="*/ 2 w 112"/>
                <a:gd name="T3" fmla="*/ 82 h 98"/>
                <a:gd name="T4" fmla="*/ 6 w 112"/>
                <a:gd name="T5" fmla="*/ 74 h 98"/>
                <a:gd name="T6" fmla="*/ 16 w 112"/>
                <a:gd name="T7" fmla="*/ 68 h 98"/>
                <a:gd name="T8" fmla="*/ 28 w 112"/>
                <a:gd name="T9" fmla="*/ 64 h 98"/>
                <a:gd name="T10" fmla="*/ 32 w 112"/>
                <a:gd name="T11" fmla="*/ 60 h 98"/>
                <a:gd name="T12" fmla="*/ 32 w 112"/>
                <a:gd name="T13" fmla="*/ 56 h 98"/>
                <a:gd name="T14" fmla="*/ 28 w 112"/>
                <a:gd name="T15" fmla="*/ 54 h 98"/>
                <a:gd name="T16" fmla="*/ 24 w 112"/>
                <a:gd name="T17" fmla="*/ 42 h 98"/>
                <a:gd name="T18" fmla="*/ 30 w 112"/>
                <a:gd name="T19" fmla="*/ 32 h 98"/>
                <a:gd name="T20" fmla="*/ 40 w 112"/>
                <a:gd name="T21" fmla="*/ 26 h 98"/>
                <a:gd name="T22" fmla="*/ 46 w 112"/>
                <a:gd name="T23" fmla="*/ 24 h 98"/>
                <a:gd name="T24" fmla="*/ 50 w 112"/>
                <a:gd name="T25" fmla="*/ 16 h 98"/>
                <a:gd name="T26" fmla="*/ 52 w 112"/>
                <a:gd name="T27" fmla="*/ 10 h 98"/>
                <a:gd name="T28" fmla="*/ 56 w 112"/>
                <a:gd name="T29" fmla="*/ 4 h 98"/>
                <a:gd name="T30" fmla="*/ 66 w 112"/>
                <a:gd name="T31" fmla="*/ 0 h 98"/>
                <a:gd name="T32" fmla="*/ 112 w 112"/>
                <a:gd name="T33" fmla="*/ 20 h 98"/>
                <a:gd name="T34" fmla="*/ 88 w 112"/>
                <a:gd name="T35" fmla="*/ 20 h 98"/>
                <a:gd name="T36" fmla="*/ 86 w 112"/>
                <a:gd name="T37" fmla="*/ 18 h 98"/>
                <a:gd name="T38" fmla="*/ 82 w 112"/>
                <a:gd name="T39" fmla="*/ 20 h 98"/>
                <a:gd name="T40" fmla="*/ 82 w 112"/>
                <a:gd name="T41" fmla="*/ 26 h 98"/>
                <a:gd name="T42" fmla="*/ 80 w 112"/>
                <a:gd name="T43" fmla="*/ 38 h 98"/>
                <a:gd name="T44" fmla="*/ 80 w 112"/>
                <a:gd name="T45" fmla="*/ 50 h 98"/>
                <a:gd name="T46" fmla="*/ 80 w 112"/>
                <a:gd name="T47" fmla="*/ 54 h 98"/>
                <a:gd name="T48" fmla="*/ 80 w 112"/>
                <a:gd name="T49" fmla="*/ 56 h 98"/>
                <a:gd name="T50" fmla="*/ 78 w 112"/>
                <a:gd name="T51" fmla="*/ 60 h 98"/>
                <a:gd name="T52" fmla="*/ 76 w 112"/>
                <a:gd name="T53" fmla="*/ 60 h 98"/>
                <a:gd name="T54" fmla="*/ 72 w 112"/>
                <a:gd name="T55" fmla="*/ 60 h 98"/>
                <a:gd name="T56" fmla="*/ 66 w 112"/>
                <a:gd name="T57" fmla="*/ 60 h 98"/>
                <a:gd name="T58" fmla="*/ 62 w 112"/>
                <a:gd name="T59" fmla="*/ 64 h 98"/>
                <a:gd name="T60" fmla="*/ 60 w 112"/>
                <a:gd name="T61" fmla="*/ 74 h 98"/>
                <a:gd name="T62" fmla="*/ 0 w 112"/>
                <a:gd name="T63" fmla="*/ 94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98"/>
                <a:gd name="T98" fmla="*/ 112 w 112"/>
                <a:gd name="T99" fmla="*/ 98 h 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98">
                  <a:moveTo>
                    <a:pt x="0" y="94"/>
                  </a:moveTo>
                  <a:lnTo>
                    <a:pt x="0" y="90"/>
                  </a:lnTo>
                  <a:lnTo>
                    <a:pt x="0" y="86"/>
                  </a:lnTo>
                  <a:lnTo>
                    <a:pt x="2" y="82"/>
                  </a:lnTo>
                  <a:lnTo>
                    <a:pt x="4" y="78"/>
                  </a:lnTo>
                  <a:lnTo>
                    <a:pt x="6" y="74"/>
                  </a:lnTo>
                  <a:lnTo>
                    <a:pt x="10" y="70"/>
                  </a:lnTo>
                  <a:lnTo>
                    <a:pt x="16" y="68"/>
                  </a:lnTo>
                  <a:lnTo>
                    <a:pt x="22" y="66"/>
                  </a:lnTo>
                  <a:lnTo>
                    <a:pt x="28" y="64"/>
                  </a:lnTo>
                  <a:lnTo>
                    <a:pt x="32" y="62"/>
                  </a:lnTo>
                  <a:lnTo>
                    <a:pt x="32" y="60"/>
                  </a:lnTo>
                  <a:lnTo>
                    <a:pt x="32" y="58"/>
                  </a:lnTo>
                  <a:lnTo>
                    <a:pt x="32" y="56"/>
                  </a:lnTo>
                  <a:lnTo>
                    <a:pt x="30" y="54"/>
                  </a:lnTo>
                  <a:lnTo>
                    <a:pt x="28" y="54"/>
                  </a:lnTo>
                  <a:lnTo>
                    <a:pt x="24" y="42"/>
                  </a:lnTo>
                  <a:lnTo>
                    <a:pt x="28" y="36"/>
                  </a:lnTo>
                  <a:lnTo>
                    <a:pt x="30" y="32"/>
                  </a:lnTo>
                  <a:lnTo>
                    <a:pt x="36" y="28"/>
                  </a:lnTo>
                  <a:lnTo>
                    <a:pt x="40" y="26"/>
                  </a:lnTo>
                  <a:lnTo>
                    <a:pt x="44" y="24"/>
                  </a:lnTo>
                  <a:lnTo>
                    <a:pt x="46" y="24"/>
                  </a:lnTo>
                  <a:lnTo>
                    <a:pt x="48" y="24"/>
                  </a:lnTo>
                  <a:lnTo>
                    <a:pt x="50" y="16"/>
                  </a:lnTo>
                  <a:lnTo>
                    <a:pt x="52" y="12"/>
                  </a:lnTo>
                  <a:lnTo>
                    <a:pt x="52" y="10"/>
                  </a:lnTo>
                  <a:lnTo>
                    <a:pt x="54" y="10"/>
                  </a:lnTo>
                  <a:lnTo>
                    <a:pt x="56" y="4"/>
                  </a:lnTo>
                  <a:lnTo>
                    <a:pt x="60" y="0"/>
                  </a:lnTo>
                  <a:lnTo>
                    <a:pt x="66" y="0"/>
                  </a:lnTo>
                  <a:lnTo>
                    <a:pt x="112" y="6"/>
                  </a:lnTo>
                  <a:lnTo>
                    <a:pt x="112" y="20"/>
                  </a:lnTo>
                  <a:lnTo>
                    <a:pt x="88" y="20"/>
                  </a:lnTo>
                  <a:lnTo>
                    <a:pt x="86" y="18"/>
                  </a:lnTo>
                  <a:lnTo>
                    <a:pt x="84" y="18"/>
                  </a:lnTo>
                  <a:lnTo>
                    <a:pt x="82" y="20"/>
                  </a:lnTo>
                  <a:lnTo>
                    <a:pt x="82" y="22"/>
                  </a:lnTo>
                  <a:lnTo>
                    <a:pt x="82" y="26"/>
                  </a:lnTo>
                  <a:lnTo>
                    <a:pt x="82" y="30"/>
                  </a:lnTo>
                  <a:lnTo>
                    <a:pt x="80" y="38"/>
                  </a:lnTo>
                  <a:lnTo>
                    <a:pt x="80" y="44"/>
                  </a:lnTo>
                  <a:lnTo>
                    <a:pt x="80" y="50"/>
                  </a:lnTo>
                  <a:lnTo>
                    <a:pt x="80" y="54"/>
                  </a:lnTo>
                  <a:lnTo>
                    <a:pt x="80" y="56"/>
                  </a:lnTo>
                  <a:lnTo>
                    <a:pt x="80" y="58"/>
                  </a:lnTo>
                  <a:lnTo>
                    <a:pt x="78" y="60"/>
                  </a:lnTo>
                  <a:lnTo>
                    <a:pt x="76" y="60"/>
                  </a:lnTo>
                  <a:lnTo>
                    <a:pt x="74" y="60"/>
                  </a:lnTo>
                  <a:lnTo>
                    <a:pt x="72" y="60"/>
                  </a:lnTo>
                  <a:lnTo>
                    <a:pt x="70" y="60"/>
                  </a:lnTo>
                  <a:lnTo>
                    <a:pt x="66" y="60"/>
                  </a:lnTo>
                  <a:lnTo>
                    <a:pt x="64" y="62"/>
                  </a:lnTo>
                  <a:lnTo>
                    <a:pt x="62" y="64"/>
                  </a:lnTo>
                  <a:lnTo>
                    <a:pt x="60" y="68"/>
                  </a:lnTo>
                  <a:lnTo>
                    <a:pt x="60" y="74"/>
                  </a:lnTo>
                  <a:lnTo>
                    <a:pt x="58" y="98"/>
                  </a:lnTo>
                  <a:lnTo>
                    <a:pt x="0" y="94"/>
                  </a:lnTo>
                </a:path>
              </a:pathLst>
            </a:custGeom>
            <a:grpFill/>
            <a:ln w="6350">
              <a:noFill/>
              <a:round/>
              <a:headEnd/>
              <a:tailEnd/>
            </a:ln>
          </p:spPr>
          <p:txBody>
            <a:bodyPr/>
            <a:lstStyle/>
            <a:p>
              <a:pPr>
                <a:defRPr/>
              </a:pPr>
              <a:endParaRPr lang="zh-TW" altLang="en-US"/>
            </a:p>
          </p:txBody>
        </p:sp>
        <p:sp>
          <p:nvSpPr>
            <p:cNvPr id="262" name="Freeform 74"/>
            <p:cNvSpPr>
              <a:spLocks/>
            </p:cNvSpPr>
            <p:nvPr/>
          </p:nvSpPr>
          <p:spPr bwMode="gray">
            <a:xfrm>
              <a:off x="672" y="2474"/>
              <a:ext cx="158" cy="182"/>
            </a:xfrm>
            <a:custGeom>
              <a:avLst/>
              <a:gdLst>
                <a:gd name="T0" fmla="*/ 4 w 158"/>
                <a:gd name="T1" fmla="*/ 158 h 182"/>
                <a:gd name="T2" fmla="*/ 10 w 158"/>
                <a:gd name="T3" fmla="*/ 150 h 182"/>
                <a:gd name="T4" fmla="*/ 14 w 158"/>
                <a:gd name="T5" fmla="*/ 146 h 182"/>
                <a:gd name="T6" fmla="*/ 18 w 158"/>
                <a:gd name="T7" fmla="*/ 142 h 182"/>
                <a:gd name="T8" fmla="*/ 18 w 158"/>
                <a:gd name="T9" fmla="*/ 132 h 182"/>
                <a:gd name="T10" fmla="*/ 14 w 158"/>
                <a:gd name="T11" fmla="*/ 124 h 182"/>
                <a:gd name="T12" fmla="*/ 12 w 158"/>
                <a:gd name="T13" fmla="*/ 120 h 182"/>
                <a:gd name="T14" fmla="*/ 16 w 158"/>
                <a:gd name="T15" fmla="*/ 96 h 182"/>
                <a:gd name="T16" fmla="*/ 14 w 158"/>
                <a:gd name="T17" fmla="*/ 88 h 182"/>
                <a:gd name="T18" fmla="*/ 66 w 158"/>
                <a:gd name="T19" fmla="*/ 68 h 182"/>
                <a:gd name="T20" fmla="*/ 68 w 158"/>
                <a:gd name="T21" fmla="*/ 58 h 182"/>
                <a:gd name="T22" fmla="*/ 72 w 158"/>
                <a:gd name="T23" fmla="*/ 54 h 182"/>
                <a:gd name="T24" fmla="*/ 78 w 158"/>
                <a:gd name="T25" fmla="*/ 54 h 182"/>
                <a:gd name="T26" fmla="*/ 82 w 158"/>
                <a:gd name="T27" fmla="*/ 54 h 182"/>
                <a:gd name="T28" fmla="*/ 84 w 158"/>
                <a:gd name="T29" fmla="*/ 54 h 182"/>
                <a:gd name="T30" fmla="*/ 86 w 158"/>
                <a:gd name="T31" fmla="*/ 50 h 182"/>
                <a:gd name="T32" fmla="*/ 86 w 158"/>
                <a:gd name="T33" fmla="*/ 48 h 182"/>
                <a:gd name="T34" fmla="*/ 86 w 158"/>
                <a:gd name="T35" fmla="*/ 44 h 182"/>
                <a:gd name="T36" fmla="*/ 86 w 158"/>
                <a:gd name="T37" fmla="*/ 32 h 182"/>
                <a:gd name="T38" fmla="*/ 88 w 158"/>
                <a:gd name="T39" fmla="*/ 20 h 182"/>
                <a:gd name="T40" fmla="*/ 88 w 158"/>
                <a:gd name="T41" fmla="*/ 14 h 182"/>
                <a:gd name="T42" fmla="*/ 92 w 158"/>
                <a:gd name="T43" fmla="*/ 12 h 182"/>
                <a:gd name="T44" fmla="*/ 94 w 158"/>
                <a:gd name="T45" fmla="*/ 14 h 182"/>
                <a:gd name="T46" fmla="*/ 118 w 158"/>
                <a:gd name="T47" fmla="*/ 14 h 182"/>
                <a:gd name="T48" fmla="*/ 118 w 158"/>
                <a:gd name="T49" fmla="*/ 0 h 182"/>
                <a:gd name="T50" fmla="*/ 138 w 158"/>
                <a:gd name="T51" fmla="*/ 28 h 182"/>
                <a:gd name="T52" fmla="*/ 138 w 158"/>
                <a:gd name="T53" fmla="*/ 28 h 182"/>
                <a:gd name="T54" fmla="*/ 136 w 158"/>
                <a:gd name="T55" fmla="*/ 30 h 182"/>
                <a:gd name="T56" fmla="*/ 142 w 158"/>
                <a:gd name="T57" fmla="*/ 142 h 182"/>
                <a:gd name="T58" fmla="*/ 144 w 158"/>
                <a:gd name="T59" fmla="*/ 146 h 182"/>
                <a:gd name="T60" fmla="*/ 146 w 158"/>
                <a:gd name="T61" fmla="*/ 152 h 182"/>
                <a:gd name="T62" fmla="*/ 140 w 158"/>
                <a:gd name="T63" fmla="*/ 164 h 182"/>
                <a:gd name="T64" fmla="*/ 88 w 158"/>
                <a:gd name="T65" fmla="*/ 158 h 182"/>
                <a:gd name="T66" fmla="*/ 84 w 158"/>
                <a:gd name="T67" fmla="*/ 162 h 182"/>
                <a:gd name="T68" fmla="*/ 82 w 158"/>
                <a:gd name="T69" fmla="*/ 162 h 182"/>
                <a:gd name="T70" fmla="*/ 80 w 158"/>
                <a:gd name="T71" fmla="*/ 160 h 182"/>
                <a:gd name="T72" fmla="*/ 76 w 158"/>
                <a:gd name="T73" fmla="*/ 162 h 182"/>
                <a:gd name="T74" fmla="*/ 76 w 158"/>
                <a:gd name="T75" fmla="*/ 166 h 182"/>
                <a:gd name="T76" fmla="*/ 76 w 158"/>
                <a:gd name="T77" fmla="*/ 170 h 182"/>
                <a:gd name="T78" fmla="*/ 72 w 158"/>
                <a:gd name="T79" fmla="*/ 172 h 182"/>
                <a:gd name="T80" fmla="*/ 70 w 158"/>
                <a:gd name="T81" fmla="*/ 176 h 182"/>
                <a:gd name="T82" fmla="*/ 66 w 158"/>
                <a:gd name="T83" fmla="*/ 182 h 182"/>
                <a:gd name="T84" fmla="*/ 62 w 158"/>
                <a:gd name="T85" fmla="*/ 182 h 182"/>
                <a:gd name="T86" fmla="*/ 60 w 158"/>
                <a:gd name="T87" fmla="*/ 178 h 182"/>
                <a:gd name="T88" fmla="*/ 54 w 158"/>
                <a:gd name="T89" fmla="*/ 178 h 182"/>
                <a:gd name="T90" fmla="*/ 46 w 158"/>
                <a:gd name="T91" fmla="*/ 172 h 182"/>
                <a:gd name="T92" fmla="*/ 42 w 158"/>
                <a:gd name="T93" fmla="*/ 166 h 182"/>
                <a:gd name="T94" fmla="*/ 36 w 158"/>
                <a:gd name="T95" fmla="*/ 160 h 182"/>
                <a:gd name="T96" fmla="*/ 26 w 158"/>
                <a:gd name="T97" fmla="*/ 156 h 182"/>
                <a:gd name="T98" fmla="*/ 0 w 158"/>
                <a:gd name="T99" fmla="*/ 164 h 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8"/>
                <a:gd name="T151" fmla="*/ 0 h 182"/>
                <a:gd name="T152" fmla="*/ 158 w 158"/>
                <a:gd name="T153" fmla="*/ 182 h 1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8" h="182">
                  <a:moveTo>
                    <a:pt x="0" y="164"/>
                  </a:moveTo>
                  <a:lnTo>
                    <a:pt x="4" y="158"/>
                  </a:lnTo>
                  <a:lnTo>
                    <a:pt x="6" y="154"/>
                  </a:lnTo>
                  <a:lnTo>
                    <a:pt x="10" y="150"/>
                  </a:lnTo>
                  <a:lnTo>
                    <a:pt x="12" y="148"/>
                  </a:lnTo>
                  <a:lnTo>
                    <a:pt x="14" y="146"/>
                  </a:lnTo>
                  <a:lnTo>
                    <a:pt x="16" y="146"/>
                  </a:lnTo>
                  <a:lnTo>
                    <a:pt x="18" y="142"/>
                  </a:lnTo>
                  <a:lnTo>
                    <a:pt x="18" y="138"/>
                  </a:lnTo>
                  <a:lnTo>
                    <a:pt x="18" y="132"/>
                  </a:lnTo>
                  <a:lnTo>
                    <a:pt x="16" y="128"/>
                  </a:lnTo>
                  <a:lnTo>
                    <a:pt x="14" y="124"/>
                  </a:lnTo>
                  <a:lnTo>
                    <a:pt x="12" y="122"/>
                  </a:lnTo>
                  <a:lnTo>
                    <a:pt x="12" y="120"/>
                  </a:lnTo>
                  <a:lnTo>
                    <a:pt x="6" y="110"/>
                  </a:lnTo>
                  <a:lnTo>
                    <a:pt x="16" y="96"/>
                  </a:lnTo>
                  <a:lnTo>
                    <a:pt x="6" y="88"/>
                  </a:lnTo>
                  <a:lnTo>
                    <a:pt x="14" y="88"/>
                  </a:lnTo>
                  <a:lnTo>
                    <a:pt x="64" y="92"/>
                  </a:lnTo>
                  <a:lnTo>
                    <a:pt x="66" y="68"/>
                  </a:lnTo>
                  <a:lnTo>
                    <a:pt x="66" y="62"/>
                  </a:lnTo>
                  <a:lnTo>
                    <a:pt x="68" y="58"/>
                  </a:lnTo>
                  <a:lnTo>
                    <a:pt x="70" y="56"/>
                  </a:lnTo>
                  <a:lnTo>
                    <a:pt x="72" y="54"/>
                  </a:lnTo>
                  <a:lnTo>
                    <a:pt x="76" y="54"/>
                  </a:lnTo>
                  <a:lnTo>
                    <a:pt x="78" y="54"/>
                  </a:lnTo>
                  <a:lnTo>
                    <a:pt x="80" y="54"/>
                  </a:lnTo>
                  <a:lnTo>
                    <a:pt x="82" y="54"/>
                  </a:lnTo>
                  <a:lnTo>
                    <a:pt x="84" y="54"/>
                  </a:lnTo>
                  <a:lnTo>
                    <a:pt x="86" y="52"/>
                  </a:lnTo>
                  <a:lnTo>
                    <a:pt x="86" y="50"/>
                  </a:lnTo>
                  <a:lnTo>
                    <a:pt x="86" y="48"/>
                  </a:lnTo>
                  <a:lnTo>
                    <a:pt x="86" y="44"/>
                  </a:lnTo>
                  <a:lnTo>
                    <a:pt x="86" y="38"/>
                  </a:lnTo>
                  <a:lnTo>
                    <a:pt x="86" y="32"/>
                  </a:lnTo>
                  <a:lnTo>
                    <a:pt x="88" y="24"/>
                  </a:lnTo>
                  <a:lnTo>
                    <a:pt x="88" y="20"/>
                  </a:lnTo>
                  <a:lnTo>
                    <a:pt x="88" y="16"/>
                  </a:lnTo>
                  <a:lnTo>
                    <a:pt x="88" y="14"/>
                  </a:lnTo>
                  <a:lnTo>
                    <a:pt x="90" y="12"/>
                  </a:lnTo>
                  <a:lnTo>
                    <a:pt x="92" y="12"/>
                  </a:lnTo>
                  <a:lnTo>
                    <a:pt x="94" y="14"/>
                  </a:lnTo>
                  <a:lnTo>
                    <a:pt x="118" y="14"/>
                  </a:lnTo>
                  <a:lnTo>
                    <a:pt x="118" y="4"/>
                  </a:lnTo>
                  <a:lnTo>
                    <a:pt x="118" y="0"/>
                  </a:lnTo>
                  <a:lnTo>
                    <a:pt x="158" y="28"/>
                  </a:lnTo>
                  <a:lnTo>
                    <a:pt x="138" y="28"/>
                  </a:lnTo>
                  <a:lnTo>
                    <a:pt x="136" y="28"/>
                  </a:lnTo>
                  <a:lnTo>
                    <a:pt x="136" y="30"/>
                  </a:lnTo>
                  <a:lnTo>
                    <a:pt x="136" y="32"/>
                  </a:lnTo>
                  <a:lnTo>
                    <a:pt x="142" y="142"/>
                  </a:lnTo>
                  <a:lnTo>
                    <a:pt x="144" y="146"/>
                  </a:lnTo>
                  <a:lnTo>
                    <a:pt x="144" y="148"/>
                  </a:lnTo>
                  <a:lnTo>
                    <a:pt x="146" y="152"/>
                  </a:lnTo>
                  <a:lnTo>
                    <a:pt x="146" y="156"/>
                  </a:lnTo>
                  <a:lnTo>
                    <a:pt x="140" y="164"/>
                  </a:lnTo>
                  <a:lnTo>
                    <a:pt x="88" y="158"/>
                  </a:lnTo>
                  <a:lnTo>
                    <a:pt x="86" y="160"/>
                  </a:lnTo>
                  <a:lnTo>
                    <a:pt x="84" y="162"/>
                  </a:lnTo>
                  <a:lnTo>
                    <a:pt x="82" y="162"/>
                  </a:lnTo>
                  <a:lnTo>
                    <a:pt x="80" y="160"/>
                  </a:lnTo>
                  <a:lnTo>
                    <a:pt x="78" y="160"/>
                  </a:lnTo>
                  <a:lnTo>
                    <a:pt x="76" y="162"/>
                  </a:lnTo>
                  <a:lnTo>
                    <a:pt x="76" y="166"/>
                  </a:lnTo>
                  <a:lnTo>
                    <a:pt x="76" y="168"/>
                  </a:lnTo>
                  <a:lnTo>
                    <a:pt x="76" y="170"/>
                  </a:lnTo>
                  <a:lnTo>
                    <a:pt x="74" y="172"/>
                  </a:lnTo>
                  <a:lnTo>
                    <a:pt x="72" y="172"/>
                  </a:lnTo>
                  <a:lnTo>
                    <a:pt x="72" y="174"/>
                  </a:lnTo>
                  <a:lnTo>
                    <a:pt x="70" y="176"/>
                  </a:lnTo>
                  <a:lnTo>
                    <a:pt x="68" y="178"/>
                  </a:lnTo>
                  <a:lnTo>
                    <a:pt x="66" y="182"/>
                  </a:lnTo>
                  <a:lnTo>
                    <a:pt x="64" y="182"/>
                  </a:lnTo>
                  <a:lnTo>
                    <a:pt x="62" y="182"/>
                  </a:lnTo>
                  <a:lnTo>
                    <a:pt x="62" y="180"/>
                  </a:lnTo>
                  <a:lnTo>
                    <a:pt x="60" y="178"/>
                  </a:lnTo>
                  <a:lnTo>
                    <a:pt x="56" y="178"/>
                  </a:lnTo>
                  <a:lnTo>
                    <a:pt x="54" y="178"/>
                  </a:lnTo>
                  <a:lnTo>
                    <a:pt x="50" y="176"/>
                  </a:lnTo>
                  <a:lnTo>
                    <a:pt x="46" y="172"/>
                  </a:lnTo>
                  <a:lnTo>
                    <a:pt x="44" y="166"/>
                  </a:lnTo>
                  <a:lnTo>
                    <a:pt x="42" y="166"/>
                  </a:lnTo>
                  <a:lnTo>
                    <a:pt x="40" y="162"/>
                  </a:lnTo>
                  <a:lnTo>
                    <a:pt x="36" y="160"/>
                  </a:lnTo>
                  <a:lnTo>
                    <a:pt x="32" y="158"/>
                  </a:lnTo>
                  <a:lnTo>
                    <a:pt x="26" y="156"/>
                  </a:lnTo>
                  <a:lnTo>
                    <a:pt x="20" y="156"/>
                  </a:lnTo>
                  <a:lnTo>
                    <a:pt x="0" y="164"/>
                  </a:lnTo>
                </a:path>
              </a:pathLst>
            </a:custGeom>
            <a:grpFill/>
            <a:ln w="6350">
              <a:noFill/>
              <a:round/>
              <a:headEnd/>
              <a:tailEnd/>
            </a:ln>
          </p:spPr>
          <p:txBody>
            <a:bodyPr/>
            <a:lstStyle/>
            <a:p>
              <a:pPr>
                <a:defRPr/>
              </a:pPr>
              <a:endParaRPr lang="zh-TW" altLang="en-US"/>
            </a:p>
          </p:txBody>
        </p:sp>
        <p:sp>
          <p:nvSpPr>
            <p:cNvPr id="263" name="Freeform 75"/>
            <p:cNvSpPr>
              <a:spLocks/>
            </p:cNvSpPr>
            <p:nvPr/>
          </p:nvSpPr>
          <p:spPr bwMode="gray">
            <a:xfrm>
              <a:off x="686" y="2672"/>
              <a:ext cx="40" cy="28"/>
            </a:xfrm>
            <a:custGeom>
              <a:avLst/>
              <a:gdLst>
                <a:gd name="T0" fmla="*/ 24 w 40"/>
                <a:gd name="T1" fmla="*/ 0 h 28"/>
                <a:gd name="T2" fmla="*/ 24 w 40"/>
                <a:gd name="T3" fmla="*/ 0 h 28"/>
                <a:gd name="T4" fmla="*/ 22 w 40"/>
                <a:gd name="T5" fmla="*/ 0 h 28"/>
                <a:gd name="T6" fmla="*/ 20 w 40"/>
                <a:gd name="T7" fmla="*/ 0 h 28"/>
                <a:gd name="T8" fmla="*/ 18 w 40"/>
                <a:gd name="T9" fmla="*/ 2 h 28"/>
                <a:gd name="T10" fmla="*/ 14 w 40"/>
                <a:gd name="T11" fmla="*/ 2 h 28"/>
                <a:gd name="T12" fmla="*/ 8 w 40"/>
                <a:gd name="T13" fmla="*/ 4 h 28"/>
                <a:gd name="T14" fmla="*/ 0 w 40"/>
                <a:gd name="T15" fmla="*/ 8 h 28"/>
                <a:gd name="T16" fmla="*/ 0 w 40"/>
                <a:gd name="T17" fmla="*/ 8 h 28"/>
                <a:gd name="T18" fmla="*/ 2 w 40"/>
                <a:gd name="T19" fmla="*/ 12 h 28"/>
                <a:gd name="T20" fmla="*/ 6 w 40"/>
                <a:gd name="T21" fmla="*/ 16 h 28"/>
                <a:gd name="T22" fmla="*/ 10 w 40"/>
                <a:gd name="T23" fmla="*/ 22 h 28"/>
                <a:gd name="T24" fmla="*/ 16 w 40"/>
                <a:gd name="T25" fmla="*/ 28 h 28"/>
                <a:gd name="T26" fmla="*/ 18 w 40"/>
                <a:gd name="T27" fmla="*/ 28 h 28"/>
                <a:gd name="T28" fmla="*/ 20 w 40"/>
                <a:gd name="T29" fmla="*/ 26 h 28"/>
                <a:gd name="T30" fmla="*/ 24 w 40"/>
                <a:gd name="T31" fmla="*/ 26 h 28"/>
                <a:gd name="T32" fmla="*/ 28 w 40"/>
                <a:gd name="T33" fmla="*/ 24 h 28"/>
                <a:gd name="T34" fmla="*/ 32 w 40"/>
                <a:gd name="T35" fmla="*/ 22 h 28"/>
                <a:gd name="T36" fmla="*/ 36 w 40"/>
                <a:gd name="T37" fmla="*/ 22 h 28"/>
                <a:gd name="T38" fmla="*/ 38 w 40"/>
                <a:gd name="T39" fmla="*/ 20 h 28"/>
                <a:gd name="T40" fmla="*/ 38 w 40"/>
                <a:gd name="T41" fmla="*/ 16 h 28"/>
                <a:gd name="T42" fmla="*/ 40 w 40"/>
                <a:gd name="T43" fmla="*/ 16 h 28"/>
                <a:gd name="T44" fmla="*/ 38 w 40"/>
                <a:gd name="T45" fmla="*/ 8 h 28"/>
                <a:gd name="T46" fmla="*/ 38 w 40"/>
                <a:gd name="T47" fmla="*/ 2 h 28"/>
                <a:gd name="T48" fmla="*/ 24 w 40"/>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28"/>
                <a:gd name="T77" fmla="*/ 40 w 40"/>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28">
                  <a:moveTo>
                    <a:pt x="24" y="0"/>
                  </a:moveTo>
                  <a:lnTo>
                    <a:pt x="24" y="0"/>
                  </a:lnTo>
                  <a:lnTo>
                    <a:pt x="22" y="0"/>
                  </a:lnTo>
                  <a:lnTo>
                    <a:pt x="20" y="0"/>
                  </a:lnTo>
                  <a:lnTo>
                    <a:pt x="18" y="2"/>
                  </a:lnTo>
                  <a:lnTo>
                    <a:pt x="14" y="2"/>
                  </a:lnTo>
                  <a:lnTo>
                    <a:pt x="8" y="4"/>
                  </a:lnTo>
                  <a:lnTo>
                    <a:pt x="0" y="8"/>
                  </a:lnTo>
                  <a:lnTo>
                    <a:pt x="2" y="12"/>
                  </a:lnTo>
                  <a:lnTo>
                    <a:pt x="6" y="16"/>
                  </a:lnTo>
                  <a:lnTo>
                    <a:pt x="10" y="22"/>
                  </a:lnTo>
                  <a:lnTo>
                    <a:pt x="16" y="28"/>
                  </a:lnTo>
                  <a:lnTo>
                    <a:pt x="18" y="28"/>
                  </a:lnTo>
                  <a:lnTo>
                    <a:pt x="20" y="26"/>
                  </a:lnTo>
                  <a:lnTo>
                    <a:pt x="24" y="26"/>
                  </a:lnTo>
                  <a:lnTo>
                    <a:pt x="28" y="24"/>
                  </a:lnTo>
                  <a:lnTo>
                    <a:pt x="32" y="22"/>
                  </a:lnTo>
                  <a:lnTo>
                    <a:pt x="36" y="22"/>
                  </a:lnTo>
                  <a:lnTo>
                    <a:pt x="38" y="20"/>
                  </a:lnTo>
                  <a:lnTo>
                    <a:pt x="38" y="16"/>
                  </a:lnTo>
                  <a:lnTo>
                    <a:pt x="40" y="16"/>
                  </a:lnTo>
                  <a:lnTo>
                    <a:pt x="38" y="8"/>
                  </a:lnTo>
                  <a:lnTo>
                    <a:pt x="38" y="2"/>
                  </a:lnTo>
                  <a:lnTo>
                    <a:pt x="24" y="0"/>
                  </a:lnTo>
                </a:path>
              </a:pathLst>
            </a:custGeom>
            <a:grpFill/>
            <a:ln w="6350">
              <a:noFill/>
              <a:round/>
              <a:headEnd/>
              <a:tailEnd/>
            </a:ln>
          </p:spPr>
          <p:txBody>
            <a:bodyPr/>
            <a:lstStyle/>
            <a:p>
              <a:pPr>
                <a:defRPr/>
              </a:pPr>
              <a:endParaRPr lang="zh-TW" altLang="en-US"/>
            </a:p>
          </p:txBody>
        </p:sp>
        <p:sp>
          <p:nvSpPr>
            <p:cNvPr id="264" name="Freeform 76"/>
            <p:cNvSpPr>
              <a:spLocks/>
            </p:cNvSpPr>
            <p:nvPr/>
          </p:nvSpPr>
          <p:spPr bwMode="gray">
            <a:xfrm>
              <a:off x="672" y="2630"/>
              <a:ext cx="66" cy="50"/>
            </a:xfrm>
            <a:custGeom>
              <a:avLst/>
              <a:gdLst>
                <a:gd name="T0" fmla="*/ 2 w 66"/>
                <a:gd name="T1" fmla="*/ 30 h 50"/>
                <a:gd name="T2" fmla="*/ 2 w 66"/>
                <a:gd name="T3" fmla="*/ 22 h 50"/>
                <a:gd name="T4" fmla="*/ 0 w 66"/>
                <a:gd name="T5" fmla="*/ 16 h 50"/>
                <a:gd name="T6" fmla="*/ 0 w 66"/>
                <a:gd name="T7" fmla="*/ 10 h 50"/>
                <a:gd name="T8" fmla="*/ 0 w 66"/>
                <a:gd name="T9" fmla="*/ 6 h 50"/>
                <a:gd name="T10" fmla="*/ 2 w 66"/>
                <a:gd name="T11" fmla="*/ 6 h 50"/>
                <a:gd name="T12" fmla="*/ 2 w 66"/>
                <a:gd name="T13" fmla="*/ 6 h 50"/>
                <a:gd name="T14" fmla="*/ 2 w 66"/>
                <a:gd name="T15" fmla="*/ 6 h 50"/>
                <a:gd name="T16" fmla="*/ 20 w 66"/>
                <a:gd name="T17" fmla="*/ 0 h 50"/>
                <a:gd name="T18" fmla="*/ 26 w 66"/>
                <a:gd name="T19" fmla="*/ 0 h 50"/>
                <a:gd name="T20" fmla="*/ 32 w 66"/>
                <a:gd name="T21" fmla="*/ 2 h 50"/>
                <a:gd name="T22" fmla="*/ 38 w 66"/>
                <a:gd name="T23" fmla="*/ 4 h 50"/>
                <a:gd name="T24" fmla="*/ 40 w 66"/>
                <a:gd name="T25" fmla="*/ 8 h 50"/>
                <a:gd name="T26" fmla="*/ 42 w 66"/>
                <a:gd name="T27" fmla="*/ 10 h 50"/>
                <a:gd name="T28" fmla="*/ 44 w 66"/>
                <a:gd name="T29" fmla="*/ 10 h 50"/>
                <a:gd name="T30" fmla="*/ 46 w 66"/>
                <a:gd name="T31" fmla="*/ 14 h 50"/>
                <a:gd name="T32" fmla="*/ 48 w 66"/>
                <a:gd name="T33" fmla="*/ 18 h 50"/>
                <a:gd name="T34" fmla="*/ 50 w 66"/>
                <a:gd name="T35" fmla="*/ 20 h 50"/>
                <a:gd name="T36" fmla="*/ 50 w 66"/>
                <a:gd name="T37" fmla="*/ 20 h 50"/>
                <a:gd name="T38" fmla="*/ 50 w 66"/>
                <a:gd name="T39" fmla="*/ 20 h 50"/>
                <a:gd name="T40" fmla="*/ 56 w 66"/>
                <a:gd name="T41" fmla="*/ 22 h 50"/>
                <a:gd name="T42" fmla="*/ 60 w 66"/>
                <a:gd name="T43" fmla="*/ 24 h 50"/>
                <a:gd name="T44" fmla="*/ 62 w 66"/>
                <a:gd name="T45" fmla="*/ 26 h 50"/>
                <a:gd name="T46" fmla="*/ 64 w 66"/>
                <a:gd name="T47" fmla="*/ 26 h 50"/>
                <a:gd name="T48" fmla="*/ 64 w 66"/>
                <a:gd name="T49" fmla="*/ 26 h 50"/>
                <a:gd name="T50" fmla="*/ 64 w 66"/>
                <a:gd name="T51" fmla="*/ 30 h 50"/>
                <a:gd name="T52" fmla="*/ 64 w 66"/>
                <a:gd name="T53" fmla="*/ 32 h 50"/>
                <a:gd name="T54" fmla="*/ 64 w 66"/>
                <a:gd name="T55" fmla="*/ 36 h 50"/>
                <a:gd name="T56" fmla="*/ 66 w 66"/>
                <a:gd name="T57" fmla="*/ 42 h 50"/>
                <a:gd name="T58" fmla="*/ 66 w 66"/>
                <a:gd name="T59" fmla="*/ 44 h 50"/>
                <a:gd name="T60" fmla="*/ 66 w 66"/>
                <a:gd name="T61" fmla="*/ 44 h 50"/>
                <a:gd name="T62" fmla="*/ 58 w 66"/>
                <a:gd name="T63" fmla="*/ 44 h 50"/>
                <a:gd name="T64" fmla="*/ 50 w 66"/>
                <a:gd name="T65" fmla="*/ 44 h 50"/>
                <a:gd name="T66" fmla="*/ 44 w 66"/>
                <a:gd name="T67" fmla="*/ 44 h 50"/>
                <a:gd name="T68" fmla="*/ 40 w 66"/>
                <a:gd name="T69" fmla="*/ 44 h 50"/>
                <a:gd name="T70" fmla="*/ 38 w 66"/>
                <a:gd name="T71" fmla="*/ 42 h 50"/>
                <a:gd name="T72" fmla="*/ 34 w 66"/>
                <a:gd name="T73" fmla="*/ 42 h 50"/>
                <a:gd name="T74" fmla="*/ 30 w 66"/>
                <a:gd name="T75" fmla="*/ 44 h 50"/>
                <a:gd name="T76" fmla="*/ 26 w 66"/>
                <a:gd name="T77" fmla="*/ 44 h 50"/>
                <a:gd name="T78" fmla="*/ 22 w 66"/>
                <a:gd name="T79" fmla="*/ 46 h 50"/>
                <a:gd name="T80" fmla="*/ 18 w 66"/>
                <a:gd name="T81" fmla="*/ 48 h 50"/>
                <a:gd name="T82" fmla="*/ 16 w 66"/>
                <a:gd name="T83" fmla="*/ 48 h 50"/>
                <a:gd name="T84" fmla="*/ 14 w 66"/>
                <a:gd name="T85" fmla="*/ 50 h 50"/>
                <a:gd name="T86" fmla="*/ 12 w 66"/>
                <a:gd name="T87" fmla="*/ 46 h 50"/>
                <a:gd name="T88" fmla="*/ 10 w 66"/>
                <a:gd name="T89" fmla="*/ 44 h 50"/>
                <a:gd name="T90" fmla="*/ 8 w 66"/>
                <a:gd name="T91" fmla="*/ 42 h 50"/>
                <a:gd name="T92" fmla="*/ 6 w 66"/>
                <a:gd name="T93" fmla="*/ 40 h 50"/>
                <a:gd name="T94" fmla="*/ 4 w 66"/>
                <a:gd name="T95" fmla="*/ 36 h 50"/>
                <a:gd name="T96" fmla="*/ 2 w 66"/>
                <a:gd name="T97" fmla="*/ 30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
                <a:gd name="T148" fmla="*/ 0 h 50"/>
                <a:gd name="T149" fmla="*/ 66 w 66"/>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 h="50">
                  <a:moveTo>
                    <a:pt x="2" y="30"/>
                  </a:moveTo>
                  <a:lnTo>
                    <a:pt x="2" y="22"/>
                  </a:lnTo>
                  <a:lnTo>
                    <a:pt x="0" y="16"/>
                  </a:lnTo>
                  <a:lnTo>
                    <a:pt x="0" y="10"/>
                  </a:lnTo>
                  <a:lnTo>
                    <a:pt x="0" y="6"/>
                  </a:lnTo>
                  <a:lnTo>
                    <a:pt x="2" y="6"/>
                  </a:lnTo>
                  <a:lnTo>
                    <a:pt x="20" y="0"/>
                  </a:lnTo>
                  <a:lnTo>
                    <a:pt x="26" y="0"/>
                  </a:lnTo>
                  <a:lnTo>
                    <a:pt x="32" y="2"/>
                  </a:lnTo>
                  <a:lnTo>
                    <a:pt x="38" y="4"/>
                  </a:lnTo>
                  <a:lnTo>
                    <a:pt x="40" y="8"/>
                  </a:lnTo>
                  <a:lnTo>
                    <a:pt x="42" y="10"/>
                  </a:lnTo>
                  <a:lnTo>
                    <a:pt x="44" y="10"/>
                  </a:lnTo>
                  <a:lnTo>
                    <a:pt x="46" y="14"/>
                  </a:lnTo>
                  <a:lnTo>
                    <a:pt x="48" y="18"/>
                  </a:lnTo>
                  <a:lnTo>
                    <a:pt x="50" y="20"/>
                  </a:lnTo>
                  <a:lnTo>
                    <a:pt x="56" y="22"/>
                  </a:lnTo>
                  <a:lnTo>
                    <a:pt x="60" y="24"/>
                  </a:lnTo>
                  <a:lnTo>
                    <a:pt x="62" y="26"/>
                  </a:lnTo>
                  <a:lnTo>
                    <a:pt x="64" y="26"/>
                  </a:lnTo>
                  <a:lnTo>
                    <a:pt x="64" y="30"/>
                  </a:lnTo>
                  <a:lnTo>
                    <a:pt x="64" y="32"/>
                  </a:lnTo>
                  <a:lnTo>
                    <a:pt x="64" y="36"/>
                  </a:lnTo>
                  <a:lnTo>
                    <a:pt x="66" y="42"/>
                  </a:lnTo>
                  <a:lnTo>
                    <a:pt x="66" y="44"/>
                  </a:lnTo>
                  <a:lnTo>
                    <a:pt x="58" y="44"/>
                  </a:lnTo>
                  <a:lnTo>
                    <a:pt x="50" y="44"/>
                  </a:lnTo>
                  <a:lnTo>
                    <a:pt x="44" y="44"/>
                  </a:lnTo>
                  <a:lnTo>
                    <a:pt x="40" y="44"/>
                  </a:lnTo>
                  <a:lnTo>
                    <a:pt x="38" y="42"/>
                  </a:lnTo>
                  <a:lnTo>
                    <a:pt x="34" y="42"/>
                  </a:lnTo>
                  <a:lnTo>
                    <a:pt x="30" y="44"/>
                  </a:lnTo>
                  <a:lnTo>
                    <a:pt x="26" y="44"/>
                  </a:lnTo>
                  <a:lnTo>
                    <a:pt x="22" y="46"/>
                  </a:lnTo>
                  <a:lnTo>
                    <a:pt x="18" y="48"/>
                  </a:lnTo>
                  <a:lnTo>
                    <a:pt x="16" y="48"/>
                  </a:lnTo>
                  <a:lnTo>
                    <a:pt x="14" y="50"/>
                  </a:lnTo>
                  <a:lnTo>
                    <a:pt x="12" y="46"/>
                  </a:lnTo>
                  <a:lnTo>
                    <a:pt x="10" y="44"/>
                  </a:lnTo>
                  <a:lnTo>
                    <a:pt x="8" y="42"/>
                  </a:lnTo>
                  <a:lnTo>
                    <a:pt x="6" y="40"/>
                  </a:lnTo>
                  <a:lnTo>
                    <a:pt x="4" y="36"/>
                  </a:lnTo>
                  <a:lnTo>
                    <a:pt x="2" y="30"/>
                  </a:lnTo>
                </a:path>
              </a:pathLst>
            </a:custGeom>
            <a:grpFill/>
            <a:ln w="6350">
              <a:noFill/>
              <a:round/>
              <a:headEnd/>
              <a:tailEnd/>
            </a:ln>
          </p:spPr>
          <p:txBody>
            <a:bodyPr/>
            <a:lstStyle/>
            <a:p>
              <a:pPr>
                <a:defRPr/>
              </a:pPr>
              <a:endParaRPr lang="zh-TW" altLang="en-US"/>
            </a:p>
          </p:txBody>
        </p:sp>
        <p:sp>
          <p:nvSpPr>
            <p:cNvPr id="265" name="Freeform 77"/>
            <p:cNvSpPr>
              <a:spLocks/>
            </p:cNvSpPr>
            <p:nvPr/>
          </p:nvSpPr>
          <p:spPr bwMode="gray">
            <a:xfrm>
              <a:off x="676" y="2650"/>
              <a:ext cx="42" cy="10"/>
            </a:xfrm>
            <a:custGeom>
              <a:avLst/>
              <a:gdLst>
                <a:gd name="T0" fmla="*/ 0 w 42"/>
                <a:gd name="T1" fmla="*/ 0 h 10"/>
                <a:gd name="T2" fmla="*/ 0 w 42"/>
                <a:gd name="T3" fmla="*/ 8 h 10"/>
                <a:gd name="T4" fmla="*/ 2 w 42"/>
                <a:gd name="T5" fmla="*/ 8 h 10"/>
                <a:gd name="T6" fmla="*/ 6 w 42"/>
                <a:gd name="T7" fmla="*/ 6 h 10"/>
                <a:gd name="T8" fmla="*/ 10 w 42"/>
                <a:gd name="T9" fmla="*/ 6 h 10"/>
                <a:gd name="T10" fmla="*/ 16 w 42"/>
                <a:gd name="T11" fmla="*/ 8 h 10"/>
                <a:gd name="T12" fmla="*/ 22 w 42"/>
                <a:gd name="T13" fmla="*/ 10 h 10"/>
                <a:gd name="T14" fmla="*/ 28 w 42"/>
                <a:gd name="T15" fmla="*/ 10 h 10"/>
                <a:gd name="T16" fmla="*/ 30 w 42"/>
                <a:gd name="T17" fmla="*/ 8 h 10"/>
                <a:gd name="T18" fmla="*/ 32 w 42"/>
                <a:gd name="T19" fmla="*/ 8 h 10"/>
                <a:gd name="T20" fmla="*/ 34 w 42"/>
                <a:gd name="T21" fmla="*/ 6 h 10"/>
                <a:gd name="T22" fmla="*/ 36 w 42"/>
                <a:gd name="T23" fmla="*/ 6 h 10"/>
                <a:gd name="T24" fmla="*/ 38 w 42"/>
                <a:gd name="T25" fmla="*/ 6 h 10"/>
                <a:gd name="T26" fmla="*/ 38 w 42"/>
                <a:gd name="T27" fmla="*/ 6 h 10"/>
                <a:gd name="T28" fmla="*/ 40 w 42"/>
                <a:gd name="T29" fmla="*/ 6 h 10"/>
                <a:gd name="T30" fmla="*/ 42 w 42"/>
                <a:gd name="T31" fmla="*/ 6 h 10"/>
                <a:gd name="T32" fmla="*/ 42 w 42"/>
                <a:gd name="T33" fmla="*/ 4 h 10"/>
                <a:gd name="T34" fmla="*/ 40 w 42"/>
                <a:gd name="T35" fmla="*/ 4 h 10"/>
                <a:gd name="T36" fmla="*/ 36 w 42"/>
                <a:gd name="T37" fmla="*/ 2 h 10"/>
                <a:gd name="T38" fmla="*/ 32 w 42"/>
                <a:gd name="T39" fmla="*/ 0 h 10"/>
                <a:gd name="T40" fmla="*/ 28 w 42"/>
                <a:gd name="T41" fmla="*/ 0 h 10"/>
                <a:gd name="T42" fmla="*/ 24 w 42"/>
                <a:gd name="T43" fmla="*/ 2 h 10"/>
                <a:gd name="T44" fmla="*/ 22 w 42"/>
                <a:gd name="T45" fmla="*/ 2 h 10"/>
                <a:gd name="T46" fmla="*/ 18 w 42"/>
                <a:gd name="T47" fmla="*/ 2 h 10"/>
                <a:gd name="T48" fmla="*/ 16 w 42"/>
                <a:gd name="T49" fmla="*/ 2 h 10"/>
                <a:gd name="T50" fmla="*/ 12 w 42"/>
                <a:gd name="T51" fmla="*/ 2 h 10"/>
                <a:gd name="T52" fmla="*/ 10 w 42"/>
                <a:gd name="T53" fmla="*/ 0 h 10"/>
                <a:gd name="T54" fmla="*/ 8 w 42"/>
                <a:gd name="T55" fmla="*/ 0 h 10"/>
                <a:gd name="T56" fmla="*/ 6 w 42"/>
                <a:gd name="T57" fmla="*/ 0 h 10"/>
                <a:gd name="T58" fmla="*/ 2 w 42"/>
                <a:gd name="T59" fmla="*/ 0 h 10"/>
                <a:gd name="T60" fmla="*/ 0 w 42"/>
                <a:gd name="T61" fmla="*/ 0 h 10"/>
                <a:gd name="T62" fmla="*/ 0 w 42"/>
                <a:gd name="T63" fmla="*/ 0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
                <a:gd name="T97" fmla="*/ 0 h 10"/>
                <a:gd name="T98" fmla="*/ 42 w 42"/>
                <a:gd name="T99" fmla="*/ 10 h 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 h="10">
                  <a:moveTo>
                    <a:pt x="0" y="0"/>
                  </a:moveTo>
                  <a:lnTo>
                    <a:pt x="0" y="8"/>
                  </a:lnTo>
                  <a:lnTo>
                    <a:pt x="2" y="8"/>
                  </a:lnTo>
                  <a:lnTo>
                    <a:pt x="6" y="6"/>
                  </a:lnTo>
                  <a:lnTo>
                    <a:pt x="10" y="6"/>
                  </a:lnTo>
                  <a:lnTo>
                    <a:pt x="16" y="8"/>
                  </a:lnTo>
                  <a:lnTo>
                    <a:pt x="22" y="10"/>
                  </a:lnTo>
                  <a:lnTo>
                    <a:pt x="28" y="10"/>
                  </a:lnTo>
                  <a:lnTo>
                    <a:pt x="30" y="8"/>
                  </a:lnTo>
                  <a:lnTo>
                    <a:pt x="32" y="8"/>
                  </a:lnTo>
                  <a:lnTo>
                    <a:pt x="34" y="6"/>
                  </a:lnTo>
                  <a:lnTo>
                    <a:pt x="36" y="6"/>
                  </a:lnTo>
                  <a:lnTo>
                    <a:pt x="38" y="6"/>
                  </a:lnTo>
                  <a:lnTo>
                    <a:pt x="40" y="6"/>
                  </a:lnTo>
                  <a:lnTo>
                    <a:pt x="42" y="6"/>
                  </a:lnTo>
                  <a:lnTo>
                    <a:pt x="42" y="4"/>
                  </a:lnTo>
                  <a:lnTo>
                    <a:pt x="40" y="4"/>
                  </a:lnTo>
                  <a:lnTo>
                    <a:pt x="36" y="2"/>
                  </a:lnTo>
                  <a:lnTo>
                    <a:pt x="32" y="0"/>
                  </a:lnTo>
                  <a:lnTo>
                    <a:pt x="28" y="0"/>
                  </a:lnTo>
                  <a:lnTo>
                    <a:pt x="24" y="2"/>
                  </a:lnTo>
                  <a:lnTo>
                    <a:pt x="22" y="2"/>
                  </a:lnTo>
                  <a:lnTo>
                    <a:pt x="18" y="2"/>
                  </a:lnTo>
                  <a:lnTo>
                    <a:pt x="16" y="2"/>
                  </a:lnTo>
                  <a:lnTo>
                    <a:pt x="12" y="2"/>
                  </a:lnTo>
                  <a:lnTo>
                    <a:pt x="10" y="0"/>
                  </a:lnTo>
                  <a:lnTo>
                    <a:pt x="8" y="0"/>
                  </a:lnTo>
                  <a:lnTo>
                    <a:pt x="6" y="0"/>
                  </a:lnTo>
                  <a:lnTo>
                    <a:pt x="2" y="0"/>
                  </a:lnTo>
                  <a:lnTo>
                    <a:pt x="0" y="0"/>
                  </a:lnTo>
                </a:path>
              </a:pathLst>
            </a:custGeom>
            <a:grpFill/>
            <a:ln w="6350">
              <a:noFill/>
              <a:round/>
              <a:headEnd/>
              <a:tailEnd/>
            </a:ln>
          </p:spPr>
          <p:txBody>
            <a:bodyPr/>
            <a:lstStyle/>
            <a:p>
              <a:pPr>
                <a:defRPr/>
              </a:pPr>
              <a:endParaRPr lang="zh-TW" altLang="en-US"/>
            </a:p>
          </p:txBody>
        </p:sp>
        <p:sp>
          <p:nvSpPr>
            <p:cNvPr id="266" name="Freeform 78"/>
            <p:cNvSpPr>
              <a:spLocks/>
            </p:cNvSpPr>
            <p:nvPr/>
          </p:nvSpPr>
          <p:spPr bwMode="gray">
            <a:xfrm>
              <a:off x="752" y="2734"/>
              <a:ext cx="84" cy="56"/>
            </a:xfrm>
            <a:custGeom>
              <a:avLst/>
              <a:gdLst>
                <a:gd name="T0" fmla="*/ 24 w 84"/>
                <a:gd name="T1" fmla="*/ 44 h 56"/>
                <a:gd name="T2" fmla="*/ 22 w 84"/>
                <a:gd name="T3" fmla="*/ 38 h 56"/>
                <a:gd name="T4" fmla="*/ 0 w 84"/>
                <a:gd name="T5" fmla="*/ 20 h 56"/>
                <a:gd name="T6" fmla="*/ 0 w 84"/>
                <a:gd name="T7" fmla="*/ 20 h 56"/>
                <a:gd name="T8" fmla="*/ 4 w 84"/>
                <a:gd name="T9" fmla="*/ 18 h 56"/>
                <a:gd name="T10" fmla="*/ 6 w 84"/>
                <a:gd name="T11" fmla="*/ 16 h 56"/>
                <a:gd name="T12" fmla="*/ 12 w 84"/>
                <a:gd name="T13" fmla="*/ 12 h 56"/>
                <a:gd name="T14" fmla="*/ 14 w 84"/>
                <a:gd name="T15" fmla="*/ 8 h 56"/>
                <a:gd name="T16" fmla="*/ 16 w 84"/>
                <a:gd name="T17" fmla="*/ 0 h 56"/>
                <a:gd name="T18" fmla="*/ 28 w 84"/>
                <a:gd name="T19" fmla="*/ 0 h 56"/>
                <a:gd name="T20" fmla="*/ 28 w 84"/>
                <a:gd name="T21" fmla="*/ 0 h 56"/>
                <a:gd name="T22" fmla="*/ 30 w 84"/>
                <a:gd name="T23" fmla="*/ 2 h 56"/>
                <a:gd name="T24" fmla="*/ 34 w 84"/>
                <a:gd name="T25" fmla="*/ 4 h 56"/>
                <a:gd name="T26" fmla="*/ 38 w 84"/>
                <a:gd name="T27" fmla="*/ 6 h 56"/>
                <a:gd name="T28" fmla="*/ 40 w 84"/>
                <a:gd name="T29" fmla="*/ 8 h 56"/>
                <a:gd name="T30" fmla="*/ 44 w 84"/>
                <a:gd name="T31" fmla="*/ 10 h 56"/>
                <a:gd name="T32" fmla="*/ 46 w 84"/>
                <a:gd name="T33" fmla="*/ 10 h 56"/>
                <a:gd name="T34" fmla="*/ 46 w 84"/>
                <a:gd name="T35" fmla="*/ 8 h 56"/>
                <a:gd name="T36" fmla="*/ 48 w 84"/>
                <a:gd name="T37" fmla="*/ 8 h 56"/>
                <a:gd name="T38" fmla="*/ 50 w 84"/>
                <a:gd name="T39" fmla="*/ 6 h 56"/>
                <a:gd name="T40" fmla="*/ 52 w 84"/>
                <a:gd name="T41" fmla="*/ 4 h 56"/>
                <a:gd name="T42" fmla="*/ 56 w 84"/>
                <a:gd name="T43" fmla="*/ 4 h 56"/>
                <a:gd name="T44" fmla="*/ 58 w 84"/>
                <a:gd name="T45" fmla="*/ 4 h 56"/>
                <a:gd name="T46" fmla="*/ 62 w 84"/>
                <a:gd name="T47" fmla="*/ 6 h 56"/>
                <a:gd name="T48" fmla="*/ 64 w 84"/>
                <a:gd name="T49" fmla="*/ 10 h 56"/>
                <a:gd name="T50" fmla="*/ 64 w 84"/>
                <a:gd name="T51" fmla="*/ 10 h 56"/>
                <a:gd name="T52" fmla="*/ 64 w 84"/>
                <a:gd name="T53" fmla="*/ 12 h 56"/>
                <a:gd name="T54" fmla="*/ 64 w 84"/>
                <a:gd name="T55" fmla="*/ 16 h 56"/>
                <a:gd name="T56" fmla="*/ 64 w 84"/>
                <a:gd name="T57" fmla="*/ 18 h 56"/>
                <a:gd name="T58" fmla="*/ 66 w 84"/>
                <a:gd name="T59" fmla="*/ 22 h 56"/>
                <a:gd name="T60" fmla="*/ 70 w 84"/>
                <a:gd name="T61" fmla="*/ 24 h 56"/>
                <a:gd name="T62" fmla="*/ 72 w 84"/>
                <a:gd name="T63" fmla="*/ 24 h 56"/>
                <a:gd name="T64" fmla="*/ 74 w 84"/>
                <a:gd name="T65" fmla="*/ 24 h 56"/>
                <a:gd name="T66" fmla="*/ 76 w 84"/>
                <a:gd name="T67" fmla="*/ 24 h 56"/>
                <a:gd name="T68" fmla="*/ 78 w 84"/>
                <a:gd name="T69" fmla="*/ 24 h 56"/>
                <a:gd name="T70" fmla="*/ 80 w 84"/>
                <a:gd name="T71" fmla="*/ 26 h 56"/>
                <a:gd name="T72" fmla="*/ 82 w 84"/>
                <a:gd name="T73" fmla="*/ 30 h 56"/>
                <a:gd name="T74" fmla="*/ 84 w 84"/>
                <a:gd name="T75" fmla="*/ 36 h 56"/>
                <a:gd name="T76" fmla="*/ 82 w 84"/>
                <a:gd name="T77" fmla="*/ 40 h 56"/>
                <a:gd name="T78" fmla="*/ 82 w 84"/>
                <a:gd name="T79" fmla="*/ 42 h 56"/>
                <a:gd name="T80" fmla="*/ 80 w 84"/>
                <a:gd name="T81" fmla="*/ 44 h 56"/>
                <a:gd name="T82" fmla="*/ 80 w 84"/>
                <a:gd name="T83" fmla="*/ 46 h 56"/>
                <a:gd name="T84" fmla="*/ 48 w 84"/>
                <a:gd name="T85" fmla="*/ 56 h 56"/>
                <a:gd name="T86" fmla="*/ 48 w 84"/>
                <a:gd name="T87" fmla="*/ 56 h 56"/>
                <a:gd name="T88" fmla="*/ 46 w 84"/>
                <a:gd name="T89" fmla="*/ 56 h 56"/>
                <a:gd name="T90" fmla="*/ 44 w 84"/>
                <a:gd name="T91" fmla="*/ 56 h 56"/>
                <a:gd name="T92" fmla="*/ 38 w 84"/>
                <a:gd name="T93" fmla="*/ 54 h 56"/>
                <a:gd name="T94" fmla="*/ 32 w 84"/>
                <a:gd name="T95" fmla="*/ 52 h 56"/>
                <a:gd name="T96" fmla="*/ 32 w 84"/>
                <a:gd name="T97" fmla="*/ 52 h 56"/>
                <a:gd name="T98" fmla="*/ 28 w 84"/>
                <a:gd name="T99" fmla="*/ 50 h 56"/>
                <a:gd name="T100" fmla="*/ 26 w 84"/>
                <a:gd name="T101" fmla="*/ 48 h 56"/>
                <a:gd name="T102" fmla="*/ 24 w 84"/>
                <a:gd name="T103" fmla="*/ 44 h 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4"/>
                <a:gd name="T157" fmla="*/ 0 h 56"/>
                <a:gd name="T158" fmla="*/ 84 w 84"/>
                <a:gd name="T159" fmla="*/ 56 h 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4" h="56">
                  <a:moveTo>
                    <a:pt x="24" y="44"/>
                  </a:moveTo>
                  <a:lnTo>
                    <a:pt x="22" y="38"/>
                  </a:lnTo>
                  <a:lnTo>
                    <a:pt x="0" y="20"/>
                  </a:lnTo>
                  <a:lnTo>
                    <a:pt x="4" y="18"/>
                  </a:lnTo>
                  <a:lnTo>
                    <a:pt x="6" y="16"/>
                  </a:lnTo>
                  <a:lnTo>
                    <a:pt x="12" y="12"/>
                  </a:lnTo>
                  <a:lnTo>
                    <a:pt x="14" y="8"/>
                  </a:lnTo>
                  <a:lnTo>
                    <a:pt x="16" y="0"/>
                  </a:lnTo>
                  <a:lnTo>
                    <a:pt x="28" y="0"/>
                  </a:lnTo>
                  <a:lnTo>
                    <a:pt x="30" y="2"/>
                  </a:lnTo>
                  <a:lnTo>
                    <a:pt x="34" y="4"/>
                  </a:lnTo>
                  <a:lnTo>
                    <a:pt x="38" y="6"/>
                  </a:lnTo>
                  <a:lnTo>
                    <a:pt x="40" y="8"/>
                  </a:lnTo>
                  <a:lnTo>
                    <a:pt x="44" y="10"/>
                  </a:lnTo>
                  <a:lnTo>
                    <a:pt x="46" y="10"/>
                  </a:lnTo>
                  <a:lnTo>
                    <a:pt x="46" y="8"/>
                  </a:lnTo>
                  <a:lnTo>
                    <a:pt x="48" y="8"/>
                  </a:lnTo>
                  <a:lnTo>
                    <a:pt x="50" y="6"/>
                  </a:lnTo>
                  <a:lnTo>
                    <a:pt x="52" y="4"/>
                  </a:lnTo>
                  <a:lnTo>
                    <a:pt x="56" y="4"/>
                  </a:lnTo>
                  <a:lnTo>
                    <a:pt x="58" y="4"/>
                  </a:lnTo>
                  <a:lnTo>
                    <a:pt x="62" y="6"/>
                  </a:lnTo>
                  <a:lnTo>
                    <a:pt x="64" y="10"/>
                  </a:lnTo>
                  <a:lnTo>
                    <a:pt x="64" y="12"/>
                  </a:lnTo>
                  <a:lnTo>
                    <a:pt x="64" y="16"/>
                  </a:lnTo>
                  <a:lnTo>
                    <a:pt x="64" y="18"/>
                  </a:lnTo>
                  <a:lnTo>
                    <a:pt x="66" y="22"/>
                  </a:lnTo>
                  <a:lnTo>
                    <a:pt x="70" y="24"/>
                  </a:lnTo>
                  <a:lnTo>
                    <a:pt x="72" y="24"/>
                  </a:lnTo>
                  <a:lnTo>
                    <a:pt x="74" y="24"/>
                  </a:lnTo>
                  <a:lnTo>
                    <a:pt x="76" y="24"/>
                  </a:lnTo>
                  <a:lnTo>
                    <a:pt x="78" y="24"/>
                  </a:lnTo>
                  <a:lnTo>
                    <a:pt x="80" y="26"/>
                  </a:lnTo>
                  <a:lnTo>
                    <a:pt x="82" y="30"/>
                  </a:lnTo>
                  <a:lnTo>
                    <a:pt x="84" y="36"/>
                  </a:lnTo>
                  <a:lnTo>
                    <a:pt x="82" y="40"/>
                  </a:lnTo>
                  <a:lnTo>
                    <a:pt x="82" y="42"/>
                  </a:lnTo>
                  <a:lnTo>
                    <a:pt x="80" y="44"/>
                  </a:lnTo>
                  <a:lnTo>
                    <a:pt x="80" y="46"/>
                  </a:lnTo>
                  <a:lnTo>
                    <a:pt x="48" y="56"/>
                  </a:lnTo>
                  <a:lnTo>
                    <a:pt x="46" y="56"/>
                  </a:lnTo>
                  <a:lnTo>
                    <a:pt x="44" y="56"/>
                  </a:lnTo>
                  <a:lnTo>
                    <a:pt x="38" y="54"/>
                  </a:lnTo>
                  <a:lnTo>
                    <a:pt x="32" y="52"/>
                  </a:lnTo>
                  <a:lnTo>
                    <a:pt x="28" y="50"/>
                  </a:lnTo>
                  <a:lnTo>
                    <a:pt x="26" y="48"/>
                  </a:lnTo>
                  <a:lnTo>
                    <a:pt x="24" y="44"/>
                  </a:lnTo>
                </a:path>
              </a:pathLst>
            </a:custGeom>
            <a:grpFill/>
            <a:ln w="6350">
              <a:noFill/>
              <a:round/>
              <a:headEnd/>
              <a:tailEnd/>
            </a:ln>
          </p:spPr>
          <p:txBody>
            <a:bodyPr/>
            <a:lstStyle/>
            <a:p>
              <a:pPr>
                <a:defRPr/>
              </a:pPr>
              <a:endParaRPr lang="zh-TW" altLang="en-US"/>
            </a:p>
          </p:txBody>
        </p:sp>
        <p:sp>
          <p:nvSpPr>
            <p:cNvPr id="267" name="Freeform 79"/>
            <p:cNvSpPr>
              <a:spLocks/>
            </p:cNvSpPr>
            <p:nvPr/>
          </p:nvSpPr>
          <p:spPr bwMode="gray">
            <a:xfrm>
              <a:off x="734" y="2710"/>
              <a:ext cx="36" cy="44"/>
            </a:xfrm>
            <a:custGeom>
              <a:avLst/>
              <a:gdLst>
                <a:gd name="T0" fmla="*/ 0 w 36"/>
                <a:gd name="T1" fmla="*/ 18 h 44"/>
                <a:gd name="T2" fmla="*/ 0 w 36"/>
                <a:gd name="T3" fmla="*/ 16 h 44"/>
                <a:gd name="T4" fmla="*/ 0 w 36"/>
                <a:gd name="T5" fmla="*/ 14 h 44"/>
                <a:gd name="T6" fmla="*/ 0 w 36"/>
                <a:gd name="T7" fmla="*/ 12 h 44"/>
                <a:gd name="T8" fmla="*/ 2 w 36"/>
                <a:gd name="T9" fmla="*/ 8 h 44"/>
                <a:gd name="T10" fmla="*/ 4 w 36"/>
                <a:gd name="T11" fmla="*/ 6 h 44"/>
                <a:gd name="T12" fmla="*/ 8 w 36"/>
                <a:gd name="T13" fmla="*/ 2 h 44"/>
                <a:gd name="T14" fmla="*/ 14 w 36"/>
                <a:gd name="T15" fmla="*/ 0 h 44"/>
                <a:gd name="T16" fmla="*/ 18 w 36"/>
                <a:gd name="T17" fmla="*/ 0 h 44"/>
                <a:gd name="T18" fmla="*/ 20 w 36"/>
                <a:gd name="T19" fmla="*/ 0 h 44"/>
                <a:gd name="T20" fmla="*/ 24 w 36"/>
                <a:gd name="T21" fmla="*/ 0 h 44"/>
                <a:gd name="T22" fmla="*/ 26 w 36"/>
                <a:gd name="T23" fmla="*/ 2 h 44"/>
                <a:gd name="T24" fmla="*/ 28 w 36"/>
                <a:gd name="T25" fmla="*/ 2 h 44"/>
                <a:gd name="T26" fmla="*/ 30 w 36"/>
                <a:gd name="T27" fmla="*/ 4 h 44"/>
                <a:gd name="T28" fmla="*/ 32 w 36"/>
                <a:gd name="T29" fmla="*/ 4 h 44"/>
                <a:gd name="T30" fmla="*/ 34 w 36"/>
                <a:gd name="T31" fmla="*/ 8 h 44"/>
                <a:gd name="T32" fmla="*/ 36 w 36"/>
                <a:gd name="T33" fmla="*/ 12 h 44"/>
                <a:gd name="T34" fmla="*/ 36 w 36"/>
                <a:gd name="T35" fmla="*/ 20 h 44"/>
                <a:gd name="T36" fmla="*/ 34 w 36"/>
                <a:gd name="T37" fmla="*/ 28 h 44"/>
                <a:gd name="T38" fmla="*/ 30 w 36"/>
                <a:gd name="T39" fmla="*/ 34 h 44"/>
                <a:gd name="T40" fmla="*/ 30 w 36"/>
                <a:gd name="T41" fmla="*/ 34 h 44"/>
                <a:gd name="T42" fmla="*/ 28 w 36"/>
                <a:gd name="T43" fmla="*/ 38 h 44"/>
                <a:gd name="T44" fmla="*/ 24 w 36"/>
                <a:gd name="T45" fmla="*/ 40 h 44"/>
                <a:gd name="T46" fmla="*/ 20 w 36"/>
                <a:gd name="T47" fmla="*/ 44 h 44"/>
                <a:gd name="T48" fmla="*/ 18 w 36"/>
                <a:gd name="T49" fmla="*/ 44 h 44"/>
                <a:gd name="T50" fmla="*/ 16 w 36"/>
                <a:gd name="T51" fmla="*/ 44 h 44"/>
                <a:gd name="T52" fmla="*/ 14 w 36"/>
                <a:gd name="T53" fmla="*/ 42 h 44"/>
                <a:gd name="T54" fmla="*/ 10 w 36"/>
                <a:gd name="T55" fmla="*/ 40 h 44"/>
                <a:gd name="T56" fmla="*/ 8 w 36"/>
                <a:gd name="T57" fmla="*/ 38 h 44"/>
                <a:gd name="T58" fmla="*/ 0 w 36"/>
                <a:gd name="T59" fmla="*/ 18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44"/>
                <a:gd name="T92" fmla="*/ 36 w 36"/>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44">
                  <a:moveTo>
                    <a:pt x="0" y="18"/>
                  </a:moveTo>
                  <a:lnTo>
                    <a:pt x="0" y="16"/>
                  </a:lnTo>
                  <a:lnTo>
                    <a:pt x="0" y="14"/>
                  </a:lnTo>
                  <a:lnTo>
                    <a:pt x="0" y="12"/>
                  </a:lnTo>
                  <a:lnTo>
                    <a:pt x="2" y="8"/>
                  </a:lnTo>
                  <a:lnTo>
                    <a:pt x="4" y="6"/>
                  </a:lnTo>
                  <a:lnTo>
                    <a:pt x="8" y="2"/>
                  </a:lnTo>
                  <a:lnTo>
                    <a:pt x="14" y="0"/>
                  </a:lnTo>
                  <a:lnTo>
                    <a:pt x="18" y="0"/>
                  </a:lnTo>
                  <a:lnTo>
                    <a:pt x="20" y="0"/>
                  </a:lnTo>
                  <a:lnTo>
                    <a:pt x="24" y="0"/>
                  </a:lnTo>
                  <a:lnTo>
                    <a:pt x="26" y="2"/>
                  </a:lnTo>
                  <a:lnTo>
                    <a:pt x="28" y="2"/>
                  </a:lnTo>
                  <a:lnTo>
                    <a:pt x="30" y="4"/>
                  </a:lnTo>
                  <a:lnTo>
                    <a:pt x="32" y="4"/>
                  </a:lnTo>
                  <a:lnTo>
                    <a:pt x="34" y="8"/>
                  </a:lnTo>
                  <a:lnTo>
                    <a:pt x="36" y="12"/>
                  </a:lnTo>
                  <a:lnTo>
                    <a:pt x="36" y="20"/>
                  </a:lnTo>
                  <a:lnTo>
                    <a:pt x="34" y="28"/>
                  </a:lnTo>
                  <a:lnTo>
                    <a:pt x="30" y="34"/>
                  </a:lnTo>
                  <a:lnTo>
                    <a:pt x="28" y="38"/>
                  </a:lnTo>
                  <a:lnTo>
                    <a:pt x="24" y="40"/>
                  </a:lnTo>
                  <a:lnTo>
                    <a:pt x="20" y="44"/>
                  </a:lnTo>
                  <a:lnTo>
                    <a:pt x="18" y="44"/>
                  </a:lnTo>
                  <a:lnTo>
                    <a:pt x="16" y="44"/>
                  </a:lnTo>
                  <a:lnTo>
                    <a:pt x="14" y="42"/>
                  </a:lnTo>
                  <a:lnTo>
                    <a:pt x="10" y="40"/>
                  </a:lnTo>
                  <a:lnTo>
                    <a:pt x="8" y="38"/>
                  </a:lnTo>
                  <a:lnTo>
                    <a:pt x="0" y="18"/>
                  </a:lnTo>
                </a:path>
              </a:pathLst>
            </a:custGeom>
            <a:grpFill/>
            <a:ln w="6350">
              <a:noFill/>
              <a:round/>
              <a:headEnd/>
              <a:tailEnd/>
            </a:ln>
          </p:spPr>
          <p:txBody>
            <a:bodyPr/>
            <a:lstStyle/>
            <a:p>
              <a:pPr>
                <a:defRPr/>
              </a:pPr>
              <a:endParaRPr lang="zh-TW" altLang="en-US"/>
            </a:p>
          </p:txBody>
        </p:sp>
        <p:sp>
          <p:nvSpPr>
            <p:cNvPr id="268" name="Freeform 80"/>
            <p:cNvSpPr>
              <a:spLocks/>
            </p:cNvSpPr>
            <p:nvPr/>
          </p:nvSpPr>
          <p:spPr bwMode="gray">
            <a:xfrm>
              <a:off x="702" y="2674"/>
              <a:ext cx="100" cy="70"/>
            </a:xfrm>
            <a:custGeom>
              <a:avLst/>
              <a:gdLst>
                <a:gd name="T0" fmla="*/ 0 w 100"/>
                <a:gd name="T1" fmla="*/ 26 h 70"/>
                <a:gd name="T2" fmla="*/ 18 w 100"/>
                <a:gd name="T3" fmla="*/ 20 h 70"/>
                <a:gd name="T4" fmla="*/ 22 w 100"/>
                <a:gd name="T5" fmla="*/ 16 h 70"/>
                <a:gd name="T6" fmla="*/ 24 w 100"/>
                <a:gd name="T7" fmla="*/ 8 h 70"/>
                <a:gd name="T8" fmla="*/ 22 w 100"/>
                <a:gd name="T9" fmla="*/ 0 h 70"/>
                <a:gd name="T10" fmla="*/ 24 w 100"/>
                <a:gd name="T11" fmla="*/ 0 h 70"/>
                <a:gd name="T12" fmla="*/ 30 w 100"/>
                <a:gd name="T13" fmla="*/ 0 h 70"/>
                <a:gd name="T14" fmla="*/ 36 w 100"/>
                <a:gd name="T15" fmla="*/ 2 h 70"/>
                <a:gd name="T16" fmla="*/ 38 w 100"/>
                <a:gd name="T17" fmla="*/ 4 h 70"/>
                <a:gd name="T18" fmla="*/ 40 w 100"/>
                <a:gd name="T19" fmla="*/ 6 h 70"/>
                <a:gd name="T20" fmla="*/ 44 w 100"/>
                <a:gd name="T21" fmla="*/ 6 h 70"/>
                <a:gd name="T22" fmla="*/ 52 w 100"/>
                <a:gd name="T23" fmla="*/ 10 h 70"/>
                <a:gd name="T24" fmla="*/ 62 w 100"/>
                <a:gd name="T25" fmla="*/ 10 h 70"/>
                <a:gd name="T26" fmla="*/ 64 w 100"/>
                <a:gd name="T27" fmla="*/ 8 h 70"/>
                <a:gd name="T28" fmla="*/ 64 w 100"/>
                <a:gd name="T29" fmla="*/ 6 h 70"/>
                <a:gd name="T30" fmla="*/ 66 w 100"/>
                <a:gd name="T31" fmla="*/ 4 h 70"/>
                <a:gd name="T32" fmla="*/ 70 w 100"/>
                <a:gd name="T33" fmla="*/ 2 h 70"/>
                <a:gd name="T34" fmla="*/ 76 w 100"/>
                <a:gd name="T35" fmla="*/ 4 h 70"/>
                <a:gd name="T36" fmla="*/ 78 w 100"/>
                <a:gd name="T37" fmla="*/ 8 h 70"/>
                <a:gd name="T38" fmla="*/ 80 w 100"/>
                <a:gd name="T39" fmla="*/ 14 h 70"/>
                <a:gd name="T40" fmla="*/ 84 w 100"/>
                <a:gd name="T41" fmla="*/ 22 h 70"/>
                <a:gd name="T42" fmla="*/ 88 w 100"/>
                <a:gd name="T43" fmla="*/ 28 h 70"/>
                <a:gd name="T44" fmla="*/ 90 w 100"/>
                <a:gd name="T45" fmla="*/ 36 h 70"/>
                <a:gd name="T46" fmla="*/ 96 w 100"/>
                <a:gd name="T47" fmla="*/ 50 h 70"/>
                <a:gd name="T48" fmla="*/ 100 w 100"/>
                <a:gd name="T49" fmla="*/ 64 h 70"/>
                <a:gd name="T50" fmla="*/ 96 w 100"/>
                <a:gd name="T51" fmla="*/ 70 h 70"/>
                <a:gd name="T52" fmla="*/ 88 w 100"/>
                <a:gd name="T53" fmla="*/ 66 h 70"/>
                <a:gd name="T54" fmla="*/ 78 w 100"/>
                <a:gd name="T55" fmla="*/ 60 h 70"/>
                <a:gd name="T56" fmla="*/ 78 w 100"/>
                <a:gd name="T57" fmla="*/ 60 h 70"/>
                <a:gd name="T58" fmla="*/ 72 w 100"/>
                <a:gd name="T59" fmla="*/ 60 h 70"/>
                <a:gd name="T60" fmla="*/ 68 w 100"/>
                <a:gd name="T61" fmla="*/ 60 h 70"/>
                <a:gd name="T62" fmla="*/ 68 w 100"/>
                <a:gd name="T63" fmla="*/ 54 h 70"/>
                <a:gd name="T64" fmla="*/ 68 w 100"/>
                <a:gd name="T65" fmla="*/ 46 h 70"/>
                <a:gd name="T66" fmla="*/ 62 w 100"/>
                <a:gd name="T67" fmla="*/ 40 h 70"/>
                <a:gd name="T68" fmla="*/ 50 w 100"/>
                <a:gd name="T69" fmla="*/ 36 h 70"/>
                <a:gd name="T70" fmla="*/ 48 w 100"/>
                <a:gd name="T71" fmla="*/ 36 h 70"/>
                <a:gd name="T72" fmla="*/ 40 w 100"/>
                <a:gd name="T73" fmla="*/ 40 h 70"/>
                <a:gd name="T74" fmla="*/ 32 w 100"/>
                <a:gd name="T75" fmla="*/ 46 h 70"/>
                <a:gd name="T76" fmla="*/ 18 w 100"/>
                <a:gd name="T77" fmla="*/ 40 h 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70"/>
                <a:gd name="T119" fmla="*/ 100 w 100"/>
                <a:gd name="T120" fmla="*/ 70 h 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70">
                  <a:moveTo>
                    <a:pt x="18" y="40"/>
                  </a:moveTo>
                  <a:lnTo>
                    <a:pt x="0" y="26"/>
                  </a:lnTo>
                  <a:lnTo>
                    <a:pt x="18" y="20"/>
                  </a:lnTo>
                  <a:lnTo>
                    <a:pt x="20" y="18"/>
                  </a:lnTo>
                  <a:lnTo>
                    <a:pt x="22" y="16"/>
                  </a:lnTo>
                  <a:lnTo>
                    <a:pt x="24" y="12"/>
                  </a:lnTo>
                  <a:lnTo>
                    <a:pt x="24" y="8"/>
                  </a:lnTo>
                  <a:lnTo>
                    <a:pt x="22" y="4"/>
                  </a:lnTo>
                  <a:lnTo>
                    <a:pt x="22" y="0"/>
                  </a:lnTo>
                  <a:lnTo>
                    <a:pt x="24" y="0"/>
                  </a:lnTo>
                  <a:lnTo>
                    <a:pt x="26" y="0"/>
                  </a:lnTo>
                  <a:lnTo>
                    <a:pt x="30" y="0"/>
                  </a:lnTo>
                  <a:lnTo>
                    <a:pt x="34" y="0"/>
                  </a:lnTo>
                  <a:lnTo>
                    <a:pt x="36" y="2"/>
                  </a:lnTo>
                  <a:lnTo>
                    <a:pt x="38" y="4"/>
                  </a:lnTo>
                  <a:lnTo>
                    <a:pt x="38" y="6"/>
                  </a:lnTo>
                  <a:lnTo>
                    <a:pt x="40" y="6"/>
                  </a:lnTo>
                  <a:lnTo>
                    <a:pt x="44" y="6"/>
                  </a:lnTo>
                  <a:lnTo>
                    <a:pt x="46" y="8"/>
                  </a:lnTo>
                  <a:lnTo>
                    <a:pt x="52" y="10"/>
                  </a:lnTo>
                  <a:lnTo>
                    <a:pt x="58" y="10"/>
                  </a:lnTo>
                  <a:lnTo>
                    <a:pt x="62" y="10"/>
                  </a:lnTo>
                  <a:lnTo>
                    <a:pt x="64" y="8"/>
                  </a:lnTo>
                  <a:lnTo>
                    <a:pt x="66" y="6"/>
                  </a:lnTo>
                  <a:lnTo>
                    <a:pt x="64" y="6"/>
                  </a:lnTo>
                  <a:lnTo>
                    <a:pt x="64" y="4"/>
                  </a:lnTo>
                  <a:lnTo>
                    <a:pt x="66" y="4"/>
                  </a:lnTo>
                  <a:lnTo>
                    <a:pt x="70" y="2"/>
                  </a:lnTo>
                  <a:lnTo>
                    <a:pt x="72" y="2"/>
                  </a:lnTo>
                  <a:lnTo>
                    <a:pt x="76" y="4"/>
                  </a:lnTo>
                  <a:lnTo>
                    <a:pt x="78" y="6"/>
                  </a:lnTo>
                  <a:lnTo>
                    <a:pt x="78" y="8"/>
                  </a:lnTo>
                  <a:lnTo>
                    <a:pt x="78" y="10"/>
                  </a:lnTo>
                  <a:lnTo>
                    <a:pt x="80" y="14"/>
                  </a:lnTo>
                  <a:lnTo>
                    <a:pt x="82" y="18"/>
                  </a:lnTo>
                  <a:lnTo>
                    <a:pt x="84" y="22"/>
                  </a:lnTo>
                  <a:lnTo>
                    <a:pt x="88" y="26"/>
                  </a:lnTo>
                  <a:lnTo>
                    <a:pt x="88" y="28"/>
                  </a:lnTo>
                  <a:lnTo>
                    <a:pt x="88" y="30"/>
                  </a:lnTo>
                  <a:lnTo>
                    <a:pt x="90" y="36"/>
                  </a:lnTo>
                  <a:lnTo>
                    <a:pt x="92" y="40"/>
                  </a:lnTo>
                  <a:lnTo>
                    <a:pt x="96" y="50"/>
                  </a:lnTo>
                  <a:lnTo>
                    <a:pt x="98" y="58"/>
                  </a:lnTo>
                  <a:lnTo>
                    <a:pt x="100" y="64"/>
                  </a:lnTo>
                  <a:lnTo>
                    <a:pt x="98" y="68"/>
                  </a:lnTo>
                  <a:lnTo>
                    <a:pt x="96" y="70"/>
                  </a:lnTo>
                  <a:lnTo>
                    <a:pt x="92" y="70"/>
                  </a:lnTo>
                  <a:lnTo>
                    <a:pt x="88" y="66"/>
                  </a:lnTo>
                  <a:lnTo>
                    <a:pt x="82" y="64"/>
                  </a:lnTo>
                  <a:lnTo>
                    <a:pt x="78" y="60"/>
                  </a:lnTo>
                  <a:lnTo>
                    <a:pt x="76" y="60"/>
                  </a:lnTo>
                  <a:lnTo>
                    <a:pt x="72" y="60"/>
                  </a:lnTo>
                  <a:lnTo>
                    <a:pt x="66" y="60"/>
                  </a:lnTo>
                  <a:lnTo>
                    <a:pt x="68" y="60"/>
                  </a:lnTo>
                  <a:lnTo>
                    <a:pt x="68" y="56"/>
                  </a:lnTo>
                  <a:lnTo>
                    <a:pt x="68" y="54"/>
                  </a:lnTo>
                  <a:lnTo>
                    <a:pt x="68" y="50"/>
                  </a:lnTo>
                  <a:lnTo>
                    <a:pt x="68" y="46"/>
                  </a:lnTo>
                  <a:lnTo>
                    <a:pt x="66" y="42"/>
                  </a:lnTo>
                  <a:lnTo>
                    <a:pt x="62" y="40"/>
                  </a:lnTo>
                  <a:lnTo>
                    <a:pt x="58" y="38"/>
                  </a:lnTo>
                  <a:lnTo>
                    <a:pt x="50" y="36"/>
                  </a:lnTo>
                  <a:lnTo>
                    <a:pt x="48" y="36"/>
                  </a:lnTo>
                  <a:lnTo>
                    <a:pt x="44" y="38"/>
                  </a:lnTo>
                  <a:lnTo>
                    <a:pt x="40" y="40"/>
                  </a:lnTo>
                  <a:lnTo>
                    <a:pt x="36" y="42"/>
                  </a:lnTo>
                  <a:lnTo>
                    <a:pt x="32" y="46"/>
                  </a:lnTo>
                  <a:lnTo>
                    <a:pt x="32" y="52"/>
                  </a:lnTo>
                  <a:lnTo>
                    <a:pt x="18" y="40"/>
                  </a:lnTo>
                </a:path>
              </a:pathLst>
            </a:custGeom>
            <a:grpFill/>
            <a:ln w="6350">
              <a:noFill/>
              <a:round/>
              <a:headEnd/>
              <a:tailEnd/>
            </a:ln>
          </p:spPr>
          <p:txBody>
            <a:bodyPr/>
            <a:lstStyle/>
            <a:p>
              <a:pPr>
                <a:defRPr/>
              </a:pPr>
              <a:endParaRPr lang="zh-TW" altLang="en-US"/>
            </a:p>
          </p:txBody>
        </p:sp>
        <p:sp>
          <p:nvSpPr>
            <p:cNvPr id="269" name="Freeform 81"/>
            <p:cNvSpPr>
              <a:spLocks/>
            </p:cNvSpPr>
            <p:nvPr/>
          </p:nvSpPr>
          <p:spPr bwMode="gray">
            <a:xfrm>
              <a:off x="790" y="2694"/>
              <a:ext cx="84" cy="88"/>
            </a:xfrm>
            <a:custGeom>
              <a:avLst/>
              <a:gdLst>
                <a:gd name="T0" fmla="*/ 42 w 84"/>
                <a:gd name="T1" fmla="*/ 84 h 88"/>
                <a:gd name="T2" fmla="*/ 44 w 84"/>
                <a:gd name="T3" fmla="*/ 78 h 88"/>
                <a:gd name="T4" fmla="*/ 44 w 84"/>
                <a:gd name="T5" fmla="*/ 68 h 88"/>
                <a:gd name="T6" fmla="*/ 42 w 84"/>
                <a:gd name="T7" fmla="*/ 66 h 88"/>
                <a:gd name="T8" fmla="*/ 36 w 84"/>
                <a:gd name="T9" fmla="*/ 64 h 88"/>
                <a:gd name="T10" fmla="*/ 32 w 84"/>
                <a:gd name="T11" fmla="*/ 64 h 88"/>
                <a:gd name="T12" fmla="*/ 28 w 84"/>
                <a:gd name="T13" fmla="*/ 62 h 88"/>
                <a:gd name="T14" fmla="*/ 26 w 84"/>
                <a:gd name="T15" fmla="*/ 54 h 88"/>
                <a:gd name="T16" fmla="*/ 26 w 84"/>
                <a:gd name="T17" fmla="*/ 48 h 88"/>
                <a:gd name="T18" fmla="*/ 24 w 84"/>
                <a:gd name="T19" fmla="*/ 46 h 88"/>
                <a:gd name="T20" fmla="*/ 18 w 84"/>
                <a:gd name="T21" fmla="*/ 42 h 88"/>
                <a:gd name="T22" fmla="*/ 10 w 84"/>
                <a:gd name="T23" fmla="*/ 48 h 88"/>
                <a:gd name="T24" fmla="*/ 10 w 84"/>
                <a:gd name="T25" fmla="*/ 44 h 88"/>
                <a:gd name="T26" fmla="*/ 10 w 84"/>
                <a:gd name="T27" fmla="*/ 36 h 88"/>
                <a:gd name="T28" fmla="*/ 8 w 84"/>
                <a:gd name="T29" fmla="*/ 32 h 88"/>
                <a:gd name="T30" fmla="*/ 4 w 84"/>
                <a:gd name="T31" fmla="*/ 24 h 88"/>
                <a:gd name="T32" fmla="*/ 2 w 84"/>
                <a:gd name="T33" fmla="*/ 14 h 88"/>
                <a:gd name="T34" fmla="*/ 0 w 84"/>
                <a:gd name="T35" fmla="*/ 6 h 88"/>
                <a:gd name="T36" fmla="*/ 6 w 84"/>
                <a:gd name="T37" fmla="*/ 8 h 88"/>
                <a:gd name="T38" fmla="*/ 16 w 84"/>
                <a:gd name="T39" fmla="*/ 6 h 88"/>
                <a:gd name="T40" fmla="*/ 22 w 84"/>
                <a:gd name="T41" fmla="*/ 4 h 88"/>
                <a:gd name="T42" fmla="*/ 24 w 84"/>
                <a:gd name="T43" fmla="*/ 0 h 88"/>
                <a:gd name="T44" fmla="*/ 30 w 84"/>
                <a:gd name="T45" fmla="*/ 2 h 88"/>
                <a:gd name="T46" fmla="*/ 32 w 84"/>
                <a:gd name="T47" fmla="*/ 4 h 88"/>
                <a:gd name="T48" fmla="*/ 36 w 84"/>
                <a:gd name="T49" fmla="*/ 4 h 88"/>
                <a:gd name="T50" fmla="*/ 38 w 84"/>
                <a:gd name="T51" fmla="*/ 2 h 88"/>
                <a:gd name="T52" fmla="*/ 42 w 84"/>
                <a:gd name="T53" fmla="*/ 0 h 88"/>
                <a:gd name="T54" fmla="*/ 50 w 84"/>
                <a:gd name="T55" fmla="*/ 0 h 88"/>
                <a:gd name="T56" fmla="*/ 58 w 84"/>
                <a:gd name="T57" fmla="*/ 2 h 88"/>
                <a:gd name="T58" fmla="*/ 64 w 84"/>
                <a:gd name="T59" fmla="*/ 0 h 88"/>
                <a:gd name="T60" fmla="*/ 72 w 84"/>
                <a:gd name="T61" fmla="*/ 0 h 88"/>
                <a:gd name="T62" fmla="*/ 76 w 84"/>
                <a:gd name="T63" fmla="*/ 4 h 88"/>
                <a:gd name="T64" fmla="*/ 78 w 84"/>
                <a:gd name="T65" fmla="*/ 12 h 88"/>
                <a:gd name="T66" fmla="*/ 82 w 84"/>
                <a:gd name="T67" fmla="*/ 32 h 88"/>
                <a:gd name="T68" fmla="*/ 80 w 84"/>
                <a:gd name="T69" fmla="*/ 46 h 88"/>
                <a:gd name="T70" fmla="*/ 76 w 84"/>
                <a:gd name="T71" fmla="*/ 68 h 88"/>
                <a:gd name="T72" fmla="*/ 84 w 84"/>
                <a:gd name="T73" fmla="*/ 88 h 88"/>
                <a:gd name="T74" fmla="*/ 42 w 84"/>
                <a:gd name="T75" fmla="*/ 86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88"/>
                <a:gd name="T116" fmla="*/ 84 w 84"/>
                <a:gd name="T117" fmla="*/ 88 h 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88">
                  <a:moveTo>
                    <a:pt x="42" y="86"/>
                  </a:moveTo>
                  <a:lnTo>
                    <a:pt x="42" y="84"/>
                  </a:lnTo>
                  <a:lnTo>
                    <a:pt x="44" y="82"/>
                  </a:lnTo>
                  <a:lnTo>
                    <a:pt x="44" y="78"/>
                  </a:lnTo>
                  <a:lnTo>
                    <a:pt x="46" y="74"/>
                  </a:lnTo>
                  <a:lnTo>
                    <a:pt x="44" y="68"/>
                  </a:lnTo>
                  <a:lnTo>
                    <a:pt x="42" y="66"/>
                  </a:lnTo>
                  <a:lnTo>
                    <a:pt x="40" y="64"/>
                  </a:lnTo>
                  <a:lnTo>
                    <a:pt x="36" y="64"/>
                  </a:lnTo>
                  <a:lnTo>
                    <a:pt x="32" y="64"/>
                  </a:lnTo>
                  <a:lnTo>
                    <a:pt x="30" y="64"/>
                  </a:lnTo>
                  <a:lnTo>
                    <a:pt x="28" y="62"/>
                  </a:lnTo>
                  <a:lnTo>
                    <a:pt x="26" y="58"/>
                  </a:lnTo>
                  <a:lnTo>
                    <a:pt x="26" y="54"/>
                  </a:lnTo>
                  <a:lnTo>
                    <a:pt x="26" y="50"/>
                  </a:lnTo>
                  <a:lnTo>
                    <a:pt x="26" y="48"/>
                  </a:lnTo>
                  <a:lnTo>
                    <a:pt x="24" y="46"/>
                  </a:lnTo>
                  <a:lnTo>
                    <a:pt x="22" y="44"/>
                  </a:lnTo>
                  <a:lnTo>
                    <a:pt x="18" y="42"/>
                  </a:lnTo>
                  <a:lnTo>
                    <a:pt x="14" y="44"/>
                  </a:lnTo>
                  <a:lnTo>
                    <a:pt x="10" y="48"/>
                  </a:lnTo>
                  <a:lnTo>
                    <a:pt x="10" y="46"/>
                  </a:lnTo>
                  <a:lnTo>
                    <a:pt x="10" y="44"/>
                  </a:lnTo>
                  <a:lnTo>
                    <a:pt x="10" y="40"/>
                  </a:lnTo>
                  <a:lnTo>
                    <a:pt x="10" y="36"/>
                  </a:lnTo>
                  <a:lnTo>
                    <a:pt x="8" y="32"/>
                  </a:lnTo>
                  <a:lnTo>
                    <a:pt x="6" y="28"/>
                  </a:lnTo>
                  <a:lnTo>
                    <a:pt x="4" y="24"/>
                  </a:lnTo>
                  <a:lnTo>
                    <a:pt x="2" y="20"/>
                  </a:lnTo>
                  <a:lnTo>
                    <a:pt x="2" y="14"/>
                  </a:lnTo>
                  <a:lnTo>
                    <a:pt x="0" y="10"/>
                  </a:lnTo>
                  <a:lnTo>
                    <a:pt x="0" y="6"/>
                  </a:lnTo>
                  <a:lnTo>
                    <a:pt x="2" y="6"/>
                  </a:lnTo>
                  <a:lnTo>
                    <a:pt x="6" y="8"/>
                  </a:lnTo>
                  <a:lnTo>
                    <a:pt x="10" y="8"/>
                  </a:lnTo>
                  <a:lnTo>
                    <a:pt x="16" y="6"/>
                  </a:lnTo>
                  <a:lnTo>
                    <a:pt x="20" y="4"/>
                  </a:lnTo>
                  <a:lnTo>
                    <a:pt x="22" y="4"/>
                  </a:lnTo>
                  <a:lnTo>
                    <a:pt x="22" y="2"/>
                  </a:lnTo>
                  <a:lnTo>
                    <a:pt x="24" y="0"/>
                  </a:lnTo>
                  <a:lnTo>
                    <a:pt x="28" y="0"/>
                  </a:lnTo>
                  <a:lnTo>
                    <a:pt x="30" y="2"/>
                  </a:lnTo>
                  <a:lnTo>
                    <a:pt x="30" y="4"/>
                  </a:lnTo>
                  <a:lnTo>
                    <a:pt x="32" y="4"/>
                  </a:lnTo>
                  <a:lnTo>
                    <a:pt x="34" y="6"/>
                  </a:lnTo>
                  <a:lnTo>
                    <a:pt x="36" y="4"/>
                  </a:lnTo>
                  <a:lnTo>
                    <a:pt x="38" y="2"/>
                  </a:lnTo>
                  <a:lnTo>
                    <a:pt x="40" y="2"/>
                  </a:lnTo>
                  <a:lnTo>
                    <a:pt x="42" y="0"/>
                  </a:lnTo>
                  <a:lnTo>
                    <a:pt x="46" y="0"/>
                  </a:lnTo>
                  <a:lnTo>
                    <a:pt x="50" y="0"/>
                  </a:lnTo>
                  <a:lnTo>
                    <a:pt x="56" y="2"/>
                  </a:lnTo>
                  <a:lnTo>
                    <a:pt x="58" y="2"/>
                  </a:lnTo>
                  <a:lnTo>
                    <a:pt x="62" y="2"/>
                  </a:lnTo>
                  <a:lnTo>
                    <a:pt x="64" y="0"/>
                  </a:lnTo>
                  <a:lnTo>
                    <a:pt x="68" y="0"/>
                  </a:lnTo>
                  <a:lnTo>
                    <a:pt x="72" y="0"/>
                  </a:lnTo>
                  <a:lnTo>
                    <a:pt x="74" y="2"/>
                  </a:lnTo>
                  <a:lnTo>
                    <a:pt x="76" y="4"/>
                  </a:lnTo>
                  <a:lnTo>
                    <a:pt x="76" y="8"/>
                  </a:lnTo>
                  <a:lnTo>
                    <a:pt x="78" y="12"/>
                  </a:lnTo>
                  <a:lnTo>
                    <a:pt x="80" y="20"/>
                  </a:lnTo>
                  <a:lnTo>
                    <a:pt x="82" y="32"/>
                  </a:lnTo>
                  <a:lnTo>
                    <a:pt x="80" y="42"/>
                  </a:lnTo>
                  <a:lnTo>
                    <a:pt x="80" y="46"/>
                  </a:lnTo>
                  <a:lnTo>
                    <a:pt x="78" y="56"/>
                  </a:lnTo>
                  <a:lnTo>
                    <a:pt x="76" y="68"/>
                  </a:lnTo>
                  <a:lnTo>
                    <a:pt x="78" y="76"/>
                  </a:lnTo>
                  <a:lnTo>
                    <a:pt x="84" y="88"/>
                  </a:lnTo>
                  <a:lnTo>
                    <a:pt x="66" y="82"/>
                  </a:lnTo>
                  <a:lnTo>
                    <a:pt x="42" y="86"/>
                  </a:lnTo>
                </a:path>
              </a:pathLst>
            </a:custGeom>
            <a:grpFill/>
            <a:ln w="6350">
              <a:noFill/>
              <a:round/>
              <a:headEnd/>
              <a:tailEnd/>
            </a:ln>
          </p:spPr>
          <p:txBody>
            <a:bodyPr/>
            <a:lstStyle/>
            <a:p>
              <a:pPr>
                <a:defRPr/>
              </a:pPr>
              <a:endParaRPr lang="zh-TW" altLang="en-US"/>
            </a:p>
          </p:txBody>
        </p:sp>
        <p:sp>
          <p:nvSpPr>
            <p:cNvPr id="270" name="Freeform 82"/>
            <p:cNvSpPr>
              <a:spLocks/>
            </p:cNvSpPr>
            <p:nvPr/>
          </p:nvSpPr>
          <p:spPr bwMode="gray">
            <a:xfrm>
              <a:off x="828" y="2658"/>
              <a:ext cx="74" cy="38"/>
            </a:xfrm>
            <a:custGeom>
              <a:avLst/>
              <a:gdLst>
                <a:gd name="T0" fmla="*/ 28 w 74"/>
                <a:gd name="T1" fmla="*/ 8 h 38"/>
                <a:gd name="T2" fmla="*/ 28 w 74"/>
                <a:gd name="T3" fmla="*/ 8 h 38"/>
                <a:gd name="T4" fmla="*/ 24 w 74"/>
                <a:gd name="T5" fmla="*/ 8 h 38"/>
                <a:gd name="T6" fmla="*/ 20 w 74"/>
                <a:gd name="T7" fmla="*/ 8 h 38"/>
                <a:gd name="T8" fmla="*/ 16 w 74"/>
                <a:gd name="T9" fmla="*/ 10 h 38"/>
                <a:gd name="T10" fmla="*/ 12 w 74"/>
                <a:gd name="T11" fmla="*/ 12 h 38"/>
                <a:gd name="T12" fmla="*/ 8 w 74"/>
                <a:gd name="T13" fmla="*/ 16 h 38"/>
                <a:gd name="T14" fmla="*/ 4 w 74"/>
                <a:gd name="T15" fmla="*/ 22 h 38"/>
                <a:gd name="T16" fmla="*/ 0 w 74"/>
                <a:gd name="T17" fmla="*/ 38 h 38"/>
                <a:gd name="T18" fmla="*/ 0 w 74"/>
                <a:gd name="T19" fmla="*/ 38 h 38"/>
                <a:gd name="T20" fmla="*/ 2 w 74"/>
                <a:gd name="T21" fmla="*/ 38 h 38"/>
                <a:gd name="T22" fmla="*/ 6 w 74"/>
                <a:gd name="T23" fmla="*/ 36 h 38"/>
                <a:gd name="T24" fmla="*/ 10 w 74"/>
                <a:gd name="T25" fmla="*/ 36 h 38"/>
                <a:gd name="T26" fmla="*/ 16 w 74"/>
                <a:gd name="T27" fmla="*/ 38 h 38"/>
                <a:gd name="T28" fmla="*/ 16 w 74"/>
                <a:gd name="T29" fmla="*/ 38 h 38"/>
                <a:gd name="T30" fmla="*/ 18 w 74"/>
                <a:gd name="T31" fmla="*/ 38 h 38"/>
                <a:gd name="T32" fmla="*/ 22 w 74"/>
                <a:gd name="T33" fmla="*/ 38 h 38"/>
                <a:gd name="T34" fmla="*/ 28 w 74"/>
                <a:gd name="T35" fmla="*/ 36 h 38"/>
                <a:gd name="T36" fmla="*/ 28 w 74"/>
                <a:gd name="T37" fmla="*/ 36 h 38"/>
                <a:gd name="T38" fmla="*/ 30 w 74"/>
                <a:gd name="T39" fmla="*/ 36 h 38"/>
                <a:gd name="T40" fmla="*/ 32 w 74"/>
                <a:gd name="T41" fmla="*/ 36 h 38"/>
                <a:gd name="T42" fmla="*/ 36 w 74"/>
                <a:gd name="T43" fmla="*/ 36 h 38"/>
                <a:gd name="T44" fmla="*/ 36 w 74"/>
                <a:gd name="T45" fmla="*/ 36 h 38"/>
                <a:gd name="T46" fmla="*/ 36 w 74"/>
                <a:gd name="T47" fmla="*/ 34 h 38"/>
                <a:gd name="T48" fmla="*/ 36 w 74"/>
                <a:gd name="T49" fmla="*/ 32 h 38"/>
                <a:gd name="T50" fmla="*/ 38 w 74"/>
                <a:gd name="T51" fmla="*/ 30 h 38"/>
                <a:gd name="T52" fmla="*/ 40 w 74"/>
                <a:gd name="T53" fmla="*/ 28 h 38"/>
                <a:gd name="T54" fmla="*/ 40 w 74"/>
                <a:gd name="T55" fmla="*/ 26 h 38"/>
                <a:gd name="T56" fmla="*/ 42 w 74"/>
                <a:gd name="T57" fmla="*/ 24 h 38"/>
                <a:gd name="T58" fmla="*/ 44 w 74"/>
                <a:gd name="T59" fmla="*/ 22 h 38"/>
                <a:gd name="T60" fmla="*/ 46 w 74"/>
                <a:gd name="T61" fmla="*/ 22 h 38"/>
                <a:gd name="T62" fmla="*/ 50 w 74"/>
                <a:gd name="T63" fmla="*/ 20 h 38"/>
                <a:gd name="T64" fmla="*/ 60 w 74"/>
                <a:gd name="T65" fmla="*/ 20 h 38"/>
                <a:gd name="T66" fmla="*/ 62 w 74"/>
                <a:gd name="T67" fmla="*/ 20 h 38"/>
                <a:gd name="T68" fmla="*/ 64 w 74"/>
                <a:gd name="T69" fmla="*/ 22 h 38"/>
                <a:gd name="T70" fmla="*/ 68 w 74"/>
                <a:gd name="T71" fmla="*/ 22 h 38"/>
                <a:gd name="T72" fmla="*/ 70 w 74"/>
                <a:gd name="T73" fmla="*/ 22 h 38"/>
                <a:gd name="T74" fmla="*/ 72 w 74"/>
                <a:gd name="T75" fmla="*/ 22 h 38"/>
                <a:gd name="T76" fmla="*/ 74 w 74"/>
                <a:gd name="T77" fmla="*/ 20 h 38"/>
                <a:gd name="T78" fmla="*/ 74 w 74"/>
                <a:gd name="T79" fmla="*/ 20 h 38"/>
                <a:gd name="T80" fmla="*/ 74 w 74"/>
                <a:gd name="T81" fmla="*/ 18 h 38"/>
                <a:gd name="T82" fmla="*/ 72 w 74"/>
                <a:gd name="T83" fmla="*/ 16 h 38"/>
                <a:gd name="T84" fmla="*/ 70 w 74"/>
                <a:gd name="T85" fmla="*/ 16 h 38"/>
                <a:gd name="T86" fmla="*/ 66 w 74"/>
                <a:gd name="T87" fmla="*/ 14 h 38"/>
                <a:gd name="T88" fmla="*/ 64 w 74"/>
                <a:gd name="T89" fmla="*/ 12 h 38"/>
                <a:gd name="T90" fmla="*/ 62 w 74"/>
                <a:gd name="T91" fmla="*/ 8 h 38"/>
                <a:gd name="T92" fmla="*/ 60 w 74"/>
                <a:gd name="T93" fmla="*/ 4 h 38"/>
                <a:gd name="T94" fmla="*/ 60 w 74"/>
                <a:gd name="T95" fmla="*/ 2 h 38"/>
                <a:gd name="T96" fmla="*/ 58 w 74"/>
                <a:gd name="T97" fmla="*/ 0 h 38"/>
                <a:gd name="T98" fmla="*/ 58 w 74"/>
                <a:gd name="T99" fmla="*/ 0 h 38"/>
                <a:gd name="T100" fmla="*/ 56 w 74"/>
                <a:gd name="T101" fmla="*/ 0 h 38"/>
                <a:gd name="T102" fmla="*/ 54 w 74"/>
                <a:gd name="T103" fmla="*/ 2 h 38"/>
                <a:gd name="T104" fmla="*/ 50 w 74"/>
                <a:gd name="T105" fmla="*/ 2 h 38"/>
                <a:gd name="T106" fmla="*/ 46 w 74"/>
                <a:gd name="T107" fmla="*/ 4 h 38"/>
                <a:gd name="T108" fmla="*/ 40 w 74"/>
                <a:gd name="T109" fmla="*/ 6 h 38"/>
                <a:gd name="T110" fmla="*/ 36 w 74"/>
                <a:gd name="T111" fmla="*/ 8 h 38"/>
                <a:gd name="T112" fmla="*/ 28 w 74"/>
                <a:gd name="T113" fmla="*/ 8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4"/>
                <a:gd name="T172" fmla="*/ 0 h 38"/>
                <a:gd name="T173" fmla="*/ 74 w 74"/>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4" h="38">
                  <a:moveTo>
                    <a:pt x="28" y="8"/>
                  </a:moveTo>
                  <a:lnTo>
                    <a:pt x="28" y="8"/>
                  </a:lnTo>
                  <a:lnTo>
                    <a:pt x="24" y="8"/>
                  </a:lnTo>
                  <a:lnTo>
                    <a:pt x="20" y="8"/>
                  </a:lnTo>
                  <a:lnTo>
                    <a:pt x="16" y="10"/>
                  </a:lnTo>
                  <a:lnTo>
                    <a:pt x="12" y="12"/>
                  </a:lnTo>
                  <a:lnTo>
                    <a:pt x="8" y="16"/>
                  </a:lnTo>
                  <a:lnTo>
                    <a:pt x="4" y="22"/>
                  </a:lnTo>
                  <a:lnTo>
                    <a:pt x="0" y="38"/>
                  </a:lnTo>
                  <a:lnTo>
                    <a:pt x="2" y="38"/>
                  </a:lnTo>
                  <a:lnTo>
                    <a:pt x="6" y="36"/>
                  </a:lnTo>
                  <a:lnTo>
                    <a:pt x="10" y="36"/>
                  </a:lnTo>
                  <a:lnTo>
                    <a:pt x="16" y="38"/>
                  </a:lnTo>
                  <a:lnTo>
                    <a:pt x="18" y="38"/>
                  </a:lnTo>
                  <a:lnTo>
                    <a:pt x="22" y="38"/>
                  </a:lnTo>
                  <a:lnTo>
                    <a:pt x="28" y="36"/>
                  </a:lnTo>
                  <a:lnTo>
                    <a:pt x="30" y="36"/>
                  </a:lnTo>
                  <a:lnTo>
                    <a:pt x="32" y="36"/>
                  </a:lnTo>
                  <a:lnTo>
                    <a:pt x="36" y="36"/>
                  </a:lnTo>
                  <a:lnTo>
                    <a:pt x="36" y="34"/>
                  </a:lnTo>
                  <a:lnTo>
                    <a:pt x="36" y="32"/>
                  </a:lnTo>
                  <a:lnTo>
                    <a:pt x="38" y="30"/>
                  </a:lnTo>
                  <a:lnTo>
                    <a:pt x="40" y="28"/>
                  </a:lnTo>
                  <a:lnTo>
                    <a:pt x="40" y="26"/>
                  </a:lnTo>
                  <a:lnTo>
                    <a:pt x="42" y="24"/>
                  </a:lnTo>
                  <a:lnTo>
                    <a:pt x="44" y="22"/>
                  </a:lnTo>
                  <a:lnTo>
                    <a:pt x="46" y="22"/>
                  </a:lnTo>
                  <a:lnTo>
                    <a:pt x="50" y="20"/>
                  </a:lnTo>
                  <a:lnTo>
                    <a:pt x="60" y="20"/>
                  </a:lnTo>
                  <a:lnTo>
                    <a:pt x="62" y="20"/>
                  </a:lnTo>
                  <a:lnTo>
                    <a:pt x="64" y="22"/>
                  </a:lnTo>
                  <a:lnTo>
                    <a:pt x="68" y="22"/>
                  </a:lnTo>
                  <a:lnTo>
                    <a:pt x="70" y="22"/>
                  </a:lnTo>
                  <a:lnTo>
                    <a:pt x="72" y="22"/>
                  </a:lnTo>
                  <a:lnTo>
                    <a:pt x="74" y="20"/>
                  </a:lnTo>
                  <a:lnTo>
                    <a:pt x="74" y="18"/>
                  </a:lnTo>
                  <a:lnTo>
                    <a:pt x="72" y="16"/>
                  </a:lnTo>
                  <a:lnTo>
                    <a:pt x="70" y="16"/>
                  </a:lnTo>
                  <a:lnTo>
                    <a:pt x="66" y="14"/>
                  </a:lnTo>
                  <a:lnTo>
                    <a:pt x="64" y="12"/>
                  </a:lnTo>
                  <a:lnTo>
                    <a:pt x="62" y="8"/>
                  </a:lnTo>
                  <a:lnTo>
                    <a:pt x="60" y="4"/>
                  </a:lnTo>
                  <a:lnTo>
                    <a:pt x="60" y="2"/>
                  </a:lnTo>
                  <a:lnTo>
                    <a:pt x="58" y="0"/>
                  </a:lnTo>
                  <a:lnTo>
                    <a:pt x="56" y="0"/>
                  </a:lnTo>
                  <a:lnTo>
                    <a:pt x="54" y="2"/>
                  </a:lnTo>
                  <a:lnTo>
                    <a:pt x="50" y="2"/>
                  </a:lnTo>
                  <a:lnTo>
                    <a:pt x="46" y="4"/>
                  </a:lnTo>
                  <a:lnTo>
                    <a:pt x="40" y="6"/>
                  </a:lnTo>
                  <a:lnTo>
                    <a:pt x="36" y="8"/>
                  </a:lnTo>
                  <a:lnTo>
                    <a:pt x="28" y="8"/>
                  </a:lnTo>
                </a:path>
              </a:pathLst>
            </a:custGeom>
            <a:grpFill/>
            <a:ln w="6350">
              <a:noFill/>
              <a:round/>
              <a:headEnd/>
              <a:tailEnd/>
            </a:ln>
          </p:spPr>
          <p:txBody>
            <a:bodyPr/>
            <a:lstStyle/>
            <a:p>
              <a:pPr>
                <a:defRPr/>
              </a:pPr>
              <a:endParaRPr lang="zh-TW" altLang="en-US"/>
            </a:p>
          </p:txBody>
        </p:sp>
        <p:sp>
          <p:nvSpPr>
            <p:cNvPr id="271" name="Freeform 83"/>
            <p:cNvSpPr>
              <a:spLocks/>
            </p:cNvSpPr>
            <p:nvPr/>
          </p:nvSpPr>
          <p:spPr bwMode="gray">
            <a:xfrm>
              <a:off x="864" y="2678"/>
              <a:ext cx="32" cy="106"/>
            </a:xfrm>
            <a:custGeom>
              <a:avLst/>
              <a:gdLst>
                <a:gd name="T0" fmla="*/ 14 w 32"/>
                <a:gd name="T1" fmla="*/ 0 h 106"/>
                <a:gd name="T2" fmla="*/ 14 w 32"/>
                <a:gd name="T3" fmla="*/ 0 h 106"/>
                <a:gd name="T4" fmla="*/ 12 w 32"/>
                <a:gd name="T5" fmla="*/ 0 h 106"/>
                <a:gd name="T6" fmla="*/ 8 w 32"/>
                <a:gd name="T7" fmla="*/ 2 h 106"/>
                <a:gd name="T8" fmla="*/ 6 w 32"/>
                <a:gd name="T9" fmla="*/ 4 h 106"/>
                <a:gd name="T10" fmla="*/ 4 w 32"/>
                <a:gd name="T11" fmla="*/ 6 h 106"/>
                <a:gd name="T12" fmla="*/ 4 w 32"/>
                <a:gd name="T13" fmla="*/ 8 h 106"/>
                <a:gd name="T14" fmla="*/ 4 w 32"/>
                <a:gd name="T15" fmla="*/ 10 h 106"/>
                <a:gd name="T16" fmla="*/ 2 w 32"/>
                <a:gd name="T17" fmla="*/ 12 h 106"/>
                <a:gd name="T18" fmla="*/ 0 w 32"/>
                <a:gd name="T19" fmla="*/ 12 h 106"/>
                <a:gd name="T20" fmla="*/ 0 w 32"/>
                <a:gd name="T21" fmla="*/ 14 h 106"/>
                <a:gd name="T22" fmla="*/ 2 w 32"/>
                <a:gd name="T23" fmla="*/ 18 h 106"/>
                <a:gd name="T24" fmla="*/ 2 w 32"/>
                <a:gd name="T25" fmla="*/ 24 h 106"/>
                <a:gd name="T26" fmla="*/ 4 w 32"/>
                <a:gd name="T27" fmla="*/ 28 h 106"/>
                <a:gd name="T28" fmla="*/ 6 w 32"/>
                <a:gd name="T29" fmla="*/ 32 h 106"/>
                <a:gd name="T30" fmla="*/ 6 w 32"/>
                <a:gd name="T31" fmla="*/ 36 h 106"/>
                <a:gd name="T32" fmla="*/ 6 w 32"/>
                <a:gd name="T33" fmla="*/ 40 h 106"/>
                <a:gd name="T34" fmla="*/ 6 w 32"/>
                <a:gd name="T35" fmla="*/ 44 h 106"/>
                <a:gd name="T36" fmla="*/ 8 w 32"/>
                <a:gd name="T37" fmla="*/ 50 h 106"/>
                <a:gd name="T38" fmla="*/ 6 w 32"/>
                <a:gd name="T39" fmla="*/ 58 h 106"/>
                <a:gd name="T40" fmla="*/ 6 w 32"/>
                <a:gd name="T41" fmla="*/ 58 h 106"/>
                <a:gd name="T42" fmla="*/ 6 w 32"/>
                <a:gd name="T43" fmla="*/ 62 h 106"/>
                <a:gd name="T44" fmla="*/ 4 w 32"/>
                <a:gd name="T45" fmla="*/ 68 h 106"/>
                <a:gd name="T46" fmla="*/ 4 w 32"/>
                <a:gd name="T47" fmla="*/ 74 h 106"/>
                <a:gd name="T48" fmla="*/ 2 w 32"/>
                <a:gd name="T49" fmla="*/ 80 h 106"/>
                <a:gd name="T50" fmla="*/ 2 w 32"/>
                <a:gd name="T51" fmla="*/ 88 h 106"/>
                <a:gd name="T52" fmla="*/ 10 w 32"/>
                <a:gd name="T53" fmla="*/ 104 h 106"/>
                <a:gd name="T54" fmla="*/ 28 w 32"/>
                <a:gd name="T55" fmla="*/ 106 h 106"/>
                <a:gd name="T56" fmla="*/ 28 w 32"/>
                <a:gd name="T57" fmla="*/ 102 h 106"/>
                <a:gd name="T58" fmla="*/ 30 w 32"/>
                <a:gd name="T59" fmla="*/ 88 h 106"/>
                <a:gd name="T60" fmla="*/ 32 w 32"/>
                <a:gd name="T61" fmla="*/ 74 h 106"/>
                <a:gd name="T62" fmla="*/ 32 w 32"/>
                <a:gd name="T63" fmla="*/ 62 h 106"/>
                <a:gd name="T64" fmla="*/ 32 w 32"/>
                <a:gd name="T65" fmla="*/ 50 h 106"/>
                <a:gd name="T66" fmla="*/ 30 w 32"/>
                <a:gd name="T67" fmla="*/ 40 h 106"/>
                <a:gd name="T68" fmla="*/ 30 w 32"/>
                <a:gd name="T69" fmla="*/ 36 h 106"/>
                <a:gd name="T70" fmla="*/ 24 w 32"/>
                <a:gd name="T71" fmla="*/ 8 h 106"/>
                <a:gd name="T72" fmla="*/ 20 w 32"/>
                <a:gd name="T73" fmla="*/ 2 h 106"/>
                <a:gd name="T74" fmla="*/ 14 w 32"/>
                <a:gd name="T75" fmla="*/ 0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106"/>
                <a:gd name="T116" fmla="*/ 32 w 32"/>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106">
                  <a:moveTo>
                    <a:pt x="14" y="0"/>
                  </a:moveTo>
                  <a:lnTo>
                    <a:pt x="14" y="0"/>
                  </a:lnTo>
                  <a:lnTo>
                    <a:pt x="12" y="0"/>
                  </a:lnTo>
                  <a:lnTo>
                    <a:pt x="8" y="2"/>
                  </a:lnTo>
                  <a:lnTo>
                    <a:pt x="6" y="4"/>
                  </a:lnTo>
                  <a:lnTo>
                    <a:pt x="4" y="6"/>
                  </a:lnTo>
                  <a:lnTo>
                    <a:pt x="4" y="8"/>
                  </a:lnTo>
                  <a:lnTo>
                    <a:pt x="4" y="10"/>
                  </a:lnTo>
                  <a:lnTo>
                    <a:pt x="2" y="12"/>
                  </a:lnTo>
                  <a:lnTo>
                    <a:pt x="0" y="12"/>
                  </a:lnTo>
                  <a:lnTo>
                    <a:pt x="0" y="14"/>
                  </a:lnTo>
                  <a:lnTo>
                    <a:pt x="2" y="18"/>
                  </a:lnTo>
                  <a:lnTo>
                    <a:pt x="2" y="24"/>
                  </a:lnTo>
                  <a:lnTo>
                    <a:pt x="4" y="28"/>
                  </a:lnTo>
                  <a:lnTo>
                    <a:pt x="6" y="32"/>
                  </a:lnTo>
                  <a:lnTo>
                    <a:pt x="6" y="36"/>
                  </a:lnTo>
                  <a:lnTo>
                    <a:pt x="6" y="40"/>
                  </a:lnTo>
                  <a:lnTo>
                    <a:pt x="6" y="44"/>
                  </a:lnTo>
                  <a:lnTo>
                    <a:pt x="8" y="50"/>
                  </a:lnTo>
                  <a:lnTo>
                    <a:pt x="6" y="58"/>
                  </a:lnTo>
                  <a:lnTo>
                    <a:pt x="6" y="62"/>
                  </a:lnTo>
                  <a:lnTo>
                    <a:pt x="4" y="68"/>
                  </a:lnTo>
                  <a:lnTo>
                    <a:pt x="4" y="74"/>
                  </a:lnTo>
                  <a:lnTo>
                    <a:pt x="2" y="80"/>
                  </a:lnTo>
                  <a:lnTo>
                    <a:pt x="2" y="88"/>
                  </a:lnTo>
                  <a:lnTo>
                    <a:pt x="10" y="104"/>
                  </a:lnTo>
                  <a:lnTo>
                    <a:pt x="28" y="106"/>
                  </a:lnTo>
                  <a:lnTo>
                    <a:pt x="28" y="102"/>
                  </a:lnTo>
                  <a:lnTo>
                    <a:pt x="30" y="88"/>
                  </a:lnTo>
                  <a:lnTo>
                    <a:pt x="32" y="74"/>
                  </a:lnTo>
                  <a:lnTo>
                    <a:pt x="32" y="62"/>
                  </a:lnTo>
                  <a:lnTo>
                    <a:pt x="32" y="50"/>
                  </a:lnTo>
                  <a:lnTo>
                    <a:pt x="30" y="40"/>
                  </a:lnTo>
                  <a:lnTo>
                    <a:pt x="30" y="36"/>
                  </a:lnTo>
                  <a:lnTo>
                    <a:pt x="24" y="8"/>
                  </a:lnTo>
                  <a:lnTo>
                    <a:pt x="20" y="2"/>
                  </a:lnTo>
                  <a:lnTo>
                    <a:pt x="14" y="0"/>
                  </a:lnTo>
                </a:path>
              </a:pathLst>
            </a:custGeom>
            <a:grpFill/>
            <a:ln w="6350">
              <a:noFill/>
              <a:round/>
              <a:headEnd/>
              <a:tailEnd/>
            </a:ln>
          </p:spPr>
          <p:txBody>
            <a:bodyPr/>
            <a:lstStyle/>
            <a:p>
              <a:pPr>
                <a:defRPr/>
              </a:pPr>
              <a:endParaRPr lang="zh-TW" altLang="en-US"/>
            </a:p>
          </p:txBody>
        </p:sp>
        <p:sp>
          <p:nvSpPr>
            <p:cNvPr id="272" name="Freeform 84"/>
            <p:cNvSpPr>
              <a:spLocks/>
            </p:cNvSpPr>
            <p:nvPr/>
          </p:nvSpPr>
          <p:spPr bwMode="gray">
            <a:xfrm>
              <a:off x="884" y="2678"/>
              <a:ext cx="26" cy="106"/>
            </a:xfrm>
            <a:custGeom>
              <a:avLst/>
              <a:gdLst>
                <a:gd name="T0" fmla="*/ 0 w 26"/>
                <a:gd name="T1" fmla="*/ 2 h 106"/>
                <a:gd name="T2" fmla="*/ 0 w 26"/>
                <a:gd name="T3" fmla="*/ 2 h 106"/>
                <a:gd name="T4" fmla="*/ 4 w 26"/>
                <a:gd name="T5" fmla="*/ 0 h 106"/>
                <a:gd name="T6" fmla="*/ 8 w 26"/>
                <a:gd name="T7" fmla="*/ 2 h 106"/>
                <a:gd name="T8" fmla="*/ 14 w 26"/>
                <a:gd name="T9" fmla="*/ 2 h 106"/>
                <a:gd name="T10" fmla="*/ 14 w 26"/>
                <a:gd name="T11" fmla="*/ 4 h 106"/>
                <a:gd name="T12" fmla="*/ 14 w 26"/>
                <a:gd name="T13" fmla="*/ 6 h 106"/>
                <a:gd name="T14" fmla="*/ 14 w 26"/>
                <a:gd name="T15" fmla="*/ 8 h 106"/>
                <a:gd name="T16" fmla="*/ 14 w 26"/>
                <a:gd name="T17" fmla="*/ 10 h 106"/>
                <a:gd name="T18" fmla="*/ 16 w 26"/>
                <a:gd name="T19" fmla="*/ 12 h 106"/>
                <a:gd name="T20" fmla="*/ 18 w 26"/>
                <a:gd name="T21" fmla="*/ 14 h 106"/>
                <a:gd name="T22" fmla="*/ 18 w 26"/>
                <a:gd name="T23" fmla="*/ 14 h 106"/>
                <a:gd name="T24" fmla="*/ 20 w 26"/>
                <a:gd name="T25" fmla="*/ 18 h 106"/>
                <a:gd name="T26" fmla="*/ 24 w 26"/>
                <a:gd name="T27" fmla="*/ 22 h 106"/>
                <a:gd name="T28" fmla="*/ 24 w 26"/>
                <a:gd name="T29" fmla="*/ 28 h 106"/>
                <a:gd name="T30" fmla="*/ 26 w 26"/>
                <a:gd name="T31" fmla="*/ 36 h 106"/>
                <a:gd name="T32" fmla="*/ 26 w 26"/>
                <a:gd name="T33" fmla="*/ 42 h 106"/>
                <a:gd name="T34" fmla="*/ 26 w 26"/>
                <a:gd name="T35" fmla="*/ 56 h 106"/>
                <a:gd name="T36" fmla="*/ 26 w 26"/>
                <a:gd name="T37" fmla="*/ 74 h 106"/>
                <a:gd name="T38" fmla="*/ 26 w 26"/>
                <a:gd name="T39" fmla="*/ 90 h 106"/>
                <a:gd name="T40" fmla="*/ 26 w 26"/>
                <a:gd name="T41" fmla="*/ 96 h 106"/>
                <a:gd name="T42" fmla="*/ 24 w 26"/>
                <a:gd name="T43" fmla="*/ 96 h 106"/>
                <a:gd name="T44" fmla="*/ 20 w 26"/>
                <a:gd name="T45" fmla="*/ 98 h 106"/>
                <a:gd name="T46" fmla="*/ 18 w 26"/>
                <a:gd name="T47" fmla="*/ 100 h 106"/>
                <a:gd name="T48" fmla="*/ 14 w 26"/>
                <a:gd name="T49" fmla="*/ 102 h 106"/>
                <a:gd name="T50" fmla="*/ 8 w 26"/>
                <a:gd name="T51" fmla="*/ 106 h 106"/>
                <a:gd name="T52" fmla="*/ 8 w 26"/>
                <a:gd name="T53" fmla="*/ 102 h 106"/>
                <a:gd name="T54" fmla="*/ 10 w 26"/>
                <a:gd name="T55" fmla="*/ 88 h 106"/>
                <a:gd name="T56" fmla="*/ 12 w 26"/>
                <a:gd name="T57" fmla="*/ 74 h 106"/>
                <a:gd name="T58" fmla="*/ 12 w 26"/>
                <a:gd name="T59" fmla="*/ 60 h 106"/>
                <a:gd name="T60" fmla="*/ 10 w 26"/>
                <a:gd name="T61" fmla="*/ 48 h 106"/>
                <a:gd name="T62" fmla="*/ 10 w 26"/>
                <a:gd name="T63" fmla="*/ 40 h 106"/>
                <a:gd name="T64" fmla="*/ 10 w 26"/>
                <a:gd name="T65" fmla="*/ 34 h 106"/>
                <a:gd name="T66" fmla="*/ 8 w 26"/>
                <a:gd name="T67" fmla="*/ 28 h 106"/>
                <a:gd name="T68" fmla="*/ 6 w 26"/>
                <a:gd name="T69" fmla="*/ 10 h 106"/>
                <a:gd name="T70" fmla="*/ 4 w 26"/>
                <a:gd name="T71" fmla="*/ 10 h 106"/>
                <a:gd name="T72" fmla="*/ 4 w 26"/>
                <a:gd name="T73" fmla="*/ 8 h 106"/>
                <a:gd name="T74" fmla="*/ 2 w 26"/>
                <a:gd name="T75" fmla="*/ 4 h 106"/>
                <a:gd name="T76" fmla="*/ 2 w 26"/>
                <a:gd name="T77" fmla="*/ 2 h 106"/>
                <a:gd name="T78" fmla="*/ 0 w 26"/>
                <a:gd name="T79" fmla="*/ 2 h 1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
                <a:gd name="T121" fmla="*/ 0 h 106"/>
                <a:gd name="T122" fmla="*/ 26 w 26"/>
                <a:gd name="T123" fmla="*/ 106 h 1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 h="106">
                  <a:moveTo>
                    <a:pt x="0" y="2"/>
                  </a:moveTo>
                  <a:lnTo>
                    <a:pt x="0" y="2"/>
                  </a:lnTo>
                  <a:lnTo>
                    <a:pt x="4" y="0"/>
                  </a:lnTo>
                  <a:lnTo>
                    <a:pt x="8" y="2"/>
                  </a:lnTo>
                  <a:lnTo>
                    <a:pt x="14" y="2"/>
                  </a:lnTo>
                  <a:lnTo>
                    <a:pt x="14" y="4"/>
                  </a:lnTo>
                  <a:lnTo>
                    <a:pt x="14" y="6"/>
                  </a:lnTo>
                  <a:lnTo>
                    <a:pt x="14" y="8"/>
                  </a:lnTo>
                  <a:lnTo>
                    <a:pt x="14" y="10"/>
                  </a:lnTo>
                  <a:lnTo>
                    <a:pt x="16" y="12"/>
                  </a:lnTo>
                  <a:lnTo>
                    <a:pt x="18" y="14"/>
                  </a:lnTo>
                  <a:lnTo>
                    <a:pt x="20" y="18"/>
                  </a:lnTo>
                  <a:lnTo>
                    <a:pt x="24" y="22"/>
                  </a:lnTo>
                  <a:lnTo>
                    <a:pt x="24" y="28"/>
                  </a:lnTo>
                  <a:lnTo>
                    <a:pt x="26" y="36"/>
                  </a:lnTo>
                  <a:lnTo>
                    <a:pt x="26" y="42"/>
                  </a:lnTo>
                  <a:lnTo>
                    <a:pt x="26" y="56"/>
                  </a:lnTo>
                  <a:lnTo>
                    <a:pt x="26" y="74"/>
                  </a:lnTo>
                  <a:lnTo>
                    <a:pt x="26" y="90"/>
                  </a:lnTo>
                  <a:lnTo>
                    <a:pt x="26" y="96"/>
                  </a:lnTo>
                  <a:lnTo>
                    <a:pt x="24" y="96"/>
                  </a:lnTo>
                  <a:lnTo>
                    <a:pt x="20" y="98"/>
                  </a:lnTo>
                  <a:lnTo>
                    <a:pt x="18" y="100"/>
                  </a:lnTo>
                  <a:lnTo>
                    <a:pt x="14" y="102"/>
                  </a:lnTo>
                  <a:lnTo>
                    <a:pt x="8" y="106"/>
                  </a:lnTo>
                  <a:lnTo>
                    <a:pt x="8" y="102"/>
                  </a:lnTo>
                  <a:lnTo>
                    <a:pt x="10" y="88"/>
                  </a:lnTo>
                  <a:lnTo>
                    <a:pt x="12" y="74"/>
                  </a:lnTo>
                  <a:lnTo>
                    <a:pt x="12" y="60"/>
                  </a:lnTo>
                  <a:lnTo>
                    <a:pt x="10" y="48"/>
                  </a:lnTo>
                  <a:lnTo>
                    <a:pt x="10" y="40"/>
                  </a:lnTo>
                  <a:lnTo>
                    <a:pt x="10" y="34"/>
                  </a:lnTo>
                  <a:lnTo>
                    <a:pt x="8" y="28"/>
                  </a:lnTo>
                  <a:lnTo>
                    <a:pt x="6" y="10"/>
                  </a:lnTo>
                  <a:lnTo>
                    <a:pt x="4" y="10"/>
                  </a:lnTo>
                  <a:lnTo>
                    <a:pt x="4" y="8"/>
                  </a:lnTo>
                  <a:lnTo>
                    <a:pt x="2" y="4"/>
                  </a:lnTo>
                  <a:lnTo>
                    <a:pt x="2" y="2"/>
                  </a:lnTo>
                  <a:lnTo>
                    <a:pt x="0" y="2"/>
                  </a:lnTo>
                </a:path>
              </a:pathLst>
            </a:custGeom>
            <a:grpFill/>
            <a:ln w="6350">
              <a:noFill/>
              <a:round/>
              <a:headEnd/>
              <a:tailEnd/>
            </a:ln>
          </p:spPr>
          <p:txBody>
            <a:bodyPr/>
            <a:lstStyle/>
            <a:p>
              <a:pPr>
                <a:defRPr/>
              </a:pPr>
              <a:endParaRPr lang="zh-TW" altLang="en-US"/>
            </a:p>
          </p:txBody>
        </p:sp>
        <p:sp>
          <p:nvSpPr>
            <p:cNvPr id="273" name="Freeform 85"/>
            <p:cNvSpPr>
              <a:spLocks/>
            </p:cNvSpPr>
            <p:nvPr/>
          </p:nvSpPr>
          <p:spPr bwMode="gray">
            <a:xfrm>
              <a:off x="896" y="2672"/>
              <a:ext cx="42" cy="102"/>
            </a:xfrm>
            <a:custGeom>
              <a:avLst/>
              <a:gdLst>
                <a:gd name="T0" fmla="*/ 14 w 42"/>
                <a:gd name="T1" fmla="*/ 102 h 102"/>
                <a:gd name="T2" fmla="*/ 14 w 42"/>
                <a:gd name="T3" fmla="*/ 96 h 102"/>
                <a:gd name="T4" fmla="*/ 14 w 42"/>
                <a:gd name="T5" fmla="*/ 82 h 102"/>
                <a:gd name="T6" fmla="*/ 14 w 42"/>
                <a:gd name="T7" fmla="*/ 64 h 102"/>
                <a:gd name="T8" fmla="*/ 14 w 42"/>
                <a:gd name="T9" fmla="*/ 46 h 102"/>
                <a:gd name="T10" fmla="*/ 14 w 42"/>
                <a:gd name="T11" fmla="*/ 36 h 102"/>
                <a:gd name="T12" fmla="*/ 12 w 42"/>
                <a:gd name="T13" fmla="*/ 30 h 102"/>
                <a:gd name="T14" fmla="*/ 8 w 42"/>
                <a:gd name="T15" fmla="*/ 24 h 102"/>
                <a:gd name="T16" fmla="*/ 6 w 42"/>
                <a:gd name="T17" fmla="*/ 20 h 102"/>
                <a:gd name="T18" fmla="*/ 2 w 42"/>
                <a:gd name="T19" fmla="*/ 18 h 102"/>
                <a:gd name="T20" fmla="*/ 0 w 42"/>
                <a:gd name="T21" fmla="*/ 12 h 102"/>
                <a:gd name="T22" fmla="*/ 2 w 42"/>
                <a:gd name="T23" fmla="*/ 8 h 102"/>
                <a:gd name="T24" fmla="*/ 14 w 42"/>
                <a:gd name="T25" fmla="*/ 8 h 102"/>
                <a:gd name="T26" fmla="*/ 16 w 42"/>
                <a:gd name="T27" fmla="*/ 0 h 102"/>
                <a:gd name="T28" fmla="*/ 28 w 42"/>
                <a:gd name="T29" fmla="*/ 10 h 102"/>
                <a:gd name="T30" fmla="*/ 30 w 42"/>
                <a:gd name="T31" fmla="*/ 12 h 102"/>
                <a:gd name="T32" fmla="*/ 34 w 42"/>
                <a:gd name="T33" fmla="*/ 16 h 102"/>
                <a:gd name="T34" fmla="*/ 40 w 42"/>
                <a:gd name="T35" fmla="*/ 22 h 102"/>
                <a:gd name="T36" fmla="*/ 42 w 42"/>
                <a:gd name="T37" fmla="*/ 34 h 102"/>
                <a:gd name="T38" fmla="*/ 38 w 42"/>
                <a:gd name="T39" fmla="*/ 48 h 102"/>
                <a:gd name="T40" fmla="*/ 38 w 42"/>
                <a:gd name="T41" fmla="*/ 52 h 102"/>
                <a:gd name="T42" fmla="*/ 36 w 42"/>
                <a:gd name="T43" fmla="*/ 64 h 102"/>
                <a:gd name="T44" fmla="*/ 36 w 42"/>
                <a:gd name="T45" fmla="*/ 82 h 102"/>
                <a:gd name="T46" fmla="*/ 34 w 42"/>
                <a:gd name="T47" fmla="*/ 98 h 102"/>
                <a:gd name="T48" fmla="*/ 14 w 42"/>
                <a:gd name="T49" fmla="*/ 102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102"/>
                <a:gd name="T77" fmla="*/ 42 w 42"/>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102">
                  <a:moveTo>
                    <a:pt x="14" y="102"/>
                  </a:moveTo>
                  <a:lnTo>
                    <a:pt x="14" y="96"/>
                  </a:lnTo>
                  <a:lnTo>
                    <a:pt x="14" y="82"/>
                  </a:lnTo>
                  <a:lnTo>
                    <a:pt x="14" y="64"/>
                  </a:lnTo>
                  <a:lnTo>
                    <a:pt x="14" y="46"/>
                  </a:lnTo>
                  <a:lnTo>
                    <a:pt x="14" y="36"/>
                  </a:lnTo>
                  <a:lnTo>
                    <a:pt x="12" y="30"/>
                  </a:lnTo>
                  <a:lnTo>
                    <a:pt x="8" y="24"/>
                  </a:lnTo>
                  <a:lnTo>
                    <a:pt x="6" y="20"/>
                  </a:lnTo>
                  <a:lnTo>
                    <a:pt x="2" y="18"/>
                  </a:lnTo>
                  <a:lnTo>
                    <a:pt x="0" y="12"/>
                  </a:lnTo>
                  <a:lnTo>
                    <a:pt x="2" y="8"/>
                  </a:lnTo>
                  <a:lnTo>
                    <a:pt x="14" y="8"/>
                  </a:lnTo>
                  <a:lnTo>
                    <a:pt x="16" y="0"/>
                  </a:lnTo>
                  <a:lnTo>
                    <a:pt x="28" y="10"/>
                  </a:lnTo>
                  <a:lnTo>
                    <a:pt x="30" y="12"/>
                  </a:lnTo>
                  <a:lnTo>
                    <a:pt x="34" y="16"/>
                  </a:lnTo>
                  <a:lnTo>
                    <a:pt x="40" y="22"/>
                  </a:lnTo>
                  <a:lnTo>
                    <a:pt x="42" y="34"/>
                  </a:lnTo>
                  <a:lnTo>
                    <a:pt x="38" y="48"/>
                  </a:lnTo>
                  <a:lnTo>
                    <a:pt x="38" y="52"/>
                  </a:lnTo>
                  <a:lnTo>
                    <a:pt x="36" y="64"/>
                  </a:lnTo>
                  <a:lnTo>
                    <a:pt x="36" y="82"/>
                  </a:lnTo>
                  <a:lnTo>
                    <a:pt x="34" y="98"/>
                  </a:lnTo>
                  <a:lnTo>
                    <a:pt x="14" y="102"/>
                  </a:lnTo>
                </a:path>
              </a:pathLst>
            </a:custGeom>
            <a:grpFill/>
            <a:ln w="6350">
              <a:noFill/>
              <a:round/>
              <a:headEnd/>
              <a:tailEnd/>
            </a:ln>
          </p:spPr>
          <p:txBody>
            <a:bodyPr/>
            <a:lstStyle/>
            <a:p>
              <a:pPr>
                <a:defRPr/>
              </a:pPr>
              <a:endParaRPr lang="zh-TW" altLang="en-US"/>
            </a:p>
          </p:txBody>
        </p:sp>
        <p:sp>
          <p:nvSpPr>
            <p:cNvPr id="274" name="Freeform 86"/>
            <p:cNvSpPr>
              <a:spLocks/>
            </p:cNvSpPr>
            <p:nvPr/>
          </p:nvSpPr>
          <p:spPr bwMode="gray">
            <a:xfrm>
              <a:off x="738" y="2348"/>
              <a:ext cx="158" cy="126"/>
            </a:xfrm>
            <a:custGeom>
              <a:avLst/>
              <a:gdLst>
                <a:gd name="T0" fmla="*/ 0 w 158"/>
                <a:gd name="T1" fmla="*/ 120 h 126"/>
                <a:gd name="T2" fmla="*/ 2 w 158"/>
                <a:gd name="T3" fmla="*/ 118 h 126"/>
                <a:gd name="T4" fmla="*/ 2 w 158"/>
                <a:gd name="T5" fmla="*/ 116 h 126"/>
                <a:gd name="T6" fmla="*/ 14 w 158"/>
                <a:gd name="T7" fmla="*/ 112 h 126"/>
                <a:gd name="T8" fmla="*/ 22 w 158"/>
                <a:gd name="T9" fmla="*/ 106 h 126"/>
                <a:gd name="T10" fmla="*/ 30 w 158"/>
                <a:gd name="T11" fmla="*/ 98 h 126"/>
                <a:gd name="T12" fmla="*/ 38 w 158"/>
                <a:gd name="T13" fmla="*/ 90 h 126"/>
                <a:gd name="T14" fmla="*/ 44 w 158"/>
                <a:gd name="T15" fmla="*/ 82 h 126"/>
                <a:gd name="T16" fmla="*/ 46 w 158"/>
                <a:gd name="T17" fmla="*/ 80 h 126"/>
                <a:gd name="T18" fmla="*/ 46 w 158"/>
                <a:gd name="T19" fmla="*/ 68 h 126"/>
                <a:gd name="T20" fmla="*/ 50 w 158"/>
                <a:gd name="T21" fmla="*/ 60 h 126"/>
                <a:gd name="T22" fmla="*/ 56 w 158"/>
                <a:gd name="T23" fmla="*/ 54 h 126"/>
                <a:gd name="T24" fmla="*/ 60 w 158"/>
                <a:gd name="T25" fmla="*/ 48 h 126"/>
                <a:gd name="T26" fmla="*/ 60 w 158"/>
                <a:gd name="T27" fmla="*/ 44 h 126"/>
                <a:gd name="T28" fmla="*/ 64 w 158"/>
                <a:gd name="T29" fmla="*/ 40 h 126"/>
                <a:gd name="T30" fmla="*/ 66 w 158"/>
                <a:gd name="T31" fmla="*/ 36 h 126"/>
                <a:gd name="T32" fmla="*/ 70 w 158"/>
                <a:gd name="T33" fmla="*/ 34 h 126"/>
                <a:gd name="T34" fmla="*/ 74 w 158"/>
                <a:gd name="T35" fmla="*/ 32 h 126"/>
                <a:gd name="T36" fmla="*/ 76 w 158"/>
                <a:gd name="T37" fmla="*/ 30 h 126"/>
                <a:gd name="T38" fmla="*/ 78 w 158"/>
                <a:gd name="T39" fmla="*/ 30 h 126"/>
                <a:gd name="T40" fmla="*/ 76 w 158"/>
                <a:gd name="T41" fmla="*/ 20 h 126"/>
                <a:gd name="T42" fmla="*/ 76 w 158"/>
                <a:gd name="T43" fmla="*/ 14 h 126"/>
                <a:gd name="T44" fmla="*/ 78 w 158"/>
                <a:gd name="T45" fmla="*/ 8 h 126"/>
                <a:gd name="T46" fmla="*/ 78 w 158"/>
                <a:gd name="T47" fmla="*/ 4 h 126"/>
                <a:gd name="T48" fmla="*/ 80 w 158"/>
                <a:gd name="T49" fmla="*/ 0 h 126"/>
                <a:gd name="T50" fmla="*/ 80 w 158"/>
                <a:gd name="T51" fmla="*/ 0 h 126"/>
                <a:gd name="T52" fmla="*/ 82 w 158"/>
                <a:gd name="T53" fmla="*/ 0 h 126"/>
                <a:gd name="T54" fmla="*/ 84 w 158"/>
                <a:gd name="T55" fmla="*/ 2 h 126"/>
                <a:gd name="T56" fmla="*/ 88 w 158"/>
                <a:gd name="T57" fmla="*/ 4 h 126"/>
                <a:gd name="T58" fmla="*/ 92 w 158"/>
                <a:gd name="T59" fmla="*/ 6 h 126"/>
                <a:gd name="T60" fmla="*/ 98 w 158"/>
                <a:gd name="T61" fmla="*/ 8 h 126"/>
                <a:gd name="T62" fmla="*/ 104 w 158"/>
                <a:gd name="T63" fmla="*/ 10 h 126"/>
                <a:gd name="T64" fmla="*/ 114 w 158"/>
                <a:gd name="T65" fmla="*/ 12 h 126"/>
                <a:gd name="T66" fmla="*/ 126 w 158"/>
                <a:gd name="T67" fmla="*/ 12 h 126"/>
                <a:gd name="T68" fmla="*/ 134 w 158"/>
                <a:gd name="T69" fmla="*/ 12 h 126"/>
                <a:gd name="T70" fmla="*/ 136 w 158"/>
                <a:gd name="T71" fmla="*/ 12 h 126"/>
                <a:gd name="T72" fmla="*/ 138 w 158"/>
                <a:gd name="T73" fmla="*/ 12 h 126"/>
                <a:gd name="T74" fmla="*/ 142 w 158"/>
                <a:gd name="T75" fmla="*/ 14 h 126"/>
                <a:gd name="T76" fmla="*/ 144 w 158"/>
                <a:gd name="T77" fmla="*/ 18 h 126"/>
                <a:gd name="T78" fmla="*/ 146 w 158"/>
                <a:gd name="T79" fmla="*/ 22 h 126"/>
                <a:gd name="T80" fmla="*/ 146 w 158"/>
                <a:gd name="T81" fmla="*/ 28 h 126"/>
                <a:gd name="T82" fmla="*/ 146 w 158"/>
                <a:gd name="T83" fmla="*/ 34 h 126"/>
                <a:gd name="T84" fmla="*/ 146 w 158"/>
                <a:gd name="T85" fmla="*/ 38 h 126"/>
                <a:gd name="T86" fmla="*/ 148 w 158"/>
                <a:gd name="T87" fmla="*/ 42 h 126"/>
                <a:gd name="T88" fmla="*/ 150 w 158"/>
                <a:gd name="T89" fmla="*/ 46 h 126"/>
                <a:gd name="T90" fmla="*/ 158 w 158"/>
                <a:gd name="T91" fmla="*/ 54 h 126"/>
                <a:gd name="T92" fmla="*/ 156 w 158"/>
                <a:gd name="T93" fmla="*/ 54 h 126"/>
                <a:gd name="T94" fmla="*/ 154 w 158"/>
                <a:gd name="T95" fmla="*/ 54 h 126"/>
                <a:gd name="T96" fmla="*/ 150 w 158"/>
                <a:gd name="T97" fmla="*/ 54 h 126"/>
                <a:gd name="T98" fmla="*/ 146 w 158"/>
                <a:gd name="T99" fmla="*/ 54 h 126"/>
                <a:gd name="T100" fmla="*/ 142 w 158"/>
                <a:gd name="T101" fmla="*/ 54 h 126"/>
                <a:gd name="T102" fmla="*/ 140 w 158"/>
                <a:gd name="T103" fmla="*/ 56 h 126"/>
                <a:gd name="T104" fmla="*/ 136 w 158"/>
                <a:gd name="T105" fmla="*/ 58 h 126"/>
                <a:gd name="T106" fmla="*/ 136 w 158"/>
                <a:gd name="T107" fmla="*/ 62 h 126"/>
                <a:gd name="T108" fmla="*/ 134 w 158"/>
                <a:gd name="T109" fmla="*/ 74 h 126"/>
                <a:gd name="T110" fmla="*/ 82 w 158"/>
                <a:gd name="T111" fmla="*/ 92 h 126"/>
                <a:gd name="T112" fmla="*/ 68 w 158"/>
                <a:gd name="T113" fmla="*/ 96 h 126"/>
                <a:gd name="T114" fmla="*/ 60 w 158"/>
                <a:gd name="T115" fmla="*/ 104 h 126"/>
                <a:gd name="T116" fmla="*/ 48 w 158"/>
                <a:gd name="T117" fmla="*/ 110 h 126"/>
                <a:gd name="T118" fmla="*/ 52 w 158"/>
                <a:gd name="T119" fmla="*/ 126 h 126"/>
                <a:gd name="T120" fmla="*/ 0 w 158"/>
                <a:gd name="T121" fmla="*/ 120 h 1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126"/>
                <a:gd name="T185" fmla="*/ 158 w 158"/>
                <a:gd name="T186" fmla="*/ 126 h 1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126">
                  <a:moveTo>
                    <a:pt x="0" y="120"/>
                  </a:moveTo>
                  <a:lnTo>
                    <a:pt x="2" y="118"/>
                  </a:lnTo>
                  <a:lnTo>
                    <a:pt x="2" y="116"/>
                  </a:lnTo>
                  <a:lnTo>
                    <a:pt x="14" y="112"/>
                  </a:lnTo>
                  <a:lnTo>
                    <a:pt x="22" y="106"/>
                  </a:lnTo>
                  <a:lnTo>
                    <a:pt x="30" y="98"/>
                  </a:lnTo>
                  <a:lnTo>
                    <a:pt x="38" y="90"/>
                  </a:lnTo>
                  <a:lnTo>
                    <a:pt x="44" y="82"/>
                  </a:lnTo>
                  <a:lnTo>
                    <a:pt x="46" y="80"/>
                  </a:lnTo>
                  <a:lnTo>
                    <a:pt x="46" y="68"/>
                  </a:lnTo>
                  <a:lnTo>
                    <a:pt x="50" y="60"/>
                  </a:lnTo>
                  <a:lnTo>
                    <a:pt x="56" y="54"/>
                  </a:lnTo>
                  <a:lnTo>
                    <a:pt x="60" y="48"/>
                  </a:lnTo>
                  <a:lnTo>
                    <a:pt x="60" y="44"/>
                  </a:lnTo>
                  <a:lnTo>
                    <a:pt x="64" y="40"/>
                  </a:lnTo>
                  <a:lnTo>
                    <a:pt x="66" y="36"/>
                  </a:lnTo>
                  <a:lnTo>
                    <a:pt x="70" y="34"/>
                  </a:lnTo>
                  <a:lnTo>
                    <a:pt x="74" y="32"/>
                  </a:lnTo>
                  <a:lnTo>
                    <a:pt x="76" y="30"/>
                  </a:lnTo>
                  <a:lnTo>
                    <a:pt x="78" y="30"/>
                  </a:lnTo>
                  <a:lnTo>
                    <a:pt x="76" y="20"/>
                  </a:lnTo>
                  <a:lnTo>
                    <a:pt x="76" y="14"/>
                  </a:lnTo>
                  <a:lnTo>
                    <a:pt x="78" y="8"/>
                  </a:lnTo>
                  <a:lnTo>
                    <a:pt x="78" y="4"/>
                  </a:lnTo>
                  <a:lnTo>
                    <a:pt x="80" y="0"/>
                  </a:lnTo>
                  <a:lnTo>
                    <a:pt x="82" y="0"/>
                  </a:lnTo>
                  <a:lnTo>
                    <a:pt x="84" y="2"/>
                  </a:lnTo>
                  <a:lnTo>
                    <a:pt x="88" y="4"/>
                  </a:lnTo>
                  <a:lnTo>
                    <a:pt x="92" y="6"/>
                  </a:lnTo>
                  <a:lnTo>
                    <a:pt x="98" y="8"/>
                  </a:lnTo>
                  <a:lnTo>
                    <a:pt x="104" y="10"/>
                  </a:lnTo>
                  <a:lnTo>
                    <a:pt x="114" y="12"/>
                  </a:lnTo>
                  <a:lnTo>
                    <a:pt x="126" y="12"/>
                  </a:lnTo>
                  <a:lnTo>
                    <a:pt x="134" y="12"/>
                  </a:lnTo>
                  <a:lnTo>
                    <a:pt x="136" y="12"/>
                  </a:lnTo>
                  <a:lnTo>
                    <a:pt x="138" y="12"/>
                  </a:lnTo>
                  <a:lnTo>
                    <a:pt x="142" y="14"/>
                  </a:lnTo>
                  <a:lnTo>
                    <a:pt x="144" y="18"/>
                  </a:lnTo>
                  <a:lnTo>
                    <a:pt x="146" y="22"/>
                  </a:lnTo>
                  <a:lnTo>
                    <a:pt x="146" y="28"/>
                  </a:lnTo>
                  <a:lnTo>
                    <a:pt x="146" y="34"/>
                  </a:lnTo>
                  <a:lnTo>
                    <a:pt x="146" y="38"/>
                  </a:lnTo>
                  <a:lnTo>
                    <a:pt x="148" y="42"/>
                  </a:lnTo>
                  <a:lnTo>
                    <a:pt x="150" y="46"/>
                  </a:lnTo>
                  <a:lnTo>
                    <a:pt x="158" y="54"/>
                  </a:lnTo>
                  <a:lnTo>
                    <a:pt x="156" y="54"/>
                  </a:lnTo>
                  <a:lnTo>
                    <a:pt x="154" y="54"/>
                  </a:lnTo>
                  <a:lnTo>
                    <a:pt x="150" y="54"/>
                  </a:lnTo>
                  <a:lnTo>
                    <a:pt x="146" y="54"/>
                  </a:lnTo>
                  <a:lnTo>
                    <a:pt x="142" y="54"/>
                  </a:lnTo>
                  <a:lnTo>
                    <a:pt x="140" y="56"/>
                  </a:lnTo>
                  <a:lnTo>
                    <a:pt x="136" y="58"/>
                  </a:lnTo>
                  <a:lnTo>
                    <a:pt x="136" y="62"/>
                  </a:lnTo>
                  <a:lnTo>
                    <a:pt x="134" y="74"/>
                  </a:lnTo>
                  <a:lnTo>
                    <a:pt x="82" y="92"/>
                  </a:lnTo>
                  <a:lnTo>
                    <a:pt x="68" y="96"/>
                  </a:lnTo>
                  <a:lnTo>
                    <a:pt x="60" y="104"/>
                  </a:lnTo>
                  <a:lnTo>
                    <a:pt x="48" y="110"/>
                  </a:lnTo>
                  <a:lnTo>
                    <a:pt x="52" y="126"/>
                  </a:lnTo>
                  <a:lnTo>
                    <a:pt x="0" y="120"/>
                  </a:lnTo>
                </a:path>
              </a:pathLst>
            </a:custGeom>
            <a:grpFill/>
            <a:ln w="6350">
              <a:noFill/>
              <a:round/>
              <a:headEnd/>
              <a:tailEnd/>
            </a:ln>
          </p:spPr>
          <p:txBody>
            <a:bodyPr/>
            <a:lstStyle/>
            <a:p>
              <a:pPr>
                <a:defRPr/>
              </a:pPr>
              <a:endParaRPr lang="zh-TW" altLang="en-US"/>
            </a:p>
          </p:txBody>
        </p:sp>
        <p:sp>
          <p:nvSpPr>
            <p:cNvPr id="275" name="Freeform 87"/>
            <p:cNvSpPr>
              <a:spLocks/>
            </p:cNvSpPr>
            <p:nvPr/>
          </p:nvSpPr>
          <p:spPr bwMode="gray">
            <a:xfrm>
              <a:off x="996" y="2326"/>
              <a:ext cx="52" cy="112"/>
            </a:xfrm>
            <a:custGeom>
              <a:avLst/>
              <a:gdLst>
                <a:gd name="T0" fmla="*/ 8 w 52"/>
                <a:gd name="T1" fmla="*/ 12 h 112"/>
                <a:gd name="T2" fmla="*/ 6 w 52"/>
                <a:gd name="T3" fmla="*/ 18 h 112"/>
                <a:gd name="T4" fmla="*/ 4 w 52"/>
                <a:gd name="T5" fmla="*/ 28 h 112"/>
                <a:gd name="T6" fmla="*/ 4 w 52"/>
                <a:gd name="T7" fmla="*/ 32 h 112"/>
                <a:gd name="T8" fmla="*/ 2 w 52"/>
                <a:gd name="T9" fmla="*/ 38 h 112"/>
                <a:gd name="T10" fmla="*/ 0 w 52"/>
                <a:gd name="T11" fmla="*/ 40 h 112"/>
                <a:gd name="T12" fmla="*/ 0 w 52"/>
                <a:gd name="T13" fmla="*/ 46 h 112"/>
                <a:gd name="T14" fmla="*/ 2 w 52"/>
                <a:gd name="T15" fmla="*/ 50 h 112"/>
                <a:gd name="T16" fmla="*/ 2 w 52"/>
                <a:gd name="T17" fmla="*/ 54 h 112"/>
                <a:gd name="T18" fmla="*/ 2 w 52"/>
                <a:gd name="T19" fmla="*/ 58 h 112"/>
                <a:gd name="T20" fmla="*/ 6 w 52"/>
                <a:gd name="T21" fmla="*/ 64 h 112"/>
                <a:gd name="T22" fmla="*/ 8 w 52"/>
                <a:gd name="T23" fmla="*/ 64 h 112"/>
                <a:gd name="T24" fmla="*/ 10 w 52"/>
                <a:gd name="T25" fmla="*/ 68 h 112"/>
                <a:gd name="T26" fmla="*/ 14 w 52"/>
                <a:gd name="T27" fmla="*/ 88 h 112"/>
                <a:gd name="T28" fmla="*/ 22 w 52"/>
                <a:gd name="T29" fmla="*/ 112 h 112"/>
                <a:gd name="T30" fmla="*/ 26 w 52"/>
                <a:gd name="T31" fmla="*/ 108 h 112"/>
                <a:gd name="T32" fmla="*/ 34 w 52"/>
                <a:gd name="T33" fmla="*/ 102 h 112"/>
                <a:gd name="T34" fmla="*/ 40 w 52"/>
                <a:gd name="T35" fmla="*/ 96 h 112"/>
                <a:gd name="T36" fmla="*/ 40 w 52"/>
                <a:gd name="T37" fmla="*/ 92 h 112"/>
                <a:gd name="T38" fmla="*/ 38 w 52"/>
                <a:gd name="T39" fmla="*/ 88 h 112"/>
                <a:gd name="T40" fmla="*/ 38 w 52"/>
                <a:gd name="T41" fmla="*/ 84 h 112"/>
                <a:gd name="T42" fmla="*/ 44 w 52"/>
                <a:gd name="T43" fmla="*/ 82 h 112"/>
                <a:gd name="T44" fmla="*/ 48 w 52"/>
                <a:gd name="T45" fmla="*/ 76 h 112"/>
                <a:gd name="T46" fmla="*/ 46 w 52"/>
                <a:gd name="T47" fmla="*/ 68 h 112"/>
                <a:gd name="T48" fmla="*/ 44 w 52"/>
                <a:gd name="T49" fmla="*/ 62 h 112"/>
                <a:gd name="T50" fmla="*/ 42 w 52"/>
                <a:gd name="T51" fmla="*/ 60 h 112"/>
                <a:gd name="T52" fmla="*/ 42 w 52"/>
                <a:gd name="T53" fmla="*/ 54 h 112"/>
                <a:gd name="T54" fmla="*/ 44 w 52"/>
                <a:gd name="T55" fmla="*/ 50 h 112"/>
                <a:gd name="T56" fmla="*/ 48 w 52"/>
                <a:gd name="T57" fmla="*/ 46 h 112"/>
                <a:gd name="T58" fmla="*/ 50 w 52"/>
                <a:gd name="T59" fmla="*/ 44 h 112"/>
                <a:gd name="T60" fmla="*/ 50 w 52"/>
                <a:gd name="T61" fmla="*/ 42 h 112"/>
                <a:gd name="T62" fmla="*/ 48 w 52"/>
                <a:gd name="T63" fmla="*/ 40 h 112"/>
                <a:gd name="T64" fmla="*/ 46 w 52"/>
                <a:gd name="T65" fmla="*/ 36 h 112"/>
                <a:gd name="T66" fmla="*/ 44 w 52"/>
                <a:gd name="T67" fmla="*/ 28 h 112"/>
                <a:gd name="T68" fmla="*/ 46 w 52"/>
                <a:gd name="T69" fmla="*/ 24 h 112"/>
                <a:gd name="T70" fmla="*/ 52 w 52"/>
                <a:gd name="T71" fmla="*/ 20 h 112"/>
                <a:gd name="T72" fmla="*/ 32 w 52"/>
                <a:gd name="T73" fmla="*/ 2 h 112"/>
                <a:gd name="T74" fmla="*/ 30 w 52"/>
                <a:gd name="T75" fmla="*/ 0 h 112"/>
                <a:gd name="T76" fmla="*/ 22 w 52"/>
                <a:gd name="T77" fmla="*/ 2 h 112"/>
                <a:gd name="T78" fmla="*/ 16 w 52"/>
                <a:gd name="T79" fmla="*/ 4 h 112"/>
                <a:gd name="T80" fmla="*/ 12 w 52"/>
                <a:gd name="T81" fmla="*/ 8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12"/>
                <a:gd name="T125" fmla="*/ 52 w 5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12">
                  <a:moveTo>
                    <a:pt x="10" y="12"/>
                  </a:moveTo>
                  <a:lnTo>
                    <a:pt x="8" y="12"/>
                  </a:lnTo>
                  <a:lnTo>
                    <a:pt x="8" y="14"/>
                  </a:lnTo>
                  <a:lnTo>
                    <a:pt x="6" y="18"/>
                  </a:lnTo>
                  <a:lnTo>
                    <a:pt x="4" y="22"/>
                  </a:lnTo>
                  <a:lnTo>
                    <a:pt x="4" y="28"/>
                  </a:lnTo>
                  <a:lnTo>
                    <a:pt x="4" y="30"/>
                  </a:lnTo>
                  <a:lnTo>
                    <a:pt x="4" y="32"/>
                  </a:lnTo>
                  <a:lnTo>
                    <a:pt x="4" y="36"/>
                  </a:lnTo>
                  <a:lnTo>
                    <a:pt x="2" y="38"/>
                  </a:lnTo>
                  <a:lnTo>
                    <a:pt x="0" y="40"/>
                  </a:lnTo>
                  <a:lnTo>
                    <a:pt x="0" y="42"/>
                  </a:lnTo>
                  <a:lnTo>
                    <a:pt x="0" y="46"/>
                  </a:lnTo>
                  <a:lnTo>
                    <a:pt x="0" y="48"/>
                  </a:lnTo>
                  <a:lnTo>
                    <a:pt x="2" y="50"/>
                  </a:lnTo>
                  <a:lnTo>
                    <a:pt x="2" y="52"/>
                  </a:lnTo>
                  <a:lnTo>
                    <a:pt x="2" y="54"/>
                  </a:lnTo>
                  <a:lnTo>
                    <a:pt x="2" y="56"/>
                  </a:lnTo>
                  <a:lnTo>
                    <a:pt x="2" y="58"/>
                  </a:lnTo>
                  <a:lnTo>
                    <a:pt x="4" y="62"/>
                  </a:lnTo>
                  <a:lnTo>
                    <a:pt x="6" y="64"/>
                  </a:lnTo>
                  <a:lnTo>
                    <a:pt x="8" y="64"/>
                  </a:lnTo>
                  <a:lnTo>
                    <a:pt x="10" y="66"/>
                  </a:lnTo>
                  <a:lnTo>
                    <a:pt x="10" y="68"/>
                  </a:lnTo>
                  <a:lnTo>
                    <a:pt x="12" y="76"/>
                  </a:lnTo>
                  <a:lnTo>
                    <a:pt x="14" y="88"/>
                  </a:lnTo>
                  <a:lnTo>
                    <a:pt x="18" y="102"/>
                  </a:lnTo>
                  <a:lnTo>
                    <a:pt x="22" y="112"/>
                  </a:lnTo>
                  <a:lnTo>
                    <a:pt x="24" y="112"/>
                  </a:lnTo>
                  <a:lnTo>
                    <a:pt x="26" y="108"/>
                  </a:lnTo>
                  <a:lnTo>
                    <a:pt x="30" y="106"/>
                  </a:lnTo>
                  <a:lnTo>
                    <a:pt x="34" y="102"/>
                  </a:lnTo>
                  <a:lnTo>
                    <a:pt x="36" y="98"/>
                  </a:lnTo>
                  <a:lnTo>
                    <a:pt x="40" y="96"/>
                  </a:lnTo>
                  <a:lnTo>
                    <a:pt x="40" y="92"/>
                  </a:lnTo>
                  <a:lnTo>
                    <a:pt x="38" y="90"/>
                  </a:lnTo>
                  <a:lnTo>
                    <a:pt x="38" y="88"/>
                  </a:lnTo>
                  <a:lnTo>
                    <a:pt x="38" y="86"/>
                  </a:lnTo>
                  <a:lnTo>
                    <a:pt x="38" y="84"/>
                  </a:lnTo>
                  <a:lnTo>
                    <a:pt x="42" y="82"/>
                  </a:lnTo>
                  <a:lnTo>
                    <a:pt x="44" y="82"/>
                  </a:lnTo>
                  <a:lnTo>
                    <a:pt x="46" y="80"/>
                  </a:lnTo>
                  <a:lnTo>
                    <a:pt x="48" y="76"/>
                  </a:lnTo>
                  <a:lnTo>
                    <a:pt x="48" y="72"/>
                  </a:lnTo>
                  <a:lnTo>
                    <a:pt x="46" y="68"/>
                  </a:lnTo>
                  <a:lnTo>
                    <a:pt x="46" y="64"/>
                  </a:lnTo>
                  <a:lnTo>
                    <a:pt x="44" y="62"/>
                  </a:lnTo>
                  <a:lnTo>
                    <a:pt x="44" y="60"/>
                  </a:lnTo>
                  <a:lnTo>
                    <a:pt x="42" y="60"/>
                  </a:lnTo>
                  <a:lnTo>
                    <a:pt x="42" y="56"/>
                  </a:lnTo>
                  <a:lnTo>
                    <a:pt x="42" y="54"/>
                  </a:lnTo>
                  <a:lnTo>
                    <a:pt x="44" y="50"/>
                  </a:lnTo>
                  <a:lnTo>
                    <a:pt x="46" y="48"/>
                  </a:lnTo>
                  <a:lnTo>
                    <a:pt x="48" y="46"/>
                  </a:lnTo>
                  <a:lnTo>
                    <a:pt x="50" y="46"/>
                  </a:lnTo>
                  <a:lnTo>
                    <a:pt x="50" y="44"/>
                  </a:lnTo>
                  <a:lnTo>
                    <a:pt x="50" y="42"/>
                  </a:lnTo>
                  <a:lnTo>
                    <a:pt x="48" y="40"/>
                  </a:lnTo>
                  <a:lnTo>
                    <a:pt x="46" y="38"/>
                  </a:lnTo>
                  <a:lnTo>
                    <a:pt x="46" y="36"/>
                  </a:lnTo>
                  <a:lnTo>
                    <a:pt x="44" y="32"/>
                  </a:lnTo>
                  <a:lnTo>
                    <a:pt x="44" y="28"/>
                  </a:lnTo>
                  <a:lnTo>
                    <a:pt x="46" y="26"/>
                  </a:lnTo>
                  <a:lnTo>
                    <a:pt x="46" y="24"/>
                  </a:lnTo>
                  <a:lnTo>
                    <a:pt x="50" y="22"/>
                  </a:lnTo>
                  <a:lnTo>
                    <a:pt x="52" y="20"/>
                  </a:lnTo>
                  <a:lnTo>
                    <a:pt x="48" y="12"/>
                  </a:lnTo>
                  <a:lnTo>
                    <a:pt x="32" y="2"/>
                  </a:lnTo>
                  <a:lnTo>
                    <a:pt x="30" y="0"/>
                  </a:lnTo>
                  <a:lnTo>
                    <a:pt x="26" y="0"/>
                  </a:lnTo>
                  <a:lnTo>
                    <a:pt x="22" y="2"/>
                  </a:lnTo>
                  <a:lnTo>
                    <a:pt x="18" y="4"/>
                  </a:lnTo>
                  <a:lnTo>
                    <a:pt x="16" y="4"/>
                  </a:lnTo>
                  <a:lnTo>
                    <a:pt x="14" y="6"/>
                  </a:lnTo>
                  <a:lnTo>
                    <a:pt x="12" y="8"/>
                  </a:lnTo>
                  <a:lnTo>
                    <a:pt x="10" y="12"/>
                  </a:lnTo>
                </a:path>
              </a:pathLst>
            </a:custGeom>
            <a:grpFill/>
            <a:ln w="6350">
              <a:noFill/>
              <a:round/>
              <a:headEnd/>
              <a:tailEnd/>
            </a:ln>
          </p:spPr>
          <p:txBody>
            <a:bodyPr/>
            <a:lstStyle/>
            <a:p>
              <a:pPr>
                <a:defRPr/>
              </a:pPr>
              <a:endParaRPr lang="zh-TW" altLang="en-US"/>
            </a:p>
          </p:txBody>
        </p:sp>
        <p:sp>
          <p:nvSpPr>
            <p:cNvPr id="276" name="Freeform 88"/>
            <p:cNvSpPr>
              <a:spLocks/>
            </p:cNvSpPr>
            <p:nvPr/>
          </p:nvSpPr>
          <p:spPr bwMode="gray">
            <a:xfrm>
              <a:off x="1018" y="2388"/>
              <a:ext cx="206" cy="202"/>
            </a:xfrm>
            <a:custGeom>
              <a:avLst/>
              <a:gdLst>
                <a:gd name="T0" fmla="*/ 200 w 206"/>
                <a:gd name="T1" fmla="*/ 34 h 202"/>
                <a:gd name="T2" fmla="*/ 192 w 206"/>
                <a:gd name="T3" fmla="*/ 30 h 202"/>
                <a:gd name="T4" fmla="*/ 182 w 206"/>
                <a:gd name="T5" fmla="*/ 24 h 202"/>
                <a:gd name="T6" fmla="*/ 174 w 206"/>
                <a:gd name="T7" fmla="*/ 22 h 202"/>
                <a:gd name="T8" fmla="*/ 170 w 206"/>
                <a:gd name="T9" fmla="*/ 22 h 202"/>
                <a:gd name="T10" fmla="*/ 162 w 206"/>
                <a:gd name="T11" fmla="*/ 22 h 202"/>
                <a:gd name="T12" fmla="*/ 148 w 206"/>
                <a:gd name="T13" fmla="*/ 26 h 202"/>
                <a:gd name="T14" fmla="*/ 138 w 206"/>
                <a:gd name="T15" fmla="*/ 28 h 202"/>
                <a:gd name="T16" fmla="*/ 136 w 206"/>
                <a:gd name="T17" fmla="*/ 34 h 202"/>
                <a:gd name="T18" fmla="*/ 138 w 206"/>
                <a:gd name="T19" fmla="*/ 42 h 202"/>
                <a:gd name="T20" fmla="*/ 140 w 206"/>
                <a:gd name="T21" fmla="*/ 46 h 202"/>
                <a:gd name="T22" fmla="*/ 138 w 206"/>
                <a:gd name="T23" fmla="*/ 54 h 202"/>
                <a:gd name="T24" fmla="*/ 122 w 206"/>
                <a:gd name="T25" fmla="*/ 56 h 202"/>
                <a:gd name="T26" fmla="*/ 106 w 206"/>
                <a:gd name="T27" fmla="*/ 52 h 202"/>
                <a:gd name="T28" fmla="*/ 96 w 206"/>
                <a:gd name="T29" fmla="*/ 44 h 202"/>
                <a:gd name="T30" fmla="*/ 88 w 206"/>
                <a:gd name="T31" fmla="*/ 36 h 202"/>
                <a:gd name="T32" fmla="*/ 84 w 206"/>
                <a:gd name="T33" fmla="*/ 26 h 202"/>
                <a:gd name="T34" fmla="*/ 80 w 206"/>
                <a:gd name="T35" fmla="*/ 18 h 202"/>
                <a:gd name="T36" fmla="*/ 78 w 206"/>
                <a:gd name="T37" fmla="*/ 16 h 202"/>
                <a:gd name="T38" fmla="*/ 56 w 206"/>
                <a:gd name="T39" fmla="*/ 10 h 202"/>
                <a:gd name="T40" fmla="*/ 46 w 206"/>
                <a:gd name="T41" fmla="*/ 6 h 202"/>
                <a:gd name="T42" fmla="*/ 38 w 206"/>
                <a:gd name="T43" fmla="*/ 4 h 202"/>
                <a:gd name="T44" fmla="*/ 24 w 206"/>
                <a:gd name="T45" fmla="*/ 0 h 202"/>
                <a:gd name="T46" fmla="*/ 24 w 206"/>
                <a:gd name="T47" fmla="*/ 4 h 202"/>
                <a:gd name="T48" fmla="*/ 26 w 206"/>
                <a:gd name="T49" fmla="*/ 12 h 202"/>
                <a:gd name="T50" fmla="*/ 24 w 206"/>
                <a:gd name="T51" fmla="*/ 18 h 202"/>
                <a:gd name="T52" fmla="*/ 22 w 206"/>
                <a:gd name="T53" fmla="*/ 20 h 202"/>
                <a:gd name="T54" fmla="*/ 18 w 206"/>
                <a:gd name="T55" fmla="*/ 20 h 202"/>
                <a:gd name="T56" fmla="*/ 16 w 206"/>
                <a:gd name="T57" fmla="*/ 22 h 202"/>
                <a:gd name="T58" fmla="*/ 18 w 206"/>
                <a:gd name="T59" fmla="*/ 30 h 202"/>
                <a:gd name="T60" fmla="*/ 18 w 206"/>
                <a:gd name="T61" fmla="*/ 30 h 202"/>
                <a:gd name="T62" fmla="*/ 16 w 206"/>
                <a:gd name="T63" fmla="*/ 34 h 202"/>
                <a:gd name="T64" fmla="*/ 12 w 206"/>
                <a:gd name="T65" fmla="*/ 40 h 202"/>
                <a:gd name="T66" fmla="*/ 6 w 206"/>
                <a:gd name="T67" fmla="*/ 46 h 202"/>
                <a:gd name="T68" fmla="*/ 2 w 206"/>
                <a:gd name="T69" fmla="*/ 50 h 202"/>
                <a:gd name="T70" fmla="*/ 0 w 206"/>
                <a:gd name="T71" fmla="*/ 50 h 202"/>
                <a:gd name="T72" fmla="*/ 2 w 206"/>
                <a:gd name="T73" fmla="*/ 54 h 202"/>
                <a:gd name="T74" fmla="*/ 4 w 206"/>
                <a:gd name="T75" fmla="*/ 60 h 202"/>
                <a:gd name="T76" fmla="*/ 4 w 206"/>
                <a:gd name="T77" fmla="*/ 72 h 202"/>
                <a:gd name="T78" fmla="*/ 6 w 206"/>
                <a:gd name="T79" fmla="*/ 80 h 202"/>
                <a:gd name="T80" fmla="*/ 8 w 206"/>
                <a:gd name="T81" fmla="*/ 82 h 202"/>
                <a:gd name="T82" fmla="*/ 12 w 206"/>
                <a:gd name="T83" fmla="*/ 88 h 202"/>
                <a:gd name="T84" fmla="*/ 12 w 206"/>
                <a:gd name="T85" fmla="*/ 96 h 202"/>
                <a:gd name="T86" fmla="*/ 12 w 206"/>
                <a:gd name="T87" fmla="*/ 106 h 202"/>
                <a:gd name="T88" fmla="*/ 10 w 206"/>
                <a:gd name="T89" fmla="*/ 108 h 202"/>
                <a:gd name="T90" fmla="*/ 14 w 206"/>
                <a:gd name="T91" fmla="*/ 112 h 202"/>
                <a:gd name="T92" fmla="*/ 14 w 206"/>
                <a:gd name="T93" fmla="*/ 122 h 202"/>
                <a:gd name="T94" fmla="*/ 30 w 206"/>
                <a:gd name="T95" fmla="*/ 142 h 202"/>
                <a:gd name="T96" fmla="*/ 36 w 206"/>
                <a:gd name="T97" fmla="*/ 142 h 202"/>
                <a:gd name="T98" fmla="*/ 40 w 206"/>
                <a:gd name="T99" fmla="*/ 146 h 202"/>
                <a:gd name="T100" fmla="*/ 44 w 206"/>
                <a:gd name="T101" fmla="*/ 152 h 202"/>
                <a:gd name="T102" fmla="*/ 48 w 206"/>
                <a:gd name="T103" fmla="*/ 158 h 202"/>
                <a:gd name="T104" fmla="*/ 184 w 206"/>
                <a:gd name="T105" fmla="*/ 202 h 202"/>
                <a:gd name="T106" fmla="*/ 206 w 206"/>
                <a:gd name="T107" fmla="*/ 184 h 2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202"/>
                <a:gd name="T164" fmla="*/ 206 w 206"/>
                <a:gd name="T165" fmla="*/ 202 h 2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202">
                  <a:moveTo>
                    <a:pt x="206" y="34"/>
                  </a:moveTo>
                  <a:lnTo>
                    <a:pt x="200" y="34"/>
                  </a:lnTo>
                  <a:lnTo>
                    <a:pt x="196" y="32"/>
                  </a:lnTo>
                  <a:lnTo>
                    <a:pt x="192" y="30"/>
                  </a:lnTo>
                  <a:lnTo>
                    <a:pt x="186" y="26"/>
                  </a:lnTo>
                  <a:lnTo>
                    <a:pt x="182" y="24"/>
                  </a:lnTo>
                  <a:lnTo>
                    <a:pt x="176" y="24"/>
                  </a:lnTo>
                  <a:lnTo>
                    <a:pt x="174" y="22"/>
                  </a:lnTo>
                  <a:lnTo>
                    <a:pt x="172" y="22"/>
                  </a:lnTo>
                  <a:lnTo>
                    <a:pt x="170" y="22"/>
                  </a:lnTo>
                  <a:lnTo>
                    <a:pt x="166" y="22"/>
                  </a:lnTo>
                  <a:lnTo>
                    <a:pt x="162" y="22"/>
                  </a:lnTo>
                  <a:lnTo>
                    <a:pt x="154" y="24"/>
                  </a:lnTo>
                  <a:lnTo>
                    <a:pt x="148" y="26"/>
                  </a:lnTo>
                  <a:lnTo>
                    <a:pt x="142" y="26"/>
                  </a:lnTo>
                  <a:lnTo>
                    <a:pt x="138" y="28"/>
                  </a:lnTo>
                  <a:lnTo>
                    <a:pt x="138" y="32"/>
                  </a:lnTo>
                  <a:lnTo>
                    <a:pt x="136" y="34"/>
                  </a:lnTo>
                  <a:lnTo>
                    <a:pt x="138" y="38"/>
                  </a:lnTo>
                  <a:lnTo>
                    <a:pt x="138" y="42"/>
                  </a:lnTo>
                  <a:lnTo>
                    <a:pt x="140" y="44"/>
                  </a:lnTo>
                  <a:lnTo>
                    <a:pt x="140" y="46"/>
                  </a:lnTo>
                  <a:lnTo>
                    <a:pt x="138" y="54"/>
                  </a:lnTo>
                  <a:lnTo>
                    <a:pt x="132" y="56"/>
                  </a:lnTo>
                  <a:lnTo>
                    <a:pt x="122" y="56"/>
                  </a:lnTo>
                  <a:lnTo>
                    <a:pt x="114" y="54"/>
                  </a:lnTo>
                  <a:lnTo>
                    <a:pt x="106" y="52"/>
                  </a:lnTo>
                  <a:lnTo>
                    <a:pt x="100" y="48"/>
                  </a:lnTo>
                  <a:lnTo>
                    <a:pt x="96" y="44"/>
                  </a:lnTo>
                  <a:lnTo>
                    <a:pt x="90" y="40"/>
                  </a:lnTo>
                  <a:lnTo>
                    <a:pt x="88" y="36"/>
                  </a:lnTo>
                  <a:lnTo>
                    <a:pt x="86" y="30"/>
                  </a:lnTo>
                  <a:lnTo>
                    <a:pt x="84" y="26"/>
                  </a:lnTo>
                  <a:lnTo>
                    <a:pt x="82" y="22"/>
                  </a:lnTo>
                  <a:lnTo>
                    <a:pt x="80" y="18"/>
                  </a:lnTo>
                  <a:lnTo>
                    <a:pt x="78" y="16"/>
                  </a:lnTo>
                  <a:lnTo>
                    <a:pt x="58" y="12"/>
                  </a:lnTo>
                  <a:lnTo>
                    <a:pt x="56" y="10"/>
                  </a:lnTo>
                  <a:lnTo>
                    <a:pt x="52" y="8"/>
                  </a:lnTo>
                  <a:lnTo>
                    <a:pt x="46" y="6"/>
                  </a:lnTo>
                  <a:lnTo>
                    <a:pt x="42" y="4"/>
                  </a:lnTo>
                  <a:lnTo>
                    <a:pt x="38" y="4"/>
                  </a:lnTo>
                  <a:lnTo>
                    <a:pt x="24" y="0"/>
                  </a:lnTo>
                  <a:lnTo>
                    <a:pt x="24" y="2"/>
                  </a:lnTo>
                  <a:lnTo>
                    <a:pt x="24" y="4"/>
                  </a:lnTo>
                  <a:lnTo>
                    <a:pt x="26" y="8"/>
                  </a:lnTo>
                  <a:lnTo>
                    <a:pt x="26" y="12"/>
                  </a:lnTo>
                  <a:lnTo>
                    <a:pt x="26" y="16"/>
                  </a:lnTo>
                  <a:lnTo>
                    <a:pt x="24" y="18"/>
                  </a:lnTo>
                  <a:lnTo>
                    <a:pt x="22" y="20"/>
                  </a:lnTo>
                  <a:lnTo>
                    <a:pt x="20" y="20"/>
                  </a:lnTo>
                  <a:lnTo>
                    <a:pt x="18" y="20"/>
                  </a:lnTo>
                  <a:lnTo>
                    <a:pt x="18" y="22"/>
                  </a:lnTo>
                  <a:lnTo>
                    <a:pt x="16" y="22"/>
                  </a:lnTo>
                  <a:lnTo>
                    <a:pt x="16" y="26"/>
                  </a:lnTo>
                  <a:lnTo>
                    <a:pt x="18" y="30"/>
                  </a:lnTo>
                  <a:lnTo>
                    <a:pt x="18" y="32"/>
                  </a:lnTo>
                  <a:lnTo>
                    <a:pt x="16" y="34"/>
                  </a:lnTo>
                  <a:lnTo>
                    <a:pt x="14" y="36"/>
                  </a:lnTo>
                  <a:lnTo>
                    <a:pt x="12" y="40"/>
                  </a:lnTo>
                  <a:lnTo>
                    <a:pt x="8" y="42"/>
                  </a:lnTo>
                  <a:lnTo>
                    <a:pt x="6" y="46"/>
                  </a:lnTo>
                  <a:lnTo>
                    <a:pt x="2" y="48"/>
                  </a:lnTo>
                  <a:lnTo>
                    <a:pt x="2" y="50"/>
                  </a:lnTo>
                  <a:lnTo>
                    <a:pt x="0" y="50"/>
                  </a:lnTo>
                  <a:lnTo>
                    <a:pt x="2" y="50"/>
                  </a:lnTo>
                  <a:lnTo>
                    <a:pt x="2" y="54"/>
                  </a:lnTo>
                  <a:lnTo>
                    <a:pt x="2" y="56"/>
                  </a:lnTo>
                  <a:lnTo>
                    <a:pt x="4" y="60"/>
                  </a:lnTo>
                  <a:lnTo>
                    <a:pt x="4" y="66"/>
                  </a:lnTo>
                  <a:lnTo>
                    <a:pt x="4" y="72"/>
                  </a:lnTo>
                  <a:lnTo>
                    <a:pt x="6" y="76"/>
                  </a:lnTo>
                  <a:lnTo>
                    <a:pt x="6" y="80"/>
                  </a:lnTo>
                  <a:lnTo>
                    <a:pt x="8" y="82"/>
                  </a:lnTo>
                  <a:lnTo>
                    <a:pt x="10" y="84"/>
                  </a:lnTo>
                  <a:lnTo>
                    <a:pt x="12" y="88"/>
                  </a:lnTo>
                  <a:lnTo>
                    <a:pt x="12" y="92"/>
                  </a:lnTo>
                  <a:lnTo>
                    <a:pt x="12" y="96"/>
                  </a:lnTo>
                  <a:lnTo>
                    <a:pt x="12" y="102"/>
                  </a:lnTo>
                  <a:lnTo>
                    <a:pt x="12" y="106"/>
                  </a:lnTo>
                  <a:lnTo>
                    <a:pt x="10" y="108"/>
                  </a:lnTo>
                  <a:lnTo>
                    <a:pt x="12" y="110"/>
                  </a:lnTo>
                  <a:lnTo>
                    <a:pt x="14" y="112"/>
                  </a:lnTo>
                  <a:lnTo>
                    <a:pt x="14" y="116"/>
                  </a:lnTo>
                  <a:lnTo>
                    <a:pt x="14" y="122"/>
                  </a:lnTo>
                  <a:lnTo>
                    <a:pt x="28" y="142"/>
                  </a:lnTo>
                  <a:lnTo>
                    <a:pt x="30" y="142"/>
                  </a:lnTo>
                  <a:lnTo>
                    <a:pt x="32" y="142"/>
                  </a:lnTo>
                  <a:lnTo>
                    <a:pt x="36" y="142"/>
                  </a:lnTo>
                  <a:lnTo>
                    <a:pt x="40" y="146"/>
                  </a:lnTo>
                  <a:lnTo>
                    <a:pt x="42" y="148"/>
                  </a:lnTo>
                  <a:lnTo>
                    <a:pt x="44" y="152"/>
                  </a:lnTo>
                  <a:lnTo>
                    <a:pt x="46" y="154"/>
                  </a:lnTo>
                  <a:lnTo>
                    <a:pt x="48" y="158"/>
                  </a:lnTo>
                  <a:lnTo>
                    <a:pt x="76" y="156"/>
                  </a:lnTo>
                  <a:lnTo>
                    <a:pt x="184" y="202"/>
                  </a:lnTo>
                  <a:lnTo>
                    <a:pt x="184" y="184"/>
                  </a:lnTo>
                  <a:lnTo>
                    <a:pt x="206" y="184"/>
                  </a:lnTo>
                  <a:lnTo>
                    <a:pt x="206" y="34"/>
                  </a:lnTo>
                </a:path>
              </a:pathLst>
            </a:custGeom>
            <a:grpFill/>
            <a:ln w="6350">
              <a:noFill/>
              <a:round/>
              <a:headEnd/>
              <a:tailEnd/>
            </a:ln>
          </p:spPr>
          <p:txBody>
            <a:bodyPr/>
            <a:lstStyle/>
            <a:p>
              <a:pPr>
                <a:defRPr/>
              </a:pPr>
              <a:endParaRPr lang="zh-TW" altLang="en-US"/>
            </a:p>
          </p:txBody>
        </p:sp>
        <p:sp>
          <p:nvSpPr>
            <p:cNvPr id="277" name="Freeform 89"/>
            <p:cNvSpPr>
              <a:spLocks/>
            </p:cNvSpPr>
            <p:nvPr/>
          </p:nvSpPr>
          <p:spPr bwMode="gray">
            <a:xfrm>
              <a:off x="930" y="2670"/>
              <a:ext cx="146" cy="120"/>
            </a:xfrm>
            <a:custGeom>
              <a:avLst/>
              <a:gdLst>
                <a:gd name="T0" fmla="*/ 142 w 146"/>
                <a:gd name="T1" fmla="*/ 0 h 120"/>
                <a:gd name="T2" fmla="*/ 132 w 146"/>
                <a:gd name="T3" fmla="*/ 2 h 120"/>
                <a:gd name="T4" fmla="*/ 124 w 146"/>
                <a:gd name="T5" fmla="*/ 6 h 120"/>
                <a:gd name="T6" fmla="*/ 120 w 146"/>
                <a:gd name="T7" fmla="*/ 8 h 120"/>
                <a:gd name="T8" fmla="*/ 96 w 146"/>
                <a:gd name="T9" fmla="*/ 4 h 120"/>
                <a:gd name="T10" fmla="*/ 84 w 146"/>
                <a:gd name="T11" fmla="*/ 8 h 120"/>
                <a:gd name="T12" fmla="*/ 76 w 146"/>
                <a:gd name="T13" fmla="*/ 6 h 120"/>
                <a:gd name="T14" fmla="*/ 68 w 146"/>
                <a:gd name="T15" fmla="*/ 12 h 120"/>
                <a:gd name="T16" fmla="*/ 62 w 146"/>
                <a:gd name="T17" fmla="*/ 16 h 120"/>
                <a:gd name="T18" fmla="*/ 58 w 146"/>
                <a:gd name="T19" fmla="*/ 14 h 120"/>
                <a:gd name="T20" fmla="*/ 50 w 146"/>
                <a:gd name="T21" fmla="*/ 10 h 120"/>
                <a:gd name="T22" fmla="*/ 42 w 146"/>
                <a:gd name="T23" fmla="*/ 8 h 120"/>
                <a:gd name="T24" fmla="*/ 40 w 146"/>
                <a:gd name="T25" fmla="*/ 6 h 120"/>
                <a:gd name="T26" fmla="*/ 38 w 146"/>
                <a:gd name="T27" fmla="*/ 6 h 120"/>
                <a:gd name="T28" fmla="*/ 30 w 146"/>
                <a:gd name="T29" fmla="*/ 6 h 120"/>
                <a:gd name="T30" fmla="*/ 16 w 146"/>
                <a:gd name="T31" fmla="*/ 8 h 120"/>
                <a:gd name="T32" fmla="*/ 6 w 146"/>
                <a:gd name="T33" fmla="*/ 14 h 120"/>
                <a:gd name="T34" fmla="*/ 2 w 146"/>
                <a:gd name="T35" fmla="*/ 20 h 120"/>
                <a:gd name="T36" fmla="*/ 4 w 146"/>
                <a:gd name="T37" fmla="*/ 22 h 120"/>
                <a:gd name="T38" fmla="*/ 6 w 146"/>
                <a:gd name="T39" fmla="*/ 28 h 120"/>
                <a:gd name="T40" fmla="*/ 6 w 146"/>
                <a:gd name="T41" fmla="*/ 40 h 120"/>
                <a:gd name="T42" fmla="*/ 6 w 146"/>
                <a:gd name="T43" fmla="*/ 48 h 120"/>
                <a:gd name="T44" fmla="*/ 2 w 146"/>
                <a:gd name="T45" fmla="*/ 54 h 120"/>
                <a:gd name="T46" fmla="*/ 0 w 146"/>
                <a:gd name="T47" fmla="*/ 64 h 120"/>
                <a:gd name="T48" fmla="*/ 0 w 146"/>
                <a:gd name="T49" fmla="*/ 100 h 120"/>
                <a:gd name="T50" fmla="*/ 16 w 146"/>
                <a:gd name="T51" fmla="*/ 100 h 120"/>
                <a:gd name="T52" fmla="*/ 34 w 146"/>
                <a:gd name="T53" fmla="*/ 112 h 120"/>
                <a:gd name="T54" fmla="*/ 52 w 146"/>
                <a:gd name="T55" fmla="*/ 118 h 120"/>
                <a:gd name="T56" fmla="*/ 76 w 146"/>
                <a:gd name="T57" fmla="*/ 120 h 120"/>
                <a:gd name="T58" fmla="*/ 94 w 146"/>
                <a:gd name="T59" fmla="*/ 102 h 120"/>
                <a:gd name="T60" fmla="*/ 96 w 146"/>
                <a:gd name="T61" fmla="*/ 86 h 120"/>
                <a:gd name="T62" fmla="*/ 100 w 146"/>
                <a:gd name="T63" fmla="*/ 80 h 120"/>
                <a:gd name="T64" fmla="*/ 108 w 146"/>
                <a:gd name="T65" fmla="*/ 72 h 120"/>
                <a:gd name="T66" fmla="*/ 118 w 146"/>
                <a:gd name="T67" fmla="*/ 68 h 120"/>
                <a:gd name="T68" fmla="*/ 122 w 146"/>
                <a:gd name="T69" fmla="*/ 72 h 120"/>
                <a:gd name="T70" fmla="*/ 126 w 146"/>
                <a:gd name="T71" fmla="*/ 72 h 120"/>
                <a:gd name="T72" fmla="*/ 132 w 146"/>
                <a:gd name="T73" fmla="*/ 68 h 120"/>
                <a:gd name="T74" fmla="*/ 138 w 146"/>
                <a:gd name="T75" fmla="*/ 56 h 120"/>
                <a:gd name="T76" fmla="*/ 142 w 146"/>
                <a:gd name="T77" fmla="*/ 46 h 120"/>
                <a:gd name="T78" fmla="*/ 144 w 146"/>
                <a:gd name="T79" fmla="*/ 36 h 120"/>
                <a:gd name="T80" fmla="*/ 146 w 146"/>
                <a:gd name="T81" fmla="*/ 24 h 120"/>
                <a:gd name="T82" fmla="*/ 144 w 146"/>
                <a:gd name="T83" fmla="*/ 14 h 120"/>
                <a:gd name="T84" fmla="*/ 146 w 146"/>
                <a:gd name="T85" fmla="*/ 4 h 120"/>
                <a:gd name="T86" fmla="*/ 146 w 146"/>
                <a:gd name="T87" fmla="*/ 0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20"/>
                <a:gd name="T134" fmla="*/ 146 w 146"/>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20">
                  <a:moveTo>
                    <a:pt x="146" y="0"/>
                  </a:moveTo>
                  <a:lnTo>
                    <a:pt x="142" y="0"/>
                  </a:lnTo>
                  <a:lnTo>
                    <a:pt x="136" y="0"/>
                  </a:lnTo>
                  <a:lnTo>
                    <a:pt x="132" y="2"/>
                  </a:lnTo>
                  <a:lnTo>
                    <a:pt x="126" y="4"/>
                  </a:lnTo>
                  <a:lnTo>
                    <a:pt x="124" y="6"/>
                  </a:lnTo>
                  <a:lnTo>
                    <a:pt x="120" y="6"/>
                  </a:lnTo>
                  <a:lnTo>
                    <a:pt x="120" y="8"/>
                  </a:lnTo>
                  <a:lnTo>
                    <a:pt x="108" y="2"/>
                  </a:lnTo>
                  <a:lnTo>
                    <a:pt x="96" y="4"/>
                  </a:lnTo>
                  <a:lnTo>
                    <a:pt x="88" y="6"/>
                  </a:lnTo>
                  <a:lnTo>
                    <a:pt x="84" y="8"/>
                  </a:lnTo>
                  <a:lnTo>
                    <a:pt x="80" y="6"/>
                  </a:lnTo>
                  <a:lnTo>
                    <a:pt x="76" y="6"/>
                  </a:lnTo>
                  <a:lnTo>
                    <a:pt x="70" y="8"/>
                  </a:lnTo>
                  <a:lnTo>
                    <a:pt x="68" y="12"/>
                  </a:lnTo>
                  <a:lnTo>
                    <a:pt x="64" y="14"/>
                  </a:lnTo>
                  <a:lnTo>
                    <a:pt x="62" y="16"/>
                  </a:lnTo>
                  <a:lnTo>
                    <a:pt x="58" y="14"/>
                  </a:lnTo>
                  <a:lnTo>
                    <a:pt x="54" y="10"/>
                  </a:lnTo>
                  <a:lnTo>
                    <a:pt x="50" y="10"/>
                  </a:lnTo>
                  <a:lnTo>
                    <a:pt x="46" y="8"/>
                  </a:lnTo>
                  <a:lnTo>
                    <a:pt x="42" y="8"/>
                  </a:lnTo>
                  <a:lnTo>
                    <a:pt x="40" y="6"/>
                  </a:lnTo>
                  <a:lnTo>
                    <a:pt x="38" y="6"/>
                  </a:lnTo>
                  <a:lnTo>
                    <a:pt x="34" y="6"/>
                  </a:lnTo>
                  <a:lnTo>
                    <a:pt x="30" y="6"/>
                  </a:lnTo>
                  <a:lnTo>
                    <a:pt x="22" y="6"/>
                  </a:lnTo>
                  <a:lnTo>
                    <a:pt x="16" y="8"/>
                  </a:lnTo>
                  <a:lnTo>
                    <a:pt x="10" y="12"/>
                  </a:lnTo>
                  <a:lnTo>
                    <a:pt x="6" y="14"/>
                  </a:lnTo>
                  <a:lnTo>
                    <a:pt x="4" y="18"/>
                  </a:lnTo>
                  <a:lnTo>
                    <a:pt x="2" y="20"/>
                  </a:lnTo>
                  <a:lnTo>
                    <a:pt x="4" y="22"/>
                  </a:lnTo>
                  <a:lnTo>
                    <a:pt x="4" y="24"/>
                  </a:lnTo>
                  <a:lnTo>
                    <a:pt x="6" y="28"/>
                  </a:lnTo>
                  <a:lnTo>
                    <a:pt x="6" y="34"/>
                  </a:lnTo>
                  <a:lnTo>
                    <a:pt x="6" y="40"/>
                  </a:lnTo>
                  <a:lnTo>
                    <a:pt x="6" y="46"/>
                  </a:lnTo>
                  <a:lnTo>
                    <a:pt x="6" y="48"/>
                  </a:lnTo>
                  <a:lnTo>
                    <a:pt x="4" y="50"/>
                  </a:lnTo>
                  <a:lnTo>
                    <a:pt x="2" y="54"/>
                  </a:lnTo>
                  <a:lnTo>
                    <a:pt x="2" y="58"/>
                  </a:lnTo>
                  <a:lnTo>
                    <a:pt x="0" y="64"/>
                  </a:lnTo>
                  <a:lnTo>
                    <a:pt x="0" y="70"/>
                  </a:lnTo>
                  <a:lnTo>
                    <a:pt x="0" y="100"/>
                  </a:lnTo>
                  <a:lnTo>
                    <a:pt x="14" y="98"/>
                  </a:lnTo>
                  <a:lnTo>
                    <a:pt x="16" y="100"/>
                  </a:lnTo>
                  <a:lnTo>
                    <a:pt x="24" y="106"/>
                  </a:lnTo>
                  <a:lnTo>
                    <a:pt x="34" y="112"/>
                  </a:lnTo>
                  <a:lnTo>
                    <a:pt x="48" y="118"/>
                  </a:lnTo>
                  <a:lnTo>
                    <a:pt x="52" y="118"/>
                  </a:lnTo>
                  <a:lnTo>
                    <a:pt x="62" y="120"/>
                  </a:lnTo>
                  <a:lnTo>
                    <a:pt x="76" y="120"/>
                  </a:lnTo>
                  <a:lnTo>
                    <a:pt x="86" y="120"/>
                  </a:lnTo>
                  <a:lnTo>
                    <a:pt x="94" y="102"/>
                  </a:lnTo>
                  <a:lnTo>
                    <a:pt x="94" y="88"/>
                  </a:lnTo>
                  <a:lnTo>
                    <a:pt x="96" y="86"/>
                  </a:lnTo>
                  <a:lnTo>
                    <a:pt x="98" y="84"/>
                  </a:lnTo>
                  <a:lnTo>
                    <a:pt x="100" y="80"/>
                  </a:lnTo>
                  <a:lnTo>
                    <a:pt x="104" y="76"/>
                  </a:lnTo>
                  <a:lnTo>
                    <a:pt x="108" y="72"/>
                  </a:lnTo>
                  <a:lnTo>
                    <a:pt x="112" y="70"/>
                  </a:lnTo>
                  <a:lnTo>
                    <a:pt x="118" y="68"/>
                  </a:lnTo>
                  <a:lnTo>
                    <a:pt x="122" y="72"/>
                  </a:lnTo>
                  <a:lnTo>
                    <a:pt x="124" y="72"/>
                  </a:lnTo>
                  <a:lnTo>
                    <a:pt x="126" y="72"/>
                  </a:lnTo>
                  <a:lnTo>
                    <a:pt x="128" y="70"/>
                  </a:lnTo>
                  <a:lnTo>
                    <a:pt x="132" y="68"/>
                  </a:lnTo>
                  <a:lnTo>
                    <a:pt x="136" y="64"/>
                  </a:lnTo>
                  <a:lnTo>
                    <a:pt x="138" y="56"/>
                  </a:lnTo>
                  <a:lnTo>
                    <a:pt x="142" y="46"/>
                  </a:lnTo>
                  <a:lnTo>
                    <a:pt x="144" y="42"/>
                  </a:lnTo>
                  <a:lnTo>
                    <a:pt x="144" y="36"/>
                  </a:lnTo>
                  <a:lnTo>
                    <a:pt x="146" y="30"/>
                  </a:lnTo>
                  <a:lnTo>
                    <a:pt x="146" y="24"/>
                  </a:lnTo>
                  <a:lnTo>
                    <a:pt x="144" y="18"/>
                  </a:lnTo>
                  <a:lnTo>
                    <a:pt x="144" y="14"/>
                  </a:lnTo>
                  <a:lnTo>
                    <a:pt x="144" y="8"/>
                  </a:lnTo>
                  <a:lnTo>
                    <a:pt x="146" y="4"/>
                  </a:lnTo>
                  <a:lnTo>
                    <a:pt x="146" y="2"/>
                  </a:lnTo>
                  <a:lnTo>
                    <a:pt x="146" y="0"/>
                  </a:lnTo>
                </a:path>
              </a:pathLst>
            </a:custGeom>
            <a:grpFill/>
            <a:ln w="6350">
              <a:noFill/>
              <a:round/>
              <a:headEnd/>
              <a:tailEnd/>
            </a:ln>
          </p:spPr>
          <p:txBody>
            <a:bodyPr/>
            <a:lstStyle/>
            <a:p>
              <a:pPr>
                <a:defRPr/>
              </a:pPr>
              <a:endParaRPr lang="zh-TW" altLang="en-US"/>
            </a:p>
          </p:txBody>
        </p:sp>
        <p:sp>
          <p:nvSpPr>
            <p:cNvPr id="278" name="Freeform 90"/>
            <p:cNvSpPr>
              <a:spLocks/>
            </p:cNvSpPr>
            <p:nvPr/>
          </p:nvSpPr>
          <p:spPr bwMode="gray">
            <a:xfrm>
              <a:off x="1050" y="2530"/>
              <a:ext cx="52" cy="132"/>
            </a:xfrm>
            <a:custGeom>
              <a:avLst/>
              <a:gdLst>
                <a:gd name="T0" fmla="*/ 28 w 52"/>
                <a:gd name="T1" fmla="*/ 132 h 132"/>
                <a:gd name="T2" fmla="*/ 30 w 52"/>
                <a:gd name="T3" fmla="*/ 118 h 132"/>
                <a:gd name="T4" fmla="*/ 30 w 52"/>
                <a:gd name="T5" fmla="*/ 118 h 132"/>
                <a:gd name="T6" fmla="*/ 30 w 52"/>
                <a:gd name="T7" fmla="*/ 116 h 132"/>
                <a:gd name="T8" fmla="*/ 32 w 52"/>
                <a:gd name="T9" fmla="*/ 112 h 132"/>
                <a:gd name="T10" fmla="*/ 32 w 52"/>
                <a:gd name="T11" fmla="*/ 108 h 132"/>
                <a:gd name="T12" fmla="*/ 36 w 52"/>
                <a:gd name="T13" fmla="*/ 104 h 132"/>
                <a:gd name="T14" fmla="*/ 40 w 52"/>
                <a:gd name="T15" fmla="*/ 100 h 132"/>
                <a:gd name="T16" fmla="*/ 44 w 52"/>
                <a:gd name="T17" fmla="*/ 96 h 132"/>
                <a:gd name="T18" fmla="*/ 44 w 52"/>
                <a:gd name="T19" fmla="*/ 92 h 132"/>
                <a:gd name="T20" fmla="*/ 44 w 52"/>
                <a:gd name="T21" fmla="*/ 80 h 132"/>
                <a:gd name="T22" fmla="*/ 44 w 52"/>
                <a:gd name="T23" fmla="*/ 66 h 132"/>
                <a:gd name="T24" fmla="*/ 46 w 52"/>
                <a:gd name="T25" fmla="*/ 52 h 132"/>
                <a:gd name="T26" fmla="*/ 52 w 52"/>
                <a:gd name="T27" fmla="*/ 44 h 132"/>
                <a:gd name="T28" fmla="*/ 50 w 52"/>
                <a:gd name="T29" fmla="*/ 44 h 132"/>
                <a:gd name="T30" fmla="*/ 50 w 52"/>
                <a:gd name="T31" fmla="*/ 40 h 132"/>
                <a:gd name="T32" fmla="*/ 48 w 52"/>
                <a:gd name="T33" fmla="*/ 36 h 132"/>
                <a:gd name="T34" fmla="*/ 46 w 52"/>
                <a:gd name="T35" fmla="*/ 30 h 132"/>
                <a:gd name="T36" fmla="*/ 44 w 52"/>
                <a:gd name="T37" fmla="*/ 24 h 132"/>
                <a:gd name="T38" fmla="*/ 44 w 52"/>
                <a:gd name="T39" fmla="*/ 20 h 132"/>
                <a:gd name="T40" fmla="*/ 44 w 52"/>
                <a:gd name="T41" fmla="*/ 14 h 132"/>
                <a:gd name="T42" fmla="*/ 16 w 52"/>
                <a:gd name="T43" fmla="*/ 16 h 132"/>
                <a:gd name="T44" fmla="*/ 16 w 52"/>
                <a:gd name="T45" fmla="*/ 14 h 132"/>
                <a:gd name="T46" fmla="*/ 14 w 52"/>
                <a:gd name="T47" fmla="*/ 12 h 132"/>
                <a:gd name="T48" fmla="*/ 12 w 52"/>
                <a:gd name="T49" fmla="*/ 8 h 132"/>
                <a:gd name="T50" fmla="*/ 8 w 52"/>
                <a:gd name="T51" fmla="*/ 4 h 132"/>
                <a:gd name="T52" fmla="*/ 4 w 52"/>
                <a:gd name="T53" fmla="*/ 2 h 132"/>
                <a:gd name="T54" fmla="*/ 0 w 52"/>
                <a:gd name="T55" fmla="*/ 0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132"/>
                <a:gd name="T86" fmla="*/ 52 w 52"/>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132">
                  <a:moveTo>
                    <a:pt x="28" y="132"/>
                  </a:moveTo>
                  <a:lnTo>
                    <a:pt x="30" y="118"/>
                  </a:lnTo>
                  <a:lnTo>
                    <a:pt x="30" y="116"/>
                  </a:lnTo>
                  <a:lnTo>
                    <a:pt x="32" y="112"/>
                  </a:lnTo>
                  <a:lnTo>
                    <a:pt x="32" y="108"/>
                  </a:lnTo>
                  <a:lnTo>
                    <a:pt x="36" y="104"/>
                  </a:lnTo>
                  <a:lnTo>
                    <a:pt x="40" y="100"/>
                  </a:lnTo>
                  <a:lnTo>
                    <a:pt x="44" y="96"/>
                  </a:lnTo>
                  <a:lnTo>
                    <a:pt x="44" y="92"/>
                  </a:lnTo>
                  <a:lnTo>
                    <a:pt x="44" y="80"/>
                  </a:lnTo>
                  <a:lnTo>
                    <a:pt x="44" y="66"/>
                  </a:lnTo>
                  <a:lnTo>
                    <a:pt x="46" y="52"/>
                  </a:lnTo>
                  <a:lnTo>
                    <a:pt x="52" y="44"/>
                  </a:lnTo>
                  <a:lnTo>
                    <a:pt x="50" y="44"/>
                  </a:lnTo>
                  <a:lnTo>
                    <a:pt x="50" y="40"/>
                  </a:lnTo>
                  <a:lnTo>
                    <a:pt x="48" y="36"/>
                  </a:lnTo>
                  <a:lnTo>
                    <a:pt x="46" y="30"/>
                  </a:lnTo>
                  <a:lnTo>
                    <a:pt x="44" y="24"/>
                  </a:lnTo>
                  <a:lnTo>
                    <a:pt x="44" y="20"/>
                  </a:lnTo>
                  <a:lnTo>
                    <a:pt x="44" y="14"/>
                  </a:lnTo>
                  <a:lnTo>
                    <a:pt x="16" y="16"/>
                  </a:lnTo>
                  <a:lnTo>
                    <a:pt x="16" y="14"/>
                  </a:lnTo>
                  <a:lnTo>
                    <a:pt x="14" y="12"/>
                  </a:lnTo>
                  <a:lnTo>
                    <a:pt x="12" y="8"/>
                  </a:lnTo>
                  <a:lnTo>
                    <a:pt x="8" y="4"/>
                  </a:lnTo>
                  <a:lnTo>
                    <a:pt x="4" y="2"/>
                  </a:lnTo>
                  <a:lnTo>
                    <a:pt x="0" y="0"/>
                  </a:lnTo>
                </a:path>
              </a:pathLst>
            </a:custGeom>
            <a:grpFill/>
            <a:ln w="6350">
              <a:noFill/>
              <a:round/>
              <a:headEnd/>
              <a:tailEnd/>
            </a:ln>
          </p:spPr>
          <p:txBody>
            <a:bodyPr/>
            <a:lstStyle/>
            <a:p>
              <a:pPr>
                <a:defRPr/>
              </a:pPr>
              <a:endParaRPr lang="zh-TW" altLang="en-US"/>
            </a:p>
          </p:txBody>
        </p:sp>
        <p:sp>
          <p:nvSpPr>
            <p:cNvPr id="279" name="Freeform 91"/>
            <p:cNvSpPr>
              <a:spLocks/>
            </p:cNvSpPr>
            <p:nvPr/>
          </p:nvSpPr>
          <p:spPr bwMode="gray">
            <a:xfrm>
              <a:off x="884" y="2530"/>
              <a:ext cx="218" cy="162"/>
            </a:xfrm>
            <a:custGeom>
              <a:avLst/>
              <a:gdLst>
                <a:gd name="T0" fmla="*/ 94 w 218"/>
                <a:gd name="T1" fmla="*/ 36 h 162"/>
                <a:gd name="T2" fmla="*/ 78 w 218"/>
                <a:gd name="T3" fmla="*/ 40 h 162"/>
                <a:gd name="T4" fmla="*/ 62 w 218"/>
                <a:gd name="T5" fmla="*/ 42 h 162"/>
                <a:gd name="T6" fmla="*/ 60 w 218"/>
                <a:gd name="T7" fmla="*/ 62 h 162"/>
                <a:gd name="T8" fmla="*/ 50 w 218"/>
                <a:gd name="T9" fmla="*/ 100 h 162"/>
                <a:gd name="T10" fmla="*/ 38 w 218"/>
                <a:gd name="T11" fmla="*/ 116 h 162"/>
                <a:gd name="T12" fmla="*/ 32 w 218"/>
                <a:gd name="T13" fmla="*/ 120 h 162"/>
                <a:gd name="T14" fmla="*/ 24 w 218"/>
                <a:gd name="T15" fmla="*/ 122 h 162"/>
                <a:gd name="T16" fmla="*/ 18 w 218"/>
                <a:gd name="T17" fmla="*/ 122 h 162"/>
                <a:gd name="T18" fmla="*/ 10 w 218"/>
                <a:gd name="T19" fmla="*/ 122 h 162"/>
                <a:gd name="T20" fmla="*/ 4 w 218"/>
                <a:gd name="T21" fmla="*/ 122 h 162"/>
                <a:gd name="T22" fmla="*/ 2 w 218"/>
                <a:gd name="T23" fmla="*/ 128 h 162"/>
                <a:gd name="T24" fmla="*/ 4 w 218"/>
                <a:gd name="T25" fmla="*/ 132 h 162"/>
                <a:gd name="T26" fmla="*/ 8 w 218"/>
                <a:gd name="T27" fmla="*/ 138 h 162"/>
                <a:gd name="T28" fmla="*/ 8 w 218"/>
                <a:gd name="T29" fmla="*/ 140 h 162"/>
                <a:gd name="T30" fmla="*/ 14 w 218"/>
                <a:gd name="T31" fmla="*/ 144 h 162"/>
                <a:gd name="T32" fmla="*/ 16 w 218"/>
                <a:gd name="T33" fmla="*/ 144 h 162"/>
                <a:gd name="T34" fmla="*/ 16 w 218"/>
                <a:gd name="T35" fmla="*/ 150 h 162"/>
                <a:gd name="T36" fmla="*/ 28 w 218"/>
                <a:gd name="T37" fmla="*/ 142 h 162"/>
                <a:gd name="T38" fmla="*/ 30 w 218"/>
                <a:gd name="T39" fmla="*/ 146 h 162"/>
                <a:gd name="T40" fmla="*/ 36 w 218"/>
                <a:gd name="T41" fmla="*/ 150 h 162"/>
                <a:gd name="T42" fmla="*/ 42 w 218"/>
                <a:gd name="T43" fmla="*/ 154 h 162"/>
                <a:gd name="T44" fmla="*/ 44 w 218"/>
                <a:gd name="T45" fmla="*/ 156 h 162"/>
                <a:gd name="T46" fmla="*/ 50 w 218"/>
                <a:gd name="T47" fmla="*/ 162 h 162"/>
                <a:gd name="T48" fmla="*/ 50 w 218"/>
                <a:gd name="T49" fmla="*/ 158 h 162"/>
                <a:gd name="T50" fmla="*/ 56 w 218"/>
                <a:gd name="T51" fmla="*/ 152 h 162"/>
                <a:gd name="T52" fmla="*/ 68 w 218"/>
                <a:gd name="T53" fmla="*/ 146 h 162"/>
                <a:gd name="T54" fmla="*/ 82 w 218"/>
                <a:gd name="T55" fmla="*/ 146 h 162"/>
                <a:gd name="T56" fmla="*/ 88 w 218"/>
                <a:gd name="T57" fmla="*/ 146 h 162"/>
                <a:gd name="T58" fmla="*/ 88 w 218"/>
                <a:gd name="T59" fmla="*/ 148 h 162"/>
                <a:gd name="T60" fmla="*/ 96 w 218"/>
                <a:gd name="T61" fmla="*/ 150 h 162"/>
                <a:gd name="T62" fmla="*/ 106 w 218"/>
                <a:gd name="T63" fmla="*/ 154 h 162"/>
                <a:gd name="T64" fmla="*/ 110 w 218"/>
                <a:gd name="T65" fmla="*/ 156 h 162"/>
                <a:gd name="T66" fmla="*/ 114 w 218"/>
                <a:gd name="T67" fmla="*/ 152 h 162"/>
                <a:gd name="T68" fmla="*/ 122 w 218"/>
                <a:gd name="T69" fmla="*/ 148 h 162"/>
                <a:gd name="T70" fmla="*/ 130 w 218"/>
                <a:gd name="T71" fmla="*/ 148 h 162"/>
                <a:gd name="T72" fmla="*/ 144 w 218"/>
                <a:gd name="T73" fmla="*/ 144 h 162"/>
                <a:gd name="T74" fmla="*/ 166 w 218"/>
                <a:gd name="T75" fmla="*/ 148 h 162"/>
                <a:gd name="T76" fmla="*/ 170 w 218"/>
                <a:gd name="T77" fmla="*/ 146 h 162"/>
                <a:gd name="T78" fmla="*/ 178 w 218"/>
                <a:gd name="T79" fmla="*/ 142 h 162"/>
                <a:gd name="T80" fmla="*/ 188 w 218"/>
                <a:gd name="T81" fmla="*/ 140 h 162"/>
                <a:gd name="T82" fmla="*/ 196 w 218"/>
                <a:gd name="T83" fmla="*/ 118 h 162"/>
                <a:gd name="T84" fmla="*/ 196 w 218"/>
                <a:gd name="T85" fmla="*/ 116 h 162"/>
                <a:gd name="T86" fmla="*/ 198 w 218"/>
                <a:gd name="T87" fmla="*/ 108 h 162"/>
                <a:gd name="T88" fmla="*/ 206 w 218"/>
                <a:gd name="T89" fmla="*/ 100 h 162"/>
                <a:gd name="T90" fmla="*/ 210 w 218"/>
                <a:gd name="T91" fmla="*/ 92 h 162"/>
                <a:gd name="T92" fmla="*/ 210 w 218"/>
                <a:gd name="T93" fmla="*/ 66 h 162"/>
                <a:gd name="T94" fmla="*/ 218 w 218"/>
                <a:gd name="T95" fmla="*/ 44 h 162"/>
                <a:gd name="T96" fmla="*/ 216 w 218"/>
                <a:gd name="T97" fmla="*/ 40 h 162"/>
                <a:gd name="T98" fmla="*/ 212 w 218"/>
                <a:gd name="T99" fmla="*/ 30 h 162"/>
                <a:gd name="T100" fmla="*/ 210 w 218"/>
                <a:gd name="T101" fmla="*/ 20 h 162"/>
                <a:gd name="T102" fmla="*/ 182 w 218"/>
                <a:gd name="T103" fmla="*/ 16 h 162"/>
                <a:gd name="T104" fmla="*/ 180 w 218"/>
                <a:gd name="T105" fmla="*/ 12 h 162"/>
                <a:gd name="T106" fmla="*/ 174 w 218"/>
                <a:gd name="T107" fmla="*/ 4 h 162"/>
                <a:gd name="T108" fmla="*/ 166 w 218"/>
                <a:gd name="T109" fmla="*/ 0 h 1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8"/>
                <a:gd name="T166" fmla="*/ 0 h 162"/>
                <a:gd name="T167" fmla="*/ 218 w 218"/>
                <a:gd name="T168" fmla="*/ 162 h 1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8" h="162">
                  <a:moveTo>
                    <a:pt x="162" y="0"/>
                  </a:moveTo>
                  <a:lnTo>
                    <a:pt x="94" y="36"/>
                  </a:lnTo>
                  <a:lnTo>
                    <a:pt x="90" y="38"/>
                  </a:lnTo>
                  <a:lnTo>
                    <a:pt x="78" y="40"/>
                  </a:lnTo>
                  <a:lnTo>
                    <a:pt x="68" y="42"/>
                  </a:lnTo>
                  <a:lnTo>
                    <a:pt x="62" y="42"/>
                  </a:lnTo>
                  <a:lnTo>
                    <a:pt x="62" y="48"/>
                  </a:lnTo>
                  <a:lnTo>
                    <a:pt x="60" y="62"/>
                  </a:lnTo>
                  <a:lnTo>
                    <a:pt x="56" y="80"/>
                  </a:lnTo>
                  <a:lnTo>
                    <a:pt x="50" y="100"/>
                  </a:lnTo>
                  <a:lnTo>
                    <a:pt x="38" y="116"/>
                  </a:lnTo>
                  <a:lnTo>
                    <a:pt x="36" y="118"/>
                  </a:lnTo>
                  <a:lnTo>
                    <a:pt x="32" y="120"/>
                  </a:lnTo>
                  <a:lnTo>
                    <a:pt x="28" y="120"/>
                  </a:lnTo>
                  <a:lnTo>
                    <a:pt x="24" y="122"/>
                  </a:lnTo>
                  <a:lnTo>
                    <a:pt x="20" y="122"/>
                  </a:lnTo>
                  <a:lnTo>
                    <a:pt x="18" y="122"/>
                  </a:lnTo>
                  <a:lnTo>
                    <a:pt x="14" y="122"/>
                  </a:lnTo>
                  <a:lnTo>
                    <a:pt x="10" y="122"/>
                  </a:lnTo>
                  <a:lnTo>
                    <a:pt x="6" y="122"/>
                  </a:lnTo>
                  <a:lnTo>
                    <a:pt x="4" y="122"/>
                  </a:lnTo>
                  <a:lnTo>
                    <a:pt x="0" y="128"/>
                  </a:lnTo>
                  <a:lnTo>
                    <a:pt x="2" y="128"/>
                  </a:lnTo>
                  <a:lnTo>
                    <a:pt x="2" y="130"/>
                  </a:lnTo>
                  <a:lnTo>
                    <a:pt x="4" y="132"/>
                  </a:lnTo>
                  <a:lnTo>
                    <a:pt x="6" y="136"/>
                  </a:lnTo>
                  <a:lnTo>
                    <a:pt x="8" y="138"/>
                  </a:lnTo>
                  <a:lnTo>
                    <a:pt x="8" y="140"/>
                  </a:lnTo>
                  <a:lnTo>
                    <a:pt x="10" y="142"/>
                  </a:lnTo>
                  <a:lnTo>
                    <a:pt x="14" y="144"/>
                  </a:lnTo>
                  <a:lnTo>
                    <a:pt x="16" y="144"/>
                  </a:lnTo>
                  <a:lnTo>
                    <a:pt x="16" y="146"/>
                  </a:lnTo>
                  <a:lnTo>
                    <a:pt x="16" y="150"/>
                  </a:lnTo>
                  <a:lnTo>
                    <a:pt x="26" y="150"/>
                  </a:lnTo>
                  <a:lnTo>
                    <a:pt x="28" y="142"/>
                  </a:lnTo>
                  <a:lnTo>
                    <a:pt x="28" y="144"/>
                  </a:lnTo>
                  <a:lnTo>
                    <a:pt x="30" y="146"/>
                  </a:lnTo>
                  <a:lnTo>
                    <a:pt x="34" y="148"/>
                  </a:lnTo>
                  <a:lnTo>
                    <a:pt x="36" y="150"/>
                  </a:lnTo>
                  <a:lnTo>
                    <a:pt x="38" y="152"/>
                  </a:lnTo>
                  <a:lnTo>
                    <a:pt x="42" y="154"/>
                  </a:lnTo>
                  <a:lnTo>
                    <a:pt x="44" y="156"/>
                  </a:lnTo>
                  <a:lnTo>
                    <a:pt x="46" y="158"/>
                  </a:lnTo>
                  <a:lnTo>
                    <a:pt x="50" y="162"/>
                  </a:lnTo>
                  <a:lnTo>
                    <a:pt x="50" y="160"/>
                  </a:lnTo>
                  <a:lnTo>
                    <a:pt x="50" y="158"/>
                  </a:lnTo>
                  <a:lnTo>
                    <a:pt x="54" y="156"/>
                  </a:lnTo>
                  <a:lnTo>
                    <a:pt x="56" y="152"/>
                  </a:lnTo>
                  <a:lnTo>
                    <a:pt x="62" y="148"/>
                  </a:lnTo>
                  <a:lnTo>
                    <a:pt x="68" y="146"/>
                  </a:lnTo>
                  <a:lnTo>
                    <a:pt x="76" y="146"/>
                  </a:lnTo>
                  <a:lnTo>
                    <a:pt x="82" y="146"/>
                  </a:lnTo>
                  <a:lnTo>
                    <a:pt x="86" y="146"/>
                  </a:lnTo>
                  <a:lnTo>
                    <a:pt x="88" y="146"/>
                  </a:lnTo>
                  <a:lnTo>
                    <a:pt x="88" y="148"/>
                  </a:lnTo>
                  <a:lnTo>
                    <a:pt x="92" y="148"/>
                  </a:lnTo>
                  <a:lnTo>
                    <a:pt x="96" y="150"/>
                  </a:lnTo>
                  <a:lnTo>
                    <a:pt x="102" y="152"/>
                  </a:lnTo>
                  <a:lnTo>
                    <a:pt x="106" y="154"/>
                  </a:lnTo>
                  <a:lnTo>
                    <a:pt x="108" y="156"/>
                  </a:lnTo>
                  <a:lnTo>
                    <a:pt x="110" y="156"/>
                  </a:lnTo>
                  <a:lnTo>
                    <a:pt x="110" y="154"/>
                  </a:lnTo>
                  <a:lnTo>
                    <a:pt x="114" y="152"/>
                  </a:lnTo>
                  <a:lnTo>
                    <a:pt x="118" y="148"/>
                  </a:lnTo>
                  <a:lnTo>
                    <a:pt x="122" y="148"/>
                  </a:lnTo>
                  <a:lnTo>
                    <a:pt x="126" y="146"/>
                  </a:lnTo>
                  <a:lnTo>
                    <a:pt x="130" y="148"/>
                  </a:lnTo>
                  <a:lnTo>
                    <a:pt x="134" y="146"/>
                  </a:lnTo>
                  <a:lnTo>
                    <a:pt x="144" y="144"/>
                  </a:lnTo>
                  <a:lnTo>
                    <a:pt x="154" y="144"/>
                  </a:lnTo>
                  <a:lnTo>
                    <a:pt x="166" y="148"/>
                  </a:lnTo>
                  <a:lnTo>
                    <a:pt x="168" y="148"/>
                  </a:lnTo>
                  <a:lnTo>
                    <a:pt x="170" y="146"/>
                  </a:lnTo>
                  <a:lnTo>
                    <a:pt x="174" y="144"/>
                  </a:lnTo>
                  <a:lnTo>
                    <a:pt x="178" y="142"/>
                  </a:lnTo>
                  <a:lnTo>
                    <a:pt x="182" y="140"/>
                  </a:lnTo>
                  <a:lnTo>
                    <a:pt x="188" y="140"/>
                  </a:lnTo>
                  <a:lnTo>
                    <a:pt x="192" y="140"/>
                  </a:lnTo>
                  <a:lnTo>
                    <a:pt x="196" y="118"/>
                  </a:lnTo>
                  <a:lnTo>
                    <a:pt x="196" y="116"/>
                  </a:lnTo>
                  <a:lnTo>
                    <a:pt x="198" y="112"/>
                  </a:lnTo>
                  <a:lnTo>
                    <a:pt x="198" y="108"/>
                  </a:lnTo>
                  <a:lnTo>
                    <a:pt x="202" y="104"/>
                  </a:lnTo>
                  <a:lnTo>
                    <a:pt x="206" y="100"/>
                  </a:lnTo>
                  <a:lnTo>
                    <a:pt x="210" y="96"/>
                  </a:lnTo>
                  <a:lnTo>
                    <a:pt x="210" y="92"/>
                  </a:lnTo>
                  <a:lnTo>
                    <a:pt x="210" y="80"/>
                  </a:lnTo>
                  <a:lnTo>
                    <a:pt x="210" y="66"/>
                  </a:lnTo>
                  <a:lnTo>
                    <a:pt x="212" y="52"/>
                  </a:lnTo>
                  <a:lnTo>
                    <a:pt x="218" y="44"/>
                  </a:lnTo>
                  <a:lnTo>
                    <a:pt x="216" y="44"/>
                  </a:lnTo>
                  <a:lnTo>
                    <a:pt x="216" y="40"/>
                  </a:lnTo>
                  <a:lnTo>
                    <a:pt x="214" y="36"/>
                  </a:lnTo>
                  <a:lnTo>
                    <a:pt x="212" y="30"/>
                  </a:lnTo>
                  <a:lnTo>
                    <a:pt x="210" y="24"/>
                  </a:lnTo>
                  <a:lnTo>
                    <a:pt x="210" y="20"/>
                  </a:lnTo>
                  <a:lnTo>
                    <a:pt x="210" y="14"/>
                  </a:lnTo>
                  <a:lnTo>
                    <a:pt x="182" y="16"/>
                  </a:lnTo>
                  <a:lnTo>
                    <a:pt x="182" y="14"/>
                  </a:lnTo>
                  <a:lnTo>
                    <a:pt x="180" y="12"/>
                  </a:lnTo>
                  <a:lnTo>
                    <a:pt x="178" y="8"/>
                  </a:lnTo>
                  <a:lnTo>
                    <a:pt x="174" y="4"/>
                  </a:lnTo>
                  <a:lnTo>
                    <a:pt x="170" y="2"/>
                  </a:lnTo>
                  <a:lnTo>
                    <a:pt x="166" y="0"/>
                  </a:lnTo>
                  <a:lnTo>
                    <a:pt x="162" y="0"/>
                  </a:lnTo>
                </a:path>
              </a:pathLst>
            </a:custGeom>
            <a:grpFill/>
            <a:ln w="6350">
              <a:noFill/>
              <a:round/>
              <a:headEnd/>
              <a:tailEnd/>
            </a:ln>
          </p:spPr>
          <p:txBody>
            <a:bodyPr/>
            <a:lstStyle/>
            <a:p>
              <a:pPr>
                <a:defRPr/>
              </a:pPr>
              <a:endParaRPr lang="zh-TW" altLang="en-US"/>
            </a:p>
          </p:txBody>
        </p:sp>
        <p:sp>
          <p:nvSpPr>
            <p:cNvPr id="280" name="Freeform 92"/>
            <p:cNvSpPr>
              <a:spLocks/>
            </p:cNvSpPr>
            <p:nvPr/>
          </p:nvSpPr>
          <p:spPr bwMode="gray">
            <a:xfrm>
              <a:off x="1016" y="2670"/>
              <a:ext cx="88" cy="148"/>
            </a:xfrm>
            <a:custGeom>
              <a:avLst/>
              <a:gdLst>
                <a:gd name="T0" fmla="*/ 60 w 88"/>
                <a:gd name="T1" fmla="*/ 2 h 148"/>
                <a:gd name="T2" fmla="*/ 58 w 88"/>
                <a:gd name="T3" fmla="*/ 8 h 148"/>
                <a:gd name="T4" fmla="*/ 58 w 88"/>
                <a:gd name="T5" fmla="*/ 20 h 148"/>
                <a:gd name="T6" fmla="*/ 60 w 88"/>
                <a:gd name="T7" fmla="*/ 30 h 148"/>
                <a:gd name="T8" fmla="*/ 58 w 88"/>
                <a:gd name="T9" fmla="*/ 42 h 148"/>
                <a:gd name="T10" fmla="*/ 56 w 88"/>
                <a:gd name="T11" fmla="*/ 48 h 148"/>
                <a:gd name="T12" fmla="*/ 50 w 88"/>
                <a:gd name="T13" fmla="*/ 64 h 148"/>
                <a:gd name="T14" fmla="*/ 42 w 88"/>
                <a:gd name="T15" fmla="*/ 70 h 148"/>
                <a:gd name="T16" fmla="*/ 38 w 88"/>
                <a:gd name="T17" fmla="*/ 72 h 148"/>
                <a:gd name="T18" fmla="*/ 36 w 88"/>
                <a:gd name="T19" fmla="*/ 72 h 148"/>
                <a:gd name="T20" fmla="*/ 26 w 88"/>
                <a:gd name="T21" fmla="*/ 70 h 148"/>
                <a:gd name="T22" fmla="*/ 18 w 88"/>
                <a:gd name="T23" fmla="*/ 76 h 148"/>
                <a:gd name="T24" fmla="*/ 12 w 88"/>
                <a:gd name="T25" fmla="*/ 84 h 148"/>
                <a:gd name="T26" fmla="*/ 8 w 88"/>
                <a:gd name="T27" fmla="*/ 88 h 148"/>
                <a:gd name="T28" fmla="*/ 0 w 88"/>
                <a:gd name="T29" fmla="*/ 120 h 148"/>
                <a:gd name="T30" fmla="*/ 0 w 88"/>
                <a:gd name="T31" fmla="*/ 124 h 148"/>
                <a:gd name="T32" fmla="*/ 2 w 88"/>
                <a:gd name="T33" fmla="*/ 130 h 148"/>
                <a:gd name="T34" fmla="*/ 10 w 88"/>
                <a:gd name="T35" fmla="*/ 134 h 148"/>
                <a:gd name="T36" fmla="*/ 14 w 88"/>
                <a:gd name="T37" fmla="*/ 136 h 148"/>
                <a:gd name="T38" fmla="*/ 18 w 88"/>
                <a:gd name="T39" fmla="*/ 140 h 148"/>
                <a:gd name="T40" fmla="*/ 18 w 88"/>
                <a:gd name="T41" fmla="*/ 148 h 148"/>
                <a:gd name="T42" fmla="*/ 36 w 88"/>
                <a:gd name="T43" fmla="*/ 148 h 148"/>
                <a:gd name="T44" fmla="*/ 70 w 88"/>
                <a:gd name="T45" fmla="*/ 146 h 148"/>
                <a:gd name="T46" fmla="*/ 86 w 88"/>
                <a:gd name="T47" fmla="*/ 144 h 148"/>
                <a:gd name="T48" fmla="*/ 88 w 88"/>
                <a:gd name="T49" fmla="*/ 138 h 148"/>
                <a:gd name="T50" fmla="*/ 88 w 88"/>
                <a:gd name="T51" fmla="*/ 134 h 148"/>
                <a:gd name="T52" fmla="*/ 82 w 88"/>
                <a:gd name="T53" fmla="*/ 130 h 148"/>
                <a:gd name="T54" fmla="*/ 74 w 88"/>
                <a:gd name="T55" fmla="*/ 122 h 148"/>
                <a:gd name="T56" fmla="*/ 68 w 88"/>
                <a:gd name="T57" fmla="*/ 110 h 148"/>
                <a:gd name="T58" fmla="*/ 62 w 88"/>
                <a:gd name="T59" fmla="*/ 100 h 148"/>
                <a:gd name="T60" fmla="*/ 66 w 88"/>
                <a:gd name="T61" fmla="*/ 98 h 148"/>
                <a:gd name="T62" fmla="*/ 70 w 88"/>
                <a:gd name="T63" fmla="*/ 94 h 148"/>
                <a:gd name="T64" fmla="*/ 72 w 88"/>
                <a:gd name="T65" fmla="*/ 86 h 148"/>
                <a:gd name="T66" fmla="*/ 70 w 88"/>
                <a:gd name="T67" fmla="*/ 78 h 148"/>
                <a:gd name="T68" fmla="*/ 68 w 88"/>
                <a:gd name="T69" fmla="*/ 76 h 148"/>
                <a:gd name="T70" fmla="*/ 64 w 88"/>
                <a:gd name="T71" fmla="*/ 72 h 148"/>
                <a:gd name="T72" fmla="*/ 62 w 88"/>
                <a:gd name="T73" fmla="*/ 64 h 148"/>
                <a:gd name="T74" fmla="*/ 64 w 88"/>
                <a:gd name="T75" fmla="*/ 58 h 148"/>
                <a:gd name="T76" fmla="*/ 68 w 88"/>
                <a:gd name="T77" fmla="*/ 58 h 148"/>
                <a:gd name="T78" fmla="*/ 74 w 88"/>
                <a:gd name="T79" fmla="*/ 56 h 148"/>
                <a:gd name="T80" fmla="*/ 78 w 88"/>
                <a:gd name="T81" fmla="*/ 50 h 148"/>
                <a:gd name="T82" fmla="*/ 78 w 88"/>
                <a:gd name="T83" fmla="*/ 46 h 148"/>
                <a:gd name="T84" fmla="*/ 74 w 88"/>
                <a:gd name="T85" fmla="*/ 40 h 148"/>
                <a:gd name="T86" fmla="*/ 72 w 88"/>
                <a:gd name="T87" fmla="*/ 30 h 148"/>
                <a:gd name="T88" fmla="*/ 72 w 88"/>
                <a:gd name="T89" fmla="*/ 20 h 148"/>
                <a:gd name="T90" fmla="*/ 72 w 88"/>
                <a:gd name="T91" fmla="*/ 16 h 148"/>
                <a:gd name="T92" fmla="*/ 72 w 88"/>
                <a:gd name="T93" fmla="*/ 8 h 148"/>
                <a:gd name="T94" fmla="*/ 66 w 88"/>
                <a:gd name="T95" fmla="*/ 2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148"/>
                <a:gd name="T146" fmla="*/ 88 w 88"/>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148">
                  <a:moveTo>
                    <a:pt x="60" y="0"/>
                  </a:moveTo>
                  <a:lnTo>
                    <a:pt x="60" y="2"/>
                  </a:lnTo>
                  <a:lnTo>
                    <a:pt x="60" y="4"/>
                  </a:lnTo>
                  <a:lnTo>
                    <a:pt x="58" y="8"/>
                  </a:lnTo>
                  <a:lnTo>
                    <a:pt x="58" y="14"/>
                  </a:lnTo>
                  <a:lnTo>
                    <a:pt x="58" y="20"/>
                  </a:lnTo>
                  <a:lnTo>
                    <a:pt x="60" y="24"/>
                  </a:lnTo>
                  <a:lnTo>
                    <a:pt x="60" y="30"/>
                  </a:lnTo>
                  <a:lnTo>
                    <a:pt x="58" y="36"/>
                  </a:lnTo>
                  <a:lnTo>
                    <a:pt x="58" y="42"/>
                  </a:lnTo>
                  <a:lnTo>
                    <a:pt x="56" y="46"/>
                  </a:lnTo>
                  <a:lnTo>
                    <a:pt x="56" y="48"/>
                  </a:lnTo>
                  <a:lnTo>
                    <a:pt x="52" y="56"/>
                  </a:lnTo>
                  <a:lnTo>
                    <a:pt x="50" y="64"/>
                  </a:lnTo>
                  <a:lnTo>
                    <a:pt x="46" y="68"/>
                  </a:lnTo>
                  <a:lnTo>
                    <a:pt x="42" y="70"/>
                  </a:lnTo>
                  <a:lnTo>
                    <a:pt x="40" y="72"/>
                  </a:lnTo>
                  <a:lnTo>
                    <a:pt x="38" y="72"/>
                  </a:lnTo>
                  <a:lnTo>
                    <a:pt x="36" y="72"/>
                  </a:lnTo>
                  <a:lnTo>
                    <a:pt x="32" y="70"/>
                  </a:lnTo>
                  <a:lnTo>
                    <a:pt x="26" y="70"/>
                  </a:lnTo>
                  <a:lnTo>
                    <a:pt x="22" y="72"/>
                  </a:lnTo>
                  <a:lnTo>
                    <a:pt x="18" y="76"/>
                  </a:lnTo>
                  <a:lnTo>
                    <a:pt x="14" y="80"/>
                  </a:lnTo>
                  <a:lnTo>
                    <a:pt x="12" y="84"/>
                  </a:lnTo>
                  <a:lnTo>
                    <a:pt x="10" y="86"/>
                  </a:lnTo>
                  <a:lnTo>
                    <a:pt x="8" y="88"/>
                  </a:lnTo>
                  <a:lnTo>
                    <a:pt x="8" y="102"/>
                  </a:lnTo>
                  <a:lnTo>
                    <a:pt x="0" y="120"/>
                  </a:lnTo>
                  <a:lnTo>
                    <a:pt x="0" y="122"/>
                  </a:lnTo>
                  <a:lnTo>
                    <a:pt x="0" y="124"/>
                  </a:lnTo>
                  <a:lnTo>
                    <a:pt x="2" y="126"/>
                  </a:lnTo>
                  <a:lnTo>
                    <a:pt x="2" y="130"/>
                  </a:lnTo>
                  <a:lnTo>
                    <a:pt x="6" y="132"/>
                  </a:lnTo>
                  <a:lnTo>
                    <a:pt x="10" y="134"/>
                  </a:lnTo>
                  <a:lnTo>
                    <a:pt x="12" y="134"/>
                  </a:lnTo>
                  <a:lnTo>
                    <a:pt x="14" y="136"/>
                  </a:lnTo>
                  <a:lnTo>
                    <a:pt x="16" y="138"/>
                  </a:lnTo>
                  <a:lnTo>
                    <a:pt x="18" y="140"/>
                  </a:lnTo>
                  <a:lnTo>
                    <a:pt x="18" y="144"/>
                  </a:lnTo>
                  <a:lnTo>
                    <a:pt x="18" y="148"/>
                  </a:lnTo>
                  <a:lnTo>
                    <a:pt x="22" y="148"/>
                  </a:lnTo>
                  <a:lnTo>
                    <a:pt x="36" y="148"/>
                  </a:lnTo>
                  <a:lnTo>
                    <a:pt x="52" y="146"/>
                  </a:lnTo>
                  <a:lnTo>
                    <a:pt x="70" y="146"/>
                  </a:lnTo>
                  <a:lnTo>
                    <a:pt x="88" y="146"/>
                  </a:lnTo>
                  <a:lnTo>
                    <a:pt x="86" y="144"/>
                  </a:lnTo>
                  <a:lnTo>
                    <a:pt x="86" y="142"/>
                  </a:lnTo>
                  <a:lnTo>
                    <a:pt x="88" y="138"/>
                  </a:lnTo>
                  <a:lnTo>
                    <a:pt x="88" y="134"/>
                  </a:lnTo>
                  <a:lnTo>
                    <a:pt x="84" y="132"/>
                  </a:lnTo>
                  <a:lnTo>
                    <a:pt x="82" y="130"/>
                  </a:lnTo>
                  <a:lnTo>
                    <a:pt x="78" y="126"/>
                  </a:lnTo>
                  <a:lnTo>
                    <a:pt x="74" y="122"/>
                  </a:lnTo>
                  <a:lnTo>
                    <a:pt x="70" y="116"/>
                  </a:lnTo>
                  <a:lnTo>
                    <a:pt x="68" y="110"/>
                  </a:lnTo>
                  <a:lnTo>
                    <a:pt x="66" y="102"/>
                  </a:lnTo>
                  <a:lnTo>
                    <a:pt x="62" y="100"/>
                  </a:lnTo>
                  <a:lnTo>
                    <a:pt x="66" y="100"/>
                  </a:lnTo>
                  <a:lnTo>
                    <a:pt x="66" y="98"/>
                  </a:lnTo>
                  <a:lnTo>
                    <a:pt x="68" y="96"/>
                  </a:lnTo>
                  <a:lnTo>
                    <a:pt x="70" y="94"/>
                  </a:lnTo>
                  <a:lnTo>
                    <a:pt x="70" y="90"/>
                  </a:lnTo>
                  <a:lnTo>
                    <a:pt x="72" y="86"/>
                  </a:lnTo>
                  <a:lnTo>
                    <a:pt x="72" y="82"/>
                  </a:lnTo>
                  <a:lnTo>
                    <a:pt x="70" y="78"/>
                  </a:lnTo>
                  <a:lnTo>
                    <a:pt x="68" y="76"/>
                  </a:lnTo>
                  <a:lnTo>
                    <a:pt x="66" y="74"/>
                  </a:lnTo>
                  <a:lnTo>
                    <a:pt x="64" y="72"/>
                  </a:lnTo>
                  <a:lnTo>
                    <a:pt x="62" y="68"/>
                  </a:lnTo>
                  <a:lnTo>
                    <a:pt x="62" y="64"/>
                  </a:lnTo>
                  <a:lnTo>
                    <a:pt x="62" y="58"/>
                  </a:lnTo>
                  <a:lnTo>
                    <a:pt x="64" y="58"/>
                  </a:lnTo>
                  <a:lnTo>
                    <a:pt x="66" y="58"/>
                  </a:lnTo>
                  <a:lnTo>
                    <a:pt x="68" y="58"/>
                  </a:lnTo>
                  <a:lnTo>
                    <a:pt x="72" y="58"/>
                  </a:lnTo>
                  <a:lnTo>
                    <a:pt x="74" y="56"/>
                  </a:lnTo>
                  <a:lnTo>
                    <a:pt x="78" y="54"/>
                  </a:lnTo>
                  <a:lnTo>
                    <a:pt x="78" y="50"/>
                  </a:lnTo>
                  <a:lnTo>
                    <a:pt x="78" y="46"/>
                  </a:lnTo>
                  <a:lnTo>
                    <a:pt x="76" y="42"/>
                  </a:lnTo>
                  <a:lnTo>
                    <a:pt x="74" y="40"/>
                  </a:lnTo>
                  <a:lnTo>
                    <a:pt x="72" y="34"/>
                  </a:lnTo>
                  <a:lnTo>
                    <a:pt x="72" y="30"/>
                  </a:lnTo>
                  <a:lnTo>
                    <a:pt x="72" y="24"/>
                  </a:lnTo>
                  <a:lnTo>
                    <a:pt x="72" y="20"/>
                  </a:lnTo>
                  <a:lnTo>
                    <a:pt x="72" y="16"/>
                  </a:lnTo>
                  <a:lnTo>
                    <a:pt x="72" y="12"/>
                  </a:lnTo>
                  <a:lnTo>
                    <a:pt x="72" y="8"/>
                  </a:lnTo>
                  <a:lnTo>
                    <a:pt x="70" y="4"/>
                  </a:lnTo>
                  <a:lnTo>
                    <a:pt x="66" y="2"/>
                  </a:lnTo>
                  <a:lnTo>
                    <a:pt x="60" y="0"/>
                  </a:lnTo>
                </a:path>
              </a:pathLst>
            </a:custGeom>
            <a:grpFill/>
            <a:ln w="6350">
              <a:noFill/>
              <a:round/>
              <a:headEnd/>
              <a:tailEnd/>
            </a:ln>
          </p:spPr>
          <p:txBody>
            <a:bodyPr/>
            <a:lstStyle/>
            <a:p>
              <a:pPr>
                <a:defRPr/>
              </a:pPr>
              <a:endParaRPr lang="zh-TW" altLang="en-US"/>
            </a:p>
          </p:txBody>
        </p:sp>
        <p:sp>
          <p:nvSpPr>
            <p:cNvPr id="281" name="Freeform 93"/>
            <p:cNvSpPr>
              <a:spLocks/>
            </p:cNvSpPr>
            <p:nvPr/>
          </p:nvSpPr>
          <p:spPr bwMode="gray">
            <a:xfrm>
              <a:off x="1076" y="2544"/>
              <a:ext cx="126" cy="212"/>
            </a:xfrm>
            <a:custGeom>
              <a:avLst/>
              <a:gdLst>
                <a:gd name="T0" fmla="*/ 126 w 126"/>
                <a:gd name="T1" fmla="*/ 46 h 212"/>
                <a:gd name="T2" fmla="*/ 124 w 126"/>
                <a:gd name="T3" fmla="*/ 90 h 212"/>
                <a:gd name="T4" fmla="*/ 120 w 126"/>
                <a:gd name="T5" fmla="*/ 88 h 212"/>
                <a:gd name="T6" fmla="*/ 112 w 126"/>
                <a:gd name="T7" fmla="*/ 90 h 212"/>
                <a:gd name="T8" fmla="*/ 108 w 126"/>
                <a:gd name="T9" fmla="*/ 92 h 212"/>
                <a:gd name="T10" fmla="*/ 106 w 126"/>
                <a:gd name="T11" fmla="*/ 98 h 212"/>
                <a:gd name="T12" fmla="*/ 106 w 126"/>
                <a:gd name="T13" fmla="*/ 104 h 212"/>
                <a:gd name="T14" fmla="*/ 102 w 126"/>
                <a:gd name="T15" fmla="*/ 110 h 212"/>
                <a:gd name="T16" fmla="*/ 98 w 126"/>
                <a:gd name="T17" fmla="*/ 114 h 212"/>
                <a:gd name="T18" fmla="*/ 98 w 126"/>
                <a:gd name="T19" fmla="*/ 120 h 212"/>
                <a:gd name="T20" fmla="*/ 98 w 126"/>
                <a:gd name="T21" fmla="*/ 124 h 212"/>
                <a:gd name="T22" fmla="*/ 98 w 126"/>
                <a:gd name="T23" fmla="*/ 124 h 212"/>
                <a:gd name="T24" fmla="*/ 98 w 126"/>
                <a:gd name="T25" fmla="*/ 122 h 212"/>
                <a:gd name="T26" fmla="*/ 100 w 126"/>
                <a:gd name="T27" fmla="*/ 126 h 212"/>
                <a:gd name="T28" fmla="*/ 104 w 126"/>
                <a:gd name="T29" fmla="*/ 132 h 212"/>
                <a:gd name="T30" fmla="*/ 102 w 126"/>
                <a:gd name="T31" fmla="*/ 138 h 212"/>
                <a:gd name="T32" fmla="*/ 102 w 126"/>
                <a:gd name="T33" fmla="*/ 150 h 212"/>
                <a:gd name="T34" fmla="*/ 104 w 126"/>
                <a:gd name="T35" fmla="*/ 158 h 212"/>
                <a:gd name="T36" fmla="*/ 106 w 126"/>
                <a:gd name="T37" fmla="*/ 168 h 212"/>
                <a:gd name="T38" fmla="*/ 108 w 126"/>
                <a:gd name="T39" fmla="*/ 174 h 212"/>
                <a:gd name="T40" fmla="*/ 108 w 126"/>
                <a:gd name="T41" fmla="*/ 176 h 212"/>
                <a:gd name="T42" fmla="*/ 100 w 126"/>
                <a:gd name="T43" fmla="*/ 178 h 212"/>
                <a:gd name="T44" fmla="*/ 92 w 126"/>
                <a:gd name="T45" fmla="*/ 182 h 212"/>
                <a:gd name="T46" fmla="*/ 86 w 126"/>
                <a:gd name="T47" fmla="*/ 190 h 212"/>
                <a:gd name="T48" fmla="*/ 86 w 126"/>
                <a:gd name="T49" fmla="*/ 192 h 212"/>
                <a:gd name="T50" fmla="*/ 84 w 126"/>
                <a:gd name="T51" fmla="*/ 198 h 212"/>
                <a:gd name="T52" fmla="*/ 78 w 126"/>
                <a:gd name="T53" fmla="*/ 202 h 212"/>
                <a:gd name="T54" fmla="*/ 68 w 126"/>
                <a:gd name="T55" fmla="*/ 204 h 212"/>
                <a:gd name="T56" fmla="*/ 66 w 126"/>
                <a:gd name="T57" fmla="*/ 202 h 212"/>
                <a:gd name="T58" fmla="*/ 60 w 126"/>
                <a:gd name="T59" fmla="*/ 200 h 212"/>
                <a:gd name="T60" fmla="*/ 58 w 126"/>
                <a:gd name="T61" fmla="*/ 204 h 212"/>
                <a:gd name="T62" fmla="*/ 46 w 126"/>
                <a:gd name="T63" fmla="*/ 208 h 212"/>
                <a:gd name="T64" fmla="*/ 12 w 126"/>
                <a:gd name="T65" fmla="*/ 212 h 212"/>
                <a:gd name="T66" fmla="*/ 12 w 126"/>
                <a:gd name="T67" fmla="*/ 210 h 212"/>
                <a:gd name="T68" fmla="*/ 10 w 126"/>
                <a:gd name="T69" fmla="*/ 204 h 212"/>
                <a:gd name="T70" fmla="*/ 6 w 126"/>
                <a:gd name="T71" fmla="*/ 200 h 212"/>
                <a:gd name="T72" fmla="*/ 2 w 126"/>
                <a:gd name="T73" fmla="*/ 194 h 212"/>
                <a:gd name="T74" fmla="*/ 2 w 126"/>
                <a:gd name="T75" fmla="*/ 184 h 212"/>
                <a:gd name="T76" fmla="*/ 6 w 126"/>
                <a:gd name="T77" fmla="*/ 186 h 212"/>
                <a:gd name="T78" fmla="*/ 12 w 126"/>
                <a:gd name="T79" fmla="*/ 184 h 212"/>
                <a:gd name="T80" fmla="*/ 18 w 126"/>
                <a:gd name="T81" fmla="*/ 180 h 212"/>
                <a:gd name="T82" fmla="*/ 18 w 126"/>
                <a:gd name="T83" fmla="*/ 174 h 212"/>
                <a:gd name="T84" fmla="*/ 16 w 126"/>
                <a:gd name="T85" fmla="*/ 168 h 212"/>
                <a:gd name="T86" fmla="*/ 12 w 126"/>
                <a:gd name="T87" fmla="*/ 156 h 212"/>
                <a:gd name="T88" fmla="*/ 12 w 126"/>
                <a:gd name="T89" fmla="*/ 150 h 212"/>
                <a:gd name="T90" fmla="*/ 14 w 126"/>
                <a:gd name="T91" fmla="*/ 144 h 212"/>
                <a:gd name="T92" fmla="*/ 12 w 126"/>
                <a:gd name="T93" fmla="*/ 136 h 212"/>
                <a:gd name="T94" fmla="*/ 10 w 126"/>
                <a:gd name="T95" fmla="*/ 132 h 212"/>
                <a:gd name="T96" fmla="*/ 8 w 126"/>
                <a:gd name="T97" fmla="*/ 130 h 212"/>
                <a:gd name="T98" fmla="*/ 4 w 126"/>
                <a:gd name="T99" fmla="*/ 126 h 212"/>
                <a:gd name="T100" fmla="*/ 0 w 126"/>
                <a:gd name="T101" fmla="*/ 126 h 212"/>
                <a:gd name="T102" fmla="*/ 2 w 126"/>
                <a:gd name="T103" fmla="*/ 120 h 212"/>
                <a:gd name="T104" fmla="*/ 6 w 126"/>
                <a:gd name="T105" fmla="*/ 104 h 212"/>
                <a:gd name="T106" fmla="*/ 4 w 126"/>
                <a:gd name="T107" fmla="*/ 102 h 212"/>
                <a:gd name="T108" fmla="*/ 6 w 126"/>
                <a:gd name="T109" fmla="*/ 96 h 212"/>
                <a:gd name="T110" fmla="*/ 12 w 126"/>
                <a:gd name="T111" fmla="*/ 88 h 212"/>
                <a:gd name="T112" fmla="*/ 18 w 126"/>
                <a:gd name="T113" fmla="*/ 78 h 212"/>
                <a:gd name="T114" fmla="*/ 18 w 126"/>
                <a:gd name="T115" fmla="*/ 50 h 212"/>
                <a:gd name="T116" fmla="*/ 26 w 126"/>
                <a:gd name="T117" fmla="*/ 30 h 212"/>
                <a:gd name="T118" fmla="*/ 24 w 126"/>
                <a:gd name="T119" fmla="*/ 26 h 212"/>
                <a:gd name="T120" fmla="*/ 20 w 126"/>
                <a:gd name="T121" fmla="*/ 16 h 212"/>
                <a:gd name="T122" fmla="*/ 18 w 126"/>
                <a:gd name="T123" fmla="*/ 6 h 2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6"/>
                <a:gd name="T187" fmla="*/ 0 h 212"/>
                <a:gd name="T188" fmla="*/ 126 w 126"/>
                <a:gd name="T189" fmla="*/ 212 h 2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6" h="212">
                  <a:moveTo>
                    <a:pt x="18" y="0"/>
                  </a:moveTo>
                  <a:lnTo>
                    <a:pt x="126" y="46"/>
                  </a:lnTo>
                  <a:lnTo>
                    <a:pt x="124" y="90"/>
                  </a:lnTo>
                  <a:lnTo>
                    <a:pt x="122" y="90"/>
                  </a:lnTo>
                  <a:lnTo>
                    <a:pt x="120" y="88"/>
                  </a:lnTo>
                  <a:lnTo>
                    <a:pt x="116" y="88"/>
                  </a:lnTo>
                  <a:lnTo>
                    <a:pt x="112" y="90"/>
                  </a:lnTo>
                  <a:lnTo>
                    <a:pt x="110" y="90"/>
                  </a:lnTo>
                  <a:lnTo>
                    <a:pt x="108" y="92"/>
                  </a:lnTo>
                  <a:lnTo>
                    <a:pt x="106" y="96"/>
                  </a:lnTo>
                  <a:lnTo>
                    <a:pt x="106" y="98"/>
                  </a:lnTo>
                  <a:lnTo>
                    <a:pt x="106" y="100"/>
                  </a:lnTo>
                  <a:lnTo>
                    <a:pt x="106" y="104"/>
                  </a:lnTo>
                  <a:lnTo>
                    <a:pt x="104" y="108"/>
                  </a:lnTo>
                  <a:lnTo>
                    <a:pt x="102" y="110"/>
                  </a:lnTo>
                  <a:lnTo>
                    <a:pt x="100" y="110"/>
                  </a:lnTo>
                  <a:lnTo>
                    <a:pt x="98" y="114"/>
                  </a:lnTo>
                  <a:lnTo>
                    <a:pt x="96" y="116"/>
                  </a:lnTo>
                  <a:lnTo>
                    <a:pt x="98" y="120"/>
                  </a:lnTo>
                  <a:lnTo>
                    <a:pt x="98" y="122"/>
                  </a:lnTo>
                  <a:lnTo>
                    <a:pt x="98" y="124"/>
                  </a:lnTo>
                  <a:lnTo>
                    <a:pt x="98" y="122"/>
                  </a:lnTo>
                  <a:lnTo>
                    <a:pt x="98" y="124"/>
                  </a:lnTo>
                  <a:lnTo>
                    <a:pt x="100" y="126"/>
                  </a:lnTo>
                  <a:lnTo>
                    <a:pt x="102" y="128"/>
                  </a:lnTo>
                  <a:lnTo>
                    <a:pt x="104" y="132"/>
                  </a:lnTo>
                  <a:lnTo>
                    <a:pt x="104" y="134"/>
                  </a:lnTo>
                  <a:lnTo>
                    <a:pt x="102" y="138"/>
                  </a:lnTo>
                  <a:lnTo>
                    <a:pt x="102" y="144"/>
                  </a:lnTo>
                  <a:lnTo>
                    <a:pt x="102" y="150"/>
                  </a:lnTo>
                  <a:lnTo>
                    <a:pt x="102" y="154"/>
                  </a:lnTo>
                  <a:lnTo>
                    <a:pt x="104" y="158"/>
                  </a:lnTo>
                  <a:lnTo>
                    <a:pt x="104" y="162"/>
                  </a:lnTo>
                  <a:lnTo>
                    <a:pt x="106" y="168"/>
                  </a:lnTo>
                  <a:lnTo>
                    <a:pt x="108" y="172"/>
                  </a:lnTo>
                  <a:lnTo>
                    <a:pt x="108" y="174"/>
                  </a:lnTo>
                  <a:lnTo>
                    <a:pt x="108" y="176"/>
                  </a:lnTo>
                  <a:lnTo>
                    <a:pt x="104" y="178"/>
                  </a:lnTo>
                  <a:lnTo>
                    <a:pt x="100" y="178"/>
                  </a:lnTo>
                  <a:lnTo>
                    <a:pt x="96" y="180"/>
                  </a:lnTo>
                  <a:lnTo>
                    <a:pt x="92" y="182"/>
                  </a:lnTo>
                  <a:lnTo>
                    <a:pt x="88" y="186"/>
                  </a:lnTo>
                  <a:lnTo>
                    <a:pt x="86" y="190"/>
                  </a:lnTo>
                  <a:lnTo>
                    <a:pt x="86" y="192"/>
                  </a:lnTo>
                  <a:lnTo>
                    <a:pt x="86" y="194"/>
                  </a:lnTo>
                  <a:lnTo>
                    <a:pt x="84" y="198"/>
                  </a:lnTo>
                  <a:lnTo>
                    <a:pt x="82" y="200"/>
                  </a:lnTo>
                  <a:lnTo>
                    <a:pt x="78" y="202"/>
                  </a:lnTo>
                  <a:lnTo>
                    <a:pt x="74" y="204"/>
                  </a:lnTo>
                  <a:lnTo>
                    <a:pt x="68" y="204"/>
                  </a:lnTo>
                  <a:lnTo>
                    <a:pt x="68" y="202"/>
                  </a:lnTo>
                  <a:lnTo>
                    <a:pt x="66" y="202"/>
                  </a:lnTo>
                  <a:lnTo>
                    <a:pt x="64" y="202"/>
                  </a:lnTo>
                  <a:lnTo>
                    <a:pt x="60" y="200"/>
                  </a:lnTo>
                  <a:lnTo>
                    <a:pt x="58" y="202"/>
                  </a:lnTo>
                  <a:lnTo>
                    <a:pt x="58" y="204"/>
                  </a:lnTo>
                  <a:lnTo>
                    <a:pt x="56" y="204"/>
                  </a:lnTo>
                  <a:lnTo>
                    <a:pt x="46" y="208"/>
                  </a:lnTo>
                  <a:lnTo>
                    <a:pt x="32" y="210"/>
                  </a:lnTo>
                  <a:lnTo>
                    <a:pt x="12" y="212"/>
                  </a:lnTo>
                  <a:lnTo>
                    <a:pt x="12" y="210"/>
                  </a:lnTo>
                  <a:lnTo>
                    <a:pt x="10" y="206"/>
                  </a:lnTo>
                  <a:lnTo>
                    <a:pt x="10" y="204"/>
                  </a:lnTo>
                  <a:lnTo>
                    <a:pt x="6" y="202"/>
                  </a:lnTo>
                  <a:lnTo>
                    <a:pt x="6" y="200"/>
                  </a:lnTo>
                  <a:lnTo>
                    <a:pt x="4" y="198"/>
                  </a:lnTo>
                  <a:lnTo>
                    <a:pt x="2" y="194"/>
                  </a:lnTo>
                  <a:lnTo>
                    <a:pt x="2" y="190"/>
                  </a:lnTo>
                  <a:lnTo>
                    <a:pt x="2" y="184"/>
                  </a:lnTo>
                  <a:lnTo>
                    <a:pt x="4" y="184"/>
                  </a:lnTo>
                  <a:lnTo>
                    <a:pt x="6" y="186"/>
                  </a:lnTo>
                  <a:lnTo>
                    <a:pt x="8" y="184"/>
                  </a:lnTo>
                  <a:lnTo>
                    <a:pt x="12" y="184"/>
                  </a:lnTo>
                  <a:lnTo>
                    <a:pt x="14" y="182"/>
                  </a:lnTo>
                  <a:lnTo>
                    <a:pt x="18" y="180"/>
                  </a:lnTo>
                  <a:lnTo>
                    <a:pt x="18" y="176"/>
                  </a:lnTo>
                  <a:lnTo>
                    <a:pt x="18" y="174"/>
                  </a:lnTo>
                  <a:lnTo>
                    <a:pt x="18" y="172"/>
                  </a:lnTo>
                  <a:lnTo>
                    <a:pt x="16" y="168"/>
                  </a:lnTo>
                  <a:lnTo>
                    <a:pt x="14" y="162"/>
                  </a:lnTo>
                  <a:lnTo>
                    <a:pt x="12" y="156"/>
                  </a:lnTo>
                  <a:lnTo>
                    <a:pt x="12" y="152"/>
                  </a:lnTo>
                  <a:lnTo>
                    <a:pt x="12" y="150"/>
                  </a:lnTo>
                  <a:lnTo>
                    <a:pt x="12" y="146"/>
                  </a:lnTo>
                  <a:lnTo>
                    <a:pt x="14" y="144"/>
                  </a:lnTo>
                  <a:lnTo>
                    <a:pt x="12" y="140"/>
                  </a:lnTo>
                  <a:lnTo>
                    <a:pt x="12" y="136"/>
                  </a:lnTo>
                  <a:lnTo>
                    <a:pt x="10" y="132"/>
                  </a:lnTo>
                  <a:lnTo>
                    <a:pt x="10" y="130"/>
                  </a:lnTo>
                  <a:lnTo>
                    <a:pt x="8" y="130"/>
                  </a:lnTo>
                  <a:lnTo>
                    <a:pt x="6" y="128"/>
                  </a:lnTo>
                  <a:lnTo>
                    <a:pt x="4" y="126"/>
                  </a:lnTo>
                  <a:lnTo>
                    <a:pt x="0" y="128"/>
                  </a:lnTo>
                  <a:lnTo>
                    <a:pt x="0" y="126"/>
                  </a:lnTo>
                  <a:lnTo>
                    <a:pt x="0" y="124"/>
                  </a:lnTo>
                  <a:lnTo>
                    <a:pt x="2" y="120"/>
                  </a:lnTo>
                  <a:lnTo>
                    <a:pt x="4" y="114"/>
                  </a:lnTo>
                  <a:lnTo>
                    <a:pt x="6" y="104"/>
                  </a:lnTo>
                  <a:lnTo>
                    <a:pt x="4" y="104"/>
                  </a:lnTo>
                  <a:lnTo>
                    <a:pt x="4" y="102"/>
                  </a:lnTo>
                  <a:lnTo>
                    <a:pt x="4" y="100"/>
                  </a:lnTo>
                  <a:lnTo>
                    <a:pt x="6" y="96"/>
                  </a:lnTo>
                  <a:lnTo>
                    <a:pt x="8" y="92"/>
                  </a:lnTo>
                  <a:lnTo>
                    <a:pt x="12" y="88"/>
                  </a:lnTo>
                  <a:lnTo>
                    <a:pt x="18" y="82"/>
                  </a:lnTo>
                  <a:lnTo>
                    <a:pt x="18" y="78"/>
                  </a:lnTo>
                  <a:lnTo>
                    <a:pt x="18" y="66"/>
                  </a:lnTo>
                  <a:lnTo>
                    <a:pt x="18" y="50"/>
                  </a:lnTo>
                  <a:lnTo>
                    <a:pt x="20" y="38"/>
                  </a:lnTo>
                  <a:lnTo>
                    <a:pt x="26" y="30"/>
                  </a:lnTo>
                  <a:lnTo>
                    <a:pt x="24" y="30"/>
                  </a:lnTo>
                  <a:lnTo>
                    <a:pt x="24" y="26"/>
                  </a:lnTo>
                  <a:lnTo>
                    <a:pt x="22" y="22"/>
                  </a:lnTo>
                  <a:lnTo>
                    <a:pt x="20" y="16"/>
                  </a:lnTo>
                  <a:lnTo>
                    <a:pt x="18" y="12"/>
                  </a:lnTo>
                  <a:lnTo>
                    <a:pt x="18" y="6"/>
                  </a:lnTo>
                  <a:lnTo>
                    <a:pt x="18" y="0"/>
                  </a:lnTo>
                </a:path>
              </a:pathLst>
            </a:custGeom>
            <a:grpFill/>
            <a:ln w="6350">
              <a:noFill/>
              <a:round/>
              <a:headEnd/>
              <a:tailEnd/>
            </a:ln>
          </p:spPr>
          <p:txBody>
            <a:bodyPr/>
            <a:lstStyle/>
            <a:p>
              <a:pPr>
                <a:defRPr/>
              </a:pPr>
              <a:endParaRPr lang="zh-TW" altLang="en-US"/>
            </a:p>
          </p:txBody>
        </p:sp>
        <p:sp>
          <p:nvSpPr>
            <p:cNvPr id="282" name="Freeform 94"/>
            <p:cNvSpPr>
              <a:spLocks/>
            </p:cNvSpPr>
            <p:nvPr/>
          </p:nvSpPr>
          <p:spPr bwMode="gray">
            <a:xfrm>
              <a:off x="1174" y="2550"/>
              <a:ext cx="218" cy="250"/>
            </a:xfrm>
            <a:custGeom>
              <a:avLst/>
              <a:gdLst>
                <a:gd name="T0" fmla="*/ 186 w 218"/>
                <a:gd name="T1" fmla="*/ 4 h 250"/>
                <a:gd name="T2" fmla="*/ 174 w 218"/>
                <a:gd name="T3" fmla="*/ 16 h 250"/>
                <a:gd name="T4" fmla="*/ 28 w 218"/>
                <a:gd name="T5" fmla="*/ 22 h 250"/>
                <a:gd name="T6" fmla="*/ 24 w 218"/>
                <a:gd name="T7" fmla="*/ 82 h 250"/>
                <a:gd name="T8" fmla="*/ 14 w 218"/>
                <a:gd name="T9" fmla="*/ 84 h 250"/>
                <a:gd name="T10" fmla="*/ 10 w 218"/>
                <a:gd name="T11" fmla="*/ 90 h 250"/>
                <a:gd name="T12" fmla="*/ 6 w 218"/>
                <a:gd name="T13" fmla="*/ 100 h 250"/>
                <a:gd name="T14" fmla="*/ 2 w 218"/>
                <a:gd name="T15" fmla="*/ 106 h 250"/>
                <a:gd name="T16" fmla="*/ 0 w 218"/>
                <a:gd name="T17" fmla="*/ 110 h 250"/>
                <a:gd name="T18" fmla="*/ 4 w 218"/>
                <a:gd name="T19" fmla="*/ 122 h 250"/>
                <a:gd name="T20" fmla="*/ 6 w 218"/>
                <a:gd name="T21" fmla="*/ 128 h 250"/>
                <a:gd name="T22" fmla="*/ 6 w 218"/>
                <a:gd name="T23" fmla="*/ 136 h 250"/>
                <a:gd name="T24" fmla="*/ 6 w 218"/>
                <a:gd name="T25" fmla="*/ 152 h 250"/>
                <a:gd name="T26" fmla="*/ 14 w 218"/>
                <a:gd name="T27" fmla="*/ 174 h 250"/>
                <a:gd name="T28" fmla="*/ 24 w 218"/>
                <a:gd name="T29" fmla="*/ 186 h 250"/>
                <a:gd name="T30" fmla="*/ 32 w 218"/>
                <a:gd name="T31" fmla="*/ 196 h 250"/>
                <a:gd name="T32" fmla="*/ 50 w 218"/>
                <a:gd name="T33" fmla="*/ 222 h 250"/>
                <a:gd name="T34" fmla="*/ 56 w 218"/>
                <a:gd name="T35" fmla="*/ 230 h 250"/>
                <a:gd name="T36" fmla="*/ 66 w 218"/>
                <a:gd name="T37" fmla="*/ 238 h 250"/>
                <a:gd name="T38" fmla="*/ 78 w 218"/>
                <a:gd name="T39" fmla="*/ 240 h 250"/>
                <a:gd name="T40" fmla="*/ 88 w 218"/>
                <a:gd name="T41" fmla="*/ 250 h 250"/>
                <a:gd name="T42" fmla="*/ 114 w 218"/>
                <a:gd name="T43" fmla="*/ 250 h 250"/>
                <a:gd name="T44" fmla="*/ 138 w 218"/>
                <a:gd name="T45" fmla="*/ 250 h 250"/>
                <a:gd name="T46" fmla="*/ 180 w 218"/>
                <a:gd name="T47" fmla="*/ 244 h 250"/>
                <a:gd name="T48" fmla="*/ 180 w 218"/>
                <a:gd name="T49" fmla="*/ 222 h 250"/>
                <a:gd name="T50" fmla="*/ 172 w 218"/>
                <a:gd name="T51" fmla="*/ 210 h 250"/>
                <a:gd name="T52" fmla="*/ 160 w 218"/>
                <a:gd name="T53" fmla="*/ 196 h 250"/>
                <a:gd name="T54" fmla="*/ 154 w 218"/>
                <a:gd name="T55" fmla="*/ 192 h 250"/>
                <a:gd name="T56" fmla="*/ 152 w 218"/>
                <a:gd name="T57" fmla="*/ 184 h 250"/>
                <a:gd name="T58" fmla="*/ 156 w 218"/>
                <a:gd name="T59" fmla="*/ 176 h 250"/>
                <a:gd name="T60" fmla="*/ 156 w 218"/>
                <a:gd name="T61" fmla="*/ 158 h 250"/>
                <a:gd name="T62" fmla="*/ 160 w 218"/>
                <a:gd name="T63" fmla="*/ 150 h 250"/>
                <a:gd name="T64" fmla="*/ 176 w 218"/>
                <a:gd name="T65" fmla="*/ 130 h 250"/>
                <a:gd name="T66" fmla="*/ 188 w 218"/>
                <a:gd name="T67" fmla="*/ 108 h 250"/>
                <a:gd name="T68" fmla="*/ 192 w 218"/>
                <a:gd name="T69" fmla="*/ 94 h 250"/>
                <a:gd name="T70" fmla="*/ 200 w 218"/>
                <a:gd name="T71" fmla="*/ 82 h 250"/>
                <a:gd name="T72" fmla="*/ 208 w 218"/>
                <a:gd name="T73" fmla="*/ 78 h 250"/>
                <a:gd name="T74" fmla="*/ 216 w 218"/>
                <a:gd name="T75" fmla="*/ 70 h 250"/>
                <a:gd name="T76" fmla="*/ 218 w 218"/>
                <a:gd name="T77" fmla="*/ 66 h 250"/>
                <a:gd name="T78" fmla="*/ 212 w 218"/>
                <a:gd name="T79" fmla="*/ 54 h 250"/>
                <a:gd name="T80" fmla="*/ 204 w 218"/>
                <a:gd name="T81" fmla="*/ 40 h 250"/>
                <a:gd name="T82" fmla="*/ 200 w 218"/>
                <a:gd name="T83" fmla="*/ 32 h 250"/>
                <a:gd name="T84" fmla="*/ 200 w 218"/>
                <a:gd name="T85" fmla="*/ 22 h 250"/>
                <a:gd name="T86" fmla="*/ 192 w 218"/>
                <a:gd name="T87" fmla="*/ 8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250"/>
                <a:gd name="T134" fmla="*/ 218 w 218"/>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250">
                  <a:moveTo>
                    <a:pt x="188" y="0"/>
                  </a:moveTo>
                  <a:lnTo>
                    <a:pt x="188" y="2"/>
                  </a:lnTo>
                  <a:lnTo>
                    <a:pt x="186" y="4"/>
                  </a:lnTo>
                  <a:lnTo>
                    <a:pt x="184" y="8"/>
                  </a:lnTo>
                  <a:lnTo>
                    <a:pt x="180" y="12"/>
                  </a:lnTo>
                  <a:lnTo>
                    <a:pt x="174" y="16"/>
                  </a:lnTo>
                  <a:lnTo>
                    <a:pt x="168" y="20"/>
                  </a:lnTo>
                  <a:lnTo>
                    <a:pt x="160" y="22"/>
                  </a:lnTo>
                  <a:lnTo>
                    <a:pt x="28" y="22"/>
                  </a:lnTo>
                  <a:lnTo>
                    <a:pt x="28" y="84"/>
                  </a:lnTo>
                  <a:lnTo>
                    <a:pt x="28" y="82"/>
                  </a:lnTo>
                  <a:lnTo>
                    <a:pt x="24" y="82"/>
                  </a:lnTo>
                  <a:lnTo>
                    <a:pt x="20" y="82"/>
                  </a:lnTo>
                  <a:lnTo>
                    <a:pt x="18" y="82"/>
                  </a:lnTo>
                  <a:lnTo>
                    <a:pt x="14" y="84"/>
                  </a:lnTo>
                  <a:lnTo>
                    <a:pt x="10" y="86"/>
                  </a:lnTo>
                  <a:lnTo>
                    <a:pt x="10" y="90"/>
                  </a:lnTo>
                  <a:lnTo>
                    <a:pt x="8" y="94"/>
                  </a:lnTo>
                  <a:lnTo>
                    <a:pt x="8" y="98"/>
                  </a:lnTo>
                  <a:lnTo>
                    <a:pt x="6" y="100"/>
                  </a:lnTo>
                  <a:lnTo>
                    <a:pt x="6" y="102"/>
                  </a:lnTo>
                  <a:lnTo>
                    <a:pt x="4" y="104"/>
                  </a:lnTo>
                  <a:lnTo>
                    <a:pt x="2" y="106"/>
                  </a:lnTo>
                  <a:lnTo>
                    <a:pt x="0" y="108"/>
                  </a:lnTo>
                  <a:lnTo>
                    <a:pt x="0" y="110"/>
                  </a:lnTo>
                  <a:lnTo>
                    <a:pt x="0" y="114"/>
                  </a:lnTo>
                  <a:lnTo>
                    <a:pt x="2" y="118"/>
                  </a:lnTo>
                  <a:lnTo>
                    <a:pt x="4" y="122"/>
                  </a:lnTo>
                  <a:lnTo>
                    <a:pt x="6" y="124"/>
                  </a:lnTo>
                  <a:lnTo>
                    <a:pt x="6" y="128"/>
                  </a:lnTo>
                  <a:lnTo>
                    <a:pt x="6" y="132"/>
                  </a:lnTo>
                  <a:lnTo>
                    <a:pt x="6" y="136"/>
                  </a:lnTo>
                  <a:lnTo>
                    <a:pt x="4" y="140"/>
                  </a:lnTo>
                  <a:lnTo>
                    <a:pt x="4" y="146"/>
                  </a:lnTo>
                  <a:lnTo>
                    <a:pt x="6" y="152"/>
                  </a:lnTo>
                  <a:lnTo>
                    <a:pt x="12" y="170"/>
                  </a:lnTo>
                  <a:lnTo>
                    <a:pt x="14" y="174"/>
                  </a:lnTo>
                  <a:lnTo>
                    <a:pt x="16" y="178"/>
                  </a:lnTo>
                  <a:lnTo>
                    <a:pt x="20" y="182"/>
                  </a:lnTo>
                  <a:lnTo>
                    <a:pt x="24" y="186"/>
                  </a:lnTo>
                  <a:lnTo>
                    <a:pt x="26" y="190"/>
                  </a:lnTo>
                  <a:lnTo>
                    <a:pt x="30" y="194"/>
                  </a:lnTo>
                  <a:lnTo>
                    <a:pt x="32" y="196"/>
                  </a:lnTo>
                  <a:lnTo>
                    <a:pt x="38" y="204"/>
                  </a:lnTo>
                  <a:lnTo>
                    <a:pt x="44" y="214"/>
                  </a:lnTo>
                  <a:lnTo>
                    <a:pt x="50" y="222"/>
                  </a:lnTo>
                  <a:lnTo>
                    <a:pt x="54" y="228"/>
                  </a:lnTo>
                  <a:lnTo>
                    <a:pt x="54" y="230"/>
                  </a:lnTo>
                  <a:lnTo>
                    <a:pt x="56" y="230"/>
                  </a:lnTo>
                  <a:lnTo>
                    <a:pt x="60" y="234"/>
                  </a:lnTo>
                  <a:lnTo>
                    <a:pt x="62" y="236"/>
                  </a:lnTo>
                  <a:lnTo>
                    <a:pt x="66" y="238"/>
                  </a:lnTo>
                  <a:lnTo>
                    <a:pt x="72" y="240"/>
                  </a:lnTo>
                  <a:lnTo>
                    <a:pt x="76" y="240"/>
                  </a:lnTo>
                  <a:lnTo>
                    <a:pt x="78" y="240"/>
                  </a:lnTo>
                  <a:lnTo>
                    <a:pt x="80" y="242"/>
                  </a:lnTo>
                  <a:lnTo>
                    <a:pt x="84" y="244"/>
                  </a:lnTo>
                  <a:lnTo>
                    <a:pt x="88" y="250"/>
                  </a:lnTo>
                  <a:lnTo>
                    <a:pt x="92" y="250"/>
                  </a:lnTo>
                  <a:lnTo>
                    <a:pt x="102" y="250"/>
                  </a:lnTo>
                  <a:lnTo>
                    <a:pt x="114" y="250"/>
                  </a:lnTo>
                  <a:lnTo>
                    <a:pt x="122" y="250"/>
                  </a:lnTo>
                  <a:lnTo>
                    <a:pt x="126" y="250"/>
                  </a:lnTo>
                  <a:lnTo>
                    <a:pt x="138" y="250"/>
                  </a:lnTo>
                  <a:lnTo>
                    <a:pt x="152" y="248"/>
                  </a:lnTo>
                  <a:lnTo>
                    <a:pt x="168" y="246"/>
                  </a:lnTo>
                  <a:lnTo>
                    <a:pt x="180" y="244"/>
                  </a:lnTo>
                  <a:lnTo>
                    <a:pt x="184" y="240"/>
                  </a:lnTo>
                  <a:lnTo>
                    <a:pt x="182" y="222"/>
                  </a:lnTo>
                  <a:lnTo>
                    <a:pt x="180" y="222"/>
                  </a:lnTo>
                  <a:lnTo>
                    <a:pt x="178" y="218"/>
                  </a:lnTo>
                  <a:lnTo>
                    <a:pt x="176" y="214"/>
                  </a:lnTo>
                  <a:lnTo>
                    <a:pt x="172" y="210"/>
                  </a:lnTo>
                  <a:lnTo>
                    <a:pt x="168" y="204"/>
                  </a:lnTo>
                  <a:lnTo>
                    <a:pt x="164" y="200"/>
                  </a:lnTo>
                  <a:lnTo>
                    <a:pt x="160" y="196"/>
                  </a:lnTo>
                  <a:lnTo>
                    <a:pt x="158" y="194"/>
                  </a:lnTo>
                  <a:lnTo>
                    <a:pt x="156" y="194"/>
                  </a:lnTo>
                  <a:lnTo>
                    <a:pt x="154" y="192"/>
                  </a:lnTo>
                  <a:lnTo>
                    <a:pt x="152" y="190"/>
                  </a:lnTo>
                  <a:lnTo>
                    <a:pt x="152" y="188"/>
                  </a:lnTo>
                  <a:lnTo>
                    <a:pt x="152" y="184"/>
                  </a:lnTo>
                  <a:lnTo>
                    <a:pt x="156" y="182"/>
                  </a:lnTo>
                  <a:lnTo>
                    <a:pt x="156" y="180"/>
                  </a:lnTo>
                  <a:lnTo>
                    <a:pt x="156" y="176"/>
                  </a:lnTo>
                  <a:lnTo>
                    <a:pt x="156" y="172"/>
                  </a:lnTo>
                  <a:lnTo>
                    <a:pt x="156" y="166"/>
                  </a:lnTo>
                  <a:lnTo>
                    <a:pt x="156" y="158"/>
                  </a:lnTo>
                  <a:lnTo>
                    <a:pt x="158" y="154"/>
                  </a:lnTo>
                  <a:lnTo>
                    <a:pt x="160" y="150"/>
                  </a:lnTo>
                  <a:lnTo>
                    <a:pt x="164" y="144"/>
                  </a:lnTo>
                  <a:lnTo>
                    <a:pt x="168" y="136"/>
                  </a:lnTo>
                  <a:lnTo>
                    <a:pt x="176" y="130"/>
                  </a:lnTo>
                  <a:lnTo>
                    <a:pt x="178" y="128"/>
                  </a:lnTo>
                  <a:lnTo>
                    <a:pt x="182" y="118"/>
                  </a:lnTo>
                  <a:lnTo>
                    <a:pt x="188" y="108"/>
                  </a:lnTo>
                  <a:lnTo>
                    <a:pt x="188" y="98"/>
                  </a:lnTo>
                  <a:lnTo>
                    <a:pt x="190" y="96"/>
                  </a:lnTo>
                  <a:lnTo>
                    <a:pt x="192" y="94"/>
                  </a:lnTo>
                  <a:lnTo>
                    <a:pt x="194" y="90"/>
                  </a:lnTo>
                  <a:lnTo>
                    <a:pt x="198" y="86"/>
                  </a:lnTo>
                  <a:lnTo>
                    <a:pt x="200" y="82"/>
                  </a:lnTo>
                  <a:lnTo>
                    <a:pt x="204" y="80"/>
                  </a:lnTo>
                  <a:lnTo>
                    <a:pt x="206" y="78"/>
                  </a:lnTo>
                  <a:lnTo>
                    <a:pt x="208" y="78"/>
                  </a:lnTo>
                  <a:lnTo>
                    <a:pt x="212" y="76"/>
                  </a:lnTo>
                  <a:lnTo>
                    <a:pt x="214" y="72"/>
                  </a:lnTo>
                  <a:lnTo>
                    <a:pt x="216" y="70"/>
                  </a:lnTo>
                  <a:lnTo>
                    <a:pt x="218" y="68"/>
                  </a:lnTo>
                  <a:lnTo>
                    <a:pt x="218" y="66"/>
                  </a:lnTo>
                  <a:lnTo>
                    <a:pt x="216" y="64"/>
                  </a:lnTo>
                  <a:lnTo>
                    <a:pt x="214" y="60"/>
                  </a:lnTo>
                  <a:lnTo>
                    <a:pt x="212" y="54"/>
                  </a:lnTo>
                  <a:lnTo>
                    <a:pt x="210" y="50"/>
                  </a:lnTo>
                  <a:lnTo>
                    <a:pt x="206" y="44"/>
                  </a:lnTo>
                  <a:lnTo>
                    <a:pt x="204" y="40"/>
                  </a:lnTo>
                  <a:lnTo>
                    <a:pt x="204" y="38"/>
                  </a:lnTo>
                  <a:lnTo>
                    <a:pt x="202" y="34"/>
                  </a:lnTo>
                  <a:lnTo>
                    <a:pt x="200" y="32"/>
                  </a:lnTo>
                  <a:lnTo>
                    <a:pt x="200" y="28"/>
                  </a:lnTo>
                  <a:lnTo>
                    <a:pt x="200" y="22"/>
                  </a:lnTo>
                  <a:lnTo>
                    <a:pt x="198" y="18"/>
                  </a:lnTo>
                  <a:lnTo>
                    <a:pt x="196" y="12"/>
                  </a:lnTo>
                  <a:lnTo>
                    <a:pt x="192" y="8"/>
                  </a:lnTo>
                  <a:lnTo>
                    <a:pt x="188" y="0"/>
                  </a:lnTo>
                </a:path>
              </a:pathLst>
            </a:custGeom>
            <a:grpFill/>
            <a:ln w="6350">
              <a:noFill/>
              <a:round/>
              <a:headEnd/>
              <a:tailEnd/>
            </a:ln>
          </p:spPr>
          <p:txBody>
            <a:bodyPr/>
            <a:lstStyle/>
            <a:p>
              <a:pPr>
                <a:defRPr/>
              </a:pPr>
              <a:endParaRPr lang="zh-TW" altLang="en-US"/>
            </a:p>
          </p:txBody>
        </p:sp>
        <p:sp>
          <p:nvSpPr>
            <p:cNvPr id="283" name="Freeform 95"/>
            <p:cNvSpPr>
              <a:spLocks/>
            </p:cNvSpPr>
            <p:nvPr/>
          </p:nvSpPr>
          <p:spPr bwMode="gray">
            <a:xfrm>
              <a:off x="1078" y="2720"/>
              <a:ext cx="148" cy="84"/>
            </a:xfrm>
            <a:custGeom>
              <a:avLst/>
              <a:gdLst>
                <a:gd name="T0" fmla="*/ 106 w 148"/>
                <a:gd name="T1" fmla="*/ 0 h 84"/>
                <a:gd name="T2" fmla="*/ 98 w 148"/>
                <a:gd name="T3" fmla="*/ 2 h 84"/>
                <a:gd name="T4" fmla="*/ 90 w 148"/>
                <a:gd name="T5" fmla="*/ 6 h 84"/>
                <a:gd name="T6" fmla="*/ 84 w 148"/>
                <a:gd name="T7" fmla="*/ 12 h 84"/>
                <a:gd name="T8" fmla="*/ 82 w 148"/>
                <a:gd name="T9" fmla="*/ 22 h 84"/>
                <a:gd name="T10" fmla="*/ 76 w 148"/>
                <a:gd name="T11" fmla="*/ 28 h 84"/>
                <a:gd name="T12" fmla="*/ 70 w 148"/>
                <a:gd name="T13" fmla="*/ 28 h 84"/>
                <a:gd name="T14" fmla="*/ 64 w 148"/>
                <a:gd name="T15" fmla="*/ 26 h 84"/>
                <a:gd name="T16" fmla="*/ 60 w 148"/>
                <a:gd name="T17" fmla="*/ 26 h 84"/>
                <a:gd name="T18" fmla="*/ 58 w 148"/>
                <a:gd name="T19" fmla="*/ 26 h 84"/>
                <a:gd name="T20" fmla="*/ 54 w 148"/>
                <a:gd name="T21" fmla="*/ 28 h 84"/>
                <a:gd name="T22" fmla="*/ 48 w 148"/>
                <a:gd name="T23" fmla="*/ 30 h 84"/>
                <a:gd name="T24" fmla="*/ 36 w 148"/>
                <a:gd name="T25" fmla="*/ 34 h 84"/>
                <a:gd name="T26" fmla="*/ 26 w 148"/>
                <a:gd name="T27" fmla="*/ 36 h 84"/>
                <a:gd name="T28" fmla="*/ 10 w 148"/>
                <a:gd name="T29" fmla="*/ 38 h 84"/>
                <a:gd name="T30" fmla="*/ 6 w 148"/>
                <a:gd name="T31" fmla="*/ 46 h 84"/>
                <a:gd name="T32" fmla="*/ 4 w 148"/>
                <a:gd name="T33" fmla="*/ 50 h 84"/>
                <a:gd name="T34" fmla="*/ 0 w 148"/>
                <a:gd name="T35" fmla="*/ 50 h 84"/>
                <a:gd name="T36" fmla="*/ 2 w 148"/>
                <a:gd name="T37" fmla="*/ 52 h 84"/>
                <a:gd name="T38" fmla="*/ 4 w 148"/>
                <a:gd name="T39" fmla="*/ 54 h 84"/>
                <a:gd name="T40" fmla="*/ 6 w 148"/>
                <a:gd name="T41" fmla="*/ 60 h 84"/>
                <a:gd name="T42" fmla="*/ 10 w 148"/>
                <a:gd name="T43" fmla="*/ 70 h 84"/>
                <a:gd name="T44" fmla="*/ 26 w 148"/>
                <a:gd name="T45" fmla="*/ 84 h 84"/>
                <a:gd name="T46" fmla="*/ 38 w 148"/>
                <a:gd name="T47" fmla="*/ 74 h 84"/>
                <a:gd name="T48" fmla="*/ 42 w 148"/>
                <a:gd name="T49" fmla="*/ 68 h 84"/>
                <a:gd name="T50" fmla="*/ 48 w 148"/>
                <a:gd name="T51" fmla="*/ 62 h 84"/>
                <a:gd name="T52" fmla="*/ 58 w 148"/>
                <a:gd name="T53" fmla="*/ 60 h 84"/>
                <a:gd name="T54" fmla="*/ 60 w 148"/>
                <a:gd name="T55" fmla="*/ 62 h 84"/>
                <a:gd name="T56" fmla="*/ 62 w 148"/>
                <a:gd name="T57" fmla="*/ 68 h 84"/>
                <a:gd name="T58" fmla="*/ 64 w 148"/>
                <a:gd name="T59" fmla="*/ 70 h 84"/>
                <a:gd name="T60" fmla="*/ 74 w 148"/>
                <a:gd name="T61" fmla="*/ 68 h 84"/>
                <a:gd name="T62" fmla="*/ 86 w 148"/>
                <a:gd name="T63" fmla="*/ 68 h 84"/>
                <a:gd name="T64" fmla="*/ 118 w 148"/>
                <a:gd name="T65" fmla="*/ 62 h 84"/>
                <a:gd name="T66" fmla="*/ 146 w 148"/>
                <a:gd name="T67" fmla="*/ 52 h 84"/>
                <a:gd name="T68" fmla="*/ 132 w 148"/>
                <a:gd name="T69" fmla="*/ 34 h 84"/>
                <a:gd name="T70" fmla="*/ 122 w 148"/>
                <a:gd name="T71" fmla="*/ 22 h 84"/>
                <a:gd name="T72" fmla="*/ 118 w 148"/>
                <a:gd name="T73" fmla="*/ 16 h 84"/>
                <a:gd name="T74" fmla="*/ 112 w 148"/>
                <a:gd name="T75" fmla="*/ 8 h 84"/>
                <a:gd name="T76" fmla="*/ 106 w 148"/>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
                <a:gd name="T118" fmla="*/ 0 h 84"/>
                <a:gd name="T119" fmla="*/ 148 w 148"/>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 h="84">
                  <a:moveTo>
                    <a:pt x="106" y="0"/>
                  </a:moveTo>
                  <a:lnTo>
                    <a:pt x="106" y="0"/>
                  </a:lnTo>
                  <a:lnTo>
                    <a:pt x="102" y="0"/>
                  </a:lnTo>
                  <a:lnTo>
                    <a:pt x="98" y="2"/>
                  </a:lnTo>
                  <a:lnTo>
                    <a:pt x="94" y="4"/>
                  </a:lnTo>
                  <a:lnTo>
                    <a:pt x="90" y="6"/>
                  </a:lnTo>
                  <a:lnTo>
                    <a:pt x="86" y="10"/>
                  </a:lnTo>
                  <a:lnTo>
                    <a:pt x="84" y="12"/>
                  </a:lnTo>
                  <a:lnTo>
                    <a:pt x="84" y="18"/>
                  </a:lnTo>
                  <a:lnTo>
                    <a:pt x="82" y="22"/>
                  </a:lnTo>
                  <a:lnTo>
                    <a:pt x="78" y="26"/>
                  </a:lnTo>
                  <a:lnTo>
                    <a:pt x="76" y="28"/>
                  </a:lnTo>
                  <a:lnTo>
                    <a:pt x="74" y="28"/>
                  </a:lnTo>
                  <a:lnTo>
                    <a:pt x="70" y="28"/>
                  </a:lnTo>
                  <a:lnTo>
                    <a:pt x="68" y="28"/>
                  </a:lnTo>
                  <a:lnTo>
                    <a:pt x="64" y="26"/>
                  </a:lnTo>
                  <a:lnTo>
                    <a:pt x="62" y="26"/>
                  </a:lnTo>
                  <a:lnTo>
                    <a:pt x="60" y="26"/>
                  </a:lnTo>
                  <a:lnTo>
                    <a:pt x="60" y="24"/>
                  </a:lnTo>
                  <a:lnTo>
                    <a:pt x="58" y="26"/>
                  </a:lnTo>
                  <a:lnTo>
                    <a:pt x="56" y="28"/>
                  </a:lnTo>
                  <a:lnTo>
                    <a:pt x="54" y="28"/>
                  </a:lnTo>
                  <a:lnTo>
                    <a:pt x="52" y="28"/>
                  </a:lnTo>
                  <a:lnTo>
                    <a:pt x="48" y="30"/>
                  </a:lnTo>
                  <a:lnTo>
                    <a:pt x="42" y="32"/>
                  </a:lnTo>
                  <a:lnTo>
                    <a:pt x="36" y="34"/>
                  </a:lnTo>
                  <a:lnTo>
                    <a:pt x="30" y="36"/>
                  </a:lnTo>
                  <a:lnTo>
                    <a:pt x="26" y="36"/>
                  </a:lnTo>
                  <a:lnTo>
                    <a:pt x="10" y="36"/>
                  </a:lnTo>
                  <a:lnTo>
                    <a:pt x="10" y="38"/>
                  </a:lnTo>
                  <a:lnTo>
                    <a:pt x="8" y="42"/>
                  </a:lnTo>
                  <a:lnTo>
                    <a:pt x="6" y="46"/>
                  </a:lnTo>
                  <a:lnTo>
                    <a:pt x="4" y="50"/>
                  </a:lnTo>
                  <a:lnTo>
                    <a:pt x="2" y="50"/>
                  </a:lnTo>
                  <a:lnTo>
                    <a:pt x="0" y="50"/>
                  </a:lnTo>
                  <a:lnTo>
                    <a:pt x="2" y="52"/>
                  </a:lnTo>
                  <a:lnTo>
                    <a:pt x="4" y="52"/>
                  </a:lnTo>
                  <a:lnTo>
                    <a:pt x="4" y="54"/>
                  </a:lnTo>
                  <a:lnTo>
                    <a:pt x="4" y="56"/>
                  </a:lnTo>
                  <a:lnTo>
                    <a:pt x="6" y="60"/>
                  </a:lnTo>
                  <a:lnTo>
                    <a:pt x="6" y="66"/>
                  </a:lnTo>
                  <a:lnTo>
                    <a:pt x="10" y="70"/>
                  </a:lnTo>
                  <a:lnTo>
                    <a:pt x="14" y="74"/>
                  </a:lnTo>
                  <a:lnTo>
                    <a:pt x="26" y="84"/>
                  </a:lnTo>
                  <a:lnTo>
                    <a:pt x="38" y="74"/>
                  </a:lnTo>
                  <a:lnTo>
                    <a:pt x="40" y="72"/>
                  </a:lnTo>
                  <a:lnTo>
                    <a:pt x="42" y="68"/>
                  </a:lnTo>
                  <a:lnTo>
                    <a:pt x="44" y="66"/>
                  </a:lnTo>
                  <a:lnTo>
                    <a:pt x="48" y="62"/>
                  </a:lnTo>
                  <a:lnTo>
                    <a:pt x="52" y="60"/>
                  </a:lnTo>
                  <a:lnTo>
                    <a:pt x="58" y="60"/>
                  </a:lnTo>
                  <a:lnTo>
                    <a:pt x="60" y="62"/>
                  </a:lnTo>
                  <a:lnTo>
                    <a:pt x="60" y="66"/>
                  </a:lnTo>
                  <a:lnTo>
                    <a:pt x="62" y="68"/>
                  </a:lnTo>
                  <a:lnTo>
                    <a:pt x="64" y="70"/>
                  </a:lnTo>
                  <a:lnTo>
                    <a:pt x="68" y="70"/>
                  </a:lnTo>
                  <a:lnTo>
                    <a:pt x="74" y="68"/>
                  </a:lnTo>
                  <a:lnTo>
                    <a:pt x="80" y="68"/>
                  </a:lnTo>
                  <a:lnTo>
                    <a:pt x="86" y="68"/>
                  </a:lnTo>
                  <a:lnTo>
                    <a:pt x="90" y="68"/>
                  </a:lnTo>
                  <a:lnTo>
                    <a:pt x="118" y="62"/>
                  </a:lnTo>
                  <a:lnTo>
                    <a:pt x="148" y="56"/>
                  </a:lnTo>
                  <a:lnTo>
                    <a:pt x="146" y="52"/>
                  </a:lnTo>
                  <a:lnTo>
                    <a:pt x="140" y="44"/>
                  </a:lnTo>
                  <a:lnTo>
                    <a:pt x="132" y="34"/>
                  </a:lnTo>
                  <a:lnTo>
                    <a:pt x="124" y="22"/>
                  </a:lnTo>
                  <a:lnTo>
                    <a:pt x="122" y="22"/>
                  </a:lnTo>
                  <a:lnTo>
                    <a:pt x="120" y="20"/>
                  </a:lnTo>
                  <a:lnTo>
                    <a:pt x="118" y="16"/>
                  </a:lnTo>
                  <a:lnTo>
                    <a:pt x="114" y="12"/>
                  </a:lnTo>
                  <a:lnTo>
                    <a:pt x="112" y="8"/>
                  </a:lnTo>
                  <a:lnTo>
                    <a:pt x="108" y="2"/>
                  </a:lnTo>
                  <a:lnTo>
                    <a:pt x="106" y="0"/>
                  </a:lnTo>
                </a:path>
              </a:pathLst>
            </a:custGeom>
            <a:grpFill/>
            <a:ln w="6350">
              <a:noFill/>
              <a:round/>
              <a:headEnd/>
              <a:tailEnd/>
            </a:ln>
          </p:spPr>
          <p:txBody>
            <a:bodyPr/>
            <a:lstStyle/>
            <a:p>
              <a:pPr>
                <a:defRPr/>
              </a:pPr>
              <a:endParaRPr lang="zh-TW" altLang="en-US"/>
            </a:p>
          </p:txBody>
        </p:sp>
        <p:sp>
          <p:nvSpPr>
            <p:cNvPr id="284" name="Freeform 96"/>
            <p:cNvSpPr>
              <a:spLocks/>
            </p:cNvSpPr>
            <p:nvPr/>
          </p:nvSpPr>
          <p:spPr bwMode="gray">
            <a:xfrm>
              <a:off x="1008" y="2816"/>
              <a:ext cx="74" cy="82"/>
            </a:xfrm>
            <a:custGeom>
              <a:avLst/>
              <a:gdLst>
                <a:gd name="T0" fmla="*/ 52 w 74"/>
                <a:gd name="T1" fmla="*/ 0 h 82"/>
                <a:gd name="T2" fmla="*/ 52 w 74"/>
                <a:gd name="T3" fmla="*/ 6 h 82"/>
                <a:gd name="T4" fmla="*/ 54 w 74"/>
                <a:gd name="T5" fmla="*/ 12 h 82"/>
                <a:gd name="T6" fmla="*/ 60 w 74"/>
                <a:gd name="T7" fmla="*/ 12 h 82"/>
                <a:gd name="T8" fmla="*/ 68 w 74"/>
                <a:gd name="T9" fmla="*/ 12 h 82"/>
                <a:gd name="T10" fmla="*/ 72 w 74"/>
                <a:gd name="T11" fmla="*/ 12 h 82"/>
                <a:gd name="T12" fmla="*/ 72 w 74"/>
                <a:gd name="T13" fmla="*/ 14 h 82"/>
                <a:gd name="T14" fmla="*/ 74 w 74"/>
                <a:gd name="T15" fmla="*/ 22 h 82"/>
                <a:gd name="T16" fmla="*/ 72 w 74"/>
                <a:gd name="T17" fmla="*/ 26 h 82"/>
                <a:gd name="T18" fmla="*/ 68 w 74"/>
                <a:gd name="T19" fmla="*/ 26 h 82"/>
                <a:gd name="T20" fmla="*/ 68 w 74"/>
                <a:gd name="T21" fmla="*/ 30 h 82"/>
                <a:gd name="T22" fmla="*/ 68 w 74"/>
                <a:gd name="T23" fmla="*/ 36 h 82"/>
                <a:gd name="T24" fmla="*/ 74 w 74"/>
                <a:gd name="T25" fmla="*/ 38 h 82"/>
                <a:gd name="T26" fmla="*/ 74 w 74"/>
                <a:gd name="T27" fmla="*/ 42 h 82"/>
                <a:gd name="T28" fmla="*/ 74 w 74"/>
                <a:gd name="T29" fmla="*/ 52 h 82"/>
                <a:gd name="T30" fmla="*/ 70 w 74"/>
                <a:gd name="T31" fmla="*/ 60 h 82"/>
                <a:gd name="T32" fmla="*/ 62 w 74"/>
                <a:gd name="T33" fmla="*/ 64 h 82"/>
                <a:gd name="T34" fmla="*/ 52 w 74"/>
                <a:gd name="T35" fmla="*/ 66 h 82"/>
                <a:gd name="T36" fmla="*/ 46 w 74"/>
                <a:gd name="T37" fmla="*/ 68 h 82"/>
                <a:gd name="T38" fmla="*/ 42 w 74"/>
                <a:gd name="T39" fmla="*/ 68 h 82"/>
                <a:gd name="T40" fmla="*/ 32 w 74"/>
                <a:gd name="T41" fmla="*/ 72 h 82"/>
                <a:gd name="T42" fmla="*/ 28 w 74"/>
                <a:gd name="T43" fmla="*/ 78 h 82"/>
                <a:gd name="T44" fmla="*/ 24 w 74"/>
                <a:gd name="T45" fmla="*/ 82 h 82"/>
                <a:gd name="T46" fmla="*/ 22 w 74"/>
                <a:gd name="T47" fmla="*/ 74 h 82"/>
                <a:gd name="T48" fmla="*/ 20 w 74"/>
                <a:gd name="T49" fmla="*/ 72 h 82"/>
                <a:gd name="T50" fmla="*/ 16 w 74"/>
                <a:gd name="T51" fmla="*/ 68 h 82"/>
                <a:gd name="T52" fmla="*/ 14 w 74"/>
                <a:gd name="T53" fmla="*/ 66 h 82"/>
                <a:gd name="T54" fmla="*/ 6 w 74"/>
                <a:gd name="T55" fmla="*/ 58 h 82"/>
                <a:gd name="T56" fmla="*/ 0 w 74"/>
                <a:gd name="T57" fmla="*/ 46 h 82"/>
                <a:gd name="T58" fmla="*/ 0 w 74"/>
                <a:gd name="T59" fmla="*/ 46 h 82"/>
                <a:gd name="T60" fmla="*/ 6 w 74"/>
                <a:gd name="T61" fmla="*/ 18 h 82"/>
                <a:gd name="T62" fmla="*/ 26 w 74"/>
                <a:gd name="T63" fmla="*/ 18 h 82"/>
                <a:gd name="T64" fmla="*/ 30 w 74"/>
                <a:gd name="T65" fmla="*/ 18 h 82"/>
                <a:gd name="T66" fmla="*/ 32 w 74"/>
                <a:gd name="T67" fmla="*/ 2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82"/>
                <a:gd name="T104" fmla="*/ 74 w 74"/>
                <a:gd name="T105" fmla="*/ 82 h 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82">
                  <a:moveTo>
                    <a:pt x="32" y="2"/>
                  </a:moveTo>
                  <a:lnTo>
                    <a:pt x="52" y="0"/>
                  </a:lnTo>
                  <a:lnTo>
                    <a:pt x="52" y="2"/>
                  </a:lnTo>
                  <a:lnTo>
                    <a:pt x="52" y="6"/>
                  </a:lnTo>
                  <a:lnTo>
                    <a:pt x="52" y="10"/>
                  </a:lnTo>
                  <a:lnTo>
                    <a:pt x="54" y="12"/>
                  </a:lnTo>
                  <a:lnTo>
                    <a:pt x="56" y="12"/>
                  </a:lnTo>
                  <a:lnTo>
                    <a:pt x="60" y="12"/>
                  </a:lnTo>
                  <a:lnTo>
                    <a:pt x="64" y="12"/>
                  </a:lnTo>
                  <a:lnTo>
                    <a:pt x="68" y="12"/>
                  </a:lnTo>
                  <a:lnTo>
                    <a:pt x="72" y="12"/>
                  </a:lnTo>
                  <a:lnTo>
                    <a:pt x="72" y="14"/>
                  </a:lnTo>
                  <a:lnTo>
                    <a:pt x="74" y="18"/>
                  </a:lnTo>
                  <a:lnTo>
                    <a:pt x="74" y="22"/>
                  </a:lnTo>
                  <a:lnTo>
                    <a:pt x="72" y="26"/>
                  </a:lnTo>
                  <a:lnTo>
                    <a:pt x="70" y="26"/>
                  </a:lnTo>
                  <a:lnTo>
                    <a:pt x="68" y="26"/>
                  </a:lnTo>
                  <a:lnTo>
                    <a:pt x="68" y="28"/>
                  </a:lnTo>
                  <a:lnTo>
                    <a:pt x="68" y="30"/>
                  </a:lnTo>
                  <a:lnTo>
                    <a:pt x="68" y="34"/>
                  </a:lnTo>
                  <a:lnTo>
                    <a:pt x="68" y="36"/>
                  </a:lnTo>
                  <a:lnTo>
                    <a:pt x="74" y="38"/>
                  </a:lnTo>
                  <a:lnTo>
                    <a:pt x="74" y="42"/>
                  </a:lnTo>
                  <a:lnTo>
                    <a:pt x="74" y="46"/>
                  </a:lnTo>
                  <a:lnTo>
                    <a:pt x="74" y="52"/>
                  </a:lnTo>
                  <a:lnTo>
                    <a:pt x="72" y="56"/>
                  </a:lnTo>
                  <a:lnTo>
                    <a:pt x="70" y="60"/>
                  </a:lnTo>
                  <a:lnTo>
                    <a:pt x="68" y="62"/>
                  </a:lnTo>
                  <a:lnTo>
                    <a:pt x="62" y="64"/>
                  </a:lnTo>
                  <a:lnTo>
                    <a:pt x="56" y="66"/>
                  </a:lnTo>
                  <a:lnTo>
                    <a:pt x="52" y="66"/>
                  </a:lnTo>
                  <a:lnTo>
                    <a:pt x="48" y="68"/>
                  </a:lnTo>
                  <a:lnTo>
                    <a:pt x="46" y="68"/>
                  </a:lnTo>
                  <a:lnTo>
                    <a:pt x="44" y="62"/>
                  </a:lnTo>
                  <a:lnTo>
                    <a:pt x="42" y="68"/>
                  </a:lnTo>
                  <a:lnTo>
                    <a:pt x="32" y="72"/>
                  </a:lnTo>
                  <a:lnTo>
                    <a:pt x="30" y="74"/>
                  </a:lnTo>
                  <a:lnTo>
                    <a:pt x="28" y="78"/>
                  </a:lnTo>
                  <a:lnTo>
                    <a:pt x="26" y="80"/>
                  </a:lnTo>
                  <a:lnTo>
                    <a:pt x="24" y="82"/>
                  </a:lnTo>
                  <a:lnTo>
                    <a:pt x="22" y="74"/>
                  </a:lnTo>
                  <a:lnTo>
                    <a:pt x="20" y="72"/>
                  </a:lnTo>
                  <a:lnTo>
                    <a:pt x="20" y="68"/>
                  </a:lnTo>
                  <a:lnTo>
                    <a:pt x="16" y="68"/>
                  </a:lnTo>
                  <a:lnTo>
                    <a:pt x="16" y="66"/>
                  </a:lnTo>
                  <a:lnTo>
                    <a:pt x="14" y="66"/>
                  </a:lnTo>
                  <a:lnTo>
                    <a:pt x="10" y="62"/>
                  </a:lnTo>
                  <a:lnTo>
                    <a:pt x="6" y="58"/>
                  </a:lnTo>
                  <a:lnTo>
                    <a:pt x="2" y="54"/>
                  </a:lnTo>
                  <a:lnTo>
                    <a:pt x="0" y="46"/>
                  </a:lnTo>
                  <a:lnTo>
                    <a:pt x="0" y="44"/>
                  </a:lnTo>
                  <a:lnTo>
                    <a:pt x="6" y="18"/>
                  </a:lnTo>
                  <a:lnTo>
                    <a:pt x="26" y="18"/>
                  </a:lnTo>
                  <a:lnTo>
                    <a:pt x="28" y="18"/>
                  </a:lnTo>
                  <a:lnTo>
                    <a:pt x="30" y="18"/>
                  </a:lnTo>
                  <a:lnTo>
                    <a:pt x="30" y="14"/>
                  </a:lnTo>
                  <a:lnTo>
                    <a:pt x="32" y="2"/>
                  </a:lnTo>
                </a:path>
              </a:pathLst>
            </a:custGeom>
            <a:grpFill/>
            <a:ln w="6350">
              <a:noFill/>
              <a:round/>
              <a:headEnd/>
              <a:tailEnd/>
            </a:ln>
          </p:spPr>
          <p:txBody>
            <a:bodyPr/>
            <a:lstStyle/>
            <a:p>
              <a:pPr>
                <a:defRPr/>
              </a:pPr>
              <a:endParaRPr lang="zh-TW" altLang="en-US"/>
            </a:p>
          </p:txBody>
        </p:sp>
        <p:sp>
          <p:nvSpPr>
            <p:cNvPr id="285" name="Freeform 97"/>
            <p:cNvSpPr>
              <a:spLocks/>
            </p:cNvSpPr>
            <p:nvPr/>
          </p:nvSpPr>
          <p:spPr bwMode="gray">
            <a:xfrm>
              <a:off x="1014" y="2818"/>
              <a:ext cx="26" cy="16"/>
            </a:xfrm>
            <a:custGeom>
              <a:avLst/>
              <a:gdLst>
                <a:gd name="T0" fmla="*/ 20 w 26"/>
                <a:gd name="T1" fmla="*/ 0 h 16"/>
                <a:gd name="T2" fmla="*/ 20 w 26"/>
                <a:gd name="T3" fmla="*/ 0 h 16"/>
                <a:gd name="T4" fmla="*/ 18 w 26"/>
                <a:gd name="T5" fmla="*/ 0 h 16"/>
                <a:gd name="T6" fmla="*/ 14 w 26"/>
                <a:gd name="T7" fmla="*/ 0 h 16"/>
                <a:gd name="T8" fmla="*/ 10 w 26"/>
                <a:gd name="T9" fmla="*/ 2 h 16"/>
                <a:gd name="T10" fmla="*/ 6 w 26"/>
                <a:gd name="T11" fmla="*/ 4 h 16"/>
                <a:gd name="T12" fmla="*/ 4 w 26"/>
                <a:gd name="T13" fmla="*/ 8 h 16"/>
                <a:gd name="T14" fmla="*/ 0 w 26"/>
                <a:gd name="T15" fmla="*/ 16 h 16"/>
                <a:gd name="T16" fmla="*/ 22 w 26"/>
                <a:gd name="T17" fmla="*/ 16 h 16"/>
                <a:gd name="T18" fmla="*/ 22 w 26"/>
                <a:gd name="T19" fmla="*/ 16 h 16"/>
                <a:gd name="T20" fmla="*/ 24 w 26"/>
                <a:gd name="T21" fmla="*/ 14 h 16"/>
                <a:gd name="T22" fmla="*/ 24 w 26"/>
                <a:gd name="T23" fmla="*/ 12 h 16"/>
                <a:gd name="T24" fmla="*/ 24 w 26"/>
                <a:gd name="T25" fmla="*/ 10 h 16"/>
                <a:gd name="T26" fmla="*/ 26 w 26"/>
                <a:gd name="T27" fmla="*/ 6 h 16"/>
                <a:gd name="T28" fmla="*/ 26 w 26"/>
                <a:gd name="T29" fmla="*/ 2 h 16"/>
                <a:gd name="T30" fmla="*/ 26 w 26"/>
                <a:gd name="T31" fmla="*/ 0 h 16"/>
                <a:gd name="T32" fmla="*/ 20 w 26"/>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6"/>
                <a:gd name="T53" fmla="*/ 26 w 26"/>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6">
                  <a:moveTo>
                    <a:pt x="20" y="0"/>
                  </a:moveTo>
                  <a:lnTo>
                    <a:pt x="20" y="0"/>
                  </a:lnTo>
                  <a:lnTo>
                    <a:pt x="18" y="0"/>
                  </a:lnTo>
                  <a:lnTo>
                    <a:pt x="14" y="0"/>
                  </a:lnTo>
                  <a:lnTo>
                    <a:pt x="10" y="2"/>
                  </a:lnTo>
                  <a:lnTo>
                    <a:pt x="6" y="4"/>
                  </a:lnTo>
                  <a:lnTo>
                    <a:pt x="4" y="8"/>
                  </a:lnTo>
                  <a:lnTo>
                    <a:pt x="0" y="16"/>
                  </a:lnTo>
                  <a:lnTo>
                    <a:pt x="22" y="16"/>
                  </a:lnTo>
                  <a:lnTo>
                    <a:pt x="24" y="14"/>
                  </a:lnTo>
                  <a:lnTo>
                    <a:pt x="24" y="12"/>
                  </a:lnTo>
                  <a:lnTo>
                    <a:pt x="24" y="10"/>
                  </a:lnTo>
                  <a:lnTo>
                    <a:pt x="26" y="6"/>
                  </a:lnTo>
                  <a:lnTo>
                    <a:pt x="26" y="2"/>
                  </a:lnTo>
                  <a:lnTo>
                    <a:pt x="26" y="0"/>
                  </a:lnTo>
                  <a:lnTo>
                    <a:pt x="20" y="0"/>
                  </a:lnTo>
                </a:path>
              </a:pathLst>
            </a:custGeom>
            <a:grpFill/>
            <a:ln w="6350">
              <a:noFill/>
              <a:round/>
              <a:headEnd/>
              <a:tailEnd/>
            </a:ln>
          </p:spPr>
          <p:txBody>
            <a:bodyPr/>
            <a:lstStyle/>
            <a:p>
              <a:pPr>
                <a:defRPr/>
              </a:pPr>
              <a:endParaRPr lang="zh-TW" altLang="en-US"/>
            </a:p>
          </p:txBody>
        </p:sp>
        <p:sp>
          <p:nvSpPr>
            <p:cNvPr id="286" name="Freeform 98"/>
            <p:cNvSpPr>
              <a:spLocks/>
            </p:cNvSpPr>
            <p:nvPr/>
          </p:nvSpPr>
          <p:spPr bwMode="gray">
            <a:xfrm>
              <a:off x="1032" y="2794"/>
              <a:ext cx="88" cy="122"/>
            </a:xfrm>
            <a:custGeom>
              <a:avLst/>
              <a:gdLst>
                <a:gd name="T0" fmla="*/ 10 w 88"/>
                <a:gd name="T1" fmla="*/ 120 h 122"/>
                <a:gd name="T2" fmla="*/ 12 w 88"/>
                <a:gd name="T3" fmla="*/ 122 h 122"/>
                <a:gd name="T4" fmla="*/ 10 w 88"/>
                <a:gd name="T5" fmla="*/ 120 h 122"/>
                <a:gd name="T6" fmla="*/ 0 w 88"/>
                <a:gd name="T7" fmla="*/ 104 h 122"/>
                <a:gd name="T8" fmla="*/ 2 w 88"/>
                <a:gd name="T9" fmla="*/ 102 h 122"/>
                <a:gd name="T10" fmla="*/ 6 w 88"/>
                <a:gd name="T11" fmla="*/ 98 h 122"/>
                <a:gd name="T12" fmla="*/ 8 w 88"/>
                <a:gd name="T13" fmla="*/ 96 h 122"/>
                <a:gd name="T14" fmla="*/ 14 w 88"/>
                <a:gd name="T15" fmla="*/ 92 h 122"/>
                <a:gd name="T16" fmla="*/ 20 w 88"/>
                <a:gd name="T17" fmla="*/ 84 h 122"/>
                <a:gd name="T18" fmla="*/ 24 w 88"/>
                <a:gd name="T19" fmla="*/ 90 h 122"/>
                <a:gd name="T20" fmla="*/ 32 w 88"/>
                <a:gd name="T21" fmla="*/ 88 h 122"/>
                <a:gd name="T22" fmla="*/ 44 w 88"/>
                <a:gd name="T23" fmla="*/ 84 h 122"/>
                <a:gd name="T24" fmla="*/ 48 w 88"/>
                <a:gd name="T25" fmla="*/ 82 h 122"/>
                <a:gd name="T26" fmla="*/ 48 w 88"/>
                <a:gd name="T27" fmla="*/ 78 h 122"/>
                <a:gd name="T28" fmla="*/ 50 w 88"/>
                <a:gd name="T29" fmla="*/ 66 h 122"/>
                <a:gd name="T30" fmla="*/ 44 w 88"/>
                <a:gd name="T31" fmla="*/ 58 h 122"/>
                <a:gd name="T32" fmla="*/ 44 w 88"/>
                <a:gd name="T33" fmla="*/ 56 h 122"/>
                <a:gd name="T34" fmla="*/ 44 w 88"/>
                <a:gd name="T35" fmla="*/ 50 h 122"/>
                <a:gd name="T36" fmla="*/ 46 w 88"/>
                <a:gd name="T37" fmla="*/ 48 h 122"/>
                <a:gd name="T38" fmla="*/ 48 w 88"/>
                <a:gd name="T39" fmla="*/ 46 h 122"/>
                <a:gd name="T40" fmla="*/ 50 w 88"/>
                <a:gd name="T41" fmla="*/ 40 h 122"/>
                <a:gd name="T42" fmla="*/ 48 w 88"/>
                <a:gd name="T43" fmla="*/ 34 h 122"/>
                <a:gd name="T44" fmla="*/ 30 w 88"/>
                <a:gd name="T45" fmla="*/ 32 h 122"/>
                <a:gd name="T46" fmla="*/ 28 w 88"/>
                <a:gd name="T47" fmla="*/ 24 h 122"/>
                <a:gd name="T48" fmla="*/ 32 w 88"/>
                <a:gd name="T49" fmla="*/ 22 h 122"/>
                <a:gd name="T50" fmla="*/ 56 w 88"/>
                <a:gd name="T51" fmla="*/ 20 h 122"/>
                <a:gd name="T52" fmla="*/ 72 w 88"/>
                <a:gd name="T53" fmla="*/ 22 h 122"/>
                <a:gd name="T54" fmla="*/ 72 w 88"/>
                <a:gd name="T55" fmla="*/ 18 h 122"/>
                <a:gd name="T56" fmla="*/ 72 w 88"/>
                <a:gd name="T57" fmla="*/ 12 h 122"/>
                <a:gd name="T58" fmla="*/ 78 w 88"/>
                <a:gd name="T59" fmla="*/ 6 h 122"/>
                <a:gd name="T60" fmla="*/ 82 w 88"/>
                <a:gd name="T61" fmla="*/ 4 h 122"/>
                <a:gd name="T62" fmla="*/ 86 w 88"/>
                <a:gd name="T63" fmla="*/ 0 h 122"/>
                <a:gd name="T64" fmla="*/ 88 w 88"/>
                <a:gd name="T65" fmla="*/ 0 h 122"/>
                <a:gd name="T66" fmla="*/ 88 w 88"/>
                <a:gd name="T67" fmla="*/ 10 h 122"/>
                <a:gd name="T68" fmla="*/ 88 w 88"/>
                <a:gd name="T69" fmla="*/ 14 h 122"/>
                <a:gd name="T70" fmla="*/ 86 w 88"/>
                <a:gd name="T71" fmla="*/ 24 h 122"/>
                <a:gd name="T72" fmla="*/ 86 w 88"/>
                <a:gd name="T73" fmla="*/ 34 h 122"/>
                <a:gd name="T74" fmla="*/ 86 w 88"/>
                <a:gd name="T75" fmla="*/ 40 h 122"/>
                <a:gd name="T76" fmla="*/ 86 w 88"/>
                <a:gd name="T77" fmla="*/ 48 h 122"/>
                <a:gd name="T78" fmla="*/ 84 w 88"/>
                <a:gd name="T79" fmla="*/ 60 h 122"/>
                <a:gd name="T80" fmla="*/ 80 w 88"/>
                <a:gd name="T81" fmla="*/ 68 h 122"/>
                <a:gd name="T82" fmla="*/ 78 w 88"/>
                <a:gd name="T83" fmla="*/ 72 h 122"/>
                <a:gd name="T84" fmla="*/ 74 w 88"/>
                <a:gd name="T85" fmla="*/ 82 h 122"/>
                <a:gd name="T86" fmla="*/ 70 w 88"/>
                <a:gd name="T87" fmla="*/ 92 h 122"/>
                <a:gd name="T88" fmla="*/ 66 w 88"/>
                <a:gd name="T89" fmla="*/ 98 h 122"/>
                <a:gd name="T90" fmla="*/ 64 w 88"/>
                <a:gd name="T91" fmla="*/ 102 h 122"/>
                <a:gd name="T92" fmla="*/ 60 w 88"/>
                <a:gd name="T93" fmla="*/ 110 h 122"/>
                <a:gd name="T94" fmla="*/ 56 w 88"/>
                <a:gd name="T95" fmla="*/ 112 h 122"/>
                <a:gd name="T96" fmla="*/ 50 w 88"/>
                <a:gd name="T97" fmla="*/ 112 h 122"/>
                <a:gd name="T98" fmla="*/ 44 w 88"/>
                <a:gd name="T99" fmla="*/ 112 h 122"/>
                <a:gd name="T100" fmla="*/ 38 w 88"/>
                <a:gd name="T101" fmla="*/ 116 h 122"/>
                <a:gd name="T102" fmla="*/ 34 w 88"/>
                <a:gd name="T103" fmla="*/ 114 h 122"/>
                <a:gd name="T104" fmla="*/ 32 w 88"/>
                <a:gd name="T105" fmla="*/ 112 h 122"/>
                <a:gd name="T106" fmla="*/ 28 w 88"/>
                <a:gd name="T107" fmla="*/ 112 h 122"/>
                <a:gd name="T108" fmla="*/ 18 w 88"/>
                <a:gd name="T109" fmla="*/ 116 h 1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
                <a:gd name="T166" fmla="*/ 0 h 122"/>
                <a:gd name="T167" fmla="*/ 88 w 88"/>
                <a:gd name="T168" fmla="*/ 122 h 1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 h="122">
                  <a:moveTo>
                    <a:pt x="10" y="120"/>
                  </a:moveTo>
                  <a:lnTo>
                    <a:pt x="10" y="120"/>
                  </a:lnTo>
                  <a:lnTo>
                    <a:pt x="12" y="122"/>
                  </a:lnTo>
                  <a:lnTo>
                    <a:pt x="10" y="120"/>
                  </a:lnTo>
                  <a:lnTo>
                    <a:pt x="0" y="108"/>
                  </a:lnTo>
                  <a:lnTo>
                    <a:pt x="0" y="104"/>
                  </a:lnTo>
                  <a:lnTo>
                    <a:pt x="2" y="102"/>
                  </a:lnTo>
                  <a:lnTo>
                    <a:pt x="4" y="100"/>
                  </a:lnTo>
                  <a:lnTo>
                    <a:pt x="6" y="98"/>
                  </a:lnTo>
                  <a:lnTo>
                    <a:pt x="6" y="96"/>
                  </a:lnTo>
                  <a:lnTo>
                    <a:pt x="8" y="96"/>
                  </a:lnTo>
                  <a:lnTo>
                    <a:pt x="10" y="92"/>
                  </a:lnTo>
                  <a:lnTo>
                    <a:pt x="14" y="92"/>
                  </a:lnTo>
                  <a:lnTo>
                    <a:pt x="18" y="90"/>
                  </a:lnTo>
                  <a:lnTo>
                    <a:pt x="20" y="84"/>
                  </a:lnTo>
                  <a:lnTo>
                    <a:pt x="22" y="90"/>
                  </a:lnTo>
                  <a:lnTo>
                    <a:pt x="24" y="90"/>
                  </a:lnTo>
                  <a:lnTo>
                    <a:pt x="28" y="90"/>
                  </a:lnTo>
                  <a:lnTo>
                    <a:pt x="32" y="88"/>
                  </a:lnTo>
                  <a:lnTo>
                    <a:pt x="38" y="86"/>
                  </a:lnTo>
                  <a:lnTo>
                    <a:pt x="44" y="84"/>
                  </a:lnTo>
                  <a:lnTo>
                    <a:pt x="46" y="82"/>
                  </a:lnTo>
                  <a:lnTo>
                    <a:pt x="48" y="82"/>
                  </a:lnTo>
                  <a:lnTo>
                    <a:pt x="48" y="80"/>
                  </a:lnTo>
                  <a:lnTo>
                    <a:pt x="48" y="78"/>
                  </a:lnTo>
                  <a:lnTo>
                    <a:pt x="50" y="74"/>
                  </a:lnTo>
                  <a:lnTo>
                    <a:pt x="50" y="66"/>
                  </a:lnTo>
                  <a:lnTo>
                    <a:pt x="50" y="58"/>
                  </a:lnTo>
                  <a:lnTo>
                    <a:pt x="44" y="58"/>
                  </a:lnTo>
                  <a:lnTo>
                    <a:pt x="44" y="56"/>
                  </a:lnTo>
                  <a:lnTo>
                    <a:pt x="44" y="52"/>
                  </a:lnTo>
                  <a:lnTo>
                    <a:pt x="44" y="50"/>
                  </a:lnTo>
                  <a:lnTo>
                    <a:pt x="44" y="48"/>
                  </a:lnTo>
                  <a:lnTo>
                    <a:pt x="46" y="48"/>
                  </a:lnTo>
                  <a:lnTo>
                    <a:pt x="48" y="48"/>
                  </a:lnTo>
                  <a:lnTo>
                    <a:pt x="48" y="46"/>
                  </a:lnTo>
                  <a:lnTo>
                    <a:pt x="48" y="42"/>
                  </a:lnTo>
                  <a:lnTo>
                    <a:pt x="50" y="40"/>
                  </a:lnTo>
                  <a:lnTo>
                    <a:pt x="50" y="36"/>
                  </a:lnTo>
                  <a:lnTo>
                    <a:pt x="48" y="34"/>
                  </a:lnTo>
                  <a:lnTo>
                    <a:pt x="30" y="32"/>
                  </a:lnTo>
                  <a:lnTo>
                    <a:pt x="28" y="28"/>
                  </a:lnTo>
                  <a:lnTo>
                    <a:pt x="28" y="24"/>
                  </a:lnTo>
                  <a:lnTo>
                    <a:pt x="28" y="22"/>
                  </a:lnTo>
                  <a:lnTo>
                    <a:pt x="32" y="22"/>
                  </a:lnTo>
                  <a:lnTo>
                    <a:pt x="42" y="22"/>
                  </a:lnTo>
                  <a:lnTo>
                    <a:pt x="56" y="20"/>
                  </a:lnTo>
                  <a:lnTo>
                    <a:pt x="66" y="20"/>
                  </a:lnTo>
                  <a:lnTo>
                    <a:pt x="72" y="22"/>
                  </a:lnTo>
                  <a:lnTo>
                    <a:pt x="72" y="20"/>
                  </a:lnTo>
                  <a:lnTo>
                    <a:pt x="72" y="18"/>
                  </a:lnTo>
                  <a:lnTo>
                    <a:pt x="70" y="16"/>
                  </a:lnTo>
                  <a:lnTo>
                    <a:pt x="72" y="12"/>
                  </a:lnTo>
                  <a:lnTo>
                    <a:pt x="74" y="8"/>
                  </a:lnTo>
                  <a:lnTo>
                    <a:pt x="78" y="6"/>
                  </a:lnTo>
                  <a:lnTo>
                    <a:pt x="80" y="6"/>
                  </a:lnTo>
                  <a:lnTo>
                    <a:pt x="82" y="4"/>
                  </a:lnTo>
                  <a:lnTo>
                    <a:pt x="84" y="2"/>
                  </a:lnTo>
                  <a:lnTo>
                    <a:pt x="86" y="0"/>
                  </a:lnTo>
                  <a:lnTo>
                    <a:pt x="88" y="0"/>
                  </a:lnTo>
                  <a:lnTo>
                    <a:pt x="88" y="4"/>
                  </a:lnTo>
                  <a:lnTo>
                    <a:pt x="88" y="10"/>
                  </a:lnTo>
                  <a:lnTo>
                    <a:pt x="88" y="14"/>
                  </a:lnTo>
                  <a:lnTo>
                    <a:pt x="88" y="18"/>
                  </a:lnTo>
                  <a:lnTo>
                    <a:pt x="86" y="24"/>
                  </a:lnTo>
                  <a:lnTo>
                    <a:pt x="86" y="28"/>
                  </a:lnTo>
                  <a:lnTo>
                    <a:pt x="86" y="34"/>
                  </a:lnTo>
                  <a:lnTo>
                    <a:pt x="86" y="38"/>
                  </a:lnTo>
                  <a:lnTo>
                    <a:pt x="86" y="40"/>
                  </a:lnTo>
                  <a:lnTo>
                    <a:pt x="86" y="44"/>
                  </a:lnTo>
                  <a:lnTo>
                    <a:pt x="86" y="48"/>
                  </a:lnTo>
                  <a:lnTo>
                    <a:pt x="84" y="54"/>
                  </a:lnTo>
                  <a:lnTo>
                    <a:pt x="84" y="60"/>
                  </a:lnTo>
                  <a:lnTo>
                    <a:pt x="82" y="66"/>
                  </a:lnTo>
                  <a:lnTo>
                    <a:pt x="80" y="68"/>
                  </a:lnTo>
                  <a:lnTo>
                    <a:pt x="80" y="70"/>
                  </a:lnTo>
                  <a:lnTo>
                    <a:pt x="78" y="72"/>
                  </a:lnTo>
                  <a:lnTo>
                    <a:pt x="76" y="78"/>
                  </a:lnTo>
                  <a:lnTo>
                    <a:pt x="74" y="82"/>
                  </a:lnTo>
                  <a:lnTo>
                    <a:pt x="72" y="88"/>
                  </a:lnTo>
                  <a:lnTo>
                    <a:pt x="70" y="92"/>
                  </a:lnTo>
                  <a:lnTo>
                    <a:pt x="68" y="96"/>
                  </a:lnTo>
                  <a:lnTo>
                    <a:pt x="66" y="98"/>
                  </a:lnTo>
                  <a:lnTo>
                    <a:pt x="66" y="100"/>
                  </a:lnTo>
                  <a:lnTo>
                    <a:pt x="64" y="102"/>
                  </a:lnTo>
                  <a:lnTo>
                    <a:pt x="62" y="106"/>
                  </a:lnTo>
                  <a:lnTo>
                    <a:pt x="60" y="110"/>
                  </a:lnTo>
                  <a:lnTo>
                    <a:pt x="56" y="112"/>
                  </a:lnTo>
                  <a:lnTo>
                    <a:pt x="54" y="112"/>
                  </a:lnTo>
                  <a:lnTo>
                    <a:pt x="50" y="112"/>
                  </a:lnTo>
                  <a:lnTo>
                    <a:pt x="46" y="110"/>
                  </a:lnTo>
                  <a:lnTo>
                    <a:pt x="44" y="112"/>
                  </a:lnTo>
                  <a:lnTo>
                    <a:pt x="42" y="112"/>
                  </a:lnTo>
                  <a:lnTo>
                    <a:pt x="38" y="116"/>
                  </a:lnTo>
                  <a:lnTo>
                    <a:pt x="34" y="114"/>
                  </a:lnTo>
                  <a:lnTo>
                    <a:pt x="34" y="112"/>
                  </a:lnTo>
                  <a:lnTo>
                    <a:pt x="32" y="112"/>
                  </a:lnTo>
                  <a:lnTo>
                    <a:pt x="30" y="112"/>
                  </a:lnTo>
                  <a:lnTo>
                    <a:pt x="28" y="112"/>
                  </a:lnTo>
                  <a:lnTo>
                    <a:pt x="24" y="114"/>
                  </a:lnTo>
                  <a:lnTo>
                    <a:pt x="18" y="116"/>
                  </a:lnTo>
                  <a:lnTo>
                    <a:pt x="10" y="120"/>
                  </a:lnTo>
                </a:path>
              </a:pathLst>
            </a:custGeom>
            <a:grpFill/>
            <a:ln w="6350">
              <a:noFill/>
              <a:round/>
              <a:headEnd/>
              <a:tailEnd/>
            </a:ln>
          </p:spPr>
          <p:txBody>
            <a:bodyPr/>
            <a:lstStyle/>
            <a:p>
              <a:pPr>
                <a:defRPr/>
              </a:pPr>
              <a:endParaRPr lang="zh-TW" altLang="en-US"/>
            </a:p>
          </p:txBody>
        </p:sp>
        <p:sp>
          <p:nvSpPr>
            <p:cNvPr id="287" name="Freeform 99"/>
            <p:cNvSpPr>
              <a:spLocks/>
            </p:cNvSpPr>
            <p:nvPr/>
          </p:nvSpPr>
          <p:spPr bwMode="gray">
            <a:xfrm>
              <a:off x="1042" y="2934"/>
              <a:ext cx="130" cy="156"/>
            </a:xfrm>
            <a:custGeom>
              <a:avLst/>
              <a:gdLst>
                <a:gd name="T0" fmla="*/ 24 w 130"/>
                <a:gd name="T1" fmla="*/ 2 h 156"/>
                <a:gd name="T2" fmla="*/ 42 w 130"/>
                <a:gd name="T3" fmla="*/ 0 h 156"/>
                <a:gd name="T4" fmla="*/ 56 w 130"/>
                <a:gd name="T5" fmla="*/ 0 h 156"/>
                <a:gd name="T6" fmla="*/ 86 w 130"/>
                <a:gd name="T7" fmla="*/ 26 h 156"/>
                <a:gd name="T8" fmla="*/ 86 w 130"/>
                <a:gd name="T9" fmla="*/ 18 h 156"/>
                <a:gd name="T10" fmla="*/ 88 w 130"/>
                <a:gd name="T11" fmla="*/ 14 h 156"/>
                <a:gd name="T12" fmla="*/ 102 w 130"/>
                <a:gd name="T13" fmla="*/ 18 h 156"/>
                <a:gd name="T14" fmla="*/ 112 w 130"/>
                <a:gd name="T15" fmla="*/ 24 h 156"/>
                <a:gd name="T16" fmla="*/ 112 w 130"/>
                <a:gd name="T17" fmla="*/ 34 h 156"/>
                <a:gd name="T18" fmla="*/ 114 w 130"/>
                <a:gd name="T19" fmla="*/ 38 h 156"/>
                <a:gd name="T20" fmla="*/ 116 w 130"/>
                <a:gd name="T21" fmla="*/ 48 h 156"/>
                <a:gd name="T22" fmla="*/ 114 w 130"/>
                <a:gd name="T23" fmla="*/ 56 h 156"/>
                <a:gd name="T24" fmla="*/ 114 w 130"/>
                <a:gd name="T25" fmla="*/ 60 h 156"/>
                <a:gd name="T26" fmla="*/ 128 w 130"/>
                <a:gd name="T27" fmla="*/ 62 h 156"/>
                <a:gd name="T28" fmla="*/ 128 w 130"/>
                <a:gd name="T29" fmla="*/ 70 h 156"/>
                <a:gd name="T30" fmla="*/ 128 w 130"/>
                <a:gd name="T31" fmla="*/ 82 h 156"/>
                <a:gd name="T32" fmla="*/ 128 w 130"/>
                <a:gd name="T33" fmla="*/ 88 h 156"/>
                <a:gd name="T34" fmla="*/ 112 w 130"/>
                <a:gd name="T35" fmla="*/ 136 h 156"/>
                <a:gd name="T36" fmla="*/ 114 w 130"/>
                <a:gd name="T37" fmla="*/ 138 h 156"/>
                <a:gd name="T38" fmla="*/ 118 w 130"/>
                <a:gd name="T39" fmla="*/ 144 h 156"/>
                <a:gd name="T40" fmla="*/ 130 w 130"/>
                <a:gd name="T41" fmla="*/ 152 h 156"/>
                <a:gd name="T42" fmla="*/ 126 w 130"/>
                <a:gd name="T43" fmla="*/ 152 h 156"/>
                <a:gd name="T44" fmla="*/ 116 w 130"/>
                <a:gd name="T45" fmla="*/ 154 h 156"/>
                <a:gd name="T46" fmla="*/ 106 w 130"/>
                <a:gd name="T47" fmla="*/ 156 h 156"/>
                <a:gd name="T48" fmla="*/ 100 w 130"/>
                <a:gd name="T49" fmla="*/ 156 h 156"/>
                <a:gd name="T50" fmla="*/ 92 w 130"/>
                <a:gd name="T51" fmla="*/ 156 h 156"/>
                <a:gd name="T52" fmla="*/ 82 w 130"/>
                <a:gd name="T53" fmla="*/ 154 h 156"/>
                <a:gd name="T54" fmla="*/ 76 w 130"/>
                <a:gd name="T55" fmla="*/ 150 h 156"/>
                <a:gd name="T56" fmla="*/ 30 w 130"/>
                <a:gd name="T57" fmla="*/ 150 h 156"/>
                <a:gd name="T58" fmla="*/ 24 w 130"/>
                <a:gd name="T59" fmla="*/ 150 h 156"/>
                <a:gd name="T60" fmla="*/ 20 w 130"/>
                <a:gd name="T61" fmla="*/ 144 h 156"/>
                <a:gd name="T62" fmla="*/ 16 w 130"/>
                <a:gd name="T63" fmla="*/ 142 h 156"/>
                <a:gd name="T64" fmla="*/ 6 w 130"/>
                <a:gd name="T65" fmla="*/ 142 h 156"/>
                <a:gd name="T66" fmla="*/ 2 w 130"/>
                <a:gd name="T67" fmla="*/ 140 h 156"/>
                <a:gd name="T68" fmla="*/ 6 w 130"/>
                <a:gd name="T69" fmla="*/ 118 h 156"/>
                <a:gd name="T70" fmla="*/ 10 w 130"/>
                <a:gd name="T71" fmla="*/ 100 h 156"/>
                <a:gd name="T72" fmla="*/ 12 w 130"/>
                <a:gd name="T73" fmla="*/ 94 h 156"/>
                <a:gd name="T74" fmla="*/ 16 w 130"/>
                <a:gd name="T75" fmla="*/ 82 h 156"/>
                <a:gd name="T76" fmla="*/ 24 w 130"/>
                <a:gd name="T77" fmla="*/ 68 h 156"/>
                <a:gd name="T78" fmla="*/ 26 w 130"/>
                <a:gd name="T79" fmla="*/ 68 h 156"/>
                <a:gd name="T80" fmla="*/ 28 w 130"/>
                <a:gd name="T81" fmla="*/ 66 h 156"/>
                <a:gd name="T82" fmla="*/ 28 w 130"/>
                <a:gd name="T83" fmla="*/ 58 h 156"/>
                <a:gd name="T84" fmla="*/ 26 w 130"/>
                <a:gd name="T85" fmla="*/ 46 h 156"/>
                <a:gd name="T86" fmla="*/ 14 w 130"/>
                <a:gd name="T87" fmla="*/ 16 h 156"/>
                <a:gd name="T88" fmla="*/ 6 w 130"/>
                <a:gd name="T89" fmla="*/ 4 h 1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56"/>
                <a:gd name="T137" fmla="*/ 130 w 130"/>
                <a:gd name="T138" fmla="*/ 156 h 1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56">
                  <a:moveTo>
                    <a:pt x="6" y="4"/>
                  </a:moveTo>
                  <a:lnTo>
                    <a:pt x="24" y="2"/>
                  </a:lnTo>
                  <a:lnTo>
                    <a:pt x="32" y="0"/>
                  </a:lnTo>
                  <a:lnTo>
                    <a:pt x="42" y="0"/>
                  </a:lnTo>
                  <a:lnTo>
                    <a:pt x="52" y="0"/>
                  </a:lnTo>
                  <a:lnTo>
                    <a:pt x="56" y="0"/>
                  </a:lnTo>
                  <a:lnTo>
                    <a:pt x="64" y="24"/>
                  </a:lnTo>
                  <a:lnTo>
                    <a:pt x="86" y="26"/>
                  </a:lnTo>
                  <a:lnTo>
                    <a:pt x="86" y="22"/>
                  </a:lnTo>
                  <a:lnTo>
                    <a:pt x="86" y="18"/>
                  </a:lnTo>
                  <a:lnTo>
                    <a:pt x="88" y="14"/>
                  </a:lnTo>
                  <a:lnTo>
                    <a:pt x="102" y="12"/>
                  </a:lnTo>
                  <a:lnTo>
                    <a:pt x="102" y="18"/>
                  </a:lnTo>
                  <a:lnTo>
                    <a:pt x="112" y="18"/>
                  </a:lnTo>
                  <a:lnTo>
                    <a:pt x="112" y="24"/>
                  </a:lnTo>
                  <a:lnTo>
                    <a:pt x="112" y="28"/>
                  </a:lnTo>
                  <a:lnTo>
                    <a:pt x="112" y="34"/>
                  </a:lnTo>
                  <a:lnTo>
                    <a:pt x="114" y="38"/>
                  </a:lnTo>
                  <a:lnTo>
                    <a:pt x="116" y="42"/>
                  </a:lnTo>
                  <a:lnTo>
                    <a:pt x="116" y="48"/>
                  </a:lnTo>
                  <a:lnTo>
                    <a:pt x="116" y="52"/>
                  </a:lnTo>
                  <a:lnTo>
                    <a:pt x="114" y="56"/>
                  </a:lnTo>
                  <a:lnTo>
                    <a:pt x="114" y="60"/>
                  </a:lnTo>
                  <a:lnTo>
                    <a:pt x="128" y="62"/>
                  </a:lnTo>
                  <a:lnTo>
                    <a:pt x="128" y="66"/>
                  </a:lnTo>
                  <a:lnTo>
                    <a:pt x="128" y="70"/>
                  </a:lnTo>
                  <a:lnTo>
                    <a:pt x="128" y="76"/>
                  </a:lnTo>
                  <a:lnTo>
                    <a:pt x="128" y="82"/>
                  </a:lnTo>
                  <a:lnTo>
                    <a:pt x="128" y="86"/>
                  </a:lnTo>
                  <a:lnTo>
                    <a:pt x="128" y="88"/>
                  </a:lnTo>
                  <a:lnTo>
                    <a:pt x="112" y="90"/>
                  </a:lnTo>
                  <a:lnTo>
                    <a:pt x="112" y="136"/>
                  </a:lnTo>
                  <a:lnTo>
                    <a:pt x="114" y="138"/>
                  </a:lnTo>
                  <a:lnTo>
                    <a:pt x="116" y="140"/>
                  </a:lnTo>
                  <a:lnTo>
                    <a:pt x="118" y="144"/>
                  </a:lnTo>
                  <a:lnTo>
                    <a:pt x="124" y="148"/>
                  </a:lnTo>
                  <a:lnTo>
                    <a:pt x="130" y="152"/>
                  </a:lnTo>
                  <a:lnTo>
                    <a:pt x="126" y="152"/>
                  </a:lnTo>
                  <a:lnTo>
                    <a:pt x="122" y="152"/>
                  </a:lnTo>
                  <a:lnTo>
                    <a:pt x="116" y="154"/>
                  </a:lnTo>
                  <a:lnTo>
                    <a:pt x="110" y="154"/>
                  </a:lnTo>
                  <a:lnTo>
                    <a:pt x="106" y="156"/>
                  </a:lnTo>
                  <a:lnTo>
                    <a:pt x="102" y="156"/>
                  </a:lnTo>
                  <a:lnTo>
                    <a:pt x="100" y="156"/>
                  </a:lnTo>
                  <a:lnTo>
                    <a:pt x="98" y="156"/>
                  </a:lnTo>
                  <a:lnTo>
                    <a:pt x="92" y="156"/>
                  </a:lnTo>
                  <a:lnTo>
                    <a:pt x="88" y="154"/>
                  </a:lnTo>
                  <a:lnTo>
                    <a:pt x="82" y="154"/>
                  </a:lnTo>
                  <a:lnTo>
                    <a:pt x="78" y="152"/>
                  </a:lnTo>
                  <a:lnTo>
                    <a:pt x="76" y="150"/>
                  </a:lnTo>
                  <a:lnTo>
                    <a:pt x="32" y="150"/>
                  </a:lnTo>
                  <a:lnTo>
                    <a:pt x="30" y="150"/>
                  </a:lnTo>
                  <a:lnTo>
                    <a:pt x="28" y="150"/>
                  </a:lnTo>
                  <a:lnTo>
                    <a:pt x="24" y="150"/>
                  </a:lnTo>
                  <a:lnTo>
                    <a:pt x="22" y="148"/>
                  </a:lnTo>
                  <a:lnTo>
                    <a:pt x="20" y="144"/>
                  </a:lnTo>
                  <a:lnTo>
                    <a:pt x="18" y="144"/>
                  </a:lnTo>
                  <a:lnTo>
                    <a:pt x="16" y="142"/>
                  </a:lnTo>
                  <a:lnTo>
                    <a:pt x="12" y="142"/>
                  </a:lnTo>
                  <a:lnTo>
                    <a:pt x="6" y="142"/>
                  </a:lnTo>
                  <a:lnTo>
                    <a:pt x="0" y="144"/>
                  </a:lnTo>
                  <a:lnTo>
                    <a:pt x="2" y="140"/>
                  </a:lnTo>
                  <a:lnTo>
                    <a:pt x="4" y="130"/>
                  </a:lnTo>
                  <a:lnTo>
                    <a:pt x="6" y="118"/>
                  </a:lnTo>
                  <a:lnTo>
                    <a:pt x="10" y="108"/>
                  </a:lnTo>
                  <a:lnTo>
                    <a:pt x="10" y="100"/>
                  </a:lnTo>
                  <a:lnTo>
                    <a:pt x="10" y="98"/>
                  </a:lnTo>
                  <a:lnTo>
                    <a:pt x="12" y="94"/>
                  </a:lnTo>
                  <a:lnTo>
                    <a:pt x="14" y="90"/>
                  </a:lnTo>
                  <a:lnTo>
                    <a:pt x="16" y="82"/>
                  </a:lnTo>
                  <a:lnTo>
                    <a:pt x="20" y="76"/>
                  </a:lnTo>
                  <a:lnTo>
                    <a:pt x="24" y="68"/>
                  </a:lnTo>
                  <a:lnTo>
                    <a:pt x="26" y="68"/>
                  </a:lnTo>
                  <a:lnTo>
                    <a:pt x="28" y="66"/>
                  </a:lnTo>
                  <a:lnTo>
                    <a:pt x="28" y="62"/>
                  </a:lnTo>
                  <a:lnTo>
                    <a:pt x="28" y="58"/>
                  </a:lnTo>
                  <a:lnTo>
                    <a:pt x="28" y="54"/>
                  </a:lnTo>
                  <a:lnTo>
                    <a:pt x="26" y="46"/>
                  </a:lnTo>
                  <a:lnTo>
                    <a:pt x="24" y="38"/>
                  </a:lnTo>
                  <a:lnTo>
                    <a:pt x="14" y="16"/>
                  </a:lnTo>
                  <a:lnTo>
                    <a:pt x="6" y="10"/>
                  </a:lnTo>
                  <a:lnTo>
                    <a:pt x="6" y="4"/>
                  </a:lnTo>
                </a:path>
              </a:pathLst>
            </a:custGeom>
            <a:grpFill/>
            <a:ln w="6350">
              <a:noFill/>
              <a:round/>
              <a:headEnd/>
              <a:tailEnd/>
            </a:ln>
          </p:spPr>
          <p:txBody>
            <a:bodyPr/>
            <a:lstStyle/>
            <a:p>
              <a:pPr>
                <a:defRPr/>
              </a:pPr>
              <a:endParaRPr lang="zh-TW" altLang="en-US"/>
            </a:p>
          </p:txBody>
        </p:sp>
        <p:sp>
          <p:nvSpPr>
            <p:cNvPr id="288" name="Freeform 100"/>
            <p:cNvSpPr>
              <a:spLocks/>
            </p:cNvSpPr>
            <p:nvPr/>
          </p:nvSpPr>
          <p:spPr bwMode="gray">
            <a:xfrm>
              <a:off x="1046" y="2776"/>
              <a:ext cx="254" cy="258"/>
            </a:xfrm>
            <a:custGeom>
              <a:avLst/>
              <a:gdLst>
                <a:gd name="T0" fmla="*/ 24 w 254"/>
                <a:gd name="T1" fmla="*/ 132 h 258"/>
                <a:gd name="T2" fmla="*/ 32 w 254"/>
                <a:gd name="T3" fmla="*/ 128 h 258"/>
                <a:gd name="T4" fmla="*/ 40 w 254"/>
                <a:gd name="T5" fmla="*/ 130 h 258"/>
                <a:gd name="T6" fmla="*/ 46 w 254"/>
                <a:gd name="T7" fmla="*/ 128 h 258"/>
                <a:gd name="T8" fmla="*/ 50 w 254"/>
                <a:gd name="T9" fmla="*/ 120 h 258"/>
                <a:gd name="T10" fmla="*/ 66 w 254"/>
                <a:gd name="T11" fmla="*/ 86 h 258"/>
                <a:gd name="T12" fmla="*/ 68 w 254"/>
                <a:gd name="T13" fmla="*/ 80 h 258"/>
                <a:gd name="T14" fmla="*/ 72 w 254"/>
                <a:gd name="T15" fmla="*/ 70 h 258"/>
                <a:gd name="T16" fmla="*/ 72 w 254"/>
                <a:gd name="T17" fmla="*/ 52 h 258"/>
                <a:gd name="T18" fmla="*/ 72 w 254"/>
                <a:gd name="T19" fmla="*/ 40 h 258"/>
                <a:gd name="T20" fmla="*/ 76 w 254"/>
                <a:gd name="T21" fmla="*/ 30 h 258"/>
                <a:gd name="T22" fmla="*/ 72 w 254"/>
                <a:gd name="T23" fmla="*/ 18 h 258"/>
                <a:gd name="T24" fmla="*/ 74 w 254"/>
                <a:gd name="T25" fmla="*/ 12 h 258"/>
                <a:gd name="T26" fmla="*/ 84 w 254"/>
                <a:gd name="T27" fmla="*/ 6 h 258"/>
                <a:gd name="T28" fmla="*/ 92 w 254"/>
                <a:gd name="T29" fmla="*/ 8 h 258"/>
                <a:gd name="T30" fmla="*/ 96 w 254"/>
                <a:gd name="T31" fmla="*/ 16 h 258"/>
                <a:gd name="T32" fmla="*/ 104 w 254"/>
                <a:gd name="T33" fmla="*/ 14 h 258"/>
                <a:gd name="T34" fmla="*/ 122 w 254"/>
                <a:gd name="T35" fmla="*/ 12 h 258"/>
                <a:gd name="T36" fmla="*/ 130 w 254"/>
                <a:gd name="T37" fmla="*/ 12 h 258"/>
                <a:gd name="T38" fmla="*/ 180 w 254"/>
                <a:gd name="T39" fmla="*/ 2 h 258"/>
                <a:gd name="T40" fmla="*/ 188 w 254"/>
                <a:gd name="T41" fmla="*/ 10 h 258"/>
                <a:gd name="T42" fmla="*/ 202 w 254"/>
                <a:gd name="T43" fmla="*/ 14 h 258"/>
                <a:gd name="T44" fmla="*/ 212 w 254"/>
                <a:gd name="T45" fmla="*/ 18 h 258"/>
                <a:gd name="T46" fmla="*/ 222 w 254"/>
                <a:gd name="T47" fmla="*/ 24 h 258"/>
                <a:gd name="T48" fmla="*/ 244 w 254"/>
                <a:gd name="T49" fmla="*/ 26 h 258"/>
                <a:gd name="T50" fmla="*/ 242 w 254"/>
                <a:gd name="T51" fmla="*/ 32 h 258"/>
                <a:gd name="T52" fmla="*/ 240 w 254"/>
                <a:gd name="T53" fmla="*/ 40 h 258"/>
                <a:gd name="T54" fmla="*/ 238 w 254"/>
                <a:gd name="T55" fmla="*/ 50 h 258"/>
                <a:gd name="T56" fmla="*/ 236 w 254"/>
                <a:gd name="T57" fmla="*/ 60 h 258"/>
                <a:gd name="T58" fmla="*/ 230 w 254"/>
                <a:gd name="T59" fmla="*/ 74 h 258"/>
                <a:gd name="T60" fmla="*/ 234 w 254"/>
                <a:gd name="T61" fmla="*/ 118 h 258"/>
                <a:gd name="T62" fmla="*/ 244 w 254"/>
                <a:gd name="T63" fmla="*/ 170 h 258"/>
                <a:gd name="T64" fmla="*/ 250 w 254"/>
                <a:gd name="T65" fmla="*/ 194 h 258"/>
                <a:gd name="T66" fmla="*/ 242 w 254"/>
                <a:gd name="T67" fmla="*/ 194 h 258"/>
                <a:gd name="T68" fmla="*/ 232 w 254"/>
                <a:gd name="T69" fmla="*/ 196 h 258"/>
                <a:gd name="T70" fmla="*/ 226 w 254"/>
                <a:gd name="T71" fmla="*/ 204 h 258"/>
                <a:gd name="T72" fmla="*/ 228 w 254"/>
                <a:gd name="T73" fmla="*/ 214 h 258"/>
                <a:gd name="T74" fmla="*/ 234 w 254"/>
                <a:gd name="T75" fmla="*/ 228 h 258"/>
                <a:gd name="T76" fmla="*/ 240 w 254"/>
                <a:gd name="T77" fmla="*/ 240 h 258"/>
                <a:gd name="T78" fmla="*/ 250 w 254"/>
                <a:gd name="T79" fmla="*/ 258 h 258"/>
                <a:gd name="T80" fmla="*/ 214 w 254"/>
                <a:gd name="T81" fmla="*/ 230 h 258"/>
                <a:gd name="T82" fmla="*/ 210 w 254"/>
                <a:gd name="T83" fmla="*/ 230 h 258"/>
                <a:gd name="T84" fmla="*/ 206 w 254"/>
                <a:gd name="T85" fmla="*/ 224 h 258"/>
                <a:gd name="T86" fmla="*/ 204 w 254"/>
                <a:gd name="T87" fmla="*/ 230 h 258"/>
                <a:gd name="T88" fmla="*/ 192 w 254"/>
                <a:gd name="T89" fmla="*/ 230 h 258"/>
                <a:gd name="T90" fmla="*/ 164 w 254"/>
                <a:gd name="T91" fmla="*/ 224 h 258"/>
                <a:gd name="T92" fmla="*/ 158 w 254"/>
                <a:gd name="T93" fmla="*/ 222 h 258"/>
                <a:gd name="T94" fmla="*/ 156 w 254"/>
                <a:gd name="T95" fmla="*/ 220 h 258"/>
                <a:gd name="T96" fmla="*/ 146 w 254"/>
                <a:gd name="T97" fmla="*/ 218 h 258"/>
                <a:gd name="T98" fmla="*/ 136 w 254"/>
                <a:gd name="T99" fmla="*/ 218 h 258"/>
                <a:gd name="T100" fmla="*/ 110 w 254"/>
                <a:gd name="T101" fmla="*/ 218 h 258"/>
                <a:gd name="T102" fmla="*/ 112 w 254"/>
                <a:gd name="T103" fmla="*/ 210 h 258"/>
                <a:gd name="T104" fmla="*/ 110 w 254"/>
                <a:gd name="T105" fmla="*/ 196 h 258"/>
                <a:gd name="T106" fmla="*/ 108 w 254"/>
                <a:gd name="T107" fmla="*/ 186 h 258"/>
                <a:gd name="T108" fmla="*/ 98 w 254"/>
                <a:gd name="T109" fmla="*/ 176 h 258"/>
                <a:gd name="T110" fmla="*/ 84 w 254"/>
                <a:gd name="T111" fmla="*/ 172 h 258"/>
                <a:gd name="T112" fmla="*/ 82 w 254"/>
                <a:gd name="T113" fmla="*/ 184 h 258"/>
                <a:gd name="T114" fmla="*/ 48 w 254"/>
                <a:gd name="T115" fmla="*/ 158 h 258"/>
                <a:gd name="T116" fmla="*/ 20 w 254"/>
                <a:gd name="T117" fmla="*/ 160 h 2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58"/>
                <a:gd name="T179" fmla="*/ 254 w 254"/>
                <a:gd name="T180" fmla="*/ 258 h 2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58">
                  <a:moveTo>
                    <a:pt x="0" y="152"/>
                  </a:moveTo>
                  <a:lnTo>
                    <a:pt x="24" y="134"/>
                  </a:lnTo>
                  <a:lnTo>
                    <a:pt x="24" y="132"/>
                  </a:lnTo>
                  <a:lnTo>
                    <a:pt x="26" y="132"/>
                  </a:lnTo>
                  <a:lnTo>
                    <a:pt x="28" y="130"/>
                  </a:lnTo>
                  <a:lnTo>
                    <a:pt x="32" y="128"/>
                  </a:lnTo>
                  <a:lnTo>
                    <a:pt x="38" y="130"/>
                  </a:lnTo>
                  <a:lnTo>
                    <a:pt x="40" y="130"/>
                  </a:lnTo>
                  <a:lnTo>
                    <a:pt x="42" y="130"/>
                  </a:lnTo>
                  <a:lnTo>
                    <a:pt x="44" y="130"/>
                  </a:lnTo>
                  <a:lnTo>
                    <a:pt x="46" y="128"/>
                  </a:lnTo>
                  <a:lnTo>
                    <a:pt x="48" y="124"/>
                  </a:lnTo>
                  <a:lnTo>
                    <a:pt x="50" y="124"/>
                  </a:lnTo>
                  <a:lnTo>
                    <a:pt x="50" y="120"/>
                  </a:lnTo>
                  <a:lnTo>
                    <a:pt x="54" y="114"/>
                  </a:lnTo>
                  <a:lnTo>
                    <a:pt x="58" y="106"/>
                  </a:lnTo>
                  <a:lnTo>
                    <a:pt x="66" y="86"/>
                  </a:lnTo>
                  <a:lnTo>
                    <a:pt x="68" y="84"/>
                  </a:lnTo>
                  <a:lnTo>
                    <a:pt x="68" y="80"/>
                  </a:lnTo>
                  <a:lnTo>
                    <a:pt x="70" y="74"/>
                  </a:lnTo>
                  <a:lnTo>
                    <a:pt x="70" y="72"/>
                  </a:lnTo>
                  <a:lnTo>
                    <a:pt x="72" y="70"/>
                  </a:lnTo>
                  <a:lnTo>
                    <a:pt x="72" y="64"/>
                  </a:lnTo>
                  <a:lnTo>
                    <a:pt x="72" y="58"/>
                  </a:lnTo>
                  <a:lnTo>
                    <a:pt x="72" y="52"/>
                  </a:lnTo>
                  <a:lnTo>
                    <a:pt x="72" y="46"/>
                  </a:lnTo>
                  <a:lnTo>
                    <a:pt x="72" y="40"/>
                  </a:lnTo>
                  <a:lnTo>
                    <a:pt x="74" y="34"/>
                  </a:lnTo>
                  <a:lnTo>
                    <a:pt x="74" y="32"/>
                  </a:lnTo>
                  <a:lnTo>
                    <a:pt x="76" y="30"/>
                  </a:lnTo>
                  <a:lnTo>
                    <a:pt x="76" y="24"/>
                  </a:lnTo>
                  <a:lnTo>
                    <a:pt x="74" y="20"/>
                  </a:lnTo>
                  <a:lnTo>
                    <a:pt x="72" y="18"/>
                  </a:lnTo>
                  <a:lnTo>
                    <a:pt x="72" y="16"/>
                  </a:lnTo>
                  <a:lnTo>
                    <a:pt x="72" y="14"/>
                  </a:lnTo>
                  <a:lnTo>
                    <a:pt x="74" y="12"/>
                  </a:lnTo>
                  <a:lnTo>
                    <a:pt x="76" y="10"/>
                  </a:lnTo>
                  <a:lnTo>
                    <a:pt x="80" y="6"/>
                  </a:lnTo>
                  <a:lnTo>
                    <a:pt x="84" y="6"/>
                  </a:lnTo>
                  <a:lnTo>
                    <a:pt x="90" y="4"/>
                  </a:lnTo>
                  <a:lnTo>
                    <a:pt x="90" y="6"/>
                  </a:lnTo>
                  <a:lnTo>
                    <a:pt x="92" y="8"/>
                  </a:lnTo>
                  <a:lnTo>
                    <a:pt x="94" y="10"/>
                  </a:lnTo>
                  <a:lnTo>
                    <a:pt x="96" y="14"/>
                  </a:lnTo>
                  <a:lnTo>
                    <a:pt x="96" y="16"/>
                  </a:lnTo>
                  <a:lnTo>
                    <a:pt x="98" y="16"/>
                  </a:lnTo>
                  <a:lnTo>
                    <a:pt x="100" y="14"/>
                  </a:lnTo>
                  <a:lnTo>
                    <a:pt x="104" y="14"/>
                  </a:lnTo>
                  <a:lnTo>
                    <a:pt x="110" y="12"/>
                  </a:lnTo>
                  <a:lnTo>
                    <a:pt x="116" y="12"/>
                  </a:lnTo>
                  <a:lnTo>
                    <a:pt x="122" y="12"/>
                  </a:lnTo>
                  <a:lnTo>
                    <a:pt x="126" y="12"/>
                  </a:lnTo>
                  <a:lnTo>
                    <a:pt x="130" y="12"/>
                  </a:lnTo>
                  <a:lnTo>
                    <a:pt x="134" y="10"/>
                  </a:lnTo>
                  <a:lnTo>
                    <a:pt x="180" y="0"/>
                  </a:lnTo>
                  <a:lnTo>
                    <a:pt x="180" y="2"/>
                  </a:lnTo>
                  <a:lnTo>
                    <a:pt x="182" y="4"/>
                  </a:lnTo>
                  <a:lnTo>
                    <a:pt x="184" y="6"/>
                  </a:lnTo>
                  <a:lnTo>
                    <a:pt x="188" y="10"/>
                  </a:lnTo>
                  <a:lnTo>
                    <a:pt x="194" y="12"/>
                  </a:lnTo>
                  <a:lnTo>
                    <a:pt x="200" y="14"/>
                  </a:lnTo>
                  <a:lnTo>
                    <a:pt x="202" y="14"/>
                  </a:lnTo>
                  <a:lnTo>
                    <a:pt x="204" y="16"/>
                  </a:lnTo>
                  <a:lnTo>
                    <a:pt x="208" y="16"/>
                  </a:lnTo>
                  <a:lnTo>
                    <a:pt x="212" y="18"/>
                  </a:lnTo>
                  <a:lnTo>
                    <a:pt x="216" y="24"/>
                  </a:lnTo>
                  <a:lnTo>
                    <a:pt x="218" y="24"/>
                  </a:lnTo>
                  <a:lnTo>
                    <a:pt x="222" y="24"/>
                  </a:lnTo>
                  <a:lnTo>
                    <a:pt x="228" y="24"/>
                  </a:lnTo>
                  <a:lnTo>
                    <a:pt x="236" y="26"/>
                  </a:lnTo>
                  <a:lnTo>
                    <a:pt x="244" y="26"/>
                  </a:lnTo>
                  <a:lnTo>
                    <a:pt x="244" y="28"/>
                  </a:lnTo>
                  <a:lnTo>
                    <a:pt x="242" y="32"/>
                  </a:lnTo>
                  <a:lnTo>
                    <a:pt x="242" y="36"/>
                  </a:lnTo>
                  <a:lnTo>
                    <a:pt x="242" y="38"/>
                  </a:lnTo>
                  <a:lnTo>
                    <a:pt x="240" y="40"/>
                  </a:lnTo>
                  <a:lnTo>
                    <a:pt x="238" y="42"/>
                  </a:lnTo>
                  <a:lnTo>
                    <a:pt x="238" y="46"/>
                  </a:lnTo>
                  <a:lnTo>
                    <a:pt x="238" y="50"/>
                  </a:lnTo>
                  <a:lnTo>
                    <a:pt x="238" y="52"/>
                  </a:lnTo>
                  <a:lnTo>
                    <a:pt x="238" y="56"/>
                  </a:lnTo>
                  <a:lnTo>
                    <a:pt x="236" y="60"/>
                  </a:lnTo>
                  <a:lnTo>
                    <a:pt x="234" y="64"/>
                  </a:lnTo>
                  <a:lnTo>
                    <a:pt x="232" y="70"/>
                  </a:lnTo>
                  <a:lnTo>
                    <a:pt x="230" y="74"/>
                  </a:lnTo>
                  <a:lnTo>
                    <a:pt x="230" y="102"/>
                  </a:lnTo>
                  <a:lnTo>
                    <a:pt x="230" y="106"/>
                  </a:lnTo>
                  <a:lnTo>
                    <a:pt x="234" y="118"/>
                  </a:lnTo>
                  <a:lnTo>
                    <a:pt x="238" y="134"/>
                  </a:lnTo>
                  <a:lnTo>
                    <a:pt x="240" y="152"/>
                  </a:lnTo>
                  <a:lnTo>
                    <a:pt x="244" y="170"/>
                  </a:lnTo>
                  <a:lnTo>
                    <a:pt x="248" y="184"/>
                  </a:lnTo>
                  <a:lnTo>
                    <a:pt x="250" y="192"/>
                  </a:lnTo>
                  <a:lnTo>
                    <a:pt x="250" y="194"/>
                  </a:lnTo>
                  <a:lnTo>
                    <a:pt x="248" y="194"/>
                  </a:lnTo>
                  <a:lnTo>
                    <a:pt x="246" y="194"/>
                  </a:lnTo>
                  <a:lnTo>
                    <a:pt x="242" y="194"/>
                  </a:lnTo>
                  <a:lnTo>
                    <a:pt x="240" y="194"/>
                  </a:lnTo>
                  <a:lnTo>
                    <a:pt x="236" y="194"/>
                  </a:lnTo>
                  <a:lnTo>
                    <a:pt x="232" y="196"/>
                  </a:lnTo>
                  <a:lnTo>
                    <a:pt x="230" y="198"/>
                  </a:lnTo>
                  <a:lnTo>
                    <a:pt x="228" y="200"/>
                  </a:lnTo>
                  <a:lnTo>
                    <a:pt x="226" y="204"/>
                  </a:lnTo>
                  <a:lnTo>
                    <a:pt x="226" y="210"/>
                  </a:lnTo>
                  <a:lnTo>
                    <a:pt x="228" y="214"/>
                  </a:lnTo>
                  <a:lnTo>
                    <a:pt x="230" y="218"/>
                  </a:lnTo>
                  <a:lnTo>
                    <a:pt x="232" y="224"/>
                  </a:lnTo>
                  <a:lnTo>
                    <a:pt x="234" y="228"/>
                  </a:lnTo>
                  <a:lnTo>
                    <a:pt x="236" y="234"/>
                  </a:lnTo>
                  <a:lnTo>
                    <a:pt x="238" y="238"/>
                  </a:lnTo>
                  <a:lnTo>
                    <a:pt x="240" y="240"/>
                  </a:lnTo>
                  <a:lnTo>
                    <a:pt x="254" y="242"/>
                  </a:lnTo>
                  <a:lnTo>
                    <a:pt x="254" y="256"/>
                  </a:lnTo>
                  <a:lnTo>
                    <a:pt x="250" y="258"/>
                  </a:lnTo>
                  <a:lnTo>
                    <a:pt x="238" y="254"/>
                  </a:lnTo>
                  <a:lnTo>
                    <a:pt x="222" y="244"/>
                  </a:lnTo>
                  <a:lnTo>
                    <a:pt x="214" y="230"/>
                  </a:lnTo>
                  <a:lnTo>
                    <a:pt x="214" y="232"/>
                  </a:lnTo>
                  <a:lnTo>
                    <a:pt x="212" y="232"/>
                  </a:lnTo>
                  <a:lnTo>
                    <a:pt x="210" y="230"/>
                  </a:lnTo>
                  <a:lnTo>
                    <a:pt x="208" y="230"/>
                  </a:lnTo>
                  <a:lnTo>
                    <a:pt x="206" y="228"/>
                  </a:lnTo>
                  <a:lnTo>
                    <a:pt x="206" y="224"/>
                  </a:lnTo>
                  <a:lnTo>
                    <a:pt x="206" y="226"/>
                  </a:lnTo>
                  <a:lnTo>
                    <a:pt x="204" y="228"/>
                  </a:lnTo>
                  <a:lnTo>
                    <a:pt x="204" y="230"/>
                  </a:lnTo>
                  <a:lnTo>
                    <a:pt x="200" y="230"/>
                  </a:lnTo>
                  <a:lnTo>
                    <a:pt x="198" y="230"/>
                  </a:lnTo>
                  <a:lnTo>
                    <a:pt x="192" y="230"/>
                  </a:lnTo>
                  <a:lnTo>
                    <a:pt x="182" y="228"/>
                  </a:lnTo>
                  <a:lnTo>
                    <a:pt x="170" y="226"/>
                  </a:lnTo>
                  <a:lnTo>
                    <a:pt x="164" y="224"/>
                  </a:lnTo>
                  <a:lnTo>
                    <a:pt x="162" y="224"/>
                  </a:lnTo>
                  <a:lnTo>
                    <a:pt x="160" y="222"/>
                  </a:lnTo>
                  <a:lnTo>
                    <a:pt x="158" y="222"/>
                  </a:lnTo>
                  <a:lnTo>
                    <a:pt x="158" y="220"/>
                  </a:lnTo>
                  <a:lnTo>
                    <a:pt x="156" y="220"/>
                  </a:lnTo>
                  <a:lnTo>
                    <a:pt x="154" y="218"/>
                  </a:lnTo>
                  <a:lnTo>
                    <a:pt x="150" y="218"/>
                  </a:lnTo>
                  <a:lnTo>
                    <a:pt x="146" y="218"/>
                  </a:lnTo>
                  <a:lnTo>
                    <a:pt x="144" y="218"/>
                  </a:lnTo>
                  <a:lnTo>
                    <a:pt x="140" y="218"/>
                  </a:lnTo>
                  <a:lnTo>
                    <a:pt x="136" y="218"/>
                  </a:lnTo>
                  <a:lnTo>
                    <a:pt x="130" y="218"/>
                  </a:lnTo>
                  <a:lnTo>
                    <a:pt x="124" y="220"/>
                  </a:lnTo>
                  <a:lnTo>
                    <a:pt x="110" y="218"/>
                  </a:lnTo>
                  <a:lnTo>
                    <a:pt x="110" y="214"/>
                  </a:lnTo>
                  <a:lnTo>
                    <a:pt x="112" y="210"/>
                  </a:lnTo>
                  <a:lnTo>
                    <a:pt x="112" y="206"/>
                  </a:lnTo>
                  <a:lnTo>
                    <a:pt x="112" y="200"/>
                  </a:lnTo>
                  <a:lnTo>
                    <a:pt x="110" y="196"/>
                  </a:lnTo>
                  <a:lnTo>
                    <a:pt x="108" y="192"/>
                  </a:lnTo>
                  <a:lnTo>
                    <a:pt x="108" y="186"/>
                  </a:lnTo>
                  <a:lnTo>
                    <a:pt x="108" y="182"/>
                  </a:lnTo>
                  <a:lnTo>
                    <a:pt x="108" y="176"/>
                  </a:lnTo>
                  <a:lnTo>
                    <a:pt x="98" y="176"/>
                  </a:lnTo>
                  <a:lnTo>
                    <a:pt x="98" y="170"/>
                  </a:lnTo>
                  <a:lnTo>
                    <a:pt x="84" y="172"/>
                  </a:lnTo>
                  <a:lnTo>
                    <a:pt x="82" y="176"/>
                  </a:lnTo>
                  <a:lnTo>
                    <a:pt x="82" y="180"/>
                  </a:lnTo>
                  <a:lnTo>
                    <a:pt x="82" y="184"/>
                  </a:lnTo>
                  <a:lnTo>
                    <a:pt x="60" y="182"/>
                  </a:lnTo>
                  <a:lnTo>
                    <a:pt x="52" y="158"/>
                  </a:lnTo>
                  <a:lnTo>
                    <a:pt x="48" y="158"/>
                  </a:lnTo>
                  <a:lnTo>
                    <a:pt x="38" y="158"/>
                  </a:lnTo>
                  <a:lnTo>
                    <a:pt x="28" y="158"/>
                  </a:lnTo>
                  <a:lnTo>
                    <a:pt x="20" y="160"/>
                  </a:lnTo>
                  <a:lnTo>
                    <a:pt x="2" y="162"/>
                  </a:lnTo>
                  <a:lnTo>
                    <a:pt x="0" y="152"/>
                  </a:lnTo>
                </a:path>
              </a:pathLst>
            </a:custGeom>
            <a:grpFill/>
            <a:ln w="6350">
              <a:noFill/>
              <a:round/>
              <a:headEnd/>
              <a:tailEnd/>
            </a:ln>
          </p:spPr>
          <p:txBody>
            <a:bodyPr/>
            <a:lstStyle/>
            <a:p>
              <a:pPr>
                <a:defRPr/>
              </a:pPr>
              <a:endParaRPr lang="zh-TW" altLang="en-US"/>
            </a:p>
          </p:txBody>
        </p:sp>
        <p:sp>
          <p:nvSpPr>
            <p:cNvPr id="289" name="Freeform 101"/>
            <p:cNvSpPr>
              <a:spLocks/>
            </p:cNvSpPr>
            <p:nvPr/>
          </p:nvSpPr>
          <p:spPr bwMode="gray">
            <a:xfrm>
              <a:off x="1154" y="2968"/>
              <a:ext cx="194" cy="120"/>
            </a:xfrm>
            <a:custGeom>
              <a:avLst/>
              <a:gdLst>
                <a:gd name="T0" fmla="*/ 142 w 194"/>
                <a:gd name="T1" fmla="*/ 2 h 120"/>
                <a:gd name="T2" fmla="*/ 138 w 194"/>
                <a:gd name="T3" fmla="*/ 2 h 120"/>
                <a:gd name="T4" fmla="*/ 132 w 194"/>
                <a:gd name="T5" fmla="*/ 2 h 120"/>
                <a:gd name="T6" fmla="*/ 124 w 194"/>
                <a:gd name="T7" fmla="*/ 4 h 120"/>
                <a:gd name="T8" fmla="*/ 120 w 194"/>
                <a:gd name="T9" fmla="*/ 8 h 120"/>
                <a:gd name="T10" fmla="*/ 118 w 194"/>
                <a:gd name="T11" fmla="*/ 18 h 120"/>
                <a:gd name="T12" fmla="*/ 120 w 194"/>
                <a:gd name="T13" fmla="*/ 22 h 120"/>
                <a:gd name="T14" fmla="*/ 124 w 194"/>
                <a:gd name="T15" fmla="*/ 32 h 120"/>
                <a:gd name="T16" fmla="*/ 128 w 194"/>
                <a:gd name="T17" fmla="*/ 42 h 120"/>
                <a:gd name="T18" fmla="*/ 132 w 194"/>
                <a:gd name="T19" fmla="*/ 48 h 120"/>
                <a:gd name="T20" fmla="*/ 146 w 194"/>
                <a:gd name="T21" fmla="*/ 64 h 120"/>
                <a:gd name="T22" fmla="*/ 130 w 194"/>
                <a:gd name="T23" fmla="*/ 62 h 120"/>
                <a:gd name="T24" fmla="*/ 106 w 194"/>
                <a:gd name="T25" fmla="*/ 38 h 120"/>
                <a:gd name="T26" fmla="*/ 104 w 194"/>
                <a:gd name="T27" fmla="*/ 40 h 120"/>
                <a:gd name="T28" fmla="*/ 100 w 194"/>
                <a:gd name="T29" fmla="*/ 38 h 120"/>
                <a:gd name="T30" fmla="*/ 98 w 194"/>
                <a:gd name="T31" fmla="*/ 32 h 120"/>
                <a:gd name="T32" fmla="*/ 96 w 194"/>
                <a:gd name="T33" fmla="*/ 36 h 120"/>
                <a:gd name="T34" fmla="*/ 92 w 194"/>
                <a:gd name="T35" fmla="*/ 38 h 120"/>
                <a:gd name="T36" fmla="*/ 84 w 194"/>
                <a:gd name="T37" fmla="*/ 38 h 120"/>
                <a:gd name="T38" fmla="*/ 62 w 194"/>
                <a:gd name="T39" fmla="*/ 34 h 120"/>
                <a:gd name="T40" fmla="*/ 54 w 194"/>
                <a:gd name="T41" fmla="*/ 32 h 120"/>
                <a:gd name="T42" fmla="*/ 50 w 194"/>
                <a:gd name="T43" fmla="*/ 30 h 120"/>
                <a:gd name="T44" fmla="*/ 48 w 194"/>
                <a:gd name="T45" fmla="*/ 28 h 120"/>
                <a:gd name="T46" fmla="*/ 46 w 194"/>
                <a:gd name="T47" fmla="*/ 26 h 120"/>
                <a:gd name="T48" fmla="*/ 38 w 194"/>
                <a:gd name="T49" fmla="*/ 26 h 120"/>
                <a:gd name="T50" fmla="*/ 32 w 194"/>
                <a:gd name="T51" fmla="*/ 26 h 120"/>
                <a:gd name="T52" fmla="*/ 22 w 194"/>
                <a:gd name="T53" fmla="*/ 26 h 120"/>
                <a:gd name="T54" fmla="*/ 16 w 194"/>
                <a:gd name="T55" fmla="*/ 28 h 120"/>
                <a:gd name="T56" fmla="*/ 16 w 194"/>
                <a:gd name="T57" fmla="*/ 38 h 120"/>
                <a:gd name="T58" fmla="*/ 14 w 194"/>
                <a:gd name="T59" fmla="*/ 48 h 120"/>
                <a:gd name="T60" fmla="*/ 16 w 194"/>
                <a:gd name="T61" fmla="*/ 54 h 120"/>
                <a:gd name="T62" fmla="*/ 0 w 194"/>
                <a:gd name="T63" fmla="*/ 102 h 120"/>
                <a:gd name="T64" fmla="*/ 2 w 194"/>
                <a:gd name="T65" fmla="*/ 104 h 120"/>
                <a:gd name="T66" fmla="*/ 8 w 194"/>
                <a:gd name="T67" fmla="*/ 112 h 120"/>
                <a:gd name="T68" fmla="*/ 18 w 194"/>
                <a:gd name="T69" fmla="*/ 118 h 120"/>
                <a:gd name="T70" fmla="*/ 24 w 194"/>
                <a:gd name="T71" fmla="*/ 116 h 120"/>
                <a:gd name="T72" fmla="*/ 36 w 194"/>
                <a:gd name="T73" fmla="*/ 116 h 120"/>
                <a:gd name="T74" fmla="*/ 48 w 194"/>
                <a:gd name="T75" fmla="*/ 116 h 120"/>
                <a:gd name="T76" fmla="*/ 60 w 194"/>
                <a:gd name="T77" fmla="*/ 118 h 120"/>
                <a:gd name="T78" fmla="*/ 72 w 194"/>
                <a:gd name="T79" fmla="*/ 120 h 120"/>
                <a:gd name="T80" fmla="*/ 82 w 194"/>
                <a:gd name="T81" fmla="*/ 120 h 120"/>
                <a:gd name="T82" fmla="*/ 102 w 194"/>
                <a:gd name="T83" fmla="*/ 118 h 120"/>
                <a:gd name="T84" fmla="*/ 114 w 194"/>
                <a:gd name="T85" fmla="*/ 104 h 120"/>
                <a:gd name="T86" fmla="*/ 192 w 194"/>
                <a:gd name="T87" fmla="*/ 64 h 120"/>
                <a:gd name="T88" fmla="*/ 194 w 194"/>
                <a:gd name="T89" fmla="*/ 50 h 120"/>
                <a:gd name="T90" fmla="*/ 190 w 194"/>
                <a:gd name="T91" fmla="*/ 34 h 120"/>
                <a:gd name="T92" fmla="*/ 174 w 194"/>
                <a:gd name="T93" fmla="*/ 10 h 120"/>
                <a:gd name="T94" fmla="*/ 142 w 194"/>
                <a:gd name="T95" fmla="*/ 0 h 1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20"/>
                <a:gd name="T146" fmla="*/ 194 w 194"/>
                <a:gd name="T147" fmla="*/ 120 h 1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20">
                  <a:moveTo>
                    <a:pt x="142" y="0"/>
                  </a:moveTo>
                  <a:lnTo>
                    <a:pt x="142" y="2"/>
                  </a:lnTo>
                  <a:lnTo>
                    <a:pt x="140" y="2"/>
                  </a:lnTo>
                  <a:lnTo>
                    <a:pt x="138" y="2"/>
                  </a:lnTo>
                  <a:lnTo>
                    <a:pt x="134" y="2"/>
                  </a:lnTo>
                  <a:lnTo>
                    <a:pt x="132" y="2"/>
                  </a:lnTo>
                  <a:lnTo>
                    <a:pt x="128" y="2"/>
                  </a:lnTo>
                  <a:lnTo>
                    <a:pt x="124" y="4"/>
                  </a:lnTo>
                  <a:lnTo>
                    <a:pt x="122" y="6"/>
                  </a:lnTo>
                  <a:lnTo>
                    <a:pt x="120" y="8"/>
                  </a:lnTo>
                  <a:lnTo>
                    <a:pt x="118" y="12"/>
                  </a:lnTo>
                  <a:lnTo>
                    <a:pt x="118" y="18"/>
                  </a:lnTo>
                  <a:lnTo>
                    <a:pt x="120" y="22"/>
                  </a:lnTo>
                  <a:lnTo>
                    <a:pt x="122" y="26"/>
                  </a:lnTo>
                  <a:lnTo>
                    <a:pt x="124" y="32"/>
                  </a:lnTo>
                  <a:lnTo>
                    <a:pt x="126" y="36"/>
                  </a:lnTo>
                  <a:lnTo>
                    <a:pt x="128" y="42"/>
                  </a:lnTo>
                  <a:lnTo>
                    <a:pt x="130" y="46"/>
                  </a:lnTo>
                  <a:lnTo>
                    <a:pt x="132" y="48"/>
                  </a:lnTo>
                  <a:lnTo>
                    <a:pt x="146" y="50"/>
                  </a:lnTo>
                  <a:lnTo>
                    <a:pt x="146" y="64"/>
                  </a:lnTo>
                  <a:lnTo>
                    <a:pt x="142" y="66"/>
                  </a:lnTo>
                  <a:lnTo>
                    <a:pt x="130" y="62"/>
                  </a:lnTo>
                  <a:lnTo>
                    <a:pt x="114" y="52"/>
                  </a:lnTo>
                  <a:lnTo>
                    <a:pt x="106" y="38"/>
                  </a:lnTo>
                  <a:lnTo>
                    <a:pt x="106" y="40"/>
                  </a:lnTo>
                  <a:lnTo>
                    <a:pt x="104" y="40"/>
                  </a:lnTo>
                  <a:lnTo>
                    <a:pt x="102" y="38"/>
                  </a:lnTo>
                  <a:lnTo>
                    <a:pt x="100" y="38"/>
                  </a:lnTo>
                  <a:lnTo>
                    <a:pt x="98" y="36"/>
                  </a:lnTo>
                  <a:lnTo>
                    <a:pt x="98" y="32"/>
                  </a:lnTo>
                  <a:lnTo>
                    <a:pt x="98" y="34"/>
                  </a:lnTo>
                  <a:lnTo>
                    <a:pt x="96" y="36"/>
                  </a:lnTo>
                  <a:lnTo>
                    <a:pt x="96" y="38"/>
                  </a:lnTo>
                  <a:lnTo>
                    <a:pt x="92" y="38"/>
                  </a:lnTo>
                  <a:lnTo>
                    <a:pt x="90" y="38"/>
                  </a:lnTo>
                  <a:lnTo>
                    <a:pt x="84" y="38"/>
                  </a:lnTo>
                  <a:lnTo>
                    <a:pt x="74" y="36"/>
                  </a:lnTo>
                  <a:lnTo>
                    <a:pt x="62" y="34"/>
                  </a:lnTo>
                  <a:lnTo>
                    <a:pt x="56" y="32"/>
                  </a:lnTo>
                  <a:lnTo>
                    <a:pt x="54" y="32"/>
                  </a:lnTo>
                  <a:lnTo>
                    <a:pt x="52" y="30"/>
                  </a:lnTo>
                  <a:lnTo>
                    <a:pt x="50" y="30"/>
                  </a:lnTo>
                  <a:lnTo>
                    <a:pt x="50" y="28"/>
                  </a:lnTo>
                  <a:lnTo>
                    <a:pt x="48" y="28"/>
                  </a:lnTo>
                  <a:lnTo>
                    <a:pt x="46" y="26"/>
                  </a:lnTo>
                  <a:lnTo>
                    <a:pt x="42" y="26"/>
                  </a:lnTo>
                  <a:lnTo>
                    <a:pt x="38" y="26"/>
                  </a:lnTo>
                  <a:lnTo>
                    <a:pt x="36" y="26"/>
                  </a:lnTo>
                  <a:lnTo>
                    <a:pt x="32" y="26"/>
                  </a:lnTo>
                  <a:lnTo>
                    <a:pt x="28" y="26"/>
                  </a:lnTo>
                  <a:lnTo>
                    <a:pt x="22" y="26"/>
                  </a:lnTo>
                  <a:lnTo>
                    <a:pt x="16" y="28"/>
                  </a:lnTo>
                  <a:lnTo>
                    <a:pt x="16" y="32"/>
                  </a:lnTo>
                  <a:lnTo>
                    <a:pt x="16" y="38"/>
                  </a:lnTo>
                  <a:lnTo>
                    <a:pt x="14" y="42"/>
                  </a:lnTo>
                  <a:lnTo>
                    <a:pt x="14" y="48"/>
                  </a:lnTo>
                  <a:lnTo>
                    <a:pt x="16" y="52"/>
                  </a:lnTo>
                  <a:lnTo>
                    <a:pt x="16" y="54"/>
                  </a:lnTo>
                  <a:lnTo>
                    <a:pt x="0" y="56"/>
                  </a:lnTo>
                  <a:lnTo>
                    <a:pt x="0" y="102"/>
                  </a:lnTo>
                  <a:lnTo>
                    <a:pt x="2" y="104"/>
                  </a:lnTo>
                  <a:lnTo>
                    <a:pt x="4" y="108"/>
                  </a:lnTo>
                  <a:lnTo>
                    <a:pt x="8" y="112"/>
                  </a:lnTo>
                  <a:lnTo>
                    <a:pt x="12" y="114"/>
                  </a:lnTo>
                  <a:lnTo>
                    <a:pt x="18" y="118"/>
                  </a:lnTo>
                  <a:lnTo>
                    <a:pt x="20" y="118"/>
                  </a:lnTo>
                  <a:lnTo>
                    <a:pt x="24" y="116"/>
                  </a:lnTo>
                  <a:lnTo>
                    <a:pt x="30" y="116"/>
                  </a:lnTo>
                  <a:lnTo>
                    <a:pt x="36" y="116"/>
                  </a:lnTo>
                  <a:lnTo>
                    <a:pt x="46" y="116"/>
                  </a:lnTo>
                  <a:lnTo>
                    <a:pt x="48" y="116"/>
                  </a:lnTo>
                  <a:lnTo>
                    <a:pt x="54" y="116"/>
                  </a:lnTo>
                  <a:lnTo>
                    <a:pt x="60" y="118"/>
                  </a:lnTo>
                  <a:lnTo>
                    <a:pt x="66" y="118"/>
                  </a:lnTo>
                  <a:lnTo>
                    <a:pt x="72" y="120"/>
                  </a:lnTo>
                  <a:lnTo>
                    <a:pt x="78" y="120"/>
                  </a:lnTo>
                  <a:lnTo>
                    <a:pt x="82" y="120"/>
                  </a:lnTo>
                  <a:lnTo>
                    <a:pt x="90" y="120"/>
                  </a:lnTo>
                  <a:lnTo>
                    <a:pt x="102" y="118"/>
                  </a:lnTo>
                  <a:lnTo>
                    <a:pt x="110" y="114"/>
                  </a:lnTo>
                  <a:lnTo>
                    <a:pt x="114" y="104"/>
                  </a:lnTo>
                  <a:lnTo>
                    <a:pt x="192" y="88"/>
                  </a:lnTo>
                  <a:lnTo>
                    <a:pt x="192" y="64"/>
                  </a:lnTo>
                  <a:lnTo>
                    <a:pt x="190" y="56"/>
                  </a:lnTo>
                  <a:lnTo>
                    <a:pt x="194" y="50"/>
                  </a:lnTo>
                  <a:lnTo>
                    <a:pt x="194" y="46"/>
                  </a:lnTo>
                  <a:lnTo>
                    <a:pt x="190" y="34"/>
                  </a:lnTo>
                  <a:lnTo>
                    <a:pt x="184" y="20"/>
                  </a:lnTo>
                  <a:lnTo>
                    <a:pt x="174" y="10"/>
                  </a:lnTo>
                  <a:lnTo>
                    <a:pt x="160" y="4"/>
                  </a:lnTo>
                  <a:lnTo>
                    <a:pt x="142" y="0"/>
                  </a:lnTo>
                </a:path>
              </a:pathLst>
            </a:custGeom>
            <a:grpFill/>
            <a:ln w="6350">
              <a:noFill/>
              <a:round/>
              <a:headEnd/>
              <a:tailEnd/>
            </a:ln>
          </p:spPr>
          <p:txBody>
            <a:bodyPr/>
            <a:lstStyle/>
            <a:p>
              <a:pPr>
                <a:defRPr/>
              </a:pPr>
              <a:endParaRPr lang="zh-TW" altLang="en-US"/>
            </a:p>
          </p:txBody>
        </p:sp>
        <p:sp>
          <p:nvSpPr>
            <p:cNvPr id="290" name="Freeform 102"/>
            <p:cNvSpPr>
              <a:spLocks/>
            </p:cNvSpPr>
            <p:nvPr/>
          </p:nvSpPr>
          <p:spPr bwMode="gray">
            <a:xfrm>
              <a:off x="1040" y="3076"/>
              <a:ext cx="192" cy="166"/>
            </a:xfrm>
            <a:custGeom>
              <a:avLst/>
              <a:gdLst>
                <a:gd name="T0" fmla="*/ 130 w 192"/>
                <a:gd name="T1" fmla="*/ 10 h 166"/>
                <a:gd name="T2" fmla="*/ 122 w 192"/>
                <a:gd name="T3" fmla="*/ 10 h 166"/>
                <a:gd name="T4" fmla="*/ 112 w 192"/>
                <a:gd name="T5" fmla="*/ 12 h 166"/>
                <a:gd name="T6" fmla="*/ 104 w 192"/>
                <a:gd name="T7" fmla="*/ 14 h 166"/>
                <a:gd name="T8" fmla="*/ 98 w 192"/>
                <a:gd name="T9" fmla="*/ 14 h 166"/>
                <a:gd name="T10" fmla="*/ 88 w 192"/>
                <a:gd name="T11" fmla="*/ 12 h 166"/>
                <a:gd name="T12" fmla="*/ 80 w 192"/>
                <a:gd name="T13" fmla="*/ 10 h 166"/>
                <a:gd name="T14" fmla="*/ 34 w 192"/>
                <a:gd name="T15" fmla="*/ 8 h 166"/>
                <a:gd name="T16" fmla="*/ 30 w 192"/>
                <a:gd name="T17" fmla="*/ 8 h 166"/>
                <a:gd name="T18" fmla="*/ 24 w 192"/>
                <a:gd name="T19" fmla="*/ 6 h 166"/>
                <a:gd name="T20" fmla="*/ 20 w 192"/>
                <a:gd name="T21" fmla="*/ 2 h 166"/>
                <a:gd name="T22" fmla="*/ 14 w 192"/>
                <a:gd name="T23" fmla="*/ 0 h 166"/>
                <a:gd name="T24" fmla="*/ 2 w 192"/>
                <a:gd name="T25" fmla="*/ 2 h 166"/>
                <a:gd name="T26" fmla="*/ 2 w 192"/>
                <a:gd name="T27" fmla="*/ 12 h 166"/>
                <a:gd name="T28" fmla="*/ 12 w 192"/>
                <a:gd name="T29" fmla="*/ 32 h 166"/>
                <a:gd name="T30" fmla="*/ 18 w 192"/>
                <a:gd name="T31" fmla="*/ 54 h 166"/>
                <a:gd name="T32" fmla="*/ 24 w 192"/>
                <a:gd name="T33" fmla="*/ 72 h 166"/>
                <a:gd name="T34" fmla="*/ 34 w 192"/>
                <a:gd name="T35" fmla="*/ 110 h 166"/>
                <a:gd name="T36" fmla="*/ 46 w 192"/>
                <a:gd name="T37" fmla="*/ 136 h 166"/>
                <a:gd name="T38" fmla="*/ 48 w 192"/>
                <a:gd name="T39" fmla="*/ 140 h 166"/>
                <a:gd name="T40" fmla="*/ 52 w 192"/>
                <a:gd name="T41" fmla="*/ 148 h 166"/>
                <a:gd name="T42" fmla="*/ 58 w 192"/>
                <a:gd name="T43" fmla="*/ 158 h 166"/>
                <a:gd name="T44" fmla="*/ 60 w 192"/>
                <a:gd name="T45" fmla="*/ 164 h 166"/>
                <a:gd name="T46" fmla="*/ 72 w 192"/>
                <a:gd name="T47" fmla="*/ 160 h 166"/>
                <a:gd name="T48" fmla="*/ 74 w 192"/>
                <a:gd name="T49" fmla="*/ 156 h 166"/>
                <a:gd name="T50" fmla="*/ 76 w 192"/>
                <a:gd name="T51" fmla="*/ 152 h 166"/>
                <a:gd name="T52" fmla="*/ 78 w 192"/>
                <a:gd name="T53" fmla="*/ 150 h 166"/>
                <a:gd name="T54" fmla="*/ 82 w 192"/>
                <a:gd name="T55" fmla="*/ 152 h 166"/>
                <a:gd name="T56" fmla="*/ 82 w 192"/>
                <a:gd name="T57" fmla="*/ 156 h 166"/>
                <a:gd name="T58" fmla="*/ 82 w 192"/>
                <a:gd name="T59" fmla="*/ 162 h 166"/>
                <a:gd name="T60" fmla="*/ 86 w 192"/>
                <a:gd name="T61" fmla="*/ 164 h 166"/>
                <a:gd name="T62" fmla="*/ 94 w 192"/>
                <a:gd name="T63" fmla="*/ 164 h 166"/>
                <a:gd name="T64" fmla="*/ 104 w 192"/>
                <a:gd name="T65" fmla="*/ 166 h 166"/>
                <a:gd name="T66" fmla="*/ 112 w 192"/>
                <a:gd name="T67" fmla="*/ 162 h 166"/>
                <a:gd name="T68" fmla="*/ 114 w 192"/>
                <a:gd name="T69" fmla="*/ 60 h 166"/>
                <a:gd name="T70" fmla="*/ 128 w 192"/>
                <a:gd name="T71" fmla="*/ 16 h 166"/>
                <a:gd name="T72" fmla="*/ 144 w 192"/>
                <a:gd name="T73" fmla="*/ 16 h 166"/>
                <a:gd name="T74" fmla="*/ 164 w 192"/>
                <a:gd name="T75" fmla="*/ 16 h 166"/>
                <a:gd name="T76" fmla="*/ 168 w 192"/>
                <a:gd name="T77" fmla="*/ 18 h 166"/>
                <a:gd name="T78" fmla="*/ 170 w 192"/>
                <a:gd name="T79" fmla="*/ 22 h 166"/>
                <a:gd name="T80" fmla="*/ 172 w 192"/>
                <a:gd name="T81" fmla="*/ 20 h 166"/>
                <a:gd name="T82" fmla="*/ 182 w 192"/>
                <a:gd name="T83" fmla="*/ 16 h 166"/>
                <a:gd name="T84" fmla="*/ 190 w 192"/>
                <a:gd name="T85" fmla="*/ 12 h 166"/>
                <a:gd name="T86" fmla="*/ 188 w 192"/>
                <a:gd name="T87" fmla="*/ 12 h 166"/>
                <a:gd name="T88" fmla="*/ 166 w 192"/>
                <a:gd name="T89" fmla="*/ 8 h 166"/>
                <a:gd name="T90" fmla="*/ 132 w 192"/>
                <a:gd name="T91" fmla="*/ 10 h 1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2"/>
                <a:gd name="T139" fmla="*/ 0 h 166"/>
                <a:gd name="T140" fmla="*/ 192 w 192"/>
                <a:gd name="T141" fmla="*/ 166 h 1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2" h="166">
                  <a:moveTo>
                    <a:pt x="132" y="10"/>
                  </a:moveTo>
                  <a:lnTo>
                    <a:pt x="130" y="10"/>
                  </a:lnTo>
                  <a:lnTo>
                    <a:pt x="128" y="10"/>
                  </a:lnTo>
                  <a:lnTo>
                    <a:pt x="122" y="10"/>
                  </a:lnTo>
                  <a:lnTo>
                    <a:pt x="118" y="12"/>
                  </a:lnTo>
                  <a:lnTo>
                    <a:pt x="112" y="12"/>
                  </a:lnTo>
                  <a:lnTo>
                    <a:pt x="106" y="14"/>
                  </a:lnTo>
                  <a:lnTo>
                    <a:pt x="104" y="14"/>
                  </a:lnTo>
                  <a:lnTo>
                    <a:pt x="102" y="14"/>
                  </a:lnTo>
                  <a:lnTo>
                    <a:pt x="98" y="14"/>
                  </a:lnTo>
                  <a:lnTo>
                    <a:pt x="94" y="14"/>
                  </a:lnTo>
                  <a:lnTo>
                    <a:pt x="88" y="12"/>
                  </a:lnTo>
                  <a:lnTo>
                    <a:pt x="84" y="12"/>
                  </a:lnTo>
                  <a:lnTo>
                    <a:pt x="80" y="10"/>
                  </a:lnTo>
                  <a:lnTo>
                    <a:pt x="76" y="8"/>
                  </a:lnTo>
                  <a:lnTo>
                    <a:pt x="34" y="8"/>
                  </a:lnTo>
                  <a:lnTo>
                    <a:pt x="32" y="8"/>
                  </a:lnTo>
                  <a:lnTo>
                    <a:pt x="30" y="8"/>
                  </a:lnTo>
                  <a:lnTo>
                    <a:pt x="26" y="8"/>
                  </a:lnTo>
                  <a:lnTo>
                    <a:pt x="24" y="6"/>
                  </a:lnTo>
                  <a:lnTo>
                    <a:pt x="20" y="2"/>
                  </a:lnTo>
                  <a:lnTo>
                    <a:pt x="18" y="0"/>
                  </a:lnTo>
                  <a:lnTo>
                    <a:pt x="14" y="0"/>
                  </a:lnTo>
                  <a:lnTo>
                    <a:pt x="8" y="0"/>
                  </a:lnTo>
                  <a:lnTo>
                    <a:pt x="2" y="2"/>
                  </a:lnTo>
                  <a:lnTo>
                    <a:pt x="0" y="10"/>
                  </a:lnTo>
                  <a:lnTo>
                    <a:pt x="2" y="12"/>
                  </a:lnTo>
                  <a:lnTo>
                    <a:pt x="6" y="20"/>
                  </a:lnTo>
                  <a:lnTo>
                    <a:pt x="12" y="32"/>
                  </a:lnTo>
                  <a:lnTo>
                    <a:pt x="16" y="42"/>
                  </a:lnTo>
                  <a:lnTo>
                    <a:pt x="18" y="54"/>
                  </a:lnTo>
                  <a:lnTo>
                    <a:pt x="20" y="58"/>
                  </a:lnTo>
                  <a:lnTo>
                    <a:pt x="24" y="72"/>
                  </a:lnTo>
                  <a:lnTo>
                    <a:pt x="28" y="90"/>
                  </a:lnTo>
                  <a:lnTo>
                    <a:pt x="34" y="110"/>
                  </a:lnTo>
                  <a:lnTo>
                    <a:pt x="42" y="126"/>
                  </a:lnTo>
                  <a:lnTo>
                    <a:pt x="46" y="136"/>
                  </a:lnTo>
                  <a:lnTo>
                    <a:pt x="48" y="136"/>
                  </a:lnTo>
                  <a:lnTo>
                    <a:pt x="48" y="140"/>
                  </a:lnTo>
                  <a:lnTo>
                    <a:pt x="50" y="144"/>
                  </a:lnTo>
                  <a:lnTo>
                    <a:pt x="52" y="148"/>
                  </a:lnTo>
                  <a:lnTo>
                    <a:pt x="56" y="152"/>
                  </a:lnTo>
                  <a:lnTo>
                    <a:pt x="58" y="158"/>
                  </a:lnTo>
                  <a:lnTo>
                    <a:pt x="60" y="162"/>
                  </a:lnTo>
                  <a:lnTo>
                    <a:pt x="60" y="164"/>
                  </a:lnTo>
                  <a:lnTo>
                    <a:pt x="72" y="160"/>
                  </a:lnTo>
                  <a:lnTo>
                    <a:pt x="74" y="158"/>
                  </a:lnTo>
                  <a:lnTo>
                    <a:pt x="74" y="156"/>
                  </a:lnTo>
                  <a:lnTo>
                    <a:pt x="76" y="154"/>
                  </a:lnTo>
                  <a:lnTo>
                    <a:pt x="76" y="152"/>
                  </a:lnTo>
                  <a:lnTo>
                    <a:pt x="78" y="150"/>
                  </a:lnTo>
                  <a:lnTo>
                    <a:pt x="80" y="152"/>
                  </a:lnTo>
                  <a:lnTo>
                    <a:pt x="82" y="152"/>
                  </a:lnTo>
                  <a:lnTo>
                    <a:pt x="82" y="154"/>
                  </a:lnTo>
                  <a:lnTo>
                    <a:pt x="82" y="156"/>
                  </a:lnTo>
                  <a:lnTo>
                    <a:pt x="82" y="160"/>
                  </a:lnTo>
                  <a:lnTo>
                    <a:pt x="82" y="162"/>
                  </a:lnTo>
                  <a:lnTo>
                    <a:pt x="84" y="164"/>
                  </a:lnTo>
                  <a:lnTo>
                    <a:pt x="86" y="164"/>
                  </a:lnTo>
                  <a:lnTo>
                    <a:pt x="88" y="164"/>
                  </a:lnTo>
                  <a:lnTo>
                    <a:pt x="94" y="164"/>
                  </a:lnTo>
                  <a:lnTo>
                    <a:pt x="98" y="166"/>
                  </a:lnTo>
                  <a:lnTo>
                    <a:pt x="104" y="166"/>
                  </a:lnTo>
                  <a:lnTo>
                    <a:pt x="108" y="164"/>
                  </a:lnTo>
                  <a:lnTo>
                    <a:pt x="112" y="162"/>
                  </a:lnTo>
                  <a:lnTo>
                    <a:pt x="114" y="160"/>
                  </a:lnTo>
                  <a:lnTo>
                    <a:pt x="114" y="60"/>
                  </a:lnTo>
                  <a:lnTo>
                    <a:pt x="128" y="60"/>
                  </a:lnTo>
                  <a:lnTo>
                    <a:pt x="128" y="16"/>
                  </a:lnTo>
                  <a:lnTo>
                    <a:pt x="132" y="16"/>
                  </a:lnTo>
                  <a:lnTo>
                    <a:pt x="144" y="16"/>
                  </a:lnTo>
                  <a:lnTo>
                    <a:pt x="156" y="14"/>
                  </a:lnTo>
                  <a:lnTo>
                    <a:pt x="164" y="16"/>
                  </a:lnTo>
                  <a:lnTo>
                    <a:pt x="168" y="18"/>
                  </a:lnTo>
                  <a:lnTo>
                    <a:pt x="168" y="20"/>
                  </a:lnTo>
                  <a:lnTo>
                    <a:pt x="170" y="22"/>
                  </a:lnTo>
                  <a:lnTo>
                    <a:pt x="172" y="20"/>
                  </a:lnTo>
                  <a:lnTo>
                    <a:pt x="176" y="18"/>
                  </a:lnTo>
                  <a:lnTo>
                    <a:pt x="182" y="16"/>
                  </a:lnTo>
                  <a:lnTo>
                    <a:pt x="186" y="14"/>
                  </a:lnTo>
                  <a:lnTo>
                    <a:pt x="190" y="12"/>
                  </a:lnTo>
                  <a:lnTo>
                    <a:pt x="192" y="12"/>
                  </a:lnTo>
                  <a:lnTo>
                    <a:pt x="188" y="12"/>
                  </a:lnTo>
                  <a:lnTo>
                    <a:pt x="178" y="10"/>
                  </a:lnTo>
                  <a:lnTo>
                    <a:pt x="166" y="8"/>
                  </a:lnTo>
                  <a:lnTo>
                    <a:pt x="156" y="8"/>
                  </a:lnTo>
                  <a:lnTo>
                    <a:pt x="132" y="10"/>
                  </a:lnTo>
                </a:path>
              </a:pathLst>
            </a:custGeom>
            <a:grpFill/>
            <a:ln w="6350">
              <a:noFill/>
              <a:round/>
              <a:headEnd/>
              <a:tailEnd/>
            </a:ln>
          </p:spPr>
          <p:txBody>
            <a:bodyPr/>
            <a:lstStyle/>
            <a:p>
              <a:pPr>
                <a:defRPr/>
              </a:pPr>
              <a:endParaRPr lang="zh-TW" altLang="en-US"/>
            </a:p>
          </p:txBody>
        </p:sp>
        <p:sp>
          <p:nvSpPr>
            <p:cNvPr id="291" name="Freeform 103"/>
            <p:cNvSpPr>
              <a:spLocks/>
            </p:cNvSpPr>
            <p:nvPr/>
          </p:nvSpPr>
          <p:spPr bwMode="gray">
            <a:xfrm>
              <a:off x="1154" y="3090"/>
              <a:ext cx="120" cy="138"/>
            </a:xfrm>
            <a:custGeom>
              <a:avLst/>
              <a:gdLst>
                <a:gd name="T0" fmla="*/ 98 w 120"/>
                <a:gd name="T1" fmla="*/ 48 h 138"/>
                <a:gd name="T2" fmla="*/ 98 w 120"/>
                <a:gd name="T3" fmla="*/ 44 h 138"/>
                <a:gd name="T4" fmla="*/ 96 w 120"/>
                <a:gd name="T5" fmla="*/ 38 h 138"/>
                <a:gd name="T6" fmla="*/ 90 w 120"/>
                <a:gd name="T7" fmla="*/ 32 h 138"/>
                <a:gd name="T8" fmla="*/ 88 w 120"/>
                <a:gd name="T9" fmla="*/ 28 h 138"/>
                <a:gd name="T10" fmla="*/ 84 w 120"/>
                <a:gd name="T11" fmla="*/ 22 h 138"/>
                <a:gd name="T12" fmla="*/ 80 w 120"/>
                <a:gd name="T13" fmla="*/ 10 h 138"/>
                <a:gd name="T14" fmla="*/ 78 w 120"/>
                <a:gd name="T15" fmla="*/ 0 h 138"/>
                <a:gd name="T16" fmla="*/ 76 w 120"/>
                <a:gd name="T17" fmla="*/ 0 h 138"/>
                <a:gd name="T18" fmla="*/ 68 w 120"/>
                <a:gd name="T19" fmla="*/ 2 h 138"/>
                <a:gd name="T20" fmla="*/ 60 w 120"/>
                <a:gd name="T21" fmla="*/ 6 h 138"/>
                <a:gd name="T22" fmla="*/ 56 w 120"/>
                <a:gd name="T23" fmla="*/ 10 h 138"/>
                <a:gd name="T24" fmla="*/ 46 w 120"/>
                <a:gd name="T25" fmla="*/ 2 h 138"/>
                <a:gd name="T26" fmla="*/ 26 w 120"/>
                <a:gd name="T27" fmla="*/ 2 h 138"/>
                <a:gd name="T28" fmla="*/ 14 w 120"/>
                <a:gd name="T29" fmla="*/ 4 h 138"/>
                <a:gd name="T30" fmla="*/ 0 w 120"/>
                <a:gd name="T31" fmla="*/ 48 h 138"/>
                <a:gd name="T32" fmla="*/ 2 w 120"/>
                <a:gd name="T33" fmla="*/ 102 h 138"/>
                <a:gd name="T34" fmla="*/ 6 w 120"/>
                <a:gd name="T35" fmla="*/ 104 h 138"/>
                <a:gd name="T36" fmla="*/ 12 w 120"/>
                <a:gd name="T37" fmla="*/ 112 h 138"/>
                <a:gd name="T38" fmla="*/ 12 w 120"/>
                <a:gd name="T39" fmla="*/ 126 h 138"/>
                <a:gd name="T40" fmla="*/ 10 w 120"/>
                <a:gd name="T41" fmla="*/ 128 h 138"/>
                <a:gd name="T42" fmla="*/ 8 w 120"/>
                <a:gd name="T43" fmla="*/ 134 h 138"/>
                <a:gd name="T44" fmla="*/ 12 w 120"/>
                <a:gd name="T45" fmla="*/ 138 h 138"/>
                <a:gd name="T46" fmla="*/ 20 w 120"/>
                <a:gd name="T47" fmla="*/ 136 h 138"/>
                <a:gd name="T48" fmla="*/ 32 w 120"/>
                <a:gd name="T49" fmla="*/ 130 h 138"/>
                <a:gd name="T50" fmla="*/ 40 w 120"/>
                <a:gd name="T51" fmla="*/ 124 h 138"/>
                <a:gd name="T52" fmla="*/ 42 w 120"/>
                <a:gd name="T53" fmla="*/ 118 h 138"/>
                <a:gd name="T54" fmla="*/ 44 w 120"/>
                <a:gd name="T55" fmla="*/ 112 h 138"/>
                <a:gd name="T56" fmla="*/ 46 w 120"/>
                <a:gd name="T57" fmla="*/ 110 h 138"/>
                <a:gd name="T58" fmla="*/ 52 w 120"/>
                <a:gd name="T59" fmla="*/ 108 h 138"/>
                <a:gd name="T60" fmla="*/ 60 w 120"/>
                <a:gd name="T61" fmla="*/ 110 h 138"/>
                <a:gd name="T62" fmla="*/ 64 w 120"/>
                <a:gd name="T63" fmla="*/ 114 h 138"/>
                <a:gd name="T64" fmla="*/ 70 w 120"/>
                <a:gd name="T65" fmla="*/ 116 h 138"/>
                <a:gd name="T66" fmla="*/ 74 w 120"/>
                <a:gd name="T67" fmla="*/ 114 h 138"/>
                <a:gd name="T68" fmla="*/ 76 w 120"/>
                <a:gd name="T69" fmla="*/ 106 h 138"/>
                <a:gd name="T70" fmla="*/ 82 w 120"/>
                <a:gd name="T71" fmla="*/ 98 h 138"/>
                <a:gd name="T72" fmla="*/ 90 w 120"/>
                <a:gd name="T73" fmla="*/ 90 h 138"/>
                <a:gd name="T74" fmla="*/ 94 w 120"/>
                <a:gd name="T75" fmla="*/ 88 h 138"/>
                <a:gd name="T76" fmla="*/ 104 w 120"/>
                <a:gd name="T77" fmla="*/ 84 h 138"/>
                <a:gd name="T78" fmla="*/ 108 w 120"/>
                <a:gd name="T79" fmla="*/ 80 h 138"/>
                <a:gd name="T80" fmla="*/ 112 w 120"/>
                <a:gd name="T81" fmla="*/ 78 h 138"/>
                <a:gd name="T82" fmla="*/ 118 w 120"/>
                <a:gd name="T83" fmla="*/ 72 h 138"/>
                <a:gd name="T84" fmla="*/ 120 w 120"/>
                <a:gd name="T85" fmla="*/ 68 h 138"/>
                <a:gd name="T86" fmla="*/ 116 w 120"/>
                <a:gd name="T87" fmla="*/ 62 h 138"/>
                <a:gd name="T88" fmla="*/ 112 w 120"/>
                <a:gd name="T89" fmla="*/ 60 h 138"/>
                <a:gd name="T90" fmla="*/ 110 w 120"/>
                <a:gd name="T91" fmla="*/ 60 h 138"/>
                <a:gd name="T92" fmla="*/ 106 w 120"/>
                <a:gd name="T93" fmla="*/ 56 h 138"/>
                <a:gd name="T94" fmla="*/ 102 w 120"/>
                <a:gd name="T95" fmla="*/ 48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138"/>
                <a:gd name="T146" fmla="*/ 120 w 120"/>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138">
                  <a:moveTo>
                    <a:pt x="102" y="48"/>
                  </a:moveTo>
                  <a:lnTo>
                    <a:pt x="98" y="48"/>
                  </a:lnTo>
                  <a:lnTo>
                    <a:pt x="100" y="46"/>
                  </a:lnTo>
                  <a:lnTo>
                    <a:pt x="98" y="44"/>
                  </a:lnTo>
                  <a:lnTo>
                    <a:pt x="98" y="40"/>
                  </a:lnTo>
                  <a:lnTo>
                    <a:pt x="96" y="38"/>
                  </a:lnTo>
                  <a:lnTo>
                    <a:pt x="92" y="34"/>
                  </a:lnTo>
                  <a:lnTo>
                    <a:pt x="90" y="32"/>
                  </a:lnTo>
                  <a:lnTo>
                    <a:pt x="90" y="30"/>
                  </a:lnTo>
                  <a:lnTo>
                    <a:pt x="88" y="28"/>
                  </a:lnTo>
                  <a:lnTo>
                    <a:pt x="86" y="26"/>
                  </a:lnTo>
                  <a:lnTo>
                    <a:pt x="84" y="22"/>
                  </a:lnTo>
                  <a:lnTo>
                    <a:pt x="82" y="16"/>
                  </a:lnTo>
                  <a:lnTo>
                    <a:pt x="80" y="10"/>
                  </a:lnTo>
                  <a:lnTo>
                    <a:pt x="80" y="4"/>
                  </a:lnTo>
                  <a:lnTo>
                    <a:pt x="78" y="0"/>
                  </a:lnTo>
                  <a:lnTo>
                    <a:pt x="76" y="0"/>
                  </a:lnTo>
                  <a:lnTo>
                    <a:pt x="72" y="0"/>
                  </a:lnTo>
                  <a:lnTo>
                    <a:pt x="68" y="2"/>
                  </a:lnTo>
                  <a:lnTo>
                    <a:pt x="64" y="4"/>
                  </a:lnTo>
                  <a:lnTo>
                    <a:pt x="60" y="6"/>
                  </a:lnTo>
                  <a:lnTo>
                    <a:pt x="56" y="8"/>
                  </a:lnTo>
                  <a:lnTo>
                    <a:pt x="56" y="10"/>
                  </a:lnTo>
                  <a:lnTo>
                    <a:pt x="52" y="4"/>
                  </a:lnTo>
                  <a:lnTo>
                    <a:pt x="46" y="2"/>
                  </a:lnTo>
                  <a:lnTo>
                    <a:pt x="36" y="0"/>
                  </a:lnTo>
                  <a:lnTo>
                    <a:pt x="26" y="2"/>
                  </a:lnTo>
                  <a:lnTo>
                    <a:pt x="18" y="2"/>
                  </a:lnTo>
                  <a:lnTo>
                    <a:pt x="14" y="4"/>
                  </a:lnTo>
                  <a:lnTo>
                    <a:pt x="14" y="46"/>
                  </a:lnTo>
                  <a:lnTo>
                    <a:pt x="0" y="48"/>
                  </a:lnTo>
                  <a:lnTo>
                    <a:pt x="0" y="100"/>
                  </a:lnTo>
                  <a:lnTo>
                    <a:pt x="2" y="102"/>
                  </a:lnTo>
                  <a:lnTo>
                    <a:pt x="4" y="102"/>
                  </a:lnTo>
                  <a:lnTo>
                    <a:pt x="6" y="104"/>
                  </a:lnTo>
                  <a:lnTo>
                    <a:pt x="10" y="108"/>
                  </a:lnTo>
                  <a:lnTo>
                    <a:pt x="12" y="112"/>
                  </a:lnTo>
                  <a:lnTo>
                    <a:pt x="14" y="118"/>
                  </a:lnTo>
                  <a:lnTo>
                    <a:pt x="12" y="126"/>
                  </a:lnTo>
                  <a:lnTo>
                    <a:pt x="10" y="128"/>
                  </a:lnTo>
                  <a:lnTo>
                    <a:pt x="8" y="130"/>
                  </a:lnTo>
                  <a:lnTo>
                    <a:pt x="8" y="134"/>
                  </a:lnTo>
                  <a:lnTo>
                    <a:pt x="10" y="136"/>
                  </a:lnTo>
                  <a:lnTo>
                    <a:pt x="12" y="138"/>
                  </a:lnTo>
                  <a:lnTo>
                    <a:pt x="16" y="138"/>
                  </a:lnTo>
                  <a:lnTo>
                    <a:pt x="20" y="136"/>
                  </a:lnTo>
                  <a:lnTo>
                    <a:pt x="26" y="134"/>
                  </a:lnTo>
                  <a:lnTo>
                    <a:pt x="32" y="130"/>
                  </a:lnTo>
                  <a:lnTo>
                    <a:pt x="38" y="124"/>
                  </a:lnTo>
                  <a:lnTo>
                    <a:pt x="40" y="124"/>
                  </a:lnTo>
                  <a:lnTo>
                    <a:pt x="40" y="122"/>
                  </a:lnTo>
                  <a:lnTo>
                    <a:pt x="42" y="118"/>
                  </a:lnTo>
                  <a:lnTo>
                    <a:pt x="44" y="116"/>
                  </a:lnTo>
                  <a:lnTo>
                    <a:pt x="44" y="112"/>
                  </a:lnTo>
                  <a:lnTo>
                    <a:pt x="46" y="110"/>
                  </a:lnTo>
                  <a:lnTo>
                    <a:pt x="50" y="110"/>
                  </a:lnTo>
                  <a:lnTo>
                    <a:pt x="52" y="108"/>
                  </a:lnTo>
                  <a:lnTo>
                    <a:pt x="56" y="108"/>
                  </a:lnTo>
                  <a:lnTo>
                    <a:pt x="60" y="110"/>
                  </a:lnTo>
                  <a:lnTo>
                    <a:pt x="64" y="114"/>
                  </a:lnTo>
                  <a:lnTo>
                    <a:pt x="68" y="116"/>
                  </a:lnTo>
                  <a:lnTo>
                    <a:pt x="70" y="116"/>
                  </a:lnTo>
                  <a:lnTo>
                    <a:pt x="74" y="116"/>
                  </a:lnTo>
                  <a:lnTo>
                    <a:pt x="74" y="114"/>
                  </a:lnTo>
                  <a:lnTo>
                    <a:pt x="74" y="112"/>
                  </a:lnTo>
                  <a:lnTo>
                    <a:pt x="76" y="106"/>
                  </a:lnTo>
                  <a:lnTo>
                    <a:pt x="80" y="102"/>
                  </a:lnTo>
                  <a:lnTo>
                    <a:pt x="82" y="98"/>
                  </a:lnTo>
                  <a:lnTo>
                    <a:pt x="86" y="94"/>
                  </a:lnTo>
                  <a:lnTo>
                    <a:pt x="90" y="90"/>
                  </a:lnTo>
                  <a:lnTo>
                    <a:pt x="94" y="88"/>
                  </a:lnTo>
                  <a:lnTo>
                    <a:pt x="98" y="86"/>
                  </a:lnTo>
                  <a:lnTo>
                    <a:pt x="104" y="84"/>
                  </a:lnTo>
                  <a:lnTo>
                    <a:pt x="106" y="82"/>
                  </a:lnTo>
                  <a:lnTo>
                    <a:pt x="108" y="80"/>
                  </a:lnTo>
                  <a:lnTo>
                    <a:pt x="110" y="78"/>
                  </a:lnTo>
                  <a:lnTo>
                    <a:pt x="112" y="78"/>
                  </a:lnTo>
                  <a:lnTo>
                    <a:pt x="116" y="76"/>
                  </a:lnTo>
                  <a:lnTo>
                    <a:pt x="118" y="72"/>
                  </a:lnTo>
                  <a:lnTo>
                    <a:pt x="120" y="70"/>
                  </a:lnTo>
                  <a:lnTo>
                    <a:pt x="120" y="68"/>
                  </a:lnTo>
                  <a:lnTo>
                    <a:pt x="120" y="66"/>
                  </a:lnTo>
                  <a:lnTo>
                    <a:pt x="116" y="62"/>
                  </a:lnTo>
                  <a:lnTo>
                    <a:pt x="112" y="60"/>
                  </a:lnTo>
                  <a:lnTo>
                    <a:pt x="110" y="60"/>
                  </a:lnTo>
                  <a:lnTo>
                    <a:pt x="108" y="58"/>
                  </a:lnTo>
                  <a:lnTo>
                    <a:pt x="106" y="56"/>
                  </a:lnTo>
                  <a:lnTo>
                    <a:pt x="104" y="54"/>
                  </a:lnTo>
                  <a:lnTo>
                    <a:pt x="102" y="48"/>
                  </a:lnTo>
                </a:path>
              </a:pathLst>
            </a:custGeom>
            <a:grpFill/>
            <a:ln w="6350">
              <a:noFill/>
              <a:round/>
              <a:headEnd/>
              <a:tailEnd/>
            </a:ln>
          </p:spPr>
          <p:txBody>
            <a:bodyPr/>
            <a:lstStyle/>
            <a:p>
              <a:pPr>
                <a:defRPr/>
              </a:pPr>
              <a:endParaRPr lang="zh-TW" altLang="en-US"/>
            </a:p>
          </p:txBody>
        </p:sp>
        <p:sp>
          <p:nvSpPr>
            <p:cNvPr id="292" name="Freeform 104"/>
            <p:cNvSpPr>
              <a:spLocks/>
            </p:cNvSpPr>
            <p:nvPr/>
          </p:nvSpPr>
          <p:spPr bwMode="gray">
            <a:xfrm>
              <a:off x="1432" y="2694"/>
              <a:ext cx="116" cy="164"/>
            </a:xfrm>
            <a:custGeom>
              <a:avLst/>
              <a:gdLst>
                <a:gd name="T0" fmla="*/ 4 w 116"/>
                <a:gd name="T1" fmla="*/ 164 h 164"/>
                <a:gd name="T2" fmla="*/ 28 w 116"/>
                <a:gd name="T3" fmla="*/ 148 h 164"/>
                <a:gd name="T4" fmla="*/ 32 w 116"/>
                <a:gd name="T5" fmla="*/ 144 h 164"/>
                <a:gd name="T6" fmla="*/ 38 w 116"/>
                <a:gd name="T7" fmla="*/ 136 h 164"/>
                <a:gd name="T8" fmla="*/ 50 w 116"/>
                <a:gd name="T9" fmla="*/ 126 h 164"/>
                <a:gd name="T10" fmla="*/ 62 w 116"/>
                <a:gd name="T11" fmla="*/ 112 h 164"/>
                <a:gd name="T12" fmla="*/ 72 w 116"/>
                <a:gd name="T13" fmla="*/ 98 h 164"/>
                <a:gd name="T14" fmla="*/ 82 w 116"/>
                <a:gd name="T15" fmla="*/ 84 h 164"/>
                <a:gd name="T16" fmla="*/ 92 w 116"/>
                <a:gd name="T17" fmla="*/ 66 h 164"/>
                <a:gd name="T18" fmla="*/ 100 w 116"/>
                <a:gd name="T19" fmla="*/ 50 h 164"/>
                <a:gd name="T20" fmla="*/ 106 w 116"/>
                <a:gd name="T21" fmla="*/ 36 h 164"/>
                <a:gd name="T22" fmla="*/ 108 w 116"/>
                <a:gd name="T23" fmla="*/ 32 h 164"/>
                <a:gd name="T24" fmla="*/ 116 w 116"/>
                <a:gd name="T25" fmla="*/ 18 h 164"/>
                <a:gd name="T26" fmla="*/ 116 w 116"/>
                <a:gd name="T27" fmla="*/ 0 h 164"/>
                <a:gd name="T28" fmla="*/ 108 w 116"/>
                <a:gd name="T29" fmla="*/ 0 h 164"/>
                <a:gd name="T30" fmla="*/ 108 w 116"/>
                <a:gd name="T31" fmla="*/ 0 h 164"/>
                <a:gd name="T32" fmla="*/ 106 w 116"/>
                <a:gd name="T33" fmla="*/ 2 h 164"/>
                <a:gd name="T34" fmla="*/ 102 w 116"/>
                <a:gd name="T35" fmla="*/ 2 h 164"/>
                <a:gd name="T36" fmla="*/ 98 w 116"/>
                <a:gd name="T37" fmla="*/ 4 h 164"/>
                <a:gd name="T38" fmla="*/ 92 w 116"/>
                <a:gd name="T39" fmla="*/ 4 h 164"/>
                <a:gd name="T40" fmla="*/ 80 w 116"/>
                <a:gd name="T41" fmla="*/ 6 h 164"/>
                <a:gd name="T42" fmla="*/ 66 w 116"/>
                <a:gd name="T43" fmla="*/ 8 h 164"/>
                <a:gd name="T44" fmla="*/ 54 w 116"/>
                <a:gd name="T45" fmla="*/ 10 h 164"/>
                <a:gd name="T46" fmla="*/ 50 w 116"/>
                <a:gd name="T47" fmla="*/ 10 h 164"/>
                <a:gd name="T48" fmla="*/ 28 w 116"/>
                <a:gd name="T49" fmla="*/ 14 h 164"/>
                <a:gd name="T50" fmla="*/ 28 w 116"/>
                <a:gd name="T51" fmla="*/ 14 h 164"/>
                <a:gd name="T52" fmla="*/ 26 w 116"/>
                <a:gd name="T53" fmla="*/ 12 h 164"/>
                <a:gd name="T54" fmla="*/ 24 w 116"/>
                <a:gd name="T55" fmla="*/ 12 h 164"/>
                <a:gd name="T56" fmla="*/ 20 w 116"/>
                <a:gd name="T57" fmla="*/ 10 h 164"/>
                <a:gd name="T58" fmla="*/ 14 w 116"/>
                <a:gd name="T59" fmla="*/ 20 h 164"/>
                <a:gd name="T60" fmla="*/ 16 w 116"/>
                <a:gd name="T61" fmla="*/ 22 h 164"/>
                <a:gd name="T62" fmla="*/ 14 w 116"/>
                <a:gd name="T63" fmla="*/ 28 h 164"/>
                <a:gd name="T64" fmla="*/ 24 w 116"/>
                <a:gd name="T65" fmla="*/ 34 h 164"/>
                <a:gd name="T66" fmla="*/ 56 w 116"/>
                <a:gd name="T67" fmla="*/ 52 h 164"/>
                <a:gd name="T68" fmla="*/ 70 w 116"/>
                <a:gd name="T69" fmla="*/ 54 h 164"/>
                <a:gd name="T70" fmla="*/ 40 w 116"/>
                <a:gd name="T71" fmla="*/ 96 h 164"/>
                <a:gd name="T72" fmla="*/ 24 w 116"/>
                <a:gd name="T73" fmla="*/ 102 h 164"/>
                <a:gd name="T74" fmla="*/ 22 w 116"/>
                <a:gd name="T75" fmla="*/ 108 h 164"/>
                <a:gd name="T76" fmla="*/ 6 w 116"/>
                <a:gd name="T77" fmla="*/ 108 h 164"/>
                <a:gd name="T78" fmla="*/ 0 w 116"/>
                <a:gd name="T79" fmla="*/ 122 h 164"/>
                <a:gd name="T80" fmla="*/ 0 w 116"/>
                <a:gd name="T81" fmla="*/ 156 h 164"/>
                <a:gd name="T82" fmla="*/ 4 w 116"/>
                <a:gd name="T83" fmla="*/ 164 h 1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6"/>
                <a:gd name="T127" fmla="*/ 0 h 164"/>
                <a:gd name="T128" fmla="*/ 116 w 116"/>
                <a:gd name="T129" fmla="*/ 164 h 1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6" h="164">
                  <a:moveTo>
                    <a:pt x="4" y="164"/>
                  </a:moveTo>
                  <a:lnTo>
                    <a:pt x="28" y="148"/>
                  </a:lnTo>
                  <a:lnTo>
                    <a:pt x="32" y="144"/>
                  </a:lnTo>
                  <a:lnTo>
                    <a:pt x="38" y="136"/>
                  </a:lnTo>
                  <a:lnTo>
                    <a:pt x="50" y="126"/>
                  </a:lnTo>
                  <a:lnTo>
                    <a:pt x="62" y="112"/>
                  </a:lnTo>
                  <a:lnTo>
                    <a:pt x="72" y="98"/>
                  </a:lnTo>
                  <a:lnTo>
                    <a:pt x="82" y="84"/>
                  </a:lnTo>
                  <a:lnTo>
                    <a:pt x="92" y="66"/>
                  </a:lnTo>
                  <a:lnTo>
                    <a:pt x="100" y="50"/>
                  </a:lnTo>
                  <a:lnTo>
                    <a:pt x="106" y="36"/>
                  </a:lnTo>
                  <a:lnTo>
                    <a:pt x="108" y="32"/>
                  </a:lnTo>
                  <a:lnTo>
                    <a:pt x="116" y="18"/>
                  </a:lnTo>
                  <a:lnTo>
                    <a:pt x="116" y="0"/>
                  </a:lnTo>
                  <a:lnTo>
                    <a:pt x="108" y="0"/>
                  </a:lnTo>
                  <a:lnTo>
                    <a:pt x="106" y="2"/>
                  </a:lnTo>
                  <a:lnTo>
                    <a:pt x="102" y="2"/>
                  </a:lnTo>
                  <a:lnTo>
                    <a:pt x="98" y="4"/>
                  </a:lnTo>
                  <a:lnTo>
                    <a:pt x="92" y="4"/>
                  </a:lnTo>
                  <a:lnTo>
                    <a:pt x="80" y="6"/>
                  </a:lnTo>
                  <a:lnTo>
                    <a:pt x="66" y="8"/>
                  </a:lnTo>
                  <a:lnTo>
                    <a:pt x="54" y="10"/>
                  </a:lnTo>
                  <a:lnTo>
                    <a:pt x="50" y="10"/>
                  </a:lnTo>
                  <a:lnTo>
                    <a:pt x="28" y="14"/>
                  </a:lnTo>
                  <a:lnTo>
                    <a:pt x="26" y="12"/>
                  </a:lnTo>
                  <a:lnTo>
                    <a:pt x="24" y="12"/>
                  </a:lnTo>
                  <a:lnTo>
                    <a:pt x="20" y="10"/>
                  </a:lnTo>
                  <a:lnTo>
                    <a:pt x="14" y="20"/>
                  </a:lnTo>
                  <a:lnTo>
                    <a:pt x="16" y="22"/>
                  </a:lnTo>
                  <a:lnTo>
                    <a:pt x="14" y="28"/>
                  </a:lnTo>
                  <a:lnTo>
                    <a:pt x="24" y="34"/>
                  </a:lnTo>
                  <a:lnTo>
                    <a:pt x="56" y="52"/>
                  </a:lnTo>
                  <a:lnTo>
                    <a:pt x="70" y="54"/>
                  </a:lnTo>
                  <a:lnTo>
                    <a:pt x="40" y="96"/>
                  </a:lnTo>
                  <a:lnTo>
                    <a:pt x="24" y="102"/>
                  </a:lnTo>
                  <a:lnTo>
                    <a:pt x="22" y="108"/>
                  </a:lnTo>
                  <a:lnTo>
                    <a:pt x="6" y="108"/>
                  </a:lnTo>
                  <a:lnTo>
                    <a:pt x="0" y="122"/>
                  </a:lnTo>
                  <a:lnTo>
                    <a:pt x="0" y="156"/>
                  </a:lnTo>
                  <a:lnTo>
                    <a:pt x="4" y="164"/>
                  </a:lnTo>
                </a:path>
              </a:pathLst>
            </a:custGeom>
            <a:grpFill/>
            <a:ln w="6350">
              <a:noFill/>
              <a:round/>
              <a:headEnd/>
              <a:tailEnd/>
            </a:ln>
          </p:spPr>
          <p:txBody>
            <a:bodyPr/>
            <a:lstStyle/>
            <a:p>
              <a:pPr>
                <a:defRPr/>
              </a:pPr>
              <a:endParaRPr lang="zh-TW" altLang="en-US"/>
            </a:p>
          </p:txBody>
        </p:sp>
        <p:sp>
          <p:nvSpPr>
            <p:cNvPr id="293" name="Freeform 105"/>
            <p:cNvSpPr>
              <a:spLocks/>
            </p:cNvSpPr>
            <p:nvPr/>
          </p:nvSpPr>
          <p:spPr bwMode="gray">
            <a:xfrm>
              <a:off x="1332" y="2790"/>
              <a:ext cx="106" cy="124"/>
            </a:xfrm>
            <a:custGeom>
              <a:avLst/>
              <a:gdLst>
                <a:gd name="T0" fmla="*/ 66 w 106"/>
                <a:gd name="T1" fmla="*/ 116 h 124"/>
                <a:gd name="T2" fmla="*/ 82 w 106"/>
                <a:gd name="T3" fmla="*/ 100 h 124"/>
                <a:gd name="T4" fmla="*/ 102 w 106"/>
                <a:gd name="T5" fmla="*/ 68 h 124"/>
                <a:gd name="T6" fmla="*/ 104 w 106"/>
                <a:gd name="T7" fmla="*/ 68 h 124"/>
                <a:gd name="T8" fmla="*/ 100 w 106"/>
                <a:gd name="T9" fmla="*/ 60 h 124"/>
                <a:gd name="T10" fmla="*/ 100 w 106"/>
                <a:gd name="T11" fmla="*/ 26 h 124"/>
                <a:gd name="T12" fmla="*/ 106 w 106"/>
                <a:gd name="T13" fmla="*/ 12 h 124"/>
                <a:gd name="T14" fmla="*/ 104 w 106"/>
                <a:gd name="T15" fmla="*/ 6 h 124"/>
                <a:gd name="T16" fmla="*/ 84 w 106"/>
                <a:gd name="T17" fmla="*/ 10 h 124"/>
                <a:gd name="T18" fmla="*/ 76 w 106"/>
                <a:gd name="T19" fmla="*/ 18 h 124"/>
                <a:gd name="T20" fmla="*/ 58 w 106"/>
                <a:gd name="T21" fmla="*/ 16 h 124"/>
                <a:gd name="T22" fmla="*/ 40 w 106"/>
                <a:gd name="T23" fmla="*/ 0 h 124"/>
                <a:gd name="T24" fmla="*/ 26 w 106"/>
                <a:gd name="T25" fmla="*/ 0 h 124"/>
                <a:gd name="T26" fmla="*/ 26 w 106"/>
                <a:gd name="T27" fmla="*/ 0 h 124"/>
                <a:gd name="T28" fmla="*/ 26 w 106"/>
                <a:gd name="T29" fmla="*/ 0 h 124"/>
                <a:gd name="T30" fmla="*/ 24 w 106"/>
                <a:gd name="T31" fmla="*/ 2 h 124"/>
                <a:gd name="T32" fmla="*/ 22 w 106"/>
                <a:gd name="T33" fmla="*/ 4 h 124"/>
                <a:gd name="T34" fmla="*/ 16 w 106"/>
                <a:gd name="T35" fmla="*/ 4 h 124"/>
                <a:gd name="T36" fmla="*/ 8 w 106"/>
                <a:gd name="T37" fmla="*/ 6 h 124"/>
                <a:gd name="T38" fmla="*/ 10 w 106"/>
                <a:gd name="T39" fmla="*/ 12 h 124"/>
                <a:gd name="T40" fmla="*/ 14 w 106"/>
                <a:gd name="T41" fmla="*/ 40 h 124"/>
                <a:gd name="T42" fmla="*/ 0 w 106"/>
                <a:gd name="T43" fmla="*/ 56 h 124"/>
                <a:gd name="T44" fmla="*/ 0 w 106"/>
                <a:gd name="T45" fmla="*/ 56 h 124"/>
                <a:gd name="T46" fmla="*/ 2 w 106"/>
                <a:gd name="T47" fmla="*/ 58 h 124"/>
                <a:gd name="T48" fmla="*/ 4 w 106"/>
                <a:gd name="T49" fmla="*/ 62 h 124"/>
                <a:gd name="T50" fmla="*/ 4 w 106"/>
                <a:gd name="T51" fmla="*/ 66 h 124"/>
                <a:gd name="T52" fmla="*/ 6 w 106"/>
                <a:gd name="T53" fmla="*/ 70 h 124"/>
                <a:gd name="T54" fmla="*/ 4 w 106"/>
                <a:gd name="T55" fmla="*/ 74 h 124"/>
                <a:gd name="T56" fmla="*/ 2 w 106"/>
                <a:gd name="T57" fmla="*/ 78 h 124"/>
                <a:gd name="T58" fmla="*/ 46 w 106"/>
                <a:gd name="T59" fmla="*/ 110 h 124"/>
                <a:gd name="T60" fmla="*/ 46 w 106"/>
                <a:gd name="T61" fmla="*/ 110 h 124"/>
                <a:gd name="T62" fmla="*/ 48 w 106"/>
                <a:gd name="T63" fmla="*/ 112 h 124"/>
                <a:gd name="T64" fmla="*/ 48 w 106"/>
                <a:gd name="T65" fmla="*/ 114 h 124"/>
                <a:gd name="T66" fmla="*/ 50 w 106"/>
                <a:gd name="T67" fmla="*/ 116 h 124"/>
                <a:gd name="T68" fmla="*/ 62 w 106"/>
                <a:gd name="T69" fmla="*/ 124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124"/>
                <a:gd name="T107" fmla="*/ 106 w 106"/>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124">
                  <a:moveTo>
                    <a:pt x="66" y="116"/>
                  </a:moveTo>
                  <a:lnTo>
                    <a:pt x="82" y="100"/>
                  </a:lnTo>
                  <a:lnTo>
                    <a:pt x="102" y="68"/>
                  </a:lnTo>
                  <a:lnTo>
                    <a:pt x="104" y="68"/>
                  </a:lnTo>
                  <a:lnTo>
                    <a:pt x="100" y="60"/>
                  </a:lnTo>
                  <a:lnTo>
                    <a:pt x="100" y="26"/>
                  </a:lnTo>
                  <a:lnTo>
                    <a:pt x="106" y="12"/>
                  </a:lnTo>
                  <a:lnTo>
                    <a:pt x="104" y="6"/>
                  </a:lnTo>
                  <a:lnTo>
                    <a:pt x="84" y="10"/>
                  </a:lnTo>
                  <a:lnTo>
                    <a:pt x="76" y="18"/>
                  </a:lnTo>
                  <a:lnTo>
                    <a:pt x="58" y="16"/>
                  </a:lnTo>
                  <a:lnTo>
                    <a:pt x="40" y="0"/>
                  </a:lnTo>
                  <a:lnTo>
                    <a:pt x="26" y="0"/>
                  </a:lnTo>
                  <a:lnTo>
                    <a:pt x="24" y="2"/>
                  </a:lnTo>
                  <a:lnTo>
                    <a:pt x="22" y="4"/>
                  </a:lnTo>
                  <a:lnTo>
                    <a:pt x="16" y="4"/>
                  </a:lnTo>
                  <a:lnTo>
                    <a:pt x="8" y="6"/>
                  </a:lnTo>
                  <a:lnTo>
                    <a:pt x="10" y="12"/>
                  </a:lnTo>
                  <a:lnTo>
                    <a:pt x="14" y="40"/>
                  </a:lnTo>
                  <a:lnTo>
                    <a:pt x="0" y="56"/>
                  </a:lnTo>
                  <a:lnTo>
                    <a:pt x="2" y="58"/>
                  </a:lnTo>
                  <a:lnTo>
                    <a:pt x="4" y="62"/>
                  </a:lnTo>
                  <a:lnTo>
                    <a:pt x="4" y="66"/>
                  </a:lnTo>
                  <a:lnTo>
                    <a:pt x="6" y="70"/>
                  </a:lnTo>
                  <a:lnTo>
                    <a:pt x="4" y="74"/>
                  </a:lnTo>
                  <a:lnTo>
                    <a:pt x="2" y="78"/>
                  </a:lnTo>
                  <a:lnTo>
                    <a:pt x="46" y="110"/>
                  </a:lnTo>
                  <a:lnTo>
                    <a:pt x="48" y="112"/>
                  </a:lnTo>
                  <a:lnTo>
                    <a:pt x="48" y="114"/>
                  </a:lnTo>
                  <a:lnTo>
                    <a:pt x="50" y="116"/>
                  </a:lnTo>
                  <a:lnTo>
                    <a:pt x="62" y="124"/>
                  </a:lnTo>
                </a:path>
              </a:pathLst>
            </a:custGeom>
            <a:grpFill/>
            <a:ln w="6350">
              <a:noFill/>
              <a:round/>
              <a:headEnd/>
              <a:tailEnd/>
            </a:ln>
          </p:spPr>
          <p:txBody>
            <a:bodyPr/>
            <a:lstStyle/>
            <a:p>
              <a:pPr>
                <a:defRPr/>
              </a:pPr>
              <a:endParaRPr lang="zh-TW" altLang="en-US"/>
            </a:p>
          </p:txBody>
        </p:sp>
        <p:sp>
          <p:nvSpPr>
            <p:cNvPr id="294" name="Freeform 106"/>
            <p:cNvSpPr>
              <a:spLocks/>
            </p:cNvSpPr>
            <p:nvPr/>
          </p:nvSpPr>
          <p:spPr bwMode="gray">
            <a:xfrm>
              <a:off x="1274" y="2796"/>
              <a:ext cx="72" cy="76"/>
            </a:xfrm>
            <a:custGeom>
              <a:avLst/>
              <a:gdLst>
                <a:gd name="T0" fmla="*/ 16 w 72"/>
                <a:gd name="T1" fmla="*/ 6 h 76"/>
                <a:gd name="T2" fmla="*/ 16 w 72"/>
                <a:gd name="T3" fmla="*/ 6 h 76"/>
                <a:gd name="T4" fmla="*/ 14 w 72"/>
                <a:gd name="T5" fmla="*/ 8 h 76"/>
                <a:gd name="T6" fmla="*/ 14 w 72"/>
                <a:gd name="T7" fmla="*/ 12 h 76"/>
                <a:gd name="T8" fmla="*/ 14 w 72"/>
                <a:gd name="T9" fmla="*/ 16 h 76"/>
                <a:gd name="T10" fmla="*/ 14 w 72"/>
                <a:gd name="T11" fmla="*/ 18 h 76"/>
                <a:gd name="T12" fmla="*/ 12 w 72"/>
                <a:gd name="T13" fmla="*/ 20 h 76"/>
                <a:gd name="T14" fmla="*/ 10 w 72"/>
                <a:gd name="T15" fmla="*/ 22 h 76"/>
                <a:gd name="T16" fmla="*/ 10 w 72"/>
                <a:gd name="T17" fmla="*/ 26 h 76"/>
                <a:gd name="T18" fmla="*/ 10 w 72"/>
                <a:gd name="T19" fmla="*/ 30 h 76"/>
                <a:gd name="T20" fmla="*/ 10 w 72"/>
                <a:gd name="T21" fmla="*/ 32 h 76"/>
                <a:gd name="T22" fmla="*/ 8 w 72"/>
                <a:gd name="T23" fmla="*/ 34 h 76"/>
                <a:gd name="T24" fmla="*/ 8 w 72"/>
                <a:gd name="T25" fmla="*/ 38 h 76"/>
                <a:gd name="T26" fmla="*/ 6 w 72"/>
                <a:gd name="T27" fmla="*/ 44 h 76"/>
                <a:gd name="T28" fmla="*/ 4 w 72"/>
                <a:gd name="T29" fmla="*/ 48 h 76"/>
                <a:gd name="T30" fmla="*/ 2 w 72"/>
                <a:gd name="T31" fmla="*/ 52 h 76"/>
                <a:gd name="T32" fmla="*/ 2 w 72"/>
                <a:gd name="T33" fmla="*/ 54 h 76"/>
                <a:gd name="T34" fmla="*/ 0 w 72"/>
                <a:gd name="T35" fmla="*/ 58 h 76"/>
                <a:gd name="T36" fmla="*/ 0 w 72"/>
                <a:gd name="T37" fmla="*/ 62 h 76"/>
                <a:gd name="T38" fmla="*/ 0 w 72"/>
                <a:gd name="T39" fmla="*/ 68 h 76"/>
                <a:gd name="T40" fmla="*/ 2 w 72"/>
                <a:gd name="T41" fmla="*/ 72 h 76"/>
                <a:gd name="T42" fmla="*/ 2 w 72"/>
                <a:gd name="T43" fmla="*/ 76 h 76"/>
                <a:gd name="T44" fmla="*/ 4 w 72"/>
                <a:gd name="T45" fmla="*/ 76 h 76"/>
                <a:gd name="T46" fmla="*/ 8 w 72"/>
                <a:gd name="T47" fmla="*/ 74 h 76"/>
                <a:gd name="T48" fmla="*/ 12 w 72"/>
                <a:gd name="T49" fmla="*/ 74 h 76"/>
                <a:gd name="T50" fmla="*/ 18 w 72"/>
                <a:gd name="T51" fmla="*/ 72 h 76"/>
                <a:gd name="T52" fmla="*/ 24 w 72"/>
                <a:gd name="T53" fmla="*/ 70 h 76"/>
                <a:gd name="T54" fmla="*/ 28 w 72"/>
                <a:gd name="T55" fmla="*/ 68 h 76"/>
                <a:gd name="T56" fmla="*/ 44 w 72"/>
                <a:gd name="T57" fmla="*/ 56 h 76"/>
                <a:gd name="T58" fmla="*/ 44 w 72"/>
                <a:gd name="T59" fmla="*/ 54 h 76"/>
                <a:gd name="T60" fmla="*/ 44 w 72"/>
                <a:gd name="T61" fmla="*/ 54 h 76"/>
                <a:gd name="T62" fmla="*/ 44 w 72"/>
                <a:gd name="T63" fmla="*/ 52 h 76"/>
                <a:gd name="T64" fmla="*/ 46 w 72"/>
                <a:gd name="T65" fmla="*/ 50 h 76"/>
                <a:gd name="T66" fmla="*/ 50 w 72"/>
                <a:gd name="T67" fmla="*/ 50 h 76"/>
                <a:gd name="T68" fmla="*/ 56 w 72"/>
                <a:gd name="T69" fmla="*/ 50 h 76"/>
                <a:gd name="T70" fmla="*/ 72 w 72"/>
                <a:gd name="T71" fmla="*/ 34 h 76"/>
                <a:gd name="T72" fmla="*/ 68 w 72"/>
                <a:gd name="T73" fmla="*/ 10 h 76"/>
                <a:gd name="T74" fmla="*/ 68 w 72"/>
                <a:gd name="T75" fmla="*/ 8 h 76"/>
                <a:gd name="T76" fmla="*/ 68 w 72"/>
                <a:gd name="T77" fmla="*/ 6 h 76"/>
                <a:gd name="T78" fmla="*/ 68 w 72"/>
                <a:gd name="T79" fmla="*/ 4 h 76"/>
                <a:gd name="T80" fmla="*/ 66 w 72"/>
                <a:gd name="T81" fmla="*/ 2 h 76"/>
                <a:gd name="T82" fmla="*/ 64 w 72"/>
                <a:gd name="T83" fmla="*/ 0 h 76"/>
                <a:gd name="T84" fmla="*/ 64 w 72"/>
                <a:gd name="T85" fmla="*/ 0 h 76"/>
                <a:gd name="T86" fmla="*/ 60 w 72"/>
                <a:gd name="T87" fmla="*/ 2 h 76"/>
                <a:gd name="T88" fmla="*/ 54 w 72"/>
                <a:gd name="T89" fmla="*/ 2 h 76"/>
                <a:gd name="T90" fmla="*/ 48 w 72"/>
                <a:gd name="T91" fmla="*/ 2 h 76"/>
                <a:gd name="T92" fmla="*/ 44 w 72"/>
                <a:gd name="T93" fmla="*/ 4 h 76"/>
                <a:gd name="T94" fmla="*/ 42 w 72"/>
                <a:gd name="T95" fmla="*/ 4 h 76"/>
                <a:gd name="T96" fmla="*/ 22 w 72"/>
                <a:gd name="T97" fmla="*/ 4 h 76"/>
                <a:gd name="T98" fmla="*/ 16 w 72"/>
                <a:gd name="T99" fmla="*/ 6 h 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76"/>
                <a:gd name="T152" fmla="*/ 72 w 72"/>
                <a:gd name="T153" fmla="*/ 76 h 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76">
                  <a:moveTo>
                    <a:pt x="16" y="6"/>
                  </a:moveTo>
                  <a:lnTo>
                    <a:pt x="16" y="6"/>
                  </a:lnTo>
                  <a:lnTo>
                    <a:pt x="14" y="8"/>
                  </a:lnTo>
                  <a:lnTo>
                    <a:pt x="14" y="12"/>
                  </a:lnTo>
                  <a:lnTo>
                    <a:pt x="14" y="16"/>
                  </a:lnTo>
                  <a:lnTo>
                    <a:pt x="14" y="18"/>
                  </a:lnTo>
                  <a:lnTo>
                    <a:pt x="12" y="20"/>
                  </a:lnTo>
                  <a:lnTo>
                    <a:pt x="10" y="22"/>
                  </a:lnTo>
                  <a:lnTo>
                    <a:pt x="10" y="26"/>
                  </a:lnTo>
                  <a:lnTo>
                    <a:pt x="10" y="30"/>
                  </a:lnTo>
                  <a:lnTo>
                    <a:pt x="10" y="32"/>
                  </a:lnTo>
                  <a:lnTo>
                    <a:pt x="8" y="34"/>
                  </a:lnTo>
                  <a:lnTo>
                    <a:pt x="8" y="38"/>
                  </a:lnTo>
                  <a:lnTo>
                    <a:pt x="6" y="44"/>
                  </a:lnTo>
                  <a:lnTo>
                    <a:pt x="4" y="48"/>
                  </a:lnTo>
                  <a:lnTo>
                    <a:pt x="2" y="52"/>
                  </a:lnTo>
                  <a:lnTo>
                    <a:pt x="2" y="54"/>
                  </a:lnTo>
                  <a:lnTo>
                    <a:pt x="0" y="58"/>
                  </a:lnTo>
                  <a:lnTo>
                    <a:pt x="0" y="62"/>
                  </a:lnTo>
                  <a:lnTo>
                    <a:pt x="0" y="68"/>
                  </a:lnTo>
                  <a:lnTo>
                    <a:pt x="2" y="72"/>
                  </a:lnTo>
                  <a:lnTo>
                    <a:pt x="2" y="76"/>
                  </a:lnTo>
                  <a:lnTo>
                    <a:pt x="4" y="76"/>
                  </a:lnTo>
                  <a:lnTo>
                    <a:pt x="8" y="74"/>
                  </a:lnTo>
                  <a:lnTo>
                    <a:pt x="12" y="74"/>
                  </a:lnTo>
                  <a:lnTo>
                    <a:pt x="18" y="72"/>
                  </a:lnTo>
                  <a:lnTo>
                    <a:pt x="24" y="70"/>
                  </a:lnTo>
                  <a:lnTo>
                    <a:pt x="28" y="68"/>
                  </a:lnTo>
                  <a:lnTo>
                    <a:pt x="44" y="56"/>
                  </a:lnTo>
                  <a:lnTo>
                    <a:pt x="44" y="54"/>
                  </a:lnTo>
                  <a:lnTo>
                    <a:pt x="44" y="52"/>
                  </a:lnTo>
                  <a:lnTo>
                    <a:pt x="46" y="50"/>
                  </a:lnTo>
                  <a:lnTo>
                    <a:pt x="50" y="50"/>
                  </a:lnTo>
                  <a:lnTo>
                    <a:pt x="56" y="50"/>
                  </a:lnTo>
                  <a:lnTo>
                    <a:pt x="72" y="34"/>
                  </a:lnTo>
                  <a:lnTo>
                    <a:pt x="68" y="10"/>
                  </a:lnTo>
                  <a:lnTo>
                    <a:pt x="68" y="8"/>
                  </a:lnTo>
                  <a:lnTo>
                    <a:pt x="68" y="6"/>
                  </a:lnTo>
                  <a:lnTo>
                    <a:pt x="68" y="4"/>
                  </a:lnTo>
                  <a:lnTo>
                    <a:pt x="66" y="2"/>
                  </a:lnTo>
                  <a:lnTo>
                    <a:pt x="64" y="0"/>
                  </a:lnTo>
                  <a:lnTo>
                    <a:pt x="60" y="2"/>
                  </a:lnTo>
                  <a:lnTo>
                    <a:pt x="54" y="2"/>
                  </a:lnTo>
                  <a:lnTo>
                    <a:pt x="48" y="2"/>
                  </a:lnTo>
                  <a:lnTo>
                    <a:pt x="44" y="4"/>
                  </a:lnTo>
                  <a:lnTo>
                    <a:pt x="42" y="4"/>
                  </a:lnTo>
                  <a:lnTo>
                    <a:pt x="22" y="4"/>
                  </a:lnTo>
                  <a:lnTo>
                    <a:pt x="16" y="6"/>
                  </a:lnTo>
                </a:path>
              </a:pathLst>
            </a:custGeom>
            <a:grpFill/>
            <a:ln w="6350">
              <a:noFill/>
              <a:round/>
              <a:headEnd/>
              <a:tailEnd/>
            </a:ln>
          </p:spPr>
          <p:txBody>
            <a:bodyPr/>
            <a:lstStyle/>
            <a:p>
              <a:pPr>
                <a:defRPr/>
              </a:pPr>
              <a:endParaRPr lang="zh-TW" altLang="en-US"/>
            </a:p>
          </p:txBody>
        </p:sp>
        <p:sp>
          <p:nvSpPr>
            <p:cNvPr id="295" name="Freeform 107"/>
            <p:cNvSpPr>
              <a:spLocks/>
            </p:cNvSpPr>
            <p:nvPr/>
          </p:nvSpPr>
          <p:spPr bwMode="gray">
            <a:xfrm>
              <a:off x="1326" y="2618"/>
              <a:ext cx="178" cy="190"/>
            </a:xfrm>
            <a:custGeom>
              <a:avLst/>
              <a:gdLst>
                <a:gd name="T0" fmla="*/ 66 w 178"/>
                <a:gd name="T1" fmla="*/ 0 h 190"/>
                <a:gd name="T2" fmla="*/ 62 w 178"/>
                <a:gd name="T3" fmla="*/ 4 h 190"/>
                <a:gd name="T4" fmla="*/ 56 w 178"/>
                <a:gd name="T5" fmla="*/ 10 h 190"/>
                <a:gd name="T6" fmla="*/ 52 w 178"/>
                <a:gd name="T7" fmla="*/ 12 h 190"/>
                <a:gd name="T8" fmla="*/ 46 w 178"/>
                <a:gd name="T9" fmla="*/ 18 h 190"/>
                <a:gd name="T10" fmla="*/ 40 w 178"/>
                <a:gd name="T11" fmla="*/ 26 h 190"/>
                <a:gd name="T12" fmla="*/ 36 w 178"/>
                <a:gd name="T13" fmla="*/ 30 h 190"/>
                <a:gd name="T14" fmla="*/ 30 w 178"/>
                <a:gd name="T15" fmla="*/ 50 h 190"/>
                <a:gd name="T16" fmla="*/ 24 w 178"/>
                <a:gd name="T17" fmla="*/ 62 h 190"/>
                <a:gd name="T18" fmla="*/ 12 w 178"/>
                <a:gd name="T19" fmla="*/ 76 h 190"/>
                <a:gd name="T20" fmla="*/ 6 w 178"/>
                <a:gd name="T21" fmla="*/ 86 h 190"/>
                <a:gd name="T22" fmla="*/ 4 w 178"/>
                <a:gd name="T23" fmla="*/ 90 h 190"/>
                <a:gd name="T24" fmla="*/ 4 w 178"/>
                <a:gd name="T25" fmla="*/ 104 h 190"/>
                <a:gd name="T26" fmla="*/ 4 w 178"/>
                <a:gd name="T27" fmla="*/ 112 h 190"/>
                <a:gd name="T28" fmla="*/ 0 w 178"/>
                <a:gd name="T29" fmla="*/ 116 h 190"/>
                <a:gd name="T30" fmla="*/ 0 w 178"/>
                <a:gd name="T31" fmla="*/ 122 h 190"/>
                <a:gd name="T32" fmla="*/ 4 w 178"/>
                <a:gd name="T33" fmla="*/ 126 h 190"/>
                <a:gd name="T34" fmla="*/ 8 w 178"/>
                <a:gd name="T35" fmla="*/ 128 h 190"/>
                <a:gd name="T36" fmla="*/ 14 w 178"/>
                <a:gd name="T37" fmla="*/ 134 h 190"/>
                <a:gd name="T38" fmla="*/ 22 w 178"/>
                <a:gd name="T39" fmla="*/ 144 h 190"/>
                <a:gd name="T40" fmla="*/ 28 w 178"/>
                <a:gd name="T41" fmla="*/ 152 h 190"/>
                <a:gd name="T42" fmla="*/ 30 w 178"/>
                <a:gd name="T43" fmla="*/ 154 h 190"/>
                <a:gd name="T44" fmla="*/ 46 w 178"/>
                <a:gd name="T45" fmla="*/ 172 h 190"/>
                <a:gd name="T46" fmla="*/ 82 w 178"/>
                <a:gd name="T47" fmla="*/ 190 h 190"/>
                <a:gd name="T48" fmla="*/ 110 w 178"/>
                <a:gd name="T49" fmla="*/ 178 h 190"/>
                <a:gd name="T50" fmla="*/ 128 w 178"/>
                <a:gd name="T51" fmla="*/ 184 h 190"/>
                <a:gd name="T52" fmla="*/ 146 w 178"/>
                <a:gd name="T53" fmla="*/ 172 h 190"/>
                <a:gd name="T54" fmla="*/ 162 w 178"/>
                <a:gd name="T55" fmla="*/ 128 h 190"/>
                <a:gd name="T56" fmla="*/ 120 w 178"/>
                <a:gd name="T57" fmla="*/ 104 h 190"/>
                <a:gd name="T58" fmla="*/ 120 w 178"/>
                <a:gd name="T59" fmla="*/ 96 h 190"/>
                <a:gd name="T60" fmla="*/ 104 w 178"/>
                <a:gd name="T61" fmla="*/ 80 h 190"/>
                <a:gd name="T62" fmla="*/ 114 w 178"/>
                <a:gd name="T63" fmla="*/ 74 h 190"/>
                <a:gd name="T64" fmla="*/ 118 w 178"/>
                <a:gd name="T65" fmla="*/ 68 h 190"/>
                <a:gd name="T66" fmla="*/ 118 w 178"/>
                <a:gd name="T67" fmla="*/ 66 h 190"/>
                <a:gd name="T68" fmla="*/ 114 w 178"/>
                <a:gd name="T69" fmla="*/ 60 h 190"/>
                <a:gd name="T70" fmla="*/ 104 w 178"/>
                <a:gd name="T71" fmla="*/ 50 h 190"/>
                <a:gd name="T72" fmla="*/ 96 w 178"/>
                <a:gd name="T73" fmla="*/ 42 h 190"/>
                <a:gd name="T74" fmla="*/ 90 w 178"/>
                <a:gd name="T75" fmla="*/ 38 h 190"/>
                <a:gd name="T76" fmla="*/ 82 w 178"/>
                <a:gd name="T77" fmla="*/ 30 h 190"/>
                <a:gd name="T78" fmla="*/ 76 w 178"/>
                <a:gd name="T79" fmla="*/ 20 h 190"/>
                <a:gd name="T80" fmla="*/ 72 w 178"/>
                <a:gd name="T81" fmla="*/ 14 h 190"/>
                <a:gd name="T82" fmla="*/ 70 w 178"/>
                <a:gd name="T83" fmla="*/ 10 h 190"/>
                <a:gd name="T84" fmla="*/ 66 w 178"/>
                <a:gd name="T85" fmla="*/ 0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190"/>
                <a:gd name="T131" fmla="*/ 178 w 178"/>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190">
                  <a:moveTo>
                    <a:pt x="66" y="0"/>
                  </a:moveTo>
                  <a:lnTo>
                    <a:pt x="66" y="0"/>
                  </a:lnTo>
                  <a:lnTo>
                    <a:pt x="64" y="2"/>
                  </a:lnTo>
                  <a:lnTo>
                    <a:pt x="62" y="4"/>
                  </a:lnTo>
                  <a:lnTo>
                    <a:pt x="58" y="8"/>
                  </a:lnTo>
                  <a:lnTo>
                    <a:pt x="56" y="10"/>
                  </a:lnTo>
                  <a:lnTo>
                    <a:pt x="54" y="10"/>
                  </a:lnTo>
                  <a:lnTo>
                    <a:pt x="52" y="12"/>
                  </a:lnTo>
                  <a:lnTo>
                    <a:pt x="48" y="14"/>
                  </a:lnTo>
                  <a:lnTo>
                    <a:pt x="46" y="18"/>
                  </a:lnTo>
                  <a:lnTo>
                    <a:pt x="42" y="22"/>
                  </a:lnTo>
                  <a:lnTo>
                    <a:pt x="40" y="26"/>
                  </a:lnTo>
                  <a:lnTo>
                    <a:pt x="38" y="28"/>
                  </a:lnTo>
                  <a:lnTo>
                    <a:pt x="36" y="30"/>
                  </a:lnTo>
                  <a:lnTo>
                    <a:pt x="34" y="40"/>
                  </a:lnTo>
                  <a:lnTo>
                    <a:pt x="30" y="50"/>
                  </a:lnTo>
                  <a:lnTo>
                    <a:pt x="26" y="60"/>
                  </a:lnTo>
                  <a:lnTo>
                    <a:pt x="24" y="62"/>
                  </a:lnTo>
                  <a:lnTo>
                    <a:pt x="16" y="68"/>
                  </a:lnTo>
                  <a:lnTo>
                    <a:pt x="12" y="76"/>
                  </a:lnTo>
                  <a:lnTo>
                    <a:pt x="8" y="82"/>
                  </a:lnTo>
                  <a:lnTo>
                    <a:pt x="6" y="86"/>
                  </a:lnTo>
                  <a:lnTo>
                    <a:pt x="4" y="90"/>
                  </a:lnTo>
                  <a:lnTo>
                    <a:pt x="4" y="98"/>
                  </a:lnTo>
                  <a:lnTo>
                    <a:pt x="4" y="104"/>
                  </a:lnTo>
                  <a:lnTo>
                    <a:pt x="4" y="108"/>
                  </a:lnTo>
                  <a:lnTo>
                    <a:pt x="4" y="112"/>
                  </a:lnTo>
                  <a:lnTo>
                    <a:pt x="4" y="114"/>
                  </a:lnTo>
                  <a:lnTo>
                    <a:pt x="0" y="116"/>
                  </a:lnTo>
                  <a:lnTo>
                    <a:pt x="0" y="120"/>
                  </a:lnTo>
                  <a:lnTo>
                    <a:pt x="0" y="122"/>
                  </a:lnTo>
                  <a:lnTo>
                    <a:pt x="2" y="124"/>
                  </a:lnTo>
                  <a:lnTo>
                    <a:pt x="4" y="126"/>
                  </a:lnTo>
                  <a:lnTo>
                    <a:pt x="6" y="126"/>
                  </a:lnTo>
                  <a:lnTo>
                    <a:pt x="8" y="128"/>
                  </a:lnTo>
                  <a:lnTo>
                    <a:pt x="10" y="130"/>
                  </a:lnTo>
                  <a:lnTo>
                    <a:pt x="14" y="134"/>
                  </a:lnTo>
                  <a:lnTo>
                    <a:pt x="18" y="140"/>
                  </a:lnTo>
                  <a:lnTo>
                    <a:pt x="22" y="144"/>
                  </a:lnTo>
                  <a:lnTo>
                    <a:pt x="24" y="148"/>
                  </a:lnTo>
                  <a:lnTo>
                    <a:pt x="28" y="152"/>
                  </a:lnTo>
                  <a:lnTo>
                    <a:pt x="28" y="154"/>
                  </a:lnTo>
                  <a:lnTo>
                    <a:pt x="30" y="154"/>
                  </a:lnTo>
                  <a:lnTo>
                    <a:pt x="32" y="172"/>
                  </a:lnTo>
                  <a:lnTo>
                    <a:pt x="46" y="172"/>
                  </a:lnTo>
                  <a:lnTo>
                    <a:pt x="64" y="188"/>
                  </a:lnTo>
                  <a:lnTo>
                    <a:pt x="82" y="190"/>
                  </a:lnTo>
                  <a:lnTo>
                    <a:pt x="90" y="182"/>
                  </a:lnTo>
                  <a:lnTo>
                    <a:pt x="110" y="178"/>
                  </a:lnTo>
                  <a:lnTo>
                    <a:pt x="112" y="184"/>
                  </a:lnTo>
                  <a:lnTo>
                    <a:pt x="128" y="184"/>
                  </a:lnTo>
                  <a:lnTo>
                    <a:pt x="130" y="178"/>
                  </a:lnTo>
                  <a:lnTo>
                    <a:pt x="146" y="172"/>
                  </a:lnTo>
                  <a:lnTo>
                    <a:pt x="178" y="130"/>
                  </a:lnTo>
                  <a:lnTo>
                    <a:pt x="162" y="128"/>
                  </a:lnTo>
                  <a:lnTo>
                    <a:pt x="130" y="110"/>
                  </a:lnTo>
                  <a:lnTo>
                    <a:pt x="120" y="104"/>
                  </a:lnTo>
                  <a:lnTo>
                    <a:pt x="122" y="98"/>
                  </a:lnTo>
                  <a:lnTo>
                    <a:pt x="120" y="96"/>
                  </a:lnTo>
                  <a:lnTo>
                    <a:pt x="106" y="92"/>
                  </a:lnTo>
                  <a:lnTo>
                    <a:pt x="104" y="80"/>
                  </a:lnTo>
                  <a:lnTo>
                    <a:pt x="112" y="72"/>
                  </a:lnTo>
                  <a:lnTo>
                    <a:pt x="114" y="74"/>
                  </a:lnTo>
                  <a:lnTo>
                    <a:pt x="118" y="70"/>
                  </a:lnTo>
                  <a:lnTo>
                    <a:pt x="118" y="68"/>
                  </a:lnTo>
                  <a:lnTo>
                    <a:pt x="118" y="66"/>
                  </a:lnTo>
                  <a:lnTo>
                    <a:pt x="116" y="64"/>
                  </a:lnTo>
                  <a:lnTo>
                    <a:pt x="114" y="60"/>
                  </a:lnTo>
                  <a:lnTo>
                    <a:pt x="110" y="56"/>
                  </a:lnTo>
                  <a:lnTo>
                    <a:pt x="104" y="50"/>
                  </a:lnTo>
                  <a:lnTo>
                    <a:pt x="96" y="44"/>
                  </a:lnTo>
                  <a:lnTo>
                    <a:pt x="96" y="42"/>
                  </a:lnTo>
                  <a:lnTo>
                    <a:pt x="94" y="40"/>
                  </a:lnTo>
                  <a:lnTo>
                    <a:pt x="90" y="38"/>
                  </a:lnTo>
                  <a:lnTo>
                    <a:pt x="86" y="34"/>
                  </a:lnTo>
                  <a:lnTo>
                    <a:pt x="82" y="30"/>
                  </a:lnTo>
                  <a:lnTo>
                    <a:pt x="78" y="26"/>
                  </a:lnTo>
                  <a:lnTo>
                    <a:pt x="76" y="20"/>
                  </a:lnTo>
                  <a:lnTo>
                    <a:pt x="74" y="16"/>
                  </a:lnTo>
                  <a:lnTo>
                    <a:pt x="72" y="14"/>
                  </a:lnTo>
                  <a:lnTo>
                    <a:pt x="72" y="12"/>
                  </a:lnTo>
                  <a:lnTo>
                    <a:pt x="70" y="10"/>
                  </a:lnTo>
                  <a:lnTo>
                    <a:pt x="70" y="6"/>
                  </a:lnTo>
                  <a:lnTo>
                    <a:pt x="66" y="0"/>
                  </a:lnTo>
                </a:path>
              </a:pathLst>
            </a:custGeom>
            <a:grpFill/>
            <a:ln w="6350">
              <a:noFill/>
              <a:round/>
              <a:headEnd/>
              <a:tailEnd/>
            </a:ln>
          </p:spPr>
          <p:txBody>
            <a:bodyPr/>
            <a:lstStyle/>
            <a:p>
              <a:pPr>
                <a:defRPr/>
              </a:pPr>
              <a:endParaRPr lang="zh-TW" altLang="en-US"/>
            </a:p>
          </p:txBody>
        </p:sp>
        <p:sp>
          <p:nvSpPr>
            <p:cNvPr id="296" name="Freeform 108"/>
            <p:cNvSpPr>
              <a:spLocks/>
            </p:cNvSpPr>
            <p:nvPr/>
          </p:nvSpPr>
          <p:spPr bwMode="gray">
            <a:xfrm>
              <a:off x="1276" y="2866"/>
              <a:ext cx="22" cy="26"/>
            </a:xfrm>
            <a:custGeom>
              <a:avLst/>
              <a:gdLst>
                <a:gd name="T0" fmla="*/ 0 w 22"/>
                <a:gd name="T1" fmla="*/ 6 h 26"/>
                <a:gd name="T2" fmla="*/ 18 w 22"/>
                <a:gd name="T3" fmla="*/ 0 h 26"/>
                <a:gd name="T4" fmla="*/ 20 w 22"/>
                <a:gd name="T5" fmla="*/ 0 h 26"/>
                <a:gd name="T6" fmla="*/ 20 w 22"/>
                <a:gd name="T7" fmla="*/ 2 h 26"/>
                <a:gd name="T8" fmla="*/ 22 w 22"/>
                <a:gd name="T9" fmla="*/ 4 h 26"/>
                <a:gd name="T10" fmla="*/ 22 w 22"/>
                <a:gd name="T11" fmla="*/ 6 h 26"/>
                <a:gd name="T12" fmla="*/ 22 w 22"/>
                <a:gd name="T13" fmla="*/ 6 h 26"/>
                <a:gd name="T14" fmla="*/ 22 w 22"/>
                <a:gd name="T15" fmla="*/ 8 h 26"/>
                <a:gd name="T16" fmla="*/ 22 w 22"/>
                <a:gd name="T17" fmla="*/ 12 h 26"/>
                <a:gd name="T18" fmla="*/ 22 w 22"/>
                <a:gd name="T19" fmla="*/ 16 h 26"/>
                <a:gd name="T20" fmla="*/ 22 w 22"/>
                <a:gd name="T21" fmla="*/ 20 h 26"/>
                <a:gd name="T22" fmla="*/ 18 w 22"/>
                <a:gd name="T23" fmla="*/ 22 h 26"/>
                <a:gd name="T24" fmla="*/ 18 w 22"/>
                <a:gd name="T25" fmla="*/ 22 h 26"/>
                <a:gd name="T26" fmla="*/ 16 w 22"/>
                <a:gd name="T27" fmla="*/ 22 h 26"/>
                <a:gd name="T28" fmla="*/ 12 w 22"/>
                <a:gd name="T29" fmla="*/ 24 h 26"/>
                <a:gd name="T30" fmla="*/ 12 w 22"/>
                <a:gd name="T31" fmla="*/ 26 h 26"/>
                <a:gd name="T32" fmla="*/ 12 w 22"/>
                <a:gd name="T33" fmla="*/ 26 h 26"/>
                <a:gd name="T34" fmla="*/ 10 w 22"/>
                <a:gd name="T35" fmla="*/ 26 h 26"/>
                <a:gd name="T36" fmla="*/ 8 w 22"/>
                <a:gd name="T37" fmla="*/ 26 h 26"/>
                <a:gd name="T38" fmla="*/ 2 w 22"/>
                <a:gd name="T39" fmla="*/ 24 h 26"/>
                <a:gd name="T40" fmla="*/ 2 w 22"/>
                <a:gd name="T41" fmla="*/ 24 h 26"/>
                <a:gd name="T42" fmla="*/ 2 w 22"/>
                <a:gd name="T43" fmla="*/ 22 h 26"/>
                <a:gd name="T44" fmla="*/ 0 w 22"/>
                <a:gd name="T45" fmla="*/ 18 h 26"/>
                <a:gd name="T46" fmla="*/ 0 w 22"/>
                <a:gd name="T47" fmla="*/ 14 h 26"/>
                <a:gd name="T48" fmla="*/ 0 w 22"/>
                <a:gd name="T49" fmla="*/ 10 h 26"/>
                <a:gd name="T50" fmla="*/ 0 w 22"/>
                <a:gd name="T51" fmla="*/ 6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26"/>
                <a:gd name="T80" fmla="*/ 22 w 22"/>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26">
                  <a:moveTo>
                    <a:pt x="0" y="6"/>
                  </a:moveTo>
                  <a:lnTo>
                    <a:pt x="18" y="0"/>
                  </a:lnTo>
                  <a:lnTo>
                    <a:pt x="20" y="0"/>
                  </a:lnTo>
                  <a:lnTo>
                    <a:pt x="20" y="2"/>
                  </a:lnTo>
                  <a:lnTo>
                    <a:pt x="22" y="4"/>
                  </a:lnTo>
                  <a:lnTo>
                    <a:pt x="22" y="6"/>
                  </a:lnTo>
                  <a:lnTo>
                    <a:pt x="22" y="8"/>
                  </a:lnTo>
                  <a:lnTo>
                    <a:pt x="22" y="12"/>
                  </a:lnTo>
                  <a:lnTo>
                    <a:pt x="22" y="16"/>
                  </a:lnTo>
                  <a:lnTo>
                    <a:pt x="22" y="20"/>
                  </a:lnTo>
                  <a:lnTo>
                    <a:pt x="18" y="22"/>
                  </a:lnTo>
                  <a:lnTo>
                    <a:pt x="16" y="22"/>
                  </a:lnTo>
                  <a:lnTo>
                    <a:pt x="12" y="24"/>
                  </a:lnTo>
                  <a:lnTo>
                    <a:pt x="12" y="26"/>
                  </a:lnTo>
                  <a:lnTo>
                    <a:pt x="10" y="26"/>
                  </a:lnTo>
                  <a:lnTo>
                    <a:pt x="8" y="26"/>
                  </a:lnTo>
                  <a:lnTo>
                    <a:pt x="2" y="24"/>
                  </a:lnTo>
                  <a:lnTo>
                    <a:pt x="2" y="22"/>
                  </a:lnTo>
                  <a:lnTo>
                    <a:pt x="0" y="18"/>
                  </a:lnTo>
                  <a:lnTo>
                    <a:pt x="0" y="14"/>
                  </a:lnTo>
                  <a:lnTo>
                    <a:pt x="0" y="10"/>
                  </a:lnTo>
                  <a:lnTo>
                    <a:pt x="0" y="6"/>
                  </a:lnTo>
                </a:path>
              </a:pathLst>
            </a:custGeom>
            <a:grpFill/>
            <a:ln w="6350">
              <a:noFill/>
              <a:round/>
              <a:headEnd/>
              <a:tailEnd/>
            </a:ln>
          </p:spPr>
          <p:txBody>
            <a:bodyPr/>
            <a:lstStyle/>
            <a:p>
              <a:pPr>
                <a:defRPr/>
              </a:pPr>
              <a:endParaRPr lang="zh-TW" altLang="en-US"/>
            </a:p>
          </p:txBody>
        </p:sp>
        <p:sp>
          <p:nvSpPr>
            <p:cNvPr id="297" name="Freeform 109"/>
            <p:cNvSpPr>
              <a:spLocks/>
            </p:cNvSpPr>
            <p:nvPr/>
          </p:nvSpPr>
          <p:spPr bwMode="gray">
            <a:xfrm>
              <a:off x="1278" y="2884"/>
              <a:ext cx="24" cy="32"/>
            </a:xfrm>
            <a:custGeom>
              <a:avLst/>
              <a:gdLst>
                <a:gd name="T0" fmla="*/ 18 w 24"/>
                <a:gd name="T1" fmla="*/ 0 h 32"/>
                <a:gd name="T2" fmla="*/ 18 w 24"/>
                <a:gd name="T3" fmla="*/ 2 h 32"/>
                <a:gd name="T4" fmla="*/ 16 w 24"/>
                <a:gd name="T5" fmla="*/ 2 h 32"/>
                <a:gd name="T6" fmla="*/ 12 w 24"/>
                <a:gd name="T7" fmla="*/ 6 h 32"/>
                <a:gd name="T8" fmla="*/ 12 w 24"/>
                <a:gd name="T9" fmla="*/ 6 h 32"/>
                <a:gd name="T10" fmla="*/ 12 w 24"/>
                <a:gd name="T11" fmla="*/ 6 h 32"/>
                <a:gd name="T12" fmla="*/ 10 w 24"/>
                <a:gd name="T13" fmla="*/ 6 h 32"/>
                <a:gd name="T14" fmla="*/ 10 w 24"/>
                <a:gd name="T15" fmla="*/ 8 h 32"/>
                <a:gd name="T16" fmla="*/ 8 w 24"/>
                <a:gd name="T17" fmla="*/ 8 h 32"/>
                <a:gd name="T18" fmla="*/ 6 w 24"/>
                <a:gd name="T19" fmla="*/ 8 h 32"/>
                <a:gd name="T20" fmla="*/ 2 w 24"/>
                <a:gd name="T21" fmla="*/ 6 h 32"/>
                <a:gd name="T22" fmla="*/ 0 w 24"/>
                <a:gd name="T23" fmla="*/ 6 h 32"/>
                <a:gd name="T24" fmla="*/ 8 w 24"/>
                <a:gd name="T25" fmla="*/ 32 h 32"/>
                <a:gd name="T26" fmla="*/ 8 w 24"/>
                <a:gd name="T27" fmla="*/ 32 h 32"/>
                <a:gd name="T28" fmla="*/ 10 w 24"/>
                <a:gd name="T29" fmla="*/ 30 h 32"/>
                <a:gd name="T30" fmla="*/ 14 w 24"/>
                <a:gd name="T31" fmla="*/ 28 h 32"/>
                <a:gd name="T32" fmla="*/ 16 w 24"/>
                <a:gd name="T33" fmla="*/ 24 h 32"/>
                <a:gd name="T34" fmla="*/ 20 w 24"/>
                <a:gd name="T35" fmla="*/ 20 h 32"/>
                <a:gd name="T36" fmla="*/ 22 w 24"/>
                <a:gd name="T37" fmla="*/ 16 h 32"/>
                <a:gd name="T38" fmla="*/ 24 w 24"/>
                <a:gd name="T39" fmla="*/ 12 h 32"/>
                <a:gd name="T40" fmla="*/ 24 w 24"/>
                <a:gd name="T41" fmla="*/ 10 h 32"/>
                <a:gd name="T42" fmla="*/ 22 w 24"/>
                <a:gd name="T43" fmla="*/ 8 h 32"/>
                <a:gd name="T44" fmla="*/ 20 w 24"/>
                <a:gd name="T45" fmla="*/ 6 h 32"/>
                <a:gd name="T46" fmla="*/ 20 w 24"/>
                <a:gd name="T47" fmla="*/ 4 h 32"/>
                <a:gd name="T48" fmla="*/ 18 w 24"/>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32"/>
                <a:gd name="T77" fmla="*/ 24 w 24"/>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32">
                  <a:moveTo>
                    <a:pt x="18" y="0"/>
                  </a:moveTo>
                  <a:lnTo>
                    <a:pt x="18" y="2"/>
                  </a:lnTo>
                  <a:lnTo>
                    <a:pt x="16" y="2"/>
                  </a:lnTo>
                  <a:lnTo>
                    <a:pt x="12" y="6"/>
                  </a:lnTo>
                  <a:lnTo>
                    <a:pt x="10" y="6"/>
                  </a:lnTo>
                  <a:lnTo>
                    <a:pt x="10" y="8"/>
                  </a:lnTo>
                  <a:lnTo>
                    <a:pt x="8" y="8"/>
                  </a:lnTo>
                  <a:lnTo>
                    <a:pt x="6" y="8"/>
                  </a:lnTo>
                  <a:lnTo>
                    <a:pt x="2" y="6"/>
                  </a:lnTo>
                  <a:lnTo>
                    <a:pt x="0" y="6"/>
                  </a:lnTo>
                  <a:lnTo>
                    <a:pt x="8" y="32"/>
                  </a:lnTo>
                  <a:lnTo>
                    <a:pt x="10" y="30"/>
                  </a:lnTo>
                  <a:lnTo>
                    <a:pt x="14" y="28"/>
                  </a:lnTo>
                  <a:lnTo>
                    <a:pt x="16" y="24"/>
                  </a:lnTo>
                  <a:lnTo>
                    <a:pt x="20" y="20"/>
                  </a:lnTo>
                  <a:lnTo>
                    <a:pt x="22" y="16"/>
                  </a:lnTo>
                  <a:lnTo>
                    <a:pt x="24" y="12"/>
                  </a:lnTo>
                  <a:lnTo>
                    <a:pt x="24" y="10"/>
                  </a:lnTo>
                  <a:lnTo>
                    <a:pt x="22" y="8"/>
                  </a:lnTo>
                  <a:lnTo>
                    <a:pt x="20" y="6"/>
                  </a:lnTo>
                  <a:lnTo>
                    <a:pt x="20" y="4"/>
                  </a:lnTo>
                  <a:lnTo>
                    <a:pt x="18" y="0"/>
                  </a:lnTo>
                </a:path>
              </a:pathLst>
            </a:custGeom>
            <a:grpFill/>
            <a:ln w="6350">
              <a:noFill/>
              <a:round/>
              <a:headEnd/>
              <a:tailEnd/>
            </a:ln>
          </p:spPr>
          <p:txBody>
            <a:bodyPr/>
            <a:lstStyle/>
            <a:p>
              <a:pPr>
                <a:defRPr/>
              </a:pPr>
              <a:endParaRPr lang="zh-TW" altLang="en-US"/>
            </a:p>
          </p:txBody>
        </p:sp>
        <p:sp>
          <p:nvSpPr>
            <p:cNvPr id="298" name="Freeform 110"/>
            <p:cNvSpPr>
              <a:spLocks/>
            </p:cNvSpPr>
            <p:nvPr/>
          </p:nvSpPr>
          <p:spPr bwMode="gray">
            <a:xfrm>
              <a:off x="1286" y="2864"/>
              <a:ext cx="126" cy="142"/>
            </a:xfrm>
            <a:custGeom>
              <a:avLst/>
              <a:gdLst>
                <a:gd name="T0" fmla="*/ 40 w 126"/>
                <a:gd name="T1" fmla="*/ 4 h 142"/>
                <a:gd name="T2" fmla="*/ 40 w 126"/>
                <a:gd name="T3" fmla="*/ 6 h 142"/>
                <a:gd name="T4" fmla="*/ 38 w 126"/>
                <a:gd name="T5" fmla="*/ 12 h 142"/>
                <a:gd name="T6" fmla="*/ 32 w 126"/>
                <a:gd name="T7" fmla="*/ 18 h 142"/>
                <a:gd name="T8" fmla="*/ 28 w 126"/>
                <a:gd name="T9" fmla="*/ 18 h 142"/>
                <a:gd name="T10" fmla="*/ 22 w 126"/>
                <a:gd name="T11" fmla="*/ 12 h 142"/>
                <a:gd name="T12" fmla="*/ 18 w 126"/>
                <a:gd name="T13" fmla="*/ 6 h 142"/>
                <a:gd name="T14" fmla="*/ 10 w 126"/>
                <a:gd name="T15" fmla="*/ 2 h 142"/>
                <a:gd name="T16" fmla="*/ 10 w 126"/>
                <a:gd name="T17" fmla="*/ 6 h 142"/>
                <a:gd name="T18" fmla="*/ 12 w 126"/>
                <a:gd name="T19" fmla="*/ 14 h 142"/>
                <a:gd name="T20" fmla="*/ 14 w 126"/>
                <a:gd name="T21" fmla="*/ 16 h 142"/>
                <a:gd name="T22" fmla="*/ 12 w 126"/>
                <a:gd name="T23" fmla="*/ 22 h 142"/>
                <a:gd name="T24" fmla="*/ 12 w 126"/>
                <a:gd name="T25" fmla="*/ 26 h 142"/>
                <a:gd name="T26" fmla="*/ 16 w 126"/>
                <a:gd name="T27" fmla="*/ 32 h 142"/>
                <a:gd name="T28" fmla="*/ 16 w 126"/>
                <a:gd name="T29" fmla="*/ 34 h 142"/>
                <a:gd name="T30" fmla="*/ 14 w 126"/>
                <a:gd name="T31" fmla="*/ 38 h 142"/>
                <a:gd name="T32" fmla="*/ 6 w 126"/>
                <a:gd name="T33" fmla="*/ 48 h 142"/>
                <a:gd name="T34" fmla="*/ 10 w 126"/>
                <a:gd name="T35" fmla="*/ 104 h 142"/>
                <a:gd name="T36" fmla="*/ 14 w 126"/>
                <a:gd name="T37" fmla="*/ 104 h 142"/>
                <a:gd name="T38" fmla="*/ 22 w 126"/>
                <a:gd name="T39" fmla="*/ 106 h 142"/>
                <a:gd name="T40" fmla="*/ 30 w 126"/>
                <a:gd name="T41" fmla="*/ 108 h 142"/>
                <a:gd name="T42" fmla="*/ 34 w 126"/>
                <a:gd name="T43" fmla="*/ 108 h 142"/>
                <a:gd name="T44" fmla="*/ 40 w 126"/>
                <a:gd name="T45" fmla="*/ 108 h 142"/>
                <a:gd name="T46" fmla="*/ 48 w 126"/>
                <a:gd name="T47" fmla="*/ 108 h 142"/>
                <a:gd name="T48" fmla="*/ 56 w 126"/>
                <a:gd name="T49" fmla="*/ 116 h 142"/>
                <a:gd name="T50" fmla="*/ 60 w 126"/>
                <a:gd name="T51" fmla="*/ 126 h 142"/>
                <a:gd name="T52" fmla="*/ 62 w 126"/>
                <a:gd name="T53" fmla="*/ 132 h 142"/>
                <a:gd name="T54" fmla="*/ 68 w 126"/>
                <a:gd name="T55" fmla="*/ 142 h 142"/>
                <a:gd name="T56" fmla="*/ 84 w 126"/>
                <a:gd name="T57" fmla="*/ 140 h 142"/>
                <a:gd name="T58" fmla="*/ 106 w 126"/>
                <a:gd name="T59" fmla="*/ 142 h 142"/>
                <a:gd name="T60" fmla="*/ 110 w 126"/>
                <a:gd name="T61" fmla="*/ 108 h 142"/>
                <a:gd name="T62" fmla="*/ 106 w 126"/>
                <a:gd name="T63" fmla="*/ 90 h 142"/>
                <a:gd name="T64" fmla="*/ 102 w 126"/>
                <a:gd name="T65" fmla="*/ 84 h 142"/>
                <a:gd name="T66" fmla="*/ 100 w 126"/>
                <a:gd name="T67" fmla="*/ 76 h 142"/>
                <a:gd name="T68" fmla="*/ 110 w 126"/>
                <a:gd name="T69" fmla="*/ 50 h 142"/>
                <a:gd name="T70" fmla="*/ 96 w 126"/>
                <a:gd name="T71" fmla="*/ 42 h 142"/>
                <a:gd name="T72" fmla="*/ 94 w 126"/>
                <a:gd name="T73" fmla="*/ 38 h 142"/>
                <a:gd name="T74" fmla="*/ 48 w 126"/>
                <a:gd name="T75" fmla="*/ 4 h 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42"/>
                <a:gd name="T116" fmla="*/ 126 w 126"/>
                <a:gd name="T117" fmla="*/ 142 h 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 h="142">
                  <a:moveTo>
                    <a:pt x="48" y="4"/>
                  </a:moveTo>
                  <a:lnTo>
                    <a:pt x="40" y="4"/>
                  </a:lnTo>
                  <a:lnTo>
                    <a:pt x="40" y="6"/>
                  </a:lnTo>
                  <a:lnTo>
                    <a:pt x="38" y="10"/>
                  </a:lnTo>
                  <a:lnTo>
                    <a:pt x="38" y="12"/>
                  </a:lnTo>
                  <a:lnTo>
                    <a:pt x="36" y="16"/>
                  </a:lnTo>
                  <a:lnTo>
                    <a:pt x="32" y="18"/>
                  </a:lnTo>
                  <a:lnTo>
                    <a:pt x="28" y="18"/>
                  </a:lnTo>
                  <a:lnTo>
                    <a:pt x="24" y="16"/>
                  </a:lnTo>
                  <a:lnTo>
                    <a:pt x="22" y="12"/>
                  </a:lnTo>
                  <a:lnTo>
                    <a:pt x="20" y="10"/>
                  </a:lnTo>
                  <a:lnTo>
                    <a:pt x="18" y="6"/>
                  </a:lnTo>
                  <a:lnTo>
                    <a:pt x="18" y="0"/>
                  </a:lnTo>
                  <a:lnTo>
                    <a:pt x="10" y="2"/>
                  </a:lnTo>
                  <a:lnTo>
                    <a:pt x="10" y="4"/>
                  </a:lnTo>
                  <a:lnTo>
                    <a:pt x="10" y="6"/>
                  </a:lnTo>
                  <a:lnTo>
                    <a:pt x="12" y="10"/>
                  </a:lnTo>
                  <a:lnTo>
                    <a:pt x="12" y="14"/>
                  </a:lnTo>
                  <a:lnTo>
                    <a:pt x="14" y="16"/>
                  </a:lnTo>
                  <a:lnTo>
                    <a:pt x="12" y="18"/>
                  </a:lnTo>
                  <a:lnTo>
                    <a:pt x="12" y="22"/>
                  </a:lnTo>
                  <a:lnTo>
                    <a:pt x="12" y="26"/>
                  </a:lnTo>
                  <a:lnTo>
                    <a:pt x="14" y="28"/>
                  </a:lnTo>
                  <a:lnTo>
                    <a:pt x="16" y="32"/>
                  </a:lnTo>
                  <a:lnTo>
                    <a:pt x="16" y="34"/>
                  </a:lnTo>
                  <a:lnTo>
                    <a:pt x="16" y="36"/>
                  </a:lnTo>
                  <a:lnTo>
                    <a:pt x="14" y="38"/>
                  </a:lnTo>
                  <a:lnTo>
                    <a:pt x="10" y="42"/>
                  </a:lnTo>
                  <a:lnTo>
                    <a:pt x="6" y="48"/>
                  </a:lnTo>
                  <a:lnTo>
                    <a:pt x="0" y="54"/>
                  </a:lnTo>
                  <a:lnTo>
                    <a:pt x="10" y="104"/>
                  </a:lnTo>
                  <a:lnTo>
                    <a:pt x="14" y="104"/>
                  </a:lnTo>
                  <a:lnTo>
                    <a:pt x="16" y="106"/>
                  </a:lnTo>
                  <a:lnTo>
                    <a:pt x="22" y="106"/>
                  </a:lnTo>
                  <a:lnTo>
                    <a:pt x="26" y="108"/>
                  </a:lnTo>
                  <a:lnTo>
                    <a:pt x="30" y="108"/>
                  </a:lnTo>
                  <a:lnTo>
                    <a:pt x="34" y="108"/>
                  </a:lnTo>
                  <a:lnTo>
                    <a:pt x="36" y="108"/>
                  </a:lnTo>
                  <a:lnTo>
                    <a:pt x="40" y="108"/>
                  </a:lnTo>
                  <a:lnTo>
                    <a:pt x="42" y="108"/>
                  </a:lnTo>
                  <a:lnTo>
                    <a:pt x="48" y="108"/>
                  </a:lnTo>
                  <a:lnTo>
                    <a:pt x="52" y="112"/>
                  </a:lnTo>
                  <a:lnTo>
                    <a:pt x="56" y="116"/>
                  </a:lnTo>
                  <a:lnTo>
                    <a:pt x="60" y="124"/>
                  </a:lnTo>
                  <a:lnTo>
                    <a:pt x="60" y="126"/>
                  </a:lnTo>
                  <a:lnTo>
                    <a:pt x="62" y="128"/>
                  </a:lnTo>
                  <a:lnTo>
                    <a:pt x="62" y="132"/>
                  </a:lnTo>
                  <a:lnTo>
                    <a:pt x="64" y="138"/>
                  </a:lnTo>
                  <a:lnTo>
                    <a:pt x="68" y="142"/>
                  </a:lnTo>
                  <a:lnTo>
                    <a:pt x="80" y="142"/>
                  </a:lnTo>
                  <a:lnTo>
                    <a:pt x="84" y="140"/>
                  </a:lnTo>
                  <a:lnTo>
                    <a:pt x="86" y="142"/>
                  </a:lnTo>
                  <a:lnTo>
                    <a:pt x="106" y="142"/>
                  </a:lnTo>
                  <a:lnTo>
                    <a:pt x="126" y="134"/>
                  </a:lnTo>
                  <a:lnTo>
                    <a:pt x="110" y="108"/>
                  </a:lnTo>
                  <a:lnTo>
                    <a:pt x="108" y="90"/>
                  </a:lnTo>
                  <a:lnTo>
                    <a:pt x="106" y="90"/>
                  </a:lnTo>
                  <a:lnTo>
                    <a:pt x="104" y="88"/>
                  </a:lnTo>
                  <a:lnTo>
                    <a:pt x="102" y="84"/>
                  </a:lnTo>
                  <a:lnTo>
                    <a:pt x="102" y="80"/>
                  </a:lnTo>
                  <a:lnTo>
                    <a:pt x="100" y="76"/>
                  </a:lnTo>
                  <a:lnTo>
                    <a:pt x="102" y="70"/>
                  </a:lnTo>
                  <a:lnTo>
                    <a:pt x="110" y="50"/>
                  </a:lnTo>
                  <a:lnTo>
                    <a:pt x="98" y="44"/>
                  </a:lnTo>
                  <a:lnTo>
                    <a:pt x="96" y="42"/>
                  </a:lnTo>
                  <a:lnTo>
                    <a:pt x="94" y="40"/>
                  </a:lnTo>
                  <a:lnTo>
                    <a:pt x="94" y="38"/>
                  </a:lnTo>
                  <a:lnTo>
                    <a:pt x="94" y="36"/>
                  </a:lnTo>
                  <a:lnTo>
                    <a:pt x="48" y="4"/>
                  </a:lnTo>
                </a:path>
              </a:pathLst>
            </a:custGeom>
            <a:grpFill/>
            <a:ln w="6350">
              <a:noFill/>
              <a:round/>
              <a:headEnd/>
              <a:tailEnd/>
            </a:ln>
          </p:spPr>
          <p:txBody>
            <a:bodyPr/>
            <a:lstStyle/>
            <a:p>
              <a:pPr>
                <a:defRPr/>
              </a:pPr>
              <a:endParaRPr lang="zh-TW" altLang="en-US"/>
            </a:p>
          </p:txBody>
        </p:sp>
        <p:sp>
          <p:nvSpPr>
            <p:cNvPr id="299" name="Freeform 111"/>
            <p:cNvSpPr>
              <a:spLocks/>
            </p:cNvSpPr>
            <p:nvPr/>
          </p:nvSpPr>
          <p:spPr bwMode="gray">
            <a:xfrm>
              <a:off x="1302" y="2998"/>
              <a:ext cx="112" cy="212"/>
            </a:xfrm>
            <a:custGeom>
              <a:avLst/>
              <a:gdLst>
                <a:gd name="T0" fmla="*/ 8 w 112"/>
                <a:gd name="T1" fmla="*/ 148 h 212"/>
                <a:gd name="T2" fmla="*/ 28 w 112"/>
                <a:gd name="T3" fmla="*/ 128 h 212"/>
                <a:gd name="T4" fmla="*/ 28 w 112"/>
                <a:gd name="T5" fmla="*/ 96 h 212"/>
                <a:gd name="T6" fmla="*/ 18 w 112"/>
                <a:gd name="T7" fmla="*/ 76 h 212"/>
                <a:gd name="T8" fmla="*/ 8 w 112"/>
                <a:gd name="T9" fmla="*/ 66 h 212"/>
                <a:gd name="T10" fmla="*/ 44 w 112"/>
                <a:gd name="T11" fmla="*/ 34 h 212"/>
                <a:gd name="T12" fmla="*/ 46 w 112"/>
                <a:gd name="T13" fmla="*/ 20 h 212"/>
                <a:gd name="T14" fmla="*/ 54 w 112"/>
                <a:gd name="T15" fmla="*/ 28 h 212"/>
                <a:gd name="T16" fmla="*/ 58 w 112"/>
                <a:gd name="T17" fmla="*/ 36 h 212"/>
                <a:gd name="T18" fmla="*/ 62 w 112"/>
                <a:gd name="T19" fmla="*/ 40 h 212"/>
                <a:gd name="T20" fmla="*/ 64 w 112"/>
                <a:gd name="T21" fmla="*/ 40 h 212"/>
                <a:gd name="T22" fmla="*/ 62 w 112"/>
                <a:gd name="T23" fmla="*/ 26 h 212"/>
                <a:gd name="T24" fmla="*/ 58 w 112"/>
                <a:gd name="T25" fmla="*/ 24 h 212"/>
                <a:gd name="T26" fmla="*/ 56 w 112"/>
                <a:gd name="T27" fmla="*/ 20 h 212"/>
                <a:gd name="T28" fmla="*/ 64 w 112"/>
                <a:gd name="T29" fmla="*/ 8 h 212"/>
                <a:gd name="T30" fmla="*/ 70 w 112"/>
                <a:gd name="T31" fmla="*/ 8 h 212"/>
                <a:gd name="T32" fmla="*/ 110 w 112"/>
                <a:gd name="T33" fmla="*/ 0 h 212"/>
                <a:gd name="T34" fmla="*/ 110 w 112"/>
                <a:gd name="T35" fmla="*/ 10 h 212"/>
                <a:gd name="T36" fmla="*/ 110 w 112"/>
                <a:gd name="T37" fmla="*/ 24 h 212"/>
                <a:gd name="T38" fmla="*/ 110 w 112"/>
                <a:gd name="T39" fmla="*/ 36 h 212"/>
                <a:gd name="T40" fmla="*/ 112 w 112"/>
                <a:gd name="T41" fmla="*/ 42 h 212"/>
                <a:gd name="T42" fmla="*/ 108 w 112"/>
                <a:gd name="T43" fmla="*/ 70 h 212"/>
                <a:gd name="T44" fmla="*/ 96 w 112"/>
                <a:gd name="T45" fmla="*/ 80 h 212"/>
                <a:gd name="T46" fmla="*/ 88 w 112"/>
                <a:gd name="T47" fmla="*/ 82 h 212"/>
                <a:gd name="T48" fmla="*/ 78 w 112"/>
                <a:gd name="T49" fmla="*/ 88 h 212"/>
                <a:gd name="T50" fmla="*/ 72 w 112"/>
                <a:gd name="T51" fmla="*/ 94 h 212"/>
                <a:gd name="T52" fmla="*/ 68 w 112"/>
                <a:gd name="T53" fmla="*/ 100 h 212"/>
                <a:gd name="T54" fmla="*/ 60 w 112"/>
                <a:gd name="T55" fmla="*/ 108 h 212"/>
                <a:gd name="T56" fmla="*/ 56 w 112"/>
                <a:gd name="T57" fmla="*/ 110 h 212"/>
                <a:gd name="T58" fmla="*/ 48 w 112"/>
                <a:gd name="T59" fmla="*/ 118 h 212"/>
                <a:gd name="T60" fmla="*/ 44 w 112"/>
                <a:gd name="T61" fmla="*/ 126 h 212"/>
                <a:gd name="T62" fmla="*/ 44 w 112"/>
                <a:gd name="T63" fmla="*/ 142 h 212"/>
                <a:gd name="T64" fmla="*/ 46 w 112"/>
                <a:gd name="T65" fmla="*/ 168 h 212"/>
                <a:gd name="T66" fmla="*/ 46 w 112"/>
                <a:gd name="T67" fmla="*/ 176 h 212"/>
                <a:gd name="T68" fmla="*/ 46 w 112"/>
                <a:gd name="T69" fmla="*/ 184 h 212"/>
                <a:gd name="T70" fmla="*/ 42 w 112"/>
                <a:gd name="T71" fmla="*/ 188 h 212"/>
                <a:gd name="T72" fmla="*/ 34 w 112"/>
                <a:gd name="T73" fmla="*/ 192 h 212"/>
                <a:gd name="T74" fmla="*/ 30 w 112"/>
                <a:gd name="T75" fmla="*/ 194 h 212"/>
                <a:gd name="T76" fmla="*/ 22 w 112"/>
                <a:gd name="T77" fmla="*/ 198 h 212"/>
                <a:gd name="T78" fmla="*/ 20 w 112"/>
                <a:gd name="T79" fmla="*/ 202 h 212"/>
                <a:gd name="T80" fmla="*/ 20 w 112"/>
                <a:gd name="T81" fmla="*/ 206 h 212"/>
                <a:gd name="T82" fmla="*/ 22 w 112"/>
                <a:gd name="T83" fmla="*/ 208 h 212"/>
                <a:gd name="T84" fmla="*/ 20 w 112"/>
                <a:gd name="T85" fmla="*/ 212 h 212"/>
                <a:gd name="T86" fmla="*/ 18 w 112"/>
                <a:gd name="T87" fmla="*/ 212 h 212"/>
                <a:gd name="T88" fmla="*/ 12 w 112"/>
                <a:gd name="T89" fmla="*/ 204 h 212"/>
                <a:gd name="T90" fmla="*/ 10 w 112"/>
                <a:gd name="T91" fmla="*/ 194 h 212"/>
                <a:gd name="T92" fmla="*/ 8 w 112"/>
                <a:gd name="T93" fmla="*/ 192 h 212"/>
                <a:gd name="T94" fmla="*/ 6 w 112"/>
                <a:gd name="T95" fmla="*/ 192 h 212"/>
                <a:gd name="T96" fmla="*/ 6 w 112"/>
                <a:gd name="T97" fmla="*/ 174 h 212"/>
                <a:gd name="T98" fmla="*/ 2 w 112"/>
                <a:gd name="T99" fmla="*/ 164 h 212"/>
                <a:gd name="T100" fmla="*/ 0 w 112"/>
                <a:gd name="T101" fmla="*/ 160 h 2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2"/>
                <a:gd name="T154" fmla="*/ 0 h 212"/>
                <a:gd name="T155" fmla="*/ 112 w 112"/>
                <a:gd name="T156" fmla="*/ 212 h 2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2" h="212">
                  <a:moveTo>
                    <a:pt x="2" y="156"/>
                  </a:moveTo>
                  <a:lnTo>
                    <a:pt x="8" y="148"/>
                  </a:lnTo>
                  <a:lnTo>
                    <a:pt x="20" y="140"/>
                  </a:lnTo>
                  <a:lnTo>
                    <a:pt x="28" y="128"/>
                  </a:lnTo>
                  <a:lnTo>
                    <a:pt x="30" y="112"/>
                  </a:lnTo>
                  <a:lnTo>
                    <a:pt x="28" y="96"/>
                  </a:lnTo>
                  <a:lnTo>
                    <a:pt x="30" y="82"/>
                  </a:lnTo>
                  <a:lnTo>
                    <a:pt x="18" y="76"/>
                  </a:lnTo>
                  <a:lnTo>
                    <a:pt x="8" y="72"/>
                  </a:lnTo>
                  <a:lnTo>
                    <a:pt x="8" y="66"/>
                  </a:lnTo>
                  <a:lnTo>
                    <a:pt x="44" y="58"/>
                  </a:lnTo>
                  <a:lnTo>
                    <a:pt x="44" y="34"/>
                  </a:lnTo>
                  <a:lnTo>
                    <a:pt x="42" y="26"/>
                  </a:lnTo>
                  <a:lnTo>
                    <a:pt x="46" y="20"/>
                  </a:lnTo>
                  <a:lnTo>
                    <a:pt x="50" y="28"/>
                  </a:lnTo>
                  <a:lnTo>
                    <a:pt x="54" y="28"/>
                  </a:lnTo>
                  <a:lnTo>
                    <a:pt x="56" y="34"/>
                  </a:lnTo>
                  <a:lnTo>
                    <a:pt x="58" y="36"/>
                  </a:lnTo>
                  <a:lnTo>
                    <a:pt x="60" y="38"/>
                  </a:lnTo>
                  <a:lnTo>
                    <a:pt x="62" y="40"/>
                  </a:lnTo>
                  <a:lnTo>
                    <a:pt x="64" y="40"/>
                  </a:lnTo>
                  <a:lnTo>
                    <a:pt x="64" y="32"/>
                  </a:lnTo>
                  <a:lnTo>
                    <a:pt x="62" y="26"/>
                  </a:lnTo>
                  <a:lnTo>
                    <a:pt x="60" y="26"/>
                  </a:lnTo>
                  <a:lnTo>
                    <a:pt x="58" y="24"/>
                  </a:lnTo>
                  <a:lnTo>
                    <a:pt x="56" y="22"/>
                  </a:lnTo>
                  <a:lnTo>
                    <a:pt x="56" y="20"/>
                  </a:lnTo>
                  <a:lnTo>
                    <a:pt x="52" y="8"/>
                  </a:lnTo>
                  <a:lnTo>
                    <a:pt x="64" y="8"/>
                  </a:lnTo>
                  <a:lnTo>
                    <a:pt x="68" y="6"/>
                  </a:lnTo>
                  <a:lnTo>
                    <a:pt x="70" y="8"/>
                  </a:lnTo>
                  <a:lnTo>
                    <a:pt x="92" y="8"/>
                  </a:lnTo>
                  <a:lnTo>
                    <a:pt x="110" y="0"/>
                  </a:lnTo>
                  <a:lnTo>
                    <a:pt x="110" y="4"/>
                  </a:lnTo>
                  <a:lnTo>
                    <a:pt x="110" y="10"/>
                  </a:lnTo>
                  <a:lnTo>
                    <a:pt x="110" y="18"/>
                  </a:lnTo>
                  <a:lnTo>
                    <a:pt x="110" y="24"/>
                  </a:lnTo>
                  <a:lnTo>
                    <a:pt x="110" y="32"/>
                  </a:lnTo>
                  <a:lnTo>
                    <a:pt x="110" y="36"/>
                  </a:lnTo>
                  <a:lnTo>
                    <a:pt x="112" y="40"/>
                  </a:lnTo>
                  <a:lnTo>
                    <a:pt x="112" y="42"/>
                  </a:lnTo>
                  <a:lnTo>
                    <a:pt x="112" y="58"/>
                  </a:lnTo>
                  <a:lnTo>
                    <a:pt x="108" y="70"/>
                  </a:lnTo>
                  <a:lnTo>
                    <a:pt x="102" y="76"/>
                  </a:lnTo>
                  <a:lnTo>
                    <a:pt x="96" y="80"/>
                  </a:lnTo>
                  <a:lnTo>
                    <a:pt x="90" y="82"/>
                  </a:lnTo>
                  <a:lnTo>
                    <a:pt x="88" y="82"/>
                  </a:lnTo>
                  <a:lnTo>
                    <a:pt x="82" y="86"/>
                  </a:lnTo>
                  <a:lnTo>
                    <a:pt x="78" y="88"/>
                  </a:lnTo>
                  <a:lnTo>
                    <a:pt x="74" y="92"/>
                  </a:lnTo>
                  <a:lnTo>
                    <a:pt x="72" y="94"/>
                  </a:lnTo>
                  <a:lnTo>
                    <a:pt x="68" y="100"/>
                  </a:lnTo>
                  <a:lnTo>
                    <a:pt x="62" y="106"/>
                  </a:lnTo>
                  <a:lnTo>
                    <a:pt x="60" y="108"/>
                  </a:lnTo>
                  <a:lnTo>
                    <a:pt x="56" y="110"/>
                  </a:lnTo>
                  <a:lnTo>
                    <a:pt x="50" y="114"/>
                  </a:lnTo>
                  <a:lnTo>
                    <a:pt x="48" y="118"/>
                  </a:lnTo>
                  <a:lnTo>
                    <a:pt x="46" y="122"/>
                  </a:lnTo>
                  <a:lnTo>
                    <a:pt x="44" y="126"/>
                  </a:lnTo>
                  <a:lnTo>
                    <a:pt x="44" y="142"/>
                  </a:lnTo>
                  <a:lnTo>
                    <a:pt x="44" y="158"/>
                  </a:lnTo>
                  <a:lnTo>
                    <a:pt x="46" y="168"/>
                  </a:lnTo>
                  <a:lnTo>
                    <a:pt x="46" y="172"/>
                  </a:lnTo>
                  <a:lnTo>
                    <a:pt x="46" y="176"/>
                  </a:lnTo>
                  <a:lnTo>
                    <a:pt x="46" y="180"/>
                  </a:lnTo>
                  <a:lnTo>
                    <a:pt x="46" y="184"/>
                  </a:lnTo>
                  <a:lnTo>
                    <a:pt x="42" y="188"/>
                  </a:lnTo>
                  <a:lnTo>
                    <a:pt x="38" y="190"/>
                  </a:lnTo>
                  <a:lnTo>
                    <a:pt x="34" y="192"/>
                  </a:lnTo>
                  <a:lnTo>
                    <a:pt x="30" y="194"/>
                  </a:lnTo>
                  <a:lnTo>
                    <a:pt x="24" y="196"/>
                  </a:lnTo>
                  <a:lnTo>
                    <a:pt x="22" y="198"/>
                  </a:lnTo>
                  <a:lnTo>
                    <a:pt x="20" y="200"/>
                  </a:lnTo>
                  <a:lnTo>
                    <a:pt x="20" y="202"/>
                  </a:lnTo>
                  <a:lnTo>
                    <a:pt x="20" y="206"/>
                  </a:lnTo>
                  <a:lnTo>
                    <a:pt x="22" y="208"/>
                  </a:lnTo>
                  <a:lnTo>
                    <a:pt x="22" y="210"/>
                  </a:lnTo>
                  <a:lnTo>
                    <a:pt x="20" y="212"/>
                  </a:lnTo>
                  <a:lnTo>
                    <a:pt x="18" y="212"/>
                  </a:lnTo>
                  <a:lnTo>
                    <a:pt x="14" y="212"/>
                  </a:lnTo>
                  <a:lnTo>
                    <a:pt x="12" y="204"/>
                  </a:lnTo>
                  <a:lnTo>
                    <a:pt x="10" y="198"/>
                  </a:lnTo>
                  <a:lnTo>
                    <a:pt x="10" y="194"/>
                  </a:lnTo>
                  <a:lnTo>
                    <a:pt x="8" y="192"/>
                  </a:lnTo>
                  <a:lnTo>
                    <a:pt x="6" y="192"/>
                  </a:lnTo>
                  <a:lnTo>
                    <a:pt x="8" y="182"/>
                  </a:lnTo>
                  <a:lnTo>
                    <a:pt x="6" y="174"/>
                  </a:lnTo>
                  <a:lnTo>
                    <a:pt x="4" y="168"/>
                  </a:lnTo>
                  <a:lnTo>
                    <a:pt x="2" y="164"/>
                  </a:lnTo>
                  <a:lnTo>
                    <a:pt x="0" y="162"/>
                  </a:lnTo>
                  <a:lnTo>
                    <a:pt x="0" y="160"/>
                  </a:lnTo>
                  <a:lnTo>
                    <a:pt x="2" y="156"/>
                  </a:lnTo>
                </a:path>
              </a:pathLst>
            </a:custGeom>
            <a:grpFill/>
            <a:ln w="6350">
              <a:noFill/>
              <a:round/>
              <a:headEnd/>
              <a:tailEnd/>
            </a:ln>
          </p:spPr>
          <p:txBody>
            <a:bodyPr/>
            <a:lstStyle/>
            <a:p>
              <a:pPr>
                <a:defRPr/>
              </a:pPr>
              <a:endParaRPr lang="zh-TW" altLang="en-US"/>
            </a:p>
          </p:txBody>
        </p:sp>
        <p:sp>
          <p:nvSpPr>
            <p:cNvPr id="300" name="Freeform 112"/>
            <p:cNvSpPr>
              <a:spLocks/>
            </p:cNvSpPr>
            <p:nvPr/>
          </p:nvSpPr>
          <p:spPr bwMode="gray">
            <a:xfrm>
              <a:off x="1100" y="3158"/>
              <a:ext cx="224" cy="176"/>
            </a:xfrm>
            <a:custGeom>
              <a:avLst/>
              <a:gdLst>
                <a:gd name="T0" fmla="*/ 170 w 224"/>
                <a:gd name="T1" fmla="*/ 6 h 176"/>
                <a:gd name="T2" fmla="*/ 162 w 224"/>
                <a:gd name="T3" fmla="*/ 10 h 176"/>
                <a:gd name="T4" fmla="*/ 152 w 224"/>
                <a:gd name="T5" fmla="*/ 18 h 176"/>
                <a:gd name="T6" fmla="*/ 144 w 224"/>
                <a:gd name="T7" fmla="*/ 22 h 176"/>
                <a:gd name="T8" fmla="*/ 134 w 224"/>
                <a:gd name="T9" fmla="*/ 34 h 176"/>
                <a:gd name="T10" fmla="*/ 128 w 224"/>
                <a:gd name="T11" fmla="*/ 46 h 176"/>
                <a:gd name="T12" fmla="*/ 122 w 224"/>
                <a:gd name="T13" fmla="*/ 46 h 176"/>
                <a:gd name="T14" fmla="*/ 114 w 224"/>
                <a:gd name="T15" fmla="*/ 40 h 176"/>
                <a:gd name="T16" fmla="*/ 102 w 224"/>
                <a:gd name="T17" fmla="*/ 42 h 176"/>
                <a:gd name="T18" fmla="*/ 98 w 224"/>
                <a:gd name="T19" fmla="*/ 46 h 176"/>
                <a:gd name="T20" fmla="*/ 94 w 224"/>
                <a:gd name="T21" fmla="*/ 54 h 176"/>
                <a:gd name="T22" fmla="*/ 80 w 224"/>
                <a:gd name="T23" fmla="*/ 66 h 176"/>
                <a:gd name="T24" fmla="*/ 66 w 224"/>
                <a:gd name="T25" fmla="*/ 68 h 176"/>
                <a:gd name="T26" fmla="*/ 64 w 224"/>
                <a:gd name="T27" fmla="*/ 62 h 176"/>
                <a:gd name="T28" fmla="*/ 68 w 224"/>
                <a:gd name="T29" fmla="*/ 56 h 176"/>
                <a:gd name="T30" fmla="*/ 64 w 224"/>
                <a:gd name="T31" fmla="*/ 38 h 176"/>
                <a:gd name="T32" fmla="*/ 56 w 224"/>
                <a:gd name="T33" fmla="*/ 32 h 176"/>
                <a:gd name="T34" fmla="*/ 54 w 224"/>
                <a:gd name="T35" fmla="*/ 78 h 176"/>
                <a:gd name="T36" fmla="*/ 50 w 224"/>
                <a:gd name="T37" fmla="*/ 82 h 176"/>
                <a:gd name="T38" fmla="*/ 28 w 224"/>
                <a:gd name="T39" fmla="*/ 82 h 176"/>
                <a:gd name="T40" fmla="*/ 24 w 224"/>
                <a:gd name="T41" fmla="*/ 80 h 176"/>
                <a:gd name="T42" fmla="*/ 22 w 224"/>
                <a:gd name="T43" fmla="*/ 70 h 176"/>
                <a:gd name="T44" fmla="*/ 18 w 224"/>
                <a:gd name="T45" fmla="*/ 68 h 176"/>
                <a:gd name="T46" fmla="*/ 0 w 224"/>
                <a:gd name="T47" fmla="*/ 82 h 176"/>
                <a:gd name="T48" fmla="*/ 20 w 224"/>
                <a:gd name="T49" fmla="*/ 160 h 176"/>
                <a:gd name="T50" fmla="*/ 38 w 224"/>
                <a:gd name="T51" fmla="*/ 172 h 176"/>
                <a:gd name="T52" fmla="*/ 70 w 224"/>
                <a:gd name="T53" fmla="*/ 172 h 176"/>
                <a:gd name="T54" fmla="*/ 100 w 224"/>
                <a:gd name="T55" fmla="*/ 164 h 176"/>
                <a:gd name="T56" fmla="*/ 128 w 224"/>
                <a:gd name="T57" fmla="*/ 160 h 176"/>
                <a:gd name="T58" fmla="*/ 146 w 224"/>
                <a:gd name="T59" fmla="*/ 150 h 176"/>
                <a:gd name="T60" fmla="*/ 154 w 224"/>
                <a:gd name="T61" fmla="*/ 142 h 176"/>
                <a:gd name="T62" fmla="*/ 166 w 224"/>
                <a:gd name="T63" fmla="*/ 126 h 176"/>
                <a:gd name="T64" fmla="*/ 186 w 224"/>
                <a:gd name="T65" fmla="*/ 104 h 176"/>
                <a:gd name="T66" fmla="*/ 190 w 224"/>
                <a:gd name="T67" fmla="*/ 96 h 176"/>
                <a:gd name="T68" fmla="*/ 198 w 224"/>
                <a:gd name="T69" fmla="*/ 88 h 176"/>
                <a:gd name="T70" fmla="*/ 202 w 224"/>
                <a:gd name="T71" fmla="*/ 84 h 176"/>
                <a:gd name="T72" fmla="*/ 212 w 224"/>
                <a:gd name="T73" fmla="*/ 76 h 176"/>
                <a:gd name="T74" fmla="*/ 216 w 224"/>
                <a:gd name="T75" fmla="*/ 70 h 176"/>
                <a:gd name="T76" fmla="*/ 222 w 224"/>
                <a:gd name="T77" fmla="*/ 58 h 176"/>
                <a:gd name="T78" fmla="*/ 216 w 224"/>
                <a:gd name="T79" fmla="*/ 52 h 176"/>
                <a:gd name="T80" fmla="*/ 214 w 224"/>
                <a:gd name="T81" fmla="*/ 44 h 176"/>
                <a:gd name="T82" fmla="*/ 210 w 224"/>
                <a:gd name="T83" fmla="*/ 32 h 176"/>
                <a:gd name="T84" fmla="*/ 210 w 224"/>
                <a:gd name="T85" fmla="*/ 26 h 176"/>
                <a:gd name="T86" fmla="*/ 208 w 224"/>
                <a:gd name="T87" fmla="*/ 8 h 176"/>
                <a:gd name="T88" fmla="*/ 176 w 224"/>
                <a:gd name="T89" fmla="*/ 0 h 1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4"/>
                <a:gd name="T136" fmla="*/ 0 h 176"/>
                <a:gd name="T137" fmla="*/ 224 w 224"/>
                <a:gd name="T138" fmla="*/ 176 h 1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4" h="176">
                  <a:moveTo>
                    <a:pt x="176" y="0"/>
                  </a:moveTo>
                  <a:lnTo>
                    <a:pt x="174" y="4"/>
                  </a:lnTo>
                  <a:lnTo>
                    <a:pt x="170" y="6"/>
                  </a:lnTo>
                  <a:lnTo>
                    <a:pt x="166" y="8"/>
                  </a:lnTo>
                  <a:lnTo>
                    <a:pt x="164" y="10"/>
                  </a:lnTo>
                  <a:lnTo>
                    <a:pt x="162" y="10"/>
                  </a:lnTo>
                  <a:lnTo>
                    <a:pt x="160" y="14"/>
                  </a:lnTo>
                  <a:lnTo>
                    <a:pt x="158" y="16"/>
                  </a:lnTo>
                  <a:lnTo>
                    <a:pt x="152" y="18"/>
                  </a:lnTo>
                  <a:lnTo>
                    <a:pt x="148" y="20"/>
                  </a:lnTo>
                  <a:lnTo>
                    <a:pt x="146" y="20"/>
                  </a:lnTo>
                  <a:lnTo>
                    <a:pt x="144" y="22"/>
                  </a:lnTo>
                  <a:lnTo>
                    <a:pt x="140" y="24"/>
                  </a:lnTo>
                  <a:lnTo>
                    <a:pt x="136" y="28"/>
                  </a:lnTo>
                  <a:lnTo>
                    <a:pt x="134" y="34"/>
                  </a:lnTo>
                  <a:lnTo>
                    <a:pt x="132" y="38"/>
                  </a:lnTo>
                  <a:lnTo>
                    <a:pt x="130" y="42"/>
                  </a:lnTo>
                  <a:lnTo>
                    <a:pt x="128" y="46"/>
                  </a:lnTo>
                  <a:lnTo>
                    <a:pt x="128" y="48"/>
                  </a:lnTo>
                  <a:lnTo>
                    <a:pt x="124" y="48"/>
                  </a:lnTo>
                  <a:lnTo>
                    <a:pt x="122" y="46"/>
                  </a:lnTo>
                  <a:lnTo>
                    <a:pt x="120" y="44"/>
                  </a:lnTo>
                  <a:lnTo>
                    <a:pt x="118" y="44"/>
                  </a:lnTo>
                  <a:lnTo>
                    <a:pt x="114" y="40"/>
                  </a:lnTo>
                  <a:lnTo>
                    <a:pt x="110" y="40"/>
                  </a:lnTo>
                  <a:lnTo>
                    <a:pt x="106" y="40"/>
                  </a:lnTo>
                  <a:lnTo>
                    <a:pt x="102" y="42"/>
                  </a:lnTo>
                  <a:lnTo>
                    <a:pt x="100" y="42"/>
                  </a:lnTo>
                  <a:lnTo>
                    <a:pt x="98" y="44"/>
                  </a:lnTo>
                  <a:lnTo>
                    <a:pt x="98" y="46"/>
                  </a:lnTo>
                  <a:lnTo>
                    <a:pt x="96" y="50"/>
                  </a:lnTo>
                  <a:lnTo>
                    <a:pt x="94" y="52"/>
                  </a:lnTo>
                  <a:lnTo>
                    <a:pt x="94" y="54"/>
                  </a:lnTo>
                  <a:lnTo>
                    <a:pt x="94" y="56"/>
                  </a:lnTo>
                  <a:lnTo>
                    <a:pt x="88" y="62"/>
                  </a:lnTo>
                  <a:lnTo>
                    <a:pt x="80" y="66"/>
                  </a:lnTo>
                  <a:lnTo>
                    <a:pt x="74" y="68"/>
                  </a:lnTo>
                  <a:lnTo>
                    <a:pt x="70" y="68"/>
                  </a:lnTo>
                  <a:lnTo>
                    <a:pt x="66" y="68"/>
                  </a:lnTo>
                  <a:lnTo>
                    <a:pt x="64" y="68"/>
                  </a:lnTo>
                  <a:lnTo>
                    <a:pt x="62" y="64"/>
                  </a:lnTo>
                  <a:lnTo>
                    <a:pt x="64" y="62"/>
                  </a:lnTo>
                  <a:lnTo>
                    <a:pt x="66" y="58"/>
                  </a:lnTo>
                  <a:lnTo>
                    <a:pt x="68" y="56"/>
                  </a:lnTo>
                  <a:lnTo>
                    <a:pt x="68" y="50"/>
                  </a:lnTo>
                  <a:lnTo>
                    <a:pt x="66" y="44"/>
                  </a:lnTo>
                  <a:lnTo>
                    <a:pt x="64" y="38"/>
                  </a:lnTo>
                  <a:lnTo>
                    <a:pt x="60" y="36"/>
                  </a:lnTo>
                  <a:lnTo>
                    <a:pt x="58" y="34"/>
                  </a:lnTo>
                  <a:lnTo>
                    <a:pt x="56" y="32"/>
                  </a:lnTo>
                  <a:lnTo>
                    <a:pt x="54" y="32"/>
                  </a:lnTo>
                  <a:lnTo>
                    <a:pt x="54" y="78"/>
                  </a:lnTo>
                  <a:lnTo>
                    <a:pt x="54" y="80"/>
                  </a:lnTo>
                  <a:lnTo>
                    <a:pt x="52" y="80"/>
                  </a:lnTo>
                  <a:lnTo>
                    <a:pt x="50" y="82"/>
                  </a:lnTo>
                  <a:lnTo>
                    <a:pt x="46" y="82"/>
                  </a:lnTo>
                  <a:lnTo>
                    <a:pt x="38" y="82"/>
                  </a:lnTo>
                  <a:lnTo>
                    <a:pt x="28" y="82"/>
                  </a:lnTo>
                  <a:lnTo>
                    <a:pt x="26" y="82"/>
                  </a:lnTo>
                  <a:lnTo>
                    <a:pt x="24" y="80"/>
                  </a:lnTo>
                  <a:lnTo>
                    <a:pt x="22" y="76"/>
                  </a:lnTo>
                  <a:lnTo>
                    <a:pt x="22" y="70"/>
                  </a:lnTo>
                  <a:lnTo>
                    <a:pt x="20" y="70"/>
                  </a:lnTo>
                  <a:lnTo>
                    <a:pt x="20" y="68"/>
                  </a:lnTo>
                  <a:lnTo>
                    <a:pt x="18" y="68"/>
                  </a:lnTo>
                  <a:lnTo>
                    <a:pt x="16" y="68"/>
                  </a:lnTo>
                  <a:lnTo>
                    <a:pt x="12" y="78"/>
                  </a:lnTo>
                  <a:lnTo>
                    <a:pt x="0" y="82"/>
                  </a:lnTo>
                  <a:lnTo>
                    <a:pt x="8" y="110"/>
                  </a:lnTo>
                  <a:lnTo>
                    <a:pt x="20" y="126"/>
                  </a:lnTo>
                  <a:lnTo>
                    <a:pt x="20" y="160"/>
                  </a:lnTo>
                  <a:lnTo>
                    <a:pt x="20" y="162"/>
                  </a:lnTo>
                  <a:lnTo>
                    <a:pt x="28" y="168"/>
                  </a:lnTo>
                  <a:lnTo>
                    <a:pt x="38" y="172"/>
                  </a:lnTo>
                  <a:lnTo>
                    <a:pt x="56" y="176"/>
                  </a:lnTo>
                  <a:lnTo>
                    <a:pt x="60" y="176"/>
                  </a:lnTo>
                  <a:lnTo>
                    <a:pt x="70" y="172"/>
                  </a:lnTo>
                  <a:lnTo>
                    <a:pt x="82" y="166"/>
                  </a:lnTo>
                  <a:lnTo>
                    <a:pt x="92" y="164"/>
                  </a:lnTo>
                  <a:lnTo>
                    <a:pt x="100" y="164"/>
                  </a:lnTo>
                  <a:lnTo>
                    <a:pt x="104" y="164"/>
                  </a:lnTo>
                  <a:lnTo>
                    <a:pt x="116" y="164"/>
                  </a:lnTo>
                  <a:lnTo>
                    <a:pt x="128" y="160"/>
                  </a:lnTo>
                  <a:lnTo>
                    <a:pt x="142" y="154"/>
                  </a:lnTo>
                  <a:lnTo>
                    <a:pt x="144" y="152"/>
                  </a:lnTo>
                  <a:lnTo>
                    <a:pt x="146" y="150"/>
                  </a:lnTo>
                  <a:lnTo>
                    <a:pt x="148" y="148"/>
                  </a:lnTo>
                  <a:lnTo>
                    <a:pt x="152" y="144"/>
                  </a:lnTo>
                  <a:lnTo>
                    <a:pt x="154" y="142"/>
                  </a:lnTo>
                  <a:lnTo>
                    <a:pt x="156" y="138"/>
                  </a:lnTo>
                  <a:lnTo>
                    <a:pt x="158" y="136"/>
                  </a:lnTo>
                  <a:lnTo>
                    <a:pt x="166" y="126"/>
                  </a:lnTo>
                  <a:lnTo>
                    <a:pt x="174" y="116"/>
                  </a:lnTo>
                  <a:lnTo>
                    <a:pt x="182" y="108"/>
                  </a:lnTo>
                  <a:lnTo>
                    <a:pt x="186" y="104"/>
                  </a:lnTo>
                  <a:lnTo>
                    <a:pt x="186" y="102"/>
                  </a:lnTo>
                  <a:lnTo>
                    <a:pt x="188" y="100"/>
                  </a:lnTo>
                  <a:lnTo>
                    <a:pt x="190" y="96"/>
                  </a:lnTo>
                  <a:lnTo>
                    <a:pt x="194" y="94"/>
                  </a:lnTo>
                  <a:lnTo>
                    <a:pt x="196" y="90"/>
                  </a:lnTo>
                  <a:lnTo>
                    <a:pt x="198" y="88"/>
                  </a:lnTo>
                  <a:lnTo>
                    <a:pt x="198" y="86"/>
                  </a:lnTo>
                  <a:lnTo>
                    <a:pt x="200" y="86"/>
                  </a:lnTo>
                  <a:lnTo>
                    <a:pt x="202" y="84"/>
                  </a:lnTo>
                  <a:lnTo>
                    <a:pt x="206" y="82"/>
                  </a:lnTo>
                  <a:lnTo>
                    <a:pt x="208" y="80"/>
                  </a:lnTo>
                  <a:lnTo>
                    <a:pt x="212" y="76"/>
                  </a:lnTo>
                  <a:lnTo>
                    <a:pt x="214" y="74"/>
                  </a:lnTo>
                  <a:lnTo>
                    <a:pt x="216" y="72"/>
                  </a:lnTo>
                  <a:lnTo>
                    <a:pt x="216" y="70"/>
                  </a:lnTo>
                  <a:lnTo>
                    <a:pt x="218" y="68"/>
                  </a:lnTo>
                  <a:lnTo>
                    <a:pt x="220" y="62"/>
                  </a:lnTo>
                  <a:lnTo>
                    <a:pt x="222" y="58"/>
                  </a:lnTo>
                  <a:lnTo>
                    <a:pt x="224" y="54"/>
                  </a:lnTo>
                  <a:lnTo>
                    <a:pt x="224" y="52"/>
                  </a:lnTo>
                  <a:lnTo>
                    <a:pt x="216" y="52"/>
                  </a:lnTo>
                  <a:lnTo>
                    <a:pt x="214" y="52"/>
                  </a:lnTo>
                  <a:lnTo>
                    <a:pt x="214" y="48"/>
                  </a:lnTo>
                  <a:lnTo>
                    <a:pt x="214" y="44"/>
                  </a:lnTo>
                  <a:lnTo>
                    <a:pt x="214" y="40"/>
                  </a:lnTo>
                  <a:lnTo>
                    <a:pt x="212" y="36"/>
                  </a:lnTo>
                  <a:lnTo>
                    <a:pt x="210" y="32"/>
                  </a:lnTo>
                  <a:lnTo>
                    <a:pt x="208" y="30"/>
                  </a:lnTo>
                  <a:lnTo>
                    <a:pt x="210" y="26"/>
                  </a:lnTo>
                  <a:lnTo>
                    <a:pt x="210" y="20"/>
                  </a:lnTo>
                  <a:lnTo>
                    <a:pt x="208" y="14"/>
                  </a:lnTo>
                  <a:lnTo>
                    <a:pt x="208" y="8"/>
                  </a:lnTo>
                  <a:lnTo>
                    <a:pt x="204" y="4"/>
                  </a:lnTo>
                  <a:lnTo>
                    <a:pt x="202" y="0"/>
                  </a:lnTo>
                  <a:lnTo>
                    <a:pt x="176" y="0"/>
                  </a:lnTo>
                </a:path>
              </a:pathLst>
            </a:custGeom>
            <a:grpFill/>
            <a:ln w="6350">
              <a:noFill/>
              <a:round/>
              <a:headEnd/>
              <a:tailEnd/>
            </a:ln>
          </p:spPr>
          <p:txBody>
            <a:bodyPr/>
            <a:lstStyle/>
            <a:p>
              <a:pPr>
                <a:defRPr/>
              </a:pPr>
              <a:endParaRPr lang="zh-TW" altLang="en-US"/>
            </a:p>
          </p:txBody>
        </p:sp>
        <p:sp>
          <p:nvSpPr>
            <p:cNvPr id="301" name="Freeform 113"/>
            <p:cNvSpPr>
              <a:spLocks/>
            </p:cNvSpPr>
            <p:nvPr/>
          </p:nvSpPr>
          <p:spPr bwMode="gray">
            <a:xfrm>
              <a:off x="1302" y="3188"/>
              <a:ext cx="14" cy="28"/>
            </a:xfrm>
            <a:custGeom>
              <a:avLst/>
              <a:gdLst>
                <a:gd name="T0" fmla="*/ 4 w 14"/>
                <a:gd name="T1" fmla="*/ 2 h 28"/>
                <a:gd name="T2" fmla="*/ 4 w 14"/>
                <a:gd name="T3" fmla="*/ 2 h 28"/>
                <a:gd name="T4" fmla="*/ 6 w 14"/>
                <a:gd name="T5" fmla="*/ 2 h 28"/>
                <a:gd name="T6" fmla="*/ 6 w 14"/>
                <a:gd name="T7" fmla="*/ 0 h 28"/>
                <a:gd name="T8" fmla="*/ 6 w 14"/>
                <a:gd name="T9" fmla="*/ 2 h 28"/>
                <a:gd name="T10" fmla="*/ 8 w 14"/>
                <a:gd name="T11" fmla="*/ 2 h 28"/>
                <a:gd name="T12" fmla="*/ 8 w 14"/>
                <a:gd name="T13" fmla="*/ 4 h 28"/>
                <a:gd name="T14" fmla="*/ 10 w 14"/>
                <a:gd name="T15" fmla="*/ 6 h 28"/>
                <a:gd name="T16" fmla="*/ 12 w 14"/>
                <a:gd name="T17" fmla="*/ 10 h 28"/>
                <a:gd name="T18" fmla="*/ 12 w 14"/>
                <a:gd name="T19" fmla="*/ 14 h 28"/>
                <a:gd name="T20" fmla="*/ 14 w 14"/>
                <a:gd name="T21" fmla="*/ 22 h 28"/>
                <a:gd name="T22" fmla="*/ 12 w 14"/>
                <a:gd name="T23" fmla="*/ 24 h 28"/>
                <a:gd name="T24" fmla="*/ 12 w 14"/>
                <a:gd name="T25" fmla="*/ 24 h 28"/>
                <a:gd name="T26" fmla="*/ 10 w 14"/>
                <a:gd name="T27" fmla="*/ 26 h 28"/>
                <a:gd name="T28" fmla="*/ 6 w 14"/>
                <a:gd name="T29" fmla="*/ 28 h 28"/>
                <a:gd name="T30" fmla="*/ 4 w 14"/>
                <a:gd name="T31" fmla="*/ 26 h 28"/>
                <a:gd name="T32" fmla="*/ 2 w 14"/>
                <a:gd name="T33" fmla="*/ 24 h 28"/>
                <a:gd name="T34" fmla="*/ 2 w 14"/>
                <a:gd name="T35" fmla="*/ 22 h 28"/>
                <a:gd name="T36" fmla="*/ 0 w 14"/>
                <a:gd name="T37" fmla="*/ 18 h 28"/>
                <a:gd name="T38" fmla="*/ 0 w 14"/>
                <a:gd name="T39" fmla="*/ 14 h 28"/>
                <a:gd name="T40" fmla="*/ 0 w 14"/>
                <a:gd name="T41" fmla="*/ 8 h 28"/>
                <a:gd name="T42" fmla="*/ 4 w 14"/>
                <a:gd name="T43" fmla="*/ 2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8"/>
                <a:gd name="T68" fmla="*/ 14 w 1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8">
                  <a:moveTo>
                    <a:pt x="4" y="2"/>
                  </a:moveTo>
                  <a:lnTo>
                    <a:pt x="4" y="2"/>
                  </a:lnTo>
                  <a:lnTo>
                    <a:pt x="6" y="2"/>
                  </a:lnTo>
                  <a:lnTo>
                    <a:pt x="6" y="0"/>
                  </a:lnTo>
                  <a:lnTo>
                    <a:pt x="6" y="2"/>
                  </a:lnTo>
                  <a:lnTo>
                    <a:pt x="8" y="2"/>
                  </a:lnTo>
                  <a:lnTo>
                    <a:pt x="8" y="4"/>
                  </a:lnTo>
                  <a:lnTo>
                    <a:pt x="10" y="6"/>
                  </a:lnTo>
                  <a:lnTo>
                    <a:pt x="12" y="10"/>
                  </a:lnTo>
                  <a:lnTo>
                    <a:pt x="12" y="14"/>
                  </a:lnTo>
                  <a:lnTo>
                    <a:pt x="14" y="22"/>
                  </a:lnTo>
                  <a:lnTo>
                    <a:pt x="12" y="24"/>
                  </a:lnTo>
                  <a:lnTo>
                    <a:pt x="10" y="26"/>
                  </a:lnTo>
                  <a:lnTo>
                    <a:pt x="6" y="28"/>
                  </a:lnTo>
                  <a:lnTo>
                    <a:pt x="4" y="26"/>
                  </a:lnTo>
                  <a:lnTo>
                    <a:pt x="2" y="24"/>
                  </a:lnTo>
                  <a:lnTo>
                    <a:pt x="2" y="22"/>
                  </a:lnTo>
                  <a:lnTo>
                    <a:pt x="0" y="18"/>
                  </a:lnTo>
                  <a:lnTo>
                    <a:pt x="0" y="14"/>
                  </a:lnTo>
                  <a:lnTo>
                    <a:pt x="0" y="8"/>
                  </a:lnTo>
                  <a:lnTo>
                    <a:pt x="4" y="2"/>
                  </a:lnTo>
                </a:path>
              </a:pathLst>
            </a:custGeom>
            <a:grpFill/>
            <a:ln w="6350">
              <a:noFill/>
              <a:round/>
              <a:headEnd/>
              <a:tailEnd/>
            </a:ln>
          </p:spPr>
          <p:txBody>
            <a:bodyPr/>
            <a:lstStyle/>
            <a:p>
              <a:pPr>
                <a:defRPr/>
              </a:pPr>
              <a:endParaRPr lang="zh-TW" altLang="en-US"/>
            </a:p>
          </p:txBody>
        </p:sp>
        <p:sp>
          <p:nvSpPr>
            <p:cNvPr id="302" name="Freeform 114"/>
            <p:cNvSpPr>
              <a:spLocks/>
            </p:cNvSpPr>
            <p:nvPr/>
          </p:nvSpPr>
          <p:spPr bwMode="gray">
            <a:xfrm>
              <a:off x="1244" y="3234"/>
              <a:ext cx="22" cy="26"/>
            </a:xfrm>
            <a:custGeom>
              <a:avLst/>
              <a:gdLst>
                <a:gd name="T0" fmla="*/ 0 w 22"/>
                <a:gd name="T1" fmla="*/ 12 h 26"/>
                <a:gd name="T2" fmla="*/ 4 w 22"/>
                <a:gd name="T3" fmla="*/ 6 h 26"/>
                <a:gd name="T4" fmla="*/ 4 w 22"/>
                <a:gd name="T5" fmla="*/ 6 h 26"/>
                <a:gd name="T6" fmla="*/ 4 w 22"/>
                <a:gd name="T7" fmla="*/ 6 h 26"/>
                <a:gd name="T8" fmla="*/ 4 w 22"/>
                <a:gd name="T9" fmla="*/ 4 h 26"/>
                <a:gd name="T10" fmla="*/ 6 w 22"/>
                <a:gd name="T11" fmla="*/ 2 h 26"/>
                <a:gd name="T12" fmla="*/ 8 w 22"/>
                <a:gd name="T13" fmla="*/ 2 h 26"/>
                <a:gd name="T14" fmla="*/ 12 w 22"/>
                <a:gd name="T15" fmla="*/ 0 h 26"/>
                <a:gd name="T16" fmla="*/ 22 w 22"/>
                <a:gd name="T17" fmla="*/ 8 h 26"/>
                <a:gd name="T18" fmla="*/ 16 w 22"/>
                <a:gd name="T19" fmla="*/ 18 h 26"/>
                <a:gd name="T20" fmla="*/ 14 w 22"/>
                <a:gd name="T21" fmla="*/ 20 h 26"/>
                <a:gd name="T22" fmla="*/ 14 w 22"/>
                <a:gd name="T23" fmla="*/ 22 h 26"/>
                <a:gd name="T24" fmla="*/ 12 w 22"/>
                <a:gd name="T25" fmla="*/ 24 h 26"/>
                <a:gd name="T26" fmla="*/ 12 w 22"/>
                <a:gd name="T27" fmla="*/ 26 h 26"/>
                <a:gd name="T28" fmla="*/ 8 w 22"/>
                <a:gd name="T29" fmla="*/ 26 h 26"/>
                <a:gd name="T30" fmla="*/ 0 w 22"/>
                <a:gd name="T31" fmla="*/ 12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
                <a:gd name="T49" fmla="*/ 0 h 26"/>
                <a:gd name="T50" fmla="*/ 22 w 22"/>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 h="26">
                  <a:moveTo>
                    <a:pt x="0" y="12"/>
                  </a:moveTo>
                  <a:lnTo>
                    <a:pt x="4" y="6"/>
                  </a:lnTo>
                  <a:lnTo>
                    <a:pt x="4" y="4"/>
                  </a:lnTo>
                  <a:lnTo>
                    <a:pt x="6" y="2"/>
                  </a:lnTo>
                  <a:lnTo>
                    <a:pt x="8" y="2"/>
                  </a:lnTo>
                  <a:lnTo>
                    <a:pt x="12" y="0"/>
                  </a:lnTo>
                  <a:lnTo>
                    <a:pt x="22" y="8"/>
                  </a:lnTo>
                  <a:lnTo>
                    <a:pt x="16" y="18"/>
                  </a:lnTo>
                  <a:lnTo>
                    <a:pt x="14" y="20"/>
                  </a:lnTo>
                  <a:lnTo>
                    <a:pt x="14" y="22"/>
                  </a:lnTo>
                  <a:lnTo>
                    <a:pt x="12" y="24"/>
                  </a:lnTo>
                  <a:lnTo>
                    <a:pt x="12" y="26"/>
                  </a:lnTo>
                  <a:lnTo>
                    <a:pt x="8" y="26"/>
                  </a:lnTo>
                  <a:lnTo>
                    <a:pt x="0" y="12"/>
                  </a:lnTo>
                </a:path>
              </a:pathLst>
            </a:custGeom>
            <a:grpFill/>
            <a:ln w="6350">
              <a:noFill/>
              <a:round/>
              <a:headEnd/>
              <a:tailEnd/>
            </a:ln>
          </p:spPr>
          <p:txBody>
            <a:bodyPr/>
            <a:lstStyle/>
            <a:p>
              <a:pPr>
                <a:defRPr/>
              </a:pPr>
              <a:endParaRPr lang="zh-TW" altLang="en-US"/>
            </a:p>
          </p:txBody>
        </p:sp>
        <p:sp>
          <p:nvSpPr>
            <p:cNvPr id="303" name="Freeform 115"/>
            <p:cNvSpPr>
              <a:spLocks/>
            </p:cNvSpPr>
            <p:nvPr/>
          </p:nvSpPr>
          <p:spPr bwMode="gray">
            <a:xfrm>
              <a:off x="1232" y="3062"/>
              <a:ext cx="100" cy="96"/>
            </a:xfrm>
            <a:custGeom>
              <a:avLst/>
              <a:gdLst>
                <a:gd name="T0" fmla="*/ 18 w 100"/>
                <a:gd name="T1" fmla="*/ 26 h 96"/>
                <a:gd name="T2" fmla="*/ 34 w 100"/>
                <a:gd name="T3" fmla="*/ 16 h 96"/>
                <a:gd name="T4" fmla="*/ 36 w 100"/>
                <a:gd name="T5" fmla="*/ 10 h 96"/>
                <a:gd name="T6" fmla="*/ 78 w 100"/>
                <a:gd name="T7" fmla="*/ 8 h 96"/>
                <a:gd name="T8" fmla="*/ 100 w 100"/>
                <a:gd name="T9" fmla="*/ 18 h 96"/>
                <a:gd name="T10" fmla="*/ 100 w 100"/>
                <a:gd name="T11" fmla="*/ 48 h 96"/>
                <a:gd name="T12" fmla="*/ 90 w 100"/>
                <a:gd name="T13" fmla="*/ 76 h 96"/>
                <a:gd name="T14" fmla="*/ 72 w 100"/>
                <a:gd name="T15" fmla="*/ 92 h 96"/>
                <a:gd name="T16" fmla="*/ 42 w 100"/>
                <a:gd name="T17" fmla="*/ 96 h 96"/>
                <a:gd name="T18" fmla="*/ 40 w 100"/>
                <a:gd name="T19" fmla="*/ 94 h 96"/>
                <a:gd name="T20" fmla="*/ 34 w 100"/>
                <a:gd name="T21" fmla="*/ 88 h 96"/>
                <a:gd name="T22" fmla="*/ 32 w 100"/>
                <a:gd name="T23" fmla="*/ 88 h 96"/>
                <a:gd name="T24" fmla="*/ 28 w 100"/>
                <a:gd name="T25" fmla="*/ 86 h 96"/>
                <a:gd name="T26" fmla="*/ 26 w 100"/>
                <a:gd name="T27" fmla="*/ 80 h 96"/>
                <a:gd name="T28" fmla="*/ 20 w 100"/>
                <a:gd name="T29" fmla="*/ 74 h 96"/>
                <a:gd name="T30" fmla="*/ 20 w 100"/>
                <a:gd name="T31" fmla="*/ 74 h 96"/>
                <a:gd name="T32" fmla="*/ 18 w 100"/>
                <a:gd name="T33" fmla="*/ 68 h 96"/>
                <a:gd name="T34" fmla="*/ 12 w 100"/>
                <a:gd name="T35" fmla="*/ 58 h 96"/>
                <a:gd name="T36" fmla="*/ 4 w 100"/>
                <a:gd name="T37" fmla="*/ 46 h 96"/>
                <a:gd name="T38" fmla="*/ 0 w 100"/>
                <a:gd name="T39" fmla="*/ 28 h 96"/>
                <a:gd name="T40" fmla="*/ 2 w 100"/>
                <a:gd name="T41" fmla="*/ 38 h 96"/>
                <a:gd name="T42" fmla="*/ 6 w 100"/>
                <a:gd name="T43" fmla="*/ 50 h 96"/>
                <a:gd name="T44" fmla="*/ 10 w 100"/>
                <a:gd name="T45" fmla="*/ 56 h 96"/>
                <a:gd name="T46" fmla="*/ 12 w 100"/>
                <a:gd name="T47" fmla="*/ 58 h 96"/>
                <a:gd name="T48" fmla="*/ 16 w 100"/>
                <a:gd name="T49" fmla="*/ 64 h 96"/>
                <a:gd name="T50" fmla="*/ 20 w 100"/>
                <a:gd name="T51" fmla="*/ 72 h 96"/>
                <a:gd name="T52" fmla="*/ 20 w 100"/>
                <a:gd name="T53" fmla="*/ 74 h 96"/>
                <a:gd name="T54" fmla="*/ 26 w 100"/>
                <a:gd name="T55" fmla="*/ 80 h 96"/>
                <a:gd name="T56" fmla="*/ 28 w 100"/>
                <a:gd name="T57" fmla="*/ 86 h 96"/>
                <a:gd name="T58" fmla="*/ 32 w 100"/>
                <a:gd name="T59" fmla="*/ 88 h 96"/>
                <a:gd name="T60" fmla="*/ 34 w 100"/>
                <a:gd name="T61" fmla="*/ 88 h 96"/>
                <a:gd name="T62" fmla="*/ 40 w 100"/>
                <a:gd name="T63" fmla="*/ 94 h 96"/>
                <a:gd name="T64" fmla="*/ 42 w 100"/>
                <a:gd name="T65" fmla="*/ 96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96"/>
                <a:gd name="T101" fmla="*/ 100 w 100"/>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96">
                  <a:moveTo>
                    <a:pt x="0" y="26"/>
                  </a:moveTo>
                  <a:lnTo>
                    <a:pt x="18" y="26"/>
                  </a:lnTo>
                  <a:lnTo>
                    <a:pt x="30" y="22"/>
                  </a:lnTo>
                  <a:lnTo>
                    <a:pt x="34" y="16"/>
                  </a:lnTo>
                  <a:lnTo>
                    <a:pt x="36" y="12"/>
                  </a:lnTo>
                  <a:lnTo>
                    <a:pt x="36" y="10"/>
                  </a:lnTo>
                  <a:lnTo>
                    <a:pt x="78" y="0"/>
                  </a:lnTo>
                  <a:lnTo>
                    <a:pt x="78" y="8"/>
                  </a:lnTo>
                  <a:lnTo>
                    <a:pt x="88" y="12"/>
                  </a:lnTo>
                  <a:lnTo>
                    <a:pt x="100" y="18"/>
                  </a:lnTo>
                  <a:lnTo>
                    <a:pt x="98" y="32"/>
                  </a:lnTo>
                  <a:lnTo>
                    <a:pt x="100" y="48"/>
                  </a:lnTo>
                  <a:lnTo>
                    <a:pt x="98" y="64"/>
                  </a:lnTo>
                  <a:lnTo>
                    <a:pt x="90" y="76"/>
                  </a:lnTo>
                  <a:lnTo>
                    <a:pt x="78" y="86"/>
                  </a:lnTo>
                  <a:lnTo>
                    <a:pt x="72" y="92"/>
                  </a:lnTo>
                  <a:lnTo>
                    <a:pt x="70" y="96"/>
                  </a:lnTo>
                  <a:lnTo>
                    <a:pt x="42" y="96"/>
                  </a:lnTo>
                  <a:lnTo>
                    <a:pt x="40" y="94"/>
                  </a:lnTo>
                  <a:lnTo>
                    <a:pt x="38" y="90"/>
                  </a:lnTo>
                  <a:lnTo>
                    <a:pt x="34" y="88"/>
                  </a:lnTo>
                  <a:lnTo>
                    <a:pt x="32" y="88"/>
                  </a:lnTo>
                  <a:lnTo>
                    <a:pt x="30" y="88"/>
                  </a:lnTo>
                  <a:lnTo>
                    <a:pt x="28" y="86"/>
                  </a:lnTo>
                  <a:lnTo>
                    <a:pt x="26" y="84"/>
                  </a:lnTo>
                  <a:lnTo>
                    <a:pt x="26" y="80"/>
                  </a:lnTo>
                  <a:lnTo>
                    <a:pt x="24" y="76"/>
                  </a:lnTo>
                  <a:lnTo>
                    <a:pt x="20" y="74"/>
                  </a:lnTo>
                  <a:lnTo>
                    <a:pt x="20" y="72"/>
                  </a:lnTo>
                  <a:lnTo>
                    <a:pt x="18" y="68"/>
                  </a:lnTo>
                  <a:lnTo>
                    <a:pt x="16" y="64"/>
                  </a:lnTo>
                  <a:lnTo>
                    <a:pt x="12" y="58"/>
                  </a:lnTo>
                  <a:lnTo>
                    <a:pt x="8" y="52"/>
                  </a:lnTo>
                  <a:lnTo>
                    <a:pt x="4" y="46"/>
                  </a:lnTo>
                  <a:lnTo>
                    <a:pt x="0" y="26"/>
                  </a:lnTo>
                  <a:lnTo>
                    <a:pt x="0" y="28"/>
                  </a:lnTo>
                  <a:lnTo>
                    <a:pt x="2" y="32"/>
                  </a:lnTo>
                  <a:lnTo>
                    <a:pt x="2" y="38"/>
                  </a:lnTo>
                  <a:lnTo>
                    <a:pt x="4" y="44"/>
                  </a:lnTo>
                  <a:lnTo>
                    <a:pt x="6" y="50"/>
                  </a:lnTo>
                  <a:lnTo>
                    <a:pt x="8" y="54"/>
                  </a:lnTo>
                  <a:lnTo>
                    <a:pt x="10" y="56"/>
                  </a:lnTo>
                  <a:lnTo>
                    <a:pt x="12" y="58"/>
                  </a:lnTo>
                  <a:lnTo>
                    <a:pt x="14" y="62"/>
                  </a:lnTo>
                  <a:lnTo>
                    <a:pt x="16" y="64"/>
                  </a:lnTo>
                  <a:lnTo>
                    <a:pt x="18" y="68"/>
                  </a:lnTo>
                  <a:lnTo>
                    <a:pt x="20" y="72"/>
                  </a:lnTo>
                  <a:lnTo>
                    <a:pt x="20" y="74"/>
                  </a:lnTo>
                  <a:lnTo>
                    <a:pt x="24" y="76"/>
                  </a:lnTo>
                  <a:lnTo>
                    <a:pt x="26" y="80"/>
                  </a:lnTo>
                  <a:lnTo>
                    <a:pt x="28" y="84"/>
                  </a:lnTo>
                  <a:lnTo>
                    <a:pt x="28" y="86"/>
                  </a:lnTo>
                  <a:lnTo>
                    <a:pt x="30" y="88"/>
                  </a:lnTo>
                  <a:lnTo>
                    <a:pt x="32" y="88"/>
                  </a:lnTo>
                  <a:lnTo>
                    <a:pt x="34" y="88"/>
                  </a:lnTo>
                  <a:lnTo>
                    <a:pt x="38" y="90"/>
                  </a:lnTo>
                  <a:lnTo>
                    <a:pt x="40" y="94"/>
                  </a:lnTo>
                  <a:lnTo>
                    <a:pt x="42" y="96"/>
                  </a:lnTo>
                </a:path>
              </a:pathLst>
            </a:custGeom>
            <a:grpFill/>
            <a:ln w="6350">
              <a:noFill/>
              <a:round/>
              <a:headEnd/>
              <a:tailEnd/>
            </a:ln>
          </p:spPr>
          <p:txBody>
            <a:bodyPr/>
            <a:lstStyle/>
            <a:p>
              <a:pPr>
                <a:defRPr/>
              </a:pPr>
              <a:endParaRPr lang="zh-TW" altLang="en-US"/>
            </a:p>
          </p:txBody>
        </p:sp>
        <p:sp>
          <p:nvSpPr>
            <p:cNvPr id="304" name="Freeform 116"/>
            <p:cNvSpPr>
              <a:spLocks/>
            </p:cNvSpPr>
            <p:nvPr/>
          </p:nvSpPr>
          <p:spPr bwMode="gray">
            <a:xfrm>
              <a:off x="736" y="2502"/>
              <a:ext cx="210" cy="200"/>
            </a:xfrm>
            <a:custGeom>
              <a:avLst/>
              <a:gdLst>
                <a:gd name="T0" fmla="*/ 74 w 210"/>
                <a:gd name="T1" fmla="*/ 0 h 200"/>
                <a:gd name="T2" fmla="*/ 74 w 210"/>
                <a:gd name="T3" fmla="*/ 0 h 200"/>
                <a:gd name="T4" fmla="*/ 72 w 210"/>
                <a:gd name="T5" fmla="*/ 2 h 200"/>
                <a:gd name="T6" fmla="*/ 78 w 210"/>
                <a:gd name="T7" fmla="*/ 114 h 200"/>
                <a:gd name="T8" fmla="*/ 80 w 210"/>
                <a:gd name="T9" fmla="*/ 120 h 200"/>
                <a:gd name="T10" fmla="*/ 82 w 210"/>
                <a:gd name="T11" fmla="*/ 128 h 200"/>
                <a:gd name="T12" fmla="*/ 24 w 210"/>
                <a:gd name="T13" fmla="*/ 130 h 200"/>
                <a:gd name="T14" fmla="*/ 22 w 210"/>
                <a:gd name="T15" fmla="*/ 132 h 200"/>
                <a:gd name="T16" fmla="*/ 18 w 210"/>
                <a:gd name="T17" fmla="*/ 134 h 200"/>
                <a:gd name="T18" fmla="*/ 16 w 210"/>
                <a:gd name="T19" fmla="*/ 132 h 200"/>
                <a:gd name="T20" fmla="*/ 14 w 210"/>
                <a:gd name="T21" fmla="*/ 132 h 200"/>
                <a:gd name="T22" fmla="*/ 12 w 210"/>
                <a:gd name="T23" fmla="*/ 136 h 200"/>
                <a:gd name="T24" fmla="*/ 12 w 210"/>
                <a:gd name="T25" fmla="*/ 140 h 200"/>
                <a:gd name="T26" fmla="*/ 10 w 210"/>
                <a:gd name="T27" fmla="*/ 144 h 200"/>
                <a:gd name="T28" fmla="*/ 8 w 210"/>
                <a:gd name="T29" fmla="*/ 146 h 200"/>
                <a:gd name="T30" fmla="*/ 6 w 210"/>
                <a:gd name="T31" fmla="*/ 150 h 200"/>
                <a:gd name="T32" fmla="*/ 2 w 210"/>
                <a:gd name="T33" fmla="*/ 154 h 200"/>
                <a:gd name="T34" fmla="*/ 0 w 210"/>
                <a:gd name="T35" fmla="*/ 156 h 200"/>
                <a:gd name="T36" fmla="*/ 0 w 210"/>
                <a:gd name="T37" fmla="*/ 164 h 200"/>
                <a:gd name="T38" fmla="*/ 2 w 210"/>
                <a:gd name="T39" fmla="*/ 172 h 200"/>
                <a:gd name="T40" fmla="*/ 2 w 210"/>
                <a:gd name="T41" fmla="*/ 174 h 200"/>
                <a:gd name="T42" fmla="*/ 4 w 210"/>
                <a:gd name="T43" fmla="*/ 176 h 200"/>
                <a:gd name="T44" fmla="*/ 10 w 210"/>
                <a:gd name="T45" fmla="*/ 178 h 200"/>
                <a:gd name="T46" fmla="*/ 14 w 210"/>
                <a:gd name="T47" fmla="*/ 180 h 200"/>
                <a:gd name="T48" fmla="*/ 22 w 210"/>
                <a:gd name="T49" fmla="*/ 182 h 200"/>
                <a:gd name="T50" fmla="*/ 24 w 210"/>
                <a:gd name="T51" fmla="*/ 182 h 200"/>
                <a:gd name="T52" fmla="*/ 30 w 210"/>
                <a:gd name="T53" fmla="*/ 182 h 200"/>
                <a:gd name="T54" fmla="*/ 30 w 210"/>
                <a:gd name="T55" fmla="*/ 176 h 200"/>
                <a:gd name="T56" fmla="*/ 32 w 210"/>
                <a:gd name="T57" fmla="*/ 176 h 200"/>
                <a:gd name="T58" fmla="*/ 38 w 210"/>
                <a:gd name="T59" fmla="*/ 174 h 200"/>
                <a:gd name="T60" fmla="*/ 44 w 210"/>
                <a:gd name="T61" fmla="*/ 178 h 200"/>
                <a:gd name="T62" fmla="*/ 44 w 210"/>
                <a:gd name="T63" fmla="*/ 182 h 200"/>
                <a:gd name="T64" fmla="*/ 48 w 210"/>
                <a:gd name="T65" fmla="*/ 190 h 200"/>
                <a:gd name="T66" fmla="*/ 56 w 210"/>
                <a:gd name="T67" fmla="*/ 198 h 200"/>
                <a:gd name="T68" fmla="*/ 60 w 210"/>
                <a:gd name="T69" fmla="*/ 200 h 200"/>
                <a:gd name="T70" fmla="*/ 70 w 210"/>
                <a:gd name="T71" fmla="*/ 198 h 200"/>
                <a:gd name="T72" fmla="*/ 74 w 210"/>
                <a:gd name="T73" fmla="*/ 196 h 200"/>
                <a:gd name="T74" fmla="*/ 78 w 210"/>
                <a:gd name="T75" fmla="*/ 192 h 200"/>
                <a:gd name="T76" fmla="*/ 84 w 210"/>
                <a:gd name="T77" fmla="*/ 196 h 200"/>
                <a:gd name="T78" fmla="*/ 86 w 210"/>
                <a:gd name="T79" fmla="*/ 196 h 200"/>
                <a:gd name="T80" fmla="*/ 90 w 210"/>
                <a:gd name="T81" fmla="*/ 196 h 200"/>
                <a:gd name="T82" fmla="*/ 92 w 210"/>
                <a:gd name="T83" fmla="*/ 194 h 200"/>
                <a:gd name="T84" fmla="*/ 94 w 210"/>
                <a:gd name="T85" fmla="*/ 186 h 200"/>
                <a:gd name="T86" fmla="*/ 98 w 210"/>
                <a:gd name="T87" fmla="*/ 176 h 200"/>
                <a:gd name="T88" fmla="*/ 102 w 210"/>
                <a:gd name="T89" fmla="*/ 170 h 200"/>
                <a:gd name="T90" fmla="*/ 106 w 210"/>
                <a:gd name="T91" fmla="*/ 166 h 200"/>
                <a:gd name="T92" fmla="*/ 114 w 210"/>
                <a:gd name="T93" fmla="*/ 164 h 200"/>
                <a:gd name="T94" fmla="*/ 130 w 210"/>
                <a:gd name="T95" fmla="*/ 162 h 200"/>
                <a:gd name="T96" fmla="*/ 148 w 210"/>
                <a:gd name="T97" fmla="*/ 156 h 200"/>
                <a:gd name="T98" fmla="*/ 154 w 210"/>
                <a:gd name="T99" fmla="*/ 150 h 200"/>
                <a:gd name="T100" fmla="*/ 162 w 210"/>
                <a:gd name="T101" fmla="*/ 150 h 200"/>
                <a:gd name="T102" fmla="*/ 176 w 210"/>
                <a:gd name="T103" fmla="*/ 148 h 200"/>
                <a:gd name="T104" fmla="*/ 180 w 210"/>
                <a:gd name="T105" fmla="*/ 148 h 200"/>
                <a:gd name="T106" fmla="*/ 186 w 210"/>
                <a:gd name="T107" fmla="*/ 142 h 200"/>
                <a:gd name="T108" fmla="*/ 196 w 210"/>
                <a:gd name="T109" fmla="*/ 132 h 200"/>
                <a:gd name="T110" fmla="*/ 202 w 210"/>
                <a:gd name="T111" fmla="*/ 120 h 200"/>
                <a:gd name="T112" fmla="*/ 208 w 210"/>
                <a:gd name="T113" fmla="*/ 92 h 200"/>
                <a:gd name="T114" fmla="*/ 202 w 210"/>
                <a:gd name="T115" fmla="*/ 74 h 200"/>
                <a:gd name="T116" fmla="*/ 170 w 210"/>
                <a:gd name="T117" fmla="*/ 58 h 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0"/>
                <a:gd name="T178" fmla="*/ 0 h 200"/>
                <a:gd name="T179" fmla="*/ 210 w 210"/>
                <a:gd name="T180" fmla="*/ 200 h 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0" h="200">
                  <a:moveTo>
                    <a:pt x="94" y="0"/>
                  </a:moveTo>
                  <a:lnTo>
                    <a:pt x="74" y="0"/>
                  </a:lnTo>
                  <a:lnTo>
                    <a:pt x="72" y="0"/>
                  </a:lnTo>
                  <a:lnTo>
                    <a:pt x="72" y="2"/>
                  </a:lnTo>
                  <a:lnTo>
                    <a:pt x="78" y="114"/>
                  </a:lnTo>
                  <a:lnTo>
                    <a:pt x="80" y="118"/>
                  </a:lnTo>
                  <a:lnTo>
                    <a:pt x="80" y="120"/>
                  </a:lnTo>
                  <a:lnTo>
                    <a:pt x="82" y="124"/>
                  </a:lnTo>
                  <a:lnTo>
                    <a:pt x="82" y="128"/>
                  </a:lnTo>
                  <a:lnTo>
                    <a:pt x="76" y="136"/>
                  </a:lnTo>
                  <a:lnTo>
                    <a:pt x="24" y="130"/>
                  </a:lnTo>
                  <a:lnTo>
                    <a:pt x="22" y="132"/>
                  </a:lnTo>
                  <a:lnTo>
                    <a:pt x="20" y="134"/>
                  </a:lnTo>
                  <a:lnTo>
                    <a:pt x="18" y="134"/>
                  </a:lnTo>
                  <a:lnTo>
                    <a:pt x="16" y="132"/>
                  </a:lnTo>
                  <a:lnTo>
                    <a:pt x="14" y="132"/>
                  </a:lnTo>
                  <a:lnTo>
                    <a:pt x="12" y="134"/>
                  </a:lnTo>
                  <a:lnTo>
                    <a:pt x="12" y="136"/>
                  </a:lnTo>
                  <a:lnTo>
                    <a:pt x="12" y="138"/>
                  </a:lnTo>
                  <a:lnTo>
                    <a:pt x="12" y="140"/>
                  </a:lnTo>
                  <a:lnTo>
                    <a:pt x="12" y="144"/>
                  </a:lnTo>
                  <a:lnTo>
                    <a:pt x="10" y="144"/>
                  </a:lnTo>
                  <a:lnTo>
                    <a:pt x="8" y="144"/>
                  </a:lnTo>
                  <a:lnTo>
                    <a:pt x="8" y="146"/>
                  </a:lnTo>
                  <a:lnTo>
                    <a:pt x="8" y="148"/>
                  </a:lnTo>
                  <a:lnTo>
                    <a:pt x="6" y="150"/>
                  </a:lnTo>
                  <a:lnTo>
                    <a:pt x="4" y="154"/>
                  </a:lnTo>
                  <a:lnTo>
                    <a:pt x="2" y="154"/>
                  </a:lnTo>
                  <a:lnTo>
                    <a:pt x="0" y="154"/>
                  </a:lnTo>
                  <a:lnTo>
                    <a:pt x="0" y="156"/>
                  </a:lnTo>
                  <a:lnTo>
                    <a:pt x="0" y="158"/>
                  </a:lnTo>
                  <a:lnTo>
                    <a:pt x="0" y="164"/>
                  </a:lnTo>
                  <a:lnTo>
                    <a:pt x="2" y="168"/>
                  </a:lnTo>
                  <a:lnTo>
                    <a:pt x="2" y="172"/>
                  </a:lnTo>
                  <a:lnTo>
                    <a:pt x="2" y="174"/>
                  </a:lnTo>
                  <a:lnTo>
                    <a:pt x="2" y="176"/>
                  </a:lnTo>
                  <a:lnTo>
                    <a:pt x="4" y="176"/>
                  </a:lnTo>
                  <a:lnTo>
                    <a:pt x="6" y="178"/>
                  </a:lnTo>
                  <a:lnTo>
                    <a:pt x="10" y="178"/>
                  </a:lnTo>
                  <a:lnTo>
                    <a:pt x="14" y="180"/>
                  </a:lnTo>
                  <a:lnTo>
                    <a:pt x="18" y="182"/>
                  </a:lnTo>
                  <a:lnTo>
                    <a:pt x="22" y="182"/>
                  </a:lnTo>
                  <a:lnTo>
                    <a:pt x="24" y="182"/>
                  </a:lnTo>
                  <a:lnTo>
                    <a:pt x="28" y="182"/>
                  </a:lnTo>
                  <a:lnTo>
                    <a:pt x="30" y="182"/>
                  </a:lnTo>
                  <a:lnTo>
                    <a:pt x="30" y="180"/>
                  </a:lnTo>
                  <a:lnTo>
                    <a:pt x="30" y="176"/>
                  </a:lnTo>
                  <a:lnTo>
                    <a:pt x="32" y="176"/>
                  </a:lnTo>
                  <a:lnTo>
                    <a:pt x="36" y="174"/>
                  </a:lnTo>
                  <a:lnTo>
                    <a:pt x="38" y="174"/>
                  </a:lnTo>
                  <a:lnTo>
                    <a:pt x="42" y="176"/>
                  </a:lnTo>
                  <a:lnTo>
                    <a:pt x="44" y="178"/>
                  </a:lnTo>
                  <a:lnTo>
                    <a:pt x="44" y="180"/>
                  </a:lnTo>
                  <a:lnTo>
                    <a:pt x="44" y="182"/>
                  </a:lnTo>
                  <a:lnTo>
                    <a:pt x="46" y="186"/>
                  </a:lnTo>
                  <a:lnTo>
                    <a:pt x="48" y="190"/>
                  </a:lnTo>
                  <a:lnTo>
                    <a:pt x="50" y="194"/>
                  </a:lnTo>
                  <a:lnTo>
                    <a:pt x="56" y="198"/>
                  </a:lnTo>
                  <a:lnTo>
                    <a:pt x="60" y="200"/>
                  </a:lnTo>
                  <a:lnTo>
                    <a:pt x="64" y="200"/>
                  </a:lnTo>
                  <a:lnTo>
                    <a:pt x="70" y="198"/>
                  </a:lnTo>
                  <a:lnTo>
                    <a:pt x="74" y="196"/>
                  </a:lnTo>
                  <a:lnTo>
                    <a:pt x="76" y="194"/>
                  </a:lnTo>
                  <a:lnTo>
                    <a:pt x="78" y="192"/>
                  </a:lnTo>
                  <a:lnTo>
                    <a:pt x="82" y="192"/>
                  </a:lnTo>
                  <a:lnTo>
                    <a:pt x="84" y="196"/>
                  </a:lnTo>
                  <a:lnTo>
                    <a:pt x="86" y="196"/>
                  </a:lnTo>
                  <a:lnTo>
                    <a:pt x="88" y="198"/>
                  </a:lnTo>
                  <a:lnTo>
                    <a:pt x="90" y="196"/>
                  </a:lnTo>
                  <a:lnTo>
                    <a:pt x="92" y="194"/>
                  </a:lnTo>
                  <a:lnTo>
                    <a:pt x="92" y="190"/>
                  </a:lnTo>
                  <a:lnTo>
                    <a:pt x="94" y="186"/>
                  </a:lnTo>
                  <a:lnTo>
                    <a:pt x="96" y="180"/>
                  </a:lnTo>
                  <a:lnTo>
                    <a:pt x="98" y="176"/>
                  </a:lnTo>
                  <a:lnTo>
                    <a:pt x="100" y="172"/>
                  </a:lnTo>
                  <a:lnTo>
                    <a:pt x="102" y="170"/>
                  </a:lnTo>
                  <a:lnTo>
                    <a:pt x="102" y="168"/>
                  </a:lnTo>
                  <a:lnTo>
                    <a:pt x="106" y="166"/>
                  </a:lnTo>
                  <a:lnTo>
                    <a:pt x="108" y="164"/>
                  </a:lnTo>
                  <a:lnTo>
                    <a:pt x="114" y="164"/>
                  </a:lnTo>
                  <a:lnTo>
                    <a:pt x="120" y="164"/>
                  </a:lnTo>
                  <a:lnTo>
                    <a:pt x="130" y="162"/>
                  </a:lnTo>
                  <a:lnTo>
                    <a:pt x="140" y="160"/>
                  </a:lnTo>
                  <a:lnTo>
                    <a:pt x="148" y="156"/>
                  </a:lnTo>
                  <a:lnTo>
                    <a:pt x="152" y="150"/>
                  </a:lnTo>
                  <a:lnTo>
                    <a:pt x="154" y="150"/>
                  </a:lnTo>
                  <a:lnTo>
                    <a:pt x="158" y="150"/>
                  </a:lnTo>
                  <a:lnTo>
                    <a:pt x="162" y="150"/>
                  </a:lnTo>
                  <a:lnTo>
                    <a:pt x="168" y="150"/>
                  </a:lnTo>
                  <a:lnTo>
                    <a:pt x="176" y="148"/>
                  </a:lnTo>
                  <a:lnTo>
                    <a:pt x="180" y="148"/>
                  </a:lnTo>
                  <a:lnTo>
                    <a:pt x="182" y="146"/>
                  </a:lnTo>
                  <a:lnTo>
                    <a:pt x="186" y="142"/>
                  </a:lnTo>
                  <a:lnTo>
                    <a:pt x="192" y="138"/>
                  </a:lnTo>
                  <a:lnTo>
                    <a:pt x="196" y="132"/>
                  </a:lnTo>
                  <a:lnTo>
                    <a:pt x="200" y="124"/>
                  </a:lnTo>
                  <a:lnTo>
                    <a:pt x="202" y="120"/>
                  </a:lnTo>
                  <a:lnTo>
                    <a:pt x="204" y="108"/>
                  </a:lnTo>
                  <a:lnTo>
                    <a:pt x="208" y="92"/>
                  </a:lnTo>
                  <a:lnTo>
                    <a:pt x="210" y="72"/>
                  </a:lnTo>
                  <a:lnTo>
                    <a:pt x="202" y="74"/>
                  </a:lnTo>
                  <a:lnTo>
                    <a:pt x="198" y="58"/>
                  </a:lnTo>
                  <a:lnTo>
                    <a:pt x="170" y="58"/>
                  </a:lnTo>
                  <a:lnTo>
                    <a:pt x="94" y="0"/>
                  </a:lnTo>
                </a:path>
              </a:pathLst>
            </a:custGeom>
            <a:grpFill/>
            <a:ln w="6350">
              <a:noFill/>
              <a:round/>
              <a:headEnd/>
              <a:tailEnd/>
            </a:ln>
          </p:spPr>
          <p:txBody>
            <a:bodyPr/>
            <a:lstStyle/>
            <a:p>
              <a:pPr>
                <a:defRPr/>
              </a:pPr>
              <a:endParaRPr lang="zh-TW" altLang="en-US"/>
            </a:p>
          </p:txBody>
        </p:sp>
        <p:sp>
          <p:nvSpPr>
            <p:cNvPr id="305" name="Freeform 117"/>
            <p:cNvSpPr>
              <a:spLocks/>
            </p:cNvSpPr>
            <p:nvPr/>
          </p:nvSpPr>
          <p:spPr bwMode="gray">
            <a:xfrm>
              <a:off x="1224" y="2422"/>
              <a:ext cx="138" cy="150"/>
            </a:xfrm>
            <a:custGeom>
              <a:avLst/>
              <a:gdLst>
                <a:gd name="T0" fmla="*/ 0 w 138"/>
                <a:gd name="T1" fmla="*/ 150 h 150"/>
                <a:gd name="T2" fmla="*/ 0 w 138"/>
                <a:gd name="T3" fmla="*/ 0 h 150"/>
                <a:gd name="T4" fmla="*/ 2 w 138"/>
                <a:gd name="T5" fmla="*/ 0 h 150"/>
                <a:gd name="T6" fmla="*/ 6 w 138"/>
                <a:gd name="T7" fmla="*/ 2 h 150"/>
                <a:gd name="T8" fmla="*/ 12 w 138"/>
                <a:gd name="T9" fmla="*/ 2 h 150"/>
                <a:gd name="T10" fmla="*/ 18 w 138"/>
                <a:gd name="T11" fmla="*/ 2 h 150"/>
                <a:gd name="T12" fmla="*/ 22 w 138"/>
                <a:gd name="T13" fmla="*/ 2 h 150"/>
                <a:gd name="T14" fmla="*/ 26 w 138"/>
                <a:gd name="T15" fmla="*/ 4 h 150"/>
                <a:gd name="T16" fmla="*/ 28 w 138"/>
                <a:gd name="T17" fmla="*/ 4 h 150"/>
                <a:gd name="T18" fmla="*/ 30 w 138"/>
                <a:gd name="T19" fmla="*/ 6 h 150"/>
                <a:gd name="T20" fmla="*/ 34 w 138"/>
                <a:gd name="T21" fmla="*/ 8 h 150"/>
                <a:gd name="T22" fmla="*/ 38 w 138"/>
                <a:gd name="T23" fmla="*/ 10 h 150"/>
                <a:gd name="T24" fmla="*/ 44 w 138"/>
                <a:gd name="T25" fmla="*/ 10 h 150"/>
                <a:gd name="T26" fmla="*/ 68 w 138"/>
                <a:gd name="T27" fmla="*/ 4 h 150"/>
                <a:gd name="T28" fmla="*/ 68 w 138"/>
                <a:gd name="T29" fmla="*/ 4 h 150"/>
                <a:gd name="T30" fmla="*/ 70 w 138"/>
                <a:gd name="T31" fmla="*/ 4 h 150"/>
                <a:gd name="T32" fmla="*/ 72 w 138"/>
                <a:gd name="T33" fmla="*/ 2 h 150"/>
                <a:gd name="T34" fmla="*/ 76 w 138"/>
                <a:gd name="T35" fmla="*/ 2 h 150"/>
                <a:gd name="T36" fmla="*/ 80 w 138"/>
                <a:gd name="T37" fmla="*/ 4 h 150"/>
                <a:gd name="T38" fmla="*/ 86 w 138"/>
                <a:gd name="T39" fmla="*/ 6 h 150"/>
                <a:gd name="T40" fmla="*/ 86 w 138"/>
                <a:gd name="T41" fmla="*/ 6 h 150"/>
                <a:gd name="T42" fmla="*/ 86 w 138"/>
                <a:gd name="T43" fmla="*/ 10 h 150"/>
                <a:gd name="T44" fmla="*/ 86 w 138"/>
                <a:gd name="T45" fmla="*/ 14 h 150"/>
                <a:gd name="T46" fmla="*/ 88 w 138"/>
                <a:gd name="T47" fmla="*/ 20 h 150"/>
                <a:gd name="T48" fmla="*/ 92 w 138"/>
                <a:gd name="T49" fmla="*/ 26 h 150"/>
                <a:gd name="T50" fmla="*/ 92 w 138"/>
                <a:gd name="T51" fmla="*/ 30 h 150"/>
                <a:gd name="T52" fmla="*/ 98 w 138"/>
                <a:gd name="T53" fmla="*/ 40 h 150"/>
                <a:gd name="T54" fmla="*/ 106 w 138"/>
                <a:gd name="T55" fmla="*/ 56 h 150"/>
                <a:gd name="T56" fmla="*/ 114 w 138"/>
                <a:gd name="T57" fmla="*/ 74 h 150"/>
                <a:gd name="T58" fmla="*/ 122 w 138"/>
                <a:gd name="T59" fmla="*/ 92 h 150"/>
                <a:gd name="T60" fmla="*/ 130 w 138"/>
                <a:gd name="T61" fmla="*/ 108 h 150"/>
                <a:gd name="T62" fmla="*/ 136 w 138"/>
                <a:gd name="T63" fmla="*/ 122 h 150"/>
                <a:gd name="T64" fmla="*/ 138 w 138"/>
                <a:gd name="T65" fmla="*/ 128 h 150"/>
                <a:gd name="T66" fmla="*/ 138 w 138"/>
                <a:gd name="T67" fmla="*/ 130 h 150"/>
                <a:gd name="T68" fmla="*/ 136 w 138"/>
                <a:gd name="T69" fmla="*/ 132 h 150"/>
                <a:gd name="T70" fmla="*/ 132 w 138"/>
                <a:gd name="T71" fmla="*/ 138 h 150"/>
                <a:gd name="T72" fmla="*/ 126 w 138"/>
                <a:gd name="T73" fmla="*/ 142 h 150"/>
                <a:gd name="T74" fmla="*/ 120 w 138"/>
                <a:gd name="T75" fmla="*/ 146 h 150"/>
                <a:gd name="T76" fmla="*/ 110 w 138"/>
                <a:gd name="T77" fmla="*/ 150 h 150"/>
                <a:gd name="T78" fmla="*/ 0 w 138"/>
                <a:gd name="T79" fmla="*/ 150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150"/>
                <a:gd name="T122" fmla="*/ 138 w 138"/>
                <a:gd name="T123" fmla="*/ 150 h 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150">
                  <a:moveTo>
                    <a:pt x="0" y="150"/>
                  </a:moveTo>
                  <a:lnTo>
                    <a:pt x="0" y="0"/>
                  </a:lnTo>
                  <a:lnTo>
                    <a:pt x="2" y="0"/>
                  </a:lnTo>
                  <a:lnTo>
                    <a:pt x="6" y="2"/>
                  </a:lnTo>
                  <a:lnTo>
                    <a:pt x="12" y="2"/>
                  </a:lnTo>
                  <a:lnTo>
                    <a:pt x="18" y="2"/>
                  </a:lnTo>
                  <a:lnTo>
                    <a:pt x="22" y="2"/>
                  </a:lnTo>
                  <a:lnTo>
                    <a:pt x="26" y="4"/>
                  </a:lnTo>
                  <a:lnTo>
                    <a:pt x="28" y="4"/>
                  </a:lnTo>
                  <a:lnTo>
                    <a:pt x="30" y="6"/>
                  </a:lnTo>
                  <a:lnTo>
                    <a:pt x="34" y="8"/>
                  </a:lnTo>
                  <a:lnTo>
                    <a:pt x="38" y="10"/>
                  </a:lnTo>
                  <a:lnTo>
                    <a:pt x="44" y="10"/>
                  </a:lnTo>
                  <a:lnTo>
                    <a:pt x="68" y="4"/>
                  </a:lnTo>
                  <a:lnTo>
                    <a:pt x="70" y="4"/>
                  </a:lnTo>
                  <a:lnTo>
                    <a:pt x="72" y="2"/>
                  </a:lnTo>
                  <a:lnTo>
                    <a:pt x="76" y="2"/>
                  </a:lnTo>
                  <a:lnTo>
                    <a:pt x="80" y="4"/>
                  </a:lnTo>
                  <a:lnTo>
                    <a:pt x="86" y="6"/>
                  </a:lnTo>
                  <a:lnTo>
                    <a:pt x="86" y="10"/>
                  </a:lnTo>
                  <a:lnTo>
                    <a:pt x="86" y="14"/>
                  </a:lnTo>
                  <a:lnTo>
                    <a:pt x="88" y="20"/>
                  </a:lnTo>
                  <a:lnTo>
                    <a:pt x="92" y="26"/>
                  </a:lnTo>
                  <a:lnTo>
                    <a:pt x="92" y="30"/>
                  </a:lnTo>
                  <a:lnTo>
                    <a:pt x="98" y="40"/>
                  </a:lnTo>
                  <a:lnTo>
                    <a:pt x="106" y="56"/>
                  </a:lnTo>
                  <a:lnTo>
                    <a:pt x="114" y="74"/>
                  </a:lnTo>
                  <a:lnTo>
                    <a:pt x="122" y="92"/>
                  </a:lnTo>
                  <a:lnTo>
                    <a:pt x="130" y="108"/>
                  </a:lnTo>
                  <a:lnTo>
                    <a:pt x="136" y="122"/>
                  </a:lnTo>
                  <a:lnTo>
                    <a:pt x="138" y="128"/>
                  </a:lnTo>
                  <a:lnTo>
                    <a:pt x="138" y="130"/>
                  </a:lnTo>
                  <a:lnTo>
                    <a:pt x="136" y="132"/>
                  </a:lnTo>
                  <a:lnTo>
                    <a:pt x="132" y="138"/>
                  </a:lnTo>
                  <a:lnTo>
                    <a:pt x="126" y="142"/>
                  </a:lnTo>
                  <a:lnTo>
                    <a:pt x="120" y="146"/>
                  </a:lnTo>
                  <a:lnTo>
                    <a:pt x="110" y="150"/>
                  </a:lnTo>
                  <a:lnTo>
                    <a:pt x="0" y="150"/>
                  </a:lnTo>
                </a:path>
              </a:pathLst>
            </a:custGeom>
            <a:grpFill/>
            <a:ln w="6350">
              <a:noFill/>
              <a:round/>
              <a:headEnd/>
              <a:tailEnd/>
            </a:ln>
          </p:spPr>
          <p:txBody>
            <a:bodyPr/>
            <a:lstStyle/>
            <a:p>
              <a:pPr>
                <a:defRPr/>
              </a:pPr>
              <a:endParaRPr lang="zh-TW" altLang="en-US"/>
            </a:p>
          </p:txBody>
        </p:sp>
        <p:sp>
          <p:nvSpPr>
            <p:cNvPr id="306" name="Freeform 118"/>
            <p:cNvSpPr>
              <a:spLocks/>
            </p:cNvSpPr>
            <p:nvPr/>
          </p:nvSpPr>
          <p:spPr bwMode="gray">
            <a:xfrm>
              <a:off x="1310" y="2426"/>
              <a:ext cx="40" cy="50"/>
            </a:xfrm>
            <a:custGeom>
              <a:avLst/>
              <a:gdLst>
                <a:gd name="T0" fmla="*/ 0 w 40"/>
                <a:gd name="T1" fmla="*/ 0 h 50"/>
                <a:gd name="T2" fmla="*/ 0 w 40"/>
                <a:gd name="T3" fmla="*/ 8 h 50"/>
                <a:gd name="T4" fmla="*/ 0 w 40"/>
                <a:gd name="T5" fmla="*/ 10 h 50"/>
                <a:gd name="T6" fmla="*/ 2 w 40"/>
                <a:gd name="T7" fmla="*/ 12 h 50"/>
                <a:gd name="T8" fmla="*/ 2 w 40"/>
                <a:gd name="T9" fmla="*/ 16 h 50"/>
                <a:gd name="T10" fmla="*/ 4 w 40"/>
                <a:gd name="T11" fmla="*/ 20 h 50"/>
                <a:gd name="T12" fmla="*/ 6 w 40"/>
                <a:gd name="T13" fmla="*/ 24 h 50"/>
                <a:gd name="T14" fmla="*/ 8 w 40"/>
                <a:gd name="T15" fmla="*/ 28 h 50"/>
                <a:gd name="T16" fmla="*/ 10 w 40"/>
                <a:gd name="T17" fmla="*/ 30 h 50"/>
                <a:gd name="T18" fmla="*/ 14 w 40"/>
                <a:gd name="T19" fmla="*/ 34 h 50"/>
                <a:gd name="T20" fmla="*/ 16 w 40"/>
                <a:gd name="T21" fmla="*/ 38 h 50"/>
                <a:gd name="T22" fmla="*/ 22 w 40"/>
                <a:gd name="T23" fmla="*/ 42 h 50"/>
                <a:gd name="T24" fmla="*/ 26 w 40"/>
                <a:gd name="T25" fmla="*/ 44 h 50"/>
                <a:gd name="T26" fmla="*/ 30 w 40"/>
                <a:gd name="T27" fmla="*/ 48 h 50"/>
                <a:gd name="T28" fmla="*/ 32 w 40"/>
                <a:gd name="T29" fmla="*/ 50 h 50"/>
                <a:gd name="T30" fmla="*/ 32 w 40"/>
                <a:gd name="T31" fmla="*/ 50 h 50"/>
                <a:gd name="T32" fmla="*/ 34 w 40"/>
                <a:gd name="T33" fmla="*/ 50 h 50"/>
                <a:gd name="T34" fmla="*/ 36 w 40"/>
                <a:gd name="T35" fmla="*/ 48 h 50"/>
                <a:gd name="T36" fmla="*/ 38 w 40"/>
                <a:gd name="T37" fmla="*/ 44 h 50"/>
                <a:gd name="T38" fmla="*/ 40 w 40"/>
                <a:gd name="T39" fmla="*/ 32 h 50"/>
                <a:gd name="T40" fmla="*/ 38 w 40"/>
                <a:gd name="T41" fmla="*/ 28 h 50"/>
                <a:gd name="T42" fmla="*/ 32 w 40"/>
                <a:gd name="T43" fmla="*/ 18 h 50"/>
                <a:gd name="T44" fmla="*/ 26 w 40"/>
                <a:gd name="T45" fmla="*/ 8 h 50"/>
                <a:gd name="T46" fmla="*/ 22 w 40"/>
                <a:gd name="T47" fmla="*/ 0 h 50"/>
                <a:gd name="T48" fmla="*/ 22 w 40"/>
                <a:gd name="T49" fmla="*/ 0 h 50"/>
                <a:gd name="T50" fmla="*/ 18 w 40"/>
                <a:gd name="T51" fmla="*/ 0 h 50"/>
                <a:gd name="T52" fmla="*/ 12 w 40"/>
                <a:gd name="T53" fmla="*/ 0 h 50"/>
                <a:gd name="T54" fmla="*/ 8 w 40"/>
                <a:gd name="T55" fmla="*/ 0 h 50"/>
                <a:gd name="T56" fmla="*/ 2 w 40"/>
                <a:gd name="T57" fmla="*/ 0 h 50"/>
                <a:gd name="T58" fmla="*/ 0 w 40"/>
                <a:gd name="T59" fmla="*/ 0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50"/>
                <a:gd name="T92" fmla="*/ 40 w 40"/>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50">
                  <a:moveTo>
                    <a:pt x="0" y="0"/>
                  </a:moveTo>
                  <a:lnTo>
                    <a:pt x="0" y="8"/>
                  </a:lnTo>
                  <a:lnTo>
                    <a:pt x="0" y="10"/>
                  </a:lnTo>
                  <a:lnTo>
                    <a:pt x="2" y="12"/>
                  </a:lnTo>
                  <a:lnTo>
                    <a:pt x="2" y="16"/>
                  </a:lnTo>
                  <a:lnTo>
                    <a:pt x="4" y="20"/>
                  </a:lnTo>
                  <a:lnTo>
                    <a:pt x="6" y="24"/>
                  </a:lnTo>
                  <a:lnTo>
                    <a:pt x="8" y="28"/>
                  </a:lnTo>
                  <a:lnTo>
                    <a:pt x="10" y="30"/>
                  </a:lnTo>
                  <a:lnTo>
                    <a:pt x="14" y="34"/>
                  </a:lnTo>
                  <a:lnTo>
                    <a:pt x="16" y="38"/>
                  </a:lnTo>
                  <a:lnTo>
                    <a:pt x="22" y="42"/>
                  </a:lnTo>
                  <a:lnTo>
                    <a:pt x="26" y="44"/>
                  </a:lnTo>
                  <a:lnTo>
                    <a:pt x="30" y="48"/>
                  </a:lnTo>
                  <a:lnTo>
                    <a:pt x="32" y="50"/>
                  </a:lnTo>
                  <a:lnTo>
                    <a:pt x="34" y="50"/>
                  </a:lnTo>
                  <a:lnTo>
                    <a:pt x="36" y="48"/>
                  </a:lnTo>
                  <a:lnTo>
                    <a:pt x="38" y="44"/>
                  </a:lnTo>
                  <a:lnTo>
                    <a:pt x="40" y="32"/>
                  </a:lnTo>
                  <a:lnTo>
                    <a:pt x="38" y="28"/>
                  </a:lnTo>
                  <a:lnTo>
                    <a:pt x="32" y="18"/>
                  </a:lnTo>
                  <a:lnTo>
                    <a:pt x="26" y="8"/>
                  </a:lnTo>
                  <a:lnTo>
                    <a:pt x="22" y="0"/>
                  </a:lnTo>
                  <a:lnTo>
                    <a:pt x="18" y="0"/>
                  </a:lnTo>
                  <a:lnTo>
                    <a:pt x="12" y="0"/>
                  </a:lnTo>
                  <a:lnTo>
                    <a:pt x="8" y="0"/>
                  </a:lnTo>
                  <a:lnTo>
                    <a:pt x="2" y="0"/>
                  </a:lnTo>
                  <a:lnTo>
                    <a:pt x="0" y="0"/>
                  </a:lnTo>
                </a:path>
              </a:pathLst>
            </a:custGeom>
            <a:grpFill/>
            <a:ln w="6350">
              <a:noFill/>
              <a:round/>
              <a:headEnd/>
              <a:tailEnd/>
            </a:ln>
          </p:spPr>
          <p:txBody>
            <a:bodyPr/>
            <a:lstStyle/>
            <a:p>
              <a:pPr>
                <a:defRPr/>
              </a:pPr>
              <a:endParaRPr lang="zh-TW" altLang="en-US"/>
            </a:p>
          </p:txBody>
        </p:sp>
        <p:sp>
          <p:nvSpPr>
            <p:cNvPr id="307" name="Freeform 119"/>
            <p:cNvSpPr>
              <a:spLocks/>
            </p:cNvSpPr>
            <p:nvPr/>
          </p:nvSpPr>
          <p:spPr bwMode="gray">
            <a:xfrm>
              <a:off x="1448" y="3000"/>
              <a:ext cx="86" cy="182"/>
            </a:xfrm>
            <a:custGeom>
              <a:avLst/>
              <a:gdLst>
                <a:gd name="T0" fmla="*/ 78 w 86"/>
                <a:gd name="T1" fmla="*/ 0 h 182"/>
                <a:gd name="T2" fmla="*/ 72 w 86"/>
                <a:gd name="T3" fmla="*/ 4 h 182"/>
                <a:gd name="T4" fmla="*/ 64 w 86"/>
                <a:gd name="T5" fmla="*/ 12 h 182"/>
                <a:gd name="T6" fmla="*/ 60 w 86"/>
                <a:gd name="T7" fmla="*/ 20 h 182"/>
                <a:gd name="T8" fmla="*/ 56 w 86"/>
                <a:gd name="T9" fmla="*/ 24 h 182"/>
                <a:gd name="T10" fmla="*/ 48 w 86"/>
                <a:gd name="T11" fmla="*/ 32 h 182"/>
                <a:gd name="T12" fmla="*/ 40 w 86"/>
                <a:gd name="T13" fmla="*/ 42 h 182"/>
                <a:gd name="T14" fmla="*/ 34 w 86"/>
                <a:gd name="T15" fmla="*/ 50 h 182"/>
                <a:gd name="T16" fmla="*/ 28 w 86"/>
                <a:gd name="T17" fmla="*/ 54 h 182"/>
                <a:gd name="T18" fmla="*/ 24 w 86"/>
                <a:gd name="T19" fmla="*/ 54 h 182"/>
                <a:gd name="T20" fmla="*/ 22 w 86"/>
                <a:gd name="T21" fmla="*/ 54 h 182"/>
                <a:gd name="T22" fmla="*/ 16 w 86"/>
                <a:gd name="T23" fmla="*/ 54 h 182"/>
                <a:gd name="T24" fmla="*/ 10 w 86"/>
                <a:gd name="T25" fmla="*/ 60 h 182"/>
                <a:gd name="T26" fmla="*/ 6 w 86"/>
                <a:gd name="T27" fmla="*/ 68 h 182"/>
                <a:gd name="T28" fmla="*/ 6 w 86"/>
                <a:gd name="T29" fmla="*/ 82 h 182"/>
                <a:gd name="T30" fmla="*/ 4 w 86"/>
                <a:gd name="T31" fmla="*/ 90 h 182"/>
                <a:gd name="T32" fmla="*/ 6 w 86"/>
                <a:gd name="T33" fmla="*/ 92 h 182"/>
                <a:gd name="T34" fmla="*/ 8 w 86"/>
                <a:gd name="T35" fmla="*/ 92 h 182"/>
                <a:gd name="T36" fmla="*/ 14 w 86"/>
                <a:gd name="T37" fmla="*/ 100 h 182"/>
                <a:gd name="T38" fmla="*/ 14 w 86"/>
                <a:gd name="T39" fmla="*/ 106 h 182"/>
                <a:gd name="T40" fmla="*/ 10 w 86"/>
                <a:gd name="T41" fmla="*/ 110 h 182"/>
                <a:gd name="T42" fmla="*/ 6 w 86"/>
                <a:gd name="T43" fmla="*/ 116 h 182"/>
                <a:gd name="T44" fmla="*/ 0 w 86"/>
                <a:gd name="T45" fmla="*/ 138 h 182"/>
                <a:gd name="T46" fmla="*/ 6 w 86"/>
                <a:gd name="T47" fmla="*/ 172 h 182"/>
                <a:gd name="T48" fmla="*/ 8 w 86"/>
                <a:gd name="T49" fmla="*/ 172 h 182"/>
                <a:gd name="T50" fmla="*/ 16 w 86"/>
                <a:gd name="T51" fmla="*/ 172 h 182"/>
                <a:gd name="T52" fmla="*/ 22 w 86"/>
                <a:gd name="T53" fmla="*/ 172 h 182"/>
                <a:gd name="T54" fmla="*/ 20 w 86"/>
                <a:gd name="T55" fmla="*/ 174 h 182"/>
                <a:gd name="T56" fmla="*/ 24 w 86"/>
                <a:gd name="T57" fmla="*/ 178 h 182"/>
                <a:gd name="T58" fmla="*/ 28 w 86"/>
                <a:gd name="T59" fmla="*/ 182 h 182"/>
                <a:gd name="T60" fmla="*/ 36 w 86"/>
                <a:gd name="T61" fmla="*/ 182 h 182"/>
                <a:gd name="T62" fmla="*/ 44 w 86"/>
                <a:gd name="T63" fmla="*/ 178 h 182"/>
                <a:gd name="T64" fmla="*/ 50 w 86"/>
                <a:gd name="T65" fmla="*/ 164 h 182"/>
                <a:gd name="T66" fmla="*/ 58 w 86"/>
                <a:gd name="T67" fmla="*/ 134 h 182"/>
                <a:gd name="T68" fmla="*/ 58 w 86"/>
                <a:gd name="T69" fmla="*/ 126 h 182"/>
                <a:gd name="T70" fmla="*/ 60 w 86"/>
                <a:gd name="T71" fmla="*/ 120 h 182"/>
                <a:gd name="T72" fmla="*/ 66 w 86"/>
                <a:gd name="T73" fmla="*/ 108 h 182"/>
                <a:gd name="T74" fmla="*/ 72 w 86"/>
                <a:gd name="T75" fmla="*/ 82 h 182"/>
                <a:gd name="T76" fmla="*/ 78 w 86"/>
                <a:gd name="T77" fmla="*/ 54 h 182"/>
                <a:gd name="T78" fmla="*/ 78 w 86"/>
                <a:gd name="T79" fmla="*/ 50 h 182"/>
                <a:gd name="T80" fmla="*/ 82 w 86"/>
                <a:gd name="T81" fmla="*/ 40 h 182"/>
                <a:gd name="T82" fmla="*/ 84 w 86"/>
                <a:gd name="T83" fmla="*/ 28 h 182"/>
                <a:gd name="T84" fmla="*/ 84 w 86"/>
                <a:gd name="T85" fmla="*/ 20 h 182"/>
                <a:gd name="T86" fmla="*/ 86 w 86"/>
                <a:gd name="T87" fmla="*/ 12 h 182"/>
                <a:gd name="T88" fmla="*/ 86 w 86"/>
                <a:gd name="T89" fmla="*/ 4 h 182"/>
                <a:gd name="T90" fmla="*/ 78 w 86"/>
                <a:gd name="T91" fmla="*/ 0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182"/>
                <a:gd name="T140" fmla="*/ 86 w 86"/>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182">
                  <a:moveTo>
                    <a:pt x="78" y="0"/>
                  </a:moveTo>
                  <a:lnTo>
                    <a:pt x="78" y="0"/>
                  </a:lnTo>
                  <a:lnTo>
                    <a:pt x="76" y="2"/>
                  </a:lnTo>
                  <a:lnTo>
                    <a:pt x="72" y="4"/>
                  </a:lnTo>
                  <a:lnTo>
                    <a:pt x="68" y="6"/>
                  </a:lnTo>
                  <a:lnTo>
                    <a:pt x="64" y="12"/>
                  </a:lnTo>
                  <a:lnTo>
                    <a:pt x="62" y="20"/>
                  </a:lnTo>
                  <a:lnTo>
                    <a:pt x="60" y="20"/>
                  </a:lnTo>
                  <a:lnTo>
                    <a:pt x="58" y="22"/>
                  </a:lnTo>
                  <a:lnTo>
                    <a:pt x="56" y="24"/>
                  </a:lnTo>
                  <a:lnTo>
                    <a:pt x="52" y="28"/>
                  </a:lnTo>
                  <a:lnTo>
                    <a:pt x="48" y="32"/>
                  </a:lnTo>
                  <a:lnTo>
                    <a:pt x="44" y="36"/>
                  </a:lnTo>
                  <a:lnTo>
                    <a:pt x="40" y="42"/>
                  </a:lnTo>
                  <a:lnTo>
                    <a:pt x="38" y="46"/>
                  </a:lnTo>
                  <a:lnTo>
                    <a:pt x="34" y="50"/>
                  </a:lnTo>
                  <a:lnTo>
                    <a:pt x="30" y="52"/>
                  </a:lnTo>
                  <a:lnTo>
                    <a:pt x="28" y="54"/>
                  </a:lnTo>
                  <a:lnTo>
                    <a:pt x="26" y="54"/>
                  </a:lnTo>
                  <a:lnTo>
                    <a:pt x="24" y="54"/>
                  </a:lnTo>
                  <a:lnTo>
                    <a:pt x="22" y="54"/>
                  </a:lnTo>
                  <a:lnTo>
                    <a:pt x="20" y="54"/>
                  </a:lnTo>
                  <a:lnTo>
                    <a:pt x="16" y="54"/>
                  </a:lnTo>
                  <a:lnTo>
                    <a:pt x="14" y="56"/>
                  </a:lnTo>
                  <a:lnTo>
                    <a:pt x="10" y="60"/>
                  </a:lnTo>
                  <a:lnTo>
                    <a:pt x="8" y="64"/>
                  </a:lnTo>
                  <a:lnTo>
                    <a:pt x="6" y="68"/>
                  </a:lnTo>
                  <a:lnTo>
                    <a:pt x="6" y="76"/>
                  </a:lnTo>
                  <a:lnTo>
                    <a:pt x="6" y="82"/>
                  </a:lnTo>
                  <a:lnTo>
                    <a:pt x="6" y="88"/>
                  </a:lnTo>
                  <a:lnTo>
                    <a:pt x="4" y="90"/>
                  </a:lnTo>
                  <a:lnTo>
                    <a:pt x="6" y="90"/>
                  </a:lnTo>
                  <a:lnTo>
                    <a:pt x="6" y="92"/>
                  </a:lnTo>
                  <a:lnTo>
                    <a:pt x="8" y="92"/>
                  </a:lnTo>
                  <a:lnTo>
                    <a:pt x="12" y="96"/>
                  </a:lnTo>
                  <a:lnTo>
                    <a:pt x="14" y="100"/>
                  </a:lnTo>
                  <a:lnTo>
                    <a:pt x="14" y="102"/>
                  </a:lnTo>
                  <a:lnTo>
                    <a:pt x="14" y="106"/>
                  </a:lnTo>
                  <a:lnTo>
                    <a:pt x="12" y="108"/>
                  </a:lnTo>
                  <a:lnTo>
                    <a:pt x="10" y="110"/>
                  </a:lnTo>
                  <a:lnTo>
                    <a:pt x="8" y="112"/>
                  </a:lnTo>
                  <a:lnTo>
                    <a:pt x="6" y="116"/>
                  </a:lnTo>
                  <a:lnTo>
                    <a:pt x="2" y="124"/>
                  </a:lnTo>
                  <a:lnTo>
                    <a:pt x="0" y="138"/>
                  </a:lnTo>
                  <a:lnTo>
                    <a:pt x="0" y="154"/>
                  </a:lnTo>
                  <a:lnTo>
                    <a:pt x="6" y="172"/>
                  </a:lnTo>
                  <a:lnTo>
                    <a:pt x="8" y="172"/>
                  </a:lnTo>
                  <a:lnTo>
                    <a:pt x="12" y="172"/>
                  </a:lnTo>
                  <a:lnTo>
                    <a:pt x="16" y="172"/>
                  </a:lnTo>
                  <a:lnTo>
                    <a:pt x="20" y="172"/>
                  </a:lnTo>
                  <a:lnTo>
                    <a:pt x="22" y="172"/>
                  </a:lnTo>
                  <a:lnTo>
                    <a:pt x="20" y="174"/>
                  </a:lnTo>
                  <a:lnTo>
                    <a:pt x="22" y="176"/>
                  </a:lnTo>
                  <a:lnTo>
                    <a:pt x="24" y="178"/>
                  </a:lnTo>
                  <a:lnTo>
                    <a:pt x="26" y="180"/>
                  </a:lnTo>
                  <a:lnTo>
                    <a:pt x="28" y="182"/>
                  </a:lnTo>
                  <a:lnTo>
                    <a:pt x="32" y="182"/>
                  </a:lnTo>
                  <a:lnTo>
                    <a:pt x="36" y="182"/>
                  </a:lnTo>
                  <a:lnTo>
                    <a:pt x="40" y="182"/>
                  </a:lnTo>
                  <a:lnTo>
                    <a:pt x="44" y="178"/>
                  </a:lnTo>
                  <a:lnTo>
                    <a:pt x="46" y="172"/>
                  </a:lnTo>
                  <a:lnTo>
                    <a:pt x="50" y="164"/>
                  </a:lnTo>
                  <a:lnTo>
                    <a:pt x="56" y="146"/>
                  </a:lnTo>
                  <a:lnTo>
                    <a:pt x="58" y="134"/>
                  </a:lnTo>
                  <a:lnTo>
                    <a:pt x="60" y="128"/>
                  </a:lnTo>
                  <a:lnTo>
                    <a:pt x="58" y="126"/>
                  </a:lnTo>
                  <a:lnTo>
                    <a:pt x="58" y="124"/>
                  </a:lnTo>
                  <a:lnTo>
                    <a:pt x="60" y="120"/>
                  </a:lnTo>
                  <a:lnTo>
                    <a:pt x="62" y="114"/>
                  </a:lnTo>
                  <a:lnTo>
                    <a:pt x="66" y="108"/>
                  </a:lnTo>
                  <a:lnTo>
                    <a:pt x="70" y="98"/>
                  </a:lnTo>
                  <a:lnTo>
                    <a:pt x="72" y="82"/>
                  </a:lnTo>
                  <a:lnTo>
                    <a:pt x="76" y="66"/>
                  </a:lnTo>
                  <a:lnTo>
                    <a:pt x="78" y="54"/>
                  </a:lnTo>
                  <a:lnTo>
                    <a:pt x="78" y="52"/>
                  </a:lnTo>
                  <a:lnTo>
                    <a:pt x="78" y="50"/>
                  </a:lnTo>
                  <a:lnTo>
                    <a:pt x="80" y="44"/>
                  </a:lnTo>
                  <a:lnTo>
                    <a:pt x="82" y="40"/>
                  </a:lnTo>
                  <a:lnTo>
                    <a:pt x="82" y="34"/>
                  </a:lnTo>
                  <a:lnTo>
                    <a:pt x="84" y="28"/>
                  </a:lnTo>
                  <a:lnTo>
                    <a:pt x="84" y="24"/>
                  </a:lnTo>
                  <a:lnTo>
                    <a:pt x="84" y="20"/>
                  </a:lnTo>
                  <a:lnTo>
                    <a:pt x="86" y="16"/>
                  </a:lnTo>
                  <a:lnTo>
                    <a:pt x="86" y="12"/>
                  </a:lnTo>
                  <a:lnTo>
                    <a:pt x="86" y="8"/>
                  </a:lnTo>
                  <a:lnTo>
                    <a:pt x="86" y="4"/>
                  </a:lnTo>
                  <a:lnTo>
                    <a:pt x="84" y="2"/>
                  </a:lnTo>
                  <a:lnTo>
                    <a:pt x="78" y="0"/>
                  </a:lnTo>
                </a:path>
              </a:pathLst>
            </a:custGeom>
            <a:grpFill/>
            <a:ln w="6350">
              <a:noFill/>
              <a:round/>
              <a:headEnd/>
              <a:tailEnd/>
            </a:ln>
          </p:spPr>
          <p:txBody>
            <a:bodyPr/>
            <a:lstStyle/>
            <a:p>
              <a:pPr>
                <a:defRPr/>
              </a:pPr>
              <a:endParaRPr lang="zh-TW" altLang="en-US"/>
            </a:p>
          </p:txBody>
        </p:sp>
        <p:sp>
          <p:nvSpPr>
            <p:cNvPr id="308" name="Freeform 120"/>
            <p:cNvSpPr>
              <a:spLocks/>
            </p:cNvSpPr>
            <p:nvPr/>
          </p:nvSpPr>
          <p:spPr bwMode="gray">
            <a:xfrm>
              <a:off x="2732" y="3460"/>
              <a:ext cx="58" cy="56"/>
            </a:xfrm>
            <a:custGeom>
              <a:avLst/>
              <a:gdLst>
                <a:gd name="T0" fmla="*/ 10 w 58"/>
                <a:gd name="T1" fmla="*/ 2 h 56"/>
                <a:gd name="T2" fmla="*/ 10 w 58"/>
                <a:gd name="T3" fmla="*/ 2 h 56"/>
                <a:gd name="T4" fmla="*/ 8 w 58"/>
                <a:gd name="T5" fmla="*/ 2 h 56"/>
                <a:gd name="T6" fmla="*/ 6 w 58"/>
                <a:gd name="T7" fmla="*/ 2 h 56"/>
                <a:gd name="T8" fmla="*/ 4 w 58"/>
                <a:gd name="T9" fmla="*/ 4 h 56"/>
                <a:gd name="T10" fmla="*/ 2 w 58"/>
                <a:gd name="T11" fmla="*/ 6 h 56"/>
                <a:gd name="T12" fmla="*/ 0 w 58"/>
                <a:gd name="T13" fmla="*/ 8 h 56"/>
                <a:gd name="T14" fmla="*/ 0 w 58"/>
                <a:gd name="T15" fmla="*/ 14 h 56"/>
                <a:gd name="T16" fmla="*/ 6 w 58"/>
                <a:gd name="T17" fmla="*/ 30 h 56"/>
                <a:gd name="T18" fmla="*/ 6 w 58"/>
                <a:gd name="T19" fmla="*/ 30 h 56"/>
                <a:gd name="T20" fmla="*/ 8 w 58"/>
                <a:gd name="T21" fmla="*/ 32 h 56"/>
                <a:gd name="T22" fmla="*/ 10 w 58"/>
                <a:gd name="T23" fmla="*/ 36 h 56"/>
                <a:gd name="T24" fmla="*/ 14 w 58"/>
                <a:gd name="T25" fmla="*/ 40 h 56"/>
                <a:gd name="T26" fmla="*/ 14 w 58"/>
                <a:gd name="T27" fmla="*/ 44 h 56"/>
                <a:gd name="T28" fmla="*/ 18 w 58"/>
                <a:gd name="T29" fmla="*/ 46 h 56"/>
                <a:gd name="T30" fmla="*/ 22 w 58"/>
                <a:gd name="T31" fmla="*/ 50 h 56"/>
                <a:gd name="T32" fmla="*/ 26 w 58"/>
                <a:gd name="T33" fmla="*/ 52 h 56"/>
                <a:gd name="T34" fmla="*/ 32 w 58"/>
                <a:gd name="T35" fmla="*/ 54 h 56"/>
                <a:gd name="T36" fmla="*/ 36 w 58"/>
                <a:gd name="T37" fmla="*/ 56 h 56"/>
                <a:gd name="T38" fmla="*/ 40 w 58"/>
                <a:gd name="T39" fmla="*/ 54 h 56"/>
                <a:gd name="T40" fmla="*/ 42 w 58"/>
                <a:gd name="T41" fmla="*/ 52 h 56"/>
                <a:gd name="T42" fmla="*/ 46 w 58"/>
                <a:gd name="T43" fmla="*/ 50 h 56"/>
                <a:gd name="T44" fmla="*/ 50 w 58"/>
                <a:gd name="T45" fmla="*/ 44 h 56"/>
                <a:gd name="T46" fmla="*/ 54 w 58"/>
                <a:gd name="T47" fmla="*/ 40 h 56"/>
                <a:gd name="T48" fmla="*/ 56 w 58"/>
                <a:gd name="T49" fmla="*/ 34 h 56"/>
                <a:gd name="T50" fmla="*/ 58 w 58"/>
                <a:gd name="T51" fmla="*/ 30 h 56"/>
                <a:gd name="T52" fmla="*/ 56 w 58"/>
                <a:gd name="T53" fmla="*/ 24 h 56"/>
                <a:gd name="T54" fmla="*/ 56 w 58"/>
                <a:gd name="T55" fmla="*/ 18 h 56"/>
                <a:gd name="T56" fmla="*/ 56 w 58"/>
                <a:gd name="T57" fmla="*/ 12 h 56"/>
                <a:gd name="T58" fmla="*/ 56 w 58"/>
                <a:gd name="T59" fmla="*/ 8 h 56"/>
                <a:gd name="T60" fmla="*/ 56 w 58"/>
                <a:gd name="T61" fmla="*/ 6 h 56"/>
                <a:gd name="T62" fmla="*/ 54 w 58"/>
                <a:gd name="T63" fmla="*/ 6 h 56"/>
                <a:gd name="T64" fmla="*/ 52 w 58"/>
                <a:gd name="T65" fmla="*/ 4 h 56"/>
                <a:gd name="T66" fmla="*/ 50 w 58"/>
                <a:gd name="T67" fmla="*/ 2 h 56"/>
                <a:gd name="T68" fmla="*/ 46 w 58"/>
                <a:gd name="T69" fmla="*/ 0 h 56"/>
                <a:gd name="T70" fmla="*/ 42 w 58"/>
                <a:gd name="T71" fmla="*/ 0 h 56"/>
                <a:gd name="T72" fmla="*/ 40 w 58"/>
                <a:gd name="T73" fmla="*/ 0 h 56"/>
                <a:gd name="T74" fmla="*/ 38 w 58"/>
                <a:gd name="T75" fmla="*/ 2 h 56"/>
                <a:gd name="T76" fmla="*/ 36 w 58"/>
                <a:gd name="T77" fmla="*/ 4 h 56"/>
                <a:gd name="T78" fmla="*/ 34 w 58"/>
                <a:gd name="T79" fmla="*/ 8 h 56"/>
                <a:gd name="T80" fmla="*/ 32 w 58"/>
                <a:gd name="T81" fmla="*/ 10 h 56"/>
                <a:gd name="T82" fmla="*/ 32 w 58"/>
                <a:gd name="T83" fmla="*/ 10 h 56"/>
                <a:gd name="T84" fmla="*/ 16 w 58"/>
                <a:gd name="T85" fmla="*/ 2 h 56"/>
                <a:gd name="T86" fmla="*/ 10 w 58"/>
                <a:gd name="T87" fmla="*/ 2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
                <a:gd name="T133" fmla="*/ 0 h 56"/>
                <a:gd name="T134" fmla="*/ 58 w 58"/>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 h="56">
                  <a:moveTo>
                    <a:pt x="10" y="2"/>
                  </a:moveTo>
                  <a:lnTo>
                    <a:pt x="10" y="2"/>
                  </a:lnTo>
                  <a:lnTo>
                    <a:pt x="8" y="2"/>
                  </a:lnTo>
                  <a:lnTo>
                    <a:pt x="6" y="2"/>
                  </a:lnTo>
                  <a:lnTo>
                    <a:pt x="4" y="4"/>
                  </a:lnTo>
                  <a:lnTo>
                    <a:pt x="2" y="6"/>
                  </a:lnTo>
                  <a:lnTo>
                    <a:pt x="0" y="8"/>
                  </a:lnTo>
                  <a:lnTo>
                    <a:pt x="0" y="14"/>
                  </a:lnTo>
                  <a:lnTo>
                    <a:pt x="6" y="30"/>
                  </a:lnTo>
                  <a:lnTo>
                    <a:pt x="8" y="32"/>
                  </a:lnTo>
                  <a:lnTo>
                    <a:pt x="10" y="36"/>
                  </a:lnTo>
                  <a:lnTo>
                    <a:pt x="14" y="40"/>
                  </a:lnTo>
                  <a:lnTo>
                    <a:pt x="14" y="44"/>
                  </a:lnTo>
                  <a:lnTo>
                    <a:pt x="18" y="46"/>
                  </a:lnTo>
                  <a:lnTo>
                    <a:pt x="22" y="50"/>
                  </a:lnTo>
                  <a:lnTo>
                    <a:pt x="26" y="52"/>
                  </a:lnTo>
                  <a:lnTo>
                    <a:pt x="32" y="54"/>
                  </a:lnTo>
                  <a:lnTo>
                    <a:pt x="36" y="56"/>
                  </a:lnTo>
                  <a:lnTo>
                    <a:pt x="40" y="54"/>
                  </a:lnTo>
                  <a:lnTo>
                    <a:pt x="42" y="52"/>
                  </a:lnTo>
                  <a:lnTo>
                    <a:pt x="46" y="50"/>
                  </a:lnTo>
                  <a:lnTo>
                    <a:pt x="50" y="44"/>
                  </a:lnTo>
                  <a:lnTo>
                    <a:pt x="54" y="40"/>
                  </a:lnTo>
                  <a:lnTo>
                    <a:pt x="56" y="34"/>
                  </a:lnTo>
                  <a:lnTo>
                    <a:pt x="58" y="30"/>
                  </a:lnTo>
                  <a:lnTo>
                    <a:pt x="56" y="24"/>
                  </a:lnTo>
                  <a:lnTo>
                    <a:pt x="56" y="18"/>
                  </a:lnTo>
                  <a:lnTo>
                    <a:pt x="56" y="12"/>
                  </a:lnTo>
                  <a:lnTo>
                    <a:pt x="56" y="8"/>
                  </a:lnTo>
                  <a:lnTo>
                    <a:pt x="56" y="6"/>
                  </a:lnTo>
                  <a:lnTo>
                    <a:pt x="54" y="6"/>
                  </a:lnTo>
                  <a:lnTo>
                    <a:pt x="52" y="4"/>
                  </a:lnTo>
                  <a:lnTo>
                    <a:pt x="50" y="2"/>
                  </a:lnTo>
                  <a:lnTo>
                    <a:pt x="46" y="0"/>
                  </a:lnTo>
                  <a:lnTo>
                    <a:pt x="42" y="0"/>
                  </a:lnTo>
                  <a:lnTo>
                    <a:pt x="40" y="0"/>
                  </a:lnTo>
                  <a:lnTo>
                    <a:pt x="38" y="2"/>
                  </a:lnTo>
                  <a:lnTo>
                    <a:pt x="36" y="4"/>
                  </a:lnTo>
                  <a:lnTo>
                    <a:pt x="34" y="8"/>
                  </a:lnTo>
                  <a:lnTo>
                    <a:pt x="32" y="10"/>
                  </a:lnTo>
                  <a:lnTo>
                    <a:pt x="16" y="2"/>
                  </a:lnTo>
                  <a:lnTo>
                    <a:pt x="10" y="2"/>
                  </a:lnTo>
                </a:path>
              </a:pathLst>
            </a:custGeom>
            <a:grpFill/>
            <a:ln w="6350">
              <a:noFill/>
              <a:round/>
              <a:headEnd/>
              <a:tailEnd/>
            </a:ln>
          </p:spPr>
          <p:txBody>
            <a:bodyPr/>
            <a:lstStyle/>
            <a:p>
              <a:pPr>
                <a:defRPr/>
              </a:pPr>
              <a:endParaRPr lang="zh-TW" altLang="en-US"/>
            </a:p>
          </p:txBody>
        </p:sp>
        <p:sp>
          <p:nvSpPr>
            <p:cNvPr id="309" name="Freeform 121"/>
            <p:cNvSpPr>
              <a:spLocks/>
            </p:cNvSpPr>
            <p:nvPr/>
          </p:nvSpPr>
          <p:spPr bwMode="gray">
            <a:xfrm>
              <a:off x="2786" y="2872"/>
              <a:ext cx="70" cy="54"/>
            </a:xfrm>
            <a:custGeom>
              <a:avLst/>
              <a:gdLst>
                <a:gd name="T0" fmla="*/ 2 w 70"/>
                <a:gd name="T1" fmla="*/ 44 h 54"/>
                <a:gd name="T2" fmla="*/ 34 w 70"/>
                <a:gd name="T3" fmla="*/ 28 h 54"/>
                <a:gd name="T4" fmla="*/ 34 w 70"/>
                <a:gd name="T5" fmla="*/ 28 h 54"/>
                <a:gd name="T6" fmla="*/ 38 w 70"/>
                <a:gd name="T7" fmla="*/ 26 h 54"/>
                <a:gd name="T8" fmla="*/ 40 w 70"/>
                <a:gd name="T9" fmla="*/ 22 h 54"/>
                <a:gd name="T10" fmla="*/ 44 w 70"/>
                <a:gd name="T11" fmla="*/ 18 h 54"/>
                <a:gd name="T12" fmla="*/ 48 w 70"/>
                <a:gd name="T13" fmla="*/ 14 h 54"/>
                <a:gd name="T14" fmla="*/ 52 w 70"/>
                <a:gd name="T15" fmla="*/ 10 h 54"/>
                <a:gd name="T16" fmla="*/ 54 w 70"/>
                <a:gd name="T17" fmla="*/ 4 h 54"/>
                <a:gd name="T18" fmla="*/ 54 w 70"/>
                <a:gd name="T19" fmla="*/ 0 h 54"/>
                <a:gd name="T20" fmla="*/ 64 w 70"/>
                <a:gd name="T21" fmla="*/ 0 h 54"/>
                <a:gd name="T22" fmla="*/ 70 w 70"/>
                <a:gd name="T23" fmla="*/ 8 h 54"/>
                <a:gd name="T24" fmla="*/ 68 w 70"/>
                <a:gd name="T25" fmla="*/ 12 h 54"/>
                <a:gd name="T26" fmla="*/ 64 w 70"/>
                <a:gd name="T27" fmla="*/ 22 h 54"/>
                <a:gd name="T28" fmla="*/ 56 w 70"/>
                <a:gd name="T29" fmla="*/ 32 h 54"/>
                <a:gd name="T30" fmla="*/ 46 w 70"/>
                <a:gd name="T31" fmla="*/ 42 h 54"/>
                <a:gd name="T32" fmla="*/ 28 w 70"/>
                <a:gd name="T33" fmla="*/ 50 h 54"/>
                <a:gd name="T34" fmla="*/ 16 w 70"/>
                <a:gd name="T35" fmla="*/ 54 h 54"/>
                <a:gd name="T36" fmla="*/ 10 w 70"/>
                <a:gd name="T37" fmla="*/ 54 h 54"/>
                <a:gd name="T38" fmla="*/ 10 w 70"/>
                <a:gd name="T39" fmla="*/ 54 h 54"/>
                <a:gd name="T40" fmla="*/ 8 w 70"/>
                <a:gd name="T41" fmla="*/ 54 h 54"/>
                <a:gd name="T42" fmla="*/ 6 w 70"/>
                <a:gd name="T43" fmla="*/ 54 h 54"/>
                <a:gd name="T44" fmla="*/ 4 w 70"/>
                <a:gd name="T45" fmla="*/ 52 h 54"/>
                <a:gd name="T46" fmla="*/ 2 w 70"/>
                <a:gd name="T47" fmla="*/ 52 h 54"/>
                <a:gd name="T48" fmla="*/ 0 w 70"/>
                <a:gd name="T49" fmla="*/ 50 h 54"/>
                <a:gd name="T50" fmla="*/ 0 w 70"/>
                <a:gd name="T51" fmla="*/ 48 h 54"/>
                <a:gd name="T52" fmla="*/ 2 w 70"/>
                <a:gd name="T53" fmla="*/ 44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54"/>
                <a:gd name="T83" fmla="*/ 70 w 70"/>
                <a:gd name="T84" fmla="*/ 54 h 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54">
                  <a:moveTo>
                    <a:pt x="2" y="44"/>
                  </a:moveTo>
                  <a:lnTo>
                    <a:pt x="34" y="28"/>
                  </a:lnTo>
                  <a:lnTo>
                    <a:pt x="38" y="26"/>
                  </a:lnTo>
                  <a:lnTo>
                    <a:pt x="40" y="22"/>
                  </a:lnTo>
                  <a:lnTo>
                    <a:pt x="44" y="18"/>
                  </a:lnTo>
                  <a:lnTo>
                    <a:pt x="48" y="14"/>
                  </a:lnTo>
                  <a:lnTo>
                    <a:pt x="52" y="10"/>
                  </a:lnTo>
                  <a:lnTo>
                    <a:pt x="54" y="4"/>
                  </a:lnTo>
                  <a:lnTo>
                    <a:pt x="54" y="0"/>
                  </a:lnTo>
                  <a:lnTo>
                    <a:pt x="64" y="0"/>
                  </a:lnTo>
                  <a:lnTo>
                    <a:pt x="70" y="8"/>
                  </a:lnTo>
                  <a:lnTo>
                    <a:pt x="68" y="12"/>
                  </a:lnTo>
                  <a:lnTo>
                    <a:pt x="64" y="22"/>
                  </a:lnTo>
                  <a:lnTo>
                    <a:pt x="56" y="32"/>
                  </a:lnTo>
                  <a:lnTo>
                    <a:pt x="46" y="42"/>
                  </a:lnTo>
                  <a:lnTo>
                    <a:pt x="28" y="50"/>
                  </a:lnTo>
                  <a:lnTo>
                    <a:pt x="16" y="54"/>
                  </a:lnTo>
                  <a:lnTo>
                    <a:pt x="10" y="54"/>
                  </a:lnTo>
                  <a:lnTo>
                    <a:pt x="8" y="54"/>
                  </a:lnTo>
                  <a:lnTo>
                    <a:pt x="6" y="54"/>
                  </a:lnTo>
                  <a:lnTo>
                    <a:pt x="4" y="52"/>
                  </a:lnTo>
                  <a:lnTo>
                    <a:pt x="2" y="52"/>
                  </a:lnTo>
                  <a:lnTo>
                    <a:pt x="0" y="50"/>
                  </a:lnTo>
                  <a:lnTo>
                    <a:pt x="0" y="48"/>
                  </a:lnTo>
                  <a:lnTo>
                    <a:pt x="2" y="44"/>
                  </a:lnTo>
                </a:path>
              </a:pathLst>
            </a:custGeom>
            <a:grpFill/>
            <a:ln w="6350">
              <a:noFill/>
              <a:round/>
              <a:headEnd/>
              <a:tailEnd/>
            </a:ln>
          </p:spPr>
          <p:txBody>
            <a:bodyPr/>
            <a:lstStyle/>
            <a:p>
              <a:pPr>
                <a:defRPr/>
              </a:pPr>
              <a:endParaRPr lang="zh-TW" altLang="en-US"/>
            </a:p>
          </p:txBody>
        </p:sp>
        <p:sp>
          <p:nvSpPr>
            <p:cNvPr id="310" name="Freeform 122"/>
            <p:cNvSpPr>
              <a:spLocks/>
            </p:cNvSpPr>
            <p:nvPr/>
          </p:nvSpPr>
          <p:spPr bwMode="gray">
            <a:xfrm>
              <a:off x="3013" y="3440"/>
              <a:ext cx="74" cy="110"/>
            </a:xfrm>
            <a:custGeom>
              <a:avLst/>
              <a:gdLst>
                <a:gd name="T0" fmla="*/ 8 w 74"/>
                <a:gd name="T1" fmla="*/ 0 h 110"/>
                <a:gd name="T2" fmla="*/ 4 w 74"/>
                <a:gd name="T3" fmla="*/ 2 h 110"/>
                <a:gd name="T4" fmla="*/ 2 w 74"/>
                <a:gd name="T5" fmla="*/ 4 h 110"/>
                <a:gd name="T6" fmla="*/ 2 w 74"/>
                <a:gd name="T7" fmla="*/ 12 h 110"/>
                <a:gd name="T8" fmla="*/ 8 w 74"/>
                <a:gd name="T9" fmla="*/ 20 h 110"/>
                <a:gd name="T10" fmla="*/ 14 w 74"/>
                <a:gd name="T11" fmla="*/ 30 h 110"/>
                <a:gd name="T12" fmla="*/ 20 w 74"/>
                <a:gd name="T13" fmla="*/ 38 h 110"/>
                <a:gd name="T14" fmla="*/ 22 w 74"/>
                <a:gd name="T15" fmla="*/ 40 h 110"/>
                <a:gd name="T16" fmla="*/ 22 w 74"/>
                <a:gd name="T17" fmla="*/ 54 h 110"/>
                <a:gd name="T18" fmla="*/ 18 w 74"/>
                <a:gd name="T19" fmla="*/ 74 h 110"/>
                <a:gd name="T20" fmla="*/ 18 w 74"/>
                <a:gd name="T21" fmla="*/ 78 h 110"/>
                <a:gd name="T22" fmla="*/ 22 w 74"/>
                <a:gd name="T23" fmla="*/ 84 h 110"/>
                <a:gd name="T24" fmla="*/ 28 w 74"/>
                <a:gd name="T25" fmla="*/ 92 h 110"/>
                <a:gd name="T26" fmla="*/ 32 w 74"/>
                <a:gd name="T27" fmla="*/ 102 h 110"/>
                <a:gd name="T28" fmla="*/ 36 w 74"/>
                <a:gd name="T29" fmla="*/ 110 h 110"/>
                <a:gd name="T30" fmla="*/ 38 w 74"/>
                <a:gd name="T31" fmla="*/ 110 h 110"/>
                <a:gd name="T32" fmla="*/ 40 w 74"/>
                <a:gd name="T33" fmla="*/ 102 h 110"/>
                <a:gd name="T34" fmla="*/ 46 w 74"/>
                <a:gd name="T35" fmla="*/ 90 h 110"/>
                <a:gd name="T36" fmla="*/ 54 w 74"/>
                <a:gd name="T37" fmla="*/ 82 h 110"/>
                <a:gd name="T38" fmla="*/ 60 w 74"/>
                <a:gd name="T39" fmla="*/ 78 h 110"/>
                <a:gd name="T40" fmla="*/ 66 w 74"/>
                <a:gd name="T41" fmla="*/ 68 h 110"/>
                <a:gd name="T42" fmla="*/ 70 w 74"/>
                <a:gd name="T43" fmla="*/ 58 h 110"/>
                <a:gd name="T44" fmla="*/ 72 w 74"/>
                <a:gd name="T45" fmla="*/ 50 h 110"/>
                <a:gd name="T46" fmla="*/ 72 w 74"/>
                <a:gd name="T47" fmla="*/ 50 h 110"/>
                <a:gd name="T48" fmla="*/ 64 w 74"/>
                <a:gd name="T49" fmla="*/ 52 h 110"/>
                <a:gd name="T50" fmla="*/ 54 w 74"/>
                <a:gd name="T51" fmla="*/ 52 h 110"/>
                <a:gd name="T52" fmla="*/ 46 w 74"/>
                <a:gd name="T53" fmla="*/ 48 h 110"/>
                <a:gd name="T54" fmla="*/ 38 w 74"/>
                <a:gd name="T55" fmla="*/ 40 h 110"/>
                <a:gd name="T56" fmla="*/ 34 w 74"/>
                <a:gd name="T57" fmla="*/ 32 h 110"/>
                <a:gd name="T58" fmla="*/ 32 w 74"/>
                <a:gd name="T59" fmla="*/ 28 h 110"/>
                <a:gd name="T60" fmla="*/ 18 w 74"/>
                <a:gd name="T61" fmla="*/ 10 h 110"/>
                <a:gd name="T62" fmla="*/ 18 w 74"/>
                <a:gd name="T63" fmla="*/ 6 h 110"/>
                <a:gd name="T64" fmla="*/ 12 w 74"/>
                <a:gd name="T65" fmla="*/ 2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110"/>
                <a:gd name="T101" fmla="*/ 74 w 74"/>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110">
                  <a:moveTo>
                    <a:pt x="10" y="0"/>
                  </a:moveTo>
                  <a:lnTo>
                    <a:pt x="8" y="0"/>
                  </a:lnTo>
                  <a:lnTo>
                    <a:pt x="6" y="2"/>
                  </a:lnTo>
                  <a:lnTo>
                    <a:pt x="4" y="2"/>
                  </a:lnTo>
                  <a:lnTo>
                    <a:pt x="2" y="2"/>
                  </a:lnTo>
                  <a:lnTo>
                    <a:pt x="2" y="4"/>
                  </a:lnTo>
                  <a:lnTo>
                    <a:pt x="0" y="8"/>
                  </a:lnTo>
                  <a:lnTo>
                    <a:pt x="2" y="12"/>
                  </a:lnTo>
                  <a:lnTo>
                    <a:pt x="4" y="16"/>
                  </a:lnTo>
                  <a:lnTo>
                    <a:pt x="8" y="20"/>
                  </a:lnTo>
                  <a:lnTo>
                    <a:pt x="10" y="26"/>
                  </a:lnTo>
                  <a:lnTo>
                    <a:pt x="14" y="30"/>
                  </a:lnTo>
                  <a:lnTo>
                    <a:pt x="16" y="34"/>
                  </a:lnTo>
                  <a:lnTo>
                    <a:pt x="20" y="38"/>
                  </a:lnTo>
                  <a:lnTo>
                    <a:pt x="22" y="40"/>
                  </a:lnTo>
                  <a:lnTo>
                    <a:pt x="22" y="44"/>
                  </a:lnTo>
                  <a:lnTo>
                    <a:pt x="22" y="54"/>
                  </a:lnTo>
                  <a:lnTo>
                    <a:pt x="20" y="64"/>
                  </a:lnTo>
                  <a:lnTo>
                    <a:pt x="18" y="74"/>
                  </a:lnTo>
                  <a:lnTo>
                    <a:pt x="18" y="78"/>
                  </a:lnTo>
                  <a:lnTo>
                    <a:pt x="18" y="80"/>
                  </a:lnTo>
                  <a:lnTo>
                    <a:pt x="22" y="84"/>
                  </a:lnTo>
                  <a:lnTo>
                    <a:pt x="24" y="88"/>
                  </a:lnTo>
                  <a:lnTo>
                    <a:pt x="28" y="92"/>
                  </a:lnTo>
                  <a:lnTo>
                    <a:pt x="30" y="96"/>
                  </a:lnTo>
                  <a:lnTo>
                    <a:pt x="32" y="102"/>
                  </a:lnTo>
                  <a:lnTo>
                    <a:pt x="34" y="106"/>
                  </a:lnTo>
                  <a:lnTo>
                    <a:pt x="36" y="110"/>
                  </a:lnTo>
                  <a:lnTo>
                    <a:pt x="38" y="110"/>
                  </a:lnTo>
                  <a:lnTo>
                    <a:pt x="38" y="106"/>
                  </a:lnTo>
                  <a:lnTo>
                    <a:pt x="40" y="102"/>
                  </a:lnTo>
                  <a:lnTo>
                    <a:pt x="44" y="96"/>
                  </a:lnTo>
                  <a:lnTo>
                    <a:pt x="46" y="90"/>
                  </a:lnTo>
                  <a:lnTo>
                    <a:pt x="50" y="86"/>
                  </a:lnTo>
                  <a:lnTo>
                    <a:pt x="54" y="82"/>
                  </a:lnTo>
                  <a:lnTo>
                    <a:pt x="56" y="80"/>
                  </a:lnTo>
                  <a:lnTo>
                    <a:pt x="60" y="78"/>
                  </a:lnTo>
                  <a:lnTo>
                    <a:pt x="64" y="74"/>
                  </a:lnTo>
                  <a:lnTo>
                    <a:pt x="66" y="68"/>
                  </a:lnTo>
                  <a:lnTo>
                    <a:pt x="68" y="64"/>
                  </a:lnTo>
                  <a:lnTo>
                    <a:pt x="70" y="58"/>
                  </a:lnTo>
                  <a:lnTo>
                    <a:pt x="72" y="54"/>
                  </a:lnTo>
                  <a:lnTo>
                    <a:pt x="72" y="50"/>
                  </a:lnTo>
                  <a:lnTo>
                    <a:pt x="74" y="50"/>
                  </a:lnTo>
                  <a:lnTo>
                    <a:pt x="72" y="50"/>
                  </a:lnTo>
                  <a:lnTo>
                    <a:pt x="68" y="50"/>
                  </a:lnTo>
                  <a:lnTo>
                    <a:pt x="64" y="52"/>
                  </a:lnTo>
                  <a:lnTo>
                    <a:pt x="58" y="52"/>
                  </a:lnTo>
                  <a:lnTo>
                    <a:pt x="54" y="52"/>
                  </a:lnTo>
                  <a:lnTo>
                    <a:pt x="48" y="50"/>
                  </a:lnTo>
                  <a:lnTo>
                    <a:pt x="46" y="48"/>
                  </a:lnTo>
                  <a:lnTo>
                    <a:pt x="42" y="44"/>
                  </a:lnTo>
                  <a:lnTo>
                    <a:pt x="38" y="40"/>
                  </a:lnTo>
                  <a:lnTo>
                    <a:pt x="36" y="36"/>
                  </a:lnTo>
                  <a:lnTo>
                    <a:pt x="34" y="32"/>
                  </a:lnTo>
                  <a:lnTo>
                    <a:pt x="32" y="30"/>
                  </a:lnTo>
                  <a:lnTo>
                    <a:pt x="32" y="28"/>
                  </a:lnTo>
                  <a:lnTo>
                    <a:pt x="18" y="10"/>
                  </a:lnTo>
                  <a:lnTo>
                    <a:pt x="18" y="8"/>
                  </a:lnTo>
                  <a:lnTo>
                    <a:pt x="18" y="6"/>
                  </a:lnTo>
                  <a:lnTo>
                    <a:pt x="16" y="2"/>
                  </a:lnTo>
                  <a:lnTo>
                    <a:pt x="12" y="2"/>
                  </a:lnTo>
                  <a:lnTo>
                    <a:pt x="10" y="0"/>
                  </a:lnTo>
                </a:path>
              </a:pathLst>
            </a:custGeom>
            <a:grpFill/>
            <a:ln w="6350">
              <a:noFill/>
              <a:round/>
              <a:headEnd/>
              <a:tailEnd/>
            </a:ln>
          </p:spPr>
          <p:txBody>
            <a:bodyPr/>
            <a:lstStyle/>
            <a:p>
              <a:pPr>
                <a:defRPr/>
              </a:pPr>
              <a:endParaRPr lang="zh-TW" altLang="en-US"/>
            </a:p>
          </p:txBody>
        </p:sp>
        <p:sp>
          <p:nvSpPr>
            <p:cNvPr id="311" name="Freeform 123"/>
            <p:cNvSpPr>
              <a:spLocks/>
            </p:cNvSpPr>
            <p:nvPr/>
          </p:nvSpPr>
          <p:spPr bwMode="gray">
            <a:xfrm>
              <a:off x="2943" y="3544"/>
              <a:ext cx="92" cy="104"/>
            </a:xfrm>
            <a:custGeom>
              <a:avLst/>
              <a:gdLst>
                <a:gd name="T0" fmla="*/ 4 w 92"/>
                <a:gd name="T1" fmla="*/ 80 h 104"/>
                <a:gd name="T2" fmla="*/ 4 w 92"/>
                <a:gd name="T3" fmla="*/ 80 h 104"/>
                <a:gd name="T4" fmla="*/ 2 w 92"/>
                <a:gd name="T5" fmla="*/ 82 h 104"/>
                <a:gd name="T6" fmla="*/ 0 w 92"/>
                <a:gd name="T7" fmla="*/ 84 h 104"/>
                <a:gd name="T8" fmla="*/ 0 w 92"/>
                <a:gd name="T9" fmla="*/ 88 h 104"/>
                <a:gd name="T10" fmla="*/ 0 w 92"/>
                <a:gd name="T11" fmla="*/ 90 h 104"/>
                <a:gd name="T12" fmla="*/ 0 w 92"/>
                <a:gd name="T13" fmla="*/ 94 h 104"/>
                <a:gd name="T14" fmla="*/ 4 w 92"/>
                <a:gd name="T15" fmla="*/ 96 h 104"/>
                <a:gd name="T16" fmla="*/ 10 w 92"/>
                <a:gd name="T17" fmla="*/ 98 h 104"/>
                <a:gd name="T18" fmla="*/ 16 w 92"/>
                <a:gd name="T19" fmla="*/ 100 h 104"/>
                <a:gd name="T20" fmla="*/ 22 w 92"/>
                <a:gd name="T21" fmla="*/ 102 h 104"/>
                <a:gd name="T22" fmla="*/ 28 w 92"/>
                <a:gd name="T23" fmla="*/ 104 h 104"/>
                <a:gd name="T24" fmla="*/ 34 w 92"/>
                <a:gd name="T25" fmla="*/ 104 h 104"/>
                <a:gd name="T26" fmla="*/ 36 w 92"/>
                <a:gd name="T27" fmla="*/ 104 h 104"/>
                <a:gd name="T28" fmla="*/ 40 w 92"/>
                <a:gd name="T29" fmla="*/ 102 h 104"/>
                <a:gd name="T30" fmla="*/ 44 w 92"/>
                <a:gd name="T31" fmla="*/ 98 h 104"/>
                <a:gd name="T32" fmla="*/ 48 w 92"/>
                <a:gd name="T33" fmla="*/ 94 h 104"/>
                <a:gd name="T34" fmla="*/ 50 w 92"/>
                <a:gd name="T35" fmla="*/ 90 h 104"/>
                <a:gd name="T36" fmla="*/ 52 w 92"/>
                <a:gd name="T37" fmla="*/ 86 h 104"/>
                <a:gd name="T38" fmla="*/ 52 w 92"/>
                <a:gd name="T39" fmla="*/ 82 h 104"/>
                <a:gd name="T40" fmla="*/ 52 w 92"/>
                <a:gd name="T41" fmla="*/ 78 h 104"/>
                <a:gd name="T42" fmla="*/ 50 w 92"/>
                <a:gd name="T43" fmla="*/ 74 h 104"/>
                <a:gd name="T44" fmla="*/ 52 w 92"/>
                <a:gd name="T45" fmla="*/ 70 h 104"/>
                <a:gd name="T46" fmla="*/ 54 w 92"/>
                <a:gd name="T47" fmla="*/ 66 h 104"/>
                <a:gd name="T48" fmla="*/ 58 w 92"/>
                <a:gd name="T49" fmla="*/ 64 h 104"/>
                <a:gd name="T50" fmla="*/ 62 w 92"/>
                <a:gd name="T51" fmla="*/ 60 h 104"/>
                <a:gd name="T52" fmla="*/ 66 w 92"/>
                <a:gd name="T53" fmla="*/ 54 h 104"/>
                <a:gd name="T54" fmla="*/ 70 w 92"/>
                <a:gd name="T55" fmla="*/ 50 h 104"/>
                <a:gd name="T56" fmla="*/ 72 w 92"/>
                <a:gd name="T57" fmla="*/ 46 h 104"/>
                <a:gd name="T58" fmla="*/ 74 w 92"/>
                <a:gd name="T59" fmla="*/ 44 h 104"/>
                <a:gd name="T60" fmla="*/ 74 w 92"/>
                <a:gd name="T61" fmla="*/ 42 h 104"/>
                <a:gd name="T62" fmla="*/ 80 w 92"/>
                <a:gd name="T63" fmla="*/ 30 h 104"/>
                <a:gd name="T64" fmla="*/ 82 w 92"/>
                <a:gd name="T65" fmla="*/ 28 h 104"/>
                <a:gd name="T66" fmla="*/ 84 w 92"/>
                <a:gd name="T67" fmla="*/ 26 h 104"/>
                <a:gd name="T68" fmla="*/ 86 w 92"/>
                <a:gd name="T69" fmla="*/ 24 h 104"/>
                <a:gd name="T70" fmla="*/ 88 w 92"/>
                <a:gd name="T71" fmla="*/ 20 h 104"/>
                <a:gd name="T72" fmla="*/ 90 w 92"/>
                <a:gd name="T73" fmla="*/ 16 h 104"/>
                <a:gd name="T74" fmla="*/ 92 w 92"/>
                <a:gd name="T75" fmla="*/ 12 h 104"/>
                <a:gd name="T76" fmla="*/ 92 w 92"/>
                <a:gd name="T77" fmla="*/ 8 h 104"/>
                <a:gd name="T78" fmla="*/ 90 w 92"/>
                <a:gd name="T79" fmla="*/ 6 h 104"/>
                <a:gd name="T80" fmla="*/ 86 w 92"/>
                <a:gd name="T81" fmla="*/ 4 h 104"/>
                <a:gd name="T82" fmla="*/ 82 w 92"/>
                <a:gd name="T83" fmla="*/ 2 h 104"/>
                <a:gd name="T84" fmla="*/ 78 w 92"/>
                <a:gd name="T85" fmla="*/ 0 h 104"/>
                <a:gd name="T86" fmla="*/ 74 w 92"/>
                <a:gd name="T87" fmla="*/ 0 h 104"/>
                <a:gd name="T88" fmla="*/ 70 w 92"/>
                <a:gd name="T89" fmla="*/ 0 h 104"/>
                <a:gd name="T90" fmla="*/ 68 w 92"/>
                <a:gd name="T91" fmla="*/ 2 h 104"/>
                <a:gd name="T92" fmla="*/ 66 w 92"/>
                <a:gd name="T93" fmla="*/ 4 h 104"/>
                <a:gd name="T94" fmla="*/ 64 w 92"/>
                <a:gd name="T95" fmla="*/ 8 h 104"/>
                <a:gd name="T96" fmla="*/ 62 w 92"/>
                <a:gd name="T97" fmla="*/ 10 h 104"/>
                <a:gd name="T98" fmla="*/ 60 w 92"/>
                <a:gd name="T99" fmla="*/ 12 h 104"/>
                <a:gd name="T100" fmla="*/ 60 w 92"/>
                <a:gd name="T101" fmla="*/ 12 h 104"/>
                <a:gd name="T102" fmla="*/ 58 w 92"/>
                <a:gd name="T103" fmla="*/ 26 h 104"/>
                <a:gd name="T104" fmla="*/ 42 w 92"/>
                <a:gd name="T105" fmla="*/ 36 h 104"/>
                <a:gd name="T106" fmla="*/ 32 w 92"/>
                <a:gd name="T107" fmla="*/ 44 h 104"/>
                <a:gd name="T108" fmla="*/ 20 w 92"/>
                <a:gd name="T109" fmla="*/ 62 h 104"/>
                <a:gd name="T110" fmla="*/ 14 w 92"/>
                <a:gd name="T111" fmla="*/ 72 h 104"/>
                <a:gd name="T112" fmla="*/ 14 w 92"/>
                <a:gd name="T113" fmla="*/ 72 h 104"/>
                <a:gd name="T114" fmla="*/ 12 w 92"/>
                <a:gd name="T115" fmla="*/ 72 h 104"/>
                <a:gd name="T116" fmla="*/ 8 w 92"/>
                <a:gd name="T117" fmla="*/ 72 h 104"/>
                <a:gd name="T118" fmla="*/ 6 w 92"/>
                <a:gd name="T119" fmla="*/ 76 h 104"/>
                <a:gd name="T120" fmla="*/ 4 w 92"/>
                <a:gd name="T121" fmla="*/ 80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04"/>
                <a:gd name="T185" fmla="*/ 92 w 92"/>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04">
                  <a:moveTo>
                    <a:pt x="4" y="80"/>
                  </a:moveTo>
                  <a:lnTo>
                    <a:pt x="4" y="80"/>
                  </a:lnTo>
                  <a:lnTo>
                    <a:pt x="2" y="82"/>
                  </a:lnTo>
                  <a:lnTo>
                    <a:pt x="0" y="84"/>
                  </a:lnTo>
                  <a:lnTo>
                    <a:pt x="0" y="88"/>
                  </a:lnTo>
                  <a:lnTo>
                    <a:pt x="0" y="90"/>
                  </a:lnTo>
                  <a:lnTo>
                    <a:pt x="0" y="94"/>
                  </a:lnTo>
                  <a:lnTo>
                    <a:pt x="4" y="96"/>
                  </a:lnTo>
                  <a:lnTo>
                    <a:pt x="10" y="98"/>
                  </a:lnTo>
                  <a:lnTo>
                    <a:pt x="16" y="100"/>
                  </a:lnTo>
                  <a:lnTo>
                    <a:pt x="22" y="102"/>
                  </a:lnTo>
                  <a:lnTo>
                    <a:pt x="28" y="104"/>
                  </a:lnTo>
                  <a:lnTo>
                    <a:pt x="34" y="104"/>
                  </a:lnTo>
                  <a:lnTo>
                    <a:pt x="36" y="104"/>
                  </a:lnTo>
                  <a:lnTo>
                    <a:pt x="40" y="102"/>
                  </a:lnTo>
                  <a:lnTo>
                    <a:pt x="44" y="98"/>
                  </a:lnTo>
                  <a:lnTo>
                    <a:pt x="48" y="94"/>
                  </a:lnTo>
                  <a:lnTo>
                    <a:pt x="50" y="90"/>
                  </a:lnTo>
                  <a:lnTo>
                    <a:pt x="52" y="86"/>
                  </a:lnTo>
                  <a:lnTo>
                    <a:pt x="52" y="82"/>
                  </a:lnTo>
                  <a:lnTo>
                    <a:pt x="52" y="78"/>
                  </a:lnTo>
                  <a:lnTo>
                    <a:pt x="50" y="74"/>
                  </a:lnTo>
                  <a:lnTo>
                    <a:pt x="52" y="70"/>
                  </a:lnTo>
                  <a:lnTo>
                    <a:pt x="54" y="66"/>
                  </a:lnTo>
                  <a:lnTo>
                    <a:pt x="58" y="64"/>
                  </a:lnTo>
                  <a:lnTo>
                    <a:pt x="62" y="60"/>
                  </a:lnTo>
                  <a:lnTo>
                    <a:pt x="66" y="54"/>
                  </a:lnTo>
                  <a:lnTo>
                    <a:pt x="70" y="50"/>
                  </a:lnTo>
                  <a:lnTo>
                    <a:pt x="72" y="46"/>
                  </a:lnTo>
                  <a:lnTo>
                    <a:pt x="74" y="44"/>
                  </a:lnTo>
                  <a:lnTo>
                    <a:pt x="74" y="42"/>
                  </a:lnTo>
                  <a:lnTo>
                    <a:pt x="80" y="30"/>
                  </a:lnTo>
                  <a:lnTo>
                    <a:pt x="82" y="28"/>
                  </a:lnTo>
                  <a:lnTo>
                    <a:pt x="84" y="26"/>
                  </a:lnTo>
                  <a:lnTo>
                    <a:pt x="86" y="24"/>
                  </a:lnTo>
                  <a:lnTo>
                    <a:pt x="88" y="20"/>
                  </a:lnTo>
                  <a:lnTo>
                    <a:pt x="90" y="16"/>
                  </a:lnTo>
                  <a:lnTo>
                    <a:pt x="92" y="12"/>
                  </a:lnTo>
                  <a:lnTo>
                    <a:pt x="92" y="8"/>
                  </a:lnTo>
                  <a:lnTo>
                    <a:pt x="90" y="6"/>
                  </a:lnTo>
                  <a:lnTo>
                    <a:pt x="86" y="4"/>
                  </a:lnTo>
                  <a:lnTo>
                    <a:pt x="82" y="2"/>
                  </a:lnTo>
                  <a:lnTo>
                    <a:pt x="78" y="0"/>
                  </a:lnTo>
                  <a:lnTo>
                    <a:pt x="74" y="0"/>
                  </a:lnTo>
                  <a:lnTo>
                    <a:pt x="70" y="0"/>
                  </a:lnTo>
                  <a:lnTo>
                    <a:pt x="68" y="2"/>
                  </a:lnTo>
                  <a:lnTo>
                    <a:pt x="66" y="4"/>
                  </a:lnTo>
                  <a:lnTo>
                    <a:pt x="64" y="8"/>
                  </a:lnTo>
                  <a:lnTo>
                    <a:pt x="62" y="10"/>
                  </a:lnTo>
                  <a:lnTo>
                    <a:pt x="60" y="12"/>
                  </a:lnTo>
                  <a:lnTo>
                    <a:pt x="58" y="26"/>
                  </a:lnTo>
                  <a:lnTo>
                    <a:pt x="42" y="36"/>
                  </a:lnTo>
                  <a:lnTo>
                    <a:pt x="32" y="44"/>
                  </a:lnTo>
                  <a:lnTo>
                    <a:pt x="20" y="62"/>
                  </a:lnTo>
                  <a:lnTo>
                    <a:pt x="14" y="72"/>
                  </a:lnTo>
                  <a:lnTo>
                    <a:pt x="12" y="72"/>
                  </a:lnTo>
                  <a:lnTo>
                    <a:pt x="8" y="72"/>
                  </a:lnTo>
                  <a:lnTo>
                    <a:pt x="6" y="76"/>
                  </a:lnTo>
                  <a:lnTo>
                    <a:pt x="4" y="80"/>
                  </a:lnTo>
                </a:path>
              </a:pathLst>
            </a:custGeom>
            <a:grpFill/>
            <a:ln w="6350">
              <a:noFill/>
              <a:round/>
              <a:headEnd/>
              <a:tailEnd/>
            </a:ln>
          </p:spPr>
          <p:txBody>
            <a:bodyPr/>
            <a:lstStyle/>
            <a:p>
              <a:pPr>
                <a:defRPr/>
              </a:pPr>
              <a:endParaRPr lang="zh-TW" altLang="en-US"/>
            </a:p>
          </p:txBody>
        </p:sp>
        <p:sp>
          <p:nvSpPr>
            <p:cNvPr id="312" name="Freeform 124"/>
            <p:cNvSpPr>
              <a:spLocks/>
            </p:cNvSpPr>
            <p:nvPr/>
          </p:nvSpPr>
          <p:spPr bwMode="gray">
            <a:xfrm>
              <a:off x="2418" y="2602"/>
              <a:ext cx="36" cy="96"/>
            </a:xfrm>
            <a:custGeom>
              <a:avLst/>
              <a:gdLst>
                <a:gd name="T0" fmla="*/ 20 w 36"/>
                <a:gd name="T1" fmla="*/ 0 h 96"/>
                <a:gd name="T2" fmla="*/ 20 w 36"/>
                <a:gd name="T3" fmla="*/ 0 h 96"/>
                <a:gd name="T4" fmla="*/ 16 w 36"/>
                <a:gd name="T5" fmla="*/ 0 h 96"/>
                <a:gd name="T6" fmla="*/ 12 w 36"/>
                <a:gd name="T7" fmla="*/ 0 h 96"/>
                <a:gd name="T8" fmla="*/ 8 w 36"/>
                <a:gd name="T9" fmla="*/ 2 h 96"/>
                <a:gd name="T10" fmla="*/ 4 w 36"/>
                <a:gd name="T11" fmla="*/ 4 h 96"/>
                <a:gd name="T12" fmla="*/ 2 w 36"/>
                <a:gd name="T13" fmla="*/ 8 h 96"/>
                <a:gd name="T14" fmla="*/ 2 w 36"/>
                <a:gd name="T15" fmla="*/ 12 h 96"/>
                <a:gd name="T16" fmla="*/ 0 w 36"/>
                <a:gd name="T17" fmla="*/ 26 h 96"/>
                <a:gd name="T18" fmla="*/ 0 w 36"/>
                <a:gd name="T19" fmla="*/ 40 h 96"/>
                <a:gd name="T20" fmla="*/ 2 w 36"/>
                <a:gd name="T21" fmla="*/ 48 h 96"/>
                <a:gd name="T22" fmla="*/ 2 w 36"/>
                <a:gd name="T23" fmla="*/ 52 h 96"/>
                <a:gd name="T24" fmla="*/ 4 w 36"/>
                <a:gd name="T25" fmla="*/ 54 h 96"/>
                <a:gd name="T26" fmla="*/ 4 w 36"/>
                <a:gd name="T27" fmla="*/ 54 h 96"/>
                <a:gd name="T28" fmla="*/ 4 w 36"/>
                <a:gd name="T29" fmla="*/ 54 h 96"/>
                <a:gd name="T30" fmla="*/ 4 w 36"/>
                <a:gd name="T31" fmla="*/ 56 h 96"/>
                <a:gd name="T32" fmla="*/ 2 w 36"/>
                <a:gd name="T33" fmla="*/ 58 h 96"/>
                <a:gd name="T34" fmla="*/ 2 w 36"/>
                <a:gd name="T35" fmla="*/ 60 h 96"/>
                <a:gd name="T36" fmla="*/ 0 w 36"/>
                <a:gd name="T37" fmla="*/ 64 h 96"/>
                <a:gd name="T38" fmla="*/ 0 w 36"/>
                <a:gd name="T39" fmla="*/ 66 h 96"/>
                <a:gd name="T40" fmla="*/ 2 w 36"/>
                <a:gd name="T41" fmla="*/ 70 h 96"/>
                <a:gd name="T42" fmla="*/ 4 w 36"/>
                <a:gd name="T43" fmla="*/ 76 h 96"/>
                <a:gd name="T44" fmla="*/ 6 w 36"/>
                <a:gd name="T45" fmla="*/ 82 h 96"/>
                <a:gd name="T46" fmla="*/ 10 w 36"/>
                <a:gd name="T47" fmla="*/ 88 h 96"/>
                <a:gd name="T48" fmla="*/ 12 w 36"/>
                <a:gd name="T49" fmla="*/ 92 h 96"/>
                <a:gd name="T50" fmla="*/ 14 w 36"/>
                <a:gd name="T51" fmla="*/ 94 h 96"/>
                <a:gd name="T52" fmla="*/ 16 w 36"/>
                <a:gd name="T53" fmla="*/ 96 h 96"/>
                <a:gd name="T54" fmla="*/ 18 w 36"/>
                <a:gd name="T55" fmla="*/ 94 h 96"/>
                <a:gd name="T56" fmla="*/ 22 w 36"/>
                <a:gd name="T57" fmla="*/ 90 h 96"/>
                <a:gd name="T58" fmla="*/ 24 w 36"/>
                <a:gd name="T59" fmla="*/ 88 h 96"/>
                <a:gd name="T60" fmla="*/ 24 w 36"/>
                <a:gd name="T61" fmla="*/ 84 h 96"/>
                <a:gd name="T62" fmla="*/ 24 w 36"/>
                <a:gd name="T63" fmla="*/ 78 h 96"/>
                <a:gd name="T64" fmla="*/ 24 w 36"/>
                <a:gd name="T65" fmla="*/ 72 h 96"/>
                <a:gd name="T66" fmla="*/ 24 w 36"/>
                <a:gd name="T67" fmla="*/ 66 h 96"/>
                <a:gd name="T68" fmla="*/ 24 w 36"/>
                <a:gd name="T69" fmla="*/ 60 h 96"/>
                <a:gd name="T70" fmla="*/ 24 w 36"/>
                <a:gd name="T71" fmla="*/ 56 h 96"/>
                <a:gd name="T72" fmla="*/ 24 w 36"/>
                <a:gd name="T73" fmla="*/ 56 h 96"/>
                <a:gd name="T74" fmla="*/ 30 w 36"/>
                <a:gd name="T75" fmla="*/ 42 h 96"/>
                <a:gd name="T76" fmla="*/ 30 w 36"/>
                <a:gd name="T77" fmla="*/ 40 h 96"/>
                <a:gd name="T78" fmla="*/ 30 w 36"/>
                <a:gd name="T79" fmla="*/ 36 h 96"/>
                <a:gd name="T80" fmla="*/ 30 w 36"/>
                <a:gd name="T81" fmla="*/ 32 h 96"/>
                <a:gd name="T82" fmla="*/ 30 w 36"/>
                <a:gd name="T83" fmla="*/ 28 h 96"/>
                <a:gd name="T84" fmla="*/ 32 w 36"/>
                <a:gd name="T85" fmla="*/ 24 h 96"/>
                <a:gd name="T86" fmla="*/ 32 w 36"/>
                <a:gd name="T87" fmla="*/ 24 h 96"/>
                <a:gd name="T88" fmla="*/ 34 w 36"/>
                <a:gd name="T89" fmla="*/ 22 h 96"/>
                <a:gd name="T90" fmla="*/ 34 w 36"/>
                <a:gd name="T91" fmla="*/ 20 h 96"/>
                <a:gd name="T92" fmla="*/ 34 w 36"/>
                <a:gd name="T93" fmla="*/ 16 h 96"/>
                <a:gd name="T94" fmla="*/ 34 w 36"/>
                <a:gd name="T95" fmla="*/ 10 h 96"/>
                <a:gd name="T96" fmla="*/ 34 w 36"/>
                <a:gd name="T97" fmla="*/ 6 h 96"/>
                <a:gd name="T98" fmla="*/ 34 w 36"/>
                <a:gd name="T99" fmla="*/ 2 h 96"/>
                <a:gd name="T100" fmla="*/ 36 w 36"/>
                <a:gd name="T101" fmla="*/ 0 h 96"/>
                <a:gd name="T102" fmla="*/ 34 w 36"/>
                <a:gd name="T103" fmla="*/ 0 h 96"/>
                <a:gd name="T104" fmla="*/ 32 w 36"/>
                <a:gd name="T105" fmla="*/ 0 h 96"/>
                <a:gd name="T106" fmla="*/ 28 w 36"/>
                <a:gd name="T107" fmla="*/ 2 h 96"/>
                <a:gd name="T108" fmla="*/ 24 w 36"/>
                <a:gd name="T109" fmla="*/ 2 h 96"/>
                <a:gd name="T110" fmla="*/ 20 w 36"/>
                <a:gd name="T111" fmla="*/ 0 h 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
                <a:gd name="T169" fmla="*/ 0 h 96"/>
                <a:gd name="T170" fmla="*/ 36 w 36"/>
                <a:gd name="T171" fmla="*/ 96 h 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 h="96">
                  <a:moveTo>
                    <a:pt x="20" y="0"/>
                  </a:moveTo>
                  <a:lnTo>
                    <a:pt x="20" y="0"/>
                  </a:lnTo>
                  <a:lnTo>
                    <a:pt x="16" y="0"/>
                  </a:lnTo>
                  <a:lnTo>
                    <a:pt x="12" y="0"/>
                  </a:lnTo>
                  <a:lnTo>
                    <a:pt x="8" y="2"/>
                  </a:lnTo>
                  <a:lnTo>
                    <a:pt x="4" y="4"/>
                  </a:lnTo>
                  <a:lnTo>
                    <a:pt x="2" y="8"/>
                  </a:lnTo>
                  <a:lnTo>
                    <a:pt x="2" y="12"/>
                  </a:lnTo>
                  <a:lnTo>
                    <a:pt x="0" y="26"/>
                  </a:lnTo>
                  <a:lnTo>
                    <a:pt x="0" y="40"/>
                  </a:lnTo>
                  <a:lnTo>
                    <a:pt x="2" y="48"/>
                  </a:lnTo>
                  <a:lnTo>
                    <a:pt x="2" y="52"/>
                  </a:lnTo>
                  <a:lnTo>
                    <a:pt x="4" y="54"/>
                  </a:lnTo>
                  <a:lnTo>
                    <a:pt x="4" y="56"/>
                  </a:lnTo>
                  <a:lnTo>
                    <a:pt x="2" y="58"/>
                  </a:lnTo>
                  <a:lnTo>
                    <a:pt x="2" y="60"/>
                  </a:lnTo>
                  <a:lnTo>
                    <a:pt x="0" y="64"/>
                  </a:lnTo>
                  <a:lnTo>
                    <a:pt x="0" y="66"/>
                  </a:lnTo>
                  <a:lnTo>
                    <a:pt x="2" y="70"/>
                  </a:lnTo>
                  <a:lnTo>
                    <a:pt x="4" y="76"/>
                  </a:lnTo>
                  <a:lnTo>
                    <a:pt x="6" y="82"/>
                  </a:lnTo>
                  <a:lnTo>
                    <a:pt x="10" y="88"/>
                  </a:lnTo>
                  <a:lnTo>
                    <a:pt x="12" y="92"/>
                  </a:lnTo>
                  <a:lnTo>
                    <a:pt x="14" y="94"/>
                  </a:lnTo>
                  <a:lnTo>
                    <a:pt x="16" y="96"/>
                  </a:lnTo>
                  <a:lnTo>
                    <a:pt x="18" y="94"/>
                  </a:lnTo>
                  <a:lnTo>
                    <a:pt x="22" y="90"/>
                  </a:lnTo>
                  <a:lnTo>
                    <a:pt x="24" y="88"/>
                  </a:lnTo>
                  <a:lnTo>
                    <a:pt x="24" y="84"/>
                  </a:lnTo>
                  <a:lnTo>
                    <a:pt x="24" y="78"/>
                  </a:lnTo>
                  <a:lnTo>
                    <a:pt x="24" y="72"/>
                  </a:lnTo>
                  <a:lnTo>
                    <a:pt x="24" y="66"/>
                  </a:lnTo>
                  <a:lnTo>
                    <a:pt x="24" y="60"/>
                  </a:lnTo>
                  <a:lnTo>
                    <a:pt x="24" y="56"/>
                  </a:lnTo>
                  <a:lnTo>
                    <a:pt x="30" y="42"/>
                  </a:lnTo>
                  <a:lnTo>
                    <a:pt x="30" y="40"/>
                  </a:lnTo>
                  <a:lnTo>
                    <a:pt x="30" y="36"/>
                  </a:lnTo>
                  <a:lnTo>
                    <a:pt x="30" y="32"/>
                  </a:lnTo>
                  <a:lnTo>
                    <a:pt x="30" y="28"/>
                  </a:lnTo>
                  <a:lnTo>
                    <a:pt x="32" y="24"/>
                  </a:lnTo>
                  <a:lnTo>
                    <a:pt x="34" y="22"/>
                  </a:lnTo>
                  <a:lnTo>
                    <a:pt x="34" y="20"/>
                  </a:lnTo>
                  <a:lnTo>
                    <a:pt x="34" y="16"/>
                  </a:lnTo>
                  <a:lnTo>
                    <a:pt x="34" y="10"/>
                  </a:lnTo>
                  <a:lnTo>
                    <a:pt x="34" y="6"/>
                  </a:lnTo>
                  <a:lnTo>
                    <a:pt x="34" y="2"/>
                  </a:lnTo>
                  <a:lnTo>
                    <a:pt x="36" y="0"/>
                  </a:lnTo>
                  <a:lnTo>
                    <a:pt x="34" y="0"/>
                  </a:lnTo>
                  <a:lnTo>
                    <a:pt x="32" y="0"/>
                  </a:lnTo>
                  <a:lnTo>
                    <a:pt x="28" y="2"/>
                  </a:lnTo>
                  <a:lnTo>
                    <a:pt x="24" y="2"/>
                  </a:lnTo>
                  <a:lnTo>
                    <a:pt x="20" y="0"/>
                  </a:lnTo>
                </a:path>
              </a:pathLst>
            </a:custGeom>
            <a:grpFill/>
            <a:ln w="6350">
              <a:noFill/>
              <a:round/>
              <a:headEnd/>
              <a:tailEnd/>
            </a:ln>
          </p:spPr>
          <p:txBody>
            <a:bodyPr/>
            <a:lstStyle/>
            <a:p>
              <a:pPr>
                <a:defRPr/>
              </a:pPr>
              <a:endParaRPr lang="zh-TW" altLang="en-US"/>
            </a:p>
          </p:txBody>
        </p:sp>
        <p:sp>
          <p:nvSpPr>
            <p:cNvPr id="313" name="Freeform 125"/>
            <p:cNvSpPr>
              <a:spLocks/>
            </p:cNvSpPr>
            <p:nvPr/>
          </p:nvSpPr>
          <p:spPr bwMode="gray">
            <a:xfrm>
              <a:off x="2386" y="2702"/>
              <a:ext cx="32" cy="34"/>
            </a:xfrm>
            <a:custGeom>
              <a:avLst/>
              <a:gdLst>
                <a:gd name="T0" fmla="*/ 2 w 32"/>
                <a:gd name="T1" fmla="*/ 28 h 34"/>
                <a:gd name="T2" fmla="*/ 2 w 32"/>
                <a:gd name="T3" fmla="*/ 28 h 34"/>
                <a:gd name="T4" fmla="*/ 0 w 32"/>
                <a:gd name="T5" fmla="*/ 30 h 34"/>
                <a:gd name="T6" fmla="*/ 0 w 32"/>
                <a:gd name="T7" fmla="*/ 30 h 34"/>
                <a:gd name="T8" fmla="*/ 2 w 32"/>
                <a:gd name="T9" fmla="*/ 32 h 34"/>
                <a:gd name="T10" fmla="*/ 4 w 32"/>
                <a:gd name="T11" fmla="*/ 34 h 34"/>
                <a:gd name="T12" fmla="*/ 6 w 32"/>
                <a:gd name="T13" fmla="*/ 32 h 34"/>
                <a:gd name="T14" fmla="*/ 10 w 32"/>
                <a:gd name="T15" fmla="*/ 32 h 34"/>
                <a:gd name="T16" fmla="*/ 12 w 32"/>
                <a:gd name="T17" fmla="*/ 30 h 34"/>
                <a:gd name="T18" fmla="*/ 16 w 32"/>
                <a:gd name="T19" fmla="*/ 26 h 34"/>
                <a:gd name="T20" fmla="*/ 20 w 32"/>
                <a:gd name="T21" fmla="*/ 24 h 34"/>
                <a:gd name="T22" fmla="*/ 22 w 32"/>
                <a:gd name="T23" fmla="*/ 22 h 34"/>
                <a:gd name="T24" fmla="*/ 22 w 32"/>
                <a:gd name="T25" fmla="*/ 22 h 34"/>
                <a:gd name="T26" fmla="*/ 22 w 32"/>
                <a:gd name="T27" fmla="*/ 22 h 34"/>
                <a:gd name="T28" fmla="*/ 24 w 32"/>
                <a:gd name="T29" fmla="*/ 20 h 34"/>
                <a:gd name="T30" fmla="*/ 26 w 32"/>
                <a:gd name="T31" fmla="*/ 16 h 34"/>
                <a:gd name="T32" fmla="*/ 28 w 32"/>
                <a:gd name="T33" fmla="*/ 12 h 34"/>
                <a:gd name="T34" fmla="*/ 30 w 32"/>
                <a:gd name="T35" fmla="*/ 10 h 34"/>
                <a:gd name="T36" fmla="*/ 32 w 32"/>
                <a:gd name="T37" fmla="*/ 6 h 34"/>
                <a:gd name="T38" fmla="*/ 32 w 32"/>
                <a:gd name="T39" fmla="*/ 4 h 34"/>
                <a:gd name="T40" fmla="*/ 32 w 32"/>
                <a:gd name="T41" fmla="*/ 4 h 34"/>
                <a:gd name="T42" fmla="*/ 32 w 32"/>
                <a:gd name="T43" fmla="*/ 2 h 34"/>
                <a:gd name="T44" fmla="*/ 30 w 32"/>
                <a:gd name="T45" fmla="*/ 0 h 34"/>
                <a:gd name="T46" fmla="*/ 28 w 32"/>
                <a:gd name="T47" fmla="*/ 0 h 34"/>
                <a:gd name="T48" fmla="*/ 26 w 32"/>
                <a:gd name="T49" fmla="*/ 0 h 34"/>
                <a:gd name="T50" fmla="*/ 22 w 32"/>
                <a:gd name="T51" fmla="*/ 2 h 34"/>
                <a:gd name="T52" fmla="*/ 20 w 32"/>
                <a:gd name="T53" fmla="*/ 6 h 34"/>
                <a:gd name="T54" fmla="*/ 16 w 32"/>
                <a:gd name="T55" fmla="*/ 10 h 34"/>
                <a:gd name="T56" fmla="*/ 12 w 32"/>
                <a:gd name="T57" fmla="*/ 14 h 34"/>
                <a:gd name="T58" fmla="*/ 8 w 32"/>
                <a:gd name="T59" fmla="*/ 20 h 34"/>
                <a:gd name="T60" fmla="*/ 4 w 32"/>
                <a:gd name="T61" fmla="*/ 24 h 34"/>
                <a:gd name="T62" fmla="*/ 2 w 32"/>
                <a:gd name="T63" fmla="*/ 26 h 34"/>
                <a:gd name="T64" fmla="*/ 2 w 32"/>
                <a:gd name="T65" fmla="*/ 28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34"/>
                <a:gd name="T101" fmla="*/ 32 w 32"/>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34">
                  <a:moveTo>
                    <a:pt x="2" y="28"/>
                  </a:moveTo>
                  <a:lnTo>
                    <a:pt x="2" y="28"/>
                  </a:lnTo>
                  <a:lnTo>
                    <a:pt x="0" y="30"/>
                  </a:lnTo>
                  <a:lnTo>
                    <a:pt x="2" y="32"/>
                  </a:lnTo>
                  <a:lnTo>
                    <a:pt x="4" y="34"/>
                  </a:lnTo>
                  <a:lnTo>
                    <a:pt x="6" y="32"/>
                  </a:lnTo>
                  <a:lnTo>
                    <a:pt x="10" y="32"/>
                  </a:lnTo>
                  <a:lnTo>
                    <a:pt x="12" y="30"/>
                  </a:lnTo>
                  <a:lnTo>
                    <a:pt x="16" y="26"/>
                  </a:lnTo>
                  <a:lnTo>
                    <a:pt x="20" y="24"/>
                  </a:lnTo>
                  <a:lnTo>
                    <a:pt x="22" y="22"/>
                  </a:lnTo>
                  <a:lnTo>
                    <a:pt x="24" y="20"/>
                  </a:lnTo>
                  <a:lnTo>
                    <a:pt x="26" y="16"/>
                  </a:lnTo>
                  <a:lnTo>
                    <a:pt x="28" y="12"/>
                  </a:lnTo>
                  <a:lnTo>
                    <a:pt x="30" y="10"/>
                  </a:lnTo>
                  <a:lnTo>
                    <a:pt x="32" y="6"/>
                  </a:lnTo>
                  <a:lnTo>
                    <a:pt x="32" y="4"/>
                  </a:lnTo>
                  <a:lnTo>
                    <a:pt x="32" y="2"/>
                  </a:lnTo>
                  <a:lnTo>
                    <a:pt x="30" y="0"/>
                  </a:lnTo>
                  <a:lnTo>
                    <a:pt x="28" y="0"/>
                  </a:lnTo>
                  <a:lnTo>
                    <a:pt x="26" y="0"/>
                  </a:lnTo>
                  <a:lnTo>
                    <a:pt x="22" y="2"/>
                  </a:lnTo>
                  <a:lnTo>
                    <a:pt x="20" y="6"/>
                  </a:lnTo>
                  <a:lnTo>
                    <a:pt x="16" y="10"/>
                  </a:lnTo>
                  <a:lnTo>
                    <a:pt x="12" y="14"/>
                  </a:lnTo>
                  <a:lnTo>
                    <a:pt x="8" y="20"/>
                  </a:lnTo>
                  <a:lnTo>
                    <a:pt x="4" y="24"/>
                  </a:lnTo>
                  <a:lnTo>
                    <a:pt x="2" y="26"/>
                  </a:lnTo>
                  <a:lnTo>
                    <a:pt x="2" y="28"/>
                  </a:lnTo>
                </a:path>
              </a:pathLst>
            </a:custGeom>
            <a:grpFill/>
            <a:ln w="6350">
              <a:noFill/>
              <a:round/>
              <a:headEnd/>
              <a:tailEnd/>
            </a:ln>
          </p:spPr>
          <p:txBody>
            <a:bodyPr/>
            <a:lstStyle/>
            <a:p>
              <a:pPr>
                <a:defRPr/>
              </a:pPr>
              <a:endParaRPr lang="zh-TW" altLang="en-US"/>
            </a:p>
          </p:txBody>
        </p:sp>
        <p:sp>
          <p:nvSpPr>
            <p:cNvPr id="314" name="Freeform 126"/>
            <p:cNvSpPr>
              <a:spLocks/>
            </p:cNvSpPr>
            <p:nvPr/>
          </p:nvSpPr>
          <p:spPr bwMode="gray">
            <a:xfrm>
              <a:off x="2446" y="2726"/>
              <a:ext cx="60" cy="46"/>
            </a:xfrm>
            <a:custGeom>
              <a:avLst/>
              <a:gdLst>
                <a:gd name="T0" fmla="*/ 42 w 60"/>
                <a:gd name="T1" fmla="*/ 2 h 46"/>
                <a:gd name="T2" fmla="*/ 30 w 60"/>
                <a:gd name="T3" fmla="*/ 8 h 46"/>
                <a:gd name="T4" fmla="*/ 20 w 60"/>
                <a:gd name="T5" fmla="*/ 10 h 46"/>
                <a:gd name="T6" fmla="*/ 6 w 60"/>
                <a:gd name="T7" fmla="*/ 16 h 46"/>
                <a:gd name="T8" fmla="*/ 6 w 60"/>
                <a:gd name="T9" fmla="*/ 18 h 46"/>
                <a:gd name="T10" fmla="*/ 4 w 60"/>
                <a:gd name="T11" fmla="*/ 20 h 46"/>
                <a:gd name="T12" fmla="*/ 2 w 60"/>
                <a:gd name="T13" fmla="*/ 22 h 46"/>
                <a:gd name="T14" fmla="*/ 2 w 60"/>
                <a:gd name="T15" fmla="*/ 26 h 46"/>
                <a:gd name="T16" fmla="*/ 0 w 60"/>
                <a:gd name="T17" fmla="*/ 30 h 46"/>
                <a:gd name="T18" fmla="*/ 0 w 60"/>
                <a:gd name="T19" fmla="*/ 32 h 46"/>
                <a:gd name="T20" fmla="*/ 0 w 60"/>
                <a:gd name="T21" fmla="*/ 34 h 46"/>
                <a:gd name="T22" fmla="*/ 2 w 60"/>
                <a:gd name="T23" fmla="*/ 36 h 46"/>
                <a:gd name="T24" fmla="*/ 8 w 60"/>
                <a:gd name="T25" fmla="*/ 34 h 46"/>
                <a:gd name="T26" fmla="*/ 12 w 60"/>
                <a:gd name="T27" fmla="*/ 34 h 46"/>
                <a:gd name="T28" fmla="*/ 16 w 60"/>
                <a:gd name="T29" fmla="*/ 32 h 46"/>
                <a:gd name="T30" fmla="*/ 20 w 60"/>
                <a:gd name="T31" fmla="*/ 32 h 46"/>
                <a:gd name="T32" fmla="*/ 20 w 60"/>
                <a:gd name="T33" fmla="*/ 32 h 46"/>
                <a:gd name="T34" fmla="*/ 20 w 60"/>
                <a:gd name="T35" fmla="*/ 32 h 46"/>
                <a:gd name="T36" fmla="*/ 20 w 60"/>
                <a:gd name="T37" fmla="*/ 34 h 46"/>
                <a:gd name="T38" fmla="*/ 20 w 60"/>
                <a:gd name="T39" fmla="*/ 38 h 46"/>
                <a:gd name="T40" fmla="*/ 22 w 60"/>
                <a:gd name="T41" fmla="*/ 40 h 46"/>
                <a:gd name="T42" fmla="*/ 24 w 60"/>
                <a:gd name="T43" fmla="*/ 42 h 46"/>
                <a:gd name="T44" fmla="*/ 26 w 60"/>
                <a:gd name="T45" fmla="*/ 44 h 46"/>
                <a:gd name="T46" fmla="*/ 30 w 60"/>
                <a:gd name="T47" fmla="*/ 44 h 46"/>
                <a:gd name="T48" fmla="*/ 32 w 60"/>
                <a:gd name="T49" fmla="*/ 46 h 46"/>
                <a:gd name="T50" fmla="*/ 36 w 60"/>
                <a:gd name="T51" fmla="*/ 46 h 46"/>
                <a:gd name="T52" fmla="*/ 40 w 60"/>
                <a:gd name="T53" fmla="*/ 46 h 46"/>
                <a:gd name="T54" fmla="*/ 42 w 60"/>
                <a:gd name="T55" fmla="*/ 46 h 46"/>
                <a:gd name="T56" fmla="*/ 44 w 60"/>
                <a:gd name="T57" fmla="*/ 42 h 46"/>
                <a:gd name="T58" fmla="*/ 44 w 60"/>
                <a:gd name="T59" fmla="*/ 38 h 46"/>
                <a:gd name="T60" fmla="*/ 44 w 60"/>
                <a:gd name="T61" fmla="*/ 34 h 46"/>
                <a:gd name="T62" fmla="*/ 42 w 60"/>
                <a:gd name="T63" fmla="*/ 32 h 46"/>
                <a:gd name="T64" fmla="*/ 42 w 60"/>
                <a:gd name="T65" fmla="*/ 30 h 46"/>
                <a:gd name="T66" fmla="*/ 44 w 60"/>
                <a:gd name="T67" fmla="*/ 28 h 46"/>
                <a:gd name="T68" fmla="*/ 46 w 60"/>
                <a:gd name="T69" fmla="*/ 28 h 46"/>
                <a:gd name="T70" fmla="*/ 48 w 60"/>
                <a:gd name="T71" fmla="*/ 30 h 46"/>
                <a:gd name="T72" fmla="*/ 50 w 60"/>
                <a:gd name="T73" fmla="*/ 32 h 46"/>
                <a:gd name="T74" fmla="*/ 52 w 60"/>
                <a:gd name="T75" fmla="*/ 34 h 46"/>
                <a:gd name="T76" fmla="*/ 54 w 60"/>
                <a:gd name="T77" fmla="*/ 36 h 46"/>
                <a:gd name="T78" fmla="*/ 56 w 60"/>
                <a:gd name="T79" fmla="*/ 34 h 46"/>
                <a:gd name="T80" fmla="*/ 58 w 60"/>
                <a:gd name="T81" fmla="*/ 30 h 46"/>
                <a:gd name="T82" fmla="*/ 60 w 60"/>
                <a:gd name="T83" fmla="*/ 24 h 46"/>
                <a:gd name="T84" fmla="*/ 60 w 60"/>
                <a:gd name="T85" fmla="*/ 20 h 46"/>
                <a:gd name="T86" fmla="*/ 60 w 60"/>
                <a:gd name="T87" fmla="*/ 16 h 46"/>
                <a:gd name="T88" fmla="*/ 58 w 60"/>
                <a:gd name="T89" fmla="*/ 12 h 46"/>
                <a:gd name="T90" fmla="*/ 56 w 60"/>
                <a:gd name="T91" fmla="*/ 8 h 46"/>
                <a:gd name="T92" fmla="*/ 52 w 60"/>
                <a:gd name="T93" fmla="*/ 4 h 46"/>
                <a:gd name="T94" fmla="*/ 48 w 60"/>
                <a:gd name="T95" fmla="*/ 2 h 46"/>
                <a:gd name="T96" fmla="*/ 46 w 60"/>
                <a:gd name="T97" fmla="*/ 0 h 46"/>
                <a:gd name="T98" fmla="*/ 42 w 60"/>
                <a:gd name="T99" fmla="*/ 2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
                <a:gd name="T151" fmla="*/ 0 h 46"/>
                <a:gd name="T152" fmla="*/ 60 w 60"/>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 h="46">
                  <a:moveTo>
                    <a:pt x="42" y="2"/>
                  </a:moveTo>
                  <a:lnTo>
                    <a:pt x="30" y="8"/>
                  </a:lnTo>
                  <a:lnTo>
                    <a:pt x="20" y="10"/>
                  </a:lnTo>
                  <a:lnTo>
                    <a:pt x="6" y="16"/>
                  </a:lnTo>
                  <a:lnTo>
                    <a:pt x="6" y="18"/>
                  </a:lnTo>
                  <a:lnTo>
                    <a:pt x="4" y="20"/>
                  </a:lnTo>
                  <a:lnTo>
                    <a:pt x="2" y="22"/>
                  </a:lnTo>
                  <a:lnTo>
                    <a:pt x="2" y="26"/>
                  </a:lnTo>
                  <a:lnTo>
                    <a:pt x="0" y="30"/>
                  </a:lnTo>
                  <a:lnTo>
                    <a:pt x="0" y="32"/>
                  </a:lnTo>
                  <a:lnTo>
                    <a:pt x="0" y="34"/>
                  </a:lnTo>
                  <a:lnTo>
                    <a:pt x="2" y="36"/>
                  </a:lnTo>
                  <a:lnTo>
                    <a:pt x="8" y="34"/>
                  </a:lnTo>
                  <a:lnTo>
                    <a:pt x="12" y="34"/>
                  </a:lnTo>
                  <a:lnTo>
                    <a:pt x="16" y="32"/>
                  </a:lnTo>
                  <a:lnTo>
                    <a:pt x="20" y="32"/>
                  </a:lnTo>
                  <a:lnTo>
                    <a:pt x="20" y="34"/>
                  </a:lnTo>
                  <a:lnTo>
                    <a:pt x="20" y="38"/>
                  </a:lnTo>
                  <a:lnTo>
                    <a:pt x="22" y="40"/>
                  </a:lnTo>
                  <a:lnTo>
                    <a:pt x="24" y="42"/>
                  </a:lnTo>
                  <a:lnTo>
                    <a:pt x="26" y="44"/>
                  </a:lnTo>
                  <a:lnTo>
                    <a:pt x="30" y="44"/>
                  </a:lnTo>
                  <a:lnTo>
                    <a:pt x="32" y="46"/>
                  </a:lnTo>
                  <a:lnTo>
                    <a:pt x="36" y="46"/>
                  </a:lnTo>
                  <a:lnTo>
                    <a:pt x="40" y="46"/>
                  </a:lnTo>
                  <a:lnTo>
                    <a:pt x="42" y="46"/>
                  </a:lnTo>
                  <a:lnTo>
                    <a:pt x="44" y="42"/>
                  </a:lnTo>
                  <a:lnTo>
                    <a:pt x="44" y="38"/>
                  </a:lnTo>
                  <a:lnTo>
                    <a:pt x="44" y="34"/>
                  </a:lnTo>
                  <a:lnTo>
                    <a:pt x="42" y="32"/>
                  </a:lnTo>
                  <a:lnTo>
                    <a:pt x="42" y="30"/>
                  </a:lnTo>
                  <a:lnTo>
                    <a:pt x="44" y="28"/>
                  </a:lnTo>
                  <a:lnTo>
                    <a:pt x="46" y="28"/>
                  </a:lnTo>
                  <a:lnTo>
                    <a:pt x="48" y="30"/>
                  </a:lnTo>
                  <a:lnTo>
                    <a:pt x="50" y="32"/>
                  </a:lnTo>
                  <a:lnTo>
                    <a:pt x="52" y="34"/>
                  </a:lnTo>
                  <a:lnTo>
                    <a:pt x="54" y="36"/>
                  </a:lnTo>
                  <a:lnTo>
                    <a:pt x="56" y="34"/>
                  </a:lnTo>
                  <a:lnTo>
                    <a:pt x="58" y="30"/>
                  </a:lnTo>
                  <a:lnTo>
                    <a:pt x="60" y="24"/>
                  </a:lnTo>
                  <a:lnTo>
                    <a:pt x="60" y="20"/>
                  </a:lnTo>
                  <a:lnTo>
                    <a:pt x="60" y="16"/>
                  </a:lnTo>
                  <a:lnTo>
                    <a:pt x="58" y="12"/>
                  </a:lnTo>
                  <a:lnTo>
                    <a:pt x="56" y="8"/>
                  </a:lnTo>
                  <a:lnTo>
                    <a:pt x="52" y="4"/>
                  </a:lnTo>
                  <a:lnTo>
                    <a:pt x="48" y="2"/>
                  </a:lnTo>
                  <a:lnTo>
                    <a:pt x="46" y="0"/>
                  </a:lnTo>
                  <a:lnTo>
                    <a:pt x="42" y="2"/>
                  </a:lnTo>
                </a:path>
              </a:pathLst>
            </a:custGeom>
            <a:grpFill/>
            <a:ln w="6350">
              <a:noFill/>
              <a:round/>
              <a:headEnd/>
              <a:tailEnd/>
            </a:ln>
          </p:spPr>
          <p:txBody>
            <a:bodyPr/>
            <a:lstStyle/>
            <a:p>
              <a:pPr>
                <a:defRPr/>
              </a:pPr>
              <a:endParaRPr lang="zh-TW" altLang="en-US"/>
            </a:p>
          </p:txBody>
        </p:sp>
        <p:sp>
          <p:nvSpPr>
            <p:cNvPr id="315" name="Freeform 127"/>
            <p:cNvSpPr>
              <a:spLocks/>
            </p:cNvSpPr>
            <p:nvPr/>
          </p:nvSpPr>
          <p:spPr bwMode="gray">
            <a:xfrm>
              <a:off x="2304" y="2754"/>
              <a:ext cx="108" cy="96"/>
            </a:xfrm>
            <a:custGeom>
              <a:avLst/>
              <a:gdLst>
                <a:gd name="T0" fmla="*/ 70 w 108"/>
                <a:gd name="T1" fmla="*/ 46 h 96"/>
                <a:gd name="T2" fmla="*/ 90 w 108"/>
                <a:gd name="T3" fmla="*/ 46 h 96"/>
                <a:gd name="T4" fmla="*/ 100 w 108"/>
                <a:gd name="T5" fmla="*/ 44 h 96"/>
                <a:gd name="T6" fmla="*/ 86 w 108"/>
                <a:gd name="T7" fmla="*/ 38 h 96"/>
                <a:gd name="T8" fmla="*/ 108 w 108"/>
                <a:gd name="T9" fmla="*/ 30 h 96"/>
                <a:gd name="T10" fmla="*/ 108 w 108"/>
                <a:gd name="T11" fmla="*/ 26 h 96"/>
                <a:gd name="T12" fmla="*/ 104 w 108"/>
                <a:gd name="T13" fmla="*/ 22 h 96"/>
                <a:gd name="T14" fmla="*/ 98 w 108"/>
                <a:gd name="T15" fmla="*/ 16 h 96"/>
                <a:gd name="T16" fmla="*/ 92 w 108"/>
                <a:gd name="T17" fmla="*/ 10 h 96"/>
                <a:gd name="T18" fmla="*/ 90 w 108"/>
                <a:gd name="T19" fmla="*/ 6 h 96"/>
                <a:gd name="T20" fmla="*/ 88 w 108"/>
                <a:gd name="T21" fmla="*/ 4 h 96"/>
                <a:gd name="T22" fmla="*/ 84 w 108"/>
                <a:gd name="T23" fmla="*/ 0 h 96"/>
                <a:gd name="T24" fmla="*/ 78 w 108"/>
                <a:gd name="T25" fmla="*/ 2 h 96"/>
                <a:gd name="T26" fmla="*/ 72 w 108"/>
                <a:gd name="T27" fmla="*/ 4 h 96"/>
                <a:gd name="T28" fmla="*/ 66 w 108"/>
                <a:gd name="T29" fmla="*/ 10 h 96"/>
                <a:gd name="T30" fmla="*/ 58 w 108"/>
                <a:gd name="T31" fmla="*/ 14 h 96"/>
                <a:gd name="T32" fmla="*/ 48 w 108"/>
                <a:gd name="T33" fmla="*/ 38 h 96"/>
                <a:gd name="T34" fmla="*/ 42 w 108"/>
                <a:gd name="T35" fmla="*/ 40 h 96"/>
                <a:gd name="T36" fmla="*/ 36 w 108"/>
                <a:gd name="T37" fmla="*/ 46 h 96"/>
                <a:gd name="T38" fmla="*/ 30 w 108"/>
                <a:gd name="T39" fmla="*/ 48 h 96"/>
                <a:gd name="T40" fmla="*/ 24 w 108"/>
                <a:gd name="T41" fmla="*/ 54 h 96"/>
                <a:gd name="T42" fmla="*/ 18 w 108"/>
                <a:gd name="T43" fmla="*/ 60 h 96"/>
                <a:gd name="T44" fmla="*/ 16 w 108"/>
                <a:gd name="T45" fmla="*/ 64 h 96"/>
                <a:gd name="T46" fmla="*/ 0 w 108"/>
                <a:gd name="T47" fmla="*/ 88 h 96"/>
                <a:gd name="T48" fmla="*/ 2 w 108"/>
                <a:gd name="T49" fmla="*/ 90 h 96"/>
                <a:gd name="T50" fmla="*/ 10 w 108"/>
                <a:gd name="T51" fmla="*/ 94 h 96"/>
                <a:gd name="T52" fmla="*/ 16 w 108"/>
                <a:gd name="T53" fmla="*/ 96 h 96"/>
                <a:gd name="T54" fmla="*/ 22 w 108"/>
                <a:gd name="T55" fmla="*/ 90 h 96"/>
                <a:gd name="T56" fmla="*/ 24 w 108"/>
                <a:gd name="T57" fmla="*/ 86 h 96"/>
                <a:gd name="T58" fmla="*/ 28 w 108"/>
                <a:gd name="T59" fmla="*/ 82 h 96"/>
                <a:gd name="T60" fmla="*/ 32 w 108"/>
                <a:gd name="T61" fmla="*/ 80 h 96"/>
                <a:gd name="T62" fmla="*/ 46 w 108"/>
                <a:gd name="T63" fmla="*/ 74 h 96"/>
                <a:gd name="T64" fmla="*/ 62 w 108"/>
                <a:gd name="T65" fmla="*/ 56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96"/>
                <a:gd name="T101" fmla="*/ 108 w 108"/>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96">
                  <a:moveTo>
                    <a:pt x="62" y="56"/>
                  </a:moveTo>
                  <a:lnTo>
                    <a:pt x="70" y="46"/>
                  </a:lnTo>
                  <a:lnTo>
                    <a:pt x="84" y="46"/>
                  </a:lnTo>
                  <a:lnTo>
                    <a:pt x="90" y="46"/>
                  </a:lnTo>
                  <a:lnTo>
                    <a:pt x="96" y="44"/>
                  </a:lnTo>
                  <a:lnTo>
                    <a:pt x="100" y="44"/>
                  </a:lnTo>
                  <a:lnTo>
                    <a:pt x="102" y="42"/>
                  </a:lnTo>
                  <a:lnTo>
                    <a:pt x="86" y="38"/>
                  </a:lnTo>
                  <a:lnTo>
                    <a:pt x="108" y="32"/>
                  </a:lnTo>
                  <a:lnTo>
                    <a:pt x="108" y="30"/>
                  </a:lnTo>
                  <a:lnTo>
                    <a:pt x="108" y="28"/>
                  </a:lnTo>
                  <a:lnTo>
                    <a:pt x="108" y="26"/>
                  </a:lnTo>
                  <a:lnTo>
                    <a:pt x="104" y="24"/>
                  </a:lnTo>
                  <a:lnTo>
                    <a:pt x="104" y="22"/>
                  </a:lnTo>
                  <a:lnTo>
                    <a:pt x="102" y="20"/>
                  </a:lnTo>
                  <a:lnTo>
                    <a:pt x="98" y="16"/>
                  </a:lnTo>
                  <a:lnTo>
                    <a:pt x="96" y="14"/>
                  </a:lnTo>
                  <a:lnTo>
                    <a:pt x="92" y="10"/>
                  </a:lnTo>
                  <a:lnTo>
                    <a:pt x="90" y="8"/>
                  </a:lnTo>
                  <a:lnTo>
                    <a:pt x="90" y="6"/>
                  </a:lnTo>
                  <a:lnTo>
                    <a:pt x="88" y="6"/>
                  </a:lnTo>
                  <a:lnTo>
                    <a:pt x="88" y="4"/>
                  </a:lnTo>
                  <a:lnTo>
                    <a:pt x="86" y="2"/>
                  </a:lnTo>
                  <a:lnTo>
                    <a:pt x="84" y="0"/>
                  </a:lnTo>
                  <a:lnTo>
                    <a:pt x="82" y="0"/>
                  </a:lnTo>
                  <a:lnTo>
                    <a:pt x="78" y="2"/>
                  </a:lnTo>
                  <a:lnTo>
                    <a:pt x="74" y="4"/>
                  </a:lnTo>
                  <a:lnTo>
                    <a:pt x="72" y="4"/>
                  </a:lnTo>
                  <a:lnTo>
                    <a:pt x="70" y="6"/>
                  </a:lnTo>
                  <a:lnTo>
                    <a:pt x="66" y="10"/>
                  </a:lnTo>
                  <a:lnTo>
                    <a:pt x="62" y="12"/>
                  </a:lnTo>
                  <a:lnTo>
                    <a:pt x="58" y="14"/>
                  </a:lnTo>
                  <a:lnTo>
                    <a:pt x="48" y="36"/>
                  </a:lnTo>
                  <a:lnTo>
                    <a:pt x="48" y="38"/>
                  </a:lnTo>
                  <a:lnTo>
                    <a:pt x="46" y="38"/>
                  </a:lnTo>
                  <a:lnTo>
                    <a:pt x="42" y="40"/>
                  </a:lnTo>
                  <a:lnTo>
                    <a:pt x="38" y="44"/>
                  </a:lnTo>
                  <a:lnTo>
                    <a:pt x="36" y="46"/>
                  </a:lnTo>
                  <a:lnTo>
                    <a:pt x="32" y="48"/>
                  </a:lnTo>
                  <a:lnTo>
                    <a:pt x="30" y="48"/>
                  </a:lnTo>
                  <a:lnTo>
                    <a:pt x="26" y="52"/>
                  </a:lnTo>
                  <a:lnTo>
                    <a:pt x="24" y="54"/>
                  </a:lnTo>
                  <a:lnTo>
                    <a:pt x="20" y="58"/>
                  </a:lnTo>
                  <a:lnTo>
                    <a:pt x="18" y="60"/>
                  </a:lnTo>
                  <a:lnTo>
                    <a:pt x="16" y="62"/>
                  </a:lnTo>
                  <a:lnTo>
                    <a:pt x="16" y="64"/>
                  </a:lnTo>
                  <a:lnTo>
                    <a:pt x="8" y="84"/>
                  </a:lnTo>
                  <a:lnTo>
                    <a:pt x="0" y="88"/>
                  </a:lnTo>
                  <a:lnTo>
                    <a:pt x="2" y="90"/>
                  </a:lnTo>
                  <a:lnTo>
                    <a:pt x="6" y="92"/>
                  </a:lnTo>
                  <a:lnTo>
                    <a:pt x="10" y="94"/>
                  </a:lnTo>
                  <a:lnTo>
                    <a:pt x="14" y="96"/>
                  </a:lnTo>
                  <a:lnTo>
                    <a:pt x="16" y="96"/>
                  </a:lnTo>
                  <a:lnTo>
                    <a:pt x="18" y="94"/>
                  </a:lnTo>
                  <a:lnTo>
                    <a:pt x="22" y="90"/>
                  </a:lnTo>
                  <a:lnTo>
                    <a:pt x="24" y="86"/>
                  </a:lnTo>
                  <a:lnTo>
                    <a:pt x="26" y="84"/>
                  </a:lnTo>
                  <a:lnTo>
                    <a:pt x="28" y="82"/>
                  </a:lnTo>
                  <a:lnTo>
                    <a:pt x="32" y="80"/>
                  </a:lnTo>
                  <a:lnTo>
                    <a:pt x="38" y="78"/>
                  </a:lnTo>
                  <a:lnTo>
                    <a:pt x="46" y="74"/>
                  </a:lnTo>
                  <a:lnTo>
                    <a:pt x="54" y="70"/>
                  </a:lnTo>
                  <a:lnTo>
                    <a:pt x="62" y="56"/>
                  </a:lnTo>
                </a:path>
              </a:pathLst>
            </a:custGeom>
            <a:grpFill/>
            <a:ln w="6350">
              <a:noFill/>
              <a:round/>
              <a:headEnd/>
              <a:tailEnd/>
            </a:ln>
          </p:spPr>
          <p:txBody>
            <a:bodyPr/>
            <a:lstStyle/>
            <a:p>
              <a:pPr>
                <a:defRPr/>
              </a:pPr>
              <a:endParaRPr lang="zh-TW" altLang="en-US"/>
            </a:p>
          </p:txBody>
        </p:sp>
        <p:sp>
          <p:nvSpPr>
            <p:cNvPr id="316" name="Freeform 128"/>
            <p:cNvSpPr>
              <a:spLocks/>
            </p:cNvSpPr>
            <p:nvPr/>
          </p:nvSpPr>
          <p:spPr bwMode="gray">
            <a:xfrm>
              <a:off x="2284" y="2796"/>
              <a:ext cx="120" cy="110"/>
            </a:xfrm>
            <a:custGeom>
              <a:avLst/>
              <a:gdLst>
                <a:gd name="T0" fmla="*/ 102 w 120"/>
                <a:gd name="T1" fmla="*/ 32 h 110"/>
                <a:gd name="T2" fmla="*/ 104 w 120"/>
                <a:gd name="T3" fmla="*/ 34 h 110"/>
                <a:gd name="T4" fmla="*/ 112 w 120"/>
                <a:gd name="T5" fmla="*/ 36 h 110"/>
                <a:gd name="T6" fmla="*/ 120 w 120"/>
                <a:gd name="T7" fmla="*/ 42 h 110"/>
                <a:gd name="T8" fmla="*/ 116 w 120"/>
                <a:gd name="T9" fmla="*/ 46 h 110"/>
                <a:gd name="T10" fmla="*/ 114 w 120"/>
                <a:gd name="T11" fmla="*/ 48 h 110"/>
                <a:gd name="T12" fmla="*/ 106 w 120"/>
                <a:gd name="T13" fmla="*/ 50 h 110"/>
                <a:gd name="T14" fmla="*/ 102 w 120"/>
                <a:gd name="T15" fmla="*/ 54 h 110"/>
                <a:gd name="T16" fmla="*/ 100 w 120"/>
                <a:gd name="T17" fmla="*/ 56 h 110"/>
                <a:gd name="T18" fmla="*/ 94 w 120"/>
                <a:gd name="T19" fmla="*/ 70 h 110"/>
                <a:gd name="T20" fmla="*/ 88 w 120"/>
                <a:gd name="T21" fmla="*/ 76 h 110"/>
                <a:gd name="T22" fmla="*/ 86 w 120"/>
                <a:gd name="T23" fmla="*/ 80 h 110"/>
                <a:gd name="T24" fmla="*/ 84 w 120"/>
                <a:gd name="T25" fmla="*/ 84 h 110"/>
                <a:gd name="T26" fmla="*/ 82 w 120"/>
                <a:gd name="T27" fmla="*/ 94 h 110"/>
                <a:gd name="T28" fmla="*/ 78 w 120"/>
                <a:gd name="T29" fmla="*/ 102 h 110"/>
                <a:gd name="T30" fmla="*/ 74 w 120"/>
                <a:gd name="T31" fmla="*/ 106 h 110"/>
                <a:gd name="T32" fmla="*/ 66 w 120"/>
                <a:gd name="T33" fmla="*/ 108 h 110"/>
                <a:gd name="T34" fmla="*/ 60 w 120"/>
                <a:gd name="T35" fmla="*/ 100 h 110"/>
                <a:gd name="T36" fmla="*/ 50 w 120"/>
                <a:gd name="T37" fmla="*/ 98 h 110"/>
                <a:gd name="T38" fmla="*/ 46 w 120"/>
                <a:gd name="T39" fmla="*/ 96 h 110"/>
                <a:gd name="T40" fmla="*/ 40 w 120"/>
                <a:gd name="T41" fmla="*/ 96 h 110"/>
                <a:gd name="T42" fmla="*/ 34 w 120"/>
                <a:gd name="T43" fmla="*/ 96 h 110"/>
                <a:gd name="T44" fmla="*/ 26 w 120"/>
                <a:gd name="T45" fmla="*/ 94 h 110"/>
                <a:gd name="T46" fmla="*/ 22 w 120"/>
                <a:gd name="T47" fmla="*/ 90 h 110"/>
                <a:gd name="T48" fmla="*/ 16 w 120"/>
                <a:gd name="T49" fmla="*/ 86 h 110"/>
                <a:gd name="T50" fmla="*/ 6 w 120"/>
                <a:gd name="T51" fmla="*/ 82 h 110"/>
                <a:gd name="T52" fmla="*/ 0 w 120"/>
                <a:gd name="T53" fmla="*/ 78 h 110"/>
                <a:gd name="T54" fmla="*/ 0 w 120"/>
                <a:gd name="T55" fmla="*/ 74 h 110"/>
                <a:gd name="T56" fmla="*/ 4 w 120"/>
                <a:gd name="T57" fmla="*/ 72 h 110"/>
                <a:gd name="T58" fmla="*/ 2 w 120"/>
                <a:gd name="T59" fmla="*/ 60 h 110"/>
                <a:gd name="T60" fmla="*/ 2 w 120"/>
                <a:gd name="T61" fmla="*/ 52 h 110"/>
                <a:gd name="T62" fmla="*/ 6 w 120"/>
                <a:gd name="T63" fmla="*/ 44 h 110"/>
                <a:gd name="T64" fmla="*/ 8 w 120"/>
                <a:gd name="T65" fmla="*/ 42 h 110"/>
                <a:gd name="T66" fmla="*/ 20 w 120"/>
                <a:gd name="T67" fmla="*/ 46 h 110"/>
                <a:gd name="T68" fmla="*/ 22 w 120"/>
                <a:gd name="T69" fmla="*/ 48 h 110"/>
                <a:gd name="T70" fmla="*/ 28 w 120"/>
                <a:gd name="T71" fmla="*/ 52 h 110"/>
                <a:gd name="T72" fmla="*/ 36 w 120"/>
                <a:gd name="T73" fmla="*/ 52 h 110"/>
                <a:gd name="T74" fmla="*/ 44 w 120"/>
                <a:gd name="T75" fmla="*/ 44 h 110"/>
                <a:gd name="T76" fmla="*/ 48 w 120"/>
                <a:gd name="T77" fmla="*/ 42 h 110"/>
                <a:gd name="T78" fmla="*/ 56 w 120"/>
                <a:gd name="T79" fmla="*/ 38 h 110"/>
                <a:gd name="T80" fmla="*/ 62 w 120"/>
                <a:gd name="T81" fmla="*/ 34 h 110"/>
                <a:gd name="T82" fmla="*/ 70 w 120"/>
                <a:gd name="T83" fmla="*/ 30 h 110"/>
                <a:gd name="T84" fmla="*/ 74 w 120"/>
                <a:gd name="T85" fmla="*/ 28 h 110"/>
                <a:gd name="T86" fmla="*/ 90 w 120"/>
                <a:gd name="T87" fmla="*/ 4 h 110"/>
                <a:gd name="T88" fmla="*/ 94 w 120"/>
                <a:gd name="T89" fmla="*/ 4 h 110"/>
                <a:gd name="T90" fmla="*/ 106 w 120"/>
                <a:gd name="T91" fmla="*/ 4 h 110"/>
                <a:gd name="T92" fmla="*/ 116 w 120"/>
                <a:gd name="T93" fmla="*/ 2 h 110"/>
                <a:gd name="T94" fmla="*/ 120 w 120"/>
                <a:gd name="T95" fmla="*/ 2 h 110"/>
                <a:gd name="T96" fmla="*/ 116 w 120"/>
                <a:gd name="T97" fmla="*/ 6 h 110"/>
                <a:gd name="T98" fmla="*/ 108 w 120"/>
                <a:gd name="T99" fmla="*/ 12 h 110"/>
                <a:gd name="T100" fmla="*/ 102 w 120"/>
                <a:gd name="T101" fmla="*/ 28 h 1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
                <a:gd name="T154" fmla="*/ 0 h 110"/>
                <a:gd name="T155" fmla="*/ 120 w 120"/>
                <a:gd name="T156" fmla="*/ 110 h 1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 h="110">
                  <a:moveTo>
                    <a:pt x="102" y="28"/>
                  </a:moveTo>
                  <a:lnTo>
                    <a:pt x="102" y="32"/>
                  </a:lnTo>
                  <a:lnTo>
                    <a:pt x="102" y="34"/>
                  </a:lnTo>
                  <a:lnTo>
                    <a:pt x="104" y="34"/>
                  </a:lnTo>
                  <a:lnTo>
                    <a:pt x="106" y="34"/>
                  </a:lnTo>
                  <a:lnTo>
                    <a:pt x="112" y="36"/>
                  </a:lnTo>
                  <a:lnTo>
                    <a:pt x="116" y="38"/>
                  </a:lnTo>
                  <a:lnTo>
                    <a:pt x="120" y="42"/>
                  </a:lnTo>
                  <a:lnTo>
                    <a:pt x="118" y="44"/>
                  </a:lnTo>
                  <a:lnTo>
                    <a:pt x="116" y="46"/>
                  </a:lnTo>
                  <a:lnTo>
                    <a:pt x="114" y="48"/>
                  </a:lnTo>
                  <a:lnTo>
                    <a:pt x="108" y="48"/>
                  </a:lnTo>
                  <a:lnTo>
                    <a:pt x="106" y="50"/>
                  </a:lnTo>
                  <a:lnTo>
                    <a:pt x="102" y="52"/>
                  </a:lnTo>
                  <a:lnTo>
                    <a:pt x="102" y="54"/>
                  </a:lnTo>
                  <a:lnTo>
                    <a:pt x="100" y="56"/>
                  </a:lnTo>
                  <a:lnTo>
                    <a:pt x="98" y="70"/>
                  </a:lnTo>
                  <a:lnTo>
                    <a:pt x="94" y="70"/>
                  </a:lnTo>
                  <a:lnTo>
                    <a:pt x="90" y="74"/>
                  </a:lnTo>
                  <a:lnTo>
                    <a:pt x="88" y="76"/>
                  </a:lnTo>
                  <a:lnTo>
                    <a:pt x="86" y="78"/>
                  </a:lnTo>
                  <a:lnTo>
                    <a:pt x="86" y="80"/>
                  </a:lnTo>
                  <a:lnTo>
                    <a:pt x="84" y="82"/>
                  </a:lnTo>
                  <a:lnTo>
                    <a:pt x="84" y="84"/>
                  </a:lnTo>
                  <a:lnTo>
                    <a:pt x="82" y="90"/>
                  </a:lnTo>
                  <a:lnTo>
                    <a:pt x="82" y="94"/>
                  </a:lnTo>
                  <a:lnTo>
                    <a:pt x="80" y="98"/>
                  </a:lnTo>
                  <a:lnTo>
                    <a:pt x="78" y="102"/>
                  </a:lnTo>
                  <a:lnTo>
                    <a:pt x="76" y="104"/>
                  </a:lnTo>
                  <a:lnTo>
                    <a:pt x="74" y="106"/>
                  </a:lnTo>
                  <a:lnTo>
                    <a:pt x="70" y="108"/>
                  </a:lnTo>
                  <a:lnTo>
                    <a:pt x="66" y="108"/>
                  </a:lnTo>
                  <a:lnTo>
                    <a:pt x="64" y="110"/>
                  </a:lnTo>
                  <a:lnTo>
                    <a:pt x="60" y="100"/>
                  </a:lnTo>
                  <a:lnTo>
                    <a:pt x="50" y="100"/>
                  </a:lnTo>
                  <a:lnTo>
                    <a:pt x="50" y="98"/>
                  </a:lnTo>
                  <a:lnTo>
                    <a:pt x="50" y="96"/>
                  </a:lnTo>
                  <a:lnTo>
                    <a:pt x="46" y="96"/>
                  </a:lnTo>
                  <a:lnTo>
                    <a:pt x="42" y="96"/>
                  </a:lnTo>
                  <a:lnTo>
                    <a:pt x="40" y="96"/>
                  </a:lnTo>
                  <a:lnTo>
                    <a:pt x="38" y="96"/>
                  </a:lnTo>
                  <a:lnTo>
                    <a:pt x="34" y="96"/>
                  </a:lnTo>
                  <a:lnTo>
                    <a:pt x="30" y="96"/>
                  </a:lnTo>
                  <a:lnTo>
                    <a:pt x="26" y="94"/>
                  </a:lnTo>
                  <a:lnTo>
                    <a:pt x="24" y="92"/>
                  </a:lnTo>
                  <a:lnTo>
                    <a:pt x="22" y="90"/>
                  </a:lnTo>
                  <a:lnTo>
                    <a:pt x="20" y="88"/>
                  </a:lnTo>
                  <a:lnTo>
                    <a:pt x="16" y="86"/>
                  </a:lnTo>
                  <a:lnTo>
                    <a:pt x="12" y="84"/>
                  </a:lnTo>
                  <a:lnTo>
                    <a:pt x="6" y="82"/>
                  </a:lnTo>
                  <a:lnTo>
                    <a:pt x="2" y="80"/>
                  </a:lnTo>
                  <a:lnTo>
                    <a:pt x="0" y="78"/>
                  </a:lnTo>
                  <a:lnTo>
                    <a:pt x="0" y="76"/>
                  </a:lnTo>
                  <a:lnTo>
                    <a:pt x="0" y="74"/>
                  </a:lnTo>
                  <a:lnTo>
                    <a:pt x="2" y="74"/>
                  </a:lnTo>
                  <a:lnTo>
                    <a:pt x="4" y="72"/>
                  </a:lnTo>
                  <a:lnTo>
                    <a:pt x="2" y="60"/>
                  </a:lnTo>
                  <a:lnTo>
                    <a:pt x="2" y="56"/>
                  </a:lnTo>
                  <a:lnTo>
                    <a:pt x="2" y="52"/>
                  </a:lnTo>
                  <a:lnTo>
                    <a:pt x="4" y="48"/>
                  </a:lnTo>
                  <a:lnTo>
                    <a:pt x="6" y="44"/>
                  </a:lnTo>
                  <a:lnTo>
                    <a:pt x="8" y="42"/>
                  </a:lnTo>
                  <a:lnTo>
                    <a:pt x="28" y="42"/>
                  </a:lnTo>
                  <a:lnTo>
                    <a:pt x="20" y="46"/>
                  </a:lnTo>
                  <a:lnTo>
                    <a:pt x="22" y="48"/>
                  </a:lnTo>
                  <a:lnTo>
                    <a:pt x="26" y="50"/>
                  </a:lnTo>
                  <a:lnTo>
                    <a:pt x="28" y="52"/>
                  </a:lnTo>
                  <a:lnTo>
                    <a:pt x="32" y="54"/>
                  </a:lnTo>
                  <a:lnTo>
                    <a:pt x="36" y="52"/>
                  </a:lnTo>
                  <a:lnTo>
                    <a:pt x="40" y="50"/>
                  </a:lnTo>
                  <a:lnTo>
                    <a:pt x="44" y="44"/>
                  </a:lnTo>
                  <a:lnTo>
                    <a:pt x="48" y="42"/>
                  </a:lnTo>
                  <a:lnTo>
                    <a:pt x="50" y="38"/>
                  </a:lnTo>
                  <a:lnTo>
                    <a:pt x="56" y="38"/>
                  </a:lnTo>
                  <a:lnTo>
                    <a:pt x="58" y="36"/>
                  </a:lnTo>
                  <a:lnTo>
                    <a:pt x="62" y="34"/>
                  </a:lnTo>
                  <a:lnTo>
                    <a:pt x="66" y="32"/>
                  </a:lnTo>
                  <a:lnTo>
                    <a:pt x="70" y="30"/>
                  </a:lnTo>
                  <a:lnTo>
                    <a:pt x="72" y="28"/>
                  </a:lnTo>
                  <a:lnTo>
                    <a:pt x="74" y="28"/>
                  </a:lnTo>
                  <a:lnTo>
                    <a:pt x="82" y="14"/>
                  </a:lnTo>
                  <a:lnTo>
                    <a:pt x="90" y="4"/>
                  </a:lnTo>
                  <a:lnTo>
                    <a:pt x="94" y="4"/>
                  </a:lnTo>
                  <a:lnTo>
                    <a:pt x="100" y="4"/>
                  </a:lnTo>
                  <a:lnTo>
                    <a:pt x="106" y="4"/>
                  </a:lnTo>
                  <a:lnTo>
                    <a:pt x="112" y="4"/>
                  </a:lnTo>
                  <a:lnTo>
                    <a:pt x="116" y="2"/>
                  </a:lnTo>
                  <a:lnTo>
                    <a:pt x="120" y="0"/>
                  </a:lnTo>
                  <a:lnTo>
                    <a:pt x="120" y="2"/>
                  </a:lnTo>
                  <a:lnTo>
                    <a:pt x="118" y="4"/>
                  </a:lnTo>
                  <a:lnTo>
                    <a:pt x="116" y="6"/>
                  </a:lnTo>
                  <a:lnTo>
                    <a:pt x="112" y="8"/>
                  </a:lnTo>
                  <a:lnTo>
                    <a:pt x="108" y="12"/>
                  </a:lnTo>
                  <a:lnTo>
                    <a:pt x="102" y="14"/>
                  </a:lnTo>
                  <a:lnTo>
                    <a:pt x="102" y="28"/>
                  </a:lnTo>
                </a:path>
              </a:pathLst>
            </a:custGeom>
            <a:grpFill/>
            <a:ln w="6350">
              <a:noFill/>
              <a:round/>
              <a:headEnd/>
              <a:tailEnd/>
            </a:ln>
          </p:spPr>
          <p:txBody>
            <a:bodyPr/>
            <a:lstStyle/>
            <a:p>
              <a:pPr>
                <a:defRPr/>
              </a:pPr>
              <a:endParaRPr lang="zh-TW" altLang="en-US"/>
            </a:p>
          </p:txBody>
        </p:sp>
        <p:sp>
          <p:nvSpPr>
            <p:cNvPr id="317" name="Freeform 129"/>
            <p:cNvSpPr>
              <a:spLocks/>
            </p:cNvSpPr>
            <p:nvPr/>
          </p:nvSpPr>
          <p:spPr bwMode="gray">
            <a:xfrm>
              <a:off x="2688" y="2880"/>
              <a:ext cx="128" cy="108"/>
            </a:xfrm>
            <a:custGeom>
              <a:avLst/>
              <a:gdLst>
                <a:gd name="T0" fmla="*/ 78 w 128"/>
                <a:gd name="T1" fmla="*/ 40 h 108"/>
                <a:gd name="T2" fmla="*/ 78 w 128"/>
                <a:gd name="T3" fmla="*/ 38 h 108"/>
                <a:gd name="T4" fmla="*/ 76 w 128"/>
                <a:gd name="T5" fmla="*/ 36 h 108"/>
                <a:gd name="T6" fmla="*/ 72 w 128"/>
                <a:gd name="T7" fmla="*/ 36 h 108"/>
                <a:gd name="T8" fmla="*/ 70 w 128"/>
                <a:gd name="T9" fmla="*/ 34 h 108"/>
                <a:gd name="T10" fmla="*/ 68 w 128"/>
                <a:gd name="T11" fmla="*/ 32 h 108"/>
                <a:gd name="T12" fmla="*/ 62 w 128"/>
                <a:gd name="T13" fmla="*/ 28 h 108"/>
                <a:gd name="T14" fmla="*/ 58 w 128"/>
                <a:gd name="T15" fmla="*/ 24 h 108"/>
                <a:gd name="T16" fmla="*/ 52 w 128"/>
                <a:gd name="T17" fmla="*/ 20 h 108"/>
                <a:gd name="T18" fmla="*/ 46 w 128"/>
                <a:gd name="T19" fmla="*/ 16 h 108"/>
                <a:gd name="T20" fmla="*/ 42 w 128"/>
                <a:gd name="T21" fmla="*/ 12 h 108"/>
                <a:gd name="T22" fmla="*/ 40 w 128"/>
                <a:gd name="T23" fmla="*/ 10 h 108"/>
                <a:gd name="T24" fmla="*/ 38 w 128"/>
                <a:gd name="T25" fmla="*/ 10 h 108"/>
                <a:gd name="T26" fmla="*/ 34 w 128"/>
                <a:gd name="T27" fmla="*/ 10 h 108"/>
                <a:gd name="T28" fmla="*/ 26 w 128"/>
                <a:gd name="T29" fmla="*/ 8 h 108"/>
                <a:gd name="T30" fmla="*/ 14 w 128"/>
                <a:gd name="T31" fmla="*/ 4 h 108"/>
                <a:gd name="T32" fmla="*/ 4 w 128"/>
                <a:gd name="T33" fmla="*/ 0 h 108"/>
                <a:gd name="T34" fmla="*/ 0 w 128"/>
                <a:gd name="T35" fmla="*/ 80 h 108"/>
                <a:gd name="T36" fmla="*/ 12 w 128"/>
                <a:gd name="T37" fmla="*/ 86 h 108"/>
                <a:gd name="T38" fmla="*/ 28 w 128"/>
                <a:gd name="T39" fmla="*/ 80 h 108"/>
                <a:gd name="T40" fmla="*/ 28 w 128"/>
                <a:gd name="T41" fmla="*/ 78 h 108"/>
                <a:gd name="T42" fmla="*/ 28 w 128"/>
                <a:gd name="T43" fmla="*/ 76 h 108"/>
                <a:gd name="T44" fmla="*/ 30 w 128"/>
                <a:gd name="T45" fmla="*/ 74 h 108"/>
                <a:gd name="T46" fmla="*/ 34 w 128"/>
                <a:gd name="T47" fmla="*/ 72 h 108"/>
                <a:gd name="T48" fmla="*/ 38 w 128"/>
                <a:gd name="T49" fmla="*/ 68 h 108"/>
                <a:gd name="T50" fmla="*/ 42 w 128"/>
                <a:gd name="T51" fmla="*/ 68 h 108"/>
                <a:gd name="T52" fmla="*/ 46 w 128"/>
                <a:gd name="T53" fmla="*/ 66 h 108"/>
                <a:gd name="T54" fmla="*/ 52 w 128"/>
                <a:gd name="T55" fmla="*/ 68 h 108"/>
                <a:gd name="T56" fmla="*/ 76 w 128"/>
                <a:gd name="T57" fmla="*/ 82 h 108"/>
                <a:gd name="T58" fmla="*/ 86 w 128"/>
                <a:gd name="T59" fmla="*/ 94 h 108"/>
                <a:gd name="T60" fmla="*/ 104 w 128"/>
                <a:gd name="T61" fmla="*/ 102 h 108"/>
                <a:gd name="T62" fmla="*/ 126 w 128"/>
                <a:gd name="T63" fmla="*/ 108 h 108"/>
                <a:gd name="T64" fmla="*/ 128 w 128"/>
                <a:gd name="T65" fmla="*/ 108 h 108"/>
                <a:gd name="T66" fmla="*/ 128 w 128"/>
                <a:gd name="T67" fmla="*/ 106 h 108"/>
                <a:gd name="T68" fmla="*/ 128 w 128"/>
                <a:gd name="T69" fmla="*/ 104 h 108"/>
                <a:gd name="T70" fmla="*/ 128 w 128"/>
                <a:gd name="T71" fmla="*/ 100 h 108"/>
                <a:gd name="T72" fmla="*/ 126 w 128"/>
                <a:gd name="T73" fmla="*/ 98 h 108"/>
                <a:gd name="T74" fmla="*/ 124 w 128"/>
                <a:gd name="T75" fmla="*/ 94 h 108"/>
                <a:gd name="T76" fmla="*/ 120 w 128"/>
                <a:gd name="T77" fmla="*/ 92 h 108"/>
                <a:gd name="T78" fmla="*/ 116 w 128"/>
                <a:gd name="T79" fmla="*/ 88 h 108"/>
                <a:gd name="T80" fmla="*/ 110 w 128"/>
                <a:gd name="T81" fmla="*/ 84 h 108"/>
                <a:gd name="T82" fmla="*/ 106 w 128"/>
                <a:gd name="T83" fmla="*/ 80 h 108"/>
                <a:gd name="T84" fmla="*/ 102 w 128"/>
                <a:gd name="T85" fmla="*/ 76 h 108"/>
                <a:gd name="T86" fmla="*/ 98 w 128"/>
                <a:gd name="T87" fmla="*/ 72 h 108"/>
                <a:gd name="T88" fmla="*/ 96 w 128"/>
                <a:gd name="T89" fmla="*/ 70 h 108"/>
                <a:gd name="T90" fmla="*/ 96 w 128"/>
                <a:gd name="T91" fmla="*/ 70 h 108"/>
                <a:gd name="T92" fmla="*/ 80 w 128"/>
                <a:gd name="T93" fmla="*/ 60 h 108"/>
                <a:gd name="T94" fmla="*/ 96 w 128"/>
                <a:gd name="T95" fmla="*/ 54 h 108"/>
                <a:gd name="T96" fmla="*/ 92 w 128"/>
                <a:gd name="T97" fmla="*/ 46 h 108"/>
                <a:gd name="T98" fmla="*/ 90 w 128"/>
                <a:gd name="T99" fmla="*/ 46 h 108"/>
                <a:gd name="T100" fmla="*/ 88 w 128"/>
                <a:gd name="T101" fmla="*/ 44 h 108"/>
                <a:gd name="T102" fmla="*/ 84 w 128"/>
                <a:gd name="T103" fmla="*/ 44 h 108"/>
                <a:gd name="T104" fmla="*/ 80 w 128"/>
                <a:gd name="T105" fmla="*/ 42 h 108"/>
                <a:gd name="T106" fmla="*/ 78 w 128"/>
                <a:gd name="T107" fmla="*/ 42 h 108"/>
                <a:gd name="T108" fmla="*/ 78 w 128"/>
                <a:gd name="T109" fmla="*/ 40 h 1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8"/>
                <a:gd name="T166" fmla="*/ 0 h 108"/>
                <a:gd name="T167" fmla="*/ 128 w 128"/>
                <a:gd name="T168" fmla="*/ 108 h 1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8" h="108">
                  <a:moveTo>
                    <a:pt x="78" y="40"/>
                  </a:moveTo>
                  <a:lnTo>
                    <a:pt x="78" y="38"/>
                  </a:lnTo>
                  <a:lnTo>
                    <a:pt x="76" y="36"/>
                  </a:lnTo>
                  <a:lnTo>
                    <a:pt x="72" y="36"/>
                  </a:lnTo>
                  <a:lnTo>
                    <a:pt x="70" y="34"/>
                  </a:lnTo>
                  <a:lnTo>
                    <a:pt x="68" y="32"/>
                  </a:lnTo>
                  <a:lnTo>
                    <a:pt x="62" y="28"/>
                  </a:lnTo>
                  <a:lnTo>
                    <a:pt x="58" y="24"/>
                  </a:lnTo>
                  <a:lnTo>
                    <a:pt x="52" y="20"/>
                  </a:lnTo>
                  <a:lnTo>
                    <a:pt x="46" y="16"/>
                  </a:lnTo>
                  <a:lnTo>
                    <a:pt x="42" y="12"/>
                  </a:lnTo>
                  <a:lnTo>
                    <a:pt x="40" y="10"/>
                  </a:lnTo>
                  <a:lnTo>
                    <a:pt x="38" y="10"/>
                  </a:lnTo>
                  <a:lnTo>
                    <a:pt x="34" y="10"/>
                  </a:lnTo>
                  <a:lnTo>
                    <a:pt x="26" y="8"/>
                  </a:lnTo>
                  <a:lnTo>
                    <a:pt x="14" y="4"/>
                  </a:lnTo>
                  <a:lnTo>
                    <a:pt x="4" y="0"/>
                  </a:lnTo>
                  <a:lnTo>
                    <a:pt x="0" y="80"/>
                  </a:lnTo>
                  <a:lnTo>
                    <a:pt x="12" y="86"/>
                  </a:lnTo>
                  <a:lnTo>
                    <a:pt x="28" y="80"/>
                  </a:lnTo>
                  <a:lnTo>
                    <a:pt x="28" y="78"/>
                  </a:lnTo>
                  <a:lnTo>
                    <a:pt x="28" y="76"/>
                  </a:lnTo>
                  <a:lnTo>
                    <a:pt x="30" y="74"/>
                  </a:lnTo>
                  <a:lnTo>
                    <a:pt x="34" y="72"/>
                  </a:lnTo>
                  <a:lnTo>
                    <a:pt x="38" y="68"/>
                  </a:lnTo>
                  <a:lnTo>
                    <a:pt x="42" y="68"/>
                  </a:lnTo>
                  <a:lnTo>
                    <a:pt x="46" y="66"/>
                  </a:lnTo>
                  <a:lnTo>
                    <a:pt x="52" y="68"/>
                  </a:lnTo>
                  <a:lnTo>
                    <a:pt x="76" y="82"/>
                  </a:lnTo>
                  <a:lnTo>
                    <a:pt x="86" y="94"/>
                  </a:lnTo>
                  <a:lnTo>
                    <a:pt x="104" y="102"/>
                  </a:lnTo>
                  <a:lnTo>
                    <a:pt x="126" y="108"/>
                  </a:lnTo>
                  <a:lnTo>
                    <a:pt x="128" y="108"/>
                  </a:lnTo>
                  <a:lnTo>
                    <a:pt x="128" y="106"/>
                  </a:lnTo>
                  <a:lnTo>
                    <a:pt x="128" y="104"/>
                  </a:lnTo>
                  <a:lnTo>
                    <a:pt x="128" y="100"/>
                  </a:lnTo>
                  <a:lnTo>
                    <a:pt x="126" y="98"/>
                  </a:lnTo>
                  <a:lnTo>
                    <a:pt x="124" y="94"/>
                  </a:lnTo>
                  <a:lnTo>
                    <a:pt x="120" y="92"/>
                  </a:lnTo>
                  <a:lnTo>
                    <a:pt x="116" y="88"/>
                  </a:lnTo>
                  <a:lnTo>
                    <a:pt x="110" y="84"/>
                  </a:lnTo>
                  <a:lnTo>
                    <a:pt x="106" y="80"/>
                  </a:lnTo>
                  <a:lnTo>
                    <a:pt x="102" y="76"/>
                  </a:lnTo>
                  <a:lnTo>
                    <a:pt x="98" y="72"/>
                  </a:lnTo>
                  <a:lnTo>
                    <a:pt x="96" y="70"/>
                  </a:lnTo>
                  <a:lnTo>
                    <a:pt x="80" y="60"/>
                  </a:lnTo>
                  <a:lnTo>
                    <a:pt x="96" y="54"/>
                  </a:lnTo>
                  <a:lnTo>
                    <a:pt x="92" y="46"/>
                  </a:lnTo>
                  <a:lnTo>
                    <a:pt x="90" y="46"/>
                  </a:lnTo>
                  <a:lnTo>
                    <a:pt x="88" y="44"/>
                  </a:lnTo>
                  <a:lnTo>
                    <a:pt x="84" y="44"/>
                  </a:lnTo>
                  <a:lnTo>
                    <a:pt x="80" y="42"/>
                  </a:lnTo>
                  <a:lnTo>
                    <a:pt x="78" y="42"/>
                  </a:lnTo>
                  <a:lnTo>
                    <a:pt x="78" y="40"/>
                  </a:lnTo>
                </a:path>
              </a:pathLst>
            </a:custGeom>
            <a:grpFill/>
            <a:ln w="6350">
              <a:noFill/>
              <a:round/>
              <a:headEnd/>
              <a:tailEnd/>
            </a:ln>
          </p:spPr>
          <p:txBody>
            <a:bodyPr/>
            <a:lstStyle/>
            <a:p>
              <a:pPr>
                <a:defRPr/>
              </a:pPr>
              <a:endParaRPr lang="zh-TW" altLang="en-US"/>
            </a:p>
          </p:txBody>
        </p:sp>
        <p:sp>
          <p:nvSpPr>
            <p:cNvPr id="318" name="Freeform 130"/>
            <p:cNvSpPr>
              <a:spLocks/>
            </p:cNvSpPr>
            <p:nvPr/>
          </p:nvSpPr>
          <p:spPr bwMode="gray">
            <a:xfrm>
              <a:off x="2568" y="2852"/>
              <a:ext cx="122" cy="108"/>
            </a:xfrm>
            <a:custGeom>
              <a:avLst/>
              <a:gdLst>
                <a:gd name="T0" fmla="*/ 122 w 122"/>
                <a:gd name="T1" fmla="*/ 28 h 108"/>
                <a:gd name="T2" fmla="*/ 114 w 122"/>
                <a:gd name="T3" fmla="*/ 24 h 108"/>
                <a:gd name="T4" fmla="*/ 102 w 122"/>
                <a:gd name="T5" fmla="*/ 18 h 108"/>
                <a:gd name="T6" fmla="*/ 92 w 122"/>
                <a:gd name="T7" fmla="*/ 14 h 108"/>
                <a:gd name="T8" fmla="*/ 80 w 122"/>
                <a:gd name="T9" fmla="*/ 14 h 108"/>
                <a:gd name="T10" fmla="*/ 72 w 122"/>
                <a:gd name="T11" fmla="*/ 20 h 108"/>
                <a:gd name="T12" fmla="*/ 72 w 122"/>
                <a:gd name="T13" fmla="*/ 20 h 108"/>
                <a:gd name="T14" fmla="*/ 72 w 122"/>
                <a:gd name="T15" fmla="*/ 24 h 108"/>
                <a:gd name="T16" fmla="*/ 72 w 122"/>
                <a:gd name="T17" fmla="*/ 28 h 108"/>
                <a:gd name="T18" fmla="*/ 70 w 122"/>
                <a:gd name="T19" fmla="*/ 32 h 108"/>
                <a:gd name="T20" fmla="*/ 70 w 122"/>
                <a:gd name="T21" fmla="*/ 36 h 108"/>
                <a:gd name="T22" fmla="*/ 66 w 122"/>
                <a:gd name="T23" fmla="*/ 40 h 108"/>
                <a:gd name="T24" fmla="*/ 64 w 122"/>
                <a:gd name="T25" fmla="*/ 42 h 108"/>
                <a:gd name="T26" fmla="*/ 58 w 122"/>
                <a:gd name="T27" fmla="*/ 42 h 108"/>
                <a:gd name="T28" fmla="*/ 52 w 122"/>
                <a:gd name="T29" fmla="*/ 42 h 108"/>
                <a:gd name="T30" fmla="*/ 48 w 122"/>
                <a:gd name="T31" fmla="*/ 40 h 108"/>
                <a:gd name="T32" fmla="*/ 42 w 122"/>
                <a:gd name="T33" fmla="*/ 38 h 108"/>
                <a:gd name="T34" fmla="*/ 40 w 122"/>
                <a:gd name="T35" fmla="*/ 32 h 108"/>
                <a:gd name="T36" fmla="*/ 38 w 122"/>
                <a:gd name="T37" fmla="*/ 28 h 108"/>
                <a:gd name="T38" fmla="*/ 34 w 122"/>
                <a:gd name="T39" fmla="*/ 22 h 108"/>
                <a:gd name="T40" fmla="*/ 34 w 122"/>
                <a:gd name="T41" fmla="*/ 18 h 108"/>
                <a:gd name="T42" fmla="*/ 32 w 122"/>
                <a:gd name="T43" fmla="*/ 14 h 108"/>
                <a:gd name="T44" fmla="*/ 32 w 122"/>
                <a:gd name="T45" fmla="*/ 12 h 108"/>
                <a:gd name="T46" fmla="*/ 30 w 122"/>
                <a:gd name="T47" fmla="*/ 12 h 108"/>
                <a:gd name="T48" fmla="*/ 28 w 122"/>
                <a:gd name="T49" fmla="*/ 10 h 108"/>
                <a:gd name="T50" fmla="*/ 26 w 122"/>
                <a:gd name="T51" fmla="*/ 6 h 108"/>
                <a:gd name="T52" fmla="*/ 22 w 122"/>
                <a:gd name="T53" fmla="*/ 4 h 108"/>
                <a:gd name="T54" fmla="*/ 18 w 122"/>
                <a:gd name="T55" fmla="*/ 2 h 108"/>
                <a:gd name="T56" fmla="*/ 12 w 122"/>
                <a:gd name="T57" fmla="*/ 0 h 108"/>
                <a:gd name="T58" fmla="*/ 8 w 122"/>
                <a:gd name="T59" fmla="*/ 2 h 108"/>
                <a:gd name="T60" fmla="*/ 2 w 122"/>
                <a:gd name="T61" fmla="*/ 4 h 108"/>
                <a:gd name="T62" fmla="*/ 2 w 122"/>
                <a:gd name="T63" fmla="*/ 6 h 108"/>
                <a:gd name="T64" fmla="*/ 0 w 122"/>
                <a:gd name="T65" fmla="*/ 8 h 108"/>
                <a:gd name="T66" fmla="*/ 0 w 122"/>
                <a:gd name="T67" fmla="*/ 10 h 108"/>
                <a:gd name="T68" fmla="*/ 2 w 122"/>
                <a:gd name="T69" fmla="*/ 14 h 108"/>
                <a:gd name="T70" fmla="*/ 6 w 122"/>
                <a:gd name="T71" fmla="*/ 18 h 108"/>
                <a:gd name="T72" fmla="*/ 10 w 122"/>
                <a:gd name="T73" fmla="*/ 26 h 108"/>
                <a:gd name="T74" fmla="*/ 12 w 122"/>
                <a:gd name="T75" fmla="*/ 32 h 108"/>
                <a:gd name="T76" fmla="*/ 14 w 122"/>
                <a:gd name="T77" fmla="*/ 38 h 108"/>
                <a:gd name="T78" fmla="*/ 14 w 122"/>
                <a:gd name="T79" fmla="*/ 42 h 108"/>
                <a:gd name="T80" fmla="*/ 16 w 122"/>
                <a:gd name="T81" fmla="*/ 46 h 108"/>
                <a:gd name="T82" fmla="*/ 18 w 122"/>
                <a:gd name="T83" fmla="*/ 48 h 108"/>
                <a:gd name="T84" fmla="*/ 20 w 122"/>
                <a:gd name="T85" fmla="*/ 50 h 108"/>
                <a:gd name="T86" fmla="*/ 24 w 122"/>
                <a:gd name="T87" fmla="*/ 50 h 108"/>
                <a:gd name="T88" fmla="*/ 28 w 122"/>
                <a:gd name="T89" fmla="*/ 48 h 108"/>
                <a:gd name="T90" fmla="*/ 34 w 122"/>
                <a:gd name="T91" fmla="*/ 48 h 108"/>
                <a:gd name="T92" fmla="*/ 38 w 122"/>
                <a:gd name="T93" fmla="*/ 50 h 108"/>
                <a:gd name="T94" fmla="*/ 42 w 122"/>
                <a:gd name="T95" fmla="*/ 52 h 108"/>
                <a:gd name="T96" fmla="*/ 46 w 122"/>
                <a:gd name="T97" fmla="*/ 54 h 108"/>
                <a:gd name="T98" fmla="*/ 50 w 122"/>
                <a:gd name="T99" fmla="*/ 54 h 108"/>
                <a:gd name="T100" fmla="*/ 56 w 122"/>
                <a:gd name="T101" fmla="*/ 56 h 108"/>
                <a:gd name="T102" fmla="*/ 62 w 122"/>
                <a:gd name="T103" fmla="*/ 56 h 108"/>
                <a:gd name="T104" fmla="*/ 68 w 122"/>
                <a:gd name="T105" fmla="*/ 58 h 108"/>
                <a:gd name="T106" fmla="*/ 70 w 122"/>
                <a:gd name="T107" fmla="*/ 58 h 108"/>
                <a:gd name="T108" fmla="*/ 72 w 122"/>
                <a:gd name="T109" fmla="*/ 58 h 108"/>
                <a:gd name="T110" fmla="*/ 88 w 122"/>
                <a:gd name="T111" fmla="*/ 72 h 108"/>
                <a:gd name="T112" fmla="*/ 98 w 122"/>
                <a:gd name="T113" fmla="*/ 90 h 108"/>
                <a:gd name="T114" fmla="*/ 114 w 122"/>
                <a:gd name="T115" fmla="*/ 104 h 108"/>
                <a:gd name="T116" fmla="*/ 118 w 122"/>
                <a:gd name="T117" fmla="*/ 108 h 108"/>
                <a:gd name="T118" fmla="*/ 122 w 122"/>
                <a:gd name="T119" fmla="*/ 28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
                <a:gd name="T181" fmla="*/ 0 h 108"/>
                <a:gd name="T182" fmla="*/ 122 w 122"/>
                <a:gd name="T183" fmla="*/ 108 h 1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 h="108">
                  <a:moveTo>
                    <a:pt x="122" y="28"/>
                  </a:moveTo>
                  <a:lnTo>
                    <a:pt x="114" y="24"/>
                  </a:lnTo>
                  <a:lnTo>
                    <a:pt x="102" y="18"/>
                  </a:lnTo>
                  <a:lnTo>
                    <a:pt x="92" y="14"/>
                  </a:lnTo>
                  <a:lnTo>
                    <a:pt x="80" y="14"/>
                  </a:lnTo>
                  <a:lnTo>
                    <a:pt x="72" y="20"/>
                  </a:lnTo>
                  <a:lnTo>
                    <a:pt x="72" y="24"/>
                  </a:lnTo>
                  <a:lnTo>
                    <a:pt x="72" y="28"/>
                  </a:lnTo>
                  <a:lnTo>
                    <a:pt x="70" y="32"/>
                  </a:lnTo>
                  <a:lnTo>
                    <a:pt x="70" y="36"/>
                  </a:lnTo>
                  <a:lnTo>
                    <a:pt x="66" y="40"/>
                  </a:lnTo>
                  <a:lnTo>
                    <a:pt x="64" y="42"/>
                  </a:lnTo>
                  <a:lnTo>
                    <a:pt x="58" y="42"/>
                  </a:lnTo>
                  <a:lnTo>
                    <a:pt x="52" y="42"/>
                  </a:lnTo>
                  <a:lnTo>
                    <a:pt x="48" y="40"/>
                  </a:lnTo>
                  <a:lnTo>
                    <a:pt x="42" y="38"/>
                  </a:lnTo>
                  <a:lnTo>
                    <a:pt x="40" y="32"/>
                  </a:lnTo>
                  <a:lnTo>
                    <a:pt x="38" y="28"/>
                  </a:lnTo>
                  <a:lnTo>
                    <a:pt x="34" y="22"/>
                  </a:lnTo>
                  <a:lnTo>
                    <a:pt x="34" y="18"/>
                  </a:lnTo>
                  <a:lnTo>
                    <a:pt x="32" y="14"/>
                  </a:lnTo>
                  <a:lnTo>
                    <a:pt x="32" y="12"/>
                  </a:lnTo>
                  <a:lnTo>
                    <a:pt x="30" y="12"/>
                  </a:lnTo>
                  <a:lnTo>
                    <a:pt x="28" y="10"/>
                  </a:lnTo>
                  <a:lnTo>
                    <a:pt x="26" y="6"/>
                  </a:lnTo>
                  <a:lnTo>
                    <a:pt x="22" y="4"/>
                  </a:lnTo>
                  <a:lnTo>
                    <a:pt x="18" y="2"/>
                  </a:lnTo>
                  <a:lnTo>
                    <a:pt x="12" y="0"/>
                  </a:lnTo>
                  <a:lnTo>
                    <a:pt x="8" y="2"/>
                  </a:lnTo>
                  <a:lnTo>
                    <a:pt x="2" y="4"/>
                  </a:lnTo>
                  <a:lnTo>
                    <a:pt x="2" y="6"/>
                  </a:lnTo>
                  <a:lnTo>
                    <a:pt x="0" y="8"/>
                  </a:lnTo>
                  <a:lnTo>
                    <a:pt x="0" y="10"/>
                  </a:lnTo>
                  <a:lnTo>
                    <a:pt x="2" y="14"/>
                  </a:lnTo>
                  <a:lnTo>
                    <a:pt x="6" y="18"/>
                  </a:lnTo>
                  <a:lnTo>
                    <a:pt x="10" y="26"/>
                  </a:lnTo>
                  <a:lnTo>
                    <a:pt x="12" y="32"/>
                  </a:lnTo>
                  <a:lnTo>
                    <a:pt x="14" y="38"/>
                  </a:lnTo>
                  <a:lnTo>
                    <a:pt x="14" y="42"/>
                  </a:lnTo>
                  <a:lnTo>
                    <a:pt x="16" y="46"/>
                  </a:lnTo>
                  <a:lnTo>
                    <a:pt x="18" y="48"/>
                  </a:lnTo>
                  <a:lnTo>
                    <a:pt x="20" y="50"/>
                  </a:lnTo>
                  <a:lnTo>
                    <a:pt x="24" y="50"/>
                  </a:lnTo>
                  <a:lnTo>
                    <a:pt x="28" y="48"/>
                  </a:lnTo>
                  <a:lnTo>
                    <a:pt x="34" y="48"/>
                  </a:lnTo>
                  <a:lnTo>
                    <a:pt x="38" y="50"/>
                  </a:lnTo>
                  <a:lnTo>
                    <a:pt x="42" y="52"/>
                  </a:lnTo>
                  <a:lnTo>
                    <a:pt x="46" y="54"/>
                  </a:lnTo>
                  <a:lnTo>
                    <a:pt x="50" y="54"/>
                  </a:lnTo>
                  <a:lnTo>
                    <a:pt x="56" y="56"/>
                  </a:lnTo>
                  <a:lnTo>
                    <a:pt x="62" y="56"/>
                  </a:lnTo>
                  <a:lnTo>
                    <a:pt x="68" y="58"/>
                  </a:lnTo>
                  <a:lnTo>
                    <a:pt x="70" y="58"/>
                  </a:lnTo>
                  <a:lnTo>
                    <a:pt x="72" y="58"/>
                  </a:lnTo>
                  <a:lnTo>
                    <a:pt x="88" y="72"/>
                  </a:lnTo>
                  <a:lnTo>
                    <a:pt x="98" y="90"/>
                  </a:lnTo>
                  <a:lnTo>
                    <a:pt x="114" y="104"/>
                  </a:lnTo>
                  <a:lnTo>
                    <a:pt x="118" y="108"/>
                  </a:lnTo>
                  <a:lnTo>
                    <a:pt x="122" y="28"/>
                  </a:lnTo>
                </a:path>
              </a:pathLst>
            </a:custGeom>
            <a:grpFill/>
            <a:ln w="6350">
              <a:noFill/>
              <a:round/>
              <a:headEnd/>
              <a:tailEnd/>
            </a:ln>
          </p:spPr>
          <p:txBody>
            <a:bodyPr/>
            <a:lstStyle/>
            <a:p>
              <a:pPr>
                <a:defRPr/>
              </a:pPr>
              <a:endParaRPr lang="zh-TW" altLang="en-US"/>
            </a:p>
          </p:txBody>
        </p:sp>
        <p:sp>
          <p:nvSpPr>
            <p:cNvPr id="319" name="Freeform 131"/>
            <p:cNvSpPr>
              <a:spLocks/>
            </p:cNvSpPr>
            <p:nvPr/>
          </p:nvSpPr>
          <p:spPr bwMode="gray">
            <a:xfrm>
              <a:off x="2340" y="3030"/>
              <a:ext cx="508" cy="408"/>
            </a:xfrm>
            <a:custGeom>
              <a:avLst/>
              <a:gdLst>
                <a:gd name="T0" fmla="*/ 98 w 508"/>
                <a:gd name="T1" fmla="*/ 124 h 408"/>
                <a:gd name="T2" fmla="*/ 110 w 508"/>
                <a:gd name="T3" fmla="*/ 100 h 408"/>
                <a:gd name="T4" fmla="*/ 128 w 508"/>
                <a:gd name="T5" fmla="*/ 86 h 408"/>
                <a:gd name="T6" fmla="*/ 134 w 508"/>
                <a:gd name="T7" fmla="*/ 70 h 408"/>
                <a:gd name="T8" fmla="*/ 170 w 508"/>
                <a:gd name="T9" fmla="*/ 48 h 408"/>
                <a:gd name="T10" fmla="*/ 190 w 508"/>
                <a:gd name="T11" fmla="*/ 60 h 408"/>
                <a:gd name="T12" fmla="*/ 202 w 508"/>
                <a:gd name="T13" fmla="*/ 56 h 408"/>
                <a:gd name="T14" fmla="*/ 196 w 508"/>
                <a:gd name="T15" fmla="*/ 44 h 408"/>
                <a:gd name="T16" fmla="*/ 204 w 508"/>
                <a:gd name="T17" fmla="*/ 28 h 408"/>
                <a:gd name="T18" fmla="*/ 230 w 508"/>
                <a:gd name="T19" fmla="*/ 18 h 408"/>
                <a:gd name="T20" fmla="*/ 222 w 508"/>
                <a:gd name="T21" fmla="*/ 8 h 408"/>
                <a:gd name="T22" fmla="*/ 238 w 508"/>
                <a:gd name="T23" fmla="*/ 0 h 408"/>
                <a:gd name="T24" fmla="*/ 246 w 508"/>
                <a:gd name="T25" fmla="*/ 8 h 408"/>
                <a:gd name="T26" fmla="*/ 252 w 508"/>
                <a:gd name="T27" fmla="*/ 12 h 408"/>
                <a:gd name="T28" fmla="*/ 256 w 508"/>
                <a:gd name="T29" fmla="*/ 4 h 408"/>
                <a:gd name="T30" fmla="*/ 268 w 508"/>
                <a:gd name="T31" fmla="*/ 20 h 408"/>
                <a:gd name="T32" fmla="*/ 298 w 508"/>
                <a:gd name="T33" fmla="*/ 18 h 408"/>
                <a:gd name="T34" fmla="*/ 300 w 508"/>
                <a:gd name="T35" fmla="*/ 32 h 408"/>
                <a:gd name="T36" fmla="*/ 286 w 508"/>
                <a:gd name="T37" fmla="*/ 52 h 408"/>
                <a:gd name="T38" fmla="*/ 326 w 508"/>
                <a:gd name="T39" fmla="*/ 82 h 408"/>
                <a:gd name="T40" fmla="*/ 344 w 508"/>
                <a:gd name="T41" fmla="*/ 78 h 408"/>
                <a:gd name="T42" fmla="*/ 358 w 508"/>
                <a:gd name="T43" fmla="*/ 10 h 408"/>
                <a:gd name="T44" fmla="*/ 364 w 508"/>
                <a:gd name="T45" fmla="*/ 0 h 408"/>
                <a:gd name="T46" fmla="*/ 378 w 508"/>
                <a:gd name="T47" fmla="*/ 20 h 408"/>
                <a:gd name="T48" fmla="*/ 376 w 508"/>
                <a:gd name="T49" fmla="*/ 36 h 408"/>
                <a:gd name="T50" fmla="*/ 390 w 508"/>
                <a:gd name="T51" fmla="*/ 42 h 408"/>
                <a:gd name="T52" fmla="*/ 404 w 508"/>
                <a:gd name="T53" fmla="*/ 66 h 408"/>
                <a:gd name="T54" fmla="*/ 412 w 508"/>
                <a:gd name="T55" fmla="*/ 80 h 408"/>
                <a:gd name="T56" fmla="*/ 424 w 508"/>
                <a:gd name="T57" fmla="*/ 100 h 408"/>
                <a:gd name="T58" fmla="*/ 454 w 508"/>
                <a:gd name="T59" fmla="*/ 136 h 408"/>
                <a:gd name="T60" fmla="*/ 506 w 508"/>
                <a:gd name="T61" fmla="*/ 210 h 408"/>
                <a:gd name="T62" fmla="*/ 508 w 508"/>
                <a:gd name="T63" fmla="*/ 272 h 408"/>
                <a:gd name="T64" fmla="*/ 488 w 508"/>
                <a:gd name="T65" fmla="*/ 294 h 408"/>
                <a:gd name="T66" fmla="*/ 472 w 508"/>
                <a:gd name="T67" fmla="*/ 332 h 408"/>
                <a:gd name="T68" fmla="*/ 460 w 508"/>
                <a:gd name="T69" fmla="*/ 352 h 408"/>
                <a:gd name="T70" fmla="*/ 460 w 508"/>
                <a:gd name="T71" fmla="*/ 384 h 408"/>
                <a:gd name="T72" fmla="*/ 414 w 508"/>
                <a:gd name="T73" fmla="*/ 408 h 408"/>
                <a:gd name="T74" fmla="*/ 394 w 508"/>
                <a:gd name="T75" fmla="*/ 392 h 408"/>
                <a:gd name="T76" fmla="*/ 376 w 508"/>
                <a:gd name="T77" fmla="*/ 396 h 408"/>
                <a:gd name="T78" fmla="*/ 344 w 508"/>
                <a:gd name="T79" fmla="*/ 388 h 408"/>
                <a:gd name="T80" fmla="*/ 274 w 508"/>
                <a:gd name="T81" fmla="*/ 318 h 408"/>
                <a:gd name="T82" fmla="*/ 214 w 508"/>
                <a:gd name="T83" fmla="*/ 294 h 408"/>
                <a:gd name="T84" fmla="*/ 134 w 508"/>
                <a:gd name="T85" fmla="*/ 326 h 408"/>
                <a:gd name="T86" fmla="*/ 120 w 508"/>
                <a:gd name="T87" fmla="*/ 340 h 408"/>
                <a:gd name="T88" fmla="*/ 80 w 508"/>
                <a:gd name="T89" fmla="*/ 338 h 408"/>
                <a:gd name="T90" fmla="*/ 64 w 508"/>
                <a:gd name="T91" fmla="*/ 352 h 408"/>
                <a:gd name="T92" fmla="*/ 36 w 508"/>
                <a:gd name="T93" fmla="*/ 350 h 408"/>
                <a:gd name="T94" fmla="*/ 30 w 508"/>
                <a:gd name="T95" fmla="*/ 340 h 408"/>
                <a:gd name="T96" fmla="*/ 20 w 508"/>
                <a:gd name="T97" fmla="*/ 342 h 408"/>
                <a:gd name="T98" fmla="*/ 26 w 508"/>
                <a:gd name="T99" fmla="*/ 326 h 408"/>
                <a:gd name="T100" fmla="*/ 24 w 508"/>
                <a:gd name="T101" fmla="*/ 284 h 408"/>
                <a:gd name="T102" fmla="*/ 4 w 508"/>
                <a:gd name="T103" fmla="*/ 228 h 408"/>
                <a:gd name="T104" fmla="*/ 4 w 508"/>
                <a:gd name="T105" fmla="*/ 194 h 408"/>
                <a:gd name="T106" fmla="*/ 12 w 508"/>
                <a:gd name="T107" fmla="*/ 154 h 408"/>
                <a:gd name="T108" fmla="*/ 30 w 508"/>
                <a:gd name="T109" fmla="*/ 138 h 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8"/>
                <a:gd name="T166" fmla="*/ 0 h 408"/>
                <a:gd name="T167" fmla="*/ 508 w 508"/>
                <a:gd name="T168" fmla="*/ 408 h 4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8" h="408">
                  <a:moveTo>
                    <a:pt x="30" y="138"/>
                  </a:moveTo>
                  <a:lnTo>
                    <a:pt x="60" y="136"/>
                  </a:lnTo>
                  <a:lnTo>
                    <a:pt x="92" y="130"/>
                  </a:lnTo>
                  <a:lnTo>
                    <a:pt x="94" y="128"/>
                  </a:lnTo>
                  <a:lnTo>
                    <a:pt x="98" y="124"/>
                  </a:lnTo>
                  <a:lnTo>
                    <a:pt x="100" y="120"/>
                  </a:lnTo>
                  <a:lnTo>
                    <a:pt x="104" y="116"/>
                  </a:lnTo>
                  <a:lnTo>
                    <a:pt x="106" y="112"/>
                  </a:lnTo>
                  <a:lnTo>
                    <a:pt x="108" y="108"/>
                  </a:lnTo>
                  <a:lnTo>
                    <a:pt x="110" y="104"/>
                  </a:lnTo>
                  <a:lnTo>
                    <a:pt x="110" y="100"/>
                  </a:lnTo>
                  <a:lnTo>
                    <a:pt x="110" y="96"/>
                  </a:lnTo>
                  <a:lnTo>
                    <a:pt x="112" y="92"/>
                  </a:lnTo>
                  <a:lnTo>
                    <a:pt x="114" y="88"/>
                  </a:lnTo>
                  <a:lnTo>
                    <a:pt x="118" y="86"/>
                  </a:lnTo>
                  <a:lnTo>
                    <a:pt x="122" y="86"/>
                  </a:lnTo>
                  <a:lnTo>
                    <a:pt x="128" y="86"/>
                  </a:lnTo>
                  <a:lnTo>
                    <a:pt x="128" y="84"/>
                  </a:lnTo>
                  <a:lnTo>
                    <a:pt x="128" y="82"/>
                  </a:lnTo>
                  <a:lnTo>
                    <a:pt x="128" y="80"/>
                  </a:lnTo>
                  <a:lnTo>
                    <a:pt x="130" y="76"/>
                  </a:lnTo>
                  <a:lnTo>
                    <a:pt x="130" y="72"/>
                  </a:lnTo>
                  <a:lnTo>
                    <a:pt x="134" y="70"/>
                  </a:lnTo>
                  <a:lnTo>
                    <a:pt x="136" y="70"/>
                  </a:lnTo>
                  <a:lnTo>
                    <a:pt x="140" y="66"/>
                  </a:lnTo>
                  <a:lnTo>
                    <a:pt x="146" y="56"/>
                  </a:lnTo>
                  <a:lnTo>
                    <a:pt x="156" y="48"/>
                  </a:lnTo>
                  <a:lnTo>
                    <a:pt x="170" y="48"/>
                  </a:lnTo>
                  <a:lnTo>
                    <a:pt x="172" y="50"/>
                  </a:lnTo>
                  <a:lnTo>
                    <a:pt x="176" y="52"/>
                  </a:lnTo>
                  <a:lnTo>
                    <a:pt x="180" y="54"/>
                  </a:lnTo>
                  <a:lnTo>
                    <a:pt x="182" y="56"/>
                  </a:lnTo>
                  <a:lnTo>
                    <a:pt x="186" y="58"/>
                  </a:lnTo>
                  <a:lnTo>
                    <a:pt x="190" y="60"/>
                  </a:lnTo>
                  <a:lnTo>
                    <a:pt x="194" y="60"/>
                  </a:lnTo>
                  <a:lnTo>
                    <a:pt x="196" y="60"/>
                  </a:lnTo>
                  <a:lnTo>
                    <a:pt x="198" y="62"/>
                  </a:lnTo>
                  <a:lnTo>
                    <a:pt x="198" y="60"/>
                  </a:lnTo>
                  <a:lnTo>
                    <a:pt x="200" y="58"/>
                  </a:lnTo>
                  <a:lnTo>
                    <a:pt x="202" y="56"/>
                  </a:lnTo>
                  <a:lnTo>
                    <a:pt x="202" y="54"/>
                  </a:lnTo>
                  <a:lnTo>
                    <a:pt x="202" y="52"/>
                  </a:lnTo>
                  <a:lnTo>
                    <a:pt x="200" y="50"/>
                  </a:lnTo>
                  <a:lnTo>
                    <a:pt x="198" y="48"/>
                  </a:lnTo>
                  <a:lnTo>
                    <a:pt x="196" y="46"/>
                  </a:lnTo>
                  <a:lnTo>
                    <a:pt x="196" y="44"/>
                  </a:lnTo>
                  <a:lnTo>
                    <a:pt x="198" y="42"/>
                  </a:lnTo>
                  <a:lnTo>
                    <a:pt x="202" y="40"/>
                  </a:lnTo>
                  <a:lnTo>
                    <a:pt x="204" y="32"/>
                  </a:lnTo>
                  <a:lnTo>
                    <a:pt x="202" y="32"/>
                  </a:lnTo>
                  <a:lnTo>
                    <a:pt x="204" y="30"/>
                  </a:lnTo>
                  <a:lnTo>
                    <a:pt x="204" y="28"/>
                  </a:lnTo>
                  <a:lnTo>
                    <a:pt x="206" y="24"/>
                  </a:lnTo>
                  <a:lnTo>
                    <a:pt x="208" y="22"/>
                  </a:lnTo>
                  <a:lnTo>
                    <a:pt x="212" y="20"/>
                  </a:lnTo>
                  <a:lnTo>
                    <a:pt x="228" y="20"/>
                  </a:lnTo>
                  <a:lnTo>
                    <a:pt x="228" y="18"/>
                  </a:lnTo>
                  <a:lnTo>
                    <a:pt x="230" y="18"/>
                  </a:lnTo>
                  <a:lnTo>
                    <a:pt x="232" y="16"/>
                  </a:lnTo>
                  <a:lnTo>
                    <a:pt x="232" y="14"/>
                  </a:lnTo>
                  <a:lnTo>
                    <a:pt x="232" y="10"/>
                  </a:lnTo>
                  <a:lnTo>
                    <a:pt x="222" y="10"/>
                  </a:lnTo>
                  <a:lnTo>
                    <a:pt x="222" y="8"/>
                  </a:lnTo>
                  <a:lnTo>
                    <a:pt x="224" y="6"/>
                  </a:lnTo>
                  <a:lnTo>
                    <a:pt x="224" y="4"/>
                  </a:lnTo>
                  <a:lnTo>
                    <a:pt x="228" y="2"/>
                  </a:lnTo>
                  <a:lnTo>
                    <a:pt x="232" y="0"/>
                  </a:lnTo>
                  <a:lnTo>
                    <a:pt x="234" y="0"/>
                  </a:lnTo>
                  <a:lnTo>
                    <a:pt x="238" y="0"/>
                  </a:lnTo>
                  <a:lnTo>
                    <a:pt x="242" y="0"/>
                  </a:lnTo>
                  <a:lnTo>
                    <a:pt x="244" y="0"/>
                  </a:lnTo>
                  <a:lnTo>
                    <a:pt x="246" y="2"/>
                  </a:lnTo>
                  <a:lnTo>
                    <a:pt x="248" y="2"/>
                  </a:lnTo>
                  <a:lnTo>
                    <a:pt x="246" y="6"/>
                  </a:lnTo>
                  <a:lnTo>
                    <a:pt x="246" y="8"/>
                  </a:lnTo>
                  <a:lnTo>
                    <a:pt x="244" y="8"/>
                  </a:lnTo>
                  <a:lnTo>
                    <a:pt x="244" y="10"/>
                  </a:lnTo>
                  <a:lnTo>
                    <a:pt x="246" y="10"/>
                  </a:lnTo>
                  <a:lnTo>
                    <a:pt x="248" y="12"/>
                  </a:lnTo>
                  <a:lnTo>
                    <a:pt x="252" y="12"/>
                  </a:lnTo>
                  <a:lnTo>
                    <a:pt x="254" y="10"/>
                  </a:lnTo>
                  <a:lnTo>
                    <a:pt x="254" y="8"/>
                  </a:lnTo>
                  <a:lnTo>
                    <a:pt x="254" y="6"/>
                  </a:lnTo>
                  <a:lnTo>
                    <a:pt x="254" y="4"/>
                  </a:lnTo>
                  <a:lnTo>
                    <a:pt x="256" y="4"/>
                  </a:lnTo>
                  <a:lnTo>
                    <a:pt x="258" y="4"/>
                  </a:lnTo>
                  <a:lnTo>
                    <a:pt x="262" y="6"/>
                  </a:lnTo>
                  <a:lnTo>
                    <a:pt x="264" y="12"/>
                  </a:lnTo>
                  <a:lnTo>
                    <a:pt x="266" y="16"/>
                  </a:lnTo>
                  <a:lnTo>
                    <a:pt x="268" y="18"/>
                  </a:lnTo>
                  <a:lnTo>
                    <a:pt x="268" y="20"/>
                  </a:lnTo>
                  <a:lnTo>
                    <a:pt x="280" y="14"/>
                  </a:lnTo>
                  <a:lnTo>
                    <a:pt x="282" y="14"/>
                  </a:lnTo>
                  <a:lnTo>
                    <a:pt x="284" y="14"/>
                  </a:lnTo>
                  <a:lnTo>
                    <a:pt x="290" y="14"/>
                  </a:lnTo>
                  <a:lnTo>
                    <a:pt x="294" y="16"/>
                  </a:lnTo>
                  <a:lnTo>
                    <a:pt x="298" y="18"/>
                  </a:lnTo>
                  <a:lnTo>
                    <a:pt x="300" y="20"/>
                  </a:lnTo>
                  <a:lnTo>
                    <a:pt x="302" y="24"/>
                  </a:lnTo>
                  <a:lnTo>
                    <a:pt x="304" y="28"/>
                  </a:lnTo>
                  <a:lnTo>
                    <a:pt x="302" y="30"/>
                  </a:lnTo>
                  <a:lnTo>
                    <a:pt x="302" y="32"/>
                  </a:lnTo>
                  <a:lnTo>
                    <a:pt x="300" y="32"/>
                  </a:lnTo>
                  <a:lnTo>
                    <a:pt x="298" y="34"/>
                  </a:lnTo>
                  <a:lnTo>
                    <a:pt x="294" y="36"/>
                  </a:lnTo>
                  <a:lnTo>
                    <a:pt x="292" y="40"/>
                  </a:lnTo>
                  <a:lnTo>
                    <a:pt x="290" y="44"/>
                  </a:lnTo>
                  <a:lnTo>
                    <a:pt x="288" y="48"/>
                  </a:lnTo>
                  <a:lnTo>
                    <a:pt x="286" y="52"/>
                  </a:lnTo>
                  <a:lnTo>
                    <a:pt x="286" y="54"/>
                  </a:lnTo>
                  <a:lnTo>
                    <a:pt x="290" y="56"/>
                  </a:lnTo>
                  <a:lnTo>
                    <a:pt x="298" y="62"/>
                  </a:lnTo>
                  <a:lnTo>
                    <a:pt x="308" y="70"/>
                  </a:lnTo>
                  <a:lnTo>
                    <a:pt x="318" y="76"/>
                  </a:lnTo>
                  <a:lnTo>
                    <a:pt x="326" y="82"/>
                  </a:lnTo>
                  <a:lnTo>
                    <a:pt x="330" y="82"/>
                  </a:lnTo>
                  <a:lnTo>
                    <a:pt x="330" y="84"/>
                  </a:lnTo>
                  <a:lnTo>
                    <a:pt x="334" y="84"/>
                  </a:lnTo>
                  <a:lnTo>
                    <a:pt x="336" y="84"/>
                  </a:lnTo>
                  <a:lnTo>
                    <a:pt x="340" y="82"/>
                  </a:lnTo>
                  <a:lnTo>
                    <a:pt x="344" y="78"/>
                  </a:lnTo>
                  <a:lnTo>
                    <a:pt x="348" y="70"/>
                  </a:lnTo>
                  <a:lnTo>
                    <a:pt x="352" y="58"/>
                  </a:lnTo>
                  <a:lnTo>
                    <a:pt x="354" y="48"/>
                  </a:lnTo>
                  <a:lnTo>
                    <a:pt x="356" y="42"/>
                  </a:lnTo>
                  <a:lnTo>
                    <a:pt x="358" y="12"/>
                  </a:lnTo>
                  <a:lnTo>
                    <a:pt x="358" y="10"/>
                  </a:lnTo>
                  <a:lnTo>
                    <a:pt x="358" y="6"/>
                  </a:lnTo>
                  <a:lnTo>
                    <a:pt x="358" y="4"/>
                  </a:lnTo>
                  <a:lnTo>
                    <a:pt x="360" y="2"/>
                  </a:lnTo>
                  <a:lnTo>
                    <a:pt x="360" y="0"/>
                  </a:lnTo>
                  <a:lnTo>
                    <a:pt x="364" y="0"/>
                  </a:lnTo>
                  <a:lnTo>
                    <a:pt x="368" y="0"/>
                  </a:lnTo>
                  <a:lnTo>
                    <a:pt x="372" y="4"/>
                  </a:lnTo>
                  <a:lnTo>
                    <a:pt x="376" y="6"/>
                  </a:lnTo>
                  <a:lnTo>
                    <a:pt x="376" y="12"/>
                  </a:lnTo>
                  <a:lnTo>
                    <a:pt x="378" y="16"/>
                  </a:lnTo>
                  <a:lnTo>
                    <a:pt x="378" y="20"/>
                  </a:lnTo>
                  <a:lnTo>
                    <a:pt x="378" y="22"/>
                  </a:lnTo>
                  <a:lnTo>
                    <a:pt x="378" y="24"/>
                  </a:lnTo>
                  <a:lnTo>
                    <a:pt x="376" y="24"/>
                  </a:lnTo>
                  <a:lnTo>
                    <a:pt x="376" y="28"/>
                  </a:lnTo>
                  <a:lnTo>
                    <a:pt x="376" y="32"/>
                  </a:lnTo>
                  <a:lnTo>
                    <a:pt x="376" y="36"/>
                  </a:lnTo>
                  <a:lnTo>
                    <a:pt x="378" y="40"/>
                  </a:lnTo>
                  <a:lnTo>
                    <a:pt x="378" y="42"/>
                  </a:lnTo>
                  <a:lnTo>
                    <a:pt x="382" y="42"/>
                  </a:lnTo>
                  <a:lnTo>
                    <a:pt x="384" y="42"/>
                  </a:lnTo>
                  <a:lnTo>
                    <a:pt x="388" y="42"/>
                  </a:lnTo>
                  <a:lnTo>
                    <a:pt x="390" y="42"/>
                  </a:lnTo>
                  <a:lnTo>
                    <a:pt x="392" y="44"/>
                  </a:lnTo>
                  <a:lnTo>
                    <a:pt x="394" y="46"/>
                  </a:lnTo>
                  <a:lnTo>
                    <a:pt x="396" y="50"/>
                  </a:lnTo>
                  <a:lnTo>
                    <a:pt x="398" y="56"/>
                  </a:lnTo>
                  <a:lnTo>
                    <a:pt x="402" y="62"/>
                  </a:lnTo>
                  <a:lnTo>
                    <a:pt x="404" y="66"/>
                  </a:lnTo>
                  <a:lnTo>
                    <a:pt x="408" y="68"/>
                  </a:lnTo>
                  <a:lnTo>
                    <a:pt x="408" y="70"/>
                  </a:lnTo>
                  <a:lnTo>
                    <a:pt x="410" y="72"/>
                  </a:lnTo>
                  <a:lnTo>
                    <a:pt x="410" y="76"/>
                  </a:lnTo>
                  <a:lnTo>
                    <a:pt x="412" y="80"/>
                  </a:lnTo>
                  <a:lnTo>
                    <a:pt x="414" y="84"/>
                  </a:lnTo>
                  <a:lnTo>
                    <a:pt x="416" y="88"/>
                  </a:lnTo>
                  <a:lnTo>
                    <a:pt x="416" y="92"/>
                  </a:lnTo>
                  <a:lnTo>
                    <a:pt x="418" y="94"/>
                  </a:lnTo>
                  <a:lnTo>
                    <a:pt x="420" y="98"/>
                  </a:lnTo>
                  <a:lnTo>
                    <a:pt x="424" y="100"/>
                  </a:lnTo>
                  <a:lnTo>
                    <a:pt x="426" y="104"/>
                  </a:lnTo>
                  <a:lnTo>
                    <a:pt x="430" y="108"/>
                  </a:lnTo>
                  <a:lnTo>
                    <a:pt x="434" y="112"/>
                  </a:lnTo>
                  <a:lnTo>
                    <a:pt x="436" y="114"/>
                  </a:lnTo>
                  <a:lnTo>
                    <a:pt x="454" y="136"/>
                  </a:lnTo>
                  <a:lnTo>
                    <a:pt x="454" y="144"/>
                  </a:lnTo>
                  <a:lnTo>
                    <a:pt x="488" y="170"/>
                  </a:lnTo>
                  <a:lnTo>
                    <a:pt x="490" y="174"/>
                  </a:lnTo>
                  <a:lnTo>
                    <a:pt x="496" y="182"/>
                  </a:lnTo>
                  <a:lnTo>
                    <a:pt x="502" y="194"/>
                  </a:lnTo>
                  <a:lnTo>
                    <a:pt x="506" y="210"/>
                  </a:lnTo>
                  <a:lnTo>
                    <a:pt x="506" y="224"/>
                  </a:lnTo>
                  <a:lnTo>
                    <a:pt x="508" y="240"/>
                  </a:lnTo>
                  <a:lnTo>
                    <a:pt x="508" y="256"/>
                  </a:lnTo>
                  <a:lnTo>
                    <a:pt x="508" y="268"/>
                  </a:lnTo>
                  <a:lnTo>
                    <a:pt x="508" y="272"/>
                  </a:lnTo>
                  <a:lnTo>
                    <a:pt x="508" y="276"/>
                  </a:lnTo>
                  <a:lnTo>
                    <a:pt x="504" y="280"/>
                  </a:lnTo>
                  <a:lnTo>
                    <a:pt x="502" y="284"/>
                  </a:lnTo>
                  <a:lnTo>
                    <a:pt x="498" y="288"/>
                  </a:lnTo>
                  <a:lnTo>
                    <a:pt x="494" y="292"/>
                  </a:lnTo>
                  <a:lnTo>
                    <a:pt x="488" y="294"/>
                  </a:lnTo>
                  <a:lnTo>
                    <a:pt x="480" y="312"/>
                  </a:lnTo>
                  <a:lnTo>
                    <a:pt x="478" y="316"/>
                  </a:lnTo>
                  <a:lnTo>
                    <a:pt x="476" y="322"/>
                  </a:lnTo>
                  <a:lnTo>
                    <a:pt x="474" y="326"/>
                  </a:lnTo>
                  <a:lnTo>
                    <a:pt x="472" y="332"/>
                  </a:lnTo>
                  <a:lnTo>
                    <a:pt x="470" y="336"/>
                  </a:lnTo>
                  <a:lnTo>
                    <a:pt x="466" y="338"/>
                  </a:lnTo>
                  <a:lnTo>
                    <a:pt x="462" y="340"/>
                  </a:lnTo>
                  <a:lnTo>
                    <a:pt x="460" y="344"/>
                  </a:lnTo>
                  <a:lnTo>
                    <a:pt x="460" y="346"/>
                  </a:lnTo>
                  <a:lnTo>
                    <a:pt x="460" y="352"/>
                  </a:lnTo>
                  <a:lnTo>
                    <a:pt x="462" y="358"/>
                  </a:lnTo>
                  <a:lnTo>
                    <a:pt x="464" y="364"/>
                  </a:lnTo>
                  <a:lnTo>
                    <a:pt x="466" y="370"/>
                  </a:lnTo>
                  <a:lnTo>
                    <a:pt x="466" y="376"/>
                  </a:lnTo>
                  <a:lnTo>
                    <a:pt x="464" y="380"/>
                  </a:lnTo>
                  <a:lnTo>
                    <a:pt x="460" y="384"/>
                  </a:lnTo>
                  <a:lnTo>
                    <a:pt x="452" y="388"/>
                  </a:lnTo>
                  <a:lnTo>
                    <a:pt x="440" y="394"/>
                  </a:lnTo>
                  <a:lnTo>
                    <a:pt x="430" y="402"/>
                  </a:lnTo>
                  <a:lnTo>
                    <a:pt x="420" y="406"/>
                  </a:lnTo>
                  <a:lnTo>
                    <a:pt x="416" y="408"/>
                  </a:lnTo>
                  <a:lnTo>
                    <a:pt x="414" y="408"/>
                  </a:lnTo>
                  <a:lnTo>
                    <a:pt x="412" y="406"/>
                  </a:lnTo>
                  <a:lnTo>
                    <a:pt x="408" y="404"/>
                  </a:lnTo>
                  <a:lnTo>
                    <a:pt x="402" y="400"/>
                  </a:lnTo>
                  <a:lnTo>
                    <a:pt x="398" y="396"/>
                  </a:lnTo>
                  <a:lnTo>
                    <a:pt x="396" y="392"/>
                  </a:lnTo>
                  <a:lnTo>
                    <a:pt x="394" y="392"/>
                  </a:lnTo>
                  <a:lnTo>
                    <a:pt x="392" y="392"/>
                  </a:lnTo>
                  <a:lnTo>
                    <a:pt x="390" y="392"/>
                  </a:lnTo>
                  <a:lnTo>
                    <a:pt x="386" y="394"/>
                  </a:lnTo>
                  <a:lnTo>
                    <a:pt x="384" y="396"/>
                  </a:lnTo>
                  <a:lnTo>
                    <a:pt x="380" y="396"/>
                  </a:lnTo>
                  <a:lnTo>
                    <a:pt x="376" y="396"/>
                  </a:lnTo>
                  <a:lnTo>
                    <a:pt x="372" y="396"/>
                  </a:lnTo>
                  <a:lnTo>
                    <a:pt x="368" y="394"/>
                  </a:lnTo>
                  <a:lnTo>
                    <a:pt x="366" y="394"/>
                  </a:lnTo>
                  <a:lnTo>
                    <a:pt x="364" y="392"/>
                  </a:lnTo>
                  <a:lnTo>
                    <a:pt x="346" y="392"/>
                  </a:lnTo>
                  <a:lnTo>
                    <a:pt x="344" y="388"/>
                  </a:lnTo>
                  <a:lnTo>
                    <a:pt x="338" y="380"/>
                  </a:lnTo>
                  <a:lnTo>
                    <a:pt x="334" y="366"/>
                  </a:lnTo>
                  <a:lnTo>
                    <a:pt x="330" y="354"/>
                  </a:lnTo>
                  <a:lnTo>
                    <a:pt x="318" y="334"/>
                  </a:lnTo>
                  <a:lnTo>
                    <a:pt x="292" y="332"/>
                  </a:lnTo>
                  <a:lnTo>
                    <a:pt x="274" y="318"/>
                  </a:lnTo>
                  <a:lnTo>
                    <a:pt x="272" y="316"/>
                  </a:lnTo>
                  <a:lnTo>
                    <a:pt x="266" y="310"/>
                  </a:lnTo>
                  <a:lnTo>
                    <a:pt x="256" y="304"/>
                  </a:lnTo>
                  <a:lnTo>
                    <a:pt x="240" y="296"/>
                  </a:lnTo>
                  <a:lnTo>
                    <a:pt x="220" y="292"/>
                  </a:lnTo>
                  <a:lnTo>
                    <a:pt x="214" y="294"/>
                  </a:lnTo>
                  <a:lnTo>
                    <a:pt x="204" y="296"/>
                  </a:lnTo>
                  <a:lnTo>
                    <a:pt x="190" y="300"/>
                  </a:lnTo>
                  <a:lnTo>
                    <a:pt x="178" y="304"/>
                  </a:lnTo>
                  <a:lnTo>
                    <a:pt x="144" y="324"/>
                  </a:lnTo>
                  <a:lnTo>
                    <a:pt x="136" y="324"/>
                  </a:lnTo>
                  <a:lnTo>
                    <a:pt x="134" y="326"/>
                  </a:lnTo>
                  <a:lnTo>
                    <a:pt x="134" y="328"/>
                  </a:lnTo>
                  <a:lnTo>
                    <a:pt x="132" y="332"/>
                  </a:lnTo>
                  <a:lnTo>
                    <a:pt x="130" y="334"/>
                  </a:lnTo>
                  <a:lnTo>
                    <a:pt x="128" y="338"/>
                  </a:lnTo>
                  <a:lnTo>
                    <a:pt x="124" y="340"/>
                  </a:lnTo>
                  <a:lnTo>
                    <a:pt x="120" y="340"/>
                  </a:lnTo>
                  <a:lnTo>
                    <a:pt x="116" y="340"/>
                  </a:lnTo>
                  <a:lnTo>
                    <a:pt x="110" y="340"/>
                  </a:lnTo>
                  <a:lnTo>
                    <a:pt x="106" y="340"/>
                  </a:lnTo>
                  <a:lnTo>
                    <a:pt x="104" y="338"/>
                  </a:lnTo>
                  <a:lnTo>
                    <a:pt x="102" y="338"/>
                  </a:lnTo>
                  <a:lnTo>
                    <a:pt x="80" y="338"/>
                  </a:lnTo>
                  <a:lnTo>
                    <a:pt x="78" y="338"/>
                  </a:lnTo>
                  <a:lnTo>
                    <a:pt x="76" y="340"/>
                  </a:lnTo>
                  <a:lnTo>
                    <a:pt x="74" y="342"/>
                  </a:lnTo>
                  <a:lnTo>
                    <a:pt x="70" y="344"/>
                  </a:lnTo>
                  <a:lnTo>
                    <a:pt x="68" y="346"/>
                  </a:lnTo>
                  <a:lnTo>
                    <a:pt x="64" y="352"/>
                  </a:lnTo>
                  <a:lnTo>
                    <a:pt x="60" y="352"/>
                  </a:lnTo>
                  <a:lnTo>
                    <a:pt x="52" y="352"/>
                  </a:lnTo>
                  <a:lnTo>
                    <a:pt x="48" y="352"/>
                  </a:lnTo>
                  <a:lnTo>
                    <a:pt x="44" y="352"/>
                  </a:lnTo>
                  <a:lnTo>
                    <a:pt x="40" y="352"/>
                  </a:lnTo>
                  <a:lnTo>
                    <a:pt x="36" y="350"/>
                  </a:lnTo>
                  <a:lnTo>
                    <a:pt x="34" y="350"/>
                  </a:lnTo>
                  <a:lnTo>
                    <a:pt x="32" y="348"/>
                  </a:lnTo>
                  <a:lnTo>
                    <a:pt x="32" y="346"/>
                  </a:lnTo>
                  <a:lnTo>
                    <a:pt x="32" y="342"/>
                  </a:lnTo>
                  <a:lnTo>
                    <a:pt x="30" y="340"/>
                  </a:lnTo>
                  <a:lnTo>
                    <a:pt x="30" y="342"/>
                  </a:lnTo>
                  <a:lnTo>
                    <a:pt x="28" y="342"/>
                  </a:lnTo>
                  <a:lnTo>
                    <a:pt x="26" y="344"/>
                  </a:lnTo>
                  <a:lnTo>
                    <a:pt x="24" y="344"/>
                  </a:lnTo>
                  <a:lnTo>
                    <a:pt x="22" y="344"/>
                  </a:lnTo>
                  <a:lnTo>
                    <a:pt x="20" y="342"/>
                  </a:lnTo>
                  <a:lnTo>
                    <a:pt x="18" y="342"/>
                  </a:lnTo>
                  <a:lnTo>
                    <a:pt x="16" y="338"/>
                  </a:lnTo>
                  <a:lnTo>
                    <a:pt x="16" y="336"/>
                  </a:lnTo>
                  <a:lnTo>
                    <a:pt x="16" y="332"/>
                  </a:lnTo>
                  <a:lnTo>
                    <a:pt x="20" y="330"/>
                  </a:lnTo>
                  <a:lnTo>
                    <a:pt x="26" y="326"/>
                  </a:lnTo>
                  <a:lnTo>
                    <a:pt x="30" y="300"/>
                  </a:lnTo>
                  <a:lnTo>
                    <a:pt x="28" y="296"/>
                  </a:lnTo>
                  <a:lnTo>
                    <a:pt x="28" y="292"/>
                  </a:lnTo>
                  <a:lnTo>
                    <a:pt x="26" y="288"/>
                  </a:lnTo>
                  <a:lnTo>
                    <a:pt x="24" y="284"/>
                  </a:lnTo>
                  <a:lnTo>
                    <a:pt x="22" y="280"/>
                  </a:lnTo>
                  <a:lnTo>
                    <a:pt x="22" y="278"/>
                  </a:lnTo>
                  <a:lnTo>
                    <a:pt x="18" y="272"/>
                  </a:lnTo>
                  <a:lnTo>
                    <a:pt x="12" y="258"/>
                  </a:lnTo>
                  <a:lnTo>
                    <a:pt x="8" y="242"/>
                  </a:lnTo>
                  <a:lnTo>
                    <a:pt x="4" y="228"/>
                  </a:lnTo>
                  <a:lnTo>
                    <a:pt x="4" y="218"/>
                  </a:lnTo>
                  <a:lnTo>
                    <a:pt x="8" y="214"/>
                  </a:lnTo>
                  <a:lnTo>
                    <a:pt x="8" y="208"/>
                  </a:lnTo>
                  <a:lnTo>
                    <a:pt x="8" y="202"/>
                  </a:lnTo>
                  <a:lnTo>
                    <a:pt x="6" y="196"/>
                  </a:lnTo>
                  <a:lnTo>
                    <a:pt x="4" y="194"/>
                  </a:lnTo>
                  <a:lnTo>
                    <a:pt x="2" y="188"/>
                  </a:lnTo>
                  <a:lnTo>
                    <a:pt x="0" y="178"/>
                  </a:lnTo>
                  <a:lnTo>
                    <a:pt x="0" y="168"/>
                  </a:lnTo>
                  <a:lnTo>
                    <a:pt x="4" y="160"/>
                  </a:lnTo>
                  <a:lnTo>
                    <a:pt x="8" y="158"/>
                  </a:lnTo>
                  <a:lnTo>
                    <a:pt x="12" y="154"/>
                  </a:lnTo>
                  <a:lnTo>
                    <a:pt x="16" y="150"/>
                  </a:lnTo>
                  <a:lnTo>
                    <a:pt x="20" y="148"/>
                  </a:lnTo>
                  <a:lnTo>
                    <a:pt x="24" y="144"/>
                  </a:lnTo>
                  <a:lnTo>
                    <a:pt x="28" y="140"/>
                  </a:lnTo>
                  <a:lnTo>
                    <a:pt x="30" y="138"/>
                  </a:lnTo>
                </a:path>
              </a:pathLst>
            </a:custGeom>
            <a:grpFill/>
            <a:ln w="6350">
              <a:noFill/>
              <a:round/>
              <a:headEnd/>
              <a:tailEnd/>
            </a:ln>
          </p:spPr>
          <p:txBody>
            <a:bodyPr/>
            <a:lstStyle/>
            <a:p>
              <a:pPr>
                <a:defRPr/>
              </a:pPr>
              <a:endParaRPr lang="zh-TW" altLang="en-US"/>
            </a:p>
          </p:txBody>
        </p:sp>
        <p:sp>
          <p:nvSpPr>
            <p:cNvPr id="320" name="Freeform 132"/>
            <p:cNvSpPr>
              <a:spLocks/>
            </p:cNvSpPr>
            <p:nvPr/>
          </p:nvSpPr>
          <p:spPr bwMode="gray">
            <a:xfrm>
              <a:off x="2408" y="2818"/>
              <a:ext cx="82" cy="96"/>
            </a:xfrm>
            <a:custGeom>
              <a:avLst/>
              <a:gdLst>
                <a:gd name="T0" fmla="*/ 10 w 82"/>
                <a:gd name="T1" fmla="*/ 92 h 96"/>
                <a:gd name="T2" fmla="*/ 8 w 82"/>
                <a:gd name="T3" fmla="*/ 86 h 96"/>
                <a:gd name="T4" fmla="*/ 8 w 82"/>
                <a:gd name="T5" fmla="*/ 78 h 96"/>
                <a:gd name="T6" fmla="*/ 10 w 82"/>
                <a:gd name="T7" fmla="*/ 68 h 96"/>
                <a:gd name="T8" fmla="*/ 12 w 82"/>
                <a:gd name="T9" fmla="*/ 62 h 96"/>
                <a:gd name="T10" fmla="*/ 10 w 82"/>
                <a:gd name="T11" fmla="*/ 56 h 96"/>
                <a:gd name="T12" fmla="*/ 6 w 82"/>
                <a:gd name="T13" fmla="*/ 52 h 96"/>
                <a:gd name="T14" fmla="*/ 2 w 82"/>
                <a:gd name="T15" fmla="*/ 52 h 96"/>
                <a:gd name="T16" fmla="*/ 0 w 82"/>
                <a:gd name="T17" fmla="*/ 46 h 96"/>
                <a:gd name="T18" fmla="*/ 4 w 82"/>
                <a:gd name="T19" fmla="*/ 38 h 96"/>
                <a:gd name="T20" fmla="*/ 8 w 82"/>
                <a:gd name="T21" fmla="*/ 32 h 96"/>
                <a:gd name="T22" fmla="*/ 8 w 82"/>
                <a:gd name="T23" fmla="*/ 30 h 96"/>
                <a:gd name="T24" fmla="*/ 8 w 82"/>
                <a:gd name="T25" fmla="*/ 24 h 96"/>
                <a:gd name="T26" fmla="*/ 10 w 82"/>
                <a:gd name="T27" fmla="*/ 18 h 96"/>
                <a:gd name="T28" fmla="*/ 14 w 82"/>
                <a:gd name="T29" fmla="*/ 18 h 96"/>
                <a:gd name="T30" fmla="*/ 18 w 82"/>
                <a:gd name="T31" fmla="*/ 16 h 96"/>
                <a:gd name="T32" fmla="*/ 20 w 82"/>
                <a:gd name="T33" fmla="*/ 12 h 96"/>
                <a:gd name="T34" fmla="*/ 24 w 82"/>
                <a:gd name="T35" fmla="*/ 8 h 96"/>
                <a:gd name="T36" fmla="*/ 34 w 82"/>
                <a:gd name="T37" fmla="*/ 2 h 96"/>
                <a:gd name="T38" fmla="*/ 44 w 82"/>
                <a:gd name="T39" fmla="*/ 0 h 96"/>
                <a:gd name="T40" fmla="*/ 52 w 82"/>
                <a:gd name="T41" fmla="*/ 0 h 96"/>
                <a:gd name="T42" fmla="*/ 62 w 82"/>
                <a:gd name="T43" fmla="*/ 2 h 96"/>
                <a:gd name="T44" fmla="*/ 68 w 82"/>
                <a:gd name="T45" fmla="*/ 4 h 96"/>
                <a:gd name="T46" fmla="*/ 72 w 82"/>
                <a:gd name="T47" fmla="*/ 6 h 96"/>
                <a:gd name="T48" fmla="*/ 76 w 82"/>
                <a:gd name="T49" fmla="*/ 6 h 96"/>
                <a:gd name="T50" fmla="*/ 78 w 82"/>
                <a:gd name="T51" fmla="*/ 4 h 96"/>
                <a:gd name="T52" fmla="*/ 82 w 82"/>
                <a:gd name="T53" fmla="*/ 10 h 96"/>
                <a:gd name="T54" fmla="*/ 82 w 82"/>
                <a:gd name="T55" fmla="*/ 18 h 96"/>
                <a:gd name="T56" fmla="*/ 74 w 82"/>
                <a:gd name="T57" fmla="*/ 22 h 96"/>
                <a:gd name="T58" fmla="*/ 68 w 82"/>
                <a:gd name="T59" fmla="*/ 22 h 96"/>
                <a:gd name="T60" fmla="*/ 64 w 82"/>
                <a:gd name="T61" fmla="*/ 16 h 96"/>
                <a:gd name="T62" fmla="*/ 60 w 82"/>
                <a:gd name="T63" fmla="*/ 12 h 96"/>
                <a:gd name="T64" fmla="*/ 54 w 82"/>
                <a:gd name="T65" fmla="*/ 8 h 96"/>
                <a:gd name="T66" fmla="*/ 46 w 82"/>
                <a:gd name="T67" fmla="*/ 6 h 96"/>
                <a:gd name="T68" fmla="*/ 36 w 82"/>
                <a:gd name="T69" fmla="*/ 10 h 96"/>
                <a:gd name="T70" fmla="*/ 26 w 82"/>
                <a:gd name="T71" fmla="*/ 16 h 96"/>
                <a:gd name="T72" fmla="*/ 22 w 82"/>
                <a:gd name="T73" fmla="*/ 22 h 96"/>
                <a:gd name="T74" fmla="*/ 22 w 82"/>
                <a:gd name="T75" fmla="*/ 28 h 96"/>
                <a:gd name="T76" fmla="*/ 20 w 82"/>
                <a:gd name="T77" fmla="*/ 34 h 96"/>
                <a:gd name="T78" fmla="*/ 20 w 82"/>
                <a:gd name="T79" fmla="*/ 38 h 96"/>
                <a:gd name="T80" fmla="*/ 24 w 82"/>
                <a:gd name="T81" fmla="*/ 38 h 96"/>
                <a:gd name="T82" fmla="*/ 34 w 82"/>
                <a:gd name="T83" fmla="*/ 36 h 96"/>
                <a:gd name="T84" fmla="*/ 42 w 82"/>
                <a:gd name="T85" fmla="*/ 34 h 96"/>
                <a:gd name="T86" fmla="*/ 44 w 82"/>
                <a:gd name="T87" fmla="*/ 30 h 96"/>
                <a:gd name="T88" fmla="*/ 50 w 82"/>
                <a:gd name="T89" fmla="*/ 28 h 96"/>
                <a:gd name="T90" fmla="*/ 54 w 82"/>
                <a:gd name="T91" fmla="*/ 28 h 96"/>
                <a:gd name="T92" fmla="*/ 54 w 82"/>
                <a:gd name="T93" fmla="*/ 32 h 96"/>
                <a:gd name="T94" fmla="*/ 54 w 82"/>
                <a:gd name="T95" fmla="*/ 36 h 96"/>
                <a:gd name="T96" fmla="*/ 50 w 82"/>
                <a:gd name="T97" fmla="*/ 38 h 96"/>
                <a:gd name="T98" fmla="*/ 42 w 82"/>
                <a:gd name="T99" fmla="*/ 40 h 96"/>
                <a:gd name="T100" fmla="*/ 36 w 82"/>
                <a:gd name="T101" fmla="*/ 44 h 96"/>
                <a:gd name="T102" fmla="*/ 32 w 82"/>
                <a:gd name="T103" fmla="*/ 44 h 96"/>
                <a:gd name="T104" fmla="*/ 32 w 82"/>
                <a:gd name="T105" fmla="*/ 46 h 96"/>
                <a:gd name="T106" fmla="*/ 32 w 82"/>
                <a:gd name="T107" fmla="*/ 50 h 96"/>
                <a:gd name="T108" fmla="*/ 36 w 82"/>
                <a:gd name="T109" fmla="*/ 52 h 96"/>
                <a:gd name="T110" fmla="*/ 42 w 82"/>
                <a:gd name="T111" fmla="*/ 58 h 96"/>
                <a:gd name="T112" fmla="*/ 46 w 82"/>
                <a:gd name="T113" fmla="*/ 66 h 96"/>
                <a:gd name="T114" fmla="*/ 46 w 82"/>
                <a:gd name="T115" fmla="*/ 70 h 96"/>
                <a:gd name="T116" fmla="*/ 62 w 82"/>
                <a:gd name="T117" fmla="*/ 90 h 96"/>
                <a:gd name="T118" fmla="*/ 38 w 82"/>
                <a:gd name="T119" fmla="*/ 96 h 96"/>
                <a:gd name="T120" fmla="*/ 34 w 82"/>
                <a:gd name="T121" fmla="*/ 64 h 96"/>
                <a:gd name="T122" fmla="*/ 28 w 82"/>
                <a:gd name="T123" fmla="*/ 58 h 96"/>
                <a:gd name="T124" fmla="*/ 24 w 82"/>
                <a:gd name="T125" fmla="*/ 78 h 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
                <a:gd name="T190" fmla="*/ 0 h 96"/>
                <a:gd name="T191" fmla="*/ 82 w 82"/>
                <a:gd name="T192" fmla="*/ 96 h 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 h="96">
                  <a:moveTo>
                    <a:pt x="16" y="88"/>
                  </a:moveTo>
                  <a:lnTo>
                    <a:pt x="10" y="92"/>
                  </a:lnTo>
                  <a:lnTo>
                    <a:pt x="10" y="90"/>
                  </a:lnTo>
                  <a:lnTo>
                    <a:pt x="8" y="86"/>
                  </a:lnTo>
                  <a:lnTo>
                    <a:pt x="8" y="82"/>
                  </a:lnTo>
                  <a:lnTo>
                    <a:pt x="8" y="78"/>
                  </a:lnTo>
                  <a:lnTo>
                    <a:pt x="8" y="72"/>
                  </a:lnTo>
                  <a:lnTo>
                    <a:pt x="10" y="68"/>
                  </a:lnTo>
                  <a:lnTo>
                    <a:pt x="12" y="64"/>
                  </a:lnTo>
                  <a:lnTo>
                    <a:pt x="12" y="62"/>
                  </a:lnTo>
                  <a:lnTo>
                    <a:pt x="12" y="58"/>
                  </a:lnTo>
                  <a:lnTo>
                    <a:pt x="10" y="56"/>
                  </a:lnTo>
                  <a:lnTo>
                    <a:pt x="8" y="54"/>
                  </a:lnTo>
                  <a:lnTo>
                    <a:pt x="6" y="52"/>
                  </a:lnTo>
                  <a:lnTo>
                    <a:pt x="2" y="52"/>
                  </a:lnTo>
                  <a:lnTo>
                    <a:pt x="0" y="50"/>
                  </a:lnTo>
                  <a:lnTo>
                    <a:pt x="0" y="46"/>
                  </a:lnTo>
                  <a:lnTo>
                    <a:pt x="2" y="42"/>
                  </a:lnTo>
                  <a:lnTo>
                    <a:pt x="4" y="38"/>
                  </a:lnTo>
                  <a:lnTo>
                    <a:pt x="6" y="34"/>
                  </a:lnTo>
                  <a:lnTo>
                    <a:pt x="8" y="32"/>
                  </a:lnTo>
                  <a:lnTo>
                    <a:pt x="8" y="30"/>
                  </a:lnTo>
                  <a:lnTo>
                    <a:pt x="8" y="28"/>
                  </a:lnTo>
                  <a:lnTo>
                    <a:pt x="8" y="24"/>
                  </a:lnTo>
                  <a:lnTo>
                    <a:pt x="8" y="20"/>
                  </a:lnTo>
                  <a:lnTo>
                    <a:pt x="10" y="18"/>
                  </a:lnTo>
                  <a:lnTo>
                    <a:pt x="14" y="16"/>
                  </a:lnTo>
                  <a:lnTo>
                    <a:pt x="14" y="18"/>
                  </a:lnTo>
                  <a:lnTo>
                    <a:pt x="16" y="18"/>
                  </a:lnTo>
                  <a:lnTo>
                    <a:pt x="18" y="16"/>
                  </a:lnTo>
                  <a:lnTo>
                    <a:pt x="20" y="16"/>
                  </a:lnTo>
                  <a:lnTo>
                    <a:pt x="20" y="12"/>
                  </a:lnTo>
                  <a:lnTo>
                    <a:pt x="22" y="10"/>
                  </a:lnTo>
                  <a:lnTo>
                    <a:pt x="24" y="8"/>
                  </a:lnTo>
                  <a:lnTo>
                    <a:pt x="30" y="4"/>
                  </a:lnTo>
                  <a:lnTo>
                    <a:pt x="34" y="2"/>
                  </a:lnTo>
                  <a:lnTo>
                    <a:pt x="42" y="0"/>
                  </a:lnTo>
                  <a:lnTo>
                    <a:pt x="44" y="0"/>
                  </a:lnTo>
                  <a:lnTo>
                    <a:pt x="46" y="0"/>
                  </a:lnTo>
                  <a:lnTo>
                    <a:pt x="52" y="0"/>
                  </a:lnTo>
                  <a:lnTo>
                    <a:pt x="56" y="0"/>
                  </a:lnTo>
                  <a:lnTo>
                    <a:pt x="62" y="2"/>
                  </a:lnTo>
                  <a:lnTo>
                    <a:pt x="68" y="4"/>
                  </a:lnTo>
                  <a:lnTo>
                    <a:pt x="70" y="6"/>
                  </a:lnTo>
                  <a:lnTo>
                    <a:pt x="72" y="6"/>
                  </a:lnTo>
                  <a:lnTo>
                    <a:pt x="74" y="6"/>
                  </a:lnTo>
                  <a:lnTo>
                    <a:pt x="76" y="6"/>
                  </a:lnTo>
                  <a:lnTo>
                    <a:pt x="76" y="4"/>
                  </a:lnTo>
                  <a:lnTo>
                    <a:pt x="78" y="4"/>
                  </a:lnTo>
                  <a:lnTo>
                    <a:pt x="80" y="6"/>
                  </a:lnTo>
                  <a:lnTo>
                    <a:pt x="82" y="10"/>
                  </a:lnTo>
                  <a:lnTo>
                    <a:pt x="82" y="14"/>
                  </a:lnTo>
                  <a:lnTo>
                    <a:pt x="82" y="18"/>
                  </a:lnTo>
                  <a:lnTo>
                    <a:pt x="78" y="20"/>
                  </a:lnTo>
                  <a:lnTo>
                    <a:pt x="74" y="22"/>
                  </a:lnTo>
                  <a:lnTo>
                    <a:pt x="72" y="22"/>
                  </a:lnTo>
                  <a:lnTo>
                    <a:pt x="68" y="22"/>
                  </a:lnTo>
                  <a:lnTo>
                    <a:pt x="66" y="20"/>
                  </a:lnTo>
                  <a:lnTo>
                    <a:pt x="64" y="16"/>
                  </a:lnTo>
                  <a:lnTo>
                    <a:pt x="62" y="14"/>
                  </a:lnTo>
                  <a:lnTo>
                    <a:pt x="60" y="12"/>
                  </a:lnTo>
                  <a:lnTo>
                    <a:pt x="58" y="10"/>
                  </a:lnTo>
                  <a:lnTo>
                    <a:pt x="54" y="8"/>
                  </a:lnTo>
                  <a:lnTo>
                    <a:pt x="50" y="8"/>
                  </a:lnTo>
                  <a:lnTo>
                    <a:pt x="46" y="6"/>
                  </a:lnTo>
                  <a:lnTo>
                    <a:pt x="40" y="8"/>
                  </a:lnTo>
                  <a:lnTo>
                    <a:pt x="36" y="10"/>
                  </a:lnTo>
                  <a:lnTo>
                    <a:pt x="30" y="14"/>
                  </a:lnTo>
                  <a:lnTo>
                    <a:pt x="26" y="16"/>
                  </a:lnTo>
                  <a:lnTo>
                    <a:pt x="24" y="18"/>
                  </a:lnTo>
                  <a:lnTo>
                    <a:pt x="22" y="22"/>
                  </a:lnTo>
                  <a:lnTo>
                    <a:pt x="22" y="24"/>
                  </a:lnTo>
                  <a:lnTo>
                    <a:pt x="22" y="28"/>
                  </a:lnTo>
                  <a:lnTo>
                    <a:pt x="22" y="30"/>
                  </a:lnTo>
                  <a:lnTo>
                    <a:pt x="20" y="34"/>
                  </a:lnTo>
                  <a:lnTo>
                    <a:pt x="20" y="36"/>
                  </a:lnTo>
                  <a:lnTo>
                    <a:pt x="20" y="38"/>
                  </a:lnTo>
                  <a:lnTo>
                    <a:pt x="24" y="38"/>
                  </a:lnTo>
                  <a:lnTo>
                    <a:pt x="28" y="36"/>
                  </a:lnTo>
                  <a:lnTo>
                    <a:pt x="34" y="36"/>
                  </a:lnTo>
                  <a:lnTo>
                    <a:pt x="40" y="36"/>
                  </a:lnTo>
                  <a:lnTo>
                    <a:pt x="42" y="34"/>
                  </a:lnTo>
                  <a:lnTo>
                    <a:pt x="44" y="32"/>
                  </a:lnTo>
                  <a:lnTo>
                    <a:pt x="44" y="30"/>
                  </a:lnTo>
                  <a:lnTo>
                    <a:pt x="48" y="28"/>
                  </a:lnTo>
                  <a:lnTo>
                    <a:pt x="50" y="28"/>
                  </a:lnTo>
                  <a:lnTo>
                    <a:pt x="52" y="28"/>
                  </a:lnTo>
                  <a:lnTo>
                    <a:pt x="54" y="28"/>
                  </a:lnTo>
                  <a:lnTo>
                    <a:pt x="54" y="30"/>
                  </a:lnTo>
                  <a:lnTo>
                    <a:pt x="54" y="32"/>
                  </a:lnTo>
                  <a:lnTo>
                    <a:pt x="54" y="34"/>
                  </a:lnTo>
                  <a:lnTo>
                    <a:pt x="54" y="36"/>
                  </a:lnTo>
                  <a:lnTo>
                    <a:pt x="52" y="38"/>
                  </a:lnTo>
                  <a:lnTo>
                    <a:pt x="50" y="38"/>
                  </a:lnTo>
                  <a:lnTo>
                    <a:pt x="46" y="40"/>
                  </a:lnTo>
                  <a:lnTo>
                    <a:pt x="42" y="40"/>
                  </a:lnTo>
                  <a:lnTo>
                    <a:pt x="38" y="42"/>
                  </a:lnTo>
                  <a:lnTo>
                    <a:pt x="36" y="44"/>
                  </a:lnTo>
                  <a:lnTo>
                    <a:pt x="32" y="44"/>
                  </a:lnTo>
                  <a:lnTo>
                    <a:pt x="32" y="46"/>
                  </a:lnTo>
                  <a:lnTo>
                    <a:pt x="30" y="48"/>
                  </a:lnTo>
                  <a:lnTo>
                    <a:pt x="32" y="50"/>
                  </a:lnTo>
                  <a:lnTo>
                    <a:pt x="36" y="52"/>
                  </a:lnTo>
                  <a:lnTo>
                    <a:pt x="40" y="54"/>
                  </a:lnTo>
                  <a:lnTo>
                    <a:pt x="42" y="58"/>
                  </a:lnTo>
                  <a:lnTo>
                    <a:pt x="44" y="62"/>
                  </a:lnTo>
                  <a:lnTo>
                    <a:pt x="46" y="66"/>
                  </a:lnTo>
                  <a:lnTo>
                    <a:pt x="46" y="68"/>
                  </a:lnTo>
                  <a:lnTo>
                    <a:pt x="46" y="70"/>
                  </a:lnTo>
                  <a:lnTo>
                    <a:pt x="58" y="76"/>
                  </a:lnTo>
                  <a:lnTo>
                    <a:pt x="62" y="90"/>
                  </a:lnTo>
                  <a:lnTo>
                    <a:pt x="46" y="92"/>
                  </a:lnTo>
                  <a:lnTo>
                    <a:pt x="38" y="96"/>
                  </a:lnTo>
                  <a:lnTo>
                    <a:pt x="34" y="80"/>
                  </a:lnTo>
                  <a:lnTo>
                    <a:pt x="34" y="64"/>
                  </a:lnTo>
                  <a:lnTo>
                    <a:pt x="32" y="62"/>
                  </a:lnTo>
                  <a:lnTo>
                    <a:pt x="28" y="58"/>
                  </a:lnTo>
                  <a:lnTo>
                    <a:pt x="24" y="58"/>
                  </a:lnTo>
                  <a:lnTo>
                    <a:pt x="24" y="78"/>
                  </a:lnTo>
                  <a:lnTo>
                    <a:pt x="16" y="88"/>
                  </a:lnTo>
                </a:path>
              </a:pathLst>
            </a:custGeom>
            <a:grpFill/>
            <a:ln w="6350">
              <a:noFill/>
              <a:round/>
              <a:headEnd/>
              <a:tailEnd/>
            </a:ln>
          </p:spPr>
          <p:txBody>
            <a:bodyPr/>
            <a:lstStyle/>
            <a:p>
              <a:pPr>
                <a:defRPr/>
              </a:pPr>
              <a:endParaRPr lang="zh-TW" altLang="en-US"/>
            </a:p>
          </p:txBody>
        </p:sp>
        <p:sp>
          <p:nvSpPr>
            <p:cNvPr id="321" name="Freeform 133"/>
            <p:cNvSpPr>
              <a:spLocks/>
            </p:cNvSpPr>
            <p:nvPr/>
          </p:nvSpPr>
          <p:spPr bwMode="gray">
            <a:xfrm>
              <a:off x="2102" y="2776"/>
              <a:ext cx="136" cy="148"/>
            </a:xfrm>
            <a:custGeom>
              <a:avLst/>
              <a:gdLst>
                <a:gd name="T0" fmla="*/ 2 w 136"/>
                <a:gd name="T1" fmla="*/ 2 h 148"/>
                <a:gd name="T2" fmla="*/ 8 w 136"/>
                <a:gd name="T3" fmla="*/ 4 h 148"/>
                <a:gd name="T4" fmla="*/ 18 w 136"/>
                <a:gd name="T5" fmla="*/ 2 h 148"/>
                <a:gd name="T6" fmla="*/ 24 w 136"/>
                <a:gd name="T7" fmla="*/ 0 h 148"/>
                <a:gd name="T8" fmla="*/ 32 w 136"/>
                <a:gd name="T9" fmla="*/ 4 h 148"/>
                <a:gd name="T10" fmla="*/ 38 w 136"/>
                <a:gd name="T11" fmla="*/ 14 h 148"/>
                <a:gd name="T12" fmla="*/ 42 w 136"/>
                <a:gd name="T13" fmla="*/ 18 h 148"/>
                <a:gd name="T14" fmla="*/ 42 w 136"/>
                <a:gd name="T15" fmla="*/ 20 h 148"/>
                <a:gd name="T16" fmla="*/ 66 w 136"/>
                <a:gd name="T17" fmla="*/ 42 h 148"/>
                <a:gd name="T18" fmla="*/ 72 w 136"/>
                <a:gd name="T19" fmla="*/ 42 h 148"/>
                <a:gd name="T20" fmla="*/ 92 w 136"/>
                <a:gd name="T21" fmla="*/ 60 h 148"/>
                <a:gd name="T22" fmla="*/ 110 w 136"/>
                <a:gd name="T23" fmla="*/ 74 h 148"/>
                <a:gd name="T24" fmla="*/ 108 w 136"/>
                <a:gd name="T25" fmla="*/ 74 h 148"/>
                <a:gd name="T26" fmla="*/ 104 w 136"/>
                <a:gd name="T27" fmla="*/ 76 h 148"/>
                <a:gd name="T28" fmla="*/ 104 w 136"/>
                <a:gd name="T29" fmla="*/ 78 h 148"/>
                <a:gd name="T30" fmla="*/ 114 w 136"/>
                <a:gd name="T31" fmla="*/ 88 h 148"/>
                <a:gd name="T32" fmla="*/ 126 w 136"/>
                <a:gd name="T33" fmla="*/ 100 h 148"/>
                <a:gd name="T34" fmla="*/ 128 w 136"/>
                <a:gd name="T35" fmla="*/ 102 h 148"/>
                <a:gd name="T36" fmla="*/ 132 w 136"/>
                <a:gd name="T37" fmla="*/ 108 h 148"/>
                <a:gd name="T38" fmla="*/ 136 w 136"/>
                <a:gd name="T39" fmla="*/ 116 h 148"/>
                <a:gd name="T40" fmla="*/ 134 w 136"/>
                <a:gd name="T41" fmla="*/ 116 h 148"/>
                <a:gd name="T42" fmla="*/ 134 w 136"/>
                <a:gd name="T43" fmla="*/ 120 h 148"/>
                <a:gd name="T44" fmla="*/ 136 w 136"/>
                <a:gd name="T45" fmla="*/ 128 h 148"/>
                <a:gd name="T46" fmla="*/ 136 w 136"/>
                <a:gd name="T47" fmla="*/ 132 h 148"/>
                <a:gd name="T48" fmla="*/ 136 w 136"/>
                <a:gd name="T49" fmla="*/ 140 h 148"/>
                <a:gd name="T50" fmla="*/ 132 w 136"/>
                <a:gd name="T51" fmla="*/ 146 h 148"/>
                <a:gd name="T52" fmla="*/ 126 w 136"/>
                <a:gd name="T53" fmla="*/ 148 h 148"/>
                <a:gd name="T54" fmla="*/ 122 w 136"/>
                <a:gd name="T55" fmla="*/ 148 h 148"/>
                <a:gd name="T56" fmla="*/ 100 w 136"/>
                <a:gd name="T57" fmla="*/ 138 h 148"/>
                <a:gd name="T58" fmla="*/ 82 w 136"/>
                <a:gd name="T59" fmla="*/ 116 h 148"/>
                <a:gd name="T60" fmla="*/ 62 w 136"/>
                <a:gd name="T61" fmla="*/ 88 h 148"/>
                <a:gd name="T62" fmla="*/ 52 w 136"/>
                <a:gd name="T63" fmla="*/ 68 h 148"/>
                <a:gd name="T64" fmla="*/ 44 w 136"/>
                <a:gd name="T65" fmla="*/ 60 h 148"/>
                <a:gd name="T66" fmla="*/ 40 w 136"/>
                <a:gd name="T67" fmla="*/ 54 h 148"/>
                <a:gd name="T68" fmla="*/ 34 w 136"/>
                <a:gd name="T69" fmla="*/ 46 h 148"/>
                <a:gd name="T70" fmla="*/ 14 w 136"/>
                <a:gd name="T71" fmla="*/ 18 h 148"/>
                <a:gd name="T72" fmla="*/ 12 w 136"/>
                <a:gd name="T73" fmla="*/ 16 h 148"/>
                <a:gd name="T74" fmla="*/ 6 w 136"/>
                <a:gd name="T75" fmla="*/ 12 h 148"/>
                <a:gd name="T76" fmla="*/ 0 w 136"/>
                <a:gd name="T77" fmla="*/ 6 h 148"/>
                <a:gd name="T78" fmla="*/ 0 w 136"/>
                <a:gd name="T79" fmla="*/ 0 h 1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148"/>
                <a:gd name="T122" fmla="*/ 136 w 136"/>
                <a:gd name="T123" fmla="*/ 148 h 1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148">
                  <a:moveTo>
                    <a:pt x="0" y="0"/>
                  </a:moveTo>
                  <a:lnTo>
                    <a:pt x="2" y="2"/>
                  </a:lnTo>
                  <a:lnTo>
                    <a:pt x="4" y="2"/>
                  </a:lnTo>
                  <a:lnTo>
                    <a:pt x="8" y="4"/>
                  </a:lnTo>
                  <a:lnTo>
                    <a:pt x="12" y="4"/>
                  </a:lnTo>
                  <a:lnTo>
                    <a:pt x="18" y="2"/>
                  </a:lnTo>
                  <a:lnTo>
                    <a:pt x="20" y="2"/>
                  </a:lnTo>
                  <a:lnTo>
                    <a:pt x="24" y="0"/>
                  </a:lnTo>
                  <a:lnTo>
                    <a:pt x="28" y="2"/>
                  </a:lnTo>
                  <a:lnTo>
                    <a:pt x="32" y="4"/>
                  </a:lnTo>
                  <a:lnTo>
                    <a:pt x="36" y="8"/>
                  </a:lnTo>
                  <a:lnTo>
                    <a:pt x="38" y="14"/>
                  </a:lnTo>
                  <a:lnTo>
                    <a:pt x="40" y="16"/>
                  </a:lnTo>
                  <a:lnTo>
                    <a:pt x="42" y="18"/>
                  </a:lnTo>
                  <a:lnTo>
                    <a:pt x="42" y="20"/>
                  </a:lnTo>
                  <a:lnTo>
                    <a:pt x="66" y="42"/>
                  </a:lnTo>
                  <a:lnTo>
                    <a:pt x="68" y="40"/>
                  </a:lnTo>
                  <a:lnTo>
                    <a:pt x="72" y="42"/>
                  </a:lnTo>
                  <a:lnTo>
                    <a:pt x="82" y="50"/>
                  </a:lnTo>
                  <a:lnTo>
                    <a:pt x="92" y="60"/>
                  </a:lnTo>
                  <a:lnTo>
                    <a:pt x="104" y="68"/>
                  </a:lnTo>
                  <a:lnTo>
                    <a:pt x="110" y="74"/>
                  </a:lnTo>
                  <a:lnTo>
                    <a:pt x="108" y="74"/>
                  </a:lnTo>
                  <a:lnTo>
                    <a:pt x="106" y="74"/>
                  </a:lnTo>
                  <a:lnTo>
                    <a:pt x="104" y="76"/>
                  </a:lnTo>
                  <a:lnTo>
                    <a:pt x="102" y="76"/>
                  </a:lnTo>
                  <a:lnTo>
                    <a:pt x="104" y="78"/>
                  </a:lnTo>
                  <a:lnTo>
                    <a:pt x="106" y="82"/>
                  </a:lnTo>
                  <a:lnTo>
                    <a:pt x="114" y="88"/>
                  </a:lnTo>
                  <a:lnTo>
                    <a:pt x="114" y="100"/>
                  </a:lnTo>
                  <a:lnTo>
                    <a:pt x="126" y="100"/>
                  </a:lnTo>
                  <a:lnTo>
                    <a:pt x="128" y="102"/>
                  </a:lnTo>
                  <a:lnTo>
                    <a:pt x="130" y="104"/>
                  </a:lnTo>
                  <a:lnTo>
                    <a:pt x="132" y="108"/>
                  </a:lnTo>
                  <a:lnTo>
                    <a:pt x="134" y="112"/>
                  </a:lnTo>
                  <a:lnTo>
                    <a:pt x="136" y="116"/>
                  </a:lnTo>
                  <a:lnTo>
                    <a:pt x="134" y="116"/>
                  </a:lnTo>
                  <a:lnTo>
                    <a:pt x="134" y="118"/>
                  </a:lnTo>
                  <a:lnTo>
                    <a:pt x="134" y="120"/>
                  </a:lnTo>
                  <a:lnTo>
                    <a:pt x="134" y="124"/>
                  </a:lnTo>
                  <a:lnTo>
                    <a:pt x="136" y="128"/>
                  </a:lnTo>
                  <a:lnTo>
                    <a:pt x="136" y="130"/>
                  </a:lnTo>
                  <a:lnTo>
                    <a:pt x="136" y="132"/>
                  </a:lnTo>
                  <a:lnTo>
                    <a:pt x="136" y="136"/>
                  </a:lnTo>
                  <a:lnTo>
                    <a:pt x="136" y="140"/>
                  </a:lnTo>
                  <a:lnTo>
                    <a:pt x="134" y="144"/>
                  </a:lnTo>
                  <a:lnTo>
                    <a:pt x="132" y="146"/>
                  </a:lnTo>
                  <a:lnTo>
                    <a:pt x="128" y="148"/>
                  </a:lnTo>
                  <a:lnTo>
                    <a:pt x="126" y="148"/>
                  </a:lnTo>
                  <a:lnTo>
                    <a:pt x="122" y="148"/>
                  </a:lnTo>
                  <a:lnTo>
                    <a:pt x="102" y="142"/>
                  </a:lnTo>
                  <a:lnTo>
                    <a:pt x="100" y="138"/>
                  </a:lnTo>
                  <a:lnTo>
                    <a:pt x="92" y="128"/>
                  </a:lnTo>
                  <a:lnTo>
                    <a:pt x="82" y="116"/>
                  </a:lnTo>
                  <a:lnTo>
                    <a:pt x="72" y="102"/>
                  </a:lnTo>
                  <a:lnTo>
                    <a:pt x="62" y="88"/>
                  </a:lnTo>
                  <a:lnTo>
                    <a:pt x="56" y="78"/>
                  </a:lnTo>
                  <a:lnTo>
                    <a:pt x="52" y="68"/>
                  </a:lnTo>
                  <a:lnTo>
                    <a:pt x="44" y="62"/>
                  </a:lnTo>
                  <a:lnTo>
                    <a:pt x="44" y="60"/>
                  </a:lnTo>
                  <a:lnTo>
                    <a:pt x="42" y="58"/>
                  </a:lnTo>
                  <a:lnTo>
                    <a:pt x="40" y="54"/>
                  </a:lnTo>
                  <a:lnTo>
                    <a:pt x="38" y="50"/>
                  </a:lnTo>
                  <a:lnTo>
                    <a:pt x="34" y="46"/>
                  </a:lnTo>
                  <a:lnTo>
                    <a:pt x="32" y="42"/>
                  </a:lnTo>
                  <a:lnTo>
                    <a:pt x="14" y="18"/>
                  </a:lnTo>
                  <a:lnTo>
                    <a:pt x="12" y="16"/>
                  </a:lnTo>
                  <a:lnTo>
                    <a:pt x="8" y="14"/>
                  </a:lnTo>
                  <a:lnTo>
                    <a:pt x="6" y="12"/>
                  </a:lnTo>
                  <a:lnTo>
                    <a:pt x="2" y="8"/>
                  </a:lnTo>
                  <a:lnTo>
                    <a:pt x="0" y="6"/>
                  </a:lnTo>
                  <a:lnTo>
                    <a:pt x="0" y="2"/>
                  </a:lnTo>
                  <a:lnTo>
                    <a:pt x="0" y="0"/>
                  </a:lnTo>
                </a:path>
              </a:pathLst>
            </a:custGeom>
            <a:grpFill/>
            <a:ln w="6350">
              <a:noFill/>
              <a:round/>
              <a:headEnd/>
              <a:tailEnd/>
            </a:ln>
          </p:spPr>
          <p:txBody>
            <a:bodyPr/>
            <a:lstStyle/>
            <a:p>
              <a:pPr>
                <a:defRPr/>
              </a:pPr>
              <a:endParaRPr lang="zh-TW" altLang="en-US"/>
            </a:p>
          </p:txBody>
        </p:sp>
        <p:sp>
          <p:nvSpPr>
            <p:cNvPr id="322" name="Freeform 134"/>
            <p:cNvSpPr>
              <a:spLocks/>
            </p:cNvSpPr>
            <p:nvPr/>
          </p:nvSpPr>
          <p:spPr bwMode="gray">
            <a:xfrm>
              <a:off x="2234" y="2928"/>
              <a:ext cx="116" cy="32"/>
            </a:xfrm>
            <a:custGeom>
              <a:avLst/>
              <a:gdLst>
                <a:gd name="T0" fmla="*/ 50 w 116"/>
                <a:gd name="T1" fmla="*/ 22 h 32"/>
                <a:gd name="T2" fmla="*/ 22 w 116"/>
                <a:gd name="T3" fmla="*/ 22 h 32"/>
                <a:gd name="T4" fmla="*/ 0 w 116"/>
                <a:gd name="T5" fmla="*/ 10 h 32"/>
                <a:gd name="T6" fmla="*/ 2 w 116"/>
                <a:gd name="T7" fmla="*/ 4 h 32"/>
                <a:gd name="T8" fmla="*/ 2 w 116"/>
                <a:gd name="T9" fmla="*/ 4 h 32"/>
                <a:gd name="T10" fmla="*/ 6 w 116"/>
                <a:gd name="T11" fmla="*/ 2 h 32"/>
                <a:gd name="T12" fmla="*/ 10 w 116"/>
                <a:gd name="T13" fmla="*/ 0 h 32"/>
                <a:gd name="T14" fmla="*/ 14 w 116"/>
                <a:gd name="T15" fmla="*/ 0 h 32"/>
                <a:gd name="T16" fmla="*/ 20 w 116"/>
                <a:gd name="T17" fmla="*/ 0 h 32"/>
                <a:gd name="T18" fmla="*/ 26 w 116"/>
                <a:gd name="T19" fmla="*/ 0 h 32"/>
                <a:gd name="T20" fmla="*/ 56 w 116"/>
                <a:gd name="T21" fmla="*/ 8 h 32"/>
                <a:gd name="T22" fmla="*/ 58 w 116"/>
                <a:gd name="T23" fmla="*/ 8 h 32"/>
                <a:gd name="T24" fmla="*/ 62 w 116"/>
                <a:gd name="T25" fmla="*/ 6 h 32"/>
                <a:gd name="T26" fmla="*/ 66 w 116"/>
                <a:gd name="T27" fmla="*/ 6 h 32"/>
                <a:gd name="T28" fmla="*/ 72 w 116"/>
                <a:gd name="T29" fmla="*/ 6 h 32"/>
                <a:gd name="T30" fmla="*/ 80 w 116"/>
                <a:gd name="T31" fmla="*/ 6 h 32"/>
                <a:gd name="T32" fmla="*/ 84 w 116"/>
                <a:gd name="T33" fmla="*/ 8 h 32"/>
                <a:gd name="T34" fmla="*/ 90 w 116"/>
                <a:gd name="T35" fmla="*/ 12 h 32"/>
                <a:gd name="T36" fmla="*/ 96 w 116"/>
                <a:gd name="T37" fmla="*/ 14 h 32"/>
                <a:gd name="T38" fmla="*/ 102 w 116"/>
                <a:gd name="T39" fmla="*/ 16 h 32"/>
                <a:gd name="T40" fmla="*/ 108 w 116"/>
                <a:gd name="T41" fmla="*/ 18 h 32"/>
                <a:gd name="T42" fmla="*/ 110 w 116"/>
                <a:gd name="T43" fmla="*/ 20 h 32"/>
                <a:gd name="T44" fmla="*/ 112 w 116"/>
                <a:gd name="T45" fmla="*/ 20 h 32"/>
                <a:gd name="T46" fmla="*/ 112 w 116"/>
                <a:gd name="T47" fmla="*/ 20 h 32"/>
                <a:gd name="T48" fmla="*/ 114 w 116"/>
                <a:gd name="T49" fmla="*/ 22 h 32"/>
                <a:gd name="T50" fmla="*/ 114 w 116"/>
                <a:gd name="T51" fmla="*/ 24 h 32"/>
                <a:gd name="T52" fmla="*/ 116 w 116"/>
                <a:gd name="T53" fmla="*/ 28 h 32"/>
                <a:gd name="T54" fmla="*/ 114 w 116"/>
                <a:gd name="T55" fmla="*/ 30 h 32"/>
                <a:gd name="T56" fmla="*/ 114 w 116"/>
                <a:gd name="T57" fmla="*/ 32 h 32"/>
                <a:gd name="T58" fmla="*/ 110 w 116"/>
                <a:gd name="T59" fmla="*/ 32 h 32"/>
                <a:gd name="T60" fmla="*/ 100 w 116"/>
                <a:gd name="T61" fmla="*/ 32 h 32"/>
                <a:gd name="T62" fmla="*/ 88 w 116"/>
                <a:gd name="T63" fmla="*/ 30 h 32"/>
                <a:gd name="T64" fmla="*/ 76 w 116"/>
                <a:gd name="T65" fmla="*/ 30 h 32"/>
                <a:gd name="T66" fmla="*/ 72 w 116"/>
                <a:gd name="T67" fmla="*/ 28 h 32"/>
                <a:gd name="T68" fmla="*/ 50 w 116"/>
                <a:gd name="T69" fmla="*/ 22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32"/>
                <a:gd name="T107" fmla="*/ 116 w 116"/>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32">
                  <a:moveTo>
                    <a:pt x="50" y="22"/>
                  </a:moveTo>
                  <a:lnTo>
                    <a:pt x="22" y="22"/>
                  </a:lnTo>
                  <a:lnTo>
                    <a:pt x="0" y="10"/>
                  </a:lnTo>
                  <a:lnTo>
                    <a:pt x="2" y="4"/>
                  </a:lnTo>
                  <a:lnTo>
                    <a:pt x="6" y="2"/>
                  </a:lnTo>
                  <a:lnTo>
                    <a:pt x="10" y="0"/>
                  </a:lnTo>
                  <a:lnTo>
                    <a:pt x="14" y="0"/>
                  </a:lnTo>
                  <a:lnTo>
                    <a:pt x="20" y="0"/>
                  </a:lnTo>
                  <a:lnTo>
                    <a:pt x="26" y="0"/>
                  </a:lnTo>
                  <a:lnTo>
                    <a:pt x="56" y="8"/>
                  </a:lnTo>
                  <a:lnTo>
                    <a:pt x="58" y="8"/>
                  </a:lnTo>
                  <a:lnTo>
                    <a:pt x="62" y="6"/>
                  </a:lnTo>
                  <a:lnTo>
                    <a:pt x="66" y="6"/>
                  </a:lnTo>
                  <a:lnTo>
                    <a:pt x="72" y="6"/>
                  </a:lnTo>
                  <a:lnTo>
                    <a:pt x="80" y="6"/>
                  </a:lnTo>
                  <a:lnTo>
                    <a:pt x="84" y="8"/>
                  </a:lnTo>
                  <a:lnTo>
                    <a:pt x="90" y="12"/>
                  </a:lnTo>
                  <a:lnTo>
                    <a:pt x="96" y="14"/>
                  </a:lnTo>
                  <a:lnTo>
                    <a:pt x="102" y="16"/>
                  </a:lnTo>
                  <a:lnTo>
                    <a:pt x="108" y="18"/>
                  </a:lnTo>
                  <a:lnTo>
                    <a:pt x="110" y="20"/>
                  </a:lnTo>
                  <a:lnTo>
                    <a:pt x="112" y="20"/>
                  </a:lnTo>
                  <a:lnTo>
                    <a:pt x="114" y="22"/>
                  </a:lnTo>
                  <a:lnTo>
                    <a:pt x="114" y="24"/>
                  </a:lnTo>
                  <a:lnTo>
                    <a:pt x="116" y="28"/>
                  </a:lnTo>
                  <a:lnTo>
                    <a:pt x="114" y="30"/>
                  </a:lnTo>
                  <a:lnTo>
                    <a:pt x="114" y="32"/>
                  </a:lnTo>
                  <a:lnTo>
                    <a:pt x="110" y="32"/>
                  </a:lnTo>
                  <a:lnTo>
                    <a:pt x="100" y="32"/>
                  </a:lnTo>
                  <a:lnTo>
                    <a:pt x="88" y="30"/>
                  </a:lnTo>
                  <a:lnTo>
                    <a:pt x="76" y="30"/>
                  </a:lnTo>
                  <a:lnTo>
                    <a:pt x="72" y="28"/>
                  </a:lnTo>
                  <a:lnTo>
                    <a:pt x="50" y="22"/>
                  </a:lnTo>
                </a:path>
              </a:pathLst>
            </a:custGeom>
            <a:grpFill/>
            <a:ln w="6350">
              <a:noFill/>
              <a:round/>
              <a:headEnd/>
              <a:tailEnd/>
            </a:ln>
          </p:spPr>
          <p:txBody>
            <a:bodyPr/>
            <a:lstStyle/>
            <a:p>
              <a:pPr>
                <a:defRPr/>
              </a:pPr>
              <a:endParaRPr lang="zh-TW" altLang="en-US"/>
            </a:p>
          </p:txBody>
        </p:sp>
        <p:sp>
          <p:nvSpPr>
            <p:cNvPr id="323" name="Freeform 135"/>
            <p:cNvSpPr>
              <a:spLocks/>
            </p:cNvSpPr>
            <p:nvPr/>
          </p:nvSpPr>
          <p:spPr bwMode="gray">
            <a:xfrm>
              <a:off x="4607" y="2992"/>
              <a:ext cx="176" cy="204"/>
            </a:xfrm>
            <a:custGeom>
              <a:avLst/>
              <a:gdLst>
                <a:gd name="T0" fmla="*/ 2 w 176"/>
                <a:gd name="T1" fmla="*/ 94 h 204"/>
                <a:gd name="T2" fmla="*/ 8 w 176"/>
                <a:gd name="T3" fmla="*/ 90 h 204"/>
                <a:gd name="T4" fmla="*/ 22 w 176"/>
                <a:gd name="T5" fmla="*/ 84 h 204"/>
                <a:gd name="T6" fmla="*/ 28 w 176"/>
                <a:gd name="T7" fmla="*/ 80 h 204"/>
                <a:gd name="T8" fmla="*/ 26 w 176"/>
                <a:gd name="T9" fmla="*/ 70 h 204"/>
                <a:gd name="T10" fmla="*/ 24 w 176"/>
                <a:gd name="T11" fmla="*/ 66 h 204"/>
                <a:gd name="T12" fmla="*/ 24 w 176"/>
                <a:gd name="T13" fmla="*/ 52 h 204"/>
                <a:gd name="T14" fmla="*/ 28 w 176"/>
                <a:gd name="T15" fmla="*/ 44 h 204"/>
                <a:gd name="T16" fmla="*/ 26 w 176"/>
                <a:gd name="T17" fmla="*/ 36 h 204"/>
                <a:gd name="T18" fmla="*/ 34 w 176"/>
                <a:gd name="T19" fmla="*/ 18 h 204"/>
                <a:gd name="T20" fmla="*/ 42 w 176"/>
                <a:gd name="T21" fmla="*/ 16 h 204"/>
                <a:gd name="T22" fmla="*/ 48 w 176"/>
                <a:gd name="T23" fmla="*/ 8 h 204"/>
                <a:gd name="T24" fmla="*/ 58 w 176"/>
                <a:gd name="T25" fmla="*/ 4 h 204"/>
                <a:gd name="T26" fmla="*/ 64 w 176"/>
                <a:gd name="T27" fmla="*/ 6 h 204"/>
                <a:gd name="T28" fmla="*/ 68 w 176"/>
                <a:gd name="T29" fmla="*/ 0 h 204"/>
                <a:gd name="T30" fmla="*/ 74 w 176"/>
                <a:gd name="T31" fmla="*/ 2 h 204"/>
                <a:gd name="T32" fmla="*/ 72 w 176"/>
                <a:gd name="T33" fmla="*/ 20 h 204"/>
                <a:gd name="T34" fmla="*/ 98 w 176"/>
                <a:gd name="T35" fmla="*/ 46 h 204"/>
                <a:gd name="T36" fmla="*/ 110 w 176"/>
                <a:gd name="T37" fmla="*/ 48 h 204"/>
                <a:gd name="T38" fmla="*/ 118 w 176"/>
                <a:gd name="T39" fmla="*/ 60 h 204"/>
                <a:gd name="T40" fmla="*/ 128 w 176"/>
                <a:gd name="T41" fmla="*/ 66 h 204"/>
                <a:gd name="T42" fmla="*/ 140 w 176"/>
                <a:gd name="T43" fmla="*/ 78 h 204"/>
                <a:gd name="T44" fmla="*/ 166 w 176"/>
                <a:gd name="T45" fmla="*/ 90 h 204"/>
                <a:gd name="T46" fmla="*/ 166 w 176"/>
                <a:gd name="T47" fmla="*/ 98 h 204"/>
                <a:gd name="T48" fmla="*/ 168 w 176"/>
                <a:gd name="T49" fmla="*/ 104 h 204"/>
                <a:gd name="T50" fmla="*/ 174 w 176"/>
                <a:gd name="T51" fmla="*/ 108 h 204"/>
                <a:gd name="T52" fmla="*/ 176 w 176"/>
                <a:gd name="T53" fmla="*/ 120 h 204"/>
                <a:gd name="T54" fmla="*/ 174 w 176"/>
                <a:gd name="T55" fmla="*/ 156 h 204"/>
                <a:gd name="T56" fmla="*/ 162 w 176"/>
                <a:gd name="T57" fmla="*/ 152 h 204"/>
                <a:gd name="T58" fmla="*/ 132 w 176"/>
                <a:gd name="T59" fmla="*/ 150 h 204"/>
                <a:gd name="T60" fmla="*/ 112 w 176"/>
                <a:gd name="T61" fmla="*/ 180 h 204"/>
                <a:gd name="T62" fmla="*/ 106 w 176"/>
                <a:gd name="T63" fmla="*/ 190 h 204"/>
                <a:gd name="T64" fmla="*/ 98 w 176"/>
                <a:gd name="T65" fmla="*/ 186 h 204"/>
                <a:gd name="T66" fmla="*/ 84 w 176"/>
                <a:gd name="T67" fmla="*/ 200 h 204"/>
                <a:gd name="T68" fmla="*/ 82 w 176"/>
                <a:gd name="T69" fmla="*/ 194 h 204"/>
                <a:gd name="T70" fmla="*/ 76 w 176"/>
                <a:gd name="T71" fmla="*/ 188 h 204"/>
                <a:gd name="T72" fmla="*/ 56 w 176"/>
                <a:gd name="T73" fmla="*/ 188 h 204"/>
                <a:gd name="T74" fmla="*/ 50 w 176"/>
                <a:gd name="T75" fmla="*/ 198 h 204"/>
                <a:gd name="T76" fmla="*/ 46 w 176"/>
                <a:gd name="T77" fmla="*/ 202 h 204"/>
                <a:gd name="T78" fmla="*/ 40 w 176"/>
                <a:gd name="T79" fmla="*/ 204 h 204"/>
                <a:gd name="T80" fmla="*/ 30 w 176"/>
                <a:gd name="T81" fmla="*/ 160 h 204"/>
                <a:gd name="T82" fmla="*/ 30 w 176"/>
                <a:gd name="T83" fmla="*/ 150 h 204"/>
                <a:gd name="T84" fmla="*/ 24 w 176"/>
                <a:gd name="T85" fmla="*/ 138 h 204"/>
                <a:gd name="T86" fmla="*/ 10 w 176"/>
                <a:gd name="T87" fmla="*/ 118 h 204"/>
                <a:gd name="T88" fmla="*/ 2 w 176"/>
                <a:gd name="T89" fmla="*/ 102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6"/>
                <a:gd name="T136" fmla="*/ 0 h 204"/>
                <a:gd name="T137" fmla="*/ 176 w 176"/>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6" h="204">
                  <a:moveTo>
                    <a:pt x="0" y="96"/>
                  </a:moveTo>
                  <a:lnTo>
                    <a:pt x="2" y="94"/>
                  </a:lnTo>
                  <a:lnTo>
                    <a:pt x="4" y="94"/>
                  </a:lnTo>
                  <a:lnTo>
                    <a:pt x="6" y="92"/>
                  </a:lnTo>
                  <a:lnTo>
                    <a:pt x="8" y="90"/>
                  </a:lnTo>
                  <a:lnTo>
                    <a:pt x="12" y="88"/>
                  </a:lnTo>
                  <a:lnTo>
                    <a:pt x="18" y="86"/>
                  </a:lnTo>
                  <a:lnTo>
                    <a:pt x="22" y="84"/>
                  </a:lnTo>
                  <a:lnTo>
                    <a:pt x="24" y="84"/>
                  </a:lnTo>
                  <a:lnTo>
                    <a:pt x="26" y="82"/>
                  </a:lnTo>
                  <a:lnTo>
                    <a:pt x="28" y="80"/>
                  </a:lnTo>
                  <a:lnTo>
                    <a:pt x="28" y="76"/>
                  </a:lnTo>
                  <a:lnTo>
                    <a:pt x="28" y="74"/>
                  </a:lnTo>
                  <a:lnTo>
                    <a:pt x="26" y="70"/>
                  </a:lnTo>
                  <a:lnTo>
                    <a:pt x="26" y="68"/>
                  </a:lnTo>
                  <a:lnTo>
                    <a:pt x="24" y="68"/>
                  </a:lnTo>
                  <a:lnTo>
                    <a:pt x="24" y="66"/>
                  </a:lnTo>
                  <a:lnTo>
                    <a:pt x="24" y="62"/>
                  </a:lnTo>
                  <a:lnTo>
                    <a:pt x="24" y="56"/>
                  </a:lnTo>
                  <a:lnTo>
                    <a:pt x="24" y="52"/>
                  </a:lnTo>
                  <a:lnTo>
                    <a:pt x="26" y="48"/>
                  </a:lnTo>
                  <a:lnTo>
                    <a:pt x="26" y="46"/>
                  </a:lnTo>
                  <a:lnTo>
                    <a:pt x="28" y="44"/>
                  </a:lnTo>
                  <a:lnTo>
                    <a:pt x="28" y="40"/>
                  </a:lnTo>
                  <a:lnTo>
                    <a:pt x="26" y="38"/>
                  </a:lnTo>
                  <a:lnTo>
                    <a:pt x="26" y="36"/>
                  </a:lnTo>
                  <a:lnTo>
                    <a:pt x="16" y="20"/>
                  </a:lnTo>
                  <a:lnTo>
                    <a:pt x="34" y="18"/>
                  </a:lnTo>
                  <a:lnTo>
                    <a:pt x="36" y="18"/>
                  </a:lnTo>
                  <a:lnTo>
                    <a:pt x="38" y="18"/>
                  </a:lnTo>
                  <a:lnTo>
                    <a:pt x="42" y="16"/>
                  </a:lnTo>
                  <a:lnTo>
                    <a:pt x="44" y="12"/>
                  </a:lnTo>
                  <a:lnTo>
                    <a:pt x="46" y="10"/>
                  </a:lnTo>
                  <a:lnTo>
                    <a:pt x="48" y="8"/>
                  </a:lnTo>
                  <a:lnTo>
                    <a:pt x="52" y="6"/>
                  </a:lnTo>
                  <a:lnTo>
                    <a:pt x="54" y="4"/>
                  </a:lnTo>
                  <a:lnTo>
                    <a:pt x="58" y="4"/>
                  </a:lnTo>
                  <a:lnTo>
                    <a:pt x="60" y="6"/>
                  </a:lnTo>
                  <a:lnTo>
                    <a:pt x="62" y="6"/>
                  </a:lnTo>
                  <a:lnTo>
                    <a:pt x="64" y="6"/>
                  </a:lnTo>
                  <a:lnTo>
                    <a:pt x="66" y="4"/>
                  </a:lnTo>
                  <a:lnTo>
                    <a:pt x="66" y="2"/>
                  </a:lnTo>
                  <a:lnTo>
                    <a:pt x="68" y="0"/>
                  </a:lnTo>
                  <a:lnTo>
                    <a:pt x="70" y="0"/>
                  </a:lnTo>
                  <a:lnTo>
                    <a:pt x="72" y="0"/>
                  </a:lnTo>
                  <a:lnTo>
                    <a:pt x="74" y="2"/>
                  </a:lnTo>
                  <a:lnTo>
                    <a:pt x="74" y="6"/>
                  </a:lnTo>
                  <a:lnTo>
                    <a:pt x="72" y="10"/>
                  </a:lnTo>
                  <a:lnTo>
                    <a:pt x="72" y="20"/>
                  </a:lnTo>
                  <a:lnTo>
                    <a:pt x="76" y="32"/>
                  </a:lnTo>
                  <a:lnTo>
                    <a:pt x="86" y="42"/>
                  </a:lnTo>
                  <a:lnTo>
                    <a:pt x="98" y="46"/>
                  </a:lnTo>
                  <a:lnTo>
                    <a:pt x="108" y="44"/>
                  </a:lnTo>
                  <a:lnTo>
                    <a:pt x="108" y="46"/>
                  </a:lnTo>
                  <a:lnTo>
                    <a:pt x="110" y="48"/>
                  </a:lnTo>
                  <a:lnTo>
                    <a:pt x="112" y="52"/>
                  </a:lnTo>
                  <a:lnTo>
                    <a:pt x="114" y="56"/>
                  </a:lnTo>
                  <a:lnTo>
                    <a:pt x="118" y="60"/>
                  </a:lnTo>
                  <a:lnTo>
                    <a:pt x="124" y="62"/>
                  </a:lnTo>
                  <a:lnTo>
                    <a:pt x="128" y="66"/>
                  </a:lnTo>
                  <a:lnTo>
                    <a:pt x="132" y="68"/>
                  </a:lnTo>
                  <a:lnTo>
                    <a:pt x="136" y="72"/>
                  </a:lnTo>
                  <a:lnTo>
                    <a:pt x="140" y="78"/>
                  </a:lnTo>
                  <a:lnTo>
                    <a:pt x="142" y="82"/>
                  </a:lnTo>
                  <a:lnTo>
                    <a:pt x="144" y="88"/>
                  </a:lnTo>
                  <a:lnTo>
                    <a:pt x="166" y="90"/>
                  </a:lnTo>
                  <a:lnTo>
                    <a:pt x="166" y="92"/>
                  </a:lnTo>
                  <a:lnTo>
                    <a:pt x="166" y="94"/>
                  </a:lnTo>
                  <a:lnTo>
                    <a:pt x="166" y="98"/>
                  </a:lnTo>
                  <a:lnTo>
                    <a:pt x="166" y="102"/>
                  </a:lnTo>
                  <a:lnTo>
                    <a:pt x="168" y="104"/>
                  </a:lnTo>
                  <a:lnTo>
                    <a:pt x="170" y="106"/>
                  </a:lnTo>
                  <a:lnTo>
                    <a:pt x="172" y="106"/>
                  </a:lnTo>
                  <a:lnTo>
                    <a:pt x="174" y="108"/>
                  </a:lnTo>
                  <a:lnTo>
                    <a:pt x="176" y="112"/>
                  </a:lnTo>
                  <a:lnTo>
                    <a:pt x="176" y="116"/>
                  </a:lnTo>
                  <a:lnTo>
                    <a:pt x="176" y="120"/>
                  </a:lnTo>
                  <a:lnTo>
                    <a:pt x="176" y="132"/>
                  </a:lnTo>
                  <a:lnTo>
                    <a:pt x="176" y="144"/>
                  </a:lnTo>
                  <a:lnTo>
                    <a:pt x="174" y="156"/>
                  </a:lnTo>
                  <a:lnTo>
                    <a:pt x="172" y="162"/>
                  </a:lnTo>
                  <a:lnTo>
                    <a:pt x="170" y="160"/>
                  </a:lnTo>
                  <a:lnTo>
                    <a:pt x="162" y="152"/>
                  </a:lnTo>
                  <a:lnTo>
                    <a:pt x="150" y="148"/>
                  </a:lnTo>
                  <a:lnTo>
                    <a:pt x="136" y="148"/>
                  </a:lnTo>
                  <a:lnTo>
                    <a:pt x="132" y="150"/>
                  </a:lnTo>
                  <a:lnTo>
                    <a:pt x="126" y="158"/>
                  </a:lnTo>
                  <a:lnTo>
                    <a:pt x="116" y="168"/>
                  </a:lnTo>
                  <a:lnTo>
                    <a:pt x="112" y="180"/>
                  </a:lnTo>
                  <a:lnTo>
                    <a:pt x="108" y="192"/>
                  </a:lnTo>
                  <a:lnTo>
                    <a:pt x="108" y="190"/>
                  </a:lnTo>
                  <a:lnTo>
                    <a:pt x="106" y="190"/>
                  </a:lnTo>
                  <a:lnTo>
                    <a:pt x="104" y="188"/>
                  </a:lnTo>
                  <a:lnTo>
                    <a:pt x="102" y="186"/>
                  </a:lnTo>
                  <a:lnTo>
                    <a:pt x="98" y="186"/>
                  </a:lnTo>
                  <a:lnTo>
                    <a:pt x="94" y="188"/>
                  </a:lnTo>
                  <a:lnTo>
                    <a:pt x="88" y="192"/>
                  </a:lnTo>
                  <a:lnTo>
                    <a:pt x="84" y="200"/>
                  </a:lnTo>
                  <a:lnTo>
                    <a:pt x="82" y="196"/>
                  </a:lnTo>
                  <a:lnTo>
                    <a:pt x="82" y="194"/>
                  </a:lnTo>
                  <a:lnTo>
                    <a:pt x="80" y="192"/>
                  </a:lnTo>
                  <a:lnTo>
                    <a:pt x="78" y="188"/>
                  </a:lnTo>
                  <a:lnTo>
                    <a:pt x="76" y="188"/>
                  </a:lnTo>
                  <a:lnTo>
                    <a:pt x="58" y="184"/>
                  </a:lnTo>
                  <a:lnTo>
                    <a:pt x="58" y="186"/>
                  </a:lnTo>
                  <a:lnTo>
                    <a:pt x="56" y="188"/>
                  </a:lnTo>
                  <a:lnTo>
                    <a:pt x="54" y="192"/>
                  </a:lnTo>
                  <a:lnTo>
                    <a:pt x="52" y="194"/>
                  </a:lnTo>
                  <a:lnTo>
                    <a:pt x="50" y="198"/>
                  </a:lnTo>
                  <a:lnTo>
                    <a:pt x="48" y="198"/>
                  </a:lnTo>
                  <a:lnTo>
                    <a:pt x="46" y="200"/>
                  </a:lnTo>
                  <a:lnTo>
                    <a:pt x="46" y="202"/>
                  </a:lnTo>
                  <a:lnTo>
                    <a:pt x="44" y="202"/>
                  </a:lnTo>
                  <a:lnTo>
                    <a:pt x="42" y="204"/>
                  </a:lnTo>
                  <a:lnTo>
                    <a:pt x="40" y="204"/>
                  </a:lnTo>
                  <a:lnTo>
                    <a:pt x="38" y="202"/>
                  </a:lnTo>
                  <a:lnTo>
                    <a:pt x="34" y="180"/>
                  </a:lnTo>
                  <a:lnTo>
                    <a:pt x="30" y="160"/>
                  </a:lnTo>
                  <a:lnTo>
                    <a:pt x="30" y="158"/>
                  </a:lnTo>
                  <a:lnTo>
                    <a:pt x="30" y="154"/>
                  </a:lnTo>
                  <a:lnTo>
                    <a:pt x="30" y="150"/>
                  </a:lnTo>
                  <a:lnTo>
                    <a:pt x="28" y="144"/>
                  </a:lnTo>
                  <a:lnTo>
                    <a:pt x="26" y="140"/>
                  </a:lnTo>
                  <a:lnTo>
                    <a:pt x="24" y="138"/>
                  </a:lnTo>
                  <a:lnTo>
                    <a:pt x="12" y="122"/>
                  </a:lnTo>
                  <a:lnTo>
                    <a:pt x="12" y="120"/>
                  </a:lnTo>
                  <a:lnTo>
                    <a:pt x="10" y="118"/>
                  </a:lnTo>
                  <a:lnTo>
                    <a:pt x="6" y="114"/>
                  </a:lnTo>
                  <a:lnTo>
                    <a:pt x="4" y="108"/>
                  </a:lnTo>
                  <a:lnTo>
                    <a:pt x="2" y="102"/>
                  </a:lnTo>
                  <a:lnTo>
                    <a:pt x="0" y="96"/>
                  </a:lnTo>
                </a:path>
              </a:pathLst>
            </a:custGeom>
            <a:grpFill/>
            <a:ln w="6350">
              <a:noFill/>
              <a:round/>
              <a:headEnd/>
              <a:tailEnd/>
            </a:ln>
          </p:spPr>
          <p:txBody>
            <a:bodyPr/>
            <a:lstStyle/>
            <a:p>
              <a:pPr>
                <a:defRPr/>
              </a:pPr>
              <a:endParaRPr lang="zh-TW" altLang="en-US"/>
            </a:p>
          </p:txBody>
        </p:sp>
        <p:sp>
          <p:nvSpPr>
            <p:cNvPr id="324" name="Freeform 136"/>
            <p:cNvSpPr>
              <a:spLocks/>
            </p:cNvSpPr>
            <p:nvPr/>
          </p:nvSpPr>
          <p:spPr bwMode="gray">
            <a:xfrm>
              <a:off x="4457" y="2852"/>
              <a:ext cx="178" cy="244"/>
            </a:xfrm>
            <a:custGeom>
              <a:avLst/>
              <a:gdLst>
                <a:gd name="T0" fmla="*/ 72 w 178"/>
                <a:gd name="T1" fmla="*/ 216 h 244"/>
                <a:gd name="T2" fmla="*/ 68 w 178"/>
                <a:gd name="T3" fmla="*/ 200 h 244"/>
                <a:gd name="T4" fmla="*/ 58 w 178"/>
                <a:gd name="T5" fmla="*/ 176 h 244"/>
                <a:gd name="T6" fmla="*/ 46 w 178"/>
                <a:gd name="T7" fmla="*/ 148 h 244"/>
                <a:gd name="T8" fmla="*/ 18 w 178"/>
                <a:gd name="T9" fmla="*/ 108 h 244"/>
                <a:gd name="T10" fmla="*/ 4 w 178"/>
                <a:gd name="T11" fmla="*/ 90 h 244"/>
                <a:gd name="T12" fmla="*/ 6 w 178"/>
                <a:gd name="T13" fmla="*/ 84 h 244"/>
                <a:gd name="T14" fmla="*/ 4 w 178"/>
                <a:gd name="T15" fmla="*/ 78 h 244"/>
                <a:gd name="T16" fmla="*/ 0 w 178"/>
                <a:gd name="T17" fmla="*/ 74 h 244"/>
                <a:gd name="T18" fmla="*/ 6 w 178"/>
                <a:gd name="T19" fmla="*/ 64 h 244"/>
                <a:gd name="T20" fmla="*/ 14 w 178"/>
                <a:gd name="T21" fmla="*/ 64 h 244"/>
                <a:gd name="T22" fmla="*/ 28 w 178"/>
                <a:gd name="T23" fmla="*/ 68 h 244"/>
                <a:gd name="T24" fmla="*/ 36 w 178"/>
                <a:gd name="T25" fmla="*/ 66 h 244"/>
                <a:gd name="T26" fmla="*/ 38 w 178"/>
                <a:gd name="T27" fmla="*/ 62 h 244"/>
                <a:gd name="T28" fmla="*/ 42 w 178"/>
                <a:gd name="T29" fmla="*/ 54 h 244"/>
                <a:gd name="T30" fmla="*/ 46 w 178"/>
                <a:gd name="T31" fmla="*/ 48 h 244"/>
                <a:gd name="T32" fmla="*/ 60 w 178"/>
                <a:gd name="T33" fmla="*/ 44 h 244"/>
                <a:gd name="T34" fmla="*/ 82 w 178"/>
                <a:gd name="T35" fmla="*/ 18 h 244"/>
                <a:gd name="T36" fmla="*/ 82 w 178"/>
                <a:gd name="T37" fmla="*/ 8 h 244"/>
                <a:gd name="T38" fmla="*/ 88 w 178"/>
                <a:gd name="T39" fmla="*/ 4 h 244"/>
                <a:gd name="T40" fmla="*/ 100 w 178"/>
                <a:gd name="T41" fmla="*/ 8 h 244"/>
                <a:gd name="T42" fmla="*/ 116 w 178"/>
                <a:gd name="T43" fmla="*/ 14 h 244"/>
                <a:gd name="T44" fmla="*/ 124 w 178"/>
                <a:gd name="T45" fmla="*/ 22 h 244"/>
                <a:gd name="T46" fmla="*/ 126 w 178"/>
                <a:gd name="T47" fmla="*/ 28 h 244"/>
                <a:gd name="T48" fmla="*/ 134 w 178"/>
                <a:gd name="T49" fmla="*/ 36 h 244"/>
                <a:gd name="T50" fmla="*/ 146 w 178"/>
                <a:gd name="T51" fmla="*/ 36 h 244"/>
                <a:gd name="T52" fmla="*/ 158 w 178"/>
                <a:gd name="T53" fmla="*/ 38 h 244"/>
                <a:gd name="T54" fmla="*/ 162 w 178"/>
                <a:gd name="T55" fmla="*/ 42 h 244"/>
                <a:gd name="T56" fmla="*/ 162 w 178"/>
                <a:gd name="T57" fmla="*/ 60 h 244"/>
                <a:gd name="T58" fmla="*/ 156 w 178"/>
                <a:gd name="T59" fmla="*/ 66 h 244"/>
                <a:gd name="T60" fmla="*/ 148 w 178"/>
                <a:gd name="T61" fmla="*/ 64 h 244"/>
                <a:gd name="T62" fmla="*/ 142 w 178"/>
                <a:gd name="T63" fmla="*/ 66 h 244"/>
                <a:gd name="T64" fmla="*/ 128 w 178"/>
                <a:gd name="T65" fmla="*/ 72 h 244"/>
                <a:gd name="T66" fmla="*/ 122 w 178"/>
                <a:gd name="T67" fmla="*/ 82 h 244"/>
                <a:gd name="T68" fmla="*/ 118 w 178"/>
                <a:gd name="T69" fmla="*/ 92 h 244"/>
                <a:gd name="T70" fmla="*/ 114 w 178"/>
                <a:gd name="T71" fmla="*/ 98 h 244"/>
                <a:gd name="T72" fmla="*/ 110 w 178"/>
                <a:gd name="T73" fmla="*/ 116 h 244"/>
                <a:gd name="T74" fmla="*/ 114 w 178"/>
                <a:gd name="T75" fmla="*/ 126 h 244"/>
                <a:gd name="T76" fmla="*/ 116 w 178"/>
                <a:gd name="T77" fmla="*/ 134 h 244"/>
                <a:gd name="T78" fmla="*/ 118 w 178"/>
                <a:gd name="T79" fmla="*/ 134 h 244"/>
                <a:gd name="T80" fmla="*/ 126 w 178"/>
                <a:gd name="T81" fmla="*/ 134 h 244"/>
                <a:gd name="T82" fmla="*/ 126 w 178"/>
                <a:gd name="T83" fmla="*/ 136 h 244"/>
                <a:gd name="T84" fmla="*/ 138 w 178"/>
                <a:gd name="T85" fmla="*/ 140 h 244"/>
                <a:gd name="T86" fmla="*/ 142 w 178"/>
                <a:gd name="T87" fmla="*/ 140 h 244"/>
                <a:gd name="T88" fmla="*/ 150 w 178"/>
                <a:gd name="T89" fmla="*/ 134 h 244"/>
                <a:gd name="T90" fmla="*/ 152 w 178"/>
                <a:gd name="T91" fmla="*/ 156 h 244"/>
                <a:gd name="T92" fmla="*/ 156 w 178"/>
                <a:gd name="T93" fmla="*/ 158 h 244"/>
                <a:gd name="T94" fmla="*/ 164 w 178"/>
                <a:gd name="T95" fmla="*/ 160 h 244"/>
                <a:gd name="T96" fmla="*/ 176 w 178"/>
                <a:gd name="T97" fmla="*/ 176 h 244"/>
                <a:gd name="T98" fmla="*/ 178 w 178"/>
                <a:gd name="T99" fmla="*/ 184 h 244"/>
                <a:gd name="T100" fmla="*/ 174 w 178"/>
                <a:gd name="T101" fmla="*/ 192 h 244"/>
                <a:gd name="T102" fmla="*/ 174 w 178"/>
                <a:gd name="T103" fmla="*/ 206 h 244"/>
                <a:gd name="T104" fmla="*/ 176 w 178"/>
                <a:gd name="T105" fmla="*/ 210 h 244"/>
                <a:gd name="T106" fmla="*/ 178 w 178"/>
                <a:gd name="T107" fmla="*/ 220 h 244"/>
                <a:gd name="T108" fmla="*/ 170 w 178"/>
                <a:gd name="T109" fmla="*/ 224 h 244"/>
                <a:gd name="T110" fmla="*/ 156 w 178"/>
                <a:gd name="T111" fmla="*/ 230 h 244"/>
                <a:gd name="T112" fmla="*/ 148 w 178"/>
                <a:gd name="T113" fmla="*/ 238 h 244"/>
                <a:gd name="T114" fmla="*/ 132 w 178"/>
                <a:gd name="T115" fmla="*/ 244 h 244"/>
                <a:gd name="T116" fmla="*/ 120 w 178"/>
                <a:gd name="T117" fmla="*/ 244 h 244"/>
                <a:gd name="T118" fmla="*/ 112 w 178"/>
                <a:gd name="T119" fmla="*/ 240 h 244"/>
                <a:gd name="T120" fmla="*/ 98 w 178"/>
                <a:gd name="T121" fmla="*/ 234 h 244"/>
                <a:gd name="T122" fmla="*/ 82 w 178"/>
                <a:gd name="T123" fmla="*/ 226 h 2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
                <a:gd name="T187" fmla="*/ 0 h 244"/>
                <a:gd name="T188" fmla="*/ 178 w 178"/>
                <a:gd name="T189" fmla="*/ 244 h 2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 h="244">
                  <a:moveTo>
                    <a:pt x="82" y="226"/>
                  </a:moveTo>
                  <a:lnTo>
                    <a:pt x="76" y="222"/>
                  </a:lnTo>
                  <a:lnTo>
                    <a:pt x="72" y="216"/>
                  </a:lnTo>
                  <a:lnTo>
                    <a:pt x="70" y="210"/>
                  </a:lnTo>
                  <a:lnTo>
                    <a:pt x="68" y="204"/>
                  </a:lnTo>
                  <a:lnTo>
                    <a:pt x="68" y="200"/>
                  </a:lnTo>
                  <a:lnTo>
                    <a:pt x="66" y="196"/>
                  </a:lnTo>
                  <a:lnTo>
                    <a:pt x="64" y="190"/>
                  </a:lnTo>
                  <a:lnTo>
                    <a:pt x="58" y="176"/>
                  </a:lnTo>
                  <a:lnTo>
                    <a:pt x="52" y="164"/>
                  </a:lnTo>
                  <a:lnTo>
                    <a:pt x="48" y="152"/>
                  </a:lnTo>
                  <a:lnTo>
                    <a:pt x="46" y="148"/>
                  </a:lnTo>
                  <a:lnTo>
                    <a:pt x="40" y="136"/>
                  </a:lnTo>
                  <a:lnTo>
                    <a:pt x="30" y="122"/>
                  </a:lnTo>
                  <a:lnTo>
                    <a:pt x="18" y="108"/>
                  </a:lnTo>
                  <a:lnTo>
                    <a:pt x="10" y="98"/>
                  </a:lnTo>
                  <a:lnTo>
                    <a:pt x="6" y="94"/>
                  </a:lnTo>
                  <a:lnTo>
                    <a:pt x="4" y="90"/>
                  </a:lnTo>
                  <a:lnTo>
                    <a:pt x="4" y="86"/>
                  </a:lnTo>
                  <a:lnTo>
                    <a:pt x="4" y="84"/>
                  </a:lnTo>
                  <a:lnTo>
                    <a:pt x="6" y="84"/>
                  </a:lnTo>
                  <a:lnTo>
                    <a:pt x="6" y="80"/>
                  </a:lnTo>
                  <a:lnTo>
                    <a:pt x="4" y="78"/>
                  </a:lnTo>
                  <a:lnTo>
                    <a:pt x="4" y="76"/>
                  </a:lnTo>
                  <a:lnTo>
                    <a:pt x="2" y="74"/>
                  </a:lnTo>
                  <a:lnTo>
                    <a:pt x="0" y="74"/>
                  </a:lnTo>
                  <a:lnTo>
                    <a:pt x="2" y="68"/>
                  </a:lnTo>
                  <a:lnTo>
                    <a:pt x="4" y="66"/>
                  </a:lnTo>
                  <a:lnTo>
                    <a:pt x="6" y="64"/>
                  </a:lnTo>
                  <a:lnTo>
                    <a:pt x="8" y="62"/>
                  </a:lnTo>
                  <a:lnTo>
                    <a:pt x="10" y="62"/>
                  </a:lnTo>
                  <a:lnTo>
                    <a:pt x="14" y="64"/>
                  </a:lnTo>
                  <a:lnTo>
                    <a:pt x="16" y="66"/>
                  </a:lnTo>
                  <a:lnTo>
                    <a:pt x="26" y="66"/>
                  </a:lnTo>
                  <a:lnTo>
                    <a:pt x="28" y="68"/>
                  </a:lnTo>
                  <a:lnTo>
                    <a:pt x="30" y="68"/>
                  </a:lnTo>
                  <a:lnTo>
                    <a:pt x="34" y="68"/>
                  </a:lnTo>
                  <a:lnTo>
                    <a:pt x="36" y="66"/>
                  </a:lnTo>
                  <a:lnTo>
                    <a:pt x="36" y="64"/>
                  </a:lnTo>
                  <a:lnTo>
                    <a:pt x="38" y="62"/>
                  </a:lnTo>
                  <a:lnTo>
                    <a:pt x="40" y="60"/>
                  </a:lnTo>
                  <a:lnTo>
                    <a:pt x="40" y="56"/>
                  </a:lnTo>
                  <a:lnTo>
                    <a:pt x="42" y="54"/>
                  </a:lnTo>
                  <a:lnTo>
                    <a:pt x="44" y="50"/>
                  </a:lnTo>
                  <a:lnTo>
                    <a:pt x="46" y="48"/>
                  </a:lnTo>
                  <a:lnTo>
                    <a:pt x="48" y="48"/>
                  </a:lnTo>
                  <a:lnTo>
                    <a:pt x="60" y="44"/>
                  </a:lnTo>
                  <a:lnTo>
                    <a:pt x="70" y="36"/>
                  </a:lnTo>
                  <a:lnTo>
                    <a:pt x="78" y="28"/>
                  </a:lnTo>
                  <a:lnTo>
                    <a:pt x="82" y="18"/>
                  </a:lnTo>
                  <a:lnTo>
                    <a:pt x="84" y="14"/>
                  </a:lnTo>
                  <a:lnTo>
                    <a:pt x="84" y="10"/>
                  </a:lnTo>
                  <a:lnTo>
                    <a:pt x="82" y="8"/>
                  </a:lnTo>
                  <a:lnTo>
                    <a:pt x="82" y="4"/>
                  </a:lnTo>
                  <a:lnTo>
                    <a:pt x="82" y="0"/>
                  </a:lnTo>
                  <a:lnTo>
                    <a:pt x="88" y="4"/>
                  </a:lnTo>
                  <a:lnTo>
                    <a:pt x="94" y="6"/>
                  </a:lnTo>
                  <a:lnTo>
                    <a:pt x="96" y="6"/>
                  </a:lnTo>
                  <a:lnTo>
                    <a:pt x="100" y="8"/>
                  </a:lnTo>
                  <a:lnTo>
                    <a:pt x="104" y="10"/>
                  </a:lnTo>
                  <a:lnTo>
                    <a:pt x="110" y="12"/>
                  </a:lnTo>
                  <a:lnTo>
                    <a:pt x="116" y="14"/>
                  </a:lnTo>
                  <a:lnTo>
                    <a:pt x="122" y="18"/>
                  </a:lnTo>
                  <a:lnTo>
                    <a:pt x="124" y="22"/>
                  </a:lnTo>
                  <a:lnTo>
                    <a:pt x="124" y="24"/>
                  </a:lnTo>
                  <a:lnTo>
                    <a:pt x="124" y="26"/>
                  </a:lnTo>
                  <a:lnTo>
                    <a:pt x="126" y="28"/>
                  </a:lnTo>
                  <a:lnTo>
                    <a:pt x="126" y="32"/>
                  </a:lnTo>
                  <a:lnTo>
                    <a:pt x="130" y="34"/>
                  </a:lnTo>
                  <a:lnTo>
                    <a:pt x="134" y="36"/>
                  </a:lnTo>
                  <a:lnTo>
                    <a:pt x="140" y="36"/>
                  </a:lnTo>
                  <a:lnTo>
                    <a:pt x="142" y="36"/>
                  </a:lnTo>
                  <a:lnTo>
                    <a:pt x="146" y="36"/>
                  </a:lnTo>
                  <a:lnTo>
                    <a:pt x="150" y="36"/>
                  </a:lnTo>
                  <a:lnTo>
                    <a:pt x="154" y="38"/>
                  </a:lnTo>
                  <a:lnTo>
                    <a:pt x="158" y="38"/>
                  </a:lnTo>
                  <a:lnTo>
                    <a:pt x="160" y="40"/>
                  </a:lnTo>
                  <a:lnTo>
                    <a:pt x="162" y="42"/>
                  </a:lnTo>
                  <a:lnTo>
                    <a:pt x="162" y="44"/>
                  </a:lnTo>
                  <a:lnTo>
                    <a:pt x="156" y="60"/>
                  </a:lnTo>
                  <a:lnTo>
                    <a:pt x="162" y="60"/>
                  </a:lnTo>
                  <a:lnTo>
                    <a:pt x="162" y="66"/>
                  </a:lnTo>
                  <a:lnTo>
                    <a:pt x="156" y="66"/>
                  </a:lnTo>
                  <a:lnTo>
                    <a:pt x="154" y="64"/>
                  </a:lnTo>
                  <a:lnTo>
                    <a:pt x="152" y="64"/>
                  </a:lnTo>
                  <a:lnTo>
                    <a:pt x="148" y="64"/>
                  </a:lnTo>
                  <a:lnTo>
                    <a:pt x="146" y="66"/>
                  </a:lnTo>
                  <a:lnTo>
                    <a:pt x="142" y="66"/>
                  </a:lnTo>
                  <a:lnTo>
                    <a:pt x="138" y="68"/>
                  </a:lnTo>
                  <a:lnTo>
                    <a:pt x="134" y="68"/>
                  </a:lnTo>
                  <a:lnTo>
                    <a:pt x="128" y="72"/>
                  </a:lnTo>
                  <a:lnTo>
                    <a:pt x="124" y="76"/>
                  </a:lnTo>
                  <a:lnTo>
                    <a:pt x="122" y="80"/>
                  </a:lnTo>
                  <a:lnTo>
                    <a:pt x="122" y="82"/>
                  </a:lnTo>
                  <a:lnTo>
                    <a:pt x="122" y="86"/>
                  </a:lnTo>
                  <a:lnTo>
                    <a:pt x="120" y="90"/>
                  </a:lnTo>
                  <a:lnTo>
                    <a:pt x="118" y="92"/>
                  </a:lnTo>
                  <a:lnTo>
                    <a:pt x="118" y="94"/>
                  </a:lnTo>
                  <a:lnTo>
                    <a:pt x="116" y="96"/>
                  </a:lnTo>
                  <a:lnTo>
                    <a:pt x="114" y="98"/>
                  </a:lnTo>
                  <a:lnTo>
                    <a:pt x="112" y="102"/>
                  </a:lnTo>
                  <a:lnTo>
                    <a:pt x="110" y="108"/>
                  </a:lnTo>
                  <a:lnTo>
                    <a:pt x="110" y="116"/>
                  </a:lnTo>
                  <a:lnTo>
                    <a:pt x="114" y="122"/>
                  </a:lnTo>
                  <a:lnTo>
                    <a:pt x="114" y="124"/>
                  </a:lnTo>
                  <a:lnTo>
                    <a:pt x="114" y="126"/>
                  </a:lnTo>
                  <a:lnTo>
                    <a:pt x="116" y="128"/>
                  </a:lnTo>
                  <a:lnTo>
                    <a:pt x="116" y="132"/>
                  </a:lnTo>
                  <a:lnTo>
                    <a:pt x="116" y="134"/>
                  </a:lnTo>
                  <a:lnTo>
                    <a:pt x="118" y="134"/>
                  </a:lnTo>
                  <a:lnTo>
                    <a:pt x="120" y="132"/>
                  </a:lnTo>
                  <a:lnTo>
                    <a:pt x="122" y="132"/>
                  </a:lnTo>
                  <a:lnTo>
                    <a:pt x="126" y="134"/>
                  </a:lnTo>
                  <a:lnTo>
                    <a:pt x="126" y="136"/>
                  </a:lnTo>
                  <a:lnTo>
                    <a:pt x="128" y="138"/>
                  </a:lnTo>
                  <a:lnTo>
                    <a:pt x="132" y="138"/>
                  </a:lnTo>
                  <a:lnTo>
                    <a:pt x="138" y="140"/>
                  </a:lnTo>
                  <a:lnTo>
                    <a:pt x="140" y="140"/>
                  </a:lnTo>
                  <a:lnTo>
                    <a:pt x="142" y="140"/>
                  </a:lnTo>
                  <a:lnTo>
                    <a:pt x="144" y="138"/>
                  </a:lnTo>
                  <a:lnTo>
                    <a:pt x="148" y="136"/>
                  </a:lnTo>
                  <a:lnTo>
                    <a:pt x="150" y="134"/>
                  </a:lnTo>
                  <a:lnTo>
                    <a:pt x="152" y="132"/>
                  </a:lnTo>
                  <a:lnTo>
                    <a:pt x="154" y="130"/>
                  </a:lnTo>
                  <a:lnTo>
                    <a:pt x="152" y="156"/>
                  </a:lnTo>
                  <a:lnTo>
                    <a:pt x="154" y="158"/>
                  </a:lnTo>
                  <a:lnTo>
                    <a:pt x="156" y="158"/>
                  </a:lnTo>
                  <a:lnTo>
                    <a:pt x="160" y="160"/>
                  </a:lnTo>
                  <a:lnTo>
                    <a:pt x="164" y="160"/>
                  </a:lnTo>
                  <a:lnTo>
                    <a:pt x="166" y="160"/>
                  </a:lnTo>
                  <a:lnTo>
                    <a:pt x="176" y="176"/>
                  </a:lnTo>
                  <a:lnTo>
                    <a:pt x="176" y="178"/>
                  </a:lnTo>
                  <a:lnTo>
                    <a:pt x="178" y="180"/>
                  </a:lnTo>
                  <a:lnTo>
                    <a:pt x="178" y="184"/>
                  </a:lnTo>
                  <a:lnTo>
                    <a:pt x="176" y="186"/>
                  </a:lnTo>
                  <a:lnTo>
                    <a:pt x="176" y="188"/>
                  </a:lnTo>
                  <a:lnTo>
                    <a:pt x="174" y="192"/>
                  </a:lnTo>
                  <a:lnTo>
                    <a:pt x="174" y="196"/>
                  </a:lnTo>
                  <a:lnTo>
                    <a:pt x="174" y="202"/>
                  </a:lnTo>
                  <a:lnTo>
                    <a:pt x="174" y="206"/>
                  </a:lnTo>
                  <a:lnTo>
                    <a:pt x="174" y="208"/>
                  </a:lnTo>
                  <a:lnTo>
                    <a:pt x="176" y="208"/>
                  </a:lnTo>
                  <a:lnTo>
                    <a:pt x="176" y="210"/>
                  </a:lnTo>
                  <a:lnTo>
                    <a:pt x="178" y="214"/>
                  </a:lnTo>
                  <a:lnTo>
                    <a:pt x="178" y="216"/>
                  </a:lnTo>
                  <a:lnTo>
                    <a:pt x="178" y="220"/>
                  </a:lnTo>
                  <a:lnTo>
                    <a:pt x="176" y="222"/>
                  </a:lnTo>
                  <a:lnTo>
                    <a:pt x="174" y="224"/>
                  </a:lnTo>
                  <a:lnTo>
                    <a:pt x="170" y="224"/>
                  </a:lnTo>
                  <a:lnTo>
                    <a:pt x="166" y="226"/>
                  </a:lnTo>
                  <a:lnTo>
                    <a:pt x="160" y="228"/>
                  </a:lnTo>
                  <a:lnTo>
                    <a:pt x="156" y="230"/>
                  </a:lnTo>
                  <a:lnTo>
                    <a:pt x="154" y="234"/>
                  </a:lnTo>
                  <a:lnTo>
                    <a:pt x="152" y="236"/>
                  </a:lnTo>
                  <a:lnTo>
                    <a:pt x="148" y="238"/>
                  </a:lnTo>
                  <a:lnTo>
                    <a:pt x="142" y="240"/>
                  </a:lnTo>
                  <a:lnTo>
                    <a:pt x="138" y="242"/>
                  </a:lnTo>
                  <a:lnTo>
                    <a:pt x="132" y="244"/>
                  </a:lnTo>
                  <a:lnTo>
                    <a:pt x="130" y="244"/>
                  </a:lnTo>
                  <a:lnTo>
                    <a:pt x="128" y="244"/>
                  </a:lnTo>
                  <a:lnTo>
                    <a:pt x="120" y="244"/>
                  </a:lnTo>
                  <a:lnTo>
                    <a:pt x="118" y="244"/>
                  </a:lnTo>
                  <a:lnTo>
                    <a:pt x="116" y="242"/>
                  </a:lnTo>
                  <a:lnTo>
                    <a:pt x="112" y="240"/>
                  </a:lnTo>
                  <a:lnTo>
                    <a:pt x="108" y="238"/>
                  </a:lnTo>
                  <a:lnTo>
                    <a:pt x="104" y="236"/>
                  </a:lnTo>
                  <a:lnTo>
                    <a:pt x="98" y="234"/>
                  </a:lnTo>
                  <a:lnTo>
                    <a:pt x="96" y="232"/>
                  </a:lnTo>
                  <a:lnTo>
                    <a:pt x="94" y="230"/>
                  </a:lnTo>
                  <a:lnTo>
                    <a:pt x="82" y="226"/>
                  </a:lnTo>
                </a:path>
              </a:pathLst>
            </a:custGeom>
            <a:grpFill/>
            <a:ln w="6350">
              <a:noFill/>
              <a:round/>
              <a:headEnd/>
              <a:tailEnd/>
            </a:ln>
          </p:spPr>
          <p:txBody>
            <a:bodyPr/>
            <a:lstStyle/>
            <a:p>
              <a:pPr>
                <a:defRPr/>
              </a:pPr>
              <a:endParaRPr lang="zh-TW" altLang="en-US"/>
            </a:p>
          </p:txBody>
        </p:sp>
        <p:sp>
          <p:nvSpPr>
            <p:cNvPr id="325" name="Freeform 137"/>
            <p:cNvSpPr>
              <a:spLocks/>
            </p:cNvSpPr>
            <p:nvPr/>
          </p:nvSpPr>
          <p:spPr bwMode="gray">
            <a:xfrm>
              <a:off x="4581" y="2672"/>
              <a:ext cx="176" cy="172"/>
            </a:xfrm>
            <a:custGeom>
              <a:avLst/>
              <a:gdLst>
                <a:gd name="T0" fmla="*/ 166 w 176"/>
                <a:gd name="T1" fmla="*/ 50 h 172"/>
                <a:gd name="T2" fmla="*/ 162 w 176"/>
                <a:gd name="T3" fmla="*/ 46 h 172"/>
                <a:gd name="T4" fmla="*/ 152 w 176"/>
                <a:gd name="T5" fmla="*/ 38 h 172"/>
                <a:gd name="T6" fmla="*/ 142 w 176"/>
                <a:gd name="T7" fmla="*/ 34 h 172"/>
                <a:gd name="T8" fmla="*/ 134 w 176"/>
                <a:gd name="T9" fmla="*/ 26 h 172"/>
                <a:gd name="T10" fmla="*/ 126 w 176"/>
                <a:gd name="T11" fmla="*/ 22 h 172"/>
                <a:gd name="T12" fmla="*/ 110 w 176"/>
                <a:gd name="T13" fmla="*/ 26 h 172"/>
                <a:gd name="T14" fmla="*/ 100 w 176"/>
                <a:gd name="T15" fmla="*/ 30 h 172"/>
                <a:gd name="T16" fmla="*/ 84 w 176"/>
                <a:gd name="T17" fmla="*/ 32 h 172"/>
                <a:gd name="T18" fmla="*/ 72 w 176"/>
                <a:gd name="T19" fmla="*/ 30 h 172"/>
                <a:gd name="T20" fmla="*/ 62 w 176"/>
                <a:gd name="T21" fmla="*/ 22 h 172"/>
                <a:gd name="T22" fmla="*/ 54 w 176"/>
                <a:gd name="T23" fmla="*/ 14 h 172"/>
                <a:gd name="T24" fmla="*/ 48 w 176"/>
                <a:gd name="T25" fmla="*/ 6 h 172"/>
                <a:gd name="T26" fmla="*/ 42 w 176"/>
                <a:gd name="T27" fmla="*/ 4 h 172"/>
                <a:gd name="T28" fmla="*/ 42 w 176"/>
                <a:gd name="T29" fmla="*/ 0 h 172"/>
                <a:gd name="T30" fmla="*/ 40 w 176"/>
                <a:gd name="T31" fmla="*/ 2 h 172"/>
                <a:gd name="T32" fmla="*/ 40 w 176"/>
                <a:gd name="T33" fmla="*/ 6 h 172"/>
                <a:gd name="T34" fmla="*/ 38 w 176"/>
                <a:gd name="T35" fmla="*/ 8 h 172"/>
                <a:gd name="T36" fmla="*/ 36 w 176"/>
                <a:gd name="T37" fmla="*/ 12 h 172"/>
                <a:gd name="T38" fmla="*/ 36 w 176"/>
                <a:gd name="T39" fmla="*/ 16 h 172"/>
                <a:gd name="T40" fmla="*/ 36 w 176"/>
                <a:gd name="T41" fmla="*/ 20 h 172"/>
                <a:gd name="T42" fmla="*/ 32 w 176"/>
                <a:gd name="T43" fmla="*/ 18 h 172"/>
                <a:gd name="T44" fmla="*/ 32 w 176"/>
                <a:gd name="T45" fmla="*/ 14 h 172"/>
                <a:gd name="T46" fmla="*/ 34 w 176"/>
                <a:gd name="T47" fmla="*/ 10 h 172"/>
                <a:gd name="T48" fmla="*/ 32 w 176"/>
                <a:gd name="T49" fmla="*/ 6 h 172"/>
                <a:gd name="T50" fmla="*/ 24 w 176"/>
                <a:gd name="T51" fmla="*/ 10 h 172"/>
                <a:gd name="T52" fmla="*/ 18 w 176"/>
                <a:gd name="T53" fmla="*/ 16 h 172"/>
                <a:gd name="T54" fmla="*/ 10 w 176"/>
                <a:gd name="T55" fmla="*/ 20 h 172"/>
                <a:gd name="T56" fmla="*/ 0 w 176"/>
                <a:gd name="T57" fmla="*/ 30 h 172"/>
                <a:gd name="T58" fmla="*/ 0 w 176"/>
                <a:gd name="T59" fmla="*/ 36 h 172"/>
                <a:gd name="T60" fmla="*/ 2 w 176"/>
                <a:gd name="T61" fmla="*/ 48 h 172"/>
                <a:gd name="T62" fmla="*/ 4 w 176"/>
                <a:gd name="T63" fmla="*/ 54 h 172"/>
                <a:gd name="T64" fmla="*/ 2 w 176"/>
                <a:gd name="T65" fmla="*/ 62 h 172"/>
                <a:gd name="T66" fmla="*/ 0 w 176"/>
                <a:gd name="T67" fmla="*/ 72 h 172"/>
                <a:gd name="T68" fmla="*/ 6 w 176"/>
                <a:gd name="T69" fmla="*/ 84 h 172"/>
                <a:gd name="T70" fmla="*/ 48 w 176"/>
                <a:gd name="T71" fmla="*/ 98 h 172"/>
                <a:gd name="T72" fmla="*/ 56 w 176"/>
                <a:gd name="T73" fmla="*/ 98 h 172"/>
                <a:gd name="T74" fmla="*/ 62 w 176"/>
                <a:gd name="T75" fmla="*/ 96 h 172"/>
                <a:gd name="T76" fmla="*/ 66 w 176"/>
                <a:gd name="T77" fmla="*/ 96 h 172"/>
                <a:gd name="T78" fmla="*/ 66 w 176"/>
                <a:gd name="T79" fmla="*/ 102 h 172"/>
                <a:gd name="T80" fmla="*/ 60 w 176"/>
                <a:gd name="T81" fmla="*/ 108 h 172"/>
                <a:gd name="T82" fmla="*/ 60 w 176"/>
                <a:gd name="T83" fmla="*/ 122 h 172"/>
                <a:gd name="T84" fmla="*/ 60 w 176"/>
                <a:gd name="T85" fmla="*/ 140 h 172"/>
                <a:gd name="T86" fmla="*/ 64 w 176"/>
                <a:gd name="T87" fmla="*/ 148 h 172"/>
                <a:gd name="T88" fmla="*/ 68 w 176"/>
                <a:gd name="T89" fmla="*/ 164 h 172"/>
                <a:gd name="T90" fmla="*/ 116 w 176"/>
                <a:gd name="T91" fmla="*/ 152 h 172"/>
                <a:gd name="T92" fmla="*/ 122 w 176"/>
                <a:gd name="T93" fmla="*/ 140 h 172"/>
                <a:gd name="T94" fmla="*/ 116 w 176"/>
                <a:gd name="T95" fmla="*/ 140 h 172"/>
                <a:gd name="T96" fmla="*/ 112 w 176"/>
                <a:gd name="T97" fmla="*/ 136 h 172"/>
                <a:gd name="T98" fmla="*/ 108 w 176"/>
                <a:gd name="T99" fmla="*/ 126 h 172"/>
                <a:gd name="T100" fmla="*/ 104 w 176"/>
                <a:gd name="T101" fmla="*/ 124 h 172"/>
                <a:gd name="T102" fmla="*/ 106 w 176"/>
                <a:gd name="T103" fmla="*/ 118 h 172"/>
                <a:gd name="T104" fmla="*/ 126 w 176"/>
                <a:gd name="T105" fmla="*/ 124 h 172"/>
                <a:gd name="T106" fmla="*/ 144 w 176"/>
                <a:gd name="T107" fmla="*/ 124 h 172"/>
                <a:gd name="T108" fmla="*/ 156 w 176"/>
                <a:gd name="T109" fmla="*/ 122 h 172"/>
                <a:gd name="T110" fmla="*/ 162 w 176"/>
                <a:gd name="T111" fmla="*/ 120 h 172"/>
                <a:gd name="T112" fmla="*/ 156 w 176"/>
                <a:gd name="T113" fmla="*/ 100 h 172"/>
                <a:gd name="T114" fmla="*/ 154 w 176"/>
                <a:gd name="T115" fmla="*/ 90 h 172"/>
                <a:gd name="T116" fmla="*/ 166 w 176"/>
                <a:gd name="T117" fmla="*/ 76 h 172"/>
                <a:gd name="T118" fmla="*/ 168 w 176"/>
                <a:gd name="T119" fmla="*/ 62 h 172"/>
                <a:gd name="T120" fmla="*/ 176 w 176"/>
                <a:gd name="T121" fmla="*/ 58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
                <a:gd name="T184" fmla="*/ 0 h 172"/>
                <a:gd name="T185" fmla="*/ 176 w 176"/>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 h="172">
                  <a:moveTo>
                    <a:pt x="176" y="58"/>
                  </a:moveTo>
                  <a:lnTo>
                    <a:pt x="170" y="54"/>
                  </a:lnTo>
                  <a:lnTo>
                    <a:pt x="166" y="50"/>
                  </a:lnTo>
                  <a:lnTo>
                    <a:pt x="164" y="48"/>
                  </a:lnTo>
                  <a:lnTo>
                    <a:pt x="162" y="46"/>
                  </a:lnTo>
                  <a:lnTo>
                    <a:pt x="160" y="44"/>
                  </a:lnTo>
                  <a:lnTo>
                    <a:pt x="156" y="40"/>
                  </a:lnTo>
                  <a:lnTo>
                    <a:pt x="152" y="38"/>
                  </a:lnTo>
                  <a:lnTo>
                    <a:pt x="146" y="36"/>
                  </a:lnTo>
                  <a:lnTo>
                    <a:pt x="144" y="34"/>
                  </a:lnTo>
                  <a:lnTo>
                    <a:pt x="142" y="34"/>
                  </a:lnTo>
                  <a:lnTo>
                    <a:pt x="138" y="32"/>
                  </a:lnTo>
                  <a:lnTo>
                    <a:pt x="136" y="28"/>
                  </a:lnTo>
                  <a:lnTo>
                    <a:pt x="134" y="26"/>
                  </a:lnTo>
                  <a:lnTo>
                    <a:pt x="132" y="24"/>
                  </a:lnTo>
                  <a:lnTo>
                    <a:pt x="126" y="22"/>
                  </a:lnTo>
                  <a:lnTo>
                    <a:pt x="120" y="24"/>
                  </a:lnTo>
                  <a:lnTo>
                    <a:pt x="116" y="24"/>
                  </a:lnTo>
                  <a:lnTo>
                    <a:pt x="110" y="26"/>
                  </a:lnTo>
                  <a:lnTo>
                    <a:pt x="108" y="26"/>
                  </a:lnTo>
                  <a:lnTo>
                    <a:pt x="106" y="28"/>
                  </a:lnTo>
                  <a:lnTo>
                    <a:pt x="100" y="30"/>
                  </a:lnTo>
                  <a:lnTo>
                    <a:pt x="94" y="32"/>
                  </a:lnTo>
                  <a:lnTo>
                    <a:pt x="88" y="32"/>
                  </a:lnTo>
                  <a:lnTo>
                    <a:pt x="84" y="32"/>
                  </a:lnTo>
                  <a:lnTo>
                    <a:pt x="80" y="32"/>
                  </a:lnTo>
                  <a:lnTo>
                    <a:pt x="78" y="32"/>
                  </a:lnTo>
                  <a:lnTo>
                    <a:pt x="72" y="30"/>
                  </a:lnTo>
                  <a:lnTo>
                    <a:pt x="68" y="28"/>
                  </a:lnTo>
                  <a:lnTo>
                    <a:pt x="64" y="24"/>
                  </a:lnTo>
                  <a:lnTo>
                    <a:pt x="62" y="22"/>
                  </a:lnTo>
                  <a:lnTo>
                    <a:pt x="56" y="18"/>
                  </a:lnTo>
                  <a:lnTo>
                    <a:pt x="54" y="14"/>
                  </a:lnTo>
                  <a:lnTo>
                    <a:pt x="50" y="10"/>
                  </a:lnTo>
                  <a:lnTo>
                    <a:pt x="50" y="8"/>
                  </a:lnTo>
                  <a:lnTo>
                    <a:pt x="48" y="6"/>
                  </a:lnTo>
                  <a:lnTo>
                    <a:pt x="46" y="4"/>
                  </a:lnTo>
                  <a:lnTo>
                    <a:pt x="44" y="4"/>
                  </a:lnTo>
                  <a:lnTo>
                    <a:pt x="42" y="4"/>
                  </a:lnTo>
                  <a:lnTo>
                    <a:pt x="42" y="2"/>
                  </a:lnTo>
                  <a:lnTo>
                    <a:pt x="42" y="0"/>
                  </a:lnTo>
                  <a:lnTo>
                    <a:pt x="40" y="0"/>
                  </a:lnTo>
                  <a:lnTo>
                    <a:pt x="40" y="2"/>
                  </a:lnTo>
                  <a:lnTo>
                    <a:pt x="42" y="4"/>
                  </a:lnTo>
                  <a:lnTo>
                    <a:pt x="40" y="4"/>
                  </a:lnTo>
                  <a:lnTo>
                    <a:pt x="40" y="6"/>
                  </a:lnTo>
                  <a:lnTo>
                    <a:pt x="40" y="8"/>
                  </a:lnTo>
                  <a:lnTo>
                    <a:pt x="38" y="8"/>
                  </a:lnTo>
                  <a:lnTo>
                    <a:pt x="38" y="10"/>
                  </a:lnTo>
                  <a:lnTo>
                    <a:pt x="36" y="12"/>
                  </a:lnTo>
                  <a:lnTo>
                    <a:pt x="36" y="14"/>
                  </a:lnTo>
                  <a:lnTo>
                    <a:pt x="36" y="16"/>
                  </a:lnTo>
                  <a:lnTo>
                    <a:pt x="36" y="18"/>
                  </a:lnTo>
                  <a:lnTo>
                    <a:pt x="36" y="20"/>
                  </a:lnTo>
                  <a:lnTo>
                    <a:pt x="34" y="20"/>
                  </a:lnTo>
                  <a:lnTo>
                    <a:pt x="32" y="18"/>
                  </a:lnTo>
                  <a:lnTo>
                    <a:pt x="32" y="16"/>
                  </a:lnTo>
                  <a:lnTo>
                    <a:pt x="32" y="14"/>
                  </a:lnTo>
                  <a:lnTo>
                    <a:pt x="34" y="14"/>
                  </a:lnTo>
                  <a:lnTo>
                    <a:pt x="34" y="12"/>
                  </a:lnTo>
                  <a:lnTo>
                    <a:pt x="34" y="10"/>
                  </a:lnTo>
                  <a:lnTo>
                    <a:pt x="32" y="8"/>
                  </a:lnTo>
                  <a:lnTo>
                    <a:pt x="32" y="6"/>
                  </a:lnTo>
                  <a:lnTo>
                    <a:pt x="32" y="4"/>
                  </a:lnTo>
                  <a:lnTo>
                    <a:pt x="28" y="6"/>
                  </a:lnTo>
                  <a:lnTo>
                    <a:pt x="24" y="10"/>
                  </a:lnTo>
                  <a:lnTo>
                    <a:pt x="22" y="14"/>
                  </a:lnTo>
                  <a:lnTo>
                    <a:pt x="20" y="16"/>
                  </a:lnTo>
                  <a:lnTo>
                    <a:pt x="18" y="16"/>
                  </a:lnTo>
                  <a:lnTo>
                    <a:pt x="18" y="18"/>
                  </a:lnTo>
                  <a:lnTo>
                    <a:pt x="14" y="18"/>
                  </a:lnTo>
                  <a:lnTo>
                    <a:pt x="10" y="20"/>
                  </a:lnTo>
                  <a:lnTo>
                    <a:pt x="6" y="24"/>
                  </a:lnTo>
                  <a:lnTo>
                    <a:pt x="2" y="26"/>
                  </a:lnTo>
                  <a:lnTo>
                    <a:pt x="0" y="30"/>
                  </a:lnTo>
                  <a:lnTo>
                    <a:pt x="0" y="32"/>
                  </a:lnTo>
                  <a:lnTo>
                    <a:pt x="0" y="36"/>
                  </a:lnTo>
                  <a:lnTo>
                    <a:pt x="0" y="42"/>
                  </a:lnTo>
                  <a:lnTo>
                    <a:pt x="0" y="46"/>
                  </a:lnTo>
                  <a:lnTo>
                    <a:pt x="2" y="48"/>
                  </a:lnTo>
                  <a:lnTo>
                    <a:pt x="2" y="50"/>
                  </a:lnTo>
                  <a:lnTo>
                    <a:pt x="4" y="54"/>
                  </a:lnTo>
                  <a:lnTo>
                    <a:pt x="4" y="58"/>
                  </a:lnTo>
                  <a:lnTo>
                    <a:pt x="2" y="60"/>
                  </a:lnTo>
                  <a:lnTo>
                    <a:pt x="2" y="62"/>
                  </a:lnTo>
                  <a:lnTo>
                    <a:pt x="2" y="64"/>
                  </a:lnTo>
                  <a:lnTo>
                    <a:pt x="0" y="68"/>
                  </a:lnTo>
                  <a:lnTo>
                    <a:pt x="0" y="72"/>
                  </a:lnTo>
                  <a:lnTo>
                    <a:pt x="2" y="76"/>
                  </a:lnTo>
                  <a:lnTo>
                    <a:pt x="2" y="80"/>
                  </a:lnTo>
                  <a:lnTo>
                    <a:pt x="6" y="84"/>
                  </a:lnTo>
                  <a:lnTo>
                    <a:pt x="12" y="86"/>
                  </a:lnTo>
                  <a:lnTo>
                    <a:pt x="44" y="90"/>
                  </a:lnTo>
                  <a:lnTo>
                    <a:pt x="48" y="98"/>
                  </a:lnTo>
                  <a:lnTo>
                    <a:pt x="52" y="98"/>
                  </a:lnTo>
                  <a:lnTo>
                    <a:pt x="56" y="98"/>
                  </a:lnTo>
                  <a:lnTo>
                    <a:pt x="60" y="98"/>
                  </a:lnTo>
                  <a:lnTo>
                    <a:pt x="62" y="96"/>
                  </a:lnTo>
                  <a:lnTo>
                    <a:pt x="64" y="96"/>
                  </a:lnTo>
                  <a:lnTo>
                    <a:pt x="66" y="96"/>
                  </a:lnTo>
                  <a:lnTo>
                    <a:pt x="66" y="98"/>
                  </a:lnTo>
                  <a:lnTo>
                    <a:pt x="66" y="102"/>
                  </a:lnTo>
                  <a:lnTo>
                    <a:pt x="64" y="104"/>
                  </a:lnTo>
                  <a:lnTo>
                    <a:pt x="62" y="106"/>
                  </a:lnTo>
                  <a:lnTo>
                    <a:pt x="60" y="108"/>
                  </a:lnTo>
                  <a:lnTo>
                    <a:pt x="60" y="112"/>
                  </a:lnTo>
                  <a:lnTo>
                    <a:pt x="58" y="116"/>
                  </a:lnTo>
                  <a:lnTo>
                    <a:pt x="60" y="122"/>
                  </a:lnTo>
                  <a:lnTo>
                    <a:pt x="62" y="128"/>
                  </a:lnTo>
                  <a:lnTo>
                    <a:pt x="68" y="132"/>
                  </a:lnTo>
                  <a:lnTo>
                    <a:pt x="60" y="140"/>
                  </a:lnTo>
                  <a:lnTo>
                    <a:pt x="62" y="140"/>
                  </a:lnTo>
                  <a:lnTo>
                    <a:pt x="62" y="144"/>
                  </a:lnTo>
                  <a:lnTo>
                    <a:pt x="64" y="148"/>
                  </a:lnTo>
                  <a:lnTo>
                    <a:pt x="66" y="154"/>
                  </a:lnTo>
                  <a:lnTo>
                    <a:pt x="68" y="160"/>
                  </a:lnTo>
                  <a:lnTo>
                    <a:pt x="68" y="164"/>
                  </a:lnTo>
                  <a:lnTo>
                    <a:pt x="80" y="166"/>
                  </a:lnTo>
                  <a:lnTo>
                    <a:pt x="98" y="172"/>
                  </a:lnTo>
                  <a:lnTo>
                    <a:pt x="116" y="152"/>
                  </a:lnTo>
                  <a:lnTo>
                    <a:pt x="124" y="148"/>
                  </a:lnTo>
                  <a:lnTo>
                    <a:pt x="124" y="140"/>
                  </a:lnTo>
                  <a:lnTo>
                    <a:pt x="122" y="140"/>
                  </a:lnTo>
                  <a:lnTo>
                    <a:pt x="118" y="140"/>
                  </a:lnTo>
                  <a:lnTo>
                    <a:pt x="116" y="140"/>
                  </a:lnTo>
                  <a:lnTo>
                    <a:pt x="114" y="140"/>
                  </a:lnTo>
                  <a:lnTo>
                    <a:pt x="112" y="138"/>
                  </a:lnTo>
                  <a:lnTo>
                    <a:pt x="112" y="136"/>
                  </a:lnTo>
                  <a:lnTo>
                    <a:pt x="112" y="130"/>
                  </a:lnTo>
                  <a:lnTo>
                    <a:pt x="110" y="128"/>
                  </a:lnTo>
                  <a:lnTo>
                    <a:pt x="108" y="126"/>
                  </a:lnTo>
                  <a:lnTo>
                    <a:pt x="106" y="124"/>
                  </a:lnTo>
                  <a:lnTo>
                    <a:pt x="104" y="124"/>
                  </a:lnTo>
                  <a:lnTo>
                    <a:pt x="104" y="122"/>
                  </a:lnTo>
                  <a:lnTo>
                    <a:pt x="104" y="118"/>
                  </a:lnTo>
                  <a:lnTo>
                    <a:pt x="106" y="118"/>
                  </a:lnTo>
                  <a:lnTo>
                    <a:pt x="108" y="120"/>
                  </a:lnTo>
                  <a:lnTo>
                    <a:pt x="114" y="122"/>
                  </a:lnTo>
                  <a:lnTo>
                    <a:pt x="126" y="124"/>
                  </a:lnTo>
                  <a:lnTo>
                    <a:pt x="128" y="130"/>
                  </a:lnTo>
                  <a:lnTo>
                    <a:pt x="144" y="128"/>
                  </a:lnTo>
                  <a:lnTo>
                    <a:pt x="144" y="124"/>
                  </a:lnTo>
                  <a:lnTo>
                    <a:pt x="152" y="120"/>
                  </a:lnTo>
                  <a:lnTo>
                    <a:pt x="154" y="120"/>
                  </a:lnTo>
                  <a:lnTo>
                    <a:pt x="156" y="122"/>
                  </a:lnTo>
                  <a:lnTo>
                    <a:pt x="158" y="122"/>
                  </a:lnTo>
                  <a:lnTo>
                    <a:pt x="160" y="120"/>
                  </a:lnTo>
                  <a:lnTo>
                    <a:pt x="162" y="120"/>
                  </a:lnTo>
                  <a:lnTo>
                    <a:pt x="164" y="118"/>
                  </a:lnTo>
                  <a:lnTo>
                    <a:pt x="164" y="116"/>
                  </a:lnTo>
                  <a:lnTo>
                    <a:pt x="156" y="100"/>
                  </a:lnTo>
                  <a:lnTo>
                    <a:pt x="156" y="98"/>
                  </a:lnTo>
                  <a:lnTo>
                    <a:pt x="154" y="96"/>
                  </a:lnTo>
                  <a:lnTo>
                    <a:pt x="154" y="90"/>
                  </a:lnTo>
                  <a:lnTo>
                    <a:pt x="154" y="84"/>
                  </a:lnTo>
                  <a:lnTo>
                    <a:pt x="156" y="78"/>
                  </a:lnTo>
                  <a:lnTo>
                    <a:pt x="166" y="76"/>
                  </a:lnTo>
                  <a:lnTo>
                    <a:pt x="164" y="64"/>
                  </a:lnTo>
                  <a:lnTo>
                    <a:pt x="168" y="62"/>
                  </a:lnTo>
                  <a:lnTo>
                    <a:pt x="170" y="62"/>
                  </a:lnTo>
                  <a:lnTo>
                    <a:pt x="174" y="60"/>
                  </a:lnTo>
                  <a:lnTo>
                    <a:pt x="176" y="58"/>
                  </a:lnTo>
                </a:path>
              </a:pathLst>
            </a:custGeom>
            <a:grpFill/>
            <a:ln w="6350">
              <a:noFill/>
              <a:round/>
              <a:headEnd/>
              <a:tailEnd/>
            </a:ln>
          </p:spPr>
          <p:txBody>
            <a:bodyPr/>
            <a:lstStyle/>
            <a:p>
              <a:pPr>
                <a:defRPr/>
              </a:pPr>
              <a:endParaRPr lang="zh-TW" altLang="en-US"/>
            </a:p>
          </p:txBody>
        </p:sp>
        <p:sp>
          <p:nvSpPr>
            <p:cNvPr id="326" name="Freeform 138"/>
            <p:cNvSpPr>
              <a:spLocks/>
            </p:cNvSpPr>
            <p:nvPr/>
          </p:nvSpPr>
          <p:spPr bwMode="gray">
            <a:xfrm>
              <a:off x="4735" y="2730"/>
              <a:ext cx="52" cy="86"/>
            </a:xfrm>
            <a:custGeom>
              <a:avLst/>
              <a:gdLst>
                <a:gd name="T0" fmla="*/ 52 w 52"/>
                <a:gd name="T1" fmla="*/ 28 h 86"/>
                <a:gd name="T2" fmla="*/ 52 w 52"/>
                <a:gd name="T3" fmla="*/ 28 h 86"/>
                <a:gd name="T4" fmla="*/ 48 w 52"/>
                <a:gd name="T5" fmla="*/ 26 h 86"/>
                <a:gd name="T6" fmla="*/ 46 w 52"/>
                <a:gd name="T7" fmla="*/ 22 h 86"/>
                <a:gd name="T8" fmla="*/ 40 w 52"/>
                <a:gd name="T9" fmla="*/ 16 h 86"/>
                <a:gd name="T10" fmla="*/ 34 w 52"/>
                <a:gd name="T11" fmla="*/ 12 h 86"/>
                <a:gd name="T12" fmla="*/ 28 w 52"/>
                <a:gd name="T13" fmla="*/ 6 h 86"/>
                <a:gd name="T14" fmla="*/ 22 w 52"/>
                <a:gd name="T15" fmla="*/ 0 h 86"/>
                <a:gd name="T16" fmla="*/ 22 w 52"/>
                <a:gd name="T17" fmla="*/ 0 h 86"/>
                <a:gd name="T18" fmla="*/ 20 w 52"/>
                <a:gd name="T19" fmla="*/ 2 h 86"/>
                <a:gd name="T20" fmla="*/ 16 w 52"/>
                <a:gd name="T21" fmla="*/ 4 h 86"/>
                <a:gd name="T22" fmla="*/ 14 w 52"/>
                <a:gd name="T23" fmla="*/ 4 h 86"/>
                <a:gd name="T24" fmla="*/ 10 w 52"/>
                <a:gd name="T25" fmla="*/ 6 h 86"/>
                <a:gd name="T26" fmla="*/ 10 w 52"/>
                <a:gd name="T27" fmla="*/ 6 h 86"/>
                <a:gd name="T28" fmla="*/ 12 w 52"/>
                <a:gd name="T29" fmla="*/ 18 h 86"/>
                <a:gd name="T30" fmla="*/ 2 w 52"/>
                <a:gd name="T31" fmla="*/ 20 h 86"/>
                <a:gd name="T32" fmla="*/ 0 w 52"/>
                <a:gd name="T33" fmla="*/ 26 h 86"/>
                <a:gd name="T34" fmla="*/ 0 w 52"/>
                <a:gd name="T35" fmla="*/ 32 h 86"/>
                <a:gd name="T36" fmla="*/ 0 w 52"/>
                <a:gd name="T37" fmla="*/ 38 h 86"/>
                <a:gd name="T38" fmla="*/ 2 w 52"/>
                <a:gd name="T39" fmla="*/ 40 h 86"/>
                <a:gd name="T40" fmla="*/ 2 w 52"/>
                <a:gd name="T41" fmla="*/ 42 h 86"/>
                <a:gd name="T42" fmla="*/ 10 w 52"/>
                <a:gd name="T43" fmla="*/ 58 h 86"/>
                <a:gd name="T44" fmla="*/ 14 w 52"/>
                <a:gd name="T45" fmla="*/ 58 h 86"/>
                <a:gd name="T46" fmla="*/ 16 w 52"/>
                <a:gd name="T47" fmla="*/ 60 h 86"/>
                <a:gd name="T48" fmla="*/ 16 w 52"/>
                <a:gd name="T49" fmla="*/ 62 h 86"/>
                <a:gd name="T50" fmla="*/ 18 w 52"/>
                <a:gd name="T51" fmla="*/ 66 h 86"/>
                <a:gd name="T52" fmla="*/ 18 w 52"/>
                <a:gd name="T53" fmla="*/ 70 h 86"/>
                <a:gd name="T54" fmla="*/ 18 w 52"/>
                <a:gd name="T55" fmla="*/ 72 h 86"/>
                <a:gd name="T56" fmla="*/ 16 w 52"/>
                <a:gd name="T57" fmla="*/ 74 h 86"/>
                <a:gd name="T58" fmla="*/ 16 w 52"/>
                <a:gd name="T59" fmla="*/ 78 h 86"/>
                <a:gd name="T60" fmla="*/ 16 w 52"/>
                <a:gd name="T61" fmla="*/ 80 h 86"/>
                <a:gd name="T62" fmla="*/ 16 w 52"/>
                <a:gd name="T63" fmla="*/ 84 h 86"/>
                <a:gd name="T64" fmla="*/ 18 w 52"/>
                <a:gd name="T65" fmla="*/ 86 h 86"/>
                <a:gd name="T66" fmla="*/ 24 w 52"/>
                <a:gd name="T67" fmla="*/ 84 h 86"/>
                <a:gd name="T68" fmla="*/ 26 w 52"/>
                <a:gd name="T69" fmla="*/ 84 h 86"/>
                <a:gd name="T70" fmla="*/ 36 w 52"/>
                <a:gd name="T71" fmla="*/ 82 h 86"/>
                <a:gd name="T72" fmla="*/ 40 w 52"/>
                <a:gd name="T73" fmla="*/ 82 h 86"/>
                <a:gd name="T74" fmla="*/ 46 w 52"/>
                <a:gd name="T75" fmla="*/ 82 h 86"/>
                <a:gd name="T76" fmla="*/ 46 w 52"/>
                <a:gd name="T77" fmla="*/ 82 h 86"/>
                <a:gd name="T78" fmla="*/ 44 w 52"/>
                <a:gd name="T79" fmla="*/ 80 h 86"/>
                <a:gd name="T80" fmla="*/ 42 w 52"/>
                <a:gd name="T81" fmla="*/ 78 h 86"/>
                <a:gd name="T82" fmla="*/ 42 w 52"/>
                <a:gd name="T83" fmla="*/ 74 h 86"/>
                <a:gd name="T84" fmla="*/ 40 w 52"/>
                <a:gd name="T85" fmla="*/ 64 h 86"/>
                <a:gd name="T86" fmla="*/ 36 w 52"/>
                <a:gd name="T87" fmla="*/ 62 h 86"/>
                <a:gd name="T88" fmla="*/ 36 w 52"/>
                <a:gd name="T89" fmla="*/ 62 h 86"/>
                <a:gd name="T90" fmla="*/ 34 w 52"/>
                <a:gd name="T91" fmla="*/ 58 h 86"/>
                <a:gd name="T92" fmla="*/ 32 w 52"/>
                <a:gd name="T93" fmla="*/ 54 h 86"/>
                <a:gd name="T94" fmla="*/ 32 w 52"/>
                <a:gd name="T95" fmla="*/ 50 h 86"/>
                <a:gd name="T96" fmla="*/ 32 w 52"/>
                <a:gd name="T97" fmla="*/ 44 h 86"/>
                <a:gd name="T98" fmla="*/ 34 w 52"/>
                <a:gd name="T99" fmla="*/ 40 h 86"/>
                <a:gd name="T100" fmla="*/ 38 w 52"/>
                <a:gd name="T101" fmla="*/ 40 h 86"/>
                <a:gd name="T102" fmla="*/ 40 w 52"/>
                <a:gd name="T103" fmla="*/ 40 h 86"/>
                <a:gd name="T104" fmla="*/ 42 w 52"/>
                <a:gd name="T105" fmla="*/ 42 h 86"/>
                <a:gd name="T106" fmla="*/ 44 w 52"/>
                <a:gd name="T107" fmla="*/ 42 h 86"/>
                <a:gd name="T108" fmla="*/ 44 w 52"/>
                <a:gd name="T109" fmla="*/ 40 h 86"/>
                <a:gd name="T110" fmla="*/ 46 w 52"/>
                <a:gd name="T111" fmla="*/ 38 h 86"/>
                <a:gd name="T112" fmla="*/ 46 w 52"/>
                <a:gd name="T113" fmla="*/ 38 h 86"/>
                <a:gd name="T114" fmla="*/ 46 w 52"/>
                <a:gd name="T115" fmla="*/ 36 h 86"/>
                <a:gd name="T116" fmla="*/ 48 w 52"/>
                <a:gd name="T117" fmla="*/ 34 h 86"/>
                <a:gd name="T118" fmla="*/ 48 w 52"/>
                <a:gd name="T119" fmla="*/ 32 h 86"/>
                <a:gd name="T120" fmla="*/ 52 w 52"/>
                <a:gd name="T121" fmla="*/ 28 h 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
                <a:gd name="T184" fmla="*/ 0 h 86"/>
                <a:gd name="T185" fmla="*/ 52 w 52"/>
                <a:gd name="T186" fmla="*/ 86 h 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 h="86">
                  <a:moveTo>
                    <a:pt x="52" y="28"/>
                  </a:moveTo>
                  <a:lnTo>
                    <a:pt x="52" y="28"/>
                  </a:lnTo>
                  <a:lnTo>
                    <a:pt x="48" y="26"/>
                  </a:lnTo>
                  <a:lnTo>
                    <a:pt x="46" y="22"/>
                  </a:lnTo>
                  <a:lnTo>
                    <a:pt x="40" y="16"/>
                  </a:lnTo>
                  <a:lnTo>
                    <a:pt x="34" y="12"/>
                  </a:lnTo>
                  <a:lnTo>
                    <a:pt x="28" y="6"/>
                  </a:lnTo>
                  <a:lnTo>
                    <a:pt x="22" y="0"/>
                  </a:lnTo>
                  <a:lnTo>
                    <a:pt x="20" y="2"/>
                  </a:lnTo>
                  <a:lnTo>
                    <a:pt x="16" y="4"/>
                  </a:lnTo>
                  <a:lnTo>
                    <a:pt x="14" y="4"/>
                  </a:lnTo>
                  <a:lnTo>
                    <a:pt x="10" y="6"/>
                  </a:lnTo>
                  <a:lnTo>
                    <a:pt x="12" y="18"/>
                  </a:lnTo>
                  <a:lnTo>
                    <a:pt x="2" y="20"/>
                  </a:lnTo>
                  <a:lnTo>
                    <a:pt x="0" y="26"/>
                  </a:lnTo>
                  <a:lnTo>
                    <a:pt x="0" y="32"/>
                  </a:lnTo>
                  <a:lnTo>
                    <a:pt x="0" y="38"/>
                  </a:lnTo>
                  <a:lnTo>
                    <a:pt x="2" y="40"/>
                  </a:lnTo>
                  <a:lnTo>
                    <a:pt x="2" y="42"/>
                  </a:lnTo>
                  <a:lnTo>
                    <a:pt x="10" y="58"/>
                  </a:lnTo>
                  <a:lnTo>
                    <a:pt x="14" y="58"/>
                  </a:lnTo>
                  <a:lnTo>
                    <a:pt x="16" y="60"/>
                  </a:lnTo>
                  <a:lnTo>
                    <a:pt x="16" y="62"/>
                  </a:lnTo>
                  <a:lnTo>
                    <a:pt x="18" y="66"/>
                  </a:lnTo>
                  <a:lnTo>
                    <a:pt x="18" y="70"/>
                  </a:lnTo>
                  <a:lnTo>
                    <a:pt x="18" y="72"/>
                  </a:lnTo>
                  <a:lnTo>
                    <a:pt x="16" y="74"/>
                  </a:lnTo>
                  <a:lnTo>
                    <a:pt x="16" y="78"/>
                  </a:lnTo>
                  <a:lnTo>
                    <a:pt x="16" y="80"/>
                  </a:lnTo>
                  <a:lnTo>
                    <a:pt x="16" y="84"/>
                  </a:lnTo>
                  <a:lnTo>
                    <a:pt x="18" y="86"/>
                  </a:lnTo>
                  <a:lnTo>
                    <a:pt x="24" y="84"/>
                  </a:lnTo>
                  <a:lnTo>
                    <a:pt x="26" y="84"/>
                  </a:lnTo>
                  <a:lnTo>
                    <a:pt x="36" y="82"/>
                  </a:lnTo>
                  <a:lnTo>
                    <a:pt x="40" y="82"/>
                  </a:lnTo>
                  <a:lnTo>
                    <a:pt x="46" y="82"/>
                  </a:lnTo>
                  <a:lnTo>
                    <a:pt x="44" y="80"/>
                  </a:lnTo>
                  <a:lnTo>
                    <a:pt x="42" y="78"/>
                  </a:lnTo>
                  <a:lnTo>
                    <a:pt x="42" y="74"/>
                  </a:lnTo>
                  <a:lnTo>
                    <a:pt x="40" y="64"/>
                  </a:lnTo>
                  <a:lnTo>
                    <a:pt x="36" y="62"/>
                  </a:lnTo>
                  <a:lnTo>
                    <a:pt x="34" y="58"/>
                  </a:lnTo>
                  <a:lnTo>
                    <a:pt x="32" y="54"/>
                  </a:lnTo>
                  <a:lnTo>
                    <a:pt x="32" y="50"/>
                  </a:lnTo>
                  <a:lnTo>
                    <a:pt x="32" y="44"/>
                  </a:lnTo>
                  <a:lnTo>
                    <a:pt x="34" y="40"/>
                  </a:lnTo>
                  <a:lnTo>
                    <a:pt x="38" y="40"/>
                  </a:lnTo>
                  <a:lnTo>
                    <a:pt x="40" y="40"/>
                  </a:lnTo>
                  <a:lnTo>
                    <a:pt x="42" y="42"/>
                  </a:lnTo>
                  <a:lnTo>
                    <a:pt x="44" y="42"/>
                  </a:lnTo>
                  <a:lnTo>
                    <a:pt x="44" y="40"/>
                  </a:lnTo>
                  <a:lnTo>
                    <a:pt x="46" y="38"/>
                  </a:lnTo>
                  <a:lnTo>
                    <a:pt x="46" y="36"/>
                  </a:lnTo>
                  <a:lnTo>
                    <a:pt x="48" y="34"/>
                  </a:lnTo>
                  <a:lnTo>
                    <a:pt x="48" y="32"/>
                  </a:lnTo>
                  <a:lnTo>
                    <a:pt x="52" y="28"/>
                  </a:lnTo>
                </a:path>
              </a:pathLst>
            </a:custGeom>
            <a:grpFill/>
            <a:ln w="6350">
              <a:noFill/>
              <a:round/>
              <a:headEnd/>
              <a:tailEnd/>
            </a:ln>
          </p:spPr>
          <p:txBody>
            <a:bodyPr/>
            <a:lstStyle/>
            <a:p>
              <a:pPr>
                <a:defRPr/>
              </a:pPr>
              <a:endParaRPr lang="zh-TW" altLang="en-US"/>
            </a:p>
          </p:txBody>
        </p:sp>
        <p:sp>
          <p:nvSpPr>
            <p:cNvPr id="327" name="Freeform 139"/>
            <p:cNvSpPr>
              <a:spLocks/>
            </p:cNvSpPr>
            <p:nvPr/>
          </p:nvSpPr>
          <p:spPr bwMode="gray">
            <a:xfrm>
              <a:off x="4767" y="2758"/>
              <a:ext cx="46" cy="56"/>
            </a:xfrm>
            <a:custGeom>
              <a:avLst/>
              <a:gdLst>
                <a:gd name="T0" fmla="*/ 20 w 46"/>
                <a:gd name="T1" fmla="*/ 0 h 56"/>
                <a:gd name="T2" fmla="*/ 28 w 46"/>
                <a:gd name="T3" fmla="*/ 4 h 56"/>
                <a:gd name="T4" fmla="*/ 36 w 46"/>
                <a:gd name="T5" fmla="*/ 8 h 56"/>
                <a:gd name="T6" fmla="*/ 46 w 46"/>
                <a:gd name="T7" fmla="*/ 10 h 56"/>
                <a:gd name="T8" fmla="*/ 44 w 46"/>
                <a:gd name="T9" fmla="*/ 16 h 56"/>
                <a:gd name="T10" fmla="*/ 44 w 46"/>
                <a:gd name="T11" fmla="*/ 16 h 56"/>
                <a:gd name="T12" fmla="*/ 42 w 46"/>
                <a:gd name="T13" fmla="*/ 18 h 56"/>
                <a:gd name="T14" fmla="*/ 40 w 46"/>
                <a:gd name="T15" fmla="*/ 20 h 56"/>
                <a:gd name="T16" fmla="*/ 38 w 46"/>
                <a:gd name="T17" fmla="*/ 22 h 56"/>
                <a:gd name="T18" fmla="*/ 38 w 46"/>
                <a:gd name="T19" fmla="*/ 24 h 56"/>
                <a:gd name="T20" fmla="*/ 36 w 46"/>
                <a:gd name="T21" fmla="*/ 26 h 56"/>
                <a:gd name="T22" fmla="*/ 36 w 46"/>
                <a:gd name="T23" fmla="*/ 28 h 56"/>
                <a:gd name="T24" fmla="*/ 38 w 46"/>
                <a:gd name="T25" fmla="*/ 30 h 56"/>
                <a:gd name="T26" fmla="*/ 38 w 46"/>
                <a:gd name="T27" fmla="*/ 30 h 56"/>
                <a:gd name="T28" fmla="*/ 40 w 46"/>
                <a:gd name="T29" fmla="*/ 32 h 56"/>
                <a:gd name="T30" fmla="*/ 42 w 46"/>
                <a:gd name="T31" fmla="*/ 36 h 56"/>
                <a:gd name="T32" fmla="*/ 42 w 46"/>
                <a:gd name="T33" fmla="*/ 38 h 56"/>
                <a:gd name="T34" fmla="*/ 42 w 46"/>
                <a:gd name="T35" fmla="*/ 38 h 56"/>
                <a:gd name="T36" fmla="*/ 40 w 46"/>
                <a:gd name="T37" fmla="*/ 42 h 56"/>
                <a:gd name="T38" fmla="*/ 40 w 46"/>
                <a:gd name="T39" fmla="*/ 44 h 56"/>
                <a:gd name="T40" fmla="*/ 40 w 46"/>
                <a:gd name="T41" fmla="*/ 46 h 56"/>
                <a:gd name="T42" fmla="*/ 40 w 46"/>
                <a:gd name="T43" fmla="*/ 48 h 56"/>
                <a:gd name="T44" fmla="*/ 40 w 46"/>
                <a:gd name="T45" fmla="*/ 50 h 56"/>
                <a:gd name="T46" fmla="*/ 38 w 46"/>
                <a:gd name="T47" fmla="*/ 52 h 56"/>
                <a:gd name="T48" fmla="*/ 36 w 46"/>
                <a:gd name="T49" fmla="*/ 52 h 56"/>
                <a:gd name="T50" fmla="*/ 34 w 46"/>
                <a:gd name="T51" fmla="*/ 52 h 56"/>
                <a:gd name="T52" fmla="*/ 34 w 46"/>
                <a:gd name="T53" fmla="*/ 52 h 56"/>
                <a:gd name="T54" fmla="*/ 32 w 46"/>
                <a:gd name="T55" fmla="*/ 50 h 56"/>
                <a:gd name="T56" fmla="*/ 28 w 46"/>
                <a:gd name="T57" fmla="*/ 50 h 56"/>
                <a:gd name="T58" fmla="*/ 26 w 46"/>
                <a:gd name="T59" fmla="*/ 52 h 56"/>
                <a:gd name="T60" fmla="*/ 24 w 46"/>
                <a:gd name="T61" fmla="*/ 52 h 56"/>
                <a:gd name="T62" fmla="*/ 20 w 46"/>
                <a:gd name="T63" fmla="*/ 50 h 56"/>
                <a:gd name="T64" fmla="*/ 20 w 46"/>
                <a:gd name="T65" fmla="*/ 50 h 56"/>
                <a:gd name="T66" fmla="*/ 18 w 46"/>
                <a:gd name="T67" fmla="*/ 54 h 56"/>
                <a:gd name="T68" fmla="*/ 20 w 46"/>
                <a:gd name="T69" fmla="*/ 56 h 56"/>
                <a:gd name="T70" fmla="*/ 14 w 46"/>
                <a:gd name="T71" fmla="*/ 54 h 56"/>
                <a:gd name="T72" fmla="*/ 14 w 46"/>
                <a:gd name="T73" fmla="*/ 54 h 56"/>
                <a:gd name="T74" fmla="*/ 12 w 46"/>
                <a:gd name="T75" fmla="*/ 52 h 56"/>
                <a:gd name="T76" fmla="*/ 10 w 46"/>
                <a:gd name="T77" fmla="*/ 50 h 56"/>
                <a:gd name="T78" fmla="*/ 10 w 46"/>
                <a:gd name="T79" fmla="*/ 46 h 56"/>
                <a:gd name="T80" fmla="*/ 8 w 46"/>
                <a:gd name="T81" fmla="*/ 36 h 56"/>
                <a:gd name="T82" fmla="*/ 4 w 46"/>
                <a:gd name="T83" fmla="*/ 34 h 56"/>
                <a:gd name="T84" fmla="*/ 4 w 46"/>
                <a:gd name="T85" fmla="*/ 34 h 56"/>
                <a:gd name="T86" fmla="*/ 2 w 46"/>
                <a:gd name="T87" fmla="*/ 30 h 56"/>
                <a:gd name="T88" fmla="*/ 0 w 46"/>
                <a:gd name="T89" fmla="*/ 26 h 56"/>
                <a:gd name="T90" fmla="*/ 0 w 46"/>
                <a:gd name="T91" fmla="*/ 22 h 56"/>
                <a:gd name="T92" fmla="*/ 0 w 46"/>
                <a:gd name="T93" fmla="*/ 16 h 56"/>
                <a:gd name="T94" fmla="*/ 2 w 46"/>
                <a:gd name="T95" fmla="*/ 12 h 56"/>
                <a:gd name="T96" fmla="*/ 6 w 46"/>
                <a:gd name="T97" fmla="*/ 12 h 56"/>
                <a:gd name="T98" fmla="*/ 8 w 46"/>
                <a:gd name="T99" fmla="*/ 12 h 56"/>
                <a:gd name="T100" fmla="*/ 10 w 46"/>
                <a:gd name="T101" fmla="*/ 14 h 56"/>
                <a:gd name="T102" fmla="*/ 12 w 46"/>
                <a:gd name="T103" fmla="*/ 14 h 56"/>
                <a:gd name="T104" fmla="*/ 12 w 46"/>
                <a:gd name="T105" fmla="*/ 12 h 56"/>
                <a:gd name="T106" fmla="*/ 14 w 46"/>
                <a:gd name="T107" fmla="*/ 10 h 56"/>
                <a:gd name="T108" fmla="*/ 14 w 46"/>
                <a:gd name="T109" fmla="*/ 10 h 56"/>
                <a:gd name="T110" fmla="*/ 14 w 46"/>
                <a:gd name="T111" fmla="*/ 8 h 56"/>
                <a:gd name="T112" fmla="*/ 16 w 46"/>
                <a:gd name="T113" fmla="*/ 6 h 56"/>
                <a:gd name="T114" fmla="*/ 16 w 46"/>
                <a:gd name="T115" fmla="*/ 4 h 56"/>
                <a:gd name="T116" fmla="*/ 20 w 46"/>
                <a:gd name="T117" fmla="*/ 0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6"/>
                <a:gd name="T179" fmla="*/ 46 w 46"/>
                <a:gd name="T180" fmla="*/ 56 h 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6">
                  <a:moveTo>
                    <a:pt x="20" y="0"/>
                  </a:moveTo>
                  <a:lnTo>
                    <a:pt x="28" y="4"/>
                  </a:lnTo>
                  <a:lnTo>
                    <a:pt x="36" y="8"/>
                  </a:lnTo>
                  <a:lnTo>
                    <a:pt x="46" y="10"/>
                  </a:lnTo>
                  <a:lnTo>
                    <a:pt x="44" y="16"/>
                  </a:lnTo>
                  <a:lnTo>
                    <a:pt x="42" y="18"/>
                  </a:lnTo>
                  <a:lnTo>
                    <a:pt x="40" y="20"/>
                  </a:lnTo>
                  <a:lnTo>
                    <a:pt x="38" y="22"/>
                  </a:lnTo>
                  <a:lnTo>
                    <a:pt x="38" y="24"/>
                  </a:lnTo>
                  <a:lnTo>
                    <a:pt x="36" y="26"/>
                  </a:lnTo>
                  <a:lnTo>
                    <a:pt x="36" y="28"/>
                  </a:lnTo>
                  <a:lnTo>
                    <a:pt x="38" y="30"/>
                  </a:lnTo>
                  <a:lnTo>
                    <a:pt x="40" y="32"/>
                  </a:lnTo>
                  <a:lnTo>
                    <a:pt x="42" y="36"/>
                  </a:lnTo>
                  <a:lnTo>
                    <a:pt x="42" y="38"/>
                  </a:lnTo>
                  <a:lnTo>
                    <a:pt x="40" y="42"/>
                  </a:lnTo>
                  <a:lnTo>
                    <a:pt x="40" y="44"/>
                  </a:lnTo>
                  <a:lnTo>
                    <a:pt x="40" y="46"/>
                  </a:lnTo>
                  <a:lnTo>
                    <a:pt x="40" y="48"/>
                  </a:lnTo>
                  <a:lnTo>
                    <a:pt x="40" y="50"/>
                  </a:lnTo>
                  <a:lnTo>
                    <a:pt x="38" y="52"/>
                  </a:lnTo>
                  <a:lnTo>
                    <a:pt x="36" y="52"/>
                  </a:lnTo>
                  <a:lnTo>
                    <a:pt x="34" y="52"/>
                  </a:lnTo>
                  <a:lnTo>
                    <a:pt x="32" y="50"/>
                  </a:lnTo>
                  <a:lnTo>
                    <a:pt x="28" y="50"/>
                  </a:lnTo>
                  <a:lnTo>
                    <a:pt x="26" y="52"/>
                  </a:lnTo>
                  <a:lnTo>
                    <a:pt x="24" y="52"/>
                  </a:lnTo>
                  <a:lnTo>
                    <a:pt x="20" y="50"/>
                  </a:lnTo>
                  <a:lnTo>
                    <a:pt x="18" y="54"/>
                  </a:lnTo>
                  <a:lnTo>
                    <a:pt x="20" y="56"/>
                  </a:lnTo>
                  <a:lnTo>
                    <a:pt x="14" y="54"/>
                  </a:lnTo>
                  <a:lnTo>
                    <a:pt x="12" y="52"/>
                  </a:lnTo>
                  <a:lnTo>
                    <a:pt x="10" y="50"/>
                  </a:lnTo>
                  <a:lnTo>
                    <a:pt x="10" y="46"/>
                  </a:lnTo>
                  <a:lnTo>
                    <a:pt x="8" y="36"/>
                  </a:lnTo>
                  <a:lnTo>
                    <a:pt x="4" y="34"/>
                  </a:lnTo>
                  <a:lnTo>
                    <a:pt x="2" y="30"/>
                  </a:lnTo>
                  <a:lnTo>
                    <a:pt x="0" y="26"/>
                  </a:lnTo>
                  <a:lnTo>
                    <a:pt x="0" y="22"/>
                  </a:lnTo>
                  <a:lnTo>
                    <a:pt x="0" y="16"/>
                  </a:lnTo>
                  <a:lnTo>
                    <a:pt x="2" y="12"/>
                  </a:lnTo>
                  <a:lnTo>
                    <a:pt x="6" y="12"/>
                  </a:lnTo>
                  <a:lnTo>
                    <a:pt x="8" y="12"/>
                  </a:lnTo>
                  <a:lnTo>
                    <a:pt x="10" y="14"/>
                  </a:lnTo>
                  <a:lnTo>
                    <a:pt x="12" y="14"/>
                  </a:lnTo>
                  <a:lnTo>
                    <a:pt x="12" y="12"/>
                  </a:lnTo>
                  <a:lnTo>
                    <a:pt x="14" y="10"/>
                  </a:lnTo>
                  <a:lnTo>
                    <a:pt x="14" y="8"/>
                  </a:lnTo>
                  <a:lnTo>
                    <a:pt x="16" y="6"/>
                  </a:lnTo>
                  <a:lnTo>
                    <a:pt x="16" y="4"/>
                  </a:lnTo>
                  <a:lnTo>
                    <a:pt x="20" y="0"/>
                  </a:lnTo>
                </a:path>
              </a:pathLst>
            </a:custGeom>
            <a:grpFill/>
            <a:ln w="6350">
              <a:noFill/>
              <a:round/>
              <a:headEnd/>
              <a:tailEnd/>
            </a:ln>
          </p:spPr>
          <p:txBody>
            <a:bodyPr/>
            <a:lstStyle/>
            <a:p>
              <a:pPr>
                <a:defRPr/>
              </a:pPr>
              <a:endParaRPr lang="zh-TW" altLang="en-US"/>
            </a:p>
          </p:txBody>
        </p:sp>
        <p:sp>
          <p:nvSpPr>
            <p:cNvPr id="328" name="Freeform 140"/>
            <p:cNvSpPr>
              <a:spLocks/>
            </p:cNvSpPr>
            <p:nvPr/>
          </p:nvSpPr>
          <p:spPr bwMode="gray">
            <a:xfrm>
              <a:off x="4803" y="2768"/>
              <a:ext cx="46" cy="42"/>
            </a:xfrm>
            <a:custGeom>
              <a:avLst/>
              <a:gdLst>
                <a:gd name="T0" fmla="*/ 46 w 46"/>
                <a:gd name="T1" fmla="*/ 18 h 42"/>
                <a:gd name="T2" fmla="*/ 38 w 46"/>
                <a:gd name="T3" fmla="*/ 12 h 42"/>
                <a:gd name="T4" fmla="*/ 32 w 46"/>
                <a:gd name="T5" fmla="*/ 8 h 42"/>
                <a:gd name="T6" fmla="*/ 20 w 46"/>
                <a:gd name="T7" fmla="*/ 4 h 42"/>
                <a:gd name="T8" fmla="*/ 10 w 46"/>
                <a:gd name="T9" fmla="*/ 0 h 42"/>
                <a:gd name="T10" fmla="*/ 8 w 46"/>
                <a:gd name="T11" fmla="*/ 2 h 42"/>
                <a:gd name="T12" fmla="*/ 8 w 46"/>
                <a:gd name="T13" fmla="*/ 6 h 42"/>
                <a:gd name="T14" fmla="*/ 8 w 46"/>
                <a:gd name="T15" fmla="*/ 6 h 42"/>
                <a:gd name="T16" fmla="*/ 6 w 46"/>
                <a:gd name="T17" fmla="*/ 8 h 42"/>
                <a:gd name="T18" fmla="*/ 4 w 46"/>
                <a:gd name="T19" fmla="*/ 10 h 42"/>
                <a:gd name="T20" fmla="*/ 2 w 46"/>
                <a:gd name="T21" fmla="*/ 12 h 42"/>
                <a:gd name="T22" fmla="*/ 2 w 46"/>
                <a:gd name="T23" fmla="*/ 14 h 42"/>
                <a:gd name="T24" fmla="*/ 0 w 46"/>
                <a:gd name="T25" fmla="*/ 16 h 42"/>
                <a:gd name="T26" fmla="*/ 0 w 46"/>
                <a:gd name="T27" fmla="*/ 18 h 42"/>
                <a:gd name="T28" fmla="*/ 2 w 46"/>
                <a:gd name="T29" fmla="*/ 20 h 42"/>
                <a:gd name="T30" fmla="*/ 2 w 46"/>
                <a:gd name="T31" fmla="*/ 20 h 42"/>
                <a:gd name="T32" fmla="*/ 4 w 46"/>
                <a:gd name="T33" fmla="*/ 22 h 42"/>
                <a:gd name="T34" fmla="*/ 6 w 46"/>
                <a:gd name="T35" fmla="*/ 26 h 42"/>
                <a:gd name="T36" fmla="*/ 6 w 46"/>
                <a:gd name="T37" fmla="*/ 28 h 42"/>
                <a:gd name="T38" fmla="*/ 6 w 46"/>
                <a:gd name="T39" fmla="*/ 28 h 42"/>
                <a:gd name="T40" fmla="*/ 4 w 46"/>
                <a:gd name="T41" fmla="*/ 32 h 42"/>
                <a:gd name="T42" fmla="*/ 4 w 46"/>
                <a:gd name="T43" fmla="*/ 34 h 42"/>
                <a:gd name="T44" fmla="*/ 4 w 46"/>
                <a:gd name="T45" fmla="*/ 36 h 42"/>
                <a:gd name="T46" fmla="*/ 4 w 46"/>
                <a:gd name="T47" fmla="*/ 38 h 42"/>
                <a:gd name="T48" fmla="*/ 4 w 46"/>
                <a:gd name="T49" fmla="*/ 40 h 42"/>
                <a:gd name="T50" fmla="*/ 2 w 46"/>
                <a:gd name="T51" fmla="*/ 40 h 42"/>
                <a:gd name="T52" fmla="*/ 2 w 46"/>
                <a:gd name="T53" fmla="*/ 42 h 42"/>
                <a:gd name="T54" fmla="*/ 4 w 46"/>
                <a:gd name="T55" fmla="*/ 42 h 42"/>
                <a:gd name="T56" fmla="*/ 8 w 46"/>
                <a:gd name="T57" fmla="*/ 42 h 42"/>
                <a:gd name="T58" fmla="*/ 8 w 46"/>
                <a:gd name="T59" fmla="*/ 42 h 42"/>
                <a:gd name="T60" fmla="*/ 10 w 46"/>
                <a:gd name="T61" fmla="*/ 40 h 42"/>
                <a:gd name="T62" fmla="*/ 10 w 46"/>
                <a:gd name="T63" fmla="*/ 40 h 42"/>
                <a:gd name="T64" fmla="*/ 12 w 46"/>
                <a:gd name="T65" fmla="*/ 40 h 42"/>
                <a:gd name="T66" fmla="*/ 14 w 46"/>
                <a:gd name="T67" fmla="*/ 40 h 42"/>
                <a:gd name="T68" fmla="*/ 16 w 46"/>
                <a:gd name="T69" fmla="*/ 40 h 42"/>
                <a:gd name="T70" fmla="*/ 16 w 46"/>
                <a:gd name="T71" fmla="*/ 40 h 42"/>
                <a:gd name="T72" fmla="*/ 18 w 46"/>
                <a:gd name="T73" fmla="*/ 40 h 42"/>
                <a:gd name="T74" fmla="*/ 20 w 46"/>
                <a:gd name="T75" fmla="*/ 40 h 42"/>
                <a:gd name="T76" fmla="*/ 22 w 46"/>
                <a:gd name="T77" fmla="*/ 42 h 42"/>
                <a:gd name="T78" fmla="*/ 24 w 46"/>
                <a:gd name="T79" fmla="*/ 42 h 42"/>
                <a:gd name="T80" fmla="*/ 26 w 46"/>
                <a:gd name="T81" fmla="*/ 42 h 42"/>
                <a:gd name="T82" fmla="*/ 26 w 46"/>
                <a:gd name="T83" fmla="*/ 42 h 42"/>
                <a:gd name="T84" fmla="*/ 28 w 46"/>
                <a:gd name="T85" fmla="*/ 42 h 42"/>
                <a:gd name="T86" fmla="*/ 28 w 46"/>
                <a:gd name="T87" fmla="*/ 40 h 42"/>
                <a:gd name="T88" fmla="*/ 30 w 46"/>
                <a:gd name="T89" fmla="*/ 38 h 42"/>
                <a:gd name="T90" fmla="*/ 30 w 46"/>
                <a:gd name="T91" fmla="*/ 36 h 42"/>
                <a:gd name="T92" fmla="*/ 32 w 46"/>
                <a:gd name="T93" fmla="*/ 32 h 42"/>
                <a:gd name="T94" fmla="*/ 34 w 46"/>
                <a:gd name="T95" fmla="*/ 28 h 42"/>
                <a:gd name="T96" fmla="*/ 36 w 46"/>
                <a:gd name="T97" fmla="*/ 26 h 42"/>
                <a:gd name="T98" fmla="*/ 40 w 46"/>
                <a:gd name="T99" fmla="*/ 26 h 42"/>
                <a:gd name="T100" fmla="*/ 42 w 46"/>
                <a:gd name="T101" fmla="*/ 22 h 42"/>
                <a:gd name="T102" fmla="*/ 46 w 46"/>
                <a:gd name="T103" fmla="*/ 18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
                <a:gd name="T157" fmla="*/ 0 h 42"/>
                <a:gd name="T158" fmla="*/ 46 w 46"/>
                <a:gd name="T159" fmla="*/ 42 h 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 h="42">
                  <a:moveTo>
                    <a:pt x="46" y="18"/>
                  </a:moveTo>
                  <a:lnTo>
                    <a:pt x="38" y="12"/>
                  </a:lnTo>
                  <a:lnTo>
                    <a:pt x="32" y="8"/>
                  </a:lnTo>
                  <a:lnTo>
                    <a:pt x="20" y="4"/>
                  </a:lnTo>
                  <a:lnTo>
                    <a:pt x="10" y="0"/>
                  </a:lnTo>
                  <a:lnTo>
                    <a:pt x="8" y="2"/>
                  </a:lnTo>
                  <a:lnTo>
                    <a:pt x="8" y="6"/>
                  </a:lnTo>
                  <a:lnTo>
                    <a:pt x="6" y="8"/>
                  </a:lnTo>
                  <a:lnTo>
                    <a:pt x="4" y="10"/>
                  </a:lnTo>
                  <a:lnTo>
                    <a:pt x="2" y="12"/>
                  </a:lnTo>
                  <a:lnTo>
                    <a:pt x="2" y="14"/>
                  </a:lnTo>
                  <a:lnTo>
                    <a:pt x="0" y="16"/>
                  </a:lnTo>
                  <a:lnTo>
                    <a:pt x="0" y="18"/>
                  </a:lnTo>
                  <a:lnTo>
                    <a:pt x="2" y="20"/>
                  </a:lnTo>
                  <a:lnTo>
                    <a:pt x="4" y="22"/>
                  </a:lnTo>
                  <a:lnTo>
                    <a:pt x="6" y="26"/>
                  </a:lnTo>
                  <a:lnTo>
                    <a:pt x="6" y="28"/>
                  </a:lnTo>
                  <a:lnTo>
                    <a:pt x="4" y="32"/>
                  </a:lnTo>
                  <a:lnTo>
                    <a:pt x="4" y="34"/>
                  </a:lnTo>
                  <a:lnTo>
                    <a:pt x="4" y="36"/>
                  </a:lnTo>
                  <a:lnTo>
                    <a:pt x="4" y="38"/>
                  </a:lnTo>
                  <a:lnTo>
                    <a:pt x="4" y="40"/>
                  </a:lnTo>
                  <a:lnTo>
                    <a:pt x="2" y="40"/>
                  </a:lnTo>
                  <a:lnTo>
                    <a:pt x="2" y="42"/>
                  </a:lnTo>
                  <a:lnTo>
                    <a:pt x="4" y="42"/>
                  </a:lnTo>
                  <a:lnTo>
                    <a:pt x="8" y="42"/>
                  </a:lnTo>
                  <a:lnTo>
                    <a:pt x="10" y="40"/>
                  </a:lnTo>
                  <a:lnTo>
                    <a:pt x="12" y="40"/>
                  </a:lnTo>
                  <a:lnTo>
                    <a:pt x="14" y="40"/>
                  </a:lnTo>
                  <a:lnTo>
                    <a:pt x="16" y="40"/>
                  </a:lnTo>
                  <a:lnTo>
                    <a:pt x="18" y="40"/>
                  </a:lnTo>
                  <a:lnTo>
                    <a:pt x="20" y="40"/>
                  </a:lnTo>
                  <a:lnTo>
                    <a:pt x="22" y="42"/>
                  </a:lnTo>
                  <a:lnTo>
                    <a:pt x="24" y="42"/>
                  </a:lnTo>
                  <a:lnTo>
                    <a:pt x="26" y="42"/>
                  </a:lnTo>
                  <a:lnTo>
                    <a:pt x="28" y="42"/>
                  </a:lnTo>
                  <a:lnTo>
                    <a:pt x="28" y="40"/>
                  </a:lnTo>
                  <a:lnTo>
                    <a:pt x="30" y="38"/>
                  </a:lnTo>
                  <a:lnTo>
                    <a:pt x="30" y="36"/>
                  </a:lnTo>
                  <a:lnTo>
                    <a:pt x="32" y="32"/>
                  </a:lnTo>
                  <a:lnTo>
                    <a:pt x="34" y="28"/>
                  </a:lnTo>
                  <a:lnTo>
                    <a:pt x="36" y="26"/>
                  </a:lnTo>
                  <a:lnTo>
                    <a:pt x="40" y="26"/>
                  </a:lnTo>
                  <a:lnTo>
                    <a:pt x="42" y="22"/>
                  </a:lnTo>
                  <a:lnTo>
                    <a:pt x="46" y="18"/>
                  </a:lnTo>
                </a:path>
              </a:pathLst>
            </a:custGeom>
            <a:grpFill/>
            <a:ln w="6350">
              <a:noFill/>
              <a:round/>
              <a:headEnd/>
              <a:tailEnd/>
            </a:ln>
          </p:spPr>
          <p:txBody>
            <a:bodyPr/>
            <a:lstStyle/>
            <a:p>
              <a:pPr>
                <a:defRPr/>
              </a:pPr>
              <a:endParaRPr lang="zh-TW" altLang="en-US"/>
            </a:p>
          </p:txBody>
        </p:sp>
        <p:sp>
          <p:nvSpPr>
            <p:cNvPr id="329" name="Freeform 141"/>
            <p:cNvSpPr>
              <a:spLocks/>
            </p:cNvSpPr>
            <p:nvPr/>
          </p:nvSpPr>
          <p:spPr bwMode="gray">
            <a:xfrm>
              <a:off x="4501" y="2670"/>
              <a:ext cx="148" cy="242"/>
            </a:xfrm>
            <a:custGeom>
              <a:avLst/>
              <a:gdLst>
                <a:gd name="T0" fmla="*/ 128 w 148"/>
                <a:gd name="T1" fmla="*/ 204 h 242"/>
                <a:gd name="T2" fmla="*/ 126 w 148"/>
                <a:gd name="T3" fmla="*/ 212 h 242"/>
                <a:gd name="T4" fmla="*/ 114 w 148"/>
                <a:gd name="T5" fmla="*/ 240 h 242"/>
                <a:gd name="T6" fmla="*/ 118 w 148"/>
                <a:gd name="T7" fmla="*/ 226 h 242"/>
                <a:gd name="T8" fmla="*/ 114 w 148"/>
                <a:gd name="T9" fmla="*/ 220 h 242"/>
                <a:gd name="T10" fmla="*/ 106 w 148"/>
                <a:gd name="T11" fmla="*/ 218 h 242"/>
                <a:gd name="T12" fmla="*/ 96 w 148"/>
                <a:gd name="T13" fmla="*/ 218 h 242"/>
                <a:gd name="T14" fmla="*/ 82 w 148"/>
                <a:gd name="T15" fmla="*/ 214 h 242"/>
                <a:gd name="T16" fmla="*/ 80 w 148"/>
                <a:gd name="T17" fmla="*/ 206 h 242"/>
                <a:gd name="T18" fmla="*/ 78 w 148"/>
                <a:gd name="T19" fmla="*/ 200 h 242"/>
                <a:gd name="T20" fmla="*/ 60 w 148"/>
                <a:gd name="T21" fmla="*/ 192 h 242"/>
                <a:gd name="T22" fmla="*/ 50 w 148"/>
                <a:gd name="T23" fmla="*/ 188 h 242"/>
                <a:gd name="T24" fmla="*/ 36 w 148"/>
                <a:gd name="T25" fmla="*/ 180 h 242"/>
                <a:gd name="T26" fmla="*/ 26 w 148"/>
                <a:gd name="T27" fmla="*/ 172 h 242"/>
                <a:gd name="T28" fmla="*/ 26 w 148"/>
                <a:gd name="T29" fmla="*/ 172 h 242"/>
                <a:gd name="T30" fmla="*/ 14 w 148"/>
                <a:gd name="T31" fmla="*/ 168 h 242"/>
                <a:gd name="T32" fmla="*/ 2 w 148"/>
                <a:gd name="T33" fmla="*/ 166 h 242"/>
                <a:gd name="T34" fmla="*/ 4 w 148"/>
                <a:gd name="T35" fmla="*/ 160 h 242"/>
                <a:gd name="T36" fmla="*/ 14 w 148"/>
                <a:gd name="T37" fmla="*/ 142 h 242"/>
                <a:gd name="T38" fmla="*/ 18 w 148"/>
                <a:gd name="T39" fmla="*/ 122 h 242"/>
                <a:gd name="T40" fmla="*/ 18 w 148"/>
                <a:gd name="T41" fmla="*/ 92 h 242"/>
                <a:gd name="T42" fmla="*/ 20 w 148"/>
                <a:gd name="T43" fmla="*/ 72 h 242"/>
                <a:gd name="T44" fmla="*/ 18 w 148"/>
                <a:gd name="T45" fmla="*/ 66 h 242"/>
                <a:gd name="T46" fmla="*/ 18 w 148"/>
                <a:gd name="T47" fmla="*/ 56 h 242"/>
                <a:gd name="T48" fmla="*/ 34 w 148"/>
                <a:gd name="T49" fmla="*/ 50 h 242"/>
                <a:gd name="T50" fmla="*/ 68 w 148"/>
                <a:gd name="T51" fmla="*/ 22 h 242"/>
                <a:gd name="T52" fmla="*/ 78 w 148"/>
                <a:gd name="T53" fmla="*/ 12 h 242"/>
                <a:gd name="T54" fmla="*/ 86 w 148"/>
                <a:gd name="T55" fmla="*/ 8 h 242"/>
                <a:gd name="T56" fmla="*/ 94 w 148"/>
                <a:gd name="T57" fmla="*/ 6 h 242"/>
                <a:gd name="T58" fmla="*/ 102 w 148"/>
                <a:gd name="T59" fmla="*/ 2 h 242"/>
                <a:gd name="T60" fmla="*/ 112 w 148"/>
                <a:gd name="T61" fmla="*/ 0 h 242"/>
                <a:gd name="T62" fmla="*/ 116 w 148"/>
                <a:gd name="T63" fmla="*/ 2 h 242"/>
                <a:gd name="T64" fmla="*/ 114 w 148"/>
                <a:gd name="T65" fmla="*/ 6 h 242"/>
                <a:gd name="T66" fmla="*/ 106 w 148"/>
                <a:gd name="T67" fmla="*/ 10 h 242"/>
                <a:gd name="T68" fmla="*/ 98 w 148"/>
                <a:gd name="T69" fmla="*/ 20 h 242"/>
                <a:gd name="T70" fmla="*/ 86 w 148"/>
                <a:gd name="T71" fmla="*/ 26 h 242"/>
                <a:gd name="T72" fmla="*/ 80 w 148"/>
                <a:gd name="T73" fmla="*/ 32 h 242"/>
                <a:gd name="T74" fmla="*/ 80 w 148"/>
                <a:gd name="T75" fmla="*/ 44 h 242"/>
                <a:gd name="T76" fmla="*/ 82 w 148"/>
                <a:gd name="T77" fmla="*/ 50 h 242"/>
                <a:gd name="T78" fmla="*/ 84 w 148"/>
                <a:gd name="T79" fmla="*/ 60 h 242"/>
                <a:gd name="T80" fmla="*/ 82 w 148"/>
                <a:gd name="T81" fmla="*/ 66 h 242"/>
                <a:gd name="T82" fmla="*/ 82 w 148"/>
                <a:gd name="T83" fmla="*/ 78 h 242"/>
                <a:gd name="T84" fmla="*/ 92 w 148"/>
                <a:gd name="T85" fmla="*/ 88 h 242"/>
                <a:gd name="T86" fmla="*/ 128 w 148"/>
                <a:gd name="T87" fmla="*/ 100 h 242"/>
                <a:gd name="T88" fmla="*/ 140 w 148"/>
                <a:gd name="T89" fmla="*/ 100 h 242"/>
                <a:gd name="T90" fmla="*/ 142 w 148"/>
                <a:gd name="T91" fmla="*/ 98 h 242"/>
                <a:gd name="T92" fmla="*/ 146 w 148"/>
                <a:gd name="T93" fmla="*/ 100 h 242"/>
                <a:gd name="T94" fmla="*/ 144 w 148"/>
                <a:gd name="T95" fmla="*/ 106 h 242"/>
                <a:gd name="T96" fmla="*/ 140 w 148"/>
                <a:gd name="T97" fmla="*/ 114 h 242"/>
                <a:gd name="T98" fmla="*/ 142 w 148"/>
                <a:gd name="T99" fmla="*/ 130 h 242"/>
                <a:gd name="T100" fmla="*/ 142 w 148"/>
                <a:gd name="T101" fmla="*/ 142 h 242"/>
                <a:gd name="T102" fmla="*/ 146 w 148"/>
                <a:gd name="T103" fmla="*/ 156 h 242"/>
                <a:gd name="T104" fmla="*/ 146 w 148"/>
                <a:gd name="T105" fmla="*/ 166 h 242"/>
                <a:gd name="T106" fmla="*/ 144 w 148"/>
                <a:gd name="T107" fmla="*/ 160 h 242"/>
                <a:gd name="T108" fmla="*/ 120 w 148"/>
                <a:gd name="T109" fmla="*/ 168 h 242"/>
                <a:gd name="T110" fmla="*/ 128 w 148"/>
                <a:gd name="T111" fmla="*/ 178 h 242"/>
                <a:gd name="T112" fmla="*/ 122 w 148"/>
                <a:gd name="T113" fmla="*/ 174 h 242"/>
                <a:gd name="T114" fmla="*/ 120 w 148"/>
                <a:gd name="T115" fmla="*/ 186 h 242"/>
                <a:gd name="T116" fmla="*/ 124 w 148"/>
                <a:gd name="T117" fmla="*/ 194 h 2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42"/>
                <a:gd name="T179" fmla="*/ 148 w 148"/>
                <a:gd name="T180" fmla="*/ 242 h 2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42">
                  <a:moveTo>
                    <a:pt x="124" y="194"/>
                  </a:moveTo>
                  <a:lnTo>
                    <a:pt x="126" y="200"/>
                  </a:lnTo>
                  <a:lnTo>
                    <a:pt x="128" y="204"/>
                  </a:lnTo>
                  <a:lnTo>
                    <a:pt x="128" y="208"/>
                  </a:lnTo>
                  <a:lnTo>
                    <a:pt x="126" y="212"/>
                  </a:lnTo>
                  <a:lnTo>
                    <a:pt x="118" y="242"/>
                  </a:lnTo>
                  <a:lnTo>
                    <a:pt x="116" y="240"/>
                  </a:lnTo>
                  <a:lnTo>
                    <a:pt x="114" y="240"/>
                  </a:lnTo>
                  <a:lnTo>
                    <a:pt x="112" y="242"/>
                  </a:lnTo>
                  <a:lnTo>
                    <a:pt x="118" y="226"/>
                  </a:lnTo>
                  <a:lnTo>
                    <a:pt x="118" y="224"/>
                  </a:lnTo>
                  <a:lnTo>
                    <a:pt x="116" y="222"/>
                  </a:lnTo>
                  <a:lnTo>
                    <a:pt x="114" y="220"/>
                  </a:lnTo>
                  <a:lnTo>
                    <a:pt x="110" y="220"/>
                  </a:lnTo>
                  <a:lnTo>
                    <a:pt x="106" y="218"/>
                  </a:lnTo>
                  <a:lnTo>
                    <a:pt x="102" y="218"/>
                  </a:lnTo>
                  <a:lnTo>
                    <a:pt x="98" y="218"/>
                  </a:lnTo>
                  <a:lnTo>
                    <a:pt x="96" y="218"/>
                  </a:lnTo>
                  <a:lnTo>
                    <a:pt x="90" y="218"/>
                  </a:lnTo>
                  <a:lnTo>
                    <a:pt x="86" y="216"/>
                  </a:lnTo>
                  <a:lnTo>
                    <a:pt x="82" y="214"/>
                  </a:lnTo>
                  <a:lnTo>
                    <a:pt x="82" y="210"/>
                  </a:lnTo>
                  <a:lnTo>
                    <a:pt x="80" y="208"/>
                  </a:lnTo>
                  <a:lnTo>
                    <a:pt x="80" y="206"/>
                  </a:lnTo>
                  <a:lnTo>
                    <a:pt x="80" y="204"/>
                  </a:lnTo>
                  <a:lnTo>
                    <a:pt x="78" y="200"/>
                  </a:lnTo>
                  <a:lnTo>
                    <a:pt x="72" y="196"/>
                  </a:lnTo>
                  <a:lnTo>
                    <a:pt x="66" y="194"/>
                  </a:lnTo>
                  <a:lnTo>
                    <a:pt x="60" y="192"/>
                  </a:lnTo>
                  <a:lnTo>
                    <a:pt x="56" y="190"/>
                  </a:lnTo>
                  <a:lnTo>
                    <a:pt x="52" y="188"/>
                  </a:lnTo>
                  <a:lnTo>
                    <a:pt x="50" y="188"/>
                  </a:lnTo>
                  <a:lnTo>
                    <a:pt x="46" y="186"/>
                  </a:lnTo>
                  <a:lnTo>
                    <a:pt x="40" y="184"/>
                  </a:lnTo>
                  <a:lnTo>
                    <a:pt x="36" y="180"/>
                  </a:lnTo>
                  <a:lnTo>
                    <a:pt x="32" y="178"/>
                  </a:lnTo>
                  <a:lnTo>
                    <a:pt x="28" y="174"/>
                  </a:lnTo>
                  <a:lnTo>
                    <a:pt x="26" y="172"/>
                  </a:lnTo>
                  <a:lnTo>
                    <a:pt x="20" y="170"/>
                  </a:lnTo>
                  <a:lnTo>
                    <a:pt x="14" y="168"/>
                  </a:lnTo>
                  <a:lnTo>
                    <a:pt x="10" y="168"/>
                  </a:lnTo>
                  <a:lnTo>
                    <a:pt x="4" y="166"/>
                  </a:lnTo>
                  <a:lnTo>
                    <a:pt x="2" y="166"/>
                  </a:lnTo>
                  <a:lnTo>
                    <a:pt x="0" y="166"/>
                  </a:lnTo>
                  <a:lnTo>
                    <a:pt x="2" y="162"/>
                  </a:lnTo>
                  <a:lnTo>
                    <a:pt x="4" y="160"/>
                  </a:lnTo>
                  <a:lnTo>
                    <a:pt x="10" y="154"/>
                  </a:lnTo>
                  <a:lnTo>
                    <a:pt x="14" y="142"/>
                  </a:lnTo>
                  <a:lnTo>
                    <a:pt x="16" y="136"/>
                  </a:lnTo>
                  <a:lnTo>
                    <a:pt x="18" y="130"/>
                  </a:lnTo>
                  <a:lnTo>
                    <a:pt x="18" y="122"/>
                  </a:lnTo>
                  <a:lnTo>
                    <a:pt x="18" y="114"/>
                  </a:lnTo>
                  <a:lnTo>
                    <a:pt x="18" y="104"/>
                  </a:lnTo>
                  <a:lnTo>
                    <a:pt x="18" y="92"/>
                  </a:lnTo>
                  <a:lnTo>
                    <a:pt x="18" y="80"/>
                  </a:lnTo>
                  <a:lnTo>
                    <a:pt x="20" y="74"/>
                  </a:lnTo>
                  <a:lnTo>
                    <a:pt x="20" y="72"/>
                  </a:lnTo>
                  <a:lnTo>
                    <a:pt x="20" y="70"/>
                  </a:lnTo>
                  <a:lnTo>
                    <a:pt x="18" y="68"/>
                  </a:lnTo>
                  <a:lnTo>
                    <a:pt x="18" y="66"/>
                  </a:lnTo>
                  <a:lnTo>
                    <a:pt x="20" y="62"/>
                  </a:lnTo>
                  <a:lnTo>
                    <a:pt x="18" y="58"/>
                  </a:lnTo>
                  <a:lnTo>
                    <a:pt x="18" y="56"/>
                  </a:lnTo>
                  <a:lnTo>
                    <a:pt x="20" y="56"/>
                  </a:lnTo>
                  <a:lnTo>
                    <a:pt x="20" y="54"/>
                  </a:lnTo>
                  <a:lnTo>
                    <a:pt x="34" y="50"/>
                  </a:lnTo>
                  <a:lnTo>
                    <a:pt x="44" y="34"/>
                  </a:lnTo>
                  <a:lnTo>
                    <a:pt x="50" y="24"/>
                  </a:lnTo>
                  <a:lnTo>
                    <a:pt x="68" y="22"/>
                  </a:lnTo>
                  <a:lnTo>
                    <a:pt x="76" y="14"/>
                  </a:lnTo>
                  <a:lnTo>
                    <a:pt x="78" y="12"/>
                  </a:lnTo>
                  <a:lnTo>
                    <a:pt x="80" y="10"/>
                  </a:lnTo>
                  <a:lnTo>
                    <a:pt x="84" y="8"/>
                  </a:lnTo>
                  <a:lnTo>
                    <a:pt x="86" y="8"/>
                  </a:lnTo>
                  <a:lnTo>
                    <a:pt x="88" y="8"/>
                  </a:lnTo>
                  <a:lnTo>
                    <a:pt x="92" y="8"/>
                  </a:lnTo>
                  <a:lnTo>
                    <a:pt x="94" y="6"/>
                  </a:lnTo>
                  <a:lnTo>
                    <a:pt x="96" y="6"/>
                  </a:lnTo>
                  <a:lnTo>
                    <a:pt x="98" y="4"/>
                  </a:lnTo>
                  <a:lnTo>
                    <a:pt x="102" y="2"/>
                  </a:lnTo>
                  <a:lnTo>
                    <a:pt x="106" y="2"/>
                  </a:lnTo>
                  <a:lnTo>
                    <a:pt x="110" y="0"/>
                  </a:lnTo>
                  <a:lnTo>
                    <a:pt x="112" y="0"/>
                  </a:lnTo>
                  <a:lnTo>
                    <a:pt x="114" y="0"/>
                  </a:lnTo>
                  <a:lnTo>
                    <a:pt x="114" y="2"/>
                  </a:lnTo>
                  <a:lnTo>
                    <a:pt x="116" y="2"/>
                  </a:lnTo>
                  <a:lnTo>
                    <a:pt x="116" y="4"/>
                  </a:lnTo>
                  <a:lnTo>
                    <a:pt x="114" y="4"/>
                  </a:lnTo>
                  <a:lnTo>
                    <a:pt x="114" y="6"/>
                  </a:lnTo>
                  <a:lnTo>
                    <a:pt x="112" y="6"/>
                  </a:lnTo>
                  <a:lnTo>
                    <a:pt x="110" y="8"/>
                  </a:lnTo>
                  <a:lnTo>
                    <a:pt x="106" y="10"/>
                  </a:lnTo>
                  <a:lnTo>
                    <a:pt x="102" y="14"/>
                  </a:lnTo>
                  <a:lnTo>
                    <a:pt x="98" y="18"/>
                  </a:lnTo>
                  <a:lnTo>
                    <a:pt x="98" y="20"/>
                  </a:lnTo>
                  <a:lnTo>
                    <a:pt x="94" y="20"/>
                  </a:lnTo>
                  <a:lnTo>
                    <a:pt x="90" y="22"/>
                  </a:lnTo>
                  <a:lnTo>
                    <a:pt x="86" y="26"/>
                  </a:lnTo>
                  <a:lnTo>
                    <a:pt x="82" y="28"/>
                  </a:lnTo>
                  <a:lnTo>
                    <a:pt x="80" y="32"/>
                  </a:lnTo>
                  <a:lnTo>
                    <a:pt x="80" y="34"/>
                  </a:lnTo>
                  <a:lnTo>
                    <a:pt x="80" y="38"/>
                  </a:lnTo>
                  <a:lnTo>
                    <a:pt x="80" y="44"/>
                  </a:lnTo>
                  <a:lnTo>
                    <a:pt x="80" y="48"/>
                  </a:lnTo>
                  <a:lnTo>
                    <a:pt x="82" y="50"/>
                  </a:lnTo>
                  <a:lnTo>
                    <a:pt x="82" y="52"/>
                  </a:lnTo>
                  <a:lnTo>
                    <a:pt x="84" y="56"/>
                  </a:lnTo>
                  <a:lnTo>
                    <a:pt x="84" y="60"/>
                  </a:lnTo>
                  <a:lnTo>
                    <a:pt x="82" y="62"/>
                  </a:lnTo>
                  <a:lnTo>
                    <a:pt x="82" y="64"/>
                  </a:lnTo>
                  <a:lnTo>
                    <a:pt x="82" y="66"/>
                  </a:lnTo>
                  <a:lnTo>
                    <a:pt x="80" y="70"/>
                  </a:lnTo>
                  <a:lnTo>
                    <a:pt x="80" y="74"/>
                  </a:lnTo>
                  <a:lnTo>
                    <a:pt x="82" y="78"/>
                  </a:lnTo>
                  <a:lnTo>
                    <a:pt x="82" y="82"/>
                  </a:lnTo>
                  <a:lnTo>
                    <a:pt x="86" y="86"/>
                  </a:lnTo>
                  <a:lnTo>
                    <a:pt x="92" y="88"/>
                  </a:lnTo>
                  <a:lnTo>
                    <a:pt x="124" y="92"/>
                  </a:lnTo>
                  <a:lnTo>
                    <a:pt x="128" y="100"/>
                  </a:lnTo>
                  <a:lnTo>
                    <a:pt x="132" y="100"/>
                  </a:lnTo>
                  <a:lnTo>
                    <a:pt x="136" y="100"/>
                  </a:lnTo>
                  <a:lnTo>
                    <a:pt x="140" y="100"/>
                  </a:lnTo>
                  <a:lnTo>
                    <a:pt x="142" y="98"/>
                  </a:lnTo>
                  <a:lnTo>
                    <a:pt x="144" y="98"/>
                  </a:lnTo>
                  <a:lnTo>
                    <a:pt x="146" y="98"/>
                  </a:lnTo>
                  <a:lnTo>
                    <a:pt x="146" y="100"/>
                  </a:lnTo>
                  <a:lnTo>
                    <a:pt x="146" y="104"/>
                  </a:lnTo>
                  <a:lnTo>
                    <a:pt x="144" y="106"/>
                  </a:lnTo>
                  <a:lnTo>
                    <a:pt x="142" y="108"/>
                  </a:lnTo>
                  <a:lnTo>
                    <a:pt x="140" y="110"/>
                  </a:lnTo>
                  <a:lnTo>
                    <a:pt x="140" y="114"/>
                  </a:lnTo>
                  <a:lnTo>
                    <a:pt x="138" y="118"/>
                  </a:lnTo>
                  <a:lnTo>
                    <a:pt x="140" y="124"/>
                  </a:lnTo>
                  <a:lnTo>
                    <a:pt x="142" y="130"/>
                  </a:lnTo>
                  <a:lnTo>
                    <a:pt x="148" y="134"/>
                  </a:lnTo>
                  <a:lnTo>
                    <a:pt x="140" y="142"/>
                  </a:lnTo>
                  <a:lnTo>
                    <a:pt x="142" y="142"/>
                  </a:lnTo>
                  <a:lnTo>
                    <a:pt x="142" y="146"/>
                  </a:lnTo>
                  <a:lnTo>
                    <a:pt x="144" y="150"/>
                  </a:lnTo>
                  <a:lnTo>
                    <a:pt x="146" y="156"/>
                  </a:lnTo>
                  <a:lnTo>
                    <a:pt x="148" y="162"/>
                  </a:lnTo>
                  <a:lnTo>
                    <a:pt x="148" y="166"/>
                  </a:lnTo>
                  <a:lnTo>
                    <a:pt x="146" y="166"/>
                  </a:lnTo>
                  <a:lnTo>
                    <a:pt x="146" y="164"/>
                  </a:lnTo>
                  <a:lnTo>
                    <a:pt x="144" y="160"/>
                  </a:lnTo>
                  <a:lnTo>
                    <a:pt x="142" y="156"/>
                  </a:lnTo>
                  <a:lnTo>
                    <a:pt x="118" y="160"/>
                  </a:lnTo>
                  <a:lnTo>
                    <a:pt x="120" y="168"/>
                  </a:lnTo>
                  <a:lnTo>
                    <a:pt x="126" y="168"/>
                  </a:lnTo>
                  <a:lnTo>
                    <a:pt x="130" y="178"/>
                  </a:lnTo>
                  <a:lnTo>
                    <a:pt x="128" y="178"/>
                  </a:lnTo>
                  <a:lnTo>
                    <a:pt x="126" y="176"/>
                  </a:lnTo>
                  <a:lnTo>
                    <a:pt x="124" y="176"/>
                  </a:lnTo>
                  <a:lnTo>
                    <a:pt x="122" y="174"/>
                  </a:lnTo>
                  <a:lnTo>
                    <a:pt x="120" y="174"/>
                  </a:lnTo>
                  <a:lnTo>
                    <a:pt x="120" y="176"/>
                  </a:lnTo>
                  <a:lnTo>
                    <a:pt x="120" y="186"/>
                  </a:lnTo>
                  <a:lnTo>
                    <a:pt x="122" y="188"/>
                  </a:lnTo>
                  <a:lnTo>
                    <a:pt x="124" y="194"/>
                  </a:lnTo>
                </a:path>
              </a:pathLst>
            </a:custGeom>
            <a:grpFill/>
            <a:ln w="6350">
              <a:noFill/>
              <a:round/>
              <a:headEnd/>
              <a:tailEnd/>
            </a:ln>
          </p:spPr>
          <p:txBody>
            <a:bodyPr/>
            <a:lstStyle/>
            <a:p>
              <a:pPr>
                <a:defRPr/>
              </a:pPr>
              <a:endParaRPr lang="zh-TW" altLang="en-US"/>
            </a:p>
          </p:txBody>
        </p:sp>
        <p:sp>
          <p:nvSpPr>
            <p:cNvPr id="330" name="Freeform 142"/>
            <p:cNvSpPr>
              <a:spLocks/>
            </p:cNvSpPr>
            <p:nvPr/>
          </p:nvSpPr>
          <p:spPr bwMode="gray">
            <a:xfrm>
              <a:off x="4461" y="2836"/>
              <a:ext cx="80" cy="84"/>
            </a:xfrm>
            <a:custGeom>
              <a:avLst/>
              <a:gdLst>
                <a:gd name="T0" fmla="*/ 10 w 80"/>
                <a:gd name="T1" fmla="*/ 80 h 84"/>
                <a:gd name="T2" fmla="*/ 10 w 80"/>
                <a:gd name="T3" fmla="*/ 74 h 84"/>
                <a:gd name="T4" fmla="*/ 6 w 80"/>
                <a:gd name="T5" fmla="*/ 74 h 84"/>
                <a:gd name="T6" fmla="*/ 4 w 80"/>
                <a:gd name="T7" fmla="*/ 72 h 84"/>
                <a:gd name="T8" fmla="*/ 2 w 80"/>
                <a:gd name="T9" fmla="*/ 70 h 84"/>
                <a:gd name="T10" fmla="*/ 0 w 80"/>
                <a:gd name="T11" fmla="*/ 68 h 84"/>
                <a:gd name="T12" fmla="*/ 0 w 80"/>
                <a:gd name="T13" fmla="*/ 66 h 84"/>
                <a:gd name="T14" fmla="*/ 6 w 80"/>
                <a:gd name="T15" fmla="*/ 54 h 84"/>
                <a:gd name="T16" fmla="*/ 14 w 80"/>
                <a:gd name="T17" fmla="*/ 44 h 84"/>
                <a:gd name="T18" fmla="*/ 24 w 80"/>
                <a:gd name="T19" fmla="*/ 36 h 84"/>
                <a:gd name="T20" fmla="*/ 28 w 80"/>
                <a:gd name="T21" fmla="*/ 34 h 84"/>
                <a:gd name="T22" fmla="*/ 30 w 80"/>
                <a:gd name="T23" fmla="*/ 22 h 84"/>
                <a:gd name="T24" fmla="*/ 32 w 80"/>
                <a:gd name="T25" fmla="*/ 20 h 84"/>
                <a:gd name="T26" fmla="*/ 34 w 80"/>
                <a:gd name="T27" fmla="*/ 18 h 84"/>
                <a:gd name="T28" fmla="*/ 36 w 80"/>
                <a:gd name="T29" fmla="*/ 18 h 84"/>
                <a:gd name="T30" fmla="*/ 38 w 80"/>
                <a:gd name="T31" fmla="*/ 16 h 84"/>
                <a:gd name="T32" fmla="*/ 38 w 80"/>
                <a:gd name="T33" fmla="*/ 12 h 84"/>
                <a:gd name="T34" fmla="*/ 38 w 80"/>
                <a:gd name="T35" fmla="*/ 8 h 84"/>
                <a:gd name="T36" fmla="*/ 38 w 80"/>
                <a:gd name="T37" fmla="*/ 6 h 84"/>
                <a:gd name="T38" fmla="*/ 40 w 80"/>
                <a:gd name="T39" fmla="*/ 2 h 84"/>
                <a:gd name="T40" fmla="*/ 40 w 80"/>
                <a:gd name="T41" fmla="*/ 0 h 84"/>
                <a:gd name="T42" fmla="*/ 42 w 80"/>
                <a:gd name="T43" fmla="*/ 0 h 84"/>
                <a:gd name="T44" fmla="*/ 44 w 80"/>
                <a:gd name="T45" fmla="*/ 0 h 84"/>
                <a:gd name="T46" fmla="*/ 50 w 80"/>
                <a:gd name="T47" fmla="*/ 2 h 84"/>
                <a:gd name="T48" fmla="*/ 54 w 80"/>
                <a:gd name="T49" fmla="*/ 2 h 84"/>
                <a:gd name="T50" fmla="*/ 60 w 80"/>
                <a:gd name="T51" fmla="*/ 4 h 84"/>
                <a:gd name="T52" fmla="*/ 66 w 80"/>
                <a:gd name="T53" fmla="*/ 6 h 84"/>
                <a:gd name="T54" fmla="*/ 66 w 80"/>
                <a:gd name="T55" fmla="*/ 6 h 84"/>
                <a:gd name="T56" fmla="*/ 66 w 80"/>
                <a:gd name="T57" fmla="*/ 6 h 84"/>
                <a:gd name="T58" fmla="*/ 66 w 80"/>
                <a:gd name="T59" fmla="*/ 6 h 84"/>
                <a:gd name="T60" fmla="*/ 68 w 80"/>
                <a:gd name="T61" fmla="*/ 6 h 84"/>
                <a:gd name="T62" fmla="*/ 70 w 80"/>
                <a:gd name="T63" fmla="*/ 10 h 84"/>
                <a:gd name="T64" fmla="*/ 74 w 80"/>
                <a:gd name="T65" fmla="*/ 12 h 84"/>
                <a:gd name="T66" fmla="*/ 78 w 80"/>
                <a:gd name="T67" fmla="*/ 16 h 84"/>
                <a:gd name="T68" fmla="*/ 78 w 80"/>
                <a:gd name="T69" fmla="*/ 18 h 84"/>
                <a:gd name="T70" fmla="*/ 78 w 80"/>
                <a:gd name="T71" fmla="*/ 20 h 84"/>
                <a:gd name="T72" fmla="*/ 78 w 80"/>
                <a:gd name="T73" fmla="*/ 24 h 84"/>
                <a:gd name="T74" fmla="*/ 80 w 80"/>
                <a:gd name="T75" fmla="*/ 26 h 84"/>
                <a:gd name="T76" fmla="*/ 80 w 80"/>
                <a:gd name="T77" fmla="*/ 30 h 84"/>
                <a:gd name="T78" fmla="*/ 78 w 80"/>
                <a:gd name="T79" fmla="*/ 34 h 84"/>
                <a:gd name="T80" fmla="*/ 74 w 80"/>
                <a:gd name="T81" fmla="*/ 44 h 84"/>
                <a:gd name="T82" fmla="*/ 66 w 80"/>
                <a:gd name="T83" fmla="*/ 52 h 84"/>
                <a:gd name="T84" fmla="*/ 56 w 80"/>
                <a:gd name="T85" fmla="*/ 60 h 84"/>
                <a:gd name="T86" fmla="*/ 44 w 80"/>
                <a:gd name="T87" fmla="*/ 64 h 84"/>
                <a:gd name="T88" fmla="*/ 42 w 80"/>
                <a:gd name="T89" fmla="*/ 64 h 84"/>
                <a:gd name="T90" fmla="*/ 42 w 80"/>
                <a:gd name="T91" fmla="*/ 64 h 84"/>
                <a:gd name="T92" fmla="*/ 40 w 80"/>
                <a:gd name="T93" fmla="*/ 66 h 84"/>
                <a:gd name="T94" fmla="*/ 38 w 80"/>
                <a:gd name="T95" fmla="*/ 70 h 84"/>
                <a:gd name="T96" fmla="*/ 38 w 80"/>
                <a:gd name="T97" fmla="*/ 70 h 84"/>
                <a:gd name="T98" fmla="*/ 36 w 80"/>
                <a:gd name="T99" fmla="*/ 72 h 84"/>
                <a:gd name="T100" fmla="*/ 36 w 80"/>
                <a:gd name="T101" fmla="*/ 76 h 84"/>
                <a:gd name="T102" fmla="*/ 34 w 80"/>
                <a:gd name="T103" fmla="*/ 78 h 84"/>
                <a:gd name="T104" fmla="*/ 32 w 80"/>
                <a:gd name="T105" fmla="*/ 80 h 84"/>
                <a:gd name="T106" fmla="*/ 32 w 80"/>
                <a:gd name="T107" fmla="*/ 80 h 84"/>
                <a:gd name="T108" fmla="*/ 32 w 80"/>
                <a:gd name="T109" fmla="*/ 82 h 84"/>
                <a:gd name="T110" fmla="*/ 30 w 80"/>
                <a:gd name="T111" fmla="*/ 84 h 84"/>
                <a:gd name="T112" fmla="*/ 26 w 80"/>
                <a:gd name="T113" fmla="*/ 84 h 84"/>
                <a:gd name="T114" fmla="*/ 24 w 80"/>
                <a:gd name="T115" fmla="*/ 84 h 84"/>
                <a:gd name="T116" fmla="*/ 22 w 80"/>
                <a:gd name="T117" fmla="*/ 82 h 84"/>
                <a:gd name="T118" fmla="*/ 12 w 80"/>
                <a:gd name="T119" fmla="*/ 82 h 84"/>
                <a:gd name="T120" fmla="*/ 10 w 80"/>
                <a:gd name="T121" fmla="*/ 80 h 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
                <a:gd name="T184" fmla="*/ 0 h 84"/>
                <a:gd name="T185" fmla="*/ 80 w 80"/>
                <a:gd name="T186" fmla="*/ 84 h 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 h="84">
                  <a:moveTo>
                    <a:pt x="10" y="80"/>
                  </a:moveTo>
                  <a:lnTo>
                    <a:pt x="10" y="74"/>
                  </a:lnTo>
                  <a:lnTo>
                    <a:pt x="6" y="74"/>
                  </a:lnTo>
                  <a:lnTo>
                    <a:pt x="4" y="72"/>
                  </a:lnTo>
                  <a:lnTo>
                    <a:pt x="2" y="70"/>
                  </a:lnTo>
                  <a:lnTo>
                    <a:pt x="0" y="68"/>
                  </a:lnTo>
                  <a:lnTo>
                    <a:pt x="0" y="66"/>
                  </a:lnTo>
                  <a:lnTo>
                    <a:pt x="6" y="54"/>
                  </a:lnTo>
                  <a:lnTo>
                    <a:pt x="14" y="44"/>
                  </a:lnTo>
                  <a:lnTo>
                    <a:pt x="24" y="36"/>
                  </a:lnTo>
                  <a:lnTo>
                    <a:pt x="28" y="34"/>
                  </a:lnTo>
                  <a:lnTo>
                    <a:pt x="30" y="22"/>
                  </a:lnTo>
                  <a:lnTo>
                    <a:pt x="32" y="20"/>
                  </a:lnTo>
                  <a:lnTo>
                    <a:pt x="34" y="18"/>
                  </a:lnTo>
                  <a:lnTo>
                    <a:pt x="36" y="18"/>
                  </a:lnTo>
                  <a:lnTo>
                    <a:pt x="38" y="16"/>
                  </a:lnTo>
                  <a:lnTo>
                    <a:pt x="38" y="12"/>
                  </a:lnTo>
                  <a:lnTo>
                    <a:pt x="38" y="8"/>
                  </a:lnTo>
                  <a:lnTo>
                    <a:pt x="38" y="6"/>
                  </a:lnTo>
                  <a:lnTo>
                    <a:pt x="40" y="2"/>
                  </a:lnTo>
                  <a:lnTo>
                    <a:pt x="40" y="0"/>
                  </a:lnTo>
                  <a:lnTo>
                    <a:pt x="42" y="0"/>
                  </a:lnTo>
                  <a:lnTo>
                    <a:pt x="44" y="0"/>
                  </a:lnTo>
                  <a:lnTo>
                    <a:pt x="50" y="2"/>
                  </a:lnTo>
                  <a:lnTo>
                    <a:pt x="54" y="2"/>
                  </a:lnTo>
                  <a:lnTo>
                    <a:pt x="60" y="4"/>
                  </a:lnTo>
                  <a:lnTo>
                    <a:pt x="66" y="6"/>
                  </a:lnTo>
                  <a:lnTo>
                    <a:pt x="68" y="6"/>
                  </a:lnTo>
                  <a:lnTo>
                    <a:pt x="70" y="10"/>
                  </a:lnTo>
                  <a:lnTo>
                    <a:pt x="74" y="12"/>
                  </a:lnTo>
                  <a:lnTo>
                    <a:pt x="78" y="16"/>
                  </a:lnTo>
                  <a:lnTo>
                    <a:pt x="78" y="18"/>
                  </a:lnTo>
                  <a:lnTo>
                    <a:pt x="78" y="20"/>
                  </a:lnTo>
                  <a:lnTo>
                    <a:pt x="78" y="24"/>
                  </a:lnTo>
                  <a:lnTo>
                    <a:pt x="80" y="26"/>
                  </a:lnTo>
                  <a:lnTo>
                    <a:pt x="80" y="30"/>
                  </a:lnTo>
                  <a:lnTo>
                    <a:pt x="78" y="34"/>
                  </a:lnTo>
                  <a:lnTo>
                    <a:pt x="74" y="44"/>
                  </a:lnTo>
                  <a:lnTo>
                    <a:pt x="66" y="52"/>
                  </a:lnTo>
                  <a:lnTo>
                    <a:pt x="56" y="60"/>
                  </a:lnTo>
                  <a:lnTo>
                    <a:pt x="44" y="64"/>
                  </a:lnTo>
                  <a:lnTo>
                    <a:pt x="42" y="64"/>
                  </a:lnTo>
                  <a:lnTo>
                    <a:pt x="40" y="66"/>
                  </a:lnTo>
                  <a:lnTo>
                    <a:pt x="38" y="70"/>
                  </a:lnTo>
                  <a:lnTo>
                    <a:pt x="36" y="72"/>
                  </a:lnTo>
                  <a:lnTo>
                    <a:pt x="36" y="76"/>
                  </a:lnTo>
                  <a:lnTo>
                    <a:pt x="34" y="78"/>
                  </a:lnTo>
                  <a:lnTo>
                    <a:pt x="32" y="80"/>
                  </a:lnTo>
                  <a:lnTo>
                    <a:pt x="32" y="82"/>
                  </a:lnTo>
                  <a:lnTo>
                    <a:pt x="30" y="84"/>
                  </a:lnTo>
                  <a:lnTo>
                    <a:pt x="26" y="84"/>
                  </a:lnTo>
                  <a:lnTo>
                    <a:pt x="24" y="84"/>
                  </a:lnTo>
                  <a:lnTo>
                    <a:pt x="22" y="82"/>
                  </a:lnTo>
                  <a:lnTo>
                    <a:pt x="12" y="82"/>
                  </a:lnTo>
                  <a:lnTo>
                    <a:pt x="10" y="80"/>
                  </a:lnTo>
                </a:path>
              </a:pathLst>
            </a:custGeom>
            <a:grpFill/>
            <a:ln w="6350">
              <a:noFill/>
              <a:round/>
              <a:headEnd/>
              <a:tailEnd/>
            </a:ln>
          </p:spPr>
          <p:txBody>
            <a:bodyPr/>
            <a:lstStyle/>
            <a:p>
              <a:pPr>
                <a:defRPr/>
              </a:pPr>
              <a:endParaRPr lang="zh-TW" altLang="en-US"/>
            </a:p>
          </p:txBody>
        </p:sp>
        <p:sp>
          <p:nvSpPr>
            <p:cNvPr id="331" name="Freeform 143"/>
            <p:cNvSpPr>
              <a:spLocks/>
            </p:cNvSpPr>
            <p:nvPr/>
          </p:nvSpPr>
          <p:spPr bwMode="gray">
            <a:xfrm>
              <a:off x="4571" y="3176"/>
              <a:ext cx="268" cy="660"/>
            </a:xfrm>
            <a:custGeom>
              <a:avLst/>
              <a:gdLst>
                <a:gd name="T0" fmla="*/ 82 w 268"/>
                <a:gd name="T1" fmla="*/ 28 h 660"/>
                <a:gd name="T2" fmla="*/ 78 w 268"/>
                <a:gd name="T3" fmla="*/ 38 h 660"/>
                <a:gd name="T4" fmla="*/ 68 w 268"/>
                <a:gd name="T5" fmla="*/ 58 h 660"/>
                <a:gd name="T6" fmla="*/ 52 w 268"/>
                <a:gd name="T7" fmla="*/ 90 h 660"/>
                <a:gd name="T8" fmla="*/ 46 w 268"/>
                <a:gd name="T9" fmla="*/ 126 h 660"/>
                <a:gd name="T10" fmla="*/ 44 w 268"/>
                <a:gd name="T11" fmla="*/ 238 h 660"/>
                <a:gd name="T12" fmla="*/ 32 w 268"/>
                <a:gd name="T13" fmla="*/ 256 h 660"/>
                <a:gd name="T14" fmla="*/ 22 w 268"/>
                <a:gd name="T15" fmla="*/ 282 h 660"/>
                <a:gd name="T16" fmla="*/ 24 w 268"/>
                <a:gd name="T17" fmla="*/ 310 h 660"/>
                <a:gd name="T18" fmla="*/ 20 w 268"/>
                <a:gd name="T19" fmla="*/ 332 h 660"/>
                <a:gd name="T20" fmla="*/ 20 w 268"/>
                <a:gd name="T21" fmla="*/ 370 h 660"/>
                <a:gd name="T22" fmla="*/ 18 w 268"/>
                <a:gd name="T23" fmla="*/ 382 h 660"/>
                <a:gd name="T24" fmla="*/ 22 w 268"/>
                <a:gd name="T25" fmla="*/ 390 h 660"/>
                <a:gd name="T26" fmla="*/ 20 w 268"/>
                <a:gd name="T27" fmla="*/ 428 h 660"/>
                <a:gd name="T28" fmla="*/ 10 w 268"/>
                <a:gd name="T29" fmla="*/ 438 h 660"/>
                <a:gd name="T30" fmla="*/ 2 w 268"/>
                <a:gd name="T31" fmla="*/ 466 h 660"/>
                <a:gd name="T32" fmla="*/ 2 w 268"/>
                <a:gd name="T33" fmla="*/ 530 h 660"/>
                <a:gd name="T34" fmla="*/ 2 w 268"/>
                <a:gd name="T35" fmla="*/ 554 h 660"/>
                <a:gd name="T36" fmla="*/ 54 w 268"/>
                <a:gd name="T37" fmla="*/ 570 h 660"/>
                <a:gd name="T38" fmla="*/ 56 w 268"/>
                <a:gd name="T39" fmla="*/ 588 h 660"/>
                <a:gd name="T40" fmla="*/ 114 w 268"/>
                <a:gd name="T41" fmla="*/ 660 h 660"/>
                <a:gd name="T42" fmla="*/ 106 w 268"/>
                <a:gd name="T43" fmla="*/ 624 h 660"/>
                <a:gd name="T44" fmla="*/ 82 w 268"/>
                <a:gd name="T45" fmla="*/ 616 h 660"/>
                <a:gd name="T46" fmla="*/ 56 w 268"/>
                <a:gd name="T47" fmla="*/ 568 h 660"/>
                <a:gd name="T48" fmla="*/ 54 w 268"/>
                <a:gd name="T49" fmla="*/ 534 h 660"/>
                <a:gd name="T50" fmla="*/ 78 w 268"/>
                <a:gd name="T51" fmla="*/ 506 h 660"/>
                <a:gd name="T52" fmla="*/ 92 w 268"/>
                <a:gd name="T53" fmla="*/ 492 h 660"/>
                <a:gd name="T54" fmla="*/ 96 w 268"/>
                <a:gd name="T55" fmla="*/ 482 h 660"/>
                <a:gd name="T56" fmla="*/ 96 w 268"/>
                <a:gd name="T57" fmla="*/ 466 h 660"/>
                <a:gd name="T58" fmla="*/ 82 w 268"/>
                <a:gd name="T59" fmla="*/ 456 h 660"/>
                <a:gd name="T60" fmla="*/ 74 w 268"/>
                <a:gd name="T61" fmla="*/ 436 h 660"/>
                <a:gd name="T62" fmla="*/ 82 w 268"/>
                <a:gd name="T63" fmla="*/ 424 h 660"/>
                <a:gd name="T64" fmla="*/ 88 w 268"/>
                <a:gd name="T65" fmla="*/ 424 h 660"/>
                <a:gd name="T66" fmla="*/ 124 w 268"/>
                <a:gd name="T67" fmla="*/ 368 h 660"/>
                <a:gd name="T68" fmla="*/ 112 w 268"/>
                <a:gd name="T69" fmla="*/ 346 h 660"/>
                <a:gd name="T70" fmla="*/ 112 w 268"/>
                <a:gd name="T71" fmla="*/ 334 h 660"/>
                <a:gd name="T72" fmla="*/ 142 w 268"/>
                <a:gd name="T73" fmla="*/ 314 h 660"/>
                <a:gd name="T74" fmla="*/ 148 w 268"/>
                <a:gd name="T75" fmla="*/ 300 h 660"/>
                <a:gd name="T76" fmla="*/ 164 w 268"/>
                <a:gd name="T77" fmla="*/ 294 h 660"/>
                <a:gd name="T78" fmla="*/ 210 w 268"/>
                <a:gd name="T79" fmla="*/ 282 h 660"/>
                <a:gd name="T80" fmla="*/ 218 w 268"/>
                <a:gd name="T81" fmla="*/ 250 h 660"/>
                <a:gd name="T82" fmla="*/ 206 w 268"/>
                <a:gd name="T83" fmla="*/ 216 h 660"/>
                <a:gd name="T84" fmla="*/ 200 w 268"/>
                <a:gd name="T85" fmla="*/ 202 h 660"/>
                <a:gd name="T86" fmla="*/ 200 w 268"/>
                <a:gd name="T87" fmla="*/ 180 h 660"/>
                <a:gd name="T88" fmla="*/ 214 w 268"/>
                <a:gd name="T89" fmla="*/ 134 h 660"/>
                <a:gd name="T90" fmla="*/ 220 w 268"/>
                <a:gd name="T91" fmla="*/ 120 h 660"/>
                <a:gd name="T92" fmla="*/ 230 w 268"/>
                <a:gd name="T93" fmla="*/ 110 h 660"/>
                <a:gd name="T94" fmla="*/ 262 w 268"/>
                <a:gd name="T95" fmla="*/ 84 h 660"/>
                <a:gd name="T96" fmla="*/ 268 w 268"/>
                <a:gd name="T97" fmla="*/ 68 h 660"/>
                <a:gd name="T98" fmla="*/ 262 w 268"/>
                <a:gd name="T99" fmla="*/ 62 h 660"/>
                <a:gd name="T100" fmla="*/ 258 w 268"/>
                <a:gd name="T101" fmla="*/ 58 h 660"/>
                <a:gd name="T102" fmla="*/ 252 w 268"/>
                <a:gd name="T103" fmla="*/ 58 h 660"/>
                <a:gd name="T104" fmla="*/ 250 w 268"/>
                <a:gd name="T105" fmla="*/ 72 h 660"/>
                <a:gd name="T106" fmla="*/ 246 w 268"/>
                <a:gd name="T107" fmla="*/ 86 h 660"/>
                <a:gd name="T108" fmla="*/ 176 w 268"/>
                <a:gd name="T109" fmla="*/ 34 h 660"/>
                <a:gd name="T110" fmla="*/ 146 w 268"/>
                <a:gd name="T111" fmla="*/ 18 h 660"/>
                <a:gd name="T112" fmla="*/ 144 w 268"/>
                <a:gd name="T113" fmla="*/ 6 h 660"/>
                <a:gd name="T114" fmla="*/ 138 w 268"/>
                <a:gd name="T115" fmla="*/ 2 h 660"/>
                <a:gd name="T116" fmla="*/ 120 w 268"/>
                <a:gd name="T117" fmla="*/ 16 h 660"/>
                <a:gd name="T118" fmla="*/ 118 w 268"/>
                <a:gd name="T119" fmla="*/ 8 h 660"/>
                <a:gd name="T120" fmla="*/ 94 w 268"/>
                <a:gd name="T121" fmla="*/ 0 h 660"/>
                <a:gd name="T122" fmla="*/ 86 w 268"/>
                <a:gd name="T123" fmla="*/ 14 h 6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8"/>
                <a:gd name="T187" fmla="*/ 0 h 660"/>
                <a:gd name="T188" fmla="*/ 268 w 268"/>
                <a:gd name="T189" fmla="*/ 660 h 6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8" h="660">
                  <a:moveTo>
                    <a:pt x="82" y="18"/>
                  </a:moveTo>
                  <a:lnTo>
                    <a:pt x="82" y="20"/>
                  </a:lnTo>
                  <a:lnTo>
                    <a:pt x="82" y="22"/>
                  </a:lnTo>
                  <a:lnTo>
                    <a:pt x="82" y="28"/>
                  </a:lnTo>
                  <a:lnTo>
                    <a:pt x="82" y="32"/>
                  </a:lnTo>
                  <a:lnTo>
                    <a:pt x="82" y="36"/>
                  </a:lnTo>
                  <a:lnTo>
                    <a:pt x="80" y="36"/>
                  </a:lnTo>
                  <a:lnTo>
                    <a:pt x="78" y="38"/>
                  </a:lnTo>
                  <a:lnTo>
                    <a:pt x="76" y="40"/>
                  </a:lnTo>
                  <a:lnTo>
                    <a:pt x="72" y="44"/>
                  </a:lnTo>
                  <a:lnTo>
                    <a:pt x="70" y="50"/>
                  </a:lnTo>
                  <a:lnTo>
                    <a:pt x="68" y="58"/>
                  </a:lnTo>
                  <a:lnTo>
                    <a:pt x="66" y="62"/>
                  </a:lnTo>
                  <a:lnTo>
                    <a:pt x="62" y="70"/>
                  </a:lnTo>
                  <a:lnTo>
                    <a:pt x="56" y="80"/>
                  </a:lnTo>
                  <a:lnTo>
                    <a:pt x="52" y="90"/>
                  </a:lnTo>
                  <a:lnTo>
                    <a:pt x="50" y="98"/>
                  </a:lnTo>
                  <a:lnTo>
                    <a:pt x="48" y="104"/>
                  </a:lnTo>
                  <a:lnTo>
                    <a:pt x="48" y="112"/>
                  </a:lnTo>
                  <a:lnTo>
                    <a:pt x="46" y="126"/>
                  </a:lnTo>
                  <a:lnTo>
                    <a:pt x="48" y="144"/>
                  </a:lnTo>
                  <a:lnTo>
                    <a:pt x="46" y="234"/>
                  </a:lnTo>
                  <a:lnTo>
                    <a:pt x="46" y="236"/>
                  </a:lnTo>
                  <a:lnTo>
                    <a:pt x="44" y="238"/>
                  </a:lnTo>
                  <a:lnTo>
                    <a:pt x="40" y="242"/>
                  </a:lnTo>
                  <a:lnTo>
                    <a:pt x="38" y="246"/>
                  </a:lnTo>
                  <a:lnTo>
                    <a:pt x="34" y="250"/>
                  </a:lnTo>
                  <a:lnTo>
                    <a:pt x="32" y="256"/>
                  </a:lnTo>
                  <a:lnTo>
                    <a:pt x="30" y="260"/>
                  </a:lnTo>
                  <a:lnTo>
                    <a:pt x="28" y="262"/>
                  </a:lnTo>
                  <a:lnTo>
                    <a:pt x="24" y="280"/>
                  </a:lnTo>
                  <a:lnTo>
                    <a:pt x="22" y="282"/>
                  </a:lnTo>
                  <a:lnTo>
                    <a:pt x="22" y="284"/>
                  </a:lnTo>
                  <a:lnTo>
                    <a:pt x="24" y="292"/>
                  </a:lnTo>
                  <a:lnTo>
                    <a:pt x="22" y="302"/>
                  </a:lnTo>
                  <a:lnTo>
                    <a:pt x="24" y="310"/>
                  </a:lnTo>
                  <a:lnTo>
                    <a:pt x="22" y="322"/>
                  </a:lnTo>
                  <a:lnTo>
                    <a:pt x="18" y="324"/>
                  </a:lnTo>
                  <a:lnTo>
                    <a:pt x="18" y="332"/>
                  </a:lnTo>
                  <a:lnTo>
                    <a:pt x="20" y="332"/>
                  </a:lnTo>
                  <a:lnTo>
                    <a:pt x="20" y="336"/>
                  </a:lnTo>
                  <a:lnTo>
                    <a:pt x="20" y="348"/>
                  </a:lnTo>
                  <a:lnTo>
                    <a:pt x="20" y="360"/>
                  </a:lnTo>
                  <a:lnTo>
                    <a:pt x="20" y="370"/>
                  </a:lnTo>
                  <a:lnTo>
                    <a:pt x="20" y="374"/>
                  </a:lnTo>
                  <a:lnTo>
                    <a:pt x="18" y="378"/>
                  </a:lnTo>
                  <a:lnTo>
                    <a:pt x="18" y="380"/>
                  </a:lnTo>
                  <a:lnTo>
                    <a:pt x="18" y="382"/>
                  </a:lnTo>
                  <a:lnTo>
                    <a:pt x="18" y="384"/>
                  </a:lnTo>
                  <a:lnTo>
                    <a:pt x="20" y="386"/>
                  </a:lnTo>
                  <a:lnTo>
                    <a:pt x="20" y="388"/>
                  </a:lnTo>
                  <a:lnTo>
                    <a:pt x="22" y="390"/>
                  </a:lnTo>
                  <a:lnTo>
                    <a:pt x="22" y="396"/>
                  </a:lnTo>
                  <a:lnTo>
                    <a:pt x="22" y="408"/>
                  </a:lnTo>
                  <a:lnTo>
                    <a:pt x="22" y="420"/>
                  </a:lnTo>
                  <a:lnTo>
                    <a:pt x="20" y="428"/>
                  </a:lnTo>
                  <a:lnTo>
                    <a:pt x="20" y="430"/>
                  </a:lnTo>
                  <a:lnTo>
                    <a:pt x="16" y="432"/>
                  </a:lnTo>
                  <a:lnTo>
                    <a:pt x="14" y="434"/>
                  </a:lnTo>
                  <a:lnTo>
                    <a:pt x="10" y="438"/>
                  </a:lnTo>
                  <a:lnTo>
                    <a:pt x="6" y="442"/>
                  </a:lnTo>
                  <a:lnTo>
                    <a:pt x="4" y="446"/>
                  </a:lnTo>
                  <a:lnTo>
                    <a:pt x="2" y="452"/>
                  </a:lnTo>
                  <a:lnTo>
                    <a:pt x="2" y="466"/>
                  </a:lnTo>
                  <a:lnTo>
                    <a:pt x="2" y="486"/>
                  </a:lnTo>
                  <a:lnTo>
                    <a:pt x="2" y="506"/>
                  </a:lnTo>
                  <a:lnTo>
                    <a:pt x="2" y="524"/>
                  </a:lnTo>
                  <a:lnTo>
                    <a:pt x="2" y="530"/>
                  </a:lnTo>
                  <a:lnTo>
                    <a:pt x="0" y="532"/>
                  </a:lnTo>
                  <a:lnTo>
                    <a:pt x="0" y="536"/>
                  </a:lnTo>
                  <a:lnTo>
                    <a:pt x="2" y="542"/>
                  </a:lnTo>
                  <a:lnTo>
                    <a:pt x="2" y="554"/>
                  </a:lnTo>
                  <a:lnTo>
                    <a:pt x="14" y="568"/>
                  </a:lnTo>
                  <a:lnTo>
                    <a:pt x="52" y="568"/>
                  </a:lnTo>
                  <a:lnTo>
                    <a:pt x="54" y="568"/>
                  </a:lnTo>
                  <a:lnTo>
                    <a:pt x="54" y="570"/>
                  </a:lnTo>
                  <a:lnTo>
                    <a:pt x="54" y="572"/>
                  </a:lnTo>
                  <a:lnTo>
                    <a:pt x="54" y="574"/>
                  </a:lnTo>
                  <a:lnTo>
                    <a:pt x="54" y="580"/>
                  </a:lnTo>
                  <a:lnTo>
                    <a:pt x="56" y="588"/>
                  </a:lnTo>
                  <a:lnTo>
                    <a:pt x="56" y="612"/>
                  </a:lnTo>
                  <a:lnTo>
                    <a:pt x="60" y="638"/>
                  </a:lnTo>
                  <a:lnTo>
                    <a:pt x="100" y="640"/>
                  </a:lnTo>
                  <a:lnTo>
                    <a:pt x="114" y="660"/>
                  </a:lnTo>
                  <a:lnTo>
                    <a:pt x="116" y="654"/>
                  </a:lnTo>
                  <a:lnTo>
                    <a:pt x="118" y="648"/>
                  </a:lnTo>
                  <a:lnTo>
                    <a:pt x="118" y="638"/>
                  </a:lnTo>
                  <a:lnTo>
                    <a:pt x="106" y="624"/>
                  </a:lnTo>
                  <a:lnTo>
                    <a:pt x="94" y="614"/>
                  </a:lnTo>
                  <a:lnTo>
                    <a:pt x="92" y="616"/>
                  </a:lnTo>
                  <a:lnTo>
                    <a:pt x="88" y="616"/>
                  </a:lnTo>
                  <a:lnTo>
                    <a:pt x="82" y="616"/>
                  </a:lnTo>
                  <a:lnTo>
                    <a:pt x="74" y="612"/>
                  </a:lnTo>
                  <a:lnTo>
                    <a:pt x="66" y="604"/>
                  </a:lnTo>
                  <a:lnTo>
                    <a:pt x="60" y="590"/>
                  </a:lnTo>
                  <a:lnTo>
                    <a:pt x="56" y="568"/>
                  </a:lnTo>
                  <a:lnTo>
                    <a:pt x="56" y="564"/>
                  </a:lnTo>
                  <a:lnTo>
                    <a:pt x="54" y="554"/>
                  </a:lnTo>
                  <a:lnTo>
                    <a:pt x="52" y="544"/>
                  </a:lnTo>
                  <a:lnTo>
                    <a:pt x="54" y="534"/>
                  </a:lnTo>
                  <a:lnTo>
                    <a:pt x="62" y="526"/>
                  </a:lnTo>
                  <a:lnTo>
                    <a:pt x="74" y="508"/>
                  </a:lnTo>
                  <a:lnTo>
                    <a:pt x="78" y="506"/>
                  </a:lnTo>
                  <a:lnTo>
                    <a:pt x="80" y="502"/>
                  </a:lnTo>
                  <a:lnTo>
                    <a:pt x="84" y="500"/>
                  </a:lnTo>
                  <a:lnTo>
                    <a:pt x="88" y="496"/>
                  </a:lnTo>
                  <a:lnTo>
                    <a:pt x="92" y="492"/>
                  </a:lnTo>
                  <a:lnTo>
                    <a:pt x="94" y="490"/>
                  </a:lnTo>
                  <a:lnTo>
                    <a:pt x="94" y="486"/>
                  </a:lnTo>
                  <a:lnTo>
                    <a:pt x="94" y="484"/>
                  </a:lnTo>
                  <a:lnTo>
                    <a:pt x="96" y="482"/>
                  </a:lnTo>
                  <a:lnTo>
                    <a:pt x="96" y="478"/>
                  </a:lnTo>
                  <a:lnTo>
                    <a:pt x="96" y="474"/>
                  </a:lnTo>
                  <a:lnTo>
                    <a:pt x="96" y="470"/>
                  </a:lnTo>
                  <a:lnTo>
                    <a:pt x="96" y="466"/>
                  </a:lnTo>
                  <a:lnTo>
                    <a:pt x="94" y="462"/>
                  </a:lnTo>
                  <a:lnTo>
                    <a:pt x="90" y="460"/>
                  </a:lnTo>
                  <a:lnTo>
                    <a:pt x="86" y="458"/>
                  </a:lnTo>
                  <a:lnTo>
                    <a:pt x="82" y="456"/>
                  </a:lnTo>
                  <a:lnTo>
                    <a:pt x="78" y="452"/>
                  </a:lnTo>
                  <a:lnTo>
                    <a:pt x="76" y="448"/>
                  </a:lnTo>
                  <a:lnTo>
                    <a:pt x="74" y="444"/>
                  </a:lnTo>
                  <a:lnTo>
                    <a:pt x="74" y="436"/>
                  </a:lnTo>
                  <a:lnTo>
                    <a:pt x="74" y="432"/>
                  </a:lnTo>
                  <a:lnTo>
                    <a:pt x="76" y="428"/>
                  </a:lnTo>
                  <a:lnTo>
                    <a:pt x="78" y="426"/>
                  </a:lnTo>
                  <a:lnTo>
                    <a:pt x="82" y="424"/>
                  </a:lnTo>
                  <a:lnTo>
                    <a:pt x="84" y="424"/>
                  </a:lnTo>
                  <a:lnTo>
                    <a:pt x="86" y="424"/>
                  </a:lnTo>
                  <a:lnTo>
                    <a:pt x="88" y="424"/>
                  </a:lnTo>
                  <a:lnTo>
                    <a:pt x="104" y="402"/>
                  </a:lnTo>
                  <a:lnTo>
                    <a:pt x="112" y="382"/>
                  </a:lnTo>
                  <a:lnTo>
                    <a:pt x="112" y="370"/>
                  </a:lnTo>
                  <a:lnTo>
                    <a:pt x="124" y="368"/>
                  </a:lnTo>
                  <a:lnTo>
                    <a:pt x="124" y="354"/>
                  </a:lnTo>
                  <a:lnTo>
                    <a:pt x="112" y="348"/>
                  </a:lnTo>
                  <a:lnTo>
                    <a:pt x="112" y="346"/>
                  </a:lnTo>
                  <a:lnTo>
                    <a:pt x="110" y="344"/>
                  </a:lnTo>
                  <a:lnTo>
                    <a:pt x="110" y="340"/>
                  </a:lnTo>
                  <a:lnTo>
                    <a:pt x="110" y="336"/>
                  </a:lnTo>
                  <a:lnTo>
                    <a:pt x="112" y="334"/>
                  </a:lnTo>
                  <a:lnTo>
                    <a:pt x="114" y="332"/>
                  </a:lnTo>
                  <a:lnTo>
                    <a:pt x="118" y="332"/>
                  </a:lnTo>
                  <a:lnTo>
                    <a:pt x="138" y="334"/>
                  </a:lnTo>
                  <a:lnTo>
                    <a:pt x="142" y="314"/>
                  </a:lnTo>
                  <a:lnTo>
                    <a:pt x="142" y="312"/>
                  </a:lnTo>
                  <a:lnTo>
                    <a:pt x="144" y="310"/>
                  </a:lnTo>
                  <a:lnTo>
                    <a:pt x="144" y="306"/>
                  </a:lnTo>
                  <a:lnTo>
                    <a:pt x="148" y="300"/>
                  </a:lnTo>
                  <a:lnTo>
                    <a:pt x="150" y="296"/>
                  </a:lnTo>
                  <a:lnTo>
                    <a:pt x="154" y="294"/>
                  </a:lnTo>
                  <a:lnTo>
                    <a:pt x="160" y="292"/>
                  </a:lnTo>
                  <a:lnTo>
                    <a:pt x="164" y="294"/>
                  </a:lnTo>
                  <a:lnTo>
                    <a:pt x="172" y="294"/>
                  </a:lnTo>
                  <a:lnTo>
                    <a:pt x="184" y="294"/>
                  </a:lnTo>
                  <a:lnTo>
                    <a:pt x="198" y="290"/>
                  </a:lnTo>
                  <a:lnTo>
                    <a:pt x="210" y="282"/>
                  </a:lnTo>
                  <a:lnTo>
                    <a:pt x="218" y="266"/>
                  </a:lnTo>
                  <a:lnTo>
                    <a:pt x="220" y="262"/>
                  </a:lnTo>
                  <a:lnTo>
                    <a:pt x="220" y="256"/>
                  </a:lnTo>
                  <a:lnTo>
                    <a:pt x="218" y="250"/>
                  </a:lnTo>
                  <a:lnTo>
                    <a:pt x="216" y="242"/>
                  </a:lnTo>
                  <a:lnTo>
                    <a:pt x="214" y="234"/>
                  </a:lnTo>
                  <a:lnTo>
                    <a:pt x="208" y="218"/>
                  </a:lnTo>
                  <a:lnTo>
                    <a:pt x="206" y="216"/>
                  </a:lnTo>
                  <a:lnTo>
                    <a:pt x="206" y="214"/>
                  </a:lnTo>
                  <a:lnTo>
                    <a:pt x="204" y="210"/>
                  </a:lnTo>
                  <a:lnTo>
                    <a:pt x="202" y="206"/>
                  </a:lnTo>
                  <a:lnTo>
                    <a:pt x="200" y="202"/>
                  </a:lnTo>
                  <a:lnTo>
                    <a:pt x="200" y="196"/>
                  </a:lnTo>
                  <a:lnTo>
                    <a:pt x="202" y="194"/>
                  </a:lnTo>
                  <a:lnTo>
                    <a:pt x="202" y="190"/>
                  </a:lnTo>
                  <a:lnTo>
                    <a:pt x="200" y="180"/>
                  </a:lnTo>
                  <a:lnTo>
                    <a:pt x="200" y="168"/>
                  </a:lnTo>
                  <a:lnTo>
                    <a:pt x="200" y="158"/>
                  </a:lnTo>
                  <a:lnTo>
                    <a:pt x="202" y="152"/>
                  </a:lnTo>
                  <a:lnTo>
                    <a:pt x="214" y="134"/>
                  </a:lnTo>
                  <a:lnTo>
                    <a:pt x="214" y="132"/>
                  </a:lnTo>
                  <a:lnTo>
                    <a:pt x="214" y="128"/>
                  </a:lnTo>
                  <a:lnTo>
                    <a:pt x="218" y="124"/>
                  </a:lnTo>
                  <a:lnTo>
                    <a:pt x="220" y="120"/>
                  </a:lnTo>
                  <a:lnTo>
                    <a:pt x="224" y="116"/>
                  </a:lnTo>
                  <a:lnTo>
                    <a:pt x="228" y="112"/>
                  </a:lnTo>
                  <a:lnTo>
                    <a:pt x="230" y="110"/>
                  </a:lnTo>
                  <a:lnTo>
                    <a:pt x="238" y="104"/>
                  </a:lnTo>
                  <a:lnTo>
                    <a:pt x="246" y="98"/>
                  </a:lnTo>
                  <a:lnTo>
                    <a:pt x="254" y="90"/>
                  </a:lnTo>
                  <a:lnTo>
                    <a:pt x="262" y="84"/>
                  </a:lnTo>
                  <a:lnTo>
                    <a:pt x="264" y="82"/>
                  </a:lnTo>
                  <a:lnTo>
                    <a:pt x="266" y="76"/>
                  </a:lnTo>
                  <a:lnTo>
                    <a:pt x="268" y="72"/>
                  </a:lnTo>
                  <a:lnTo>
                    <a:pt x="268" y="68"/>
                  </a:lnTo>
                  <a:lnTo>
                    <a:pt x="268" y="64"/>
                  </a:lnTo>
                  <a:lnTo>
                    <a:pt x="266" y="62"/>
                  </a:lnTo>
                  <a:lnTo>
                    <a:pt x="264" y="62"/>
                  </a:lnTo>
                  <a:lnTo>
                    <a:pt x="262" y="62"/>
                  </a:lnTo>
                  <a:lnTo>
                    <a:pt x="262" y="60"/>
                  </a:lnTo>
                  <a:lnTo>
                    <a:pt x="260" y="60"/>
                  </a:lnTo>
                  <a:lnTo>
                    <a:pt x="258" y="60"/>
                  </a:lnTo>
                  <a:lnTo>
                    <a:pt x="258" y="58"/>
                  </a:lnTo>
                  <a:lnTo>
                    <a:pt x="258" y="56"/>
                  </a:lnTo>
                  <a:lnTo>
                    <a:pt x="260" y="56"/>
                  </a:lnTo>
                  <a:lnTo>
                    <a:pt x="252" y="58"/>
                  </a:lnTo>
                  <a:lnTo>
                    <a:pt x="252" y="60"/>
                  </a:lnTo>
                  <a:lnTo>
                    <a:pt x="250" y="66"/>
                  </a:lnTo>
                  <a:lnTo>
                    <a:pt x="250" y="70"/>
                  </a:lnTo>
                  <a:lnTo>
                    <a:pt x="250" y="72"/>
                  </a:lnTo>
                  <a:lnTo>
                    <a:pt x="250" y="74"/>
                  </a:lnTo>
                  <a:lnTo>
                    <a:pt x="248" y="78"/>
                  </a:lnTo>
                  <a:lnTo>
                    <a:pt x="246" y="82"/>
                  </a:lnTo>
                  <a:lnTo>
                    <a:pt x="246" y="86"/>
                  </a:lnTo>
                  <a:lnTo>
                    <a:pt x="246" y="88"/>
                  </a:lnTo>
                  <a:lnTo>
                    <a:pt x="194" y="88"/>
                  </a:lnTo>
                  <a:lnTo>
                    <a:pt x="210" y="52"/>
                  </a:lnTo>
                  <a:lnTo>
                    <a:pt x="176" y="34"/>
                  </a:lnTo>
                  <a:lnTo>
                    <a:pt x="170" y="28"/>
                  </a:lnTo>
                  <a:lnTo>
                    <a:pt x="154" y="22"/>
                  </a:lnTo>
                  <a:lnTo>
                    <a:pt x="150" y="20"/>
                  </a:lnTo>
                  <a:lnTo>
                    <a:pt x="146" y="18"/>
                  </a:lnTo>
                  <a:lnTo>
                    <a:pt x="144" y="16"/>
                  </a:lnTo>
                  <a:lnTo>
                    <a:pt x="144" y="14"/>
                  </a:lnTo>
                  <a:lnTo>
                    <a:pt x="144" y="10"/>
                  </a:lnTo>
                  <a:lnTo>
                    <a:pt x="144" y="6"/>
                  </a:lnTo>
                  <a:lnTo>
                    <a:pt x="142" y="4"/>
                  </a:lnTo>
                  <a:lnTo>
                    <a:pt x="140" y="2"/>
                  </a:lnTo>
                  <a:lnTo>
                    <a:pt x="138" y="2"/>
                  </a:lnTo>
                  <a:lnTo>
                    <a:pt x="134" y="0"/>
                  </a:lnTo>
                  <a:lnTo>
                    <a:pt x="132" y="2"/>
                  </a:lnTo>
                  <a:lnTo>
                    <a:pt x="130" y="4"/>
                  </a:lnTo>
                  <a:lnTo>
                    <a:pt x="120" y="16"/>
                  </a:lnTo>
                  <a:lnTo>
                    <a:pt x="120" y="14"/>
                  </a:lnTo>
                  <a:lnTo>
                    <a:pt x="120" y="12"/>
                  </a:lnTo>
                  <a:lnTo>
                    <a:pt x="118" y="8"/>
                  </a:lnTo>
                  <a:lnTo>
                    <a:pt x="116" y="6"/>
                  </a:lnTo>
                  <a:lnTo>
                    <a:pt x="114" y="4"/>
                  </a:lnTo>
                  <a:lnTo>
                    <a:pt x="108" y="4"/>
                  </a:lnTo>
                  <a:lnTo>
                    <a:pt x="94" y="0"/>
                  </a:lnTo>
                  <a:lnTo>
                    <a:pt x="94" y="2"/>
                  </a:lnTo>
                  <a:lnTo>
                    <a:pt x="92" y="6"/>
                  </a:lnTo>
                  <a:lnTo>
                    <a:pt x="90" y="10"/>
                  </a:lnTo>
                  <a:lnTo>
                    <a:pt x="86" y="14"/>
                  </a:lnTo>
                  <a:lnTo>
                    <a:pt x="82" y="18"/>
                  </a:lnTo>
                </a:path>
              </a:pathLst>
            </a:custGeom>
            <a:grpFill/>
            <a:ln w="6350">
              <a:noFill/>
              <a:round/>
              <a:headEnd/>
              <a:tailEnd/>
            </a:ln>
          </p:spPr>
          <p:txBody>
            <a:bodyPr/>
            <a:lstStyle/>
            <a:p>
              <a:pPr>
                <a:defRPr/>
              </a:pPr>
              <a:endParaRPr lang="zh-TW" altLang="en-US"/>
            </a:p>
          </p:txBody>
        </p:sp>
        <p:sp>
          <p:nvSpPr>
            <p:cNvPr id="332" name="Freeform 144"/>
            <p:cNvSpPr>
              <a:spLocks/>
            </p:cNvSpPr>
            <p:nvPr/>
          </p:nvSpPr>
          <p:spPr bwMode="gray">
            <a:xfrm>
              <a:off x="4567" y="2786"/>
              <a:ext cx="532" cy="572"/>
            </a:xfrm>
            <a:custGeom>
              <a:avLst/>
              <a:gdLst>
                <a:gd name="T0" fmla="*/ 324 w 532"/>
                <a:gd name="T1" fmla="*/ 492 h 572"/>
                <a:gd name="T2" fmla="*/ 418 w 532"/>
                <a:gd name="T3" fmla="*/ 404 h 572"/>
                <a:gd name="T4" fmla="*/ 474 w 532"/>
                <a:gd name="T5" fmla="*/ 284 h 572"/>
                <a:gd name="T6" fmla="*/ 532 w 532"/>
                <a:gd name="T7" fmla="*/ 162 h 572"/>
                <a:gd name="T8" fmla="*/ 478 w 532"/>
                <a:gd name="T9" fmla="*/ 116 h 572"/>
                <a:gd name="T10" fmla="*/ 382 w 532"/>
                <a:gd name="T11" fmla="*/ 96 h 572"/>
                <a:gd name="T12" fmla="*/ 384 w 532"/>
                <a:gd name="T13" fmla="*/ 80 h 572"/>
                <a:gd name="T14" fmla="*/ 366 w 532"/>
                <a:gd name="T15" fmla="*/ 76 h 572"/>
                <a:gd name="T16" fmla="*/ 336 w 532"/>
                <a:gd name="T17" fmla="*/ 72 h 572"/>
                <a:gd name="T18" fmla="*/ 306 w 532"/>
                <a:gd name="T19" fmla="*/ 84 h 572"/>
                <a:gd name="T20" fmla="*/ 282 w 532"/>
                <a:gd name="T21" fmla="*/ 96 h 572"/>
                <a:gd name="T22" fmla="*/ 300 w 532"/>
                <a:gd name="T23" fmla="*/ 76 h 572"/>
                <a:gd name="T24" fmla="*/ 322 w 532"/>
                <a:gd name="T25" fmla="*/ 50 h 572"/>
                <a:gd name="T26" fmla="*/ 282 w 532"/>
                <a:gd name="T27" fmla="*/ 0 h 572"/>
                <a:gd name="T28" fmla="*/ 264 w 532"/>
                <a:gd name="T29" fmla="*/ 20 h 572"/>
                <a:gd name="T30" fmla="*/ 254 w 532"/>
                <a:gd name="T31" fmla="*/ 22 h 572"/>
                <a:gd name="T32" fmla="*/ 244 w 532"/>
                <a:gd name="T33" fmla="*/ 22 h 572"/>
                <a:gd name="T34" fmla="*/ 234 w 532"/>
                <a:gd name="T35" fmla="*/ 24 h 572"/>
                <a:gd name="T36" fmla="*/ 218 w 532"/>
                <a:gd name="T37" fmla="*/ 22 h 572"/>
                <a:gd name="T38" fmla="*/ 202 w 532"/>
                <a:gd name="T39" fmla="*/ 26 h 572"/>
                <a:gd name="T40" fmla="*/ 184 w 532"/>
                <a:gd name="T41" fmla="*/ 24 h 572"/>
                <a:gd name="T42" fmla="*/ 176 w 532"/>
                <a:gd name="T43" fmla="*/ 2 h 572"/>
                <a:gd name="T44" fmla="*/ 156 w 532"/>
                <a:gd name="T45" fmla="*/ 14 h 572"/>
                <a:gd name="T46" fmla="*/ 120 w 532"/>
                <a:gd name="T47" fmla="*/ 6 h 572"/>
                <a:gd name="T48" fmla="*/ 120 w 532"/>
                <a:gd name="T49" fmla="*/ 10 h 572"/>
                <a:gd name="T50" fmla="*/ 130 w 532"/>
                <a:gd name="T51" fmla="*/ 26 h 572"/>
                <a:gd name="T52" fmla="*/ 90 w 532"/>
                <a:gd name="T53" fmla="*/ 52 h 572"/>
                <a:gd name="T54" fmla="*/ 76 w 532"/>
                <a:gd name="T55" fmla="*/ 44 h 572"/>
                <a:gd name="T56" fmla="*/ 62 w 532"/>
                <a:gd name="T57" fmla="*/ 62 h 572"/>
                <a:gd name="T58" fmla="*/ 52 w 532"/>
                <a:gd name="T59" fmla="*/ 70 h 572"/>
                <a:gd name="T60" fmla="*/ 60 w 532"/>
                <a:gd name="T61" fmla="*/ 96 h 572"/>
                <a:gd name="T62" fmla="*/ 36 w 532"/>
                <a:gd name="T63" fmla="*/ 132 h 572"/>
                <a:gd name="T64" fmla="*/ 10 w 532"/>
                <a:gd name="T65" fmla="*/ 146 h 572"/>
                <a:gd name="T66" fmla="*/ 2 w 532"/>
                <a:gd name="T67" fmla="*/ 164 h 572"/>
                <a:gd name="T68" fmla="*/ 4 w 532"/>
                <a:gd name="T69" fmla="*/ 194 h 572"/>
                <a:gd name="T70" fmla="*/ 12 w 532"/>
                <a:gd name="T71" fmla="*/ 198 h 572"/>
                <a:gd name="T72" fmla="*/ 26 w 532"/>
                <a:gd name="T73" fmla="*/ 206 h 572"/>
                <a:gd name="T74" fmla="*/ 42 w 532"/>
                <a:gd name="T75" fmla="*/ 198 h 572"/>
                <a:gd name="T76" fmla="*/ 50 w 532"/>
                <a:gd name="T77" fmla="*/ 226 h 572"/>
                <a:gd name="T78" fmla="*/ 78 w 532"/>
                <a:gd name="T79" fmla="*/ 224 h 572"/>
                <a:gd name="T80" fmla="*/ 96 w 532"/>
                <a:gd name="T81" fmla="*/ 210 h 572"/>
                <a:gd name="T82" fmla="*/ 110 w 532"/>
                <a:gd name="T83" fmla="*/ 206 h 572"/>
                <a:gd name="T84" fmla="*/ 124 w 532"/>
                <a:gd name="T85" fmla="*/ 248 h 572"/>
                <a:gd name="T86" fmla="*/ 156 w 532"/>
                <a:gd name="T87" fmla="*/ 266 h 572"/>
                <a:gd name="T88" fmla="*/ 182 w 532"/>
                <a:gd name="T89" fmla="*/ 288 h 572"/>
                <a:gd name="T90" fmla="*/ 206 w 532"/>
                <a:gd name="T91" fmla="*/ 310 h 572"/>
                <a:gd name="T92" fmla="*/ 214 w 532"/>
                <a:gd name="T93" fmla="*/ 326 h 572"/>
                <a:gd name="T94" fmla="*/ 214 w 532"/>
                <a:gd name="T95" fmla="*/ 372 h 572"/>
                <a:gd name="T96" fmla="*/ 220 w 532"/>
                <a:gd name="T97" fmla="*/ 416 h 572"/>
                <a:gd name="T98" fmla="*/ 242 w 532"/>
                <a:gd name="T99" fmla="*/ 422 h 572"/>
                <a:gd name="T100" fmla="*/ 254 w 532"/>
                <a:gd name="T101" fmla="*/ 436 h 572"/>
                <a:gd name="T102" fmla="*/ 264 w 532"/>
                <a:gd name="T103" fmla="*/ 450 h 572"/>
                <a:gd name="T104" fmla="*/ 270 w 532"/>
                <a:gd name="T105" fmla="*/ 466 h 572"/>
                <a:gd name="T106" fmla="*/ 232 w 532"/>
                <a:gd name="T107" fmla="*/ 500 h 572"/>
                <a:gd name="T108" fmla="*/ 216 w 532"/>
                <a:gd name="T109" fmla="*/ 524 h 572"/>
                <a:gd name="T110" fmla="*/ 240 w 532"/>
                <a:gd name="T111" fmla="*/ 538 h 572"/>
                <a:gd name="T112" fmla="*/ 264 w 532"/>
                <a:gd name="T113" fmla="*/ 552 h 5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2"/>
                <a:gd name="T172" fmla="*/ 0 h 572"/>
                <a:gd name="T173" fmla="*/ 532 w 532"/>
                <a:gd name="T174" fmla="*/ 572 h 5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2" h="572">
                  <a:moveTo>
                    <a:pt x="290" y="562"/>
                  </a:moveTo>
                  <a:lnTo>
                    <a:pt x="292" y="556"/>
                  </a:lnTo>
                  <a:lnTo>
                    <a:pt x="294" y="552"/>
                  </a:lnTo>
                  <a:lnTo>
                    <a:pt x="296" y="548"/>
                  </a:lnTo>
                  <a:lnTo>
                    <a:pt x="304" y="536"/>
                  </a:lnTo>
                  <a:lnTo>
                    <a:pt x="314" y="518"/>
                  </a:lnTo>
                  <a:lnTo>
                    <a:pt x="324" y="492"/>
                  </a:lnTo>
                  <a:lnTo>
                    <a:pt x="336" y="458"/>
                  </a:lnTo>
                  <a:lnTo>
                    <a:pt x="342" y="452"/>
                  </a:lnTo>
                  <a:lnTo>
                    <a:pt x="354" y="440"/>
                  </a:lnTo>
                  <a:lnTo>
                    <a:pt x="370" y="426"/>
                  </a:lnTo>
                  <a:lnTo>
                    <a:pt x="392" y="414"/>
                  </a:lnTo>
                  <a:lnTo>
                    <a:pt x="416" y="406"/>
                  </a:lnTo>
                  <a:lnTo>
                    <a:pt x="418" y="404"/>
                  </a:lnTo>
                  <a:lnTo>
                    <a:pt x="426" y="400"/>
                  </a:lnTo>
                  <a:lnTo>
                    <a:pt x="434" y="394"/>
                  </a:lnTo>
                  <a:lnTo>
                    <a:pt x="446" y="382"/>
                  </a:lnTo>
                  <a:lnTo>
                    <a:pt x="456" y="366"/>
                  </a:lnTo>
                  <a:lnTo>
                    <a:pt x="466" y="344"/>
                  </a:lnTo>
                  <a:lnTo>
                    <a:pt x="472" y="318"/>
                  </a:lnTo>
                  <a:lnTo>
                    <a:pt x="474" y="284"/>
                  </a:lnTo>
                  <a:lnTo>
                    <a:pt x="514" y="216"/>
                  </a:lnTo>
                  <a:lnTo>
                    <a:pt x="516" y="214"/>
                  </a:lnTo>
                  <a:lnTo>
                    <a:pt x="524" y="204"/>
                  </a:lnTo>
                  <a:lnTo>
                    <a:pt x="530" y="190"/>
                  </a:lnTo>
                  <a:lnTo>
                    <a:pt x="532" y="170"/>
                  </a:lnTo>
                  <a:lnTo>
                    <a:pt x="532" y="168"/>
                  </a:lnTo>
                  <a:lnTo>
                    <a:pt x="532" y="162"/>
                  </a:lnTo>
                  <a:lnTo>
                    <a:pt x="532" y="154"/>
                  </a:lnTo>
                  <a:lnTo>
                    <a:pt x="528" y="146"/>
                  </a:lnTo>
                  <a:lnTo>
                    <a:pt x="518" y="138"/>
                  </a:lnTo>
                  <a:lnTo>
                    <a:pt x="502" y="132"/>
                  </a:lnTo>
                  <a:lnTo>
                    <a:pt x="498" y="130"/>
                  </a:lnTo>
                  <a:lnTo>
                    <a:pt x="490" y="124"/>
                  </a:lnTo>
                  <a:lnTo>
                    <a:pt x="478" y="116"/>
                  </a:lnTo>
                  <a:lnTo>
                    <a:pt x="464" y="110"/>
                  </a:lnTo>
                  <a:lnTo>
                    <a:pt x="448" y="110"/>
                  </a:lnTo>
                  <a:lnTo>
                    <a:pt x="398" y="94"/>
                  </a:lnTo>
                  <a:lnTo>
                    <a:pt x="394" y="92"/>
                  </a:lnTo>
                  <a:lnTo>
                    <a:pt x="390" y="94"/>
                  </a:lnTo>
                  <a:lnTo>
                    <a:pt x="386" y="94"/>
                  </a:lnTo>
                  <a:lnTo>
                    <a:pt x="382" y="96"/>
                  </a:lnTo>
                  <a:lnTo>
                    <a:pt x="380" y="98"/>
                  </a:lnTo>
                  <a:lnTo>
                    <a:pt x="378" y="98"/>
                  </a:lnTo>
                  <a:lnTo>
                    <a:pt x="380" y="94"/>
                  </a:lnTo>
                  <a:lnTo>
                    <a:pt x="382" y="90"/>
                  </a:lnTo>
                  <a:lnTo>
                    <a:pt x="382" y="86"/>
                  </a:lnTo>
                  <a:lnTo>
                    <a:pt x="384" y="82"/>
                  </a:lnTo>
                  <a:lnTo>
                    <a:pt x="384" y="80"/>
                  </a:lnTo>
                  <a:lnTo>
                    <a:pt x="382" y="78"/>
                  </a:lnTo>
                  <a:lnTo>
                    <a:pt x="380" y="76"/>
                  </a:lnTo>
                  <a:lnTo>
                    <a:pt x="376" y="76"/>
                  </a:lnTo>
                  <a:lnTo>
                    <a:pt x="374" y="76"/>
                  </a:lnTo>
                  <a:lnTo>
                    <a:pt x="370" y="76"/>
                  </a:lnTo>
                  <a:lnTo>
                    <a:pt x="368" y="76"/>
                  </a:lnTo>
                  <a:lnTo>
                    <a:pt x="366" y="76"/>
                  </a:lnTo>
                  <a:lnTo>
                    <a:pt x="362" y="76"/>
                  </a:lnTo>
                  <a:lnTo>
                    <a:pt x="358" y="74"/>
                  </a:lnTo>
                  <a:lnTo>
                    <a:pt x="352" y="74"/>
                  </a:lnTo>
                  <a:lnTo>
                    <a:pt x="346" y="72"/>
                  </a:lnTo>
                  <a:lnTo>
                    <a:pt x="340" y="72"/>
                  </a:lnTo>
                  <a:lnTo>
                    <a:pt x="338" y="72"/>
                  </a:lnTo>
                  <a:lnTo>
                    <a:pt x="336" y="72"/>
                  </a:lnTo>
                  <a:lnTo>
                    <a:pt x="330" y="72"/>
                  </a:lnTo>
                  <a:lnTo>
                    <a:pt x="324" y="76"/>
                  </a:lnTo>
                  <a:lnTo>
                    <a:pt x="318" y="78"/>
                  </a:lnTo>
                  <a:lnTo>
                    <a:pt x="314" y="80"/>
                  </a:lnTo>
                  <a:lnTo>
                    <a:pt x="310" y="82"/>
                  </a:lnTo>
                  <a:lnTo>
                    <a:pt x="306" y="84"/>
                  </a:lnTo>
                  <a:lnTo>
                    <a:pt x="298" y="90"/>
                  </a:lnTo>
                  <a:lnTo>
                    <a:pt x="292" y="94"/>
                  </a:lnTo>
                  <a:lnTo>
                    <a:pt x="286" y="98"/>
                  </a:lnTo>
                  <a:lnTo>
                    <a:pt x="282" y="98"/>
                  </a:lnTo>
                  <a:lnTo>
                    <a:pt x="278" y="98"/>
                  </a:lnTo>
                  <a:lnTo>
                    <a:pt x="282" y="96"/>
                  </a:lnTo>
                  <a:lnTo>
                    <a:pt x="286" y="94"/>
                  </a:lnTo>
                  <a:lnTo>
                    <a:pt x="290" y="90"/>
                  </a:lnTo>
                  <a:lnTo>
                    <a:pt x="292" y="86"/>
                  </a:lnTo>
                  <a:lnTo>
                    <a:pt x="294" y="84"/>
                  </a:lnTo>
                  <a:lnTo>
                    <a:pt x="298" y="80"/>
                  </a:lnTo>
                  <a:lnTo>
                    <a:pt x="300" y="76"/>
                  </a:lnTo>
                  <a:lnTo>
                    <a:pt x="304" y="72"/>
                  </a:lnTo>
                  <a:lnTo>
                    <a:pt x="308" y="68"/>
                  </a:lnTo>
                  <a:lnTo>
                    <a:pt x="312" y="66"/>
                  </a:lnTo>
                  <a:lnTo>
                    <a:pt x="314" y="64"/>
                  </a:lnTo>
                  <a:lnTo>
                    <a:pt x="316" y="62"/>
                  </a:lnTo>
                  <a:lnTo>
                    <a:pt x="320" y="56"/>
                  </a:lnTo>
                  <a:lnTo>
                    <a:pt x="322" y="50"/>
                  </a:lnTo>
                  <a:lnTo>
                    <a:pt x="322" y="46"/>
                  </a:lnTo>
                  <a:lnTo>
                    <a:pt x="312" y="26"/>
                  </a:lnTo>
                  <a:lnTo>
                    <a:pt x="296" y="8"/>
                  </a:lnTo>
                  <a:lnTo>
                    <a:pt x="290" y="4"/>
                  </a:lnTo>
                  <a:lnTo>
                    <a:pt x="282" y="0"/>
                  </a:lnTo>
                  <a:lnTo>
                    <a:pt x="276" y="4"/>
                  </a:lnTo>
                  <a:lnTo>
                    <a:pt x="274" y="8"/>
                  </a:lnTo>
                  <a:lnTo>
                    <a:pt x="270" y="8"/>
                  </a:lnTo>
                  <a:lnTo>
                    <a:pt x="270" y="10"/>
                  </a:lnTo>
                  <a:lnTo>
                    <a:pt x="268" y="14"/>
                  </a:lnTo>
                  <a:lnTo>
                    <a:pt x="266" y="18"/>
                  </a:lnTo>
                  <a:lnTo>
                    <a:pt x="264" y="20"/>
                  </a:lnTo>
                  <a:lnTo>
                    <a:pt x="264" y="22"/>
                  </a:lnTo>
                  <a:lnTo>
                    <a:pt x="262" y="24"/>
                  </a:lnTo>
                  <a:lnTo>
                    <a:pt x="260" y="24"/>
                  </a:lnTo>
                  <a:lnTo>
                    <a:pt x="258" y="24"/>
                  </a:lnTo>
                  <a:lnTo>
                    <a:pt x="256" y="24"/>
                  </a:lnTo>
                  <a:lnTo>
                    <a:pt x="254" y="22"/>
                  </a:lnTo>
                  <a:lnTo>
                    <a:pt x="252" y="22"/>
                  </a:lnTo>
                  <a:lnTo>
                    <a:pt x="250" y="22"/>
                  </a:lnTo>
                  <a:lnTo>
                    <a:pt x="248" y="22"/>
                  </a:lnTo>
                  <a:lnTo>
                    <a:pt x="246" y="22"/>
                  </a:lnTo>
                  <a:lnTo>
                    <a:pt x="244" y="22"/>
                  </a:lnTo>
                  <a:lnTo>
                    <a:pt x="242" y="24"/>
                  </a:lnTo>
                  <a:lnTo>
                    <a:pt x="240" y="24"/>
                  </a:lnTo>
                  <a:lnTo>
                    <a:pt x="238" y="24"/>
                  </a:lnTo>
                  <a:lnTo>
                    <a:pt x="236" y="24"/>
                  </a:lnTo>
                  <a:lnTo>
                    <a:pt x="234" y="24"/>
                  </a:lnTo>
                  <a:lnTo>
                    <a:pt x="232" y="22"/>
                  </a:lnTo>
                  <a:lnTo>
                    <a:pt x="230" y="22"/>
                  </a:lnTo>
                  <a:lnTo>
                    <a:pt x="228" y="22"/>
                  </a:lnTo>
                  <a:lnTo>
                    <a:pt x="226" y="24"/>
                  </a:lnTo>
                  <a:lnTo>
                    <a:pt x="224" y="24"/>
                  </a:lnTo>
                  <a:lnTo>
                    <a:pt x="218" y="22"/>
                  </a:lnTo>
                  <a:lnTo>
                    <a:pt x="218" y="26"/>
                  </a:lnTo>
                  <a:lnTo>
                    <a:pt x="218" y="28"/>
                  </a:lnTo>
                  <a:lnTo>
                    <a:pt x="214" y="28"/>
                  </a:lnTo>
                  <a:lnTo>
                    <a:pt x="212" y="26"/>
                  </a:lnTo>
                  <a:lnTo>
                    <a:pt x="206" y="26"/>
                  </a:lnTo>
                  <a:lnTo>
                    <a:pt x="202" y="26"/>
                  </a:lnTo>
                  <a:lnTo>
                    <a:pt x="194" y="28"/>
                  </a:lnTo>
                  <a:lnTo>
                    <a:pt x="192" y="28"/>
                  </a:lnTo>
                  <a:lnTo>
                    <a:pt x="184" y="30"/>
                  </a:lnTo>
                  <a:lnTo>
                    <a:pt x="184" y="28"/>
                  </a:lnTo>
                  <a:lnTo>
                    <a:pt x="184" y="24"/>
                  </a:lnTo>
                  <a:lnTo>
                    <a:pt x="184" y="20"/>
                  </a:lnTo>
                  <a:lnTo>
                    <a:pt x="184" y="18"/>
                  </a:lnTo>
                  <a:lnTo>
                    <a:pt x="184" y="14"/>
                  </a:lnTo>
                  <a:lnTo>
                    <a:pt x="184" y="10"/>
                  </a:lnTo>
                  <a:lnTo>
                    <a:pt x="184" y="6"/>
                  </a:lnTo>
                  <a:lnTo>
                    <a:pt x="182" y="2"/>
                  </a:lnTo>
                  <a:lnTo>
                    <a:pt x="176" y="2"/>
                  </a:lnTo>
                  <a:lnTo>
                    <a:pt x="176" y="4"/>
                  </a:lnTo>
                  <a:lnTo>
                    <a:pt x="174" y="6"/>
                  </a:lnTo>
                  <a:lnTo>
                    <a:pt x="172" y="8"/>
                  </a:lnTo>
                  <a:lnTo>
                    <a:pt x="166" y="6"/>
                  </a:lnTo>
                  <a:lnTo>
                    <a:pt x="156" y="10"/>
                  </a:lnTo>
                  <a:lnTo>
                    <a:pt x="156" y="14"/>
                  </a:lnTo>
                  <a:lnTo>
                    <a:pt x="142" y="16"/>
                  </a:lnTo>
                  <a:lnTo>
                    <a:pt x="138" y="10"/>
                  </a:lnTo>
                  <a:lnTo>
                    <a:pt x="136" y="10"/>
                  </a:lnTo>
                  <a:lnTo>
                    <a:pt x="134" y="10"/>
                  </a:lnTo>
                  <a:lnTo>
                    <a:pt x="128" y="8"/>
                  </a:lnTo>
                  <a:lnTo>
                    <a:pt x="124" y="8"/>
                  </a:lnTo>
                  <a:lnTo>
                    <a:pt x="120" y="6"/>
                  </a:lnTo>
                  <a:lnTo>
                    <a:pt x="116" y="4"/>
                  </a:lnTo>
                  <a:lnTo>
                    <a:pt x="116" y="6"/>
                  </a:lnTo>
                  <a:lnTo>
                    <a:pt x="116" y="8"/>
                  </a:lnTo>
                  <a:lnTo>
                    <a:pt x="116" y="10"/>
                  </a:lnTo>
                  <a:lnTo>
                    <a:pt x="118" y="10"/>
                  </a:lnTo>
                  <a:lnTo>
                    <a:pt x="120" y="10"/>
                  </a:lnTo>
                  <a:lnTo>
                    <a:pt x="122" y="12"/>
                  </a:lnTo>
                  <a:lnTo>
                    <a:pt x="124" y="14"/>
                  </a:lnTo>
                  <a:lnTo>
                    <a:pt x="124" y="18"/>
                  </a:lnTo>
                  <a:lnTo>
                    <a:pt x="124" y="22"/>
                  </a:lnTo>
                  <a:lnTo>
                    <a:pt x="126" y="24"/>
                  </a:lnTo>
                  <a:lnTo>
                    <a:pt x="128" y="26"/>
                  </a:lnTo>
                  <a:lnTo>
                    <a:pt x="130" y="26"/>
                  </a:lnTo>
                  <a:lnTo>
                    <a:pt x="134" y="26"/>
                  </a:lnTo>
                  <a:lnTo>
                    <a:pt x="136" y="26"/>
                  </a:lnTo>
                  <a:lnTo>
                    <a:pt x="136" y="34"/>
                  </a:lnTo>
                  <a:lnTo>
                    <a:pt x="128" y="38"/>
                  </a:lnTo>
                  <a:lnTo>
                    <a:pt x="110" y="58"/>
                  </a:lnTo>
                  <a:lnTo>
                    <a:pt x="92" y="52"/>
                  </a:lnTo>
                  <a:lnTo>
                    <a:pt x="90" y="52"/>
                  </a:lnTo>
                  <a:lnTo>
                    <a:pt x="88" y="52"/>
                  </a:lnTo>
                  <a:lnTo>
                    <a:pt x="84" y="50"/>
                  </a:lnTo>
                  <a:lnTo>
                    <a:pt x="80" y="50"/>
                  </a:lnTo>
                  <a:lnTo>
                    <a:pt x="78" y="50"/>
                  </a:lnTo>
                  <a:lnTo>
                    <a:pt x="78" y="46"/>
                  </a:lnTo>
                  <a:lnTo>
                    <a:pt x="76" y="44"/>
                  </a:lnTo>
                  <a:lnTo>
                    <a:pt x="76" y="42"/>
                  </a:lnTo>
                  <a:lnTo>
                    <a:pt x="74" y="40"/>
                  </a:lnTo>
                  <a:lnTo>
                    <a:pt x="52" y="44"/>
                  </a:lnTo>
                  <a:lnTo>
                    <a:pt x="52" y="52"/>
                  </a:lnTo>
                  <a:lnTo>
                    <a:pt x="60" y="52"/>
                  </a:lnTo>
                  <a:lnTo>
                    <a:pt x="62" y="62"/>
                  </a:lnTo>
                  <a:lnTo>
                    <a:pt x="60" y="60"/>
                  </a:lnTo>
                  <a:lnTo>
                    <a:pt x="58" y="60"/>
                  </a:lnTo>
                  <a:lnTo>
                    <a:pt x="56" y="58"/>
                  </a:lnTo>
                  <a:lnTo>
                    <a:pt x="54" y="58"/>
                  </a:lnTo>
                  <a:lnTo>
                    <a:pt x="52" y="60"/>
                  </a:lnTo>
                  <a:lnTo>
                    <a:pt x="52" y="70"/>
                  </a:lnTo>
                  <a:lnTo>
                    <a:pt x="54" y="70"/>
                  </a:lnTo>
                  <a:lnTo>
                    <a:pt x="54" y="72"/>
                  </a:lnTo>
                  <a:lnTo>
                    <a:pt x="56" y="76"/>
                  </a:lnTo>
                  <a:lnTo>
                    <a:pt x="58" y="80"/>
                  </a:lnTo>
                  <a:lnTo>
                    <a:pt x="60" y="86"/>
                  </a:lnTo>
                  <a:lnTo>
                    <a:pt x="60" y="92"/>
                  </a:lnTo>
                  <a:lnTo>
                    <a:pt x="60" y="96"/>
                  </a:lnTo>
                  <a:lnTo>
                    <a:pt x="52" y="126"/>
                  </a:lnTo>
                  <a:lnTo>
                    <a:pt x="50" y="132"/>
                  </a:lnTo>
                  <a:lnTo>
                    <a:pt x="44" y="132"/>
                  </a:lnTo>
                  <a:lnTo>
                    <a:pt x="42" y="130"/>
                  </a:lnTo>
                  <a:lnTo>
                    <a:pt x="38" y="130"/>
                  </a:lnTo>
                  <a:lnTo>
                    <a:pt x="36" y="132"/>
                  </a:lnTo>
                  <a:lnTo>
                    <a:pt x="34" y="132"/>
                  </a:lnTo>
                  <a:lnTo>
                    <a:pt x="32" y="132"/>
                  </a:lnTo>
                  <a:lnTo>
                    <a:pt x="28" y="134"/>
                  </a:lnTo>
                  <a:lnTo>
                    <a:pt x="22" y="134"/>
                  </a:lnTo>
                  <a:lnTo>
                    <a:pt x="18" y="138"/>
                  </a:lnTo>
                  <a:lnTo>
                    <a:pt x="14" y="142"/>
                  </a:lnTo>
                  <a:lnTo>
                    <a:pt x="10" y="146"/>
                  </a:lnTo>
                  <a:lnTo>
                    <a:pt x="10" y="148"/>
                  </a:lnTo>
                  <a:lnTo>
                    <a:pt x="10" y="152"/>
                  </a:lnTo>
                  <a:lnTo>
                    <a:pt x="8" y="156"/>
                  </a:lnTo>
                  <a:lnTo>
                    <a:pt x="6" y="158"/>
                  </a:lnTo>
                  <a:lnTo>
                    <a:pt x="6" y="160"/>
                  </a:lnTo>
                  <a:lnTo>
                    <a:pt x="4" y="162"/>
                  </a:lnTo>
                  <a:lnTo>
                    <a:pt x="2" y="164"/>
                  </a:lnTo>
                  <a:lnTo>
                    <a:pt x="0" y="168"/>
                  </a:lnTo>
                  <a:lnTo>
                    <a:pt x="0" y="174"/>
                  </a:lnTo>
                  <a:lnTo>
                    <a:pt x="0" y="182"/>
                  </a:lnTo>
                  <a:lnTo>
                    <a:pt x="2" y="188"/>
                  </a:lnTo>
                  <a:lnTo>
                    <a:pt x="2" y="190"/>
                  </a:lnTo>
                  <a:lnTo>
                    <a:pt x="4" y="192"/>
                  </a:lnTo>
                  <a:lnTo>
                    <a:pt x="4" y="194"/>
                  </a:lnTo>
                  <a:lnTo>
                    <a:pt x="6" y="198"/>
                  </a:lnTo>
                  <a:lnTo>
                    <a:pt x="6" y="200"/>
                  </a:lnTo>
                  <a:lnTo>
                    <a:pt x="4" y="200"/>
                  </a:lnTo>
                  <a:lnTo>
                    <a:pt x="6" y="200"/>
                  </a:lnTo>
                  <a:lnTo>
                    <a:pt x="10" y="198"/>
                  </a:lnTo>
                  <a:lnTo>
                    <a:pt x="12" y="198"/>
                  </a:lnTo>
                  <a:lnTo>
                    <a:pt x="14" y="200"/>
                  </a:lnTo>
                  <a:lnTo>
                    <a:pt x="16" y="202"/>
                  </a:lnTo>
                  <a:lnTo>
                    <a:pt x="18" y="204"/>
                  </a:lnTo>
                  <a:lnTo>
                    <a:pt x="22" y="204"/>
                  </a:lnTo>
                  <a:lnTo>
                    <a:pt x="26" y="206"/>
                  </a:lnTo>
                  <a:lnTo>
                    <a:pt x="30" y="206"/>
                  </a:lnTo>
                  <a:lnTo>
                    <a:pt x="34" y="204"/>
                  </a:lnTo>
                  <a:lnTo>
                    <a:pt x="36" y="202"/>
                  </a:lnTo>
                  <a:lnTo>
                    <a:pt x="38" y="200"/>
                  </a:lnTo>
                  <a:lnTo>
                    <a:pt x="42" y="198"/>
                  </a:lnTo>
                  <a:lnTo>
                    <a:pt x="42" y="196"/>
                  </a:lnTo>
                  <a:lnTo>
                    <a:pt x="42" y="222"/>
                  </a:lnTo>
                  <a:lnTo>
                    <a:pt x="42" y="224"/>
                  </a:lnTo>
                  <a:lnTo>
                    <a:pt x="44" y="224"/>
                  </a:lnTo>
                  <a:lnTo>
                    <a:pt x="48" y="226"/>
                  </a:lnTo>
                  <a:lnTo>
                    <a:pt x="50" y="226"/>
                  </a:lnTo>
                  <a:lnTo>
                    <a:pt x="54" y="226"/>
                  </a:lnTo>
                  <a:lnTo>
                    <a:pt x="58" y="226"/>
                  </a:lnTo>
                  <a:lnTo>
                    <a:pt x="64" y="226"/>
                  </a:lnTo>
                  <a:lnTo>
                    <a:pt x="70" y="226"/>
                  </a:lnTo>
                  <a:lnTo>
                    <a:pt x="74" y="224"/>
                  </a:lnTo>
                  <a:lnTo>
                    <a:pt x="78" y="224"/>
                  </a:lnTo>
                  <a:lnTo>
                    <a:pt x="80" y="222"/>
                  </a:lnTo>
                  <a:lnTo>
                    <a:pt x="84" y="218"/>
                  </a:lnTo>
                  <a:lnTo>
                    <a:pt x="86" y="216"/>
                  </a:lnTo>
                  <a:lnTo>
                    <a:pt x="86" y="214"/>
                  </a:lnTo>
                  <a:lnTo>
                    <a:pt x="90" y="212"/>
                  </a:lnTo>
                  <a:lnTo>
                    <a:pt x="94" y="210"/>
                  </a:lnTo>
                  <a:lnTo>
                    <a:pt x="96" y="210"/>
                  </a:lnTo>
                  <a:lnTo>
                    <a:pt x="100" y="212"/>
                  </a:lnTo>
                  <a:lnTo>
                    <a:pt x="102" y="212"/>
                  </a:lnTo>
                  <a:lnTo>
                    <a:pt x="104" y="210"/>
                  </a:lnTo>
                  <a:lnTo>
                    <a:pt x="106" y="208"/>
                  </a:lnTo>
                  <a:lnTo>
                    <a:pt x="108" y="206"/>
                  </a:lnTo>
                  <a:lnTo>
                    <a:pt x="110" y="206"/>
                  </a:lnTo>
                  <a:lnTo>
                    <a:pt x="112" y="206"/>
                  </a:lnTo>
                  <a:lnTo>
                    <a:pt x="112" y="208"/>
                  </a:lnTo>
                  <a:lnTo>
                    <a:pt x="112" y="212"/>
                  </a:lnTo>
                  <a:lnTo>
                    <a:pt x="112" y="216"/>
                  </a:lnTo>
                  <a:lnTo>
                    <a:pt x="112" y="226"/>
                  </a:lnTo>
                  <a:lnTo>
                    <a:pt x="114" y="238"/>
                  </a:lnTo>
                  <a:lnTo>
                    <a:pt x="124" y="248"/>
                  </a:lnTo>
                  <a:lnTo>
                    <a:pt x="136" y="252"/>
                  </a:lnTo>
                  <a:lnTo>
                    <a:pt x="146" y="250"/>
                  </a:lnTo>
                  <a:lnTo>
                    <a:pt x="148" y="252"/>
                  </a:lnTo>
                  <a:lnTo>
                    <a:pt x="148" y="254"/>
                  </a:lnTo>
                  <a:lnTo>
                    <a:pt x="150" y="258"/>
                  </a:lnTo>
                  <a:lnTo>
                    <a:pt x="152" y="262"/>
                  </a:lnTo>
                  <a:lnTo>
                    <a:pt x="156" y="266"/>
                  </a:lnTo>
                  <a:lnTo>
                    <a:pt x="162" y="268"/>
                  </a:lnTo>
                  <a:lnTo>
                    <a:pt x="164" y="268"/>
                  </a:lnTo>
                  <a:lnTo>
                    <a:pt x="166" y="272"/>
                  </a:lnTo>
                  <a:lnTo>
                    <a:pt x="170" y="274"/>
                  </a:lnTo>
                  <a:lnTo>
                    <a:pt x="174" y="278"/>
                  </a:lnTo>
                  <a:lnTo>
                    <a:pt x="178" y="284"/>
                  </a:lnTo>
                  <a:lnTo>
                    <a:pt x="182" y="288"/>
                  </a:lnTo>
                  <a:lnTo>
                    <a:pt x="182" y="294"/>
                  </a:lnTo>
                  <a:lnTo>
                    <a:pt x="206" y="296"/>
                  </a:lnTo>
                  <a:lnTo>
                    <a:pt x="206" y="298"/>
                  </a:lnTo>
                  <a:lnTo>
                    <a:pt x="204" y="300"/>
                  </a:lnTo>
                  <a:lnTo>
                    <a:pt x="204" y="304"/>
                  </a:lnTo>
                  <a:lnTo>
                    <a:pt x="204" y="308"/>
                  </a:lnTo>
                  <a:lnTo>
                    <a:pt x="206" y="310"/>
                  </a:lnTo>
                  <a:lnTo>
                    <a:pt x="208" y="312"/>
                  </a:lnTo>
                  <a:lnTo>
                    <a:pt x="210" y="312"/>
                  </a:lnTo>
                  <a:lnTo>
                    <a:pt x="212" y="314"/>
                  </a:lnTo>
                  <a:lnTo>
                    <a:pt x="214" y="318"/>
                  </a:lnTo>
                  <a:lnTo>
                    <a:pt x="214" y="322"/>
                  </a:lnTo>
                  <a:lnTo>
                    <a:pt x="214" y="326"/>
                  </a:lnTo>
                  <a:lnTo>
                    <a:pt x="214" y="338"/>
                  </a:lnTo>
                  <a:lnTo>
                    <a:pt x="214" y="350"/>
                  </a:lnTo>
                  <a:lnTo>
                    <a:pt x="214" y="362"/>
                  </a:lnTo>
                  <a:lnTo>
                    <a:pt x="210" y="368"/>
                  </a:lnTo>
                  <a:lnTo>
                    <a:pt x="212" y="368"/>
                  </a:lnTo>
                  <a:lnTo>
                    <a:pt x="212" y="370"/>
                  </a:lnTo>
                  <a:lnTo>
                    <a:pt x="214" y="372"/>
                  </a:lnTo>
                  <a:lnTo>
                    <a:pt x="214" y="374"/>
                  </a:lnTo>
                  <a:lnTo>
                    <a:pt x="214" y="380"/>
                  </a:lnTo>
                  <a:lnTo>
                    <a:pt x="216" y="384"/>
                  </a:lnTo>
                  <a:lnTo>
                    <a:pt x="216" y="396"/>
                  </a:lnTo>
                  <a:lnTo>
                    <a:pt x="218" y="408"/>
                  </a:lnTo>
                  <a:lnTo>
                    <a:pt x="218" y="416"/>
                  </a:lnTo>
                  <a:lnTo>
                    <a:pt x="220" y="416"/>
                  </a:lnTo>
                  <a:lnTo>
                    <a:pt x="220" y="418"/>
                  </a:lnTo>
                  <a:lnTo>
                    <a:pt x="222" y="420"/>
                  </a:lnTo>
                  <a:lnTo>
                    <a:pt x="226" y="420"/>
                  </a:lnTo>
                  <a:lnTo>
                    <a:pt x="236" y="424"/>
                  </a:lnTo>
                  <a:lnTo>
                    <a:pt x="238" y="422"/>
                  </a:lnTo>
                  <a:lnTo>
                    <a:pt x="240" y="422"/>
                  </a:lnTo>
                  <a:lnTo>
                    <a:pt x="242" y="422"/>
                  </a:lnTo>
                  <a:lnTo>
                    <a:pt x="244" y="422"/>
                  </a:lnTo>
                  <a:lnTo>
                    <a:pt x="246" y="422"/>
                  </a:lnTo>
                  <a:lnTo>
                    <a:pt x="248" y="424"/>
                  </a:lnTo>
                  <a:lnTo>
                    <a:pt x="250" y="428"/>
                  </a:lnTo>
                  <a:lnTo>
                    <a:pt x="252" y="432"/>
                  </a:lnTo>
                  <a:lnTo>
                    <a:pt x="254" y="436"/>
                  </a:lnTo>
                  <a:lnTo>
                    <a:pt x="256" y="442"/>
                  </a:lnTo>
                  <a:lnTo>
                    <a:pt x="256" y="446"/>
                  </a:lnTo>
                  <a:lnTo>
                    <a:pt x="256" y="448"/>
                  </a:lnTo>
                  <a:lnTo>
                    <a:pt x="260" y="450"/>
                  </a:lnTo>
                  <a:lnTo>
                    <a:pt x="264" y="450"/>
                  </a:lnTo>
                  <a:lnTo>
                    <a:pt x="266" y="452"/>
                  </a:lnTo>
                  <a:lnTo>
                    <a:pt x="268" y="452"/>
                  </a:lnTo>
                  <a:lnTo>
                    <a:pt x="270" y="454"/>
                  </a:lnTo>
                  <a:lnTo>
                    <a:pt x="270" y="458"/>
                  </a:lnTo>
                  <a:lnTo>
                    <a:pt x="270" y="462"/>
                  </a:lnTo>
                  <a:lnTo>
                    <a:pt x="270" y="466"/>
                  </a:lnTo>
                  <a:lnTo>
                    <a:pt x="266" y="472"/>
                  </a:lnTo>
                  <a:lnTo>
                    <a:pt x="264" y="474"/>
                  </a:lnTo>
                  <a:lnTo>
                    <a:pt x="258" y="480"/>
                  </a:lnTo>
                  <a:lnTo>
                    <a:pt x="248" y="488"/>
                  </a:lnTo>
                  <a:lnTo>
                    <a:pt x="240" y="494"/>
                  </a:lnTo>
                  <a:lnTo>
                    <a:pt x="234" y="500"/>
                  </a:lnTo>
                  <a:lnTo>
                    <a:pt x="232" y="500"/>
                  </a:lnTo>
                  <a:lnTo>
                    <a:pt x="230" y="502"/>
                  </a:lnTo>
                  <a:lnTo>
                    <a:pt x="228" y="506"/>
                  </a:lnTo>
                  <a:lnTo>
                    <a:pt x="224" y="510"/>
                  </a:lnTo>
                  <a:lnTo>
                    <a:pt x="220" y="514"/>
                  </a:lnTo>
                  <a:lnTo>
                    <a:pt x="218" y="518"/>
                  </a:lnTo>
                  <a:lnTo>
                    <a:pt x="216" y="522"/>
                  </a:lnTo>
                  <a:lnTo>
                    <a:pt x="216" y="524"/>
                  </a:lnTo>
                  <a:lnTo>
                    <a:pt x="218" y="524"/>
                  </a:lnTo>
                  <a:lnTo>
                    <a:pt x="220" y="522"/>
                  </a:lnTo>
                  <a:lnTo>
                    <a:pt x="224" y="524"/>
                  </a:lnTo>
                  <a:lnTo>
                    <a:pt x="226" y="526"/>
                  </a:lnTo>
                  <a:lnTo>
                    <a:pt x="230" y="530"/>
                  </a:lnTo>
                  <a:lnTo>
                    <a:pt x="240" y="538"/>
                  </a:lnTo>
                  <a:lnTo>
                    <a:pt x="240" y="540"/>
                  </a:lnTo>
                  <a:lnTo>
                    <a:pt x="244" y="540"/>
                  </a:lnTo>
                  <a:lnTo>
                    <a:pt x="248" y="542"/>
                  </a:lnTo>
                  <a:lnTo>
                    <a:pt x="254" y="544"/>
                  </a:lnTo>
                  <a:lnTo>
                    <a:pt x="258" y="546"/>
                  </a:lnTo>
                  <a:lnTo>
                    <a:pt x="262" y="548"/>
                  </a:lnTo>
                  <a:lnTo>
                    <a:pt x="264" y="552"/>
                  </a:lnTo>
                  <a:lnTo>
                    <a:pt x="278" y="568"/>
                  </a:lnTo>
                  <a:lnTo>
                    <a:pt x="282" y="572"/>
                  </a:lnTo>
                  <a:lnTo>
                    <a:pt x="290" y="562"/>
                  </a:lnTo>
                </a:path>
              </a:pathLst>
            </a:custGeom>
            <a:grpFill/>
            <a:ln w="6350">
              <a:noFill/>
              <a:round/>
              <a:headEnd/>
              <a:tailEnd/>
            </a:ln>
          </p:spPr>
          <p:txBody>
            <a:bodyPr/>
            <a:lstStyle/>
            <a:p>
              <a:pPr>
                <a:defRPr/>
              </a:pPr>
              <a:endParaRPr lang="zh-TW" altLang="en-US"/>
            </a:p>
          </p:txBody>
        </p:sp>
        <p:sp>
          <p:nvSpPr>
            <p:cNvPr id="333" name="Freeform 145"/>
            <p:cNvSpPr>
              <a:spLocks/>
            </p:cNvSpPr>
            <p:nvPr/>
          </p:nvSpPr>
          <p:spPr bwMode="gray">
            <a:xfrm>
              <a:off x="4535" y="3088"/>
              <a:ext cx="150" cy="756"/>
            </a:xfrm>
            <a:custGeom>
              <a:avLst/>
              <a:gdLst>
                <a:gd name="T0" fmla="*/ 130 w 150"/>
                <a:gd name="T1" fmla="*/ 742 h 756"/>
                <a:gd name="T2" fmla="*/ 102 w 150"/>
                <a:gd name="T3" fmla="*/ 748 h 756"/>
                <a:gd name="T4" fmla="*/ 92 w 150"/>
                <a:gd name="T5" fmla="*/ 748 h 756"/>
                <a:gd name="T6" fmla="*/ 54 w 150"/>
                <a:gd name="T7" fmla="*/ 716 h 756"/>
                <a:gd name="T8" fmla="*/ 70 w 150"/>
                <a:gd name="T9" fmla="*/ 688 h 756"/>
                <a:gd name="T10" fmla="*/ 58 w 150"/>
                <a:gd name="T11" fmla="*/ 678 h 756"/>
                <a:gd name="T12" fmla="*/ 42 w 150"/>
                <a:gd name="T13" fmla="*/ 678 h 756"/>
                <a:gd name="T14" fmla="*/ 34 w 150"/>
                <a:gd name="T15" fmla="*/ 686 h 756"/>
                <a:gd name="T16" fmla="*/ 0 w 150"/>
                <a:gd name="T17" fmla="*/ 622 h 756"/>
                <a:gd name="T18" fmla="*/ 8 w 150"/>
                <a:gd name="T19" fmla="*/ 540 h 756"/>
                <a:gd name="T20" fmla="*/ 30 w 150"/>
                <a:gd name="T21" fmla="*/ 452 h 756"/>
                <a:gd name="T22" fmla="*/ 28 w 150"/>
                <a:gd name="T23" fmla="*/ 398 h 756"/>
                <a:gd name="T24" fmla="*/ 48 w 150"/>
                <a:gd name="T25" fmla="*/ 368 h 756"/>
                <a:gd name="T26" fmla="*/ 46 w 150"/>
                <a:gd name="T27" fmla="*/ 336 h 756"/>
                <a:gd name="T28" fmla="*/ 38 w 150"/>
                <a:gd name="T29" fmla="*/ 352 h 756"/>
                <a:gd name="T30" fmla="*/ 36 w 150"/>
                <a:gd name="T31" fmla="*/ 372 h 756"/>
                <a:gd name="T32" fmla="*/ 30 w 150"/>
                <a:gd name="T33" fmla="*/ 380 h 756"/>
                <a:gd name="T34" fmla="*/ 50 w 150"/>
                <a:gd name="T35" fmla="*/ 260 h 756"/>
                <a:gd name="T36" fmla="*/ 56 w 150"/>
                <a:gd name="T37" fmla="*/ 214 h 756"/>
                <a:gd name="T38" fmla="*/ 66 w 150"/>
                <a:gd name="T39" fmla="*/ 184 h 756"/>
                <a:gd name="T40" fmla="*/ 66 w 150"/>
                <a:gd name="T41" fmla="*/ 166 h 756"/>
                <a:gd name="T42" fmla="*/ 68 w 150"/>
                <a:gd name="T43" fmla="*/ 150 h 756"/>
                <a:gd name="T44" fmla="*/ 70 w 150"/>
                <a:gd name="T45" fmla="*/ 134 h 756"/>
                <a:gd name="T46" fmla="*/ 68 w 150"/>
                <a:gd name="T47" fmla="*/ 110 h 756"/>
                <a:gd name="T48" fmla="*/ 72 w 150"/>
                <a:gd name="T49" fmla="*/ 88 h 756"/>
                <a:gd name="T50" fmla="*/ 64 w 150"/>
                <a:gd name="T51" fmla="*/ 30 h 756"/>
                <a:gd name="T52" fmla="*/ 46 w 150"/>
                <a:gd name="T53" fmla="*/ 10 h 756"/>
                <a:gd name="T54" fmla="*/ 60 w 150"/>
                <a:gd name="T55" fmla="*/ 6 h 756"/>
                <a:gd name="T56" fmla="*/ 74 w 150"/>
                <a:gd name="T57" fmla="*/ 8 h 756"/>
                <a:gd name="T58" fmla="*/ 100 w 150"/>
                <a:gd name="T59" fmla="*/ 46 h 756"/>
                <a:gd name="T60" fmla="*/ 110 w 150"/>
                <a:gd name="T61" fmla="*/ 106 h 756"/>
                <a:gd name="T62" fmla="*/ 116 w 150"/>
                <a:gd name="T63" fmla="*/ 108 h 756"/>
                <a:gd name="T64" fmla="*/ 118 w 150"/>
                <a:gd name="T65" fmla="*/ 116 h 756"/>
                <a:gd name="T66" fmla="*/ 114 w 150"/>
                <a:gd name="T67" fmla="*/ 126 h 756"/>
                <a:gd name="T68" fmla="*/ 104 w 150"/>
                <a:gd name="T69" fmla="*/ 146 h 756"/>
                <a:gd name="T70" fmla="*/ 88 w 150"/>
                <a:gd name="T71" fmla="*/ 178 h 756"/>
                <a:gd name="T72" fmla="*/ 82 w 150"/>
                <a:gd name="T73" fmla="*/ 214 h 756"/>
                <a:gd name="T74" fmla="*/ 80 w 150"/>
                <a:gd name="T75" fmla="*/ 326 h 756"/>
                <a:gd name="T76" fmla="*/ 68 w 150"/>
                <a:gd name="T77" fmla="*/ 344 h 756"/>
                <a:gd name="T78" fmla="*/ 58 w 150"/>
                <a:gd name="T79" fmla="*/ 370 h 756"/>
                <a:gd name="T80" fmla="*/ 60 w 150"/>
                <a:gd name="T81" fmla="*/ 398 h 756"/>
                <a:gd name="T82" fmla="*/ 56 w 150"/>
                <a:gd name="T83" fmla="*/ 420 h 756"/>
                <a:gd name="T84" fmla="*/ 56 w 150"/>
                <a:gd name="T85" fmla="*/ 458 h 756"/>
                <a:gd name="T86" fmla="*/ 54 w 150"/>
                <a:gd name="T87" fmla="*/ 470 h 756"/>
                <a:gd name="T88" fmla="*/ 58 w 150"/>
                <a:gd name="T89" fmla="*/ 478 h 756"/>
                <a:gd name="T90" fmla="*/ 56 w 150"/>
                <a:gd name="T91" fmla="*/ 516 h 756"/>
                <a:gd name="T92" fmla="*/ 46 w 150"/>
                <a:gd name="T93" fmla="*/ 526 h 756"/>
                <a:gd name="T94" fmla="*/ 38 w 150"/>
                <a:gd name="T95" fmla="*/ 554 h 756"/>
                <a:gd name="T96" fmla="*/ 38 w 150"/>
                <a:gd name="T97" fmla="*/ 618 h 756"/>
                <a:gd name="T98" fmla="*/ 38 w 150"/>
                <a:gd name="T99" fmla="*/ 642 h 756"/>
                <a:gd name="T100" fmla="*/ 90 w 150"/>
                <a:gd name="T101" fmla="*/ 658 h 756"/>
                <a:gd name="T102" fmla="*/ 92 w 150"/>
                <a:gd name="T103" fmla="*/ 676 h 756"/>
                <a:gd name="T104" fmla="*/ 150 w 150"/>
                <a:gd name="T105" fmla="*/ 748 h 7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0"/>
                <a:gd name="T160" fmla="*/ 0 h 756"/>
                <a:gd name="T161" fmla="*/ 150 w 150"/>
                <a:gd name="T162" fmla="*/ 756 h 7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0" h="756">
                  <a:moveTo>
                    <a:pt x="150" y="748"/>
                  </a:moveTo>
                  <a:lnTo>
                    <a:pt x="144" y="752"/>
                  </a:lnTo>
                  <a:lnTo>
                    <a:pt x="136" y="748"/>
                  </a:lnTo>
                  <a:lnTo>
                    <a:pt x="130" y="742"/>
                  </a:lnTo>
                  <a:lnTo>
                    <a:pt x="122" y="744"/>
                  </a:lnTo>
                  <a:lnTo>
                    <a:pt x="112" y="750"/>
                  </a:lnTo>
                  <a:lnTo>
                    <a:pt x="106" y="756"/>
                  </a:lnTo>
                  <a:lnTo>
                    <a:pt x="102" y="748"/>
                  </a:lnTo>
                  <a:lnTo>
                    <a:pt x="104" y="738"/>
                  </a:lnTo>
                  <a:lnTo>
                    <a:pt x="102" y="732"/>
                  </a:lnTo>
                  <a:lnTo>
                    <a:pt x="92" y="736"/>
                  </a:lnTo>
                  <a:lnTo>
                    <a:pt x="92" y="748"/>
                  </a:lnTo>
                  <a:lnTo>
                    <a:pt x="76" y="748"/>
                  </a:lnTo>
                  <a:lnTo>
                    <a:pt x="70" y="728"/>
                  </a:lnTo>
                  <a:lnTo>
                    <a:pt x="54" y="730"/>
                  </a:lnTo>
                  <a:lnTo>
                    <a:pt x="54" y="716"/>
                  </a:lnTo>
                  <a:lnTo>
                    <a:pt x="66" y="712"/>
                  </a:lnTo>
                  <a:lnTo>
                    <a:pt x="72" y="694"/>
                  </a:lnTo>
                  <a:lnTo>
                    <a:pt x="72" y="690"/>
                  </a:lnTo>
                  <a:lnTo>
                    <a:pt x="70" y="688"/>
                  </a:lnTo>
                  <a:lnTo>
                    <a:pt x="66" y="684"/>
                  </a:lnTo>
                  <a:lnTo>
                    <a:pt x="62" y="682"/>
                  </a:lnTo>
                  <a:lnTo>
                    <a:pt x="60" y="680"/>
                  </a:lnTo>
                  <a:lnTo>
                    <a:pt x="58" y="678"/>
                  </a:lnTo>
                  <a:lnTo>
                    <a:pt x="56" y="676"/>
                  </a:lnTo>
                  <a:lnTo>
                    <a:pt x="50" y="676"/>
                  </a:lnTo>
                  <a:lnTo>
                    <a:pt x="46" y="676"/>
                  </a:lnTo>
                  <a:lnTo>
                    <a:pt x="42" y="678"/>
                  </a:lnTo>
                  <a:lnTo>
                    <a:pt x="38" y="680"/>
                  </a:lnTo>
                  <a:lnTo>
                    <a:pt x="36" y="682"/>
                  </a:lnTo>
                  <a:lnTo>
                    <a:pt x="34" y="684"/>
                  </a:lnTo>
                  <a:lnTo>
                    <a:pt x="34" y="686"/>
                  </a:lnTo>
                  <a:lnTo>
                    <a:pt x="2" y="654"/>
                  </a:lnTo>
                  <a:lnTo>
                    <a:pt x="0" y="642"/>
                  </a:lnTo>
                  <a:lnTo>
                    <a:pt x="0" y="622"/>
                  </a:lnTo>
                  <a:lnTo>
                    <a:pt x="0" y="600"/>
                  </a:lnTo>
                  <a:lnTo>
                    <a:pt x="4" y="576"/>
                  </a:lnTo>
                  <a:lnTo>
                    <a:pt x="6" y="554"/>
                  </a:lnTo>
                  <a:lnTo>
                    <a:pt x="8" y="540"/>
                  </a:lnTo>
                  <a:lnTo>
                    <a:pt x="8" y="534"/>
                  </a:lnTo>
                  <a:lnTo>
                    <a:pt x="26" y="510"/>
                  </a:lnTo>
                  <a:lnTo>
                    <a:pt x="30" y="484"/>
                  </a:lnTo>
                  <a:lnTo>
                    <a:pt x="30" y="452"/>
                  </a:lnTo>
                  <a:lnTo>
                    <a:pt x="16" y="432"/>
                  </a:lnTo>
                  <a:lnTo>
                    <a:pt x="34" y="414"/>
                  </a:lnTo>
                  <a:lnTo>
                    <a:pt x="36" y="398"/>
                  </a:lnTo>
                  <a:lnTo>
                    <a:pt x="28" y="398"/>
                  </a:lnTo>
                  <a:lnTo>
                    <a:pt x="32" y="388"/>
                  </a:lnTo>
                  <a:lnTo>
                    <a:pt x="38" y="388"/>
                  </a:lnTo>
                  <a:lnTo>
                    <a:pt x="46" y="384"/>
                  </a:lnTo>
                  <a:lnTo>
                    <a:pt x="48" y="368"/>
                  </a:lnTo>
                  <a:lnTo>
                    <a:pt x="48" y="358"/>
                  </a:lnTo>
                  <a:lnTo>
                    <a:pt x="50" y="348"/>
                  </a:lnTo>
                  <a:lnTo>
                    <a:pt x="54" y="332"/>
                  </a:lnTo>
                  <a:lnTo>
                    <a:pt x="46" y="336"/>
                  </a:lnTo>
                  <a:lnTo>
                    <a:pt x="42" y="344"/>
                  </a:lnTo>
                  <a:lnTo>
                    <a:pt x="40" y="346"/>
                  </a:lnTo>
                  <a:lnTo>
                    <a:pt x="40" y="348"/>
                  </a:lnTo>
                  <a:lnTo>
                    <a:pt x="38" y="352"/>
                  </a:lnTo>
                  <a:lnTo>
                    <a:pt x="38" y="356"/>
                  </a:lnTo>
                  <a:lnTo>
                    <a:pt x="38" y="362"/>
                  </a:lnTo>
                  <a:lnTo>
                    <a:pt x="38" y="368"/>
                  </a:lnTo>
                  <a:lnTo>
                    <a:pt x="36" y="372"/>
                  </a:lnTo>
                  <a:lnTo>
                    <a:pt x="34" y="376"/>
                  </a:lnTo>
                  <a:lnTo>
                    <a:pt x="32" y="378"/>
                  </a:lnTo>
                  <a:lnTo>
                    <a:pt x="30" y="378"/>
                  </a:lnTo>
                  <a:lnTo>
                    <a:pt x="30" y="380"/>
                  </a:lnTo>
                  <a:lnTo>
                    <a:pt x="28" y="352"/>
                  </a:lnTo>
                  <a:lnTo>
                    <a:pt x="40" y="314"/>
                  </a:lnTo>
                  <a:lnTo>
                    <a:pt x="46" y="282"/>
                  </a:lnTo>
                  <a:lnTo>
                    <a:pt x="50" y="260"/>
                  </a:lnTo>
                  <a:lnTo>
                    <a:pt x="50" y="244"/>
                  </a:lnTo>
                  <a:lnTo>
                    <a:pt x="50" y="240"/>
                  </a:lnTo>
                  <a:lnTo>
                    <a:pt x="50" y="228"/>
                  </a:lnTo>
                  <a:lnTo>
                    <a:pt x="56" y="214"/>
                  </a:lnTo>
                  <a:lnTo>
                    <a:pt x="60" y="200"/>
                  </a:lnTo>
                  <a:lnTo>
                    <a:pt x="64" y="190"/>
                  </a:lnTo>
                  <a:lnTo>
                    <a:pt x="66" y="186"/>
                  </a:lnTo>
                  <a:lnTo>
                    <a:pt x="66" y="184"/>
                  </a:lnTo>
                  <a:lnTo>
                    <a:pt x="66" y="182"/>
                  </a:lnTo>
                  <a:lnTo>
                    <a:pt x="66" y="176"/>
                  </a:lnTo>
                  <a:lnTo>
                    <a:pt x="66" y="172"/>
                  </a:lnTo>
                  <a:lnTo>
                    <a:pt x="66" y="166"/>
                  </a:lnTo>
                  <a:lnTo>
                    <a:pt x="66" y="164"/>
                  </a:lnTo>
                  <a:lnTo>
                    <a:pt x="68" y="160"/>
                  </a:lnTo>
                  <a:lnTo>
                    <a:pt x="68" y="154"/>
                  </a:lnTo>
                  <a:lnTo>
                    <a:pt x="68" y="150"/>
                  </a:lnTo>
                  <a:lnTo>
                    <a:pt x="70" y="146"/>
                  </a:lnTo>
                  <a:lnTo>
                    <a:pt x="70" y="142"/>
                  </a:lnTo>
                  <a:lnTo>
                    <a:pt x="70" y="140"/>
                  </a:lnTo>
                  <a:lnTo>
                    <a:pt x="70" y="134"/>
                  </a:lnTo>
                  <a:lnTo>
                    <a:pt x="70" y="128"/>
                  </a:lnTo>
                  <a:lnTo>
                    <a:pt x="70" y="122"/>
                  </a:lnTo>
                  <a:lnTo>
                    <a:pt x="70" y="116"/>
                  </a:lnTo>
                  <a:lnTo>
                    <a:pt x="68" y="110"/>
                  </a:lnTo>
                  <a:lnTo>
                    <a:pt x="70" y="106"/>
                  </a:lnTo>
                  <a:lnTo>
                    <a:pt x="70" y="100"/>
                  </a:lnTo>
                  <a:lnTo>
                    <a:pt x="72" y="96"/>
                  </a:lnTo>
                  <a:lnTo>
                    <a:pt x="72" y="88"/>
                  </a:lnTo>
                  <a:lnTo>
                    <a:pt x="74" y="74"/>
                  </a:lnTo>
                  <a:lnTo>
                    <a:pt x="72" y="56"/>
                  </a:lnTo>
                  <a:lnTo>
                    <a:pt x="68" y="36"/>
                  </a:lnTo>
                  <a:lnTo>
                    <a:pt x="64" y="30"/>
                  </a:lnTo>
                  <a:lnTo>
                    <a:pt x="60" y="22"/>
                  </a:lnTo>
                  <a:lnTo>
                    <a:pt x="54" y="16"/>
                  </a:lnTo>
                  <a:lnTo>
                    <a:pt x="48" y="12"/>
                  </a:lnTo>
                  <a:lnTo>
                    <a:pt x="46" y="10"/>
                  </a:lnTo>
                  <a:lnTo>
                    <a:pt x="50" y="8"/>
                  </a:lnTo>
                  <a:lnTo>
                    <a:pt x="54" y="8"/>
                  </a:lnTo>
                  <a:lnTo>
                    <a:pt x="60" y="6"/>
                  </a:lnTo>
                  <a:lnTo>
                    <a:pt x="66" y="2"/>
                  </a:lnTo>
                  <a:lnTo>
                    <a:pt x="72" y="0"/>
                  </a:lnTo>
                  <a:lnTo>
                    <a:pt x="72" y="2"/>
                  </a:lnTo>
                  <a:lnTo>
                    <a:pt x="74" y="8"/>
                  </a:lnTo>
                  <a:lnTo>
                    <a:pt x="80" y="18"/>
                  </a:lnTo>
                  <a:lnTo>
                    <a:pt x="90" y="34"/>
                  </a:lnTo>
                  <a:lnTo>
                    <a:pt x="98" y="46"/>
                  </a:lnTo>
                  <a:lnTo>
                    <a:pt x="100" y="46"/>
                  </a:lnTo>
                  <a:lnTo>
                    <a:pt x="100" y="48"/>
                  </a:lnTo>
                  <a:lnTo>
                    <a:pt x="102" y="52"/>
                  </a:lnTo>
                  <a:lnTo>
                    <a:pt x="102" y="60"/>
                  </a:lnTo>
                  <a:lnTo>
                    <a:pt x="110" y="106"/>
                  </a:lnTo>
                  <a:lnTo>
                    <a:pt x="112" y="106"/>
                  </a:lnTo>
                  <a:lnTo>
                    <a:pt x="114" y="108"/>
                  </a:lnTo>
                  <a:lnTo>
                    <a:pt x="116" y="108"/>
                  </a:lnTo>
                  <a:lnTo>
                    <a:pt x="118" y="106"/>
                  </a:lnTo>
                  <a:lnTo>
                    <a:pt x="118" y="108"/>
                  </a:lnTo>
                  <a:lnTo>
                    <a:pt x="118" y="110"/>
                  </a:lnTo>
                  <a:lnTo>
                    <a:pt x="118" y="116"/>
                  </a:lnTo>
                  <a:lnTo>
                    <a:pt x="118" y="120"/>
                  </a:lnTo>
                  <a:lnTo>
                    <a:pt x="118" y="124"/>
                  </a:lnTo>
                  <a:lnTo>
                    <a:pt x="116" y="124"/>
                  </a:lnTo>
                  <a:lnTo>
                    <a:pt x="114" y="126"/>
                  </a:lnTo>
                  <a:lnTo>
                    <a:pt x="112" y="128"/>
                  </a:lnTo>
                  <a:lnTo>
                    <a:pt x="108" y="132"/>
                  </a:lnTo>
                  <a:lnTo>
                    <a:pt x="106" y="138"/>
                  </a:lnTo>
                  <a:lnTo>
                    <a:pt x="104" y="146"/>
                  </a:lnTo>
                  <a:lnTo>
                    <a:pt x="102" y="150"/>
                  </a:lnTo>
                  <a:lnTo>
                    <a:pt x="98" y="158"/>
                  </a:lnTo>
                  <a:lnTo>
                    <a:pt x="92" y="168"/>
                  </a:lnTo>
                  <a:lnTo>
                    <a:pt x="88" y="178"/>
                  </a:lnTo>
                  <a:lnTo>
                    <a:pt x="86" y="186"/>
                  </a:lnTo>
                  <a:lnTo>
                    <a:pt x="84" y="192"/>
                  </a:lnTo>
                  <a:lnTo>
                    <a:pt x="84" y="200"/>
                  </a:lnTo>
                  <a:lnTo>
                    <a:pt x="82" y="214"/>
                  </a:lnTo>
                  <a:lnTo>
                    <a:pt x="84" y="232"/>
                  </a:lnTo>
                  <a:lnTo>
                    <a:pt x="82" y="322"/>
                  </a:lnTo>
                  <a:lnTo>
                    <a:pt x="82" y="324"/>
                  </a:lnTo>
                  <a:lnTo>
                    <a:pt x="80" y="326"/>
                  </a:lnTo>
                  <a:lnTo>
                    <a:pt x="76" y="330"/>
                  </a:lnTo>
                  <a:lnTo>
                    <a:pt x="74" y="334"/>
                  </a:lnTo>
                  <a:lnTo>
                    <a:pt x="70" y="338"/>
                  </a:lnTo>
                  <a:lnTo>
                    <a:pt x="68" y="344"/>
                  </a:lnTo>
                  <a:lnTo>
                    <a:pt x="66" y="348"/>
                  </a:lnTo>
                  <a:lnTo>
                    <a:pt x="64" y="350"/>
                  </a:lnTo>
                  <a:lnTo>
                    <a:pt x="60" y="368"/>
                  </a:lnTo>
                  <a:lnTo>
                    <a:pt x="58" y="370"/>
                  </a:lnTo>
                  <a:lnTo>
                    <a:pt x="58" y="372"/>
                  </a:lnTo>
                  <a:lnTo>
                    <a:pt x="60" y="380"/>
                  </a:lnTo>
                  <a:lnTo>
                    <a:pt x="58" y="390"/>
                  </a:lnTo>
                  <a:lnTo>
                    <a:pt x="60" y="398"/>
                  </a:lnTo>
                  <a:lnTo>
                    <a:pt x="58" y="410"/>
                  </a:lnTo>
                  <a:lnTo>
                    <a:pt x="54" y="412"/>
                  </a:lnTo>
                  <a:lnTo>
                    <a:pt x="54" y="420"/>
                  </a:lnTo>
                  <a:lnTo>
                    <a:pt x="56" y="420"/>
                  </a:lnTo>
                  <a:lnTo>
                    <a:pt x="56" y="424"/>
                  </a:lnTo>
                  <a:lnTo>
                    <a:pt x="56" y="436"/>
                  </a:lnTo>
                  <a:lnTo>
                    <a:pt x="56" y="448"/>
                  </a:lnTo>
                  <a:lnTo>
                    <a:pt x="56" y="458"/>
                  </a:lnTo>
                  <a:lnTo>
                    <a:pt x="56" y="462"/>
                  </a:lnTo>
                  <a:lnTo>
                    <a:pt x="54" y="466"/>
                  </a:lnTo>
                  <a:lnTo>
                    <a:pt x="54" y="468"/>
                  </a:lnTo>
                  <a:lnTo>
                    <a:pt x="54" y="470"/>
                  </a:lnTo>
                  <a:lnTo>
                    <a:pt x="54" y="472"/>
                  </a:lnTo>
                  <a:lnTo>
                    <a:pt x="56" y="474"/>
                  </a:lnTo>
                  <a:lnTo>
                    <a:pt x="56" y="476"/>
                  </a:lnTo>
                  <a:lnTo>
                    <a:pt x="58" y="478"/>
                  </a:lnTo>
                  <a:lnTo>
                    <a:pt x="58" y="484"/>
                  </a:lnTo>
                  <a:lnTo>
                    <a:pt x="58" y="496"/>
                  </a:lnTo>
                  <a:lnTo>
                    <a:pt x="58" y="508"/>
                  </a:lnTo>
                  <a:lnTo>
                    <a:pt x="56" y="516"/>
                  </a:lnTo>
                  <a:lnTo>
                    <a:pt x="56" y="518"/>
                  </a:lnTo>
                  <a:lnTo>
                    <a:pt x="52" y="520"/>
                  </a:lnTo>
                  <a:lnTo>
                    <a:pt x="50" y="522"/>
                  </a:lnTo>
                  <a:lnTo>
                    <a:pt x="46" y="526"/>
                  </a:lnTo>
                  <a:lnTo>
                    <a:pt x="42" y="530"/>
                  </a:lnTo>
                  <a:lnTo>
                    <a:pt x="40" y="534"/>
                  </a:lnTo>
                  <a:lnTo>
                    <a:pt x="38" y="540"/>
                  </a:lnTo>
                  <a:lnTo>
                    <a:pt x="38" y="554"/>
                  </a:lnTo>
                  <a:lnTo>
                    <a:pt x="38" y="574"/>
                  </a:lnTo>
                  <a:lnTo>
                    <a:pt x="38" y="594"/>
                  </a:lnTo>
                  <a:lnTo>
                    <a:pt x="38" y="612"/>
                  </a:lnTo>
                  <a:lnTo>
                    <a:pt x="38" y="618"/>
                  </a:lnTo>
                  <a:lnTo>
                    <a:pt x="36" y="620"/>
                  </a:lnTo>
                  <a:lnTo>
                    <a:pt x="36" y="624"/>
                  </a:lnTo>
                  <a:lnTo>
                    <a:pt x="38" y="630"/>
                  </a:lnTo>
                  <a:lnTo>
                    <a:pt x="38" y="642"/>
                  </a:lnTo>
                  <a:lnTo>
                    <a:pt x="50" y="656"/>
                  </a:lnTo>
                  <a:lnTo>
                    <a:pt x="88" y="656"/>
                  </a:lnTo>
                  <a:lnTo>
                    <a:pt x="90" y="656"/>
                  </a:lnTo>
                  <a:lnTo>
                    <a:pt x="90" y="658"/>
                  </a:lnTo>
                  <a:lnTo>
                    <a:pt x="90" y="660"/>
                  </a:lnTo>
                  <a:lnTo>
                    <a:pt x="90" y="662"/>
                  </a:lnTo>
                  <a:lnTo>
                    <a:pt x="90" y="668"/>
                  </a:lnTo>
                  <a:lnTo>
                    <a:pt x="92" y="676"/>
                  </a:lnTo>
                  <a:lnTo>
                    <a:pt x="92" y="700"/>
                  </a:lnTo>
                  <a:lnTo>
                    <a:pt x="96" y="726"/>
                  </a:lnTo>
                  <a:lnTo>
                    <a:pt x="136" y="728"/>
                  </a:lnTo>
                  <a:lnTo>
                    <a:pt x="150" y="748"/>
                  </a:lnTo>
                </a:path>
              </a:pathLst>
            </a:custGeom>
            <a:grpFill/>
            <a:ln w="6350">
              <a:noFill/>
              <a:round/>
              <a:headEnd/>
              <a:tailEnd/>
            </a:ln>
          </p:spPr>
          <p:txBody>
            <a:bodyPr/>
            <a:lstStyle/>
            <a:p>
              <a:pPr>
                <a:defRPr/>
              </a:pPr>
              <a:endParaRPr lang="zh-TW" altLang="en-US"/>
            </a:p>
          </p:txBody>
        </p:sp>
        <p:sp>
          <p:nvSpPr>
            <p:cNvPr id="334" name="Freeform 146"/>
            <p:cNvSpPr>
              <a:spLocks/>
            </p:cNvSpPr>
            <p:nvPr/>
          </p:nvSpPr>
          <p:spPr bwMode="gray">
            <a:xfrm>
              <a:off x="4715" y="3138"/>
              <a:ext cx="110" cy="126"/>
            </a:xfrm>
            <a:custGeom>
              <a:avLst/>
              <a:gdLst>
                <a:gd name="T0" fmla="*/ 110 w 110"/>
                <a:gd name="T1" fmla="*/ 94 h 126"/>
                <a:gd name="T2" fmla="*/ 108 w 110"/>
                <a:gd name="T3" fmla="*/ 84 h 126"/>
                <a:gd name="T4" fmla="*/ 104 w 110"/>
                <a:gd name="T5" fmla="*/ 76 h 126"/>
                <a:gd name="T6" fmla="*/ 102 w 110"/>
                <a:gd name="T7" fmla="*/ 72 h 126"/>
                <a:gd name="T8" fmla="*/ 98 w 110"/>
                <a:gd name="T9" fmla="*/ 70 h 126"/>
                <a:gd name="T10" fmla="*/ 92 w 110"/>
                <a:gd name="T11" fmla="*/ 70 h 126"/>
                <a:gd name="T12" fmla="*/ 90 w 110"/>
                <a:gd name="T13" fmla="*/ 72 h 126"/>
                <a:gd name="T14" fmla="*/ 76 w 110"/>
                <a:gd name="T15" fmla="*/ 68 h 126"/>
                <a:gd name="T16" fmla="*/ 72 w 110"/>
                <a:gd name="T17" fmla="*/ 64 h 126"/>
                <a:gd name="T18" fmla="*/ 72 w 110"/>
                <a:gd name="T19" fmla="*/ 54 h 126"/>
                <a:gd name="T20" fmla="*/ 68 w 110"/>
                <a:gd name="T21" fmla="*/ 32 h 126"/>
                <a:gd name="T22" fmla="*/ 68 w 110"/>
                <a:gd name="T23" fmla="*/ 24 h 126"/>
                <a:gd name="T24" fmla="*/ 68 w 110"/>
                <a:gd name="T25" fmla="*/ 18 h 126"/>
                <a:gd name="T26" fmla="*/ 68 w 110"/>
                <a:gd name="T27" fmla="*/ 18 h 126"/>
                <a:gd name="T28" fmla="*/ 64 w 110"/>
                <a:gd name="T29" fmla="*/ 16 h 126"/>
                <a:gd name="T30" fmla="*/ 56 w 110"/>
                <a:gd name="T31" fmla="*/ 8 h 126"/>
                <a:gd name="T32" fmla="*/ 46 w 110"/>
                <a:gd name="T33" fmla="*/ 2 h 126"/>
                <a:gd name="T34" fmla="*/ 36 w 110"/>
                <a:gd name="T35" fmla="*/ 0 h 126"/>
                <a:gd name="T36" fmla="*/ 30 w 110"/>
                <a:gd name="T37" fmla="*/ 4 h 126"/>
                <a:gd name="T38" fmla="*/ 18 w 110"/>
                <a:gd name="T39" fmla="*/ 10 h 126"/>
                <a:gd name="T40" fmla="*/ 8 w 110"/>
                <a:gd name="T41" fmla="*/ 24 h 126"/>
                <a:gd name="T42" fmla="*/ 6 w 110"/>
                <a:gd name="T43" fmla="*/ 28 h 126"/>
                <a:gd name="T44" fmla="*/ 2 w 110"/>
                <a:gd name="T45" fmla="*/ 38 h 126"/>
                <a:gd name="T46" fmla="*/ 0 w 110"/>
                <a:gd name="T47" fmla="*/ 52 h 126"/>
                <a:gd name="T48" fmla="*/ 2 w 110"/>
                <a:gd name="T49" fmla="*/ 56 h 126"/>
                <a:gd name="T50" fmla="*/ 10 w 110"/>
                <a:gd name="T51" fmla="*/ 60 h 126"/>
                <a:gd name="T52" fmla="*/ 32 w 110"/>
                <a:gd name="T53" fmla="*/ 72 h 126"/>
                <a:gd name="T54" fmla="*/ 50 w 110"/>
                <a:gd name="T55" fmla="*/ 126 h 126"/>
                <a:gd name="T56" fmla="*/ 102 w 110"/>
                <a:gd name="T57" fmla="*/ 124 h 126"/>
                <a:gd name="T58" fmla="*/ 104 w 110"/>
                <a:gd name="T59" fmla="*/ 116 h 126"/>
                <a:gd name="T60" fmla="*/ 106 w 110"/>
                <a:gd name="T61" fmla="*/ 110 h 126"/>
                <a:gd name="T62" fmla="*/ 106 w 110"/>
                <a:gd name="T63" fmla="*/ 104 h 126"/>
                <a:gd name="T64" fmla="*/ 108 w 110"/>
                <a:gd name="T65" fmla="*/ 96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6"/>
                <a:gd name="T101" fmla="*/ 110 w 110"/>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6">
                  <a:moveTo>
                    <a:pt x="108" y="96"/>
                  </a:moveTo>
                  <a:lnTo>
                    <a:pt x="110" y="94"/>
                  </a:lnTo>
                  <a:lnTo>
                    <a:pt x="108" y="90"/>
                  </a:lnTo>
                  <a:lnTo>
                    <a:pt x="108" y="84"/>
                  </a:lnTo>
                  <a:lnTo>
                    <a:pt x="106" y="80"/>
                  </a:lnTo>
                  <a:lnTo>
                    <a:pt x="104" y="76"/>
                  </a:lnTo>
                  <a:lnTo>
                    <a:pt x="102" y="72"/>
                  </a:lnTo>
                  <a:lnTo>
                    <a:pt x="100" y="70"/>
                  </a:lnTo>
                  <a:lnTo>
                    <a:pt x="98" y="70"/>
                  </a:lnTo>
                  <a:lnTo>
                    <a:pt x="94" y="70"/>
                  </a:lnTo>
                  <a:lnTo>
                    <a:pt x="92" y="70"/>
                  </a:lnTo>
                  <a:lnTo>
                    <a:pt x="90" y="70"/>
                  </a:lnTo>
                  <a:lnTo>
                    <a:pt x="90" y="72"/>
                  </a:lnTo>
                  <a:lnTo>
                    <a:pt x="78" y="68"/>
                  </a:lnTo>
                  <a:lnTo>
                    <a:pt x="76" y="68"/>
                  </a:lnTo>
                  <a:lnTo>
                    <a:pt x="74" y="66"/>
                  </a:lnTo>
                  <a:lnTo>
                    <a:pt x="72" y="64"/>
                  </a:lnTo>
                  <a:lnTo>
                    <a:pt x="72" y="54"/>
                  </a:lnTo>
                  <a:lnTo>
                    <a:pt x="70" y="42"/>
                  </a:lnTo>
                  <a:lnTo>
                    <a:pt x="68" y="32"/>
                  </a:lnTo>
                  <a:lnTo>
                    <a:pt x="68" y="28"/>
                  </a:lnTo>
                  <a:lnTo>
                    <a:pt x="68" y="24"/>
                  </a:lnTo>
                  <a:lnTo>
                    <a:pt x="68" y="20"/>
                  </a:lnTo>
                  <a:lnTo>
                    <a:pt x="68" y="18"/>
                  </a:lnTo>
                  <a:lnTo>
                    <a:pt x="66" y="18"/>
                  </a:lnTo>
                  <a:lnTo>
                    <a:pt x="64" y="16"/>
                  </a:lnTo>
                  <a:lnTo>
                    <a:pt x="60" y="12"/>
                  </a:lnTo>
                  <a:lnTo>
                    <a:pt x="56" y="8"/>
                  </a:lnTo>
                  <a:lnTo>
                    <a:pt x="52" y="6"/>
                  </a:lnTo>
                  <a:lnTo>
                    <a:pt x="46" y="2"/>
                  </a:lnTo>
                  <a:lnTo>
                    <a:pt x="42" y="2"/>
                  </a:lnTo>
                  <a:lnTo>
                    <a:pt x="36" y="0"/>
                  </a:lnTo>
                  <a:lnTo>
                    <a:pt x="34" y="2"/>
                  </a:lnTo>
                  <a:lnTo>
                    <a:pt x="30" y="4"/>
                  </a:lnTo>
                  <a:lnTo>
                    <a:pt x="24" y="6"/>
                  </a:lnTo>
                  <a:lnTo>
                    <a:pt x="18" y="10"/>
                  </a:lnTo>
                  <a:lnTo>
                    <a:pt x="12" y="16"/>
                  </a:lnTo>
                  <a:lnTo>
                    <a:pt x="8" y="24"/>
                  </a:lnTo>
                  <a:lnTo>
                    <a:pt x="6" y="24"/>
                  </a:lnTo>
                  <a:lnTo>
                    <a:pt x="6" y="28"/>
                  </a:lnTo>
                  <a:lnTo>
                    <a:pt x="4" y="32"/>
                  </a:lnTo>
                  <a:lnTo>
                    <a:pt x="2" y="38"/>
                  </a:lnTo>
                  <a:lnTo>
                    <a:pt x="0" y="46"/>
                  </a:lnTo>
                  <a:lnTo>
                    <a:pt x="0" y="52"/>
                  </a:lnTo>
                  <a:lnTo>
                    <a:pt x="0" y="54"/>
                  </a:lnTo>
                  <a:lnTo>
                    <a:pt x="2" y="56"/>
                  </a:lnTo>
                  <a:lnTo>
                    <a:pt x="6" y="58"/>
                  </a:lnTo>
                  <a:lnTo>
                    <a:pt x="10" y="60"/>
                  </a:lnTo>
                  <a:lnTo>
                    <a:pt x="26" y="66"/>
                  </a:lnTo>
                  <a:lnTo>
                    <a:pt x="32" y="72"/>
                  </a:lnTo>
                  <a:lnTo>
                    <a:pt x="66" y="90"/>
                  </a:lnTo>
                  <a:lnTo>
                    <a:pt x="50" y="126"/>
                  </a:lnTo>
                  <a:lnTo>
                    <a:pt x="102" y="126"/>
                  </a:lnTo>
                  <a:lnTo>
                    <a:pt x="102" y="124"/>
                  </a:lnTo>
                  <a:lnTo>
                    <a:pt x="102" y="120"/>
                  </a:lnTo>
                  <a:lnTo>
                    <a:pt x="104" y="116"/>
                  </a:lnTo>
                  <a:lnTo>
                    <a:pt x="106" y="112"/>
                  </a:lnTo>
                  <a:lnTo>
                    <a:pt x="106" y="110"/>
                  </a:lnTo>
                  <a:lnTo>
                    <a:pt x="106" y="108"/>
                  </a:lnTo>
                  <a:lnTo>
                    <a:pt x="106" y="104"/>
                  </a:lnTo>
                  <a:lnTo>
                    <a:pt x="108" y="98"/>
                  </a:lnTo>
                  <a:lnTo>
                    <a:pt x="108" y="96"/>
                  </a:lnTo>
                </a:path>
              </a:pathLst>
            </a:custGeom>
            <a:grpFill/>
            <a:ln w="6350">
              <a:noFill/>
              <a:round/>
              <a:headEnd/>
              <a:tailEnd/>
            </a:ln>
          </p:spPr>
          <p:txBody>
            <a:bodyPr/>
            <a:lstStyle/>
            <a:p>
              <a:pPr>
                <a:defRPr/>
              </a:pPr>
              <a:endParaRPr lang="zh-TW" altLang="en-US"/>
            </a:p>
          </p:txBody>
        </p:sp>
        <p:sp>
          <p:nvSpPr>
            <p:cNvPr id="335" name="Freeform 147"/>
            <p:cNvSpPr>
              <a:spLocks/>
            </p:cNvSpPr>
            <p:nvPr/>
          </p:nvSpPr>
          <p:spPr bwMode="gray">
            <a:xfrm>
              <a:off x="4391" y="2662"/>
              <a:ext cx="52" cy="70"/>
            </a:xfrm>
            <a:custGeom>
              <a:avLst/>
              <a:gdLst>
                <a:gd name="T0" fmla="*/ 50 w 52"/>
                <a:gd name="T1" fmla="*/ 64 h 70"/>
                <a:gd name="T2" fmla="*/ 46 w 52"/>
                <a:gd name="T3" fmla="*/ 60 h 70"/>
                <a:gd name="T4" fmla="*/ 44 w 52"/>
                <a:gd name="T5" fmla="*/ 54 h 70"/>
                <a:gd name="T6" fmla="*/ 46 w 52"/>
                <a:gd name="T7" fmla="*/ 46 h 70"/>
                <a:gd name="T8" fmla="*/ 48 w 52"/>
                <a:gd name="T9" fmla="*/ 42 h 70"/>
                <a:gd name="T10" fmla="*/ 48 w 52"/>
                <a:gd name="T11" fmla="*/ 36 h 70"/>
                <a:gd name="T12" fmla="*/ 48 w 52"/>
                <a:gd name="T13" fmla="*/ 32 h 70"/>
                <a:gd name="T14" fmla="*/ 50 w 52"/>
                <a:gd name="T15" fmla="*/ 20 h 70"/>
                <a:gd name="T16" fmla="*/ 52 w 52"/>
                <a:gd name="T17" fmla="*/ 10 h 70"/>
                <a:gd name="T18" fmla="*/ 52 w 52"/>
                <a:gd name="T19" fmla="*/ 6 h 70"/>
                <a:gd name="T20" fmla="*/ 52 w 52"/>
                <a:gd name="T21" fmla="*/ 0 h 70"/>
                <a:gd name="T22" fmla="*/ 48 w 52"/>
                <a:gd name="T23" fmla="*/ 0 h 70"/>
                <a:gd name="T24" fmla="*/ 44 w 52"/>
                <a:gd name="T25" fmla="*/ 0 h 70"/>
                <a:gd name="T26" fmla="*/ 40 w 52"/>
                <a:gd name="T27" fmla="*/ 2 h 70"/>
                <a:gd name="T28" fmla="*/ 36 w 52"/>
                <a:gd name="T29" fmla="*/ 0 h 70"/>
                <a:gd name="T30" fmla="*/ 34 w 52"/>
                <a:gd name="T31" fmla="*/ 2 h 70"/>
                <a:gd name="T32" fmla="*/ 30 w 52"/>
                <a:gd name="T33" fmla="*/ 10 h 70"/>
                <a:gd name="T34" fmla="*/ 28 w 52"/>
                <a:gd name="T35" fmla="*/ 14 h 70"/>
                <a:gd name="T36" fmla="*/ 24 w 52"/>
                <a:gd name="T37" fmla="*/ 20 h 70"/>
                <a:gd name="T38" fmla="*/ 20 w 52"/>
                <a:gd name="T39" fmla="*/ 22 h 70"/>
                <a:gd name="T40" fmla="*/ 16 w 52"/>
                <a:gd name="T41" fmla="*/ 24 h 70"/>
                <a:gd name="T42" fmla="*/ 14 w 52"/>
                <a:gd name="T43" fmla="*/ 28 h 70"/>
                <a:gd name="T44" fmla="*/ 14 w 52"/>
                <a:gd name="T45" fmla="*/ 32 h 70"/>
                <a:gd name="T46" fmla="*/ 10 w 52"/>
                <a:gd name="T47" fmla="*/ 36 h 70"/>
                <a:gd name="T48" fmla="*/ 8 w 52"/>
                <a:gd name="T49" fmla="*/ 38 h 70"/>
                <a:gd name="T50" fmla="*/ 6 w 52"/>
                <a:gd name="T51" fmla="*/ 40 h 70"/>
                <a:gd name="T52" fmla="*/ 6 w 52"/>
                <a:gd name="T53" fmla="*/ 42 h 70"/>
                <a:gd name="T54" fmla="*/ 4 w 52"/>
                <a:gd name="T55" fmla="*/ 44 h 70"/>
                <a:gd name="T56" fmla="*/ 2 w 52"/>
                <a:gd name="T57" fmla="*/ 44 h 70"/>
                <a:gd name="T58" fmla="*/ 0 w 52"/>
                <a:gd name="T59" fmla="*/ 42 h 70"/>
                <a:gd name="T60" fmla="*/ 0 w 52"/>
                <a:gd name="T61" fmla="*/ 44 h 70"/>
                <a:gd name="T62" fmla="*/ 8 w 52"/>
                <a:gd name="T63" fmla="*/ 52 h 70"/>
                <a:gd name="T64" fmla="*/ 12 w 52"/>
                <a:gd name="T65" fmla="*/ 60 h 70"/>
                <a:gd name="T66" fmla="*/ 16 w 52"/>
                <a:gd name="T67" fmla="*/ 64 h 70"/>
                <a:gd name="T68" fmla="*/ 20 w 52"/>
                <a:gd name="T69" fmla="*/ 62 h 70"/>
                <a:gd name="T70" fmla="*/ 26 w 52"/>
                <a:gd name="T71" fmla="*/ 66 h 70"/>
                <a:gd name="T72" fmla="*/ 30 w 52"/>
                <a:gd name="T73" fmla="*/ 66 h 70"/>
                <a:gd name="T74" fmla="*/ 36 w 52"/>
                <a:gd name="T75" fmla="*/ 66 h 70"/>
                <a:gd name="T76" fmla="*/ 40 w 52"/>
                <a:gd name="T77" fmla="*/ 66 h 70"/>
                <a:gd name="T78" fmla="*/ 44 w 52"/>
                <a:gd name="T79" fmla="*/ 68 h 70"/>
                <a:gd name="T80" fmla="*/ 48 w 52"/>
                <a:gd name="T81" fmla="*/ 70 h 70"/>
                <a:gd name="T82" fmla="*/ 50 w 52"/>
                <a:gd name="T83" fmla="*/ 70 h 70"/>
                <a:gd name="T84" fmla="*/ 52 w 52"/>
                <a:gd name="T85" fmla="*/ 70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
                <a:gd name="T130" fmla="*/ 0 h 70"/>
                <a:gd name="T131" fmla="*/ 52 w 52"/>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 h="70">
                  <a:moveTo>
                    <a:pt x="52" y="70"/>
                  </a:moveTo>
                  <a:lnTo>
                    <a:pt x="50" y="64"/>
                  </a:lnTo>
                  <a:lnTo>
                    <a:pt x="46" y="60"/>
                  </a:lnTo>
                  <a:lnTo>
                    <a:pt x="44" y="58"/>
                  </a:lnTo>
                  <a:lnTo>
                    <a:pt x="44" y="54"/>
                  </a:lnTo>
                  <a:lnTo>
                    <a:pt x="44" y="50"/>
                  </a:lnTo>
                  <a:lnTo>
                    <a:pt x="46" y="46"/>
                  </a:lnTo>
                  <a:lnTo>
                    <a:pt x="48" y="42"/>
                  </a:lnTo>
                  <a:lnTo>
                    <a:pt x="48" y="40"/>
                  </a:lnTo>
                  <a:lnTo>
                    <a:pt x="48" y="36"/>
                  </a:lnTo>
                  <a:lnTo>
                    <a:pt x="48" y="34"/>
                  </a:lnTo>
                  <a:lnTo>
                    <a:pt x="48" y="32"/>
                  </a:lnTo>
                  <a:lnTo>
                    <a:pt x="48" y="26"/>
                  </a:lnTo>
                  <a:lnTo>
                    <a:pt x="50" y="20"/>
                  </a:lnTo>
                  <a:lnTo>
                    <a:pt x="50" y="14"/>
                  </a:lnTo>
                  <a:lnTo>
                    <a:pt x="52" y="10"/>
                  </a:lnTo>
                  <a:lnTo>
                    <a:pt x="52" y="8"/>
                  </a:lnTo>
                  <a:lnTo>
                    <a:pt x="52" y="6"/>
                  </a:lnTo>
                  <a:lnTo>
                    <a:pt x="52" y="2"/>
                  </a:lnTo>
                  <a:lnTo>
                    <a:pt x="52" y="0"/>
                  </a:lnTo>
                  <a:lnTo>
                    <a:pt x="50" y="0"/>
                  </a:lnTo>
                  <a:lnTo>
                    <a:pt x="48" y="0"/>
                  </a:lnTo>
                  <a:lnTo>
                    <a:pt x="46" y="0"/>
                  </a:lnTo>
                  <a:lnTo>
                    <a:pt x="44" y="0"/>
                  </a:lnTo>
                  <a:lnTo>
                    <a:pt x="42" y="0"/>
                  </a:lnTo>
                  <a:lnTo>
                    <a:pt x="40" y="2"/>
                  </a:lnTo>
                  <a:lnTo>
                    <a:pt x="38" y="0"/>
                  </a:lnTo>
                  <a:lnTo>
                    <a:pt x="36" y="0"/>
                  </a:lnTo>
                  <a:lnTo>
                    <a:pt x="34" y="2"/>
                  </a:lnTo>
                  <a:lnTo>
                    <a:pt x="32" y="4"/>
                  </a:lnTo>
                  <a:lnTo>
                    <a:pt x="30" y="10"/>
                  </a:lnTo>
                  <a:lnTo>
                    <a:pt x="28" y="14"/>
                  </a:lnTo>
                  <a:lnTo>
                    <a:pt x="26" y="16"/>
                  </a:lnTo>
                  <a:lnTo>
                    <a:pt x="24" y="20"/>
                  </a:lnTo>
                  <a:lnTo>
                    <a:pt x="20" y="22"/>
                  </a:lnTo>
                  <a:lnTo>
                    <a:pt x="18" y="22"/>
                  </a:lnTo>
                  <a:lnTo>
                    <a:pt x="16" y="24"/>
                  </a:lnTo>
                  <a:lnTo>
                    <a:pt x="14" y="26"/>
                  </a:lnTo>
                  <a:lnTo>
                    <a:pt x="14" y="28"/>
                  </a:lnTo>
                  <a:lnTo>
                    <a:pt x="14" y="30"/>
                  </a:lnTo>
                  <a:lnTo>
                    <a:pt x="14" y="32"/>
                  </a:lnTo>
                  <a:lnTo>
                    <a:pt x="12" y="34"/>
                  </a:lnTo>
                  <a:lnTo>
                    <a:pt x="10" y="36"/>
                  </a:lnTo>
                  <a:lnTo>
                    <a:pt x="8" y="36"/>
                  </a:lnTo>
                  <a:lnTo>
                    <a:pt x="8" y="38"/>
                  </a:lnTo>
                  <a:lnTo>
                    <a:pt x="6" y="40"/>
                  </a:lnTo>
                  <a:lnTo>
                    <a:pt x="6" y="42"/>
                  </a:lnTo>
                  <a:lnTo>
                    <a:pt x="4" y="44"/>
                  </a:lnTo>
                  <a:lnTo>
                    <a:pt x="2" y="44"/>
                  </a:lnTo>
                  <a:lnTo>
                    <a:pt x="0" y="42"/>
                  </a:lnTo>
                  <a:lnTo>
                    <a:pt x="0" y="44"/>
                  </a:lnTo>
                  <a:lnTo>
                    <a:pt x="8" y="52"/>
                  </a:lnTo>
                  <a:lnTo>
                    <a:pt x="10" y="56"/>
                  </a:lnTo>
                  <a:lnTo>
                    <a:pt x="12" y="60"/>
                  </a:lnTo>
                  <a:lnTo>
                    <a:pt x="14" y="64"/>
                  </a:lnTo>
                  <a:lnTo>
                    <a:pt x="16" y="64"/>
                  </a:lnTo>
                  <a:lnTo>
                    <a:pt x="18" y="62"/>
                  </a:lnTo>
                  <a:lnTo>
                    <a:pt x="20" y="62"/>
                  </a:lnTo>
                  <a:lnTo>
                    <a:pt x="24" y="64"/>
                  </a:lnTo>
                  <a:lnTo>
                    <a:pt x="26" y="66"/>
                  </a:lnTo>
                  <a:lnTo>
                    <a:pt x="28" y="66"/>
                  </a:lnTo>
                  <a:lnTo>
                    <a:pt x="30" y="66"/>
                  </a:lnTo>
                  <a:lnTo>
                    <a:pt x="34" y="66"/>
                  </a:lnTo>
                  <a:lnTo>
                    <a:pt x="36" y="66"/>
                  </a:lnTo>
                  <a:lnTo>
                    <a:pt x="40" y="66"/>
                  </a:lnTo>
                  <a:lnTo>
                    <a:pt x="42" y="66"/>
                  </a:lnTo>
                  <a:lnTo>
                    <a:pt x="44" y="68"/>
                  </a:lnTo>
                  <a:lnTo>
                    <a:pt x="48" y="68"/>
                  </a:lnTo>
                  <a:lnTo>
                    <a:pt x="48" y="70"/>
                  </a:lnTo>
                  <a:lnTo>
                    <a:pt x="50" y="70"/>
                  </a:lnTo>
                  <a:lnTo>
                    <a:pt x="52" y="70"/>
                  </a:lnTo>
                </a:path>
              </a:pathLst>
            </a:custGeom>
            <a:grpFill/>
            <a:ln w="6350">
              <a:noFill/>
              <a:round/>
              <a:headEnd/>
              <a:tailEnd/>
            </a:ln>
          </p:spPr>
          <p:txBody>
            <a:bodyPr/>
            <a:lstStyle/>
            <a:p>
              <a:pPr>
                <a:defRPr/>
              </a:pPr>
              <a:endParaRPr lang="zh-TW" altLang="en-US"/>
            </a:p>
          </p:txBody>
        </p:sp>
        <p:sp>
          <p:nvSpPr>
            <p:cNvPr id="336" name="Freeform 148"/>
            <p:cNvSpPr>
              <a:spLocks/>
            </p:cNvSpPr>
            <p:nvPr/>
          </p:nvSpPr>
          <p:spPr bwMode="gray">
            <a:xfrm>
              <a:off x="4331" y="2614"/>
              <a:ext cx="60" cy="74"/>
            </a:xfrm>
            <a:custGeom>
              <a:avLst/>
              <a:gdLst>
                <a:gd name="T0" fmla="*/ 60 w 60"/>
                <a:gd name="T1" fmla="*/ 40 h 74"/>
                <a:gd name="T2" fmla="*/ 60 w 60"/>
                <a:gd name="T3" fmla="*/ 40 h 74"/>
                <a:gd name="T4" fmla="*/ 58 w 60"/>
                <a:gd name="T5" fmla="*/ 42 h 74"/>
                <a:gd name="T6" fmla="*/ 56 w 60"/>
                <a:gd name="T7" fmla="*/ 46 h 74"/>
                <a:gd name="T8" fmla="*/ 54 w 60"/>
                <a:gd name="T9" fmla="*/ 48 h 74"/>
                <a:gd name="T10" fmla="*/ 50 w 60"/>
                <a:gd name="T11" fmla="*/ 50 h 74"/>
                <a:gd name="T12" fmla="*/ 46 w 60"/>
                <a:gd name="T13" fmla="*/ 52 h 74"/>
                <a:gd name="T14" fmla="*/ 46 w 60"/>
                <a:gd name="T15" fmla="*/ 52 h 74"/>
                <a:gd name="T16" fmla="*/ 44 w 60"/>
                <a:gd name="T17" fmla="*/ 52 h 74"/>
                <a:gd name="T18" fmla="*/ 42 w 60"/>
                <a:gd name="T19" fmla="*/ 54 h 74"/>
                <a:gd name="T20" fmla="*/ 40 w 60"/>
                <a:gd name="T21" fmla="*/ 58 h 74"/>
                <a:gd name="T22" fmla="*/ 40 w 60"/>
                <a:gd name="T23" fmla="*/ 58 h 74"/>
                <a:gd name="T24" fmla="*/ 38 w 60"/>
                <a:gd name="T25" fmla="*/ 60 h 74"/>
                <a:gd name="T26" fmla="*/ 36 w 60"/>
                <a:gd name="T27" fmla="*/ 62 h 74"/>
                <a:gd name="T28" fmla="*/ 32 w 60"/>
                <a:gd name="T29" fmla="*/ 62 h 74"/>
                <a:gd name="T30" fmla="*/ 32 w 60"/>
                <a:gd name="T31" fmla="*/ 62 h 74"/>
                <a:gd name="T32" fmla="*/ 30 w 60"/>
                <a:gd name="T33" fmla="*/ 64 h 74"/>
                <a:gd name="T34" fmla="*/ 26 w 60"/>
                <a:gd name="T35" fmla="*/ 66 h 74"/>
                <a:gd name="T36" fmla="*/ 24 w 60"/>
                <a:gd name="T37" fmla="*/ 68 h 74"/>
                <a:gd name="T38" fmla="*/ 16 w 60"/>
                <a:gd name="T39" fmla="*/ 74 h 74"/>
                <a:gd name="T40" fmla="*/ 10 w 60"/>
                <a:gd name="T41" fmla="*/ 70 h 74"/>
                <a:gd name="T42" fmla="*/ 6 w 60"/>
                <a:gd name="T43" fmla="*/ 66 h 74"/>
                <a:gd name="T44" fmla="*/ 4 w 60"/>
                <a:gd name="T45" fmla="*/ 62 h 74"/>
                <a:gd name="T46" fmla="*/ 0 w 60"/>
                <a:gd name="T47" fmla="*/ 54 h 74"/>
                <a:gd name="T48" fmla="*/ 2 w 60"/>
                <a:gd name="T49" fmla="*/ 54 h 74"/>
                <a:gd name="T50" fmla="*/ 2 w 60"/>
                <a:gd name="T51" fmla="*/ 50 h 74"/>
                <a:gd name="T52" fmla="*/ 4 w 60"/>
                <a:gd name="T53" fmla="*/ 48 h 74"/>
                <a:gd name="T54" fmla="*/ 6 w 60"/>
                <a:gd name="T55" fmla="*/ 44 h 74"/>
                <a:gd name="T56" fmla="*/ 8 w 60"/>
                <a:gd name="T57" fmla="*/ 42 h 74"/>
                <a:gd name="T58" fmla="*/ 8 w 60"/>
                <a:gd name="T59" fmla="*/ 40 h 74"/>
                <a:gd name="T60" fmla="*/ 8 w 60"/>
                <a:gd name="T61" fmla="*/ 38 h 74"/>
                <a:gd name="T62" fmla="*/ 8 w 60"/>
                <a:gd name="T63" fmla="*/ 36 h 74"/>
                <a:gd name="T64" fmla="*/ 6 w 60"/>
                <a:gd name="T65" fmla="*/ 34 h 74"/>
                <a:gd name="T66" fmla="*/ 6 w 60"/>
                <a:gd name="T67" fmla="*/ 32 h 74"/>
                <a:gd name="T68" fmla="*/ 6 w 60"/>
                <a:gd name="T69" fmla="*/ 32 h 74"/>
                <a:gd name="T70" fmla="*/ 6 w 60"/>
                <a:gd name="T71" fmla="*/ 30 h 74"/>
                <a:gd name="T72" fmla="*/ 6 w 60"/>
                <a:gd name="T73" fmla="*/ 28 h 74"/>
                <a:gd name="T74" fmla="*/ 8 w 60"/>
                <a:gd name="T75" fmla="*/ 28 h 74"/>
                <a:gd name="T76" fmla="*/ 32 w 60"/>
                <a:gd name="T77" fmla="*/ 28 h 74"/>
                <a:gd name="T78" fmla="*/ 32 w 60"/>
                <a:gd name="T79" fmla="*/ 18 h 74"/>
                <a:gd name="T80" fmla="*/ 22 w 60"/>
                <a:gd name="T81" fmla="*/ 8 h 74"/>
                <a:gd name="T82" fmla="*/ 26 w 60"/>
                <a:gd name="T83" fmla="*/ 8 h 74"/>
                <a:gd name="T84" fmla="*/ 26 w 60"/>
                <a:gd name="T85" fmla="*/ 0 h 74"/>
                <a:gd name="T86" fmla="*/ 46 w 60"/>
                <a:gd name="T87" fmla="*/ 0 h 74"/>
                <a:gd name="T88" fmla="*/ 46 w 60"/>
                <a:gd name="T89" fmla="*/ 2 h 74"/>
                <a:gd name="T90" fmla="*/ 46 w 60"/>
                <a:gd name="T91" fmla="*/ 32 h 74"/>
                <a:gd name="T92" fmla="*/ 54 w 60"/>
                <a:gd name="T93" fmla="*/ 32 h 74"/>
                <a:gd name="T94" fmla="*/ 54 w 60"/>
                <a:gd name="T95" fmla="*/ 34 h 74"/>
                <a:gd name="T96" fmla="*/ 54 w 60"/>
                <a:gd name="T97" fmla="*/ 34 h 74"/>
                <a:gd name="T98" fmla="*/ 54 w 60"/>
                <a:gd name="T99" fmla="*/ 36 h 74"/>
                <a:gd name="T100" fmla="*/ 56 w 60"/>
                <a:gd name="T101" fmla="*/ 38 h 74"/>
                <a:gd name="T102" fmla="*/ 60 w 60"/>
                <a:gd name="T103" fmla="*/ 4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
                <a:gd name="T157" fmla="*/ 0 h 74"/>
                <a:gd name="T158" fmla="*/ 60 w 60"/>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 h="74">
                  <a:moveTo>
                    <a:pt x="60" y="40"/>
                  </a:moveTo>
                  <a:lnTo>
                    <a:pt x="60" y="40"/>
                  </a:lnTo>
                  <a:lnTo>
                    <a:pt x="58" y="42"/>
                  </a:lnTo>
                  <a:lnTo>
                    <a:pt x="56" y="46"/>
                  </a:lnTo>
                  <a:lnTo>
                    <a:pt x="54" y="48"/>
                  </a:lnTo>
                  <a:lnTo>
                    <a:pt x="50" y="50"/>
                  </a:lnTo>
                  <a:lnTo>
                    <a:pt x="46" y="52"/>
                  </a:lnTo>
                  <a:lnTo>
                    <a:pt x="44" y="52"/>
                  </a:lnTo>
                  <a:lnTo>
                    <a:pt x="42" y="54"/>
                  </a:lnTo>
                  <a:lnTo>
                    <a:pt x="40" y="58"/>
                  </a:lnTo>
                  <a:lnTo>
                    <a:pt x="38" y="60"/>
                  </a:lnTo>
                  <a:lnTo>
                    <a:pt x="36" y="62"/>
                  </a:lnTo>
                  <a:lnTo>
                    <a:pt x="32" y="62"/>
                  </a:lnTo>
                  <a:lnTo>
                    <a:pt x="30" y="64"/>
                  </a:lnTo>
                  <a:lnTo>
                    <a:pt x="26" y="66"/>
                  </a:lnTo>
                  <a:lnTo>
                    <a:pt x="24" y="68"/>
                  </a:lnTo>
                  <a:lnTo>
                    <a:pt x="16" y="74"/>
                  </a:lnTo>
                  <a:lnTo>
                    <a:pt x="10" y="70"/>
                  </a:lnTo>
                  <a:lnTo>
                    <a:pt x="6" y="66"/>
                  </a:lnTo>
                  <a:lnTo>
                    <a:pt x="4" y="62"/>
                  </a:lnTo>
                  <a:lnTo>
                    <a:pt x="0" y="54"/>
                  </a:lnTo>
                  <a:lnTo>
                    <a:pt x="2" y="54"/>
                  </a:lnTo>
                  <a:lnTo>
                    <a:pt x="2" y="50"/>
                  </a:lnTo>
                  <a:lnTo>
                    <a:pt x="4" y="48"/>
                  </a:lnTo>
                  <a:lnTo>
                    <a:pt x="6" y="44"/>
                  </a:lnTo>
                  <a:lnTo>
                    <a:pt x="8" y="42"/>
                  </a:lnTo>
                  <a:lnTo>
                    <a:pt x="8" y="40"/>
                  </a:lnTo>
                  <a:lnTo>
                    <a:pt x="8" y="38"/>
                  </a:lnTo>
                  <a:lnTo>
                    <a:pt x="8" y="36"/>
                  </a:lnTo>
                  <a:lnTo>
                    <a:pt x="6" y="34"/>
                  </a:lnTo>
                  <a:lnTo>
                    <a:pt x="6" y="32"/>
                  </a:lnTo>
                  <a:lnTo>
                    <a:pt x="6" y="30"/>
                  </a:lnTo>
                  <a:lnTo>
                    <a:pt x="6" y="28"/>
                  </a:lnTo>
                  <a:lnTo>
                    <a:pt x="8" y="28"/>
                  </a:lnTo>
                  <a:lnTo>
                    <a:pt x="32" y="28"/>
                  </a:lnTo>
                  <a:lnTo>
                    <a:pt x="32" y="18"/>
                  </a:lnTo>
                  <a:lnTo>
                    <a:pt x="22" y="8"/>
                  </a:lnTo>
                  <a:lnTo>
                    <a:pt x="26" y="8"/>
                  </a:lnTo>
                  <a:lnTo>
                    <a:pt x="26" y="0"/>
                  </a:lnTo>
                  <a:lnTo>
                    <a:pt x="46" y="0"/>
                  </a:lnTo>
                  <a:lnTo>
                    <a:pt x="46" y="2"/>
                  </a:lnTo>
                  <a:lnTo>
                    <a:pt x="46" y="32"/>
                  </a:lnTo>
                  <a:lnTo>
                    <a:pt x="54" y="32"/>
                  </a:lnTo>
                  <a:lnTo>
                    <a:pt x="54" y="34"/>
                  </a:lnTo>
                  <a:lnTo>
                    <a:pt x="54" y="36"/>
                  </a:lnTo>
                  <a:lnTo>
                    <a:pt x="56" y="38"/>
                  </a:lnTo>
                  <a:lnTo>
                    <a:pt x="60" y="40"/>
                  </a:lnTo>
                </a:path>
              </a:pathLst>
            </a:custGeom>
            <a:grpFill/>
            <a:ln w="6350">
              <a:noFill/>
              <a:round/>
              <a:headEnd/>
              <a:tailEnd/>
            </a:ln>
          </p:spPr>
          <p:txBody>
            <a:bodyPr/>
            <a:lstStyle/>
            <a:p>
              <a:pPr>
                <a:defRPr/>
              </a:pPr>
              <a:endParaRPr lang="zh-TW" altLang="en-US"/>
            </a:p>
          </p:txBody>
        </p:sp>
        <p:sp>
          <p:nvSpPr>
            <p:cNvPr id="337" name="Freeform 149"/>
            <p:cNvSpPr>
              <a:spLocks/>
            </p:cNvSpPr>
            <p:nvPr/>
          </p:nvSpPr>
          <p:spPr bwMode="gray">
            <a:xfrm>
              <a:off x="4377" y="2606"/>
              <a:ext cx="14" cy="40"/>
            </a:xfrm>
            <a:custGeom>
              <a:avLst/>
              <a:gdLst>
                <a:gd name="T0" fmla="*/ 14 w 14"/>
                <a:gd name="T1" fmla="*/ 0 h 40"/>
                <a:gd name="T2" fmla="*/ 14 w 14"/>
                <a:gd name="T3" fmla="*/ 0 h 40"/>
                <a:gd name="T4" fmla="*/ 12 w 14"/>
                <a:gd name="T5" fmla="*/ 0 h 40"/>
                <a:gd name="T6" fmla="*/ 10 w 14"/>
                <a:gd name="T7" fmla="*/ 0 h 40"/>
                <a:gd name="T8" fmla="*/ 10 w 14"/>
                <a:gd name="T9" fmla="*/ 2 h 40"/>
                <a:gd name="T10" fmla="*/ 8 w 14"/>
                <a:gd name="T11" fmla="*/ 2 h 40"/>
                <a:gd name="T12" fmla="*/ 6 w 14"/>
                <a:gd name="T13" fmla="*/ 4 h 40"/>
                <a:gd name="T14" fmla="*/ 6 w 14"/>
                <a:gd name="T15" fmla="*/ 4 h 40"/>
                <a:gd name="T16" fmla="*/ 4 w 14"/>
                <a:gd name="T17" fmla="*/ 6 h 40"/>
                <a:gd name="T18" fmla="*/ 2 w 14"/>
                <a:gd name="T19" fmla="*/ 4 h 40"/>
                <a:gd name="T20" fmla="*/ 0 w 14"/>
                <a:gd name="T21" fmla="*/ 4 h 40"/>
                <a:gd name="T22" fmla="*/ 0 w 14"/>
                <a:gd name="T23" fmla="*/ 6 h 40"/>
                <a:gd name="T24" fmla="*/ 0 w 14"/>
                <a:gd name="T25" fmla="*/ 8 h 40"/>
                <a:gd name="T26" fmla="*/ 0 w 14"/>
                <a:gd name="T27" fmla="*/ 8 h 40"/>
                <a:gd name="T28" fmla="*/ 0 w 14"/>
                <a:gd name="T29" fmla="*/ 40 h 40"/>
                <a:gd name="T30" fmla="*/ 8 w 14"/>
                <a:gd name="T31" fmla="*/ 40 h 40"/>
                <a:gd name="T32" fmla="*/ 8 w 14"/>
                <a:gd name="T33" fmla="*/ 40 h 40"/>
                <a:gd name="T34" fmla="*/ 8 w 14"/>
                <a:gd name="T35" fmla="*/ 38 h 40"/>
                <a:gd name="T36" fmla="*/ 10 w 14"/>
                <a:gd name="T37" fmla="*/ 36 h 40"/>
                <a:gd name="T38" fmla="*/ 12 w 14"/>
                <a:gd name="T39" fmla="*/ 34 h 40"/>
                <a:gd name="T40" fmla="*/ 12 w 14"/>
                <a:gd name="T41" fmla="*/ 32 h 40"/>
                <a:gd name="T42" fmla="*/ 12 w 14"/>
                <a:gd name="T43" fmla="*/ 30 h 40"/>
                <a:gd name="T44" fmla="*/ 12 w 14"/>
                <a:gd name="T45" fmla="*/ 28 h 40"/>
                <a:gd name="T46" fmla="*/ 10 w 14"/>
                <a:gd name="T47" fmla="*/ 24 h 40"/>
                <a:gd name="T48" fmla="*/ 10 w 14"/>
                <a:gd name="T49" fmla="*/ 18 h 40"/>
                <a:gd name="T50" fmla="*/ 10 w 14"/>
                <a:gd name="T51" fmla="*/ 14 h 40"/>
                <a:gd name="T52" fmla="*/ 10 w 14"/>
                <a:gd name="T53" fmla="*/ 12 h 40"/>
                <a:gd name="T54" fmla="*/ 12 w 14"/>
                <a:gd name="T55" fmla="*/ 10 h 40"/>
                <a:gd name="T56" fmla="*/ 12 w 14"/>
                <a:gd name="T57" fmla="*/ 8 h 40"/>
                <a:gd name="T58" fmla="*/ 14 w 14"/>
                <a:gd name="T59" fmla="*/ 4 h 40"/>
                <a:gd name="T60" fmla="*/ 14 w 14"/>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
                <a:gd name="T94" fmla="*/ 0 h 40"/>
                <a:gd name="T95" fmla="*/ 14 w 14"/>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 h="40">
                  <a:moveTo>
                    <a:pt x="14" y="0"/>
                  </a:moveTo>
                  <a:lnTo>
                    <a:pt x="14" y="0"/>
                  </a:lnTo>
                  <a:lnTo>
                    <a:pt x="12" y="0"/>
                  </a:lnTo>
                  <a:lnTo>
                    <a:pt x="10" y="0"/>
                  </a:lnTo>
                  <a:lnTo>
                    <a:pt x="10" y="2"/>
                  </a:lnTo>
                  <a:lnTo>
                    <a:pt x="8" y="2"/>
                  </a:lnTo>
                  <a:lnTo>
                    <a:pt x="6" y="4"/>
                  </a:lnTo>
                  <a:lnTo>
                    <a:pt x="4" y="6"/>
                  </a:lnTo>
                  <a:lnTo>
                    <a:pt x="2" y="4"/>
                  </a:lnTo>
                  <a:lnTo>
                    <a:pt x="0" y="4"/>
                  </a:lnTo>
                  <a:lnTo>
                    <a:pt x="0" y="6"/>
                  </a:lnTo>
                  <a:lnTo>
                    <a:pt x="0" y="8"/>
                  </a:lnTo>
                  <a:lnTo>
                    <a:pt x="0" y="40"/>
                  </a:lnTo>
                  <a:lnTo>
                    <a:pt x="8" y="40"/>
                  </a:lnTo>
                  <a:lnTo>
                    <a:pt x="8" y="38"/>
                  </a:lnTo>
                  <a:lnTo>
                    <a:pt x="10" y="36"/>
                  </a:lnTo>
                  <a:lnTo>
                    <a:pt x="12" y="34"/>
                  </a:lnTo>
                  <a:lnTo>
                    <a:pt x="12" y="32"/>
                  </a:lnTo>
                  <a:lnTo>
                    <a:pt x="12" y="30"/>
                  </a:lnTo>
                  <a:lnTo>
                    <a:pt x="12" y="28"/>
                  </a:lnTo>
                  <a:lnTo>
                    <a:pt x="10" y="24"/>
                  </a:lnTo>
                  <a:lnTo>
                    <a:pt x="10" y="18"/>
                  </a:lnTo>
                  <a:lnTo>
                    <a:pt x="10" y="14"/>
                  </a:lnTo>
                  <a:lnTo>
                    <a:pt x="10" y="12"/>
                  </a:lnTo>
                  <a:lnTo>
                    <a:pt x="12" y="10"/>
                  </a:lnTo>
                  <a:lnTo>
                    <a:pt x="12" y="8"/>
                  </a:lnTo>
                  <a:lnTo>
                    <a:pt x="14" y="4"/>
                  </a:lnTo>
                  <a:lnTo>
                    <a:pt x="14" y="0"/>
                  </a:lnTo>
                </a:path>
              </a:pathLst>
            </a:custGeom>
            <a:grpFill/>
            <a:ln w="6350">
              <a:noFill/>
              <a:round/>
              <a:headEnd/>
              <a:tailEnd/>
            </a:ln>
          </p:spPr>
          <p:txBody>
            <a:bodyPr/>
            <a:lstStyle/>
            <a:p>
              <a:pPr>
                <a:defRPr/>
              </a:pPr>
              <a:endParaRPr lang="zh-TW" altLang="en-US"/>
            </a:p>
          </p:txBody>
        </p:sp>
        <p:sp>
          <p:nvSpPr>
            <p:cNvPr id="338" name="Freeform 150"/>
            <p:cNvSpPr>
              <a:spLocks/>
            </p:cNvSpPr>
            <p:nvPr/>
          </p:nvSpPr>
          <p:spPr bwMode="gray">
            <a:xfrm>
              <a:off x="4405" y="2726"/>
              <a:ext cx="48" cy="40"/>
            </a:xfrm>
            <a:custGeom>
              <a:avLst/>
              <a:gdLst>
                <a:gd name="T0" fmla="*/ 48 w 48"/>
                <a:gd name="T1" fmla="*/ 16 h 40"/>
                <a:gd name="T2" fmla="*/ 46 w 48"/>
                <a:gd name="T3" fmla="*/ 14 h 40"/>
                <a:gd name="T4" fmla="*/ 42 w 48"/>
                <a:gd name="T5" fmla="*/ 12 h 40"/>
                <a:gd name="T6" fmla="*/ 40 w 48"/>
                <a:gd name="T7" fmla="*/ 8 h 40"/>
                <a:gd name="T8" fmla="*/ 38 w 48"/>
                <a:gd name="T9" fmla="*/ 6 h 40"/>
                <a:gd name="T10" fmla="*/ 36 w 48"/>
                <a:gd name="T11" fmla="*/ 6 h 40"/>
                <a:gd name="T12" fmla="*/ 34 w 48"/>
                <a:gd name="T13" fmla="*/ 6 h 40"/>
                <a:gd name="T14" fmla="*/ 30 w 48"/>
                <a:gd name="T15" fmla="*/ 4 h 40"/>
                <a:gd name="T16" fmla="*/ 26 w 48"/>
                <a:gd name="T17" fmla="*/ 2 h 40"/>
                <a:gd name="T18" fmla="*/ 22 w 48"/>
                <a:gd name="T19" fmla="*/ 2 h 40"/>
                <a:gd name="T20" fmla="*/ 16 w 48"/>
                <a:gd name="T21" fmla="*/ 2 h 40"/>
                <a:gd name="T22" fmla="*/ 12 w 48"/>
                <a:gd name="T23" fmla="*/ 2 h 40"/>
                <a:gd name="T24" fmla="*/ 6 w 48"/>
                <a:gd name="T25" fmla="*/ 0 h 40"/>
                <a:gd name="T26" fmla="*/ 2 w 48"/>
                <a:gd name="T27" fmla="*/ 0 h 40"/>
                <a:gd name="T28" fmla="*/ 2 w 48"/>
                <a:gd name="T29" fmla="*/ 2 h 40"/>
                <a:gd name="T30" fmla="*/ 2 w 48"/>
                <a:gd name="T31" fmla="*/ 6 h 40"/>
                <a:gd name="T32" fmla="*/ 2 w 48"/>
                <a:gd name="T33" fmla="*/ 10 h 40"/>
                <a:gd name="T34" fmla="*/ 2 w 48"/>
                <a:gd name="T35" fmla="*/ 16 h 40"/>
                <a:gd name="T36" fmla="*/ 8 w 48"/>
                <a:gd name="T37" fmla="*/ 24 h 40"/>
                <a:gd name="T38" fmla="*/ 8 w 48"/>
                <a:gd name="T39" fmla="*/ 20 h 40"/>
                <a:gd name="T40" fmla="*/ 6 w 48"/>
                <a:gd name="T41" fmla="*/ 18 h 40"/>
                <a:gd name="T42" fmla="*/ 8 w 48"/>
                <a:gd name="T43" fmla="*/ 16 h 40"/>
                <a:gd name="T44" fmla="*/ 14 w 48"/>
                <a:gd name="T45" fmla="*/ 20 h 40"/>
                <a:gd name="T46" fmla="*/ 24 w 48"/>
                <a:gd name="T47" fmla="*/ 30 h 40"/>
                <a:gd name="T48" fmla="*/ 22 w 48"/>
                <a:gd name="T49" fmla="*/ 32 h 40"/>
                <a:gd name="T50" fmla="*/ 24 w 48"/>
                <a:gd name="T51" fmla="*/ 36 h 40"/>
                <a:gd name="T52" fmla="*/ 24 w 48"/>
                <a:gd name="T53" fmla="*/ 36 h 40"/>
                <a:gd name="T54" fmla="*/ 26 w 48"/>
                <a:gd name="T55" fmla="*/ 34 h 40"/>
                <a:gd name="T56" fmla="*/ 26 w 48"/>
                <a:gd name="T57" fmla="*/ 34 h 40"/>
                <a:gd name="T58" fmla="*/ 28 w 48"/>
                <a:gd name="T59" fmla="*/ 34 h 40"/>
                <a:gd name="T60" fmla="*/ 28 w 48"/>
                <a:gd name="T61" fmla="*/ 36 h 40"/>
                <a:gd name="T62" fmla="*/ 32 w 48"/>
                <a:gd name="T63" fmla="*/ 40 h 40"/>
                <a:gd name="T64" fmla="*/ 36 w 48"/>
                <a:gd name="T65" fmla="*/ 38 h 40"/>
                <a:gd name="T66" fmla="*/ 40 w 48"/>
                <a:gd name="T67" fmla="*/ 32 h 40"/>
                <a:gd name="T68" fmla="*/ 40 w 48"/>
                <a:gd name="T69" fmla="*/ 28 h 40"/>
                <a:gd name="T70" fmla="*/ 44 w 48"/>
                <a:gd name="T71" fmla="*/ 22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
                <a:gd name="T109" fmla="*/ 0 h 40"/>
                <a:gd name="T110" fmla="*/ 48 w 48"/>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 h="40">
                  <a:moveTo>
                    <a:pt x="48" y="16"/>
                  </a:moveTo>
                  <a:lnTo>
                    <a:pt x="48" y="16"/>
                  </a:lnTo>
                  <a:lnTo>
                    <a:pt x="46" y="14"/>
                  </a:lnTo>
                  <a:lnTo>
                    <a:pt x="44" y="14"/>
                  </a:lnTo>
                  <a:lnTo>
                    <a:pt x="42" y="12"/>
                  </a:lnTo>
                  <a:lnTo>
                    <a:pt x="40" y="10"/>
                  </a:lnTo>
                  <a:lnTo>
                    <a:pt x="40" y="8"/>
                  </a:lnTo>
                  <a:lnTo>
                    <a:pt x="38" y="6"/>
                  </a:lnTo>
                  <a:lnTo>
                    <a:pt x="36" y="6"/>
                  </a:lnTo>
                  <a:lnTo>
                    <a:pt x="34" y="6"/>
                  </a:lnTo>
                  <a:lnTo>
                    <a:pt x="30" y="4"/>
                  </a:lnTo>
                  <a:lnTo>
                    <a:pt x="28" y="4"/>
                  </a:lnTo>
                  <a:lnTo>
                    <a:pt x="26" y="2"/>
                  </a:lnTo>
                  <a:lnTo>
                    <a:pt x="22" y="2"/>
                  </a:lnTo>
                  <a:lnTo>
                    <a:pt x="20" y="2"/>
                  </a:lnTo>
                  <a:lnTo>
                    <a:pt x="16" y="2"/>
                  </a:lnTo>
                  <a:lnTo>
                    <a:pt x="14" y="2"/>
                  </a:lnTo>
                  <a:lnTo>
                    <a:pt x="12" y="2"/>
                  </a:lnTo>
                  <a:lnTo>
                    <a:pt x="10" y="0"/>
                  </a:lnTo>
                  <a:lnTo>
                    <a:pt x="6" y="0"/>
                  </a:lnTo>
                  <a:lnTo>
                    <a:pt x="4" y="0"/>
                  </a:lnTo>
                  <a:lnTo>
                    <a:pt x="2" y="0"/>
                  </a:lnTo>
                  <a:lnTo>
                    <a:pt x="0" y="0"/>
                  </a:lnTo>
                  <a:lnTo>
                    <a:pt x="2" y="2"/>
                  </a:lnTo>
                  <a:lnTo>
                    <a:pt x="2" y="4"/>
                  </a:lnTo>
                  <a:lnTo>
                    <a:pt x="2" y="6"/>
                  </a:lnTo>
                  <a:lnTo>
                    <a:pt x="2" y="8"/>
                  </a:lnTo>
                  <a:lnTo>
                    <a:pt x="2" y="10"/>
                  </a:lnTo>
                  <a:lnTo>
                    <a:pt x="2" y="12"/>
                  </a:lnTo>
                  <a:lnTo>
                    <a:pt x="2" y="16"/>
                  </a:lnTo>
                  <a:lnTo>
                    <a:pt x="4" y="20"/>
                  </a:lnTo>
                  <a:lnTo>
                    <a:pt x="8" y="24"/>
                  </a:lnTo>
                  <a:lnTo>
                    <a:pt x="10" y="22"/>
                  </a:lnTo>
                  <a:lnTo>
                    <a:pt x="8" y="20"/>
                  </a:lnTo>
                  <a:lnTo>
                    <a:pt x="8" y="18"/>
                  </a:lnTo>
                  <a:lnTo>
                    <a:pt x="6" y="18"/>
                  </a:lnTo>
                  <a:lnTo>
                    <a:pt x="8" y="16"/>
                  </a:lnTo>
                  <a:lnTo>
                    <a:pt x="10" y="18"/>
                  </a:lnTo>
                  <a:lnTo>
                    <a:pt x="14" y="20"/>
                  </a:lnTo>
                  <a:lnTo>
                    <a:pt x="18" y="24"/>
                  </a:lnTo>
                  <a:lnTo>
                    <a:pt x="24" y="30"/>
                  </a:lnTo>
                  <a:lnTo>
                    <a:pt x="22" y="30"/>
                  </a:lnTo>
                  <a:lnTo>
                    <a:pt x="22" y="32"/>
                  </a:lnTo>
                  <a:lnTo>
                    <a:pt x="22" y="34"/>
                  </a:lnTo>
                  <a:lnTo>
                    <a:pt x="24" y="36"/>
                  </a:lnTo>
                  <a:lnTo>
                    <a:pt x="26" y="36"/>
                  </a:lnTo>
                  <a:lnTo>
                    <a:pt x="26" y="34"/>
                  </a:lnTo>
                  <a:lnTo>
                    <a:pt x="28" y="34"/>
                  </a:lnTo>
                  <a:lnTo>
                    <a:pt x="28" y="36"/>
                  </a:lnTo>
                  <a:lnTo>
                    <a:pt x="30" y="38"/>
                  </a:lnTo>
                  <a:lnTo>
                    <a:pt x="32" y="40"/>
                  </a:lnTo>
                  <a:lnTo>
                    <a:pt x="34" y="38"/>
                  </a:lnTo>
                  <a:lnTo>
                    <a:pt x="36" y="38"/>
                  </a:lnTo>
                  <a:lnTo>
                    <a:pt x="38" y="36"/>
                  </a:lnTo>
                  <a:lnTo>
                    <a:pt x="40" y="32"/>
                  </a:lnTo>
                  <a:lnTo>
                    <a:pt x="40" y="30"/>
                  </a:lnTo>
                  <a:lnTo>
                    <a:pt x="40" y="28"/>
                  </a:lnTo>
                  <a:lnTo>
                    <a:pt x="42" y="24"/>
                  </a:lnTo>
                  <a:lnTo>
                    <a:pt x="44" y="22"/>
                  </a:lnTo>
                  <a:lnTo>
                    <a:pt x="48" y="16"/>
                  </a:lnTo>
                </a:path>
              </a:pathLst>
            </a:custGeom>
            <a:grpFill/>
            <a:ln w="6350">
              <a:noFill/>
              <a:round/>
              <a:headEnd/>
              <a:tailEnd/>
            </a:ln>
          </p:spPr>
          <p:txBody>
            <a:bodyPr/>
            <a:lstStyle/>
            <a:p>
              <a:pPr>
                <a:defRPr/>
              </a:pPr>
              <a:endParaRPr lang="zh-TW" altLang="en-US"/>
            </a:p>
          </p:txBody>
        </p:sp>
        <p:sp>
          <p:nvSpPr>
            <p:cNvPr id="339" name="Freeform 151"/>
            <p:cNvSpPr>
              <a:spLocks/>
            </p:cNvSpPr>
            <p:nvPr/>
          </p:nvSpPr>
          <p:spPr bwMode="gray">
            <a:xfrm>
              <a:off x="4439" y="2744"/>
              <a:ext cx="82" cy="30"/>
            </a:xfrm>
            <a:custGeom>
              <a:avLst/>
              <a:gdLst>
                <a:gd name="T0" fmla="*/ 12 w 82"/>
                <a:gd name="T1" fmla="*/ 6 h 30"/>
                <a:gd name="T2" fmla="*/ 8 w 82"/>
                <a:gd name="T3" fmla="*/ 10 h 30"/>
                <a:gd name="T4" fmla="*/ 6 w 82"/>
                <a:gd name="T5" fmla="*/ 14 h 30"/>
                <a:gd name="T6" fmla="*/ 2 w 82"/>
                <a:gd name="T7" fmla="*/ 20 h 30"/>
                <a:gd name="T8" fmla="*/ 0 w 82"/>
                <a:gd name="T9" fmla="*/ 20 h 30"/>
                <a:gd name="T10" fmla="*/ 6 w 82"/>
                <a:gd name="T11" fmla="*/ 22 h 30"/>
                <a:gd name="T12" fmla="*/ 10 w 82"/>
                <a:gd name="T13" fmla="*/ 20 h 30"/>
                <a:gd name="T14" fmla="*/ 16 w 82"/>
                <a:gd name="T15" fmla="*/ 20 h 30"/>
                <a:gd name="T16" fmla="*/ 28 w 82"/>
                <a:gd name="T17" fmla="*/ 18 h 30"/>
                <a:gd name="T18" fmla="*/ 32 w 82"/>
                <a:gd name="T19" fmla="*/ 18 h 30"/>
                <a:gd name="T20" fmla="*/ 40 w 82"/>
                <a:gd name="T21" fmla="*/ 20 h 30"/>
                <a:gd name="T22" fmla="*/ 42 w 82"/>
                <a:gd name="T23" fmla="*/ 22 h 30"/>
                <a:gd name="T24" fmla="*/ 46 w 82"/>
                <a:gd name="T25" fmla="*/ 26 h 30"/>
                <a:gd name="T26" fmla="*/ 50 w 82"/>
                <a:gd name="T27" fmla="*/ 28 h 30"/>
                <a:gd name="T28" fmla="*/ 56 w 82"/>
                <a:gd name="T29" fmla="*/ 28 h 30"/>
                <a:gd name="T30" fmla="*/ 56 w 82"/>
                <a:gd name="T31" fmla="*/ 26 h 30"/>
                <a:gd name="T32" fmla="*/ 56 w 82"/>
                <a:gd name="T33" fmla="*/ 26 h 30"/>
                <a:gd name="T34" fmla="*/ 54 w 82"/>
                <a:gd name="T35" fmla="*/ 24 h 30"/>
                <a:gd name="T36" fmla="*/ 52 w 82"/>
                <a:gd name="T37" fmla="*/ 22 h 30"/>
                <a:gd name="T38" fmla="*/ 54 w 82"/>
                <a:gd name="T39" fmla="*/ 20 h 30"/>
                <a:gd name="T40" fmla="*/ 60 w 82"/>
                <a:gd name="T41" fmla="*/ 18 h 30"/>
                <a:gd name="T42" fmla="*/ 62 w 82"/>
                <a:gd name="T43" fmla="*/ 14 h 30"/>
                <a:gd name="T44" fmla="*/ 64 w 82"/>
                <a:gd name="T45" fmla="*/ 12 h 30"/>
                <a:gd name="T46" fmla="*/ 68 w 82"/>
                <a:gd name="T47" fmla="*/ 12 h 30"/>
                <a:gd name="T48" fmla="*/ 72 w 82"/>
                <a:gd name="T49" fmla="*/ 12 h 30"/>
                <a:gd name="T50" fmla="*/ 76 w 82"/>
                <a:gd name="T51" fmla="*/ 14 h 30"/>
                <a:gd name="T52" fmla="*/ 80 w 82"/>
                <a:gd name="T53" fmla="*/ 18 h 30"/>
                <a:gd name="T54" fmla="*/ 82 w 82"/>
                <a:gd name="T55" fmla="*/ 14 h 30"/>
                <a:gd name="T56" fmla="*/ 80 w 82"/>
                <a:gd name="T57" fmla="*/ 10 h 30"/>
                <a:gd name="T58" fmla="*/ 78 w 82"/>
                <a:gd name="T59" fmla="*/ 6 h 30"/>
                <a:gd name="T60" fmla="*/ 70 w 82"/>
                <a:gd name="T61" fmla="*/ 4 h 30"/>
                <a:gd name="T62" fmla="*/ 66 w 82"/>
                <a:gd name="T63" fmla="*/ 4 h 30"/>
                <a:gd name="T64" fmla="*/ 62 w 82"/>
                <a:gd name="T65" fmla="*/ 4 h 30"/>
                <a:gd name="T66" fmla="*/ 50 w 82"/>
                <a:gd name="T67" fmla="*/ 8 h 30"/>
                <a:gd name="T68" fmla="*/ 44 w 82"/>
                <a:gd name="T69" fmla="*/ 10 h 30"/>
                <a:gd name="T70" fmla="*/ 40 w 82"/>
                <a:gd name="T71" fmla="*/ 10 h 30"/>
                <a:gd name="T72" fmla="*/ 34 w 82"/>
                <a:gd name="T73" fmla="*/ 8 h 30"/>
                <a:gd name="T74" fmla="*/ 32 w 82"/>
                <a:gd name="T75" fmla="*/ 8 h 30"/>
                <a:gd name="T76" fmla="*/ 30 w 82"/>
                <a:gd name="T77" fmla="*/ 6 h 30"/>
                <a:gd name="T78" fmla="*/ 16 w 82"/>
                <a:gd name="T79" fmla="*/ 0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30"/>
                <a:gd name="T122" fmla="*/ 82 w 82"/>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30">
                  <a:moveTo>
                    <a:pt x="16" y="0"/>
                  </a:moveTo>
                  <a:lnTo>
                    <a:pt x="12" y="6"/>
                  </a:lnTo>
                  <a:lnTo>
                    <a:pt x="10" y="8"/>
                  </a:lnTo>
                  <a:lnTo>
                    <a:pt x="8" y="10"/>
                  </a:lnTo>
                  <a:lnTo>
                    <a:pt x="6" y="14"/>
                  </a:lnTo>
                  <a:lnTo>
                    <a:pt x="4" y="18"/>
                  </a:lnTo>
                  <a:lnTo>
                    <a:pt x="2" y="20"/>
                  </a:lnTo>
                  <a:lnTo>
                    <a:pt x="0" y="20"/>
                  </a:lnTo>
                  <a:lnTo>
                    <a:pt x="6" y="22"/>
                  </a:lnTo>
                  <a:lnTo>
                    <a:pt x="8" y="22"/>
                  </a:lnTo>
                  <a:lnTo>
                    <a:pt x="10" y="20"/>
                  </a:lnTo>
                  <a:lnTo>
                    <a:pt x="12" y="20"/>
                  </a:lnTo>
                  <a:lnTo>
                    <a:pt x="16" y="20"/>
                  </a:lnTo>
                  <a:lnTo>
                    <a:pt x="22" y="18"/>
                  </a:lnTo>
                  <a:lnTo>
                    <a:pt x="28" y="18"/>
                  </a:lnTo>
                  <a:lnTo>
                    <a:pt x="30" y="18"/>
                  </a:lnTo>
                  <a:lnTo>
                    <a:pt x="32" y="18"/>
                  </a:lnTo>
                  <a:lnTo>
                    <a:pt x="36" y="18"/>
                  </a:lnTo>
                  <a:lnTo>
                    <a:pt x="40" y="20"/>
                  </a:lnTo>
                  <a:lnTo>
                    <a:pt x="42" y="22"/>
                  </a:lnTo>
                  <a:lnTo>
                    <a:pt x="44" y="24"/>
                  </a:lnTo>
                  <a:lnTo>
                    <a:pt x="46" y="26"/>
                  </a:lnTo>
                  <a:lnTo>
                    <a:pt x="50" y="30"/>
                  </a:lnTo>
                  <a:lnTo>
                    <a:pt x="50" y="28"/>
                  </a:lnTo>
                  <a:lnTo>
                    <a:pt x="54" y="28"/>
                  </a:lnTo>
                  <a:lnTo>
                    <a:pt x="56" y="28"/>
                  </a:lnTo>
                  <a:lnTo>
                    <a:pt x="56" y="26"/>
                  </a:lnTo>
                  <a:lnTo>
                    <a:pt x="54" y="24"/>
                  </a:lnTo>
                  <a:lnTo>
                    <a:pt x="52" y="22"/>
                  </a:lnTo>
                  <a:lnTo>
                    <a:pt x="54" y="20"/>
                  </a:lnTo>
                  <a:lnTo>
                    <a:pt x="58" y="18"/>
                  </a:lnTo>
                  <a:lnTo>
                    <a:pt x="60" y="18"/>
                  </a:lnTo>
                  <a:lnTo>
                    <a:pt x="62" y="16"/>
                  </a:lnTo>
                  <a:lnTo>
                    <a:pt x="62" y="14"/>
                  </a:lnTo>
                  <a:lnTo>
                    <a:pt x="64" y="14"/>
                  </a:lnTo>
                  <a:lnTo>
                    <a:pt x="64" y="12"/>
                  </a:lnTo>
                  <a:lnTo>
                    <a:pt x="66" y="12"/>
                  </a:lnTo>
                  <a:lnTo>
                    <a:pt x="68" y="12"/>
                  </a:lnTo>
                  <a:lnTo>
                    <a:pt x="70" y="10"/>
                  </a:lnTo>
                  <a:lnTo>
                    <a:pt x="72" y="12"/>
                  </a:lnTo>
                  <a:lnTo>
                    <a:pt x="76" y="14"/>
                  </a:lnTo>
                  <a:lnTo>
                    <a:pt x="78" y="16"/>
                  </a:lnTo>
                  <a:lnTo>
                    <a:pt x="80" y="18"/>
                  </a:lnTo>
                  <a:lnTo>
                    <a:pt x="82" y="14"/>
                  </a:lnTo>
                  <a:lnTo>
                    <a:pt x="80" y="12"/>
                  </a:lnTo>
                  <a:lnTo>
                    <a:pt x="80" y="10"/>
                  </a:lnTo>
                  <a:lnTo>
                    <a:pt x="82" y="8"/>
                  </a:lnTo>
                  <a:lnTo>
                    <a:pt x="78" y="6"/>
                  </a:lnTo>
                  <a:lnTo>
                    <a:pt x="74" y="4"/>
                  </a:lnTo>
                  <a:lnTo>
                    <a:pt x="70" y="4"/>
                  </a:lnTo>
                  <a:lnTo>
                    <a:pt x="68" y="4"/>
                  </a:lnTo>
                  <a:lnTo>
                    <a:pt x="66" y="4"/>
                  </a:lnTo>
                  <a:lnTo>
                    <a:pt x="64" y="4"/>
                  </a:lnTo>
                  <a:lnTo>
                    <a:pt x="62" y="4"/>
                  </a:lnTo>
                  <a:lnTo>
                    <a:pt x="56" y="6"/>
                  </a:lnTo>
                  <a:lnTo>
                    <a:pt x="50" y="8"/>
                  </a:lnTo>
                  <a:lnTo>
                    <a:pt x="46" y="8"/>
                  </a:lnTo>
                  <a:lnTo>
                    <a:pt x="44" y="10"/>
                  </a:lnTo>
                  <a:lnTo>
                    <a:pt x="42" y="10"/>
                  </a:lnTo>
                  <a:lnTo>
                    <a:pt x="40" y="10"/>
                  </a:lnTo>
                  <a:lnTo>
                    <a:pt x="36" y="8"/>
                  </a:lnTo>
                  <a:lnTo>
                    <a:pt x="34" y="8"/>
                  </a:lnTo>
                  <a:lnTo>
                    <a:pt x="32" y="8"/>
                  </a:lnTo>
                  <a:lnTo>
                    <a:pt x="32" y="6"/>
                  </a:lnTo>
                  <a:lnTo>
                    <a:pt x="30" y="6"/>
                  </a:lnTo>
                  <a:lnTo>
                    <a:pt x="26" y="4"/>
                  </a:lnTo>
                  <a:lnTo>
                    <a:pt x="16" y="0"/>
                  </a:lnTo>
                </a:path>
              </a:pathLst>
            </a:custGeom>
            <a:grpFill/>
            <a:ln w="6350">
              <a:noFill/>
              <a:round/>
              <a:headEnd/>
              <a:tailEnd/>
            </a:ln>
          </p:spPr>
          <p:txBody>
            <a:bodyPr/>
            <a:lstStyle/>
            <a:p>
              <a:pPr>
                <a:defRPr/>
              </a:pPr>
              <a:endParaRPr lang="zh-TW" altLang="en-US"/>
            </a:p>
          </p:txBody>
        </p:sp>
        <p:sp>
          <p:nvSpPr>
            <p:cNvPr id="340" name="Freeform 152"/>
            <p:cNvSpPr>
              <a:spLocks/>
            </p:cNvSpPr>
            <p:nvPr/>
          </p:nvSpPr>
          <p:spPr bwMode="gray">
            <a:xfrm>
              <a:off x="4017" y="2420"/>
              <a:ext cx="386" cy="248"/>
            </a:xfrm>
            <a:custGeom>
              <a:avLst/>
              <a:gdLst>
                <a:gd name="T0" fmla="*/ 380 w 386"/>
                <a:gd name="T1" fmla="*/ 178 h 248"/>
                <a:gd name="T2" fmla="*/ 384 w 386"/>
                <a:gd name="T3" fmla="*/ 170 h 248"/>
                <a:gd name="T4" fmla="*/ 386 w 386"/>
                <a:gd name="T5" fmla="*/ 164 h 248"/>
                <a:gd name="T6" fmla="*/ 374 w 386"/>
                <a:gd name="T7" fmla="*/ 162 h 248"/>
                <a:gd name="T8" fmla="*/ 356 w 386"/>
                <a:gd name="T9" fmla="*/ 162 h 248"/>
                <a:gd name="T10" fmla="*/ 346 w 386"/>
                <a:gd name="T11" fmla="*/ 166 h 248"/>
                <a:gd name="T12" fmla="*/ 340 w 386"/>
                <a:gd name="T13" fmla="*/ 164 h 248"/>
                <a:gd name="T14" fmla="*/ 334 w 386"/>
                <a:gd name="T15" fmla="*/ 170 h 248"/>
                <a:gd name="T16" fmla="*/ 332 w 386"/>
                <a:gd name="T17" fmla="*/ 184 h 248"/>
                <a:gd name="T18" fmla="*/ 326 w 386"/>
                <a:gd name="T19" fmla="*/ 192 h 248"/>
                <a:gd name="T20" fmla="*/ 314 w 386"/>
                <a:gd name="T21" fmla="*/ 196 h 248"/>
                <a:gd name="T22" fmla="*/ 302 w 386"/>
                <a:gd name="T23" fmla="*/ 198 h 248"/>
                <a:gd name="T24" fmla="*/ 268 w 386"/>
                <a:gd name="T25" fmla="*/ 190 h 248"/>
                <a:gd name="T26" fmla="*/ 258 w 386"/>
                <a:gd name="T27" fmla="*/ 184 h 248"/>
                <a:gd name="T28" fmla="*/ 254 w 386"/>
                <a:gd name="T29" fmla="*/ 162 h 248"/>
                <a:gd name="T30" fmla="*/ 244 w 386"/>
                <a:gd name="T31" fmla="*/ 136 h 248"/>
                <a:gd name="T32" fmla="*/ 244 w 386"/>
                <a:gd name="T33" fmla="*/ 116 h 248"/>
                <a:gd name="T34" fmla="*/ 232 w 386"/>
                <a:gd name="T35" fmla="*/ 90 h 248"/>
                <a:gd name="T36" fmla="*/ 208 w 386"/>
                <a:gd name="T37" fmla="*/ 62 h 248"/>
                <a:gd name="T38" fmla="*/ 194 w 386"/>
                <a:gd name="T39" fmla="*/ 50 h 248"/>
                <a:gd name="T40" fmla="*/ 184 w 386"/>
                <a:gd name="T41" fmla="*/ 54 h 248"/>
                <a:gd name="T42" fmla="*/ 164 w 386"/>
                <a:gd name="T43" fmla="*/ 48 h 248"/>
                <a:gd name="T44" fmla="*/ 142 w 386"/>
                <a:gd name="T45" fmla="*/ 12 h 248"/>
                <a:gd name="T46" fmla="*/ 126 w 386"/>
                <a:gd name="T47" fmla="*/ 10 h 248"/>
                <a:gd name="T48" fmla="*/ 100 w 386"/>
                <a:gd name="T49" fmla="*/ 20 h 248"/>
                <a:gd name="T50" fmla="*/ 54 w 386"/>
                <a:gd name="T51" fmla="*/ 14 h 248"/>
                <a:gd name="T52" fmla="*/ 26 w 386"/>
                <a:gd name="T53" fmla="*/ 0 h 248"/>
                <a:gd name="T54" fmla="*/ 6 w 386"/>
                <a:gd name="T55" fmla="*/ 22 h 248"/>
                <a:gd name="T56" fmla="*/ 22 w 386"/>
                <a:gd name="T57" fmla="*/ 58 h 248"/>
                <a:gd name="T58" fmla="*/ 30 w 386"/>
                <a:gd name="T59" fmla="*/ 80 h 248"/>
                <a:gd name="T60" fmla="*/ 44 w 386"/>
                <a:gd name="T61" fmla="*/ 88 h 248"/>
                <a:gd name="T62" fmla="*/ 58 w 386"/>
                <a:gd name="T63" fmla="*/ 108 h 248"/>
                <a:gd name="T64" fmla="*/ 82 w 386"/>
                <a:gd name="T65" fmla="*/ 142 h 248"/>
                <a:gd name="T66" fmla="*/ 94 w 386"/>
                <a:gd name="T67" fmla="*/ 148 h 248"/>
                <a:gd name="T68" fmla="*/ 94 w 386"/>
                <a:gd name="T69" fmla="*/ 140 h 248"/>
                <a:gd name="T70" fmla="*/ 80 w 386"/>
                <a:gd name="T71" fmla="*/ 116 h 248"/>
                <a:gd name="T72" fmla="*/ 52 w 386"/>
                <a:gd name="T73" fmla="*/ 72 h 248"/>
                <a:gd name="T74" fmla="*/ 30 w 386"/>
                <a:gd name="T75" fmla="*/ 24 h 248"/>
                <a:gd name="T76" fmla="*/ 30 w 386"/>
                <a:gd name="T77" fmla="*/ 16 h 248"/>
                <a:gd name="T78" fmla="*/ 42 w 386"/>
                <a:gd name="T79" fmla="*/ 18 h 248"/>
                <a:gd name="T80" fmla="*/ 68 w 386"/>
                <a:gd name="T81" fmla="*/ 66 h 248"/>
                <a:gd name="T82" fmla="*/ 84 w 386"/>
                <a:gd name="T83" fmla="*/ 80 h 248"/>
                <a:gd name="T84" fmla="*/ 96 w 386"/>
                <a:gd name="T85" fmla="*/ 90 h 248"/>
                <a:gd name="T86" fmla="*/ 116 w 386"/>
                <a:gd name="T87" fmla="*/ 116 h 248"/>
                <a:gd name="T88" fmla="*/ 142 w 386"/>
                <a:gd name="T89" fmla="*/ 148 h 248"/>
                <a:gd name="T90" fmla="*/ 150 w 386"/>
                <a:gd name="T91" fmla="*/ 198 h 248"/>
                <a:gd name="T92" fmla="*/ 174 w 386"/>
                <a:gd name="T93" fmla="*/ 204 h 248"/>
                <a:gd name="T94" fmla="*/ 226 w 386"/>
                <a:gd name="T95" fmla="*/ 224 h 248"/>
                <a:gd name="T96" fmla="*/ 272 w 386"/>
                <a:gd name="T97" fmla="*/ 240 h 248"/>
                <a:gd name="T98" fmla="*/ 304 w 386"/>
                <a:gd name="T99" fmla="*/ 240 h 248"/>
                <a:gd name="T100" fmla="*/ 314 w 386"/>
                <a:gd name="T101" fmla="*/ 244 h 248"/>
                <a:gd name="T102" fmla="*/ 318 w 386"/>
                <a:gd name="T103" fmla="*/ 242 h 248"/>
                <a:gd name="T104" fmla="*/ 322 w 386"/>
                <a:gd name="T105" fmla="*/ 232 h 248"/>
                <a:gd name="T106" fmla="*/ 320 w 386"/>
                <a:gd name="T107" fmla="*/ 226 h 248"/>
                <a:gd name="T108" fmla="*/ 346 w 386"/>
                <a:gd name="T109" fmla="*/ 222 h 248"/>
                <a:gd name="T110" fmla="*/ 340 w 386"/>
                <a:gd name="T111" fmla="*/ 194 h 248"/>
                <a:gd name="T112" fmla="*/ 360 w 386"/>
                <a:gd name="T113" fmla="*/ 190 h 248"/>
                <a:gd name="T114" fmla="*/ 366 w 386"/>
                <a:gd name="T115" fmla="*/ 190 h 248"/>
                <a:gd name="T116" fmla="*/ 374 w 386"/>
                <a:gd name="T117" fmla="*/ 186 h 2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6"/>
                <a:gd name="T178" fmla="*/ 0 h 248"/>
                <a:gd name="T179" fmla="*/ 386 w 386"/>
                <a:gd name="T180" fmla="*/ 248 h 2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6" h="248">
                  <a:moveTo>
                    <a:pt x="374" y="186"/>
                  </a:moveTo>
                  <a:lnTo>
                    <a:pt x="378" y="182"/>
                  </a:lnTo>
                  <a:lnTo>
                    <a:pt x="378" y="178"/>
                  </a:lnTo>
                  <a:lnTo>
                    <a:pt x="380" y="178"/>
                  </a:lnTo>
                  <a:lnTo>
                    <a:pt x="382" y="174"/>
                  </a:lnTo>
                  <a:lnTo>
                    <a:pt x="382" y="172"/>
                  </a:lnTo>
                  <a:lnTo>
                    <a:pt x="384" y="172"/>
                  </a:lnTo>
                  <a:lnTo>
                    <a:pt x="384" y="170"/>
                  </a:lnTo>
                  <a:lnTo>
                    <a:pt x="386" y="168"/>
                  </a:lnTo>
                  <a:lnTo>
                    <a:pt x="386" y="166"/>
                  </a:lnTo>
                  <a:lnTo>
                    <a:pt x="386" y="164"/>
                  </a:lnTo>
                  <a:lnTo>
                    <a:pt x="384" y="164"/>
                  </a:lnTo>
                  <a:lnTo>
                    <a:pt x="382" y="162"/>
                  </a:lnTo>
                  <a:lnTo>
                    <a:pt x="376" y="162"/>
                  </a:lnTo>
                  <a:lnTo>
                    <a:pt x="374" y="162"/>
                  </a:lnTo>
                  <a:lnTo>
                    <a:pt x="372" y="162"/>
                  </a:lnTo>
                  <a:lnTo>
                    <a:pt x="366" y="162"/>
                  </a:lnTo>
                  <a:lnTo>
                    <a:pt x="362" y="162"/>
                  </a:lnTo>
                  <a:lnTo>
                    <a:pt x="356" y="162"/>
                  </a:lnTo>
                  <a:lnTo>
                    <a:pt x="352" y="164"/>
                  </a:lnTo>
                  <a:lnTo>
                    <a:pt x="350" y="164"/>
                  </a:lnTo>
                  <a:lnTo>
                    <a:pt x="348" y="164"/>
                  </a:lnTo>
                  <a:lnTo>
                    <a:pt x="346" y="166"/>
                  </a:lnTo>
                  <a:lnTo>
                    <a:pt x="342" y="164"/>
                  </a:lnTo>
                  <a:lnTo>
                    <a:pt x="340" y="164"/>
                  </a:lnTo>
                  <a:lnTo>
                    <a:pt x="338" y="164"/>
                  </a:lnTo>
                  <a:lnTo>
                    <a:pt x="336" y="166"/>
                  </a:lnTo>
                  <a:lnTo>
                    <a:pt x="334" y="170"/>
                  </a:lnTo>
                  <a:lnTo>
                    <a:pt x="334" y="174"/>
                  </a:lnTo>
                  <a:lnTo>
                    <a:pt x="332" y="178"/>
                  </a:lnTo>
                  <a:lnTo>
                    <a:pt x="332" y="182"/>
                  </a:lnTo>
                  <a:lnTo>
                    <a:pt x="332" y="184"/>
                  </a:lnTo>
                  <a:lnTo>
                    <a:pt x="332" y="186"/>
                  </a:lnTo>
                  <a:lnTo>
                    <a:pt x="332" y="188"/>
                  </a:lnTo>
                  <a:lnTo>
                    <a:pt x="328" y="190"/>
                  </a:lnTo>
                  <a:lnTo>
                    <a:pt x="326" y="192"/>
                  </a:lnTo>
                  <a:lnTo>
                    <a:pt x="324" y="192"/>
                  </a:lnTo>
                  <a:lnTo>
                    <a:pt x="322" y="192"/>
                  </a:lnTo>
                  <a:lnTo>
                    <a:pt x="318" y="194"/>
                  </a:lnTo>
                  <a:lnTo>
                    <a:pt x="314" y="196"/>
                  </a:lnTo>
                  <a:lnTo>
                    <a:pt x="312" y="196"/>
                  </a:lnTo>
                  <a:lnTo>
                    <a:pt x="308" y="198"/>
                  </a:lnTo>
                  <a:lnTo>
                    <a:pt x="302" y="198"/>
                  </a:lnTo>
                  <a:lnTo>
                    <a:pt x="294" y="198"/>
                  </a:lnTo>
                  <a:lnTo>
                    <a:pt x="284" y="196"/>
                  </a:lnTo>
                  <a:lnTo>
                    <a:pt x="276" y="194"/>
                  </a:lnTo>
                  <a:lnTo>
                    <a:pt x="268" y="190"/>
                  </a:lnTo>
                  <a:lnTo>
                    <a:pt x="262" y="188"/>
                  </a:lnTo>
                  <a:lnTo>
                    <a:pt x="262" y="186"/>
                  </a:lnTo>
                  <a:lnTo>
                    <a:pt x="260" y="186"/>
                  </a:lnTo>
                  <a:lnTo>
                    <a:pt x="258" y="184"/>
                  </a:lnTo>
                  <a:lnTo>
                    <a:pt x="256" y="180"/>
                  </a:lnTo>
                  <a:lnTo>
                    <a:pt x="256" y="176"/>
                  </a:lnTo>
                  <a:lnTo>
                    <a:pt x="254" y="172"/>
                  </a:lnTo>
                  <a:lnTo>
                    <a:pt x="254" y="162"/>
                  </a:lnTo>
                  <a:lnTo>
                    <a:pt x="250" y="152"/>
                  </a:lnTo>
                  <a:lnTo>
                    <a:pt x="244" y="142"/>
                  </a:lnTo>
                  <a:lnTo>
                    <a:pt x="244" y="140"/>
                  </a:lnTo>
                  <a:lnTo>
                    <a:pt x="244" y="136"/>
                  </a:lnTo>
                  <a:lnTo>
                    <a:pt x="244" y="132"/>
                  </a:lnTo>
                  <a:lnTo>
                    <a:pt x="242" y="126"/>
                  </a:lnTo>
                  <a:lnTo>
                    <a:pt x="242" y="122"/>
                  </a:lnTo>
                  <a:lnTo>
                    <a:pt x="244" y="116"/>
                  </a:lnTo>
                  <a:lnTo>
                    <a:pt x="244" y="112"/>
                  </a:lnTo>
                  <a:lnTo>
                    <a:pt x="242" y="96"/>
                  </a:lnTo>
                  <a:lnTo>
                    <a:pt x="240" y="96"/>
                  </a:lnTo>
                  <a:lnTo>
                    <a:pt x="232" y="90"/>
                  </a:lnTo>
                  <a:lnTo>
                    <a:pt x="222" y="80"/>
                  </a:lnTo>
                  <a:lnTo>
                    <a:pt x="210" y="64"/>
                  </a:lnTo>
                  <a:lnTo>
                    <a:pt x="208" y="62"/>
                  </a:lnTo>
                  <a:lnTo>
                    <a:pt x="206" y="58"/>
                  </a:lnTo>
                  <a:lnTo>
                    <a:pt x="202" y="56"/>
                  </a:lnTo>
                  <a:lnTo>
                    <a:pt x="198" y="52"/>
                  </a:lnTo>
                  <a:lnTo>
                    <a:pt x="194" y="50"/>
                  </a:lnTo>
                  <a:lnTo>
                    <a:pt x="190" y="50"/>
                  </a:lnTo>
                  <a:lnTo>
                    <a:pt x="188" y="52"/>
                  </a:lnTo>
                  <a:lnTo>
                    <a:pt x="186" y="52"/>
                  </a:lnTo>
                  <a:lnTo>
                    <a:pt x="184" y="54"/>
                  </a:lnTo>
                  <a:lnTo>
                    <a:pt x="180" y="54"/>
                  </a:lnTo>
                  <a:lnTo>
                    <a:pt x="174" y="54"/>
                  </a:lnTo>
                  <a:lnTo>
                    <a:pt x="168" y="50"/>
                  </a:lnTo>
                  <a:lnTo>
                    <a:pt x="164" y="48"/>
                  </a:lnTo>
                  <a:lnTo>
                    <a:pt x="156" y="42"/>
                  </a:lnTo>
                  <a:lnTo>
                    <a:pt x="148" y="30"/>
                  </a:lnTo>
                  <a:lnTo>
                    <a:pt x="144" y="14"/>
                  </a:lnTo>
                  <a:lnTo>
                    <a:pt x="142" y="12"/>
                  </a:lnTo>
                  <a:lnTo>
                    <a:pt x="140" y="12"/>
                  </a:lnTo>
                  <a:lnTo>
                    <a:pt x="136" y="10"/>
                  </a:lnTo>
                  <a:lnTo>
                    <a:pt x="130" y="10"/>
                  </a:lnTo>
                  <a:lnTo>
                    <a:pt x="126" y="10"/>
                  </a:lnTo>
                  <a:lnTo>
                    <a:pt x="120" y="10"/>
                  </a:lnTo>
                  <a:lnTo>
                    <a:pt x="116" y="14"/>
                  </a:lnTo>
                  <a:lnTo>
                    <a:pt x="112" y="16"/>
                  </a:lnTo>
                  <a:lnTo>
                    <a:pt x="100" y="20"/>
                  </a:lnTo>
                  <a:lnTo>
                    <a:pt x="82" y="20"/>
                  </a:lnTo>
                  <a:lnTo>
                    <a:pt x="78" y="20"/>
                  </a:lnTo>
                  <a:lnTo>
                    <a:pt x="68" y="18"/>
                  </a:lnTo>
                  <a:lnTo>
                    <a:pt x="54" y="14"/>
                  </a:lnTo>
                  <a:lnTo>
                    <a:pt x="42" y="10"/>
                  </a:lnTo>
                  <a:lnTo>
                    <a:pt x="32" y="4"/>
                  </a:lnTo>
                  <a:lnTo>
                    <a:pt x="30" y="2"/>
                  </a:lnTo>
                  <a:lnTo>
                    <a:pt x="26" y="0"/>
                  </a:lnTo>
                  <a:lnTo>
                    <a:pt x="14" y="2"/>
                  </a:lnTo>
                  <a:lnTo>
                    <a:pt x="0" y="10"/>
                  </a:lnTo>
                  <a:lnTo>
                    <a:pt x="2" y="14"/>
                  </a:lnTo>
                  <a:lnTo>
                    <a:pt x="6" y="22"/>
                  </a:lnTo>
                  <a:lnTo>
                    <a:pt x="12" y="36"/>
                  </a:lnTo>
                  <a:lnTo>
                    <a:pt x="18" y="48"/>
                  </a:lnTo>
                  <a:lnTo>
                    <a:pt x="22" y="58"/>
                  </a:lnTo>
                  <a:lnTo>
                    <a:pt x="24" y="62"/>
                  </a:lnTo>
                  <a:lnTo>
                    <a:pt x="26" y="68"/>
                  </a:lnTo>
                  <a:lnTo>
                    <a:pt x="28" y="74"/>
                  </a:lnTo>
                  <a:lnTo>
                    <a:pt x="30" y="80"/>
                  </a:lnTo>
                  <a:lnTo>
                    <a:pt x="32" y="82"/>
                  </a:lnTo>
                  <a:lnTo>
                    <a:pt x="34" y="82"/>
                  </a:lnTo>
                  <a:lnTo>
                    <a:pt x="38" y="84"/>
                  </a:lnTo>
                  <a:lnTo>
                    <a:pt x="44" y="88"/>
                  </a:lnTo>
                  <a:lnTo>
                    <a:pt x="48" y="92"/>
                  </a:lnTo>
                  <a:lnTo>
                    <a:pt x="52" y="98"/>
                  </a:lnTo>
                  <a:lnTo>
                    <a:pt x="56" y="106"/>
                  </a:lnTo>
                  <a:lnTo>
                    <a:pt x="58" y="108"/>
                  </a:lnTo>
                  <a:lnTo>
                    <a:pt x="62" y="118"/>
                  </a:lnTo>
                  <a:lnTo>
                    <a:pt x="68" y="128"/>
                  </a:lnTo>
                  <a:lnTo>
                    <a:pt x="76" y="136"/>
                  </a:lnTo>
                  <a:lnTo>
                    <a:pt x="82" y="142"/>
                  </a:lnTo>
                  <a:lnTo>
                    <a:pt x="84" y="144"/>
                  </a:lnTo>
                  <a:lnTo>
                    <a:pt x="88" y="146"/>
                  </a:lnTo>
                  <a:lnTo>
                    <a:pt x="92" y="148"/>
                  </a:lnTo>
                  <a:lnTo>
                    <a:pt x="94" y="148"/>
                  </a:lnTo>
                  <a:lnTo>
                    <a:pt x="96" y="148"/>
                  </a:lnTo>
                  <a:lnTo>
                    <a:pt x="98" y="148"/>
                  </a:lnTo>
                  <a:lnTo>
                    <a:pt x="98" y="144"/>
                  </a:lnTo>
                  <a:lnTo>
                    <a:pt x="94" y="140"/>
                  </a:lnTo>
                  <a:lnTo>
                    <a:pt x="90" y="134"/>
                  </a:lnTo>
                  <a:lnTo>
                    <a:pt x="86" y="126"/>
                  </a:lnTo>
                  <a:lnTo>
                    <a:pt x="82" y="120"/>
                  </a:lnTo>
                  <a:lnTo>
                    <a:pt x="80" y="116"/>
                  </a:lnTo>
                  <a:lnTo>
                    <a:pt x="74" y="108"/>
                  </a:lnTo>
                  <a:lnTo>
                    <a:pt x="68" y="94"/>
                  </a:lnTo>
                  <a:lnTo>
                    <a:pt x="62" y="82"/>
                  </a:lnTo>
                  <a:lnTo>
                    <a:pt x="52" y="72"/>
                  </a:lnTo>
                  <a:lnTo>
                    <a:pt x="42" y="58"/>
                  </a:lnTo>
                  <a:lnTo>
                    <a:pt x="34" y="42"/>
                  </a:lnTo>
                  <a:lnTo>
                    <a:pt x="30" y="24"/>
                  </a:lnTo>
                  <a:lnTo>
                    <a:pt x="30" y="22"/>
                  </a:lnTo>
                  <a:lnTo>
                    <a:pt x="30" y="20"/>
                  </a:lnTo>
                  <a:lnTo>
                    <a:pt x="30" y="18"/>
                  </a:lnTo>
                  <a:lnTo>
                    <a:pt x="30" y="16"/>
                  </a:lnTo>
                  <a:lnTo>
                    <a:pt x="32" y="14"/>
                  </a:lnTo>
                  <a:lnTo>
                    <a:pt x="34" y="14"/>
                  </a:lnTo>
                  <a:lnTo>
                    <a:pt x="38" y="16"/>
                  </a:lnTo>
                  <a:lnTo>
                    <a:pt x="42" y="18"/>
                  </a:lnTo>
                  <a:lnTo>
                    <a:pt x="44" y="24"/>
                  </a:lnTo>
                  <a:lnTo>
                    <a:pt x="50" y="36"/>
                  </a:lnTo>
                  <a:lnTo>
                    <a:pt x="58" y="52"/>
                  </a:lnTo>
                  <a:lnTo>
                    <a:pt x="68" y="66"/>
                  </a:lnTo>
                  <a:lnTo>
                    <a:pt x="78" y="78"/>
                  </a:lnTo>
                  <a:lnTo>
                    <a:pt x="80" y="78"/>
                  </a:lnTo>
                  <a:lnTo>
                    <a:pt x="84" y="80"/>
                  </a:lnTo>
                  <a:lnTo>
                    <a:pt x="88" y="80"/>
                  </a:lnTo>
                  <a:lnTo>
                    <a:pt x="92" y="84"/>
                  </a:lnTo>
                  <a:lnTo>
                    <a:pt x="94" y="86"/>
                  </a:lnTo>
                  <a:lnTo>
                    <a:pt x="96" y="90"/>
                  </a:lnTo>
                  <a:lnTo>
                    <a:pt x="98" y="96"/>
                  </a:lnTo>
                  <a:lnTo>
                    <a:pt x="100" y="98"/>
                  </a:lnTo>
                  <a:lnTo>
                    <a:pt x="106" y="106"/>
                  </a:lnTo>
                  <a:lnTo>
                    <a:pt x="116" y="116"/>
                  </a:lnTo>
                  <a:lnTo>
                    <a:pt x="124" y="126"/>
                  </a:lnTo>
                  <a:lnTo>
                    <a:pt x="134" y="136"/>
                  </a:lnTo>
                  <a:lnTo>
                    <a:pt x="140" y="142"/>
                  </a:lnTo>
                  <a:lnTo>
                    <a:pt x="142" y="148"/>
                  </a:lnTo>
                  <a:lnTo>
                    <a:pt x="144" y="160"/>
                  </a:lnTo>
                  <a:lnTo>
                    <a:pt x="148" y="176"/>
                  </a:lnTo>
                  <a:lnTo>
                    <a:pt x="148" y="198"/>
                  </a:lnTo>
                  <a:lnTo>
                    <a:pt x="150" y="198"/>
                  </a:lnTo>
                  <a:lnTo>
                    <a:pt x="154" y="200"/>
                  </a:lnTo>
                  <a:lnTo>
                    <a:pt x="160" y="202"/>
                  </a:lnTo>
                  <a:lnTo>
                    <a:pt x="170" y="204"/>
                  </a:lnTo>
                  <a:lnTo>
                    <a:pt x="174" y="204"/>
                  </a:lnTo>
                  <a:lnTo>
                    <a:pt x="186" y="208"/>
                  </a:lnTo>
                  <a:lnTo>
                    <a:pt x="198" y="216"/>
                  </a:lnTo>
                  <a:lnTo>
                    <a:pt x="208" y="224"/>
                  </a:lnTo>
                  <a:lnTo>
                    <a:pt x="226" y="224"/>
                  </a:lnTo>
                  <a:lnTo>
                    <a:pt x="230" y="226"/>
                  </a:lnTo>
                  <a:lnTo>
                    <a:pt x="240" y="230"/>
                  </a:lnTo>
                  <a:lnTo>
                    <a:pt x="254" y="236"/>
                  </a:lnTo>
                  <a:lnTo>
                    <a:pt x="272" y="240"/>
                  </a:lnTo>
                  <a:lnTo>
                    <a:pt x="278" y="240"/>
                  </a:lnTo>
                  <a:lnTo>
                    <a:pt x="290" y="240"/>
                  </a:lnTo>
                  <a:lnTo>
                    <a:pt x="304" y="240"/>
                  </a:lnTo>
                  <a:lnTo>
                    <a:pt x="306" y="240"/>
                  </a:lnTo>
                  <a:lnTo>
                    <a:pt x="308" y="240"/>
                  </a:lnTo>
                  <a:lnTo>
                    <a:pt x="310" y="242"/>
                  </a:lnTo>
                  <a:lnTo>
                    <a:pt x="314" y="244"/>
                  </a:lnTo>
                  <a:lnTo>
                    <a:pt x="314" y="248"/>
                  </a:lnTo>
                  <a:lnTo>
                    <a:pt x="316" y="248"/>
                  </a:lnTo>
                  <a:lnTo>
                    <a:pt x="316" y="244"/>
                  </a:lnTo>
                  <a:lnTo>
                    <a:pt x="318" y="242"/>
                  </a:lnTo>
                  <a:lnTo>
                    <a:pt x="320" y="238"/>
                  </a:lnTo>
                  <a:lnTo>
                    <a:pt x="322" y="236"/>
                  </a:lnTo>
                  <a:lnTo>
                    <a:pt x="322" y="234"/>
                  </a:lnTo>
                  <a:lnTo>
                    <a:pt x="322" y="232"/>
                  </a:lnTo>
                  <a:lnTo>
                    <a:pt x="322" y="230"/>
                  </a:lnTo>
                  <a:lnTo>
                    <a:pt x="320" y="228"/>
                  </a:lnTo>
                  <a:lnTo>
                    <a:pt x="320" y="226"/>
                  </a:lnTo>
                  <a:lnTo>
                    <a:pt x="320" y="224"/>
                  </a:lnTo>
                  <a:lnTo>
                    <a:pt x="320" y="222"/>
                  </a:lnTo>
                  <a:lnTo>
                    <a:pt x="322" y="222"/>
                  </a:lnTo>
                  <a:lnTo>
                    <a:pt x="346" y="222"/>
                  </a:lnTo>
                  <a:lnTo>
                    <a:pt x="346" y="212"/>
                  </a:lnTo>
                  <a:lnTo>
                    <a:pt x="336" y="202"/>
                  </a:lnTo>
                  <a:lnTo>
                    <a:pt x="340" y="202"/>
                  </a:lnTo>
                  <a:lnTo>
                    <a:pt x="340" y="194"/>
                  </a:lnTo>
                  <a:lnTo>
                    <a:pt x="360" y="194"/>
                  </a:lnTo>
                  <a:lnTo>
                    <a:pt x="360" y="192"/>
                  </a:lnTo>
                  <a:lnTo>
                    <a:pt x="360" y="190"/>
                  </a:lnTo>
                  <a:lnTo>
                    <a:pt x="362" y="190"/>
                  </a:lnTo>
                  <a:lnTo>
                    <a:pt x="364" y="192"/>
                  </a:lnTo>
                  <a:lnTo>
                    <a:pt x="366" y="190"/>
                  </a:lnTo>
                  <a:lnTo>
                    <a:pt x="368" y="188"/>
                  </a:lnTo>
                  <a:lnTo>
                    <a:pt x="370" y="188"/>
                  </a:lnTo>
                  <a:lnTo>
                    <a:pt x="372" y="188"/>
                  </a:lnTo>
                  <a:lnTo>
                    <a:pt x="374" y="186"/>
                  </a:lnTo>
                </a:path>
              </a:pathLst>
            </a:custGeom>
            <a:grpFill/>
            <a:ln w="6350">
              <a:noFill/>
              <a:round/>
              <a:headEnd/>
              <a:tailEnd/>
            </a:ln>
          </p:spPr>
          <p:txBody>
            <a:bodyPr/>
            <a:lstStyle/>
            <a:p>
              <a:pPr>
                <a:defRPr/>
              </a:pPr>
              <a:endParaRPr lang="zh-TW" altLang="en-US"/>
            </a:p>
          </p:txBody>
        </p:sp>
        <p:sp>
          <p:nvSpPr>
            <p:cNvPr id="341" name="Freeform 153"/>
            <p:cNvSpPr>
              <a:spLocks/>
            </p:cNvSpPr>
            <p:nvPr/>
          </p:nvSpPr>
          <p:spPr bwMode="gray">
            <a:xfrm>
              <a:off x="4361" y="2654"/>
              <a:ext cx="82" cy="46"/>
            </a:xfrm>
            <a:custGeom>
              <a:avLst/>
              <a:gdLst>
                <a:gd name="T0" fmla="*/ 80 w 82"/>
                <a:gd name="T1" fmla="*/ 8 h 46"/>
                <a:gd name="T2" fmla="*/ 76 w 82"/>
                <a:gd name="T3" fmla="*/ 8 h 46"/>
                <a:gd name="T4" fmla="*/ 72 w 82"/>
                <a:gd name="T5" fmla="*/ 8 h 46"/>
                <a:gd name="T6" fmla="*/ 68 w 82"/>
                <a:gd name="T7" fmla="*/ 8 h 46"/>
                <a:gd name="T8" fmla="*/ 66 w 82"/>
                <a:gd name="T9" fmla="*/ 8 h 46"/>
                <a:gd name="T10" fmla="*/ 62 w 82"/>
                <a:gd name="T11" fmla="*/ 12 h 46"/>
                <a:gd name="T12" fmla="*/ 60 w 82"/>
                <a:gd name="T13" fmla="*/ 18 h 46"/>
                <a:gd name="T14" fmla="*/ 56 w 82"/>
                <a:gd name="T15" fmla="*/ 24 h 46"/>
                <a:gd name="T16" fmla="*/ 50 w 82"/>
                <a:gd name="T17" fmla="*/ 30 h 46"/>
                <a:gd name="T18" fmla="*/ 48 w 82"/>
                <a:gd name="T19" fmla="*/ 30 h 46"/>
                <a:gd name="T20" fmla="*/ 44 w 82"/>
                <a:gd name="T21" fmla="*/ 34 h 46"/>
                <a:gd name="T22" fmla="*/ 44 w 82"/>
                <a:gd name="T23" fmla="*/ 38 h 46"/>
                <a:gd name="T24" fmla="*/ 42 w 82"/>
                <a:gd name="T25" fmla="*/ 42 h 46"/>
                <a:gd name="T26" fmla="*/ 38 w 82"/>
                <a:gd name="T27" fmla="*/ 44 h 46"/>
                <a:gd name="T28" fmla="*/ 36 w 82"/>
                <a:gd name="T29" fmla="*/ 46 h 46"/>
                <a:gd name="T30" fmla="*/ 34 w 82"/>
                <a:gd name="T31" fmla="*/ 42 h 46"/>
                <a:gd name="T32" fmla="*/ 32 w 82"/>
                <a:gd name="T33" fmla="*/ 42 h 46"/>
                <a:gd name="T34" fmla="*/ 30 w 82"/>
                <a:gd name="T35" fmla="*/ 44 h 46"/>
                <a:gd name="T36" fmla="*/ 30 w 82"/>
                <a:gd name="T37" fmla="*/ 42 h 46"/>
                <a:gd name="T38" fmla="*/ 30 w 82"/>
                <a:gd name="T39" fmla="*/ 36 h 46"/>
                <a:gd name="T40" fmla="*/ 30 w 82"/>
                <a:gd name="T41" fmla="*/ 34 h 46"/>
                <a:gd name="T42" fmla="*/ 26 w 82"/>
                <a:gd name="T43" fmla="*/ 32 h 46"/>
                <a:gd name="T44" fmla="*/ 22 w 82"/>
                <a:gd name="T45" fmla="*/ 30 h 46"/>
                <a:gd name="T46" fmla="*/ 18 w 82"/>
                <a:gd name="T47" fmla="*/ 30 h 46"/>
                <a:gd name="T48" fmla="*/ 16 w 82"/>
                <a:gd name="T49" fmla="*/ 32 h 46"/>
                <a:gd name="T50" fmla="*/ 12 w 82"/>
                <a:gd name="T51" fmla="*/ 30 h 46"/>
                <a:gd name="T52" fmla="*/ 10 w 82"/>
                <a:gd name="T53" fmla="*/ 28 h 46"/>
                <a:gd name="T54" fmla="*/ 2 w 82"/>
                <a:gd name="T55" fmla="*/ 24 h 46"/>
                <a:gd name="T56" fmla="*/ 2 w 82"/>
                <a:gd name="T57" fmla="*/ 22 h 46"/>
                <a:gd name="T58" fmla="*/ 2 w 82"/>
                <a:gd name="T59" fmla="*/ 22 h 46"/>
                <a:gd name="T60" fmla="*/ 6 w 82"/>
                <a:gd name="T61" fmla="*/ 22 h 46"/>
                <a:gd name="T62" fmla="*/ 10 w 82"/>
                <a:gd name="T63" fmla="*/ 18 h 46"/>
                <a:gd name="T64" fmla="*/ 12 w 82"/>
                <a:gd name="T65" fmla="*/ 14 h 46"/>
                <a:gd name="T66" fmla="*/ 16 w 82"/>
                <a:gd name="T67" fmla="*/ 12 h 46"/>
                <a:gd name="T68" fmla="*/ 20 w 82"/>
                <a:gd name="T69" fmla="*/ 10 h 46"/>
                <a:gd name="T70" fmla="*/ 26 w 82"/>
                <a:gd name="T71" fmla="*/ 4 h 46"/>
                <a:gd name="T72" fmla="*/ 28 w 82"/>
                <a:gd name="T73" fmla="*/ 2 h 46"/>
                <a:gd name="T74" fmla="*/ 32 w 82"/>
                <a:gd name="T75" fmla="*/ 0 h 46"/>
                <a:gd name="T76" fmla="*/ 34 w 82"/>
                <a:gd name="T77" fmla="*/ 0 h 46"/>
                <a:gd name="T78" fmla="*/ 40 w 82"/>
                <a:gd name="T79" fmla="*/ 0 h 46"/>
                <a:gd name="T80" fmla="*/ 42 w 82"/>
                <a:gd name="T81" fmla="*/ 0 h 46"/>
                <a:gd name="T82" fmla="*/ 48 w 82"/>
                <a:gd name="T83" fmla="*/ 0 h 46"/>
                <a:gd name="T84" fmla="*/ 58 w 82"/>
                <a:gd name="T85" fmla="*/ 0 h 46"/>
                <a:gd name="T86" fmla="*/ 70 w 82"/>
                <a:gd name="T87" fmla="*/ 2 h 46"/>
                <a:gd name="T88" fmla="*/ 80 w 82"/>
                <a:gd name="T89" fmla="*/ 2 h 46"/>
                <a:gd name="T90" fmla="*/ 82 w 82"/>
                <a:gd name="T91" fmla="*/ 4 h 46"/>
                <a:gd name="T92" fmla="*/ 82 w 82"/>
                <a:gd name="T93" fmla="*/ 6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2"/>
                <a:gd name="T142" fmla="*/ 0 h 46"/>
                <a:gd name="T143" fmla="*/ 82 w 82"/>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2" h="46">
                  <a:moveTo>
                    <a:pt x="82" y="8"/>
                  </a:moveTo>
                  <a:lnTo>
                    <a:pt x="80" y="8"/>
                  </a:lnTo>
                  <a:lnTo>
                    <a:pt x="78" y="8"/>
                  </a:lnTo>
                  <a:lnTo>
                    <a:pt x="76" y="8"/>
                  </a:lnTo>
                  <a:lnTo>
                    <a:pt x="74" y="8"/>
                  </a:lnTo>
                  <a:lnTo>
                    <a:pt x="72" y="8"/>
                  </a:lnTo>
                  <a:lnTo>
                    <a:pt x="70" y="10"/>
                  </a:lnTo>
                  <a:lnTo>
                    <a:pt x="68" y="8"/>
                  </a:lnTo>
                  <a:lnTo>
                    <a:pt x="66" y="8"/>
                  </a:lnTo>
                  <a:lnTo>
                    <a:pt x="64" y="10"/>
                  </a:lnTo>
                  <a:lnTo>
                    <a:pt x="62" y="12"/>
                  </a:lnTo>
                  <a:lnTo>
                    <a:pt x="60" y="18"/>
                  </a:lnTo>
                  <a:lnTo>
                    <a:pt x="58" y="22"/>
                  </a:lnTo>
                  <a:lnTo>
                    <a:pt x="56" y="24"/>
                  </a:lnTo>
                  <a:lnTo>
                    <a:pt x="54" y="28"/>
                  </a:lnTo>
                  <a:lnTo>
                    <a:pt x="50" y="30"/>
                  </a:lnTo>
                  <a:lnTo>
                    <a:pt x="48" y="30"/>
                  </a:lnTo>
                  <a:lnTo>
                    <a:pt x="46" y="32"/>
                  </a:lnTo>
                  <a:lnTo>
                    <a:pt x="44" y="34"/>
                  </a:lnTo>
                  <a:lnTo>
                    <a:pt x="44" y="36"/>
                  </a:lnTo>
                  <a:lnTo>
                    <a:pt x="44" y="38"/>
                  </a:lnTo>
                  <a:lnTo>
                    <a:pt x="44" y="40"/>
                  </a:lnTo>
                  <a:lnTo>
                    <a:pt x="42" y="42"/>
                  </a:lnTo>
                  <a:lnTo>
                    <a:pt x="40" y="44"/>
                  </a:lnTo>
                  <a:lnTo>
                    <a:pt x="38" y="44"/>
                  </a:lnTo>
                  <a:lnTo>
                    <a:pt x="38" y="46"/>
                  </a:lnTo>
                  <a:lnTo>
                    <a:pt x="36" y="46"/>
                  </a:lnTo>
                  <a:lnTo>
                    <a:pt x="34" y="44"/>
                  </a:lnTo>
                  <a:lnTo>
                    <a:pt x="34" y="42"/>
                  </a:lnTo>
                  <a:lnTo>
                    <a:pt x="32" y="42"/>
                  </a:lnTo>
                  <a:lnTo>
                    <a:pt x="32" y="44"/>
                  </a:lnTo>
                  <a:lnTo>
                    <a:pt x="30" y="44"/>
                  </a:lnTo>
                  <a:lnTo>
                    <a:pt x="30" y="42"/>
                  </a:lnTo>
                  <a:lnTo>
                    <a:pt x="30" y="38"/>
                  </a:lnTo>
                  <a:lnTo>
                    <a:pt x="30" y="36"/>
                  </a:lnTo>
                  <a:lnTo>
                    <a:pt x="30" y="34"/>
                  </a:lnTo>
                  <a:lnTo>
                    <a:pt x="28" y="32"/>
                  </a:lnTo>
                  <a:lnTo>
                    <a:pt x="26" y="32"/>
                  </a:lnTo>
                  <a:lnTo>
                    <a:pt x="24" y="30"/>
                  </a:lnTo>
                  <a:lnTo>
                    <a:pt x="22" y="30"/>
                  </a:lnTo>
                  <a:lnTo>
                    <a:pt x="20" y="30"/>
                  </a:lnTo>
                  <a:lnTo>
                    <a:pt x="18" y="30"/>
                  </a:lnTo>
                  <a:lnTo>
                    <a:pt x="16" y="32"/>
                  </a:lnTo>
                  <a:lnTo>
                    <a:pt x="14" y="32"/>
                  </a:lnTo>
                  <a:lnTo>
                    <a:pt x="12" y="30"/>
                  </a:lnTo>
                  <a:lnTo>
                    <a:pt x="12" y="28"/>
                  </a:lnTo>
                  <a:lnTo>
                    <a:pt x="10" y="28"/>
                  </a:lnTo>
                  <a:lnTo>
                    <a:pt x="6" y="24"/>
                  </a:lnTo>
                  <a:lnTo>
                    <a:pt x="2" y="24"/>
                  </a:lnTo>
                  <a:lnTo>
                    <a:pt x="0" y="24"/>
                  </a:lnTo>
                  <a:lnTo>
                    <a:pt x="2" y="22"/>
                  </a:lnTo>
                  <a:lnTo>
                    <a:pt x="6" y="22"/>
                  </a:lnTo>
                  <a:lnTo>
                    <a:pt x="8" y="20"/>
                  </a:lnTo>
                  <a:lnTo>
                    <a:pt x="10" y="18"/>
                  </a:lnTo>
                  <a:lnTo>
                    <a:pt x="12" y="14"/>
                  </a:lnTo>
                  <a:lnTo>
                    <a:pt x="14" y="12"/>
                  </a:lnTo>
                  <a:lnTo>
                    <a:pt x="16" y="12"/>
                  </a:lnTo>
                  <a:lnTo>
                    <a:pt x="20" y="10"/>
                  </a:lnTo>
                  <a:lnTo>
                    <a:pt x="24" y="8"/>
                  </a:lnTo>
                  <a:lnTo>
                    <a:pt x="26" y="4"/>
                  </a:lnTo>
                  <a:lnTo>
                    <a:pt x="28" y="2"/>
                  </a:lnTo>
                  <a:lnTo>
                    <a:pt x="30" y="0"/>
                  </a:lnTo>
                  <a:lnTo>
                    <a:pt x="32" y="0"/>
                  </a:lnTo>
                  <a:lnTo>
                    <a:pt x="34" y="0"/>
                  </a:lnTo>
                  <a:lnTo>
                    <a:pt x="36" y="0"/>
                  </a:lnTo>
                  <a:lnTo>
                    <a:pt x="40" y="0"/>
                  </a:lnTo>
                  <a:lnTo>
                    <a:pt x="42" y="0"/>
                  </a:lnTo>
                  <a:lnTo>
                    <a:pt x="44" y="0"/>
                  </a:lnTo>
                  <a:lnTo>
                    <a:pt x="48" y="0"/>
                  </a:lnTo>
                  <a:lnTo>
                    <a:pt x="54" y="0"/>
                  </a:lnTo>
                  <a:lnTo>
                    <a:pt x="58" y="0"/>
                  </a:lnTo>
                  <a:lnTo>
                    <a:pt x="64" y="0"/>
                  </a:lnTo>
                  <a:lnTo>
                    <a:pt x="70" y="2"/>
                  </a:lnTo>
                  <a:lnTo>
                    <a:pt x="76" y="2"/>
                  </a:lnTo>
                  <a:lnTo>
                    <a:pt x="80" y="2"/>
                  </a:lnTo>
                  <a:lnTo>
                    <a:pt x="80" y="4"/>
                  </a:lnTo>
                  <a:lnTo>
                    <a:pt x="82" y="4"/>
                  </a:lnTo>
                  <a:lnTo>
                    <a:pt x="82" y="6"/>
                  </a:lnTo>
                  <a:lnTo>
                    <a:pt x="82" y="8"/>
                  </a:lnTo>
                </a:path>
              </a:pathLst>
            </a:custGeom>
            <a:grpFill/>
            <a:ln w="6350">
              <a:noFill/>
              <a:round/>
              <a:headEnd/>
              <a:tailEnd/>
            </a:ln>
          </p:spPr>
          <p:txBody>
            <a:bodyPr/>
            <a:lstStyle/>
            <a:p>
              <a:pPr>
                <a:defRPr/>
              </a:pPr>
              <a:endParaRPr lang="zh-TW" altLang="en-US"/>
            </a:p>
          </p:txBody>
        </p:sp>
        <p:sp>
          <p:nvSpPr>
            <p:cNvPr id="342" name="Freeform 154"/>
            <p:cNvSpPr>
              <a:spLocks/>
            </p:cNvSpPr>
            <p:nvPr/>
          </p:nvSpPr>
          <p:spPr bwMode="gray">
            <a:xfrm>
              <a:off x="4349" y="2678"/>
              <a:ext cx="44" cy="24"/>
            </a:xfrm>
            <a:custGeom>
              <a:avLst/>
              <a:gdLst>
                <a:gd name="T0" fmla="*/ 44 w 44"/>
                <a:gd name="T1" fmla="*/ 20 h 24"/>
                <a:gd name="T2" fmla="*/ 42 w 44"/>
                <a:gd name="T3" fmla="*/ 22 h 24"/>
                <a:gd name="T4" fmla="*/ 40 w 44"/>
                <a:gd name="T5" fmla="*/ 22 h 24"/>
                <a:gd name="T6" fmla="*/ 40 w 44"/>
                <a:gd name="T7" fmla="*/ 24 h 24"/>
                <a:gd name="T8" fmla="*/ 32 w 44"/>
                <a:gd name="T9" fmla="*/ 22 h 24"/>
                <a:gd name="T10" fmla="*/ 26 w 44"/>
                <a:gd name="T11" fmla="*/ 22 h 24"/>
                <a:gd name="T12" fmla="*/ 20 w 44"/>
                <a:gd name="T13" fmla="*/ 20 h 24"/>
                <a:gd name="T14" fmla="*/ 16 w 44"/>
                <a:gd name="T15" fmla="*/ 18 h 24"/>
                <a:gd name="T16" fmla="*/ 12 w 44"/>
                <a:gd name="T17" fmla="*/ 18 h 24"/>
                <a:gd name="T18" fmla="*/ 12 w 44"/>
                <a:gd name="T19" fmla="*/ 16 h 24"/>
                <a:gd name="T20" fmla="*/ 6 w 44"/>
                <a:gd name="T21" fmla="*/ 14 h 24"/>
                <a:gd name="T22" fmla="*/ 2 w 44"/>
                <a:gd name="T23" fmla="*/ 12 h 24"/>
                <a:gd name="T24" fmla="*/ 0 w 44"/>
                <a:gd name="T25" fmla="*/ 10 h 24"/>
                <a:gd name="T26" fmla="*/ 8 w 44"/>
                <a:gd name="T27" fmla="*/ 4 h 24"/>
                <a:gd name="T28" fmla="*/ 10 w 44"/>
                <a:gd name="T29" fmla="*/ 2 h 24"/>
                <a:gd name="T30" fmla="*/ 12 w 44"/>
                <a:gd name="T31" fmla="*/ 0 h 24"/>
                <a:gd name="T32" fmla="*/ 14 w 44"/>
                <a:gd name="T33" fmla="*/ 0 h 24"/>
                <a:gd name="T34" fmla="*/ 16 w 44"/>
                <a:gd name="T35" fmla="*/ 0 h 24"/>
                <a:gd name="T36" fmla="*/ 20 w 44"/>
                <a:gd name="T37" fmla="*/ 2 h 24"/>
                <a:gd name="T38" fmla="*/ 24 w 44"/>
                <a:gd name="T39" fmla="*/ 4 h 24"/>
                <a:gd name="T40" fmla="*/ 24 w 44"/>
                <a:gd name="T41" fmla="*/ 6 h 24"/>
                <a:gd name="T42" fmla="*/ 26 w 44"/>
                <a:gd name="T43" fmla="*/ 6 h 24"/>
                <a:gd name="T44" fmla="*/ 26 w 44"/>
                <a:gd name="T45" fmla="*/ 8 h 24"/>
                <a:gd name="T46" fmla="*/ 30 w 44"/>
                <a:gd name="T47" fmla="*/ 8 h 24"/>
                <a:gd name="T48" fmla="*/ 30 w 44"/>
                <a:gd name="T49" fmla="*/ 8 h 24"/>
                <a:gd name="T50" fmla="*/ 32 w 44"/>
                <a:gd name="T51" fmla="*/ 6 h 24"/>
                <a:gd name="T52" fmla="*/ 34 w 44"/>
                <a:gd name="T53" fmla="*/ 6 h 24"/>
                <a:gd name="T54" fmla="*/ 38 w 44"/>
                <a:gd name="T55" fmla="*/ 6 h 24"/>
                <a:gd name="T56" fmla="*/ 38 w 44"/>
                <a:gd name="T57" fmla="*/ 6 h 24"/>
                <a:gd name="T58" fmla="*/ 40 w 44"/>
                <a:gd name="T59" fmla="*/ 8 h 24"/>
                <a:gd name="T60" fmla="*/ 42 w 44"/>
                <a:gd name="T61" fmla="*/ 10 h 24"/>
                <a:gd name="T62" fmla="*/ 44 w 44"/>
                <a:gd name="T63" fmla="*/ 12 h 24"/>
                <a:gd name="T64" fmla="*/ 44 w 44"/>
                <a:gd name="T65" fmla="*/ 14 h 24"/>
                <a:gd name="T66" fmla="*/ 44 w 44"/>
                <a:gd name="T67" fmla="*/ 16 h 24"/>
                <a:gd name="T68" fmla="*/ 44 w 44"/>
                <a:gd name="T69" fmla="*/ 18 h 24"/>
                <a:gd name="T70" fmla="*/ 44 w 44"/>
                <a:gd name="T71" fmla="*/ 20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24"/>
                <a:gd name="T110" fmla="*/ 44 w 44"/>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24">
                  <a:moveTo>
                    <a:pt x="44" y="20"/>
                  </a:moveTo>
                  <a:lnTo>
                    <a:pt x="42" y="22"/>
                  </a:lnTo>
                  <a:lnTo>
                    <a:pt x="40" y="22"/>
                  </a:lnTo>
                  <a:lnTo>
                    <a:pt x="40" y="24"/>
                  </a:lnTo>
                  <a:lnTo>
                    <a:pt x="32" y="22"/>
                  </a:lnTo>
                  <a:lnTo>
                    <a:pt x="26" y="22"/>
                  </a:lnTo>
                  <a:lnTo>
                    <a:pt x="20" y="20"/>
                  </a:lnTo>
                  <a:lnTo>
                    <a:pt x="16" y="18"/>
                  </a:lnTo>
                  <a:lnTo>
                    <a:pt x="12" y="18"/>
                  </a:lnTo>
                  <a:lnTo>
                    <a:pt x="12" y="16"/>
                  </a:lnTo>
                  <a:lnTo>
                    <a:pt x="6" y="14"/>
                  </a:lnTo>
                  <a:lnTo>
                    <a:pt x="2" y="12"/>
                  </a:lnTo>
                  <a:lnTo>
                    <a:pt x="0" y="10"/>
                  </a:lnTo>
                  <a:lnTo>
                    <a:pt x="8" y="4"/>
                  </a:lnTo>
                  <a:lnTo>
                    <a:pt x="10" y="2"/>
                  </a:lnTo>
                  <a:lnTo>
                    <a:pt x="12" y="0"/>
                  </a:lnTo>
                  <a:lnTo>
                    <a:pt x="14" y="0"/>
                  </a:lnTo>
                  <a:lnTo>
                    <a:pt x="16" y="0"/>
                  </a:lnTo>
                  <a:lnTo>
                    <a:pt x="20" y="2"/>
                  </a:lnTo>
                  <a:lnTo>
                    <a:pt x="24" y="4"/>
                  </a:lnTo>
                  <a:lnTo>
                    <a:pt x="24" y="6"/>
                  </a:lnTo>
                  <a:lnTo>
                    <a:pt x="26" y="6"/>
                  </a:lnTo>
                  <a:lnTo>
                    <a:pt x="26" y="8"/>
                  </a:lnTo>
                  <a:lnTo>
                    <a:pt x="30" y="8"/>
                  </a:lnTo>
                  <a:lnTo>
                    <a:pt x="32" y="6"/>
                  </a:lnTo>
                  <a:lnTo>
                    <a:pt x="34" y="6"/>
                  </a:lnTo>
                  <a:lnTo>
                    <a:pt x="38" y="6"/>
                  </a:lnTo>
                  <a:lnTo>
                    <a:pt x="40" y="8"/>
                  </a:lnTo>
                  <a:lnTo>
                    <a:pt x="42" y="10"/>
                  </a:lnTo>
                  <a:lnTo>
                    <a:pt x="44" y="12"/>
                  </a:lnTo>
                  <a:lnTo>
                    <a:pt x="44" y="14"/>
                  </a:lnTo>
                  <a:lnTo>
                    <a:pt x="44" y="16"/>
                  </a:lnTo>
                  <a:lnTo>
                    <a:pt x="44" y="18"/>
                  </a:lnTo>
                  <a:lnTo>
                    <a:pt x="44" y="20"/>
                  </a:lnTo>
                </a:path>
              </a:pathLst>
            </a:custGeom>
            <a:grpFill/>
            <a:ln w="6350">
              <a:noFill/>
              <a:round/>
              <a:headEnd/>
              <a:tailEnd/>
            </a:ln>
          </p:spPr>
          <p:txBody>
            <a:bodyPr/>
            <a:lstStyle/>
            <a:p>
              <a:pPr>
                <a:defRPr/>
              </a:pPr>
              <a:endParaRPr lang="zh-TW" altLang="en-US"/>
            </a:p>
          </p:txBody>
        </p:sp>
        <p:sp>
          <p:nvSpPr>
            <p:cNvPr id="343" name="Freeform 155"/>
            <p:cNvSpPr>
              <a:spLocks/>
            </p:cNvSpPr>
            <p:nvPr/>
          </p:nvSpPr>
          <p:spPr bwMode="gray">
            <a:xfrm>
              <a:off x="4599" y="2606"/>
              <a:ext cx="38" cy="28"/>
            </a:xfrm>
            <a:custGeom>
              <a:avLst/>
              <a:gdLst>
                <a:gd name="T0" fmla="*/ 4 w 38"/>
                <a:gd name="T1" fmla="*/ 0 h 28"/>
                <a:gd name="T2" fmla="*/ 6 w 38"/>
                <a:gd name="T3" fmla="*/ 2 h 28"/>
                <a:gd name="T4" fmla="*/ 6 w 38"/>
                <a:gd name="T5" fmla="*/ 6 h 28"/>
                <a:gd name="T6" fmla="*/ 6 w 38"/>
                <a:gd name="T7" fmla="*/ 10 h 28"/>
                <a:gd name="T8" fmla="*/ 4 w 38"/>
                <a:gd name="T9" fmla="*/ 12 h 28"/>
                <a:gd name="T10" fmla="*/ 2 w 38"/>
                <a:gd name="T11" fmla="*/ 14 h 28"/>
                <a:gd name="T12" fmla="*/ 0 w 38"/>
                <a:gd name="T13" fmla="*/ 14 h 28"/>
                <a:gd name="T14" fmla="*/ 0 w 38"/>
                <a:gd name="T15" fmla="*/ 16 h 28"/>
                <a:gd name="T16" fmla="*/ 0 w 38"/>
                <a:gd name="T17" fmla="*/ 20 h 28"/>
                <a:gd name="T18" fmla="*/ 2 w 38"/>
                <a:gd name="T19" fmla="*/ 22 h 28"/>
                <a:gd name="T20" fmla="*/ 2 w 38"/>
                <a:gd name="T21" fmla="*/ 24 h 28"/>
                <a:gd name="T22" fmla="*/ 4 w 38"/>
                <a:gd name="T23" fmla="*/ 26 h 28"/>
                <a:gd name="T24" fmla="*/ 4 w 38"/>
                <a:gd name="T25" fmla="*/ 28 h 28"/>
                <a:gd name="T26" fmla="*/ 4 w 38"/>
                <a:gd name="T27" fmla="*/ 28 h 28"/>
                <a:gd name="T28" fmla="*/ 6 w 38"/>
                <a:gd name="T29" fmla="*/ 28 h 28"/>
                <a:gd name="T30" fmla="*/ 8 w 38"/>
                <a:gd name="T31" fmla="*/ 28 h 28"/>
                <a:gd name="T32" fmla="*/ 12 w 38"/>
                <a:gd name="T33" fmla="*/ 26 h 28"/>
                <a:gd name="T34" fmla="*/ 14 w 38"/>
                <a:gd name="T35" fmla="*/ 24 h 28"/>
                <a:gd name="T36" fmla="*/ 16 w 38"/>
                <a:gd name="T37" fmla="*/ 24 h 28"/>
                <a:gd name="T38" fmla="*/ 18 w 38"/>
                <a:gd name="T39" fmla="*/ 22 h 28"/>
                <a:gd name="T40" fmla="*/ 20 w 38"/>
                <a:gd name="T41" fmla="*/ 22 h 28"/>
                <a:gd name="T42" fmla="*/ 22 w 38"/>
                <a:gd name="T43" fmla="*/ 24 h 28"/>
                <a:gd name="T44" fmla="*/ 22 w 38"/>
                <a:gd name="T45" fmla="*/ 24 h 28"/>
                <a:gd name="T46" fmla="*/ 32 w 38"/>
                <a:gd name="T47" fmla="*/ 22 h 28"/>
                <a:gd name="T48" fmla="*/ 38 w 38"/>
                <a:gd name="T49" fmla="*/ 20 h 28"/>
                <a:gd name="T50" fmla="*/ 38 w 38"/>
                <a:gd name="T51" fmla="*/ 12 h 28"/>
                <a:gd name="T52" fmla="*/ 32 w 38"/>
                <a:gd name="T53" fmla="*/ 10 h 28"/>
                <a:gd name="T54" fmla="*/ 24 w 38"/>
                <a:gd name="T55" fmla="*/ 8 h 28"/>
                <a:gd name="T56" fmla="*/ 30 w 38"/>
                <a:gd name="T57" fmla="*/ 6 h 28"/>
                <a:gd name="T58" fmla="*/ 20 w 38"/>
                <a:gd name="T59" fmla="*/ 6 h 28"/>
                <a:gd name="T60" fmla="*/ 14 w 38"/>
                <a:gd name="T61" fmla="*/ 2 h 28"/>
                <a:gd name="T62" fmla="*/ 4 w 38"/>
                <a:gd name="T63" fmla="*/ 0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28"/>
                <a:gd name="T98" fmla="*/ 38 w 38"/>
                <a:gd name="T99" fmla="*/ 28 h 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28">
                  <a:moveTo>
                    <a:pt x="4" y="0"/>
                  </a:moveTo>
                  <a:lnTo>
                    <a:pt x="6" y="2"/>
                  </a:lnTo>
                  <a:lnTo>
                    <a:pt x="6" y="6"/>
                  </a:lnTo>
                  <a:lnTo>
                    <a:pt x="6" y="10"/>
                  </a:lnTo>
                  <a:lnTo>
                    <a:pt x="4" y="12"/>
                  </a:lnTo>
                  <a:lnTo>
                    <a:pt x="2" y="14"/>
                  </a:lnTo>
                  <a:lnTo>
                    <a:pt x="0" y="14"/>
                  </a:lnTo>
                  <a:lnTo>
                    <a:pt x="0" y="16"/>
                  </a:lnTo>
                  <a:lnTo>
                    <a:pt x="0" y="20"/>
                  </a:lnTo>
                  <a:lnTo>
                    <a:pt x="2" y="22"/>
                  </a:lnTo>
                  <a:lnTo>
                    <a:pt x="2" y="24"/>
                  </a:lnTo>
                  <a:lnTo>
                    <a:pt x="4" y="26"/>
                  </a:lnTo>
                  <a:lnTo>
                    <a:pt x="4" y="28"/>
                  </a:lnTo>
                  <a:lnTo>
                    <a:pt x="6" y="28"/>
                  </a:lnTo>
                  <a:lnTo>
                    <a:pt x="8" y="28"/>
                  </a:lnTo>
                  <a:lnTo>
                    <a:pt x="12" y="26"/>
                  </a:lnTo>
                  <a:lnTo>
                    <a:pt x="14" y="24"/>
                  </a:lnTo>
                  <a:lnTo>
                    <a:pt x="16" y="24"/>
                  </a:lnTo>
                  <a:lnTo>
                    <a:pt x="18" y="22"/>
                  </a:lnTo>
                  <a:lnTo>
                    <a:pt x="20" y="22"/>
                  </a:lnTo>
                  <a:lnTo>
                    <a:pt x="22" y="24"/>
                  </a:lnTo>
                  <a:lnTo>
                    <a:pt x="32" y="22"/>
                  </a:lnTo>
                  <a:lnTo>
                    <a:pt x="38" y="20"/>
                  </a:lnTo>
                  <a:lnTo>
                    <a:pt x="38" y="12"/>
                  </a:lnTo>
                  <a:lnTo>
                    <a:pt x="32" y="10"/>
                  </a:lnTo>
                  <a:lnTo>
                    <a:pt x="24" y="8"/>
                  </a:lnTo>
                  <a:lnTo>
                    <a:pt x="30" y="6"/>
                  </a:lnTo>
                  <a:lnTo>
                    <a:pt x="20" y="6"/>
                  </a:lnTo>
                  <a:lnTo>
                    <a:pt x="14" y="2"/>
                  </a:lnTo>
                  <a:lnTo>
                    <a:pt x="4" y="0"/>
                  </a:lnTo>
                </a:path>
              </a:pathLst>
            </a:custGeom>
            <a:grpFill/>
            <a:ln w="6350">
              <a:noFill/>
              <a:round/>
              <a:headEnd/>
              <a:tailEnd/>
            </a:ln>
          </p:spPr>
          <p:txBody>
            <a:bodyPr/>
            <a:lstStyle/>
            <a:p>
              <a:pPr>
                <a:defRPr/>
              </a:pPr>
              <a:endParaRPr lang="zh-TW" altLang="en-US"/>
            </a:p>
          </p:txBody>
        </p:sp>
        <p:sp>
          <p:nvSpPr>
            <p:cNvPr id="344" name="Freeform 156"/>
            <p:cNvSpPr>
              <a:spLocks/>
            </p:cNvSpPr>
            <p:nvPr/>
          </p:nvSpPr>
          <p:spPr bwMode="gray">
            <a:xfrm>
              <a:off x="4561" y="2600"/>
              <a:ext cx="44" cy="36"/>
            </a:xfrm>
            <a:custGeom>
              <a:avLst/>
              <a:gdLst>
                <a:gd name="T0" fmla="*/ 12 w 44"/>
                <a:gd name="T1" fmla="*/ 2 h 36"/>
                <a:gd name="T2" fmla="*/ 8 w 44"/>
                <a:gd name="T3" fmla="*/ 6 h 36"/>
                <a:gd name="T4" fmla="*/ 12 w 44"/>
                <a:gd name="T5" fmla="*/ 8 h 36"/>
                <a:gd name="T6" fmla="*/ 14 w 44"/>
                <a:gd name="T7" fmla="*/ 8 h 36"/>
                <a:gd name="T8" fmla="*/ 16 w 44"/>
                <a:gd name="T9" fmla="*/ 8 h 36"/>
                <a:gd name="T10" fmla="*/ 18 w 44"/>
                <a:gd name="T11" fmla="*/ 8 h 36"/>
                <a:gd name="T12" fmla="*/ 22 w 44"/>
                <a:gd name="T13" fmla="*/ 10 h 36"/>
                <a:gd name="T14" fmla="*/ 24 w 44"/>
                <a:gd name="T15" fmla="*/ 10 h 36"/>
                <a:gd name="T16" fmla="*/ 26 w 44"/>
                <a:gd name="T17" fmla="*/ 14 h 36"/>
                <a:gd name="T18" fmla="*/ 26 w 44"/>
                <a:gd name="T19" fmla="*/ 14 h 36"/>
                <a:gd name="T20" fmla="*/ 26 w 44"/>
                <a:gd name="T21" fmla="*/ 16 h 36"/>
                <a:gd name="T22" fmla="*/ 26 w 44"/>
                <a:gd name="T23" fmla="*/ 18 h 36"/>
                <a:gd name="T24" fmla="*/ 26 w 44"/>
                <a:gd name="T25" fmla="*/ 20 h 36"/>
                <a:gd name="T26" fmla="*/ 24 w 44"/>
                <a:gd name="T27" fmla="*/ 22 h 36"/>
                <a:gd name="T28" fmla="*/ 20 w 44"/>
                <a:gd name="T29" fmla="*/ 22 h 36"/>
                <a:gd name="T30" fmla="*/ 10 w 44"/>
                <a:gd name="T31" fmla="*/ 18 h 36"/>
                <a:gd name="T32" fmla="*/ 4 w 44"/>
                <a:gd name="T33" fmla="*/ 18 h 36"/>
                <a:gd name="T34" fmla="*/ 0 w 44"/>
                <a:gd name="T35" fmla="*/ 22 h 36"/>
                <a:gd name="T36" fmla="*/ 6 w 44"/>
                <a:gd name="T37" fmla="*/ 26 h 36"/>
                <a:gd name="T38" fmla="*/ 6 w 44"/>
                <a:gd name="T39" fmla="*/ 26 h 36"/>
                <a:gd name="T40" fmla="*/ 10 w 44"/>
                <a:gd name="T41" fmla="*/ 26 h 36"/>
                <a:gd name="T42" fmla="*/ 14 w 44"/>
                <a:gd name="T43" fmla="*/ 26 h 36"/>
                <a:gd name="T44" fmla="*/ 16 w 44"/>
                <a:gd name="T45" fmla="*/ 26 h 36"/>
                <a:gd name="T46" fmla="*/ 20 w 44"/>
                <a:gd name="T47" fmla="*/ 28 h 36"/>
                <a:gd name="T48" fmla="*/ 20 w 44"/>
                <a:gd name="T49" fmla="*/ 30 h 36"/>
                <a:gd name="T50" fmla="*/ 22 w 44"/>
                <a:gd name="T51" fmla="*/ 32 h 36"/>
                <a:gd name="T52" fmla="*/ 26 w 44"/>
                <a:gd name="T53" fmla="*/ 34 h 36"/>
                <a:gd name="T54" fmla="*/ 30 w 44"/>
                <a:gd name="T55" fmla="*/ 36 h 36"/>
                <a:gd name="T56" fmla="*/ 34 w 44"/>
                <a:gd name="T57" fmla="*/ 36 h 36"/>
                <a:gd name="T58" fmla="*/ 36 w 44"/>
                <a:gd name="T59" fmla="*/ 36 h 36"/>
                <a:gd name="T60" fmla="*/ 40 w 44"/>
                <a:gd name="T61" fmla="*/ 36 h 36"/>
                <a:gd name="T62" fmla="*/ 42 w 44"/>
                <a:gd name="T63" fmla="*/ 36 h 36"/>
                <a:gd name="T64" fmla="*/ 42 w 44"/>
                <a:gd name="T65" fmla="*/ 34 h 36"/>
                <a:gd name="T66" fmla="*/ 42 w 44"/>
                <a:gd name="T67" fmla="*/ 30 h 36"/>
                <a:gd name="T68" fmla="*/ 40 w 44"/>
                <a:gd name="T69" fmla="*/ 30 h 36"/>
                <a:gd name="T70" fmla="*/ 40 w 44"/>
                <a:gd name="T71" fmla="*/ 28 h 36"/>
                <a:gd name="T72" fmla="*/ 38 w 44"/>
                <a:gd name="T73" fmla="*/ 24 h 36"/>
                <a:gd name="T74" fmla="*/ 38 w 44"/>
                <a:gd name="T75" fmla="*/ 22 h 36"/>
                <a:gd name="T76" fmla="*/ 38 w 44"/>
                <a:gd name="T77" fmla="*/ 18 h 36"/>
                <a:gd name="T78" fmla="*/ 40 w 44"/>
                <a:gd name="T79" fmla="*/ 18 h 36"/>
                <a:gd name="T80" fmla="*/ 42 w 44"/>
                <a:gd name="T81" fmla="*/ 16 h 36"/>
                <a:gd name="T82" fmla="*/ 44 w 44"/>
                <a:gd name="T83" fmla="*/ 14 h 36"/>
                <a:gd name="T84" fmla="*/ 44 w 44"/>
                <a:gd name="T85" fmla="*/ 12 h 36"/>
                <a:gd name="T86" fmla="*/ 44 w 44"/>
                <a:gd name="T87" fmla="*/ 8 h 36"/>
                <a:gd name="T88" fmla="*/ 42 w 44"/>
                <a:gd name="T89" fmla="*/ 4 h 36"/>
                <a:gd name="T90" fmla="*/ 28 w 44"/>
                <a:gd name="T91" fmla="*/ 2 h 36"/>
                <a:gd name="T92" fmla="*/ 20 w 44"/>
                <a:gd name="T93" fmla="*/ 0 h 36"/>
                <a:gd name="T94" fmla="*/ 12 w 44"/>
                <a:gd name="T95" fmla="*/ 2 h 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
                <a:gd name="T145" fmla="*/ 0 h 36"/>
                <a:gd name="T146" fmla="*/ 44 w 44"/>
                <a:gd name="T147" fmla="*/ 36 h 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 h="36">
                  <a:moveTo>
                    <a:pt x="12" y="2"/>
                  </a:moveTo>
                  <a:lnTo>
                    <a:pt x="8" y="6"/>
                  </a:lnTo>
                  <a:lnTo>
                    <a:pt x="12" y="8"/>
                  </a:lnTo>
                  <a:lnTo>
                    <a:pt x="14" y="8"/>
                  </a:lnTo>
                  <a:lnTo>
                    <a:pt x="16" y="8"/>
                  </a:lnTo>
                  <a:lnTo>
                    <a:pt x="18" y="8"/>
                  </a:lnTo>
                  <a:lnTo>
                    <a:pt x="22" y="10"/>
                  </a:lnTo>
                  <a:lnTo>
                    <a:pt x="24" y="10"/>
                  </a:lnTo>
                  <a:lnTo>
                    <a:pt x="26" y="14"/>
                  </a:lnTo>
                  <a:lnTo>
                    <a:pt x="26" y="16"/>
                  </a:lnTo>
                  <a:lnTo>
                    <a:pt x="26" y="18"/>
                  </a:lnTo>
                  <a:lnTo>
                    <a:pt x="26" y="20"/>
                  </a:lnTo>
                  <a:lnTo>
                    <a:pt x="24" y="22"/>
                  </a:lnTo>
                  <a:lnTo>
                    <a:pt x="20" y="22"/>
                  </a:lnTo>
                  <a:lnTo>
                    <a:pt x="10" y="18"/>
                  </a:lnTo>
                  <a:lnTo>
                    <a:pt x="4" y="18"/>
                  </a:lnTo>
                  <a:lnTo>
                    <a:pt x="0" y="22"/>
                  </a:lnTo>
                  <a:lnTo>
                    <a:pt x="6" y="26"/>
                  </a:lnTo>
                  <a:lnTo>
                    <a:pt x="10" y="26"/>
                  </a:lnTo>
                  <a:lnTo>
                    <a:pt x="14" y="26"/>
                  </a:lnTo>
                  <a:lnTo>
                    <a:pt x="16" y="26"/>
                  </a:lnTo>
                  <a:lnTo>
                    <a:pt x="20" y="28"/>
                  </a:lnTo>
                  <a:lnTo>
                    <a:pt x="20" y="30"/>
                  </a:lnTo>
                  <a:lnTo>
                    <a:pt x="22" y="32"/>
                  </a:lnTo>
                  <a:lnTo>
                    <a:pt x="26" y="34"/>
                  </a:lnTo>
                  <a:lnTo>
                    <a:pt x="30" y="36"/>
                  </a:lnTo>
                  <a:lnTo>
                    <a:pt x="34" y="36"/>
                  </a:lnTo>
                  <a:lnTo>
                    <a:pt x="36" y="36"/>
                  </a:lnTo>
                  <a:lnTo>
                    <a:pt x="40" y="36"/>
                  </a:lnTo>
                  <a:lnTo>
                    <a:pt x="42" y="36"/>
                  </a:lnTo>
                  <a:lnTo>
                    <a:pt x="42" y="34"/>
                  </a:lnTo>
                  <a:lnTo>
                    <a:pt x="42" y="30"/>
                  </a:lnTo>
                  <a:lnTo>
                    <a:pt x="40" y="30"/>
                  </a:lnTo>
                  <a:lnTo>
                    <a:pt x="40" y="28"/>
                  </a:lnTo>
                  <a:lnTo>
                    <a:pt x="38" y="24"/>
                  </a:lnTo>
                  <a:lnTo>
                    <a:pt x="38" y="22"/>
                  </a:lnTo>
                  <a:lnTo>
                    <a:pt x="38" y="18"/>
                  </a:lnTo>
                  <a:lnTo>
                    <a:pt x="40" y="18"/>
                  </a:lnTo>
                  <a:lnTo>
                    <a:pt x="42" y="16"/>
                  </a:lnTo>
                  <a:lnTo>
                    <a:pt x="44" y="14"/>
                  </a:lnTo>
                  <a:lnTo>
                    <a:pt x="44" y="12"/>
                  </a:lnTo>
                  <a:lnTo>
                    <a:pt x="44" y="8"/>
                  </a:lnTo>
                  <a:lnTo>
                    <a:pt x="42" y="4"/>
                  </a:lnTo>
                  <a:lnTo>
                    <a:pt x="28" y="2"/>
                  </a:lnTo>
                  <a:lnTo>
                    <a:pt x="20" y="0"/>
                  </a:lnTo>
                  <a:lnTo>
                    <a:pt x="12" y="2"/>
                  </a:lnTo>
                </a:path>
              </a:pathLst>
            </a:custGeom>
            <a:grpFill/>
            <a:ln w="6350">
              <a:noFill/>
              <a:round/>
              <a:headEnd/>
              <a:tailEnd/>
            </a:ln>
          </p:spPr>
          <p:txBody>
            <a:bodyPr/>
            <a:lstStyle/>
            <a:p>
              <a:pPr>
                <a:defRPr/>
              </a:pPr>
              <a:endParaRPr lang="zh-TW" altLang="en-US"/>
            </a:p>
          </p:txBody>
        </p:sp>
        <p:sp>
          <p:nvSpPr>
            <p:cNvPr id="345" name="Freeform 157"/>
            <p:cNvSpPr>
              <a:spLocks/>
            </p:cNvSpPr>
            <p:nvPr/>
          </p:nvSpPr>
          <p:spPr bwMode="gray">
            <a:xfrm>
              <a:off x="4425" y="2554"/>
              <a:ext cx="140" cy="54"/>
            </a:xfrm>
            <a:custGeom>
              <a:avLst/>
              <a:gdLst>
                <a:gd name="T0" fmla="*/ 18 w 140"/>
                <a:gd name="T1" fmla="*/ 2 h 54"/>
                <a:gd name="T2" fmla="*/ 16 w 140"/>
                <a:gd name="T3" fmla="*/ 2 h 54"/>
                <a:gd name="T4" fmla="*/ 14 w 140"/>
                <a:gd name="T5" fmla="*/ 4 h 54"/>
                <a:gd name="T6" fmla="*/ 10 w 140"/>
                <a:gd name="T7" fmla="*/ 6 h 54"/>
                <a:gd name="T8" fmla="*/ 6 w 140"/>
                <a:gd name="T9" fmla="*/ 8 h 54"/>
                <a:gd name="T10" fmla="*/ 2 w 140"/>
                <a:gd name="T11" fmla="*/ 10 h 54"/>
                <a:gd name="T12" fmla="*/ 0 w 140"/>
                <a:gd name="T13" fmla="*/ 14 h 54"/>
                <a:gd name="T14" fmla="*/ 0 w 140"/>
                <a:gd name="T15" fmla="*/ 18 h 54"/>
                <a:gd name="T16" fmla="*/ 0 w 140"/>
                <a:gd name="T17" fmla="*/ 18 h 54"/>
                <a:gd name="T18" fmla="*/ 2 w 140"/>
                <a:gd name="T19" fmla="*/ 20 h 54"/>
                <a:gd name="T20" fmla="*/ 4 w 140"/>
                <a:gd name="T21" fmla="*/ 22 h 54"/>
                <a:gd name="T22" fmla="*/ 8 w 140"/>
                <a:gd name="T23" fmla="*/ 22 h 54"/>
                <a:gd name="T24" fmla="*/ 12 w 140"/>
                <a:gd name="T25" fmla="*/ 22 h 54"/>
                <a:gd name="T26" fmla="*/ 16 w 140"/>
                <a:gd name="T27" fmla="*/ 20 h 54"/>
                <a:gd name="T28" fmla="*/ 20 w 140"/>
                <a:gd name="T29" fmla="*/ 18 h 54"/>
                <a:gd name="T30" fmla="*/ 24 w 140"/>
                <a:gd name="T31" fmla="*/ 16 h 54"/>
                <a:gd name="T32" fmla="*/ 28 w 140"/>
                <a:gd name="T33" fmla="*/ 16 h 54"/>
                <a:gd name="T34" fmla="*/ 32 w 140"/>
                <a:gd name="T35" fmla="*/ 16 h 54"/>
                <a:gd name="T36" fmla="*/ 34 w 140"/>
                <a:gd name="T37" fmla="*/ 18 h 54"/>
                <a:gd name="T38" fmla="*/ 36 w 140"/>
                <a:gd name="T39" fmla="*/ 18 h 54"/>
                <a:gd name="T40" fmla="*/ 40 w 140"/>
                <a:gd name="T41" fmla="*/ 20 h 54"/>
                <a:gd name="T42" fmla="*/ 44 w 140"/>
                <a:gd name="T43" fmla="*/ 22 h 54"/>
                <a:gd name="T44" fmla="*/ 48 w 140"/>
                <a:gd name="T45" fmla="*/ 22 h 54"/>
                <a:gd name="T46" fmla="*/ 50 w 140"/>
                <a:gd name="T47" fmla="*/ 24 h 54"/>
                <a:gd name="T48" fmla="*/ 52 w 140"/>
                <a:gd name="T49" fmla="*/ 24 h 54"/>
                <a:gd name="T50" fmla="*/ 68 w 140"/>
                <a:gd name="T51" fmla="*/ 32 h 54"/>
                <a:gd name="T52" fmla="*/ 68 w 140"/>
                <a:gd name="T53" fmla="*/ 32 h 54"/>
                <a:gd name="T54" fmla="*/ 70 w 140"/>
                <a:gd name="T55" fmla="*/ 34 h 54"/>
                <a:gd name="T56" fmla="*/ 74 w 140"/>
                <a:gd name="T57" fmla="*/ 36 h 54"/>
                <a:gd name="T58" fmla="*/ 80 w 140"/>
                <a:gd name="T59" fmla="*/ 40 h 54"/>
                <a:gd name="T60" fmla="*/ 88 w 140"/>
                <a:gd name="T61" fmla="*/ 40 h 54"/>
                <a:gd name="T62" fmla="*/ 98 w 140"/>
                <a:gd name="T63" fmla="*/ 42 h 54"/>
                <a:gd name="T64" fmla="*/ 98 w 140"/>
                <a:gd name="T65" fmla="*/ 46 h 54"/>
                <a:gd name="T66" fmla="*/ 90 w 140"/>
                <a:gd name="T67" fmla="*/ 50 h 54"/>
                <a:gd name="T68" fmla="*/ 92 w 140"/>
                <a:gd name="T69" fmla="*/ 54 h 54"/>
                <a:gd name="T70" fmla="*/ 94 w 140"/>
                <a:gd name="T71" fmla="*/ 54 h 54"/>
                <a:gd name="T72" fmla="*/ 96 w 140"/>
                <a:gd name="T73" fmla="*/ 54 h 54"/>
                <a:gd name="T74" fmla="*/ 102 w 140"/>
                <a:gd name="T75" fmla="*/ 54 h 54"/>
                <a:gd name="T76" fmla="*/ 108 w 140"/>
                <a:gd name="T77" fmla="*/ 54 h 54"/>
                <a:gd name="T78" fmla="*/ 114 w 140"/>
                <a:gd name="T79" fmla="*/ 54 h 54"/>
                <a:gd name="T80" fmla="*/ 120 w 140"/>
                <a:gd name="T81" fmla="*/ 54 h 54"/>
                <a:gd name="T82" fmla="*/ 122 w 140"/>
                <a:gd name="T83" fmla="*/ 54 h 54"/>
                <a:gd name="T84" fmla="*/ 138 w 140"/>
                <a:gd name="T85" fmla="*/ 52 h 54"/>
                <a:gd name="T86" fmla="*/ 138 w 140"/>
                <a:gd name="T87" fmla="*/ 52 h 54"/>
                <a:gd name="T88" fmla="*/ 138 w 140"/>
                <a:gd name="T89" fmla="*/ 50 h 54"/>
                <a:gd name="T90" fmla="*/ 140 w 140"/>
                <a:gd name="T91" fmla="*/ 48 h 54"/>
                <a:gd name="T92" fmla="*/ 140 w 140"/>
                <a:gd name="T93" fmla="*/ 46 h 54"/>
                <a:gd name="T94" fmla="*/ 138 w 140"/>
                <a:gd name="T95" fmla="*/ 42 h 54"/>
                <a:gd name="T96" fmla="*/ 120 w 140"/>
                <a:gd name="T97" fmla="*/ 34 h 54"/>
                <a:gd name="T98" fmla="*/ 116 w 140"/>
                <a:gd name="T99" fmla="*/ 30 h 54"/>
                <a:gd name="T100" fmla="*/ 86 w 140"/>
                <a:gd name="T101" fmla="*/ 22 h 54"/>
                <a:gd name="T102" fmla="*/ 76 w 140"/>
                <a:gd name="T103" fmla="*/ 20 h 54"/>
                <a:gd name="T104" fmla="*/ 74 w 140"/>
                <a:gd name="T105" fmla="*/ 20 h 54"/>
                <a:gd name="T106" fmla="*/ 70 w 140"/>
                <a:gd name="T107" fmla="*/ 16 h 54"/>
                <a:gd name="T108" fmla="*/ 66 w 140"/>
                <a:gd name="T109" fmla="*/ 14 h 54"/>
                <a:gd name="T110" fmla="*/ 58 w 140"/>
                <a:gd name="T111" fmla="*/ 8 h 54"/>
                <a:gd name="T112" fmla="*/ 32 w 140"/>
                <a:gd name="T113" fmla="*/ 0 h 54"/>
                <a:gd name="T114" fmla="*/ 18 w 140"/>
                <a:gd name="T115" fmla="*/ 2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0"/>
                <a:gd name="T175" fmla="*/ 0 h 54"/>
                <a:gd name="T176" fmla="*/ 140 w 140"/>
                <a:gd name="T177" fmla="*/ 54 h 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0" h="54">
                  <a:moveTo>
                    <a:pt x="18" y="2"/>
                  </a:moveTo>
                  <a:lnTo>
                    <a:pt x="16" y="2"/>
                  </a:lnTo>
                  <a:lnTo>
                    <a:pt x="14" y="4"/>
                  </a:lnTo>
                  <a:lnTo>
                    <a:pt x="10" y="6"/>
                  </a:lnTo>
                  <a:lnTo>
                    <a:pt x="6" y="8"/>
                  </a:lnTo>
                  <a:lnTo>
                    <a:pt x="2" y="10"/>
                  </a:lnTo>
                  <a:lnTo>
                    <a:pt x="0" y="14"/>
                  </a:lnTo>
                  <a:lnTo>
                    <a:pt x="0" y="18"/>
                  </a:lnTo>
                  <a:lnTo>
                    <a:pt x="2" y="20"/>
                  </a:lnTo>
                  <a:lnTo>
                    <a:pt x="4" y="22"/>
                  </a:lnTo>
                  <a:lnTo>
                    <a:pt x="8" y="22"/>
                  </a:lnTo>
                  <a:lnTo>
                    <a:pt x="12" y="22"/>
                  </a:lnTo>
                  <a:lnTo>
                    <a:pt x="16" y="20"/>
                  </a:lnTo>
                  <a:lnTo>
                    <a:pt x="20" y="18"/>
                  </a:lnTo>
                  <a:lnTo>
                    <a:pt x="24" y="16"/>
                  </a:lnTo>
                  <a:lnTo>
                    <a:pt x="28" y="16"/>
                  </a:lnTo>
                  <a:lnTo>
                    <a:pt x="32" y="16"/>
                  </a:lnTo>
                  <a:lnTo>
                    <a:pt x="34" y="18"/>
                  </a:lnTo>
                  <a:lnTo>
                    <a:pt x="36" y="18"/>
                  </a:lnTo>
                  <a:lnTo>
                    <a:pt x="40" y="20"/>
                  </a:lnTo>
                  <a:lnTo>
                    <a:pt x="44" y="22"/>
                  </a:lnTo>
                  <a:lnTo>
                    <a:pt x="48" y="22"/>
                  </a:lnTo>
                  <a:lnTo>
                    <a:pt x="50" y="24"/>
                  </a:lnTo>
                  <a:lnTo>
                    <a:pt x="52" y="24"/>
                  </a:lnTo>
                  <a:lnTo>
                    <a:pt x="68" y="32"/>
                  </a:lnTo>
                  <a:lnTo>
                    <a:pt x="70" y="34"/>
                  </a:lnTo>
                  <a:lnTo>
                    <a:pt x="74" y="36"/>
                  </a:lnTo>
                  <a:lnTo>
                    <a:pt x="80" y="40"/>
                  </a:lnTo>
                  <a:lnTo>
                    <a:pt x="88" y="40"/>
                  </a:lnTo>
                  <a:lnTo>
                    <a:pt x="98" y="42"/>
                  </a:lnTo>
                  <a:lnTo>
                    <a:pt x="98" y="46"/>
                  </a:lnTo>
                  <a:lnTo>
                    <a:pt x="90" y="50"/>
                  </a:lnTo>
                  <a:lnTo>
                    <a:pt x="92" y="54"/>
                  </a:lnTo>
                  <a:lnTo>
                    <a:pt x="94" y="54"/>
                  </a:lnTo>
                  <a:lnTo>
                    <a:pt x="96" y="54"/>
                  </a:lnTo>
                  <a:lnTo>
                    <a:pt x="102" y="54"/>
                  </a:lnTo>
                  <a:lnTo>
                    <a:pt x="108" y="54"/>
                  </a:lnTo>
                  <a:lnTo>
                    <a:pt x="114" y="54"/>
                  </a:lnTo>
                  <a:lnTo>
                    <a:pt x="120" y="54"/>
                  </a:lnTo>
                  <a:lnTo>
                    <a:pt x="122" y="54"/>
                  </a:lnTo>
                  <a:lnTo>
                    <a:pt x="138" y="52"/>
                  </a:lnTo>
                  <a:lnTo>
                    <a:pt x="138" y="50"/>
                  </a:lnTo>
                  <a:lnTo>
                    <a:pt x="140" y="48"/>
                  </a:lnTo>
                  <a:lnTo>
                    <a:pt x="140" y="46"/>
                  </a:lnTo>
                  <a:lnTo>
                    <a:pt x="138" y="42"/>
                  </a:lnTo>
                  <a:lnTo>
                    <a:pt x="120" y="34"/>
                  </a:lnTo>
                  <a:lnTo>
                    <a:pt x="116" y="30"/>
                  </a:lnTo>
                  <a:lnTo>
                    <a:pt x="86" y="22"/>
                  </a:lnTo>
                  <a:lnTo>
                    <a:pt x="76" y="20"/>
                  </a:lnTo>
                  <a:lnTo>
                    <a:pt x="74" y="20"/>
                  </a:lnTo>
                  <a:lnTo>
                    <a:pt x="70" y="16"/>
                  </a:lnTo>
                  <a:lnTo>
                    <a:pt x="66" y="14"/>
                  </a:lnTo>
                  <a:lnTo>
                    <a:pt x="58" y="8"/>
                  </a:lnTo>
                  <a:lnTo>
                    <a:pt x="32" y="0"/>
                  </a:lnTo>
                  <a:lnTo>
                    <a:pt x="18" y="2"/>
                  </a:lnTo>
                </a:path>
              </a:pathLst>
            </a:custGeom>
            <a:grpFill/>
            <a:ln w="6350">
              <a:noFill/>
              <a:round/>
              <a:headEnd/>
              <a:tailEnd/>
            </a:ln>
          </p:spPr>
          <p:txBody>
            <a:bodyPr/>
            <a:lstStyle/>
            <a:p>
              <a:pPr>
                <a:defRPr/>
              </a:pPr>
              <a:endParaRPr lang="zh-TW" altLang="en-US"/>
            </a:p>
          </p:txBody>
        </p:sp>
        <p:sp>
          <p:nvSpPr>
            <p:cNvPr id="346" name="Freeform 158"/>
            <p:cNvSpPr>
              <a:spLocks/>
            </p:cNvSpPr>
            <p:nvPr/>
          </p:nvSpPr>
          <p:spPr bwMode="gray">
            <a:xfrm>
              <a:off x="4661" y="1196"/>
              <a:ext cx="440" cy="658"/>
            </a:xfrm>
            <a:custGeom>
              <a:avLst/>
              <a:gdLst>
                <a:gd name="T0" fmla="*/ 96 w 440"/>
                <a:gd name="T1" fmla="*/ 110 h 658"/>
                <a:gd name="T2" fmla="*/ 70 w 440"/>
                <a:gd name="T3" fmla="*/ 128 h 658"/>
                <a:gd name="T4" fmla="*/ 50 w 440"/>
                <a:gd name="T5" fmla="*/ 154 h 658"/>
                <a:gd name="T6" fmla="*/ 66 w 440"/>
                <a:gd name="T7" fmla="*/ 176 h 658"/>
                <a:gd name="T8" fmla="*/ 54 w 440"/>
                <a:gd name="T9" fmla="*/ 202 h 658"/>
                <a:gd name="T10" fmla="*/ 22 w 440"/>
                <a:gd name="T11" fmla="*/ 214 h 658"/>
                <a:gd name="T12" fmla="*/ 2 w 440"/>
                <a:gd name="T13" fmla="*/ 226 h 658"/>
                <a:gd name="T14" fmla="*/ 26 w 440"/>
                <a:gd name="T15" fmla="*/ 256 h 658"/>
                <a:gd name="T16" fmla="*/ 52 w 440"/>
                <a:gd name="T17" fmla="*/ 258 h 658"/>
                <a:gd name="T18" fmla="*/ 38 w 440"/>
                <a:gd name="T19" fmla="*/ 272 h 658"/>
                <a:gd name="T20" fmla="*/ 20 w 440"/>
                <a:gd name="T21" fmla="*/ 274 h 658"/>
                <a:gd name="T22" fmla="*/ 24 w 440"/>
                <a:gd name="T23" fmla="*/ 296 h 658"/>
                <a:gd name="T24" fmla="*/ 46 w 440"/>
                <a:gd name="T25" fmla="*/ 318 h 658"/>
                <a:gd name="T26" fmla="*/ 94 w 440"/>
                <a:gd name="T27" fmla="*/ 304 h 658"/>
                <a:gd name="T28" fmla="*/ 120 w 440"/>
                <a:gd name="T29" fmla="*/ 314 h 658"/>
                <a:gd name="T30" fmla="*/ 142 w 440"/>
                <a:gd name="T31" fmla="*/ 378 h 658"/>
                <a:gd name="T32" fmla="*/ 144 w 440"/>
                <a:gd name="T33" fmla="*/ 410 h 658"/>
                <a:gd name="T34" fmla="*/ 142 w 440"/>
                <a:gd name="T35" fmla="*/ 428 h 658"/>
                <a:gd name="T36" fmla="*/ 148 w 440"/>
                <a:gd name="T37" fmla="*/ 434 h 658"/>
                <a:gd name="T38" fmla="*/ 166 w 440"/>
                <a:gd name="T39" fmla="*/ 448 h 658"/>
                <a:gd name="T40" fmla="*/ 162 w 440"/>
                <a:gd name="T41" fmla="*/ 456 h 658"/>
                <a:gd name="T42" fmla="*/ 166 w 440"/>
                <a:gd name="T43" fmla="*/ 470 h 658"/>
                <a:gd name="T44" fmla="*/ 160 w 440"/>
                <a:gd name="T45" fmla="*/ 502 h 658"/>
                <a:gd name="T46" fmla="*/ 150 w 440"/>
                <a:gd name="T47" fmla="*/ 532 h 658"/>
                <a:gd name="T48" fmla="*/ 166 w 440"/>
                <a:gd name="T49" fmla="*/ 598 h 658"/>
                <a:gd name="T50" fmla="*/ 194 w 440"/>
                <a:gd name="T51" fmla="*/ 646 h 658"/>
                <a:gd name="T52" fmla="*/ 214 w 440"/>
                <a:gd name="T53" fmla="*/ 648 h 658"/>
                <a:gd name="T54" fmla="*/ 234 w 440"/>
                <a:gd name="T55" fmla="*/ 652 h 658"/>
                <a:gd name="T56" fmla="*/ 242 w 440"/>
                <a:gd name="T57" fmla="*/ 610 h 658"/>
                <a:gd name="T58" fmla="*/ 258 w 440"/>
                <a:gd name="T59" fmla="*/ 564 h 658"/>
                <a:gd name="T60" fmla="*/ 282 w 440"/>
                <a:gd name="T61" fmla="*/ 556 h 658"/>
                <a:gd name="T62" fmla="*/ 328 w 440"/>
                <a:gd name="T63" fmla="*/ 510 h 658"/>
                <a:gd name="T64" fmla="*/ 348 w 440"/>
                <a:gd name="T65" fmla="*/ 500 h 658"/>
                <a:gd name="T66" fmla="*/ 372 w 440"/>
                <a:gd name="T67" fmla="*/ 486 h 658"/>
                <a:gd name="T68" fmla="*/ 378 w 440"/>
                <a:gd name="T69" fmla="*/ 464 h 658"/>
                <a:gd name="T70" fmla="*/ 340 w 440"/>
                <a:gd name="T71" fmla="*/ 474 h 658"/>
                <a:gd name="T72" fmla="*/ 344 w 440"/>
                <a:gd name="T73" fmla="*/ 468 h 658"/>
                <a:gd name="T74" fmla="*/ 360 w 440"/>
                <a:gd name="T75" fmla="*/ 438 h 658"/>
                <a:gd name="T76" fmla="*/ 370 w 440"/>
                <a:gd name="T77" fmla="*/ 436 h 658"/>
                <a:gd name="T78" fmla="*/ 390 w 440"/>
                <a:gd name="T79" fmla="*/ 426 h 658"/>
                <a:gd name="T80" fmla="*/ 384 w 440"/>
                <a:gd name="T81" fmla="*/ 392 h 658"/>
                <a:gd name="T82" fmla="*/ 402 w 440"/>
                <a:gd name="T83" fmla="*/ 374 h 658"/>
                <a:gd name="T84" fmla="*/ 414 w 440"/>
                <a:gd name="T85" fmla="*/ 322 h 658"/>
                <a:gd name="T86" fmla="*/ 382 w 440"/>
                <a:gd name="T87" fmla="*/ 310 h 658"/>
                <a:gd name="T88" fmla="*/ 380 w 440"/>
                <a:gd name="T89" fmla="*/ 270 h 658"/>
                <a:gd name="T90" fmla="*/ 380 w 440"/>
                <a:gd name="T91" fmla="*/ 210 h 658"/>
                <a:gd name="T92" fmla="*/ 396 w 440"/>
                <a:gd name="T93" fmla="*/ 174 h 658"/>
                <a:gd name="T94" fmla="*/ 414 w 440"/>
                <a:gd name="T95" fmla="*/ 140 h 658"/>
                <a:gd name="T96" fmla="*/ 410 w 440"/>
                <a:gd name="T97" fmla="*/ 130 h 658"/>
                <a:gd name="T98" fmla="*/ 436 w 440"/>
                <a:gd name="T99" fmla="*/ 86 h 658"/>
                <a:gd name="T100" fmla="*/ 408 w 440"/>
                <a:gd name="T101" fmla="*/ 74 h 658"/>
                <a:gd name="T102" fmla="*/ 398 w 440"/>
                <a:gd name="T103" fmla="*/ 108 h 658"/>
                <a:gd name="T104" fmla="*/ 398 w 440"/>
                <a:gd name="T105" fmla="*/ 66 h 658"/>
                <a:gd name="T106" fmla="*/ 368 w 440"/>
                <a:gd name="T107" fmla="*/ 78 h 658"/>
                <a:gd name="T108" fmla="*/ 364 w 440"/>
                <a:gd name="T109" fmla="*/ 60 h 658"/>
                <a:gd name="T110" fmla="*/ 332 w 440"/>
                <a:gd name="T111" fmla="*/ 62 h 658"/>
                <a:gd name="T112" fmla="*/ 368 w 440"/>
                <a:gd name="T113" fmla="*/ 44 h 658"/>
                <a:gd name="T114" fmla="*/ 338 w 440"/>
                <a:gd name="T115" fmla="*/ 18 h 658"/>
                <a:gd name="T116" fmla="*/ 288 w 440"/>
                <a:gd name="T117" fmla="*/ 38 h 658"/>
                <a:gd name="T118" fmla="*/ 318 w 440"/>
                <a:gd name="T119" fmla="*/ 4 h 658"/>
                <a:gd name="T120" fmla="*/ 224 w 440"/>
                <a:gd name="T121" fmla="*/ 42 h 658"/>
                <a:gd name="T122" fmla="*/ 164 w 440"/>
                <a:gd name="T123" fmla="*/ 66 h 6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0"/>
                <a:gd name="T187" fmla="*/ 0 h 658"/>
                <a:gd name="T188" fmla="*/ 440 w 440"/>
                <a:gd name="T189" fmla="*/ 658 h 6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0" h="658">
                  <a:moveTo>
                    <a:pt x="104" y="78"/>
                  </a:moveTo>
                  <a:lnTo>
                    <a:pt x="102" y="78"/>
                  </a:lnTo>
                  <a:lnTo>
                    <a:pt x="102" y="80"/>
                  </a:lnTo>
                  <a:lnTo>
                    <a:pt x="98" y="82"/>
                  </a:lnTo>
                  <a:lnTo>
                    <a:pt x="96" y="86"/>
                  </a:lnTo>
                  <a:lnTo>
                    <a:pt x="96" y="88"/>
                  </a:lnTo>
                  <a:lnTo>
                    <a:pt x="94" y="92"/>
                  </a:lnTo>
                  <a:lnTo>
                    <a:pt x="96" y="94"/>
                  </a:lnTo>
                  <a:lnTo>
                    <a:pt x="96" y="96"/>
                  </a:lnTo>
                  <a:lnTo>
                    <a:pt x="96" y="102"/>
                  </a:lnTo>
                  <a:lnTo>
                    <a:pt x="96" y="110"/>
                  </a:lnTo>
                  <a:lnTo>
                    <a:pt x="96" y="112"/>
                  </a:lnTo>
                  <a:lnTo>
                    <a:pt x="96" y="116"/>
                  </a:lnTo>
                  <a:lnTo>
                    <a:pt x="96" y="118"/>
                  </a:lnTo>
                  <a:lnTo>
                    <a:pt x="94" y="122"/>
                  </a:lnTo>
                  <a:lnTo>
                    <a:pt x="90" y="122"/>
                  </a:lnTo>
                  <a:lnTo>
                    <a:pt x="76" y="122"/>
                  </a:lnTo>
                  <a:lnTo>
                    <a:pt x="74" y="122"/>
                  </a:lnTo>
                  <a:lnTo>
                    <a:pt x="74" y="124"/>
                  </a:lnTo>
                  <a:lnTo>
                    <a:pt x="72" y="126"/>
                  </a:lnTo>
                  <a:lnTo>
                    <a:pt x="70" y="128"/>
                  </a:lnTo>
                  <a:lnTo>
                    <a:pt x="68" y="128"/>
                  </a:lnTo>
                  <a:lnTo>
                    <a:pt x="56" y="130"/>
                  </a:lnTo>
                  <a:lnTo>
                    <a:pt x="56" y="132"/>
                  </a:lnTo>
                  <a:lnTo>
                    <a:pt x="56" y="134"/>
                  </a:lnTo>
                  <a:lnTo>
                    <a:pt x="56" y="138"/>
                  </a:lnTo>
                  <a:lnTo>
                    <a:pt x="52" y="142"/>
                  </a:lnTo>
                  <a:lnTo>
                    <a:pt x="50" y="144"/>
                  </a:lnTo>
                  <a:lnTo>
                    <a:pt x="48" y="146"/>
                  </a:lnTo>
                  <a:lnTo>
                    <a:pt x="48" y="150"/>
                  </a:lnTo>
                  <a:lnTo>
                    <a:pt x="50" y="154"/>
                  </a:lnTo>
                  <a:lnTo>
                    <a:pt x="54" y="156"/>
                  </a:lnTo>
                  <a:lnTo>
                    <a:pt x="58" y="156"/>
                  </a:lnTo>
                  <a:lnTo>
                    <a:pt x="62" y="158"/>
                  </a:lnTo>
                  <a:lnTo>
                    <a:pt x="68" y="158"/>
                  </a:lnTo>
                  <a:lnTo>
                    <a:pt x="68" y="160"/>
                  </a:lnTo>
                  <a:lnTo>
                    <a:pt x="68" y="162"/>
                  </a:lnTo>
                  <a:lnTo>
                    <a:pt x="68" y="166"/>
                  </a:lnTo>
                  <a:lnTo>
                    <a:pt x="68" y="168"/>
                  </a:lnTo>
                  <a:lnTo>
                    <a:pt x="66" y="172"/>
                  </a:lnTo>
                  <a:lnTo>
                    <a:pt x="66" y="176"/>
                  </a:lnTo>
                  <a:lnTo>
                    <a:pt x="68" y="180"/>
                  </a:lnTo>
                  <a:lnTo>
                    <a:pt x="68" y="182"/>
                  </a:lnTo>
                  <a:lnTo>
                    <a:pt x="68" y="186"/>
                  </a:lnTo>
                  <a:lnTo>
                    <a:pt x="68" y="190"/>
                  </a:lnTo>
                  <a:lnTo>
                    <a:pt x="66" y="192"/>
                  </a:lnTo>
                  <a:lnTo>
                    <a:pt x="64" y="194"/>
                  </a:lnTo>
                  <a:lnTo>
                    <a:pt x="62" y="194"/>
                  </a:lnTo>
                  <a:lnTo>
                    <a:pt x="58" y="194"/>
                  </a:lnTo>
                  <a:lnTo>
                    <a:pt x="56" y="196"/>
                  </a:lnTo>
                  <a:lnTo>
                    <a:pt x="56" y="200"/>
                  </a:lnTo>
                  <a:lnTo>
                    <a:pt x="54" y="202"/>
                  </a:lnTo>
                  <a:lnTo>
                    <a:pt x="52" y="202"/>
                  </a:lnTo>
                  <a:lnTo>
                    <a:pt x="48" y="202"/>
                  </a:lnTo>
                  <a:lnTo>
                    <a:pt x="46" y="202"/>
                  </a:lnTo>
                  <a:lnTo>
                    <a:pt x="44" y="202"/>
                  </a:lnTo>
                  <a:lnTo>
                    <a:pt x="42" y="204"/>
                  </a:lnTo>
                  <a:lnTo>
                    <a:pt x="42" y="206"/>
                  </a:lnTo>
                  <a:lnTo>
                    <a:pt x="38" y="208"/>
                  </a:lnTo>
                  <a:lnTo>
                    <a:pt x="32" y="212"/>
                  </a:lnTo>
                  <a:lnTo>
                    <a:pt x="28" y="214"/>
                  </a:lnTo>
                  <a:lnTo>
                    <a:pt x="22" y="214"/>
                  </a:lnTo>
                  <a:lnTo>
                    <a:pt x="20" y="214"/>
                  </a:lnTo>
                  <a:lnTo>
                    <a:pt x="16" y="214"/>
                  </a:lnTo>
                  <a:lnTo>
                    <a:pt x="14" y="216"/>
                  </a:lnTo>
                  <a:lnTo>
                    <a:pt x="10" y="218"/>
                  </a:lnTo>
                  <a:lnTo>
                    <a:pt x="10" y="220"/>
                  </a:lnTo>
                  <a:lnTo>
                    <a:pt x="8" y="222"/>
                  </a:lnTo>
                  <a:lnTo>
                    <a:pt x="6" y="222"/>
                  </a:lnTo>
                  <a:lnTo>
                    <a:pt x="6" y="224"/>
                  </a:lnTo>
                  <a:lnTo>
                    <a:pt x="4" y="224"/>
                  </a:lnTo>
                  <a:lnTo>
                    <a:pt x="2" y="226"/>
                  </a:lnTo>
                  <a:lnTo>
                    <a:pt x="0" y="230"/>
                  </a:lnTo>
                  <a:lnTo>
                    <a:pt x="2" y="234"/>
                  </a:lnTo>
                  <a:lnTo>
                    <a:pt x="4" y="238"/>
                  </a:lnTo>
                  <a:lnTo>
                    <a:pt x="6" y="240"/>
                  </a:lnTo>
                  <a:lnTo>
                    <a:pt x="10" y="240"/>
                  </a:lnTo>
                  <a:lnTo>
                    <a:pt x="18" y="246"/>
                  </a:lnTo>
                  <a:lnTo>
                    <a:pt x="20" y="248"/>
                  </a:lnTo>
                  <a:lnTo>
                    <a:pt x="22" y="250"/>
                  </a:lnTo>
                  <a:lnTo>
                    <a:pt x="24" y="252"/>
                  </a:lnTo>
                  <a:lnTo>
                    <a:pt x="24" y="254"/>
                  </a:lnTo>
                  <a:lnTo>
                    <a:pt x="26" y="256"/>
                  </a:lnTo>
                  <a:lnTo>
                    <a:pt x="30" y="256"/>
                  </a:lnTo>
                  <a:lnTo>
                    <a:pt x="34" y="256"/>
                  </a:lnTo>
                  <a:lnTo>
                    <a:pt x="40" y="256"/>
                  </a:lnTo>
                  <a:lnTo>
                    <a:pt x="40" y="254"/>
                  </a:lnTo>
                  <a:lnTo>
                    <a:pt x="40" y="252"/>
                  </a:lnTo>
                  <a:lnTo>
                    <a:pt x="42" y="252"/>
                  </a:lnTo>
                  <a:lnTo>
                    <a:pt x="44" y="250"/>
                  </a:lnTo>
                  <a:lnTo>
                    <a:pt x="46" y="252"/>
                  </a:lnTo>
                  <a:lnTo>
                    <a:pt x="48" y="254"/>
                  </a:lnTo>
                  <a:lnTo>
                    <a:pt x="50" y="256"/>
                  </a:lnTo>
                  <a:lnTo>
                    <a:pt x="52" y="258"/>
                  </a:lnTo>
                  <a:lnTo>
                    <a:pt x="52" y="260"/>
                  </a:lnTo>
                  <a:lnTo>
                    <a:pt x="48" y="262"/>
                  </a:lnTo>
                  <a:lnTo>
                    <a:pt x="44" y="264"/>
                  </a:lnTo>
                  <a:lnTo>
                    <a:pt x="42" y="266"/>
                  </a:lnTo>
                  <a:lnTo>
                    <a:pt x="42" y="268"/>
                  </a:lnTo>
                  <a:lnTo>
                    <a:pt x="44" y="270"/>
                  </a:lnTo>
                  <a:lnTo>
                    <a:pt x="44" y="272"/>
                  </a:lnTo>
                  <a:lnTo>
                    <a:pt x="44" y="274"/>
                  </a:lnTo>
                  <a:lnTo>
                    <a:pt x="42" y="274"/>
                  </a:lnTo>
                  <a:lnTo>
                    <a:pt x="38" y="272"/>
                  </a:lnTo>
                  <a:lnTo>
                    <a:pt x="36" y="270"/>
                  </a:lnTo>
                  <a:lnTo>
                    <a:pt x="32" y="268"/>
                  </a:lnTo>
                  <a:lnTo>
                    <a:pt x="32" y="270"/>
                  </a:lnTo>
                  <a:lnTo>
                    <a:pt x="30" y="272"/>
                  </a:lnTo>
                  <a:lnTo>
                    <a:pt x="30" y="276"/>
                  </a:lnTo>
                  <a:lnTo>
                    <a:pt x="30" y="278"/>
                  </a:lnTo>
                  <a:lnTo>
                    <a:pt x="28" y="278"/>
                  </a:lnTo>
                  <a:lnTo>
                    <a:pt x="26" y="278"/>
                  </a:lnTo>
                  <a:lnTo>
                    <a:pt x="24" y="276"/>
                  </a:lnTo>
                  <a:lnTo>
                    <a:pt x="20" y="274"/>
                  </a:lnTo>
                  <a:lnTo>
                    <a:pt x="18" y="272"/>
                  </a:lnTo>
                  <a:lnTo>
                    <a:pt x="16" y="274"/>
                  </a:lnTo>
                  <a:lnTo>
                    <a:pt x="12" y="276"/>
                  </a:lnTo>
                  <a:lnTo>
                    <a:pt x="10" y="278"/>
                  </a:lnTo>
                  <a:lnTo>
                    <a:pt x="8" y="280"/>
                  </a:lnTo>
                  <a:lnTo>
                    <a:pt x="10" y="282"/>
                  </a:lnTo>
                  <a:lnTo>
                    <a:pt x="12" y="286"/>
                  </a:lnTo>
                  <a:lnTo>
                    <a:pt x="14" y="290"/>
                  </a:lnTo>
                  <a:lnTo>
                    <a:pt x="18" y="292"/>
                  </a:lnTo>
                  <a:lnTo>
                    <a:pt x="22" y="294"/>
                  </a:lnTo>
                  <a:lnTo>
                    <a:pt x="24" y="296"/>
                  </a:lnTo>
                  <a:lnTo>
                    <a:pt x="26" y="296"/>
                  </a:lnTo>
                  <a:lnTo>
                    <a:pt x="26" y="304"/>
                  </a:lnTo>
                  <a:lnTo>
                    <a:pt x="28" y="304"/>
                  </a:lnTo>
                  <a:lnTo>
                    <a:pt x="30" y="304"/>
                  </a:lnTo>
                  <a:lnTo>
                    <a:pt x="34" y="306"/>
                  </a:lnTo>
                  <a:lnTo>
                    <a:pt x="38" y="308"/>
                  </a:lnTo>
                  <a:lnTo>
                    <a:pt x="40" y="310"/>
                  </a:lnTo>
                  <a:lnTo>
                    <a:pt x="42" y="312"/>
                  </a:lnTo>
                  <a:lnTo>
                    <a:pt x="44" y="314"/>
                  </a:lnTo>
                  <a:lnTo>
                    <a:pt x="44" y="316"/>
                  </a:lnTo>
                  <a:lnTo>
                    <a:pt x="46" y="318"/>
                  </a:lnTo>
                  <a:lnTo>
                    <a:pt x="48" y="318"/>
                  </a:lnTo>
                  <a:lnTo>
                    <a:pt x="50" y="318"/>
                  </a:lnTo>
                  <a:lnTo>
                    <a:pt x="54" y="318"/>
                  </a:lnTo>
                  <a:lnTo>
                    <a:pt x="58" y="316"/>
                  </a:lnTo>
                  <a:lnTo>
                    <a:pt x="66" y="312"/>
                  </a:lnTo>
                  <a:lnTo>
                    <a:pt x="70" y="308"/>
                  </a:lnTo>
                  <a:lnTo>
                    <a:pt x="74" y="306"/>
                  </a:lnTo>
                  <a:lnTo>
                    <a:pt x="78" y="304"/>
                  </a:lnTo>
                  <a:lnTo>
                    <a:pt x="82" y="304"/>
                  </a:lnTo>
                  <a:lnTo>
                    <a:pt x="88" y="304"/>
                  </a:lnTo>
                  <a:lnTo>
                    <a:pt x="94" y="304"/>
                  </a:lnTo>
                  <a:lnTo>
                    <a:pt x="98" y="302"/>
                  </a:lnTo>
                  <a:lnTo>
                    <a:pt x="104" y="302"/>
                  </a:lnTo>
                  <a:lnTo>
                    <a:pt x="108" y="302"/>
                  </a:lnTo>
                  <a:lnTo>
                    <a:pt x="110" y="302"/>
                  </a:lnTo>
                  <a:lnTo>
                    <a:pt x="112" y="304"/>
                  </a:lnTo>
                  <a:lnTo>
                    <a:pt x="114" y="306"/>
                  </a:lnTo>
                  <a:lnTo>
                    <a:pt x="116" y="310"/>
                  </a:lnTo>
                  <a:lnTo>
                    <a:pt x="118" y="314"/>
                  </a:lnTo>
                  <a:lnTo>
                    <a:pt x="120" y="314"/>
                  </a:lnTo>
                  <a:lnTo>
                    <a:pt x="124" y="316"/>
                  </a:lnTo>
                  <a:lnTo>
                    <a:pt x="126" y="318"/>
                  </a:lnTo>
                  <a:lnTo>
                    <a:pt x="128" y="324"/>
                  </a:lnTo>
                  <a:lnTo>
                    <a:pt x="132" y="330"/>
                  </a:lnTo>
                  <a:lnTo>
                    <a:pt x="132" y="348"/>
                  </a:lnTo>
                  <a:lnTo>
                    <a:pt x="132" y="350"/>
                  </a:lnTo>
                  <a:lnTo>
                    <a:pt x="134" y="352"/>
                  </a:lnTo>
                  <a:lnTo>
                    <a:pt x="136" y="358"/>
                  </a:lnTo>
                  <a:lnTo>
                    <a:pt x="138" y="364"/>
                  </a:lnTo>
                  <a:lnTo>
                    <a:pt x="140" y="370"/>
                  </a:lnTo>
                  <a:lnTo>
                    <a:pt x="142" y="378"/>
                  </a:lnTo>
                  <a:lnTo>
                    <a:pt x="140" y="384"/>
                  </a:lnTo>
                  <a:lnTo>
                    <a:pt x="140" y="390"/>
                  </a:lnTo>
                  <a:lnTo>
                    <a:pt x="142" y="394"/>
                  </a:lnTo>
                  <a:lnTo>
                    <a:pt x="144" y="398"/>
                  </a:lnTo>
                  <a:lnTo>
                    <a:pt x="148" y="402"/>
                  </a:lnTo>
                  <a:lnTo>
                    <a:pt x="148" y="404"/>
                  </a:lnTo>
                  <a:lnTo>
                    <a:pt x="148" y="406"/>
                  </a:lnTo>
                  <a:lnTo>
                    <a:pt x="146" y="408"/>
                  </a:lnTo>
                  <a:lnTo>
                    <a:pt x="146" y="410"/>
                  </a:lnTo>
                  <a:lnTo>
                    <a:pt x="144" y="410"/>
                  </a:lnTo>
                  <a:lnTo>
                    <a:pt x="142" y="410"/>
                  </a:lnTo>
                  <a:lnTo>
                    <a:pt x="140" y="410"/>
                  </a:lnTo>
                  <a:lnTo>
                    <a:pt x="138" y="412"/>
                  </a:lnTo>
                  <a:lnTo>
                    <a:pt x="138" y="416"/>
                  </a:lnTo>
                  <a:lnTo>
                    <a:pt x="140" y="418"/>
                  </a:lnTo>
                  <a:lnTo>
                    <a:pt x="142" y="420"/>
                  </a:lnTo>
                  <a:lnTo>
                    <a:pt x="144" y="422"/>
                  </a:lnTo>
                  <a:lnTo>
                    <a:pt x="144" y="424"/>
                  </a:lnTo>
                  <a:lnTo>
                    <a:pt x="144" y="426"/>
                  </a:lnTo>
                  <a:lnTo>
                    <a:pt x="142" y="428"/>
                  </a:lnTo>
                  <a:lnTo>
                    <a:pt x="138" y="430"/>
                  </a:lnTo>
                  <a:lnTo>
                    <a:pt x="136" y="434"/>
                  </a:lnTo>
                  <a:lnTo>
                    <a:pt x="134" y="436"/>
                  </a:lnTo>
                  <a:lnTo>
                    <a:pt x="132" y="438"/>
                  </a:lnTo>
                  <a:lnTo>
                    <a:pt x="132" y="440"/>
                  </a:lnTo>
                  <a:lnTo>
                    <a:pt x="134" y="440"/>
                  </a:lnTo>
                  <a:lnTo>
                    <a:pt x="138" y="440"/>
                  </a:lnTo>
                  <a:lnTo>
                    <a:pt x="142" y="440"/>
                  </a:lnTo>
                  <a:lnTo>
                    <a:pt x="146" y="438"/>
                  </a:lnTo>
                  <a:lnTo>
                    <a:pt x="146" y="436"/>
                  </a:lnTo>
                  <a:lnTo>
                    <a:pt x="148" y="434"/>
                  </a:lnTo>
                  <a:lnTo>
                    <a:pt x="150" y="430"/>
                  </a:lnTo>
                  <a:lnTo>
                    <a:pt x="152" y="426"/>
                  </a:lnTo>
                  <a:lnTo>
                    <a:pt x="154" y="424"/>
                  </a:lnTo>
                  <a:lnTo>
                    <a:pt x="156" y="424"/>
                  </a:lnTo>
                  <a:lnTo>
                    <a:pt x="158" y="426"/>
                  </a:lnTo>
                  <a:lnTo>
                    <a:pt x="160" y="430"/>
                  </a:lnTo>
                  <a:lnTo>
                    <a:pt x="162" y="434"/>
                  </a:lnTo>
                  <a:lnTo>
                    <a:pt x="162" y="438"/>
                  </a:lnTo>
                  <a:lnTo>
                    <a:pt x="164" y="442"/>
                  </a:lnTo>
                  <a:lnTo>
                    <a:pt x="164" y="446"/>
                  </a:lnTo>
                  <a:lnTo>
                    <a:pt x="166" y="448"/>
                  </a:lnTo>
                  <a:lnTo>
                    <a:pt x="168" y="450"/>
                  </a:lnTo>
                  <a:lnTo>
                    <a:pt x="172" y="450"/>
                  </a:lnTo>
                  <a:lnTo>
                    <a:pt x="176" y="452"/>
                  </a:lnTo>
                  <a:lnTo>
                    <a:pt x="178" y="456"/>
                  </a:lnTo>
                  <a:lnTo>
                    <a:pt x="178" y="460"/>
                  </a:lnTo>
                  <a:lnTo>
                    <a:pt x="178" y="464"/>
                  </a:lnTo>
                  <a:lnTo>
                    <a:pt x="174" y="464"/>
                  </a:lnTo>
                  <a:lnTo>
                    <a:pt x="170" y="462"/>
                  </a:lnTo>
                  <a:lnTo>
                    <a:pt x="166" y="458"/>
                  </a:lnTo>
                  <a:lnTo>
                    <a:pt x="162" y="456"/>
                  </a:lnTo>
                  <a:lnTo>
                    <a:pt x="156" y="454"/>
                  </a:lnTo>
                  <a:lnTo>
                    <a:pt x="152" y="454"/>
                  </a:lnTo>
                  <a:lnTo>
                    <a:pt x="148" y="454"/>
                  </a:lnTo>
                  <a:lnTo>
                    <a:pt x="148" y="456"/>
                  </a:lnTo>
                  <a:lnTo>
                    <a:pt x="148" y="458"/>
                  </a:lnTo>
                  <a:lnTo>
                    <a:pt x="150" y="460"/>
                  </a:lnTo>
                  <a:lnTo>
                    <a:pt x="152" y="464"/>
                  </a:lnTo>
                  <a:lnTo>
                    <a:pt x="156" y="466"/>
                  </a:lnTo>
                  <a:lnTo>
                    <a:pt x="162" y="468"/>
                  </a:lnTo>
                  <a:lnTo>
                    <a:pt x="166" y="470"/>
                  </a:lnTo>
                  <a:lnTo>
                    <a:pt x="170" y="470"/>
                  </a:lnTo>
                  <a:lnTo>
                    <a:pt x="172" y="472"/>
                  </a:lnTo>
                  <a:lnTo>
                    <a:pt x="174" y="474"/>
                  </a:lnTo>
                  <a:lnTo>
                    <a:pt x="176" y="476"/>
                  </a:lnTo>
                  <a:lnTo>
                    <a:pt x="176" y="480"/>
                  </a:lnTo>
                  <a:lnTo>
                    <a:pt x="176" y="484"/>
                  </a:lnTo>
                  <a:lnTo>
                    <a:pt x="172" y="490"/>
                  </a:lnTo>
                  <a:lnTo>
                    <a:pt x="168" y="494"/>
                  </a:lnTo>
                  <a:lnTo>
                    <a:pt x="166" y="498"/>
                  </a:lnTo>
                  <a:lnTo>
                    <a:pt x="162" y="500"/>
                  </a:lnTo>
                  <a:lnTo>
                    <a:pt x="160" y="502"/>
                  </a:lnTo>
                  <a:lnTo>
                    <a:pt x="158" y="502"/>
                  </a:lnTo>
                  <a:lnTo>
                    <a:pt x="156" y="504"/>
                  </a:lnTo>
                  <a:lnTo>
                    <a:pt x="158" y="506"/>
                  </a:lnTo>
                  <a:lnTo>
                    <a:pt x="158" y="508"/>
                  </a:lnTo>
                  <a:lnTo>
                    <a:pt x="160" y="508"/>
                  </a:lnTo>
                  <a:lnTo>
                    <a:pt x="162" y="508"/>
                  </a:lnTo>
                  <a:lnTo>
                    <a:pt x="156" y="514"/>
                  </a:lnTo>
                  <a:lnTo>
                    <a:pt x="148" y="526"/>
                  </a:lnTo>
                  <a:lnTo>
                    <a:pt x="150" y="528"/>
                  </a:lnTo>
                  <a:lnTo>
                    <a:pt x="150" y="532"/>
                  </a:lnTo>
                  <a:lnTo>
                    <a:pt x="152" y="538"/>
                  </a:lnTo>
                  <a:lnTo>
                    <a:pt x="152" y="544"/>
                  </a:lnTo>
                  <a:lnTo>
                    <a:pt x="154" y="550"/>
                  </a:lnTo>
                  <a:lnTo>
                    <a:pt x="154" y="558"/>
                  </a:lnTo>
                  <a:lnTo>
                    <a:pt x="156" y="566"/>
                  </a:lnTo>
                  <a:lnTo>
                    <a:pt x="158" y="572"/>
                  </a:lnTo>
                  <a:lnTo>
                    <a:pt x="160" y="578"/>
                  </a:lnTo>
                  <a:lnTo>
                    <a:pt x="162" y="584"/>
                  </a:lnTo>
                  <a:lnTo>
                    <a:pt x="164" y="588"/>
                  </a:lnTo>
                  <a:lnTo>
                    <a:pt x="166" y="594"/>
                  </a:lnTo>
                  <a:lnTo>
                    <a:pt x="166" y="598"/>
                  </a:lnTo>
                  <a:lnTo>
                    <a:pt x="166" y="600"/>
                  </a:lnTo>
                  <a:lnTo>
                    <a:pt x="178" y="620"/>
                  </a:lnTo>
                  <a:lnTo>
                    <a:pt x="180" y="620"/>
                  </a:lnTo>
                  <a:lnTo>
                    <a:pt x="180" y="624"/>
                  </a:lnTo>
                  <a:lnTo>
                    <a:pt x="180" y="628"/>
                  </a:lnTo>
                  <a:lnTo>
                    <a:pt x="182" y="634"/>
                  </a:lnTo>
                  <a:lnTo>
                    <a:pt x="184" y="638"/>
                  </a:lnTo>
                  <a:lnTo>
                    <a:pt x="184" y="642"/>
                  </a:lnTo>
                  <a:lnTo>
                    <a:pt x="186" y="644"/>
                  </a:lnTo>
                  <a:lnTo>
                    <a:pt x="190" y="646"/>
                  </a:lnTo>
                  <a:lnTo>
                    <a:pt x="194" y="646"/>
                  </a:lnTo>
                  <a:lnTo>
                    <a:pt x="202" y="646"/>
                  </a:lnTo>
                  <a:lnTo>
                    <a:pt x="208" y="644"/>
                  </a:lnTo>
                  <a:lnTo>
                    <a:pt x="212" y="642"/>
                  </a:lnTo>
                  <a:lnTo>
                    <a:pt x="214" y="642"/>
                  </a:lnTo>
                  <a:lnTo>
                    <a:pt x="216" y="640"/>
                  </a:lnTo>
                  <a:lnTo>
                    <a:pt x="218" y="640"/>
                  </a:lnTo>
                  <a:lnTo>
                    <a:pt x="220" y="640"/>
                  </a:lnTo>
                  <a:lnTo>
                    <a:pt x="220" y="642"/>
                  </a:lnTo>
                  <a:lnTo>
                    <a:pt x="218" y="644"/>
                  </a:lnTo>
                  <a:lnTo>
                    <a:pt x="216" y="646"/>
                  </a:lnTo>
                  <a:lnTo>
                    <a:pt x="214" y="648"/>
                  </a:lnTo>
                  <a:lnTo>
                    <a:pt x="212" y="650"/>
                  </a:lnTo>
                  <a:lnTo>
                    <a:pt x="210" y="650"/>
                  </a:lnTo>
                  <a:lnTo>
                    <a:pt x="212" y="652"/>
                  </a:lnTo>
                  <a:lnTo>
                    <a:pt x="214" y="654"/>
                  </a:lnTo>
                  <a:lnTo>
                    <a:pt x="218" y="656"/>
                  </a:lnTo>
                  <a:lnTo>
                    <a:pt x="222" y="656"/>
                  </a:lnTo>
                  <a:lnTo>
                    <a:pt x="226" y="658"/>
                  </a:lnTo>
                  <a:lnTo>
                    <a:pt x="228" y="658"/>
                  </a:lnTo>
                  <a:lnTo>
                    <a:pt x="232" y="658"/>
                  </a:lnTo>
                  <a:lnTo>
                    <a:pt x="234" y="656"/>
                  </a:lnTo>
                  <a:lnTo>
                    <a:pt x="234" y="652"/>
                  </a:lnTo>
                  <a:lnTo>
                    <a:pt x="234" y="644"/>
                  </a:lnTo>
                  <a:lnTo>
                    <a:pt x="234" y="638"/>
                  </a:lnTo>
                  <a:lnTo>
                    <a:pt x="236" y="632"/>
                  </a:lnTo>
                  <a:lnTo>
                    <a:pt x="238" y="630"/>
                  </a:lnTo>
                  <a:lnTo>
                    <a:pt x="240" y="626"/>
                  </a:lnTo>
                  <a:lnTo>
                    <a:pt x="240" y="622"/>
                  </a:lnTo>
                  <a:lnTo>
                    <a:pt x="240" y="618"/>
                  </a:lnTo>
                  <a:lnTo>
                    <a:pt x="238" y="616"/>
                  </a:lnTo>
                  <a:lnTo>
                    <a:pt x="238" y="614"/>
                  </a:lnTo>
                  <a:lnTo>
                    <a:pt x="238" y="612"/>
                  </a:lnTo>
                  <a:lnTo>
                    <a:pt x="242" y="610"/>
                  </a:lnTo>
                  <a:lnTo>
                    <a:pt x="244" y="608"/>
                  </a:lnTo>
                  <a:lnTo>
                    <a:pt x="246" y="608"/>
                  </a:lnTo>
                  <a:lnTo>
                    <a:pt x="246" y="606"/>
                  </a:lnTo>
                  <a:lnTo>
                    <a:pt x="250" y="590"/>
                  </a:lnTo>
                  <a:lnTo>
                    <a:pt x="252" y="576"/>
                  </a:lnTo>
                  <a:lnTo>
                    <a:pt x="252" y="574"/>
                  </a:lnTo>
                  <a:lnTo>
                    <a:pt x="252" y="572"/>
                  </a:lnTo>
                  <a:lnTo>
                    <a:pt x="250" y="570"/>
                  </a:lnTo>
                  <a:lnTo>
                    <a:pt x="252" y="566"/>
                  </a:lnTo>
                  <a:lnTo>
                    <a:pt x="254" y="566"/>
                  </a:lnTo>
                  <a:lnTo>
                    <a:pt x="258" y="564"/>
                  </a:lnTo>
                  <a:lnTo>
                    <a:pt x="260" y="564"/>
                  </a:lnTo>
                  <a:lnTo>
                    <a:pt x="260" y="566"/>
                  </a:lnTo>
                  <a:lnTo>
                    <a:pt x="262" y="566"/>
                  </a:lnTo>
                  <a:lnTo>
                    <a:pt x="266" y="566"/>
                  </a:lnTo>
                  <a:lnTo>
                    <a:pt x="268" y="564"/>
                  </a:lnTo>
                  <a:lnTo>
                    <a:pt x="270" y="562"/>
                  </a:lnTo>
                  <a:lnTo>
                    <a:pt x="272" y="560"/>
                  </a:lnTo>
                  <a:lnTo>
                    <a:pt x="276" y="558"/>
                  </a:lnTo>
                  <a:lnTo>
                    <a:pt x="280" y="556"/>
                  </a:lnTo>
                  <a:lnTo>
                    <a:pt x="282" y="556"/>
                  </a:lnTo>
                  <a:lnTo>
                    <a:pt x="284" y="556"/>
                  </a:lnTo>
                  <a:lnTo>
                    <a:pt x="286" y="552"/>
                  </a:lnTo>
                  <a:lnTo>
                    <a:pt x="292" y="544"/>
                  </a:lnTo>
                  <a:lnTo>
                    <a:pt x="302" y="534"/>
                  </a:lnTo>
                  <a:lnTo>
                    <a:pt x="310" y="526"/>
                  </a:lnTo>
                  <a:lnTo>
                    <a:pt x="318" y="518"/>
                  </a:lnTo>
                  <a:lnTo>
                    <a:pt x="322" y="516"/>
                  </a:lnTo>
                  <a:lnTo>
                    <a:pt x="324" y="518"/>
                  </a:lnTo>
                  <a:lnTo>
                    <a:pt x="326" y="516"/>
                  </a:lnTo>
                  <a:lnTo>
                    <a:pt x="326" y="512"/>
                  </a:lnTo>
                  <a:lnTo>
                    <a:pt x="328" y="510"/>
                  </a:lnTo>
                  <a:lnTo>
                    <a:pt x="330" y="506"/>
                  </a:lnTo>
                  <a:lnTo>
                    <a:pt x="330" y="504"/>
                  </a:lnTo>
                  <a:lnTo>
                    <a:pt x="332" y="502"/>
                  </a:lnTo>
                  <a:lnTo>
                    <a:pt x="334" y="500"/>
                  </a:lnTo>
                  <a:lnTo>
                    <a:pt x="336" y="498"/>
                  </a:lnTo>
                  <a:lnTo>
                    <a:pt x="338" y="498"/>
                  </a:lnTo>
                  <a:lnTo>
                    <a:pt x="340" y="500"/>
                  </a:lnTo>
                  <a:lnTo>
                    <a:pt x="342" y="504"/>
                  </a:lnTo>
                  <a:lnTo>
                    <a:pt x="346" y="504"/>
                  </a:lnTo>
                  <a:lnTo>
                    <a:pt x="348" y="504"/>
                  </a:lnTo>
                  <a:lnTo>
                    <a:pt x="348" y="500"/>
                  </a:lnTo>
                  <a:lnTo>
                    <a:pt x="350" y="498"/>
                  </a:lnTo>
                  <a:lnTo>
                    <a:pt x="352" y="498"/>
                  </a:lnTo>
                  <a:lnTo>
                    <a:pt x="356" y="498"/>
                  </a:lnTo>
                  <a:lnTo>
                    <a:pt x="358" y="498"/>
                  </a:lnTo>
                  <a:lnTo>
                    <a:pt x="360" y="496"/>
                  </a:lnTo>
                  <a:lnTo>
                    <a:pt x="364" y="494"/>
                  </a:lnTo>
                  <a:lnTo>
                    <a:pt x="366" y="490"/>
                  </a:lnTo>
                  <a:lnTo>
                    <a:pt x="370" y="488"/>
                  </a:lnTo>
                  <a:lnTo>
                    <a:pt x="372" y="486"/>
                  </a:lnTo>
                  <a:lnTo>
                    <a:pt x="374" y="484"/>
                  </a:lnTo>
                  <a:lnTo>
                    <a:pt x="380" y="480"/>
                  </a:lnTo>
                  <a:lnTo>
                    <a:pt x="384" y="478"/>
                  </a:lnTo>
                  <a:lnTo>
                    <a:pt x="386" y="476"/>
                  </a:lnTo>
                  <a:lnTo>
                    <a:pt x="390" y="474"/>
                  </a:lnTo>
                  <a:lnTo>
                    <a:pt x="390" y="472"/>
                  </a:lnTo>
                  <a:lnTo>
                    <a:pt x="390" y="470"/>
                  </a:lnTo>
                  <a:lnTo>
                    <a:pt x="388" y="468"/>
                  </a:lnTo>
                  <a:lnTo>
                    <a:pt x="386" y="466"/>
                  </a:lnTo>
                  <a:lnTo>
                    <a:pt x="382" y="464"/>
                  </a:lnTo>
                  <a:lnTo>
                    <a:pt x="378" y="464"/>
                  </a:lnTo>
                  <a:lnTo>
                    <a:pt x="372" y="464"/>
                  </a:lnTo>
                  <a:lnTo>
                    <a:pt x="368" y="464"/>
                  </a:lnTo>
                  <a:lnTo>
                    <a:pt x="364" y="464"/>
                  </a:lnTo>
                  <a:lnTo>
                    <a:pt x="362" y="464"/>
                  </a:lnTo>
                  <a:lnTo>
                    <a:pt x="362" y="466"/>
                  </a:lnTo>
                  <a:lnTo>
                    <a:pt x="360" y="468"/>
                  </a:lnTo>
                  <a:lnTo>
                    <a:pt x="358" y="470"/>
                  </a:lnTo>
                  <a:lnTo>
                    <a:pt x="354" y="472"/>
                  </a:lnTo>
                  <a:lnTo>
                    <a:pt x="348" y="474"/>
                  </a:lnTo>
                  <a:lnTo>
                    <a:pt x="344" y="474"/>
                  </a:lnTo>
                  <a:lnTo>
                    <a:pt x="340" y="474"/>
                  </a:lnTo>
                  <a:lnTo>
                    <a:pt x="338" y="472"/>
                  </a:lnTo>
                  <a:lnTo>
                    <a:pt x="334" y="472"/>
                  </a:lnTo>
                  <a:lnTo>
                    <a:pt x="334" y="470"/>
                  </a:lnTo>
                  <a:lnTo>
                    <a:pt x="334" y="468"/>
                  </a:lnTo>
                  <a:lnTo>
                    <a:pt x="334" y="466"/>
                  </a:lnTo>
                  <a:lnTo>
                    <a:pt x="336" y="466"/>
                  </a:lnTo>
                  <a:lnTo>
                    <a:pt x="340" y="466"/>
                  </a:lnTo>
                  <a:lnTo>
                    <a:pt x="344" y="468"/>
                  </a:lnTo>
                  <a:lnTo>
                    <a:pt x="346" y="468"/>
                  </a:lnTo>
                  <a:lnTo>
                    <a:pt x="348" y="468"/>
                  </a:lnTo>
                  <a:lnTo>
                    <a:pt x="358" y="462"/>
                  </a:lnTo>
                  <a:lnTo>
                    <a:pt x="364" y="450"/>
                  </a:lnTo>
                  <a:lnTo>
                    <a:pt x="356" y="448"/>
                  </a:lnTo>
                  <a:lnTo>
                    <a:pt x="358" y="448"/>
                  </a:lnTo>
                  <a:lnTo>
                    <a:pt x="360" y="446"/>
                  </a:lnTo>
                  <a:lnTo>
                    <a:pt x="362" y="444"/>
                  </a:lnTo>
                  <a:lnTo>
                    <a:pt x="362" y="442"/>
                  </a:lnTo>
                  <a:lnTo>
                    <a:pt x="360" y="438"/>
                  </a:lnTo>
                  <a:lnTo>
                    <a:pt x="358" y="438"/>
                  </a:lnTo>
                  <a:lnTo>
                    <a:pt x="356" y="436"/>
                  </a:lnTo>
                  <a:lnTo>
                    <a:pt x="356" y="434"/>
                  </a:lnTo>
                  <a:lnTo>
                    <a:pt x="356" y="432"/>
                  </a:lnTo>
                  <a:lnTo>
                    <a:pt x="356" y="430"/>
                  </a:lnTo>
                  <a:lnTo>
                    <a:pt x="358" y="430"/>
                  </a:lnTo>
                  <a:lnTo>
                    <a:pt x="362" y="428"/>
                  </a:lnTo>
                  <a:lnTo>
                    <a:pt x="366" y="428"/>
                  </a:lnTo>
                  <a:lnTo>
                    <a:pt x="366" y="430"/>
                  </a:lnTo>
                  <a:lnTo>
                    <a:pt x="368" y="432"/>
                  </a:lnTo>
                  <a:lnTo>
                    <a:pt x="370" y="436"/>
                  </a:lnTo>
                  <a:lnTo>
                    <a:pt x="372" y="442"/>
                  </a:lnTo>
                  <a:lnTo>
                    <a:pt x="374" y="448"/>
                  </a:lnTo>
                  <a:lnTo>
                    <a:pt x="378" y="452"/>
                  </a:lnTo>
                  <a:lnTo>
                    <a:pt x="378" y="456"/>
                  </a:lnTo>
                  <a:lnTo>
                    <a:pt x="380" y="456"/>
                  </a:lnTo>
                  <a:lnTo>
                    <a:pt x="396" y="458"/>
                  </a:lnTo>
                  <a:lnTo>
                    <a:pt x="394" y="434"/>
                  </a:lnTo>
                  <a:lnTo>
                    <a:pt x="394" y="432"/>
                  </a:lnTo>
                  <a:lnTo>
                    <a:pt x="392" y="428"/>
                  </a:lnTo>
                  <a:lnTo>
                    <a:pt x="390" y="426"/>
                  </a:lnTo>
                  <a:lnTo>
                    <a:pt x="386" y="422"/>
                  </a:lnTo>
                  <a:lnTo>
                    <a:pt x="384" y="420"/>
                  </a:lnTo>
                  <a:lnTo>
                    <a:pt x="382" y="418"/>
                  </a:lnTo>
                  <a:lnTo>
                    <a:pt x="380" y="414"/>
                  </a:lnTo>
                  <a:lnTo>
                    <a:pt x="380" y="412"/>
                  </a:lnTo>
                  <a:lnTo>
                    <a:pt x="386" y="412"/>
                  </a:lnTo>
                  <a:lnTo>
                    <a:pt x="386" y="396"/>
                  </a:lnTo>
                  <a:lnTo>
                    <a:pt x="386" y="394"/>
                  </a:lnTo>
                  <a:lnTo>
                    <a:pt x="384" y="394"/>
                  </a:lnTo>
                  <a:lnTo>
                    <a:pt x="384" y="392"/>
                  </a:lnTo>
                  <a:lnTo>
                    <a:pt x="382" y="388"/>
                  </a:lnTo>
                  <a:lnTo>
                    <a:pt x="382" y="386"/>
                  </a:lnTo>
                  <a:lnTo>
                    <a:pt x="382" y="384"/>
                  </a:lnTo>
                  <a:lnTo>
                    <a:pt x="386" y="384"/>
                  </a:lnTo>
                  <a:lnTo>
                    <a:pt x="392" y="382"/>
                  </a:lnTo>
                  <a:lnTo>
                    <a:pt x="396" y="382"/>
                  </a:lnTo>
                  <a:lnTo>
                    <a:pt x="398" y="380"/>
                  </a:lnTo>
                  <a:lnTo>
                    <a:pt x="400" y="378"/>
                  </a:lnTo>
                  <a:lnTo>
                    <a:pt x="402" y="376"/>
                  </a:lnTo>
                  <a:lnTo>
                    <a:pt x="402" y="374"/>
                  </a:lnTo>
                  <a:lnTo>
                    <a:pt x="402" y="370"/>
                  </a:lnTo>
                  <a:lnTo>
                    <a:pt x="410" y="364"/>
                  </a:lnTo>
                  <a:lnTo>
                    <a:pt x="420" y="350"/>
                  </a:lnTo>
                  <a:lnTo>
                    <a:pt x="426" y="340"/>
                  </a:lnTo>
                  <a:lnTo>
                    <a:pt x="424" y="336"/>
                  </a:lnTo>
                  <a:lnTo>
                    <a:pt x="424" y="332"/>
                  </a:lnTo>
                  <a:lnTo>
                    <a:pt x="422" y="328"/>
                  </a:lnTo>
                  <a:lnTo>
                    <a:pt x="418" y="324"/>
                  </a:lnTo>
                  <a:lnTo>
                    <a:pt x="414" y="324"/>
                  </a:lnTo>
                  <a:lnTo>
                    <a:pt x="414" y="322"/>
                  </a:lnTo>
                  <a:lnTo>
                    <a:pt x="414" y="320"/>
                  </a:lnTo>
                  <a:lnTo>
                    <a:pt x="412" y="316"/>
                  </a:lnTo>
                  <a:lnTo>
                    <a:pt x="412" y="314"/>
                  </a:lnTo>
                  <a:lnTo>
                    <a:pt x="408" y="310"/>
                  </a:lnTo>
                  <a:lnTo>
                    <a:pt x="406" y="308"/>
                  </a:lnTo>
                  <a:lnTo>
                    <a:pt x="400" y="308"/>
                  </a:lnTo>
                  <a:lnTo>
                    <a:pt x="394" y="308"/>
                  </a:lnTo>
                  <a:lnTo>
                    <a:pt x="388" y="310"/>
                  </a:lnTo>
                  <a:lnTo>
                    <a:pt x="384" y="310"/>
                  </a:lnTo>
                  <a:lnTo>
                    <a:pt x="382" y="310"/>
                  </a:lnTo>
                  <a:lnTo>
                    <a:pt x="382" y="308"/>
                  </a:lnTo>
                  <a:lnTo>
                    <a:pt x="382" y="306"/>
                  </a:lnTo>
                  <a:lnTo>
                    <a:pt x="382" y="300"/>
                  </a:lnTo>
                  <a:lnTo>
                    <a:pt x="382" y="298"/>
                  </a:lnTo>
                  <a:lnTo>
                    <a:pt x="382" y="292"/>
                  </a:lnTo>
                  <a:lnTo>
                    <a:pt x="382" y="286"/>
                  </a:lnTo>
                  <a:lnTo>
                    <a:pt x="382" y="280"/>
                  </a:lnTo>
                  <a:lnTo>
                    <a:pt x="382" y="276"/>
                  </a:lnTo>
                  <a:lnTo>
                    <a:pt x="380" y="272"/>
                  </a:lnTo>
                  <a:lnTo>
                    <a:pt x="380" y="270"/>
                  </a:lnTo>
                  <a:lnTo>
                    <a:pt x="378" y="268"/>
                  </a:lnTo>
                  <a:lnTo>
                    <a:pt x="374" y="266"/>
                  </a:lnTo>
                  <a:lnTo>
                    <a:pt x="372" y="264"/>
                  </a:lnTo>
                  <a:lnTo>
                    <a:pt x="370" y="260"/>
                  </a:lnTo>
                  <a:lnTo>
                    <a:pt x="370" y="258"/>
                  </a:lnTo>
                  <a:lnTo>
                    <a:pt x="374" y="256"/>
                  </a:lnTo>
                  <a:lnTo>
                    <a:pt x="374" y="254"/>
                  </a:lnTo>
                  <a:lnTo>
                    <a:pt x="376" y="250"/>
                  </a:lnTo>
                  <a:lnTo>
                    <a:pt x="378" y="242"/>
                  </a:lnTo>
                  <a:lnTo>
                    <a:pt x="380" y="230"/>
                  </a:lnTo>
                  <a:lnTo>
                    <a:pt x="380" y="210"/>
                  </a:lnTo>
                  <a:lnTo>
                    <a:pt x="378" y="188"/>
                  </a:lnTo>
                  <a:lnTo>
                    <a:pt x="378" y="186"/>
                  </a:lnTo>
                  <a:lnTo>
                    <a:pt x="380" y="184"/>
                  </a:lnTo>
                  <a:lnTo>
                    <a:pt x="380" y="180"/>
                  </a:lnTo>
                  <a:lnTo>
                    <a:pt x="382" y="176"/>
                  </a:lnTo>
                  <a:lnTo>
                    <a:pt x="384" y="174"/>
                  </a:lnTo>
                  <a:lnTo>
                    <a:pt x="388" y="172"/>
                  </a:lnTo>
                  <a:lnTo>
                    <a:pt x="392" y="172"/>
                  </a:lnTo>
                  <a:lnTo>
                    <a:pt x="394" y="174"/>
                  </a:lnTo>
                  <a:lnTo>
                    <a:pt x="396" y="174"/>
                  </a:lnTo>
                  <a:lnTo>
                    <a:pt x="400" y="174"/>
                  </a:lnTo>
                  <a:lnTo>
                    <a:pt x="402" y="174"/>
                  </a:lnTo>
                  <a:lnTo>
                    <a:pt x="406" y="170"/>
                  </a:lnTo>
                  <a:lnTo>
                    <a:pt x="408" y="166"/>
                  </a:lnTo>
                  <a:lnTo>
                    <a:pt x="408" y="162"/>
                  </a:lnTo>
                  <a:lnTo>
                    <a:pt x="408" y="158"/>
                  </a:lnTo>
                  <a:lnTo>
                    <a:pt x="408" y="154"/>
                  </a:lnTo>
                  <a:lnTo>
                    <a:pt x="408" y="150"/>
                  </a:lnTo>
                  <a:lnTo>
                    <a:pt x="408" y="146"/>
                  </a:lnTo>
                  <a:lnTo>
                    <a:pt x="412" y="144"/>
                  </a:lnTo>
                  <a:lnTo>
                    <a:pt x="414" y="140"/>
                  </a:lnTo>
                  <a:lnTo>
                    <a:pt x="416" y="138"/>
                  </a:lnTo>
                  <a:lnTo>
                    <a:pt x="414" y="138"/>
                  </a:lnTo>
                  <a:lnTo>
                    <a:pt x="410" y="138"/>
                  </a:lnTo>
                  <a:lnTo>
                    <a:pt x="406" y="138"/>
                  </a:lnTo>
                  <a:lnTo>
                    <a:pt x="402" y="140"/>
                  </a:lnTo>
                  <a:lnTo>
                    <a:pt x="400" y="140"/>
                  </a:lnTo>
                  <a:lnTo>
                    <a:pt x="398" y="140"/>
                  </a:lnTo>
                  <a:lnTo>
                    <a:pt x="396" y="138"/>
                  </a:lnTo>
                  <a:lnTo>
                    <a:pt x="398" y="136"/>
                  </a:lnTo>
                  <a:lnTo>
                    <a:pt x="404" y="134"/>
                  </a:lnTo>
                  <a:lnTo>
                    <a:pt x="410" y="130"/>
                  </a:lnTo>
                  <a:lnTo>
                    <a:pt x="416" y="128"/>
                  </a:lnTo>
                  <a:lnTo>
                    <a:pt x="422" y="124"/>
                  </a:lnTo>
                  <a:lnTo>
                    <a:pt x="426" y="120"/>
                  </a:lnTo>
                  <a:lnTo>
                    <a:pt x="430" y="114"/>
                  </a:lnTo>
                  <a:lnTo>
                    <a:pt x="434" y="108"/>
                  </a:lnTo>
                  <a:lnTo>
                    <a:pt x="436" y="102"/>
                  </a:lnTo>
                  <a:lnTo>
                    <a:pt x="436" y="98"/>
                  </a:lnTo>
                  <a:lnTo>
                    <a:pt x="436" y="94"/>
                  </a:lnTo>
                  <a:lnTo>
                    <a:pt x="436" y="92"/>
                  </a:lnTo>
                  <a:lnTo>
                    <a:pt x="436" y="90"/>
                  </a:lnTo>
                  <a:lnTo>
                    <a:pt x="436" y="86"/>
                  </a:lnTo>
                  <a:lnTo>
                    <a:pt x="440" y="84"/>
                  </a:lnTo>
                  <a:lnTo>
                    <a:pt x="422" y="72"/>
                  </a:lnTo>
                  <a:lnTo>
                    <a:pt x="422" y="74"/>
                  </a:lnTo>
                  <a:lnTo>
                    <a:pt x="422" y="76"/>
                  </a:lnTo>
                  <a:lnTo>
                    <a:pt x="420" y="78"/>
                  </a:lnTo>
                  <a:lnTo>
                    <a:pt x="418" y="80"/>
                  </a:lnTo>
                  <a:lnTo>
                    <a:pt x="416" y="82"/>
                  </a:lnTo>
                  <a:lnTo>
                    <a:pt x="414" y="78"/>
                  </a:lnTo>
                  <a:lnTo>
                    <a:pt x="412" y="76"/>
                  </a:lnTo>
                  <a:lnTo>
                    <a:pt x="410" y="74"/>
                  </a:lnTo>
                  <a:lnTo>
                    <a:pt x="408" y="74"/>
                  </a:lnTo>
                  <a:lnTo>
                    <a:pt x="406" y="76"/>
                  </a:lnTo>
                  <a:lnTo>
                    <a:pt x="406" y="78"/>
                  </a:lnTo>
                  <a:lnTo>
                    <a:pt x="406" y="82"/>
                  </a:lnTo>
                  <a:lnTo>
                    <a:pt x="408" y="84"/>
                  </a:lnTo>
                  <a:lnTo>
                    <a:pt x="410" y="86"/>
                  </a:lnTo>
                  <a:lnTo>
                    <a:pt x="410" y="88"/>
                  </a:lnTo>
                  <a:lnTo>
                    <a:pt x="408" y="92"/>
                  </a:lnTo>
                  <a:lnTo>
                    <a:pt x="406" y="98"/>
                  </a:lnTo>
                  <a:lnTo>
                    <a:pt x="398" y="108"/>
                  </a:lnTo>
                  <a:lnTo>
                    <a:pt x="386" y="118"/>
                  </a:lnTo>
                  <a:lnTo>
                    <a:pt x="372" y="128"/>
                  </a:lnTo>
                  <a:lnTo>
                    <a:pt x="362" y="136"/>
                  </a:lnTo>
                  <a:lnTo>
                    <a:pt x="354" y="140"/>
                  </a:lnTo>
                  <a:lnTo>
                    <a:pt x="356" y="138"/>
                  </a:lnTo>
                  <a:lnTo>
                    <a:pt x="362" y="130"/>
                  </a:lnTo>
                  <a:lnTo>
                    <a:pt x="370" y="120"/>
                  </a:lnTo>
                  <a:lnTo>
                    <a:pt x="378" y="110"/>
                  </a:lnTo>
                  <a:lnTo>
                    <a:pt x="382" y="100"/>
                  </a:lnTo>
                  <a:lnTo>
                    <a:pt x="388" y="88"/>
                  </a:lnTo>
                  <a:lnTo>
                    <a:pt x="398" y="66"/>
                  </a:lnTo>
                  <a:lnTo>
                    <a:pt x="396" y="64"/>
                  </a:lnTo>
                  <a:lnTo>
                    <a:pt x="394" y="64"/>
                  </a:lnTo>
                  <a:lnTo>
                    <a:pt x="390" y="62"/>
                  </a:lnTo>
                  <a:lnTo>
                    <a:pt x="386" y="64"/>
                  </a:lnTo>
                  <a:lnTo>
                    <a:pt x="382" y="64"/>
                  </a:lnTo>
                  <a:lnTo>
                    <a:pt x="376" y="68"/>
                  </a:lnTo>
                  <a:lnTo>
                    <a:pt x="376" y="70"/>
                  </a:lnTo>
                  <a:lnTo>
                    <a:pt x="374" y="72"/>
                  </a:lnTo>
                  <a:lnTo>
                    <a:pt x="372" y="74"/>
                  </a:lnTo>
                  <a:lnTo>
                    <a:pt x="368" y="78"/>
                  </a:lnTo>
                  <a:lnTo>
                    <a:pt x="366" y="80"/>
                  </a:lnTo>
                  <a:lnTo>
                    <a:pt x="362" y="82"/>
                  </a:lnTo>
                  <a:lnTo>
                    <a:pt x="358" y="84"/>
                  </a:lnTo>
                  <a:lnTo>
                    <a:pt x="356" y="86"/>
                  </a:lnTo>
                  <a:lnTo>
                    <a:pt x="356" y="84"/>
                  </a:lnTo>
                  <a:lnTo>
                    <a:pt x="356" y="82"/>
                  </a:lnTo>
                  <a:lnTo>
                    <a:pt x="356" y="80"/>
                  </a:lnTo>
                  <a:lnTo>
                    <a:pt x="360" y="78"/>
                  </a:lnTo>
                  <a:lnTo>
                    <a:pt x="364" y="74"/>
                  </a:lnTo>
                  <a:lnTo>
                    <a:pt x="368" y="68"/>
                  </a:lnTo>
                  <a:lnTo>
                    <a:pt x="364" y="60"/>
                  </a:lnTo>
                  <a:lnTo>
                    <a:pt x="360" y="60"/>
                  </a:lnTo>
                  <a:lnTo>
                    <a:pt x="352" y="60"/>
                  </a:lnTo>
                  <a:lnTo>
                    <a:pt x="340" y="64"/>
                  </a:lnTo>
                  <a:lnTo>
                    <a:pt x="330" y="72"/>
                  </a:lnTo>
                  <a:lnTo>
                    <a:pt x="326" y="78"/>
                  </a:lnTo>
                  <a:lnTo>
                    <a:pt x="326" y="76"/>
                  </a:lnTo>
                  <a:lnTo>
                    <a:pt x="326" y="72"/>
                  </a:lnTo>
                  <a:lnTo>
                    <a:pt x="328" y="68"/>
                  </a:lnTo>
                  <a:lnTo>
                    <a:pt x="328" y="64"/>
                  </a:lnTo>
                  <a:lnTo>
                    <a:pt x="332" y="62"/>
                  </a:lnTo>
                  <a:lnTo>
                    <a:pt x="336" y="60"/>
                  </a:lnTo>
                  <a:lnTo>
                    <a:pt x="340" y="58"/>
                  </a:lnTo>
                  <a:lnTo>
                    <a:pt x="346" y="56"/>
                  </a:lnTo>
                  <a:lnTo>
                    <a:pt x="352" y="56"/>
                  </a:lnTo>
                  <a:lnTo>
                    <a:pt x="358" y="54"/>
                  </a:lnTo>
                  <a:lnTo>
                    <a:pt x="360" y="54"/>
                  </a:lnTo>
                  <a:lnTo>
                    <a:pt x="362" y="54"/>
                  </a:lnTo>
                  <a:lnTo>
                    <a:pt x="362" y="52"/>
                  </a:lnTo>
                  <a:lnTo>
                    <a:pt x="364" y="50"/>
                  </a:lnTo>
                  <a:lnTo>
                    <a:pt x="366" y="48"/>
                  </a:lnTo>
                  <a:lnTo>
                    <a:pt x="368" y="44"/>
                  </a:lnTo>
                  <a:lnTo>
                    <a:pt x="368" y="40"/>
                  </a:lnTo>
                  <a:lnTo>
                    <a:pt x="366" y="36"/>
                  </a:lnTo>
                  <a:lnTo>
                    <a:pt x="362" y="32"/>
                  </a:lnTo>
                  <a:lnTo>
                    <a:pt x="358" y="30"/>
                  </a:lnTo>
                  <a:lnTo>
                    <a:pt x="352" y="28"/>
                  </a:lnTo>
                  <a:lnTo>
                    <a:pt x="348" y="28"/>
                  </a:lnTo>
                  <a:lnTo>
                    <a:pt x="340" y="28"/>
                  </a:lnTo>
                  <a:lnTo>
                    <a:pt x="340" y="18"/>
                  </a:lnTo>
                  <a:lnTo>
                    <a:pt x="338" y="18"/>
                  </a:lnTo>
                  <a:lnTo>
                    <a:pt x="334" y="18"/>
                  </a:lnTo>
                  <a:lnTo>
                    <a:pt x="330" y="20"/>
                  </a:lnTo>
                  <a:lnTo>
                    <a:pt x="328" y="22"/>
                  </a:lnTo>
                  <a:lnTo>
                    <a:pt x="324" y="24"/>
                  </a:lnTo>
                  <a:lnTo>
                    <a:pt x="320" y="26"/>
                  </a:lnTo>
                  <a:lnTo>
                    <a:pt x="314" y="26"/>
                  </a:lnTo>
                  <a:lnTo>
                    <a:pt x="308" y="28"/>
                  </a:lnTo>
                  <a:lnTo>
                    <a:pt x="304" y="30"/>
                  </a:lnTo>
                  <a:lnTo>
                    <a:pt x="300" y="32"/>
                  </a:lnTo>
                  <a:lnTo>
                    <a:pt x="288" y="38"/>
                  </a:lnTo>
                  <a:lnTo>
                    <a:pt x="290" y="36"/>
                  </a:lnTo>
                  <a:lnTo>
                    <a:pt x="298" y="30"/>
                  </a:lnTo>
                  <a:lnTo>
                    <a:pt x="306" y="22"/>
                  </a:lnTo>
                  <a:lnTo>
                    <a:pt x="314" y="16"/>
                  </a:lnTo>
                  <a:lnTo>
                    <a:pt x="322" y="14"/>
                  </a:lnTo>
                  <a:lnTo>
                    <a:pt x="322" y="12"/>
                  </a:lnTo>
                  <a:lnTo>
                    <a:pt x="324" y="10"/>
                  </a:lnTo>
                  <a:lnTo>
                    <a:pt x="322" y="8"/>
                  </a:lnTo>
                  <a:lnTo>
                    <a:pt x="322" y="6"/>
                  </a:lnTo>
                  <a:lnTo>
                    <a:pt x="318" y="4"/>
                  </a:lnTo>
                  <a:lnTo>
                    <a:pt x="312" y="2"/>
                  </a:lnTo>
                  <a:lnTo>
                    <a:pt x="298" y="2"/>
                  </a:lnTo>
                  <a:lnTo>
                    <a:pt x="278" y="0"/>
                  </a:lnTo>
                  <a:lnTo>
                    <a:pt x="258" y="4"/>
                  </a:lnTo>
                  <a:lnTo>
                    <a:pt x="240" y="12"/>
                  </a:lnTo>
                  <a:lnTo>
                    <a:pt x="212" y="30"/>
                  </a:lnTo>
                  <a:lnTo>
                    <a:pt x="214" y="32"/>
                  </a:lnTo>
                  <a:lnTo>
                    <a:pt x="218" y="34"/>
                  </a:lnTo>
                  <a:lnTo>
                    <a:pt x="220" y="38"/>
                  </a:lnTo>
                  <a:lnTo>
                    <a:pt x="224" y="42"/>
                  </a:lnTo>
                  <a:lnTo>
                    <a:pt x="226" y="48"/>
                  </a:lnTo>
                  <a:lnTo>
                    <a:pt x="228" y="56"/>
                  </a:lnTo>
                  <a:lnTo>
                    <a:pt x="206" y="38"/>
                  </a:lnTo>
                  <a:lnTo>
                    <a:pt x="196" y="40"/>
                  </a:lnTo>
                  <a:lnTo>
                    <a:pt x="202" y="62"/>
                  </a:lnTo>
                  <a:lnTo>
                    <a:pt x="186" y="48"/>
                  </a:lnTo>
                  <a:lnTo>
                    <a:pt x="166" y="54"/>
                  </a:lnTo>
                  <a:lnTo>
                    <a:pt x="164" y="54"/>
                  </a:lnTo>
                  <a:lnTo>
                    <a:pt x="164" y="56"/>
                  </a:lnTo>
                  <a:lnTo>
                    <a:pt x="162" y="60"/>
                  </a:lnTo>
                  <a:lnTo>
                    <a:pt x="164" y="66"/>
                  </a:lnTo>
                  <a:lnTo>
                    <a:pt x="166" y="70"/>
                  </a:lnTo>
                  <a:lnTo>
                    <a:pt x="170" y="76"/>
                  </a:lnTo>
                  <a:lnTo>
                    <a:pt x="152" y="64"/>
                  </a:lnTo>
                  <a:lnTo>
                    <a:pt x="128" y="70"/>
                  </a:lnTo>
                  <a:lnTo>
                    <a:pt x="104" y="78"/>
                  </a:lnTo>
                </a:path>
              </a:pathLst>
            </a:custGeom>
            <a:grpFill/>
            <a:ln w="6350">
              <a:noFill/>
              <a:round/>
              <a:headEnd/>
              <a:tailEnd/>
            </a:ln>
          </p:spPr>
          <p:txBody>
            <a:bodyPr/>
            <a:lstStyle/>
            <a:p>
              <a:pPr>
                <a:defRPr/>
              </a:pPr>
              <a:endParaRPr lang="zh-TW" altLang="en-US"/>
            </a:p>
          </p:txBody>
        </p:sp>
        <p:sp>
          <p:nvSpPr>
            <p:cNvPr id="347" name="Freeform 159"/>
            <p:cNvSpPr>
              <a:spLocks/>
            </p:cNvSpPr>
            <p:nvPr/>
          </p:nvSpPr>
          <p:spPr bwMode="gray">
            <a:xfrm>
              <a:off x="5055" y="1444"/>
              <a:ext cx="38" cy="46"/>
            </a:xfrm>
            <a:custGeom>
              <a:avLst/>
              <a:gdLst>
                <a:gd name="T0" fmla="*/ 10 w 38"/>
                <a:gd name="T1" fmla="*/ 0 h 46"/>
                <a:gd name="T2" fmla="*/ 8 w 38"/>
                <a:gd name="T3" fmla="*/ 0 h 46"/>
                <a:gd name="T4" fmla="*/ 8 w 38"/>
                <a:gd name="T5" fmla="*/ 0 h 46"/>
                <a:gd name="T6" fmla="*/ 6 w 38"/>
                <a:gd name="T7" fmla="*/ 2 h 46"/>
                <a:gd name="T8" fmla="*/ 6 w 38"/>
                <a:gd name="T9" fmla="*/ 2 h 46"/>
                <a:gd name="T10" fmla="*/ 4 w 38"/>
                <a:gd name="T11" fmla="*/ 6 h 46"/>
                <a:gd name="T12" fmla="*/ 4 w 38"/>
                <a:gd name="T13" fmla="*/ 10 h 46"/>
                <a:gd name="T14" fmla="*/ 2 w 38"/>
                <a:gd name="T15" fmla="*/ 18 h 46"/>
                <a:gd name="T16" fmla="*/ 2 w 38"/>
                <a:gd name="T17" fmla="*/ 22 h 46"/>
                <a:gd name="T18" fmla="*/ 2 w 38"/>
                <a:gd name="T19" fmla="*/ 24 h 46"/>
                <a:gd name="T20" fmla="*/ 4 w 38"/>
                <a:gd name="T21" fmla="*/ 26 h 46"/>
                <a:gd name="T22" fmla="*/ 6 w 38"/>
                <a:gd name="T23" fmla="*/ 26 h 46"/>
                <a:gd name="T24" fmla="*/ 8 w 38"/>
                <a:gd name="T25" fmla="*/ 28 h 46"/>
                <a:gd name="T26" fmla="*/ 6 w 38"/>
                <a:gd name="T27" fmla="*/ 30 h 46"/>
                <a:gd name="T28" fmla="*/ 4 w 38"/>
                <a:gd name="T29" fmla="*/ 30 h 46"/>
                <a:gd name="T30" fmla="*/ 2 w 38"/>
                <a:gd name="T31" fmla="*/ 32 h 46"/>
                <a:gd name="T32" fmla="*/ 0 w 38"/>
                <a:gd name="T33" fmla="*/ 36 h 46"/>
                <a:gd name="T34" fmla="*/ 0 w 38"/>
                <a:gd name="T35" fmla="*/ 38 h 46"/>
                <a:gd name="T36" fmla="*/ 2 w 38"/>
                <a:gd name="T37" fmla="*/ 40 h 46"/>
                <a:gd name="T38" fmla="*/ 2 w 38"/>
                <a:gd name="T39" fmla="*/ 42 h 46"/>
                <a:gd name="T40" fmla="*/ 2 w 38"/>
                <a:gd name="T41" fmla="*/ 42 h 46"/>
                <a:gd name="T42" fmla="*/ 4 w 38"/>
                <a:gd name="T43" fmla="*/ 42 h 46"/>
                <a:gd name="T44" fmla="*/ 6 w 38"/>
                <a:gd name="T45" fmla="*/ 44 h 46"/>
                <a:gd name="T46" fmla="*/ 8 w 38"/>
                <a:gd name="T47" fmla="*/ 44 h 46"/>
                <a:gd name="T48" fmla="*/ 10 w 38"/>
                <a:gd name="T49" fmla="*/ 44 h 46"/>
                <a:gd name="T50" fmla="*/ 12 w 38"/>
                <a:gd name="T51" fmla="*/ 44 h 46"/>
                <a:gd name="T52" fmla="*/ 12 w 38"/>
                <a:gd name="T53" fmla="*/ 40 h 46"/>
                <a:gd name="T54" fmla="*/ 14 w 38"/>
                <a:gd name="T55" fmla="*/ 38 h 46"/>
                <a:gd name="T56" fmla="*/ 16 w 38"/>
                <a:gd name="T57" fmla="*/ 38 h 46"/>
                <a:gd name="T58" fmla="*/ 18 w 38"/>
                <a:gd name="T59" fmla="*/ 36 h 46"/>
                <a:gd name="T60" fmla="*/ 20 w 38"/>
                <a:gd name="T61" fmla="*/ 38 h 46"/>
                <a:gd name="T62" fmla="*/ 22 w 38"/>
                <a:gd name="T63" fmla="*/ 40 h 46"/>
                <a:gd name="T64" fmla="*/ 26 w 38"/>
                <a:gd name="T65" fmla="*/ 42 h 46"/>
                <a:gd name="T66" fmla="*/ 30 w 38"/>
                <a:gd name="T67" fmla="*/ 44 h 46"/>
                <a:gd name="T68" fmla="*/ 34 w 38"/>
                <a:gd name="T69" fmla="*/ 46 h 46"/>
                <a:gd name="T70" fmla="*/ 36 w 38"/>
                <a:gd name="T71" fmla="*/ 46 h 46"/>
                <a:gd name="T72" fmla="*/ 38 w 38"/>
                <a:gd name="T73" fmla="*/ 46 h 46"/>
                <a:gd name="T74" fmla="*/ 38 w 38"/>
                <a:gd name="T75" fmla="*/ 44 h 46"/>
                <a:gd name="T76" fmla="*/ 38 w 38"/>
                <a:gd name="T77" fmla="*/ 38 h 46"/>
                <a:gd name="T78" fmla="*/ 36 w 38"/>
                <a:gd name="T79" fmla="*/ 34 h 46"/>
                <a:gd name="T80" fmla="*/ 34 w 38"/>
                <a:gd name="T81" fmla="*/ 32 h 46"/>
                <a:gd name="T82" fmla="*/ 34 w 38"/>
                <a:gd name="T83" fmla="*/ 30 h 46"/>
                <a:gd name="T84" fmla="*/ 32 w 38"/>
                <a:gd name="T85" fmla="*/ 28 h 46"/>
                <a:gd name="T86" fmla="*/ 32 w 38"/>
                <a:gd name="T87" fmla="*/ 28 h 46"/>
                <a:gd name="T88" fmla="*/ 32 w 38"/>
                <a:gd name="T89" fmla="*/ 26 h 46"/>
                <a:gd name="T90" fmla="*/ 30 w 38"/>
                <a:gd name="T91" fmla="*/ 24 h 46"/>
                <a:gd name="T92" fmla="*/ 28 w 38"/>
                <a:gd name="T93" fmla="*/ 24 h 46"/>
                <a:gd name="T94" fmla="*/ 26 w 38"/>
                <a:gd name="T95" fmla="*/ 24 h 46"/>
                <a:gd name="T96" fmla="*/ 24 w 38"/>
                <a:gd name="T97" fmla="*/ 24 h 46"/>
                <a:gd name="T98" fmla="*/ 20 w 38"/>
                <a:gd name="T99" fmla="*/ 22 h 46"/>
                <a:gd name="T100" fmla="*/ 18 w 38"/>
                <a:gd name="T101" fmla="*/ 20 h 46"/>
                <a:gd name="T102" fmla="*/ 16 w 38"/>
                <a:gd name="T103" fmla="*/ 18 h 46"/>
                <a:gd name="T104" fmla="*/ 14 w 38"/>
                <a:gd name="T105" fmla="*/ 16 h 46"/>
                <a:gd name="T106" fmla="*/ 14 w 38"/>
                <a:gd name="T107" fmla="*/ 16 h 46"/>
                <a:gd name="T108" fmla="*/ 16 w 38"/>
                <a:gd name="T109" fmla="*/ 14 h 46"/>
                <a:gd name="T110" fmla="*/ 28 w 38"/>
                <a:gd name="T111" fmla="*/ 14 h 46"/>
                <a:gd name="T112" fmla="*/ 28 w 38"/>
                <a:gd name="T113" fmla="*/ 4 h 46"/>
                <a:gd name="T114" fmla="*/ 26 w 38"/>
                <a:gd name="T115" fmla="*/ 6 h 46"/>
                <a:gd name="T116" fmla="*/ 24 w 38"/>
                <a:gd name="T117" fmla="*/ 6 h 46"/>
                <a:gd name="T118" fmla="*/ 20 w 38"/>
                <a:gd name="T119" fmla="*/ 6 h 46"/>
                <a:gd name="T120" fmla="*/ 16 w 38"/>
                <a:gd name="T121" fmla="*/ 4 h 46"/>
                <a:gd name="T122" fmla="*/ 12 w 38"/>
                <a:gd name="T123" fmla="*/ 4 h 46"/>
                <a:gd name="T124" fmla="*/ 10 w 38"/>
                <a:gd name="T125" fmla="*/ 0 h 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
                <a:gd name="T190" fmla="*/ 0 h 46"/>
                <a:gd name="T191" fmla="*/ 38 w 38"/>
                <a:gd name="T192" fmla="*/ 46 h 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 h="46">
                  <a:moveTo>
                    <a:pt x="10" y="0"/>
                  </a:moveTo>
                  <a:lnTo>
                    <a:pt x="8" y="0"/>
                  </a:lnTo>
                  <a:lnTo>
                    <a:pt x="6" y="2"/>
                  </a:lnTo>
                  <a:lnTo>
                    <a:pt x="4" y="6"/>
                  </a:lnTo>
                  <a:lnTo>
                    <a:pt x="4" y="10"/>
                  </a:lnTo>
                  <a:lnTo>
                    <a:pt x="2" y="18"/>
                  </a:lnTo>
                  <a:lnTo>
                    <a:pt x="2" y="22"/>
                  </a:lnTo>
                  <a:lnTo>
                    <a:pt x="2" y="24"/>
                  </a:lnTo>
                  <a:lnTo>
                    <a:pt x="4" y="26"/>
                  </a:lnTo>
                  <a:lnTo>
                    <a:pt x="6" y="26"/>
                  </a:lnTo>
                  <a:lnTo>
                    <a:pt x="8" y="28"/>
                  </a:lnTo>
                  <a:lnTo>
                    <a:pt x="6" y="30"/>
                  </a:lnTo>
                  <a:lnTo>
                    <a:pt x="4" y="30"/>
                  </a:lnTo>
                  <a:lnTo>
                    <a:pt x="2" y="32"/>
                  </a:lnTo>
                  <a:lnTo>
                    <a:pt x="0" y="36"/>
                  </a:lnTo>
                  <a:lnTo>
                    <a:pt x="0" y="38"/>
                  </a:lnTo>
                  <a:lnTo>
                    <a:pt x="2" y="40"/>
                  </a:lnTo>
                  <a:lnTo>
                    <a:pt x="2" y="42"/>
                  </a:lnTo>
                  <a:lnTo>
                    <a:pt x="4" y="42"/>
                  </a:lnTo>
                  <a:lnTo>
                    <a:pt x="6" y="44"/>
                  </a:lnTo>
                  <a:lnTo>
                    <a:pt x="8" y="44"/>
                  </a:lnTo>
                  <a:lnTo>
                    <a:pt x="10" y="44"/>
                  </a:lnTo>
                  <a:lnTo>
                    <a:pt x="12" y="44"/>
                  </a:lnTo>
                  <a:lnTo>
                    <a:pt x="12" y="40"/>
                  </a:lnTo>
                  <a:lnTo>
                    <a:pt x="14" y="38"/>
                  </a:lnTo>
                  <a:lnTo>
                    <a:pt x="16" y="38"/>
                  </a:lnTo>
                  <a:lnTo>
                    <a:pt x="18" y="36"/>
                  </a:lnTo>
                  <a:lnTo>
                    <a:pt x="20" y="38"/>
                  </a:lnTo>
                  <a:lnTo>
                    <a:pt x="22" y="40"/>
                  </a:lnTo>
                  <a:lnTo>
                    <a:pt x="26" y="42"/>
                  </a:lnTo>
                  <a:lnTo>
                    <a:pt x="30" y="44"/>
                  </a:lnTo>
                  <a:lnTo>
                    <a:pt x="34" y="46"/>
                  </a:lnTo>
                  <a:lnTo>
                    <a:pt x="36" y="46"/>
                  </a:lnTo>
                  <a:lnTo>
                    <a:pt x="38" y="46"/>
                  </a:lnTo>
                  <a:lnTo>
                    <a:pt x="38" y="44"/>
                  </a:lnTo>
                  <a:lnTo>
                    <a:pt x="38" y="38"/>
                  </a:lnTo>
                  <a:lnTo>
                    <a:pt x="36" y="34"/>
                  </a:lnTo>
                  <a:lnTo>
                    <a:pt x="34" y="32"/>
                  </a:lnTo>
                  <a:lnTo>
                    <a:pt x="34" y="30"/>
                  </a:lnTo>
                  <a:lnTo>
                    <a:pt x="32" y="28"/>
                  </a:lnTo>
                  <a:lnTo>
                    <a:pt x="32" y="26"/>
                  </a:lnTo>
                  <a:lnTo>
                    <a:pt x="30" y="24"/>
                  </a:lnTo>
                  <a:lnTo>
                    <a:pt x="28" y="24"/>
                  </a:lnTo>
                  <a:lnTo>
                    <a:pt x="26" y="24"/>
                  </a:lnTo>
                  <a:lnTo>
                    <a:pt x="24" y="24"/>
                  </a:lnTo>
                  <a:lnTo>
                    <a:pt x="20" y="22"/>
                  </a:lnTo>
                  <a:lnTo>
                    <a:pt x="18" y="20"/>
                  </a:lnTo>
                  <a:lnTo>
                    <a:pt x="16" y="18"/>
                  </a:lnTo>
                  <a:lnTo>
                    <a:pt x="14" y="16"/>
                  </a:lnTo>
                  <a:lnTo>
                    <a:pt x="16" y="14"/>
                  </a:lnTo>
                  <a:lnTo>
                    <a:pt x="28" y="14"/>
                  </a:lnTo>
                  <a:lnTo>
                    <a:pt x="28" y="4"/>
                  </a:lnTo>
                  <a:lnTo>
                    <a:pt x="26" y="6"/>
                  </a:lnTo>
                  <a:lnTo>
                    <a:pt x="24" y="6"/>
                  </a:lnTo>
                  <a:lnTo>
                    <a:pt x="20" y="6"/>
                  </a:lnTo>
                  <a:lnTo>
                    <a:pt x="16" y="4"/>
                  </a:lnTo>
                  <a:lnTo>
                    <a:pt x="12" y="4"/>
                  </a:lnTo>
                  <a:lnTo>
                    <a:pt x="10" y="0"/>
                  </a:lnTo>
                </a:path>
              </a:pathLst>
            </a:custGeom>
            <a:grpFill/>
            <a:ln w="6350">
              <a:noFill/>
              <a:round/>
              <a:headEnd/>
              <a:tailEnd/>
            </a:ln>
          </p:spPr>
          <p:txBody>
            <a:bodyPr/>
            <a:lstStyle/>
            <a:p>
              <a:pPr>
                <a:defRPr/>
              </a:pPr>
              <a:endParaRPr lang="zh-TW" altLang="en-US"/>
            </a:p>
          </p:txBody>
        </p:sp>
        <p:sp>
          <p:nvSpPr>
            <p:cNvPr id="348" name="Freeform 160"/>
            <p:cNvSpPr>
              <a:spLocks/>
            </p:cNvSpPr>
            <p:nvPr/>
          </p:nvSpPr>
          <p:spPr bwMode="gray">
            <a:xfrm>
              <a:off x="4471" y="1488"/>
              <a:ext cx="278" cy="320"/>
            </a:xfrm>
            <a:custGeom>
              <a:avLst/>
              <a:gdLst>
                <a:gd name="T0" fmla="*/ 94 w 278"/>
                <a:gd name="T1" fmla="*/ 122 h 320"/>
                <a:gd name="T2" fmla="*/ 110 w 278"/>
                <a:gd name="T3" fmla="*/ 128 h 320"/>
                <a:gd name="T4" fmla="*/ 138 w 278"/>
                <a:gd name="T5" fmla="*/ 144 h 320"/>
                <a:gd name="T6" fmla="*/ 146 w 278"/>
                <a:gd name="T7" fmla="*/ 148 h 320"/>
                <a:gd name="T8" fmla="*/ 156 w 278"/>
                <a:gd name="T9" fmla="*/ 182 h 320"/>
                <a:gd name="T10" fmla="*/ 148 w 278"/>
                <a:gd name="T11" fmla="*/ 224 h 320"/>
                <a:gd name="T12" fmla="*/ 132 w 278"/>
                <a:gd name="T13" fmla="*/ 238 h 320"/>
                <a:gd name="T14" fmla="*/ 118 w 278"/>
                <a:gd name="T15" fmla="*/ 238 h 320"/>
                <a:gd name="T16" fmla="*/ 110 w 278"/>
                <a:gd name="T17" fmla="*/ 254 h 320"/>
                <a:gd name="T18" fmla="*/ 134 w 278"/>
                <a:gd name="T19" fmla="*/ 266 h 320"/>
                <a:gd name="T20" fmla="*/ 146 w 278"/>
                <a:gd name="T21" fmla="*/ 258 h 320"/>
                <a:gd name="T22" fmla="*/ 174 w 278"/>
                <a:gd name="T23" fmla="*/ 282 h 320"/>
                <a:gd name="T24" fmla="*/ 192 w 278"/>
                <a:gd name="T25" fmla="*/ 300 h 320"/>
                <a:gd name="T26" fmla="*/ 208 w 278"/>
                <a:gd name="T27" fmla="*/ 312 h 320"/>
                <a:gd name="T28" fmla="*/ 222 w 278"/>
                <a:gd name="T29" fmla="*/ 318 h 320"/>
                <a:gd name="T30" fmla="*/ 216 w 278"/>
                <a:gd name="T31" fmla="*/ 298 h 320"/>
                <a:gd name="T32" fmla="*/ 204 w 278"/>
                <a:gd name="T33" fmla="*/ 286 h 320"/>
                <a:gd name="T34" fmla="*/ 218 w 278"/>
                <a:gd name="T35" fmla="*/ 288 h 320"/>
                <a:gd name="T36" fmla="*/ 238 w 278"/>
                <a:gd name="T37" fmla="*/ 304 h 320"/>
                <a:gd name="T38" fmla="*/ 246 w 278"/>
                <a:gd name="T39" fmla="*/ 302 h 320"/>
                <a:gd name="T40" fmla="*/ 246 w 278"/>
                <a:gd name="T41" fmla="*/ 278 h 320"/>
                <a:gd name="T42" fmla="*/ 230 w 278"/>
                <a:gd name="T43" fmla="*/ 262 h 320"/>
                <a:gd name="T44" fmla="*/ 218 w 278"/>
                <a:gd name="T45" fmla="*/ 252 h 320"/>
                <a:gd name="T46" fmla="*/ 210 w 278"/>
                <a:gd name="T47" fmla="*/ 242 h 320"/>
                <a:gd name="T48" fmla="*/ 206 w 278"/>
                <a:gd name="T49" fmla="*/ 220 h 320"/>
                <a:gd name="T50" fmla="*/ 214 w 278"/>
                <a:gd name="T51" fmla="*/ 208 h 320"/>
                <a:gd name="T52" fmla="*/ 224 w 278"/>
                <a:gd name="T53" fmla="*/ 228 h 320"/>
                <a:gd name="T54" fmla="*/ 232 w 278"/>
                <a:gd name="T55" fmla="*/ 246 h 320"/>
                <a:gd name="T56" fmla="*/ 242 w 278"/>
                <a:gd name="T57" fmla="*/ 248 h 320"/>
                <a:gd name="T58" fmla="*/ 260 w 278"/>
                <a:gd name="T59" fmla="*/ 236 h 320"/>
                <a:gd name="T60" fmla="*/ 274 w 278"/>
                <a:gd name="T61" fmla="*/ 232 h 320"/>
                <a:gd name="T62" fmla="*/ 272 w 278"/>
                <a:gd name="T63" fmla="*/ 220 h 320"/>
                <a:gd name="T64" fmla="*/ 276 w 278"/>
                <a:gd name="T65" fmla="*/ 212 h 320"/>
                <a:gd name="T66" fmla="*/ 270 w 278"/>
                <a:gd name="T67" fmla="*/ 202 h 320"/>
                <a:gd name="T68" fmla="*/ 260 w 278"/>
                <a:gd name="T69" fmla="*/ 200 h 320"/>
                <a:gd name="T70" fmla="*/ 254 w 278"/>
                <a:gd name="T71" fmla="*/ 196 h 320"/>
                <a:gd name="T72" fmla="*/ 216 w 278"/>
                <a:gd name="T73" fmla="*/ 166 h 320"/>
                <a:gd name="T74" fmla="*/ 206 w 278"/>
                <a:gd name="T75" fmla="*/ 168 h 320"/>
                <a:gd name="T76" fmla="*/ 210 w 278"/>
                <a:gd name="T77" fmla="*/ 152 h 320"/>
                <a:gd name="T78" fmla="*/ 222 w 278"/>
                <a:gd name="T79" fmla="*/ 140 h 320"/>
                <a:gd name="T80" fmla="*/ 218 w 278"/>
                <a:gd name="T81" fmla="*/ 126 h 320"/>
                <a:gd name="T82" fmla="*/ 208 w 278"/>
                <a:gd name="T83" fmla="*/ 116 h 320"/>
                <a:gd name="T84" fmla="*/ 196 w 278"/>
                <a:gd name="T85" fmla="*/ 96 h 320"/>
                <a:gd name="T86" fmla="*/ 186 w 278"/>
                <a:gd name="T87" fmla="*/ 94 h 320"/>
                <a:gd name="T88" fmla="*/ 176 w 278"/>
                <a:gd name="T89" fmla="*/ 94 h 320"/>
                <a:gd name="T90" fmla="*/ 180 w 278"/>
                <a:gd name="T91" fmla="*/ 82 h 320"/>
                <a:gd name="T92" fmla="*/ 168 w 278"/>
                <a:gd name="T93" fmla="*/ 78 h 320"/>
                <a:gd name="T94" fmla="*/ 150 w 278"/>
                <a:gd name="T95" fmla="*/ 58 h 320"/>
                <a:gd name="T96" fmla="*/ 108 w 278"/>
                <a:gd name="T97" fmla="*/ 48 h 320"/>
                <a:gd name="T98" fmla="*/ 78 w 278"/>
                <a:gd name="T99" fmla="*/ 44 h 320"/>
                <a:gd name="T100" fmla="*/ 84 w 278"/>
                <a:gd name="T101" fmla="*/ 24 h 320"/>
                <a:gd name="T102" fmla="*/ 80 w 278"/>
                <a:gd name="T103" fmla="*/ 4 h 320"/>
                <a:gd name="T104" fmla="*/ 60 w 278"/>
                <a:gd name="T105" fmla="*/ 16 h 320"/>
                <a:gd name="T106" fmla="*/ 72 w 278"/>
                <a:gd name="T107" fmla="*/ 78 h 320"/>
                <a:gd name="T108" fmla="*/ 72 w 278"/>
                <a:gd name="T109" fmla="*/ 92 h 320"/>
                <a:gd name="T110" fmla="*/ 44 w 278"/>
                <a:gd name="T111" fmla="*/ 38 h 320"/>
                <a:gd name="T112" fmla="*/ 40 w 278"/>
                <a:gd name="T113" fmla="*/ 0 h 320"/>
                <a:gd name="T114" fmla="*/ 2 w 278"/>
                <a:gd name="T115" fmla="*/ 56 h 320"/>
                <a:gd name="T116" fmla="*/ 4 w 278"/>
                <a:gd name="T117" fmla="*/ 68 h 320"/>
                <a:gd name="T118" fmla="*/ 22 w 278"/>
                <a:gd name="T119" fmla="*/ 108 h 320"/>
                <a:gd name="T120" fmla="*/ 36 w 278"/>
                <a:gd name="T121" fmla="*/ 110 h 3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8"/>
                <a:gd name="T184" fmla="*/ 0 h 320"/>
                <a:gd name="T185" fmla="*/ 278 w 278"/>
                <a:gd name="T186" fmla="*/ 320 h 3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8" h="320">
                  <a:moveTo>
                    <a:pt x="80" y="124"/>
                  </a:moveTo>
                  <a:lnTo>
                    <a:pt x="92" y="126"/>
                  </a:lnTo>
                  <a:lnTo>
                    <a:pt x="92" y="124"/>
                  </a:lnTo>
                  <a:lnTo>
                    <a:pt x="92" y="122"/>
                  </a:lnTo>
                  <a:lnTo>
                    <a:pt x="94" y="122"/>
                  </a:lnTo>
                  <a:lnTo>
                    <a:pt x="98" y="124"/>
                  </a:lnTo>
                  <a:lnTo>
                    <a:pt x="102" y="126"/>
                  </a:lnTo>
                  <a:lnTo>
                    <a:pt x="106" y="128"/>
                  </a:lnTo>
                  <a:lnTo>
                    <a:pt x="110" y="128"/>
                  </a:lnTo>
                  <a:lnTo>
                    <a:pt x="116" y="130"/>
                  </a:lnTo>
                  <a:lnTo>
                    <a:pt x="134" y="138"/>
                  </a:lnTo>
                  <a:lnTo>
                    <a:pt x="136" y="140"/>
                  </a:lnTo>
                  <a:lnTo>
                    <a:pt x="138" y="142"/>
                  </a:lnTo>
                  <a:lnTo>
                    <a:pt x="138" y="144"/>
                  </a:lnTo>
                  <a:lnTo>
                    <a:pt x="138" y="146"/>
                  </a:lnTo>
                  <a:lnTo>
                    <a:pt x="136" y="150"/>
                  </a:lnTo>
                  <a:lnTo>
                    <a:pt x="136" y="148"/>
                  </a:lnTo>
                  <a:lnTo>
                    <a:pt x="138" y="148"/>
                  </a:lnTo>
                  <a:lnTo>
                    <a:pt x="142" y="148"/>
                  </a:lnTo>
                  <a:lnTo>
                    <a:pt x="146" y="148"/>
                  </a:lnTo>
                  <a:lnTo>
                    <a:pt x="148" y="150"/>
                  </a:lnTo>
                  <a:lnTo>
                    <a:pt x="152" y="152"/>
                  </a:lnTo>
                  <a:lnTo>
                    <a:pt x="152" y="156"/>
                  </a:lnTo>
                  <a:lnTo>
                    <a:pt x="154" y="160"/>
                  </a:lnTo>
                  <a:lnTo>
                    <a:pt x="156" y="170"/>
                  </a:lnTo>
                  <a:lnTo>
                    <a:pt x="156" y="182"/>
                  </a:lnTo>
                  <a:lnTo>
                    <a:pt x="156" y="196"/>
                  </a:lnTo>
                  <a:lnTo>
                    <a:pt x="150" y="210"/>
                  </a:lnTo>
                  <a:lnTo>
                    <a:pt x="150" y="214"/>
                  </a:lnTo>
                  <a:lnTo>
                    <a:pt x="150" y="218"/>
                  </a:lnTo>
                  <a:lnTo>
                    <a:pt x="148" y="224"/>
                  </a:lnTo>
                  <a:lnTo>
                    <a:pt x="146" y="230"/>
                  </a:lnTo>
                  <a:lnTo>
                    <a:pt x="140" y="234"/>
                  </a:lnTo>
                  <a:lnTo>
                    <a:pt x="140" y="236"/>
                  </a:lnTo>
                  <a:lnTo>
                    <a:pt x="138" y="236"/>
                  </a:lnTo>
                  <a:lnTo>
                    <a:pt x="136" y="238"/>
                  </a:lnTo>
                  <a:lnTo>
                    <a:pt x="132" y="238"/>
                  </a:lnTo>
                  <a:lnTo>
                    <a:pt x="128" y="238"/>
                  </a:lnTo>
                  <a:lnTo>
                    <a:pt x="126" y="238"/>
                  </a:lnTo>
                  <a:lnTo>
                    <a:pt x="124" y="238"/>
                  </a:lnTo>
                  <a:lnTo>
                    <a:pt x="124" y="236"/>
                  </a:lnTo>
                  <a:lnTo>
                    <a:pt x="120" y="236"/>
                  </a:lnTo>
                  <a:lnTo>
                    <a:pt x="118" y="238"/>
                  </a:lnTo>
                  <a:lnTo>
                    <a:pt x="116" y="240"/>
                  </a:lnTo>
                  <a:lnTo>
                    <a:pt x="112" y="244"/>
                  </a:lnTo>
                  <a:lnTo>
                    <a:pt x="110" y="250"/>
                  </a:lnTo>
                  <a:lnTo>
                    <a:pt x="110" y="252"/>
                  </a:lnTo>
                  <a:lnTo>
                    <a:pt x="110" y="254"/>
                  </a:lnTo>
                  <a:lnTo>
                    <a:pt x="112" y="256"/>
                  </a:lnTo>
                  <a:lnTo>
                    <a:pt x="114" y="260"/>
                  </a:lnTo>
                  <a:lnTo>
                    <a:pt x="116" y="262"/>
                  </a:lnTo>
                  <a:lnTo>
                    <a:pt x="122" y="264"/>
                  </a:lnTo>
                  <a:lnTo>
                    <a:pt x="126" y="266"/>
                  </a:lnTo>
                  <a:lnTo>
                    <a:pt x="134" y="266"/>
                  </a:lnTo>
                  <a:lnTo>
                    <a:pt x="136" y="266"/>
                  </a:lnTo>
                  <a:lnTo>
                    <a:pt x="138" y="264"/>
                  </a:lnTo>
                  <a:lnTo>
                    <a:pt x="140" y="262"/>
                  </a:lnTo>
                  <a:lnTo>
                    <a:pt x="144" y="262"/>
                  </a:lnTo>
                  <a:lnTo>
                    <a:pt x="146" y="260"/>
                  </a:lnTo>
                  <a:lnTo>
                    <a:pt x="146" y="258"/>
                  </a:lnTo>
                  <a:lnTo>
                    <a:pt x="144" y="256"/>
                  </a:lnTo>
                  <a:lnTo>
                    <a:pt x="162" y="274"/>
                  </a:lnTo>
                  <a:lnTo>
                    <a:pt x="174" y="276"/>
                  </a:lnTo>
                  <a:lnTo>
                    <a:pt x="174" y="278"/>
                  </a:lnTo>
                  <a:lnTo>
                    <a:pt x="174" y="282"/>
                  </a:lnTo>
                  <a:lnTo>
                    <a:pt x="174" y="284"/>
                  </a:lnTo>
                  <a:lnTo>
                    <a:pt x="176" y="288"/>
                  </a:lnTo>
                  <a:lnTo>
                    <a:pt x="180" y="292"/>
                  </a:lnTo>
                  <a:lnTo>
                    <a:pt x="184" y="296"/>
                  </a:lnTo>
                  <a:lnTo>
                    <a:pt x="192" y="298"/>
                  </a:lnTo>
                  <a:lnTo>
                    <a:pt x="192" y="300"/>
                  </a:lnTo>
                  <a:lnTo>
                    <a:pt x="196" y="300"/>
                  </a:lnTo>
                  <a:lnTo>
                    <a:pt x="200" y="302"/>
                  </a:lnTo>
                  <a:lnTo>
                    <a:pt x="202" y="306"/>
                  </a:lnTo>
                  <a:lnTo>
                    <a:pt x="206" y="310"/>
                  </a:lnTo>
                  <a:lnTo>
                    <a:pt x="206" y="312"/>
                  </a:lnTo>
                  <a:lnTo>
                    <a:pt x="208" y="312"/>
                  </a:lnTo>
                  <a:lnTo>
                    <a:pt x="210" y="314"/>
                  </a:lnTo>
                  <a:lnTo>
                    <a:pt x="212" y="316"/>
                  </a:lnTo>
                  <a:lnTo>
                    <a:pt x="214" y="318"/>
                  </a:lnTo>
                  <a:lnTo>
                    <a:pt x="218" y="320"/>
                  </a:lnTo>
                  <a:lnTo>
                    <a:pt x="220" y="320"/>
                  </a:lnTo>
                  <a:lnTo>
                    <a:pt x="222" y="318"/>
                  </a:lnTo>
                  <a:lnTo>
                    <a:pt x="222" y="316"/>
                  </a:lnTo>
                  <a:lnTo>
                    <a:pt x="222" y="310"/>
                  </a:lnTo>
                  <a:lnTo>
                    <a:pt x="220" y="306"/>
                  </a:lnTo>
                  <a:lnTo>
                    <a:pt x="218" y="302"/>
                  </a:lnTo>
                  <a:lnTo>
                    <a:pt x="216" y="298"/>
                  </a:lnTo>
                  <a:lnTo>
                    <a:pt x="212" y="294"/>
                  </a:lnTo>
                  <a:lnTo>
                    <a:pt x="210" y="290"/>
                  </a:lnTo>
                  <a:lnTo>
                    <a:pt x="206" y="290"/>
                  </a:lnTo>
                  <a:lnTo>
                    <a:pt x="206" y="288"/>
                  </a:lnTo>
                  <a:lnTo>
                    <a:pt x="204" y="286"/>
                  </a:lnTo>
                  <a:lnTo>
                    <a:pt x="206" y="284"/>
                  </a:lnTo>
                  <a:lnTo>
                    <a:pt x="208" y="284"/>
                  </a:lnTo>
                  <a:lnTo>
                    <a:pt x="210" y="284"/>
                  </a:lnTo>
                  <a:lnTo>
                    <a:pt x="214" y="286"/>
                  </a:lnTo>
                  <a:lnTo>
                    <a:pt x="218" y="288"/>
                  </a:lnTo>
                  <a:lnTo>
                    <a:pt x="222" y="290"/>
                  </a:lnTo>
                  <a:lnTo>
                    <a:pt x="228" y="292"/>
                  </a:lnTo>
                  <a:lnTo>
                    <a:pt x="232" y="296"/>
                  </a:lnTo>
                  <a:lnTo>
                    <a:pt x="236" y="300"/>
                  </a:lnTo>
                  <a:lnTo>
                    <a:pt x="238" y="304"/>
                  </a:lnTo>
                  <a:lnTo>
                    <a:pt x="240" y="306"/>
                  </a:lnTo>
                  <a:lnTo>
                    <a:pt x="240" y="308"/>
                  </a:lnTo>
                  <a:lnTo>
                    <a:pt x="242" y="308"/>
                  </a:lnTo>
                  <a:lnTo>
                    <a:pt x="244" y="306"/>
                  </a:lnTo>
                  <a:lnTo>
                    <a:pt x="246" y="304"/>
                  </a:lnTo>
                  <a:lnTo>
                    <a:pt x="246" y="302"/>
                  </a:lnTo>
                  <a:lnTo>
                    <a:pt x="248" y="300"/>
                  </a:lnTo>
                  <a:lnTo>
                    <a:pt x="248" y="296"/>
                  </a:lnTo>
                  <a:lnTo>
                    <a:pt x="250" y="290"/>
                  </a:lnTo>
                  <a:lnTo>
                    <a:pt x="250" y="286"/>
                  </a:lnTo>
                  <a:lnTo>
                    <a:pt x="248" y="282"/>
                  </a:lnTo>
                  <a:lnTo>
                    <a:pt x="246" y="278"/>
                  </a:lnTo>
                  <a:lnTo>
                    <a:pt x="244" y="276"/>
                  </a:lnTo>
                  <a:lnTo>
                    <a:pt x="242" y="274"/>
                  </a:lnTo>
                  <a:lnTo>
                    <a:pt x="240" y="272"/>
                  </a:lnTo>
                  <a:lnTo>
                    <a:pt x="236" y="268"/>
                  </a:lnTo>
                  <a:lnTo>
                    <a:pt x="232" y="264"/>
                  </a:lnTo>
                  <a:lnTo>
                    <a:pt x="230" y="262"/>
                  </a:lnTo>
                  <a:lnTo>
                    <a:pt x="226" y="260"/>
                  </a:lnTo>
                  <a:lnTo>
                    <a:pt x="224" y="258"/>
                  </a:lnTo>
                  <a:lnTo>
                    <a:pt x="222" y="258"/>
                  </a:lnTo>
                  <a:lnTo>
                    <a:pt x="220" y="256"/>
                  </a:lnTo>
                  <a:lnTo>
                    <a:pt x="218" y="252"/>
                  </a:lnTo>
                  <a:lnTo>
                    <a:pt x="218" y="250"/>
                  </a:lnTo>
                  <a:lnTo>
                    <a:pt x="216" y="250"/>
                  </a:lnTo>
                  <a:lnTo>
                    <a:pt x="214" y="248"/>
                  </a:lnTo>
                  <a:lnTo>
                    <a:pt x="212" y="246"/>
                  </a:lnTo>
                  <a:lnTo>
                    <a:pt x="210" y="242"/>
                  </a:lnTo>
                  <a:lnTo>
                    <a:pt x="208" y="238"/>
                  </a:lnTo>
                  <a:lnTo>
                    <a:pt x="208" y="230"/>
                  </a:lnTo>
                  <a:lnTo>
                    <a:pt x="206" y="226"/>
                  </a:lnTo>
                  <a:lnTo>
                    <a:pt x="206" y="224"/>
                  </a:lnTo>
                  <a:lnTo>
                    <a:pt x="206" y="220"/>
                  </a:lnTo>
                  <a:lnTo>
                    <a:pt x="206" y="216"/>
                  </a:lnTo>
                  <a:lnTo>
                    <a:pt x="208" y="212"/>
                  </a:lnTo>
                  <a:lnTo>
                    <a:pt x="210" y="208"/>
                  </a:lnTo>
                  <a:lnTo>
                    <a:pt x="212" y="208"/>
                  </a:lnTo>
                  <a:lnTo>
                    <a:pt x="214" y="208"/>
                  </a:lnTo>
                  <a:lnTo>
                    <a:pt x="216" y="210"/>
                  </a:lnTo>
                  <a:lnTo>
                    <a:pt x="220" y="212"/>
                  </a:lnTo>
                  <a:lnTo>
                    <a:pt x="222" y="216"/>
                  </a:lnTo>
                  <a:lnTo>
                    <a:pt x="222" y="220"/>
                  </a:lnTo>
                  <a:lnTo>
                    <a:pt x="224" y="226"/>
                  </a:lnTo>
                  <a:lnTo>
                    <a:pt x="224" y="228"/>
                  </a:lnTo>
                  <a:lnTo>
                    <a:pt x="226" y="230"/>
                  </a:lnTo>
                  <a:lnTo>
                    <a:pt x="228" y="234"/>
                  </a:lnTo>
                  <a:lnTo>
                    <a:pt x="230" y="240"/>
                  </a:lnTo>
                  <a:lnTo>
                    <a:pt x="230" y="244"/>
                  </a:lnTo>
                  <a:lnTo>
                    <a:pt x="232" y="246"/>
                  </a:lnTo>
                  <a:lnTo>
                    <a:pt x="232" y="248"/>
                  </a:lnTo>
                  <a:lnTo>
                    <a:pt x="234" y="250"/>
                  </a:lnTo>
                  <a:lnTo>
                    <a:pt x="236" y="250"/>
                  </a:lnTo>
                  <a:lnTo>
                    <a:pt x="238" y="250"/>
                  </a:lnTo>
                  <a:lnTo>
                    <a:pt x="242" y="248"/>
                  </a:lnTo>
                  <a:lnTo>
                    <a:pt x="246" y="244"/>
                  </a:lnTo>
                  <a:lnTo>
                    <a:pt x="248" y="244"/>
                  </a:lnTo>
                  <a:lnTo>
                    <a:pt x="250" y="242"/>
                  </a:lnTo>
                  <a:lnTo>
                    <a:pt x="252" y="240"/>
                  </a:lnTo>
                  <a:lnTo>
                    <a:pt x="256" y="238"/>
                  </a:lnTo>
                  <a:lnTo>
                    <a:pt x="260" y="236"/>
                  </a:lnTo>
                  <a:lnTo>
                    <a:pt x="264" y="234"/>
                  </a:lnTo>
                  <a:lnTo>
                    <a:pt x="266" y="234"/>
                  </a:lnTo>
                  <a:lnTo>
                    <a:pt x="268" y="234"/>
                  </a:lnTo>
                  <a:lnTo>
                    <a:pt x="270" y="234"/>
                  </a:lnTo>
                  <a:lnTo>
                    <a:pt x="272" y="234"/>
                  </a:lnTo>
                  <a:lnTo>
                    <a:pt x="274" y="232"/>
                  </a:lnTo>
                  <a:lnTo>
                    <a:pt x="276" y="230"/>
                  </a:lnTo>
                  <a:lnTo>
                    <a:pt x="278" y="228"/>
                  </a:lnTo>
                  <a:lnTo>
                    <a:pt x="276" y="224"/>
                  </a:lnTo>
                  <a:lnTo>
                    <a:pt x="274" y="220"/>
                  </a:lnTo>
                  <a:lnTo>
                    <a:pt x="272" y="220"/>
                  </a:lnTo>
                  <a:lnTo>
                    <a:pt x="270" y="220"/>
                  </a:lnTo>
                  <a:lnTo>
                    <a:pt x="268" y="218"/>
                  </a:lnTo>
                  <a:lnTo>
                    <a:pt x="266" y="218"/>
                  </a:lnTo>
                  <a:lnTo>
                    <a:pt x="266" y="214"/>
                  </a:lnTo>
                  <a:lnTo>
                    <a:pt x="276" y="212"/>
                  </a:lnTo>
                  <a:lnTo>
                    <a:pt x="276" y="210"/>
                  </a:lnTo>
                  <a:lnTo>
                    <a:pt x="276" y="208"/>
                  </a:lnTo>
                  <a:lnTo>
                    <a:pt x="274" y="206"/>
                  </a:lnTo>
                  <a:lnTo>
                    <a:pt x="272" y="204"/>
                  </a:lnTo>
                  <a:lnTo>
                    <a:pt x="270" y="202"/>
                  </a:lnTo>
                  <a:lnTo>
                    <a:pt x="270" y="200"/>
                  </a:lnTo>
                  <a:lnTo>
                    <a:pt x="268" y="198"/>
                  </a:lnTo>
                  <a:lnTo>
                    <a:pt x="266" y="198"/>
                  </a:lnTo>
                  <a:lnTo>
                    <a:pt x="262" y="198"/>
                  </a:lnTo>
                  <a:lnTo>
                    <a:pt x="262" y="200"/>
                  </a:lnTo>
                  <a:lnTo>
                    <a:pt x="260" y="200"/>
                  </a:lnTo>
                  <a:lnTo>
                    <a:pt x="258" y="200"/>
                  </a:lnTo>
                  <a:lnTo>
                    <a:pt x="256" y="202"/>
                  </a:lnTo>
                  <a:lnTo>
                    <a:pt x="254" y="202"/>
                  </a:lnTo>
                  <a:lnTo>
                    <a:pt x="254" y="200"/>
                  </a:lnTo>
                  <a:lnTo>
                    <a:pt x="254" y="198"/>
                  </a:lnTo>
                  <a:lnTo>
                    <a:pt x="254" y="196"/>
                  </a:lnTo>
                  <a:lnTo>
                    <a:pt x="252" y="194"/>
                  </a:lnTo>
                  <a:lnTo>
                    <a:pt x="252" y="190"/>
                  </a:lnTo>
                  <a:lnTo>
                    <a:pt x="248" y="186"/>
                  </a:lnTo>
                  <a:lnTo>
                    <a:pt x="244" y="182"/>
                  </a:lnTo>
                  <a:lnTo>
                    <a:pt x="228" y="176"/>
                  </a:lnTo>
                  <a:lnTo>
                    <a:pt x="216" y="166"/>
                  </a:lnTo>
                  <a:lnTo>
                    <a:pt x="214" y="166"/>
                  </a:lnTo>
                  <a:lnTo>
                    <a:pt x="212" y="168"/>
                  </a:lnTo>
                  <a:lnTo>
                    <a:pt x="210" y="168"/>
                  </a:lnTo>
                  <a:lnTo>
                    <a:pt x="208" y="168"/>
                  </a:lnTo>
                  <a:lnTo>
                    <a:pt x="206" y="168"/>
                  </a:lnTo>
                  <a:lnTo>
                    <a:pt x="206" y="166"/>
                  </a:lnTo>
                  <a:lnTo>
                    <a:pt x="206" y="162"/>
                  </a:lnTo>
                  <a:lnTo>
                    <a:pt x="208" y="158"/>
                  </a:lnTo>
                  <a:lnTo>
                    <a:pt x="208" y="156"/>
                  </a:lnTo>
                  <a:lnTo>
                    <a:pt x="210" y="152"/>
                  </a:lnTo>
                  <a:lnTo>
                    <a:pt x="208" y="150"/>
                  </a:lnTo>
                  <a:lnTo>
                    <a:pt x="218" y="148"/>
                  </a:lnTo>
                  <a:lnTo>
                    <a:pt x="220" y="148"/>
                  </a:lnTo>
                  <a:lnTo>
                    <a:pt x="220" y="146"/>
                  </a:lnTo>
                  <a:lnTo>
                    <a:pt x="222" y="144"/>
                  </a:lnTo>
                  <a:lnTo>
                    <a:pt x="222" y="140"/>
                  </a:lnTo>
                  <a:lnTo>
                    <a:pt x="218" y="136"/>
                  </a:lnTo>
                  <a:lnTo>
                    <a:pt x="218" y="132"/>
                  </a:lnTo>
                  <a:lnTo>
                    <a:pt x="216" y="130"/>
                  </a:lnTo>
                  <a:lnTo>
                    <a:pt x="218" y="126"/>
                  </a:lnTo>
                  <a:lnTo>
                    <a:pt x="220" y="124"/>
                  </a:lnTo>
                  <a:lnTo>
                    <a:pt x="220" y="122"/>
                  </a:lnTo>
                  <a:lnTo>
                    <a:pt x="218" y="120"/>
                  </a:lnTo>
                  <a:lnTo>
                    <a:pt x="218" y="118"/>
                  </a:lnTo>
                  <a:lnTo>
                    <a:pt x="214" y="116"/>
                  </a:lnTo>
                  <a:lnTo>
                    <a:pt x="208" y="116"/>
                  </a:lnTo>
                  <a:lnTo>
                    <a:pt x="208" y="104"/>
                  </a:lnTo>
                  <a:lnTo>
                    <a:pt x="206" y="104"/>
                  </a:lnTo>
                  <a:lnTo>
                    <a:pt x="204" y="102"/>
                  </a:lnTo>
                  <a:lnTo>
                    <a:pt x="200" y="102"/>
                  </a:lnTo>
                  <a:lnTo>
                    <a:pt x="196" y="98"/>
                  </a:lnTo>
                  <a:lnTo>
                    <a:pt x="196" y="96"/>
                  </a:lnTo>
                  <a:lnTo>
                    <a:pt x="194" y="94"/>
                  </a:lnTo>
                  <a:lnTo>
                    <a:pt x="192" y="92"/>
                  </a:lnTo>
                  <a:lnTo>
                    <a:pt x="190" y="92"/>
                  </a:lnTo>
                  <a:lnTo>
                    <a:pt x="186" y="94"/>
                  </a:lnTo>
                  <a:lnTo>
                    <a:pt x="184" y="94"/>
                  </a:lnTo>
                  <a:lnTo>
                    <a:pt x="182" y="96"/>
                  </a:lnTo>
                  <a:lnTo>
                    <a:pt x="180" y="96"/>
                  </a:lnTo>
                  <a:lnTo>
                    <a:pt x="178" y="96"/>
                  </a:lnTo>
                  <a:lnTo>
                    <a:pt x="176" y="96"/>
                  </a:lnTo>
                  <a:lnTo>
                    <a:pt x="176" y="94"/>
                  </a:lnTo>
                  <a:lnTo>
                    <a:pt x="178" y="90"/>
                  </a:lnTo>
                  <a:lnTo>
                    <a:pt x="178" y="88"/>
                  </a:lnTo>
                  <a:lnTo>
                    <a:pt x="180" y="86"/>
                  </a:lnTo>
                  <a:lnTo>
                    <a:pt x="180" y="84"/>
                  </a:lnTo>
                  <a:lnTo>
                    <a:pt x="180" y="82"/>
                  </a:lnTo>
                  <a:lnTo>
                    <a:pt x="178" y="78"/>
                  </a:lnTo>
                  <a:lnTo>
                    <a:pt x="176" y="78"/>
                  </a:lnTo>
                  <a:lnTo>
                    <a:pt x="172" y="76"/>
                  </a:lnTo>
                  <a:lnTo>
                    <a:pt x="170" y="78"/>
                  </a:lnTo>
                  <a:lnTo>
                    <a:pt x="168" y="78"/>
                  </a:lnTo>
                  <a:lnTo>
                    <a:pt x="166" y="78"/>
                  </a:lnTo>
                  <a:lnTo>
                    <a:pt x="164" y="76"/>
                  </a:lnTo>
                  <a:lnTo>
                    <a:pt x="160" y="74"/>
                  </a:lnTo>
                  <a:lnTo>
                    <a:pt x="156" y="70"/>
                  </a:lnTo>
                  <a:lnTo>
                    <a:pt x="152" y="62"/>
                  </a:lnTo>
                  <a:lnTo>
                    <a:pt x="150" y="58"/>
                  </a:lnTo>
                  <a:lnTo>
                    <a:pt x="144" y="54"/>
                  </a:lnTo>
                  <a:lnTo>
                    <a:pt x="132" y="48"/>
                  </a:lnTo>
                  <a:lnTo>
                    <a:pt x="114" y="46"/>
                  </a:lnTo>
                  <a:lnTo>
                    <a:pt x="112" y="46"/>
                  </a:lnTo>
                  <a:lnTo>
                    <a:pt x="108" y="48"/>
                  </a:lnTo>
                  <a:lnTo>
                    <a:pt x="106" y="48"/>
                  </a:lnTo>
                  <a:lnTo>
                    <a:pt x="102" y="48"/>
                  </a:lnTo>
                  <a:lnTo>
                    <a:pt x="98" y="48"/>
                  </a:lnTo>
                  <a:lnTo>
                    <a:pt x="96" y="44"/>
                  </a:lnTo>
                  <a:lnTo>
                    <a:pt x="94" y="38"/>
                  </a:lnTo>
                  <a:lnTo>
                    <a:pt x="78" y="44"/>
                  </a:lnTo>
                  <a:lnTo>
                    <a:pt x="78" y="42"/>
                  </a:lnTo>
                  <a:lnTo>
                    <a:pt x="80" y="40"/>
                  </a:lnTo>
                  <a:lnTo>
                    <a:pt x="82" y="34"/>
                  </a:lnTo>
                  <a:lnTo>
                    <a:pt x="82" y="28"/>
                  </a:lnTo>
                  <a:lnTo>
                    <a:pt x="82" y="26"/>
                  </a:lnTo>
                  <a:lnTo>
                    <a:pt x="84" y="24"/>
                  </a:lnTo>
                  <a:lnTo>
                    <a:pt x="84" y="20"/>
                  </a:lnTo>
                  <a:lnTo>
                    <a:pt x="84" y="16"/>
                  </a:lnTo>
                  <a:lnTo>
                    <a:pt x="86" y="12"/>
                  </a:lnTo>
                  <a:lnTo>
                    <a:pt x="84" y="8"/>
                  </a:lnTo>
                  <a:lnTo>
                    <a:pt x="82" y="6"/>
                  </a:lnTo>
                  <a:lnTo>
                    <a:pt x="80" y="4"/>
                  </a:lnTo>
                  <a:lnTo>
                    <a:pt x="78" y="4"/>
                  </a:lnTo>
                  <a:lnTo>
                    <a:pt x="76" y="4"/>
                  </a:lnTo>
                  <a:lnTo>
                    <a:pt x="72" y="6"/>
                  </a:lnTo>
                  <a:lnTo>
                    <a:pt x="68" y="8"/>
                  </a:lnTo>
                  <a:lnTo>
                    <a:pt x="64" y="12"/>
                  </a:lnTo>
                  <a:lnTo>
                    <a:pt x="60" y="16"/>
                  </a:lnTo>
                  <a:lnTo>
                    <a:pt x="56" y="24"/>
                  </a:lnTo>
                  <a:lnTo>
                    <a:pt x="56" y="28"/>
                  </a:lnTo>
                  <a:lnTo>
                    <a:pt x="54" y="36"/>
                  </a:lnTo>
                  <a:lnTo>
                    <a:pt x="54" y="46"/>
                  </a:lnTo>
                  <a:lnTo>
                    <a:pt x="56" y="58"/>
                  </a:lnTo>
                  <a:lnTo>
                    <a:pt x="72" y="78"/>
                  </a:lnTo>
                  <a:lnTo>
                    <a:pt x="72" y="80"/>
                  </a:lnTo>
                  <a:lnTo>
                    <a:pt x="72" y="84"/>
                  </a:lnTo>
                  <a:lnTo>
                    <a:pt x="72" y="86"/>
                  </a:lnTo>
                  <a:lnTo>
                    <a:pt x="72" y="90"/>
                  </a:lnTo>
                  <a:lnTo>
                    <a:pt x="72" y="92"/>
                  </a:lnTo>
                  <a:lnTo>
                    <a:pt x="70" y="92"/>
                  </a:lnTo>
                  <a:lnTo>
                    <a:pt x="68" y="90"/>
                  </a:lnTo>
                  <a:lnTo>
                    <a:pt x="64" y="86"/>
                  </a:lnTo>
                  <a:lnTo>
                    <a:pt x="56" y="76"/>
                  </a:lnTo>
                  <a:lnTo>
                    <a:pt x="48" y="60"/>
                  </a:lnTo>
                  <a:lnTo>
                    <a:pt x="44" y="38"/>
                  </a:lnTo>
                  <a:lnTo>
                    <a:pt x="44" y="32"/>
                  </a:lnTo>
                  <a:lnTo>
                    <a:pt x="46" y="20"/>
                  </a:lnTo>
                  <a:lnTo>
                    <a:pt x="52" y="4"/>
                  </a:lnTo>
                  <a:lnTo>
                    <a:pt x="52" y="2"/>
                  </a:lnTo>
                  <a:lnTo>
                    <a:pt x="48" y="0"/>
                  </a:lnTo>
                  <a:lnTo>
                    <a:pt x="40" y="0"/>
                  </a:lnTo>
                  <a:lnTo>
                    <a:pt x="32" y="4"/>
                  </a:lnTo>
                  <a:lnTo>
                    <a:pt x="18" y="14"/>
                  </a:lnTo>
                  <a:lnTo>
                    <a:pt x="16" y="18"/>
                  </a:lnTo>
                  <a:lnTo>
                    <a:pt x="10" y="30"/>
                  </a:lnTo>
                  <a:lnTo>
                    <a:pt x="4" y="42"/>
                  </a:lnTo>
                  <a:lnTo>
                    <a:pt x="2" y="56"/>
                  </a:lnTo>
                  <a:lnTo>
                    <a:pt x="2" y="58"/>
                  </a:lnTo>
                  <a:lnTo>
                    <a:pt x="0" y="58"/>
                  </a:lnTo>
                  <a:lnTo>
                    <a:pt x="0" y="60"/>
                  </a:lnTo>
                  <a:lnTo>
                    <a:pt x="2" y="64"/>
                  </a:lnTo>
                  <a:lnTo>
                    <a:pt x="4" y="68"/>
                  </a:lnTo>
                  <a:lnTo>
                    <a:pt x="6" y="72"/>
                  </a:lnTo>
                  <a:lnTo>
                    <a:pt x="12" y="80"/>
                  </a:lnTo>
                  <a:lnTo>
                    <a:pt x="18" y="88"/>
                  </a:lnTo>
                  <a:lnTo>
                    <a:pt x="22" y="98"/>
                  </a:lnTo>
                  <a:lnTo>
                    <a:pt x="24" y="104"/>
                  </a:lnTo>
                  <a:lnTo>
                    <a:pt x="22" y="108"/>
                  </a:lnTo>
                  <a:lnTo>
                    <a:pt x="26" y="112"/>
                  </a:lnTo>
                  <a:lnTo>
                    <a:pt x="28" y="110"/>
                  </a:lnTo>
                  <a:lnTo>
                    <a:pt x="30" y="108"/>
                  </a:lnTo>
                  <a:lnTo>
                    <a:pt x="32" y="108"/>
                  </a:lnTo>
                  <a:lnTo>
                    <a:pt x="36" y="110"/>
                  </a:lnTo>
                  <a:lnTo>
                    <a:pt x="40" y="112"/>
                  </a:lnTo>
                  <a:lnTo>
                    <a:pt x="48" y="118"/>
                  </a:lnTo>
                  <a:lnTo>
                    <a:pt x="62" y="122"/>
                  </a:lnTo>
                  <a:lnTo>
                    <a:pt x="80" y="124"/>
                  </a:lnTo>
                </a:path>
              </a:pathLst>
            </a:custGeom>
            <a:grpFill/>
            <a:ln w="6350">
              <a:noFill/>
              <a:round/>
              <a:headEnd/>
              <a:tailEnd/>
            </a:ln>
          </p:spPr>
          <p:txBody>
            <a:bodyPr/>
            <a:lstStyle/>
            <a:p>
              <a:pPr>
                <a:defRPr/>
              </a:pPr>
              <a:endParaRPr lang="zh-TW" altLang="en-US"/>
            </a:p>
          </p:txBody>
        </p:sp>
        <p:sp>
          <p:nvSpPr>
            <p:cNvPr id="349" name="Freeform 161"/>
            <p:cNvSpPr>
              <a:spLocks/>
            </p:cNvSpPr>
            <p:nvPr/>
          </p:nvSpPr>
          <p:spPr bwMode="gray">
            <a:xfrm>
              <a:off x="4407" y="1726"/>
              <a:ext cx="80" cy="58"/>
            </a:xfrm>
            <a:custGeom>
              <a:avLst/>
              <a:gdLst>
                <a:gd name="T0" fmla="*/ 6 w 80"/>
                <a:gd name="T1" fmla="*/ 36 h 58"/>
                <a:gd name="T2" fmla="*/ 0 w 80"/>
                <a:gd name="T3" fmla="*/ 46 h 58"/>
                <a:gd name="T4" fmla="*/ 2 w 80"/>
                <a:gd name="T5" fmla="*/ 46 h 58"/>
                <a:gd name="T6" fmla="*/ 4 w 80"/>
                <a:gd name="T7" fmla="*/ 44 h 58"/>
                <a:gd name="T8" fmla="*/ 6 w 80"/>
                <a:gd name="T9" fmla="*/ 44 h 58"/>
                <a:gd name="T10" fmla="*/ 10 w 80"/>
                <a:gd name="T11" fmla="*/ 44 h 58"/>
                <a:gd name="T12" fmla="*/ 12 w 80"/>
                <a:gd name="T13" fmla="*/ 44 h 58"/>
                <a:gd name="T14" fmla="*/ 14 w 80"/>
                <a:gd name="T15" fmla="*/ 46 h 58"/>
                <a:gd name="T16" fmla="*/ 16 w 80"/>
                <a:gd name="T17" fmla="*/ 48 h 58"/>
                <a:gd name="T18" fmla="*/ 16 w 80"/>
                <a:gd name="T19" fmla="*/ 50 h 58"/>
                <a:gd name="T20" fmla="*/ 16 w 80"/>
                <a:gd name="T21" fmla="*/ 52 h 58"/>
                <a:gd name="T22" fmla="*/ 18 w 80"/>
                <a:gd name="T23" fmla="*/ 54 h 58"/>
                <a:gd name="T24" fmla="*/ 20 w 80"/>
                <a:gd name="T25" fmla="*/ 56 h 58"/>
                <a:gd name="T26" fmla="*/ 22 w 80"/>
                <a:gd name="T27" fmla="*/ 58 h 58"/>
                <a:gd name="T28" fmla="*/ 26 w 80"/>
                <a:gd name="T29" fmla="*/ 58 h 58"/>
                <a:gd name="T30" fmla="*/ 30 w 80"/>
                <a:gd name="T31" fmla="*/ 58 h 58"/>
                <a:gd name="T32" fmla="*/ 34 w 80"/>
                <a:gd name="T33" fmla="*/ 56 h 58"/>
                <a:gd name="T34" fmla="*/ 54 w 80"/>
                <a:gd name="T35" fmla="*/ 44 h 58"/>
                <a:gd name="T36" fmla="*/ 72 w 80"/>
                <a:gd name="T37" fmla="*/ 48 h 58"/>
                <a:gd name="T38" fmla="*/ 80 w 80"/>
                <a:gd name="T39" fmla="*/ 42 h 58"/>
                <a:gd name="T40" fmla="*/ 80 w 80"/>
                <a:gd name="T41" fmla="*/ 40 h 58"/>
                <a:gd name="T42" fmla="*/ 78 w 80"/>
                <a:gd name="T43" fmla="*/ 38 h 58"/>
                <a:gd name="T44" fmla="*/ 74 w 80"/>
                <a:gd name="T45" fmla="*/ 34 h 58"/>
                <a:gd name="T46" fmla="*/ 70 w 80"/>
                <a:gd name="T47" fmla="*/ 30 h 58"/>
                <a:gd name="T48" fmla="*/ 66 w 80"/>
                <a:gd name="T49" fmla="*/ 26 h 58"/>
                <a:gd name="T50" fmla="*/ 60 w 80"/>
                <a:gd name="T51" fmla="*/ 24 h 58"/>
                <a:gd name="T52" fmla="*/ 60 w 80"/>
                <a:gd name="T53" fmla="*/ 24 h 58"/>
                <a:gd name="T54" fmla="*/ 58 w 80"/>
                <a:gd name="T55" fmla="*/ 22 h 58"/>
                <a:gd name="T56" fmla="*/ 54 w 80"/>
                <a:gd name="T57" fmla="*/ 20 h 58"/>
                <a:gd name="T58" fmla="*/ 50 w 80"/>
                <a:gd name="T59" fmla="*/ 16 h 58"/>
                <a:gd name="T60" fmla="*/ 46 w 80"/>
                <a:gd name="T61" fmla="*/ 14 h 58"/>
                <a:gd name="T62" fmla="*/ 42 w 80"/>
                <a:gd name="T63" fmla="*/ 12 h 58"/>
                <a:gd name="T64" fmla="*/ 38 w 80"/>
                <a:gd name="T65" fmla="*/ 10 h 58"/>
                <a:gd name="T66" fmla="*/ 34 w 80"/>
                <a:gd name="T67" fmla="*/ 10 h 58"/>
                <a:gd name="T68" fmla="*/ 32 w 80"/>
                <a:gd name="T69" fmla="*/ 0 h 58"/>
                <a:gd name="T70" fmla="*/ 22 w 80"/>
                <a:gd name="T71" fmla="*/ 14 h 58"/>
                <a:gd name="T72" fmla="*/ 20 w 80"/>
                <a:gd name="T73" fmla="*/ 14 h 58"/>
                <a:gd name="T74" fmla="*/ 18 w 80"/>
                <a:gd name="T75" fmla="*/ 14 h 58"/>
                <a:gd name="T76" fmla="*/ 16 w 80"/>
                <a:gd name="T77" fmla="*/ 16 h 58"/>
                <a:gd name="T78" fmla="*/ 12 w 80"/>
                <a:gd name="T79" fmla="*/ 18 h 58"/>
                <a:gd name="T80" fmla="*/ 10 w 80"/>
                <a:gd name="T81" fmla="*/ 20 h 58"/>
                <a:gd name="T82" fmla="*/ 6 w 80"/>
                <a:gd name="T83" fmla="*/ 24 h 58"/>
                <a:gd name="T84" fmla="*/ 6 w 80"/>
                <a:gd name="T85" fmla="*/ 30 h 58"/>
                <a:gd name="T86" fmla="*/ 6 w 80"/>
                <a:gd name="T87" fmla="*/ 36 h 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
                <a:gd name="T133" fmla="*/ 0 h 58"/>
                <a:gd name="T134" fmla="*/ 80 w 80"/>
                <a:gd name="T135" fmla="*/ 58 h 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 h="58">
                  <a:moveTo>
                    <a:pt x="6" y="36"/>
                  </a:moveTo>
                  <a:lnTo>
                    <a:pt x="0" y="46"/>
                  </a:lnTo>
                  <a:lnTo>
                    <a:pt x="2" y="46"/>
                  </a:lnTo>
                  <a:lnTo>
                    <a:pt x="4" y="44"/>
                  </a:lnTo>
                  <a:lnTo>
                    <a:pt x="6" y="44"/>
                  </a:lnTo>
                  <a:lnTo>
                    <a:pt x="10" y="44"/>
                  </a:lnTo>
                  <a:lnTo>
                    <a:pt x="12" y="44"/>
                  </a:lnTo>
                  <a:lnTo>
                    <a:pt x="14" y="46"/>
                  </a:lnTo>
                  <a:lnTo>
                    <a:pt x="16" y="48"/>
                  </a:lnTo>
                  <a:lnTo>
                    <a:pt x="16" y="50"/>
                  </a:lnTo>
                  <a:lnTo>
                    <a:pt x="16" y="52"/>
                  </a:lnTo>
                  <a:lnTo>
                    <a:pt x="18" y="54"/>
                  </a:lnTo>
                  <a:lnTo>
                    <a:pt x="20" y="56"/>
                  </a:lnTo>
                  <a:lnTo>
                    <a:pt x="22" y="58"/>
                  </a:lnTo>
                  <a:lnTo>
                    <a:pt x="26" y="58"/>
                  </a:lnTo>
                  <a:lnTo>
                    <a:pt x="30" y="58"/>
                  </a:lnTo>
                  <a:lnTo>
                    <a:pt x="34" y="56"/>
                  </a:lnTo>
                  <a:lnTo>
                    <a:pt x="54" y="44"/>
                  </a:lnTo>
                  <a:lnTo>
                    <a:pt x="72" y="48"/>
                  </a:lnTo>
                  <a:lnTo>
                    <a:pt x="80" y="42"/>
                  </a:lnTo>
                  <a:lnTo>
                    <a:pt x="80" y="40"/>
                  </a:lnTo>
                  <a:lnTo>
                    <a:pt x="78" y="38"/>
                  </a:lnTo>
                  <a:lnTo>
                    <a:pt x="74" y="34"/>
                  </a:lnTo>
                  <a:lnTo>
                    <a:pt x="70" y="30"/>
                  </a:lnTo>
                  <a:lnTo>
                    <a:pt x="66" y="26"/>
                  </a:lnTo>
                  <a:lnTo>
                    <a:pt x="60" y="24"/>
                  </a:lnTo>
                  <a:lnTo>
                    <a:pt x="58" y="22"/>
                  </a:lnTo>
                  <a:lnTo>
                    <a:pt x="54" y="20"/>
                  </a:lnTo>
                  <a:lnTo>
                    <a:pt x="50" y="16"/>
                  </a:lnTo>
                  <a:lnTo>
                    <a:pt x="46" y="14"/>
                  </a:lnTo>
                  <a:lnTo>
                    <a:pt x="42" y="12"/>
                  </a:lnTo>
                  <a:lnTo>
                    <a:pt x="38" y="10"/>
                  </a:lnTo>
                  <a:lnTo>
                    <a:pt x="34" y="10"/>
                  </a:lnTo>
                  <a:lnTo>
                    <a:pt x="32" y="0"/>
                  </a:lnTo>
                  <a:lnTo>
                    <a:pt x="22" y="14"/>
                  </a:lnTo>
                  <a:lnTo>
                    <a:pt x="20" y="14"/>
                  </a:lnTo>
                  <a:lnTo>
                    <a:pt x="18" y="14"/>
                  </a:lnTo>
                  <a:lnTo>
                    <a:pt x="16" y="16"/>
                  </a:lnTo>
                  <a:lnTo>
                    <a:pt x="12" y="18"/>
                  </a:lnTo>
                  <a:lnTo>
                    <a:pt x="10" y="20"/>
                  </a:lnTo>
                  <a:lnTo>
                    <a:pt x="6" y="24"/>
                  </a:lnTo>
                  <a:lnTo>
                    <a:pt x="6" y="30"/>
                  </a:lnTo>
                  <a:lnTo>
                    <a:pt x="6" y="36"/>
                  </a:lnTo>
                </a:path>
              </a:pathLst>
            </a:custGeom>
            <a:grpFill/>
            <a:ln w="6350">
              <a:noFill/>
              <a:round/>
              <a:headEnd/>
              <a:tailEnd/>
            </a:ln>
          </p:spPr>
          <p:txBody>
            <a:bodyPr/>
            <a:lstStyle/>
            <a:p>
              <a:pPr>
                <a:defRPr/>
              </a:pPr>
              <a:endParaRPr lang="zh-TW" altLang="en-US"/>
            </a:p>
          </p:txBody>
        </p:sp>
        <p:sp>
          <p:nvSpPr>
            <p:cNvPr id="350" name="Freeform 162"/>
            <p:cNvSpPr>
              <a:spLocks/>
            </p:cNvSpPr>
            <p:nvPr/>
          </p:nvSpPr>
          <p:spPr bwMode="gray">
            <a:xfrm>
              <a:off x="4205" y="1402"/>
              <a:ext cx="84" cy="122"/>
            </a:xfrm>
            <a:custGeom>
              <a:avLst/>
              <a:gdLst>
                <a:gd name="T0" fmla="*/ 14 w 84"/>
                <a:gd name="T1" fmla="*/ 48 h 122"/>
                <a:gd name="T2" fmla="*/ 10 w 84"/>
                <a:gd name="T3" fmla="*/ 46 h 122"/>
                <a:gd name="T4" fmla="*/ 6 w 84"/>
                <a:gd name="T5" fmla="*/ 46 h 122"/>
                <a:gd name="T6" fmla="*/ 2 w 84"/>
                <a:gd name="T7" fmla="*/ 48 h 122"/>
                <a:gd name="T8" fmla="*/ 0 w 84"/>
                <a:gd name="T9" fmla="*/ 56 h 122"/>
                <a:gd name="T10" fmla="*/ 2 w 84"/>
                <a:gd name="T11" fmla="*/ 64 h 122"/>
                <a:gd name="T12" fmla="*/ 4 w 84"/>
                <a:gd name="T13" fmla="*/ 70 h 122"/>
                <a:gd name="T14" fmla="*/ 10 w 84"/>
                <a:gd name="T15" fmla="*/ 80 h 122"/>
                <a:gd name="T16" fmla="*/ 20 w 84"/>
                <a:gd name="T17" fmla="*/ 86 h 122"/>
                <a:gd name="T18" fmla="*/ 24 w 84"/>
                <a:gd name="T19" fmla="*/ 90 h 122"/>
                <a:gd name="T20" fmla="*/ 32 w 84"/>
                <a:gd name="T21" fmla="*/ 102 h 122"/>
                <a:gd name="T22" fmla="*/ 32 w 84"/>
                <a:gd name="T23" fmla="*/ 106 h 122"/>
                <a:gd name="T24" fmla="*/ 34 w 84"/>
                <a:gd name="T25" fmla="*/ 112 h 122"/>
                <a:gd name="T26" fmla="*/ 40 w 84"/>
                <a:gd name="T27" fmla="*/ 118 h 122"/>
                <a:gd name="T28" fmla="*/ 50 w 84"/>
                <a:gd name="T29" fmla="*/ 122 h 122"/>
                <a:gd name="T30" fmla="*/ 64 w 84"/>
                <a:gd name="T31" fmla="*/ 120 h 122"/>
                <a:gd name="T32" fmla="*/ 68 w 84"/>
                <a:gd name="T33" fmla="*/ 118 h 122"/>
                <a:gd name="T34" fmla="*/ 76 w 84"/>
                <a:gd name="T35" fmla="*/ 114 h 122"/>
                <a:gd name="T36" fmla="*/ 84 w 84"/>
                <a:gd name="T37" fmla="*/ 104 h 122"/>
                <a:gd name="T38" fmla="*/ 84 w 84"/>
                <a:gd name="T39" fmla="*/ 88 h 122"/>
                <a:gd name="T40" fmla="*/ 80 w 84"/>
                <a:gd name="T41" fmla="*/ 68 h 122"/>
                <a:gd name="T42" fmla="*/ 78 w 84"/>
                <a:gd name="T43" fmla="*/ 54 h 122"/>
                <a:gd name="T44" fmla="*/ 74 w 84"/>
                <a:gd name="T45" fmla="*/ 56 h 122"/>
                <a:gd name="T46" fmla="*/ 66 w 84"/>
                <a:gd name="T47" fmla="*/ 56 h 122"/>
                <a:gd name="T48" fmla="*/ 60 w 84"/>
                <a:gd name="T49" fmla="*/ 54 h 122"/>
                <a:gd name="T50" fmla="*/ 60 w 84"/>
                <a:gd name="T51" fmla="*/ 48 h 122"/>
                <a:gd name="T52" fmla="*/ 64 w 84"/>
                <a:gd name="T53" fmla="*/ 42 h 122"/>
                <a:gd name="T54" fmla="*/ 72 w 84"/>
                <a:gd name="T55" fmla="*/ 36 h 122"/>
                <a:gd name="T56" fmla="*/ 76 w 84"/>
                <a:gd name="T57" fmla="*/ 36 h 122"/>
                <a:gd name="T58" fmla="*/ 78 w 84"/>
                <a:gd name="T59" fmla="*/ 30 h 122"/>
                <a:gd name="T60" fmla="*/ 80 w 84"/>
                <a:gd name="T61" fmla="*/ 20 h 122"/>
                <a:gd name="T62" fmla="*/ 76 w 84"/>
                <a:gd name="T63" fmla="*/ 12 h 122"/>
                <a:gd name="T64" fmla="*/ 68 w 84"/>
                <a:gd name="T65" fmla="*/ 0 h 122"/>
                <a:gd name="T66" fmla="*/ 64 w 84"/>
                <a:gd name="T67" fmla="*/ 0 h 122"/>
                <a:gd name="T68" fmla="*/ 54 w 84"/>
                <a:gd name="T69" fmla="*/ 4 h 122"/>
                <a:gd name="T70" fmla="*/ 46 w 84"/>
                <a:gd name="T71" fmla="*/ 4 h 122"/>
                <a:gd name="T72" fmla="*/ 40 w 84"/>
                <a:gd name="T73" fmla="*/ 4 h 122"/>
                <a:gd name="T74" fmla="*/ 32 w 84"/>
                <a:gd name="T75" fmla="*/ 2 h 122"/>
                <a:gd name="T76" fmla="*/ 24 w 84"/>
                <a:gd name="T77" fmla="*/ 6 h 122"/>
                <a:gd name="T78" fmla="*/ 20 w 84"/>
                <a:gd name="T79" fmla="*/ 14 h 122"/>
                <a:gd name="T80" fmla="*/ 20 w 84"/>
                <a:gd name="T81" fmla="*/ 16 h 122"/>
                <a:gd name="T82" fmla="*/ 20 w 84"/>
                <a:gd name="T83" fmla="*/ 24 h 122"/>
                <a:gd name="T84" fmla="*/ 24 w 84"/>
                <a:gd name="T85" fmla="*/ 34 h 122"/>
                <a:gd name="T86" fmla="*/ 28 w 84"/>
                <a:gd name="T87" fmla="*/ 38 h 122"/>
                <a:gd name="T88" fmla="*/ 32 w 84"/>
                <a:gd name="T89" fmla="*/ 42 h 122"/>
                <a:gd name="T90" fmla="*/ 34 w 84"/>
                <a:gd name="T91" fmla="*/ 48 h 122"/>
                <a:gd name="T92" fmla="*/ 32 w 84"/>
                <a:gd name="T93" fmla="*/ 56 h 122"/>
                <a:gd name="T94" fmla="*/ 26 w 84"/>
                <a:gd name="T95" fmla="*/ 58 h 122"/>
                <a:gd name="T96" fmla="*/ 20 w 84"/>
                <a:gd name="T97" fmla="*/ 54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
                <a:gd name="T148" fmla="*/ 0 h 122"/>
                <a:gd name="T149" fmla="*/ 84 w 84"/>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 h="122">
                  <a:moveTo>
                    <a:pt x="14" y="48"/>
                  </a:moveTo>
                  <a:lnTo>
                    <a:pt x="14" y="48"/>
                  </a:lnTo>
                  <a:lnTo>
                    <a:pt x="12" y="46"/>
                  </a:lnTo>
                  <a:lnTo>
                    <a:pt x="10" y="46"/>
                  </a:lnTo>
                  <a:lnTo>
                    <a:pt x="8" y="46"/>
                  </a:lnTo>
                  <a:lnTo>
                    <a:pt x="6" y="46"/>
                  </a:lnTo>
                  <a:lnTo>
                    <a:pt x="2" y="46"/>
                  </a:lnTo>
                  <a:lnTo>
                    <a:pt x="2" y="48"/>
                  </a:lnTo>
                  <a:lnTo>
                    <a:pt x="0" y="50"/>
                  </a:lnTo>
                  <a:lnTo>
                    <a:pt x="0" y="56"/>
                  </a:lnTo>
                  <a:lnTo>
                    <a:pt x="2" y="62"/>
                  </a:lnTo>
                  <a:lnTo>
                    <a:pt x="2" y="64"/>
                  </a:lnTo>
                  <a:lnTo>
                    <a:pt x="2" y="66"/>
                  </a:lnTo>
                  <a:lnTo>
                    <a:pt x="4" y="70"/>
                  </a:lnTo>
                  <a:lnTo>
                    <a:pt x="6" y="76"/>
                  </a:lnTo>
                  <a:lnTo>
                    <a:pt x="10" y="80"/>
                  </a:lnTo>
                  <a:lnTo>
                    <a:pt x="14" y="84"/>
                  </a:lnTo>
                  <a:lnTo>
                    <a:pt x="20" y="86"/>
                  </a:lnTo>
                  <a:lnTo>
                    <a:pt x="22" y="88"/>
                  </a:lnTo>
                  <a:lnTo>
                    <a:pt x="24" y="90"/>
                  </a:lnTo>
                  <a:lnTo>
                    <a:pt x="28" y="94"/>
                  </a:lnTo>
                  <a:lnTo>
                    <a:pt x="32" y="102"/>
                  </a:lnTo>
                  <a:lnTo>
                    <a:pt x="32" y="104"/>
                  </a:lnTo>
                  <a:lnTo>
                    <a:pt x="32" y="106"/>
                  </a:lnTo>
                  <a:lnTo>
                    <a:pt x="34" y="108"/>
                  </a:lnTo>
                  <a:lnTo>
                    <a:pt x="34" y="112"/>
                  </a:lnTo>
                  <a:lnTo>
                    <a:pt x="38" y="116"/>
                  </a:lnTo>
                  <a:lnTo>
                    <a:pt x="40" y="118"/>
                  </a:lnTo>
                  <a:lnTo>
                    <a:pt x="44" y="122"/>
                  </a:lnTo>
                  <a:lnTo>
                    <a:pt x="50" y="122"/>
                  </a:lnTo>
                  <a:lnTo>
                    <a:pt x="56" y="122"/>
                  </a:lnTo>
                  <a:lnTo>
                    <a:pt x="64" y="120"/>
                  </a:lnTo>
                  <a:lnTo>
                    <a:pt x="68" y="118"/>
                  </a:lnTo>
                  <a:lnTo>
                    <a:pt x="72" y="116"/>
                  </a:lnTo>
                  <a:lnTo>
                    <a:pt x="76" y="114"/>
                  </a:lnTo>
                  <a:lnTo>
                    <a:pt x="80" y="110"/>
                  </a:lnTo>
                  <a:lnTo>
                    <a:pt x="84" y="104"/>
                  </a:lnTo>
                  <a:lnTo>
                    <a:pt x="84" y="100"/>
                  </a:lnTo>
                  <a:lnTo>
                    <a:pt x="84" y="88"/>
                  </a:lnTo>
                  <a:lnTo>
                    <a:pt x="82" y="76"/>
                  </a:lnTo>
                  <a:lnTo>
                    <a:pt x="80" y="68"/>
                  </a:lnTo>
                  <a:lnTo>
                    <a:pt x="80" y="54"/>
                  </a:lnTo>
                  <a:lnTo>
                    <a:pt x="78" y="54"/>
                  </a:lnTo>
                  <a:lnTo>
                    <a:pt x="76" y="56"/>
                  </a:lnTo>
                  <a:lnTo>
                    <a:pt x="74" y="56"/>
                  </a:lnTo>
                  <a:lnTo>
                    <a:pt x="70" y="56"/>
                  </a:lnTo>
                  <a:lnTo>
                    <a:pt x="66" y="56"/>
                  </a:lnTo>
                  <a:lnTo>
                    <a:pt x="64" y="56"/>
                  </a:lnTo>
                  <a:lnTo>
                    <a:pt x="60" y="54"/>
                  </a:lnTo>
                  <a:lnTo>
                    <a:pt x="60" y="50"/>
                  </a:lnTo>
                  <a:lnTo>
                    <a:pt x="60" y="48"/>
                  </a:lnTo>
                  <a:lnTo>
                    <a:pt x="62" y="46"/>
                  </a:lnTo>
                  <a:lnTo>
                    <a:pt x="64" y="42"/>
                  </a:lnTo>
                  <a:lnTo>
                    <a:pt x="68" y="40"/>
                  </a:lnTo>
                  <a:lnTo>
                    <a:pt x="72" y="36"/>
                  </a:lnTo>
                  <a:lnTo>
                    <a:pt x="76" y="36"/>
                  </a:lnTo>
                  <a:lnTo>
                    <a:pt x="78" y="32"/>
                  </a:lnTo>
                  <a:lnTo>
                    <a:pt x="78" y="30"/>
                  </a:lnTo>
                  <a:lnTo>
                    <a:pt x="80" y="24"/>
                  </a:lnTo>
                  <a:lnTo>
                    <a:pt x="80" y="20"/>
                  </a:lnTo>
                  <a:lnTo>
                    <a:pt x="78" y="16"/>
                  </a:lnTo>
                  <a:lnTo>
                    <a:pt x="76" y="12"/>
                  </a:lnTo>
                  <a:lnTo>
                    <a:pt x="72" y="10"/>
                  </a:lnTo>
                  <a:lnTo>
                    <a:pt x="68" y="0"/>
                  </a:lnTo>
                  <a:lnTo>
                    <a:pt x="64" y="0"/>
                  </a:lnTo>
                  <a:lnTo>
                    <a:pt x="58" y="2"/>
                  </a:lnTo>
                  <a:lnTo>
                    <a:pt x="54" y="4"/>
                  </a:lnTo>
                  <a:lnTo>
                    <a:pt x="48" y="4"/>
                  </a:lnTo>
                  <a:lnTo>
                    <a:pt x="46" y="4"/>
                  </a:lnTo>
                  <a:lnTo>
                    <a:pt x="44" y="4"/>
                  </a:lnTo>
                  <a:lnTo>
                    <a:pt x="40" y="4"/>
                  </a:lnTo>
                  <a:lnTo>
                    <a:pt x="36" y="2"/>
                  </a:lnTo>
                  <a:lnTo>
                    <a:pt x="32" y="2"/>
                  </a:lnTo>
                  <a:lnTo>
                    <a:pt x="28" y="4"/>
                  </a:lnTo>
                  <a:lnTo>
                    <a:pt x="24" y="6"/>
                  </a:lnTo>
                  <a:lnTo>
                    <a:pt x="22" y="8"/>
                  </a:lnTo>
                  <a:lnTo>
                    <a:pt x="20" y="14"/>
                  </a:lnTo>
                  <a:lnTo>
                    <a:pt x="20" y="16"/>
                  </a:lnTo>
                  <a:lnTo>
                    <a:pt x="20" y="20"/>
                  </a:lnTo>
                  <a:lnTo>
                    <a:pt x="20" y="24"/>
                  </a:lnTo>
                  <a:lnTo>
                    <a:pt x="22" y="28"/>
                  </a:lnTo>
                  <a:lnTo>
                    <a:pt x="24" y="34"/>
                  </a:lnTo>
                  <a:lnTo>
                    <a:pt x="28" y="36"/>
                  </a:lnTo>
                  <a:lnTo>
                    <a:pt x="28" y="38"/>
                  </a:lnTo>
                  <a:lnTo>
                    <a:pt x="30" y="40"/>
                  </a:lnTo>
                  <a:lnTo>
                    <a:pt x="32" y="42"/>
                  </a:lnTo>
                  <a:lnTo>
                    <a:pt x="32" y="46"/>
                  </a:lnTo>
                  <a:lnTo>
                    <a:pt x="34" y="48"/>
                  </a:lnTo>
                  <a:lnTo>
                    <a:pt x="34" y="52"/>
                  </a:lnTo>
                  <a:lnTo>
                    <a:pt x="32" y="56"/>
                  </a:lnTo>
                  <a:lnTo>
                    <a:pt x="28" y="58"/>
                  </a:lnTo>
                  <a:lnTo>
                    <a:pt x="26" y="58"/>
                  </a:lnTo>
                  <a:lnTo>
                    <a:pt x="24" y="56"/>
                  </a:lnTo>
                  <a:lnTo>
                    <a:pt x="20" y="54"/>
                  </a:lnTo>
                  <a:lnTo>
                    <a:pt x="14" y="48"/>
                  </a:lnTo>
                </a:path>
              </a:pathLst>
            </a:custGeom>
            <a:grpFill/>
            <a:ln w="6350">
              <a:noFill/>
              <a:round/>
              <a:headEnd/>
              <a:tailEnd/>
            </a:ln>
          </p:spPr>
          <p:txBody>
            <a:bodyPr/>
            <a:lstStyle/>
            <a:p>
              <a:pPr>
                <a:defRPr/>
              </a:pPr>
              <a:endParaRPr lang="zh-TW" altLang="en-US"/>
            </a:p>
          </p:txBody>
        </p:sp>
        <p:sp>
          <p:nvSpPr>
            <p:cNvPr id="351" name="Freeform 163"/>
            <p:cNvSpPr>
              <a:spLocks/>
            </p:cNvSpPr>
            <p:nvPr/>
          </p:nvSpPr>
          <p:spPr bwMode="gray">
            <a:xfrm>
              <a:off x="4349" y="1414"/>
              <a:ext cx="68" cy="106"/>
            </a:xfrm>
            <a:custGeom>
              <a:avLst/>
              <a:gdLst>
                <a:gd name="T0" fmla="*/ 32 w 68"/>
                <a:gd name="T1" fmla="*/ 0 h 106"/>
                <a:gd name="T2" fmla="*/ 26 w 68"/>
                <a:gd name="T3" fmla="*/ 0 h 106"/>
                <a:gd name="T4" fmla="*/ 20 w 68"/>
                <a:gd name="T5" fmla="*/ 4 h 106"/>
                <a:gd name="T6" fmla="*/ 20 w 68"/>
                <a:gd name="T7" fmla="*/ 4 h 106"/>
                <a:gd name="T8" fmla="*/ 18 w 68"/>
                <a:gd name="T9" fmla="*/ 2 h 106"/>
                <a:gd name="T10" fmla="*/ 16 w 68"/>
                <a:gd name="T11" fmla="*/ 2 h 106"/>
                <a:gd name="T12" fmla="*/ 12 w 68"/>
                <a:gd name="T13" fmla="*/ 8 h 106"/>
                <a:gd name="T14" fmla="*/ 8 w 68"/>
                <a:gd name="T15" fmla="*/ 16 h 106"/>
                <a:gd name="T16" fmla="*/ 4 w 68"/>
                <a:gd name="T17" fmla="*/ 22 h 106"/>
                <a:gd name="T18" fmla="*/ 0 w 68"/>
                <a:gd name="T19" fmla="*/ 30 h 106"/>
                <a:gd name="T20" fmla="*/ 2 w 68"/>
                <a:gd name="T21" fmla="*/ 32 h 106"/>
                <a:gd name="T22" fmla="*/ 4 w 68"/>
                <a:gd name="T23" fmla="*/ 38 h 106"/>
                <a:gd name="T24" fmla="*/ 2 w 68"/>
                <a:gd name="T25" fmla="*/ 46 h 106"/>
                <a:gd name="T26" fmla="*/ 2 w 68"/>
                <a:gd name="T27" fmla="*/ 48 h 106"/>
                <a:gd name="T28" fmla="*/ 2 w 68"/>
                <a:gd name="T29" fmla="*/ 54 h 106"/>
                <a:gd name="T30" fmla="*/ 4 w 68"/>
                <a:gd name="T31" fmla="*/ 66 h 106"/>
                <a:gd name="T32" fmla="*/ 8 w 68"/>
                <a:gd name="T33" fmla="*/ 104 h 106"/>
                <a:gd name="T34" fmla="*/ 10 w 68"/>
                <a:gd name="T35" fmla="*/ 106 h 106"/>
                <a:gd name="T36" fmla="*/ 16 w 68"/>
                <a:gd name="T37" fmla="*/ 106 h 106"/>
                <a:gd name="T38" fmla="*/ 20 w 68"/>
                <a:gd name="T39" fmla="*/ 104 h 106"/>
                <a:gd name="T40" fmla="*/ 24 w 68"/>
                <a:gd name="T41" fmla="*/ 98 h 106"/>
                <a:gd name="T42" fmla="*/ 26 w 68"/>
                <a:gd name="T43" fmla="*/ 90 h 106"/>
                <a:gd name="T44" fmla="*/ 24 w 68"/>
                <a:gd name="T45" fmla="*/ 86 h 106"/>
                <a:gd name="T46" fmla="*/ 22 w 68"/>
                <a:gd name="T47" fmla="*/ 78 h 106"/>
                <a:gd name="T48" fmla="*/ 24 w 68"/>
                <a:gd name="T49" fmla="*/ 72 h 106"/>
                <a:gd name="T50" fmla="*/ 30 w 68"/>
                <a:gd name="T51" fmla="*/ 68 h 106"/>
                <a:gd name="T52" fmla="*/ 36 w 68"/>
                <a:gd name="T53" fmla="*/ 68 h 106"/>
                <a:gd name="T54" fmla="*/ 40 w 68"/>
                <a:gd name="T55" fmla="*/ 66 h 106"/>
                <a:gd name="T56" fmla="*/ 48 w 68"/>
                <a:gd name="T57" fmla="*/ 62 h 106"/>
                <a:gd name="T58" fmla="*/ 54 w 68"/>
                <a:gd name="T59" fmla="*/ 52 h 106"/>
                <a:gd name="T60" fmla="*/ 56 w 68"/>
                <a:gd name="T61" fmla="*/ 48 h 106"/>
                <a:gd name="T62" fmla="*/ 62 w 68"/>
                <a:gd name="T63" fmla="*/ 38 h 106"/>
                <a:gd name="T64" fmla="*/ 64 w 68"/>
                <a:gd name="T65" fmla="*/ 24 h 106"/>
                <a:gd name="T66" fmla="*/ 64 w 68"/>
                <a:gd name="T67" fmla="*/ 22 h 106"/>
                <a:gd name="T68" fmla="*/ 68 w 68"/>
                <a:gd name="T69" fmla="*/ 18 h 106"/>
                <a:gd name="T70" fmla="*/ 68 w 68"/>
                <a:gd name="T71" fmla="*/ 12 h 106"/>
                <a:gd name="T72" fmla="*/ 62 w 68"/>
                <a:gd name="T73" fmla="*/ 8 h 106"/>
                <a:gd name="T74" fmla="*/ 56 w 68"/>
                <a:gd name="T75" fmla="*/ 8 h 106"/>
                <a:gd name="T76" fmla="*/ 48 w 68"/>
                <a:gd name="T77" fmla="*/ 8 h 106"/>
                <a:gd name="T78" fmla="*/ 40 w 68"/>
                <a:gd name="T79" fmla="*/ 6 h 106"/>
                <a:gd name="T80" fmla="*/ 34 w 68"/>
                <a:gd name="T81" fmla="*/ 0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
                <a:gd name="T124" fmla="*/ 0 h 106"/>
                <a:gd name="T125" fmla="*/ 68 w 68"/>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 h="106">
                  <a:moveTo>
                    <a:pt x="34" y="0"/>
                  </a:moveTo>
                  <a:lnTo>
                    <a:pt x="32" y="0"/>
                  </a:lnTo>
                  <a:lnTo>
                    <a:pt x="30" y="0"/>
                  </a:lnTo>
                  <a:lnTo>
                    <a:pt x="26" y="0"/>
                  </a:lnTo>
                  <a:lnTo>
                    <a:pt x="22" y="2"/>
                  </a:lnTo>
                  <a:lnTo>
                    <a:pt x="20" y="4"/>
                  </a:lnTo>
                  <a:lnTo>
                    <a:pt x="20" y="2"/>
                  </a:lnTo>
                  <a:lnTo>
                    <a:pt x="18" y="2"/>
                  </a:lnTo>
                  <a:lnTo>
                    <a:pt x="16" y="2"/>
                  </a:lnTo>
                  <a:lnTo>
                    <a:pt x="14" y="4"/>
                  </a:lnTo>
                  <a:lnTo>
                    <a:pt x="12" y="8"/>
                  </a:lnTo>
                  <a:lnTo>
                    <a:pt x="8" y="16"/>
                  </a:lnTo>
                  <a:lnTo>
                    <a:pt x="6" y="20"/>
                  </a:lnTo>
                  <a:lnTo>
                    <a:pt x="4" y="22"/>
                  </a:lnTo>
                  <a:lnTo>
                    <a:pt x="2" y="26"/>
                  </a:lnTo>
                  <a:lnTo>
                    <a:pt x="0" y="30"/>
                  </a:lnTo>
                  <a:lnTo>
                    <a:pt x="2" y="32"/>
                  </a:lnTo>
                  <a:lnTo>
                    <a:pt x="4" y="36"/>
                  </a:lnTo>
                  <a:lnTo>
                    <a:pt x="4" y="38"/>
                  </a:lnTo>
                  <a:lnTo>
                    <a:pt x="4" y="42"/>
                  </a:lnTo>
                  <a:lnTo>
                    <a:pt x="2" y="46"/>
                  </a:lnTo>
                  <a:lnTo>
                    <a:pt x="2" y="48"/>
                  </a:lnTo>
                  <a:lnTo>
                    <a:pt x="2" y="50"/>
                  </a:lnTo>
                  <a:lnTo>
                    <a:pt x="2" y="54"/>
                  </a:lnTo>
                  <a:lnTo>
                    <a:pt x="2" y="60"/>
                  </a:lnTo>
                  <a:lnTo>
                    <a:pt x="4" y="66"/>
                  </a:lnTo>
                  <a:lnTo>
                    <a:pt x="6" y="74"/>
                  </a:lnTo>
                  <a:lnTo>
                    <a:pt x="8" y="104"/>
                  </a:lnTo>
                  <a:lnTo>
                    <a:pt x="10" y="106"/>
                  </a:lnTo>
                  <a:lnTo>
                    <a:pt x="12" y="106"/>
                  </a:lnTo>
                  <a:lnTo>
                    <a:pt x="16" y="106"/>
                  </a:lnTo>
                  <a:lnTo>
                    <a:pt x="18" y="106"/>
                  </a:lnTo>
                  <a:lnTo>
                    <a:pt x="20" y="104"/>
                  </a:lnTo>
                  <a:lnTo>
                    <a:pt x="24" y="102"/>
                  </a:lnTo>
                  <a:lnTo>
                    <a:pt x="24" y="98"/>
                  </a:lnTo>
                  <a:lnTo>
                    <a:pt x="26" y="90"/>
                  </a:lnTo>
                  <a:lnTo>
                    <a:pt x="24" y="88"/>
                  </a:lnTo>
                  <a:lnTo>
                    <a:pt x="24" y="86"/>
                  </a:lnTo>
                  <a:lnTo>
                    <a:pt x="24" y="82"/>
                  </a:lnTo>
                  <a:lnTo>
                    <a:pt x="22" y="78"/>
                  </a:lnTo>
                  <a:lnTo>
                    <a:pt x="22" y="76"/>
                  </a:lnTo>
                  <a:lnTo>
                    <a:pt x="24" y="72"/>
                  </a:lnTo>
                  <a:lnTo>
                    <a:pt x="26" y="70"/>
                  </a:lnTo>
                  <a:lnTo>
                    <a:pt x="30" y="68"/>
                  </a:lnTo>
                  <a:lnTo>
                    <a:pt x="34" y="68"/>
                  </a:lnTo>
                  <a:lnTo>
                    <a:pt x="36" y="68"/>
                  </a:lnTo>
                  <a:lnTo>
                    <a:pt x="38" y="68"/>
                  </a:lnTo>
                  <a:lnTo>
                    <a:pt x="40" y="66"/>
                  </a:lnTo>
                  <a:lnTo>
                    <a:pt x="44" y="66"/>
                  </a:lnTo>
                  <a:lnTo>
                    <a:pt x="48" y="62"/>
                  </a:lnTo>
                  <a:lnTo>
                    <a:pt x="52" y="58"/>
                  </a:lnTo>
                  <a:lnTo>
                    <a:pt x="54" y="52"/>
                  </a:lnTo>
                  <a:lnTo>
                    <a:pt x="54" y="50"/>
                  </a:lnTo>
                  <a:lnTo>
                    <a:pt x="56" y="48"/>
                  </a:lnTo>
                  <a:lnTo>
                    <a:pt x="60" y="42"/>
                  </a:lnTo>
                  <a:lnTo>
                    <a:pt x="62" y="38"/>
                  </a:lnTo>
                  <a:lnTo>
                    <a:pt x="62" y="30"/>
                  </a:lnTo>
                  <a:lnTo>
                    <a:pt x="64" y="24"/>
                  </a:lnTo>
                  <a:lnTo>
                    <a:pt x="64" y="22"/>
                  </a:lnTo>
                  <a:lnTo>
                    <a:pt x="66" y="20"/>
                  </a:lnTo>
                  <a:lnTo>
                    <a:pt x="68" y="18"/>
                  </a:lnTo>
                  <a:lnTo>
                    <a:pt x="68" y="14"/>
                  </a:lnTo>
                  <a:lnTo>
                    <a:pt x="68" y="12"/>
                  </a:lnTo>
                  <a:lnTo>
                    <a:pt x="66" y="10"/>
                  </a:lnTo>
                  <a:lnTo>
                    <a:pt x="62" y="8"/>
                  </a:lnTo>
                  <a:lnTo>
                    <a:pt x="56" y="8"/>
                  </a:lnTo>
                  <a:lnTo>
                    <a:pt x="52" y="8"/>
                  </a:lnTo>
                  <a:lnTo>
                    <a:pt x="48" y="8"/>
                  </a:lnTo>
                  <a:lnTo>
                    <a:pt x="44" y="8"/>
                  </a:lnTo>
                  <a:lnTo>
                    <a:pt x="40" y="6"/>
                  </a:lnTo>
                  <a:lnTo>
                    <a:pt x="36" y="4"/>
                  </a:lnTo>
                  <a:lnTo>
                    <a:pt x="34" y="0"/>
                  </a:lnTo>
                </a:path>
              </a:pathLst>
            </a:custGeom>
            <a:grpFill/>
            <a:ln w="6350">
              <a:noFill/>
              <a:round/>
              <a:headEnd/>
              <a:tailEnd/>
            </a:ln>
          </p:spPr>
          <p:txBody>
            <a:bodyPr/>
            <a:lstStyle/>
            <a:p>
              <a:pPr>
                <a:defRPr/>
              </a:pPr>
              <a:endParaRPr lang="zh-TW" altLang="en-US"/>
            </a:p>
          </p:txBody>
        </p:sp>
        <p:sp>
          <p:nvSpPr>
            <p:cNvPr id="352" name="Freeform 164"/>
            <p:cNvSpPr>
              <a:spLocks/>
            </p:cNvSpPr>
            <p:nvPr/>
          </p:nvSpPr>
          <p:spPr bwMode="gray">
            <a:xfrm>
              <a:off x="3949" y="1386"/>
              <a:ext cx="104" cy="116"/>
            </a:xfrm>
            <a:custGeom>
              <a:avLst/>
              <a:gdLst>
                <a:gd name="T0" fmla="*/ 4 w 104"/>
                <a:gd name="T1" fmla="*/ 80 h 116"/>
                <a:gd name="T2" fmla="*/ 0 w 104"/>
                <a:gd name="T3" fmla="*/ 82 h 116"/>
                <a:gd name="T4" fmla="*/ 0 w 104"/>
                <a:gd name="T5" fmla="*/ 86 h 116"/>
                <a:gd name="T6" fmla="*/ 4 w 104"/>
                <a:gd name="T7" fmla="*/ 92 h 116"/>
                <a:gd name="T8" fmla="*/ 8 w 104"/>
                <a:gd name="T9" fmla="*/ 94 h 116"/>
                <a:gd name="T10" fmla="*/ 12 w 104"/>
                <a:gd name="T11" fmla="*/ 100 h 116"/>
                <a:gd name="T12" fmla="*/ 14 w 104"/>
                <a:gd name="T13" fmla="*/ 110 h 116"/>
                <a:gd name="T14" fmla="*/ 18 w 104"/>
                <a:gd name="T15" fmla="*/ 112 h 116"/>
                <a:gd name="T16" fmla="*/ 24 w 104"/>
                <a:gd name="T17" fmla="*/ 116 h 116"/>
                <a:gd name="T18" fmla="*/ 30 w 104"/>
                <a:gd name="T19" fmla="*/ 114 h 116"/>
                <a:gd name="T20" fmla="*/ 34 w 104"/>
                <a:gd name="T21" fmla="*/ 110 h 116"/>
                <a:gd name="T22" fmla="*/ 36 w 104"/>
                <a:gd name="T23" fmla="*/ 106 h 116"/>
                <a:gd name="T24" fmla="*/ 42 w 104"/>
                <a:gd name="T25" fmla="*/ 104 h 116"/>
                <a:gd name="T26" fmla="*/ 46 w 104"/>
                <a:gd name="T27" fmla="*/ 106 h 116"/>
                <a:gd name="T28" fmla="*/ 50 w 104"/>
                <a:gd name="T29" fmla="*/ 106 h 116"/>
                <a:gd name="T30" fmla="*/ 54 w 104"/>
                <a:gd name="T31" fmla="*/ 102 h 116"/>
                <a:gd name="T32" fmla="*/ 56 w 104"/>
                <a:gd name="T33" fmla="*/ 92 h 116"/>
                <a:gd name="T34" fmla="*/ 60 w 104"/>
                <a:gd name="T35" fmla="*/ 74 h 116"/>
                <a:gd name="T36" fmla="*/ 82 w 104"/>
                <a:gd name="T37" fmla="*/ 48 h 116"/>
                <a:gd name="T38" fmla="*/ 104 w 104"/>
                <a:gd name="T39" fmla="*/ 32 h 116"/>
                <a:gd name="T40" fmla="*/ 104 w 104"/>
                <a:gd name="T41" fmla="*/ 32 h 116"/>
                <a:gd name="T42" fmla="*/ 98 w 104"/>
                <a:gd name="T43" fmla="*/ 28 h 116"/>
                <a:gd name="T44" fmla="*/ 88 w 104"/>
                <a:gd name="T45" fmla="*/ 20 h 116"/>
                <a:gd name="T46" fmla="*/ 88 w 104"/>
                <a:gd name="T47" fmla="*/ 18 h 116"/>
                <a:gd name="T48" fmla="*/ 84 w 104"/>
                <a:gd name="T49" fmla="*/ 14 h 116"/>
                <a:gd name="T50" fmla="*/ 78 w 104"/>
                <a:gd name="T51" fmla="*/ 14 h 116"/>
                <a:gd name="T52" fmla="*/ 72 w 104"/>
                <a:gd name="T53" fmla="*/ 20 h 116"/>
                <a:gd name="T54" fmla="*/ 70 w 104"/>
                <a:gd name="T55" fmla="*/ 20 h 116"/>
                <a:gd name="T56" fmla="*/ 68 w 104"/>
                <a:gd name="T57" fmla="*/ 22 h 116"/>
                <a:gd name="T58" fmla="*/ 66 w 104"/>
                <a:gd name="T59" fmla="*/ 16 h 116"/>
                <a:gd name="T60" fmla="*/ 64 w 104"/>
                <a:gd name="T61" fmla="*/ 14 h 116"/>
                <a:gd name="T62" fmla="*/ 60 w 104"/>
                <a:gd name="T63" fmla="*/ 10 h 116"/>
                <a:gd name="T64" fmla="*/ 56 w 104"/>
                <a:gd name="T65" fmla="*/ 8 h 116"/>
                <a:gd name="T66" fmla="*/ 50 w 104"/>
                <a:gd name="T67" fmla="*/ 12 h 116"/>
                <a:gd name="T68" fmla="*/ 42 w 104"/>
                <a:gd name="T69" fmla="*/ 10 h 116"/>
                <a:gd name="T70" fmla="*/ 44 w 104"/>
                <a:gd name="T71" fmla="*/ 6 h 116"/>
                <a:gd name="T72" fmla="*/ 46 w 104"/>
                <a:gd name="T73" fmla="*/ 2 h 116"/>
                <a:gd name="T74" fmla="*/ 42 w 104"/>
                <a:gd name="T75" fmla="*/ 0 h 116"/>
                <a:gd name="T76" fmla="*/ 34 w 104"/>
                <a:gd name="T77" fmla="*/ 2 h 116"/>
                <a:gd name="T78" fmla="*/ 28 w 104"/>
                <a:gd name="T79" fmla="*/ 6 h 116"/>
                <a:gd name="T80" fmla="*/ 26 w 104"/>
                <a:gd name="T81" fmla="*/ 10 h 116"/>
                <a:gd name="T82" fmla="*/ 26 w 104"/>
                <a:gd name="T83" fmla="*/ 10 h 116"/>
                <a:gd name="T84" fmla="*/ 22 w 104"/>
                <a:gd name="T85" fmla="*/ 10 h 116"/>
                <a:gd name="T86" fmla="*/ 18 w 104"/>
                <a:gd name="T87" fmla="*/ 10 h 116"/>
                <a:gd name="T88" fmla="*/ 16 w 104"/>
                <a:gd name="T89" fmla="*/ 14 h 116"/>
                <a:gd name="T90" fmla="*/ 14 w 104"/>
                <a:gd name="T91" fmla="*/ 24 h 116"/>
                <a:gd name="T92" fmla="*/ 16 w 104"/>
                <a:gd name="T93" fmla="*/ 28 h 116"/>
                <a:gd name="T94" fmla="*/ 18 w 104"/>
                <a:gd name="T95" fmla="*/ 34 h 116"/>
                <a:gd name="T96" fmla="*/ 16 w 104"/>
                <a:gd name="T97" fmla="*/ 40 h 116"/>
                <a:gd name="T98" fmla="*/ 14 w 104"/>
                <a:gd name="T99" fmla="*/ 44 h 116"/>
                <a:gd name="T100" fmla="*/ 8 w 104"/>
                <a:gd name="T101" fmla="*/ 54 h 116"/>
                <a:gd name="T102" fmla="*/ 4 w 104"/>
                <a:gd name="T103" fmla="*/ 80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4"/>
                <a:gd name="T157" fmla="*/ 0 h 116"/>
                <a:gd name="T158" fmla="*/ 104 w 104"/>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4" h="116">
                  <a:moveTo>
                    <a:pt x="4" y="80"/>
                  </a:moveTo>
                  <a:lnTo>
                    <a:pt x="4" y="80"/>
                  </a:lnTo>
                  <a:lnTo>
                    <a:pt x="2" y="80"/>
                  </a:lnTo>
                  <a:lnTo>
                    <a:pt x="0" y="82"/>
                  </a:lnTo>
                  <a:lnTo>
                    <a:pt x="0" y="84"/>
                  </a:lnTo>
                  <a:lnTo>
                    <a:pt x="0" y="86"/>
                  </a:lnTo>
                  <a:lnTo>
                    <a:pt x="0" y="90"/>
                  </a:lnTo>
                  <a:lnTo>
                    <a:pt x="4" y="92"/>
                  </a:lnTo>
                  <a:lnTo>
                    <a:pt x="6" y="94"/>
                  </a:lnTo>
                  <a:lnTo>
                    <a:pt x="8" y="94"/>
                  </a:lnTo>
                  <a:lnTo>
                    <a:pt x="10" y="96"/>
                  </a:lnTo>
                  <a:lnTo>
                    <a:pt x="12" y="100"/>
                  </a:lnTo>
                  <a:lnTo>
                    <a:pt x="14" y="104"/>
                  </a:lnTo>
                  <a:lnTo>
                    <a:pt x="14" y="110"/>
                  </a:lnTo>
                  <a:lnTo>
                    <a:pt x="16" y="110"/>
                  </a:lnTo>
                  <a:lnTo>
                    <a:pt x="18" y="112"/>
                  </a:lnTo>
                  <a:lnTo>
                    <a:pt x="20" y="114"/>
                  </a:lnTo>
                  <a:lnTo>
                    <a:pt x="24" y="116"/>
                  </a:lnTo>
                  <a:lnTo>
                    <a:pt x="28" y="116"/>
                  </a:lnTo>
                  <a:lnTo>
                    <a:pt x="30" y="114"/>
                  </a:lnTo>
                  <a:lnTo>
                    <a:pt x="34" y="110"/>
                  </a:lnTo>
                  <a:lnTo>
                    <a:pt x="34" y="108"/>
                  </a:lnTo>
                  <a:lnTo>
                    <a:pt x="36" y="106"/>
                  </a:lnTo>
                  <a:lnTo>
                    <a:pt x="38" y="106"/>
                  </a:lnTo>
                  <a:lnTo>
                    <a:pt x="42" y="104"/>
                  </a:lnTo>
                  <a:lnTo>
                    <a:pt x="46" y="106"/>
                  </a:lnTo>
                  <a:lnTo>
                    <a:pt x="48" y="106"/>
                  </a:lnTo>
                  <a:lnTo>
                    <a:pt x="50" y="106"/>
                  </a:lnTo>
                  <a:lnTo>
                    <a:pt x="52" y="104"/>
                  </a:lnTo>
                  <a:lnTo>
                    <a:pt x="54" y="102"/>
                  </a:lnTo>
                  <a:lnTo>
                    <a:pt x="54" y="98"/>
                  </a:lnTo>
                  <a:lnTo>
                    <a:pt x="56" y="92"/>
                  </a:lnTo>
                  <a:lnTo>
                    <a:pt x="56" y="88"/>
                  </a:lnTo>
                  <a:lnTo>
                    <a:pt x="60" y="74"/>
                  </a:lnTo>
                  <a:lnTo>
                    <a:pt x="68" y="60"/>
                  </a:lnTo>
                  <a:lnTo>
                    <a:pt x="82" y="48"/>
                  </a:lnTo>
                  <a:lnTo>
                    <a:pt x="104" y="40"/>
                  </a:lnTo>
                  <a:lnTo>
                    <a:pt x="104" y="32"/>
                  </a:lnTo>
                  <a:lnTo>
                    <a:pt x="102" y="30"/>
                  </a:lnTo>
                  <a:lnTo>
                    <a:pt x="98" y="28"/>
                  </a:lnTo>
                  <a:lnTo>
                    <a:pt x="94" y="26"/>
                  </a:lnTo>
                  <a:lnTo>
                    <a:pt x="88" y="20"/>
                  </a:lnTo>
                  <a:lnTo>
                    <a:pt x="88" y="18"/>
                  </a:lnTo>
                  <a:lnTo>
                    <a:pt x="86" y="16"/>
                  </a:lnTo>
                  <a:lnTo>
                    <a:pt x="84" y="14"/>
                  </a:lnTo>
                  <a:lnTo>
                    <a:pt x="82" y="14"/>
                  </a:lnTo>
                  <a:lnTo>
                    <a:pt x="78" y="14"/>
                  </a:lnTo>
                  <a:lnTo>
                    <a:pt x="76" y="16"/>
                  </a:lnTo>
                  <a:lnTo>
                    <a:pt x="72" y="20"/>
                  </a:lnTo>
                  <a:lnTo>
                    <a:pt x="70" y="20"/>
                  </a:lnTo>
                  <a:lnTo>
                    <a:pt x="70" y="22"/>
                  </a:lnTo>
                  <a:lnTo>
                    <a:pt x="68" y="22"/>
                  </a:lnTo>
                  <a:lnTo>
                    <a:pt x="66" y="20"/>
                  </a:lnTo>
                  <a:lnTo>
                    <a:pt x="66" y="16"/>
                  </a:lnTo>
                  <a:lnTo>
                    <a:pt x="64" y="14"/>
                  </a:lnTo>
                  <a:lnTo>
                    <a:pt x="62" y="12"/>
                  </a:lnTo>
                  <a:lnTo>
                    <a:pt x="60" y="10"/>
                  </a:lnTo>
                  <a:lnTo>
                    <a:pt x="58" y="8"/>
                  </a:lnTo>
                  <a:lnTo>
                    <a:pt x="56" y="8"/>
                  </a:lnTo>
                  <a:lnTo>
                    <a:pt x="52" y="8"/>
                  </a:lnTo>
                  <a:lnTo>
                    <a:pt x="50" y="12"/>
                  </a:lnTo>
                  <a:lnTo>
                    <a:pt x="42" y="10"/>
                  </a:lnTo>
                  <a:lnTo>
                    <a:pt x="44" y="8"/>
                  </a:lnTo>
                  <a:lnTo>
                    <a:pt x="44" y="6"/>
                  </a:lnTo>
                  <a:lnTo>
                    <a:pt x="46" y="4"/>
                  </a:lnTo>
                  <a:lnTo>
                    <a:pt x="46" y="2"/>
                  </a:lnTo>
                  <a:lnTo>
                    <a:pt x="46" y="0"/>
                  </a:lnTo>
                  <a:lnTo>
                    <a:pt x="42" y="0"/>
                  </a:lnTo>
                  <a:lnTo>
                    <a:pt x="40" y="0"/>
                  </a:lnTo>
                  <a:lnTo>
                    <a:pt x="34" y="2"/>
                  </a:lnTo>
                  <a:lnTo>
                    <a:pt x="30" y="4"/>
                  </a:lnTo>
                  <a:lnTo>
                    <a:pt x="28" y="6"/>
                  </a:lnTo>
                  <a:lnTo>
                    <a:pt x="26" y="8"/>
                  </a:lnTo>
                  <a:lnTo>
                    <a:pt x="26" y="10"/>
                  </a:lnTo>
                  <a:lnTo>
                    <a:pt x="24" y="10"/>
                  </a:lnTo>
                  <a:lnTo>
                    <a:pt x="22" y="10"/>
                  </a:lnTo>
                  <a:lnTo>
                    <a:pt x="20" y="10"/>
                  </a:lnTo>
                  <a:lnTo>
                    <a:pt x="18" y="10"/>
                  </a:lnTo>
                  <a:lnTo>
                    <a:pt x="16" y="12"/>
                  </a:lnTo>
                  <a:lnTo>
                    <a:pt x="16" y="14"/>
                  </a:lnTo>
                  <a:lnTo>
                    <a:pt x="14" y="18"/>
                  </a:lnTo>
                  <a:lnTo>
                    <a:pt x="14" y="24"/>
                  </a:lnTo>
                  <a:lnTo>
                    <a:pt x="16" y="26"/>
                  </a:lnTo>
                  <a:lnTo>
                    <a:pt x="16" y="28"/>
                  </a:lnTo>
                  <a:lnTo>
                    <a:pt x="18" y="30"/>
                  </a:lnTo>
                  <a:lnTo>
                    <a:pt x="18" y="34"/>
                  </a:lnTo>
                  <a:lnTo>
                    <a:pt x="18" y="36"/>
                  </a:lnTo>
                  <a:lnTo>
                    <a:pt x="16" y="40"/>
                  </a:lnTo>
                  <a:lnTo>
                    <a:pt x="14" y="44"/>
                  </a:lnTo>
                  <a:lnTo>
                    <a:pt x="12" y="48"/>
                  </a:lnTo>
                  <a:lnTo>
                    <a:pt x="8" y="54"/>
                  </a:lnTo>
                  <a:lnTo>
                    <a:pt x="6" y="64"/>
                  </a:lnTo>
                  <a:lnTo>
                    <a:pt x="4" y="80"/>
                  </a:lnTo>
                </a:path>
              </a:pathLst>
            </a:custGeom>
            <a:grpFill/>
            <a:ln w="6350">
              <a:noFill/>
              <a:round/>
              <a:headEnd/>
              <a:tailEnd/>
            </a:ln>
          </p:spPr>
          <p:txBody>
            <a:bodyPr/>
            <a:lstStyle/>
            <a:p>
              <a:pPr>
                <a:defRPr/>
              </a:pPr>
              <a:endParaRPr lang="zh-TW" altLang="en-US"/>
            </a:p>
          </p:txBody>
        </p:sp>
        <p:sp>
          <p:nvSpPr>
            <p:cNvPr id="353" name="Freeform 165"/>
            <p:cNvSpPr>
              <a:spLocks/>
            </p:cNvSpPr>
            <p:nvPr/>
          </p:nvSpPr>
          <p:spPr bwMode="gray">
            <a:xfrm>
              <a:off x="4005" y="1442"/>
              <a:ext cx="232" cy="186"/>
            </a:xfrm>
            <a:custGeom>
              <a:avLst/>
              <a:gdLst>
                <a:gd name="T0" fmla="*/ 32 w 232"/>
                <a:gd name="T1" fmla="*/ 76 h 186"/>
                <a:gd name="T2" fmla="*/ 44 w 232"/>
                <a:gd name="T3" fmla="*/ 74 h 186"/>
                <a:gd name="T4" fmla="*/ 46 w 232"/>
                <a:gd name="T5" fmla="*/ 78 h 186"/>
                <a:gd name="T6" fmla="*/ 36 w 232"/>
                <a:gd name="T7" fmla="*/ 86 h 186"/>
                <a:gd name="T8" fmla="*/ 24 w 232"/>
                <a:gd name="T9" fmla="*/ 86 h 186"/>
                <a:gd name="T10" fmla="*/ 10 w 232"/>
                <a:gd name="T11" fmla="*/ 88 h 186"/>
                <a:gd name="T12" fmla="*/ 8 w 232"/>
                <a:gd name="T13" fmla="*/ 100 h 186"/>
                <a:gd name="T14" fmla="*/ 20 w 232"/>
                <a:gd name="T15" fmla="*/ 104 h 186"/>
                <a:gd name="T16" fmla="*/ 54 w 232"/>
                <a:gd name="T17" fmla="*/ 104 h 186"/>
                <a:gd name="T18" fmla="*/ 86 w 232"/>
                <a:gd name="T19" fmla="*/ 114 h 186"/>
                <a:gd name="T20" fmla="*/ 86 w 232"/>
                <a:gd name="T21" fmla="*/ 124 h 186"/>
                <a:gd name="T22" fmla="*/ 76 w 232"/>
                <a:gd name="T23" fmla="*/ 132 h 186"/>
                <a:gd name="T24" fmla="*/ 64 w 232"/>
                <a:gd name="T25" fmla="*/ 128 h 186"/>
                <a:gd name="T26" fmla="*/ 42 w 232"/>
                <a:gd name="T27" fmla="*/ 132 h 186"/>
                <a:gd name="T28" fmla="*/ 32 w 232"/>
                <a:gd name="T29" fmla="*/ 130 h 186"/>
                <a:gd name="T30" fmla="*/ 22 w 232"/>
                <a:gd name="T31" fmla="*/ 138 h 186"/>
                <a:gd name="T32" fmla="*/ 24 w 232"/>
                <a:gd name="T33" fmla="*/ 148 h 186"/>
                <a:gd name="T34" fmla="*/ 48 w 232"/>
                <a:gd name="T35" fmla="*/ 160 h 186"/>
                <a:gd name="T36" fmla="*/ 62 w 232"/>
                <a:gd name="T37" fmla="*/ 168 h 186"/>
                <a:gd name="T38" fmla="*/ 76 w 232"/>
                <a:gd name="T39" fmla="*/ 184 h 186"/>
                <a:gd name="T40" fmla="*/ 146 w 232"/>
                <a:gd name="T41" fmla="*/ 162 h 186"/>
                <a:gd name="T42" fmla="*/ 160 w 232"/>
                <a:gd name="T43" fmla="*/ 162 h 186"/>
                <a:gd name="T44" fmla="*/ 176 w 232"/>
                <a:gd name="T45" fmla="*/ 170 h 186"/>
                <a:gd name="T46" fmla="*/ 184 w 232"/>
                <a:gd name="T47" fmla="*/ 170 h 186"/>
                <a:gd name="T48" fmla="*/ 190 w 232"/>
                <a:gd name="T49" fmla="*/ 170 h 186"/>
                <a:gd name="T50" fmla="*/ 202 w 232"/>
                <a:gd name="T51" fmla="*/ 168 h 186"/>
                <a:gd name="T52" fmla="*/ 210 w 232"/>
                <a:gd name="T53" fmla="*/ 160 h 186"/>
                <a:gd name="T54" fmla="*/ 208 w 232"/>
                <a:gd name="T55" fmla="*/ 154 h 186"/>
                <a:gd name="T56" fmla="*/ 196 w 232"/>
                <a:gd name="T57" fmla="*/ 152 h 186"/>
                <a:gd name="T58" fmla="*/ 196 w 232"/>
                <a:gd name="T59" fmla="*/ 146 h 186"/>
                <a:gd name="T60" fmla="*/ 208 w 232"/>
                <a:gd name="T61" fmla="*/ 142 h 186"/>
                <a:gd name="T62" fmla="*/ 226 w 232"/>
                <a:gd name="T63" fmla="*/ 142 h 186"/>
                <a:gd name="T64" fmla="*/ 232 w 232"/>
                <a:gd name="T65" fmla="*/ 138 h 186"/>
                <a:gd name="T66" fmla="*/ 226 w 232"/>
                <a:gd name="T67" fmla="*/ 126 h 186"/>
                <a:gd name="T68" fmla="*/ 202 w 232"/>
                <a:gd name="T69" fmla="*/ 116 h 186"/>
                <a:gd name="T70" fmla="*/ 174 w 232"/>
                <a:gd name="T71" fmla="*/ 78 h 186"/>
                <a:gd name="T72" fmla="*/ 166 w 232"/>
                <a:gd name="T73" fmla="*/ 28 h 186"/>
                <a:gd name="T74" fmla="*/ 148 w 232"/>
                <a:gd name="T75" fmla="*/ 20 h 186"/>
                <a:gd name="T76" fmla="*/ 140 w 232"/>
                <a:gd name="T77" fmla="*/ 36 h 186"/>
                <a:gd name="T78" fmla="*/ 124 w 232"/>
                <a:gd name="T79" fmla="*/ 22 h 186"/>
                <a:gd name="T80" fmla="*/ 116 w 232"/>
                <a:gd name="T81" fmla="*/ 18 h 186"/>
                <a:gd name="T82" fmla="*/ 106 w 232"/>
                <a:gd name="T83" fmla="*/ 30 h 186"/>
                <a:gd name="T84" fmla="*/ 96 w 232"/>
                <a:gd name="T85" fmla="*/ 20 h 186"/>
                <a:gd name="T86" fmla="*/ 86 w 232"/>
                <a:gd name="T87" fmla="*/ 6 h 186"/>
                <a:gd name="T88" fmla="*/ 80 w 232"/>
                <a:gd name="T89" fmla="*/ 16 h 186"/>
                <a:gd name="T90" fmla="*/ 78 w 232"/>
                <a:gd name="T91" fmla="*/ 32 h 186"/>
                <a:gd name="T92" fmla="*/ 66 w 232"/>
                <a:gd name="T93" fmla="*/ 32 h 186"/>
                <a:gd name="T94" fmla="*/ 62 w 232"/>
                <a:gd name="T95" fmla="*/ 14 h 186"/>
                <a:gd name="T96" fmla="*/ 64 w 232"/>
                <a:gd name="T97" fmla="*/ 4 h 186"/>
                <a:gd name="T98" fmla="*/ 54 w 232"/>
                <a:gd name="T99" fmla="*/ 0 h 186"/>
                <a:gd name="T100" fmla="*/ 14 w 232"/>
                <a:gd name="T101" fmla="*/ 24 h 186"/>
                <a:gd name="T102" fmla="*/ 8 w 232"/>
                <a:gd name="T103" fmla="*/ 44 h 186"/>
                <a:gd name="T104" fmla="*/ 2 w 232"/>
                <a:gd name="T105" fmla="*/ 56 h 186"/>
                <a:gd name="T106" fmla="*/ 0 w 232"/>
                <a:gd name="T107" fmla="*/ 64 h 186"/>
                <a:gd name="T108" fmla="*/ 10 w 232"/>
                <a:gd name="T109" fmla="*/ 74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86"/>
                <a:gd name="T167" fmla="*/ 232 w 232"/>
                <a:gd name="T168" fmla="*/ 186 h 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86">
                  <a:moveTo>
                    <a:pt x="24" y="74"/>
                  </a:moveTo>
                  <a:lnTo>
                    <a:pt x="24" y="76"/>
                  </a:lnTo>
                  <a:lnTo>
                    <a:pt x="28" y="76"/>
                  </a:lnTo>
                  <a:lnTo>
                    <a:pt x="32" y="76"/>
                  </a:lnTo>
                  <a:lnTo>
                    <a:pt x="36" y="76"/>
                  </a:lnTo>
                  <a:lnTo>
                    <a:pt x="40" y="76"/>
                  </a:lnTo>
                  <a:lnTo>
                    <a:pt x="42" y="74"/>
                  </a:lnTo>
                  <a:lnTo>
                    <a:pt x="44" y="74"/>
                  </a:lnTo>
                  <a:lnTo>
                    <a:pt x="46" y="74"/>
                  </a:lnTo>
                  <a:lnTo>
                    <a:pt x="46" y="76"/>
                  </a:lnTo>
                  <a:lnTo>
                    <a:pt x="46" y="78"/>
                  </a:lnTo>
                  <a:lnTo>
                    <a:pt x="46" y="80"/>
                  </a:lnTo>
                  <a:lnTo>
                    <a:pt x="44" y="84"/>
                  </a:lnTo>
                  <a:lnTo>
                    <a:pt x="42" y="86"/>
                  </a:lnTo>
                  <a:lnTo>
                    <a:pt x="36" y="86"/>
                  </a:lnTo>
                  <a:lnTo>
                    <a:pt x="30" y="88"/>
                  </a:lnTo>
                  <a:lnTo>
                    <a:pt x="28" y="88"/>
                  </a:lnTo>
                  <a:lnTo>
                    <a:pt x="26" y="86"/>
                  </a:lnTo>
                  <a:lnTo>
                    <a:pt x="24" y="86"/>
                  </a:lnTo>
                  <a:lnTo>
                    <a:pt x="20" y="86"/>
                  </a:lnTo>
                  <a:lnTo>
                    <a:pt x="16" y="86"/>
                  </a:lnTo>
                  <a:lnTo>
                    <a:pt x="14" y="86"/>
                  </a:lnTo>
                  <a:lnTo>
                    <a:pt x="10" y="88"/>
                  </a:lnTo>
                  <a:lnTo>
                    <a:pt x="8" y="90"/>
                  </a:lnTo>
                  <a:lnTo>
                    <a:pt x="8" y="94"/>
                  </a:lnTo>
                  <a:lnTo>
                    <a:pt x="8" y="100"/>
                  </a:lnTo>
                  <a:lnTo>
                    <a:pt x="8" y="102"/>
                  </a:lnTo>
                  <a:lnTo>
                    <a:pt x="10" y="102"/>
                  </a:lnTo>
                  <a:lnTo>
                    <a:pt x="14" y="104"/>
                  </a:lnTo>
                  <a:lnTo>
                    <a:pt x="20" y="104"/>
                  </a:lnTo>
                  <a:lnTo>
                    <a:pt x="26" y="106"/>
                  </a:lnTo>
                  <a:lnTo>
                    <a:pt x="36" y="106"/>
                  </a:lnTo>
                  <a:lnTo>
                    <a:pt x="42" y="104"/>
                  </a:lnTo>
                  <a:lnTo>
                    <a:pt x="54" y="104"/>
                  </a:lnTo>
                  <a:lnTo>
                    <a:pt x="68" y="104"/>
                  </a:lnTo>
                  <a:lnTo>
                    <a:pt x="80" y="106"/>
                  </a:lnTo>
                  <a:lnTo>
                    <a:pt x="86" y="112"/>
                  </a:lnTo>
                  <a:lnTo>
                    <a:pt x="86" y="114"/>
                  </a:lnTo>
                  <a:lnTo>
                    <a:pt x="86" y="118"/>
                  </a:lnTo>
                  <a:lnTo>
                    <a:pt x="86" y="122"/>
                  </a:lnTo>
                  <a:lnTo>
                    <a:pt x="86" y="124"/>
                  </a:lnTo>
                  <a:lnTo>
                    <a:pt x="84" y="128"/>
                  </a:lnTo>
                  <a:lnTo>
                    <a:pt x="82" y="130"/>
                  </a:lnTo>
                  <a:lnTo>
                    <a:pt x="80" y="132"/>
                  </a:lnTo>
                  <a:lnTo>
                    <a:pt x="76" y="132"/>
                  </a:lnTo>
                  <a:lnTo>
                    <a:pt x="70" y="130"/>
                  </a:lnTo>
                  <a:lnTo>
                    <a:pt x="68" y="128"/>
                  </a:lnTo>
                  <a:lnTo>
                    <a:pt x="64" y="128"/>
                  </a:lnTo>
                  <a:lnTo>
                    <a:pt x="60" y="128"/>
                  </a:lnTo>
                  <a:lnTo>
                    <a:pt x="56" y="128"/>
                  </a:lnTo>
                  <a:lnTo>
                    <a:pt x="50" y="130"/>
                  </a:lnTo>
                  <a:lnTo>
                    <a:pt x="42" y="132"/>
                  </a:lnTo>
                  <a:lnTo>
                    <a:pt x="40" y="132"/>
                  </a:lnTo>
                  <a:lnTo>
                    <a:pt x="38" y="130"/>
                  </a:lnTo>
                  <a:lnTo>
                    <a:pt x="36" y="130"/>
                  </a:lnTo>
                  <a:lnTo>
                    <a:pt x="32" y="130"/>
                  </a:lnTo>
                  <a:lnTo>
                    <a:pt x="30" y="130"/>
                  </a:lnTo>
                  <a:lnTo>
                    <a:pt x="26" y="132"/>
                  </a:lnTo>
                  <a:lnTo>
                    <a:pt x="24" y="134"/>
                  </a:lnTo>
                  <a:lnTo>
                    <a:pt x="22" y="138"/>
                  </a:lnTo>
                  <a:lnTo>
                    <a:pt x="20" y="142"/>
                  </a:lnTo>
                  <a:lnTo>
                    <a:pt x="20" y="144"/>
                  </a:lnTo>
                  <a:lnTo>
                    <a:pt x="22" y="146"/>
                  </a:lnTo>
                  <a:lnTo>
                    <a:pt x="24" y="148"/>
                  </a:lnTo>
                  <a:lnTo>
                    <a:pt x="26" y="152"/>
                  </a:lnTo>
                  <a:lnTo>
                    <a:pt x="32" y="154"/>
                  </a:lnTo>
                  <a:lnTo>
                    <a:pt x="40" y="158"/>
                  </a:lnTo>
                  <a:lnTo>
                    <a:pt x="48" y="160"/>
                  </a:lnTo>
                  <a:lnTo>
                    <a:pt x="50" y="162"/>
                  </a:lnTo>
                  <a:lnTo>
                    <a:pt x="52" y="162"/>
                  </a:lnTo>
                  <a:lnTo>
                    <a:pt x="58" y="166"/>
                  </a:lnTo>
                  <a:lnTo>
                    <a:pt x="62" y="168"/>
                  </a:lnTo>
                  <a:lnTo>
                    <a:pt x="66" y="174"/>
                  </a:lnTo>
                  <a:lnTo>
                    <a:pt x="68" y="178"/>
                  </a:lnTo>
                  <a:lnTo>
                    <a:pt x="70" y="186"/>
                  </a:lnTo>
                  <a:lnTo>
                    <a:pt x="76" y="184"/>
                  </a:lnTo>
                  <a:lnTo>
                    <a:pt x="90" y="182"/>
                  </a:lnTo>
                  <a:lnTo>
                    <a:pt x="110" y="178"/>
                  </a:lnTo>
                  <a:lnTo>
                    <a:pt x="130" y="170"/>
                  </a:lnTo>
                  <a:lnTo>
                    <a:pt x="146" y="162"/>
                  </a:lnTo>
                  <a:lnTo>
                    <a:pt x="148" y="162"/>
                  </a:lnTo>
                  <a:lnTo>
                    <a:pt x="150" y="162"/>
                  </a:lnTo>
                  <a:lnTo>
                    <a:pt x="154" y="162"/>
                  </a:lnTo>
                  <a:lnTo>
                    <a:pt x="160" y="162"/>
                  </a:lnTo>
                  <a:lnTo>
                    <a:pt x="164" y="162"/>
                  </a:lnTo>
                  <a:lnTo>
                    <a:pt x="170" y="164"/>
                  </a:lnTo>
                  <a:lnTo>
                    <a:pt x="174" y="168"/>
                  </a:lnTo>
                  <a:lnTo>
                    <a:pt x="176" y="170"/>
                  </a:lnTo>
                  <a:lnTo>
                    <a:pt x="178" y="172"/>
                  </a:lnTo>
                  <a:lnTo>
                    <a:pt x="180" y="172"/>
                  </a:lnTo>
                  <a:lnTo>
                    <a:pt x="182" y="172"/>
                  </a:lnTo>
                  <a:lnTo>
                    <a:pt x="184" y="170"/>
                  </a:lnTo>
                  <a:lnTo>
                    <a:pt x="186" y="168"/>
                  </a:lnTo>
                  <a:lnTo>
                    <a:pt x="188" y="168"/>
                  </a:lnTo>
                  <a:lnTo>
                    <a:pt x="190" y="170"/>
                  </a:lnTo>
                  <a:lnTo>
                    <a:pt x="192" y="172"/>
                  </a:lnTo>
                  <a:lnTo>
                    <a:pt x="194" y="172"/>
                  </a:lnTo>
                  <a:lnTo>
                    <a:pt x="198" y="170"/>
                  </a:lnTo>
                  <a:lnTo>
                    <a:pt x="202" y="168"/>
                  </a:lnTo>
                  <a:lnTo>
                    <a:pt x="208" y="164"/>
                  </a:lnTo>
                  <a:lnTo>
                    <a:pt x="210" y="162"/>
                  </a:lnTo>
                  <a:lnTo>
                    <a:pt x="210" y="160"/>
                  </a:lnTo>
                  <a:lnTo>
                    <a:pt x="210" y="158"/>
                  </a:lnTo>
                  <a:lnTo>
                    <a:pt x="210" y="156"/>
                  </a:lnTo>
                  <a:lnTo>
                    <a:pt x="208" y="154"/>
                  </a:lnTo>
                  <a:lnTo>
                    <a:pt x="204" y="154"/>
                  </a:lnTo>
                  <a:lnTo>
                    <a:pt x="198" y="154"/>
                  </a:lnTo>
                  <a:lnTo>
                    <a:pt x="198" y="152"/>
                  </a:lnTo>
                  <a:lnTo>
                    <a:pt x="196" y="152"/>
                  </a:lnTo>
                  <a:lnTo>
                    <a:pt x="194" y="150"/>
                  </a:lnTo>
                  <a:lnTo>
                    <a:pt x="194" y="148"/>
                  </a:lnTo>
                  <a:lnTo>
                    <a:pt x="196" y="146"/>
                  </a:lnTo>
                  <a:lnTo>
                    <a:pt x="200" y="144"/>
                  </a:lnTo>
                  <a:lnTo>
                    <a:pt x="204" y="144"/>
                  </a:lnTo>
                  <a:lnTo>
                    <a:pt x="208" y="142"/>
                  </a:lnTo>
                  <a:lnTo>
                    <a:pt x="212" y="142"/>
                  </a:lnTo>
                  <a:lnTo>
                    <a:pt x="218" y="140"/>
                  </a:lnTo>
                  <a:lnTo>
                    <a:pt x="222" y="142"/>
                  </a:lnTo>
                  <a:lnTo>
                    <a:pt x="226" y="142"/>
                  </a:lnTo>
                  <a:lnTo>
                    <a:pt x="228" y="142"/>
                  </a:lnTo>
                  <a:lnTo>
                    <a:pt x="230" y="140"/>
                  </a:lnTo>
                  <a:lnTo>
                    <a:pt x="232" y="138"/>
                  </a:lnTo>
                  <a:lnTo>
                    <a:pt x="232" y="134"/>
                  </a:lnTo>
                  <a:lnTo>
                    <a:pt x="232" y="132"/>
                  </a:lnTo>
                  <a:lnTo>
                    <a:pt x="230" y="128"/>
                  </a:lnTo>
                  <a:lnTo>
                    <a:pt x="226" y="126"/>
                  </a:lnTo>
                  <a:lnTo>
                    <a:pt x="220" y="124"/>
                  </a:lnTo>
                  <a:lnTo>
                    <a:pt x="216" y="122"/>
                  </a:lnTo>
                  <a:lnTo>
                    <a:pt x="210" y="118"/>
                  </a:lnTo>
                  <a:lnTo>
                    <a:pt x="202" y="116"/>
                  </a:lnTo>
                  <a:lnTo>
                    <a:pt x="186" y="114"/>
                  </a:lnTo>
                  <a:lnTo>
                    <a:pt x="184" y="110"/>
                  </a:lnTo>
                  <a:lnTo>
                    <a:pt x="178" y="98"/>
                  </a:lnTo>
                  <a:lnTo>
                    <a:pt x="174" y="78"/>
                  </a:lnTo>
                  <a:lnTo>
                    <a:pt x="174" y="52"/>
                  </a:lnTo>
                  <a:lnTo>
                    <a:pt x="172" y="48"/>
                  </a:lnTo>
                  <a:lnTo>
                    <a:pt x="170" y="38"/>
                  </a:lnTo>
                  <a:lnTo>
                    <a:pt x="166" y="28"/>
                  </a:lnTo>
                  <a:lnTo>
                    <a:pt x="160" y="20"/>
                  </a:lnTo>
                  <a:lnTo>
                    <a:pt x="150" y="18"/>
                  </a:lnTo>
                  <a:lnTo>
                    <a:pt x="148" y="20"/>
                  </a:lnTo>
                  <a:lnTo>
                    <a:pt x="146" y="24"/>
                  </a:lnTo>
                  <a:lnTo>
                    <a:pt x="142" y="28"/>
                  </a:lnTo>
                  <a:lnTo>
                    <a:pt x="140" y="32"/>
                  </a:lnTo>
                  <a:lnTo>
                    <a:pt x="140" y="36"/>
                  </a:lnTo>
                  <a:lnTo>
                    <a:pt x="140" y="42"/>
                  </a:lnTo>
                  <a:lnTo>
                    <a:pt x="126" y="24"/>
                  </a:lnTo>
                  <a:lnTo>
                    <a:pt x="126" y="22"/>
                  </a:lnTo>
                  <a:lnTo>
                    <a:pt x="124" y="22"/>
                  </a:lnTo>
                  <a:lnTo>
                    <a:pt x="122" y="20"/>
                  </a:lnTo>
                  <a:lnTo>
                    <a:pt x="120" y="18"/>
                  </a:lnTo>
                  <a:lnTo>
                    <a:pt x="118" y="16"/>
                  </a:lnTo>
                  <a:lnTo>
                    <a:pt x="116" y="18"/>
                  </a:lnTo>
                  <a:lnTo>
                    <a:pt x="112" y="20"/>
                  </a:lnTo>
                  <a:lnTo>
                    <a:pt x="110" y="24"/>
                  </a:lnTo>
                  <a:lnTo>
                    <a:pt x="108" y="28"/>
                  </a:lnTo>
                  <a:lnTo>
                    <a:pt x="106" y="30"/>
                  </a:lnTo>
                  <a:lnTo>
                    <a:pt x="104" y="32"/>
                  </a:lnTo>
                  <a:lnTo>
                    <a:pt x="100" y="30"/>
                  </a:lnTo>
                  <a:lnTo>
                    <a:pt x="98" y="26"/>
                  </a:lnTo>
                  <a:lnTo>
                    <a:pt x="96" y="20"/>
                  </a:lnTo>
                  <a:lnTo>
                    <a:pt x="94" y="16"/>
                  </a:lnTo>
                  <a:lnTo>
                    <a:pt x="90" y="12"/>
                  </a:lnTo>
                  <a:lnTo>
                    <a:pt x="88" y="8"/>
                  </a:lnTo>
                  <a:lnTo>
                    <a:pt x="86" y="6"/>
                  </a:lnTo>
                  <a:lnTo>
                    <a:pt x="84" y="6"/>
                  </a:lnTo>
                  <a:lnTo>
                    <a:pt x="82" y="8"/>
                  </a:lnTo>
                  <a:lnTo>
                    <a:pt x="80" y="10"/>
                  </a:lnTo>
                  <a:lnTo>
                    <a:pt x="80" y="16"/>
                  </a:lnTo>
                  <a:lnTo>
                    <a:pt x="80" y="20"/>
                  </a:lnTo>
                  <a:lnTo>
                    <a:pt x="80" y="24"/>
                  </a:lnTo>
                  <a:lnTo>
                    <a:pt x="80" y="28"/>
                  </a:lnTo>
                  <a:lnTo>
                    <a:pt x="78" y="32"/>
                  </a:lnTo>
                  <a:lnTo>
                    <a:pt x="76" y="34"/>
                  </a:lnTo>
                  <a:lnTo>
                    <a:pt x="74" y="34"/>
                  </a:lnTo>
                  <a:lnTo>
                    <a:pt x="70" y="34"/>
                  </a:lnTo>
                  <a:lnTo>
                    <a:pt x="66" y="32"/>
                  </a:lnTo>
                  <a:lnTo>
                    <a:pt x="64" y="28"/>
                  </a:lnTo>
                  <a:lnTo>
                    <a:pt x="62" y="24"/>
                  </a:lnTo>
                  <a:lnTo>
                    <a:pt x="62" y="18"/>
                  </a:lnTo>
                  <a:lnTo>
                    <a:pt x="62" y="14"/>
                  </a:lnTo>
                  <a:lnTo>
                    <a:pt x="64" y="10"/>
                  </a:lnTo>
                  <a:lnTo>
                    <a:pt x="64" y="6"/>
                  </a:lnTo>
                  <a:lnTo>
                    <a:pt x="64" y="4"/>
                  </a:lnTo>
                  <a:lnTo>
                    <a:pt x="62" y="2"/>
                  </a:lnTo>
                  <a:lnTo>
                    <a:pt x="60" y="0"/>
                  </a:lnTo>
                  <a:lnTo>
                    <a:pt x="58" y="0"/>
                  </a:lnTo>
                  <a:lnTo>
                    <a:pt x="54" y="0"/>
                  </a:lnTo>
                  <a:lnTo>
                    <a:pt x="50" y="2"/>
                  </a:lnTo>
                  <a:lnTo>
                    <a:pt x="40" y="8"/>
                  </a:lnTo>
                  <a:lnTo>
                    <a:pt x="26" y="16"/>
                  </a:lnTo>
                  <a:lnTo>
                    <a:pt x="14" y="24"/>
                  </a:lnTo>
                  <a:lnTo>
                    <a:pt x="8" y="36"/>
                  </a:lnTo>
                  <a:lnTo>
                    <a:pt x="8" y="40"/>
                  </a:lnTo>
                  <a:lnTo>
                    <a:pt x="8" y="44"/>
                  </a:lnTo>
                  <a:lnTo>
                    <a:pt x="6" y="48"/>
                  </a:lnTo>
                  <a:lnTo>
                    <a:pt x="6" y="52"/>
                  </a:lnTo>
                  <a:lnTo>
                    <a:pt x="2" y="56"/>
                  </a:lnTo>
                  <a:lnTo>
                    <a:pt x="2" y="58"/>
                  </a:lnTo>
                  <a:lnTo>
                    <a:pt x="0" y="60"/>
                  </a:lnTo>
                  <a:lnTo>
                    <a:pt x="0" y="62"/>
                  </a:lnTo>
                  <a:lnTo>
                    <a:pt x="0" y="64"/>
                  </a:lnTo>
                  <a:lnTo>
                    <a:pt x="0" y="68"/>
                  </a:lnTo>
                  <a:lnTo>
                    <a:pt x="2" y="70"/>
                  </a:lnTo>
                  <a:lnTo>
                    <a:pt x="6" y="72"/>
                  </a:lnTo>
                  <a:lnTo>
                    <a:pt x="10" y="74"/>
                  </a:lnTo>
                  <a:lnTo>
                    <a:pt x="16" y="74"/>
                  </a:lnTo>
                  <a:lnTo>
                    <a:pt x="24" y="74"/>
                  </a:lnTo>
                </a:path>
              </a:pathLst>
            </a:custGeom>
            <a:grpFill/>
            <a:ln w="6350">
              <a:noFill/>
              <a:round/>
              <a:headEnd/>
              <a:tailEnd/>
            </a:ln>
          </p:spPr>
          <p:txBody>
            <a:bodyPr/>
            <a:lstStyle/>
            <a:p>
              <a:pPr>
                <a:defRPr/>
              </a:pPr>
              <a:endParaRPr lang="zh-TW" altLang="en-US"/>
            </a:p>
          </p:txBody>
        </p:sp>
        <p:sp>
          <p:nvSpPr>
            <p:cNvPr id="354" name="Freeform 166"/>
            <p:cNvSpPr>
              <a:spLocks/>
            </p:cNvSpPr>
            <p:nvPr/>
          </p:nvSpPr>
          <p:spPr bwMode="gray">
            <a:xfrm>
              <a:off x="4013" y="1228"/>
              <a:ext cx="118" cy="90"/>
            </a:xfrm>
            <a:custGeom>
              <a:avLst/>
              <a:gdLst>
                <a:gd name="T0" fmla="*/ 58 w 118"/>
                <a:gd name="T1" fmla="*/ 22 h 90"/>
                <a:gd name="T2" fmla="*/ 44 w 118"/>
                <a:gd name="T3" fmla="*/ 40 h 90"/>
                <a:gd name="T4" fmla="*/ 26 w 118"/>
                <a:gd name="T5" fmla="*/ 60 h 90"/>
                <a:gd name="T6" fmla="*/ 14 w 118"/>
                <a:gd name="T7" fmla="*/ 66 h 90"/>
                <a:gd name="T8" fmla="*/ 8 w 118"/>
                <a:gd name="T9" fmla="*/ 68 h 90"/>
                <a:gd name="T10" fmla="*/ 2 w 118"/>
                <a:gd name="T11" fmla="*/ 68 h 90"/>
                <a:gd name="T12" fmla="*/ 0 w 118"/>
                <a:gd name="T13" fmla="*/ 72 h 90"/>
                <a:gd name="T14" fmla="*/ 2 w 118"/>
                <a:gd name="T15" fmla="*/ 76 h 90"/>
                <a:gd name="T16" fmla="*/ 10 w 118"/>
                <a:gd name="T17" fmla="*/ 84 h 90"/>
                <a:gd name="T18" fmla="*/ 28 w 118"/>
                <a:gd name="T19" fmla="*/ 90 h 90"/>
                <a:gd name="T20" fmla="*/ 40 w 118"/>
                <a:gd name="T21" fmla="*/ 86 h 90"/>
                <a:gd name="T22" fmla="*/ 44 w 118"/>
                <a:gd name="T23" fmla="*/ 88 h 90"/>
                <a:gd name="T24" fmla="*/ 50 w 118"/>
                <a:gd name="T25" fmla="*/ 90 h 90"/>
                <a:gd name="T26" fmla="*/ 58 w 118"/>
                <a:gd name="T27" fmla="*/ 88 h 90"/>
                <a:gd name="T28" fmla="*/ 62 w 118"/>
                <a:gd name="T29" fmla="*/ 82 h 90"/>
                <a:gd name="T30" fmla="*/ 70 w 118"/>
                <a:gd name="T31" fmla="*/ 74 h 90"/>
                <a:gd name="T32" fmla="*/ 76 w 118"/>
                <a:gd name="T33" fmla="*/ 64 h 90"/>
                <a:gd name="T34" fmla="*/ 78 w 118"/>
                <a:gd name="T35" fmla="*/ 58 h 90"/>
                <a:gd name="T36" fmla="*/ 84 w 118"/>
                <a:gd name="T37" fmla="*/ 62 h 90"/>
                <a:gd name="T38" fmla="*/ 92 w 118"/>
                <a:gd name="T39" fmla="*/ 64 h 90"/>
                <a:gd name="T40" fmla="*/ 102 w 118"/>
                <a:gd name="T41" fmla="*/ 56 h 90"/>
                <a:gd name="T42" fmla="*/ 104 w 118"/>
                <a:gd name="T43" fmla="*/ 54 h 90"/>
                <a:gd name="T44" fmla="*/ 106 w 118"/>
                <a:gd name="T45" fmla="*/ 48 h 90"/>
                <a:gd name="T46" fmla="*/ 106 w 118"/>
                <a:gd name="T47" fmla="*/ 44 h 90"/>
                <a:gd name="T48" fmla="*/ 104 w 118"/>
                <a:gd name="T49" fmla="*/ 42 h 90"/>
                <a:gd name="T50" fmla="*/ 106 w 118"/>
                <a:gd name="T51" fmla="*/ 38 h 90"/>
                <a:gd name="T52" fmla="*/ 110 w 118"/>
                <a:gd name="T53" fmla="*/ 30 h 90"/>
                <a:gd name="T54" fmla="*/ 108 w 118"/>
                <a:gd name="T55" fmla="*/ 26 h 90"/>
                <a:gd name="T56" fmla="*/ 108 w 118"/>
                <a:gd name="T57" fmla="*/ 22 h 90"/>
                <a:gd name="T58" fmla="*/ 112 w 118"/>
                <a:gd name="T59" fmla="*/ 16 h 90"/>
                <a:gd name="T60" fmla="*/ 116 w 118"/>
                <a:gd name="T61" fmla="*/ 14 h 90"/>
                <a:gd name="T62" fmla="*/ 116 w 118"/>
                <a:gd name="T63" fmla="*/ 12 h 90"/>
                <a:gd name="T64" fmla="*/ 110 w 118"/>
                <a:gd name="T65" fmla="*/ 6 h 90"/>
                <a:gd name="T66" fmla="*/ 104 w 118"/>
                <a:gd name="T67" fmla="*/ 2 h 90"/>
                <a:gd name="T68" fmla="*/ 100 w 118"/>
                <a:gd name="T69" fmla="*/ 0 h 90"/>
                <a:gd name="T70" fmla="*/ 84 w 118"/>
                <a:gd name="T71" fmla="*/ 12 h 90"/>
                <a:gd name="T72" fmla="*/ 76 w 118"/>
                <a:gd name="T73" fmla="*/ 12 h 90"/>
                <a:gd name="T74" fmla="*/ 64 w 118"/>
                <a:gd name="T75" fmla="*/ 16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
                <a:gd name="T115" fmla="*/ 0 h 90"/>
                <a:gd name="T116" fmla="*/ 118 w 118"/>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 h="90">
                  <a:moveTo>
                    <a:pt x="60" y="20"/>
                  </a:moveTo>
                  <a:lnTo>
                    <a:pt x="58" y="22"/>
                  </a:lnTo>
                  <a:lnTo>
                    <a:pt x="52" y="30"/>
                  </a:lnTo>
                  <a:lnTo>
                    <a:pt x="44" y="40"/>
                  </a:lnTo>
                  <a:lnTo>
                    <a:pt x="36" y="52"/>
                  </a:lnTo>
                  <a:lnTo>
                    <a:pt x="26" y="60"/>
                  </a:lnTo>
                  <a:lnTo>
                    <a:pt x="18" y="66"/>
                  </a:lnTo>
                  <a:lnTo>
                    <a:pt x="14" y="66"/>
                  </a:lnTo>
                  <a:lnTo>
                    <a:pt x="12" y="68"/>
                  </a:lnTo>
                  <a:lnTo>
                    <a:pt x="8" y="68"/>
                  </a:lnTo>
                  <a:lnTo>
                    <a:pt x="4" y="68"/>
                  </a:lnTo>
                  <a:lnTo>
                    <a:pt x="2" y="68"/>
                  </a:lnTo>
                  <a:lnTo>
                    <a:pt x="0" y="70"/>
                  </a:lnTo>
                  <a:lnTo>
                    <a:pt x="0" y="72"/>
                  </a:lnTo>
                  <a:lnTo>
                    <a:pt x="0" y="74"/>
                  </a:lnTo>
                  <a:lnTo>
                    <a:pt x="2" y="76"/>
                  </a:lnTo>
                  <a:lnTo>
                    <a:pt x="6" y="82"/>
                  </a:lnTo>
                  <a:lnTo>
                    <a:pt x="10" y="84"/>
                  </a:lnTo>
                  <a:lnTo>
                    <a:pt x="18" y="88"/>
                  </a:lnTo>
                  <a:lnTo>
                    <a:pt x="28" y="90"/>
                  </a:lnTo>
                  <a:lnTo>
                    <a:pt x="40" y="84"/>
                  </a:lnTo>
                  <a:lnTo>
                    <a:pt x="40" y="86"/>
                  </a:lnTo>
                  <a:lnTo>
                    <a:pt x="42" y="86"/>
                  </a:lnTo>
                  <a:lnTo>
                    <a:pt x="44" y="88"/>
                  </a:lnTo>
                  <a:lnTo>
                    <a:pt x="46" y="90"/>
                  </a:lnTo>
                  <a:lnTo>
                    <a:pt x="50" y="90"/>
                  </a:lnTo>
                  <a:lnTo>
                    <a:pt x="56" y="88"/>
                  </a:lnTo>
                  <a:lnTo>
                    <a:pt x="58" y="88"/>
                  </a:lnTo>
                  <a:lnTo>
                    <a:pt x="60" y="86"/>
                  </a:lnTo>
                  <a:lnTo>
                    <a:pt x="62" y="82"/>
                  </a:lnTo>
                  <a:lnTo>
                    <a:pt x="66" y="78"/>
                  </a:lnTo>
                  <a:lnTo>
                    <a:pt x="70" y="74"/>
                  </a:lnTo>
                  <a:lnTo>
                    <a:pt x="72" y="68"/>
                  </a:lnTo>
                  <a:lnTo>
                    <a:pt x="76" y="64"/>
                  </a:lnTo>
                  <a:lnTo>
                    <a:pt x="78" y="58"/>
                  </a:lnTo>
                  <a:lnTo>
                    <a:pt x="80" y="60"/>
                  </a:lnTo>
                  <a:lnTo>
                    <a:pt x="84" y="62"/>
                  </a:lnTo>
                  <a:lnTo>
                    <a:pt x="88" y="64"/>
                  </a:lnTo>
                  <a:lnTo>
                    <a:pt x="92" y="64"/>
                  </a:lnTo>
                  <a:lnTo>
                    <a:pt x="98" y="62"/>
                  </a:lnTo>
                  <a:lnTo>
                    <a:pt x="102" y="56"/>
                  </a:lnTo>
                  <a:lnTo>
                    <a:pt x="104" y="54"/>
                  </a:lnTo>
                  <a:lnTo>
                    <a:pt x="106" y="52"/>
                  </a:lnTo>
                  <a:lnTo>
                    <a:pt x="106" y="48"/>
                  </a:lnTo>
                  <a:lnTo>
                    <a:pt x="106" y="46"/>
                  </a:lnTo>
                  <a:lnTo>
                    <a:pt x="106" y="44"/>
                  </a:lnTo>
                  <a:lnTo>
                    <a:pt x="102" y="42"/>
                  </a:lnTo>
                  <a:lnTo>
                    <a:pt x="104" y="42"/>
                  </a:lnTo>
                  <a:lnTo>
                    <a:pt x="104" y="40"/>
                  </a:lnTo>
                  <a:lnTo>
                    <a:pt x="106" y="38"/>
                  </a:lnTo>
                  <a:lnTo>
                    <a:pt x="108" y="34"/>
                  </a:lnTo>
                  <a:lnTo>
                    <a:pt x="110" y="30"/>
                  </a:lnTo>
                  <a:lnTo>
                    <a:pt x="110" y="28"/>
                  </a:lnTo>
                  <a:lnTo>
                    <a:pt x="108" y="26"/>
                  </a:lnTo>
                  <a:lnTo>
                    <a:pt x="108" y="22"/>
                  </a:lnTo>
                  <a:lnTo>
                    <a:pt x="110" y="20"/>
                  </a:lnTo>
                  <a:lnTo>
                    <a:pt x="112" y="16"/>
                  </a:lnTo>
                  <a:lnTo>
                    <a:pt x="114" y="14"/>
                  </a:lnTo>
                  <a:lnTo>
                    <a:pt x="116" y="14"/>
                  </a:lnTo>
                  <a:lnTo>
                    <a:pt x="118" y="12"/>
                  </a:lnTo>
                  <a:lnTo>
                    <a:pt x="116" y="12"/>
                  </a:lnTo>
                  <a:lnTo>
                    <a:pt x="114" y="10"/>
                  </a:lnTo>
                  <a:lnTo>
                    <a:pt x="110" y="6"/>
                  </a:lnTo>
                  <a:lnTo>
                    <a:pt x="108" y="4"/>
                  </a:lnTo>
                  <a:lnTo>
                    <a:pt x="104" y="2"/>
                  </a:lnTo>
                  <a:lnTo>
                    <a:pt x="102" y="0"/>
                  </a:lnTo>
                  <a:lnTo>
                    <a:pt x="100" y="0"/>
                  </a:lnTo>
                  <a:lnTo>
                    <a:pt x="86" y="12"/>
                  </a:lnTo>
                  <a:lnTo>
                    <a:pt x="84" y="12"/>
                  </a:lnTo>
                  <a:lnTo>
                    <a:pt x="82" y="12"/>
                  </a:lnTo>
                  <a:lnTo>
                    <a:pt x="76" y="12"/>
                  </a:lnTo>
                  <a:lnTo>
                    <a:pt x="70" y="14"/>
                  </a:lnTo>
                  <a:lnTo>
                    <a:pt x="64" y="16"/>
                  </a:lnTo>
                  <a:lnTo>
                    <a:pt x="60" y="20"/>
                  </a:lnTo>
                </a:path>
              </a:pathLst>
            </a:custGeom>
            <a:grpFill/>
            <a:ln w="6350">
              <a:noFill/>
              <a:round/>
              <a:headEnd/>
              <a:tailEnd/>
            </a:ln>
          </p:spPr>
          <p:txBody>
            <a:bodyPr/>
            <a:lstStyle/>
            <a:p>
              <a:pPr>
                <a:defRPr/>
              </a:pPr>
              <a:endParaRPr lang="zh-TW" altLang="en-US"/>
            </a:p>
          </p:txBody>
        </p:sp>
        <p:sp>
          <p:nvSpPr>
            <p:cNvPr id="355" name="Freeform 167"/>
            <p:cNvSpPr>
              <a:spLocks/>
            </p:cNvSpPr>
            <p:nvPr/>
          </p:nvSpPr>
          <p:spPr bwMode="gray">
            <a:xfrm>
              <a:off x="4125" y="1188"/>
              <a:ext cx="22" cy="28"/>
            </a:xfrm>
            <a:custGeom>
              <a:avLst/>
              <a:gdLst>
                <a:gd name="T0" fmla="*/ 16 w 22"/>
                <a:gd name="T1" fmla="*/ 2 h 28"/>
                <a:gd name="T2" fmla="*/ 14 w 22"/>
                <a:gd name="T3" fmla="*/ 2 h 28"/>
                <a:gd name="T4" fmla="*/ 14 w 22"/>
                <a:gd name="T5" fmla="*/ 2 h 28"/>
                <a:gd name="T6" fmla="*/ 12 w 22"/>
                <a:gd name="T7" fmla="*/ 0 h 28"/>
                <a:gd name="T8" fmla="*/ 10 w 22"/>
                <a:gd name="T9" fmla="*/ 0 h 28"/>
                <a:gd name="T10" fmla="*/ 6 w 22"/>
                <a:gd name="T11" fmla="*/ 0 h 28"/>
                <a:gd name="T12" fmla="*/ 4 w 22"/>
                <a:gd name="T13" fmla="*/ 2 h 28"/>
                <a:gd name="T14" fmla="*/ 2 w 22"/>
                <a:gd name="T15" fmla="*/ 4 h 28"/>
                <a:gd name="T16" fmla="*/ 2 w 22"/>
                <a:gd name="T17" fmla="*/ 8 h 28"/>
                <a:gd name="T18" fmla="*/ 0 w 22"/>
                <a:gd name="T19" fmla="*/ 12 h 28"/>
                <a:gd name="T20" fmla="*/ 2 w 22"/>
                <a:gd name="T21" fmla="*/ 20 h 28"/>
                <a:gd name="T22" fmla="*/ 2 w 22"/>
                <a:gd name="T23" fmla="*/ 20 h 28"/>
                <a:gd name="T24" fmla="*/ 4 w 22"/>
                <a:gd name="T25" fmla="*/ 22 h 28"/>
                <a:gd name="T26" fmla="*/ 6 w 22"/>
                <a:gd name="T27" fmla="*/ 24 h 28"/>
                <a:gd name="T28" fmla="*/ 10 w 22"/>
                <a:gd name="T29" fmla="*/ 26 h 28"/>
                <a:gd name="T30" fmla="*/ 14 w 22"/>
                <a:gd name="T31" fmla="*/ 26 h 28"/>
                <a:gd name="T32" fmla="*/ 16 w 22"/>
                <a:gd name="T33" fmla="*/ 28 h 28"/>
                <a:gd name="T34" fmla="*/ 20 w 22"/>
                <a:gd name="T35" fmla="*/ 26 h 28"/>
                <a:gd name="T36" fmla="*/ 22 w 22"/>
                <a:gd name="T37" fmla="*/ 24 h 28"/>
                <a:gd name="T38" fmla="*/ 22 w 22"/>
                <a:gd name="T39" fmla="*/ 20 h 28"/>
                <a:gd name="T40" fmla="*/ 22 w 22"/>
                <a:gd name="T41" fmla="*/ 14 h 28"/>
                <a:gd name="T42" fmla="*/ 22 w 22"/>
                <a:gd name="T43" fmla="*/ 10 h 28"/>
                <a:gd name="T44" fmla="*/ 20 w 22"/>
                <a:gd name="T45" fmla="*/ 6 h 28"/>
                <a:gd name="T46" fmla="*/ 18 w 22"/>
                <a:gd name="T47" fmla="*/ 4 h 28"/>
                <a:gd name="T48" fmla="*/ 16 w 22"/>
                <a:gd name="T49" fmla="*/ 2 h 28"/>
                <a:gd name="T50" fmla="*/ 16 w 22"/>
                <a:gd name="T51" fmla="*/ 2 h 28"/>
                <a:gd name="T52" fmla="*/ 16 w 22"/>
                <a:gd name="T53" fmla="*/ 2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
                <a:gd name="T82" fmla="*/ 0 h 28"/>
                <a:gd name="T83" fmla="*/ 22 w 22"/>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 h="28">
                  <a:moveTo>
                    <a:pt x="16" y="2"/>
                  </a:moveTo>
                  <a:lnTo>
                    <a:pt x="14" y="2"/>
                  </a:lnTo>
                  <a:lnTo>
                    <a:pt x="12" y="0"/>
                  </a:lnTo>
                  <a:lnTo>
                    <a:pt x="10" y="0"/>
                  </a:lnTo>
                  <a:lnTo>
                    <a:pt x="6" y="0"/>
                  </a:lnTo>
                  <a:lnTo>
                    <a:pt x="4" y="2"/>
                  </a:lnTo>
                  <a:lnTo>
                    <a:pt x="2" y="4"/>
                  </a:lnTo>
                  <a:lnTo>
                    <a:pt x="2" y="8"/>
                  </a:lnTo>
                  <a:lnTo>
                    <a:pt x="0" y="12"/>
                  </a:lnTo>
                  <a:lnTo>
                    <a:pt x="2" y="20"/>
                  </a:lnTo>
                  <a:lnTo>
                    <a:pt x="4" y="22"/>
                  </a:lnTo>
                  <a:lnTo>
                    <a:pt x="6" y="24"/>
                  </a:lnTo>
                  <a:lnTo>
                    <a:pt x="10" y="26"/>
                  </a:lnTo>
                  <a:lnTo>
                    <a:pt x="14" y="26"/>
                  </a:lnTo>
                  <a:lnTo>
                    <a:pt x="16" y="28"/>
                  </a:lnTo>
                  <a:lnTo>
                    <a:pt x="20" y="26"/>
                  </a:lnTo>
                  <a:lnTo>
                    <a:pt x="22" y="24"/>
                  </a:lnTo>
                  <a:lnTo>
                    <a:pt x="22" y="20"/>
                  </a:lnTo>
                  <a:lnTo>
                    <a:pt x="22" y="14"/>
                  </a:lnTo>
                  <a:lnTo>
                    <a:pt x="22" y="10"/>
                  </a:lnTo>
                  <a:lnTo>
                    <a:pt x="20" y="6"/>
                  </a:lnTo>
                  <a:lnTo>
                    <a:pt x="18" y="4"/>
                  </a:lnTo>
                  <a:lnTo>
                    <a:pt x="16" y="2"/>
                  </a:lnTo>
                </a:path>
              </a:pathLst>
            </a:custGeom>
            <a:grpFill/>
            <a:ln w="6350">
              <a:noFill/>
              <a:round/>
              <a:headEnd/>
              <a:tailEnd/>
            </a:ln>
          </p:spPr>
          <p:txBody>
            <a:bodyPr/>
            <a:lstStyle/>
            <a:p>
              <a:pPr>
                <a:defRPr/>
              </a:pPr>
              <a:endParaRPr lang="zh-TW" altLang="en-US"/>
            </a:p>
          </p:txBody>
        </p:sp>
        <p:sp>
          <p:nvSpPr>
            <p:cNvPr id="356" name="Freeform 168"/>
            <p:cNvSpPr>
              <a:spLocks/>
            </p:cNvSpPr>
            <p:nvPr/>
          </p:nvSpPr>
          <p:spPr bwMode="gray">
            <a:xfrm>
              <a:off x="4151" y="1150"/>
              <a:ext cx="68" cy="42"/>
            </a:xfrm>
            <a:custGeom>
              <a:avLst/>
              <a:gdLst>
                <a:gd name="T0" fmla="*/ 12 w 68"/>
                <a:gd name="T1" fmla="*/ 12 h 42"/>
                <a:gd name="T2" fmla="*/ 12 w 68"/>
                <a:gd name="T3" fmla="*/ 12 h 42"/>
                <a:gd name="T4" fmla="*/ 10 w 68"/>
                <a:gd name="T5" fmla="*/ 14 h 42"/>
                <a:gd name="T6" fmla="*/ 8 w 68"/>
                <a:gd name="T7" fmla="*/ 14 h 42"/>
                <a:gd name="T8" fmla="*/ 4 w 68"/>
                <a:gd name="T9" fmla="*/ 18 h 42"/>
                <a:gd name="T10" fmla="*/ 2 w 68"/>
                <a:gd name="T11" fmla="*/ 20 h 42"/>
                <a:gd name="T12" fmla="*/ 0 w 68"/>
                <a:gd name="T13" fmla="*/ 24 h 42"/>
                <a:gd name="T14" fmla="*/ 0 w 68"/>
                <a:gd name="T15" fmla="*/ 26 h 42"/>
                <a:gd name="T16" fmla="*/ 2 w 68"/>
                <a:gd name="T17" fmla="*/ 30 h 42"/>
                <a:gd name="T18" fmla="*/ 4 w 68"/>
                <a:gd name="T19" fmla="*/ 34 h 42"/>
                <a:gd name="T20" fmla="*/ 10 w 68"/>
                <a:gd name="T21" fmla="*/ 36 h 42"/>
                <a:gd name="T22" fmla="*/ 12 w 68"/>
                <a:gd name="T23" fmla="*/ 36 h 42"/>
                <a:gd name="T24" fmla="*/ 12 w 68"/>
                <a:gd name="T25" fmla="*/ 34 h 42"/>
                <a:gd name="T26" fmla="*/ 16 w 68"/>
                <a:gd name="T27" fmla="*/ 30 h 42"/>
                <a:gd name="T28" fmla="*/ 18 w 68"/>
                <a:gd name="T29" fmla="*/ 28 h 42"/>
                <a:gd name="T30" fmla="*/ 22 w 68"/>
                <a:gd name="T31" fmla="*/ 26 h 42"/>
                <a:gd name="T32" fmla="*/ 26 w 68"/>
                <a:gd name="T33" fmla="*/ 28 h 42"/>
                <a:gd name="T34" fmla="*/ 30 w 68"/>
                <a:gd name="T35" fmla="*/ 32 h 42"/>
                <a:gd name="T36" fmla="*/ 32 w 68"/>
                <a:gd name="T37" fmla="*/ 34 h 42"/>
                <a:gd name="T38" fmla="*/ 36 w 68"/>
                <a:gd name="T39" fmla="*/ 38 h 42"/>
                <a:gd name="T40" fmla="*/ 42 w 68"/>
                <a:gd name="T41" fmla="*/ 42 h 42"/>
                <a:gd name="T42" fmla="*/ 52 w 68"/>
                <a:gd name="T43" fmla="*/ 40 h 42"/>
                <a:gd name="T44" fmla="*/ 62 w 68"/>
                <a:gd name="T45" fmla="*/ 32 h 42"/>
                <a:gd name="T46" fmla="*/ 62 w 68"/>
                <a:gd name="T47" fmla="*/ 32 h 42"/>
                <a:gd name="T48" fmla="*/ 64 w 68"/>
                <a:gd name="T49" fmla="*/ 30 h 42"/>
                <a:gd name="T50" fmla="*/ 66 w 68"/>
                <a:gd name="T51" fmla="*/ 28 h 42"/>
                <a:gd name="T52" fmla="*/ 68 w 68"/>
                <a:gd name="T53" fmla="*/ 26 h 42"/>
                <a:gd name="T54" fmla="*/ 68 w 68"/>
                <a:gd name="T55" fmla="*/ 22 h 42"/>
                <a:gd name="T56" fmla="*/ 66 w 68"/>
                <a:gd name="T57" fmla="*/ 20 h 42"/>
                <a:gd name="T58" fmla="*/ 62 w 68"/>
                <a:gd name="T59" fmla="*/ 16 h 42"/>
                <a:gd name="T60" fmla="*/ 58 w 68"/>
                <a:gd name="T61" fmla="*/ 14 h 42"/>
                <a:gd name="T62" fmla="*/ 40 w 68"/>
                <a:gd name="T63" fmla="*/ 2 h 42"/>
                <a:gd name="T64" fmla="*/ 38 w 68"/>
                <a:gd name="T65" fmla="*/ 2 h 42"/>
                <a:gd name="T66" fmla="*/ 36 w 68"/>
                <a:gd name="T67" fmla="*/ 2 h 42"/>
                <a:gd name="T68" fmla="*/ 32 w 68"/>
                <a:gd name="T69" fmla="*/ 0 h 42"/>
                <a:gd name="T70" fmla="*/ 28 w 68"/>
                <a:gd name="T71" fmla="*/ 0 h 42"/>
                <a:gd name="T72" fmla="*/ 24 w 68"/>
                <a:gd name="T73" fmla="*/ 2 h 42"/>
                <a:gd name="T74" fmla="*/ 18 w 68"/>
                <a:gd name="T75" fmla="*/ 6 h 42"/>
                <a:gd name="T76" fmla="*/ 12 w 68"/>
                <a:gd name="T77" fmla="*/ 12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42"/>
                <a:gd name="T119" fmla="*/ 68 w 68"/>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42">
                  <a:moveTo>
                    <a:pt x="12" y="12"/>
                  </a:moveTo>
                  <a:lnTo>
                    <a:pt x="12" y="12"/>
                  </a:lnTo>
                  <a:lnTo>
                    <a:pt x="10" y="14"/>
                  </a:lnTo>
                  <a:lnTo>
                    <a:pt x="8" y="14"/>
                  </a:lnTo>
                  <a:lnTo>
                    <a:pt x="4" y="18"/>
                  </a:lnTo>
                  <a:lnTo>
                    <a:pt x="2" y="20"/>
                  </a:lnTo>
                  <a:lnTo>
                    <a:pt x="0" y="24"/>
                  </a:lnTo>
                  <a:lnTo>
                    <a:pt x="0" y="26"/>
                  </a:lnTo>
                  <a:lnTo>
                    <a:pt x="2" y="30"/>
                  </a:lnTo>
                  <a:lnTo>
                    <a:pt x="4" y="34"/>
                  </a:lnTo>
                  <a:lnTo>
                    <a:pt x="10" y="36"/>
                  </a:lnTo>
                  <a:lnTo>
                    <a:pt x="12" y="36"/>
                  </a:lnTo>
                  <a:lnTo>
                    <a:pt x="12" y="34"/>
                  </a:lnTo>
                  <a:lnTo>
                    <a:pt x="16" y="30"/>
                  </a:lnTo>
                  <a:lnTo>
                    <a:pt x="18" y="28"/>
                  </a:lnTo>
                  <a:lnTo>
                    <a:pt x="22" y="26"/>
                  </a:lnTo>
                  <a:lnTo>
                    <a:pt x="26" y="28"/>
                  </a:lnTo>
                  <a:lnTo>
                    <a:pt x="30" y="32"/>
                  </a:lnTo>
                  <a:lnTo>
                    <a:pt x="32" y="34"/>
                  </a:lnTo>
                  <a:lnTo>
                    <a:pt x="36" y="38"/>
                  </a:lnTo>
                  <a:lnTo>
                    <a:pt x="42" y="42"/>
                  </a:lnTo>
                  <a:lnTo>
                    <a:pt x="52" y="40"/>
                  </a:lnTo>
                  <a:lnTo>
                    <a:pt x="62" y="32"/>
                  </a:lnTo>
                  <a:lnTo>
                    <a:pt x="64" y="30"/>
                  </a:lnTo>
                  <a:lnTo>
                    <a:pt x="66" y="28"/>
                  </a:lnTo>
                  <a:lnTo>
                    <a:pt x="68" y="26"/>
                  </a:lnTo>
                  <a:lnTo>
                    <a:pt x="68" y="22"/>
                  </a:lnTo>
                  <a:lnTo>
                    <a:pt x="66" y="20"/>
                  </a:lnTo>
                  <a:lnTo>
                    <a:pt x="62" y="16"/>
                  </a:lnTo>
                  <a:lnTo>
                    <a:pt x="58" y="14"/>
                  </a:lnTo>
                  <a:lnTo>
                    <a:pt x="40" y="2"/>
                  </a:lnTo>
                  <a:lnTo>
                    <a:pt x="38" y="2"/>
                  </a:lnTo>
                  <a:lnTo>
                    <a:pt x="36" y="2"/>
                  </a:lnTo>
                  <a:lnTo>
                    <a:pt x="32" y="0"/>
                  </a:lnTo>
                  <a:lnTo>
                    <a:pt x="28" y="0"/>
                  </a:lnTo>
                  <a:lnTo>
                    <a:pt x="24" y="2"/>
                  </a:lnTo>
                  <a:lnTo>
                    <a:pt x="18" y="6"/>
                  </a:lnTo>
                  <a:lnTo>
                    <a:pt x="12" y="12"/>
                  </a:lnTo>
                </a:path>
              </a:pathLst>
            </a:custGeom>
            <a:grpFill/>
            <a:ln w="6350">
              <a:noFill/>
              <a:round/>
              <a:headEnd/>
              <a:tailEnd/>
            </a:ln>
          </p:spPr>
          <p:txBody>
            <a:bodyPr/>
            <a:lstStyle/>
            <a:p>
              <a:pPr>
                <a:defRPr/>
              </a:pPr>
              <a:endParaRPr lang="zh-TW" altLang="en-US"/>
            </a:p>
          </p:txBody>
        </p:sp>
        <p:sp>
          <p:nvSpPr>
            <p:cNvPr id="357" name="Freeform 169"/>
            <p:cNvSpPr>
              <a:spLocks/>
            </p:cNvSpPr>
            <p:nvPr/>
          </p:nvSpPr>
          <p:spPr bwMode="gray">
            <a:xfrm>
              <a:off x="4151" y="1204"/>
              <a:ext cx="58" cy="34"/>
            </a:xfrm>
            <a:custGeom>
              <a:avLst/>
              <a:gdLst>
                <a:gd name="T0" fmla="*/ 12 w 58"/>
                <a:gd name="T1" fmla="*/ 0 h 34"/>
                <a:gd name="T2" fmla="*/ 10 w 58"/>
                <a:gd name="T3" fmla="*/ 2 h 34"/>
                <a:gd name="T4" fmla="*/ 4 w 58"/>
                <a:gd name="T5" fmla="*/ 8 h 34"/>
                <a:gd name="T6" fmla="*/ 0 w 58"/>
                <a:gd name="T7" fmla="*/ 16 h 34"/>
                <a:gd name="T8" fmla="*/ 0 w 58"/>
                <a:gd name="T9" fmla="*/ 26 h 34"/>
                <a:gd name="T10" fmla="*/ 6 w 58"/>
                <a:gd name="T11" fmla="*/ 34 h 34"/>
                <a:gd name="T12" fmla="*/ 8 w 58"/>
                <a:gd name="T13" fmla="*/ 34 h 34"/>
                <a:gd name="T14" fmla="*/ 12 w 58"/>
                <a:gd name="T15" fmla="*/ 34 h 34"/>
                <a:gd name="T16" fmla="*/ 18 w 58"/>
                <a:gd name="T17" fmla="*/ 34 h 34"/>
                <a:gd name="T18" fmla="*/ 24 w 58"/>
                <a:gd name="T19" fmla="*/ 34 h 34"/>
                <a:gd name="T20" fmla="*/ 32 w 58"/>
                <a:gd name="T21" fmla="*/ 32 h 34"/>
                <a:gd name="T22" fmla="*/ 34 w 58"/>
                <a:gd name="T23" fmla="*/ 30 h 34"/>
                <a:gd name="T24" fmla="*/ 38 w 58"/>
                <a:gd name="T25" fmla="*/ 28 h 34"/>
                <a:gd name="T26" fmla="*/ 42 w 58"/>
                <a:gd name="T27" fmla="*/ 24 h 34"/>
                <a:gd name="T28" fmla="*/ 46 w 58"/>
                <a:gd name="T29" fmla="*/ 20 h 34"/>
                <a:gd name="T30" fmla="*/ 48 w 58"/>
                <a:gd name="T31" fmla="*/ 18 h 34"/>
                <a:gd name="T32" fmla="*/ 52 w 58"/>
                <a:gd name="T33" fmla="*/ 18 h 34"/>
                <a:gd name="T34" fmla="*/ 54 w 58"/>
                <a:gd name="T35" fmla="*/ 18 h 34"/>
                <a:gd name="T36" fmla="*/ 56 w 58"/>
                <a:gd name="T37" fmla="*/ 16 h 34"/>
                <a:gd name="T38" fmla="*/ 58 w 58"/>
                <a:gd name="T39" fmla="*/ 14 h 34"/>
                <a:gd name="T40" fmla="*/ 58 w 58"/>
                <a:gd name="T41" fmla="*/ 12 h 34"/>
                <a:gd name="T42" fmla="*/ 56 w 58"/>
                <a:gd name="T43" fmla="*/ 8 h 34"/>
                <a:gd name="T44" fmla="*/ 54 w 58"/>
                <a:gd name="T45" fmla="*/ 6 h 34"/>
                <a:gd name="T46" fmla="*/ 48 w 58"/>
                <a:gd name="T47" fmla="*/ 4 h 34"/>
                <a:gd name="T48" fmla="*/ 32 w 58"/>
                <a:gd name="T49" fmla="*/ 2 h 34"/>
                <a:gd name="T50" fmla="*/ 18 w 58"/>
                <a:gd name="T51" fmla="*/ 0 h 34"/>
                <a:gd name="T52" fmla="*/ 12 w 58"/>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34"/>
                <a:gd name="T83" fmla="*/ 58 w 58"/>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34">
                  <a:moveTo>
                    <a:pt x="12" y="0"/>
                  </a:moveTo>
                  <a:lnTo>
                    <a:pt x="10" y="2"/>
                  </a:lnTo>
                  <a:lnTo>
                    <a:pt x="4" y="8"/>
                  </a:lnTo>
                  <a:lnTo>
                    <a:pt x="0" y="16"/>
                  </a:lnTo>
                  <a:lnTo>
                    <a:pt x="0" y="26"/>
                  </a:lnTo>
                  <a:lnTo>
                    <a:pt x="6" y="34"/>
                  </a:lnTo>
                  <a:lnTo>
                    <a:pt x="8" y="34"/>
                  </a:lnTo>
                  <a:lnTo>
                    <a:pt x="12" y="34"/>
                  </a:lnTo>
                  <a:lnTo>
                    <a:pt x="18" y="34"/>
                  </a:lnTo>
                  <a:lnTo>
                    <a:pt x="24" y="34"/>
                  </a:lnTo>
                  <a:lnTo>
                    <a:pt x="32" y="32"/>
                  </a:lnTo>
                  <a:lnTo>
                    <a:pt x="34" y="30"/>
                  </a:lnTo>
                  <a:lnTo>
                    <a:pt x="38" y="28"/>
                  </a:lnTo>
                  <a:lnTo>
                    <a:pt x="42" y="24"/>
                  </a:lnTo>
                  <a:lnTo>
                    <a:pt x="46" y="20"/>
                  </a:lnTo>
                  <a:lnTo>
                    <a:pt x="48" y="18"/>
                  </a:lnTo>
                  <a:lnTo>
                    <a:pt x="52" y="18"/>
                  </a:lnTo>
                  <a:lnTo>
                    <a:pt x="54" y="18"/>
                  </a:lnTo>
                  <a:lnTo>
                    <a:pt x="56" y="16"/>
                  </a:lnTo>
                  <a:lnTo>
                    <a:pt x="58" y="14"/>
                  </a:lnTo>
                  <a:lnTo>
                    <a:pt x="58" y="12"/>
                  </a:lnTo>
                  <a:lnTo>
                    <a:pt x="56" y="8"/>
                  </a:lnTo>
                  <a:lnTo>
                    <a:pt x="54" y="6"/>
                  </a:lnTo>
                  <a:lnTo>
                    <a:pt x="48" y="4"/>
                  </a:lnTo>
                  <a:lnTo>
                    <a:pt x="32" y="2"/>
                  </a:lnTo>
                  <a:lnTo>
                    <a:pt x="18" y="0"/>
                  </a:lnTo>
                  <a:lnTo>
                    <a:pt x="12" y="0"/>
                  </a:lnTo>
                </a:path>
              </a:pathLst>
            </a:custGeom>
            <a:grpFill/>
            <a:ln w="6350">
              <a:noFill/>
              <a:round/>
              <a:headEnd/>
              <a:tailEnd/>
            </a:ln>
          </p:spPr>
          <p:txBody>
            <a:bodyPr/>
            <a:lstStyle/>
            <a:p>
              <a:pPr>
                <a:defRPr/>
              </a:pPr>
              <a:endParaRPr lang="zh-TW" altLang="en-US"/>
            </a:p>
          </p:txBody>
        </p:sp>
        <p:sp>
          <p:nvSpPr>
            <p:cNvPr id="358" name="Freeform 170"/>
            <p:cNvSpPr>
              <a:spLocks/>
            </p:cNvSpPr>
            <p:nvPr/>
          </p:nvSpPr>
          <p:spPr bwMode="gray">
            <a:xfrm>
              <a:off x="4077" y="1310"/>
              <a:ext cx="20" cy="28"/>
            </a:xfrm>
            <a:custGeom>
              <a:avLst/>
              <a:gdLst>
                <a:gd name="T0" fmla="*/ 16 w 20"/>
                <a:gd name="T1" fmla="*/ 0 h 28"/>
                <a:gd name="T2" fmla="*/ 14 w 20"/>
                <a:gd name="T3" fmla="*/ 0 h 28"/>
                <a:gd name="T4" fmla="*/ 12 w 20"/>
                <a:gd name="T5" fmla="*/ 2 h 28"/>
                <a:gd name="T6" fmla="*/ 10 w 20"/>
                <a:gd name="T7" fmla="*/ 6 h 28"/>
                <a:gd name="T8" fmla="*/ 6 w 20"/>
                <a:gd name="T9" fmla="*/ 10 h 28"/>
                <a:gd name="T10" fmla="*/ 2 w 20"/>
                <a:gd name="T11" fmla="*/ 14 h 28"/>
                <a:gd name="T12" fmla="*/ 0 w 20"/>
                <a:gd name="T13" fmla="*/ 18 h 28"/>
                <a:gd name="T14" fmla="*/ 0 w 20"/>
                <a:gd name="T15" fmla="*/ 24 h 28"/>
                <a:gd name="T16" fmla="*/ 2 w 20"/>
                <a:gd name="T17" fmla="*/ 28 h 28"/>
                <a:gd name="T18" fmla="*/ 4 w 20"/>
                <a:gd name="T19" fmla="*/ 28 h 28"/>
                <a:gd name="T20" fmla="*/ 6 w 20"/>
                <a:gd name="T21" fmla="*/ 28 h 28"/>
                <a:gd name="T22" fmla="*/ 8 w 20"/>
                <a:gd name="T23" fmla="*/ 28 h 28"/>
                <a:gd name="T24" fmla="*/ 10 w 20"/>
                <a:gd name="T25" fmla="*/ 28 h 28"/>
                <a:gd name="T26" fmla="*/ 14 w 20"/>
                <a:gd name="T27" fmla="*/ 26 h 28"/>
                <a:gd name="T28" fmla="*/ 16 w 20"/>
                <a:gd name="T29" fmla="*/ 22 h 28"/>
                <a:gd name="T30" fmla="*/ 18 w 20"/>
                <a:gd name="T31" fmla="*/ 16 h 28"/>
                <a:gd name="T32" fmla="*/ 20 w 20"/>
                <a:gd name="T33" fmla="*/ 14 h 28"/>
                <a:gd name="T34" fmla="*/ 20 w 20"/>
                <a:gd name="T35" fmla="*/ 12 h 28"/>
                <a:gd name="T36" fmla="*/ 20 w 20"/>
                <a:gd name="T37" fmla="*/ 8 h 28"/>
                <a:gd name="T38" fmla="*/ 20 w 20"/>
                <a:gd name="T39" fmla="*/ 6 h 28"/>
                <a:gd name="T40" fmla="*/ 20 w 20"/>
                <a:gd name="T41" fmla="*/ 2 h 28"/>
                <a:gd name="T42" fmla="*/ 18 w 20"/>
                <a:gd name="T43" fmla="*/ 0 h 28"/>
                <a:gd name="T44" fmla="*/ 16 w 20"/>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28"/>
                <a:gd name="T71" fmla="*/ 20 w 20"/>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28">
                  <a:moveTo>
                    <a:pt x="16" y="0"/>
                  </a:moveTo>
                  <a:lnTo>
                    <a:pt x="14" y="0"/>
                  </a:lnTo>
                  <a:lnTo>
                    <a:pt x="12" y="2"/>
                  </a:lnTo>
                  <a:lnTo>
                    <a:pt x="10" y="6"/>
                  </a:lnTo>
                  <a:lnTo>
                    <a:pt x="6" y="10"/>
                  </a:lnTo>
                  <a:lnTo>
                    <a:pt x="2" y="14"/>
                  </a:lnTo>
                  <a:lnTo>
                    <a:pt x="0" y="18"/>
                  </a:lnTo>
                  <a:lnTo>
                    <a:pt x="0" y="24"/>
                  </a:lnTo>
                  <a:lnTo>
                    <a:pt x="2" y="28"/>
                  </a:lnTo>
                  <a:lnTo>
                    <a:pt x="4" y="28"/>
                  </a:lnTo>
                  <a:lnTo>
                    <a:pt x="6" y="28"/>
                  </a:lnTo>
                  <a:lnTo>
                    <a:pt x="8" y="28"/>
                  </a:lnTo>
                  <a:lnTo>
                    <a:pt x="10" y="28"/>
                  </a:lnTo>
                  <a:lnTo>
                    <a:pt x="14" y="26"/>
                  </a:lnTo>
                  <a:lnTo>
                    <a:pt x="16" y="22"/>
                  </a:lnTo>
                  <a:lnTo>
                    <a:pt x="18" y="16"/>
                  </a:lnTo>
                  <a:lnTo>
                    <a:pt x="20" y="14"/>
                  </a:lnTo>
                  <a:lnTo>
                    <a:pt x="20" y="12"/>
                  </a:lnTo>
                  <a:lnTo>
                    <a:pt x="20" y="8"/>
                  </a:lnTo>
                  <a:lnTo>
                    <a:pt x="20" y="6"/>
                  </a:lnTo>
                  <a:lnTo>
                    <a:pt x="20" y="2"/>
                  </a:lnTo>
                  <a:lnTo>
                    <a:pt x="18" y="0"/>
                  </a:lnTo>
                  <a:lnTo>
                    <a:pt x="16" y="0"/>
                  </a:lnTo>
                </a:path>
              </a:pathLst>
            </a:custGeom>
            <a:grpFill/>
            <a:ln w="6350">
              <a:noFill/>
              <a:round/>
              <a:headEnd/>
              <a:tailEnd/>
            </a:ln>
          </p:spPr>
          <p:txBody>
            <a:bodyPr/>
            <a:lstStyle/>
            <a:p>
              <a:pPr>
                <a:defRPr/>
              </a:pPr>
              <a:endParaRPr lang="zh-TW" altLang="en-US"/>
            </a:p>
          </p:txBody>
        </p:sp>
        <p:sp>
          <p:nvSpPr>
            <p:cNvPr id="359" name="Freeform 171"/>
            <p:cNvSpPr>
              <a:spLocks/>
            </p:cNvSpPr>
            <p:nvPr/>
          </p:nvSpPr>
          <p:spPr bwMode="gray">
            <a:xfrm>
              <a:off x="4075" y="1330"/>
              <a:ext cx="114" cy="90"/>
            </a:xfrm>
            <a:custGeom>
              <a:avLst/>
              <a:gdLst>
                <a:gd name="T0" fmla="*/ 28 w 114"/>
                <a:gd name="T1" fmla="*/ 20 h 90"/>
                <a:gd name="T2" fmla="*/ 20 w 114"/>
                <a:gd name="T3" fmla="*/ 18 h 90"/>
                <a:gd name="T4" fmla="*/ 12 w 114"/>
                <a:gd name="T5" fmla="*/ 22 h 90"/>
                <a:gd name="T6" fmla="*/ 10 w 114"/>
                <a:gd name="T7" fmla="*/ 34 h 90"/>
                <a:gd name="T8" fmla="*/ 8 w 114"/>
                <a:gd name="T9" fmla="*/ 36 h 90"/>
                <a:gd name="T10" fmla="*/ 8 w 114"/>
                <a:gd name="T11" fmla="*/ 46 h 90"/>
                <a:gd name="T12" fmla="*/ 2 w 114"/>
                <a:gd name="T13" fmla="*/ 52 h 90"/>
                <a:gd name="T14" fmla="*/ 0 w 114"/>
                <a:gd name="T15" fmla="*/ 60 h 90"/>
                <a:gd name="T16" fmla="*/ 8 w 114"/>
                <a:gd name="T17" fmla="*/ 68 h 90"/>
                <a:gd name="T18" fmla="*/ 16 w 114"/>
                <a:gd name="T19" fmla="*/ 72 h 90"/>
                <a:gd name="T20" fmla="*/ 24 w 114"/>
                <a:gd name="T21" fmla="*/ 72 h 90"/>
                <a:gd name="T22" fmla="*/ 30 w 114"/>
                <a:gd name="T23" fmla="*/ 64 h 90"/>
                <a:gd name="T24" fmla="*/ 32 w 114"/>
                <a:gd name="T25" fmla="*/ 62 h 90"/>
                <a:gd name="T26" fmla="*/ 34 w 114"/>
                <a:gd name="T27" fmla="*/ 66 h 90"/>
                <a:gd name="T28" fmla="*/ 44 w 114"/>
                <a:gd name="T29" fmla="*/ 68 h 90"/>
                <a:gd name="T30" fmla="*/ 50 w 114"/>
                <a:gd name="T31" fmla="*/ 66 h 90"/>
                <a:gd name="T32" fmla="*/ 58 w 114"/>
                <a:gd name="T33" fmla="*/ 64 h 90"/>
                <a:gd name="T34" fmla="*/ 58 w 114"/>
                <a:gd name="T35" fmla="*/ 68 h 90"/>
                <a:gd name="T36" fmla="*/ 52 w 114"/>
                <a:gd name="T37" fmla="*/ 74 h 90"/>
                <a:gd name="T38" fmla="*/ 34 w 114"/>
                <a:gd name="T39" fmla="*/ 82 h 90"/>
                <a:gd name="T40" fmla="*/ 26 w 114"/>
                <a:gd name="T41" fmla="*/ 88 h 90"/>
                <a:gd name="T42" fmla="*/ 38 w 114"/>
                <a:gd name="T43" fmla="*/ 90 h 90"/>
                <a:gd name="T44" fmla="*/ 74 w 114"/>
                <a:gd name="T45" fmla="*/ 76 h 90"/>
                <a:gd name="T46" fmla="*/ 76 w 114"/>
                <a:gd name="T47" fmla="*/ 72 h 90"/>
                <a:gd name="T48" fmla="*/ 82 w 114"/>
                <a:gd name="T49" fmla="*/ 72 h 90"/>
                <a:gd name="T50" fmla="*/ 86 w 114"/>
                <a:gd name="T51" fmla="*/ 74 h 90"/>
                <a:gd name="T52" fmla="*/ 92 w 114"/>
                <a:gd name="T53" fmla="*/ 72 h 90"/>
                <a:gd name="T54" fmla="*/ 100 w 114"/>
                <a:gd name="T55" fmla="*/ 72 h 90"/>
                <a:gd name="T56" fmla="*/ 110 w 114"/>
                <a:gd name="T57" fmla="*/ 64 h 90"/>
                <a:gd name="T58" fmla="*/ 114 w 114"/>
                <a:gd name="T59" fmla="*/ 38 h 90"/>
                <a:gd name="T60" fmla="*/ 106 w 114"/>
                <a:gd name="T61" fmla="*/ 34 h 90"/>
                <a:gd name="T62" fmla="*/ 98 w 114"/>
                <a:gd name="T63" fmla="*/ 38 h 90"/>
                <a:gd name="T64" fmla="*/ 90 w 114"/>
                <a:gd name="T65" fmla="*/ 32 h 90"/>
                <a:gd name="T66" fmla="*/ 86 w 114"/>
                <a:gd name="T67" fmla="*/ 24 h 90"/>
                <a:gd name="T68" fmla="*/ 82 w 114"/>
                <a:gd name="T69" fmla="*/ 10 h 90"/>
                <a:gd name="T70" fmla="*/ 82 w 114"/>
                <a:gd name="T71" fmla="*/ 0 h 90"/>
                <a:gd name="T72" fmla="*/ 76 w 114"/>
                <a:gd name="T73" fmla="*/ 2 h 90"/>
                <a:gd name="T74" fmla="*/ 66 w 114"/>
                <a:gd name="T75" fmla="*/ 10 h 90"/>
                <a:gd name="T76" fmla="*/ 64 w 114"/>
                <a:gd name="T77" fmla="*/ 22 h 90"/>
                <a:gd name="T78" fmla="*/ 66 w 114"/>
                <a:gd name="T79" fmla="*/ 28 h 90"/>
                <a:gd name="T80" fmla="*/ 68 w 114"/>
                <a:gd name="T81" fmla="*/ 32 h 90"/>
                <a:gd name="T82" fmla="*/ 62 w 114"/>
                <a:gd name="T83" fmla="*/ 42 h 90"/>
                <a:gd name="T84" fmla="*/ 56 w 114"/>
                <a:gd name="T85" fmla="*/ 48 h 90"/>
                <a:gd name="T86" fmla="*/ 54 w 114"/>
                <a:gd name="T87" fmla="*/ 40 h 90"/>
                <a:gd name="T88" fmla="*/ 52 w 114"/>
                <a:gd name="T89" fmla="*/ 30 h 90"/>
                <a:gd name="T90" fmla="*/ 44 w 114"/>
                <a:gd name="T91" fmla="*/ 24 h 90"/>
                <a:gd name="T92" fmla="*/ 36 w 114"/>
                <a:gd name="T93" fmla="*/ 28 h 90"/>
                <a:gd name="T94" fmla="*/ 30 w 114"/>
                <a:gd name="T95" fmla="*/ 20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
                <a:gd name="T145" fmla="*/ 0 h 90"/>
                <a:gd name="T146" fmla="*/ 114 w 114"/>
                <a:gd name="T147" fmla="*/ 90 h 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 h="90">
                  <a:moveTo>
                    <a:pt x="30" y="20"/>
                  </a:moveTo>
                  <a:lnTo>
                    <a:pt x="30" y="20"/>
                  </a:lnTo>
                  <a:lnTo>
                    <a:pt x="28" y="20"/>
                  </a:lnTo>
                  <a:lnTo>
                    <a:pt x="26" y="18"/>
                  </a:lnTo>
                  <a:lnTo>
                    <a:pt x="22" y="18"/>
                  </a:lnTo>
                  <a:lnTo>
                    <a:pt x="20" y="18"/>
                  </a:lnTo>
                  <a:lnTo>
                    <a:pt x="16" y="18"/>
                  </a:lnTo>
                  <a:lnTo>
                    <a:pt x="14" y="20"/>
                  </a:lnTo>
                  <a:lnTo>
                    <a:pt x="12" y="22"/>
                  </a:lnTo>
                  <a:lnTo>
                    <a:pt x="10" y="28"/>
                  </a:lnTo>
                  <a:lnTo>
                    <a:pt x="10" y="34"/>
                  </a:lnTo>
                  <a:lnTo>
                    <a:pt x="8" y="34"/>
                  </a:lnTo>
                  <a:lnTo>
                    <a:pt x="8" y="36"/>
                  </a:lnTo>
                  <a:lnTo>
                    <a:pt x="8" y="38"/>
                  </a:lnTo>
                  <a:lnTo>
                    <a:pt x="8" y="46"/>
                  </a:lnTo>
                  <a:lnTo>
                    <a:pt x="6" y="48"/>
                  </a:lnTo>
                  <a:lnTo>
                    <a:pt x="4" y="50"/>
                  </a:lnTo>
                  <a:lnTo>
                    <a:pt x="2" y="52"/>
                  </a:lnTo>
                  <a:lnTo>
                    <a:pt x="0" y="54"/>
                  </a:lnTo>
                  <a:lnTo>
                    <a:pt x="0" y="56"/>
                  </a:lnTo>
                  <a:lnTo>
                    <a:pt x="0" y="60"/>
                  </a:lnTo>
                  <a:lnTo>
                    <a:pt x="4" y="62"/>
                  </a:lnTo>
                  <a:lnTo>
                    <a:pt x="8" y="66"/>
                  </a:lnTo>
                  <a:lnTo>
                    <a:pt x="8" y="68"/>
                  </a:lnTo>
                  <a:lnTo>
                    <a:pt x="10" y="70"/>
                  </a:lnTo>
                  <a:lnTo>
                    <a:pt x="12" y="72"/>
                  </a:lnTo>
                  <a:lnTo>
                    <a:pt x="16" y="72"/>
                  </a:lnTo>
                  <a:lnTo>
                    <a:pt x="22" y="72"/>
                  </a:lnTo>
                  <a:lnTo>
                    <a:pt x="24" y="72"/>
                  </a:lnTo>
                  <a:lnTo>
                    <a:pt x="26" y="70"/>
                  </a:lnTo>
                  <a:lnTo>
                    <a:pt x="30" y="68"/>
                  </a:lnTo>
                  <a:lnTo>
                    <a:pt x="30" y="64"/>
                  </a:lnTo>
                  <a:lnTo>
                    <a:pt x="32" y="60"/>
                  </a:lnTo>
                  <a:lnTo>
                    <a:pt x="32" y="62"/>
                  </a:lnTo>
                  <a:lnTo>
                    <a:pt x="32" y="64"/>
                  </a:lnTo>
                  <a:lnTo>
                    <a:pt x="34" y="66"/>
                  </a:lnTo>
                  <a:lnTo>
                    <a:pt x="36" y="68"/>
                  </a:lnTo>
                  <a:lnTo>
                    <a:pt x="40" y="68"/>
                  </a:lnTo>
                  <a:lnTo>
                    <a:pt x="44" y="68"/>
                  </a:lnTo>
                  <a:lnTo>
                    <a:pt x="46" y="68"/>
                  </a:lnTo>
                  <a:lnTo>
                    <a:pt x="48" y="66"/>
                  </a:lnTo>
                  <a:lnTo>
                    <a:pt x="50" y="66"/>
                  </a:lnTo>
                  <a:lnTo>
                    <a:pt x="52" y="64"/>
                  </a:lnTo>
                  <a:lnTo>
                    <a:pt x="54" y="64"/>
                  </a:lnTo>
                  <a:lnTo>
                    <a:pt x="58" y="64"/>
                  </a:lnTo>
                  <a:lnTo>
                    <a:pt x="60" y="66"/>
                  </a:lnTo>
                  <a:lnTo>
                    <a:pt x="58" y="68"/>
                  </a:lnTo>
                  <a:lnTo>
                    <a:pt x="56" y="72"/>
                  </a:lnTo>
                  <a:lnTo>
                    <a:pt x="54" y="72"/>
                  </a:lnTo>
                  <a:lnTo>
                    <a:pt x="52" y="74"/>
                  </a:lnTo>
                  <a:lnTo>
                    <a:pt x="46" y="76"/>
                  </a:lnTo>
                  <a:lnTo>
                    <a:pt x="40" y="78"/>
                  </a:lnTo>
                  <a:lnTo>
                    <a:pt x="34" y="82"/>
                  </a:lnTo>
                  <a:lnTo>
                    <a:pt x="30" y="84"/>
                  </a:lnTo>
                  <a:lnTo>
                    <a:pt x="26" y="86"/>
                  </a:lnTo>
                  <a:lnTo>
                    <a:pt x="26" y="88"/>
                  </a:lnTo>
                  <a:lnTo>
                    <a:pt x="28" y="88"/>
                  </a:lnTo>
                  <a:lnTo>
                    <a:pt x="32" y="88"/>
                  </a:lnTo>
                  <a:lnTo>
                    <a:pt x="38" y="90"/>
                  </a:lnTo>
                  <a:lnTo>
                    <a:pt x="52" y="88"/>
                  </a:lnTo>
                  <a:lnTo>
                    <a:pt x="64" y="80"/>
                  </a:lnTo>
                  <a:lnTo>
                    <a:pt x="74" y="76"/>
                  </a:lnTo>
                  <a:lnTo>
                    <a:pt x="74" y="74"/>
                  </a:lnTo>
                  <a:lnTo>
                    <a:pt x="76" y="72"/>
                  </a:lnTo>
                  <a:lnTo>
                    <a:pt x="78" y="70"/>
                  </a:lnTo>
                  <a:lnTo>
                    <a:pt x="80" y="70"/>
                  </a:lnTo>
                  <a:lnTo>
                    <a:pt x="82" y="72"/>
                  </a:lnTo>
                  <a:lnTo>
                    <a:pt x="84" y="74"/>
                  </a:lnTo>
                  <a:lnTo>
                    <a:pt x="86" y="74"/>
                  </a:lnTo>
                  <a:lnTo>
                    <a:pt x="90" y="74"/>
                  </a:lnTo>
                  <a:lnTo>
                    <a:pt x="92" y="70"/>
                  </a:lnTo>
                  <a:lnTo>
                    <a:pt x="92" y="72"/>
                  </a:lnTo>
                  <a:lnTo>
                    <a:pt x="94" y="72"/>
                  </a:lnTo>
                  <a:lnTo>
                    <a:pt x="98" y="72"/>
                  </a:lnTo>
                  <a:lnTo>
                    <a:pt x="100" y="72"/>
                  </a:lnTo>
                  <a:lnTo>
                    <a:pt x="104" y="72"/>
                  </a:lnTo>
                  <a:lnTo>
                    <a:pt x="108" y="68"/>
                  </a:lnTo>
                  <a:lnTo>
                    <a:pt x="110" y="64"/>
                  </a:lnTo>
                  <a:lnTo>
                    <a:pt x="112" y="56"/>
                  </a:lnTo>
                  <a:lnTo>
                    <a:pt x="114" y="46"/>
                  </a:lnTo>
                  <a:lnTo>
                    <a:pt x="114" y="38"/>
                  </a:lnTo>
                  <a:lnTo>
                    <a:pt x="108" y="34"/>
                  </a:lnTo>
                  <a:lnTo>
                    <a:pt x="106" y="34"/>
                  </a:lnTo>
                  <a:lnTo>
                    <a:pt x="104" y="36"/>
                  </a:lnTo>
                  <a:lnTo>
                    <a:pt x="100" y="38"/>
                  </a:lnTo>
                  <a:lnTo>
                    <a:pt x="98" y="38"/>
                  </a:lnTo>
                  <a:lnTo>
                    <a:pt x="94" y="38"/>
                  </a:lnTo>
                  <a:lnTo>
                    <a:pt x="92" y="36"/>
                  </a:lnTo>
                  <a:lnTo>
                    <a:pt x="90" y="32"/>
                  </a:lnTo>
                  <a:lnTo>
                    <a:pt x="90" y="30"/>
                  </a:lnTo>
                  <a:lnTo>
                    <a:pt x="88" y="28"/>
                  </a:lnTo>
                  <a:lnTo>
                    <a:pt x="86" y="24"/>
                  </a:lnTo>
                  <a:lnTo>
                    <a:pt x="84" y="16"/>
                  </a:lnTo>
                  <a:lnTo>
                    <a:pt x="84" y="14"/>
                  </a:lnTo>
                  <a:lnTo>
                    <a:pt x="82" y="10"/>
                  </a:lnTo>
                  <a:lnTo>
                    <a:pt x="82" y="4"/>
                  </a:lnTo>
                  <a:lnTo>
                    <a:pt x="82" y="2"/>
                  </a:lnTo>
                  <a:lnTo>
                    <a:pt x="82" y="0"/>
                  </a:lnTo>
                  <a:lnTo>
                    <a:pt x="80" y="0"/>
                  </a:lnTo>
                  <a:lnTo>
                    <a:pt x="76" y="2"/>
                  </a:lnTo>
                  <a:lnTo>
                    <a:pt x="72" y="4"/>
                  </a:lnTo>
                  <a:lnTo>
                    <a:pt x="68" y="6"/>
                  </a:lnTo>
                  <a:lnTo>
                    <a:pt x="66" y="10"/>
                  </a:lnTo>
                  <a:lnTo>
                    <a:pt x="64" y="14"/>
                  </a:lnTo>
                  <a:lnTo>
                    <a:pt x="66" y="20"/>
                  </a:lnTo>
                  <a:lnTo>
                    <a:pt x="64" y="22"/>
                  </a:lnTo>
                  <a:lnTo>
                    <a:pt x="64" y="24"/>
                  </a:lnTo>
                  <a:lnTo>
                    <a:pt x="66" y="28"/>
                  </a:lnTo>
                  <a:lnTo>
                    <a:pt x="70" y="30"/>
                  </a:lnTo>
                  <a:lnTo>
                    <a:pt x="68" y="32"/>
                  </a:lnTo>
                  <a:lnTo>
                    <a:pt x="66" y="36"/>
                  </a:lnTo>
                  <a:lnTo>
                    <a:pt x="64" y="38"/>
                  </a:lnTo>
                  <a:lnTo>
                    <a:pt x="62" y="42"/>
                  </a:lnTo>
                  <a:lnTo>
                    <a:pt x="60" y="46"/>
                  </a:lnTo>
                  <a:lnTo>
                    <a:pt x="58" y="48"/>
                  </a:lnTo>
                  <a:lnTo>
                    <a:pt x="56" y="48"/>
                  </a:lnTo>
                  <a:lnTo>
                    <a:pt x="56" y="46"/>
                  </a:lnTo>
                  <a:lnTo>
                    <a:pt x="54" y="44"/>
                  </a:lnTo>
                  <a:lnTo>
                    <a:pt x="54" y="40"/>
                  </a:lnTo>
                  <a:lnTo>
                    <a:pt x="54" y="38"/>
                  </a:lnTo>
                  <a:lnTo>
                    <a:pt x="54" y="34"/>
                  </a:lnTo>
                  <a:lnTo>
                    <a:pt x="52" y="30"/>
                  </a:lnTo>
                  <a:lnTo>
                    <a:pt x="50" y="26"/>
                  </a:lnTo>
                  <a:lnTo>
                    <a:pt x="46" y="24"/>
                  </a:lnTo>
                  <a:lnTo>
                    <a:pt x="44" y="24"/>
                  </a:lnTo>
                  <a:lnTo>
                    <a:pt x="40" y="26"/>
                  </a:lnTo>
                  <a:lnTo>
                    <a:pt x="38" y="26"/>
                  </a:lnTo>
                  <a:lnTo>
                    <a:pt x="36" y="28"/>
                  </a:lnTo>
                  <a:lnTo>
                    <a:pt x="34" y="28"/>
                  </a:lnTo>
                  <a:lnTo>
                    <a:pt x="32" y="26"/>
                  </a:lnTo>
                  <a:lnTo>
                    <a:pt x="30" y="20"/>
                  </a:lnTo>
                </a:path>
              </a:pathLst>
            </a:custGeom>
            <a:grpFill/>
            <a:ln w="6350">
              <a:noFill/>
              <a:round/>
              <a:headEnd/>
              <a:tailEnd/>
            </a:ln>
          </p:spPr>
          <p:txBody>
            <a:bodyPr/>
            <a:lstStyle/>
            <a:p>
              <a:pPr>
                <a:defRPr/>
              </a:pPr>
              <a:endParaRPr lang="zh-TW" altLang="en-US"/>
            </a:p>
          </p:txBody>
        </p:sp>
        <p:sp>
          <p:nvSpPr>
            <p:cNvPr id="360" name="Freeform 172"/>
            <p:cNvSpPr>
              <a:spLocks/>
            </p:cNvSpPr>
            <p:nvPr/>
          </p:nvSpPr>
          <p:spPr bwMode="gray">
            <a:xfrm>
              <a:off x="4255" y="1200"/>
              <a:ext cx="20" cy="48"/>
            </a:xfrm>
            <a:custGeom>
              <a:avLst/>
              <a:gdLst>
                <a:gd name="T0" fmla="*/ 10 w 20"/>
                <a:gd name="T1" fmla="*/ 8 h 48"/>
                <a:gd name="T2" fmla="*/ 10 w 20"/>
                <a:gd name="T3" fmla="*/ 8 h 48"/>
                <a:gd name="T4" fmla="*/ 8 w 20"/>
                <a:gd name="T5" fmla="*/ 6 h 48"/>
                <a:gd name="T6" fmla="*/ 8 w 20"/>
                <a:gd name="T7" fmla="*/ 4 h 48"/>
                <a:gd name="T8" fmla="*/ 6 w 20"/>
                <a:gd name="T9" fmla="*/ 2 h 48"/>
                <a:gd name="T10" fmla="*/ 6 w 20"/>
                <a:gd name="T11" fmla="*/ 0 h 48"/>
                <a:gd name="T12" fmla="*/ 4 w 20"/>
                <a:gd name="T13" fmla="*/ 0 h 48"/>
                <a:gd name="T14" fmla="*/ 4 w 20"/>
                <a:gd name="T15" fmla="*/ 0 h 48"/>
                <a:gd name="T16" fmla="*/ 2 w 20"/>
                <a:gd name="T17" fmla="*/ 2 h 48"/>
                <a:gd name="T18" fmla="*/ 2 w 20"/>
                <a:gd name="T19" fmla="*/ 6 h 48"/>
                <a:gd name="T20" fmla="*/ 2 w 20"/>
                <a:gd name="T21" fmla="*/ 12 h 48"/>
                <a:gd name="T22" fmla="*/ 0 w 20"/>
                <a:gd name="T23" fmla="*/ 22 h 48"/>
                <a:gd name="T24" fmla="*/ 0 w 20"/>
                <a:gd name="T25" fmla="*/ 22 h 48"/>
                <a:gd name="T26" fmla="*/ 2 w 20"/>
                <a:gd name="T27" fmla="*/ 26 h 48"/>
                <a:gd name="T28" fmla="*/ 2 w 20"/>
                <a:gd name="T29" fmla="*/ 28 h 48"/>
                <a:gd name="T30" fmla="*/ 2 w 20"/>
                <a:gd name="T31" fmla="*/ 34 h 48"/>
                <a:gd name="T32" fmla="*/ 4 w 20"/>
                <a:gd name="T33" fmla="*/ 38 h 48"/>
                <a:gd name="T34" fmla="*/ 8 w 20"/>
                <a:gd name="T35" fmla="*/ 42 h 48"/>
                <a:gd name="T36" fmla="*/ 12 w 20"/>
                <a:gd name="T37" fmla="*/ 46 h 48"/>
                <a:gd name="T38" fmla="*/ 18 w 20"/>
                <a:gd name="T39" fmla="*/ 48 h 48"/>
                <a:gd name="T40" fmla="*/ 18 w 20"/>
                <a:gd name="T41" fmla="*/ 48 h 48"/>
                <a:gd name="T42" fmla="*/ 18 w 20"/>
                <a:gd name="T43" fmla="*/ 46 h 48"/>
                <a:gd name="T44" fmla="*/ 20 w 20"/>
                <a:gd name="T45" fmla="*/ 46 h 48"/>
                <a:gd name="T46" fmla="*/ 20 w 20"/>
                <a:gd name="T47" fmla="*/ 44 h 48"/>
                <a:gd name="T48" fmla="*/ 20 w 20"/>
                <a:gd name="T49" fmla="*/ 42 h 48"/>
                <a:gd name="T50" fmla="*/ 20 w 20"/>
                <a:gd name="T51" fmla="*/ 38 h 48"/>
                <a:gd name="T52" fmla="*/ 18 w 20"/>
                <a:gd name="T53" fmla="*/ 32 h 48"/>
                <a:gd name="T54" fmla="*/ 10 w 20"/>
                <a:gd name="T55" fmla="*/ 8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
                <a:gd name="T85" fmla="*/ 0 h 48"/>
                <a:gd name="T86" fmla="*/ 20 w 20"/>
                <a:gd name="T87" fmla="*/ 48 h 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 h="48">
                  <a:moveTo>
                    <a:pt x="10" y="8"/>
                  </a:moveTo>
                  <a:lnTo>
                    <a:pt x="10" y="8"/>
                  </a:lnTo>
                  <a:lnTo>
                    <a:pt x="8" y="6"/>
                  </a:lnTo>
                  <a:lnTo>
                    <a:pt x="8" y="4"/>
                  </a:lnTo>
                  <a:lnTo>
                    <a:pt x="6" y="2"/>
                  </a:lnTo>
                  <a:lnTo>
                    <a:pt x="6" y="0"/>
                  </a:lnTo>
                  <a:lnTo>
                    <a:pt x="4" y="0"/>
                  </a:lnTo>
                  <a:lnTo>
                    <a:pt x="2" y="2"/>
                  </a:lnTo>
                  <a:lnTo>
                    <a:pt x="2" y="6"/>
                  </a:lnTo>
                  <a:lnTo>
                    <a:pt x="2" y="12"/>
                  </a:lnTo>
                  <a:lnTo>
                    <a:pt x="0" y="22"/>
                  </a:lnTo>
                  <a:lnTo>
                    <a:pt x="2" y="26"/>
                  </a:lnTo>
                  <a:lnTo>
                    <a:pt x="2" y="28"/>
                  </a:lnTo>
                  <a:lnTo>
                    <a:pt x="2" y="34"/>
                  </a:lnTo>
                  <a:lnTo>
                    <a:pt x="4" y="38"/>
                  </a:lnTo>
                  <a:lnTo>
                    <a:pt x="8" y="42"/>
                  </a:lnTo>
                  <a:lnTo>
                    <a:pt x="12" y="46"/>
                  </a:lnTo>
                  <a:lnTo>
                    <a:pt x="18" y="48"/>
                  </a:lnTo>
                  <a:lnTo>
                    <a:pt x="18" y="46"/>
                  </a:lnTo>
                  <a:lnTo>
                    <a:pt x="20" y="46"/>
                  </a:lnTo>
                  <a:lnTo>
                    <a:pt x="20" y="44"/>
                  </a:lnTo>
                  <a:lnTo>
                    <a:pt x="20" y="42"/>
                  </a:lnTo>
                  <a:lnTo>
                    <a:pt x="20" y="38"/>
                  </a:lnTo>
                  <a:lnTo>
                    <a:pt x="18" y="32"/>
                  </a:lnTo>
                  <a:lnTo>
                    <a:pt x="10" y="8"/>
                  </a:lnTo>
                </a:path>
              </a:pathLst>
            </a:custGeom>
            <a:grpFill/>
            <a:ln w="6350">
              <a:noFill/>
              <a:round/>
              <a:headEnd/>
              <a:tailEnd/>
            </a:ln>
          </p:spPr>
          <p:txBody>
            <a:bodyPr/>
            <a:lstStyle/>
            <a:p>
              <a:pPr>
                <a:defRPr/>
              </a:pPr>
              <a:endParaRPr lang="zh-TW" altLang="en-US"/>
            </a:p>
          </p:txBody>
        </p:sp>
        <p:sp>
          <p:nvSpPr>
            <p:cNvPr id="361" name="Freeform 173"/>
            <p:cNvSpPr>
              <a:spLocks/>
            </p:cNvSpPr>
            <p:nvPr/>
          </p:nvSpPr>
          <p:spPr bwMode="gray">
            <a:xfrm>
              <a:off x="4205" y="1268"/>
              <a:ext cx="74" cy="90"/>
            </a:xfrm>
            <a:custGeom>
              <a:avLst/>
              <a:gdLst>
                <a:gd name="T0" fmla="*/ 16 w 74"/>
                <a:gd name="T1" fmla="*/ 10 h 90"/>
                <a:gd name="T2" fmla="*/ 12 w 74"/>
                <a:gd name="T3" fmla="*/ 8 h 90"/>
                <a:gd name="T4" fmla="*/ 8 w 74"/>
                <a:gd name="T5" fmla="*/ 6 h 90"/>
                <a:gd name="T6" fmla="*/ 2 w 74"/>
                <a:gd name="T7" fmla="*/ 6 h 90"/>
                <a:gd name="T8" fmla="*/ 0 w 74"/>
                <a:gd name="T9" fmla="*/ 10 h 90"/>
                <a:gd name="T10" fmla="*/ 2 w 74"/>
                <a:gd name="T11" fmla="*/ 22 h 90"/>
                <a:gd name="T12" fmla="*/ 4 w 74"/>
                <a:gd name="T13" fmla="*/ 24 h 90"/>
                <a:gd name="T14" fmla="*/ 8 w 74"/>
                <a:gd name="T15" fmla="*/ 34 h 90"/>
                <a:gd name="T16" fmla="*/ 14 w 74"/>
                <a:gd name="T17" fmla="*/ 44 h 90"/>
                <a:gd name="T18" fmla="*/ 16 w 74"/>
                <a:gd name="T19" fmla="*/ 50 h 90"/>
                <a:gd name="T20" fmla="*/ 22 w 74"/>
                <a:gd name="T21" fmla="*/ 50 h 90"/>
                <a:gd name="T22" fmla="*/ 32 w 74"/>
                <a:gd name="T23" fmla="*/ 52 h 90"/>
                <a:gd name="T24" fmla="*/ 36 w 74"/>
                <a:gd name="T25" fmla="*/ 58 h 90"/>
                <a:gd name="T26" fmla="*/ 38 w 74"/>
                <a:gd name="T27" fmla="*/ 70 h 90"/>
                <a:gd name="T28" fmla="*/ 42 w 74"/>
                <a:gd name="T29" fmla="*/ 82 h 90"/>
                <a:gd name="T30" fmla="*/ 52 w 74"/>
                <a:gd name="T31" fmla="*/ 88 h 90"/>
                <a:gd name="T32" fmla="*/ 64 w 74"/>
                <a:gd name="T33" fmla="*/ 90 h 90"/>
                <a:gd name="T34" fmla="*/ 72 w 74"/>
                <a:gd name="T35" fmla="*/ 84 h 90"/>
                <a:gd name="T36" fmla="*/ 74 w 74"/>
                <a:gd name="T37" fmla="*/ 82 h 90"/>
                <a:gd name="T38" fmla="*/ 72 w 74"/>
                <a:gd name="T39" fmla="*/ 84 h 90"/>
                <a:gd name="T40" fmla="*/ 68 w 74"/>
                <a:gd name="T41" fmla="*/ 86 h 90"/>
                <a:gd name="T42" fmla="*/ 64 w 74"/>
                <a:gd name="T43" fmla="*/ 86 h 90"/>
                <a:gd name="T44" fmla="*/ 64 w 74"/>
                <a:gd name="T45" fmla="*/ 82 h 90"/>
                <a:gd name="T46" fmla="*/ 62 w 74"/>
                <a:gd name="T47" fmla="*/ 58 h 90"/>
                <a:gd name="T48" fmla="*/ 58 w 74"/>
                <a:gd name="T49" fmla="*/ 42 h 90"/>
                <a:gd name="T50" fmla="*/ 66 w 74"/>
                <a:gd name="T51" fmla="*/ 26 h 90"/>
                <a:gd name="T52" fmla="*/ 66 w 74"/>
                <a:gd name="T53" fmla="*/ 8 h 90"/>
                <a:gd name="T54" fmla="*/ 60 w 74"/>
                <a:gd name="T55" fmla="*/ 4 h 90"/>
                <a:gd name="T56" fmla="*/ 54 w 74"/>
                <a:gd name="T57" fmla="*/ 2 h 90"/>
                <a:gd name="T58" fmla="*/ 44 w 74"/>
                <a:gd name="T59" fmla="*/ 0 h 90"/>
                <a:gd name="T60" fmla="*/ 38 w 74"/>
                <a:gd name="T61" fmla="*/ 0 h 90"/>
                <a:gd name="T62" fmla="*/ 36 w 74"/>
                <a:gd name="T63" fmla="*/ 6 h 90"/>
                <a:gd name="T64" fmla="*/ 40 w 74"/>
                <a:gd name="T65" fmla="*/ 24 h 90"/>
                <a:gd name="T66" fmla="*/ 44 w 74"/>
                <a:gd name="T67" fmla="*/ 38 h 90"/>
                <a:gd name="T68" fmla="*/ 32 w 74"/>
                <a:gd name="T69" fmla="*/ 32 h 90"/>
                <a:gd name="T70" fmla="*/ 20 w 74"/>
                <a:gd name="T71" fmla="*/ 24 h 90"/>
                <a:gd name="T72" fmla="*/ 16 w 74"/>
                <a:gd name="T73" fmla="*/ 1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90"/>
                <a:gd name="T113" fmla="*/ 74 w 74"/>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90">
                  <a:moveTo>
                    <a:pt x="16" y="10"/>
                  </a:moveTo>
                  <a:lnTo>
                    <a:pt x="16" y="10"/>
                  </a:lnTo>
                  <a:lnTo>
                    <a:pt x="14" y="10"/>
                  </a:lnTo>
                  <a:lnTo>
                    <a:pt x="12" y="8"/>
                  </a:lnTo>
                  <a:lnTo>
                    <a:pt x="10" y="6"/>
                  </a:lnTo>
                  <a:lnTo>
                    <a:pt x="8" y="6"/>
                  </a:lnTo>
                  <a:lnTo>
                    <a:pt x="4" y="6"/>
                  </a:lnTo>
                  <a:lnTo>
                    <a:pt x="2" y="6"/>
                  </a:lnTo>
                  <a:lnTo>
                    <a:pt x="2" y="8"/>
                  </a:lnTo>
                  <a:lnTo>
                    <a:pt x="0" y="10"/>
                  </a:lnTo>
                  <a:lnTo>
                    <a:pt x="0" y="14"/>
                  </a:lnTo>
                  <a:lnTo>
                    <a:pt x="2" y="22"/>
                  </a:lnTo>
                  <a:lnTo>
                    <a:pt x="4" y="24"/>
                  </a:lnTo>
                  <a:lnTo>
                    <a:pt x="6" y="28"/>
                  </a:lnTo>
                  <a:lnTo>
                    <a:pt x="8" y="34"/>
                  </a:lnTo>
                  <a:lnTo>
                    <a:pt x="12" y="38"/>
                  </a:lnTo>
                  <a:lnTo>
                    <a:pt x="14" y="44"/>
                  </a:lnTo>
                  <a:lnTo>
                    <a:pt x="16" y="50"/>
                  </a:lnTo>
                  <a:lnTo>
                    <a:pt x="20" y="50"/>
                  </a:lnTo>
                  <a:lnTo>
                    <a:pt x="22" y="50"/>
                  </a:lnTo>
                  <a:lnTo>
                    <a:pt x="28" y="50"/>
                  </a:lnTo>
                  <a:lnTo>
                    <a:pt x="32" y="52"/>
                  </a:lnTo>
                  <a:lnTo>
                    <a:pt x="34" y="54"/>
                  </a:lnTo>
                  <a:lnTo>
                    <a:pt x="36" y="58"/>
                  </a:lnTo>
                  <a:lnTo>
                    <a:pt x="38" y="64"/>
                  </a:lnTo>
                  <a:lnTo>
                    <a:pt x="38" y="70"/>
                  </a:lnTo>
                  <a:lnTo>
                    <a:pt x="40" y="76"/>
                  </a:lnTo>
                  <a:lnTo>
                    <a:pt x="42" y="82"/>
                  </a:lnTo>
                  <a:lnTo>
                    <a:pt x="48" y="86"/>
                  </a:lnTo>
                  <a:lnTo>
                    <a:pt x="52" y="88"/>
                  </a:lnTo>
                  <a:lnTo>
                    <a:pt x="58" y="90"/>
                  </a:lnTo>
                  <a:lnTo>
                    <a:pt x="64" y="90"/>
                  </a:lnTo>
                  <a:lnTo>
                    <a:pt x="68" y="86"/>
                  </a:lnTo>
                  <a:lnTo>
                    <a:pt x="72" y="84"/>
                  </a:lnTo>
                  <a:lnTo>
                    <a:pt x="74" y="84"/>
                  </a:lnTo>
                  <a:lnTo>
                    <a:pt x="74" y="82"/>
                  </a:lnTo>
                  <a:lnTo>
                    <a:pt x="72" y="84"/>
                  </a:lnTo>
                  <a:lnTo>
                    <a:pt x="70" y="84"/>
                  </a:lnTo>
                  <a:lnTo>
                    <a:pt x="68" y="86"/>
                  </a:lnTo>
                  <a:lnTo>
                    <a:pt x="66" y="86"/>
                  </a:lnTo>
                  <a:lnTo>
                    <a:pt x="64" y="86"/>
                  </a:lnTo>
                  <a:lnTo>
                    <a:pt x="64" y="82"/>
                  </a:lnTo>
                  <a:lnTo>
                    <a:pt x="64" y="72"/>
                  </a:lnTo>
                  <a:lnTo>
                    <a:pt x="62" y="58"/>
                  </a:lnTo>
                  <a:lnTo>
                    <a:pt x="56" y="44"/>
                  </a:lnTo>
                  <a:lnTo>
                    <a:pt x="58" y="42"/>
                  </a:lnTo>
                  <a:lnTo>
                    <a:pt x="62" y="34"/>
                  </a:lnTo>
                  <a:lnTo>
                    <a:pt x="66" y="26"/>
                  </a:lnTo>
                  <a:lnTo>
                    <a:pt x="68" y="16"/>
                  </a:lnTo>
                  <a:lnTo>
                    <a:pt x="66" y="8"/>
                  </a:lnTo>
                  <a:lnTo>
                    <a:pt x="60" y="4"/>
                  </a:lnTo>
                  <a:lnTo>
                    <a:pt x="56" y="2"/>
                  </a:lnTo>
                  <a:lnTo>
                    <a:pt x="54" y="2"/>
                  </a:lnTo>
                  <a:lnTo>
                    <a:pt x="50" y="0"/>
                  </a:lnTo>
                  <a:lnTo>
                    <a:pt x="44" y="0"/>
                  </a:lnTo>
                  <a:lnTo>
                    <a:pt x="42" y="0"/>
                  </a:lnTo>
                  <a:lnTo>
                    <a:pt x="38" y="0"/>
                  </a:lnTo>
                  <a:lnTo>
                    <a:pt x="36" y="2"/>
                  </a:lnTo>
                  <a:lnTo>
                    <a:pt x="36" y="6"/>
                  </a:lnTo>
                  <a:lnTo>
                    <a:pt x="38" y="14"/>
                  </a:lnTo>
                  <a:lnTo>
                    <a:pt x="40" y="24"/>
                  </a:lnTo>
                  <a:lnTo>
                    <a:pt x="44" y="32"/>
                  </a:lnTo>
                  <a:lnTo>
                    <a:pt x="44" y="38"/>
                  </a:lnTo>
                  <a:lnTo>
                    <a:pt x="38" y="38"/>
                  </a:lnTo>
                  <a:lnTo>
                    <a:pt x="32" y="32"/>
                  </a:lnTo>
                  <a:lnTo>
                    <a:pt x="26" y="28"/>
                  </a:lnTo>
                  <a:lnTo>
                    <a:pt x="20" y="24"/>
                  </a:lnTo>
                  <a:lnTo>
                    <a:pt x="16" y="18"/>
                  </a:lnTo>
                  <a:lnTo>
                    <a:pt x="16" y="10"/>
                  </a:lnTo>
                </a:path>
              </a:pathLst>
            </a:custGeom>
            <a:grpFill/>
            <a:ln w="6350">
              <a:noFill/>
              <a:round/>
              <a:headEnd/>
              <a:tailEnd/>
            </a:ln>
          </p:spPr>
          <p:txBody>
            <a:bodyPr/>
            <a:lstStyle/>
            <a:p>
              <a:pPr>
                <a:defRPr/>
              </a:pPr>
              <a:endParaRPr lang="zh-TW" altLang="en-US"/>
            </a:p>
          </p:txBody>
        </p:sp>
        <p:sp>
          <p:nvSpPr>
            <p:cNvPr id="362" name="Freeform 174"/>
            <p:cNvSpPr>
              <a:spLocks/>
            </p:cNvSpPr>
            <p:nvPr/>
          </p:nvSpPr>
          <p:spPr bwMode="gray">
            <a:xfrm>
              <a:off x="4281" y="1326"/>
              <a:ext cx="44" cy="46"/>
            </a:xfrm>
            <a:custGeom>
              <a:avLst/>
              <a:gdLst>
                <a:gd name="T0" fmla="*/ 10 w 44"/>
                <a:gd name="T1" fmla="*/ 2 h 46"/>
                <a:gd name="T2" fmla="*/ 10 w 44"/>
                <a:gd name="T3" fmla="*/ 2 h 46"/>
                <a:gd name="T4" fmla="*/ 10 w 44"/>
                <a:gd name="T5" fmla="*/ 2 h 46"/>
                <a:gd name="T6" fmla="*/ 8 w 44"/>
                <a:gd name="T7" fmla="*/ 0 h 46"/>
                <a:gd name="T8" fmla="*/ 6 w 44"/>
                <a:gd name="T9" fmla="*/ 0 h 46"/>
                <a:gd name="T10" fmla="*/ 4 w 44"/>
                <a:gd name="T11" fmla="*/ 0 h 46"/>
                <a:gd name="T12" fmla="*/ 4 w 44"/>
                <a:gd name="T13" fmla="*/ 0 h 46"/>
                <a:gd name="T14" fmla="*/ 2 w 44"/>
                <a:gd name="T15" fmla="*/ 2 h 46"/>
                <a:gd name="T16" fmla="*/ 2 w 44"/>
                <a:gd name="T17" fmla="*/ 4 h 46"/>
                <a:gd name="T18" fmla="*/ 4 w 44"/>
                <a:gd name="T19" fmla="*/ 8 h 46"/>
                <a:gd name="T20" fmla="*/ 6 w 44"/>
                <a:gd name="T21" fmla="*/ 12 h 46"/>
                <a:gd name="T22" fmla="*/ 6 w 44"/>
                <a:gd name="T23" fmla="*/ 14 h 46"/>
                <a:gd name="T24" fmla="*/ 4 w 44"/>
                <a:gd name="T25" fmla="*/ 18 h 46"/>
                <a:gd name="T26" fmla="*/ 4 w 44"/>
                <a:gd name="T27" fmla="*/ 22 h 46"/>
                <a:gd name="T28" fmla="*/ 4 w 44"/>
                <a:gd name="T29" fmla="*/ 28 h 46"/>
                <a:gd name="T30" fmla="*/ 2 w 44"/>
                <a:gd name="T31" fmla="*/ 34 h 46"/>
                <a:gd name="T32" fmla="*/ 0 w 44"/>
                <a:gd name="T33" fmla="*/ 38 h 46"/>
                <a:gd name="T34" fmla="*/ 16 w 44"/>
                <a:gd name="T35" fmla="*/ 34 h 46"/>
                <a:gd name="T36" fmla="*/ 24 w 44"/>
                <a:gd name="T37" fmla="*/ 46 h 46"/>
                <a:gd name="T38" fmla="*/ 24 w 44"/>
                <a:gd name="T39" fmla="*/ 44 h 46"/>
                <a:gd name="T40" fmla="*/ 28 w 44"/>
                <a:gd name="T41" fmla="*/ 44 h 46"/>
                <a:gd name="T42" fmla="*/ 32 w 44"/>
                <a:gd name="T43" fmla="*/ 42 h 46"/>
                <a:gd name="T44" fmla="*/ 36 w 44"/>
                <a:gd name="T45" fmla="*/ 40 h 46"/>
                <a:gd name="T46" fmla="*/ 40 w 44"/>
                <a:gd name="T47" fmla="*/ 36 h 46"/>
                <a:gd name="T48" fmla="*/ 40 w 44"/>
                <a:gd name="T49" fmla="*/ 36 h 46"/>
                <a:gd name="T50" fmla="*/ 42 w 44"/>
                <a:gd name="T51" fmla="*/ 32 h 46"/>
                <a:gd name="T52" fmla="*/ 42 w 44"/>
                <a:gd name="T53" fmla="*/ 28 h 46"/>
                <a:gd name="T54" fmla="*/ 44 w 44"/>
                <a:gd name="T55" fmla="*/ 24 h 46"/>
                <a:gd name="T56" fmla="*/ 42 w 44"/>
                <a:gd name="T57" fmla="*/ 18 h 46"/>
                <a:gd name="T58" fmla="*/ 40 w 44"/>
                <a:gd name="T59" fmla="*/ 12 h 46"/>
                <a:gd name="T60" fmla="*/ 38 w 44"/>
                <a:gd name="T61" fmla="*/ 12 h 46"/>
                <a:gd name="T62" fmla="*/ 36 w 44"/>
                <a:gd name="T63" fmla="*/ 10 h 46"/>
                <a:gd name="T64" fmla="*/ 34 w 44"/>
                <a:gd name="T65" fmla="*/ 6 h 46"/>
                <a:gd name="T66" fmla="*/ 30 w 44"/>
                <a:gd name="T67" fmla="*/ 4 h 46"/>
                <a:gd name="T68" fmla="*/ 26 w 44"/>
                <a:gd name="T69" fmla="*/ 0 h 46"/>
                <a:gd name="T70" fmla="*/ 22 w 44"/>
                <a:gd name="T71" fmla="*/ 0 h 46"/>
                <a:gd name="T72" fmla="*/ 16 w 44"/>
                <a:gd name="T73" fmla="*/ 0 h 46"/>
                <a:gd name="T74" fmla="*/ 10 w 44"/>
                <a:gd name="T75" fmla="*/ 2 h 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
                <a:gd name="T115" fmla="*/ 0 h 46"/>
                <a:gd name="T116" fmla="*/ 44 w 44"/>
                <a:gd name="T117" fmla="*/ 46 h 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 h="46">
                  <a:moveTo>
                    <a:pt x="10" y="2"/>
                  </a:moveTo>
                  <a:lnTo>
                    <a:pt x="10" y="2"/>
                  </a:lnTo>
                  <a:lnTo>
                    <a:pt x="8" y="0"/>
                  </a:lnTo>
                  <a:lnTo>
                    <a:pt x="6" y="0"/>
                  </a:lnTo>
                  <a:lnTo>
                    <a:pt x="4" y="0"/>
                  </a:lnTo>
                  <a:lnTo>
                    <a:pt x="2" y="2"/>
                  </a:lnTo>
                  <a:lnTo>
                    <a:pt x="2" y="4"/>
                  </a:lnTo>
                  <a:lnTo>
                    <a:pt x="4" y="8"/>
                  </a:lnTo>
                  <a:lnTo>
                    <a:pt x="6" y="12"/>
                  </a:lnTo>
                  <a:lnTo>
                    <a:pt x="6" y="14"/>
                  </a:lnTo>
                  <a:lnTo>
                    <a:pt x="4" y="18"/>
                  </a:lnTo>
                  <a:lnTo>
                    <a:pt x="4" y="22"/>
                  </a:lnTo>
                  <a:lnTo>
                    <a:pt x="4" y="28"/>
                  </a:lnTo>
                  <a:lnTo>
                    <a:pt x="2" y="34"/>
                  </a:lnTo>
                  <a:lnTo>
                    <a:pt x="0" y="38"/>
                  </a:lnTo>
                  <a:lnTo>
                    <a:pt x="16" y="34"/>
                  </a:lnTo>
                  <a:lnTo>
                    <a:pt x="24" y="46"/>
                  </a:lnTo>
                  <a:lnTo>
                    <a:pt x="24" y="44"/>
                  </a:lnTo>
                  <a:lnTo>
                    <a:pt x="28" y="44"/>
                  </a:lnTo>
                  <a:lnTo>
                    <a:pt x="32" y="42"/>
                  </a:lnTo>
                  <a:lnTo>
                    <a:pt x="36" y="40"/>
                  </a:lnTo>
                  <a:lnTo>
                    <a:pt x="40" y="36"/>
                  </a:lnTo>
                  <a:lnTo>
                    <a:pt x="42" y="32"/>
                  </a:lnTo>
                  <a:lnTo>
                    <a:pt x="42" y="28"/>
                  </a:lnTo>
                  <a:lnTo>
                    <a:pt x="44" y="24"/>
                  </a:lnTo>
                  <a:lnTo>
                    <a:pt x="42" y="18"/>
                  </a:lnTo>
                  <a:lnTo>
                    <a:pt x="40" y="12"/>
                  </a:lnTo>
                  <a:lnTo>
                    <a:pt x="38" y="12"/>
                  </a:lnTo>
                  <a:lnTo>
                    <a:pt x="36" y="10"/>
                  </a:lnTo>
                  <a:lnTo>
                    <a:pt x="34" y="6"/>
                  </a:lnTo>
                  <a:lnTo>
                    <a:pt x="30" y="4"/>
                  </a:lnTo>
                  <a:lnTo>
                    <a:pt x="26" y="0"/>
                  </a:lnTo>
                  <a:lnTo>
                    <a:pt x="22" y="0"/>
                  </a:lnTo>
                  <a:lnTo>
                    <a:pt x="16" y="0"/>
                  </a:lnTo>
                  <a:lnTo>
                    <a:pt x="10" y="2"/>
                  </a:lnTo>
                </a:path>
              </a:pathLst>
            </a:custGeom>
            <a:grpFill/>
            <a:ln w="6350">
              <a:noFill/>
              <a:round/>
              <a:headEnd/>
              <a:tailEnd/>
            </a:ln>
          </p:spPr>
          <p:txBody>
            <a:bodyPr/>
            <a:lstStyle/>
            <a:p>
              <a:pPr>
                <a:defRPr/>
              </a:pPr>
              <a:endParaRPr lang="zh-TW" altLang="en-US"/>
            </a:p>
          </p:txBody>
        </p:sp>
        <p:sp>
          <p:nvSpPr>
            <p:cNvPr id="363" name="Freeform 175"/>
            <p:cNvSpPr>
              <a:spLocks/>
            </p:cNvSpPr>
            <p:nvPr/>
          </p:nvSpPr>
          <p:spPr bwMode="gray">
            <a:xfrm>
              <a:off x="4331" y="1308"/>
              <a:ext cx="168" cy="98"/>
            </a:xfrm>
            <a:custGeom>
              <a:avLst/>
              <a:gdLst>
                <a:gd name="T0" fmla="*/ 10 w 168"/>
                <a:gd name="T1" fmla="*/ 2 h 98"/>
                <a:gd name="T2" fmla="*/ 4 w 168"/>
                <a:gd name="T3" fmla="*/ 0 h 98"/>
                <a:gd name="T4" fmla="*/ 0 w 168"/>
                <a:gd name="T5" fmla="*/ 6 h 98"/>
                <a:gd name="T6" fmla="*/ 4 w 168"/>
                <a:gd name="T7" fmla="*/ 24 h 98"/>
                <a:gd name="T8" fmla="*/ 6 w 168"/>
                <a:gd name="T9" fmla="*/ 28 h 98"/>
                <a:gd name="T10" fmla="*/ 12 w 168"/>
                <a:gd name="T11" fmla="*/ 32 h 98"/>
                <a:gd name="T12" fmla="*/ 26 w 168"/>
                <a:gd name="T13" fmla="*/ 26 h 98"/>
                <a:gd name="T14" fmla="*/ 30 w 168"/>
                <a:gd name="T15" fmla="*/ 24 h 98"/>
                <a:gd name="T16" fmla="*/ 34 w 168"/>
                <a:gd name="T17" fmla="*/ 24 h 98"/>
                <a:gd name="T18" fmla="*/ 38 w 168"/>
                <a:gd name="T19" fmla="*/ 38 h 98"/>
                <a:gd name="T20" fmla="*/ 44 w 168"/>
                <a:gd name="T21" fmla="*/ 72 h 98"/>
                <a:gd name="T22" fmla="*/ 40 w 168"/>
                <a:gd name="T23" fmla="*/ 72 h 98"/>
                <a:gd name="T24" fmla="*/ 38 w 168"/>
                <a:gd name="T25" fmla="*/ 80 h 98"/>
                <a:gd name="T26" fmla="*/ 48 w 168"/>
                <a:gd name="T27" fmla="*/ 88 h 98"/>
                <a:gd name="T28" fmla="*/ 56 w 168"/>
                <a:gd name="T29" fmla="*/ 86 h 98"/>
                <a:gd name="T30" fmla="*/ 58 w 168"/>
                <a:gd name="T31" fmla="*/ 84 h 98"/>
                <a:gd name="T32" fmla="*/ 68 w 168"/>
                <a:gd name="T33" fmla="*/ 86 h 98"/>
                <a:gd name="T34" fmla="*/ 82 w 168"/>
                <a:gd name="T35" fmla="*/ 94 h 98"/>
                <a:gd name="T36" fmla="*/ 118 w 168"/>
                <a:gd name="T37" fmla="*/ 96 h 98"/>
                <a:gd name="T38" fmla="*/ 118 w 168"/>
                <a:gd name="T39" fmla="*/ 92 h 98"/>
                <a:gd name="T40" fmla="*/ 122 w 168"/>
                <a:gd name="T41" fmla="*/ 86 h 98"/>
                <a:gd name="T42" fmla="*/ 134 w 168"/>
                <a:gd name="T43" fmla="*/ 88 h 98"/>
                <a:gd name="T44" fmla="*/ 142 w 168"/>
                <a:gd name="T45" fmla="*/ 92 h 98"/>
                <a:gd name="T46" fmla="*/ 150 w 168"/>
                <a:gd name="T47" fmla="*/ 90 h 98"/>
                <a:gd name="T48" fmla="*/ 154 w 168"/>
                <a:gd name="T49" fmla="*/ 82 h 98"/>
                <a:gd name="T50" fmla="*/ 156 w 168"/>
                <a:gd name="T51" fmla="*/ 76 h 98"/>
                <a:gd name="T52" fmla="*/ 164 w 168"/>
                <a:gd name="T53" fmla="*/ 72 h 98"/>
                <a:gd name="T54" fmla="*/ 164 w 168"/>
                <a:gd name="T55" fmla="*/ 66 h 98"/>
                <a:gd name="T56" fmla="*/ 168 w 168"/>
                <a:gd name="T57" fmla="*/ 62 h 98"/>
                <a:gd name="T58" fmla="*/ 166 w 168"/>
                <a:gd name="T59" fmla="*/ 56 h 98"/>
                <a:gd name="T60" fmla="*/ 150 w 168"/>
                <a:gd name="T61" fmla="*/ 50 h 98"/>
                <a:gd name="T62" fmla="*/ 138 w 168"/>
                <a:gd name="T63" fmla="*/ 48 h 98"/>
                <a:gd name="T64" fmla="*/ 124 w 168"/>
                <a:gd name="T65" fmla="*/ 44 h 98"/>
                <a:gd name="T66" fmla="*/ 110 w 168"/>
                <a:gd name="T67" fmla="*/ 46 h 98"/>
                <a:gd name="T68" fmla="*/ 100 w 168"/>
                <a:gd name="T69" fmla="*/ 50 h 98"/>
                <a:gd name="T70" fmla="*/ 82 w 168"/>
                <a:gd name="T71" fmla="*/ 44 h 98"/>
                <a:gd name="T72" fmla="*/ 60 w 168"/>
                <a:gd name="T73" fmla="*/ 30 h 98"/>
                <a:gd name="T74" fmla="*/ 52 w 168"/>
                <a:gd name="T75" fmla="*/ 24 h 98"/>
                <a:gd name="T76" fmla="*/ 50 w 168"/>
                <a:gd name="T77" fmla="*/ 20 h 98"/>
                <a:gd name="T78" fmla="*/ 50 w 168"/>
                <a:gd name="T79" fmla="*/ 16 h 98"/>
                <a:gd name="T80" fmla="*/ 48 w 168"/>
                <a:gd name="T81" fmla="*/ 10 h 98"/>
                <a:gd name="T82" fmla="*/ 40 w 168"/>
                <a:gd name="T83" fmla="*/ 10 h 98"/>
                <a:gd name="T84" fmla="*/ 36 w 168"/>
                <a:gd name="T85" fmla="*/ 14 h 98"/>
                <a:gd name="T86" fmla="*/ 28 w 168"/>
                <a:gd name="T87" fmla="*/ 12 h 98"/>
                <a:gd name="T88" fmla="*/ 24 w 168"/>
                <a:gd name="T89" fmla="*/ 4 h 98"/>
                <a:gd name="T90" fmla="*/ 12 w 168"/>
                <a:gd name="T91" fmla="*/ 2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8"/>
                <a:gd name="T139" fmla="*/ 0 h 98"/>
                <a:gd name="T140" fmla="*/ 168 w 168"/>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8" h="98">
                  <a:moveTo>
                    <a:pt x="12" y="2"/>
                  </a:moveTo>
                  <a:lnTo>
                    <a:pt x="12" y="2"/>
                  </a:lnTo>
                  <a:lnTo>
                    <a:pt x="10" y="2"/>
                  </a:lnTo>
                  <a:lnTo>
                    <a:pt x="8" y="0"/>
                  </a:lnTo>
                  <a:lnTo>
                    <a:pt x="6" y="0"/>
                  </a:lnTo>
                  <a:lnTo>
                    <a:pt x="4" y="0"/>
                  </a:lnTo>
                  <a:lnTo>
                    <a:pt x="2" y="0"/>
                  </a:lnTo>
                  <a:lnTo>
                    <a:pt x="0" y="2"/>
                  </a:lnTo>
                  <a:lnTo>
                    <a:pt x="0" y="6"/>
                  </a:lnTo>
                  <a:lnTo>
                    <a:pt x="0" y="10"/>
                  </a:lnTo>
                  <a:lnTo>
                    <a:pt x="2" y="16"/>
                  </a:lnTo>
                  <a:lnTo>
                    <a:pt x="4" y="24"/>
                  </a:lnTo>
                  <a:lnTo>
                    <a:pt x="4" y="26"/>
                  </a:lnTo>
                  <a:lnTo>
                    <a:pt x="6" y="28"/>
                  </a:lnTo>
                  <a:lnTo>
                    <a:pt x="6" y="30"/>
                  </a:lnTo>
                  <a:lnTo>
                    <a:pt x="8" y="32"/>
                  </a:lnTo>
                  <a:lnTo>
                    <a:pt x="12" y="32"/>
                  </a:lnTo>
                  <a:lnTo>
                    <a:pt x="16" y="32"/>
                  </a:lnTo>
                  <a:lnTo>
                    <a:pt x="20" y="30"/>
                  </a:lnTo>
                  <a:lnTo>
                    <a:pt x="26" y="26"/>
                  </a:lnTo>
                  <a:lnTo>
                    <a:pt x="28" y="26"/>
                  </a:lnTo>
                  <a:lnTo>
                    <a:pt x="28" y="24"/>
                  </a:lnTo>
                  <a:lnTo>
                    <a:pt x="30" y="24"/>
                  </a:lnTo>
                  <a:lnTo>
                    <a:pt x="32" y="24"/>
                  </a:lnTo>
                  <a:lnTo>
                    <a:pt x="34" y="24"/>
                  </a:lnTo>
                  <a:lnTo>
                    <a:pt x="36" y="28"/>
                  </a:lnTo>
                  <a:lnTo>
                    <a:pt x="36" y="32"/>
                  </a:lnTo>
                  <a:lnTo>
                    <a:pt x="38" y="38"/>
                  </a:lnTo>
                  <a:lnTo>
                    <a:pt x="38" y="48"/>
                  </a:lnTo>
                  <a:lnTo>
                    <a:pt x="44" y="72"/>
                  </a:lnTo>
                  <a:lnTo>
                    <a:pt x="42" y="72"/>
                  </a:lnTo>
                  <a:lnTo>
                    <a:pt x="40" y="72"/>
                  </a:lnTo>
                  <a:lnTo>
                    <a:pt x="38" y="74"/>
                  </a:lnTo>
                  <a:lnTo>
                    <a:pt x="38" y="76"/>
                  </a:lnTo>
                  <a:lnTo>
                    <a:pt x="38" y="80"/>
                  </a:lnTo>
                  <a:lnTo>
                    <a:pt x="40" y="84"/>
                  </a:lnTo>
                  <a:lnTo>
                    <a:pt x="44" y="88"/>
                  </a:lnTo>
                  <a:lnTo>
                    <a:pt x="48" y="88"/>
                  </a:lnTo>
                  <a:lnTo>
                    <a:pt x="50" y="88"/>
                  </a:lnTo>
                  <a:lnTo>
                    <a:pt x="54" y="88"/>
                  </a:lnTo>
                  <a:lnTo>
                    <a:pt x="56" y="86"/>
                  </a:lnTo>
                  <a:lnTo>
                    <a:pt x="58" y="84"/>
                  </a:lnTo>
                  <a:lnTo>
                    <a:pt x="62" y="84"/>
                  </a:lnTo>
                  <a:lnTo>
                    <a:pt x="64" y="84"/>
                  </a:lnTo>
                  <a:lnTo>
                    <a:pt x="68" y="86"/>
                  </a:lnTo>
                  <a:lnTo>
                    <a:pt x="72" y="90"/>
                  </a:lnTo>
                  <a:lnTo>
                    <a:pt x="74" y="92"/>
                  </a:lnTo>
                  <a:lnTo>
                    <a:pt x="82" y="94"/>
                  </a:lnTo>
                  <a:lnTo>
                    <a:pt x="94" y="98"/>
                  </a:lnTo>
                  <a:lnTo>
                    <a:pt x="106" y="96"/>
                  </a:lnTo>
                  <a:lnTo>
                    <a:pt x="118" y="96"/>
                  </a:lnTo>
                  <a:lnTo>
                    <a:pt x="118" y="94"/>
                  </a:lnTo>
                  <a:lnTo>
                    <a:pt x="118" y="92"/>
                  </a:lnTo>
                  <a:lnTo>
                    <a:pt x="120" y="90"/>
                  </a:lnTo>
                  <a:lnTo>
                    <a:pt x="120" y="88"/>
                  </a:lnTo>
                  <a:lnTo>
                    <a:pt x="122" y="86"/>
                  </a:lnTo>
                  <a:lnTo>
                    <a:pt x="124" y="86"/>
                  </a:lnTo>
                  <a:lnTo>
                    <a:pt x="128" y="86"/>
                  </a:lnTo>
                  <a:lnTo>
                    <a:pt x="134" y="88"/>
                  </a:lnTo>
                  <a:lnTo>
                    <a:pt x="140" y="92"/>
                  </a:lnTo>
                  <a:lnTo>
                    <a:pt x="142" y="92"/>
                  </a:lnTo>
                  <a:lnTo>
                    <a:pt x="144" y="92"/>
                  </a:lnTo>
                  <a:lnTo>
                    <a:pt x="148" y="92"/>
                  </a:lnTo>
                  <a:lnTo>
                    <a:pt x="150" y="90"/>
                  </a:lnTo>
                  <a:lnTo>
                    <a:pt x="152" y="88"/>
                  </a:lnTo>
                  <a:lnTo>
                    <a:pt x="154" y="86"/>
                  </a:lnTo>
                  <a:lnTo>
                    <a:pt x="154" y="82"/>
                  </a:lnTo>
                  <a:lnTo>
                    <a:pt x="154" y="76"/>
                  </a:lnTo>
                  <a:lnTo>
                    <a:pt x="156" y="76"/>
                  </a:lnTo>
                  <a:lnTo>
                    <a:pt x="158" y="74"/>
                  </a:lnTo>
                  <a:lnTo>
                    <a:pt x="162" y="74"/>
                  </a:lnTo>
                  <a:lnTo>
                    <a:pt x="164" y="72"/>
                  </a:lnTo>
                  <a:lnTo>
                    <a:pt x="164" y="70"/>
                  </a:lnTo>
                  <a:lnTo>
                    <a:pt x="164" y="66"/>
                  </a:lnTo>
                  <a:lnTo>
                    <a:pt x="166" y="64"/>
                  </a:lnTo>
                  <a:lnTo>
                    <a:pt x="168" y="62"/>
                  </a:lnTo>
                  <a:lnTo>
                    <a:pt x="168" y="60"/>
                  </a:lnTo>
                  <a:lnTo>
                    <a:pt x="168" y="58"/>
                  </a:lnTo>
                  <a:lnTo>
                    <a:pt x="166" y="56"/>
                  </a:lnTo>
                  <a:lnTo>
                    <a:pt x="162" y="54"/>
                  </a:lnTo>
                  <a:lnTo>
                    <a:pt x="158" y="52"/>
                  </a:lnTo>
                  <a:lnTo>
                    <a:pt x="150" y="50"/>
                  </a:lnTo>
                  <a:lnTo>
                    <a:pt x="142" y="48"/>
                  </a:lnTo>
                  <a:lnTo>
                    <a:pt x="140" y="48"/>
                  </a:lnTo>
                  <a:lnTo>
                    <a:pt x="138" y="48"/>
                  </a:lnTo>
                  <a:lnTo>
                    <a:pt x="134" y="46"/>
                  </a:lnTo>
                  <a:lnTo>
                    <a:pt x="130" y="44"/>
                  </a:lnTo>
                  <a:lnTo>
                    <a:pt x="124" y="44"/>
                  </a:lnTo>
                  <a:lnTo>
                    <a:pt x="118" y="44"/>
                  </a:lnTo>
                  <a:lnTo>
                    <a:pt x="110" y="44"/>
                  </a:lnTo>
                  <a:lnTo>
                    <a:pt x="110" y="46"/>
                  </a:lnTo>
                  <a:lnTo>
                    <a:pt x="108" y="46"/>
                  </a:lnTo>
                  <a:lnTo>
                    <a:pt x="106" y="48"/>
                  </a:lnTo>
                  <a:lnTo>
                    <a:pt x="100" y="50"/>
                  </a:lnTo>
                  <a:lnTo>
                    <a:pt x="96" y="50"/>
                  </a:lnTo>
                  <a:lnTo>
                    <a:pt x="90" y="48"/>
                  </a:lnTo>
                  <a:lnTo>
                    <a:pt x="82" y="44"/>
                  </a:lnTo>
                  <a:lnTo>
                    <a:pt x="62" y="32"/>
                  </a:lnTo>
                  <a:lnTo>
                    <a:pt x="60" y="30"/>
                  </a:lnTo>
                  <a:lnTo>
                    <a:pt x="58" y="26"/>
                  </a:lnTo>
                  <a:lnTo>
                    <a:pt x="56" y="24"/>
                  </a:lnTo>
                  <a:lnTo>
                    <a:pt x="52" y="24"/>
                  </a:lnTo>
                  <a:lnTo>
                    <a:pt x="52" y="22"/>
                  </a:lnTo>
                  <a:lnTo>
                    <a:pt x="50" y="22"/>
                  </a:lnTo>
                  <a:lnTo>
                    <a:pt x="50" y="20"/>
                  </a:lnTo>
                  <a:lnTo>
                    <a:pt x="50" y="18"/>
                  </a:lnTo>
                  <a:lnTo>
                    <a:pt x="50" y="16"/>
                  </a:lnTo>
                  <a:lnTo>
                    <a:pt x="50" y="14"/>
                  </a:lnTo>
                  <a:lnTo>
                    <a:pt x="50" y="10"/>
                  </a:lnTo>
                  <a:lnTo>
                    <a:pt x="48" y="10"/>
                  </a:lnTo>
                  <a:lnTo>
                    <a:pt x="46" y="8"/>
                  </a:lnTo>
                  <a:lnTo>
                    <a:pt x="42" y="8"/>
                  </a:lnTo>
                  <a:lnTo>
                    <a:pt x="40" y="10"/>
                  </a:lnTo>
                  <a:lnTo>
                    <a:pt x="38" y="12"/>
                  </a:lnTo>
                  <a:lnTo>
                    <a:pt x="36" y="14"/>
                  </a:lnTo>
                  <a:lnTo>
                    <a:pt x="32" y="14"/>
                  </a:lnTo>
                  <a:lnTo>
                    <a:pt x="30" y="14"/>
                  </a:lnTo>
                  <a:lnTo>
                    <a:pt x="28" y="12"/>
                  </a:lnTo>
                  <a:lnTo>
                    <a:pt x="28" y="8"/>
                  </a:lnTo>
                  <a:lnTo>
                    <a:pt x="28" y="6"/>
                  </a:lnTo>
                  <a:lnTo>
                    <a:pt x="24" y="4"/>
                  </a:lnTo>
                  <a:lnTo>
                    <a:pt x="22" y="2"/>
                  </a:lnTo>
                  <a:lnTo>
                    <a:pt x="18" y="2"/>
                  </a:lnTo>
                  <a:lnTo>
                    <a:pt x="12" y="2"/>
                  </a:lnTo>
                </a:path>
              </a:pathLst>
            </a:custGeom>
            <a:grpFill/>
            <a:ln w="6350">
              <a:noFill/>
              <a:round/>
              <a:headEnd/>
              <a:tailEnd/>
            </a:ln>
          </p:spPr>
          <p:txBody>
            <a:bodyPr/>
            <a:lstStyle/>
            <a:p>
              <a:pPr>
                <a:defRPr/>
              </a:pPr>
              <a:endParaRPr lang="zh-TW" altLang="en-US"/>
            </a:p>
          </p:txBody>
        </p:sp>
        <p:sp>
          <p:nvSpPr>
            <p:cNvPr id="364" name="Freeform 176"/>
            <p:cNvSpPr>
              <a:spLocks/>
            </p:cNvSpPr>
            <p:nvPr/>
          </p:nvSpPr>
          <p:spPr bwMode="gray">
            <a:xfrm>
              <a:off x="4241" y="1104"/>
              <a:ext cx="88" cy="102"/>
            </a:xfrm>
            <a:custGeom>
              <a:avLst/>
              <a:gdLst>
                <a:gd name="T0" fmla="*/ 30 w 88"/>
                <a:gd name="T1" fmla="*/ 44 h 102"/>
                <a:gd name="T2" fmla="*/ 26 w 88"/>
                <a:gd name="T3" fmla="*/ 38 h 102"/>
                <a:gd name="T4" fmla="*/ 20 w 88"/>
                <a:gd name="T5" fmla="*/ 32 h 102"/>
                <a:gd name="T6" fmla="*/ 14 w 88"/>
                <a:gd name="T7" fmla="*/ 28 h 102"/>
                <a:gd name="T8" fmla="*/ 8 w 88"/>
                <a:gd name="T9" fmla="*/ 24 h 102"/>
                <a:gd name="T10" fmla="*/ 2 w 88"/>
                <a:gd name="T11" fmla="*/ 16 h 102"/>
                <a:gd name="T12" fmla="*/ 0 w 88"/>
                <a:gd name="T13" fmla="*/ 8 h 102"/>
                <a:gd name="T14" fmla="*/ 8 w 88"/>
                <a:gd name="T15" fmla="*/ 0 h 102"/>
                <a:gd name="T16" fmla="*/ 12 w 88"/>
                <a:gd name="T17" fmla="*/ 0 h 102"/>
                <a:gd name="T18" fmla="*/ 20 w 88"/>
                <a:gd name="T19" fmla="*/ 2 h 102"/>
                <a:gd name="T20" fmla="*/ 28 w 88"/>
                <a:gd name="T21" fmla="*/ 6 h 102"/>
                <a:gd name="T22" fmla="*/ 32 w 88"/>
                <a:gd name="T23" fmla="*/ 16 h 102"/>
                <a:gd name="T24" fmla="*/ 32 w 88"/>
                <a:gd name="T25" fmla="*/ 20 h 102"/>
                <a:gd name="T26" fmla="*/ 36 w 88"/>
                <a:gd name="T27" fmla="*/ 24 h 102"/>
                <a:gd name="T28" fmla="*/ 44 w 88"/>
                <a:gd name="T29" fmla="*/ 26 h 102"/>
                <a:gd name="T30" fmla="*/ 44 w 88"/>
                <a:gd name="T31" fmla="*/ 24 h 102"/>
                <a:gd name="T32" fmla="*/ 44 w 88"/>
                <a:gd name="T33" fmla="*/ 18 h 102"/>
                <a:gd name="T34" fmla="*/ 46 w 88"/>
                <a:gd name="T35" fmla="*/ 12 h 102"/>
                <a:gd name="T36" fmla="*/ 50 w 88"/>
                <a:gd name="T37" fmla="*/ 10 h 102"/>
                <a:gd name="T38" fmla="*/ 60 w 88"/>
                <a:gd name="T39" fmla="*/ 14 h 102"/>
                <a:gd name="T40" fmla="*/ 58 w 88"/>
                <a:gd name="T41" fmla="*/ 20 h 102"/>
                <a:gd name="T42" fmla="*/ 58 w 88"/>
                <a:gd name="T43" fmla="*/ 30 h 102"/>
                <a:gd name="T44" fmla="*/ 60 w 88"/>
                <a:gd name="T45" fmla="*/ 40 h 102"/>
                <a:gd name="T46" fmla="*/ 66 w 88"/>
                <a:gd name="T47" fmla="*/ 46 h 102"/>
                <a:gd name="T48" fmla="*/ 70 w 88"/>
                <a:gd name="T49" fmla="*/ 44 h 102"/>
                <a:gd name="T50" fmla="*/ 76 w 88"/>
                <a:gd name="T51" fmla="*/ 34 h 102"/>
                <a:gd name="T52" fmla="*/ 76 w 88"/>
                <a:gd name="T53" fmla="*/ 32 h 102"/>
                <a:gd name="T54" fmla="*/ 80 w 88"/>
                <a:gd name="T55" fmla="*/ 28 h 102"/>
                <a:gd name="T56" fmla="*/ 82 w 88"/>
                <a:gd name="T57" fmla="*/ 26 h 102"/>
                <a:gd name="T58" fmla="*/ 86 w 88"/>
                <a:gd name="T59" fmla="*/ 28 h 102"/>
                <a:gd name="T60" fmla="*/ 88 w 88"/>
                <a:gd name="T61" fmla="*/ 38 h 102"/>
                <a:gd name="T62" fmla="*/ 86 w 88"/>
                <a:gd name="T63" fmla="*/ 48 h 102"/>
                <a:gd name="T64" fmla="*/ 82 w 88"/>
                <a:gd name="T65" fmla="*/ 68 h 102"/>
                <a:gd name="T66" fmla="*/ 88 w 88"/>
                <a:gd name="T67" fmla="*/ 90 h 102"/>
                <a:gd name="T68" fmla="*/ 88 w 88"/>
                <a:gd name="T69" fmla="*/ 92 h 102"/>
                <a:gd name="T70" fmla="*/ 84 w 88"/>
                <a:gd name="T71" fmla="*/ 98 h 102"/>
                <a:gd name="T72" fmla="*/ 82 w 88"/>
                <a:gd name="T73" fmla="*/ 102 h 102"/>
                <a:gd name="T74" fmla="*/ 78 w 88"/>
                <a:gd name="T75" fmla="*/ 100 h 102"/>
                <a:gd name="T76" fmla="*/ 78 w 88"/>
                <a:gd name="T77" fmla="*/ 96 h 102"/>
                <a:gd name="T78" fmla="*/ 76 w 88"/>
                <a:gd name="T79" fmla="*/ 90 h 102"/>
                <a:gd name="T80" fmla="*/ 76 w 88"/>
                <a:gd name="T81" fmla="*/ 80 h 102"/>
                <a:gd name="T82" fmla="*/ 72 w 88"/>
                <a:gd name="T83" fmla="*/ 76 h 102"/>
                <a:gd name="T84" fmla="*/ 66 w 88"/>
                <a:gd name="T85" fmla="*/ 78 h 102"/>
                <a:gd name="T86" fmla="*/ 60 w 88"/>
                <a:gd name="T87" fmla="*/ 74 h 102"/>
                <a:gd name="T88" fmla="*/ 52 w 88"/>
                <a:gd name="T89" fmla="*/ 70 h 102"/>
                <a:gd name="T90" fmla="*/ 44 w 88"/>
                <a:gd name="T91" fmla="*/ 6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
                <a:gd name="T139" fmla="*/ 0 h 102"/>
                <a:gd name="T140" fmla="*/ 88 w 88"/>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 h="102">
                  <a:moveTo>
                    <a:pt x="30" y="46"/>
                  </a:moveTo>
                  <a:lnTo>
                    <a:pt x="30" y="44"/>
                  </a:lnTo>
                  <a:lnTo>
                    <a:pt x="28" y="42"/>
                  </a:lnTo>
                  <a:lnTo>
                    <a:pt x="26" y="38"/>
                  </a:lnTo>
                  <a:lnTo>
                    <a:pt x="24" y="34"/>
                  </a:lnTo>
                  <a:lnTo>
                    <a:pt x="20" y="32"/>
                  </a:lnTo>
                  <a:lnTo>
                    <a:pt x="14" y="30"/>
                  </a:lnTo>
                  <a:lnTo>
                    <a:pt x="14" y="28"/>
                  </a:lnTo>
                  <a:lnTo>
                    <a:pt x="12" y="26"/>
                  </a:lnTo>
                  <a:lnTo>
                    <a:pt x="8" y="24"/>
                  </a:lnTo>
                  <a:lnTo>
                    <a:pt x="6" y="20"/>
                  </a:lnTo>
                  <a:lnTo>
                    <a:pt x="2" y="16"/>
                  </a:lnTo>
                  <a:lnTo>
                    <a:pt x="2" y="12"/>
                  </a:lnTo>
                  <a:lnTo>
                    <a:pt x="0" y="8"/>
                  </a:lnTo>
                  <a:lnTo>
                    <a:pt x="4" y="4"/>
                  </a:lnTo>
                  <a:lnTo>
                    <a:pt x="8" y="0"/>
                  </a:lnTo>
                  <a:lnTo>
                    <a:pt x="12" y="0"/>
                  </a:lnTo>
                  <a:lnTo>
                    <a:pt x="16" y="0"/>
                  </a:lnTo>
                  <a:lnTo>
                    <a:pt x="20" y="2"/>
                  </a:lnTo>
                  <a:lnTo>
                    <a:pt x="24" y="4"/>
                  </a:lnTo>
                  <a:lnTo>
                    <a:pt x="28" y="6"/>
                  </a:lnTo>
                  <a:lnTo>
                    <a:pt x="30" y="10"/>
                  </a:lnTo>
                  <a:lnTo>
                    <a:pt x="32" y="16"/>
                  </a:lnTo>
                  <a:lnTo>
                    <a:pt x="32" y="18"/>
                  </a:lnTo>
                  <a:lnTo>
                    <a:pt x="32" y="20"/>
                  </a:lnTo>
                  <a:lnTo>
                    <a:pt x="34" y="22"/>
                  </a:lnTo>
                  <a:lnTo>
                    <a:pt x="36" y="24"/>
                  </a:lnTo>
                  <a:lnTo>
                    <a:pt x="40" y="26"/>
                  </a:lnTo>
                  <a:lnTo>
                    <a:pt x="44" y="26"/>
                  </a:lnTo>
                  <a:lnTo>
                    <a:pt x="44" y="24"/>
                  </a:lnTo>
                  <a:lnTo>
                    <a:pt x="44" y="20"/>
                  </a:lnTo>
                  <a:lnTo>
                    <a:pt x="44" y="18"/>
                  </a:lnTo>
                  <a:lnTo>
                    <a:pt x="44" y="14"/>
                  </a:lnTo>
                  <a:lnTo>
                    <a:pt x="46" y="12"/>
                  </a:lnTo>
                  <a:lnTo>
                    <a:pt x="48" y="10"/>
                  </a:lnTo>
                  <a:lnTo>
                    <a:pt x="50" y="10"/>
                  </a:lnTo>
                  <a:lnTo>
                    <a:pt x="54" y="12"/>
                  </a:lnTo>
                  <a:lnTo>
                    <a:pt x="60" y="14"/>
                  </a:lnTo>
                  <a:lnTo>
                    <a:pt x="60" y="16"/>
                  </a:lnTo>
                  <a:lnTo>
                    <a:pt x="58" y="20"/>
                  </a:lnTo>
                  <a:lnTo>
                    <a:pt x="58" y="24"/>
                  </a:lnTo>
                  <a:lnTo>
                    <a:pt x="58" y="30"/>
                  </a:lnTo>
                  <a:lnTo>
                    <a:pt x="60" y="34"/>
                  </a:lnTo>
                  <a:lnTo>
                    <a:pt x="60" y="40"/>
                  </a:lnTo>
                  <a:lnTo>
                    <a:pt x="64" y="44"/>
                  </a:lnTo>
                  <a:lnTo>
                    <a:pt x="66" y="46"/>
                  </a:lnTo>
                  <a:lnTo>
                    <a:pt x="68" y="46"/>
                  </a:lnTo>
                  <a:lnTo>
                    <a:pt x="70" y="44"/>
                  </a:lnTo>
                  <a:lnTo>
                    <a:pt x="72" y="42"/>
                  </a:lnTo>
                  <a:lnTo>
                    <a:pt x="76" y="34"/>
                  </a:lnTo>
                  <a:lnTo>
                    <a:pt x="76" y="32"/>
                  </a:lnTo>
                  <a:lnTo>
                    <a:pt x="78" y="30"/>
                  </a:lnTo>
                  <a:lnTo>
                    <a:pt x="80" y="28"/>
                  </a:lnTo>
                  <a:lnTo>
                    <a:pt x="82" y="26"/>
                  </a:lnTo>
                  <a:lnTo>
                    <a:pt x="84" y="26"/>
                  </a:lnTo>
                  <a:lnTo>
                    <a:pt x="86" y="28"/>
                  </a:lnTo>
                  <a:lnTo>
                    <a:pt x="86" y="32"/>
                  </a:lnTo>
                  <a:lnTo>
                    <a:pt x="88" y="38"/>
                  </a:lnTo>
                  <a:lnTo>
                    <a:pt x="88" y="46"/>
                  </a:lnTo>
                  <a:lnTo>
                    <a:pt x="86" y="48"/>
                  </a:lnTo>
                  <a:lnTo>
                    <a:pt x="84" y="58"/>
                  </a:lnTo>
                  <a:lnTo>
                    <a:pt x="82" y="68"/>
                  </a:lnTo>
                  <a:lnTo>
                    <a:pt x="84" y="80"/>
                  </a:lnTo>
                  <a:lnTo>
                    <a:pt x="88" y="90"/>
                  </a:lnTo>
                  <a:lnTo>
                    <a:pt x="88" y="92"/>
                  </a:lnTo>
                  <a:lnTo>
                    <a:pt x="86" y="96"/>
                  </a:lnTo>
                  <a:lnTo>
                    <a:pt x="84" y="98"/>
                  </a:lnTo>
                  <a:lnTo>
                    <a:pt x="84" y="100"/>
                  </a:lnTo>
                  <a:lnTo>
                    <a:pt x="82" y="102"/>
                  </a:lnTo>
                  <a:lnTo>
                    <a:pt x="80" y="102"/>
                  </a:lnTo>
                  <a:lnTo>
                    <a:pt x="78" y="100"/>
                  </a:lnTo>
                  <a:lnTo>
                    <a:pt x="78" y="96"/>
                  </a:lnTo>
                  <a:lnTo>
                    <a:pt x="76" y="92"/>
                  </a:lnTo>
                  <a:lnTo>
                    <a:pt x="76" y="90"/>
                  </a:lnTo>
                  <a:lnTo>
                    <a:pt x="76" y="86"/>
                  </a:lnTo>
                  <a:lnTo>
                    <a:pt x="76" y="80"/>
                  </a:lnTo>
                  <a:lnTo>
                    <a:pt x="74" y="78"/>
                  </a:lnTo>
                  <a:lnTo>
                    <a:pt x="72" y="76"/>
                  </a:lnTo>
                  <a:lnTo>
                    <a:pt x="68" y="74"/>
                  </a:lnTo>
                  <a:lnTo>
                    <a:pt x="66" y="78"/>
                  </a:lnTo>
                  <a:lnTo>
                    <a:pt x="64" y="76"/>
                  </a:lnTo>
                  <a:lnTo>
                    <a:pt x="60" y="74"/>
                  </a:lnTo>
                  <a:lnTo>
                    <a:pt x="56" y="72"/>
                  </a:lnTo>
                  <a:lnTo>
                    <a:pt x="52" y="70"/>
                  </a:lnTo>
                  <a:lnTo>
                    <a:pt x="46" y="66"/>
                  </a:lnTo>
                  <a:lnTo>
                    <a:pt x="44" y="60"/>
                  </a:lnTo>
                  <a:lnTo>
                    <a:pt x="30" y="46"/>
                  </a:lnTo>
                </a:path>
              </a:pathLst>
            </a:custGeom>
            <a:grpFill/>
            <a:ln w="6350">
              <a:noFill/>
              <a:round/>
              <a:headEnd/>
              <a:tailEnd/>
            </a:ln>
          </p:spPr>
          <p:txBody>
            <a:bodyPr/>
            <a:lstStyle/>
            <a:p>
              <a:pPr>
                <a:defRPr/>
              </a:pPr>
              <a:endParaRPr lang="zh-TW" altLang="en-US"/>
            </a:p>
          </p:txBody>
        </p:sp>
        <p:sp>
          <p:nvSpPr>
            <p:cNvPr id="365" name="Freeform 177"/>
            <p:cNvSpPr>
              <a:spLocks/>
            </p:cNvSpPr>
            <p:nvPr/>
          </p:nvSpPr>
          <p:spPr bwMode="gray">
            <a:xfrm>
              <a:off x="4347" y="1148"/>
              <a:ext cx="38" cy="54"/>
            </a:xfrm>
            <a:custGeom>
              <a:avLst/>
              <a:gdLst>
                <a:gd name="T0" fmla="*/ 16 w 38"/>
                <a:gd name="T1" fmla="*/ 0 h 54"/>
                <a:gd name="T2" fmla="*/ 14 w 38"/>
                <a:gd name="T3" fmla="*/ 0 h 54"/>
                <a:gd name="T4" fmla="*/ 14 w 38"/>
                <a:gd name="T5" fmla="*/ 0 h 54"/>
                <a:gd name="T6" fmla="*/ 12 w 38"/>
                <a:gd name="T7" fmla="*/ 0 h 54"/>
                <a:gd name="T8" fmla="*/ 8 w 38"/>
                <a:gd name="T9" fmla="*/ 2 h 54"/>
                <a:gd name="T10" fmla="*/ 6 w 38"/>
                <a:gd name="T11" fmla="*/ 6 h 54"/>
                <a:gd name="T12" fmla="*/ 4 w 38"/>
                <a:gd name="T13" fmla="*/ 10 h 54"/>
                <a:gd name="T14" fmla="*/ 2 w 38"/>
                <a:gd name="T15" fmla="*/ 16 h 54"/>
                <a:gd name="T16" fmla="*/ 2 w 38"/>
                <a:gd name="T17" fmla="*/ 24 h 54"/>
                <a:gd name="T18" fmla="*/ 0 w 38"/>
                <a:gd name="T19" fmla="*/ 48 h 54"/>
                <a:gd name="T20" fmla="*/ 2 w 38"/>
                <a:gd name="T21" fmla="*/ 48 h 54"/>
                <a:gd name="T22" fmla="*/ 10 w 38"/>
                <a:gd name="T23" fmla="*/ 52 h 54"/>
                <a:gd name="T24" fmla="*/ 18 w 38"/>
                <a:gd name="T25" fmla="*/ 54 h 54"/>
                <a:gd name="T26" fmla="*/ 28 w 38"/>
                <a:gd name="T27" fmla="*/ 54 h 54"/>
                <a:gd name="T28" fmla="*/ 36 w 38"/>
                <a:gd name="T29" fmla="*/ 50 h 54"/>
                <a:gd name="T30" fmla="*/ 38 w 38"/>
                <a:gd name="T31" fmla="*/ 40 h 54"/>
                <a:gd name="T32" fmla="*/ 16 w 38"/>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4"/>
                <a:gd name="T53" fmla="*/ 38 w 38"/>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4">
                  <a:moveTo>
                    <a:pt x="16" y="0"/>
                  </a:moveTo>
                  <a:lnTo>
                    <a:pt x="14" y="0"/>
                  </a:lnTo>
                  <a:lnTo>
                    <a:pt x="12" y="0"/>
                  </a:lnTo>
                  <a:lnTo>
                    <a:pt x="8" y="2"/>
                  </a:lnTo>
                  <a:lnTo>
                    <a:pt x="6" y="6"/>
                  </a:lnTo>
                  <a:lnTo>
                    <a:pt x="4" y="10"/>
                  </a:lnTo>
                  <a:lnTo>
                    <a:pt x="2" y="16"/>
                  </a:lnTo>
                  <a:lnTo>
                    <a:pt x="2" y="24"/>
                  </a:lnTo>
                  <a:lnTo>
                    <a:pt x="0" y="48"/>
                  </a:lnTo>
                  <a:lnTo>
                    <a:pt x="2" y="48"/>
                  </a:lnTo>
                  <a:lnTo>
                    <a:pt x="10" y="52"/>
                  </a:lnTo>
                  <a:lnTo>
                    <a:pt x="18" y="54"/>
                  </a:lnTo>
                  <a:lnTo>
                    <a:pt x="28" y="54"/>
                  </a:lnTo>
                  <a:lnTo>
                    <a:pt x="36" y="50"/>
                  </a:lnTo>
                  <a:lnTo>
                    <a:pt x="38" y="40"/>
                  </a:lnTo>
                  <a:lnTo>
                    <a:pt x="16" y="0"/>
                  </a:lnTo>
                </a:path>
              </a:pathLst>
            </a:custGeom>
            <a:grpFill/>
            <a:ln w="6350">
              <a:noFill/>
              <a:round/>
              <a:headEnd/>
              <a:tailEnd/>
            </a:ln>
          </p:spPr>
          <p:txBody>
            <a:bodyPr/>
            <a:lstStyle/>
            <a:p>
              <a:pPr>
                <a:defRPr/>
              </a:pPr>
              <a:endParaRPr lang="zh-TW" altLang="en-US"/>
            </a:p>
          </p:txBody>
        </p:sp>
        <p:sp>
          <p:nvSpPr>
            <p:cNvPr id="366" name="Freeform 178"/>
            <p:cNvSpPr>
              <a:spLocks/>
            </p:cNvSpPr>
            <p:nvPr/>
          </p:nvSpPr>
          <p:spPr bwMode="gray">
            <a:xfrm>
              <a:off x="4473" y="1158"/>
              <a:ext cx="68" cy="146"/>
            </a:xfrm>
            <a:custGeom>
              <a:avLst/>
              <a:gdLst>
                <a:gd name="T0" fmla="*/ 18 w 68"/>
                <a:gd name="T1" fmla="*/ 2 h 146"/>
                <a:gd name="T2" fmla="*/ 16 w 68"/>
                <a:gd name="T3" fmla="*/ 0 h 146"/>
                <a:gd name="T4" fmla="*/ 12 w 68"/>
                <a:gd name="T5" fmla="*/ 0 h 146"/>
                <a:gd name="T6" fmla="*/ 10 w 68"/>
                <a:gd name="T7" fmla="*/ 6 h 146"/>
                <a:gd name="T8" fmla="*/ 12 w 68"/>
                <a:gd name="T9" fmla="*/ 10 h 146"/>
                <a:gd name="T10" fmla="*/ 12 w 68"/>
                <a:gd name="T11" fmla="*/ 16 h 146"/>
                <a:gd name="T12" fmla="*/ 10 w 68"/>
                <a:gd name="T13" fmla="*/ 20 h 146"/>
                <a:gd name="T14" fmla="*/ 6 w 68"/>
                <a:gd name="T15" fmla="*/ 22 h 146"/>
                <a:gd name="T16" fmla="*/ 4 w 68"/>
                <a:gd name="T17" fmla="*/ 32 h 146"/>
                <a:gd name="T18" fmla="*/ 2 w 68"/>
                <a:gd name="T19" fmla="*/ 46 h 146"/>
                <a:gd name="T20" fmla="*/ 2 w 68"/>
                <a:gd name="T21" fmla="*/ 54 h 146"/>
                <a:gd name="T22" fmla="*/ 0 w 68"/>
                <a:gd name="T23" fmla="*/ 58 h 146"/>
                <a:gd name="T24" fmla="*/ 0 w 68"/>
                <a:gd name="T25" fmla="*/ 60 h 146"/>
                <a:gd name="T26" fmla="*/ 0 w 68"/>
                <a:gd name="T27" fmla="*/ 66 h 146"/>
                <a:gd name="T28" fmla="*/ 6 w 68"/>
                <a:gd name="T29" fmla="*/ 78 h 146"/>
                <a:gd name="T30" fmla="*/ 4 w 68"/>
                <a:gd name="T31" fmla="*/ 84 h 146"/>
                <a:gd name="T32" fmla="*/ 8 w 68"/>
                <a:gd name="T33" fmla="*/ 84 h 146"/>
                <a:gd name="T34" fmla="*/ 12 w 68"/>
                <a:gd name="T35" fmla="*/ 88 h 146"/>
                <a:gd name="T36" fmla="*/ 14 w 68"/>
                <a:gd name="T37" fmla="*/ 96 h 146"/>
                <a:gd name="T38" fmla="*/ 14 w 68"/>
                <a:gd name="T39" fmla="*/ 100 h 146"/>
                <a:gd name="T40" fmla="*/ 14 w 68"/>
                <a:gd name="T41" fmla="*/ 106 h 146"/>
                <a:gd name="T42" fmla="*/ 12 w 68"/>
                <a:gd name="T43" fmla="*/ 108 h 146"/>
                <a:gd name="T44" fmla="*/ 12 w 68"/>
                <a:gd name="T45" fmla="*/ 110 h 146"/>
                <a:gd name="T46" fmla="*/ 10 w 68"/>
                <a:gd name="T47" fmla="*/ 116 h 146"/>
                <a:gd name="T48" fmla="*/ 12 w 68"/>
                <a:gd name="T49" fmla="*/ 126 h 146"/>
                <a:gd name="T50" fmla="*/ 10 w 68"/>
                <a:gd name="T51" fmla="*/ 130 h 146"/>
                <a:gd name="T52" fmla="*/ 12 w 68"/>
                <a:gd name="T53" fmla="*/ 136 h 146"/>
                <a:gd name="T54" fmla="*/ 16 w 68"/>
                <a:gd name="T55" fmla="*/ 142 h 146"/>
                <a:gd name="T56" fmla="*/ 26 w 68"/>
                <a:gd name="T57" fmla="*/ 146 h 146"/>
                <a:gd name="T58" fmla="*/ 34 w 68"/>
                <a:gd name="T59" fmla="*/ 146 h 146"/>
                <a:gd name="T60" fmla="*/ 36 w 68"/>
                <a:gd name="T61" fmla="*/ 146 h 146"/>
                <a:gd name="T62" fmla="*/ 40 w 68"/>
                <a:gd name="T63" fmla="*/ 146 h 146"/>
                <a:gd name="T64" fmla="*/ 46 w 68"/>
                <a:gd name="T65" fmla="*/ 142 h 146"/>
                <a:gd name="T66" fmla="*/ 50 w 68"/>
                <a:gd name="T67" fmla="*/ 134 h 146"/>
                <a:gd name="T68" fmla="*/ 52 w 68"/>
                <a:gd name="T69" fmla="*/ 130 h 146"/>
                <a:gd name="T70" fmla="*/ 56 w 68"/>
                <a:gd name="T71" fmla="*/ 120 h 146"/>
                <a:gd name="T72" fmla="*/ 62 w 68"/>
                <a:gd name="T73" fmla="*/ 112 h 146"/>
                <a:gd name="T74" fmla="*/ 64 w 68"/>
                <a:gd name="T75" fmla="*/ 108 h 146"/>
                <a:gd name="T76" fmla="*/ 68 w 68"/>
                <a:gd name="T77" fmla="*/ 100 h 146"/>
                <a:gd name="T78" fmla="*/ 68 w 68"/>
                <a:gd name="T79" fmla="*/ 84 h 146"/>
                <a:gd name="T80" fmla="*/ 66 w 68"/>
                <a:gd name="T81" fmla="*/ 80 h 146"/>
                <a:gd name="T82" fmla="*/ 60 w 68"/>
                <a:gd name="T83" fmla="*/ 78 h 146"/>
                <a:gd name="T84" fmla="*/ 56 w 68"/>
                <a:gd name="T85" fmla="*/ 80 h 146"/>
                <a:gd name="T86" fmla="*/ 54 w 68"/>
                <a:gd name="T87" fmla="*/ 80 h 146"/>
                <a:gd name="T88" fmla="*/ 50 w 68"/>
                <a:gd name="T89" fmla="*/ 80 h 146"/>
                <a:gd name="T90" fmla="*/ 52 w 68"/>
                <a:gd name="T91" fmla="*/ 78 h 146"/>
                <a:gd name="T92" fmla="*/ 54 w 68"/>
                <a:gd name="T93" fmla="*/ 74 h 146"/>
                <a:gd name="T94" fmla="*/ 56 w 68"/>
                <a:gd name="T95" fmla="*/ 72 h 146"/>
                <a:gd name="T96" fmla="*/ 56 w 68"/>
                <a:gd name="T97" fmla="*/ 64 h 146"/>
                <a:gd name="T98" fmla="*/ 56 w 68"/>
                <a:gd name="T99" fmla="*/ 56 h 146"/>
                <a:gd name="T100" fmla="*/ 54 w 68"/>
                <a:gd name="T101" fmla="*/ 48 h 146"/>
                <a:gd name="T102" fmla="*/ 48 w 68"/>
                <a:gd name="T103" fmla="*/ 36 h 146"/>
                <a:gd name="T104" fmla="*/ 42 w 68"/>
                <a:gd name="T105" fmla="*/ 28 h 146"/>
                <a:gd name="T106" fmla="*/ 38 w 68"/>
                <a:gd name="T107" fmla="*/ 22 h 146"/>
                <a:gd name="T108" fmla="*/ 32 w 68"/>
                <a:gd name="T109" fmla="*/ 16 h 146"/>
                <a:gd name="T110" fmla="*/ 26 w 68"/>
                <a:gd name="T111" fmla="*/ 12 h 146"/>
                <a:gd name="T112" fmla="*/ 24 w 68"/>
                <a:gd name="T113" fmla="*/ 10 h 146"/>
                <a:gd name="T114" fmla="*/ 20 w 68"/>
                <a:gd name="T115" fmla="*/ 6 h 146"/>
                <a:gd name="T116" fmla="*/ 20 w 68"/>
                <a:gd name="T117" fmla="*/ 2 h 1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
                <a:gd name="T178" fmla="*/ 0 h 146"/>
                <a:gd name="T179" fmla="*/ 68 w 68"/>
                <a:gd name="T180" fmla="*/ 146 h 1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 h="146">
                  <a:moveTo>
                    <a:pt x="20" y="2"/>
                  </a:moveTo>
                  <a:lnTo>
                    <a:pt x="18" y="2"/>
                  </a:lnTo>
                  <a:lnTo>
                    <a:pt x="18" y="0"/>
                  </a:lnTo>
                  <a:lnTo>
                    <a:pt x="16" y="0"/>
                  </a:lnTo>
                  <a:lnTo>
                    <a:pt x="14" y="0"/>
                  </a:lnTo>
                  <a:lnTo>
                    <a:pt x="12" y="0"/>
                  </a:lnTo>
                  <a:lnTo>
                    <a:pt x="10" y="2"/>
                  </a:lnTo>
                  <a:lnTo>
                    <a:pt x="10" y="6"/>
                  </a:lnTo>
                  <a:lnTo>
                    <a:pt x="10" y="8"/>
                  </a:lnTo>
                  <a:lnTo>
                    <a:pt x="12" y="10"/>
                  </a:lnTo>
                  <a:lnTo>
                    <a:pt x="12" y="12"/>
                  </a:lnTo>
                  <a:lnTo>
                    <a:pt x="12" y="16"/>
                  </a:lnTo>
                  <a:lnTo>
                    <a:pt x="10" y="20"/>
                  </a:lnTo>
                  <a:lnTo>
                    <a:pt x="8" y="20"/>
                  </a:lnTo>
                  <a:lnTo>
                    <a:pt x="6" y="22"/>
                  </a:lnTo>
                  <a:lnTo>
                    <a:pt x="4" y="26"/>
                  </a:lnTo>
                  <a:lnTo>
                    <a:pt x="4" y="32"/>
                  </a:lnTo>
                  <a:lnTo>
                    <a:pt x="2" y="40"/>
                  </a:lnTo>
                  <a:lnTo>
                    <a:pt x="2" y="46"/>
                  </a:lnTo>
                  <a:lnTo>
                    <a:pt x="2" y="52"/>
                  </a:lnTo>
                  <a:lnTo>
                    <a:pt x="2" y="54"/>
                  </a:lnTo>
                  <a:lnTo>
                    <a:pt x="2" y="56"/>
                  </a:lnTo>
                  <a:lnTo>
                    <a:pt x="0" y="58"/>
                  </a:lnTo>
                  <a:lnTo>
                    <a:pt x="0" y="60"/>
                  </a:lnTo>
                  <a:lnTo>
                    <a:pt x="0" y="62"/>
                  </a:lnTo>
                  <a:lnTo>
                    <a:pt x="0" y="66"/>
                  </a:lnTo>
                  <a:lnTo>
                    <a:pt x="2" y="72"/>
                  </a:lnTo>
                  <a:lnTo>
                    <a:pt x="6" y="78"/>
                  </a:lnTo>
                  <a:lnTo>
                    <a:pt x="2" y="84"/>
                  </a:lnTo>
                  <a:lnTo>
                    <a:pt x="4" y="84"/>
                  </a:lnTo>
                  <a:lnTo>
                    <a:pt x="6" y="84"/>
                  </a:lnTo>
                  <a:lnTo>
                    <a:pt x="8" y="84"/>
                  </a:lnTo>
                  <a:lnTo>
                    <a:pt x="10" y="86"/>
                  </a:lnTo>
                  <a:lnTo>
                    <a:pt x="12" y="88"/>
                  </a:lnTo>
                  <a:lnTo>
                    <a:pt x="14" y="92"/>
                  </a:lnTo>
                  <a:lnTo>
                    <a:pt x="14" y="96"/>
                  </a:lnTo>
                  <a:lnTo>
                    <a:pt x="14" y="98"/>
                  </a:lnTo>
                  <a:lnTo>
                    <a:pt x="14" y="100"/>
                  </a:lnTo>
                  <a:lnTo>
                    <a:pt x="16" y="102"/>
                  </a:lnTo>
                  <a:lnTo>
                    <a:pt x="14" y="106"/>
                  </a:lnTo>
                  <a:lnTo>
                    <a:pt x="14" y="108"/>
                  </a:lnTo>
                  <a:lnTo>
                    <a:pt x="12" y="108"/>
                  </a:lnTo>
                  <a:lnTo>
                    <a:pt x="12" y="110"/>
                  </a:lnTo>
                  <a:lnTo>
                    <a:pt x="10" y="112"/>
                  </a:lnTo>
                  <a:lnTo>
                    <a:pt x="10" y="116"/>
                  </a:lnTo>
                  <a:lnTo>
                    <a:pt x="10" y="120"/>
                  </a:lnTo>
                  <a:lnTo>
                    <a:pt x="12" y="126"/>
                  </a:lnTo>
                  <a:lnTo>
                    <a:pt x="12" y="128"/>
                  </a:lnTo>
                  <a:lnTo>
                    <a:pt x="10" y="130"/>
                  </a:lnTo>
                  <a:lnTo>
                    <a:pt x="10" y="132"/>
                  </a:lnTo>
                  <a:lnTo>
                    <a:pt x="12" y="136"/>
                  </a:lnTo>
                  <a:lnTo>
                    <a:pt x="12" y="140"/>
                  </a:lnTo>
                  <a:lnTo>
                    <a:pt x="16" y="142"/>
                  </a:lnTo>
                  <a:lnTo>
                    <a:pt x="22" y="144"/>
                  </a:lnTo>
                  <a:lnTo>
                    <a:pt x="26" y="146"/>
                  </a:lnTo>
                  <a:lnTo>
                    <a:pt x="30" y="146"/>
                  </a:lnTo>
                  <a:lnTo>
                    <a:pt x="34" y="146"/>
                  </a:lnTo>
                  <a:lnTo>
                    <a:pt x="36" y="146"/>
                  </a:lnTo>
                  <a:lnTo>
                    <a:pt x="38" y="146"/>
                  </a:lnTo>
                  <a:lnTo>
                    <a:pt x="40" y="146"/>
                  </a:lnTo>
                  <a:lnTo>
                    <a:pt x="44" y="144"/>
                  </a:lnTo>
                  <a:lnTo>
                    <a:pt x="46" y="142"/>
                  </a:lnTo>
                  <a:lnTo>
                    <a:pt x="48" y="140"/>
                  </a:lnTo>
                  <a:lnTo>
                    <a:pt x="50" y="134"/>
                  </a:lnTo>
                  <a:lnTo>
                    <a:pt x="52" y="130"/>
                  </a:lnTo>
                  <a:lnTo>
                    <a:pt x="52" y="126"/>
                  </a:lnTo>
                  <a:lnTo>
                    <a:pt x="56" y="120"/>
                  </a:lnTo>
                  <a:lnTo>
                    <a:pt x="58" y="116"/>
                  </a:lnTo>
                  <a:lnTo>
                    <a:pt x="62" y="112"/>
                  </a:lnTo>
                  <a:lnTo>
                    <a:pt x="64" y="110"/>
                  </a:lnTo>
                  <a:lnTo>
                    <a:pt x="64" y="108"/>
                  </a:lnTo>
                  <a:lnTo>
                    <a:pt x="66" y="104"/>
                  </a:lnTo>
                  <a:lnTo>
                    <a:pt x="68" y="100"/>
                  </a:lnTo>
                  <a:lnTo>
                    <a:pt x="68" y="92"/>
                  </a:lnTo>
                  <a:lnTo>
                    <a:pt x="68" y="84"/>
                  </a:lnTo>
                  <a:lnTo>
                    <a:pt x="66" y="80"/>
                  </a:lnTo>
                  <a:lnTo>
                    <a:pt x="62" y="78"/>
                  </a:lnTo>
                  <a:lnTo>
                    <a:pt x="60" y="78"/>
                  </a:lnTo>
                  <a:lnTo>
                    <a:pt x="56" y="80"/>
                  </a:lnTo>
                  <a:lnTo>
                    <a:pt x="54" y="80"/>
                  </a:lnTo>
                  <a:lnTo>
                    <a:pt x="52" y="80"/>
                  </a:lnTo>
                  <a:lnTo>
                    <a:pt x="50" y="80"/>
                  </a:lnTo>
                  <a:lnTo>
                    <a:pt x="52" y="78"/>
                  </a:lnTo>
                  <a:lnTo>
                    <a:pt x="54" y="74"/>
                  </a:lnTo>
                  <a:lnTo>
                    <a:pt x="56" y="72"/>
                  </a:lnTo>
                  <a:lnTo>
                    <a:pt x="56" y="68"/>
                  </a:lnTo>
                  <a:lnTo>
                    <a:pt x="56" y="64"/>
                  </a:lnTo>
                  <a:lnTo>
                    <a:pt x="56" y="58"/>
                  </a:lnTo>
                  <a:lnTo>
                    <a:pt x="56" y="56"/>
                  </a:lnTo>
                  <a:lnTo>
                    <a:pt x="56" y="52"/>
                  </a:lnTo>
                  <a:lnTo>
                    <a:pt x="54" y="48"/>
                  </a:lnTo>
                  <a:lnTo>
                    <a:pt x="52" y="42"/>
                  </a:lnTo>
                  <a:lnTo>
                    <a:pt x="48" y="36"/>
                  </a:lnTo>
                  <a:lnTo>
                    <a:pt x="44" y="30"/>
                  </a:lnTo>
                  <a:lnTo>
                    <a:pt x="42" y="28"/>
                  </a:lnTo>
                  <a:lnTo>
                    <a:pt x="40" y="26"/>
                  </a:lnTo>
                  <a:lnTo>
                    <a:pt x="38" y="22"/>
                  </a:lnTo>
                  <a:lnTo>
                    <a:pt x="36" y="18"/>
                  </a:lnTo>
                  <a:lnTo>
                    <a:pt x="32" y="16"/>
                  </a:lnTo>
                  <a:lnTo>
                    <a:pt x="30" y="14"/>
                  </a:lnTo>
                  <a:lnTo>
                    <a:pt x="26" y="12"/>
                  </a:lnTo>
                  <a:lnTo>
                    <a:pt x="24" y="10"/>
                  </a:lnTo>
                  <a:lnTo>
                    <a:pt x="22" y="8"/>
                  </a:lnTo>
                  <a:lnTo>
                    <a:pt x="20" y="6"/>
                  </a:lnTo>
                  <a:lnTo>
                    <a:pt x="18" y="4"/>
                  </a:lnTo>
                  <a:lnTo>
                    <a:pt x="20" y="2"/>
                  </a:lnTo>
                </a:path>
              </a:pathLst>
            </a:custGeom>
            <a:grpFill/>
            <a:ln w="6350">
              <a:noFill/>
              <a:round/>
              <a:headEnd/>
              <a:tailEnd/>
            </a:ln>
          </p:spPr>
          <p:txBody>
            <a:bodyPr/>
            <a:lstStyle/>
            <a:p>
              <a:pPr>
                <a:defRPr/>
              </a:pPr>
              <a:endParaRPr lang="zh-TW" altLang="en-US"/>
            </a:p>
          </p:txBody>
        </p:sp>
        <p:sp>
          <p:nvSpPr>
            <p:cNvPr id="367" name="Freeform 179"/>
            <p:cNvSpPr>
              <a:spLocks/>
            </p:cNvSpPr>
            <p:nvPr/>
          </p:nvSpPr>
          <p:spPr bwMode="gray">
            <a:xfrm>
              <a:off x="4235" y="1572"/>
              <a:ext cx="50" cy="46"/>
            </a:xfrm>
            <a:custGeom>
              <a:avLst/>
              <a:gdLst>
                <a:gd name="T0" fmla="*/ 24 w 50"/>
                <a:gd name="T1" fmla="*/ 18 h 46"/>
                <a:gd name="T2" fmla="*/ 24 w 50"/>
                <a:gd name="T3" fmla="*/ 18 h 46"/>
                <a:gd name="T4" fmla="*/ 22 w 50"/>
                <a:gd name="T5" fmla="*/ 18 h 46"/>
                <a:gd name="T6" fmla="*/ 18 w 50"/>
                <a:gd name="T7" fmla="*/ 18 h 46"/>
                <a:gd name="T8" fmla="*/ 16 w 50"/>
                <a:gd name="T9" fmla="*/ 20 h 46"/>
                <a:gd name="T10" fmla="*/ 12 w 50"/>
                <a:gd name="T11" fmla="*/ 22 h 46"/>
                <a:gd name="T12" fmla="*/ 10 w 50"/>
                <a:gd name="T13" fmla="*/ 24 h 46"/>
                <a:gd name="T14" fmla="*/ 8 w 50"/>
                <a:gd name="T15" fmla="*/ 26 h 46"/>
                <a:gd name="T16" fmla="*/ 8 w 50"/>
                <a:gd name="T17" fmla="*/ 26 h 46"/>
                <a:gd name="T18" fmla="*/ 6 w 50"/>
                <a:gd name="T19" fmla="*/ 26 h 46"/>
                <a:gd name="T20" fmla="*/ 4 w 50"/>
                <a:gd name="T21" fmla="*/ 26 h 46"/>
                <a:gd name="T22" fmla="*/ 2 w 50"/>
                <a:gd name="T23" fmla="*/ 28 h 46"/>
                <a:gd name="T24" fmla="*/ 0 w 50"/>
                <a:gd name="T25" fmla="*/ 30 h 46"/>
                <a:gd name="T26" fmla="*/ 0 w 50"/>
                <a:gd name="T27" fmla="*/ 32 h 46"/>
                <a:gd name="T28" fmla="*/ 0 w 50"/>
                <a:gd name="T29" fmla="*/ 38 h 46"/>
                <a:gd name="T30" fmla="*/ 0 w 50"/>
                <a:gd name="T31" fmla="*/ 38 h 46"/>
                <a:gd name="T32" fmla="*/ 4 w 50"/>
                <a:gd name="T33" fmla="*/ 40 h 46"/>
                <a:gd name="T34" fmla="*/ 6 w 50"/>
                <a:gd name="T35" fmla="*/ 42 h 46"/>
                <a:gd name="T36" fmla="*/ 12 w 50"/>
                <a:gd name="T37" fmla="*/ 44 h 46"/>
                <a:gd name="T38" fmla="*/ 18 w 50"/>
                <a:gd name="T39" fmla="*/ 46 h 46"/>
                <a:gd name="T40" fmla="*/ 24 w 50"/>
                <a:gd name="T41" fmla="*/ 46 h 46"/>
                <a:gd name="T42" fmla="*/ 26 w 50"/>
                <a:gd name="T43" fmla="*/ 46 h 46"/>
                <a:gd name="T44" fmla="*/ 30 w 50"/>
                <a:gd name="T45" fmla="*/ 46 h 46"/>
                <a:gd name="T46" fmla="*/ 34 w 50"/>
                <a:gd name="T47" fmla="*/ 44 h 46"/>
                <a:gd name="T48" fmla="*/ 38 w 50"/>
                <a:gd name="T49" fmla="*/ 44 h 46"/>
                <a:gd name="T50" fmla="*/ 44 w 50"/>
                <a:gd name="T51" fmla="*/ 44 h 46"/>
                <a:gd name="T52" fmla="*/ 48 w 50"/>
                <a:gd name="T53" fmla="*/ 44 h 46"/>
                <a:gd name="T54" fmla="*/ 50 w 50"/>
                <a:gd name="T55" fmla="*/ 46 h 46"/>
                <a:gd name="T56" fmla="*/ 50 w 50"/>
                <a:gd name="T57" fmla="*/ 44 h 46"/>
                <a:gd name="T58" fmla="*/ 48 w 50"/>
                <a:gd name="T59" fmla="*/ 42 h 46"/>
                <a:gd name="T60" fmla="*/ 48 w 50"/>
                <a:gd name="T61" fmla="*/ 36 h 46"/>
                <a:gd name="T62" fmla="*/ 46 w 50"/>
                <a:gd name="T63" fmla="*/ 30 h 46"/>
                <a:gd name="T64" fmla="*/ 44 w 50"/>
                <a:gd name="T65" fmla="*/ 26 h 46"/>
                <a:gd name="T66" fmla="*/ 42 w 50"/>
                <a:gd name="T67" fmla="*/ 24 h 46"/>
                <a:gd name="T68" fmla="*/ 40 w 50"/>
                <a:gd name="T69" fmla="*/ 22 h 46"/>
                <a:gd name="T70" fmla="*/ 40 w 50"/>
                <a:gd name="T71" fmla="*/ 18 h 46"/>
                <a:gd name="T72" fmla="*/ 38 w 50"/>
                <a:gd name="T73" fmla="*/ 14 h 46"/>
                <a:gd name="T74" fmla="*/ 38 w 50"/>
                <a:gd name="T75" fmla="*/ 10 h 46"/>
                <a:gd name="T76" fmla="*/ 36 w 50"/>
                <a:gd name="T77" fmla="*/ 6 h 46"/>
                <a:gd name="T78" fmla="*/ 32 w 50"/>
                <a:gd name="T79" fmla="*/ 2 h 46"/>
                <a:gd name="T80" fmla="*/ 30 w 50"/>
                <a:gd name="T81" fmla="*/ 0 h 46"/>
                <a:gd name="T82" fmla="*/ 26 w 50"/>
                <a:gd name="T83" fmla="*/ 2 h 46"/>
                <a:gd name="T84" fmla="*/ 24 w 50"/>
                <a:gd name="T85" fmla="*/ 18 h 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46"/>
                <a:gd name="T131" fmla="*/ 50 w 50"/>
                <a:gd name="T132" fmla="*/ 46 h 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46">
                  <a:moveTo>
                    <a:pt x="24" y="18"/>
                  </a:moveTo>
                  <a:lnTo>
                    <a:pt x="24" y="18"/>
                  </a:lnTo>
                  <a:lnTo>
                    <a:pt x="22" y="18"/>
                  </a:lnTo>
                  <a:lnTo>
                    <a:pt x="18" y="18"/>
                  </a:lnTo>
                  <a:lnTo>
                    <a:pt x="16" y="20"/>
                  </a:lnTo>
                  <a:lnTo>
                    <a:pt x="12" y="22"/>
                  </a:lnTo>
                  <a:lnTo>
                    <a:pt x="10" y="24"/>
                  </a:lnTo>
                  <a:lnTo>
                    <a:pt x="8" y="26"/>
                  </a:lnTo>
                  <a:lnTo>
                    <a:pt x="6" y="26"/>
                  </a:lnTo>
                  <a:lnTo>
                    <a:pt x="4" y="26"/>
                  </a:lnTo>
                  <a:lnTo>
                    <a:pt x="2" y="28"/>
                  </a:lnTo>
                  <a:lnTo>
                    <a:pt x="0" y="30"/>
                  </a:lnTo>
                  <a:lnTo>
                    <a:pt x="0" y="32"/>
                  </a:lnTo>
                  <a:lnTo>
                    <a:pt x="0" y="38"/>
                  </a:lnTo>
                  <a:lnTo>
                    <a:pt x="4" y="40"/>
                  </a:lnTo>
                  <a:lnTo>
                    <a:pt x="6" y="42"/>
                  </a:lnTo>
                  <a:lnTo>
                    <a:pt x="12" y="44"/>
                  </a:lnTo>
                  <a:lnTo>
                    <a:pt x="18" y="46"/>
                  </a:lnTo>
                  <a:lnTo>
                    <a:pt x="24" y="46"/>
                  </a:lnTo>
                  <a:lnTo>
                    <a:pt x="26" y="46"/>
                  </a:lnTo>
                  <a:lnTo>
                    <a:pt x="30" y="46"/>
                  </a:lnTo>
                  <a:lnTo>
                    <a:pt x="34" y="44"/>
                  </a:lnTo>
                  <a:lnTo>
                    <a:pt x="38" y="44"/>
                  </a:lnTo>
                  <a:lnTo>
                    <a:pt x="44" y="44"/>
                  </a:lnTo>
                  <a:lnTo>
                    <a:pt x="48" y="44"/>
                  </a:lnTo>
                  <a:lnTo>
                    <a:pt x="50" y="46"/>
                  </a:lnTo>
                  <a:lnTo>
                    <a:pt x="50" y="44"/>
                  </a:lnTo>
                  <a:lnTo>
                    <a:pt x="48" y="42"/>
                  </a:lnTo>
                  <a:lnTo>
                    <a:pt x="48" y="36"/>
                  </a:lnTo>
                  <a:lnTo>
                    <a:pt x="46" y="30"/>
                  </a:lnTo>
                  <a:lnTo>
                    <a:pt x="44" y="26"/>
                  </a:lnTo>
                  <a:lnTo>
                    <a:pt x="42" y="24"/>
                  </a:lnTo>
                  <a:lnTo>
                    <a:pt x="40" y="22"/>
                  </a:lnTo>
                  <a:lnTo>
                    <a:pt x="40" y="18"/>
                  </a:lnTo>
                  <a:lnTo>
                    <a:pt x="38" y="14"/>
                  </a:lnTo>
                  <a:lnTo>
                    <a:pt x="38" y="10"/>
                  </a:lnTo>
                  <a:lnTo>
                    <a:pt x="36" y="6"/>
                  </a:lnTo>
                  <a:lnTo>
                    <a:pt x="32" y="2"/>
                  </a:lnTo>
                  <a:lnTo>
                    <a:pt x="30" y="0"/>
                  </a:lnTo>
                  <a:lnTo>
                    <a:pt x="26" y="2"/>
                  </a:lnTo>
                  <a:lnTo>
                    <a:pt x="24" y="18"/>
                  </a:lnTo>
                </a:path>
              </a:pathLst>
            </a:custGeom>
            <a:grpFill/>
            <a:ln w="6350">
              <a:noFill/>
              <a:round/>
              <a:headEnd/>
              <a:tailEnd/>
            </a:ln>
          </p:spPr>
          <p:txBody>
            <a:bodyPr/>
            <a:lstStyle/>
            <a:p>
              <a:pPr>
                <a:defRPr/>
              </a:pPr>
              <a:endParaRPr lang="zh-TW" altLang="en-US"/>
            </a:p>
          </p:txBody>
        </p:sp>
        <p:sp>
          <p:nvSpPr>
            <p:cNvPr id="368" name="Freeform 180"/>
            <p:cNvSpPr>
              <a:spLocks/>
            </p:cNvSpPr>
            <p:nvPr/>
          </p:nvSpPr>
          <p:spPr bwMode="gray">
            <a:xfrm>
              <a:off x="4487" y="1410"/>
              <a:ext cx="60" cy="44"/>
            </a:xfrm>
            <a:custGeom>
              <a:avLst/>
              <a:gdLst>
                <a:gd name="T0" fmla="*/ 14 w 60"/>
                <a:gd name="T1" fmla="*/ 2 h 44"/>
                <a:gd name="T2" fmla="*/ 14 w 60"/>
                <a:gd name="T3" fmla="*/ 2 h 44"/>
                <a:gd name="T4" fmla="*/ 12 w 60"/>
                <a:gd name="T5" fmla="*/ 2 h 44"/>
                <a:gd name="T6" fmla="*/ 10 w 60"/>
                <a:gd name="T7" fmla="*/ 2 h 44"/>
                <a:gd name="T8" fmla="*/ 8 w 60"/>
                <a:gd name="T9" fmla="*/ 2 h 44"/>
                <a:gd name="T10" fmla="*/ 4 w 60"/>
                <a:gd name="T11" fmla="*/ 2 h 44"/>
                <a:gd name="T12" fmla="*/ 2 w 60"/>
                <a:gd name="T13" fmla="*/ 4 h 44"/>
                <a:gd name="T14" fmla="*/ 0 w 60"/>
                <a:gd name="T15" fmla="*/ 8 h 44"/>
                <a:gd name="T16" fmla="*/ 0 w 60"/>
                <a:gd name="T17" fmla="*/ 12 h 44"/>
                <a:gd name="T18" fmla="*/ 0 w 60"/>
                <a:gd name="T19" fmla="*/ 14 h 44"/>
                <a:gd name="T20" fmla="*/ 0 w 60"/>
                <a:gd name="T21" fmla="*/ 16 h 44"/>
                <a:gd name="T22" fmla="*/ 0 w 60"/>
                <a:gd name="T23" fmla="*/ 20 h 44"/>
                <a:gd name="T24" fmla="*/ 0 w 60"/>
                <a:gd name="T25" fmla="*/ 24 h 44"/>
                <a:gd name="T26" fmla="*/ 0 w 60"/>
                <a:gd name="T27" fmla="*/ 28 h 44"/>
                <a:gd name="T28" fmla="*/ 2 w 60"/>
                <a:gd name="T29" fmla="*/ 32 h 44"/>
                <a:gd name="T30" fmla="*/ 4 w 60"/>
                <a:gd name="T31" fmla="*/ 36 h 44"/>
                <a:gd name="T32" fmla="*/ 6 w 60"/>
                <a:gd name="T33" fmla="*/ 38 h 44"/>
                <a:gd name="T34" fmla="*/ 12 w 60"/>
                <a:gd name="T35" fmla="*/ 40 h 44"/>
                <a:gd name="T36" fmla="*/ 12 w 60"/>
                <a:gd name="T37" fmla="*/ 40 h 44"/>
                <a:gd name="T38" fmla="*/ 14 w 60"/>
                <a:gd name="T39" fmla="*/ 42 h 44"/>
                <a:gd name="T40" fmla="*/ 18 w 60"/>
                <a:gd name="T41" fmla="*/ 44 h 44"/>
                <a:gd name="T42" fmla="*/ 22 w 60"/>
                <a:gd name="T43" fmla="*/ 44 h 44"/>
                <a:gd name="T44" fmla="*/ 26 w 60"/>
                <a:gd name="T45" fmla="*/ 42 h 44"/>
                <a:gd name="T46" fmla="*/ 58 w 60"/>
                <a:gd name="T47" fmla="*/ 42 h 44"/>
                <a:gd name="T48" fmla="*/ 60 w 60"/>
                <a:gd name="T49" fmla="*/ 36 h 44"/>
                <a:gd name="T50" fmla="*/ 58 w 60"/>
                <a:gd name="T51" fmla="*/ 34 h 44"/>
                <a:gd name="T52" fmla="*/ 58 w 60"/>
                <a:gd name="T53" fmla="*/ 32 h 44"/>
                <a:gd name="T54" fmla="*/ 58 w 60"/>
                <a:gd name="T55" fmla="*/ 28 h 44"/>
                <a:gd name="T56" fmla="*/ 56 w 60"/>
                <a:gd name="T57" fmla="*/ 22 h 44"/>
                <a:gd name="T58" fmla="*/ 56 w 60"/>
                <a:gd name="T59" fmla="*/ 16 h 44"/>
                <a:gd name="T60" fmla="*/ 54 w 60"/>
                <a:gd name="T61" fmla="*/ 12 h 44"/>
                <a:gd name="T62" fmla="*/ 54 w 60"/>
                <a:gd name="T63" fmla="*/ 8 h 44"/>
                <a:gd name="T64" fmla="*/ 54 w 60"/>
                <a:gd name="T65" fmla="*/ 6 h 44"/>
                <a:gd name="T66" fmla="*/ 52 w 60"/>
                <a:gd name="T67" fmla="*/ 4 h 44"/>
                <a:gd name="T68" fmla="*/ 48 w 60"/>
                <a:gd name="T69" fmla="*/ 0 h 44"/>
                <a:gd name="T70" fmla="*/ 44 w 60"/>
                <a:gd name="T71" fmla="*/ 0 h 44"/>
                <a:gd name="T72" fmla="*/ 38 w 60"/>
                <a:gd name="T73" fmla="*/ 0 h 44"/>
                <a:gd name="T74" fmla="*/ 30 w 60"/>
                <a:gd name="T75" fmla="*/ 2 h 44"/>
                <a:gd name="T76" fmla="*/ 14 w 60"/>
                <a:gd name="T77" fmla="*/ 2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44"/>
                <a:gd name="T119" fmla="*/ 60 w 60"/>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44">
                  <a:moveTo>
                    <a:pt x="14" y="2"/>
                  </a:moveTo>
                  <a:lnTo>
                    <a:pt x="14" y="2"/>
                  </a:lnTo>
                  <a:lnTo>
                    <a:pt x="12" y="2"/>
                  </a:lnTo>
                  <a:lnTo>
                    <a:pt x="10" y="2"/>
                  </a:lnTo>
                  <a:lnTo>
                    <a:pt x="8" y="2"/>
                  </a:lnTo>
                  <a:lnTo>
                    <a:pt x="4" y="2"/>
                  </a:lnTo>
                  <a:lnTo>
                    <a:pt x="2" y="4"/>
                  </a:lnTo>
                  <a:lnTo>
                    <a:pt x="0" y="8"/>
                  </a:lnTo>
                  <a:lnTo>
                    <a:pt x="0" y="12"/>
                  </a:lnTo>
                  <a:lnTo>
                    <a:pt x="0" y="14"/>
                  </a:lnTo>
                  <a:lnTo>
                    <a:pt x="0" y="16"/>
                  </a:lnTo>
                  <a:lnTo>
                    <a:pt x="0" y="20"/>
                  </a:lnTo>
                  <a:lnTo>
                    <a:pt x="0" y="24"/>
                  </a:lnTo>
                  <a:lnTo>
                    <a:pt x="0" y="28"/>
                  </a:lnTo>
                  <a:lnTo>
                    <a:pt x="2" y="32"/>
                  </a:lnTo>
                  <a:lnTo>
                    <a:pt x="4" y="36"/>
                  </a:lnTo>
                  <a:lnTo>
                    <a:pt x="6" y="38"/>
                  </a:lnTo>
                  <a:lnTo>
                    <a:pt x="12" y="40"/>
                  </a:lnTo>
                  <a:lnTo>
                    <a:pt x="14" y="42"/>
                  </a:lnTo>
                  <a:lnTo>
                    <a:pt x="18" y="44"/>
                  </a:lnTo>
                  <a:lnTo>
                    <a:pt x="22" y="44"/>
                  </a:lnTo>
                  <a:lnTo>
                    <a:pt x="26" y="42"/>
                  </a:lnTo>
                  <a:lnTo>
                    <a:pt x="58" y="42"/>
                  </a:lnTo>
                  <a:lnTo>
                    <a:pt x="60" y="36"/>
                  </a:lnTo>
                  <a:lnTo>
                    <a:pt x="58" y="34"/>
                  </a:lnTo>
                  <a:lnTo>
                    <a:pt x="58" y="32"/>
                  </a:lnTo>
                  <a:lnTo>
                    <a:pt x="58" y="28"/>
                  </a:lnTo>
                  <a:lnTo>
                    <a:pt x="56" y="22"/>
                  </a:lnTo>
                  <a:lnTo>
                    <a:pt x="56" y="16"/>
                  </a:lnTo>
                  <a:lnTo>
                    <a:pt x="54" y="12"/>
                  </a:lnTo>
                  <a:lnTo>
                    <a:pt x="54" y="8"/>
                  </a:lnTo>
                  <a:lnTo>
                    <a:pt x="54" y="6"/>
                  </a:lnTo>
                  <a:lnTo>
                    <a:pt x="52" y="4"/>
                  </a:lnTo>
                  <a:lnTo>
                    <a:pt x="48" y="0"/>
                  </a:lnTo>
                  <a:lnTo>
                    <a:pt x="44" y="0"/>
                  </a:lnTo>
                  <a:lnTo>
                    <a:pt x="38" y="0"/>
                  </a:lnTo>
                  <a:lnTo>
                    <a:pt x="30" y="2"/>
                  </a:lnTo>
                  <a:lnTo>
                    <a:pt x="14" y="2"/>
                  </a:lnTo>
                </a:path>
              </a:pathLst>
            </a:custGeom>
            <a:grpFill/>
            <a:ln w="6350">
              <a:noFill/>
              <a:round/>
              <a:headEnd/>
              <a:tailEnd/>
            </a:ln>
          </p:spPr>
          <p:txBody>
            <a:bodyPr/>
            <a:lstStyle/>
            <a:p>
              <a:pPr>
                <a:defRPr/>
              </a:pPr>
              <a:endParaRPr lang="zh-TW" altLang="en-US"/>
            </a:p>
          </p:txBody>
        </p:sp>
        <p:sp>
          <p:nvSpPr>
            <p:cNvPr id="369" name="Freeform 181"/>
            <p:cNvSpPr>
              <a:spLocks/>
            </p:cNvSpPr>
            <p:nvPr/>
          </p:nvSpPr>
          <p:spPr bwMode="gray">
            <a:xfrm>
              <a:off x="4529" y="1616"/>
              <a:ext cx="24" cy="32"/>
            </a:xfrm>
            <a:custGeom>
              <a:avLst/>
              <a:gdLst>
                <a:gd name="T0" fmla="*/ 10 w 24"/>
                <a:gd name="T1" fmla="*/ 0 h 32"/>
                <a:gd name="T2" fmla="*/ 10 w 24"/>
                <a:gd name="T3" fmla="*/ 0 h 32"/>
                <a:gd name="T4" fmla="*/ 8 w 24"/>
                <a:gd name="T5" fmla="*/ 0 h 32"/>
                <a:gd name="T6" fmla="*/ 6 w 24"/>
                <a:gd name="T7" fmla="*/ 0 h 32"/>
                <a:gd name="T8" fmla="*/ 4 w 24"/>
                <a:gd name="T9" fmla="*/ 2 h 32"/>
                <a:gd name="T10" fmla="*/ 2 w 24"/>
                <a:gd name="T11" fmla="*/ 4 h 32"/>
                <a:gd name="T12" fmla="*/ 0 w 24"/>
                <a:gd name="T13" fmla="*/ 8 h 32"/>
                <a:gd name="T14" fmla="*/ 0 w 24"/>
                <a:gd name="T15" fmla="*/ 14 h 32"/>
                <a:gd name="T16" fmla="*/ 0 w 24"/>
                <a:gd name="T17" fmla="*/ 16 h 32"/>
                <a:gd name="T18" fmla="*/ 0 w 24"/>
                <a:gd name="T19" fmla="*/ 18 h 32"/>
                <a:gd name="T20" fmla="*/ 0 w 24"/>
                <a:gd name="T21" fmla="*/ 22 h 32"/>
                <a:gd name="T22" fmla="*/ 0 w 24"/>
                <a:gd name="T23" fmla="*/ 26 h 32"/>
                <a:gd name="T24" fmla="*/ 2 w 24"/>
                <a:gd name="T25" fmla="*/ 30 h 32"/>
                <a:gd name="T26" fmla="*/ 6 w 24"/>
                <a:gd name="T27" fmla="*/ 32 h 32"/>
                <a:gd name="T28" fmla="*/ 8 w 24"/>
                <a:gd name="T29" fmla="*/ 32 h 32"/>
                <a:gd name="T30" fmla="*/ 10 w 24"/>
                <a:gd name="T31" fmla="*/ 32 h 32"/>
                <a:gd name="T32" fmla="*/ 12 w 24"/>
                <a:gd name="T33" fmla="*/ 32 h 32"/>
                <a:gd name="T34" fmla="*/ 16 w 24"/>
                <a:gd name="T35" fmla="*/ 32 h 32"/>
                <a:gd name="T36" fmla="*/ 18 w 24"/>
                <a:gd name="T37" fmla="*/ 32 h 32"/>
                <a:gd name="T38" fmla="*/ 22 w 24"/>
                <a:gd name="T39" fmla="*/ 30 h 32"/>
                <a:gd name="T40" fmla="*/ 24 w 24"/>
                <a:gd name="T41" fmla="*/ 28 h 32"/>
                <a:gd name="T42" fmla="*/ 24 w 24"/>
                <a:gd name="T43" fmla="*/ 26 h 32"/>
                <a:gd name="T44" fmla="*/ 24 w 24"/>
                <a:gd name="T45" fmla="*/ 24 h 32"/>
                <a:gd name="T46" fmla="*/ 24 w 24"/>
                <a:gd name="T47" fmla="*/ 22 h 32"/>
                <a:gd name="T48" fmla="*/ 24 w 24"/>
                <a:gd name="T49" fmla="*/ 20 h 32"/>
                <a:gd name="T50" fmla="*/ 24 w 24"/>
                <a:gd name="T51" fmla="*/ 16 h 32"/>
                <a:gd name="T52" fmla="*/ 24 w 24"/>
                <a:gd name="T53" fmla="*/ 12 h 32"/>
                <a:gd name="T54" fmla="*/ 24 w 24"/>
                <a:gd name="T55" fmla="*/ 8 h 32"/>
                <a:gd name="T56" fmla="*/ 22 w 24"/>
                <a:gd name="T57" fmla="*/ 4 h 32"/>
                <a:gd name="T58" fmla="*/ 20 w 24"/>
                <a:gd name="T59" fmla="*/ 2 h 32"/>
                <a:gd name="T60" fmla="*/ 16 w 24"/>
                <a:gd name="T61" fmla="*/ 0 h 32"/>
                <a:gd name="T62" fmla="*/ 10 w 24"/>
                <a:gd name="T63" fmla="*/ 0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32"/>
                <a:gd name="T98" fmla="*/ 24 w 24"/>
                <a:gd name="T99" fmla="*/ 32 h 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32">
                  <a:moveTo>
                    <a:pt x="10" y="0"/>
                  </a:moveTo>
                  <a:lnTo>
                    <a:pt x="10" y="0"/>
                  </a:lnTo>
                  <a:lnTo>
                    <a:pt x="8" y="0"/>
                  </a:lnTo>
                  <a:lnTo>
                    <a:pt x="6" y="0"/>
                  </a:lnTo>
                  <a:lnTo>
                    <a:pt x="4" y="2"/>
                  </a:lnTo>
                  <a:lnTo>
                    <a:pt x="2" y="4"/>
                  </a:lnTo>
                  <a:lnTo>
                    <a:pt x="0" y="8"/>
                  </a:lnTo>
                  <a:lnTo>
                    <a:pt x="0" y="14"/>
                  </a:lnTo>
                  <a:lnTo>
                    <a:pt x="0" y="16"/>
                  </a:lnTo>
                  <a:lnTo>
                    <a:pt x="0" y="18"/>
                  </a:lnTo>
                  <a:lnTo>
                    <a:pt x="0" y="22"/>
                  </a:lnTo>
                  <a:lnTo>
                    <a:pt x="0" y="26"/>
                  </a:lnTo>
                  <a:lnTo>
                    <a:pt x="2" y="30"/>
                  </a:lnTo>
                  <a:lnTo>
                    <a:pt x="6" y="32"/>
                  </a:lnTo>
                  <a:lnTo>
                    <a:pt x="8" y="32"/>
                  </a:lnTo>
                  <a:lnTo>
                    <a:pt x="10" y="32"/>
                  </a:lnTo>
                  <a:lnTo>
                    <a:pt x="12" y="32"/>
                  </a:lnTo>
                  <a:lnTo>
                    <a:pt x="16" y="32"/>
                  </a:lnTo>
                  <a:lnTo>
                    <a:pt x="18" y="32"/>
                  </a:lnTo>
                  <a:lnTo>
                    <a:pt x="22" y="30"/>
                  </a:lnTo>
                  <a:lnTo>
                    <a:pt x="24" y="28"/>
                  </a:lnTo>
                  <a:lnTo>
                    <a:pt x="24" y="26"/>
                  </a:lnTo>
                  <a:lnTo>
                    <a:pt x="24" y="24"/>
                  </a:lnTo>
                  <a:lnTo>
                    <a:pt x="24" y="22"/>
                  </a:lnTo>
                  <a:lnTo>
                    <a:pt x="24" y="20"/>
                  </a:lnTo>
                  <a:lnTo>
                    <a:pt x="24" y="16"/>
                  </a:lnTo>
                  <a:lnTo>
                    <a:pt x="24" y="12"/>
                  </a:lnTo>
                  <a:lnTo>
                    <a:pt x="24" y="8"/>
                  </a:lnTo>
                  <a:lnTo>
                    <a:pt x="22" y="4"/>
                  </a:lnTo>
                  <a:lnTo>
                    <a:pt x="20" y="2"/>
                  </a:lnTo>
                  <a:lnTo>
                    <a:pt x="16" y="0"/>
                  </a:lnTo>
                  <a:lnTo>
                    <a:pt x="10" y="0"/>
                  </a:lnTo>
                </a:path>
              </a:pathLst>
            </a:custGeom>
            <a:grpFill/>
            <a:ln w="6350">
              <a:noFill/>
              <a:round/>
              <a:headEnd/>
              <a:tailEnd/>
            </a:ln>
          </p:spPr>
          <p:txBody>
            <a:bodyPr/>
            <a:lstStyle/>
            <a:p>
              <a:pPr>
                <a:defRPr/>
              </a:pPr>
              <a:endParaRPr lang="zh-TW" altLang="en-US"/>
            </a:p>
          </p:txBody>
        </p:sp>
        <p:sp>
          <p:nvSpPr>
            <p:cNvPr id="370" name="Freeform 182"/>
            <p:cNvSpPr>
              <a:spLocks/>
            </p:cNvSpPr>
            <p:nvPr/>
          </p:nvSpPr>
          <p:spPr bwMode="gray">
            <a:xfrm>
              <a:off x="4519" y="1134"/>
              <a:ext cx="228" cy="268"/>
            </a:xfrm>
            <a:custGeom>
              <a:avLst/>
              <a:gdLst>
                <a:gd name="T0" fmla="*/ 206 w 228"/>
                <a:gd name="T1" fmla="*/ 82 h 268"/>
                <a:gd name="T2" fmla="*/ 198 w 228"/>
                <a:gd name="T3" fmla="*/ 84 h 268"/>
                <a:gd name="T4" fmla="*/ 198 w 228"/>
                <a:gd name="T5" fmla="*/ 92 h 268"/>
                <a:gd name="T6" fmla="*/ 204 w 228"/>
                <a:gd name="T7" fmla="*/ 96 h 268"/>
                <a:gd name="T8" fmla="*/ 200 w 228"/>
                <a:gd name="T9" fmla="*/ 104 h 268"/>
                <a:gd name="T10" fmla="*/ 214 w 228"/>
                <a:gd name="T11" fmla="*/ 112 h 268"/>
                <a:gd name="T12" fmla="*/ 188 w 228"/>
                <a:gd name="T13" fmla="*/ 122 h 268"/>
                <a:gd name="T14" fmla="*/ 164 w 228"/>
                <a:gd name="T15" fmla="*/ 138 h 268"/>
                <a:gd name="T16" fmla="*/ 152 w 228"/>
                <a:gd name="T17" fmla="*/ 154 h 268"/>
                <a:gd name="T18" fmla="*/ 140 w 228"/>
                <a:gd name="T19" fmla="*/ 160 h 268"/>
                <a:gd name="T20" fmla="*/ 120 w 228"/>
                <a:gd name="T21" fmla="*/ 174 h 268"/>
                <a:gd name="T22" fmla="*/ 106 w 228"/>
                <a:gd name="T23" fmla="*/ 182 h 268"/>
                <a:gd name="T24" fmla="*/ 116 w 228"/>
                <a:gd name="T25" fmla="*/ 188 h 268"/>
                <a:gd name="T26" fmla="*/ 112 w 228"/>
                <a:gd name="T27" fmla="*/ 198 h 268"/>
                <a:gd name="T28" fmla="*/ 100 w 228"/>
                <a:gd name="T29" fmla="*/ 214 h 268"/>
                <a:gd name="T30" fmla="*/ 82 w 228"/>
                <a:gd name="T31" fmla="*/ 224 h 268"/>
                <a:gd name="T32" fmla="*/ 76 w 228"/>
                <a:gd name="T33" fmla="*/ 238 h 268"/>
                <a:gd name="T34" fmla="*/ 74 w 228"/>
                <a:gd name="T35" fmla="*/ 260 h 268"/>
                <a:gd name="T36" fmla="*/ 54 w 228"/>
                <a:gd name="T37" fmla="*/ 268 h 268"/>
                <a:gd name="T38" fmla="*/ 46 w 228"/>
                <a:gd name="T39" fmla="*/ 258 h 268"/>
                <a:gd name="T40" fmla="*/ 24 w 228"/>
                <a:gd name="T41" fmla="*/ 256 h 268"/>
                <a:gd name="T42" fmla="*/ 2 w 228"/>
                <a:gd name="T43" fmla="*/ 240 h 268"/>
                <a:gd name="T44" fmla="*/ 12 w 228"/>
                <a:gd name="T45" fmla="*/ 222 h 268"/>
                <a:gd name="T46" fmla="*/ 20 w 228"/>
                <a:gd name="T47" fmla="*/ 214 h 268"/>
                <a:gd name="T48" fmla="*/ 26 w 228"/>
                <a:gd name="T49" fmla="*/ 206 h 268"/>
                <a:gd name="T50" fmla="*/ 40 w 228"/>
                <a:gd name="T51" fmla="*/ 218 h 268"/>
                <a:gd name="T52" fmla="*/ 40 w 228"/>
                <a:gd name="T53" fmla="*/ 208 h 268"/>
                <a:gd name="T54" fmla="*/ 38 w 228"/>
                <a:gd name="T55" fmla="*/ 198 h 268"/>
                <a:gd name="T56" fmla="*/ 28 w 228"/>
                <a:gd name="T57" fmla="*/ 198 h 268"/>
                <a:gd name="T58" fmla="*/ 30 w 228"/>
                <a:gd name="T59" fmla="*/ 186 h 268"/>
                <a:gd name="T60" fmla="*/ 42 w 228"/>
                <a:gd name="T61" fmla="*/ 176 h 268"/>
                <a:gd name="T62" fmla="*/ 62 w 228"/>
                <a:gd name="T63" fmla="*/ 168 h 268"/>
                <a:gd name="T64" fmla="*/ 64 w 228"/>
                <a:gd name="T65" fmla="*/ 162 h 268"/>
                <a:gd name="T66" fmla="*/ 54 w 228"/>
                <a:gd name="T67" fmla="*/ 144 h 268"/>
                <a:gd name="T68" fmla="*/ 54 w 228"/>
                <a:gd name="T69" fmla="*/ 126 h 268"/>
                <a:gd name="T70" fmla="*/ 60 w 228"/>
                <a:gd name="T71" fmla="*/ 108 h 268"/>
                <a:gd name="T72" fmla="*/ 72 w 228"/>
                <a:gd name="T73" fmla="*/ 120 h 268"/>
                <a:gd name="T74" fmla="*/ 80 w 228"/>
                <a:gd name="T75" fmla="*/ 138 h 268"/>
                <a:gd name="T76" fmla="*/ 82 w 228"/>
                <a:gd name="T77" fmla="*/ 114 h 268"/>
                <a:gd name="T78" fmla="*/ 104 w 228"/>
                <a:gd name="T79" fmla="*/ 94 h 268"/>
                <a:gd name="T80" fmla="*/ 122 w 228"/>
                <a:gd name="T81" fmla="*/ 88 h 268"/>
                <a:gd name="T82" fmla="*/ 132 w 228"/>
                <a:gd name="T83" fmla="*/ 80 h 268"/>
                <a:gd name="T84" fmla="*/ 86 w 228"/>
                <a:gd name="T85" fmla="*/ 74 h 268"/>
                <a:gd name="T86" fmla="*/ 68 w 228"/>
                <a:gd name="T87" fmla="*/ 72 h 268"/>
                <a:gd name="T88" fmla="*/ 56 w 228"/>
                <a:gd name="T89" fmla="*/ 74 h 268"/>
                <a:gd name="T90" fmla="*/ 44 w 228"/>
                <a:gd name="T91" fmla="*/ 54 h 268"/>
                <a:gd name="T92" fmla="*/ 44 w 228"/>
                <a:gd name="T93" fmla="*/ 40 h 268"/>
                <a:gd name="T94" fmla="*/ 66 w 228"/>
                <a:gd name="T95" fmla="*/ 42 h 268"/>
                <a:gd name="T96" fmla="*/ 78 w 228"/>
                <a:gd name="T97" fmla="*/ 26 h 268"/>
                <a:gd name="T98" fmla="*/ 100 w 228"/>
                <a:gd name="T99" fmla="*/ 18 h 268"/>
                <a:gd name="T100" fmla="*/ 122 w 228"/>
                <a:gd name="T101" fmla="*/ 4 h 268"/>
                <a:gd name="T102" fmla="*/ 160 w 228"/>
                <a:gd name="T103" fmla="*/ 2 h 268"/>
                <a:gd name="T104" fmla="*/ 188 w 228"/>
                <a:gd name="T105" fmla="*/ 6 h 268"/>
                <a:gd name="T106" fmla="*/ 212 w 228"/>
                <a:gd name="T107" fmla="*/ 26 h 268"/>
                <a:gd name="T108" fmla="*/ 216 w 228"/>
                <a:gd name="T109" fmla="*/ 30 h 268"/>
                <a:gd name="T110" fmla="*/ 218 w 228"/>
                <a:gd name="T111" fmla="*/ 64 h 2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8"/>
                <a:gd name="T169" fmla="*/ 0 h 268"/>
                <a:gd name="T170" fmla="*/ 228 w 228"/>
                <a:gd name="T171" fmla="*/ 268 h 2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8" h="268">
                  <a:moveTo>
                    <a:pt x="222" y="68"/>
                  </a:moveTo>
                  <a:lnTo>
                    <a:pt x="228" y="80"/>
                  </a:lnTo>
                  <a:lnTo>
                    <a:pt x="222" y="82"/>
                  </a:lnTo>
                  <a:lnTo>
                    <a:pt x="216" y="84"/>
                  </a:lnTo>
                  <a:lnTo>
                    <a:pt x="212" y="84"/>
                  </a:lnTo>
                  <a:lnTo>
                    <a:pt x="208" y="82"/>
                  </a:lnTo>
                  <a:lnTo>
                    <a:pt x="206" y="82"/>
                  </a:lnTo>
                  <a:lnTo>
                    <a:pt x="204" y="80"/>
                  </a:lnTo>
                  <a:lnTo>
                    <a:pt x="200" y="80"/>
                  </a:lnTo>
                  <a:lnTo>
                    <a:pt x="198" y="80"/>
                  </a:lnTo>
                  <a:lnTo>
                    <a:pt x="196" y="80"/>
                  </a:lnTo>
                  <a:lnTo>
                    <a:pt x="196" y="82"/>
                  </a:lnTo>
                  <a:lnTo>
                    <a:pt x="196" y="84"/>
                  </a:lnTo>
                  <a:lnTo>
                    <a:pt x="198" y="84"/>
                  </a:lnTo>
                  <a:lnTo>
                    <a:pt x="200" y="86"/>
                  </a:lnTo>
                  <a:lnTo>
                    <a:pt x="200" y="88"/>
                  </a:lnTo>
                  <a:lnTo>
                    <a:pt x="202" y="90"/>
                  </a:lnTo>
                  <a:lnTo>
                    <a:pt x="200" y="92"/>
                  </a:lnTo>
                  <a:lnTo>
                    <a:pt x="198" y="92"/>
                  </a:lnTo>
                  <a:lnTo>
                    <a:pt x="196" y="92"/>
                  </a:lnTo>
                  <a:lnTo>
                    <a:pt x="194" y="92"/>
                  </a:lnTo>
                  <a:lnTo>
                    <a:pt x="192" y="94"/>
                  </a:lnTo>
                  <a:lnTo>
                    <a:pt x="192" y="96"/>
                  </a:lnTo>
                  <a:lnTo>
                    <a:pt x="204" y="96"/>
                  </a:lnTo>
                  <a:lnTo>
                    <a:pt x="208" y="98"/>
                  </a:lnTo>
                  <a:lnTo>
                    <a:pt x="206" y="100"/>
                  </a:lnTo>
                  <a:lnTo>
                    <a:pt x="204" y="102"/>
                  </a:lnTo>
                  <a:lnTo>
                    <a:pt x="202" y="102"/>
                  </a:lnTo>
                  <a:lnTo>
                    <a:pt x="200" y="104"/>
                  </a:lnTo>
                  <a:lnTo>
                    <a:pt x="200" y="106"/>
                  </a:lnTo>
                  <a:lnTo>
                    <a:pt x="202" y="106"/>
                  </a:lnTo>
                  <a:lnTo>
                    <a:pt x="202" y="108"/>
                  </a:lnTo>
                  <a:lnTo>
                    <a:pt x="214" y="106"/>
                  </a:lnTo>
                  <a:lnTo>
                    <a:pt x="216" y="108"/>
                  </a:lnTo>
                  <a:lnTo>
                    <a:pt x="216" y="110"/>
                  </a:lnTo>
                  <a:lnTo>
                    <a:pt x="214" y="112"/>
                  </a:lnTo>
                  <a:lnTo>
                    <a:pt x="212" y="114"/>
                  </a:lnTo>
                  <a:lnTo>
                    <a:pt x="210" y="114"/>
                  </a:lnTo>
                  <a:lnTo>
                    <a:pt x="208" y="114"/>
                  </a:lnTo>
                  <a:lnTo>
                    <a:pt x="200" y="116"/>
                  </a:lnTo>
                  <a:lnTo>
                    <a:pt x="194" y="118"/>
                  </a:lnTo>
                  <a:lnTo>
                    <a:pt x="188" y="122"/>
                  </a:lnTo>
                  <a:lnTo>
                    <a:pt x="186" y="124"/>
                  </a:lnTo>
                  <a:lnTo>
                    <a:pt x="184" y="126"/>
                  </a:lnTo>
                  <a:lnTo>
                    <a:pt x="182" y="128"/>
                  </a:lnTo>
                  <a:lnTo>
                    <a:pt x="176" y="134"/>
                  </a:lnTo>
                  <a:lnTo>
                    <a:pt x="172" y="136"/>
                  </a:lnTo>
                  <a:lnTo>
                    <a:pt x="166" y="138"/>
                  </a:lnTo>
                  <a:lnTo>
                    <a:pt x="164" y="138"/>
                  </a:lnTo>
                  <a:lnTo>
                    <a:pt x="162" y="138"/>
                  </a:lnTo>
                  <a:lnTo>
                    <a:pt x="166" y="142"/>
                  </a:lnTo>
                  <a:lnTo>
                    <a:pt x="160" y="148"/>
                  </a:lnTo>
                  <a:lnTo>
                    <a:pt x="158" y="150"/>
                  </a:lnTo>
                  <a:lnTo>
                    <a:pt x="154" y="152"/>
                  </a:lnTo>
                  <a:lnTo>
                    <a:pt x="152" y="152"/>
                  </a:lnTo>
                  <a:lnTo>
                    <a:pt x="152" y="154"/>
                  </a:lnTo>
                  <a:lnTo>
                    <a:pt x="154" y="156"/>
                  </a:lnTo>
                  <a:lnTo>
                    <a:pt x="154" y="158"/>
                  </a:lnTo>
                  <a:lnTo>
                    <a:pt x="152" y="160"/>
                  </a:lnTo>
                  <a:lnTo>
                    <a:pt x="150" y="162"/>
                  </a:lnTo>
                  <a:lnTo>
                    <a:pt x="148" y="164"/>
                  </a:lnTo>
                  <a:lnTo>
                    <a:pt x="146" y="164"/>
                  </a:lnTo>
                  <a:lnTo>
                    <a:pt x="140" y="160"/>
                  </a:lnTo>
                  <a:lnTo>
                    <a:pt x="132" y="166"/>
                  </a:lnTo>
                  <a:lnTo>
                    <a:pt x="130" y="164"/>
                  </a:lnTo>
                  <a:lnTo>
                    <a:pt x="128" y="164"/>
                  </a:lnTo>
                  <a:lnTo>
                    <a:pt x="124" y="168"/>
                  </a:lnTo>
                  <a:lnTo>
                    <a:pt x="122" y="170"/>
                  </a:lnTo>
                  <a:lnTo>
                    <a:pt x="120" y="172"/>
                  </a:lnTo>
                  <a:lnTo>
                    <a:pt x="120" y="174"/>
                  </a:lnTo>
                  <a:lnTo>
                    <a:pt x="118" y="176"/>
                  </a:lnTo>
                  <a:lnTo>
                    <a:pt x="116" y="178"/>
                  </a:lnTo>
                  <a:lnTo>
                    <a:pt x="114" y="180"/>
                  </a:lnTo>
                  <a:lnTo>
                    <a:pt x="112" y="180"/>
                  </a:lnTo>
                  <a:lnTo>
                    <a:pt x="108" y="180"/>
                  </a:lnTo>
                  <a:lnTo>
                    <a:pt x="106" y="182"/>
                  </a:lnTo>
                  <a:lnTo>
                    <a:pt x="106" y="184"/>
                  </a:lnTo>
                  <a:lnTo>
                    <a:pt x="106" y="186"/>
                  </a:lnTo>
                  <a:lnTo>
                    <a:pt x="106" y="188"/>
                  </a:lnTo>
                  <a:lnTo>
                    <a:pt x="108" y="186"/>
                  </a:lnTo>
                  <a:lnTo>
                    <a:pt x="112" y="188"/>
                  </a:lnTo>
                  <a:lnTo>
                    <a:pt x="116" y="188"/>
                  </a:lnTo>
                  <a:lnTo>
                    <a:pt x="118" y="190"/>
                  </a:lnTo>
                  <a:lnTo>
                    <a:pt x="120" y="192"/>
                  </a:lnTo>
                  <a:lnTo>
                    <a:pt x="118" y="194"/>
                  </a:lnTo>
                  <a:lnTo>
                    <a:pt x="116" y="196"/>
                  </a:lnTo>
                  <a:lnTo>
                    <a:pt x="114" y="198"/>
                  </a:lnTo>
                  <a:lnTo>
                    <a:pt x="112" y="198"/>
                  </a:lnTo>
                  <a:lnTo>
                    <a:pt x="110" y="200"/>
                  </a:lnTo>
                  <a:lnTo>
                    <a:pt x="110" y="202"/>
                  </a:lnTo>
                  <a:lnTo>
                    <a:pt x="108" y="204"/>
                  </a:lnTo>
                  <a:lnTo>
                    <a:pt x="104" y="206"/>
                  </a:lnTo>
                  <a:lnTo>
                    <a:pt x="102" y="208"/>
                  </a:lnTo>
                  <a:lnTo>
                    <a:pt x="100" y="214"/>
                  </a:lnTo>
                  <a:lnTo>
                    <a:pt x="98" y="218"/>
                  </a:lnTo>
                  <a:lnTo>
                    <a:pt x="96" y="222"/>
                  </a:lnTo>
                  <a:lnTo>
                    <a:pt x="92" y="224"/>
                  </a:lnTo>
                  <a:lnTo>
                    <a:pt x="88" y="224"/>
                  </a:lnTo>
                  <a:lnTo>
                    <a:pt x="86" y="226"/>
                  </a:lnTo>
                  <a:lnTo>
                    <a:pt x="82" y="224"/>
                  </a:lnTo>
                  <a:lnTo>
                    <a:pt x="80" y="224"/>
                  </a:lnTo>
                  <a:lnTo>
                    <a:pt x="78" y="228"/>
                  </a:lnTo>
                  <a:lnTo>
                    <a:pt x="78" y="230"/>
                  </a:lnTo>
                  <a:lnTo>
                    <a:pt x="76" y="234"/>
                  </a:lnTo>
                  <a:lnTo>
                    <a:pt x="76" y="236"/>
                  </a:lnTo>
                  <a:lnTo>
                    <a:pt x="76" y="238"/>
                  </a:lnTo>
                  <a:lnTo>
                    <a:pt x="78" y="242"/>
                  </a:lnTo>
                  <a:lnTo>
                    <a:pt x="78" y="246"/>
                  </a:lnTo>
                  <a:lnTo>
                    <a:pt x="78" y="250"/>
                  </a:lnTo>
                  <a:lnTo>
                    <a:pt x="78" y="256"/>
                  </a:lnTo>
                  <a:lnTo>
                    <a:pt x="76" y="258"/>
                  </a:lnTo>
                  <a:lnTo>
                    <a:pt x="74" y="260"/>
                  </a:lnTo>
                  <a:lnTo>
                    <a:pt x="72" y="262"/>
                  </a:lnTo>
                  <a:lnTo>
                    <a:pt x="70" y="262"/>
                  </a:lnTo>
                  <a:lnTo>
                    <a:pt x="68" y="262"/>
                  </a:lnTo>
                  <a:lnTo>
                    <a:pt x="62" y="266"/>
                  </a:lnTo>
                  <a:lnTo>
                    <a:pt x="58" y="266"/>
                  </a:lnTo>
                  <a:lnTo>
                    <a:pt x="54" y="268"/>
                  </a:lnTo>
                  <a:lnTo>
                    <a:pt x="52" y="266"/>
                  </a:lnTo>
                  <a:lnTo>
                    <a:pt x="50" y="266"/>
                  </a:lnTo>
                  <a:lnTo>
                    <a:pt x="48" y="264"/>
                  </a:lnTo>
                  <a:lnTo>
                    <a:pt x="48" y="262"/>
                  </a:lnTo>
                  <a:lnTo>
                    <a:pt x="46" y="258"/>
                  </a:lnTo>
                  <a:lnTo>
                    <a:pt x="42" y="256"/>
                  </a:lnTo>
                  <a:lnTo>
                    <a:pt x="38" y="254"/>
                  </a:lnTo>
                  <a:lnTo>
                    <a:pt x="36" y="254"/>
                  </a:lnTo>
                  <a:lnTo>
                    <a:pt x="34" y="254"/>
                  </a:lnTo>
                  <a:lnTo>
                    <a:pt x="32" y="254"/>
                  </a:lnTo>
                  <a:lnTo>
                    <a:pt x="28" y="256"/>
                  </a:lnTo>
                  <a:lnTo>
                    <a:pt x="24" y="256"/>
                  </a:lnTo>
                  <a:lnTo>
                    <a:pt x="22" y="254"/>
                  </a:lnTo>
                  <a:lnTo>
                    <a:pt x="20" y="252"/>
                  </a:lnTo>
                  <a:lnTo>
                    <a:pt x="18" y="250"/>
                  </a:lnTo>
                  <a:lnTo>
                    <a:pt x="16" y="250"/>
                  </a:lnTo>
                  <a:lnTo>
                    <a:pt x="10" y="246"/>
                  </a:lnTo>
                  <a:lnTo>
                    <a:pt x="6" y="244"/>
                  </a:lnTo>
                  <a:lnTo>
                    <a:pt x="2" y="240"/>
                  </a:lnTo>
                  <a:lnTo>
                    <a:pt x="2" y="238"/>
                  </a:lnTo>
                  <a:lnTo>
                    <a:pt x="0" y="238"/>
                  </a:lnTo>
                  <a:lnTo>
                    <a:pt x="0" y="236"/>
                  </a:lnTo>
                  <a:lnTo>
                    <a:pt x="4" y="230"/>
                  </a:lnTo>
                  <a:lnTo>
                    <a:pt x="6" y="226"/>
                  </a:lnTo>
                  <a:lnTo>
                    <a:pt x="10" y="224"/>
                  </a:lnTo>
                  <a:lnTo>
                    <a:pt x="12" y="222"/>
                  </a:lnTo>
                  <a:lnTo>
                    <a:pt x="14" y="222"/>
                  </a:lnTo>
                  <a:lnTo>
                    <a:pt x="16" y="222"/>
                  </a:lnTo>
                  <a:lnTo>
                    <a:pt x="20" y="220"/>
                  </a:lnTo>
                  <a:lnTo>
                    <a:pt x="24" y="218"/>
                  </a:lnTo>
                  <a:lnTo>
                    <a:pt x="24" y="216"/>
                  </a:lnTo>
                  <a:lnTo>
                    <a:pt x="22" y="214"/>
                  </a:lnTo>
                  <a:lnTo>
                    <a:pt x="20" y="214"/>
                  </a:lnTo>
                  <a:lnTo>
                    <a:pt x="18" y="214"/>
                  </a:lnTo>
                  <a:lnTo>
                    <a:pt x="18" y="212"/>
                  </a:lnTo>
                  <a:lnTo>
                    <a:pt x="18" y="210"/>
                  </a:lnTo>
                  <a:lnTo>
                    <a:pt x="20" y="208"/>
                  </a:lnTo>
                  <a:lnTo>
                    <a:pt x="22" y="206"/>
                  </a:lnTo>
                  <a:lnTo>
                    <a:pt x="24" y="206"/>
                  </a:lnTo>
                  <a:lnTo>
                    <a:pt x="26" y="206"/>
                  </a:lnTo>
                  <a:lnTo>
                    <a:pt x="28" y="208"/>
                  </a:lnTo>
                  <a:lnTo>
                    <a:pt x="30" y="212"/>
                  </a:lnTo>
                  <a:lnTo>
                    <a:pt x="34" y="216"/>
                  </a:lnTo>
                  <a:lnTo>
                    <a:pt x="36" y="218"/>
                  </a:lnTo>
                  <a:lnTo>
                    <a:pt x="38" y="218"/>
                  </a:lnTo>
                  <a:lnTo>
                    <a:pt x="40" y="218"/>
                  </a:lnTo>
                  <a:lnTo>
                    <a:pt x="42" y="218"/>
                  </a:lnTo>
                  <a:lnTo>
                    <a:pt x="44" y="218"/>
                  </a:lnTo>
                  <a:lnTo>
                    <a:pt x="44" y="216"/>
                  </a:lnTo>
                  <a:lnTo>
                    <a:pt x="44" y="214"/>
                  </a:lnTo>
                  <a:lnTo>
                    <a:pt x="42" y="212"/>
                  </a:lnTo>
                  <a:lnTo>
                    <a:pt x="42" y="210"/>
                  </a:lnTo>
                  <a:lnTo>
                    <a:pt x="40" y="208"/>
                  </a:lnTo>
                  <a:lnTo>
                    <a:pt x="40" y="206"/>
                  </a:lnTo>
                  <a:lnTo>
                    <a:pt x="36" y="204"/>
                  </a:lnTo>
                  <a:lnTo>
                    <a:pt x="36" y="202"/>
                  </a:lnTo>
                  <a:lnTo>
                    <a:pt x="36" y="200"/>
                  </a:lnTo>
                  <a:lnTo>
                    <a:pt x="38" y="198"/>
                  </a:lnTo>
                  <a:lnTo>
                    <a:pt x="40" y="194"/>
                  </a:lnTo>
                  <a:lnTo>
                    <a:pt x="40" y="192"/>
                  </a:lnTo>
                  <a:lnTo>
                    <a:pt x="38" y="192"/>
                  </a:lnTo>
                  <a:lnTo>
                    <a:pt x="36" y="192"/>
                  </a:lnTo>
                  <a:lnTo>
                    <a:pt x="28" y="198"/>
                  </a:lnTo>
                  <a:lnTo>
                    <a:pt x="26" y="198"/>
                  </a:lnTo>
                  <a:lnTo>
                    <a:pt x="24" y="196"/>
                  </a:lnTo>
                  <a:lnTo>
                    <a:pt x="26" y="194"/>
                  </a:lnTo>
                  <a:lnTo>
                    <a:pt x="26" y="190"/>
                  </a:lnTo>
                  <a:lnTo>
                    <a:pt x="28" y="188"/>
                  </a:lnTo>
                  <a:lnTo>
                    <a:pt x="30" y="186"/>
                  </a:lnTo>
                  <a:lnTo>
                    <a:pt x="34" y="180"/>
                  </a:lnTo>
                  <a:lnTo>
                    <a:pt x="36" y="176"/>
                  </a:lnTo>
                  <a:lnTo>
                    <a:pt x="38" y="174"/>
                  </a:lnTo>
                  <a:lnTo>
                    <a:pt x="40" y="174"/>
                  </a:lnTo>
                  <a:lnTo>
                    <a:pt x="42" y="176"/>
                  </a:lnTo>
                  <a:lnTo>
                    <a:pt x="44" y="178"/>
                  </a:lnTo>
                  <a:lnTo>
                    <a:pt x="46" y="178"/>
                  </a:lnTo>
                  <a:lnTo>
                    <a:pt x="50" y="176"/>
                  </a:lnTo>
                  <a:lnTo>
                    <a:pt x="54" y="174"/>
                  </a:lnTo>
                  <a:lnTo>
                    <a:pt x="58" y="172"/>
                  </a:lnTo>
                  <a:lnTo>
                    <a:pt x="60" y="170"/>
                  </a:lnTo>
                  <a:lnTo>
                    <a:pt x="62" y="168"/>
                  </a:lnTo>
                  <a:lnTo>
                    <a:pt x="64" y="168"/>
                  </a:lnTo>
                  <a:lnTo>
                    <a:pt x="68" y="166"/>
                  </a:lnTo>
                  <a:lnTo>
                    <a:pt x="68" y="164"/>
                  </a:lnTo>
                  <a:lnTo>
                    <a:pt x="66" y="162"/>
                  </a:lnTo>
                  <a:lnTo>
                    <a:pt x="64" y="162"/>
                  </a:lnTo>
                  <a:lnTo>
                    <a:pt x="62" y="162"/>
                  </a:lnTo>
                  <a:lnTo>
                    <a:pt x="60" y="166"/>
                  </a:lnTo>
                  <a:lnTo>
                    <a:pt x="56" y="166"/>
                  </a:lnTo>
                  <a:lnTo>
                    <a:pt x="54" y="164"/>
                  </a:lnTo>
                  <a:lnTo>
                    <a:pt x="52" y="164"/>
                  </a:lnTo>
                  <a:lnTo>
                    <a:pt x="50" y="162"/>
                  </a:lnTo>
                  <a:lnTo>
                    <a:pt x="54" y="144"/>
                  </a:lnTo>
                  <a:lnTo>
                    <a:pt x="58" y="140"/>
                  </a:lnTo>
                  <a:lnTo>
                    <a:pt x="60" y="136"/>
                  </a:lnTo>
                  <a:lnTo>
                    <a:pt x="60" y="134"/>
                  </a:lnTo>
                  <a:lnTo>
                    <a:pt x="58" y="132"/>
                  </a:lnTo>
                  <a:lnTo>
                    <a:pt x="54" y="126"/>
                  </a:lnTo>
                  <a:lnTo>
                    <a:pt x="52" y="122"/>
                  </a:lnTo>
                  <a:lnTo>
                    <a:pt x="52" y="118"/>
                  </a:lnTo>
                  <a:lnTo>
                    <a:pt x="52" y="116"/>
                  </a:lnTo>
                  <a:lnTo>
                    <a:pt x="52" y="112"/>
                  </a:lnTo>
                  <a:lnTo>
                    <a:pt x="56" y="110"/>
                  </a:lnTo>
                  <a:lnTo>
                    <a:pt x="58" y="108"/>
                  </a:lnTo>
                  <a:lnTo>
                    <a:pt x="60" y="108"/>
                  </a:lnTo>
                  <a:lnTo>
                    <a:pt x="64" y="110"/>
                  </a:lnTo>
                  <a:lnTo>
                    <a:pt x="66" y="112"/>
                  </a:lnTo>
                  <a:lnTo>
                    <a:pt x="68" y="114"/>
                  </a:lnTo>
                  <a:lnTo>
                    <a:pt x="70" y="118"/>
                  </a:lnTo>
                  <a:lnTo>
                    <a:pt x="72" y="120"/>
                  </a:lnTo>
                  <a:lnTo>
                    <a:pt x="74" y="140"/>
                  </a:lnTo>
                  <a:lnTo>
                    <a:pt x="74" y="142"/>
                  </a:lnTo>
                  <a:lnTo>
                    <a:pt x="74" y="144"/>
                  </a:lnTo>
                  <a:lnTo>
                    <a:pt x="76" y="144"/>
                  </a:lnTo>
                  <a:lnTo>
                    <a:pt x="78" y="142"/>
                  </a:lnTo>
                  <a:lnTo>
                    <a:pt x="78" y="140"/>
                  </a:lnTo>
                  <a:lnTo>
                    <a:pt x="80" y="138"/>
                  </a:lnTo>
                  <a:lnTo>
                    <a:pt x="82" y="136"/>
                  </a:lnTo>
                  <a:lnTo>
                    <a:pt x="82" y="134"/>
                  </a:lnTo>
                  <a:lnTo>
                    <a:pt x="80" y="128"/>
                  </a:lnTo>
                  <a:lnTo>
                    <a:pt x="80" y="122"/>
                  </a:lnTo>
                  <a:lnTo>
                    <a:pt x="80" y="118"/>
                  </a:lnTo>
                  <a:lnTo>
                    <a:pt x="80" y="116"/>
                  </a:lnTo>
                  <a:lnTo>
                    <a:pt x="82" y="114"/>
                  </a:lnTo>
                  <a:lnTo>
                    <a:pt x="84" y="110"/>
                  </a:lnTo>
                  <a:lnTo>
                    <a:pt x="84" y="108"/>
                  </a:lnTo>
                  <a:lnTo>
                    <a:pt x="84" y="106"/>
                  </a:lnTo>
                  <a:lnTo>
                    <a:pt x="86" y="102"/>
                  </a:lnTo>
                  <a:lnTo>
                    <a:pt x="86" y="98"/>
                  </a:lnTo>
                  <a:lnTo>
                    <a:pt x="86" y="96"/>
                  </a:lnTo>
                  <a:lnTo>
                    <a:pt x="104" y="94"/>
                  </a:lnTo>
                  <a:lnTo>
                    <a:pt x="108" y="96"/>
                  </a:lnTo>
                  <a:lnTo>
                    <a:pt x="112" y="96"/>
                  </a:lnTo>
                  <a:lnTo>
                    <a:pt x="116" y="96"/>
                  </a:lnTo>
                  <a:lnTo>
                    <a:pt x="118" y="94"/>
                  </a:lnTo>
                  <a:lnTo>
                    <a:pt x="120" y="90"/>
                  </a:lnTo>
                  <a:lnTo>
                    <a:pt x="122" y="88"/>
                  </a:lnTo>
                  <a:lnTo>
                    <a:pt x="126" y="86"/>
                  </a:lnTo>
                  <a:lnTo>
                    <a:pt x="128" y="86"/>
                  </a:lnTo>
                  <a:lnTo>
                    <a:pt x="130" y="86"/>
                  </a:lnTo>
                  <a:lnTo>
                    <a:pt x="128" y="84"/>
                  </a:lnTo>
                  <a:lnTo>
                    <a:pt x="130" y="82"/>
                  </a:lnTo>
                  <a:lnTo>
                    <a:pt x="132" y="80"/>
                  </a:lnTo>
                  <a:lnTo>
                    <a:pt x="134" y="80"/>
                  </a:lnTo>
                  <a:lnTo>
                    <a:pt x="134" y="78"/>
                  </a:lnTo>
                  <a:lnTo>
                    <a:pt x="130" y="76"/>
                  </a:lnTo>
                  <a:lnTo>
                    <a:pt x="96" y="80"/>
                  </a:lnTo>
                  <a:lnTo>
                    <a:pt x="92" y="76"/>
                  </a:lnTo>
                  <a:lnTo>
                    <a:pt x="90" y="76"/>
                  </a:lnTo>
                  <a:lnTo>
                    <a:pt x="86" y="74"/>
                  </a:lnTo>
                  <a:lnTo>
                    <a:pt x="82" y="74"/>
                  </a:lnTo>
                  <a:lnTo>
                    <a:pt x="78" y="74"/>
                  </a:lnTo>
                  <a:lnTo>
                    <a:pt x="74" y="74"/>
                  </a:lnTo>
                  <a:lnTo>
                    <a:pt x="70" y="74"/>
                  </a:lnTo>
                  <a:lnTo>
                    <a:pt x="68" y="72"/>
                  </a:lnTo>
                  <a:lnTo>
                    <a:pt x="66" y="70"/>
                  </a:lnTo>
                  <a:lnTo>
                    <a:pt x="64" y="70"/>
                  </a:lnTo>
                  <a:lnTo>
                    <a:pt x="62" y="70"/>
                  </a:lnTo>
                  <a:lnTo>
                    <a:pt x="62" y="72"/>
                  </a:lnTo>
                  <a:lnTo>
                    <a:pt x="58" y="74"/>
                  </a:lnTo>
                  <a:lnTo>
                    <a:pt x="56" y="74"/>
                  </a:lnTo>
                  <a:lnTo>
                    <a:pt x="54" y="74"/>
                  </a:lnTo>
                  <a:lnTo>
                    <a:pt x="54" y="72"/>
                  </a:lnTo>
                  <a:lnTo>
                    <a:pt x="44" y="64"/>
                  </a:lnTo>
                  <a:lnTo>
                    <a:pt x="42" y="60"/>
                  </a:lnTo>
                  <a:lnTo>
                    <a:pt x="42" y="56"/>
                  </a:lnTo>
                  <a:lnTo>
                    <a:pt x="44" y="54"/>
                  </a:lnTo>
                  <a:lnTo>
                    <a:pt x="46" y="50"/>
                  </a:lnTo>
                  <a:lnTo>
                    <a:pt x="44" y="46"/>
                  </a:lnTo>
                  <a:lnTo>
                    <a:pt x="44" y="44"/>
                  </a:lnTo>
                  <a:lnTo>
                    <a:pt x="42" y="44"/>
                  </a:lnTo>
                  <a:lnTo>
                    <a:pt x="44" y="42"/>
                  </a:lnTo>
                  <a:lnTo>
                    <a:pt x="44" y="40"/>
                  </a:lnTo>
                  <a:lnTo>
                    <a:pt x="48" y="38"/>
                  </a:lnTo>
                  <a:lnTo>
                    <a:pt x="50" y="36"/>
                  </a:lnTo>
                  <a:lnTo>
                    <a:pt x="52" y="36"/>
                  </a:lnTo>
                  <a:lnTo>
                    <a:pt x="56" y="36"/>
                  </a:lnTo>
                  <a:lnTo>
                    <a:pt x="60" y="38"/>
                  </a:lnTo>
                  <a:lnTo>
                    <a:pt x="64" y="42"/>
                  </a:lnTo>
                  <a:lnTo>
                    <a:pt x="66" y="42"/>
                  </a:lnTo>
                  <a:lnTo>
                    <a:pt x="68" y="44"/>
                  </a:lnTo>
                  <a:lnTo>
                    <a:pt x="70" y="34"/>
                  </a:lnTo>
                  <a:lnTo>
                    <a:pt x="70" y="32"/>
                  </a:lnTo>
                  <a:lnTo>
                    <a:pt x="72" y="30"/>
                  </a:lnTo>
                  <a:lnTo>
                    <a:pt x="74" y="28"/>
                  </a:lnTo>
                  <a:lnTo>
                    <a:pt x="78" y="26"/>
                  </a:lnTo>
                  <a:lnTo>
                    <a:pt x="82" y="26"/>
                  </a:lnTo>
                  <a:lnTo>
                    <a:pt x="86" y="26"/>
                  </a:lnTo>
                  <a:lnTo>
                    <a:pt x="90" y="24"/>
                  </a:lnTo>
                  <a:lnTo>
                    <a:pt x="92" y="22"/>
                  </a:lnTo>
                  <a:lnTo>
                    <a:pt x="96" y="26"/>
                  </a:lnTo>
                  <a:lnTo>
                    <a:pt x="100" y="18"/>
                  </a:lnTo>
                  <a:lnTo>
                    <a:pt x="100" y="16"/>
                  </a:lnTo>
                  <a:lnTo>
                    <a:pt x="102" y="14"/>
                  </a:lnTo>
                  <a:lnTo>
                    <a:pt x="106" y="12"/>
                  </a:lnTo>
                  <a:lnTo>
                    <a:pt x="110" y="8"/>
                  </a:lnTo>
                  <a:lnTo>
                    <a:pt x="118" y="6"/>
                  </a:lnTo>
                  <a:lnTo>
                    <a:pt x="120" y="14"/>
                  </a:lnTo>
                  <a:lnTo>
                    <a:pt x="122" y="4"/>
                  </a:lnTo>
                  <a:lnTo>
                    <a:pt x="122" y="2"/>
                  </a:lnTo>
                  <a:lnTo>
                    <a:pt x="126" y="2"/>
                  </a:lnTo>
                  <a:lnTo>
                    <a:pt x="130" y="0"/>
                  </a:lnTo>
                  <a:lnTo>
                    <a:pt x="134" y="0"/>
                  </a:lnTo>
                  <a:lnTo>
                    <a:pt x="138" y="0"/>
                  </a:lnTo>
                  <a:lnTo>
                    <a:pt x="148" y="2"/>
                  </a:lnTo>
                  <a:lnTo>
                    <a:pt x="160" y="2"/>
                  </a:lnTo>
                  <a:lnTo>
                    <a:pt x="170" y="4"/>
                  </a:lnTo>
                  <a:lnTo>
                    <a:pt x="174" y="4"/>
                  </a:lnTo>
                  <a:lnTo>
                    <a:pt x="174" y="14"/>
                  </a:lnTo>
                  <a:lnTo>
                    <a:pt x="180" y="8"/>
                  </a:lnTo>
                  <a:lnTo>
                    <a:pt x="184" y="6"/>
                  </a:lnTo>
                  <a:lnTo>
                    <a:pt x="188" y="6"/>
                  </a:lnTo>
                  <a:lnTo>
                    <a:pt x="192" y="8"/>
                  </a:lnTo>
                  <a:lnTo>
                    <a:pt x="196" y="8"/>
                  </a:lnTo>
                  <a:lnTo>
                    <a:pt x="200" y="12"/>
                  </a:lnTo>
                  <a:lnTo>
                    <a:pt x="202" y="16"/>
                  </a:lnTo>
                  <a:lnTo>
                    <a:pt x="206" y="20"/>
                  </a:lnTo>
                  <a:lnTo>
                    <a:pt x="210" y="22"/>
                  </a:lnTo>
                  <a:lnTo>
                    <a:pt x="212" y="26"/>
                  </a:lnTo>
                  <a:lnTo>
                    <a:pt x="208" y="30"/>
                  </a:lnTo>
                  <a:lnTo>
                    <a:pt x="210" y="30"/>
                  </a:lnTo>
                  <a:lnTo>
                    <a:pt x="210" y="28"/>
                  </a:lnTo>
                  <a:lnTo>
                    <a:pt x="214" y="28"/>
                  </a:lnTo>
                  <a:lnTo>
                    <a:pt x="216" y="30"/>
                  </a:lnTo>
                  <a:lnTo>
                    <a:pt x="220" y="36"/>
                  </a:lnTo>
                  <a:lnTo>
                    <a:pt x="222" y="40"/>
                  </a:lnTo>
                  <a:lnTo>
                    <a:pt x="220" y="46"/>
                  </a:lnTo>
                  <a:lnTo>
                    <a:pt x="218" y="52"/>
                  </a:lnTo>
                  <a:lnTo>
                    <a:pt x="216" y="56"/>
                  </a:lnTo>
                  <a:lnTo>
                    <a:pt x="218" y="60"/>
                  </a:lnTo>
                  <a:lnTo>
                    <a:pt x="218" y="64"/>
                  </a:lnTo>
                  <a:lnTo>
                    <a:pt x="220" y="66"/>
                  </a:lnTo>
                  <a:lnTo>
                    <a:pt x="222" y="68"/>
                  </a:lnTo>
                </a:path>
              </a:pathLst>
            </a:custGeom>
            <a:grpFill/>
            <a:ln w="6350">
              <a:noFill/>
              <a:round/>
              <a:headEnd/>
              <a:tailEnd/>
            </a:ln>
          </p:spPr>
          <p:txBody>
            <a:bodyPr/>
            <a:lstStyle/>
            <a:p>
              <a:pPr>
                <a:defRPr/>
              </a:pPr>
              <a:endParaRPr lang="zh-TW" altLang="en-US"/>
            </a:p>
          </p:txBody>
        </p:sp>
        <p:sp>
          <p:nvSpPr>
            <p:cNvPr id="371" name="Freeform 183"/>
            <p:cNvSpPr>
              <a:spLocks/>
            </p:cNvSpPr>
            <p:nvPr/>
          </p:nvSpPr>
          <p:spPr bwMode="gray">
            <a:xfrm>
              <a:off x="4771" y="3308"/>
              <a:ext cx="78" cy="90"/>
            </a:xfrm>
            <a:custGeom>
              <a:avLst/>
              <a:gdLst>
                <a:gd name="T0" fmla="*/ 78 w 78"/>
                <a:gd name="T1" fmla="*/ 50 h 90"/>
                <a:gd name="T2" fmla="*/ 60 w 78"/>
                <a:gd name="T3" fmla="*/ 32 h 90"/>
                <a:gd name="T4" fmla="*/ 60 w 78"/>
                <a:gd name="T5" fmla="*/ 30 h 90"/>
                <a:gd name="T6" fmla="*/ 58 w 78"/>
                <a:gd name="T7" fmla="*/ 28 h 90"/>
                <a:gd name="T8" fmla="*/ 56 w 78"/>
                <a:gd name="T9" fmla="*/ 26 h 90"/>
                <a:gd name="T10" fmla="*/ 52 w 78"/>
                <a:gd name="T11" fmla="*/ 24 h 90"/>
                <a:gd name="T12" fmla="*/ 44 w 78"/>
                <a:gd name="T13" fmla="*/ 20 h 90"/>
                <a:gd name="T14" fmla="*/ 36 w 78"/>
                <a:gd name="T15" fmla="*/ 18 h 90"/>
                <a:gd name="T16" fmla="*/ 32 w 78"/>
                <a:gd name="T17" fmla="*/ 14 h 90"/>
                <a:gd name="T18" fmla="*/ 30 w 78"/>
                <a:gd name="T19" fmla="*/ 12 h 90"/>
                <a:gd name="T20" fmla="*/ 28 w 78"/>
                <a:gd name="T21" fmla="*/ 10 h 90"/>
                <a:gd name="T22" fmla="*/ 28 w 78"/>
                <a:gd name="T23" fmla="*/ 10 h 90"/>
                <a:gd name="T24" fmla="*/ 28 w 78"/>
                <a:gd name="T25" fmla="*/ 8 h 90"/>
                <a:gd name="T26" fmla="*/ 26 w 78"/>
                <a:gd name="T27" fmla="*/ 6 h 90"/>
                <a:gd name="T28" fmla="*/ 24 w 78"/>
                <a:gd name="T29" fmla="*/ 4 h 90"/>
                <a:gd name="T30" fmla="*/ 20 w 78"/>
                <a:gd name="T31" fmla="*/ 2 h 90"/>
                <a:gd name="T32" fmla="*/ 16 w 78"/>
                <a:gd name="T33" fmla="*/ 0 h 90"/>
                <a:gd name="T34" fmla="*/ 12 w 78"/>
                <a:gd name="T35" fmla="*/ 2 h 90"/>
                <a:gd name="T36" fmla="*/ 12 w 78"/>
                <a:gd name="T37" fmla="*/ 2 h 90"/>
                <a:gd name="T38" fmla="*/ 10 w 78"/>
                <a:gd name="T39" fmla="*/ 6 h 90"/>
                <a:gd name="T40" fmla="*/ 8 w 78"/>
                <a:gd name="T41" fmla="*/ 10 h 90"/>
                <a:gd name="T42" fmla="*/ 4 w 78"/>
                <a:gd name="T43" fmla="*/ 14 h 90"/>
                <a:gd name="T44" fmla="*/ 2 w 78"/>
                <a:gd name="T45" fmla="*/ 20 h 90"/>
                <a:gd name="T46" fmla="*/ 0 w 78"/>
                <a:gd name="T47" fmla="*/ 32 h 90"/>
                <a:gd name="T48" fmla="*/ 0 w 78"/>
                <a:gd name="T49" fmla="*/ 44 h 90"/>
                <a:gd name="T50" fmla="*/ 2 w 78"/>
                <a:gd name="T51" fmla="*/ 52 h 90"/>
                <a:gd name="T52" fmla="*/ 2 w 78"/>
                <a:gd name="T53" fmla="*/ 54 h 90"/>
                <a:gd name="T54" fmla="*/ 2 w 78"/>
                <a:gd name="T55" fmla="*/ 56 h 90"/>
                <a:gd name="T56" fmla="*/ 2 w 78"/>
                <a:gd name="T57" fmla="*/ 58 h 90"/>
                <a:gd name="T58" fmla="*/ 2 w 78"/>
                <a:gd name="T59" fmla="*/ 62 h 90"/>
                <a:gd name="T60" fmla="*/ 2 w 78"/>
                <a:gd name="T61" fmla="*/ 66 h 90"/>
                <a:gd name="T62" fmla="*/ 2 w 78"/>
                <a:gd name="T63" fmla="*/ 72 h 90"/>
                <a:gd name="T64" fmla="*/ 4 w 78"/>
                <a:gd name="T65" fmla="*/ 78 h 90"/>
                <a:gd name="T66" fmla="*/ 6 w 78"/>
                <a:gd name="T67" fmla="*/ 82 h 90"/>
                <a:gd name="T68" fmla="*/ 10 w 78"/>
                <a:gd name="T69" fmla="*/ 86 h 90"/>
                <a:gd name="T70" fmla="*/ 12 w 78"/>
                <a:gd name="T71" fmla="*/ 88 h 90"/>
                <a:gd name="T72" fmla="*/ 14 w 78"/>
                <a:gd name="T73" fmla="*/ 90 h 90"/>
                <a:gd name="T74" fmla="*/ 16 w 78"/>
                <a:gd name="T75" fmla="*/ 90 h 90"/>
                <a:gd name="T76" fmla="*/ 20 w 78"/>
                <a:gd name="T77" fmla="*/ 90 h 90"/>
                <a:gd name="T78" fmla="*/ 30 w 78"/>
                <a:gd name="T79" fmla="*/ 90 h 90"/>
                <a:gd name="T80" fmla="*/ 42 w 78"/>
                <a:gd name="T81" fmla="*/ 90 h 90"/>
                <a:gd name="T82" fmla="*/ 50 w 78"/>
                <a:gd name="T83" fmla="*/ 88 h 90"/>
                <a:gd name="T84" fmla="*/ 52 w 78"/>
                <a:gd name="T85" fmla="*/ 86 h 90"/>
                <a:gd name="T86" fmla="*/ 56 w 78"/>
                <a:gd name="T87" fmla="*/ 84 h 90"/>
                <a:gd name="T88" fmla="*/ 60 w 78"/>
                <a:gd name="T89" fmla="*/ 82 h 90"/>
                <a:gd name="T90" fmla="*/ 64 w 78"/>
                <a:gd name="T91" fmla="*/ 80 h 90"/>
                <a:gd name="T92" fmla="*/ 68 w 78"/>
                <a:gd name="T93" fmla="*/ 78 h 90"/>
                <a:gd name="T94" fmla="*/ 70 w 78"/>
                <a:gd name="T95" fmla="*/ 76 h 90"/>
                <a:gd name="T96" fmla="*/ 70 w 78"/>
                <a:gd name="T97" fmla="*/ 76 h 90"/>
                <a:gd name="T98" fmla="*/ 78 w 78"/>
                <a:gd name="T99" fmla="*/ 50 h 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8"/>
                <a:gd name="T151" fmla="*/ 0 h 90"/>
                <a:gd name="T152" fmla="*/ 78 w 78"/>
                <a:gd name="T153" fmla="*/ 90 h 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8" h="90">
                  <a:moveTo>
                    <a:pt x="78" y="50"/>
                  </a:moveTo>
                  <a:lnTo>
                    <a:pt x="60" y="32"/>
                  </a:lnTo>
                  <a:lnTo>
                    <a:pt x="60" y="30"/>
                  </a:lnTo>
                  <a:lnTo>
                    <a:pt x="58" y="28"/>
                  </a:lnTo>
                  <a:lnTo>
                    <a:pt x="56" y="26"/>
                  </a:lnTo>
                  <a:lnTo>
                    <a:pt x="52" y="24"/>
                  </a:lnTo>
                  <a:lnTo>
                    <a:pt x="44" y="20"/>
                  </a:lnTo>
                  <a:lnTo>
                    <a:pt x="36" y="18"/>
                  </a:lnTo>
                  <a:lnTo>
                    <a:pt x="32" y="14"/>
                  </a:lnTo>
                  <a:lnTo>
                    <a:pt x="30" y="12"/>
                  </a:lnTo>
                  <a:lnTo>
                    <a:pt x="28" y="10"/>
                  </a:lnTo>
                  <a:lnTo>
                    <a:pt x="28" y="8"/>
                  </a:lnTo>
                  <a:lnTo>
                    <a:pt x="26" y="6"/>
                  </a:lnTo>
                  <a:lnTo>
                    <a:pt x="24" y="4"/>
                  </a:lnTo>
                  <a:lnTo>
                    <a:pt x="20" y="2"/>
                  </a:lnTo>
                  <a:lnTo>
                    <a:pt x="16" y="0"/>
                  </a:lnTo>
                  <a:lnTo>
                    <a:pt x="12" y="2"/>
                  </a:lnTo>
                  <a:lnTo>
                    <a:pt x="10" y="6"/>
                  </a:lnTo>
                  <a:lnTo>
                    <a:pt x="8" y="10"/>
                  </a:lnTo>
                  <a:lnTo>
                    <a:pt x="4" y="14"/>
                  </a:lnTo>
                  <a:lnTo>
                    <a:pt x="2" y="20"/>
                  </a:lnTo>
                  <a:lnTo>
                    <a:pt x="0" y="32"/>
                  </a:lnTo>
                  <a:lnTo>
                    <a:pt x="0" y="44"/>
                  </a:lnTo>
                  <a:lnTo>
                    <a:pt x="2" y="52"/>
                  </a:lnTo>
                  <a:lnTo>
                    <a:pt x="2" y="54"/>
                  </a:lnTo>
                  <a:lnTo>
                    <a:pt x="2" y="56"/>
                  </a:lnTo>
                  <a:lnTo>
                    <a:pt x="2" y="58"/>
                  </a:lnTo>
                  <a:lnTo>
                    <a:pt x="2" y="62"/>
                  </a:lnTo>
                  <a:lnTo>
                    <a:pt x="2" y="66"/>
                  </a:lnTo>
                  <a:lnTo>
                    <a:pt x="2" y="72"/>
                  </a:lnTo>
                  <a:lnTo>
                    <a:pt x="4" y="78"/>
                  </a:lnTo>
                  <a:lnTo>
                    <a:pt x="6" y="82"/>
                  </a:lnTo>
                  <a:lnTo>
                    <a:pt x="10" y="86"/>
                  </a:lnTo>
                  <a:lnTo>
                    <a:pt x="12" y="88"/>
                  </a:lnTo>
                  <a:lnTo>
                    <a:pt x="14" y="90"/>
                  </a:lnTo>
                  <a:lnTo>
                    <a:pt x="16" y="90"/>
                  </a:lnTo>
                  <a:lnTo>
                    <a:pt x="20" y="90"/>
                  </a:lnTo>
                  <a:lnTo>
                    <a:pt x="30" y="90"/>
                  </a:lnTo>
                  <a:lnTo>
                    <a:pt x="42" y="90"/>
                  </a:lnTo>
                  <a:lnTo>
                    <a:pt x="50" y="88"/>
                  </a:lnTo>
                  <a:lnTo>
                    <a:pt x="52" y="86"/>
                  </a:lnTo>
                  <a:lnTo>
                    <a:pt x="56" y="84"/>
                  </a:lnTo>
                  <a:lnTo>
                    <a:pt x="60" y="82"/>
                  </a:lnTo>
                  <a:lnTo>
                    <a:pt x="64" y="80"/>
                  </a:lnTo>
                  <a:lnTo>
                    <a:pt x="68" y="78"/>
                  </a:lnTo>
                  <a:lnTo>
                    <a:pt x="70" y="76"/>
                  </a:lnTo>
                  <a:lnTo>
                    <a:pt x="78" y="50"/>
                  </a:lnTo>
                </a:path>
              </a:pathLst>
            </a:custGeom>
            <a:grpFill/>
            <a:ln w="6350">
              <a:noFill/>
              <a:round/>
              <a:headEnd/>
              <a:tailEnd/>
            </a:ln>
          </p:spPr>
          <p:txBody>
            <a:bodyPr/>
            <a:lstStyle/>
            <a:p>
              <a:pPr>
                <a:defRPr/>
              </a:pPr>
              <a:endParaRPr lang="zh-TW" altLang="en-US"/>
            </a:p>
          </p:txBody>
        </p:sp>
        <p:sp>
          <p:nvSpPr>
            <p:cNvPr id="372" name="Freeform 184"/>
            <p:cNvSpPr>
              <a:spLocks/>
            </p:cNvSpPr>
            <p:nvPr/>
          </p:nvSpPr>
          <p:spPr bwMode="gray">
            <a:xfrm>
              <a:off x="3707" y="1508"/>
              <a:ext cx="1094" cy="746"/>
            </a:xfrm>
            <a:custGeom>
              <a:avLst/>
              <a:gdLst>
                <a:gd name="T0" fmla="*/ 944 w 1094"/>
                <a:gd name="T1" fmla="*/ 658 h 746"/>
                <a:gd name="T2" fmla="*/ 978 w 1094"/>
                <a:gd name="T3" fmla="*/ 698 h 746"/>
                <a:gd name="T4" fmla="*/ 1002 w 1094"/>
                <a:gd name="T5" fmla="*/ 710 h 746"/>
                <a:gd name="T6" fmla="*/ 978 w 1094"/>
                <a:gd name="T7" fmla="*/ 672 h 746"/>
                <a:gd name="T8" fmla="*/ 970 w 1094"/>
                <a:gd name="T9" fmla="*/ 640 h 746"/>
                <a:gd name="T10" fmla="*/ 930 w 1094"/>
                <a:gd name="T11" fmla="*/ 638 h 746"/>
                <a:gd name="T12" fmla="*/ 1022 w 1094"/>
                <a:gd name="T13" fmla="*/ 600 h 746"/>
                <a:gd name="T14" fmla="*/ 1082 w 1094"/>
                <a:gd name="T15" fmla="*/ 568 h 746"/>
                <a:gd name="T16" fmla="*/ 1070 w 1094"/>
                <a:gd name="T17" fmla="*/ 500 h 746"/>
                <a:gd name="T18" fmla="*/ 1024 w 1094"/>
                <a:gd name="T19" fmla="*/ 460 h 746"/>
                <a:gd name="T20" fmla="*/ 974 w 1094"/>
                <a:gd name="T21" fmla="*/ 372 h 746"/>
                <a:gd name="T22" fmla="*/ 916 w 1094"/>
                <a:gd name="T23" fmla="*/ 354 h 746"/>
                <a:gd name="T24" fmla="*/ 878 w 1094"/>
                <a:gd name="T25" fmla="*/ 312 h 746"/>
                <a:gd name="T26" fmla="*/ 806 w 1094"/>
                <a:gd name="T27" fmla="*/ 332 h 746"/>
                <a:gd name="T28" fmla="*/ 816 w 1094"/>
                <a:gd name="T29" fmla="*/ 458 h 746"/>
                <a:gd name="T30" fmla="*/ 790 w 1094"/>
                <a:gd name="T31" fmla="*/ 510 h 746"/>
                <a:gd name="T32" fmla="*/ 792 w 1094"/>
                <a:gd name="T33" fmla="*/ 576 h 746"/>
                <a:gd name="T34" fmla="*/ 758 w 1094"/>
                <a:gd name="T35" fmla="*/ 556 h 746"/>
                <a:gd name="T36" fmla="*/ 736 w 1094"/>
                <a:gd name="T37" fmla="*/ 496 h 746"/>
                <a:gd name="T38" fmla="*/ 640 w 1094"/>
                <a:gd name="T39" fmla="*/ 440 h 746"/>
                <a:gd name="T40" fmla="*/ 592 w 1094"/>
                <a:gd name="T41" fmla="*/ 392 h 746"/>
                <a:gd name="T42" fmla="*/ 644 w 1094"/>
                <a:gd name="T43" fmla="*/ 298 h 746"/>
                <a:gd name="T44" fmla="*/ 682 w 1094"/>
                <a:gd name="T45" fmla="*/ 266 h 746"/>
                <a:gd name="T46" fmla="*/ 672 w 1094"/>
                <a:gd name="T47" fmla="*/ 194 h 746"/>
                <a:gd name="T48" fmla="*/ 738 w 1094"/>
                <a:gd name="T49" fmla="*/ 194 h 746"/>
                <a:gd name="T50" fmla="*/ 774 w 1094"/>
                <a:gd name="T51" fmla="*/ 156 h 746"/>
                <a:gd name="T52" fmla="*/ 768 w 1094"/>
                <a:gd name="T53" fmla="*/ 114 h 746"/>
                <a:gd name="T54" fmla="*/ 744 w 1094"/>
                <a:gd name="T55" fmla="*/ 74 h 746"/>
                <a:gd name="T56" fmla="*/ 714 w 1094"/>
                <a:gd name="T57" fmla="*/ 138 h 746"/>
                <a:gd name="T58" fmla="*/ 686 w 1094"/>
                <a:gd name="T59" fmla="*/ 106 h 746"/>
                <a:gd name="T60" fmla="*/ 658 w 1094"/>
                <a:gd name="T61" fmla="*/ 100 h 746"/>
                <a:gd name="T62" fmla="*/ 644 w 1094"/>
                <a:gd name="T63" fmla="*/ 48 h 746"/>
                <a:gd name="T64" fmla="*/ 610 w 1094"/>
                <a:gd name="T65" fmla="*/ 4 h 746"/>
                <a:gd name="T66" fmla="*/ 598 w 1094"/>
                <a:gd name="T67" fmla="*/ 78 h 746"/>
                <a:gd name="T68" fmla="*/ 630 w 1094"/>
                <a:gd name="T69" fmla="*/ 122 h 746"/>
                <a:gd name="T70" fmla="*/ 584 w 1094"/>
                <a:gd name="T71" fmla="*/ 124 h 746"/>
                <a:gd name="T72" fmla="*/ 544 w 1094"/>
                <a:gd name="T73" fmla="*/ 152 h 746"/>
                <a:gd name="T74" fmla="*/ 502 w 1094"/>
                <a:gd name="T75" fmla="*/ 150 h 746"/>
                <a:gd name="T76" fmla="*/ 464 w 1094"/>
                <a:gd name="T77" fmla="*/ 122 h 746"/>
                <a:gd name="T78" fmla="*/ 424 w 1094"/>
                <a:gd name="T79" fmla="*/ 124 h 746"/>
                <a:gd name="T80" fmla="*/ 420 w 1094"/>
                <a:gd name="T81" fmla="*/ 186 h 746"/>
                <a:gd name="T82" fmla="*/ 380 w 1094"/>
                <a:gd name="T83" fmla="*/ 148 h 746"/>
                <a:gd name="T84" fmla="*/ 342 w 1094"/>
                <a:gd name="T85" fmla="*/ 138 h 746"/>
                <a:gd name="T86" fmla="*/ 328 w 1094"/>
                <a:gd name="T87" fmla="*/ 100 h 746"/>
                <a:gd name="T88" fmla="*/ 282 w 1094"/>
                <a:gd name="T89" fmla="*/ 84 h 746"/>
                <a:gd name="T90" fmla="*/ 220 w 1094"/>
                <a:gd name="T91" fmla="*/ 72 h 746"/>
                <a:gd name="T92" fmla="*/ 182 w 1094"/>
                <a:gd name="T93" fmla="*/ 44 h 746"/>
                <a:gd name="T94" fmla="*/ 166 w 1094"/>
                <a:gd name="T95" fmla="*/ 62 h 746"/>
                <a:gd name="T96" fmla="*/ 124 w 1094"/>
                <a:gd name="T97" fmla="*/ 78 h 746"/>
                <a:gd name="T98" fmla="*/ 22 w 1094"/>
                <a:gd name="T99" fmla="*/ 80 h 746"/>
                <a:gd name="T100" fmla="*/ 80 w 1094"/>
                <a:gd name="T101" fmla="*/ 388 h 746"/>
                <a:gd name="T102" fmla="*/ 152 w 1094"/>
                <a:gd name="T103" fmla="*/ 496 h 746"/>
                <a:gd name="T104" fmla="*/ 172 w 1094"/>
                <a:gd name="T105" fmla="*/ 572 h 746"/>
                <a:gd name="T106" fmla="*/ 638 w 1094"/>
                <a:gd name="T107" fmla="*/ 646 h 746"/>
                <a:gd name="T108" fmla="*/ 720 w 1094"/>
                <a:gd name="T109" fmla="*/ 648 h 746"/>
                <a:gd name="T110" fmla="*/ 756 w 1094"/>
                <a:gd name="T111" fmla="*/ 672 h 746"/>
                <a:gd name="T112" fmla="*/ 784 w 1094"/>
                <a:gd name="T113" fmla="*/ 704 h 746"/>
                <a:gd name="T114" fmla="*/ 752 w 1094"/>
                <a:gd name="T115" fmla="*/ 722 h 746"/>
                <a:gd name="T116" fmla="*/ 750 w 1094"/>
                <a:gd name="T117" fmla="*/ 744 h 746"/>
                <a:gd name="T118" fmla="*/ 798 w 1094"/>
                <a:gd name="T119" fmla="*/ 722 h 746"/>
                <a:gd name="T120" fmla="*/ 840 w 1094"/>
                <a:gd name="T121" fmla="*/ 698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4"/>
                <a:gd name="T184" fmla="*/ 0 h 746"/>
                <a:gd name="T185" fmla="*/ 1094 w 1094"/>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4" h="746">
                  <a:moveTo>
                    <a:pt x="850" y="702"/>
                  </a:moveTo>
                  <a:lnTo>
                    <a:pt x="864" y="690"/>
                  </a:lnTo>
                  <a:lnTo>
                    <a:pt x="880" y="682"/>
                  </a:lnTo>
                  <a:lnTo>
                    <a:pt x="894" y="680"/>
                  </a:lnTo>
                  <a:lnTo>
                    <a:pt x="906" y="678"/>
                  </a:lnTo>
                  <a:lnTo>
                    <a:pt x="910" y="678"/>
                  </a:lnTo>
                  <a:lnTo>
                    <a:pt x="916" y="668"/>
                  </a:lnTo>
                  <a:lnTo>
                    <a:pt x="920" y="662"/>
                  </a:lnTo>
                  <a:lnTo>
                    <a:pt x="924" y="658"/>
                  </a:lnTo>
                  <a:lnTo>
                    <a:pt x="928" y="656"/>
                  </a:lnTo>
                  <a:lnTo>
                    <a:pt x="932" y="654"/>
                  </a:lnTo>
                  <a:lnTo>
                    <a:pt x="934" y="654"/>
                  </a:lnTo>
                  <a:lnTo>
                    <a:pt x="936" y="656"/>
                  </a:lnTo>
                  <a:lnTo>
                    <a:pt x="938" y="656"/>
                  </a:lnTo>
                  <a:lnTo>
                    <a:pt x="944" y="658"/>
                  </a:lnTo>
                  <a:lnTo>
                    <a:pt x="946" y="666"/>
                  </a:lnTo>
                  <a:lnTo>
                    <a:pt x="944" y="674"/>
                  </a:lnTo>
                  <a:lnTo>
                    <a:pt x="940" y="682"/>
                  </a:lnTo>
                  <a:lnTo>
                    <a:pt x="938" y="688"/>
                  </a:lnTo>
                  <a:lnTo>
                    <a:pt x="936" y="690"/>
                  </a:lnTo>
                  <a:lnTo>
                    <a:pt x="946" y="698"/>
                  </a:lnTo>
                  <a:lnTo>
                    <a:pt x="956" y="700"/>
                  </a:lnTo>
                  <a:lnTo>
                    <a:pt x="964" y="696"/>
                  </a:lnTo>
                  <a:lnTo>
                    <a:pt x="970" y="692"/>
                  </a:lnTo>
                  <a:lnTo>
                    <a:pt x="972" y="690"/>
                  </a:lnTo>
                  <a:lnTo>
                    <a:pt x="978" y="690"/>
                  </a:lnTo>
                  <a:lnTo>
                    <a:pt x="980" y="690"/>
                  </a:lnTo>
                  <a:lnTo>
                    <a:pt x="982" y="692"/>
                  </a:lnTo>
                  <a:lnTo>
                    <a:pt x="982" y="694"/>
                  </a:lnTo>
                  <a:lnTo>
                    <a:pt x="980" y="696"/>
                  </a:lnTo>
                  <a:lnTo>
                    <a:pt x="978" y="698"/>
                  </a:lnTo>
                  <a:lnTo>
                    <a:pt x="976" y="700"/>
                  </a:lnTo>
                  <a:lnTo>
                    <a:pt x="974" y="702"/>
                  </a:lnTo>
                  <a:lnTo>
                    <a:pt x="972" y="702"/>
                  </a:lnTo>
                  <a:lnTo>
                    <a:pt x="966" y="706"/>
                  </a:lnTo>
                  <a:lnTo>
                    <a:pt x="962" y="708"/>
                  </a:lnTo>
                  <a:lnTo>
                    <a:pt x="960" y="712"/>
                  </a:lnTo>
                  <a:lnTo>
                    <a:pt x="960" y="714"/>
                  </a:lnTo>
                  <a:lnTo>
                    <a:pt x="960" y="718"/>
                  </a:lnTo>
                  <a:lnTo>
                    <a:pt x="960" y="720"/>
                  </a:lnTo>
                  <a:lnTo>
                    <a:pt x="962" y="722"/>
                  </a:lnTo>
                  <a:lnTo>
                    <a:pt x="968" y="722"/>
                  </a:lnTo>
                  <a:lnTo>
                    <a:pt x="980" y="718"/>
                  </a:lnTo>
                  <a:lnTo>
                    <a:pt x="992" y="714"/>
                  </a:lnTo>
                  <a:lnTo>
                    <a:pt x="1002" y="710"/>
                  </a:lnTo>
                  <a:lnTo>
                    <a:pt x="1006" y="708"/>
                  </a:lnTo>
                  <a:lnTo>
                    <a:pt x="1010" y="706"/>
                  </a:lnTo>
                  <a:lnTo>
                    <a:pt x="1012" y="704"/>
                  </a:lnTo>
                  <a:lnTo>
                    <a:pt x="1012" y="702"/>
                  </a:lnTo>
                  <a:lnTo>
                    <a:pt x="1010" y="700"/>
                  </a:lnTo>
                  <a:lnTo>
                    <a:pt x="1008" y="698"/>
                  </a:lnTo>
                  <a:lnTo>
                    <a:pt x="1006" y="696"/>
                  </a:lnTo>
                  <a:lnTo>
                    <a:pt x="1004" y="696"/>
                  </a:lnTo>
                  <a:lnTo>
                    <a:pt x="1000" y="694"/>
                  </a:lnTo>
                  <a:lnTo>
                    <a:pt x="996" y="690"/>
                  </a:lnTo>
                  <a:lnTo>
                    <a:pt x="990" y="686"/>
                  </a:lnTo>
                  <a:lnTo>
                    <a:pt x="986" y="682"/>
                  </a:lnTo>
                  <a:lnTo>
                    <a:pt x="982" y="678"/>
                  </a:lnTo>
                  <a:lnTo>
                    <a:pt x="980" y="674"/>
                  </a:lnTo>
                  <a:lnTo>
                    <a:pt x="978" y="672"/>
                  </a:lnTo>
                  <a:lnTo>
                    <a:pt x="976" y="670"/>
                  </a:lnTo>
                  <a:lnTo>
                    <a:pt x="972" y="666"/>
                  </a:lnTo>
                  <a:lnTo>
                    <a:pt x="970" y="662"/>
                  </a:lnTo>
                  <a:lnTo>
                    <a:pt x="972" y="658"/>
                  </a:lnTo>
                  <a:lnTo>
                    <a:pt x="972" y="656"/>
                  </a:lnTo>
                  <a:lnTo>
                    <a:pt x="974" y="654"/>
                  </a:lnTo>
                  <a:lnTo>
                    <a:pt x="974" y="652"/>
                  </a:lnTo>
                  <a:lnTo>
                    <a:pt x="974" y="648"/>
                  </a:lnTo>
                  <a:lnTo>
                    <a:pt x="972" y="646"/>
                  </a:lnTo>
                  <a:lnTo>
                    <a:pt x="970" y="646"/>
                  </a:lnTo>
                  <a:lnTo>
                    <a:pt x="968" y="644"/>
                  </a:lnTo>
                  <a:lnTo>
                    <a:pt x="966" y="646"/>
                  </a:lnTo>
                  <a:lnTo>
                    <a:pt x="964" y="646"/>
                  </a:lnTo>
                  <a:lnTo>
                    <a:pt x="964" y="640"/>
                  </a:lnTo>
                  <a:lnTo>
                    <a:pt x="970" y="640"/>
                  </a:lnTo>
                  <a:lnTo>
                    <a:pt x="974" y="638"/>
                  </a:lnTo>
                  <a:lnTo>
                    <a:pt x="978" y="636"/>
                  </a:lnTo>
                  <a:lnTo>
                    <a:pt x="980" y="632"/>
                  </a:lnTo>
                  <a:lnTo>
                    <a:pt x="982" y="630"/>
                  </a:lnTo>
                  <a:lnTo>
                    <a:pt x="982" y="628"/>
                  </a:lnTo>
                  <a:lnTo>
                    <a:pt x="980" y="624"/>
                  </a:lnTo>
                  <a:lnTo>
                    <a:pt x="978" y="622"/>
                  </a:lnTo>
                  <a:lnTo>
                    <a:pt x="976" y="620"/>
                  </a:lnTo>
                  <a:lnTo>
                    <a:pt x="972" y="620"/>
                  </a:lnTo>
                  <a:lnTo>
                    <a:pt x="968" y="620"/>
                  </a:lnTo>
                  <a:lnTo>
                    <a:pt x="966" y="622"/>
                  </a:lnTo>
                  <a:lnTo>
                    <a:pt x="964" y="622"/>
                  </a:lnTo>
                  <a:lnTo>
                    <a:pt x="948" y="628"/>
                  </a:lnTo>
                  <a:lnTo>
                    <a:pt x="936" y="634"/>
                  </a:lnTo>
                  <a:lnTo>
                    <a:pt x="930" y="638"/>
                  </a:lnTo>
                  <a:lnTo>
                    <a:pt x="928" y="640"/>
                  </a:lnTo>
                  <a:lnTo>
                    <a:pt x="918" y="650"/>
                  </a:lnTo>
                  <a:lnTo>
                    <a:pt x="908" y="660"/>
                  </a:lnTo>
                  <a:lnTo>
                    <a:pt x="898" y="666"/>
                  </a:lnTo>
                  <a:lnTo>
                    <a:pt x="892" y="668"/>
                  </a:lnTo>
                  <a:lnTo>
                    <a:pt x="902" y="656"/>
                  </a:lnTo>
                  <a:lnTo>
                    <a:pt x="912" y="644"/>
                  </a:lnTo>
                  <a:lnTo>
                    <a:pt x="922" y="632"/>
                  </a:lnTo>
                  <a:lnTo>
                    <a:pt x="928" y="622"/>
                  </a:lnTo>
                  <a:lnTo>
                    <a:pt x="930" y="620"/>
                  </a:lnTo>
                  <a:lnTo>
                    <a:pt x="952" y="606"/>
                  </a:lnTo>
                  <a:lnTo>
                    <a:pt x="968" y="598"/>
                  </a:lnTo>
                  <a:lnTo>
                    <a:pt x="974" y="598"/>
                  </a:lnTo>
                  <a:lnTo>
                    <a:pt x="990" y="600"/>
                  </a:lnTo>
                  <a:lnTo>
                    <a:pt x="1006" y="600"/>
                  </a:lnTo>
                  <a:lnTo>
                    <a:pt x="1022" y="600"/>
                  </a:lnTo>
                  <a:lnTo>
                    <a:pt x="1034" y="598"/>
                  </a:lnTo>
                  <a:lnTo>
                    <a:pt x="1038" y="598"/>
                  </a:lnTo>
                  <a:lnTo>
                    <a:pt x="1046" y="596"/>
                  </a:lnTo>
                  <a:lnTo>
                    <a:pt x="1052" y="594"/>
                  </a:lnTo>
                  <a:lnTo>
                    <a:pt x="1056" y="590"/>
                  </a:lnTo>
                  <a:lnTo>
                    <a:pt x="1058" y="588"/>
                  </a:lnTo>
                  <a:lnTo>
                    <a:pt x="1060" y="584"/>
                  </a:lnTo>
                  <a:lnTo>
                    <a:pt x="1060" y="582"/>
                  </a:lnTo>
                  <a:lnTo>
                    <a:pt x="1060" y="580"/>
                  </a:lnTo>
                  <a:lnTo>
                    <a:pt x="1064" y="574"/>
                  </a:lnTo>
                  <a:lnTo>
                    <a:pt x="1068" y="570"/>
                  </a:lnTo>
                  <a:lnTo>
                    <a:pt x="1072" y="568"/>
                  </a:lnTo>
                  <a:lnTo>
                    <a:pt x="1076" y="566"/>
                  </a:lnTo>
                  <a:lnTo>
                    <a:pt x="1080" y="566"/>
                  </a:lnTo>
                  <a:lnTo>
                    <a:pt x="1082" y="568"/>
                  </a:lnTo>
                  <a:lnTo>
                    <a:pt x="1090" y="562"/>
                  </a:lnTo>
                  <a:lnTo>
                    <a:pt x="1094" y="552"/>
                  </a:lnTo>
                  <a:lnTo>
                    <a:pt x="1094" y="540"/>
                  </a:lnTo>
                  <a:lnTo>
                    <a:pt x="1092" y="530"/>
                  </a:lnTo>
                  <a:lnTo>
                    <a:pt x="1088" y="524"/>
                  </a:lnTo>
                  <a:lnTo>
                    <a:pt x="1084" y="520"/>
                  </a:lnTo>
                  <a:lnTo>
                    <a:pt x="1082" y="518"/>
                  </a:lnTo>
                  <a:lnTo>
                    <a:pt x="1078" y="518"/>
                  </a:lnTo>
                  <a:lnTo>
                    <a:pt x="1076" y="510"/>
                  </a:lnTo>
                  <a:lnTo>
                    <a:pt x="1074" y="504"/>
                  </a:lnTo>
                  <a:lnTo>
                    <a:pt x="1072" y="502"/>
                  </a:lnTo>
                  <a:lnTo>
                    <a:pt x="1072" y="500"/>
                  </a:lnTo>
                  <a:lnTo>
                    <a:pt x="1070" y="500"/>
                  </a:lnTo>
                  <a:lnTo>
                    <a:pt x="1052" y="500"/>
                  </a:lnTo>
                  <a:lnTo>
                    <a:pt x="1048" y="502"/>
                  </a:lnTo>
                  <a:lnTo>
                    <a:pt x="1046" y="504"/>
                  </a:lnTo>
                  <a:lnTo>
                    <a:pt x="1044" y="502"/>
                  </a:lnTo>
                  <a:lnTo>
                    <a:pt x="1042" y="502"/>
                  </a:lnTo>
                  <a:lnTo>
                    <a:pt x="1040" y="500"/>
                  </a:lnTo>
                  <a:lnTo>
                    <a:pt x="1034" y="484"/>
                  </a:lnTo>
                  <a:lnTo>
                    <a:pt x="1030" y="468"/>
                  </a:lnTo>
                  <a:lnTo>
                    <a:pt x="1026" y="456"/>
                  </a:lnTo>
                  <a:lnTo>
                    <a:pt x="1024" y="452"/>
                  </a:lnTo>
                  <a:lnTo>
                    <a:pt x="1024" y="454"/>
                  </a:lnTo>
                  <a:lnTo>
                    <a:pt x="1024" y="458"/>
                  </a:lnTo>
                  <a:lnTo>
                    <a:pt x="1024" y="460"/>
                  </a:lnTo>
                  <a:lnTo>
                    <a:pt x="1024" y="456"/>
                  </a:lnTo>
                  <a:lnTo>
                    <a:pt x="1022" y="448"/>
                  </a:lnTo>
                  <a:lnTo>
                    <a:pt x="1016" y="436"/>
                  </a:lnTo>
                  <a:lnTo>
                    <a:pt x="1010" y="422"/>
                  </a:lnTo>
                  <a:lnTo>
                    <a:pt x="1002" y="408"/>
                  </a:lnTo>
                  <a:lnTo>
                    <a:pt x="996" y="398"/>
                  </a:lnTo>
                  <a:lnTo>
                    <a:pt x="994" y="394"/>
                  </a:lnTo>
                  <a:lnTo>
                    <a:pt x="992" y="384"/>
                  </a:lnTo>
                  <a:lnTo>
                    <a:pt x="988" y="378"/>
                  </a:lnTo>
                  <a:lnTo>
                    <a:pt x="986" y="374"/>
                  </a:lnTo>
                  <a:lnTo>
                    <a:pt x="982" y="372"/>
                  </a:lnTo>
                  <a:lnTo>
                    <a:pt x="980" y="370"/>
                  </a:lnTo>
                  <a:lnTo>
                    <a:pt x="976" y="370"/>
                  </a:lnTo>
                  <a:lnTo>
                    <a:pt x="974" y="370"/>
                  </a:lnTo>
                  <a:lnTo>
                    <a:pt x="974" y="372"/>
                  </a:lnTo>
                  <a:lnTo>
                    <a:pt x="972" y="372"/>
                  </a:lnTo>
                  <a:lnTo>
                    <a:pt x="974" y="386"/>
                  </a:lnTo>
                  <a:lnTo>
                    <a:pt x="970" y="394"/>
                  </a:lnTo>
                  <a:lnTo>
                    <a:pt x="964" y="400"/>
                  </a:lnTo>
                  <a:lnTo>
                    <a:pt x="958" y="404"/>
                  </a:lnTo>
                  <a:lnTo>
                    <a:pt x="954" y="404"/>
                  </a:lnTo>
                  <a:lnTo>
                    <a:pt x="942" y="408"/>
                  </a:lnTo>
                  <a:lnTo>
                    <a:pt x="932" y="408"/>
                  </a:lnTo>
                  <a:lnTo>
                    <a:pt x="926" y="404"/>
                  </a:lnTo>
                  <a:lnTo>
                    <a:pt x="924" y="400"/>
                  </a:lnTo>
                  <a:lnTo>
                    <a:pt x="922" y="398"/>
                  </a:lnTo>
                  <a:lnTo>
                    <a:pt x="918" y="388"/>
                  </a:lnTo>
                  <a:lnTo>
                    <a:pt x="918" y="378"/>
                  </a:lnTo>
                  <a:lnTo>
                    <a:pt x="920" y="370"/>
                  </a:lnTo>
                  <a:lnTo>
                    <a:pt x="922" y="366"/>
                  </a:lnTo>
                  <a:lnTo>
                    <a:pt x="916" y="354"/>
                  </a:lnTo>
                  <a:lnTo>
                    <a:pt x="918" y="350"/>
                  </a:lnTo>
                  <a:lnTo>
                    <a:pt x="918" y="348"/>
                  </a:lnTo>
                  <a:lnTo>
                    <a:pt x="918" y="344"/>
                  </a:lnTo>
                  <a:lnTo>
                    <a:pt x="916" y="342"/>
                  </a:lnTo>
                  <a:lnTo>
                    <a:pt x="912" y="340"/>
                  </a:lnTo>
                  <a:lnTo>
                    <a:pt x="908" y="338"/>
                  </a:lnTo>
                  <a:lnTo>
                    <a:pt x="904" y="334"/>
                  </a:lnTo>
                  <a:lnTo>
                    <a:pt x="900" y="332"/>
                  </a:lnTo>
                  <a:lnTo>
                    <a:pt x="898" y="328"/>
                  </a:lnTo>
                  <a:lnTo>
                    <a:pt x="896" y="326"/>
                  </a:lnTo>
                  <a:lnTo>
                    <a:pt x="894" y="326"/>
                  </a:lnTo>
                  <a:lnTo>
                    <a:pt x="890" y="320"/>
                  </a:lnTo>
                  <a:lnTo>
                    <a:pt x="886" y="316"/>
                  </a:lnTo>
                  <a:lnTo>
                    <a:pt x="882" y="314"/>
                  </a:lnTo>
                  <a:lnTo>
                    <a:pt x="878" y="312"/>
                  </a:lnTo>
                  <a:lnTo>
                    <a:pt x="874" y="312"/>
                  </a:lnTo>
                  <a:lnTo>
                    <a:pt x="870" y="312"/>
                  </a:lnTo>
                  <a:lnTo>
                    <a:pt x="830" y="310"/>
                  </a:lnTo>
                  <a:lnTo>
                    <a:pt x="826" y="308"/>
                  </a:lnTo>
                  <a:lnTo>
                    <a:pt x="820" y="308"/>
                  </a:lnTo>
                  <a:lnTo>
                    <a:pt x="818" y="308"/>
                  </a:lnTo>
                  <a:lnTo>
                    <a:pt x="814" y="312"/>
                  </a:lnTo>
                  <a:lnTo>
                    <a:pt x="812" y="314"/>
                  </a:lnTo>
                  <a:lnTo>
                    <a:pt x="810" y="318"/>
                  </a:lnTo>
                  <a:lnTo>
                    <a:pt x="810" y="320"/>
                  </a:lnTo>
                  <a:lnTo>
                    <a:pt x="810" y="324"/>
                  </a:lnTo>
                  <a:lnTo>
                    <a:pt x="808" y="326"/>
                  </a:lnTo>
                  <a:lnTo>
                    <a:pt x="806" y="328"/>
                  </a:lnTo>
                  <a:lnTo>
                    <a:pt x="806" y="332"/>
                  </a:lnTo>
                  <a:lnTo>
                    <a:pt x="806" y="336"/>
                  </a:lnTo>
                  <a:lnTo>
                    <a:pt x="806" y="340"/>
                  </a:lnTo>
                  <a:lnTo>
                    <a:pt x="806" y="342"/>
                  </a:lnTo>
                  <a:lnTo>
                    <a:pt x="806" y="344"/>
                  </a:lnTo>
                  <a:lnTo>
                    <a:pt x="810" y="348"/>
                  </a:lnTo>
                  <a:lnTo>
                    <a:pt x="812" y="354"/>
                  </a:lnTo>
                  <a:lnTo>
                    <a:pt x="814" y="358"/>
                  </a:lnTo>
                  <a:lnTo>
                    <a:pt x="814" y="362"/>
                  </a:lnTo>
                  <a:lnTo>
                    <a:pt x="814" y="366"/>
                  </a:lnTo>
                  <a:lnTo>
                    <a:pt x="808" y="388"/>
                  </a:lnTo>
                  <a:lnTo>
                    <a:pt x="804" y="402"/>
                  </a:lnTo>
                  <a:lnTo>
                    <a:pt x="802" y="408"/>
                  </a:lnTo>
                  <a:lnTo>
                    <a:pt x="806" y="416"/>
                  </a:lnTo>
                  <a:lnTo>
                    <a:pt x="810" y="430"/>
                  </a:lnTo>
                  <a:lnTo>
                    <a:pt x="814" y="446"/>
                  </a:lnTo>
                  <a:lnTo>
                    <a:pt x="816" y="458"/>
                  </a:lnTo>
                  <a:lnTo>
                    <a:pt x="818" y="462"/>
                  </a:lnTo>
                  <a:lnTo>
                    <a:pt x="818" y="470"/>
                  </a:lnTo>
                  <a:lnTo>
                    <a:pt x="816" y="474"/>
                  </a:lnTo>
                  <a:lnTo>
                    <a:pt x="814" y="478"/>
                  </a:lnTo>
                  <a:lnTo>
                    <a:pt x="812" y="482"/>
                  </a:lnTo>
                  <a:lnTo>
                    <a:pt x="810" y="482"/>
                  </a:lnTo>
                  <a:lnTo>
                    <a:pt x="808" y="484"/>
                  </a:lnTo>
                  <a:lnTo>
                    <a:pt x="806" y="484"/>
                  </a:lnTo>
                  <a:lnTo>
                    <a:pt x="804" y="490"/>
                  </a:lnTo>
                  <a:lnTo>
                    <a:pt x="800" y="496"/>
                  </a:lnTo>
                  <a:lnTo>
                    <a:pt x="796" y="500"/>
                  </a:lnTo>
                  <a:lnTo>
                    <a:pt x="792" y="502"/>
                  </a:lnTo>
                  <a:lnTo>
                    <a:pt x="788" y="504"/>
                  </a:lnTo>
                  <a:lnTo>
                    <a:pt x="790" y="506"/>
                  </a:lnTo>
                  <a:lnTo>
                    <a:pt x="790" y="510"/>
                  </a:lnTo>
                  <a:lnTo>
                    <a:pt x="790" y="514"/>
                  </a:lnTo>
                  <a:lnTo>
                    <a:pt x="790" y="520"/>
                  </a:lnTo>
                  <a:lnTo>
                    <a:pt x="790" y="524"/>
                  </a:lnTo>
                  <a:lnTo>
                    <a:pt x="790" y="530"/>
                  </a:lnTo>
                  <a:lnTo>
                    <a:pt x="790" y="532"/>
                  </a:lnTo>
                  <a:lnTo>
                    <a:pt x="790" y="534"/>
                  </a:lnTo>
                  <a:lnTo>
                    <a:pt x="790" y="540"/>
                  </a:lnTo>
                  <a:lnTo>
                    <a:pt x="792" y="544"/>
                  </a:lnTo>
                  <a:lnTo>
                    <a:pt x="794" y="548"/>
                  </a:lnTo>
                  <a:lnTo>
                    <a:pt x="798" y="552"/>
                  </a:lnTo>
                  <a:lnTo>
                    <a:pt x="800" y="554"/>
                  </a:lnTo>
                  <a:lnTo>
                    <a:pt x="800" y="562"/>
                  </a:lnTo>
                  <a:lnTo>
                    <a:pt x="798" y="568"/>
                  </a:lnTo>
                  <a:lnTo>
                    <a:pt x="794" y="572"/>
                  </a:lnTo>
                  <a:lnTo>
                    <a:pt x="792" y="576"/>
                  </a:lnTo>
                  <a:lnTo>
                    <a:pt x="790" y="578"/>
                  </a:lnTo>
                  <a:lnTo>
                    <a:pt x="786" y="582"/>
                  </a:lnTo>
                  <a:lnTo>
                    <a:pt x="782" y="584"/>
                  </a:lnTo>
                  <a:lnTo>
                    <a:pt x="778" y="584"/>
                  </a:lnTo>
                  <a:lnTo>
                    <a:pt x="776" y="582"/>
                  </a:lnTo>
                  <a:lnTo>
                    <a:pt x="774" y="580"/>
                  </a:lnTo>
                  <a:lnTo>
                    <a:pt x="772" y="578"/>
                  </a:lnTo>
                  <a:lnTo>
                    <a:pt x="770" y="576"/>
                  </a:lnTo>
                  <a:lnTo>
                    <a:pt x="770" y="574"/>
                  </a:lnTo>
                  <a:lnTo>
                    <a:pt x="768" y="570"/>
                  </a:lnTo>
                  <a:lnTo>
                    <a:pt x="766" y="566"/>
                  </a:lnTo>
                  <a:lnTo>
                    <a:pt x="764" y="562"/>
                  </a:lnTo>
                  <a:lnTo>
                    <a:pt x="764" y="560"/>
                  </a:lnTo>
                  <a:lnTo>
                    <a:pt x="762" y="558"/>
                  </a:lnTo>
                  <a:lnTo>
                    <a:pt x="758" y="556"/>
                  </a:lnTo>
                  <a:lnTo>
                    <a:pt x="754" y="554"/>
                  </a:lnTo>
                  <a:lnTo>
                    <a:pt x="752" y="550"/>
                  </a:lnTo>
                  <a:lnTo>
                    <a:pt x="752" y="548"/>
                  </a:lnTo>
                  <a:lnTo>
                    <a:pt x="752" y="546"/>
                  </a:lnTo>
                  <a:lnTo>
                    <a:pt x="752" y="544"/>
                  </a:lnTo>
                  <a:lnTo>
                    <a:pt x="752" y="542"/>
                  </a:lnTo>
                  <a:lnTo>
                    <a:pt x="750" y="540"/>
                  </a:lnTo>
                  <a:lnTo>
                    <a:pt x="748" y="534"/>
                  </a:lnTo>
                  <a:lnTo>
                    <a:pt x="746" y="530"/>
                  </a:lnTo>
                  <a:lnTo>
                    <a:pt x="746" y="524"/>
                  </a:lnTo>
                  <a:lnTo>
                    <a:pt x="744" y="522"/>
                  </a:lnTo>
                  <a:lnTo>
                    <a:pt x="744" y="520"/>
                  </a:lnTo>
                  <a:lnTo>
                    <a:pt x="744" y="510"/>
                  </a:lnTo>
                  <a:lnTo>
                    <a:pt x="742" y="504"/>
                  </a:lnTo>
                  <a:lnTo>
                    <a:pt x="738" y="500"/>
                  </a:lnTo>
                  <a:lnTo>
                    <a:pt x="736" y="496"/>
                  </a:lnTo>
                  <a:lnTo>
                    <a:pt x="732" y="494"/>
                  </a:lnTo>
                  <a:lnTo>
                    <a:pt x="730" y="492"/>
                  </a:lnTo>
                  <a:lnTo>
                    <a:pt x="728" y="492"/>
                  </a:lnTo>
                  <a:lnTo>
                    <a:pt x="726" y="492"/>
                  </a:lnTo>
                  <a:lnTo>
                    <a:pt x="714" y="490"/>
                  </a:lnTo>
                  <a:lnTo>
                    <a:pt x="702" y="490"/>
                  </a:lnTo>
                  <a:lnTo>
                    <a:pt x="690" y="492"/>
                  </a:lnTo>
                  <a:lnTo>
                    <a:pt x="686" y="492"/>
                  </a:lnTo>
                  <a:lnTo>
                    <a:pt x="670" y="488"/>
                  </a:lnTo>
                  <a:lnTo>
                    <a:pt x="660" y="478"/>
                  </a:lnTo>
                  <a:lnTo>
                    <a:pt x="652" y="468"/>
                  </a:lnTo>
                  <a:lnTo>
                    <a:pt x="650" y="458"/>
                  </a:lnTo>
                  <a:lnTo>
                    <a:pt x="650" y="456"/>
                  </a:lnTo>
                  <a:lnTo>
                    <a:pt x="644" y="446"/>
                  </a:lnTo>
                  <a:lnTo>
                    <a:pt x="640" y="440"/>
                  </a:lnTo>
                  <a:lnTo>
                    <a:pt x="636" y="434"/>
                  </a:lnTo>
                  <a:lnTo>
                    <a:pt x="630" y="430"/>
                  </a:lnTo>
                  <a:lnTo>
                    <a:pt x="628" y="428"/>
                  </a:lnTo>
                  <a:lnTo>
                    <a:pt x="624" y="428"/>
                  </a:lnTo>
                  <a:lnTo>
                    <a:pt x="622" y="420"/>
                  </a:lnTo>
                  <a:lnTo>
                    <a:pt x="620" y="416"/>
                  </a:lnTo>
                  <a:lnTo>
                    <a:pt x="618" y="412"/>
                  </a:lnTo>
                  <a:lnTo>
                    <a:pt x="616" y="410"/>
                  </a:lnTo>
                  <a:lnTo>
                    <a:pt x="608" y="412"/>
                  </a:lnTo>
                  <a:lnTo>
                    <a:pt x="602" y="410"/>
                  </a:lnTo>
                  <a:lnTo>
                    <a:pt x="598" y="408"/>
                  </a:lnTo>
                  <a:lnTo>
                    <a:pt x="594" y="402"/>
                  </a:lnTo>
                  <a:lnTo>
                    <a:pt x="592" y="398"/>
                  </a:lnTo>
                  <a:lnTo>
                    <a:pt x="592" y="392"/>
                  </a:lnTo>
                  <a:lnTo>
                    <a:pt x="590" y="388"/>
                  </a:lnTo>
                  <a:lnTo>
                    <a:pt x="590" y="386"/>
                  </a:lnTo>
                  <a:lnTo>
                    <a:pt x="590" y="384"/>
                  </a:lnTo>
                  <a:lnTo>
                    <a:pt x="592" y="372"/>
                  </a:lnTo>
                  <a:lnTo>
                    <a:pt x="598" y="358"/>
                  </a:lnTo>
                  <a:lnTo>
                    <a:pt x="608" y="342"/>
                  </a:lnTo>
                  <a:lnTo>
                    <a:pt x="618" y="330"/>
                  </a:lnTo>
                  <a:lnTo>
                    <a:pt x="624" y="320"/>
                  </a:lnTo>
                  <a:lnTo>
                    <a:pt x="628" y="318"/>
                  </a:lnTo>
                  <a:lnTo>
                    <a:pt x="634" y="316"/>
                  </a:lnTo>
                  <a:lnTo>
                    <a:pt x="638" y="312"/>
                  </a:lnTo>
                  <a:lnTo>
                    <a:pt x="642" y="308"/>
                  </a:lnTo>
                  <a:lnTo>
                    <a:pt x="644" y="306"/>
                  </a:lnTo>
                  <a:lnTo>
                    <a:pt x="644" y="304"/>
                  </a:lnTo>
                  <a:lnTo>
                    <a:pt x="646" y="302"/>
                  </a:lnTo>
                  <a:lnTo>
                    <a:pt x="644" y="298"/>
                  </a:lnTo>
                  <a:lnTo>
                    <a:pt x="644" y="296"/>
                  </a:lnTo>
                  <a:lnTo>
                    <a:pt x="646" y="294"/>
                  </a:lnTo>
                  <a:lnTo>
                    <a:pt x="646" y="292"/>
                  </a:lnTo>
                  <a:lnTo>
                    <a:pt x="648" y="292"/>
                  </a:lnTo>
                  <a:lnTo>
                    <a:pt x="650" y="292"/>
                  </a:lnTo>
                  <a:lnTo>
                    <a:pt x="652" y="290"/>
                  </a:lnTo>
                  <a:lnTo>
                    <a:pt x="656" y="292"/>
                  </a:lnTo>
                  <a:lnTo>
                    <a:pt x="662" y="292"/>
                  </a:lnTo>
                  <a:lnTo>
                    <a:pt x="666" y="294"/>
                  </a:lnTo>
                  <a:lnTo>
                    <a:pt x="670" y="296"/>
                  </a:lnTo>
                  <a:lnTo>
                    <a:pt x="672" y="296"/>
                  </a:lnTo>
                  <a:lnTo>
                    <a:pt x="674" y="298"/>
                  </a:lnTo>
                  <a:lnTo>
                    <a:pt x="678" y="292"/>
                  </a:lnTo>
                  <a:lnTo>
                    <a:pt x="682" y="282"/>
                  </a:lnTo>
                  <a:lnTo>
                    <a:pt x="682" y="270"/>
                  </a:lnTo>
                  <a:lnTo>
                    <a:pt x="682" y="266"/>
                  </a:lnTo>
                  <a:lnTo>
                    <a:pt x="684" y="250"/>
                  </a:lnTo>
                  <a:lnTo>
                    <a:pt x="690" y="238"/>
                  </a:lnTo>
                  <a:lnTo>
                    <a:pt x="698" y="230"/>
                  </a:lnTo>
                  <a:lnTo>
                    <a:pt x="700" y="226"/>
                  </a:lnTo>
                  <a:lnTo>
                    <a:pt x="702" y="220"/>
                  </a:lnTo>
                  <a:lnTo>
                    <a:pt x="704" y="218"/>
                  </a:lnTo>
                  <a:lnTo>
                    <a:pt x="704" y="216"/>
                  </a:lnTo>
                  <a:lnTo>
                    <a:pt x="702" y="214"/>
                  </a:lnTo>
                  <a:lnTo>
                    <a:pt x="700" y="214"/>
                  </a:lnTo>
                  <a:lnTo>
                    <a:pt x="698" y="216"/>
                  </a:lnTo>
                  <a:lnTo>
                    <a:pt x="668" y="200"/>
                  </a:lnTo>
                  <a:lnTo>
                    <a:pt x="668" y="196"/>
                  </a:lnTo>
                  <a:lnTo>
                    <a:pt x="670" y="196"/>
                  </a:lnTo>
                  <a:lnTo>
                    <a:pt x="672" y="194"/>
                  </a:lnTo>
                  <a:lnTo>
                    <a:pt x="676" y="194"/>
                  </a:lnTo>
                  <a:lnTo>
                    <a:pt x="680" y="194"/>
                  </a:lnTo>
                  <a:lnTo>
                    <a:pt x="684" y="196"/>
                  </a:lnTo>
                  <a:lnTo>
                    <a:pt x="688" y="196"/>
                  </a:lnTo>
                  <a:lnTo>
                    <a:pt x="692" y="196"/>
                  </a:lnTo>
                  <a:lnTo>
                    <a:pt x="694" y="198"/>
                  </a:lnTo>
                  <a:lnTo>
                    <a:pt x="696" y="198"/>
                  </a:lnTo>
                  <a:lnTo>
                    <a:pt x="700" y="196"/>
                  </a:lnTo>
                  <a:lnTo>
                    <a:pt x="704" y="196"/>
                  </a:lnTo>
                  <a:lnTo>
                    <a:pt x="710" y="198"/>
                  </a:lnTo>
                  <a:lnTo>
                    <a:pt x="716" y="198"/>
                  </a:lnTo>
                  <a:lnTo>
                    <a:pt x="720" y="200"/>
                  </a:lnTo>
                  <a:lnTo>
                    <a:pt x="724" y="200"/>
                  </a:lnTo>
                  <a:lnTo>
                    <a:pt x="726" y="202"/>
                  </a:lnTo>
                  <a:lnTo>
                    <a:pt x="732" y="190"/>
                  </a:lnTo>
                  <a:lnTo>
                    <a:pt x="738" y="194"/>
                  </a:lnTo>
                  <a:lnTo>
                    <a:pt x="744" y="194"/>
                  </a:lnTo>
                  <a:lnTo>
                    <a:pt x="748" y="194"/>
                  </a:lnTo>
                  <a:lnTo>
                    <a:pt x="752" y="192"/>
                  </a:lnTo>
                  <a:lnTo>
                    <a:pt x="754" y="190"/>
                  </a:lnTo>
                  <a:lnTo>
                    <a:pt x="756" y="190"/>
                  </a:lnTo>
                  <a:lnTo>
                    <a:pt x="758" y="186"/>
                  </a:lnTo>
                  <a:lnTo>
                    <a:pt x="760" y="182"/>
                  </a:lnTo>
                  <a:lnTo>
                    <a:pt x="762" y="178"/>
                  </a:lnTo>
                  <a:lnTo>
                    <a:pt x="764" y="174"/>
                  </a:lnTo>
                  <a:lnTo>
                    <a:pt x="766" y="170"/>
                  </a:lnTo>
                  <a:lnTo>
                    <a:pt x="770" y="168"/>
                  </a:lnTo>
                  <a:lnTo>
                    <a:pt x="772" y="166"/>
                  </a:lnTo>
                  <a:lnTo>
                    <a:pt x="772" y="162"/>
                  </a:lnTo>
                  <a:lnTo>
                    <a:pt x="774" y="156"/>
                  </a:lnTo>
                  <a:lnTo>
                    <a:pt x="774" y="152"/>
                  </a:lnTo>
                  <a:lnTo>
                    <a:pt x="772" y="146"/>
                  </a:lnTo>
                  <a:lnTo>
                    <a:pt x="770" y="140"/>
                  </a:lnTo>
                  <a:lnTo>
                    <a:pt x="768" y="138"/>
                  </a:lnTo>
                  <a:lnTo>
                    <a:pt x="764" y="136"/>
                  </a:lnTo>
                  <a:lnTo>
                    <a:pt x="762" y="134"/>
                  </a:lnTo>
                  <a:lnTo>
                    <a:pt x="758" y="132"/>
                  </a:lnTo>
                  <a:lnTo>
                    <a:pt x="756" y="128"/>
                  </a:lnTo>
                  <a:lnTo>
                    <a:pt x="756" y="124"/>
                  </a:lnTo>
                  <a:lnTo>
                    <a:pt x="756" y="120"/>
                  </a:lnTo>
                  <a:lnTo>
                    <a:pt x="758" y="118"/>
                  </a:lnTo>
                  <a:lnTo>
                    <a:pt x="764" y="114"/>
                  </a:lnTo>
                  <a:lnTo>
                    <a:pt x="766" y="114"/>
                  </a:lnTo>
                  <a:lnTo>
                    <a:pt x="768" y="114"/>
                  </a:lnTo>
                  <a:lnTo>
                    <a:pt x="770" y="114"/>
                  </a:lnTo>
                  <a:lnTo>
                    <a:pt x="772" y="112"/>
                  </a:lnTo>
                  <a:lnTo>
                    <a:pt x="774" y="110"/>
                  </a:lnTo>
                  <a:lnTo>
                    <a:pt x="774" y="106"/>
                  </a:lnTo>
                  <a:lnTo>
                    <a:pt x="774" y="102"/>
                  </a:lnTo>
                  <a:lnTo>
                    <a:pt x="772" y="100"/>
                  </a:lnTo>
                  <a:lnTo>
                    <a:pt x="770" y="98"/>
                  </a:lnTo>
                  <a:lnTo>
                    <a:pt x="766" y="96"/>
                  </a:lnTo>
                  <a:lnTo>
                    <a:pt x="764" y="94"/>
                  </a:lnTo>
                  <a:lnTo>
                    <a:pt x="762" y="94"/>
                  </a:lnTo>
                  <a:lnTo>
                    <a:pt x="760" y="96"/>
                  </a:lnTo>
                  <a:lnTo>
                    <a:pt x="758" y="72"/>
                  </a:lnTo>
                  <a:lnTo>
                    <a:pt x="754" y="74"/>
                  </a:lnTo>
                  <a:lnTo>
                    <a:pt x="750" y="74"/>
                  </a:lnTo>
                  <a:lnTo>
                    <a:pt x="744" y="74"/>
                  </a:lnTo>
                  <a:lnTo>
                    <a:pt x="740" y="72"/>
                  </a:lnTo>
                  <a:lnTo>
                    <a:pt x="736" y="70"/>
                  </a:lnTo>
                  <a:lnTo>
                    <a:pt x="732" y="70"/>
                  </a:lnTo>
                  <a:lnTo>
                    <a:pt x="730" y="70"/>
                  </a:lnTo>
                  <a:lnTo>
                    <a:pt x="734" y="100"/>
                  </a:lnTo>
                  <a:lnTo>
                    <a:pt x="732" y="102"/>
                  </a:lnTo>
                  <a:lnTo>
                    <a:pt x="728" y="106"/>
                  </a:lnTo>
                  <a:lnTo>
                    <a:pt x="726" y="112"/>
                  </a:lnTo>
                  <a:lnTo>
                    <a:pt x="722" y="120"/>
                  </a:lnTo>
                  <a:lnTo>
                    <a:pt x="718" y="132"/>
                  </a:lnTo>
                  <a:lnTo>
                    <a:pt x="718" y="134"/>
                  </a:lnTo>
                  <a:lnTo>
                    <a:pt x="716" y="136"/>
                  </a:lnTo>
                  <a:lnTo>
                    <a:pt x="714" y="138"/>
                  </a:lnTo>
                  <a:lnTo>
                    <a:pt x="710" y="140"/>
                  </a:lnTo>
                  <a:lnTo>
                    <a:pt x="708" y="138"/>
                  </a:lnTo>
                  <a:lnTo>
                    <a:pt x="704" y="136"/>
                  </a:lnTo>
                  <a:lnTo>
                    <a:pt x="700" y="132"/>
                  </a:lnTo>
                  <a:lnTo>
                    <a:pt x="696" y="98"/>
                  </a:lnTo>
                  <a:lnTo>
                    <a:pt x="694" y="96"/>
                  </a:lnTo>
                  <a:lnTo>
                    <a:pt x="694" y="94"/>
                  </a:lnTo>
                  <a:lnTo>
                    <a:pt x="692" y="92"/>
                  </a:lnTo>
                  <a:lnTo>
                    <a:pt x="692" y="94"/>
                  </a:lnTo>
                  <a:lnTo>
                    <a:pt x="690" y="96"/>
                  </a:lnTo>
                  <a:lnTo>
                    <a:pt x="688" y="102"/>
                  </a:lnTo>
                  <a:lnTo>
                    <a:pt x="686" y="104"/>
                  </a:lnTo>
                  <a:lnTo>
                    <a:pt x="686" y="106"/>
                  </a:lnTo>
                  <a:lnTo>
                    <a:pt x="682" y="110"/>
                  </a:lnTo>
                  <a:lnTo>
                    <a:pt x="680" y="112"/>
                  </a:lnTo>
                  <a:lnTo>
                    <a:pt x="678" y="114"/>
                  </a:lnTo>
                  <a:lnTo>
                    <a:pt x="676" y="116"/>
                  </a:lnTo>
                  <a:lnTo>
                    <a:pt x="674" y="116"/>
                  </a:lnTo>
                  <a:lnTo>
                    <a:pt x="672" y="114"/>
                  </a:lnTo>
                  <a:lnTo>
                    <a:pt x="670" y="110"/>
                  </a:lnTo>
                  <a:lnTo>
                    <a:pt x="670" y="106"/>
                  </a:lnTo>
                  <a:lnTo>
                    <a:pt x="670" y="100"/>
                  </a:lnTo>
                  <a:lnTo>
                    <a:pt x="670" y="98"/>
                  </a:lnTo>
                  <a:lnTo>
                    <a:pt x="668" y="96"/>
                  </a:lnTo>
                  <a:lnTo>
                    <a:pt x="666" y="96"/>
                  </a:lnTo>
                  <a:lnTo>
                    <a:pt x="664" y="98"/>
                  </a:lnTo>
                  <a:lnTo>
                    <a:pt x="662" y="98"/>
                  </a:lnTo>
                  <a:lnTo>
                    <a:pt x="660" y="100"/>
                  </a:lnTo>
                  <a:lnTo>
                    <a:pt x="658" y="100"/>
                  </a:lnTo>
                  <a:lnTo>
                    <a:pt x="654" y="100"/>
                  </a:lnTo>
                  <a:lnTo>
                    <a:pt x="652" y="98"/>
                  </a:lnTo>
                  <a:lnTo>
                    <a:pt x="648" y="96"/>
                  </a:lnTo>
                  <a:lnTo>
                    <a:pt x="646" y="94"/>
                  </a:lnTo>
                  <a:lnTo>
                    <a:pt x="644" y="92"/>
                  </a:lnTo>
                  <a:lnTo>
                    <a:pt x="644" y="90"/>
                  </a:lnTo>
                  <a:lnTo>
                    <a:pt x="646" y="88"/>
                  </a:lnTo>
                  <a:lnTo>
                    <a:pt x="648" y="82"/>
                  </a:lnTo>
                  <a:lnTo>
                    <a:pt x="650" y="76"/>
                  </a:lnTo>
                  <a:lnTo>
                    <a:pt x="650" y="70"/>
                  </a:lnTo>
                  <a:lnTo>
                    <a:pt x="650" y="64"/>
                  </a:lnTo>
                  <a:lnTo>
                    <a:pt x="650" y="60"/>
                  </a:lnTo>
                  <a:lnTo>
                    <a:pt x="650" y="58"/>
                  </a:lnTo>
                  <a:lnTo>
                    <a:pt x="648" y="56"/>
                  </a:lnTo>
                  <a:lnTo>
                    <a:pt x="646" y="52"/>
                  </a:lnTo>
                  <a:lnTo>
                    <a:pt x="644" y="48"/>
                  </a:lnTo>
                  <a:lnTo>
                    <a:pt x="644" y="44"/>
                  </a:lnTo>
                  <a:lnTo>
                    <a:pt x="644" y="42"/>
                  </a:lnTo>
                  <a:lnTo>
                    <a:pt x="642" y="34"/>
                  </a:lnTo>
                  <a:lnTo>
                    <a:pt x="638" y="26"/>
                  </a:lnTo>
                  <a:lnTo>
                    <a:pt x="632" y="16"/>
                  </a:lnTo>
                  <a:lnTo>
                    <a:pt x="626" y="10"/>
                  </a:lnTo>
                  <a:lnTo>
                    <a:pt x="624" y="8"/>
                  </a:lnTo>
                  <a:lnTo>
                    <a:pt x="622" y="2"/>
                  </a:lnTo>
                  <a:lnTo>
                    <a:pt x="620" y="0"/>
                  </a:lnTo>
                  <a:lnTo>
                    <a:pt x="618" y="0"/>
                  </a:lnTo>
                  <a:lnTo>
                    <a:pt x="616" y="0"/>
                  </a:lnTo>
                  <a:lnTo>
                    <a:pt x="614" y="0"/>
                  </a:lnTo>
                  <a:lnTo>
                    <a:pt x="612" y="2"/>
                  </a:lnTo>
                  <a:lnTo>
                    <a:pt x="610" y="4"/>
                  </a:lnTo>
                  <a:lnTo>
                    <a:pt x="608" y="4"/>
                  </a:lnTo>
                  <a:lnTo>
                    <a:pt x="604" y="6"/>
                  </a:lnTo>
                  <a:lnTo>
                    <a:pt x="604" y="10"/>
                  </a:lnTo>
                  <a:lnTo>
                    <a:pt x="602" y="14"/>
                  </a:lnTo>
                  <a:lnTo>
                    <a:pt x="602" y="20"/>
                  </a:lnTo>
                  <a:lnTo>
                    <a:pt x="600" y="22"/>
                  </a:lnTo>
                  <a:lnTo>
                    <a:pt x="600" y="24"/>
                  </a:lnTo>
                  <a:lnTo>
                    <a:pt x="594" y="28"/>
                  </a:lnTo>
                  <a:lnTo>
                    <a:pt x="590" y="34"/>
                  </a:lnTo>
                  <a:lnTo>
                    <a:pt x="588" y="40"/>
                  </a:lnTo>
                  <a:lnTo>
                    <a:pt x="588" y="44"/>
                  </a:lnTo>
                  <a:lnTo>
                    <a:pt x="588" y="48"/>
                  </a:lnTo>
                  <a:lnTo>
                    <a:pt x="588" y="50"/>
                  </a:lnTo>
                  <a:lnTo>
                    <a:pt x="588" y="52"/>
                  </a:lnTo>
                  <a:lnTo>
                    <a:pt x="590" y="68"/>
                  </a:lnTo>
                  <a:lnTo>
                    <a:pt x="598" y="78"/>
                  </a:lnTo>
                  <a:lnTo>
                    <a:pt x="606" y="84"/>
                  </a:lnTo>
                  <a:lnTo>
                    <a:pt x="612" y="86"/>
                  </a:lnTo>
                  <a:lnTo>
                    <a:pt x="616" y="88"/>
                  </a:lnTo>
                  <a:lnTo>
                    <a:pt x="610" y="92"/>
                  </a:lnTo>
                  <a:lnTo>
                    <a:pt x="608" y="98"/>
                  </a:lnTo>
                  <a:lnTo>
                    <a:pt x="608" y="102"/>
                  </a:lnTo>
                  <a:lnTo>
                    <a:pt x="610" y="106"/>
                  </a:lnTo>
                  <a:lnTo>
                    <a:pt x="612" y="108"/>
                  </a:lnTo>
                  <a:lnTo>
                    <a:pt x="616" y="112"/>
                  </a:lnTo>
                  <a:lnTo>
                    <a:pt x="618" y="114"/>
                  </a:lnTo>
                  <a:lnTo>
                    <a:pt x="622" y="114"/>
                  </a:lnTo>
                  <a:lnTo>
                    <a:pt x="624" y="116"/>
                  </a:lnTo>
                  <a:lnTo>
                    <a:pt x="628" y="118"/>
                  </a:lnTo>
                  <a:lnTo>
                    <a:pt x="630" y="120"/>
                  </a:lnTo>
                  <a:lnTo>
                    <a:pt x="630" y="122"/>
                  </a:lnTo>
                  <a:lnTo>
                    <a:pt x="630" y="124"/>
                  </a:lnTo>
                  <a:lnTo>
                    <a:pt x="630" y="128"/>
                  </a:lnTo>
                  <a:lnTo>
                    <a:pt x="628" y="130"/>
                  </a:lnTo>
                  <a:lnTo>
                    <a:pt x="624" y="134"/>
                  </a:lnTo>
                  <a:lnTo>
                    <a:pt x="614" y="140"/>
                  </a:lnTo>
                  <a:lnTo>
                    <a:pt x="606" y="146"/>
                  </a:lnTo>
                  <a:lnTo>
                    <a:pt x="598" y="150"/>
                  </a:lnTo>
                  <a:lnTo>
                    <a:pt x="594" y="152"/>
                  </a:lnTo>
                  <a:lnTo>
                    <a:pt x="588" y="150"/>
                  </a:lnTo>
                  <a:lnTo>
                    <a:pt x="584" y="150"/>
                  </a:lnTo>
                  <a:lnTo>
                    <a:pt x="582" y="150"/>
                  </a:lnTo>
                  <a:lnTo>
                    <a:pt x="582" y="148"/>
                  </a:lnTo>
                  <a:lnTo>
                    <a:pt x="584" y="124"/>
                  </a:lnTo>
                  <a:lnTo>
                    <a:pt x="568" y="124"/>
                  </a:lnTo>
                  <a:lnTo>
                    <a:pt x="562" y="124"/>
                  </a:lnTo>
                  <a:lnTo>
                    <a:pt x="558" y="124"/>
                  </a:lnTo>
                  <a:lnTo>
                    <a:pt x="556" y="124"/>
                  </a:lnTo>
                  <a:lnTo>
                    <a:pt x="554" y="126"/>
                  </a:lnTo>
                  <a:lnTo>
                    <a:pt x="552" y="128"/>
                  </a:lnTo>
                  <a:lnTo>
                    <a:pt x="554" y="138"/>
                  </a:lnTo>
                  <a:lnTo>
                    <a:pt x="554" y="144"/>
                  </a:lnTo>
                  <a:lnTo>
                    <a:pt x="552" y="148"/>
                  </a:lnTo>
                  <a:lnTo>
                    <a:pt x="552" y="152"/>
                  </a:lnTo>
                  <a:lnTo>
                    <a:pt x="550" y="152"/>
                  </a:lnTo>
                  <a:lnTo>
                    <a:pt x="548" y="152"/>
                  </a:lnTo>
                  <a:lnTo>
                    <a:pt x="546" y="152"/>
                  </a:lnTo>
                  <a:lnTo>
                    <a:pt x="544" y="152"/>
                  </a:lnTo>
                  <a:lnTo>
                    <a:pt x="544" y="150"/>
                  </a:lnTo>
                  <a:lnTo>
                    <a:pt x="542" y="150"/>
                  </a:lnTo>
                  <a:lnTo>
                    <a:pt x="536" y="146"/>
                  </a:lnTo>
                  <a:lnTo>
                    <a:pt x="532" y="144"/>
                  </a:lnTo>
                  <a:lnTo>
                    <a:pt x="528" y="144"/>
                  </a:lnTo>
                  <a:lnTo>
                    <a:pt x="526" y="144"/>
                  </a:lnTo>
                  <a:lnTo>
                    <a:pt x="524" y="146"/>
                  </a:lnTo>
                  <a:lnTo>
                    <a:pt x="522" y="148"/>
                  </a:lnTo>
                  <a:lnTo>
                    <a:pt x="516" y="152"/>
                  </a:lnTo>
                  <a:lnTo>
                    <a:pt x="512" y="154"/>
                  </a:lnTo>
                  <a:lnTo>
                    <a:pt x="508" y="154"/>
                  </a:lnTo>
                  <a:lnTo>
                    <a:pt x="506" y="154"/>
                  </a:lnTo>
                  <a:lnTo>
                    <a:pt x="504" y="152"/>
                  </a:lnTo>
                  <a:lnTo>
                    <a:pt x="502" y="150"/>
                  </a:lnTo>
                  <a:lnTo>
                    <a:pt x="500" y="148"/>
                  </a:lnTo>
                  <a:lnTo>
                    <a:pt x="500" y="146"/>
                  </a:lnTo>
                  <a:lnTo>
                    <a:pt x="498" y="140"/>
                  </a:lnTo>
                  <a:lnTo>
                    <a:pt x="494" y="136"/>
                  </a:lnTo>
                  <a:lnTo>
                    <a:pt x="492" y="134"/>
                  </a:lnTo>
                  <a:lnTo>
                    <a:pt x="488" y="134"/>
                  </a:lnTo>
                  <a:lnTo>
                    <a:pt x="486" y="134"/>
                  </a:lnTo>
                  <a:lnTo>
                    <a:pt x="484" y="134"/>
                  </a:lnTo>
                  <a:lnTo>
                    <a:pt x="482" y="136"/>
                  </a:lnTo>
                  <a:lnTo>
                    <a:pt x="474" y="132"/>
                  </a:lnTo>
                  <a:lnTo>
                    <a:pt x="468" y="130"/>
                  </a:lnTo>
                  <a:lnTo>
                    <a:pt x="466" y="126"/>
                  </a:lnTo>
                  <a:lnTo>
                    <a:pt x="464" y="124"/>
                  </a:lnTo>
                  <a:lnTo>
                    <a:pt x="464" y="122"/>
                  </a:lnTo>
                  <a:lnTo>
                    <a:pt x="464" y="120"/>
                  </a:lnTo>
                  <a:lnTo>
                    <a:pt x="462" y="114"/>
                  </a:lnTo>
                  <a:lnTo>
                    <a:pt x="460" y="110"/>
                  </a:lnTo>
                  <a:lnTo>
                    <a:pt x="458" y="108"/>
                  </a:lnTo>
                  <a:lnTo>
                    <a:pt x="456" y="108"/>
                  </a:lnTo>
                  <a:lnTo>
                    <a:pt x="452" y="108"/>
                  </a:lnTo>
                  <a:lnTo>
                    <a:pt x="450" y="110"/>
                  </a:lnTo>
                  <a:lnTo>
                    <a:pt x="448" y="110"/>
                  </a:lnTo>
                  <a:lnTo>
                    <a:pt x="440" y="110"/>
                  </a:lnTo>
                  <a:lnTo>
                    <a:pt x="434" y="112"/>
                  </a:lnTo>
                  <a:lnTo>
                    <a:pt x="430" y="114"/>
                  </a:lnTo>
                  <a:lnTo>
                    <a:pt x="426" y="116"/>
                  </a:lnTo>
                  <a:lnTo>
                    <a:pt x="424" y="120"/>
                  </a:lnTo>
                  <a:lnTo>
                    <a:pt x="424" y="124"/>
                  </a:lnTo>
                  <a:lnTo>
                    <a:pt x="424" y="128"/>
                  </a:lnTo>
                  <a:lnTo>
                    <a:pt x="424" y="130"/>
                  </a:lnTo>
                  <a:lnTo>
                    <a:pt x="424" y="134"/>
                  </a:lnTo>
                  <a:lnTo>
                    <a:pt x="424" y="136"/>
                  </a:lnTo>
                  <a:lnTo>
                    <a:pt x="428" y="138"/>
                  </a:lnTo>
                  <a:lnTo>
                    <a:pt x="430" y="142"/>
                  </a:lnTo>
                  <a:lnTo>
                    <a:pt x="430" y="144"/>
                  </a:lnTo>
                  <a:lnTo>
                    <a:pt x="428" y="148"/>
                  </a:lnTo>
                  <a:lnTo>
                    <a:pt x="426" y="150"/>
                  </a:lnTo>
                  <a:lnTo>
                    <a:pt x="426" y="152"/>
                  </a:lnTo>
                  <a:lnTo>
                    <a:pt x="424" y="152"/>
                  </a:lnTo>
                  <a:lnTo>
                    <a:pt x="424" y="178"/>
                  </a:lnTo>
                  <a:lnTo>
                    <a:pt x="422" y="182"/>
                  </a:lnTo>
                  <a:lnTo>
                    <a:pt x="422" y="186"/>
                  </a:lnTo>
                  <a:lnTo>
                    <a:pt x="420" y="186"/>
                  </a:lnTo>
                  <a:lnTo>
                    <a:pt x="414" y="172"/>
                  </a:lnTo>
                  <a:lnTo>
                    <a:pt x="406" y="158"/>
                  </a:lnTo>
                  <a:lnTo>
                    <a:pt x="400" y="144"/>
                  </a:lnTo>
                  <a:lnTo>
                    <a:pt x="394" y="138"/>
                  </a:lnTo>
                  <a:lnTo>
                    <a:pt x="392" y="136"/>
                  </a:lnTo>
                  <a:lnTo>
                    <a:pt x="390" y="138"/>
                  </a:lnTo>
                  <a:lnTo>
                    <a:pt x="388" y="140"/>
                  </a:lnTo>
                  <a:lnTo>
                    <a:pt x="386" y="144"/>
                  </a:lnTo>
                  <a:lnTo>
                    <a:pt x="386" y="148"/>
                  </a:lnTo>
                  <a:lnTo>
                    <a:pt x="384" y="150"/>
                  </a:lnTo>
                  <a:lnTo>
                    <a:pt x="384" y="152"/>
                  </a:lnTo>
                  <a:lnTo>
                    <a:pt x="380" y="148"/>
                  </a:lnTo>
                  <a:lnTo>
                    <a:pt x="376" y="148"/>
                  </a:lnTo>
                  <a:lnTo>
                    <a:pt x="370" y="148"/>
                  </a:lnTo>
                  <a:lnTo>
                    <a:pt x="366" y="148"/>
                  </a:lnTo>
                  <a:lnTo>
                    <a:pt x="362" y="148"/>
                  </a:lnTo>
                  <a:lnTo>
                    <a:pt x="358" y="150"/>
                  </a:lnTo>
                  <a:lnTo>
                    <a:pt x="348" y="150"/>
                  </a:lnTo>
                  <a:lnTo>
                    <a:pt x="342" y="148"/>
                  </a:lnTo>
                  <a:lnTo>
                    <a:pt x="340" y="148"/>
                  </a:lnTo>
                  <a:lnTo>
                    <a:pt x="338" y="146"/>
                  </a:lnTo>
                  <a:lnTo>
                    <a:pt x="336" y="144"/>
                  </a:lnTo>
                  <a:lnTo>
                    <a:pt x="336" y="142"/>
                  </a:lnTo>
                  <a:lnTo>
                    <a:pt x="338" y="140"/>
                  </a:lnTo>
                  <a:lnTo>
                    <a:pt x="340" y="140"/>
                  </a:lnTo>
                  <a:lnTo>
                    <a:pt x="342" y="138"/>
                  </a:lnTo>
                  <a:lnTo>
                    <a:pt x="346" y="130"/>
                  </a:lnTo>
                  <a:lnTo>
                    <a:pt x="350" y="124"/>
                  </a:lnTo>
                  <a:lnTo>
                    <a:pt x="350" y="120"/>
                  </a:lnTo>
                  <a:lnTo>
                    <a:pt x="350" y="116"/>
                  </a:lnTo>
                  <a:lnTo>
                    <a:pt x="348" y="112"/>
                  </a:lnTo>
                  <a:lnTo>
                    <a:pt x="346" y="110"/>
                  </a:lnTo>
                  <a:lnTo>
                    <a:pt x="344" y="108"/>
                  </a:lnTo>
                  <a:lnTo>
                    <a:pt x="342" y="108"/>
                  </a:lnTo>
                  <a:lnTo>
                    <a:pt x="340" y="106"/>
                  </a:lnTo>
                  <a:lnTo>
                    <a:pt x="334" y="102"/>
                  </a:lnTo>
                  <a:lnTo>
                    <a:pt x="332" y="100"/>
                  </a:lnTo>
                  <a:lnTo>
                    <a:pt x="330" y="98"/>
                  </a:lnTo>
                  <a:lnTo>
                    <a:pt x="328" y="98"/>
                  </a:lnTo>
                  <a:lnTo>
                    <a:pt x="328" y="100"/>
                  </a:lnTo>
                  <a:lnTo>
                    <a:pt x="326" y="100"/>
                  </a:lnTo>
                  <a:lnTo>
                    <a:pt x="326" y="102"/>
                  </a:lnTo>
                  <a:lnTo>
                    <a:pt x="326" y="104"/>
                  </a:lnTo>
                  <a:lnTo>
                    <a:pt x="328" y="104"/>
                  </a:lnTo>
                  <a:lnTo>
                    <a:pt x="328" y="106"/>
                  </a:lnTo>
                  <a:lnTo>
                    <a:pt x="328" y="110"/>
                  </a:lnTo>
                  <a:lnTo>
                    <a:pt x="326" y="112"/>
                  </a:lnTo>
                  <a:lnTo>
                    <a:pt x="326" y="114"/>
                  </a:lnTo>
                  <a:lnTo>
                    <a:pt x="324" y="114"/>
                  </a:lnTo>
                  <a:lnTo>
                    <a:pt x="322" y="112"/>
                  </a:lnTo>
                  <a:lnTo>
                    <a:pt x="320" y="112"/>
                  </a:lnTo>
                  <a:lnTo>
                    <a:pt x="318" y="110"/>
                  </a:lnTo>
                  <a:lnTo>
                    <a:pt x="316" y="108"/>
                  </a:lnTo>
                  <a:lnTo>
                    <a:pt x="298" y="94"/>
                  </a:lnTo>
                  <a:lnTo>
                    <a:pt x="282" y="84"/>
                  </a:lnTo>
                  <a:lnTo>
                    <a:pt x="268" y="78"/>
                  </a:lnTo>
                  <a:lnTo>
                    <a:pt x="262" y="76"/>
                  </a:lnTo>
                  <a:lnTo>
                    <a:pt x="252" y="74"/>
                  </a:lnTo>
                  <a:lnTo>
                    <a:pt x="244" y="72"/>
                  </a:lnTo>
                  <a:lnTo>
                    <a:pt x="240" y="70"/>
                  </a:lnTo>
                  <a:lnTo>
                    <a:pt x="236" y="68"/>
                  </a:lnTo>
                  <a:lnTo>
                    <a:pt x="234" y="66"/>
                  </a:lnTo>
                  <a:lnTo>
                    <a:pt x="232" y="66"/>
                  </a:lnTo>
                  <a:lnTo>
                    <a:pt x="228" y="62"/>
                  </a:lnTo>
                  <a:lnTo>
                    <a:pt x="224" y="62"/>
                  </a:lnTo>
                  <a:lnTo>
                    <a:pt x="222" y="62"/>
                  </a:lnTo>
                  <a:lnTo>
                    <a:pt x="222" y="64"/>
                  </a:lnTo>
                  <a:lnTo>
                    <a:pt x="220" y="66"/>
                  </a:lnTo>
                  <a:lnTo>
                    <a:pt x="220" y="68"/>
                  </a:lnTo>
                  <a:lnTo>
                    <a:pt x="220" y="72"/>
                  </a:lnTo>
                  <a:lnTo>
                    <a:pt x="222" y="74"/>
                  </a:lnTo>
                  <a:lnTo>
                    <a:pt x="222" y="76"/>
                  </a:lnTo>
                  <a:lnTo>
                    <a:pt x="220" y="80"/>
                  </a:lnTo>
                  <a:lnTo>
                    <a:pt x="218" y="82"/>
                  </a:lnTo>
                  <a:lnTo>
                    <a:pt x="216" y="84"/>
                  </a:lnTo>
                  <a:lnTo>
                    <a:pt x="214" y="82"/>
                  </a:lnTo>
                  <a:lnTo>
                    <a:pt x="212" y="82"/>
                  </a:lnTo>
                  <a:lnTo>
                    <a:pt x="212" y="80"/>
                  </a:lnTo>
                  <a:lnTo>
                    <a:pt x="208" y="72"/>
                  </a:lnTo>
                  <a:lnTo>
                    <a:pt x="200" y="60"/>
                  </a:lnTo>
                  <a:lnTo>
                    <a:pt x="194" y="52"/>
                  </a:lnTo>
                  <a:lnTo>
                    <a:pt x="190" y="48"/>
                  </a:lnTo>
                  <a:lnTo>
                    <a:pt x="186" y="44"/>
                  </a:lnTo>
                  <a:lnTo>
                    <a:pt x="182" y="44"/>
                  </a:lnTo>
                  <a:lnTo>
                    <a:pt x="180" y="44"/>
                  </a:lnTo>
                  <a:lnTo>
                    <a:pt x="178" y="46"/>
                  </a:lnTo>
                  <a:lnTo>
                    <a:pt x="180" y="48"/>
                  </a:lnTo>
                  <a:lnTo>
                    <a:pt x="180" y="50"/>
                  </a:lnTo>
                  <a:lnTo>
                    <a:pt x="180" y="52"/>
                  </a:lnTo>
                  <a:lnTo>
                    <a:pt x="182" y="54"/>
                  </a:lnTo>
                  <a:lnTo>
                    <a:pt x="182" y="56"/>
                  </a:lnTo>
                  <a:lnTo>
                    <a:pt x="180" y="62"/>
                  </a:lnTo>
                  <a:lnTo>
                    <a:pt x="178" y="66"/>
                  </a:lnTo>
                  <a:lnTo>
                    <a:pt x="176" y="68"/>
                  </a:lnTo>
                  <a:lnTo>
                    <a:pt x="174" y="68"/>
                  </a:lnTo>
                  <a:lnTo>
                    <a:pt x="170" y="66"/>
                  </a:lnTo>
                  <a:lnTo>
                    <a:pt x="168" y="64"/>
                  </a:lnTo>
                  <a:lnTo>
                    <a:pt x="166" y="62"/>
                  </a:lnTo>
                  <a:lnTo>
                    <a:pt x="166" y="60"/>
                  </a:lnTo>
                  <a:lnTo>
                    <a:pt x="162" y="58"/>
                  </a:lnTo>
                  <a:lnTo>
                    <a:pt x="158" y="58"/>
                  </a:lnTo>
                  <a:lnTo>
                    <a:pt x="156" y="58"/>
                  </a:lnTo>
                  <a:lnTo>
                    <a:pt x="152" y="60"/>
                  </a:lnTo>
                  <a:lnTo>
                    <a:pt x="150" y="62"/>
                  </a:lnTo>
                  <a:lnTo>
                    <a:pt x="150" y="64"/>
                  </a:lnTo>
                  <a:lnTo>
                    <a:pt x="148" y="66"/>
                  </a:lnTo>
                  <a:lnTo>
                    <a:pt x="144" y="68"/>
                  </a:lnTo>
                  <a:lnTo>
                    <a:pt x="142" y="72"/>
                  </a:lnTo>
                  <a:lnTo>
                    <a:pt x="138" y="74"/>
                  </a:lnTo>
                  <a:lnTo>
                    <a:pt x="136" y="76"/>
                  </a:lnTo>
                  <a:lnTo>
                    <a:pt x="134" y="76"/>
                  </a:lnTo>
                  <a:lnTo>
                    <a:pt x="124" y="78"/>
                  </a:lnTo>
                  <a:lnTo>
                    <a:pt x="112" y="84"/>
                  </a:lnTo>
                  <a:lnTo>
                    <a:pt x="102" y="92"/>
                  </a:lnTo>
                  <a:lnTo>
                    <a:pt x="96" y="98"/>
                  </a:lnTo>
                  <a:lnTo>
                    <a:pt x="92" y="100"/>
                  </a:lnTo>
                  <a:lnTo>
                    <a:pt x="86" y="104"/>
                  </a:lnTo>
                  <a:lnTo>
                    <a:pt x="80" y="108"/>
                  </a:lnTo>
                  <a:lnTo>
                    <a:pt x="76" y="108"/>
                  </a:lnTo>
                  <a:lnTo>
                    <a:pt x="72" y="108"/>
                  </a:lnTo>
                  <a:lnTo>
                    <a:pt x="68" y="108"/>
                  </a:lnTo>
                  <a:lnTo>
                    <a:pt x="66" y="106"/>
                  </a:lnTo>
                  <a:lnTo>
                    <a:pt x="60" y="100"/>
                  </a:lnTo>
                  <a:lnTo>
                    <a:pt x="52" y="94"/>
                  </a:lnTo>
                  <a:lnTo>
                    <a:pt x="42" y="88"/>
                  </a:lnTo>
                  <a:lnTo>
                    <a:pt x="34" y="84"/>
                  </a:lnTo>
                  <a:lnTo>
                    <a:pt x="32" y="82"/>
                  </a:lnTo>
                  <a:lnTo>
                    <a:pt x="22" y="80"/>
                  </a:lnTo>
                  <a:lnTo>
                    <a:pt x="12" y="76"/>
                  </a:lnTo>
                  <a:lnTo>
                    <a:pt x="2" y="72"/>
                  </a:lnTo>
                  <a:lnTo>
                    <a:pt x="0" y="72"/>
                  </a:lnTo>
                  <a:lnTo>
                    <a:pt x="0" y="364"/>
                  </a:lnTo>
                  <a:lnTo>
                    <a:pt x="12" y="364"/>
                  </a:lnTo>
                  <a:lnTo>
                    <a:pt x="20" y="370"/>
                  </a:lnTo>
                  <a:lnTo>
                    <a:pt x="30" y="376"/>
                  </a:lnTo>
                  <a:lnTo>
                    <a:pt x="40" y="384"/>
                  </a:lnTo>
                  <a:lnTo>
                    <a:pt x="50" y="392"/>
                  </a:lnTo>
                  <a:lnTo>
                    <a:pt x="58" y="398"/>
                  </a:lnTo>
                  <a:lnTo>
                    <a:pt x="60" y="400"/>
                  </a:lnTo>
                  <a:lnTo>
                    <a:pt x="64" y="400"/>
                  </a:lnTo>
                  <a:lnTo>
                    <a:pt x="70" y="396"/>
                  </a:lnTo>
                  <a:lnTo>
                    <a:pt x="74" y="394"/>
                  </a:lnTo>
                  <a:lnTo>
                    <a:pt x="78" y="390"/>
                  </a:lnTo>
                  <a:lnTo>
                    <a:pt x="80" y="388"/>
                  </a:lnTo>
                  <a:lnTo>
                    <a:pt x="82" y="388"/>
                  </a:lnTo>
                  <a:lnTo>
                    <a:pt x="88" y="392"/>
                  </a:lnTo>
                  <a:lnTo>
                    <a:pt x="96" y="402"/>
                  </a:lnTo>
                  <a:lnTo>
                    <a:pt x="106" y="414"/>
                  </a:lnTo>
                  <a:lnTo>
                    <a:pt x="116" y="428"/>
                  </a:lnTo>
                  <a:lnTo>
                    <a:pt x="124" y="440"/>
                  </a:lnTo>
                  <a:lnTo>
                    <a:pt x="130" y="448"/>
                  </a:lnTo>
                  <a:lnTo>
                    <a:pt x="132" y="452"/>
                  </a:lnTo>
                  <a:lnTo>
                    <a:pt x="136" y="460"/>
                  </a:lnTo>
                  <a:lnTo>
                    <a:pt x="140" y="466"/>
                  </a:lnTo>
                  <a:lnTo>
                    <a:pt x="146" y="472"/>
                  </a:lnTo>
                  <a:lnTo>
                    <a:pt x="150" y="476"/>
                  </a:lnTo>
                  <a:lnTo>
                    <a:pt x="152" y="478"/>
                  </a:lnTo>
                  <a:lnTo>
                    <a:pt x="154" y="478"/>
                  </a:lnTo>
                  <a:lnTo>
                    <a:pt x="154" y="486"/>
                  </a:lnTo>
                  <a:lnTo>
                    <a:pt x="152" y="496"/>
                  </a:lnTo>
                  <a:lnTo>
                    <a:pt x="150" y="508"/>
                  </a:lnTo>
                  <a:lnTo>
                    <a:pt x="148" y="516"/>
                  </a:lnTo>
                  <a:lnTo>
                    <a:pt x="146" y="520"/>
                  </a:lnTo>
                  <a:lnTo>
                    <a:pt x="146" y="526"/>
                  </a:lnTo>
                  <a:lnTo>
                    <a:pt x="146" y="532"/>
                  </a:lnTo>
                  <a:lnTo>
                    <a:pt x="148" y="536"/>
                  </a:lnTo>
                  <a:lnTo>
                    <a:pt x="150" y="538"/>
                  </a:lnTo>
                  <a:lnTo>
                    <a:pt x="150" y="540"/>
                  </a:lnTo>
                  <a:lnTo>
                    <a:pt x="156" y="542"/>
                  </a:lnTo>
                  <a:lnTo>
                    <a:pt x="160" y="548"/>
                  </a:lnTo>
                  <a:lnTo>
                    <a:pt x="164" y="552"/>
                  </a:lnTo>
                  <a:lnTo>
                    <a:pt x="166" y="558"/>
                  </a:lnTo>
                  <a:lnTo>
                    <a:pt x="168" y="562"/>
                  </a:lnTo>
                  <a:lnTo>
                    <a:pt x="170" y="568"/>
                  </a:lnTo>
                  <a:lnTo>
                    <a:pt x="172" y="570"/>
                  </a:lnTo>
                  <a:lnTo>
                    <a:pt x="172" y="572"/>
                  </a:lnTo>
                  <a:lnTo>
                    <a:pt x="188" y="584"/>
                  </a:lnTo>
                  <a:lnTo>
                    <a:pt x="200" y="594"/>
                  </a:lnTo>
                  <a:lnTo>
                    <a:pt x="210" y="598"/>
                  </a:lnTo>
                  <a:lnTo>
                    <a:pt x="214" y="600"/>
                  </a:lnTo>
                  <a:lnTo>
                    <a:pt x="220" y="606"/>
                  </a:lnTo>
                  <a:lnTo>
                    <a:pt x="224" y="612"/>
                  </a:lnTo>
                  <a:lnTo>
                    <a:pt x="228" y="618"/>
                  </a:lnTo>
                  <a:lnTo>
                    <a:pt x="230" y="622"/>
                  </a:lnTo>
                  <a:lnTo>
                    <a:pt x="230" y="626"/>
                  </a:lnTo>
                  <a:lnTo>
                    <a:pt x="592" y="626"/>
                  </a:lnTo>
                  <a:lnTo>
                    <a:pt x="604" y="636"/>
                  </a:lnTo>
                  <a:lnTo>
                    <a:pt x="628" y="638"/>
                  </a:lnTo>
                  <a:lnTo>
                    <a:pt x="630" y="642"/>
                  </a:lnTo>
                  <a:lnTo>
                    <a:pt x="634" y="644"/>
                  </a:lnTo>
                  <a:lnTo>
                    <a:pt x="638" y="646"/>
                  </a:lnTo>
                  <a:lnTo>
                    <a:pt x="642" y="646"/>
                  </a:lnTo>
                  <a:lnTo>
                    <a:pt x="644" y="646"/>
                  </a:lnTo>
                  <a:lnTo>
                    <a:pt x="646" y="646"/>
                  </a:lnTo>
                  <a:lnTo>
                    <a:pt x="652" y="644"/>
                  </a:lnTo>
                  <a:lnTo>
                    <a:pt x="658" y="642"/>
                  </a:lnTo>
                  <a:lnTo>
                    <a:pt x="662" y="640"/>
                  </a:lnTo>
                  <a:lnTo>
                    <a:pt x="666" y="638"/>
                  </a:lnTo>
                  <a:lnTo>
                    <a:pt x="668" y="636"/>
                  </a:lnTo>
                  <a:lnTo>
                    <a:pt x="668" y="634"/>
                  </a:lnTo>
                  <a:lnTo>
                    <a:pt x="682" y="632"/>
                  </a:lnTo>
                  <a:lnTo>
                    <a:pt x="694" y="634"/>
                  </a:lnTo>
                  <a:lnTo>
                    <a:pt x="702" y="638"/>
                  </a:lnTo>
                  <a:lnTo>
                    <a:pt x="706" y="644"/>
                  </a:lnTo>
                  <a:lnTo>
                    <a:pt x="708" y="646"/>
                  </a:lnTo>
                  <a:lnTo>
                    <a:pt x="716" y="646"/>
                  </a:lnTo>
                  <a:lnTo>
                    <a:pt x="720" y="648"/>
                  </a:lnTo>
                  <a:lnTo>
                    <a:pt x="724" y="650"/>
                  </a:lnTo>
                  <a:lnTo>
                    <a:pt x="726" y="652"/>
                  </a:lnTo>
                  <a:lnTo>
                    <a:pt x="726" y="654"/>
                  </a:lnTo>
                  <a:lnTo>
                    <a:pt x="726" y="656"/>
                  </a:lnTo>
                  <a:lnTo>
                    <a:pt x="724" y="658"/>
                  </a:lnTo>
                  <a:lnTo>
                    <a:pt x="724" y="660"/>
                  </a:lnTo>
                  <a:lnTo>
                    <a:pt x="726" y="668"/>
                  </a:lnTo>
                  <a:lnTo>
                    <a:pt x="728" y="674"/>
                  </a:lnTo>
                  <a:lnTo>
                    <a:pt x="730" y="674"/>
                  </a:lnTo>
                  <a:lnTo>
                    <a:pt x="734" y="674"/>
                  </a:lnTo>
                  <a:lnTo>
                    <a:pt x="738" y="674"/>
                  </a:lnTo>
                  <a:lnTo>
                    <a:pt x="744" y="674"/>
                  </a:lnTo>
                  <a:lnTo>
                    <a:pt x="748" y="674"/>
                  </a:lnTo>
                  <a:lnTo>
                    <a:pt x="752" y="672"/>
                  </a:lnTo>
                  <a:lnTo>
                    <a:pt x="756" y="672"/>
                  </a:lnTo>
                  <a:lnTo>
                    <a:pt x="762" y="672"/>
                  </a:lnTo>
                  <a:lnTo>
                    <a:pt x="768" y="674"/>
                  </a:lnTo>
                  <a:lnTo>
                    <a:pt x="772" y="676"/>
                  </a:lnTo>
                  <a:lnTo>
                    <a:pt x="776" y="678"/>
                  </a:lnTo>
                  <a:lnTo>
                    <a:pt x="780" y="682"/>
                  </a:lnTo>
                  <a:lnTo>
                    <a:pt x="784" y="684"/>
                  </a:lnTo>
                  <a:lnTo>
                    <a:pt x="788" y="688"/>
                  </a:lnTo>
                  <a:lnTo>
                    <a:pt x="790" y="690"/>
                  </a:lnTo>
                  <a:lnTo>
                    <a:pt x="790" y="692"/>
                  </a:lnTo>
                  <a:lnTo>
                    <a:pt x="788" y="694"/>
                  </a:lnTo>
                  <a:lnTo>
                    <a:pt x="790" y="698"/>
                  </a:lnTo>
                  <a:lnTo>
                    <a:pt x="788" y="700"/>
                  </a:lnTo>
                  <a:lnTo>
                    <a:pt x="786" y="702"/>
                  </a:lnTo>
                  <a:lnTo>
                    <a:pt x="784" y="704"/>
                  </a:lnTo>
                  <a:lnTo>
                    <a:pt x="780" y="704"/>
                  </a:lnTo>
                  <a:lnTo>
                    <a:pt x="778" y="702"/>
                  </a:lnTo>
                  <a:lnTo>
                    <a:pt x="774" y="702"/>
                  </a:lnTo>
                  <a:lnTo>
                    <a:pt x="772" y="702"/>
                  </a:lnTo>
                  <a:lnTo>
                    <a:pt x="770" y="702"/>
                  </a:lnTo>
                  <a:lnTo>
                    <a:pt x="764" y="696"/>
                  </a:lnTo>
                  <a:lnTo>
                    <a:pt x="766" y="700"/>
                  </a:lnTo>
                  <a:lnTo>
                    <a:pt x="766" y="702"/>
                  </a:lnTo>
                  <a:lnTo>
                    <a:pt x="768" y="706"/>
                  </a:lnTo>
                  <a:lnTo>
                    <a:pt x="766" y="712"/>
                  </a:lnTo>
                  <a:lnTo>
                    <a:pt x="766" y="716"/>
                  </a:lnTo>
                  <a:lnTo>
                    <a:pt x="762" y="718"/>
                  </a:lnTo>
                  <a:lnTo>
                    <a:pt x="760" y="718"/>
                  </a:lnTo>
                  <a:lnTo>
                    <a:pt x="756" y="720"/>
                  </a:lnTo>
                  <a:lnTo>
                    <a:pt x="752" y="722"/>
                  </a:lnTo>
                  <a:lnTo>
                    <a:pt x="750" y="724"/>
                  </a:lnTo>
                  <a:lnTo>
                    <a:pt x="750" y="726"/>
                  </a:lnTo>
                  <a:lnTo>
                    <a:pt x="752" y="728"/>
                  </a:lnTo>
                  <a:lnTo>
                    <a:pt x="752" y="730"/>
                  </a:lnTo>
                  <a:lnTo>
                    <a:pt x="752" y="732"/>
                  </a:lnTo>
                  <a:lnTo>
                    <a:pt x="752" y="730"/>
                  </a:lnTo>
                  <a:lnTo>
                    <a:pt x="754" y="730"/>
                  </a:lnTo>
                  <a:lnTo>
                    <a:pt x="756" y="732"/>
                  </a:lnTo>
                  <a:lnTo>
                    <a:pt x="758" y="736"/>
                  </a:lnTo>
                  <a:lnTo>
                    <a:pt x="756" y="738"/>
                  </a:lnTo>
                  <a:lnTo>
                    <a:pt x="756" y="740"/>
                  </a:lnTo>
                  <a:lnTo>
                    <a:pt x="754" y="740"/>
                  </a:lnTo>
                  <a:lnTo>
                    <a:pt x="752" y="742"/>
                  </a:lnTo>
                  <a:lnTo>
                    <a:pt x="750" y="744"/>
                  </a:lnTo>
                  <a:lnTo>
                    <a:pt x="748" y="746"/>
                  </a:lnTo>
                  <a:lnTo>
                    <a:pt x="752" y="746"/>
                  </a:lnTo>
                  <a:lnTo>
                    <a:pt x="754" y="746"/>
                  </a:lnTo>
                  <a:lnTo>
                    <a:pt x="760" y="744"/>
                  </a:lnTo>
                  <a:lnTo>
                    <a:pt x="764" y="740"/>
                  </a:lnTo>
                  <a:lnTo>
                    <a:pt x="768" y="736"/>
                  </a:lnTo>
                  <a:lnTo>
                    <a:pt x="770" y="734"/>
                  </a:lnTo>
                  <a:lnTo>
                    <a:pt x="770" y="730"/>
                  </a:lnTo>
                  <a:lnTo>
                    <a:pt x="772" y="728"/>
                  </a:lnTo>
                  <a:lnTo>
                    <a:pt x="774" y="724"/>
                  </a:lnTo>
                  <a:lnTo>
                    <a:pt x="776" y="722"/>
                  </a:lnTo>
                  <a:lnTo>
                    <a:pt x="782" y="722"/>
                  </a:lnTo>
                  <a:lnTo>
                    <a:pt x="788" y="722"/>
                  </a:lnTo>
                  <a:lnTo>
                    <a:pt x="794" y="722"/>
                  </a:lnTo>
                  <a:lnTo>
                    <a:pt x="798" y="722"/>
                  </a:lnTo>
                  <a:lnTo>
                    <a:pt x="802" y="722"/>
                  </a:lnTo>
                  <a:lnTo>
                    <a:pt x="800" y="722"/>
                  </a:lnTo>
                  <a:lnTo>
                    <a:pt x="798" y="720"/>
                  </a:lnTo>
                  <a:lnTo>
                    <a:pt x="798" y="718"/>
                  </a:lnTo>
                  <a:lnTo>
                    <a:pt x="798" y="714"/>
                  </a:lnTo>
                  <a:lnTo>
                    <a:pt x="800" y="712"/>
                  </a:lnTo>
                  <a:lnTo>
                    <a:pt x="804" y="708"/>
                  </a:lnTo>
                  <a:lnTo>
                    <a:pt x="806" y="704"/>
                  </a:lnTo>
                  <a:lnTo>
                    <a:pt x="810" y="700"/>
                  </a:lnTo>
                  <a:lnTo>
                    <a:pt x="814" y="698"/>
                  </a:lnTo>
                  <a:lnTo>
                    <a:pt x="820" y="696"/>
                  </a:lnTo>
                  <a:lnTo>
                    <a:pt x="826" y="696"/>
                  </a:lnTo>
                  <a:lnTo>
                    <a:pt x="832" y="696"/>
                  </a:lnTo>
                  <a:lnTo>
                    <a:pt x="838" y="696"/>
                  </a:lnTo>
                  <a:lnTo>
                    <a:pt x="840" y="698"/>
                  </a:lnTo>
                  <a:lnTo>
                    <a:pt x="842" y="698"/>
                  </a:lnTo>
                  <a:lnTo>
                    <a:pt x="846" y="700"/>
                  </a:lnTo>
                  <a:lnTo>
                    <a:pt x="848" y="700"/>
                  </a:lnTo>
                  <a:lnTo>
                    <a:pt x="850" y="702"/>
                  </a:lnTo>
                </a:path>
              </a:pathLst>
            </a:custGeom>
            <a:grpFill/>
            <a:ln w="6350">
              <a:noFill/>
              <a:round/>
              <a:headEnd/>
              <a:tailEnd/>
            </a:ln>
          </p:spPr>
          <p:txBody>
            <a:bodyPr/>
            <a:lstStyle/>
            <a:p>
              <a:pPr>
                <a:defRPr/>
              </a:pPr>
              <a:endParaRPr lang="zh-TW" altLang="en-US"/>
            </a:p>
          </p:txBody>
        </p:sp>
        <p:sp>
          <p:nvSpPr>
            <p:cNvPr id="373" name="Freeform 185"/>
            <p:cNvSpPr>
              <a:spLocks/>
            </p:cNvSpPr>
            <p:nvPr/>
          </p:nvSpPr>
          <p:spPr bwMode="gray">
            <a:xfrm>
              <a:off x="3369" y="1530"/>
              <a:ext cx="492" cy="498"/>
            </a:xfrm>
            <a:custGeom>
              <a:avLst/>
              <a:gdLst>
                <a:gd name="T0" fmla="*/ 318 w 492"/>
                <a:gd name="T1" fmla="*/ 44 h 498"/>
                <a:gd name="T2" fmla="*/ 282 w 492"/>
                <a:gd name="T3" fmla="*/ 40 h 498"/>
                <a:gd name="T4" fmla="*/ 262 w 492"/>
                <a:gd name="T5" fmla="*/ 32 h 498"/>
                <a:gd name="T6" fmla="*/ 242 w 492"/>
                <a:gd name="T7" fmla="*/ 24 h 498"/>
                <a:gd name="T8" fmla="*/ 230 w 492"/>
                <a:gd name="T9" fmla="*/ 28 h 498"/>
                <a:gd name="T10" fmla="*/ 220 w 492"/>
                <a:gd name="T11" fmla="*/ 32 h 498"/>
                <a:gd name="T12" fmla="*/ 176 w 492"/>
                <a:gd name="T13" fmla="*/ 4 h 498"/>
                <a:gd name="T14" fmla="*/ 118 w 492"/>
                <a:gd name="T15" fmla="*/ 12 h 498"/>
                <a:gd name="T16" fmla="*/ 100 w 492"/>
                <a:gd name="T17" fmla="*/ 14 h 498"/>
                <a:gd name="T18" fmla="*/ 68 w 492"/>
                <a:gd name="T19" fmla="*/ 60 h 498"/>
                <a:gd name="T20" fmla="*/ 18 w 492"/>
                <a:gd name="T21" fmla="*/ 98 h 498"/>
                <a:gd name="T22" fmla="*/ 60 w 492"/>
                <a:gd name="T23" fmla="*/ 144 h 498"/>
                <a:gd name="T24" fmla="*/ 58 w 492"/>
                <a:gd name="T25" fmla="*/ 178 h 498"/>
                <a:gd name="T26" fmla="*/ 8 w 492"/>
                <a:gd name="T27" fmla="*/ 182 h 498"/>
                <a:gd name="T28" fmla="*/ 62 w 492"/>
                <a:gd name="T29" fmla="*/ 228 h 498"/>
                <a:gd name="T30" fmla="*/ 86 w 492"/>
                <a:gd name="T31" fmla="*/ 220 h 498"/>
                <a:gd name="T32" fmla="*/ 86 w 492"/>
                <a:gd name="T33" fmla="*/ 236 h 498"/>
                <a:gd name="T34" fmla="*/ 76 w 492"/>
                <a:gd name="T35" fmla="*/ 260 h 498"/>
                <a:gd name="T36" fmla="*/ 52 w 492"/>
                <a:gd name="T37" fmla="*/ 284 h 498"/>
                <a:gd name="T38" fmla="*/ 18 w 492"/>
                <a:gd name="T39" fmla="*/ 308 h 498"/>
                <a:gd name="T40" fmla="*/ 28 w 492"/>
                <a:gd name="T41" fmla="*/ 328 h 498"/>
                <a:gd name="T42" fmla="*/ 38 w 492"/>
                <a:gd name="T43" fmla="*/ 352 h 498"/>
                <a:gd name="T44" fmla="*/ 68 w 492"/>
                <a:gd name="T45" fmla="*/ 362 h 498"/>
                <a:gd name="T46" fmla="*/ 74 w 492"/>
                <a:gd name="T47" fmla="*/ 386 h 498"/>
                <a:gd name="T48" fmla="*/ 92 w 492"/>
                <a:gd name="T49" fmla="*/ 382 h 498"/>
                <a:gd name="T50" fmla="*/ 102 w 492"/>
                <a:gd name="T51" fmla="*/ 394 h 498"/>
                <a:gd name="T52" fmla="*/ 124 w 492"/>
                <a:gd name="T53" fmla="*/ 390 h 498"/>
                <a:gd name="T54" fmla="*/ 138 w 492"/>
                <a:gd name="T55" fmla="*/ 384 h 498"/>
                <a:gd name="T56" fmla="*/ 104 w 492"/>
                <a:gd name="T57" fmla="*/ 434 h 498"/>
                <a:gd name="T58" fmla="*/ 68 w 492"/>
                <a:gd name="T59" fmla="*/ 464 h 498"/>
                <a:gd name="T60" fmla="*/ 86 w 492"/>
                <a:gd name="T61" fmla="*/ 466 h 498"/>
                <a:gd name="T62" fmla="*/ 160 w 492"/>
                <a:gd name="T63" fmla="*/ 412 h 498"/>
                <a:gd name="T64" fmla="*/ 186 w 492"/>
                <a:gd name="T65" fmla="*/ 390 h 498"/>
                <a:gd name="T66" fmla="*/ 178 w 492"/>
                <a:gd name="T67" fmla="*/ 374 h 498"/>
                <a:gd name="T68" fmla="*/ 206 w 492"/>
                <a:gd name="T69" fmla="*/ 326 h 498"/>
                <a:gd name="T70" fmla="*/ 250 w 492"/>
                <a:gd name="T71" fmla="*/ 322 h 498"/>
                <a:gd name="T72" fmla="*/ 212 w 492"/>
                <a:gd name="T73" fmla="*/ 346 h 498"/>
                <a:gd name="T74" fmla="*/ 206 w 492"/>
                <a:gd name="T75" fmla="*/ 364 h 498"/>
                <a:gd name="T76" fmla="*/ 220 w 492"/>
                <a:gd name="T77" fmla="*/ 376 h 498"/>
                <a:gd name="T78" fmla="*/ 246 w 492"/>
                <a:gd name="T79" fmla="*/ 356 h 498"/>
                <a:gd name="T80" fmla="*/ 254 w 492"/>
                <a:gd name="T81" fmla="*/ 338 h 498"/>
                <a:gd name="T82" fmla="*/ 274 w 492"/>
                <a:gd name="T83" fmla="*/ 338 h 498"/>
                <a:gd name="T84" fmla="*/ 312 w 492"/>
                <a:gd name="T85" fmla="*/ 354 h 498"/>
                <a:gd name="T86" fmla="*/ 350 w 492"/>
                <a:gd name="T87" fmla="*/ 368 h 498"/>
                <a:gd name="T88" fmla="*/ 372 w 492"/>
                <a:gd name="T89" fmla="*/ 372 h 498"/>
                <a:gd name="T90" fmla="*/ 426 w 492"/>
                <a:gd name="T91" fmla="*/ 388 h 498"/>
                <a:gd name="T92" fmla="*/ 452 w 492"/>
                <a:gd name="T93" fmla="*/ 428 h 498"/>
                <a:gd name="T94" fmla="*/ 462 w 492"/>
                <a:gd name="T95" fmla="*/ 454 h 498"/>
                <a:gd name="T96" fmla="*/ 472 w 492"/>
                <a:gd name="T97" fmla="*/ 462 h 498"/>
                <a:gd name="T98" fmla="*/ 480 w 492"/>
                <a:gd name="T99" fmla="*/ 474 h 498"/>
                <a:gd name="T100" fmla="*/ 480 w 492"/>
                <a:gd name="T101" fmla="*/ 496 h 498"/>
                <a:gd name="T102" fmla="*/ 490 w 492"/>
                <a:gd name="T103" fmla="*/ 456 h 498"/>
                <a:gd name="T104" fmla="*/ 462 w 492"/>
                <a:gd name="T105" fmla="*/ 418 h 498"/>
                <a:gd name="T106" fmla="*/ 416 w 492"/>
                <a:gd name="T107" fmla="*/ 368 h 498"/>
                <a:gd name="T108" fmla="*/ 378 w 492"/>
                <a:gd name="T109" fmla="*/ 362 h 4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2"/>
                <a:gd name="T166" fmla="*/ 0 h 498"/>
                <a:gd name="T167" fmla="*/ 492 w 492"/>
                <a:gd name="T168" fmla="*/ 498 h 4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2" h="498">
                  <a:moveTo>
                    <a:pt x="338" y="50"/>
                  </a:moveTo>
                  <a:lnTo>
                    <a:pt x="336" y="48"/>
                  </a:lnTo>
                  <a:lnTo>
                    <a:pt x="334" y="46"/>
                  </a:lnTo>
                  <a:lnTo>
                    <a:pt x="332" y="46"/>
                  </a:lnTo>
                  <a:lnTo>
                    <a:pt x="328" y="44"/>
                  </a:lnTo>
                  <a:lnTo>
                    <a:pt x="324" y="44"/>
                  </a:lnTo>
                  <a:lnTo>
                    <a:pt x="318" y="44"/>
                  </a:lnTo>
                  <a:lnTo>
                    <a:pt x="310" y="48"/>
                  </a:lnTo>
                  <a:lnTo>
                    <a:pt x="306" y="48"/>
                  </a:lnTo>
                  <a:lnTo>
                    <a:pt x="300" y="48"/>
                  </a:lnTo>
                  <a:lnTo>
                    <a:pt x="294" y="46"/>
                  </a:lnTo>
                  <a:lnTo>
                    <a:pt x="288" y="44"/>
                  </a:lnTo>
                  <a:lnTo>
                    <a:pt x="282" y="40"/>
                  </a:lnTo>
                  <a:lnTo>
                    <a:pt x="280" y="40"/>
                  </a:lnTo>
                  <a:lnTo>
                    <a:pt x="276" y="40"/>
                  </a:lnTo>
                  <a:lnTo>
                    <a:pt x="272" y="40"/>
                  </a:lnTo>
                  <a:lnTo>
                    <a:pt x="268" y="38"/>
                  </a:lnTo>
                  <a:lnTo>
                    <a:pt x="264" y="36"/>
                  </a:lnTo>
                  <a:lnTo>
                    <a:pt x="262" y="32"/>
                  </a:lnTo>
                  <a:lnTo>
                    <a:pt x="260" y="30"/>
                  </a:lnTo>
                  <a:lnTo>
                    <a:pt x="258" y="30"/>
                  </a:lnTo>
                  <a:lnTo>
                    <a:pt x="254" y="28"/>
                  </a:lnTo>
                  <a:lnTo>
                    <a:pt x="250" y="26"/>
                  </a:lnTo>
                  <a:lnTo>
                    <a:pt x="246" y="26"/>
                  </a:lnTo>
                  <a:lnTo>
                    <a:pt x="244" y="26"/>
                  </a:lnTo>
                  <a:lnTo>
                    <a:pt x="242" y="24"/>
                  </a:lnTo>
                  <a:lnTo>
                    <a:pt x="240" y="24"/>
                  </a:lnTo>
                  <a:lnTo>
                    <a:pt x="236" y="22"/>
                  </a:lnTo>
                  <a:lnTo>
                    <a:pt x="234" y="20"/>
                  </a:lnTo>
                  <a:lnTo>
                    <a:pt x="230" y="22"/>
                  </a:lnTo>
                  <a:lnTo>
                    <a:pt x="228" y="26"/>
                  </a:lnTo>
                  <a:lnTo>
                    <a:pt x="230" y="28"/>
                  </a:lnTo>
                  <a:lnTo>
                    <a:pt x="230" y="30"/>
                  </a:lnTo>
                  <a:lnTo>
                    <a:pt x="230" y="34"/>
                  </a:lnTo>
                  <a:lnTo>
                    <a:pt x="230" y="36"/>
                  </a:lnTo>
                  <a:lnTo>
                    <a:pt x="228" y="36"/>
                  </a:lnTo>
                  <a:lnTo>
                    <a:pt x="224" y="36"/>
                  </a:lnTo>
                  <a:lnTo>
                    <a:pt x="220" y="32"/>
                  </a:lnTo>
                  <a:lnTo>
                    <a:pt x="216" y="28"/>
                  </a:lnTo>
                  <a:lnTo>
                    <a:pt x="212" y="24"/>
                  </a:lnTo>
                  <a:lnTo>
                    <a:pt x="208" y="20"/>
                  </a:lnTo>
                  <a:lnTo>
                    <a:pt x="198" y="16"/>
                  </a:lnTo>
                  <a:lnTo>
                    <a:pt x="188" y="10"/>
                  </a:lnTo>
                  <a:lnTo>
                    <a:pt x="180" y="6"/>
                  </a:lnTo>
                  <a:lnTo>
                    <a:pt x="176" y="4"/>
                  </a:lnTo>
                  <a:lnTo>
                    <a:pt x="172" y="4"/>
                  </a:lnTo>
                  <a:lnTo>
                    <a:pt x="164" y="0"/>
                  </a:lnTo>
                  <a:lnTo>
                    <a:pt x="150" y="0"/>
                  </a:lnTo>
                  <a:lnTo>
                    <a:pt x="134" y="4"/>
                  </a:lnTo>
                  <a:lnTo>
                    <a:pt x="128" y="8"/>
                  </a:lnTo>
                  <a:lnTo>
                    <a:pt x="122" y="10"/>
                  </a:lnTo>
                  <a:lnTo>
                    <a:pt x="118" y="12"/>
                  </a:lnTo>
                  <a:lnTo>
                    <a:pt x="116" y="12"/>
                  </a:lnTo>
                  <a:lnTo>
                    <a:pt x="114" y="12"/>
                  </a:lnTo>
                  <a:lnTo>
                    <a:pt x="112" y="12"/>
                  </a:lnTo>
                  <a:lnTo>
                    <a:pt x="110" y="12"/>
                  </a:lnTo>
                  <a:lnTo>
                    <a:pt x="108" y="12"/>
                  </a:lnTo>
                  <a:lnTo>
                    <a:pt x="104" y="12"/>
                  </a:lnTo>
                  <a:lnTo>
                    <a:pt x="100" y="14"/>
                  </a:lnTo>
                  <a:lnTo>
                    <a:pt x="94" y="16"/>
                  </a:lnTo>
                  <a:lnTo>
                    <a:pt x="88" y="20"/>
                  </a:lnTo>
                  <a:lnTo>
                    <a:pt x="86" y="22"/>
                  </a:lnTo>
                  <a:lnTo>
                    <a:pt x="84" y="28"/>
                  </a:lnTo>
                  <a:lnTo>
                    <a:pt x="80" y="36"/>
                  </a:lnTo>
                  <a:lnTo>
                    <a:pt x="74" y="48"/>
                  </a:lnTo>
                  <a:lnTo>
                    <a:pt x="68" y="60"/>
                  </a:lnTo>
                  <a:lnTo>
                    <a:pt x="58" y="70"/>
                  </a:lnTo>
                  <a:lnTo>
                    <a:pt x="50" y="74"/>
                  </a:lnTo>
                  <a:lnTo>
                    <a:pt x="38" y="76"/>
                  </a:lnTo>
                  <a:lnTo>
                    <a:pt x="28" y="78"/>
                  </a:lnTo>
                  <a:lnTo>
                    <a:pt x="20" y="84"/>
                  </a:lnTo>
                  <a:lnTo>
                    <a:pt x="18" y="92"/>
                  </a:lnTo>
                  <a:lnTo>
                    <a:pt x="18" y="98"/>
                  </a:lnTo>
                  <a:lnTo>
                    <a:pt x="20" y="102"/>
                  </a:lnTo>
                  <a:lnTo>
                    <a:pt x="22" y="106"/>
                  </a:lnTo>
                  <a:lnTo>
                    <a:pt x="26" y="110"/>
                  </a:lnTo>
                  <a:lnTo>
                    <a:pt x="32" y="114"/>
                  </a:lnTo>
                  <a:lnTo>
                    <a:pt x="38" y="120"/>
                  </a:lnTo>
                  <a:lnTo>
                    <a:pt x="48" y="130"/>
                  </a:lnTo>
                  <a:lnTo>
                    <a:pt x="60" y="144"/>
                  </a:lnTo>
                  <a:lnTo>
                    <a:pt x="70" y="156"/>
                  </a:lnTo>
                  <a:lnTo>
                    <a:pt x="76" y="168"/>
                  </a:lnTo>
                  <a:lnTo>
                    <a:pt x="72" y="178"/>
                  </a:lnTo>
                  <a:lnTo>
                    <a:pt x="68" y="180"/>
                  </a:lnTo>
                  <a:lnTo>
                    <a:pt x="64" y="180"/>
                  </a:lnTo>
                  <a:lnTo>
                    <a:pt x="62" y="180"/>
                  </a:lnTo>
                  <a:lnTo>
                    <a:pt x="58" y="178"/>
                  </a:lnTo>
                  <a:lnTo>
                    <a:pt x="54" y="176"/>
                  </a:lnTo>
                  <a:lnTo>
                    <a:pt x="52" y="172"/>
                  </a:lnTo>
                  <a:lnTo>
                    <a:pt x="50" y="170"/>
                  </a:lnTo>
                  <a:lnTo>
                    <a:pt x="46" y="168"/>
                  </a:lnTo>
                  <a:lnTo>
                    <a:pt x="34" y="168"/>
                  </a:lnTo>
                  <a:lnTo>
                    <a:pt x="20" y="172"/>
                  </a:lnTo>
                  <a:lnTo>
                    <a:pt x="8" y="182"/>
                  </a:lnTo>
                  <a:lnTo>
                    <a:pt x="2" y="192"/>
                  </a:lnTo>
                  <a:lnTo>
                    <a:pt x="0" y="200"/>
                  </a:lnTo>
                  <a:lnTo>
                    <a:pt x="0" y="208"/>
                  </a:lnTo>
                  <a:lnTo>
                    <a:pt x="8" y="216"/>
                  </a:lnTo>
                  <a:lnTo>
                    <a:pt x="26" y="226"/>
                  </a:lnTo>
                  <a:lnTo>
                    <a:pt x="44" y="232"/>
                  </a:lnTo>
                  <a:lnTo>
                    <a:pt x="62" y="228"/>
                  </a:lnTo>
                  <a:lnTo>
                    <a:pt x="64" y="228"/>
                  </a:lnTo>
                  <a:lnTo>
                    <a:pt x="66" y="226"/>
                  </a:lnTo>
                  <a:lnTo>
                    <a:pt x="70" y="224"/>
                  </a:lnTo>
                  <a:lnTo>
                    <a:pt x="74" y="222"/>
                  </a:lnTo>
                  <a:lnTo>
                    <a:pt x="78" y="222"/>
                  </a:lnTo>
                  <a:lnTo>
                    <a:pt x="82" y="220"/>
                  </a:lnTo>
                  <a:lnTo>
                    <a:pt x="86" y="220"/>
                  </a:lnTo>
                  <a:lnTo>
                    <a:pt x="88" y="222"/>
                  </a:lnTo>
                  <a:lnTo>
                    <a:pt x="90" y="224"/>
                  </a:lnTo>
                  <a:lnTo>
                    <a:pt x="88" y="226"/>
                  </a:lnTo>
                  <a:lnTo>
                    <a:pt x="86" y="228"/>
                  </a:lnTo>
                  <a:lnTo>
                    <a:pt x="86" y="230"/>
                  </a:lnTo>
                  <a:lnTo>
                    <a:pt x="84" y="234"/>
                  </a:lnTo>
                  <a:lnTo>
                    <a:pt x="86" y="236"/>
                  </a:lnTo>
                  <a:lnTo>
                    <a:pt x="88" y="240"/>
                  </a:lnTo>
                  <a:lnTo>
                    <a:pt x="90" y="242"/>
                  </a:lnTo>
                  <a:lnTo>
                    <a:pt x="92" y="246"/>
                  </a:lnTo>
                  <a:lnTo>
                    <a:pt x="92" y="248"/>
                  </a:lnTo>
                  <a:lnTo>
                    <a:pt x="90" y="252"/>
                  </a:lnTo>
                  <a:lnTo>
                    <a:pt x="86" y="256"/>
                  </a:lnTo>
                  <a:lnTo>
                    <a:pt x="76" y="260"/>
                  </a:lnTo>
                  <a:lnTo>
                    <a:pt x="64" y="266"/>
                  </a:lnTo>
                  <a:lnTo>
                    <a:pt x="56" y="274"/>
                  </a:lnTo>
                  <a:lnTo>
                    <a:pt x="52" y="284"/>
                  </a:lnTo>
                  <a:lnTo>
                    <a:pt x="54" y="284"/>
                  </a:lnTo>
                  <a:lnTo>
                    <a:pt x="52" y="284"/>
                  </a:lnTo>
                  <a:lnTo>
                    <a:pt x="52" y="286"/>
                  </a:lnTo>
                  <a:lnTo>
                    <a:pt x="48" y="288"/>
                  </a:lnTo>
                  <a:lnTo>
                    <a:pt x="44" y="290"/>
                  </a:lnTo>
                  <a:lnTo>
                    <a:pt x="36" y="296"/>
                  </a:lnTo>
                  <a:lnTo>
                    <a:pt x="28" y="300"/>
                  </a:lnTo>
                  <a:lnTo>
                    <a:pt x="22" y="304"/>
                  </a:lnTo>
                  <a:lnTo>
                    <a:pt x="18" y="308"/>
                  </a:lnTo>
                  <a:lnTo>
                    <a:pt x="16" y="312"/>
                  </a:lnTo>
                  <a:lnTo>
                    <a:pt x="14" y="316"/>
                  </a:lnTo>
                  <a:lnTo>
                    <a:pt x="16" y="320"/>
                  </a:lnTo>
                  <a:lnTo>
                    <a:pt x="22" y="324"/>
                  </a:lnTo>
                  <a:lnTo>
                    <a:pt x="22" y="326"/>
                  </a:lnTo>
                  <a:lnTo>
                    <a:pt x="24" y="326"/>
                  </a:lnTo>
                  <a:lnTo>
                    <a:pt x="28" y="328"/>
                  </a:lnTo>
                  <a:lnTo>
                    <a:pt x="34" y="330"/>
                  </a:lnTo>
                  <a:lnTo>
                    <a:pt x="38" y="332"/>
                  </a:lnTo>
                  <a:lnTo>
                    <a:pt x="38" y="336"/>
                  </a:lnTo>
                  <a:lnTo>
                    <a:pt x="38" y="340"/>
                  </a:lnTo>
                  <a:lnTo>
                    <a:pt x="38" y="346"/>
                  </a:lnTo>
                  <a:lnTo>
                    <a:pt x="38" y="352"/>
                  </a:lnTo>
                  <a:lnTo>
                    <a:pt x="42" y="358"/>
                  </a:lnTo>
                  <a:lnTo>
                    <a:pt x="48" y="362"/>
                  </a:lnTo>
                  <a:lnTo>
                    <a:pt x="50" y="362"/>
                  </a:lnTo>
                  <a:lnTo>
                    <a:pt x="54" y="362"/>
                  </a:lnTo>
                  <a:lnTo>
                    <a:pt x="58" y="362"/>
                  </a:lnTo>
                  <a:lnTo>
                    <a:pt x="64" y="362"/>
                  </a:lnTo>
                  <a:lnTo>
                    <a:pt x="68" y="362"/>
                  </a:lnTo>
                  <a:lnTo>
                    <a:pt x="68" y="364"/>
                  </a:lnTo>
                  <a:lnTo>
                    <a:pt x="70" y="366"/>
                  </a:lnTo>
                  <a:lnTo>
                    <a:pt x="70" y="370"/>
                  </a:lnTo>
                  <a:lnTo>
                    <a:pt x="72" y="374"/>
                  </a:lnTo>
                  <a:lnTo>
                    <a:pt x="74" y="380"/>
                  </a:lnTo>
                  <a:lnTo>
                    <a:pt x="74" y="386"/>
                  </a:lnTo>
                  <a:lnTo>
                    <a:pt x="76" y="388"/>
                  </a:lnTo>
                  <a:lnTo>
                    <a:pt x="80" y="388"/>
                  </a:lnTo>
                  <a:lnTo>
                    <a:pt x="82" y="388"/>
                  </a:lnTo>
                  <a:lnTo>
                    <a:pt x="86" y="386"/>
                  </a:lnTo>
                  <a:lnTo>
                    <a:pt x="90" y="382"/>
                  </a:lnTo>
                  <a:lnTo>
                    <a:pt x="92" y="382"/>
                  </a:lnTo>
                  <a:lnTo>
                    <a:pt x="94" y="382"/>
                  </a:lnTo>
                  <a:lnTo>
                    <a:pt x="96" y="382"/>
                  </a:lnTo>
                  <a:lnTo>
                    <a:pt x="98" y="384"/>
                  </a:lnTo>
                  <a:lnTo>
                    <a:pt x="98" y="388"/>
                  </a:lnTo>
                  <a:lnTo>
                    <a:pt x="100" y="390"/>
                  </a:lnTo>
                  <a:lnTo>
                    <a:pt x="100" y="392"/>
                  </a:lnTo>
                  <a:lnTo>
                    <a:pt x="102" y="394"/>
                  </a:lnTo>
                  <a:lnTo>
                    <a:pt x="104" y="396"/>
                  </a:lnTo>
                  <a:lnTo>
                    <a:pt x="106" y="398"/>
                  </a:lnTo>
                  <a:lnTo>
                    <a:pt x="110" y="398"/>
                  </a:lnTo>
                  <a:lnTo>
                    <a:pt x="116" y="396"/>
                  </a:lnTo>
                  <a:lnTo>
                    <a:pt x="120" y="392"/>
                  </a:lnTo>
                  <a:lnTo>
                    <a:pt x="122" y="392"/>
                  </a:lnTo>
                  <a:lnTo>
                    <a:pt x="124" y="390"/>
                  </a:lnTo>
                  <a:lnTo>
                    <a:pt x="126" y="388"/>
                  </a:lnTo>
                  <a:lnTo>
                    <a:pt x="128" y="384"/>
                  </a:lnTo>
                  <a:lnTo>
                    <a:pt x="130" y="382"/>
                  </a:lnTo>
                  <a:lnTo>
                    <a:pt x="134" y="380"/>
                  </a:lnTo>
                  <a:lnTo>
                    <a:pt x="136" y="380"/>
                  </a:lnTo>
                  <a:lnTo>
                    <a:pt x="138" y="380"/>
                  </a:lnTo>
                  <a:lnTo>
                    <a:pt x="138" y="384"/>
                  </a:lnTo>
                  <a:lnTo>
                    <a:pt x="138" y="388"/>
                  </a:lnTo>
                  <a:lnTo>
                    <a:pt x="136" y="396"/>
                  </a:lnTo>
                  <a:lnTo>
                    <a:pt x="132" y="408"/>
                  </a:lnTo>
                  <a:lnTo>
                    <a:pt x="126" y="418"/>
                  </a:lnTo>
                  <a:lnTo>
                    <a:pt x="122" y="420"/>
                  </a:lnTo>
                  <a:lnTo>
                    <a:pt x="114" y="426"/>
                  </a:lnTo>
                  <a:lnTo>
                    <a:pt x="104" y="434"/>
                  </a:lnTo>
                  <a:lnTo>
                    <a:pt x="94" y="444"/>
                  </a:lnTo>
                  <a:lnTo>
                    <a:pt x="86" y="454"/>
                  </a:lnTo>
                  <a:lnTo>
                    <a:pt x="84" y="456"/>
                  </a:lnTo>
                  <a:lnTo>
                    <a:pt x="82" y="456"/>
                  </a:lnTo>
                  <a:lnTo>
                    <a:pt x="78" y="458"/>
                  </a:lnTo>
                  <a:lnTo>
                    <a:pt x="74" y="462"/>
                  </a:lnTo>
                  <a:lnTo>
                    <a:pt x="68" y="464"/>
                  </a:lnTo>
                  <a:lnTo>
                    <a:pt x="64" y="470"/>
                  </a:lnTo>
                  <a:lnTo>
                    <a:pt x="62" y="474"/>
                  </a:lnTo>
                  <a:lnTo>
                    <a:pt x="64" y="474"/>
                  </a:lnTo>
                  <a:lnTo>
                    <a:pt x="66" y="472"/>
                  </a:lnTo>
                  <a:lnTo>
                    <a:pt x="72" y="470"/>
                  </a:lnTo>
                  <a:lnTo>
                    <a:pt x="78" y="468"/>
                  </a:lnTo>
                  <a:lnTo>
                    <a:pt x="86" y="466"/>
                  </a:lnTo>
                  <a:lnTo>
                    <a:pt x="94" y="464"/>
                  </a:lnTo>
                  <a:lnTo>
                    <a:pt x="106" y="458"/>
                  </a:lnTo>
                  <a:lnTo>
                    <a:pt x="120" y="450"/>
                  </a:lnTo>
                  <a:lnTo>
                    <a:pt x="134" y="436"/>
                  </a:lnTo>
                  <a:lnTo>
                    <a:pt x="148" y="424"/>
                  </a:lnTo>
                  <a:lnTo>
                    <a:pt x="160" y="412"/>
                  </a:lnTo>
                  <a:lnTo>
                    <a:pt x="164" y="410"/>
                  </a:lnTo>
                  <a:lnTo>
                    <a:pt x="168" y="408"/>
                  </a:lnTo>
                  <a:lnTo>
                    <a:pt x="172" y="404"/>
                  </a:lnTo>
                  <a:lnTo>
                    <a:pt x="176" y="402"/>
                  </a:lnTo>
                  <a:lnTo>
                    <a:pt x="180" y="398"/>
                  </a:lnTo>
                  <a:lnTo>
                    <a:pt x="184" y="394"/>
                  </a:lnTo>
                  <a:lnTo>
                    <a:pt x="186" y="390"/>
                  </a:lnTo>
                  <a:lnTo>
                    <a:pt x="184" y="386"/>
                  </a:lnTo>
                  <a:lnTo>
                    <a:pt x="182" y="382"/>
                  </a:lnTo>
                  <a:lnTo>
                    <a:pt x="180" y="382"/>
                  </a:lnTo>
                  <a:lnTo>
                    <a:pt x="178" y="380"/>
                  </a:lnTo>
                  <a:lnTo>
                    <a:pt x="178" y="378"/>
                  </a:lnTo>
                  <a:lnTo>
                    <a:pt x="176" y="376"/>
                  </a:lnTo>
                  <a:lnTo>
                    <a:pt x="178" y="374"/>
                  </a:lnTo>
                  <a:lnTo>
                    <a:pt x="182" y="372"/>
                  </a:lnTo>
                  <a:lnTo>
                    <a:pt x="184" y="368"/>
                  </a:lnTo>
                  <a:lnTo>
                    <a:pt x="188" y="360"/>
                  </a:lnTo>
                  <a:lnTo>
                    <a:pt x="194" y="350"/>
                  </a:lnTo>
                  <a:lnTo>
                    <a:pt x="200" y="340"/>
                  </a:lnTo>
                  <a:lnTo>
                    <a:pt x="204" y="328"/>
                  </a:lnTo>
                  <a:lnTo>
                    <a:pt x="206" y="326"/>
                  </a:lnTo>
                  <a:lnTo>
                    <a:pt x="214" y="322"/>
                  </a:lnTo>
                  <a:lnTo>
                    <a:pt x="226" y="318"/>
                  </a:lnTo>
                  <a:lnTo>
                    <a:pt x="244" y="318"/>
                  </a:lnTo>
                  <a:lnTo>
                    <a:pt x="246" y="320"/>
                  </a:lnTo>
                  <a:lnTo>
                    <a:pt x="248" y="322"/>
                  </a:lnTo>
                  <a:lnTo>
                    <a:pt x="250" y="322"/>
                  </a:lnTo>
                  <a:lnTo>
                    <a:pt x="252" y="324"/>
                  </a:lnTo>
                  <a:lnTo>
                    <a:pt x="252" y="326"/>
                  </a:lnTo>
                  <a:lnTo>
                    <a:pt x="248" y="328"/>
                  </a:lnTo>
                  <a:lnTo>
                    <a:pt x="244" y="328"/>
                  </a:lnTo>
                  <a:lnTo>
                    <a:pt x="232" y="332"/>
                  </a:lnTo>
                  <a:lnTo>
                    <a:pt x="220" y="336"/>
                  </a:lnTo>
                  <a:lnTo>
                    <a:pt x="212" y="346"/>
                  </a:lnTo>
                  <a:lnTo>
                    <a:pt x="212" y="348"/>
                  </a:lnTo>
                  <a:lnTo>
                    <a:pt x="212" y="350"/>
                  </a:lnTo>
                  <a:lnTo>
                    <a:pt x="210" y="354"/>
                  </a:lnTo>
                  <a:lnTo>
                    <a:pt x="208" y="358"/>
                  </a:lnTo>
                  <a:lnTo>
                    <a:pt x="206" y="360"/>
                  </a:lnTo>
                  <a:lnTo>
                    <a:pt x="206" y="362"/>
                  </a:lnTo>
                  <a:lnTo>
                    <a:pt x="206" y="364"/>
                  </a:lnTo>
                  <a:lnTo>
                    <a:pt x="206" y="366"/>
                  </a:lnTo>
                  <a:lnTo>
                    <a:pt x="206" y="370"/>
                  </a:lnTo>
                  <a:lnTo>
                    <a:pt x="208" y="372"/>
                  </a:lnTo>
                  <a:lnTo>
                    <a:pt x="208" y="376"/>
                  </a:lnTo>
                  <a:lnTo>
                    <a:pt x="212" y="376"/>
                  </a:lnTo>
                  <a:lnTo>
                    <a:pt x="214" y="376"/>
                  </a:lnTo>
                  <a:lnTo>
                    <a:pt x="220" y="376"/>
                  </a:lnTo>
                  <a:lnTo>
                    <a:pt x="220" y="374"/>
                  </a:lnTo>
                  <a:lnTo>
                    <a:pt x="224" y="372"/>
                  </a:lnTo>
                  <a:lnTo>
                    <a:pt x="228" y="370"/>
                  </a:lnTo>
                  <a:lnTo>
                    <a:pt x="232" y="368"/>
                  </a:lnTo>
                  <a:lnTo>
                    <a:pt x="236" y="364"/>
                  </a:lnTo>
                  <a:lnTo>
                    <a:pt x="242" y="360"/>
                  </a:lnTo>
                  <a:lnTo>
                    <a:pt x="246" y="356"/>
                  </a:lnTo>
                  <a:lnTo>
                    <a:pt x="248" y="354"/>
                  </a:lnTo>
                  <a:lnTo>
                    <a:pt x="250" y="350"/>
                  </a:lnTo>
                  <a:lnTo>
                    <a:pt x="250" y="348"/>
                  </a:lnTo>
                  <a:lnTo>
                    <a:pt x="250" y="346"/>
                  </a:lnTo>
                  <a:lnTo>
                    <a:pt x="252" y="344"/>
                  </a:lnTo>
                  <a:lnTo>
                    <a:pt x="252" y="340"/>
                  </a:lnTo>
                  <a:lnTo>
                    <a:pt x="254" y="338"/>
                  </a:lnTo>
                  <a:lnTo>
                    <a:pt x="256" y="334"/>
                  </a:lnTo>
                  <a:lnTo>
                    <a:pt x="258" y="334"/>
                  </a:lnTo>
                  <a:lnTo>
                    <a:pt x="262" y="332"/>
                  </a:lnTo>
                  <a:lnTo>
                    <a:pt x="266" y="334"/>
                  </a:lnTo>
                  <a:lnTo>
                    <a:pt x="270" y="338"/>
                  </a:lnTo>
                  <a:lnTo>
                    <a:pt x="272" y="338"/>
                  </a:lnTo>
                  <a:lnTo>
                    <a:pt x="274" y="338"/>
                  </a:lnTo>
                  <a:lnTo>
                    <a:pt x="280" y="338"/>
                  </a:lnTo>
                  <a:lnTo>
                    <a:pt x="284" y="340"/>
                  </a:lnTo>
                  <a:lnTo>
                    <a:pt x="290" y="342"/>
                  </a:lnTo>
                  <a:lnTo>
                    <a:pt x="294" y="346"/>
                  </a:lnTo>
                  <a:lnTo>
                    <a:pt x="296" y="350"/>
                  </a:lnTo>
                  <a:lnTo>
                    <a:pt x="300" y="352"/>
                  </a:lnTo>
                  <a:lnTo>
                    <a:pt x="312" y="354"/>
                  </a:lnTo>
                  <a:lnTo>
                    <a:pt x="330" y="358"/>
                  </a:lnTo>
                  <a:lnTo>
                    <a:pt x="332" y="358"/>
                  </a:lnTo>
                  <a:lnTo>
                    <a:pt x="336" y="358"/>
                  </a:lnTo>
                  <a:lnTo>
                    <a:pt x="340" y="362"/>
                  </a:lnTo>
                  <a:lnTo>
                    <a:pt x="344" y="364"/>
                  </a:lnTo>
                  <a:lnTo>
                    <a:pt x="348" y="370"/>
                  </a:lnTo>
                  <a:lnTo>
                    <a:pt x="350" y="368"/>
                  </a:lnTo>
                  <a:lnTo>
                    <a:pt x="350" y="366"/>
                  </a:lnTo>
                  <a:lnTo>
                    <a:pt x="354" y="364"/>
                  </a:lnTo>
                  <a:lnTo>
                    <a:pt x="356" y="362"/>
                  </a:lnTo>
                  <a:lnTo>
                    <a:pt x="360" y="362"/>
                  </a:lnTo>
                  <a:lnTo>
                    <a:pt x="364" y="362"/>
                  </a:lnTo>
                  <a:lnTo>
                    <a:pt x="366" y="366"/>
                  </a:lnTo>
                  <a:lnTo>
                    <a:pt x="372" y="372"/>
                  </a:lnTo>
                  <a:lnTo>
                    <a:pt x="380" y="382"/>
                  </a:lnTo>
                  <a:lnTo>
                    <a:pt x="390" y="392"/>
                  </a:lnTo>
                  <a:lnTo>
                    <a:pt x="398" y="402"/>
                  </a:lnTo>
                  <a:lnTo>
                    <a:pt x="406" y="408"/>
                  </a:lnTo>
                  <a:lnTo>
                    <a:pt x="408" y="410"/>
                  </a:lnTo>
                  <a:lnTo>
                    <a:pt x="424" y="386"/>
                  </a:lnTo>
                  <a:lnTo>
                    <a:pt x="426" y="388"/>
                  </a:lnTo>
                  <a:lnTo>
                    <a:pt x="432" y="398"/>
                  </a:lnTo>
                  <a:lnTo>
                    <a:pt x="438" y="408"/>
                  </a:lnTo>
                  <a:lnTo>
                    <a:pt x="442" y="418"/>
                  </a:lnTo>
                  <a:lnTo>
                    <a:pt x="444" y="418"/>
                  </a:lnTo>
                  <a:lnTo>
                    <a:pt x="446" y="420"/>
                  </a:lnTo>
                  <a:lnTo>
                    <a:pt x="448" y="424"/>
                  </a:lnTo>
                  <a:lnTo>
                    <a:pt x="452" y="428"/>
                  </a:lnTo>
                  <a:lnTo>
                    <a:pt x="456" y="432"/>
                  </a:lnTo>
                  <a:lnTo>
                    <a:pt x="458" y="436"/>
                  </a:lnTo>
                  <a:lnTo>
                    <a:pt x="458" y="440"/>
                  </a:lnTo>
                  <a:lnTo>
                    <a:pt x="458" y="444"/>
                  </a:lnTo>
                  <a:lnTo>
                    <a:pt x="460" y="450"/>
                  </a:lnTo>
                  <a:lnTo>
                    <a:pt x="462" y="454"/>
                  </a:lnTo>
                  <a:lnTo>
                    <a:pt x="466" y="458"/>
                  </a:lnTo>
                  <a:lnTo>
                    <a:pt x="466" y="460"/>
                  </a:lnTo>
                  <a:lnTo>
                    <a:pt x="466" y="462"/>
                  </a:lnTo>
                  <a:lnTo>
                    <a:pt x="468" y="462"/>
                  </a:lnTo>
                  <a:lnTo>
                    <a:pt x="470" y="462"/>
                  </a:lnTo>
                  <a:lnTo>
                    <a:pt x="472" y="462"/>
                  </a:lnTo>
                  <a:lnTo>
                    <a:pt x="476" y="458"/>
                  </a:lnTo>
                  <a:lnTo>
                    <a:pt x="476" y="460"/>
                  </a:lnTo>
                  <a:lnTo>
                    <a:pt x="478" y="460"/>
                  </a:lnTo>
                  <a:lnTo>
                    <a:pt x="478" y="464"/>
                  </a:lnTo>
                  <a:lnTo>
                    <a:pt x="478" y="468"/>
                  </a:lnTo>
                  <a:lnTo>
                    <a:pt x="480" y="474"/>
                  </a:lnTo>
                  <a:lnTo>
                    <a:pt x="478" y="474"/>
                  </a:lnTo>
                  <a:lnTo>
                    <a:pt x="478" y="476"/>
                  </a:lnTo>
                  <a:lnTo>
                    <a:pt x="476" y="480"/>
                  </a:lnTo>
                  <a:lnTo>
                    <a:pt x="476" y="484"/>
                  </a:lnTo>
                  <a:lnTo>
                    <a:pt x="476" y="488"/>
                  </a:lnTo>
                  <a:lnTo>
                    <a:pt x="478" y="494"/>
                  </a:lnTo>
                  <a:lnTo>
                    <a:pt x="480" y="496"/>
                  </a:lnTo>
                  <a:lnTo>
                    <a:pt x="484" y="498"/>
                  </a:lnTo>
                  <a:lnTo>
                    <a:pt x="486" y="494"/>
                  </a:lnTo>
                  <a:lnTo>
                    <a:pt x="488" y="486"/>
                  </a:lnTo>
                  <a:lnTo>
                    <a:pt x="490" y="474"/>
                  </a:lnTo>
                  <a:lnTo>
                    <a:pt x="492" y="464"/>
                  </a:lnTo>
                  <a:lnTo>
                    <a:pt x="492" y="456"/>
                  </a:lnTo>
                  <a:lnTo>
                    <a:pt x="490" y="456"/>
                  </a:lnTo>
                  <a:lnTo>
                    <a:pt x="488" y="454"/>
                  </a:lnTo>
                  <a:lnTo>
                    <a:pt x="484" y="450"/>
                  </a:lnTo>
                  <a:lnTo>
                    <a:pt x="478" y="444"/>
                  </a:lnTo>
                  <a:lnTo>
                    <a:pt x="474" y="438"/>
                  </a:lnTo>
                  <a:lnTo>
                    <a:pt x="470" y="430"/>
                  </a:lnTo>
                  <a:lnTo>
                    <a:pt x="468" y="426"/>
                  </a:lnTo>
                  <a:lnTo>
                    <a:pt x="462" y="418"/>
                  </a:lnTo>
                  <a:lnTo>
                    <a:pt x="454" y="406"/>
                  </a:lnTo>
                  <a:lnTo>
                    <a:pt x="444" y="392"/>
                  </a:lnTo>
                  <a:lnTo>
                    <a:pt x="434" y="380"/>
                  </a:lnTo>
                  <a:lnTo>
                    <a:pt x="426" y="370"/>
                  </a:lnTo>
                  <a:lnTo>
                    <a:pt x="420" y="366"/>
                  </a:lnTo>
                  <a:lnTo>
                    <a:pt x="418" y="366"/>
                  </a:lnTo>
                  <a:lnTo>
                    <a:pt x="416" y="368"/>
                  </a:lnTo>
                  <a:lnTo>
                    <a:pt x="412" y="372"/>
                  </a:lnTo>
                  <a:lnTo>
                    <a:pt x="408" y="374"/>
                  </a:lnTo>
                  <a:lnTo>
                    <a:pt x="402" y="378"/>
                  </a:lnTo>
                  <a:lnTo>
                    <a:pt x="398" y="378"/>
                  </a:lnTo>
                  <a:lnTo>
                    <a:pt x="396" y="376"/>
                  </a:lnTo>
                  <a:lnTo>
                    <a:pt x="388" y="370"/>
                  </a:lnTo>
                  <a:lnTo>
                    <a:pt x="378" y="362"/>
                  </a:lnTo>
                  <a:lnTo>
                    <a:pt x="368" y="354"/>
                  </a:lnTo>
                  <a:lnTo>
                    <a:pt x="358" y="348"/>
                  </a:lnTo>
                  <a:lnTo>
                    <a:pt x="350" y="342"/>
                  </a:lnTo>
                  <a:lnTo>
                    <a:pt x="338" y="342"/>
                  </a:lnTo>
                  <a:lnTo>
                    <a:pt x="338" y="50"/>
                  </a:lnTo>
                </a:path>
              </a:pathLst>
            </a:custGeom>
            <a:grpFill/>
            <a:ln w="6350">
              <a:noFill/>
              <a:round/>
              <a:headEnd/>
              <a:tailEnd/>
            </a:ln>
          </p:spPr>
          <p:txBody>
            <a:bodyPr/>
            <a:lstStyle/>
            <a:p>
              <a:pPr>
                <a:defRPr/>
              </a:pPr>
              <a:endParaRPr lang="zh-TW" altLang="en-US"/>
            </a:p>
          </p:txBody>
        </p:sp>
        <p:sp>
          <p:nvSpPr>
            <p:cNvPr id="374" name="Freeform 186"/>
            <p:cNvSpPr>
              <a:spLocks/>
            </p:cNvSpPr>
            <p:nvPr/>
          </p:nvSpPr>
          <p:spPr bwMode="gray">
            <a:xfrm>
              <a:off x="3919" y="2134"/>
              <a:ext cx="738" cy="404"/>
            </a:xfrm>
            <a:custGeom>
              <a:avLst/>
              <a:gdLst>
                <a:gd name="T0" fmla="*/ 704 w 738"/>
                <a:gd name="T1" fmla="*/ 42 h 404"/>
                <a:gd name="T2" fmla="*/ 724 w 738"/>
                <a:gd name="T3" fmla="*/ 30 h 404"/>
                <a:gd name="T4" fmla="*/ 724 w 738"/>
                <a:gd name="T5" fmla="*/ 64 h 404"/>
                <a:gd name="T6" fmla="*/ 738 w 738"/>
                <a:gd name="T7" fmla="*/ 74 h 404"/>
                <a:gd name="T8" fmla="*/ 726 w 738"/>
                <a:gd name="T9" fmla="*/ 82 h 404"/>
                <a:gd name="T10" fmla="*/ 702 w 738"/>
                <a:gd name="T11" fmla="*/ 96 h 404"/>
                <a:gd name="T12" fmla="*/ 684 w 738"/>
                <a:gd name="T13" fmla="*/ 114 h 404"/>
                <a:gd name="T14" fmla="*/ 688 w 738"/>
                <a:gd name="T15" fmla="*/ 126 h 404"/>
                <a:gd name="T16" fmla="*/ 696 w 738"/>
                <a:gd name="T17" fmla="*/ 136 h 404"/>
                <a:gd name="T18" fmla="*/ 668 w 738"/>
                <a:gd name="T19" fmla="*/ 140 h 404"/>
                <a:gd name="T20" fmla="*/ 644 w 738"/>
                <a:gd name="T21" fmla="*/ 142 h 404"/>
                <a:gd name="T22" fmla="*/ 646 w 738"/>
                <a:gd name="T23" fmla="*/ 162 h 404"/>
                <a:gd name="T24" fmla="*/ 642 w 738"/>
                <a:gd name="T25" fmla="*/ 192 h 404"/>
                <a:gd name="T26" fmla="*/ 630 w 738"/>
                <a:gd name="T27" fmla="*/ 184 h 404"/>
                <a:gd name="T28" fmla="*/ 622 w 738"/>
                <a:gd name="T29" fmla="*/ 186 h 404"/>
                <a:gd name="T30" fmla="*/ 626 w 738"/>
                <a:gd name="T31" fmla="*/ 204 h 404"/>
                <a:gd name="T32" fmla="*/ 616 w 738"/>
                <a:gd name="T33" fmla="*/ 218 h 404"/>
                <a:gd name="T34" fmla="*/ 624 w 738"/>
                <a:gd name="T35" fmla="*/ 234 h 404"/>
                <a:gd name="T36" fmla="*/ 610 w 738"/>
                <a:gd name="T37" fmla="*/ 240 h 404"/>
                <a:gd name="T38" fmla="*/ 556 w 738"/>
                <a:gd name="T39" fmla="*/ 296 h 404"/>
                <a:gd name="T40" fmla="*/ 550 w 738"/>
                <a:gd name="T41" fmla="*/ 320 h 404"/>
                <a:gd name="T42" fmla="*/ 572 w 738"/>
                <a:gd name="T43" fmla="*/ 368 h 404"/>
                <a:gd name="T44" fmla="*/ 566 w 738"/>
                <a:gd name="T45" fmla="*/ 404 h 404"/>
                <a:gd name="T46" fmla="*/ 528 w 738"/>
                <a:gd name="T47" fmla="*/ 348 h 404"/>
                <a:gd name="T48" fmla="*/ 516 w 738"/>
                <a:gd name="T49" fmla="*/ 326 h 404"/>
                <a:gd name="T50" fmla="*/ 446 w 738"/>
                <a:gd name="T51" fmla="*/ 324 h 404"/>
                <a:gd name="T52" fmla="*/ 382 w 738"/>
                <a:gd name="T53" fmla="*/ 334 h 404"/>
                <a:gd name="T54" fmla="*/ 344 w 738"/>
                <a:gd name="T55" fmla="*/ 376 h 404"/>
                <a:gd name="T56" fmla="*/ 308 w 738"/>
                <a:gd name="T57" fmla="*/ 350 h 404"/>
                <a:gd name="T58" fmla="*/ 288 w 738"/>
                <a:gd name="T59" fmla="*/ 336 h 404"/>
                <a:gd name="T60" fmla="*/ 262 w 738"/>
                <a:gd name="T61" fmla="*/ 334 h 404"/>
                <a:gd name="T62" fmla="*/ 228 w 738"/>
                <a:gd name="T63" fmla="*/ 296 h 404"/>
                <a:gd name="T64" fmla="*/ 176 w 738"/>
                <a:gd name="T65" fmla="*/ 306 h 404"/>
                <a:gd name="T66" fmla="*/ 112 w 738"/>
                <a:gd name="T67" fmla="*/ 288 h 404"/>
                <a:gd name="T68" fmla="*/ 84 w 738"/>
                <a:gd name="T69" fmla="*/ 272 h 404"/>
                <a:gd name="T70" fmla="*/ 52 w 738"/>
                <a:gd name="T71" fmla="*/ 252 h 404"/>
                <a:gd name="T72" fmla="*/ 2 w 738"/>
                <a:gd name="T73" fmla="*/ 156 h 404"/>
                <a:gd name="T74" fmla="*/ 6 w 738"/>
                <a:gd name="T75" fmla="*/ 102 h 404"/>
                <a:gd name="T76" fmla="*/ 6 w 738"/>
                <a:gd name="T77" fmla="*/ 62 h 404"/>
                <a:gd name="T78" fmla="*/ 14 w 738"/>
                <a:gd name="T79" fmla="*/ 22 h 404"/>
                <a:gd name="T80" fmla="*/ 416 w 738"/>
                <a:gd name="T81" fmla="*/ 12 h 404"/>
                <a:gd name="T82" fmla="*/ 432 w 738"/>
                <a:gd name="T83" fmla="*/ 22 h 404"/>
                <a:gd name="T84" fmla="*/ 416 w 738"/>
                <a:gd name="T85" fmla="*/ 40 h 404"/>
                <a:gd name="T86" fmla="*/ 454 w 738"/>
                <a:gd name="T87" fmla="*/ 42 h 404"/>
                <a:gd name="T88" fmla="*/ 484 w 738"/>
                <a:gd name="T89" fmla="*/ 42 h 404"/>
                <a:gd name="T90" fmla="*/ 502 w 738"/>
                <a:gd name="T91" fmla="*/ 44 h 404"/>
                <a:gd name="T92" fmla="*/ 490 w 738"/>
                <a:gd name="T93" fmla="*/ 60 h 404"/>
                <a:gd name="T94" fmla="*/ 472 w 738"/>
                <a:gd name="T95" fmla="*/ 66 h 404"/>
                <a:gd name="T96" fmla="*/ 476 w 738"/>
                <a:gd name="T97" fmla="*/ 84 h 404"/>
                <a:gd name="T98" fmla="*/ 472 w 738"/>
                <a:gd name="T99" fmla="*/ 134 h 404"/>
                <a:gd name="T100" fmla="*/ 490 w 738"/>
                <a:gd name="T101" fmla="*/ 108 h 404"/>
                <a:gd name="T102" fmla="*/ 504 w 738"/>
                <a:gd name="T103" fmla="*/ 64 h 404"/>
                <a:gd name="T104" fmla="*/ 520 w 738"/>
                <a:gd name="T105" fmla="*/ 64 h 404"/>
                <a:gd name="T106" fmla="*/ 518 w 738"/>
                <a:gd name="T107" fmla="*/ 90 h 404"/>
                <a:gd name="T108" fmla="*/ 530 w 738"/>
                <a:gd name="T109" fmla="*/ 92 h 404"/>
                <a:gd name="T110" fmla="*/ 536 w 738"/>
                <a:gd name="T111" fmla="*/ 120 h 404"/>
                <a:gd name="T112" fmla="*/ 546 w 738"/>
                <a:gd name="T113" fmla="*/ 128 h 404"/>
                <a:gd name="T114" fmla="*/ 586 w 738"/>
                <a:gd name="T115" fmla="*/ 114 h 404"/>
                <a:gd name="T116" fmla="*/ 596 w 738"/>
                <a:gd name="T117" fmla="*/ 94 h 404"/>
                <a:gd name="T118" fmla="*/ 634 w 738"/>
                <a:gd name="T119" fmla="*/ 82 h 4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8"/>
                <a:gd name="T181" fmla="*/ 0 h 404"/>
                <a:gd name="T182" fmla="*/ 738 w 738"/>
                <a:gd name="T183" fmla="*/ 404 h 4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8" h="404">
                  <a:moveTo>
                    <a:pt x="640" y="76"/>
                  </a:moveTo>
                  <a:lnTo>
                    <a:pt x="650" y="64"/>
                  </a:lnTo>
                  <a:lnTo>
                    <a:pt x="664" y="58"/>
                  </a:lnTo>
                  <a:lnTo>
                    <a:pt x="680" y="54"/>
                  </a:lnTo>
                  <a:lnTo>
                    <a:pt x="694" y="52"/>
                  </a:lnTo>
                  <a:lnTo>
                    <a:pt x="698" y="52"/>
                  </a:lnTo>
                  <a:lnTo>
                    <a:pt x="704" y="42"/>
                  </a:lnTo>
                  <a:lnTo>
                    <a:pt x="708" y="36"/>
                  </a:lnTo>
                  <a:lnTo>
                    <a:pt x="712" y="32"/>
                  </a:lnTo>
                  <a:lnTo>
                    <a:pt x="716" y="30"/>
                  </a:lnTo>
                  <a:lnTo>
                    <a:pt x="720" y="28"/>
                  </a:lnTo>
                  <a:lnTo>
                    <a:pt x="722" y="28"/>
                  </a:lnTo>
                  <a:lnTo>
                    <a:pt x="724" y="30"/>
                  </a:lnTo>
                  <a:lnTo>
                    <a:pt x="726" y="30"/>
                  </a:lnTo>
                  <a:lnTo>
                    <a:pt x="732" y="32"/>
                  </a:lnTo>
                  <a:lnTo>
                    <a:pt x="734" y="40"/>
                  </a:lnTo>
                  <a:lnTo>
                    <a:pt x="732" y="48"/>
                  </a:lnTo>
                  <a:lnTo>
                    <a:pt x="728" y="56"/>
                  </a:lnTo>
                  <a:lnTo>
                    <a:pt x="726" y="62"/>
                  </a:lnTo>
                  <a:lnTo>
                    <a:pt x="724" y="64"/>
                  </a:lnTo>
                  <a:lnTo>
                    <a:pt x="726" y="66"/>
                  </a:lnTo>
                  <a:lnTo>
                    <a:pt x="728" y="68"/>
                  </a:lnTo>
                  <a:lnTo>
                    <a:pt x="732" y="70"/>
                  </a:lnTo>
                  <a:lnTo>
                    <a:pt x="734" y="72"/>
                  </a:lnTo>
                  <a:lnTo>
                    <a:pt x="738" y="74"/>
                  </a:lnTo>
                  <a:lnTo>
                    <a:pt x="738" y="76"/>
                  </a:lnTo>
                  <a:lnTo>
                    <a:pt x="736" y="76"/>
                  </a:lnTo>
                  <a:lnTo>
                    <a:pt x="734" y="78"/>
                  </a:lnTo>
                  <a:lnTo>
                    <a:pt x="730" y="80"/>
                  </a:lnTo>
                  <a:lnTo>
                    <a:pt x="730" y="82"/>
                  </a:lnTo>
                  <a:lnTo>
                    <a:pt x="726" y="82"/>
                  </a:lnTo>
                  <a:lnTo>
                    <a:pt x="722" y="84"/>
                  </a:lnTo>
                  <a:lnTo>
                    <a:pt x="718" y="86"/>
                  </a:lnTo>
                  <a:lnTo>
                    <a:pt x="712" y="86"/>
                  </a:lnTo>
                  <a:lnTo>
                    <a:pt x="708" y="88"/>
                  </a:lnTo>
                  <a:lnTo>
                    <a:pt x="706" y="90"/>
                  </a:lnTo>
                  <a:lnTo>
                    <a:pt x="704" y="92"/>
                  </a:lnTo>
                  <a:lnTo>
                    <a:pt x="702" y="96"/>
                  </a:lnTo>
                  <a:lnTo>
                    <a:pt x="698" y="100"/>
                  </a:lnTo>
                  <a:lnTo>
                    <a:pt x="696" y="104"/>
                  </a:lnTo>
                  <a:lnTo>
                    <a:pt x="692" y="106"/>
                  </a:lnTo>
                  <a:lnTo>
                    <a:pt x="692" y="108"/>
                  </a:lnTo>
                  <a:lnTo>
                    <a:pt x="690" y="108"/>
                  </a:lnTo>
                  <a:lnTo>
                    <a:pt x="688" y="110"/>
                  </a:lnTo>
                  <a:lnTo>
                    <a:pt x="684" y="114"/>
                  </a:lnTo>
                  <a:lnTo>
                    <a:pt x="682" y="116"/>
                  </a:lnTo>
                  <a:lnTo>
                    <a:pt x="680" y="118"/>
                  </a:lnTo>
                  <a:lnTo>
                    <a:pt x="680" y="122"/>
                  </a:lnTo>
                  <a:lnTo>
                    <a:pt x="680" y="124"/>
                  </a:lnTo>
                  <a:lnTo>
                    <a:pt x="684" y="124"/>
                  </a:lnTo>
                  <a:lnTo>
                    <a:pt x="686" y="124"/>
                  </a:lnTo>
                  <a:lnTo>
                    <a:pt x="688" y="126"/>
                  </a:lnTo>
                  <a:lnTo>
                    <a:pt x="692" y="126"/>
                  </a:lnTo>
                  <a:lnTo>
                    <a:pt x="694" y="126"/>
                  </a:lnTo>
                  <a:lnTo>
                    <a:pt x="698" y="128"/>
                  </a:lnTo>
                  <a:lnTo>
                    <a:pt x="700" y="130"/>
                  </a:lnTo>
                  <a:lnTo>
                    <a:pt x="702" y="132"/>
                  </a:lnTo>
                  <a:lnTo>
                    <a:pt x="700" y="134"/>
                  </a:lnTo>
                  <a:lnTo>
                    <a:pt x="696" y="136"/>
                  </a:lnTo>
                  <a:lnTo>
                    <a:pt x="692" y="138"/>
                  </a:lnTo>
                  <a:lnTo>
                    <a:pt x="688" y="138"/>
                  </a:lnTo>
                  <a:lnTo>
                    <a:pt x="682" y="138"/>
                  </a:lnTo>
                  <a:lnTo>
                    <a:pt x="676" y="138"/>
                  </a:lnTo>
                  <a:lnTo>
                    <a:pt x="672" y="138"/>
                  </a:lnTo>
                  <a:lnTo>
                    <a:pt x="668" y="140"/>
                  </a:lnTo>
                  <a:lnTo>
                    <a:pt x="662" y="142"/>
                  </a:lnTo>
                  <a:lnTo>
                    <a:pt x="656" y="142"/>
                  </a:lnTo>
                  <a:lnTo>
                    <a:pt x="650" y="142"/>
                  </a:lnTo>
                  <a:lnTo>
                    <a:pt x="646" y="140"/>
                  </a:lnTo>
                  <a:lnTo>
                    <a:pt x="646" y="142"/>
                  </a:lnTo>
                  <a:lnTo>
                    <a:pt x="644" y="142"/>
                  </a:lnTo>
                  <a:lnTo>
                    <a:pt x="642" y="144"/>
                  </a:lnTo>
                  <a:lnTo>
                    <a:pt x="642" y="146"/>
                  </a:lnTo>
                  <a:lnTo>
                    <a:pt x="642" y="150"/>
                  </a:lnTo>
                  <a:lnTo>
                    <a:pt x="646" y="152"/>
                  </a:lnTo>
                  <a:lnTo>
                    <a:pt x="646" y="154"/>
                  </a:lnTo>
                  <a:lnTo>
                    <a:pt x="646" y="158"/>
                  </a:lnTo>
                  <a:lnTo>
                    <a:pt x="646" y="162"/>
                  </a:lnTo>
                  <a:lnTo>
                    <a:pt x="646" y="168"/>
                  </a:lnTo>
                  <a:lnTo>
                    <a:pt x="646" y="174"/>
                  </a:lnTo>
                  <a:lnTo>
                    <a:pt x="646" y="178"/>
                  </a:lnTo>
                  <a:lnTo>
                    <a:pt x="646" y="182"/>
                  </a:lnTo>
                  <a:lnTo>
                    <a:pt x="644" y="186"/>
                  </a:lnTo>
                  <a:lnTo>
                    <a:pt x="644" y="190"/>
                  </a:lnTo>
                  <a:lnTo>
                    <a:pt x="642" y="192"/>
                  </a:lnTo>
                  <a:lnTo>
                    <a:pt x="640" y="194"/>
                  </a:lnTo>
                  <a:lnTo>
                    <a:pt x="638" y="192"/>
                  </a:lnTo>
                  <a:lnTo>
                    <a:pt x="638" y="188"/>
                  </a:lnTo>
                  <a:lnTo>
                    <a:pt x="638" y="184"/>
                  </a:lnTo>
                  <a:lnTo>
                    <a:pt x="634" y="176"/>
                  </a:lnTo>
                  <a:lnTo>
                    <a:pt x="630" y="184"/>
                  </a:lnTo>
                  <a:lnTo>
                    <a:pt x="620" y="176"/>
                  </a:lnTo>
                  <a:lnTo>
                    <a:pt x="620" y="178"/>
                  </a:lnTo>
                  <a:lnTo>
                    <a:pt x="620" y="180"/>
                  </a:lnTo>
                  <a:lnTo>
                    <a:pt x="620" y="182"/>
                  </a:lnTo>
                  <a:lnTo>
                    <a:pt x="622" y="186"/>
                  </a:lnTo>
                  <a:lnTo>
                    <a:pt x="624" y="188"/>
                  </a:lnTo>
                  <a:lnTo>
                    <a:pt x="626" y="192"/>
                  </a:lnTo>
                  <a:lnTo>
                    <a:pt x="628" y="196"/>
                  </a:lnTo>
                  <a:lnTo>
                    <a:pt x="628" y="202"/>
                  </a:lnTo>
                  <a:lnTo>
                    <a:pt x="626" y="202"/>
                  </a:lnTo>
                  <a:lnTo>
                    <a:pt x="626" y="204"/>
                  </a:lnTo>
                  <a:lnTo>
                    <a:pt x="624" y="204"/>
                  </a:lnTo>
                  <a:lnTo>
                    <a:pt x="620" y="206"/>
                  </a:lnTo>
                  <a:lnTo>
                    <a:pt x="612" y="206"/>
                  </a:lnTo>
                  <a:lnTo>
                    <a:pt x="612" y="208"/>
                  </a:lnTo>
                  <a:lnTo>
                    <a:pt x="614" y="210"/>
                  </a:lnTo>
                  <a:lnTo>
                    <a:pt x="614" y="214"/>
                  </a:lnTo>
                  <a:lnTo>
                    <a:pt x="616" y="218"/>
                  </a:lnTo>
                  <a:lnTo>
                    <a:pt x="618" y="226"/>
                  </a:lnTo>
                  <a:lnTo>
                    <a:pt x="620" y="228"/>
                  </a:lnTo>
                  <a:lnTo>
                    <a:pt x="622" y="228"/>
                  </a:lnTo>
                  <a:lnTo>
                    <a:pt x="624" y="230"/>
                  </a:lnTo>
                  <a:lnTo>
                    <a:pt x="624" y="232"/>
                  </a:lnTo>
                  <a:lnTo>
                    <a:pt x="624" y="234"/>
                  </a:lnTo>
                  <a:lnTo>
                    <a:pt x="622" y="234"/>
                  </a:lnTo>
                  <a:lnTo>
                    <a:pt x="618" y="236"/>
                  </a:lnTo>
                  <a:lnTo>
                    <a:pt x="616" y="236"/>
                  </a:lnTo>
                  <a:lnTo>
                    <a:pt x="614" y="236"/>
                  </a:lnTo>
                  <a:lnTo>
                    <a:pt x="612" y="238"/>
                  </a:lnTo>
                  <a:lnTo>
                    <a:pt x="610" y="240"/>
                  </a:lnTo>
                  <a:lnTo>
                    <a:pt x="610" y="246"/>
                  </a:lnTo>
                  <a:lnTo>
                    <a:pt x="606" y="250"/>
                  </a:lnTo>
                  <a:lnTo>
                    <a:pt x="602" y="252"/>
                  </a:lnTo>
                  <a:lnTo>
                    <a:pt x="594" y="260"/>
                  </a:lnTo>
                  <a:lnTo>
                    <a:pt x="582" y="270"/>
                  </a:lnTo>
                  <a:lnTo>
                    <a:pt x="570" y="284"/>
                  </a:lnTo>
                  <a:lnTo>
                    <a:pt x="556" y="296"/>
                  </a:lnTo>
                  <a:lnTo>
                    <a:pt x="554" y="300"/>
                  </a:lnTo>
                  <a:lnTo>
                    <a:pt x="552" y="304"/>
                  </a:lnTo>
                  <a:lnTo>
                    <a:pt x="552" y="308"/>
                  </a:lnTo>
                  <a:lnTo>
                    <a:pt x="550" y="316"/>
                  </a:lnTo>
                  <a:lnTo>
                    <a:pt x="550" y="320"/>
                  </a:lnTo>
                  <a:lnTo>
                    <a:pt x="550" y="324"/>
                  </a:lnTo>
                  <a:lnTo>
                    <a:pt x="552" y="332"/>
                  </a:lnTo>
                  <a:lnTo>
                    <a:pt x="554" y="338"/>
                  </a:lnTo>
                  <a:lnTo>
                    <a:pt x="558" y="346"/>
                  </a:lnTo>
                  <a:lnTo>
                    <a:pt x="560" y="348"/>
                  </a:lnTo>
                  <a:lnTo>
                    <a:pt x="566" y="356"/>
                  </a:lnTo>
                  <a:lnTo>
                    <a:pt x="572" y="368"/>
                  </a:lnTo>
                  <a:lnTo>
                    <a:pt x="574" y="382"/>
                  </a:lnTo>
                  <a:lnTo>
                    <a:pt x="572" y="398"/>
                  </a:lnTo>
                  <a:lnTo>
                    <a:pt x="572" y="400"/>
                  </a:lnTo>
                  <a:lnTo>
                    <a:pt x="570" y="400"/>
                  </a:lnTo>
                  <a:lnTo>
                    <a:pt x="570" y="402"/>
                  </a:lnTo>
                  <a:lnTo>
                    <a:pt x="568" y="404"/>
                  </a:lnTo>
                  <a:lnTo>
                    <a:pt x="566" y="404"/>
                  </a:lnTo>
                  <a:lnTo>
                    <a:pt x="562" y="404"/>
                  </a:lnTo>
                  <a:lnTo>
                    <a:pt x="558" y="400"/>
                  </a:lnTo>
                  <a:lnTo>
                    <a:pt x="554" y="394"/>
                  </a:lnTo>
                  <a:lnTo>
                    <a:pt x="550" y="392"/>
                  </a:lnTo>
                  <a:lnTo>
                    <a:pt x="542" y="384"/>
                  </a:lnTo>
                  <a:lnTo>
                    <a:pt x="532" y="368"/>
                  </a:lnTo>
                  <a:lnTo>
                    <a:pt x="528" y="348"/>
                  </a:lnTo>
                  <a:lnTo>
                    <a:pt x="528" y="346"/>
                  </a:lnTo>
                  <a:lnTo>
                    <a:pt x="528" y="344"/>
                  </a:lnTo>
                  <a:lnTo>
                    <a:pt x="528" y="340"/>
                  </a:lnTo>
                  <a:lnTo>
                    <a:pt x="526" y="336"/>
                  </a:lnTo>
                  <a:lnTo>
                    <a:pt x="524" y="332"/>
                  </a:lnTo>
                  <a:lnTo>
                    <a:pt x="520" y="330"/>
                  </a:lnTo>
                  <a:lnTo>
                    <a:pt x="516" y="326"/>
                  </a:lnTo>
                  <a:lnTo>
                    <a:pt x="510" y="326"/>
                  </a:lnTo>
                  <a:lnTo>
                    <a:pt x="504" y="324"/>
                  </a:lnTo>
                  <a:lnTo>
                    <a:pt x="490" y="324"/>
                  </a:lnTo>
                  <a:lnTo>
                    <a:pt x="472" y="322"/>
                  </a:lnTo>
                  <a:lnTo>
                    <a:pt x="456" y="322"/>
                  </a:lnTo>
                  <a:lnTo>
                    <a:pt x="446" y="324"/>
                  </a:lnTo>
                  <a:lnTo>
                    <a:pt x="444" y="328"/>
                  </a:lnTo>
                  <a:lnTo>
                    <a:pt x="438" y="330"/>
                  </a:lnTo>
                  <a:lnTo>
                    <a:pt x="426" y="332"/>
                  </a:lnTo>
                  <a:lnTo>
                    <a:pt x="406" y="332"/>
                  </a:lnTo>
                  <a:lnTo>
                    <a:pt x="402" y="332"/>
                  </a:lnTo>
                  <a:lnTo>
                    <a:pt x="394" y="332"/>
                  </a:lnTo>
                  <a:lnTo>
                    <a:pt x="382" y="334"/>
                  </a:lnTo>
                  <a:lnTo>
                    <a:pt x="372" y="340"/>
                  </a:lnTo>
                  <a:lnTo>
                    <a:pt x="354" y="348"/>
                  </a:lnTo>
                  <a:lnTo>
                    <a:pt x="342" y="366"/>
                  </a:lnTo>
                  <a:lnTo>
                    <a:pt x="342" y="368"/>
                  </a:lnTo>
                  <a:lnTo>
                    <a:pt x="344" y="370"/>
                  </a:lnTo>
                  <a:lnTo>
                    <a:pt x="344" y="372"/>
                  </a:lnTo>
                  <a:lnTo>
                    <a:pt x="344" y="376"/>
                  </a:lnTo>
                  <a:lnTo>
                    <a:pt x="344" y="378"/>
                  </a:lnTo>
                  <a:lnTo>
                    <a:pt x="344" y="382"/>
                  </a:lnTo>
                  <a:lnTo>
                    <a:pt x="340" y="382"/>
                  </a:lnTo>
                  <a:lnTo>
                    <a:pt x="338" y="382"/>
                  </a:lnTo>
                  <a:lnTo>
                    <a:pt x="330" y="376"/>
                  </a:lnTo>
                  <a:lnTo>
                    <a:pt x="320" y="366"/>
                  </a:lnTo>
                  <a:lnTo>
                    <a:pt x="308" y="350"/>
                  </a:lnTo>
                  <a:lnTo>
                    <a:pt x="306" y="348"/>
                  </a:lnTo>
                  <a:lnTo>
                    <a:pt x="304" y="344"/>
                  </a:lnTo>
                  <a:lnTo>
                    <a:pt x="300" y="342"/>
                  </a:lnTo>
                  <a:lnTo>
                    <a:pt x="296" y="338"/>
                  </a:lnTo>
                  <a:lnTo>
                    <a:pt x="292" y="336"/>
                  </a:lnTo>
                  <a:lnTo>
                    <a:pt x="288" y="336"/>
                  </a:lnTo>
                  <a:lnTo>
                    <a:pt x="286" y="338"/>
                  </a:lnTo>
                  <a:lnTo>
                    <a:pt x="284" y="338"/>
                  </a:lnTo>
                  <a:lnTo>
                    <a:pt x="282" y="340"/>
                  </a:lnTo>
                  <a:lnTo>
                    <a:pt x="278" y="340"/>
                  </a:lnTo>
                  <a:lnTo>
                    <a:pt x="272" y="340"/>
                  </a:lnTo>
                  <a:lnTo>
                    <a:pt x="266" y="336"/>
                  </a:lnTo>
                  <a:lnTo>
                    <a:pt x="262" y="334"/>
                  </a:lnTo>
                  <a:lnTo>
                    <a:pt x="254" y="328"/>
                  </a:lnTo>
                  <a:lnTo>
                    <a:pt x="246" y="316"/>
                  </a:lnTo>
                  <a:lnTo>
                    <a:pt x="242" y="300"/>
                  </a:lnTo>
                  <a:lnTo>
                    <a:pt x="240" y="298"/>
                  </a:lnTo>
                  <a:lnTo>
                    <a:pt x="238" y="298"/>
                  </a:lnTo>
                  <a:lnTo>
                    <a:pt x="234" y="296"/>
                  </a:lnTo>
                  <a:lnTo>
                    <a:pt x="228" y="296"/>
                  </a:lnTo>
                  <a:lnTo>
                    <a:pt x="224" y="296"/>
                  </a:lnTo>
                  <a:lnTo>
                    <a:pt x="218" y="296"/>
                  </a:lnTo>
                  <a:lnTo>
                    <a:pt x="214" y="300"/>
                  </a:lnTo>
                  <a:lnTo>
                    <a:pt x="210" y="302"/>
                  </a:lnTo>
                  <a:lnTo>
                    <a:pt x="198" y="306"/>
                  </a:lnTo>
                  <a:lnTo>
                    <a:pt x="180" y="306"/>
                  </a:lnTo>
                  <a:lnTo>
                    <a:pt x="176" y="306"/>
                  </a:lnTo>
                  <a:lnTo>
                    <a:pt x="166" y="304"/>
                  </a:lnTo>
                  <a:lnTo>
                    <a:pt x="152" y="300"/>
                  </a:lnTo>
                  <a:lnTo>
                    <a:pt x="140" y="296"/>
                  </a:lnTo>
                  <a:lnTo>
                    <a:pt x="130" y="290"/>
                  </a:lnTo>
                  <a:lnTo>
                    <a:pt x="128" y="288"/>
                  </a:lnTo>
                  <a:lnTo>
                    <a:pt x="124" y="286"/>
                  </a:lnTo>
                  <a:lnTo>
                    <a:pt x="112" y="288"/>
                  </a:lnTo>
                  <a:lnTo>
                    <a:pt x="98" y="296"/>
                  </a:lnTo>
                  <a:lnTo>
                    <a:pt x="96" y="294"/>
                  </a:lnTo>
                  <a:lnTo>
                    <a:pt x="96" y="292"/>
                  </a:lnTo>
                  <a:lnTo>
                    <a:pt x="94" y="288"/>
                  </a:lnTo>
                  <a:lnTo>
                    <a:pt x="90" y="282"/>
                  </a:lnTo>
                  <a:lnTo>
                    <a:pt x="88" y="276"/>
                  </a:lnTo>
                  <a:lnTo>
                    <a:pt x="84" y="272"/>
                  </a:lnTo>
                  <a:lnTo>
                    <a:pt x="80" y="268"/>
                  </a:lnTo>
                  <a:lnTo>
                    <a:pt x="74" y="266"/>
                  </a:lnTo>
                  <a:lnTo>
                    <a:pt x="70" y="264"/>
                  </a:lnTo>
                  <a:lnTo>
                    <a:pt x="66" y="262"/>
                  </a:lnTo>
                  <a:lnTo>
                    <a:pt x="60" y="258"/>
                  </a:lnTo>
                  <a:lnTo>
                    <a:pt x="52" y="252"/>
                  </a:lnTo>
                  <a:lnTo>
                    <a:pt x="46" y="242"/>
                  </a:lnTo>
                  <a:lnTo>
                    <a:pt x="42" y="240"/>
                  </a:lnTo>
                  <a:lnTo>
                    <a:pt x="36" y="230"/>
                  </a:lnTo>
                  <a:lnTo>
                    <a:pt x="26" y="216"/>
                  </a:lnTo>
                  <a:lnTo>
                    <a:pt x="16" y="200"/>
                  </a:lnTo>
                  <a:lnTo>
                    <a:pt x="8" y="180"/>
                  </a:lnTo>
                  <a:lnTo>
                    <a:pt x="2" y="156"/>
                  </a:lnTo>
                  <a:lnTo>
                    <a:pt x="2" y="152"/>
                  </a:lnTo>
                  <a:lnTo>
                    <a:pt x="0" y="140"/>
                  </a:lnTo>
                  <a:lnTo>
                    <a:pt x="0" y="124"/>
                  </a:lnTo>
                  <a:lnTo>
                    <a:pt x="0" y="110"/>
                  </a:lnTo>
                  <a:lnTo>
                    <a:pt x="4" y="104"/>
                  </a:lnTo>
                  <a:lnTo>
                    <a:pt x="6" y="102"/>
                  </a:lnTo>
                  <a:lnTo>
                    <a:pt x="8" y="100"/>
                  </a:lnTo>
                  <a:lnTo>
                    <a:pt x="10" y="96"/>
                  </a:lnTo>
                  <a:lnTo>
                    <a:pt x="10" y="92"/>
                  </a:lnTo>
                  <a:lnTo>
                    <a:pt x="10" y="86"/>
                  </a:lnTo>
                  <a:lnTo>
                    <a:pt x="8" y="80"/>
                  </a:lnTo>
                  <a:lnTo>
                    <a:pt x="8" y="76"/>
                  </a:lnTo>
                  <a:lnTo>
                    <a:pt x="6" y="62"/>
                  </a:lnTo>
                  <a:lnTo>
                    <a:pt x="6" y="46"/>
                  </a:lnTo>
                  <a:lnTo>
                    <a:pt x="4" y="30"/>
                  </a:lnTo>
                  <a:lnTo>
                    <a:pt x="4" y="20"/>
                  </a:lnTo>
                  <a:lnTo>
                    <a:pt x="6" y="20"/>
                  </a:lnTo>
                  <a:lnTo>
                    <a:pt x="8" y="20"/>
                  </a:lnTo>
                  <a:lnTo>
                    <a:pt x="10" y="22"/>
                  </a:lnTo>
                  <a:lnTo>
                    <a:pt x="14" y="22"/>
                  </a:lnTo>
                  <a:lnTo>
                    <a:pt x="16" y="20"/>
                  </a:lnTo>
                  <a:lnTo>
                    <a:pt x="18" y="18"/>
                  </a:lnTo>
                  <a:lnTo>
                    <a:pt x="18" y="14"/>
                  </a:lnTo>
                  <a:lnTo>
                    <a:pt x="18" y="0"/>
                  </a:lnTo>
                  <a:lnTo>
                    <a:pt x="380" y="0"/>
                  </a:lnTo>
                  <a:lnTo>
                    <a:pt x="392" y="10"/>
                  </a:lnTo>
                  <a:lnTo>
                    <a:pt x="416" y="12"/>
                  </a:lnTo>
                  <a:lnTo>
                    <a:pt x="418" y="16"/>
                  </a:lnTo>
                  <a:lnTo>
                    <a:pt x="422" y="18"/>
                  </a:lnTo>
                  <a:lnTo>
                    <a:pt x="426" y="20"/>
                  </a:lnTo>
                  <a:lnTo>
                    <a:pt x="430" y="20"/>
                  </a:lnTo>
                  <a:lnTo>
                    <a:pt x="432" y="20"/>
                  </a:lnTo>
                  <a:lnTo>
                    <a:pt x="434" y="20"/>
                  </a:lnTo>
                  <a:lnTo>
                    <a:pt x="432" y="22"/>
                  </a:lnTo>
                  <a:lnTo>
                    <a:pt x="432" y="24"/>
                  </a:lnTo>
                  <a:lnTo>
                    <a:pt x="428" y="28"/>
                  </a:lnTo>
                  <a:lnTo>
                    <a:pt x="424" y="32"/>
                  </a:lnTo>
                  <a:lnTo>
                    <a:pt x="422" y="34"/>
                  </a:lnTo>
                  <a:lnTo>
                    <a:pt x="420" y="36"/>
                  </a:lnTo>
                  <a:lnTo>
                    <a:pt x="416" y="38"/>
                  </a:lnTo>
                  <a:lnTo>
                    <a:pt x="416" y="40"/>
                  </a:lnTo>
                  <a:lnTo>
                    <a:pt x="416" y="42"/>
                  </a:lnTo>
                  <a:lnTo>
                    <a:pt x="418" y="42"/>
                  </a:lnTo>
                  <a:lnTo>
                    <a:pt x="422" y="44"/>
                  </a:lnTo>
                  <a:lnTo>
                    <a:pt x="428" y="44"/>
                  </a:lnTo>
                  <a:lnTo>
                    <a:pt x="432" y="44"/>
                  </a:lnTo>
                  <a:lnTo>
                    <a:pt x="442" y="44"/>
                  </a:lnTo>
                  <a:lnTo>
                    <a:pt x="454" y="42"/>
                  </a:lnTo>
                  <a:lnTo>
                    <a:pt x="464" y="38"/>
                  </a:lnTo>
                  <a:lnTo>
                    <a:pt x="466" y="40"/>
                  </a:lnTo>
                  <a:lnTo>
                    <a:pt x="468" y="40"/>
                  </a:lnTo>
                  <a:lnTo>
                    <a:pt x="470" y="42"/>
                  </a:lnTo>
                  <a:lnTo>
                    <a:pt x="476" y="42"/>
                  </a:lnTo>
                  <a:lnTo>
                    <a:pt x="484" y="42"/>
                  </a:lnTo>
                  <a:lnTo>
                    <a:pt x="486" y="42"/>
                  </a:lnTo>
                  <a:lnTo>
                    <a:pt x="490" y="40"/>
                  </a:lnTo>
                  <a:lnTo>
                    <a:pt x="492" y="40"/>
                  </a:lnTo>
                  <a:lnTo>
                    <a:pt x="496" y="40"/>
                  </a:lnTo>
                  <a:lnTo>
                    <a:pt x="500" y="42"/>
                  </a:lnTo>
                  <a:lnTo>
                    <a:pt x="502" y="44"/>
                  </a:lnTo>
                  <a:lnTo>
                    <a:pt x="502" y="46"/>
                  </a:lnTo>
                  <a:lnTo>
                    <a:pt x="502" y="48"/>
                  </a:lnTo>
                  <a:lnTo>
                    <a:pt x="502" y="50"/>
                  </a:lnTo>
                  <a:lnTo>
                    <a:pt x="502" y="52"/>
                  </a:lnTo>
                  <a:lnTo>
                    <a:pt x="498" y="56"/>
                  </a:lnTo>
                  <a:lnTo>
                    <a:pt x="496" y="58"/>
                  </a:lnTo>
                  <a:lnTo>
                    <a:pt x="490" y="60"/>
                  </a:lnTo>
                  <a:lnTo>
                    <a:pt x="490" y="58"/>
                  </a:lnTo>
                  <a:lnTo>
                    <a:pt x="488" y="58"/>
                  </a:lnTo>
                  <a:lnTo>
                    <a:pt x="484" y="58"/>
                  </a:lnTo>
                  <a:lnTo>
                    <a:pt x="482" y="58"/>
                  </a:lnTo>
                  <a:lnTo>
                    <a:pt x="478" y="58"/>
                  </a:lnTo>
                  <a:lnTo>
                    <a:pt x="476" y="62"/>
                  </a:lnTo>
                  <a:lnTo>
                    <a:pt x="472" y="66"/>
                  </a:lnTo>
                  <a:lnTo>
                    <a:pt x="470" y="72"/>
                  </a:lnTo>
                  <a:lnTo>
                    <a:pt x="472" y="72"/>
                  </a:lnTo>
                  <a:lnTo>
                    <a:pt x="474" y="74"/>
                  </a:lnTo>
                  <a:lnTo>
                    <a:pt x="476" y="76"/>
                  </a:lnTo>
                  <a:lnTo>
                    <a:pt x="476" y="80"/>
                  </a:lnTo>
                  <a:lnTo>
                    <a:pt x="476" y="84"/>
                  </a:lnTo>
                  <a:lnTo>
                    <a:pt x="474" y="90"/>
                  </a:lnTo>
                  <a:lnTo>
                    <a:pt x="472" y="92"/>
                  </a:lnTo>
                  <a:lnTo>
                    <a:pt x="470" y="102"/>
                  </a:lnTo>
                  <a:lnTo>
                    <a:pt x="468" y="114"/>
                  </a:lnTo>
                  <a:lnTo>
                    <a:pt x="468" y="126"/>
                  </a:lnTo>
                  <a:lnTo>
                    <a:pt x="472" y="134"/>
                  </a:lnTo>
                  <a:lnTo>
                    <a:pt x="474" y="134"/>
                  </a:lnTo>
                  <a:lnTo>
                    <a:pt x="478" y="132"/>
                  </a:lnTo>
                  <a:lnTo>
                    <a:pt x="480" y="130"/>
                  </a:lnTo>
                  <a:lnTo>
                    <a:pt x="484" y="126"/>
                  </a:lnTo>
                  <a:lnTo>
                    <a:pt x="486" y="122"/>
                  </a:lnTo>
                  <a:lnTo>
                    <a:pt x="488" y="116"/>
                  </a:lnTo>
                  <a:lnTo>
                    <a:pt x="490" y="108"/>
                  </a:lnTo>
                  <a:lnTo>
                    <a:pt x="494" y="82"/>
                  </a:lnTo>
                  <a:lnTo>
                    <a:pt x="500" y="78"/>
                  </a:lnTo>
                  <a:lnTo>
                    <a:pt x="500" y="74"/>
                  </a:lnTo>
                  <a:lnTo>
                    <a:pt x="500" y="72"/>
                  </a:lnTo>
                  <a:lnTo>
                    <a:pt x="502" y="68"/>
                  </a:lnTo>
                  <a:lnTo>
                    <a:pt x="504" y="64"/>
                  </a:lnTo>
                  <a:lnTo>
                    <a:pt x="506" y="62"/>
                  </a:lnTo>
                  <a:lnTo>
                    <a:pt x="508" y="62"/>
                  </a:lnTo>
                  <a:lnTo>
                    <a:pt x="510" y="62"/>
                  </a:lnTo>
                  <a:lnTo>
                    <a:pt x="514" y="62"/>
                  </a:lnTo>
                  <a:lnTo>
                    <a:pt x="516" y="64"/>
                  </a:lnTo>
                  <a:lnTo>
                    <a:pt x="520" y="64"/>
                  </a:lnTo>
                  <a:lnTo>
                    <a:pt x="522" y="68"/>
                  </a:lnTo>
                  <a:lnTo>
                    <a:pt x="524" y="72"/>
                  </a:lnTo>
                  <a:lnTo>
                    <a:pt x="524" y="76"/>
                  </a:lnTo>
                  <a:lnTo>
                    <a:pt x="520" y="86"/>
                  </a:lnTo>
                  <a:lnTo>
                    <a:pt x="520" y="88"/>
                  </a:lnTo>
                  <a:lnTo>
                    <a:pt x="518" y="90"/>
                  </a:lnTo>
                  <a:lnTo>
                    <a:pt x="518" y="92"/>
                  </a:lnTo>
                  <a:lnTo>
                    <a:pt x="520" y="92"/>
                  </a:lnTo>
                  <a:lnTo>
                    <a:pt x="524" y="92"/>
                  </a:lnTo>
                  <a:lnTo>
                    <a:pt x="526" y="90"/>
                  </a:lnTo>
                  <a:lnTo>
                    <a:pt x="528" y="88"/>
                  </a:lnTo>
                  <a:lnTo>
                    <a:pt x="528" y="90"/>
                  </a:lnTo>
                  <a:lnTo>
                    <a:pt x="530" y="92"/>
                  </a:lnTo>
                  <a:lnTo>
                    <a:pt x="534" y="96"/>
                  </a:lnTo>
                  <a:lnTo>
                    <a:pt x="536" y="100"/>
                  </a:lnTo>
                  <a:lnTo>
                    <a:pt x="536" y="104"/>
                  </a:lnTo>
                  <a:lnTo>
                    <a:pt x="536" y="108"/>
                  </a:lnTo>
                  <a:lnTo>
                    <a:pt x="536" y="114"/>
                  </a:lnTo>
                  <a:lnTo>
                    <a:pt x="536" y="118"/>
                  </a:lnTo>
                  <a:lnTo>
                    <a:pt x="536" y="120"/>
                  </a:lnTo>
                  <a:lnTo>
                    <a:pt x="534" y="122"/>
                  </a:lnTo>
                  <a:lnTo>
                    <a:pt x="534" y="124"/>
                  </a:lnTo>
                  <a:lnTo>
                    <a:pt x="534" y="126"/>
                  </a:lnTo>
                  <a:lnTo>
                    <a:pt x="536" y="126"/>
                  </a:lnTo>
                  <a:lnTo>
                    <a:pt x="536" y="128"/>
                  </a:lnTo>
                  <a:lnTo>
                    <a:pt x="540" y="128"/>
                  </a:lnTo>
                  <a:lnTo>
                    <a:pt x="546" y="128"/>
                  </a:lnTo>
                  <a:lnTo>
                    <a:pt x="554" y="128"/>
                  </a:lnTo>
                  <a:lnTo>
                    <a:pt x="560" y="128"/>
                  </a:lnTo>
                  <a:lnTo>
                    <a:pt x="568" y="126"/>
                  </a:lnTo>
                  <a:lnTo>
                    <a:pt x="572" y="124"/>
                  </a:lnTo>
                  <a:lnTo>
                    <a:pt x="576" y="122"/>
                  </a:lnTo>
                  <a:lnTo>
                    <a:pt x="582" y="118"/>
                  </a:lnTo>
                  <a:lnTo>
                    <a:pt x="586" y="114"/>
                  </a:lnTo>
                  <a:lnTo>
                    <a:pt x="590" y="110"/>
                  </a:lnTo>
                  <a:lnTo>
                    <a:pt x="592" y="106"/>
                  </a:lnTo>
                  <a:lnTo>
                    <a:pt x="594" y="104"/>
                  </a:lnTo>
                  <a:lnTo>
                    <a:pt x="592" y="102"/>
                  </a:lnTo>
                  <a:lnTo>
                    <a:pt x="592" y="98"/>
                  </a:lnTo>
                  <a:lnTo>
                    <a:pt x="594" y="96"/>
                  </a:lnTo>
                  <a:lnTo>
                    <a:pt x="596" y="94"/>
                  </a:lnTo>
                  <a:lnTo>
                    <a:pt x="600" y="92"/>
                  </a:lnTo>
                  <a:lnTo>
                    <a:pt x="606" y="90"/>
                  </a:lnTo>
                  <a:lnTo>
                    <a:pt x="614" y="90"/>
                  </a:lnTo>
                  <a:lnTo>
                    <a:pt x="620" y="90"/>
                  </a:lnTo>
                  <a:lnTo>
                    <a:pt x="626" y="88"/>
                  </a:lnTo>
                  <a:lnTo>
                    <a:pt x="630" y="86"/>
                  </a:lnTo>
                  <a:lnTo>
                    <a:pt x="634" y="82"/>
                  </a:lnTo>
                  <a:lnTo>
                    <a:pt x="638" y="78"/>
                  </a:lnTo>
                  <a:lnTo>
                    <a:pt x="640" y="76"/>
                  </a:lnTo>
                </a:path>
              </a:pathLst>
            </a:custGeom>
            <a:grpFill/>
            <a:ln w="6350">
              <a:noFill/>
              <a:round/>
              <a:headEnd/>
              <a:tailEnd/>
            </a:ln>
          </p:spPr>
          <p:txBody>
            <a:bodyPr/>
            <a:lstStyle/>
            <a:p>
              <a:pPr>
                <a:defRPr/>
              </a:pPr>
              <a:endParaRPr lang="zh-TW" altLang="en-US"/>
            </a:p>
          </p:txBody>
        </p:sp>
        <p:sp>
          <p:nvSpPr>
            <p:cNvPr id="375" name="Freeform 187"/>
            <p:cNvSpPr>
              <a:spLocks/>
            </p:cNvSpPr>
            <p:nvPr/>
          </p:nvSpPr>
          <p:spPr bwMode="gray">
            <a:xfrm>
              <a:off x="5068" y="1750"/>
              <a:ext cx="136" cy="98"/>
            </a:xfrm>
            <a:custGeom>
              <a:avLst/>
              <a:gdLst>
                <a:gd name="T0" fmla="*/ 0 w 136"/>
                <a:gd name="T1" fmla="*/ 32 h 98"/>
                <a:gd name="T2" fmla="*/ 22 w 136"/>
                <a:gd name="T3" fmla="*/ 48 h 98"/>
                <a:gd name="T4" fmla="*/ 6 w 136"/>
                <a:gd name="T5" fmla="*/ 54 h 98"/>
                <a:gd name="T6" fmla="*/ 2 w 136"/>
                <a:gd name="T7" fmla="*/ 54 h 98"/>
                <a:gd name="T8" fmla="*/ 0 w 136"/>
                <a:gd name="T9" fmla="*/ 58 h 98"/>
                <a:gd name="T10" fmla="*/ 2 w 136"/>
                <a:gd name="T11" fmla="*/ 64 h 98"/>
                <a:gd name="T12" fmla="*/ 20 w 136"/>
                <a:gd name="T13" fmla="*/ 68 h 98"/>
                <a:gd name="T14" fmla="*/ 56 w 136"/>
                <a:gd name="T15" fmla="*/ 98 h 98"/>
                <a:gd name="T16" fmla="*/ 60 w 136"/>
                <a:gd name="T17" fmla="*/ 96 h 98"/>
                <a:gd name="T18" fmla="*/ 70 w 136"/>
                <a:gd name="T19" fmla="*/ 92 h 98"/>
                <a:gd name="T20" fmla="*/ 76 w 136"/>
                <a:gd name="T21" fmla="*/ 88 h 98"/>
                <a:gd name="T22" fmla="*/ 86 w 136"/>
                <a:gd name="T23" fmla="*/ 86 h 98"/>
                <a:gd name="T24" fmla="*/ 94 w 136"/>
                <a:gd name="T25" fmla="*/ 88 h 98"/>
                <a:gd name="T26" fmla="*/ 100 w 136"/>
                <a:gd name="T27" fmla="*/ 86 h 98"/>
                <a:gd name="T28" fmla="*/ 122 w 136"/>
                <a:gd name="T29" fmla="*/ 72 h 98"/>
                <a:gd name="T30" fmla="*/ 136 w 136"/>
                <a:gd name="T31" fmla="*/ 44 h 98"/>
                <a:gd name="T32" fmla="*/ 134 w 136"/>
                <a:gd name="T33" fmla="*/ 40 h 98"/>
                <a:gd name="T34" fmla="*/ 130 w 136"/>
                <a:gd name="T35" fmla="*/ 32 h 98"/>
                <a:gd name="T36" fmla="*/ 124 w 136"/>
                <a:gd name="T37" fmla="*/ 24 h 98"/>
                <a:gd name="T38" fmla="*/ 118 w 136"/>
                <a:gd name="T39" fmla="*/ 22 h 98"/>
                <a:gd name="T40" fmla="*/ 118 w 136"/>
                <a:gd name="T41" fmla="*/ 20 h 98"/>
                <a:gd name="T42" fmla="*/ 118 w 136"/>
                <a:gd name="T43" fmla="*/ 16 h 98"/>
                <a:gd name="T44" fmla="*/ 114 w 136"/>
                <a:gd name="T45" fmla="*/ 10 h 98"/>
                <a:gd name="T46" fmla="*/ 106 w 136"/>
                <a:gd name="T47" fmla="*/ 8 h 98"/>
                <a:gd name="T48" fmla="*/ 102 w 136"/>
                <a:gd name="T49" fmla="*/ 10 h 98"/>
                <a:gd name="T50" fmla="*/ 94 w 136"/>
                <a:gd name="T51" fmla="*/ 14 h 98"/>
                <a:gd name="T52" fmla="*/ 86 w 136"/>
                <a:gd name="T53" fmla="*/ 18 h 98"/>
                <a:gd name="T54" fmla="*/ 82 w 136"/>
                <a:gd name="T55" fmla="*/ 22 h 98"/>
                <a:gd name="T56" fmla="*/ 76 w 136"/>
                <a:gd name="T57" fmla="*/ 20 h 98"/>
                <a:gd name="T58" fmla="*/ 70 w 136"/>
                <a:gd name="T59" fmla="*/ 16 h 98"/>
                <a:gd name="T60" fmla="*/ 68 w 136"/>
                <a:gd name="T61" fmla="*/ 12 h 98"/>
                <a:gd name="T62" fmla="*/ 60 w 136"/>
                <a:gd name="T63" fmla="*/ 6 h 98"/>
                <a:gd name="T64" fmla="*/ 50 w 136"/>
                <a:gd name="T65" fmla="*/ 8 h 98"/>
                <a:gd name="T66" fmla="*/ 44 w 136"/>
                <a:gd name="T67" fmla="*/ 16 h 98"/>
                <a:gd name="T68" fmla="*/ 44 w 136"/>
                <a:gd name="T69" fmla="*/ 24 h 98"/>
                <a:gd name="T70" fmla="*/ 44 w 136"/>
                <a:gd name="T71" fmla="*/ 28 h 98"/>
                <a:gd name="T72" fmla="*/ 40 w 136"/>
                <a:gd name="T73" fmla="*/ 28 h 98"/>
                <a:gd name="T74" fmla="*/ 34 w 136"/>
                <a:gd name="T75" fmla="*/ 22 h 98"/>
                <a:gd name="T76" fmla="*/ 32 w 136"/>
                <a:gd name="T77" fmla="*/ 16 h 98"/>
                <a:gd name="T78" fmla="*/ 26 w 136"/>
                <a:gd name="T79" fmla="*/ 8 h 98"/>
                <a:gd name="T80" fmla="*/ 18 w 136"/>
                <a:gd name="T81" fmla="*/ 0 h 98"/>
                <a:gd name="T82" fmla="*/ 14 w 136"/>
                <a:gd name="T83" fmla="*/ 0 h 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
                <a:gd name="T127" fmla="*/ 0 h 98"/>
                <a:gd name="T128" fmla="*/ 136 w 136"/>
                <a:gd name="T129" fmla="*/ 98 h 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 h="98">
                  <a:moveTo>
                    <a:pt x="12" y="4"/>
                  </a:moveTo>
                  <a:lnTo>
                    <a:pt x="0" y="32"/>
                  </a:lnTo>
                  <a:lnTo>
                    <a:pt x="16" y="36"/>
                  </a:lnTo>
                  <a:lnTo>
                    <a:pt x="22" y="48"/>
                  </a:lnTo>
                  <a:lnTo>
                    <a:pt x="6" y="54"/>
                  </a:lnTo>
                  <a:lnTo>
                    <a:pt x="4" y="54"/>
                  </a:lnTo>
                  <a:lnTo>
                    <a:pt x="2" y="54"/>
                  </a:lnTo>
                  <a:lnTo>
                    <a:pt x="2" y="56"/>
                  </a:lnTo>
                  <a:lnTo>
                    <a:pt x="0" y="58"/>
                  </a:lnTo>
                  <a:lnTo>
                    <a:pt x="0" y="60"/>
                  </a:lnTo>
                  <a:lnTo>
                    <a:pt x="2" y="64"/>
                  </a:lnTo>
                  <a:lnTo>
                    <a:pt x="6" y="68"/>
                  </a:lnTo>
                  <a:lnTo>
                    <a:pt x="20" y="68"/>
                  </a:lnTo>
                  <a:lnTo>
                    <a:pt x="38" y="86"/>
                  </a:lnTo>
                  <a:lnTo>
                    <a:pt x="56" y="98"/>
                  </a:lnTo>
                  <a:lnTo>
                    <a:pt x="58" y="98"/>
                  </a:lnTo>
                  <a:lnTo>
                    <a:pt x="60" y="96"/>
                  </a:lnTo>
                  <a:lnTo>
                    <a:pt x="66" y="94"/>
                  </a:lnTo>
                  <a:lnTo>
                    <a:pt x="70" y="92"/>
                  </a:lnTo>
                  <a:lnTo>
                    <a:pt x="74" y="90"/>
                  </a:lnTo>
                  <a:lnTo>
                    <a:pt x="76" y="88"/>
                  </a:lnTo>
                  <a:lnTo>
                    <a:pt x="82" y="86"/>
                  </a:lnTo>
                  <a:lnTo>
                    <a:pt x="86" y="86"/>
                  </a:lnTo>
                  <a:lnTo>
                    <a:pt x="90" y="86"/>
                  </a:lnTo>
                  <a:lnTo>
                    <a:pt x="94" y="88"/>
                  </a:lnTo>
                  <a:lnTo>
                    <a:pt x="96" y="88"/>
                  </a:lnTo>
                  <a:lnTo>
                    <a:pt x="100" y="86"/>
                  </a:lnTo>
                  <a:lnTo>
                    <a:pt x="110" y="80"/>
                  </a:lnTo>
                  <a:lnTo>
                    <a:pt x="122" y="72"/>
                  </a:lnTo>
                  <a:lnTo>
                    <a:pt x="132" y="58"/>
                  </a:lnTo>
                  <a:lnTo>
                    <a:pt x="136" y="44"/>
                  </a:lnTo>
                  <a:lnTo>
                    <a:pt x="136" y="42"/>
                  </a:lnTo>
                  <a:lnTo>
                    <a:pt x="134" y="40"/>
                  </a:lnTo>
                  <a:lnTo>
                    <a:pt x="132" y="36"/>
                  </a:lnTo>
                  <a:lnTo>
                    <a:pt x="130" y="32"/>
                  </a:lnTo>
                  <a:lnTo>
                    <a:pt x="126" y="28"/>
                  </a:lnTo>
                  <a:lnTo>
                    <a:pt x="124" y="24"/>
                  </a:lnTo>
                  <a:lnTo>
                    <a:pt x="120" y="22"/>
                  </a:lnTo>
                  <a:lnTo>
                    <a:pt x="118" y="22"/>
                  </a:lnTo>
                  <a:lnTo>
                    <a:pt x="118" y="20"/>
                  </a:lnTo>
                  <a:lnTo>
                    <a:pt x="118" y="18"/>
                  </a:lnTo>
                  <a:lnTo>
                    <a:pt x="118" y="16"/>
                  </a:lnTo>
                  <a:lnTo>
                    <a:pt x="118" y="12"/>
                  </a:lnTo>
                  <a:lnTo>
                    <a:pt x="114" y="10"/>
                  </a:lnTo>
                  <a:lnTo>
                    <a:pt x="112" y="10"/>
                  </a:lnTo>
                  <a:lnTo>
                    <a:pt x="106" y="8"/>
                  </a:lnTo>
                  <a:lnTo>
                    <a:pt x="104" y="10"/>
                  </a:lnTo>
                  <a:lnTo>
                    <a:pt x="102" y="10"/>
                  </a:lnTo>
                  <a:lnTo>
                    <a:pt x="98" y="12"/>
                  </a:lnTo>
                  <a:lnTo>
                    <a:pt x="94" y="14"/>
                  </a:lnTo>
                  <a:lnTo>
                    <a:pt x="90" y="16"/>
                  </a:lnTo>
                  <a:lnTo>
                    <a:pt x="86" y="18"/>
                  </a:lnTo>
                  <a:lnTo>
                    <a:pt x="84" y="20"/>
                  </a:lnTo>
                  <a:lnTo>
                    <a:pt x="82" y="22"/>
                  </a:lnTo>
                  <a:lnTo>
                    <a:pt x="78" y="22"/>
                  </a:lnTo>
                  <a:lnTo>
                    <a:pt x="76" y="20"/>
                  </a:lnTo>
                  <a:lnTo>
                    <a:pt x="72" y="18"/>
                  </a:lnTo>
                  <a:lnTo>
                    <a:pt x="70" y="16"/>
                  </a:lnTo>
                  <a:lnTo>
                    <a:pt x="70" y="14"/>
                  </a:lnTo>
                  <a:lnTo>
                    <a:pt x="68" y="12"/>
                  </a:lnTo>
                  <a:lnTo>
                    <a:pt x="64" y="8"/>
                  </a:lnTo>
                  <a:lnTo>
                    <a:pt x="60" y="6"/>
                  </a:lnTo>
                  <a:lnTo>
                    <a:pt x="56" y="6"/>
                  </a:lnTo>
                  <a:lnTo>
                    <a:pt x="50" y="8"/>
                  </a:lnTo>
                  <a:lnTo>
                    <a:pt x="46" y="12"/>
                  </a:lnTo>
                  <a:lnTo>
                    <a:pt x="44" y="16"/>
                  </a:lnTo>
                  <a:lnTo>
                    <a:pt x="44" y="20"/>
                  </a:lnTo>
                  <a:lnTo>
                    <a:pt x="44" y="24"/>
                  </a:lnTo>
                  <a:lnTo>
                    <a:pt x="44" y="26"/>
                  </a:lnTo>
                  <a:lnTo>
                    <a:pt x="44" y="28"/>
                  </a:lnTo>
                  <a:lnTo>
                    <a:pt x="42" y="28"/>
                  </a:lnTo>
                  <a:lnTo>
                    <a:pt x="40" y="28"/>
                  </a:lnTo>
                  <a:lnTo>
                    <a:pt x="38" y="24"/>
                  </a:lnTo>
                  <a:lnTo>
                    <a:pt x="34" y="22"/>
                  </a:lnTo>
                  <a:lnTo>
                    <a:pt x="34" y="18"/>
                  </a:lnTo>
                  <a:lnTo>
                    <a:pt x="32" y="16"/>
                  </a:lnTo>
                  <a:lnTo>
                    <a:pt x="28" y="12"/>
                  </a:lnTo>
                  <a:lnTo>
                    <a:pt x="26" y="8"/>
                  </a:lnTo>
                  <a:lnTo>
                    <a:pt x="22" y="4"/>
                  </a:lnTo>
                  <a:lnTo>
                    <a:pt x="18" y="0"/>
                  </a:lnTo>
                  <a:lnTo>
                    <a:pt x="16" y="0"/>
                  </a:lnTo>
                  <a:lnTo>
                    <a:pt x="14" y="0"/>
                  </a:lnTo>
                  <a:lnTo>
                    <a:pt x="12" y="4"/>
                  </a:lnTo>
                </a:path>
              </a:pathLst>
            </a:custGeom>
            <a:grpFill/>
            <a:ln w="6350">
              <a:noFill/>
              <a:round/>
              <a:headEnd/>
              <a:tailEnd/>
            </a:ln>
          </p:spPr>
          <p:txBody>
            <a:bodyPr/>
            <a:lstStyle/>
            <a:p>
              <a:pPr>
                <a:defRPr/>
              </a:pPr>
              <a:endParaRPr lang="zh-TW" altLang="en-US"/>
            </a:p>
          </p:txBody>
        </p:sp>
      </p:grpSp>
      <p:sp>
        <p:nvSpPr>
          <p:cNvPr id="27654" name="橢圓 376"/>
          <p:cNvSpPr>
            <a:spLocks noChangeArrowheads="1"/>
          </p:cNvSpPr>
          <p:nvPr/>
        </p:nvSpPr>
        <p:spPr bwMode="auto">
          <a:xfrm>
            <a:off x="2771775" y="3500438"/>
            <a:ext cx="1079500" cy="720725"/>
          </a:xfrm>
          <a:prstGeom prst="ellipse">
            <a:avLst/>
          </a:prstGeom>
          <a:noFill/>
          <a:ln w="57150" algn="ctr">
            <a:solidFill>
              <a:srgbClr val="FFC000"/>
            </a:solidFill>
            <a:round/>
            <a:headEnd/>
            <a:tailEnd/>
          </a:ln>
        </p:spPr>
        <p:txBody>
          <a:bodyPr anchor="ctr"/>
          <a:lstStyle/>
          <a:p>
            <a:pPr algn="ctr"/>
            <a:r>
              <a:rPr lang="zh-TW" altLang="en-US">
                <a:solidFill>
                  <a:srgbClr val="FF0000"/>
                </a:solidFill>
                <a:latin typeface="標楷體" pitchFamily="65" charset="-120"/>
                <a:ea typeface="標楷體" pitchFamily="65" charset="-120"/>
              </a:rPr>
              <a:t>生產基地</a:t>
            </a:r>
          </a:p>
        </p:txBody>
      </p:sp>
      <p:sp>
        <p:nvSpPr>
          <p:cNvPr id="27655" name="Oval 112"/>
          <p:cNvSpPr>
            <a:spLocks noChangeArrowheads="1"/>
          </p:cNvSpPr>
          <p:nvPr/>
        </p:nvSpPr>
        <p:spPr bwMode="gray">
          <a:xfrm>
            <a:off x="1692275" y="2492375"/>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56" name="Oval 112"/>
          <p:cNvSpPr>
            <a:spLocks noChangeArrowheads="1"/>
          </p:cNvSpPr>
          <p:nvPr/>
        </p:nvSpPr>
        <p:spPr bwMode="gray">
          <a:xfrm>
            <a:off x="1908175" y="3717925"/>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57" name="Oval 112"/>
          <p:cNvSpPr>
            <a:spLocks noChangeArrowheads="1"/>
          </p:cNvSpPr>
          <p:nvPr/>
        </p:nvSpPr>
        <p:spPr bwMode="gray">
          <a:xfrm>
            <a:off x="1547813" y="4581525"/>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58" name="Oval 112"/>
          <p:cNvSpPr>
            <a:spLocks noChangeArrowheads="1"/>
          </p:cNvSpPr>
          <p:nvPr/>
        </p:nvSpPr>
        <p:spPr bwMode="gray">
          <a:xfrm>
            <a:off x="3276600" y="2133600"/>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59" name="Oval 112"/>
          <p:cNvSpPr>
            <a:spLocks noChangeArrowheads="1"/>
          </p:cNvSpPr>
          <p:nvPr/>
        </p:nvSpPr>
        <p:spPr bwMode="gray">
          <a:xfrm>
            <a:off x="4067175" y="3068638"/>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60" name="Oval 112"/>
          <p:cNvSpPr>
            <a:spLocks noChangeArrowheads="1"/>
          </p:cNvSpPr>
          <p:nvPr/>
        </p:nvSpPr>
        <p:spPr bwMode="gray">
          <a:xfrm>
            <a:off x="3763963" y="3157538"/>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61" name="Oval 112"/>
          <p:cNvSpPr>
            <a:spLocks noChangeArrowheads="1"/>
          </p:cNvSpPr>
          <p:nvPr/>
        </p:nvSpPr>
        <p:spPr bwMode="gray">
          <a:xfrm>
            <a:off x="6588125" y="3213100"/>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62" name="Oval 112"/>
          <p:cNvSpPr>
            <a:spLocks noChangeArrowheads="1"/>
          </p:cNvSpPr>
          <p:nvPr/>
        </p:nvSpPr>
        <p:spPr bwMode="gray">
          <a:xfrm>
            <a:off x="6875463" y="3860800"/>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63" name="Oval 112"/>
          <p:cNvSpPr>
            <a:spLocks noChangeArrowheads="1"/>
          </p:cNvSpPr>
          <p:nvPr/>
        </p:nvSpPr>
        <p:spPr bwMode="gray">
          <a:xfrm>
            <a:off x="7596188" y="4365625"/>
            <a:ext cx="260350" cy="260350"/>
          </a:xfrm>
          <a:prstGeom prst="ellipse">
            <a:avLst/>
          </a:prstGeom>
          <a:solidFill>
            <a:srgbClr val="FF6600"/>
          </a:solidFill>
          <a:ln w="38100" cmpd="dbl" algn="ctr">
            <a:solidFill>
              <a:srgbClr val="EBFFFB"/>
            </a:solidFill>
            <a:round/>
            <a:headEnd/>
            <a:tailEnd/>
          </a:ln>
        </p:spPr>
        <p:txBody>
          <a:bodyPr wrap="none" anchor="ctr"/>
          <a:lstStyle/>
          <a:p>
            <a:endParaRPr lang="zh-CN" altLang="en-US"/>
          </a:p>
        </p:txBody>
      </p:sp>
      <p:sp>
        <p:nvSpPr>
          <p:cNvPr id="27664" name="文字方塊 431"/>
          <p:cNvSpPr txBox="1">
            <a:spLocks noChangeArrowheads="1"/>
          </p:cNvSpPr>
          <p:nvPr/>
        </p:nvSpPr>
        <p:spPr bwMode="auto">
          <a:xfrm>
            <a:off x="1979613" y="2319338"/>
            <a:ext cx="1079500" cy="461962"/>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歐洲</a:t>
            </a:r>
          </a:p>
        </p:txBody>
      </p:sp>
      <p:sp>
        <p:nvSpPr>
          <p:cNvPr id="27665" name="文字方塊 432"/>
          <p:cNvSpPr txBox="1">
            <a:spLocks noChangeArrowheads="1"/>
          </p:cNvSpPr>
          <p:nvPr/>
        </p:nvSpPr>
        <p:spPr bwMode="auto">
          <a:xfrm>
            <a:off x="971550" y="3644900"/>
            <a:ext cx="936625" cy="461963"/>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中東</a:t>
            </a:r>
          </a:p>
        </p:txBody>
      </p:sp>
      <p:sp>
        <p:nvSpPr>
          <p:cNvPr id="27666" name="文字方塊 433"/>
          <p:cNvSpPr txBox="1">
            <a:spLocks noChangeArrowheads="1"/>
          </p:cNvSpPr>
          <p:nvPr/>
        </p:nvSpPr>
        <p:spPr bwMode="auto">
          <a:xfrm>
            <a:off x="1835150" y="4725988"/>
            <a:ext cx="1081088" cy="460375"/>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非洲</a:t>
            </a:r>
          </a:p>
        </p:txBody>
      </p:sp>
      <p:sp>
        <p:nvSpPr>
          <p:cNvPr id="27667" name="文字方塊 434"/>
          <p:cNvSpPr txBox="1">
            <a:spLocks noChangeArrowheads="1"/>
          </p:cNvSpPr>
          <p:nvPr/>
        </p:nvSpPr>
        <p:spPr bwMode="auto">
          <a:xfrm>
            <a:off x="3492500" y="1989138"/>
            <a:ext cx="1439863" cy="461962"/>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俄羅斯</a:t>
            </a:r>
          </a:p>
        </p:txBody>
      </p:sp>
      <p:sp>
        <p:nvSpPr>
          <p:cNvPr id="27668" name="文字方塊 435"/>
          <p:cNvSpPr txBox="1">
            <a:spLocks noChangeArrowheads="1"/>
          </p:cNvSpPr>
          <p:nvPr/>
        </p:nvSpPr>
        <p:spPr bwMode="auto">
          <a:xfrm>
            <a:off x="3419475" y="2708275"/>
            <a:ext cx="1081088" cy="461963"/>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韓國</a:t>
            </a:r>
          </a:p>
        </p:txBody>
      </p:sp>
      <p:sp>
        <p:nvSpPr>
          <p:cNvPr id="27669" name="文字方塊 436"/>
          <p:cNvSpPr txBox="1">
            <a:spLocks noChangeArrowheads="1"/>
          </p:cNvSpPr>
          <p:nvPr/>
        </p:nvSpPr>
        <p:spPr bwMode="auto">
          <a:xfrm>
            <a:off x="4211638" y="2925763"/>
            <a:ext cx="1081087" cy="460375"/>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日本</a:t>
            </a:r>
          </a:p>
        </p:txBody>
      </p:sp>
      <p:sp>
        <p:nvSpPr>
          <p:cNvPr id="27670" name="文字方塊 437"/>
          <p:cNvSpPr txBox="1">
            <a:spLocks noChangeArrowheads="1"/>
          </p:cNvSpPr>
          <p:nvPr/>
        </p:nvSpPr>
        <p:spPr bwMode="auto">
          <a:xfrm>
            <a:off x="6156325" y="2708275"/>
            <a:ext cx="1079500" cy="461963"/>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北美</a:t>
            </a:r>
          </a:p>
        </p:txBody>
      </p:sp>
      <p:pic>
        <p:nvPicPr>
          <p:cNvPr id="477" name="Picture 2"/>
          <p:cNvPicPr>
            <a:picLocks noChangeAspect="1" noChangeArrowheads="1"/>
          </p:cNvPicPr>
          <p:nvPr/>
        </p:nvPicPr>
        <p:blipFill>
          <a:blip r:embed="rId5" cstate="print"/>
          <a:srcRect/>
          <a:stretch>
            <a:fillRect/>
          </a:stretch>
        </p:blipFill>
        <p:spPr bwMode="auto">
          <a:xfrm>
            <a:off x="7205663" y="5741988"/>
            <a:ext cx="1512887" cy="1028700"/>
          </a:xfrm>
          <a:prstGeom prst="rect">
            <a:avLst/>
          </a:prstGeom>
          <a:solidFill>
            <a:srgbClr val="000000">
              <a:alpha val="0"/>
            </a:srgbClr>
          </a:solidFill>
          <a:ln w="12700">
            <a:solidFill>
              <a:srgbClr val="002060"/>
            </a:solidFill>
            <a:miter lim="800000"/>
            <a:headEnd/>
            <a:tailEnd/>
          </a:ln>
        </p:spPr>
      </p:pic>
      <p:sp>
        <p:nvSpPr>
          <p:cNvPr id="27672" name="文字方塊 438"/>
          <p:cNvSpPr txBox="1">
            <a:spLocks noChangeArrowheads="1"/>
          </p:cNvSpPr>
          <p:nvPr/>
        </p:nvSpPr>
        <p:spPr bwMode="auto">
          <a:xfrm>
            <a:off x="7092950" y="3573463"/>
            <a:ext cx="1439863" cy="461962"/>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墨西哥</a:t>
            </a:r>
          </a:p>
        </p:txBody>
      </p:sp>
      <p:pic>
        <p:nvPicPr>
          <p:cNvPr id="479" name="圖片 478" descr="虱目魚.jpg"/>
          <p:cNvPicPr>
            <a:picLocks noChangeAspect="1"/>
          </p:cNvPicPr>
          <p:nvPr/>
        </p:nvPicPr>
        <p:blipFill>
          <a:blip r:embed="rId6" cstate="print"/>
          <a:srcRect/>
          <a:stretch>
            <a:fillRect/>
          </a:stretch>
        </p:blipFill>
        <p:spPr bwMode="auto">
          <a:xfrm>
            <a:off x="4029075" y="5741988"/>
            <a:ext cx="1447800" cy="1009650"/>
          </a:xfrm>
          <a:prstGeom prst="rect">
            <a:avLst/>
          </a:prstGeom>
          <a:solidFill>
            <a:srgbClr val="000000">
              <a:alpha val="0"/>
            </a:srgbClr>
          </a:solidFill>
          <a:ln w="12700">
            <a:solidFill>
              <a:srgbClr val="002060"/>
            </a:solidFill>
            <a:miter lim="800000"/>
            <a:headEnd/>
            <a:tailEnd/>
          </a:ln>
        </p:spPr>
      </p:pic>
      <p:pic>
        <p:nvPicPr>
          <p:cNvPr id="480" name="圖片 479" descr="魷.jpg"/>
          <p:cNvPicPr>
            <a:picLocks noChangeAspect="1"/>
          </p:cNvPicPr>
          <p:nvPr/>
        </p:nvPicPr>
        <p:blipFill>
          <a:blip r:embed="rId7" cstate="print"/>
          <a:srcRect/>
          <a:stretch>
            <a:fillRect/>
          </a:stretch>
        </p:blipFill>
        <p:spPr bwMode="auto">
          <a:xfrm>
            <a:off x="684213" y="5741988"/>
            <a:ext cx="1563687" cy="1003300"/>
          </a:xfrm>
          <a:prstGeom prst="rect">
            <a:avLst/>
          </a:prstGeom>
          <a:solidFill>
            <a:srgbClr val="000000">
              <a:alpha val="0"/>
            </a:srgbClr>
          </a:solidFill>
          <a:ln w="12700">
            <a:solidFill>
              <a:srgbClr val="002060"/>
            </a:solidFill>
            <a:miter lim="800000"/>
            <a:headEnd/>
            <a:tailEnd/>
          </a:ln>
        </p:spPr>
      </p:pic>
      <p:pic>
        <p:nvPicPr>
          <p:cNvPr id="481" name="圖片 480" descr="蝦.jpg"/>
          <p:cNvPicPr>
            <a:picLocks noChangeAspect="1"/>
          </p:cNvPicPr>
          <p:nvPr/>
        </p:nvPicPr>
        <p:blipFill>
          <a:blip r:embed="rId8" cstate="print"/>
          <a:srcRect/>
          <a:stretch>
            <a:fillRect/>
          </a:stretch>
        </p:blipFill>
        <p:spPr bwMode="auto">
          <a:xfrm>
            <a:off x="2352675" y="5741988"/>
            <a:ext cx="1571625" cy="1009650"/>
          </a:xfrm>
          <a:prstGeom prst="rect">
            <a:avLst/>
          </a:prstGeom>
          <a:solidFill>
            <a:srgbClr val="000000">
              <a:alpha val="0"/>
            </a:srgbClr>
          </a:solidFill>
          <a:ln w="12700">
            <a:solidFill>
              <a:srgbClr val="002060"/>
            </a:solidFill>
            <a:miter lim="800000"/>
            <a:headEnd/>
            <a:tailEnd/>
          </a:ln>
        </p:spPr>
      </p:pic>
      <p:sp>
        <p:nvSpPr>
          <p:cNvPr id="482" name="文字方塊 481"/>
          <p:cNvSpPr txBox="1">
            <a:spLocks noChangeArrowheads="1"/>
          </p:cNvSpPr>
          <p:nvPr/>
        </p:nvSpPr>
        <p:spPr bwMode="auto">
          <a:xfrm>
            <a:off x="7740650" y="6421438"/>
            <a:ext cx="1152525" cy="400050"/>
          </a:xfrm>
          <a:prstGeom prst="rect">
            <a:avLst/>
          </a:prstGeom>
          <a:noFill/>
          <a:ln w="9525">
            <a:noFill/>
            <a:miter lim="800000"/>
            <a:headEnd/>
            <a:tailEnd/>
          </a:ln>
        </p:spPr>
        <p:txBody>
          <a:bodyPr>
            <a:spAutoFit/>
          </a:bodyPr>
          <a:lstStyle/>
          <a:p>
            <a:r>
              <a:rPr lang="zh-TW" altLang="en-US" sz="2000">
                <a:solidFill>
                  <a:srgbClr val="0000FF"/>
                </a:solidFill>
                <a:latin typeface="標楷體" pitchFamily="65" charset="-120"/>
                <a:ea typeface="標楷體" pitchFamily="65" charset="-120"/>
              </a:rPr>
              <a:t>台灣鯛</a:t>
            </a:r>
          </a:p>
        </p:txBody>
      </p:sp>
      <p:sp>
        <p:nvSpPr>
          <p:cNvPr id="483" name="文字方塊 482"/>
          <p:cNvSpPr txBox="1">
            <a:spLocks noChangeArrowheads="1"/>
          </p:cNvSpPr>
          <p:nvPr/>
        </p:nvSpPr>
        <p:spPr bwMode="auto">
          <a:xfrm>
            <a:off x="6373813" y="6072188"/>
            <a:ext cx="1150937" cy="400050"/>
          </a:xfrm>
          <a:prstGeom prst="rect">
            <a:avLst/>
          </a:prstGeom>
          <a:noFill/>
          <a:ln w="9525">
            <a:noFill/>
            <a:miter lim="800000"/>
            <a:headEnd/>
            <a:tailEnd/>
          </a:ln>
        </p:spPr>
        <p:txBody>
          <a:bodyPr>
            <a:spAutoFit/>
          </a:bodyPr>
          <a:lstStyle/>
          <a:p>
            <a:r>
              <a:rPr lang="zh-TW" altLang="en-US" sz="2000">
                <a:solidFill>
                  <a:srgbClr val="002060"/>
                </a:solidFill>
                <a:latin typeface="標楷體" pitchFamily="65" charset="-120"/>
                <a:ea typeface="標楷體" pitchFamily="65" charset="-120"/>
              </a:rPr>
              <a:t>鯰魚</a:t>
            </a:r>
          </a:p>
        </p:txBody>
      </p:sp>
      <p:sp>
        <p:nvSpPr>
          <p:cNvPr id="484" name="文字方塊 483"/>
          <p:cNvSpPr txBox="1">
            <a:spLocks noChangeArrowheads="1"/>
          </p:cNvSpPr>
          <p:nvPr/>
        </p:nvSpPr>
        <p:spPr bwMode="auto">
          <a:xfrm>
            <a:off x="4629150" y="6373813"/>
            <a:ext cx="1152525" cy="400050"/>
          </a:xfrm>
          <a:prstGeom prst="rect">
            <a:avLst/>
          </a:prstGeom>
          <a:noFill/>
          <a:ln w="9525">
            <a:noFill/>
            <a:miter lim="800000"/>
            <a:headEnd/>
            <a:tailEnd/>
          </a:ln>
        </p:spPr>
        <p:txBody>
          <a:bodyPr>
            <a:spAutoFit/>
          </a:bodyPr>
          <a:lstStyle/>
          <a:p>
            <a:r>
              <a:rPr lang="zh-TW" altLang="en-US" sz="2000">
                <a:solidFill>
                  <a:srgbClr val="0000FF"/>
                </a:solidFill>
                <a:latin typeface="標楷體" pitchFamily="65" charset="-120"/>
                <a:ea typeface="標楷體" pitchFamily="65" charset="-120"/>
              </a:rPr>
              <a:t>虱目魚</a:t>
            </a:r>
          </a:p>
        </p:txBody>
      </p:sp>
      <p:sp>
        <p:nvSpPr>
          <p:cNvPr id="485" name="文字方塊 484"/>
          <p:cNvSpPr txBox="1">
            <a:spLocks noChangeArrowheads="1"/>
          </p:cNvSpPr>
          <p:nvPr/>
        </p:nvSpPr>
        <p:spPr bwMode="auto">
          <a:xfrm>
            <a:off x="3060700" y="5732463"/>
            <a:ext cx="1152525" cy="400050"/>
          </a:xfrm>
          <a:prstGeom prst="rect">
            <a:avLst/>
          </a:prstGeom>
          <a:noFill/>
          <a:ln w="9525">
            <a:noFill/>
            <a:miter lim="800000"/>
            <a:headEnd/>
            <a:tailEnd/>
          </a:ln>
        </p:spPr>
        <p:txBody>
          <a:bodyPr>
            <a:spAutoFit/>
          </a:bodyPr>
          <a:lstStyle/>
          <a:p>
            <a:r>
              <a:rPr lang="zh-TW" altLang="en-US" sz="2000">
                <a:solidFill>
                  <a:srgbClr val="0000FF"/>
                </a:solidFill>
                <a:latin typeface="標楷體" pitchFamily="65" charset="-120"/>
                <a:ea typeface="標楷體" pitchFamily="65" charset="-120"/>
              </a:rPr>
              <a:t>蝦</a:t>
            </a:r>
          </a:p>
        </p:txBody>
      </p:sp>
      <p:sp>
        <p:nvSpPr>
          <p:cNvPr id="486" name="文字方塊 485"/>
          <p:cNvSpPr txBox="1">
            <a:spLocks noChangeArrowheads="1"/>
          </p:cNvSpPr>
          <p:nvPr/>
        </p:nvSpPr>
        <p:spPr bwMode="auto">
          <a:xfrm>
            <a:off x="684213" y="6389688"/>
            <a:ext cx="1152525" cy="400050"/>
          </a:xfrm>
          <a:prstGeom prst="rect">
            <a:avLst/>
          </a:prstGeom>
          <a:noFill/>
          <a:ln w="9525">
            <a:noFill/>
            <a:miter lim="800000"/>
            <a:headEnd/>
            <a:tailEnd/>
          </a:ln>
        </p:spPr>
        <p:txBody>
          <a:bodyPr>
            <a:spAutoFit/>
          </a:bodyPr>
          <a:lstStyle/>
          <a:p>
            <a:r>
              <a:rPr lang="zh-TW" altLang="en-US" sz="2000">
                <a:solidFill>
                  <a:srgbClr val="0000FF"/>
                </a:solidFill>
                <a:latin typeface="標楷體" pitchFamily="65" charset="-120"/>
                <a:ea typeface="標楷體" pitchFamily="65" charset="-120"/>
              </a:rPr>
              <a:t>魷</a:t>
            </a:r>
          </a:p>
        </p:txBody>
      </p:sp>
      <p:pic>
        <p:nvPicPr>
          <p:cNvPr id="478" name="Picture 3"/>
          <p:cNvPicPr>
            <a:picLocks noChangeAspect="1" noChangeArrowheads="1"/>
          </p:cNvPicPr>
          <p:nvPr/>
        </p:nvPicPr>
        <p:blipFill>
          <a:blip r:embed="rId9" cstate="print"/>
          <a:srcRect/>
          <a:stretch>
            <a:fillRect/>
          </a:stretch>
        </p:blipFill>
        <p:spPr bwMode="auto">
          <a:xfrm>
            <a:off x="5581650" y="5741988"/>
            <a:ext cx="1511300" cy="1006475"/>
          </a:xfrm>
          <a:prstGeom prst="rect">
            <a:avLst/>
          </a:prstGeom>
          <a:solidFill>
            <a:srgbClr val="000000">
              <a:alpha val="0"/>
            </a:srgbClr>
          </a:solidFill>
          <a:ln w="12700">
            <a:solidFill>
              <a:srgbClr val="002060"/>
            </a:solidFill>
            <a:miter lim="800000"/>
            <a:headEnd/>
            <a:tailEnd/>
          </a:ln>
        </p:spPr>
      </p:pic>
      <p:sp>
        <p:nvSpPr>
          <p:cNvPr id="27682" name="文字方塊 439"/>
          <p:cNvSpPr txBox="1">
            <a:spLocks noChangeArrowheads="1"/>
          </p:cNvSpPr>
          <p:nvPr/>
        </p:nvSpPr>
        <p:spPr bwMode="auto">
          <a:xfrm>
            <a:off x="7812088" y="4048125"/>
            <a:ext cx="1439862" cy="460375"/>
          </a:xfrm>
          <a:prstGeom prst="rect">
            <a:avLst/>
          </a:prstGeom>
          <a:noFill/>
          <a:ln w="9525">
            <a:noFill/>
            <a:miter lim="800000"/>
            <a:headEnd/>
            <a:tailEnd/>
          </a:ln>
        </p:spPr>
        <p:txBody>
          <a:bodyPr>
            <a:spAutoFit/>
          </a:bodyPr>
          <a:lstStyle/>
          <a:p>
            <a:r>
              <a:rPr lang="zh-TW" altLang="en-US" sz="2400">
                <a:solidFill>
                  <a:srgbClr val="FF6600"/>
                </a:solidFill>
                <a:latin typeface="標楷體" pitchFamily="65" charset="-120"/>
                <a:ea typeface="標楷體" pitchFamily="65" charset="-120"/>
              </a:rPr>
              <a:t>中南美</a:t>
            </a:r>
          </a:p>
        </p:txBody>
      </p:sp>
      <p:sp>
        <p:nvSpPr>
          <p:cNvPr id="27683" name="文字方塊 486"/>
          <p:cNvSpPr txBox="1">
            <a:spLocks noChangeArrowheads="1"/>
          </p:cNvSpPr>
          <p:nvPr/>
        </p:nvSpPr>
        <p:spPr bwMode="auto">
          <a:xfrm>
            <a:off x="4356100" y="981075"/>
            <a:ext cx="4464050" cy="430213"/>
          </a:xfrm>
          <a:prstGeom prst="rect">
            <a:avLst/>
          </a:prstGeom>
          <a:noFill/>
          <a:ln w="9525">
            <a:noFill/>
            <a:miter lim="800000"/>
            <a:headEnd/>
            <a:tailEnd/>
          </a:ln>
        </p:spPr>
        <p:txBody>
          <a:bodyPr>
            <a:spAutoFit/>
          </a:bodyPr>
          <a:lstStyle/>
          <a:p>
            <a:r>
              <a:rPr lang="zh-TW" altLang="en-US" sz="2200" dirty="0">
                <a:solidFill>
                  <a:srgbClr val="FF0000"/>
                </a:solidFill>
                <a:latin typeface="標楷體" pitchFamily="65" charset="-120"/>
                <a:ea typeface="標楷體" pitchFamily="65" charset="-120"/>
              </a:rPr>
              <a:t>獲美國</a:t>
            </a:r>
            <a:r>
              <a:rPr lang="en-US" altLang="zh-TW" sz="2200" dirty="0">
                <a:solidFill>
                  <a:srgbClr val="FF0000"/>
                </a:solidFill>
                <a:latin typeface="標楷體" pitchFamily="65" charset="-120"/>
                <a:ea typeface="標楷體" pitchFamily="65" charset="-120"/>
              </a:rPr>
              <a:t>HACCP</a:t>
            </a:r>
            <a:r>
              <a:rPr lang="zh-TW" altLang="en-US" sz="2200" dirty="0">
                <a:solidFill>
                  <a:srgbClr val="FF0000"/>
                </a:solidFill>
                <a:latin typeface="標楷體" pitchFamily="65" charset="-120"/>
                <a:ea typeface="標楷體" pitchFamily="65" charset="-120"/>
              </a:rPr>
              <a:t>、歐盟</a:t>
            </a:r>
            <a:r>
              <a:rPr lang="en-US" altLang="zh-TW" sz="2200" dirty="0">
                <a:solidFill>
                  <a:srgbClr val="FF0000"/>
                </a:solidFill>
                <a:latin typeface="標楷體" pitchFamily="65" charset="-120"/>
                <a:ea typeface="標楷體" pitchFamily="65" charset="-120"/>
              </a:rPr>
              <a:t>EEC</a:t>
            </a:r>
            <a:r>
              <a:rPr lang="zh-TW" altLang="en-US" sz="2200" dirty="0">
                <a:solidFill>
                  <a:srgbClr val="FF0000"/>
                </a:solidFill>
                <a:latin typeface="標楷體" pitchFamily="65" charset="-120"/>
                <a:ea typeface="標楷體" pitchFamily="65" charset="-120"/>
              </a:rPr>
              <a:t>等檢驗證明</a:t>
            </a:r>
          </a:p>
        </p:txBody>
      </p:sp>
      <p:sp>
        <p:nvSpPr>
          <p:cNvPr id="377" name="文字方塊 376"/>
          <p:cNvSpPr txBox="1">
            <a:spLocks noChangeArrowheads="1"/>
          </p:cNvSpPr>
          <p:nvPr/>
        </p:nvSpPr>
        <p:spPr bwMode="auto">
          <a:xfrm>
            <a:off x="6300788" y="6132513"/>
            <a:ext cx="1150937" cy="400050"/>
          </a:xfrm>
          <a:prstGeom prst="rect">
            <a:avLst/>
          </a:prstGeom>
          <a:noFill/>
          <a:ln w="9525">
            <a:noFill/>
            <a:miter lim="800000"/>
            <a:headEnd/>
            <a:tailEnd/>
          </a:ln>
        </p:spPr>
        <p:txBody>
          <a:bodyPr>
            <a:spAutoFit/>
          </a:bodyPr>
          <a:lstStyle/>
          <a:p>
            <a:r>
              <a:rPr lang="zh-TW" altLang="en-US" sz="2000">
                <a:solidFill>
                  <a:srgbClr val="0000FF"/>
                </a:solidFill>
                <a:latin typeface="標楷體" pitchFamily="65" charset="-120"/>
                <a:ea typeface="標楷體" pitchFamily="65" charset="-120"/>
              </a:rPr>
              <a:t>鯰魚</a:t>
            </a:r>
          </a:p>
        </p:txBody>
      </p:sp>
      <p:sp>
        <p:nvSpPr>
          <p:cNvPr id="376" name="Rectangle 2"/>
          <p:cNvSpPr txBox="1">
            <a:spLocks noChangeArrowheads="1"/>
          </p:cNvSpPr>
          <p:nvPr/>
        </p:nvSpPr>
        <p:spPr>
          <a:xfrm>
            <a:off x="720725" y="287338"/>
            <a:ext cx="7410450" cy="685800"/>
          </a:xfrm>
          <a:prstGeom prst="rect">
            <a:avLst/>
          </a:prstGeom>
        </p:spPr>
        <p:txBody>
          <a:bodyPr>
            <a:noAutofit/>
          </a:bodyPr>
          <a:lstStyle/>
          <a:p>
            <a:pPr lvl="0" algn="ctr" eaLnBrk="0" hangingPunct="0"/>
            <a:r>
              <a:rPr lang="zh-TW" altLang="en-US" sz="4000" dirty="0" smtClean="0">
                <a:latin typeface="標楷體" pitchFamily="65" charset="-120"/>
                <a:ea typeface="標楷體" pitchFamily="65" charset="-120"/>
              </a:rPr>
              <a:t>嘉豐公司銷售地點</a:t>
            </a:r>
            <a:endParaRPr kumimoji="0" lang="zh-TW" altLang="en-US" sz="4000" b="1"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j-cs"/>
            </a:endParaRPr>
          </a:p>
        </p:txBody>
      </p:sp>
    </p:spTree>
    <p:extLst>
      <p:ext uri="{BB962C8B-B14F-4D97-AF65-F5344CB8AC3E}">
        <p14:creationId xmlns="" xmlns:p14="http://schemas.microsoft.com/office/powerpoint/2010/main" val="246571988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p:spPr>
        <p:txBody>
          <a:bodyPr>
            <a:noAutofit/>
          </a:bodyPr>
          <a:lstStyle/>
          <a:p>
            <a:pPr algn="ctr"/>
            <a:r>
              <a:rPr lang="zh-TW" altLang="en-US" sz="4000" kern="1200" dirty="0">
                <a:solidFill>
                  <a:schemeClr val="tx1"/>
                </a:solidFill>
                <a:latin typeface="標楷體" pitchFamily="65" charset="-120"/>
                <a:ea typeface="標楷體" pitchFamily="65" charset="-120"/>
                <a:cs typeface="+mn-cs"/>
              </a:rPr>
              <a:t>產品介紹</a:t>
            </a:r>
          </a:p>
        </p:txBody>
      </p:sp>
      <p:grpSp>
        <p:nvGrpSpPr>
          <p:cNvPr id="3" name="群組 2"/>
          <p:cNvGrpSpPr/>
          <p:nvPr/>
        </p:nvGrpSpPr>
        <p:grpSpPr>
          <a:xfrm>
            <a:off x="395536" y="1128015"/>
            <a:ext cx="7022304" cy="4749257"/>
            <a:chOff x="1259632" y="1340986"/>
            <a:chExt cx="6840760" cy="4567395"/>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1340986"/>
              <a:ext cx="6840760" cy="4567395"/>
            </a:xfrm>
            <a:prstGeom prst="rect">
              <a:avLst/>
            </a:prstGeom>
            <a:ln>
              <a:noFill/>
            </a:ln>
            <a:effectLst>
              <a:outerShdw dist="35921" dir="2700000" algn="ctr" rotWithShape="0">
                <a:schemeClr val="bg2"/>
              </a:outerShdw>
              <a:softEdge rad="127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文字方塊 18"/>
            <p:cNvSpPr txBox="1"/>
            <p:nvPr/>
          </p:nvSpPr>
          <p:spPr>
            <a:xfrm>
              <a:off x="6948264" y="3429000"/>
              <a:ext cx="864096" cy="246221"/>
            </a:xfrm>
            <a:prstGeom prst="rect">
              <a:avLst/>
            </a:prstGeom>
            <a:noFill/>
          </p:spPr>
          <p:txBody>
            <a:bodyPr wrap="square" rtlCol="0">
              <a:spAutoFit/>
            </a:bodyPr>
            <a:lstStyle/>
            <a:p>
              <a:r>
                <a:rPr lang="en-US" altLang="zh-TW" sz="1000" i="1" dirty="0" smtClean="0">
                  <a:solidFill>
                    <a:srgbClr val="0070C0"/>
                  </a:solidFill>
                  <a:latin typeface="Comic Sans MS" pitchFamily="66" charset="0"/>
                </a:rPr>
                <a:t>Tilapia</a:t>
              </a:r>
              <a:endParaRPr lang="zh-TW" altLang="en-US" sz="1000" i="1" dirty="0">
                <a:solidFill>
                  <a:srgbClr val="0070C0"/>
                </a:solidFill>
                <a:latin typeface="Comic Sans MS" pitchFamily="66" charset="0"/>
              </a:endParaRPr>
            </a:p>
          </p:txBody>
        </p:sp>
        <p:sp>
          <p:nvSpPr>
            <p:cNvPr id="21" name="文字方塊 20"/>
            <p:cNvSpPr txBox="1"/>
            <p:nvPr/>
          </p:nvSpPr>
          <p:spPr>
            <a:xfrm>
              <a:off x="3563888" y="3394873"/>
              <a:ext cx="864096" cy="246221"/>
            </a:xfrm>
            <a:prstGeom prst="rect">
              <a:avLst/>
            </a:prstGeom>
            <a:noFill/>
          </p:spPr>
          <p:txBody>
            <a:bodyPr wrap="square" rtlCol="0">
              <a:spAutoFit/>
            </a:bodyPr>
            <a:lstStyle/>
            <a:p>
              <a:r>
                <a:rPr lang="en-US" altLang="zh-TW" sz="1000" i="1" dirty="0" smtClean="0">
                  <a:solidFill>
                    <a:srgbClr val="0070C0"/>
                  </a:solidFill>
                  <a:latin typeface="Comic Sans MS" pitchFamily="66" charset="0"/>
                </a:rPr>
                <a:t>Milkfish</a:t>
              </a:r>
              <a:endParaRPr lang="zh-TW" altLang="en-US" sz="1000" i="1" dirty="0">
                <a:solidFill>
                  <a:srgbClr val="0070C0"/>
                </a:solidFill>
                <a:latin typeface="Comic Sans MS" pitchFamily="66" charset="0"/>
              </a:endParaRPr>
            </a:p>
          </p:txBody>
        </p:sp>
        <p:sp>
          <p:nvSpPr>
            <p:cNvPr id="22" name="文字方塊 21"/>
            <p:cNvSpPr txBox="1"/>
            <p:nvPr/>
          </p:nvSpPr>
          <p:spPr>
            <a:xfrm>
              <a:off x="2339752" y="2852936"/>
              <a:ext cx="864096" cy="246221"/>
            </a:xfrm>
            <a:prstGeom prst="rect">
              <a:avLst/>
            </a:prstGeom>
            <a:noFill/>
          </p:spPr>
          <p:txBody>
            <a:bodyPr wrap="square" rtlCol="0">
              <a:spAutoFit/>
            </a:bodyPr>
            <a:lstStyle>
              <a:defPPr>
                <a:defRPr lang="en-US"/>
              </a:defPPr>
              <a:lvl1pPr>
                <a:defRPr sz="1000" i="1">
                  <a:solidFill>
                    <a:srgbClr val="0070C0"/>
                  </a:solidFill>
                  <a:latin typeface="Comic Sans MS" pitchFamily="66" charset="0"/>
                </a:defRPr>
              </a:lvl1pPr>
            </a:lstStyle>
            <a:p>
              <a:r>
                <a:rPr lang="en-US" altLang="zh-TW" dirty="0" err="1">
                  <a:solidFill>
                    <a:srgbClr val="EEFAA8"/>
                  </a:solidFill>
                </a:rPr>
                <a:t>Mahimahi</a:t>
              </a:r>
              <a:endParaRPr lang="zh-TW" altLang="en-US" dirty="0">
                <a:solidFill>
                  <a:srgbClr val="EEFAA8"/>
                </a:solidFill>
              </a:endParaRPr>
            </a:p>
          </p:txBody>
        </p:sp>
        <p:sp>
          <p:nvSpPr>
            <p:cNvPr id="24" name="文字方塊 23"/>
            <p:cNvSpPr txBox="1"/>
            <p:nvPr/>
          </p:nvSpPr>
          <p:spPr>
            <a:xfrm>
              <a:off x="6933232" y="2669967"/>
              <a:ext cx="1152128" cy="246221"/>
            </a:xfrm>
            <a:prstGeom prst="rect">
              <a:avLst/>
            </a:prstGeom>
            <a:noFill/>
          </p:spPr>
          <p:txBody>
            <a:bodyPr wrap="square" rtlCol="0">
              <a:spAutoFit/>
            </a:bodyPr>
            <a:lstStyle>
              <a:defPPr>
                <a:defRPr lang="en-US"/>
              </a:defPPr>
              <a:lvl1pPr>
                <a:defRPr sz="1000" i="1">
                  <a:solidFill>
                    <a:srgbClr val="0070C0"/>
                  </a:solidFill>
                  <a:latin typeface="Comic Sans MS" pitchFamily="66" charset="0"/>
                </a:defRPr>
              </a:lvl1pPr>
            </a:lstStyle>
            <a:p>
              <a:r>
                <a:rPr lang="en-US" altLang="zh-TW" dirty="0">
                  <a:solidFill>
                    <a:srgbClr val="EEFAA8"/>
                  </a:solidFill>
                </a:rPr>
                <a:t>Channel</a:t>
              </a:r>
              <a:r>
                <a:rPr lang="en-US" altLang="zh-TW" i="0" dirty="0"/>
                <a:t> </a:t>
              </a:r>
              <a:r>
                <a:rPr lang="en-US" altLang="zh-TW" dirty="0">
                  <a:solidFill>
                    <a:srgbClr val="EEFAA8"/>
                  </a:solidFill>
                </a:rPr>
                <a:t>catfish</a:t>
              </a:r>
              <a:endParaRPr lang="zh-TW" altLang="en-US" dirty="0">
                <a:solidFill>
                  <a:srgbClr val="EEFAA8"/>
                </a:solidFill>
              </a:endParaRPr>
            </a:p>
          </p:txBody>
        </p:sp>
        <p:sp>
          <p:nvSpPr>
            <p:cNvPr id="25" name="文字方塊 24"/>
            <p:cNvSpPr txBox="1"/>
            <p:nvPr/>
          </p:nvSpPr>
          <p:spPr>
            <a:xfrm>
              <a:off x="2660948" y="5510548"/>
              <a:ext cx="864096" cy="246221"/>
            </a:xfrm>
            <a:prstGeom prst="rect">
              <a:avLst/>
            </a:prstGeom>
            <a:noFill/>
          </p:spPr>
          <p:txBody>
            <a:bodyPr wrap="square" rtlCol="0">
              <a:spAutoFit/>
            </a:bodyPr>
            <a:lstStyle/>
            <a:p>
              <a:r>
                <a:rPr lang="en-US" altLang="zh-TW" sz="1000" i="1" dirty="0" err="1" smtClean="0">
                  <a:solidFill>
                    <a:srgbClr val="0070C0"/>
                  </a:solidFill>
                  <a:latin typeface="Comic Sans MS" pitchFamily="66" charset="0"/>
                </a:rPr>
                <a:t>Pangasius</a:t>
              </a:r>
              <a:endParaRPr lang="zh-TW" altLang="en-US" sz="1000" i="1" dirty="0">
                <a:solidFill>
                  <a:srgbClr val="0070C0"/>
                </a:solidFill>
                <a:latin typeface="Comic Sans MS" pitchFamily="66" charset="0"/>
              </a:endParaRPr>
            </a:p>
          </p:txBody>
        </p:sp>
        <p:sp>
          <p:nvSpPr>
            <p:cNvPr id="26" name="文字方塊 25"/>
            <p:cNvSpPr txBox="1"/>
            <p:nvPr/>
          </p:nvSpPr>
          <p:spPr>
            <a:xfrm>
              <a:off x="3779912" y="4910971"/>
              <a:ext cx="962583" cy="246221"/>
            </a:xfrm>
            <a:prstGeom prst="rect">
              <a:avLst/>
            </a:prstGeom>
            <a:noFill/>
          </p:spPr>
          <p:txBody>
            <a:bodyPr wrap="square" rtlCol="0">
              <a:spAutoFit/>
            </a:bodyPr>
            <a:lstStyle/>
            <a:p>
              <a:r>
                <a:rPr lang="en-US" altLang="zh-TW" sz="1000" i="1" dirty="0">
                  <a:solidFill>
                    <a:srgbClr val="0070C0"/>
                  </a:solidFill>
                  <a:latin typeface="Comic Sans MS" pitchFamily="66" charset="0"/>
                </a:rPr>
                <a:t>Arrow </a:t>
              </a:r>
              <a:r>
                <a:rPr lang="en-US" altLang="zh-TW" sz="1000" i="1" dirty="0" smtClean="0">
                  <a:solidFill>
                    <a:srgbClr val="0070C0"/>
                  </a:solidFill>
                  <a:latin typeface="Comic Sans MS" pitchFamily="66" charset="0"/>
                </a:rPr>
                <a:t>Squid</a:t>
              </a:r>
              <a:endParaRPr lang="zh-TW" altLang="en-US" sz="1000" i="1" dirty="0">
                <a:solidFill>
                  <a:srgbClr val="0070C0"/>
                </a:solidFill>
                <a:latin typeface="Comic Sans MS" pitchFamily="66" charset="0"/>
              </a:endParaRPr>
            </a:p>
          </p:txBody>
        </p:sp>
        <p:sp>
          <p:nvSpPr>
            <p:cNvPr id="27" name="文字方塊 26"/>
            <p:cNvSpPr txBox="1"/>
            <p:nvPr/>
          </p:nvSpPr>
          <p:spPr>
            <a:xfrm>
              <a:off x="2483768" y="2606715"/>
              <a:ext cx="1230734" cy="246221"/>
            </a:xfrm>
            <a:prstGeom prst="rect">
              <a:avLst/>
            </a:prstGeom>
            <a:noFill/>
          </p:spPr>
          <p:txBody>
            <a:bodyPr wrap="square" rtlCol="0">
              <a:spAutoFit/>
            </a:bodyPr>
            <a:lstStyle>
              <a:defPPr>
                <a:defRPr lang="en-US"/>
              </a:defPPr>
              <a:lvl1pPr>
                <a:defRPr sz="1000" i="1">
                  <a:solidFill>
                    <a:srgbClr val="0070C0"/>
                  </a:solidFill>
                  <a:latin typeface="Comic Sans MS" pitchFamily="66" charset="0"/>
                </a:defRPr>
              </a:lvl1pPr>
            </a:lstStyle>
            <a:p>
              <a:r>
                <a:rPr lang="en-US" altLang="zh-TW" dirty="0">
                  <a:solidFill>
                    <a:srgbClr val="EEFAA8"/>
                  </a:solidFill>
                </a:rPr>
                <a:t>Baby </a:t>
              </a:r>
              <a:r>
                <a:rPr lang="en-US" altLang="zh-TW" dirty="0" err="1" smtClean="0">
                  <a:solidFill>
                    <a:srgbClr val="EEFAA8"/>
                  </a:solidFill>
                </a:rPr>
                <a:t>Octopusi</a:t>
              </a:r>
              <a:endParaRPr lang="zh-TW" altLang="en-US" dirty="0">
                <a:solidFill>
                  <a:srgbClr val="EEFAA8"/>
                </a:solidFill>
              </a:endParaRPr>
            </a:p>
          </p:txBody>
        </p:sp>
        <p:sp>
          <p:nvSpPr>
            <p:cNvPr id="28" name="文字方塊 27"/>
            <p:cNvSpPr txBox="1"/>
            <p:nvPr/>
          </p:nvSpPr>
          <p:spPr>
            <a:xfrm>
              <a:off x="1619672" y="3624683"/>
              <a:ext cx="864096" cy="246221"/>
            </a:xfrm>
            <a:prstGeom prst="rect">
              <a:avLst/>
            </a:prstGeom>
            <a:noFill/>
          </p:spPr>
          <p:txBody>
            <a:bodyPr wrap="square" rtlCol="0">
              <a:spAutoFit/>
            </a:bodyPr>
            <a:lstStyle>
              <a:defPPr>
                <a:defRPr lang="en-US"/>
              </a:defPPr>
              <a:lvl1pPr>
                <a:defRPr sz="1000" i="1">
                  <a:solidFill>
                    <a:srgbClr val="0070C0"/>
                  </a:solidFill>
                  <a:latin typeface="Comic Sans MS" pitchFamily="66" charset="0"/>
                </a:defRPr>
              </a:lvl1pPr>
            </a:lstStyle>
            <a:p>
              <a:r>
                <a:rPr lang="en-US" altLang="zh-TW" dirty="0" err="1">
                  <a:solidFill>
                    <a:srgbClr val="EEFAA8"/>
                  </a:solidFill>
                </a:rPr>
                <a:t>Mahimahi</a:t>
              </a:r>
              <a:endParaRPr lang="zh-TW" altLang="en-US" dirty="0">
                <a:solidFill>
                  <a:srgbClr val="EEFAA8"/>
                </a:solidFill>
              </a:endParaRPr>
            </a:p>
          </p:txBody>
        </p:sp>
        <p:sp>
          <p:nvSpPr>
            <p:cNvPr id="29" name="文字方塊 28"/>
            <p:cNvSpPr txBox="1"/>
            <p:nvPr/>
          </p:nvSpPr>
          <p:spPr>
            <a:xfrm>
              <a:off x="5724128" y="5445224"/>
              <a:ext cx="1584176" cy="246221"/>
            </a:xfrm>
            <a:prstGeom prst="rect">
              <a:avLst/>
            </a:prstGeom>
            <a:noFill/>
          </p:spPr>
          <p:txBody>
            <a:bodyPr wrap="square" rtlCol="0">
              <a:spAutoFit/>
            </a:bodyPr>
            <a:lstStyle/>
            <a:p>
              <a:r>
                <a:rPr lang="en-US" altLang="zh-TW" sz="1000" i="1" dirty="0">
                  <a:solidFill>
                    <a:srgbClr val="EEFAA8"/>
                  </a:solidFill>
                  <a:latin typeface="Comic Sans MS" pitchFamily="66" charset="0"/>
                </a:rPr>
                <a:t>Black Tiger Shrimp</a:t>
              </a:r>
              <a:endParaRPr lang="zh-TW" altLang="en-US" sz="1000" i="1" dirty="0">
                <a:solidFill>
                  <a:srgbClr val="EEFAA8"/>
                </a:solidFill>
                <a:latin typeface="Comic Sans MS" pitchFamily="66" charset="0"/>
              </a:endParaRPr>
            </a:p>
          </p:txBody>
        </p:sp>
        <p:sp>
          <p:nvSpPr>
            <p:cNvPr id="30" name="文字方塊 29"/>
            <p:cNvSpPr txBox="1"/>
            <p:nvPr/>
          </p:nvSpPr>
          <p:spPr>
            <a:xfrm>
              <a:off x="1829520" y="3389638"/>
              <a:ext cx="864096" cy="246221"/>
            </a:xfrm>
            <a:prstGeom prst="rect">
              <a:avLst/>
            </a:prstGeom>
            <a:noFill/>
          </p:spPr>
          <p:txBody>
            <a:bodyPr wrap="square" rtlCol="0">
              <a:spAutoFit/>
            </a:bodyPr>
            <a:lstStyle/>
            <a:p>
              <a:r>
                <a:rPr lang="en-US" altLang="zh-TW" sz="1000" i="1" dirty="0" smtClean="0">
                  <a:solidFill>
                    <a:srgbClr val="0070C0"/>
                  </a:solidFill>
                  <a:latin typeface="Comic Sans MS" pitchFamily="66" charset="0"/>
                </a:rPr>
                <a:t>Tilapia</a:t>
              </a:r>
              <a:endParaRPr lang="zh-TW" altLang="en-US" sz="1000" i="1" dirty="0">
                <a:solidFill>
                  <a:srgbClr val="0070C0"/>
                </a:solidFill>
                <a:latin typeface="Comic Sans MS" pitchFamily="66" charset="0"/>
              </a:endParaRPr>
            </a:p>
          </p:txBody>
        </p:sp>
        <p:sp>
          <p:nvSpPr>
            <p:cNvPr id="32" name="文字方塊 31"/>
            <p:cNvSpPr txBox="1"/>
            <p:nvPr/>
          </p:nvSpPr>
          <p:spPr>
            <a:xfrm>
              <a:off x="6933232" y="1886635"/>
              <a:ext cx="1120204" cy="246221"/>
            </a:xfrm>
            <a:prstGeom prst="rect">
              <a:avLst/>
            </a:prstGeom>
            <a:noFill/>
          </p:spPr>
          <p:txBody>
            <a:bodyPr wrap="square" rtlCol="0">
              <a:spAutoFit/>
            </a:bodyPr>
            <a:lstStyle>
              <a:defPPr>
                <a:defRPr lang="en-US"/>
              </a:defPPr>
              <a:lvl1pPr>
                <a:defRPr sz="1000" i="1">
                  <a:solidFill>
                    <a:srgbClr val="0070C0"/>
                  </a:solidFill>
                  <a:latin typeface="Comic Sans MS" pitchFamily="66" charset="0"/>
                </a:defRPr>
              </a:lvl1pPr>
            </a:lstStyle>
            <a:p>
              <a:r>
                <a:rPr lang="en-US" altLang="zh-TW" dirty="0" err="1">
                  <a:solidFill>
                    <a:srgbClr val="EEFAA8"/>
                  </a:solidFill>
                </a:rPr>
                <a:t>Loligo</a:t>
              </a:r>
              <a:r>
                <a:rPr lang="en-US" altLang="zh-TW" dirty="0">
                  <a:solidFill>
                    <a:srgbClr val="EEFAA8"/>
                  </a:solidFill>
                </a:rPr>
                <a:t> </a:t>
              </a:r>
              <a:r>
                <a:rPr lang="en-US" altLang="zh-TW" dirty="0" smtClean="0">
                  <a:solidFill>
                    <a:srgbClr val="EEFAA8"/>
                  </a:solidFill>
                </a:rPr>
                <a:t>Squid</a:t>
              </a:r>
              <a:endParaRPr lang="zh-TW" altLang="en-US" dirty="0">
                <a:solidFill>
                  <a:srgbClr val="EEFAA8"/>
                </a:solidFill>
              </a:endParaRPr>
            </a:p>
          </p:txBody>
        </p:sp>
        <p:sp>
          <p:nvSpPr>
            <p:cNvPr id="33" name="文字方塊 32"/>
            <p:cNvSpPr txBox="1"/>
            <p:nvPr/>
          </p:nvSpPr>
          <p:spPr>
            <a:xfrm>
              <a:off x="3954661" y="3641466"/>
              <a:ext cx="864096" cy="246221"/>
            </a:xfrm>
            <a:prstGeom prst="rect">
              <a:avLst/>
            </a:prstGeom>
            <a:noFill/>
          </p:spPr>
          <p:txBody>
            <a:bodyPr wrap="square" rtlCol="0">
              <a:spAutoFit/>
            </a:bodyPr>
            <a:lstStyle/>
            <a:p>
              <a:r>
                <a:rPr lang="en-US" altLang="zh-TW" sz="1000" i="1" dirty="0" smtClean="0">
                  <a:solidFill>
                    <a:srgbClr val="0070C0"/>
                  </a:solidFill>
                  <a:latin typeface="Comic Sans MS" pitchFamily="66" charset="0"/>
                </a:rPr>
                <a:t>Cuttlefish</a:t>
              </a:r>
              <a:endParaRPr lang="zh-TW" altLang="en-US" sz="1000" i="1" dirty="0">
                <a:solidFill>
                  <a:srgbClr val="0070C0"/>
                </a:solidFill>
                <a:latin typeface="Comic Sans MS" pitchFamily="66" charset="0"/>
              </a:endParaRPr>
            </a:p>
          </p:txBody>
        </p:sp>
        <p:sp>
          <p:nvSpPr>
            <p:cNvPr id="34" name="文字方塊 33"/>
            <p:cNvSpPr txBox="1"/>
            <p:nvPr/>
          </p:nvSpPr>
          <p:spPr>
            <a:xfrm>
              <a:off x="3131840" y="3902859"/>
              <a:ext cx="864096" cy="246221"/>
            </a:xfrm>
            <a:prstGeom prst="rect">
              <a:avLst/>
            </a:prstGeom>
            <a:noFill/>
          </p:spPr>
          <p:txBody>
            <a:bodyPr wrap="square" rtlCol="0">
              <a:spAutoFit/>
            </a:bodyPr>
            <a:lstStyle/>
            <a:p>
              <a:r>
                <a:rPr lang="en-US" altLang="zh-TW" sz="1000" i="1" dirty="0" smtClean="0">
                  <a:solidFill>
                    <a:srgbClr val="0070C0"/>
                  </a:solidFill>
                  <a:latin typeface="Comic Sans MS" pitchFamily="66" charset="0"/>
                </a:rPr>
                <a:t>Crab</a:t>
              </a:r>
              <a:endParaRPr lang="zh-TW" altLang="en-US" sz="1000" i="1" dirty="0">
                <a:solidFill>
                  <a:srgbClr val="0070C0"/>
                </a:solidFill>
                <a:latin typeface="Comic Sans MS" pitchFamily="66" charset="0"/>
              </a:endParaRPr>
            </a:p>
          </p:txBody>
        </p:sp>
      </p:grpSp>
      <p:sp>
        <p:nvSpPr>
          <p:cNvPr id="20" name="內容版面配置區 2"/>
          <p:cNvSpPr>
            <a:spLocks noGrp="1"/>
          </p:cNvSpPr>
          <p:nvPr>
            <p:ph sz="half" idx="1"/>
          </p:nvPr>
        </p:nvSpPr>
        <p:spPr>
          <a:xfrm>
            <a:off x="7452320" y="1124744"/>
            <a:ext cx="1763688" cy="4709120"/>
          </a:xfrm>
        </p:spPr>
        <p:txBody>
          <a:bodyPr>
            <a:noAutofit/>
          </a:bodyPr>
          <a:lstStyle/>
          <a:p>
            <a:pPr marL="0" indent="0">
              <a:buNone/>
            </a:pPr>
            <a:r>
              <a:rPr lang="en-US" altLang="zh-TW" sz="1400" dirty="0" smtClean="0"/>
              <a:t>Tilapia</a:t>
            </a:r>
          </a:p>
          <a:p>
            <a:pPr marL="0" indent="0">
              <a:buNone/>
            </a:pPr>
            <a:r>
              <a:rPr lang="en-US" altLang="zh-TW" sz="1400" dirty="0" smtClean="0"/>
              <a:t>Milk Fish</a:t>
            </a:r>
          </a:p>
          <a:p>
            <a:pPr marL="0" indent="0">
              <a:buNone/>
            </a:pPr>
            <a:r>
              <a:rPr lang="en-US" altLang="zh-TW" sz="1400" dirty="0" err="1" smtClean="0"/>
              <a:t>Mahimahi</a:t>
            </a:r>
            <a:endParaRPr lang="en-US" altLang="zh-TW" sz="1400" dirty="0" smtClean="0"/>
          </a:p>
          <a:p>
            <a:pPr marL="0" indent="0">
              <a:buNone/>
            </a:pPr>
            <a:r>
              <a:rPr lang="en-US" altLang="zh-TW" sz="1400" dirty="0" smtClean="0"/>
              <a:t>Catfish</a:t>
            </a:r>
          </a:p>
          <a:p>
            <a:pPr marL="0" indent="0">
              <a:buNone/>
            </a:pPr>
            <a:r>
              <a:rPr lang="en-US" altLang="zh-TW" sz="1400" dirty="0" smtClean="0"/>
              <a:t>Tuna</a:t>
            </a:r>
          </a:p>
          <a:p>
            <a:pPr marL="0" indent="0">
              <a:buNone/>
            </a:pPr>
            <a:r>
              <a:rPr lang="en-US" altLang="zh-TW" sz="1400" dirty="0" smtClean="0"/>
              <a:t>Barramundi</a:t>
            </a:r>
          </a:p>
          <a:p>
            <a:pPr marL="0" indent="0">
              <a:buNone/>
            </a:pPr>
            <a:r>
              <a:rPr lang="en-US" altLang="zh-TW" sz="1400" dirty="0" smtClean="0"/>
              <a:t>Sea Bass</a:t>
            </a:r>
          </a:p>
          <a:p>
            <a:pPr marL="0" indent="0">
              <a:buNone/>
            </a:pPr>
            <a:r>
              <a:rPr lang="en-US" altLang="zh-TW" sz="1400" dirty="0" smtClean="0"/>
              <a:t>White Fish</a:t>
            </a:r>
          </a:p>
          <a:p>
            <a:pPr marL="0" indent="0">
              <a:buNone/>
            </a:pPr>
            <a:r>
              <a:rPr lang="en-US" altLang="zh-TW" sz="1400" dirty="0" smtClean="0"/>
              <a:t>Blue Shark</a:t>
            </a:r>
          </a:p>
          <a:p>
            <a:pPr marL="0" indent="0">
              <a:buNone/>
            </a:pPr>
            <a:r>
              <a:rPr lang="en-US" altLang="zh-TW" sz="1400" dirty="0"/>
              <a:t>Alaska Pollock</a:t>
            </a:r>
          </a:p>
          <a:p>
            <a:pPr marL="0" indent="0">
              <a:buNone/>
            </a:pPr>
            <a:r>
              <a:rPr lang="en-US" altLang="zh-TW" sz="1400" dirty="0" err="1"/>
              <a:t>Illex</a:t>
            </a:r>
            <a:r>
              <a:rPr lang="en-US" altLang="zh-TW" sz="1400" dirty="0"/>
              <a:t> Squid</a:t>
            </a:r>
          </a:p>
          <a:p>
            <a:pPr marL="0" indent="0">
              <a:buNone/>
            </a:pPr>
            <a:r>
              <a:rPr lang="en-US" altLang="zh-TW" sz="1400" dirty="0"/>
              <a:t>Arrow Squid</a:t>
            </a:r>
          </a:p>
          <a:p>
            <a:pPr marL="0" indent="0">
              <a:buNone/>
            </a:pPr>
            <a:r>
              <a:rPr lang="en-US" altLang="zh-TW" sz="1400" dirty="0"/>
              <a:t>Baby Octopus</a:t>
            </a:r>
          </a:p>
          <a:p>
            <a:pPr marL="0" indent="0">
              <a:buNone/>
            </a:pPr>
            <a:r>
              <a:rPr lang="en-US" altLang="zh-TW" sz="1400" dirty="0"/>
              <a:t>Seawater Shrimp</a:t>
            </a:r>
          </a:p>
          <a:p>
            <a:pPr marL="0" indent="0">
              <a:buNone/>
            </a:pPr>
            <a:r>
              <a:rPr lang="en-US" altLang="zh-TW" sz="1400" dirty="0"/>
              <a:t>Freshwater Shrimp</a:t>
            </a:r>
          </a:p>
          <a:p>
            <a:pPr marL="0" indent="0">
              <a:buNone/>
            </a:pPr>
            <a:r>
              <a:rPr lang="en-US" altLang="zh-TW" sz="1400" dirty="0"/>
              <a:t>Black Tiger Shrimp</a:t>
            </a:r>
          </a:p>
          <a:p>
            <a:pPr marL="0" indent="0">
              <a:buNone/>
            </a:pPr>
            <a:r>
              <a:rPr lang="en-US" altLang="zh-TW" sz="1400" dirty="0"/>
              <a:t>White Shrimp</a:t>
            </a:r>
          </a:p>
          <a:p>
            <a:pPr marL="0" indent="0">
              <a:buNone/>
            </a:pPr>
            <a:r>
              <a:rPr lang="en-US" altLang="zh-TW" sz="1400" dirty="0" smtClean="0"/>
              <a:t>Crab</a:t>
            </a:r>
            <a:endParaRPr lang="en-US" altLang="zh-TW" sz="1400" dirty="0"/>
          </a:p>
        </p:txBody>
      </p:sp>
    </p:spTree>
    <p:extLst>
      <p:ext uri="{BB962C8B-B14F-4D97-AF65-F5344CB8AC3E}">
        <p14:creationId xmlns="" xmlns:p14="http://schemas.microsoft.com/office/powerpoint/2010/main" val="3594448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產品</a:t>
            </a:r>
            <a:r>
              <a:rPr lang="zh-TW" altLang="en-US" sz="4000" kern="1200" dirty="0" smtClean="0">
                <a:solidFill>
                  <a:schemeClr val="tx1"/>
                </a:solidFill>
                <a:latin typeface="標楷體" pitchFamily="65" charset="-120"/>
                <a:ea typeface="標楷體" pitchFamily="65" charset="-120"/>
                <a:cs typeface="+mn-cs"/>
              </a:rPr>
              <a:t>介紹</a:t>
            </a:r>
            <a:endParaRPr lang="zh-TW" altLang="en-US" sz="2800" dirty="0">
              <a:solidFill>
                <a:schemeClr val="tx1"/>
              </a:solidFill>
              <a:latin typeface="標楷體" pitchFamily="65" charset="-120"/>
              <a:ea typeface="標楷體" pitchFamily="65" charset="-120"/>
              <a:cs typeface="+mn-cs"/>
            </a:endParaRPr>
          </a:p>
        </p:txBody>
      </p:sp>
      <p:pic>
        <p:nvPicPr>
          <p:cNvPr id="5"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3608" y="1052736"/>
            <a:ext cx="7303740" cy="548326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Espace réservé du contenu 2"/>
          <p:cNvSpPr>
            <a:spLocks noGrp="1"/>
          </p:cNvSpPr>
          <p:nvPr>
            <p:ph idx="1"/>
          </p:nvPr>
        </p:nvSpPr>
        <p:spPr>
          <a:xfrm>
            <a:off x="2195736" y="980728"/>
            <a:ext cx="4896544" cy="576064"/>
          </a:xfrm>
        </p:spPr>
        <p:txBody>
          <a:bodyPr rtlCol="0">
            <a:normAutofit/>
          </a:bodyPr>
          <a:lstStyle/>
          <a:p>
            <a:pPr>
              <a:buBlip>
                <a:blip r:embed="rId5"/>
              </a:buBlip>
            </a:pPr>
            <a:r>
              <a:rPr lang="en-US" altLang="zh-TW" b="1" dirty="0" smtClean="0">
                <a:latin typeface="+mj-lt"/>
                <a:ea typeface="標楷體" pitchFamily="65" charset="-120"/>
              </a:rPr>
              <a:t>Added </a:t>
            </a:r>
            <a:r>
              <a:rPr lang="en-US" altLang="zh-TW" b="1" dirty="0">
                <a:latin typeface="+mj-lt"/>
                <a:ea typeface="標楷體" pitchFamily="65" charset="-120"/>
              </a:rPr>
              <a:t>value products</a:t>
            </a:r>
            <a:endParaRPr lang="zh-TW" altLang="en-US" b="1" dirty="0">
              <a:latin typeface="+mj-lt"/>
              <a:ea typeface="標楷體" pitchFamily="65" charset="-120"/>
            </a:endParaRPr>
          </a:p>
          <a:p>
            <a:pPr>
              <a:buBlip>
                <a:blip r:embed="rId5"/>
              </a:buBlip>
            </a:pPr>
            <a:endParaRPr lang="en-US" altLang="zh-TW" sz="2800" b="1" dirty="0">
              <a:latin typeface="+mj-lt"/>
              <a:ea typeface="標楷體" pitchFamily="65" charset="-120"/>
            </a:endParaRPr>
          </a:p>
        </p:txBody>
      </p:sp>
    </p:spTree>
    <p:extLst>
      <p:ext uri="{BB962C8B-B14F-4D97-AF65-F5344CB8AC3E}">
        <p14:creationId xmlns="" xmlns:p14="http://schemas.microsoft.com/office/powerpoint/2010/main" val="181782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rrowheads="1"/>
          </p:cNvPicPr>
          <p:nvPr/>
        </p:nvPicPr>
        <p:blipFill>
          <a:blip r:embed="rId2" cstate="print"/>
          <a:srcRect/>
          <a:stretch>
            <a:fillRect/>
          </a:stretch>
        </p:blipFill>
        <p:spPr bwMode="auto">
          <a:xfrm>
            <a:off x="9525" y="5517088"/>
            <a:ext cx="9144000" cy="1367901"/>
          </a:xfrm>
          <a:prstGeom prst="rect">
            <a:avLst/>
          </a:prstGeom>
          <a:noFill/>
          <a:ln w="9525">
            <a:noFill/>
            <a:miter lim="800000"/>
            <a:headEnd/>
            <a:tailEnd/>
          </a:ln>
          <a:effectLst>
            <a:softEdge rad="12700"/>
          </a:effectLst>
        </p:spPr>
      </p:pic>
      <p:sp>
        <p:nvSpPr>
          <p:cNvPr id="3" name="內容版面配置區 2"/>
          <p:cNvSpPr>
            <a:spLocks noGrp="1"/>
          </p:cNvSpPr>
          <p:nvPr>
            <p:ph idx="1"/>
          </p:nvPr>
        </p:nvSpPr>
        <p:spPr>
          <a:xfrm>
            <a:off x="540000" y="1296016"/>
            <a:ext cx="8229600" cy="3645152"/>
          </a:xfrm>
        </p:spPr>
        <p:txBody>
          <a:bodyPr/>
          <a:lstStyle/>
          <a:p>
            <a:pPr>
              <a:lnSpc>
                <a:spcPct val="90000"/>
              </a:lnSpc>
              <a:spcBef>
                <a:spcPts val="1200"/>
              </a:spcBef>
              <a:spcAft>
                <a:spcPts val="600"/>
              </a:spcAft>
              <a:buFont typeface="Arial" pitchFamily="34" charset="0"/>
              <a:buChar char="•"/>
              <a:defRPr/>
            </a:pPr>
            <a:r>
              <a:rPr lang="zh-TW" altLang="en-US" sz="2800" b="1" dirty="0">
                <a:latin typeface="標楷體" pitchFamily="65" charset="-120"/>
                <a:ea typeface="標楷體" pitchFamily="65" charset="-120"/>
              </a:rPr>
              <a:t>四大策略：</a:t>
            </a:r>
            <a:endParaRPr lang="en-US" altLang="zh-TW" sz="2800" b="1" dirty="0">
              <a:latin typeface="標楷體" pitchFamily="65" charset="-120"/>
              <a:ea typeface="標楷體" pitchFamily="65" charset="-120"/>
            </a:endParaRPr>
          </a:p>
          <a:p>
            <a:pPr marL="714375" indent="-354013">
              <a:lnSpc>
                <a:spcPct val="90000"/>
              </a:lnSpc>
              <a:spcBef>
                <a:spcPts val="1200"/>
              </a:spcBef>
              <a:spcAft>
                <a:spcPts val="600"/>
              </a:spcAft>
              <a:buFont typeface="+mj-lt"/>
              <a:buAutoNum type="arabicPeriod"/>
              <a:defRPr/>
            </a:pPr>
            <a:r>
              <a:rPr lang="zh-TW" altLang="zh-TW" sz="2400" b="1" dirty="0" smtClean="0">
                <a:latin typeface="標楷體" pitchFamily="65" charset="-120"/>
                <a:ea typeface="標楷體" pitchFamily="65" charset="-120"/>
              </a:rPr>
              <a:t>以</a:t>
            </a:r>
            <a:r>
              <a:rPr lang="zh-TW" altLang="zh-TW" sz="2400" b="1" dirty="0">
                <a:latin typeface="標楷體" pitchFamily="65" charset="-120"/>
                <a:ea typeface="標楷體" pitchFamily="65" charset="-120"/>
              </a:rPr>
              <a:t>期貨方式尋找原料</a:t>
            </a:r>
            <a:endParaRPr lang="en-US" altLang="zh-TW" sz="2400" b="1" dirty="0">
              <a:latin typeface="標楷體" pitchFamily="65" charset="-120"/>
              <a:ea typeface="標楷體" pitchFamily="65" charset="-120"/>
            </a:endParaRPr>
          </a:p>
          <a:p>
            <a:pPr marL="714375" indent="-354013">
              <a:lnSpc>
                <a:spcPct val="90000"/>
              </a:lnSpc>
              <a:spcBef>
                <a:spcPts val="1200"/>
              </a:spcBef>
              <a:spcAft>
                <a:spcPts val="600"/>
              </a:spcAft>
              <a:buFont typeface="+mj-lt"/>
              <a:buAutoNum type="arabicPeriod"/>
              <a:defRPr/>
            </a:pPr>
            <a:r>
              <a:rPr lang="zh-TW" altLang="zh-TW" sz="2400" b="1" dirty="0" smtClean="0">
                <a:latin typeface="標楷體" pitchFamily="65" charset="-120"/>
                <a:ea typeface="標楷體" pitchFamily="65" charset="-120"/>
              </a:rPr>
              <a:t>了解</a:t>
            </a:r>
            <a:r>
              <a:rPr lang="zh-TW" altLang="zh-TW" sz="2400" b="1" dirty="0">
                <a:latin typeface="標楷體" pitchFamily="65" charset="-120"/>
                <a:ea typeface="標楷體" pitchFamily="65" charset="-120"/>
              </a:rPr>
              <a:t>市場喜好</a:t>
            </a:r>
            <a:endParaRPr lang="en-US" altLang="zh-TW" sz="2400" b="1" dirty="0">
              <a:latin typeface="標楷體" pitchFamily="65" charset="-120"/>
              <a:ea typeface="標楷體" pitchFamily="65" charset="-120"/>
            </a:endParaRPr>
          </a:p>
          <a:p>
            <a:pPr marL="714375" indent="-354013">
              <a:lnSpc>
                <a:spcPct val="90000"/>
              </a:lnSpc>
              <a:spcBef>
                <a:spcPts val="1200"/>
              </a:spcBef>
              <a:spcAft>
                <a:spcPts val="600"/>
              </a:spcAft>
              <a:buFont typeface="+mj-lt"/>
              <a:buAutoNum type="arabicPeriod"/>
              <a:defRPr/>
            </a:pPr>
            <a:r>
              <a:rPr lang="zh-TW" altLang="zh-TW" sz="2400" b="1" dirty="0" smtClean="0">
                <a:latin typeface="標楷體" pitchFamily="65" charset="-120"/>
                <a:ea typeface="標楷體" pitchFamily="65" charset="-120"/>
              </a:rPr>
              <a:t>增加</a:t>
            </a:r>
            <a:r>
              <a:rPr lang="zh-TW" altLang="zh-TW" sz="2400" b="1" dirty="0">
                <a:latin typeface="標楷體" pitchFamily="65" charset="-120"/>
                <a:ea typeface="標楷體" pitchFamily="65" charset="-120"/>
              </a:rPr>
              <a:t>採購的機動性</a:t>
            </a:r>
            <a:endParaRPr lang="en-US" altLang="zh-TW" sz="2400" b="1" dirty="0">
              <a:latin typeface="標楷體" pitchFamily="65" charset="-120"/>
              <a:ea typeface="標楷體" pitchFamily="65" charset="-120"/>
            </a:endParaRPr>
          </a:p>
          <a:p>
            <a:pPr marL="714375" indent="-354013">
              <a:lnSpc>
                <a:spcPct val="90000"/>
              </a:lnSpc>
              <a:spcBef>
                <a:spcPts val="1200"/>
              </a:spcBef>
              <a:spcAft>
                <a:spcPts val="600"/>
              </a:spcAft>
              <a:buFont typeface="+mj-lt"/>
              <a:buAutoNum type="arabicPeriod"/>
              <a:defRPr/>
            </a:pPr>
            <a:r>
              <a:rPr lang="zh-TW" altLang="zh-TW" sz="2400" b="1" dirty="0" smtClean="0">
                <a:latin typeface="標楷體" pitchFamily="65" charset="-120"/>
                <a:ea typeface="標楷體" pitchFamily="65" charset="-120"/>
              </a:rPr>
              <a:t>產品</a:t>
            </a:r>
            <a:r>
              <a:rPr lang="zh-TW" altLang="zh-TW" sz="2400" b="1" dirty="0">
                <a:latin typeface="標楷體" pitchFamily="65" charset="-120"/>
                <a:ea typeface="標楷體" pitchFamily="65" charset="-120"/>
              </a:rPr>
              <a:t>替換性高，達到全年不斷貨的目標</a:t>
            </a:r>
            <a:endParaRPr lang="zh-TW" altLang="en-US" sz="2400" b="1" dirty="0">
              <a:latin typeface="標楷體" pitchFamily="65" charset="-120"/>
              <a:ea typeface="標楷體" pitchFamily="65" charset="-120"/>
            </a:endParaRPr>
          </a:p>
        </p:txBody>
      </p:sp>
      <p:sp>
        <p:nvSpPr>
          <p:cNvPr id="4" name="Titre 1"/>
          <p:cNvSpPr>
            <a:spLocks noGrp="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營運模式</a:t>
            </a:r>
            <a:endParaRPr lang="fr-FR" altLang="zh-TW" sz="4000" kern="1200" dirty="0">
              <a:solidFill>
                <a:schemeClr val="tx1"/>
              </a:solidFill>
              <a:latin typeface="標楷體" pitchFamily="65" charset="-120"/>
              <a:ea typeface="標楷體" pitchFamily="65" charset="-120"/>
              <a:cs typeface="+mn-cs"/>
            </a:endParaRPr>
          </a:p>
        </p:txBody>
      </p:sp>
      <p:pic>
        <p:nvPicPr>
          <p:cNvPr id="12" name="Picture 7"/>
          <p:cNvPicPr>
            <a:picLocks noChangeArrowheads="1"/>
          </p:cNvPicPr>
          <p:nvPr/>
        </p:nvPicPr>
        <p:blipFill>
          <a:blip r:embed="rId3" cstate="print"/>
          <a:srcRect/>
          <a:stretch>
            <a:fillRect/>
          </a:stretch>
        </p:blipFill>
        <p:spPr bwMode="auto">
          <a:xfrm>
            <a:off x="5652120" y="0"/>
            <a:ext cx="3491880" cy="1728192"/>
          </a:xfrm>
          <a:prstGeom prst="rect">
            <a:avLst/>
          </a:prstGeom>
          <a:noFill/>
          <a:ln w="9525">
            <a:noFill/>
            <a:miter lim="800000"/>
            <a:headEnd/>
            <a:tailEnd/>
          </a:ln>
          <a:effectLst>
            <a:softEdge rad="635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rrowheads="1"/>
          </p:cNvPicPr>
          <p:nvPr/>
        </p:nvPicPr>
        <p:blipFill>
          <a:blip r:embed="rId3" cstate="print"/>
          <a:srcRect/>
          <a:stretch>
            <a:fillRect/>
          </a:stretch>
        </p:blipFill>
        <p:spPr bwMode="auto">
          <a:xfrm>
            <a:off x="5652120" y="0"/>
            <a:ext cx="3491880" cy="1728192"/>
          </a:xfrm>
          <a:prstGeom prst="rect">
            <a:avLst/>
          </a:prstGeom>
          <a:noFill/>
          <a:ln w="9525">
            <a:noFill/>
            <a:miter lim="800000"/>
            <a:headEnd/>
            <a:tailEnd/>
          </a:ln>
          <a:effectLst>
            <a:softEdge rad="635000"/>
          </a:effectLst>
        </p:spPr>
      </p:pic>
      <p:pic>
        <p:nvPicPr>
          <p:cNvPr id="10" name="Picture 3"/>
          <p:cNvPicPr>
            <a:picLocks noChangeArrowheads="1"/>
          </p:cNvPicPr>
          <p:nvPr/>
        </p:nvPicPr>
        <p:blipFill>
          <a:blip r:embed="rId4"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3" name="Espace réservé du contenu 2"/>
          <p:cNvSpPr>
            <a:spLocks noGrp="1"/>
          </p:cNvSpPr>
          <p:nvPr>
            <p:ph idx="1"/>
          </p:nvPr>
        </p:nvSpPr>
        <p:spPr>
          <a:xfrm>
            <a:off x="1547664" y="5517232"/>
            <a:ext cx="7056784" cy="836712"/>
          </a:xfrm>
        </p:spPr>
        <p:txBody>
          <a:bodyPr rtlCol="0">
            <a:noAutofit/>
          </a:bodyPr>
          <a:lstStyle/>
          <a:p>
            <a:pPr>
              <a:buBlip>
                <a:blip r:embed="rId5"/>
              </a:buBlip>
            </a:pPr>
            <a:r>
              <a:rPr lang="en-US" altLang="zh-TW" b="1" dirty="0" smtClean="0">
                <a:solidFill>
                  <a:srgbClr val="FF0000"/>
                </a:solidFill>
              </a:rPr>
              <a:t>B to B </a:t>
            </a:r>
            <a:r>
              <a:rPr lang="en-US" altLang="zh-TW" dirty="0" smtClean="0"/>
              <a:t>To </a:t>
            </a:r>
            <a:r>
              <a:rPr lang="en-US" altLang="zh-TW" b="1" dirty="0" smtClean="0">
                <a:solidFill>
                  <a:srgbClr val="FF0000"/>
                </a:solidFill>
              </a:rPr>
              <a:t>B to C</a:t>
            </a:r>
          </a:p>
          <a:p>
            <a:pPr>
              <a:buNone/>
            </a:pPr>
            <a:endParaRPr lang="en-US" altLang="zh-TW" dirty="0" smtClean="0">
              <a:solidFill>
                <a:schemeClr val="tx1">
                  <a:lumMod val="75000"/>
                  <a:lumOff val="25000"/>
                </a:schemeClr>
              </a:solidFill>
            </a:endParaRPr>
          </a:p>
        </p:txBody>
      </p:sp>
      <p:graphicFrame>
        <p:nvGraphicFramePr>
          <p:cNvPr id="4" name="資料庫圖表 3"/>
          <p:cNvGraphicFramePr/>
          <p:nvPr>
            <p:extLst>
              <p:ext uri="{D42A27DB-BD31-4B8C-83A1-F6EECF244321}">
                <p14:modId xmlns="" xmlns:p14="http://schemas.microsoft.com/office/powerpoint/2010/main" val="4065327996"/>
              </p:ext>
            </p:extLst>
          </p:nvPr>
        </p:nvGraphicFramePr>
        <p:xfrm>
          <a:off x="179512" y="1237208"/>
          <a:ext cx="864096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圖片 4" descr="logo.jpg"/>
          <p:cNvPicPr>
            <a:picLocks noChangeAspect="1"/>
          </p:cNvPicPr>
          <p:nvPr/>
        </p:nvPicPr>
        <p:blipFill>
          <a:blip r:embed="rId10" cstate="print"/>
          <a:stretch>
            <a:fillRect/>
          </a:stretch>
        </p:blipFill>
        <p:spPr>
          <a:xfrm>
            <a:off x="5796136" y="4958111"/>
            <a:ext cx="3024336" cy="14232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itre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營運模式</a:t>
            </a:r>
            <a:endParaRPr lang="fr-FR" altLang="zh-TW" sz="4000" kern="1200" dirty="0">
              <a:solidFill>
                <a:schemeClr val="tx1"/>
              </a:solidFill>
              <a:latin typeface="標楷體" pitchFamily="65" charset="-120"/>
              <a:ea typeface="標楷體" pitchFamily="65" charset="-120"/>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rrowheads="1"/>
          </p:cNvPicPr>
          <p:nvPr/>
        </p:nvPicPr>
        <p:blipFill>
          <a:blip r:embed="rId3" cstate="print"/>
          <a:srcRect/>
          <a:stretch>
            <a:fillRect/>
          </a:stretch>
        </p:blipFill>
        <p:spPr bwMode="auto">
          <a:xfrm>
            <a:off x="5652120" y="0"/>
            <a:ext cx="3491880" cy="1728192"/>
          </a:xfrm>
          <a:prstGeom prst="rect">
            <a:avLst/>
          </a:prstGeom>
          <a:noFill/>
          <a:ln w="9525">
            <a:noFill/>
            <a:miter lim="800000"/>
            <a:headEnd/>
            <a:tailEnd/>
          </a:ln>
          <a:effectLst>
            <a:softEdge rad="635000"/>
          </a:effectLst>
        </p:spPr>
      </p:pic>
      <p:pic>
        <p:nvPicPr>
          <p:cNvPr id="376" name="Picture 3"/>
          <p:cNvPicPr>
            <a:picLocks noChangeArrowheads="1"/>
          </p:cNvPicPr>
          <p:nvPr/>
        </p:nvPicPr>
        <p:blipFill>
          <a:blip r:embed="rId4" cstate="print"/>
          <a:srcRect/>
          <a:stretch>
            <a:fillRect/>
          </a:stretch>
        </p:blipFill>
        <p:spPr bwMode="auto">
          <a:xfrm>
            <a:off x="9525" y="5517304"/>
            <a:ext cx="9144000" cy="1367684"/>
          </a:xfrm>
          <a:prstGeom prst="rect">
            <a:avLst/>
          </a:prstGeom>
          <a:noFill/>
          <a:ln w="9525">
            <a:noFill/>
            <a:miter lim="800000"/>
            <a:headEnd/>
            <a:tailEnd/>
          </a:ln>
          <a:effectLst>
            <a:softEdge rad="12700"/>
          </a:effectLst>
        </p:spPr>
      </p:pic>
      <p:pic>
        <p:nvPicPr>
          <p:cNvPr id="146435" name="Picture 3"/>
          <p:cNvPicPr>
            <a:picLocks noChangeAspect="1" noChangeArrowheads="1"/>
          </p:cNvPicPr>
          <p:nvPr/>
        </p:nvPicPr>
        <p:blipFill>
          <a:blip r:embed="rId5" cstate="print"/>
          <a:srcRect/>
          <a:stretch>
            <a:fillRect/>
          </a:stretch>
        </p:blipFill>
        <p:spPr bwMode="auto">
          <a:xfrm>
            <a:off x="928662" y="1000108"/>
            <a:ext cx="7429552" cy="5159130"/>
          </a:xfrm>
          <a:prstGeom prst="rect">
            <a:avLst/>
          </a:prstGeom>
          <a:noFill/>
          <a:ln w="9525">
            <a:noFill/>
            <a:miter lim="800000"/>
            <a:headEnd/>
            <a:tailEnd/>
          </a:ln>
          <a:effectLst>
            <a:softEdge rad="127000"/>
          </a:effectLst>
        </p:spPr>
      </p:pic>
      <p:sp>
        <p:nvSpPr>
          <p:cNvPr id="5" name="圓角矩形 4"/>
          <p:cNvSpPr/>
          <p:nvPr/>
        </p:nvSpPr>
        <p:spPr bwMode="auto">
          <a:xfrm>
            <a:off x="5652120" y="5733256"/>
            <a:ext cx="2304256" cy="36004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Arial" charset="0"/>
                <a:cs typeface="Arial" charset="0"/>
              </a:rPr>
              <a:t>  台灣低溫物流中心</a:t>
            </a:r>
          </a:p>
        </p:txBody>
      </p:sp>
      <p:sp>
        <p:nvSpPr>
          <p:cNvPr id="6" name="Titre 1"/>
          <p:cNvSpPr txBox="1">
            <a:spLocks/>
          </p:cNvSpPr>
          <p:nvPr/>
        </p:nvSpPr>
        <p:spPr>
          <a:xfrm>
            <a:off x="2500313" y="274638"/>
            <a:ext cx="6186487" cy="1143000"/>
          </a:xfrm>
          <a:prstGeom prst="rect">
            <a:avLst/>
          </a:prstGeo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zh-TW" sz="4400" b="1" i="0" u="none" strike="noStrike" kern="0" cap="none" spc="0" normalizeH="0" baseline="0" noProof="0" dirty="0" smtClean="0">
              <a:ln>
                <a:noFill/>
              </a:ln>
              <a:solidFill>
                <a:srgbClr val="404040"/>
              </a:solidFill>
              <a:effectLst/>
              <a:uLnTx/>
              <a:uFillTx/>
              <a:latin typeface="+mj-lt"/>
              <a:ea typeface="+mj-ea"/>
              <a:cs typeface="+mj-cs"/>
            </a:endParaRPr>
          </a:p>
        </p:txBody>
      </p:sp>
      <p:sp>
        <p:nvSpPr>
          <p:cNvPr id="7" name="Titre 1"/>
          <p:cNvSpPr txBox="1">
            <a:spLocks/>
          </p:cNvSpPr>
          <p:nvPr/>
        </p:nvSpPr>
        <p:spPr>
          <a:xfrm>
            <a:off x="720000" y="288000"/>
            <a:ext cx="741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eaLnBrk="1" fontAlgn="base" hangingPunct="1">
              <a:spcBef>
                <a:spcPct val="0"/>
              </a:spcBef>
              <a:spcAft>
                <a:spcPct val="0"/>
              </a:spcAft>
              <a:defRPr sz="4400" b="1">
                <a:solidFill>
                  <a:schemeClr val="tx2"/>
                </a:solidFill>
                <a:latin typeface="Arial" charset="0"/>
                <a:cs typeface="Arial" charset="0"/>
              </a:defRPr>
            </a:lvl6pPr>
            <a:lvl7pPr marL="914400" algn="l" rtl="0" eaLnBrk="1" fontAlgn="base" hangingPunct="1">
              <a:spcBef>
                <a:spcPct val="0"/>
              </a:spcBef>
              <a:spcAft>
                <a:spcPct val="0"/>
              </a:spcAft>
              <a:defRPr sz="4400" b="1">
                <a:solidFill>
                  <a:schemeClr val="tx2"/>
                </a:solidFill>
                <a:latin typeface="Arial" charset="0"/>
                <a:cs typeface="Arial" charset="0"/>
              </a:defRPr>
            </a:lvl7pPr>
            <a:lvl8pPr marL="1371600" algn="l" rtl="0" eaLnBrk="1" fontAlgn="base" hangingPunct="1">
              <a:spcBef>
                <a:spcPct val="0"/>
              </a:spcBef>
              <a:spcAft>
                <a:spcPct val="0"/>
              </a:spcAft>
              <a:defRPr sz="4400" b="1">
                <a:solidFill>
                  <a:schemeClr val="tx2"/>
                </a:solidFill>
                <a:latin typeface="Arial" charset="0"/>
                <a:cs typeface="Arial" charset="0"/>
              </a:defRPr>
            </a:lvl8pPr>
            <a:lvl9pPr marL="1828800" algn="l" rtl="0" eaLnBrk="1" fontAlgn="base" hangingPunct="1">
              <a:spcBef>
                <a:spcPct val="0"/>
              </a:spcBef>
              <a:spcAft>
                <a:spcPct val="0"/>
              </a:spcAft>
              <a:defRPr sz="4400" b="1">
                <a:solidFill>
                  <a:schemeClr val="tx2"/>
                </a:solidFill>
                <a:latin typeface="Arial" charset="0"/>
                <a:cs typeface="Arial" charset="0"/>
              </a:defRPr>
            </a:lvl9pPr>
          </a:lstStyle>
          <a:p>
            <a:pPr algn="ctr"/>
            <a:r>
              <a:rPr lang="zh-TW" altLang="en-US" sz="4000" kern="1200" dirty="0" smtClean="0">
                <a:solidFill>
                  <a:schemeClr val="tx1"/>
                </a:solidFill>
                <a:latin typeface="標楷體" pitchFamily="65" charset="-120"/>
                <a:ea typeface="標楷體" pitchFamily="65" charset="-120"/>
                <a:cs typeface="+mn-cs"/>
              </a:rPr>
              <a:t>營運模式</a:t>
            </a:r>
            <a:endParaRPr lang="fr-FR" altLang="zh-TW" sz="4000" kern="1200" dirty="0">
              <a:solidFill>
                <a:schemeClr val="tx1"/>
              </a:solidFill>
              <a:latin typeface="標楷體" pitchFamily="65" charset="-120"/>
              <a:ea typeface="標楷體" pitchFamily="65" charset="-120"/>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7"/>
          <p:cNvGrpSpPr>
            <a:grpSpLocks/>
          </p:cNvGrpSpPr>
          <p:nvPr/>
        </p:nvGrpSpPr>
        <p:grpSpPr bwMode="auto">
          <a:xfrm>
            <a:off x="9525" y="3717033"/>
            <a:ext cx="9170475" cy="3167951"/>
            <a:chOff x="10048" y="3716327"/>
            <a:chExt cx="9170475" cy="3168905"/>
          </a:xfrm>
        </p:grpSpPr>
        <p:pic>
          <p:nvPicPr>
            <p:cNvPr id="9" name="Picture 7"/>
            <p:cNvPicPr>
              <a:picLocks noChangeArrowheads="1"/>
            </p:cNvPicPr>
            <p:nvPr/>
          </p:nvPicPr>
          <p:blipFill>
            <a:blip r:embed="rId3" cstate="print"/>
            <a:srcRect/>
            <a:stretch>
              <a:fillRect/>
            </a:stretch>
          </p:blipFill>
          <p:spPr bwMode="auto">
            <a:xfrm>
              <a:off x="5220595" y="3716327"/>
              <a:ext cx="3959928" cy="2043583"/>
            </a:xfrm>
            <a:prstGeom prst="rect">
              <a:avLst/>
            </a:prstGeom>
            <a:noFill/>
            <a:ln w="9525">
              <a:noFill/>
              <a:miter lim="800000"/>
              <a:headEnd/>
              <a:tailEnd/>
            </a:ln>
            <a:effectLst>
              <a:softEdge rad="635000"/>
            </a:effectLst>
          </p:spPr>
        </p:pic>
        <p:pic>
          <p:nvPicPr>
            <p:cNvPr id="10"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2291" name="Rectangle 2"/>
          <p:cNvSpPr>
            <a:spLocks noGrp="1" noChangeArrowheads="1"/>
          </p:cNvSpPr>
          <p:nvPr>
            <p:ph type="title"/>
          </p:nvPr>
        </p:nvSpPr>
        <p:spPr>
          <a:xfrm>
            <a:off x="720725" y="287338"/>
            <a:ext cx="7924800" cy="685800"/>
          </a:xfrm>
        </p:spPr>
        <p:txBody>
          <a:bodyPr>
            <a:noAutofit/>
          </a:bodyPr>
          <a:lstStyle/>
          <a:p>
            <a:r>
              <a:rPr lang="zh-TW" altLang="en-US" sz="4000" dirty="0" smtClean="0">
                <a:solidFill>
                  <a:schemeClr val="bg2">
                    <a:lumMod val="85000"/>
                  </a:schemeClr>
                </a:solidFill>
                <a:latin typeface="標楷體" pitchFamily="65" charset="-120"/>
                <a:ea typeface="標楷體" pitchFamily="65" charset="-120"/>
              </a:rPr>
              <a:t>大綱</a:t>
            </a:r>
          </a:p>
        </p:txBody>
      </p:sp>
      <p:sp>
        <p:nvSpPr>
          <p:cNvPr id="12292" name="Rectangle 3"/>
          <p:cNvSpPr>
            <a:spLocks noGrp="1" noChangeArrowheads="1"/>
          </p:cNvSpPr>
          <p:nvPr>
            <p:ph type="body" idx="1"/>
          </p:nvPr>
        </p:nvSpPr>
        <p:spPr>
          <a:xfrm>
            <a:off x="720000" y="1152000"/>
            <a:ext cx="7859712" cy="4741862"/>
          </a:xfrm>
        </p:spPr>
        <p:txBody>
          <a:bodyPr>
            <a:normAutofit/>
          </a:bodyPr>
          <a:lstStyle/>
          <a:p>
            <a:pPr>
              <a:lnSpc>
                <a:spcPct val="90000"/>
              </a:lnSpc>
              <a:spcBef>
                <a:spcPts val="1200"/>
              </a:spcBef>
              <a:spcAft>
                <a:spcPts val="600"/>
              </a:spcAft>
            </a:pPr>
            <a:r>
              <a:rPr lang="zh-TW" altLang="en-US" b="1" dirty="0" smtClean="0">
                <a:solidFill>
                  <a:schemeClr val="bg2">
                    <a:lumMod val="85000"/>
                  </a:schemeClr>
                </a:solidFill>
                <a:latin typeface="標楷體" pitchFamily="65" charset="-120"/>
                <a:ea typeface="標楷體" pitchFamily="65" charset="-120"/>
              </a:rPr>
              <a:t>全球漁水產品產業簡介及需求趨勢 </a:t>
            </a:r>
            <a:r>
              <a:rPr lang="zh-TW" altLang="en-US" sz="2000" b="1" dirty="0" smtClean="0">
                <a:solidFill>
                  <a:schemeClr val="bg2">
                    <a:lumMod val="85000"/>
                  </a:schemeClr>
                </a:solidFill>
                <a:latin typeface="標楷體" pitchFamily="65" charset="-120"/>
                <a:ea typeface="標楷體" pitchFamily="65" charset="-120"/>
              </a:rPr>
              <a:t> </a:t>
            </a:r>
            <a:endParaRPr lang="en-US" altLang="zh-TW" sz="2000" b="1" dirty="0" smtClean="0">
              <a:solidFill>
                <a:schemeClr val="bg2">
                  <a:lumMod val="85000"/>
                </a:schemeClr>
              </a:solidFill>
              <a:latin typeface="標楷體" pitchFamily="65" charset="-120"/>
              <a:ea typeface="標楷體" pitchFamily="65" charset="-120"/>
            </a:endParaRPr>
          </a:p>
          <a:p>
            <a:pPr>
              <a:lnSpc>
                <a:spcPct val="90000"/>
              </a:lnSpc>
              <a:spcBef>
                <a:spcPts val="1200"/>
              </a:spcBef>
              <a:spcAft>
                <a:spcPts val="600"/>
              </a:spcAft>
            </a:pPr>
            <a:r>
              <a:rPr lang="zh-TW" altLang="en-US" b="1" dirty="0" smtClean="0">
                <a:solidFill>
                  <a:schemeClr val="bg2">
                    <a:lumMod val="85000"/>
                  </a:schemeClr>
                </a:solidFill>
                <a:latin typeface="標楷體" pitchFamily="65" charset="-120"/>
                <a:ea typeface="標楷體" pitchFamily="65" charset="-120"/>
              </a:rPr>
              <a:t>台灣漁水產業現況及未來發展策略</a:t>
            </a:r>
            <a:endParaRPr lang="zh-TW" altLang="en-US" sz="2000" b="1" dirty="0" smtClean="0">
              <a:solidFill>
                <a:schemeClr val="bg2">
                  <a:lumMod val="85000"/>
                </a:schemeClr>
              </a:solidFill>
              <a:latin typeface="標楷體" pitchFamily="65" charset="-120"/>
              <a:ea typeface="標楷體" pitchFamily="65" charset="-120"/>
            </a:endParaRPr>
          </a:p>
          <a:p>
            <a:pPr>
              <a:lnSpc>
                <a:spcPct val="90000"/>
              </a:lnSpc>
              <a:spcBef>
                <a:spcPts val="1200"/>
              </a:spcBef>
              <a:spcAft>
                <a:spcPts val="600"/>
              </a:spcAft>
            </a:pPr>
            <a:r>
              <a:rPr lang="zh-TW" altLang="en-US" b="1" dirty="0" smtClean="0">
                <a:solidFill>
                  <a:schemeClr val="bg2">
                    <a:lumMod val="85000"/>
                  </a:schemeClr>
                </a:solidFill>
                <a:latin typeface="標楷體" pitchFamily="65" charset="-120"/>
                <a:ea typeface="標楷體" pitchFamily="65" charset="-120"/>
              </a:rPr>
              <a:t>個案公司</a:t>
            </a:r>
            <a:r>
              <a:rPr lang="en-US" altLang="zh-TW" b="1" dirty="0" smtClean="0">
                <a:solidFill>
                  <a:schemeClr val="bg2">
                    <a:lumMod val="85000"/>
                  </a:schemeClr>
                </a:solidFill>
                <a:latin typeface="標楷體" pitchFamily="65" charset="-120"/>
                <a:ea typeface="標楷體" pitchFamily="65" charset="-120"/>
              </a:rPr>
              <a:t>_</a:t>
            </a:r>
            <a:r>
              <a:rPr lang="zh-TW" altLang="en-US" b="1" dirty="0" smtClean="0">
                <a:solidFill>
                  <a:schemeClr val="bg2">
                    <a:lumMod val="85000"/>
                  </a:schemeClr>
                </a:solidFill>
                <a:latin typeface="標楷體" pitchFamily="65" charset="-120"/>
                <a:ea typeface="標楷體" pitchFamily="65" charset="-120"/>
              </a:rPr>
              <a:t>嘉豐海洋水產公司介紹</a:t>
            </a:r>
          </a:p>
          <a:p>
            <a:pPr>
              <a:lnSpc>
                <a:spcPct val="90000"/>
              </a:lnSpc>
              <a:spcBef>
                <a:spcPts val="1200"/>
              </a:spcBef>
              <a:spcAft>
                <a:spcPts val="600"/>
              </a:spcAft>
            </a:pPr>
            <a:r>
              <a:rPr lang="zh-TW" altLang="en-US" sz="3600" b="1" dirty="0" smtClean="0">
                <a:solidFill>
                  <a:schemeClr val="bg2">
                    <a:lumMod val="85000"/>
                  </a:schemeClr>
                </a:solidFill>
                <a:latin typeface="標楷體" pitchFamily="65" charset="-120"/>
                <a:ea typeface="標楷體" pitchFamily="65" charset="-120"/>
              </a:rPr>
              <a:t>全球供應</a:t>
            </a:r>
            <a:r>
              <a:rPr lang="zh-TW" altLang="en-US" sz="3600" b="1" dirty="0">
                <a:solidFill>
                  <a:schemeClr val="bg2">
                    <a:lumMod val="85000"/>
                  </a:schemeClr>
                </a:solidFill>
                <a:latin typeface="標楷體" pitchFamily="65" charset="-120"/>
                <a:ea typeface="標楷體" pitchFamily="65" charset="-120"/>
              </a:rPr>
              <a:t>鏈</a:t>
            </a:r>
            <a:r>
              <a:rPr lang="zh-TW" altLang="en-US" sz="3600" b="1" dirty="0" smtClean="0">
                <a:solidFill>
                  <a:schemeClr val="bg2">
                    <a:lumMod val="85000"/>
                  </a:schemeClr>
                </a:solidFill>
                <a:latin typeface="標楷體" pitchFamily="65" charset="-120"/>
                <a:ea typeface="標楷體" pitchFamily="65" charset="-120"/>
              </a:rPr>
              <a:t>管理 </a:t>
            </a:r>
            <a:endParaRPr lang="en-US" altLang="zh-TW" sz="3600" b="1" dirty="0" smtClean="0">
              <a:solidFill>
                <a:schemeClr val="bg2">
                  <a:lumMod val="85000"/>
                </a:schemeClr>
              </a:solidFill>
              <a:latin typeface="標楷體" pitchFamily="65" charset="-120"/>
              <a:ea typeface="標楷體" pitchFamily="65" charset="-120"/>
            </a:endParaRPr>
          </a:p>
          <a:p>
            <a:pPr>
              <a:lnSpc>
                <a:spcPct val="90000"/>
              </a:lnSpc>
              <a:spcBef>
                <a:spcPts val="1200"/>
              </a:spcBef>
              <a:spcAft>
                <a:spcPts val="600"/>
              </a:spcAft>
            </a:pPr>
            <a:r>
              <a:rPr lang="zh-TW" altLang="en-US" b="1" dirty="0">
                <a:solidFill>
                  <a:schemeClr val="bg2">
                    <a:lumMod val="85000"/>
                  </a:schemeClr>
                </a:solidFill>
                <a:latin typeface="標楷體" pitchFamily="65" charset="-120"/>
                <a:ea typeface="標楷體" pitchFamily="65" charset="-120"/>
              </a:rPr>
              <a:t>嘉豐海洋水產低溫物</a:t>
            </a:r>
            <a:r>
              <a:rPr lang="zh-TW" altLang="en-US" b="1" dirty="0" smtClean="0">
                <a:solidFill>
                  <a:schemeClr val="bg2">
                    <a:lumMod val="85000"/>
                  </a:schemeClr>
                </a:solidFill>
                <a:latin typeface="標楷體" pitchFamily="65" charset="-120"/>
                <a:ea typeface="標楷體" pitchFamily="65" charset="-120"/>
              </a:rPr>
              <a:t>流</a:t>
            </a:r>
            <a:endParaRPr lang="zh-TW" altLang="en-US" sz="2000" dirty="0" smtClean="0">
              <a:solidFill>
                <a:schemeClr val="bg2">
                  <a:lumMod val="85000"/>
                </a:schemeClr>
              </a:solidFill>
              <a:ea typeface="新細明體" pitchFamily="18" charset="-120"/>
            </a:endParaRPr>
          </a:p>
          <a:p>
            <a:pPr lvl="1">
              <a:lnSpc>
                <a:spcPct val="90000"/>
              </a:lnSpc>
            </a:pPr>
            <a:endParaRPr lang="zh-TW" altLang="en-US" sz="2400" dirty="0" smtClean="0">
              <a:ea typeface="新細明體" pitchFamily="18" charset="-120"/>
            </a:endParaRPr>
          </a:p>
        </p:txBody>
      </p:sp>
    </p:spTree>
    <p:extLst>
      <p:ext uri="{BB962C8B-B14F-4D97-AF65-F5344CB8AC3E}">
        <p14:creationId xmlns="" xmlns:p14="http://schemas.microsoft.com/office/powerpoint/2010/main" val="22434681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a:grpSpLocks/>
          </p:cNvGrpSpPr>
          <p:nvPr/>
        </p:nvGrpSpPr>
        <p:grpSpPr bwMode="auto">
          <a:xfrm>
            <a:off x="9525" y="2365375"/>
            <a:ext cx="9144000" cy="4519613"/>
            <a:chOff x="10048" y="2365291"/>
            <a:chExt cx="9144000" cy="4519941"/>
          </a:xfrm>
        </p:grpSpPr>
        <p:pic>
          <p:nvPicPr>
            <p:cNvPr id="6" name="Picture 7"/>
            <p:cNvPicPr>
              <a:picLocks noChangeAspect="1" noChangeArrowheads="1"/>
            </p:cNvPicPr>
            <p:nvPr/>
          </p:nvPicPr>
          <p:blipFill>
            <a:blip r:embed="rId3" cstate="print"/>
            <a:srcRect/>
            <a:stretch>
              <a:fillRect/>
            </a:stretch>
          </p:blipFill>
          <p:spPr bwMode="auto">
            <a:xfrm>
              <a:off x="2916339" y="2365291"/>
              <a:ext cx="6217613" cy="3223947"/>
            </a:xfrm>
            <a:prstGeom prst="rect">
              <a:avLst/>
            </a:prstGeom>
            <a:noFill/>
            <a:ln w="9525">
              <a:noFill/>
              <a:miter lim="800000"/>
              <a:headEnd/>
              <a:tailEnd/>
            </a:ln>
            <a:effectLst>
              <a:softEdge rad="635000"/>
            </a:effectLst>
          </p:spPr>
        </p:pic>
        <p:pic>
          <p:nvPicPr>
            <p:cNvPr id="8"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5362" name="文字方塊 2"/>
          <p:cNvSpPr txBox="1">
            <a:spLocks noChangeArrowheads="1"/>
          </p:cNvSpPr>
          <p:nvPr/>
        </p:nvSpPr>
        <p:spPr bwMode="auto">
          <a:xfrm>
            <a:off x="2357438" y="4714875"/>
            <a:ext cx="1223962" cy="369888"/>
          </a:xfrm>
          <a:prstGeom prst="rect">
            <a:avLst/>
          </a:prstGeom>
          <a:noFill/>
          <a:ln w="9525">
            <a:noFill/>
            <a:miter lim="800000"/>
            <a:headEnd/>
            <a:tailEnd/>
          </a:ln>
        </p:spPr>
        <p:txBody>
          <a:bodyPr>
            <a:spAutoFit/>
          </a:bodyPr>
          <a:lstStyle/>
          <a:p>
            <a:r>
              <a:rPr lang="zh-TW" altLang="en-US">
                <a:solidFill>
                  <a:schemeClr val="bg2"/>
                </a:solidFill>
                <a:latin typeface="微軟正黑體" pitchFamily="34" charset="-120"/>
              </a:rPr>
              <a:t>第七組</a:t>
            </a:r>
          </a:p>
        </p:txBody>
      </p:sp>
      <p:sp>
        <p:nvSpPr>
          <p:cNvPr id="9" name="Rectangle 2"/>
          <p:cNvSpPr txBox="1">
            <a:spLocks noChangeArrowheads="1"/>
          </p:cNvSpPr>
          <p:nvPr/>
        </p:nvSpPr>
        <p:spPr>
          <a:xfrm>
            <a:off x="1500188" y="2060848"/>
            <a:ext cx="6456188" cy="1584325"/>
          </a:xfrm>
          <a:prstGeom prst="rect">
            <a:avLst/>
          </a:prstGeom>
        </p:spPr>
        <p:txBody>
          <a:bodyPr/>
          <a:lstStyle/>
          <a:p>
            <a:pPr>
              <a:spcAft>
                <a:spcPts val="600"/>
              </a:spcAft>
              <a:defRPr/>
            </a:pPr>
            <a:r>
              <a:rPr lang="zh-TW" altLang="en-US" sz="4800" kern="0" dirty="0" smtClean="0">
                <a:latin typeface="標楷體" pitchFamily="65" charset="-120"/>
                <a:ea typeface="標楷體" pitchFamily="65" charset="-120"/>
                <a:cs typeface="+mj-cs"/>
              </a:rPr>
              <a:t>全球供應</a:t>
            </a:r>
            <a:r>
              <a:rPr lang="zh-TW" altLang="en-US" sz="4800" kern="0" dirty="0">
                <a:latin typeface="標楷體" pitchFamily="65" charset="-120"/>
                <a:ea typeface="標楷體" pitchFamily="65" charset="-120"/>
                <a:cs typeface="+mj-cs"/>
              </a:rPr>
              <a:t>鏈管理</a:t>
            </a:r>
            <a:endParaRPr lang="en-US" altLang="zh-TW" sz="4800" kern="0" dirty="0">
              <a:latin typeface="標楷體" pitchFamily="65" charset="-120"/>
              <a:ea typeface="標楷體" pitchFamily="65" charset="-120"/>
              <a:cs typeface="+mj-cs"/>
            </a:endParaRPr>
          </a:p>
        </p:txBody>
      </p:sp>
    </p:spTree>
    <p:extLst>
      <p:ext uri="{BB962C8B-B14F-4D97-AF65-F5344CB8AC3E}">
        <p14:creationId xmlns="" xmlns:p14="http://schemas.microsoft.com/office/powerpoint/2010/main" val="992791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20725" y="287338"/>
            <a:ext cx="741045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dirty="0">
                <a:solidFill>
                  <a:schemeClr val="tx1"/>
                </a:solidFill>
                <a:latin typeface="標楷體" pitchFamily="65" charset="-120"/>
                <a:ea typeface="標楷體" pitchFamily="65" charset="-120"/>
              </a:rPr>
              <a:t>漁水產品產業簡介</a:t>
            </a:r>
          </a:p>
        </p:txBody>
      </p:sp>
      <p:pic>
        <p:nvPicPr>
          <p:cNvPr id="16"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pic>
        <p:nvPicPr>
          <p:cNvPr id="17" name="Picture 3"/>
          <p:cNvPicPr>
            <a:picLocks noChangeArrowheads="1"/>
          </p:cNvPicPr>
          <p:nvPr/>
        </p:nvPicPr>
        <p:blipFill>
          <a:blip r:embed="rId4" cstate="print"/>
          <a:srcRect/>
          <a:stretch>
            <a:fillRect/>
          </a:stretch>
        </p:blipFill>
        <p:spPr bwMode="auto">
          <a:xfrm>
            <a:off x="9525" y="5517438"/>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52000"/>
            <a:ext cx="8103274" cy="4705892"/>
          </a:xfrm>
        </p:spPr>
        <p:txBody>
          <a:bodyPr>
            <a:normAutofit/>
          </a:bodyPr>
          <a:lstStyle/>
          <a:p>
            <a:pPr>
              <a:lnSpc>
                <a:spcPct val="90000"/>
              </a:lnSpc>
              <a:spcBef>
                <a:spcPts val="1200"/>
              </a:spcBef>
              <a:spcAft>
                <a:spcPts val="600"/>
              </a:spcAft>
              <a:defRPr/>
            </a:pPr>
            <a:r>
              <a:rPr lang="zh-TW" altLang="en-US" sz="3000" b="1" dirty="0" smtClean="0">
                <a:latin typeface="標楷體" pitchFamily="65" charset="-120"/>
                <a:ea typeface="標楷體" pitchFamily="65" charset="-120"/>
              </a:rPr>
              <a:t>漁水產品產業鏈關係</a:t>
            </a:r>
            <a:endParaRPr lang="en-US" altLang="zh-TW" sz="3000" b="1" dirty="0" smtClean="0">
              <a:latin typeface="標楷體" pitchFamily="65" charset="-120"/>
              <a:ea typeface="標楷體" pitchFamily="65" charset="-120"/>
            </a:endParaRPr>
          </a:p>
          <a:p>
            <a:pPr marL="538163" lvl="1" indent="-273050">
              <a:lnSpc>
                <a:spcPct val="90000"/>
              </a:lnSpc>
              <a:spcBef>
                <a:spcPts val="1200"/>
              </a:spcBef>
              <a:spcAft>
                <a:spcPts val="600"/>
              </a:spcAft>
              <a:defRPr/>
            </a:pPr>
            <a:r>
              <a:rPr lang="zh-TW" altLang="en-US" sz="2600" b="1" dirty="0" smtClean="0">
                <a:latin typeface="標楷體" pitchFamily="65" charset="-120"/>
                <a:ea typeface="標楷體" pitchFamily="65" charset="-120"/>
              </a:rPr>
              <a:t>上游：</a:t>
            </a:r>
            <a:endParaRPr lang="en-US" altLang="zh-TW" sz="2600" b="1" dirty="0" smtClean="0">
              <a:latin typeface="標楷體" pitchFamily="65" charset="-120"/>
              <a:ea typeface="標楷體" pitchFamily="65" charset="-120"/>
            </a:endParaRPr>
          </a:p>
          <a:p>
            <a:pPr marL="1081088" lvl="2" indent="-368300">
              <a:spcBef>
                <a:spcPts val="0"/>
              </a:spcBef>
              <a:spcAft>
                <a:spcPts val="600"/>
              </a:spcAft>
              <a:defRPr/>
            </a:pPr>
            <a:r>
              <a:rPr lang="zh-TW" altLang="en-US" dirty="0" smtClean="0">
                <a:latin typeface="標楷體" pitchFamily="65" charset="-120"/>
                <a:ea typeface="標楷體" pitchFamily="65" charset="-120"/>
              </a:rPr>
              <a:t>漁水產原料，主要為漁水產養殖業及捕撈漁業</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船</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公司</a:t>
            </a:r>
            <a:endParaRPr lang="en-US" altLang="zh-TW" dirty="0" smtClean="0">
              <a:latin typeface="標楷體" pitchFamily="65" charset="-120"/>
              <a:ea typeface="標楷體" pitchFamily="65" charset="-120"/>
            </a:endParaRPr>
          </a:p>
          <a:p>
            <a:pPr marL="538163" lvl="1" indent="-273050">
              <a:lnSpc>
                <a:spcPct val="90000"/>
              </a:lnSpc>
              <a:spcBef>
                <a:spcPts val="1200"/>
              </a:spcBef>
              <a:spcAft>
                <a:spcPts val="600"/>
              </a:spcAft>
              <a:defRPr/>
            </a:pPr>
            <a:r>
              <a:rPr lang="zh-TW" altLang="en-US" sz="2600" b="1" dirty="0" smtClean="0">
                <a:latin typeface="標楷體" pitchFamily="65" charset="-120"/>
                <a:ea typeface="標楷體" pitchFamily="65" charset="-120"/>
              </a:rPr>
              <a:t>中游：</a:t>
            </a:r>
            <a:endParaRPr lang="en-US" altLang="zh-TW" sz="2600" b="1" dirty="0" smtClean="0">
              <a:latin typeface="標楷體" pitchFamily="65" charset="-120"/>
              <a:ea typeface="標楷體" pitchFamily="65" charset="-120"/>
            </a:endParaRPr>
          </a:p>
          <a:p>
            <a:pPr marL="1081088" lvl="2" indent="-368300">
              <a:spcBef>
                <a:spcPts val="0"/>
              </a:spcBef>
              <a:spcAft>
                <a:spcPts val="600"/>
              </a:spcAft>
              <a:defRPr/>
            </a:pPr>
            <a:r>
              <a:rPr lang="zh-TW" altLang="en-US" dirty="0" smtClean="0">
                <a:latin typeface="標楷體" pitchFamily="65" charset="-120"/>
                <a:ea typeface="標楷體" pitchFamily="65" charset="-120"/>
              </a:rPr>
              <a:t>漁水產品加工研發、製造、生產高附加價值之漁水產品之加工物流廠商 </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例</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嘉豐海產</a:t>
            </a:r>
            <a:r>
              <a:rPr lang="en-US" altLang="zh-TW" dirty="0" smtClean="0">
                <a:latin typeface="標楷體" pitchFamily="65" charset="-120"/>
                <a:ea typeface="標楷體" pitchFamily="65" charset="-120"/>
              </a:rPr>
              <a:t>)</a:t>
            </a:r>
          </a:p>
          <a:p>
            <a:pPr marL="538163" lvl="1" indent="-273050">
              <a:lnSpc>
                <a:spcPct val="90000"/>
              </a:lnSpc>
              <a:spcBef>
                <a:spcPts val="1200"/>
              </a:spcBef>
              <a:spcAft>
                <a:spcPts val="600"/>
              </a:spcAft>
              <a:defRPr/>
            </a:pPr>
            <a:r>
              <a:rPr lang="zh-TW" altLang="en-US" sz="2600" b="1" dirty="0" smtClean="0">
                <a:latin typeface="標楷體" pitchFamily="65" charset="-120"/>
                <a:ea typeface="標楷體" pitchFamily="65" charset="-120"/>
              </a:rPr>
              <a:t>下游：</a:t>
            </a:r>
            <a:endParaRPr lang="en-US" altLang="zh-TW" sz="2600" b="1" dirty="0" smtClean="0">
              <a:latin typeface="標楷體" pitchFamily="65" charset="-120"/>
              <a:ea typeface="標楷體" pitchFamily="65" charset="-120"/>
            </a:endParaRPr>
          </a:p>
          <a:p>
            <a:pPr marL="1081088" lvl="2" indent="-368300">
              <a:spcBef>
                <a:spcPts val="0"/>
              </a:spcBef>
              <a:spcAft>
                <a:spcPts val="600"/>
              </a:spcAft>
              <a:defRPr/>
            </a:pPr>
            <a:r>
              <a:rPr lang="zh-TW" altLang="en-US" dirty="0" smtClean="0">
                <a:latin typeface="標楷體" pitchFamily="65" charset="-120"/>
                <a:ea typeface="標楷體" pitchFamily="65" charset="-120"/>
              </a:rPr>
              <a:t>漁水產品銷售之對象，主要為各國進口商及大賣場</a:t>
            </a:r>
            <a:endParaRPr lang="en-US" altLang="zh-TW" dirty="0" smtClean="0">
              <a:latin typeface="標楷體" pitchFamily="65" charset="-120"/>
              <a:ea typeface="標楷體" pitchFamily="65" charset="-120"/>
            </a:endParaRPr>
          </a:p>
        </p:txBody>
      </p:sp>
    </p:spTree>
    <p:extLst>
      <p:ext uri="{BB962C8B-B14F-4D97-AF65-F5344CB8AC3E}">
        <p14:creationId xmlns="" xmlns:p14="http://schemas.microsoft.com/office/powerpoint/2010/main" val="422739529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srcRect/>
          <a:stretch>
            <a:fillRect/>
          </a:stretch>
        </p:blipFill>
        <p:spPr bwMode="auto">
          <a:xfrm>
            <a:off x="9525" y="5517088"/>
            <a:ext cx="9144000" cy="1367901"/>
          </a:xfrm>
          <a:prstGeom prst="rect">
            <a:avLst/>
          </a:prstGeom>
          <a:noFill/>
          <a:ln w="9525">
            <a:noFill/>
            <a:miter lim="800000"/>
            <a:headEnd/>
            <a:tailEnd/>
          </a:ln>
          <a:effectLst>
            <a:softEdge rad="12700"/>
          </a:effectLst>
        </p:spPr>
      </p:pic>
      <p:pic>
        <p:nvPicPr>
          <p:cNvPr id="7" name="Picture 7"/>
          <p:cNvPicPr>
            <a:picLocks noChangeArrowheads="1"/>
          </p:cNvPicPr>
          <p:nvPr/>
        </p:nvPicPr>
        <p:blipFill>
          <a:blip r:embed="rId3" cstate="print"/>
          <a:srcRect/>
          <a:stretch>
            <a:fillRect/>
          </a:stretch>
        </p:blipFill>
        <p:spPr bwMode="auto">
          <a:xfrm>
            <a:off x="5670748" y="476672"/>
            <a:ext cx="3491880" cy="1728192"/>
          </a:xfrm>
          <a:prstGeom prst="rect">
            <a:avLst/>
          </a:prstGeom>
          <a:noFill/>
          <a:ln w="9525">
            <a:noFill/>
            <a:miter lim="800000"/>
            <a:headEnd/>
            <a:tailEnd/>
          </a:ln>
          <a:effectLst>
            <a:softEdge rad="635000"/>
          </a:effectLst>
        </p:spPr>
      </p:pic>
      <p:sp>
        <p:nvSpPr>
          <p:cNvPr id="19457" name="標題 1"/>
          <p:cNvSpPr>
            <a:spLocks noGrp="1"/>
          </p:cNvSpPr>
          <p:nvPr>
            <p:ph type="title"/>
          </p:nvPr>
        </p:nvSpPr>
        <p:spPr>
          <a:xfrm>
            <a:off x="720000" y="288000"/>
            <a:ext cx="79248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altLang="zh-TW" sz="4000" kern="1200" dirty="0">
                <a:solidFill>
                  <a:schemeClr val="tx1"/>
                </a:solidFill>
                <a:latin typeface="標楷體" pitchFamily="65" charset="-120"/>
                <a:ea typeface="標楷體" pitchFamily="65" charset="-120"/>
                <a:cs typeface="+mn-cs"/>
              </a:rPr>
              <a:t/>
            </a:r>
            <a:br>
              <a:rPr lang="en-US" altLang="zh-TW" sz="4000" kern="1200" dirty="0">
                <a:solidFill>
                  <a:schemeClr val="tx1"/>
                </a:solidFill>
                <a:latin typeface="標楷體" pitchFamily="65" charset="-120"/>
                <a:ea typeface="標楷體" pitchFamily="65" charset="-120"/>
                <a:cs typeface="+mn-cs"/>
              </a:rPr>
            </a:br>
            <a:r>
              <a:rPr lang="zh-TW" altLang="en-US" sz="4000" kern="1200" dirty="0">
                <a:solidFill>
                  <a:schemeClr val="tx1"/>
                </a:solidFill>
                <a:latin typeface="標楷體" pitchFamily="65" charset="-120"/>
                <a:ea typeface="標楷體" pitchFamily="65" charset="-120"/>
                <a:cs typeface="+mn-cs"/>
              </a:rPr>
              <a:t>供應鏈管理目的</a:t>
            </a:r>
            <a:r>
              <a:rPr lang="en-US" altLang="zh-TW" sz="4000" kern="1200" dirty="0">
                <a:solidFill>
                  <a:schemeClr val="tx1"/>
                </a:solidFill>
                <a:latin typeface="標楷體" pitchFamily="65" charset="-120"/>
                <a:ea typeface="標楷體" pitchFamily="65" charset="-120"/>
                <a:cs typeface="+mn-cs"/>
              </a:rPr>
              <a:t/>
            </a:r>
            <a:br>
              <a:rPr lang="en-US" altLang="zh-TW" sz="4000" kern="1200" dirty="0">
                <a:solidFill>
                  <a:schemeClr val="tx1"/>
                </a:solidFill>
                <a:latin typeface="標楷體" pitchFamily="65" charset="-120"/>
                <a:ea typeface="標楷體" pitchFamily="65" charset="-120"/>
                <a:cs typeface="+mn-cs"/>
              </a:rPr>
            </a:br>
            <a:endParaRPr lang="zh-TW" altLang="en-US" sz="4000" kern="1200" dirty="0">
              <a:solidFill>
                <a:schemeClr val="tx1"/>
              </a:solidFill>
              <a:latin typeface="標楷體" pitchFamily="65" charset="-120"/>
              <a:ea typeface="標楷體" pitchFamily="65" charset="-120"/>
              <a:cs typeface="+mn-cs"/>
            </a:endParaRPr>
          </a:p>
        </p:txBody>
      </p:sp>
      <p:sp>
        <p:nvSpPr>
          <p:cNvPr id="19458" name="內容版面配置區 2"/>
          <p:cNvSpPr>
            <a:spLocks noGrp="1"/>
          </p:cNvSpPr>
          <p:nvPr>
            <p:ph idx="1"/>
          </p:nvPr>
        </p:nvSpPr>
        <p:spPr/>
        <p:txBody>
          <a:bodyPr/>
          <a:lstStyle/>
          <a:p>
            <a:r>
              <a:rPr lang="zh-TW" altLang="zh-TW" dirty="0" smtClean="0">
                <a:latin typeface="標楷體" pitchFamily="65" charset="-120"/>
                <a:ea typeface="標楷體" pitchFamily="65" charset="-120"/>
              </a:rPr>
              <a:t>供應鏈管理是利用一連串有效率的方法，來整合供應商、製造商、倉庫和出貨，使得商品可以</a:t>
            </a:r>
            <a:r>
              <a:rPr lang="zh-TW" altLang="zh-TW" dirty="0" smtClean="0">
                <a:solidFill>
                  <a:srgbClr val="FF0000"/>
                </a:solidFill>
                <a:latin typeface="標楷體" pitchFamily="65" charset="-120"/>
                <a:ea typeface="標楷體" pitchFamily="65" charset="-120"/>
              </a:rPr>
              <a:t>正確的數量</a:t>
            </a:r>
            <a:r>
              <a:rPr lang="zh-TW" altLang="zh-TW" dirty="0" smtClean="0">
                <a:latin typeface="標楷體" pitchFamily="65" charset="-120"/>
                <a:ea typeface="標楷體" pitchFamily="65" charset="-120"/>
              </a:rPr>
              <a:t>生產，並在</a:t>
            </a:r>
            <a:r>
              <a:rPr lang="zh-TW" altLang="zh-TW" dirty="0" smtClean="0">
                <a:solidFill>
                  <a:srgbClr val="FF0000"/>
                </a:solidFill>
                <a:latin typeface="標楷體" pitchFamily="65" charset="-120"/>
                <a:ea typeface="標楷體" pitchFamily="65" charset="-120"/>
              </a:rPr>
              <a:t>正確的時間</a:t>
            </a:r>
            <a:r>
              <a:rPr lang="zh-TW" altLang="zh-TW" dirty="0" smtClean="0">
                <a:latin typeface="標楷體" pitchFamily="65" charset="-120"/>
                <a:ea typeface="標楷體" pitchFamily="65" charset="-120"/>
              </a:rPr>
              <a:t>配送到</a:t>
            </a:r>
            <a:r>
              <a:rPr lang="zh-TW" altLang="zh-TW" dirty="0" smtClean="0">
                <a:solidFill>
                  <a:srgbClr val="FF0000"/>
                </a:solidFill>
                <a:latin typeface="標楷體" pitchFamily="65" charset="-120"/>
                <a:ea typeface="標楷體" pitchFamily="65" charset="-120"/>
              </a:rPr>
              <a:t>正確的地點</a:t>
            </a:r>
            <a:r>
              <a:rPr lang="zh-TW" altLang="zh-TW" dirty="0" smtClean="0">
                <a:latin typeface="標楷體" pitchFamily="65" charset="-120"/>
                <a:ea typeface="標楷體" pitchFamily="65" charset="-120"/>
              </a:rPr>
              <a:t>，為的就是在一個令顧客滿意的服務水準下，使得整體系統成本最小化</a:t>
            </a:r>
            <a:r>
              <a:rPr lang="zh-TW" altLang="en-US" dirty="0" smtClean="0">
                <a:latin typeface="標楷體" pitchFamily="65" charset="-120"/>
                <a:ea typeface="標楷體" pitchFamily="65" charset="-120"/>
              </a:rPr>
              <a:t>。</a:t>
            </a:r>
          </a:p>
        </p:txBody>
      </p:sp>
    </p:spTree>
    <p:extLst>
      <p:ext uri="{BB962C8B-B14F-4D97-AF65-F5344CB8AC3E}">
        <p14:creationId xmlns="" xmlns:p14="http://schemas.microsoft.com/office/powerpoint/2010/main" val="2955392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rrowheads="1"/>
          </p:cNvPicPr>
          <p:nvPr/>
        </p:nvPicPr>
        <p:blipFill>
          <a:blip r:embed="rId2" cstate="print"/>
          <a:srcRect/>
          <a:stretch>
            <a:fillRect/>
          </a:stretch>
        </p:blipFill>
        <p:spPr bwMode="auto">
          <a:xfrm>
            <a:off x="5670748" y="476672"/>
            <a:ext cx="3491880" cy="1728192"/>
          </a:xfrm>
          <a:prstGeom prst="rect">
            <a:avLst/>
          </a:prstGeom>
          <a:noFill/>
          <a:ln w="9525">
            <a:noFill/>
            <a:miter lim="800000"/>
            <a:headEnd/>
            <a:tailEnd/>
          </a:ln>
          <a:effectLst>
            <a:softEdge rad="635000"/>
          </a:effectLst>
        </p:spPr>
      </p:pic>
      <p:sp>
        <p:nvSpPr>
          <p:cNvPr id="70658" name="Rectangle 2"/>
          <p:cNvSpPr>
            <a:spLocks noGrp="1" noChangeArrowheads="1"/>
          </p:cNvSpPr>
          <p:nvPr>
            <p:ph type="title"/>
          </p:nvPr>
        </p:nvSpPr>
        <p:spPr>
          <a:xfrm>
            <a:off x="720000" y="288000"/>
            <a:ext cx="777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衡量供應鏈的績效</a:t>
            </a:r>
          </a:p>
        </p:txBody>
      </p:sp>
      <p:sp>
        <p:nvSpPr>
          <p:cNvPr id="70659" name="Rectangle 3"/>
          <p:cNvSpPr>
            <a:spLocks noGrp="1" noChangeArrowheads="1"/>
          </p:cNvSpPr>
          <p:nvPr>
            <p:ph type="body" idx="1"/>
          </p:nvPr>
        </p:nvSpPr>
        <p:spPr>
          <a:xfrm>
            <a:off x="457200" y="1778000"/>
            <a:ext cx="8382000" cy="4456113"/>
          </a:xfrm>
        </p:spPr>
        <p:txBody>
          <a:bodyPr/>
          <a:lstStyle/>
          <a:p>
            <a:r>
              <a:rPr lang="zh-TW" altLang="en-US" dirty="0">
                <a:latin typeface="標楷體" pitchFamily="65" charset="-120"/>
                <a:ea typeface="標楷體" pitchFamily="65" charset="-120"/>
              </a:rPr>
              <a:t>供應鏈的效率高低</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可以用存貨水準來判定，衡量指標：</a:t>
            </a:r>
          </a:p>
          <a:p>
            <a:r>
              <a:rPr lang="zh-TW" altLang="en-US" dirty="0">
                <a:latin typeface="標楷體" pitchFamily="65" charset="-120"/>
                <a:ea typeface="標楷體" pitchFamily="65" charset="-120"/>
              </a:rPr>
              <a:t>庫存</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存貨</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週轉率</a:t>
            </a:r>
            <a:r>
              <a:rPr lang="en-US" altLang="zh-TW" dirty="0">
                <a:latin typeface="標楷體" pitchFamily="65" charset="-120"/>
                <a:ea typeface="標楷體" pitchFamily="65" charset="-120"/>
              </a:rPr>
              <a:t>(Inventory Turnover):</a:t>
            </a:r>
          </a:p>
          <a:p>
            <a:pPr>
              <a:buFont typeface="Wingdings" pitchFamily="2" charset="2"/>
              <a:buNone/>
            </a:pP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此值愈 ↑ </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效率愈 ↑         </a:t>
            </a:r>
          </a:p>
          <a:p>
            <a:r>
              <a:rPr lang="zh-TW" altLang="en-US" dirty="0">
                <a:latin typeface="標楷體" pitchFamily="65" charset="-120"/>
                <a:ea typeface="標楷體" pitchFamily="65" charset="-120"/>
              </a:rPr>
              <a:t>庫存</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存貨</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週數</a:t>
            </a:r>
            <a:r>
              <a:rPr lang="en-US" altLang="zh-TW" dirty="0">
                <a:latin typeface="標楷體" pitchFamily="65" charset="-120"/>
                <a:ea typeface="標楷體" pitchFamily="65" charset="-120"/>
              </a:rPr>
              <a:t>(Weeks-of –supply)</a:t>
            </a:r>
            <a:r>
              <a:rPr lang="zh-TW" altLang="en-US" dirty="0">
                <a:latin typeface="標楷體" pitchFamily="65" charset="-120"/>
                <a:ea typeface="標楷體" pitchFamily="65" charset="-120"/>
              </a:rPr>
              <a:t>：</a:t>
            </a:r>
          </a:p>
          <a:p>
            <a:pPr>
              <a:buFont typeface="Wingdings" pitchFamily="2" charset="2"/>
              <a:buNone/>
            </a:pPr>
            <a:r>
              <a:rPr lang="zh-TW" altLang="en-US" dirty="0">
                <a:latin typeface="標楷體" pitchFamily="65" charset="-120"/>
                <a:ea typeface="標楷體" pitchFamily="65" charset="-120"/>
              </a:rPr>
              <a:t>            </a:t>
            </a:r>
            <a:r>
              <a:rPr lang="zh-TW" altLang="en-US" dirty="0" smtClean="0">
                <a:latin typeface="標楷體" pitchFamily="65" charset="-120"/>
                <a:ea typeface="標楷體" pitchFamily="65" charset="-120"/>
              </a:rPr>
              <a:t>此</a:t>
            </a:r>
            <a:r>
              <a:rPr lang="zh-TW" altLang="en-US" dirty="0">
                <a:latin typeface="標楷體" pitchFamily="65" charset="-120"/>
                <a:ea typeface="標楷體" pitchFamily="65" charset="-120"/>
              </a:rPr>
              <a:t>值愈 ↓ </a:t>
            </a:r>
            <a:r>
              <a:rPr lang="en-US" altLang="zh-TW" dirty="0">
                <a:latin typeface="標楷體" pitchFamily="65" charset="-120"/>
                <a:ea typeface="標楷體" pitchFamily="65" charset="-120"/>
              </a:rPr>
              <a:t>, </a:t>
            </a:r>
            <a:r>
              <a:rPr lang="zh-TW" altLang="en-US" dirty="0">
                <a:latin typeface="標楷體" pitchFamily="65" charset="-120"/>
                <a:ea typeface="標楷體" pitchFamily="65" charset="-120"/>
              </a:rPr>
              <a:t>效率愈 ↑</a:t>
            </a:r>
          </a:p>
        </p:txBody>
      </p:sp>
      <p:pic>
        <p:nvPicPr>
          <p:cNvPr id="6" name="Picture 3"/>
          <p:cNvPicPr>
            <a:picLocks noChangeArrowheads="1"/>
          </p:cNvPicPr>
          <p:nvPr/>
        </p:nvPicPr>
        <p:blipFill>
          <a:blip r:embed="rId3" cstate="print"/>
          <a:srcRect/>
          <a:stretch>
            <a:fillRect/>
          </a:stretch>
        </p:blipFill>
        <p:spPr bwMode="auto">
          <a:xfrm>
            <a:off x="9525" y="5517431"/>
            <a:ext cx="9144512" cy="1367557"/>
          </a:xfrm>
          <a:prstGeom prst="rect">
            <a:avLst/>
          </a:prstGeom>
          <a:noFill/>
          <a:ln w="9525">
            <a:noFill/>
            <a:miter lim="800000"/>
            <a:headEnd/>
            <a:tailEnd/>
          </a:ln>
          <a:effectLst>
            <a:softEdge rad="12700"/>
          </a:effectLst>
        </p:spPr>
      </p:pic>
    </p:spTree>
    <p:extLst>
      <p:ext uri="{BB962C8B-B14F-4D97-AF65-F5344CB8AC3E}">
        <p14:creationId xmlns="" xmlns:p14="http://schemas.microsoft.com/office/powerpoint/2010/main" val="2846713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rrowheads="1"/>
          </p:cNvPicPr>
          <p:nvPr/>
        </p:nvPicPr>
        <p:blipFill>
          <a:blip r:embed="rId2" cstate="print"/>
          <a:srcRect/>
          <a:stretch>
            <a:fillRect/>
          </a:stretch>
        </p:blipFill>
        <p:spPr bwMode="auto">
          <a:xfrm>
            <a:off x="5670748" y="476672"/>
            <a:ext cx="3491880" cy="1728192"/>
          </a:xfrm>
          <a:prstGeom prst="rect">
            <a:avLst/>
          </a:prstGeom>
          <a:noFill/>
          <a:ln w="9525">
            <a:noFill/>
            <a:miter lim="800000"/>
            <a:headEnd/>
            <a:tailEnd/>
          </a:ln>
          <a:effectLst>
            <a:softEdge rad="635000"/>
          </a:effectLst>
        </p:spPr>
      </p:pic>
      <p:pic>
        <p:nvPicPr>
          <p:cNvPr id="14" name="Picture 3"/>
          <p:cNvPicPr>
            <a:picLocks noChangeArrowheads="1"/>
          </p:cNvPicPr>
          <p:nvPr/>
        </p:nvPicPr>
        <p:blipFill>
          <a:blip r:embed="rId3" cstate="print"/>
          <a:srcRect/>
          <a:stretch>
            <a:fillRect/>
          </a:stretch>
        </p:blipFill>
        <p:spPr bwMode="auto">
          <a:xfrm>
            <a:off x="18116" y="5490442"/>
            <a:ext cx="9144512" cy="1367557"/>
          </a:xfrm>
          <a:prstGeom prst="rect">
            <a:avLst/>
          </a:prstGeom>
          <a:noFill/>
          <a:ln w="9525">
            <a:noFill/>
            <a:miter lim="800000"/>
            <a:headEnd/>
            <a:tailEnd/>
          </a:ln>
          <a:effectLst>
            <a:softEdge rad="12700"/>
          </a:effectLst>
        </p:spPr>
      </p:pic>
      <p:sp>
        <p:nvSpPr>
          <p:cNvPr id="20481" name="標題 1"/>
          <p:cNvSpPr>
            <a:spLocks noGrp="1"/>
          </p:cNvSpPr>
          <p:nvPr>
            <p:ph type="title"/>
          </p:nvPr>
        </p:nvSpPr>
        <p:spPr>
          <a:xfrm>
            <a:off x="720000" y="288000"/>
            <a:ext cx="79248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altLang="zh-TW" sz="4000" kern="1200" dirty="0">
                <a:solidFill>
                  <a:schemeClr val="tx1"/>
                </a:solidFill>
                <a:latin typeface="標楷體" pitchFamily="65" charset="-120"/>
                <a:ea typeface="標楷體" pitchFamily="65" charset="-120"/>
                <a:cs typeface="+mn-cs"/>
              </a:rPr>
              <a:t/>
            </a:r>
            <a:br>
              <a:rPr lang="en-US" altLang="zh-TW" sz="4000" kern="1200" dirty="0">
                <a:solidFill>
                  <a:schemeClr val="tx1"/>
                </a:solidFill>
                <a:latin typeface="標楷體" pitchFamily="65" charset="-120"/>
                <a:ea typeface="標楷體" pitchFamily="65" charset="-120"/>
                <a:cs typeface="+mn-cs"/>
              </a:rPr>
            </a:br>
            <a:r>
              <a:rPr lang="zh-TW" altLang="en-US" sz="4000" kern="1200" dirty="0">
                <a:solidFill>
                  <a:schemeClr val="tx1"/>
                </a:solidFill>
                <a:latin typeface="標楷體" pitchFamily="65" charset="-120"/>
                <a:ea typeface="標楷體" pitchFamily="65" charset="-120"/>
                <a:cs typeface="+mn-cs"/>
              </a:rPr>
              <a:t>供應鏈流程</a:t>
            </a:r>
            <a:r>
              <a:rPr lang="en-US" altLang="zh-TW" sz="4000" kern="1200" dirty="0">
                <a:solidFill>
                  <a:schemeClr val="tx1"/>
                </a:solidFill>
                <a:latin typeface="標楷體" pitchFamily="65" charset="-120"/>
                <a:ea typeface="標楷體" pitchFamily="65" charset="-120"/>
                <a:cs typeface="+mn-cs"/>
              </a:rPr>
              <a:t/>
            </a:r>
            <a:br>
              <a:rPr lang="en-US" altLang="zh-TW" sz="4000" kern="1200" dirty="0">
                <a:solidFill>
                  <a:schemeClr val="tx1"/>
                </a:solidFill>
                <a:latin typeface="標楷體" pitchFamily="65" charset="-120"/>
                <a:ea typeface="標楷體" pitchFamily="65" charset="-120"/>
                <a:cs typeface="+mn-cs"/>
              </a:rPr>
            </a:br>
            <a:endParaRPr lang="zh-TW" altLang="en-US" sz="4000" kern="1200" dirty="0">
              <a:solidFill>
                <a:schemeClr val="tx1"/>
              </a:solidFill>
              <a:latin typeface="標楷體" pitchFamily="65" charset="-120"/>
              <a:ea typeface="標楷體" pitchFamily="65" charset="-120"/>
              <a:cs typeface="+mn-cs"/>
            </a:endParaRPr>
          </a:p>
        </p:txBody>
      </p:sp>
      <p:pic>
        <p:nvPicPr>
          <p:cNvPr id="20482" name="Picture 2"/>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 xmlns:a14="http://schemas.microsoft.com/office/drawing/2010/main">
                  <a14:imgLayer r:embed="rId5">
                    <a14:imgEffect>
                      <a14:sharpenSoften amount="25000"/>
                    </a14:imgEffect>
                    <a14:imgEffect>
                      <a14:brightnessContrast contrast="40000"/>
                    </a14:imgEffect>
                  </a14:imgLayer>
                </a14:imgProps>
              </a:ext>
            </a:extLst>
          </a:blip>
          <a:srcRect l="28641" t="10556" r="26472" b="3970"/>
          <a:stretch/>
        </p:blipFill>
        <p:spPr bwMode="auto">
          <a:xfrm>
            <a:off x="1222423" y="1563836"/>
            <a:ext cx="6949977" cy="4529460"/>
          </a:xfrm>
          <a:prstGeom prst="rect">
            <a:avLst/>
          </a:prstGeom>
          <a:noFill/>
          <a:ln>
            <a:noFill/>
          </a:ln>
        </p:spPr>
      </p:pic>
      <p:sp>
        <p:nvSpPr>
          <p:cNvPr id="20483" name="文字方塊 4"/>
          <p:cNvSpPr txBox="1">
            <a:spLocks noChangeArrowheads="1"/>
          </p:cNvSpPr>
          <p:nvPr/>
        </p:nvSpPr>
        <p:spPr bwMode="auto">
          <a:xfrm>
            <a:off x="862385" y="3103066"/>
            <a:ext cx="755650" cy="366712"/>
          </a:xfrm>
          <a:prstGeom prst="rect">
            <a:avLst/>
          </a:prstGeom>
          <a:noFill/>
          <a:ln w="9525">
            <a:noFill/>
            <a:miter lim="800000"/>
            <a:headEnd/>
            <a:tailEnd/>
          </a:ln>
        </p:spPr>
        <p:txBody>
          <a:bodyPr>
            <a:spAutoFit/>
          </a:bodyPr>
          <a:lstStyle/>
          <a:p>
            <a:r>
              <a:rPr lang="zh-TW" altLang="en-US"/>
              <a:t>金流</a:t>
            </a:r>
          </a:p>
        </p:txBody>
      </p:sp>
      <p:sp>
        <p:nvSpPr>
          <p:cNvPr id="20484" name="橢圓 6"/>
          <p:cNvSpPr>
            <a:spLocks noChangeArrowheads="1"/>
          </p:cNvSpPr>
          <p:nvPr/>
        </p:nvSpPr>
        <p:spPr bwMode="auto">
          <a:xfrm>
            <a:off x="4356100" y="188913"/>
            <a:ext cx="1871663" cy="687600"/>
          </a:xfrm>
          <a:prstGeom prst="ellipse">
            <a:avLst/>
          </a:prstGeom>
          <a:noFill/>
          <a:ln w="9525">
            <a:noFill/>
            <a:miter lim="800000"/>
            <a:headEnd/>
            <a:tailEnd/>
          </a:ln>
        </p:spPr>
        <p:txBody>
          <a:bodyPr lIns="0" tIns="36000" rIns="0" bIns="36000" anchor="ctr"/>
          <a:lstStyle/>
          <a:p>
            <a:pPr marL="266700" indent="-180975" algn="ctr">
              <a:lnSpc>
                <a:spcPts val="2200"/>
              </a:lnSpc>
              <a:spcBef>
                <a:spcPts val="300"/>
              </a:spcBef>
              <a:spcAft>
                <a:spcPts val="600"/>
              </a:spcAft>
              <a:buFont typeface="Arial" charset="0"/>
              <a:buChar char="•"/>
            </a:pPr>
            <a:endParaRPr lang="zh-TW" altLang="en-US" sz="2000">
              <a:latin typeface="標楷體" pitchFamily="65" charset="-120"/>
              <a:ea typeface="標楷體" pitchFamily="65" charset="-120"/>
            </a:endParaRPr>
          </a:p>
        </p:txBody>
      </p:sp>
      <p:sp>
        <p:nvSpPr>
          <p:cNvPr id="20485" name="Oval 18"/>
          <p:cNvSpPr>
            <a:spLocks noChangeArrowheads="1"/>
          </p:cNvSpPr>
          <p:nvPr/>
        </p:nvSpPr>
        <p:spPr bwMode="auto">
          <a:xfrm>
            <a:off x="611560" y="3030041"/>
            <a:ext cx="1042988" cy="576262"/>
          </a:xfrm>
          <a:prstGeom prst="ellipse">
            <a:avLst/>
          </a:prstGeom>
          <a:noFill/>
          <a:ln w="38100">
            <a:solidFill>
              <a:srgbClr val="FF0000"/>
            </a:solidFill>
            <a:round/>
            <a:headEnd/>
            <a:tailEnd/>
          </a:ln>
        </p:spPr>
        <p:txBody>
          <a:bodyPr wrap="none" anchor="ctr"/>
          <a:lstStyle/>
          <a:p>
            <a:endParaRPr lang="zh-TW" altLang="en-US">
              <a:solidFill>
                <a:srgbClr val="FFFFFF"/>
              </a:solidFill>
            </a:endParaRPr>
          </a:p>
        </p:txBody>
      </p:sp>
      <p:sp>
        <p:nvSpPr>
          <p:cNvPr id="20486" name="Oval 18"/>
          <p:cNvSpPr>
            <a:spLocks noChangeArrowheads="1"/>
          </p:cNvSpPr>
          <p:nvPr/>
        </p:nvSpPr>
        <p:spPr bwMode="auto">
          <a:xfrm>
            <a:off x="3246637" y="5734521"/>
            <a:ext cx="1728787" cy="358775"/>
          </a:xfrm>
          <a:prstGeom prst="ellipse">
            <a:avLst/>
          </a:prstGeom>
          <a:noFill/>
          <a:ln w="38100">
            <a:solidFill>
              <a:srgbClr val="FF0000"/>
            </a:solidFill>
            <a:round/>
            <a:headEnd/>
            <a:tailEnd/>
          </a:ln>
        </p:spPr>
        <p:txBody>
          <a:bodyPr wrap="none" anchor="ctr"/>
          <a:lstStyle/>
          <a:p>
            <a:endParaRPr lang="zh-TW" altLang="en-US">
              <a:solidFill>
                <a:srgbClr val="FFFFFF"/>
              </a:solidFill>
            </a:endParaRPr>
          </a:p>
        </p:txBody>
      </p:sp>
      <p:sp>
        <p:nvSpPr>
          <p:cNvPr id="20487" name="Oval 18"/>
          <p:cNvSpPr>
            <a:spLocks noChangeArrowheads="1"/>
          </p:cNvSpPr>
          <p:nvPr/>
        </p:nvSpPr>
        <p:spPr bwMode="auto">
          <a:xfrm>
            <a:off x="2674392" y="1391816"/>
            <a:ext cx="4248471" cy="401413"/>
          </a:xfrm>
          <a:prstGeom prst="ellipse">
            <a:avLst/>
          </a:prstGeom>
          <a:noFill/>
          <a:ln w="38100">
            <a:solidFill>
              <a:srgbClr val="FF0000"/>
            </a:solidFill>
            <a:round/>
            <a:headEnd/>
            <a:tailEnd/>
          </a:ln>
        </p:spPr>
        <p:txBody>
          <a:bodyPr wrap="none" anchor="ctr"/>
          <a:lstStyle/>
          <a:p>
            <a:endParaRPr lang="zh-TW" altLang="en-US">
              <a:solidFill>
                <a:srgbClr val="FFFFFF"/>
              </a:solidFill>
            </a:endParaRPr>
          </a:p>
        </p:txBody>
      </p:sp>
      <p:sp>
        <p:nvSpPr>
          <p:cNvPr id="20489" name="文字方塊 4"/>
          <p:cNvSpPr txBox="1">
            <a:spLocks noChangeArrowheads="1"/>
          </p:cNvSpPr>
          <p:nvPr/>
        </p:nvSpPr>
        <p:spPr bwMode="auto">
          <a:xfrm>
            <a:off x="862385" y="4542928"/>
            <a:ext cx="755650" cy="366713"/>
          </a:xfrm>
          <a:prstGeom prst="rect">
            <a:avLst/>
          </a:prstGeom>
          <a:noFill/>
          <a:ln w="9525">
            <a:noFill/>
            <a:miter lim="800000"/>
            <a:headEnd/>
            <a:tailEnd/>
          </a:ln>
        </p:spPr>
        <p:txBody>
          <a:bodyPr>
            <a:spAutoFit/>
          </a:bodyPr>
          <a:lstStyle/>
          <a:p>
            <a:r>
              <a:rPr lang="zh-TW" altLang="en-US"/>
              <a:t>商流</a:t>
            </a:r>
          </a:p>
        </p:txBody>
      </p:sp>
      <p:sp>
        <p:nvSpPr>
          <p:cNvPr id="20490" name="Oval 18"/>
          <p:cNvSpPr>
            <a:spLocks noChangeArrowheads="1"/>
          </p:cNvSpPr>
          <p:nvPr/>
        </p:nvSpPr>
        <p:spPr bwMode="auto">
          <a:xfrm>
            <a:off x="611560" y="4469903"/>
            <a:ext cx="1042988" cy="576263"/>
          </a:xfrm>
          <a:prstGeom prst="ellipse">
            <a:avLst/>
          </a:prstGeom>
          <a:noFill/>
          <a:ln w="38100">
            <a:solidFill>
              <a:srgbClr val="FF0000"/>
            </a:solidFill>
            <a:round/>
            <a:headEnd/>
            <a:tailEnd/>
          </a:ln>
        </p:spPr>
        <p:txBody>
          <a:bodyPr wrap="none" anchor="ctr"/>
          <a:lstStyle/>
          <a:p>
            <a:endParaRPr lang="zh-TW" altLang="en-US">
              <a:solidFill>
                <a:srgbClr val="FFFFFF"/>
              </a:solidFill>
            </a:endParaRPr>
          </a:p>
        </p:txBody>
      </p:sp>
    </p:spTree>
    <p:extLst>
      <p:ext uri="{BB962C8B-B14F-4D97-AF65-F5344CB8AC3E}">
        <p14:creationId xmlns="" xmlns:p14="http://schemas.microsoft.com/office/powerpoint/2010/main" val="3888812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rrowheads="1"/>
          </p:cNvPicPr>
          <p:nvPr/>
        </p:nvPicPr>
        <p:blipFill>
          <a:blip r:embed="rId3" cstate="print"/>
          <a:srcRect/>
          <a:stretch>
            <a:fillRect/>
          </a:stretch>
        </p:blipFill>
        <p:spPr bwMode="auto">
          <a:xfrm>
            <a:off x="18116" y="5490442"/>
            <a:ext cx="9144512" cy="1367557"/>
          </a:xfrm>
          <a:prstGeom prst="rect">
            <a:avLst/>
          </a:prstGeom>
          <a:noFill/>
          <a:ln w="9525">
            <a:noFill/>
            <a:miter lim="800000"/>
            <a:headEnd/>
            <a:tailEnd/>
          </a:ln>
          <a:effectLst>
            <a:softEdge rad="12700"/>
          </a:effectLst>
        </p:spPr>
      </p:pic>
      <p:sp>
        <p:nvSpPr>
          <p:cNvPr id="36866" name="Rectangle 2"/>
          <p:cNvSpPr>
            <a:spLocks noGrp="1" noChangeArrowheads="1"/>
          </p:cNvSpPr>
          <p:nvPr>
            <p:ph type="title"/>
          </p:nvPr>
        </p:nvSpPr>
        <p:spPr>
          <a:xfrm>
            <a:off x="720000" y="288000"/>
            <a:ext cx="79248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長鞭效應</a:t>
            </a:r>
            <a:r>
              <a:rPr lang="en-US" altLang="zh-TW" sz="4000" kern="1200" dirty="0">
                <a:solidFill>
                  <a:schemeClr val="tx1"/>
                </a:solidFill>
                <a:latin typeface="標楷體" pitchFamily="65" charset="-120"/>
                <a:ea typeface="標楷體" pitchFamily="65" charset="-120"/>
                <a:cs typeface="+mn-cs"/>
              </a:rPr>
              <a:t>(bullwhip effect) </a:t>
            </a:r>
            <a:endParaRPr lang="zh-TW" altLang="en-US" sz="4000" kern="1200" dirty="0">
              <a:solidFill>
                <a:schemeClr val="tx1"/>
              </a:solidFill>
              <a:latin typeface="標楷體" pitchFamily="65" charset="-120"/>
              <a:ea typeface="標楷體" pitchFamily="65" charset="-120"/>
              <a:cs typeface="+mn-cs"/>
            </a:endParaRPr>
          </a:p>
        </p:txBody>
      </p:sp>
      <p:pic>
        <p:nvPicPr>
          <p:cNvPr id="36868" name="Picture 4"/>
          <p:cNvPicPr>
            <a:picLocks noGrp="1" noChangeAspect="1" noChangeArrowheads="1"/>
          </p:cNvPicPr>
          <p:nvPr>
            <p:ph sz="half" idx="1"/>
          </p:nvPr>
        </p:nvPicPr>
        <p:blipFill>
          <a:blip r:embed="rId4" cstate="print"/>
          <a:srcRect l="26743" t="36827" r="35534" b="29358"/>
          <a:stretch>
            <a:fillRect/>
          </a:stretch>
        </p:blipFill>
        <p:spPr bwMode="auto">
          <a:xfrm>
            <a:off x="1043608" y="1668165"/>
            <a:ext cx="6408451" cy="2354389"/>
          </a:xfrm>
          <a:prstGeom prst="rect">
            <a:avLst/>
          </a:prstGeom>
          <a:ln>
            <a:noFill/>
          </a:ln>
          <a:effectLst>
            <a:softEdge rad="127000"/>
          </a:effectLst>
        </p:spPr>
      </p:pic>
      <p:pic>
        <p:nvPicPr>
          <p:cNvPr id="36870" name="Picture 6"/>
          <p:cNvPicPr>
            <a:picLocks noGrp="1" noChangeAspect="1" noChangeArrowheads="1"/>
          </p:cNvPicPr>
          <p:nvPr>
            <p:ph sz="half" idx="2"/>
          </p:nvPr>
        </p:nvPicPr>
        <p:blipFill>
          <a:blip r:embed="rId5" cstate="print"/>
          <a:srcRect l="13797" t="33286" r="25865" b="33232"/>
          <a:stretch>
            <a:fillRect/>
          </a:stretch>
        </p:blipFill>
        <p:spPr bwMode="auto">
          <a:xfrm>
            <a:off x="1151118" y="4005065"/>
            <a:ext cx="6337076" cy="2447654"/>
          </a:xfrm>
          <a:noFill/>
          <a:ln/>
          <a:effectLst>
            <a:softEdge rad="127000"/>
          </a:effectLst>
        </p:spPr>
      </p:pic>
      <p:sp>
        <p:nvSpPr>
          <p:cNvPr id="36872" name="Rectangle 8"/>
          <p:cNvSpPr>
            <a:spLocks noChangeArrowheads="1"/>
          </p:cNvSpPr>
          <p:nvPr/>
        </p:nvSpPr>
        <p:spPr bwMode="auto">
          <a:xfrm>
            <a:off x="971600" y="1170852"/>
            <a:ext cx="6070893" cy="313932"/>
          </a:xfrm>
          <a:prstGeom prst="rect">
            <a:avLst/>
          </a:prstGeom>
          <a:noFill/>
          <a:ln w="9525">
            <a:noFill/>
            <a:miter lim="800000"/>
            <a:headEnd/>
            <a:tailEnd/>
          </a:ln>
          <a:effectLst/>
        </p:spPr>
        <p:txBody>
          <a:bodyPr wrap="none">
            <a:spAutoFit/>
          </a:bodyPr>
          <a:lstStyle/>
          <a:p>
            <a:pPr eaLnBrk="0" hangingPunct="0">
              <a:lnSpc>
                <a:spcPct val="80000"/>
              </a:lnSpc>
              <a:spcBef>
                <a:spcPct val="20000"/>
              </a:spcBef>
            </a:pPr>
            <a:r>
              <a:rPr lang="en-US" altLang="zh-TW" dirty="0">
                <a:solidFill>
                  <a:srgbClr val="CC0000"/>
                </a:solidFill>
                <a:latin typeface="標楷體" pitchFamily="65" charset="-120"/>
                <a:ea typeface="標楷體" pitchFamily="65" charset="-120"/>
              </a:rPr>
              <a:t>(</a:t>
            </a:r>
            <a:r>
              <a:rPr lang="zh-TW" altLang="en-US" dirty="0">
                <a:solidFill>
                  <a:srgbClr val="CC0000"/>
                </a:solidFill>
                <a:latin typeface="標楷體" pitchFamily="65" charset="-120"/>
                <a:ea typeface="標楷體" pitchFamily="65" charset="-120"/>
              </a:rPr>
              <a:t>長鞭效應會提高廠商的製造成本、存貨成本、運輸成本 </a:t>
            </a:r>
            <a:r>
              <a:rPr lang="en-US" altLang="zh-TW" dirty="0">
                <a:solidFill>
                  <a:srgbClr val="CC0000"/>
                </a:solidFill>
                <a:latin typeface="標楷體" pitchFamily="65" charset="-120"/>
                <a:ea typeface="標楷體" pitchFamily="65" charset="-120"/>
              </a:rPr>
              <a:t>)</a:t>
            </a:r>
          </a:p>
        </p:txBody>
      </p:sp>
      <p:sp>
        <p:nvSpPr>
          <p:cNvPr id="36873" name="Line 9"/>
          <p:cNvSpPr>
            <a:spLocks noChangeShapeType="1"/>
          </p:cNvSpPr>
          <p:nvPr/>
        </p:nvSpPr>
        <p:spPr bwMode="auto">
          <a:xfrm>
            <a:off x="4247834" y="1700213"/>
            <a:ext cx="431800" cy="0"/>
          </a:xfrm>
          <a:prstGeom prst="line">
            <a:avLst/>
          </a:prstGeom>
          <a:noFill/>
          <a:ln w="9525">
            <a:solidFill>
              <a:srgbClr val="CC0000"/>
            </a:solidFill>
            <a:round/>
            <a:headEnd/>
            <a:tailEnd type="triangle" w="med" len="med"/>
          </a:ln>
          <a:effectLst/>
        </p:spPr>
        <p:txBody>
          <a:bodyPr/>
          <a:lstStyle/>
          <a:p>
            <a:endParaRPr lang="zh-TW" altLang="en-US"/>
          </a:p>
        </p:txBody>
      </p:sp>
      <p:sp>
        <p:nvSpPr>
          <p:cNvPr id="36874" name="Line 10"/>
          <p:cNvSpPr>
            <a:spLocks noChangeShapeType="1"/>
          </p:cNvSpPr>
          <p:nvPr/>
        </p:nvSpPr>
        <p:spPr bwMode="auto">
          <a:xfrm>
            <a:off x="4247834" y="3068638"/>
            <a:ext cx="431800" cy="0"/>
          </a:xfrm>
          <a:prstGeom prst="line">
            <a:avLst/>
          </a:prstGeom>
          <a:noFill/>
          <a:ln w="9525">
            <a:solidFill>
              <a:srgbClr val="CC0000"/>
            </a:solidFill>
            <a:round/>
            <a:headEnd/>
            <a:tailEnd type="triangle" w="med" len="med"/>
          </a:ln>
          <a:effectLst/>
        </p:spPr>
        <p:txBody>
          <a:bodyPr/>
          <a:lstStyle/>
          <a:p>
            <a:endParaRPr lang="zh-TW" altLang="en-US"/>
          </a:p>
        </p:txBody>
      </p:sp>
      <p:sp>
        <p:nvSpPr>
          <p:cNvPr id="36875" name="Line 11"/>
          <p:cNvSpPr>
            <a:spLocks noChangeShapeType="1"/>
          </p:cNvSpPr>
          <p:nvPr/>
        </p:nvSpPr>
        <p:spPr bwMode="auto">
          <a:xfrm flipH="1">
            <a:off x="4103372" y="2565400"/>
            <a:ext cx="576262" cy="215900"/>
          </a:xfrm>
          <a:prstGeom prst="line">
            <a:avLst/>
          </a:prstGeom>
          <a:noFill/>
          <a:ln w="9525">
            <a:solidFill>
              <a:srgbClr val="CC0000"/>
            </a:solidFill>
            <a:round/>
            <a:headEnd/>
            <a:tailEnd type="triangle" w="med" len="med"/>
          </a:ln>
          <a:effectLst/>
        </p:spPr>
        <p:txBody>
          <a:bodyPr/>
          <a:lstStyle/>
          <a:p>
            <a:endParaRPr lang="zh-TW" altLang="en-US"/>
          </a:p>
        </p:txBody>
      </p:sp>
      <p:sp>
        <p:nvSpPr>
          <p:cNvPr id="36876" name="AutoShape 12"/>
          <p:cNvSpPr>
            <a:spLocks noChangeArrowheads="1"/>
          </p:cNvSpPr>
          <p:nvPr/>
        </p:nvSpPr>
        <p:spPr bwMode="auto">
          <a:xfrm>
            <a:off x="6732240" y="908720"/>
            <a:ext cx="2411412" cy="1844675"/>
          </a:xfrm>
          <a:prstGeom prst="cloudCallout">
            <a:avLst>
              <a:gd name="adj1" fmla="val -24787"/>
              <a:gd name="adj2" fmla="val 41912"/>
            </a:avLst>
          </a:prstGeom>
          <a:solidFill>
            <a:schemeClr val="accent1"/>
          </a:solidFill>
          <a:ln w="9525">
            <a:solidFill>
              <a:schemeClr val="tx1"/>
            </a:solidFill>
            <a:round/>
            <a:headEnd/>
            <a:tailEnd/>
          </a:ln>
          <a:effectLst/>
        </p:spPr>
        <p:txBody>
          <a:bodyPr/>
          <a:lstStyle/>
          <a:p>
            <a:r>
              <a:rPr lang="zh-TW" altLang="en-US" b="0" dirty="0">
                <a:latin typeface="標楷體" pitchFamily="65" charset="-120"/>
                <a:ea typeface="標楷體" pitchFamily="65" charset="-120"/>
              </a:rPr>
              <a:t>供應鏈的尾端就是上游</a:t>
            </a:r>
            <a:r>
              <a:rPr lang="en-US" altLang="zh-TW" b="0" dirty="0">
                <a:latin typeface="標楷體" pitchFamily="65" charset="-120"/>
                <a:ea typeface="標楷體" pitchFamily="65" charset="-120"/>
              </a:rPr>
              <a:t>(</a:t>
            </a:r>
            <a:r>
              <a:rPr lang="zh-TW" altLang="en-US" b="0" dirty="0">
                <a:latin typeface="標楷體" pitchFamily="65" charset="-120"/>
                <a:ea typeface="標楷體" pitchFamily="65" charset="-120"/>
              </a:rPr>
              <a:t>鞭子尾端</a:t>
            </a:r>
            <a:r>
              <a:rPr lang="en-US" altLang="zh-TW" b="0" dirty="0">
                <a:latin typeface="標楷體" pitchFamily="65" charset="-120"/>
                <a:ea typeface="標楷體" pitchFamily="65" charset="-120"/>
              </a:rPr>
              <a:t>)</a:t>
            </a:r>
            <a:r>
              <a:rPr lang="zh-TW" altLang="en-US" b="0" dirty="0">
                <a:latin typeface="標楷體" pitchFamily="65" charset="-120"/>
                <a:ea typeface="標楷體" pitchFamily="65" charset="-120"/>
              </a:rPr>
              <a:t>，</a:t>
            </a:r>
          </a:p>
          <a:p>
            <a:r>
              <a:rPr lang="zh-TW" altLang="en-US" b="0" dirty="0">
                <a:latin typeface="標楷體" pitchFamily="65" charset="-120"/>
                <a:ea typeface="標楷體" pitchFamily="65" charset="-120"/>
              </a:rPr>
              <a:t>愈往上游走，波動就愈大</a:t>
            </a:r>
            <a:r>
              <a:rPr lang="en-US" altLang="zh-TW" b="0" dirty="0">
                <a:latin typeface="標楷體" pitchFamily="65" charset="-120"/>
                <a:ea typeface="標楷體" pitchFamily="65" charset="-120"/>
              </a:rPr>
              <a:t>~</a:t>
            </a:r>
          </a:p>
          <a:p>
            <a:pPr algn="ctr"/>
            <a:endParaRPr lang="zh-TW" altLang="en-US" dirty="0">
              <a:latin typeface="標楷體" pitchFamily="65" charset="-120"/>
              <a:ea typeface="標楷體" pitchFamily="65" charset="-120"/>
            </a:endParaRPr>
          </a:p>
        </p:txBody>
      </p:sp>
    </p:spTree>
    <p:extLst>
      <p:ext uri="{BB962C8B-B14F-4D97-AF65-F5344CB8AC3E}">
        <p14:creationId xmlns="" xmlns:p14="http://schemas.microsoft.com/office/powerpoint/2010/main" val="619179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srcRect/>
          <a:stretch>
            <a:fillRect/>
          </a:stretch>
        </p:blipFill>
        <p:spPr bwMode="auto">
          <a:xfrm>
            <a:off x="18116" y="5490442"/>
            <a:ext cx="9144512" cy="1367557"/>
          </a:xfrm>
          <a:prstGeom prst="rect">
            <a:avLst/>
          </a:prstGeom>
          <a:noFill/>
          <a:ln w="9525">
            <a:noFill/>
            <a:miter lim="800000"/>
            <a:headEnd/>
            <a:tailEnd/>
          </a:ln>
          <a:effectLst>
            <a:softEdge rad="12700"/>
          </a:effectLst>
        </p:spPr>
      </p:pic>
      <p:sp>
        <p:nvSpPr>
          <p:cNvPr id="39939" name="Rectangle 3"/>
          <p:cNvSpPr>
            <a:spLocks noGrp="1" noChangeArrowheads="1"/>
          </p:cNvSpPr>
          <p:nvPr>
            <p:ph type="body" idx="1"/>
          </p:nvPr>
        </p:nvSpPr>
        <p:spPr>
          <a:xfrm>
            <a:off x="540000" y="1152000"/>
            <a:ext cx="8425509" cy="4725272"/>
          </a:xfrm>
        </p:spPr>
        <p:txBody>
          <a:bodyPr/>
          <a:lstStyle/>
          <a:p>
            <a:pPr>
              <a:lnSpc>
                <a:spcPct val="80000"/>
              </a:lnSpc>
              <a:buFont typeface="Arial" pitchFamily="34" charset="0"/>
              <a:buChar char="•"/>
            </a:pPr>
            <a:r>
              <a:rPr lang="zh-TW" altLang="en-US" sz="2800" dirty="0" smtClean="0">
                <a:latin typeface="標楷體" pitchFamily="65" charset="-120"/>
                <a:ea typeface="標楷體" pitchFamily="65" charset="-120"/>
              </a:rPr>
              <a:t>長鞭效應發生原因：</a:t>
            </a:r>
          </a:p>
          <a:p>
            <a:pPr marL="714375" indent="-354013">
              <a:spcBef>
                <a:spcPts val="300"/>
              </a:spcBef>
              <a:spcAft>
                <a:spcPts val="300"/>
              </a:spcAft>
              <a:buFont typeface="+mj-lt"/>
              <a:buAutoNum type="arabicPeriod"/>
            </a:pPr>
            <a:r>
              <a:rPr lang="zh-TW" altLang="en-US" sz="2200" dirty="0" smtClean="0">
                <a:latin typeface="標楷體" pitchFamily="65" charset="-120"/>
                <a:ea typeface="標楷體" pitchFamily="65" charset="-120"/>
              </a:rPr>
              <a:t>被誇大的訂單</a:t>
            </a:r>
            <a:endParaRPr lang="en-US" altLang="zh-TW" sz="2200" dirty="0" smtClean="0">
              <a:latin typeface="標楷體" pitchFamily="65" charset="-120"/>
              <a:ea typeface="標楷體" pitchFamily="65" charset="-120"/>
            </a:endParaRPr>
          </a:p>
          <a:p>
            <a:pPr marL="714375" indent="-354013">
              <a:spcBef>
                <a:spcPts val="300"/>
              </a:spcBef>
              <a:spcAft>
                <a:spcPts val="300"/>
              </a:spcAft>
              <a:buFont typeface="+mj-lt"/>
              <a:buAutoNum type="arabicPeriod"/>
            </a:pPr>
            <a:r>
              <a:rPr lang="zh-TW" altLang="en-US" sz="2200" dirty="0" smtClean="0">
                <a:latin typeface="標楷體" pitchFamily="65" charset="-120"/>
                <a:ea typeface="標楷體" pitchFamily="65" charset="-120"/>
              </a:rPr>
              <a:t>價格變動</a:t>
            </a:r>
            <a:endParaRPr lang="en-US" altLang="zh-TW" sz="2200" dirty="0" smtClean="0">
              <a:latin typeface="標楷體" pitchFamily="65" charset="-120"/>
              <a:ea typeface="標楷體" pitchFamily="65" charset="-120"/>
            </a:endParaRPr>
          </a:p>
          <a:p>
            <a:pPr marL="714375" indent="-354013">
              <a:spcBef>
                <a:spcPts val="300"/>
              </a:spcBef>
              <a:spcAft>
                <a:spcPts val="300"/>
              </a:spcAft>
              <a:buFont typeface="+mj-lt"/>
              <a:buAutoNum type="arabicPeriod"/>
            </a:pPr>
            <a:r>
              <a:rPr lang="zh-TW" altLang="en-US" sz="2200" dirty="0" smtClean="0">
                <a:latin typeface="標楷體" pitchFamily="65" charset="-120"/>
                <a:ea typeface="標楷體" pitchFamily="65" charset="-120"/>
              </a:rPr>
              <a:t>前置時間</a:t>
            </a:r>
          </a:p>
          <a:p>
            <a:pPr marL="714375" indent="-354013">
              <a:spcBef>
                <a:spcPts val="300"/>
              </a:spcBef>
              <a:spcAft>
                <a:spcPts val="300"/>
              </a:spcAft>
              <a:buFont typeface="+mj-lt"/>
              <a:buAutoNum type="arabicPeriod"/>
            </a:pPr>
            <a:r>
              <a:rPr lang="zh-TW" altLang="en-US" sz="2200" dirty="0" smtClean="0">
                <a:latin typeface="標楷體" pitchFamily="65" charset="-120"/>
                <a:ea typeface="標楷體" pitchFamily="65" charset="-120"/>
              </a:rPr>
              <a:t>批次需求預測錯誤</a:t>
            </a:r>
            <a:endParaRPr lang="en-US" altLang="zh-TW" sz="2200" dirty="0" smtClean="0">
              <a:latin typeface="標楷體" pitchFamily="65" charset="-120"/>
              <a:ea typeface="標楷體" pitchFamily="65" charset="-120"/>
            </a:endParaRPr>
          </a:p>
          <a:p>
            <a:pPr>
              <a:spcBef>
                <a:spcPts val="1200"/>
              </a:spcBef>
              <a:buFont typeface="Arial" pitchFamily="34" charset="0"/>
              <a:buChar char="•"/>
            </a:pPr>
            <a:r>
              <a:rPr lang="zh-TW" altLang="en-US" sz="2800" dirty="0" smtClean="0">
                <a:latin typeface="標楷體" pitchFamily="65" charset="-120"/>
                <a:ea typeface="標楷體" pitchFamily="65" charset="-120"/>
              </a:rPr>
              <a:t>改善方法：</a:t>
            </a:r>
          </a:p>
          <a:p>
            <a:pPr marL="714375" indent="-354013">
              <a:spcBef>
                <a:spcPts val="600"/>
              </a:spcBef>
              <a:buFont typeface="+mj-lt"/>
              <a:buAutoNum type="arabicPeriod"/>
            </a:pPr>
            <a:r>
              <a:rPr lang="zh-TW" altLang="en-US" sz="2200" dirty="0" smtClean="0">
                <a:latin typeface="標楷體" pitchFamily="65" charset="-120"/>
                <a:ea typeface="標楷體" pitchFamily="65" charset="-120"/>
              </a:rPr>
              <a:t>透過資訊技術的應用</a:t>
            </a:r>
            <a:r>
              <a:rPr lang="en-US" altLang="zh-TW" sz="2200" dirty="0" smtClean="0">
                <a:latin typeface="標楷體" pitchFamily="65" charset="-120"/>
                <a:ea typeface="標楷體" pitchFamily="65" charset="-120"/>
              </a:rPr>
              <a:t>(ex.</a:t>
            </a:r>
            <a:r>
              <a:rPr lang="zh-TW" altLang="en-US" sz="2200" dirty="0" smtClean="0">
                <a:latin typeface="標楷體" pitchFamily="65" charset="-120"/>
                <a:ea typeface="標楷體" pitchFamily="65" charset="-120"/>
              </a:rPr>
              <a:t>電子商務</a:t>
            </a:r>
            <a:r>
              <a:rPr lang="en-US" altLang="zh-TW" sz="2200" dirty="0" smtClean="0">
                <a:latin typeface="標楷體" pitchFamily="65" charset="-120"/>
                <a:ea typeface="標楷體" pitchFamily="65" charset="-120"/>
              </a:rPr>
              <a:t>)</a:t>
            </a:r>
            <a:r>
              <a:rPr lang="zh-TW" altLang="en-US" sz="2200" dirty="0" smtClean="0">
                <a:latin typeface="標楷體" pitchFamily="65" charset="-120"/>
                <a:ea typeface="標楷體" pitchFamily="65" charset="-120"/>
              </a:rPr>
              <a:t>，改變訂單作業程序</a:t>
            </a:r>
            <a:endParaRPr lang="en-US" altLang="zh-TW" sz="2200" dirty="0" smtClean="0">
              <a:latin typeface="標楷體" pitchFamily="65" charset="-120"/>
              <a:ea typeface="標楷體" pitchFamily="65" charset="-120"/>
            </a:endParaRPr>
          </a:p>
          <a:p>
            <a:pPr marL="714375" indent="-354013">
              <a:spcBef>
                <a:spcPts val="600"/>
              </a:spcBef>
              <a:buFont typeface="+mj-lt"/>
              <a:buAutoNum type="arabicPeriod"/>
            </a:pPr>
            <a:r>
              <a:rPr lang="zh-TW" altLang="en-US" sz="2200" dirty="0" smtClean="0">
                <a:latin typeface="標楷體" pitchFamily="65" charset="-120"/>
                <a:ea typeface="標楷體" pitchFamily="65" charset="-120"/>
              </a:rPr>
              <a:t>提高供應商與零售商互動並整合兩者之作業流程與資訊系統</a:t>
            </a:r>
            <a:endParaRPr lang="en-US" altLang="zh-TW" sz="2200" dirty="0" smtClean="0">
              <a:latin typeface="標楷體" pitchFamily="65" charset="-120"/>
              <a:ea typeface="標楷體" pitchFamily="65" charset="-120"/>
            </a:endParaRPr>
          </a:p>
          <a:p>
            <a:pPr marL="714375" indent="-354013">
              <a:spcBef>
                <a:spcPts val="600"/>
              </a:spcBef>
              <a:buFont typeface="+mj-lt"/>
              <a:buAutoNum type="arabicPeriod"/>
            </a:pPr>
            <a:r>
              <a:rPr lang="zh-TW" altLang="en-US" sz="2200" dirty="0" smtClean="0">
                <a:latin typeface="標楷體" pitchFamily="65" charset="-120"/>
                <a:ea typeface="標楷體" pitchFamily="65" charset="-120"/>
              </a:rPr>
              <a:t>資訊集中的效果：可降低需求的不確定性、降低需求的變異性、縮短訂單處理時間，減少訂購前置時間、可避免誇大的訂單資訊。</a:t>
            </a:r>
          </a:p>
          <a:p>
            <a:pPr marL="714375" indent="-354013">
              <a:spcBef>
                <a:spcPts val="600"/>
              </a:spcBef>
              <a:buFont typeface="+mj-lt"/>
              <a:buAutoNum type="arabicPeriod"/>
            </a:pPr>
            <a:r>
              <a:rPr lang="zh-TW" altLang="en-US" sz="2200" dirty="0" smtClean="0">
                <a:latin typeface="標楷體" pitchFamily="65" charset="-120"/>
                <a:ea typeface="標楷體" pitchFamily="65" charset="-120"/>
              </a:rPr>
              <a:t>策略聯盟關係：資訊分享方式與存貨管理方式</a:t>
            </a:r>
            <a:r>
              <a:rPr lang="en-US" altLang="zh-TW" sz="2200" dirty="0" smtClean="0">
                <a:latin typeface="標楷體" pitchFamily="65" charset="-120"/>
                <a:ea typeface="標楷體" pitchFamily="65" charset="-120"/>
              </a:rPr>
              <a:t>(VMI)</a:t>
            </a:r>
            <a:endParaRPr lang="zh-TW" altLang="en-US" sz="2200" dirty="0" smtClean="0">
              <a:latin typeface="標楷體" pitchFamily="65" charset="-120"/>
              <a:ea typeface="標楷體" pitchFamily="65" charset="-120"/>
            </a:endParaRPr>
          </a:p>
        </p:txBody>
      </p:sp>
      <p:sp>
        <p:nvSpPr>
          <p:cNvPr id="39940" name="Rectangle 4"/>
          <p:cNvSpPr>
            <a:spLocks noGrp="1" noChangeArrowheads="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長鞭效應</a:t>
            </a:r>
            <a:r>
              <a:rPr lang="en-US" altLang="zh-TW" sz="4000" kern="1200" dirty="0">
                <a:solidFill>
                  <a:schemeClr val="tx1"/>
                </a:solidFill>
                <a:latin typeface="標楷體" pitchFamily="65" charset="-120"/>
                <a:ea typeface="標楷體" pitchFamily="65" charset="-120"/>
                <a:cs typeface="+mn-cs"/>
              </a:rPr>
              <a:t>(bullwhip effect) </a:t>
            </a:r>
            <a:endParaRPr lang="zh-TW" altLang="en-US" sz="4000" kern="1200" dirty="0">
              <a:solidFill>
                <a:schemeClr val="tx1"/>
              </a:solidFill>
              <a:latin typeface="標楷體" pitchFamily="65" charset="-120"/>
              <a:ea typeface="標楷體" pitchFamily="65" charset="-120"/>
              <a:cs typeface="+mn-cs"/>
            </a:endParaRPr>
          </a:p>
        </p:txBody>
      </p:sp>
      <p:pic>
        <p:nvPicPr>
          <p:cNvPr id="5" name="Picture 7"/>
          <p:cNvPicPr>
            <a:picLocks noChangeArrowheads="1"/>
          </p:cNvPicPr>
          <p:nvPr/>
        </p:nvPicPr>
        <p:blipFill>
          <a:blip r:embed="rId3"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3251090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物流中心介紹</a:t>
            </a:r>
          </a:p>
        </p:txBody>
      </p:sp>
      <p:sp>
        <p:nvSpPr>
          <p:cNvPr id="3" name="內容版面配置區 2"/>
          <p:cNvSpPr>
            <a:spLocks noGrp="1"/>
          </p:cNvSpPr>
          <p:nvPr>
            <p:ph idx="1"/>
          </p:nvPr>
        </p:nvSpPr>
        <p:spPr/>
        <p:txBody>
          <a:bodyPr/>
          <a:lstStyle/>
          <a:p>
            <a:r>
              <a:rPr lang="zh-TW" altLang="en-US" sz="2800" b="1" dirty="0" smtClean="0">
                <a:latin typeface="標楷體" pitchFamily="65" charset="-120"/>
                <a:ea typeface="標楷體" pitchFamily="65" charset="-120"/>
              </a:rPr>
              <a:t>物流中心定義：</a:t>
            </a:r>
            <a:endParaRPr lang="en-US" altLang="zh-TW" sz="2800" b="1" dirty="0" smtClean="0">
              <a:latin typeface="標楷體" pitchFamily="65" charset="-120"/>
              <a:ea typeface="標楷體" pitchFamily="65" charset="-120"/>
            </a:endParaRPr>
          </a:p>
          <a:p>
            <a:pPr marL="449263" indent="0">
              <a:buNone/>
            </a:pPr>
            <a:r>
              <a:rPr lang="en-US" altLang="zh-TW" sz="2400" dirty="0" smtClean="0">
                <a:latin typeface="標楷體" pitchFamily="65" charset="-120"/>
                <a:ea typeface="標楷體" pitchFamily="65" charset="-120"/>
              </a:rPr>
              <a:t>物流中心是一商品集中出貨、保管、包裝加工分類、裝貨、配送的基地，是將物流機能做最大發揮的地方，使物流流程更具效率，透過系統化的經營管理簡化整體行銷通路，降低商品流通的時間及成本，以滿足顧客服務的要求。</a:t>
            </a:r>
          </a:p>
          <a:p>
            <a:pPr>
              <a:buNone/>
            </a:pPr>
            <a:endParaRPr lang="zh-TW" altLang="en-US" sz="2800" dirty="0">
              <a:latin typeface="標楷體" pitchFamily="65" charset="-120"/>
              <a:ea typeface="標楷體" pitchFamily="65" charset="-120"/>
            </a:endParaRPr>
          </a:p>
        </p:txBody>
      </p:sp>
      <p:pic>
        <p:nvPicPr>
          <p:cNvPr id="6" name="Picture 7"/>
          <p:cNvPicPr>
            <a:picLocks noChangeArrowheads="1"/>
          </p:cNvPicPr>
          <p:nvPr/>
        </p:nvPicPr>
        <p:blipFill>
          <a:blip r:embed="rId3"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1399660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720000" y="288000"/>
            <a:ext cx="7412400" cy="6876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通路變革</a:t>
            </a:r>
          </a:p>
        </p:txBody>
      </p:sp>
      <p:pic>
        <p:nvPicPr>
          <p:cNvPr id="23"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pic>
        <p:nvPicPr>
          <p:cNvPr id="19" name="Picture 7"/>
          <p:cNvPicPr>
            <a:picLocks noChangeArrowheads="1"/>
          </p:cNvPicPr>
          <p:nvPr/>
        </p:nvPicPr>
        <p:blipFill>
          <a:blip r:embed="rId4"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grpSp>
        <p:nvGrpSpPr>
          <p:cNvPr id="2" name="群組 17"/>
          <p:cNvGrpSpPr/>
          <p:nvPr/>
        </p:nvGrpSpPr>
        <p:grpSpPr>
          <a:xfrm>
            <a:off x="750313" y="1843284"/>
            <a:ext cx="7694904" cy="3817964"/>
            <a:chOff x="693520" y="2060848"/>
            <a:chExt cx="7694904" cy="3817964"/>
          </a:xfrm>
        </p:grpSpPr>
        <p:pic>
          <p:nvPicPr>
            <p:cNvPr id="135172" name="Picture 4" descr="圖12-01"/>
            <p:cNvPicPr>
              <a:picLocks noGrp="1" noChangeAspect="1" noChangeArrowheads="1"/>
            </p:cNvPicPr>
            <p:nvPr>
              <p:ph sz="half" idx="2"/>
            </p:nvPr>
          </p:nvPicPr>
          <p:blipFill rotWithShape="1">
            <a:blip r:embed="rId5" cstate="print">
              <a:clrChange>
                <a:clrFrom>
                  <a:srgbClr val="DBDBDB"/>
                </a:clrFrom>
                <a:clrTo>
                  <a:srgbClr val="DBDBDB">
                    <a:alpha val="0"/>
                  </a:srgbClr>
                </a:clrTo>
              </a:clrChange>
              <a:extLst>
                <a:ext uri="{28A0092B-C50C-407E-A947-70E740481C1C}">
                  <a14:useLocalDpi xmlns="" xmlns:a14="http://schemas.microsoft.com/office/drawing/2010/main" val="0"/>
                </a:ext>
              </a:extLst>
            </a:blip>
            <a:srcRect l="9911" t="4218" r="10500" b="23310"/>
            <a:stretch/>
          </p:blipFill>
          <p:spPr>
            <a:xfrm>
              <a:off x="693520" y="2434830"/>
              <a:ext cx="7643649" cy="3168352"/>
            </a:xfrm>
            <a:noFill/>
            <a:ln>
              <a:no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AutoShape 4"/>
            <p:cNvSpPr>
              <a:spLocks noChangeArrowheads="1"/>
            </p:cNvSpPr>
            <p:nvPr/>
          </p:nvSpPr>
          <p:spPr bwMode="auto">
            <a:xfrm>
              <a:off x="755576" y="2218806"/>
              <a:ext cx="3456384" cy="3660006"/>
            </a:xfrm>
            <a:prstGeom prst="roundRect">
              <a:avLst>
                <a:gd name="adj" fmla="val 4690"/>
              </a:avLst>
            </a:prstGeom>
            <a:noFill/>
            <a:ln w="57150">
              <a:solidFill>
                <a:schemeClr val="accent2"/>
              </a:solidFill>
              <a:round/>
              <a:headEnd/>
              <a:tailEnd/>
            </a:ln>
            <a:effectLst/>
            <a:extLst>
              <a:ext uri="{909E8E84-426E-40DD-AFC4-6F175D3DCCD1}">
                <a14:hiddenFill xmlns="" xmlns:a14="http://schemas.microsoft.com/office/drawing/2010/main">
                  <a:solidFill>
                    <a:srgbClr val="F1D08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3" name="群組 2"/>
            <p:cNvGrpSpPr/>
            <p:nvPr/>
          </p:nvGrpSpPr>
          <p:grpSpPr>
            <a:xfrm>
              <a:off x="1551905" y="2060849"/>
              <a:ext cx="1863725" cy="338554"/>
              <a:chOff x="1321370" y="1246088"/>
              <a:chExt cx="1863725" cy="338554"/>
            </a:xfrm>
          </p:grpSpPr>
          <p:sp>
            <p:nvSpPr>
              <p:cNvPr id="7" name="AutoShape 5"/>
              <p:cNvSpPr>
                <a:spLocks noChangeArrowheads="1"/>
              </p:cNvSpPr>
              <p:nvPr/>
            </p:nvSpPr>
            <p:spPr bwMode="gray">
              <a:xfrm>
                <a:off x="1321370" y="1274663"/>
                <a:ext cx="1863725" cy="287338"/>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AutoShape 6"/>
              <p:cNvSpPr>
                <a:spLocks noChangeArrowheads="1"/>
              </p:cNvSpPr>
              <p:nvPr/>
            </p:nvSpPr>
            <p:spPr bwMode="auto">
              <a:xfrm flipH="1">
                <a:off x="2997770" y="1350863"/>
                <a:ext cx="73025" cy="144463"/>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AutoShape 7"/>
              <p:cNvSpPr>
                <a:spLocks noChangeArrowheads="1"/>
              </p:cNvSpPr>
              <p:nvPr/>
            </p:nvSpPr>
            <p:spPr bwMode="auto">
              <a:xfrm flipH="1">
                <a:off x="1407095" y="1341338"/>
                <a:ext cx="71438" cy="144463"/>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 name="Text Box 13"/>
              <p:cNvSpPr txBox="1">
                <a:spLocks noChangeArrowheads="1"/>
              </p:cNvSpPr>
              <p:nvPr/>
            </p:nvSpPr>
            <p:spPr bwMode="gray">
              <a:xfrm>
                <a:off x="1524710" y="1246088"/>
                <a:ext cx="141577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600" dirty="0" smtClean="0">
                    <a:solidFill>
                      <a:schemeClr val="bg2"/>
                    </a:solidFill>
                    <a:ea typeface="新細明體" pitchFamily="18" charset="-120"/>
                  </a:rPr>
                  <a:t>傳統物流型態</a:t>
                </a:r>
                <a:endParaRPr lang="en-US" altLang="zh-TW" sz="1600" dirty="0">
                  <a:solidFill>
                    <a:schemeClr val="bg2"/>
                  </a:solidFill>
                  <a:ea typeface="新細明體" pitchFamily="18" charset="-120"/>
                </a:endParaRPr>
              </a:p>
            </p:txBody>
          </p:sp>
        </p:grpSp>
        <p:sp>
          <p:nvSpPr>
            <p:cNvPr id="12" name="AutoShape 8"/>
            <p:cNvSpPr>
              <a:spLocks noChangeArrowheads="1"/>
            </p:cNvSpPr>
            <p:nvPr/>
          </p:nvSpPr>
          <p:spPr bwMode="auto">
            <a:xfrm>
              <a:off x="4878881" y="2218806"/>
              <a:ext cx="3509543" cy="3660006"/>
            </a:xfrm>
            <a:prstGeom prst="roundRect">
              <a:avLst>
                <a:gd name="adj" fmla="val 4690"/>
              </a:avLst>
            </a:prstGeom>
            <a:noFill/>
            <a:ln w="57150">
              <a:solidFill>
                <a:schemeClr val="hlink"/>
              </a:solidFill>
              <a:round/>
              <a:headEnd/>
              <a:tailEnd/>
            </a:ln>
            <a:effectLst/>
            <a:extLst>
              <a:ext uri="{909E8E84-426E-40DD-AFC4-6F175D3DCCD1}">
                <a14:hiddenFill xmlns="" xmlns:a14="http://schemas.microsoft.com/office/drawing/2010/main">
                  <a:solidFill>
                    <a:srgbClr val="6FC5E3"/>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4" name="群組 4"/>
            <p:cNvGrpSpPr/>
            <p:nvPr/>
          </p:nvGrpSpPr>
          <p:grpSpPr>
            <a:xfrm>
              <a:off x="5701789" y="2060848"/>
              <a:ext cx="1863725" cy="307777"/>
              <a:chOff x="4340719" y="1611213"/>
              <a:chExt cx="1863725" cy="307777"/>
            </a:xfrm>
          </p:grpSpPr>
          <p:sp>
            <p:nvSpPr>
              <p:cNvPr id="13" name="AutoShape 9"/>
              <p:cNvSpPr>
                <a:spLocks noChangeArrowheads="1"/>
              </p:cNvSpPr>
              <p:nvPr/>
            </p:nvSpPr>
            <p:spPr bwMode="gray">
              <a:xfrm>
                <a:off x="4340719" y="1628676"/>
                <a:ext cx="1863725" cy="287338"/>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AutoShape 10"/>
              <p:cNvSpPr>
                <a:spLocks noChangeArrowheads="1"/>
              </p:cNvSpPr>
              <p:nvPr/>
            </p:nvSpPr>
            <p:spPr bwMode="auto">
              <a:xfrm flipH="1">
                <a:off x="6026644"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 name="AutoShape 11"/>
              <p:cNvSpPr>
                <a:spLocks noChangeArrowheads="1"/>
              </p:cNvSpPr>
              <p:nvPr/>
            </p:nvSpPr>
            <p:spPr bwMode="auto">
              <a:xfrm flipH="1">
                <a:off x="4443907"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Text Box 14"/>
              <p:cNvSpPr txBox="1">
                <a:spLocks noChangeArrowheads="1"/>
              </p:cNvSpPr>
              <p:nvPr/>
            </p:nvSpPr>
            <p:spPr bwMode="gray">
              <a:xfrm>
                <a:off x="4553460" y="1611213"/>
                <a:ext cx="144142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400" dirty="0" smtClean="0">
                    <a:solidFill>
                      <a:srgbClr val="FFFFFF"/>
                    </a:solidFill>
                    <a:ea typeface="新細明體" pitchFamily="18" charset="-120"/>
                  </a:rPr>
                  <a:t>現階段物流型態</a:t>
                </a:r>
                <a:endParaRPr lang="en-US" altLang="zh-TW" sz="1400" dirty="0">
                  <a:solidFill>
                    <a:srgbClr val="FFFFFF"/>
                  </a:solidFill>
                  <a:ea typeface="新細明體" pitchFamily="18" charset="-120"/>
                </a:endParaRPr>
              </a:p>
            </p:txBody>
          </p:sp>
        </p:grpSp>
      </p:grpSp>
    </p:spTree>
    <p:extLst>
      <p:ext uri="{BB962C8B-B14F-4D97-AF65-F5344CB8AC3E}">
        <p14:creationId xmlns="" xmlns:p14="http://schemas.microsoft.com/office/powerpoint/2010/main" val="3929968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3" name="內容版面配置區 2"/>
          <p:cNvSpPr>
            <a:spLocks noGrp="1"/>
          </p:cNvSpPr>
          <p:nvPr>
            <p:ph idx="1"/>
          </p:nvPr>
        </p:nvSpPr>
        <p:spPr>
          <a:xfrm>
            <a:off x="540000" y="1512000"/>
            <a:ext cx="8507288" cy="5400600"/>
          </a:xfrm>
        </p:spPr>
        <p:txBody>
          <a:bodyPr/>
          <a:lstStyle/>
          <a:p>
            <a:r>
              <a:rPr lang="zh-TW" altLang="en-US" sz="2800" dirty="0" smtClean="0">
                <a:latin typeface="標楷體" pitchFamily="65" charset="-120"/>
                <a:ea typeface="標楷體" pitchFamily="65" charset="-120"/>
              </a:rPr>
              <a:t>低溫物流屬性：</a:t>
            </a:r>
            <a:endParaRPr lang="en-US" altLang="zh-TW" sz="2800" dirty="0" smtClean="0">
              <a:latin typeface="標楷體" pitchFamily="65" charset="-120"/>
              <a:ea typeface="標楷體" pitchFamily="65" charset="-120"/>
            </a:endParaRPr>
          </a:p>
          <a:p>
            <a:pPr lvl="1">
              <a:buNone/>
            </a:pPr>
            <a:r>
              <a:rPr lang="en-US" altLang="zh-TW" sz="2200" dirty="0" smtClean="0">
                <a:latin typeface="標楷體" pitchFamily="65" charset="-120"/>
                <a:ea typeface="標楷體" pitchFamily="65" charset="-120"/>
              </a:rPr>
              <a:t>1、MDC(</a:t>
            </a:r>
            <a:r>
              <a:rPr lang="en-US" altLang="zh-TW" sz="2200" dirty="0" smtClean="0">
                <a:solidFill>
                  <a:srgbClr val="0000FF"/>
                </a:solidFill>
                <a:latin typeface="標楷體" pitchFamily="65" charset="-120"/>
                <a:ea typeface="標楷體" pitchFamily="65" charset="-120"/>
              </a:rPr>
              <a:t>Manufactures</a:t>
            </a:r>
            <a:r>
              <a:rPr lang="en-US" altLang="zh-TW" sz="2200" dirty="0" smtClean="0">
                <a:latin typeface="標楷體" pitchFamily="65" charset="-120"/>
                <a:ea typeface="標楷體" pitchFamily="65" charset="-120"/>
              </a:rPr>
              <a:t> Distribution Center</a:t>
            </a:r>
          </a:p>
          <a:p>
            <a:pPr lvl="1">
              <a:buNone/>
            </a:pPr>
            <a:r>
              <a:rPr lang="en-US" altLang="zh-TW" sz="2200" dirty="0">
                <a:latin typeface="標楷體" pitchFamily="65" charset="-120"/>
                <a:ea typeface="標楷體" pitchFamily="65" charset="-120"/>
              </a:rPr>
              <a:t>	</a:t>
            </a:r>
            <a:r>
              <a:rPr lang="en-US" altLang="zh-TW" sz="2200" dirty="0" err="1" smtClean="0">
                <a:latin typeface="標楷體" pitchFamily="65" charset="-120"/>
                <a:ea typeface="標楷體" pitchFamily="65" charset="-120"/>
              </a:rPr>
              <a:t>如：桂冠食品、龍鳳食品、</a:t>
            </a:r>
            <a:r>
              <a:rPr lang="en-US" altLang="zh-TW" sz="2200" b="1" dirty="0" err="1" smtClean="0">
                <a:latin typeface="標楷體" pitchFamily="65" charset="-120"/>
                <a:ea typeface="標楷體" pitchFamily="65" charset="-120"/>
              </a:rPr>
              <a:t>嘉豐海產</a:t>
            </a:r>
            <a:endParaRPr lang="en-US" altLang="zh-TW" sz="2200" b="1" dirty="0" smtClean="0">
              <a:latin typeface="標楷體" pitchFamily="65" charset="-120"/>
              <a:ea typeface="標楷體" pitchFamily="65" charset="-120"/>
            </a:endParaRPr>
          </a:p>
          <a:p>
            <a:pPr lvl="1">
              <a:buNone/>
            </a:pPr>
            <a:r>
              <a:rPr lang="en-US" altLang="zh-TW" sz="2200" dirty="0" smtClean="0">
                <a:latin typeface="標楷體" pitchFamily="65" charset="-120"/>
                <a:ea typeface="標楷體" pitchFamily="65" charset="-120"/>
              </a:rPr>
              <a:t>2、TDC (</a:t>
            </a:r>
            <a:r>
              <a:rPr lang="en-US" altLang="zh-TW" sz="2200" dirty="0" err="1" smtClean="0">
                <a:solidFill>
                  <a:srgbClr val="0000FF"/>
                </a:solidFill>
                <a:latin typeface="標楷體" pitchFamily="65" charset="-120"/>
                <a:ea typeface="標楷體" pitchFamily="65" charset="-120"/>
              </a:rPr>
              <a:t>Transportating</a:t>
            </a:r>
            <a:r>
              <a:rPr lang="en-US" altLang="zh-TW" sz="2200" dirty="0" smtClean="0">
                <a:latin typeface="標楷體" pitchFamily="65" charset="-120"/>
                <a:ea typeface="標楷體" pitchFamily="65" charset="-120"/>
              </a:rPr>
              <a:t> Distribution Center )</a:t>
            </a:r>
          </a:p>
          <a:p>
            <a:pPr lvl="1">
              <a:buNone/>
            </a:pPr>
            <a:r>
              <a:rPr lang="en-US" altLang="zh-TW" sz="2200" dirty="0">
                <a:latin typeface="標楷體" pitchFamily="65" charset="-120"/>
                <a:ea typeface="標楷體" pitchFamily="65" charset="-120"/>
              </a:rPr>
              <a:t>	</a:t>
            </a:r>
            <a:r>
              <a:rPr lang="en-US" altLang="zh-TW" sz="2200" dirty="0" err="1" smtClean="0">
                <a:latin typeface="標楷體" pitchFamily="65" charset="-120"/>
                <a:ea typeface="標楷體" pitchFamily="65" charset="-120"/>
              </a:rPr>
              <a:t>如：大榮貨運</a:t>
            </a:r>
            <a:endParaRPr lang="en-US" altLang="zh-TW" sz="2200" dirty="0" smtClean="0">
              <a:latin typeface="標楷體" pitchFamily="65" charset="-120"/>
              <a:ea typeface="標楷體" pitchFamily="65" charset="-120"/>
            </a:endParaRPr>
          </a:p>
          <a:p>
            <a:pPr lvl="1">
              <a:buNone/>
            </a:pPr>
            <a:r>
              <a:rPr lang="en-US" altLang="zh-TW" sz="2200" dirty="0" smtClean="0">
                <a:latin typeface="標楷體" pitchFamily="65" charset="-120"/>
                <a:ea typeface="標楷體" pitchFamily="65" charset="-120"/>
              </a:rPr>
              <a:t>3、ReDC(Retailer Distribution Center)</a:t>
            </a:r>
          </a:p>
          <a:p>
            <a:pPr lvl="1">
              <a:buNone/>
            </a:pPr>
            <a:r>
              <a:rPr lang="en-US" altLang="zh-TW" sz="2200" dirty="0" smtClean="0">
                <a:latin typeface="標楷體" pitchFamily="65" charset="-120"/>
                <a:ea typeface="標楷體" pitchFamily="65" charset="-120"/>
              </a:rPr>
              <a:t>	</a:t>
            </a:r>
            <a:r>
              <a:rPr lang="en-US" altLang="zh-TW" sz="2200" dirty="0" err="1" smtClean="0">
                <a:latin typeface="標楷體" pitchFamily="65" charset="-120"/>
                <a:ea typeface="標楷體" pitchFamily="65" charset="-120"/>
              </a:rPr>
              <a:t>如：全家之全台物流、頂好超市之惠康物流</a:t>
            </a:r>
            <a:endParaRPr lang="en-US" altLang="zh-TW" sz="2200" dirty="0" smtClean="0">
              <a:latin typeface="標楷體" pitchFamily="65" charset="-120"/>
              <a:ea typeface="標楷體" pitchFamily="65" charset="-120"/>
            </a:endParaRPr>
          </a:p>
          <a:p>
            <a:pPr lvl="1">
              <a:buNone/>
            </a:pPr>
            <a:r>
              <a:rPr lang="en-US" altLang="zh-TW" sz="2200" dirty="0" smtClean="0">
                <a:latin typeface="標楷體" pitchFamily="65" charset="-120"/>
                <a:ea typeface="標楷體" pitchFamily="65" charset="-120"/>
              </a:rPr>
              <a:t>4、WDC(Wholesale Distribution Center)</a:t>
            </a:r>
          </a:p>
          <a:p>
            <a:pPr lvl="1">
              <a:buNone/>
            </a:pPr>
            <a:r>
              <a:rPr lang="en-US" altLang="zh-TW" sz="2200" dirty="0" smtClean="0">
                <a:latin typeface="標楷體" pitchFamily="65" charset="-120"/>
                <a:ea typeface="標楷體" pitchFamily="65" charset="-120"/>
              </a:rPr>
              <a:t>	</a:t>
            </a:r>
            <a:r>
              <a:rPr lang="en-US" altLang="zh-TW" sz="2200" dirty="0" err="1" smtClean="0">
                <a:latin typeface="標楷體" pitchFamily="65" charset="-120"/>
                <a:ea typeface="標楷體" pitchFamily="65" charset="-120"/>
              </a:rPr>
              <a:t>如：德記洋行</a:t>
            </a:r>
            <a:endParaRPr lang="zh-TW" altLang="en-US" sz="2200" dirty="0">
              <a:latin typeface="標楷體" pitchFamily="65" charset="-120"/>
              <a:ea typeface="標楷體" pitchFamily="65" charset="-120"/>
            </a:endParaRPr>
          </a:p>
        </p:txBody>
      </p:sp>
      <p:sp>
        <p:nvSpPr>
          <p:cNvPr id="4"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物流中心介紹</a:t>
            </a:r>
          </a:p>
        </p:txBody>
      </p:sp>
      <p:pic>
        <p:nvPicPr>
          <p:cNvPr id="7" name="Picture 7"/>
          <p:cNvPicPr>
            <a:picLocks noChangeArrowheads="1"/>
          </p:cNvPicPr>
          <p:nvPr/>
        </p:nvPicPr>
        <p:blipFill>
          <a:blip r:embed="rId4"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1768045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35843" name="Rectangle 3"/>
          <p:cNvSpPr>
            <a:spLocks noGrp="1" noChangeArrowheads="1"/>
          </p:cNvSpPr>
          <p:nvPr>
            <p:ph type="body" idx="1"/>
          </p:nvPr>
        </p:nvSpPr>
        <p:spPr>
          <a:xfrm>
            <a:off x="540000" y="1512000"/>
            <a:ext cx="8424488" cy="5001419"/>
          </a:xfrm>
          <a:noFill/>
          <a:ln w="9525">
            <a:noFill/>
            <a:miter lim="800000"/>
            <a:headEnd/>
            <a:tailEnd/>
          </a:ln>
        </p:spPr>
        <p:txBody>
          <a:bodyPr vert="horz" wrap="square" lIns="91440" tIns="45720" rIns="91440" bIns="45720" numCol="1" anchor="t" anchorCtr="0" compatLnSpc="1">
            <a:prstTxWarp prst="textNoShape">
              <a:avLst/>
            </a:prstTxWarp>
          </a:bodyPr>
          <a:lstStyle/>
          <a:p>
            <a:r>
              <a:rPr lang="zh-TW" altLang="en-US" sz="2800" dirty="0">
                <a:latin typeface="標楷體" pitchFamily="65" charset="-120"/>
                <a:ea typeface="標楷體" pitchFamily="65" charset="-120"/>
              </a:rPr>
              <a:t>第三方物</a:t>
            </a:r>
            <a:r>
              <a:rPr lang="zh-TW" altLang="en-US" sz="2800" dirty="0" smtClean="0">
                <a:latin typeface="標楷體" pitchFamily="65" charset="-120"/>
                <a:ea typeface="標楷體" pitchFamily="65" charset="-120"/>
              </a:rPr>
              <a:t>流</a:t>
            </a:r>
            <a:r>
              <a:rPr lang="en-US" altLang="zh-TW" sz="2800" dirty="0" smtClean="0">
                <a:latin typeface="標楷體" pitchFamily="65" charset="-120"/>
                <a:ea typeface="標楷體" pitchFamily="65" charset="-120"/>
              </a:rPr>
              <a:t/>
            </a:r>
            <a:br>
              <a:rPr lang="en-US" altLang="zh-TW" sz="2800" dirty="0" smtClean="0">
                <a:latin typeface="標楷體" pitchFamily="65" charset="-120"/>
                <a:ea typeface="標楷體" pitchFamily="65" charset="-120"/>
              </a:rPr>
            </a:br>
            <a:r>
              <a:rPr lang="en-US" altLang="zh-TW" sz="2800" dirty="0" smtClean="0">
                <a:latin typeface="標楷體" pitchFamily="65" charset="-120"/>
                <a:ea typeface="標楷體" pitchFamily="65" charset="-120"/>
              </a:rPr>
              <a:t>(</a:t>
            </a:r>
            <a:r>
              <a:rPr lang="en-US" altLang="zh-TW" sz="2800" dirty="0">
                <a:latin typeface="標楷體" pitchFamily="65" charset="-120"/>
                <a:ea typeface="標楷體" pitchFamily="65" charset="-120"/>
              </a:rPr>
              <a:t>Third-Party logistics</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3PL)</a:t>
            </a:r>
            <a:r>
              <a:rPr lang="zh-TW" altLang="en-US" sz="2800" dirty="0" smtClean="0">
                <a:latin typeface="標楷體" pitchFamily="65" charset="-120"/>
                <a:ea typeface="標楷體" pitchFamily="65" charset="-120"/>
              </a:rPr>
              <a:t>：</a:t>
            </a:r>
            <a:endParaRPr lang="en-US" altLang="zh-TW" sz="2400" dirty="0" smtClean="0">
              <a:latin typeface="標楷體" pitchFamily="65" charset="-120"/>
              <a:ea typeface="標楷體" pitchFamily="65" charset="-120"/>
            </a:endParaRPr>
          </a:p>
          <a:p>
            <a:pPr marL="914400" lvl="1" indent="-457200">
              <a:buFont typeface="+mj-lt"/>
              <a:buAutoNum type="arabicPeriod"/>
            </a:pPr>
            <a:r>
              <a:rPr lang="zh-TW" altLang="en-US" sz="2400" dirty="0" smtClean="0">
                <a:latin typeface="標楷體" pitchFamily="65" charset="-120"/>
                <a:ea typeface="標楷體" pitchFamily="65" charset="-120"/>
              </a:rPr>
              <a:t>也</a:t>
            </a:r>
            <a:r>
              <a:rPr lang="zh-TW" altLang="en-US" sz="2400" dirty="0">
                <a:latin typeface="標楷體" pitchFamily="65" charset="-120"/>
                <a:ea typeface="標楷體" pitchFamily="65" charset="-120"/>
              </a:rPr>
              <a:t>稱作委外物流</a:t>
            </a:r>
            <a:r>
              <a:rPr lang="en-US" altLang="zh-TW" sz="2400" dirty="0">
                <a:latin typeface="標楷體" pitchFamily="65" charset="-120"/>
                <a:ea typeface="標楷體" pitchFamily="65" charset="-120"/>
              </a:rPr>
              <a:t>(logistics outsourcing)</a:t>
            </a:r>
            <a:r>
              <a:rPr lang="zh-TW" altLang="en-US" sz="2400" dirty="0" smtClean="0">
                <a:latin typeface="標楷體" pitchFamily="65" charset="-120"/>
                <a:ea typeface="標楷體" pitchFamily="65" charset="-120"/>
              </a:rPr>
              <a:t>或是</a:t>
            </a:r>
            <a:r>
              <a:rPr lang="zh-TW" altLang="en-US" sz="2400" dirty="0">
                <a:latin typeface="標楷體" pitchFamily="65" charset="-120"/>
                <a:ea typeface="標楷體" pitchFamily="65" charset="-120"/>
              </a:rPr>
              <a:t>合約物流</a:t>
            </a:r>
            <a:r>
              <a:rPr lang="en-US" altLang="zh-TW" sz="2400" dirty="0">
                <a:latin typeface="標楷體" pitchFamily="65" charset="-120"/>
                <a:ea typeface="標楷體" pitchFamily="65" charset="-120"/>
              </a:rPr>
              <a:t>(contract logistics)</a:t>
            </a:r>
            <a:r>
              <a:rPr lang="en-US" altLang="zh-TW" sz="2400" dirty="0" err="1" smtClean="0">
                <a:latin typeface="標楷體" pitchFamily="65" charset="-120"/>
                <a:ea typeface="標楷體" pitchFamily="65" charset="-120"/>
              </a:rPr>
              <a:t>是專業提供物流服務的公司</a:t>
            </a:r>
            <a:r>
              <a:rPr lang="zh-TW" altLang="en-US" sz="2400" dirty="0" smtClean="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914400" lvl="1" indent="-457200">
              <a:buFont typeface="+mj-lt"/>
              <a:buAutoNum type="arabicPeriod"/>
            </a:pPr>
            <a:r>
              <a:rPr lang="zh-TW" altLang="en-US" sz="2400" dirty="0" smtClean="0">
                <a:latin typeface="標楷體" pitchFamily="65" charset="-120"/>
                <a:ea typeface="標楷體" pitchFamily="65" charset="-120"/>
              </a:rPr>
              <a:t>嘉</a:t>
            </a:r>
            <a:r>
              <a:rPr lang="zh-TW" altLang="en-US" sz="2400" dirty="0">
                <a:latin typeface="標楷體" pitchFamily="65" charset="-120"/>
                <a:ea typeface="標楷體" pitchFamily="65" charset="-120"/>
              </a:rPr>
              <a:t>豐海產整合水產進出口、加工一直到</a:t>
            </a:r>
            <a:r>
              <a:rPr lang="zh-TW" altLang="en-US" sz="2400" dirty="0" smtClean="0">
                <a:latin typeface="標楷體" pitchFamily="65" charset="-120"/>
                <a:ea typeface="標楷體" pitchFamily="65" charset="-120"/>
              </a:rPr>
              <a:t>運輸</a:t>
            </a:r>
            <a:r>
              <a:rPr lang="zh-TW" altLang="en-US" sz="2400" dirty="0">
                <a:latin typeface="標楷體" pitchFamily="65" charset="-120"/>
                <a:ea typeface="標楷體" pitchFamily="65" charset="-120"/>
              </a:rPr>
              <a:t>物流，提供一條龍式的服務，並自我</a:t>
            </a:r>
            <a:r>
              <a:rPr lang="zh-TW" altLang="en-US" sz="2400" dirty="0" smtClean="0">
                <a:latin typeface="標楷體" pitchFamily="65" charset="-120"/>
                <a:ea typeface="標楷體" pitchFamily="65" charset="-120"/>
              </a:rPr>
              <a:t>定位</a:t>
            </a:r>
            <a:r>
              <a:rPr lang="zh-TW" altLang="en-US" sz="2400" dirty="0">
                <a:latin typeface="標楷體" pitchFamily="65" charset="-120"/>
                <a:ea typeface="標楷體" pitchFamily="65" charset="-120"/>
              </a:rPr>
              <a:t>為</a:t>
            </a:r>
            <a:r>
              <a:rPr lang="en-US" altLang="zh-TW" sz="2400" dirty="0">
                <a:latin typeface="標楷體" pitchFamily="65" charset="-120"/>
                <a:ea typeface="標楷體" pitchFamily="65" charset="-120"/>
              </a:rPr>
              <a:t>3PL</a:t>
            </a:r>
            <a:r>
              <a:rPr lang="zh-TW" altLang="en-US" sz="2400" dirty="0">
                <a:latin typeface="標楷體" pitchFamily="65" charset="-120"/>
                <a:ea typeface="標楷體" pitchFamily="65" charset="-120"/>
              </a:rPr>
              <a:t>以專業物流中心的嘉豐冷凍</a:t>
            </a:r>
            <a:r>
              <a:rPr lang="zh-TW" altLang="en-US" sz="2400" dirty="0" smtClean="0">
                <a:latin typeface="標楷體" pitchFamily="65" charset="-120"/>
                <a:ea typeface="標楷體" pitchFamily="65" charset="-120"/>
              </a:rPr>
              <a:t>冷藏公司</a:t>
            </a:r>
            <a:r>
              <a:rPr lang="zh-TW" altLang="en-US" sz="2400" dirty="0">
                <a:latin typeface="標楷體" pitchFamily="65" charset="-120"/>
                <a:ea typeface="標楷體" pitchFamily="65" charset="-120"/>
              </a:rPr>
              <a:t>，提供給客戶完整的服務。</a:t>
            </a:r>
          </a:p>
        </p:txBody>
      </p:sp>
      <p:sp>
        <p:nvSpPr>
          <p:cNvPr id="5"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物流中心介紹</a:t>
            </a:r>
          </a:p>
        </p:txBody>
      </p:sp>
      <p:pic>
        <p:nvPicPr>
          <p:cNvPr id="7" name="Picture 7"/>
          <p:cNvPicPr>
            <a:picLocks noChangeArrowheads="1"/>
          </p:cNvPicPr>
          <p:nvPr/>
        </p:nvPicPr>
        <p:blipFill>
          <a:blip r:embed="rId3"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3256709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標題 1"/>
          <p:cNvSpPr>
            <a:spLocks noGrp="1"/>
          </p:cNvSpPr>
          <p:nvPr>
            <p:ph type="title"/>
          </p:nvPr>
        </p:nvSpPr>
        <p:spPr>
          <a:xfrm>
            <a:off x="720000" y="288000"/>
            <a:ext cx="781244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供應鏈的系統說明</a:t>
            </a:r>
            <a:r>
              <a:rPr lang="en-US" altLang="zh-TW" sz="4000" kern="1200" dirty="0">
                <a:solidFill>
                  <a:schemeClr val="tx1"/>
                </a:solidFill>
                <a:latin typeface="標楷體" pitchFamily="65" charset="-120"/>
                <a:ea typeface="標楷體" pitchFamily="65" charset="-120"/>
                <a:cs typeface="+mn-cs"/>
              </a:rPr>
              <a:t>(</a:t>
            </a:r>
            <a:r>
              <a:rPr lang="en-US" altLang="zh-TW" sz="4000" kern="1200" dirty="0" err="1">
                <a:solidFill>
                  <a:schemeClr val="tx1"/>
                </a:solidFill>
                <a:latin typeface="標楷體" pitchFamily="65" charset="-120"/>
                <a:ea typeface="標楷體" pitchFamily="65" charset="-120"/>
                <a:cs typeface="+mn-cs"/>
              </a:rPr>
              <a:t>應用哪些系統</a:t>
            </a:r>
            <a:r>
              <a:rPr lang="en-US" altLang="zh-TW" sz="4000" kern="1200" dirty="0" smtClean="0">
                <a:solidFill>
                  <a:schemeClr val="tx1"/>
                </a:solidFill>
                <a:latin typeface="標楷體" pitchFamily="65" charset="-120"/>
                <a:ea typeface="標楷體" pitchFamily="65" charset="-120"/>
                <a:cs typeface="+mn-cs"/>
              </a:rPr>
              <a:t>)</a:t>
            </a:r>
            <a:endParaRPr lang="zh-TW" altLang="en-US" sz="4000" kern="1200" dirty="0">
              <a:solidFill>
                <a:schemeClr val="tx1"/>
              </a:solidFill>
              <a:latin typeface="標楷體" pitchFamily="65" charset="-120"/>
              <a:ea typeface="標楷體" pitchFamily="65" charset="-120"/>
              <a:cs typeface="+mn-cs"/>
            </a:endParaRPr>
          </a:p>
        </p:txBody>
      </p:sp>
      <p:sp>
        <p:nvSpPr>
          <p:cNvPr id="21508" name="內容版面配置區 2"/>
          <p:cNvSpPr>
            <a:spLocks/>
          </p:cNvSpPr>
          <p:nvPr/>
        </p:nvSpPr>
        <p:spPr bwMode="gray">
          <a:xfrm>
            <a:off x="539551" y="1412775"/>
            <a:ext cx="8158361" cy="4381599"/>
          </a:xfrm>
          <a:prstGeom prst="rect">
            <a:avLst/>
          </a:prstGeom>
          <a:noFill/>
          <a:ln w="9525">
            <a:noFill/>
            <a:miter lim="800000"/>
            <a:headEnd/>
            <a:tailEnd/>
          </a:ln>
        </p:spPr>
        <p:txBody>
          <a:bodyPr/>
          <a:lstStyle/>
          <a:p>
            <a:pPr marL="342900" indent="-342900" eaLnBrk="0" hangingPunct="0">
              <a:spcBef>
                <a:spcPts val="1200"/>
              </a:spcBef>
              <a:spcAft>
                <a:spcPts val="600"/>
              </a:spcAft>
            </a:pPr>
            <a:r>
              <a:rPr lang="en-US" altLang="zh-TW" sz="2800" b="0" dirty="0">
                <a:latin typeface="標楷體" pitchFamily="65" charset="-120"/>
                <a:ea typeface="標楷體" pitchFamily="65" charset="-120"/>
              </a:rPr>
              <a:t>1</a:t>
            </a:r>
            <a:r>
              <a:rPr lang="zh-TW" altLang="en-US" sz="2800" b="0" dirty="0">
                <a:latin typeface="標楷體" pitchFamily="65" charset="-120"/>
                <a:ea typeface="標楷體" pitchFamily="65" charset="-120"/>
              </a:rPr>
              <a:t>、自動化倉儲管理系統</a:t>
            </a:r>
            <a:r>
              <a:rPr lang="en-US" altLang="zh-TW" sz="2800" b="0" dirty="0">
                <a:latin typeface="標楷體" pitchFamily="65" charset="-120"/>
                <a:ea typeface="標楷體" pitchFamily="65" charset="-120"/>
              </a:rPr>
              <a:t>(AS/RS</a:t>
            </a:r>
            <a:r>
              <a:rPr lang="en-US" altLang="zh-TW" sz="2800" b="0" dirty="0" smtClean="0">
                <a:latin typeface="標楷體" pitchFamily="65" charset="-120"/>
                <a:ea typeface="標楷體" pitchFamily="65" charset="-120"/>
              </a:rPr>
              <a:t>)</a:t>
            </a:r>
            <a:endParaRPr lang="zh-TW" altLang="en-US" sz="2800" b="0" dirty="0">
              <a:latin typeface="標楷體" pitchFamily="65" charset="-120"/>
              <a:ea typeface="標楷體" pitchFamily="65" charset="-120"/>
            </a:endParaRPr>
          </a:p>
          <a:p>
            <a:pPr marL="342900" indent="-342900" eaLnBrk="0" hangingPunct="0">
              <a:spcBef>
                <a:spcPts val="1200"/>
              </a:spcBef>
              <a:spcAft>
                <a:spcPts val="600"/>
              </a:spcAft>
            </a:pPr>
            <a:r>
              <a:rPr lang="en-US" altLang="zh-TW" sz="2800" b="0" dirty="0">
                <a:latin typeface="標楷體" pitchFamily="65" charset="-120"/>
                <a:ea typeface="標楷體" pitchFamily="65" charset="-120"/>
              </a:rPr>
              <a:t>2</a:t>
            </a:r>
            <a:r>
              <a:rPr lang="zh-TW" altLang="en-US" sz="2800" b="0" dirty="0">
                <a:latin typeface="標楷體" pitchFamily="65" charset="-120"/>
                <a:ea typeface="標楷體" pitchFamily="65" charset="-120"/>
              </a:rPr>
              <a:t>、</a:t>
            </a:r>
            <a:r>
              <a:rPr lang="en-US" altLang="zh-TW" sz="2800" b="0" dirty="0">
                <a:latin typeface="標楷體" pitchFamily="65" charset="-120"/>
                <a:ea typeface="標楷體" pitchFamily="65" charset="-120"/>
              </a:rPr>
              <a:t>GPS</a:t>
            </a:r>
            <a:r>
              <a:rPr lang="zh-TW" altLang="en-US" sz="2800" b="0" dirty="0">
                <a:latin typeface="標楷體" pitchFamily="65" charset="-120"/>
                <a:ea typeface="標楷體" pitchFamily="65" charset="-120"/>
              </a:rPr>
              <a:t>物流</a:t>
            </a:r>
            <a:r>
              <a:rPr lang="zh-TW" altLang="en-US" sz="2800" b="0" dirty="0" smtClean="0">
                <a:latin typeface="標楷體" pitchFamily="65" charset="-120"/>
                <a:ea typeface="標楷體" pitchFamily="65" charset="-120"/>
              </a:rPr>
              <a:t>車隊</a:t>
            </a:r>
            <a:endParaRPr lang="zh-TW" altLang="en-US" sz="2800" b="0" dirty="0">
              <a:latin typeface="標楷體" pitchFamily="65" charset="-120"/>
              <a:ea typeface="標楷體" pitchFamily="65" charset="-120"/>
            </a:endParaRPr>
          </a:p>
          <a:p>
            <a:pPr marL="342900" indent="-342900" eaLnBrk="0" hangingPunct="0">
              <a:spcBef>
                <a:spcPts val="1200"/>
              </a:spcBef>
              <a:spcAft>
                <a:spcPts val="600"/>
              </a:spcAft>
            </a:pPr>
            <a:r>
              <a:rPr lang="en-US" altLang="zh-TW" sz="2800" b="0" dirty="0">
                <a:latin typeface="標楷體" pitchFamily="65" charset="-120"/>
                <a:ea typeface="標楷體" pitchFamily="65" charset="-120"/>
              </a:rPr>
              <a:t>3</a:t>
            </a:r>
            <a:r>
              <a:rPr lang="zh-TW" altLang="en-US" sz="2800" b="0" dirty="0">
                <a:latin typeface="標楷體" pitchFamily="65" charset="-120"/>
                <a:ea typeface="標楷體" pitchFamily="65" charset="-120"/>
              </a:rPr>
              <a:t>、</a:t>
            </a:r>
            <a:r>
              <a:rPr lang="zh-TW" altLang="en-US" sz="2800" b="0" dirty="0" smtClean="0">
                <a:latin typeface="標楷體" pitchFamily="65" charset="-120"/>
                <a:ea typeface="標楷體" pitchFamily="65" charset="-120"/>
              </a:rPr>
              <a:t>電子商務整合</a:t>
            </a:r>
            <a:r>
              <a:rPr lang="zh-TW" altLang="en-US" sz="2800" b="0" dirty="0">
                <a:latin typeface="標楷體" pitchFamily="65" charset="-120"/>
                <a:ea typeface="標楷體" pitchFamily="65" charset="-120"/>
              </a:rPr>
              <a:t>資訊流、金流、物流、商</a:t>
            </a:r>
            <a:r>
              <a:rPr lang="zh-TW" altLang="en-US" sz="2800" b="0" dirty="0" smtClean="0">
                <a:latin typeface="標楷體" pitchFamily="65" charset="-120"/>
                <a:ea typeface="標楷體" pitchFamily="65" charset="-120"/>
              </a:rPr>
              <a:t>流</a:t>
            </a:r>
            <a:endParaRPr lang="zh-TW" altLang="en-US" sz="2800" b="0" dirty="0">
              <a:latin typeface="標楷體" pitchFamily="65" charset="-120"/>
              <a:ea typeface="標楷體" pitchFamily="65" charset="-120"/>
            </a:endParaRPr>
          </a:p>
          <a:p>
            <a:pPr marL="342900" indent="-342900" eaLnBrk="0" hangingPunct="0">
              <a:spcBef>
                <a:spcPts val="1200"/>
              </a:spcBef>
              <a:spcAft>
                <a:spcPts val="600"/>
              </a:spcAft>
            </a:pPr>
            <a:r>
              <a:rPr lang="en-US" altLang="zh-TW" sz="2800" b="0" dirty="0">
                <a:latin typeface="標楷體" pitchFamily="65" charset="-120"/>
                <a:ea typeface="標楷體" pitchFamily="65" charset="-120"/>
              </a:rPr>
              <a:t>4</a:t>
            </a:r>
            <a:r>
              <a:rPr lang="zh-TW" altLang="en-US" sz="2800" b="0" dirty="0">
                <a:latin typeface="標楷體" pitchFamily="65" charset="-120"/>
                <a:ea typeface="標楷體" pitchFamily="65" charset="-120"/>
              </a:rPr>
              <a:t>、全球營業據點建立跨國供應鏈管理系統</a:t>
            </a:r>
          </a:p>
        </p:txBody>
      </p:sp>
      <p:pic>
        <p:nvPicPr>
          <p:cNvPr id="4" name="Picture 3"/>
          <p:cNvPicPr>
            <a:picLocks noChangeArrowheads="1"/>
          </p:cNvPicPr>
          <p:nvPr/>
        </p:nvPicPr>
        <p:blipFill>
          <a:blip r:embed="rId2" cstate="print"/>
          <a:srcRect/>
          <a:stretch>
            <a:fillRect/>
          </a:stretch>
        </p:blipFill>
        <p:spPr bwMode="auto">
          <a:xfrm>
            <a:off x="9525" y="5517431"/>
            <a:ext cx="9144512" cy="1367557"/>
          </a:xfrm>
          <a:prstGeom prst="rect">
            <a:avLst/>
          </a:prstGeom>
          <a:noFill/>
          <a:ln w="9525">
            <a:noFill/>
            <a:miter lim="800000"/>
            <a:headEnd/>
            <a:tailEnd/>
          </a:ln>
          <a:effectLst>
            <a:softEdge rad="12700"/>
          </a:effectLst>
        </p:spPr>
      </p:pic>
      <p:pic>
        <p:nvPicPr>
          <p:cNvPr id="6" name="Picture 7"/>
          <p:cNvPicPr>
            <a:picLocks noChangeArrowheads="1"/>
          </p:cNvPicPr>
          <p:nvPr/>
        </p:nvPicPr>
        <p:blipFill>
          <a:blip r:embed="rId3"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572505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rrowheads="1"/>
          </p:cNvPicPr>
          <p:nvPr/>
        </p:nvPicPr>
        <p:blipFill>
          <a:blip r:embed="rId3" cstate="print"/>
          <a:srcRect/>
          <a:stretch>
            <a:fillRect/>
          </a:stretch>
        </p:blipFill>
        <p:spPr bwMode="auto">
          <a:xfrm>
            <a:off x="9525" y="5517438"/>
            <a:ext cx="9144000" cy="1367562"/>
          </a:xfrm>
          <a:prstGeom prst="rect">
            <a:avLst/>
          </a:prstGeom>
          <a:noFill/>
          <a:ln w="9525">
            <a:noFill/>
            <a:miter lim="800000"/>
            <a:headEnd/>
            <a:tailEnd/>
          </a:ln>
          <a:effectLst>
            <a:softEdge rad="12700"/>
          </a:effectLst>
        </p:spPr>
      </p:pic>
      <p:sp>
        <p:nvSpPr>
          <p:cNvPr id="8"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漁水產品產業簡介</a:t>
            </a:r>
          </a:p>
        </p:txBody>
      </p:sp>
      <p:pic>
        <p:nvPicPr>
          <p:cNvPr id="9" name="Picture 7"/>
          <p:cNvPicPr>
            <a:picLocks noChangeArrowheads="1"/>
          </p:cNvPicPr>
          <p:nvPr/>
        </p:nvPicPr>
        <p:blipFill>
          <a:blip r:embed="rId4"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5124" name="Rectangle 3"/>
          <p:cNvSpPr>
            <a:spLocks noGrp="1" noChangeArrowheads="1"/>
          </p:cNvSpPr>
          <p:nvPr>
            <p:ph type="body" idx="1"/>
          </p:nvPr>
        </p:nvSpPr>
        <p:spPr>
          <a:xfrm>
            <a:off x="540000" y="1152000"/>
            <a:ext cx="8028456" cy="5472608"/>
          </a:xfrm>
        </p:spPr>
        <p:txBody>
          <a:bodyPr>
            <a:normAutofit/>
          </a:bodyPr>
          <a:lstStyle/>
          <a:p>
            <a:pPr>
              <a:lnSpc>
                <a:spcPct val="90000"/>
              </a:lnSpc>
              <a:spcBef>
                <a:spcPts val="1200"/>
              </a:spcBef>
              <a:spcAft>
                <a:spcPts val="600"/>
              </a:spcAft>
              <a:defRPr/>
            </a:pPr>
            <a:r>
              <a:rPr lang="zh-TW" altLang="en-US" sz="2800" b="1" dirty="0" smtClean="0">
                <a:latin typeface="標楷體" pitchFamily="65" charset="-120"/>
                <a:ea typeface="標楷體" pitchFamily="65" charset="-120"/>
              </a:rPr>
              <a:t>漁水產品定義與特性</a:t>
            </a:r>
            <a:endParaRPr lang="en-US" altLang="zh-TW" sz="2800" b="1" dirty="0" smtClean="0">
              <a:latin typeface="標楷體" pitchFamily="65" charset="-120"/>
              <a:ea typeface="標楷體" pitchFamily="65" charset="-120"/>
            </a:endParaRPr>
          </a:p>
          <a:p>
            <a:pPr marL="533400" indent="-261938">
              <a:spcBef>
                <a:spcPts val="300"/>
              </a:spcBef>
              <a:spcAft>
                <a:spcPts val="300"/>
              </a:spcAft>
              <a:buAutoNum type="arabicPeriod"/>
              <a:defRPr/>
            </a:pPr>
            <a:r>
              <a:rPr lang="zh-TW" altLang="en-US" sz="2200" b="1" dirty="0" smtClean="0">
                <a:latin typeface="標楷體" pitchFamily="65" charset="-120"/>
                <a:ea typeface="標楷體" pitchFamily="65" charset="-120"/>
              </a:rPr>
              <a:t>超低溫冷凍水產品：</a:t>
            </a:r>
            <a:r>
              <a:rPr lang="zh-TW" altLang="en-US" sz="2000" dirty="0" smtClean="0">
                <a:latin typeface="標楷體" pitchFamily="65" charset="-120"/>
                <a:ea typeface="標楷體" pitchFamily="65" charset="-120"/>
              </a:rPr>
              <a:t>保持低溫製造，急速凍結至</a:t>
            </a:r>
            <a:r>
              <a:rPr lang="en-US" altLang="zh-TW" sz="2000" b="1" dirty="0" smtClean="0">
                <a:latin typeface="標楷體" pitchFamily="65" charset="-120"/>
                <a:ea typeface="標楷體" pitchFamily="65" charset="-120"/>
              </a:rPr>
              <a:t>-50</a:t>
            </a:r>
            <a:r>
              <a:rPr lang="zh-TW" altLang="en-US" sz="2000" b="1"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以下，超低溫運送、貯存，且有妥善包裝者。</a:t>
            </a:r>
            <a:endParaRPr lang="en-US" altLang="zh-TW" sz="2000" dirty="0" smtClean="0">
              <a:latin typeface="標楷體" pitchFamily="65" charset="-120"/>
              <a:ea typeface="標楷體" pitchFamily="65" charset="-120"/>
            </a:endParaRPr>
          </a:p>
          <a:p>
            <a:pPr marL="533400" indent="-261938">
              <a:spcBef>
                <a:spcPts val="300"/>
              </a:spcBef>
              <a:spcAft>
                <a:spcPts val="300"/>
              </a:spcAft>
              <a:buAutoNum type="arabicPeriod"/>
              <a:defRPr/>
            </a:pPr>
            <a:r>
              <a:rPr lang="zh-TW" altLang="en-US" sz="2200" b="1" dirty="0" smtClean="0">
                <a:latin typeface="標楷體" pitchFamily="65" charset="-120"/>
                <a:ea typeface="標楷體" pitchFamily="65" charset="-120"/>
              </a:rPr>
              <a:t>冷凍水產品：</a:t>
            </a:r>
            <a:r>
              <a:rPr lang="zh-TW" altLang="en-US" sz="2000" dirty="0" smtClean="0">
                <a:latin typeface="標楷體" pitchFamily="65" charset="-120"/>
                <a:ea typeface="標楷體" pitchFamily="65" charset="-120"/>
              </a:rPr>
              <a:t>急速凍結至</a:t>
            </a:r>
            <a:r>
              <a:rPr lang="en-US" altLang="zh-TW" sz="2000" b="1" dirty="0" smtClean="0">
                <a:latin typeface="標楷體" pitchFamily="65" charset="-120"/>
                <a:ea typeface="標楷體" pitchFamily="65" charset="-120"/>
              </a:rPr>
              <a:t>-18</a:t>
            </a:r>
            <a:r>
              <a:rPr lang="zh-TW" altLang="en-US" sz="2000" b="1"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以下，冷凍運送、貯存，且有妥善包裝者。</a:t>
            </a:r>
            <a:endParaRPr lang="en-US" altLang="zh-TW" sz="2000" dirty="0" smtClean="0">
              <a:latin typeface="標楷體" pitchFamily="65" charset="-120"/>
              <a:ea typeface="標楷體" pitchFamily="65" charset="-120"/>
            </a:endParaRPr>
          </a:p>
          <a:p>
            <a:pPr marL="533400" indent="-261938">
              <a:spcBef>
                <a:spcPts val="300"/>
              </a:spcBef>
              <a:spcAft>
                <a:spcPts val="300"/>
              </a:spcAft>
              <a:buAutoNum type="arabicPeriod"/>
              <a:defRPr/>
            </a:pPr>
            <a:r>
              <a:rPr lang="zh-TW" altLang="en-US" sz="2200" b="1" dirty="0" smtClean="0">
                <a:latin typeface="標楷體" pitchFamily="65" charset="-120"/>
                <a:ea typeface="標楷體" pitchFamily="65" charset="-120"/>
              </a:rPr>
              <a:t>冷藏水產品</a:t>
            </a:r>
            <a:r>
              <a:rPr lang="en-US" altLang="zh-TW" sz="2200" b="1"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急速冷卻且保持在</a:t>
            </a:r>
            <a:r>
              <a:rPr lang="en-US" altLang="zh-TW" sz="2000" b="1" dirty="0" smtClean="0">
                <a:latin typeface="標楷體" pitchFamily="65" charset="-120"/>
                <a:ea typeface="標楷體" pitchFamily="65" charset="-120"/>
              </a:rPr>
              <a:t>7</a:t>
            </a:r>
            <a:r>
              <a:rPr lang="zh-TW" altLang="en-US" sz="2000" b="1"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以下</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建議在</a:t>
            </a:r>
            <a:r>
              <a:rPr lang="en-US" altLang="zh-TW" sz="2000" dirty="0" smtClean="0">
                <a:latin typeface="標楷體" pitchFamily="65" charset="-120"/>
                <a:ea typeface="標楷體" pitchFamily="65" charset="-120"/>
              </a:rPr>
              <a:t>4</a:t>
            </a:r>
            <a:r>
              <a:rPr lang="zh-TW" altLang="en-US" sz="2000" dirty="0" smtClean="0">
                <a:latin typeface="標楷體" pitchFamily="65" charset="-120"/>
                <a:ea typeface="標楷體" pitchFamily="65" charset="-120"/>
              </a:rPr>
              <a:t>℃以下</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，冷藏運送、貯存，且有妥善包裝者。</a:t>
            </a:r>
            <a:endParaRPr lang="en-US" altLang="zh-TW" sz="2000" dirty="0" smtClean="0">
              <a:latin typeface="標楷體" pitchFamily="65" charset="-120"/>
              <a:ea typeface="標楷體" pitchFamily="65" charset="-120"/>
            </a:endParaRPr>
          </a:p>
          <a:p>
            <a:pPr marL="808038" lvl="2" indent="-357188">
              <a:spcBef>
                <a:spcPts val="300"/>
              </a:spcBef>
              <a:spcAft>
                <a:spcPts val="600"/>
              </a:spcAft>
              <a:buFont typeface="Wingdings" pitchFamily="2" charset="2"/>
              <a:buChar char="Ø"/>
              <a:defRPr/>
            </a:pPr>
            <a:r>
              <a:rPr lang="zh-TW" altLang="en-US" sz="1800" dirty="0" smtClean="0">
                <a:solidFill>
                  <a:srgbClr val="0000FF"/>
                </a:solidFill>
                <a:latin typeface="標楷體" pitchFamily="65" charset="-120"/>
                <a:ea typeface="標楷體" pitchFamily="65" charset="-120"/>
              </a:rPr>
              <a:t>上述</a:t>
            </a:r>
            <a:r>
              <a:rPr lang="en-US" altLang="zh-TW" sz="1800" dirty="0" smtClean="0">
                <a:solidFill>
                  <a:srgbClr val="0000FF"/>
                </a:solidFill>
                <a:latin typeface="標楷體" pitchFamily="65" charset="-120"/>
                <a:ea typeface="標楷體" pitchFamily="65" charset="-120"/>
              </a:rPr>
              <a:t>3</a:t>
            </a:r>
            <a:r>
              <a:rPr lang="zh-TW" altLang="en-US" sz="1800" dirty="0" smtClean="0">
                <a:solidFill>
                  <a:srgbClr val="0000FF"/>
                </a:solidFill>
                <a:latin typeface="標楷體" pitchFamily="65" charset="-120"/>
                <a:ea typeface="標楷體" pitchFamily="65" charset="-120"/>
              </a:rPr>
              <a:t>項為利用漁水產品原料，如魚、蝦、蟹、貝或頭足類等為主原料，經卸貨、分級、選別、去頭、去尾、去內臟、去鱗、去皮</a:t>
            </a:r>
            <a:r>
              <a:rPr lang="en-US" altLang="zh-TW" sz="1800" dirty="0" smtClean="0">
                <a:solidFill>
                  <a:srgbClr val="0000FF"/>
                </a:solidFill>
                <a:latin typeface="標楷體" pitchFamily="65" charset="-120"/>
                <a:ea typeface="標楷體" pitchFamily="65" charset="-120"/>
              </a:rPr>
              <a:t>(</a:t>
            </a:r>
            <a:r>
              <a:rPr lang="zh-TW" altLang="en-US" sz="1800" dirty="0" smtClean="0">
                <a:solidFill>
                  <a:srgbClr val="0000FF"/>
                </a:solidFill>
                <a:latin typeface="標楷體" pitchFamily="65" charset="-120"/>
                <a:ea typeface="標楷體" pitchFamily="65" charset="-120"/>
              </a:rPr>
              <a:t>去殼</a:t>
            </a:r>
            <a:r>
              <a:rPr lang="en-US" altLang="zh-TW" sz="1800" dirty="0" smtClean="0">
                <a:solidFill>
                  <a:srgbClr val="0000FF"/>
                </a:solidFill>
                <a:latin typeface="標楷體" pitchFamily="65" charset="-120"/>
                <a:ea typeface="標楷體" pitchFamily="65" charset="-120"/>
              </a:rPr>
              <a:t>)</a:t>
            </a:r>
            <a:r>
              <a:rPr lang="zh-TW" altLang="en-US" sz="1800" dirty="0" smtClean="0">
                <a:solidFill>
                  <a:srgbClr val="0000FF"/>
                </a:solidFill>
                <a:latin typeface="標楷體" pitchFamily="65" charset="-120"/>
                <a:ea typeface="標楷體" pitchFamily="65" charset="-120"/>
              </a:rPr>
              <a:t>、清洗、整型及分切</a:t>
            </a:r>
            <a:r>
              <a:rPr lang="en-US" altLang="zh-TW" sz="1800" dirty="0" smtClean="0">
                <a:solidFill>
                  <a:srgbClr val="0000FF"/>
                </a:solidFill>
                <a:latin typeface="標楷體" pitchFamily="65" charset="-120"/>
                <a:ea typeface="標楷體" pitchFamily="65" charset="-120"/>
              </a:rPr>
              <a:t>(</a:t>
            </a:r>
            <a:r>
              <a:rPr lang="zh-TW" altLang="en-US" sz="1800" dirty="0" smtClean="0">
                <a:solidFill>
                  <a:srgbClr val="0000FF"/>
                </a:solidFill>
                <a:latin typeface="標楷體" pitchFamily="65" charset="-120"/>
                <a:ea typeface="標楷體" pitchFamily="65" charset="-120"/>
              </a:rPr>
              <a:t>或加熱、調理</a:t>
            </a:r>
            <a:r>
              <a:rPr lang="en-US" altLang="zh-TW" sz="1800" dirty="0" smtClean="0">
                <a:solidFill>
                  <a:srgbClr val="0000FF"/>
                </a:solidFill>
                <a:latin typeface="標楷體" pitchFamily="65" charset="-120"/>
                <a:ea typeface="標楷體" pitchFamily="65" charset="-120"/>
              </a:rPr>
              <a:t>)</a:t>
            </a:r>
          </a:p>
          <a:p>
            <a:pPr marL="533400" indent="-261938">
              <a:spcBef>
                <a:spcPts val="0"/>
              </a:spcBef>
              <a:spcAft>
                <a:spcPts val="300"/>
              </a:spcAft>
              <a:buAutoNum type="arabicPeriod"/>
              <a:defRPr/>
            </a:pPr>
            <a:r>
              <a:rPr lang="zh-TW" altLang="en-US" sz="1800" b="1" dirty="0" smtClean="0">
                <a:latin typeface="標楷體" pitchFamily="65" charset="-120"/>
                <a:ea typeface="標楷體" pitchFamily="65" charset="-120"/>
              </a:rPr>
              <a:t>罐製水產品</a:t>
            </a:r>
            <a:r>
              <a:rPr lang="en-US" altLang="zh-TW" sz="1800" b="1" dirty="0" smtClean="0">
                <a:latin typeface="標楷體" pitchFamily="65" charset="-120"/>
                <a:ea typeface="標楷體" pitchFamily="65" charset="-120"/>
              </a:rPr>
              <a:t>:</a:t>
            </a:r>
            <a:r>
              <a:rPr lang="zh-TW" altLang="en-US" sz="1800" b="1" dirty="0" smtClean="0">
                <a:latin typeface="標楷體" pitchFamily="65" charset="-120"/>
                <a:ea typeface="標楷體" pitchFamily="65" charset="-120"/>
              </a:rPr>
              <a:t> </a:t>
            </a:r>
            <a:r>
              <a:rPr lang="zh-TW" altLang="en-US" sz="1800" dirty="0" smtClean="0">
                <a:latin typeface="標楷體" pitchFamily="65" charset="-120"/>
                <a:ea typeface="標楷體" pitchFamily="65" charset="-120"/>
              </a:rPr>
              <a:t>利用漁水產品原料，充填於鐵罐、鋁罐、玻璃瓶、殺菌軟袋或其他密閉容器內，經脫氣密封，於封裝後施行商業殺菌，可在室溫下長期保存者</a:t>
            </a:r>
            <a:endParaRPr lang="en-US" altLang="zh-TW" sz="1800" dirty="0" smtClean="0">
              <a:latin typeface="標楷體" pitchFamily="65" charset="-120"/>
              <a:ea typeface="標楷體" pitchFamily="65" charset="-120"/>
            </a:endParaRPr>
          </a:p>
          <a:p>
            <a:pPr marL="533400" indent="-261938">
              <a:spcBef>
                <a:spcPts val="0"/>
              </a:spcBef>
              <a:spcAft>
                <a:spcPts val="300"/>
              </a:spcAft>
              <a:buAutoNum type="arabicPeriod"/>
              <a:defRPr/>
            </a:pPr>
            <a:r>
              <a:rPr lang="zh-TW" altLang="en-US" sz="1800" b="1" dirty="0" smtClean="0">
                <a:latin typeface="標楷體" pitchFamily="65" charset="-120"/>
                <a:ea typeface="標楷體" pitchFamily="65" charset="-120"/>
              </a:rPr>
              <a:t>乾製水產品</a:t>
            </a:r>
            <a:r>
              <a:rPr lang="en-US" altLang="zh-TW" sz="1800" b="1" dirty="0" smtClean="0">
                <a:latin typeface="標楷體" pitchFamily="65" charset="-120"/>
                <a:ea typeface="標楷體" pitchFamily="65" charset="-120"/>
              </a:rPr>
              <a:t>:</a:t>
            </a:r>
            <a:r>
              <a:rPr lang="zh-TW" altLang="en-US" sz="1800" b="1" dirty="0" smtClean="0">
                <a:latin typeface="標楷體" pitchFamily="65" charset="-120"/>
                <a:ea typeface="標楷體" pitchFamily="65" charset="-120"/>
              </a:rPr>
              <a:t> </a:t>
            </a:r>
            <a:r>
              <a:rPr lang="zh-TW" altLang="en-US" sz="1800" dirty="0" smtClean="0">
                <a:latin typeface="標楷體" pitchFamily="65" charset="-120"/>
                <a:ea typeface="標楷體" pitchFamily="65" charset="-120"/>
              </a:rPr>
              <a:t>利用漁水產品原料，經鹽漬、</a:t>
            </a:r>
            <a:r>
              <a:rPr lang="zh-TW" altLang="en-US" sz="1800" b="1" dirty="0" smtClean="0">
                <a:latin typeface="標楷體" pitchFamily="65" charset="-120"/>
                <a:ea typeface="標楷體" pitchFamily="65" charset="-120"/>
              </a:rPr>
              <a:t>乾燥</a:t>
            </a:r>
            <a:r>
              <a:rPr lang="zh-TW" altLang="en-US" sz="1800" dirty="0" smtClean="0">
                <a:latin typeface="標楷體" pitchFamily="65" charset="-120"/>
                <a:ea typeface="標楷體" pitchFamily="65" charset="-120"/>
              </a:rPr>
              <a:t>、調味、燻烤、炒煮等處理後，有妥善包裝者</a:t>
            </a:r>
            <a:endParaRPr lang="en-US" altLang="zh-TW" sz="1800" dirty="0" smtClean="0">
              <a:latin typeface="標楷體" pitchFamily="65" charset="-120"/>
              <a:ea typeface="標楷體" pitchFamily="65" charset="-120"/>
            </a:endParaRPr>
          </a:p>
        </p:txBody>
      </p:sp>
    </p:spTree>
    <p:extLst>
      <p:ext uri="{BB962C8B-B14F-4D97-AF65-F5344CB8AC3E}">
        <p14:creationId xmlns="" xmlns:p14="http://schemas.microsoft.com/office/powerpoint/2010/main" val="124382248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rrowheads="1"/>
          </p:cNvPicPr>
          <p:nvPr/>
        </p:nvPicPr>
        <p:blipFill>
          <a:blip r:embed="rId2" cstate="print"/>
          <a:srcRect/>
          <a:stretch>
            <a:fillRect/>
          </a:stretch>
        </p:blipFill>
        <p:spPr bwMode="auto">
          <a:xfrm>
            <a:off x="9525" y="5517431"/>
            <a:ext cx="9144512" cy="1367557"/>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嘉豐供應鏈系統說明</a:t>
            </a:r>
          </a:p>
        </p:txBody>
      </p:sp>
      <p:sp>
        <p:nvSpPr>
          <p:cNvPr id="10" name="手繪多邊形 9"/>
          <p:cNvSpPr/>
          <p:nvPr/>
        </p:nvSpPr>
        <p:spPr>
          <a:xfrm>
            <a:off x="3631518" y="1588033"/>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即時庫存查詢</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14" name="手繪多邊形 13"/>
          <p:cNvSpPr/>
          <p:nvPr/>
        </p:nvSpPr>
        <p:spPr>
          <a:xfrm>
            <a:off x="6181594" y="3134656"/>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3080249"/>
              <a:satOff val="1480"/>
              <a:lumOff val="-8706"/>
              <a:alphaOff val="0"/>
            </a:schemeClr>
          </a:fillRef>
          <a:effectRef idx="3">
            <a:schemeClr val="accent5">
              <a:hueOff val="-3080249"/>
              <a:satOff val="1480"/>
              <a:lumOff val="-8706"/>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出貨統計分析</a:t>
            </a:r>
          </a:p>
        </p:txBody>
      </p:sp>
      <p:sp>
        <p:nvSpPr>
          <p:cNvPr id="19" name="手繪多邊形 18"/>
          <p:cNvSpPr/>
          <p:nvPr/>
        </p:nvSpPr>
        <p:spPr>
          <a:xfrm>
            <a:off x="2357419" y="2370753"/>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7700623"/>
              <a:satOff val="3699"/>
              <a:lumOff val="-21765"/>
              <a:alphaOff val="0"/>
            </a:schemeClr>
          </a:fillRef>
          <a:effectRef idx="3">
            <a:schemeClr val="accent5">
              <a:hueOff val="-7700623"/>
              <a:satOff val="3699"/>
              <a:lumOff val="-21765"/>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進貨通知下單</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20" name="手繪多邊形 19"/>
          <p:cNvSpPr/>
          <p:nvPr/>
        </p:nvSpPr>
        <p:spPr>
          <a:xfrm>
            <a:off x="3631518" y="3144065"/>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63139" tIns="232614" rIns="263139" bIns="232614" numCol="1" spcCol="1270" anchor="ctr" anchorCtr="0">
            <a:noAutofit/>
          </a:bodyPr>
          <a:lstStyle/>
          <a:p>
            <a:pPr algn="ctr" defTabSz="1289050">
              <a:lnSpc>
                <a:spcPct val="90000"/>
              </a:lnSpc>
              <a:spcAft>
                <a:spcPct val="35000"/>
              </a:spcAft>
            </a:pPr>
            <a:r>
              <a:rPr lang="zh-TW" altLang="en-US" sz="2000" dirty="0" smtClean="0">
                <a:solidFill>
                  <a:schemeClr val="tx1">
                    <a:lumMod val="65000"/>
                    <a:lumOff val="35000"/>
                  </a:schemeClr>
                </a:solidFill>
                <a:effectLst>
                  <a:outerShdw blurRad="38100" dist="38100" dir="2700000" algn="tl">
                    <a:srgbClr val="000000">
                      <a:alpha val="43137"/>
                    </a:srgbClr>
                  </a:outerShdw>
                </a:effectLst>
              </a:rPr>
              <a:t>異常</a:t>
            </a:r>
            <a:r>
              <a:rPr lang="zh-TW" altLang="en-US" sz="2000" dirty="0">
                <a:solidFill>
                  <a:schemeClr val="tx1">
                    <a:lumMod val="65000"/>
                    <a:lumOff val="35000"/>
                  </a:schemeClr>
                </a:solidFill>
                <a:effectLst>
                  <a:outerShdw blurRad="38100" dist="38100" dir="2700000" algn="tl">
                    <a:srgbClr val="000000">
                      <a:alpha val="43137"/>
                    </a:srgbClr>
                  </a:outerShdw>
                </a:effectLst>
              </a:rPr>
              <a:t>庫存</a:t>
            </a:r>
            <a:r>
              <a:rPr lang="zh-TW" altLang="en-US" sz="2000" dirty="0" smtClean="0">
                <a:solidFill>
                  <a:schemeClr val="tx1">
                    <a:lumMod val="65000"/>
                    <a:lumOff val="35000"/>
                  </a:schemeClr>
                </a:solidFill>
                <a:effectLst>
                  <a:outerShdw blurRad="38100" dist="38100" dir="2700000" algn="tl">
                    <a:srgbClr val="000000">
                      <a:alpha val="43137"/>
                    </a:srgbClr>
                  </a:outerShdw>
                </a:effectLst>
              </a:rPr>
              <a:t>查詢</a:t>
            </a:r>
            <a:endParaRPr lang="zh-TW" altLang="en-US" sz="2000" kern="1200" dirty="0">
              <a:solidFill>
                <a:schemeClr val="tx1">
                  <a:lumMod val="65000"/>
                  <a:lumOff val="35000"/>
                </a:schemeClr>
              </a:solidFill>
              <a:effectLst>
                <a:outerShdw blurRad="38100" dist="38100" dir="2700000" algn="tl">
                  <a:srgbClr val="000000">
                    <a:alpha val="43137"/>
                  </a:srgbClr>
                </a:outerShdw>
              </a:effectLst>
            </a:endParaRPr>
          </a:p>
        </p:txBody>
      </p:sp>
      <p:sp>
        <p:nvSpPr>
          <p:cNvPr id="21" name="手繪多邊形 20"/>
          <p:cNvSpPr/>
          <p:nvPr/>
        </p:nvSpPr>
        <p:spPr>
          <a:xfrm>
            <a:off x="3646091" y="4690689"/>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庫存日結查詢</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22" name="手繪多邊形 21"/>
          <p:cNvSpPr/>
          <p:nvPr/>
        </p:nvSpPr>
        <p:spPr>
          <a:xfrm>
            <a:off x="2359836" y="3909963"/>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7700623"/>
              <a:satOff val="3699"/>
              <a:lumOff val="-21765"/>
              <a:alphaOff val="0"/>
            </a:schemeClr>
          </a:fillRef>
          <a:effectRef idx="3">
            <a:schemeClr val="accent5">
              <a:hueOff val="-7700623"/>
              <a:satOff val="3699"/>
              <a:lumOff val="-21765"/>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進貨單據狀況查詢</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23" name="手繪多邊形 22"/>
          <p:cNvSpPr/>
          <p:nvPr/>
        </p:nvSpPr>
        <p:spPr>
          <a:xfrm>
            <a:off x="4897694" y="2361401"/>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7700623"/>
              <a:satOff val="3699"/>
              <a:lumOff val="-21765"/>
              <a:alphaOff val="0"/>
            </a:schemeClr>
          </a:fillRef>
          <a:effectRef idx="3">
            <a:schemeClr val="accent5">
              <a:hueOff val="-7700623"/>
              <a:satOff val="3699"/>
              <a:lumOff val="-21765"/>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出貨通知下單</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24" name="手繪多邊形 23"/>
          <p:cNvSpPr/>
          <p:nvPr/>
        </p:nvSpPr>
        <p:spPr>
          <a:xfrm>
            <a:off x="4897694" y="3908024"/>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7700623"/>
              <a:satOff val="3699"/>
              <a:lumOff val="-21765"/>
              <a:alphaOff val="0"/>
            </a:schemeClr>
          </a:fillRef>
          <a:effectRef idx="3">
            <a:schemeClr val="accent5">
              <a:hueOff val="-7700623"/>
              <a:satOff val="3699"/>
              <a:lumOff val="-21765"/>
              <a:alphaOff val="0"/>
            </a:schemeClr>
          </a:effectRef>
          <a:fontRef idx="minor">
            <a:schemeClr val="lt1"/>
          </a:fontRef>
        </p:style>
        <p:txBody>
          <a:bodyPr spcFirstLastPara="0" vert="horz" wrap="square" lIns="263139" tIns="232614" rIns="263139" bIns="232614" numCol="1" spcCol="1270" anchor="ctr" anchorCtr="0">
            <a:noAutofit/>
          </a:bodyPr>
          <a:lstStyle/>
          <a:p>
            <a:pPr algn="ctr"/>
            <a:r>
              <a:rPr lang="zh-TW" altLang="en-US" sz="2000" dirty="0">
                <a:solidFill>
                  <a:schemeClr val="tx1">
                    <a:lumMod val="65000"/>
                    <a:lumOff val="35000"/>
                  </a:schemeClr>
                </a:solidFill>
                <a:effectLst>
                  <a:outerShdw blurRad="38100" dist="38100" dir="2700000" algn="tl">
                    <a:srgbClr val="000000">
                      <a:alpha val="43137"/>
                    </a:srgbClr>
                  </a:outerShdw>
                </a:effectLst>
              </a:rPr>
              <a:t>出貨單據狀況查詢</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sp>
        <p:nvSpPr>
          <p:cNvPr id="25" name="手繪多邊形 24"/>
          <p:cNvSpPr/>
          <p:nvPr/>
        </p:nvSpPr>
        <p:spPr>
          <a:xfrm>
            <a:off x="1088058" y="3139826"/>
            <a:ext cx="1685435" cy="1546623"/>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p:spPr>
        <p:style>
          <a:lnRef idx="0">
            <a:schemeClr val="lt1">
              <a:hueOff val="0"/>
              <a:satOff val="0"/>
              <a:lumOff val="0"/>
              <a:alphaOff val="0"/>
            </a:schemeClr>
          </a:lnRef>
          <a:fillRef idx="3">
            <a:schemeClr val="accent5">
              <a:hueOff val="-3080249"/>
              <a:satOff val="1480"/>
              <a:lumOff val="-8706"/>
              <a:alphaOff val="0"/>
            </a:schemeClr>
          </a:fillRef>
          <a:effectRef idx="3">
            <a:schemeClr val="accent5">
              <a:hueOff val="-3080249"/>
              <a:satOff val="1480"/>
              <a:lumOff val="-8706"/>
              <a:alphaOff val="0"/>
            </a:schemeClr>
          </a:effectRef>
          <a:fontRef idx="minor">
            <a:schemeClr val="lt1"/>
          </a:fontRef>
        </p:style>
        <p:txBody>
          <a:bodyPr spcFirstLastPara="0" vert="horz" wrap="square" lIns="263139" tIns="232614" rIns="263139" bIns="232614" numCol="1" spcCol="1270" anchor="ctr" anchorCtr="0">
            <a:noAutofit/>
          </a:bodyPr>
          <a:lstStyle/>
          <a:p>
            <a:pPr algn="ctr" defTabSz="1289050">
              <a:lnSpc>
                <a:spcPct val="90000"/>
              </a:lnSpc>
              <a:spcAft>
                <a:spcPct val="35000"/>
              </a:spcAft>
            </a:pPr>
            <a:r>
              <a:rPr lang="en-US" altLang="zh-TW" sz="2000" dirty="0">
                <a:solidFill>
                  <a:schemeClr val="tx1">
                    <a:lumMod val="65000"/>
                    <a:lumOff val="35000"/>
                  </a:schemeClr>
                </a:solidFill>
                <a:effectLst>
                  <a:outerShdw blurRad="38100" dist="38100" dir="2700000" algn="tl">
                    <a:srgbClr val="000000">
                      <a:alpha val="43137"/>
                    </a:srgbClr>
                  </a:outerShdw>
                </a:effectLst>
              </a:rPr>
              <a:t>EDI</a:t>
            </a:r>
            <a:r>
              <a:rPr lang="zh-TW" altLang="en-US" sz="2000" dirty="0">
                <a:solidFill>
                  <a:schemeClr val="tx1">
                    <a:lumMod val="65000"/>
                    <a:lumOff val="35000"/>
                  </a:schemeClr>
                </a:solidFill>
                <a:effectLst>
                  <a:outerShdw blurRad="38100" dist="38100" dir="2700000" algn="tl">
                    <a:srgbClr val="000000">
                      <a:alpha val="43137"/>
                    </a:srgbClr>
                  </a:outerShdw>
                </a:effectLst>
              </a:rPr>
              <a:t>轉</a:t>
            </a:r>
            <a:r>
              <a:rPr lang="zh-TW" altLang="en-US" sz="2000" dirty="0" smtClean="0">
                <a:solidFill>
                  <a:schemeClr val="tx1">
                    <a:lumMod val="65000"/>
                    <a:lumOff val="35000"/>
                  </a:schemeClr>
                </a:solidFill>
                <a:effectLst>
                  <a:outerShdw blurRad="38100" dist="38100" dir="2700000" algn="tl">
                    <a:srgbClr val="000000">
                      <a:alpha val="43137"/>
                    </a:srgbClr>
                  </a:outerShdw>
                </a:effectLst>
              </a:rPr>
              <a:t>檔</a:t>
            </a:r>
            <a:endParaRPr lang="en-US" altLang="zh-TW" sz="2000" dirty="0">
              <a:solidFill>
                <a:schemeClr val="tx1">
                  <a:lumMod val="65000"/>
                  <a:lumOff val="35000"/>
                </a:schemeClr>
              </a:solidFill>
              <a:effectLst>
                <a:outerShdw blurRad="38100" dist="38100" dir="2700000" algn="tl">
                  <a:srgbClr val="000000">
                    <a:alpha val="43137"/>
                  </a:srgbClr>
                </a:outerShdw>
              </a:effectLst>
            </a:endParaRPr>
          </a:p>
        </p:txBody>
      </p:sp>
      <p:pic>
        <p:nvPicPr>
          <p:cNvPr id="15" name="Picture 7"/>
          <p:cNvPicPr>
            <a:picLocks noChangeArrowheads="1"/>
          </p:cNvPicPr>
          <p:nvPr/>
        </p:nvPicPr>
        <p:blipFill>
          <a:blip r:embed="rId3"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18758426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1340768"/>
            <a:ext cx="7776864" cy="501553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台灣供應鏈管理系統</a:t>
            </a:r>
          </a:p>
        </p:txBody>
      </p:sp>
      <p:pic>
        <p:nvPicPr>
          <p:cNvPr id="7" name="Picture 7"/>
          <p:cNvPicPr>
            <a:picLocks noChangeArrowheads="1"/>
          </p:cNvPicPr>
          <p:nvPr/>
        </p:nvPicPr>
        <p:blipFill>
          <a:blip r:embed="rId4"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3759664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a:grpSpLocks/>
          </p:cNvGrpSpPr>
          <p:nvPr/>
        </p:nvGrpSpPr>
        <p:grpSpPr bwMode="auto">
          <a:xfrm>
            <a:off x="9525" y="2365375"/>
            <a:ext cx="9144000" cy="4519613"/>
            <a:chOff x="10048" y="2365291"/>
            <a:chExt cx="9144000" cy="4519941"/>
          </a:xfrm>
        </p:grpSpPr>
        <p:pic>
          <p:nvPicPr>
            <p:cNvPr id="6" name="Picture 7"/>
            <p:cNvPicPr>
              <a:picLocks noChangeAspect="1" noChangeArrowheads="1"/>
            </p:cNvPicPr>
            <p:nvPr/>
          </p:nvPicPr>
          <p:blipFill>
            <a:blip r:embed="rId3" cstate="print"/>
            <a:srcRect/>
            <a:stretch>
              <a:fillRect/>
            </a:stretch>
          </p:blipFill>
          <p:spPr bwMode="auto">
            <a:xfrm>
              <a:off x="2916339" y="2365291"/>
              <a:ext cx="6217613" cy="3223947"/>
            </a:xfrm>
            <a:prstGeom prst="rect">
              <a:avLst/>
            </a:prstGeom>
            <a:noFill/>
            <a:ln w="9525">
              <a:noFill/>
              <a:miter lim="800000"/>
              <a:headEnd/>
              <a:tailEnd/>
            </a:ln>
            <a:effectLst>
              <a:softEdge rad="635000"/>
            </a:effectLst>
          </p:spPr>
        </p:pic>
        <p:pic>
          <p:nvPicPr>
            <p:cNvPr id="8"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sp>
        <p:nvSpPr>
          <p:cNvPr id="15362" name="文字方塊 2"/>
          <p:cNvSpPr txBox="1">
            <a:spLocks noChangeArrowheads="1"/>
          </p:cNvSpPr>
          <p:nvPr/>
        </p:nvSpPr>
        <p:spPr bwMode="auto">
          <a:xfrm>
            <a:off x="2357438" y="4714875"/>
            <a:ext cx="1223962" cy="369888"/>
          </a:xfrm>
          <a:prstGeom prst="rect">
            <a:avLst/>
          </a:prstGeom>
          <a:noFill/>
          <a:ln w="9525">
            <a:noFill/>
            <a:miter lim="800000"/>
            <a:headEnd/>
            <a:tailEnd/>
          </a:ln>
        </p:spPr>
        <p:txBody>
          <a:bodyPr>
            <a:spAutoFit/>
          </a:bodyPr>
          <a:lstStyle/>
          <a:p>
            <a:r>
              <a:rPr lang="zh-TW" altLang="en-US">
                <a:solidFill>
                  <a:schemeClr val="bg2"/>
                </a:solidFill>
                <a:latin typeface="微軟正黑體" pitchFamily="34" charset="-120"/>
              </a:rPr>
              <a:t>第七組</a:t>
            </a:r>
          </a:p>
        </p:txBody>
      </p:sp>
      <p:sp>
        <p:nvSpPr>
          <p:cNvPr id="9" name="Rectangle 2"/>
          <p:cNvSpPr txBox="1">
            <a:spLocks noChangeArrowheads="1"/>
          </p:cNvSpPr>
          <p:nvPr/>
        </p:nvSpPr>
        <p:spPr>
          <a:xfrm>
            <a:off x="827088" y="2349500"/>
            <a:ext cx="7643812" cy="1584325"/>
          </a:xfrm>
          <a:prstGeom prst="rect">
            <a:avLst/>
          </a:prstGeom>
        </p:spPr>
        <p:txBody>
          <a:bodyPr/>
          <a:lstStyle/>
          <a:p>
            <a:pPr>
              <a:spcAft>
                <a:spcPts val="600"/>
              </a:spcAft>
              <a:defRPr/>
            </a:pPr>
            <a:r>
              <a:rPr lang="zh-TW" altLang="en-US" sz="4800" kern="0" dirty="0" smtClean="0">
                <a:latin typeface="標楷體" pitchFamily="65" charset="-120"/>
                <a:ea typeface="標楷體" pitchFamily="65" charset="-120"/>
                <a:cs typeface="+mj-cs"/>
              </a:rPr>
              <a:t>嘉</a:t>
            </a:r>
            <a:r>
              <a:rPr lang="zh-TW" altLang="en-US" sz="4800" kern="0" dirty="0">
                <a:latin typeface="標楷體" pitchFamily="65" charset="-120"/>
                <a:ea typeface="標楷體" pitchFamily="65" charset="-120"/>
                <a:cs typeface="+mj-cs"/>
              </a:rPr>
              <a:t>豐海洋水產低溫物流 </a:t>
            </a:r>
            <a:endParaRPr lang="en-US" altLang="zh-TW" sz="4800" kern="0" dirty="0">
              <a:latin typeface="標楷體" pitchFamily="65" charset="-120"/>
              <a:ea typeface="標楷體" pitchFamily="65" charset="-120"/>
              <a:cs typeface="+mj-cs"/>
            </a:endParaRPr>
          </a:p>
        </p:txBody>
      </p:sp>
    </p:spTree>
    <p:extLst>
      <p:ext uri="{BB962C8B-B14F-4D97-AF65-F5344CB8AC3E}">
        <p14:creationId xmlns="" xmlns:p14="http://schemas.microsoft.com/office/powerpoint/2010/main" val="4103372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7"/>
          <p:cNvPicPr>
            <a:picLocks noChangeAspect="1" noChangeArrowheads="1"/>
          </p:cNvPicPr>
          <p:nvPr/>
        </p:nvPicPr>
        <p:blipFill>
          <a:blip r:embed="rId3" cstate="print"/>
          <a:srcRect/>
          <a:stretch>
            <a:fillRect/>
          </a:stretch>
        </p:blipFill>
        <p:spPr bwMode="auto">
          <a:xfrm>
            <a:off x="4786899" y="3717032"/>
            <a:ext cx="4305046" cy="2231731"/>
          </a:xfrm>
          <a:prstGeom prst="rect">
            <a:avLst/>
          </a:prstGeom>
          <a:noFill/>
          <a:ln w="9525">
            <a:noFill/>
            <a:miter lim="800000"/>
            <a:headEnd/>
            <a:tailEnd/>
          </a:ln>
          <a:effectLst>
            <a:softEdge rad="635000"/>
          </a:effectLst>
        </p:spPr>
      </p:pic>
      <p:pic>
        <p:nvPicPr>
          <p:cNvPr id="36" name="Picture 3"/>
          <p:cNvPicPr>
            <a:picLocks noChangeArrowheads="1"/>
          </p:cNvPicPr>
          <p:nvPr/>
        </p:nvPicPr>
        <p:blipFill>
          <a:blip r:embed="rId4"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魚獲物鮮度下降最大因素是細菌</a:t>
            </a:r>
          </a:p>
        </p:txBody>
      </p:sp>
      <p:grpSp>
        <p:nvGrpSpPr>
          <p:cNvPr id="3" name="Group 31"/>
          <p:cNvGrpSpPr>
            <a:grpSpLocks/>
          </p:cNvGrpSpPr>
          <p:nvPr/>
        </p:nvGrpSpPr>
        <p:grpSpPr bwMode="auto">
          <a:xfrm>
            <a:off x="827584" y="1514950"/>
            <a:ext cx="5715000" cy="4841875"/>
            <a:chOff x="864" y="866"/>
            <a:chExt cx="3600" cy="3050"/>
          </a:xfrm>
        </p:grpSpPr>
        <p:sp>
          <p:nvSpPr>
            <p:cNvPr id="6" name="Rectangle 4"/>
            <p:cNvSpPr>
              <a:spLocks noChangeArrowheads="1"/>
            </p:cNvSpPr>
            <p:nvPr/>
          </p:nvSpPr>
          <p:spPr bwMode="gray">
            <a:xfrm rot="13770025">
              <a:off x="2965" y="2496"/>
              <a:ext cx="640" cy="124"/>
            </a:xfrm>
            <a:prstGeom prst="rect">
              <a:avLst/>
            </a:prstGeom>
            <a:gradFill rotWithShape="1">
              <a:gsLst>
                <a:gs pos="0">
                  <a:srgbClr val="B2B2B2"/>
                </a:gs>
                <a:gs pos="50000">
                  <a:srgbClr val="B2B2B2">
                    <a:gamma/>
                    <a:tint val="51373"/>
                    <a:invGamma/>
                  </a:srgbClr>
                </a:gs>
                <a:gs pos="100000">
                  <a:srgbClr val="B2B2B2"/>
                </a:gs>
              </a:gsLst>
              <a:lin ang="5400000" scaled="1"/>
            </a:gra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 name="Rectangle 5"/>
            <p:cNvSpPr>
              <a:spLocks noChangeArrowheads="1"/>
            </p:cNvSpPr>
            <p:nvPr/>
          </p:nvSpPr>
          <p:spPr bwMode="gray">
            <a:xfrm rot="-743917">
              <a:off x="1688" y="2192"/>
              <a:ext cx="653" cy="115"/>
            </a:xfrm>
            <a:prstGeom prst="rect">
              <a:avLst/>
            </a:prstGeom>
            <a:gradFill rotWithShape="1">
              <a:gsLst>
                <a:gs pos="0">
                  <a:srgbClr val="B2B2B2"/>
                </a:gs>
                <a:gs pos="50000">
                  <a:srgbClr val="B2B2B2">
                    <a:gamma/>
                    <a:tint val="48627"/>
                    <a:invGamma/>
                  </a:srgbClr>
                </a:gs>
                <a:gs pos="100000">
                  <a:srgbClr val="B2B2B2"/>
                </a:gs>
              </a:gsLst>
              <a:lin ang="5400000" scaled="1"/>
            </a:gra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Rectangle 6"/>
            <p:cNvSpPr>
              <a:spLocks noChangeArrowheads="1"/>
            </p:cNvSpPr>
            <p:nvPr/>
          </p:nvSpPr>
          <p:spPr bwMode="gray">
            <a:xfrm rot="-3205350">
              <a:off x="3050" y="1464"/>
              <a:ext cx="398" cy="86"/>
            </a:xfrm>
            <a:prstGeom prst="rect">
              <a:avLst/>
            </a:prstGeom>
            <a:gradFill rotWithShape="1">
              <a:gsLst>
                <a:gs pos="0">
                  <a:srgbClr val="B2B2B2"/>
                </a:gs>
                <a:gs pos="50000">
                  <a:srgbClr val="B2B2B2">
                    <a:gamma/>
                    <a:tint val="30196"/>
                    <a:invGamma/>
                  </a:srgbClr>
                </a:gs>
                <a:gs pos="100000">
                  <a:srgbClr val="B2B2B2"/>
                </a:gs>
              </a:gsLst>
              <a:lin ang="5400000" scaled="1"/>
            </a:gra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4" name="Group 7"/>
            <p:cNvGrpSpPr>
              <a:grpSpLocks/>
            </p:cNvGrpSpPr>
            <p:nvPr/>
          </p:nvGrpSpPr>
          <p:grpSpPr bwMode="auto">
            <a:xfrm>
              <a:off x="2295" y="1485"/>
              <a:ext cx="1041" cy="1061"/>
              <a:chOff x="2400" y="1488"/>
              <a:chExt cx="1152" cy="1152"/>
            </a:xfrm>
          </p:grpSpPr>
          <p:grpSp>
            <p:nvGrpSpPr>
              <p:cNvPr id="5" name="Group 8"/>
              <p:cNvGrpSpPr>
                <a:grpSpLocks/>
              </p:cNvGrpSpPr>
              <p:nvPr/>
            </p:nvGrpSpPr>
            <p:grpSpPr bwMode="auto">
              <a:xfrm>
                <a:off x="2400" y="1488"/>
                <a:ext cx="1152" cy="1152"/>
                <a:chOff x="2016" y="1920"/>
                <a:chExt cx="1680" cy="1680"/>
              </a:xfrm>
            </p:grpSpPr>
            <p:sp>
              <p:nvSpPr>
                <p:cNvPr id="31" name="Oval 9"/>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2" name="Freeform 1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zh-TW" altLang="en-US"/>
                </a:p>
              </p:txBody>
            </p:sp>
          </p:grpSp>
          <p:sp>
            <p:nvSpPr>
              <p:cNvPr id="30" name="Text Box 11"/>
              <p:cNvSpPr txBox="1">
                <a:spLocks noChangeArrowheads="1"/>
              </p:cNvSpPr>
              <p:nvPr/>
            </p:nvSpPr>
            <p:spPr bwMode="gray">
              <a:xfrm>
                <a:off x="2577" y="1989"/>
                <a:ext cx="772" cy="3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2400" b="0" dirty="0" smtClean="0">
                    <a:solidFill>
                      <a:srgbClr val="FFFFFF"/>
                    </a:solidFill>
                    <a:effectLst>
                      <a:outerShdw blurRad="38100" dist="38100" dir="2700000" algn="tl">
                        <a:srgbClr val="000000">
                          <a:alpha val="43137"/>
                        </a:srgbClr>
                      </a:outerShdw>
                    </a:effectLst>
                    <a:latin typeface="標楷體" pitchFamily="65" charset="-120"/>
                    <a:ea typeface="標楷體" pitchFamily="65" charset="-120"/>
                  </a:rPr>
                  <a:t>保鮮</a:t>
                </a:r>
                <a:r>
                  <a:rPr lang="en-US" altLang="zh-TW" sz="2400" b="0" dirty="0" smtClean="0">
                    <a:solidFill>
                      <a:srgbClr val="FFFFFF"/>
                    </a:solidFill>
                    <a:effectLst>
                      <a:outerShdw blurRad="38100" dist="38100" dir="2700000" algn="tl">
                        <a:srgbClr val="000000">
                          <a:alpha val="43137"/>
                        </a:srgbClr>
                      </a:outerShdw>
                    </a:effectLst>
                    <a:latin typeface="標楷體" pitchFamily="65" charset="-120"/>
                    <a:ea typeface="標楷體" pitchFamily="65" charset="-120"/>
                  </a:rPr>
                  <a:t>3C</a:t>
                </a:r>
                <a:endParaRPr lang="en-US" altLang="zh-TW" sz="2400" b="0" dirty="0">
                  <a:solidFill>
                    <a:srgbClr val="FFFFFF"/>
                  </a:solidFill>
                  <a:effectLst>
                    <a:outerShdw blurRad="38100" dist="38100" dir="2700000" algn="tl">
                      <a:srgbClr val="000000">
                        <a:alpha val="43137"/>
                      </a:srgbClr>
                    </a:outerShdw>
                  </a:effectLst>
                  <a:latin typeface="標楷體" pitchFamily="65" charset="-120"/>
                  <a:ea typeface="標楷體" pitchFamily="65" charset="-120"/>
                </a:endParaRPr>
              </a:p>
            </p:txBody>
          </p:sp>
        </p:grpSp>
        <p:grpSp>
          <p:nvGrpSpPr>
            <p:cNvPr id="9" name="Group 12"/>
            <p:cNvGrpSpPr>
              <a:grpSpLocks/>
            </p:cNvGrpSpPr>
            <p:nvPr/>
          </p:nvGrpSpPr>
          <p:grpSpPr bwMode="auto">
            <a:xfrm>
              <a:off x="3204" y="866"/>
              <a:ext cx="563" cy="575"/>
              <a:chOff x="3600" y="960"/>
              <a:chExt cx="624" cy="624"/>
            </a:xfrm>
          </p:grpSpPr>
          <p:grpSp>
            <p:nvGrpSpPr>
              <p:cNvPr id="10" name="Group 13"/>
              <p:cNvGrpSpPr>
                <a:grpSpLocks/>
              </p:cNvGrpSpPr>
              <p:nvPr/>
            </p:nvGrpSpPr>
            <p:grpSpPr bwMode="auto">
              <a:xfrm>
                <a:off x="3600" y="960"/>
                <a:ext cx="624" cy="624"/>
                <a:chOff x="2016" y="1920"/>
                <a:chExt cx="1680" cy="1680"/>
              </a:xfrm>
            </p:grpSpPr>
            <p:sp>
              <p:nvSpPr>
                <p:cNvPr id="27" name="Oval 14"/>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24314"/>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8" name="Freeform 1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zh-TW" altLang="en-US"/>
                </a:p>
              </p:txBody>
            </p:sp>
          </p:grpSp>
          <p:sp>
            <p:nvSpPr>
              <p:cNvPr id="26" name="Text Box 16"/>
              <p:cNvSpPr txBox="1">
                <a:spLocks noChangeArrowheads="1"/>
              </p:cNvSpPr>
              <p:nvPr/>
            </p:nvSpPr>
            <p:spPr bwMode="gray">
              <a:xfrm>
                <a:off x="3668" y="1200"/>
                <a:ext cx="518"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TW" sz="1400" b="1" dirty="0" smtClean="0">
                    <a:solidFill>
                      <a:srgbClr val="FFFFFF"/>
                    </a:solidFill>
                    <a:effectLst>
                      <a:outerShdw blurRad="38100" dist="38100" dir="2700000" algn="tl">
                        <a:srgbClr val="C0C0C0"/>
                      </a:outerShdw>
                    </a:effectLst>
                    <a:latin typeface="Verdana" pitchFamily="34" charset="0"/>
                    <a:ea typeface="新細明體" pitchFamily="18" charset="-120"/>
                  </a:rPr>
                  <a:t>Clean</a:t>
                </a:r>
                <a:endParaRPr lang="en-US" altLang="zh-TW" sz="1400" b="1" dirty="0">
                  <a:solidFill>
                    <a:srgbClr val="FFFFFF"/>
                  </a:solidFill>
                  <a:effectLst>
                    <a:outerShdw blurRad="38100" dist="38100" dir="2700000" algn="tl">
                      <a:srgbClr val="C0C0C0"/>
                    </a:outerShdw>
                  </a:effectLst>
                  <a:latin typeface="Verdana" pitchFamily="34" charset="0"/>
                  <a:ea typeface="新細明體" pitchFamily="18" charset="-120"/>
                </a:endParaRPr>
              </a:p>
            </p:txBody>
          </p:sp>
        </p:grpSp>
        <p:grpSp>
          <p:nvGrpSpPr>
            <p:cNvPr id="11" name="Group 17"/>
            <p:cNvGrpSpPr>
              <a:grpSpLocks/>
            </p:cNvGrpSpPr>
            <p:nvPr/>
          </p:nvGrpSpPr>
          <p:grpSpPr bwMode="auto">
            <a:xfrm>
              <a:off x="864" y="1706"/>
              <a:ext cx="1128" cy="1194"/>
              <a:chOff x="624" y="1584"/>
              <a:chExt cx="1248" cy="1296"/>
            </a:xfrm>
          </p:grpSpPr>
          <p:grpSp>
            <p:nvGrpSpPr>
              <p:cNvPr id="12" name="Group 18"/>
              <p:cNvGrpSpPr>
                <a:grpSpLocks/>
              </p:cNvGrpSpPr>
              <p:nvPr/>
            </p:nvGrpSpPr>
            <p:grpSpPr bwMode="auto">
              <a:xfrm>
                <a:off x="624" y="1584"/>
                <a:ext cx="1248" cy="1296"/>
                <a:chOff x="2016" y="1920"/>
                <a:chExt cx="1680" cy="1680"/>
              </a:xfrm>
            </p:grpSpPr>
            <p:sp>
              <p:nvSpPr>
                <p:cNvPr id="23" name="Oval 19"/>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63529"/>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 name="Freeform 2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 xmlns:a14="http://schemas.microsoft.com/office/drawing/2010/main" w="0">
                      <a:solidFill>
                        <a:srgbClr val="BBF6EE"/>
                      </a:solidFill>
                      <a:prstDash val="solid"/>
                      <a:round/>
                      <a:headEnd/>
                      <a:tailEnd/>
                    </a14:hiddenLine>
                  </a:ext>
                </a:extLst>
              </p:spPr>
              <p:txBody>
                <a:bodyPr/>
                <a:lstStyle/>
                <a:p>
                  <a:endParaRPr lang="zh-TW" altLang="en-US"/>
                </a:p>
              </p:txBody>
            </p:sp>
          </p:grpSp>
          <p:sp>
            <p:nvSpPr>
              <p:cNvPr id="22" name="Text Box 21"/>
              <p:cNvSpPr txBox="1">
                <a:spLocks noChangeArrowheads="1"/>
              </p:cNvSpPr>
              <p:nvPr/>
            </p:nvSpPr>
            <p:spPr bwMode="gray">
              <a:xfrm>
                <a:off x="900" y="2160"/>
                <a:ext cx="685"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TW" sz="2800" dirty="0" smtClean="0">
                    <a:solidFill>
                      <a:srgbClr val="FFFFFF"/>
                    </a:solidFill>
                    <a:effectLst>
                      <a:outerShdw blurRad="38100" dist="38100" dir="2700000" algn="tl">
                        <a:srgbClr val="C0C0C0"/>
                      </a:outerShdw>
                    </a:effectLst>
                    <a:ea typeface="新細明體" pitchFamily="18" charset="-120"/>
                  </a:rPr>
                  <a:t>Cool</a:t>
                </a:r>
                <a:endParaRPr lang="en-US" altLang="zh-TW" sz="2800" b="1" dirty="0">
                  <a:solidFill>
                    <a:srgbClr val="FFFFFF"/>
                  </a:solidFill>
                  <a:effectLst>
                    <a:outerShdw blurRad="38100" dist="38100" dir="2700000" algn="tl">
                      <a:srgbClr val="C0C0C0"/>
                    </a:outerShdw>
                  </a:effectLst>
                  <a:ea typeface="新細明體" pitchFamily="18" charset="-120"/>
                </a:endParaRPr>
              </a:p>
            </p:txBody>
          </p:sp>
        </p:grpSp>
        <p:grpSp>
          <p:nvGrpSpPr>
            <p:cNvPr id="17" name="Group 22"/>
            <p:cNvGrpSpPr>
              <a:grpSpLocks/>
            </p:cNvGrpSpPr>
            <p:nvPr/>
          </p:nvGrpSpPr>
          <p:grpSpPr bwMode="auto">
            <a:xfrm>
              <a:off x="3163" y="2590"/>
              <a:ext cx="1301" cy="1326"/>
              <a:chOff x="3360" y="2688"/>
              <a:chExt cx="1440" cy="1440"/>
            </a:xfrm>
          </p:grpSpPr>
          <p:grpSp>
            <p:nvGrpSpPr>
              <p:cNvPr id="21" name="Group 23"/>
              <p:cNvGrpSpPr>
                <a:grpSpLocks/>
              </p:cNvGrpSpPr>
              <p:nvPr/>
            </p:nvGrpSpPr>
            <p:grpSpPr bwMode="auto">
              <a:xfrm>
                <a:off x="3360" y="2688"/>
                <a:ext cx="1440" cy="1440"/>
                <a:chOff x="2016" y="1920"/>
                <a:chExt cx="1680" cy="1680"/>
              </a:xfrm>
            </p:grpSpPr>
            <p:sp>
              <p:nvSpPr>
                <p:cNvPr id="19" name="Oval 24"/>
                <p:cNvSpPr>
                  <a:spLocks noChangeArrowheads="1"/>
                </p:cNvSpPr>
                <p:nvPr/>
              </p:nvSpPr>
              <p:spPr bwMode="gray">
                <a:xfrm>
                  <a:off x="2016" y="1920"/>
                  <a:ext cx="1680" cy="1680"/>
                </a:xfrm>
                <a:prstGeom prst="ellipse">
                  <a:avLst/>
                </a:prstGeom>
                <a:gradFill rotWithShape="1">
                  <a:gsLst>
                    <a:gs pos="0">
                      <a:schemeClr val="hlink"/>
                    </a:gs>
                    <a:gs pos="100000">
                      <a:schemeClr val="hlink">
                        <a:gamma/>
                        <a:shade val="51373"/>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sy="50000" kx="-2453608" rotWithShape="0">
                          <a:schemeClr val="bg2">
                            <a:alpha val="50000"/>
                          </a:schemeClr>
                        </a:outerShdw>
                      </a:effectLst>
                    </a14:hiddenEffects>
                  </a:ext>
                </a:extLst>
              </p:spPr>
              <p:txBody>
                <a:bodyPr wrap="none" anchor="ctr"/>
                <a:lstStyle/>
                <a:p>
                  <a:endParaRPr lang="zh-TW" altLang="en-US"/>
                </a:p>
              </p:txBody>
            </p:sp>
            <p:sp>
              <p:nvSpPr>
                <p:cNvPr id="20" name="Freeform 25"/>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a:noFill/>
                </a:ln>
                <a:effectLst/>
                <a:extLst>
                  <a:ext uri="{91240B29-F687-4F45-9708-019B960494DF}">
                    <a14:hiddenLine xmlns="" xmlns:a14="http://schemas.microsoft.com/office/drawing/2010/main" w="0">
                      <a:solidFill>
                        <a:srgbClr val="000000"/>
                      </a:solidFill>
                      <a:prstDash val="solid"/>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endParaRPr lang="zh-TW" altLang="en-US"/>
                </a:p>
              </p:txBody>
            </p:sp>
          </p:grpSp>
          <p:sp>
            <p:nvSpPr>
              <p:cNvPr id="18" name="Text Box 26"/>
              <p:cNvSpPr txBox="1">
                <a:spLocks noChangeArrowheads="1"/>
              </p:cNvSpPr>
              <p:nvPr/>
            </p:nvSpPr>
            <p:spPr bwMode="gray">
              <a:xfrm>
                <a:off x="3571" y="3312"/>
                <a:ext cx="1132"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TW" sz="2800" b="1" dirty="0" smtClean="0">
                    <a:solidFill>
                      <a:srgbClr val="FFFFFF"/>
                    </a:solidFill>
                    <a:effectLst>
                      <a:outerShdw blurRad="38100" dist="38100" dir="2700000" algn="tl">
                        <a:srgbClr val="C0C0C0"/>
                      </a:outerShdw>
                    </a:effectLst>
                    <a:ea typeface="新細明體" pitchFamily="18" charset="-120"/>
                  </a:rPr>
                  <a:t>Covered</a:t>
                </a:r>
                <a:endParaRPr lang="en-US" altLang="zh-TW" sz="2800" b="1" dirty="0">
                  <a:solidFill>
                    <a:srgbClr val="FFFFFF"/>
                  </a:solidFill>
                  <a:effectLst>
                    <a:outerShdw blurRad="38100" dist="38100" dir="2700000" algn="tl">
                      <a:srgbClr val="C0C0C0"/>
                    </a:outerShdw>
                  </a:effectLst>
                  <a:ea typeface="新細明體" pitchFamily="18" charset="-120"/>
                </a:endParaRPr>
              </a:p>
            </p:txBody>
          </p:sp>
        </p:grpSp>
        <p:sp>
          <p:nvSpPr>
            <p:cNvPr id="13" name="Oval 27"/>
            <p:cNvSpPr>
              <a:spLocks noChangeArrowheads="1"/>
            </p:cNvSpPr>
            <p:nvPr/>
          </p:nvSpPr>
          <p:spPr bwMode="gray">
            <a:xfrm>
              <a:off x="994" y="2944"/>
              <a:ext cx="916" cy="307"/>
            </a:xfrm>
            <a:prstGeom prst="ellipse">
              <a:avLst/>
            </a:prstGeom>
            <a:gradFill rotWithShape="1">
              <a:gsLst>
                <a:gs pos="0">
                  <a:srgbClr val="969696"/>
                </a:gs>
                <a:gs pos="100000">
                  <a:srgbClr val="969696">
                    <a:gamma/>
                    <a:tint val="0"/>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Oval 28"/>
            <p:cNvSpPr>
              <a:spLocks noChangeArrowheads="1"/>
            </p:cNvSpPr>
            <p:nvPr/>
          </p:nvSpPr>
          <p:spPr bwMode="gray">
            <a:xfrm>
              <a:off x="2382" y="2548"/>
              <a:ext cx="917" cy="307"/>
            </a:xfrm>
            <a:prstGeom prst="ellipse">
              <a:avLst/>
            </a:prstGeom>
            <a:gradFill rotWithShape="1">
              <a:gsLst>
                <a:gs pos="0">
                  <a:srgbClr val="969696"/>
                </a:gs>
                <a:gs pos="100000">
                  <a:srgbClr val="969696">
                    <a:gamma/>
                    <a:tint val="0"/>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Oval 30"/>
            <p:cNvSpPr>
              <a:spLocks noChangeArrowheads="1"/>
            </p:cNvSpPr>
            <p:nvPr/>
          </p:nvSpPr>
          <p:spPr bwMode="gray">
            <a:xfrm>
              <a:off x="3293" y="1485"/>
              <a:ext cx="420" cy="154"/>
            </a:xfrm>
            <a:prstGeom prst="ellipse">
              <a:avLst/>
            </a:prstGeom>
            <a:gradFill rotWithShape="1">
              <a:gsLst>
                <a:gs pos="0">
                  <a:srgbClr val="969696"/>
                </a:gs>
                <a:gs pos="100000">
                  <a:srgbClr val="969696">
                    <a:gamma/>
                    <a:tint val="0"/>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pic>
        <p:nvPicPr>
          <p:cNvPr id="22529" name="Picture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20102" y="1722833"/>
            <a:ext cx="3161949" cy="231441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9401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fade">
                                      <p:cBhvr>
                                        <p:cTn id="7" dur="500"/>
                                        <p:tgtEl>
                                          <p:spTgt spid="22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嘉豐低溫物流</a:t>
            </a:r>
          </a:p>
        </p:txBody>
      </p:sp>
      <p:pic>
        <p:nvPicPr>
          <p:cNvPr id="5"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pic>
        <p:nvPicPr>
          <p:cNvPr id="6" name="Picture 7"/>
          <p:cNvPicPr>
            <a:picLocks noChangeArrowheads="1"/>
          </p:cNvPicPr>
          <p:nvPr/>
        </p:nvPicPr>
        <p:blipFill>
          <a:blip r:embed="rId4"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pic>
        <p:nvPicPr>
          <p:cNvPr id="921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28700" y="1772816"/>
            <a:ext cx="7086600" cy="43243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68179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3573412" y="1738946"/>
            <a:ext cx="5525618" cy="3778286"/>
            <a:chOff x="3503599" y="1986189"/>
            <a:chExt cx="5525618" cy="3778286"/>
          </a:xfrm>
        </p:grpSpPr>
        <p:grpSp>
          <p:nvGrpSpPr>
            <p:cNvPr id="6" name="群組 5"/>
            <p:cNvGrpSpPr/>
            <p:nvPr/>
          </p:nvGrpSpPr>
          <p:grpSpPr>
            <a:xfrm>
              <a:off x="3503599" y="1986189"/>
              <a:ext cx="5525618" cy="3778286"/>
              <a:chOff x="3503599" y="1986189"/>
              <a:chExt cx="5525618" cy="3778286"/>
            </a:xfrm>
          </p:grpSpPr>
          <p:grpSp>
            <p:nvGrpSpPr>
              <p:cNvPr id="2" name="群組 5"/>
              <p:cNvGrpSpPr/>
              <p:nvPr/>
            </p:nvGrpSpPr>
            <p:grpSpPr>
              <a:xfrm>
                <a:off x="3667034" y="1986189"/>
                <a:ext cx="5362183" cy="3778286"/>
                <a:chOff x="4057661" y="2477213"/>
                <a:chExt cx="5137175" cy="3394545"/>
              </a:xfrm>
            </p:grpSpPr>
            <p:pic>
              <p:nvPicPr>
                <p:cNvPr id="1024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57661" y="3988538"/>
                  <a:ext cx="2699792" cy="188322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11340" y="2477213"/>
                  <a:ext cx="2683496" cy="170080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 name="矩形 2"/>
              <p:cNvSpPr/>
              <p:nvPr/>
            </p:nvSpPr>
            <p:spPr bwMode="auto">
              <a:xfrm>
                <a:off x="3503599" y="3651126"/>
                <a:ext cx="1152129" cy="272604"/>
              </a:xfrm>
              <a:prstGeom prst="rect">
                <a:avLst/>
              </a:prstGeom>
              <a:solidFill>
                <a:schemeClr val="bg2"/>
              </a:solidFill>
              <a:ln w="9525">
                <a:noFill/>
                <a:miter lim="800000"/>
                <a:headEnd/>
                <a:tailEnd/>
              </a:ln>
            </p:spPr>
            <p:txBody>
              <a:bodyPr lIns="0" tIns="36000" rIns="0" bIns="36000" rtlCol="0" anchor="ctr"/>
              <a:lstStyle/>
              <a:p>
                <a:pPr marL="266700" indent="-180975" algn="ctr">
                  <a:lnSpc>
                    <a:spcPts val="2200"/>
                  </a:lnSpc>
                  <a:spcBef>
                    <a:spcPts val="300"/>
                  </a:spcBef>
                  <a:spcAft>
                    <a:spcPts val="600"/>
                  </a:spcAft>
                  <a:buFont typeface="Arial" charset="0"/>
                  <a:buChar char="•"/>
                </a:pPr>
                <a:endParaRPr lang="zh-TW" altLang="en-US" sz="2000" dirty="0" smtClean="0">
                  <a:latin typeface="標楷體" pitchFamily="65" charset="-120"/>
                  <a:ea typeface="標楷體" pitchFamily="65" charset="-120"/>
                </a:endParaRPr>
              </a:p>
            </p:txBody>
          </p:sp>
        </p:grpSp>
        <p:sp>
          <p:nvSpPr>
            <p:cNvPr id="12" name="矩形 11"/>
            <p:cNvSpPr/>
            <p:nvPr/>
          </p:nvSpPr>
          <p:spPr bwMode="auto">
            <a:xfrm>
              <a:off x="4511712" y="3579118"/>
              <a:ext cx="1152129" cy="272604"/>
            </a:xfrm>
            <a:prstGeom prst="rect">
              <a:avLst/>
            </a:prstGeom>
            <a:solidFill>
              <a:schemeClr val="bg2"/>
            </a:solidFill>
            <a:ln w="9525">
              <a:noFill/>
              <a:miter lim="800000"/>
              <a:headEnd/>
              <a:tailEnd/>
            </a:ln>
          </p:spPr>
          <p:txBody>
            <a:bodyPr lIns="0" tIns="36000" rIns="0" bIns="36000" rtlCol="0" anchor="ctr"/>
            <a:lstStyle/>
            <a:p>
              <a:pPr marL="266700" indent="-180975" algn="ctr">
                <a:lnSpc>
                  <a:spcPts val="2200"/>
                </a:lnSpc>
                <a:spcBef>
                  <a:spcPts val="300"/>
                </a:spcBef>
                <a:spcAft>
                  <a:spcPts val="600"/>
                </a:spcAft>
                <a:buFont typeface="Arial" charset="0"/>
                <a:buChar char="•"/>
              </a:pPr>
              <a:endParaRPr lang="zh-TW" altLang="en-US" sz="2000" dirty="0" smtClean="0">
                <a:latin typeface="標楷體" pitchFamily="65" charset="-120"/>
                <a:ea typeface="標楷體" pitchFamily="65" charset="-120"/>
              </a:endParaRPr>
            </a:p>
          </p:txBody>
        </p:sp>
      </p:grpSp>
      <p:pic>
        <p:nvPicPr>
          <p:cNvPr id="11" name="Picture 3"/>
          <p:cNvPicPr>
            <a:picLocks noChangeArrowheads="1"/>
          </p:cNvPicPr>
          <p:nvPr/>
        </p:nvPicPr>
        <p:blipFill>
          <a:blip r:embed="rId5"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5" name="內容版面配置區 4"/>
          <p:cNvSpPr>
            <a:spLocks noGrp="1"/>
          </p:cNvSpPr>
          <p:nvPr>
            <p:ph idx="1"/>
          </p:nvPr>
        </p:nvSpPr>
        <p:spPr>
          <a:xfrm>
            <a:off x="540000" y="1340768"/>
            <a:ext cx="8229600" cy="4785395"/>
          </a:xfrm>
        </p:spPr>
        <p:txBody>
          <a:bodyPr/>
          <a:lstStyle/>
          <a:p>
            <a:pPr marL="514350" indent="-514350">
              <a:buFont typeface="+mj-lt"/>
              <a:buAutoNum type="arabicPeriod"/>
            </a:pPr>
            <a:r>
              <a:rPr lang="en-US" altLang="zh-TW" sz="2800" dirty="0" smtClean="0">
                <a:latin typeface="標楷體" pitchFamily="65" charset="-120"/>
                <a:ea typeface="標楷體" pitchFamily="65" charset="-120"/>
              </a:rPr>
              <a:t>33.3</a:t>
            </a:r>
            <a:r>
              <a:rPr lang="zh-TW" altLang="en-US" sz="2800" dirty="0">
                <a:latin typeface="標楷體" pitchFamily="65" charset="-120"/>
                <a:ea typeface="標楷體" pitchFamily="65" charset="-120"/>
              </a:rPr>
              <a:t>米寬</a:t>
            </a:r>
            <a:r>
              <a:rPr lang="en-US" altLang="zh-TW" sz="2800" dirty="0">
                <a:latin typeface="標楷體" pitchFamily="65" charset="-120"/>
                <a:ea typeface="標楷體" pitchFamily="65" charset="-120"/>
              </a:rPr>
              <a:t>x64.4</a:t>
            </a:r>
            <a:r>
              <a:rPr lang="zh-TW" altLang="en-US" sz="2800" dirty="0">
                <a:latin typeface="標楷體" pitchFamily="65" charset="-120"/>
                <a:ea typeface="標楷體" pitchFamily="65" charset="-120"/>
              </a:rPr>
              <a:t>米長</a:t>
            </a:r>
            <a:r>
              <a:rPr lang="en-US" altLang="zh-TW" sz="2800" dirty="0">
                <a:latin typeface="標楷體" pitchFamily="65" charset="-120"/>
                <a:ea typeface="標楷體" pitchFamily="65" charset="-120"/>
              </a:rPr>
              <a:t>x26.4</a:t>
            </a:r>
            <a:r>
              <a:rPr lang="zh-TW" altLang="en-US" sz="2800" dirty="0">
                <a:latin typeface="標楷體" pitchFamily="65" charset="-120"/>
                <a:ea typeface="標楷體" pitchFamily="65" charset="-120"/>
              </a:rPr>
              <a:t>米高。</a:t>
            </a:r>
          </a:p>
          <a:p>
            <a:pPr marL="514350" indent="-514350">
              <a:buFont typeface="+mj-lt"/>
              <a:buAutoNum type="arabicPeriod"/>
            </a:pPr>
            <a:r>
              <a:rPr lang="en-US" altLang="zh-TW" sz="2800" dirty="0" smtClean="0">
                <a:latin typeface="標楷體" pitchFamily="65" charset="-120"/>
                <a:ea typeface="標楷體" pitchFamily="65" charset="-120"/>
              </a:rPr>
              <a:t>10</a:t>
            </a:r>
            <a:r>
              <a:rPr lang="zh-TW" altLang="en-US" sz="2800" dirty="0">
                <a:latin typeface="標楷體" pitchFamily="65" charset="-120"/>
                <a:ea typeface="標楷體" pitchFamily="65" charset="-120"/>
              </a:rPr>
              <a:t>行</a:t>
            </a:r>
            <a:r>
              <a:rPr lang="en-US" altLang="zh-TW" sz="2800" dirty="0">
                <a:latin typeface="標楷體" pitchFamily="65" charset="-120"/>
                <a:ea typeface="標楷體" pitchFamily="65" charset="-120"/>
              </a:rPr>
              <a:t>x38</a:t>
            </a:r>
            <a:r>
              <a:rPr lang="zh-TW" altLang="en-US" sz="2800" dirty="0">
                <a:latin typeface="標楷體" pitchFamily="65" charset="-120"/>
                <a:ea typeface="標楷體" pitchFamily="65" charset="-120"/>
              </a:rPr>
              <a:t>列</a:t>
            </a:r>
            <a:r>
              <a:rPr lang="en-US" altLang="zh-TW" sz="2800" dirty="0">
                <a:latin typeface="標楷體" pitchFamily="65" charset="-120"/>
                <a:ea typeface="標楷體" pitchFamily="65" charset="-120"/>
              </a:rPr>
              <a:t>x12</a:t>
            </a:r>
            <a:r>
              <a:rPr lang="zh-TW" altLang="en-US" sz="2800" dirty="0">
                <a:latin typeface="標楷體" pitchFamily="65" charset="-120"/>
                <a:ea typeface="標楷體" pitchFamily="65" charset="-120"/>
              </a:rPr>
              <a:t>層</a:t>
            </a:r>
            <a:r>
              <a:rPr lang="en-US" altLang="zh-TW" sz="2800" dirty="0">
                <a:latin typeface="標楷體" pitchFamily="65" charset="-120"/>
                <a:ea typeface="標楷體" pitchFamily="65" charset="-120"/>
              </a:rPr>
              <a:t>x2</a:t>
            </a:r>
            <a:r>
              <a:rPr lang="zh-TW" altLang="en-US" sz="2800" dirty="0">
                <a:latin typeface="標楷體" pitchFamily="65" charset="-120"/>
                <a:ea typeface="標楷體" pitchFamily="65" charset="-120"/>
              </a:rPr>
              <a:t>庫格</a:t>
            </a:r>
            <a:r>
              <a:rPr lang="en-US" altLang="zh-TW" sz="2800" dirty="0">
                <a:latin typeface="標楷體" pitchFamily="65" charset="-120"/>
                <a:ea typeface="標楷體" pitchFamily="65" charset="-120"/>
              </a:rPr>
              <a:t>= 9120</a:t>
            </a:r>
            <a:r>
              <a:rPr lang="zh-TW" altLang="en-US" sz="2800" dirty="0">
                <a:latin typeface="標楷體" pitchFamily="65" charset="-120"/>
                <a:ea typeface="標楷體" pitchFamily="65" charset="-120"/>
              </a:rPr>
              <a:t>庫位。</a:t>
            </a:r>
          </a:p>
          <a:p>
            <a:pPr marL="514350" indent="-514350">
              <a:buFont typeface="+mj-lt"/>
              <a:buAutoNum type="arabicPeriod"/>
            </a:pPr>
            <a:r>
              <a:rPr lang="en-US" altLang="zh-TW" sz="2800" dirty="0" smtClean="0">
                <a:latin typeface="標楷體" pitchFamily="65" charset="-120"/>
                <a:ea typeface="標楷體" pitchFamily="65" charset="-120"/>
              </a:rPr>
              <a:t>FS</a:t>
            </a:r>
            <a:r>
              <a:rPr lang="zh-TW" altLang="en-US" sz="2800" dirty="0">
                <a:latin typeface="標楷體" pitchFamily="65" charset="-120"/>
                <a:ea typeface="標楷體" pitchFamily="65" charset="-120"/>
              </a:rPr>
              <a:t>高架吊車 </a:t>
            </a:r>
            <a:r>
              <a:rPr lang="en-US" altLang="zh-TW" sz="2800" dirty="0">
                <a:latin typeface="標楷體" pitchFamily="65" charset="-120"/>
                <a:ea typeface="標楷體" pitchFamily="65" charset="-120"/>
              </a:rPr>
              <a:t>5st,140 P/</a:t>
            </a:r>
            <a:r>
              <a:rPr lang="en-US" altLang="zh-TW" sz="2800" dirty="0" err="1">
                <a:latin typeface="標楷體" pitchFamily="65" charset="-120"/>
                <a:ea typeface="標楷體" pitchFamily="65" charset="-120"/>
              </a:rPr>
              <a:t>Hr</a:t>
            </a:r>
            <a:r>
              <a:rPr lang="zh-TW" altLang="en-US" sz="2800" dirty="0">
                <a:latin typeface="標楷體" pitchFamily="65" charset="-120"/>
                <a:ea typeface="標楷體" pitchFamily="65" charset="-120"/>
              </a:rPr>
              <a:t>。</a:t>
            </a:r>
          </a:p>
          <a:p>
            <a:pPr marL="514350" indent="-514350">
              <a:buFont typeface="+mj-lt"/>
              <a:buAutoNum type="arabicPeriod"/>
            </a:pPr>
            <a:r>
              <a:rPr lang="en-US" altLang="zh-TW" sz="2800" dirty="0" smtClean="0">
                <a:latin typeface="標楷體" pitchFamily="65" charset="-120"/>
                <a:ea typeface="標楷體" pitchFamily="65" charset="-120"/>
              </a:rPr>
              <a:t>170m/m </a:t>
            </a:r>
            <a:r>
              <a:rPr lang="en-US" altLang="zh-TW" sz="2800" dirty="0">
                <a:latin typeface="標楷體" pitchFamily="65" charset="-120"/>
                <a:ea typeface="標楷體" pitchFamily="65" charset="-120"/>
              </a:rPr>
              <a:t>PU</a:t>
            </a:r>
            <a:r>
              <a:rPr lang="zh-TW" altLang="en-US" sz="2800" dirty="0">
                <a:latin typeface="標楷體" pitchFamily="65" charset="-120"/>
                <a:ea typeface="標楷體" pitchFamily="65" charset="-120"/>
              </a:rPr>
              <a:t>庫板</a:t>
            </a:r>
          </a:p>
          <a:p>
            <a:pPr marL="514350" indent="-514350">
              <a:buFont typeface="+mj-lt"/>
              <a:buAutoNum type="arabicPeriod"/>
            </a:pPr>
            <a:r>
              <a:rPr lang="zh-TW" altLang="en-US" sz="2800" dirty="0" smtClean="0">
                <a:latin typeface="標楷體" pitchFamily="65" charset="-120"/>
                <a:ea typeface="標楷體" pitchFamily="65" charset="-120"/>
              </a:rPr>
              <a:t>處理</a:t>
            </a:r>
            <a:r>
              <a:rPr lang="zh-TW" altLang="en-US" sz="2800" dirty="0">
                <a:latin typeface="標楷體" pitchFamily="65" charset="-120"/>
                <a:ea typeface="標楷體" pitchFamily="65" charset="-120"/>
              </a:rPr>
              <a:t>區</a:t>
            </a:r>
            <a:r>
              <a:rPr lang="en-US" altLang="zh-TW" sz="2800" dirty="0">
                <a:latin typeface="標楷體" pitchFamily="65" charset="-120"/>
                <a:ea typeface="標楷體" pitchFamily="65" charset="-120"/>
              </a:rPr>
              <a:t>4</a:t>
            </a:r>
            <a:r>
              <a:rPr lang="zh-TW" altLang="en-US" sz="2800" dirty="0" smtClean="0">
                <a:latin typeface="標楷體" pitchFamily="65" charset="-120"/>
                <a:ea typeface="標楷體" pitchFamily="65" charset="-120"/>
              </a:rPr>
              <a:t>樓層</a:t>
            </a:r>
            <a:r>
              <a:rPr lang="en-US" altLang="zh-TW" sz="2800" dirty="0" smtClean="0">
                <a:latin typeface="標楷體" pitchFamily="65" charset="-120"/>
                <a:ea typeface="標楷體" pitchFamily="65" charset="-120"/>
              </a:rPr>
              <a:t/>
            </a:r>
            <a:br>
              <a:rPr lang="en-US" altLang="zh-TW" sz="2800" dirty="0" smtClean="0">
                <a:latin typeface="標楷體" pitchFamily="65" charset="-120"/>
                <a:ea typeface="標楷體" pitchFamily="65" charset="-120"/>
              </a:rPr>
            </a:br>
            <a:r>
              <a:rPr lang="en-US" altLang="zh-TW" sz="2800" dirty="0" smtClean="0">
                <a:latin typeface="標楷體" pitchFamily="65" charset="-120"/>
                <a:ea typeface="標楷體" pitchFamily="65" charset="-120"/>
              </a:rPr>
              <a:t>1F</a:t>
            </a:r>
            <a:r>
              <a:rPr lang="zh-TW" altLang="en-US" sz="2800" dirty="0">
                <a:latin typeface="標楷體" pitchFamily="65" charset="-120"/>
                <a:ea typeface="標楷體" pitchFamily="65" charset="-120"/>
              </a:rPr>
              <a:t>入出庫</a:t>
            </a:r>
            <a:r>
              <a:rPr lang="zh-TW" altLang="en-US" sz="2800" dirty="0" smtClean="0">
                <a:latin typeface="標楷體" pitchFamily="65" charset="-120"/>
                <a:ea typeface="標楷體" pitchFamily="65" charset="-120"/>
              </a:rPr>
              <a:t>區</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smtClean="0">
                <a:latin typeface="標楷體" pitchFamily="65" charset="-120"/>
                <a:ea typeface="標楷體" pitchFamily="65" charset="-120"/>
              </a:rPr>
              <a:t>2F</a:t>
            </a:r>
            <a:r>
              <a:rPr lang="zh-TW" altLang="en-US" sz="2800" dirty="0">
                <a:latin typeface="標楷體" pitchFamily="65" charset="-120"/>
                <a:ea typeface="標楷體" pitchFamily="65" charset="-120"/>
              </a:rPr>
              <a:t>理貨</a:t>
            </a:r>
            <a:r>
              <a:rPr lang="zh-TW" altLang="en-US" sz="2800" dirty="0" smtClean="0">
                <a:latin typeface="標楷體" pitchFamily="65" charset="-120"/>
                <a:ea typeface="標楷體" pitchFamily="65" charset="-120"/>
              </a:rPr>
              <a:t>區</a:t>
            </a:r>
            <a:r>
              <a:rPr lang="en-US" altLang="zh-TW" sz="2800" dirty="0" smtClean="0">
                <a:latin typeface="標楷體" pitchFamily="65" charset="-120"/>
                <a:ea typeface="標楷體" pitchFamily="65" charset="-120"/>
              </a:rPr>
              <a:t/>
            </a:r>
            <a:br>
              <a:rPr lang="en-US" altLang="zh-TW" sz="2800" dirty="0" smtClean="0">
                <a:latin typeface="標楷體" pitchFamily="65" charset="-120"/>
                <a:ea typeface="標楷體" pitchFamily="65" charset="-120"/>
              </a:rPr>
            </a:br>
            <a:r>
              <a:rPr lang="en-US" altLang="zh-TW" sz="2800" dirty="0" smtClean="0">
                <a:latin typeface="標楷體" pitchFamily="65" charset="-120"/>
                <a:ea typeface="標楷體" pitchFamily="65" charset="-120"/>
              </a:rPr>
              <a:t>3F</a:t>
            </a:r>
            <a:r>
              <a:rPr lang="zh-TW" altLang="en-US" sz="2800" dirty="0" smtClean="0">
                <a:latin typeface="標楷體" pitchFamily="65" charset="-120"/>
                <a:ea typeface="標楷體" pitchFamily="65" charset="-120"/>
              </a:rPr>
              <a:t>冷凍庫</a:t>
            </a:r>
            <a:r>
              <a:rPr lang="en-US" altLang="zh-TW" sz="2800" dirty="0" smtClean="0">
                <a:latin typeface="標楷體" pitchFamily="65" charset="-120"/>
                <a:ea typeface="標楷體" pitchFamily="65" charset="-120"/>
              </a:rPr>
              <a:t/>
            </a:r>
            <a:br>
              <a:rPr lang="en-US" altLang="zh-TW" sz="2800" dirty="0" smtClean="0">
                <a:latin typeface="標楷體" pitchFamily="65" charset="-120"/>
                <a:ea typeface="標楷體" pitchFamily="65" charset="-120"/>
              </a:rPr>
            </a:br>
            <a:r>
              <a:rPr lang="en-US" altLang="zh-TW" sz="2800" dirty="0" smtClean="0">
                <a:latin typeface="標楷體" pitchFamily="65" charset="-120"/>
                <a:ea typeface="標楷體" pitchFamily="65" charset="-120"/>
              </a:rPr>
              <a:t>4F</a:t>
            </a:r>
            <a:r>
              <a:rPr lang="zh-TW" altLang="en-US" sz="2800" dirty="0">
                <a:latin typeface="標楷體" pitchFamily="65" charset="-120"/>
                <a:ea typeface="標楷體" pitchFamily="65" charset="-120"/>
              </a:rPr>
              <a:t>辦公室</a:t>
            </a:r>
          </a:p>
        </p:txBody>
      </p:sp>
      <p:sp>
        <p:nvSpPr>
          <p:cNvPr id="4" name="標題 3"/>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冷凍自動倉儲中心</a:t>
            </a:r>
          </a:p>
        </p:txBody>
      </p:sp>
      <p:pic>
        <p:nvPicPr>
          <p:cNvPr id="13" name="Picture 7"/>
          <p:cNvPicPr>
            <a:picLocks noChangeArrowheads="1"/>
          </p:cNvPicPr>
          <p:nvPr/>
        </p:nvPicPr>
        <p:blipFill>
          <a:blip r:embed="rId6"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3658972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傳統冷凍庫</a:t>
            </a:r>
          </a:p>
        </p:txBody>
      </p:sp>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2858" y="1844824"/>
            <a:ext cx="8064896" cy="399396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7"/>
          <p:cNvPicPr>
            <a:picLocks noChangeArrowheads="1"/>
          </p:cNvPicPr>
          <p:nvPr/>
        </p:nvPicPr>
        <p:blipFill>
          <a:blip r:embed="rId4"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1743094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自動倉儲中心</a:t>
            </a:r>
          </a:p>
        </p:txBody>
      </p:sp>
      <p:pic>
        <p:nvPicPr>
          <p:cNvPr id="133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3608" y="1355718"/>
            <a:ext cx="3366373" cy="244827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03235" y="1336746"/>
            <a:ext cx="3369165" cy="246724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43607" y="4091645"/>
            <a:ext cx="3366373" cy="243369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9667" t="26817" r="22637" b="180"/>
          <a:stretch/>
        </p:blipFill>
        <p:spPr bwMode="auto">
          <a:xfrm>
            <a:off x="4803233" y="4091646"/>
            <a:ext cx="3369165" cy="243369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1254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4716016" y="3313584"/>
            <a:ext cx="4305046" cy="2231731"/>
          </a:xfrm>
          <a:prstGeom prst="rect">
            <a:avLst/>
          </a:prstGeom>
          <a:noFill/>
          <a:ln w="9525">
            <a:noFill/>
            <a:miter lim="800000"/>
            <a:headEnd/>
            <a:tailEnd/>
          </a:ln>
          <a:effectLst>
            <a:softEdge rad="635000"/>
          </a:effectLst>
        </p:spPr>
      </p:pic>
      <p:pic>
        <p:nvPicPr>
          <p:cNvPr id="6"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嘉豐物流全省輸配網</a:t>
            </a:r>
          </a:p>
        </p:txBody>
      </p:sp>
      <p:pic>
        <p:nvPicPr>
          <p:cNvPr id="276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499992" y="1030551"/>
            <a:ext cx="4467225" cy="565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4905" y="3645024"/>
            <a:ext cx="3888432" cy="2707441"/>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57199" y="1600200"/>
            <a:ext cx="6060381" cy="4525963"/>
          </a:xfrm>
        </p:spPr>
        <p:txBody>
          <a:bodyPr/>
          <a:lstStyle/>
          <a:p>
            <a:r>
              <a:rPr lang="zh-TW" altLang="en-US" sz="2400" dirty="0">
                <a:latin typeface="標楷體" pitchFamily="65" charset="-120"/>
                <a:ea typeface="標楷體" pitchFamily="65" charset="-120"/>
              </a:rPr>
              <a:t>於全省北、中、南均</a:t>
            </a:r>
            <a:r>
              <a:rPr lang="zh-TW" altLang="en-US" sz="2400" dirty="0" smtClean="0">
                <a:latin typeface="標楷體" pitchFamily="65" charset="-120"/>
                <a:ea typeface="標楷體" pitchFamily="65" charset="-120"/>
              </a:rPr>
              <a:t>設有</a:t>
            </a:r>
            <a:r>
              <a:rPr lang="en-US" altLang="zh-TW" sz="2400" dirty="0" smtClean="0">
                <a:latin typeface="標楷體" pitchFamily="65" charset="-120"/>
                <a:ea typeface="標楷體" pitchFamily="65" charset="-120"/>
              </a:rPr>
              <a:t>DC </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轉運站</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a:t>
            </a:r>
          </a:p>
          <a:p>
            <a:r>
              <a:rPr lang="zh-TW" altLang="en-US" sz="2400" dirty="0" smtClean="0">
                <a:latin typeface="標楷體" pitchFamily="65" charset="-120"/>
                <a:ea typeface="標楷體" pitchFamily="65" charset="-120"/>
              </a:rPr>
              <a:t>各</a:t>
            </a:r>
            <a:r>
              <a:rPr lang="en-US" altLang="zh-TW" sz="2400" dirty="0">
                <a:latin typeface="標楷體" pitchFamily="65" charset="-120"/>
                <a:ea typeface="標楷體" pitchFamily="65" charset="-120"/>
              </a:rPr>
              <a:t>DC</a:t>
            </a:r>
            <a:r>
              <a:rPr lang="zh-TW" altLang="en-US" sz="2400" dirty="0">
                <a:latin typeface="標楷體" pitchFamily="65" charset="-120"/>
                <a:ea typeface="標楷體" pitchFamily="65" charset="-120"/>
              </a:rPr>
              <a:t>間備有大型車</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拖車</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作</a:t>
            </a:r>
            <a:r>
              <a:rPr lang="zh-TW" altLang="en-US" sz="2400" dirty="0">
                <a:latin typeface="標楷體" pitchFamily="65" charset="-120"/>
                <a:ea typeface="標楷體" pitchFamily="65" charset="-120"/>
              </a:rPr>
              <a:t>運輸。</a:t>
            </a:r>
          </a:p>
          <a:p>
            <a:r>
              <a:rPr lang="zh-TW" altLang="en-US" sz="2400" dirty="0" smtClean="0">
                <a:latin typeface="標楷體" pitchFamily="65" charset="-120"/>
                <a:ea typeface="標楷體" pitchFamily="65" charset="-120"/>
              </a:rPr>
              <a:t>各</a:t>
            </a:r>
            <a:r>
              <a:rPr lang="en-US" altLang="zh-TW" sz="2400" dirty="0">
                <a:latin typeface="標楷體" pitchFamily="65" charset="-120"/>
                <a:ea typeface="標楷體" pitchFamily="65" charset="-120"/>
              </a:rPr>
              <a:t>DC</a:t>
            </a:r>
            <a:r>
              <a:rPr lang="zh-TW" altLang="en-US" sz="2400" dirty="0">
                <a:latin typeface="標楷體" pitchFamily="65" charset="-120"/>
                <a:ea typeface="標楷體" pitchFamily="65" charset="-120"/>
              </a:rPr>
              <a:t>備有各型車輛</a:t>
            </a:r>
            <a:r>
              <a:rPr lang="zh-TW" altLang="en-US" sz="2400" dirty="0" smtClean="0">
                <a:latin typeface="標楷體" pitchFamily="65" charset="-120"/>
                <a:ea typeface="標楷體" pitchFamily="65" charset="-120"/>
              </a:rPr>
              <a:t>，</a:t>
            </a:r>
            <a:r>
              <a:rPr lang="en-US" altLang="zh-TW" sz="2400" dirty="0" smtClean="0">
                <a:latin typeface="標楷體" pitchFamily="65" charset="-120"/>
                <a:ea typeface="標楷體" pitchFamily="65" charset="-120"/>
              </a:rPr>
              <a:t/>
            </a:r>
            <a:br>
              <a:rPr lang="en-US" altLang="zh-TW" sz="2400" dirty="0" smtClean="0">
                <a:latin typeface="標楷體" pitchFamily="65" charset="-120"/>
                <a:ea typeface="標楷體" pitchFamily="65" charset="-120"/>
              </a:rPr>
            </a:br>
            <a:r>
              <a:rPr lang="zh-TW" altLang="en-US" sz="2400" dirty="0" smtClean="0">
                <a:latin typeface="標楷體" pitchFamily="65" charset="-120"/>
                <a:ea typeface="標楷體" pitchFamily="65" charset="-120"/>
              </a:rPr>
              <a:t>可</a:t>
            </a:r>
            <a:r>
              <a:rPr lang="zh-TW" altLang="en-US" sz="2400" dirty="0">
                <a:latin typeface="標楷體" pitchFamily="65" charset="-120"/>
                <a:ea typeface="標楷體" pitchFamily="65" charset="-120"/>
              </a:rPr>
              <a:t>滿足客戶各項需求。</a:t>
            </a:r>
          </a:p>
        </p:txBody>
      </p:sp>
    </p:spTree>
    <p:extLst>
      <p:ext uri="{BB962C8B-B14F-4D97-AF65-F5344CB8AC3E}">
        <p14:creationId xmlns="" xmlns:p14="http://schemas.microsoft.com/office/powerpoint/2010/main" val="802357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即時貨況管理系統</a:t>
            </a:r>
          </a:p>
        </p:txBody>
      </p:sp>
      <p:pic>
        <p:nvPicPr>
          <p:cNvPr id="2867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84309" y="1412776"/>
            <a:ext cx="8264662" cy="46405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矩形圖說文字 3"/>
          <p:cNvSpPr/>
          <p:nvPr/>
        </p:nvSpPr>
        <p:spPr bwMode="auto">
          <a:xfrm>
            <a:off x="6300192" y="4819350"/>
            <a:ext cx="2664296" cy="1705994"/>
          </a:xfrm>
          <a:prstGeom prst="wedgeRectCallout">
            <a:avLst>
              <a:gd name="adj1" fmla="val -71183"/>
              <a:gd name="adj2" fmla="val -29197"/>
            </a:avLst>
          </a:prstGeom>
          <a:ln>
            <a:headEnd/>
            <a:tailEnd/>
          </a:ln>
        </p:spPr>
        <p:style>
          <a:lnRef idx="0">
            <a:schemeClr val="accent2"/>
          </a:lnRef>
          <a:fillRef idx="3">
            <a:schemeClr val="accent2"/>
          </a:fillRef>
          <a:effectRef idx="3">
            <a:schemeClr val="accent2"/>
          </a:effectRef>
          <a:fontRef idx="minor">
            <a:schemeClr val="lt1"/>
          </a:fontRef>
        </p:style>
        <p:txBody>
          <a:bodyPr lIns="0" tIns="36000" rIns="0" bIns="36000" rtlCol="0" anchor="ctr"/>
          <a:lstStyle/>
          <a:p>
            <a:pPr marL="85725" algn="ctr">
              <a:lnSpc>
                <a:spcPts val="2200"/>
              </a:lnSpc>
              <a:spcBef>
                <a:spcPts val="300"/>
              </a:spcBef>
              <a:spcAft>
                <a:spcPts val="600"/>
              </a:spcAft>
            </a:pPr>
            <a:r>
              <a:rPr lang="zh-TW" altLang="en-US" sz="1600" dirty="0">
                <a:solidFill>
                  <a:schemeClr val="tx1"/>
                </a:solidFill>
                <a:latin typeface="標楷體" pitchFamily="65" charset="-120"/>
                <a:ea typeface="標楷體" pitchFamily="65" charset="-120"/>
              </a:rPr>
              <a:t>司機送貨完成後立即回報，管理人員可從系統中查看</a:t>
            </a:r>
            <a:r>
              <a:rPr lang="zh-TW" altLang="en-US" sz="1600" dirty="0" smtClean="0">
                <a:solidFill>
                  <a:schemeClr val="tx1"/>
                </a:solidFill>
                <a:latin typeface="標楷體" pitchFamily="65" charset="-120"/>
                <a:ea typeface="標楷體" pitchFamily="65" charset="-120"/>
              </a:rPr>
              <a:t>回報狀況</a:t>
            </a:r>
            <a:r>
              <a:rPr lang="zh-TW" altLang="en-US" sz="1600" dirty="0">
                <a:solidFill>
                  <a:schemeClr val="tx1"/>
                </a:solidFill>
                <a:latin typeface="標楷體" pitchFamily="65" charset="-120"/>
                <a:ea typeface="標楷體" pitchFamily="65" charset="-120"/>
              </a:rPr>
              <a:t>與達成率，提供客戶查詢與管理人員及車輛調度參考。</a:t>
            </a:r>
            <a:endParaRPr lang="zh-TW" altLang="en-US" sz="1600" dirty="0" smtClean="0">
              <a:solidFill>
                <a:schemeClr val="tx1"/>
              </a:solidFill>
              <a:latin typeface="標楷體" pitchFamily="65" charset="-120"/>
              <a:ea typeface="標楷體" pitchFamily="65" charset="-120"/>
            </a:endParaRPr>
          </a:p>
        </p:txBody>
      </p:sp>
      <p:sp>
        <p:nvSpPr>
          <p:cNvPr id="6" name="矩形圖說文字 5"/>
          <p:cNvSpPr/>
          <p:nvPr/>
        </p:nvSpPr>
        <p:spPr bwMode="auto">
          <a:xfrm>
            <a:off x="6300192" y="4819350"/>
            <a:ext cx="2664296" cy="1705994"/>
          </a:xfrm>
          <a:prstGeom prst="wedgeRectCallout">
            <a:avLst>
              <a:gd name="adj1" fmla="val -71891"/>
              <a:gd name="adj2" fmla="val -9857"/>
            </a:avLst>
          </a:prstGeom>
          <a:ln>
            <a:headEnd/>
            <a:tailEnd/>
          </a:ln>
        </p:spPr>
        <p:style>
          <a:lnRef idx="0">
            <a:schemeClr val="accent2"/>
          </a:lnRef>
          <a:fillRef idx="3">
            <a:schemeClr val="accent2"/>
          </a:fillRef>
          <a:effectRef idx="3">
            <a:schemeClr val="accent2"/>
          </a:effectRef>
          <a:fontRef idx="minor">
            <a:schemeClr val="lt1"/>
          </a:fontRef>
        </p:style>
        <p:txBody>
          <a:bodyPr lIns="0" tIns="36000" rIns="0" bIns="36000" rtlCol="0" anchor="ctr"/>
          <a:lstStyle/>
          <a:p>
            <a:pPr marL="85725" algn="ctr">
              <a:lnSpc>
                <a:spcPts val="2200"/>
              </a:lnSpc>
              <a:spcBef>
                <a:spcPts val="300"/>
              </a:spcBef>
              <a:spcAft>
                <a:spcPts val="600"/>
              </a:spcAft>
            </a:pPr>
            <a:r>
              <a:rPr lang="zh-TW" altLang="en-US" sz="1600" dirty="0">
                <a:solidFill>
                  <a:schemeClr val="tx1"/>
                </a:solidFill>
                <a:latin typeface="標楷體" pitchFamily="65" charset="-120"/>
                <a:ea typeface="標楷體" pitchFamily="65" charset="-120"/>
              </a:rPr>
              <a:t>可即時掌握車輛位置</a:t>
            </a:r>
            <a:r>
              <a:rPr lang="en-US" altLang="zh-TW" sz="1600" dirty="0">
                <a:solidFill>
                  <a:schemeClr val="tx1"/>
                </a:solidFill>
                <a:latin typeface="標楷體" pitchFamily="65" charset="-120"/>
                <a:ea typeface="標楷體" pitchFamily="65" charset="-120"/>
              </a:rPr>
              <a:t>,</a:t>
            </a:r>
            <a:r>
              <a:rPr lang="zh-TW" altLang="en-US" sz="1600" dirty="0">
                <a:solidFill>
                  <a:schemeClr val="tx1"/>
                </a:solidFill>
                <a:latin typeface="標楷體" pitchFamily="65" charset="-120"/>
                <a:ea typeface="標楷體" pitchFamily="65" charset="-120"/>
              </a:rPr>
              <a:t>駕駛人員、車速等資訊，提供管理</a:t>
            </a:r>
            <a:r>
              <a:rPr lang="zh-TW" altLang="en-US" sz="1600" dirty="0" smtClean="0">
                <a:solidFill>
                  <a:schemeClr val="tx1"/>
                </a:solidFill>
                <a:latin typeface="標楷體" pitchFamily="65" charset="-120"/>
                <a:ea typeface="標楷體" pitchFamily="65" charset="-120"/>
              </a:rPr>
              <a:t>人員</a:t>
            </a:r>
            <a:r>
              <a:rPr lang="zh-TW" altLang="en-US" sz="1600" dirty="0">
                <a:solidFill>
                  <a:schemeClr val="tx1"/>
                </a:solidFill>
                <a:latin typeface="標楷體" pitchFamily="65" charset="-120"/>
                <a:ea typeface="標楷體" pitchFamily="65" charset="-120"/>
              </a:rPr>
              <a:t>作車輛調度與提高</a:t>
            </a:r>
            <a:r>
              <a:rPr lang="zh-TW" altLang="en-US" sz="1600" dirty="0" smtClean="0">
                <a:solidFill>
                  <a:schemeClr val="tx1"/>
                </a:solidFill>
                <a:latin typeface="標楷體" pitchFamily="65" charset="-120"/>
                <a:ea typeface="標楷體" pitchFamily="65" charset="-120"/>
              </a:rPr>
              <a:t>工作效率</a:t>
            </a:r>
          </a:p>
        </p:txBody>
      </p:sp>
      <p:sp>
        <p:nvSpPr>
          <p:cNvPr id="7" name="矩形圖說文字 6"/>
          <p:cNvSpPr/>
          <p:nvPr/>
        </p:nvSpPr>
        <p:spPr bwMode="auto">
          <a:xfrm>
            <a:off x="6300192" y="4840199"/>
            <a:ext cx="2664296" cy="1705994"/>
          </a:xfrm>
          <a:prstGeom prst="wedgeRectCallout">
            <a:avLst>
              <a:gd name="adj1" fmla="val -70476"/>
              <a:gd name="adj2" fmla="val 5615"/>
            </a:avLst>
          </a:prstGeom>
          <a:ln>
            <a:headEnd/>
            <a:tailEnd/>
          </a:ln>
        </p:spPr>
        <p:style>
          <a:lnRef idx="0">
            <a:schemeClr val="accent2"/>
          </a:lnRef>
          <a:fillRef idx="3">
            <a:schemeClr val="accent2"/>
          </a:fillRef>
          <a:effectRef idx="3">
            <a:schemeClr val="accent2"/>
          </a:effectRef>
          <a:fontRef idx="minor">
            <a:schemeClr val="lt1"/>
          </a:fontRef>
        </p:style>
        <p:txBody>
          <a:bodyPr lIns="0" tIns="36000" rIns="0" bIns="36000" rtlCol="0" anchor="ctr"/>
          <a:lstStyle/>
          <a:p>
            <a:pPr marL="85725" algn="ctr">
              <a:lnSpc>
                <a:spcPts val="2200"/>
              </a:lnSpc>
              <a:spcBef>
                <a:spcPts val="300"/>
              </a:spcBef>
              <a:spcAft>
                <a:spcPts val="600"/>
              </a:spcAft>
            </a:pPr>
            <a:r>
              <a:rPr lang="zh-TW" altLang="en-US" sz="1600" dirty="0">
                <a:solidFill>
                  <a:schemeClr val="tx1"/>
                </a:solidFill>
                <a:latin typeface="標楷體" pitchFamily="65" charset="-120"/>
                <a:ea typeface="標楷體" pitchFamily="65" charset="-120"/>
              </a:rPr>
              <a:t>車機整合溫度感測器，可將車櫃內即時溫度傳送回監控</a:t>
            </a:r>
            <a:r>
              <a:rPr lang="zh-TW" altLang="en-US" sz="1600" dirty="0" smtClean="0">
                <a:solidFill>
                  <a:schemeClr val="tx1"/>
                </a:solidFill>
                <a:latin typeface="標楷體" pitchFamily="65" charset="-120"/>
                <a:ea typeface="標楷體" pitchFamily="65" charset="-120"/>
              </a:rPr>
              <a:t>中心</a:t>
            </a:r>
            <a:r>
              <a:rPr lang="zh-TW" altLang="en-US" sz="1600" dirty="0">
                <a:solidFill>
                  <a:schemeClr val="tx1"/>
                </a:solidFill>
                <a:latin typeface="標楷體" pitchFamily="65" charset="-120"/>
                <a:ea typeface="標楷體" pitchFamily="65" charset="-120"/>
              </a:rPr>
              <a:t>，可對於異常溫度即時警示，並留下紀錄以便追蹤管理</a:t>
            </a:r>
            <a:endParaRPr lang="zh-TW" altLang="en-US" sz="1600" dirty="0" smtClean="0">
              <a:solidFill>
                <a:schemeClr val="tx1"/>
              </a:solidFill>
              <a:latin typeface="標楷體" pitchFamily="65" charset="-120"/>
              <a:ea typeface="標楷體" pitchFamily="65" charset="-120"/>
            </a:endParaRPr>
          </a:p>
        </p:txBody>
      </p:sp>
    </p:spTree>
    <p:extLst>
      <p:ext uri="{BB962C8B-B14F-4D97-AF65-F5344CB8AC3E}">
        <p14:creationId xmlns="" xmlns:p14="http://schemas.microsoft.com/office/powerpoint/2010/main" val="4726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rrowheads="1"/>
          </p:cNvPicPr>
          <p:nvPr/>
        </p:nvPicPr>
        <p:blipFill>
          <a:blip r:embed="rId3"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nvGrpSpPr>
          <p:cNvPr id="2" name="群組 20"/>
          <p:cNvGrpSpPr/>
          <p:nvPr/>
        </p:nvGrpSpPr>
        <p:grpSpPr>
          <a:xfrm>
            <a:off x="251520" y="1124744"/>
            <a:ext cx="6733982" cy="4248472"/>
            <a:chOff x="214282" y="1124744"/>
            <a:chExt cx="7434826" cy="4248472"/>
          </a:xfrm>
        </p:grpSpPr>
        <p:grpSp>
          <p:nvGrpSpPr>
            <p:cNvPr id="3" name="群組 34"/>
            <p:cNvGrpSpPr/>
            <p:nvPr/>
          </p:nvGrpSpPr>
          <p:grpSpPr>
            <a:xfrm>
              <a:off x="214282" y="1124744"/>
              <a:ext cx="7434826" cy="4248472"/>
              <a:chOff x="214282" y="1124744"/>
              <a:chExt cx="7434826" cy="4248472"/>
            </a:xfrm>
          </p:grpSpPr>
          <p:pic>
            <p:nvPicPr>
              <p:cNvPr id="69634" name="Picture 2"/>
              <p:cNvPicPr>
                <a:picLocks noChangeAspect="1" noChangeArrowheads="1"/>
              </p:cNvPicPr>
              <p:nvPr/>
            </p:nvPicPr>
            <p:blipFill>
              <a:blip r:embed="rId4" cstate="print"/>
              <a:srcRect/>
              <a:stretch>
                <a:fillRect/>
              </a:stretch>
            </p:blipFill>
            <p:spPr bwMode="auto">
              <a:xfrm>
                <a:off x="214282" y="1124744"/>
                <a:ext cx="7434826" cy="4248472"/>
              </a:xfrm>
              <a:prstGeom prst="rect">
                <a:avLst/>
              </a:prstGeom>
              <a:noFill/>
              <a:ln w="9525">
                <a:noFill/>
                <a:miter lim="800000"/>
                <a:headEnd/>
                <a:tailEnd/>
              </a:ln>
              <a:effectLst>
                <a:softEdge rad="127000"/>
              </a:effectLst>
            </p:spPr>
          </p:pic>
          <p:sp>
            <p:nvSpPr>
              <p:cNvPr id="22" name="文字方塊 21"/>
              <p:cNvSpPr txBox="1"/>
              <p:nvPr/>
            </p:nvSpPr>
            <p:spPr>
              <a:xfrm>
                <a:off x="2289010" y="3901157"/>
                <a:ext cx="504056"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牛肉</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3" name="文字方塊 22"/>
              <p:cNvSpPr txBox="1"/>
              <p:nvPr/>
            </p:nvSpPr>
            <p:spPr>
              <a:xfrm>
                <a:off x="3553255" y="3901157"/>
                <a:ext cx="504056"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豬肉</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4" name="文字方塊 23"/>
              <p:cNvSpPr txBox="1"/>
              <p:nvPr/>
            </p:nvSpPr>
            <p:spPr>
              <a:xfrm>
                <a:off x="4679813" y="3907326"/>
                <a:ext cx="810210"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家禽肉</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5" name="文字方塊 24"/>
              <p:cNvSpPr txBox="1"/>
              <p:nvPr/>
            </p:nvSpPr>
            <p:spPr>
              <a:xfrm>
                <a:off x="5906530" y="3908536"/>
                <a:ext cx="941213"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漁水產品</a:t>
                </a:r>
                <a:endParaRPr lang="zh-TW" altLang="en-US" sz="1600" dirty="0">
                  <a:solidFill>
                    <a:schemeClr val="tx1">
                      <a:lumMod val="85000"/>
                      <a:lumOff val="15000"/>
                    </a:schemeClr>
                  </a:solidFill>
                  <a:latin typeface="標楷體" pitchFamily="65" charset="-120"/>
                  <a:ea typeface="標楷體" pitchFamily="65" charset="-120"/>
                </a:endParaRPr>
              </a:p>
            </p:txBody>
          </p:sp>
        </p:grpSp>
        <p:sp>
          <p:nvSpPr>
            <p:cNvPr id="19" name="Rectangle 2"/>
            <p:cNvSpPr txBox="1">
              <a:spLocks noChangeArrowheads="1"/>
            </p:cNvSpPr>
            <p:nvPr/>
          </p:nvSpPr>
          <p:spPr bwMode="gray">
            <a:xfrm>
              <a:off x="632826" y="1236861"/>
              <a:ext cx="6696000" cy="720000"/>
            </a:xfrm>
            <a:prstGeom prst="rect">
              <a:avLst/>
            </a:prstGeom>
            <a:solidFill>
              <a:schemeClr val="accent5">
                <a:lumMod val="90000"/>
              </a:schemeClr>
            </a:solidFill>
            <a:ln w="9525">
              <a:noFill/>
              <a:miter lim="800000"/>
              <a:headEnd/>
              <a:tailEnd/>
            </a:ln>
          </p:spPr>
          <p:txBody>
            <a:bodyPr anchor="ctr"/>
            <a:lstStyle/>
            <a:p>
              <a:pPr eaLnBrk="0" hangingPunct="0">
                <a:lnSpc>
                  <a:spcPct val="90000"/>
                </a:lnSpc>
                <a:defRPr/>
              </a:pPr>
              <a:r>
                <a:rPr lang="en-US" altLang="zh-TW" sz="2400" kern="0" dirty="0" smtClean="0">
                  <a:latin typeface="標楷體" pitchFamily="65" charset="-120"/>
                  <a:ea typeface="標楷體" pitchFamily="65" charset="-120"/>
                </a:rPr>
                <a:t>2000~2020</a:t>
              </a:r>
              <a:r>
                <a:rPr lang="zh-TW" altLang="en-US" sz="2800" kern="0" dirty="0" smtClean="0">
                  <a:latin typeface="標楷體" pitchFamily="65" charset="-120"/>
                  <a:ea typeface="標楷體" pitchFamily="65" charset="-120"/>
                </a:rPr>
                <a:t>預估美國蛋白質消費變動圖</a:t>
              </a:r>
              <a:endParaRPr lang="zh-TW" altLang="en-US" kern="0" dirty="0">
                <a:latin typeface="標楷體" pitchFamily="65" charset="-120"/>
                <a:ea typeface="標楷體" pitchFamily="65" charset="-120"/>
              </a:endParaRPr>
            </a:p>
          </p:txBody>
        </p:sp>
      </p:grpSp>
      <p:sp>
        <p:nvSpPr>
          <p:cNvPr id="16" name="Rectangle 2"/>
          <p:cNvSpPr txBox="1">
            <a:spLocks noChangeArrowheads="1"/>
          </p:cNvSpPr>
          <p:nvPr/>
        </p:nvSpPr>
        <p:spPr bwMode="gray">
          <a:xfrm>
            <a:off x="720725" y="287338"/>
            <a:ext cx="7410450" cy="685800"/>
          </a:xfrm>
          <a:prstGeom prst="rect">
            <a:avLst/>
          </a:prstGeom>
          <a:noFill/>
          <a:ln w="9525">
            <a:noFill/>
            <a:miter lim="800000"/>
            <a:headEnd/>
            <a:tailEnd/>
          </a:ln>
        </p:spPr>
        <p:txBody>
          <a:bodyPr anchor="ctr"/>
          <a:lstStyle/>
          <a:p>
            <a:pPr algn="ctr" eaLnBrk="0" hangingPunct="0">
              <a:lnSpc>
                <a:spcPct val="90000"/>
              </a:lnSpc>
              <a:defRPr/>
            </a:pPr>
            <a:r>
              <a:rPr lang="zh-TW" altLang="en-US" sz="4000" dirty="0" smtClean="0">
                <a:latin typeface="標楷體" pitchFamily="65" charset="-120"/>
                <a:ea typeface="標楷體" pitchFamily="65" charset="-120"/>
              </a:rPr>
              <a:t>全球漁水產品的需求趨勢</a:t>
            </a:r>
            <a:endParaRPr lang="zh-TW" altLang="en-US" sz="4000" kern="0" dirty="0">
              <a:latin typeface="標楷體" pitchFamily="65" charset="-120"/>
              <a:ea typeface="標楷體" pitchFamily="65" charset="-120"/>
            </a:endParaRPr>
          </a:p>
        </p:txBody>
      </p:sp>
      <p:sp>
        <p:nvSpPr>
          <p:cNvPr id="7173" name="Rectangle 2"/>
          <p:cNvSpPr>
            <a:spLocks noGrp="1" noChangeArrowheads="1"/>
          </p:cNvSpPr>
          <p:nvPr>
            <p:ph type="title"/>
          </p:nvPr>
        </p:nvSpPr>
        <p:spPr>
          <a:xfrm>
            <a:off x="584024" y="2389932"/>
            <a:ext cx="432048" cy="2232248"/>
          </a:xfrm>
        </p:spPr>
        <p:txBody>
          <a:bodyPr vert="eaVert">
            <a:normAutofit fontScale="90000"/>
          </a:bodyPr>
          <a:lstStyle/>
          <a:p>
            <a:pPr marL="271463" indent="-271463">
              <a:lnSpc>
                <a:spcPct val="90000"/>
              </a:lnSpc>
              <a:defRPr/>
            </a:pPr>
            <a:r>
              <a:rPr lang="zh-TW" altLang="en-US" sz="2000" dirty="0" smtClean="0">
                <a:solidFill>
                  <a:schemeClr val="tx1">
                    <a:lumMod val="85000"/>
                    <a:lumOff val="15000"/>
                  </a:schemeClr>
                </a:solidFill>
                <a:latin typeface="標楷體" pitchFamily="65" charset="-120"/>
                <a:ea typeface="標楷體" pitchFamily="65" charset="-120"/>
              </a:rPr>
              <a:t>蛋白質消費變動率</a:t>
            </a:r>
          </a:p>
        </p:txBody>
      </p:sp>
      <p:sp>
        <p:nvSpPr>
          <p:cNvPr id="15" name="Rectangle 2"/>
          <p:cNvSpPr txBox="1">
            <a:spLocks noChangeArrowheads="1"/>
          </p:cNvSpPr>
          <p:nvPr/>
        </p:nvSpPr>
        <p:spPr bwMode="gray">
          <a:xfrm>
            <a:off x="3457251" y="5115328"/>
            <a:ext cx="158417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271463" marR="0" lvl="0" indent="-271463" algn="l" defTabSz="914400" rtl="0" eaLnBrk="0" fontAlgn="base" latinLnBrk="0" hangingPunct="0">
              <a:lnSpc>
                <a:spcPct val="90000"/>
              </a:lnSpc>
              <a:spcBef>
                <a:spcPct val="0"/>
              </a:spcBef>
              <a:spcAft>
                <a:spcPct val="0"/>
              </a:spcAft>
              <a:buClrTx/>
              <a:buSzTx/>
              <a:tabLst/>
              <a:defRPr/>
            </a:pPr>
            <a:r>
              <a:rPr kumimoji="0" lang="zh-TW" altLang="en-US" sz="2000" b="1" i="0" u="none" strike="noStrike" kern="0" cap="none" spc="0" normalizeH="0" baseline="0" noProof="0" dirty="0" smtClean="0">
                <a:ln>
                  <a:noFill/>
                </a:ln>
                <a:solidFill>
                  <a:schemeClr val="tx1">
                    <a:lumMod val="85000"/>
                    <a:lumOff val="15000"/>
                  </a:schemeClr>
                </a:solidFill>
                <a:effectLst/>
                <a:uLnTx/>
                <a:uFillTx/>
                <a:latin typeface="標楷體" pitchFamily="65" charset="-120"/>
                <a:ea typeface="標楷體" pitchFamily="65" charset="-120"/>
                <a:cs typeface="+mj-cs"/>
              </a:rPr>
              <a:t>蛋白質來源</a:t>
            </a:r>
          </a:p>
        </p:txBody>
      </p:sp>
      <p:sp>
        <p:nvSpPr>
          <p:cNvPr id="18" name="矩形 17"/>
          <p:cNvSpPr/>
          <p:nvPr/>
        </p:nvSpPr>
        <p:spPr>
          <a:xfrm>
            <a:off x="611560" y="5592142"/>
            <a:ext cx="8352928" cy="1077218"/>
          </a:xfrm>
          <a:prstGeom prst="rect">
            <a:avLst/>
          </a:prstGeom>
        </p:spPr>
        <p:txBody>
          <a:bodyPr wrap="square">
            <a:spAutoFit/>
          </a:bodyPr>
          <a:lstStyle/>
          <a:p>
            <a:pPr algn="just"/>
            <a:r>
              <a:rPr lang="en-US" altLang="zh-TW" sz="1600" b="0" dirty="0" smtClean="0">
                <a:solidFill>
                  <a:srgbClr val="002060"/>
                </a:solidFill>
              </a:rPr>
              <a:t>According to “Seafood Vision 2020” by H.M. Johnson</a:t>
            </a:r>
            <a:r>
              <a:rPr lang="zh-TW" altLang="en-US" sz="1600" b="0" dirty="0" smtClean="0">
                <a:solidFill>
                  <a:srgbClr val="002060"/>
                </a:solidFill>
              </a:rPr>
              <a:t> </a:t>
            </a:r>
            <a:r>
              <a:rPr lang="en-US" altLang="zh-TW" sz="1600" b="0" dirty="0" smtClean="0">
                <a:solidFill>
                  <a:srgbClr val="002060"/>
                </a:solidFill>
              </a:rPr>
              <a:t>&amp; Associates, U.S. per capita </a:t>
            </a:r>
            <a:r>
              <a:rPr lang="en-US" altLang="zh-TW" sz="1600" dirty="0" smtClean="0">
                <a:solidFill>
                  <a:srgbClr val="0000FF"/>
                </a:solidFill>
              </a:rPr>
              <a:t>seafood consumption</a:t>
            </a:r>
            <a:r>
              <a:rPr lang="zh-TW" altLang="en-US" sz="1600" dirty="0" smtClean="0">
                <a:solidFill>
                  <a:srgbClr val="0000FF"/>
                </a:solidFill>
              </a:rPr>
              <a:t> </a:t>
            </a:r>
            <a:r>
              <a:rPr lang="en-US" altLang="zh-TW" sz="1600" dirty="0" smtClean="0">
                <a:solidFill>
                  <a:srgbClr val="0000FF"/>
                </a:solidFill>
              </a:rPr>
              <a:t>is predicted to increase almost 7% by 2020</a:t>
            </a:r>
            <a:r>
              <a:rPr lang="en-US" altLang="zh-TW" sz="1600" dirty="0" smtClean="0">
                <a:solidFill>
                  <a:srgbClr val="002060"/>
                </a:solidFill>
              </a:rPr>
              <a:t>, </a:t>
            </a:r>
            <a:r>
              <a:rPr lang="en-US" altLang="zh-TW" sz="1600" b="0" dirty="0" smtClean="0">
                <a:solidFill>
                  <a:srgbClr val="002060"/>
                </a:solidFill>
              </a:rPr>
              <a:t>making</a:t>
            </a:r>
            <a:r>
              <a:rPr lang="zh-TW" altLang="en-US" sz="1600" b="0" dirty="0" smtClean="0">
                <a:solidFill>
                  <a:srgbClr val="002060"/>
                </a:solidFill>
              </a:rPr>
              <a:t> </a:t>
            </a:r>
            <a:r>
              <a:rPr lang="en-US" altLang="zh-TW" sz="1600" b="0" dirty="0" smtClean="0">
                <a:solidFill>
                  <a:srgbClr val="002060"/>
                </a:solidFill>
              </a:rPr>
              <a:t>seafood the fastest-growing sector of the protein</a:t>
            </a:r>
            <a:r>
              <a:rPr lang="zh-TW" altLang="en-US" sz="1600" b="0" dirty="0" smtClean="0">
                <a:solidFill>
                  <a:srgbClr val="002060"/>
                </a:solidFill>
              </a:rPr>
              <a:t> </a:t>
            </a:r>
            <a:r>
              <a:rPr lang="en-US" altLang="zh-TW" sz="1600" b="0" dirty="0" smtClean="0">
                <a:solidFill>
                  <a:srgbClr val="002060"/>
                </a:solidFill>
              </a:rPr>
              <a:t>market. Clearly, ocean-friendly seafoods have an</a:t>
            </a:r>
            <a:r>
              <a:rPr lang="zh-TW" altLang="en-US" sz="1600" b="0" dirty="0" smtClean="0">
                <a:solidFill>
                  <a:srgbClr val="002060"/>
                </a:solidFill>
              </a:rPr>
              <a:t> </a:t>
            </a:r>
            <a:r>
              <a:rPr lang="en-US" altLang="zh-TW" sz="1600" b="0" dirty="0" smtClean="0">
                <a:solidFill>
                  <a:srgbClr val="002060"/>
                </a:solidFill>
              </a:rPr>
              <a:t>important role to play in meeting this demand,</a:t>
            </a:r>
            <a:r>
              <a:rPr lang="zh-TW" altLang="en-US" sz="1600" b="0" dirty="0" smtClean="0">
                <a:solidFill>
                  <a:srgbClr val="002060"/>
                </a:solidFill>
              </a:rPr>
              <a:t> </a:t>
            </a:r>
            <a:r>
              <a:rPr lang="en-US" altLang="zh-TW" sz="1600" b="0" dirty="0" smtClean="0">
                <a:solidFill>
                  <a:srgbClr val="002060"/>
                </a:solidFill>
              </a:rPr>
              <a:t>including value-added items.</a:t>
            </a:r>
            <a:endParaRPr lang="zh-TW" altLang="en-US" sz="1600" b="0" dirty="0">
              <a:solidFill>
                <a:srgbClr val="002060"/>
              </a:solidFill>
            </a:endParaRPr>
          </a:p>
        </p:txBody>
      </p:sp>
      <p:sp>
        <p:nvSpPr>
          <p:cNvPr id="20" name="矩形 19"/>
          <p:cNvSpPr/>
          <p:nvPr/>
        </p:nvSpPr>
        <p:spPr bwMode="auto">
          <a:xfrm>
            <a:off x="683568" y="5157192"/>
            <a:ext cx="2736304" cy="288032"/>
          </a:xfrm>
          <a:prstGeom prst="rect">
            <a:avLst/>
          </a:prstGeom>
        </p:spPr>
        <p:txBody>
          <a:bodyPr lIns="36000" tIns="36000" rIns="36000" bIns="36000"/>
          <a:lstStyle/>
          <a:p>
            <a:pPr>
              <a:defRPr/>
            </a:pPr>
            <a:r>
              <a:rPr lang="zh-TW" altLang="en-US" sz="1400" b="0" dirty="0">
                <a:solidFill>
                  <a:schemeClr val="accent4">
                    <a:lumMod val="75000"/>
                    <a:lumOff val="25000"/>
                  </a:schemeClr>
                </a:solidFill>
                <a:latin typeface="+mn-lt"/>
                <a:ea typeface="標楷體" pitchFamily="65" charset="-120"/>
              </a:rPr>
              <a:t>資料來源</a:t>
            </a:r>
            <a:r>
              <a:rPr lang="zh-TW" altLang="en-US" sz="1400" b="0" dirty="0" smtClean="0">
                <a:solidFill>
                  <a:schemeClr val="accent4">
                    <a:lumMod val="75000"/>
                    <a:lumOff val="25000"/>
                  </a:schemeClr>
                </a:solidFill>
                <a:latin typeface="+mn-lt"/>
                <a:ea typeface="標楷體" pitchFamily="65" charset="-120"/>
              </a:rPr>
              <a:t>：</a:t>
            </a:r>
            <a:r>
              <a:rPr lang="en-US" altLang="zh-TW" sz="1400" b="0" dirty="0" smtClean="0">
                <a:solidFill>
                  <a:schemeClr val="accent4">
                    <a:lumMod val="75000"/>
                    <a:lumOff val="25000"/>
                  </a:schemeClr>
                </a:solidFill>
                <a:latin typeface="+mn-lt"/>
                <a:ea typeface="標楷體" pitchFamily="65" charset="-120"/>
              </a:rPr>
              <a:t>Seafood Vision 2020</a:t>
            </a:r>
            <a:r>
              <a:rPr lang="zh-TW" altLang="en-US" sz="1600" dirty="0">
                <a:solidFill>
                  <a:schemeClr val="accent4">
                    <a:lumMod val="75000"/>
                    <a:lumOff val="25000"/>
                  </a:schemeClr>
                </a:solidFill>
                <a:latin typeface="+mn-lt"/>
                <a:ea typeface="標楷體" pitchFamily="65" charset="-120"/>
              </a:rPr>
              <a:t>	</a:t>
            </a:r>
          </a:p>
        </p:txBody>
      </p:sp>
      <p:sp>
        <p:nvSpPr>
          <p:cNvPr id="31" name="橢圓 9"/>
          <p:cNvSpPr>
            <a:spLocks noChangeArrowheads="1"/>
          </p:cNvSpPr>
          <p:nvPr/>
        </p:nvSpPr>
        <p:spPr bwMode="auto">
          <a:xfrm>
            <a:off x="5364088" y="3861048"/>
            <a:ext cx="946737" cy="356620"/>
          </a:xfrm>
          <a:prstGeom prst="ellipse">
            <a:avLst/>
          </a:prstGeom>
          <a:noFill/>
          <a:ln w="19050" algn="ctr">
            <a:solidFill>
              <a:srgbClr val="FF00FF"/>
            </a:solidFill>
            <a:round/>
            <a:headEnd/>
            <a:tailEnd/>
          </a:ln>
        </p:spPr>
        <p:txBody>
          <a:bodyPr/>
          <a:lstStyle/>
          <a:p>
            <a:endParaRPr lang="zh-TW" altLang="en-US" b="0"/>
          </a:p>
        </p:txBody>
      </p:sp>
      <p:sp>
        <p:nvSpPr>
          <p:cNvPr id="17" name="圓角矩形圖說文字 16"/>
          <p:cNvSpPr/>
          <p:nvPr/>
        </p:nvSpPr>
        <p:spPr bwMode="auto">
          <a:xfrm>
            <a:off x="4499992" y="1857364"/>
            <a:ext cx="1008112" cy="504056"/>
          </a:xfrm>
          <a:prstGeom prst="wedgeRoundRectCallout">
            <a:avLst>
              <a:gd name="adj1" fmla="val 77838"/>
              <a:gd name="adj2" fmla="val 49886"/>
              <a:gd name="adj3" fmla="val 16667"/>
            </a:avLst>
          </a:prstGeom>
          <a:solidFill>
            <a:srgbClr val="EEFAA8"/>
          </a:solidFill>
          <a:ln w="9525" cap="flat" cmpd="sng" algn="ctr">
            <a:solidFill>
              <a:srgbClr val="FF00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ctr" anchorCtr="1" compatLnSpc="1">
            <a:prstTxWarp prst="textNoShape">
              <a:avLst/>
            </a:prstTxWarp>
          </a:bodyPr>
          <a:lstStyle/>
          <a:p>
            <a:pPr>
              <a:defRPr/>
            </a:pPr>
            <a:r>
              <a:rPr lang="en-US" altLang="zh-TW" sz="2800" dirty="0" smtClean="0">
                <a:solidFill>
                  <a:srgbClr val="0000FF"/>
                </a:solidFill>
                <a:latin typeface="Arial" pitchFamily="34" charset="0"/>
                <a:ea typeface="新細明體" pitchFamily="18" charset="-120"/>
              </a:rPr>
              <a:t>↑</a:t>
            </a:r>
            <a:r>
              <a:rPr lang="zh-TW" altLang="en-US" sz="3200" dirty="0" smtClean="0">
                <a:solidFill>
                  <a:srgbClr val="0000FF"/>
                </a:solidFill>
                <a:latin typeface="Arial" pitchFamily="34" charset="0"/>
                <a:ea typeface="新細明體" pitchFamily="18" charset="-120"/>
              </a:rPr>
              <a:t> </a:t>
            </a:r>
            <a:r>
              <a:rPr lang="en-US" altLang="zh-TW" sz="2200" dirty="0" smtClean="0">
                <a:solidFill>
                  <a:srgbClr val="0000FF"/>
                </a:solidFill>
                <a:latin typeface="Arial" pitchFamily="34" charset="0"/>
                <a:ea typeface="新細明體" pitchFamily="18" charset="-120"/>
              </a:rPr>
              <a:t>7%</a:t>
            </a:r>
            <a:endParaRPr lang="zh-TW" altLang="en-US" sz="2200" dirty="0">
              <a:solidFill>
                <a:srgbClr val="0000FF"/>
              </a:solidFill>
              <a:latin typeface="Arial" pitchFamily="34" charset="0"/>
              <a:ea typeface="新細明體" pitchFamily="18" charset="-120"/>
            </a:endParaRPr>
          </a:p>
        </p:txBody>
      </p:sp>
      <p:sp>
        <p:nvSpPr>
          <p:cNvPr id="12" name="矩形 11"/>
          <p:cNvSpPr/>
          <p:nvPr/>
        </p:nvSpPr>
        <p:spPr>
          <a:xfrm>
            <a:off x="6429388" y="1904753"/>
            <a:ext cx="2571768" cy="1667123"/>
          </a:xfrm>
          <a:prstGeom prst="rect">
            <a:avLst/>
          </a:prstGeom>
        </p:spPr>
        <p:txBody>
          <a:bodyPr wrap="square" lIns="0" tIns="0" rIns="0" bIns="0" anchor="ctr" anchorCtr="0">
            <a:spAutoFit/>
          </a:bodyPr>
          <a:lstStyle/>
          <a:p>
            <a:pPr>
              <a:lnSpc>
                <a:spcPts val="2600"/>
              </a:lnSpc>
              <a:spcBef>
                <a:spcPts val="300"/>
              </a:spcBef>
              <a:spcAft>
                <a:spcPts val="600"/>
              </a:spcAft>
            </a:pPr>
            <a:r>
              <a:rPr lang="zh-TW" altLang="en-US" sz="2000" dirty="0" smtClean="0">
                <a:latin typeface="標楷體" pitchFamily="65" charset="-120"/>
                <a:ea typeface="標楷體" pitchFamily="65" charset="-120"/>
              </a:rPr>
              <a:t>根據</a:t>
            </a:r>
            <a:r>
              <a:rPr lang="en-US" altLang="en-US" sz="2000" dirty="0" smtClean="0">
                <a:latin typeface="標楷體" pitchFamily="65" charset="-120"/>
                <a:ea typeface="標楷體" pitchFamily="65" charset="-120"/>
              </a:rPr>
              <a:t>2020</a:t>
            </a:r>
            <a:r>
              <a:rPr lang="zh-TW" altLang="en-US" sz="2000" dirty="0" smtClean="0">
                <a:latin typeface="標楷體" pitchFamily="65" charset="-120"/>
                <a:ea typeface="標楷體" pitchFamily="65" charset="-120"/>
              </a:rPr>
              <a:t>年水產願景所述，</a:t>
            </a:r>
            <a:r>
              <a:rPr lang="en-US" altLang="en-US" sz="2000" dirty="0" smtClean="0">
                <a:latin typeface="標楷體" pitchFamily="65" charset="-120"/>
                <a:ea typeface="標楷體" pitchFamily="65" charset="-120"/>
              </a:rPr>
              <a:t>2020</a:t>
            </a:r>
            <a:r>
              <a:rPr lang="zh-TW" altLang="en-US" sz="2000" dirty="0" smtClean="0">
                <a:latin typeface="標楷體" pitchFamily="65" charset="-120"/>
                <a:ea typeface="標楷體" pitchFamily="65" charset="-120"/>
              </a:rPr>
              <a:t>年全球水產產業當中，水產養殖業前景最為看好，其中又以美國水產市場最為看好</a:t>
            </a:r>
            <a:endParaRPr lang="en-US" altLang="zh-TW" sz="2000" dirty="0" smtClean="0">
              <a:latin typeface="標楷體" pitchFamily="65" charset="-120"/>
              <a:ea typeface="標楷體" pitchFamily="65" charset="-120"/>
            </a:endParaRPr>
          </a:p>
        </p:txBody>
      </p:sp>
      <p:pic>
        <p:nvPicPr>
          <p:cNvPr id="26" name="Picture 7"/>
          <p:cNvPicPr>
            <a:picLocks noChangeArrowheads="1"/>
          </p:cNvPicPr>
          <p:nvPr/>
        </p:nvPicPr>
        <p:blipFill>
          <a:blip r:embed="rId5"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29" name="矩形 28"/>
          <p:cNvSpPr/>
          <p:nvPr/>
        </p:nvSpPr>
        <p:spPr>
          <a:xfrm>
            <a:off x="6429576" y="4000504"/>
            <a:ext cx="2571580" cy="1128514"/>
          </a:xfrm>
          <a:prstGeom prst="rect">
            <a:avLst/>
          </a:prstGeom>
        </p:spPr>
        <p:txBody>
          <a:bodyPr wrap="square" lIns="0" tIns="0" rIns="0" bIns="0" anchor="ctr" anchorCtr="0">
            <a:spAutoFit/>
          </a:bodyPr>
          <a:lstStyle/>
          <a:p>
            <a:pPr>
              <a:lnSpc>
                <a:spcPts val="2200"/>
              </a:lnSpc>
              <a:spcBef>
                <a:spcPts val="300"/>
              </a:spcBef>
              <a:spcAft>
                <a:spcPts val="600"/>
              </a:spcAft>
            </a:pPr>
            <a:r>
              <a:rPr lang="zh-TW" altLang="en-US" sz="2000" dirty="0" smtClean="0">
                <a:latin typeface="標楷體" pitchFamily="65" charset="-120"/>
                <a:ea typeface="標楷體" pitchFamily="65" charset="-120"/>
              </a:rPr>
              <a:t>全美前四大暢銷的漁水產品</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蝦類、鮭魚、吳郭魚及鯰魚</a:t>
            </a:r>
            <a:r>
              <a:rPr lang="en-US" altLang="zh-TW" sz="2000" dirty="0" smtClean="0">
                <a:latin typeface="標楷體" pitchFamily="65" charset="-120"/>
                <a:ea typeface="標楷體" pitchFamily="65" charset="-120"/>
              </a:rPr>
              <a:t>)</a:t>
            </a:r>
            <a:r>
              <a:rPr lang="zh-TW" altLang="en-US" sz="2000" dirty="0" smtClean="0">
                <a:latin typeface="標楷體" pitchFamily="65" charset="-120"/>
                <a:ea typeface="標楷體" pitchFamily="65" charset="-120"/>
              </a:rPr>
              <a:t>的貨源，將全由水產養殖業供給</a:t>
            </a:r>
            <a:endParaRPr lang="en-US" altLang="zh-TW" sz="2000" dirty="0" smtClean="0">
              <a:latin typeface="標楷體" pitchFamily="65" charset="-120"/>
              <a:ea typeface="標楷體" pitchFamily="65" charset="-120"/>
            </a:endParaRPr>
          </a:p>
        </p:txBody>
      </p:sp>
    </p:spTree>
    <p:extLst>
      <p:ext uri="{BB962C8B-B14F-4D97-AF65-F5344CB8AC3E}">
        <p14:creationId xmlns="" xmlns:p14="http://schemas.microsoft.com/office/powerpoint/2010/main" val="1499962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heckerboard(across)">
                                      <p:cBhvr>
                                        <p:cTn id="19" dur="500"/>
                                        <p:tgtEl>
                                          <p:spTgt spid="3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17" grpId="0" animBg="1"/>
      <p:bldP spid="12"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即時貨況管理系統</a:t>
            </a:r>
          </a:p>
        </p:txBody>
      </p:sp>
      <p:sp>
        <p:nvSpPr>
          <p:cNvPr id="14" name="手繪多邊形 13"/>
          <p:cNvSpPr/>
          <p:nvPr/>
        </p:nvSpPr>
        <p:spPr>
          <a:xfrm>
            <a:off x="899592" y="1556792"/>
            <a:ext cx="3600000" cy="2340000"/>
          </a:xfrm>
          <a:custGeom>
            <a:avLst/>
            <a:gdLst>
              <a:gd name="connsiteX0" fmla="*/ 0 w 2084303"/>
              <a:gd name="connsiteY0" fmla="*/ 347391 h 2084303"/>
              <a:gd name="connsiteX1" fmla="*/ 347391 w 2084303"/>
              <a:gd name="connsiteY1" fmla="*/ 0 h 2084303"/>
              <a:gd name="connsiteX2" fmla="*/ 1736912 w 2084303"/>
              <a:gd name="connsiteY2" fmla="*/ 0 h 2084303"/>
              <a:gd name="connsiteX3" fmla="*/ 2084303 w 2084303"/>
              <a:gd name="connsiteY3" fmla="*/ 347391 h 2084303"/>
              <a:gd name="connsiteX4" fmla="*/ 2084303 w 2084303"/>
              <a:gd name="connsiteY4" fmla="*/ 1736912 h 2084303"/>
              <a:gd name="connsiteX5" fmla="*/ 1736912 w 2084303"/>
              <a:gd name="connsiteY5" fmla="*/ 2084303 h 2084303"/>
              <a:gd name="connsiteX6" fmla="*/ 347391 w 2084303"/>
              <a:gd name="connsiteY6" fmla="*/ 2084303 h 2084303"/>
              <a:gd name="connsiteX7" fmla="*/ 0 w 2084303"/>
              <a:gd name="connsiteY7" fmla="*/ 1736912 h 2084303"/>
              <a:gd name="connsiteX8" fmla="*/ 0 w 2084303"/>
              <a:gd name="connsiteY8" fmla="*/ 347391 h 20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303" h="2084303">
                <a:moveTo>
                  <a:pt x="0" y="347391"/>
                </a:moveTo>
                <a:cubicBezTo>
                  <a:pt x="0" y="155532"/>
                  <a:pt x="155532" y="0"/>
                  <a:pt x="347391" y="0"/>
                </a:cubicBezTo>
                <a:lnTo>
                  <a:pt x="1736912" y="0"/>
                </a:lnTo>
                <a:cubicBezTo>
                  <a:pt x="1928771" y="0"/>
                  <a:pt x="2084303" y="155532"/>
                  <a:pt x="2084303" y="347391"/>
                </a:cubicBezTo>
                <a:lnTo>
                  <a:pt x="2084303" y="1736912"/>
                </a:lnTo>
                <a:cubicBezTo>
                  <a:pt x="2084303" y="1928771"/>
                  <a:pt x="1928771" y="2084303"/>
                  <a:pt x="1736912" y="2084303"/>
                </a:cubicBezTo>
                <a:lnTo>
                  <a:pt x="347391" y="2084303"/>
                </a:lnTo>
                <a:cubicBezTo>
                  <a:pt x="155532" y="2084303"/>
                  <a:pt x="0" y="1928771"/>
                  <a:pt x="0" y="1736912"/>
                </a:cubicBezTo>
                <a:lnTo>
                  <a:pt x="0" y="347391"/>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96057" tIns="296057" rIns="296057" bIns="296057" numCol="1" spcCol="1270" anchor="ctr" anchorCtr="0">
            <a:noAutofit/>
          </a:bodyPr>
          <a:lstStyle/>
          <a:p>
            <a:pPr lvl="0" algn="ctr" defTabSz="2266950">
              <a:lnSpc>
                <a:spcPct val="90000"/>
              </a:lnSpc>
              <a:spcBef>
                <a:spcPct val="0"/>
              </a:spcBef>
              <a:spcAft>
                <a:spcPct val="35000"/>
              </a:spcAft>
            </a:pPr>
            <a:endParaRPr lang="zh-TW" altLang="en-US" sz="5100" kern="1200"/>
          </a:p>
        </p:txBody>
      </p:sp>
      <p:sp>
        <p:nvSpPr>
          <p:cNvPr id="15" name="手繪多邊形 14"/>
          <p:cNvSpPr/>
          <p:nvPr/>
        </p:nvSpPr>
        <p:spPr>
          <a:xfrm>
            <a:off x="4714190" y="1556793"/>
            <a:ext cx="3600000" cy="2340000"/>
          </a:xfrm>
          <a:custGeom>
            <a:avLst/>
            <a:gdLst>
              <a:gd name="connsiteX0" fmla="*/ 0 w 2084303"/>
              <a:gd name="connsiteY0" fmla="*/ 347391 h 2084303"/>
              <a:gd name="connsiteX1" fmla="*/ 347391 w 2084303"/>
              <a:gd name="connsiteY1" fmla="*/ 0 h 2084303"/>
              <a:gd name="connsiteX2" fmla="*/ 1736912 w 2084303"/>
              <a:gd name="connsiteY2" fmla="*/ 0 h 2084303"/>
              <a:gd name="connsiteX3" fmla="*/ 2084303 w 2084303"/>
              <a:gd name="connsiteY3" fmla="*/ 347391 h 2084303"/>
              <a:gd name="connsiteX4" fmla="*/ 2084303 w 2084303"/>
              <a:gd name="connsiteY4" fmla="*/ 1736912 h 2084303"/>
              <a:gd name="connsiteX5" fmla="*/ 1736912 w 2084303"/>
              <a:gd name="connsiteY5" fmla="*/ 2084303 h 2084303"/>
              <a:gd name="connsiteX6" fmla="*/ 347391 w 2084303"/>
              <a:gd name="connsiteY6" fmla="*/ 2084303 h 2084303"/>
              <a:gd name="connsiteX7" fmla="*/ 0 w 2084303"/>
              <a:gd name="connsiteY7" fmla="*/ 1736912 h 2084303"/>
              <a:gd name="connsiteX8" fmla="*/ 0 w 2084303"/>
              <a:gd name="connsiteY8" fmla="*/ 347391 h 20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303" h="2084303">
                <a:moveTo>
                  <a:pt x="0" y="347391"/>
                </a:moveTo>
                <a:cubicBezTo>
                  <a:pt x="0" y="155532"/>
                  <a:pt x="155532" y="0"/>
                  <a:pt x="347391" y="0"/>
                </a:cubicBezTo>
                <a:lnTo>
                  <a:pt x="1736912" y="0"/>
                </a:lnTo>
                <a:cubicBezTo>
                  <a:pt x="1928771" y="0"/>
                  <a:pt x="2084303" y="155532"/>
                  <a:pt x="2084303" y="347391"/>
                </a:cubicBezTo>
                <a:lnTo>
                  <a:pt x="2084303" y="1736912"/>
                </a:lnTo>
                <a:cubicBezTo>
                  <a:pt x="2084303" y="1928771"/>
                  <a:pt x="1928771" y="2084303"/>
                  <a:pt x="1736912" y="2084303"/>
                </a:cubicBezTo>
                <a:lnTo>
                  <a:pt x="347391" y="2084303"/>
                </a:lnTo>
                <a:cubicBezTo>
                  <a:pt x="155532" y="2084303"/>
                  <a:pt x="0" y="1928771"/>
                  <a:pt x="0" y="1736912"/>
                </a:cubicBezTo>
                <a:lnTo>
                  <a:pt x="0" y="347391"/>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96057" tIns="296057" rIns="296057" bIns="296057" numCol="1" spcCol="1270" anchor="ctr" anchorCtr="0">
            <a:noAutofit/>
          </a:bodyPr>
          <a:lstStyle/>
          <a:p>
            <a:pPr lvl="0" algn="ctr" defTabSz="2266950">
              <a:lnSpc>
                <a:spcPct val="90000"/>
              </a:lnSpc>
              <a:spcBef>
                <a:spcPct val="0"/>
              </a:spcBef>
              <a:spcAft>
                <a:spcPct val="35000"/>
              </a:spcAft>
            </a:pPr>
            <a:endParaRPr lang="zh-TW" altLang="en-US" sz="5100" kern="1200"/>
          </a:p>
        </p:txBody>
      </p:sp>
      <p:sp>
        <p:nvSpPr>
          <p:cNvPr id="16" name="手繪多邊形 15"/>
          <p:cNvSpPr/>
          <p:nvPr/>
        </p:nvSpPr>
        <p:spPr>
          <a:xfrm>
            <a:off x="899592" y="4165125"/>
            <a:ext cx="3600000" cy="2340000"/>
          </a:xfrm>
          <a:custGeom>
            <a:avLst/>
            <a:gdLst>
              <a:gd name="connsiteX0" fmla="*/ 0 w 2084303"/>
              <a:gd name="connsiteY0" fmla="*/ 347391 h 2084303"/>
              <a:gd name="connsiteX1" fmla="*/ 347391 w 2084303"/>
              <a:gd name="connsiteY1" fmla="*/ 0 h 2084303"/>
              <a:gd name="connsiteX2" fmla="*/ 1736912 w 2084303"/>
              <a:gd name="connsiteY2" fmla="*/ 0 h 2084303"/>
              <a:gd name="connsiteX3" fmla="*/ 2084303 w 2084303"/>
              <a:gd name="connsiteY3" fmla="*/ 347391 h 2084303"/>
              <a:gd name="connsiteX4" fmla="*/ 2084303 w 2084303"/>
              <a:gd name="connsiteY4" fmla="*/ 1736912 h 2084303"/>
              <a:gd name="connsiteX5" fmla="*/ 1736912 w 2084303"/>
              <a:gd name="connsiteY5" fmla="*/ 2084303 h 2084303"/>
              <a:gd name="connsiteX6" fmla="*/ 347391 w 2084303"/>
              <a:gd name="connsiteY6" fmla="*/ 2084303 h 2084303"/>
              <a:gd name="connsiteX7" fmla="*/ 0 w 2084303"/>
              <a:gd name="connsiteY7" fmla="*/ 1736912 h 2084303"/>
              <a:gd name="connsiteX8" fmla="*/ 0 w 2084303"/>
              <a:gd name="connsiteY8" fmla="*/ 347391 h 20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303" h="2084303">
                <a:moveTo>
                  <a:pt x="0" y="347391"/>
                </a:moveTo>
                <a:cubicBezTo>
                  <a:pt x="0" y="155532"/>
                  <a:pt x="155532" y="0"/>
                  <a:pt x="347391" y="0"/>
                </a:cubicBezTo>
                <a:lnTo>
                  <a:pt x="1736912" y="0"/>
                </a:lnTo>
                <a:cubicBezTo>
                  <a:pt x="1928771" y="0"/>
                  <a:pt x="2084303" y="155532"/>
                  <a:pt x="2084303" y="347391"/>
                </a:cubicBezTo>
                <a:lnTo>
                  <a:pt x="2084303" y="1736912"/>
                </a:lnTo>
                <a:cubicBezTo>
                  <a:pt x="2084303" y="1928771"/>
                  <a:pt x="1928771" y="2084303"/>
                  <a:pt x="1736912" y="2084303"/>
                </a:cubicBezTo>
                <a:lnTo>
                  <a:pt x="347391" y="2084303"/>
                </a:lnTo>
                <a:cubicBezTo>
                  <a:pt x="155532" y="2084303"/>
                  <a:pt x="0" y="1928771"/>
                  <a:pt x="0" y="1736912"/>
                </a:cubicBezTo>
                <a:lnTo>
                  <a:pt x="0" y="347391"/>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96057" tIns="296057" rIns="296057" bIns="296057" numCol="1" spcCol="1270" anchor="ctr" anchorCtr="0">
            <a:noAutofit/>
          </a:bodyPr>
          <a:lstStyle/>
          <a:p>
            <a:pPr lvl="0" algn="ctr" defTabSz="2266950">
              <a:lnSpc>
                <a:spcPct val="90000"/>
              </a:lnSpc>
              <a:spcBef>
                <a:spcPct val="0"/>
              </a:spcBef>
              <a:spcAft>
                <a:spcPct val="35000"/>
              </a:spcAft>
            </a:pPr>
            <a:endParaRPr lang="zh-TW" altLang="en-US" sz="5100" kern="1200"/>
          </a:p>
        </p:txBody>
      </p:sp>
      <p:sp>
        <p:nvSpPr>
          <p:cNvPr id="17" name="手繪多邊形 16"/>
          <p:cNvSpPr/>
          <p:nvPr/>
        </p:nvSpPr>
        <p:spPr>
          <a:xfrm>
            <a:off x="4724172" y="4165124"/>
            <a:ext cx="3600000" cy="2340000"/>
          </a:xfrm>
          <a:custGeom>
            <a:avLst/>
            <a:gdLst>
              <a:gd name="connsiteX0" fmla="*/ 0 w 2084303"/>
              <a:gd name="connsiteY0" fmla="*/ 347391 h 2084303"/>
              <a:gd name="connsiteX1" fmla="*/ 347391 w 2084303"/>
              <a:gd name="connsiteY1" fmla="*/ 0 h 2084303"/>
              <a:gd name="connsiteX2" fmla="*/ 1736912 w 2084303"/>
              <a:gd name="connsiteY2" fmla="*/ 0 h 2084303"/>
              <a:gd name="connsiteX3" fmla="*/ 2084303 w 2084303"/>
              <a:gd name="connsiteY3" fmla="*/ 347391 h 2084303"/>
              <a:gd name="connsiteX4" fmla="*/ 2084303 w 2084303"/>
              <a:gd name="connsiteY4" fmla="*/ 1736912 h 2084303"/>
              <a:gd name="connsiteX5" fmla="*/ 1736912 w 2084303"/>
              <a:gd name="connsiteY5" fmla="*/ 2084303 h 2084303"/>
              <a:gd name="connsiteX6" fmla="*/ 347391 w 2084303"/>
              <a:gd name="connsiteY6" fmla="*/ 2084303 h 2084303"/>
              <a:gd name="connsiteX7" fmla="*/ 0 w 2084303"/>
              <a:gd name="connsiteY7" fmla="*/ 1736912 h 2084303"/>
              <a:gd name="connsiteX8" fmla="*/ 0 w 2084303"/>
              <a:gd name="connsiteY8" fmla="*/ 347391 h 20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4303" h="2084303">
                <a:moveTo>
                  <a:pt x="0" y="347391"/>
                </a:moveTo>
                <a:cubicBezTo>
                  <a:pt x="0" y="155532"/>
                  <a:pt x="155532" y="0"/>
                  <a:pt x="347391" y="0"/>
                </a:cubicBezTo>
                <a:lnTo>
                  <a:pt x="1736912" y="0"/>
                </a:lnTo>
                <a:cubicBezTo>
                  <a:pt x="1928771" y="0"/>
                  <a:pt x="2084303" y="155532"/>
                  <a:pt x="2084303" y="347391"/>
                </a:cubicBezTo>
                <a:lnTo>
                  <a:pt x="2084303" y="1736912"/>
                </a:lnTo>
                <a:cubicBezTo>
                  <a:pt x="2084303" y="1928771"/>
                  <a:pt x="1928771" y="2084303"/>
                  <a:pt x="1736912" y="2084303"/>
                </a:cubicBezTo>
                <a:lnTo>
                  <a:pt x="347391" y="2084303"/>
                </a:lnTo>
                <a:cubicBezTo>
                  <a:pt x="155532" y="2084303"/>
                  <a:pt x="0" y="1928771"/>
                  <a:pt x="0" y="1736912"/>
                </a:cubicBezTo>
                <a:lnTo>
                  <a:pt x="0" y="347391"/>
                </a:lnTo>
                <a:close/>
              </a:path>
            </a:pathLst>
          </a:custGeom>
        </p:spPr>
        <p:style>
          <a:lnRef idx="0">
            <a:schemeClr val="accent6">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96057" tIns="296057" rIns="296057" bIns="296057" numCol="1" spcCol="1270" anchor="ctr" anchorCtr="0">
            <a:noAutofit/>
          </a:bodyPr>
          <a:lstStyle/>
          <a:p>
            <a:pPr lvl="0" algn="ctr" defTabSz="2266950">
              <a:lnSpc>
                <a:spcPct val="90000"/>
              </a:lnSpc>
              <a:spcBef>
                <a:spcPct val="0"/>
              </a:spcBef>
              <a:spcAft>
                <a:spcPct val="35000"/>
              </a:spcAft>
            </a:pPr>
            <a:endParaRPr lang="zh-TW" altLang="en-US" sz="5100" kern="1200"/>
          </a:p>
        </p:txBody>
      </p:sp>
      <p:pic>
        <p:nvPicPr>
          <p:cNvPr id="296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6705" y="1850493"/>
            <a:ext cx="302895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群組 18"/>
          <p:cNvGrpSpPr/>
          <p:nvPr/>
        </p:nvGrpSpPr>
        <p:grpSpPr>
          <a:xfrm>
            <a:off x="1767729" y="1402904"/>
            <a:ext cx="1863725" cy="307777"/>
            <a:chOff x="4340719" y="1611213"/>
            <a:chExt cx="1863725" cy="307777"/>
          </a:xfrm>
        </p:grpSpPr>
        <p:sp>
          <p:nvSpPr>
            <p:cNvPr id="20" name="AutoShape 9"/>
            <p:cNvSpPr>
              <a:spLocks noChangeArrowheads="1"/>
            </p:cNvSpPr>
            <p:nvPr/>
          </p:nvSpPr>
          <p:spPr bwMode="gray">
            <a:xfrm>
              <a:off x="4340719" y="1628676"/>
              <a:ext cx="1863725" cy="287338"/>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 name="AutoShape 10"/>
            <p:cNvSpPr>
              <a:spLocks noChangeArrowheads="1"/>
            </p:cNvSpPr>
            <p:nvPr/>
          </p:nvSpPr>
          <p:spPr bwMode="auto">
            <a:xfrm flipH="1">
              <a:off x="6026644"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2" name="AutoShape 11"/>
            <p:cNvSpPr>
              <a:spLocks noChangeArrowheads="1"/>
            </p:cNvSpPr>
            <p:nvPr/>
          </p:nvSpPr>
          <p:spPr bwMode="auto">
            <a:xfrm flipH="1">
              <a:off x="4443907"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3" name="Text Box 14"/>
            <p:cNvSpPr txBox="1">
              <a:spLocks noChangeArrowheads="1"/>
            </p:cNvSpPr>
            <p:nvPr/>
          </p:nvSpPr>
          <p:spPr bwMode="gray">
            <a:xfrm>
              <a:off x="4822765" y="1611213"/>
              <a:ext cx="9028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400" dirty="0" smtClean="0">
                  <a:solidFill>
                    <a:srgbClr val="FFFFFF"/>
                  </a:solidFill>
                  <a:latin typeface="標楷體" pitchFamily="65" charset="-120"/>
                  <a:ea typeface="標楷體" pitchFamily="65" charset="-120"/>
                </a:rPr>
                <a:t>即時車況</a:t>
              </a:r>
              <a:endParaRPr lang="en-US" altLang="zh-TW" sz="1400" dirty="0">
                <a:solidFill>
                  <a:srgbClr val="FFFFFF"/>
                </a:solidFill>
                <a:latin typeface="標楷體" pitchFamily="65" charset="-120"/>
                <a:ea typeface="標楷體" pitchFamily="65" charset="-120"/>
              </a:endParaRPr>
            </a:p>
          </p:txBody>
        </p:sp>
      </p:grpSp>
      <p:pic>
        <p:nvPicPr>
          <p:cNvPr id="296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2681" y="1850493"/>
            <a:ext cx="3054857" cy="17578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群組 24"/>
          <p:cNvGrpSpPr/>
          <p:nvPr/>
        </p:nvGrpSpPr>
        <p:grpSpPr>
          <a:xfrm>
            <a:off x="5582327" y="1425780"/>
            <a:ext cx="1863725" cy="307777"/>
            <a:chOff x="4340719" y="1611213"/>
            <a:chExt cx="1863725" cy="307777"/>
          </a:xfrm>
        </p:grpSpPr>
        <p:sp>
          <p:nvSpPr>
            <p:cNvPr id="26" name="AutoShape 9"/>
            <p:cNvSpPr>
              <a:spLocks noChangeArrowheads="1"/>
            </p:cNvSpPr>
            <p:nvPr/>
          </p:nvSpPr>
          <p:spPr bwMode="gray">
            <a:xfrm>
              <a:off x="4340719" y="1628676"/>
              <a:ext cx="1863725" cy="287338"/>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 name="AutoShape 10"/>
            <p:cNvSpPr>
              <a:spLocks noChangeArrowheads="1"/>
            </p:cNvSpPr>
            <p:nvPr/>
          </p:nvSpPr>
          <p:spPr bwMode="auto">
            <a:xfrm flipH="1">
              <a:off x="6026644"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8" name="AutoShape 11"/>
            <p:cNvSpPr>
              <a:spLocks noChangeArrowheads="1"/>
            </p:cNvSpPr>
            <p:nvPr/>
          </p:nvSpPr>
          <p:spPr bwMode="auto">
            <a:xfrm flipH="1">
              <a:off x="4443907"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9" name="Text Box 14"/>
            <p:cNvSpPr txBox="1">
              <a:spLocks noChangeArrowheads="1"/>
            </p:cNvSpPr>
            <p:nvPr/>
          </p:nvSpPr>
          <p:spPr bwMode="gray">
            <a:xfrm>
              <a:off x="4822765" y="1611213"/>
              <a:ext cx="9028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400" dirty="0" smtClean="0">
                  <a:solidFill>
                    <a:srgbClr val="FFFFFF"/>
                  </a:solidFill>
                  <a:latin typeface="標楷體" pitchFamily="65" charset="-120"/>
                  <a:ea typeface="標楷體" pitchFamily="65" charset="-120"/>
                </a:rPr>
                <a:t>即時貨況</a:t>
              </a:r>
              <a:endParaRPr lang="en-US" altLang="zh-TW" sz="1400" dirty="0">
                <a:solidFill>
                  <a:srgbClr val="FFFFFF"/>
                </a:solidFill>
                <a:latin typeface="標楷體" pitchFamily="65" charset="-120"/>
                <a:ea typeface="標楷體" pitchFamily="65" charset="-120"/>
              </a:endParaRPr>
            </a:p>
          </p:txBody>
        </p:sp>
      </p:grpSp>
      <p:pic>
        <p:nvPicPr>
          <p:cNvPr id="2970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91460" y="4581128"/>
            <a:ext cx="3024195" cy="1703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群組 30"/>
          <p:cNvGrpSpPr/>
          <p:nvPr/>
        </p:nvGrpSpPr>
        <p:grpSpPr>
          <a:xfrm>
            <a:off x="1769317" y="4057327"/>
            <a:ext cx="1863725" cy="307777"/>
            <a:chOff x="4340719" y="1611213"/>
            <a:chExt cx="1863725" cy="307777"/>
          </a:xfrm>
        </p:grpSpPr>
        <p:sp>
          <p:nvSpPr>
            <p:cNvPr id="32" name="AutoShape 9"/>
            <p:cNvSpPr>
              <a:spLocks noChangeArrowheads="1"/>
            </p:cNvSpPr>
            <p:nvPr/>
          </p:nvSpPr>
          <p:spPr bwMode="gray">
            <a:xfrm>
              <a:off x="4340719" y="1628676"/>
              <a:ext cx="1863725" cy="287338"/>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3" name="AutoShape 10"/>
            <p:cNvSpPr>
              <a:spLocks noChangeArrowheads="1"/>
            </p:cNvSpPr>
            <p:nvPr/>
          </p:nvSpPr>
          <p:spPr bwMode="auto">
            <a:xfrm flipH="1">
              <a:off x="6026644"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4" name="AutoShape 11"/>
            <p:cNvSpPr>
              <a:spLocks noChangeArrowheads="1"/>
            </p:cNvSpPr>
            <p:nvPr/>
          </p:nvSpPr>
          <p:spPr bwMode="auto">
            <a:xfrm flipH="1">
              <a:off x="4443907"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5" name="Text Box 14"/>
            <p:cNvSpPr txBox="1">
              <a:spLocks noChangeArrowheads="1"/>
            </p:cNvSpPr>
            <p:nvPr/>
          </p:nvSpPr>
          <p:spPr bwMode="gray">
            <a:xfrm>
              <a:off x="4822765" y="1611213"/>
              <a:ext cx="9028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400" dirty="0">
                  <a:solidFill>
                    <a:srgbClr val="FFFFFF"/>
                  </a:solidFill>
                  <a:latin typeface="標楷體" pitchFamily="65" charset="-120"/>
                  <a:ea typeface="標楷體" pitchFamily="65" charset="-120"/>
                </a:rPr>
                <a:t>即時溫度</a:t>
              </a:r>
              <a:endParaRPr lang="en-US" altLang="zh-TW" sz="1400" dirty="0">
                <a:solidFill>
                  <a:srgbClr val="FFFFFF"/>
                </a:solidFill>
                <a:latin typeface="標楷體" pitchFamily="65" charset="-120"/>
                <a:ea typeface="標楷體" pitchFamily="65" charset="-120"/>
              </a:endParaRPr>
            </a:p>
          </p:txBody>
        </p:sp>
      </p:grpSp>
      <p:pic>
        <p:nvPicPr>
          <p:cNvPr id="29701"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4048" y="4581127"/>
            <a:ext cx="3053490" cy="1703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群組 36"/>
          <p:cNvGrpSpPr/>
          <p:nvPr/>
        </p:nvGrpSpPr>
        <p:grpSpPr>
          <a:xfrm>
            <a:off x="5598930" y="4057327"/>
            <a:ext cx="1863725" cy="307777"/>
            <a:chOff x="4340719" y="1611213"/>
            <a:chExt cx="1863725" cy="307777"/>
          </a:xfrm>
        </p:grpSpPr>
        <p:sp>
          <p:nvSpPr>
            <p:cNvPr id="38" name="AutoShape 9"/>
            <p:cNvSpPr>
              <a:spLocks noChangeArrowheads="1"/>
            </p:cNvSpPr>
            <p:nvPr/>
          </p:nvSpPr>
          <p:spPr bwMode="gray">
            <a:xfrm>
              <a:off x="4340719" y="1628676"/>
              <a:ext cx="1863725" cy="287338"/>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 name="AutoShape 10"/>
            <p:cNvSpPr>
              <a:spLocks noChangeArrowheads="1"/>
            </p:cNvSpPr>
            <p:nvPr/>
          </p:nvSpPr>
          <p:spPr bwMode="auto">
            <a:xfrm flipH="1">
              <a:off x="6026644"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0" name="AutoShape 11"/>
            <p:cNvSpPr>
              <a:spLocks noChangeArrowheads="1"/>
            </p:cNvSpPr>
            <p:nvPr/>
          </p:nvSpPr>
          <p:spPr bwMode="auto">
            <a:xfrm flipH="1">
              <a:off x="4443907" y="1700113"/>
              <a:ext cx="71438" cy="142875"/>
            </a:xfrm>
            <a:prstGeom prst="octagon">
              <a:avLst>
                <a:gd name="adj" fmla="val 29287"/>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1" name="Text Box 14"/>
            <p:cNvSpPr txBox="1">
              <a:spLocks noChangeArrowheads="1"/>
            </p:cNvSpPr>
            <p:nvPr/>
          </p:nvSpPr>
          <p:spPr bwMode="gray">
            <a:xfrm>
              <a:off x="4822765" y="1611213"/>
              <a:ext cx="90281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zh-TW" altLang="en-US" sz="1400" dirty="0">
                  <a:solidFill>
                    <a:srgbClr val="FFFFFF"/>
                  </a:solidFill>
                  <a:latin typeface="標楷體" pitchFamily="65" charset="-120"/>
                  <a:ea typeface="標楷體" pitchFamily="65" charset="-120"/>
                </a:rPr>
                <a:t>查詢貨況</a:t>
              </a:r>
              <a:endParaRPr lang="en-US" altLang="zh-TW" sz="1400" dirty="0">
                <a:solidFill>
                  <a:srgbClr val="FFFFFF"/>
                </a:solidFill>
                <a:latin typeface="標楷體" pitchFamily="65" charset="-120"/>
                <a:ea typeface="標楷體" pitchFamily="65" charset="-120"/>
              </a:endParaRPr>
            </a:p>
          </p:txBody>
        </p:sp>
      </p:grpSp>
    </p:spTree>
    <p:extLst>
      <p:ext uri="{BB962C8B-B14F-4D97-AF65-F5344CB8AC3E}">
        <p14:creationId xmlns="" xmlns:p14="http://schemas.microsoft.com/office/powerpoint/2010/main" val="34424423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2"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altLang="zh-TW" sz="4000" kern="1200" dirty="0">
                <a:solidFill>
                  <a:schemeClr val="tx1"/>
                </a:solidFill>
                <a:latin typeface="標楷體" pitchFamily="65" charset="-120"/>
                <a:ea typeface="標楷體" pitchFamily="65" charset="-120"/>
                <a:cs typeface="+mn-cs"/>
              </a:rPr>
              <a:t>e</a:t>
            </a:r>
            <a:r>
              <a:rPr lang="zh-TW" altLang="en-US" sz="4000" kern="1200" dirty="0">
                <a:solidFill>
                  <a:schemeClr val="tx1"/>
                </a:solidFill>
                <a:latin typeface="標楷體" pitchFamily="65" charset="-120"/>
                <a:ea typeface="標楷體" pitchFamily="65" charset="-120"/>
                <a:cs typeface="+mn-cs"/>
              </a:rPr>
              <a:t>化導入前作業流程圖</a:t>
            </a: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8884" y="1556792"/>
            <a:ext cx="7601548" cy="479673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227473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rrowheads="1"/>
          </p:cNvPicPr>
          <p:nvPr/>
        </p:nvPicPr>
        <p:blipFill>
          <a:blip r:embed="rId3" cstate="print"/>
          <a:srcRect/>
          <a:stretch>
            <a:fillRect/>
          </a:stretch>
        </p:blipFill>
        <p:spPr bwMode="auto">
          <a:xfrm>
            <a:off x="9525" y="5517087"/>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altLang="zh-TW" sz="4000" kern="1200" dirty="0">
                <a:solidFill>
                  <a:schemeClr val="tx1"/>
                </a:solidFill>
                <a:latin typeface="標楷體" pitchFamily="65" charset="-120"/>
                <a:ea typeface="標楷體" pitchFamily="65" charset="-120"/>
                <a:cs typeface="+mn-cs"/>
              </a:rPr>
              <a:t>e</a:t>
            </a:r>
            <a:r>
              <a:rPr lang="zh-TW" altLang="en-US" sz="4000" kern="1200" dirty="0">
                <a:solidFill>
                  <a:schemeClr val="tx1"/>
                </a:solidFill>
                <a:latin typeface="標楷體" pitchFamily="65" charset="-120"/>
                <a:ea typeface="標楷體" pitchFamily="65" charset="-120"/>
                <a:cs typeface="+mn-cs"/>
              </a:rPr>
              <a:t>化導入後作業流程圖</a:t>
            </a:r>
          </a:p>
        </p:txBody>
      </p:sp>
      <p:pic>
        <p:nvPicPr>
          <p:cNvPr id="61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03648" y="1196750"/>
            <a:ext cx="6840760" cy="539671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34144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rrowheads="1"/>
          </p:cNvPicPr>
          <p:nvPr/>
        </p:nvPicPr>
        <p:blipFill>
          <a:blip r:embed="rId2" cstate="print"/>
          <a:srcRect/>
          <a:stretch>
            <a:fillRect/>
          </a:stretch>
        </p:blipFill>
        <p:spPr bwMode="auto">
          <a:xfrm>
            <a:off x="-12244" y="5517088"/>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altLang="zh-TW" sz="4000" kern="1200" dirty="0">
                <a:solidFill>
                  <a:schemeClr val="tx1"/>
                </a:solidFill>
                <a:latin typeface="標楷體" pitchFamily="65" charset="-120"/>
                <a:ea typeface="標楷體" pitchFamily="65" charset="-120"/>
                <a:cs typeface="+mn-cs"/>
              </a:rPr>
              <a:t>E</a:t>
            </a:r>
            <a:r>
              <a:rPr lang="zh-TW" altLang="en-US" sz="4000" kern="1200" dirty="0">
                <a:solidFill>
                  <a:schemeClr val="tx1"/>
                </a:solidFill>
                <a:latin typeface="標楷體" pitchFamily="65" charset="-120"/>
                <a:ea typeface="標楷體" pitchFamily="65" charset="-120"/>
                <a:cs typeface="+mn-cs"/>
              </a:rPr>
              <a:t>化後效益</a:t>
            </a:r>
          </a:p>
        </p:txBody>
      </p:sp>
      <p:grpSp>
        <p:nvGrpSpPr>
          <p:cNvPr id="4" name="群組 3"/>
          <p:cNvGrpSpPr/>
          <p:nvPr/>
        </p:nvGrpSpPr>
        <p:grpSpPr>
          <a:xfrm>
            <a:off x="261938" y="2762310"/>
            <a:ext cx="8620125" cy="2447925"/>
            <a:chOff x="261938" y="2205038"/>
            <a:chExt cx="8620125" cy="2447925"/>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1938" y="2205038"/>
              <a:ext cx="8620125" cy="24479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2" name="Picture 2" descr="http://home.secom.tw/epaper/images/win.gif"/>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97942" y="2690129"/>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home.secom.tw/epaper/images/win.gif"/>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97942" y="32004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home.secom.tw/epaper/images/win.gif"/>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97942" y="3653234"/>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home.secom.tw/epaper/images/win.gif"/>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97942" y="411549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5" name="標題 1"/>
          <p:cNvSpPr txBox="1">
            <a:spLocks/>
          </p:cNvSpPr>
          <p:nvPr/>
        </p:nvSpPr>
        <p:spPr bwMode="gray">
          <a:xfrm>
            <a:off x="395536" y="2076510"/>
            <a:ext cx="7924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cs typeface="Arial" charset="0"/>
              </a:defRPr>
            </a:lvl2pPr>
            <a:lvl3pPr algn="l" rtl="0" eaLnBrk="0" fontAlgn="base" hangingPunct="0">
              <a:spcBef>
                <a:spcPct val="0"/>
              </a:spcBef>
              <a:spcAft>
                <a:spcPct val="0"/>
              </a:spcAft>
              <a:defRPr sz="4400" b="1">
                <a:solidFill>
                  <a:schemeClr val="tx2"/>
                </a:solidFill>
                <a:latin typeface="Arial" charset="0"/>
                <a:cs typeface="Arial" charset="0"/>
              </a:defRPr>
            </a:lvl3pPr>
            <a:lvl4pPr algn="l" rtl="0" eaLnBrk="0" fontAlgn="base" hangingPunct="0">
              <a:spcBef>
                <a:spcPct val="0"/>
              </a:spcBef>
              <a:spcAft>
                <a:spcPct val="0"/>
              </a:spcAft>
              <a:defRPr sz="4400" b="1">
                <a:solidFill>
                  <a:schemeClr val="tx2"/>
                </a:solidFill>
                <a:latin typeface="Arial" charset="0"/>
                <a:cs typeface="Arial" charset="0"/>
              </a:defRPr>
            </a:lvl4pPr>
            <a:lvl5pPr algn="l" rtl="0" eaLnBrk="0" fontAlgn="base" hangingPunct="0">
              <a:spcBef>
                <a:spcPct val="0"/>
              </a:spcBef>
              <a:spcAft>
                <a:spcPct val="0"/>
              </a:spcAft>
              <a:defRPr sz="4400" b="1">
                <a:solidFill>
                  <a:schemeClr val="tx2"/>
                </a:solidFill>
                <a:latin typeface="Arial" charset="0"/>
                <a:cs typeface="Arial" charset="0"/>
              </a:defRPr>
            </a:lvl5pPr>
            <a:lvl6pPr marL="457200" algn="l" rtl="0" eaLnBrk="1" fontAlgn="base" hangingPunct="1">
              <a:spcBef>
                <a:spcPct val="0"/>
              </a:spcBef>
              <a:spcAft>
                <a:spcPct val="0"/>
              </a:spcAft>
              <a:defRPr sz="4400" b="1">
                <a:solidFill>
                  <a:schemeClr val="tx2"/>
                </a:solidFill>
                <a:latin typeface="Arial" charset="0"/>
                <a:cs typeface="Arial" charset="0"/>
              </a:defRPr>
            </a:lvl6pPr>
            <a:lvl7pPr marL="914400" algn="l" rtl="0" eaLnBrk="1" fontAlgn="base" hangingPunct="1">
              <a:spcBef>
                <a:spcPct val="0"/>
              </a:spcBef>
              <a:spcAft>
                <a:spcPct val="0"/>
              </a:spcAft>
              <a:defRPr sz="4400" b="1">
                <a:solidFill>
                  <a:schemeClr val="tx2"/>
                </a:solidFill>
                <a:latin typeface="Arial" charset="0"/>
                <a:cs typeface="Arial" charset="0"/>
              </a:defRPr>
            </a:lvl7pPr>
            <a:lvl8pPr marL="1371600" algn="l" rtl="0" eaLnBrk="1" fontAlgn="base" hangingPunct="1">
              <a:spcBef>
                <a:spcPct val="0"/>
              </a:spcBef>
              <a:spcAft>
                <a:spcPct val="0"/>
              </a:spcAft>
              <a:defRPr sz="4400" b="1">
                <a:solidFill>
                  <a:schemeClr val="tx2"/>
                </a:solidFill>
                <a:latin typeface="Arial" charset="0"/>
                <a:cs typeface="Arial" charset="0"/>
              </a:defRPr>
            </a:lvl8pPr>
            <a:lvl9pPr marL="1828800" algn="l" rtl="0" eaLnBrk="1" fontAlgn="base" hangingPunct="1">
              <a:spcBef>
                <a:spcPct val="0"/>
              </a:spcBef>
              <a:spcAft>
                <a:spcPct val="0"/>
              </a:spcAft>
              <a:defRPr sz="4400" b="1">
                <a:solidFill>
                  <a:schemeClr val="tx2"/>
                </a:solidFill>
                <a:latin typeface="Arial" charset="0"/>
                <a:cs typeface="Arial" charset="0"/>
              </a:defRPr>
            </a:lvl9pPr>
          </a:lstStyle>
          <a:p>
            <a:r>
              <a:rPr lang="zh-TW" altLang="en-US" sz="3200" dirty="0">
                <a:solidFill>
                  <a:schemeClr val="tx1"/>
                </a:solidFill>
                <a:latin typeface="標楷體" pitchFamily="65" charset="-120"/>
                <a:ea typeface="標楷體" pitchFamily="65" charset="-120"/>
                <a:cs typeface="+mn-cs"/>
              </a:rPr>
              <a:t>關鍵績效指標</a:t>
            </a:r>
          </a:p>
        </p:txBody>
      </p:sp>
      <p:pic>
        <p:nvPicPr>
          <p:cNvPr id="12" name="Picture 7"/>
          <p:cNvPicPr>
            <a:picLocks noChangeArrowheads="1"/>
          </p:cNvPicPr>
          <p:nvPr/>
        </p:nvPicPr>
        <p:blipFill>
          <a:blip r:embed="rId5"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17519532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3" cstate="print"/>
          <a:srcRect/>
          <a:stretch>
            <a:fillRect/>
          </a:stretch>
        </p:blipFill>
        <p:spPr bwMode="auto">
          <a:xfrm>
            <a:off x="-12244" y="5517088"/>
            <a:ext cx="9144000" cy="1367901"/>
          </a:xfrm>
          <a:prstGeom prst="rect">
            <a:avLst/>
          </a:prstGeom>
          <a:noFill/>
          <a:ln w="9525">
            <a:noFill/>
            <a:miter lim="800000"/>
            <a:headEnd/>
            <a:tailEnd/>
          </a:ln>
          <a:effectLst>
            <a:softEdge rad="12700"/>
          </a:effectLst>
        </p:spPr>
      </p:pic>
      <p:sp>
        <p:nvSpPr>
          <p:cNvPr id="2" name="標題 1"/>
          <p:cNvSpPr>
            <a:spLocks noGrp="1"/>
          </p:cNvSpPr>
          <p:nvPr>
            <p:ph type="title"/>
          </p:nvPr>
        </p:nvSpPr>
        <p:spPr>
          <a:xfrm>
            <a:off x="720000" y="288000"/>
            <a:ext cx="7412400" cy="685800"/>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zh-TW" altLang="en-US" sz="4000" kern="1200" dirty="0">
                <a:solidFill>
                  <a:schemeClr val="tx1"/>
                </a:solidFill>
                <a:latin typeface="標楷體" pitchFamily="65" charset="-120"/>
                <a:ea typeface="標楷體" pitchFamily="65" charset="-120"/>
                <a:cs typeface="+mn-cs"/>
              </a:rPr>
              <a:t>未來目標</a:t>
            </a:r>
          </a:p>
        </p:txBody>
      </p:sp>
      <p:graphicFrame>
        <p:nvGraphicFramePr>
          <p:cNvPr id="4" name="內容版面配置區 3"/>
          <p:cNvGraphicFramePr>
            <a:graphicFrameLocks noGrp="1"/>
          </p:cNvGraphicFramePr>
          <p:nvPr>
            <p:ph idx="1"/>
            <p:extLst>
              <p:ext uri="{D42A27DB-BD31-4B8C-83A1-F6EECF244321}">
                <p14:modId xmlns="" xmlns:p14="http://schemas.microsoft.com/office/powerpoint/2010/main" val="1141835818"/>
              </p:ext>
            </p:extLst>
          </p:nvPr>
        </p:nvGraphicFramePr>
        <p:xfrm>
          <a:off x="0" y="1235537"/>
          <a:ext cx="9144000" cy="4997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7"/>
          <p:cNvPicPr>
            <a:picLocks noChangeArrowheads="1"/>
          </p:cNvPicPr>
          <p:nvPr/>
        </p:nvPicPr>
        <p:blipFill>
          <a:blip r:embed="rId8" cstate="print"/>
          <a:srcRect/>
          <a:stretch>
            <a:fillRect/>
          </a:stretch>
        </p:blipFill>
        <p:spPr bwMode="auto">
          <a:xfrm>
            <a:off x="5652120" y="620688"/>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42482031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3" cstate="print"/>
          <a:srcRect/>
          <a:stretch>
            <a:fillRect/>
          </a:stretch>
        </p:blipFill>
        <p:spPr bwMode="auto">
          <a:xfrm>
            <a:off x="-12244" y="5517088"/>
            <a:ext cx="9144000" cy="1367901"/>
          </a:xfrm>
          <a:prstGeom prst="rect">
            <a:avLst/>
          </a:prstGeom>
          <a:noFill/>
          <a:ln w="9525">
            <a:noFill/>
            <a:miter lim="800000"/>
            <a:headEnd/>
            <a:tailEnd/>
          </a:ln>
          <a:effectLst>
            <a:softEdge rad="12700"/>
          </a:effectLst>
        </p:spPr>
      </p:pic>
      <p:pic>
        <p:nvPicPr>
          <p:cNvPr id="7" name="Picture 7"/>
          <p:cNvPicPr>
            <a:picLocks noChangeArrowheads="1"/>
          </p:cNvPicPr>
          <p:nvPr/>
        </p:nvPicPr>
        <p:blipFill>
          <a:blip r:embed="rId4" cstate="print"/>
          <a:srcRect/>
          <a:stretch>
            <a:fillRect/>
          </a:stretch>
        </p:blipFill>
        <p:spPr bwMode="auto">
          <a:xfrm>
            <a:off x="142844" y="1620820"/>
            <a:ext cx="8929718" cy="4094196"/>
          </a:xfrm>
          <a:prstGeom prst="rect">
            <a:avLst/>
          </a:prstGeom>
          <a:noFill/>
          <a:ln w="9525">
            <a:noFill/>
            <a:miter lim="800000"/>
            <a:headEnd/>
            <a:tailEnd/>
          </a:ln>
          <a:effectLst>
            <a:softEdge rad="635000"/>
          </a:effectLst>
        </p:spPr>
      </p:pic>
      <p:sp>
        <p:nvSpPr>
          <p:cNvPr id="8" name="內容版面配置區 7"/>
          <p:cNvSpPr>
            <a:spLocks noGrp="1"/>
          </p:cNvSpPr>
          <p:nvPr>
            <p:ph idx="1"/>
          </p:nvPr>
        </p:nvSpPr>
        <p:spPr>
          <a:xfrm>
            <a:off x="642910" y="1600200"/>
            <a:ext cx="8229600" cy="1042982"/>
          </a:xfrm>
        </p:spPr>
        <p:txBody>
          <a:bodyPr/>
          <a:lstStyle/>
          <a:p>
            <a:pPr>
              <a:buNone/>
            </a:pPr>
            <a:r>
              <a:rPr lang="en-US" sz="4800" b="1" dirty="0" smtClean="0"/>
              <a:t>Thanks for your attention!</a:t>
            </a:r>
            <a:endParaRPr lang="en-US" sz="4800" dirty="0"/>
          </a:p>
        </p:txBody>
      </p:sp>
    </p:spTree>
    <p:extLst>
      <p:ext uri="{BB962C8B-B14F-4D97-AF65-F5344CB8AC3E}">
        <p14:creationId xmlns="" xmlns:p14="http://schemas.microsoft.com/office/powerpoint/2010/main" val="4248203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7"/>
          <p:cNvPicPr>
            <a:picLocks noChangeArrowheads="1"/>
          </p:cNvPicPr>
          <p:nvPr/>
        </p:nvPicPr>
        <p:blipFill>
          <a:blip r:embed="rId3"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pic>
        <p:nvPicPr>
          <p:cNvPr id="13" name="Picture 3"/>
          <p:cNvPicPr>
            <a:picLocks noChangeArrowheads="1"/>
          </p:cNvPicPr>
          <p:nvPr/>
        </p:nvPicPr>
        <p:blipFill>
          <a:blip r:embed="rId4"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nvGrpSpPr>
          <p:cNvPr id="2" name="群組 23"/>
          <p:cNvGrpSpPr/>
          <p:nvPr/>
        </p:nvGrpSpPr>
        <p:grpSpPr>
          <a:xfrm>
            <a:off x="-13420" y="1196869"/>
            <a:ext cx="5953572" cy="4813786"/>
            <a:chOff x="-36512" y="1196869"/>
            <a:chExt cx="5953572" cy="4813786"/>
          </a:xfrm>
        </p:grpSpPr>
        <p:sp>
          <p:nvSpPr>
            <p:cNvPr id="8" name="矩形 7"/>
            <p:cNvSpPr/>
            <p:nvPr/>
          </p:nvSpPr>
          <p:spPr bwMode="auto">
            <a:xfrm>
              <a:off x="596575" y="5578855"/>
              <a:ext cx="5271569" cy="431800"/>
            </a:xfrm>
            <a:prstGeom prst="rect">
              <a:avLst/>
            </a:prstGeom>
          </p:spPr>
          <p:txBody>
            <a:bodyPr lIns="36000" tIns="36000" rIns="36000" bIns="36000"/>
            <a:lstStyle/>
            <a:p>
              <a:pPr>
                <a:defRPr/>
              </a:pPr>
              <a:r>
                <a:rPr lang="zh-TW" altLang="en-US" sz="1600" dirty="0">
                  <a:solidFill>
                    <a:schemeClr val="accent4">
                      <a:lumMod val="75000"/>
                      <a:lumOff val="25000"/>
                    </a:schemeClr>
                  </a:solidFill>
                  <a:latin typeface="+mn-lt"/>
                  <a:ea typeface="標楷體" pitchFamily="65" charset="-120"/>
                </a:rPr>
                <a:t>資料來源</a:t>
              </a:r>
              <a:r>
                <a:rPr lang="zh-TW" altLang="en-US" sz="1600" dirty="0" smtClean="0">
                  <a:solidFill>
                    <a:schemeClr val="accent4">
                      <a:lumMod val="75000"/>
                      <a:lumOff val="25000"/>
                    </a:schemeClr>
                  </a:solidFill>
                  <a:latin typeface="+mn-lt"/>
                  <a:ea typeface="標楷體" pitchFamily="65" charset="-120"/>
                </a:rPr>
                <a:t>：</a:t>
              </a:r>
              <a:r>
                <a:rPr lang="en-US" altLang="zh-TW" sz="1400" dirty="0" smtClean="0">
                  <a:solidFill>
                    <a:schemeClr val="accent4">
                      <a:lumMod val="75000"/>
                      <a:lumOff val="25000"/>
                    </a:schemeClr>
                  </a:solidFill>
                  <a:latin typeface="+mn-lt"/>
                  <a:ea typeface="標楷體" pitchFamily="65" charset="-120"/>
                </a:rPr>
                <a:t>(GOAL</a:t>
              </a:r>
              <a:r>
                <a:rPr lang="zh-TW" altLang="en-US" sz="1400" dirty="0" smtClean="0">
                  <a:solidFill>
                    <a:schemeClr val="accent4">
                      <a:lumMod val="75000"/>
                      <a:lumOff val="25000"/>
                    </a:schemeClr>
                  </a:solidFill>
                  <a:latin typeface="+mn-lt"/>
                  <a:ea typeface="標楷體" pitchFamily="65" charset="-120"/>
                </a:rPr>
                <a:t>，</a:t>
              </a:r>
              <a:r>
                <a:rPr lang="en-US" altLang="zh-TW" sz="1400" dirty="0" smtClean="0">
                  <a:solidFill>
                    <a:schemeClr val="accent4">
                      <a:lumMod val="75000"/>
                      <a:lumOff val="25000"/>
                    </a:schemeClr>
                  </a:solidFill>
                  <a:latin typeface="+mn-lt"/>
                  <a:ea typeface="標楷體" pitchFamily="65" charset="-120"/>
                </a:rPr>
                <a:t>2010)</a:t>
              </a:r>
              <a:r>
                <a:rPr lang="zh-TW" altLang="en-US" sz="1400" dirty="0" smtClean="0">
                  <a:solidFill>
                    <a:schemeClr val="accent4">
                      <a:lumMod val="75000"/>
                      <a:lumOff val="25000"/>
                    </a:schemeClr>
                  </a:solidFill>
                  <a:latin typeface="+mn-lt"/>
                  <a:ea typeface="標楷體" pitchFamily="65" charset="-120"/>
                </a:rPr>
                <a:t> </a:t>
              </a:r>
              <a:endParaRPr lang="en-US" altLang="zh-TW" sz="1400" dirty="0" smtClean="0">
                <a:solidFill>
                  <a:schemeClr val="accent4">
                    <a:lumMod val="75000"/>
                    <a:lumOff val="25000"/>
                  </a:schemeClr>
                </a:solidFill>
                <a:latin typeface="+mn-lt"/>
                <a:ea typeface="標楷體" pitchFamily="65" charset="-120"/>
              </a:endParaRPr>
            </a:p>
            <a:p>
              <a:pPr>
                <a:defRPr/>
              </a:pPr>
              <a:r>
                <a:rPr lang="en-US" altLang="zh-TW" sz="1400" dirty="0" smtClean="0">
                  <a:solidFill>
                    <a:schemeClr val="accent4">
                      <a:lumMod val="75000"/>
                      <a:lumOff val="25000"/>
                    </a:schemeClr>
                  </a:solidFill>
                  <a:latin typeface="+mn-lt"/>
                  <a:ea typeface="標楷體" pitchFamily="65" charset="-120"/>
                </a:rPr>
                <a:t>Global </a:t>
              </a:r>
              <a:r>
                <a:rPr lang="en-US" altLang="zh-TW" sz="1400" dirty="0">
                  <a:solidFill>
                    <a:schemeClr val="accent4">
                      <a:lumMod val="75000"/>
                      <a:lumOff val="25000"/>
                    </a:schemeClr>
                  </a:solidFill>
                  <a:latin typeface="+mn-lt"/>
                  <a:ea typeface="標楷體" pitchFamily="65" charset="-120"/>
                </a:rPr>
                <a:t>Outlook for Aquaculture Leadership </a:t>
              </a:r>
            </a:p>
            <a:p>
              <a:pPr>
                <a:defRPr/>
              </a:pPr>
              <a:r>
                <a:rPr lang="zh-TW" altLang="en-US" sz="1600" dirty="0">
                  <a:solidFill>
                    <a:schemeClr val="accent4">
                      <a:lumMod val="75000"/>
                      <a:lumOff val="25000"/>
                    </a:schemeClr>
                  </a:solidFill>
                  <a:latin typeface="+mn-lt"/>
                  <a:ea typeface="標楷體" pitchFamily="65" charset="-120"/>
                </a:rPr>
                <a:t>	</a:t>
              </a:r>
            </a:p>
          </p:txBody>
        </p:sp>
        <p:pic>
          <p:nvPicPr>
            <p:cNvPr id="5325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512" y="1196869"/>
              <a:ext cx="5953572" cy="4536387"/>
            </a:xfrm>
            <a:prstGeom prst="rect">
              <a:avLst/>
            </a:prstGeom>
            <a:noFill/>
            <a:ln>
              <a:noFill/>
            </a:ln>
          </p:spPr>
        </p:pic>
        <p:sp>
          <p:nvSpPr>
            <p:cNvPr id="15" name="文字方塊 14"/>
            <p:cNvSpPr txBox="1"/>
            <p:nvPr/>
          </p:nvSpPr>
          <p:spPr>
            <a:xfrm>
              <a:off x="1488712" y="5013176"/>
              <a:ext cx="2592288" cy="504056"/>
            </a:xfrm>
            <a:prstGeom prst="rect">
              <a:avLst/>
            </a:prstGeom>
            <a:solidFill>
              <a:schemeClr val="bg2"/>
            </a:solidFill>
          </p:spPr>
          <p:txBody>
            <a:bodyPr wrap="square" rtlCol="0">
              <a:noAutofit/>
            </a:bodyPr>
            <a:lstStyle/>
            <a:p>
              <a:r>
                <a:rPr lang="zh-TW" altLang="en-US" sz="1600" dirty="0" smtClean="0">
                  <a:solidFill>
                    <a:schemeClr val="tx1">
                      <a:lumMod val="85000"/>
                      <a:lumOff val="15000"/>
                    </a:schemeClr>
                  </a:solidFill>
                  <a:latin typeface="標楷體" pitchFamily="65" charset="-120"/>
                  <a:ea typeface="標楷體" pitchFamily="65" charset="-120"/>
                </a:rPr>
                <a:t>圖表</a:t>
              </a:r>
              <a:r>
                <a:rPr lang="en-US" altLang="zh-TW" sz="1600" dirty="0" smtClean="0">
                  <a:solidFill>
                    <a:schemeClr val="tx1">
                      <a:lumMod val="85000"/>
                      <a:lumOff val="15000"/>
                    </a:schemeClr>
                  </a:solidFill>
                  <a:latin typeface="標楷體" pitchFamily="65" charset="-120"/>
                  <a:ea typeface="標楷體" pitchFamily="65" charset="-120"/>
                </a:rPr>
                <a:t>:</a:t>
              </a:r>
              <a:r>
                <a:rPr lang="zh-TW" altLang="en-US" sz="1600" dirty="0" smtClean="0">
                  <a:solidFill>
                    <a:schemeClr val="tx1">
                      <a:lumMod val="85000"/>
                      <a:lumOff val="15000"/>
                    </a:schemeClr>
                  </a:solidFill>
                  <a:latin typeface="標楷體" pitchFamily="65" charset="-120"/>
                  <a:ea typeface="標楷體" pitchFamily="65" charset="-120"/>
                </a:rPr>
                <a:t>相對獲利和需求成長</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18" name="文字方塊 17"/>
            <p:cNvSpPr txBox="1"/>
            <p:nvPr/>
          </p:nvSpPr>
          <p:spPr>
            <a:xfrm>
              <a:off x="5148064" y="1764606"/>
              <a:ext cx="504056"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雞肉</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19" name="文字方塊 18"/>
            <p:cNvSpPr txBox="1"/>
            <p:nvPr/>
          </p:nvSpPr>
          <p:spPr>
            <a:xfrm>
              <a:off x="5097322" y="2033074"/>
              <a:ext cx="648072"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吳郭魚</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0" name="文字方塊 19"/>
            <p:cNvSpPr txBox="1"/>
            <p:nvPr/>
          </p:nvSpPr>
          <p:spPr>
            <a:xfrm>
              <a:off x="5076056" y="2556694"/>
              <a:ext cx="648072"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鮭魚</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1" name="文字方塊 20"/>
            <p:cNvSpPr txBox="1"/>
            <p:nvPr/>
          </p:nvSpPr>
          <p:spPr>
            <a:xfrm>
              <a:off x="4963939" y="2977388"/>
              <a:ext cx="648072"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蝦</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2" name="文字方塊 21"/>
            <p:cNvSpPr txBox="1"/>
            <p:nvPr/>
          </p:nvSpPr>
          <p:spPr>
            <a:xfrm>
              <a:off x="5139854" y="2762085"/>
              <a:ext cx="504056"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豬肉</a:t>
              </a:r>
              <a:endParaRPr lang="zh-TW" altLang="en-US" sz="1600" dirty="0">
                <a:solidFill>
                  <a:schemeClr val="tx1">
                    <a:lumMod val="85000"/>
                    <a:lumOff val="15000"/>
                  </a:schemeClr>
                </a:solidFill>
                <a:latin typeface="標楷體" pitchFamily="65" charset="-120"/>
                <a:ea typeface="標楷體" pitchFamily="65" charset="-120"/>
              </a:endParaRPr>
            </a:p>
          </p:txBody>
        </p:sp>
        <p:sp>
          <p:nvSpPr>
            <p:cNvPr id="23" name="文字方塊 22"/>
            <p:cNvSpPr txBox="1"/>
            <p:nvPr/>
          </p:nvSpPr>
          <p:spPr>
            <a:xfrm>
              <a:off x="4484513" y="3946112"/>
              <a:ext cx="504056" cy="246221"/>
            </a:xfrm>
            <a:prstGeom prst="rect">
              <a:avLst/>
            </a:prstGeom>
            <a:noFill/>
          </p:spPr>
          <p:txBody>
            <a:bodyPr wrap="square" lIns="0" tIns="0" rIns="0" bIns="0" rtlCol="0" anchor="ctr" anchorCtr="1">
              <a:spAutoFit/>
            </a:bodyPr>
            <a:lstStyle/>
            <a:p>
              <a:r>
                <a:rPr lang="zh-TW" altLang="en-US" sz="1600" dirty="0" smtClean="0">
                  <a:solidFill>
                    <a:schemeClr val="tx1">
                      <a:lumMod val="85000"/>
                      <a:lumOff val="15000"/>
                    </a:schemeClr>
                  </a:solidFill>
                  <a:latin typeface="標楷體" pitchFamily="65" charset="-120"/>
                  <a:ea typeface="標楷體" pitchFamily="65" charset="-120"/>
                </a:rPr>
                <a:t>牛肉</a:t>
              </a:r>
              <a:endParaRPr lang="zh-TW" altLang="en-US" sz="1600" dirty="0">
                <a:solidFill>
                  <a:schemeClr val="tx1">
                    <a:lumMod val="85000"/>
                    <a:lumOff val="15000"/>
                  </a:schemeClr>
                </a:solidFill>
                <a:latin typeface="標楷體" pitchFamily="65" charset="-120"/>
                <a:ea typeface="標楷體" pitchFamily="65" charset="-120"/>
              </a:endParaRPr>
            </a:p>
          </p:txBody>
        </p:sp>
      </p:grpSp>
      <p:sp>
        <p:nvSpPr>
          <p:cNvPr id="19459" name="Rectangle 2"/>
          <p:cNvSpPr>
            <a:spLocks noGrp="1" noChangeArrowheads="1"/>
          </p:cNvSpPr>
          <p:nvPr>
            <p:ph type="title"/>
          </p:nvPr>
        </p:nvSpPr>
        <p:spPr>
          <a:xfrm>
            <a:off x="720725" y="287338"/>
            <a:ext cx="7410450" cy="685800"/>
          </a:xfrm>
        </p:spPr>
        <p:txBody>
          <a:bodyPr/>
          <a:lstStyle/>
          <a:p>
            <a:pPr algn="ctr">
              <a:lnSpc>
                <a:spcPct val="90000"/>
              </a:lnSpc>
            </a:pPr>
            <a:r>
              <a:rPr lang="zh-TW" altLang="en-US" sz="4000" dirty="0" smtClean="0">
                <a:solidFill>
                  <a:schemeClr val="tx1"/>
                </a:solidFill>
                <a:latin typeface="標楷體" pitchFamily="65" charset="-120"/>
                <a:ea typeface="標楷體" pitchFamily="65" charset="-120"/>
              </a:rPr>
              <a:t>全球漁水產品的需求趨勢</a:t>
            </a:r>
          </a:p>
        </p:txBody>
      </p:sp>
      <p:sp>
        <p:nvSpPr>
          <p:cNvPr id="19467" name="橢圓 9"/>
          <p:cNvSpPr>
            <a:spLocks noChangeArrowheads="1"/>
          </p:cNvSpPr>
          <p:nvPr/>
        </p:nvSpPr>
        <p:spPr bwMode="auto">
          <a:xfrm>
            <a:off x="4346923" y="1889673"/>
            <a:ext cx="288032" cy="288032"/>
          </a:xfrm>
          <a:prstGeom prst="ellipse">
            <a:avLst/>
          </a:prstGeom>
          <a:noFill/>
          <a:ln w="19050" algn="ctr">
            <a:solidFill>
              <a:srgbClr val="FF00FF"/>
            </a:solidFill>
            <a:round/>
            <a:headEnd/>
            <a:tailEnd/>
          </a:ln>
        </p:spPr>
        <p:txBody>
          <a:bodyPr/>
          <a:lstStyle/>
          <a:p>
            <a:endParaRPr lang="zh-TW" altLang="en-US" b="0"/>
          </a:p>
        </p:txBody>
      </p:sp>
      <p:sp>
        <p:nvSpPr>
          <p:cNvPr id="14" name="橢圓 9"/>
          <p:cNvSpPr>
            <a:spLocks noChangeArrowheads="1"/>
          </p:cNvSpPr>
          <p:nvPr/>
        </p:nvSpPr>
        <p:spPr bwMode="auto">
          <a:xfrm rot="19146397">
            <a:off x="2886205" y="4609052"/>
            <a:ext cx="498102" cy="198253"/>
          </a:xfrm>
          <a:prstGeom prst="ellipse">
            <a:avLst/>
          </a:prstGeom>
          <a:noFill/>
          <a:ln w="19050" algn="ctr">
            <a:solidFill>
              <a:srgbClr val="FF00FF"/>
            </a:solidFill>
            <a:round/>
            <a:headEnd/>
            <a:tailEnd/>
          </a:ln>
        </p:spPr>
        <p:txBody>
          <a:bodyPr/>
          <a:lstStyle/>
          <a:p>
            <a:endParaRPr lang="zh-TW" altLang="en-US" b="0"/>
          </a:p>
        </p:txBody>
      </p:sp>
      <p:sp>
        <p:nvSpPr>
          <p:cNvPr id="17" name="橢圓 9"/>
          <p:cNvSpPr>
            <a:spLocks noChangeArrowheads="1"/>
          </p:cNvSpPr>
          <p:nvPr/>
        </p:nvSpPr>
        <p:spPr bwMode="auto">
          <a:xfrm rot="19146397">
            <a:off x="4057442" y="4613713"/>
            <a:ext cx="510152" cy="198253"/>
          </a:xfrm>
          <a:prstGeom prst="ellipse">
            <a:avLst/>
          </a:prstGeom>
          <a:noFill/>
          <a:ln w="19050" algn="ctr">
            <a:solidFill>
              <a:srgbClr val="FF00FF"/>
            </a:solidFill>
            <a:round/>
            <a:headEnd/>
            <a:tailEnd/>
          </a:ln>
        </p:spPr>
        <p:txBody>
          <a:bodyPr/>
          <a:lstStyle/>
          <a:p>
            <a:endParaRPr lang="zh-TW" altLang="en-US" b="0"/>
          </a:p>
        </p:txBody>
      </p:sp>
      <p:grpSp>
        <p:nvGrpSpPr>
          <p:cNvPr id="3" name="群組 28"/>
          <p:cNvGrpSpPr/>
          <p:nvPr/>
        </p:nvGrpSpPr>
        <p:grpSpPr>
          <a:xfrm>
            <a:off x="5508104" y="1700808"/>
            <a:ext cx="3641948" cy="1440160"/>
            <a:chOff x="5573024" y="3861048"/>
            <a:chExt cx="3167460" cy="1440160"/>
          </a:xfrm>
        </p:grpSpPr>
        <p:sp>
          <p:nvSpPr>
            <p:cNvPr id="19462" name="矩形 10"/>
            <p:cNvSpPr>
              <a:spLocks noChangeArrowheads="1"/>
            </p:cNvSpPr>
            <p:nvPr/>
          </p:nvSpPr>
          <p:spPr bwMode="auto">
            <a:xfrm>
              <a:off x="5573024" y="4221088"/>
              <a:ext cx="3006072" cy="1080120"/>
            </a:xfrm>
            <a:prstGeom prst="rect">
              <a:avLst/>
            </a:prstGeom>
            <a:noFill/>
            <a:ln w="9525">
              <a:noFill/>
              <a:miter lim="800000"/>
              <a:headEnd/>
              <a:tailEnd/>
            </a:ln>
          </p:spPr>
          <p:txBody>
            <a:bodyPr lIns="36000" tIns="36000" rIns="36000" bIns="36000"/>
            <a:lstStyle/>
            <a:p>
              <a:pPr marL="542925" lvl="1" indent="-180975">
                <a:spcBef>
                  <a:spcPts val="600"/>
                </a:spcBef>
                <a:buFont typeface="標楷體" pitchFamily="65" charset="-120"/>
                <a:buChar char="-"/>
                <a:tabLst>
                  <a:tab pos="542925" algn="l"/>
                </a:tabLst>
              </a:pPr>
              <a:r>
                <a:rPr lang="zh-TW" altLang="en-US" sz="1600" b="1" dirty="0" smtClean="0">
                  <a:solidFill>
                    <a:srgbClr val="FF0000"/>
                  </a:solidFill>
                  <a:latin typeface="標楷體" pitchFamily="65" charset="-120"/>
                  <a:ea typeface="標楷體" pitchFamily="65" charset="-120"/>
                </a:rPr>
                <a:t>台灣鯛</a:t>
              </a:r>
              <a:r>
                <a:rPr lang="en-US" altLang="zh-TW" sz="1200" b="1" dirty="0" smtClean="0">
                  <a:solidFill>
                    <a:srgbClr val="FF0000"/>
                  </a:solidFill>
                  <a:latin typeface="標楷體" pitchFamily="65" charset="-120"/>
                  <a:ea typeface="標楷體" pitchFamily="65" charset="-120"/>
                </a:rPr>
                <a:t>(</a:t>
              </a:r>
              <a:r>
                <a:rPr lang="zh-TW" altLang="en-US" sz="1200" b="1" dirty="0" smtClean="0">
                  <a:solidFill>
                    <a:srgbClr val="FF0000"/>
                  </a:solidFill>
                  <a:latin typeface="標楷體" pitchFamily="65" charset="-120"/>
                  <a:ea typeface="標楷體" pitchFamily="65" charset="-120"/>
                </a:rPr>
                <a:t>吳郭魚</a:t>
              </a:r>
              <a:r>
                <a:rPr lang="en-US" altLang="zh-TW" sz="1200" b="1" dirty="0" smtClean="0">
                  <a:solidFill>
                    <a:srgbClr val="FF0000"/>
                  </a:solidFill>
                  <a:latin typeface="標楷體" pitchFamily="65" charset="-120"/>
                  <a:ea typeface="標楷體" pitchFamily="65" charset="-120"/>
                </a:rPr>
                <a:t>)</a:t>
              </a:r>
              <a:r>
                <a:rPr lang="zh-TW" altLang="en-US" sz="1600" b="1" dirty="0" smtClean="0">
                  <a:solidFill>
                    <a:srgbClr val="FF0000"/>
                  </a:solidFill>
                  <a:latin typeface="標楷體" pitchFamily="65" charset="-120"/>
                  <a:ea typeface="標楷體" pitchFamily="65" charset="-120"/>
                </a:rPr>
                <a:t>在</a:t>
              </a:r>
              <a:r>
                <a:rPr lang="en-US" altLang="zh-TW" sz="1600" b="1" dirty="0" smtClean="0">
                  <a:solidFill>
                    <a:srgbClr val="FF0000"/>
                  </a:solidFill>
                  <a:latin typeface="標楷體" pitchFamily="65" charset="-120"/>
                  <a:ea typeface="標楷體" pitchFamily="65" charset="-120"/>
                </a:rPr>
                <a:t>2010</a:t>
              </a:r>
              <a:r>
                <a:rPr lang="zh-TW" altLang="en-US" sz="1600" b="1" dirty="0" smtClean="0">
                  <a:solidFill>
                    <a:srgbClr val="FF0000"/>
                  </a:solidFill>
                  <a:latin typeface="標楷體" pitchFamily="65" charset="-120"/>
                  <a:ea typeface="標楷體" pitchFamily="65" charset="-120"/>
                </a:rPr>
                <a:t>年趕上雞肉的需求成長速度</a:t>
              </a:r>
              <a:endParaRPr lang="en-US" altLang="zh-TW" sz="1600" b="1" dirty="0" smtClean="0">
                <a:solidFill>
                  <a:srgbClr val="FF0000"/>
                </a:solidFill>
                <a:latin typeface="標楷體" pitchFamily="65" charset="-120"/>
                <a:ea typeface="標楷體" pitchFamily="65" charset="-120"/>
              </a:endParaRPr>
            </a:p>
            <a:p>
              <a:pPr marL="542925" lvl="1" indent="-180975">
                <a:spcBef>
                  <a:spcPts val="600"/>
                </a:spcBef>
                <a:buFont typeface="標楷體" pitchFamily="65" charset="-120"/>
                <a:buChar char="-"/>
                <a:tabLst>
                  <a:tab pos="542925" algn="l"/>
                </a:tabLst>
              </a:pPr>
              <a:r>
                <a:rPr lang="zh-TW" altLang="en-US" sz="1600" dirty="0" smtClean="0">
                  <a:latin typeface="標楷體" pitchFamily="65" charset="-120"/>
                  <a:ea typeface="標楷體" pitchFamily="65" charset="-120"/>
                </a:rPr>
                <a:t>鮭魚需求成長約</a:t>
              </a:r>
              <a:r>
                <a:rPr lang="en-US" altLang="zh-TW" sz="1600" dirty="0" smtClean="0">
                  <a:latin typeface="標楷體" pitchFamily="65" charset="-120"/>
                  <a:ea typeface="標楷體" pitchFamily="65" charset="-120"/>
                </a:rPr>
                <a:t>3</a:t>
              </a:r>
              <a:r>
                <a:rPr lang="zh-TW" altLang="en-US" sz="1600" dirty="0" smtClean="0">
                  <a:latin typeface="標楷體" pitchFamily="65" charset="-120"/>
                  <a:ea typeface="標楷體" pitchFamily="65" charset="-120"/>
                </a:rPr>
                <a:t>倍</a:t>
              </a:r>
              <a:r>
                <a:rPr lang="en-US" altLang="zh-TW" sz="1400" dirty="0" smtClean="0">
                  <a:latin typeface="標楷體" pitchFamily="65" charset="-120"/>
                  <a:ea typeface="標楷體" pitchFamily="65" charset="-120"/>
                </a:rPr>
                <a:t>(1975~2010)</a:t>
              </a:r>
              <a:endParaRPr lang="en-US" altLang="zh-TW" sz="1400" dirty="0">
                <a:latin typeface="標楷體" pitchFamily="65" charset="-120"/>
                <a:ea typeface="標楷體" pitchFamily="65" charset="-120"/>
              </a:endParaRPr>
            </a:p>
            <a:p>
              <a:pPr marL="542925" lvl="1" indent="-180975">
                <a:spcBef>
                  <a:spcPts val="600"/>
                </a:spcBef>
                <a:buFont typeface="標楷體" pitchFamily="65" charset="-120"/>
                <a:buChar char="-"/>
                <a:tabLst>
                  <a:tab pos="542925" algn="l"/>
                </a:tabLst>
              </a:pPr>
              <a:r>
                <a:rPr lang="zh-TW" altLang="en-US" sz="1600" dirty="0" smtClean="0">
                  <a:latin typeface="標楷體" pitchFamily="65" charset="-120"/>
                  <a:ea typeface="標楷體" pitchFamily="65" charset="-120"/>
                </a:rPr>
                <a:t>蝦需求成長約</a:t>
              </a:r>
              <a:r>
                <a:rPr lang="en-US" altLang="zh-TW" sz="1600" dirty="0" smtClean="0">
                  <a:latin typeface="標楷體" pitchFamily="65" charset="-120"/>
                  <a:ea typeface="標楷體" pitchFamily="65" charset="-120"/>
                </a:rPr>
                <a:t>2.5</a:t>
              </a:r>
              <a:r>
                <a:rPr lang="zh-TW" altLang="en-US" sz="1600" dirty="0" smtClean="0">
                  <a:latin typeface="標楷體" pitchFamily="65" charset="-120"/>
                  <a:ea typeface="標楷體" pitchFamily="65" charset="-120"/>
                </a:rPr>
                <a:t>倍</a:t>
              </a:r>
              <a:r>
                <a:rPr lang="en-US" altLang="zh-TW" sz="1400" dirty="0" smtClean="0">
                  <a:latin typeface="標楷體" pitchFamily="65" charset="-120"/>
                  <a:ea typeface="標楷體" pitchFamily="65" charset="-120"/>
                </a:rPr>
                <a:t>(1990-2010)</a:t>
              </a:r>
              <a:endParaRPr lang="en-US" altLang="zh-TW" sz="1400" dirty="0">
                <a:latin typeface="標楷體" pitchFamily="65" charset="-120"/>
                <a:ea typeface="標楷體" pitchFamily="65" charset="-120"/>
              </a:endParaRPr>
            </a:p>
          </p:txBody>
        </p:sp>
        <p:sp>
          <p:nvSpPr>
            <p:cNvPr id="26" name="矩形 8"/>
            <p:cNvSpPr>
              <a:spLocks noChangeArrowheads="1"/>
            </p:cNvSpPr>
            <p:nvPr/>
          </p:nvSpPr>
          <p:spPr bwMode="auto">
            <a:xfrm>
              <a:off x="5715008" y="3861048"/>
              <a:ext cx="3025476" cy="864666"/>
            </a:xfrm>
            <a:prstGeom prst="rect">
              <a:avLst/>
            </a:prstGeom>
            <a:noFill/>
            <a:ln w="9525">
              <a:noFill/>
              <a:miter lim="800000"/>
              <a:headEnd/>
              <a:tailEnd/>
            </a:ln>
          </p:spPr>
          <p:txBody>
            <a:bodyPr lIns="0" tIns="36000" rIns="0" bIns="36000"/>
            <a:lstStyle/>
            <a:p>
              <a:pPr marL="266700" indent="-180975">
                <a:lnSpc>
                  <a:spcPts val="2200"/>
                </a:lnSpc>
                <a:spcBef>
                  <a:spcPts val="300"/>
                </a:spcBef>
                <a:spcAft>
                  <a:spcPts val="600"/>
                </a:spcAft>
                <a:buFont typeface="Arial" charset="0"/>
                <a:buChar char="•"/>
              </a:pPr>
              <a:r>
                <a:rPr lang="zh-TW" altLang="en-US" sz="2000" dirty="0" smtClean="0">
                  <a:latin typeface="標楷體" pitchFamily="65" charset="-120"/>
                  <a:ea typeface="標楷體" pitchFamily="65" charset="-120"/>
                </a:rPr>
                <a:t>水產養殖產品需求快速成長</a:t>
              </a:r>
              <a:endParaRPr lang="en-US" altLang="zh-TW" sz="1600" dirty="0" smtClean="0">
                <a:latin typeface="標楷體" pitchFamily="65" charset="-120"/>
                <a:ea typeface="標楷體" pitchFamily="65" charset="-120"/>
              </a:endParaRPr>
            </a:p>
          </p:txBody>
        </p:sp>
      </p:grpSp>
      <p:sp>
        <p:nvSpPr>
          <p:cNvPr id="27" name="矩形 8"/>
          <p:cNvSpPr>
            <a:spLocks noChangeArrowheads="1"/>
          </p:cNvSpPr>
          <p:nvPr/>
        </p:nvSpPr>
        <p:spPr bwMode="auto">
          <a:xfrm>
            <a:off x="5796136" y="2996952"/>
            <a:ext cx="2962588" cy="957370"/>
          </a:xfrm>
          <a:prstGeom prst="rect">
            <a:avLst/>
          </a:prstGeom>
          <a:noFill/>
          <a:ln w="9525">
            <a:noFill/>
            <a:miter lim="800000"/>
            <a:headEnd/>
            <a:tailEnd/>
          </a:ln>
        </p:spPr>
        <p:txBody>
          <a:bodyPr lIns="0" tIns="36000" rIns="0" bIns="36000"/>
          <a:lstStyle/>
          <a:p>
            <a:pPr marL="266700" indent="-180975">
              <a:lnSpc>
                <a:spcPts val="2200"/>
              </a:lnSpc>
              <a:spcBef>
                <a:spcPts val="300"/>
              </a:spcBef>
              <a:spcAft>
                <a:spcPts val="600"/>
              </a:spcAft>
              <a:buFont typeface="Arial" charset="0"/>
              <a:buChar char="•"/>
            </a:pPr>
            <a:endParaRPr lang="en-US" altLang="zh-TW" sz="2000" dirty="0" smtClean="0">
              <a:latin typeface="標楷體" pitchFamily="65" charset="-120"/>
              <a:ea typeface="標楷體" pitchFamily="65" charset="-120"/>
            </a:endParaRPr>
          </a:p>
        </p:txBody>
      </p:sp>
      <p:sp>
        <p:nvSpPr>
          <p:cNvPr id="25" name="橢圓 9"/>
          <p:cNvSpPr>
            <a:spLocks noChangeArrowheads="1"/>
          </p:cNvSpPr>
          <p:nvPr/>
        </p:nvSpPr>
        <p:spPr bwMode="auto">
          <a:xfrm>
            <a:off x="4355976" y="2708920"/>
            <a:ext cx="288032" cy="206972"/>
          </a:xfrm>
          <a:prstGeom prst="ellipse">
            <a:avLst/>
          </a:prstGeom>
          <a:noFill/>
          <a:ln w="19050" algn="ctr">
            <a:solidFill>
              <a:srgbClr val="FF00FF"/>
            </a:solidFill>
            <a:round/>
            <a:headEnd/>
            <a:tailEnd/>
          </a:ln>
        </p:spPr>
        <p:txBody>
          <a:bodyPr/>
          <a:lstStyle/>
          <a:p>
            <a:endParaRPr lang="zh-TW" altLang="en-US" b="0"/>
          </a:p>
        </p:txBody>
      </p:sp>
      <p:sp>
        <p:nvSpPr>
          <p:cNvPr id="28" name="橢圓 9"/>
          <p:cNvSpPr>
            <a:spLocks noChangeArrowheads="1"/>
          </p:cNvSpPr>
          <p:nvPr/>
        </p:nvSpPr>
        <p:spPr bwMode="auto">
          <a:xfrm>
            <a:off x="4337870" y="2970209"/>
            <a:ext cx="288032" cy="206972"/>
          </a:xfrm>
          <a:prstGeom prst="ellipse">
            <a:avLst/>
          </a:prstGeom>
          <a:noFill/>
          <a:ln w="19050" algn="ctr">
            <a:solidFill>
              <a:srgbClr val="FF00FF"/>
            </a:solidFill>
            <a:round/>
            <a:headEnd/>
            <a:tailEnd/>
          </a:ln>
        </p:spPr>
        <p:txBody>
          <a:bodyPr/>
          <a:lstStyle/>
          <a:p>
            <a:endParaRPr lang="zh-TW" altLang="en-US" b="0"/>
          </a:p>
        </p:txBody>
      </p:sp>
      <p:grpSp>
        <p:nvGrpSpPr>
          <p:cNvPr id="29" name="群組 28"/>
          <p:cNvGrpSpPr/>
          <p:nvPr/>
        </p:nvGrpSpPr>
        <p:grpSpPr>
          <a:xfrm>
            <a:off x="5357818" y="3857628"/>
            <a:ext cx="3571900" cy="1571636"/>
            <a:chOff x="4857752" y="4357694"/>
            <a:chExt cx="3571900" cy="1571636"/>
          </a:xfrm>
        </p:grpSpPr>
        <p:sp>
          <p:nvSpPr>
            <p:cNvPr id="31" name="雲朵形 30"/>
            <p:cNvSpPr/>
            <p:nvPr/>
          </p:nvSpPr>
          <p:spPr bwMode="auto">
            <a:xfrm>
              <a:off x="4857752" y="4357694"/>
              <a:ext cx="3571900" cy="1571636"/>
            </a:xfrm>
            <a:prstGeom prst="cloud">
              <a:avLst/>
            </a:prstGeom>
            <a:solidFill>
              <a:srgbClr val="EEFAA8"/>
            </a:solidFill>
            <a:ln w="15875">
              <a:solidFill>
                <a:srgbClr val="FF99FF"/>
              </a:solidFill>
              <a:miter lim="800000"/>
              <a:headEnd/>
              <a:tailEnd/>
            </a:ln>
          </p:spPr>
          <p:txBody>
            <a:bodyPr lIns="0" tIns="36000" rIns="0" bIns="36000" rtlCol="0" anchor="ctr"/>
            <a:lstStyle/>
            <a:p>
              <a:pPr marL="266700" indent="-180975" algn="ctr">
                <a:lnSpc>
                  <a:spcPts val="2200"/>
                </a:lnSpc>
                <a:spcBef>
                  <a:spcPts val="300"/>
                </a:spcBef>
                <a:spcAft>
                  <a:spcPts val="600"/>
                </a:spcAft>
                <a:buFont typeface="Arial" charset="0"/>
                <a:buChar char="•"/>
              </a:pPr>
              <a:endParaRPr lang="en-US" sz="2000" dirty="0" smtClean="0">
                <a:latin typeface="標楷體" pitchFamily="65" charset="-120"/>
                <a:ea typeface="標楷體" pitchFamily="65" charset="-120"/>
              </a:endParaRPr>
            </a:p>
          </p:txBody>
        </p:sp>
        <p:sp>
          <p:nvSpPr>
            <p:cNvPr id="32" name="矩形 8"/>
            <p:cNvSpPr>
              <a:spLocks noChangeArrowheads="1"/>
            </p:cNvSpPr>
            <p:nvPr/>
          </p:nvSpPr>
          <p:spPr bwMode="auto">
            <a:xfrm>
              <a:off x="5070078" y="4714884"/>
              <a:ext cx="3214710" cy="928694"/>
            </a:xfrm>
            <a:prstGeom prst="rect">
              <a:avLst/>
            </a:prstGeom>
            <a:noFill/>
            <a:ln w="9525">
              <a:noFill/>
              <a:miter lim="800000"/>
              <a:headEnd/>
              <a:tailEnd/>
            </a:ln>
          </p:spPr>
          <p:txBody>
            <a:bodyPr lIns="0" tIns="36000" rIns="0" bIns="36000"/>
            <a:lstStyle/>
            <a:p>
              <a:pPr marL="92075" indent="-6350" algn="ctr">
                <a:lnSpc>
                  <a:spcPts val="2200"/>
                </a:lnSpc>
                <a:spcBef>
                  <a:spcPts val="0"/>
                </a:spcBef>
                <a:spcAft>
                  <a:spcPts val="0"/>
                </a:spcAft>
              </a:pPr>
              <a:r>
                <a:rPr lang="zh-TW" altLang="en-US" sz="2000" dirty="0" smtClean="0">
                  <a:solidFill>
                    <a:srgbClr val="0000FF"/>
                  </a:solidFill>
                  <a:latin typeface="標楷體" pitchFamily="65" charset="-120"/>
                  <a:ea typeface="標楷體" pitchFamily="65" charset="-120"/>
                </a:rPr>
                <a:t>漁水產品已顯然成為人類蛋白質營養主要來源之一，</a:t>
              </a:r>
              <a:endParaRPr lang="en-US" altLang="zh-TW" sz="2000" dirty="0" smtClean="0">
                <a:solidFill>
                  <a:srgbClr val="0000FF"/>
                </a:solidFill>
                <a:latin typeface="標楷體" pitchFamily="65" charset="-120"/>
                <a:ea typeface="標楷體" pitchFamily="65" charset="-120"/>
              </a:endParaRPr>
            </a:p>
            <a:p>
              <a:pPr marL="92075" indent="-6350" algn="ctr">
                <a:lnSpc>
                  <a:spcPts val="2200"/>
                </a:lnSpc>
                <a:spcBef>
                  <a:spcPts val="0"/>
                </a:spcBef>
                <a:spcAft>
                  <a:spcPts val="0"/>
                </a:spcAft>
              </a:pPr>
              <a:r>
                <a:rPr lang="zh-TW" altLang="en-US" sz="2000" dirty="0" smtClean="0">
                  <a:solidFill>
                    <a:srgbClr val="0000FF"/>
                  </a:solidFill>
                  <a:latin typeface="標楷體" pitchFamily="65" charset="-120"/>
                  <a:ea typeface="標楷體" pitchFamily="65" charset="-120"/>
                </a:rPr>
                <a:t>其重要性與日俱增</a:t>
              </a:r>
              <a:endParaRPr lang="en-US" altLang="zh-TW" sz="2000" dirty="0" smtClean="0">
                <a:solidFill>
                  <a:srgbClr val="0000FF"/>
                </a:solidFill>
                <a:latin typeface="標楷體" pitchFamily="65" charset="-120"/>
                <a:ea typeface="標楷體" pitchFamily="65" charset="-120"/>
              </a:endParaRPr>
            </a:p>
          </p:txBody>
        </p:sp>
      </p:grpSp>
      <p:sp>
        <p:nvSpPr>
          <p:cNvPr id="33" name="橢圓 9"/>
          <p:cNvSpPr>
            <a:spLocks noChangeArrowheads="1"/>
          </p:cNvSpPr>
          <p:nvPr/>
        </p:nvSpPr>
        <p:spPr bwMode="auto">
          <a:xfrm rot="19146397">
            <a:off x="2432968" y="4603605"/>
            <a:ext cx="498102" cy="198253"/>
          </a:xfrm>
          <a:prstGeom prst="ellipse">
            <a:avLst/>
          </a:prstGeom>
          <a:noFill/>
          <a:ln w="19050" algn="ctr">
            <a:solidFill>
              <a:srgbClr val="FF00FF"/>
            </a:solidFill>
            <a:round/>
            <a:headEnd/>
            <a:tailEnd/>
          </a:ln>
        </p:spPr>
        <p:txBody>
          <a:bodyPr/>
          <a:lstStyle/>
          <a:p>
            <a:endParaRPr lang="zh-TW" altLang="en-US" b="0"/>
          </a:p>
        </p:txBody>
      </p:sp>
    </p:spTree>
    <p:extLst>
      <p:ext uri="{BB962C8B-B14F-4D97-AF65-F5344CB8AC3E}">
        <p14:creationId xmlns="" xmlns:p14="http://schemas.microsoft.com/office/powerpoint/2010/main" val="1163512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9467"/>
                                        </p:tgtEl>
                                        <p:attrNameLst>
                                          <p:attrName>style.visibility</p:attrName>
                                        </p:attrNameLst>
                                      </p:cBhvr>
                                      <p:to>
                                        <p:strVal val="visible"/>
                                      </p:to>
                                    </p:set>
                                    <p:anim calcmode="lin" valueType="num">
                                      <p:cBhvr>
                                        <p:cTn id="14" dur="1000" fill="hold"/>
                                        <p:tgtEl>
                                          <p:spTgt spid="19467"/>
                                        </p:tgtEl>
                                        <p:attrNameLst>
                                          <p:attrName>ppt_w</p:attrName>
                                        </p:attrNameLst>
                                      </p:cBhvr>
                                      <p:tavLst>
                                        <p:tav tm="0">
                                          <p:val>
                                            <p:strVal val="#ppt_w*0.70"/>
                                          </p:val>
                                        </p:tav>
                                        <p:tav tm="100000">
                                          <p:val>
                                            <p:strVal val="#ppt_w"/>
                                          </p:val>
                                        </p:tav>
                                      </p:tavLst>
                                    </p:anim>
                                    <p:anim calcmode="lin" valueType="num">
                                      <p:cBhvr>
                                        <p:cTn id="15" dur="1000" fill="hold"/>
                                        <p:tgtEl>
                                          <p:spTgt spid="19467"/>
                                        </p:tgtEl>
                                        <p:attrNameLst>
                                          <p:attrName>ppt_h</p:attrName>
                                        </p:attrNameLst>
                                      </p:cBhvr>
                                      <p:tavLst>
                                        <p:tav tm="0">
                                          <p:val>
                                            <p:strVal val="#ppt_h"/>
                                          </p:val>
                                        </p:tav>
                                        <p:tav tm="100000">
                                          <p:val>
                                            <p:strVal val="#ppt_h"/>
                                          </p:val>
                                        </p:tav>
                                      </p:tavLst>
                                    </p:anim>
                                    <p:animEffect transition="in" filter="fade">
                                      <p:cBhvr>
                                        <p:cTn id="16" dur="1000"/>
                                        <p:tgtEl>
                                          <p:spTgt spid="19467"/>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strVal val="#ppt_w*0.70"/>
                                          </p:val>
                                        </p:tav>
                                        <p:tav tm="100000">
                                          <p:val>
                                            <p:strVal val="#ppt_w"/>
                                          </p:val>
                                        </p:tav>
                                      </p:tavLst>
                                    </p:anim>
                                    <p:anim calcmode="lin" valueType="num">
                                      <p:cBhvr>
                                        <p:cTn id="20" dur="1000" fill="hold"/>
                                        <p:tgtEl>
                                          <p:spTgt spid="25"/>
                                        </p:tgtEl>
                                        <p:attrNameLst>
                                          <p:attrName>ppt_h</p:attrName>
                                        </p:attrNameLst>
                                      </p:cBhvr>
                                      <p:tavLst>
                                        <p:tav tm="0">
                                          <p:val>
                                            <p:strVal val="#ppt_h"/>
                                          </p:val>
                                        </p:tav>
                                        <p:tav tm="100000">
                                          <p:val>
                                            <p:strVal val="#ppt_h"/>
                                          </p:val>
                                        </p:tav>
                                      </p:tavLst>
                                    </p:anim>
                                    <p:animEffect transition="in" filter="fade">
                                      <p:cBhvr>
                                        <p:cTn id="21" dur="1000"/>
                                        <p:tgtEl>
                                          <p:spTgt spid="25"/>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0.70"/>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0.7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1000" fill="hold"/>
                                        <p:tgtEl>
                                          <p:spTgt spid="33"/>
                                        </p:tgtEl>
                                        <p:attrNameLst>
                                          <p:attrName>ppt_w</p:attrName>
                                        </p:attrNameLst>
                                      </p:cBhvr>
                                      <p:tavLst>
                                        <p:tav tm="0">
                                          <p:val>
                                            <p:strVal val="#ppt_w*0.70"/>
                                          </p:val>
                                        </p:tav>
                                        <p:tav tm="100000">
                                          <p:val>
                                            <p:strVal val="#ppt_w"/>
                                          </p:val>
                                        </p:tav>
                                      </p:tavLst>
                                    </p:anim>
                                    <p:anim calcmode="lin" valueType="num">
                                      <p:cBhvr>
                                        <p:cTn id="40" dur="1000" fill="hold"/>
                                        <p:tgtEl>
                                          <p:spTgt spid="33"/>
                                        </p:tgtEl>
                                        <p:attrNameLst>
                                          <p:attrName>ppt_h</p:attrName>
                                        </p:attrNameLst>
                                      </p:cBhvr>
                                      <p:tavLst>
                                        <p:tav tm="0">
                                          <p:val>
                                            <p:strVal val="#ppt_h"/>
                                          </p:val>
                                        </p:tav>
                                        <p:tav tm="100000">
                                          <p:val>
                                            <p:strVal val="#ppt_h"/>
                                          </p:val>
                                        </p:tav>
                                      </p:tavLst>
                                    </p:anim>
                                    <p:animEffect transition="in" filter="fade">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p:bldP spid="14" grpId="0" animBg="1"/>
      <p:bldP spid="17" grpId="0" animBg="1"/>
      <p:bldP spid="25" grpId="0" animBg="1"/>
      <p:bldP spid="28"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rrowheads="1"/>
          </p:cNvPicPr>
          <p:nvPr/>
        </p:nvPicPr>
        <p:blipFill>
          <a:blip r:embed="rId3"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nvGrpSpPr>
          <p:cNvPr id="2" name="群組 25"/>
          <p:cNvGrpSpPr/>
          <p:nvPr/>
        </p:nvGrpSpPr>
        <p:grpSpPr>
          <a:xfrm>
            <a:off x="0" y="980728"/>
            <a:ext cx="9144000" cy="4901778"/>
            <a:chOff x="0" y="980728"/>
            <a:chExt cx="9144000" cy="4901778"/>
          </a:xfrm>
        </p:grpSpPr>
        <p:pic>
          <p:nvPicPr>
            <p:cNvPr id="71685" name="Picture 5"/>
            <p:cNvPicPr>
              <a:picLocks noChangeAspect="1" noChangeArrowheads="1"/>
            </p:cNvPicPr>
            <p:nvPr/>
          </p:nvPicPr>
          <p:blipFill>
            <a:blip r:embed="rId4" cstate="print"/>
            <a:srcRect/>
            <a:stretch>
              <a:fillRect/>
            </a:stretch>
          </p:blipFill>
          <p:spPr bwMode="auto">
            <a:xfrm>
              <a:off x="0" y="980728"/>
              <a:ext cx="9144000" cy="4901778"/>
            </a:xfrm>
            <a:prstGeom prst="rect">
              <a:avLst/>
            </a:prstGeom>
            <a:noFill/>
            <a:ln w="9525">
              <a:noFill/>
              <a:miter lim="800000"/>
              <a:headEnd/>
              <a:tailEnd/>
            </a:ln>
            <a:effectLst>
              <a:softEdge rad="127000"/>
            </a:effectLst>
          </p:spPr>
        </p:pic>
        <p:sp>
          <p:nvSpPr>
            <p:cNvPr id="21" name="Rectangle 2"/>
            <p:cNvSpPr txBox="1">
              <a:spLocks noChangeArrowheads="1"/>
            </p:cNvSpPr>
            <p:nvPr/>
          </p:nvSpPr>
          <p:spPr bwMode="gray">
            <a:xfrm>
              <a:off x="251520" y="1228651"/>
              <a:ext cx="8748000" cy="685800"/>
            </a:xfrm>
            <a:prstGeom prst="rect">
              <a:avLst/>
            </a:prstGeom>
            <a:solidFill>
              <a:srgbClr val="003366"/>
            </a:solidFill>
            <a:ln w="9525">
              <a:noFill/>
              <a:miter lim="800000"/>
              <a:headEnd/>
              <a:tailEnd/>
            </a:ln>
          </p:spPr>
          <p:txBody>
            <a:bodyPr anchor="ctr"/>
            <a:lstStyle/>
            <a:p>
              <a:pPr eaLnBrk="0" hangingPunct="0">
                <a:lnSpc>
                  <a:spcPct val="90000"/>
                </a:lnSpc>
                <a:defRPr/>
              </a:pPr>
              <a:r>
                <a:rPr lang="zh-TW" altLang="en-US" sz="3200" kern="0" dirty="0">
                  <a:solidFill>
                    <a:schemeClr val="bg2"/>
                  </a:solidFill>
                  <a:latin typeface="標楷體" pitchFamily="65" charset="-120"/>
                  <a:ea typeface="標楷體" pitchFamily="65" charset="-120"/>
                  <a:cs typeface="+mj-cs"/>
                </a:rPr>
                <a:t>全球水</a:t>
              </a:r>
              <a:r>
                <a:rPr lang="zh-TW" altLang="en-US" sz="3200" kern="0" dirty="0" smtClean="0">
                  <a:solidFill>
                    <a:schemeClr val="bg2"/>
                  </a:solidFill>
                  <a:latin typeface="標楷體" pitchFamily="65" charset="-120"/>
                  <a:ea typeface="標楷體" pitchFamily="65" charset="-120"/>
                  <a:cs typeface="+mj-cs"/>
                </a:rPr>
                <a:t>產品進出口統計</a:t>
              </a:r>
              <a:endParaRPr lang="zh-TW" altLang="en-US" sz="3200" kern="0" dirty="0">
                <a:solidFill>
                  <a:schemeClr val="bg2"/>
                </a:solidFill>
                <a:latin typeface="標楷體" pitchFamily="65" charset="-120"/>
                <a:ea typeface="標楷體" pitchFamily="65" charset="-120"/>
                <a:cs typeface="+mj-cs"/>
              </a:endParaRPr>
            </a:p>
          </p:txBody>
        </p:sp>
        <p:sp>
          <p:nvSpPr>
            <p:cNvPr id="25" name="文字方塊 24"/>
            <p:cNvSpPr txBox="1"/>
            <p:nvPr/>
          </p:nvSpPr>
          <p:spPr>
            <a:xfrm>
              <a:off x="230254" y="1882543"/>
              <a:ext cx="8784000" cy="180000"/>
            </a:xfrm>
            <a:prstGeom prst="rect">
              <a:avLst/>
            </a:prstGeom>
            <a:solidFill>
              <a:schemeClr val="bg2">
                <a:lumMod val="95000"/>
              </a:schemeClr>
            </a:solidFill>
          </p:spPr>
          <p:txBody>
            <a:bodyPr wrap="square" lIns="36000" tIns="36000" rIns="36000" bIns="36000" rtlCol="0" anchor="ctr" anchorCtr="0">
              <a:spAutoFit/>
            </a:bodyPr>
            <a:lstStyle/>
            <a:p>
              <a:r>
                <a:rPr lang="en-US" sz="1600" dirty="0" smtClean="0">
                  <a:solidFill>
                    <a:schemeClr val="bg2">
                      <a:lumMod val="95000"/>
                    </a:schemeClr>
                  </a:solidFill>
                  <a:latin typeface="標楷體" pitchFamily="65" charset="-120"/>
                  <a:ea typeface="標楷體" pitchFamily="65" charset="-120"/>
                </a:rPr>
                <a:t>1</a:t>
              </a:r>
              <a:endParaRPr lang="en-US" sz="1600" dirty="0">
                <a:solidFill>
                  <a:schemeClr val="bg2">
                    <a:lumMod val="95000"/>
                  </a:schemeClr>
                </a:solidFill>
                <a:latin typeface="標楷體" pitchFamily="65" charset="-120"/>
                <a:ea typeface="標楷體" pitchFamily="65" charset="-120"/>
              </a:endParaRPr>
            </a:p>
          </p:txBody>
        </p:sp>
      </p:grpSp>
      <p:sp>
        <p:nvSpPr>
          <p:cNvPr id="16" name="Rectangle 2"/>
          <p:cNvSpPr txBox="1">
            <a:spLocks noChangeArrowheads="1"/>
          </p:cNvSpPr>
          <p:nvPr/>
        </p:nvSpPr>
        <p:spPr bwMode="gray">
          <a:xfrm>
            <a:off x="720725" y="287338"/>
            <a:ext cx="7410450" cy="685800"/>
          </a:xfrm>
          <a:prstGeom prst="rect">
            <a:avLst/>
          </a:prstGeom>
          <a:noFill/>
          <a:ln w="9525">
            <a:noFill/>
            <a:miter lim="800000"/>
            <a:headEnd/>
            <a:tailEnd/>
          </a:ln>
        </p:spPr>
        <p:txBody>
          <a:bodyPr anchor="ctr"/>
          <a:lstStyle/>
          <a:p>
            <a:pPr algn="ctr" eaLnBrk="0" hangingPunct="0">
              <a:lnSpc>
                <a:spcPct val="90000"/>
              </a:lnSpc>
              <a:defRPr/>
            </a:pPr>
            <a:r>
              <a:rPr lang="zh-TW" altLang="en-US" sz="4000" dirty="0" smtClean="0">
                <a:latin typeface="標楷體" pitchFamily="65" charset="-120"/>
                <a:ea typeface="標楷體" pitchFamily="65" charset="-120"/>
              </a:rPr>
              <a:t>全球漁水產品的需求趨勢</a:t>
            </a:r>
            <a:endParaRPr lang="zh-TW" altLang="en-US" sz="4000" kern="0" dirty="0">
              <a:solidFill>
                <a:schemeClr val="tx2"/>
              </a:solidFill>
              <a:latin typeface="標楷體" pitchFamily="65" charset="-120"/>
              <a:ea typeface="標楷體" pitchFamily="65" charset="-120"/>
              <a:cs typeface="+mj-cs"/>
            </a:endParaRPr>
          </a:p>
        </p:txBody>
      </p:sp>
      <p:pic>
        <p:nvPicPr>
          <p:cNvPr id="71686" name="Picture 6"/>
          <p:cNvPicPr>
            <a:picLocks noChangeAspect="1" noChangeArrowheads="1"/>
          </p:cNvPicPr>
          <p:nvPr/>
        </p:nvPicPr>
        <p:blipFill>
          <a:blip r:embed="rId5" cstate="print"/>
          <a:srcRect/>
          <a:stretch>
            <a:fillRect/>
          </a:stretch>
        </p:blipFill>
        <p:spPr bwMode="auto">
          <a:xfrm>
            <a:off x="4608000" y="5760000"/>
            <a:ext cx="4465970" cy="864096"/>
          </a:xfrm>
          <a:prstGeom prst="rect">
            <a:avLst/>
          </a:prstGeom>
          <a:noFill/>
          <a:ln w="9525">
            <a:noFill/>
            <a:miter lim="800000"/>
            <a:headEnd/>
            <a:tailEnd/>
          </a:ln>
          <a:effectLst>
            <a:softEdge rad="63500"/>
          </a:effectLst>
        </p:spPr>
      </p:pic>
      <p:sp>
        <p:nvSpPr>
          <p:cNvPr id="23" name="矩形 22"/>
          <p:cNvSpPr/>
          <p:nvPr/>
        </p:nvSpPr>
        <p:spPr bwMode="auto">
          <a:xfrm>
            <a:off x="360000" y="5940000"/>
            <a:ext cx="4176464" cy="576064"/>
          </a:xfrm>
          <a:prstGeom prst="rect">
            <a:avLst/>
          </a:prstGeom>
        </p:spPr>
        <p:txBody>
          <a:bodyPr lIns="36000" tIns="36000" rIns="36000" bIns="36000"/>
          <a:lstStyle/>
          <a:p>
            <a:pPr>
              <a:defRPr/>
            </a:pPr>
            <a:r>
              <a:rPr lang="zh-TW" altLang="en-US" sz="1400" dirty="0">
                <a:solidFill>
                  <a:schemeClr val="accent4">
                    <a:lumMod val="75000"/>
                    <a:lumOff val="25000"/>
                  </a:schemeClr>
                </a:solidFill>
                <a:latin typeface="+mn-lt"/>
                <a:ea typeface="標楷體" pitchFamily="65" charset="-120"/>
              </a:rPr>
              <a:t>資料來源</a:t>
            </a:r>
            <a:r>
              <a:rPr lang="zh-TW" altLang="en-US" sz="1400" dirty="0" smtClean="0">
                <a:solidFill>
                  <a:schemeClr val="accent4">
                    <a:lumMod val="75000"/>
                    <a:lumOff val="25000"/>
                  </a:schemeClr>
                </a:solidFill>
                <a:latin typeface="+mn-lt"/>
                <a:ea typeface="標楷體" pitchFamily="65" charset="-120"/>
              </a:rPr>
              <a:t>：</a:t>
            </a:r>
            <a:r>
              <a:rPr lang="en-US" altLang="zh-TW" sz="1400" dirty="0" smtClean="0">
                <a:solidFill>
                  <a:schemeClr val="accent4">
                    <a:lumMod val="75000"/>
                    <a:lumOff val="25000"/>
                  </a:schemeClr>
                </a:solidFill>
                <a:ea typeface="標楷體" pitchFamily="65" charset="-120"/>
              </a:rPr>
              <a:t>FAO</a:t>
            </a:r>
            <a:r>
              <a:rPr lang="zh-TW" altLang="en-US" sz="1400" dirty="0" smtClean="0">
                <a:solidFill>
                  <a:schemeClr val="accent4">
                    <a:lumMod val="75000"/>
                    <a:lumOff val="25000"/>
                  </a:schemeClr>
                </a:solidFill>
                <a:ea typeface="標楷體" pitchFamily="65" charset="-120"/>
              </a:rPr>
              <a:t> </a:t>
            </a:r>
            <a:r>
              <a:rPr lang="en-US" altLang="zh-TW" sz="1400" b="0" dirty="0" smtClean="0">
                <a:solidFill>
                  <a:schemeClr val="accent4">
                    <a:lumMod val="75000"/>
                    <a:lumOff val="25000"/>
                  </a:schemeClr>
                </a:solidFill>
                <a:ea typeface="標楷體" pitchFamily="65" charset="-120"/>
              </a:rPr>
              <a:t>(Food &amp; Agriculture Organization)</a:t>
            </a:r>
          </a:p>
          <a:p>
            <a:pPr>
              <a:defRPr/>
            </a:pPr>
            <a:r>
              <a:rPr lang="zh-TW" altLang="en-US" sz="1400" dirty="0" smtClean="0">
                <a:solidFill>
                  <a:schemeClr val="accent4">
                    <a:lumMod val="75000"/>
                    <a:lumOff val="25000"/>
                  </a:schemeClr>
                </a:solidFill>
                <a:latin typeface="+mn-lt"/>
                <a:ea typeface="標楷體" pitchFamily="65" charset="-120"/>
              </a:rPr>
              <a:t>聯合國糧農組織 </a:t>
            </a:r>
            <a:r>
              <a:rPr lang="en-US" altLang="zh-TW" sz="1400" dirty="0" smtClean="0">
                <a:solidFill>
                  <a:schemeClr val="accent4">
                    <a:lumMod val="75000"/>
                    <a:lumOff val="25000"/>
                  </a:schemeClr>
                </a:solidFill>
                <a:ea typeface="標楷體" pitchFamily="65" charset="-120"/>
              </a:rPr>
              <a:t>2012/Nov. </a:t>
            </a:r>
            <a:r>
              <a:rPr lang="zh-TW" altLang="en-US" sz="1600" dirty="0">
                <a:solidFill>
                  <a:schemeClr val="accent4">
                    <a:lumMod val="75000"/>
                    <a:lumOff val="25000"/>
                  </a:schemeClr>
                </a:solidFill>
                <a:latin typeface="+mn-lt"/>
                <a:ea typeface="標楷體" pitchFamily="65" charset="-120"/>
              </a:rPr>
              <a:t>	</a:t>
            </a:r>
          </a:p>
        </p:txBody>
      </p:sp>
      <p:sp>
        <p:nvSpPr>
          <p:cNvPr id="18" name="Freeform 8"/>
          <p:cNvSpPr>
            <a:spLocks/>
          </p:cNvSpPr>
          <p:nvPr/>
        </p:nvSpPr>
        <p:spPr bwMode="auto">
          <a:xfrm rot="287941" flipV="1">
            <a:off x="2189474" y="3845021"/>
            <a:ext cx="876619" cy="112938"/>
          </a:xfrm>
          <a:custGeom>
            <a:avLst/>
            <a:gdLst>
              <a:gd name="T0" fmla="*/ 0 w 3356"/>
              <a:gd name="T1" fmla="*/ 2147483647 h 1838"/>
              <a:gd name="T2" fmla="*/ 2147483647 w 3356"/>
              <a:gd name="T3" fmla="*/ 2147483647 h 1838"/>
              <a:gd name="T4" fmla="*/ 2147483647 w 3356"/>
              <a:gd name="T5" fmla="*/ 0 h 1838"/>
              <a:gd name="T6" fmla="*/ 0 60000 65536"/>
              <a:gd name="T7" fmla="*/ 0 60000 65536"/>
              <a:gd name="T8" fmla="*/ 0 60000 65536"/>
              <a:gd name="T9" fmla="*/ 0 w 3356"/>
              <a:gd name="T10" fmla="*/ 0 h 1838"/>
              <a:gd name="T11" fmla="*/ 3356 w 3356"/>
              <a:gd name="T12" fmla="*/ 1838 h 1838"/>
            </a:gdLst>
            <a:ahLst/>
            <a:cxnLst>
              <a:cxn ang="T6">
                <a:pos x="T0" y="T1"/>
              </a:cxn>
              <a:cxn ang="T7">
                <a:pos x="T2" y="T3"/>
              </a:cxn>
              <a:cxn ang="T8">
                <a:pos x="T4" y="T5"/>
              </a:cxn>
            </a:cxnLst>
            <a:rect l="T9" t="T10" r="T11" b="T12"/>
            <a:pathLst>
              <a:path w="3356" h="1838">
                <a:moveTo>
                  <a:pt x="0" y="1769"/>
                </a:moveTo>
                <a:cubicBezTo>
                  <a:pt x="242" y="1803"/>
                  <a:pt x="484" y="1838"/>
                  <a:pt x="1043" y="1543"/>
                </a:cubicBezTo>
                <a:cubicBezTo>
                  <a:pt x="1602" y="1248"/>
                  <a:pt x="2963" y="227"/>
                  <a:pt x="3356" y="0"/>
                </a:cubicBezTo>
              </a:path>
            </a:pathLst>
          </a:custGeom>
          <a:noFill/>
          <a:ln w="38100">
            <a:solidFill>
              <a:srgbClr val="FF0000">
                <a:alpha val="60000"/>
              </a:srgbClr>
            </a:solidFill>
            <a:prstDash val="sysDot"/>
            <a:round/>
            <a:headEnd type="none" w="med" len="med"/>
            <a:tailEnd type="triangle" w="med" len="med"/>
          </a:ln>
        </p:spPr>
        <p:txBody>
          <a:bodyPr/>
          <a:lstStyle/>
          <a:p>
            <a:endParaRPr lang="zh-TW" altLang="en-US"/>
          </a:p>
        </p:txBody>
      </p:sp>
      <p:sp>
        <p:nvSpPr>
          <p:cNvPr id="19" name="Freeform 8"/>
          <p:cNvSpPr>
            <a:spLocks/>
          </p:cNvSpPr>
          <p:nvPr/>
        </p:nvSpPr>
        <p:spPr bwMode="auto">
          <a:xfrm>
            <a:off x="4857571" y="3767774"/>
            <a:ext cx="1730653" cy="248492"/>
          </a:xfrm>
          <a:custGeom>
            <a:avLst/>
            <a:gdLst>
              <a:gd name="T0" fmla="*/ 0 w 3356"/>
              <a:gd name="T1" fmla="*/ 2147483647 h 1838"/>
              <a:gd name="T2" fmla="*/ 2147483647 w 3356"/>
              <a:gd name="T3" fmla="*/ 2147483647 h 1838"/>
              <a:gd name="T4" fmla="*/ 2147483647 w 3356"/>
              <a:gd name="T5" fmla="*/ 0 h 1838"/>
              <a:gd name="T6" fmla="*/ 0 60000 65536"/>
              <a:gd name="T7" fmla="*/ 0 60000 65536"/>
              <a:gd name="T8" fmla="*/ 0 60000 65536"/>
              <a:gd name="T9" fmla="*/ 0 w 3356"/>
              <a:gd name="T10" fmla="*/ 0 h 1838"/>
              <a:gd name="T11" fmla="*/ 3356 w 3356"/>
              <a:gd name="T12" fmla="*/ 1838 h 1838"/>
            </a:gdLst>
            <a:ahLst/>
            <a:cxnLst>
              <a:cxn ang="T6">
                <a:pos x="T0" y="T1"/>
              </a:cxn>
              <a:cxn ang="T7">
                <a:pos x="T2" y="T3"/>
              </a:cxn>
              <a:cxn ang="T8">
                <a:pos x="T4" y="T5"/>
              </a:cxn>
            </a:cxnLst>
            <a:rect l="T9" t="T10" r="T11" b="T12"/>
            <a:pathLst>
              <a:path w="3356" h="1838">
                <a:moveTo>
                  <a:pt x="0" y="1769"/>
                </a:moveTo>
                <a:cubicBezTo>
                  <a:pt x="242" y="1803"/>
                  <a:pt x="484" y="1838"/>
                  <a:pt x="1043" y="1543"/>
                </a:cubicBezTo>
                <a:cubicBezTo>
                  <a:pt x="1602" y="1248"/>
                  <a:pt x="2963" y="227"/>
                  <a:pt x="3356" y="0"/>
                </a:cubicBezTo>
              </a:path>
            </a:pathLst>
          </a:custGeom>
          <a:noFill/>
          <a:ln w="38100">
            <a:solidFill>
              <a:srgbClr val="0000FF">
                <a:alpha val="60000"/>
              </a:srgbClr>
            </a:solidFill>
            <a:prstDash val="sysDot"/>
            <a:round/>
            <a:headEnd type="none" w="med" len="med"/>
            <a:tailEnd type="triangle" w="med" len="med"/>
          </a:ln>
        </p:spPr>
        <p:txBody>
          <a:bodyPr/>
          <a:lstStyle/>
          <a:p>
            <a:endParaRPr lang="zh-TW" altLang="en-US"/>
          </a:p>
        </p:txBody>
      </p:sp>
      <p:sp>
        <p:nvSpPr>
          <p:cNvPr id="20" name="Freeform 8"/>
          <p:cNvSpPr>
            <a:spLocks/>
          </p:cNvSpPr>
          <p:nvPr/>
        </p:nvSpPr>
        <p:spPr bwMode="auto">
          <a:xfrm rot="21304706">
            <a:off x="3588086" y="3815507"/>
            <a:ext cx="938912" cy="135974"/>
          </a:xfrm>
          <a:custGeom>
            <a:avLst/>
            <a:gdLst>
              <a:gd name="T0" fmla="*/ 0 w 3356"/>
              <a:gd name="T1" fmla="*/ 2147483647 h 1838"/>
              <a:gd name="T2" fmla="*/ 2147483647 w 3356"/>
              <a:gd name="T3" fmla="*/ 2147483647 h 1838"/>
              <a:gd name="T4" fmla="*/ 2147483647 w 3356"/>
              <a:gd name="T5" fmla="*/ 0 h 1838"/>
              <a:gd name="T6" fmla="*/ 0 60000 65536"/>
              <a:gd name="T7" fmla="*/ 0 60000 65536"/>
              <a:gd name="T8" fmla="*/ 0 60000 65536"/>
              <a:gd name="T9" fmla="*/ 0 w 3356"/>
              <a:gd name="T10" fmla="*/ 0 h 1838"/>
              <a:gd name="T11" fmla="*/ 3356 w 3356"/>
              <a:gd name="T12" fmla="*/ 1838 h 1838"/>
            </a:gdLst>
            <a:ahLst/>
            <a:cxnLst>
              <a:cxn ang="T6">
                <a:pos x="T0" y="T1"/>
              </a:cxn>
              <a:cxn ang="T7">
                <a:pos x="T2" y="T3"/>
              </a:cxn>
              <a:cxn ang="T8">
                <a:pos x="T4" y="T5"/>
              </a:cxn>
            </a:cxnLst>
            <a:rect l="T9" t="T10" r="T11" b="T12"/>
            <a:pathLst>
              <a:path w="3356" h="1838">
                <a:moveTo>
                  <a:pt x="0" y="1769"/>
                </a:moveTo>
                <a:cubicBezTo>
                  <a:pt x="242" y="1803"/>
                  <a:pt x="484" y="1838"/>
                  <a:pt x="1043" y="1543"/>
                </a:cubicBezTo>
                <a:cubicBezTo>
                  <a:pt x="1602" y="1248"/>
                  <a:pt x="2963" y="227"/>
                  <a:pt x="3356" y="0"/>
                </a:cubicBezTo>
              </a:path>
            </a:pathLst>
          </a:custGeom>
          <a:noFill/>
          <a:ln w="38100">
            <a:solidFill>
              <a:srgbClr val="7030A0">
                <a:alpha val="60000"/>
              </a:srgbClr>
            </a:solidFill>
            <a:prstDash val="sysDot"/>
            <a:round/>
            <a:headEnd type="none" w="med" len="med"/>
            <a:tailEnd type="triangle" w="med" len="med"/>
          </a:ln>
        </p:spPr>
        <p:txBody>
          <a:bodyPr/>
          <a:lstStyle/>
          <a:p>
            <a:endParaRPr lang="zh-TW" altLang="en-US"/>
          </a:p>
        </p:txBody>
      </p:sp>
      <p:sp>
        <p:nvSpPr>
          <p:cNvPr id="22" name="Freeform 8"/>
          <p:cNvSpPr>
            <a:spLocks/>
          </p:cNvSpPr>
          <p:nvPr/>
        </p:nvSpPr>
        <p:spPr bwMode="auto">
          <a:xfrm>
            <a:off x="6948265" y="3757141"/>
            <a:ext cx="1728192" cy="248492"/>
          </a:xfrm>
          <a:custGeom>
            <a:avLst/>
            <a:gdLst>
              <a:gd name="T0" fmla="*/ 0 w 3356"/>
              <a:gd name="T1" fmla="*/ 2147483647 h 1838"/>
              <a:gd name="T2" fmla="*/ 2147483647 w 3356"/>
              <a:gd name="T3" fmla="*/ 2147483647 h 1838"/>
              <a:gd name="T4" fmla="*/ 2147483647 w 3356"/>
              <a:gd name="T5" fmla="*/ 0 h 1838"/>
              <a:gd name="T6" fmla="*/ 0 60000 65536"/>
              <a:gd name="T7" fmla="*/ 0 60000 65536"/>
              <a:gd name="T8" fmla="*/ 0 60000 65536"/>
              <a:gd name="T9" fmla="*/ 0 w 3356"/>
              <a:gd name="T10" fmla="*/ 0 h 1838"/>
              <a:gd name="T11" fmla="*/ 3356 w 3356"/>
              <a:gd name="T12" fmla="*/ 1838 h 1838"/>
            </a:gdLst>
            <a:ahLst/>
            <a:cxnLst>
              <a:cxn ang="T6">
                <a:pos x="T0" y="T1"/>
              </a:cxn>
              <a:cxn ang="T7">
                <a:pos x="T2" y="T3"/>
              </a:cxn>
              <a:cxn ang="T8">
                <a:pos x="T4" y="T5"/>
              </a:cxn>
            </a:cxnLst>
            <a:rect l="T9" t="T10" r="T11" b="T12"/>
            <a:pathLst>
              <a:path w="3356" h="1838">
                <a:moveTo>
                  <a:pt x="0" y="1769"/>
                </a:moveTo>
                <a:cubicBezTo>
                  <a:pt x="242" y="1803"/>
                  <a:pt x="484" y="1838"/>
                  <a:pt x="1043" y="1543"/>
                </a:cubicBezTo>
                <a:cubicBezTo>
                  <a:pt x="1602" y="1248"/>
                  <a:pt x="2963" y="227"/>
                  <a:pt x="3356" y="0"/>
                </a:cubicBezTo>
              </a:path>
            </a:pathLst>
          </a:custGeom>
          <a:noFill/>
          <a:ln w="38100">
            <a:solidFill>
              <a:srgbClr val="0000FF">
                <a:alpha val="60000"/>
              </a:srgbClr>
            </a:solidFill>
            <a:prstDash val="sysDot"/>
            <a:round/>
            <a:headEnd type="none" w="med" len="med"/>
            <a:tailEnd type="triangle" w="med" len="med"/>
          </a:ln>
        </p:spPr>
        <p:txBody>
          <a:bodyPr/>
          <a:lstStyle/>
          <a:p>
            <a:endParaRPr lang="zh-TW" altLang="en-US"/>
          </a:p>
        </p:txBody>
      </p:sp>
      <p:sp>
        <p:nvSpPr>
          <p:cNvPr id="24" name="文字方塊 23"/>
          <p:cNvSpPr txBox="1"/>
          <p:nvPr/>
        </p:nvSpPr>
        <p:spPr>
          <a:xfrm>
            <a:off x="6129433" y="3426283"/>
            <a:ext cx="720080" cy="257369"/>
          </a:xfrm>
          <a:prstGeom prst="rect">
            <a:avLst/>
          </a:prstGeom>
          <a:noFill/>
        </p:spPr>
        <p:txBody>
          <a:bodyPr wrap="square" lIns="36000" tIns="36000" rIns="36000" bIns="36000" rtlCol="0" anchor="ctr" anchorCtr="0">
            <a:spAutoFit/>
          </a:bodyPr>
          <a:lstStyle/>
          <a:p>
            <a:r>
              <a:rPr lang="zh-TW" altLang="en-US" sz="1200" b="1" dirty="0" smtClean="0">
                <a:solidFill>
                  <a:schemeClr val="tx1">
                    <a:lumMod val="85000"/>
                    <a:lumOff val="15000"/>
                  </a:schemeClr>
                </a:solidFill>
                <a:latin typeface="標楷體" pitchFamily="65" charset="-120"/>
                <a:ea typeface="標楷體" pitchFamily="65" charset="-120"/>
              </a:rPr>
              <a:t>十億美元</a:t>
            </a:r>
            <a:endParaRPr lang="en-US" sz="1200" b="1" dirty="0">
              <a:solidFill>
                <a:schemeClr val="tx1">
                  <a:lumMod val="85000"/>
                  <a:lumOff val="15000"/>
                </a:schemeClr>
              </a:solidFill>
              <a:latin typeface="標楷體" pitchFamily="65" charset="-120"/>
              <a:ea typeface="標楷體" pitchFamily="65" charset="-120"/>
            </a:endParaRPr>
          </a:p>
        </p:txBody>
      </p:sp>
      <p:sp>
        <p:nvSpPr>
          <p:cNvPr id="27" name="橢圓 26"/>
          <p:cNvSpPr/>
          <p:nvPr/>
        </p:nvSpPr>
        <p:spPr bwMode="auto">
          <a:xfrm>
            <a:off x="4139952" y="3933056"/>
            <a:ext cx="504056" cy="360040"/>
          </a:xfrm>
          <a:prstGeom prst="ellipse">
            <a:avLst/>
          </a:prstGeom>
          <a:noFill/>
          <a:ln w="158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cs typeface="Arial" charset="0"/>
            </a:endParaRPr>
          </a:p>
        </p:txBody>
      </p:sp>
      <p:sp>
        <p:nvSpPr>
          <p:cNvPr id="15" name="文字方塊 14"/>
          <p:cNvSpPr txBox="1"/>
          <p:nvPr/>
        </p:nvSpPr>
        <p:spPr>
          <a:xfrm>
            <a:off x="1937853" y="1844824"/>
            <a:ext cx="1500198" cy="318924"/>
          </a:xfrm>
          <a:prstGeom prst="rect">
            <a:avLst/>
          </a:prstGeom>
          <a:noFill/>
        </p:spPr>
        <p:txBody>
          <a:bodyPr wrap="square" lIns="36000" tIns="36000" rIns="36000" bIns="36000" rtlCol="0" anchor="ctr" anchorCtr="0">
            <a:spAutoFit/>
          </a:bodyPr>
          <a:lstStyle/>
          <a:p>
            <a:r>
              <a:rPr lang="zh-TW" altLang="en-US" sz="1600" dirty="0" smtClean="0">
                <a:solidFill>
                  <a:schemeClr val="tx1">
                    <a:lumMod val="85000"/>
                    <a:lumOff val="15000"/>
                  </a:schemeClr>
                </a:solidFill>
                <a:latin typeface="標楷體" pitchFamily="65" charset="-120"/>
                <a:ea typeface="標楷體" pitchFamily="65" charset="-120"/>
              </a:rPr>
              <a:t>捕撈漁</a:t>
            </a:r>
            <a:r>
              <a:rPr lang="en-US" altLang="zh-TW" sz="1600" dirty="0" smtClean="0">
                <a:solidFill>
                  <a:schemeClr val="tx1">
                    <a:lumMod val="85000"/>
                    <a:lumOff val="15000"/>
                  </a:schemeClr>
                </a:solidFill>
                <a:latin typeface="標楷體" pitchFamily="65" charset="-120"/>
                <a:ea typeface="標楷體" pitchFamily="65" charset="-120"/>
              </a:rPr>
              <a:t>/</a:t>
            </a:r>
            <a:r>
              <a:rPr lang="zh-TW" altLang="en-US" sz="1600" dirty="0" smtClean="0">
                <a:solidFill>
                  <a:schemeClr val="tx1">
                    <a:lumMod val="85000"/>
                    <a:lumOff val="15000"/>
                  </a:schemeClr>
                </a:solidFill>
                <a:latin typeface="標楷體" pitchFamily="65" charset="-120"/>
                <a:ea typeface="標楷體" pitchFamily="65" charset="-120"/>
              </a:rPr>
              <a:t>水產品</a:t>
            </a:r>
            <a:endParaRPr lang="en-US" sz="1600" dirty="0">
              <a:solidFill>
                <a:schemeClr val="tx1">
                  <a:lumMod val="85000"/>
                  <a:lumOff val="15000"/>
                </a:schemeClr>
              </a:solidFill>
              <a:latin typeface="標楷體" pitchFamily="65" charset="-120"/>
              <a:ea typeface="標楷體" pitchFamily="65" charset="-120"/>
            </a:endParaRPr>
          </a:p>
        </p:txBody>
      </p:sp>
      <p:sp>
        <p:nvSpPr>
          <p:cNvPr id="17" name="文字方塊 16"/>
          <p:cNvSpPr txBox="1"/>
          <p:nvPr/>
        </p:nvSpPr>
        <p:spPr>
          <a:xfrm>
            <a:off x="3430721" y="1840985"/>
            <a:ext cx="1520836" cy="318924"/>
          </a:xfrm>
          <a:prstGeom prst="rect">
            <a:avLst/>
          </a:prstGeom>
          <a:noFill/>
        </p:spPr>
        <p:txBody>
          <a:bodyPr wrap="square" lIns="36000" tIns="36000" rIns="36000" bIns="36000" rtlCol="0" anchor="ctr" anchorCtr="0">
            <a:spAutoFit/>
          </a:bodyPr>
          <a:lstStyle/>
          <a:p>
            <a:r>
              <a:rPr lang="zh-TW" altLang="en-US" sz="1600" dirty="0" smtClean="0">
                <a:solidFill>
                  <a:schemeClr val="tx1">
                    <a:lumMod val="85000"/>
                    <a:lumOff val="15000"/>
                  </a:schemeClr>
                </a:solidFill>
                <a:latin typeface="標楷體" pitchFamily="65" charset="-120"/>
                <a:ea typeface="標楷體" pitchFamily="65" charset="-120"/>
              </a:rPr>
              <a:t>養殖漁</a:t>
            </a:r>
            <a:r>
              <a:rPr lang="en-US" altLang="zh-TW" sz="1600" dirty="0" smtClean="0">
                <a:solidFill>
                  <a:schemeClr val="tx1">
                    <a:lumMod val="85000"/>
                    <a:lumOff val="15000"/>
                  </a:schemeClr>
                </a:solidFill>
                <a:latin typeface="標楷體" pitchFamily="65" charset="-120"/>
                <a:ea typeface="標楷體" pitchFamily="65" charset="-120"/>
              </a:rPr>
              <a:t>/</a:t>
            </a:r>
            <a:r>
              <a:rPr lang="zh-TW" altLang="en-US" sz="1600" dirty="0" smtClean="0">
                <a:solidFill>
                  <a:schemeClr val="tx1">
                    <a:lumMod val="85000"/>
                    <a:lumOff val="15000"/>
                  </a:schemeClr>
                </a:solidFill>
                <a:latin typeface="標楷體" pitchFamily="65" charset="-120"/>
                <a:ea typeface="標楷體" pitchFamily="65" charset="-120"/>
              </a:rPr>
              <a:t>水產品</a:t>
            </a:r>
            <a:endParaRPr lang="en-US" sz="1600" dirty="0">
              <a:solidFill>
                <a:schemeClr val="tx1">
                  <a:lumMod val="85000"/>
                  <a:lumOff val="15000"/>
                </a:schemeClr>
              </a:solidFill>
              <a:latin typeface="標楷體" pitchFamily="65" charset="-120"/>
              <a:ea typeface="標楷體" pitchFamily="65" charset="-120"/>
            </a:endParaRPr>
          </a:p>
        </p:txBody>
      </p:sp>
      <p:sp>
        <p:nvSpPr>
          <p:cNvPr id="26" name="文字方塊 25"/>
          <p:cNvSpPr txBox="1"/>
          <p:nvPr/>
        </p:nvSpPr>
        <p:spPr>
          <a:xfrm>
            <a:off x="2150471" y="3194870"/>
            <a:ext cx="1296144" cy="318924"/>
          </a:xfrm>
          <a:prstGeom prst="rect">
            <a:avLst/>
          </a:prstGeom>
          <a:noFill/>
        </p:spPr>
        <p:txBody>
          <a:bodyPr wrap="square" lIns="36000" tIns="36000" rIns="36000" bIns="36000" rtlCol="0" anchor="ctr" anchorCtr="0">
            <a:spAutoFit/>
          </a:bodyPr>
          <a:lstStyle/>
          <a:p>
            <a:r>
              <a:rPr lang="en-US" altLang="zh-TW" sz="1600" b="1" dirty="0" smtClean="0">
                <a:solidFill>
                  <a:schemeClr val="tx1">
                    <a:lumMod val="85000"/>
                    <a:lumOff val="15000"/>
                  </a:schemeClr>
                </a:solidFill>
                <a:latin typeface="標楷體" pitchFamily="65" charset="-120"/>
                <a:ea typeface="標楷體" pitchFamily="65" charset="-120"/>
              </a:rPr>
              <a:t>(</a:t>
            </a:r>
            <a:r>
              <a:rPr lang="zh-TW" altLang="en-US" sz="1600" b="1" dirty="0" smtClean="0">
                <a:solidFill>
                  <a:schemeClr val="tx1">
                    <a:lumMod val="85000"/>
                    <a:lumOff val="15000"/>
                  </a:schemeClr>
                </a:solidFill>
                <a:latin typeface="標楷體" pitchFamily="65" charset="-120"/>
                <a:ea typeface="標楷體" pitchFamily="65" charset="-120"/>
              </a:rPr>
              <a:t>單位</a:t>
            </a:r>
            <a:r>
              <a:rPr lang="en-US" altLang="zh-TW" sz="1600" b="1" dirty="0" smtClean="0">
                <a:solidFill>
                  <a:schemeClr val="tx1">
                    <a:lumMod val="85000"/>
                    <a:lumOff val="15000"/>
                  </a:schemeClr>
                </a:solidFill>
                <a:latin typeface="標楷體" pitchFamily="65" charset="-120"/>
                <a:ea typeface="標楷體" pitchFamily="65" charset="-120"/>
              </a:rPr>
              <a:t>:</a:t>
            </a:r>
            <a:r>
              <a:rPr lang="zh-TW" altLang="en-US" sz="1600" b="1" dirty="0" smtClean="0">
                <a:solidFill>
                  <a:schemeClr val="tx1">
                    <a:lumMod val="85000"/>
                    <a:lumOff val="15000"/>
                  </a:schemeClr>
                </a:solidFill>
                <a:latin typeface="標楷體" pitchFamily="65" charset="-120"/>
                <a:ea typeface="標楷體" pitchFamily="65" charset="-120"/>
              </a:rPr>
              <a:t>百萬噸</a:t>
            </a:r>
            <a:r>
              <a:rPr lang="en-US" altLang="zh-TW" sz="1600" b="1" dirty="0" smtClean="0">
                <a:solidFill>
                  <a:schemeClr val="tx1">
                    <a:lumMod val="85000"/>
                    <a:lumOff val="15000"/>
                  </a:schemeClr>
                </a:solidFill>
                <a:latin typeface="標楷體" pitchFamily="65" charset="-120"/>
                <a:ea typeface="標楷體" pitchFamily="65" charset="-120"/>
              </a:rPr>
              <a:t>)</a:t>
            </a:r>
            <a:endParaRPr lang="en-US" sz="1600" b="1" dirty="0">
              <a:solidFill>
                <a:schemeClr val="tx1">
                  <a:lumMod val="85000"/>
                  <a:lumOff val="15000"/>
                </a:schemeClr>
              </a:solidFill>
              <a:latin typeface="標楷體" pitchFamily="65" charset="-120"/>
              <a:ea typeface="標楷體" pitchFamily="65" charset="-120"/>
            </a:endParaRPr>
          </a:p>
        </p:txBody>
      </p:sp>
      <p:sp>
        <p:nvSpPr>
          <p:cNvPr id="28" name="文字方塊 27"/>
          <p:cNvSpPr txBox="1"/>
          <p:nvPr/>
        </p:nvSpPr>
        <p:spPr>
          <a:xfrm>
            <a:off x="8244408" y="3429000"/>
            <a:ext cx="720080" cy="257369"/>
          </a:xfrm>
          <a:prstGeom prst="rect">
            <a:avLst/>
          </a:prstGeom>
          <a:noFill/>
        </p:spPr>
        <p:txBody>
          <a:bodyPr wrap="square" lIns="36000" tIns="36000" rIns="36000" bIns="36000" rtlCol="0" anchor="ctr" anchorCtr="0">
            <a:spAutoFit/>
          </a:bodyPr>
          <a:lstStyle/>
          <a:p>
            <a:r>
              <a:rPr lang="zh-TW" altLang="en-US" sz="1200" b="1" dirty="0" smtClean="0">
                <a:solidFill>
                  <a:schemeClr val="tx1">
                    <a:lumMod val="85000"/>
                    <a:lumOff val="15000"/>
                  </a:schemeClr>
                </a:solidFill>
                <a:latin typeface="標楷體" pitchFamily="65" charset="-120"/>
                <a:ea typeface="標楷體" pitchFamily="65" charset="-120"/>
              </a:rPr>
              <a:t>十億美元</a:t>
            </a:r>
            <a:endParaRPr lang="en-US" sz="1200" b="1" dirty="0">
              <a:solidFill>
                <a:schemeClr val="tx1">
                  <a:lumMod val="85000"/>
                  <a:lumOff val="15000"/>
                </a:schemeClr>
              </a:solidFill>
              <a:latin typeface="標楷體" pitchFamily="65" charset="-120"/>
              <a:ea typeface="標楷體" pitchFamily="65" charset="-120"/>
            </a:endParaRPr>
          </a:p>
        </p:txBody>
      </p:sp>
      <p:pic>
        <p:nvPicPr>
          <p:cNvPr id="29" name="Picture 7"/>
          <p:cNvPicPr>
            <a:picLocks noChangeArrowheads="1"/>
          </p:cNvPicPr>
          <p:nvPr/>
        </p:nvPicPr>
        <p:blipFill>
          <a:blip r:embed="rId6"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3685596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ox(i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rrowheads="1"/>
          </p:cNvPicPr>
          <p:nvPr/>
        </p:nvPicPr>
        <p:blipFill>
          <a:blip r:embed="rId3" cstate="print"/>
          <a:srcRect/>
          <a:stretch>
            <a:fillRect/>
          </a:stretch>
        </p:blipFill>
        <p:spPr bwMode="auto">
          <a:xfrm>
            <a:off x="10048" y="5517232"/>
            <a:ext cx="9144000" cy="1368000"/>
          </a:xfrm>
          <a:prstGeom prst="rect">
            <a:avLst/>
          </a:prstGeom>
          <a:noFill/>
          <a:ln w="9525">
            <a:noFill/>
            <a:miter lim="800000"/>
            <a:headEnd/>
            <a:tailEnd/>
          </a:ln>
          <a:effectLst>
            <a:softEdge rad="12700"/>
          </a:effectLst>
        </p:spPr>
      </p:pic>
      <p:grpSp>
        <p:nvGrpSpPr>
          <p:cNvPr id="2" name="群組 30"/>
          <p:cNvGrpSpPr/>
          <p:nvPr/>
        </p:nvGrpSpPr>
        <p:grpSpPr>
          <a:xfrm>
            <a:off x="179512" y="1052736"/>
            <a:ext cx="8991946" cy="4752528"/>
            <a:chOff x="179512" y="1052736"/>
            <a:chExt cx="8991946" cy="4752528"/>
          </a:xfrm>
        </p:grpSpPr>
        <p:pic>
          <p:nvPicPr>
            <p:cNvPr id="70660" name="Picture 4"/>
            <p:cNvPicPr>
              <a:picLocks noChangeAspect="1" noChangeArrowheads="1"/>
            </p:cNvPicPr>
            <p:nvPr/>
          </p:nvPicPr>
          <p:blipFill>
            <a:blip r:embed="rId4" cstate="print"/>
            <a:srcRect/>
            <a:stretch>
              <a:fillRect/>
            </a:stretch>
          </p:blipFill>
          <p:spPr bwMode="auto">
            <a:xfrm>
              <a:off x="179512" y="1052736"/>
              <a:ext cx="8991946" cy="4752528"/>
            </a:xfrm>
            <a:prstGeom prst="rect">
              <a:avLst/>
            </a:prstGeom>
            <a:noFill/>
            <a:ln w="9525">
              <a:noFill/>
              <a:miter lim="800000"/>
              <a:headEnd/>
              <a:tailEnd/>
            </a:ln>
            <a:effectLst>
              <a:softEdge rad="127000"/>
            </a:effectLst>
          </p:spPr>
        </p:pic>
        <p:sp>
          <p:nvSpPr>
            <p:cNvPr id="29" name="Rectangle 2"/>
            <p:cNvSpPr txBox="1">
              <a:spLocks noChangeArrowheads="1"/>
            </p:cNvSpPr>
            <p:nvPr/>
          </p:nvSpPr>
          <p:spPr bwMode="gray">
            <a:xfrm>
              <a:off x="457085" y="1327886"/>
              <a:ext cx="8416552" cy="535781"/>
            </a:xfrm>
            <a:prstGeom prst="rect">
              <a:avLst/>
            </a:prstGeom>
            <a:solidFill>
              <a:srgbClr val="003366"/>
            </a:solidFill>
            <a:ln w="9525">
              <a:noFill/>
              <a:miter lim="800000"/>
              <a:headEnd/>
              <a:tailEnd/>
            </a:ln>
          </p:spPr>
          <p:txBody>
            <a:bodyPr anchor="ctr"/>
            <a:lstStyle/>
            <a:p>
              <a:pPr eaLnBrk="0" hangingPunct="0">
                <a:lnSpc>
                  <a:spcPct val="90000"/>
                </a:lnSpc>
                <a:defRPr/>
              </a:pPr>
              <a:r>
                <a:rPr lang="zh-TW" altLang="en-US" sz="3200" kern="0" dirty="0">
                  <a:solidFill>
                    <a:schemeClr val="bg2"/>
                  </a:solidFill>
                  <a:latin typeface="標楷體" pitchFamily="65" charset="-120"/>
                  <a:ea typeface="標楷體" pitchFamily="65" charset="-120"/>
                  <a:cs typeface="+mj-cs"/>
                </a:rPr>
                <a:t>全球水</a:t>
              </a:r>
              <a:r>
                <a:rPr lang="zh-TW" altLang="en-US" sz="3200" kern="0" dirty="0" smtClean="0">
                  <a:solidFill>
                    <a:schemeClr val="bg2"/>
                  </a:solidFill>
                  <a:latin typeface="標楷體" pitchFamily="65" charset="-120"/>
                  <a:ea typeface="標楷體" pitchFamily="65" charset="-120"/>
                  <a:cs typeface="+mj-cs"/>
                </a:rPr>
                <a:t>產品進出口統計 </a:t>
              </a:r>
              <a:r>
                <a:rPr lang="en-US" altLang="zh-TW" sz="2400" kern="0" dirty="0" smtClean="0">
                  <a:solidFill>
                    <a:schemeClr val="bg2"/>
                  </a:solidFill>
                  <a:latin typeface="標楷體" pitchFamily="65" charset="-120"/>
                  <a:ea typeface="標楷體" pitchFamily="65" charset="-120"/>
                </a:rPr>
                <a:t>(</a:t>
              </a:r>
              <a:r>
                <a:rPr lang="zh-TW" altLang="en-US" sz="2400" kern="0" dirty="0" smtClean="0">
                  <a:solidFill>
                    <a:schemeClr val="bg2"/>
                  </a:solidFill>
                  <a:latin typeface="標楷體" pitchFamily="65" charset="-120"/>
                  <a:ea typeface="標楷體" pitchFamily="65" charset="-120"/>
                </a:rPr>
                <a:t>亞洲區域</a:t>
              </a:r>
              <a:r>
                <a:rPr lang="en-US" altLang="zh-TW" sz="2400" kern="0" dirty="0" smtClean="0">
                  <a:solidFill>
                    <a:schemeClr val="bg2"/>
                  </a:solidFill>
                  <a:latin typeface="標楷體" pitchFamily="65" charset="-120"/>
                  <a:ea typeface="標楷體" pitchFamily="65" charset="-120"/>
                </a:rPr>
                <a:t>)</a:t>
              </a:r>
              <a:endParaRPr lang="zh-TW" altLang="en-US" sz="2400" kern="0" dirty="0">
                <a:solidFill>
                  <a:schemeClr val="bg2"/>
                </a:solidFill>
                <a:latin typeface="標楷體" pitchFamily="65" charset="-120"/>
                <a:ea typeface="標楷體" pitchFamily="65" charset="-120"/>
                <a:cs typeface="+mj-cs"/>
              </a:endParaRPr>
            </a:p>
          </p:txBody>
        </p:sp>
      </p:grpSp>
      <p:sp>
        <p:nvSpPr>
          <p:cNvPr id="16" name="Rectangle 2"/>
          <p:cNvSpPr txBox="1">
            <a:spLocks noChangeArrowheads="1"/>
          </p:cNvSpPr>
          <p:nvPr/>
        </p:nvSpPr>
        <p:spPr bwMode="gray">
          <a:xfrm>
            <a:off x="720725" y="287338"/>
            <a:ext cx="7410450" cy="685800"/>
          </a:xfrm>
          <a:prstGeom prst="rect">
            <a:avLst/>
          </a:prstGeom>
          <a:noFill/>
          <a:ln w="9525">
            <a:noFill/>
            <a:miter lim="800000"/>
            <a:headEnd/>
            <a:tailEnd/>
          </a:ln>
        </p:spPr>
        <p:txBody>
          <a:bodyPr anchor="ctr"/>
          <a:lstStyle/>
          <a:p>
            <a:pPr algn="ctr" eaLnBrk="0" hangingPunct="0">
              <a:lnSpc>
                <a:spcPct val="90000"/>
              </a:lnSpc>
              <a:defRPr/>
            </a:pPr>
            <a:r>
              <a:rPr lang="zh-TW" altLang="en-US" sz="4000" dirty="0" smtClean="0">
                <a:solidFill>
                  <a:schemeClr val="tx1">
                    <a:lumMod val="95000"/>
                    <a:lumOff val="5000"/>
                  </a:schemeClr>
                </a:solidFill>
                <a:latin typeface="標楷體" pitchFamily="65" charset="-120"/>
                <a:ea typeface="標楷體" pitchFamily="65" charset="-120"/>
              </a:rPr>
              <a:t>全球漁水產品的需求趨勢</a:t>
            </a:r>
            <a:endParaRPr lang="zh-TW" altLang="en-US" sz="4000" kern="0" dirty="0">
              <a:solidFill>
                <a:schemeClr val="tx1">
                  <a:lumMod val="95000"/>
                  <a:lumOff val="5000"/>
                </a:schemeClr>
              </a:solidFill>
              <a:latin typeface="標楷體" pitchFamily="65" charset="-120"/>
              <a:ea typeface="標楷體" pitchFamily="65" charset="-120"/>
            </a:endParaRPr>
          </a:p>
        </p:txBody>
      </p:sp>
      <p:sp>
        <p:nvSpPr>
          <p:cNvPr id="10" name="矩形 9"/>
          <p:cNvSpPr/>
          <p:nvPr/>
        </p:nvSpPr>
        <p:spPr bwMode="auto">
          <a:xfrm>
            <a:off x="360000" y="5940000"/>
            <a:ext cx="4176464" cy="576064"/>
          </a:xfrm>
          <a:prstGeom prst="rect">
            <a:avLst/>
          </a:prstGeom>
        </p:spPr>
        <p:txBody>
          <a:bodyPr lIns="36000" tIns="36000" rIns="36000" bIns="36000"/>
          <a:lstStyle/>
          <a:p>
            <a:pPr>
              <a:defRPr/>
            </a:pPr>
            <a:r>
              <a:rPr lang="zh-TW" altLang="en-US" sz="1400" dirty="0">
                <a:solidFill>
                  <a:schemeClr val="accent4">
                    <a:lumMod val="75000"/>
                    <a:lumOff val="25000"/>
                  </a:schemeClr>
                </a:solidFill>
                <a:latin typeface="+mn-lt"/>
                <a:ea typeface="標楷體" pitchFamily="65" charset="-120"/>
              </a:rPr>
              <a:t>資料來源</a:t>
            </a:r>
            <a:r>
              <a:rPr lang="zh-TW" altLang="en-US" sz="1400" dirty="0" smtClean="0">
                <a:solidFill>
                  <a:schemeClr val="accent4">
                    <a:lumMod val="75000"/>
                    <a:lumOff val="25000"/>
                  </a:schemeClr>
                </a:solidFill>
                <a:latin typeface="+mn-lt"/>
                <a:ea typeface="標楷體" pitchFamily="65" charset="-120"/>
              </a:rPr>
              <a:t>：</a:t>
            </a:r>
            <a:r>
              <a:rPr lang="en-US" altLang="zh-TW" sz="1400" dirty="0" smtClean="0">
                <a:solidFill>
                  <a:schemeClr val="accent4">
                    <a:lumMod val="75000"/>
                    <a:lumOff val="25000"/>
                  </a:schemeClr>
                </a:solidFill>
                <a:ea typeface="標楷體" pitchFamily="65" charset="-120"/>
              </a:rPr>
              <a:t>FAO</a:t>
            </a:r>
            <a:r>
              <a:rPr lang="zh-TW" altLang="en-US" sz="1400" dirty="0" smtClean="0">
                <a:solidFill>
                  <a:schemeClr val="accent4">
                    <a:lumMod val="75000"/>
                    <a:lumOff val="25000"/>
                  </a:schemeClr>
                </a:solidFill>
                <a:ea typeface="標楷體" pitchFamily="65" charset="-120"/>
              </a:rPr>
              <a:t> </a:t>
            </a:r>
            <a:r>
              <a:rPr lang="en-US" altLang="zh-TW" sz="1400" b="0" dirty="0" smtClean="0">
                <a:solidFill>
                  <a:schemeClr val="accent4">
                    <a:lumMod val="75000"/>
                    <a:lumOff val="25000"/>
                  </a:schemeClr>
                </a:solidFill>
                <a:ea typeface="標楷體" pitchFamily="65" charset="-120"/>
              </a:rPr>
              <a:t>(Food &amp; Agriculture Organization)</a:t>
            </a:r>
          </a:p>
          <a:p>
            <a:pPr>
              <a:defRPr/>
            </a:pPr>
            <a:r>
              <a:rPr lang="zh-TW" altLang="en-US" sz="1400" dirty="0" smtClean="0">
                <a:solidFill>
                  <a:schemeClr val="accent4">
                    <a:lumMod val="75000"/>
                    <a:lumOff val="25000"/>
                  </a:schemeClr>
                </a:solidFill>
                <a:latin typeface="+mn-lt"/>
                <a:ea typeface="標楷體" pitchFamily="65" charset="-120"/>
              </a:rPr>
              <a:t>聯合國糧農組織  </a:t>
            </a:r>
            <a:r>
              <a:rPr lang="en-US" altLang="zh-TW" sz="1400" dirty="0" smtClean="0">
                <a:solidFill>
                  <a:schemeClr val="accent4">
                    <a:lumMod val="75000"/>
                    <a:lumOff val="25000"/>
                  </a:schemeClr>
                </a:solidFill>
                <a:latin typeface="+mn-lt"/>
                <a:ea typeface="標楷體" pitchFamily="65" charset="-120"/>
              </a:rPr>
              <a:t>2012/Nov.</a:t>
            </a:r>
            <a:r>
              <a:rPr lang="zh-TW" altLang="en-US" sz="1600" dirty="0">
                <a:solidFill>
                  <a:schemeClr val="accent4">
                    <a:lumMod val="75000"/>
                    <a:lumOff val="25000"/>
                  </a:schemeClr>
                </a:solidFill>
                <a:latin typeface="+mn-lt"/>
                <a:ea typeface="標楷體" pitchFamily="65" charset="-120"/>
              </a:rPr>
              <a:t>	</a:t>
            </a:r>
          </a:p>
        </p:txBody>
      </p:sp>
      <p:pic>
        <p:nvPicPr>
          <p:cNvPr id="11" name="Picture 6"/>
          <p:cNvPicPr>
            <a:picLocks noChangeAspect="1" noChangeArrowheads="1"/>
          </p:cNvPicPr>
          <p:nvPr/>
        </p:nvPicPr>
        <p:blipFill>
          <a:blip r:embed="rId5" cstate="print"/>
          <a:srcRect/>
          <a:stretch>
            <a:fillRect/>
          </a:stretch>
        </p:blipFill>
        <p:spPr bwMode="auto">
          <a:xfrm>
            <a:off x="4608000" y="5760000"/>
            <a:ext cx="4465970" cy="864096"/>
          </a:xfrm>
          <a:prstGeom prst="rect">
            <a:avLst/>
          </a:prstGeom>
          <a:noFill/>
          <a:ln w="9525">
            <a:noFill/>
            <a:miter lim="800000"/>
            <a:headEnd/>
            <a:tailEnd/>
          </a:ln>
          <a:effectLst>
            <a:softEdge rad="63500"/>
          </a:effectLst>
        </p:spPr>
      </p:pic>
      <p:sp>
        <p:nvSpPr>
          <p:cNvPr id="17416" name="橢圓 14"/>
          <p:cNvSpPr>
            <a:spLocks noChangeArrowheads="1"/>
          </p:cNvSpPr>
          <p:nvPr/>
        </p:nvSpPr>
        <p:spPr bwMode="auto">
          <a:xfrm>
            <a:off x="6802054" y="4627423"/>
            <a:ext cx="1955239" cy="248123"/>
          </a:xfrm>
          <a:prstGeom prst="ellipse">
            <a:avLst/>
          </a:prstGeom>
          <a:noFill/>
          <a:ln w="19050" algn="ctr">
            <a:solidFill>
              <a:srgbClr val="0000FF"/>
            </a:solidFill>
            <a:prstDash val="sysDot"/>
            <a:round/>
            <a:headEnd/>
            <a:tailEnd/>
          </a:ln>
        </p:spPr>
        <p:txBody>
          <a:bodyPr/>
          <a:lstStyle/>
          <a:p>
            <a:endParaRPr lang="zh-TW" altLang="en-US" b="0"/>
          </a:p>
        </p:txBody>
      </p:sp>
      <p:sp>
        <p:nvSpPr>
          <p:cNvPr id="18" name="橢圓 14"/>
          <p:cNvSpPr>
            <a:spLocks noChangeArrowheads="1"/>
          </p:cNvSpPr>
          <p:nvPr/>
        </p:nvSpPr>
        <p:spPr bwMode="auto">
          <a:xfrm>
            <a:off x="4791419" y="4627422"/>
            <a:ext cx="1955239" cy="248123"/>
          </a:xfrm>
          <a:prstGeom prst="ellipse">
            <a:avLst/>
          </a:prstGeom>
          <a:noFill/>
          <a:ln w="19050" algn="ctr">
            <a:solidFill>
              <a:srgbClr val="0000FF"/>
            </a:solidFill>
            <a:prstDash val="sysDot"/>
            <a:round/>
            <a:headEnd/>
            <a:tailEnd/>
          </a:ln>
        </p:spPr>
        <p:txBody>
          <a:bodyPr/>
          <a:lstStyle/>
          <a:p>
            <a:endParaRPr lang="zh-TW" altLang="en-US" b="0"/>
          </a:p>
        </p:txBody>
      </p:sp>
      <p:sp>
        <p:nvSpPr>
          <p:cNvPr id="23" name="文字方塊 22"/>
          <p:cNvSpPr txBox="1"/>
          <p:nvPr/>
        </p:nvSpPr>
        <p:spPr>
          <a:xfrm>
            <a:off x="1310374" y="4210455"/>
            <a:ext cx="576064" cy="288147"/>
          </a:xfrm>
          <a:prstGeom prst="rect">
            <a:avLst/>
          </a:prstGeom>
          <a:noFill/>
        </p:spPr>
        <p:txBody>
          <a:bodyPr wrap="square" lIns="36000" tIns="36000" rIns="36000" bIns="36000" rtlCol="0" anchor="ctr" anchorCtr="0">
            <a:spAutoFit/>
          </a:bodyPr>
          <a:lstStyle/>
          <a:p>
            <a:r>
              <a:rPr lang="en-US" altLang="zh-TW" sz="1400" dirty="0" smtClean="0">
                <a:solidFill>
                  <a:srgbClr val="C00000"/>
                </a:solidFill>
              </a:rPr>
              <a:t>No.2</a:t>
            </a:r>
            <a:endParaRPr lang="zh-TW" altLang="en-US" sz="1400" dirty="0">
              <a:solidFill>
                <a:srgbClr val="C00000"/>
              </a:solidFill>
            </a:endParaRPr>
          </a:p>
        </p:txBody>
      </p:sp>
      <p:grpSp>
        <p:nvGrpSpPr>
          <p:cNvPr id="3" name="群組 45"/>
          <p:cNvGrpSpPr/>
          <p:nvPr/>
        </p:nvGrpSpPr>
        <p:grpSpPr>
          <a:xfrm>
            <a:off x="446278" y="3570593"/>
            <a:ext cx="8312886" cy="288147"/>
            <a:chOff x="446278" y="3634391"/>
            <a:chExt cx="8312886" cy="288147"/>
          </a:xfrm>
        </p:grpSpPr>
        <p:sp>
          <p:nvSpPr>
            <p:cNvPr id="14" name="橢圓 14"/>
            <p:cNvSpPr>
              <a:spLocks noChangeArrowheads="1"/>
            </p:cNvSpPr>
            <p:nvPr/>
          </p:nvSpPr>
          <p:spPr bwMode="auto">
            <a:xfrm>
              <a:off x="4791419" y="3656825"/>
              <a:ext cx="1955239" cy="248123"/>
            </a:xfrm>
            <a:prstGeom prst="ellipse">
              <a:avLst/>
            </a:prstGeom>
            <a:noFill/>
            <a:ln w="19050" algn="ctr">
              <a:solidFill>
                <a:srgbClr val="FF00FF"/>
              </a:solidFill>
              <a:prstDash val="sysDash"/>
              <a:round/>
              <a:headEnd/>
              <a:tailEnd/>
            </a:ln>
          </p:spPr>
          <p:txBody>
            <a:bodyPr/>
            <a:lstStyle/>
            <a:p>
              <a:endParaRPr lang="zh-TW" altLang="en-US" b="0"/>
            </a:p>
          </p:txBody>
        </p:sp>
        <p:sp>
          <p:nvSpPr>
            <p:cNvPr id="15" name="橢圓 14"/>
            <p:cNvSpPr>
              <a:spLocks noChangeArrowheads="1"/>
            </p:cNvSpPr>
            <p:nvPr/>
          </p:nvSpPr>
          <p:spPr bwMode="auto">
            <a:xfrm>
              <a:off x="6803925" y="3656825"/>
              <a:ext cx="1955239" cy="248123"/>
            </a:xfrm>
            <a:prstGeom prst="ellipse">
              <a:avLst/>
            </a:prstGeom>
            <a:noFill/>
            <a:ln w="19050" algn="ctr">
              <a:solidFill>
                <a:srgbClr val="FF00FF"/>
              </a:solidFill>
              <a:prstDash val="sysDash"/>
              <a:round/>
              <a:headEnd/>
              <a:tailEnd/>
            </a:ln>
          </p:spPr>
          <p:txBody>
            <a:bodyPr/>
            <a:lstStyle/>
            <a:p>
              <a:endParaRPr lang="zh-TW" altLang="en-US" b="0"/>
            </a:p>
          </p:txBody>
        </p:sp>
        <p:sp>
          <p:nvSpPr>
            <p:cNvPr id="17" name="橢圓 14"/>
            <p:cNvSpPr>
              <a:spLocks noChangeArrowheads="1"/>
            </p:cNvSpPr>
            <p:nvPr/>
          </p:nvSpPr>
          <p:spPr bwMode="auto">
            <a:xfrm>
              <a:off x="446278" y="3665979"/>
              <a:ext cx="648000" cy="216000"/>
            </a:xfrm>
            <a:prstGeom prst="ellipse">
              <a:avLst/>
            </a:prstGeom>
            <a:noFill/>
            <a:ln w="12700" algn="ctr">
              <a:solidFill>
                <a:srgbClr val="FF00FF"/>
              </a:solidFill>
              <a:round/>
              <a:headEnd/>
              <a:tailEnd/>
            </a:ln>
          </p:spPr>
          <p:txBody>
            <a:bodyPr/>
            <a:lstStyle/>
            <a:p>
              <a:endParaRPr lang="zh-TW" altLang="en-US" b="0"/>
            </a:p>
          </p:txBody>
        </p:sp>
        <p:sp>
          <p:nvSpPr>
            <p:cNvPr id="20" name="橢圓 14"/>
            <p:cNvSpPr>
              <a:spLocks noChangeArrowheads="1"/>
            </p:cNvSpPr>
            <p:nvPr/>
          </p:nvSpPr>
          <p:spPr bwMode="auto">
            <a:xfrm>
              <a:off x="4177163" y="3663161"/>
              <a:ext cx="576000" cy="216000"/>
            </a:xfrm>
            <a:prstGeom prst="ellipse">
              <a:avLst/>
            </a:prstGeom>
            <a:noFill/>
            <a:ln w="12700" algn="ctr">
              <a:solidFill>
                <a:srgbClr val="FF00FF"/>
              </a:solidFill>
              <a:round/>
              <a:headEnd/>
              <a:tailEnd/>
            </a:ln>
          </p:spPr>
          <p:txBody>
            <a:bodyPr/>
            <a:lstStyle/>
            <a:p>
              <a:endParaRPr lang="zh-TW" altLang="en-US" b="0"/>
            </a:p>
          </p:txBody>
        </p:sp>
        <p:sp>
          <p:nvSpPr>
            <p:cNvPr id="24" name="文字方塊 23"/>
            <p:cNvSpPr txBox="1"/>
            <p:nvPr/>
          </p:nvSpPr>
          <p:spPr>
            <a:xfrm>
              <a:off x="1293954" y="3634391"/>
              <a:ext cx="576064" cy="288147"/>
            </a:xfrm>
            <a:prstGeom prst="rect">
              <a:avLst/>
            </a:prstGeom>
            <a:noFill/>
          </p:spPr>
          <p:txBody>
            <a:bodyPr wrap="square" lIns="36000" tIns="36000" rIns="36000" bIns="36000" rtlCol="0" anchor="ctr" anchorCtr="0">
              <a:spAutoFit/>
            </a:bodyPr>
            <a:lstStyle/>
            <a:p>
              <a:r>
                <a:rPr lang="en-US" altLang="zh-TW" sz="1400" dirty="0" smtClean="0">
                  <a:solidFill>
                    <a:srgbClr val="FF00FF"/>
                  </a:solidFill>
                </a:rPr>
                <a:t>No.1</a:t>
              </a:r>
              <a:endParaRPr lang="zh-TW" altLang="en-US" sz="1400" dirty="0">
                <a:solidFill>
                  <a:srgbClr val="FF00FF"/>
                </a:solidFill>
              </a:endParaRPr>
            </a:p>
          </p:txBody>
        </p:sp>
      </p:grpSp>
      <p:sp>
        <p:nvSpPr>
          <p:cNvPr id="27" name="文字方塊 26"/>
          <p:cNvSpPr txBox="1"/>
          <p:nvPr/>
        </p:nvSpPr>
        <p:spPr>
          <a:xfrm>
            <a:off x="1310374" y="5423958"/>
            <a:ext cx="576064" cy="288147"/>
          </a:xfrm>
          <a:prstGeom prst="rect">
            <a:avLst/>
          </a:prstGeom>
          <a:noFill/>
        </p:spPr>
        <p:txBody>
          <a:bodyPr wrap="square" lIns="36000" tIns="36000" rIns="36000" bIns="36000" rtlCol="0" anchor="ctr" anchorCtr="0">
            <a:spAutoFit/>
          </a:bodyPr>
          <a:lstStyle/>
          <a:p>
            <a:r>
              <a:rPr lang="en-US" altLang="zh-TW" sz="1400" dirty="0" smtClean="0">
                <a:solidFill>
                  <a:srgbClr val="C00000"/>
                </a:solidFill>
              </a:rPr>
              <a:t>No.3</a:t>
            </a:r>
            <a:endParaRPr lang="zh-TW" altLang="en-US" sz="1400" dirty="0">
              <a:solidFill>
                <a:srgbClr val="C00000"/>
              </a:solidFill>
            </a:endParaRPr>
          </a:p>
        </p:txBody>
      </p:sp>
      <p:sp>
        <p:nvSpPr>
          <p:cNvPr id="28" name="文字方塊 27"/>
          <p:cNvSpPr txBox="1"/>
          <p:nvPr/>
        </p:nvSpPr>
        <p:spPr>
          <a:xfrm>
            <a:off x="1321007" y="4415846"/>
            <a:ext cx="576064" cy="288147"/>
          </a:xfrm>
          <a:prstGeom prst="rect">
            <a:avLst/>
          </a:prstGeom>
          <a:noFill/>
        </p:spPr>
        <p:txBody>
          <a:bodyPr wrap="square" lIns="36000" tIns="36000" rIns="36000" bIns="36000" rtlCol="0" anchor="ctr" anchorCtr="0">
            <a:spAutoFit/>
          </a:bodyPr>
          <a:lstStyle/>
          <a:p>
            <a:r>
              <a:rPr lang="en-US" altLang="zh-TW" sz="1400" dirty="0" smtClean="0">
                <a:solidFill>
                  <a:srgbClr val="C00000"/>
                </a:solidFill>
              </a:rPr>
              <a:t>No.4</a:t>
            </a:r>
            <a:endParaRPr lang="zh-TW" altLang="en-US" sz="1400" dirty="0">
              <a:solidFill>
                <a:srgbClr val="C00000"/>
              </a:solidFill>
            </a:endParaRPr>
          </a:p>
        </p:txBody>
      </p:sp>
      <p:sp>
        <p:nvSpPr>
          <p:cNvPr id="38" name="橢圓 14"/>
          <p:cNvSpPr>
            <a:spLocks noChangeArrowheads="1"/>
          </p:cNvSpPr>
          <p:nvPr/>
        </p:nvSpPr>
        <p:spPr bwMode="auto">
          <a:xfrm>
            <a:off x="456911" y="4242354"/>
            <a:ext cx="720000" cy="216000"/>
          </a:xfrm>
          <a:prstGeom prst="ellipse">
            <a:avLst/>
          </a:prstGeom>
          <a:noFill/>
          <a:ln w="12700" algn="ctr">
            <a:solidFill>
              <a:srgbClr val="C00000"/>
            </a:solidFill>
            <a:round/>
            <a:headEnd/>
            <a:tailEnd/>
          </a:ln>
        </p:spPr>
        <p:txBody>
          <a:bodyPr/>
          <a:lstStyle/>
          <a:p>
            <a:endParaRPr lang="zh-TW" altLang="en-US" b="0"/>
          </a:p>
        </p:txBody>
      </p:sp>
      <p:sp>
        <p:nvSpPr>
          <p:cNvPr id="39" name="橢圓 14"/>
          <p:cNvSpPr>
            <a:spLocks noChangeArrowheads="1"/>
          </p:cNvSpPr>
          <p:nvPr/>
        </p:nvSpPr>
        <p:spPr bwMode="auto">
          <a:xfrm>
            <a:off x="459334" y="4437112"/>
            <a:ext cx="720000" cy="216000"/>
          </a:xfrm>
          <a:prstGeom prst="ellipse">
            <a:avLst/>
          </a:prstGeom>
          <a:noFill/>
          <a:ln w="12700" algn="ctr">
            <a:solidFill>
              <a:srgbClr val="C00000"/>
            </a:solidFill>
            <a:round/>
            <a:headEnd/>
            <a:tailEnd/>
          </a:ln>
        </p:spPr>
        <p:txBody>
          <a:bodyPr/>
          <a:lstStyle/>
          <a:p>
            <a:endParaRPr lang="zh-TW" altLang="en-US" b="0"/>
          </a:p>
        </p:txBody>
      </p:sp>
      <p:sp>
        <p:nvSpPr>
          <p:cNvPr id="40" name="橢圓 14"/>
          <p:cNvSpPr>
            <a:spLocks noChangeArrowheads="1"/>
          </p:cNvSpPr>
          <p:nvPr/>
        </p:nvSpPr>
        <p:spPr bwMode="auto">
          <a:xfrm>
            <a:off x="486387" y="5466490"/>
            <a:ext cx="720000" cy="216000"/>
          </a:xfrm>
          <a:prstGeom prst="ellipse">
            <a:avLst/>
          </a:prstGeom>
          <a:noFill/>
          <a:ln w="12700" algn="ctr">
            <a:solidFill>
              <a:srgbClr val="C00000"/>
            </a:solidFill>
            <a:round/>
            <a:headEnd/>
            <a:tailEnd/>
          </a:ln>
        </p:spPr>
        <p:txBody>
          <a:bodyPr/>
          <a:lstStyle/>
          <a:p>
            <a:endParaRPr lang="zh-TW" altLang="en-US" b="0"/>
          </a:p>
        </p:txBody>
      </p:sp>
      <p:sp>
        <p:nvSpPr>
          <p:cNvPr id="41" name="橢圓 14"/>
          <p:cNvSpPr>
            <a:spLocks noChangeArrowheads="1"/>
          </p:cNvSpPr>
          <p:nvPr/>
        </p:nvSpPr>
        <p:spPr bwMode="auto">
          <a:xfrm>
            <a:off x="4230867" y="4231721"/>
            <a:ext cx="540000" cy="216000"/>
          </a:xfrm>
          <a:prstGeom prst="ellipse">
            <a:avLst/>
          </a:prstGeom>
          <a:noFill/>
          <a:ln w="12700" algn="ctr">
            <a:solidFill>
              <a:srgbClr val="C00000"/>
            </a:solidFill>
            <a:round/>
            <a:headEnd/>
            <a:tailEnd/>
          </a:ln>
        </p:spPr>
        <p:txBody>
          <a:bodyPr/>
          <a:lstStyle/>
          <a:p>
            <a:endParaRPr lang="zh-TW" altLang="en-US" b="0"/>
          </a:p>
        </p:txBody>
      </p:sp>
      <p:sp>
        <p:nvSpPr>
          <p:cNvPr id="42" name="橢圓 14"/>
          <p:cNvSpPr>
            <a:spLocks noChangeArrowheads="1"/>
          </p:cNvSpPr>
          <p:nvPr/>
        </p:nvSpPr>
        <p:spPr bwMode="auto">
          <a:xfrm>
            <a:off x="4233226" y="4437112"/>
            <a:ext cx="540000" cy="216000"/>
          </a:xfrm>
          <a:prstGeom prst="ellipse">
            <a:avLst/>
          </a:prstGeom>
          <a:noFill/>
          <a:ln w="12700" algn="ctr">
            <a:solidFill>
              <a:srgbClr val="C00000"/>
            </a:solidFill>
            <a:round/>
            <a:headEnd/>
            <a:tailEnd/>
          </a:ln>
        </p:spPr>
        <p:txBody>
          <a:bodyPr/>
          <a:lstStyle/>
          <a:p>
            <a:endParaRPr lang="zh-TW" altLang="en-US" b="0"/>
          </a:p>
        </p:txBody>
      </p:sp>
      <p:sp>
        <p:nvSpPr>
          <p:cNvPr id="45" name="橢圓 14"/>
          <p:cNvSpPr>
            <a:spLocks noChangeArrowheads="1"/>
          </p:cNvSpPr>
          <p:nvPr/>
        </p:nvSpPr>
        <p:spPr bwMode="auto">
          <a:xfrm>
            <a:off x="4233226" y="5466490"/>
            <a:ext cx="540000" cy="216000"/>
          </a:xfrm>
          <a:prstGeom prst="ellipse">
            <a:avLst/>
          </a:prstGeom>
          <a:noFill/>
          <a:ln w="12700" algn="ctr">
            <a:solidFill>
              <a:srgbClr val="C00000"/>
            </a:solidFill>
            <a:round/>
            <a:headEnd/>
            <a:tailEnd/>
          </a:ln>
        </p:spPr>
        <p:txBody>
          <a:bodyPr/>
          <a:lstStyle/>
          <a:p>
            <a:endParaRPr lang="zh-TW" altLang="en-US" b="0"/>
          </a:p>
        </p:txBody>
      </p:sp>
      <p:sp>
        <p:nvSpPr>
          <p:cNvPr id="47" name="橢圓 14"/>
          <p:cNvSpPr>
            <a:spLocks noChangeArrowheads="1"/>
          </p:cNvSpPr>
          <p:nvPr/>
        </p:nvSpPr>
        <p:spPr bwMode="auto">
          <a:xfrm>
            <a:off x="448701" y="4642503"/>
            <a:ext cx="720000" cy="216000"/>
          </a:xfrm>
          <a:prstGeom prst="ellipse">
            <a:avLst/>
          </a:prstGeom>
          <a:noFill/>
          <a:ln w="12700" algn="ctr">
            <a:solidFill>
              <a:srgbClr val="0000FF"/>
            </a:solidFill>
            <a:prstDash val="sysDash"/>
            <a:round/>
            <a:headEnd/>
            <a:tailEnd/>
          </a:ln>
        </p:spPr>
        <p:txBody>
          <a:bodyPr/>
          <a:lstStyle/>
          <a:p>
            <a:endParaRPr lang="zh-TW" altLang="en-US" b="0"/>
          </a:p>
        </p:txBody>
      </p:sp>
      <p:sp>
        <p:nvSpPr>
          <p:cNvPr id="48" name="橢圓 14"/>
          <p:cNvSpPr>
            <a:spLocks noChangeArrowheads="1"/>
          </p:cNvSpPr>
          <p:nvPr/>
        </p:nvSpPr>
        <p:spPr bwMode="auto">
          <a:xfrm>
            <a:off x="478177" y="5250466"/>
            <a:ext cx="720000" cy="216000"/>
          </a:xfrm>
          <a:prstGeom prst="ellipse">
            <a:avLst/>
          </a:prstGeom>
          <a:noFill/>
          <a:ln w="12700" algn="ctr">
            <a:solidFill>
              <a:srgbClr val="C00000"/>
            </a:solidFill>
            <a:round/>
            <a:headEnd/>
            <a:tailEnd/>
          </a:ln>
        </p:spPr>
        <p:txBody>
          <a:bodyPr/>
          <a:lstStyle/>
          <a:p>
            <a:endParaRPr lang="zh-TW" altLang="en-US" b="0"/>
          </a:p>
        </p:txBody>
      </p:sp>
      <p:sp>
        <p:nvSpPr>
          <p:cNvPr id="49" name="文字方塊 48"/>
          <p:cNvSpPr txBox="1"/>
          <p:nvPr/>
        </p:nvSpPr>
        <p:spPr>
          <a:xfrm>
            <a:off x="1310374" y="5218567"/>
            <a:ext cx="576064" cy="288147"/>
          </a:xfrm>
          <a:prstGeom prst="rect">
            <a:avLst/>
          </a:prstGeom>
          <a:noFill/>
        </p:spPr>
        <p:txBody>
          <a:bodyPr wrap="square" lIns="36000" tIns="36000" rIns="36000" bIns="36000" rtlCol="0" anchor="ctr" anchorCtr="0">
            <a:spAutoFit/>
          </a:bodyPr>
          <a:lstStyle/>
          <a:p>
            <a:r>
              <a:rPr lang="en-US" altLang="zh-TW" sz="1400" dirty="0" smtClean="0">
                <a:solidFill>
                  <a:srgbClr val="C00000"/>
                </a:solidFill>
              </a:rPr>
              <a:t>No.5</a:t>
            </a:r>
            <a:endParaRPr lang="zh-TW" altLang="en-US" sz="1400" dirty="0">
              <a:solidFill>
                <a:srgbClr val="C00000"/>
              </a:solidFill>
            </a:endParaRPr>
          </a:p>
        </p:txBody>
      </p:sp>
      <p:sp>
        <p:nvSpPr>
          <p:cNvPr id="50" name="橢圓 14"/>
          <p:cNvSpPr>
            <a:spLocks noChangeArrowheads="1"/>
          </p:cNvSpPr>
          <p:nvPr/>
        </p:nvSpPr>
        <p:spPr bwMode="auto">
          <a:xfrm>
            <a:off x="4233226" y="5258676"/>
            <a:ext cx="540000" cy="216000"/>
          </a:xfrm>
          <a:prstGeom prst="ellipse">
            <a:avLst/>
          </a:prstGeom>
          <a:noFill/>
          <a:ln w="12700" algn="ctr">
            <a:solidFill>
              <a:srgbClr val="C00000"/>
            </a:solidFill>
            <a:round/>
            <a:headEnd/>
            <a:tailEnd/>
          </a:ln>
        </p:spPr>
        <p:txBody>
          <a:bodyPr/>
          <a:lstStyle/>
          <a:p>
            <a:endParaRPr lang="zh-TW" altLang="en-US" b="0"/>
          </a:p>
        </p:txBody>
      </p:sp>
      <p:pic>
        <p:nvPicPr>
          <p:cNvPr id="30" name="Picture 7"/>
          <p:cNvPicPr>
            <a:picLocks noChangeArrowheads="1"/>
          </p:cNvPicPr>
          <p:nvPr/>
        </p:nvPicPr>
        <p:blipFill>
          <a:blip r:embed="rId6"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
        <p:nvSpPr>
          <p:cNvPr id="31" name="橢圓 14"/>
          <p:cNvSpPr>
            <a:spLocks noChangeArrowheads="1"/>
          </p:cNvSpPr>
          <p:nvPr/>
        </p:nvSpPr>
        <p:spPr bwMode="auto">
          <a:xfrm>
            <a:off x="4167310" y="3393187"/>
            <a:ext cx="576000" cy="216000"/>
          </a:xfrm>
          <a:prstGeom prst="ellipse">
            <a:avLst/>
          </a:prstGeom>
          <a:solidFill>
            <a:srgbClr val="FF99FF">
              <a:alpha val="20000"/>
            </a:srgbClr>
          </a:solidFill>
          <a:ln w="12700" algn="ctr">
            <a:noFill/>
            <a:round/>
            <a:headEnd/>
            <a:tailEnd/>
          </a:ln>
        </p:spPr>
        <p:txBody>
          <a:bodyPr/>
          <a:lstStyle/>
          <a:p>
            <a:endParaRPr lang="zh-TW" altLang="en-US" b="0"/>
          </a:p>
        </p:txBody>
      </p:sp>
    </p:spTree>
    <p:extLst>
      <p:ext uri="{BB962C8B-B14F-4D97-AF65-F5344CB8AC3E}">
        <p14:creationId xmlns="" xmlns:p14="http://schemas.microsoft.com/office/powerpoint/2010/main" val="3179764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linds(horizontal)">
                                      <p:cBhvr>
                                        <p:cTn id="15" dur="500"/>
                                        <p:tgtEl>
                                          <p:spTgt spid="3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linds(horizontal)">
                                      <p:cBhvr>
                                        <p:cTn id="24" dur="500"/>
                                        <p:tgtEl>
                                          <p:spTgt spid="4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linds(horizontal)">
                                      <p:cBhvr>
                                        <p:cTn id="30" dur="500"/>
                                        <p:tgtEl>
                                          <p:spTgt spid="4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linds(horizontal)">
                                      <p:cBhvr>
                                        <p:cTn id="33" dur="500"/>
                                        <p:tgtEl>
                                          <p:spTgt spid="4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linds(horizontal)">
                                      <p:cBhvr>
                                        <p:cTn id="36" dur="500"/>
                                        <p:tgtEl>
                                          <p:spTgt spid="4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linds(horizontal)">
                                      <p:cBhvr>
                                        <p:cTn id="39" dur="500"/>
                                        <p:tgtEl>
                                          <p:spTgt spid="4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linds(horizontal)">
                                      <p:cBhvr>
                                        <p:cTn id="42" dur="500"/>
                                        <p:tgtEl>
                                          <p:spTgt spid="5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linds(horizontal)">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500" fill="hold"/>
                                        <p:tgtEl>
                                          <p:spTgt spid="47"/>
                                        </p:tgtEl>
                                        <p:attrNameLst>
                                          <p:attrName>ppt_x</p:attrName>
                                        </p:attrNameLst>
                                      </p:cBhvr>
                                      <p:tavLst>
                                        <p:tav tm="0">
                                          <p:val>
                                            <p:strVal val="#ppt_x"/>
                                          </p:val>
                                        </p:tav>
                                        <p:tav tm="100000">
                                          <p:val>
                                            <p:strVal val="#ppt_x"/>
                                          </p:val>
                                        </p:tav>
                                      </p:tavLst>
                                    </p:anim>
                                    <p:anim calcmode="lin" valueType="num">
                                      <p:cBhvr additive="base">
                                        <p:cTn id="51" dur="500" fill="hold"/>
                                        <p:tgtEl>
                                          <p:spTgt spid="4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7416"/>
                                        </p:tgtEl>
                                        <p:attrNameLst>
                                          <p:attrName>style.visibility</p:attrName>
                                        </p:attrNameLst>
                                      </p:cBhvr>
                                      <p:to>
                                        <p:strVal val="visible"/>
                                      </p:to>
                                    </p:set>
                                    <p:anim calcmode="lin" valueType="num">
                                      <p:cBhvr additive="base">
                                        <p:cTn id="58" dur="500" fill="hold"/>
                                        <p:tgtEl>
                                          <p:spTgt spid="17416"/>
                                        </p:tgtEl>
                                        <p:attrNameLst>
                                          <p:attrName>ppt_x</p:attrName>
                                        </p:attrNameLst>
                                      </p:cBhvr>
                                      <p:tavLst>
                                        <p:tav tm="0">
                                          <p:val>
                                            <p:strVal val="#ppt_x"/>
                                          </p:val>
                                        </p:tav>
                                        <p:tav tm="100000">
                                          <p:val>
                                            <p:strVal val="#ppt_x"/>
                                          </p:val>
                                        </p:tav>
                                      </p:tavLst>
                                    </p:anim>
                                    <p:anim calcmode="lin" valueType="num">
                                      <p:cBhvr additive="base">
                                        <p:cTn id="59"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8" grpId="0" animBg="1"/>
      <p:bldP spid="23" grpId="0"/>
      <p:bldP spid="27" grpId="0"/>
      <p:bldP spid="28" grpId="0"/>
      <p:bldP spid="38" grpId="0" animBg="1"/>
      <p:bldP spid="39" grpId="0" animBg="1"/>
      <p:bldP spid="40" grpId="0" animBg="1"/>
      <p:bldP spid="41" grpId="0" animBg="1"/>
      <p:bldP spid="42" grpId="0" animBg="1"/>
      <p:bldP spid="45" grpId="0" animBg="1"/>
      <p:bldP spid="47" grpId="0" animBg="1"/>
      <p:bldP spid="48" grpId="0" animBg="1"/>
      <p:bldP spid="49" grpId="0"/>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20725" y="287338"/>
            <a:ext cx="7410450" cy="685800"/>
          </a:xfrm>
        </p:spPr>
        <p:txBody>
          <a:bodyPr>
            <a:noAutofit/>
          </a:bodyPr>
          <a:lstStyle/>
          <a:p>
            <a:pPr algn="ctr"/>
            <a:r>
              <a:rPr lang="zh-TW" altLang="en-US" sz="4000" dirty="0" smtClean="0">
                <a:solidFill>
                  <a:schemeClr val="tx1"/>
                </a:solidFill>
                <a:latin typeface="標楷體" pitchFamily="65" charset="-120"/>
                <a:ea typeface="標楷體" pitchFamily="65" charset="-120"/>
              </a:rPr>
              <a:t>台灣漁水產業現況</a:t>
            </a:r>
          </a:p>
        </p:txBody>
      </p:sp>
      <p:pic>
        <p:nvPicPr>
          <p:cNvPr id="17" name="Picture 3"/>
          <p:cNvPicPr>
            <a:picLocks noChangeArrowheads="1"/>
          </p:cNvPicPr>
          <p:nvPr/>
        </p:nvPicPr>
        <p:blipFill>
          <a:blip r:embed="rId3" cstate="print"/>
          <a:srcRect/>
          <a:stretch>
            <a:fillRect/>
          </a:stretch>
        </p:blipFill>
        <p:spPr bwMode="auto">
          <a:xfrm>
            <a:off x="9525" y="5517439"/>
            <a:ext cx="9144000" cy="1367562"/>
          </a:xfrm>
          <a:prstGeom prst="rect">
            <a:avLst/>
          </a:prstGeom>
          <a:noFill/>
          <a:ln w="9525">
            <a:noFill/>
            <a:miter lim="800000"/>
            <a:headEnd/>
            <a:tailEnd/>
          </a:ln>
          <a:effectLst>
            <a:softEdge rad="12700"/>
          </a:effectLst>
        </p:spPr>
      </p:pic>
      <p:sp>
        <p:nvSpPr>
          <p:cNvPr id="5124" name="Rectangle 3"/>
          <p:cNvSpPr>
            <a:spLocks noGrp="1" noChangeArrowheads="1"/>
          </p:cNvSpPr>
          <p:nvPr>
            <p:ph type="body" idx="1"/>
          </p:nvPr>
        </p:nvSpPr>
        <p:spPr>
          <a:xfrm>
            <a:off x="540000" y="1196752"/>
            <a:ext cx="8103274" cy="1656184"/>
          </a:xfrm>
        </p:spPr>
        <p:txBody>
          <a:bodyPr/>
          <a:lstStyle/>
          <a:p>
            <a:pPr>
              <a:lnSpc>
                <a:spcPct val="90000"/>
              </a:lnSpc>
              <a:spcBef>
                <a:spcPts val="1200"/>
              </a:spcBef>
              <a:spcAft>
                <a:spcPts val="600"/>
              </a:spcAft>
              <a:defRPr/>
            </a:pPr>
            <a:r>
              <a:rPr lang="zh-TW" altLang="en-US" sz="2800" b="1" dirty="0" smtClean="0">
                <a:latin typeface="標楷體" pitchFamily="65" charset="-120"/>
                <a:ea typeface="標楷體" pitchFamily="65" charset="-120"/>
              </a:rPr>
              <a:t>台灣漁水業技術及資源</a:t>
            </a:r>
            <a:endParaRPr lang="en-US" altLang="zh-TW" sz="2800" b="1" dirty="0" smtClean="0">
              <a:latin typeface="標楷體" pitchFamily="65" charset="-120"/>
              <a:ea typeface="標楷體" pitchFamily="65" charset="-120"/>
            </a:endParaRPr>
          </a:p>
          <a:p>
            <a:pPr lvl="1">
              <a:lnSpc>
                <a:spcPts val="2400"/>
              </a:lnSpc>
              <a:spcBef>
                <a:spcPts val="0"/>
              </a:spcBef>
              <a:spcAft>
                <a:spcPts val="300"/>
              </a:spcAft>
              <a:defRPr/>
            </a:pPr>
            <a:r>
              <a:rPr lang="zh-TW" altLang="en-US" sz="2000" dirty="0" smtClean="0">
                <a:latin typeface="標楷體" pitchFamily="65" charset="-120"/>
                <a:ea typeface="標楷體" pitchFamily="65" charset="-120"/>
              </a:rPr>
              <a:t>台全球六大公海漁業國之一</a:t>
            </a:r>
            <a:endParaRPr lang="en-US" altLang="zh-TW" sz="2000" dirty="0" smtClean="0">
              <a:latin typeface="標楷體" pitchFamily="65" charset="-120"/>
              <a:ea typeface="標楷體" pitchFamily="65" charset="-120"/>
            </a:endParaRPr>
          </a:p>
          <a:p>
            <a:pPr lvl="1">
              <a:lnSpc>
                <a:spcPts val="2400"/>
              </a:lnSpc>
              <a:spcBef>
                <a:spcPts val="0"/>
              </a:spcBef>
              <a:spcAft>
                <a:spcPts val="300"/>
              </a:spcAft>
              <a:defRPr/>
            </a:pPr>
            <a:r>
              <a:rPr lang="zh-TW" altLang="en-US" sz="2000" dirty="0" smtClean="0">
                <a:latin typeface="標楷體" pitchFamily="65" charset="-120"/>
                <a:ea typeface="標楷體" pitchFamily="65" charset="-120"/>
              </a:rPr>
              <a:t>漁水產業養殖技術領先全球</a:t>
            </a:r>
            <a:endParaRPr lang="en-US" altLang="zh-TW" sz="2000" dirty="0" smtClean="0">
              <a:latin typeface="標楷體" pitchFamily="65" charset="-120"/>
              <a:ea typeface="標楷體" pitchFamily="65" charset="-120"/>
            </a:endParaRPr>
          </a:p>
          <a:p>
            <a:pPr lvl="1">
              <a:lnSpc>
                <a:spcPts val="2400"/>
              </a:lnSpc>
              <a:spcBef>
                <a:spcPts val="0"/>
              </a:spcBef>
              <a:spcAft>
                <a:spcPts val="300"/>
              </a:spcAft>
              <a:defRPr/>
            </a:pPr>
            <a:r>
              <a:rPr kumimoji="1" lang="zh-TW" altLang="en-US" sz="2000" dirty="0" smtClean="0">
                <a:latin typeface="標楷體" pitchFamily="65" charset="-120"/>
                <a:ea typeface="標楷體" pitchFamily="65" charset="-120"/>
                <a:cs typeface="Times New Roman" pitchFamily="18" charset="0"/>
              </a:rPr>
              <a:t>國內</a:t>
            </a:r>
            <a:r>
              <a:rPr kumimoji="1" lang="zh-TW" altLang="zh-TW" sz="2000" dirty="0" smtClean="0">
                <a:latin typeface="標楷體" pitchFamily="65" charset="-120"/>
                <a:ea typeface="標楷體" pitchFamily="65" charset="-120"/>
                <a:cs typeface="Times New Roman" pitchFamily="18" charset="0"/>
              </a:rPr>
              <a:t>水土資源有限</a:t>
            </a:r>
            <a:r>
              <a:rPr kumimoji="1" lang="zh-TW" altLang="en-US" sz="2000" dirty="0" smtClean="0">
                <a:latin typeface="標楷體" pitchFamily="65" charset="-120"/>
                <a:ea typeface="標楷體" pitchFamily="65" charset="-120"/>
                <a:cs typeface="Times New Roman" pitchFamily="18" charset="0"/>
              </a:rPr>
              <a:t>、國內</a:t>
            </a:r>
            <a:r>
              <a:rPr kumimoji="1" lang="zh-TW" altLang="zh-TW" sz="2000" dirty="0" smtClean="0">
                <a:latin typeface="標楷體" pitchFamily="65" charset="-120"/>
                <a:ea typeface="標楷體" pitchFamily="65" charset="-120"/>
                <a:cs typeface="Times New Roman" pitchFamily="18" charset="0"/>
              </a:rPr>
              <a:t>消費市場小</a:t>
            </a:r>
            <a:endParaRPr kumimoji="1" lang="en-US" altLang="zh-TW" sz="2000" dirty="0" smtClean="0">
              <a:latin typeface="標楷體" pitchFamily="65" charset="-120"/>
              <a:ea typeface="標楷體" pitchFamily="65" charset="-120"/>
              <a:cs typeface="Times New Roman" pitchFamily="18" charset="0"/>
            </a:endParaRPr>
          </a:p>
        </p:txBody>
      </p:sp>
      <p:sp>
        <p:nvSpPr>
          <p:cNvPr id="7" name="Rectangle 3"/>
          <p:cNvSpPr txBox="1">
            <a:spLocks noChangeArrowheads="1"/>
          </p:cNvSpPr>
          <p:nvPr/>
        </p:nvSpPr>
        <p:spPr bwMode="gray">
          <a:xfrm>
            <a:off x="540000" y="2844726"/>
            <a:ext cx="8103274" cy="1357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ts val="1200"/>
              </a:spcBef>
              <a:spcAft>
                <a:spcPts val="600"/>
              </a:spcAft>
              <a:buClrTx/>
              <a:buSzTx/>
              <a:buFontTx/>
              <a:buChar char="•"/>
              <a:tabLst/>
              <a:defRPr/>
            </a:pPr>
            <a:r>
              <a:rPr kumimoji="0" lang="zh-TW" altLang="en-US" sz="2800" b="1"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遠洋捕撈漁業的限制及鄰近競爭對手</a:t>
            </a:r>
          </a:p>
          <a:p>
            <a:pPr marL="742950" marR="0" lvl="1" indent="-285750" algn="l" defTabSz="914400" rtl="0" eaLnBrk="0" fontAlgn="base" latinLnBrk="0" hangingPunct="0">
              <a:lnSpc>
                <a:spcPts val="2400"/>
              </a:lnSpc>
              <a:spcBef>
                <a:spcPts val="0"/>
              </a:spcBef>
              <a:spcAft>
                <a:spcPts val="300"/>
              </a:spcAft>
              <a:buClrTx/>
              <a:buSzTx/>
              <a:buFontTx/>
              <a:buChar char="–"/>
              <a:tabLst/>
              <a:defRPr/>
            </a:pPr>
            <a:r>
              <a:rPr kumimoji="0"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油價上漲、地球暖化、貿易法規的限制</a:t>
            </a:r>
            <a:endParaRPr kumimoji="0" lang="en-US" altLang="zh-TW"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endParaRPr>
          </a:p>
          <a:p>
            <a:pPr marL="742950" marR="0" lvl="1" indent="-285750" algn="l" defTabSz="914400" rtl="0" eaLnBrk="0" fontAlgn="base" latinLnBrk="0" hangingPunct="0">
              <a:lnSpc>
                <a:spcPts val="2400"/>
              </a:lnSpc>
              <a:spcBef>
                <a:spcPts val="0"/>
              </a:spcBef>
              <a:spcAft>
                <a:spcPts val="300"/>
              </a:spcAft>
              <a:buClrTx/>
              <a:buSzTx/>
              <a:buFontTx/>
              <a:buChar char="–"/>
              <a:tabLst/>
              <a:defRPr/>
            </a:pPr>
            <a:r>
              <a:rPr kumimoji="1"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中國及東南</a:t>
            </a:r>
            <a:r>
              <a:rPr kumimoji="1" lang="zh-TW" altLang="zh-TW"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亞</a:t>
            </a:r>
            <a:r>
              <a:rPr kumimoji="1"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國家的競爭 </a:t>
            </a:r>
            <a:r>
              <a:rPr kumimoji="1" lang="en-US" altLang="zh-TW"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a:t>
            </a:r>
            <a:r>
              <a:rPr kumimoji="1" lang="zh-TW" altLang="zh-TW"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豐富資源</a:t>
            </a:r>
            <a:r>
              <a:rPr kumimoji="1" lang="zh-TW" altLang="en-US"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a:t>
            </a:r>
            <a:r>
              <a:rPr kumimoji="1" lang="zh-TW" altLang="zh-TW"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低</a:t>
            </a:r>
            <a:r>
              <a:rPr kumimoji="1" lang="zh-TW" altLang="en-US"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人工</a:t>
            </a:r>
            <a:r>
              <a:rPr kumimoji="1" lang="zh-TW" altLang="zh-TW"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成本</a:t>
            </a:r>
            <a:r>
              <a:rPr kumimoji="1" lang="en-US" altLang="zh-TW"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Times New Roman" pitchFamily="18" charset="0"/>
              </a:rPr>
              <a:t>)</a:t>
            </a:r>
            <a:endParaRPr kumimoji="0" lang="zh-TW" altLang="en-US" sz="16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endParaRPr>
          </a:p>
        </p:txBody>
      </p:sp>
      <p:sp>
        <p:nvSpPr>
          <p:cNvPr id="8" name="Rectangle 3"/>
          <p:cNvSpPr txBox="1">
            <a:spLocks noChangeArrowheads="1"/>
          </p:cNvSpPr>
          <p:nvPr/>
        </p:nvSpPr>
        <p:spPr bwMode="gray">
          <a:xfrm>
            <a:off x="540000" y="4162136"/>
            <a:ext cx="8103274" cy="18083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ts val="1200"/>
              </a:spcBef>
              <a:spcAft>
                <a:spcPts val="600"/>
              </a:spcAft>
              <a:buClrTx/>
              <a:buSzTx/>
              <a:buFontTx/>
              <a:buChar char="•"/>
              <a:tabLst/>
              <a:defRPr/>
            </a:pPr>
            <a:r>
              <a:rPr kumimoji="0" lang="zh-TW" altLang="en-US" sz="2800" b="1"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養殖漁業的未來發展</a:t>
            </a:r>
          </a:p>
          <a:p>
            <a:pPr marL="742950" marR="0" lvl="1" indent="-285750" algn="l" defTabSz="914400" rtl="0" eaLnBrk="0" fontAlgn="base" latinLnBrk="0" hangingPunct="0">
              <a:lnSpc>
                <a:spcPts val="2400"/>
              </a:lnSpc>
              <a:spcBef>
                <a:spcPts val="0"/>
              </a:spcBef>
              <a:spcAft>
                <a:spcPts val="300"/>
              </a:spcAft>
              <a:buClrTx/>
              <a:buSzTx/>
              <a:buFontTx/>
              <a:buChar char="–"/>
              <a:tabLst/>
              <a:defRPr/>
            </a:pPr>
            <a:r>
              <a:rPr kumimoji="0" lang="zh-TW" altLang="en-US" sz="2000" b="1"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全球飲食文化改變</a:t>
            </a:r>
          </a:p>
          <a:p>
            <a:pPr marL="742950" marR="0" lvl="1" indent="-285750" algn="l" defTabSz="914400" rtl="0" eaLnBrk="0" fontAlgn="base" latinLnBrk="0" hangingPunct="0">
              <a:lnSpc>
                <a:spcPts val="2400"/>
              </a:lnSpc>
              <a:spcBef>
                <a:spcPts val="0"/>
              </a:spcBef>
              <a:spcAft>
                <a:spcPts val="300"/>
              </a:spcAft>
              <a:buClrTx/>
              <a:buSzTx/>
              <a:buFontTx/>
              <a:buChar char="–"/>
              <a:tabLst/>
              <a:defRPr/>
            </a:pPr>
            <a:r>
              <a:rPr kumimoji="0"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水產食品種類多、營養價值高，預估未來需求增加</a:t>
            </a:r>
            <a:r>
              <a:rPr kumimoji="0" lang="en-US" altLang="zh-TW"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 </a:t>
            </a:r>
            <a:endParaRPr kumimoji="0"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endParaRPr>
          </a:p>
          <a:p>
            <a:pPr marL="742950" marR="0" lvl="1" indent="-285750" algn="l" defTabSz="914400" rtl="0" eaLnBrk="0" fontAlgn="base" latinLnBrk="0" hangingPunct="0">
              <a:lnSpc>
                <a:spcPts val="2400"/>
              </a:lnSpc>
              <a:spcBef>
                <a:spcPts val="0"/>
              </a:spcBef>
              <a:spcAft>
                <a:spcPts val="300"/>
              </a:spcAft>
              <a:buClrTx/>
              <a:buSzTx/>
              <a:buFontTx/>
              <a:buChar char="–"/>
              <a:tabLst/>
              <a:defRPr/>
            </a:pPr>
            <a:r>
              <a:rPr kumimoji="0" lang="en-US" altLang="zh-TW"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2020</a:t>
            </a:r>
            <a:r>
              <a:rPr kumimoji="0"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年捕撈及水產養殖產量將各佔</a:t>
            </a:r>
            <a:r>
              <a:rPr kumimoji="0" lang="en-US" altLang="zh-TW"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50%</a:t>
            </a:r>
            <a:r>
              <a:rPr kumimoji="0" lang="zh-TW" altLang="en-US" sz="20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比率</a:t>
            </a:r>
            <a:r>
              <a:rPr kumimoji="0" lang="en-US" altLang="zh-TW"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a:t>
            </a:r>
            <a:r>
              <a:rPr kumimoji="0" lang="zh-TW" altLang="en-US"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根據聯合國糧農組織</a:t>
            </a:r>
            <a:r>
              <a:rPr kumimoji="0" lang="en-US" altLang="zh-TW"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FAO</a:t>
            </a:r>
            <a:r>
              <a:rPr kumimoji="0" lang="zh-TW" altLang="en-US"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預測</a:t>
            </a:r>
            <a:r>
              <a:rPr kumimoji="0" lang="en-US" altLang="zh-TW"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rPr>
              <a:t>)</a:t>
            </a:r>
            <a:endParaRPr kumimoji="0" lang="zh-TW" altLang="en-US" sz="1400" b="0" i="0" u="none" strike="noStrike" kern="0" cap="none" spc="0" normalizeH="0" baseline="0" noProof="0" dirty="0" smtClean="0">
              <a:ln>
                <a:noFill/>
              </a:ln>
              <a:solidFill>
                <a:schemeClr val="tx1"/>
              </a:solidFill>
              <a:effectLst/>
              <a:uLnTx/>
              <a:uFillTx/>
              <a:latin typeface="標楷體" pitchFamily="65" charset="-120"/>
              <a:ea typeface="標楷體" pitchFamily="65" charset="-120"/>
              <a:cs typeface="+mn-cs"/>
            </a:endParaRPr>
          </a:p>
        </p:txBody>
      </p:sp>
      <p:pic>
        <p:nvPicPr>
          <p:cNvPr id="9" name="Picture 7"/>
          <p:cNvPicPr>
            <a:picLocks noChangeArrowheads="1"/>
          </p:cNvPicPr>
          <p:nvPr/>
        </p:nvPicPr>
        <p:blipFill>
          <a:blip r:embed="rId4" cstate="print"/>
          <a:srcRect/>
          <a:stretch>
            <a:fillRect/>
          </a:stretch>
        </p:blipFill>
        <p:spPr bwMode="auto">
          <a:xfrm>
            <a:off x="5652120" y="476672"/>
            <a:ext cx="3491880" cy="1728192"/>
          </a:xfrm>
          <a:prstGeom prst="rect">
            <a:avLst/>
          </a:prstGeom>
          <a:noFill/>
          <a:ln w="9525">
            <a:noFill/>
            <a:miter lim="800000"/>
            <a:headEnd/>
            <a:tailEnd/>
          </a:ln>
          <a:effectLst>
            <a:softEdge rad="635000"/>
          </a:effectLst>
        </p:spPr>
      </p:pic>
    </p:spTree>
    <p:extLst>
      <p:ext uri="{BB962C8B-B14F-4D97-AF65-F5344CB8AC3E}">
        <p14:creationId xmlns="" xmlns:p14="http://schemas.microsoft.com/office/powerpoint/2010/main" val="420870872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92TGp_Makeup_light">
  <a:themeElements>
    <a:clrScheme name="Default Design 3">
      <a:dk1>
        <a:srgbClr val="000000"/>
      </a:dk1>
      <a:lt1>
        <a:srgbClr val="C6ECDF"/>
      </a:lt1>
      <a:dk2>
        <a:srgbClr val="003366"/>
      </a:dk2>
      <a:lt2>
        <a:srgbClr val="FFFFFF"/>
      </a:lt2>
      <a:accent1>
        <a:srgbClr val="A4E0CC"/>
      </a:accent1>
      <a:accent2>
        <a:srgbClr val="E8B888"/>
      </a:accent2>
      <a:accent3>
        <a:srgbClr val="DFF4EC"/>
      </a:accent3>
      <a:accent4>
        <a:srgbClr val="000000"/>
      </a:accent4>
      <a:accent5>
        <a:srgbClr val="CFEDE2"/>
      </a:accent5>
      <a:accent6>
        <a:srgbClr val="D2A67B"/>
      </a:accent6>
      <a:hlink>
        <a:srgbClr val="A9CBE9"/>
      </a:hlink>
      <a:folHlink>
        <a:srgbClr val="F2B0C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lIns="0" tIns="36000" rIns="0" bIns="36000"/>
      <a:lstStyle>
        <a:defPPr marL="266700" indent="-180975">
          <a:lnSpc>
            <a:spcPts val="2200"/>
          </a:lnSpc>
          <a:spcBef>
            <a:spcPts val="300"/>
          </a:spcBef>
          <a:spcAft>
            <a:spcPts val="600"/>
          </a:spcAft>
          <a:buFont typeface="Arial" charset="0"/>
          <a:buChar char="•"/>
          <a:defRPr sz="2000" dirty="0" smtClean="0">
            <a:latin typeface="標楷體" pitchFamily="65" charset="-120"/>
            <a:ea typeface="標楷體" pitchFamily="65"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DF2BB"/>
        </a:lt1>
        <a:dk2>
          <a:srgbClr val="660033"/>
        </a:dk2>
        <a:lt2>
          <a:srgbClr val="FFFFFF"/>
        </a:lt2>
        <a:accent1>
          <a:srgbClr val="FCE988"/>
        </a:accent1>
        <a:accent2>
          <a:srgbClr val="9DEDCD"/>
        </a:accent2>
        <a:accent3>
          <a:srgbClr val="FEF7DA"/>
        </a:accent3>
        <a:accent4>
          <a:srgbClr val="000000"/>
        </a:accent4>
        <a:accent5>
          <a:srgbClr val="FDF2C3"/>
        </a:accent5>
        <a:accent6>
          <a:srgbClr val="8ED7BA"/>
        </a:accent6>
        <a:hlink>
          <a:srgbClr val="FFAD93"/>
        </a:hlink>
        <a:folHlink>
          <a:srgbClr val="A8C1F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CC5B6"/>
        </a:lt1>
        <a:dk2>
          <a:srgbClr val="660066"/>
        </a:dk2>
        <a:lt2>
          <a:srgbClr val="FFFFFF"/>
        </a:lt2>
        <a:accent1>
          <a:srgbClr val="F29292"/>
        </a:accent1>
        <a:accent2>
          <a:srgbClr val="9DE3A5"/>
        </a:accent2>
        <a:accent3>
          <a:srgbClr val="FDDFD7"/>
        </a:accent3>
        <a:accent4>
          <a:srgbClr val="000000"/>
        </a:accent4>
        <a:accent5>
          <a:srgbClr val="F7C7C7"/>
        </a:accent5>
        <a:accent6>
          <a:srgbClr val="8ECE95"/>
        </a:accent6>
        <a:hlink>
          <a:srgbClr val="D1BCEE"/>
        </a:hlink>
        <a:folHlink>
          <a:srgbClr val="E6CEB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C6ECDF"/>
        </a:lt1>
        <a:dk2>
          <a:srgbClr val="003366"/>
        </a:dk2>
        <a:lt2>
          <a:srgbClr val="FFFFFF"/>
        </a:lt2>
        <a:accent1>
          <a:srgbClr val="A4E0CC"/>
        </a:accent1>
        <a:accent2>
          <a:srgbClr val="E8B888"/>
        </a:accent2>
        <a:accent3>
          <a:srgbClr val="DFF4EC"/>
        </a:accent3>
        <a:accent4>
          <a:srgbClr val="000000"/>
        </a:accent4>
        <a:accent5>
          <a:srgbClr val="CFEDE2"/>
        </a:accent5>
        <a:accent6>
          <a:srgbClr val="D2A67B"/>
        </a:accent6>
        <a:hlink>
          <a:srgbClr val="A9CBE9"/>
        </a:hlink>
        <a:folHlink>
          <a:srgbClr val="F2B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3986</TotalTime>
  <Words>3516</Words>
  <Application>Microsoft Office PowerPoint</Application>
  <PresentationFormat>如螢幕大小 (4:3)</PresentationFormat>
  <Paragraphs>448</Paragraphs>
  <Slides>55</Slides>
  <Notes>33</Notes>
  <HiddenSlides>0</HiddenSlides>
  <MMClips>0</MMClips>
  <ScaleCrop>false</ScaleCrop>
  <HeadingPairs>
    <vt:vector size="4" baseType="variant">
      <vt:variant>
        <vt:lpstr>佈景主題</vt:lpstr>
      </vt:variant>
      <vt:variant>
        <vt:i4>1</vt:i4>
      </vt:variant>
      <vt:variant>
        <vt:lpstr>投影片標題</vt:lpstr>
      </vt:variant>
      <vt:variant>
        <vt:i4>55</vt:i4>
      </vt:variant>
    </vt:vector>
  </HeadingPairs>
  <TitlesOfParts>
    <vt:vector size="56" baseType="lpstr">
      <vt:lpstr>592TGp_Makeup_light</vt:lpstr>
      <vt:lpstr>投影片 1</vt:lpstr>
      <vt:lpstr>大綱</vt:lpstr>
      <vt:lpstr>漁水產品產業簡介</vt:lpstr>
      <vt:lpstr>漁水產品產業簡介</vt:lpstr>
      <vt:lpstr>蛋白質消費變動率</vt:lpstr>
      <vt:lpstr>全球漁水產品的需求趨勢</vt:lpstr>
      <vt:lpstr>投影片 7</vt:lpstr>
      <vt:lpstr>投影片 8</vt:lpstr>
      <vt:lpstr>台灣漁水產業現況</vt:lpstr>
      <vt:lpstr>台灣漁水產品競爭力分析</vt:lpstr>
      <vt:lpstr>漁水產品全球佈局</vt:lpstr>
      <vt:lpstr>漁水產品全球佈局</vt:lpstr>
      <vt:lpstr>漁水產品全球佈局</vt:lpstr>
      <vt:lpstr>漁水產品全球佈局</vt:lpstr>
      <vt:lpstr>漁水產品全球佈局</vt:lpstr>
      <vt:lpstr>投影片 16</vt:lpstr>
      <vt:lpstr>公司背景</vt:lpstr>
      <vt:lpstr>公司背景</vt:lpstr>
      <vt:lpstr>公司沿革</vt:lpstr>
      <vt:lpstr>公司沿革</vt:lpstr>
      <vt:lpstr>投影片 21</vt:lpstr>
      <vt:lpstr>投影片 22</vt:lpstr>
      <vt:lpstr>產品介紹</vt:lpstr>
      <vt:lpstr>產品介紹</vt:lpstr>
      <vt:lpstr>營運模式</vt:lpstr>
      <vt:lpstr>營運模式</vt:lpstr>
      <vt:lpstr>投影片 27</vt:lpstr>
      <vt:lpstr>大綱</vt:lpstr>
      <vt:lpstr>投影片 29</vt:lpstr>
      <vt:lpstr> 供應鏈管理目的 </vt:lpstr>
      <vt:lpstr>衡量供應鏈的績效</vt:lpstr>
      <vt:lpstr> 供應鏈流程 </vt:lpstr>
      <vt:lpstr>長鞭效應(bullwhip effect) </vt:lpstr>
      <vt:lpstr>長鞭效應(bullwhip effect) </vt:lpstr>
      <vt:lpstr>物流中心介紹</vt:lpstr>
      <vt:lpstr>通路變革</vt:lpstr>
      <vt:lpstr>物流中心介紹</vt:lpstr>
      <vt:lpstr>物流中心介紹</vt:lpstr>
      <vt:lpstr>供應鏈的系統說明(應用哪些系統)</vt:lpstr>
      <vt:lpstr>嘉豐供應鏈系統說明</vt:lpstr>
      <vt:lpstr>台灣供應鏈管理系統</vt:lpstr>
      <vt:lpstr>投影片 42</vt:lpstr>
      <vt:lpstr>魚獲物鮮度下降最大因素是細菌</vt:lpstr>
      <vt:lpstr>嘉豐低溫物流</vt:lpstr>
      <vt:lpstr>冷凍自動倉儲中心</vt:lpstr>
      <vt:lpstr>傳統冷凍庫</vt:lpstr>
      <vt:lpstr>自動倉儲中心</vt:lpstr>
      <vt:lpstr>嘉豐物流全省輸配網</vt:lpstr>
      <vt:lpstr>即時貨況管理系統</vt:lpstr>
      <vt:lpstr>即時貨況管理系統</vt:lpstr>
      <vt:lpstr>e化導入前作業流程圖</vt:lpstr>
      <vt:lpstr>e化導入後作業流程圖</vt:lpstr>
      <vt:lpstr>E化後效益</vt:lpstr>
      <vt:lpstr>未來目標</vt:lpstr>
      <vt:lpstr>投影片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David</dc:creator>
  <cp:lastModifiedBy>a12313</cp:lastModifiedBy>
  <cp:revision>334</cp:revision>
  <dcterms:created xsi:type="dcterms:W3CDTF">2011-11-19T14:05:49Z</dcterms:created>
  <dcterms:modified xsi:type="dcterms:W3CDTF">2013-01-07T12:02:21Z</dcterms:modified>
</cp:coreProperties>
</file>