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heme/themeOverride24.xml" ContentType="application/vnd.openxmlformats-officedocument.themeOverr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theme/themeOverride18.xml" ContentType="application/vnd.openxmlformats-officedocument.themeOverride+xml"/>
  <Override PartName="/ppt/theme/themeOverride16.xml" ContentType="application/vnd.openxmlformats-officedocument.themeOverride+xml"/>
  <Override PartName="/ppt/diagrams/data3.xml" ContentType="application/vnd.openxmlformats-officedocument.drawingml.diagramData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diagrams/layout3.xml" ContentType="application/vnd.openxmlformats-officedocument.drawingml.diagramLayout+xml"/>
  <Override PartName="/ppt/theme/themeOverride15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31"/>
  </p:notesMasterIdLst>
  <p:sldIdLst>
    <p:sldId id="263" r:id="rId5"/>
    <p:sldId id="257" r:id="rId6"/>
    <p:sldId id="262" r:id="rId7"/>
    <p:sldId id="265" r:id="rId8"/>
    <p:sldId id="290" r:id="rId9"/>
    <p:sldId id="266" r:id="rId10"/>
    <p:sldId id="267" r:id="rId11"/>
    <p:sldId id="258" r:id="rId12"/>
    <p:sldId id="269" r:id="rId13"/>
    <p:sldId id="286" r:id="rId14"/>
    <p:sldId id="287" r:id="rId15"/>
    <p:sldId id="288" r:id="rId16"/>
    <p:sldId id="28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0" r:id="rId28"/>
    <p:sldId id="284" r:id="rId29"/>
    <p:sldId id="285" r:id="rId30"/>
  </p:sldIdLst>
  <p:sldSz cx="9144000" cy="6858000" type="screen4x3"/>
  <p:notesSz cx="6858000" cy="9144000"/>
  <p:embeddedFontLst>
    <p:embeddedFont>
      <p:font typeface="標楷體" pitchFamily="65" charset="-12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宋体" pitchFamily="2" charset="-122"/>
      <p:regular r:id="rId3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B4F6F-C6E4-4388-8E2D-4835EDBBB288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77493021-EF55-4631-BE2C-A6C33F48EB8C}">
      <dgm:prSet phldrT="[文本]" custT="1"/>
      <dgm:spPr/>
      <dgm:t>
        <a:bodyPr/>
        <a:lstStyle/>
        <a:p>
          <a:r>
            <a:rPr lang="zh-CN" altLang="en-US" sz="3500" dirty="0" smtClean="0">
              <a:latin typeface="標楷體" pitchFamily="65" charset="-120"/>
              <a:ea typeface="標楷體" pitchFamily="65" charset="-120"/>
            </a:rPr>
            <a:t>恒泰豐油行</a:t>
          </a:r>
          <a:endParaRPr lang="zh-CN" altLang="en-US" sz="3500" dirty="0">
            <a:latin typeface="標楷體" pitchFamily="65" charset="-120"/>
            <a:ea typeface="標楷體" pitchFamily="65" charset="-120"/>
          </a:endParaRPr>
        </a:p>
      </dgm:t>
    </dgm:pt>
    <dgm:pt modelId="{42A1DB92-7B63-4950-988E-1FF1C40CE463}" type="parTrans" cxnId="{40EF8695-8A38-49DB-9798-32D17D5AEDDD}">
      <dgm:prSet/>
      <dgm:spPr/>
      <dgm:t>
        <a:bodyPr/>
        <a:lstStyle/>
        <a:p>
          <a:endParaRPr lang="zh-CN" altLang="en-US"/>
        </a:p>
      </dgm:t>
    </dgm:pt>
    <dgm:pt modelId="{97780E32-A8D8-47EA-A424-24EB4691A714}" type="sibTrans" cxnId="{40EF8695-8A38-49DB-9798-32D17D5AEDDD}">
      <dgm:prSet/>
      <dgm:spPr/>
      <dgm:t>
        <a:bodyPr/>
        <a:lstStyle/>
        <a:p>
          <a:endParaRPr lang="zh-CN" altLang="en-US"/>
        </a:p>
      </dgm:t>
    </dgm:pt>
    <dgm:pt modelId="{88955BA3-9E09-4909-88EA-49FEB8252C94}">
      <dgm:prSet phldrT="[文本]" custT="1"/>
      <dgm:spPr/>
      <dgm:t>
        <a:bodyPr/>
        <a:lstStyle/>
        <a:p>
          <a:r>
            <a:rPr lang="zh-CN" altLang="en-US" sz="3500" dirty="0" smtClean="0">
              <a:latin typeface="標楷體" pitchFamily="65" charset="-120"/>
              <a:ea typeface="標楷體" pitchFamily="65" charset="-120"/>
            </a:rPr>
            <a:t>鼎泰豐油行</a:t>
          </a:r>
          <a:endParaRPr lang="zh-CN" altLang="en-US" sz="3500" dirty="0">
            <a:latin typeface="標楷體" pitchFamily="65" charset="-120"/>
            <a:ea typeface="標楷體" pitchFamily="65" charset="-120"/>
          </a:endParaRPr>
        </a:p>
      </dgm:t>
    </dgm:pt>
    <dgm:pt modelId="{17A6BCEE-914E-4029-BCD5-211407B3CD43}" type="parTrans" cxnId="{9ECBF7CD-07C0-4221-B58E-516C880D0C32}">
      <dgm:prSet/>
      <dgm:spPr/>
      <dgm:t>
        <a:bodyPr/>
        <a:lstStyle/>
        <a:p>
          <a:endParaRPr lang="zh-CN" altLang="en-US"/>
        </a:p>
      </dgm:t>
    </dgm:pt>
    <dgm:pt modelId="{E9BA6F06-F7E6-4308-86EE-F86BA51A9803}" type="sibTrans" cxnId="{9ECBF7CD-07C0-4221-B58E-516C880D0C32}">
      <dgm:prSet/>
      <dgm:spPr/>
      <dgm:t>
        <a:bodyPr/>
        <a:lstStyle/>
        <a:p>
          <a:endParaRPr lang="zh-CN" altLang="en-US"/>
        </a:p>
      </dgm:t>
    </dgm:pt>
    <dgm:pt modelId="{03DA601B-8E2C-4B8C-9576-A1506049AB21}">
      <dgm:prSet phldrT="[文本]" custT="1"/>
      <dgm:spPr/>
      <dgm:t>
        <a:bodyPr/>
        <a:lstStyle/>
        <a:p>
          <a:r>
            <a:rPr lang="zh-CN" altLang="en-US" sz="3500" dirty="0" smtClean="0">
              <a:latin typeface="標楷體" pitchFamily="65" charset="-120"/>
              <a:ea typeface="標楷體" pitchFamily="65" charset="-120"/>
            </a:rPr>
            <a:t>鼎泰豐小籠包店</a:t>
          </a:r>
          <a:endParaRPr lang="zh-CN" altLang="en-US" sz="3500" dirty="0">
            <a:latin typeface="標楷體" pitchFamily="65" charset="-120"/>
            <a:ea typeface="標楷體" pitchFamily="65" charset="-120"/>
          </a:endParaRPr>
        </a:p>
      </dgm:t>
    </dgm:pt>
    <dgm:pt modelId="{95CEF6B4-EDA4-411D-AC0D-8F5BB9B75B9F}" type="parTrans" cxnId="{A28F0190-313D-4CFC-B80F-4E2F76D6CDD8}">
      <dgm:prSet/>
      <dgm:spPr/>
      <dgm:t>
        <a:bodyPr/>
        <a:lstStyle/>
        <a:p>
          <a:endParaRPr lang="zh-CN" altLang="en-US"/>
        </a:p>
      </dgm:t>
    </dgm:pt>
    <dgm:pt modelId="{6DB89822-8828-4BAC-9F85-F73D47CEB820}" type="sibTrans" cxnId="{A28F0190-313D-4CFC-B80F-4E2F76D6CDD8}">
      <dgm:prSet/>
      <dgm:spPr/>
      <dgm:t>
        <a:bodyPr/>
        <a:lstStyle/>
        <a:p>
          <a:endParaRPr lang="zh-CN" altLang="en-US"/>
        </a:p>
      </dgm:t>
    </dgm:pt>
    <dgm:pt modelId="{EEE11C3E-A86A-4CD1-B49A-4EBDA58C70A1}" type="pres">
      <dgm:prSet presAssocID="{9B6B4F6F-C6E4-4388-8E2D-4835EDBBB288}" presName="arrowDiagram" presStyleCnt="0">
        <dgm:presLayoutVars>
          <dgm:chMax val="5"/>
          <dgm:dir/>
          <dgm:resizeHandles val="exact"/>
        </dgm:presLayoutVars>
      </dgm:prSet>
      <dgm:spPr/>
    </dgm:pt>
    <dgm:pt modelId="{F5D6BBB1-DFB1-464E-93A8-381EFE379E56}" type="pres">
      <dgm:prSet presAssocID="{9B6B4F6F-C6E4-4388-8E2D-4835EDBBB288}" presName="arrow" presStyleLbl="bgShp" presStyleIdx="0" presStyleCnt="1"/>
      <dgm:spPr/>
    </dgm:pt>
    <dgm:pt modelId="{FF2AFAA0-C596-44B4-8509-54546BA404D8}" type="pres">
      <dgm:prSet presAssocID="{9B6B4F6F-C6E4-4388-8E2D-4835EDBBB288}" presName="arrowDiagram3" presStyleCnt="0"/>
      <dgm:spPr/>
    </dgm:pt>
    <dgm:pt modelId="{03E82CBB-A11C-4E9E-A8B2-F95BF1617E62}" type="pres">
      <dgm:prSet presAssocID="{77493021-EF55-4631-BE2C-A6C33F48EB8C}" presName="bullet3a" presStyleLbl="node1" presStyleIdx="0" presStyleCnt="3"/>
      <dgm:spPr/>
    </dgm:pt>
    <dgm:pt modelId="{CBD136C9-AC34-479E-83DA-46D466635088}" type="pres">
      <dgm:prSet presAssocID="{77493021-EF55-4631-BE2C-A6C33F48EB8C}" presName="textBox3a" presStyleLbl="revTx" presStyleIdx="0" presStyleCnt="3" custScaleX="192077" custScaleY="50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16412A-7B5A-4726-82FC-79132D6E8959}" type="pres">
      <dgm:prSet presAssocID="{88955BA3-9E09-4909-88EA-49FEB8252C94}" presName="bullet3b" presStyleLbl="node1" presStyleIdx="1" presStyleCnt="3"/>
      <dgm:spPr/>
    </dgm:pt>
    <dgm:pt modelId="{A086A9D4-0193-4904-BB54-7D83F34B828E}" type="pres">
      <dgm:prSet presAssocID="{88955BA3-9E09-4909-88EA-49FEB8252C94}" presName="textBox3b" presStyleLbl="revTx" presStyleIdx="1" presStyleCnt="3" custScaleX="230184" custScaleY="494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2AB50F-0942-4ED7-AB34-531F8736488B}" type="pres">
      <dgm:prSet presAssocID="{03DA601B-8E2C-4B8C-9576-A1506049AB21}" presName="bullet3c" presStyleLbl="node1" presStyleIdx="2" presStyleCnt="3"/>
      <dgm:spPr/>
    </dgm:pt>
    <dgm:pt modelId="{44CC392B-5FB2-487E-99FF-FFEB616BFCEC}" type="pres">
      <dgm:prSet presAssocID="{03DA601B-8E2C-4B8C-9576-A1506049AB21}" presName="textBox3c" presStyleLbl="revTx" presStyleIdx="2" presStyleCnt="3" custScaleX="221058" custScaleY="624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CBF7CD-07C0-4221-B58E-516C880D0C32}" srcId="{9B6B4F6F-C6E4-4388-8E2D-4835EDBBB288}" destId="{88955BA3-9E09-4909-88EA-49FEB8252C94}" srcOrd="1" destOrd="0" parTransId="{17A6BCEE-914E-4029-BCD5-211407B3CD43}" sibTransId="{E9BA6F06-F7E6-4308-86EE-F86BA51A9803}"/>
    <dgm:cxn modelId="{51EB842C-02BD-4155-9186-2A8E4ED7783B}" type="presOf" srcId="{03DA601B-8E2C-4B8C-9576-A1506049AB21}" destId="{44CC392B-5FB2-487E-99FF-FFEB616BFCEC}" srcOrd="0" destOrd="0" presId="urn:microsoft.com/office/officeart/2005/8/layout/arrow2"/>
    <dgm:cxn modelId="{C48CB1D4-DFC2-425F-8894-42148C02CC82}" type="presOf" srcId="{9B6B4F6F-C6E4-4388-8E2D-4835EDBBB288}" destId="{EEE11C3E-A86A-4CD1-B49A-4EBDA58C70A1}" srcOrd="0" destOrd="0" presId="urn:microsoft.com/office/officeart/2005/8/layout/arrow2"/>
    <dgm:cxn modelId="{2C1FBEB0-08D0-4811-924D-C3EF783A7BB5}" type="presOf" srcId="{88955BA3-9E09-4909-88EA-49FEB8252C94}" destId="{A086A9D4-0193-4904-BB54-7D83F34B828E}" srcOrd="0" destOrd="0" presId="urn:microsoft.com/office/officeart/2005/8/layout/arrow2"/>
    <dgm:cxn modelId="{A28F0190-313D-4CFC-B80F-4E2F76D6CDD8}" srcId="{9B6B4F6F-C6E4-4388-8E2D-4835EDBBB288}" destId="{03DA601B-8E2C-4B8C-9576-A1506049AB21}" srcOrd="2" destOrd="0" parTransId="{95CEF6B4-EDA4-411D-AC0D-8F5BB9B75B9F}" sibTransId="{6DB89822-8828-4BAC-9F85-F73D47CEB820}"/>
    <dgm:cxn modelId="{40EF8695-8A38-49DB-9798-32D17D5AEDDD}" srcId="{9B6B4F6F-C6E4-4388-8E2D-4835EDBBB288}" destId="{77493021-EF55-4631-BE2C-A6C33F48EB8C}" srcOrd="0" destOrd="0" parTransId="{42A1DB92-7B63-4950-988E-1FF1C40CE463}" sibTransId="{97780E32-A8D8-47EA-A424-24EB4691A714}"/>
    <dgm:cxn modelId="{A47AD894-3AEC-480A-86A0-B3971C610304}" type="presOf" srcId="{77493021-EF55-4631-BE2C-A6C33F48EB8C}" destId="{CBD136C9-AC34-479E-83DA-46D466635088}" srcOrd="0" destOrd="0" presId="urn:microsoft.com/office/officeart/2005/8/layout/arrow2"/>
    <dgm:cxn modelId="{C3E9F4C9-945D-432A-930B-4B0D6E73D31A}" type="presParOf" srcId="{EEE11C3E-A86A-4CD1-B49A-4EBDA58C70A1}" destId="{F5D6BBB1-DFB1-464E-93A8-381EFE379E56}" srcOrd="0" destOrd="0" presId="urn:microsoft.com/office/officeart/2005/8/layout/arrow2"/>
    <dgm:cxn modelId="{449D222B-54A2-46FF-A875-6A6E6EA29D92}" type="presParOf" srcId="{EEE11C3E-A86A-4CD1-B49A-4EBDA58C70A1}" destId="{FF2AFAA0-C596-44B4-8509-54546BA404D8}" srcOrd="1" destOrd="0" presId="urn:microsoft.com/office/officeart/2005/8/layout/arrow2"/>
    <dgm:cxn modelId="{DFDE172B-88AF-43D3-B00B-FCCCC3086C0D}" type="presParOf" srcId="{FF2AFAA0-C596-44B4-8509-54546BA404D8}" destId="{03E82CBB-A11C-4E9E-A8B2-F95BF1617E62}" srcOrd="0" destOrd="0" presId="urn:microsoft.com/office/officeart/2005/8/layout/arrow2"/>
    <dgm:cxn modelId="{409CCAFB-8E0B-45DB-A0B0-2675D0A9C9BA}" type="presParOf" srcId="{FF2AFAA0-C596-44B4-8509-54546BA404D8}" destId="{CBD136C9-AC34-479E-83DA-46D466635088}" srcOrd="1" destOrd="0" presId="urn:microsoft.com/office/officeart/2005/8/layout/arrow2"/>
    <dgm:cxn modelId="{09C1A526-9E3F-4FC0-850E-83A26CBC2E12}" type="presParOf" srcId="{FF2AFAA0-C596-44B4-8509-54546BA404D8}" destId="{9F16412A-7B5A-4726-82FC-79132D6E8959}" srcOrd="2" destOrd="0" presId="urn:microsoft.com/office/officeart/2005/8/layout/arrow2"/>
    <dgm:cxn modelId="{DFCF4E1D-94BA-4382-9298-66615E3F2B95}" type="presParOf" srcId="{FF2AFAA0-C596-44B4-8509-54546BA404D8}" destId="{A086A9D4-0193-4904-BB54-7D83F34B828E}" srcOrd="3" destOrd="0" presId="urn:microsoft.com/office/officeart/2005/8/layout/arrow2"/>
    <dgm:cxn modelId="{FC7507FB-A1CA-4409-ABC6-9972DEBD32A7}" type="presParOf" srcId="{FF2AFAA0-C596-44B4-8509-54546BA404D8}" destId="{E02AB50F-0942-4ED7-AB34-531F8736488B}" srcOrd="4" destOrd="0" presId="urn:microsoft.com/office/officeart/2005/8/layout/arrow2"/>
    <dgm:cxn modelId="{8797B45D-1D24-4ABF-94FF-468AF35F349E}" type="presParOf" srcId="{FF2AFAA0-C596-44B4-8509-54546BA404D8}" destId="{44CC392B-5FB2-487E-99FF-FFEB616BFCE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C90E9-A116-458F-B35C-98DA10E8B563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776B8326-0B0C-443B-8CA8-BB34097EC7E9}">
      <dgm:prSet phldrT="[文本]"/>
      <dgm:spPr/>
      <dgm:t>
        <a:bodyPr/>
        <a:lstStyle/>
        <a:p>
          <a:r>
            <a:rPr lang="zh-CN" altLang="en-US" dirty="0" smtClean="0">
              <a:latin typeface="標楷體" pitchFamily="65" charset="-120"/>
              <a:ea typeface="標楷體" pitchFamily="65" charset="-120"/>
            </a:rPr>
            <a:t>細節是最完美的服務</a:t>
          </a:r>
          <a:endParaRPr lang="zh-CN" altLang="en-US" dirty="0">
            <a:latin typeface="標楷體" pitchFamily="65" charset="-120"/>
            <a:ea typeface="標楷體" pitchFamily="65" charset="-120"/>
          </a:endParaRPr>
        </a:p>
      </dgm:t>
    </dgm:pt>
    <dgm:pt modelId="{9F5D1DB7-A839-4929-939A-43E6EFBBFD67}" type="parTrans" cxnId="{C5A839D5-0CB6-481A-B12F-72713B76CD23}">
      <dgm:prSet/>
      <dgm:spPr/>
      <dgm:t>
        <a:bodyPr/>
        <a:lstStyle/>
        <a:p>
          <a:endParaRPr lang="zh-CN" altLang="en-US"/>
        </a:p>
      </dgm:t>
    </dgm:pt>
    <dgm:pt modelId="{A87EF074-3857-4C91-8B2C-BBD28B9AFB93}" type="sibTrans" cxnId="{C5A839D5-0CB6-481A-B12F-72713B76CD23}">
      <dgm:prSet/>
      <dgm:spPr/>
      <dgm:t>
        <a:bodyPr/>
        <a:lstStyle/>
        <a:p>
          <a:endParaRPr lang="zh-CN" altLang="en-US"/>
        </a:p>
      </dgm:t>
    </dgm:pt>
    <dgm:pt modelId="{69EFC036-B33F-45D6-867E-EF94C76C687A}">
      <dgm:prSet phldrT="[文本]"/>
      <dgm:spPr/>
      <dgm:t>
        <a:bodyPr/>
        <a:lstStyle/>
        <a:p>
          <a:r>
            <a:rPr lang="zh-CN" altLang="en-US" dirty="0" smtClean="0">
              <a:latin typeface="標楷體" pitchFamily="65" charset="-120"/>
              <a:ea typeface="標楷體" pitchFamily="65" charset="-120"/>
            </a:rPr>
            <a:t>不創造一日的業績</a:t>
          </a:r>
          <a:endParaRPr lang="zh-CN" altLang="en-US" dirty="0">
            <a:latin typeface="標楷體" pitchFamily="65" charset="-120"/>
            <a:ea typeface="標楷體" pitchFamily="65" charset="-120"/>
          </a:endParaRPr>
        </a:p>
      </dgm:t>
    </dgm:pt>
    <dgm:pt modelId="{24583AA2-01D7-4BDD-99F1-6CF5CE433421}" type="parTrans" cxnId="{F03261D5-8DA1-4518-ACCA-B54BC9210F36}">
      <dgm:prSet/>
      <dgm:spPr/>
      <dgm:t>
        <a:bodyPr/>
        <a:lstStyle/>
        <a:p>
          <a:endParaRPr lang="zh-CN" altLang="en-US"/>
        </a:p>
      </dgm:t>
    </dgm:pt>
    <dgm:pt modelId="{CD18B7B4-2647-4A11-B233-7FB412528499}" type="sibTrans" cxnId="{F03261D5-8DA1-4518-ACCA-B54BC9210F36}">
      <dgm:prSet/>
      <dgm:spPr/>
      <dgm:t>
        <a:bodyPr/>
        <a:lstStyle/>
        <a:p>
          <a:endParaRPr lang="zh-CN" altLang="en-US"/>
        </a:p>
      </dgm:t>
    </dgm:pt>
    <dgm:pt modelId="{E063327C-B3F5-4DCD-BA6C-886FBFCBA537}">
      <dgm:prSet phldrT="[文本]"/>
      <dgm:spPr/>
      <dgm:t>
        <a:bodyPr/>
        <a:lstStyle/>
        <a:p>
          <a:r>
            <a:rPr lang="zh-CN" altLang="en-US" dirty="0" smtClean="0">
              <a:latin typeface="標楷體" pitchFamily="65" charset="-120"/>
              <a:ea typeface="標楷體" pitchFamily="65" charset="-120"/>
            </a:rPr>
            <a:t>品質是生命</a:t>
          </a:r>
          <a:endParaRPr lang="zh-CN" altLang="en-US" dirty="0">
            <a:latin typeface="標楷體" pitchFamily="65" charset="-120"/>
            <a:ea typeface="標楷體" pitchFamily="65" charset="-120"/>
          </a:endParaRPr>
        </a:p>
      </dgm:t>
    </dgm:pt>
    <dgm:pt modelId="{6A67515C-17FC-4D1A-9486-4CDEC0241ECE}" type="parTrans" cxnId="{B1EC9E9F-D2FA-44F2-BBE5-367C37844942}">
      <dgm:prSet/>
      <dgm:spPr/>
      <dgm:t>
        <a:bodyPr/>
        <a:lstStyle/>
        <a:p>
          <a:endParaRPr lang="zh-CN" altLang="en-US"/>
        </a:p>
      </dgm:t>
    </dgm:pt>
    <dgm:pt modelId="{7224D97A-737B-4F23-B5CD-D1B474EA5C1D}" type="sibTrans" cxnId="{B1EC9E9F-D2FA-44F2-BBE5-367C37844942}">
      <dgm:prSet/>
      <dgm:spPr/>
      <dgm:t>
        <a:bodyPr/>
        <a:lstStyle/>
        <a:p>
          <a:endParaRPr lang="zh-CN" altLang="en-US"/>
        </a:p>
      </dgm:t>
    </dgm:pt>
    <dgm:pt modelId="{EB3E129B-4C28-4353-BA99-83CD8509C1A9}">
      <dgm:prSet/>
      <dgm:spPr/>
      <dgm:t>
        <a:bodyPr/>
        <a:lstStyle/>
        <a:p>
          <a:r>
            <a:rPr lang="zh-CN" altLang="en-US" dirty="0" smtClean="0">
              <a:latin typeface="標楷體" pitchFamily="65" charset="-120"/>
              <a:ea typeface="標楷體" pitchFamily="65" charset="-120"/>
            </a:rPr>
            <a:t>品牌是責任</a:t>
          </a:r>
          <a:endParaRPr lang="zh-CN" altLang="en-US" dirty="0">
            <a:latin typeface="標楷體" pitchFamily="65" charset="-120"/>
            <a:ea typeface="標楷體" pitchFamily="65" charset="-120"/>
          </a:endParaRPr>
        </a:p>
      </dgm:t>
    </dgm:pt>
    <dgm:pt modelId="{89CF3D81-492A-4AAB-A506-44C20EE7E6A5}" type="parTrans" cxnId="{1C87AF2E-81CA-46AA-8F51-2BF41961F170}">
      <dgm:prSet/>
      <dgm:spPr/>
      <dgm:t>
        <a:bodyPr/>
        <a:lstStyle/>
        <a:p>
          <a:endParaRPr lang="zh-CN" altLang="en-US"/>
        </a:p>
      </dgm:t>
    </dgm:pt>
    <dgm:pt modelId="{74D790BA-3229-4549-878A-D14AC12BB373}" type="sibTrans" cxnId="{1C87AF2E-81CA-46AA-8F51-2BF41961F170}">
      <dgm:prSet/>
      <dgm:spPr/>
      <dgm:t>
        <a:bodyPr/>
        <a:lstStyle/>
        <a:p>
          <a:endParaRPr lang="zh-CN" altLang="en-US"/>
        </a:p>
      </dgm:t>
    </dgm:pt>
    <dgm:pt modelId="{11118024-F202-4EB9-A6A6-47F090AC44D5}" type="pres">
      <dgm:prSet presAssocID="{352C90E9-A116-458F-B35C-98DA10E8B563}" presName="linearFlow" presStyleCnt="0">
        <dgm:presLayoutVars>
          <dgm:dir/>
          <dgm:resizeHandles val="exact"/>
        </dgm:presLayoutVars>
      </dgm:prSet>
      <dgm:spPr/>
    </dgm:pt>
    <dgm:pt modelId="{7553F2FA-96FC-4E0A-9B22-A907D7DED4C8}" type="pres">
      <dgm:prSet presAssocID="{776B8326-0B0C-443B-8CA8-BB34097EC7E9}" presName="composite" presStyleCnt="0"/>
      <dgm:spPr/>
    </dgm:pt>
    <dgm:pt modelId="{CE4CB1E0-7EE4-4264-B1DC-5F924713ADCE}" type="pres">
      <dgm:prSet presAssocID="{776B8326-0B0C-443B-8CA8-BB34097EC7E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9C7770-72C8-43BA-83B2-611355506B60}" type="pres">
      <dgm:prSet presAssocID="{776B8326-0B0C-443B-8CA8-BB34097EC7E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323262-960A-428F-8DFC-A4E7D06644C8}" type="pres">
      <dgm:prSet presAssocID="{A87EF074-3857-4C91-8B2C-BBD28B9AFB93}" presName="spacing" presStyleCnt="0"/>
      <dgm:spPr/>
    </dgm:pt>
    <dgm:pt modelId="{D44A5CE5-BB30-46B7-8910-D99151DE679F}" type="pres">
      <dgm:prSet presAssocID="{69EFC036-B33F-45D6-867E-EF94C76C687A}" presName="composite" presStyleCnt="0"/>
      <dgm:spPr/>
    </dgm:pt>
    <dgm:pt modelId="{11DC7283-E6D5-409F-ABC2-9F5FAAB6ADB8}" type="pres">
      <dgm:prSet presAssocID="{69EFC036-B33F-45D6-867E-EF94C76C687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20365E-07E3-42AB-9789-1CBAAB64F4F7}" type="pres">
      <dgm:prSet presAssocID="{69EFC036-B33F-45D6-867E-EF94C76C687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8E8359-106B-40B4-98F1-40E48B84A05B}" type="pres">
      <dgm:prSet presAssocID="{CD18B7B4-2647-4A11-B233-7FB412528499}" presName="spacing" presStyleCnt="0"/>
      <dgm:spPr/>
    </dgm:pt>
    <dgm:pt modelId="{9BC1688A-53DC-4D78-8662-418FD4EF2BCB}" type="pres">
      <dgm:prSet presAssocID="{E063327C-B3F5-4DCD-BA6C-886FBFCBA537}" presName="composite" presStyleCnt="0"/>
      <dgm:spPr/>
    </dgm:pt>
    <dgm:pt modelId="{22468DA3-BF1B-4D0D-AE26-5D870C6E04CB}" type="pres">
      <dgm:prSet presAssocID="{E063327C-B3F5-4DCD-BA6C-886FBFCBA537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0F7EA9D-B1A9-4A79-B9E8-B33C1EDECD14}" type="pres">
      <dgm:prSet presAssocID="{E063327C-B3F5-4DCD-BA6C-886FBFCBA53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40650-AD11-4C23-B3B6-C6BFE3EE976C}" type="pres">
      <dgm:prSet presAssocID="{7224D97A-737B-4F23-B5CD-D1B474EA5C1D}" presName="spacing" presStyleCnt="0"/>
      <dgm:spPr/>
    </dgm:pt>
    <dgm:pt modelId="{320CFA91-11B1-4845-9C0A-CFFF3E816CC7}" type="pres">
      <dgm:prSet presAssocID="{EB3E129B-4C28-4353-BA99-83CD8509C1A9}" presName="composite" presStyleCnt="0"/>
      <dgm:spPr/>
    </dgm:pt>
    <dgm:pt modelId="{1C898D93-EA5A-4D6D-B46E-A516568819A6}" type="pres">
      <dgm:prSet presAssocID="{EB3E129B-4C28-4353-BA99-83CD8509C1A9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C79693E-1FD4-43FA-B0C7-C3BBC227DC2E}" type="pres">
      <dgm:prSet presAssocID="{EB3E129B-4C28-4353-BA99-83CD8509C1A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87AF2E-81CA-46AA-8F51-2BF41961F170}" srcId="{352C90E9-A116-458F-B35C-98DA10E8B563}" destId="{EB3E129B-4C28-4353-BA99-83CD8509C1A9}" srcOrd="3" destOrd="0" parTransId="{89CF3D81-492A-4AAB-A506-44C20EE7E6A5}" sibTransId="{74D790BA-3229-4549-878A-D14AC12BB373}"/>
    <dgm:cxn modelId="{B1EC9E9F-D2FA-44F2-BBE5-367C37844942}" srcId="{352C90E9-A116-458F-B35C-98DA10E8B563}" destId="{E063327C-B3F5-4DCD-BA6C-886FBFCBA537}" srcOrd="2" destOrd="0" parTransId="{6A67515C-17FC-4D1A-9486-4CDEC0241ECE}" sibTransId="{7224D97A-737B-4F23-B5CD-D1B474EA5C1D}"/>
    <dgm:cxn modelId="{C27C4CE2-325A-4A1B-89FB-45D222C20525}" type="presOf" srcId="{69EFC036-B33F-45D6-867E-EF94C76C687A}" destId="{7A20365E-07E3-42AB-9789-1CBAAB64F4F7}" srcOrd="0" destOrd="0" presId="urn:microsoft.com/office/officeart/2005/8/layout/vList3#1"/>
    <dgm:cxn modelId="{34E00C46-2F82-4439-B31A-5C1F46E19EE8}" type="presOf" srcId="{E063327C-B3F5-4DCD-BA6C-886FBFCBA537}" destId="{C0F7EA9D-B1A9-4A79-B9E8-B33C1EDECD14}" srcOrd="0" destOrd="0" presId="urn:microsoft.com/office/officeart/2005/8/layout/vList3#1"/>
    <dgm:cxn modelId="{ED222881-8DE7-427E-9288-3532ADDD79B9}" type="presOf" srcId="{352C90E9-A116-458F-B35C-98DA10E8B563}" destId="{11118024-F202-4EB9-A6A6-47F090AC44D5}" srcOrd="0" destOrd="0" presId="urn:microsoft.com/office/officeart/2005/8/layout/vList3#1"/>
    <dgm:cxn modelId="{F03261D5-8DA1-4518-ACCA-B54BC9210F36}" srcId="{352C90E9-A116-458F-B35C-98DA10E8B563}" destId="{69EFC036-B33F-45D6-867E-EF94C76C687A}" srcOrd="1" destOrd="0" parTransId="{24583AA2-01D7-4BDD-99F1-6CF5CE433421}" sibTransId="{CD18B7B4-2647-4A11-B233-7FB412528499}"/>
    <dgm:cxn modelId="{26973111-959C-48BE-9CC8-20CDAB95B873}" type="presOf" srcId="{EB3E129B-4C28-4353-BA99-83CD8509C1A9}" destId="{DC79693E-1FD4-43FA-B0C7-C3BBC227DC2E}" srcOrd="0" destOrd="0" presId="urn:microsoft.com/office/officeart/2005/8/layout/vList3#1"/>
    <dgm:cxn modelId="{C5A839D5-0CB6-481A-B12F-72713B76CD23}" srcId="{352C90E9-A116-458F-B35C-98DA10E8B563}" destId="{776B8326-0B0C-443B-8CA8-BB34097EC7E9}" srcOrd="0" destOrd="0" parTransId="{9F5D1DB7-A839-4929-939A-43E6EFBBFD67}" sibTransId="{A87EF074-3857-4C91-8B2C-BBD28B9AFB93}"/>
    <dgm:cxn modelId="{50CDE947-535C-4408-8B96-4DE4129DEEE5}" type="presOf" srcId="{776B8326-0B0C-443B-8CA8-BB34097EC7E9}" destId="{A49C7770-72C8-43BA-83B2-611355506B60}" srcOrd="0" destOrd="0" presId="urn:microsoft.com/office/officeart/2005/8/layout/vList3#1"/>
    <dgm:cxn modelId="{625DB099-8D5F-4772-9424-0A3208F0493B}" type="presParOf" srcId="{11118024-F202-4EB9-A6A6-47F090AC44D5}" destId="{7553F2FA-96FC-4E0A-9B22-A907D7DED4C8}" srcOrd="0" destOrd="0" presId="urn:microsoft.com/office/officeart/2005/8/layout/vList3#1"/>
    <dgm:cxn modelId="{F374711B-5E92-42F7-B34F-3C6836659B8F}" type="presParOf" srcId="{7553F2FA-96FC-4E0A-9B22-A907D7DED4C8}" destId="{CE4CB1E0-7EE4-4264-B1DC-5F924713ADCE}" srcOrd="0" destOrd="0" presId="urn:microsoft.com/office/officeart/2005/8/layout/vList3#1"/>
    <dgm:cxn modelId="{0483CD36-F4A4-4CC1-A0E7-E88CCDFD44D0}" type="presParOf" srcId="{7553F2FA-96FC-4E0A-9B22-A907D7DED4C8}" destId="{A49C7770-72C8-43BA-83B2-611355506B60}" srcOrd="1" destOrd="0" presId="urn:microsoft.com/office/officeart/2005/8/layout/vList3#1"/>
    <dgm:cxn modelId="{EEA215F2-8CC6-46A2-B5BA-E2ABC8B0B0B3}" type="presParOf" srcId="{11118024-F202-4EB9-A6A6-47F090AC44D5}" destId="{02323262-960A-428F-8DFC-A4E7D06644C8}" srcOrd="1" destOrd="0" presId="urn:microsoft.com/office/officeart/2005/8/layout/vList3#1"/>
    <dgm:cxn modelId="{F5DBAA4B-4C95-4C20-BE54-A443A807E0A8}" type="presParOf" srcId="{11118024-F202-4EB9-A6A6-47F090AC44D5}" destId="{D44A5CE5-BB30-46B7-8910-D99151DE679F}" srcOrd="2" destOrd="0" presId="urn:microsoft.com/office/officeart/2005/8/layout/vList3#1"/>
    <dgm:cxn modelId="{AB927799-1D1A-4F97-A3CA-4B61E0629594}" type="presParOf" srcId="{D44A5CE5-BB30-46B7-8910-D99151DE679F}" destId="{11DC7283-E6D5-409F-ABC2-9F5FAAB6ADB8}" srcOrd="0" destOrd="0" presId="urn:microsoft.com/office/officeart/2005/8/layout/vList3#1"/>
    <dgm:cxn modelId="{345BEA6A-2620-4CF9-88C9-D24F6BDF626B}" type="presParOf" srcId="{D44A5CE5-BB30-46B7-8910-D99151DE679F}" destId="{7A20365E-07E3-42AB-9789-1CBAAB64F4F7}" srcOrd="1" destOrd="0" presId="urn:microsoft.com/office/officeart/2005/8/layout/vList3#1"/>
    <dgm:cxn modelId="{258D52D0-A64D-44B2-B8A0-A5121E811185}" type="presParOf" srcId="{11118024-F202-4EB9-A6A6-47F090AC44D5}" destId="{A98E8359-106B-40B4-98F1-40E48B84A05B}" srcOrd="3" destOrd="0" presId="urn:microsoft.com/office/officeart/2005/8/layout/vList3#1"/>
    <dgm:cxn modelId="{591DF41B-6073-4C8A-BC83-B1B50DB06693}" type="presParOf" srcId="{11118024-F202-4EB9-A6A6-47F090AC44D5}" destId="{9BC1688A-53DC-4D78-8662-418FD4EF2BCB}" srcOrd="4" destOrd="0" presId="urn:microsoft.com/office/officeart/2005/8/layout/vList3#1"/>
    <dgm:cxn modelId="{698CF6EF-33AC-43BB-AA7C-59CD3B6438E9}" type="presParOf" srcId="{9BC1688A-53DC-4D78-8662-418FD4EF2BCB}" destId="{22468DA3-BF1B-4D0D-AE26-5D870C6E04CB}" srcOrd="0" destOrd="0" presId="urn:microsoft.com/office/officeart/2005/8/layout/vList3#1"/>
    <dgm:cxn modelId="{9F6AFD54-579D-44AA-88D0-51F293BE75A9}" type="presParOf" srcId="{9BC1688A-53DC-4D78-8662-418FD4EF2BCB}" destId="{C0F7EA9D-B1A9-4A79-B9E8-B33C1EDECD14}" srcOrd="1" destOrd="0" presId="urn:microsoft.com/office/officeart/2005/8/layout/vList3#1"/>
    <dgm:cxn modelId="{5B2417C6-A3B3-48C6-8730-E94550FF3F68}" type="presParOf" srcId="{11118024-F202-4EB9-A6A6-47F090AC44D5}" destId="{61040650-AD11-4C23-B3B6-C6BFE3EE976C}" srcOrd="5" destOrd="0" presId="urn:microsoft.com/office/officeart/2005/8/layout/vList3#1"/>
    <dgm:cxn modelId="{2B8B58F0-2EB0-426C-A0D9-A4F8B10EFCCE}" type="presParOf" srcId="{11118024-F202-4EB9-A6A6-47F090AC44D5}" destId="{320CFA91-11B1-4845-9C0A-CFFF3E816CC7}" srcOrd="6" destOrd="0" presId="urn:microsoft.com/office/officeart/2005/8/layout/vList3#1"/>
    <dgm:cxn modelId="{4CAB6701-7DDD-4094-88C1-B08DE5E06404}" type="presParOf" srcId="{320CFA91-11B1-4845-9C0A-CFFF3E816CC7}" destId="{1C898D93-EA5A-4D6D-B46E-A516568819A6}" srcOrd="0" destOrd="0" presId="urn:microsoft.com/office/officeart/2005/8/layout/vList3#1"/>
    <dgm:cxn modelId="{20482EC0-5689-4D03-AB5E-F9C8E2BD7F32}" type="presParOf" srcId="{320CFA91-11B1-4845-9C0A-CFFF3E816CC7}" destId="{DC79693E-1FD4-43FA-B0C7-C3BBC227DC2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1F2452-35D9-49EC-BEBE-D704B853B38C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B9C871AE-7FE9-436A-A5B5-792592AE787E}">
      <dgm:prSet phldrT="[文本]"/>
      <dgm:spPr/>
      <dgm:t>
        <a:bodyPr/>
        <a:lstStyle/>
        <a:p>
          <a:r>
            <a:rPr lang="zh-CN" altLang="en-US" dirty="0" smtClean="0">
              <a:latin typeface="標楷體" pitchFamily="65" charset="-120"/>
              <a:ea typeface="標楷體" pitchFamily="65" charset="-120"/>
            </a:rPr>
            <a:t>品質與品牌</a:t>
          </a:r>
          <a:endParaRPr lang="zh-CN" altLang="en-US" dirty="0">
            <a:latin typeface="標楷體" pitchFamily="65" charset="-120"/>
            <a:ea typeface="標楷體" pitchFamily="65" charset="-120"/>
          </a:endParaRPr>
        </a:p>
      </dgm:t>
    </dgm:pt>
    <dgm:pt modelId="{662F365E-CCA9-4928-AF5D-08753A8A7C31}" type="parTrans" cxnId="{80B2D1B2-B735-4789-B6C0-C6AD8EA90FE3}">
      <dgm:prSet/>
      <dgm:spPr/>
      <dgm:t>
        <a:bodyPr/>
        <a:lstStyle/>
        <a:p>
          <a:endParaRPr lang="zh-CN" altLang="en-US"/>
        </a:p>
      </dgm:t>
    </dgm:pt>
    <dgm:pt modelId="{4FA62FE8-3559-467E-BC0C-CB8B0F4296C7}" type="sibTrans" cxnId="{80B2D1B2-B735-4789-B6C0-C6AD8EA90FE3}">
      <dgm:prSet/>
      <dgm:spPr/>
      <dgm:t>
        <a:bodyPr/>
        <a:lstStyle/>
        <a:p>
          <a:endParaRPr lang="zh-CN" altLang="en-US"/>
        </a:p>
      </dgm:t>
    </dgm:pt>
    <dgm:pt modelId="{5588C2F8-C578-43E9-B7FC-318C9BDB3486}">
      <dgm:prSet phldrT="[文本]"/>
      <dgm:spPr/>
      <dgm:t>
        <a:bodyPr/>
        <a:lstStyle/>
        <a:p>
          <a:r>
            <a:rPr lang="zh-CN" altLang="en-US" dirty="0" smtClean="0">
              <a:latin typeface="標楷體" pitchFamily="65" charset="-120"/>
              <a:ea typeface="標楷體" pitchFamily="65" charset="-120"/>
            </a:rPr>
            <a:t>製作和服務流程的標準化</a:t>
          </a:r>
          <a:endParaRPr lang="zh-CN" altLang="en-US" dirty="0">
            <a:latin typeface="標楷體" pitchFamily="65" charset="-120"/>
            <a:ea typeface="標楷體" pitchFamily="65" charset="-120"/>
          </a:endParaRPr>
        </a:p>
      </dgm:t>
    </dgm:pt>
    <dgm:pt modelId="{65FDA58A-C67D-47EF-ABE9-55702AA9861B}" type="parTrans" cxnId="{8D295316-595A-4EEC-99DE-B8AC6162AE8E}">
      <dgm:prSet/>
      <dgm:spPr/>
      <dgm:t>
        <a:bodyPr/>
        <a:lstStyle/>
        <a:p>
          <a:endParaRPr lang="zh-CN" altLang="en-US"/>
        </a:p>
      </dgm:t>
    </dgm:pt>
    <dgm:pt modelId="{C6CA5EAF-C0A0-40B8-A4E5-BAAF1727C39E}" type="sibTrans" cxnId="{8D295316-595A-4EEC-99DE-B8AC6162AE8E}">
      <dgm:prSet/>
      <dgm:spPr/>
      <dgm:t>
        <a:bodyPr/>
        <a:lstStyle/>
        <a:p>
          <a:endParaRPr lang="zh-CN" altLang="en-US"/>
        </a:p>
      </dgm:t>
    </dgm:pt>
    <dgm:pt modelId="{6246B645-671D-4964-896B-82495410B735}">
      <dgm:prSet phldrT="[文本]"/>
      <dgm:spPr/>
      <dgm:t>
        <a:bodyPr/>
        <a:lstStyle/>
        <a:p>
          <a:r>
            <a:rPr lang="zh-CN" altLang="en-US" dirty="0" smtClean="0">
              <a:latin typeface="標楷體" pitchFamily="65" charset="-120"/>
              <a:ea typeface="標楷體" pitchFamily="65" charset="-120"/>
            </a:rPr>
            <a:t>顧客為先的客制化</a:t>
          </a:r>
          <a:endParaRPr lang="zh-CN" altLang="en-US" dirty="0">
            <a:latin typeface="標楷體" pitchFamily="65" charset="-120"/>
            <a:ea typeface="標楷體" pitchFamily="65" charset="-120"/>
          </a:endParaRPr>
        </a:p>
      </dgm:t>
    </dgm:pt>
    <dgm:pt modelId="{7A665D8B-BC9F-476A-9A53-E9190EC68B8C}" type="parTrans" cxnId="{A37F9ACF-657F-4F0A-93A9-7F18FB6C332F}">
      <dgm:prSet/>
      <dgm:spPr/>
      <dgm:t>
        <a:bodyPr/>
        <a:lstStyle/>
        <a:p>
          <a:endParaRPr lang="zh-CN" altLang="en-US"/>
        </a:p>
      </dgm:t>
    </dgm:pt>
    <dgm:pt modelId="{3D2E8FDD-31DE-4FA3-8E66-8E511ED23195}" type="sibTrans" cxnId="{A37F9ACF-657F-4F0A-93A9-7F18FB6C332F}">
      <dgm:prSet/>
      <dgm:spPr/>
      <dgm:t>
        <a:bodyPr/>
        <a:lstStyle/>
        <a:p>
          <a:endParaRPr lang="zh-CN" altLang="en-US"/>
        </a:p>
      </dgm:t>
    </dgm:pt>
    <dgm:pt modelId="{6CA30BB1-11A8-49CB-AAE5-9B7B3627AE45}">
      <dgm:prSet phldrT="[文本]"/>
      <dgm:spPr/>
      <dgm:t>
        <a:bodyPr/>
        <a:lstStyle/>
        <a:p>
          <a:r>
            <a:rPr lang="zh-CN" altLang="en-US" dirty="0" smtClean="0">
              <a:latin typeface="標楷體" pitchFamily="65" charset="-120"/>
              <a:ea typeface="標楷體" pitchFamily="65" charset="-120"/>
            </a:rPr>
            <a:t>一流的餐飲企業</a:t>
          </a:r>
          <a:endParaRPr lang="zh-CN" altLang="en-US" dirty="0">
            <a:latin typeface="標楷體" pitchFamily="65" charset="-120"/>
            <a:ea typeface="標楷體" pitchFamily="65" charset="-120"/>
          </a:endParaRPr>
        </a:p>
      </dgm:t>
    </dgm:pt>
    <dgm:pt modelId="{677A2801-DA07-41A5-BFFF-9C8775358B35}" type="parTrans" cxnId="{C0B67BDD-0742-4E80-924B-D511DAABF057}">
      <dgm:prSet/>
      <dgm:spPr/>
      <dgm:t>
        <a:bodyPr/>
        <a:lstStyle/>
        <a:p>
          <a:endParaRPr lang="zh-CN" altLang="en-US"/>
        </a:p>
      </dgm:t>
    </dgm:pt>
    <dgm:pt modelId="{4EB7FD10-0FBC-454F-A8A1-B2969EBFFCB2}" type="sibTrans" cxnId="{C0B67BDD-0742-4E80-924B-D511DAABF057}">
      <dgm:prSet/>
      <dgm:spPr/>
      <dgm:t>
        <a:bodyPr/>
        <a:lstStyle/>
        <a:p>
          <a:endParaRPr lang="zh-CN" altLang="en-US"/>
        </a:p>
      </dgm:t>
    </dgm:pt>
    <dgm:pt modelId="{22F70990-FC7E-4070-9E07-93D603E569AE}" type="pres">
      <dgm:prSet presAssocID="{ED1F2452-35D9-49EC-BEBE-D704B853B38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98DD22-C7B8-410F-A482-1CF6CB15B4E9}" type="pres">
      <dgm:prSet presAssocID="{ED1F2452-35D9-49EC-BEBE-D704B853B38C}" presName="ellipse" presStyleLbl="trBgShp" presStyleIdx="0" presStyleCnt="1"/>
      <dgm:spPr/>
    </dgm:pt>
    <dgm:pt modelId="{96D58D6B-6572-4DCB-9042-02FEDED0014D}" type="pres">
      <dgm:prSet presAssocID="{ED1F2452-35D9-49EC-BEBE-D704B853B38C}" presName="arrow1" presStyleLbl="fgShp" presStyleIdx="0" presStyleCnt="1" custLinFactNeighborX="10235" custLinFactNeighborY="28866"/>
      <dgm:spPr/>
    </dgm:pt>
    <dgm:pt modelId="{F1196AE7-AFA0-4774-ACE7-01A8B3E883FC}" type="pres">
      <dgm:prSet presAssocID="{ED1F2452-35D9-49EC-BEBE-D704B853B38C}" presName="rectangle" presStyleLbl="revTx" presStyleIdx="0" presStyleCnt="1" custScaleY="85919" custLinFactNeighborX="2860" custLinFactNeighborY="16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E162D2-0F36-4419-902A-31810B928F79}" type="pres">
      <dgm:prSet presAssocID="{5588C2F8-C578-43E9-B7FC-318C9BDB3486}" presName="item1" presStyleLbl="node1" presStyleIdx="0" presStyleCnt="3" custScaleX="124484" custScaleY="124483" custLinFactNeighborX="6901" custLinFactNeighborY="37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F65ED7-C8F6-4D2C-B850-51A7A3DBA7AE}" type="pres">
      <dgm:prSet presAssocID="{6246B645-671D-4964-896B-82495410B735}" presName="item2" presStyleLbl="node1" presStyleIdx="1" presStyleCnt="3" custScaleX="134101" custScaleY="134101" custLinFactNeighborX="10897" custLinFactNeighborY="-230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DA2CA2-E9AE-403E-BE46-7F3A2C236938}" type="pres">
      <dgm:prSet presAssocID="{6CA30BB1-11A8-49CB-AAE5-9B7B3627AE45}" presName="item3" presStyleLbl="node1" presStyleIdx="2" presStyleCnt="3" custScaleX="119815" custScaleY="119815" custLinFactNeighborX="24409" custLinFactNeighborY="-60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7D6B31-8776-4FF6-A4DA-B750424DDEA6}" type="pres">
      <dgm:prSet presAssocID="{ED1F2452-35D9-49EC-BEBE-D704B853B38C}" presName="funnel" presStyleLbl="trAlignAcc1" presStyleIdx="0" presStyleCnt="1" custScaleX="103143" custScaleY="105603" custLinFactNeighborX="514" custLinFactNeighborY="2005"/>
      <dgm:spPr>
        <a:solidFill>
          <a:schemeClr val="lt1">
            <a:hueOff val="0"/>
            <a:satOff val="0"/>
            <a:lumOff val="0"/>
            <a:alpha val="19000"/>
          </a:schemeClr>
        </a:solidFill>
      </dgm:spPr>
    </dgm:pt>
  </dgm:ptLst>
  <dgm:cxnLst>
    <dgm:cxn modelId="{A37F9ACF-657F-4F0A-93A9-7F18FB6C332F}" srcId="{ED1F2452-35D9-49EC-BEBE-D704B853B38C}" destId="{6246B645-671D-4964-896B-82495410B735}" srcOrd="2" destOrd="0" parTransId="{7A665D8B-BC9F-476A-9A53-E9190EC68B8C}" sibTransId="{3D2E8FDD-31DE-4FA3-8E66-8E511ED23195}"/>
    <dgm:cxn modelId="{C0462E36-ED5F-4AF7-B622-CD39F5FF710E}" type="presOf" srcId="{B9C871AE-7FE9-436A-A5B5-792592AE787E}" destId="{4CDA2CA2-E9AE-403E-BE46-7F3A2C236938}" srcOrd="0" destOrd="0" presId="urn:microsoft.com/office/officeart/2005/8/layout/funnel1"/>
    <dgm:cxn modelId="{3028372E-6B2D-42AF-B44B-065279C55A8C}" type="presOf" srcId="{ED1F2452-35D9-49EC-BEBE-D704B853B38C}" destId="{22F70990-FC7E-4070-9E07-93D603E569AE}" srcOrd="0" destOrd="0" presId="urn:microsoft.com/office/officeart/2005/8/layout/funnel1"/>
    <dgm:cxn modelId="{C0B67BDD-0742-4E80-924B-D511DAABF057}" srcId="{ED1F2452-35D9-49EC-BEBE-D704B853B38C}" destId="{6CA30BB1-11A8-49CB-AAE5-9B7B3627AE45}" srcOrd="3" destOrd="0" parTransId="{677A2801-DA07-41A5-BFFF-9C8775358B35}" sibTransId="{4EB7FD10-0FBC-454F-A8A1-B2969EBFFCB2}"/>
    <dgm:cxn modelId="{4C385A22-09BF-4BC8-9E01-A164D9657AF2}" type="presOf" srcId="{6CA30BB1-11A8-49CB-AAE5-9B7B3627AE45}" destId="{F1196AE7-AFA0-4774-ACE7-01A8B3E883FC}" srcOrd="0" destOrd="0" presId="urn:microsoft.com/office/officeart/2005/8/layout/funnel1"/>
    <dgm:cxn modelId="{ADAB969C-B673-4783-8E51-024F8599274B}" type="presOf" srcId="{6246B645-671D-4964-896B-82495410B735}" destId="{FEE162D2-0F36-4419-902A-31810B928F79}" srcOrd="0" destOrd="0" presId="urn:microsoft.com/office/officeart/2005/8/layout/funnel1"/>
    <dgm:cxn modelId="{8D295316-595A-4EEC-99DE-B8AC6162AE8E}" srcId="{ED1F2452-35D9-49EC-BEBE-D704B853B38C}" destId="{5588C2F8-C578-43E9-B7FC-318C9BDB3486}" srcOrd="1" destOrd="0" parTransId="{65FDA58A-C67D-47EF-ABE9-55702AA9861B}" sibTransId="{C6CA5EAF-C0A0-40B8-A4E5-BAAF1727C39E}"/>
    <dgm:cxn modelId="{0C20BA10-2320-440E-8981-38747720B66A}" type="presOf" srcId="{5588C2F8-C578-43E9-B7FC-318C9BDB3486}" destId="{54F65ED7-C8F6-4D2C-B850-51A7A3DBA7AE}" srcOrd="0" destOrd="0" presId="urn:microsoft.com/office/officeart/2005/8/layout/funnel1"/>
    <dgm:cxn modelId="{80B2D1B2-B735-4789-B6C0-C6AD8EA90FE3}" srcId="{ED1F2452-35D9-49EC-BEBE-D704B853B38C}" destId="{B9C871AE-7FE9-436A-A5B5-792592AE787E}" srcOrd="0" destOrd="0" parTransId="{662F365E-CCA9-4928-AF5D-08753A8A7C31}" sibTransId="{4FA62FE8-3559-467E-BC0C-CB8B0F4296C7}"/>
    <dgm:cxn modelId="{E45F6AED-298B-4C9C-8D23-7A7E14E1D66A}" type="presParOf" srcId="{22F70990-FC7E-4070-9E07-93D603E569AE}" destId="{7698DD22-C7B8-410F-A482-1CF6CB15B4E9}" srcOrd="0" destOrd="0" presId="urn:microsoft.com/office/officeart/2005/8/layout/funnel1"/>
    <dgm:cxn modelId="{6A5889DD-C9AF-4813-8C28-9D072C41EC08}" type="presParOf" srcId="{22F70990-FC7E-4070-9E07-93D603E569AE}" destId="{96D58D6B-6572-4DCB-9042-02FEDED0014D}" srcOrd="1" destOrd="0" presId="urn:microsoft.com/office/officeart/2005/8/layout/funnel1"/>
    <dgm:cxn modelId="{6D70CE9B-1FCC-4AFD-904C-ABCA91014797}" type="presParOf" srcId="{22F70990-FC7E-4070-9E07-93D603E569AE}" destId="{F1196AE7-AFA0-4774-ACE7-01A8B3E883FC}" srcOrd="2" destOrd="0" presId="urn:microsoft.com/office/officeart/2005/8/layout/funnel1"/>
    <dgm:cxn modelId="{FC6EA2D2-D537-4A12-8121-84DAF2006146}" type="presParOf" srcId="{22F70990-FC7E-4070-9E07-93D603E569AE}" destId="{FEE162D2-0F36-4419-902A-31810B928F79}" srcOrd="3" destOrd="0" presId="urn:microsoft.com/office/officeart/2005/8/layout/funnel1"/>
    <dgm:cxn modelId="{B6FDBDDA-E4D2-4E8E-8E62-8734D3DC9DC8}" type="presParOf" srcId="{22F70990-FC7E-4070-9E07-93D603E569AE}" destId="{54F65ED7-C8F6-4D2C-B850-51A7A3DBA7AE}" srcOrd="4" destOrd="0" presId="urn:microsoft.com/office/officeart/2005/8/layout/funnel1"/>
    <dgm:cxn modelId="{17998348-1BD0-4470-AA6C-9E0696892CD6}" type="presParOf" srcId="{22F70990-FC7E-4070-9E07-93D603E569AE}" destId="{4CDA2CA2-E9AE-403E-BE46-7F3A2C236938}" srcOrd="5" destOrd="0" presId="urn:microsoft.com/office/officeart/2005/8/layout/funnel1"/>
    <dgm:cxn modelId="{3E2CC133-D542-4AE0-8F37-53F94FB56E0E}" type="presParOf" srcId="{22F70990-FC7E-4070-9E07-93D603E569AE}" destId="{2A7D6B31-8776-4FF6-A4DA-B750424DDEA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D6BBB1-DFB1-464E-93A8-381EFE379E56}">
      <dsp:nvSpPr>
        <dsp:cNvPr id="0" name=""/>
        <dsp:cNvSpPr/>
      </dsp:nvSpPr>
      <dsp:spPr>
        <a:xfrm>
          <a:off x="312014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82CBB-A11C-4E9E-A8B2-F95BF1617E62}">
      <dsp:nvSpPr>
        <dsp:cNvPr id="0" name=""/>
        <dsp:cNvSpPr/>
      </dsp:nvSpPr>
      <dsp:spPr>
        <a:xfrm>
          <a:off x="1231690" y="3123819"/>
          <a:ext cx="188280" cy="188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136C9-AC34-479E-83DA-46D466635088}">
      <dsp:nvSpPr>
        <dsp:cNvPr id="0" name=""/>
        <dsp:cNvSpPr/>
      </dsp:nvSpPr>
      <dsp:spPr>
        <a:xfrm>
          <a:off x="549032" y="3543312"/>
          <a:ext cx="3240874" cy="65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latin typeface="標楷體" pitchFamily="65" charset="-120"/>
              <a:ea typeface="標楷體" pitchFamily="65" charset="-120"/>
            </a:rPr>
            <a:t>恒泰豐油行</a:t>
          </a:r>
          <a:endParaRPr lang="zh-CN" altLang="en-US" sz="3500" kern="1200" dirty="0">
            <a:latin typeface="標楷體" pitchFamily="65" charset="-120"/>
            <a:ea typeface="標楷體" pitchFamily="65" charset="-120"/>
          </a:endParaRPr>
        </a:p>
      </dsp:txBody>
      <dsp:txXfrm>
        <a:off x="549032" y="3543312"/>
        <a:ext cx="3240874" cy="657297"/>
      </dsp:txXfrm>
    </dsp:sp>
    <dsp:sp modelId="{9F16412A-7B5A-4726-82FC-79132D6E8959}">
      <dsp:nvSpPr>
        <dsp:cNvPr id="0" name=""/>
        <dsp:cNvSpPr/>
      </dsp:nvSpPr>
      <dsp:spPr>
        <a:xfrm>
          <a:off x="2893624" y="1893662"/>
          <a:ext cx="340352" cy="340352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A9D4-0193-4904-BB54-7D83F34B828E}">
      <dsp:nvSpPr>
        <dsp:cNvPr id="0" name=""/>
        <dsp:cNvSpPr/>
      </dsp:nvSpPr>
      <dsp:spPr>
        <a:xfrm>
          <a:off x="1932521" y="2686054"/>
          <a:ext cx="4000528" cy="1217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latin typeface="標楷體" pitchFamily="65" charset="-120"/>
              <a:ea typeface="標楷體" pitchFamily="65" charset="-120"/>
            </a:rPr>
            <a:t>鼎泰豐油行</a:t>
          </a:r>
          <a:endParaRPr lang="zh-CN" altLang="en-US" sz="3500" kern="1200" dirty="0">
            <a:latin typeface="標楷體" pitchFamily="65" charset="-120"/>
            <a:ea typeface="標楷體" pitchFamily="65" charset="-120"/>
          </a:endParaRPr>
        </a:p>
      </dsp:txBody>
      <dsp:txXfrm>
        <a:off x="1932521" y="2686054"/>
        <a:ext cx="4000528" cy="1217692"/>
      </dsp:txXfrm>
    </dsp:sp>
    <dsp:sp modelId="{E02AB50F-0942-4ED7-AB34-531F8736488B}">
      <dsp:nvSpPr>
        <dsp:cNvPr id="0" name=""/>
        <dsp:cNvSpPr/>
      </dsp:nvSpPr>
      <dsp:spPr>
        <a:xfrm>
          <a:off x="4892289" y="1145068"/>
          <a:ext cx="470700" cy="47070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C392B-5FB2-487E-99FF-FFEB616BFCEC}">
      <dsp:nvSpPr>
        <dsp:cNvPr id="0" name=""/>
        <dsp:cNvSpPr/>
      </dsp:nvSpPr>
      <dsp:spPr>
        <a:xfrm>
          <a:off x="4075663" y="1971670"/>
          <a:ext cx="3841921" cy="196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latin typeface="標楷體" pitchFamily="65" charset="-120"/>
              <a:ea typeface="標楷體" pitchFamily="65" charset="-120"/>
            </a:rPr>
            <a:t>鼎泰豐小籠包店</a:t>
          </a:r>
          <a:endParaRPr lang="zh-CN" altLang="en-US" sz="3500" kern="1200" dirty="0">
            <a:latin typeface="標楷體" pitchFamily="65" charset="-120"/>
            <a:ea typeface="標楷體" pitchFamily="65" charset="-120"/>
          </a:endParaRPr>
        </a:p>
      </dsp:txBody>
      <dsp:txXfrm>
        <a:off x="4075663" y="1971670"/>
        <a:ext cx="3841921" cy="19630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C7770-72C8-43BA-83B2-611355506B60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latin typeface="標楷體" pitchFamily="65" charset="-120"/>
              <a:ea typeface="標楷體" pitchFamily="65" charset="-120"/>
            </a:rPr>
            <a:t>細節是最完美的服務</a:t>
          </a:r>
          <a:endParaRPr lang="zh-CN" altLang="en-US" sz="39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1609322" y="2573"/>
        <a:ext cx="5472684" cy="923459"/>
      </dsp:txXfrm>
    </dsp:sp>
    <dsp:sp modelId="{CE4CB1E0-7EE4-4264-B1DC-5F924713ADCE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0365E-07E3-42AB-9789-1CBAAB64F4F7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latin typeface="標楷體" pitchFamily="65" charset="-120"/>
              <a:ea typeface="標楷體" pitchFamily="65" charset="-120"/>
            </a:rPr>
            <a:t>不創造一日的業績</a:t>
          </a:r>
          <a:endParaRPr lang="zh-CN" altLang="en-US" sz="39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1609322" y="1201692"/>
        <a:ext cx="5472684" cy="923459"/>
      </dsp:txXfrm>
    </dsp:sp>
    <dsp:sp modelId="{11DC7283-E6D5-409F-ABC2-9F5FAAB6ADB8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7EA9D-B1A9-4A79-B9E8-B33C1EDECD14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latin typeface="標楷體" pitchFamily="65" charset="-120"/>
              <a:ea typeface="標楷體" pitchFamily="65" charset="-120"/>
            </a:rPr>
            <a:t>品質是生命</a:t>
          </a:r>
          <a:endParaRPr lang="zh-CN" altLang="en-US" sz="39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1609322" y="2400811"/>
        <a:ext cx="5472684" cy="923459"/>
      </dsp:txXfrm>
    </dsp:sp>
    <dsp:sp modelId="{22468DA3-BF1B-4D0D-AE26-5D870C6E04CB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9693E-1FD4-43FA-B0C7-C3BBC227DC2E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latin typeface="標楷體" pitchFamily="65" charset="-120"/>
              <a:ea typeface="標楷體" pitchFamily="65" charset="-120"/>
            </a:rPr>
            <a:t>品牌是責任</a:t>
          </a:r>
          <a:endParaRPr lang="zh-CN" altLang="en-US" sz="39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1609322" y="3599929"/>
        <a:ext cx="5472684" cy="923459"/>
      </dsp:txXfrm>
    </dsp:sp>
    <dsp:sp modelId="{1C898D93-EA5A-4D6D-B46E-A516568819A6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98DD22-C7B8-410F-A482-1CF6CB15B4E9}">
      <dsp:nvSpPr>
        <dsp:cNvPr id="0" name=""/>
        <dsp:cNvSpPr/>
      </dsp:nvSpPr>
      <dsp:spPr>
        <a:xfrm>
          <a:off x="2104857" y="275412"/>
          <a:ext cx="3893539" cy="135217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58D6B-6572-4DCB-9042-02FEDED0014D}">
      <dsp:nvSpPr>
        <dsp:cNvPr id="0" name=""/>
        <dsp:cNvSpPr/>
      </dsp:nvSpPr>
      <dsp:spPr>
        <a:xfrm>
          <a:off x="3757612" y="3725829"/>
          <a:ext cx="754561" cy="48291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96AE7-AFA0-4774-ACE7-01A8B3E883FC}">
      <dsp:nvSpPr>
        <dsp:cNvPr id="0" name=""/>
        <dsp:cNvSpPr/>
      </dsp:nvSpPr>
      <dsp:spPr>
        <a:xfrm>
          <a:off x="2350301" y="4051220"/>
          <a:ext cx="3621897" cy="77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latin typeface="標楷體" pitchFamily="65" charset="-120"/>
              <a:ea typeface="標楷體" pitchFamily="65" charset="-120"/>
            </a:rPr>
            <a:t>一流的餐飲企業</a:t>
          </a:r>
          <a:endParaRPr lang="zh-CN" altLang="en-US" sz="2600" kern="1200" dirty="0">
            <a:latin typeface="標楷體" pitchFamily="65" charset="-120"/>
            <a:ea typeface="標楷體" pitchFamily="65" charset="-120"/>
          </a:endParaRPr>
        </a:p>
      </dsp:txBody>
      <dsp:txXfrm>
        <a:off x="2350301" y="4051220"/>
        <a:ext cx="3621897" cy="777974"/>
      </dsp:txXfrm>
    </dsp:sp>
    <dsp:sp modelId="{FEE162D2-0F36-4419-902A-31810B928F79}">
      <dsp:nvSpPr>
        <dsp:cNvPr id="0" name=""/>
        <dsp:cNvSpPr/>
      </dsp:nvSpPr>
      <dsp:spPr>
        <a:xfrm>
          <a:off x="3447873" y="1616835"/>
          <a:ext cx="1690755" cy="1690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latin typeface="標楷體" pitchFamily="65" charset="-120"/>
              <a:ea typeface="標楷體" pitchFamily="65" charset="-120"/>
            </a:rPr>
            <a:t>顧客為先的客制化</a:t>
          </a:r>
          <a:endParaRPr lang="zh-CN" altLang="en-US" sz="2300" kern="1200" dirty="0">
            <a:latin typeface="標楷體" pitchFamily="65" charset="-120"/>
            <a:ea typeface="標楷體" pitchFamily="65" charset="-120"/>
          </a:endParaRPr>
        </a:p>
      </dsp:txBody>
      <dsp:txXfrm>
        <a:off x="3447873" y="1616835"/>
        <a:ext cx="1690755" cy="1690742"/>
      </dsp:txXfrm>
    </dsp:sp>
    <dsp:sp modelId="{54F65ED7-C8F6-4D2C-B850-51A7A3DBA7AE}">
      <dsp:nvSpPr>
        <dsp:cNvPr id="0" name=""/>
        <dsp:cNvSpPr/>
      </dsp:nvSpPr>
      <dsp:spPr>
        <a:xfrm>
          <a:off x="2464962" y="168571"/>
          <a:ext cx="1821375" cy="1821375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latin typeface="標楷體" pitchFamily="65" charset="-120"/>
              <a:ea typeface="標楷體" pitchFamily="65" charset="-120"/>
            </a:rPr>
            <a:t>製作和服務流程的標準化</a:t>
          </a:r>
          <a:endParaRPr lang="zh-CN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2464962" y="168571"/>
        <a:ext cx="1821375" cy="1821375"/>
      </dsp:txXfrm>
    </dsp:sp>
    <dsp:sp modelId="{4CDA2CA2-E9AE-403E-BE46-7F3A2C236938}">
      <dsp:nvSpPr>
        <dsp:cNvPr id="0" name=""/>
        <dsp:cNvSpPr/>
      </dsp:nvSpPr>
      <dsp:spPr>
        <a:xfrm>
          <a:off x="4133895" y="168574"/>
          <a:ext cx="1627340" cy="162734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>
              <a:latin typeface="標楷體" pitchFamily="65" charset="-120"/>
              <a:ea typeface="標楷體" pitchFamily="65" charset="-120"/>
            </a:rPr>
            <a:t>品質與品牌</a:t>
          </a:r>
          <a:endParaRPr lang="zh-CN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4133895" y="168574"/>
        <a:ext cx="1627340" cy="1627340"/>
      </dsp:txXfrm>
    </dsp:sp>
    <dsp:sp modelId="{2A7D6B31-8776-4FF6-A4DA-B750424DDEA6}">
      <dsp:nvSpPr>
        <dsp:cNvPr id="0" name=""/>
        <dsp:cNvSpPr/>
      </dsp:nvSpPr>
      <dsp:spPr>
        <a:xfrm>
          <a:off x="1900205" y="82483"/>
          <a:ext cx="4358355" cy="3569843"/>
        </a:xfrm>
        <a:prstGeom prst="funnel">
          <a:avLst/>
        </a:prstGeom>
        <a:solidFill>
          <a:schemeClr val="lt1">
            <a:hueOff val="0"/>
            <a:satOff val="0"/>
            <a:lumOff val="0"/>
            <a:alpha val="19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5C16F-E64B-483C-AEEB-E9CE0347BA0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2A0D7-6A87-464C-950C-647C34011A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061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59000" indent="-2159000"/>
            <a:r>
              <a:rPr lang="zh-CN" altLang="en-US" sz="1200" dirty="0" smtClean="0">
                <a:solidFill>
                  <a:schemeClr val="tx1"/>
                </a:solidFill>
              </a:rPr>
              <a:t>一年賣出一億個小籠包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pPr marL="2159000" indent="-2159000"/>
            <a:r>
              <a:rPr lang="en-US" altLang="zh-CN" sz="1200" dirty="0" smtClean="0">
                <a:solidFill>
                  <a:schemeClr val="tx1"/>
                </a:solidFill>
              </a:rPr>
              <a:t>60</a:t>
            </a:r>
            <a:r>
              <a:rPr lang="zh-CN" altLang="en-US" sz="1200" dirty="0" smtClean="0">
                <a:solidFill>
                  <a:schemeClr val="tx1"/>
                </a:solidFill>
              </a:rPr>
              <a:t>億營收餐飲王國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955A-7A3B-4BA7-B577-A9DDFA52AF8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小籠包、原盅雞湯、排骨蛋炒飯、菜肉蒸餃、蝦仁蛋炒飯、紅油抄手、紅燒牛肉麵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4955A-7A3B-4BA7-B577-A9DDFA52AF8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38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11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7916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38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356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890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715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7853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9703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61780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6346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3564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256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115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79168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1364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4662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67625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14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104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2165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394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8902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3104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8787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6381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5646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1364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4662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67625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149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1042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216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7152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3947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3104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87873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6381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5564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7853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9703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617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6346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25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DA3060-8390-4C41-B438-42D4CCB34307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68BE250-F470-49D3-8B6C-382D1C541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0.jpeg"/><Relationship Id="rId5" Type="http://schemas.openxmlformats.org/officeDocument/2006/relationships/hyperlink" Target="http://tw.image.search.yahoo.com/images/view;_ylt=A8tUwJtxoclQDB0ADt5t1gt.;_ylu=X3oDMTBlMTQ4cGxyBHNlYwNzcgRzbGsDaW1n?back=http://tw.image.search.yahoo.com/search/images?p=%E5%BB%9A%E5%B8%AB&amp;n=30&amp;ei=utf-8&amp;fr=yfp&amp;tab=organic&amp;ri=8&amp;w=852&amp;h=1024&amp;imgurl=pic6.nipic.com/20100317/3706143_102456025975_2.jpg&amp;rurl=http://www.tupian99.com/show-3-12-8be14a3df4ebeec9.html&amp;size=152.3+KB&amp;name=%E5%8E%A8%E5%B8%88%E7%9F%A2%E9%87%8F%E5%9B%BE+%E7%82%B9%E5%87%BB%E8%BF%98%E5%8E%9F&amp;p=%E5%BB%9A%E5%B8%AB&amp;oid=f7a3e43c30d9f183189aec7abcd775b2&amp;fr2=&amp;fr=yfp&amp;tt=%E5%8E%A8%E5%B8%88%E7%9F%A2%E9%87%8F%E5%9B%BE+%E7%82%B9%E5%87%BB%E8%BF%98%E5%8E%9F&amp;b=0&amp;ni=48&amp;no=8&amp;ts=&amp;tab=organic&amp;sigr=11nh9751t&amp;sigb=13959e6qv&amp;sigi=11ip9hu97&amp;.crumb=7O7WgxBkoQb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生產與作業管理期末報告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鼎泰豐的服務流程</a:t>
            </a:r>
            <a:endParaRPr lang="zh-CN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416824" cy="271115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第七組組員：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M014011004 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程瑩如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M014011029 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傅怡亭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M014011052 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何美玲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M014012034 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簡榮樟</a:t>
            </a:r>
            <a:endParaRPr lang="zh-TW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M014012035 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謝宗佑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M014012040 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楊穎鈞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280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化成功之道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POS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服務生：</a:t>
            </a: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菜單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電腦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目前可供應品項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預定上菜時間</a:t>
            </a:r>
            <a:endParaRPr lang="zh-TW" altLang="zh-CN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endParaRPr lang="zh-TW" altLang="en-US" sz="9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廚師：</a:t>
            </a: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螢幕顯示品項及數量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調整目前需要蒸的品項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→</a:t>
            </a: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廚師完成一批後輸入數量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→</a:t>
            </a: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前台電腦顯示供應量及客戶優先順序</a:t>
            </a:r>
          </a:p>
          <a:p>
            <a:pPr lvl="1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580112" y="4725144"/>
            <a:ext cx="3348037" cy="1989137"/>
          </a:xfrm>
          <a:prstGeom prst="irregularSeal1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分鐘上菜標準</a:t>
            </a:r>
          </a:p>
        </p:txBody>
      </p:sp>
    </p:spTree>
    <p:extLst>
      <p:ext uri="{BB962C8B-B14F-4D97-AF65-F5344CB8AC3E}">
        <p14:creationId xmlns:p14="http://schemas.microsoft.com/office/powerpoint/2010/main" xmlns="" val="3513451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客製化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</a:pP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口味：預設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種口味</a:t>
            </a:r>
            <a:endParaRPr lang="zh-TW" altLang="zh-CN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endParaRPr lang="zh-CN" altLang="en-US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endParaRPr lang="zh-CN" altLang="en-US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國籍：國情不同，出菜順序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0" hangingPunct="0">
              <a:lnSpc>
                <a:spcPct val="90000"/>
              </a:lnSpc>
              <a:spcBef>
                <a:spcPct val="45000"/>
              </a:spcBef>
              <a:buNone/>
            </a:pP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調整</a:t>
            </a:r>
            <a:endParaRPr lang="zh-TW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7" descr="th?id=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268413"/>
            <a:ext cx="23034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th?id=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005263"/>
            <a:ext cx="23177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9288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延遲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</a:pP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電腦：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紅色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警戒</a:t>
            </a:r>
            <a:endParaRPr lang="zh-TW" altLang="zh-CN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endParaRPr lang="zh-CN" altLang="en-US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endParaRPr lang="zh-CN" altLang="en-US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endParaRPr lang="zh-CN" altLang="en-US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0" hangingPunct="0">
              <a:lnSpc>
                <a:spcPct val="90000"/>
              </a:lnSpc>
              <a:spcBef>
                <a:spcPct val="45000"/>
              </a:spcBef>
              <a:buNone/>
            </a:pPr>
            <a:endParaRPr lang="zh-TW" altLang="en-US" sz="1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廚師：立即處理</a:t>
            </a:r>
            <a:endParaRPr lang="en-US" altLang="zh-TW" sz="2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7" descr="th?id=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22955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th?id=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437112"/>
            <a:ext cx="2305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835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化成效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spcBef>
                <a:spcPct val="45000"/>
              </a:spcBef>
              <a:buFont typeface="Wingdings" pitchFamily="2" charset="2"/>
              <a:buChar char="u"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系統計算</a:t>
            </a: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貢獻度</a:t>
            </a: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翻桌率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平日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7-8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翻假日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12-13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翻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縮短顧客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等待時間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90000"/>
              </a:lnSpc>
              <a:spcBef>
                <a:spcPct val="450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30-40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分降低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10-20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9" descr="th?id=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857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3379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1"/>
          <p:cNvSpPr txBox="1">
            <a:spLocks noChangeArrowheads="1"/>
          </p:cNvSpPr>
          <p:nvPr/>
        </p:nvSpPr>
        <p:spPr bwMode="auto">
          <a:xfrm>
            <a:off x="684213" y="620713"/>
            <a:ext cx="7632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未來</a:t>
            </a:r>
          </a:p>
        </p:txBody>
      </p:sp>
      <p:sp>
        <p:nvSpPr>
          <p:cNvPr id="8195" name="文字方塊 2"/>
          <p:cNvSpPr txBox="1">
            <a:spLocks noChangeArrowheads="1"/>
          </p:cNvSpPr>
          <p:nvPr/>
        </p:nvSpPr>
        <p:spPr bwMode="auto">
          <a:xfrm>
            <a:off x="395288" y="2035175"/>
            <a:ext cx="82089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前台方面：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PDA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無線點菜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後端方面：資料庫的建置、各據點連接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基礎架構建置</a:t>
            </a:r>
          </a:p>
        </p:txBody>
      </p:sp>
    </p:spTree>
    <p:extLst>
      <p:ext uri="{BB962C8B-B14F-4D97-AF65-F5344CB8AC3E}">
        <p14:creationId xmlns:p14="http://schemas.microsoft.com/office/powerpoint/2010/main" xmlns="" val="3699317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鼎泰豐店內環境與動線設計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35339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鼎泰豐店內動線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永康 (5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052736"/>
            <a:ext cx="7380312" cy="5535234"/>
          </a:xfrm>
        </p:spPr>
      </p:pic>
    </p:spTree>
    <p:extLst>
      <p:ext uri="{BB962C8B-B14F-4D97-AF65-F5344CB8AC3E}">
        <p14:creationId xmlns:p14="http://schemas.microsoft.com/office/powerpoint/2010/main" xmlns="" val="264020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永康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2571" y="3441491"/>
            <a:ext cx="4499992" cy="3401994"/>
          </a:xfrm>
        </p:spPr>
      </p:pic>
      <p:pic>
        <p:nvPicPr>
          <p:cNvPr id="5" name="圖片 4" descr="永康 (4).jpg"/>
          <p:cNvPicPr>
            <a:picLocks noChangeAspect="1"/>
          </p:cNvPicPr>
          <p:nvPr/>
        </p:nvPicPr>
        <p:blipFill>
          <a:blip r:embed="rId5" cstate="print"/>
          <a:srcRect b="20774"/>
          <a:stretch>
            <a:fillRect/>
          </a:stretch>
        </p:blipFill>
        <p:spPr>
          <a:xfrm>
            <a:off x="4836209" y="2578178"/>
            <a:ext cx="3995936" cy="4221088"/>
          </a:xfrm>
          <a:prstGeom prst="rect">
            <a:avLst/>
          </a:prstGeom>
        </p:spPr>
      </p:pic>
      <p:pic>
        <p:nvPicPr>
          <p:cNvPr id="6" name="圖片 5" descr="永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07" y="-4890"/>
            <a:ext cx="4499992" cy="3401994"/>
          </a:xfrm>
          <a:prstGeom prst="rect">
            <a:avLst/>
          </a:prstGeom>
        </p:spPr>
      </p:pic>
      <p:pic>
        <p:nvPicPr>
          <p:cNvPr id="7" name="圖片 6" descr="永康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1935" y="0"/>
            <a:ext cx="4440465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270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6350000" cy="4229100"/>
          </a:xfrm>
        </p:spPr>
      </p:pic>
      <p:pic>
        <p:nvPicPr>
          <p:cNvPr id="5" name="圖片 4" descr="101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420888"/>
            <a:ext cx="6350000" cy="4229100"/>
          </a:xfrm>
          <a:prstGeom prst="rect">
            <a:avLst/>
          </a:prstGeom>
        </p:spPr>
      </p:pic>
      <p:pic>
        <p:nvPicPr>
          <p:cNvPr id="6" name="圖片 5" descr="雪梨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980728"/>
            <a:ext cx="6396203" cy="479715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1520" y="522920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雪梨店</a:t>
            </a:r>
          </a:p>
        </p:txBody>
      </p:sp>
    </p:spTree>
    <p:extLst>
      <p:ext uri="{BB962C8B-B14F-4D97-AF65-F5344CB8AC3E}">
        <p14:creationId xmlns:p14="http://schemas.microsoft.com/office/powerpoint/2010/main" xmlns="" val="113614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實體環境的重要性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600200"/>
            <a:ext cx="8229600" cy="226084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Bitner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1992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年發表了服務場景模式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servicescapes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model)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被公認是最完整，也是最常被學術界引用。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SOR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模式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(SOR model) </a:t>
            </a: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4213" y="4437063"/>
            <a:ext cx="1800225" cy="1800225"/>
            <a:chOff x="431" y="2795"/>
            <a:chExt cx="1134" cy="1134"/>
          </a:xfrm>
        </p:grpSpPr>
        <p:sp>
          <p:nvSpPr>
            <p:cNvPr id="13336" name="Oval 18"/>
            <p:cNvSpPr>
              <a:spLocks noChangeArrowheads="1"/>
            </p:cNvSpPr>
            <p:nvPr/>
          </p:nvSpPr>
          <p:spPr bwMode="auto">
            <a:xfrm>
              <a:off x="431" y="2795"/>
              <a:ext cx="1134" cy="1134"/>
            </a:xfrm>
            <a:prstGeom prst="ellipse">
              <a:avLst/>
            </a:pr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337" name="Text Box 19"/>
            <p:cNvSpPr txBox="1">
              <a:spLocks noChangeArrowheads="1"/>
            </p:cNvSpPr>
            <p:nvPr/>
          </p:nvSpPr>
          <p:spPr bwMode="auto">
            <a:xfrm>
              <a:off x="479" y="3076"/>
              <a:ext cx="98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刺激</a:t>
              </a:r>
            </a:p>
            <a:p>
              <a:pPr algn="ctr"/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S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timulus 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635375" y="4437063"/>
            <a:ext cx="1801813" cy="1800225"/>
            <a:chOff x="2290" y="2795"/>
            <a:chExt cx="1135" cy="1134"/>
          </a:xfrm>
        </p:grpSpPr>
        <p:sp>
          <p:nvSpPr>
            <p:cNvPr id="13334" name="Oval 21"/>
            <p:cNvSpPr>
              <a:spLocks noChangeArrowheads="1"/>
            </p:cNvSpPr>
            <p:nvPr/>
          </p:nvSpPr>
          <p:spPr bwMode="auto">
            <a:xfrm>
              <a:off x="2290" y="2795"/>
              <a:ext cx="1135" cy="1134"/>
            </a:xfrm>
            <a:prstGeom prst="ellipse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TW" altLang="zh-TW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335" name="Text Box 22"/>
            <p:cNvSpPr txBox="1">
              <a:spLocks noChangeArrowheads="1"/>
            </p:cNvSpPr>
            <p:nvPr/>
          </p:nvSpPr>
          <p:spPr bwMode="auto">
            <a:xfrm>
              <a:off x="2381" y="3067"/>
              <a:ext cx="963" cy="523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有機體</a:t>
              </a:r>
            </a:p>
            <a:p>
              <a:pPr algn="ctr"/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O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rganism 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589713" y="4437063"/>
            <a:ext cx="1800225" cy="1800225"/>
            <a:chOff x="4151" y="2795"/>
            <a:chExt cx="1134" cy="1134"/>
          </a:xfrm>
        </p:grpSpPr>
        <p:sp>
          <p:nvSpPr>
            <p:cNvPr id="13332" name="Oval 24"/>
            <p:cNvSpPr>
              <a:spLocks noChangeArrowheads="1"/>
            </p:cNvSpPr>
            <p:nvPr/>
          </p:nvSpPr>
          <p:spPr bwMode="auto">
            <a:xfrm>
              <a:off x="4151" y="2795"/>
              <a:ext cx="1134" cy="1134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333" name="Text Box 25"/>
            <p:cNvSpPr txBox="1">
              <a:spLocks noChangeArrowheads="1"/>
            </p:cNvSpPr>
            <p:nvPr/>
          </p:nvSpPr>
          <p:spPr bwMode="auto">
            <a:xfrm>
              <a:off x="4240" y="3113"/>
              <a:ext cx="953" cy="52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反應</a:t>
              </a:r>
            </a:p>
            <a:p>
              <a:pPr algn="ctr"/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R</a:t>
              </a:r>
              <a:r>
                <a:rPr lang="en-US" altLang="zh-TW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esponse </a:t>
              </a:r>
            </a:p>
          </p:txBody>
        </p:sp>
      </p:grpSp>
      <p:sp>
        <p:nvSpPr>
          <p:cNvPr id="13320" name="AutoShape 26"/>
          <p:cNvSpPr>
            <a:spLocks noChangeArrowheads="1"/>
          </p:cNvSpPr>
          <p:nvPr/>
        </p:nvSpPr>
        <p:spPr bwMode="auto">
          <a:xfrm>
            <a:off x="2700338" y="5156200"/>
            <a:ext cx="720725" cy="504825"/>
          </a:xfrm>
          <a:prstGeom prst="rightArrow">
            <a:avLst>
              <a:gd name="adj1" fmla="val 50000"/>
              <a:gd name="adj2" fmla="val 35692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21" name="AutoShape 27"/>
          <p:cNvSpPr>
            <a:spLocks noChangeArrowheads="1"/>
          </p:cNvSpPr>
          <p:nvPr/>
        </p:nvSpPr>
        <p:spPr bwMode="auto">
          <a:xfrm>
            <a:off x="5653088" y="5156200"/>
            <a:ext cx="720725" cy="504825"/>
          </a:xfrm>
          <a:prstGeom prst="rightArrow">
            <a:avLst>
              <a:gd name="adj1" fmla="val 50000"/>
              <a:gd name="adj2" fmla="val 35692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9884" name="Text Box 28"/>
          <p:cNvSpPr txBox="1">
            <a:spLocks noChangeArrowheads="1"/>
          </p:cNvSpPr>
          <p:nvPr/>
        </p:nvSpPr>
        <p:spPr bwMode="auto">
          <a:xfrm>
            <a:off x="827584" y="4869160"/>
            <a:ext cx="1368425" cy="954107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實體</a:t>
            </a:r>
          </a:p>
          <a:p>
            <a:pPr algn="ct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環境</a:t>
            </a:r>
          </a:p>
        </p:txBody>
      </p:sp>
      <p:sp>
        <p:nvSpPr>
          <p:cNvPr id="249885" name="Text Box 29"/>
          <p:cNvSpPr txBox="1">
            <a:spLocks noChangeArrowheads="1"/>
          </p:cNvSpPr>
          <p:nvPr/>
        </p:nvSpPr>
        <p:spPr bwMode="auto">
          <a:xfrm>
            <a:off x="3779912" y="4941168"/>
            <a:ext cx="1512168" cy="83099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員工顧客</a:t>
            </a:r>
          </a:p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內在反應</a:t>
            </a:r>
          </a:p>
        </p:txBody>
      </p:sp>
      <p:sp>
        <p:nvSpPr>
          <p:cNvPr id="249886" name="Text Box 30"/>
          <p:cNvSpPr txBox="1">
            <a:spLocks noChangeArrowheads="1"/>
          </p:cNvSpPr>
          <p:nvPr/>
        </p:nvSpPr>
        <p:spPr bwMode="auto">
          <a:xfrm>
            <a:off x="6804248" y="4941168"/>
            <a:ext cx="1440160" cy="83099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員工顧客</a:t>
            </a:r>
          </a:p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外在行為</a:t>
            </a:r>
          </a:p>
        </p:txBody>
      </p:sp>
    </p:spTree>
    <p:extLst>
      <p:ext uri="{BB962C8B-B14F-4D97-AF65-F5344CB8AC3E}">
        <p14:creationId xmlns:p14="http://schemas.microsoft.com/office/powerpoint/2010/main" xmlns="" val="93508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84" grpId="0" animBg="1"/>
      <p:bldP spid="249885" grpId="0" animBg="1"/>
      <p:bldP spid="2498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公司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簡介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流程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設計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鼎泰豐店內環境與動線設計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結論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629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餐廳內部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設計的基本原則 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、門面的設計應明顯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二、有效的空間利用與規劃 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三、良好的動線安排 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四、縮短餐廳與廚房的距離 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五、注意衛生與安全設施 </a:t>
            </a:r>
          </a:p>
        </p:txBody>
      </p:sp>
      <p:pic>
        <p:nvPicPr>
          <p:cNvPr id="7" name="圖片 6" descr="snkyizymHS5G6jutk_QLjQ.jpg"/>
          <p:cNvPicPr>
            <a:picLocks noChangeAspect="1"/>
          </p:cNvPicPr>
          <p:nvPr/>
        </p:nvPicPr>
        <p:blipFill>
          <a:blip r:embed="rId4" cstate="print"/>
          <a:srcRect t="12396"/>
          <a:stretch>
            <a:fillRect/>
          </a:stretch>
        </p:blipFill>
        <p:spPr>
          <a:xfrm>
            <a:off x="5868144" y="1340768"/>
            <a:ext cx="2948528" cy="457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915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餐區的規劃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MF8HNkHOvLlLFchKWT05Ow.jpg"/>
          <p:cNvPicPr>
            <a:picLocks noChangeAspect="1"/>
          </p:cNvPicPr>
          <p:nvPr/>
        </p:nvPicPr>
        <p:blipFill>
          <a:blip r:embed="rId4" cstate="print"/>
          <a:srcRect t="11412" b="10917"/>
          <a:stretch>
            <a:fillRect/>
          </a:stretch>
        </p:blipFill>
        <p:spPr>
          <a:xfrm>
            <a:off x="6597757" y="4221088"/>
            <a:ext cx="254624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340768"/>
            <a:ext cx="8208912" cy="486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在規劃流程時，顧客的安全是最重要的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流程要設計清楚，不要有太多交叉的路線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桌子間通常以每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1.4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平方公尺坐一個人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桌子排放成一線或過於整齊，會給人一種像軍隊餐廳的感覺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不同形狀、大小的桌子應混合搭配以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創造出一種視覺上的和諧感 </a:t>
            </a:r>
          </a:p>
        </p:txBody>
      </p:sp>
    </p:spTree>
    <p:extLst>
      <p:ext uri="{BB962C8B-B14F-4D97-AF65-F5344CB8AC3E}">
        <p14:creationId xmlns:p14="http://schemas.microsoft.com/office/powerpoint/2010/main" xmlns="" val="346398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區的規劃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04864"/>
            <a:ext cx="8892480" cy="51125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桌子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形狀、大小及位置，搭配的椅子</a:t>
            </a:r>
          </a:p>
          <a:p>
            <a:pPr marL="514350" indent="-514350"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複合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式地板、台階、挑高的用餐區</a:t>
            </a:r>
          </a:p>
          <a:p>
            <a:pPr marL="514350" indent="-514350"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照明的類型和強度 </a:t>
            </a:r>
          </a:p>
          <a:p>
            <a:pPr marL="514350" indent="-514350"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食物備餐區的安排</a:t>
            </a:r>
          </a:p>
          <a:p>
            <a:pPr marL="514350" indent="-514350"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注意視線，阻隔任何不希望讓顧客見到的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絕令人不悅的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噪音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oXv3tbnIJDdoP1M_fspbNA.jpg"/>
          <p:cNvPicPr>
            <a:picLocks noChangeAspect="1"/>
          </p:cNvPicPr>
          <p:nvPr/>
        </p:nvPicPr>
        <p:blipFill>
          <a:blip r:embed="rId4" cstate="print"/>
          <a:srcRect r="3553"/>
          <a:stretch>
            <a:fillRect/>
          </a:stretch>
        </p:blipFill>
        <p:spPr>
          <a:xfrm>
            <a:off x="6723122" y="0"/>
            <a:ext cx="2420877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235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餐廳營運模擬軟體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動線規畫模擬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餐旅學校「餐飲營運長」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330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67710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鼎泰豐的經營之道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15328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87187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2706"/>
            <a:ext cx="710478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8518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公司簡介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196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簡介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图片 6" descr="World-Map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891347" y="-2928982"/>
            <a:ext cx="18035347" cy="10746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椭圆 7"/>
          <p:cNvSpPr/>
          <p:nvPr/>
        </p:nvSpPr>
        <p:spPr>
          <a:xfrm>
            <a:off x="5429256" y="264318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15206" y="4143380"/>
            <a:ext cx="1214446" cy="571504"/>
            <a:chOff x="7215206" y="4143380"/>
            <a:chExt cx="1214446" cy="571504"/>
          </a:xfrm>
        </p:grpSpPr>
        <p:sp>
          <p:nvSpPr>
            <p:cNvPr id="14" name="椭圆 13"/>
            <p:cNvSpPr/>
            <p:nvPr/>
          </p:nvSpPr>
          <p:spPr>
            <a:xfrm>
              <a:off x="7215206" y="4143380"/>
              <a:ext cx="214314" cy="21431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圆角矩形标注 14"/>
            <p:cNvSpPr/>
            <p:nvPr/>
          </p:nvSpPr>
          <p:spPr>
            <a:xfrm>
              <a:off x="7572396" y="4286256"/>
              <a:ext cx="857256" cy="428628"/>
            </a:xfrm>
            <a:prstGeom prst="wedgeRoundRectCallout">
              <a:avLst>
                <a:gd name="adj1" fmla="val -66547"/>
                <a:gd name="adj2" fmla="val -48322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台灣</a:t>
              </a:r>
              <a:endParaRPr lang="zh-CN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00760" y="3286124"/>
            <a:ext cx="1071570" cy="857256"/>
            <a:chOff x="6429388" y="3643314"/>
            <a:chExt cx="1071570" cy="857256"/>
          </a:xfrm>
        </p:grpSpPr>
        <p:sp>
          <p:nvSpPr>
            <p:cNvPr id="18" name="椭圆 17"/>
            <p:cNvSpPr/>
            <p:nvPr/>
          </p:nvSpPr>
          <p:spPr>
            <a:xfrm>
              <a:off x="7143768" y="4143380"/>
              <a:ext cx="357190" cy="35719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6429388" y="3643314"/>
              <a:ext cx="857256" cy="428628"/>
            </a:xfrm>
            <a:prstGeom prst="wedgeRoundRectCallout">
              <a:avLst>
                <a:gd name="adj1" fmla="val 44275"/>
                <a:gd name="adj2" fmla="val 7912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中國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00760" y="4857760"/>
            <a:ext cx="1071570" cy="785818"/>
            <a:chOff x="6357950" y="4214818"/>
            <a:chExt cx="1071570" cy="785818"/>
          </a:xfrm>
        </p:grpSpPr>
        <p:sp>
          <p:nvSpPr>
            <p:cNvPr id="21" name="椭圆 20"/>
            <p:cNvSpPr/>
            <p:nvPr/>
          </p:nvSpPr>
          <p:spPr>
            <a:xfrm>
              <a:off x="7286644" y="4214818"/>
              <a:ext cx="142876" cy="14287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" name="圆角矩形标注 21"/>
            <p:cNvSpPr/>
            <p:nvPr/>
          </p:nvSpPr>
          <p:spPr>
            <a:xfrm>
              <a:off x="6357950" y="4572008"/>
              <a:ext cx="1000132" cy="428628"/>
            </a:xfrm>
            <a:prstGeom prst="wedgeRoundRectCallout">
              <a:avLst>
                <a:gd name="adj1" fmla="val 33142"/>
                <a:gd name="adj2" fmla="val -12621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新加坡</a:t>
              </a:r>
              <a:endParaRPr lang="zh-CN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14942" y="4500570"/>
            <a:ext cx="1785950" cy="428628"/>
            <a:chOff x="5643570" y="4000504"/>
            <a:chExt cx="1785950" cy="428628"/>
          </a:xfrm>
        </p:grpSpPr>
        <p:sp>
          <p:nvSpPr>
            <p:cNvPr id="24" name="椭圆 23"/>
            <p:cNvSpPr/>
            <p:nvPr/>
          </p:nvSpPr>
          <p:spPr>
            <a:xfrm>
              <a:off x="7215206" y="4143380"/>
              <a:ext cx="214314" cy="21431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5" name="圆角矩形标注 24"/>
            <p:cNvSpPr/>
            <p:nvPr/>
          </p:nvSpPr>
          <p:spPr>
            <a:xfrm>
              <a:off x="5643570" y="4000504"/>
              <a:ext cx="1285884" cy="428628"/>
            </a:xfrm>
            <a:prstGeom prst="wedgeRoundRectCallout">
              <a:avLst>
                <a:gd name="adj1" fmla="val 73023"/>
                <a:gd name="adj2" fmla="val 1164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馬來西亞</a:t>
              </a:r>
              <a:endParaRPr lang="zh-CN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00958" y="5357826"/>
            <a:ext cx="1214446" cy="857256"/>
            <a:chOff x="7072330" y="4000504"/>
            <a:chExt cx="1214446" cy="857256"/>
          </a:xfrm>
        </p:grpSpPr>
        <p:sp>
          <p:nvSpPr>
            <p:cNvPr id="27" name="椭圆 26"/>
            <p:cNvSpPr/>
            <p:nvPr/>
          </p:nvSpPr>
          <p:spPr>
            <a:xfrm>
              <a:off x="7072330" y="4000504"/>
              <a:ext cx="428628" cy="42862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圆角矩形标注 27"/>
            <p:cNvSpPr/>
            <p:nvPr/>
          </p:nvSpPr>
          <p:spPr>
            <a:xfrm>
              <a:off x="7429520" y="4429132"/>
              <a:ext cx="857256" cy="428628"/>
            </a:xfrm>
            <a:prstGeom prst="wedgeRoundRectCallout">
              <a:avLst>
                <a:gd name="adj1" fmla="val -45768"/>
                <a:gd name="adj2" fmla="val -7325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澳洲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15206" y="3143248"/>
            <a:ext cx="857256" cy="857256"/>
            <a:chOff x="7000892" y="3500438"/>
            <a:chExt cx="857256" cy="857256"/>
          </a:xfrm>
        </p:grpSpPr>
        <p:sp>
          <p:nvSpPr>
            <p:cNvPr id="30" name="椭圆 29"/>
            <p:cNvSpPr/>
            <p:nvPr/>
          </p:nvSpPr>
          <p:spPr>
            <a:xfrm>
              <a:off x="7215206" y="4143380"/>
              <a:ext cx="214314" cy="21431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圆角矩形标注 30"/>
            <p:cNvSpPr/>
            <p:nvPr/>
          </p:nvSpPr>
          <p:spPr>
            <a:xfrm>
              <a:off x="7000892" y="3500438"/>
              <a:ext cx="857256" cy="428628"/>
            </a:xfrm>
            <a:prstGeom prst="wedgeRoundRectCallout">
              <a:avLst>
                <a:gd name="adj1" fmla="val -13907"/>
                <a:gd name="adj2" fmla="val 9851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韓國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15272" y="3643314"/>
            <a:ext cx="1285884" cy="500066"/>
            <a:chOff x="7215206" y="4000504"/>
            <a:chExt cx="1285884" cy="500066"/>
          </a:xfrm>
        </p:grpSpPr>
        <p:sp>
          <p:nvSpPr>
            <p:cNvPr id="33" name="椭圆 32"/>
            <p:cNvSpPr/>
            <p:nvPr/>
          </p:nvSpPr>
          <p:spPr>
            <a:xfrm>
              <a:off x="7215206" y="4000504"/>
              <a:ext cx="357190" cy="35719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圆角矩形标注 33"/>
            <p:cNvSpPr/>
            <p:nvPr/>
          </p:nvSpPr>
          <p:spPr>
            <a:xfrm>
              <a:off x="7643834" y="4071942"/>
              <a:ext cx="857256" cy="428628"/>
            </a:xfrm>
            <a:prstGeom prst="wedgeRoundRectCallout">
              <a:avLst>
                <a:gd name="adj1" fmla="val -73473"/>
                <a:gd name="adj2" fmla="val 1817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日本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15206" y="4857760"/>
            <a:ext cx="1357322" cy="428628"/>
            <a:chOff x="7215206" y="4071942"/>
            <a:chExt cx="1357322" cy="428628"/>
          </a:xfrm>
        </p:grpSpPr>
        <p:sp>
          <p:nvSpPr>
            <p:cNvPr id="36" name="椭圆 35"/>
            <p:cNvSpPr/>
            <p:nvPr/>
          </p:nvSpPr>
          <p:spPr>
            <a:xfrm>
              <a:off x="7215206" y="4143380"/>
              <a:ext cx="214314" cy="21431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圆角矩形标注 36"/>
            <p:cNvSpPr/>
            <p:nvPr/>
          </p:nvSpPr>
          <p:spPr>
            <a:xfrm>
              <a:off x="7715272" y="4071942"/>
              <a:ext cx="857256" cy="428628"/>
            </a:xfrm>
            <a:prstGeom prst="wedgeRoundRectCallout">
              <a:avLst>
                <a:gd name="adj1" fmla="val -79014"/>
                <a:gd name="adj2" fmla="val -1230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印尼</a:t>
              </a:r>
              <a:endParaRPr lang="zh-CN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28662" y="3143248"/>
            <a:ext cx="1071570" cy="857256"/>
            <a:chOff x="6429388" y="3643314"/>
            <a:chExt cx="1071570" cy="857256"/>
          </a:xfrm>
        </p:grpSpPr>
        <p:sp>
          <p:nvSpPr>
            <p:cNvPr id="39" name="椭圆 38"/>
            <p:cNvSpPr/>
            <p:nvPr/>
          </p:nvSpPr>
          <p:spPr>
            <a:xfrm>
              <a:off x="7143768" y="4143380"/>
              <a:ext cx="357190" cy="35719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圆角矩形标注 39"/>
            <p:cNvSpPr/>
            <p:nvPr/>
          </p:nvSpPr>
          <p:spPr>
            <a:xfrm>
              <a:off x="6429388" y="3643314"/>
              <a:ext cx="857256" cy="428628"/>
            </a:xfrm>
            <a:prstGeom prst="wedgeRoundRectCallout">
              <a:avLst>
                <a:gd name="adj1" fmla="val 44275"/>
                <a:gd name="adj2" fmla="val 7912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美國</a:t>
              </a:r>
              <a:endParaRPr lang="zh-CN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1928794" y="357166"/>
            <a:ext cx="3589150" cy="814712"/>
          </a:xfrm>
          <a:prstGeom prst="rect">
            <a:avLst/>
          </a:prstGeom>
          <a:solidFill>
            <a:srgbClr val="C00000"/>
          </a:solidFill>
          <a:ln w="381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00" indent="-2159000" algn="ctr"/>
            <a:r>
              <a:rPr lang="en-US" altLang="zh-CN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CN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</a:t>
            </a:r>
            <a:r>
              <a:rPr lang="en-US" altLang="zh-CN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70</a:t>
            </a:r>
            <a:r>
              <a:rPr lang="zh-CN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家店</a:t>
            </a:r>
            <a:endParaRPr lang="en-US" altLang="zh-CN" sz="3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14480" y="1428736"/>
            <a:ext cx="4051053" cy="814712"/>
          </a:xfrm>
          <a:prstGeom prst="rect">
            <a:avLst/>
          </a:prstGeom>
          <a:solidFill>
            <a:srgbClr val="C00000"/>
          </a:solidFill>
          <a:ln w="381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00" indent="-2159000"/>
            <a:r>
              <a:rPr lang="zh-CN" altLang="en-US" sz="3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一年賣出一億個小籠包</a:t>
            </a:r>
            <a:endParaRPr lang="en-US" altLang="zh-CN" sz="3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00232" y="2500306"/>
            <a:ext cx="3589150" cy="814712"/>
          </a:xfrm>
          <a:prstGeom prst="rect">
            <a:avLst/>
          </a:prstGeom>
          <a:solidFill>
            <a:srgbClr val="C00000"/>
          </a:solidFill>
          <a:ln w="381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00" indent="-2159000" algn="ctr"/>
            <a:r>
              <a:rPr lang="en-US" altLang="zh-CN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CN" altLang="en-US" sz="3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億營收</a:t>
            </a:r>
            <a:endParaRPr lang="en-US" altLang="zh-CN" sz="3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572132" y="3929066"/>
            <a:ext cx="1357322" cy="642942"/>
            <a:chOff x="6072198" y="3714752"/>
            <a:chExt cx="1357322" cy="642942"/>
          </a:xfrm>
        </p:grpSpPr>
        <p:sp>
          <p:nvSpPr>
            <p:cNvPr id="49" name="椭圆 48"/>
            <p:cNvSpPr/>
            <p:nvPr/>
          </p:nvSpPr>
          <p:spPr>
            <a:xfrm>
              <a:off x="7215206" y="4143380"/>
              <a:ext cx="214314" cy="21431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0" name="圆角矩形标注 49"/>
            <p:cNvSpPr/>
            <p:nvPr/>
          </p:nvSpPr>
          <p:spPr>
            <a:xfrm>
              <a:off x="6072198" y="3714752"/>
              <a:ext cx="857256" cy="428628"/>
            </a:xfrm>
            <a:prstGeom prst="wedgeRoundRectCallout">
              <a:avLst>
                <a:gd name="adj1" fmla="val 79905"/>
                <a:gd name="adj2" fmla="val 7014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泰國</a:t>
              </a:r>
              <a:endParaRPr lang="zh-CN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3071802" y="428604"/>
            <a:ext cx="5286412" cy="1928826"/>
          </a:xfrm>
          <a:prstGeom prst="wedgeRoundRectCallout">
            <a:avLst>
              <a:gd name="adj1" fmla="val -4637"/>
              <a:gd name="adj2" fmla="val 682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00" indent="179388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Since 1972,</a:t>
            </a:r>
            <a:r>
              <a:rPr lang="zh-CN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台灣</a:t>
            </a:r>
            <a:endParaRPr lang="en-US" altLang="zh-CN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2159000" indent="179388"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創辦人：楊秉彝</a:t>
            </a:r>
            <a:endParaRPr lang="en-US" altLang="zh-CN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2159000" indent="179388"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小籠包專賣</a:t>
            </a:r>
            <a:r>
              <a:rPr lang="zh-CN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店</a:t>
            </a:r>
            <a:endParaRPr lang="en-US" altLang="zh-CN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2159000" indent="179388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1993</a:t>
            </a:r>
            <a:r>
              <a:rPr lang="zh-CN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年被</a:t>
            </a:r>
            <a:r>
              <a:rPr lang="en-US" altLang="zh-CN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TIME</a:t>
            </a:r>
            <a:r>
              <a:rPr lang="zh-CN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評為“世界十大美食餐廳之一”</a:t>
            </a:r>
            <a:endParaRPr lang="zh-CN" altLang="en-US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内容占位符 5" descr="鼎泰豐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357554" y="642918"/>
            <a:ext cx="1785918" cy="1443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274233" y="4992729"/>
            <a:ext cx="531427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標楷體" pitchFamily="65" charset="-120"/>
                <a:ea typeface="標楷體" pitchFamily="65" charset="-120"/>
              </a:rPr>
              <a:t>台北信義店榮獲</a:t>
            </a:r>
            <a:r>
              <a:rPr lang="en-US" altLang="zh-CN" sz="2000" dirty="0" smtClean="0">
                <a:latin typeface="標楷體" pitchFamily="65" charset="-120"/>
                <a:ea typeface="標楷體" pitchFamily="65" charset="-120"/>
              </a:rPr>
              <a:t>The </a:t>
            </a:r>
            <a:r>
              <a:rPr lang="en-US" altLang="zh-CN" sz="2000" dirty="0" err="1" smtClean="0">
                <a:latin typeface="標楷體" pitchFamily="65" charset="-120"/>
                <a:ea typeface="標楷體" pitchFamily="65" charset="-120"/>
              </a:rPr>
              <a:t>Miele</a:t>
            </a:r>
            <a:r>
              <a:rPr lang="en-US" altLang="zh-CN" sz="2000" dirty="0" smtClean="0">
                <a:latin typeface="標楷體" pitchFamily="65" charset="-120"/>
                <a:ea typeface="標楷體" pitchFamily="65" charset="-120"/>
              </a:rPr>
              <a:t> Guide</a:t>
            </a:r>
          </a:p>
          <a:p>
            <a:r>
              <a:rPr lang="en-US" altLang="zh-CN" sz="2000" dirty="0" smtClean="0">
                <a:latin typeface="標楷體" pitchFamily="65" charset="-120"/>
                <a:ea typeface="標楷體" pitchFamily="65" charset="-120"/>
              </a:rPr>
              <a:t>2010&amp;2011</a:t>
            </a:r>
            <a:r>
              <a:rPr lang="zh-CN" altLang="en-US" sz="2000" dirty="0" smtClean="0">
                <a:latin typeface="標楷體" pitchFamily="65" charset="-120"/>
                <a:ea typeface="標楷體" pitchFamily="65" charset="-120"/>
              </a:rPr>
              <a:t>年 亞洲最佳餐廳評鑒</a:t>
            </a:r>
            <a:endParaRPr lang="en-US" altLang="zh-CN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2000" dirty="0" smtClean="0">
                <a:latin typeface="標楷體" pitchFamily="65" charset="-120"/>
                <a:ea typeface="標楷體" pitchFamily="65" charset="-120"/>
              </a:rPr>
              <a:t>香港新港店、怡和店分別榮獲米其林一星評鑒</a:t>
            </a:r>
            <a:endParaRPr lang="zh-CN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27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96 -0.03468 L 0.48628 0.2379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36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4" grpId="0" animBg="1"/>
      <p:bldP spid="45" grpId="0" animBg="1"/>
      <p:bldP spid="1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始創歷程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產品</a:t>
            </a:r>
          </a:p>
        </p:txBody>
      </p:sp>
      <p:pic>
        <p:nvPicPr>
          <p:cNvPr id="9" name="图片 8" descr="傲游截图20121212194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5145" y="142852"/>
            <a:ext cx="3017053" cy="216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椭圆 7"/>
          <p:cNvSpPr/>
          <p:nvPr/>
        </p:nvSpPr>
        <p:spPr>
          <a:xfrm>
            <a:off x="3428992" y="2285992"/>
            <a:ext cx="2214578" cy="2214578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中華傳統風味小吃</a:t>
            </a:r>
            <a:endParaRPr lang="zh-CN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图片 9" descr="傲游截图201212121947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4563" y="857232"/>
            <a:ext cx="2852279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 descr="傲游截图201212121948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4572008"/>
            <a:ext cx="2887713" cy="202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4" descr="傲游截图201212121949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62" y="857232"/>
            <a:ext cx="292975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图片 13" descr="傲游截图201212121949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9097" y="2861639"/>
            <a:ext cx="2869895" cy="1996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 descr="傲游截图201212121948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3570" y="2828937"/>
            <a:ext cx="2939827" cy="195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图片 15" descr="傲游截图2012121219553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3438" y="4572008"/>
            <a:ext cx="2786082" cy="2037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32793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服務信念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99137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服務流程設計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2027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群組 15"/>
          <p:cNvGrpSpPr>
            <a:grpSpLocks/>
          </p:cNvGrpSpPr>
          <p:nvPr/>
        </p:nvGrpSpPr>
        <p:grpSpPr bwMode="auto">
          <a:xfrm>
            <a:off x="900113" y="1484313"/>
            <a:ext cx="6985000" cy="4608512"/>
            <a:chOff x="467544" y="1268760"/>
            <a:chExt cx="7920880" cy="4680520"/>
          </a:xfrm>
        </p:grpSpPr>
        <p:sp>
          <p:nvSpPr>
            <p:cNvPr id="4" name="矩形 3"/>
            <p:cNvSpPr/>
            <p:nvPr/>
          </p:nvSpPr>
          <p:spPr>
            <a:xfrm>
              <a:off x="467544" y="1268760"/>
              <a:ext cx="7920880" cy="46805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3108" name="群組 14"/>
            <p:cNvGrpSpPr>
              <a:grpSpLocks/>
            </p:cNvGrpSpPr>
            <p:nvPr/>
          </p:nvGrpSpPr>
          <p:grpSpPr bwMode="auto">
            <a:xfrm>
              <a:off x="467544" y="2492896"/>
              <a:ext cx="7920880" cy="2448272"/>
              <a:chOff x="467544" y="2492896"/>
              <a:chExt cx="7920880" cy="2448272"/>
            </a:xfrm>
          </p:grpSpPr>
          <p:cxnSp>
            <p:nvCxnSpPr>
              <p:cNvPr id="6" name="直線接點 5"/>
              <p:cNvCxnSpPr>
                <a:stCxn id="4" idx="1"/>
                <a:endCxn id="4" idx="3"/>
              </p:cNvCxnSpPr>
              <p:nvPr/>
            </p:nvCxnSpPr>
            <p:spPr>
              <a:xfrm>
                <a:off x="467544" y="3608214"/>
                <a:ext cx="792088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>
                <a:off x="467544" y="2492499"/>
                <a:ext cx="792088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>
                <a:off x="467544" y="4941591"/>
                <a:ext cx="792088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076" name="文字方塊 16"/>
          <p:cNvSpPr txBox="1">
            <a:spLocks noChangeArrowheads="1"/>
          </p:cNvSpPr>
          <p:nvPr/>
        </p:nvSpPr>
        <p:spPr bwMode="auto">
          <a:xfrm>
            <a:off x="179388" y="3357563"/>
            <a:ext cx="5048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可見線</a:t>
            </a:r>
          </a:p>
        </p:txBody>
      </p:sp>
      <p:sp>
        <p:nvSpPr>
          <p:cNvPr id="3077" name="文字方塊 17"/>
          <p:cNvSpPr txBox="1">
            <a:spLocks noChangeArrowheads="1"/>
          </p:cNvSpPr>
          <p:nvPr/>
        </p:nvSpPr>
        <p:spPr bwMode="auto">
          <a:xfrm>
            <a:off x="144463" y="2073275"/>
            <a:ext cx="466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互動線</a:t>
            </a:r>
          </a:p>
        </p:txBody>
      </p:sp>
      <p:sp>
        <p:nvSpPr>
          <p:cNvPr id="3078" name="文字方塊 18"/>
          <p:cNvSpPr txBox="1">
            <a:spLocks noChangeArrowheads="1"/>
          </p:cNvSpPr>
          <p:nvPr/>
        </p:nvSpPr>
        <p:spPr bwMode="auto">
          <a:xfrm>
            <a:off x="179388" y="4645025"/>
            <a:ext cx="43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支援線</a:t>
            </a:r>
          </a:p>
        </p:txBody>
      </p:sp>
      <p:sp>
        <p:nvSpPr>
          <p:cNvPr id="3079" name="文字方塊 19"/>
          <p:cNvSpPr txBox="1">
            <a:spLocks noChangeArrowheads="1"/>
          </p:cNvSpPr>
          <p:nvPr/>
        </p:nvSpPr>
        <p:spPr bwMode="auto">
          <a:xfrm>
            <a:off x="8101013" y="2708275"/>
            <a:ext cx="46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前台</a:t>
            </a:r>
          </a:p>
        </p:txBody>
      </p:sp>
      <p:sp>
        <p:nvSpPr>
          <p:cNvPr id="3080" name="文字方塊 20"/>
          <p:cNvSpPr txBox="1">
            <a:spLocks noChangeArrowheads="1"/>
          </p:cNvSpPr>
          <p:nvPr/>
        </p:nvSpPr>
        <p:spPr bwMode="auto">
          <a:xfrm>
            <a:off x="8101013" y="4376738"/>
            <a:ext cx="46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後台</a:t>
            </a: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8316913" y="3573463"/>
            <a:ext cx="0" cy="57626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116013" y="1700213"/>
            <a:ext cx="1439862" cy="433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到達</a:t>
            </a:r>
          </a:p>
        </p:txBody>
      </p:sp>
      <p:sp>
        <p:nvSpPr>
          <p:cNvPr id="26" name="矩形 25"/>
          <p:cNvSpPr/>
          <p:nvPr/>
        </p:nvSpPr>
        <p:spPr>
          <a:xfrm>
            <a:off x="1187450" y="2997200"/>
            <a:ext cx="1439863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點餐</a:t>
            </a:r>
          </a:p>
        </p:txBody>
      </p:sp>
      <p:sp>
        <p:nvSpPr>
          <p:cNvPr id="27" name="矩形 26"/>
          <p:cNvSpPr/>
          <p:nvPr/>
        </p:nvSpPr>
        <p:spPr>
          <a:xfrm>
            <a:off x="1331913" y="4292600"/>
            <a:ext cx="1439862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廚房</a:t>
            </a:r>
          </a:p>
        </p:txBody>
      </p:sp>
      <p:sp>
        <p:nvSpPr>
          <p:cNvPr id="28" name="矩形 27"/>
          <p:cNvSpPr/>
          <p:nvPr/>
        </p:nvSpPr>
        <p:spPr>
          <a:xfrm>
            <a:off x="2268538" y="5516563"/>
            <a:ext cx="1439862" cy="433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準備</a:t>
            </a:r>
          </a:p>
        </p:txBody>
      </p:sp>
      <p:sp>
        <p:nvSpPr>
          <p:cNvPr id="29" name="矩形 28"/>
          <p:cNvSpPr/>
          <p:nvPr/>
        </p:nvSpPr>
        <p:spPr>
          <a:xfrm>
            <a:off x="3995738" y="1989138"/>
            <a:ext cx="1439862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進餐</a:t>
            </a:r>
          </a:p>
        </p:txBody>
      </p:sp>
      <p:sp>
        <p:nvSpPr>
          <p:cNvPr id="30" name="矩形 29"/>
          <p:cNvSpPr/>
          <p:nvPr/>
        </p:nvSpPr>
        <p:spPr>
          <a:xfrm>
            <a:off x="3276600" y="2997200"/>
            <a:ext cx="1439863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服務</a:t>
            </a:r>
          </a:p>
        </p:txBody>
      </p:sp>
      <p:sp>
        <p:nvSpPr>
          <p:cNvPr id="31" name="矩形 30"/>
          <p:cNvSpPr/>
          <p:nvPr/>
        </p:nvSpPr>
        <p:spPr>
          <a:xfrm>
            <a:off x="3203575" y="4292600"/>
            <a:ext cx="1439863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烹調</a:t>
            </a:r>
          </a:p>
        </p:txBody>
      </p:sp>
      <p:sp>
        <p:nvSpPr>
          <p:cNvPr id="32" name="矩形 31"/>
          <p:cNvSpPr/>
          <p:nvPr/>
        </p:nvSpPr>
        <p:spPr>
          <a:xfrm>
            <a:off x="5076825" y="2997200"/>
            <a:ext cx="1439863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結帳</a:t>
            </a:r>
          </a:p>
        </p:txBody>
      </p:sp>
      <p:sp>
        <p:nvSpPr>
          <p:cNvPr id="33" name="矩形 32"/>
          <p:cNvSpPr/>
          <p:nvPr/>
        </p:nvSpPr>
        <p:spPr>
          <a:xfrm>
            <a:off x="5076825" y="4292600"/>
            <a:ext cx="1439863" cy="43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帳單</a:t>
            </a:r>
          </a:p>
        </p:txBody>
      </p:sp>
      <p:sp>
        <p:nvSpPr>
          <p:cNvPr id="34" name="矩形 33"/>
          <p:cNvSpPr/>
          <p:nvPr/>
        </p:nvSpPr>
        <p:spPr>
          <a:xfrm>
            <a:off x="6084888" y="1700213"/>
            <a:ext cx="1439862" cy="433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離開</a:t>
            </a:r>
          </a:p>
        </p:txBody>
      </p:sp>
      <p:cxnSp>
        <p:nvCxnSpPr>
          <p:cNvPr id="36" name="直線單箭頭接點 35"/>
          <p:cNvCxnSpPr/>
          <p:nvPr/>
        </p:nvCxnSpPr>
        <p:spPr>
          <a:xfrm>
            <a:off x="1835150" y="2205038"/>
            <a:ext cx="0" cy="792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987550" y="3500438"/>
            <a:ext cx="0" cy="792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2339975" y="4724400"/>
            <a:ext cx="0" cy="792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 flipV="1">
            <a:off x="2179638" y="3492500"/>
            <a:ext cx="15875" cy="7286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 flipV="1">
            <a:off x="3906838" y="3500438"/>
            <a:ext cx="17462" cy="7286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V="1">
            <a:off x="4211638" y="2420938"/>
            <a:ext cx="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5292725" y="2492375"/>
            <a:ext cx="0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H="1" flipV="1">
            <a:off x="5724525" y="3492500"/>
            <a:ext cx="15875" cy="7286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V="1">
            <a:off x="4716463" y="4508500"/>
            <a:ext cx="287337" cy="9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弧形接點 64"/>
          <p:cNvCxnSpPr/>
          <p:nvPr/>
        </p:nvCxnSpPr>
        <p:spPr>
          <a:xfrm rot="5400000" flipH="1" flipV="1">
            <a:off x="6515894" y="2709069"/>
            <a:ext cx="1008062" cy="127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32" idx="3"/>
          </p:cNvCxnSpPr>
          <p:nvPr/>
        </p:nvCxnSpPr>
        <p:spPr>
          <a:xfrm>
            <a:off x="6516688" y="3213100"/>
            <a:ext cx="5032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橢圓 67"/>
          <p:cNvSpPr/>
          <p:nvPr/>
        </p:nvSpPr>
        <p:spPr>
          <a:xfrm>
            <a:off x="2411413" y="2133600"/>
            <a:ext cx="576262" cy="5032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F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3203575" y="3789363"/>
            <a:ext cx="504825" cy="5032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F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0" name="橢圓 69"/>
          <p:cNvSpPr/>
          <p:nvPr/>
        </p:nvSpPr>
        <p:spPr>
          <a:xfrm>
            <a:off x="5076825" y="3789363"/>
            <a:ext cx="503238" cy="5032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F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1" name="直線單箭頭接點 70"/>
          <p:cNvCxnSpPr/>
          <p:nvPr/>
        </p:nvCxnSpPr>
        <p:spPr>
          <a:xfrm flipH="1" flipV="1">
            <a:off x="3563938" y="4797425"/>
            <a:ext cx="17462" cy="7286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服務藍圖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050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1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690</Words>
  <Application>Microsoft Office PowerPoint</Application>
  <PresentationFormat>如螢幕大小 (4:3)</PresentationFormat>
  <Paragraphs>161</Paragraphs>
  <Slides>26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Arial</vt:lpstr>
      <vt:lpstr>新細明體</vt:lpstr>
      <vt:lpstr>標楷體</vt:lpstr>
      <vt:lpstr>Calibri</vt:lpstr>
      <vt:lpstr>Wingdings</vt:lpstr>
      <vt:lpstr>宋体</vt:lpstr>
      <vt:lpstr>116</vt:lpstr>
      <vt:lpstr>1_116</vt:lpstr>
      <vt:lpstr>2_116</vt:lpstr>
      <vt:lpstr>3_116</vt:lpstr>
      <vt:lpstr>生產與作業管理期末報告 鼎泰豐的服務流程</vt:lpstr>
      <vt:lpstr>AGENDA</vt:lpstr>
      <vt:lpstr>公司簡介</vt:lpstr>
      <vt:lpstr>簡介</vt:lpstr>
      <vt:lpstr>始創歷程</vt:lpstr>
      <vt:lpstr>產品</vt:lpstr>
      <vt:lpstr>服務信念</vt:lpstr>
      <vt:lpstr>服務流程設計</vt:lpstr>
      <vt:lpstr>服務藍圖</vt:lpstr>
      <vt:lpstr>E化成功之道</vt:lpstr>
      <vt:lpstr>客製化</vt:lpstr>
      <vt:lpstr>延遲</vt:lpstr>
      <vt:lpstr>E化成效</vt:lpstr>
      <vt:lpstr>投影片 14</vt:lpstr>
      <vt:lpstr>鼎泰豐店內環境與動線設計</vt:lpstr>
      <vt:lpstr>鼎泰豐店內動線</vt:lpstr>
      <vt:lpstr>投影片 17</vt:lpstr>
      <vt:lpstr>101店</vt:lpstr>
      <vt:lpstr>實體環境的重要性</vt:lpstr>
      <vt:lpstr> 餐廳內部設計的基本原則  </vt:lpstr>
      <vt:lpstr>餐區的規劃 </vt:lpstr>
      <vt:lpstr>餐區的規劃 </vt:lpstr>
      <vt:lpstr>餐廳營運模擬軟體</vt:lpstr>
      <vt:lpstr>結論</vt:lpstr>
      <vt:lpstr>鼎泰豐的經營之道</vt:lpstr>
      <vt:lpstr>投影片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Cecil</dc:creator>
  <cp:lastModifiedBy>user</cp:lastModifiedBy>
  <cp:revision>20</cp:revision>
  <dcterms:created xsi:type="dcterms:W3CDTF">2012-12-15T00:45:17Z</dcterms:created>
  <dcterms:modified xsi:type="dcterms:W3CDTF">2012-12-17T06:42:31Z</dcterms:modified>
</cp:coreProperties>
</file>