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9" r:id="rId3"/>
    <p:sldId id="271" r:id="rId4"/>
    <p:sldId id="274" r:id="rId5"/>
    <p:sldId id="273" r:id="rId6"/>
    <p:sldId id="272" r:id="rId7"/>
    <p:sldId id="280" r:id="rId8"/>
    <p:sldId id="279" r:id="rId9"/>
    <p:sldId id="278" r:id="rId10"/>
    <p:sldId id="277" r:id="rId11"/>
    <p:sldId id="276" r:id="rId12"/>
    <p:sldId id="275" r:id="rId13"/>
    <p:sldId id="281" r:id="rId14"/>
    <p:sldId id="282" r:id="rId15"/>
    <p:sldId id="283" r:id="rId16"/>
    <p:sldId id="287" r:id="rId17"/>
    <p:sldId id="286" r:id="rId18"/>
    <p:sldId id="285" r:id="rId19"/>
    <p:sldId id="284" r:id="rId20"/>
    <p:sldId id="266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923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44" d="100"/>
          <a:sy n="44" d="100"/>
        </p:scale>
        <p:origin x="-68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8E301D2-4AF4-4D50-8FAE-C75FE8EB33ED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EF8E38B-4276-42E7-9086-4B8389D1D36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01D2-4AF4-4D50-8FAE-C75FE8EB33ED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E38B-4276-42E7-9086-4B8389D1D3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01D2-4AF4-4D50-8FAE-C75FE8EB33ED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E38B-4276-42E7-9086-4B8389D1D3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01D2-4AF4-4D50-8FAE-C75FE8EB33ED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E38B-4276-42E7-9086-4B8389D1D3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01D2-4AF4-4D50-8FAE-C75FE8EB33ED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E38B-4276-42E7-9086-4B8389D1D3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01D2-4AF4-4D50-8FAE-C75FE8EB33ED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E38B-4276-42E7-9086-4B8389D1D36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01D2-4AF4-4D50-8FAE-C75FE8EB33ED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E38B-4276-42E7-9086-4B8389D1D3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01D2-4AF4-4D50-8FAE-C75FE8EB33ED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E38B-4276-42E7-9086-4B8389D1D3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01D2-4AF4-4D50-8FAE-C75FE8EB33ED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E38B-4276-42E7-9086-4B8389D1D3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01D2-4AF4-4D50-8FAE-C75FE8EB33ED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E38B-4276-42E7-9086-4B8389D1D36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01D2-4AF4-4D50-8FAE-C75FE8EB33ED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E38B-4276-42E7-9086-4B8389D1D3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8E301D2-4AF4-4D50-8FAE-C75FE8EB33ED}" type="datetimeFigureOut">
              <a:rPr lang="zh-TW" altLang="en-US" smtClean="0"/>
              <a:pPr/>
              <a:t>2012/12/17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EF8E38B-4276-42E7-9086-4B8389D1D3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725669" y="4005064"/>
            <a:ext cx="3313355" cy="170216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zh-TW" altLang="en-US" sz="2000" dirty="0" smtClean="0">
                <a:solidFill>
                  <a:srgbClr val="303030"/>
                </a:solidFill>
                <a:latin typeface="標楷體" pitchFamily="65" charset="-120"/>
                <a:ea typeface="標楷體" pitchFamily="65" charset="-120"/>
                <a:cs typeface="+mn-cs"/>
              </a:rPr>
              <a:t>組員：企研一甲 </a:t>
            </a:r>
            <a:br>
              <a:rPr lang="zh-TW" altLang="en-US" sz="2000" dirty="0" smtClean="0">
                <a:solidFill>
                  <a:srgbClr val="303030"/>
                </a:solidFill>
                <a:latin typeface="標楷體" pitchFamily="65" charset="-120"/>
                <a:ea typeface="標楷體" pitchFamily="65" charset="-120"/>
                <a:cs typeface="+mn-cs"/>
              </a:rPr>
            </a:br>
            <a:r>
              <a:rPr lang="en-US" altLang="zh-TW" sz="2000" dirty="0" smtClean="0">
                <a:solidFill>
                  <a:srgbClr val="303030"/>
                </a:solidFill>
                <a:latin typeface="標楷體" pitchFamily="65" charset="-120"/>
                <a:ea typeface="標楷體" pitchFamily="65" charset="-120"/>
                <a:cs typeface="+mn-cs"/>
              </a:rPr>
              <a:t>M014011047</a:t>
            </a:r>
            <a:r>
              <a:rPr lang="zh-TW" altLang="en-US" sz="2000" dirty="0" smtClean="0">
                <a:solidFill>
                  <a:srgbClr val="303030"/>
                </a:solidFill>
                <a:latin typeface="標楷體" pitchFamily="65" charset="-120"/>
                <a:ea typeface="標楷體" pitchFamily="65" charset="-120"/>
                <a:cs typeface="+mn-cs"/>
              </a:rPr>
              <a:t>吳佳純</a:t>
            </a:r>
            <a:r>
              <a:rPr lang="en-US" altLang="zh-TW" sz="2000" dirty="0" smtClean="0">
                <a:solidFill>
                  <a:srgbClr val="303030"/>
                </a:solidFill>
                <a:latin typeface="標楷體" pitchFamily="65" charset="-120"/>
                <a:ea typeface="標楷體" pitchFamily="65" charset="-120"/>
                <a:cs typeface="+mn-cs"/>
              </a:rPr>
              <a:t/>
            </a:r>
            <a:br>
              <a:rPr lang="en-US" altLang="zh-TW" sz="2000" dirty="0" smtClean="0">
                <a:solidFill>
                  <a:srgbClr val="303030"/>
                </a:solidFill>
                <a:latin typeface="標楷體" pitchFamily="65" charset="-120"/>
                <a:ea typeface="標楷體" pitchFamily="65" charset="-120"/>
                <a:cs typeface="+mn-cs"/>
              </a:rPr>
            </a:br>
            <a:r>
              <a:rPr lang="en-US" altLang="zh-TW" sz="2000" dirty="0" smtClean="0">
                <a:solidFill>
                  <a:srgbClr val="303030"/>
                </a:solidFill>
                <a:latin typeface="標楷體" pitchFamily="65" charset="-120"/>
                <a:ea typeface="標楷體" pitchFamily="65" charset="-120"/>
                <a:cs typeface="+mn-cs"/>
              </a:rPr>
              <a:t>M014011045</a:t>
            </a:r>
            <a:r>
              <a:rPr lang="zh-TW" altLang="en-US" sz="2000" dirty="0" smtClean="0">
                <a:solidFill>
                  <a:srgbClr val="303030"/>
                </a:solidFill>
                <a:latin typeface="標楷體" pitchFamily="65" charset="-120"/>
                <a:ea typeface="標楷體" pitchFamily="65" charset="-120"/>
                <a:cs typeface="+mn-cs"/>
              </a:rPr>
              <a:t>傅怡瑄</a:t>
            </a:r>
            <a:r>
              <a:rPr lang="en-US" altLang="zh-TW" sz="2000" dirty="0" smtClean="0">
                <a:solidFill>
                  <a:srgbClr val="303030"/>
                </a:solidFill>
                <a:latin typeface="標楷體" pitchFamily="65" charset="-120"/>
                <a:ea typeface="標楷體" pitchFamily="65" charset="-120"/>
                <a:cs typeface="+mn-cs"/>
              </a:rPr>
              <a:t/>
            </a:r>
            <a:br>
              <a:rPr lang="en-US" altLang="zh-TW" sz="2000" dirty="0" smtClean="0">
                <a:solidFill>
                  <a:srgbClr val="303030"/>
                </a:solidFill>
                <a:latin typeface="標楷體" pitchFamily="65" charset="-120"/>
                <a:ea typeface="標楷體" pitchFamily="65" charset="-120"/>
                <a:cs typeface="+mn-cs"/>
              </a:rPr>
            </a:br>
            <a:r>
              <a:rPr lang="en-US" altLang="zh-TW" sz="2000" dirty="0" smtClean="0">
                <a:solidFill>
                  <a:srgbClr val="303030"/>
                </a:solidFill>
                <a:latin typeface="標楷體" pitchFamily="65" charset="-120"/>
                <a:ea typeface="標楷體" pitchFamily="65" charset="-120"/>
                <a:cs typeface="+mn-cs"/>
              </a:rPr>
              <a:t>M014011054</a:t>
            </a:r>
            <a:r>
              <a:rPr lang="zh-TW" altLang="en-US" sz="2000" dirty="0" smtClean="0">
                <a:solidFill>
                  <a:srgbClr val="303030"/>
                </a:solidFill>
                <a:latin typeface="標楷體" pitchFamily="65" charset="-120"/>
                <a:ea typeface="標楷體" pitchFamily="65" charset="-120"/>
                <a:cs typeface="+mn-cs"/>
              </a:rPr>
              <a:t>蔡伊庭</a:t>
            </a:r>
            <a:br>
              <a:rPr lang="zh-TW" altLang="en-US" sz="2000" dirty="0" smtClean="0">
                <a:solidFill>
                  <a:srgbClr val="303030"/>
                </a:solidFill>
                <a:latin typeface="標楷體" pitchFamily="65" charset="-120"/>
                <a:ea typeface="標楷體" pitchFamily="65" charset="-120"/>
                <a:cs typeface="+mn-cs"/>
              </a:rPr>
            </a:br>
            <a:r>
              <a:rPr lang="en-US" altLang="zh-TW" sz="2000" dirty="0" smtClean="0">
                <a:solidFill>
                  <a:srgbClr val="303030"/>
                </a:solidFill>
                <a:latin typeface="標楷體" pitchFamily="65" charset="-120"/>
                <a:ea typeface="標楷體" pitchFamily="65" charset="-120"/>
                <a:cs typeface="+mn-cs"/>
              </a:rPr>
              <a:t>M014011028</a:t>
            </a:r>
            <a:r>
              <a:rPr lang="zh-TW" altLang="en-US" sz="2000" dirty="0" smtClean="0">
                <a:solidFill>
                  <a:srgbClr val="303030"/>
                </a:solidFill>
                <a:latin typeface="標楷體" pitchFamily="65" charset="-120"/>
                <a:ea typeface="標楷體" pitchFamily="65" charset="-120"/>
                <a:cs typeface="+mn-cs"/>
              </a:rPr>
              <a:t>王沛云</a:t>
            </a:r>
            <a:r>
              <a:rPr lang="en-US" altLang="zh-TW" sz="2000" dirty="0" smtClean="0">
                <a:solidFill>
                  <a:srgbClr val="303030"/>
                </a:solidFill>
                <a:latin typeface="標楷體" pitchFamily="65" charset="-120"/>
                <a:ea typeface="標楷體" pitchFamily="65" charset="-120"/>
                <a:cs typeface="+mn-cs"/>
              </a:rPr>
              <a:t/>
            </a:r>
            <a:br>
              <a:rPr lang="en-US" altLang="zh-TW" sz="2000" dirty="0" smtClean="0">
                <a:solidFill>
                  <a:srgbClr val="303030"/>
                </a:solidFill>
                <a:latin typeface="標楷體" pitchFamily="65" charset="-120"/>
                <a:ea typeface="標楷體" pitchFamily="65" charset="-120"/>
                <a:cs typeface="+mn-cs"/>
              </a:rPr>
            </a:br>
            <a:r>
              <a:rPr lang="en-US" altLang="zh-TW" sz="2000" dirty="0" smtClean="0">
                <a:solidFill>
                  <a:srgbClr val="303030"/>
                </a:solidFill>
                <a:latin typeface="標楷體" pitchFamily="65" charset="-120"/>
                <a:ea typeface="標楷體" pitchFamily="65" charset="-120"/>
                <a:cs typeface="+mn-cs"/>
              </a:rPr>
              <a:t>M014011003</a:t>
            </a:r>
            <a:r>
              <a:rPr lang="zh-TW" altLang="en-US" sz="2000" dirty="0" smtClean="0">
                <a:solidFill>
                  <a:srgbClr val="303030"/>
                </a:solidFill>
                <a:latin typeface="標楷體" pitchFamily="65" charset="-120"/>
                <a:ea typeface="標楷體" pitchFamily="65" charset="-120"/>
                <a:cs typeface="+mn-cs"/>
              </a:rPr>
              <a:t>游婷文</a:t>
            </a:r>
            <a:r>
              <a:rPr lang="en-US" altLang="zh-TW" sz="2000" dirty="0" smtClean="0">
                <a:solidFill>
                  <a:srgbClr val="303030"/>
                </a:solidFill>
                <a:latin typeface="標楷體" pitchFamily="65" charset="-120"/>
                <a:ea typeface="標楷體" pitchFamily="65" charset="-120"/>
                <a:cs typeface="+mn-cs"/>
              </a:rPr>
              <a:t/>
            </a:r>
            <a:br>
              <a:rPr lang="en-US" altLang="zh-TW" sz="2000" dirty="0" smtClean="0">
                <a:solidFill>
                  <a:srgbClr val="303030"/>
                </a:solidFill>
                <a:latin typeface="標楷體" pitchFamily="65" charset="-120"/>
                <a:ea typeface="標楷體" pitchFamily="65" charset="-120"/>
                <a:cs typeface="+mn-cs"/>
              </a:rPr>
            </a:br>
            <a:r>
              <a:rPr lang="en-US" altLang="zh-TW" sz="2000" dirty="0" smtClean="0">
                <a:solidFill>
                  <a:srgbClr val="303030"/>
                </a:solidFill>
                <a:latin typeface="標楷體" pitchFamily="65" charset="-120"/>
                <a:ea typeface="標楷體" pitchFamily="65" charset="-120"/>
                <a:cs typeface="+mn-cs"/>
              </a:rPr>
              <a:t>M014011037</a:t>
            </a:r>
            <a:r>
              <a:rPr lang="zh-TW" altLang="en-US" sz="2000" dirty="0" smtClean="0">
                <a:solidFill>
                  <a:srgbClr val="303030"/>
                </a:solidFill>
                <a:latin typeface="標楷體" pitchFamily="65" charset="-120"/>
                <a:ea typeface="標楷體" pitchFamily="65" charset="-120"/>
                <a:cs typeface="+mn-cs"/>
              </a:rPr>
              <a:t>黎文緣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788024" y="3212976"/>
            <a:ext cx="3309803" cy="864096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第三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組：</a:t>
            </a:r>
            <a:endParaRPr lang="zh-TW" altLang="en-US" sz="28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2863"/>
            <a:ext cx="4484790" cy="235615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0" y="2420888"/>
            <a:ext cx="7596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生產與作業管理期末報告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─服務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流程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11" y="4365104"/>
            <a:ext cx="2350373" cy="22737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63487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9628" y="692696"/>
            <a:ext cx="7024744" cy="1143000"/>
          </a:xfrm>
        </p:spPr>
        <p:txBody>
          <a:bodyPr/>
          <a:lstStyle/>
          <a:p>
            <a:pPr algn="ctr"/>
            <a:r>
              <a:rPr lang="zh-TW" altLang="en-US" dirty="0"/>
              <a:t>網路購物的服務分析</a:t>
            </a:r>
          </a:p>
        </p:txBody>
      </p:sp>
      <p:sp>
        <p:nvSpPr>
          <p:cNvPr id="15" name="＞形箭號 14"/>
          <p:cNvSpPr/>
          <p:nvPr/>
        </p:nvSpPr>
        <p:spPr>
          <a:xfrm>
            <a:off x="94345" y="6099931"/>
            <a:ext cx="1597335" cy="648072"/>
          </a:xfrm>
          <a:prstGeom prst="chevron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＞形箭號 15"/>
          <p:cNvSpPr/>
          <p:nvPr/>
        </p:nvSpPr>
        <p:spPr>
          <a:xfrm>
            <a:off x="1534505" y="6093296"/>
            <a:ext cx="1597335" cy="648072"/>
          </a:xfrm>
          <a:prstGeom prst="chevron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＞形箭號 16"/>
          <p:cNvSpPr/>
          <p:nvPr/>
        </p:nvSpPr>
        <p:spPr>
          <a:xfrm>
            <a:off x="4342817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＞形箭號 18"/>
          <p:cNvSpPr/>
          <p:nvPr/>
        </p:nvSpPr>
        <p:spPr>
          <a:xfrm>
            <a:off x="2974665" y="6074060"/>
            <a:ext cx="1597335" cy="648072"/>
          </a:xfrm>
          <a:prstGeom prst="chevron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＞形箭號 19"/>
          <p:cNvSpPr/>
          <p:nvPr/>
        </p:nvSpPr>
        <p:spPr>
          <a:xfrm>
            <a:off x="5782977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＞形箭號 20"/>
          <p:cNvSpPr/>
          <p:nvPr/>
        </p:nvSpPr>
        <p:spPr>
          <a:xfrm>
            <a:off x="7220247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73170" y="6218883"/>
            <a:ext cx="130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主題</a:t>
            </a:r>
            <a:r>
              <a:rPr lang="zh-TW" altLang="en-US" dirty="0" smtClean="0"/>
              <a:t>選定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1950337" y="6213430"/>
            <a:ext cx="12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簡介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299158" y="623266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服務分析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4674981" y="62315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服務流程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6258478" y="62134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/>
              <a:t>心得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7695748" y="62134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結語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3915797"/>
          </a:xfrm>
        </p:spPr>
        <p:txBody>
          <a:bodyPr/>
          <a:lstStyle/>
          <a:p>
            <a:r>
              <a:rPr lang="zh-TW" altLang="en-US" dirty="0"/>
              <a:t>設計優良服務系統的七項特性</a:t>
            </a:r>
          </a:p>
          <a:p>
            <a:pPr lvl="1"/>
            <a:r>
              <a:rPr lang="zh-TW" altLang="en-US" dirty="0"/>
              <a:t>服務系統的每一個作業應與公司的作業焦點一致</a:t>
            </a:r>
          </a:p>
          <a:p>
            <a:pPr lvl="1"/>
            <a:r>
              <a:rPr lang="zh-TW" altLang="en-US" dirty="0"/>
              <a:t>容易使用</a:t>
            </a:r>
          </a:p>
          <a:p>
            <a:pPr lvl="1"/>
            <a:r>
              <a:rPr lang="zh-TW" altLang="en-US" dirty="0"/>
              <a:t>穩健的</a:t>
            </a:r>
          </a:p>
          <a:p>
            <a:pPr lvl="1"/>
            <a:r>
              <a:rPr lang="zh-TW" altLang="en-US" dirty="0"/>
              <a:t>結構性的</a:t>
            </a:r>
          </a:p>
          <a:p>
            <a:pPr lvl="1"/>
            <a:r>
              <a:rPr lang="zh-TW" altLang="en-US" dirty="0"/>
              <a:t>有效地連結前場及後場，兩者間不會發生落差</a:t>
            </a:r>
          </a:p>
          <a:p>
            <a:pPr lvl="1"/>
            <a:r>
              <a:rPr lang="zh-TW" altLang="en-US" dirty="0"/>
              <a:t>展現服務品質的原則是讓顧客看到服務的價值</a:t>
            </a:r>
          </a:p>
          <a:p>
            <a:pPr lvl="1"/>
            <a:r>
              <a:rPr lang="zh-TW" altLang="en-US" dirty="0"/>
              <a:t>符合成本效益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05463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9628" y="692696"/>
            <a:ext cx="7024744" cy="1143000"/>
          </a:xfrm>
        </p:spPr>
        <p:txBody>
          <a:bodyPr/>
          <a:lstStyle/>
          <a:p>
            <a:pPr algn="ctr"/>
            <a:r>
              <a:rPr lang="zh-TW" altLang="en-US" dirty="0"/>
              <a:t>網路購物的服務分析</a:t>
            </a:r>
          </a:p>
        </p:txBody>
      </p:sp>
      <p:sp>
        <p:nvSpPr>
          <p:cNvPr id="15" name="＞形箭號 14"/>
          <p:cNvSpPr/>
          <p:nvPr/>
        </p:nvSpPr>
        <p:spPr>
          <a:xfrm>
            <a:off x="94345" y="6099931"/>
            <a:ext cx="1597335" cy="648072"/>
          </a:xfrm>
          <a:prstGeom prst="chevron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＞形箭號 15"/>
          <p:cNvSpPr/>
          <p:nvPr/>
        </p:nvSpPr>
        <p:spPr>
          <a:xfrm>
            <a:off x="1534505" y="6093296"/>
            <a:ext cx="1597335" cy="648072"/>
          </a:xfrm>
          <a:prstGeom prst="chevron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＞形箭號 16"/>
          <p:cNvSpPr/>
          <p:nvPr/>
        </p:nvSpPr>
        <p:spPr>
          <a:xfrm>
            <a:off x="4342817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＞形箭號 18"/>
          <p:cNvSpPr/>
          <p:nvPr/>
        </p:nvSpPr>
        <p:spPr>
          <a:xfrm>
            <a:off x="2974665" y="6074060"/>
            <a:ext cx="1597335" cy="648072"/>
          </a:xfrm>
          <a:prstGeom prst="chevron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＞形箭號 19"/>
          <p:cNvSpPr/>
          <p:nvPr/>
        </p:nvSpPr>
        <p:spPr>
          <a:xfrm>
            <a:off x="5782977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＞形箭號 20"/>
          <p:cNvSpPr/>
          <p:nvPr/>
        </p:nvSpPr>
        <p:spPr>
          <a:xfrm>
            <a:off x="7220247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73170" y="6218883"/>
            <a:ext cx="130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主題</a:t>
            </a:r>
            <a:r>
              <a:rPr lang="zh-TW" altLang="en-US" dirty="0" smtClean="0"/>
              <a:t>選定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1950337" y="6213430"/>
            <a:ext cx="12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簡介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299158" y="623266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服務分析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4674981" y="62315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服務流程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6258478" y="62134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/>
              <a:t>心得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7695748" y="62134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結語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3915797"/>
          </a:xfrm>
        </p:spPr>
        <p:txBody>
          <a:bodyPr/>
          <a:lstStyle/>
          <a:p>
            <a:r>
              <a:rPr lang="zh-TW" altLang="en-US" dirty="0"/>
              <a:t>顧客導向觀點之服務管理</a:t>
            </a:r>
          </a:p>
          <a:p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22" y="2492896"/>
            <a:ext cx="412115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7112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9628" y="692696"/>
            <a:ext cx="7024744" cy="1143000"/>
          </a:xfrm>
        </p:spPr>
        <p:txBody>
          <a:bodyPr/>
          <a:lstStyle/>
          <a:p>
            <a:pPr algn="ctr"/>
            <a:r>
              <a:rPr lang="zh-TW" altLang="en-US" dirty="0"/>
              <a:t>網路購物的服務分析</a:t>
            </a:r>
          </a:p>
        </p:txBody>
      </p:sp>
      <p:sp>
        <p:nvSpPr>
          <p:cNvPr id="15" name="＞形箭號 14"/>
          <p:cNvSpPr/>
          <p:nvPr/>
        </p:nvSpPr>
        <p:spPr>
          <a:xfrm>
            <a:off x="94345" y="6099931"/>
            <a:ext cx="1597335" cy="648072"/>
          </a:xfrm>
          <a:prstGeom prst="chevron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＞形箭號 15"/>
          <p:cNvSpPr/>
          <p:nvPr/>
        </p:nvSpPr>
        <p:spPr>
          <a:xfrm>
            <a:off x="1534505" y="6093296"/>
            <a:ext cx="1597335" cy="648072"/>
          </a:xfrm>
          <a:prstGeom prst="chevron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＞形箭號 16"/>
          <p:cNvSpPr/>
          <p:nvPr/>
        </p:nvSpPr>
        <p:spPr>
          <a:xfrm>
            <a:off x="4342817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＞形箭號 18"/>
          <p:cNvSpPr/>
          <p:nvPr/>
        </p:nvSpPr>
        <p:spPr>
          <a:xfrm>
            <a:off x="2974665" y="6074060"/>
            <a:ext cx="1597335" cy="648072"/>
          </a:xfrm>
          <a:prstGeom prst="chevron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＞形箭號 19"/>
          <p:cNvSpPr/>
          <p:nvPr/>
        </p:nvSpPr>
        <p:spPr>
          <a:xfrm>
            <a:off x="5782977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＞形箭號 20"/>
          <p:cNvSpPr/>
          <p:nvPr/>
        </p:nvSpPr>
        <p:spPr>
          <a:xfrm>
            <a:off x="7220247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73170" y="6218883"/>
            <a:ext cx="130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主題</a:t>
            </a:r>
            <a:r>
              <a:rPr lang="zh-TW" altLang="en-US" dirty="0" smtClean="0"/>
              <a:t>選定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1950337" y="6213430"/>
            <a:ext cx="12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簡介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299158" y="623266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服務分析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4674981" y="62315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服務流程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6258478" y="62134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/>
              <a:t>心得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7695748" y="62134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結語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492" y="2132856"/>
            <a:ext cx="6777317" cy="3699773"/>
          </a:xfrm>
        </p:spPr>
        <p:txBody>
          <a:bodyPr/>
          <a:lstStyle/>
          <a:p>
            <a:r>
              <a:rPr lang="zh-TW" altLang="en-US" dirty="0"/>
              <a:t>設計優良服務系統的七項特性</a:t>
            </a:r>
          </a:p>
          <a:p>
            <a:pPr lvl="1"/>
            <a:r>
              <a:rPr lang="zh-TW" altLang="en-US" dirty="0"/>
              <a:t>服務系統的每一個作業應與公司的作業焦點一致</a:t>
            </a:r>
          </a:p>
          <a:p>
            <a:pPr lvl="1"/>
            <a:r>
              <a:rPr lang="zh-TW" altLang="en-US" dirty="0"/>
              <a:t>容易使用</a:t>
            </a:r>
          </a:p>
          <a:p>
            <a:pPr lvl="1"/>
            <a:r>
              <a:rPr lang="zh-TW" altLang="en-US" dirty="0"/>
              <a:t>穩健的</a:t>
            </a:r>
          </a:p>
          <a:p>
            <a:pPr lvl="1"/>
            <a:r>
              <a:rPr lang="zh-TW" altLang="en-US" dirty="0"/>
              <a:t>結構性的</a:t>
            </a:r>
          </a:p>
          <a:p>
            <a:pPr lvl="1"/>
            <a:r>
              <a:rPr lang="zh-TW" altLang="en-US" dirty="0"/>
              <a:t>有效地連結前場及後場，兩者間不會發生落差</a:t>
            </a:r>
          </a:p>
          <a:p>
            <a:pPr lvl="1"/>
            <a:r>
              <a:rPr lang="zh-TW" altLang="en-US" dirty="0"/>
              <a:t>展現服務品質的原則是讓顧客看到服務的價值</a:t>
            </a:r>
          </a:p>
          <a:p>
            <a:pPr lvl="1"/>
            <a:r>
              <a:rPr lang="zh-TW" altLang="en-US" dirty="0"/>
              <a:t>符合成本效益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86578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9628" y="692696"/>
            <a:ext cx="7024744" cy="1143000"/>
          </a:xfrm>
        </p:spPr>
        <p:txBody>
          <a:bodyPr/>
          <a:lstStyle/>
          <a:p>
            <a:pPr algn="ctr"/>
            <a:r>
              <a:rPr lang="zh-TW" altLang="en-US" dirty="0"/>
              <a:t>網路購物的服務分析</a:t>
            </a:r>
          </a:p>
        </p:txBody>
      </p:sp>
      <p:sp>
        <p:nvSpPr>
          <p:cNvPr id="15" name="＞形箭號 14"/>
          <p:cNvSpPr/>
          <p:nvPr/>
        </p:nvSpPr>
        <p:spPr>
          <a:xfrm>
            <a:off x="94345" y="6099931"/>
            <a:ext cx="1597335" cy="648072"/>
          </a:xfrm>
          <a:prstGeom prst="chevron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＞形箭號 15"/>
          <p:cNvSpPr/>
          <p:nvPr/>
        </p:nvSpPr>
        <p:spPr>
          <a:xfrm>
            <a:off x="1534505" y="6093296"/>
            <a:ext cx="1597335" cy="648072"/>
          </a:xfrm>
          <a:prstGeom prst="chevron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＞形箭號 16"/>
          <p:cNvSpPr/>
          <p:nvPr/>
        </p:nvSpPr>
        <p:spPr>
          <a:xfrm>
            <a:off x="4342817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＞形箭號 18"/>
          <p:cNvSpPr/>
          <p:nvPr/>
        </p:nvSpPr>
        <p:spPr>
          <a:xfrm>
            <a:off x="2974665" y="6074060"/>
            <a:ext cx="1597335" cy="648072"/>
          </a:xfrm>
          <a:prstGeom prst="chevron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＞形箭號 19"/>
          <p:cNvSpPr/>
          <p:nvPr/>
        </p:nvSpPr>
        <p:spPr>
          <a:xfrm>
            <a:off x="5782977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＞形箭號 20"/>
          <p:cNvSpPr/>
          <p:nvPr/>
        </p:nvSpPr>
        <p:spPr>
          <a:xfrm>
            <a:off x="7220247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73170" y="6218883"/>
            <a:ext cx="130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主題</a:t>
            </a:r>
            <a:r>
              <a:rPr lang="zh-TW" altLang="en-US" dirty="0" smtClean="0"/>
              <a:t>選定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1950337" y="6213430"/>
            <a:ext cx="12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簡介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299158" y="623266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服務分析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4674981" y="62315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服務流程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6258478" y="62134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/>
              <a:t>心得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7695748" y="62134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結語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492" y="2132856"/>
            <a:ext cx="6777317" cy="3699773"/>
          </a:xfrm>
        </p:spPr>
        <p:txBody>
          <a:bodyPr>
            <a:normAutofit lnSpcReduction="10000"/>
          </a:bodyPr>
          <a:lstStyle/>
          <a:p>
            <a:r>
              <a:rPr lang="zh-TW" altLang="en-US" dirty="0"/>
              <a:t>服務藍圖與防呆機制</a:t>
            </a:r>
          </a:p>
          <a:p>
            <a:pPr marL="68580" indent="0">
              <a:buNone/>
            </a:pPr>
            <a:r>
              <a:rPr lang="en-US" altLang="zh-TW" dirty="0"/>
              <a:t>1.</a:t>
            </a:r>
            <a:r>
              <a:rPr lang="zh-TW" altLang="en-US" dirty="0"/>
              <a:t>服務藍圖（</a:t>
            </a:r>
            <a:r>
              <a:rPr lang="en-US" altLang="zh-TW" dirty="0"/>
              <a:t>service blueprint</a:t>
            </a:r>
            <a:r>
              <a:rPr lang="zh-TW" altLang="en-US" dirty="0"/>
              <a:t>）</a:t>
            </a:r>
          </a:p>
          <a:p>
            <a:pPr lvl="1"/>
            <a:r>
              <a:rPr lang="zh-TW" altLang="en-US" dirty="0"/>
              <a:t>重點</a:t>
            </a:r>
            <a:r>
              <a:rPr lang="en-US" altLang="zh-TW" dirty="0"/>
              <a:t>:</a:t>
            </a:r>
            <a:r>
              <a:rPr lang="zh-TW" altLang="en-US" dirty="0"/>
              <a:t>利用可見線區別出高度顧客接觸的部分（顧客看得到的部分）與顧客看不到的部分。</a:t>
            </a:r>
          </a:p>
          <a:p>
            <a:pPr lvl="1"/>
            <a:r>
              <a:rPr lang="zh-TW" altLang="en-US" dirty="0"/>
              <a:t>目的</a:t>
            </a:r>
            <a:r>
              <a:rPr lang="en-US" altLang="zh-TW" dirty="0"/>
              <a:t>:</a:t>
            </a:r>
            <a:r>
              <a:rPr lang="zh-TW" altLang="en-US" dirty="0"/>
              <a:t>在描述服務設計的特性，對於作業是否符合設計，則並未提供任何直接的規範。</a:t>
            </a:r>
          </a:p>
          <a:p>
            <a:pPr marL="68580" indent="0">
              <a:buNone/>
            </a:pPr>
            <a:r>
              <a:rPr lang="en-US" altLang="zh-TW" dirty="0"/>
              <a:t>2.</a:t>
            </a:r>
            <a:r>
              <a:rPr lang="zh-TW" altLang="en-US" dirty="0"/>
              <a:t>防呆機制（</a:t>
            </a:r>
            <a:r>
              <a:rPr lang="en-US" altLang="zh-TW" dirty="0" err="1"/>
              <a:t>poka</a:t>
            </a:r>
            <a:r>
              <a:rPr lang="en-US" altLang="zh-TW" dirty="0"/>
              <a:t>-yokes</a:t>
            </a:r>
            <a:r>
              <a:rPr lang="zh-TW" altLang="en-US" dirty="0"/>
              <a:t>）</a:t>
            </a:r>
          </a:p>
          <a:p>
            <a:pPr lvl="1"/>
            <a:r>
              <a:rPr lang="zh-TW" altLang="en-US" dirty="0"/>
              <a:t>防呆為預防一些不可避免錯誤而造成服務缺失的程序。</a:t>
            </a:r>
          </a:p>
          <a:p>
            <a:pPr lvl="1"/>
            <a:r>
              <a:rPr lang="zh-TW" altLang="en-US" dirty="0"/>
              <a:t>網路購物的異業協同作業複雜。</a:t>
            </a:r>
          </a:p>
          <a:p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620713"/>
            <a:ext cx="7261225" cy="561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0725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9628" y="692696"/>
            <a:ext cx="7024744" cy="1143000"/>
          </a:xfrm>
        </p:spPr>
        <p:txBody>
          <a:bodyPr/>
          <a:lstStyle/>
          <a:p>
            <a:pPr algn="ctr"/>
            <a:r>
              <a:rPr lang="zh-TW" altLang="en-US" dirty="0"/>
              <a:t>網路購物的服務分析</a:t>
            </a:r>
          </a:p>
        </p:txBody>
      </p:sp>
      <p:sp>
        <p:nvSpPr>
          <p:cNvPr id="15" name="＞形箭號 14"/>
          <p:cNvSpPr/>
          <p:nvPr/>
        </p:nvSpPr>
        <p:spPr>
          <a:xfrm>
            <a:off x="94345" y="6099931"/>
            <a:ext cx="1597335" cy="648072"/>
          </a:xfrm>
          <a:prstGeom prst="chevron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＞形箭號 15"/>
          <p:cNvSpPr/>
          <p:nvPr/>
        </p:nvSpPr>
        <p:spPr>
          <a:xfrm>
            <a:off x="1534505" y="6093296"/>
            <a:ext cx="1597335" cy="648072"/>
          </a:xfrm>
          <a:prstGeom prst="chevron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＞形箭號 16"/>
          <p:cNvSpPr/>
          <p:nvPr/>
        </p:nvSpPr>
        <p:spPr>
          <a:xfrm>
            <a:off x="4342817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＞形箭號 18"/>
          <p:cNvSpPr/>
          <p:nvPr/>
        </p:nvSpPr>
        <p:spPr>
          <a:xfrm>
            <a:off x="2974665" y="6074060"/>
            <a:ext cx="1597335" cy="648072"/>
          </a:xfrm>
          <a:prstGeom prst="chevron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＞形箭號 19"/>
          <p:cNvSpPr/>
          <p:nvPr/>
        </p:nvSpPr>
        <p:spPr>
          <a:xfrm>
            <a:off x="5782977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＞形箭號 20"/>
          <p:cNvSpPr/>
          <p:nvPr/>
        </p:nvSpPr>
        <p:spPr>
          <a:xfrm>
            <a:off x="7220247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73170" y="6218883"/>
            <a:ext cx="130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主題</a:t>
            </a:r>
            <a:r>
              <a:rPr lang="zh-TW" altLang="en-US" dirty="0" smtClean="0"/>
              <a:t>選定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1950337" y="6213430"/>
            <a:ext cx="12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簡介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299158" y="623266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服務分析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4674981" y="62315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服務流程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6258478" y="62134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/>
              <a:t>心得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7695748" y="62134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結語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492" y="2132856"/>
            <a:ext cx="6777317" cy="3699773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/>
              <a:t>服務保證</a:t>
            </a:r>
            <a:r>
              <a:rPr lang="en-US" altLang="zh-TW" dirty="0"/>
              <a:t>—</a:t>
            </a:r>
            <a:r>
              <a:rPr lang="zh-TW" altLang="en-US" dirty="0"/>
              <a:t>作為設計的原動力</a:t>
            </a:r>
          </a:p>
          <a:p>
            <a:pPr marL="68580" indent="0">
              <a:buNone/>
            </a:pPr>
            <a:r>
              <a:rPr lang="zh-TW" altLang="en-US" dirty="0" smtClean="0"/>
              <a:t>    良好</a:t>
            </a:r>
            <a:r>
              <a:rPr lang="zh-TW" altLang="en-US" dirty="0"/>
              <a:t>服務保證的要件在於無條件的（沒有但書）、對顧客有意義（賠償超過顧客的不滿意）、易於了解與溝通（對員工及顧客皆是）、以及容易的提出（能夠主動地提供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marL="68580" indent="0">
              <a:buNone/>
            </a:pPr>
            <a:endParaRPr lang="zh-TW" altLang="en-US" dirty="0"/>
          </a:p>
          <a:p>
            <a:r>
              <a:rPr lang="zh-TW" altLang="en-US" dirty="0"/>
              <a:t>由最近服務保證的研究發現成效如下：</a:t>
            </a:r>
          </a:p>
          <a:p>
            <a:pPr lvl="1"/>
            <a:r>
              <a:rPr lang="zh-TW" altLang="en-US" dirty="0"/>
              <a:t>有保證比沒有任何保證</a:t>
            </a:r>
            <a:r>
              <a:rPr lang="zh-TW" altLang="en-US" dirty="0" smtClean="0"/>
              <a:t>要好</a:t>
            </a:r>
            <a:endParaRPr lang="zh-TW" altLang="en-US" dirty="0"/>
          </a:p>
          <a:p>
            <a:pPr lvl="1"/>
            <a:r>
              <a:rPr lang="zh-TW" altLang="en-US" dirty="0"/>
              <a:t>設計服務保證時應納入顧客與員工</a:t>
            </a:r>
            <a:r>
              <a:rPr lang="zh-TW" altLang="en-US" dirty="0" smtClean="0"/>
              <a:t>參與</a:t>
            </a:r>
            <a:endParaRPr lang="zh-TW" altLang="en-US" dirty="0"/>
          </a:p>
          <a:p>
            <a:pPr lvl="1"/>
            <a:r>
              <a:rPr lang="zh-TW" altLang="en-US" dirty="0"/>
              <a:t>避免使用複雜文字或術語，使用大的</a:t>
            </a:r>
            <a:r>
              <a:rPr lang="zh-TW" altLang="en-US" dirty="0" smtClean="0"/>
              <a:t>字體</a:t>
            </a:r>
            <a:endParaRPr lang="zh-TW" altLang="en-US" dirty="0"/>
          </a:p>
          <a:p>
            <a:pPr lvl="1"/>
            <a:r>
              <a:rPr lang="zh-TW" altLang="en-US" dirty="0"/>
              <a:t>當顧客要求履行保證時，不應推託</a:t>
            </a:r>
            <a:r>
              <a:rPr lang="zh-TW" altLang="en-US" dirty="0" smtClean="0"/>
              <a:t>規避</a:t>
            </a:r>
            <a:endParaRPr lang="zh-TW" altLang="en-US" dirty="0"/>
          </a:p>
          <a:p>
            <a:pPr lvl="1"/>
            <a:r>
              <a:rPr lang="zh-TW" altLang="en-US" dirty="0"/>
              <a:t>讓顧客了解你是樂於履行服務保證</a:t>
            </a:r>
          </a:p>
        </p:txBody>
      </p:sp>
    </p:spTree>
    <p:extLst>
      <p:ext uri="{BB962C8B-B14F-4D97-AF65-F5344CB8AC3E}">
        <p14:creationId xmlns="" xmlns:p14="http://schemas.microsoft.com/office/powerpoint/2010/main" val="387253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9628" y="692696"/>
            <a:ext cx="7024744" cy="1143000"/>
          </a:xfrm>
        </p:spPr>
        <p:txBody>
          <a:bodyPr/>
          <a:lstStyle/>
          <a:p>
            <a:pPr algn="ctr"/>
            <a:r>
              <a:rPr lang="zh-TW" altLang="en-US" dirty="0"/>
              <a:t>甲、交易保證</a:t>
            </a:r>
          </a:p>
        </p:txBody>
      </p:sp>
      <p:sp>
        <p:nvSpPr>
          <p:cNvPr id="15" name="＞形箭號 14"/>
          <p:cNvSpPr/>
          <p:nvPr/>
        </p:nvSpPr>
        <p:spPr>
          <a:xfrm>
            <a:off x="94345" y="6099931"/>
            <a:ext cx="1597335" cy="648072"/>
          </a:xfrm>
          <a:prstGeom prst="chevron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＞形箭號 15"/>
          <p:cNvSpPr/>
          <p:nvPr/>
        </p:nvSpPr>
        <p:spPr>
          <a:xfrm>
            <a:off x="1534505" y="6093296"/>
            <a:ext cx="1597335" cy="648072"/>
          </a:xfrm>
          <a:prstGeom prst="chevron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＞形箭號 16"/>
          <p:cNvSpPr/>
          <p:nvPr/>
        </p:nvSpPr>
        <p:spPr>
          <a:xfrm>
            <a:off x="4342817" y="6074060"/>
            <a:ext cx="1597335" cy="648072"/>
          </a:xfrm>
          <a:prstGeom prst="chevron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＞形箭號 18"/>
          <p:cNvSpPr/>
          <p:nvPr/>
        </p:nvSpPr>
        <p:spPr>
          <a:xfrm>
            <a:off x="2974665" y="6074060"/>
            <a:ext cx="1597335" cy="648072"/>
          </a:xfrm>
          <a:prstGeom prst="chevron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＞形箭號 19"/>
          <p:cNvSpPr/>
          <p:nvPr/>
        </p:nvSpPr>
        <p:spPr>
          <a:xfrm>
            <a:off x="5782977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＞形箭號 20"/>
          <p:cNvSpPr/>
          <p:nvPr/>
        </p:nvSpPr>
        <p:spPr>
          <a:xfrm>
            <a:off x="7220247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73170" y="6218883"/>
            <a:ext cx="130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主題</a:t>
            </a:r>
            <a:r>
              <a:rPr lang="zh-TW" altLang="en-US" dirty="0" smtClean="0"/>
              <a:t>選定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1950337" y="6213430"/>
            <a:ext cx="12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簡介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299158" y="623266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服務分析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4674981" y="62315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服務流程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6258478" y="62134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/>
              <a:t>心得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7695748" y="62134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結語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492" y="2132856"/>
            <a:ext cx="6777317" cy="3699773"/>
          </a:xfrm>
        </p:spPr>
        <p:txBody>
          <a:bodyPr>
            <a:normAutofit/>
          </a:bodyPr>
          <a:lstStyle/>
          <a:p>
            <a:r>
              <a:rPr lang="zh-TW" altLang="en-US" dirty="0"/>
              <a:t>支付寶：</a:t>
            </a:r>
          </a:p>
          <a:p>
            <a:pPr lvl="1"/>
            <a:r>
              <a:rPr lang="zh-TW" altLang="en-US" dirty="0"/>
              <a:t>第三方網路支付平台</a:t>
            </a:r>
          </a:p>
          <a:p>
            <a:pPr lvl="1"/>
            <a:r>
              <a:rPr lang="zh-TW" altLang="en-US" dirty="0"/>
              <a:t>提供買賣雙方交易的保證</a:t>
            </a:r>
          </a:p>
          <a:p>
            <a:endParaRPr lang="zh-TW" altLang="en-US" dirty="0"/>
          </a:p>
          <a:p>
            <a:r>
              <a:rPr lang="zh-TW" altLang="en-US" dirty="0"/>
              <a:t>評價機制：</a:t>
            </a:r>
          </a:p>
          <a:p>
            <a:pPr lvl="1"/>
            <a:r>
              <a:rPr lang="zh-TW" altLang="en-US" dirty="0"/>
              <a:t>真實呈現商店、商品的資訊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99130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9628" y="692696"/>
            <a:ext cx="7024744" cy="1143000"/>
          </a:xfrm>
        </p:spPr>
        <p:txBody>
          <a:bodyPr/>
          <a:lstStyle/>
          <a:p>
            <a:pPr algn="ctr"/>
            <a:r>
              <a:rPr lang="zh-TW" altLang="en-US" dirty="0"/>
              <a:t>乙、通訊平台</a:t>
            </a:r>
          </a:p>
        </p:txBody>
      </p:sp>
      <p:sp>
        <p:nvSpPr>
          <p:cNvPr id="15" name="＞形箭號 14"/>
          <p:cNvSpPr/>
          <p:nvPr/>
        </p:nvSpPr>
        <p:spPr>
          <a:xfrm>
            <a:off x="94345" y="6099931"/>
            <a:ext cx="1597335" cy="648072"/>
          </a:xfrm>
          <a:prstGeom prst="chevron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＞形箭號 15"/>
          <p:cNvSpPr/>
          <p:nvPr/>
        </p:nvSpPr>
        <p:spPr>
          <a:xfrm>
            <a:off x="1534505" y="6093296"/>
            <a:ext cx="1597335" cy="648072"/>
          </a:xfrm>
          <a:prstGeom prst="chevron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＞形箭號 16"/>
          <p:cNvSpPr/>
          <p:nvPr/>
        </p:nvSpPr>
        <p:spPr>
          <a:xfrm>
            <a:off x="4342817" y="6074060"/>
            <a:ext cx="1597335" cy="648072"/>
          </a:xfrm>
          <a:prstGeom prst="chevron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＞形箭號 18"/>
          <p:cNvSpPr/>
          <p:nvPr/>
        </p:nvSpPr>
        <p:spPr>
          <a:xfrm>
            <a:off x="2974665" y="6074060"/>
            <a:ext cx="1597335" cy="648072"/>
          </a:xfrm>
          <a:prstGeom prst="chevron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＞形箭號 19"/>
          <p:cNvSpPr/>
          <p:nvPr/>
        </p:nvSpPr>
        <p:spPr>
          <a:xfrm>
            <a:off x="5782977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＞形箭號 20"/>
          <p:cNvSpPr/>
          <p:nvPr/>
        </p:nvSpPr>
        <p:spPr>
          <a:xfrm>
            <a:off x="7220247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73170" y="6218883"/>
            <a:ext cx="130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主題</a:t>
            </a:r>
            <a:r>
              <a:rPr lang="zh-TW" altLang="en-US" dirty="0" smtClean="0"/>
              <a:t>選定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1950337" y="6213430"/>
            <a:ext cx="12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簡介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299158" y="623266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服務分析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4674981" y="62315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服務流程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6258478" y="62134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/>
              <a:t>心得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7695748" y="62134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結語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492" y="2132856"/>
            <a:ext cx="6777317" cy="3699773"/>
          </a:xfrm>
        </p:spPr>
        <p:txBody>
          <a:bodyPr>
            <a:normAutofit lnSpcReduction="10000"/>
          </a:bodyPr>
          <a:lstStyle/>
          <a:p>
            <a:r>
              <a:rPr lang="zh-TW" altLang="en-US" dirty="0"/>
              <a:t>阿里旺</a:t>
            </a:r>
            <a:r>
              <a:rPr lang="zh-TW" altLang="en-US" dirty="0" smtClean="0"/>
              <a:t>旺</a:t>
            </a:r>
            <a:endParaRPr lang="en-US" altLang="zh-TW" dirty="0" smtClean="0"/>
          </a:p>
          <a:p>
            <a:endParaRPr lang="zh-TW" altLang="en-US" dirty="0"/>
          </a:p>
          <a:p>
            <a:r>
              <a:rPr lang="zh-TW" altLang="en-US" dirty="0"/>
              <a:t>和賣家溝通的通訊</a:t>
            </a:r>
            <a:r>
              <a:rPr lang="zh-TW" altLang="en-US" dirty="0" smtClean="0"/>
              <a:t>軟體</a:t>
            </a:r>
            <a:endParaRPr lang="en-US" altLang="zh-TW" dirty="0" smtClean="0"/>
          </a:p>
          <a:p>
            <a:endParaRPr lang="zh-TW" altLang="en-US" dirty="0"/>
          </a:p>
          <a:p>
            <a:r>
              <a:rPr lang="zh-TW" altLang="en-US" dirty="0"/>
              <a:t>官方核可的正式</a:t>
            </a:r>
            <a:r>
              <a:rPr lang="zh-TW" altLang="en-US" dirty="0" smtClean="0"/>
              <a:t>管道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zh-TW" altLang="en-US" dirty="0" smtClean="0"/>
              <a:t>迅速、確實的資訊系統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zh-TW" altLang="en-US" dirty="0" smtClean="0"/>
              <a:t>一對</a:t>
            </a:r>
            <a:r>
              <a:rPr lang="zh-TW" altLang="en-US" dirty="0"/>
              <a:t>一服務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89129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9628" y="692696"/>
            <a:ext cx="7024744" cy="1143000"/>
          </a:xfrm>
        </p:spPr>
        <p:txBody>
          <a:bodyPr/>
          <a:lstStyle/>
          <a:p>
            <a:pPr algn="ctr"/>
            <a:r>
              <a:rPr lang="zh-TW" altLang="en-US" dirty="0"/>
              <a:t>丙、因應而生的周邊產業</a:t>
            </a:r>
          </a:p>
        </p:txBody>
      </p:sp>
      <p:sp>
        <p:nvSpPr>
          <p:cNvPr id="15" name="＞形箭號 14"/>
          <p:cNvSpPr/>
          <p:nvPr/>
        </p:nvSpPr>
        <p:spPr>
          <a:xfrm>
            <a:off x="94345" y="6099931"/>
            <a:ext cx="1597335" cy="648072"/>
          </a:xfrm>
          <a:prstGeom prst="chevron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＞形箭號 15"/>
          <p:cNvSpPr/>
          <p:nvPr/>
        </p:nvSpPr>
        <p:spPr>
          <a:xfrm>
            <a:off x="1534505" y="6093296"/>
            <a:ext cx="1597335" cy="648072"/>
          </a:xfrm>
          <a:prstGeom prst="chevron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＞形箭號 16"/>
          <p:cNvSpPr/>
          <p:nvPr/>
        </p:nvSpPr>
        <p:spPr>
          <a:xfrm>
            <a:off x="4342817" y="6074060"/>
            <a:ext cx="1597335" cy="648072"/>
          </a:xfrm>
          <a:prstGeom prst="chevron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＞形箭號 18"/>
          <p:cNvSpPr/>
          <p:nvPr/>
        </p:nvSpPr>
        <p:spPr>
          <a:xfrm>
            <a:off x="2974665" y="6074060"/>
            <a:ext cx="1597335" cy="648072"/>
          </a:xfrm>
          <a:prstGeom prst="chevron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＞形箭號 19"/>
          <p:cNvSpPr/>
          <p:nvPr/>
        </p:nvSpPr>
        <p:spPr>
          <a:xfrm>
            <a:off x="5782977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＞形箭號 20"/>
          <p:cNvSpPr/>
          <p:nvPr/>
        </p:nvSpPr>
        <p:spPr>
          <a:xfrm>
            <a:off x="7220247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73170" y="6218883"/>
            <a:ext cx="130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主題</a:t>
            </a:r>
            <a:r>
              <a:rPr lang="zh-TW" altLang="en-US" dirty="0" smtClean="0"/>
              <a:t>選定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1950337" y="6213430"/>
            <a:ext cx="12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簡介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299158" y="623266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服務分析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4674981" y="62315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服務流程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6258478" y="62134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/>
              <a:t>心得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7695748" y="62134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結語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492" y="2132856"/>
            <a:ext cx="6777317" cy="3699773"/>
          </a:xfrm>
        </p:spPr>
        <p:txBody>
          <a:bodyPr>
            <a:normAutofit lnSpcReduction="10000"/>
          </a:bodyPr>
          <a:lstStyle/>
          <a:p>
            <a:r>
              <a:rPr lang="zh-TW" altLang="en-US" dirty="0"/>
              <a:t>集貨：</a:t>
            </a:r>
          </a:p>
          <a:p>
            <a:pPr lvl="1"/>
            <a:r>
              <a:rPr lang="zh-TW" altLang="en-US" dirty="0"/>
              <a:t>貨物的集散處</a:t>
            </a:r>
          </a:p>
          <a:p>
            <a:pPr lvl="1"/>
            <a:r>
              <a:rPr lang="zh-TW" altLang="en-US" dirty="0"/>
              <a:t>跨國購物者、批客為主要客</a:t>
            </a:r>
            <a:r>
              <a:rPr lang="zh-TW" altLang="en-US" dirty="0" smtClean="0"/>
              <a:t>源</a:t>
            </a:r>
            <a:endParaRPr lang="en-US" altLang="zh-TW" dirty="0" smtClean="0"/>
          </a:p>
          <a:p>
            <a:pPr lvl="1"/>
            <a:endParaRPr lang="zh-TW" altLang="en-US" dirty="0"/>
          </a:p>
          <a:p>
            <a:r>
              <a:rPr lang="zh-TW" altLang="en-US" dirty="0"/>
              <a:t>合購：</a:t>
            </a:r>
          </a:p>
          <a:p>
            <a:pPr lvl="1"/>
            <a:r>
              <a:rPr lang="zh-TW" altLang="en-US" dirty="0"/>
              <a:t>買家集結成一定數量再一次向賣家</a:t>
            </a:r>
            <a:r>
              <a:rPr lang="zh-TW" altLang="en-US" dirty="0" smtClean="0"/>
              <a:t>購物</a:t>
            </a:r>
            <a:endParaRPr lang="en-US" altLang="zh-TW" dirty="0" smtClean="0"/>
          </a:p>
          <a:p>
            <a:pPr lvl="1"/>
            <a:endParaRPr lang="zh-TW" altLang="en-US" dirty="0"/>
          </a:p>
          <a:p>
            <a:r>
              <a:rPr lang="zh-TW" altLang="en-US" dirty="0"/>
              <a:t>代買：</a:t>
            </a:r>
          </a:p>
          <a:p>
            <a:pPr lvl="1"/>
            <a:r>
              <a:rPr lang="zh-TW" altLang="en-US" dirty="0"/>
              <a:t>幫助無法、不會購買者購物並賺取利潤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5552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9628" y="692696"/>
            <a:ext cx="7024744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心得</a:t>
            </a:r>
            <a:endParaRPr lang="zh-TW" altLang="en-US" dirty="0"/>
          </a:p>
        </p:txBody>
      </p:sp>
      <p:sp>
        <p:nvSpPr>
          <p:cNvPr id="15" name="＞形箭號 14"/>
          <p:cNvSpPr/>
          <p:nvPr/>
        </p:nvSpPr>
        <p:spPr>
          <a:xfrm>
            <a:off x="94345" y="6099931"/>
            <a:ext cx="1597335" cy="648072"/>
          </a:xfrm>
          <a:prstGeom prst="chevron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＞形箭號 15"/>
          <p:cNvSpPr/>
          <p:nvPr/>
        </p:nvSpPr>
        <p:spPr>
          <a:xfrm>
            <a:off x="1534505" y="6093296"/>
            <a:ext cx="1597335" cy="648072"/>
          </a:xfrm>
          <a:prstGeom prst="chevron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＞形箭號 16"/>
          <p:cNvSpPr/>
          <p:nvPr/>
        </p:nvSpPr>
        <p:spPr>
          <a:xfrm>
            <a:off x="4342817" y="6074060"/>
            <a:ext cx="1597335" cy="648072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＞形箭號 18"/>
          <p:cNvSpPr/>
          <p:nvPr/>
        </p:nvSpPr>
        <p:spPr>
          <a:xfrm>
            <a:off x="2974665" y="6074060"/>
            <a:ext cx="1597335" cy="648072"/>
          </a:xfrm>
          <a:prstGeom prst="chevron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＞形箭號 19"/>
          <p:cNvSpPr/>
          <p:nvPr/>
        </p:nvSpPr>
        <p:spPr>
          <a:xfrm>
            <a:off x="5782977" y="6074060"/>
            <a:ext cx="1597335" cy="648072"/>
          </a:xfrm>
          <a:prstGeom prst="chevron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＞形箭號 20"/>
          <p:cNvSpPr/>
          <p:nvPr/>
        </p:nvSpPr>
        <p:spPr>
          <a:xfrm>
            <a:off x="7220247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73170" y="6218883"/>
            <a:ext cx="130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主題</a:t>
            </a:r>
            <a:r>
              <a:rPr lang="zh-TW" altLang="en-US" dirty="0" smtClean="0"/>
              <a:t>選定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1950337" y="6213430"/>
            <a:ext cx="12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簡介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299158" y="623266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服務分析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4674981" y="62315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服務流程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6258478" y="62134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/>
              <a:t>心得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7695748" y="62134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結語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492" y="2132856"/>
            <a:ext cx="6777317" cy="3699773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產業了解</a:t>
            </a:r>
            <a:endParaRPr lang="en-US" altLang="zh-TW" dirty="0" smtClean="0"/>
          </a:p>
          <a:p>
            <a:r>
              <a:rPr lang="zh-TW" altLang="en-US" dirty="0" smtClean="0"/>
              <a:t>分析比較</a:t>
            </a:r>
            <a:endParaRPr lang="en-US" altLang="zh-TW" dirty="0" smtClean="0"/>
          </a:p>
          <a:p>
            <a:r>
              <a:rPr lang="zh-TW" altLang="en-US" dirty="0" smtClean="0"/>
              <a:t>未來服務業趨勢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15555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9628" y="692696"/>
            <a:ext cx="7024744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結語</a:t>
            </a:r>
            <a:endParaRPr lang="zh-TW" altLang="en-US" dirty="0"/>
          </a:p>
        </p:txBody>
      </p:sp>
      <p:sp>
        <p:nvSpPr>
          <p:cNvPr id="15" name="＞形箭號 14"/>
          <p:cNvSpPr/>
          <p:nvPr/>
        </p:nvSpPr>
        <p:spPr>
          <a:xfrm>
            <a:off x="94345" y="6099931"/>
            <a:ext cx="1597335" cy="648072"/>
          </a:xfrm>
          <a:prstGeom prst="chevron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＞形箭號 15"/>
          <p:cNvSpPr/>
          <p:nvPr/>
        </p:nvSpPr>
        <p:spPr>
          <a:xfrm>
            <a:off x="1534505" y="6093296"/>
            <a:ext cx="1597335" cy="648072"/>
          </a:xfrm>
          <a:prstGeom prst="chevron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＞形箭號 16"/>
          <p:cNvSpPr/>
          <p:nvPr/>
        </p:nvSpPr>
        <p:spPr>
          <a:xfrm>
            <a:off x="4342817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＞形箭號 18"/>
          <p:cNvSpPr/>
          <p:nvPr/>
        </p:nvSpPr>
        <p:spPr>
          <a:xfrm>
            <a:off x="2974665" y="6074060"/>
            <a:ext cx="1597335" cy="648072"/>
          </a:xfrm>
          <a:prstGeom prst="chevron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＞形箭號 19"/>
          <p:cNvSpPr/>
          <p:nvPr/>
        </p:nvSpPr>
        <p:spPr>
          <a:xfrm>
            <a:off x="5782977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＞形箭號 20"/>
          <p:cNvSpPr/>
          <p:nvPr/>
        </p:nvSpPr>
        <p:spPr>
          <a:xfrm>
            <a:off x="7220247" y="6074060"/>
            <a:ext cx="1597335" cy="648072"/>
          </a:xfrm>
          <a:prstGeom prst="chevron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73170" y="6218883"/>
            <a:ext cx="130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主題</a:t>
            </a:r>
            <a:r>
              <a:rPr lang="zh-TW" altLang="en-US" dirty="0" smtClean="0"/>
              <a:t>選定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1950337" y="6213430"/>
            <a:ext cx="12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簡介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299158" y="623266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服務分析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4674981" y="62315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服務流程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6258478" y="62134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/>
              <a:t>心得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7695748" y="62134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結語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492" y="2132856"/>
            <a:ext cx="6777317" cy="3699773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在</a:t>
            </a:r>
            <a:r>
              <a:rPr lang="zh-TW" altLang="en-US" dirty="0"/>
              <a:t>大陸的成功模式，管理服務流程在台灣是否可以成功</a:t>
            </a:r>
            <a:r>
              <a:rPr lang="zh-TW" altLang="en-US" dirty="0" smtClean="0"/>
              <a:t>複製？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台灣</a:t>
            </a:r>
            <a:r>
              <a:rPr lang="zh-TW" altLang="en-US" dirty="0"/>
              <a:t>的拍賣網站感受到</a:t>
            </a:r>
            <a:r>
              <a:rPr lang="zh-TW" altLang="en-US" dirty="0" smtClean="0"/>
              <a:t>威脅？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期望</a:t>
            </a:r>
            <a:r>
              <a:rPr lang="zh-TW" altLang="en-US" dirty="0"/>
              <a:t>淘寶網加入台灣消費者後，淘寶網能發展出更完善的網路拍賣流程，能夠繼續維持整個服務流程，讓台灣消費者能夠享用到更好的消費</a:t>
            </a:r>
            <a:r>
              <a:rPr lang="zh-TW" altLang="en-US" dirty="0" smtClean="0"/>
              <a:t>服務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773" y="4480418"/>
            <a:ext cx="1238527" cy="1710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51169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9628" y="692696"/>
            <a:ext cx="7024744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主題選定動機</a:t>
            </a:r>
            <a:r>
              <a:rPr lang="en-US" altLang="zh-TW" dirty="0" smtClean="0"/>
              <a:t>-</a:t>
            </a:r>
            <a:r>
              <a:rPr lang="zh-TW" altLang="en-US" dirty="0" smtClean="0"/>
              <a:t>淘寶網</a:t>
            </a:r>
            <a:endParaRPr lang="zh-TW" altLang="en-US" dirty="0"/>
          </a:p>
        </p:txBody>
      </p:sp>
      <p:sp>
        <p:nvSpPr>
          <p:cNvPr id="15" name="＞形箭號 14"/>
          <p:cNvSpPr/>
          <p:nvPr/>
        </p:nvSpPr>
        <p:spPr>
          <a:xfrm>
            <a:off x="94345" y="6099931"/>
            <a:ext cx="1597335" cy="648072"/>
          </a:xfrm>
          <a:prstGeom prst="chevron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＞形箭號 15"/>
          <p:cNvSpPr/>
          <p:nvPr/>
        </p:nvSpPr>
        <p:spPr>
          <a:xfrm>
            <a:off x="1534505" y="6093296"/>
            <a:ext cx="1597335" cy="648072"/>
          </a:xfrm>
          <a:prstGeom prst="chevron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＞形箭號 16"/>
          <p:cNvSpPr/>
          <p:nvPr/>
        </p:nvSpPr>
        <p:spPr>
          <a:xfrm>
            <a:off x="4342817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＞形箭號 18"/>
          <p:cNvSpPr/>
          <p:nvPr/>
        </p:nvSpPr>
        <p:spPr>
          <a:xfrm>
            <a:off x="2974665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＞形箭號 19"/>
          <p:cNvSpPr/>
          <p:nvPr/>
        </p:nvSpPr>
        <p:spPr>
          <a:xfrm>
            <a:off x="5782977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＞形箭號 20"/>
          <p:cNvSpPr/>
          <p:nvPr/>
        </p:nvSpPr>
        <p:spPr>
          <a:xfrm>
            <a:off x="7220247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73170" y="6218883"/>
            <a:ext cx="130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主題</a:t>
            </a:r>
            <a:r>
              <a:rPr lang="zh-TW" altLang="en-US" dirty="0" smtClean="0"/>
              <a:t>選定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1950337" y="6213430"/>
            <a:ext cx="12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簡介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299158" y="623266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拍賣服務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4674981" y="62315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服務流程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6258478" y="62134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/>
              <a:t>心得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7695748" y="62134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結語</a:t>
            </a:r>
            <a:endParaRPr lang="zh-TW" alt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505" y="2118266"/>
            <a:ext cx="5997300" cy="371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198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445594" y="2920027"/>
            <a:ext cx="2052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 smtClean="0">
                <a:solidFill>
                  <a:srgbClr val="FF0000"/>
                </a:solidFill>
                <a:latin typeface="+mn-ea"/>
              </a:rPr>
              <a:t>Q&amp;A</a:t>
            </a:r>
            <a:endParaRPr lang="zh-TW" altLang="en-US" sz="6000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71401"/>
            <a:ext cx="1238250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835696" y="170080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335149"/>
            <a:ext cx="3621024" cy="2185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49308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9628" y="692696"/>
            <a:ext cx="7024744" cy="1143000"/>
          </a:xfrm>
        </p:spPr>
        <p:txBody>
          <a:bodyPr/>
          <a:lstStyle/>
          <a:p>
            <a:pPr algn="ctr"/>
            <a:r>
              <a:rPr lang="zh-TW" altLang="en-US" dirty="0"/>
              <a:t>台灣人對淘寶網的關注提高</a:t>
            </a:r>
          </a:p>
        </p:txBody>
      </p:sp>
      <p:sp>
        <p:nvSpPr>
          <p:cNvPr id="15" name="＞形箭號 14"/>
          <p:cNvSpPr/>
          <p:nvPr/>
        </p:nvSpPr>
        <p:spPr>
          <a:xfrm>
            <a:off x="94345" y="6099931"/>
            <a:ext cx="1597335" cy="648072"/>
          </a:xfrm>
          <a:prstGeom prst="chevron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＞形箭號 15"/>
          <p:cNvSpPr/>
          <p:nvPr/>
        </p:nvSpPr>
        <p:spPr>
          <a:xfrm>
            <a:off x="1534505" y="6093296"/>
            <a:ext cx="1597335" cy="648072"/>
          </a:xfrm>
          <a:prstGeom prst="chevron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＞形箭號 16"/>
          <p:cNvSpPr/>
          <p:nvPr/>
        </p:nvSpPr>
        <p:spPr>
          <a:xfrm>
            <a:off x="4342817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＞形箭號 18"/>
          <p:cNvSpPr/>
          <p:nvPr/>
        </p:nvSpPr>
        <p:spPr>
          <a:xfrm>
            <a:off x="2974665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＞形箭號 19"/>
          <p:cNvSpPr/>
          <p:nvPr/>
        </p:nvSpPr>
        <p:spPr>
          <a:xfrm>
            <a:off x="5782977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＞形箭號 20"/>
          <p:cNvSpPr/>
          <p:nvPr/>
        </p:nvSpPr>
        <p:spPr>
          <a:xfrm>
            <a:off x="7220247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73170" y="6218883"/>
            <a:ext cx="130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主題</a:t>
            </a:r>
            <a:r>
              <a:rPr lang="zh-TW" altLang="en-US" dirty="0" smtClean="0"/>
              <a:t>選定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1950337" y="6213430"/>
            <a:ext cx="12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簡介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299158" y="623266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拍賣服務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4674981" y="62315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服務流程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6258478" y="62134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/>
              <a:t>心得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7695748" y="62134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結語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網路拍賣的消費力</a:t>
            </a:r>
            <a:r>
              <a:rPr lang="zh-TW" altLang="en-US" dirty="0" smtClean="0"/>
              <a:t>道</a:t>
            </a:r>
            <a:endParaRPr lang="en-US" altLang="zh-TW" dirty="0" smtClean="0"/>
          </a:p>
          <a:p>
            <a:endParaRPr lang="zh-TW" altLang="en-US" dirty="0"/>
          </a:p>
          <a:p>
            <a:r>
              <a:rPr lang="en-US" altLang="zh-TW" dirty="0"/>
              <a:t>2.</a:t>
            </a:r>
            <a:r>
              <a:rPr lang="zh-TW" altLang="en-US" dirty="0"/>
              <a:t>批踢踢合購板讓中國淘寶在台灣網購市場簡直可用掀起巨浪來</a:t>
            </a:r>
            <a:r>
              <a:rPr lang="zh-TW" altLang="en-US" dirty="0" smtClean="0"/>
              <a:t>形容</a:t>
            </a:r>
            <a:endParaRPr lang="en-US" altLang="zh-TW" dirty="0" smtClean="0"/>
          </a:p>
          <a:p>
            <a:endParaRPr lang="zh-TW" altLang="en-US" dirty="0"/>
          </a:p>
          <a:p>
            <a:r>
              <a:rPr lang="en-US" altLang="zh-TW" dirty="0"/>
              <a:t>3.</a:t>
            </a:r>
            <a:r>
              <a:rPr lang="zh-TW" altLang="en-US" dirty="0"/>
              <a:t>淘寶網大打低價戰，吸引台灣消費者</a:t>
            </a:r>
          </a:p>
        </p:txBody>
      </p:sp>
    </p:spTree>
    <p:extLst>
      <p:ext uri="{BB962C8B-B14F-4D97-AF65-F5344CB8AC3E}">
        <p14:creationId xmlns="" xmlns:p14="http://schemas.microsoft.com/office/powerpoint/2010/main" val="381933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9628" y="692696"/>
            <a:ext cx="7024744" cy="1143000"/>
          </a:xfrm>
        </p:spPr>
        <p:txBody>
          <a:bodyPr/>
          <a:lstStyle/>
          <a:p>
            <a:pPr algn="ctr"/>
            <a:r>
              <a:rPr lang="zh-TW" altLang="en-US" dirty="0"/>
              <a:t>技術進步</a:t>
            </a:r>
            <a:r>
              <a:rPr lang="en-US" altLang="zh-TW" dirty="0"/>
              <a:t>-</a:t>
            </a:r>
            <a:r>
              <a:rPr lang="zh-TW" altLang="en-US" dirty="0"/>
              <a:t>電子商務金流</a:t>
            </a:r>
            <a:r>
              <a:rPr lang="en-US" altLang="zh-TW" dirty="0"/>
              <a:t>&amp;</a:t>
            </a:r>
            <a:r>
              <a:rPr lang="zh-TW" altLang="en-US" dirty="0"/>
              <a:t>物流</a:t>
            </a:r>
          </a:p>
        </p:txBody>
      </p:sp>
      <p:sp>
        <p:nvSpPr>
          <p:cNvPr id="15" name="＞形箭號 14"/>
          <p:cNvSpPr/>
          <p:nvPr/>
        </p:nvSpPr>
        <p:spPr>
          <a:xfrm>
            <a:off x="94345" y="6099931"/>
            <a:ext cx="1597335" cy="648072"/>
          </a:xfrm>
          <a:prstGeom prst="chevron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＞形箭號 15"/>
          <p:cNvSpPr/>
          <p:nvPr/>
        </p:nvSpPr>
        <p:spPr>
          <a:xfrm>
            <a:off x="1534505" y="6093296"/>
            <a:ext cx="1597335" cy="648072"/>
          </a:xfrm>
          <a:prstGeom prst="chevron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＞形箭號 16"/>
          <p:cNvSpPr/>
          <p:nvPr/>
        </p:nvSpPr>
        <p:spPr>
          <a:xfrm>
            <a:off x="4342817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＞形箭號 18"/>
          <p:cNvSpPr/>
          <p:nvPr/>
        </p:nvSpPr>
        <p:spPr>
          <a:xfrm>
            <a:off x="2974665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＞形箭號 19"/>
          <p:cNvSpPr/>
          <p:nvPr/>
        </p:nvSpPr>
        <p:spPr>
          <a:xfrm>
            <a:off x="5782977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＞形箭號 20"/>
          <p:cNvSpPr/>
          <p:nvPr/>
        </p:nvSpPr>
        <p:spPr>
          <a:xfrm>
            <a:off x="7220247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73170" y="6218883"/>
            <a:ext cx="130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主題</a:t>
            </a:r>
            <a:r>
              <a:rPr lang="zh-TW" altLang="en-US" dirty="0" smtClean="0"/>
              <a:t>選定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1950337" y="6213430"/>
            <a:ext cx="12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簡介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299158" y="623266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拍賣服務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4674981" y="62315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服務流程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6258478" y="62134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/>
              <a:t>心得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7695748" y="62134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結語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383" y="2324100"/>
            <a:ext cx="6216247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6717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9628" y="692696"/>
            <a:ext cx="7024744" cy="1143000"/>
          </a:xfrm>
        </p:spPr>
        <p:txBody>
          <a:bodyPr/>
          <a:lstStyle/>
          <a:p>
            <a:pPr algn="ctr"/>
            <a:r>
              <a:rPr lang="zh-TW" altLang="en-US" dirty="0"/>
              <a:t>淘寶網將進軍台灣</a:t>
            </a:r>
          </a:p>
        </p:txBody>
      </p:sp>
      <p:sp>
        <p:nvSpPr>
          <p:cNvPr id="15" name="＞形箭號 14"/>
          <p:cNvSpPr/>
          <p:nvPr/>
        </p:nvSpPr>
        <p:spPr>
          <a:xfrm>
            <a:off x="94345" y="6099931"/>
            <a:ext cx="1597335" cy="648072"/>
          </a:xfrm>
          <a:prstGeom prst="chevron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＞形箭號 15"/>
          <p:cNvSpPr/>
          <p:nvPr/>
        </p:nvSpPr>
        <p:spPr>
          <a:xfrm>
            <a:off x="1534505" y="6093296"/>
            <a:ext cx="1597335" cy="648072"/>
          </a:xfrm>
          <a:prstGeom prst="chevron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＞形箭號 16"/>
          <p:cNvSpPr/>
          <p:nvPr/>
        </p:nvSpPr>
        <p:spPr>
          <a:xfrm>
            <a:off x="4342817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＞形箭號 18"/>
          <p:cNvSpPr/>
          <p:nvPr/>
        </p:nvSpPr>
        <p:spPr>
          <a:xfrm>
            <a:off x="2974665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＞形箭號 19"/>
          <p:cNvSpPr/>
          <p:nvPr/>
        </p:nvSpPr>
        <p:spPr>
          <a:xfrm>
            <a:off x="5782977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＞形箭號 20"/>
          <p:cNvSpPr/>
          <p:nvPr/>
        </p:nvSpPr>
        <p:spPr>
          <a:xfrm>
            <a:off x="7220247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73170" y="6218883"/>
            <a:ext cx="130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主題</a:t>
            </a:r>
            <a:r>
              <a:rPr lang="zh-TW" altLang="en-US" dirty="0" smtClean="0"/>
              <a:t>選定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1950337" y="6213430"/>
            <a:ext cx="12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簡介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299158" y="623266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拍賣服務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4674981" y="62315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服務流程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6258478" y="62134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/>
              <a:t>心得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7695748" y="62134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結語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淘寶網宣布將拓展海外市場，台灣則將做為其全球化海外駐點的第一站。</a:t>
            </a:r>
          </a:p>
          <a:p>
            <a:endParaRPr lang="zh-TW" altLang="en-US" dirty="0"/>
          </a:p>
          <a:p>
            <a:r>
              <a:rPr lang="zh-TW" altLang="en-US" dirty="0"/>
              <a:t>淘寶預估三年內在台目標為</a:t>
            </a:r>
            <a:r>
              <a:rPr lang="en-US" altLang="zh-TW" dirty="0"/>
              <a:t>300</a:t>
            </a:r>
            <a:r>
              <a:rPr lang="zh-TW" altLang="en-US" dirty="0"/>
              <a:t>萬用戶，若以其用戶成長比例六倍推估，每年產值將達新台幣</a:t>
            </a:r>
            <a:r>
              <a:rPr lang="en-US" altLang="zh-TW" dirty="0"/>
              <a:t>300</a:t>
            </a:r>
            <a:r>
              <a:rPr lang="zh-TW" altLang="en-US" dirty="0"/>
              <a:t>億元，約佔台灣整體</a:t>
            </a:r>
            <a:r>
              <a:rPr lang="en-US" altLang="zh-TW" dirty="0"/>
              <a:t>1</a:t>
            </a:r>
            <a:r>
              <a:rPr lang="zh-TW" altLang="en-US" dirty="0"/>
              <a:t>兆百貨零售市場的</a:t>
            </a:r>
            <a:r>
              <a:rPr lang="en-US" altLang="zh-TW" dirty="0"/>
              <a:t>3%</a:t>
            </a:r>
            <a:r>
              <a:rPr lang="zh-TW" altLang="en-US" dirty="0"/>
              <a:t>，淘寶將成為台灣最大零售商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691" y="4652329"/>
            <a:ext cx="2581710" cy="142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7609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9628" y="620688"/>
            <a:ext cx="7024744" cy="805509"/>
          </a:xfrm>
        </p:spPr>
        <p:txBody>
          <a:bodyPr/>
          <a:lstStyle/>
          <a:p>
            <a:pPr algn="ctr"/>
            <a:r>
              <a:rPr lang="zh-TW" altLang="en-US" dirty="0"/>
              <a:t>淘寶網簡介</a:t>
            </a:r>
            <a:r>
              <a:rPr lang="en-US" altLang="zh-TW" dirty="0"/>
              <a:t>—</a:t>
            </a:r>
            <a:r>
              <a:rPr lang="zh-TW" altLang="en-US" dirty="0"/>
              <a:t>成立背景</a:t>
            </a:r>
          </a:p>
        </p:txBody>
      </p:sp>
      <p:sp>
        <p:nvSpPr>
          <p:cNvPr id="15" name="＞形箭號 14"/>
          <p:cNvSpPr/>
          <p:nvPr/>
        </p:nvSpPr>
        <p:spPr>
          <a:xfrm>
            <a:off x="94345" y="6099931"/>
            <a:ext cx="1597335" cy="648072"/>
          </a:xfrm>
          <a:prstGeom prst="chevron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＞形箭號 15"/>
          <p:cNvSpPr/>
          <p:nvPr/>
        </p:nvSpPr>
        <p:spPr>
          <a:xfrm>
            <a:off x="1534505" y="6093296"/>
            <a:ext cx="1597335" cy="648072"/>
          </a:xfrm>
          <a:prstGeom prst="chevron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＞形箭號 16"/>
          <p:cNvSpPr/>
          <p:nvPr/>
        </p:nvSpPr>
        <p:spPr>
          <a:xfrm>
            <a:off x="4342817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＞形箭號 18"/>
          <p:cNvSpPr/>
          <p:nvPr/>
        </p:nvSpPr>
        <p:spPr>
          <a:xfrm>
            <a:off x="2974665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＞形箭號 19"/>
          <p:cNvSpPr/>
          <p:nvPr/>
        </p:nvSpPr>
        <p:spPr>
          <a:xfrm>
            <a:off x="5782977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＞形箭號 20"/>
          <p:cNvSpPr/>
          <p:nvPr/>
        </p:nvSpPr>
        <p:spPr>
          <a:xfrm>
            <a:off x="7220247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73170" y="6218883"/>
            <a:ext cx="130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主題</a:t>
            </a:r>
            <a:r>
              <a:rPr lang="zh-TW" altLang="en-US" dirty="0" smtClean="0"/>
              <a:t>選定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1950337" y="6213430"/>
            <a:ext cx="12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簡介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299158" y="623266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拍賣服務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4674981" y="62315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服務流程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6258478" y="62134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/>
              <a:t>心得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7695748" y="62134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結語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2686" y="1370815"/>
            <a:ext cx="8064896" cy="4563869"/>
          </a:xfrm>
        </p:spPr>
        <p:txBody>
          <a:bodyPr/>
          <a:lstStyle/>
          <a:p>
            <a:r>
              <a:rPr lang="zh-TW" altLang="en-US" dirty="0"/>
              <a:t>成立於</a:t>
            </a:r>
            <a:r>
              <a:rPr lang="en-US" altLang="zh-TW" dirty="0"/>
              <a:t>2003</a:t>
            </a:r>
            <a:r>
              <a:rPr lang="zh-TW" altLang="en-US" dirty="0"/>
              <a:t>年</a:t>
            </a:r>
            <a:r>
              <a:rPr lang="en-US" altLang="zh-TW" dirty="0"/>
              <a:t>5</a:t>
            </a:r>
            <a:r>
              <a:rPr lang="zh-TW" altLang="en-US" dirty="0"/>
              <a:t>月</a:t>
            </a:r>
            <a:r>
              <a:rPr lang="en-US" altLang="zh-TW" dirty="0"/>
              <a:t>10</a:t>
            </a:r>
            <a:r>
              <a:rPr lang="zh-TW" altLang="en-US" dirty="0"/>
              <a:t>日，由阿里巴巴集團投資</a:t>
            </a:r>
            <a:r>
              <a:rPr lang="zh-TW" altLang="en-US" dirty="0" smtClean="0"/>
              <a:t>創辦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12" y="1856259"/>
            <a:ext cx="7072522" cy="386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851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9628" y="764704"/>
            <a:ext cx="7024744" cy="720080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商品與服務特色</a:t>
            </a:r>
          </a:p>
        </p:txBody>
      </p:sp>
      <p:sp>
        <p:nvSpPr>
          <p:cNvPr id="15" name="＞形箭號 14"/>
          <p:cNvSpPr/>
          <p:nvPr/>
        </p:nvSpPr>
        <p:spPr>
          <a:xfrm>
            <a:off x="94345" y="6099931"/>
            <a:ext cx="1597335" cy="648072"/>
          </a:xfrm>
          <a:prstGeom prst="chevron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＞形箭號 15"/>
          <p:cNvSpPr/>
          <p:nvPr/>
        </p:nvSpPr>
        <p:spPr>
          <a:xfrm>
            <a:off x="1534505" y="6093296"/>
            <a:ext cx="1597335" cy="648072"/>
          </a:xfrm>
          <a:prstGeom prst="chevron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＞形箭號 16"/>
          <p:cNvSpPr/>
          <p:nvPr/>
        </p:nvSpPr>
        <p:spPr>
          <a:xfrm>
            <a:off x="4342817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＞形箭號 18"/>
          <p:cNvSpPr/>
          <p:nvPr/>
        </p:nvSpPr>
        <p:spPr>
          <a:xfrm>
            <a:off x="2974665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＞形箭號 19"/>
          <p:cNvSpPr/>
          <p:nvPr/>
        </p:nvSpPr>
        <p:spPr>
          <a:xfrm>
            <a:off x="5782977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＞形箭號 20"/>
          <p:cNvSpPr/>
          <p:nvPr/>
        </p:nvSpPr>
        <p:spPr>
          <a:xfrm>
            <a:off x="7220247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73170" y="6218883"/>
            <a:ext cx="130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主題</a:t>
            </a:r>
            <a:r>
              <a:rPr lang="zh-TW" altLang="en-US" dirty="0" smtClean="0"/>
              <a:t>選定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1950337" y="6213430"/>
            <a:ext cx="12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簡介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299158" y="623266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拍賣服務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4674981" y="62315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服務流程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6258478" y="62134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/>
              <a:t>心得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7695748" y="62134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結語</a:t>
            </a:r>
            <a:endParaRPr lang="zh-TW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20405"/>
            <a:ext cx="6777037" cy="414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7249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9628" y="692696"/>
            <a:ext cx="7024744" cy="864096"/>
          </a:xfrm>
        </p:spPr>
        <p:txBody>
          <a:bodyPr/>
          <a:lstStyle/>
          <a:p>
            <a:pPr algn="ctr"/>
            <a:r>
              <a:rPr lang="zh-TW" altLang="en-US" dirty="0"/>
              <a:t>網路購物的服務分析</a:t>
            </a:r>
          </a:p>
        </p:txBody>
      </p:sp>
      <p:sp>
        <p:nvSpPr>
          <p:cNvPr id="15" name="＞形箭號 14"/>
          <p:cNvSpPr/>
          <p:nvPr/>
        </p:nvSpPr>
        <p:spPr>
          <a:xfrm>
            <a:off x="94345" y="6099931"/>
            <a:ext cx="1597335" cy="648072"/>
          </a:xfrm>
          <a:prstGeom prst="chevron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＞形箭號 15"/>
          <p:cNvSpPr/>
          <p:nvPr/>
        </p:nvSpPr>
        <p:spPr>
          <a:xfrm>
            <a:off x="1534505" y="6093296"/>
            <a:ext cx="1597335" cy="648072"/>
          </a:xfrm>
          <a:prstGeom prst="chevron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＞形箭號 16"/>
          <p:cNvSpPr/>
          <p:nvPr/>
        </p:nvSpPr>
        <p:spPr>
          <a:xfrm>
            <a:off x="4342817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＞形箭號 18"/>
          <p:cNvSpPr/>
          <p:nvPr/>
        </p:nvSpPr>
        <p:spPr>
          <a:xfrm>
            <a:off x="2974665" y="6074060"/>
            <a:ext cx="1597335" cy="648072"/>
          </a:xfrm>
          <a:prstGeom prst="chevron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＞形箭號 19"/>
          <p:cNvSpPr/>
          <p:nvPr/>
        </p:nvSpPr>
        <p:spPr>
          <a:xfrm>
            <a:off x="5782977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＞形箭號 20"/>
          <p:cNvSpPr/>
          <p:nvPr/>
        </p:nvSpPr>
        <p:spPr>
          <a:xfrm>
            <a:off x="7220247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73170" y="6218883"/>
            <a:ext cx="130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主題</a:t>
            </a:r>
            <a:r>
              <a:rPr lang="zh-TW" altLang="en-US" dirty="0" smtClean="0"/>
              <a:t>選定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1950337" y="6213430"/>
            <a:ext cx="12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簡介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299158" y="623266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服務分析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4674981" y="62315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服務流程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6258478" y="62134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/>
              <a:t>心得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7695748" y="62134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結語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484784"/>
            <a:ext cx="7209249" cy="4347845"/>
          </a:xfrm>
        </p:spPr>
        <p:txBody>
          <a:bodyPr/>
          <a:lstStyle/>
          <a:p>
            <a:r>
              <a:rPr lang="zh-TW" altLang="en-US" dirty="0"/>
              <a:t>網路交易與現實交易的</a:t>
            </a:r>
            <a:r>
              <a:rPr lang="zh-TW" altLang="en-US" dirty="0" smtClean="0"/>
              <a:t>差異</a:t>
            </a:r>
            <a:endParaRPr lang="en-US" altLang="zh-TW" dirty="0" smtClean="0"/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12" y="2034580"/>
            <a:ext cx="7326906" cy="3809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0295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9628" y="692696"/>
            <a:ext cx="7024744" cy="1143000"/>
          </a:xfrm>
        </p:spPr>
        <p:txBody>
          <a:bodyPr/>
          <a:lstStyle/>
          <a:p>
            <a:pPr algn="ctr"/>
            <a:r>
              <a:rPr lang="zh-TW" altLang="en-US" dirty="0"/>
              <a:t>網路購物的服務分析</a:t>
            </a:r>
          </a:p>
        </p:txBody>
      </p:sp>
      <p:sp>
        <p:nvSpPr>
          <p:cNvPr id="15" name="＞形箭號 14"/>
          <p:cNvSpPr/>
          <p:nvPr/>
        </p:nvSpPr>
        <p:spPr>
          <a:xfrm>
            <a:off x="94345" y="6099931"/>
            <a:ext cx="1597335" cy="648072"/>
          </a:xfrm>
          <a:prstGeom prst="chevron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＞形箭號 15"/>
          <p:cNvSpPr/>
          <p:nvPr/>
        </p:nvSpPr>
        <p:spPr>
          <a:xfrm>
            <a:off x="1534505" y="6093296"/>
            <a:ext cx="1597335" cy="648072"/>
          </a:xfrm>
          <a:prstGeom prst="chevron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＞形箭號 16"/>
          <p:cNvSpPr/>
          <p:nvPr/>
        </p:nvSpPr>
        <p:spPr>
          <a:xfrm>
            <a:off x="4342817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＞形箭號 18"/>
          <p:cNvSpPr/>
          <p:nvPr/>
        </p:nvSpPr>
        <p:spPr>
          <a:xfrm>
            <a:off x="2974665" y="6074060"/>
            <a:ext cx="1597335" cy="648072"/>
          </a:xfrm>
          <a:prstGeom prst="chevron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＞形箭號 19"/>
          <p:cNvSpPr/>
          <p:nvPr/>
        </p:nvSpPr>
        <p:spPr>
          <a:xfrm>
            <a:off x="5782977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＞形箭號 20"/>
          <p:cNvSpPr/>
          <p:nvPr/>
        </p:nvSpPr>
        <p:spPr>
          <a:xfrm>
            <a:off x="7220247" y="6074060"/>
            <a:ext cx="1597335" cy="64807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73170" y="6218883"/>
            <a:ext cx="130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主題</a:t>
            </a:r>
            <a:r>
              <a:rPr lang="zh-TW" altLang="en-US" dirty="0" smtClean="0"/>
              <a:t>選定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1950337" y="6213430"/>
            <a:ext cx="12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簡介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299158" y="623266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服務分析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4674981" y="62315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服務流程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6258478" y="62134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/>
              <a:t>心得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7695748" y="62134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結語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網路購物交易的風險</a:t>
            </a:r>
          </a:p>
          <a:p>
            <a:pPr lvl="1"/>
            <a:r>
              <a:rPr lang="zh-TW" altLang="en-US" dirty="0" smtClean="0"/>
              <a:t>收到</a:t>
            </a:r>
            <a:r>
              <a:rPr lang="zh-TW" altLang="en-US" dirty="0"/>
              <a:t>的商品不符期望</a:t>
            </a:r>
          </a:p>
          <a:p>
            <a:pPr lvl="1"/>
            <a:r>
              <a:rPr lang="zh-TW" altLang="en-US" dirty="0" smtClean="0"/>
              <a:t>網路</a:t>
            </a:r>
            <a:r>
              <a:rPr lang="zh-TW" altLang="en-US" dirty="0"/>
              <a:t>詐欺</a:t>
            </a:r>
          </a:p>
          <a:p>
            <a:pPr lvl="1"/>
            <a:r>
              <a:rPr lang="zh-TW" altLang="en-US" dirty="0" smtClean="0"/>
              <a:t>隱私權</a:t>
            </a:r>
            <a:r>
              <a:rPr lang="zh-TW" altLang="en-US" dirty="0"/>
              <a:t>侵犯</a:t>
            </a:r>
          </a:p>
          <a:p>
            <a:pPr lvl="1"/>
            <a:r>
              <a:rPr lang="zh-TW" altLang="en-US" dirty="0" smtClean="0"/>
              <a:t>交易</a:t>
            </a:r>
            <a:r>
              <a:rPr lang="zh-TW" altLang="en-US" dirty="0"/>
              <a:t>安全的問題</a:t>
            </a:r>
          </a:p>
          <a:p>
            <a:pPr lvl="1"/>
            <a:r>
              <a:rPr lang="zh-TW" altLang="en-US" dirty="0" smtClean="0"/>
              <a:t>落入</a:t>
            </a:r>
            <a:r>
              <a:rPr lang="zh-TW" altLang="en-US" dirty="0"/>
              <a:t>網路購物的陷阱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07155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奧斯丁">
  <a:themeElements>
    <a:clrScheme name="自訂 1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FF8600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奧斯丁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924</Words>
  <Application>Microsoft Office PowerPoint</Application>
  <PresentationFormat>如螢幕大小 (4:3)</PresentationFormat>
  <Paragraphs>211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奧斯丁</vt:lpstr>
      <vt:lpstr>組員：企研一甲  M014011047吳佳純 M014011045傅怡瑄 M014011054蔡伊庭 M014011028王沛云 M014011003游婷文 M014011037黎文緣</vt:lpstr>
      <vt:lpstr>主題選定動機-淘寶網</vt:lpstr>
      <vt:lpstr>台灣人對淘寶網的關注提高</vt:lpstr>
      <vt:lpstr>技術進步-電子商務金流&amp;物流</vt:lpstr>
      <vt:lpstr>淘寶網將進軍台灣</vt:lpstr>
      <vt:lpstr>淘寶網簡介—成立背景</vt:lpstr>
      <vt:lpstr>商品與服務特色</vt:lpstr>
      <vt:lpstr>網路購物的服務分析</vt:lpstr>
      <vt:lpstr>網路購物的服務分析</vt:lpstr>
      <vt:lpstr>網路購物的服務分析</vt:lpstr>
      <vt:lpstr>網路購物的服務分析</vt:lpstr>
      <vt:lpstr>網路購物的服務分析</vt:lpstr>
      <vt:lpstr>網路購物的服務分析</vt:lpstr>
      <vt:lpstr>網路購物的服務分析</vt:lpstr>
      <vt:lpstr>甲、交易保證</vt:lpstr>
      <vt:lpstr>乙、通訊平台</vt:lpstr>
      <vt:lpstr>丙、因應而生的周邊產業</vt:lpstr>
      <vt:lpstr>心得</vt:lpstr>
      <vt:lpstr>結語</vt:lpstr>
      <vt:lpstr>投影片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TOSHIBA</cp:lastModifiedBy>
  <cp:revision>19</cp:revision>
  <dcterms:created xsi:type="dcterms:W3CDTF">2012-12-14T16:31:21Z</dcterms:created>
  <dcterms:modified xsi:type="dcterms:W3CDTF">2012-12-17T03:51:25Z</dcterms:modified>
</cp:coreProperties>
</file>