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662" r:id="rId2"/>
  </p:sldMasterIdLst>
  <p:notesMasterIdLst>
    <p:notesMasterId r:id="rId56"/>
  </p:notesMasterIdLst>
  <p:sldIdLst>
    <p:sldId id="326" r:id="rId3"/>
    <p:sldId id="327" r:id="rId4"/>
    <p:sldId id="282" r:id="rId5"/>
    <p:sldId id="257" r:id="rId6"/>
    <p:sldId id="28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71" r:id="rId17"/>
    <p:sldId id="272" r:id="rId18"/>
    <p:sldId id="285" r:id="rId19"/>
    <p:sldId id="279" r:id="rId20"/>
    <p:sldId id="332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33" r:id="rId30"/>
    <p:sldId id="295" r:id="rId31"/>
    <p:sldId id="296" r:id="rId32"/>
    <p:sldId id="297" r:id="rId33"/>
    <p:sldId id="298" r:id="rId34"/>
    <p:sldId id="299" r:id="rId35"/>
    <p:sldId id="300" r:id="rId36"/>
    <p:sldId id="334" r:id="rId37"/>
    <p:sldId id="321" r:id="rId38"/>
    <p:sldId id="322" r:id="rId39"/>
    <p:sldId id="323" r:id="rId40"/>
    <p:sldId id="324" r:id="rId41"/>
    <p:sldId id="325" r:id="rId42"/>
    <p:sldId id="335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36" r:id="rId52"/>
    <p:sldId id="315" r:id="rId53"/>
    <p:sldId id="317" r:id="rId54"/>
    <p:sldId id="320" r:id="rId55"/>
  </p:sldIdLst>
  <p:sldSz cx="9144000" cy="6858000" type="screen4x3"/>
  <p:notesSz cx="6858000" cy="9144000"/>
  <p:embeddedFontLs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華康雅藝體W6" pitchFamily="81" charset="-120"/>
      <p:regular r:id="rId61"/>
    </p:embeddedFont>
    <p:embeddedFont>
      <p:font typeface="華康竹風體W4(P)" pitchFamily="66" charset="-120"/>
      <p:regular r:id="rId62"/>
    </p:embeddedFont>
    <p:embeddedFont>
      <p:font typeface="華康鋼筆體W2" pitchFamily="65" charset="-120"/>
      <p:regular r:id="rId63"/>
    </p:embeddedFont>
    <p:embeddedFont>
      <p:font typeface="標楷體" pitchFamily="65" charset="-120"/>
      <p:regular r:id="rId64"/>
    </p:embeddedFont>
    <p:embeddedFont>
      <p:font typeface="Wingdings 3" pitchFamily="18" charset="2"/>
      <p:regular r:id="rId65"/>
    </p:embeddedFont>
    <p:embeddedFont>
      <p:font typeface="Arial Unicode MS" pitchFamily="34" charset="-120"/>
      <p:regular r:id="rId66"/>
    </p:embeddedFont>
    <p:embeddedFont>
      <p:font typeface="華康竹風體W4" pitchFamily="65" charset="-120"/>
      <p:regular r:id="rId67"/>
    </p:embeddedFont>
    <p:embeddedFont>
      <p:font typeface="Constantia" pitchFamily="18" charset="0"/>
      <p:regular r:id="rId68"/>
      <p:bold r:id="rId69"/>
      <p:italic r:id="rId70"/>
      <p:boldItalic r:id="rId71"/>
    </p:embeddedFont>
    <p:embeddedFont>
      <p:font typeface="微軟正黑體" pitchFamily="34" charset="-120"/>
      <p:regular r:id="rId72"/>
      <p:bold r:id="rId7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3364" autoAdjust="0"/>
  </p:normalViewPr>
  <p:slideViewPr>
    <p:cSldViewPr>
      <p:cViewPr varScale="1">
        <p:scale>
          <a:sx n="59" d="100"/>
          <a:sy n="5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DD6A9-6C3C-463F-862A-52A5610DEA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01F1A94-39DB-4B78-8081-B911DEAA8195}">
      <dgm:prSet phldrT="[文字]"/>
      <dgm:spPr/>
      <dgm:t>
        <a:bodyPr/>
        <a:lstStyle/>
        <a:p>
          <a:r>
            <a:rPr lang="zh-TW" altLang="en-US" b="1" dirty="0" smtClean="0"/>
            <a:t>組織的目標</a:t>
          </a:r>
          <a:endParaRPr lang="zh-TW" altLang="en-US" b="1" dirty="0"/>
        </a:p>
      </dgm:t>
    </dgm:pt>
    <dgm:pt modelId="{7E6206FD-FAE2-45EB-AE89-FDE942794339}" type="parTrans" cxnId="{54B769C5-E86F-41CF-9CA9-55FEAA094D5C}">
      <dgm:prSet/>
      <dgm:spPr/>
      <dgm:t>
        <a:bodyPr/>
        <a:lstStyle/>
        <a:p>
          <a:endParaRPr lang="zh-TW" altLang="en-US"/>
        </a:p>
      </dgm:t>
    </dgm:pt>
    <dgm:pt modelId="{4DEF1887-860D-4D58-9241-AEA2F6939CF7}" type="sibTrans" cxnId="{54B769C5-E86F-41CF-9CA9-55FEAA094D5C}">
      <dgm:prSet/>
      <dgm:spPr/>
      <dgm:t>
        <a:bodyPr/>
        <a:lstStyle/>
        <a:p>
          <a:endParaRPr lang="zh-TW" altLang="en-US"/>
        </a:p>
      </dgm:t>
    </dgm:pt>
    <dgm:pt modelId="{0CAFEF33-AD4A-4926-9F95-723EDEA2F1A4}">
      <dgm:prSet phldrT="[文字]"/>
      <dgm:spPr/>
      <dgm:t>
        <a:bodyPr/>
        <a:lstStyle/>
        <a:p>
          <a:r>
            <a:rPr lang="zh-TW" altLang="en-US" dirty="0" smtClean="0"/>
            <a:t>增加市場佔有率</a:t>
          </a:r>
          <a:endParaRPr lang="zh-TW" altLang="en-US" dirty="0"/>
        </a:p>
      </dgm:t>
    </dgm:pt>
    <dgm:pt modelId="{B52452A4-AFA6-4058-A069-BF6A81BD3091}" type="parTrans" cxnId="{67902F9E-567D-47B9-8C1E-8437198BC5E3}">
      <dgm:prSet/>
      <dgm:spPr/>
      <dgm:t>
        <a:bodyPr/>
        <a:lstStyle/>
        <a:p>
          <a:endParaRPr lang="zh-TW" altLang="en-US"/>
        </a:p>
      </dgm:t>
    </dgm:pt>
    <dgm:pt modelId="{1705ACE1-9B9F-4F8D-A49B-1A8843456DBD}" type="sibTrans" cxnId="{67902F9E-567D-47B9-8C1E-8437198BC5E3}">
      <dgm:prSet/>
      <dgm:spPr/>
      <dgm:t>
        <a:bodyPr/>
        <a:lstStyle/>
        <a:p>
          <a:endParaRPr lang="zh-TW" altLang="en-US"/>
        </a:p>
      </dgm:t>
    </dgm:pt>
    <dgm:pt modelId="{0CB25A26-1FCB-4D88-A2C9-63000F8D138E}">
      <dgm:prSet phldrT="[文字]"/>
      <dgm:spPr/>
      <dgm:t>
        <a:bodyPr/>
        <a:lstStyle/>
        <a:p>
          <a:r>
            <a:rPr lang="zh-TW" altLang="en-US" dirty="0" smtClean="0"/>
            <a:t>增加銷售</a:t>
          </a:r>
          <a:endParaRPr lang="zh-TW" altLang="en-US" dirty="0"/>
        </a:p>
      </dgm:t>
    </dgm:pt>
    <dgm:pt modelId="{E8A60E84-E02D-4DBC-8E2C-7E99506CEB3F}" type="parTrans" cxnId="{A910BD4A-85F4-4307-84A8-1E0635EC1464}">
      <dgm:prSet/>
      <dgm:spPr/>
      <dgm:t>
        <a:bodyPr/>
        <a:lstStyle/>
        <a:p>
          <a:endParaRPr lang="zh-TW" altLang="en-US"/>
        </a:p>
      </dgm:t>
    </dgm:pt>
    <dgm:pt modelId="{AFBDBC78-4A1D-41A8-80DD-AB68C3F6798A}" type="sibTrans" cxnId="{A910BD4A-85F4-4307-84A8-1E0635EC1464}">
      <dgm:prSet/>
      <dgm:spPr/>
      <dgm:t>
        <a:bodyPr/>
        <a:lstStyle/>
        <a:p>
          <a:endParaRPr lang="zh-TW" altLang="en-US"/>
        </a:p>
      </dgm:t>
    </dgm:pt>
    <dgm:pt modelId="{6F04A922-788A-4B49-BB46-CE7E24787277}">
      <dgm:prSet phldrT="[文字]"/>
      <dgm:spPr/>
      <dgm:t>
        <a:bodyPr/>
        <a:lstStyle/>
        <a:p>
          <a:r>
            <a:rPr lang="zh-TW" altLang="en-US" dirty="0" smtClean="0"/>
            <a:t>發展技術</a:t>
          </a:r>
          <a:endParaRPr lang="zh-TW" altLang="en-US" dirty="0"/>
        </a:p>
      </dgm:t>
    </dgm:pt>
    <dgm:pt modelId="{7D517C09-7EF1-4191-B416-6597DDAC9C8E}" type="parTrans" cxnId="{C3801C3B-9E9C-4D94-9458-34B618EA29E3}">
      <dgm:prSet/>
      <dgm:spPr/>
      <dgm:t>
        <a:bodyPr/>
        <a:lstStyle/>
        <a:p>
          <a:endParaRPr lang="zh-TW" altLang="en-US"/>
        </a:p>
      </dgm:t>
    </dgm:pt>
    <dgm:pt modelId="{0DAAE98A-2D9A-469B-91C9-918FE2ABC0F3}" type="sibTrans" cxnId="{C3801C3B-9E9C-4D94-9458-34B618EA29E3}">
      <dgm:prSet/>
      <dgm:spPr/>
      <dgm:t>
        <a:bodyPr/>
        <a:lstStyle/>
        <a:p>
          <a:endParaRPr lang="zh-TW" altLang="en-US"/>
        </a:p>
      </dgm:t>
    </dgm:pt>
    <dgm:pt modelId="{64692047-EBC9-4C70-830F-C9990C70C807}">
      <dgm:prSet phldrT="[文字]"/>
      <dgm:spPr/>
      <dgm:t>
        <a:bodyPr/>
        <a:lstStyle/>
        <a:p>
          <a:r>
            <a:rPr lang="zh-TW" altLang="en-US" dirty="0" smtClean="0"/>
            <a:t>生產高品質的產品</a:t>
          </a:r>
          <a:endParaRPr lang="zh-TW" altLang="en-US" dirty="0"/>
        </a:p>
      </dgm:t>
    </dgm:pt>
    <dgm:pt modelId="{85A30679-116F-46BD-9007-14E9C3FC1F4F}" type="parTrans" cxnId="{2BEAB2FC-EA1C-46CD-8C52-A727F67CD73F}">
      <dgm:prSet/>
      <dgm:spPr/>
      <dgm:t>
        <a:bodyPr/>
        <a:lstStyle/>
        <a:p>
          <a:endParaRPr lang="zh-TW" altLang="en-US"/>
        </a:p>
      </dgm:t>
    </dgm:pt>
    <dgm:pt modelId="{D12531B9-528F-45E9-97A2-F3600020C5C0}" type="sibTrans" cxnId="{2BEAB2FC-EA1C-46CD-8C52-A727F67CD73F}">
      <dgm:prSet/>
      <dgm:spPr/>
      <dgm:t>
        <a:bodyPr/>
        <a:lstStyle/>
        <a:p>
          <a:endParaRPr lang="zh-TW" altLang="en-US"/>
        </a:p>
      </dgm:t>
    </dgm:pt>
    <dgm:pt modelId="{D0F3E111-A587-4622-99FC-3B8CE0CBA046}">
      <dgm:prSet phldrT="[文字]"/>
      <dgm:spPr/>
      <dgm:t>
        <a:bodyPr/>
        <a:lstStyle/>
        <a:p>
          <a:r>
            <a:rPr lang="zh-TW" altLang="en-US" dirty="0" smtClean="0"/>
            <a:t>提供工作</a:t>
          </a:r>
          <a:endParaRPr lang="zh-TW" altLang="en-US" dirty="0"/>
        </a:p>
      </dgm:t>
    </dgm:pt>
    <dgm:pt modelId="{9F35C168-6004-4312-BA21-8DB0E56E39C5}" type="parTrans" cxnId="{9AE9706F-D24D-40CB-9BF1-E11568710D27}">
      <dgm:prSet/>
      <dgm:spPr/>
      <dgm:t>
        <a:bodyPr/>
        <a:lstStyle/>
        <a:p>
          <a:endParaRPr lang="zh-TW" altLang="en-US"/>
        </a:p>
      </dgm:t>
    </dgm:pt>
    <dgm:pt modelId="{1939D54F-81B8-4347-9041-826EBEF0A163}" type="sibTrans" cxnId="{9AE9706F-D24D-40CB-9BF1-E11568710D27}">
      <dgm:prSet/>
      <dgm:spPr/>
      <dgm:t>
        <a:bodyPr/>
        <a:lstStyle/>
        <a:p>
          <a:endParaRPr lang="zh-TW" altLang="en-US"/>
        </a:p>
      </dgm:t>
    </dgm:pt>
    <dgm:pt modelId="{582BEA31-73FB-482C-8CD8-AAC28B21898D}">
      <dgm:prSet phldrT="[文字]"/>
      <dgm:spPr/>
      <dgm:t>
        <a:bodyPr/>
        <a:lstStyle/>
        <a:p>
          <a:endParaRPr lang="zh-TW" altLang="en-US"/>
        </a:p>
      </dgm:t>
    </dgm:pt>
    <dgm:pt modelId="{51F2D9A2-6D18-4271-857C-E79939509AFF}" type="parTrans" cxnId="{EB2D0841-7F5C-4E0F-A762-766DF346DA6E}">
      <dgm:prSet/>
      <dgm:spPr/>
      <dgm:t>
        <a:bodyPr/>
        <a:lstStyle/>
        <a:p>
          <a:endParaRPr lang="zh-TW" altLang="en-US"/>
        </a:p>
      </dgm:t>
    </dgm:pt>
    <dgm:pt modelId="{1FD58446-1DD2-4C76-B89A-A7481C4908B7}" type="sibTrans" cxnId="{EB2D0841-7F5C-4E0F-A762-766DF346DA6E}">
      <dgm:prSet/>
      <dgm:spPr/>
      <dgm:t>
        <a:bodyPr/>
        <a:lstStyle/>
        <a:p>
          <a:endParaRPr lang="zh-TW" altLang="en-US"/>
        </a:p>
      </dgm:t>
    </dgm:pt>
    <dgm:pt modelId="{E66581CE-C8BF-4E96-AF75-3E273AC3A174}">
      <dgm:prSet phldrT="[文字]"/>
      <dgm:spPr/>
      <dgm:t>
        <a:bodyPr/>
        <a:lstStyle/>
        <a:p>
          <a:r>
            <a:rPr lang="zh-TW" altLang="en-US" dirty="0" smtClean="0"/>
            <a:t>消費原物料</a:t>
          </a:r>
          <a:endParaRPr lang="zh-TW" altLang="en-US" dirty="0"/>
        </a:p>
      </dgm:t>
    </dgm:pt>
    <dgm:pt modelId="{3F982CAF-9F35-477A-80FE-DA68A836CF7F}" type="parTrans" cxnId="{3141B158-779B-4FDB-A196-00008E902EFE}">
      <dgm:prSet/>
      <dgm:spPr/>
      <dgm:t>
        <a:bodyPr/>
        <a:lstStyle/>
        <a:p>
          <a:endParaRPr lang="zh-TW" altLang="en-US"/>
        </a:p>
      </dgm:t>
    </dgm:pt>
    <dgm:pt modelId="{9A67A963-D046-46A6-9802-DDD9EDC89BCC}" type="sibTrans" cxnId="{3141B158-779B-4FDB-A196-00008E902EFE}">
      <dgm:prSet/>
      <dgm:spPr/>
      <dgm:t>
        <a:bodyPr/>
        <a:lstStyle/>
        <a:p>
          <a:endParaRPr lang="zh-TW" altLang="en-US"/>
        </a:p>
      </dgm:t>
    </dgm:pt>
    <dgm:pt modelId="{58450035-0CF6-4FDC-9641-D0B122598559}" type="pres">
      <dgm:prSet presAssocID="{C08DD6A9-6C3C-463F-862A-52A5610DEA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09DE53-BDB3-445B-A536-36466A10095D}" type="pres">
      <dgm:prSet presAssocID="{D01F1A94-39DB-4B78-8081-B911DEAA8195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05FB1A52-E05B-481F-B544-B11A1698E7E7}" type="pres">
      <dgm:prSet presAssocID="{0CAFEF33-AD4A-4926-9F95-723EDEA2F1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16E61F-96D1-443A-916D-29ACC773CAA1}" type="pres">
      <dgm:prSet presAssocID="{0CAFEF33-AD4A-4926-9F95-723EDEA2F1A4}" presName="dummy" presStyleCnt="0"/>
      <dgm:spPr/>
    </dgm:pt>
    <dgm:pt modelId="{A117220E-508F-4958-A854-2BF858601C97}" type="pres">
      <dgm:prSet presAssocID="{1705ACE1-9B9F-4F8D-A49B-1A8843456DBD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4FB7F50F-C8E1-4F05-8146-F6A3555ECAFD}" type="pres">
      <dgm:prSet presAssocID="{0CB25A26-1FCB-4D88-A2C9-63000F8D13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3AA36E-9598-4B77-9869-797010DACC8F}" type="pres">
      <dgm:prSet presAssocID="{0CB25A26-1FCB-4D88-A2C9-63000F8D138E}" presName="dummy" presStyleCnt="0"/>
      <dgm:spPr/>
    </dgm:pt>
    <dgm:pt modelId="{8A4C56B3-3DA1-4FA2-A6BD-4705740E352E}" type="pres">
      <dgm:prSet presAssocID="{AFBDBC78-4A1D-41A8-80DD-AB68C3F6798A}" presName="sibTrans" presStyleLbl="sibTrans2D1" presStyleIdx="1" presStyleCnt="6" custLinFactNeighborX="262" custLinFactNeighborY="1929"/>
      <dgm:spPr/>
      <dgm:t>
        <a:bodyPr/>
        <a:lstStyle/>
        <a:p>
          <a:endParaRPr lang="zh-TW" altLang="en-US"/>
        </a:p>
      </dgm:t>
    </dgm:pt>
    <dgm:pt modelId="{6E733D6E-54C3-4B2A-B1F2-8745905E8B22}" type="pres">
      <dgm:prSet presAssocID="{D0F3E111-A587-4622-99FC-3B8CE0CBA0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E330B2-A082-446F-9063-C5D0620427C0}" type="pres">
      <dgm:prSet presAssocID="{D0F3E111-A587-4622-99FC-3B8CE0CBA046}" presName="dummy" presStyleCnt="0"/>
      <dgm:spPr/>
    </dgm:pt>
    <dgm:pt modelId="{C18A31C8-8CE7-4B7C-B46C-8CB70B275C35}" type="pres">
      <dgm:prSet presAssocID="{1939D54F-81B8-4347-9041-826EBEF0A163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AE46FE42-76F5-46FF-8D20-4A1D82838D60}" type="pres">
      <dgm:prSet presAssocID="{E66581CE-C8BF-4E96-AF75-3E273AC3A1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7979CA-1079-4FF1-8707-C378CB8EC184}" type="pres">
      <dgm:prSet presAssocID="{E66581CE-C8BF-4E96-AF75-3E273AC3A174}" presName="dummy" presStyleCnt="0"/>
      <dgm:spPr/>
    </dgm:pt>
    <dgm:pt modelId="{43CEF645-BE74-499A-8842-05418E1B4D3B}" type="pres">
      <dgm:prSet presAssocID="{9A67A963-D046-46A6-9802-DDD9EDC89BCC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8085FF9F-D0B6-437D-83ED-9B65C60DF082}" type="pres">
      <dgm:prSet presAssocID="{6F04A922-788A-4B49-BB46-CE7E2478727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512524-AD6B-48E9-ABEA-8E796CA1DFE3}" type="pres">
      <dgm:prSet presAssocID="{6F04A922-788A-4B49-BB46-CE7E24787277}" presName="dummy" presStyleCnt="0"/>
      <dgm:spPr/>
    </dgm:pt>
    <dgm:pt modelId="{7A54FACD-99E8-4B9A-8BFB-18F792EB481C}" type="pres">
      <dgm:prSet presAssocID="{0DAAE98A-2D9A-469B-91C9-918FE2ABC0F3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584121F9-DD7D-4C12-B03A-1CC20F7349A5}" type="pres">
      <dgm:prSet presAssocID="{64692047-EBC9-4C70-830F-C9990C70C8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08B497-3973-4AAF-8BA1-A6D43BF39772}" type="pres">
      <dgm:prSet presAssocID="{64692047-EBC9-4C70-830F-C9990C70C807}" presName="dummy" presStyleCnt="0"/>
      <dgm:spPr/>
    </dgm:pt>
    <dgm:pt modelId="{E97AA914-E747-424B-9764-8D53CD07EB52}" type="pres">
      <dgm:prSet presAssocID="{D12531B9-528F-45E9-97A2-F3600020C5C0}" presName="sibTrans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EB2D0841-7F5C-4E0F-A762-766DF346DA6E}" srcId="{C08DD6A9-6C3C-463F-862A-52A5610DEA31}" destId="{582BEA31-73FB-482C-8CD8-AAC28B21898D}" srcOrd="1" destOrd="0" parTransId="{51F2D9A2-6D18-4271-857C-E79939509AFF}" sibTransId="{1FD58446-1DD2-4C76-B89A-A7481C4908B7}"/>
    <dgm:cxn modelId="{2BEAB2FC-EA1C-46CD-8C52-A727F67CD73F}" srcId="{D01F1A94-39DB-4B78-8081-B911DEAA8195}" destId="{64692047-EBC9-4C70-830F-C9990C70C807}" srcOrd="5" destOrd="0" parTransId="{85A30679-116F-46BD-9007-14E9C3FC1F4F}" sibTransId="{D12531B9-528F-45E9-97A2-F3600020C5C0}"/>
    <dgm:cxn modelId="{518FA750-5DCE-4412-B504-91D975ECA4AD}" type="presOf" srcId="{0CAFEF33-AD4A-4926-9F95-723EDEA2F1A4}" destId="{05FB1A52-E05B-481F-B544-B11A1698E7E7}" srcOrd="0" destOrd="0" presId="urn:microsoft.com/office/officeart/2005/8/layout/radial6"/>
    <dgm:cxn modelId="{04C503DA-71EE-4A41-882C-188B637D64A9}" type="presOf" srcId="{D0F3E111-A587-4622-99FC-3B8CE0CBA046}" destId="{6E733D6E-54C3-4B2A-B1F2-8745905E8B22}" srcOrd="0" destOrd="0" presId="urn:microsoft.com/office/officeart/2005/8/layout/radial6"/>
    <dgm:cxn modelId="{0A1A0B0C-5BAF-4A8B-B27F-43A00F64C458}" type="presOf" srcId="{6F04A922-788A-4B49-BB46-CE7E24787277}" destId="{8085FF9F-D0B6-437D-83ED-9B65C60DF082}" srcOrd="0" destOrd="0" presId="urn:microsoft.com/office/officeart/2005/8/layout/radial6"/>
    <dgm:cxn modelId="{9AE9706F-D24D-40CB-9BF1-E11568710D27}" srcId="{D01F1A94-39DB-4B78-8081-B911DEAA8195}" destId="{D0F3E111-A587-4622-99FC-3B8CE0CBA046}" srcOrd="2" destOrd="0" parTransId="{9F35C168-6004-4312-BA21-8DB0E56E39C5}" sibTransId="{1939D54F-81B8-4347-9041-826EBEF0A163}"/>
    <dgm:cxn modelId="{51AC0A9E-8616-4406-9762-2294538E40AD}" type="presOf" srcId="{D01F1A94-39DB-4B78-8081-B911DEAA8195}" destId="{7009DE53-BDB3-445B-A536-36466A10095D}" srcOrd="0" destOrd="0" presId="urn:microsoft.com/office/officeart/2005/8/layout/radial6"/>
    <dgm:cxn modelId="{A34F0DA6-54AB-4651-B1B0-11A9E52DD0E9}" type="presOf" srcId="{D12531B9-528F-45E9-97A2-F3600020C5C0}" destId="{E97AA914-E747-424B-9764-8D53CD07EB52}" srcOrd="0" destOrd="0" presId="urn:microsoft.com/office/officeart/2005/8/layout/radial6"/>
    <dgm:cxn modelId="{54B769C5-E86F-41CF-9CA9-55FEAA094D5C}" srcId="{C08DD6A9-6C3C-463F-862A-52A5610DEA31}" destId="{D01F1A94-39DB-4B78-8081-B911DEAA8195}" srcOrd="0" destOrd="0" parTransId="{7E6206FD-FAE2-45EB-AE89-FDE942794339}" sibTransId="{4DEF1887-860D-4D58-9241-AEA2F6939CF7}"/>
    <dgm:cxn modelId="{C3801C3B-9E9C-4D94-9458-34B618EA29E3}" srcId="{D01F1A94-39DB-4B78-8081-B911DEAA8195}" destId="{6F04A922-788A-4B49-BB46-CE7E24787277}" srcOrd="4" destOrd="0" parTransId="{7D517C09-7EF1-4191-B416-6597DDAC9C8E}" sibTransId="{0DAAE98A-2D9A-469B-91C9-918FE2ABC0F3}"/>
    <dgm:cxn modelId="{98CEB1EC-2448-4C7B-A3AC-182609B4A507}" type="presOf" srcId="{AFBDBC78-4A1D-41A8-80DD-AB68C3F6798A}" destId="{8A4C56B3-3DA1-4FA2-A6BD-4705740E352E}" srcOrd="0" destOrd="0" presId="urn:microsoft.com/office/officeart/2005/8/layout/radial6"/>
    <dgm:cxn modelId="{B8E2C357-05EA-423D-AFB5-5BB0E7184D21}" type="presOf" srcId="{9A67A963-D046-46A6-9802-DDD9EDC89BCC}" destId="{43CEF645-BE74-499A-8842-05418E1B4D3B}" srcOrd="0" destOrd="0" presId="urn:microsoft.com/office/officeart/2005/8/layout/radial6"/>
    <dgm:cxn modelId="{67902F9E-567D-47B9-8C1E-8437198BC5E3}" srcId="{D01F1A94-39DB-4B78-8081-B911DEAA8195}" destId="{0CAFEF33-AD4A-4926-9F95-723EDEA2F1A4}" srcOrd="0" destOrd="0" parTransId="{B52452A4-AFA6-4058-A069-BF6A81BD3091}" sibTransId="{1705ACE1-9B9F-4F8D-A49B-1A8843456DBD}"/>
    <dgm:cxn modelId="{D495780E-D848-4940-9976-B8C647DB8AF1}" type="presOf" srcId="{E66581CE-C8BF-4E96-AF75-3E273AC3A174}" destId="{AE46FE42-76F5-46FF-8D20-4A1D82838D60}" srcOrd="0" destOrd="0" presId="urn:microsoft.com/office/officeart/2005/8/layout/radial6"/>
    <dgm:cxn modelId="{CD9DC35D-5D77-40F1-89E7-17B1704ADAAD}" type="presOf" srcId="{0CB25A26-1FCB-4D88-A2C9-63000F8D138E}" destId="{4FB7F50F-C8E1-4F05-8146-F6A3555ECAFD}" srcOrd="0" destOrd="0" presId="urn:microsoft.com/office/officeart/2005/8/layout/radial6"/>
    <dgm:cxn modelId="{A0211451-7C61-4A24-8D5B-623993C44C06}" type="presOf" srcId="{C08DD6A9-6C3C-463F-862A-52A5610DEA31}" destId="{58450035-0CF6-4FDC-9641-D0B122598559}" srcOrd="0" destOrd="0" presId="urn:microsoft.com/office/officeart/2005/8/layout/radial6"/>
    <dgm:cxn modelId="{5AA3EC43-3A1A-47BD-8CB6-DB9EB4CE1313}" type="presOf" srcId="{1705ACE1-9B9F-4F8D-A49B-1A8843456DBD}" destId="{A117220E-508F-4958-A854-2BF858601C97}" srcOrd="0" destOrd="0" presId="urn:microsoft.com/office/officeart/2005/8/layout/radial6"/>
    <dgm:cxn modelId="{C2AB0762-BFB1-435D-BE61-D9671314C85C}" type="presOf" srcId="{1939D54F-81B8-4347-9041-826EBEF0A163}" destId="{C18A31C8-8CE7-4B7C-B46C-8CB70B275C35}" srcOrd="0" destOrd="0" presId="urn:microsoft.com/office/officeart/2005/8/layout/radial6"/>
    <dgm:cxn modelId="{97A8D3EB-E6CB-48C2-9F6D-3D47036878AC}" type="presOf" srcId="{0DAAE98A-2D9A-469B-91C9-918FE2ABC0F3}" destId="{7A54FACD-99E8-4B9A-8BFB-18F792EB481C}" srcOrd="0" destOrd="0" presId="urn:microsoft.com/office/officeart/2005/8/layout/radial6"/>
    <dgm:cxn modelId="{A910BD4A-85F4-4307-84A8-1E0635EC1464}" srcId="{D01F1A94-39DB-4B78-8081-B911DEAA8195}" destId="{0CB25A26-1FCB-4D88-A2C9-63000F8D138E}" srcOrd="1" destOrd="0" parTransId="{E8A60E84-E02D-4DBC-8E2C-7E99506CEB3F}" sibTransId="{AFBDBC78-4A1D-41A8-80DD-AB68C3F6798A}"/>
    <dgm:cxn modelId="{65276F0D-E2B2-44C1-A6BE-F8E7A05E1660}" type="presOf" srcId="{64692047-EBC9-4C70-830F-C9990C70C807}" destId="{584121F9-DD7D-4C12-B03A-1CC20F7349A5}" srcOrd="0" destOrd="0" presId="urn:microsoft.com/office/officeart/2005/8/layout/radial6"/>
    <dgm:cxn modelId="{3141B158-779B-4FDB-A196-00008E902EFE}" srcId="{D01F1A94-39DB-4B78-8081-B911DEAA8195}" destId="{E66581CE-C8BF-4E96-AF75-3E273AC3A174}" srcOrd="3" destOrd="0" parTransId="{3F982CAF-9F35-477A-80FE-DA68A836CF7F}" sibTransId="{9A67A963-D046-46A6-9802-DDD9EDC89BCC}"/>
    <dgm:cxn modelId="{85DD8423-8E54-4DCB-94F7-9D62389C30A3}" type="presParOf" srcId="{58450035-0CF6-4FDC-9641-D0B122598559}" destId="{7009DE53-BDB3-445B-A536-36466A10095D}" srcOrd="0" destOrd="0" presId="urn:microsoft.com/office/officeart/2005/8/layout/radial6"/>
    <dgm:cxn modelId="{77BF661C-F13D-4CE9-84AB-8FE7E1FD085A}" type="presParOf" srcId="{58450035-0CF6-4FDC-9641-D0B122598559}" destId="{05FB1A52-E05B-481F-B544-B11A1698E7E7}" srcOrd="1" destOrd="0" presId="urn:microsoft.com/office/officeart/2005/8/layout/radial6"/>
    <dgm:cxn modelId="{8224937A-6889-42ED-AB00-3C8F4C34BBFE}" type="presParOf" srcId="{58450035-0CF6-4FDC-9641-D0B122598559}" destId="{BE16E61F-96D1-443A-916D-29ACC773CAA1}" srcOrd="2" destOrd="0" presId="urn:microsoft.com/office/officeart/2005/8/layout/radial6"/>
    <dgm:cxn modelId="{853722A8-9D5F-4844-9692-3ADE473622B9}" type="presParOf" srcId="{58450035-0CF6-4FDC-9641-D0B122598559}" destId="{A117220E-508F-4958-A854-2BF858601C97}" srcOrd="3" destOrd="0" presId="urn:microsoft.com/office/officeart/2005/8/layout/radial6"/>
    <dgm:cxn modelId="{D3A8DBB7-374A-45FA-8FEC-C2B353B4BF8A}" type="presParOf" srcId="{58450035-0CF6-4FDC-9641-D0B122598559}" destId="{4FB7F50F-C8E1-4F05-8146-F6A3555ECAFD}" srcOrd="4" destOrd="0" presId="urn:microsoft.com/office/officeart/2005/8/layout/radial6"/>
    <dgm:cxn modelId="{9EDFDAFA-6A91-47C3-BD0C-E58A82AC2A36}" type="presParOf" srcId="{58450035-0CF6-4FDC-9641-D0B122598559}" destId="{713AA36E-9598-4B77-9869-797010DACC8F}" srcOrd="5" destOrd="0" presId="urn:microsoft.com/office/officeart/2005/8/layout/radial6"/>
    <dgm:cxn modelId="{E1F2A1DC-471C-4A8A-915B-07AD889C93F2}" type="presParOf" srcId="{58450035-0CF6-4FDC-9641-D0B122598559}" destId="{8A4C56B3-3DA1-4FA2-A6BD-4705740E352E}" srcOrd="6" destOrd="0" presId="urn:microsoft.com/office/officeart/2005/8/layout/radial6"/>
    <dgm:cxn modelId="{9B63575F-3048-4E21-BAD6-3E52791EC826}" type="presParOf" srcId="{58450035-0CF6-4FDC-9641-D0B122598559}" destId="{6E733D6E-54C3-4B2A-B1F2-8745905E8B22}" srcOrd="7" destOrd="0" presId="urn:microsoft.com/office/officeart/2005/8/layout/radial6"/>
    <dgm:cxn modelId="{4966604B-2D6A-4438-BF48-CA959084616A}" type="presParOf" srcId="{58450035-0CF6-4FDC-9641-D0B122598559}" destId="{8EE330B2-A082-446F-9063-C5D0620427C0}" srcOrd="8" destOrd="0" presId="urn:microsoft.com/office/officeart/2005/8/layout/radial6"/>
    <dgm:cxn modelId="{7AF1329B-0310-461A-9F69-E60E7BD2FC5A}" type="presParOf" srcId="{58450035-0CF6-4FDC-9641-D0B122598559}" destId="{C18A31C8-8CE7-4B7C-B46C-8CB70B275C35}" srcOrd="9" destOrd="0" presId="urn:microsoft.com/office/officeart/2005/8/layout/radial6"/>
    <dgm:cxn modelId="{FEB5D570-A0C2-490E-91F2-2002262104BA}" type="presParOf" srcId="{58450035-0CF6-4FDC-9641-D0B122598559}" destId="{AE46FE42-76F5-46FF-8D20-4A1D82838D60}" srcOrd="10" destOrd="0" presId="urn:microsoft.com/office/officeart/2005/8/layout/radial6"/>
    <dgm:cxn modelId="{3805D5AB-165C-4185-8953-B25502EA50F2}" type="presParOf" srcId="{58450035-0CF6-4FDC-9641-D0B122598559}" destId="{2F7979CA-1079-4FF1-8707-C378CB8EC184}" srcOrd="11" destOrd="0" presId="urn:microsoft.com/office/officeart/2005/8/layout/radial6"/>
    <dgm:cxn modelId="{4A3941D3-6391-40D9-BCFD-B4E4AC70870A}" type="presParOf" srcId="{58450035-0CF6-4FDC-9641-D0B122598559}" destId="{43CEF645-BE74-499A-8842-05418E1B4D3B}" srcOrd="12" destOrd="0" presId="urn:microsoft.com/office/officeart/2005/8/layout/radial6"/>
    <dgm:cxn modelId="{F0181D3C-75BC-4A2C-B61C-6252A8EFCB72}" type="presParOf" srcId="{58450035-0CF6-4FDC-9641-D0B122598559}" destId="{8085FF9F-D0B6-437D-83ED-9B65C60DF082}" srcOrd="13" destOrd="0" presId="urn:microsoft.com/office/officeart/2005/8/layout/radial6"/>
    <dgm:cxn modelId="{A1ABD2EC-7BCA-4D29-8C69-E243CD071F25}" type="presParOf" srcId="{58450035-0CF6-4FDC-9641-D0B122598559}" destId="{0B512524-AD6B-48E9-ABEA-8E796CA1DFE3}" srcOrd="14" destOrd="0" presId="urn:microsoft.com/office/officeart/2005/8/layout/radial6"/>
    <dgm:cxn modelId="{582A57BA-4A79-4927-A186-2242CD5168F3}" type="presParOf" srcId="{58450035-0CF6-4FDC-9641-D0B122598559}" destId="{7A54FACD-99E8-4B9A-8BFB-18F792EB481C}" srcOrd="15" destOrd="0" presId="urn:microsoft.com/office/officeart/2005/8/layout/radial6"/>
    <dgm:cxn modelId="{1EE02425-EE9A-41A6-8FD6-D476171D3B7A}" type="presParOf" srcId="{58450035-0CF6-4FDC-9641-D0B122598559}" destId="{584121F9-DD7D-4C12-B03A-1CC20F7349A5}" srcOrd="16" destOrd="0" presId="urn:microsoft.com/office/officeart/2005/8/layout/radial6"/>
    <dgm:cxn modelId="{02582EC0-2889-4292-AE11-9A590420A5C1}" type="presParOf" srcId="{58450035-0CF6-4FDC-9641-D0B122598559}" destId="{5408B497-3973-4AAF-8BA1-A6D43BF39772}" srcOrd="17" destOrd="0" presId="urn:microsoft.com/office/officeart/2005/8/layout/radial6"/>
    <dgm:cxn modelId="{71ECD872-C830-4DB7-B967-8B66E9C15E37}" type="presParOf" srcId="{58450035-0CF6-4FDC-9641-D0B122598559}" destId="{E97AA914-E747-424B-9764-8D53CD07EB5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DCBAD-C719-4172-BF57-61856AC14E5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24F5218-963F-43C1-8BD8-3F0E9D0F0D24}">
      <dgm:prSet phldrT="[文字]"/>
      <dgm:spPr/>
      <dgm:t>
        <a:bodyPr/>
        <a:lstStyle/>
        <a:p>
          <a:r>
            <a:rPr lang="zh-TW" altLang="en-US" dirty="0" smtClean="0"/>
            <a:t>有效產出</a:t>
          </a:r>
          <a:endParaRPr lang="zh-TW" altLang="en-US" dirty="0"/>
        </a:p>
      </dgm:t>
    </dgm:pt>
    <dgm:pt modelId="{1BA702F1-5BB6-4FE1-B267-A9A67C5C4EA7}" type="parTrans" cxnId="{70527B3D-4AAB-4B48-883D-BA5D8C8E9BE4}">
      <dgm:prSet/>
      <dgm:spPr/>
      <dgm:t>
        <a:bodyPr/>
        <a:lstStyle/>
        <a:p>
          <a:endParaRPr lang="zh-TW" altLang="en-US"/>
        </a:p>
      </dgm:t>
    </dgm:pt>
    <dgm:pt modelId="{42D907B9-BA6D-450C-B650-121B163BF7FC}" type="sibTrans" cxnId="{70527B3D-4AAB-4B48-883D-BA5D8C8E9BE4}">
      <dgm:prSet/>
      <dgm:spPr/>
      <dgm:t>
        <a:bodyPr/>
        <a:lstStyle/>
        <a:p>
          <a:endParaRPr lang="zh-TW" altLang="en-US"/>
        </a:p>
      </dgm:t>
    </dgm:pt>
    <dgm:pt modelId="{8BAC911D-50D6-40DD-BFD3-9C9620F61FC0}">
      <dgm:prSet phldrT="[文字]"/>
      <dgm:spPr/>
      <dgm:t>
        <a:bodyPr/>
        <a:lstStyle/>
        <a:p>
          <a:r>
            <a:rPr lang="zh-TW" altLang="en-US" dirty="0" smtClean="0"/>
            <a:t>作業費用</a:t>
          </a:r>
          <a:endParaRPr lang="zh-TW" altLang="en-US" dirty="0"/>
        </a:p>
      </dgm:t>
    </dgm:pt>
    <dgm:pt modelId="{6B7ADDA6-5603-45E9-929B-5899C3BA4733}" type="parTrans" cxnId="{0700692B-94B7-4FFF-A21F-B95A4C54C8ED}">
      <dgm:prSet/>
      <dgm:spPr/>
      <dgm:t>
        <a:bodyPr/>
        <a:lstStyle/>
        <a:p>
          <a:endParaRPr lang="zh-TW" altLang="en-US"/>
        </a:p>
      </dgm:t>
    </dgm:pt>
    <dgm:pt modelId="{D0C13E26-2B70-408F-B89E-C3F03C386CF5}" type="sibTrans" cxnId="{0700692B-94B7-4FFF-A21F-B95A4C54C8ED}">
      <dgm:prSet/>
      <dgm:spPr/>
      <dgm:t>
        <a:bodyPr/>
        <a:lstStyle/>
        <a:p>
          <a:endParaRPr lang="zh-TW" altLang="en-US"/>
        </a:p>
      </dgm:t>
    </dgm:pt>
    <dgm:pt modelId="{42909DDB-338E-4525-8C31-5712D66E2DEC}">
      <dgm:prSet/>
      <dgm:spPr/>
      <dgm:t>
        <a:bodyPr/>
        <a:lstStyle/>
        <a:p>
          <a:r>
            <a:rPr lang="zh-TW" altLang="en-US" dirty="0" smtClean="0"/>
            <a:t>存貨</a:t>
          </a:r>
          <a:endParaRPr lang="zh-TW" altLang="en-US" dirty="0"/>
        </a:p>
      </dgm:t>
    </dgm:pt>
    <dgm:pt modelId="{39175750-D0EA-4AB0-82CD-736E928EDF9A}" type="parTrans" cxnId="{7C68C854-CA65-439B-99B3-9E7161699017}">
      <dgm:prSet/>
      <dgm:spPr/>
      <dgm:t>
        <a:bodyPr/>
        <a:lstStyle/>
        <a:p>
          <a:endParaRPr lang="zh-TW" altLang="en-US"/>
        </a:p>
      </dgm:t>
    </dgm:pt>
    <dgm:pt modelId="{FC606F62-2688-493D-8294-6920AD8861A3}" type="sibTrans" cxnId="{7C68C854-CA65-439B-99B3-9E7161699017}">
      <dgm:prSet/>
      <dgm:spPr/>
      <dgm:t>
        <a:bodyPr/>
        <a:lstStyle/>
        <a:p>
          <a:endParaRPr lang="zh-TW" altLang="en-US"/>
        </a:p>
      </dgm:t>
    </dgm:pt>
    <dgm:pt modelId="{F96A821E-67F7-4F87-98DC-82ECF96F1510}" type="pres">
      <dgm:prSet presAssocID="{0BFDCBAD-C719-4172-BF57-61856AC14E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75A0A9-C1F1-426F-A7C8-CDD376109FC1}" type="pres">
      <dgm:prSet presAssocID="{624F5218-963F-43C1-8BD8-3F0E9D0F0D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77BD3A-BFB2-4F35-9B24-6AEE3D75A3B1}" type="pres">
      <dgm:prSet presAssocID="{42D907B9-BA6D-450C-B650-121B163BF7FC}" presName="sibTrans" presStyleLbl="sibTrans2D1" presStyleIdx="0" presStyleCnt="3" custScaleX="178321" custScaleY="68389"/>
      <dgm:spPr>
        <a:prstGeom prst="leftRightArrow">
          <a:avLst/>
        </a:prstGeom>
      </dgm:spPr>
      <dgm:t>
        <a:bodyPr/>
        <a:lstStyle/>
        <a:p>
          <a:endParaRPr lang="zh-TW" altLang="en-US"/>
        </a:p>
      </dgm:t>
    </dgm:pt>
    <dgm:pt modelId="{789CE089-E330-4A34-ADC3-5FDA9CAA036D}" type="pres">
      <dgm:prSet presAssocID="{42D907B9-BA6D-450C-B650-121B163BF7FC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311A8583-66AF-437A-BF57-3AAF9CF448E2}" type="pres">
      <dgm:prSet presAssocID="{8BAC911D-50D6-40DD-BFD3-9C9620F61F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479311-FE03-43B1-80E9-768F17F12D7C}" type="pres">
      <dgm:prSet presAssocID="{D0C13E26-2B70-408F-B89E-C3F03C386CF5}" presName="sibTrans" presStyleLbl="sibTrans2D1" presStyleIdx="1" presStyleCnt="3" custScaleX="206835" custScaleY="69992"/>
      <dgm:spPr>
        <a:prstGeom prst="leftRightArrow">
          <a:avLst/>
        </a:prstGeom>
      </dgm:spPr>
      <dgm:t>
        <a:bodyPr/>
        <a:lstStyle/>
        <a:p>
          <a:endParaRPr lang="zh-TW" altLang="en-US"/>
        </a:p>
      </dgm:t>
    </dgm:pt>
    <dgm:pt modelId="{CBDA0F21-382E-4DD4-A8A3-ED8AF255E847}" type="pres">
      <dgm:prSet presAssocID="{D0C13E26-2B70-408F-B89E-C3F03C386CF5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A44F5872-E232-4CBF-9778-80F830220DD4}" type="pres">
      <dgm:prSet presAssocID="{42909DDB-338E-4525-8C31-5712D66E2D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8926DF-A4D0-4EB5-8DBD-C7874DA58364}" type="pres">
      <dgm:prSet presAssocID="{FC606F62-2688-493D-8294-6920AD8861A3}" presName="sibTrans" presStyleLbl="sibTrans2D1" presStyleIdx="2" presStyleCnt="3" custScaleX="176479" custScaleY="69992"/>
      <dgm:spPr>
        <a:prstGeom prst="leftRightArrow">
          <a:avLst/>
        </a:prstGeom>
      </dgm:spPr>
      <dgm:t>
        <a:bodyPr/>
        <a:lstStyle/>
        <a:p>
          <a:endParaRPr lang="zh-TW" altLang="en-US"/>
        </a:p>
      </dgm:t>
    </dgm:pt>
    <dgm:pt modelId="{53F092B9-BD54-45D4-98ED-6DE863538E65}" type="pres">
      <dgm:prSet presAssocID="{FC606F62-2688-493D-8294-6920AD8861A3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7C68C854-CA65-439B-99B3-9E7161699017}" srcId="{0BFDCBAD-C719-4172-BF57-61856AC14E5E}" destId="{42909DDB-338E-4525-8C31-5712D66E2DEC}" srcOrd="2" destOrd="0" parTransId="{39175750-D0EA-4AB0-82CD-736E928EDF9A}" sibTransId="{FC606F62-2688-493D-8294-6920AD8861A3}"/>
    <dgm:cxn modelId="{C675885D-00DF-4126-9FDD-0332CA922138}" type="presOf" srcId="{FC606F62-2688-493D-8294-6920AD8861A3}" destId="{53F092B9-BD54-45D4-98ED-6DE863538E65}" srcOrd="1" destOrd="0" presId="urn:microsoft.com/office/officeart/2005/8/layout/cycle2"/>
    <dgm:cxn modelId="{B4EE68A2-1923-4239-9359-15E7D3380FB5}" type="presOf" srcId="{D0C13E26-2B70-408F-B89E-C3F03C386CF5}" destId="{CBDA0F21-382E-4DD4-A8A3-ED8AF255E847}" srcOrd="1" destOrd="0" presId="urn:microsoft.com/office/officeart/2005/8/layout/cycle2"/>
    <dgm:cxn modelId="{FF05B12A-7BBE-469D-A89E-E8AC699061E2}" type="presOf" srcId="{624F5218-963F-43C1-8BD8-3F0E9D0F0D24}" destId="{7275A0A9-C1F1-426F-A7C8-CDD376109FC1}" srcOrd="0" destOrd="0" presId="urn:microsoft.com/office/officeart/2005/8/layout/cycle2"/>
    <dgm:cxn modelId="{FA766DD7-0A9E-4275-A003-AADF1F55EB6A}" type="presOf" srcId="{8BAC911D-50D6-40DD-BFD3-9C9620F61FC0}" destId="{311A8583-66AF-437A-BF57-3AAF9CF448E2}" srcOrd="0" destOrd="0" presId="urn:microsoft.com/office/officeart/2005/8/layout/cycle2"/>
    <dgm:cxn modelId="{6165D6CD-5E7C-41E6-BA8C-9AA4805FA90D}" type="presOf" srcId="{42909DDB-338E-4525-8C31-5712D66E2DEC}" destId="{A44F5872-E232-4CBF-9778-80F830220DD4}" srcOrd="0" destOrd="0" presId="urn:microsoft.com/office/officeart/2005/8/layout/cycle2"/>
    <dgm:cxn modelId="{438B1538-CA54-42C4-882A-B89B95BB7090}" type="presOf" srcId="{42D907B9-BA6D-450C-B650-121B163BF7FC}" destId="{789CE089-E330-4A34-ADC3-5FDA9CAA036D}" srcOrd="1" destOrd="0" presId="urn:microsoft.com/office/officeart/2005/8/layout/cycle2"/>
    <dgm:cxn modelId="{70527B3D-4AAB-4B48-883D-BA5D8C8E9BE4}" srcId="{0BFDCBAD-C719-4172-BF57-61856AC14E5E}" destId="{624F5218-963F-43C1-8BD8-3F0E9D0F0D24}" srcOrd="0" destOrd="0" parTransId="{1BA702F1-5BB6-4FE1-B267-A9A67C5C4EA7}" sibTransId="{42D907B9-BA6D-450C-B650-121B163BF7FC}"/>
    <dgm:cxn modelId="{54B17DA8-BBC3-46F4-9CD3-6E0EC42A73AD}" type="presOf" srcId="{FC606F62-2688-493D-8294-6920AD8861A3}" destId="{3F8926DF-A4D0-4EB5-8DBD-C7874DA58364}" srcOrd="0" destOrd="0" presId="urn:microsoft.com/office/officeart/2005/8/layout/cycle2"/>
    <dgm:cxn modelId="{6E34988F-466F-445D-84EE-E42280AF9F83}" type="presOf" srcId="{42D907B9-BA6D-450C-B650-121B163BF7FC}" destId="{3077BD3A-BFB2-4F35-9B24-6AEE3D75A3B1}" srcOrd="0" destOrd="0" presId="urn:microsoft.com/office/officeart/2005/8/layout/cycle2"/>
    <dgm:cxn modelId="{6A0CF8A5-54CE-494F-A30F-378FBEA8304B}" type="presOf" srcId="{D0C13E26-2B70-408F-B89E-C3F03C386CF5}" destId="{08479311-FE03-43B1-80E9-768F17F12D7C}" srcOrd="0" destOrd="0" presId="urn:microsoft.com/office/officeart/2005/8/layout/cycle2"/>
    <dgm:cxn modelId="{0700692B-94B7-4FFF-A21F-B95A4C54C8ED}" srcId="{0BFDCBAD-C719-4172-BF57-61856AC14E5E}" destId="{8BAC911D-50D6-40DD-BFD3-9C9620F61FC0}" srcOrd="1" destOrd="0" parTransId="{6B7ADDA6-5603-45E9-929B-5899C3BA4733}" sibTransId="{D0C13E26-2B70-408F-B89E-C3F03C386CF5}"/>
    <dgm:cxn modelId="{F83A7CE2-6136-49EF-8D45-689624158E79}" type="presOf" srcId="{0BFDCBAD-C719-4172-BF57-61856AC14E5E}" destId="{F96A821E-67F7-4F87-98DC-82ECF96F1510}" srcOrd="0" destOrd="0" presId="urn:microsoft.com/office/officeart/2005/8/layout/cycle2"/>
    <dgm:cxn modelId="{256A13F3-269B-4AFC-8E6E-86EA9907227A}" type="presParOf" srcId="{F96A821E-67F7-4F87-98DC-82ECF96F1510}" destId="{7275A0A9-C1F1-426F-A7C8-CDD376109FC1}" srcOrd="0" destOrd="0" presId="urn:microsoft.com/office/officeart/2005/8/layout/cycle2"/>
    <dgm:cxn modelId="{7DFA1E75-846C-4DC9-BD7E-13CEA8398C2C}" type="presParOf" srcId="{F96A821E-67F7-4F87-98DC-82ECF96F1510}" destId="{3077BD3A-BFB2-4F35-9B24-6AEE3D75A3B1}" srcOrd="1" destOrd="0" presId="urn:microsoft.com/office/officeart/2005/8/layout/cycle2"/>
    <dgm:cxn modelId="{85F21F99-8D4D-41EA-8CE1-02E4DECAFD71}" type="presParOf" srcId="{3077BD3A-BFB2-4F35-9B24-6AEE3D75A3B1}" destId="{789CE089-E330-4A34-ADC3-5FDA9CAA036D}" srcOrd="0" destOrd="0" presId="urn:microsoft.com/office/officeart/2005/8/layout/cycle2"/>
    <dgm:cxn modelId="{9BA10EAB-5F53-4231-A78E-EA25426E1B06}" type="presParOf" srcId="{F96A821E-67F7-4F87-98DC-82ECF96F1510}" destId="{311A8583-66AF-437A-BF57-3AAF9CF448E2}" srcOrd="2" destOrd="0" presId="urn:microsoft.com/office/officeart/2005/8/layout/cycle2"/>
    <dgm:cxn modelId="{4BC932BE-1CAA-4531-B006-1625FDA0FA19}" type="presParOf" srcId="{F96A821E-67F7-4F87-98DC-82ECF96F1510}" destId="{08479311-FE03-43B1-80E9-768F17F12D7C}" srcOrd="3" destOrd="0" presId="urn:microsoft.com/office/officeart/2005/8/layout/cycle2"/>
    <dgm:cxn modelId="{D09AFC8B-45E0-48CD-B64E-AFFB2C0D37E9}" type="presParOf" srcId="{08479311-FE03-43B1-80E9-768F17F12D7C}" destId="{CBDA0F21-382E-4DD4-A8A3-ED8AF255E847}" srcOrd="0" destOrd="0" presId="urn:microsoft.com/office/officeart/2005/8/layout/cycle2"/>
    <dgm:cxn modelId="{1FC33E72-2001-461B-ADD0-F0B09216768D}" type="presParOf" srcId="{F96A821E-67F7-4F87-98DC-82ECF96F1510}" destId="{A44F5872-E232-4CBF-9778-80F830220DD4}" srcOrd="4" destOrd="0" presId="urn:microsoft.com/office/officeart/2005/8/layout/cycle2"/>
    <dgm:cxn modelId="{C838A520-A942-433C-9BEC-EF36B4F519AD}" type="presParOf" srcId="{F96A821E-67F7-4F87-98DC-82ECF96F1510}" destId="{3F8926DF-A4D0-4EB5-8DBD-C7874DA58364}" srcOrd="5" destOrd="0" presId="urn:microsoft.com/office/officeart/2005/8/layout/cycle2"/>
    <dgm:cxn modelId="{D5ACC1FD-0717-4E0C-80A8-B796CEBBD6FF}" type="presParOf" srcId="{3F8926DF-A4D0-4EB5-8DBD-C7874DA58364}" destId="{53F092B9-BD54-45D4-98ED-6DE863538E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57764-CADD-4DC8-8182-396A53281403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CC673DF1-A1F4-46DA-A15C-D5E4B10A1072}">
      <dgm:prSet phldrT="[文字]"/>
      <dgm:spPr/>
      <dgm:t>
        <a:bodyPr/>
        <a:lstStyle/>
        <a:p>
          <a:r>
            <a:rPr lang="en-US" altLang="zh-TW" dirty="0" smtClean="0"/>
            <a:t>X(</a:t>
          </a:r>
          <a:r>
            <a:rPr lang="zh-TW" altLang="en-US" dirty="0" smtClean="0"/>
            <a:t>瓶頸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BD01D45-59D7-4BDC-808D-4F8C8899A164}" type="par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F36F7BD3-AFD5-4925-8ED1-C0C0C6565F35}" type="sib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FE474F23-B352-46C0-A301-E34DD4BAE2D5}">
      <dgm:prSet phldrT="[文字]"/>
      <dgm:spPr/>
      <dgm:t>
        <a:bodyPr/>
        <a:lstStyle/>
        <a:p>
          <a:r>
            <a:rPr lang="en-US" altLang="zh-TW" dirty="0" smtClean="0"/>
            <a:t>Y(</a:t>
          </a:r>
          <a:r>
            <a:rPr lang="zh-TW" altLang="en-US" dirty="0" smtClean="0"/>
            <a:t>非瓶頸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FD40D10-E399-414D-A819-8783E482E0D9}" type="parTrans" cxnId="{AD6F07DA-E601-4FC5-9198-F08348B2E765}">
      <dgm:prSet/>
      <dgm:spPr/>
      <dgm:t>
        <a:bodyPr/>
        <a:lstStyle/>
        <a:p>
          <a:endParaRPr lang="zh-TW" altLang="en-US"/>
        </a:p>
      </dgm:t>
    </dgm:pt>
    <dgm:pt modelId="{02DF0156-742B-485D-9D2A-F222E37616D0}" type="sibTrans" cxnId="{AD6F07DA-E601-4FC5-9198-F08348B2E765}">
      <dgm:prSet/>
      <dgm:spPr/>
      <dgm:t>
        <a:bodyPr/>
        <a:lstStyle/>
        <a:p>
          <a:endParaRPr lang="zh-TW" altLang="en-US"/>
        </a:p>
      </dgm:t>
    </dgm:pt>
    <dgm:pt modelId="{598B6C84-C532-4F21-9752-95BC93585BC5}">
      <dgm:prSet phldrT="[文字]"/>
      <dgm:spPr/>
      <dgm:t>
        <a:bodyPr/>
        <a:lstStyle/>
        <a:p>
          <a:r>
            <a:rPr lang="zh-TW" altLang="en-US" dirty="0" smtClean="0"/>
            <a:t>市場</a:t>
          </a:r>
          <a:endParaRPr lang="zh-TW" altLang="en-US" dirty="0"/>
        </a:p>
      </dgm:t>
    </dgm:pt>
    <dgm:pt modelId="{A9DB4445-BEB1-48DD-8929-94086D18B1B3}" type="par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1D3758EF-A9E8-4CEC-9173-5EC42A5E3B8D}" type="sib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920086FA-488B-45B4-B5B9-C924D82D1CD4}" type="pres">
      <dgm:prSet presAssocID="{2EC57764-CADD-4DC8-8182-396A532814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DC5BA3-8BB2-45C3-8A45-9639AECB4FB7}" type="pres">
      <dgm:prSet presAssocID="{CC673DF1-A1F4-46DA-A15C-D5E4B10A10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2A488-266F-4EA2-A5B7-18D426BCE1DC}" type="pres">
      <dgm:prSet presAssocID="{F36F7BD3-AFD5-4925-8ED1-C0C0C6565F35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0226398-F51D-415E-931E-005A32E367D9}" type="pres">
      <dgm:prSet presAssocID="{F36F7BD3-AFD5-4925-8ED1-C0C0C6565F35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C7DF660D-2562-4235-85DD-3825205D7D1A}" type="pres">
      <dgm:prSet presAssocID="{FE474F23-B352-46C0-A301-E34DD4BAE2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A734BB-00F4-493F-86D5-5881B63C4FE2}" type="pres">
      <dgm:prSet presAssocID="{02DF0156-742B-485D-9D2A-F222E37616D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49B49F5-DC28-41C2-BF00-C3229027B608}" type="pres">
      <dgm:prSet presAssocID="{02DF0156-742B-485D-9D2A-F222E37616D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FD45585-ABF5-4045-B729-8ED53B05B522}" type="pres">
      <dgm:prSet presAssocID="{598B6C84-C532-4F21-9752-95BC93585B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47866D-4BE6-45F6-BC91-3EBF4F791BE5}" type="presOf" srcId="{02DF0156-742B-485D-9D2A-F222E37616D0}" destId="{149B49F5-DC28-41C2-BF00-C3229027B608}" srcOrd="1" destOrd="0" presId="urn:microsoft.com/office/officeart/2005/8/layout/process1"/>
    <dgm:cxn modelId="{DC59A61F-2688-46DB-8F77-F6FBD08AEE91}" type="presOf" srcId="{F36F7BD3-AFD5-4925-8ED1-C0C0C6565F35}" destId="{0732A488-266F-4EA2-A5B7-18D426BCE1DC}" srcOrd="0" destOrd="0" presId="urn:microsoft.com/office/officeart/2005/8/layout/process1"/>
    <dgm:cxn modelId="{ADE4FEDF-BABA-4EA5-96EA-DA39D89C55D5}" srcId="{2EC57764-CADD-4DC8-8182-396A53281403}" destId="{CC673DF1-A1F4-46DA-A15C-D5E4B10A1072}" srcOrd="0" destOrd="0" parTransId="{8BD01D45-59D7-4BDC-808D-4F8C8899A164}" sibTransId="{F36F7BD3-AFD5-4925-8ED1-C0C0C6565F35}"/>
    <dgm:cxn modelId="{72575465-D1E2-4B6F-B7E4-E803B18619D0}" type="presOf" srcId="{CC673DF1-A1F4-46DA-A15C-D5E4B10A1072}" destId="{49DC5BA3-8BB2-45C3-8A45-9639AECB4FB7}" srcOrd="0" destOrd="0" presId="urn:microsoft.com/office/officeart/2005/8/layout/process1"/>
    <dgm:cxn modelId="{91207A6B-8F5B-4368-9D08-DA483EA868C9}" type="presOf" srcId="{598B6C84-C532-4F21-9752-95BC93585BC5}" destId="{1FD45585-ABF5-4045-B729-8ED53B05B522}" srcOrd="0" destOrd="0" presId="urn:microsoft.com/office/officeart/2005/8/layout/process1"/>
    <dgm:cxn modelId="{CE33F232-3D9A-441B-A23A-3D2F59C3FB84}" srcId="{2EC57764-CADD-4DC8-8182-396A53281403}" destId="{598B6C84-C532-4F21-9752-95BC93585BC5}" srcOrd="2" destOrd="0" parTransId="{A9DB4445-BEB1-48DD-8929-94086D18B1B3}" sibTransId="{1D3758EF-A9E8-4CEC-9173-5EC42A5E3B8D}"/>
    <dgm:cxn modelId="{F81952B7-1FD9-425B-BAC5-9C2AD805BC77}" type="presOf" srcId="{FE474F23-B352-46C0-A301-E34DD4BAE2D5}" destId="{C7DF660D-2562-4235-85DD-3825205D7D1A}" srcOrd="0" destOrd="0" presId="urn:microsoft.com/office/officeart/2005/8/layout/process1"/>
    <dgm:cxn modelId="{7676D7CF-87FA-4D7D-8B88-7F2F615445BB}" type="presOf" srcId="{2EC57764-CADD-4DC8-8182-396A53281403}" destId="{920086FA-488B-45B4-B5B9-C924D82D1CD4}" srcOrd="0" destOrd="0" presId="urn:microsoft.com/office/officeart/2005/8/layout/process1"/>
    <dgm:cxn modelId="{11EF765B-CC49-4D63-97C9-A4D8A789959E}" type="presOf" srcId="{02DF0156-742B-485D-9D2A-F222E37616D0}" destId="{31A734BB-00F4-493F-86D5-5881B63C4FE2}" srcOrd="0" destOrd="0" presId="urn:microsoft.com/office/officeart/2005/8/layout/process1"/>
    <dgm:cxn modelId="{AD6F07DA-E601-4FC5-9198-F08348B2E765}" srcId="{2EC57764-CADD-4DC8-8182-396A53281403}" destId="{FE474F23-B352-46C0-A301-E34DD4BAE2D5}" srcOrd="1" destOrd="0" parTransId="{8FD40D10-E399-414D-A819-8783E482E0D9}" sibTransId="{02DF0156-742B-485D-9D2A-F222E37616D0}"/>
    <dgm:cxn modelId="{3515612A-C312-46D5-BB16-115B972291C4}" type="presOf" srcId="{F36F7BD3-AFD5-4925-8ED1-C0C0C6565F35}" destId="{B0226398-F51D-415E-931E-005A32E367D9}" srcOrd="1" destOrd="0" presId="urn:microsoft.com/office/officeart/2005/8/layout/process1"/>
    <dgm:cxn modelId="{46B72197-4CDD-44F3-A9DD-E6F8FF34499D}" type="presParOf" srcId="{920086FA-488B-45B4-B5B9-C924D82D1CD4}" destId="{49DC5BA3-8BB2-45C3-8A45-9639AECB4FB7}" srcOrd="0" destOrd="0" presId="urn:microsoft.com/office/officeart/2005/8/layout/process1"/>
    <dgm:cxn modelId="{FF16D3B2-299F-4E8C-A7F4-F0C9407A886E}" type="presParOf" srcId="{920086FA-488B-45B4-B5B9-C924D82D1CD4}" destId="{0732A488-266F-4EA2-A5B7-18D426BCE1DC}" srcOrd="1" destOrd="0" presId="urn:microsoft.com/office/officeart/2005/8/layout/process1"/>
    <dgm:cxn modelId="{8F3D6C5E-97B9-473D-A87B-B765E6AE6B00}" type="presParOf" srcId="{0732A488-266F-4EA2-A5B7-18D426BCE1DC}" destId="{B0226398-F51D-415E-931E-005A32E367D9}" srcOrd="0" destOrd="0" presId="urn:microsoft.com/office/officeart/2005/8/layout/process1"/>
    <dgm:cxn modelId="{6099348D-908E-4DB1-AD1E-1D02B16D4347}" type="presParOf" srcId="{920086FA-488B-45B4-B5B9-C924D82D1CD4}" destId="{C7DF660D-2562-4235-85DD-3825205D7D1A}" srcOrd="2" destOrd="0" presId="urn:microsoft.com/office/officeart/2005/8/layout/process1"/>
    <dgm:cxn modelId="{62537B16-BA73-4631-A564-654131F4DB5F}" type="presParOf" srcId="{920086FA-488B-45B4-B5B9-C924D82D1CD4}" destId="{31A734BB-00F4-493F-86D5-5881B63C4FE2}" srcOrd="3" destOrd="0" presId="urn:microsoft.com/office/officeart/2005/8/layout/process1"/>
    <dgm:cxn modelId="{60715782-3924-46FC-AD0E-971A21F3506E}" type="presParOf" srcId="{31A734BB-00F4-493F-86D5-5881B63C4FE2}" destId="{149B49F5-DC28-41C2-BF00-C3229027B608}" srcOrd="0" destOrd="0" presId="urn:microsoft.com/office/officeart/2005/8/layout/process1"/>
    <dgm:cxn modelId="{85124250-5D53-4A6E-A70F-221C8E540CD0}" type="presParOf" srcId="{920086FA-488B-45B4-B5B9-C924D82D1CD4}" destId="{1FD45585-ABF5-4045-B729-8ED53B05B52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57764-CADD-4DC8-8182-396A53281403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CC673DF1-A1F4-46DA-A15C-D5E4B10A1072}">
      <dgm:prSet phldrT="[文字]"/>
      <dgm:spPr/>
      <dgm:t>
        <a:bodyPr/>
        <a:lstStyle/>
        <a:p>
          <a:r>
            <a:rPr lang="en-US" altLang="zh-TW" dirty="0" smtClean="0"/>
            <a:t>Y(</a:t>
          </a:r>
          <a:r>
            <a:rPr lang="zh-TW" altLang="en-US" dirty="0" smtClean="0"/>
            <a:t>非瓶頸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BD01D45-59D7-4BDC-808D-4F8C8899A164}" type="par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F36F7BD3-AFD5-4925-8ED1-C0C0C6565F35}" type="sib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FE474F23-B352-46C0-A301-E34DD4BAE2D5}">
      <dgm:prSet phldrT="[文字]"/>
      <dgm:spPr/>
      <dgm:t>
        <a:bodyPr/>
        <a:lstStyle/>
        <a:p>
          <a:r>
            <a:rPr lang="en-US" altLang="zh-TW" dirty="0" smtClean="0"/>
            <a:t>X(</a:t>
          </a:r>
          <a:r>
            <a:rPr lang="zh-TW" altLang="en-US" dirty="0" smtClean="0"/>
            <a:t>瓶頸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FD40D10-E399-414D-A819-8783E482E0D9}" type="parTrans" cxnId="{AD6F07DA-E601-4FC5-9198-F08348B2E765}">
      <dgm:prSet/>
      <dgm:spPr/>
      <dgm:t>
        <a:bodyPr/>
        <a:lstStyle/>
        <a:p>
          <a:endParaRPr lang="zh-TW" altLang="en-US"/>
        </a:p>
      </dgm:t>
    </dgm:pt>
    <dgm:pt modelId="{02DF0156-742B-485D-9D2A-F222E37616D0}" type="sibTrans" cxnId="{AD6F07DA-E601-4FC5-9198-F08348B2E765}">
      <dgm:prSet/>
      <dgm:spPr/>
      <dgm:t>
        <a:bodyPr/>
        <a:lstStyle/>
        <a:p>
          <a:endParaRPr lang="zh-TW" altLang="en-US"/>
        </a:p>
      </dgm:t>
    </dgm:pt>
    <dgm:pt modelId="{598B6C84-C532-4F21-9752-95BC93585BC5}">
      <dgm:prSet phldrT="[文字]"/>
      <dgm:spPr/>
      <dgm:t>
        <a:bodyPr/>
        <a:lstStyle/>
        <a:p>
          <a:r>
            <a:rPr lang="zh-TW" altLang="en-US" dirty="0" smtClean="0"/>
            <a:t>市場</a:t>
          </a:r>
          <a:endParaRPr lang="zh-TW" altLang="en-US" dirty="0"/>
        </a:p>
      </dgm:t>
    </dgm:pt>
    <dgm:pt modelId="{A9DB4445-BEB1-48DD-8929-94086D18B1B3}" type="par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1D3758EF-A9E8-4CEC-9173-5EC42A5E3B8D}" type="sib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920086FA-488B-45B4-B5B9-C924D82D1CD4}" type="pres">
      <dgm:prSet presAssocID="{2EC57764-CADD-4DC8-8182-396A532814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DC5BA3-8BB2-45C3-8A45-9639AECB4FB7}" type="pres">
      <dgm:prSet presAssocID="{CC673DF1-A1F4-46DA-A15C-D5E4B10A1072}" presName="node" presStyleLbl="node1" presStyleIdx="0" presStyleCnt="3" custLinFactNeighborX="-5646" custLinFactNeighborY="99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2A488-266F-4EA2-A5B7-18D426BCE1DC}" type="pres">
      <dgm:prSet presAssocID="{F36F7BD3-AFD5-4925-8ED1-C0C0C6565F35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B0226398-F51D-415E-931E-005A32E367D9}" type="pres">
      <dgm:prSet presAssocID="{F36F7BD3-AFD5-4925-8ED1-C0C0C6565F35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C7DF660D-2562-4235-85DD-3825205D7D1A}" type="pres">
      <dgm:prSet presAssocID="{FE474F23-B352-46C0-A301-E34DD4BAE2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A734BB-00F4-493F-86D5-5881B63C4FE2}" type="pres">
      <dgm:prSet presAssocID="{02DF0156-742B-485D-9D2A-F222E37616D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49B49F5-DC28-41C2-BF00-C3229027B608}" type="pres">
      <dgm:prSet presAssocID="{02DF0156-742B-485D-9D2A-F222E37616D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1FD45585-ABF5-4045-B729-8ED53B05B522}" type="pres">
      <dgm:prSet presAssocID="{598B6C84-C532-4F21-9752-95BC93585B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E4FEDF-BABA-4EA5-96EA-DA39D89C55D5}" srcId="{2EC57764-CADD-4DC8-8182-396A53281403}" destId="{CC673DF1-A1F4-46DA-A15C-D5E4B10A1072}" srcOrd="0" destOrd="0" parTransId="{8BD01D45-59D7-4BDC-808D-4F8C8899A164}" sibTransId="{F36F7BD3-AFD5-4925-8ED1-C0C0C6565F35}"/>
    <dgm:cxn modelId="{8CAE2D73-E9DC-48F2-953B-8466DF24AF70}" type="presOf" srcId="{02DF0156-742B-485D-9D2A-F222E37616D0}" destId="{31A734BB-00F4-493F-86D5-5881B63C4FE2}" srcOrd="0" destOrd="0" presId="urn:microsoft.com/office/officeart/2005/8/layout/process1"/>
    <dgm:cxn modelId="{CE33F232-3D9A-441B-A23A-3D2F59C3FB84}" srcId="{2EC57764-CADD-4DC8-8182-396A53281403}" destId="{598B6C84-C532-4F21-9752-95BC93585BC5}" srcOrd="2" destOrd="0" parTransId="{A9DB4445-BEB1-48DD-8929-94086D18B1B3}" sibTransId="{1D3758EF-A9E8-4CEC-9173-5EC42A5E3B8D}"/>
    <dgm:cxn modelId="{4C6BFA9D-6328-42A8-A8EE-6FF7B44405B0}" type="presOf" srcId="{F36F7BD3-AFD5-4925-8ED1-C0C0C6565F35}" destId="{0732A488-266F-4EA2-A5B7-18D426BCE1DC}" srcOrd="0" destOrd="0" presId="urn:microsoft.com/office/officeart/2005/8/layout/process1"/>
    <dgm:cxn modelId="{BB20993D-98CE-4EFB-8422-6647EF585DA9}" type="presOf" srcId="{2EC57764-CADD-4DC8-8182-396A53281403}" destId="{920086FA-488B-45B4-B5B9-C924D82D1CD4}" srcOrd="0" destOrd="0" presId="urn:microsoft.com/office/officeart/2005/8/layout/process1"/>
    <dgm:cxn modelId="{D15D8C54-18EC-4615-B9D2-4A346AB1BE9E}" type="presOf" srcId="{FE474F23-B352-46C0-A301-E34DD4BAE2D5}" destId="{C7DF660D-2562-4235-85DD-3825205D7D1A}" srcOrd="0" destOrd="0" presId="urn:microsoft.com/office/officeart/2005/8/layout/process1"/>
    <dgm:cxn modelId="{9D4524B1-2D8F-4CC4-9B30-D092FD959576}" type="presOf" srcId="{598B6C84-C532-4F21-9752-95BC93585BC5}" destId="{1FD45585-ABF5-4045-B729-8ED53B05B522}" srcOrd="0" destOrd="0" presId="urn:microsoft.com/office/officeart/2005/8/layout/process1"/>
    <dgm:cxn modelId="{D3CA39C6-DFBB-4D62-A2B0-6B1BC020B0DE}" type="presOf" srcId="{F36F7BD3-AFD5-4925-8ED1-C0C0C6565F35}" destId="{B0226398-F51D-415E-931E-005A32E367D9}" srcOrd="1" destOrd="0" presId="urn:microsoft.com/office/officeart/2005/8/layout/process1"/>
    <dgm:cxn modelId="{1C5BBDC8-948F-4FAF-BC23-5FC5B58EA408}" type="presOf" srcId="{CC673DF1-A1F4-46DA-A15C-D5E4B10A1072}" destId="{49DC5BA3-8BB2-45C3-8A45-9639AECB4FB7}" srcOrd="0" destOrd="0" presId="urn:microsoft.com/office/officeart/2005/8/layout/process1"/>
    <dgm:cxn modelId="{20F1FAEE-9D02-48CF-AB32-982177081013}" type="presOf" srcId="{02DF0156-742B-485D-9D2A-F222E37616D0}" destId="{149B49F5-DC28-41C2-BF00-C3229027B608}" srcOrd="1" destOrd="0" presId="urn:microsoft.com/office/officeart/2005/8/layout/process1"/>
    <dgm:cxn modelId="{AD6F07DA-E601-4FC5-9198-F08348B2E765}" srcId="{2EC57764-CADD-4DC8-8182-396A53281403}" destId="{FE474F23-B352-46C0-A301-E34DD4BAE2D5}" srcOrd="1" destOrd="0" parTransId="{8FD40D10-E399-414D-A819-8783E482E0D9}" sibTransId="{02DF0156-742B-485D-9D2A-F222E37616D0}"/>
    <dgm:cxn modelId="{0FA82B7B-8F37-46D4-9626-20DF8C515C74}" type="presParOf" srcId="{920086FA-488B-45B4-B5B9-C924D82D1CD4}" destId="{49DC5BA3-8BB2-45C3-8A45-9639AECB4FB7}" srcOrd="0" destOrd="0" presId="urn:microsoft.com/office/officeart/2005/8/layout/process1"/>
    <dgm:cxn modelId="{DD66998E-9B41-4F4E-ABEF-9D7DA8C25920}" type="presParOf" srcId="{920086FA-488B-45B4-B5B9-C924D82D1CD4}" destId="{0732A488-266F-4EA2-A5B7-18D426BCE1DC}" srcOrd="1" destOrd="0" presId="urn:microsoft.com/office/officeart/2005/8/layout/process1"/>
    <dgm:cxn modelId="{3FCFC92B-A1D2-46AE-A115-EC8DF171D476}" type="presParOf" srcId="{0732A488-266F-4EA2-A5B7-18D426BCE1DC}" destId="{B0226398-F51D-415E-931E-005A32E367D9}" srcOrd="0" destOrd="0" presId="urn:microsoft.com/office/officeart/2005/8/layout/process1"/>
    <dgm:cxn modelId="{74E45F45-3F53-415C-925A-71745C8E98D2}" type="presParOf" srcId="{920086FA-488B-45B4-B5B9-C924D82D1CD4}" destId="{C7DF660D-2562-4235-85DD-3825205D7D1A}" srcOrd="2" destOrd="0" presId="urn:microsoft.com/office/officeart/2005/8/layout/process1"/>
    <dgm:cxn modelId="{EB00C63E-6A55-441E-96CD-27C0B74730D6}" type="presParOf" srcId="{920086FA-488B-45B4-B5B9-C924D82D1CD4}" destId="{31A734BB-00F4-493F-86D5-5881B63C4FE2}" srcOrd="3" destOrd="0" presId="urn:microsoft.com/office/officeart/2005/8/layout/process1"/>
    <dgm:cxn modelId="{C5B4ACC2-6246-440B-974D-6F3E667E2C7C}" type="presParOf" srcId="{31A734BB-00F4-493F-86D5-5881B63C4FE2}" destId="{149B49F5-DC28-41C2-BF00-C3229027B608}" srcOrd="0" destOrd="0" presId="urn:microsoft.com/office/officeart/2005/8/layout/process1"/>
    <dgm:cxn modelId="{C83F7677-9BEF-4126-B9A7-4EB530CF7995}" type="presParOf" srcId="{920086FA-488B-45B4-B5B9-C924D82D1CD4}" destId="{1FD45585-ABF5-4045-B729-8ED53B05B52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C57764-CADD-4DC8-8182-396A53281403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CC673DF1-A1F4-46DA-A15C-D5E4B10A1072}">
      <dgm:prSet phldrT="[文字]"/>
      <dgm:spPr/>
      <dgm:t>
        <a:bodyPr/>
        <a:lstStyle/>
        <a:p>
          <a:r>
            <a:rPr lang="en-US" altLang="zh-TW" dirty="0" smtClean="0"/>
            <a:t>X</a:t>
          </a:r>
          <a:endParaRPr lang="zh-TW" altLang="en-US" dirty="0"/>
        </a:p>
      </dgm:t>
    </dgm:pt>
    <dgm:pt modelId="{8BD01D45-59D7-4BDC-808D-4F8C8899A164}" type="par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F36F7BD3-AFD5-4925-8ED1-C0C0C6565F35}" type="sib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598B6C84-C532-4F21-9752-95BC93585BC5}">
      <dgm:prSet phldrT="[文字]"/>
      <dgm:spPr/>
      <dgm:t>
        <a:bodyPr/>
        <a:lstStyle/>
        <a:p>
          <a:r>
            <a:rPr lang="zh-TW" altLang="en-US" dirty="0" smtClean="0"/>
            <a:t>市場</a:t>
          </a:r>
          <a:endParaRPr lang="zh-TW" altLang="en-US" dirty="0"/>
        </a:p>
      </dgm:t>
    </dgm:pt>
    <dgm:pt modelId="{A9DB4445-BEB1-48DD-8929-94086D18B1B3}" type="par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1D3758EF-A9E8-4CEC-9173-5EC42A5E3B8D}" type="sib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451F170B-67B1-4B36-BBF5-5D1BE6017C79}">
      <dgm:prSet phldrT="[文字]"/>
      <dgm:spPr/>
      <dgm:t>
        <a:bodyPr/>
        <a:lstStyle/>
        <a:p>
          <a:r>
            <a:rPr lang="zh-TW" altLang="en-US" dirty="0" smtClean="0"/>
            <a:t>最後組裝</a:t>
          </a:r>
          <a:endParaRPr lang="zh-TW" altLang="en-US" dirty="0"/>
        </a:p>
      </dgm:t>
    </dgm:pt>
    <dgm:pt modelId="{4EC183B8-657B-4FD7-A177-D818EB843DCE}" type="parTrans" cxnId="{390E2838-37F4-4B9F-BBE7-B27E818761B6}">
      <dgm:prSet/>
      <dgm:spPr/>
      <dgm:t>
        <a:bodyPr/>
        <a:lstStyle/>
        <a:p>
          <a:endParaRPr lang="zh-TW" altLang="en-US"/>
        </a:p>
      </dgm:t>
    </dgm:pt>
    <dgm:pt modelId="{DF6D2CDE-C51F-4834-AB79-538499EEBE5E}" type="sibTrans" cxnId="{390E2838-37F4-4B9F-BBE7-B27E818761B6}">
      <dgm:prSet/>
      <dgm:spPr/>
      <dgm:t>
        <a:bodyPr/>
        <a:lstStyle/>
        <a:p>
          <a:endParaRPr lang="zh-TW" altLang="en-US"/>
        </a:p>
      </dgm:t>
    </dgm:pt>
    <dgm:pt modelId="{FE474F23-B352-46C0-A301-E34DD4BAE2D5}">
      <dgm:prSet phldrT="[文字]"/>
      <dgm:spPr/>
      <dgm:t>
        <a:bodyPr/>
        <a:lstStyle/>
        <a:p>
          <a:r>
            <a:rPr lang="en-US" altLang="zh-TW" dirty="0" smtClean="0"/>
            <a:t>Y</a:t>
          </a:r>
          <a:endParaRPr lang="zh-TW" altLang="en-US" dirty="0"/>
        </a:p>
      </dgm:t>
    </dgm:pt>
    <dgm:pt modelId="{02DF0156-742B-485D-9D2A-F222E37616D0}" type="sibTrans" cxnId="{AD6F07DA-E601-4FC5-9198-F08348B2E765}">
      <dgm:prSet/>
      <dgm:spPr/>
      <dgm:t>
        <a:bodyPr/>
        <a:lstStyle/>
        <a:p>
          <a:endParaRPr lang="zh-TW" altLang="en-US"/>
        </a:p>
      </dgm:t>
    </dgm:pt>
    <dgm:pt modelId="{8FD40D10-E399-414D-A819-8783E482E0D9}" type="parTrans" cxnId="{AD6F07DA-E601-4FC5-9198-F08348B2E765}">
      <dgm:prSet/>
      <dgm:spPr/>
      <dgm:t>
        <a:bodyPr/>
        <a:lstStyle/>
        <a:p>
          <a:endParaRPr lang="zh-TW" altLang="en-US"/>
        </a:p>
      </dgm:t>
    </dgm:pt>
    <dgm:pt modelId="{920086FA-488B-45B4-B5B9-C924D82D1CD4}" type="pres">
      <dgm:prSet presAssocID="{2EC57764-CADD-4DC8-8182-396A532814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DC5BA3-8BB2-45C3-8A45-9639AECB4FB7}" type="pres">
      <dgm:prSet presAssocID="{CC673DF1-A1F4-46DA-A15C-D5E4B10A1072}" presName="node" presStyleLbl="node1" presStyleIdx="0" presStyleCnt="4" custScaleX="76750" custScaleY="81182" custLinFactNeighborX="11703" custLinFactNeighborY="-604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2A488-266F-4EA2-A5B7-18D426BCE1DC}" type="pres">
      <dgm:prSet presAssocID="{F36F7BD3-AFD5-4925-8ED1-C0C0C6565F35}" presName="sibTrans" presStyleLbl="sibTrans2D1" presStyleIdx="0" presStyleCnt="3" custAng="15235278" custFlipVert="1" custScaleX="374449" custScaleY="129684" custLinFactX="300000" custLinFactY="-20181" custLinFactNeighborX="361819" custLinFactNeighborY="-100000"/>
      <dgm:spPr>
        <a:prstGeom prst="rightArrow">
          <a:avLst/>
        </a:prstGeom>
      </dgm:spPr>
      <dgm:t>
        <a:bodyPr/>
        <a:lstStyle/>
        <a:p>
          <a:endParaRPr lang="zh-TW" altLang="en-US"/>
        </a:p>
      </dgm:t>
    </dgm:pt>
    <dgm:pt modelId="{B0226398-F51D-415E-931E-005A32E367D9}" type="pres">
      <dgm:prSet presAssocID="{F36F7BD3-AFD5-4925-8ED1-C0C0C6565F35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C7DF660D-2562-4235-85DD-3825205D7D1A}" type="pres">
      <dgm:prSet presAssocID="{FE474F23-B352-46C0-A301-E34DD4BAE2D5}" presName="node" presStyleLbl="node1" presStyleIdx="1" presStyleCnt="4" custScaleX="73145" custScaleY="66481" custLinFactX="-76580" custLinFactNeighborX="-100000" custLinFactNeighborY="59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A734BB-00F4-493F-86D5-5881B63C4FE2}" type="pres">
      <dgm:prSet presAssocID="{02DF0156-742B-485D-9D2A-F222E37616D0}" presName="sibTrans" presStyleLbl="sibTrans2D1" presStyleIdx="1" presStyleCnt="3" custAng="21083950" custScaleX="88476" custScaleY="122882" custLinFactNeighborX="-5065" custLinFactNeighborY="18540"/>
      <dgm:spPr/>
      <dgm:t>
        <a:bodyPr/>
        <a:lstStyle/>
        <a:p>
          <a:endParaRPr lang="zh-TW" altLang="en-US"/>
        </a:p>
      </dgm:t>
    </dgm:pt>
    <dgm:pt modelId="{149B49F5-DC28-41C2-BF00-C3229027B608}" type="pres">
      <dgm:prSet presAssocID="{02DF0156-742B-485D-9D2A-F222E37616D0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E479E26-2169-426A-84C3-211EA6B06D78}" type="pres">
      <dgm:prSet presAssocID="{451F170B-67B1-4B36-BBF5-5D1BE6017C79}" presName="node" presStyleLbl="node1" presStyleIdx="2" presStyleCnt="4" custScaleX="139157" custScaleY="87670" custLinFactNeighborX="-75753" custLinFactNeighborY="-14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743398-2201-49D8-8093-563369361CA9}" type="pres">
      <dgm:prSet presAssocID="{DF6D2CDE-C51F-4834-AB79-538499EEBE5E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7B5D4F9-E673-4BD7-A767-AC108277667E}" type="pres">
      <dgm:prSet presAssocID="{DF6D2CDE-C51F-4834-AB79-538499EEBE5E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1FD45585-ABF5-4045-B729-8ED53B05B522}" type="pres">
      <dgm:prSet presAssocID="{598B6C84-C532-4F21-9752-95BC93585B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E4FEDF-BABA-4EA5-96EA-DA39D89C55D5}" srcId="{2EC57764-CADD-4DC8-8182-396A53281403}" destId="{CC673DF1-A1F4-46DA-A15C-D5E4B10A1072}" srcOrd="0" destOrd="0" parTransId="{8BD01D45-59D7-4BDC-808D-4F8C8899A164}" sibTransId="{F36F7BD3-AFD5-4925-8ED1-C0C0C6565F35}"/>
    <dgm:cxn modelId="{CE33F232-3D9A-441B-A23A-3D2F59C3FB84}" srcId="{2EC57764-CADD-4DC8-8182-396A53281403}" destId="{598B6C84-C532-4F21-9752-95BC93585BC5}" srcOrd="3" destOrd="0" parTransId="{A9DB4445-BEB1-48DD-8929-94086D18B1B3}" sibTransId="{1D3758EF-A9E8-4CEC-9173-5EC42A5E3B8D}"/>
    <dgm:cxn modelId="{B792A562-A671-44E3-9A64-5C8BC9D0CAA6}" type="presOf" srcId="{598B6C84-C532-4F21-9752-95BC93585BC5}" destId="{1FD45585-ABF5-4045-B729-8ED53B05B522}" srcOrd="0" destOrd="0" presId="urn:microsoft.com/office/officeart/2005/8/layout/process1"/>
    <dgm:cxn modelId="{5FE3B348-72D3-46A2-A97C-02AEB76E65DC}" type="presOf" srcId="{DF6D2CDE-C51F-4834-AB79-538499EEBE5E}" destId="{27743398-2201-49D8-8093-563369361CA9}" srcOrd="0" destOrd="0" presId="urn:microsoft.com/office/officeart/2005/8/layout/process1"/>
    <dgm:cxn modelId="{7153AED7-D939-4AD8-9F6E-46E9399A17A0}" type="presOf" srcId="{451F170B-67B1-4B36-BBF5-5D1BE6017C79}" destId="{0E479E26-2169-426A-84C3-211EA6B06D78}" srcOrd="0" destOrd="0" presId="urn:microsoft.com/office/officeart/2005/8/layout/process1"/>
    <dgm:cxn modelId="{3B3EAD20-C52F-4FBA-B5AE-359362E98447}" type="presOf" srcId="{2EC57764-CADD-4DC8-8182-396A53281403}" destId="{920086FA-488B-45B4-B5B9-C924D82D1CD4}" srcOrd="0" destOrd="0" presId="urn:microsoft.com/office/officeart/2005/8/layout/process1"/>
    <dgm:cxn modelId="{AD6F07DA-E601-4FC5-9198-F08348B2E765}" srcId="{2EC57764-CADD-4DC8-8182-396A53281403}" destId="{FE474F23-B352-46C0-A301-E34DD4BAE2D5}" srcOrd="1" destOrd="0" parTransId="{8FD40D10-E399-414D-A819-8783E482E0D9}" sibTransId="{02DF0156-742B-485D-9D2A-F222E37616D0}"/>
    <dgm:cxn modelId="{7E31A538-891D-4763-9D30-B05DD73BE905}" type="presOf" srcId="{CC673DF1-A1F4-46DA-A15C-D5E4B10A1072}" destId="{49DC5BA3-8BB2-45C3-8A45-9639AECB4FB7}" srcOrd="0" destOrd="0" presId="urn:microsoft.com/office/officeart/2005/8/layout/process1"/>
    <dgm:cxn modelId="{8D9863B8-4584-4F15-A8E0-F4B8CDD76610}" type="presOf" srcId="{DF6D2CDE-C51F-4834-AB79-538499EEBE5E}" destId="{07B5D4F9-E673-4BD7-A767-AC108277667E}" srcOrd="1" destOrd="0" presId="urn:microsoft.com/office/officeart/2005/8/layout/process1"/>
    <dgm:cxn modelId="{390E2838-37F4-4B9F-BBE7-B27E818761B6}" srcId="{2EC57764-CADD-4DC8-8182-396A53281403}" destId="{451F170B-67B1-4B36-BBF5-5D1BE6017C79}" srcOrd="2" destOrd="0" parTransId="{4EC183B8-657B-4FD7-A177-D818EB843DCE}" sibTransId="{DF6D2CDE-C51F-4834-AB79-538499EEBE5E}"/>
    <dgm:cxn modelId="{A6F8987B-E5B1-476D-BE20-C5C9F035EE1B}" type="presOf" srcId="{F36F7BD3-AFD5-4925-8ED1-C0C0C6565F35}" destId="{B0226398-F51D-415E-931E-005A32E367D9}" srcOrd="1" destOrd="0" presId="urn:microsoft.com/office/officeart/2005/8/layout/process1"/>
    <dgm:cxn modelId="{F48049E3-7FD2-4657-AD6A-0CDA29345BC0}" type="presOf" srcId="{02DF0156-742B-485D-9D2A-F222E37616D0}" destId="{149B49F5-DC28-41C2-BF00-C3229027B608}" srcOrd="1" destOrd="0" presId="urn:microsoft.com/office/officeart/2005/8/layout/process1"/>
    <dgm:cxn modelId="{4EC9E31E-9E3D-4FA6-80CD-499A6FE3DC74}" type="presOf" srcId="{FE474F23-B352-46C0-A301-E34DD4BAE2D5}" destId="{C7DF660D-2562-4235-85DD-3825205D7D1A}" srcOrd="0" destOrd="0" presId="urn:microsoft.com/office/officeart/2005/8/layout/process1"/>
    <dgm:cxn modelId="{01F76203-A3F1-4DC4-8638-6059A52D1ACC}" type="presOf" srcId="{02DF0156-742B-485D-9D2A-F222E37616D0}" destId="{31A734BB-00F4-493F-86D5-5881B63C4FE2}" srcOrd="0" destOrd="0" presId="urn:microsoft.com/office/officeart/2005/8/layout/process1"/>
    <dgm:cxn modelId="{F40E5A6D-6DF6-44E0-80AD-F08E72C43F09}" type="presOf" srcId="{F36F7BD3-AFD5-4925-8ED1-C0C0C6565F35}" destId="{0732A488-266F-4EA2-A5B7-18D426BCE1DC}" srcOrd="0" destOrd="0" presId="urn:microsoft.com/office/officeart/2005/8/layout/process1"/>
    <dgm:cxn modelId="{D12FCF51-09F5-496B-A426-157E7E8FFE74}" type="presParOf" srcId="{920086FA-488B-45B4-B5B9-C924D82D1CD4}" destId="{49DC5BA3-8BB2-45C3-8A45-9639AECB4FB7}" srcOrd="0" destOrd="0" presId="urn:microsoft.com/office/officeart/2005/8/layout/process1"/>
    <dgm:cxn modelId="{BB0B0EBA-4C28-45C0-8DF1-AB714AD18923}" type="presParOf" srcId="{920086FA-488B-45B4-B5B9-C924D82D1CD4}" destId="{0732A488-266F-4EA2-A5B7-18D426BCE1DC}" srcOrd="1" destOrd="0" presId="urn:microsoft.com/office/officeart/2005/8/layout/process1"/>
    <dgm:cxn modelId="{6E9CB6CB-9969-4CFF-AE91-749CC9AA8CE8}" type="presParOf" srcId="{0732A488-266F-4EA2-A5B7-18D426BCE1DC}" destId="{B0226398-F51D-415E-931E-005A32E367D9}" srcOrd="0" destOrd="0" presId="urn:microsoft.com/office/officeart/2005/8/layout/process1"/>
    <dgm:cxn modelId="{31F51FB5-C8BE-4C20-98AC-5342907F1344}" type="presParOf" srcId="{920086FA-488B-45B4-B5B9-C924D82D1CD4}" destId="{C7DF660D-2562-4235-85DD-3825205D7D1A}" srcOrd="2" destOrd="0" presId="urn:microsoft.com/office/officeart/2005/8/layout/process1"/>
    <dgm:cxn modelId="{33EEBB51-4169-4BEA-B3BE-CE4092E3E8C7}" type="presParOf" srcId="{920086FA-488B-45B4-B5B9-C924D82D1CD4}" destId="{31A734BB-00F4-493F-86D5-5881B63C4FE2}" srcOrd="3" destOrd="0" presId="urn:microsoft.com/office/officeart/2005/8/layout/process1"/>
    <dgm:cxn modelId="{6F7F5E54-ADE0-45C8-BEA4-E81F796AC7BA}" type="presParOf" srcId="{31A734BB-00F4-493F-86D5-5881B63C4FE2}" destId="{149B49F5-DC28-41C2-BF00-C3229027B608}" srcOrd="0" destOrd="0" presId="urn:microsoft.com/office/officeart/2005/8/layout/process1"/>
    <dgm:cxn modelId="{CC7096D6-4576-47D6-908C-CDA6FB912204}" type="presParOf" srcId="{920086FA-488B-45B4-B5B9-C924D82D1CD4}" destId="{0E479E26-2169-426A-84C3-211EA6B06D78}" srcOrd="4" destOrd="0" presId="urn:microsoft.com/office/officeart/2005/8/layout/process1"/>
    <dgm:cxn modelId="{625D3A78-10ED-4497-BA85-A79C00B35EAA}" type="presParOf" srcId="{920086FA-488B-45B4-B5B9-C924D82D1CD4}" destId="{27743398-2201-49D8-8093-563369361CA9}" srcOrd="5" destOrd="0" presId="urn:microsoft.com/office/officeart/2005/8/layout/process1"/>
    <dgm:cxn modelId="{88D87398-D33D-4545-B4C0-11EEA369738F}" type="presParOf" srcId="{27743398-2201-49D8-8093-563369361CA9}" destId="{07B5D4F9-E673-4BD7-A767-AC108277667E}" srcOrd="0" destOrd="0" presId="urn:microsoft.com/office/officeart/2005/8/layout/process1"/>
    <dgm:cxn modelId="{C2419D4A-7B68-4BC8-98D7-CB463000C710}" type="presParOf" srcId="{920086FA-488B-45B4-B5B9-C924D82D1CD4}" destId="{1FD45585-ABF5-4045-B729-8ED53B05B5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C57764-CADD-4DC8-8182-396A53281403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CC673DF1-A1F4-46DA-A15C-D5E4B10A1072}">
      <dgm:prSet phldrT="[文字]"/>
      <dgm:spPr/>
      <dgm:t>
        <a:bodyPr/>
        <a:lstStyle/>
        <a:p>
          <a:r>
            <a:rPr lang="en-US" altLang="zh-TW" dirty="0" smtClean="0"/>
            <a:t>X(</a:t>
          </a:r>
          <a:r>
            <a:rPr lang="zh-TW" altLang="en-US" dirty="0" smtClean="0"/>
            <a:t>瓶頸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BD01D45-59D7-4BDC-808D-4F8C8899A164}" type="par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F36F7BD3-AFD5-4925-8ED1-C0C0C6565F35}" type="sib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598B6C84-C532-4F21-9752-95BC93585BC5}">
      <dgm:prSet phldrT="[文字]"/>
      <dgm:spPr/>
      <dgm:t>
        <a:bodyPr/>
        <a:lstStyle/>
        <a:p>
          <a:r>
            <a:rPr lang="zh-TW" altLang="en-US" dirty="0" smtClean="0"/>
            <a:t>市場</a:t>
          </a:r>
          <a:endParaRPr lang="zh-TW" altLang="en-US" dirty="0"/>
        </a:p>
      </dgm:t>
    </dgm:pt>
    <dgm:pt modelId="{A9DB4445-BEB1-48DD-8929-94086D18B1B3}" type="par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1D3758EF-A9E8-4CEC-9173-5EC42A5E3B8D}" type="sib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920086FA-488B-45B4-B5B9-C924D82D1CD4}" type="pres">
      <dgm:prSet presAssocID="{2EC57764-CADD-4DC8-8182-396A532814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DC5BA3-8BB2-45C3-8A45-9639AECB4FB7}" type="pres">
      <dgm:prSet presAssocID="{CC673DF1-A1F4-46DA-A15C-D5E4B10A1072}" presName="node" presStyleLbl="node1" presStyleIdx="0" presStyleCnt="2" custLinFactNeighborX="-2093" custLinFactNeighborY="4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2A488-266F-4EA2-A5B7-18D426BCE1DC}" type="pres">
      <dgm:prSet presAssocID="{F36F7BD3-AFD5-4925-8ED1-C0C0C6565F35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B0226398-F51D-415E-931E-005A32E367D9}" type="pres">
      <dgm:prSet presAssocID="{F36F7BD3-AFD5-4925-8ED1-C0C0C6565F35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FD45585-ABF5-4045-B729-8ED53B05B522}" type="pres">
      <dgm:prSet presAssocID="{598B6C84-C532-4F21-9752-95BC93585BC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480D54-E979-4E28-B872-5BAA667B152A}" type="presOf" srcId="{598B6C84-C532-4F21-9752-95BC93585BC5}" destId="{1FD45585-ABF5-4045-B729-8ED53B05B522}" srcOrd="0" destOrd="0" presId="urn:microsoft.com/office/officeart/2005/8/layout/process1"/>
    <dgm:cxn modelId="{ADE4FEDF-BABA-4EA5-96EA-DA39D89C55D5}" srcId="{2EC57764-CADD-4DC8-8182-396A53281403}" destId="{CC673DF1-A1F4-46DA-A15C-D5E4B10A1072}" srcOrd="0" destOrd="0" parTransId="{8BD01D45-59D7-4BDC-808D-4F8C8899A164}" sibTransId="{F36F7BD3-AFD5-4925-8ED1-C0C0C6565F35}"/>
    <dgm:cxn modelId="{A12EDC3A-CD28-4EF2-B30C-952E5333DAD2}" type="presOf" srcId="{2EC57764-CADD-4DC8-8182-396A53281403}" destId="{920086FA-488B-45B4-B5B9-C924D82D1CD4}" srcOrd="0" destOrd="0" presId="urn:microsoft.com/office/officeart/2005/8/layout/process1"/>
    <dgm:cxn modelId="{B4027D5A-0887-46E8-93DA-976B94664FA6}" type="presOf" srcId="{F36F7BD3-AFD5-4925-8ED1-C0C0C6565F35}" destId="{B0226398-F51D-415E-931E-005A32E367D9}" srcOrd="1" destOrd="0" presId="urn:microsoft.com/office/officeart/2005/8/layout/process1"/>
    <dgm:cxn modelId="{94C22E3E-602C-4BE6-9EE8-9D82905010B8}" type="presOf" srcId="{CC673DF1-A1F4-46DA-A15C-D5E4B10A1072}" destId="{49DC5BA3-8BB2-45C3-8A45-9639AECB4FB7}" srcOrd="0" destOrd="0" presId="urn:microsoft.com/office/officeart/2005/8/layout/process1"/>
    <dgm:cxn modelId="{23C9F21B-0817-4FE7-9C47-7BCF9E148A66}" type="presOf" srcId="{F36F7BD3-AFD5-4925-8ED1-C0C0C6565F35}" destId="{0732A488-266F-4EA2-A5B7-18D426BCE1DC}" srcOrd="0" destOrd="0" presId="urn:microsoft.com/office/officeart/2005/8/layout/process1"/>
    <dgm:cxn modelId="{CE33F232-3D9A-441B-A23A-3D2F59C3FB84}" srcId="{2EC57764-CADD-4DC8-8182-396A53281403}" destId="{598B6C84-C532-4F21-9752-95BC93585BC5}" srcOrd="1" destOrd="0" parTransId="{A9DB4445-BEB1-48DD-8929-94086D18B1B3}" sibTransId="{1D3758EF-A9E8-4CEC-9173-5EC42A5E3B8D}"/>
    <dgm:cxn modelId="{422540F2-08D0-4895-8C2A-1FB4787F7070}" type="presParOf" srcId="{920086FA-488B-45B4-B5B9-C924D82D1CD4}" destId="{49DC5BA3-8BB2-45C3-8A45-9639AECB4FB7}" srcOrd="0" destOrd="0" presId="urn:microsoft.com/office/officeart/2005/8/layout/process1"/>
    <dgm:cxn modelId="{A7E36427-87A1-4D8D-B103-2A09AADCB89A}" type="presParOf" srcId="{920086FA-488B-45B4-B5B9-C924D82D1CD4}" destId="{0732A488-266F-4EA2-A5B7-18D426BCE1DC}" srcOrd="1" destOrd="0" presId="urn:microsoft.com/office/officeart/2005/8/layout/process1"/>
    <dgm:cxn modelId="{73C02F5F-D9EB-418D-9EA8-6D2812884FD3}" type="presParOf" srcId="{0732A488-266F-4EA2-A5B7-18D426BCE1DC}" destId="{B0226398-F51D-415E-931E-005A32E367D9}" srcOrd="0" destOrd="0" presId="urn:microsoft.com/office/officeart/2005/8/layout/process1"/>
    <dgm:cxn modelId="{F0F0AE23-2EAA-4826-ABBC-B7D5CCE6C2CB}" type="presParOf" srcId="{920086FA-488B-45B4-B5B9-C924D82D1CD4}" destId="{1FD45585-ABF5-4045-B729-8ED53B05B52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C57764-CADD-4DC8-8182-396A53281403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CC673DF1-A1F4-46DA-A15C-D5E4B10A1072}">
      <dgm:prSet phldrT="[文字]"/>
      <dgm:spPr/>
      <dgm:t>
        <a:bodyPr/>
        <a:lstStyle/>
        <a:p>
          <a:r>
            <a:rPr lang="en-US" altLang="zh-TW" dirty="0" smtClean="0"/>
            <a:t>Y(</a:t>
          </a:r>
          <a:r>
            <a:rPr lang="zh-TW" altLang="en-US" dirty="0" smtClean="0"/>
            <a:t>非瓶頸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8BD01D45-59D7-4BDC-808D-4F8C8899A164}" type="par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F36F7BD3-AFD5-4925-8ED1-C0C0C6565F35}" type="sibTrans" cxnId="{ADE4FEDF-BABA-4EA5-96EA-DA39D89C55D5}">
      <dgm:prSet/>
      <dgm:spPr/>
      <dgm:t>
        <a:bodyPr/>
        <a:lstStyle/>
        <a:p>
          <a:endParaRPr lang="zh-TW" altLang="en-US"/>
        </a:p>
      </dgm:t>
    </dgm:pt>
    <dgm:pt modelId="{598B6C84-C532-4F21-9752-95BC93585BC5}">
      <dgm:prSet phldrT="[文字]"/>
      <dgm:spPr/>
      <dgm:t>
        <a:bodyPr/>
        <a:lstStyle/>
        <a:p>
          <a:r>
            <a:rPr lang="zh-TW" altLang="en-US" dirty="0" smtClean="0"/>
            <a:t>市場</a:t>
          </a:r>
          <a:endParaRPr lang="zh-TW" altLang="en-US" dirty="0"/>
        </a:p>
      </dgm:t>
    </dgm:pt>
    <dgm:pt modelId="{A9DB4445-BEB1-48DD-8929-94086D18B1B3}" type="par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1D3758EF-A9E8-4CEC-9173-5EC42A5E3B8D}" type="sibTrans" cxnId="{CE33F232-3D9A-441B-A23A-3D2F59C3FB84}">
      <dgm:prSet/>
      <dgm:spPr/>
      <dgm:t>
        <a:bodyPr/>
        <a:lstStyle/>
        <a:p>
          <a:endParaRPr lang="zh-TW" altLang="en-US"/>
        </a:p>
      </dgm:t>
    </dgm:pt>
    <dgm:pt modelId="{920086FA-488B-45B4-B5B9-C924D82D1CD4}" type="pres">
      <dgm:prSet presAssocID="{2EC57764-CADD-4DC8-8182-396A532814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DC5BA3-8BB2-45C3-8A45-9639AECB4FB7}" type="pres">
      <dgm:prSet presAssocID="{CC673DF1-A1F4-46DA-A15C-D5E4B10A1072}" presName="node" presStyleLbl="node1" presStyleIdx="0" presStyleCnt="2" custLinFactNeighborX="-2093" custLinFactNeighborY="48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2A488-266F-4EA2-A5B7-18D426BCE1DC}" type="pres">
      <dgm:prSet presAssocID="{F36F7BD3-AFD5-4925-8ED1-C0C0C6565F35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B0226398-F51D-415E-931E-005A32E367D9}" type="pres">
      <dgm:prSet presAssocID="{F36F7BD3-AFD5-4925-8ED1-C0C0C6565F35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1FD45585-ABF5-4045-B729-8ED53B05B522}" type="pres">
      <dgm:prSet presAssocID="{598B6C84-C532-4F21-9752-95BC93585BC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570704-A7E5-482E-B8B1-C9D55A27D2F1}" type="presOf" srcId="{F36F7BD3-AFD5-4925-8ED1-C0C0C6565F35}" destId="{B0226398-F51D-415E-931E-005A32E367D9}" srcOrd="1" destOrd="0" presId="urn:microsoft.com/office/officeart/2005/8/layout/process1"/>
    <dgm:cxn modelId="{ADE4FEDF-BABA-4EA5-96EA-DA39D89C55D5}" srcId="{2EC57764-CADD-4DC8-8182-396A53281403}" destId="{CC673DF1-A1F4-46DA-A15C-D5E4B10A1072}" srcOrd="0" destOrd="0" parTransId="{8BD01D45-59D7-4BDC-808D-4F8C8899A164}" sibTransId="{F36F7BD3-AFD5-4925-8ED1-C0C0C6565F35}"/>
    <dgm:cxn modelId="{E6233DAD-DA9F-42C3-9736-B89F818D41F7}" type="presOf" srcId="{598B6C84-C532-4F21-9752-95BC93585BC5}" destId="{1FD45585-ABF5-4045-B729-8ED53B05B522}" srcOrd="0" destOrd="0" presId="urn:microsoft.com/office/officeart/2005/8/layout/process1"/>
    <dgm:cxn modelId="{36946279-249E-435A-AF3D-93971A900F94}" type="presOf" srcId="{F36F7BD3-AFD5-4925-8ED1-C0C0C6565F35}" destId="{0732A488-266F-4EA2-A5B7-18D426BCE1DC}" srcOrd="0" destOrd="0" presId="urn:microsoft.com/office/officeart/2005/8/layout/process1"/>
    <dgm:cxn modelId="{CE33F232-3D9A-441B-A23A-3D2F59C3FB84}" srcId="{2EC57764-CADD-4DC8-8182-396A53281403}" destId="{598B6C84-C532-4F21-9752-95BC93585BC5}" srcOrd="1" destOrd="0" parTransId="{A9DB4445-BEB1-48DD-8929-94086D18B1B3}" sibTransId="{1D3758EF-A9E8-4CEC-9173-5EC42A5E3B8D}"/>
    <dgm:cxn modelId="{C70A7A49-1CB6-4AA7-ACC8-047585193FF8}" type="presOf" srcId="{CC673DF1-A1F4-46DA-A15C-D5E4B10A1072}" destId="{49DC5BA3-8BB2-45C3-8A45-9639AECB4FB7}" srcOrd="0" destOrd="0" presId="urn:microsoft.com/office/officeart/2005/8/layout/process1"/>
    <dgm:cxn modelId="{5841E19B-9CDD-4AB0-885F-DBEADC7495B5}" type="presOf" srcId="{2EC57764-CADD-4DC8-8182-396A53281403}" destId="{920086FA-488B-45B4-B5B9-C924D82D1CD4}" srcOrd="0" destOrd="0" presId="urn:microsoft.com/office/officeart/2005/8/layout/process1"/>
    <dgm:cxn modelId="{BC16E7B9-E9A8-49EA-8B67-427C1E50B58F}" type="presParOf" srcId="{920086FA-488B-45B4-B5B9-C924D82D1CD4}" destId="{49DC5BA3-8BB2-45C3-8A45-9639AECB4FB7}" srcOrd="0" destOrd="0" presId="urn:microsoft.com/office/officeart/2005/8/layout/process1"/>
    <dgm:cxn modelId="{DF7A4328-649A-4995-BE3D-7EE3BD357BFA}" type="presParOf" srcId="{920086FA-488B-45B4-B5B9-C924D82D1CD4}" destId="{0732A488-266F-4EA2-A5B7-18D426BCE1DC}" srcOrd="1" destOrd="0" presId="urn:microsoft.com/office/officeart/2005/8/layout/process1"/>
    <dgm:cxn modelId="{89C2CE75-3117-4661-B2D1-90EFC68F2E56}" type="presParOf" srcId="{0732A488-266F-4EA2-A5B7-18D426BCE1DC}" destId="{B0226398-F51D-415E-931E-005A32E367D9}" srcOrd="0" destOrd="0" presId="urn:microsoft.com/office/officeart/2005/8/layout/process1"/>
    <dgm:cxn modelId="{8AF1AC01-A613-4EBA-AB09-F8F6195CF9B8}" type="presParOf" srcId="{920086FA-488B-45B4-B5B9-C924D82D1CD4}" destId="{1FD45585-ABF5-4045-B729-8ED53B05B52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73C44B-634A-4ECE-8753-8FA0CCE2E46A}" type="doc">
      <dgm:prSet loTypeId="urn:microsoft.com/office/officeart/2005/8/layout/process2" loCatId="process" qsTypeId="urn:microsoft.com/office/officeart/2005/8/quickstyle/simple1#1" qsCatId="simple" csTypeId="urn:microsoft.com/office/officeart/2005/8/colors/colorful1#1" csCatId="colorful" phldr="1"/>
      <dgm:spPr/>
    </dgm:pt>
    <dgm:pt modelId="{06228021-0420-488B-AD6A-6D78A06F3C9D}">
      <dgm:prSet phldrT="[文字]"/>
      <dgm:spPr/>
      <dgm:t>
        <a:bodyPr/>
        <a:lstStyle/>
        <a:p>
          <a:r>
            <a:rPr lang="zh-TW" altLang="en-US" dirty="0" smtClean="0"/>
            <a:t>正向排程</a:t>
          </a:r>
          <a:endParaRPr lang="zh-TW" altLang="en-US" dirty="0"/>
        </a:p>
      </dgm:t>
    </dgm:pt>
    <dgm:pt modelId="{760CECCB-1615-40C0-AD21-CC91F5347A1A}" type="parTrans" cxnId="{A01B4123-3F09-4C87-9AF3-798B5CA6727B}">
      <dgm:prSet/>
      <dgm:spPr/>
      <dgm:t>
        <a:bodyPr/>
        <a:lstStyle/>
        <a:p>
          <a:endParaRPr lang="zh-TW" altLang="en-US"/>
        </a:p>
      </dgm:t>
    </dgm:pt>
    <dgm:pt modelId="{EB3C954C-C29E-4D82-AA47-91182F304909}" type="sibTrans" cxnId="{A01B4123-3F09-4C87-9AF3-798B5CA6727B}">
      <dgm:prSet/>
      <dgm:spPr/>
      <dgm:t>
        <a:bodyPr/>
        <a:lstStyle/>
        <a:p>
          <a:endParaRPr lang="zh-TW" altLang="en-US"/>
        </a:p>
      </dgm:t>
    </dgm:pt>
    <dgm:pt modelId="{A7A14AAA-70CD-4E3F-BBAB-08702D313899}">
      <dgm:prSet phldrT="[文字]"/>
      <dgm:spPr/>
      <dgm:t>
        <a:bodyPr/>
        <a:lstStyle/>
        <a:p>
          <a:r>
            <a:rPr lang="zh-TW" altLang="en-US" dirty="0" smtClean="0"/>
            <a:t>規範非關鍵資源以支援重要資源的排程</a:t>
          </a:r>
          <a:endParaRPr lang="zh-TW" altLang="en-US" dirty="0"/>
        </a:p>
      </dgm:t>
    </dgm:pt>
    <dgm:pt modelId="{A62D2E6A-A460-4605-B932-9F437AF7BE29}" type="parTrans" cxnId="{ABCC7EC3-B6E4-4189-9C0A-DADFF540C114}">
      <dgm:prSet/>
      <dgm:spPr/>
      <dgm:t>
        <a:bodyPr/>
        <a:lstStyle/>
        <a:p>
          <a:endParaRPr lang="zh-TW" altLang="en-US"/>
        </a:p>
      </dgm:t>
    </dgm:pt>
    <dgm:pt modelId="{C3472393-36CA-4884-A7B2-F9AD6E983B53}" type="sibTrans" cxnId="{ABCC7EC3-B6E4-4189-9C0A-DADFF540C114}">
      <dgm:prSet/>
      <dgm:spPr/>
      <dgm:t>
        <a:bodyPr/>
        <a:lstStyle/>
        <a:p>
          <a:endParaRPr lang="zh-TW" altLang="en-US"/>
        </a:p>
      </dgm:t>
    </dgm:pt>
    <dgm:pt modelId="{DEE0F592-8CA9-4351-91DD-B779A3DD740F}">
      <dgm:prSet phldrT="[文字]"/>
      <dgm:spPr/>
      <dgm:t>
        <a:bodyPr/>
        <a:lstStyle/>
        <a:p>
          <a:r>
            <a:rPr lang="zh-TW" altLang="en-US" dirty="0" smtClean="0"/>
            <a:t>製造批量與移轉批量可不相同</a:t>
          </a:r>
          <a:endParaRPr lang="zh-TW" altLang="en-US" dirty="0"/>
        </a:p>
      </dgm:t>
    </dgm:pt>
    <dgm:pt modelId="{89D63D5C-2EA5-4CB7-A797-A61F6A797745}" type="parTrans" cxnId="{A2D1DAD0-7E66-4EC8-A96B-5314B5D5A410}">
      <dgm:prSet/>
      <dgm:spPr/>
      <dgm:t>
        <a:bodyPr/>
        <a:lstStyle/>
        <a:p>
          <a:endParaRPr lang="zh-TW" altLang="en-US"/>
        </a:p>
      </dgm:t>
    </dgm:pt>
    <dgm:pt modelId="{5813096D-7B4F-499E-90AA-47989EA853EB}" type="sibTrans" cxnId="{A2D1DAD0-7E66-4EC8-A96B-5314B5D5A410}">
      <dgm:prSet/>
      <dgm:spPr/>
      <dgm:t>
        <a:bodyPr/>
        <a:lstStyle/>
        <a:p>
          <a:endParaRPr lang="zh-TW" altLang="en-US"/>
        </a:p>
      </dgm:t>
    </dgm:pt>
    <dgm:pt modelId="{969586B7-6C44-43A5-BA3D-787C6850007A}" type="pres">
      <dgm:prSet presAssocID="{3373C44B-634A-4ECE-8753-8FA0CCE2E46A}" presName="linearFlow" presStyleCnt="0">
        <dgm:presLayoutVars>
          <dgm:resizeHandles val="exact"/>
        </dgm:presLayoutVars>
      </dgm:prSet>
      <dgm:spPr/>
    </dgm:pt>
    <dgm:pt modelId="{E8E97724-7520-4385-87F0-A145CE3F285A}" type="pres">
      <dgm:prSet presAssocID="{06228021-0420-488B-AD6A-6D78A06F3C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B8084E-6597-4AFA-A53B-FAD133E2030B}" type="pres">
      <dgm:prSet presAssocID="{EB3C954C-C29E-4D82-AA47-91182F304909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9BBEEBEA-9BBE-48F8-8D06-FDA18F4FBEA6}" type="pres">
      <dgm:prSet presAssocID="{EB3C954C-C29E-4D82-AA47-91182F304909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50D84A3E-A4DF-4183-BE53-87D9F886CC76}" type="pres">
      <dgm:prSet presAssocID="{A7A14AAA-70CD-4E3F-BBAB-08702D3138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E8C56D-EBA6-46BA-81FA-D9389B63A099}" type="pres">
      <dgm:prSet presAssocID="{C3472393-36CA-4884-A7B2-F9AD6E983B5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EA27F7D-65AE-4F86-862F-E459DF92D98E}" type="pres">
      <dgm:prSet presAssocID="{C3472393-36CA-4884-A7B2-F9AD6E983B53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2E6620C-35B3-4931-9185-C191BF309379}" type="pres">
      <dgm:prSet presAssocID="{DEE0F592-8CA9-4351-91DD-B779A3DD74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85B21E7-F356-4FEA-80FA-53E9FBFB495C}" type="presOf" srcId="{3373C44B-634A-4ECE-8753-8FA0CCE2E46A}" destId="{969586B7-6C44-43A5-BA3D-787C6850007A}" srcOrd="0" destOrd="0" presId="urn:microsoft.com/office/officeart/2005/8/layout/process2"/>
    <dgm:cxn modelId="{DCE32A0D-7F27-4521-8080-21011880FB8C}" type="presOf" srcId="{EB3C954C-C29E-4D82-AA47-91182F304909}" destId="{9BBEEBEA-9BBE-48F8-8D06-FDA18F4FBEA6}" srcOrd="1" destOrd="0" presId="urn:microsoft.com/office/officeart/2005/8/layout/process2"/>
    <dgm:cxn modelId="{3EE4312E-71E6-4E57-A304-A8B921A307C6}" type="presOf" srcId="{A7A14AAA-70CD-4E3F-BBAB-08702D313899}" destId="{50D84A3E-A4DF-4183-BE53-87D9F886CC76}" srcOrd="0" destOrd="0" presId="urn:microsoft.com/office/officeart/2005/8/layout/process2"/>
    <dgm:cxn modelId="{A01B4123-3F09-4C87-9AF3-798B5CA6727B}" srcId="{3373C44B-634A-4ECE-8753-8FA0CCE2E46A}" destId="{06228021-0420-488B-AD6A-6D78A06F3C9D}" srcOrd="0" destOrd="0" parTransId="{760CECCB-1615-40C0-AD21-CC91F5347A1A}" sibTransId="{EB3C954C-C29E-4D82-AA47-91182F304909}"/>
    <dgm:cxn modelId="{A2D1DAD0-7E66-4EC8-A96B-5314B5D5A410}" srcId="{3373C44B-634A-4ECE-8753-8FA0CCE2E46A}" destId="{DEE0F592-8CA9-4351-91DD-B779A3DD740F}" srcOrd="2" destOrd="0" parTransId="{89D63D5C-2EA5-4CB7-A797-A61F6A797745}" sibTransId="{5813096D-7B4F-499E-90AA-47989EA853EB}"/>
    <dgm:cxn modelId="{ABCC7EC3-B6E4-4189-9C0A-DADFF540C114}" srcId="{3373C44B-634A-4ECE-8753-8FA0CCE2E46A}" destId="{A7A14AAA-70CD-4E3F-BBAB-08702D313899}" srcOrd="1" destOrd="0" parTransId="{A62D2E6A-A460-4605-B932-9F437AF7BE29}" sibTransId="{C3472393-36CA-4884-A7B2-F9AD6E983B53}"/>
    <dgm:cxn modelId="{AAAB7ABB-11DE-4982-B405-FF30E0D16FD1}" type="presOf" srcId="{C3472393-36CA-4884-A7B2-F9AD6E983B53}" destId="{3EA27F7D-65AE-4F86-862F-E459DF92D98E}" srcOrd="1" destOrd="0" presId="urn:microsoft.com/office/officeart/2005/8/layout/process2"/>
    <dgm:cxn modelId="{0D4B8F4B-B689-4D72-B868-23EB7128E1D2}" type="presOf" srcId="{DEE0F592-8CA9-4351-91DD-B779A3DD740F}" destId="{62E6620C-35B3-4931-9185-C191BF309379}" srcOrd="0" destOrd="0" presId="urn:microsoft.com/office/officeart/2005/8/layout/process2"/>
    <dgm:cxn modelId="{4C1C4EC5-958F-4E2A-A500-96EA391478A6}" type="presOf" srcId="{06228021-0420-488B-AD6A-6D78A06F3C9D}" destId="{E8E97724-7520-4385-87F0-A145CE3F285A}" srcOrd="0" destOrd="0" presId="urn:microsoft.com/office/officeart/2005/8/layout/process2"/>
    <dgm:cxn modelId="{5D3E6CC2-8833-4A22-BF70-A05DF5825B46}" type="presOf" srcId="{EB3C954C-C29E-4D82-AA47-91182F304909}" destId="{01B8084E-6597-4AFA-A53B-FAD133E2030B}" srcOrd="0" destOrd="0" presId="urn:microsoft.com/office/officeart/2005/8/layout/process2"/>
    <dgm:cxn modelId="{1853C359-49FC-41C2-8408-93EFE34B08CF}" type="presOf" srcId="{C3472393-36CA-4884-A7B2-F9AD6E983B53}" destId="{D6E8C56D-EBA6-46BA-81FA-D9389B63A099}" srcOrd="0" destOrd="0" presId="urn:microsoft.com/office/officeart/2005/8/layout/process2"/>
    <dgm:cxn modelId="{469EE319-B330-4C9D-B8FD-2B2A5969E5F4}" type="presParOf" srcId="{969586B7-6C44-43A5-BA3D-787C6850007A}" destId="{E8E97724-7520-4385-87F0-A145CE3F285A}" srcOrd="0" destOrd="0" presId="urn:microsoft.com/office/officeart/2005/8/layout/process2"/>
    <dgm:cxn modelId="{77DCD6CE-D4EE-4B53-88AB-F93321E06148}" type="presParOf" srcId="{969586B7-6C44-43A5-BA3D-787C6850007A}" destId="{01B8084E-6597-4AFA-A53B-FAD133E2030B}" srcOrd="1" destOrd="0" presId="urn:microsoft.com/office/officeart/2005/8/layout/process2"/>
    <dgm:cxn modelId="{4C19BE76-3E16-40C7-A227-1B3EA31E1592}" type="presParOf" srcId="{01B8084E-6597-4AFA-A53B-FAD133E2030B}" destId="{9BBEEBEA-9BBE-48F8-8D06-FDA18F4FBEA6}" srcOrd="0" destOrd="0" presId="urn:microsoft.com/office/officeart/2005/8/layout/process2"/>
    <dgm:cxn modelId="{A960B44C-38B3-4D05-8160-0916EC360AE7}" type="presParOf" srcId="{969586B7-6C44-43A5-BA3D-787C6850007A}" destId="{50D84A3E-A4DF-4183-BE53-87D9F886CC76}" srcOrd="2" destOrd="0" presId="urn:microsoft.com/office/officeart/2005/8/layout/process2"/>
    <dgm:cxn modelId="{C0433EE6-8927-4964-BEAE-E76870397B32}" type="presParOf" srcId="{969586B7-6C44-43A5-BA3D-787C6850007A}" destId="{D6E8C56D-EBA6-46BA-81FA-D9389B63A099}" srcOrd="3" destOrd="0" presId="urn:microsoft.com/office/officeart/2005/8/layout/process2"/>
    <dgm:cxn modelId="{3379FC44-AB5E-4755-8D0A-E8ED2801CE39}" type="presParOf" srcId="{D6E8C56D-EBA6-46BA-81FA-D9389B63A099}" destId="{3EA27F7D-65AE-4F86-862F-E459DF92D98E}" srcOrd="0" destOrd="0" presId="urn:microsoft.com/office/officeart/2005/8/layout/process2"/>
    <dgm:cxn modelId="{52626CB2-DFFF-4F51-810E-DF5382C917E3}" type="presParOf" srcId="{969586B7-6C44-43A5-BA3D-787C6850007A}" destId="{62E6620C-35B3-4931-9185-C191BF309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DC2AB5-77FD-4F5E-A585-3A6477550B85}" type="doc">
      <dgm:prSet loTypeId="urn:microsoft.com/office/officeart/2005/8/layout/process2" loCatId="process" qsTypeId="urn:microsoft.com/office/officeart/2005/8/quickstyle/simple1#2" qsCatId="simple" csTypeId="urn:microsoft.com/office/officeart/2005/8/colors/colorful5" csCatId="colorful" phldr="1"/>
      <dgm:spPr/>
    </dgm:pt>
    <dgm:pt modelId="{227AF494-9C85-48CF-816E-066A91683A5F}">
      <dgm:prSet phldrT="[文字]"/>
      <dgm:spPr/>
      <dgm:t>
        <a:bodyPr/>
        <a:lstStyle/>
        <a:p>
          <a:r>
            <a:rPr lang="zh-TW" altLang="en-US" dirty="0" smtClean="0"/>
            <a:t>反向排程</a:t>
          </a:r>
          <a:endParaRPr lang="zh-TW" altLang="en-US" dirty="0"/>
        </a:p>
      </dgm:t>
    </dgm:pt>
    <dgm:pt modelId="{3BAD8DDE-DE99-4234-8A6F-86B8F65AFC91}" type="parTrans" cxnId="{D98DB6DB-29C9-46C6-9F44-65FCD135A838}">
      <dgm:prSet/>
      <dgm:spPr/>
      <dgm:t>
        <a:bodyPr/>
        <a:lstStyle/>
        <a:p>
          <a:endParaRPr lang="zh-TW" altLang="en-US"/>
        </a:p>
      </dgm:t>
    </dgm:pt>
    <dgm:pt modelId="{0A1CDB10-6974-4377-9472-1A0DD43BA65B}" type="sibTrans" cxnId="{D98DB6DB-29C9-46C6-9F44-65FCD135A838}">
      <dgm:prSet/>
      <dgm:spPr/>
      <dgm:t>
        <a:bodyPr/>
        <a:lstStyle/>
        <a:p>
          <a:endParaRPr lang="zh-TW" altLang="en-US"/>
        </a:p>
      </dgm:t>
    </dgm:pt>
    <dgm:pt modelId="{0435FAE5-1AF7-45E8-B000-3EC35FD67179}">
      <dgm:prSet phldrT="[文字]"/>
      <dgm:spPr/>
      <dgm:t>
        <a:bodyPr/>
        <a:lstStyle/>
        <a:p>
          <a:r>
            <a:rPr lang="zh-TW" altLang="en-US" dirty="0" smtClean="0"/>
            <a:t>透過</a:t>
          </a:r>
          <a:r>
            <a:rPr lang="zh-TW" altLang="en-US" b="1" u="sng" dirty="0" smtClean="0"/>
            <a:t>產能資源規劃模組</a:t>
          </a:r>
          <a:r>
            <a:rPr lang="en-US" altLang="zh-TW" dirty="0" smtClean="0"/>
            <a:t>,</a:t>
          </a:r>
          <a:r>
            <a:rPr lang="zh-TW" altLang="en-US" dirty="0" smtClean="0"/>
            <a:t>發展工作站產能利用率剖面圖</a:t>
          </a:r>
          <a:endParaRPr lang="zh-TW" altLang="en-US" dirty="0"/>
        </a:p>
      </dgm:t>
    </dgm:pt>
    <dgm:pt modelId="{C748513E-0536-4787-A574-EE8245597E5C}" type="parTrans" cxnId="{7111A8B4-5705-4B3D-AD13-E8A8DAF4192D}">
      <dgm:prSet/>
      <dgm:spPr/>
      <dgm:t>
        <a:bodyPr/>
        <a:lstStyle/>
        <a:p>
          <a:endParaRPr lang="zh-TW" altLang="en-US"/>
        </a:p>
      </dgm:t>
    </dgm:pt>
    <dgm:pt modelId="{3FF88AC9-F050-47E5-A327-7FCBB76C8921}" type="sibTrans" cxnId="{7111A8B4-5705-4B3D-AD13-E8A8DAF4192D}">
      <dgm:prSet/>
      <dgm:spPr/>
      <dgm:t>
        <a:bodyPr/>
        <a:lstStyle/>
        <a:p>
          <a:endParaRPr lang="zh-TW" altLang="en-US"/>
        </a:p>
      </dgm:t>
    </dgm:pt>
    <dgm:pt modelId="{AD6A479D-CA30-4B7A-AE5E-6D767CE28945}">
      <dgm:prSet phldrT="[文字]"/>
      <dgm:spPr/>
      <dgm:t>
        <a:bodyPr/>
        <a:lstStyle/>
        <a:p>
          <a:r>
            <a:rPr lang="zh-TW" altLang="zh-TW" dirty="0" smtClean="0"/>
            <a:t>製造批量與移轉批量</a:t>
          </a:r>
          <a:r>
            <a:rPr lang="zh-TW" altLang="en-US" dirty="0" smtClean="0"/>
            <a:t>需</a:t>
          </a:r>
          <a:r>
            <a:rPr lang="zh-TW" altLang="zh-TW" dirty="0" smtClean="0"/>
            <a:t>相同</a:t>
          </a:r>
          <a:endParaRPr lang="en-US" altLang="zh-TW" dirty="0" smtClean="0"/>
        </a:p>
      </dgm:t>
    </dgm:pt>
    <dgm:pt modelId="{2510610F-4F75-42AD-8DDB-72A2A954DE91}" type="parTrans" cxnId="{BE4048F6-B259-4E17-8DB8-141CC6A34577}">
      <dgm:prSet/>
      <dgm:spPr/>
      <dgm:t>
        <a:bodyPr/>
        <a:lstStyle/>
        <a:p>
          <a:endParaRPr lang="zh-TW" altLang="en-US"/>
        </a:p>
      </dgm:t>
    </dgm:pt>
    <dgm:pt modelId="{9D174F63-446D-4E63-A99B-9BBE58A6A44C}" type="sibTrans" cxnId="{BE4048F6-B259-4E17-8DB8-141CC6A34577}">
      <dgm:prSet/>
      <dgm:spPr/>
      <dgm:t>
        <a:bodyPr/>
        <a:lstStyle/>
        <a:p>
          <a:endParaRPr lang="zh-TW" altLang="en-US"/>
        </a:p>
      </dgm:t>
    </dgm:pt>
    <dgm:pt modelId="{AB2FF417-1450-4770-AD1B-6C4475714292}" type="pres">
      <dgm:prSet presAssocID="{84DC2AB5-77FD-4F5E-A585-3A6477550B85}" presName="linearFlow" presStyleCnt="0">
        <dgm:presLayoutVars>
          <dgm:resizeHandles val="exact"/>
        </dgm:presLayoutVars>
      </dgm:prSet>
      <dgm:spPr/>
    </dgm:pt>
    <dgm:pt modelId="{9C248DC5-C490-42F2-ADE6-2B9943573B66}" type="pres">
      <dgm:prSet presAssocID="{227AF494-9C85-48CF-816E-066A91683A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DBBC13-1D50-4B22-90BE-B5EC8276DF52}" type="pres">
      <dgm:prSet presAssocID="{0A1CDB10-6974-4377-9472-1A0DD43BA65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F75D1080-F41D-420D-A498-6E2B41C60AC6}" type="pres">
      <dgm:prSet presAssocID="{0A1CDB10-6974-4377-9472-1A0DD43BA65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CC21C4CC-EAF3-41AD-BDDF-53629BE63834}" type="pres">
      <dgm:prSet presAssocID="{0435FAE5-1AF7-45E8-B000-3EC35FD671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1673D-7004-4A20-8C65-A3DBB35214F1}" type="pres">
      <dgm:prSet presAssocID="{3FF88AC9-F050-47E5-A327-7FCBB76C892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BDE02570-DAA4-4738-BF5A-D26CD39F1C33}" type="pres">
      <dgm:prSet presAssocID="{3FF88AC9-F050-47E5-A327-7FCBB76C8921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8EC484F-181F-42E1-9506-24053CDD4E82}" type="pres">
      <dgm:prSet presAssocID="{AD6A479D-CA30-4B7A-AE5E-6D767CE289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AF2CEE-94E3-490A-A0C3-51140408EBC9}" type="presOf" srcId="{0435FAE5-1AF7-45E8-B000-3EC35FD67179}" destId="{CC21C4CC-EAF3-41AD-BDDF-53629BE63834}" srcOrd="0" destOrd="0" presId="urn:microsoft.com/office/officeart/2005/8/layout/process2"/>
    <dgm:cxn modelId="{FC4A0524-043D-4385-B405-0859AECCC163}" type="presOf" srcId="{3FF88AC9-F050-47E5-A327-7FCBB76C8921}" destId="{8021673D-7004-4A20-8C65-A3DBB35214F1}" srcOrd="0" destOrd="0" presId="urn:microsoft.com/office/officeart/2005/8/layout/process2"/>
    <dgm:cxn modelId="{7111A8B4-5705-4B3D-AD13-E8A8DAF4192D}" srcId="{84DC2AB5-77FD-4F5E-A585-3A6477550B85}" destId="{0435FAE5-1AF7-45E8-B000-3EC35FD67179}" srcOrd="1" destOrd="0" parTransId="{C748513E-0536-4787-A574-EE8245597E5C}" sibTransId="{3FF88AC9-F050-47E5-A327-7FCBB76C8921}"/>
    <dgm:cxn modelId="{356FFDAB-08B2-4039-9441-DB7AB11AC15F}" type="presOf" srcId="{3FF88AC9-F050-47E5-A327-7FCBB76C8921}" destId="{BDE02570-DAA4-4738-BF5A-D26CD39F1C33}" srcOrd="1" destOrd="0" presId="urn:microsoft.com/office/officeart/2005/8/layout/process2"/>
    <dgm:cxn modelId="{D98DB6DB-29C9-46C6-9F44-65FCD135A838}" srcId="{84DC2AB5-77FD-4F5E-A585-3A6477550B85}" destId="{227AF494-9C85-48CF-816E-066A91683A5F}" srcOrd="0" destOrd="0" parTransId="{3BAD8DDE-DE99-4234-8A6F-86B8F65AFC91}" sibTransId="{0A1CDB10-6974-4377-9472-1A0DD43BA65B}"/>
    <dgm:cxn modelId="{BE4048F6-B259-4E17-8DB8-141CC6A34577}" srcId="{84DC2AB5-77FD-4F5E-A585-3A6477550B85}" destId="{AD6A479D-CA30-4B7A-AE5E-6D767CE28945}" srcOrd="2" destOrd="0" parTransId="{2510610F-4F75-42AD-8DDB-72A2A954DE91}" sibTransId="{9D174F63-446D-4E63-A99B-9BBE58A6A44C}"/>
    <dgm:cxn modelId="{FEC6EB89-A2FA-4425-ACC1-D36B5F10C9B3}" type="presOf" srcId="{227AF494-9C85-48CF-816E-066A91683A5F}" destId="{9C248DC5-C490-42F2-ADE6-2B9943573B66}" srcOrd="0" destOrd="0" presId="urn:microsoft.com/office/officeart/2005/8/layout/process2"/>
    <dgm:cxn modelId="{4FD4DF7F-6996-4551-87EF-52799B242BC0}" type="presOf" srcId="{0A1CDB10-6974-4377-9472-1A0DD43BA65B}" destId="{F75D1080-F41D-420D-A498-6E2B41C60AC6}" srcOrd="1" destOrd="0" presId="urn:microsoft.com/office/officeart/2005/8/layout/process2"/>
    <dgm:cxn modelId="{0CBBD565-C997-41B4-91A9-86F01BC81021}" type="presOf" srcId="{84DC2AB5-77FD-4F5E-A585-3A6477550B85}" destId="{AB2FF417-1450-4770-AD1B-6C4475714292}" srcOrd="0" destOrd="0" presId="urn:microsoft.com/office/officeart/2005/8/layout/process2"/>
    <dgm:cxn modelId="{82444974-FE15-4B12-973D-3E6DE1590189}" type="presOf" srcId="{0A1CDB10-6974-4377-9472-1A0DD43BA65B}" destId="{3ADBBC13-1D50-4B22-90BE-B5EC8276DF52}" srcOrd="0" destOrd="0" presId="urn:microsoft.com/office/officeart/2005/8/layout/process2"/>
    <dgm:cxn modelId="{296C204D-8BBB-47DC-B2B9-7B2CB2CBEFAC}" type="presOf" srcId="{AD6A479D-CA30-4B7A-AE5E-6D767CE28945}" destId="{08EC484F-181F-42E1-9506-24053CDD4E82}" srcOrd="0" destOrd="0" presId="urn:microsoft.com/office/officeart/2005/8/layout/process2"/>
    <dgm:cxn modelId="{8B156D69-AE7A-48CE-B01B-72DD52455FEF}" type="presParOf" srcId="{AB2FF417-1450-4770-AD1B-6C4475714292}" destId="{9C248DC5-C490-42F2-ADE6-2B9943573B66}" srcOrd="0" destOrd="0" presId="urn:microsoft.com/office/officeart/2005/8/layout/process2"/>
    <dgm:cxn modelId="{143464E6-8B26-4C16-AC08-15FCA73276EB}" type="presParOf" srcId="{AB2FF417-1450-4770-AD1B-6C4475714292}" destId="{3ADBBC13-1D50-4B22-90BE-B5EC8276DF52}" srcOrd="1" destOrd="0" presId="urn:microsoft.com/office/officeart/2005/8/layout/process2"/>
    <dgm:cxn modelId="{FBA56EC3-9009-4044-8444-931DEE82B203}" type="presParOf" srcId="{3ADBBC13-1D50-4B22-90BE-B5EC8276DF52}" destId="{F75D1080-F41D-420D-A498-6E2B41C60AC6}" srcOrd="0" destOrd="0" presId="urn:microsoft.com/office/officeart/2005/8/layout/process2"/>
    <dgm:cxn modelId="{3D886004-CDD6-433E-9273-3728740AD061}" type="presParOf" srcId="{AB2FF417-1450-4770-AD1B-6C4475714292}" destId="{CC21C4CC-EAF3-41AD-BDDF-53629BE63834}" srcOrd="2" destOrd="0" presId="urn:microsoft.com/office/officeart/2005/8/layout/process2"/>
    <dgm:cxn modelId="{A3BFE7CC-C5ED-4F02-90BA-772F64A08F24}" type="presParOf" srcId="{AB2FF417-1450-4770-AD1B-6C4475714292}" destId="{8021673D-7004-4A20-8C65-A3DBB35214F1}" srcOrd="3" destOrd="0" presId="urn:microsoft.com/office/officeart/2005/8/layout/process2"/>
    <dgm:cxn modelId="{E69B3BF7-6EC3-45BF-8D74-BF954C2A4165}" type="presParOf" srcId="{8021673D-7004-4A20-8C65-A3DBB35214F1}" destId="{BDE02570-DAA4-4738-BF5A-D26CD39F1C33}" srcOrd="0" destOrd="0" presId="urn:microsoft.com/office/officeart/2005/8/layout/process2"/>
    <dgm:cxn modelId="{E6DD5E87-3041-4974-A5BD-D3EDC36A04F2}" type="presParOf" srcId="{AB2FF417-1450-4770-AD1B-6C4475714292}" destId="{08EC484F-181F-42E1-9506-24053CDD4E8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AA914-E747-424B-9764-8D53CD07EB52}">
      <dsp:nvSpPr>
        <dsp:cNvPr id="0" name=""/>
        <dsp:cNvSpPr/>
      </dsp:nvSpPr>
      <dsp:spPr>
        <a:xfrm>
          <a:off x="1903353" y="581750"/>
          <a:ext cx="3980035" cy="3980035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4FACD-99E8-4B9A-8BFB-18F792EB481C}">
      <dsp:nvSpPr>
        <dsp:cNvPr id="0" name=""/>
        <dsp:cNvSpPr/>
      </dsp:nvSpPr>
      <dsp:spPr>
        <a:xfrm>
          <a:off x="1903353" y="581750"/>
          <a:ext cx="3980035" cy="3980035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EF645-BE74-499A-8842-05418E1B4D3B}">
      <dsp:nvSpPr>
        <dsp:cNvPr id="0" name=""/>
        <dsp:cNvSpPr/>
      </dsp:nvSpPr>
      <dsp:spPr>
        <a:xfrm>
          <a:off x="1903353" y="581750"/>
          <a:ext cx="3980035" cy="3980035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31C8-8CE7-4B7C-B46C-8CB70B275C35}">
      <dsp:nvSpPr>
        <dsp:cNvPr id="0" name=""/>
        <dsp:cNvSpPr/>
      </dsp:nvSpPr>
      <dsp:spPr>
        <a:xfrm>
          <a:off x="1903353" y="581750"/>
          <a:ext cx="3980035" cy="3980035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C56B3-3DA1-4FA2-A6BD-4705740E352E}">
      <dsp:nvSpPr>
        <dsp:cNvPr id="0" name=""/>
        <dsp:cNvSpPr/>
      </dsp:nvSpPr>
      <dsp:spPr>
        <a:xfrm>
          <a:off x="1913780" y="658524"/>
          <a:ext cx="3980035" cy="3980035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7220E-508F-4958-A854-2BF858601C97}">
      <dsp:nvSpPr>
        <dsp:cNvPr id="0" name=""/>
        <dsp:cNvSpPr/>
      </dsp:nvSpPr>
      <dsp:spPr>
        <a:xfrm>
          <a:off x="1903353" y="581750"/>
          <a:ext cx="3980035" cy="3980035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9DE53-BDB3-445B-A536-36466A10095D}">
      <dsp:nvSpPr>
        <dsp:cNvPr id="0" name=""/>
        <dsp:cNvSpPr/>
      </dsp:nvSpPr>
      <dsp:spPr>
        <a:xfrm>
          <a:off x="2999872" y="1678269"/>
          <a:ext cx="1786996" cy="1786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/>
            <a:t>組織的目標</a:t>
          </a:r>
          <a:endParaRPr lang="zh-TW" altLang="en-US" sz="3100" b="1" kern="1200" dirty="0"/>
        </a:p>
      </dsp:txBody>
      <dsp:txXfrm>
        <a:off x="2999872" y="1678269"/>
        <a:ext cx="1786996" cy="1786996"/>
      </dsp:txXfrm>
    </dsp:sp>
    <dsp:sp modelId="{05FB1A52-E05B-481F-B544-B11A1698E7E7}">
      <dsp:nvSpPr>
        <dsp:cNvPr id="0" name=""/>
        <dsp:cNvSpPr/>
      </dsp:nvSpPr>
      <dsp:spPr>
        <a:xfrm>
          <a:off x="3267922" y="1333"/>
          <a:ext cx="1250897" cy="12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增加市場佔有率</a:t>
          </a:r>
          <a:endParaRPr lang="zh-TW" altLang="en-US" sz="1800" kern="1200" dirty="0"/>
        </a:p>
      </dsp:txBody>
      <dsp:txXfrm>
        <a:off x="3267922" y="1333"/>
        <a:ext cx="1250897" cy="1250897"/>
      </dsp:txXfrm>
    </dsp:sp>
    <dsp:sp modelId="{4FB7F50F-C8E1-4F05-8146-F6A3555ECAFD}">
      <dsp:nvSpPr>
        <dsp:cNvPr id="0" name=""/>
        <dsp:cNvSpPr/>
      </dsp:nvSpPr>
      <dsp:spPr>
        <a:xfrm>
          <a:off x="4952329" y="973826"/>
          <a:ext cx="1250897" cy="12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增加銷售</a:t>
          </a:r>
          <a:endParaRPr lang="zh-TW" altLang="en-US" sz="1800" kern="1200" dirty="0"/>
        </a:p>
      </dsp:txBody>
      <dsp:txXfrm>
        <a:off x="4952329" y="973826"/>
        <a:ext cx="1250897" cy="1250897"/>
      </dsp:txXfrm>
    </dsp:sp>
    <dsp:sp modelId="{6E733D6E-54C3-4B2A-B1F2-8745905E8B22}">
      <dsp:nvSpPr>
        <dsp:cNvPr id="0" name=""/>
        <dsp:cNvSpPr/>
      </dsp:nvSpPr>
      <dsp:spPr>
        <a:xfrm>
          <a:off x="4952329" y="2918812"/>
          <a:ext cx="1250897" cy="12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提供工作</a:t>
          </a:r>
          <a:endParaRPr lang="zh-TW" altLang="en-US" sz="1800" kern="1200" dirty="0"/>
        </a:p>
      </dsp:txBody>
      <dsp:txXfrm>
        <a:off x="4952329" y="2918812"/>
        <a:ext cx="1250897" cy="1250897"/>
      </dsp:txXfrm>
    </dsp:sp>
    <dsp:sp modelId="{AE46FE42-76F5-46FF-8D20-4A1D82838D60}">
      <dsp:nvSpPr>
        <dsp:cNvPr id="0" name=""/>
        <dsp:cNvSpPr/>
      </dsp:nvSpPr>
      <dsp:spPr>
        <a:xfrm>
          <a:off x="3267922" y="3891304"/>
          <a:ext cx="1250897" cy="12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消費原物料</a:t>
          </a:r>
          <a:endParaRPr lang="zh-TW" altLang="en-US" sz="1800" kern="1200" dirty="0"/>
        </a:p>
      </dsp:txBody>
      <dsp:txXfrm>
        <a:off x="3267922" y="3891304"/>
        <a:ext cx="1250897" cy="1250897"/>
      </dsp:txXfrm>
    </dsp:sp>
    <dsp:sp modelId="{8085FF9F-D0B6-437D-83ED-9B65C60DF082}">
      <dsp:nvSpPr>
        <dsp:cNvPr id="0" name=""/>
        <dsp:cNvSpPr/>
      </dsp:nvSpPr>
      <dsp:spPr>
        <a:xfrm>
          <a:off x="1583515" y="2918812"/>
          <a:ext cx="1250897" cy="12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發展技術</a:t>
          </a:r>
          <a:endParaRPr lang="zh-TW" altLang="en-US" sz="1800" kern="1200" dirty="0"/>
        </a:p>
      </dsp:txBody>
      <dsp:txXfrm>
        <a:off x="1583515" y="2918812"/>
        <a:ext cx="1250897" cy="1250897"/>
      </dsp:txXfrm>
    </dsp:sp>
    <dsp:sp modelId="{584121F9-DD7D-4C12-B03A-1CC20F7349A5}">
      <dsp:nvSpPr>
        <dsp:cNvPr id="0" name=""/>
        <dsp:cNvSpPr/>
      </dsp:nvSpPr>
      <dsp:spPr>
        <a:xfrm>
          <a:off x="1583515" y="973826"/>
          <a:ext cx="1250897" cy="12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生產高品質的產品</a:t>
          </a:r>
          <a:endParaRPr lang="zh-TW" altLang="en-US" sz="1800" kern="1200" dirty="0"/>
        </a:p>
      </dsp:txBody>
      <dsp:txXfrm>
        <a:off x="1583515" y="973826"/>
        <a:ext cx="1250897" cy="12508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75A0A9-C1F1-426F-A7C8-CDD376109FC1}">
      <dsp:nvSpPr>
        <dsp:cNvPr id="0" name=""/>
        <dsp:cNvSpPr/>
      </dsp:nvSpPr>
      <dsp:spPr>
        <a:xfrm>
          <a:off x="1779341" y="777"/>
          <a:ext cx="1226728" cy="1226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有效產出</a:t>
          </a:r>
          <a:endParaRPr lang="zh-TW" altLang="en-US" sz="2600" kern="1200" dirty="0"/>
        </a:p>
      </dsp:txBody>
      <dsp:txXfrm>
        <a:off x="1779341" y="777"/>
        <a:ext cx="1226728" cy="1226728"/>
      </dsp:txXfrm>
    </dsp:sp>
    <dsp:sp modelId="{3077BD3A-BFB2-4F35-9B24-6AEE3D75A3B1}">
      <dsp:nvSpPr>
        <dsp:cNvPr id="0" name=""/>
        <dsp:cNvSpPr/>
      </dsp:nvSpPr>
      <dsp:spPr>
        <a:xfrm rot="3600000">
          <a:off x="2557432" y="1262936"/>
          <a:ext cx="583182" cy="2831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3600000">
        <a:off x="2557432" y="1262936"/>
        <a:ext cx="583182" cy="283144"/>
      </dsp:txXfrm>
    </dsp:sp>
    <dsp:sp modelId="{311A8583-66AF-437A-BF57-3AAF9CF448E2}">
      <dsp:nvSpPr>
        <dsp:cNvPr id="0" name=""/>
        <dsp:cNvSpPr/>
      </dsp:nvSpPr>
      <dsp:spPr>
        <a:xfrm>
          <a:off x="2701234" y="1597543"/>
          <a:ext cx="1226728" cy="1226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作業費用</a:t>
          </a:r>
          <a:endParaRPr lang="zh-TW" altLang="en-US" sz="2600" kern="1200" dirty="0"/>
        </a:p>
      </dsp:txBody>
      <dsp:txXfrm>
        <a:off x="2701234" y="1597543"/>
        <a:ext cx="1226728" cy="1226728"/>
      </dsp:txXfrm>
    </dsp:sp>
    <dsp:sp modelId="{08479311-FE03-43B1-80E9-768F17F12D7C}">
      <dsp:nvSpPr>
        <dsp:cNvPr id="0" name=""/>
        <dsp:cNvSpPr/>
      </dsp:nvSpPr>
      <dsp:spPr>
        <a:xfrm rot="10800000">
          <a:off x="2063743" y="2066017"/>
          <a:ext cx="676435" cy="2897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2063743" y="2066017"/>
        <a:ext cx="676435" cy="289781"/>
      </dsp:txXfrm>
    </dsp:sp>
    <dsp:sp modelId="{A44F5872-E232-4CBF-9778-80F830220DD4}">
      <dsp:nvSpPr>
        <dsp:cNvPr id="0" name=""/>
        <dsp:cNvSpPr/>
      </dsp:nvSpPr>
      <dsp:spPr>
        <a:xfrm>
          <a:off x="857447" y="1597543"/>
          <a:ext cx="1226728" cy="1226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存貨</a:t>
          </a:r>
          <a:endParaRPr lang="zh-TW" altLang="en-US" sz="2600" kern="1200" dirty="0"/>
        </a:p>
      </dsp:txBody>
      <dsp:txXfrm>
        <a:off x="857447" y="1597543"/>
        <a:ext cx="1226728" cy="1226728"/>
      </dsp:txXfrm>
    </dsp:sp>
    <dsp:sp modelId="{3F8926DF-A4D0-4EB5-8DBD-C7874DA58364}">
      <dsp:nvSpPr>
        <dsp:cNvPr id="0" name=""/>
        <dsp:cNvSpPr/>
      </dsp:nvSpPr>
      <dsp:spPr>
        <a:xfrm rot="18000000">
          <a:off x="1638551" y="1275650"/>
          <a:ext cx="577158" cy="2897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8000000">
        <a:off x="1638551" y="1275650"/>
        <a:ext cx="577158" cy="2897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C5BA3-8BB2-45C3-8A45-9639AECB4FB7}">
      <dsp:nvSpPr>
        <dsp:cNvPr id="0" name=""/>
        <dsp:cNvSpPr/>
      </dsp:nvSpPr>
      <dsp:spPr>
        <a:xfrm>
          <a:off x="5964" y="0"/>
          <a:ext cx="1782810" cy="714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X(</a:t>
          </a:r>
          <a:r>
            <a:rPr lang="zh-TW" altLang="en-US" sz="2900" kern="1200" dirty="0" smtClean="0"/>
            <a:t>瓶頸</a:t>
          </a:r>
          <a:r>
            <a:rPr lang="en-US" altLang="zh-TW" sz="2900" kern="1200" dirty="0" smtClean="0"/>
            <a:t>)</a:t>
          </a:r>
          <a:endParaRPr lang="zh-TW" altLang="en-US" sz="2900" kern="1200" dirty="0"/>
        </a:p>
      </dsp:txBody>
      <dsp:txXfrm>
        <a:off x="5964" y="0"/>
        <a:ext cx="1782810" cy="714379"/>
      </dsp:txXfrm>
    </dsp:sp>
    <dsp:sp modelId="{0732A488-266F-4EA2-A5B7-18D426BCE1DC}">
      <dsp:nvSpPr>
        <dsp:cNvPr id="0" name=""/>
        <dsp:cNvSpPr/>
      </dsp:nvSpPr>
      <dsp:spPr>
        <a:xfrm>
          <a:off x="1967056" y="136121"/>
          <a:ext cx="377955" cy="44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1967056" y="136121"/>
        <a:ext cx="377955" cy="442137"/>
      </dsp:txXfrm>
    </dsp:sp>
    <dsp:sp modelId="{C7DF660D-2562-4235-85DD-3825205D7D1A}">
      <dsp:nvSpPr>
        <dsp:cNvPr id="0" name=""/>
        <dsp:cNvSpPr/>
      </dsp:nvSpPr>
      <dsp:spPr>
        <a:xfrm>
          <a:off x="2501899" y="0"/>
          <a:ext cx="1782810" cy="714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Y(</a:t>
          </a:r>
          <a:r>
            <a:rPr lang="zh-TW" altLang="en-US" sz="2900" kern="1200" dirty="0" smtClean="0"/>
            <a:t>非瓶頸</a:t>
          </a:r>
          <a:r>
            <a:rPr lang="en-US" altLang="zh-TW" sz="2900" kern="1200" dirty="0" smtClean="0"/>
            <a:t>)</a:t>
          </a:r>
          <a:endParaRPr lang="zh-TW" altLang="en-US" sz="2900" kern="1200" dirty="0"/>
        </a:p>
      </dsp:txBody>
      <dsp:txXfrm>
        <a:off x="2501899" y="0"/>
        <a:ext cx="1782810" cy="714379"/>
      </dsp:txXfrm>
    </dsp:sp>
    <dsp:sp modelId="{31A734BB-00F4-493F-86D5-5881B63C4FE2}">
      <dsp:nvSpPr>
        <dsp:cNvPr id="0" name=""/>
        <dsp:cNvSpPr/>
      </dsp:nvSpPr>
      <dsp:spPr>
        <a:xfrm>
          <a:off x="4462991" y="136121"/>
          <a:ext cx="377955" cy="442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462991" y="136121"/>
        <a:ext cx="377955" cy="442137"/>
      </dsp:txXfrm>
    </dsp:sp>
    <dsp:sp modelId="{1FD45585-ABF5-4045-B729-8ED53B05B522}">
      <dsp:nvSpPr>
        <dsp:cNvPr id="0" name=""/>
        <dsp:cNvSpPr/>
      </dsp:nvSpPr>
      <dsp:spPr>
        <a:xfrm>
          <a:off x="4997834" y="0"/>
          <a:ext cx="1782810" cy="7143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市場</a:t>
          </a:r>
          <a:endParaRPr lang="zh-TW" altLang="en-US" sz="2900" kern="1200" dirty="0"/>
        </a:p>
      </dsp:txBody>
      <dsp:txXfrm>
        <a:off x="4997834" y="0"/>
        <a:ext cx="1782810" cy="7143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C5BA3-8BB2-45C3-8A45-9639AECB4FB7}">
      <dsp:nvSpPr>
        <dsp:cNvPr id="0" name=""/>
        <dsp:cNvSpPr/>
      </dsp:nvSpPr>
      <dsp:spPr>
        <a:xfrm>
          <a:off x="0" y="0"/>
          <a:ext cx="1820343" cy="785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kern="1200" dirty="0" smtClean="0"/>
            <a:t>Y(</a:t>
          </a:r>
          <a:r>
            <a:rPr lang="zh-TW" altLang="en-US" sz="3100" kern="1200" dirty="0" smtClean="0"/>
            <a:t>非瓶頸</a:t>
          </a:r>
          <a:r>
            <a:rPr lang="en-US" altLang="zh-TW" sz="3100" kern="1200" dirty="0" smtClean="0"/>
            <a:t>)</a:t>
          </a:r>
          <a:endParaRPr lang="zh-TW" altLang="en-US" sz="3100" kern="1200" dirty="0"/>
        </a:p>
      </dsp:txBody>
      <dsp:txXfrm>
        <a:off x="0" y="0"/>
        <a:ext cx="1820343" cy="785818"/>
      </dsp:txXfrm>
    </dsp:sp>
    <dsp:sp modelId="{0732A488-266F-4EA2-A5B7-18D426BCE1DC}">
      <dsp:nvSpPr>
        <dsp:cNvPr id="0" name=""/>
        <dsp:cNvSpPr/>
      </dsp:nvSpPr>
      <dsp:spPr>
        <a:xfrm>
          <a:off x="2003900" y="167186"/>
          <a:ext cx="389140" cy="451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2003900" y="167186"/>
        <a:ext cx="389140" cy="451445"/>
      </dsp:txXfrm>
    </dsp:sp>
    <dsp:sp modelId="{C7DF660D-2562-4235-85DD-3825205D7D1A}">
      <dsp:nvSpPr>
        <dsp:cNvPr id="0" name=""/>
        <dsp:cNvSpPr/>
      </dsp:nvSpPr>
      <dsp:spPr>
        <a:xfrm>
          <a:off x="2554571" y="0"/>
          <a:ext cx="1820343" cy="785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100" kern="1200" dirty="0" smtClean="0"/>
            <a:t>X(</a:t>
          </a:r>
          <a:r>
            <a:rPr lang="zh-TW" altLang="en-US" sz="3100" kern="1200" dirty="0" smtClean="0"/>
            <a:t>瓶頸</a:t>
          </a:r>
          <a:r>
            <a:rPr lang="en-US" altLang="zh-TW" sz="3100" kern="1200" dirty="0" smtClean="0"/>
            <a:t>)</a:t>
          </a:r>
          <a:endParaRPr lang="zh-TW" altLang="en-US" sz="3100" kern="1200" dirty="0"/>
        </a:p>
      </dsp:txBody>
      <dsp:txXfrm>
        <a:off x="2554571" y="0"/>
        <a:ext cx="1820343" cy="785818"/>
      </dsp:txXfrm>
    </dsp:sp>
    <dsp:sp modelId="{31A734BB-00F4-493F-86D5-5881B63C4FE2}">
      <dsp:nvSpPr>
        <dsp:cNvPr id="0" name=""/>
        <dsp:cNvSpPr/>
      </dsp:nvSpPr>
      <dsp:spPr>
        <a:xfrm>
          <a:off x="4556949" y="167186"/>
          <a:ext cx="385912" cy="451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>
        <a:off x="4556949" y="167186"/>
        <a:ext cx="385912" cy="451445"/>
      </dsp:txXfrm>
    </dsp:sp>
    <dsp:sp modelId="{1FD45585-ABF5-4045-B729-8ED53B05B522}">
      <dsp:nvSpPr>
        <dsp:cNvPr id="0" name=""/>
        <dsp:cNvSpPr/>
      </dsp:nvSpPr>
      <dsp:spPr>
        <a:xfrm>
          <a:off x="5103052" y="0"/>
          <a:ext cx="1820343" cy="785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市場</a:t>
          </a:r>
          <a:endParaRPr lang="zh-TW" altLang="en-US" sz="3100" kern="1200" dirty="0"/>
        </a:p>
      </dsp:txBody>
      <dsp:txXfrm>
        <a:off x="5103052" y="0"/>
        <a:ext cx="1820343" cy="7858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C5BA3-8BB2-45C3-8A45-9639AECB4FB7}">
      <dsp:nvSpPr>
        <dsp:cNvPr id="0" name=""/>
        <dsp:cNvSpPr/>
      </dsp:nvSpPr>
      <dsp:spPr>
        <a:xfrm>
          <a:off x="20950" y="52874"/>
          <a:ext cx="1108513" cy="7035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X</a:t>
          </a:r>
          <a:endParaRPr lang="zh-TW" altLang="en-US" sz="2400" kern="1200" dirty="0"/>
        </a:p>
      </dsp:txBody>
      <dsp:txXfrm>
        <a:off x="20950" y="52874"/>
        <a:ext cx="1108513" cy="703515"/>
      </dsp:txXfrm>
    </dsp:sp>
    <dsp:sp modelId="{0732A488-266F-4EA2-A5B7-18D426BCE1DC}">
      <dsp:nvSpPr>
        <dsp:cNvPr id="0" name=""/>
        <dsp:cNvSpPr/>
      </dsp:nvSpPr>
      <dsp:spPr>
        <a:xfrm rot="808896" flipV="1">
          <a:off x="1547129" y="297599"/>
          <a:ext cx="786721" cy="464516"/>
        </a:xfrm>
        <a:prstGeom prst="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808896" flipV="1">
        <a:off x="1547129" y="297599"/>
        <a:ext cx="786721" cy="464516"/>
      </dsp:txXfrm>
    </dsp:sp>
    <dsp:sp modelId="{C7DF660D-2562-4235-85DD-3825205D7D1A}">
      <dsp:nvSpPr>
        <dsp:cNvPr id="0" name=""/>
        <dsp:cNvSpPr/>
      </dsp:nvSpPr>
      <dsp:spPr>
        <a:xfrm>
          <a:off x="0" y="1152399"/>
          <a:ext cx="1056445" cy="5761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Y</a:t>
          </a:r>
          <a:endParaRPr lang="zh-TW" altLang="en-US" sz="2400" kern="1200" dirty="0"/>
        </a:p>
      </dsp:txBody>
      <dsp:txXfrm>
        <a:off x="0" y="1152399"/>
        <a:ext cx="1056445" cy="576117"/>
      </dsp:txXfrm>
    </dsp:sp>
    <dsp:sp modelId="{31A734BB-00F4-493F-86D5-5881B63C4FE2}">
      <dsp:nvSpPr>
        <dsp:cNvPr id="0" name=""/>
        <dsp:cNvSpPr/>
      </dsp:nvSpPr>
      <dsp:spPr>
        <a:xfrm rot="20552261">
          <a:off x="1514732" y="1057566"/>
          <a:ext cx="868123" cy="44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20552261">
        <a:off x="1514732" y="1057566"/>
        <a:ext cx="868123" cy="440151"/>
      </dsp:txXfrm>
    </dsp:sp>
    <dsp:sp modelId="{0E479E26-2169-426A-84C3-211EA6B06D78}">
      <dsp:nvSpPr>
        <dsp:cNvPr id="0" name=""/>
        <dsp:cNvSpPr/>
      </dsp:nvSpPr>
      <dsp:spPr>
        <a:xfrm>
          <a:off x="2885661" y="536371"/>
          <a:ext cx="2009868" cy="7597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最後組裝</a:t>
          </a:r>
          <a:endParaRPr lang="zh-TW" altLang="en-US" sz="2400" kern="1200" dirty="0"/>
        </a:p>
      </dsp:txBody>
      <dsp:txXfrm>
        <a:off x="2885661" y="536371"/>
        <a:ext cx="2009868" cy="759739"/>
      </dsp:txXfrm>
    </dsp:sp>
    <dsp:sp modelId="{27743398-2201-49D8-8093-563369361CA9}">
      <dsp:nvSpPr>
        <dsp:cNvPr id="0" name=""/>
        <dsp:cNvSpPr/>
      </dsp:nvSpPr>
      <dsp:spPr>
        <a:xfrm rot="15610">
          <a:off x="5149370" y="744083"/>
          <a:ext cx="538152" cy="358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5610">
        <a:off x="5149370" y="744083"/>
        <a:ext cx="538152" cy="358190"/>
      </dsp:txXfrm>
    </dsp:sp>
    <dsp:sp modelId="{1FD45585-ABF5-4045-B729-8ED53B05B522}">
      <dsp:nvSpPr>
        <dsp:cNvPr id="0" name=""/>
        <dsp:cNvSpPr/>
      </dsp:nvSpPr>
      <dsp:spPr>
        <a:xfrm>
          <a:off x="5910902" y="495398"/>
          <a:ext cx="1444317" cy="8665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市場</a:t>
          </a:r>
          <a:endParaRPr lang="zh-TW" altLang="en-US" sz="2400" kern="1200" dirty="0"/>
        </a:p>
      </dsp:txBody>
      <dsp:txXfrm>
        <a:off x="5910902" y="495398"/>
        <a:ext cx="1444317" cy="8665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C5BA3-8BB2-45C3-8A45-9639AECB4FB7}">
      <dsp:nvSpPr>
        <dsp:cNvPr id="0" name=""/>
        <dsp:cNvSpPr/>
      </dsp:nvSpPr>
      <dsp:spPr>
        <a:xfrm>
          <a:off x="0" y="0"/>
          <a:ext cx="3005174" cy="685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X(</a:t>
          </a:r>
          <a:r>
            <a:rPr lang="zh-TW" altLang="en-US" sz="2800" kern="1200" dirty="0" smtClean="0"/>
            <a:t>瓶頸</a:t>
          </a:r>
          <a:r>
            <a:rPr lang="en-US" altLang="zh-TW" sz="2800" kern="1200" dirty="0" smtClean="0"/>
            <a:t>)</a:t>
          </a:r>
          <a:endParaRPr lang="zh-TW" altLang="en-US" sz="2800" kern="1200" dirty="0"/>
        </a:p>
      </dsp:txBody>
      <dsp:txXfrm>
        <a:off x="0" y="0"/>
        <a:ext cx="3005174" cy="685791"/>
      </dsp:txXfrm>
    </dsp:sp>
    <dsp:sp modelId="{0732A488-266F-4EA2-A5B7-18D426BCE1DC}">
      <dsp:nvSpPr>
        <dsp:cNvPr id="0" name=""/>
        <dsp:cNvSpPr/>
      </dsp:nvSpPr>
      <dsp:spPr>
        <a:xfrm>
          <a:off x="3306044" y="0"/>
          <a:ext cx="637843" cy="685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3306044" y="0"/>
        <a:ext cx="637843" cy="685791"/>
      </dsp:txXfrm>
    </dsp:sp>
    <dsp:sp modelId="{1FD45585-ABF5-4045-B729-8ED53B05B522}">
      <dsp:nvSpPr>
        <dsp:cNvPr id="0" name=""/>
        <dsp:cNvSpPr/>
      </dsp:nvSpPr>
      <dsp:spPr>
        <a:xfrm>
          <a:off x="4208653" y="0"/>
          <a:ext cx="3005174" cy="685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市場</a:t>
          </a:r>
          <a:endParaRPr lang="zh-TW" altLang="en-US" sz="2800" kern="1200" dirty="0"/>
        </a:p>
      </dsp:txBody>
      <dsp:txXfrm>
        <a:off x="4208653" y="0"/>
        <a:ext cx="3005174" cy="68579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DC5BA3-8BB2-45C3-8A45-9639AECB4FB7}">
      <dsp:nvSpPr>
        <dsp:cNvPr id="0" name=""/>
        <dsp:cNvSpPr/>
      </dsp:nvSpPr>
      <dsp:spPr>
        <a:xfrm>
          <a:off x="0" y="0"/>
          <a:ext cx="3005174" cy="685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Y(</a:t>
          </a:r>
          <a:r>
            <a:rPr lang="zh-TW" altLang="en-US" sz="2800" kern="1200" dirty="0" smtClean="0"/>
            <a:t>非瓶頸</a:t>
          </a:r>
          <a:r>
            <a:rPr lang="en-US" altLang="zh-TW" sz="2800" kern="1200" dirty="0" smtClean="0"/>
            <a:t>)</a:t>
          </a:r>
          <a:endParaRPr lang="zh-TW" altLang="en-US" sz="2800" kern="1200" dirty="0"/>
        </a:p>
      </dsp:txBody>
      <dsp:txXfrm>
        <a:off x="0" y="0"/>
        <a:ext cx="3005174" cy="685791"/>
      </dsp:txXfrm>
    </dsp:sp>
    <dsp:sp modelId="{0732A488-266F-4EA2-A5B7-18D426BCE1DC}">
      <dsp:nvSpPr>
        <dsp:cNvPr id="0" name=""/>
        <dsp:cNvSpPr/>
      </dsp:nvSpPr>
      <dsp:spPr>
        <a:xfrm>
          <a:off x="3306044" y="0"/>
          <a:ext cx="637843" cy="685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3306044" y="0"/>
        <a:ext cx="637843" cy="685791"/>
      </dsp:txXfrm>
    </dsp:sp>
    <dsp:sp modelId="{1FD45585-ABF5-4045-B729-8ED53B05B522}">
      <dsp:nvSpPr>
        <dsp:cNvPr id="0" name=""/>
        <dsp:cNvSpPr/>
      </dsp:nvSpPr>
      <dsp:spPr>
        <a:xfrm>
          <a:off x="4208653" y="0"/>
          <a:ext cx="3005174" cy="685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市場</a:t>
          </a:r>
          <a:endParaRPr lang="zh-TW" altLang="en-US" sz="2800" kern="1200" dirty="0"/>
        </a:p>
      </dsp:txBody>
      <dsp:txXfrm>
        <a:off x="4208653" y="0"/>
        <a:ext cx="3005174" cy="68579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E97724-7520-4385-87F0-A145CE3F285A}">
      <dsp:nvSpPr>
        <dsp:cNvPr id="0" name=""/>
        <dsp:cNvSpPr/>
      </dsp:nvSpPr>
      <dsp:spPr>
        <a:xfrm>
          <a:off x="1067751" y="0"/>
          <a:ext cx="2184976" cy="1213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正向排程</a:t>
          </a:r>
          <a:endParaRPr lang="zh-TW" altLang="en-US" sz="2100" kern="1200" dirty="0"/>
        </a:p>
      </dsp:txBody>
      <dsp:txXfrm>
        <a:off x="1067751" y="0"/>
        <a:ext cx="2184976" cy="1213875"/>
      </dsp:txXfrm>
    </dsp:sp>
    <dsp:sp modelId="{01B8084E-6597-4AFA-A53B-FAD133E2030B}">
      <dsp:nvSpPr>
        <dsp:cNvPr id="0" name=""/>
        <dsp:cNvSpPr/>
      </dsp:nvSpPr>
      <dsp:spPr>
        <a:xfrm rot="5400000">
          <a:off x="1932638" y="1244222"/>
          <a:ext cx="455203" cy="54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5400000">
        <a:off x="1932638" y="1244222"/>
        <a:ext cx="455203" cy="546244"/>
      </dsp:txXfrm>
    </dsp:sp>
    <dsp:sp modelId="{50D84A3E-A4DF-4183-BE53-87D9F886CC76}">
      <dsp:nvSpPr>
        <dsp:cNvPr id="0" name=""/>
        <dsp:cNvSpPr/>
      </dsp:nvSpPr>
      <dsp:spPr>
        <a:xfrm>
          <a:off x="1067751" y="1820814"/>
          <a:ext cx="2184976" cy="1213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規範非關鍵資源以支援重要資源的排程</a:t>
          </a:r>
          <a:endParaRPr lang="zh-TW" altLang="en-US" sz="2100" kern="1200" dirty="0"/>
        </a:p>
      </dsp:txBody>
      <dsp:txXfrm>
        <a:off x="1067751" y="1820814"/>
        <a:ext cx="2184976" cy="1213875"/>
      </dsp:txXfrm>
    </dsp:sp>
    <dsp:sp modelId="{D6E8C56D-EBA6-46BA-81FA-D9389B63A099}">
      <dsp:nvSpPr>
        <dsp:cNvPr id="0" name=""/>
        <dsp:cNvSpPr/>
      </dsp:nvSpPr>
      <dsp:spPr>
        <a:xfrm rot="5400000">
          <a:off x="1932638" y="3065036"/>
          <a:ext cx="455203" cy="54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 rot="5400000">
        <a:off x="1932638" y="3065036"/>
        <a:ext cx="455203" cy="546244"/>
      </dsp:txXfrm>
    </dsp:sp>
    <dsp:sp modelId="{62E6620C-35B3-4931-9185-C191BF309379}">
      <dsp:nvSpPr>
        <dsp:cNvPr id="0" name=""/>
        <dsp:cNvSpPr/>
      </dsp:nvSpPr>
      <dsp:spPr>
        <a:xfrm>
          <a:off x="1067751" y="3641628"/>
          <a:ext cx="2184976" cy="1213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製造批量與移轉批量可不相同</a:t>
          </a:r>
          <a:endParaRPr lang="zh-TW" altLang="en-US" sz="2100" kern="1200" dirty="0"/>
        </a:p>
      </dsp:txBody>
      <dsp:txXfrm>
        <a:off x="1067751" y="3641628"/>
        <a:ext cx="2184976" cy="12138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48DC5-C490-42F2-ADE6-2B9943573B66}">
      <dsp:nvSpPr>
        <dsp:cNvPr id="0" name=""/>
        <dsp:cNvSpPr/>
      </dsp:nvSpPr>
      <dsp:spPr>
        <a:xfrm>
          <a:off x="1317498" y="0"/>
          <a:ext cx="2184976" cy="1213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反向排程</a:t>
          </a:r>
          <a:endParaRPr lang="zh-TW" altLang="en-US" sz="1900" kern="1200" dirty="0"/>
        </a:p>
      </dsp:txBody>
      <dsp:txXfrm>
        <a:off x="1317498" y="0"/>
        <a:ext cx="2184976" cy="1213875"/>
      </dsp:txXfrm>
    </dsp:sp>
    <dsp:sp modelId="{3ADBBC13-1D50-4B22-90BE-B5EC8276DF52}">
      <dsp:nvSpPr>
        <dsp:cNvPr id="0" name=""/>
        <dsp:cNvSpPr/>
      </dsp:nvSpPr>
      <dsp:spPr>
        <a:xfrm rot="5400000">
          <a:off x="2182384" y="1244222"/>
          <a:ext cx="455203" cy="54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5400000">
        <a:off x="2182384" y="1244222"/>
        <a:ext cx="455203" cy="546244"/>
      </dsp:txXfrm>
    </dsp:sp>
    <dsp:sp modelId="{CC21C4CC-EAF3-41AD-BDDF-53629BE63834}">
      <dsp:nvSpPr>
        <dsp:cNvPr id="0" name=""/>
        <dsp:cNvSpPr/>
      </dsp:nvSpPr>
      <dsp:spPr>
        <a:xfrm>
          <a:off x="1317498" y="1820814"/>
          <a:ext cx="2184976" cy="121387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透過</a:t>
          </a:r>
          <a:r>
            <a:rPr lang="zh-TW" altLang="en-US" sz="1900" b="1" u="sng" kern="1200" dirty="0" smtClean="0"/>
            <a:t>產能資源規劃模組</a:t>
          </a:r>
          <a:r>
            <a:rPr lang="en-US" altLang="zh-TW" sz="1900" kern="1200" dirty="0" smtClean="0"/>
            <a:t>,</a:t>
          </a:r>
          <a:r>
            <a:rPr lang="zh-TW" altLang="en-US" sz="1900" kern="1200" dirty="0" smtClean="0"/>
            <a:t>發展工作站產能利用率剖面圖</a:t>
          </a:r>
          <a:endParaRPr lang="zh-TW" altLang="en-US" sz="1900" kern="1200" dirty="0"/>
        </a:p>
      </dsp:txBody>
      <dsp:txXfrm>
        <a:off x="1317498" y="1820814"/>
        <a:ext cx="2184976" cy="1213875"/>
      </dsp:txXfrm>
    </dsp:sp>
    <dsp:sp modelId="{8021673D-7004-4A20-8C65-A3DBB35214F1}">
      <dsp:nvSpPr>
        <dsp:cNvPr id="0" name=""/>
        <dsp:cNvSpPr/>
      </dsp:nvSpPr>
      <dsp:spPr>
        <a:xfrm rot="5400000">
          <a:off x="2182384" y="3065036"/>
          <a:ext cx="455203" cy="54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5400000">
        <a:off x="2182384" y="3065036"/>
        <a:ext cx="455203" cy="546244"/>
      </dsp:txXfrm>
    </dsp:sp>
    <dsp:sp modelId="{08EC484F-181F-42E1-9506-24053CDD4E82}">
      <dsp:nvSpPr>
        <dsp:cNvPr id="0" name=""/>
        <dsp:cNvSpPr/>
      </dsp:nvSpPr>
      <dsp:spPr>
        <a:xfrm>
          <a:off x="1317498" y="3641628"/>
          <a:ext cx="2184976" cy="121387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900" kern="1200" dirty="0" smtClean="0"/>
            <a:t>製造批量與移轉批量</a:t>
          </a:r>
          <a:r>
            <a:rPr lang="zh-TW" altLang="en-US" sz="1900" kern="1200" dirty="0" smtClean="0"/>
            <a:t>需</a:t>
          </a:r>
          <a:r>
            <a:rPr lang="zh-TW" altLang="zh-TW" sz="1900" kern="1200" dirty="0" smtClean="0"/>
            <a:t>相同</a:t>
          </a:r>
          <a:endParaRPr lang="en-US" altLang="zh-TW" sz="1900" kern="1200" dirty="0" smtClean="0"/>
        </a:p>
      </dsp:txBody>
      <dsp:txXfrm>
        <a:off x="1317498" y="3641628"/>
        <a:ext cx="2184976" cy="121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C38D3-6D7F-4C14-96D7-E5A7A04AC4D4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A961B-9D3A-424D-ABD4-A3BBA94C14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Goldratt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注意到製造業在排成 資源 和存貨的管控成效不彰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它和他的公司開發了一套軟體來進行排成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它使用了九項生產排程法則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再近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家大企業安裝了此套軟體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假設需要處理五個品項，完成每個品項需要經過流程Ａ和流程Ｂ，流程的順序為由Ａ至Ｂ，</a:t>
            </a:r>
            <a:r>
              <a:rPr lang="zh-TW" altLang="en-US" b="1" dirty="0" smtClean="0">
                <a:ea typeface="標楷體" pitchFamily="65" charset="-120"/>
              </a:rPr>
              <a:t>製程</a:t>
            </a:r>
            <a:r>
              <a:rPr lang="en-US" altLang="zh-TW" b="1" dirty="0" smtClean="0">
                <a:ea typeface="標楷體" pitchFamily="65" charset="-120"/>
                <a:cs typeface="Arial" charset="0"/>
              </a:rPr>
              <a:t>A</a:t>
            </a:r>
            <a:r>
              <a:rPr lang="zh-TW" altLang="en-US" b="1" dirty="0" smtClean="0">
                <a:ea typeface="標楷體" pitchFamily="65" charset="-120"/>
              </a:rPr>
              <a:t>平均數為</a:t>
            </a:r>
            <a:r>
              <a:rPr lang="en-US" altLang="zh-TW" b="1" dirty="0" smtClean="0">
                <a:ea typeface="標楷體" pitchFamily="65" charset="-120"/>
              </a:rPr>
              <a:t>10</a:t>
            </a:r>
            <a:r>
              <a:rPr lang="zh-TW" altLang="en-US" b="1" dirty="0" smtClean="0">
                <a:ea typeface="標楷體" pitchFamily="65" charset="-120"/>
              </a:rPr>
              <a:t>小時，標準差為</a:t>
            </a:r>
            <a:r>
              <a:rPr lang="en-US" altLang="zh-TW" b="1" dirty="0" smtClean="0">
                <a:ea typeface="標楷體" pitchFamily="65" charset="-120"/>
              </a:rPr>
              <a:t>2</a:t>
            </a:r>
            <a:r>
              <a:rPr lang="zh-TW" altLang="en-US" b="1" dirty="0" smtClean="0">
                <a:ea typeface="標楷體" pitchFamily="65" charset="-120"/>
              </a:rPr>
              <a:t>小時</a:t>
            </a:r>
            <a:endParaRPr lang="en-US" altLang="zh-TW" b="1" dirty="0" smtClean="0">
              <a:ea typeface="標楷體" pitchFamily="65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 smtClean="0">
                <a:ea typeface="標楷體" pitchFamily="65" charset="-120"/>
              </a:rPr>
              <a:t>製程</a:t>
            </a:r>
            <a:r>
              <a:rPr lang="en-US" altLang="zh-TW" b="1" dirty="0" smtClean="0">
                <a:ea typeface="標楷體" pitchFamily="65" charset="-120"/>
              </a:rPr>
              <a:t>B</a:t>
            </a:r>
            <a:r>
              <a:rPr lang="zh-TW" altLang="en-US" b="1" dirty="0" smtClean="0">
                <a:ea typeface="標楷體" pitchFamily="65" charset="-120"/>
              </a:rPr>
              <a:t>的時間固定為</a:t>
            </a:r>
            <a:r>
              <a:rPr lang="en-US" altLang="zh-TW" b="1" dirty="0" smtClean="0">
                <a:ea typeface="標楷體" pitchFamily="65" charset="-120"/>
              </a:rPr>
              <a:t>10</a:t>
            </a:r>
            <a:r>
              <a:rPr lang="zh-TW" altLang="en-US" b="1" dirty="0" smtClean="0">
                <a:ea typeface="標楷體" pitchFamily="65" charset="-120"/>
              </a:rPr>
              <a:t>小時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 smtClean="0"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右邊製程Ａ，剛剛說</a:t>
            </a:r>
            <a:r>
              <a:rPr lang="zh-TW" altLang="en-US" b="1" dirty="0" smtClean="0">
                <a:ea typeface="標楷體" pitchFamily="65" charset="-120"/>
              </a:rPr>
              <a:t>製程</a:t>
            </a:r>
            <a:r>
              <a:rPr lang="en-US" altLang="zh-TW" b="1" dirty="0" smtClean="0">
                <a:ea typeface="標楷體" pitchFamily="65" charset="-120"/>
                <a:cs typeface="Arial" charset="0"/>
              </a:rPr>
              <a:t>A</a:t>
            </a:r>
            <a:r>
              <a:rPr lang="zh-TW" altLang="en-US" b="1" dirty="0" smtClean="0">
                <a:ea typeface="標楷體" pitchFamily="65" charset="-120"/>
              </a:rPr>
              <a:t>平均數為</a:t>
            </a:r>
            <a:r>
              <a:rPr lang="en-US" altLang="zh-TW" b="1" dirty="0" smtClean="0">
                <a:ea typeface="標楷體" pitchFamily="65" charset="-120"/>
              </a:rPr>
              <a:t>10</a:t>
            </a:r>
            <a:r>
              <a:rPr lang="zh-TW" altLang="en-US" b="1" dirty="0" smtClean="0">
                <a:ea typeface="標楷體" pitchFamily="65" charset="-120"/>
              </a:rPr>
              <a:t>小時，標準差為</a:t>
            </a:r>
            <a:r>
              <a:rPr lang="en-US" altLang="zh-TW" b="1" dirty="0" smtClean="0">
                <a:ea typeface="標楷體" pitchFamily="65" charset="-120"/>
              </a:rPr>
              <a:t>2</a:t>
            </a:r>
            <a:r>
              <a:rPr lang="zh-TW" altLang="en-US" b="1" dirty="0" smtClean="0">
                <a:ea typeface="標楷體" pitchFamily="65" charset="-120"/>
              </a:rPr>
              <a:t>小時，看到下面的表的製程時間從第一個品項依序需要花</a:t>
            </a:r>
            <a:r>
              <a:rPr lang="en-US" altLang="zh-TW" b="1" dirty="0" smtClean="0">
                <a:ea typeface="標楷體" pitchFamily="65" charset="-120"/>
              </a:rPr>
              <a:t>14,12,10,8,6</a:t>
            </a:r>
          </a:p>
          <a:p>
            <a:r>
              <a:rPr lang="zh-TW" altLang="en-US" b="1" dirty="0" smtClean="0">
                <a:ea typeface="標楷體" pitchFamily="65" charset="-120"/>
              </a:rPr>
              <a:t>製程</a:t>
            </a:r>
            <a:r>
              <a:rPr lang="en-US" altLang="zh-TW" b="1" dirty="0" smtClean="0">
                <a:ea typeface="標楷體" pitchFamily="65" charset="-120"/>
              </a:rPr>
              <a:t>B</a:t>
            </a:r>
            <a:r>
              <a:rPr lang="zh-TW" altLang="en-US" b="1" dirty="0" smtClean="0">
                <a:ea typeface="標楷體" pitchFamily="65" charset="-120"/>
              </a:rPr>
              <a:t>的時間都是</a:t>
            </a:r>
            <a:r>
              <a:rPr lang="en-US" altLang="zh-TW" b="1" dirty="0" smtClean="0">
                <a:ea typeface="標楷體" pitchFamily="65" charset="-120"/>
              </a:rPr>
              <a:t>10.</a:t>
            </a:r>
            <a:r>
              <a:rPr lang="zh-TW" altLang="en-US" b="1" dirty="0" smtClean="0">
                <a:ea typeface="標楷體" pitchFamily="65" charset="-120"/>
              </a:rPr>
              <a:t>開始第一個品項，開始時間是０製程時間１４完成時間是１４。此時Ａ流程完才換Ｂ流程，所以它的開始時間是１４，製程時間固定為１０完成時間為２４。我們從這得出流程Ｂ在處理第一件品項時會出現等候時間。</a:t>
            </a:r>
            <a:endParaRPr lang="en-US" altLang="zh-TW" b="1" dirty="0" smtClean="0">
              <a:ea typeface="標楷體" pitchFamily="65" charset="-120"/>
            </a:endParaRPr>
          </a:p>
          <a:p>
            <a:r>
              <a:rPr lang="zh-TW" altLang="en-US" b="1" dirty="0" smtClean="0">
                <a:ea typeface="標楷體" pitchFamily="65" charset="-120"/>
              </a:rPr>
              <a:t>最後一個品項</a:t>
            </a:r>
            <a:r>
              <a:rPr lang="en-US" altLang="zh-TW" b="1" dirty="0" smtClean="0">
                <a:ea typeface="標楷體" pitchFamily="65" charset="-120"/>
              </a:rPr>
              <a:t>…</a:t>
            </a:r>
            <a:r>
              <a:rPr lang="zh-TW" altLang="en-US" b="1" dirty="0" smtClean="0">
                <a:ea typeface="標楷體" pitchFamily="65" charset="-120"/>
              </a:rPr>
              <a:t>平均每個品項花</a:t>
            </a:r>
            <a:r>
              <a:rPr lang="en-US" altLang="zh-TW" b="1" dirty="0" smtClean="0">
                <a:ea typeface="標楷體" pitchFamily="65" charset="-120"/>
              </a:rPr>
              <a:t>13.2</a:t>
            </a:r>
            <a:r>
              <a:rPr lang="zh-TW" altLang="en-US" b="1" dirty="0" smtClean="0">
                <a:ea typeface="標楷體" pitchFamily="65" charset="-120"/>
              </a:rPr>
              <a:t>小時</a:t>
            </a:r>
            <a:r>
              <a:rPr lang="en-US" altLang="zh-TW" b="1" dirty="0" smtClean="0">
                <a:ea typeface="標楷體" pitchFamily="65" charset="-120"/>
              </a:rPr>
              <a:t>,</a:t>
            </a:r>
            <a:r>
              <a:rPr lang="zh-TW" altLang="en-US" b="1" dirty="0" smtClean="0">
                <a:ea typeface="標楷體" pitchFamily="65" charset="-120"/>
              </a:rPr>
              <a:t>雖然流程</a:t>
            </a:r>
            <a:r>
              <a:rPr lang="en-US" altLang="zh-TW" b="1" dirty="0" smtClean="0">
                <a:ea typeface="標楷體" pitchFamily="65" charset="-120"/>
              </a:rPr>
              <a:t>A</a:t>
            </a:r>
            <a:r>
              <a:rPr lang="zh-TW" altLang="en-US" b="1" dirty="0" smtClean="0">
                <a:ea typeface="標楷體" pitchFamily="65" charset="-120"/>
              </a:rPr>
              <a:t>和</a:t>
            </a:r>
            <a:r>
              <a:rPr lang="en-US" altLang="zh-TW" b="1" dirty="0" smtClean="0">
                <a:ea typeface="標楷體" pitchFamily="65" charset="-120"/>
              </a:rPr>
              <a:t>B</a:t>
            </a:r>
            <a:r>
              <a:rPr lang="zh-TW" altLang="en-US" b="1" dirty="0" smtClean="0">
                <a:ea typeface="標楷體" pitchFamily="65" charset="-120"/>
              </a:rPr>
              <a:t>的平均作業時間都是</a:t>
            </a:r>
            <a:r>
              <a:rPr lang="en-US" altLang="zh-TW" b="1" dirty="0" smtClean="0">
                <a:ea typeface="標楷體" pitchFamily="65" charset="-120"/>
              </a:rPr>
              <a:t>10</a:t>
            </a:r>
            <a:r>
              <a:rPr lang="zh-TW" altLang="en-US" b="1" dirty="0" smtClean="0">
                <a:ea typeface="標楷體" pitchFamily="65" charset="-120"/>
              </a:rPr>
              <a:t>小時</a:t>
            </a:r>
            <a:r>
              <a:rPr lang="en-US" altLang="zh-TW" b="1" dirty="0" smtClean="0">
                <a:ea typeface="標楷體" pitchFamily="65" charset="-120"/>
              </a:rPr>
              <a:t>,</a:t>
            </a:r>
            <a:r>
              <a:rPr lang="zh-TW" altLang="en-US" b="1" dirty="0" smtClean="0">
                <a:ea typeface="標楷體" pitchFamily="65" charset="-120"/>
              </a:rPr>
              <a:t>就因為我們無法彌補作業耗損的閒置時間</a:t>
            </a:r>
            <a:r>
              <a:rPr lang="en-US" altLang="zh-TW" b="1" dirty="0" smtClean="0">
                <a:ea typeface="標楷體" pitchFamily="65" charset="-120"/>
              </a:rPr>
              <a:t>,</a:t>
            </a:r>
            <a:r>
              <a:rPr lang="zh-TW" altLang="en-US" b="1" dirty="0" smtClean="0">
                <a:ea typeface="標楷體" pitchFamily="65" charset="-120"/>
              </a:rPr>
              <a:t>所以導致整的流程時間的損失</a:t>
            </a:r>
            <a:r>
              <a:rPr lang="en-US" altLang="zh-TW" b="1" dirty="0" smtClean="0">
                <a:ea typeface="標楷體" pitchFamily="65" charset="-120"/>
              </a:rPr>
              <a:t>.</a:t>
            </a:r>
          </a:p>
          <a:p>
            <a:r>
              <a:rPr lang="zh-TW" altLang="en-US" b="1" dirty="0" smtClean="0">
                <a:ea typeface="標楷體" pitchFamily="65" charset="-120"/>
              </a:rPr>
              <a:t>如果我們將流程倒過來先流程</a:t>
            </a:r>
            <a:r>
              <a:rPr lang="en-US" altLang="zh-TW" b="1" dirty="0" smtClean="0">
                <a:ea typeface="標楷體" pitchFamily="65" charset="-120"/>
              </a:rPr>
              <a:t>B</a:t>
            </a:r>
            <a:r>
              <a:rPr lang="zh-TW" altLang="en-US" b="1" dirty="0" smtClean="0">
                <a:ea typeface="標楷體" pitchFamily="65" charset="-120"/>
              </a:rPr>
              <a:t>在流程</a:t>
            </a:r>
            <a:r>
              <a:rPr lang="en-US" altLang="zh-TW" b="1" dirty="0" smtClean="0">
                <a:ea typeface="標楷體" pitchFamily="65" charset="-120"/>
              </a:rPr>
              <a:t>A,</a:t>
            </a:r>
            <a:r>
              <a:rPr lang="zh-TW" altLang="en-US" b="1" dirty="0" smtClean="0">
                <a:ea typeface="標楷體" pitchFamily="65" charset="-120"/>
              </a:rPr>
              <a:t>也是一樣</a:t>
            </a:r>
            <a:r>
              <a:rPr lang="en-US" altLang="zh-TW" b="1" dirty="0" smtClean="0">
                <a:ea typeface="標楷體" pitchFamily="65" charset="-120"/>
              </a:rPr>
              <a:t>.</a:t>
            </a:r>
            <a:r>
              <a:rPr lang="zh-TW" altLang="en-US" b="1" dirty="0" smtClean="0">
                <a:ea typeface="標楷體" pitchFamily="65" charset="-120"/>
              </a:rPr>
              <a:t>這個例子挑戰了平衡產能平均時間的理論</a:t>
            </a:r>
            <a:r>
              <a:rPr lang="en-US" altLang="zh-TW" b="1" dirty="0" smtClean="0">
                <a:ea typeface="標楷體" pitchFamily="65" charset="-120"/>
              </a:rPr>
              <a:t>,</a:t>
            </a:r>
            <a:r>
              <a:rPr lang="zh-TW" altLang="en-US" b="1" dirty="0" smtClean="0">
                <a:ea typeface="標楷體" pitchFamily="65" charset="-120"/>
              </a:rPr>
              <a:t>認為平衡的是系統的生產流量</a:t>
            </a:r>
            <a:r>
              <a:rPr lang="en-US" altLang="zh-TW" b="1" dirty="0" smtClean="0">
                <a:ea typeface="標楷體" pitchFamily="65" charset="-120"/>
              </a:rPr>
              <a:t>-</a:t>
            </a:r>
            <a:r>
              <a:rPr lang="zh-TW" altLang="en-US" b="1" dirty="0" smtClean="0">
                <a:ea typeface="標楷體" pitchFamily="65" charset="-120"/>
              </a:rPr>
              <a:t>而不是產能</a:t>
            </a:r>
            <a:r>
              <a:rPr lang="en-US" altLang="zh-TW" b="1" dirty="0" smtClean="0">
                <a:ea typeface="標楷體" pitchFamily="65" charset="-120"/>
              </a:rPr>
              <a:t>.</a:t>
            </a:r>
            <a:r>
              <a:rPr lang="zh-TW" altLang="en-US" b="1" dirty="0" smtClean="0">
                <a:ea typeface="標楷體" pitchFamily="65" charset="-120"/>
              </a:rPr>
              <a:t>再次強調前面不平衡的產能較好</a:t>
            </a:r>
            <a:r>
              <a:rPr lang="en-US" altLang="zh-TW" b="1" dirty="0" smtClean="0">
                <a:ea typeface="標楷體" pitchFamily="65" charset="-120"/>
              </a:rPr>
              <a:t>.</a:t>
            </a:r>
          </a:p>
          <a:p>
            <a:r>
              <a:rPr lang="zh-TW" altLang="en-US" b="1" dirty="0" smtClean="0">
                <a:ea typeface="標楷體" pitchFamily="65" charset="-120"/>
              </a:rPr>
              <a:t>綠色線條就是等候時間</a:t>
            </a:r>
            <a:endParaRPr lang="en-US" altLang="zh-TW" b="1" dirty="0" smtClean="0"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這裡有四個名詞後面會用到來做解釋。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等下會有四種分類作業流程產生的基本元件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我們先看等下會出現的四個基本元件</a:t>
            </a:r>
            <a:r>
              <a:rPr lang="en-US" altLang="zh-TW" dirty="0" smtClean="0"/>
              <a:t>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分類作業流程產生的基本元件，四種途徑，如圖。後面會有例子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05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B33B1C-EFB5-4C7A-AB0C-620D6F053DBE}" type="slidenum">
              <a:rPr lang="zh-TW" altLang="en-US" smtClean="0">
                <a:latin typeface="Arial" charset="0"/>
                <a:ea typeface="新細明體" charset="-120"/>
              </a:rPr>
              <a:pPr/>
              <a:t>18</a:t>
            </a:fld>
            <a:endParaRPr lang="zh-TW" altLang="en-US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持有成本：</a:t>
            </a:r>
            <a:endParaRPr lang="en-US" altLang="zh-TW" dirty="0" smtClean="0"/>
          </a:p>
          <a:p>
            <a:r>
              <a:rPr lang="zh-TW" altLang="en-US" dirty="0" smtClean="0"/>
              <a:t>整備成本：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不同的產品批次生產，必須重新整備機器設備、教育訓練及發生閒置等成本。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3643-7880-4040-BC5E-E0CB73A268DF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為了擴大應用範圍它提出了限制理論</a:t>
            </a:r>
            <a:r>
              <a:rPr lang="en-US" altLang="zh-TW" dirty="0" smtClean="0"/>
              <a:t>.</a:t>
            </a:r>
            <a:r>
              <a:rPr lang="zh-TW" altLang="en-US" dirty="0" smtClean="0"/>
              <a:t>並成為企業解決許多層面問題的重要方法。上圖。這章的重點是在介紹製造業如何應用Ｇｏｌｄｒａｔｔ的理論。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在它的理論下有所謂的同步製造，強調協調整的生產流程和諧作業，去達公司的利潤目標。在追求製造同步時，著眼於系統整體的績效，而不是如人工或機器利用率等局部性的績效。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如圖。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Goldratt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認為企業的目標就是賺錢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，當公司賺了錢才有能力追求其他目標。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為了適當衡量企業的績效，我們有兩項標準可以去衡量，第一個就是財務指標。如圖。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第二個是作業指標。如圖。按一下，公司的目標是同時且連續第處理這三項指標，來達成賺錢的目標，從作業的觀點來看，公司的目標是：紅紅裡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這裡要特別提的是生產力，這項指標並無法確定公司是不是會賺錢，譬如說，當產出過多無法賣出時，會成為存貨。如圖。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傳統上的製造者</a:t>
            </a:r>
            <a:r>
              <a:rPr lang="en-US" altLang="zh-TW" dirty="0" smtClean="0"/>
              <a:t>,</a:t>
            </a:r>
            <a:r>
              <a:rPr lang="zh-TW" altLang="en-US" dirty="0" smtClean="0"/>
              <a:t>它們為了使市場需求能和產能互相配合</a:t>
            </a:r>
            <a:r>
              <a:rPr lang="en-US" altLang="zh-TW" dirty="0" smtClean="0"/>
              <a:t>.</a:t>
            </a:r>
            <a:r>
              <a:rPr lang="zh-TW" altLang="en-US" dirty="0" smtClean="0"/>
              <a:t>會試著平衡一連串製程的產能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但是這是錯誤的</a:t>
            </a:r>
            <a:r>
              <a:rPr lang="en-US" altLang="zh-TW" dirty="0" smtClean="0"/>
              <a:t>.</a:t>
            </a:r>
            <a:r>
              <a:rPr lang="zh-TW" altLang="en-US" sz="1200" b="1" dirty="0" smtClean="0">
                <a:ea typeface="標楷體" pitchFamily="65" charset="-120"/>
              </a:rPr>
              <a:t>在同步製造的思維下，將所有產能保持一致是糟糕的決策</a:t>
            </a:r>
            <a:r>
              <a:rPr lang="en-US" altLang="zh-TW" sz="1200" b="1" dirty="0" smtClean="0">
                <a:ea typeface="標楷體" pitchFamily="65" charset="-120"/>
              </a:rPr>
              <a:t>,</a:t>
            </a:r>
            <a:r>
              <a:rPr lang="zh-TW" altLang="en-US" sz="1200" b="1" dirty="0" smtClean="0">
                <a:ea typeface="標楷體" pitchFamily="65" charset="-120"/>
              </a:rPr>
              <a:t>這種平衡只有在所有工作站的攙出時間固定才可能達成</a:t>
            </a:r>
            <a:r>
              <a:rPr lang="en-US" altLang="zh-TW" sz="1200" b="1" dirty="0" smtClean="0">
                <a:ea typeface="標楷體" pitchFamily="65" charset="-120"/>
              </a:rPr>
              <a:t>.</a:t>
            </a:r>
            <a:r>
              <a:rPr lang="zh-TW" altLang="en-US" sz="1200" b="1" dirty="0" smtClean="0">
                <a:ea typeface="標楷體" pitchFamily="65" charset="-120"/>
              </a:rPr>
              <a:t>但一般來說各個工作站的產出時間會不一樣</a:t>
            </a:r>
            <a:r>
              <a:rPr lang="en-US" altLang="zh-TW" sz="1200" b="1" dirty="0" smtClean="0">
                <a:ea typeface="標楷體" pitchFamily="65" charset="-120"/>
              </a:rPr>
              <a:t>,,</a:t>
            </a:r>
            <a:r>
              <a:rPr lang="zh-TW" altLang="en-US" sz="1200" b="1" dirty="0" smtClean="0">
                <a:ea typeface="標楷體" pitchFamily="65" charset="-120"/>
              </a:rPr>
              <a:t>譬如說上游作業處理時間較長</a:t>
            </a:r>
            <a:r>
              <a:rPr lang="en-US" altLang="zh-TW" sz="1200" b="1" dirty="0" smtClean="0">
                <a:ea typeface="標楷體" pitchFamily="65" charset="-120"/>
              </a:rPr>
              <a:t>,</a:t>
            </a:r>
            <a:r>
              <a:rPr lang="zh-TW" altLang="en-US" sz="1200" b="1" dirty="0" smtClean="0">
                <a:ea typeface="標楷體" pitchFamily="65" charset="-120"/>
              </a:rPr>
              <a:t>導致下游作業出現閒置</a:t>
            </a:r>
            <a:r>
              <a:rPr lang="en-US" altLang="zh-TW" sz="1200" b="1" dirty="0" smtClean="0">
                <a:ea typeface="標楷體" pitchFamily="65" charset="-120"/>
              </a:rPr>
              <a:t>.</a:t>
            </a:r>
            <a:r>
              <a:rPr lang="zh-TW" altLang="en-US" sz="1200" b="1" dirty="0" smtClean="0">
                <a:ea typeface="標楷體" pitchFamily="65" charset="-120"/>
              </a:rPr>
              <a:t>或是上游的時間較短</a:t>
            </a:r>
            <a:r>
              <a:rPr lang="en-US" altLang="zh-TW" sz="1200" b="1" dirty="0" smtClean="0">
                <a:ea typeface="標楷體" pitchFamily="65" charset="-120"/>
              </a:rPr>
              <a:t>,</a:t>
            </a:r>
            <a:r>
              <a:rPr lang="zh-TW" altLang="en-US" sz="1200" b="1" dirty="0" smtClean="0">
                <a:ea typeface="標楷體" pitchFamily="65" charset="-120"/>
              </a:rPr>
              <a:t>使作業間出現存貨</a:t>
            </a:r>
            <a:r>
              <a:rPr lang="en-US" altLang="zh-TW" sz="1200" b="1" dirty="0" smtClean="0">
                <a:ea typeface="標楷體" pitchFamily="65" charset="-120"/>
              </a:rPr>
              <a:t>.</a:t>
            </a:r>
            <a:r>
              <a:rPr lang="zh-TW" altLang="en-US" sz="1200" b="1" dirty="0" smtClean="0">
                <a:ea typeface="標楷體" pitchFamily="65" charset="-120"/>
              </a:rPr>
              <a:t>像這些都是正常的變異。那統計變異的影響是累積的。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300" b="1" dirty="0" smtClean="0">
                <a:ea typeface="標楷體" pitchFamily="65" charset="-120"/>
              </a:rPr>
              <a:t>增加流程中的在製品數量，以緩衝變異的影響。增加下游作業的產能，配合上游較短的製程時間。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解決此一問題的原則為不應將流程產能調整至相同的程度，像是前面傳統製造者那樣，而是應平衡整個系統產品的流量。</a:t>
            </a:r>
          </a:p>
          <a:p>
            <a:pPr lvl="1"/>
            <a:endParaRPr lang="zh-TW" altLang="en-US" sz="2300" b="1" dirty="0" smtClean="0"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現在要介紹兩個名詞：相依事件和統計性變動。如圖。下面有個範例。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A961B-9D3A-424D-ABD4-A3BBA94C145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D151-73F7-4EE6-9D33-98FBA47DF0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2993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FFB1-72D5-4079-8E14-D209EF9A28E9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0BFB-B7F0-474B-9434-D7E343EE53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0F9D-3870-43E1-BEB8-0DF332197F0A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B08D-B33D-4FFC-9B81-1137C86956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1792-0BD0-4922-898C-4A71AFB53CD2}" type="datetimeFigureOut">
              <a:rPr lang="zh-TW" altLang="en-US" smtClean="0"/>
              <a:pPr/>
              <a:t>2012/12/10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8CA9-4C49-4C93-BB59-A5127ADD7F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7772400" cy="1470025"/>
          </a:xfrm>
        </p:spPr>
        <p:txBody>
          <a:bodyPr/>
          <a:lstStyle/>
          <a:p>
            <a:pPr algn="l"/>
            <a:r>
              <a:rPr lang="zh-TW" altLang="en-US" dirty="0" smtClean="0"/>
              <a:t>第十八章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同步製造與限制理論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5112568" cy="2639144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r>
              <a:rPr lang="zh-TW" altLang="en-US" sz="6900" b="1" dirty="0" smtClean="0">
                <a:solidFill>
                  <a:schemeClr val="accent2">
                    <a:lumMod val="50000"/>
                  </a:schemeClr>
                </a:solidFill>
              </a:rPr>
              <a:t>企碩一甲</a:t>
            </a:r>
            <a:r>
              <a:rPr lang="en-US" altLang="zh-TW" sz="69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TW" altLang="en-US" sz="6900" b="1" dirty="0" smtClean="0">
                <a:solidFill>
                  <a:schemeClr val="accent2">
                    <a:lumMod val="50000"/>
                  </a:schemeClr>
                </a:solidFill>
              </a:rPr>
              <a:t>第九組</a:t>
            </a:r>
            <a:endParaRPr lang="en-US" altLang="zh-TW" sz="6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簡泓瑩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謝宜家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林婉庭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林慈瑞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張珺嵐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18-3</a:t>
            </a:r>
            <a:r>
              <a:rPr lang="zh-TW" altLang="en-US" dirty="0" smtClean="0"/>
              <a:t>產能</a:t>
            </a:r>
            <a:r>
              <a:rPr lang="zh-TW" altLang="en-US" dirty="0"/>
              <a:t>不</a:t>
            </a:r>
            <a:r>
              <a:rPr lang="zh-TW" altLang="en-US" dirty="0" smtClean="0"/>
              <a:t>平衡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100" dirty="0" smtClean="0">
                <a:latin typeface="+mn-ea"/>
                <a:ea typeface="+mn-ea"/>
              </a:rPr>
              <a:t>&lt;</a:t>
            </a:r>
            <a:r>
              <a:rPr lang="zh-TW" altLang="en-US" sz="3100" b="1" dirty="0" smtClean="0">
                <a:latin typeface="+mn-ea"/>
                <a:ea typeface="+mn-ea"/>
              </a:rPr>
              <a:t>不平衡的產能 </a:t>
            </a:r>
            <a:r>
              <a:rPr lang="en-US" altLang="zh-TW" sz="3100" b="1" dirty="0" smtClean="0">
                <a:latin typeface="+mn-ea"/>
                <a:ea typeface="+mn-ea"/>
              </a:rPr>
              <a:t>(unbalanced capacity) </a:t>
            </a:r>
            <a:r>
              <a:rPr lang="zh-TW" altLang="en-US" sz="3100" b="1" dirty="0" smtClean="0">
                <a:latin typeface="+mn-ea"/>
                <a:ea typeface="+mn-ea"/>
              </a:rPr>
              <a:t>才是最好的</a:t>
            </a:r>
            <a:r>
              <a:rPr lang="en-US" altLang="zh-TW" sz="3100" b="1" dirty="0" smtClean="0">
                <a:latin typeface="+mn-ea"/>
                <a:ea typeface="+mn-ea"/>
              </a:rPr>
              <a:t>&gt;</a:t>
            </a:r>
            <a:r>
              <a:rPr lang="zh-TW" altLang="en-US" sz="3100" b="1" dirty="0" smtClean="0">
                <a:latin typeface="+mn-ea"/>
                <a:ea typeface="+mn-ea"/>
              </a:rPr>
              <a:t/>
            </a:r>
            <a:br>
              <a:rPr lang="zh-TW" altLang="en-US" sz="3100" b="1" dirty="0" smtClean="0">
                <a:latin typeface="+mn-ea"/>
                <a:ea typeface="+mn-ea"/>
              </a:rPr>
            </a:br>
            <a:endParaRPr lang="zh-TW" altLang="en-US" sz="3100" dirty="0">
              <a:latin typeface="+mn-ea"/>
              <a:ea typeface="+mn-ea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6929454" y="2500306"/>
            <a:ext cx="1785950" cy="12858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達市場需求與產能相互配合</a:t>
            </a:r>
            <a:endParaRPr lang="zh-TW" altLang="en-US" sz="2000" dirty="0"/>
          </a:p>
        </p:txBody>
      </p:sp>
      <p:sp>
        <p:nvSpPr>
          <p:cNvPr id="10" name="橢圓 9"/>
          <p:cNvSpPr/>
          <p:nvPr/>
        </p:nvSpPr>
        <p:spPr>
          <a:xfrm>
            <a:off x="642910" y="2500306"/>
            <a:ext cx="1785950" cy="12858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傳統上的製造者</a:t>
            </a:r>
            <a:endParaRPr lang="zh-TW" altLang="en-US" sz="2000" dirty="0"/>
          </a:p>
        </p:txBody>
      </p:sp>
      <p:sp>
        <p:nvSpPr>
          <p:cNvPr id="14" name="圓角矩形 13"/>
          <p:cNvSpPr/>
          <p:nvPr/>
        </p:nvSpPr>
        <p:spPr>
          <a:xfrm>
            <a:off x="3571868" y="2214554"/>
            <a:ext cx="2286016" cy="192882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平衡一連串製程的產能</a:t>
            </a:r>
            <a:endParaRPr lang="zh-TW" altLang="en-US" sz="3200" b="1" dirty="0"/>
          </a:p>
        </p:txBody>
      </p:sp>
      <p:sp>
        <p:nvSpPr>
          <p:cNvPr id="15" name="向右箭號 14"/>
          <p:cNvSpPr/>
          <p:nvPr/>
        </p:nvSpPr>
        <p:spPr>
          <a:xfrm>
            <a:off x="2500298" y="3000372"/>
            <a:ext cx="928694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5929322" y="3000372"/>
            <a:ext cx="928694" cy="285752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乘號 17"/>
          <p:cNvSpPr/>
          <p:nvPr/>
        </p:nvSpPr>
        <p:spPr>
          <a:xfrm>
            <a:off x="428596" y="500042"/>
            <a:ext cx="8215370" cy="523831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42910" y="5357826"/>
            <a:ext cx="8143932" cy="128588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latin typeface="+mn-ea"/>
              </a:rPr>
              <a:t>在同步製造的思維下，將所有產能保持一致是糟糕的決策</a:t>
            </a:r>
            <a:endParaRPr lang="zh-TW" altLang="en-US" sz="36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18-3</a:t>
            </a:r>
            <a:r>
              <a:rPr lang="zh-TW" altLang="en-US" dirty="0" smtClean="0"/>
              <a:t>產能</a:t>
            </a:r>
            <a:r>
              <a:rPr lang="zh-TW" altLang="en-US" dirty="0"/>
              <a:t>不</a:t>
            </a:r>
            <a:r>
              <a:rPr lang="zh-TW" altLang="en-US" dirty="0" smtClean="0"/>
              <a:t>平衡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100" dirty="0" smtClean="0">
                <a:latin typeface="+mn-ea"/>
                <a:ea typeface="+mn-ea"/>
              </a:rPr>
              <a:t>&lt;</a:t>
            </a:r>
            <a:r>
              <a:rPr lang="zh-TW" altLang="en-US" sz="3100" b="1" dirty="0" smtClean="0">
                <a:latin typeface="+mn-ea"/>
                <a:ea typeface="+mn-ea"/>
              </a:rPr>
              <a:t>不平衡的產能 </a:t>
            </a:r>
            <a:r>
              <a:rPr lang="en-US" altLang="zh-TW" sz="3100" b="1" dirty="0" smtClean="0">
                <a:latin typeface="+mn-ea"/>
                <a:ea typeface="+mn-ea"/>
              </a:rPr>
              <a:t>(unbalanced capacity) </a:t>
            </a:r>
            <a:r>
              <a:rPr lang="zh-TW" altLang="en-US" sz="3100" b="1" dirty="0" smtClean="0">
                <a:latin typeface="+mn-ea"/>
                <a:ea typeface="+mn-ea"/>
              </a:rPr>
              <a:t>才是最好的</a:t>
            </a:r>
            <a:r>
              <a:rPr lang="en-US" altLang="zh-TW" sz="3100" b="1" dirty="0" smtClean="0">
                <a:latin typeface="+mn-ea"/>
                <a:ea typeface="+mn-ea"/>
              </a:rPr>
              <a:t>&gt;</a:t>
            </a:r>
            <a:r>
              <a:rPr lang="zh-TW" altLang="en-US" sz="3100" b="1" dirty="0" smtClean="0">
                <a:latin typeface="+mn-ea"/>
                <a:ea typeface="+mn-ea"/>
              </a:rPr>
              <a:t/>
            </a:r>
            <a:br>
              <a:rPr lang="zh-TW" altLang="en-US" sz="3100" b="1" dirty="0" smtClean="0">
                <a:latin typeface="+mn-ea"/>
                <a:ea typeface="+mn-ea"/>
              </a:rPr>
            </a:br>
            <a:endParaRPr lang="zh-TW" altLang="en-US" sz="3100" dirty="0"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171448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u="sng" dirty="0" smtClean="0">
                <a:latin typeface="+mn-ea"/>
              </a:rPr>
              <a:t>統計變異的影響</a:t>
            </a:r>
            <a:r>
              <a:rPr lang="zh-TW" altLang="en-US" sz="2800" b="1" dirty="0" smtClean="0">
                <a:latin typeface="+mn-ea"/>
              </a:rPr>
              <a:t>是累積的，使變異平順的方法為：</a:t>
            </a:r>
          </a:p>
        </p:txBody>
      </p:sp>
      <p:sp>
        <p:nvSpPr>
          <p:cNvPr id="7" name="橢圓 6"/>
          <p:cNvSpPr/>
          <p:nvPr/>
        </p:nvSpPr>
        <p:spPr>
          <a:xfrm>
            <a:off x="1428728" y="2714620"/>
            <a:ext cx="2500330" cy="22860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+mn-ea"/>
              </a:rPr>
              <a:t>增加流程中的在製品數量</a:t>
            </a:r>
            <a:endParaRPr lang="zh-TW" altLang="en-US" sz="2800" dirty="0">
              <a:latin typeface="+mn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357818" y="2643182"/>
            <a:ext cx="2500330" cy="23574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+mn-ea"/>
              </a:rPr>
              <a:t>增加下游作業的</a:t>
            </a:r>
            <a:endParaRPr lang="en-US" altLang="zh-TW" sz="2800" b="1" dirty="0" smtClean="0">
              <a:latin typeface="+mn-ea"/>
            </a:endParaRPr>
          </a:p>
          <a:p>
            <a:pPr algn="ctr"/>
            <a:r>
              <a:rPr lang="zh-TW" altLang="en-US" sz="2800" b="1" dirty="0" smtClean="0">
                <a:latin typeface="+mn-ea"/>
              </a:rPr>
              <a:t>產能</a:t>
            </a:r>
            <a:endParaRPr lang="zh-TW" altLang="en-US" sz="2800" dirty="0">
              <a:latin typeface="+mn-ea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42910" y="5572140"/>
            <a:ext cx="7921625" cy="955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解決此一問題的原則為不應將流程產能調整至相同的程度，而是應平衡整個系統產品的流量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b="1" dirty="0" smtClean="0">
                <a:latin typeface="+mn-ea"/>
              </a:rPr>
              <a:t>相依事件 </a:t>
            </a:r>
            <a:r>
              <a:rPr lang="en-US" altLang="zh-TW" sz="2800" b="1" dirty="0" smtClean="0">
                <a:latin typeface="+mn-ea"/>
              </a:rPr>
              <a:t>(dependent events)</a:t>
            </a:r>
          </a:p>
          <a:p>
            <a:pPr lvl="1">
              <a:lnSpc>
                <a:spcPct val="90000"/>
              </a:lnSpc>
            </a:pPr>
            <a:r>
              <a:rPr lang="zh-TW" altLang="en-US" sz="2300" b="1" dirty="0" smtClean="0">
                <a:latin typeface="+mn-ea"/>
              </a:rPr>
              <a:t>下一站能否進行作業，決定於前一站作業的結果</a:t>
            </a:r>
          </a:p>
          <a:p>
            <a:pPr lvl="1">
              <a:lnSpc>
                <a:spcPct val="90000"/>
              </a:lnSpc>
            </a:pPr>
            <a:r>
              <a:rPr lang="zh-TW" altLang="en-US" sz="2300" b="1" dirty="0" smtClean="0">
                <a:latin typeface="+mn-ea"/>
              </a:rPr>
              <a:t>例如，流程從Ａ到Ｂ到Ｃ到Ｄ，且每個流程必須完成所有作業，再送至下一站，則Ｂ、Ｃ、Ｄ即為相依事件</a:t>
            </a:r>
          </a:p>
          <a:p>
            <a:pPr>
              <a:lnSpc>
                <a:spcPct val="90000"/>
              </a:lnSpc>
            </a:pPr>
            <a:r>
              <a:rPr lang="zh-TW" altLang="en-US" sz="2800" b="1" dirty="0" smtClean="0">
                <a:latin typeface="+mn-ea"/>
              </a:rPr>
              <a:t>統計性變動 </a:t>
            </a:r>
            <a:r>
              <a:rPr lang="en-US" altLang="zh-TW" sz="2800" b="1" dirty="0" smtClean="0">
                <a:latin typeface="+mn-ea"/>
              </a:rPr>
              <a:t>(statistical fluctuation)</a:t>
            </a:r>
          </a:p>
          <a:p>
            <a:pPr lvl="1">
              <a:lnSpc>
                <a:spcPct val="90000"/>
              </a:lnSpc>
            </a:pPr>
            <a:r>
              <a:rPr lang="zh-TW" altLang="en-US" sz="2300" b="1" dirty="0" smtClean="0">
                <a:latin typeface="+mn-ea"/>
              </a:rPr>
              <a:t>平均數的正常變異</a:t>
            </a:r>
          </a:p>
          <a:p>
            <a:pPr lvl="1">
              <a:lnSpc>
                <a:spcPct val="90000"/>
              </a:lnSpc>
            </a:pPr>
            <a:r>
              <a:rPr lang="zh-TW" altLang="en-US" sz="2300" b="1" dirty="0" smtClean="0">
                <a:latin typeface="+mn-ea"/>
              </a:rPr>
              <a:t>當統計變動發生在相依順序中，且工作站無任何存貨，則系統便無法達成平衡的產出</a:t>
            </a:r>
          </a:p>
          <a:p>
            <a:pPr lvl="1">
              <a:lnSpc>
                <a:spcPct val="90000"/>
              </a:lnSpc>
            </a:pPr>
            <a:r>
              <a:rPr lang="zh-TW" altLang="en-US" sz="2300" b="1" dirty="0" smtClean="0">
                <a:latin typeface="+mn-ea"/>
              </a:rPr>
              <a:t>當一項作業時間高於平均時間，下一個作業將無法彌補此時間差</a:t>
            </a:r>
          </a:p>
          <a:p>
            <a:endParaRPr lang="zh-TW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</a:rPr>
              <a:t>假設需要處理五個品項</a:t>
            </a:r>
          </a:p>
          <a:p>
            <a:r>
              <a:rPr lang="zh-TW" altLang="en-US" b="1" dirty="0" smtClean="0">
                <a:latin typeface="+mn-ea"/>
              </a:rPr>
              <a:t>流程的順序為由</a:t>
            </a:r>
            <a:r>
              <a:rPr lang="en-US" altLang="zh-TW" b="1" dirty="0" smtClean="0">
                <a:latin typeface="+mn-ea"/>
              </a:rPr>
              <a:t>A</a:t>
            </a:r>
            <a:r>
              <a:rPr lang="zh-TW" altLang="en-US" b="1" dirty="0" smtClean="0">
                <a:latin typeface="+mn-ea"/>
              </a:rPr>
              <a:t>至</a:t>
            </a:r>
            <a:r>
              <a:rPr lang="en-US" altLang="zh-TW" b="1" dirty="0" smtClean="0">
                <a:latin typeface="+mn-ea"/>
              </a:rPr>
              <a:t>B</a:t>
            </a:r>
            <a:r>
              <a:rPr lang="zh-TW" altLang="en-US" b="1" dirty="0" smtClean="0">
                <a:latin typeface="+mn-ea"/>
              </a:rPr>
              <a:t>，且二者間無在製品存貨</a:t>
            </a:r>
          </a:p>
          <a:p>
            <a:r>
              <a:rPr lang="zh-TW" altLang="en-US" b="1" dirty="0" smtClean="0">
                <a:latin typeface="+mn-ea"/>
              </a:rPr>
              <a:t>製程</a:t>
            </a:r>
            <a:r>
              <a:rPr lang="en-US" altLang="zh-TW" b="1" dirty="0" smtClean="0">
                <a:latin typeface="+mn-ea"/>
                <a:cs typeface="Arial" charset="0"/>
              </a:rPr>
              <a:t>A</a:t>
            </a:r>
            <a:r>
              <a:rPr lang="zh-TW" altLang="en-US" b="1" dirty="0" smtClean="0">
                <a:latin typeface="+mn-ea"/>
              </a:rPr>
              <a:t>平均數為</a:t>
            </a:r>
            <a:r>
              <a:rPr lang="en-US" altLang="zh-TW" b="1" dirty="0" smtClean="0">
                <a:latin typeface="+mn-ea"/>
              </a:rPr>
              <a:t>10</a:t>
            </a:r>
            <a:r>
              <a:rPr lang="zh-TW" altLang="en-US" b="1" dirty="0" smtClean="0">
                <a:latin typeface="+mn-ea"/>
              </a:rPr>
              <a:t>小時，標準差為</a:t>
            </a:r>
            <a:r>
              <a:rPr lang="en-US" altLang="zh-TW" b="1" dirty="0" smtClean="0">
                <a:latin typeface="+mn-ea"/>
              </a:rPr>
              <a:t>2</a:t>
            </a:r>
            <a:r>
              <a:rPr lang="zh-TW" altLang="en-US" b="1" dirty="0" smtClean="0">
                <a:latin typeface="+mn-ea"/>
              </a:rPr>
              <a:t>小時</a:t>
            </a:r>
          </a:p>
          <a:p>
            <a:pPr lvl="1"/>
            <a:r>
              <a:rPr lang="zh-TW" altLang="en-US" b="1" dirty="0" smtClean="0">
                <a:latin typeface="+mn-ea"/>
              </a:rPr>
              <a:t>有</a:t>
            </a:r>
            <a:r>
              <a:rPr lang="en-US" altLang="zh-TW" b="1" dirty="0" smtClean="0">
                <a:latin typeface="+mn-ea"/>
              </a:rPr>
              <a:t>95.5%</a:t>
            </a:r>
            <a:r>
              <a:rPr lang="zh-TW" altLang="en-US" b="1" dirty="0" smtClean="0">
                <a:latin typeface="+mn-ea"/>
              </a:rPr>
              <a:t>的機率，將在</a:t>
            </a:r>
            <a:r>
              <a:rPr lang="en-US" altLang="zh-TW" b="1" dirty="0" smtClean="0">
                <a:latin typeface="+mn-ea"/>
              </a:rPr>
              <a:t>6</a:t>
            </a:r>
            <a:r>
              <a:rPr lang="zh-TW" altLang="en-US" b="1" dirty="0" smtClean="0">
                <a:latin typeface="+mn-ea"/>
              </a:rPr>
              <a:t>小時與</a:t>
            </a:r>
            <a:r>
              <a:rPr lang="en-US" altLang="zh-TW" b="1" dirty="0" smtClean="0">
                <a:latin typeface="+mn-ea"/>
              </a:rPr>
              <a:t>14</a:t>
            </a:r>
            <a:r>
              <a:rPr lang="zh-TW" altLang="en-US" b="1" dirty="0" smtClean="0">
                <a:latin typeface="+mn-ea"/>
              </a:rPr>
              <a:t>小時內 </a:t>
            </a:r>
            <a:r>
              <a:rPr lang="en-US" altLang="zh-TW" b="1" dirty="0" smtClean="0">
                <a:latin typeface="+mn-ea"/>
              </a:rPr>
              <a:t>(</a:t>
            </a:r>
            <a:r>
              <a:rPr lang="zh-TW" altLang="en-US" b="1" dirty="0" smtClean="0">
                <a:latin typeface="+mn-ea"/>
              </a:rPr>
              <a:t>正負二個標準差</a:t>
            </a:r>
            <a:r>
              <a:rPr lang="en-US" altLang="zh-TW" b="1" dirty="0" smtClean="0">
                <a:latin typeface="+mn-ea"/>
              </a:rPr>
              <a:t>)</a:t>
            </a:r>
          </a:p>
          <a:p>
            <a:r>
              <a:rPr lang="zh-TW" altLang="en-US" b="1" dirty="0" smtClean="0">
                <a:latin typeface="+mn-ea"/>
              </a:rPr>
              <a:t>製程</a:t>
            </a:r>
            <a:r>
              <a:rPr lang="en-US" altLang="zh-TW" b="1" dirty="0" smtClean="0">
                <a:latin typeface="+mn-ea"/>
              </a:rPr>
              <a:t>B</a:t>
            </a:r>
            <a:r>
              <a:rPr lang="zh-TW" altLang="en-US" b="1" dirty="0" smtClean="0">
                <a:latin typeface="+mn-ea"/>
              </a:rPr>
              <a:t>的時間固定為</a:t>
            </a:r>
            <a:r>
              <a:rPr lang="en-US" altLang="zh-TW" b="1" dirty="0" smtClean="0">
                <a:latin typeface="+mn-ea"/>
              </a:rPr>
              <a:t>10</a:t>
            </a:r>
            <a:r>
              <a:rPr lang="zh-TW" altLang="en-US" b="1" dirty="0" smtClean="0">
                <a:latin typeface="+mn-ea"/>
              </a:rPr>
              <a:t>小時</a:t>
            </a:r>
          </a:p>
          <a:p>
            <a:endParaRPr lang="en-US" altLang="zh-TW" dirty="0" smtClean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+mj-ea"/>
              </a:rPr>
              <a:t>由</a:t>
            </a:r>
            <a:r>
              <a:rPr lang="zh-TW" altLang="en-US" dirty="0">
                <a:latin typeface="+mj-ea"/>
              </a:rPr>
              <a:t>製程</a:t>
            </a:r>
            <a:r>
              <a:rPr lang="en-US" altLang="zh-TW" dirty="0">
                <a:latin typeface="+mj-ea"/>
              </a:rPr>
              <a:t>A</a:t>
            </a:r>
            <a:r>
              <a:rPr lang="zh-TW" altLang="en-US" dirty="0">
                <a:latin typeface="+mj-ea"/>
              </a:rPr>
              <a:t>至製程</a:t>
            </a:r>
            <a:r>
              <a:rPr lang="en-US" altLang="zh-TW" dirty="0">
                <a:latin typeface="+mj-ea"/>
              </a:rPr>
              <a:t>B</a:t>
            </a:r>
          </a:p>
        </p:txBody>
      </p:sp>
      <p:sp>
        <p:nvSpPr>
          <p:cNvPr id="1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259B-B09F-44C6-A574-5BF8496343E0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662113" y="17049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224"/>
          <p:cNvGrpSpPr>
            <a:grpSpLocks/>
          </p:cNvGrpSpPr>
          <p:nvPr/>
        </p:nvGrpSpPr>
        <p:grpSpPr bwMode="auto">
          <a:xfrm>
            <a:off x="755650" y="1216025"/>
            <a:ext cx="3168650" cy="2209800"/>
            <a:chOff x="476" y="766"/>
            <a:chExt cx="1996" cy="1392"/>
          </a:xfrm>
        </p:grpSpPr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476" y="766"/>
              <a:ext cx="1996" cy="1392"/>
              <a:chOff x="476" y="856"/>
              <a:chExt cx="1996" cy="1392"/>
            </a:xfrm>
          </p:grpSpPr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476" y="856"/>
                <a:ext cx="1970" cy="1392"/>
              </a:xfrm>
              <a:prstGeom prst="rect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567" y="1199"/>
                <a:ext cx="1905" cy="795"/>
                <a:chOff x="384" y="1580"/>
                <a:chExt cx="1642" cy="605"/>
              </a:xfrm>
            </p:grpSpPr>
            <p:graphicFrame>
              <p:nvGraphicFramePr>
                <p:cNvPr id="23560" name="Object 8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384" y="1580"/>
                <a:ext cx="1642" cy="605"/>
              </p:xfrm>
              <a:graphic>
                <a:graphicData uri="http://schemas.openxmlformats.org/presentationml/2006/ole">
                  <p:oleObj spid="_x0000_s3074" r:id="rId4" imgW="2606400" imgH="960120" progId="">
                    <p:embed/>
                  </p:oleObj>
                </a:graphicData>
              </a:graphic>
            </p:graphicFrame>
            <p:sp>
              <p:nvSpPr>
                <p:cNvPr id="23561" name="Line 9"/>
                <p:cNvSpPr>
                  <a:spLocks noChangeShapeType="1"/>
                </p:cNvSpPr>
                <p:nvPr/>
              </p:nvSpPr>
              <p:spPr bwMode="auto">
                <a:xfrm>
                  <a:off x="420" y="2100"/>
                  <a:ext cx="15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3562" name="Rectangle 10"/>
              <p:cNvSpPr>
                <a:spLocks noChangeArrowheads="1"/>
              </p:cNvSpPr>
              <p:nvPr/>
            </p:nvSpPr>
            <p:spPr bwMode="auto">
              <a:xfrm>
                <a:off x="1163" y="1002"/>
                <a:ext cx="593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kumimoji="0" lang="zh-TW" altLang="en-US" sz="2200" b="1">
                    <a:ea typeface="標楷體" pitchFamily="65" charset="-120"/>
                  </a:rPr>
                  <a:t>製程</a:t>
                </a:r>
                <a:r>
                  <a:rPr kumimoji="0" lang="en-US" altLang="zh-TW" sz="2200" b="1">
                    <a:ea typeface="標楷體" pitchFamily="65" charset="-120"/>
                  </a:rPr>
                  <a:t>A</a:t>
                </a:r>
              </a:p>
            </p:txBody>
          </p:sp>
          <p:sp>
            <p:nvSpPr>
              <p:cNvPr id="23563" name="Text Box 11"/>
              <p:cNvSpPr txBox="1">
                <a:spLocks noChangeArrowheads="1"/>
              </p:cNvSpPr>
              <p:nvPr/>
            </p:nvSpPr>
            <p:spPr bwMode="auto">
              <a:xfrm>
                <a:off x="711" y="1940"/>
                <a:ext cx="15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zh-TW" sz="2000">
                    <a:latin typeface="Times New Roman" pitchFamily="18" charset="0"/>
                  </a:rPr>
                  <a:t>6      8     10    12     14</a:t>
                </a:r>
              </a:p>
            </p:txBody>
          </p:sp>
        </p:grp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1464" y="1200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23770" name="Group 218"/>
          <p:cNvGraphicFramePr>
            <a:graphicFrameLocks noGrp="1"/>
          </p:cNvGraphicFramePr>
          <p:nvPr/>
        </p:nvGraphicFramePr>
        <p:xfrm>
          <a:off x="604838" y="3648075"/>
          <a:ext cx="3441700" cy="2363790"/>
        </p:xfrm>
        <a:graphic>
          <a:graphicData uri="http://schemas.openxmlformats.org/drawingml/2006/table">
            <a:tbl>
              <a:tblPr/>
              <a:tblGrid>
                <a:gridCol w="603250"/>
                <a:gridCol w="946150"/>
                <a:gridCol w="946150"/>
                <a:gridCol w="94615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序號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開始時間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製程時間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完成時間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0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14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14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B3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 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B3"/>
                    </a:solidFill>
                  </a:tcPr>
                </a:tc>
              </a:tr>
              <a:tr h="3365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平均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=10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786" name="Group 234"/>
          <p:cNvGraphicFramePr>
            <a:graphicFrameLocks noGrp="1"/>
          </p:cNvGraphicFramePr>
          <p:nvPr/>
        </p:nvGraphicFramePr>
        <p:xfrm>
          <a:off x="4932363" y="3652838"/>
          <a:ext cx="3441700" cy="2361567"/>
        </p:xfrm>
        <a:graphic>
          <a:graphicData uri="http://schemas.openxmlformats.org/drawingml/2006/table">
            <a:tbl>
              <a:tblPr/>
              <a:tblGrid>
                <a:gridCol w="603250"/>
                <a:gridCol w="946150"/>
                <a:gridCol w="946150"/>
                <a:gridCol w="94615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序號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開始時間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製程時間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完成時間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14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24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B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FDB3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平均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=10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小時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763" name="Text Box 211"/>
          <p:cNvSpPr txBox="1">
            <a:spLocks noChangeArrowheads="1"/>
          </p:cNvSpPr>
          <p:nvPr/>
        </p:nvSpPr>
        <p:spPr bwMode="auto">
          <a:xfrm>
            <a:off x="611188" y="6088063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最後一個品項將在</a:t>
            </a:r>
            <a:r>
              <a:rPr lang="en-US" altLang="zh-TW" sz="2000" b="1">
                <a:ea typeface="標楷體" pitchFamily="65" charset="-120"/>
              </a:rPr>
              <a:t>66</a:t>
            </a:r>
            <a:r>
              <a:rPr lang="zh-TW" altLang="en-US" sz="2000" b="1">
                <a:ea typeface="標楷體" pitchFamily="65" charset="-120"/>
              </a:rPr>
              <a:t>小時內 </a:t>
            </a:r>
            <a:r>
              <a:rPr lang="en-US" altLang="zh-TW" sz="2000" b="1">
                <a:ea typeface="標楷體" pitchFamily="65" charset="-120"/>
              </a:rPr>
              <a:t>(</a:t>
            </a:r>
            <a:r>
              <a:rPr lang="zh-TW" altLang="en-US" sz="2000" b="1">
                <a:ea typeface="標楷體" pitchFamily="65" charset="-120"/>
              </a:rPr>
              <a:t>＞期望時間</a:t>
            </a:r>
            <a:r>
              <a:rPr lang="en-US" altLang="zh-TW" sz="2000" b="1">
                <a:ea typeface="標楷體" pitchFamily="65" charset="-120"/>
              </a:rPr>
              <a:t>60</a:t>
            </a:r>
            <a:r>
              <a:rPr lang="zh-TW" altLang="en-US" sz="2000" b="1">
                <a:ea typeface="標楷體" pitchFamily="65" charset="-120"/>
              </a:rPr>
              <a:t>小時</a:t>
            </a:r>
            <a:r>
              <a:rPr lang="en-US" altLang="zh-TW" sz="2000" b="1">
                <a:ea typeface="標楷體" pitchFamily="65" charset="-120"/>
              </a:rPr>
              <a:t>) </a:t>
            </a:r>
            <a:r>
              <a:rPr lang="zh-TW" altLang="en-US" sz="2000" b="1">
                <a:ea typeface="標楷體" pitchFamily="65" charset="-120"/>
              </a:rPr>
              <a:t>完成，平均每個品項費時</a:t>
            </a:r>
            <a:r>
              <a:rPr lang="en-US" altLang="zh-TW" sz="2000" b="1">
                <a:ea typeface="標楷體" pitchFamily="65" charset="-120"/>
              </a:rPr>
              <a:t>13.2 (</a:t>
            </a:r>
            <a:r>
              <a:rPr lang="zh-TW" altLang="en-US" b="1"/>
              <a:t>＞</a:t>
            </a:r>
            <a:r>
              <a:rPr lang="en-US" altLang="zh-TW" b="1"/>
              <a:t>12) </a:t>
            </a:r>
            <a:r>
              <a:rPr lang="zh-TW" altLang="en-US" sz="2000" b="1">
                <a:ea typeface="標楷體" pitchFamily="65" charset="-120"/>
              </a:rPr>
              <a:t>小時</a:t>
            </a:r>
          </a:p>
        </p:txBody>
      </p:sp>
      <p:sp>
        <p:nvSpPr>
          <p:cNvPr id="23766" name="Text Box 214"/>
          <p:cNvSpPr txBox="1">
            <a:spLocks noChangeArrowheads="1"/>
          </p:cNvSpPr>
          <p:nvPr/>
        </p:nvSpPr>
        <p:spPr bwMode="auto">
          <a:xfrm>
            <a:off x="3635375" y="44688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FF9900"/>
                </a:solidFill>
                <a:ea typeface="標楷體" pitchFamily="65" charset="-120"/>
              </a:rPr>
              <a:t>出現等候時間</a:t>
            </a:r>
          </a:p>
        </p:txBody>
      </p:sp>
      <p:grpSp>
        <p:nvGrpSpPr>
          <p:cNvPr id="5" name="Group 223"/>
          <p:cNvGrpSpPr>
            <a:grpSpLocks/>
          </p:cNvGrpSpPr>
          <p:nvPr/>
        </p:nvGrpSpPr>
        <p:grpSpPr bwMode="auto">
          <a:xfrm>
            <a:off x="5108575" y="1204913"/>
            <a:ext cx="3097213" cy="2209800"/>
            <a:chOff x="2245" y="618"/>
            <a:chExt cx="1951" cy="1392"/>
          </a:xfrm>
        </p:grpSpPr>
        <p:grpSp>
          <p:nvGrpSpPr>
            <p:cNvPr id="6" name="Group 221"/>
            <p:cNvGrpSpPr>
              <a:grpSpLocks/>
            </p:cNvGrpSpPr>
            <p:nvPr/>
          </p:nvGrpSpPr>
          <p:grpSpPr bwMode="auto">
            <a:xfrm>
              <a:off x="2245" y="618"/>
              <a:ext cx="1951" cy="1392"/>
              <a:chOff x="3225" y="836"/>
              <a:chExt cx="1951" cy="1392"/>
            </a:xfrm>
          </p:grpSpPr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3225" y="836"/>
                <a:ext cx="1951" cy="1392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7" name="Rectangle 15"/>
              <p:cNvSpPr>
                <a:spLocks noChangeArrowheads="1"/>
              </p:cNvSpPr>
              <p:nvPr/>
            </p:nvSpPr>
            <p:spPr bwMode="auto">
              <a:xfrm>
                <a:off x="3904" y="992"/>
                <a:ext cx="593" cy="267"/>
              </a:xfrm>
              <a:prstGeom prst="rect">
                <a:avLst/>
              </a:prstGeom>
              <a:solidFill>
                <a:srgbClr val="FCFEB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kumimoji="0" lang="zh-TW" altLang="en-US" sz="2200" b="1">
                    <a:ea typeface="標楷體" pitchFamily="65" charset="-120"/>
                  </a:rPr>
                  <a:t>製程</a:t>
                </a:r>
                <a:r>
                  <a:rPr kumimoji="0" lang="en-US" altLang="zh-TW" sz="2200" b="1">
                    <a:ea typeface="標楷體" pitchFamily="65" charset="-120"/>
                  </a:rPr>
                  <a:t>B</a:t>
                </a:r>
              </a:p>
            </p:txBody>
          </p:sp>
          <p:sp>
            <p:nvSpPr>
              <p:cNvPr id="23569" name="Line 17"/>
              <p:cNvSpPr>
                <a:spLocks noChangeShapeType="1"/>
              </p:cNvSpPr>
              <p:nvPr/>
            </p:nvSpPr>
            <p:spPr bwMode="auto">
              <a:xfrm flipH="1">
                <a:off x="4185" y="1298"/>
                <a:ext cx="10" cy="5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571" name="Text Box 19"/>
              <p:cNvSpPr txBox="1">
                <a:spLocks noChangeArrowheads="1"/>
              </p:cNvSpPr>
              <p:nvPr/>
            </p:nvSpPr>
            <p:spPr bwMode="auto">
              <a:xfrm>
                <a:off x="4241" y="1480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b="1">
                    <a:ea typeface="標楷體" pitchFamily="65" charset="-120"/>
                  </a:rPr>
                  <a:t>處理時間內無變異</a:t>
                </a:r>
              </a:p>
            </p:txBody>
          </p:sp>
        </p:grp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2426" y="1671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0" y="3500438"/>
            <a:ext cx="8947578" cy="3357562"/>
            <a:chOff x="0" y="3500438"/>
            <a:chExt cx="8947578" cy="3357562"/>
          </a:xfrm>
        </p:grpSpPr>
        <p:sp>
          <p:nvSpPr>
            <p:cNvPr id="25" name="圓角矩形 24"/>
            <p:cNvSpPr/>
            <p:nvPr/>
          </p:nvSpPr>
          <p:spPr>
            <a:xfrm>
              <a:off x="0" y="3500438"/>
              <a:ext cx="8858280" cy="33575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6" name="Picture 4" descr="D:\Benson\中山企管碩士學分班\作業管理\平衡產能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808" y="4071942"/>
              <a:ext cx="8545770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18-4 </a:t>
            </a:r>
            <a:r>
              <a:rPr lang="zh-TW" altLang="en-US" dirty="0">
                <a:latin typeface="+mj-ea"/>
              </a:rPr>
              <a:t>瓶頸與產能受限資源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產能 </a:t>
            </a:r>
            <a:r>
              <a:rPr lang="en-US" altLang="zh-TW" sz="2400" b="1" dirty="0">
                <a:latin typeface="+mn-ea"/>
              </a:rPr>
              <a:t>(Capacity)</a:t>
            </a:r>
          </a:p>
          <a:p>
            <a:pPr lvl="1">
              <a:lnSpc>
                <a:spcPct val="90000"/>
              </a:lnSpc>
            </a:pPr>
            <a:r>
              <a:rPr lang="zh-TW" altLang="en-US" sz="2000" b="1" dirty="0">
                <a:latin typeface="+mn-ea"/>
              </a:rPr>
              <a:t>生產可利用的時間，但不包括維修與其他的停工時間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瓶頸 </a:t>
            </a:r>
            <a:r>
              <a:rPr lang="en-US" altLang="zh-TW" sz="2400" b="1" dirty="0">
                <a:latin typeface="+mn-ea"/>
              </a:rPr>
              <a:t>(bottleneck)</a:t>
            </a:r>
          </a:p>
          <a:p>
            <a:pPr lvl="1">
              <a:lnSpc>
                <a:spcPct val="90000"/>
              </a:lnSpc>
            </a:pPr>
            <a:r>
              <a:rPr lang="zh-TW" altLang="en-US" sz="2000" b="1" dirty="0">
                <a:latin typeface="+mn-ea"/>
              </a:rPr>
              <a:t>產能低於特定需求的資源</a:t>
            </a:r>
          </a:p>
          <a:p>
            <a:pPr lvl="1">
              <a:lnSpc>
                <a:spcPct val="90000"/>
              </a:lnSpc>
            </a:pPr>
            <a:r>
              <a:rPr lang="zh-TW" altLang="en-US" sz="2000" b="1" dirty="0">
                <a:latin typeface="+mn-ea"/>
              </a:rPr>
              <a:t>系統產出的限制，為生產流程中流量變窄的發生點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非瓶頸 </a:t>
            </a:r>
            <a:r>
              <a:rPr lang="en-US" altLang="zh-TW" sz="2400" b="1" dirty="0">
                <a:latin typeface="+mn-ea"/>
              </a:rPr>
              <a:t>(</a:t>
            </a:r>
            <a:r>
              <a:rPr lang="en-US" altLang="zh-TW" sz="2400" b="1" dirty="0" err="1">
                <a:latin typeface="+mn-ea"/>
              </a:rPr>
              <a:t>nonbottleneck</a:t>
            </a:r>
            <a:r>
              <a:rPr lang="en-US" altLang="zh-TW" sz="2400" b="1" dirty="0">
                <a:latin typeface="+mn-ea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zh-TW" altLang="en-US" sz="2000" b="1" dirty="0">
                <a:latin typeface="+mn-ea"/>
              </a:rPr>
              <a:t>產能大於特定需求的資源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b="1" dirty="0">
                <a:latin typeface="+mn-ea"/>
                <a:sym typeface="Wingdings 3" pitchFamily="18" charset="2"/>
              </a:rPr>
              <a:t>不應持續工作，因這將使產量超過需求量，所以非瓶頸會有閒置時間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產能受限的資源 </a:t>
            </a:r>
            <a:r>
              <a:rPr lang="en-US" altLang="zh-TW" sz="2400" b="1" dirty="0">
                <a:latin typeface="+mn-ea"/>
              </a:rPr>
              <a:t>(capacity-constrained resource, CCR)</a:t>
            </a:r>
          </a:p>
          <a:p>
            <a:pPr lvl="1">
              <a:lnSpc>
                <a:spcPct val="90000"/>
              </a:lnSpc>
            </a:pPr>
            <a:r>
              <a:rPr lang="zh-TW" altLang="en-US" sz="2000" b="1" dirty="0">
                <a:latin typeface="+mn-ea"/>
              </a:rPr>
              <a:t>利用率接近產能</a:t>
            </a:r>
          </a:p>
          <a:p>
            <a:pPr lvl="1">
              <a:lnSpc>
                <a:spcPct val="90000"/>
              </a:lnSpc>
            </a:pPr>
            <a:r>
              <a:rPr lang="zh-TW" altLang="en-US" sz="2000" b="1" dirty="0">
                <a:latin typeface="+mn-ea"/>
              </a:rPr>
              <a:t>若未能仔細安排，將變成瓶頸的資源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737A-74DA-4F3A-AF66-3884D00AA318}" type="slidenum">
              <a:rPr lang="en-US" altLang="zh-TW"/>
              <a:pPr/>
              <a:t>15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18-5 </a:t>
            </a:r>
            <a:r>
              <a:rPr lang="zh-TW" altLang="en-US" dirty="0">
                <a:latin typeface="+mj-ea"/>
              </a:rPr>
              <a:t>基本製造元件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714348" y="1785926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+mn-ea"/>
              </a:rPr>
              <a:t>基本元件 </a:t>
            </a:r>
            <a:r>
              <a:rPr lang="en-US" altLang="zh-TW" sz="3200" b="1" dirty="0" smtClean="0">
                <a:latin typeface="+mn-ea"/>
              </a:rPr>
              <a:t>(building block)</a:t>
            </a:r>
            <a:endParaRPr lang="en-US" altLang="zh-TW" sz="3200" b="1" dirty="0">
              <a:latin typeface="+mn-ea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643174" y="3500438"/>
            <a:ext cx="1785950" cy="16430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Y</a:t>
            </a:r>
            <a:r>
              <a:rPr lang="zh-TW" altLang="en-US" sz="2800" dirty="0" smtClean="0"/>
              <a:t>為非 瓶頸</a:t>
            </a:r>
            <a:endParaRPr lang="zh-TW" altLang="en-US" sz="2800" dirty="0"/>
          </a:p>
        </p:txBody>
      </p:sp>
      <p:sp>
        <p:nvSpPr>
          <p:cNvPr id="9" name="橢圓 8"/>
          <p:cNvSpPr/>
          <p:nvPr/>
        </p:nvSpPr>
        <p:spPr>
          <a:xfrm>
            <a:off x="4643438" y="3500438"/>
            <a:ext cx="1785950" cy="16430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最後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組裝</a:t>
            </a:r>
            <a:endParaRPr lang="zh-TW" altLang="en-US" sz="2800" dirty="0"/>
          </a:p>
        </p:txBody>
      </p:sp>
      <p:sp>
        <p:nvSpPr>
          <p:cNvPr id="10" name="橢圓 9"/>
          <p:cNvSpPr/>
          <p:nvPr/>
        </p:nvSpPr>
        <p:spPr>
          <a:xfrm>
            <a:off x="6715140" y="3500438"/>
            <a:ext cx="1785950" cy="16430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市場</a:t>
            </a:r>
            <a:endParaRPr lang="zh-TW" altLang="en-US" sz="2800" dirty="0"/>
          </a:p>
        </p:txBody>
      </p:sp>
      <p:sp>
        <p:nvSpPr>
          <p:cNvPr id="11" name="橢圓 10"/>
          <p:cNvSpPr/>
          <p:nvPr/>
        </p:nvSpPr>
        <p:spPr>
          <a:xfrm>
            <a:off x="571472" y="3500438"/>
            <a:ext cx="1785950" cy="16430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X</a:t>
            </a:r>
            <a:r>
              <a:rPr lang="zh-TW" altLang="en-US" sz="2800" dirty="0" smtClean="0"/>
              <a:t>為 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瓶頸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</a:rPr>
              <a:t>分類作業流程產生的基本元件</a:t>
            </a:r>
            <a:endParaRPr lang="zh-TW" altLang="en-US" dirty="0">
              <a:latin typeface="+mj-ea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678661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928662" y="2214554"/>
          <a:ext cx="69294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內容版面配置區 4"/>
          <p:cNvGraphicFramePr>
            <a:graphicFrameLocks/>
          </p:cNvGraphicFramePr>
          <p:nvPr/>
        </p:nvGraphicFramePr>
        <p:xfrm>
          <a:off x="642910" y="3143248"/>
          <a:ext cx="735811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內容版面配置區 4"/>
          <p:cNvGraphicFramePr>
            <a:graphicFrameLocks/>
          </p:cNvGraphicFramePr>
          <p:nvPr/>
        </p:nvGraphicFramePr>
        <p:xfrm>
          <a:off x="928662" y="5000636"/>
          <a:ext cx="7215238" cy="68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內容版面配置區 4"/>
          <p:cNvGraphicFramePr>
            <a:graphicFrameLocks/>
          </p:cNvGraphicFramePr>
          <p:nvPr/>
        </p:nvGraphicFramePr>
        <p:xfrm>
          <a:off x="928662" y="5929330"/>
          <a:ext cx="7215238" cy="68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ea"/>
              </a:rPr>
              <a:t>基本流程元件</a:t>
            </a:r>
          </a:p>
        </p:txBody>
      </p:sp>
      <p:sp>
        <p:nvSpPr>
          <p:cNvPr id="1126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E3C9A-8502-4105-ACF8-088CDAF6D632}" type="slidenum">
              <a:rPr lang="en-US" altLang="zh-TW">
                <a:latin typeface="Arial" pitchFamily="34" charset="0"/>
              </a:rPr>
              <a:pPr>
                <a:defRPr/>
              </a:pPr>
              <a:t>18</a:t>
            </a:fld>
            <a:endParaRPr lang="en-US" altLang="zh-TW">
              <a:latin typeface="Arial" pitchFamily="34" charset="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642910" y="2000240"/>
            <a:ext cx="1500198" cy="142876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優點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71736" y="2143116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+mn-ea"/>
              </a:rPr>
              <a:t>可大量簡化對產品流程的分析與控制</a:t>
            </a:r>
            <a:endParaRPr lang="zh-TW" altLang="en-US" sz="36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24" y="4643446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+mn-ea"/>
              </a:rPr>
              <a:t>例如，不需要追蹤與規劃生產流程的非瓶頸作業，只需要注意元件的開始與結束點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algn="l"/>
            <a:r>
              <a:rPr lang="zh-TW" altLang="en-US" dirty="0"/>
              <a:t>報告</a:t>
            </a:r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18-1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企業的目標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18-2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衡量績效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18-3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產能不平衡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18-4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瓶頸與產能受限資源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18-5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基本製造元件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18-6 </a:t>
            </a:r>
            <a:r>
              <a:rPr lang="zh-TW" altLang="en-US" b="1" dirty="0" smtClean="0">
                <a:latin typeface="+mn-ea"/>
              </a:rPr>
              <a:t>管制方法 </a:t>
            </a:r>
            <a:r>
              <a:rPr lang="en-US" altLang="zh-TW" b="1" dirty="0" smtClean="0">
                <a:latin typeface="+mn-ea"/>
              </a:rPr>
              <a:t>PART I</a:t>
            </a:r>
            <a:endParaRPr lang="zh-TW" altLang="en-US" b="1" dirty="0"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483768" y="980728"/>
            <a:ext cx="1872208" cy="576064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9087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華康鋼筆體W2" pitchFamily="65" charset="-120"/>
                <a:ea typeface="華康鋼筆體W2" pitchFamily="65" charset="-120"/>
              </a:rPr>
              <a:t>謝宜家</a:t>
            </a:r>
            <a:endParaRPr lang="zh-TW" altLang="en-US" sz="3600" b="1" dirty="0">
              <a:latin typeface="華康鋼筆體W2" pitchFamily="65" charset="-120"/>
              <a:ea typeface="華康鋼筆體W2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algn="l"/>
            <a:r>
              <a:rPr lang="zh-TW" altLang="en-US" dirty="0"/>
              <a:t>報告</a:t>
            </a:r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latin typeface="+mn-ea"/>
              </a:rPr>
              <a:t>18-1</a:t>
            </a:r>
            <a:r>
              <a:rPr lang="zh-TW" altLang="en-US" b="1" dirty="0" smtClean="0">
                <a:latin typeface="+mn-ea"/>
              </a:rPr>
              <a:t>企業的目標</a:t>
            </a:r>
            <a:endParaRPr lang="en-US" altLang="zh-TW" b="1" dirty="0" smtClean="0"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18-2</a:t>
            </a:r>
            <a:r>
              <a:rPr lang="zh-TW" altLang="en-US" b="1" dirty="0" smtClean="0">
                <a:latin typeface="+mn-ea"/>
              </a:rPr>
              <a:t>衡量績效</a:t>
            </a:r>
            <a:endParaRPr lang="en-US" altLang="zh-TW" b="1" dirty="0" smtClean="0"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18-3</a:t>
            </a:r>
            <a:r>
              <a:rPr lang="zh-TW" altLang="en-US" b="1" dirty="0" smtClean="0">
                <a:latin typeface="+mn-ea"/>
              </a:rPr>
              <a:t>產能不平衡</a:t>
            </a:r>
            <a:endParaRPr lang="en-US" altLang="zh-TW" b="1" dirty="0" smtClean="0"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18-4 </a:t>
            </a:r>
            <a:r>
              <a:rPr lang="zh-TW" altLang="en-US" b="1" dirty="0" smtClean="0">
                <a:latin typeface="+mn-ea"/>
              </a:rPr>
              <a:t>瓶頸與產能受限資源</a:t>
            </a:r>
            <a:endParaRPr lang="en-US" altLang="zh-TW" b="1" dirty="0" smtClean="0"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18-5 </a:t>
            </a:r>
            <a:r>
              <a:rPr lang="zh-TW" altLang="en-US" b="1" dirty="0" smtClean="0">
                <a:latin typeface="+mn-ea"/>
              </a:rPr>
              <a:t>基本製造元件</a:t>
            </a:r>
            <a:endParaRPr lang="zh-TW" altLang="en-US" b="1" dirty="0"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483768" y="980728"/>
            <a:ext cx="1872208" cy="576064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9087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華康鋼筆體W2" pitchFamily="65" charset="-120"/>
                <a:ea typeface="華康鋼筆體W2" pitchFamily="65" charset="-120"/>
              </a:rPr>
              <a:t>簡泓瑩</a:t>
            </a:r>
            <a:endParaRPr lang="zh-TW" altLang="en-US" sz="3600" b="1" dirty="0">
              <a:latin typeface="華康鋼筆體W2" pitchFamily="65" charset="-120"/>
              <a:ea typeface="華康鋼筆體W2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smtClean="0">
                <a:latin typeface="+mj-ea"/>
              </a:rPr>
              <a:t>18-6 </a:t>
            </a:r>
            <a:r>
              <a:rPr lang="zh-TW" altLang="en-US" sz="3600" dirty="0" smtClean="0">
                <a:latin typeface="+mj-ea"/>
              </a:rPr>
              <a:t>管制方法</a:t>
            </a:r>
            <a:r>
              <a:rPr lang="zh-TW" altLang="en-US" sz="3200" dirty="0" smtClean="0">
                <a:latin typeface="+mj-ea"/>
              </a:rPr>
              <a:t> </a:t>
            </a:r>
            <a:r>
              <a:rPr lang="zh-TW" altLang="en-US" sz="3200" dirty="0" smtClean="0">
                <a:ea typeface="標楷體" pitchFamily="65" charset="-120"/>
              </a:rPr>
              <a:t/>
            </a:r>
            <a:br>
              <a:rPr lang="zh-TW" altLang="en-US" sz="3200" dirty="0" smtClean="0">
                <a:ea typeface="標楷體" pitchFamily="65" charset="-120"/>
              </a:rPr>
            </a:br>
            <a:r>
              <a:rPr lang="zh-TW" altLang="en-US" sz="3200" dirty="0" smtClean="0">
                <a:ea typeface="標楷體" pitchFamily="65" charset="-120"/>
              </a:rPr>
              <a:t>         </a:t>
            </a:r>
            <a:r>
              <a:rPr lang="zh-TW" altLang="en-US" sz="3000" dirty="0" smtClean="0">
                <a:latin typeface="+mn-ea"/>
                <a:ea typeface="+mn-ea"/>
              </a:rPr>
              <a:t>經過瓶頸與非瓶頸作業的產品流程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en-US" altLang="zh-TW" dirty="0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755650" y="1676400"/>
            <a:ext cx="80618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kumimoji="0" lang="en-US" altLang="zh-TW" dirty="0">
                <a:latin typeface="新細明體" pitchFamily="18" charset="-120"/>
              </a:rPr>
              <a:t> </a:t>
            </a:r>
            <a:r>
              <a:rPr kumimoji="0" lang="en-US" altLang="zh-TW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kumimoji="0" lang="en-US" altLang="zh-TW" sz="2000" dirty="0">
                <a:latin typeface="+mn-ea"/>
                <a:ea typeface="+mn-ea"/>
                <a:cs typeface="Arial Unicode MS" pitchFamily="34" charset="-120"/>
              </a:rPr>
              <a:t>X</a:t>
            </a:r>
            <a:r>
              <a:rPr kumimoji="0" lang="zh-TW" altLang="en-US" sz="2000" dirty="0">
                <a:latin typeface="+mn-ea"/>
                <a:ea typeface="+mn-ea"/>
              </a:rPr>
              <a:t>製造費時一小時，</a:t>
            </a:r>
            <a:r>
              <a:rPr kumimoji="0" lang="en-US" altLang="zh-TW" sz="2000" dirty="0">
                <a:latin typeface="+mn-ea"/>
                <a:ea typeface="+mn-ea"/>
                <a:cs typeface="Arial Unicode MS" pitchFamily="34" charset="-120"/>
              </a:rPr>
              <a:t>Y</a:t>
            </a:r>
            <a:r>
              <a:rPr kumimoji="0" lang="zh-TW" altLang="en-US" sz="2000" dirty="0">
                <a:latin typeface="+mn-ea"/>
                <a:ea typeface="+mn-ea"/>
              </a:rPr>
              <a:t>製造費時</a:t>
            </a:r>
            <a:r>
              <a:rPr kumimoji="0" lang="en-US" altLang="zh-TW" sz="2000" dirty="0">
                <a:latin typeface="+mn-ea"/>
                <a:ea typeface="+mn-ea"/>
              </a:rPr>
              <a:t>45</a:t>
            </a:r>
            <a:r>
              <a:rPr kumimoji="0" lang="zh-TW" altLang="en-US" sz="2000" dirty="0">
                <a:latin typeface="+mn-ea"/>
                <a:ea typeface="+mn-ea"/>
              </a:rPr>
              <a:t>分鐘</a:t>
            </a:r>
          </a:p>
          <a:p>
            <a:pPr>
              <a:buFont typeface="Wingdings" pitchFamily="2" charset="2"/>
              <a:buChar char="l"/>
            </a:pPr>
            <a:r>
              <a:rPr kumimoji="0" lang="zh-TW" altLang="en-US" sz="2000" dirty="0">
                <a:latin typeface="+mn-ea"/>
                <a:ea typeface="+mn-ea"/>
              </a:rPr>
              <a:t> 市場需求為</a:t>
            </a:r>
            <a:r>
              <a:rPr kumimoji="0" lang="en-US" altLang="zh-TW" sz="2000" dirty="0">
                <a:latin typeface="+mn-ea"/>
                <a:ea typeface="+mn-ea"/>
              </a:rPr>
              <a:t>200</a:t>
            </a:r>
            <a:r>
              <a:rPr kumimoji="0" lang="zh-TW" altLang="en-US" sz="2000" dirty="0">
                <a:latin typeface="+mn-ea"/>
                <a:ea typeface="+mn-ea"/>
              </a:rPr>
              <a:t>單位</a:t>
            </a:r>
          </a:p>
          <a:p>
            <a:pPr>
              <a:buFont typeface="Wingdings" pitchFamily="2" charset="2"/>
              <a:buChar char="l"/>
            </a:pPr>
            <a:r>
              <a:rPr kumimoji="0" lang="zh-TW" altLang="en-US" sz="2000" dirty="0">
                <a:latin typeface="+mn-ea"/>
                <a:ea typeface="+mn-ea"/>
              </a:rPr>
              <a:t> </a:t>
            </a:r>
            <a:r>
              <a:rPr kumimoji="0" lang="en-US" altLang="zh-TW" sz="2000" dirty="0">
                <a:latin typeface="+mn-ea"/>
                <a:ea typeface="+mn-ea"/>
                <a:cs typeface="Arial Unicode MS" pitchFamily="34" charset="-120"/>
              </a:rPr>
              <a:t>X</a:t>
            </a:r>
            <a:r>
              <a:rPr kumimoji="0" lang="zh-TW" altLang="en-US" sz="2000" dirty="0">
                <a:latin typeface="+mn-ea"/>
                <a:ea typeface="+mn-ea"/>
              </a:rPr>
              <a:t>的產能為</a:t>
            </a:r>
            <a:r>
              <a:rPr kumimoji="0" lang="en-US" altLang="zh-TW" sz="2000" dirty="0">
                <a:latin typeface="+mn-ea"/>
                <a:ea typeface="+mn-ea"/>
              </a:rPr>
              <a:t>200</a:t>
            </a:r>
            <a:r>
              <a:rPr kumimoji="0" lang="zh-TW" altLang="en-US" sz="2000" dirty="0">
                <a:latin typeface="+mn-ea"/>
                <a:ea typeface="+mn-ea"/>
              </a:rPr>
              <a:t>單位</a:t>
            </a:r>
            <a:r>
              <a:rPr kumimoji="0" lang="en-US" altLang="zh-TW" sz="2000" dirty="0">
                <a:latin typeface="+mn-ea"/>
                <a:ea typeface="+mn-ea"/>
              </a:rPr>
              <a:t>(200hr/1hr)</a:t>
            </a:r>
            <a:r>
              <a:rPr kumimoji="0" lang="zh-TW" altLang="en-US" sz="2000" dirty="0">
                <a:latin typeface="+mn-ea"/>
                <a:ea typeface="+mn-ea"/>
              </a:rPr>
              <a:t>，</a:t>
            </a:r>
            <a:r>
              <a:rPr kumimoji="0" lang="en-US" altLang="zh-TW" sz="2000" dirty="0">
                <a:latin typeface="+mn-ea"/>
                <a:ea typeface="+mn-ea"/>
                <a:cs typeface="Arial Unicode MS" pitchFamily="34" charset="-120"/>
              </a:rPr>
              <a:t>Y</a:t>
            </a:r>
            <a:r>
              <a:rPr kumimoji="0" lang="zh-TW" altLang="en-US" sz="2000" dirty="0">
                <a:latin typeface="+mn-ea"/>
                <a:ea typeface="+mn-ea"/>
              </a:rPr>
              <a:t>的產能為</a:t>
            </a:r>
            <a:r>
              <a:rPr kumimoji="0" lang="en-US" altLang="zh-TW" sz="2000" dirty="0" smtClean="0">
                <a:latin typeface="+mn-ea"/>
                <a:ea typeface="+mn-ea"/>
              </a:rPr>
              <a:t>267</a:t>
            </a:r>
            <a:r>
              <a:rPr kumimoji="0" lang="zh-TW" altLang="en-US" sz="2000" dirty="0" smtClean="0">
                <a:latin typeface="+mn-ea"/>
                <a:ea typeface="+mn-ea"/>
              </a:rPr>
              <a:t>單位</a:t>
            </a:r>
            <a:r>
              <a:rPr kumimoji="0" lang="en-US" altLang="zh-TW" sz="2000" dirty="0">
                <a:latin typeface="+mn-ea"/>
                <a:ea typeface="+mn-ea"/>
              </a:rPr>
              <a:t>(200hr/45min)</a:t>
            </a:r>
          </a:p>
        </p:txBody>
      </p:sp>
      <p:pic>
        <p:nvPicPr>
          <p:cNvPr id="29702" name="Picture 5" descr="PC180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1" t="11333" r="6164" b="7330"/>
          <a:stretch/>
        </p:blipFill>
        <p:spPr bwMode="auto">
          <a:xfrm>
            <a:off x="1089212" y="2682876"/>
            <a:ext cx="7406250" cy="3785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9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  <a:latin typeface="+mj-ea"/>
              </a:rPr>
              <a:t>時間元件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19256" cy="4713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600" dirty="0" smtClean="0">
                <a:latin typeface="+mn-ea"/>
              </a:rPr>
              <a:t>組成生產週期時間的元素</a:t>
            </a:r>
            <a:endParaRPr lang="zh-TW" altLang="en-US" sz="3600" dirty="0">
              <a:latin typeface="+mn-ea"/>
            </a:endParaRPr>
          </a:p>
          <a:p>
            <a:pPr lvl="1">
              <a:lnSpc>
                <a:spcPct val="90000"/>
              </a:lnSpc>
            </a:pPr>
            <a:r>
              <a:rPr lang="zh-TW" altLang="en-US" sz="3600" dirty="0" smtClean="0">
                <a:latin typeface="+mn-ea"/>
              </a:rPr>
              <a:t>整備時間</a:t>
            </a:r>
            <a:endParaRPr lang="en-US" altLang="zh-TW" sz="3600" dirty="0" smtClean="0">
              <a:latin typeface="+mn-ea"/>
            </a:endParaRPr>
          </a:p>
          <a:p>
            <a:pPr lvl="1">
              <a:lnSpc>
                <a:spcPct val="90000"/>
              </a:lnSpc>
            </a:pPr>
            <a:r>
              <a:rPr lang="zh-TW" altLang="en-US" sz="3600" dirty="0">
                <a:latin typeface="+mn-ea"/>
              </a:rPr>
              <a:t>作業</a:t>
            </a:r>
            <a:r>
              <a:rPr lang="zh-TW" altLang="en-US" sz="3600" dirty="0" smtClean="0">
                <a:latin typeface="+mn-ea"/>
              </a:rPr>
              <a:t>時間</a:t>
            </a:r>
            <a:endParaRPr lang="en-US" altLang="zh-TW" sz="3600" dirty="0" smtClean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3600" dirty="0" smtClean="0">
                <a:latin typeface="+mn-ea"/>
              </a:rPr>
              <a:t>排隊時間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600" dirty="0">
                <a:latin typeface="+mn-ea"/>
              </a:rPr>
              <a:t>待料</a:t>
            </a:r>
            <a:r>
              <a:rPr lang="zh-TW" altLang="en-US" sz="3600" dirty="0" smtClean="0">
                <a:latin typeface="+mn-ea"/>
              </a:rPr>
              <a:t>時間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3600" dirty="0" smtClean="0">
                <a:latin typeface="+mn-ea"/>
              </a:rPr>
              <a:t>閒置時間</a:t>
            </a:r>
          </a:p>
          <a:p>
            <a:pPr eaLnBrk="1" hangingPunct="1">
              <a:lnSpc>
                <a:spcPct val="90000"/>
              </a:lnSpc>
            </a:pPr>
            <a:endParaRPr lang="zh-TW" altLang="en-US" sz="2200" b="1" dirty="0" smtClean="0"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200" b="1" dirty="0" smtClean="0"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8562">
            <a:off x="5659411" y="3366154"/>
            <a:ext cx="2143125" cy="2133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6166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chemeClr val="tx1"/>
                </a:solidFill>
                <a:latin typeface="+mj-ea"/>
              </a:rPr>
              <a:t>尋找瓶頸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>
                <a:latin typeface="+mn-ea"/>
              </a:rPr>
              <a:t>方法</a:t>
            </a:r>
            <a:r>
              <a:rPr lang="zh-TW" altLang="en-US" sz="2800" dirty="0" smtClean="0">
                <a:latin typeface="+mn-ea"/>
              </a:rPr>
              <a:t>：</a:t>
            </a:r>
            <a:endParaRPr lang="zh-TW" altLang="en-US" dirty="0">
              <a:latin typeface="+mn-ea"/>
            </a:endParaRPr>
          </a:p>
          <a:p>
            <a:pPr lvl="1" eaLnBrk="1" hangingPunct="1">
              <a:buFontTx/>
              <a:buAutoNum type="arabicPeriod"/>
            </a:pPr>
            <a:r>
              <a:rPr lang="zh-TW" altLang="en-US" dirty="0">
                <a:latin typeface="+mn-ea"/>
              </a:rPr>
              <a:t>計算資源的產能負荷圖</a:t>
            </a:r>
          </a:p>
          <a:p>
            <a:pPr lvl="1" eaLnBrk="1" hangingPunct="1">
              <a:buFontTx/>
              <a:buAutoNum type="arabicPeriod"/>
            </a:pPr>
            <a:r>
              <a:rPr lang="zh-TW" altLang="en-US" dirty="0">
                <a:latin typeface="+mn-ea"/>
              </a:rPr>
              <a:t>以對特定工廠的知識，觀察作業中的系統，並與現場主管與員工交談。</a:t>
            </a:r>
          </a:p>
          <a:p>
            <a:pPr lvl="1" eaLnBrk="1" hangingPunct="1">
              <a:buFont typeface="Wingdings" pitchFamily="2" charset="2"/>
              <a:buNone/>
            </a:pPr>
            <a:endParaRPr lang="zh-TW" altLang="en-US" sz="2800" b="1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sp>
        <p:nvSpPr>
          <p:cNvPr id="317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40"/>
          <a:stretch/>
        </p:blipFill>
        <p:spPr>
          <a:xfrm>
            <a:off x="3155107" y="4221088"/>
            <a:ext cx="5988893" cy="25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0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9776"/>
            <a:ext cx="543609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>
                <a:latin typeface="+mj-ea"/>
              </a:rPr>
              <a:t>尋找瓶頸</a:t>
            </a:r>
            <a:r>
              <a:rPr lang="en-US" altLang="zh-TW" sz="3200" dirty="0" smtClean="0">
                <a:latin typeface="+mj-ea"/>
              </a:rPr>
              <a:t>-</a:t>
            </a:r>
            <a:r>
              <a:rPr lang="zh-TW" altLang="en-US" sz="3200" dirty="0" smtClean="0">
                <a:latin typeface="+mj-ea"/>
              </a:rPr>
              <a:t>例子</a:t>
            </a:r>
            <a:endParaRPr lang="en-US" altLang="zh-TW" sz="3200" dirty="0" smtClean="0">
              <a:latin typeface="+mj-ea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3106688" cy="254888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>
                <a:latin typeface="+mn-ea"/>
              </a:rPr>
              <a:t>第一次分析</a:t>
            </a:r>
            <a:r>
              <a:rPr lang="zh-TW" altLang="en-US" sz="2800" dirty="0" smtClean="0">
                <a:latin typeface="+mn-ea"/>
              </a:rPr>
              <a:t>：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zh-TW" dirty="0">
                <a:latin typeface="+mn-ea"/>
              </a:rPr>
              <a:t>M1: </a:t>
            </a:r>
            <a:r>
              <a:rPr lang="zh-TW" altLang="en-US" dirty="0">
                <a:latin typeface="+mn-ea"/>
              </a:rPr>
              <a:t>產能的</a:t>
            </a:r>
            <a:r>
              <a:rPr lang="en-US" altLang="zh-TW" dirty="0">
                <a:latin typeface="+mn-ea"/>
              </a:rPr>
              <a:t>130</a:t>
            </a:r>
            <a:r>
              <a:rPr lang="en-US" altLang="zh-TW" dirty="0" smtClean="0">
                <a:latin typeface="+mn-ea"/>
              </a:rPr>
              <a:t>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M2: </a:t>
            </a:r>
            <a:r>
              <a:rPr lang="zh-TW" altLang="en-US" dirty="0" smtClean="0">
                <a:latin typeface="+mn-ea"/>
              </a:rPr>
              <a:t>產能的</a:t>
            </a:r>
            <a:r>
              <a:rPr lang="en-US" altLang="zh-TW" dirty="0" smtClean="0">
                <a:latin typeface="+mn-ea"/>
              </a:rPr>
              <a:t>120%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M3: </a:t>
            </a:r>
            <a:r>
              <a:rPr lang="zh-TW" altLang="en-US" dirty="0" smtClean="0">
                <a:latin typeface="+mn-ea"/>
              </a:rPr>
              <a:t>產能的</a:t>
            </a:r>
            <a:r>
              <a:rPr lang="en-US" altLang="zh-TW" dirty="0" smtClean="0">
                <a:latin typeface="+mn-ea"/>
              </a:rPr>
              <a:t>105%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M4: </a:t>
            </a:r>
            <a:r>
              <a:rPr lang="zh-TW" altLang="en-US" dirty="0" smtClean="0">
                <a:latin typeface="+mn-ea"/>
              </a:rPr>
              <a:t>產能的</a:t>
            </a:r>
            <a:r>
              <a:rPr lang="en-US" altLang="zh-TW" dirty="0" smtClean="0">
                <a:latin typeface="+mn-ea"/>
              </a:rPr>
              <a:t>95%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+mn-ea"/>
              </a:rPr>
              <a:t>M5: </a:t>
            </a:r>
            <a:r>
              <a:rPr lang="zh-TW" altLang="en-US" dirty="0" smtClean="0">
                <a:latin typeface="+mn-ea"/>
              </a:rPr>
              <a:t>產能的</a:t>
            </a:r>
            <a:r>
              <a:rPr lang="en-US" altLang="zh-TW" dirty="0" smtClean="0">
                <a:latin typeface="+mn-ea"/>
              </a:rPr>
              <a:t>85%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b="1" dirty="0">
                <a:latin typeface="標楷體" pitchFamily="65" charset="-120"/>
                <a:ea typeface="標楷體" pitchFamily="65" charset="-120"/>
              </a:rPr>
              <a:t>	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90000"/>
              </a:lnSpc>
              <a:buNone/>
            </a:pPr>
            <a:endParaRPr lang="en-US" altLang="zh-TW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 3" pitchFamily="18" charset="2"/>
            </a:endParaRPr>
          </a:p>
          <a:p>
            <a:pPr lvl="1">
              <a:lnSpc>
                <a:spcPct val="90000"/>
              </a:lnSpc>
              <a:buNone/>
            </a:pPr>
            <a:endParaRPr lang="en-US" altLang="zh-TW" sz="2300" b="1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sym typeface="Wingdings 3" pitchFamily="18" charset="2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3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148064" y="1916832"/>
            <a:ext cx="388843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TW" altLang="en-US" sz="2400" dirty="0">
                <a:latin typeface="+mn-ea"/>
              </a:rPr>
              <a:t>修正並重新計算：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M1</a:t>
            </a:r>
            <a:r>
              <a:rPr lang="en-US" altLang="zh-TW" sz="2400" dirty="0">
                <a:latin typeface="+mn-ea"/>
              </a:rPr>
              <a:t>: </a:t>
            </a:r>
            <a:r>
              <a:rPr lang="zh-TW" altLang="en-US" sz="2400" dirty="0">
                <a:latin typeface="+mn-ea"/>
              </a:rPr>
              <a:t>產能的</a:t>
            </a:r>
            <a:r>
              <a:rPr lang="en-US" altLang="zh-TW" sz="2400" dirty="0">
                <a:latin typeface="+mn-ea"/>
              </a:rPr>
              <a:t>110%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M2</a:t>
            </a:r>
            <a:r>
              <a:rPr lang="en-US" altLang="zh-TW" sz="2400" dirty="0">
                <a:latin typeface="+mn-ea"/>
              </a:rPr>
              <a:t>: </a:t>
            </a:r>
            <a:r>
              <a:rPr lang="zh-TW" altLang="en-US" sz="2400" dirty="0">
                <a:latin typeface="+mn-ea"/>
              </a:rPr>
              <a:t>產能的</a:t>
            </a:r>
            <a:r>
              <a:rPr lang="en-US" altLang="zh-TW" sz="2400" dirty="0">
                <a:latin typeface="+mn-ea"/>
              </a:rPr>
              <a:t>115%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M3</a:t>
            </a:r>
            <a:r>
              <a:rPr lang="en-US" altLang="zh-TW" sz="2400" dirty="0">
                <a:latin typeface="+mn-ea"/>
              </a:rPr>
              <a:t>: </a:t>
            </a:r>
            <a:r>
              <a:rPr lang="zh-TW" altLang="en-US" sz="2400" dirty="0">
                <a:latin typeface="+mn-ea"/>
              </a:rPr>
              <a:t>產能的</a:t>
            </a:r>
            <a:r>
              <a:rPr lang="en-US" altLang="zh-TW" sz="2400" dirty="0">
                <a:latin typeface="+mn-ea"/>
              </a:rPr>
              <a:t>105%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M4</a:t>
            </a:r>
            <a:r>
              <a:rPr lang="en-US" altLang="zh-TW" sz="2400" dirty="0">
                <a:latin typeface="+mn-ea"/>
              </a:rPr>
              <a:t>: </a:t>
            </a:r>
            <a:r>
              <a:rPr lang="zh-TW" altLang="en-US" sz="2400" dirty="0">
                <a:latin typeface="+mn-ea"/>
              </a:rPr>
              <a:t>產能的</a:t>
            </a:r>
            <a:r>
              <a:rPr lang="en-US" altLang="zh-TW" sz="2400" dirty="0">
                <a:latin typeface="+mn-ea"/>
              </a:rPr>
              <a:t>90%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zh-TW" altLang="en-US" sz="2400" dirty="0" smtClean="0">
                <a:latin typeface="+mn-ea"/>
              </a:rPr>
              <a:t> </a:t>
            </a:r>
            <a:r>
              <a:rPr lang="en-US" altLang="zh-TW" sz="2400" dirty="0" smtClean="0">
                <a:latin typeface="+mn-ea"/>
              </a:rPr>
              <a:t>M5</a:t>
            </a:r>
            <a:r>
              <a:rPr lang="en-US" altLang="zh-TW" sz="2400" dirty="0">
                <a:latin typeface="+mn-ea"/>
              </a:rPr>
              <a:t>: </a:t>
            </a:r>
            <a:r>
              <a:rPr lang="zh-TW" altLang="en-US" sz="2400" dirty="0">
                <a:latin typeface="+mn-ea"/>
              </a:rPr>
              <a:t>產能的</a:t>
            </a:r>
            <a:r>
              <a:rPr lang="en-US" altLang="zh-TW" sz="2400" dirty="0">
                <a:latin typeface="+mn-ea"/>
              </a:rPr>
              <a:t>85%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zh-TW" sz="2400" dirty="0">
                <a:latin typeface="+mn-ea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zh-TW" altLang="en-US" sz="2400" dirty="0">
              <a:latin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505210" y="4149080"/>
            <a:ext cx="3327630" cy="635296"/>
            <a:chOff x="1029634" y="4729516"/>
            <a:chExt cx="3327630" cy="635296"/>
          </a:xfrm>
        </p:grpSpPr>
        <p:sp>
          <p:nvSpPr>
            <p:cNvPr id="3" name="文字方塊 2"/>
            <p:cNvSpPr txBox="1"/>
            <p:nvPr/>
          </p:nvSpPr>
          <p:spPr>
            <a:xfrm>
              <a:off x="1029634" y="4780037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/>
                <a:t>瓶頸</a:t>
              </a:r>
              <a:endParaRPr lang="en-US" altLang="zh-TW" sz="3200" dirty="0" smtClean="0"/>
            </a:p>
          </p:txBody>
        </p:sp>
        <p:sp>
          <p:nvSpPr>
            <p:cNvPr id="4" name="向右箭號 3"/>
            <p:cNvSpPr/>
            <p:nvPr/>
          </p:nvSpPr>
          <p:spPr>
            <a:xfrm>
              <a:off x="2123728" y="4830560"/>
              <a:ext cx="864096" cy="4837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989112" y="4729516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M2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386477"/>
            <a:ext cx="4305871" cy="23682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1599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200" dirty="0">
                <a:latin typeface="+mj-ea"/>
              </a:rPr>
              <a:t>節省時間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dirty="0">
                <a:latin typeface="+mn-ea"/>
              </a:rPr>
              <a:t>節省瓶頸時間的方法很多，例如：較好的工具、水準較高的勞工、較大的批次、降低整備時間。</a:t>
            </a:r>
          </a:p>
          <a:p>
            <a:pPr eaLnBrk="1" hangingPunct="1"/>
            <a:endParaRPr lang="zh-TW" altLang="en-US" sz="2800" dirty="0">
              <a:latin typeface="+mn-ea"/>
            </a:endParaRPr>
          </a:p>
          <a:p>
            <a:pPr eaLnBrk="1" hangingPunct="1"/>
            <a:r>
              <a:rPr lang="zh-TW" altLang="en-US" sz="2800" dirty="0">
                <a:latin typeface="+mn-ea"/>
              </a:rPr>
              <a:t>為什麼要節省時間？</a:t>
            </a:r>
          </a:p>
          <a:p>
            <a:pPr lvl="1" eaLnBrk="1" hangingPunct="1">
              <a:buFontTx/>
              <a:buAutoNum type="arabicPeriod"/>
            </a:pPr>
            <a:r>
              <a:rPr lang="zh-TW" altLang="en-US" dirty="0">
                <a:latin typeface="+mn-ea"/>
              </a:rPr>
              <a:t>節省瓶頸時間一小時，可使整個生產系統額外增加一小時的使用。</a:t>
            </a:r>
          </a:p>
          <a:p>
            <a:pPr lvl="1" eaLnBrk="1" hangingPunct="1">
              <a:buFontTx/>
              <a:buAutoNum type="arabicPeriod"/>
            </a:pPr>
            <a:r>
              <a:rPr lang="zh-TW" altLang="en-US" dirty="0">
                <a:latin typeface="+mn-ea"/>
              </a:rPr>
              <a:t>節省非瓶頸時間一小時將不產生任何作用，僅是增加一小時的閒置時間。</a:t>
            </a:r>
          </a:p>
        </p:txBody>
      </p:sp>
    </p:spTree>
    <p:extLst>
      <p:ext uri="{BB962C8B-B14F-4D97-AF65-F5344CB8AC3E}">
        <p14:creationId xmlns:p14="http://schemas.microsoft.com/office/powerpoint/2010/main" xmlns="" val="5714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200" dirty="0">
                <a:latin typeface="+mj-ea"/>
              </a:rPr>
              <a:t>鼓、緩衝、繩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800" dirty="0">
                <a:latin typeface="+mn-ea"/>
              </a:rPr>
              <a:t>每個生產系統均需要控制點，以控制系統的產品流程。</a:t>
            </a:r>
          </a:p>
          <a:p>
            <a:pPr eaLnBrk="1" hangingPunct="1"/>
            <a:endParaRPr lang="zh-TW" altLang="en-US" sz="2800" dirty="0">
              <a:latin typeface="+mn-ea"/>
            </a:endParaRPr>
          </a:p>
          <a:p>
            <a:pPr eaLnBrk="1" hangingPunct="1"/>
            <a:r>
              <a:rPr lang="zh-TW" altLang="en-US" sz="2800" dirty="0">
                <a:latin typeface="+mn-ea"/>
              </a:rPr>
              <a:t>此控制點可以為：</a:t>
            </a:r>
          </a:p>
          <a:p>
            <a:pPr lvl="1" eaLnBrk="1" hangingPunct="1">
              <a:buFontTx/>
              <a:buAutoNum type="arabicPeriod"/>
            </a:pPr>
            <a:r>
              <a:rPr lang="zh-TW" altLang="en-US" dirty="0">
                <a:latin typeface="+mn-ea"/>
              </a:rPr>
              <a:t>瓶頸</a:t>
            </a:r>
          </a:p>
          <a:p>
            <a:pPr lvl="1" eaLnBrk="1" hangingPunct="1">
              <a:buFontTx/>
              <a:buAutoNum type="arabicPeriod"/>
            </a:pPr>
            <a:r>
              <a:rPr lang="zh-TW" altLang="en-US" dirty="0">
                <a:latin typeface="+mn-ea"/>
              </a:rPr>
              <a:t>產能受限資源</a:t>
            </a:r>
            <a:r>
              <a:rPr lang="en-US" altLang="zh-TW" dirty="0">
                <a:latin typeface="+mn-ea"/>
              </a:rPr>
              <a:t>(CCR)</a:t>
            </a:r>
          </a:p>
          <a:p>
            <a:pPr lvl="1" eaLnBrk="1" hangingPunct="1">
              <a:buFontTx/>
              <a:buAutoNum type="arabicPeriod"/>
            </a:pPr>
            <a:r>
              <a:rPr lang="zh-TW" altLang="en-US" dirty="0">
                <a:latin typeface="+mn-ea"/>
              </a:rPr>
              <a:t>某些資源之產出供許多下游作業的分歧點上。</a:t>
            </a:r>
          </a:p>
        </p:txBody>
      </p:sp>
    </p:spTree>
    <p:extLst>
      <p:ext uri="{BB962C8B-B14F-4D97-AF65-F5344CB8AC3E}">
        <p14:creationId xmlns:p14="http://schemas.microsoft.com/office/powerpoint/2010/main" xmlns="" val="7745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200" dirty="0">
                <a:latin typeface="+mj-ea"/>
              </a:rPr>
              <a:t>鼓、緩衝、繩</a:t>
            </a:r>
            <a:endParaRPr lang="en-US" altLang="zh-TW" sz="3200" dirty="0">
              <a:latin typeface="+mj-ea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>
                <a:latin typeface="+mn-ea"/>
              </a:rPr>
              <a:t>瓶頸作業的處理重點</a:t>
            </a:r>
            <a:endParaRPr lang="en-US" altLang="zh-TW" sz="2800" dirty="0" smtClean="0">
              <a:latin typeface="+mn-ea"/>
            </a:endParaRPr>
          </a:p>
          <a:p>
            <a:pPr lvl="1"/>
            <a:r>
              <a:rPr lang="zh-TW" altLang="en-US" sz="2400" dirty="0" smtClean="0">
                <a:latin typeface="+mn-ea"/>
              </a:rPr>
              <a:t>確保瓶頸永遠都有工作可作。</a:t>
            </a:r>
          </a:p>
          <a:p>
            <a:pPr eaLnBrk="1" hangingPunct="1"/>
            <a:endParaRPr lang="zh-TW" altLang="en-US" sz="2800" dirty="0" smtClean="0">
              <a:latin typeface="+mn-ea"/>
            </a:endParaRPr>
          </a:p>
          <a:p>
            <a:pPr eaLnBrk="1" hangingPunct="1"/>
            <a:r>
              <a:rPr lang="zh-TW" altLang="en-US" sz="2800" dirty="0" smtClean="0">
                <a:latin typeface="+mn-ea"/>
              </a:rPr>
              <a:t>處理瓶頸作業有兩種方式</a:t>
            </a:r>
            <a:endParaRPr lang="en-US" altLang="zh-TW" sz="2800" dirty="0">
              <a:latin typeface="+mn-ea"/>
            </a:endParaRPr>
          </a:p>
          <a:p>
            <a:pPr lvl="1"/>
            <a:r>
              <a:rPr lang="zh-TW" altLang="en-US" sz="2300" dirty="0" smtClean="0">
                <a:latin typeface="+mn-ea"/>
              </a:rPr>
              <a:t>在瓶頸作業前保持緩衝存貨。</a:t>
            </a:r>
          </a:p>
          <a:p>
            <a:pPr lvl="4" eaLnBrk="1" hangingPunct="1">
              <a:buFont typeface="Wingdings" pitchFamily="2" charset="2"/>
              <a:buNone/>
            </a:pPr>
            <a:endParaRPr lang="en-US" altLang="zh-TW" sz="2700" dirty="0" smtClean="0"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62561"/>
            <a:ext cx="38576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200" dirty="0">
                <a:latin typeface="+mj-ea"/>
              </a:rPr>
              <a:t>鼓、緩衝、繩</a:t>
            </a:r>
            <a:endParaRPr lang="en-US" altLang="zh-TW" sz="3200" dirty="0">
              <a:latin typeface="+mj-ea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340768"/>
            <a:ext cx="7859713" cy="4530725"/>
          </a:xfrm>
        </p:spPr>
        <p:txBody>
          <a:bodyPr/>
          <a:lstStyle/>
          <a:p>
            <a:pPr marL="914400" lvl="2" indent="0" eaLnBrk="1" hangingPunct="1">
              <a:buClr>
                <a:schemeClr val="tx1"/>
              </a:buClr>
              <a:buNone/>
            </a:pPr>
            <a:endParaRPr lang="en-US" altLang="zh-TW" sz="2100" dirty="0" smtClean="0">
              <a:latin typeface="+mn-ea"/>
            </a:endParaRPr>
          </a:p>
          <a:p>
            <a:pPr marL="914400" lvl="2" indent="0" eaLnBrk="1" hangingPunct="1">
              <a:buClr>
                <a:schemeClr val="tx1"/>
              </a:buClr>
              <a:buNone/>
            </a:pPr>
            <a:r>
              <a:rPr lang="en-US" altLang="zh-TW" sz="2100" b="1" dirty="0" smtClean="0">
                <a:latin typeface="+mn-ea"/>
              </a:rPr>
              <a:t>-</a:t>
            </a:r>
            <a:r>
              <a:rPr lang="zh-TW" altLang="en-US" sz="2100" dirty="0" smtClean="0">
                <a:latin typeface="+mn-ea"/>
              </a:rPr>
              <a:t>與工作中心</a:t>
            </a:r>
            <a:r>
              <a:rPr lang="en-US" altLang="zh-TW" sz="2100" dirty="0" smtClean="0">
                <a:latin typeface="+mn-ea"/>
              </a:rPr>
              <a:t>D</a:t>
            </a:r>
            <a:r>
              <a:rPr lang="zh-TW" altLang="en-US" sz="2100" dirty="0" smtClean="0">
                <a:latin typeface="+mn-ea"/>
              </a:rPr>
              <a:t>所有的上游工作中心直到工作中心</a:t>
            </a:r>
            <a:r>
              <a:rPr lang="en-US" altLang="zh-TW" sz="2100" dirty="0" smtClean="0">
                <a:latin typeface="+mn-ea"/>
              </a:rPr>
              <a:t>A</a:t>
            </a:r>
            <a:r>
              <a:rPr lang="zh-TW" altLang="en-US" sz="2100" dirty="0" smtClean="0">
                <a:latin typeface="+mn-ea"/>
              </a:rPr>
              <a:t>，</a:t>
            </a:r>
            <a:r>
              <a:rPr lang="zh-TW" altLang="en-US" sz="2100" dirty="0">
                <a:latin typeface="+mn-ea"/>
              </a:rPr>
              <a:t>溝通</a:t>
            </a:r>
            <a:r>
              <a:rPr lang="en-US" altLang="zh-TW" sz="2100" dirty="0" smtClean="0">
                <a:latin typeface="+mn-ea"/>
              </a:rPr>
              <a:t>D </a:t>
            </a:r>
            <a:r>
              <a:rPr lang="zh-TW" altLang="en-US" sz="2100" dirty="0" smtClean="0">
                <a:latin typeface="+mn-ea"/>
              </a:rPr>
              <a:t>的產量，使</a:t>
            </a:r>
            <a:r>
              <a:rPr lang="en-US" altLang="zh-TW" sz="2100" dirty="0" smtClean="0">
                <a:latin typeface="+mn-ea"/>
              </a:rPr>
              <a:t>A</a:t>
            </a:r>
            <a:r>
              <a:rPr lang="zh-TW" altLang="en-US" sz="2100" dirty="0" smtClean="0">
                <a:latin typeface="+mn-ea"/>
              </a:rPr>
              <a:t>只提供必要的產量，免除存貨的累積。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71"/>
          <a:stretch/>
        </p:blipFill>
        <p:spPr>
          <a:xfrm>
            <a:off x="1763688" y="2780928"/>
            <a:ext cx="6146667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2380964" y="518330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</a:rPr>
              <a:t>產品流程是由工作中心</a:t>
            </a:r>
            <a:r>
              <a:rPr lang="en-US" altLang="zh-TW" dirty="0" smtClean="0">
                <a:latin typeface="+mn-ea"/>
              </a:rPr>
              <a:t>A</a:t>
            </a:r>
            <a:r>
              <a:rPr lang="zh-TW" altLang="en-US" dirty="0" smtClean="0">
                <a:latin typeface="+mn-ea"/>
              </a:rPr>
              <a:t>至</a:t>
            </a:r>
            <a:r>
              <a:rPr lang="en-US" altLang="zh-TW" dirty="0" smtClean="0">
                <a:latin typeface="+mn-ea"/>
              </a:rPr>
              <a:t>G</a:t>
            </a:r>
            <a:r>
              <a:rPr lang="zh-TW" altLang="en-US" dirty="0" smtClean="0">
                <a:latin typeface="+mn-ea"/>
              </a:rPr>
              <a:t>，工作中心</a:t>
            </a:r>
            <a:r>
              <a:rPr lang="en-US" altLang="zh-TW" dirty="0" smtClean="0">
                <a:latin typeface="+mn-ea"/>
              </a:rPr>
              <a:t>D</a:t>
            </a:r>
            <a:r>
              <a:rPr lang="zh-TW" altLang="en-US" dirty="0" smtClean="0">
                <a:latin typeface="+mn-ea"/>
              </a:rPr>
              <a:t>為瓶頸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25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algn="l"/>
            <a:r>
              <a:rPr lang="zh-TW" altLang="en-US" dirty="0"/>
              <a:t>報告</a:t>
            </a:r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18-1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企業的目標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18-2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衡量績效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18-3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產能不平衡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18-4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瓶頸與產能受限資源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18-5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基本製造元件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18-6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管制方法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PART I</a:t>
            </a: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18-6 </a:t>
            </a:r>
            <a:r>
              <a:rPr lang="zh-TW" altLang="en-US" b="1" dirty="0" smtClean="0">
                <a:latin typeface="+mn-ea"/>
              </a:rPr>
              <a:t>管制方法 </a:t>
            </a:r>
            <a:r>
              <a:rPr lang="en-US" altLang="zh-TW" b="1" dirty="0" smtClean="0">
                <a:latin typeface="+mn-ea"/>
              </a:rPr>
              <a:t>PART II</a:t>
            </a:r>
            <a:endParaRPr lang="zh-TW" altLang="en-US" b="1" dirty="0"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483768" y="980728"/>
            <a:ext cx="1872208" cy="576064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9087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華康鋼筆體W2" pitchFamily="65" charset="-120"/>
                <a:ea typeface="華康鋼筆體W2" pitchFamily="65" charset="-120"/>
              </a:rPr>
              <a:t>林婉庭</a:t>
            </a:r>
            <a:endParaRPr lang="zh-TW" altLang="en-US" sz="3600" b="1" dirty="0">
              <a:latin typeface="華康鋼筆體W2" pitchFamily="65" charset="-120"/>
              <a:ea typeface="華康鋼筆體W2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品質的重要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1.</a:t>
            </a: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物料需求規畫（</a:t>
            </a:r>
            <a:r>
              <a:rPr lang="en-US" altLang="zh-TW" dirty="0" smtClean="0">
                <a:latin typeface="華康竹風體W4" pitchFamily="65" charset="-120"/>
                <a:ea typeface="華康竹風體W4" pitchFamily="65" charset="-120"/>
              </a:rPr>
              <a:t>MRP</a:t>
            </a:r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）：因應退貨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，會製造比需求還大的批量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瑕疵的零組件會使</a:t>
            </a:r>
            <a:r>
              <a:rPr lang="en-US" altLang="zh-TW" dirty="0" smtClean="0"/>
              <a:t>JIT</a:t>
            </a:r>
            <a:r>
              <a:rPr lang="zh-TW" altLang="en-US" dirty="0" smtClean="0"/>
              <a:t>系統瓦解，進而使整個生產的損失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 瓶頸作業下，沒有額外的時間處理不良品的後續狀況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→顯示出品質在每個環節的重要性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pic>
        <p:nvPicPr>
          <p:cNvPr id="5" name="圖片 4" descr="童子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7556" y="1357298"/>
            <a:ext cx="4756444" cy="5996156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8" name="群組 7"/>
          <p:cNvGrpSpPr/>
          <p:nvPr/>
        </p:nvGrpSpPr>
        <p:grpSpPr>
          <a:xfrm>
            <a:off x="0" y="1142984"/>
            <a:ext cx="9429784" cy="6858000"/>
            <a:chOff x="0" y="1071546"/>
            <a:chExt cx="9429784" cy="6858000"/>
          </a:xfrm>
        </p:grpSpPr>
        <p:sp>
          <p:nvSpPr>
            <p:cNvPr id="6" name="圓角矩形 5"/>
            <p:cNvSpPr/>
            <p:nvPr/>
          </p:nvSpPr>
          <p:spPr>
            <a:xfrm>
              <a:off x="2428860" y="1428736"/>
              <a:ext cx="7000924" cy="6000792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 descr="The Goal Boo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71546"/>
              <a:ext cx="422873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批量大小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是一個，還是無限多個？</a:t>
            </a:r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5576" y="2420888"/>
          <a:ext cx="6096000" cy="175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2736304"/>
                <a:gridCol w="24956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移轉批量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Transfer</a:t>
                      </a:r>
                      <a:r>
                        <a:rPr lang="en-US" altLang="zh-TW" baseline="0" dirty="0" smtClean="0"/>
                        <a:t> batch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製造批量</a:t>
                      </a:r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Process batch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定義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同一時間只會通過一單位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生產線會持續製造產品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一次一個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無限多個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持有成本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整備成本</a:t>
                      </a:r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向上箭號圖說文字 4"/>
          <p:cNvSpPr/>
          <p:nvPr/>
        </p:nvSpPr>
        <p:spPr>
          <a:xfrm>
            <a:off x="1547664" y="4221088"/>
            <a:ext cx="2016224" cy="1368152"/>
          </a:xfrm>
          <a:prstGeom prst="up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包括儲存、搬運、損壞、折舊、保險等成本。</a:t>
            </a:r>
            <a:endParaRPr lang="zh-TW" altLang="en-US" dirty="0"/>
          </a:p>
        </p:txBody>
      </p:sp>
      <p:sp>
        <p:nvSpPr>
          <p:cNvPr id="6" name="向左箭號圖說文字 5"/>
          <p:cNvSpPr/>
          <p:nvPr/>
        </p:nvSpPr>
        <p:spPr>
          <a:xfrm>
            <a:off x="6156176" y="3140968"/>
            <a:ext cx="2592288" cy="1944216"/>
          </a:xfrm>
          <a:prstGeom prst="leftArrowCallout">
            <a:avLst>
              <a:gd name="adj1" fmla="val 16741"/>
              <a:gd name="adj2" fmla="val 25000"/>
              <a:gd name="adj3" fmla="val 27065"/>
              <a:gd name="adj4" fmla="val 649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不同的產品批次生產，必須重新整備機器設備、教育訓練及發生閒置等成本。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3" name="群組 9"/>
          <p:cNvGrpSpPr/>
          <p:nvPr/>
        </p:nvGrpSpPr>
        <p:grpSpPr>
          <a:xfrm>
            <a:off x="251520" y="1268760"/>
            <a:ext cx="5040560" cy="5039405"/>
            <a:chOff x="0" y="1196752"/>
            <a:chExt cx="5040560" cy="5039405"/>
          </a:xfrm>
        </p:grpSpPr>
        <p:sp>
          <p:nvSpPr>
            <p:cNvPr id="5" name="橢圓 4"/>
            <p:cNvSpPr/>
            <p:nvPr/>
          </p:nvSpPr>
          <p:spPr>
            <a:xfrm>
              <a:off x="0" y="1196752"/>
              <a:ext cx="4752528" cy="48330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zh-TW" altLang="en-US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72008" y="1412776"/>
              <a:ext cx="2304256" cy="648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rgbClr val="0070C0"/>
                  </a:solidFill>
                  <a:latin typeface="華康竹風體W4" pitchFamily="65" charset="-120"/>
                  <a:ea typeface="華康竹風體W4" pitchFamily="65" charset="-120"/>
                </a:rPr>
                <a:t>製造批量</a:t>
              </a:r>
              <a:endParaRPr lang="zh-TW" altLang="en-US" sz="32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0" y="1988840"/>
              <a:ext cx="504056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在特定時間可處理的量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資源觀點：整備時間和作業時間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較大的製造批量：較少整備時間         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瓶頸資源：大批量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algn="ctr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非瓶頸資源：小批量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（耗用已存在的閒置資源）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algn="ctr"/>
              <a:endParaRPr lang="zh-TW" altLang="en-US" dirty="0" smtClean="0"/>
            </a:p>
            <a:p>
              <a:pPr algn="ctr">
                <a:buFont typeface="Arial" pitchFamily="34" charset="0"/>
                <a:buChar char="•"/>
              </a:pPr>
              <a:endParaRPr lang="zh-TW" altLang="en-US" dirty="0" smtClean="0"/>
            </a:p>
            <a:p>
              <a:endParaRPr lang="zh-TW" altLang="en-US" dirty="0"/>
            </a:p>
          </p:txBody>
        </p:sp>
      </p:grpSp>
      <p:grpSp>
        <p:nvGrpSpPr>
          <p:cNvPr id="4" name="群組 11"/>
          <p:cNvGrpSpPr/>
          <p:nvPr/>
        </p:nvGrpSpPr>
        <p:grpSpPr>
          <a:xfrm>
            <a:off x="4283968" y="6858000"/>
            <a:ext cx="5760640" cy="4833079"/>
            <a:chOff x="3131840" y="1196752"/>
            <a:chExt cx="5760640" cy="4833079"/>
          </a:xfrm>
        </p:grpSpPr>
        <p:sp>
          <p:nvSpPr>
            <p:cNvPr id="8" name="橢圓 7"/>
            <p:cNvSpPr/>
            <p:nvPr/>
          </p:nvSpPr>
          <p:spPr>
            <a:xfrm>
              <a:off x="3131840" y="1196752"/>
              <a:ext cx="4752528" cy="48330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508104" y="1340768"/>
              <a:ext cx="2304256" cy="648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rgbClr val="0070C0"/>
                  </a:solidFill>
                  <a:latin typeface="華康竹風體W4" pitchFamily="65" charset="-120"/>
                  <a:ea typeface="華康竹風體W4" pitchFamily="65" charset="-120"/>
                </a:rPr>
                <a:t>移轉批量</a:t>
              </a:r>
              <a:endParaRPr lang="zh-TW" altLang="en-US" sz="32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563888" y="1834946"/>
              <a:ext cx="532859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將製造批量分批移動，不必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整批移動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可等於，不可大於製造批量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合併兩批量：已設定好兩批量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生產之間的等待時間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優點：生產周期較短可減少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     再製品的數量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3796 L -0.03143 -0.956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3" name="群組 7"/>
          <p:cNvGrpSpPr/>
          <p:nvPr/>
        </p:nvGrpSpPr>
        <p:grpSpPr>
          <a:xfrm>
            <a:off x="1403648" y="116632"/>
            <a:ext cx="5400600" cy="3384376"/>
            <a:chOff x="1403648" y="908720"/>
            <a:chExt cx="5400600" cy="3384376"/>
          </a:xfrm>
        </p:grpSpPr>
        <p:sp>
          <p:nvSpPr>
            <p:cNvPr id="4" name="向下箭號圖說文字 3"/>
            <p:cNvSpPr/>
            <p:nvPr/>
          </p:nvSpPr>
          <p:spPr>
            <a:xfrm>
              <a:off x="1907704" y="1196752"/>
              <a:ext cx="4896544" cy="3096344"/>
            </a:xfrm>
            <a:prstGeom prst="downArrowCallout">
              <a:avLst>
                <a:gd name="adj1" fmla="val 25000"/>
                <a:gd name="adj2" fmla="val 23920"/>
                <a:gd name="adj3" fmla="val 25000"/>
                <a:gd name="adj4" fmla="val 64977"/>
              </a:avLst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1.</a:t>
              </a: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 分析主生產排程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buNone/>
              </a:pPr>
              <a:r>
                <a:rPr lang="en-US" altLang="zh-TW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2.</a:t>
              </a: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 藉由物料需求規畫（</a:t>
              </a:r>
              <a:r>
                <a:rPr lang="en-US" altLang="zh-TW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MRP</a:t>
              </a: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）及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>
                <a:buNone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    產能需求規畫（</a:t>
              </a:r>
              <a:r>
                <a:rPr lang="en-US" altLang="zh-TW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CRP</a:t>
              </a: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）來規劃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403648" y="908720"/>
              <a:ext cx="1584176" cy="6480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srgbClr val="0070C0"/>
                  </a:solidFill>
                  <a:latin typeface="華康竹風體W4" pitchFamily="65" charset="-120"/>
                  <a:ea typeface="華康竹風體W4" pitchFamily="65" charset="-120"/>
                </a:rPr>
                <a:t>過去</a:t>
              </a:r>
              <a:endParaRPr lang="zh-TW" altLang="en-US" sz="3200" dirty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547664" y="3284984"/>
            <a:ext cx="5256584" cy="3240360"/>
            <a:chOff x="1547664" y="3284984"/>
            <a:chExt cx="5256584" cy="3240360"/>
          </a:xfrm>
        </p:grpSpPr>
        <p:grpSp>
          <p:nvGrpSpPr>
            <p:cNvPr id="10" name="群組 9"/>
            <p:cNvGrpSpPr/>
            <p:nvPr/>
          </p:nvGrpSpPr>
          <p:grpSpPr>
            <a:xfrm>
              <a:off x="1547664" y="3284984"/>
              <a:ext cx="5256584" cy="3240360"/>
              <a:chOff x="1547664" y="3284984"/>
              <a:chExt cx="5256584" cy="324036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907704" y="3645024"/>
                <a:ext cx="4896544" cy="28803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1547664" y="3284984"/>
                <a:ext cx="1584176" cy="64807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dirty="0" smtClean="0">
                    <a:solidFill>
                      <a:srgbClr val="0070C0"/>
                    </a:solidFill>
                    <a:latin typeface="華康竹風體W4" pitchFamily="65" charset="-120"/>
                    <a:ea typeface="華康竹風體W4" pitchFamily="65" charset="-120"/>
                  </a:rPr>
                  <a:t>現在</a:t>
                </a:r>
                <a:endParaRPr lang="zh-TW" altLang="en-US" sz="3200" dirty="0">
                  <a:solidFill>
                    <a:srgbClr val="0070C0"/>
                  </a:solidFill>
                  <a:latin typeface="華康竹風體W4" pitchFamily="65" charset="-120"/>
                  <a:ea typeface="華康竹風體W4" pitchFamily="65" charset="-120"/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1907704" y="3903345"/>
              <a:ext cx="482453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確認可能的瓶頸</a:t>
              </a: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和</a:t>
              </a:r>
              <a:r>
                <a:rPr lang="en-US" altLang="zh-TW" sz="2400" dirty="0" err="1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CCR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嚴密監控瓶頸且確認關鍵資源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小的移轉批量：有較少的再製品存貨和產品流量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marL="342900" indent="-342900">
                <a:buFontTx/>
                <a:buAutoNum type="arabicPeriod"/>
              </a:pPr>
              <a:r>
                <a:rPr lang="zh-TW" alt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華康竹風體W4" pitchFamily="65" charset="-120"/>
                  <a:ea typeface="華康竹風體W4" pitchFamily="65" charset="-120"/>
                </a:rPr>
                <a:t>大的移轉批量：前置時間長及較高的存貨</a:t>
              </a:r>
              <a:endParaRPr lang="en-US" altLang="zh-TW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華康竹風體W4" pitchFamily="65" charset="-120"/>
                <a:ea typeface="華康竹風體W4" pitchFamily="65" charset="-120"/>
              </a:endParaRPr>
            </a:p>
            <a:p>
              <a:pPr marL="342900" indent="-342900">
                <a:buAutoNum type="arabicPeriod"/>
              </a:pP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5013176"/>
            <a:ext cx="8229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None/>
            </a:pPr>
            <a:r>
              <a:rPr kumimoji="0" lang="en-US" altLang="zh-TW" sz="2000" b="1" dirty="0" smtClean="0">
                <a:latin typeface="+mn-ea"/>
              </a:rPr>
              <a:t>1.</a:t>
            </a:r>
            <a:r>
              <a:rPr kumimoji="0" lang="zh-TW" altLang="en-US" sz="2000" b="1" dirty="0" smtClean="0">
                <a:latin typeface="+mn-ea"/>
              </a:rPr>
              <a:t>使用</a:t>
            </a:r>
            <a:r>
              <a:rPr kumimoji="0" lang="en-US" altLang="zh-TW" sz="2000" b="1" dirty="0">
                <a:latin typeface="+mn-ea"/>
              </a:rPr>
              <a:t>100</a:t>
            </a:r>
            <a:r>
              <a:rPr kumimoji="0" lang="zh-TW" altLang="en-US" sz="2000" b="1" dirty="0">
                <a:latin typeface="+mn-ea"/>
              </a:rPr>
              <a:t>單位，取代</a:t>
            </a:r>
            <a:r>
              <a:rPr kumimoji="0" lang="en-US" altLang="zh-TW" sz="2000" b="1" dirty="0">
                <a:latin typeface="+mn-ea"/>
              </a:rPr>
              <a:t>1000</a:t>
            </a:r>
            <a:r>
              <a:rPr kumimoji="0" lang="zh-TW" altLang="en-US" sz="2000" b="1" dirty="0">
                <a:latin typeface="+mn-ea"/>
              </a:rPr>
              <a:t>單位  </a:t>
            </a:r>
            <a:endParaRPr kumimoji="0" lang="en-US" altLang="zh-TW" sz="2000" b="1" dirty="0" smtClean="0">
              <a:latin typeface="+mn-ea"/>
            </a:endParaRPr>
          </a:p>
          <a:p>
            <a:pPr marL="342900" indent="-342900" eaLnBrk="0" hangingPunct="0">
              <a:buNone/>
            </a:pPr>
            <a:r>
              <a:rPr lang="en-US" altLang="zh-TW" sz="2000" b="1" dirty="0" smtClean="0">
                <a:latin typeface="+mn-ea"/>
              </a:rPr>
              <a:t>2.</a:t>
            </a:r>
            <a:r>
              <a:rPr kumimoji="0" lang="zh-TW" altLang="en-US" sz="2000" b="1" dirty="0" smtClean="0">
                <a:latin typeface="+mn-ea"/>
              </a:rPr>
              <a:t>減少</a:t>
            </a:r>
            <a:r>
              <a:rPr kumimoji="0" lang="zh-TW" altLang="en-US" sz="2000" b="1" dirty="0">
                <a:latin typeface="+mn-ea"/>
              </a:rPr>
              <a:t>作業</a:t>
            </a:r>
            <a:r>
              <a:rPr kumimoji="0" lang="en-US" altLang="zh-TW" sz="2000" b="1" dirty="0">
                <a:latin typeface="+mn-ea"/>
              </a:rPr>
              <a:t>2</a:t>
            </a:r>
            <a:r>
              <a:rPr kumimoji="0" lang="zh-TW" altLang="en-US" sz="2000" b="1" dirty="0">
                <a:latin typeface="+mn-ea"/>
              </a:rPr>
              <a:t>製程批量的大小</a:t>
            </a:r>
          </a:p>
          <a:p>
            <a:pPr marL="342900" indent="-342900" eaLnBrk="0" hangingPunct="0">
              <a:buNone/>
            </a:pPr>
            <a:r>
              <a:rPr kumimoji="0" lang="en-US" altLang="zh-TW" sz="2000" b="1" dirty="0" smtClean="0">
                <a:latin typeface="+mn-ea"/>
              </a:rPr>
              <a:t>3.</a:t>
            </a:r>
            <a:r>
              <a:rPr kumimoji="0" lang="zh-TW" altLang="en-US" sz="2000" b="1" dirty="0" smtClean="0">
                <a:latin typeface="+mn-ea"/>
              </a:rPr>
              <a:t>將</a:t>
            </a:r>
            <a:r>
              <a:rPr kumimoji="0" lang="zh-TW" altLang="en-US" sz="2000" b="1" dirty="0">
                <a:latin typeface="+mn-ea"/>
              </a:rPr>
              <a:t>總生產前置時間由</a:t>
            </a:r>
            <a:r>
              <a:rPr kumimoji="0" lang="en-US" altLang="zh-TW" sz="2000" b="1" dirty="0">
                <a:latin typeface="+mn-ea"/>
              </a:rPr>
              <a:t>2100</a:t>
            </a:r>
            <a:r>
              <a:rPr kumimoji="0" lang="zh-TW" altLang="en-US" sz="2000" b="1" dirty="0">
                <a:latin typeface="+mn-ea"/>
              </a:rPr>
              <a:t>分鐘降為</a:t>
            </a:r>
            <a:r>
              <a:rPr kumimoji="0" lang="en-US" altLang="zh-TW" sz="2000" b="1" dirty="0">
                <a:latin typeface="+mn-ea"/>
              </a:rPr>
              <a:t>1310</a:t>
            </a:r>
            <a:r>
              <a:rPr kumimoji="0" lang="zh-TW" altLang="en-US" sz="2000" b="1" dirty="0">
                <a:latin typeface="+mn-ea"/>
              </a:rPr>
              <a:t>分鐘。</a:t>
            </a:r>
          </a:p>
        </p:txBody>
      </p:sp>
      <p:pic>
        <p:nvPicPr>
          <p:cNvPr id="5" name="圖片 4" descr="P111094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538" t="5250" r="3538" b="18500"/>
          <a:stretch>
            <a:fillRect/>
          </a:stretch>
        </p:blipFill>
        <p:spPr>
          <a:xfrm>
            <a:off x="827584" y="332656"/>
            <a:ext cx="7344816" cy="452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處理存貨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347864" y="1052736"/>
            <a:ext cx="5256584" cy="1944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持有成本增加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2.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過長的前置時間</a:t>
            </a:r>
            <a:endParaRPr lang="en-US" altLang="zh-TW" sz="2400" dirty="0" smtClean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3.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增加工程變更的複雜性</a:t>
            </a:r>
          </a:p>
        </p:txBody>
      </p:sp>
      <p:sp>
        <p:nvSpPr>
          <p:cNvPr id="6" name="向右箭號 5"/>
          <p:cNvSpPr/>
          <p:nvPr/>
        </p:nvSpPr>
        <p:spPr>
          <a:xfrm rot="735339">
            <a:off x="99825" y="741460"/>
            <a:ext cx="3312368" cy="12961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zh-TW" altLang="en-US" sz="2200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存貨對公司績效的影響</a:t>
            </a:r>
            <a:endParaRPr lang="en-US" altLang="zh-TW" sz="2200" dirty="0" smtClean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419872" y="3212976"/>
            <a:ext cx="5256584" cy="3600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 rot="735339">
            <a:off x="211081" y="2901671"/>
            <a:ext cx="3309359" cy="127068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zh-TW" altLang="en-US" sz="2800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衡量存貨的方式</a:t>
            </a:r>
            <a:endParaRPr lang="en-US" altLang="zh-TW" sz="2800" dirty="0" smtClean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635896" y="328498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ct val="90000"/>
              </a:lnSpc>
              <a:buClr>
                <a:schemeClr val="tx1"/>
              </a:buClr>
            </a:pP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金額天數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= 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存貨總價值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x 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存貨停置於某處所花費的天數（無法判斷高低，只能了解存貨水平）</a:t>
            </a:r>
            <a:endParaRPr lang="en-US" altLang="zh-TW" sz="2000" dirty="0" smtClean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0" lvl="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zh-TW" altLang="en-US" sz="2000" dirty="0" smtClean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0" lvl="2">
              <a:lnSpc>
                <a:spcPct val="90000"/>
              </a:lnSpc>
              <a:buClr>
                <a:schemeClr val="tx1"/>
              </a:buClr>
            </a:pP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2.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不可流於以區域最佳化為目的，而必須是以總體的最佳化為目標，如增加投資報酬率、現金流量、淨利等。</a:t>
            </a:r>
            <a:endParaRPr lang="en-US" altLang="zh-TW" sz="2000" dirty="0" smtClean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0" lvl="2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altLang="zh-TW" sz="2000" dirty="0" smtClean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0" lvl="2">
              <a:lnSpc>
                <a:spcPct val="90000"/>
              </a:lnSpc>
              <a:buClr>
                <a:schemeClr val="tx1"/>
              </a:buClr>
            </a:pP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3.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最常衡量：效率或設備使用率</a:t>
            </a:r>
            <a:endParaRPr lang="en-US" altLang="zh-TW" sz="2000" dirty="0" smtClean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0" lvl="2">
              <a:lnSpc>
                <a:spcPct val="90000"/>
              </a:lnSpc>
              <a:buClr>
                <a:schemeClr val="tx1"/>
              </a:buClr>
            </a:pP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（高使用率→高存貨→高金額天數→可在此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check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以維持適中的存貨水準）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algn="l"/>
            <a:r>
              <a:rPr lang="zh-TW" altLang="en-US" dirty="0"/>
              <a:t>報告</a:t>
            </a:r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18-1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企業的目標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18-2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衡量績效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18-3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產能不平衡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18-4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瓶頸與產能受限資源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18-5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基本製造元件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18-6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管制方法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PART I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18-6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管制方法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PART II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18-7</a:t>
            </a:r>
            <a:r>
              <a:rPr lang="zh-TW" altLang="zh-TW" b="1" dirty="0" smtClean="0">
                <a:latin typeface="+mn-ea"/>
              </a:rPr>
              <a:t>同步製造、</a:t>
            </a:r>
            <a:r>
              <a:rPr lang="en-US" altLang="zh-TW" b="1" dirty="0" smtClean="0">
                <a:latin typeface="+mn-ea"/>
              </a:rPr>
              <a:t>MRP</a:t>
            </a:r>
            <a:r>
              <a:rPr lang="zh-TW" altLang="zh-TW" b="1" dirty="0" smtClean="0">
                <a:latin typeface="+mn-ea"/>
              </a:rPr>
              <a:t>及</a:t>
            </a:r>
            <a:r>
              <a:rPr lang="en-US" altLang="zh-TW" b="1" dirty="0" smtClean="0">
                <a:latin typeface="+mn-ea"/>
              </a:rPr>
              <a:t>JIT</a:t>
            </a:r>
            <a:r>
              <a:rPr lang="zh-TW" altLang="zh-TW" b="1" dirty="0" smtClean="0">
                <a:latin typeface="+mn-ea"/>
              </a:rPr>
              <a:t>的比較</a:t>
            </a:r>
            <a:endParaRPr lang="zh-TW" altLang="en-US" b="1" dirty="0"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483768" y="980728"/>
            <a:ext cx="1872208" cy="576064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9087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華康鋼筆體W2" pitchFamily="65" charset="-120"/>
                <a:ea typeface="華康鋼筆體W2" pitchFamily="65" charset="-120"/>
              </a:rPr>
              <a:t>林慈瑞</a:t>
            </a:r>
            <a:endParaRPr lang="zh-TW" altLang="en-US" sz="3600" b="1" dirty="0">
              <a:latin typeface="華康鋼筆體W2" pitchFamily="65" charset="-120"/>
              <a:ea typeface="華康鋼筆體W2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18-7</a:t>
            </a:r>
            <a:r>
              <a:rPr lang="zh-TW" altLang="zh-TW" dirty="0"/>
              <a:t>同步製造、</a:t>
            </a:r>
            <a:r>
              <a:rPr lang="en-US" altLang="zh-TW" dirty="0"/>
              <a:t>MRP</a:t>
            </a:r>
            <a:r>
              <a:rPr lang="zh-TW" altLang="zh-TW" dirty="0"/>
              <a:t>及</a:t>
            </a:r>
            <a:r>
              <a:rPr lang="en-US" altLang="zh-TW" dirty="0"/>
              <a:t>JIT</a:t>
            </a:r>
            <a:r>
              <a:rPr lang="zh-TW" altLang="zh-TW" dirty="0"/>
              <a:t>的比較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同步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製造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zh-TW" dirty="0"/>
              <a:t>著重於關鍵資源並且採取正向排</a:t>
            </a:r>
            <a:r>
              <a:rPr lang="zh-TW" altLang="zh-TW" dirty="0" smtClean="0"/>
              <a:t>程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zh-TW" dirty="0" smtClean="0"/>
              <a:t>製造</a:t>
            </a:r>
            <a:r>
              <a:rPr lang="zh-TW" altLang="zh-TW" dirty="0"/>
              <a:t>批量及移轉批量的大小</a:t>
            </a:r>
            <a:r>
              <a:rPr lang="zh-TW" altLang="zh-TW" dirty="0" smtClean="0"/>
              <a:t>可不相同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19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18-7</a:t>
            </a:r>
            <a:r>
              <a:rPr lang="zh-TW" altLang="zh-TW" dirty="0" smtClean="0"/>
              <a:t>同步製造、</a:t>
            </a:r>
            <a:r>
              <a:rPr lang="en-US" altLang="zh-TW" dirty="0" smtClean="0"/>
              <a:t>MRP</a:t>
            </a:r>
            <a:r>
              <a:rPr lang="zh-TW" altLang="zh-TW" dirty="0" smtClean="0"/>
              <a:t>及</a:t>
            </a:r>
            <a:r>
              <a:rPr lang="en-US" altLang="zh-TW" dirty="0" smtClean="0"/>
              <a:t>JIT</a:t>
            </a:r>
            <a:r>
              <a:rPr lang="zh-TW" altLang="zh-TW" dirty="0" smtClean="0"/>
              <a:t>的比較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MRP</a:t>
            </a: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反向</a:t>
            </a:r>
            <a:r>
              <a:rPr lang="zh-TW" altLang="zh-TW" dirty="0"/>
              <a:t>排程，透過物料清單展開零組件的需求日期。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zh-TW" dirty="0" smtClean="0"/>
              <a:t>發展</a:t>
            </a:r>
            <a:r>
              <a:rPr lang="zh-TW" altLang="zh-TW" dirty="0"/>
              <a:t>工作站產能利用率的剖面圖。</a:t>
            </a:r>
          </a:p>
          <a:p>
            <a:pPr marL="0" indent="0">
              <a:buNone/>
            </a:pPr>
            <a:r>
              <a:rPr lang="zh-TW" altLang="zh-TW" dirty="0"/>
              <a:t>缺點</a:t>
            </a:r>
            <a:r>
              <a:rPr lang="en-US" altLang="zh-TW" dirty="0"/>
              <a:t>:</a:t>
            </a:r>
            <a:r>
              <a:rPr lang="zh-TW" altLang="zh-TW" dirty="0"/>
              <a:t>難以平衡</a:t>
            </a:r>
            <a:r>
              <a:rPr lang="zh-TW" altLang="zh-TW" dirty="0" smtClean="0"/>
              <a:t>產能</a:t>
            </a:r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49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F26F-56AA-4F70-B805-44AB3C407F8C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642938"/>
          </a:xfrm>
          <a:noFill/>
          <a:ln w="6350" cap="rnd"/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dirty="0"/>
              <a:t>18-7</a:t>
            </a:r>
            <a:r>
              <a:rPr lang="zh-TW" altLang="zh-TW" sz="3600" dirty="0"/>
              <a:t>同步製造、</a:t>
            </a:r>
            <a:r>
              <a:rPr lang="en-US" altLang="zh-TW" sz="3600" dirty="0"/>
              <a:t>MRP</a:t>
            </a:r>
            <a:r>
              <a:rPr lang="zh-TW" altLang="zh-TW" sz="3600" dirty="0"/>
              <a:t>及</a:t>
            </a:r>
            <a:r>
              <a:rPr lang="en-US" altLang="zh-TW" sz="3600" dirty="0"/>
              <a:t>JIT</a:t>
            </a:r>
            <a:r>
              <a:rPr lang="zh-TW" altLang="zh-TW" sz="3600" dirty="0"/>
              <a:t>的比較</a:t>
            </a:r>
            <a:endParaRPr kumimoji="0" lang="zh-TW" altLang="en-US" sz="4200" u="sng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2876820373"/>
              </p:ext>
            </p:extLst>
          </p:nvPr>
        </p:nvGraphicFramePr>
        <p:xfrm>
          <a:off x="467544" y="1844824"/>
          <a:ext cx="4320480" cy="485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259632" y="1046163"/>
            <a:ext cx="249574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3200" dirty="0">
                <a:latin typeface="+mn-lt"/>
                <a:ea typeface="+mn-ea"/>
              </a:rPr>
              <a:t>同步製造</a:t>
            </a: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xmlns="" val="48622578"/>
              </p:ext>
            </p:extLst>
          </p:nvPr>
        </p:nvGraphicFramePr>
        <p:xfrm>
          <a:off x="4000499" y="1844824"/>
          <a:ext cx="4819973" cy="485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5110881" y="1044863"/>
            <a:ext cx="249631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3200" b="1" dirty="0">
                <a:latin typeface="+mn-ea"/>
                <a:ea typeface="+mn-ea"/>
              </a:rPr>
              <a:t>MRP</a:t>
            </a:r>
          </a:p>
        </p:txBody>
      </p:sp>
    </p:spTree>
    <p:extLst>
      <p:ext uri="{BB962C8B-B14F-4D97-AF65-F5344CB8AC3E}">
        <p14:creationId xmlns:p14="http://schemas.microsoft.com/office/powerpoint/2010/main" xmlns="" val="21104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18-7</a:t>
            </a:r>
            <a:r>
              <a:rPr lang="zh-TW" altLang="zh-TW" dirty="0" smtClean="0"/>
              <a:t>同步製造、</a:t>
            </a:r>
            <a:r>
              <a:rPr lang="en-US" altLang="zh-TW" dirty="0" smtClean="0"/>
              <a:t>MRP</a:t>
            </a:r>
            <a:r>
              <a:rPr lang="zh-TW" altLang="zh-TW" dirty="0" smtClean="0"/>
              <a:t>及</a:t>
            </a:r>
            <a:r>
              <a:rPr lang="en-US" altLang="zh-TW" dirty="0" smtClean="0"/>
              <a:t>JIT</a:t>
            </a:r>
            <a:r>
              <a:rPr lang="zh-TW" altLang="zh-TW" dirty="0" smtClean="0"/>
              <a:t>的比較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0623" y="1104751"/>
            <a:ext cx="8229600" cy="5286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JIT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優點：降低</a:t>
            </a:r>
            <a:r>
              <a:rPr lang="zh-TW" alt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前置時間與在製品存貨</a:t>
            </a:r>
            <a:endParaRPr lang="zh-TW" altLang="en-US" sz="27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缺點：</a:t>
            </a:r>
          </a:p>
          <a:p>
            <a:pPr marL="273050" indent="-273050">
              <a:buFont typeface="Constantia" pitchFamily="18" charset="0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只適用重複性製造</a:t>
            </a:r>
          </a:p>
          <a:p>
            <a:pPr marL="273050" indent="-273050">
              <a:buFont typeface="Constantia" pitchFamily="18" charset="0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需維持穩定的生產水準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273050" indent="-273050">
              <a:buFont typeface="Constantia" pitchFamily="18" charset="0"/>
              <a:buAutoNum type="arabicPeriod"/>
            </a:pP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產品生產中的彈性很低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273050" indent="-273050">
              <a:buFont typeface="Constantia" pitchFamily="18" charset="0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使用看板系統時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,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需拖曳在製品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,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完成品存於每個工作站的下游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,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再由下一個工作站拖曳</a:t>
            </a:r>
          </a:p>
          <a:p>
            <a:pPr marL="273050" indent="-273050">
              <a:buFont typeface="Constantia" pitchFamily="18" charset="0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供應商需位於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附近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/>
            </a:r>
            <a:b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</a:b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 marL="273050" indent="-273050">
              <a:buFont typeface="Wingdings" pitchFamily="2" charset="2"/>
              <a:buChar char="Ø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以試誤法來進行改善</a:t>
            </a:r>
          </a:p>
        </p:txBody>
      </p:sp>
    </p:spTree>
    <p:extLst>
      <p:ext uri="{BB962C8B-B14F-4D97-AF65-F5344CB8AC3E}">
        <p14:creationId xmlns:p14="http://schemas.microsoft.com/office/powerpoint/2010/main" xmlns="" val="34571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+mj-ea"/>
              </a:rPr>
              <a:t>Goldratt</a:t>
            </a:r>
            <a:r>
              <a:rPr lang="zh-TW" altLang="en-US" dirty="0">
                <a:latin typeface="+mj-ea"/>
              </a:rPr>
              <a:t>的生產排程法則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不是平衡產能，而是平衡流程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非瓶頸資源的利用率，並非由自身的能力決定，而是取決於系統中的其他限制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資源的利用 </a:t>
            </a:r>
            <a:r>
              <a:rPr lang="en-US" altLang="zh-TW" sz="2400" b="1" dirty="0">
                <a:latin typeface="+mn-ea"/>
              </a:rPr>
              <a:t>(utilization) </a:t>
            </a:r>
            <a:r>
              <a:rPr lang="zh-TW" altLang="en-US" sz="2400" b="1" dirty="0">
                <a:latin typeface="+mn-ea"/>
              </a:rPr>
              <a:t>與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使用 </a:t>
            </a:r>
            <a:r>
              <a:rPr lang="en-US" altLang="zh-TW" sz="2400" b="1" dirty="0">
                <a:latin typeface="+mn-ea"/>
              </a:rPr>
              <a:t>(activation) </a:t>
            </a:r>
            <a:r>
              <a:rPr lang="zh-TW" altLang="en-US" sz="2400" b="1" dirty="0">
                <a:latin typeface="+mn-ea"/>
              </a:rPr>
              <a:t>是不同的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瓶頸一小時的損失即是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整個系統</a:t>
            </a:r>
            <a:r>
              <a:rPr lang="zh-TW" altLang="en-US" sz="2400" b="1" dirty="0">
                <a:latin typeface="+mn-ea"/>
              </a:rPr>
              <a:t>一小時的損失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節省非瓶頸一小時所得到的只是一個幻覺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瓶頸決定系統中的產出量與存貨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移轉批量可能不會也不應與製程批量相同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製程批量在路徑與時間上均是可變的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+mn-ea"/>
              </a:rPr>
              <a:t>先檢視系統的限制才來訂排程的優先順序，前置時間將是排程的結果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4C84-ABF5-4800-8CF2-81E4780B5BEE}" type="slidenum">
              <a:rPr lang="en-US" altLang="zh-TW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4477-D201-4503-BBF5-362450371219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485254" y="60623"/>
            <a:ext cx="8229600" cy="642918"/>
          </a:xfrm>
          <a:prstGeom prst="rect">
            <a:avLst/>
          </a:prstGeom>
          <a:noFill/>
          <a:ln w="6350" cap="rnd"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3600" smtClean="0"/>
              <a:t>18-7</a:t>
            </a:r>
            <a:r>
              <a:rPr lang="zh-TW" altLang="zh-TW" sz="3600" smtClean="0"/>
              <a:t>同步製造、</a:t>
            </a:r>
            <a:r>
              <a:rPr lang="en-US" altLang="zh-TW" sz="3600" smtClean="0"/>
              <a:t>MRP</a:t>
            </a:r>
            <a:r>
              <a:rPr lang="zh-TW" altLang="zh-TW" sz="3600" smtClean="0"/>
              <a:t>及</a:t>
            </a:r>
            <a:r>
              <a:rPr lang="en-US" altLang="zh-TW" sz="3600" smtClean="0"/>
              <a:t>JIT</a:t>
            </a:r>
            <a:r>
              <a:rPr lang="zh-TW" altLang="zh-TW" sz="3600" smtClean="0"/>
              <a:t>的比較</a:t>
            </a:r>
            <a:endParaRPr lang="zh-TW" altLang="en-US" sz="4200" u="sng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078628"/>
              </p:ext>
            </p:extLst>
          </p:nvPr>
        </p:nvGraphicFramePr>
        <p:xfrm>
          <a:off x="485254" y="1124746"/>
          <a:ext cx="8047196" cy="50405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8554"/>
                <a:gridCol w="2088232"/>
                <a:gridCol w="1837689"/>
                <a:gridCol w="1762721"/>
              </a:tblGrid>
              <a:tr h="472604">
                <a:tc>
                  <a:txBody>
                    <a:bodyPr/>
                    <a:lstStyle/>
                    <a:p>
                      <a:pPr marR="304800"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比較項目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0" algn="ctr">
                        <a:spcAft>
                          <a:spcPts val="0"/>
                        </a:spcAft>
                      </a:pPr>
                      <a:r>
                        <a:rPr lang="zh-TW" sz="2400" kern="1200" dirty="0" smtClean="0">
                          <a:effectLst/>
                        </a:rPr>
                        <a:t>同步</a:t>
                      </a:r>
                      <a:r>
                        <a:rPr lang="zh-TW" altLang="en-US" sz="2400" kern="1200" dirty="0" smtClean="0">
                          <a:effectLst/>
                        </a:rPr>
                        <a:t>製造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0"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MRP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04800"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JIT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5212">
                <a:tc>
                  <a:txBody>
                    <a:bodyPr/>
                    <a:lstStyle/>
                    <a:p>
                      <a:pPr marL="182880" indent="-182880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>
                          <a:effectLst/>
                        </a:rPr>
                        <a:t>物料流程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正向排程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effectLst/>
                        </a:rPr>
                        <a:t>反向排程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拉式生產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5448">
                <a:tc>
                  <a:txBody>
                    <a:bodyPr/>
                    <a:lstStyle/>
                    <a:p>
                      <a:pPr marL="182880" indent="-182880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電腦依賴程度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可利用電腦規劃與模擬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完全依賴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較低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00285">
                <a:tc>
                  <a:txBody>
                    <a:bodyPr/>
                    <a:lstStyle/>
                    <a:p>
                      <a:pPr marL="182880" indent="-182880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Setup</a:t>
                      </a:r>
                      <a:r>
                        <a:rPr lang="zh-TW" sz="2400" kern="1200">
                          <a:effectLst/>
                        </a:rPr>
                        <a:t>的時間</a:t>
                      </a:r>
                      <a:endParaRPr lang="zh-TW" sz="24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尋找瓶頸降低</a:t>
                      </a:r>
                      <a:r>
                        <a:rPr lang="en-US" sz="2400" kern="1200" dirty="0" smtClean="0">
                          <a:effectLst/>
                        </a:rPr>
                        <a:t>Setup</a:t>
                      </a:r>
                      <a:r>
                        <a:rPr lang="zh-TW" altLang="en-US" sz="2400" kern="1200" dirty="0" smtClean="0">
                          <a:effectLst/>
                        </a:rPr>
                        <a:t>時間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不要求更短的</a:t>
                      </a:r>
                      <a:r>
                        <a:rPr lang="en-US" sz="2400" kern="1200" dirty="0">
                          <a:effectLst/>
                        </a:rPr>
                        <a:t>Setup</a:t>
                      </a:r>
                      <a:r>
                        <a:rPr lang="zh-TW" sz="2400" kern="1200" dirty="0">
                          <a:effectLst/>
                        </a:rPr>
                        <a:t>時間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強調更短的</a:t>
                      </a:r>
                      <a:r>
                        <a:rPr lang="en-US" sz="2400" kern="1200" dirty="0">
                          <a:effectLst/>
                        </a:rPr>
                        <a:t>Setup</a:t>
                      </a:r>
                      <a:r>
                        <a:rPr lang="zh-TW" sz="2400" kern="1200" dirty="0">
                          <a:effectLst/>
                        </a:rPr>
                        <a:t>時間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7009">
                <a:tc>
                  <a:txBody>
                    <a:bodyPr/>
                    <a:lstStyle/>
                    <a:p>
                      <a:pPr marR="304800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製造異常處理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保持緩衝存貨或利用成品存貨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較不受影響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effectLst/>
                        </a:rPr>
                        <a:t>防呆裝置或按鈕裝置</a:t>
                      </a:r>
                      <a:endParaRPr lang="zh-TW" sz="24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56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algn="l"/>
            <a:r>
              <a:rPr lang="zh-TW" altLang="en-US" dirty="0"/>
              <a:t>報告</a:t>
            </a:r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18-1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企業的目標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18-2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衡量績效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18-3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產能不平衡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18-4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瓶頸與產能受限資源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18-5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基本製造元件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18-6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管制方法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PART I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18-6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管制方法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PART II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18-7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同步製造、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MRP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及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JIT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的比較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18-8</a:t>
            </a:r>
            <a:r>
              <a:rPr lang="zh-TW" altLang="en-US" b="1" dirty="0" smtClean="0">
                <a:latin typeface="+mn-ea"/>
              </a:rPr>
              <a:t>生產</a:t>
            </a:r>
            <a:r>
              <a:rPr lang="zh-TW" altLang="en-US" b="1" dirty="0">
                <a:latin typeface="+mn-ea"/>
              </a:rPr>
              <a:t>系統與會計及行銷作業的關係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483768" y="980728"/>
            <a:ext cx="1872208" cy="576064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9087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華康鋼筆體W2" pitchFamily="65" charset="-120"/>
                <a:ea typeface="華康鋼筆體W2" pitchFamily="65" charset="-120"/>
              </a:rPr>
              <a:t>張珺嵐</a:t>
            </a:r>
            <a:endParaRPr lang="zh-TW" altLang="en-US" sz="3600" b="1" dirty="0">
              <a:latin typeface="華康鋼筆體W2" pitchFamily="65" charset="-120"/>
              <a:ea typeface="華康鋼筆體W2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2972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 dirty="0" smtClean="0">
                <a:latin typeface="+mj-ea"/>
                <a:cs typeface="Arial Unicode MS" pitchFamily="34" charset="-120"/>
              </a:rPr>
              <a:t>18-8</a:t>
            </a:r>
            <a:r>
              <a:rPr lang="en-US" altLang="zh-TW" sz="3600" dirty="0" smtClean="0">
                <a:latin typeface="+mj-ea"/>
              </a:rPr>
              <a:t> </a:t>
            </a:r>
            <a:r>
              <a:rPr lang="zh-TW" altLang="en-US" sz="3600" dirty="0">
                <a:latin typeface="+mj-ea"/>
              </a:rPr>
              <a:t>生產系統與會計及行銷作業的關係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Font typeface="Wingdings" pitchFamily="2" charset="2"/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marL="273050" indent="-273050">
              <a:buFont typeface="Wingdings" pitchFamily="2" charset="2"/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	</a:t>
            </a:r>
            <a:endParaRPr lang="zh-TW" altLang="en-US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2"/>
          <p:cNvGrpSpPr/>
          <p:nvPr/>
        </p:nvGrpSpPr>
        <p:grpSpPr>
          <a:xfrm>
            <a:off x="785786" y="1380455"/>
            <a:ext cx="7358114" cy="4977503"/>
            <a:chOff x="1000100" y="1376242"/>
            <a:chExt cx="6619900" cy="4071942"/>
          </a:xfrm>
        </p:grpSpPr>
        <p:sp>
          <p:nvSpPr>
            <p:cNvPr id="7" name="矩形 6"/>
            <p:cNvSpPr/>
            <p:nvPr/>
          </p:nvSpPr>
          <p:spPr>
            <a:xfrm>
              <a:off x="1000100" y="1857364"/>
              <a:ext cx="6619900" cy="359082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ex.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有老機器單位製程時間２０分鐘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,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每小時產能３個零件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,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符合市場需求共６個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;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現有新機器可１２分鐘生產一個零件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,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每小時有５個零件的產能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,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無法滿足市場需求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.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但為符合新作業標準１２分鐘</a:t>
              </a:r>
              <a:r>
                <a:rPr lang="en-US" altLang="zh-TW" sz="2800" b="1" dirty="0" smtClean="0">
                  <a:solidFill>
                    <a:schemeClr val="tx1"/>
                  </a:solidFill>
                  <a:latin typeface="+mn-ea"/>
                </a:rPr>
                <a:t>,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+mn-ea"/>
                </a:rPr>
                <a:t>只好選擇超時使用新機器</a:t>
              </a:r>
            </a:p>
            <a:p>
              <a:endParaRPr lang="zh-TW" altLang="en-US" dirty="0"/>
            </a:p>
          </p:txBody>
        </p:sp>
        <p:grpSp>
          <p:nvGrpSpPr>
            <p:cNvPr id="3" name="群組 11"/>
            <p:cNvGrpSpPr/>
            <p:nvPr/>
          </p:nvGrpSpPr>
          <p:grpSpPr>
            <a:xfrm>
              <a:off x="1333456" y="1376242"/>
              <a:ext cx="4267200" cy="1027868"/>
              <a:chOff x="1333456" y="1376242"/>
              <a:chExt cx="4267200" cy="1027868"/>
            </a:xfrm>
          </p:grpSpPr>
          <p:grpSp>
            <p:nvGrpSpPr>
              <p:cNvPr id="6" name="群組 7"/>
              <p:cNvGrpSpPr/>
              <p:nvPr/>
            </p:nvGrpSpPr>
            <p:grpSpPr>
              <a:xfrm>
                <a:off x="1333456" y="1376242"/>
                <a:ext cx="4267200" cy="915120"/>
                <a:chOff x="304800" y="6459"/>
                <a:chExt cx="4267200" cy="915120"/>
              </a:xfrm>
            </p:grpSpPr>
            <p:sp>
              <p:nvSpPr>
                <p:cNvPr id="9" name="圓角矩形 8"/>
                <p:cNvSpPr/>
                <p:nvPr/>
              </p:nvSpPr>
              <p:spPr>
                <a:xfrm>
                  <a:off x="304800" y="6459"/>
                  <a:ext cx="4267200" cy="915120"/>
                </a:xfrm>
                <a:prstGeom prst="round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</p:sp>
            <p:sp>
              <p:nvSpPr>
                <p:cNvPr id="10" name="圓角矩形 5"/>
                <p:cNvSpPr/>
                <p:nvPr/>
              </p:nvSpPr>
              <p:spPr>
                <a:xfrm>
                  <a:off x="349472" y="51131"/>
                  <a:ext cx="4177856" cy="8257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61290" tIns="0" rIns="161290" bIns="0" numCol="1" spcCol="1270" anchor="ctr" anchorCtr="0">
                  <a:noAutofit/>
                </a:bodyPr>
                <a:lstStyle/>
                <a:p>
                  <a:pPr lvl="0" algn="l" defTabSz="1377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TW" altLang="en-US" sz="3100" kern="1200"/>
                </a:p>
              </p:txBody>
            </p:sp>
          </p:grpSp>
          <p:sp>
            <p:nvSpPr>
              <p:cNvPr id="11" name="文字方塊 10"/>
              <p:cNvSpPr txBox="1"/>
              <p:nvPr/>
            </p:nvSpPr>
            <p:spPr>
              <a:xfrm>
                <a:off x="2118681" y="1548050"/>
                <a:ext cx="3000396" cy="856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400" dirty="0" smtClean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ea"/>
                  </a:rPr>
                  <a:t>會計的影響</a:t>
                </a:r>
              </a:p>
              <a:p>
                <a:endParaRPr lang="zh-TW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+mj-ea"/>
                <a:cs typeface="Arial Unicode MS" pitchFamily="34" charset="-120"/>
              </a:rPr>
              <a:t>成本會計衡量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857224" y="1643050"/>
            <a:ext cx="1928826" cy="78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衡量績效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3643306" y="1643050"/>
            <a:ext cx="1928826" cy="78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分析成本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6357950" y="1643050"/>
            <a:ext cx="1928826" cy="78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提供</a:t>
            </a:r>
            <a:r>
              <a:rPr lang="zh-TW" altLang="en-US" sz="2400" dirty="0" smtClean="0"/>
              <a:t>投資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判斷</a:t>
            </a:r>
            <a:endParaRPr lang="zh-TW" altLang="en-US" sz="2400" dirty="0"/>
          </a:p>
        </p:txBody>
      </p:sp>
      <p:sp>
        <p:nvSpPr>
          <p:cNvPr id="7" name="右大括弧 6"/>
          <p:cNvSpPr/>
          <p:nvPr/>
        </p:nvSpPr>
        <p:spPr>
          <a:xfrm rot="5400000">
            <a:off x="4250529" y="-107181"/>
            <a:ext cx="500066" cy="5715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071538" y="3071810"/>
            <a:ext cx="3286148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整體性指標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643438" y="3071810"/>
            <a:ext cx="3286148" cy="7143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個別成本會計</a:t>
            </a:r>
            <a:r>
              <a:rPr lang="zh-TW" altLang="en-US" sz="2800" dirty="0"/>
              <a:t>指標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28728" y="436852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。淨利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28728" y="479715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。</a:t>
            </a:r>
            <a:r>
              <a:rPr lang="zh-TW" altLang="en-US" sz="2800" dirty="0"/>
              <a:t>投資報酬率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428728" y="529721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。</a:t>
            </a:r>
            <a:r>
              <a:rPr lang="zh-TW" altLang="en-US" sz="2800" dirty="0"/>
              <a:t>現金流量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429256" y="47971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。利用率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429256" y="442913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。效率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28662" y="5868722"/>
            <a:ext cx="7725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任何績效衡量系統都應該支援企業整體的目標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zh-TW" altLang="en-US" sz="2800" dirty="0" smtClean="0"/>
              <a:t>而</a:t>
            </a:r>
            <a:r>
              <a:rPr lang="zh-TW" altLang="en-US" sz="2800" dirty="0"/>
              <a:t>不是只考量個別的績效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+mj-ea"/>
                <a:cs typeface="Arial Unicode MS" pitchFamily="34" charset="-120"/>
              </a:rPr>
              <a:t>行銷與生產</a:t>
            </a:r>
          </a:p>
        </p:txBody>
      </p:sp>
      <p:pic>
        <p:nvPicPr>
          <p:cNvPr id="1027" name="Picture 3" descr="C:\Users\USER\AppData\Local\Microsoft\Windows\Temporary Internet Files\Content.IE5\YYL5TO2M\MP9004431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2657471" cy="265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AppData\Local\Microsoft\Windows\Temporary Internet Files\Content.IE5\N7VUV4AM\MP9004392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2522786" cy="249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橢圓 6"/>
          <p:cNvSpPr/>
          <p:nvPr/>
        </p:nvSpPr>
        <p:spPr>
          <a:xfrm rot="20961325">
            <a:off x="2201547" y="2931047"/>
            <a:ext cx="1643074" cy="785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行銷</a:t>
            </a:r>
            <a:endParaRPr lang="en-US" altLang="zh-TW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zh-TW" alt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人員</a:t>
            </a:r>
            <a:endParaRPr lang="zh-TW" alt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 rot="20961325">
            <a:off x="6987895" y="2931048"/>
            <a:ext cx="1643074" cy="785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製造</a:t>
            </a:r>
            <a:endParaRPr lang="en-US" altLang="zh-TW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zh-TW" alt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人員</a:t>
            </a:r>
            <a:endParaRPr lang="zh-TW" alt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42976" y="4286256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。銷售成長率</a:t>
            </a:r>
            <a:endParaRPr lang="en-US" altLang="zh-TW" sz="3200" dirty="0" smtClean="0"/>
          </a:p>
          <a:p>
            <a:r>
              <a:rPr lang="zh-TW" altLang="en-US" sz="3200" dirty="0" smtClean="0"/>
              <a:t>。</a:t>
            </a:r>
            <a:r>
              <a:rPr lang="zh-TW" altLang="en-US" sz="3200" dirty="0"/>
              <a:t>市場佔有率</a:t>
            </a:r>
            <a:endParaRPr lang="en-US" altLang="zh-TW" sz="3200" dirty="0" smtClean="0"/>
          </a:p>
          <a:p>
            <a:r>
              <a:rPr lang="zh-TW" altLang="en-US" sz="3200" dirty="0" smtClean="0"/>
              <a:t>。</a:t>
            </a:r>
            <a:r>
              <a:rPr lang="zh-TW" altLang="en-US" sz="3200" dirty="0"/>
              <a:t>新產品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43636" y="4357694"/>
            <a:ext cx="182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。成本</a:t>
            </a:r>
            <a:endParaRPr lang="en-US" altLang="zh-TW" sz="3200" dirty="0" smtClean="0"/>
          </a:p>
          <a:p>
            <a:r>
              <a:rPr lang="zh-TW" altLang="en-US" sz="3200" dirty="0" smtClean="0"/>
              <a:t>。利用率</a:t>
            </a:r>
            <a:endParaRPr lang="en-US" altLang="zh-TW" sz="3200" dirty="0" smtClean="0"/>
          </a:p>
        </p:txBody>
      </p:sp>
      <p:sp>
        <p:nvSpPr>
          <p:cNvPr id="11" name="文字方塊 10"/>
          <p:cNvSpPr txBox="1"/>
          <p:nvPr/>
        </p:nvSpPr>
        <p:spPr>
          <a:xfrm>
            <a:off x="1285852" y="601257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產品多樣化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357950" y="608458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成本降低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0" y="228600"/>
            <a:ext cx="5867400" cy="2895600"/>
            <a:chOff x="0" y="228600"/>
            <a:chExt cx="5867400" cy="2895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858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Z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5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858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9624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9624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3434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2954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2578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2766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954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858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A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50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482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C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60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670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B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75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6670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6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6482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578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2766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6670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6482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9812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$18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812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$30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23622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3622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$4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10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3810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000750" y="714375"/>
            <a:ext cx="2566728" cy="156966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 sz="3200" b="1" dirty="0" smtClean="0">
                <a:latin typeface="+mn-ea"/>
              </a:rPr>
              <a:t>Q:</a:t>
            </a:r>
            <a:r>
              <a:rPr kumimoji="0" lang="en-US" altLang="zh-TW" sz="3200" b="1" dirty="0">
                <a:latin typeface="+mn-ea"/>
              </a:rPr>
              <a:t/>
            </a:r>
            <a:br>
              <a:rPr kumimoji="0" lang="en-US" altLang="zh-TW" sz="3200" b="1" dirty="0">
                <a:latin typeface="+mn-ea"/>
              </a:rPr>
            </a:br>
            <a:r>
              <a:rPr kumimoji="0" lang="zh-TW" altLang="en-US" sz="3200" b="1" dirty="0">
                <a:latin typeface="+mn-ea"/>
              </a:rPr>
              <a:t>產品</a:t>
            </a:r>
            <a:r>
              <a:rPr kumimoji="0" lang="en-US" altLang="zh-TW" sz="3200" b="1" dirty="0">
                <a:latin typeface="+mn-ea"/>
              </a:rPr>
              <a:t>A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B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C</a:t>
            </a:r>
          </a:p>
          <a:p>
            <a:r>
              <a:rPr kumimoji="0" lang="zh-TW" altLang="en-US" sz="3200" b="1" dirty="0">
                <a:latin typeface="+mn-ea"/>
              </a:rPr>
              <a:t>應生產什麼</a:t>
            </a:r>
            <a:r>
              <a:rPr kumimoji="0" lang="en-US" altLang="zh-TW" sz="3200" b="1" dirty="0" smtClean="0">
                <a:latin typeface="+mn-ea"/>
              </a:rPr>
              <a:t>?</a:t>
            </a:r>
            <a:endParaRPr kumimoji="0" lang="en-US" altLang="zh-TW" sz="3200" b="1" dirty="0">
              <a:latin typeface="+mn-ea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14348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Y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10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1285852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428596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0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$6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2714612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2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V="1">
            <a:off x="3286116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flipV="1">
            <a:off x="2428860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2000264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$12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714876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5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V="1">
            <a:off x="5286380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4429124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4000528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$</a:t>
            </a:r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20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381000" y="3886200"/>
            <a:ext cx="533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</a:t>
            </a:r>
            <a:r>
              <a:rPr kumimoji="0"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.</a:t>
            </a:r>
            <a:r>
              <a:rPr kumimoji="0"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銷售利益最大化</a:t>
            </a:r>
            <a:r>
              <a:rPr kumimoji="0"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?</a:t>
            </a:r>
            <a:endParaRPr kumimoji="0"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381000" y="4419600"/>
            <a:ext cx="4953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2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.</a:t>
            </a:r>
            <a:r>
              <a:rPr kumimoji="0"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每單位毛利最大化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?</a:t>
            </a:r>
            <a:endParaRPr kumimoji="0" lang="en-US" altLang="zh-TW" sz="2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381000" y="4953000"/>
            <a:ext cx="85344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3</a:t>
            </a:r>
            <a:r>
              <a:rPr kumimoji="0" lang="en-US" altLang="zh-TW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.</a:t>
            </a:r>
            <a:r>
              <a:rPr lang="zh-TW" alt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總毛利最大化</a:t>
            </a:r>
            <a:r>
              <a:rPr kumimoji="0" lang="en-US" altLang="zh-TW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?</a:t>
            </a:r>
            <a:r>
              <a:rPr kumimoji="0" lang="en-US" altLang="zh-TW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</a:t>
            </a:r>
            <a:r>
              <a:rPr kumimoji="0" lang="en-US" altLang="zh-TW" sz="2800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                                                   </a:t>
            </a:r>
            <a:endParaRPr kumimoji="0" lang="en-US" altLang="zh-TW" sz="2800" b="1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0" y="228600"/>
            <a:ext cx="5867400" cy="2895600"/>
            <a:chOff x="0" y="228600"/>
            <a:chExt cx="5867400" cy="2895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858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Z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5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858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9624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9624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3434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2954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2578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2766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954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858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A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50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482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C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60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670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B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75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6670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6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6482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578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2766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6670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6482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9812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$18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812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$30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23622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3622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$4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10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3810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14348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Y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10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1285852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428596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0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$6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2714612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2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V="1">
            <a:off x="3286116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flipV="1">
            <a:off x="2428860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2000264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$12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714876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5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V="1">
            <a:off x="5286380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4429124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4000528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$</a:t>
            </a:r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20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57158" y="400050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目標一：銷售利益最大化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785786" y="4429132"/>
          <a:ext cx="7572426" cy="21431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46553"/>
                <a:gridCol w="946553"/>
                <a:gridCol w="946553"/>
                <a:gridCol w="1893107"/>
                <a:gridCol w="946553"/>
                <a:gridCol w="1893107"/>
              </a:tblGrid>
              <a:tr h="5357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產品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瓶頸作業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作業時間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單位小時產量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售價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單位小時銷售金額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alt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$50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$300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$75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$750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Z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zh-TW" altLang="en-US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分鐘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$60</a:t>
                      </a:r>
                      <a:endParaRPr lang="en-US" altLang="zh-TW" sz="18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$720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7" name="框架 56"/>
          <p:cNvSpPr/>
          <p:nvPr/>
        </p:nvSpPr>
        <p:spPr>
          <a:xfrm>
            <a:off x="785786" y="5500702"/>
            <a:ext cx="1000132" cy="5715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框架 57"/>
          <p:cNvSpPr/>
          <p:nvPr/>
        </p:nvSpPr>
        <p:spPr>
          <a:xfrm>
            <a:off x="5500694" y="5500702"/>
            <a:ext cx="1000132" cy="5715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乘號 59"/>
          <p:cNvSpPr/>
          <p:nvPr/>
        </p:nvSpPr>
        <p:spPr>
          <a:xfrm>
            <a:off x="571472" y="5000636"/>
            <a:ext cx="357190" cy="4286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乘號 60"/>
          <p:cNvSpPr/>
          <p:nvPr/>
        </p:nvSpPr>
        <p:spPr>
          <a:xfrm>
            <a:off x="571472" y="6143644"/>
            <a:ext cx="357190" cy="4286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6000750" y="714375"/>
            <a:ext cx="2566728" cy="156966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 sz="3200" b="1" dirty="0" smtClean="0">
                <a:latin typeface="+mn-ea"/>
              </a:rPr>
              <a:t>Q:</a:t>
            </a:r>
            <a:r>
              <a:rPr kumimoji="0" lang="en-US" altLang="zh-TW" sz="3200" b="1" dirty="0">
                <a:latin typeface="+mn-ea"/>
              </a:rPr>
              <a:t/>
            </a:r>
            <a:br>
              <a:rPr kumimoji="0" lang="en-US" altLang="zh-TW" sz="3200" b="1" dirty="0">
                <a:latin typeface="+mn-ea"/>
              </a:rPr>
            </a:br>
            <a:r>
              <a:rPr kumimoji="0" lang="zh-TW" altLang="en-US" sz="3200" b="1" dirty="0">
                <a:latin typeface="+mn-ea"/>
              </a:rPr>
              <a:t>產品</a:t>
            </a:r>
            <a:r>
              <a:rPr kumimoji="0" lang="en-US" altLang="zh-TW" sz="3200" b="1" dirty="0">
                <a:latin typeface="+mn-ea"/>
              </a:rPr>
              <a:t>A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B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C</a:t>
            </a:r>
          </a:p>
          <a:p>
            <a:r>
              <a:rPr kumimoji="0" lang="zh-TW" altLang="en-US" sz="3200" b="1" dirty="0">
                <a:latin typeface="+mn-ea"/>
              </a:rPr>
              <a:t>應生產什麼</a:t>
            </a:r>
            <a:r>
              <a:rPr kumimoji="0" lang="en-US" altLang="zh-TW" sz="3200" b="1" dirty="0" smtClean="0">
                <a:latin typeface="+mn-ea"/>
              </a:rPr>
              <a:t>?</a:t>
            </a:r>
            <a:endParaRPr kumimoji="0" lang="en-US" altLang="zh-TW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0" y="228600"/>
            <a:ext cx="5867400" cy="2895600"/>
            <a:chOff x="0" y="228600"/>
            <a:chExt cx="5867400" cy="2895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858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Z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5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858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9624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9624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3434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2954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2578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2766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954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858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A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50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482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C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60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670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B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75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6670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6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6482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578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2766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6670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6482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9812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$18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812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$30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23622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3622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$4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10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3810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000750" y="714375"/>
            <a:ext cx="2642070" cy="156966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 sz="3200" b="1" dirty="0" smtClean="0">
                <a:latin typeface="+mn-ea"/>
              </a:rPr>
              <a:t>Q:</a:t>
            </a:r>
            <a:r>
              <a:rPr kumimoji="0" lang="en-US" altLang="zh-TW" sz="3200" b="1" dirty="0">
                <a:latin typeface="+mn-ea"/>
              </a:rPr>
              <a:t/>
            </a:r>
            <a:br>
              <a:rPr kumimoji="0" lang="en-US" altLang="zh-TW" sz="3200" b="1" dirty="0">
                <a:latin typeface="+mn-ea"/>
              </a:rPr>
            </a:br>
            <a:r>
              <a:rPr kumimoji="0" lang="zh-TW" altLang="en-US" sz="3200" b="1" dirty="0">
                <a:latin typeface="+mn-ea"/>
              </a:rPr>
              <a:t>產品</a:t>
            </a:r>
            <a:r>
              <a:rPr kumimoji="0" lang="en-US" altLang="zh-TW" sz="3200" b="1" dirty="0">
                <a:latin typeface="+mn-ea"/>
              </a:rPr>
              <a:t>A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B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C</a:t>
            </a:r>
          </a:p>
          <a:p>
            <a:r>
              <a:rPr kumimoji="0" lang="zh-TW" altLang="en-US" sz="3200" b="1" dirty="0">
                <a:latin typeface="+mn-ea"/>
              </a:rPr>
              <a:t>應生產什麼</a:t>
            </a:r>
            <a:r>
              <a:rPr kumimoji="0" lang="en-US" altLang="zh-TW" sz="3200" b="1" dirty="0">
                <a:latin typeface="+mn-ea"/>
              </a:rPr>
              <a:t>?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14348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Y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10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1285852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428596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0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$6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2714612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2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V="1">
            <a:off x="3286116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flipV="1">
            <a:off x="2428860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2000264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$12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714876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5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V="1">
            <a:off x="5286380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4429124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4000528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$</a:t>
            </a:r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20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57158" y="4000504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目標二：每單位毛利最大化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2143108" y="4500570"/>
          <a:ext cx="4429156" cy="22145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07289"/>
                <a:gridCol w="1107289"/>
                <a:gridCol w="1107289"/>
                <a:gridCol w="1107289"/>
              </a:tblGrid>
              <a:tr h="55364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產品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售價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原料成本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單位毛利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55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$50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$20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$30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55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$75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$60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$15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5536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$60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$40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$20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7" name="框架 56"/>
          <p:cNvSpPr/>
          <p:nvPr/>
        </p:nvSpPr>
        <p:spPr>
          <a:xfrm>
            <a:off x="5429256" y="5072074"/>
            <a:ext cx="1143008" cy="5715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乘號 57"/>
          <p:cNvSpPr/>
          <p:nvPr/>
        </p:nvSpPr>
        <p:spPr>
          <a:xfrm>
            <a:off x="1928794" y="5715016"/>
            <a:ext cx="357190" cy="4286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乘號 59"/>
          <p:cNvSpPr/>
          <p:nvPr/>
        </p:nvSpPr>
        <p:spPr>
          <a:xfrm>
            <a:off x="1928794" y="6215082"/>
            <a:ext cx="357190" cy="4286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框架 60"/>
          <p:cNvSpPr/>
          <p:nvPr/>
        </p:nvSpPr>
        <p:spPr>
          <a:xfrm>
            <a:off x="2143108" y="5072074"/>
            <a:ext cx="1143008" cy="571504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0" y="228600"/>
            <a:ext cx="5867400" cy="2895600"/>
            <a:chOff x="0" y="228600"/>
            <a:chExt cx="5867400" cy="2895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858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Z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5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858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9624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9624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3434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2954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2578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2766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954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858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A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50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482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C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60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670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B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75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6670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6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6482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578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2766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6670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6482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9812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$18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812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$30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23622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3622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$4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10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3810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14348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Y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10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1285852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428596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0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$6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2714612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2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V="1">
            <a:off x="3286116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flipV="1">
            <a:off x="2428860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2000264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$12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714876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5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V="1">
            <a:off x="5286380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4429124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4000528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$</a:t>
            </a:r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20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57158" y="400050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目標三：總毛利最大化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/>
        </p:nvGraphicFramePr>
        <p:xfrm>
          <a:off x="357158" y="4500570"/>
          <a:ext cx="8501124" cy="1857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08427"/>
                <a:gridCol w="1416854"/>
                <a:gridCol w="1416854"/>
                <a:gridCol w="1416854"/>
                <a:gridCol w="708427"/>
                <a:gridCol w="708427"/>
                <a:gridCol w="708427"/>
                <a:gridCol w="1416854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產品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受限工作中心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單位作業時間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每小時產出率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售價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原料成本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單位獲利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每小時獲利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A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$50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$20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$30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$180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B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X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$75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$60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$15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$150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Z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$60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$40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itchFamily="34" charset="-120"/>
                          <a:ea typeface="微軟正黑體" pitchFamily="34" charset="-120"/>
                        </a:rPr>
                        <a:t>$20</a:t>
                      </a:r>
                      <a:endParaRPr lang="en-US" altLang="zh-TW" sz="2000" b="1" i="0" u="none" strike="noStrike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itchFamily="34" charset="-120"/>
                          <a:ea typeface="微軟正黑體" pitchFamily="34" charset="-120"/>
                        </a:rPr>
                        <a:t>$240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923" marR="9923" marT="9923" marB="0" anchor="ctr"/>
                </a:tc>
              </a:tr>
            </a:tbl>
          </a:graphicData>
        </a:graphic>
      </p:graphicFrame>
      <p:sp>
        <p:nvSpPr>
          <p:cNvPr id="57" name="框架 56"/>
          <p:cNvSpPr/>
          <p:nvPr/>
        </p:nvSpPr>
        <p:spPr>
          <a:xfrm>
            <a:off x="7429520" y="6000768"/>
            <a:ext cx="1428760" cy="35719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乘號 57"/>
          <p:cNvSpPr/>
          <p:nvPr/>
        </p:nvSpPr>
        <p:spPr>
          <a:xfrm>
            <a:off x="214282" y="5214950"/>
            <a:ext cx="357190" cy="4286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乘號 59"/>
          <p:cNvSpPr/>
          <p:nvPr/>
        </p:nvSpPr>
        <p:spPr>
          <a:xfrm>
            <a:off x="214282" y="5643578"/>
            <a:ext cx="357190" cy="4286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框架 60"/>
          <p:cNvSpPr/>
          <p:nvPr/>
        </p:nvSpPr>
        <p:spPr>
          <a:xfrm>
            <a:off x="357158" y="6000768"/>
            <a:ext cx="785818" cy="35719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6000750" y="714375"/>
            <a:ext cx="2566728" cy="156966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 sz="3200" b="1" dirty="0" smtClean="0">
                <a:latin typeface="+mn-ea"/>
              </a:rPr>
              <a:t>Q:</a:t>
            </a:r>
            <a:r>
              <a:rPr kumimoji="0" lang="en-US" altLang="zh-TW" sz="3200" b="1" dirty="0">
                <a:latin typeface="+mn-ea"/>
              </a:rPr>
              <a:t/>
            </a:r>
            <a:br>
              <a:rPr kumimoji="0" lang="en-US" altLang="zh-TW" sz="3200" b="1" dirty="0">
                <a:latin typeface="+mn-ea"/>
              </a:rPr>
            </a:br>
            <a:r>
              <a:rPr kumimoji="0" lang="zh-TW" altLang="en-US" sz="3200" b="1" dirty="0">
                <a:latin typeface="+mn-ea"/>
              </a:rPr>
              <a:t>產品</a:t>
            </a:r>
            <a:r>
              <a:rPr kumimoji="0" lang="en-US" altLang="zh-TW" sz="3200" b="1" dirty="0">
                <a:latin typeface="+mn-ea"/>
              </a:rPr>
              <a:t>A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B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C</a:t>
            </a:r>
          </a:p>
          <a:p>
            <a:r>
              <a:rPr kumimoji="0" lang="zh-TW" altLang="en-US" sz="3200" b="1" dirty="0">
                <a:latin typeface="+mn-ea"/>
              </a:rPr>
              <a:t>應生產什麼</a:t>
            </a:r>
            <a:r>
              <a:rPr kumimoji="0" lang="en-US" altLang="zh-TW" sz="3200" b="1" dirty="0" smtClean="0">
                <a:latin typeface="+mn-ea"/>
              </a:rPr>
              <a:t>?</a:t>
            </a:r>
            <a:endParaRPr kumimoji="0" lang="en-US" altLang="zh-TW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0" y="228600"/>
            <a:ext cx="5867400" cy="2895600"/>
            <a:chOff x="0" y="228600"/>
            <a:chExt cx="5867400" cy="28956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858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Z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5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858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9624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9624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$15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3434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2954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52578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32766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95400" y="914400"/>
              <a:ext cx="0" cy="1524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858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A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50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6482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C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60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67000" y="228600"/>
              <a:ext cx="1219200" cy="68580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rgbClr val="FF66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產品</a:t>
              </a:r>
              <a:r>
                <a:rPr kumimoji="0" lang="en-US" altLang="zh-TW" sz="2000" b="1" i="1" dirty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B</a:t>
              </a:r>
            </a:p>
            <a:p>
              <a:pPr algn="ctr"/>
              <a:r>
                <a:rPr kumimoji="0"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$</a:t>
              </a:r>
              <a:r>
                <a:rPr lang="en-US" altLang="zh-TW" sz="2000" b="1" i="1" dirty="0" smtClean="0">
                  <a:solidFill>
                    <a:srgbClr val="0033CC"/>
                  </a:solidFill>
                  <a:latin typeface="新細明體" pitchFamily="18" charset="-120"/>
                  <a:ea typeface="標楷體" pitchFamily="65" charset="-120"/>
                </a:rPr>
                <a:t>75</a:t>
              </a:r>
              <a:endParaRPr kumimoji="0" lang="en-US" altLang="zh-TW" sz="2000" b="1" i="1" dirty="0">
                <a:solidFill>
                  <a:srgbClr val="0033CC"/>
                </a:solidFill>
                <a:latin typeface="新細明體" pitchFamily="18" charset="-120"/>
                <a:ea typeface="標楷體" pitchFamily="65" charset="-12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6670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6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648200" y="1066800"/>
              <a:ext cx="1219200" cy="6096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zh-TW" altLang="en-US" sz="2000" i="1" dirty="0"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X</a:t>
              </a:r>
              <a:endParaRPr kumimoji="0" lang="en-US" altLang="zh-TW" sz="2000" i="1" dirty="0"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latin typeface="新細明體" pitchFamily="18" charset="-120"/>
                  <a:ea typeface="標楷體" pitchFamily="65" charset="-120"/>
                </a:rPr>
                <a:t>4</a:t>
              </a:r>
              <a:r>
                <a:rPr kumimoji="0" lang="zh-TW" altLang="en-US" sz="2000" i="1" dirty="0" smtClean="0"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2578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3276600" y="1676400"/>
              <a:ext cx="0" cy="2286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6670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648200" y="1905000"/>
              <a:ext cx="1219200" cy="609600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rgbClr val="00008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工作中心</a:t>
              </a:r>
              <a:r>
                <a:rPr kumimoji="0"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Y</a:t>
              </a:r>
              <a:endPara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endParaRPr>
            </a:p>
            <a:p>
              <a:pPr algn="ctr"/>
              <a:r>
                <a:rPr lang="en-US" altLang="zh-TW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3</a:t>
              </a:r>
              <a:r>
                <a:rPr kumimoji="0" lang="zh-TW" altLang="en-US" sz="2000" i="1" dirty="0" smtClean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分鐘</a:t>
              </a:r>
              <a:r>
                <a:rPr kumimoji="0" lang="en-US" altLang="zh-TW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/</a:t>
              </a:r>
              <a:r>
                <a:rPr kumimoji="0" lang="zh-TW" altLang="en-US" sz="2000" i="1" dirty="0">
                  <a:solidFill>
                    <a:srgbClr val="008000"/>
                  </a:solidFill>
                  <a:latin typeface="新細明體" pitchFamily="18" charset="-120"/>
                  <a:ea typeface="標楷體" pitchFamily="65" charset="-120"/>
                </a:rPr>
                <a:t>零件</a:t>
              </a: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98120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$18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8120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$30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23622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3622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0" y="25146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$4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0" y="1600200"/>
              <a:ext cx="609600" cy="609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US" altLang="zh-TW" i="1" dirty="0">
                  <a:latin typeface="Constantia" pitchFamily="18" charset="0"/>
                  <a:ea typeface="標楷體" pitchFamily="65" charset="-120"/>
                </a:rPr>
                <a:t>RM</a:t>
              </a:r>
            </a:p>
            <a:p>
              <a:pPr algn="ctr"/>
              <a:r>
                <a:rPr kumimoji="0" lang="en-US" altLang="zh-TW" i="1" dirty="0" smtClean="0">
                  <a:latin typeface="Constantia" pitchFamily="18" charset="0"/>
                  <a:ea typeface="標楷體" pitchFamily="65" charset="-120"/>
                </a:rPr>
                <a:t>$10</a:t>
              </a:r>
              <a:endParaRPr kumimoji="0" lang="en-US" altLang="zh-TW" i="1" dirty="0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381000" y="13716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381000" y="2286000"/>
              <a:ext cx="304800" cy="228600"/>
            </a:xfrm>
            <a:prstGeom prst="line">
              <a:avLst/>
            </a:prstGeom>
            <a:ln>
              <a:headEnd type="none" w="sm" len="sm"/>
              <a:tailEnd type="stealth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14348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Y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10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1285852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428596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0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$6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2714612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2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V="1">
            <a:off x="3286116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flipV="1">
            <a:off x="2428860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2000264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$12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714876" y="2714620"/>
            <a:ext cx="12192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工作中心</a:t>
            </a:r>
            <a:r>
              <a:rPr kumimoji="0"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Z</a:t>
            </a:r>
            <a:endParaRPr kumimoji="0" lang="en-US" altLang="zh-TW" sz="2000" i="1" dirty="0">
              <a:solidFill>
                <a:srgbClr val="008000"/>
              </a:solidFill>
              <a:latin typeface="新細明體" pitchFamily="18" charset="-120"/>
              <a:ea typeface="標楷體" pitchFamily="65" charset="-120"/>
            </a:endParaRPr>
          </a:p>
          <a:p>
            <a:pPr algn="ctr"/>
            <a:r>
              <a:rPr lang="en-US" altLang="zh-TW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5</a:t>
            </a:r>
            <a:r>
              <a:rPr kumimoji="0" lang="zh-TW" altLang="en-US" sz="2000" i="1" dirty="0" smtClean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分鐘</a:t>
            </a:r>
            <a:r>
              <a:rPr kumimoji="0" lang="en-US" altLang="zh-TW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/</a:t>
            </a:r>
            <a:r>
              <a:rPr kumimoji="0" lang="zh-TW" altLang="en-US" sz="2000" i="1" dirty="0">
                <a:solidFill>
                  <a:srgbClr val="008000"/>
                </a:solidFill>
                <a:latin typeface="新細明體" pitchFamily="18" charset="-120"/>
                <a:ea typeface="標楷體" pitchFamily="65" charset="-120"/>
              </a:rPr>
              <a:t>零件</a:t>
            </a: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V="1">
            <a:off x="5286380" y="2500306"/>
            <a:ext cx="0" cy="2286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V="1">
            <a:off x="4429124" y="3143248"/>
            <a:ext cx="304800" cy="228600"/>
          </a:xfrm>
          <a:prstGeom prst="line">
            <a:avLst/>
          </a:prstGeom>
          <a:ln>
            <a:headEnd type="none" w="sm" len="sm"/>
            <a:tailEnd type="stealth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zh-TW" altLang="en-US"/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4000528" y="3286124"/>
            <a:ext cx="609600" cy="6096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RM</a:t>
            </a:r>
          </a:p>
          <a:p>
            <a:pPr algn="ctr"/>
            <a:r>
              <a:rPr kumimoji="0" lang="en-US" altLang="zh-TW" i="1" dirty="0">
                <a:latin typeface="Constantia" pitchFamily="18" charset="0"/>
                <a:ea typeface="標楷體" pitchFamily="65" charset="-120"/>
              </a:rPr>
              <a:t>$</a:t>
            </a:r>
            <a:r>
              <a:rPr kumimoji="0" lang="en-US" altLang="zh-TW" i="1" dirty="0" smtClean="0">
                <a:latin typeface="Constantia" pitchFamily="18" charset="0"/>
                <a:ea typeface="標楷體" pitchFamily="65" charset="-120"/>
              </a:rPr>
              <a:t>20</a:t>
            </a:r>
            <a:endParaRPr kumimoji="0" lang="en-US" altLang="zh-TW" i="1" dirty="0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357158" y="4143380"/>
            <a:ext cx="533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銷售利益最大化</a:t>
            </a:r>
            <a:r>
              <a:rPr kumimoji="0"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?</a:t>
            </a:r>
            <a:r>
              <a:rPr kumimoji="0" lang="zh-TW" alt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B</a:t>
            </a:r>
            <a:endParaRPr kumimoji="0"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357158" y="4786322"/>
            <a:ext cx="4953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每單位毛利最大化</a:t>
            </a:r>
            <a:r>
              <a:rPr kumimoji="0"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?      A</a:t>
            </a:r>
            <a:endParaRPr kumimoji="0" lang="en-US" altLang="zh-TW" sz="28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357158" y="5429264"/>
            <a:ext cx="85344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84163" indent="-284163">
              <a:spcBef>
                <a:spcPct val="50000"/>
              </a:spcBef>
            </a:pPr>
            <a:r>
              <a:rPr kumimoji="0" lang="en-US" altLang="zh-TW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0" lang="en-US" altLang="zh-TW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總毛利最大化</a:t>
            </a:r>
            <a:r>
              <a:rPr kumimoji="0" lang="en-US" altLang="zh-TW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?              C</a:t>
            </a:r>
            <a:r>
              <a:rPr kumimoji="0" lang="en-US" altLang="zh-TW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kumimoji="0" lang="en-US" altLang="zh-TW" sz="2800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                                 </a:t>
            </a:r>
            <a:endParaRPr kumimoji="0" lang="en-US" altLang="zh-TW" sz="2800" b="1" i="1" dirty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右大括弧 58"/>
          <p:cNvSpPr/>
          <p:nvPr/>
        </p:nvSpPr>
        <p:spPr>
          <a:xfrm>
            <a:off x="4786314" y="4357694"/>
            <a:ext cx="214314" cy="1500198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5286380" y="4857760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才是企業最佳選擇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6000750" y="714375"/>
            <a:ext cx="2566728" cy="156966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altLang="zh-TW" sz="3200" b="1" dirty="0" smtClean="0">
                <a:latin typeface="+mn-ea"/>
              </a:rPr>
              <a:t>Q:</a:t>
            </a:r>
            <a:r>
              <a:rPr kumimoji="0" lang="en-US" altLang="zh-TW" sz="3200" b="1" dirty="0">
                <a:latin typeface="+mn-ea"/>
              </a:rPr>
              <a:t/>
            </a:r>
            <a:br>
              <a:rPr kumimoji="0" lang="en-US" altLang="zh-TW" sz="3200" b="1" dirty="0">
                <a:latin typeface="+mn-ea"/>
              </a:rPr>
            </a:br>
            <a:r>
              <a:rPr kumimoji="0" lang="zh-TW" altLang="en-US" sz="3200" b="1" dirty="0">
                <a:latin typeface="+mn-ea"/>
              </a:rPr>
              <a:t>產品</a:t>
            </a:r>
            <a:r>
              <a:rPr kumimoji="0" lang="en-US" altLang="zh-TW" sz="3200" b="1" dirty="0">
                <a:latin typeface="+mn-ea"/>
              </a:rPr>
              <a:t>A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B</a:t>
            </a:r>
            <a:r>
              <a:rPr kumimoji="0" lang="zh-TW" altLang="en-US" sz="3200" b="1" dirty="0">
                <a:latin typeface="+mn-ea"/>
              </a:rPr>
              <a:t>、</a:t>
            </a:r>
            <a:r>
              <a:rPr kumimoji="0" lang="en-US" altLang="zh-TW" sz="3200" b="1" dirty="0">
                <a:latin typeface="+mn-ea"/>
              </a:rPr>
              <a:t>C</a:t>
            </a:r>
          </a:p>
          <a:p>
            <a:r>
              <a:rPr kumimoji="0" lang="zh-TW" altLang="en-US" sz="3200" b="1" dirty="0">
                <a:latin typeface="+mn-ea"/>
              </a:rPr>
              <a:t>應生產什麼</a:t>
            </a:r>
            <a:r>
              <a:rPr kumimoji="0" lang="en-US" altLang="zh-TW" sz="3200" b="1" dirty="0" smtClean="0">
                <a:latin typeface="+mn-ea"/>
              </a:rPr>
              <a:t>?</a:t>
            </a:r>
            <a:endParaRPr kumimoji="0" lang="en-US" altLang="zh-TW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762000" y="1676400"/>
            <a:ext cx="4953000" cy="762000"/>
          </a:xfrm>
          <a:prstGeom prst="beve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TW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1.</a:t>
            </a: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確認系統中產能受限的資源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762000" y="2667000"/>
            <a:ext cx="4953000" cy="762000"/>
          </a:xfrm>
          <a:prstGeom prst="beve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TW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2.</a:t>
            </a: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提高該受限資源的效率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762000" y="3657600"/>
            <a:ext cx="4953000" cy="762000"/>
          </a:xfrm>
          <a:prstGeom prst="beve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TW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3.</a:t>
            </a: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協調各部門配合受限資源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62000" y="4648200"/>
            <a:ext cx="2286000" cy="762000"/>
          </a:xfrm>
          <a:prstGeom prst="beve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TW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4.</a:t>
            </a: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效果評估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62000" y="5715000"/>
            <a:ext cx="6172200" cy="685800"/>
          </a:xfrm>
          <a:prstGeom prst="bevel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TW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5.</a:t>
            </a: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取得更多受限資源</a:t>
            </a:r>
            <a:r>
              <a:rPr lang="en-US" altLang="zh-TW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, </a:t>
            </a: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使之不在受限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6400800" y="2743200"/>
            <a:ext cx="2057400" cy="1371600"/>
          </a:xfrm>
          <a:prstGeom prst="beve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限制消除</a:t>
            </a:r>
          </a:p>
          <a:p>
            <a:pPr algn="ctr">
              <a:defRPr/>
            </a:pPr>
            <a:r>
              <a:rPr lang="zh-TW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再次確認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28600" y="1981200"/>
            <a:ext cx="457200" cy="990600"/>
          </a:xfrm>
          <a:prstGeom prst="curvedRightArrow">
            <a:avLst>
              <a:gd name="adj1" fmla="val 43333"/>
              <a:gd name="adj2" fmla="val 86667"/>
              <a:gd name="adj3" fmla="val 33333"/>
            </a:avLst>
          </a:prstGeom>
          <a:gradFill rotWithShape="0">
            <a:gsLst>
              <a:gs pos="0">
                <a:srgbClr val="00FFFF"/>
              </a:gs>
              <a:gs pos="50000">
                <a:schemeClr val="tx1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228600" y="4114800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gradFill rotWithShape="0">
            <a:gsLst>
              <a:gs pos="0">
                <a:srgbClr val="00FFFF"/>
              </a:gs>
              <a:gs pos="50000">
                <a:schemeClr val="tx1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228600" y="3048000"/>
            <a:ext cx="457200" cy="1066800"/>
          </a:xfrm>
          <a:prstGeom prst="curvedRightArrow">
            <a:avLst>
              <a:gd name="adj1" fmla="val 46667"/>
              <a:gd name="adj2" fmla="val 93333"/>
              <a:gd name="adj3" fmla="val 33333"/>
            </a:avLst>
          </a:prstGeom>
          <a:gradFill rotWithShape="0">
            <a:gsLst>
              <a:gs pos="0">
                <a:srgbClr val="00FFFF"/>
              </a:gs>
              <a:gs pos="50000">
                <a:schemeClr val="tx1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733800" y="5029200"/>
            <a:ext cx="2362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產出仍不理想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733800" y="45720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產出效果已臻理想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3200400" y="5105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6699"/>
              </a:gs>
              <a:gs pos="50000">
                <a:schemeClr val="tx1"/>
              </a:gs>
              <a:gs pos="100000">
                <a:srgbClr val="FF6699"/>
              </a:gs>
            </a:gsLst>
            <a:lin ang="5400000" scaled="1"/>
          </a:gra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3200400" y="4648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00FFFF"/>
              </a:gs>
              <a:gs pos="50000">
                <a:schemeClr val="tx1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 flipV="1">
            <a:off x="6019800" y="5181600"/>
            <a:ext cx="609600" cy="5334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rgbClr val="FF6699"/>
              </a:gs>
              <a:gs pos="50000">
                <a:schemeClr val="tx1"/>
              </a:gs>
              <a:gs pos="100000">
                <a:srgbClr val="FF6699"/>
              </a:gs>
            </a:gsLst>
            <a:lin ang="5400000" scaled="1"/>
          </a:gra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6858000" y="4267200"/>
            <a:ext cx="838200" cy="609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rgbClr val="00FFFF"/>
              </a:gs>
              <a:gs pos="50000">
                <a:schemeClr val="tx1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 rot="16200000">
            <a:off x="6819900" y="1714500"/>
            <a:ext cx="762000" cy="8382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0">
            <a:gsLst>
              <a:gs pos="0">
                <a:srgbClr val="00FFFF"/>
              </a:gs>
              <a:gs pos="50000">
                <a:schemeClr val="tx1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Times New Roman" charset="0"/>
            </a:endParaRPr>
          </a:p>
        </p:txBody>
      </p:sp>
      <p:sp>
        <p:nvSpPr>
          <p:cNvPr id="102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>
                <a:latin typeface="+mj-ea"/>
              </a:rPr>
              <a:t>Goldratt</a:t>
            </a:r>
            <a:r>
              <a:rPr lang="zh-TW" altLang="en-US" dirty="0" smtClean="0">
                <a:latin typeface="+mj-ea"/>
              </a:rPr>
              <a:t>的限制理論</a:t>
            </a:r>
            <a:r>
              <a:rPr lang="en-US" altLang="zh-TW" dirty="0" smtClean="0">
                <a:latin typeface="+mj-ea"/>
              </a:rPr>
              <a:t>(TOC)</a:t>
            </a:r>
            <a:endParaRPr lang="zh-TW" altLang="en-US" dirty="0" smtClean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7" grpId="0" animBg="1"/>
      <p:bldP spid="5138" grpId="0" animBg="1"/>
      <p:bldP spid="5139" grpId="0" animBg="1"/>
      <p:bldP spid="5141" grpId="0"/>
      <p:bldP spid="5142" grpId="0"/>
      <p:bldP spid="5143" grpId="0" animBg="1"/>
      <p:bldP spid="5144" grpId="0" animBg="1"/>
      <p:bldP spid="5145" grpId="0" animBg="1"/>
      <p:bldP spid="5147" grpId="0" animBg="1"/>
      <p:bldP spid="51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algn="l"/>
            <a:r>
              <a:rPr lang="zh-TW" altLang="en-US" dirty="0"/>
              <a:t>報告</a:t>
            </a:r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18-1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企業的目標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18-2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衡量績效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18-3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產能不平衡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18-4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瓶頸與產能受限資源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18-5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基本製造元件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18-6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管制方法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PART I</a:t>
            </a: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18-6 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管制方法 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PART II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18-7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同步製造、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MRP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及</a:t>
            </a: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JIT</a:t>
            </a:r>
            <a:r>
              <a:rPr lang="zh-TW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的比較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18-8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生產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系統與會計及行銷作業的</a:t>
            </a:r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關係</a:t>
            </a:r>
            <a:endParaRPr lang="en-US" altLang="zh-TW" b="1" dirty="0" smtClean="0">
              <a:solidFill>
                <a:schemeClr val="bg1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TW" b="1" dirty="0" smtClean="0">
                <a:latin typeface="+mn-ea"/>
              </a:rPr>
              <a:t>18-9</a:t>
            </a:r>
            <a:r>
              <a:rPr lang="zh-TW" altLang="en-US" b="1" dirty="0" smtClean="0">
                <a:latin typeface="+mn-ea"/>
              </a:rPr>
              <a:t>結論及範例</a:t>
            </a:r>
            <a:endParaRPr lang="zh-TW" altLang="en-US" b="1" dirty="0">
              <a:latin typeface="+mn-ea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483768" y="980728"/>
            <a:ext cx="1872208" cy="576064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90872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華康鋼筆體W2" pitchFamily="65" charset="-120"/>
                <a:ea typeface="華康鋼筆體W2" pitchFamily="65" charset="-120"/>
              </a:rPr>
              <a:t>林慈瑞</a:t>
            </a:r>
            <a:endParaRPr lang="zh-TW" altLang="en-US" sz="3600" b="1" dirty="0">
              <a:latin typeface="華康鋼筆體W2" pitchFamily="65" charset="-120"/>
              <a:ea typeface="華康鋼筆體W2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419566" y="1981262"/>
            <a:ext cx="1189248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A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b="1" dirty="0" smtClean="0"/>
              <a:t>$20</a:t>
            </a:r>
            <a:endParaRPr lang="zh-TW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1398991" y="3506167"/>
            <a:ext cx="1410568" cy="1067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</a:rPr>
              <a:t>X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/</a:t>
            </a:r>
            <a:r>
              <a:rPr lang="zh-TW" altLang="en-US" dirty="0" smtClean="0"/>
              <a:t>零件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398991" y="5179962"/>
            <a:ext cx="1410568" cy="11118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00B050"/>
                </a:solidFill>
              </a:rPr>
              <a:t>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2</a:t>
            </a:r>
            <a:r>
              <a:rPr lang="zh-TW" altLang="en-US" dirty="0" smtClean="0"/>
              <a:t>分鐘</a:t>
            </a:r>
            <a:r>
              <a:rPr lang="en-US" altLang="zh-TW" dirty="0"/>
              <a:t>/</a:t>
            </a:r>
            <a:r>
              <a:rPr lang="zh-TW" altLang="en-US" dirty="0" smtClean="0"/>
              <a:t>零件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963764" y="5157192"/>
            <a:ext cx="1479984" cy="11346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00B050"/>
                </a:solidFill>
              </a:rPr>
              <a:t>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3</a:t>
            </a:r>
            <a:r>
              <a:rPr lang="zh-TW" altLang="en-US" dirty="0" smtClean="0"/>
              <a:t>分鐘</a:t>
            </a:r>
            <a:r>
              <a:rPr lang="en-US" altLang="zh-TW" dirty="0"/>
              <a:t>/</a:t>
            </a:r>
            <a:r>
              <a:rPr lang="zh-TW" altLang="en-US" dirty="0"/>
              <a:t>零件</a:t>
            </a:r>
          </a:p>
        </p:txBody>
      </p:sp>
      <p:sp>
        <p:nvSpPr>
          <p:cNvPr id="14" name="矩形 13"/>
          <p:cNvSpPr/>
          <p:nvPr/>
        </p:nvSpPr>
        <p:spPr>
          <a:xfrm>
            <a:off x="3894918" y="3452440"/>
            <a:ext cx="1368153" cy="11208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4</a:t>
            </a:r>
            <a:r>
              <a:rPr lang="zh-TW" altLang="en-US" dirty="0" smtClean="0"/>
              <a:t>分鐘</a:t>
            </a:r>
            <a:r>
              <a:rPr lang="en-US" altLang="zh-TW" dirty="0"/>
              <a:t>/</a:t>
            </a:r>
            <a:r>
              <a:rPr lang="zh-TW" altLang="en-US" dirty="0"/>
              <a:t>零件</a:t>
            </a:r>
          </a:p>
        </p:txBody>
      </p:sp>
      <p:sp>
        <p:nvSpPr>
          <p:cNvPr id="15" name="矩形 14"/>
          <p:cNvSpPr/>
          <p:nvPr/>
        </p:nvSpPr>
        <p:spPr>
          <a:xfrm>
            <a:off x="3963764" y="1981262"/>
            <a:ext cx="117609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b="1" dirty="0" smtClean="0"/>
              <a:t>$25</a:t>
            </a:r>
            <a:endParaRPr lang="zh-TW" altLang="en-US" sz="2800" b="1" dirty="0"/>
          </a:p>
        </p:txBody>
      </p:sp>
      <p:sp>
        <p:nvSpPr>
          <p:cNvPr id="16" name="矩形 15"/>
          <p:cNvSpPr/>
          <p:nvPr/>
        </p:nvSpPr>
        <p:spPr>
          <a:xfrm>
            <a:off x="6516215" y="5179961"/>
            <a:ext cx="1368153" cy="1111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00B050"/>
                </a:solidFill>
              </a:rPr>
              <a:t>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5</a:t>
            </a:r>
            <a:r>
              <a:rPr lang="zh-TW" altLang="en-US" dirty="0" smtClean="0"/>
              <a:t>分鐘</a:t>
            </a:r>
            <a:r>
              <a:rPr lang="en-US" altLang="zh-TW" dirty="0"/>
              <a:t>/</a:t>
            </a:r>
            <a:r>
              <a:rPr lang="zh-TW" altLang="en-US" dirty="0"/>
              <a:t>零件</a:t>
            </a:r>
          </a:p>
        </p:txBody>
      </p:sp>
      <p:sp>
        <p:nvSpPr>
          <p:cNvPr id="17" name="矩形 16"/>
          <p:cNvSpPr/>
          <p:nvPr/>
        </p:nvSpPr>
        <p:spPr>
          <a:xfrm>
            <a:off x="6448174" y="3394962"/>
            <a:ext cx="1309799" cy="11208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3</a:t>
            </a:r>
            <a:r>
              <a:rPr lang="zh-TW" altLang="en-US" dirty="0" smtClean="0"/>
              <a:t>分鐘</a:t>
            </a:r>
            <a:r>
              <a:rPr lang="en-US" altLang="zh-TW" dirty="0"/>
              <a:t>/</a:t>
            </a:r>
            <a:r>
              <a:rPr lang="zh-TW" altLang="en-US" dirty="0"/>
              <a:t>零件</a:t>
            </a:r>
          </a:p>
        </p:txBody>
      </p:sp>
      <p:sp>
        <p:nvSpPr>
          <p:cNvPr id="18" name="矩形 17"/>
          <p:cNvSpPr/>
          <p:nvPr/>
        </p:nvSpPr>
        <p:spPr>
          <a:xfrm>
            <a:off x="6448176" y="1956705"/>
            <a:ext cx="1076152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b="1" dirty="0" smtClean="0"/>
              <a:t>$30</a:t>
            </a:r>
            <a:endParaRPr lang="zh-TW" altLang="en-US" sz="2800" b="1" dirty="0"/>
          </a:p>
        </p:txBody>
      </p:sp>
      <p:sp>
        <p:nvSpPr>
          <p:cNvPr id="19" name="加號 18"/>
          <p:cNvSpPr/>
          <p:nvPr/>
        </p:nvSpPr>
        <p:spPr>
          <a:xfrm>
            <a:off x="1854758" y="4643400"/>
            <a:ext cx="3188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加號 19"/>
          <p:cNvSpPr/>
          <p:nvPr/>
        </p:nvSpPr>
        <p:spPr>
          <a:xfrm>
            <a:off x="6860840" y="4600115"/>
            <a:ext cx="3188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加號 20"/>
          <p:cNvSpPr/>
          <p:nvPr/>
        </p:nvSpPr>
        <p:spPr>
          <a:xfrm>
            <a:off x="4340560" y="4600115"/>
            <a:ext cx="3188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等於 21"/>
          <p:cNvSpPr/>
          <p:nvPr/>
        </p:nvSpPr>
        <p:spPr>
          <a:xfrm rot="5400000">
            <a:off x="1696852" y="2980965"/>
            <a:ext cx="504056" cy="4823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等於 22"/>
          <p:cNvSpPr/>
          <p:nvPr/>
        </p:nvSpPr>
        <p:spPr>
          <a:xfrm rot="5400000">
            <a:off x="6768244" y="2881337"/>
            <a:ext cx="504056" cy="4823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等於 23"/>
          <p:cNvSpPr/>
          <p:nvPr/>
        </p:nvSpPr>
        <p:spPr>
          <a:xfrm rot="5400000">
            <a:off x="4283807" y="2881337"/>
            <a:ext cx="504056" cy="48235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802060" y="3300275"/>
            <a:ext cx="893688" cy="68805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RM</a:t>
            </a:r>
            <a:br>
              <a:rPr lang="en-US" altLang="zh-TW" dirty="0" smtClean="0"/>
            </a:br>
            <a:r>
              <a:rPr lang="en-US" altLang="zh-TW" dirty="0" smtClean="0"/>
              <a:t>$1</a:t>
            </a:r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2190056" y="4890428"/>
            <a:ext cx="893688" cy="68805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RM</a:t>
            </a:r>
            <a:br>
              <a:rPr lang="en-US" altLang="zh-TW" dirty="0" smtClean="0"/>
            </a:br>
            <a:r>
              <a:rPr lang="en-US" altLang="zh-TW" dirty="0" smtClean="0"/>
              <a:t>$2</a:t>
            </a:r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>
            <a:off x="7538565" y="4940980"/>
            <a:ext cx="893688" cy="68805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RM</a:t>
            </a:r>
            <a:br>
              <a:rPr lang="en-US" altLang="zh-TW" dirty="0" smtClean="0"/>
            </a:br>
            <a:r>
              <a:rPr lang="en-US" altLang="zh-TW" dirty="0" smtClean="0"/>
              <a:t>$9</a:t>
            </a:r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4996904" y="4890429"/>
            <a:ext cx="893688" cy="68805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RM</a:t>
            </a:r>
            <a:br>
              <a:rPr lang="en-US" altLang="zh-TW" dirty="0" smtClean="0"/>
            </a:br>
            <a:r>
              <a:rPr lang="en-US" altLang="zh-TW" dirty="0" smtClean="0"/>
              <a:t>$5</a:t>
            </a:r>
            <a:endParaRPr lang="zh-TW" altLang="en-US" dirty="0"/>
          </a:p>
        </p:txBody>
      </p:sp>
      <p:sp>
        <p:nvSpPr>
          <p:cNvPr id="30" name="橢圓 29"/>
          <p:cNvSpPr/>
          <p:nvPr/>
        </p:nvSpPr>
        <p:spPr>
          <a:xfrm>
            <a:off x="5843660" y="3168288"/>
            <a:ext cx="893688" cy="68805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RM</a:t>
            </a:r>
            <a:br>
              <a:rPr lang="en-US" altLang="zh-TW" dirty="0" smtClean="0"/>
            </a:br>
            <a:r>
              <a:rPr lang="en-US" altLang="zh-TW" dirty="0" smtClean="0"/>
              <a:t>$5</a:t>
            </a:r>
            <a:endParaRPr lang="zh-TW" altLang="en-US" dirty="0"/>
          </a:p>
        </p:txBody>
      </p:sp>
      <p:sp>
        <p:nvSpPr>
          <p:cNvPr id="31" name="橢圓 30"/>
          <p:cNvSpPr/>
          <p:nvPr/>
        </p:nvSpPr>
        <p:spPr>
          <a:xfrm>
            <a:off x="3363851" y="3300275"/>
            <a:ext cx="893688" cy="68805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RM</a:t>
            </a:r>
            <a:br>
              <a:rPr lang="en-US" altLang="zh-TW" dirty="0" smtClean="0"/>
            </a:br>
            <a:r>
              <a:rPr lang="en-US" altLang="zh-TW" dirty="0" smtClean="0"/>
              <a:t>$2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39552" y="102712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產品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</a:t>
            </a:r>
            <a:r>
              <a:rPr lang="zh-TW" altLang="en-US" dirty="0" smtClean="0"/>
              <a:t>分別售價</a:t>
            </a:r>
            <a:r>
              <a:rPr lang="en-US" altLang="zh-TW" dirty="0" smtClean="0"/>
              <a:t>20</a:t>
            </a:r>
            <a:r>
              <a:rPr lang="zh-TW" altLang="en-US" dirty="0" smtClean="0"/>
              <a:t>元、</a:t>
            </a:r>
            <a:r>
              <a:rPr lang="en-US" altLang="zh-TW" dirty="0" smtClean="0"/>
              <a:t>25</a:t>
            </a:r>
            <a:r>
              <a:rPr lang="zh-TW" altLang="en-US" dirty="0" smtClean="0"/>
              <a:t>元及</a:t>
            </a:r>
            <a:r>
              <a:rPr lang="en-US" altLang="zh-TW" dirty="0" smtClean="0"/>
              <a:t>30</a:t>
            </a:r>
            <a:r>
              <a:rPr lang="zh-TW" altLang="en-US" dirty="0" smtClean="0"/>
              <a:t>元，生產三者須使用資源</a:t>
            </a:r>
            <a:r>
              <a:rPr lang="en-US" altLang="zh-TW" dirty="0" smtClean="0"/>
              <a:t>X</a:t>
            </a:r>
            <a:r>
              <a:rPr lang="zh-TW" altLang="en-US" dirty="0" smtClean="0"/>
              <a:t>及資源</a:t>
            </a:r>
            <a:r>
              <a:rPr lang="en-US" altLang="zh-TW" dirty="0" smtClean="0"/>
              <a:t>Y</a:t>
            </a:r>
            <a:r>
              <a:rPr lang="zh-TW" altLang="en-US" dirty="0" smtClean="0"/>
              <a:t>，所需時間如下所示，圖中顯示了製造所需的原料及原料的單位成本，並假設市場可消化所有產品。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245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mtClean="0"/>
              <a:t>Q1</a:t>
            </a:r>
            <a:r>
              <a:rPr lang="zh-TW" altLang="en-US" smtClean="0"/>
              <a:t>若</a:t>
            </a:r>
            <a:r>
              <a:rPr lang="zh-TW" altLang="en-US" dirty="0" smtClean="0"/>
              <a:t>銷售人員的薪資來自佣金，他們應該銷售何項產品</a:t>
            </a:r>
            <a:r>
              <a:rPr lang="en-US" altLang="zh-TW" dirty="0" smtClean="0"/>
              <a:t>?</a:t>
            </a:r>
            <a:r>
              <a:rPr lang="zh-TW" altLang="en-US" dirty="0" smtClean="0"/>
              <a:t>銷售量為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矩形 3"/>
              <p:cNvSpPr/>
              <p:nvPr/>
            </p:nvSpPr>
            <p:spPr>
              <a:xfrm>
                <a:off x="1187624" y="2420888"/>
                <a:ext cx="6840760" cy="38164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2800" b="1" dirty="0" smtClean="0"/>
                  <a:t>以銷售佣金最大化</a:t>
                </a:r>
                <a:r>
                  <a:rPr lang="en-US" altLang="zh-TW" sz="2800" b="1" dirty="0" smtClean="0"/>
                  <a:t>:</a:t>
                </a:r>
                <a:r>
                  <a:rPr lang="zh-TW" altLang="en-US" sz="2800" dirty="0" smtClean="0"/>
                  <a:t>銷售價格最高的產品</a:t>
                </a:r>
                <a:r>
                  <a:rPr lang="en-US" altLang="zh-TW" sz="2800" dirty="0" smtClean="0"/>
                  <a:t>C</a:t>
                </a:r>
              </a:p>
              <a:p>
                <a:r>
                  <a:rPr lang="en-US" altLang="zh-TW" sz="2800" dirty="0" smtClean="0"/>
                  <a:t/>
                </a:r>
                <a:br>
                  <a:rPr lang="en-US" altLang="zh-TW" sz="2800" dirty="0" smtClean="0"/>
                </a:br>
                <a:r>
                  <a:rPr lang="zh-TW" altLang="en-US" sz="2800" b="1" dirty="0" smtClean="0"/>
                  <a:t>銷售量</a:t>
                </a:r>
                <a:r>
                  <a:rPr lang="en-US" altLang="zh-TW" sz="2800" b="1" dirty="0" smtClean="0"/>
                  <a:t>:</a:t>
                </a:r>
                <a:r>
                  <a:rPr lang="en-US" altLang="zh-TW" sz="2800" dirty="0" smtClean="0"/>
                  <a:t/>
                </a:r>
                <a:br>
                  <a:rPr lang="en-US" altLang="zh-TW" sz="2800" dirty="0" smtClean="0"/>
                </a:br>
                <a:r>
                  <a:rPr lang="en-US" altLang="zh-TW" sz="2800" dirty="0" smtClean="0"/>
                  <a:t/>
                </a:r>
                <a:br>
                  <a:rPr lang="en-US" altLang="zh-TW" sz="2800" dirty="0" smtClean="0"/>
                </a:br>
                <a:r>
                  <a:rPr lang="en-US" altLang="zh-TW" sz="2800" dirty="0" smtClean="0"/>
                  <a:t>C</a:t>
                </a:r>
                <a:r>
                  <a:rPr lang="en-US" altLang="zh-TW" sz="3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/>
                          </a:rPr>
                          <m:t>8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h𝑟</m:t>
                        </m:r>
                        <m:r>
                          <a:rPr lang="zh-TW" altLang="en-US" sz="3600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𝑑𝑎𝑦𝑠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∗60</m:t>
                        </m:r>
                        <m:r>
                          <a:rPr lang="en-US" altLang="zh-TW" sz="3600" b="0" i="1" smtClean="0">
                            <a:latin typeface="Cambria Math"/>
                          </a:rPr>
                          <m:t>𝑚𝑖𝑛</m:t>
                        </m:r>
                      </m:num>
                      <m:den>
                        <m:r>
                          <a:rPr lang="en-US" altLang="zh-TW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TW" sz="2800" dirty="0" smtClean="0"/>
                  <a:t>=672</a:t>
                </a:r>
                <a:br>
                  <a:rPr lang="en-US" altLang="zh-TW" sz="2800" dirty="0" smtClean="0"/>
                </a:br>
                <a:endParaRPr lang="zh-TW" altLang="en-US" sz="28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20888"/>
                <a:ext cx="6840760" cy="381642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4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0AAE-BFD2-4B0F-9164-116EE6E8296D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1907704" y="2348879"/>
            <a:ext cx="51125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>
                <a:solidFill>
                  <a:schemeClr val="tx2"/>
                </a:solidFill>
                <a:latin typeface="+mn-ea"/>
              </a:rPr>
              <a:t>結論</a:t>
            </a:r>
            <a:endParaRPr lang="zh-TW" altLang="en-US" sz="8800" b="1" dirty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98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18-1</a:t>
            </a:r>
            <a:r>
              <a:rPr lang="zh-TW" altLang="en-US" dirty="0" smtClean="0"/>
              <a:t>企業的目標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642910" y="1214422"/>
          <a:ext cx="778674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785786" y="1142984"/>
            <a:ext cx="7929618" cy="5429288"/>
            <a:chOff x="785786" y="1142984"/>
            <a:chExt cx="7929618" cy="5429288"/>
          </a:xfrm>
        </p:grpSpPr>
        <p:sp>
          <p:nvSpPr>
            <p:cNvPr id="8" name="矩形 7"/>
            <p:cNvSpPr/>
            <p:nvPr/>
          </p:nvSpPr>
          <p:spPr>
            <a:xfrm>
              <a:off x="785786" y="1142984"/>
              <a:ext cx="7929618" cy="5357850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爆炸 1 8"/>
            <p:cNvSpPr/>
            <p:nvPr/>
          </p:nvSpPr>
          <p:spPr>
            <a:xfrm>
              <a:off x="1928794" y="1643050"/>
              <a:ext cx="6072230" cy="4929222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/>
                <a:t>無法保證企業可以長期生存</a:t>
              </a:r>
              <a:endParaRPr lang="en-US" altLang="zh-TW" sz="3200" dirty="0" smtClean="0"/>
            </a:p>
            <a:p>
              <a:pPr algn="ctr"/>
              <a:r>
                <a:rPr lang="zh-TW" altLang="en-US" sz="3200" dirty="0"/>
                <a:t>只是達成目標的工具</a:t>
              </a:r>
            </a:p>
          </p:txBody>
        </p:sp>
      </p:grpSp>
      <p:pic>
        <p:nvPicPr>
          <p:cNvPr id="14" name="圖片 13" descr="前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103" y="1285860"/>
            <a:ext cx="7944061" cy="52864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18-2</a:t>
            </a:r>
            <a:r>
              <a:rPr lang="zh-TW" altLang="en-US" dirty="0" smtClean="0"/>
              <a:t>衡量績效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0034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857224" y="1571612"/>
            <a:ext cx="7786742" cy="1214446"/>
            <a:chOff x="857224" y="1571612"/>
            <a:chExt cx="7786742" cy="1214446"/>
          </a:xfrm>
        </p:grpSpPr>
        <p:sp>
          <p:nvSpPr>
            <p:cNvPr id="11" name="圓角矩形 10"/>
            <p:cNvSpPr/>
            <p:nvPr/>
          </p:nvSpPr>
          <p:spPr>
            <a:xfrm>
              <a:off x="857224" y="1571612"/>
              <a:ext cx="7786742" cy="121444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857224" y="1571612"/>
              <a:ext cx="7572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latin typeface="+mn-ea"/>
                </a:rPr>
                <a:t>財務指標</a:t>
              </a:r>
              <a:r>
                <a:rPr lang="en-US" altLang="zh-TW" sz="3600" b="1" dirty="0" smtClean="0">
                  <a:latin typeface="+mn-ea"/>
                </a:rPr>
                <a:t>: </a:t>
              </a:r>
              <a:r>
                <a:rPr lang="zh-TW" altLang="en-US" sz="3600" b="1" dirty="0" smtClean="0">
                  <a:latin typeface="+mn-ea"/>
                </a:rPr>
                <a:t>適用於企業較高的階層中，必須一起使用不可偏廢</a:t>
              </a:r>
              <a:endParaRPr lang="zh-TW" altLang="en-US" sz="3600" b="1" dirty="0">
                <a:latin typeface="+mn-ea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000100" y="3000372"/>
            <a:ext cx="7072362" cy="3429024"/>
            <a:chOff x="1000100" y="3000372"/>
            <a:chExt cx="7072362" cy="3429024"/>
          </a:xfrm>
        </p:grpSpPr>
        <p:sp>
          <p:nvSpPr>
            <p:cNvPr id="4" name="橢圓 3"/>
            <p:cNvSpPr/>
            <p:nvPr/>
          </p:nvSpPr>
          <p:spPr>
            <a:xfrm>
              <a:off x="1000100" y="3000372"/>
              <a:ext cx="1000132" cy="100013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淨利</a:t>
              </a:r>
              <a:endParaRPr lang="zh-TW" altLang="en-US" sz="2000" b="1" dirty="0"/>
            </a:p>
          </p:txBody>
        </p:sp>
        <p:sp>
          <p:nvSpPr>
            <p:cNvPr id="5" name="橢圓 4"/>
            <p:cNvSpPr/>
            <p:nvPr/>
          </p:nvSpPr>
          <p:spPr>
            <a:xfrm>
              <a:off x="1000100" y="4214818"/>
              <a:ext cx="1000132" cy="100013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投資報酬率</a:t>
              </a:r>
              <a:endParaRPr lang="zh-TW" altLang="en-US" sz="2000" b="1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1000100" y="5429264"/>
              <a:ext cx="1000132" cy="1000132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現金流量</a:t>
              </a:r>
              <a:endParaRPr lang="zh-TW" altLang="en-US" sz="20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428860" y="3286124"/>
              <a:ext cx="5429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+mn-ea"/>
                </a:rPr>
                <a:t>以金錢表示的絶對衡量標準</a:t>
              </a:r>
              <a:endParaRPr lang="zh-TW" altLang="en-US" sz="3200" dirty="0">
                <a:latin typeface="+mn-ea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428860" y="4429132"/>
              <a:ext cx="5643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+mn-ea"/>
                </a:rPr>
                <a:t>基於投資的相對衡量標準</a:t>
              </a:r>
              <a:endParaRPr lang="zh-TW" altLang="en-US" sz="3200" dirty="0">
                <a:latin typeface="+mn-ea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500298" y="5500702"/>
              <a:ext cx="4000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latin typeface="+mn-ea"/>
                </a:rPr>
                <a:t>生存的衡量標準</a:t>
              </a:r>
              <a:endParaRPr lang="zh-TW" altLang="en-US" sz="3200" dirty="0"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857224" y="1571612"/>
            <a:ext cx="7786742" cy="1214446"/>
            <a:chOff x="857224" y="1571612"/>
            <a:chExt cx="7786742" cy="1214446"/>
          </a:xfrm>
        </p:grpSpPr>
        <p:sp>
          <p:nvSpPr>
            <p:cNvPr id="6" name="圓角矩形 5"/>
            <p:cNvSpPr/>
            <p:nvPr/>
          </p:nvSpPr>
          <p:spPr>
            <a:xfrm>
              <a:off x="857224" y="1571612"/>
              <a:ext cx="7786742" cy="121444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285852" y="1857364"/>
              <a:ext cx="7215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latin typeface="+mn-ea"/>
                </a:rPr>
                <a:t>作業指標</a:t>
              </a:r>
              <a:r>
                <a:rPr lang="en-US" altLang="zh-TW" sz="3600" b="1" dirty="0" smtClean="0">
                  <a:latin typeface="+mn-ea"/>
                </a:rPr>
                <a:t>: </a:t>
              </a:r>
              <a:r>
                <a:rPr lang="zh-TW" altLang="en-US" sz="3600" b="1" dirty="0" smtClean="0">
                  <a:latin typeface="+mn-ea"/>
                </a:rPr>
                <a:t>運用在作業層級的衡量</a:t>
              </a:r>
              <a:endParaRPr lang="zh-TW" altLang="en-US" sz="3600" b="1" dirty="0">
                <a:latin typeface="+mn-ea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00100" y="3000372"/>
            <a:ext cx="7786742" cy="3545623"/>
            <a:chOff x="1000100" y="3000372"/>
            <a:chExt cx="7072362" cy="3429024"/>
          </a:xfrm>
        </p:grpSpPr>
        <p:sp>
          <p:nvSpPr>
            <p:cNvPr id="9" name="橢圓 8"/>
            <p:cNvSpPr/>
            <p:nvPr/>
          </p:nvSpPr>
          <p:spPr>
            <a:xfrm>
              <a:off x="1000100" y="3000372"/>
              <a:ext cx="1000132" cy="10001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/>
                <a:t>有效產出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1000100" y="4214818"/>
              <a:ext cx="1000132" cy="10001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存貨</a:t>
              </a:r>
              <a:endParaRPr lang="zh-TW" altLang="en-US" sz="2000" b="1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1000100" y="5429264"/>
              <a:ext cx="1000132" cy="10001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/>
                <a:t>作業費用</a:t>
              </a:r>
              <a:endParaRPr lang="zh-TW" altLang="en-US" sz="2000" b="1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428860" y="3286124"/>
              <a:ext cx="5429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ea typeface="標楷體" pitchFamily="65" charset="-120"/>
                </a:rPr>
                <a:t>系統透過銷售產生現金的速度</a:t>
              </a:r>
              <a:endParaRPr lang="zh-TW" altLang="en-US" sz="28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428860" y="4429132"/>
              <a:ext cx="56436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ea typeface="標楷體" pitchFamily="65" charset="-120"/>
                </a:rPr>
                <a:t>系統投資於採購以供未來銷售的金錢</a:t>
              </a:r>
              <a:endParaRPr lang="zh-TW" altLang="en-US" sz="28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427549" y="5487567"/>
              <a:ext cx="5572164" cy="50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ea typeface="標楷體" pitchFamily="65" charset="-120"/>
                </a:rPr>
                <a:t>系統用於使存貨轉為產出的金錢</a:t>
              </a:r>
              <a:endParaRPr lang="zh-TW" altLang="en-US" sz="2800" dirty="0"/>
            </a:p>
          </p:txBody>
        </p:sp>
      </p:grpSp>
      <p:sp>
        <p:nvSpPr>
          <p:cNvPr id="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18-2</a:t>
            </a:r>
            <a:r>
              <a:rPr lang="zh-TW" altLang="en-US" dirty="0" smtClean="0">
                <a:latin typeface="+mj-ea"/>
              </a:rPr>
              <a:t>衡</a:t>
            </a:r>
            <a:r>
              <a:rPr lang="zh-TW" altLang="en-US" dirty="0" smtClean="0"/>
              <a:t>量績效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0" y="2857496"/>
            <a:ext cx="8858280" cy="4000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357158" y="3286124"/>
            <a:ext cx="8215370" cy="3000396"/>
            <a:chOff x="-952586" y="3217933"/>
            <a:chExt cx="9525114" cy="3068587"/>
          </a:xfrm>
        </p:grpSpPr>
        <p:graphicFrame>
          <p:nvGraphicFramePr>
            <p:cNvPr id="17" name="資料庫圖表 16"/>
            <p:cNvGraphicFramePr/>
            <p:nvPr/>
          </p:nvGraphicFramePr>
          <p:xfrm>
            <a:off x="-952586" y="3217933"/>
            <a:ext cx="5548330" cy="2889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2" name="群組 21"/>
            <p:cNvGrpSpPr/>
            <p:nvPr/>
          </p:nvGrpSpPr>
          <p:grpSpPr>
            <a:xfrm>
              <a:off x="4017039" y="3364056"/>
              <a:ext cx="4555489" cy="922201"/>
              <a:chOff x="4017039" y="2863990"/>
              <a:chExt cx="4555489" cy="922201"/>
            </a:xfrm>
          </p:grpSpPr>
          <p:sp>
            <p:nvSpPr>
              <p:cNvPr id="21" name="圓角矩形 20"/>
              <p:cNvSpPr/>
              <p:nvPr/>
            </p:nvSpPr>
            <p:spPr>
              <a:xfrm>
                <a:off x="4017039" y="2863992"/>
                <a:ext cx="4484051" cy="92219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143372" y="2863990"/>
                <a:ext cx="4429156" cy="849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 smtClean="0">
                    <a:solidFill>
                      <a:schemeClr val="bg1"/>
                    </a:solidFill>
                  </a:rPr>
                  <a:t>同時且連續地處理這三項指標</a:t>
                </a:r>
                <a:endParaRPr lang="zh-TW" alt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橢圓 22"/>
            <p:cNvSpPr/>
            <p:nvPr/>
          </p:nvSpPr>
          <p:spPr>
            <a:xfrm>
              <a:off x="4643438" y="4857760"/>
              <a:ext cx="3643338" cy="1428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zh-TW" altLang="en-US" sz="2400" b="1" dirty="0" smtClean="0">
                  <a:solidFill>
                    <a:schemeClr val="bg1"/>
                  </a:solidFill>
                  <a:ea typeface="標楷體" pitchFamily="65" charset="-120"/>
                </a:rPr>
                <a:t>增加有效產出、降低存貨與作業費用</a:t>
              </a:r>
              <a:endParaRPr lang="zh-TW" altLang="en-US" sz="2400" b="1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857224" y="1571612"/>
            <a:ext cx="7786742" cy="1214446"/>
            <a:chOff x="857224" y="1571612"/>
            <a:chExt cx="7786742" cy="1214446"/>
          </a:xfrm>
        </p:grpSpPr>
        <p:sp>
          <p:nvSpPr>
            <p:cNvPr id="9" name="圓角矩形 8"/>
            <p:cNvSpPr/>
            <p:nvPr/>
          </p:nvSpPr>
          <p:spPr>
            <a:xfrm>
              <a:off x="857224" y="1571612"/>
              <a:ext cx="7786742" cy="121444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85918" y="1857364"/>
              <a:ext cx="60722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>
                  <a:latin typeface="+mn-ea"/>
                </a:rPr>
                <a:t>生產力</a:t>
              </a:r>
              <a:r>
                <a:rPr lang="en-US" altLang="zh-TW" sz="3600" b="1" dirty="0">
                  <a:latin typeface="+mn-ea"/>
                </a:rPr>
                <a:t>:</a:t>
              </a:r>
              <a:r>
                <a:rPr lang="zh-TW" altLang="en-US" sz="3600" b="1" dirty="0" smtClean="0">
                  <a:latin typeface="+mn-ea"/>
                </a:rPr>
                <a:t>每人每一工時</a:t>
              </a:r>
              <a:r>
                <a:rPr lang="zh-TW" altLang="en-US" sz="3600" b="1" dirty="0">
                  <a:latin typeface="+mn-ea"/>
                </a:rPr>
                <a:t>的產出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28662" y="3286124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2800" b="1" dirty="0" smtClean="0">
                <a:latin typeface="+mn-ea"/>
              </a:rPr>
              <a:t>在測試生產力是否提高，須詢問</a:t>
            </a:r>
          </a:p>
          <a:p>
            <a:pPr lvl="2"/>
            <a:r>
              <a:rPr lang="zh-TW" altLang="en-US" sz="2800" b="1" dirty="0" smtClean="0">
                <a:latin typeface="+mn-ea"/>
              </a:rPr>
              <a:t>所採行的行動是否已使產出增加</a:t>
            </a:r>
          </a:p>
          <a:p>
            <a:pPr lvl="2"/>
            <a:r>
              <a:rPr lang="zh-TW" altLang="en-US" sz="2800" b="1" dirty="0" smtClean="0">
                <a:latin typeface="+mn-ea"/>
              </a:rPr>
              <a:t>降低了存貨</a:t>
            </a:r>
          </a:p>
          <a:p>
            <a:pPr lvl="2"/>
            <a:r>
              <a:rPr lang="zh-TW" altLang="en-US" sz="2800" b="1" dirty="0" smtClean="0">
                <a:latin typeface="+mn-ea"/>
              </a:rPr>
              <a:t>降低了作業費用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85786" y="5286388"/>
            <a:ext cx="7993062" cy="95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依</a:t>
            </a:r>
            <a:r>
              <a:rPr lang="en-US" altLang="zh-TW" sz="2800" b="1" dirty="0" err="1">
                <a:solidFill>
                  <a:schemeClr val="bg1"/>
                </a:solidFill>
                <a:latin typeface="+mn-ea"/>
              </a:rPr>
              <a:t>Goldratt</a:t>
            </a:r>
            <a:r>
              <a:rPr lang="zh-TW" altLang="en-US" sz="2800" b="1" dirty="0">
                <a:solidFill>
                  <a:schemeClr val="bg1"/>
                </a:solidFill>
                <a:latin typeface="+mn-ea"/>
              </a:rPr>
              <a:t>的定義，生產力為使企業更接近目標的所有活動。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alibri"/>
        <a:ea typeface="華康雅藝體W6"/>
        <a:cs typeface=""/>
      </a:majorFont>
      <a:minorFont>
        <a:latin typeface="Calibri"/>
        <a:ea typeface="華康竹風體W4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4145</Words>
  <Application>Microsoft Office PowerPoint</Application>
  <PresentationFormat>如螢幕大小 (4:3)</PresentationFormat>
  <Paragraphs>814</Paragraphs>
  <Slides>53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53</vt:i4>
      </vt:variant>
    </vt:vector>
  </HeadingPairs>
  <TitlesOfParts>
    <vt:vector size="69" baseType="lpstr">
      <vt:lpstr>Arial</vt:lpstr>
      <vt:lpstr>新細明體</vt:lpstr>
      <vt:lpstr>Calibri</vt:lpstr>
      <vt:lpstr>華康雅藝體W6</vt:lpstr>
      <vt:lpstr>華康竹風體W4(P)</vt:lpstr>
      <vt:lpstr>華康鋼筆體W2</vt:lpstr>
      <vt:lpstr>Times New Roman</vt:lpstr>
      <vt:lpstr>標楷體</vt:lpstr>
      <vt:lpstr>Wingdings</vt:lpstr>
      <vt:lpstr>Wingdings 3</vt:lpstr>
      <vt:lpstr>Arial Unicode MS</vt:lpstr>
      <vt:lpstr>華康竹風體W4</vt:lpstr>
      <vt:lpstr>Constantia</vt:lpstr>
      <vt:lpstr>微軟正黑體</vt:lpstr>
      <vt:lpstr>1_自訂設計</vt:lpstr>
      <vt:lpstr>自訂設計</vt:lpstr>
      <vt:lpstr>第十八章 同步製造與限制理論</vt:lpstr>
      <vt:lpstr>報告大綱</vt:lpstr>
      <vt:lpstr>前言</vt:lpstr>
      <vt:lpstr>Goldratt的生產排程法則</vt:lpstr>
      <vt:lpstr>Goldratt的限制理論(TOC)</vt:lpstr>
      <vt:lpstr>18-1企業的目標</vt:lpstr>
      <vt:lpstr>18-2衡量績效</vt:lpstr>
      <vt:lpstr>18-2衡量績效</vt:lpstr>
      <vt:lpstr>投影片 9</vt:lpstr>
      <vt:lpstr>18-3產能不平衡 &lt;不平衡的產能 (unbalanced capacity) 才是最好的&gt; </vt:lpstr>
      <vt:lpstr>18-3產能不平衡 &lt;不平衡的產能 (unbalanced capacity) 才是最好的&gt; </vt:lpstr>
      <vt:lpstr>投影片 12</vt:lpstr>
      <vt:lpstr>範例</vt:lpstr>
      <vt:lpstr>由製程A至製程B</vt:lpstr>
      <vt:lpstr>18-4 瓶頸與產能受限資源</vt:lpstr>
      <vt:lpstr>18-5 基本製造元件</vt:lpstr>
      <vt:lpstr>分類作業流程產生的基本元件</vt:lpstr>
      <vt:lpstr>基本流程元件</vt:lpstr>
      <vt:lpstr>報告大綱</vt:lpstr>
      <vt:lpstr>18-6 管制方法           經過瓶頸與非瓶頸作業的產品流程</vt:lpstr>
      <vt:lpstr>時間元件</vt:lpstr>
      <vt:lpstr>尋找瓶頸</vt:lpstr>
      <vt:lpstr>尋找瓶頸-例子</vt:lpstr>
      <vt:lpstr>節省時間</vt:lpstr>
      <vt:lpstr>鼓、緩衝、繩</vt:lpstr>
      <vt:lpstr>鼓、緩衝、繩</vt:lpstr>
      <vt:lpstr>鼓、緩衝、繩</vt:lpstr>
      <vt:lpstr>報告大綱</vt:lpstr>
      <vt:lpstr>品質的重要</vt:lpstr>
      <vt:lpstr>批量大小</vt:lpstr>
      <vt:lpstr>投影片 31</vt:lpstr>
      <vt:lpstr>投影片 32</vt:lpstr>
      <vt:lpstr>投影片 33</vt:lpstr>
      <vt:lpstr>處理存貨</vt:lpstr>
      <vt:lpstr>報告大綱</vt:lpstr>
      <vt:lpstr>18-7同步製造、MRP及JIT的比較</vt:lpstr>
      <vt:lpstr>18-7同步製造、MRP及JIT的比較</vt:lpstr>
      <vt:lpstr>18-7同步製造、MRP及JIT的比較</vt:lpstr>
      <vt:lpstr>投影片 39</vt:lpstr>
      <vt:lpstr>投影片 40</vt:lpstr>
      <vt:lpstr>報告大綱</vt:lpstr>
      <vt:lpstr>18-8 生產系統與會計及行銷作業的關係</vt:lpstr>
      <vt:lpstr>成本會計衡量</vt:lpstr>
      <vt:lpstr>行銷與生產</vt:lpstr>
      <vt:lpstr>投影片 45</vt:lpstr>
      <vt:lpstr>投影片 46</vt:lpstr>
      <vt:lpstr>投影片 47</vt:lpstr>
      <vt:lpstr>投影片 48</vt:lpstr>
      <vt:lpstr>投影片 49</vt:lpstr>
      <vt:lpstr>報告大綱</vt:lpstr>
      <vt:lpstr>範例</vt:lpstr>
      <vt:lpstr>範例</vt:lpstr>
      <vt:lpstr>投影片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ASUS</dc:creator>
  <cp:lastModifiedBy>Brisa</cp:lastModifiedBy>
  <cp:revision>125</cp:revision>
  <dcterms:created xsi:type="dcterms:W3CDTF">2012-12-05T08:14:53Z</dcterms:created>
  <dcterms:modified xsi:type="dcterms:W3CDTF">2012-12-10T10:22:00Z</dcterms:modified>
</cp:coreProperties>
</file>