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Default Extension="docx" ContentType="application/vnd.openxmlformats-officedocument.wordprocessingml.document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56" r:id="rId2"/>
    <p:sldId id="329" r:id="rId3"/>
    <p:sldId id="262" r:id="rId4"/>
    <p:sldId id="257" r:id="rId5"/>
    <p:sldId id="259" r:id="rId6"/>
    <p:sldId id="260" r:id="rId7"/>
    <p:sldId id="263" r:id="rId8"/>
    <p:sldId id="261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31" r:id="rId74"/>
    <p:sldId id="330" r:id="rId7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4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804" autoAdjust="0"/>
  </p:normalViewPr>
  <p:slideViewPr>
    <p:cSldViewPr>
      <p:cViewPr varScale="1">
        <p:scale>
          <a:sx n="87" d="100"/>
          <a:sy n="87" d="100"/>
        </p:scale>
        <p:origin x="-399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55FC2A-F006-4C93-B234-4E395C552E73}" type="doc">
      <dgm:prSet loTypeId="urn:microsoft.com/office/officeart/2005/8/layout/list1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94C97FB2-F8E0-46AE-B639-9492D7593C61}">
      <dgm:prSet phldrT="[文字]" custT="1"/>
      <dgm:spPr/>
      <dgm:t>
        <a:bodyPr/>
        <a:lstStyle/>
        <a:p>
          <a:r>
            <a: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17-1 </a:t>
          </a:r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製造執行系統</a:t>
          </a:r>
          <a:endParaRPr lang="zh-TW" alt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5ABF83-1378-48B1-9B11-83AF5C602B61}" type="parTrans" cxnId="{6128CE06-6035-423C-9668-83AFF404EFFA}">
      <dgm:prSet/>
      <dgm:spPr/>
      <dgm:t>
        <a:bodyPr/>
        <a:lstStyle/>
        <a:p>
          <a:endParaRPr lang="zh-TW" altLang="en-US" b="1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FFD6F0-E078-46A9-875C-47CE1D227EDB}" type="sibTrans" cxnId="{6128CE06-6035-423C-9668-83AFF404EFFA}">
      <dgm:prSet/>
      <dgm:spPr/>
      <dgm:t>
        <a:bodyPr/>
        <a:lstStyle/>
        <a:p>
          <a:endParaRPr lang="zh-TW" altLang="en-US" b="1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29106D-2E85-4F1E-9AF1-8134D34ACF25}">
      <dgm:prSet phldrT="[文字]" custT="1"/>
      <dgm:spPr/>
      <dgm:t>
        <a:bodyPr/>
        <a:lstStyle/>
        <a:p>
          <a:r>
            <a:rPr lang="en-US" altLang="zh-TW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17-2 </a:t>
          </a:r>
          <a:r>
            <a:rPr lang="zh-TW" altLang="en-US" sz="2400" b="1" cap="none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工作中心的本質與重要性</a:t>
          </a:r>
          <a:endParaRPr lang="zh-TW" alt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7BBB0A-75EA-4F4C-982D-2FF2D53A28CA}" type="parTrans" cxnId="{20E1826F-BE9C-4AF9-A849-4AEE00AF04EF}">
      <dgm:prSet/>
      <dgm:spPr/>
      <dgm:t>
        <a:bodyPr/>
        <a:lstStyle/>
        <a:p>
          <a:endParaRPr lang="zh-TW" altLang="en-US" b="1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54B18A-E6AF-4CC7-BEED-16DD182DA0F5}" type="sibTrans" cxnId="{20E1826F-BE9C-4AF9-A849-4AEE00AF04EF}">
      <dgm:prSet/>
      <dgm:spPr/>
      <dgm:t>
        <a:bodyPr/>
        <a:lstStyle/>
        <a:p>
          <a:endParaRPr lang="zh-TW" altLang="en-US" b="1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D2552F-0A35-4FE3-819C-4C88C7B3FFB2}">
      <dgm:prSet phldrT="[文字]" custT="1"/>
      <dgm:spPr/>
      <dgm:t>
        <a:bodyPr/>
        <a:lstStyle/>
        <a:p>
          <a:r>
            <a:rPr lang="en-US" altLang="zh-TW" sz="2400" b="1" cap="none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17-3 </a:t>
          </a:r>
          <a:r>
            <a:rPr lang="zh-TW" altLang="en-US" sz="2400" b="1" cap="none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優先法則與技術</a:t>
          </a:r>
          <a:endParaRPr lang="zh-TW" alt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0EB32C-87AD-4350-8745-13EA765039B5}" type="parTrans" cxnId="{F553FA23-3E89-4834-8133-676D1CD73732}">
      <dgm:prSet/>
      <dgm:spPr/>
      <dgm:t>
        <a:bodyPr/>
        <a:lstStyle/>
        <a:p>
          <a:endParaRPr lang="zh-TW" altLang="en-US" b="1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1B9DC-04A6-42E0-A43D-BD1960D7CAF2}" type="sibTrans" cxnId="{F553FA23-3E89-4834-8133-676D1CD73732}">
      <dgm:prSet/>
      <dgm:spPr/>
      <dgm:t>
        <a:bodyPr/>
        <a:lstStyle/>
        <a:p>
          <a:endParaRPr lang="zh-TW" altLang="en-US" b="1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83CF84-DECD-4F51-B0A5-A9F5F2A1AA91}">
      <dgm:prSet phldrT="[文字]" custT="1"/>
      <dgm:spPr/>
      <dgm:t>
        <a:bodyPr/>
        <a:lstStyle/>
        <a:p>
          <a:r>
            <a:rPr lang="en-US" altLang="zh-TW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17-4 </a:t>
          </a:r>
          <a:r>
            <a:rPr lang="zh-TW" altLang="en-US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現場生產控制</a:t>
          </a:r>
          <a:endParaRPr lang="zh-TW" alt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3C08B02-BA6A-4405-B029-F1B9A7053EA0}" type="parTrans" cxnId="{3FA27B47-BBFA-482C-9389-BC3F5C1EDD41}">
      <dgm:prSet/>
      <dgm:spPr/>
      <dgm:t>
        <a:bodyPr/>
        <a:lstStyle/>
        <a:p>
          <a:endParaRPr lang="zh-TW" altLang="en-US" b="1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73DBC0-862F-4DFE-9CD7-338DADC4F4AD}" type="sibTrans" cxnId="{3FA27B47-BBFA-482C-9389-BC3F5C1EDD41}">
      <dgm:prSet/>
      <dgm:spPr/>
      <dgm:t>
        <a:bodyPr/>
        <a:lstStyle/>
        <a:p>
          <a:endParaRPr lang="zh-TW" altLang="en-US" b="1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0D9035-2C93-46DA-9AF4-EBC011DF4BEE}">
      <dgm:prSet phldrT="[文字]" custT="1"/>
      <dgm:spPr/>
      <dgm:t>
        <a:bodyPr/>
        <a:lstStyle/>
        <a:p>
          <a:r>
            <a:rPr lang="zh-TW" altLang="en-US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個案分析</a:t>
          </a:r>
          <a:endParaRPr lang="zh-TW" alt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13EAE2A-47C2-49B0-96AA-D1F458AB23CC}" type="parTrans" cxnId="{D94992BB-5D82-4D6C-9F12-AA6D6BB4B093}">
      <dgm:prSet/>
      <dgm:spPr/>
      <dgm:t>
        <a:bodyPr/>
        <a:lstStyle/>
        <a:p>
          <a:endParaRPr lang="zh-TW" altLang="en-US" b="1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D1D775-F8D7-4597-84BB-9C8ABC235274}" type="sibTrans" cxnId="{D94992BB-5D82-4D6C-9F12-AA6D6BB4B093}">
      <dgm:prSet/>
      <dgm:spPr/>
      <dgm:t>
        <a:bodyPr/>
        <a:lstStyle/>
        <a:p>
          <a:endParaRPr lang="zh-TW" altLang="en-US" b="1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EED9C8-EF42-41A2-8B3B-AAEB8FBDD618}" type="pres">
      <dgm:prSet presAssocID="{2555FC2A-F006-4C93-B234-4E395C552E7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8056890-DEEA-4F56-8863-55FE6475CF0A}" type="pres">
      <dgm:prSet presAssocID="{94C97FB2-F8E0-46AE-B639-9492D7593C61}" presName="parentLin" presStyleCnt="0"/>
      <dgm:spPr/>
    </dgm:pt>
    <dgm:pt modelId="{62EFF3FD-3A9A-4D0D-9A1B-DA55EF874B63}" type="pres">
      <dgm:prSet presAssocID="{94C97FB2-F8E0-46AE-B639-9492D7593C61}" presName="parentLeftMargin" presStyleLbl="node1" presStyleIdx="0" presStyleCnt="5"/>
      <dgm:spPr/>
      <dgm:t>
        <a:bodyPr/>
        <a:lstStyle/>
        <a:p>
          <a:endParaRPr lang="zh-TW" altLang="en-US"/>
        </a:p>
      </dgm:t>
    </dgm:pt>
    <dgm:pt modelId="{7EA3FEAA-A612-4AD9-A287-45915B2F7617}" type="pres">
      <dgm:prSet presAssocID="{94C97FB2-F8E0-46AE-B639-9492D7593C6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1C7304-47D4-48B4-9952-A08974151E35}" type="pres">
      <dgm:prSet presAssocID="{94C97FB2-F8E0-46AE-B639-9492D7593C61}" presName="negativeSpace" presStyleCnt="0"/>
      <dgm:spPr/>
    </dgm:pt>
    <dgm:pt modelId="{B6D06269-79FF-421A-88B9-7596460F24B9}" type="pres">
      <dgm:prSet presAssocID="{94C97FB2-F8E0-46AE-B639-9492D7593C61}" presName="childText" presStyleLbl="conFgAcc1" presStyleIdx="0" presStyleCnt="5">
        <dgm:presLayoutVars>
          <dgm:bulletEnabled val="1"/>
        </dgm:presLayoutVars>
      </dgm:prSet>
      <dgm:spPr/>
    </dgm:pt>
    <dgm:pt modelId="{28CFBB50-4BEF-470D-893F-AF1FF40273AD}" type="pres">
      <dgm:prSet presAssocID="{8AFFD6F0-E078-46A9-875C-47CE1D227EDB}" presName="spaceBetweenRectangles" presStyleCnt="0"/>
      <dgm:spPr/>
    </dgm:pt>
    <dgm:pt modelId="{BC412199-5ECD-4350-B9D2-E4096E42B7A0}" type="pres">
      <dgm:prSet presAssocID="{0629106D-2E85-4F1E-9AF1-8134D34ACF25}" presName="parentLin" presStyleCnt="0"/>
      <dgm:spPr/>
    </dgm:pt>
    <dgm:pt modelId="{7CA24D32-54B1-4383-BA56-49C5A647AB84}" type="pres">
      <dgm:prSet presAssocID="{0629106D-2E85-4F1E-9AF1-8134D34ACF25}" presName="parentLeftMargin" presStyleLbl="node1" presStyleIdx="0" presStyleCnt="5"/>
      <dgm:spPr/>
      <dgm:t>
        <a:bodyPr/>
        <a:lstStyle/>
        <a:p>
          <a:endParaRPr lang="zh-TW" altLang="en-US"/>
        </a:p>
      </dgm:t>
    </dgm:pt>
    <dgm:pt modelId="{3CCFB831-1159-4B46-A38D-8AE7EF9FE9C7}" type="pres">
      <dgm:prSet presAssocID="{0629106D-2E85-4F1E-9AF1-8134D34ACF2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3DC9A2-035A-47AE-91FA-E32901A3D8DE}" type="pres">
      <dgm:prSet presAssocID="{0629106D-2E85-4F1E-9AF1-8134D34ACF25}" presName="negativeSpace" presStyleCnt="0"/>
      <dgm:spPr/>
    </dgm:pt>
    <dgm:pt modelId="{B3F2EE5A-80DD-408A-AF1F-C5C01FBCD281}" type="pres">
      <dgm:prSet presAssocID="{0629106D-2E85-4F1E-9AF1-8134D34ACF25}" presName="childText" presStyleLbl="conFgAcc1" presStyleIdx="1" presStyleCnt="5">
        <dgm:presLayoutVars>
          <dgm:bulletEnabled val="1"/>
        </dgm:presLayoutVars>
      </dgm:prSet>
      <dgm:spPr/>
    </dgm:pt>
    <dgm:pt modelId="{4994CBCC-2C49-4535-A7D8-4309E46B65B1}" type="pres">
      <dgm:prSet presAssocID="{E454B18A-E6AF-4CC7-BEED-16DD182DA0F5}" presName="spaceBetweenRectangles" presStyleCnt="0"/>
      <dgm:spPr/>
    </dgm:pt>
    <dgm:pt modelId="{A335E362-1772-4B73-9EA2-08DD96AF599A}" type="pres">
      <dgm:prSet presAssocID="{9AD2552F-0A35-4FE3-819C-4C88C7B3FFB2}" presName="parentLin" presStyleCnt="0"/>
      <dgm:spPr/>
    </dgm:pt>
    <dgm:pt modelId="{D48E57DA-B40F-47C9-9DAF-614C6BA49AB3}" type="pres">
      <dgm:prSet presAssocID="{9AD2552F-0A35-4FE3-819C-4C88C7B3FFB2}" presName="parentLeftMargin" presStyleLbl="node1" presStyleIdx="1" presStyleCnt="5"/>
      <dgm:spPr/>
      <dgm:t>
        <a:bodyPr/>
        <a:lstStyle/>
        <a:p>
          <a:endParaRPr lang="zh-TW" altLang="en-US"/>
        </a:p>
      </dgm:t>
    </dgm:pt>
    <dgm:pt modelId="{74F1638D-B574-4E48-B3CF-9446AF06D78B}" type="pres">
      <dgm:prSet presAssocID="{9AD2552F-0A35-4FE3-819C-4C88C7B3FFB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58C7BC8-77E2-4248-9EF4-C4D2181236EE}" type="pres">
      <dgm:prSet presAssocID="{9AD2552F-0A35-4FE3-819C-4C88C7B3FFB2}" presName="negativeSpace" presStyleCnt="0"/>
      <dgm:spPr/>
    </dgm:pt>
    <dgm:pt modelId="{FCDE32D3-D6B3-4940-98D6-681256210A97}" type="pres">
      <dgm:prSet presAssocID="{9AD2552F-0A35-4FE3-819C-4C88C7B3FFB2}" presName="childText" presStyleLbl="conFgAcc1" presStyleIdx="2" presStyleCnt="5">
        <dgm:presLayoutVars>
          <dgm:bulletEnabled val="1"/>
        </dgm:presLayoutVars>
      </dgm:prSet>
      <dgm:spPr/>
    </dgm:pt>
    <dgm:pt modelId="{E4FD689C-282B-4277-A42E-2DE9F2E72474}" type="pres">
      <dgm:prSet presAssocID="{FCF1B9DC-04A6-42E0-A43D-BD1960D7CAF2}" presName="spaceBetweenRectangles" presStyleCnt="0"/>
      <dgm:spPr/>
    </dgm:pt>
    <dgm:pt modelId="{B5BB95FA-776E-40F7-AB0E-8306F64DBE7F}" type="pres">
      <dgm:prSet presAssocID="{9183CF84-DECD-4F51-B0A5-A9F5F2A1AA91}" presName="parentLin" presStyleCnt="0"/>
      <dgm:spPr/>
    </dgm:pt>
    <dgm:pt modelId="{E6B17036-FC8B-4566-98B2-70DCD8CBA221}" type="pres">
      <dgm:prSet presAssocID="{9183CF84-DECD-4F51-B0A5-A9F5F2A1AA91}" presName="parentLeftMargin" presStyleLbl="node1" presStyleIdx="2" presStyleCnt="5"/>
      <dgm:spPr/>
      <dgm:t>
        <a:bodyPr/>
        <a:lstStyle/>
        <a:p>
          <a:endParaRPr lang="zh-TW" altLang="en-US"/>
        </a:p>
      </dgm:t>
    </dgm:pt>
    <dgm:pt modelId="{0B414CCA-013C-4E56-8BF4-DF04DCA430CD}" type="pres">
      <dgm:prSet presAssocID="{9183CF84-DECD-4F51-B0A5-A9F5F2A1AA9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CE5F52-9EEF-4F49-B111-270075EE770C}" type="pres">
      <dgm:prSet presAssocID="{9183CF84-DECD-4F51-B0A5-A9F5F2A1AA91}" presName="negativeSpace" presStyleCnt="0"/>
      <dgm:spPr/>
    </dgm:pt>
    <dgm:pt modelId="{C4FBE56A-12B4-4B83-BBFC-A85C2C054407}" type="pres">
      <dgm:prSet presAssocID="{9183CF84-DECD-4F51-B0A5-A9F5F2A1AA91}" presName="childText" presStyleLbl="conFgAcc1" presStyleIdx="3" presStyleCnt="5">
        <dgm:presLayoutVars>
          <dgm:bulletEnabled val="1"/>
        </dgm:presLayoutVars>
      </dgm:prSet>
      <dgm:spPr/>
    </dgm:pt>
    <dgm:pt modelId="{07E4AC74-EB29-4975-BB79-208AF32717DC}" type="pres">
      <dgm:prSet presAssocID="{A273DBC0-862F-4DFE-9CD7-338DADC4F4AD}" presName="spaceBetweenRectangles" presStyleCnt="0"/>
      <dgm:spPr/>
    </dgm:pt>
    <dgm:pt modelId="{199FE7EB-ADA9-49AF-9262-9E2778BBE8EE}" type="pres">
      <dgm:prSet presAssocID="{D10D9035-2C93-46DA-9AF4-EBC011DF4BEE}" presName="parentLin" presStyleCnt="0"/>
      <dgm:spPr/>
    </dgm:pt>
    <dgm:pt modelId="{676C8415-D9BE-40C5-BAA0-8064C0B34C2D}" type="pres">
      <dgm:prSet presAssocID="{D10D9035-2C93-46DA-9AF4-EBC011DF4BEE}" presName="parentLeftMargin" presStyleLbl="node1" presStyleIdx="3" presStyleCnt="5"/>
      <dgm:spPr/>
      <dgm:t>
        <a:bodyPr/>
        <a:lstStyle/>
        <a:p>
          <a:endParaRPr lang="zh-TW" altLang="en-US"/>
        </a:p>
      </dgm:t>
    </dgm:pt>
    <dgm:pt modelId="{1279E900-9CB6-434C-86F0-1CF7D8EE870D}" type="pres">
      <dgm:prSet presAssocID="{D10D9035-2C93-46DA-9AF4-EBC011DF4BE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5CCB888-5648-46CB-B796-3283B0FD8B05}" type="pres">
      <dgm:prSet presAssocID="{D10D9035-2C93-46DA-9AF4-EBC011DF4BEE}" presName="negativeSpace" presStyleCnt="0"/>
      <dgm:spPr/>
    </dgm:pt>
    <dgm:pt modelId="{89B77C5E-94A7-403E-A102-82987A47105A}" type="pres">
      <dgm:prSet presAssocID="{D10D9035-2C93-46DA-9AF4-EBC011DF4BEE}" presName="childText" presStyleLbl="conFgAcc1" presStyleIdx="4" presStyleCnt="5" custLinFactNeighborY="30796">
        <dgm:presLayoutVars>
          <dgm:bulletEnabled val="1"/>
        </dgm:presLayoutVars>
      </dgm:prSet>
      <dgm:spPr/>
    </dgm:pt>
  </dgm:ptLst>
  <dgm:cxnLst>
    <dgm:cxn modelId="{0A78441B-F105-491C-9A72-42D1A1183178}" type="presOf" srcId="{9AD2552F-0A35-4FE3-819C-4C88C7B3FFB2}" destId="{D48E57DA-B40F-47C9-9DAF-614C6BA49AB3}" srcOrd="0" destOrd="0" presId="urn:microsoft.com/office/officeart/2005/8/layout/list1"/>
    <dgm:cxn modelId="{7420576E-F1E0-4FB3-B2EA-7A0DDD7A4097}" type="presOf" srcId="{9AD2552F-0A35-4FE3-819C-4C88C7B3FFB2}" destId="{74F1638D-B574-4E48-B3CF-9446AF06D78B}" srcOrd="1" destOrd="0" presId="urn:microsoft.com/office/officeart/2005/8/layout/list1"/>
    <dgm:cxn modelId="{F0FF8D44-3EA0-4A95-AADD-BB477126BB05}" type="presOf" srcId="{D10D9035-2C93-46DA-9AF4-EBC011DF4BEE}" destId="{676C8415-D9BE-40C5-BAA0-8064C0B34C2D}" srcOrd="0" destOrd="0" presId="urn:microsoft.com/office/officeart/2005/8/layout/list1"/>
    <dgm:cxn modelId="{3E37E025-5E74-4C8C-B1C4-DC2791EBAE05}" type="presOf" srcId="{9183CF84-DECD-4F51-B0A5-A9F5F2A1AA91}" destId="{E6B17036-FC8B-4566-98B2-70DCD8CBA221}" srcOrd="0" destOrd="0" presId="urn:microsoft.com/office/officeart/2005/8/layout/list1"/>
    <dgm:cxn modelId="{32C45D88-DFE8-44C0-9398-85FAB4541EA8}" type="presOf" srcId="{0629106D-2E85-4F1E-9AF1-8134D34ACF25}" destId="{3CCFB831-1159-4B46-A38D-8AE7EF9FE9C7}" srcOrd="1" destOrd="0" presId="urn:microsoft.com/office/officeart/2005/8/layout/list1"/>
    <dgm:cxn modelId="{D94992BB-5D82-4D6C-9F12-AA6D6BB4B093}" srcId="{2555FC2A-F006-4C93-B234-4E395C552E73}" destId="{D10D9035-2C93-46DA-9AF4-EBC011DF4BEE}" srcOrd="4" destOrd="0" parTransId="{F13EAE2A-47C2-49B0-96AA-D1F458AB23CC}" sibTransId="{4BD1D775-F8D7-4597-84BB-9C8ABC235274}"/>
    <dgm:cxn modelId="{20E1826F-BE9C-4AF9-A849-4AEE00AF04EF}" srcId="{2555FC2A-F006-4C93-B234-4E395C552E73}" destId="{0629106D-2E85-4F1E-9AF1-8134D34ACF25}" srcOrd="1" destOrd="0" parTransId="{6E7BBB0A-75EA-4F4C-982D-2FF2D53A28CA}" sibTransId="{E454B18A-E6AF-4CC7-BEED-16DD182DA0F5}"/>
    <dgm:cxn modelId="{F553FA23-3E89-4834-8133-676D1CD73732}" srcId="{2555FC2A-F006-4C93-B234-4E395C552E73}" destId="{9AD2552F-0A35-4FE3-819C-4C88C7B3FFB2}" srcOrd="2" destOrd="0" parTransId="{400EB32C-87AD-4350-8745-13EA765039B5}" sibTransId="{FCF1B9DC-04A6-42E0-A43D-BD1960D7CAF2}"/>
    <dgm:cxn modelId="{0FA1E8CC-54DF-4FEF-918F-0FC225F71580}" type="presOf" srcId="{9183CF84-DECD-4F51-B0A5-A9F5F2A1AA91}" destId="{0B414CCA-013C-4E56-8BF4-DF04DCA430CD}" srcOrd="1" destOrd="0" presId="urn:microsoft.com/office/officeart/2005/8/layout/list1"/>
    <dgm:cxn modelId="{3FA27B47-BBFA-482C-9389-BC3F5C1EDD41}" srcId="{2555FC2A-F006-4C93-B234-4E395C552E73}" destId="{9183CF84-DECD-4F51-B0A5-A9F5F2A1AA91}" srcOrd="3" destOrd="0" parTransId="{73C08B02-BA6A-4405-B029-F1B9A7053EA0}" sibTransId="{A273DBC0-862F-4DFE-9CD7-338DADC4F4AD}"/>
    <dgm:cxn modelId="{6128CE06-6035-423C-9668-83AFF404EFFA}" srcId="{2555FC2A-F006-4C93-B234-4E395C552E73}" destId="{94C97FB2-F8E0-46AE-B639-9492D7593C61}" srcOrd="0" destOrd="0" parTransId="{C55ABF83-1378-48B1-9B11-83AF5C602B61}" sibTransId="{8AFFD6F0-E078-46A9-875C-47CE1D227EDB}"/>
    <dgm:cxn modelId="{F026A955-8214-43BF-AA5B-04CAD13C0D58}" type="presOf" srcId="{94C97FB2-F8E0-46AE-B639-9492D7593C61}" destId="{7EA3FEAA-A612-4AD9-A287-45915B2F7617}" srcOrd="1" destOrd="0" presId="urn:microsoft.com/office/officeart/2005/8/layout/list1"/>
    <dgm:cxn modelId="{DF036699-ACA1-4A49-B98B-6BBBEDE96FF1}" type="presOf" srcId="{2555FC2A-F006-4C93-B234-4E395C552E73}" destId="{06EED9C8-EF42-41A2-8B3B-AAEB8FBDD618}" srcOrd="0" destOrd="0" presId="urn:microsoft.com/office/officeart/2005/8/layout/list1"/>
    <dgm:cxn modelId="{10846BC1-A27C-46F7-9758-1F9853AAF772}" type="presOf" srcId="{94C97FB2-F8E0-46AE-B639-9492D7593C61}" destId="{62EFF3FD-3A9A-4D0D-9A1B-DA55EF874B63}" srcOrd="0" destOrd="0" presId="urn:microsoft.com/office/officeart/2005/8/layout/list1"/>
    <dgm:cxn modelId="{BCCEF5A3-5DB0-417E-8100-E2BB10EBB439}" type="presOf" srcId="{D10D9035-2C93-46DA-9AF4-EBC011DF4BEE}" destId="{1279E900-9CB6-434C-86F0-1CF7D8EE870D}" srcOrd="1" destOrd="0" presId="urn:microsoft.com/office/officeart/2005/8/layout/list1"/>
    <dgm:cxn modelId="{051B88E4-968F-4394-B03A-36F9009E3CB0}" type="presOf" srcId="{0629106D-2E85-4F1E-9AF1-8134D34ACF25}" destId="{7CA24D32-54B1-4383-BA56-49C5A647AB84}" srcOrd="0" destOrd="0" presId="urn:microsoft.com/office/officeart/2005/8/layout/list1"/>
    <dgm:cxn modelId="{D829382F-D616-4B92-9A83-307F021B2AAF}" type="presParOf" srcId="{06EED9C8-EF42-41A2-8B3B-AAEB8FBDD618}" destId="{D8056890-DEEA-4F56-8863-55FE6475CF0A}" srcOrd="0" destOrd="0" presId="urn:microsoft.com/office/officeart/2005/8/layout/list1"/>
    <dgm:cxn modelId="{F440638F-43BB-42C0-A26A-044DB6146E22}" type="presParOf" srcId="{D8056890-DEEA-4F56-8863-55FE6475CF0A}" destId="{62EFF3FD-3A9A-4D0D-9A1B-DA55EF874B63}" srcOrd="0" destOrd="0" presId="urn:microsoft.com/office/officeart/2005/8/layout/list1"/>
    <dgm:cxn modelId="{AB0A036F-5F19-4FEA-94A2-041EA6062FDF}" type="presParOf" srcId="{D8056890-DEEA-4F56-8863-55FE6475CF0A}" destId="{7EA3FEAA-A612-4AD9-A287-45915B2F7617}" srcOrd="1" destOrd="0" presId="urn:microsoft.com/office/officeart/2005/8/layout/list1"/>
    <dgm:cxn modelId="{F36CFB34-DDE6-4A80-B1B2-856D71EB6B68}" type="presParOf" srcId="{06EED9C8-EF42-41A2-8B3B-AAEB8FBDD618}" destId="{891C7304-47D4-48B4-9952-A08974151E35}" srcOrd="1" destOrd="0" presId="urn:microsoft.com/office/officeart/2005/8/layout/list1"/>
    <dgm:cxn modelId="{BBECE7D2-D3DC-4D91-BA25-AED63AE18845}" type="presParOf" srcId="{06EED9C8-EF42-41A2-8B3B-AAEB8FBDD618}" destId="{B6D06269-79FF-421A-88B9-7596460F24B9}" srcOrd="2" destOrd="0" presId="urn:microsoft.com/office/officeart/2005/8/layout/list1"/>
    <dgm:cxn modelId="{59EB6EC3-F3C4-4AE7-AFDF-73947F3CF41A}" type="presParOf" srcId="{06EED9C8-EF42-41A2-8B3B-AAEB8FBDD618}" destId="{28CFBB50-4BEF-470D-893F-AF1FF40273AD}" srcOrd="3" destOrd="0" presId="urn:microsoft.com/office/officeart/2005/8/layout/list1"/>
    <dgm:cxn modelId="{4E9E3590-3446-4B24-B457-3A6238128E43}" type="presParOf" srcId="{06EED9C8-EF42-41A2-8B3B-AAEB8FBDD618}" destId="{BC412199-5ECD-4350-B9D2-E4096E42B7A0}" srcOrd="4" destOrd="0" presId="urn:microsoft.com/office/officeart/2005/8/layout/list1"/>
    <dgm:cxn modelId="{BF4B4184-05C7-41A1-9653-59EE6F9EDF2B}" type="presParOf" srcId="{BC412199-5ECD-4350-B9D2-E4096E42B7A0}" destId="{7CA24D32-54B1-4383-BA56-49C5A647AB84}" srcOrd="0" destOrd="0" presId="urn:microsoft.com/office/officeart/2005/8/layout/list1"/>
    <dgm:cxn modelId="{609CD038-AFCF-4280-ADCD-A87099B5B359}" type="presParOf" srcId="{BC412199-5ECD-4350-B9D2-E4096E42B7A0}" destId="{3CCFB831-1159-4B46-A38D-8AE7EF9FE9C7}" srcOrd="1" destOrd="0" presId="urn:microsoft.com/office/officeart/2005/8/layout/list1"/>
    <dgm:cxn modelId="{62ED938E-E668-4590-B549-0CA153372325}" type="presParOf" srcId="{06EED9C8-EF42-41A2-8B3B-AAEB8FBDD618}" destId="{DF3DC9A2-035A-47AE-91FA-E32901A3D8DE}" srcOrd="5" destOrd="0" presId="urn:microsoft.com/office/officeart/2005/8/layout/list1"/>
    <dgm:cxn modelId="{C6A71926-4D4F-4ADA-BB78-FDE63DD80937}" type="presParOf" srcId="{06EED9C8-EF42-41A2-8B3B-AAEB8FBDD618}" destId="{B3F2EE5A-80DD-408A-AF1F-C5C01FBCD281}" srcOrd="6" destOrd="0" presId="urn:microsoft.com/office/officeart/2005/8/layout/list1"/>
    <dgm:cxn modelId="{C92DC05A-8493-4BCC-8E90-7C382A0FF1F6}" type="presParOf" srcId="{06EED9C8-EF42-41A2-8B3B-AAEB8FBDD618}" destId="{4994CBCC-2C49-4535-A7D8-4309E46B65B1}" srcOrd="7" destOrd="0" presId="urn:microsoft.com/office/officeart/2005/8/layout/list1"/>
    <dgm:cxn modelId="{07E5014A-05A6-493C-9651-40797087C235}" type="presParOf" srcId="{06EED9C8-EF42-41A2-8B3B-AAEB8FBDD618}" destId="{A335E362-1772-4B73-9EA2-08DD96AF599A}" srcOrd="8" destOrd="0" presId="urn:microsoft.com/office/officeart/2005/8/layout/list1"/>
    <dgm:cxn modelId="{AEA30991-3043-48BF-AAA4-3AFDCDA7A59F}" type="presParOf" srcId="{A335E362-1772-4B73-9EA2-08DD96AF599A}" destId="{D48E57DA-B40F-47C9-9DAF-614C6BA49AB3}" srcOrd="0" destOrd="0" presId="urn:microsoft.com/office/officeart/2005/8/layout/list1"/>
    <dgm:cxn modelId="{04514EE9-6D1B-4CE2-852C-2F4366CBF5C6}" type="presParOf" srcId="{A335E362-1772-4B73-9EA2-08DD96AF599A}" destId="{74F1638D-B574-4E48-B3CF-9446AF06D78B}" srcOrd="1" destOrd="0" presId="urn:microsoft.com/office/officeart/2005/8/layout/list1"/>
    <dgm:cxn modelId="{456F7BBA-CC00-4B53-B01D-C8968BF7656C}" type="presParOf" srcId="{06EED9C8-EF42-41A2-8B3B-AAEB8FBDD618}" destId="{B58C7BC8-77E2-4248-9EF4-C4D2181236EE}" srcOrd="9" destOrd="0" presId="urn:microsoft.com/office/officeart/2005/8/layout/list1"/>
    <dgm:cxn modelId="{47C2C126-9680-4B93-B317-4FF1348B0282}" type="presParOf" srcId="{06EED9C8-EF42-41A2-8B3B-AAEB8FBDD618}" destId="{FCDE32D3-D6B3-4940-98D6-681256210A97}" srcOrd="10" destOrd="0" presId="urn:microsoft.com/office/officeart/2005/8/layout/list1"/>
    <dgm:cxn modelId="{230E3E1D-8B46-439E-855A-33B0904AE5E9}" type="presParOf" srcId="{06EED9C8-EF42-41A2-8B3B-AAEB8FBDD618}" destId="{E4FD689C-282B-4277-A42E-2DE9F2E72474}" srcOrd="11" destOrd="0" presId="urn:microsoft.com/office/officeart/2005/8/layout/list1"/>
    <dgm:cxn modelId="{B8DA0FC1-041E-4ABA-99FB-6D670F55D3F0}" type="presParOf" srcId="{06EED9C8-EF42-41A2-8B3B-AAEB8FBDD618}" destId="{B5BB95FA-776E-40F7-AB0E-8306F64DBE7F}" srcOrd="12" destOrd="0" presId="urn:microsoft.com/office/officeart/2005/8/layout/list1"/>
    <dgm:cxn modelId="{9A097698-36A6-46B2-914C-62835154891F}" type="presParOf" srcId="{B5BB95FA-776E-40F7-AB0E-8306F64DBE7F}" destId="{E6B17036-FC8B-4566-98B2-70DCD8CBA221}" srcOrd="0" destOrd="0" presId="urn:microsoft.com/office/officeart/2005/8/layout/list1"/>
    <dgm:cxn modelId="{E3004AA3-FC26-43D9-923D-6BB0B8C97008}" type="presParOf" srcId="{B5BB95FA-776E-40F7-AB0E-8306F64DBE7F}" destId="{0B414CCA-013C-4E56-8BF4-DF04DCA430CD}" srcOrd="1" destOrd="0" presId="urn:microsoft.com/office/officeart/2005/8/layout/list1"/>
    <dgm:cxn modelId="{81119B70-B9BA-4737-A997-1D9F153FDCF2}" type="presParOf" srcId="{06EED9C8-EF42-41A2-8B3B-AAEB8FBDD618}" destId="{83CE5F52-9EEF-4F49-B111-270075EE770C}" srcOrd="13" destOrd="0" presId="urn:microsoft.com/office/officeart/2005/8/layout/list1"/>
    <dgm:cxn modelId="{07C11C61-D77B-4444-A9EF-7CC5744C6C28}" type="presParOf" srcId="{06EED9C8-EF42-41A2-8B3B-AAEB8FBDD618}" destId="{C4FBE56A-12B4-4B83-BBFC-A85C2C054407}" srcOrd="14" destOrd="0" presId="urn:microsoft.com/office/officeart/2005/8/layout/list1"/>
    <dgm:cxn modelId="{445034DA-387D-4650-9264-4D33121B3257}" type="presParOf" srcId="{06EED9C8-EF42-41A2-8B3B-AAEB8FBDD618}" destId="{07E4AC74-EB29-4975-BB79-208AF32717DC}" srcOrd="15" destOrd="0" presId="urn:microsoft.com/office/officeart/2005/8/layout/list1"/>
    <dgm:cxn modelId="{394E993D-ECE8-46F8-B93E-BFE0444AC654}" type="presParOf" srcId="{06EED9C8-EF42-41A2-8B3B-AAEB8FBDD618}" destId="{199FE7EB-ADA9-49AF-9262-9E2778BBE8EE}" srcOrd="16" destOrd="0" presId="urn:microsoft.com/office/officeart/2005/8/layout/list1"/>
    <dgm:cxn modelId="{1C0D197F-D941-44BB-A4A7-330A994B2733}" type="presParOf" srcId="{199FE7EB-ADA9-49AF-9262-9E2778BBE8EE}" destId="{676C8415-D9BE-40C5-BAA0-8064C0B34C2D}" srcOrd="0" destOrd="0" presId="urn:microsoft.com/office/officeart/2005/8/layout/list1"/>
    <dgm:cxn modelId="{01055347-BE97-4A39-BBD1-8B52601C038D}" type="presParOf" srcId="{199FE7EB-ADA9-49AF-9262-9E2778BBE8EE}" destId="{1279E900-9CB6-434C-86F0-1CF7D8EE870D}" srcOrd="1" destOrd="0" presId="urn:microsoft.com/office/officeart/2005/8/layout/list1"/>
    <dgm:cxn modelId="{20A0DCD7-141C-4F01-B417-09F46D128321}" type="presParOf" srcId="{06EED9C8-EF42-41A2-8B3B-AAEB8FBDD618}" destId="{C5CCB888-5648-46CB-B796-3283B0FD8B05}" srcOrd="17" destOrd="0" presId="urn:microsoft.com/office/officeart/2005/8/layout/list1"/>
    <dgm:cxn modelId="{6BC10C0F-AC78-48D8-B2A2-6385B4F3317B}" type="presParOf" srcId="{06EED9C8-EF42-41A2-8B3B-AAEB8FBDD618}" destId="{89B77C5E-94A7-403E-A102-82987A47105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17E870-E74C-4AA5-B271-700CB575AD48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1380090B-2089-4432-B811-3CEB7B8CF0A1}">
      <dgm:prSet phldrT="[文字]"/>
      <dgm:spPr/>
      <dgm:t>
        <a:bodyPr/>
        <a:lstStyle/>
        <a:p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MES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EA7B2F77-1403-49D3-A929-A76348CBFE0A}" type="parTrans" cxnId="{E6DB0630-F47F-43C8-A78B-5521584806A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3B4CE17-9880-4853-BEB1-8CDD3E4D9018}" type="sibTrans" cxnId="{E6DB0630-F47F-43C8-A78B-5521584806A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F086FD4-F13A-4BC4-ADB2-252671A4705D}">
      <dgm:prSet phldrT="[文字]" custT="1"/>
      <dgm:spPr/>
      <dgm:t>
        <a:bodyPr/>
        <a:lstStyle/>
        <a:p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接獲訂單</a:t>
          </a:r>
          <a:endParaRPr lang="zh-TW" altLang="en-US" sz="1800" dirty="0">
            <a:latin typeface="微軟正黑體" pitchFamily="34" charset="-120"/>
            <a:ea typeface="微軟正黑體" pitchFamily="34" charset="-120"/>
          </a:endParaRPr>
        </a:p>
      </dgm:t>
    </dgm:pt>
    <dgm:pt modelId="{1C53BF60-5F4B-4F89-9A63-3A7B1D122A10}" type="parTrans" cxnId="{15E8D679-D793-443C-AC05-793C9F21C37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E33631F-C203-46C4-A3C2-BB6FA7B0CB75}" type="sibTrans" cxnId="{15E8D679-D793-443C-AC05-793C9F21C37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67EFFF2-EC5E-40A4-92EE-6D68B13DFE53}">
      <dgm:prSet phldrT="[文字]" custT="1"/>
      <dgm:spPr/>
      <dgm:t>
        <a:bodyPr/>
        <a:lstStyle/>
        <a:p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進行生產</a:t>
          </a:r>
          <a:endParaRPr lang="zh-TW" altLang="en-US" sz="1800" dirty="0">
            <a:latin typeface="微軟正黑體" pitchFamily="34" charset="-120"/>
            <a:ea typeface="微軟正黑體" pitchFamily="34" charset="-120"/>
          </a:endParaRPr>
        </a:p>
      </dgm:t>
    </dgm:pt>
    <dgm:pt modelId="{159079FC-DACA-4533-AC41-F36361AE698A}" type="parTrans" cxnId="{CE985E6B-4F98-42BB-9053-4164B000399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79FA043-9F1E-4D0F-996C-83520A64787F}" type="sibTrans" cxnId="{CE985E6B-4F98-42BB-9053-4164B000399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1A2B571-AB9F-4A2E-804A-74D5534F3C12}">
      <dgm:prSet phldrT="[文字]" custT="1"/>
      <dgm:spPr/>
      <dgm:t>
        <a:bodyPr/>
        <a:lstStyle/>
        <a:p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流程控制</a:t>
          </a:r>
          <a:endParaRPr lang="zh-TW" altLang="en-US" sz="1800" dirty="0">
            <a:latin typeface="微軟正黑體" pitchFamily="34" charset="-120"/>
            <a:ea typeface="微軟正黑體" pitchFamily="34" charset="-120"/>
          </a:endParaRPr>
        </a:p>
      </dgm:t>
    </dgm:pt>
    <dgm:pt modelId="{7FEF784F-B177-45F1-AAE4-1B76633E1ED6}" type="parTrans" cxnId="{BD84105F-FE22-48FD-A115-DAA78564710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5F9AFD8-BEAA-4C10-8D68-7BB2748952F2}" type="sibTrans" cxnId="{BD84105F-FE22-48FD-A115-DAA78564710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8651DE8-EC40-42AF-B49A-874278FAE6CE}">
      <dgm:prSet phldrT="[文字]" custT="1"/>
      <dgm:spPr/>
      <dgm:t>
        <a:bodyPr/>
        <a:lstStyle/>
        <a:p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產品完成</a:t>
          </a:r>
          <a:endParaRPr lang="zh-TW" altLang="en-US" sz="1800" dirty="0">
            <a:latin typeface="微軟正黑體" pitchFamily="34" charset="-120"/>
            <a:ea typeface="微軟正黑體" pitchFamily="34" charset="-120"/>
          </a:endParaRPr>
        </a:p>
      </dgm:t>
    </dgm:pt>
    <dgm:pt modelId="{1765D4A3-9AA8-4FAA-9B64-90388538246D}" type="parTrans" cxnId="{247A1C68-1022-4D4B-969A-9348AF056F3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149C9D03-67F1-4AA9-B089-BF943D9DE571}" type="sibTrans" cxnId="{247A1C68-1022-4D4B-969A-9348AF056F3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DBE3A14-413B-41BA-ABFD-556F7651D96E}" type="pres">
      <dgm:prSet presAssocID="{1017E870-E74C-4AA5-B271-700CB575AD4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3264664-A468-41DC-881D-CE02F522AF25}" type="pres">
      <dgm:prSet presAssocID="{1380090B-2089-4432-B811-3CEB7B8CF0A1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27DD3977-36C5-4018-BAFF-71F35D790BF3}" type="pres">
      <dgm:prSet presAssocID="{6F086FD4-F13A-4BC4-ADB2-252671A4705D}" presName="node" presStyleLbl="node1" presStyleIdx="0" presStyleCnt="4" custScaleX="139665" custScaleY="11167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E613AE-3CCF-4F6F-8A02-64CBD10D7599}" type="pres">
      <dgm:prSet presAssocID="{6F086FD4-F13A-4BC4-ADB2-252671A4705D}" presName="dummy" presStyleCnt="0"/>
      <dgm:spPr/>
    </dgm:pt>
    <dgm:pt modelId="{E288C499-DF32-40FC-84C4-12A680F83323}" type="pres">
      <dgm:prSet presAssocID="{FE33631F-C203-46C4-A3C2-BB6FA7B0CB75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5A26627A-0803-46DE-935D-166AB27B0363}" type="pres">
      <dgm:prSet presAssocID="{C67EFFF2-EC5E-40A4-92EE-6D68B13DFE53}" presName="node" presStyleLbl="node1" presStyleIdx="1" presStyleCnt="4" custScaleX="139665" custScaleY="11167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E8FA66-C5CB-4A1E-95A2-FD8885B162C1}" type="pres">
      <dgm:prSet presAssocID="{C67EFFF2-EC5E-40A4-92EE-6D68B13DFE53}" presName="dummy" presStyleCnt="0"/>
      <dgm:spPr/>
    </dgm:pt>
    <dgm:pt modelId="{1D99682D-A410-48B2-B502-22C41CCDD1BA}" type="pres">
      <dgm:prSet presAssocID="{C79FA043-9F1E-4D0F-996C-83520A64787F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D0800ACE-BF52-4C20-87C4-B04EBF948754}" type="pres">
      <dgm:prSet presAssocID="{91A2B571-AB9F-4A2E-804A-74D5534F3C12}" presName="node" presStyleLbl="node1" presStyleIdx="2" presStyleCnt="4" custScaleX="139665" custScaleY="11167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981CEB-4839-4353-81EA-189EF82D0CDB}" type="pres">
      <dgm:prSet presAssocID="{91A2B571-AB9F-4A2E-804A-74D5534F3C12}" presName="dummy" presStyleCnt="0"/>
      <dgm:spPr/>
    </dgm:pt>
    <dgm:pt modelId="{6F8C0111-4541-427A-85F0-DF90FDCF3B66}" type="pres">
      <dgm:prSet presAssocID="{45F9AFD8-BEAA-4C10-8D68-7BB2748952F2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2DC0D60B-1E20-428A-B739-D4F4E19EEF97}" type="pres">
      <dgm:prSet presAssocID="{F8651DE8-EC40-42AF-B49A-874278FAE6CE}" presName="node" presStyleLbl="node1" presStyleIdx="3" presStyleCnt="4" custScaleX="139665" custScaleY="11167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7DC74D-3E42-4A62-84FF-14DA8E90D5B3}" type="pres">
      <dgm:prSet presAssocID="{F8651DE8-EC40-42AF-B49A-874278FAE6CE}" presName="dummy" presStyleCnt="0"/>
      <dgm:spPr/>
    </dgm:pt>
    <dgm:pt modelId="{50F06DC5-A2A8-42DF-8C6A-C2D173B2196F}" type="pres">
      <dgm:prSet presAssocID="{149C9D03-67F1-4AA9-B089-BF943D9DE571}" presName="sibTrans" presStyleLbl="sibTrans2D1" presStyleIdx="3" presStyleCnt="4"/>
      <dgm:spPr/>
      <dgm:t>
        <a:bodyPr/>
        <a:lstStyle/>
        <a:p>
          <a:endParaRPr lang="zh-TW" altLang="en-US"/>
        </a:p>
      </dgm:t>
    </dgm:pt>
  </dgm:ptLst>
  <dgm:cxnLst>
    <dgm:cxn modelId="{3DBF59D0-CA3C-4240-8F59-E571517E1014}" type="presOf" srcId="{45F9AFD8-BEAA-4C10-8D68-7BB2748952F2}" destId="{6F8C0111-4541-427A-85F0-DF90FDCF3B66}" srcOrd="0" destOrd="0" presId="urn:microsoft.com/office/officeart/2005/8/layout/radial6"/>
    <dgm:cxn modelId="{E2BA8736-26DD-44FF-B7B7-1C1D893D0065}" type="presOf" srcId="{1380090B-2089-4432-B811-3CEB7B8CF0A1}" destId="{A3264664-A468-41DC-881D-CE02F522AF25}" srcOrd="0" destOrd="0" presId="urn:microsoft.com/office/officeart/2005/8/layout/radial6"/>
    <dgm:cxn modelId="{247A1C68-1022-4D4B-969A-9348AF056F3D}" srcId="{1380090B-2089-4432-B811-3CEB7B8CF0A1}" destId="{F8651DE8-EC40-42AF-B49A-874278FAE6CE}" srcOrd="3" destOrd="0" parTransId="{1765D4A3-9AA8-4FAA-9B64-90388538246D}" sibTransId="{149C9D03-67F1-4AA9-B089-BF943D9DE571}"/>
    <dgm:cxn modelId="{CE985E6B-4F98-42BB-9053-4164B000399C}" srcId="{1380090B-2089-4432-B811-3CEB7B8CF0A1}" destId="{C67EFFF2-EC5E-40A4-92EE-6D68B13DFE53}" srcOrd="1" destOrd="0" parTransId="{159079FC-DACA-4533-AC41-F36361AE698A}" sibTransId="{C79FA043-9F1E-4D0F-996C-83520A64787F}"/>
    <dgm:cxn modelId="{47EA9138-1490-4282-BDC8-41F0699340A2}" type="presOf" srcId="{149C9D03-67F1-4AA9-B089-BF943D9DE571}" destId="{50F06DC5-A2A8-42DF-8C6A-C2D173B2196F}" srcOrd="0" destOrd="0" presId="urn:microsoft.com/office/officeart/2005/8/layout/radial6"/>
    <dgm:cxn modelId="{8CD0FFF0-39AB-447E-8E2B-6E0C909E23CC}" type="presOf" srcId="{C67EFFF2-EC5E-40A4-92EE-6D68B13DFE53}" destId="{5A26627A-0803-46DE-935D-166AB27B0363}" srcOrd="0" destOrd="0" presId="urn:microsoft.com/office/officeart/2005/8/layout/radial6"/>
    <dgm:cxn modelId="{137CC332-07E7-40E1-ADC2-A0591DEF5C45}" type="presOf" srcId="{F8651DE8-EC40-42AF-B49A-874278FAE6CE}" destId="{2DC0D60B-1E20-428A-B739-D4F4E19EEF97}" srcOrd="0" destOrd="0" presId="urn:microsoft.com/office/officeart/2005/8/layout/radial6"/>
    <dgm:cxn modelId="{8F2E3E67-6DA6-497C-BED9-FADDCDABD08E}" type="presOf" srcId="{91A2B571-AB9F-4A2E-804A-74D5534F3C12}" destId="{D0800ACE-BF52-4C20-87C4-B04EBF948754}" srcOrd="0" destOrd="0" presId="urn:microsoft.com/office/officeart/2005/8/layout/radial6"/>
    <dgm:cxn modelId="{E6DB0630-F47F-43C8-A78B-5521584806A4}" srcId="{1017E870-E74C-4AA5-B271-700CB575AD48}" destId="{1380090B-2089-4432-B811-3CEB7B8CF0A1}" srcOrd="0" destOrd="0" parTransId="{EA7B2F77-1403-49D3-A929-A76348CBFE0A}" sibTransId="{73B4CE17-9880-4853-BEB1-8CDD3E4D9018}"/>
    <dgm:cxn modelId="{15E8D679-D793-443C-AC05-793C9F21C372}" srcId="{1380090B-2089-4432-B811-3CEB7B8CF0A1}" destId="{6F086FD4-F13A-4BC4-ADB2-252671A4705D}" srcOrd="0" destOrd="0" parTransId="{1C53BF60-5F4B-4F89-9A63-3A7B1D122A10}" sibTransId="{FE33631F-C203-46C4-A3C2-BB6FA7B0CB75}"/>
    <dgm:cxn modelId="{BD84105F-FE22-48FD-A115-DAA785647102}" srcId="{1380090B-2089-4432-B811-3CEB7B8CF0A1}" destId="{91A2B571-AB9F-4A2E-804A-74D5534F3C12}" srcOrd="2" destOrd="0" parTransId="{7FEF784F-B177-45F1-AAE4-1B76633E1ED6}" sibTransId="{45F9AFD8-BEAA-4C10-8D68-7BB2748952F2}"/>
    <dgm:cxn modelId="{EB3962CC-76FB-4222-A1AF-DBD7E4249EB9}" type="presOf" srcId="{6F086FD4-F13A-4BC4-ADB2-252671A4705D}" destId="{27DD3977-36C5-4018-BAFF-71F35D790BF3}" srcOrd="0" destOrd="0" presId="urn:microsoft.com/office/officeart/2005/8/layout/radial6"/>
    <dgm:cxn modelId="{3F43CCA2-978F-41D3-A814-2A9C5FD1DF12}" type="presOf" srcId="{FE33631F-C203-46C4-A3C2-BB6FA7B0CB75}" destId="{E288C499-DF32-40FC-84C4-12A680F83323}" srcOrd="0" destOrd="0" presId="urn:microsoft.com/office/officeart/2005/8/layout/radial6"/>
    <dgm:cxn modelId="{72FF2DEF-0DCC-4779-842C-87A9FE4C9D0B}" type="presOf" srcId="{1017E870-E74C-4AA5-B271-700CB575AD48}" destId="{3DBE3A14-413B-41BA-ABFD-556F7651D96E}" srcOrd="0" destOrd="0" presId="urn:microsoft.com/office/officeart/2005/8/layout/radial6"/>
    <dgm:cxn modelId="{3BDBA61E-A348-4A29-8AA3-34A674321D55}" type="presOf" srcId="{C79FA043-9F1E-4D0F-996C-83520A64787F}" destId="{1D99682D-A410-48B2-B502-22C41CCDD1BA}" srcOrd="0" destOrd="0" presId="urn:microsoft.com/office/officeart/2005/8/layout/radial6"/>
    <dgm:cxn modelId="{AD1E2A9B-6085-47AF-ACA0-E6294EA01E26}" type="presParOf" srcId="{3DBE3A14-413B-41BA-ABFD-556F7651D96E}" destId="{A3264664-A468-41DC-881D-CE02F522AF25}" srcOrd="0" destOrd="0" presId="urn:microsoft.com/office/officeart/2005/8/layout/radial6"/>
    <dgm:cxn modelId="{0BB41153-E1AB-4C1F-BF90-243A0F3A1219}" type="presParOf" srcId="{3DBE3A14-413B-41BA-ABFD-556F7651D96E}" destId="{27DD3977-36C5-4018-BAFF-71F35D790BF3}" srcOrd="1" destOrd="0" presId="urn:microsoft.com/office/officeart/2005/8/layout/radial6"/>
    <dgm:cxn modelId="{ED6FF14E-C437-456E-8227-69C803E73D21}" type="presParOf" srcId="{3DBE3A14-413B-41BA-ABFD-556F7651D96E}" destId="{93E613AE-3CCF-4F6F-8A02-64CBD10D7599}" srcOrd="2" destOrd="0" presId="urn:microsoft.com/office/officeart/2005/8/layout/radial6"/>
    <dgm:cxn modelId="{8A3DFC43-3DBC-4B13-8488-70BCABA8E9E8}" type="presParOf" srcId="{3DBE3A14-413B-41BA-ABFD-556F7651D96E}" destId="{E288C499-DF32-40FC-84C4-12A680F83323}" srcOrd="3" destOrd="0" presId="urn:microsoft.com/office/officeart/2005/8/layout/radial6"/>
    <dgm:cxn modelId="{E7294048-97E1-48C5-B975-C77A01299D23}" type="presParOf" srcId="{3DBE3A14-413B-41BA-ABFD-556F7651D96E}" destId="{5A26627A-0803-46DE-935D-166AB27B0363}" srcOrd="4" destOrd="0" presId="urn:microsoft.com/office/officeart/2005/8/layout/radial6"/>
    <dgm:cxn modelId="{7EF0A28B-3DFA-4584-8215-CC27F50B81AA}" type="presParOf" srcId="{3DBE3A14-413B-41BA-ABFD-556F7651D96E}" destId="{9AE8FA66-C5CB-4A1E-95A2-FD8885B162C1}" srcOrd="5" destOrd="0" presId="urn:microsoft.com/office/officeart/2005/8/layout/radial6"/>
    <dgm:cxn modelId="{6D001997-3B12-40AB-B512-02782A970640}" type="presParOf" srcId="{3DBE3A14-413B-41BA-ABFD-556F7651D96E}" destId="{1D99682D-A410-48B2-B502-22C41CCDD1BA}" srcOrd="6" destOrd="0" presId="urn:microsoft.com/office/officeart/2005/8/layout/radial6"/>
    <dgm:cxn modelId="{E3A5EE0C-2F40-4360-A333-B7452AF077CC}" type="presParOf" srcId="{3DBE3A14-413B-41BA-ABFD-556F7651D96E}" destId="{D0800ACE-BF52-4C20-87C4-B04EBF948754}" srcOrd="7" destOrd="0" presId="urn:microsoft.com/office/officeart/2005/8/layout/radial6"/>
    <dgm:cxn modelId="{21DBE616-676A-426C-8456-BA1E4CD1D64E}" type="presParOf" srcId="{3DBE3A14-413B-41BA-ABFD-556F7651D96E}" destId="{8F981CEB-4839-4353-81EA-189EF82D0CDB}" srcOrd="8" destOrd="0" presId="urn:microsoft.com/office/officeart/2005/8/layout/radial6"/>
    <dgm:cxn modelId="{8C7A3A5C-E391-4BD4-A764-73AE59B58269}" type="presParOf" srcId="{3DBE3A14-413B-41BA-ABFD-556F7651D96E}" destId="{6F8C0111-4541-427A-85F0-DF90FDCF3B66}" srcOrd="9" destOrd="0" presId="urn:microsoft.com/office/officeart/2005/8/layout/radial6"/>
    <dgm:cxn modelId="{10BC7802-D468-41EE-A920-49DEAA94F99C}" type="presParOf" srcId="{3DBE3A14-413B-41BA-ABFD-556F7651D96E}" destId="{2DC0D60B-1E20-428A-B739-D4F4E19EEF97}" srcOrd="10" destOrd="0" presId="urn:microsoft.com/office/officeart/2005/8/layout/radial6"/>
    <dgm:cxn modelId="{898B180F-DEC8-4E6B-AC94-DB869F4D2339}" type="presParOf" srcId="{3DBE3A14-413B-41BA-ABFD-556F7651D96E}" destId="{267DC74D-3E42-4A62-84FF-14DA8E90D5B3}" srcOrd="11" destOrd="0" presId="urn:microsoft.com/office/officeart/2005/8/layout/radial6"/>
    <dgm:cxn modelId="{6CE13D3E-445C-427A-B5D2-F27AC4BA20C2}" type="presParOf" srcId="{3DBE3A14-413B-41BA-ABFD-556F7651D96E}" destId="{50F06DC5-A2A8-42DF-8C6A-C2D173B2196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405958-5D7E-4721-B0CF-69114EC36DB6}" type="doc">
      <dgm:prSet loTypeId="urn:microsoft.com/office/officeart/2005/8/layout/v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4340FBA2-2A95-4520-97A4-93E4D6E92152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無限負載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FE95062A-ECD1-446E-B354-FF31373F5FAE}" type="parTrans" cxnId="{0C8AB6C5-583F-4D3E-A110-50368817457A}">
      <dgm:prSet/>
      <dgm:spPr/>
      <dgm:t>
        <a:bodyPr/>
        <a:lstStyle/>
        <a:p>
          <a:endParaRPr lang="zh-TW" altLang="en-US"/>
        </a:p>
      </dgm:t>
    </dgm:pt>
    <dgm:pt modelId="{ADA6A98E-A3E5-481E-AD30-F61946650232}" type="sibTrans" cxnId="{0C8AB6C5-583F-4D3E-A110-50368817457A}">
      <dgm:prSet/>
      <dgm:spPr/>
      <dgm:t>
        <a:bodyPr/>
        <a:lstStyle/>
        <a:p>
          <a:endParaRPr lang="zh-TW" altLang="en-US"/>
        </a:p>
      </dgm:t>
    </dgm:pt>
    <dgm:pt modelId="{ABCE7DE2-1054-439F-BCE3-A09F04AB6191}">
      <dgm:prSet phldrT="[文字]"/>
      <dgm:spPr/>
      <dgm:t>
        <a:bodyPr anchor="ctr"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只考慮作業的需求時間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A454CC51-173A-4D74-A536-3D59AFF4EAB0}" type="parTrans" cxnId="{54867DC4-9F44-4346-A108-BF56E1F4BFA4}">
      <dgm:prSet/>
      <dgm:spPr/>
      <dgm:t>
        <a:bodyPr/>
        <a:lstStyle/>
        <a:p>
          <a:endParaRPr lang="zh-TW" altLang="en-US"/>
        </a:p>
      </dgm:t>
    </dgm:pt>
    <dgm:pt modelId="{AC549E6A-8149-49BD-8055-A556BF8610BA}" type="sibTrans" cxnId="{54867DC4-9F44-4346-A108-BF56E1F4BFA4}">
      <dgm:prSet/>
      <dgm:spPr/>
      <dgm:t>
        <a:bodyPr/>
        <a:lstStyle/>
        <a:p>
          <a:endParaRPr lang="zh-TW" altLang="en-US"/>
        </a:p>
      </dgm:t>
    </dgm:pt>
    <dgm:pt modelId="{A054ABE5-A669-4EEC-BF63-740C33D7CC66}">
      <dgm:prSet phldrT="[文字]"/>
      <dgm:spPr/>
      <dgm:t>
        <a:bodyPr anchor="ctr"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不考慮工作中心是否有足夠產能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812A3B08-4228-47C2-8E22-EFEF699E99A5}" type="parTrans" cxnId="{A56554DD-E0D0-4DE2-88B6-45D03F68B4C0}">
      <dgm:prSet/>
      <dgm:spPr/>
      <dgm:t>
        <a:bodyPr/>
        <a:lstStyle/>
        <a:p>
          <a:endParaRPr lang="zh-TW" altLang="en-US"/>
        </a:p>
      </dgm:t>
    </dgm:pt>
    <dgm:pt modelId="{CC1523A4-3D96-46A9-8732-A8F25D87A6CA}" type="sibTrans" cxnId="{A56554DD-E0D0-4DE2-88B6-45D03F68B4C0}">
      <dgm:prSet/>
      <dgm:spPr/>
      <dgm:t>
        <a:bodyPr/>
        <a:lstStyle/>
        <a:p>
          <a:endParaRPr lang="zh-TW" altLang="en-US"/>
        </a:p>
      </dgm:t>
    </dgm:pt>
    <dgm:pt modelId="{8A466955-8D38-45FD-B7F4-1B19EE3B3EA0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有限負載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14CE96B4-33CD-434B-9631-2649D58136F2}" type="parTrans" cxnId="{5A29B583-8387-4B02-BF08-B5D341462620}">
      <dgm:prSet/>
      <dgm:spPr/>
      <dgm:t>
        <a:bodyPr/>
        <a:lstStyle/>
        <a:p>
          <a:endParaRPr lang="zh-TW" altLang="en-US"/>
        </a:p>
      </dgm:t>
    </dgm:pt>
    <dgm:pt modelId="{90B60DEE-0814-409C-83A5-5CF6069E6AC4}" type="sibTrans" cxnId="{5A29B583-8387-4B02-BF08-B5D341462620}">
      <dgm:prSet/>
      <dgm:spPr/>
      <dgm:t>
        <a:bodyPr/>
        <a:lstStyle/>
        <a:p>
          <a:endParaRPr lang="zh-TW" altLang="en-US"/>
        </a:p>
      </dgm:t>
    </dgm:pt>
    <dgm:pt modelId="{0FA78D57-6CCB-4153-BCFF-FBC8DBF8037E}">
      <dgm:prSet phldrT="[文字]"/>
      <dgm:spPr/>
      <dgm:t>
        <a:bodyPr anchor="ctr"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考慮了每一筆訂單所需的整備及執行時間等排程細節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C9924756-3278-4AFF-ADAE-58B031DFF988}" type="parTrans" cxnId="{A203ABF9-9444-4A4A-84C3-6A8F4B58ED45}">
      <dgm:prSet/>
      <dgm:spPr/>
      <dgm:t>
        <a:bodyPr/>
        <a:lstStyle/>
        <a:p>
          <a:endParaRPr lang="zh-TW" altLang="en-US"/>
        </a:p>
      </dgm:t>
    </dgm:pt>
    <dgm:pt modelId="{FEB65F14-CCA3-4A64-9CC7-9F97EAB04C13}" type="sibTrans" cxnId="{A203ABF9-9444-4A4A-84C3-6A8F4B58ED45}">
      <dgm:prSet/>
      <dgm:spPr/>
      <dgm:t>
        <a:bodyPr/>
        <a:lstStyle/>
        <a:p>
          <a:endParaRPr lang="zh-TW" altLang="en-US"/>
        </a:p>
      </dgm:t>
    </dgm:pt>
    <dgm:pt modelId="{15463FDB-6F0F-4121-8799-4C84855A81D8}">
      <dgm:prSet phldrT="[文字]"/>
      <dgm:spPr/>
      <dgm:t>
        <a:bodyPr anchor="ctr"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也不考慮作業的加工順序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F3126D70-EF35-41FC-A18C-4D0029D5CC0E}" type="parTrans" cxnId="{869BF60E-041A-4EF6-BB00-4B62978F97CA}">
      <dgm:prSet/>
      <dgm:spPr/>
      <dgm:t>
        <a:bodyPr/>
        <a:lstStyle/>
        <a:p>
          <a:endParaRPr lang="zh-TW" altLang="en-US"/>
        </a:p>
      </dgm:t>
    </dgm:pt>
    <dgm:pt modelId="{C728AA33-B7AC-4294-B18F-99A3DAC83D17}" type="sibTrans" cxnId="{869BF60E-041A-4EF6-BB00-4B62978F97CA}">
      <dgm:prSet/>
      <dgm:spPr/>
      <dgm:t>
        <a:bodyPr/>
        <a:lstStyle/>
        <a:p>
          <a:endParaRPr lang="zh-TW" altLang="en-US"/>
        </a:p>
      </dgm:t>
    </dgm:pt>
    <dgm:pt modelId="{B750F24A-C6C7-4D38-84FA-84037549145E}" type="pres">
      <dgm:prSet presAssocID="{BD405958-5D7E-4721-B0CF-69114EC36DB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2B7C4509-36A3-4432-89E0-F884E594D789}" type="pres">
      <dgm:prSet presAssocID="{4340FBA2-2A95-4520-97A4-93E4D6E92152}" presName="linNode" presStyleCnt="0"/>
      <dgm:spPr/>
    </dgm:pt>
    <dgm:pt modelId="{B5CD3F69-DCAA-4295-9B1D-0A3EAD8AB086}" type="pres">
      <dgm:prSet presAssocID="{4340FBA2-2A95-4520-97A4-93E4D6E92152}" presName="parentShp" presStyleLbl="node1" presStyleIdx="0" presStyleCnt="2" custScaleX="72477" custScaleY="6283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8A9CBA-0B24-487B-B34A-68881C0B2BE2}" type="pres">
      <dgm:prSet presAssocID="{4340FBA2-2A95-4520-97A4-93E4D6E92152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2BCF0B-0ABD-42A0-B7DD-2EC794CFFAD2}" type="pres">
      <dgm:prSet presAssocID="{ADA6A98E-A3E5-481E-AD30-F61946650232}" presName="spacing" presStyleCnt="0"/>
      <dgm:spPr/>
    </dgm:pt>
    <dgm:pt modelId="{12103DAC-66DB-44C0-BE78-090AAF10C618}" type="pres">
      <dgm:prSet presAssocID="{8A466955-8D38-45FD-B7F4-1B19EE3B3EA0}" presName="linNode" presStyleCnt="0"/>
      <dgm:spPr/>
    </dgm:pt>
    <dgm:pt modelId="{EC0CCA2F-C68B-49F4-8517-58F538C18663}" type="pres">
      <dgm:prSet presAssocID="{8A466955-8D38-45FD-B7F4-1B19EE3B3EA0}" presName="parentShp" presStyleLbl="node1" presStyleIdx="1" presStyleCnt="2" custScaleX="72477" custScaleY="62833" custLinFactNeighborY="-790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A7D3FA-BA99-4966-9C1D-1A7808417D63}" type="pres">
      <dgm:prSet presAssocID="{8A466955-8D38-45FD-B7F4-1B19EE3B3EA0}" presName="childShp" presStyleLbl="bgAccFollowNode1" presStyleIdx="1" presStyleCnt="2" custLinFactNeighborY="-790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ADDA4F6-1C69-4B5D-AFE2-0B07C92AE6E8}" type="presOf" srcId="{BD405958-5D7E-4721-B0CF-69114EC36DB6}" destId="{B750F24A-C6C7-4D38-84FA-84037549145E}" srcOrd="0" destOrd="0" presId="urn:microsoft.com/office/officeart/2005/8/layout/vList6"/>
    <dgm:cxn modelId="{5A29B583-8387-4B02-BF08-B5D341462620}" srcId="{BD405958-5D7E-4721-B0CF-69114EC36DB6}" destId="{8A466955-8D38-45FD-B7F4-1B19EE3B3EA0}" srcOrd="1" destOrd="0" parTransId="{14CE96B4-33CD-434B-9631-2649D58136F2}" sibTransId="{90B60DEE-0814-409C-83A5-5CF6069E6AC4}"/>
    <dgm:cxn modelId="{CC72D5F0-7949-4E4D-8FF7-84E90CC248AD}" type="presOf" srcId="{ABCE7DE2-1054-439F-BCE3-A09F04AB6191}" destId="{118A9CBA-0B24-487B-B34A-68881C0B2BE2}" srcOrd="0" destOrd="0" presId="urn:microsoft.com/office/officeart/2005/8/layout/vList6"/>
    <dgm:cxn modelId="{93FDC309-1964-4047-897D-D3926190E24A}" type="presOf" srcId="{8A466955-8D38-45FD-B7F4-1B19EE3B3EA0}" destId="{EC0CCA2F-C68B-49F4-8517-58F538C18663}" srcOrd="0" destOrd="0" presId="urn:microsoft.com/office/officeart/2005/8/layout/vList6"/>
    <dgm:cxn modelId="{0C8AB6C5-583F-4D3E-A110-50368817457A}" srcId="{BD405958-5D7E-4721-B0CF-69114EC36DB6}" destId="{4340FBA2-2A95-4520-97A4-93E4D6E92152}" srcOrd="0" destOrd="0" parTransId="{FE95062A-ECD1-446E-B354-FF31373F5FAE}" sibTransId="{ADA6A98E-A3E5-481E-AD30-F61946650232}"/>
    <dgm:cxn modelId="{A203ABF9-9444-4A4A-84C3-6A8F4B58ED45}" srcId="{8A466955-8D38-45FD-B7F4-1B19EE3B3EA0}" destId="{0FA78D57-6CCB-4153-BCFF-FBC8DBF8037E}" srcOrd="0" destOrd="0" parTransId="{C9924756-3278-4AFF-ADAE-58B031DFF988}" sibTransId="{FEB65F14-CCA3-4A64-9CC7-9F97EAB04C13}"/>
    <dgm:cxn modelId="{869BF60E-041A-4EF6-BB00-4B62978F97CA}" srcId="{4340FBA2-2A95-4520-97A4-93E4D6E92152}" destId="{15463FDB-6F0F-4121-8799-4C84855A81D8}" srcOrd="2" destOrd="0" parTransId="{F3126D70-EF35-41FC-A18C-4D0029D5CC0E}" sibTransId="{C728AA33-B7AC-4294-B18F-99A3DAC83D17}"/>
    <dgm:cxn modelId="{7EA57C45-DFF9-4B84-A5CE-8BE791275AE8}" type="presOf" srcId="{4340FBA2-2A95-4520-97A4-93E4D6E92152}" destId="{B5CD3F69-DCAA-4295-9B1D-0A3EAD8AB086}" srcOrd="0" destOrd="0" presId="urn:microsoft.com/office/officeart/2005/8/layout/vList6"/>
    <dgm:cxn modelId="{E560C18C-2F3F-4BBF-84F0-7804E7BB8ED6}" type="presOf" srcId="{A054ABE5-A669-4EEC-BF63-740C33D7CC66}" destId="{118A9CBA-0B24-487B-B34A-68881C0B2BE2}" srcOrd="0" destOrd="1" presId="urn:microsoft.com/office/officeart/2005/8/layout/vList6"/>
    <dgm:cxn modelId="{0EDBF342-D734-4713-8E4C-8A82B08D1B0C}" type="presOf" srcId="{15463FDB-6F0F-4121-8799-4C84855A81D8}" destId="{118A9CBA-0B24-487B-B34A-68881C0B2BE2}" srcOrd="0" destOrd="2" presId="urn:microsoft.com/office/officeart/2005/8/layout/vList6"/>
    <dgm:cxn modelId="{A56554DD-E0D0-4DE2-88B6-45D03F68B4C0}" srcId="{4340FBA2-2A95-4520-97A4-93E4D6E92152}" destId="{A054ABE5-A669-4EEC-BF63-740C33D7CC66}" srcOrd="1" destOrd="0" parTransId="{812A3B08-4228-47C2-8E22-EFEF699E99A5}" sibTransId="{CC1523A4-3D96-46A9-8732-A8F25D87A6CA}"/>
    <dgm:cxn modelId="{8DAC3478-8002-4735-AC84-43BA349E6ECD}" type="presOf" srcId="{0FA78D57-6CCB-4153-BCFF-FBC8DBF8037E}" destId="{F9A7D3FA-BA99-4966-9C1D-1A7808417D63}" srcOrd="0" destOrd="0" presId="urn:microsoft.com/office/officeart/2005/8/layout/vList6"/>
    <dgm:cxn modelId="{54867DC4-9F44-4346-A108-BF56E1F4BFA4}" srcId="{4340FBA2-2A95-4520-97A4-93E4D6E92152}" destId="{ABCE7DE2-1054-439F-BCE3-A09F04AB6191}" srcOrd="0" destOrd="0" parTransId="{A454CC51-173A-4D74-A536-3D59AFF4EAB0}" sibTransId="{AC549E6A-8149-49BD-8055-A556BF8610BA}"/>
    <dgm:cxn modelId="{12A02D3C-29E9-4582-BC66-5943A8D65167}" type="presParOf" srcId="{B750F24A-C6C7-4D38-84FA-84037549145E}" destId="{2B7C4509-36A3-4432-89E0-F884E594D789}" srcOrd="0" destOrd="0" presId="urn:microsoft.com/office/officeart/2005/8/layout/vList6"/>
    <dgm:cxn modelId="{B5EDDEE0-5E21-4AFF-BC7E-38993DE17199}" type="presParOf" srcId="{2B7C4509-36A3-4432-89E0-F884E594D789}" destId="{B5CD3F69-DCAA-4295-9B1D-0A3EAD8AB086}" srcOrd="0" destOrd="0" presId="urn:microsoft.com/office/officeart/2005/8/layout/vList6"/>
    <dgm:cxn modelId="{C8D0D0FC-B76D-43E6-84F2-5C9E49521B88}" type="presParOf" srcId="{2B7C4509-36A3-4432-89E0-F884E594D789}" destId="{118A9CBA-0B24-487B-B34A-68881C0B2BE2}" srcOrd="1" destOrd="0" presId="urn:microsoft.com/office/officeart/2005/8/layout/vList6"/>
    <dgm:cxn modelId="{CD65B811-48C7-4A0E-9358-B709A871A6FB}" type="presParOf" srcId="{B750F24A-C6C7-4D38-84FA-84037549145E}" destId="{892BCF0B-0ABD-42A0-B7DD-2EC794CFFAD2}" srcOrd="1" destOrd="0" presId="urn:microsoft.com/office/officeart/2005/8/layout/vList6"/>
    <dgm:cxn modelId="{D1A1FBA4-0FC3-4BF0-AC10-61D2687CDA47}" type="presParOf" srcId="{B750F24A-C6C7-4D38-84FA-84037549145E}" destId="{12103DAC-66DB-44C0-BE78-090AAF10C618}" srcOrd="2" destOrd="0" presId="urn:microsoft.com/office/officeart/2005/8/layout/vList6"/>
    <dgm:cxn modelId="{92F864C6-6940-44F8-B9D5-5206B788FD68}" type="presParOf" srcId="{12103DAC-66DB-44C0-BE78-090AAF10C618}" destId="{EC0CCA2F-C68B-49F4-8517-58F538C18663}" srcOrd="0" destOrd="0" presId="urn:microsoft.com/office/officeart/2005/8/layout/vList6"/>
    <dgm:cxn modelId="{3B6B40CF-140B-4AC7-9F77-92AFBDC22BE6}" type="presParOf" srcId="{12103DAC-66DB-44C0-BE78-090AAF10C618}" destId="{F9A7D3FA-BA99-4966-9C1D-1A7808417D6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405958-5D7E-4721-B0CF-69114EC36DB6}" type="doc">
      <dgm:prSet loTypeId="urn:microsoft.com/office/officeart/2005/8/layout/v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4340FBA2-2A95-4520-97A4-93E4D6E92152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正向排程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FE95062A-ECD1-446E-B354-FF31373F5FAE}" type="parTrans" cxnId="{0C8AB6C5-583F-4D3E-A110-50368817457A}">
      <dgm:prSet/>
      <dgm:spPr/>
      <dgm:t>
        <a:bodyPr/>
        <a:lstStyle/>
        <a:p>
          <a:endParaRPr lang="zh-TW" altLang="en-US"/>
        </a:p>
      </dgm:t>
    </dgm:pt>
    <dgm:pt modelId="{ADA6A98E-A3E5-481E-AD30-F61946650232}" type="sibTrans" cxnId="{0C8AB6C5-583F-4D3E-A110-50368817457A}">
      <dgm:prSet/>
      <dgm:spPr/>
      <dgm:t>
        <a:bodyPr/>
        <a:lstStyle/>
        <a:p>
          <a:endParaRPr lang="zh-TW" altLang="en-US"/>
        </a:p>
      </dgm:t>
    </dgm:pt>
    <dgm:pt modelId="{ABCE7DE2-1054-439F-BCE3-A09F04AB6191}">
      <dgm:prSet phldrT="[文字]"/>
      <dgm:spPr/>
      <dgm:t>
        <a:bodyPr anchor="ctr"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系統接到訂單之後，向前排定每項作業的完成時間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A454CC51-173A-4D74-A536-3D59AFF4EAB0}" type="parTrans" cxnId="{54867DC4-9F44-4346-A108-BF56E1F4BFA4}">
      <dgm:prSet/>
      <dgm:spPr/>
      <dgm:t>
        <a:bodyPr/>
        <a:lstStyle/>
        <a:p>
          <a:endParaRPr lang="zh-TW" altLang="en-US"/>
        </a:p>
      </dgm:t>
    </dgm:pt>
    <dgm:pt modelId="{AC549E6A-8149-49BD-8055-A556BF8610BA}" type="sibTrans" cxnId="{54867DC4-9F44-4346-A108-BF56E1F4BFA4}">
      <dgm:prSet/>
      <dgm:spPr/>
      <dgm:t>
        <a:bodyPr/>
        <a:lstStyle/>
        <a:p>
          <a:endParaRPr lang="zh-TW" altLang="en-US"/>
        </a:p>
      </dgm:t>
    </dgm:pt>
    <dgm:pt modelId="{8A466955-8D38-45FD-B7F4-1B19EE3B3EA0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反向排程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14CE96B4-33CD-434B-9631-2649D58136F2}" type="parTrans" cxnId="{5A29B583-8387-4B02-BF08-B5D341462620}">
      <dgm:prSet/>
      <dgm:spPr/>
      <dgm:t>
        <a:bodyPr/>
        <a:lstStyle/>
        <a:p>
          <a:endParaRPr lang="zh-TW" altLang="en-US"/>
        </a:p>
      </dgm:t>
    </dgm:pt>
    <dgm:pt modelId="{90B60DEE-0814-409C-83A5-5CF6069E6AC4}" type="sibTrans" cxnId="{5A29B583-8387-4B02-BF08-B5D341462620}">
      <dgm:prSet/>
      <dgm:spPr/>
      <dgm:t>
        <a:bodyPr/>
        <a:lstStyle/>
        <a:p>
          <a:endParaRPr lang="zh-TW" altLang="en-US"/>
        </a:p>
      </dgm:t>
    </dgm:pt>
    <dgm:pt modelId="{0FA78D57-6CCB-4153-BCFF-FBC8DBF8037E}">
      <dgm:prSet phldrT="[文字]"/>
      <dgm:spPr/>
      <dgm:t>
        <a:bodyPr anchor="ctr"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由未來的某特定日期反向回推各作業的時間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C9924756-3278-4AFF-ADAE-58B031DFF988}" type="parTrans" cxnId="{A203ABF9-9444-4A4A-84C3-6A8F4B58ED45}">
      <dgm:prSet/>
      <dgm:spPr/>
      <dgm:t>
        <a:bodyPr/>
        <a:lstStyle/>
        <a:p>
          <a:endParaRPr lang="zh-TW" altLang="en-US"/>
        </a:p>
      </dgm:t>
    </dgm:pt>
    <dgm:pt modelId="{FEB65F14-CCA3-4A64-9CC7-9F97EAB04C13}" type="sibTrans" cxnId="{A203ABF9-9444-4A4A-84C3-6A8F4B58ED45}">
      <dgm:prSet/>
      <dgm:spPr/>
      <dgm:t>
        <a:bodyPr/>
        <a:lstStyle/>
        <a:p>
          <a:endParaRPr lang="zh-TW" altLang="en-US"/>
        </a:p>
      </dgm:t>
    </dgm:pt>
    <dgm:pt modelId="{966AB20A-3E9D-4C91-9842-BC5EC576CB96}">
      <dgm:prSet phldrT="[文字]"/>
      <dgm:spPr/>
      <dgm:t>
        <a:bodyPr anchor="ctr"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提供各訂單的最早完成時間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C50C734F-4E51-4BDE-84E5-E19A621EB8D3}" type="parTrans" cxnId="{E50B6CDB-C3B0-4966-9B02-A48F36D40266}">
      <dgm:prSet/>
      <dgm:spPr/>
      <dgm:t>
        <a:bodyPr/>
        <a:lstStyle/>
        <a:p>
          <a:endParaRPr lang="zh-TW" altLang="en-US"/>
        </a:p>
      </dgm:t>
    </dgm:pt>
    <dgm:pt modelId="{375DC8B1-238F-469D-BAE4-59A0DD7A1A1D}" type="sibTrans" cxnId="{E50B6CDB-C3B0-4966-9B02-A48F36D40266}">
      <dgm:prSet/>
      <dgm:spPr/>
      <dgm:t>
        <a:bodyPr/>
        <a:lstStyle/>
        <a:p>
          <a:endParaRPr lang="zh-TW" altLang="en-US"/>
        </a:p>
      </dgm:t>
    </dgm:pt>
    <dgm:pt modelId="{9B6236C3-CFA1-44F1-8939-E69BDC0241B6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提供各訂單最晚必須開始的時間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0772DAAA-62C9-44C9-971B-828E1ED1C759}" type="parTrans" cxnId="{A92D3CBD-643F-4684-8E50-3BA09C213CFC}">
      <dgm:prSet/>
      <dgm:spPr/>
      <dgm:t>
        <a:bodyPr/>
        <a:lstStyle/>
        <a:p>
          <a:endParaRPr lang="zh-TW" altLang="en-US"/>
        </a:p>
      </dgm:t>
    </dgm:pt>
    <dgm:pt modelId="{F698C3EF-F4DD-4C71-9E96-62F7A9260BF6}" type="sibTrans" cxnId="{A92D3CBD-643F-4684-8E50-3BA09C213CFC}">
      <dgm:prSet/>
      <dgm:spPr/>
      <dgm:t>
        <a:bodyPr/>
        <a:lstStyle/>
        <a:p>
          <a:endParaRPr lang="zh-TW" altLang="en-US"/>
        </a:p>
      </dgm:t>
    </dgm:pt>
    <dgm:pt modelId="{B750F24A-C6C7-4D38-84FA-84037549145E}" type="pres">
      <dgm:prSet presAssocID="{BD405958-5D7E-4721-B0CF-69114EC36DB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2B7C4509-36A3-4432-89E0-F884E594D789}" type="pres">
      <dgm:prSet presAssocID="{4340FBA2-2A95-4520-97A4-93E4D6E92152}" presName="linNode" presStyleCnt="0"/>
      <dgm:spPr/>
    </dgm:pt>
    <dgm:pt modelId="{B5CD3F69-DCAA-4295-9B1D-0A3EAD8AB086}" type="pres">
      <dgm:prSet presAssocID="{4340FBA2-2A95-4520-97A4-93E4D6E92152}" presName="parentShp" presStyleLbl="node1" presStyleIdx="0" presStyleCnt="2" custScaleX="72477" custScaleY="6283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8A9CBA-0B24-487B-B34A-68881C0B2BE2}" type="pres">
      <dgm:prSet presAssocID="{4340FBA2-2A95-4520-97A4-93E4D6E92152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2BCF0B-0ABD-42A0-B7DD-2EC794CFFAD2}" type="pres">
      <dgm:prSet presAssocID="{ADA6A98E-A3E5-481E-AD30-F61946650232}" presName="spacing" presStyleCnt="0"/>
      <dgm:spPr/>
    </dgm:pt>
    <dgm:pt modelId="{12103DAC-66DB-44C0-BE78-090AAF10C618}" type="pres">
      <dgm:prSet presAssocID="{8A466955-8D38-45FD-B7F4-1B19EE3B3EA0}" presName="linNode" presStyleCnt="0"/>
      <dgm:spPr/>
    </dgm:pt>
    <dgm:pt modelId="{EC0CCA2F-C68B-49F4-8517-58F538C18663}" type="pres">
      <dgm:prSet presAssocID="{8A466955-8D38-45FD-B7F4-1B19EE3B3EA0}" presName="parentShp" presStyleLbl="node1" presStyleIdx="1" presStyleCnt="2" custScaleX="72477" custScaleY="62833" custLinFactNeighborY="-790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A7D3FA-BA99-4966-9C1D-1A7808417D63}" type="pres">
      <dgm:prSet presAssocID="{8A466955-8D38-45FD-B7F4-1B19EE3B3EA0}" presName="childShp" presStyleLbl="bgAccFollowNode1" presStyleIdx="1" presStyleCnt="2" custLinFactNeighborY="-790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A29B583-8387-4B02-BF08-B5D341462620}" srcId="{BD405958-5D7E-4721-B0CF-69114EC36DB6}" destId="{8A466955-8D38-45FD-B7F4-1B19EE3B3EA0}" srcOrd="1" destOrd="0" parTransId="{14CE96B4-33CD-434B-9631-2649D58136F2}" sibTransId="{90B60DEE-0814-409C-83A5-5CF6069E6AC4}"/>
    <dgm:cxn modelId="{E1902835-5847-4BC0-8213-25ADA2315409}" type="presOf" srcId="{BD405958-5D7E-4721-B0CF-69114EC36DB6}" destId="{B750F24A-C6C7-4D38-84FA-84037549145E}" srcOrd="0" destOrd="0" presId="urn:microsoft.com/office/officeart/2005/8/layout/vList6"/>
    <dgm:cxn modelId="{A92D3CBD-643F-4684-8E50-3BA09C213CFC}" srcId="{8A466955-8D38-45FD-B7F4-1B19EE3B3EA0}" destId="{9B6236C3-CFA1-44F1-8939-E69BDC0241B6}" srcOrd="1" destOrd="0" parTransId="{0772DAAA-62C9-44C9-971B-828E1ED1C759}" sibTransId="{F698C3EF-F4DD-4C71-9E96-62F7A9260BF6}"/>
    <dgm:cxn modelId="{5140C3AC-762A-4D0E-A2E7-F6AFFBF8BD75}" type="presOf" srcId="{8A466955-8D38-45FD-B7F4-1B19EE3B3EA0}" destId="{EC0CCA2F-C68B-49F4-8517-58F538C18663}" srcOrd="0" destOrd="0" presId="urn:microsoft.com/office/officeart/2005/8/layout/vList6"/>
    <dgm:cxn modelId="{1754D453-A329-4AA3-A8A2-473EE6E1DAAE}" type="presOf" srcId="{966AB20A-3E9D-4C91-9842-BC5EC576CB96}" destId="{118A9CBA-0B24-487B-B34A-68881C0B2BE2}" srcOrd="0" destOrd="1" presId="urn:microsoft.com/office/officeart/2005/8/layout/vList6"/>
    <dgm:cxn modelId="{0C8AB6C5-583F-4D3E-A110-50368817457A}" srcId="{BD405958-5D7E-4721-B0CF-69114EC36DB6}" destId="{4340FBA2-2A95-4520-97A4-93E4D6E92152}" srcOrd="0" destOrd="0" parTransId="{FE95062A-ECD1-446E-B354-FF31373F5FAE}" sibTransId="{ADA6A98E-A3E5-481E-AD30-F61946650232}"/>
    <dgm:cxn modelId="{D8789F5F-32F7-4532-9D03-BA346E22E5EE}" type="presOf" srcId="{ABCE7DE2-1054-439F-BCE3-A09F04AB6191}" destId="{118A9CBA-0B24-487B-B34A-68881C0B2BE2}" srcOrd="0" destOrd="0" presId="urn:microsoft.com/office/officeart/2005/8/layout/vList6"/>
    <dgm:cxn modelId="{58114C24-437A-49E0-AE79-ADA4D2757D09}" type="presOf" srcId="{0FA78D57-6CCB-4153-BCFF-FBC8DBF8037E}" destId="{F9A7D3FA-BA99-4966-9C1D-1A7808417D63}" srcOrd="0" destOrd="0" presId="urn:microsoft.com/office/officeart/2005/8/layout/vList6"/>
    <dgm:cxn modelId="{A203ABF9-9444-4A4A-84C3-6A8F4B58ED45}" srcId="{8A466955-8D38-45FD-B7F4-1B19EE3B3EA0}" destId="{0FA78D57-6CCB-4153-BCFF-FBC8DBF8037E}" srcOrd="0" destOrd="0" parTransId="{C9924756-3278-4AFF-ADAE-58B031DFF988}" sibTransId="{FEB65F14-CCA3-4A64-9CC7-9F97EAB04C13}"/>
    <dgm:cxn modelId="{54A60774-A6B5-442F-A23C-0D0B6B4359C7}" type="presOf" srcId="{4340FBA2-2A95-4520-97A4-93E4D6E92152}" destId="{B5CD3F69-DCAA-4295-9B1D-0A3EAD8AB086}" srcOrd="0" destOrd="0" presId="urn:microsoft.com/office/officeart/2005/8/layout/vList6"/>
    <dgm:cxn modelId="{E50B6CDB-C3B0-4966-9B02-A48F36D40266}" srcId="{4340FBA2-2A95-4520-97A4-93E4D6E92152}" destId="{966AB20A-3E9D-4C91-9842-BC5EC576CB96}" srcOrd="1" destOrd="0" parTransId="{C50C734F-4E51-4BDE-84E5-E19A621EB8D3}" sibTransId="{375DC8B1-238F-469D-BAE4-59A0DD7A1A1D}"/>
    <dgm:cxn modelId="{924628CB-DED9-4930-A70D-8B5E92B93DDB}" type="presOf" srcId="{9B6236C3-CFA1-44F1-8939-E69BDC0241B6}" destId="{F9A7D3FA-BA99-4966-9C1D-1A7808417D63}" srcOrd="0" destOrd="1" presId="urn:microsoft.com/office/officeart/2005/8/layout/vList6"/>
    <dgm:cxn modelId="{54867DC4-9F44-4346-A108-BF56E1F4BFA4}" srcId="{4340FBA2-2A95-4520-97A4-93E4D6E92152}" destId="{ABCE7DE2-1054-439F-BCE3-A09F04AB6191}" srcOrd="0" destOrd="0" parTransId="{A454CC51-173A-4D74-A536-3D59AFF4EAB0}" sibTransId="{AC549E6A-8149-49BD-8055-A556BF8610BA}"/>
    <dgm:cxn modelId="{5B6AFBA9-2EA6-48B0-842E-1B5354682112}" type="presParOf" srcId="{B750F24A-C6C7-4D38-84FA-84037549145E}" destId="{2B7C4509-36A3-4432-89E0-F884E594D789}" srcOrd="0" destOrd="0" presId="urn:microsoft.com/office/officeart/2005/8/layout/vList6"/>
    <dgm:cxn modelId="{518C4AC4-3CCE-4242-B6DF-45485D1153D9}" type="presParOf" srcId="{2B7C4509-36A3-4432-89E0-F884E594D789}" destId="{B5CD3F69-DCAA-4295-9B1D-0A3EAD8AB086}" srcOrd="0" destOrd="0" presId="urn:microsoft.com/office/officeart/2005/8/layout/vList6"/>
    <dgm:cxn modelId="{CF87C143-E9C6-4136-AA8C-B6FD53723E3F}" type="presParOf" srcId="{2B7C4509-36A3-4432-89E0-F884E594D789}" destId="{118A9CBA-0B24-487B-B34A-68881C0B2BE2}" srcOrd="1" destOrd="0" presId="urn:microsoft.com/office/officeart/2005/8/layout/vList6"/>
    <dgm:cxn modelId="{74BBAD19-8FC4-4925-9429-DB4BCDF7E694}" type="presParOf" srcId="{B750F24A-C6C7-4D38-84FA-84037549145E}" destId="{892BCF0B-0ABD-42A0-B7DD-2EC794CFFAD2}" srcOrd="1" destOrd="0" presId="urn:microsoft.com/office/officeart/2005/8/layout/vList6"/>
    <dgm:cxn modelId="{1CECB831-DE07-4845-835E-1C893820779D}" type="presParOf" srcId="{B750F24A-C6C7-4D38-84FA-84037549145E}" destId="{12103DAC-66DB-44C0-BE78-090AAF10C618}" srcOrd="2" destOrd="0" presId="urn:microsoft.com/office/officeart/2005/8/layout/vList6"/>
    <dgm:cxn modelId="{3264B427-6B2C-4268-A114-D14C030C38D0}" type="presParOf" srcId="{12103DAC-66DB-44C0-BE78-090AAF10C618}" destId="{EC0CCA2F-C68B-49F4-8517-58F538C18663}" srcOrd="0" destOrd="0" presId="urn:microsoft.com/office/officeart/2005/8/layout/vList6"/>
    <dgm:cxn modelId="{5EF7C95C-F0FA-4AD2-B6F5-31B3D80F7ABE}" type="presParOf" srcId="{12103DAC-66DB-44C0-BE78-090AAF10C618}" destId="{F9A7D3FA-BA99-4966-9C1D-1A7808417D6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BF9AB1-37F7-47E8-8F96-AA793F71F343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5F9AACE8-076E-4176-BEED-DF658B8E7D75}">
      <dgm:prSet phldrT="[文字]" custT="1"/>
      <dgm:spPr/>
      <dgm:t>
        <a:bodyPr/>
        <a:lstStyle/>
        <a:p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關鍵</a:t>
          </a:r>
          <a:r>
            <a:rPr lang="en-US" altLang="zh-TW" sz="200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2000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比率</a:t>
          </a:r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38E54BBA-9ABF-4749-AABB-953226859260}" type="parTrans" cxnId="{BB4A5B35-15C7-4D68-9180-B5F795943B65}">
      <dgm:prSet/>
      <dgm:spPr/>
      <dgm:t>
        <a:bodyPr/>
        <a:lstStyle/>
        <a:p>
          <a:endParaRPr lang="zh-TW" altLang="en-US"/>
        </a:p>
      </dgm:t>
    </dgm:pt>
    <dgm:pt modelId="{E2EAD08B-3CA9-477A-BEC8-2B2FB8D7D780}" type="sibTrans" cxnId="{BB4A5B35-15C7-4D68-9180-B5F795943B65}">
      <dgm:prSet/>
      <dgm:spPr/>
      <dgm:t>
        <a:bodyPr/>
        <a:lstStyle/>
        <a:p>
          <a:endParaRPr lang="zh-TW" altLang="en-US"/>
        </a:p>
      </dgm:t>
    </dgm:pt>
    <dgm:pt modelId="{A7F3DC24-F1CD-4BB9-984D-C170358078CF}">
      <dgm:prSet phldrT="[文字]" custT="1"/>
      <dgm:spPr/>
      <dgm:t>
        <a:bodyPr/>
        <a:lstStyle/>
        <a:p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目前</a:t>
          </a:r>
          <a:r>
            <a:rPr lang="en-US" altLang="zh-TW" sz="200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2000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日期</a:t>
          </a:r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44E3102B-370F-4D55-8ED7-27FB4F10AA43}" type="parTrans" cxnId="{C6B67C18-94F3-4BBB-BEC7-C0E11D2EFD3C}">
      <dgm:prSet/>
      <dgm:spPr/>
      <dgm:t>
        <a:bodyPr/>
        <a:lstStyle/>
        <a:p>
          <a:endParaRPr lang="zh-TW" altLang="en-US"/>
        </a:p>
      </dgm:t>
    </dgm:pt>
    <dgm:pt modelId="{42ADF732-FD28-457D-B555-EFBD48DDEB6D}" type="sibTrans" cxnId="{C6B67C18-94F3-4BBB-BEC7-C0E11D2EFD3C}">
      <dgm:prSet/>
      <dgm:spPr/>
      <dgm:t>
        <a:bodyPr/>
        <a:lstStyle/>
        <a:p>
          <a:endParaRPr lang="zh-TW" altLang="en-US"/>
        </a:p>
      </dgm:t>
    </dgm:pt>
    <dgm:pt modelId="{D28D7AC2-A1B0-441D-8135-1CA81C5F1F53}">
      <dgm:prSet phldrT="[文字]" custT="1"/>
      <dgm:spPr/>
      <dgm:t>
        <a:bodyPr/>
        <a:lstStyle/>
        <a:p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尚需工作天數</a:t>
          </a:r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FE99CE55-BF5F-43D9-A6E1-9842487182AF}" type="parTrans" cxnId="{E1821798-BD5C-4D1A-88E8-DB717043E807}">
      <dgm:prSet/>
      <dgm:spPr/>
      <dgm:t>
        <a:bodyPr/>
        <a:lstStyle/>
        <a:p>
          <a:endParaRPr lang="zh-TW" altLang="en-US"/>
        </a:p>
      </dgm:t>
    </dgm:pt>
    <dgm:pt modelId="{C25C5B4B-8E1D-4540-9887-4E9B5A2B778B}" type="sibTrans" cxnId="{E1821798-BD5C-4D1A-88E8-DB717043E807}">
      <dgm:prSet/>
      <dgm:spPr/>
      <dgm:t>
        <a:bodyPr/>
        <a:lstStyle/>
        <a:p>
          <a:endParaRPr lang="zh-TW" altLang="en-US"/>
        </a:p>
      </dgm:t>
    </dgm:pt>
    <dgm:pt modelId="{E596450E-2986-4E3F-AF91-0B9284C8A55C}">
      <dgm:prSet phldrT="[文字]" custT="1"/>
      <dgm:spPr/>
      <dgm:t>
        <a:bodyPr/>
        <a:lstStyle/>
        <a:p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交期</a:t>
          </a:r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08456A0E-7552-4043-B7A6-11116B6C08B4}" type="parTrans" cxnId="{9C1F8072-48CA-443C-8D38-9EA4FE0906C6}">
      <dgm:prSet/>
      <dgm:spPr/>
      <dgm:t>
        <a:bodyPr/>
        <a:lstStyle/>
        <a:p>
          <a:endParaRPr lang="zh-TW" altLang="en-US"/>
        </a:p>
      </dgm:t>
    </dgm:pt>
    <dgm:pt modelId="{70555F93-4F3B-43BA-B02A-26B736B0FC3A}" type="sibTrans" cxnId="{9C1F8072-48CA-443C-8D38-9EA4FE0906C6}">
      <dgm:prSet/>
      <dgm:spPr/>
      <dgm:t>
        <a:bodyPr/>
        <a:lstStyle/>
        <a:p>
          <a:endParaRPr lang="zh-TW" altLang="en-US"/>
        </a:p>
      </dgm:t>
    </dgm:pt>
    <dgm:pt modelId="{6E3790E7-FE57-4627-8737-6A95B10C2687}" type="pres">
      <dgm:prSet presAssocID="{37BF9AB1-37F7-47E8-8F96-AA793F71F343}" presName="linearFlow" presStyleCnt="0">
        <dgm:presLayoutVars>
          <dgm:dir/>
          <dgm:resizeHandles val="exact"/>
        </dgm:presLayoutVars>
      </dgm:prSet>
      <dgm:spPr/>
    </dgm:pt>
    <dgm:pt modelId="{54AB2556-704C-44DA-A3E3-C79682E2E6CD}" type="pres">
      <dgm:prSet presAssocID="{5F9AACE8-076E-4176-BEED-DF658B8E7D7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918A43-EDF7-4BE2-9A65-9C396D682B0E}" type="pres">
      <dgm:prSet presAssocID="{E2EAD08B-3CA9-477A-BEC8-2B2FB8D7D780}" presName="spacerL" presStyleCnt="0"/>
      <dgm:spPr/>
    </dgm:pt>
    <dgm:pt modelId="{89BA6F93-8643-4970-9595-D3AB656AA5B3}" type="pres">
      <dgm:prSet presAssocID="{E2EAD08B-3CA9-477A-BEC8-2B2FB8D7D780}" presName="sibTrans" presStyleLbl="sibTrans2D1" presStyleIdx="0" presStyleCnt="3" custLinFactNeighborX="32367" custLinFactNeighborY="2109"/>
      <dgm:spPr>
        <a:prstGeom prst="mathEqual">
          <a:avLst/>
        </a:prstGeom>
      </dgm:spPr>
      <dgm:t>
        <a:bodyPr/>
        <a:lstStyle/>
        <a:p>
          <a:endParaRPr lang="zh-TW" altLang="en-US"/>
        </a:p>
      </dgm:t>
    </dgm:pt>
    <dgm:pt modelId="{75650181-7761-4358-AA62-E7164C61ECF7}" type="pres">
      <dgm:prSet presAssocID="{E2EAD08B-3CA9-477A-BEC8-2B2FB8D7D780}" presName="spacerR" presStyleCnt="0"/>
      <dgm:spPr/>
    </dgm:pt>
    <dgm:pt modelId="{108DEB43-D96B-4BEF-B5C8-74F74ADF2DF5}" type="pres">
      <dgm:prSet presAssocID="{E596450E-2986-4E3F-AF91-0B9284C8A55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3F2E2C-088B-4238-8590-7711AEADE2D6}" type="pres">
      <dgm:prSet presAssocID="{70555F93-4F3B-43BA-B02A-26B736B0FC3A}" presName="spacerL" presStyleCnt="0"/>
      <dgm:spPr/>
    </dgm:pt>
    <dgm:pt modelId="{756DC544-9E63-428B-9CF5-83324250C57E}" type="pres">
      <dgm:prSet presAssocID="{70555F93-4F3B-43BA-B02A-26B736B0FC3A}" presName="sibTrans" presStyleLbl="sibTrans2D1" presStyleIdx="1" presStyleCnt="3"/>
      <dgm:spPr>
        <a:prstGeom prst="mathMinus">
          <a:avLst/>
        </a:prstGeom>
      </dgm:spPr>
      <dgm:t>
        <a:bodyPr/>
        <a:lstStyle/>
        <a:p>
          <a:endParaRPr lang="zh-TW" altLang="en-US"/>
        </a:p>
      </dgm:t>
    </dgm:pt>
    <dgm:pt modelId="{B252603C-E2BB-4FD4-B6DB-EB9EB15BA237}" type="pres">
      <dgm:prSet presAssocID="{70555F93-4F3B-43BA-B02A-26B736B0FC3A}" presName="spacerR" presStyleCnt="0"/>
      <dgm:spPr/>
    </dgm:pt>
    <dgm:pt modelId="{79F5B850-7CD3-4CD3-8FCE-C6017F5E53B7}" type="pres">
      <dgm:prSet presAssocID="{A7F3DC24-F1CD-4BB9-984D-C170358078C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820937-9B7E-4724-BC4C-421DA6C64573}" type="pres">
      <dgm:prSet presAssocID="{42ADF732-FD28-457D-B555-EFBD48DDEB6D}" presName="spacerL" presStyleCnt="0"/>
      <dgm:spPr/>
    </dgm:pt>
    <dgm:pt modelId="{9A98697F-A87F-486E-ACD0-ED31AF5ADBCA}" type="pres">
      <dgm:prSet presAssocID="{42ADF732-FD28-457D-B555-EFBD48DDEB6D}" presName="sibTrans" presStyleLbl="sibTrans2D1" presStyleIdx="2" presStyleCnt="3"/>
      <dgm:spPr>
        <a:prstGeom prst="mathDivide">
          <a:avLst/>
        </a:prstGeom>
      </dgm:spPr>
      <dgm:t>
        <a:bodyPr/>
        <a:lstStyle/>
        <a:p>
          <a:endParaRPr lang="zh-TW" altLang="en-US"/>
        </a:p>
      </dgm:t>
    </dgm:pt>
    <dgm:pt modelId="{93E20B82-1D47-43AF-A48A-D272C1836760}" type="pres">
      <dgm:prSet presAssocID="{42ADF732-FD28-457D-B555-EFBD48DDEB6D}" presName="spacerR" presStyleCnt="0"/>
      <dgm:spPr/>
    </dgm:pt>
    <dgm:pt modelId="{15960100-7ECD-4313-B8FA-E4C590084D68}" type="pres">
      <dgm:prSet presAssocID="{D28D7AC2-A1B0-441D-8135-1CA81C5F1F5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CE985F9-64D5-4FB8-B62D-6CB98F495E2A}" type="presOf" srcId="{E596450E-2986-4E3F-AF91-0B9284C8A55C}" destId="{108DEB43-D96B-4BEF-B5C8-74F74ADF2DF5}" srcOrd="0" destOrd="0" presId="urn:microsoft.com/office/officeart/2005/8/layout/equation1"/>
    <dgm:cxn modelId="{50E06442-64F9-4B01-8625-0837C9ECC3A5}" type="presOf" srcId="{5F9AACE8-076E-4176-BEED-DF658B8E7D75}" destId="{54AB2556-704C-44DA-A3E3-C79682E2E6CD}" srcOrd="0" destOrd="0" presId="urn:microsoft.com/office/officeart/2005/8/layout/equation1"/>
    <dgm:cxn modelId="{9BB97262-FF56-4FA2-9726-26A4B57DF0B7}" type="presOf" srcId="{E2EAD08B-3CA9-477A-BEC8-2B2FB8D7D780}" destId="{89BA6F93-8643-4970-9595-D3AB656AA5B3}" srcOrd="0" destOrd="0" presId="urn:microsoft.com/office/officeart/2005/8/layout/equation1"/>
    <dgm:cxn modelId="{5174B85D-2335-40B6-847B-CCF65895E023}" type="presOf" srcId="{70555F93-4F3B-43BA-B02A-26B736B0FC3A}" destId="{756DC544-9E63-428B-9CF5-83324250C57E}" srcOrd="0" destOrd="0" presId="urn:microsoft.com/office/officeart/2005/8/layout/equation1"/>
    <dgm:cxn modelId="{18C897D8-CEF8-4D0A-B5BE-065712A6004E}" type="presOf" srcId="{A7F3DC24-F1CD-4BB9-984D-C170358078CF}" destId="{79F5B850-7CD3-4CD3-8FCE-C6017F5E53B7}" srcOrd="0" destOrd="0" presId="urn:microsoft.com/office/officeart/2005/8/layout/equation1"/>
    <dgm:cxn modelId="{98BA084C-72AC-4DE9-9AED-C537FD264004}" type="presOf" srcId="{37BF9AB1-37F7-47E8-8F96-AA793F71F343}" destId="{6E3790E7-FE57-4627-8737-6A95B10C2687}" srcOrd="0" destOrd="0" presId="urn:microsoft.com/office/officeart/2005/8/layout/equation1"/>
    <dgm:cxn modelId="{33DEBADC-9A6F-456E-9814-0F0F0768564A}" type="presOf" srcId="{42ADF732-FD28-457D-B555-EFBD48DDEB6D}" destId="{9A98697F-A87F-486E-ACD0-ED31AF5ADBCA}" srcOrd="0" destOrd="0" presId="urn:microsoft.com/office/officeart/2005/8/layout/equation1"/>
    <dgm:cxn modelId="{B4E4102D-EDB9-42A1-9142-81009DFC84F5}" type="presOf" srcId="{D28D7AC2-A1B0-441D-8135-1CA81C5F1F53}" destId="{15960100-7ECD-4313-B8FA-E4C590084D68}" srcOrd="0" destOrd="0" presId="urn:microsoft.com/office/officeart/2005/8/layout/equation1"/>
    <dgm:cxn modelId="{E1821798-BD5C-4D1A-88E8-DB717043E807}" srcId="{37BF9AB1-37F7-47E8-8F96-AA793F71F343}" destId="{D28D7AC2-A1B0-441D-8135-1CA81C5F1F53}" srcOrd="3" destOrd="0" parTransId="{FE99CE55-BF5F-43D9-A6E1-9842487182AF}" sibTransId="{C25C5B4B-8E1D-4540-9887-4E9B5A2B778B}"/>
    <dgm:cxn modelId="{BB4A5B35-15C7-4D68-9180-B5F795943B65}" srcId="{37BF9AB1-37F7-47E8-8F96-AA793F71F343}" destId="{5F9AACE8-076E-4176-BEED-DF658B8E7D75}" srcOrd="0" destOrd="0" parTransId="{38E54BBA-9ABF-4749-AABB-953226859260}" sibTransId="{E2EAD08B-3CA9-477A-BEC8-2B2FB8D7D780}"/>
    <dgm:cxn modelId="{C6B67C18-94F3-4BBB-BEC7-C0E11D2EFD3C}" srcId="{37BF9AB1-37F7-47E8-8F96-AA793F71F343}" destId="{A7F3DC24-F1CD-4BB9-984D-C170358078CF}" srcOrd="2" destOrd="0" parTransId="{44E3102B-370F-4D55-8ED7-27FB4F10AA43}" sibTransId="{42ADF732-FD28-457D-B555-EFBD48DDEB6D}"/>
    <dgm:cxn modelId="{9C1F8072-48CA-443C-8D38-9EA4FE0906C6}" srcId="{37BF9AB1-37F7-47E8-8F96-AA793F71F343}" destId="{E596450E-2986-4E3F-AF91-0B9284C8A55C}" srcOrd="1" destOrd="0" parTransId="{08456A0E-7552-4043-B7A6-11116B6C08B4}" sibTransId="{70555F93-4F3B-43BA-B02A-26B736B0FC3A}"/>
    <dgm:cxn modelId="{DBE80D03-FCEC-4F33-B706-9FD1E4F8AB4F}" type="presParOf" srcId="{6E3790E7-FE57-4627-8737-6A95B10C2687}" destId="{54AB2556-704C-44DA-A3E3-C79682E2E6CD}" srcOrd="0" destOrd="0" presId="urn:microsoft.com/office/officeart/2005/8/layout/equation1"/>
    <dgm:cxn modelId="{9AFD5D03-9E85-4FDC-A486-DF0D1DDE3D20}" type="presParOf" srcId="{6E3790E7-FE57-4627-8737-6A95B10C2687}" destId="{FC918A43-EDF7-4BE2-9A65-9C396D682B0E}" srcOrd="1" destOrd="0" presId="urn:microsoft.com/office/officeart/2005/8/layout/equation1"/>
    <dgm:cxn modelId="{A6803D15-0FC5-46E1-AF13-5D4E7848EB99}" type="presParOf" srcId="{6E3790E7-FE57-4627-8737-6A95B10C2687}" destId="{89BA6F93-8643-4970-9595-D3AB656AA5B3}" srcOrd="2" destOrd="0" presId="urn:microsoft.com/office/officeart/2005/8/layout/equation1"/>
    <dgm:cxn modelId="{D5D2C8AE-E329-459A-BC76-8C03A4C6550D}" type="presParOf" srcId="{6E3790E7-FE57-4627-8737-6A95B10C2687}" destId="{75650181-7761-4358-AA62-E7164C61ECF7}" srcOrd="3" destOrd="0" presId="urn:microsoft.com/office/officeart/2005/8/layout/equation1"/>
    <dgm:cxn modelId="{931C2598-8D35-4775-9939-F3B72F17F8A0}" type="presParOf" srcId="{6E3790E7-FE57-4627-8737-6A95B10C2687}" destId="{108DEB43-D96B-4BEF-B5C8-74F74ADF2DF5}" srcOrd="4" destOrd="0" presId="urn:microsoft.com/office/officeart/2005/8/layout/equation1"/>
    <dgm:cxn modelId="{DC0EE411-D7D6-4065-A7B8-8F7453142F4D}" type="presParOf" srcId="{6E3790E7-FE57-4627-8737-6A95B10C2687}" destId="{BD3F2E2C-088B-4238-8590-7711AEADE2D6}" srcOrd="5" destOrd="0" presId="urn:microsoft.com/office/officeart/2005/8/layout/equation1"/>
    <dgm:cxn modelId="{11B47934-1261-42E1-8215-49781E7EF9B9}" type="presParOf" srcId="{6E3790E7-FE57-4627-8737-6A95B10C2687}" destId="{756DC544-9E63-428B-9CF5-83324250C57E}" srcOrd="6" destOrd="0" presId="urn:microsoft.com/office/officeart/2005/8/layout/equation1"/>
    <dgm:cxn modelId="{8F74066C-94C2-413B-8551-D3E78351DAB6}" type="presParOf" srcId="{6E3790E7-FE57-4627-8737-6A95B10C2687}" destId="{B252603C-E2BB-4FD4-B6DB-EB9EB15BA237}" srcOrd="7" destOrd="0" presId="urn:microsoft.com/office/officeart/2005/8/layout/equation1"/>
    <dgm:cxn modelId="{BC33F9FE-6F95-4EEE-AEDB-3F7D7732D55F}" type="presParOf" srcId="{6E3790E7-FE57-4627-8737-6A95B10C2687}" destId="{79F5B850-7CD3-4CD3-8FCE-C6017F5E53B7}" srcOrd="8" destOrd="0" presId="urn:microsoft.com/office/officeart/2005/8/layout/equation1"/>
    <dgm:cxn modelId="{699ED726-9309-4209-BDAB-FD273E4AA625}" type="presParOf" srcId="{6E3790E7-FE57-4627-8737-6A95B10C2687}" destId="{F1820937-9B7E-4724-BC4C-421DA6C64573}" srcOrd="9" destOrd="0" presId="urn:microsoft.com/office/officeart/2005/8/layout/equation1"/>
    <dgm:cxn modelId="{36489663-00A2-40FF-8BDC-2760B7386852}" type="presParOf" srcId="{6E3790E7-FE57-4627-8737-6A95B10C2687}" destId="{9A98697F-A87F-486E-ACD0-ED31AF5ADBCA}" srcOrd="10" destOrd="0" presId="urn:microsoft.com/office/officeart/2005/8/layout/equation1"/>
    <dgm:cxn modelId="{898E0873-DD9D-4C1E-8914-433723D232AE}" type="presParOf" srcId="{6E3790E7-FE57-4627-8737-6A95B10C2687}" destId="{93E20B82-1D47-43AF-A48A-D272C1836760}" srcOrd="11" destOrd="0" presId="urn:microsoft.com/office/officeart/2005/8/layout/equation1"/>
    <dgm:cxn modelId="{57CC2D7B-229D-41DC-A12D-2A6C475B99A6}" type="presParOf" srcId="{6E3790E7-FE57-4627-8737-6A95B10C2687}" destId="{15960100-7ECD-4313-B8FA-E4C590084D68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D06269-79FF-421A-88B9-7596460F24B9}">
      <dsp:nvSpPr>
        <dsp:cNvPr id="0" name=""/>
        <dsp:cNvSpPr/>
      </dsp:nvSpPr>
      <dsp:spPr>
        <a:xfrm>
          <a:off x="0" y="333407"/>
          <a:ext cx="792088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A3FEAA-A612-4AD9-A287-45915B2F7617}">
      <dsp:nvSpPr>
        <dsp:cNvPr id="0" name=""/>
        <dsp:cNvSpPr/>
      </dsp:nvSpPr>
      <dsp:spPr>
        <a:xfrm>
          <a:off x="396044" y="23447"/>
          <a:ext cx="5544616" cy="619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17-1 </a:t>
          </a:r>
          <a:r>
            <a:rPr lang="zh-TW" alt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製造執行系統</a:t>
          </a:r>
          <a:endParaRPr lang="zh-TW" alt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6044" y="23447"/>
        <a:ext cx="5544616" cy="619920"/>
      </dsp:txXfrm>
    </dsp:sp>
    <dsp:sp modelId="{B3F2EE5A-80DD-408A-AF1F-C5C01FBCD281}">
      <dsp:nvSpPr>
        <dsp:cNvPr id="0" name=""/>
        <dsp:cNvSpPr/>
      </dsp:nvSpPr>
      <dsp:spPr>
        <a:xfrm>
          <a:off x="0" y="1285967"/>
          <a:ext cx="792088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CFB831-1159-4B46-A38D-8AE7EF9FE9C7}">
      <dsp:nvSpPr>
        <dsp:cNvPr id="0" name=""/>
        <dsp:cNvSpPr/>
      </dsp:nvSpPr>
      <dsp:spPr>
        <a:xfrm>
          <a:off x="396044" y="976007"/>
          <a:ext cx="5544616" cy="619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17-2 </a:t>
          </a:r>
          <a:r>
            <a:rPr lang="zh-TW" altLang="en-US" sz="2400" b="1" kern="1200" cap="none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工作中心的本質與重要性</a:t>
          </a:r>
          <a:endParaRPr lang="zh-TW" alt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6044" y="976007"/>
        <a:ext cx="5544616" cy="619920"/>
      </dsp:txXfrm>
    </dsp:sp>
    <dsp:sp modelId="{FCDE32D3-D6B3-4940-98D6-681256210A97}">
      <dsp:nvSpPr>
        <dsp:cNvPr id="0" name=""/>
        <dsp:cNvSpPr/>
      </dsp:nvSpPr>
      <dsp:spPr>
        <a:xfrm>
          <a:off x="0" y="2238527"/>
          <a:ext cx="792088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F1638D-B574-4E48-B3CF-9446AF06D78B}">
      <dsp:nvSpPr>
        <dsp:cNvPr id="0" name=""/>
        <dsp:cNvSpPr/>
      </dsp:nvSpPr>
      <dsp:spPr>
        <a:xfrm>
          <a:off x="396044" y="1928567"/>
          <a:ext cx="5544616" cy="619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cap="none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17-3 </a:t>
          </a:r>
          <a:r>
            <a:rPr lang="zh-TW" altLang="en-US" sz="2400" b="1" kern="1200" cap="none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優先法則與技術</a:t>
          </a:r>
          <a:endParaRPr lang="zh-TW" alt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6044" y="1928567"/>
        <a:ext cx="5544616" cy="619920"/>
      </dsp:txXfrm>
    </dsp:sp>
    <dsp:sp modelId="{C4FBE56A-12B4-4B83-BBFC-A85C2C054407}">
      <dsp:nvSpPr>
        <dsp:cNvPr id="0" name=""/>
        <dsp:cNvSpPr/>
      </dsp:nvSpPr>
      <dsp:spPr>
        <a:xfrm>
          <a:off x="0" y="3191088"/>
          <a:ext cx="792088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414CCA-013C-4E56-8BF4-DF04DCA430CD}">
      <dsp:nvSpPr>
        <dsp:cNvPr id="0" name=""/>
        <dsp:cNvSpPr/>
      </dsp:nvSpPr>
      <dsp:spPr>
        <a:xfrm>
          <a:off x="396044" y="2881128"/>
          <a:ext cx="5544616" cy="619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17-4 </a:t>
          </a:r>
          <a:r>
            <a:rPr lang="zh-TW" altLang="en-US" sz="2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現場生產控制</a:t>
          </a:r>
          <a:endParaRPr lang="zh-TW" alt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96044" y="2881128"/>
        <a:ext cx="5544616" cy="619920"/>
      </dsp:txXfrm>
    </dsp:sp>
    <dsp:sp modelId="{89B77C5E-94A7-403E-A102-82987A47105A}">
      <dsp:nvSpPr>
        <dsp:cNvPr id="0" name=""/>
        <dsp:cNvSpPr/>
      </dsp:nvSpPr>
      <dsp:spPr>
        <a:xfrm>
          <a:off x="0" y="4167096"/>
          <a:ext cx="792088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79E900-9CB6-434C-86F0-1CF7D8EE870D}">
      <dsp:nvSpPr>
        <dsp:cNvPr id="0" name=""/>
        <dsp:cNvSpPr/>
      </dsp:nvSpPr>
      <dsp:spPr>
        <a:xfrm>
          <a:off x="396044" y="3833688"/>
          <a:ext cx="5544616" cy="619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個案分析</a:t>
          </a:r>
          <a:endParaRPr lang="zh-TW" alt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96044" y="3833688"/>
        <a:ext cx="5544616" cy="6199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F06DC5-A2A8-42DF-8C6A-C2D173B2196F}">
      <dsp:nvSpPr>
        <dsp:cNvPr id="0" name=""/>
        <dsp:cNvSpPr/>
      </dsp:nvSpPr>
      <dsp:spPr>
        <a:xfrm>
          <a:off x="1796477" y="508221"/>
          <a:ext cx="3391820" cy="3391820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C0111-4541-427A-85F0-DF90FDCF3B66}">
      <dsp:nvSpPr>
        <dsp:cNvPr id="0" name=""/>
        <dsp:cNvSpPr/>
      </dsp:nvSpPr>
      <dsp:spPr>
        <a:xfrm>
          <a:off x="1796477" y="508221"/>
          <a:ext cx="3391820" cy="3391820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9682D-A410-48B2-B502-22C41CCDD1BA}">
      <dsp:nvSpPr>
        <dsp:cNvPr id="0" name=""/>
        <dsp:cNvSpPr/>
      </dsp:nvSpPr>
      <dsp:spPr>
        <a:xfrm>
          <a:off x="1796477" y="508221"/>
          <a:ext cx="3391820" cy="3391820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88C499-DF32-40FC-84C4-12A680F83323}">
      <dsp:nvSpPr>
        <dsp:cNvPr id="0" name=""/>
        <dsp:cNvSpPr/>
      </dsp:nvSpPr>
      <dsp:spPr>
        <a:xfrm>
          <a:off x="1796477" y="508221"/>
          <a:ext cx="3391820" cy="3391820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64664-A468-41DC-881D-CE02F522AF25}">
      <dsp:nvSpPr>
        <dsp:cNvPr id="0" name=""/>
        <dsp:cNvSpPr/>
      </dsp:nvSpPr>
      <dsp:spPr>
        <a:xfrm>
          <a:off x="2711375" y="1423119"/>
          <a:ext cx="1562025" cy="15620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800" kern="1200" dirty="0" smtClean="0">
              <a:latin typeface="微軟正黑體" pitchFamily="34" charset="-120"/>
              <a:ea typeface="微軟正黑體" pitchFamily="34" charset="-120"/>
            </a:rPr>
            <a:t>MES</a:t>
          </a:r>
          <a:endParaRPr lang="zh-TW" altLang="en-US" sz="3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711375" y="1423119"/>
        <a:ext cx="1562025" cy="1562025"/>
      </dsp:txXfrm>
    </dsp:sp>
    <dsp:sp modelId="{27DD3977-36C5-4018-BAFF-71F35D790BF3}">
      <dsp:nvSpPr>
        <dsp:cNvPr id="0" name=""/>
        <dsp:cNvSpPr/>
      </dsp:nvSpPr>
      <dsp:spPr>
        <a:xfrm>
          <a:off x="2728827" y="-62924"/>
          <a:ext cx="1527121" cy="12210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接獲訂單</a:t>
          </a:r>
          <a:endParaRPr lang="zh-TW" altLang="en-US" sz="1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728827" y="-62924"/>
        <a:ext cx="1527121" cy="1221019"/>
      </dsp:txXfrm>
    </dsp:sp>
    <dsp:sp modelId="{5A26627A-0803-46DE-935D-166AB27B0363}">
      <dsp:nvSpPr>
        <dsp:cNvPr id="0" name=""/>
        <dsp:cNvSpPr/>
      </dsp:nvSpPr>
      <dsp:spPr>
        <a:xfrm>
          <a:off x="4385374" y="1593622"/>
          <a:ext cx="1527121" cy="122101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進行生產</a:t>
          </a:r>
          <a:endParaRPr lang="zh-TW" altLang="en-US" sz="1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385374" y="1593622"/>
        <a:ext cx="1527121" cy="1221019"/>
      </dsp:txXfrm>
    </dsp:sp>
    <dsp:sp modelId="{D0800ACE-BF52-4C20-87C4-B04EBF948754}">
      <dsp:nvSpPr>
        <dsp:cNvPr id="0" name=""/>
        <dsp:cNvSpPr/>
      </dsp:nvSpPr>
      <dsp:spPr>
        <a:xfrm>
          <a:off x="2728827" y="3250169"/>
          <a:ext cx="1527121" cy="122101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流程控制</a:t>
          </a:r>
          <a:endParaRPr lang="zh-TW" altLang="en-US" sz="1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728827" y="3250169"/>
        <a:ext cx="1527121" cy="1221019"/>
      </dsp:txXfrm>
    </dsp:sp>
    <dsp:sp modelId="{2DC0D60B-1E20-428A-B739-D4F4E19EEF97}">
      <dsp:nvSpPr>
        <dsp:cNvPr id="0" name=""/>
        <dsp:cNvSpPr/>
      </dsp:nvSpPr>
      <dsp:spPr>
        <a:xfrm>
          <a:off x="1072280" y="1593622"/>
          <a:ext cx="1527121" cy="122101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產品完成</a:t>
          </a:r>
          <a:endParaRPr lang="zh-TW" altLang="en-US" sz="1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072280" y="1593622"/>
        <a:ext cx="1527121" cy="122101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8A9CBA-0B24-487B-B34A-68881C0B2BE2}">
      <dsp:nvSpPr>
        <dsp:cNvPr id="0" name=""/>
        <dsp:cNvSpPr/>
      </dsp:nvSpPr>
      <dsp:spPr>
        <a:xfrm>
          <a:off x="2868780" y="496"/>
          <a:ext cx="4989849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>
              <a:latin typeface="微軟正黑體" pitchFamily="34" charset="-120"/>
              <a:ea typeface="微軟正黑體" pitchFamily="34" charset="-120"/>
            </a:rPr>
            <a:t>只考慮作業的需求時間</a:t>
          </a:r>
          <a:endParaRPr lang="zh-TW" altLang="en-US" sz="2100" kern="1200" dirty="0">
            <a:latin typeface="微軟正黑體" pitchFamily="34" charset="-120"/>
            <a:ea typeface="微軟正黑體" pitchFamily="34" charset="-12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>
              <a:latin typeface="微軟正黑體" pitchFamily="34" charset="-120"/>
              <a:ea typeface="微軟正黑體" pitchFamily="34" charset="-120"/>
            </a:rPr>
            <a:t>不考慮工作中心是否有足夠產能</a:t>
          </a:r>
          <a:endParaRPr lang="zh-TW" altLang="en-US" sz="2100" kern="1200" dirty="0">
            <a:latin typeface="微軟正黑體" pitchFamily="34" charset="-120"/>
            <a:ea typeface="微軟正黑體" pitchFamily="34" charset="-12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>
              <a:latin typeface="微軟正黑體" pitchFamily="34" charset="-120"/>
              <a:ea typeface="微軟正黑體" pitchFamily="34" charset="-120"/>
            </a:rPr>
            <a:t>也不考慮作業的加工順序</a:t>
          </a:r>
          <a:endParaRPr lang="zh-TW" altLang="en-US" sz="21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868780" y="496"/>
        <a:ext cx="4989849" cy="1934765"/>
      </dsp:txXfrm>
    </dsp:sp>
    <dsp:sp modelId="{B5CD3F69-DCAA-4295-9B1D-0A3EAD8AB086}">
      <dsp:nvSpPr>
        <dsp:cNvPr id="0" name=""/>
        <dsp:cNvSpPr/>
      </dsp:nvSpPr>
      <dsp:spPr>
        <a:xfrm>
          <a:off x="457785" y="360043"/>
          <a:ext cx="2410995" cy="121567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kern="1200" dirty="0" smtClean="0">
              <a:latin typeface="微軟正黑體" pitchFamily="34" charset="-120"/>
              <a:ea typeface="微軟正黑體" pitchFamily="34" charset="-120"/>
            </a:rPr>
            <a:t>無限負載</a:t>
          </a:r>
          <a:endParaRPr lang="zh-TW" altLang="en-US" sz="39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57785" y="360043"/>
        <a:ext cx="2410995" cy="1215671"/>
      </dsp:txXfrm>
    </dsp:sp>
    <dsp:sp modelId="{F9A7D3FA-BA99-4966-9C1D-1A7808417D63}">
      <dsp:nvSpPr>
        <dsp:cNvPr id="0" name=""/>
        <dsp:cNvSpPr/>
      </dsp:nvSpPr>
      <dsp:spPr>
        <a:xfrm>
          <a:off x="2868780" y="1975775"/>
          <a:ext cx="4989849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>
              <a:latin typeface="微軟正黑體" pitchFamily="34" charset="-120"/>
              <a:ea typeface="微軟正黑體" pitchFamily="34" charset="-120"/>
            </a:rPr>
            <a:t>考慮了每一筆訂單所需的整備及執行時間等排程細節</a:t>
          </a:r>
          <a:endParaRPr lang="zh-TW" altLang="en-US" sz="21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868780" y="1975775"/>
        <a:ext cx="4989849" cy="1934765"/>
      </dsp:txXfrm>
    </dsp:sp>
    <dsp:sp modelId="{EC0CCA2F-C68B-49F4-8517-58F538C18663}">
      <dsp:nvSpPr>
        <dsp:cNvPr id="0" name=""/>
        <dsp:cNvSpPr/>
      </dsp:nvSpPr>
      <dsp:spPr>
        <a:xfrm>
          <a:off x="457785" y="2335322"/>
          <a:ext cx="2410995" cy="1215671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kern="1200" dirty="0" smtClean="0">
              <a:latin typeface="微軟正黑體" pitchFamily="34" charset="-120"/>
              <a:ea typeface="微軟正黑體" pitchFamily="34" charset="-120"/>
            </a:rPr>
            <a:t>有限負載</a:t>
          </a:r>
          <a:endParaRPr lang="zh-TW" altLang="en-US" sz="39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57785" y="2335322"/>
        <a:ext cx="2410995" cy="121567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8A9CBA-0B24-487B-B34A-68881C0B2BE2}">
      <dsp:nvSpPr>
        <dsp:cNvPr id="0" name=""/>
        <dsp:cNvSpPr/>
      </dsp:nvSpPr>
      <dsp:spPr>
        <a:xfrm>
          <a:off x="2868780" y="496"/>
          <a:ext cx="4989849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kern="1200" dirty="0" smtClean="0">
              <a:latin typeface="微軟正黑體" pitchFamily="34" charset="-120"/>
              <a:ea typeface="微軟正黑體" pitchFamily="34" charset="-120"/>
            </a:rPr>
            <a:t>系統接到訂單之後，向前排定每項作業的完成時間</a:t>
          </a:r>
          <a:endParaRPr lang="zh-TW" altLang="en-US" sz="2200" kern="1200" dirty="0">
            <a:latin typeface="微軟正黑體" pitchFamily="34" charset="-120"/>
            <a:ea typeface="微軟正黑體" pitchFamily="34" charset="-12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kern="1200" dirty="0" smtClean="0">
              <a:latin typeface="微軟正黑體" pitchFamily="34" charset="-120"/>
              <a:ea typeface="微軟正黑體" pitchFamily="34" charset="-120"/>
            </a:rPr>
            <a:t>提供各訂單的最早完成時間</a:t>
          </a:r>
          <a:endParaRPr lang="zh-TW" altLang="en-US" sz="2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868780" y="496"/>
        <a:ext cx="4989849" cy="1934765"/>
      </dsp:txXfrm>
    </dsp:sp>
    <dsp:sp modelId="{B5CD3F69-DCAA-4295-9B1D-0A3EAD8AB086}">
      <dsp:nvSpPr>
        <dsp:cNvPr id="0" name=""/>
        <dsp:cNvSpPr/>
      </dsp:nvSpPr>
      <dsp:spPr>
        <a:xfrm>
          <a:off x="457785" y="360043"/>
          <a:ext cx="2410995" cy="121567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kern="1200" dirty="0" smtClean="0">
              <a:latin typeface="微軟正黑體" pitchFamily="34" charset="-120"/>
              <a:ea typeface="微軟正黑體" pitchFamily="34" charset="-120"/>
            </a:rPr>
            <a:t>正向排程</a:t>
          </a:r>
          <a:endParaRPr lang="zh-TW" altLang="en-US" sz="39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57785" y="360043"/>
        <a:ext cx="2410995" cy="1215671"/>
      </dsp:txXfrm>
    </dsp:sp>
    <dsp:sp modelId="{F9A7D3FA-BA99-4966-9C1D-1A7808417D63}">
      <dsp:nvSpPr>
        <dsp:cNvPr id="0" name=""/>
        <dsp:cNvSpPr/>
      </dsp:nvSpPr>
      <dsp:spPr>
        <a:xfrm>
          <a:off x="2868780" y="1975775"/>
          <a:ext cx="4989849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kern="1200" dirty="0" smtClean="0">
              <a:latin typeface="微軟正黑體" pitchFamily="34" charset="-120"/>
              <a:ea typeface="微軟正黑體" pitchFamily="34" charset="-120"/>
            </a:rPr>
            <a:t>由未來的某特定日期反向回推各作業的時間</a:t>
          </a:r>
          <a:endParaRPr lang="zh-TW" altLang="en-US" sz="2200" kern="1200" dirty="0">
            <a:latin typeface="微軟正黑體" pitchFamily="34" charset="-120"/>
            <a:ea typeface="微軟正黑體" pitchFamily="34" charset="-12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kern="1200" dirty="0" smtClean="0">
              <a:latin typeface="微軟正黑體" pitchFamily="34" charset="-120"/>
              <a:ea typeface="微軟正黑體" pitchFamily="34" charset="-120"/>
            </a:rPr>
            <a:t>提供各訂單最晚必須開始的時間</a:t>
          </a:r>
          <a:endParaRPr lang="zh-TW" altLang="en-US" sz="2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868780" y="1975775"/>
        <a:ext cx="4989849" cy="1934765"/>
      </dsp:txXfrm>
    </dsp:sp>
    <dsp:sp modelId="{EC0CCA2F-C68B-49F4-8517-58F538C18663}">
      <dsp:nvSpPr>
        <dsp:cNvPr id="0" name=""/>
        <dsp:cNvSpPr/>
      </dsp:nvSpPr>
      <dsp:spPr>
        <a:xfrm>
          <a:off x="457785" y="2335322"/>
          <a:ext cx="2410995" cy="1215671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kern="1200" dirty="0" smtClean="0">
              <a:latin typeface="微軟正黑體" pitchFamily="34" charset="-120"/>
              <a:ea typeface="微軟正黑體" pitchFamily="34" charset="-120"/>
            </a:rPr>
            <a:t>反向排程</a:t>
          </a:r>
          <a:endParaRPr lang="zh-TW" altLang="en-US" sz="39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57785" y="2335322"/>
        <a:ext cx="2410995" cy="121567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AB2556-704C-44DA-A3E3-C79682E2E6CD}">
      <dsp:nvSpPr>
        <dsp:cNvPr id="0" name=""/>
        <dsp:cNvSpPr/>
      </dsp:nvSpPr>
      <dsp:spPr>
        <a:xfrm>
          <a:off x="4198" y="172803"/>
          <a:ext cx="1166561" cy="11665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關鍵</a:t>
          </a:r>
          <a:r>
            <a:rPr lang="en-US" altLang="zh-TW" sz="2000" kern="120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2000" kern="1200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比率</a:t>
          </a:r>
          <a:endParaRPr lang="zh-TW" altLang="en-US" sz="20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198" y="172803"/>
        <a:ext cx="1166561" cy="1166561"/>
      </dsp:txXfrm>
    </dsp:sp>
    <dsp:sp modelId="{89BA6F93-8643-4970-9595-D3AB656AA5B3}">
      <dsp:nvSpPr>
        <dsp:cNvPr id="0" name=""/>
        <dsp:cNvSpPr/>
      </dsp:nvSpPr>
      <dsp:spPr>
        <a:xfrm>
          <a:off x="1296144" y="432050"/>
          <a:ext cx="676605" cy="676605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1296144" y="432050"/>
        <a:ext cx="676605" cy="676605"/>
      </dsp:txXfrm>
    </dsp:sp>
    <dsp:sp modelId="{108DEB43-D96B-4BEF-B5C8-74F74ADF2DF5}">
      <dsp:nvSpPr>
        <dsp:cNvPr id="0" name=""/>
        <dsp:cNvSpPr/>
      </dsp:nvSpPr>
      <dsp:spPr>
        <a:xfrm>
          <a:off x="2036815" y="172803"/>
          <a:ext cx="1166561" cy="11665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交期</a:t>
          </a:r>
          <a:endParaRPr lang="zh-TW" altLang="en-US" sz="20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036815" y="172803"/>
        <a:ext cx="1166561" cy="1166561"/>
      </dsp:txXfrm>
    </dsp:sp>
    <dsp:sp modelId="{756DC544-9E63-428B-9CF5-83324250C57E}">
      <dsp:nvSpPr>
        <dsp:cNvPr id="0" name=""/>
        <dsp:cNvSpPr/>
      </dsp:nvSpPr>
      <dsp:spPr>
        <a:xfrm>
          <a:off x="3298101" y="417781"/>
          <a:ext cx="676605" cy="676605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/>
        </a:p>
      </dsp:txBody>
      <dsp:txXfrm>
        <a:off x="3298101" y="417781"/>
        <a:ext cx="676605" cy="676605"/>
      </dsp:txXfrm>
    </dsp:sp>
    <dsp:sp modelId="{79F5B850-7CD3-4CD3-8FCE-C6017F5E53B7}">
      <dsp:nvSpPr>
        <dsp:cNvPr id="0" name=""/>
        <dsp:cNvSpPr/>
      </dsp:nvSpPr>
      <dsp:spPr>
        <a:xfrm>
          <a:off x="4069431" y="172803"/>
          <a:ext cx="1166561" cy="11665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目前</a:t>
          </a:r>
          <a:r>
            <a:rPr lang="en-US" altLang="zh-TW" sz="2000" kern="120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2000" kern="1200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日期</a:t>
          </a:r>
          <a:endParaRPr lang="zh-TW" altLang="en-US" sz="20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069431" y="172803"/>
        <a:ext cx="1166561" cy="1166561"/>
      </dsp:txXfrm>
    </dsp:sp>
    <dsp:sp modelId="{9A98697F-A87F-486E-ACD0-ED31AF5ADBCA}">
      <dsp:nvSpPr>
        <dsp:cNvPr id="0" name=""/>
        <dsp:cNvSpPr/>
      </dsp:nvSpPr>
      <dsp:spPr>
        <a:xfrm>
          <a:off x="5330717" y="417781"/>
          <a:ext cx="676605" cy="676605"/>
        </a:xfrm>
        <a:prstGeom prst="mathDivid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/>
        </a:p>
      </dsp:txBody>
      <dsp:txXfrm>
        <a:off x="5330717" y="417781"/>
        <a:ext cx="676605" cy="676605"/>
      </dsp:txXfrm>
    </dsp:sp>
    <dsp:sp modelId="{15960100-7ECD-4313-B8FA-E4C590084D68}">
      <dsp:nvSpPr>
        <dsp:cNvPr id="0" name=""/>
        <dsp:cNvSpPr/>
      </dsp:nvSpPr>
      <dsp:spPr>
        <a:xfrm>
          <a:off x="6102047" y="172803"/>
          <a:ext cx="1166561" cy="11665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尚需工作天數</a:t>
          </a:r>
          <a:endParaRPr lang="zh-TW" altLang="en-US" sz="20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6102047" y="172803"/>
        <a:ext cx="1166561" cy="1166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zh-TW" altLang="zh-TW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FA871E0-02D2-4564-A275-40701FA060AD}" type="datetimeFigureOut">
              <a:rPr lang="fr-FR" altLang="zh-TW"/>
              <a:pPr/>
              <a:t>09/12/2012</a:t>
            </a:fld>
            <a:endParaRPr lang="fr-FR" altLang="zh-TW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24B96A8-F146-4C9F-8F13-1B3FC36308FB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製造執行系統</a:t>
            </a:r>
            <a:r>
              <a:rPr lang="en-US" altLang="zh-TW" dirty="0" smtClean="0"/>
              <a:t>MES</a:t>
            </a:r>
            <a:r>
              <a:rPr lang="zh-TW" altLang="en-US" dirty="0" smtClean="0"/>
              <a:t>（</a:t>
            </a:r>
            <a:r>
              <a:rPr lang="en-US" altLang="zh-TW" dirty="0" smtClean="0"/>
              <a:t>Manufacturing Execution System</a:t>
            </a:r>
            <a:r>
              <a:rPr lang="zh-TW" altLang="en-US" dirty="0" smtClean="0"/>
              <a:t>），也可稱為「工廠營運管制系統」，是用來幫助企業從接獲訂單、進行生產、流程控制一直到產品完成，主動收集及監控製造過程中所產生的生產資料，以確保產品生產品質的</a:t>
            </a:r>
            <a:r>
              <a:rPr lang="zh-TW" alt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hlinkClick r:id="" action="ppaction://noaction"/>
              </a:rPr>
              <a:t>應用軟體</a:t>
            </a:r>
            <a:r>
              <a:rPr lang="zh-TW" altLang="en-US" dirty="0" smtClean="0"/>
              <a:t>。 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B96A8-F146-4C9F-8F13-1B3FC36308FB}" type="slidenum">
              <a:rPr lang="fr-FR" altLang="zh-TW" smtClean="0"/>
              <a:pPr/>
              <a:t>4</a:t>
            </a:fld>
            <a:endParaRPr lang="fr-FR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solidFill>
                  <a:srgbClr val="0070C0"/>
                </a:solidFill>
              </a:rPr>
              <a:t>很難同時達成所有目標</a:t>
            </a:r>
            <a:r>
              <a:rPr lang="zh-TW" altLang="en-US" sz="1200" dirty="0" smtClean="0">
                <a:solidFill>
                  <a:srgbClr val="0070C0"/>
                </a:solidFill>
                <a:latin typeface="新細明體" pitchFamily="18" charset="-120"/>
                <a:ea typeface="新細明體" pitchFamily="18" charset="-120"/>
              </a:rPr>
              <a:t>，故應</a:t>
            </a:r>
            <a:r>
              <a:rPr lang="zh-TW" altLang="en-US" sz="1200" dirty="0" smtClean="0">
                <a:solidFill>
                  <a:srgbClr val="0070C0"/>
                </a:solidFill>
              </a:rPr>
              <a:t>以整體系統的觀點</a:t>
            </a:r>
            <a:r>
              <a:rPr lang="zh-TW" altLang="en-US" sz="1200" dirty="0" smtClean="0">
                <a:solidFill>
                  <a:srgbClr val="0070C0"/>
                </a:solidFill>
                <a:latin typeface="新細明體" pitchFamily="18" charset="-120"/>
                <a:ea typeface="新細明體" pitchFamily="18" charset="-120"/>
              </a:rPr>
              <a:t>，確保工作中心的目標配合組織的作業策略。</a:t>
            </a:r>
            <a:endParaRPr lang="zh-TW" altLang="en-US" sz="1200" dirty="0" smtClean="0">
              <a:solidFill>
                <a:srgbClr val="0070C0"/>
              </a:solidFill>
            </a:endParaRPr>
          </a:p>
          <a:p>
            <a:endParaRPr lang="en-US" altLang="zh-TW" sz="1200" dirty="0">
              <a:latin typeface="微軟正黑體" pitchFamily="34" charset="-120"/>
            </a:endParaRPr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050195-216D-4BFB-B1C1-CF916535AD75}" type="slidenum">
              <a:rPr lang="fr-FR" altLang="zh-TW"/>
              <a:pPr/>
              <a:t>14</a:t>
            </a:fld>
            <a:endParaRPr lang="fr-FR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AutoNum type="arabicPeriod"/>
              <a:defRPr/>
            </a:pPr>
            <a:r>
              <a:rPr lang="zh-TW" altLang="en-US" sz="1200" dirty="0" smtClean="0"/>
              <a:t>先到先服務 </a:t>
            </a:r>
            <a:r>
              <a:rPr lang="en-US" altLang="zh-TW" sz="1200" dirty="0" smtClean="0"/>
              <a:t>( First Come First Serve )</a:t>
            </a:r>
            <a:r>
              <a:rPr lang="zh-TW" altLang="en-US" sz="1200" dirty="0" smtClean="0"/>
              <a:t>。</a:t>
            </a:r>
            <a:endParaRPr lang="en-US" altLang="zh-TW" sz="1200" dirty="0" smtClean="0"/>
          </a:p>
          <a:p>
            <a:pPr marL="228600" indent="-228600">
              <a:buAutoNum type="arabicPeriod"/>
              <a:defRPr/>
            </a:pPr>
            <a:r>
              <a:rPr lang="zh-TW" altLang="en-US" sz="1200" dirty="0" smtClean="0"/>
              <a:t>最短作業時間 </a:t>
            </a:r>
            <a:r>
              <a:rPr lang="en-US" altLang="zh-TW" sz="1200" dirty="0" smtClean="0"/>
              <a:t>: </a:t>
            </a:r>
            <a:r>
              <a:rPr lang="zh-TW" altLang="en-US" sz="1200" dirty="0" smtClean="0"/>
              <a:t>先處理完成時間最短的工作，再執行次短的工作，以此類推。</a:t>
            </a:r>
            <a:endParaRPr lang="en-US" altLang="zh-TW" sz="1200" dirty="0" smtClean="0"/>
          </a:p>
          <a:p>
            <a:pPr marL="228600" indent="-228600">
              <a:buAutoNum type="arabicPeriod"/>
              <a:defRPr/>
            </a:pPr>
            <a:r>
              <a:rPr lang="zh-TW" altLang="en-US" sz="1200" dirty="0" smtClean="0"/>
              <a:t>交期最早的優先處理。</a:t>
            </a:r>
            <a:endParaRPr lang="en-US" altLang="zh-TW" sz="1200" dirty="0" smtClean="0"/>
          </a:p>
          <a:p>
            <a:pPr marL="228600" indent="-228600">
              <a:buAutoNum type="arabicPeriod"/>
              <a:defRPr/>
            </a:pPr>
            <a:r>
              <a:rPr lang="zh-TW" altLang="en-US" sz="1200" dirty="0" smtClean="0"/>
              <a:t>剩餘寬裕時間 </a:t>
            </a:r>
            <a:r>
              <a:rPr lang="en-US" altLang="zh-TW" sz="1200" dirty="0" smtClean="0"/>
              <a:t>: </a:t>
            </a:r>
            <a:r>
              <a:rPr lang="zh-TW" altLang="en-US" sz="1200" dirty="0" smtClean="0"/>
              <a:t>交期扣除作業時間，最短的優先處理。</a:t>
            </a:r>
          </a:p>
          <a:p>
            <a:pPr>
              <a:defRPr/>
            </a:pPr>
            <a:r>
              <a:rPr lang="en-US" altLang="zh-TW" sz="1200" dirty="0" smtClean="0"/>
              <a:t>5. </a:t>
            </a:r>
            <a:r>
              <a:rPr lang="zh-TW" altLang="en-US" sz="1200" dirty="0" smtClean="0"/>
              <a:t>  每項作業的剩餘寬裕時間 </a:t>
            </a:r>
            <a:r>
              <a:rPr lang="en-US" altLang="zh-TW" sz="1200" dirty="0" smtClean="0"/>
              <a:t>: </a:t>
            </a:r>
            <a:r>
              <a:rPr lang="zh-TW" altLang="en-US" sz="1200" dirty="0" smtClean="0"/>
              <a:t>剩餘寬裕時間 </a:t>
            </a:r>
            <a:r>
              <a:rPr lang="en-US" altLang="zh-TW" sz="1200" dirty="0" smtClean="0"/>
              <a:t>/ </a:t>
            </a:r>
            <a:r>
              <a:rPr lang="zh-TW" altLang="en-US" sz="1200" dirty="0" smtClean="0"/>
              <a:t>剩餘的作業數，最短的，優先處理。</a:t>
            </a:r>
          </a:p>
          <a:p>
            <a:pPr>
              <a:defRPr/>
            </a:pPr>
            <a:r>
              <a:rPr lang="en-US" altLang="zh-TW" sz="1200" dirty="0" smtClean="0"/>
              <a:t>6. </a:t>
            </a:r>
            <a:r>
              <a:rPr lang="zh-TW" altLang="en-US" sz="1200" dirty="0" smtClean="0"/>
              <a:t>  關鍵比率：計算交期減掉目前日期，再除以尚需的工作天數，比例最小的優先處理。 </a:t>
            </a:r>
          </a:p>
          <a:p>
            <a:endParaRPr lang="en-US" altLang="zh-TW" sz="1200" dirty="0">
              <a:latin typeface="微軟正黑體" pitchFamily="34" charset="-120"/>
            </a:endParaRPr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050195-216D-4BFB-B1C1-CF916535AD75}" type="slidenum">
              <a:rPr lang="fr-FR" altLang="zh-TW"/>
              <a:pPr/>
              <a:t>15</a:t>
            </a:fld>
            <a:endParaRPr lang="fr-FR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5719" y="685728"/>
            <a:ext cx="5006564" cy="3428634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優先法則有六個方法，接下來會用例子來做介紹</a:t>
            </a:r>
            <a:r>
              <a:rPr lang="en-US" altLang="zh-TW" smtClean="0"/>
              <a:t>~</a:t>
            </a:r>
          </a:p>
        </p:txBody>
      </p:sp>
      <p:sp>
        <p:nvSpPr>
          <p:cNvPr id="1741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CB8B597-9580-4A01-A98B-83F925F178D9}" type="slidenum">
              <a:rPr lang="fr-FR" altLang="zh-TW" smtClean="0"/>
              <a:pPr>
                <a:defRPr/>
              </a:pPr>
              <a:t>17</a:t>
            </a:fld>
            <a:endParaRPr lang="fr-FR" altLang="zh-TW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5719" y="685728"/>
            <a:ext cx="5006564" cy="3428634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課本用</a:t>
            </a:r>
            <a:r>
              <a:rPr lang="en-US" altLang="zh-TW" smtClean="0"/>
              <a:t>A~E</a:t>
            </a:r>
            <a:r>
              <a:rPr lang="zh-TW" altLang="en-US" smtClean="0"/>
              <a:t>可能比較不具體一，用大家比較熟悉有趣的的方式來進行介紹</a:t>
            </a:r>
            <a:r>
              <a:rPr lang="en-US" altLang="zh-TW" smtClean="0"/>
              <a:t>~</a:t>
            </a:r>
            <a:endParaRPr lang="zh-TW" altLang="zh-TW" smtClean="0"/>
          </a:p>
        </p:txBody>
      </p:sp>
      <p:sp>
        <p:nvSpPr>
          <p:cNvPr id="1945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6734702-D5C1-469D-B68D-CCAA77A2A8AE}" type="slidenum">
              <a:rPr lang="fr-FR" altLang="zh-TW" smtClean="0"/>
              <a:pPr>
                <a:defRPr/>
              </a:pPr>
              <a:t>18</a:t>
            </a:fld>
            <a:endParaRPr lang="fr-FR" altLang="zh-TW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5719" y="685728"/>
            <a:ext cx="5006564" cy="3428634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mtClean="0"/>
              <a:t>First come first serve</a:t>
            </a:r>
          </a:p>
          <a:p>
            <a:pPr eaLnBrk="1" hangingPunct="1"/>
            <a:r>
              <a:rPr lang="en-US" altLang="zh-TW" smtClean="0"/>
              <a:t>(1)</a:t>
            </a:r>
            <a:r>
              <a:rPr lang="zh-TW" altLang="en-US" smtClean="0"/>
              <a:t>、</a:t>
            </a:r>
            <a:r>
              <a:rPr lang="en-US" altLang="zh-TW" smtClean="0"/>
              <a:t>(2)</a:t>
            </a:r>
            <a:r>
              <a:rPr lang="zh-TW" altLang="en-US" smtClean="0"/>
              <a:t>是已給的資料，去需計算出 流程和延誤時間</a:t>
            </a:r>
          </a:p>
          <a:p>
            <a:pPr eaLnBrk="1" hangingPunct="1"/>
            <a:r>
              <a:rPr lang="zh-TW" altLang="en-US" smtClean="0"/>
              <a:t>綁在一起看的話</a:t>
            </a:r>
            <a:r>
              <a:rPr lang="en-US" altLang="zh-TW" smtClean="0"/>
              <a:t>~~</a:t>
            </a:r>
            <a:r>
              <a:rPr lang="zh-TW" altLang="en-US" smtClean="0"/>
              <a:t>平均</a:t>
            </a:r>
            <a:r>
              <a:rPr lang="en-US" altLang="zh-TW" smtClean="0"/>
              <a:t>4.6</a:t>
            </a:r>
            <a:r>
              <a:rPr lang="zh-TW" altLang="en-US" smtClean="0"/>
              <a:t>天</a:t>
            </a:r>
          </a:p>
          <a:p>
            <a:pPr eaLnBrk="1" hangingPunct="1"/>
            <a:r>
              <a:rPr lang="zh-TW" altLang="en-US" smtClean="0"/>
              <a:t>延誤也包含等待時間</a:t>
            </a:r>
          </a:p>
        </p:txBody>
      </p:sp>
      <p:sp>
        <p:nvSpPr>
          <p:cNvPr id="2150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017DFE1-5FD7-40FC-9BCE-FA350F89C317}" type="slidenum">
              <a:rPr lang="fr-FR" altLang="zh-TW" smtClean="0"/>
              <a:pPr>
                <a:defRPr/>
              </a:pPr>
              <a:t>19</a:t>
            </a:fld>
            <a:endParaRPr lang="fr-FR" altLang="zh-TW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5719" y="685728"/>
            <a:ext cx="5006564" cy="3428634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mtClean="0"/>
              <a:t>Short Operation Time</a:t>
            </a:r>
          </a:p>
          <a:p>
            <a:pPr eaLnBrk="1" hangingPunct="1"/>
            <a:r>
              <a:rPr lang="zh-TW" altLang="en-US" smtClean="0"/>
              <a:t>以處理</a:t>
            </a:r>
            <a:r>
              <a:rPr lang="en-US" altLang="zh-TW" smtClean="0"/>
              <a:t>(</a:t>
            </a:r>
            <a:r>
              <a:rPr lang="zh-TW" altLang="en-US" smtClean="0"/>
              <a:t>作業時間做排序</a:t>
            </a:r>
            <a:r>
              <a:rPr lang="en-US" altLang="zh-TW" smtClean="0"/>
              <a:t>)</a:t>
            </a:r>
          </a:p>
          <a:p>
            <a:pPr eaLnBrk="1" hangingPunct="1"/>
            <a:r>
              <a:rPr lang="zh-TW" altLang="en-US" smtClean="0"/>
              <a:t>等待時間是關鍵</a:t>
            </a:r>
            <a:r>
              <a:rPr lang="en-US" altLang="zh-TW" smtClean="0"/>
              <a:t>~</a:t>
            </a:r>
          </a:p>
          <a:p>
            <a:pPr eaLnBrk="1" hangingPunct="1"/>
            <a:r>
              <a:rPr lang="zh-TW" altLang="en-US" smtClean="0"/>
              <a:t>流程時間短，代表等待時間短。</a:t>
            </a:r>
          </a:p>
        </p:txBody>
      </p:sp>
      <p:sp>
        <p:nvSpPr>
          <p:cNvPr id="29700" name="Espace réservé du numéro de diapositive 3"/>
          <p:cNvSpPr txBox="1">
            <a:spLocks noGrp="1"/>
          </p:cNvSpPr>
          <p:nvPr/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5ED7211-405B-4011-9EF2-0A06E048129E}" type="slidenum">
              <a:rPr kumimoji="0" lang="fr-FR" altLang="zh-TW" sz="1200">
                <a:latin typeface="Calibri" pitchFamily="34" charset="0"/>
              </a:rPr>
              <a:pPr algn="r"/>
              <a:t>20</a:t>
            </a:fld>
            <a:endParaRPr kumimoji="0" lang="fr-FR" altLang="zh-TW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5719" y="685728"/>
            <a:ext cx="5006564" cy="3428634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mtClean="0"/>
              <a:t>Early due date </a:t>
            </a:r>
            <a:r>
              <a:rPr lang="zh-TW" altLang="en-US" smtClean="0"/>
              <a:t>，以交期日做排序</a:t>
            </a:r>
            <a:r>
              <a:rPr lang="en-US" altLang="zh-TW" smtClean="0"/>
              <a:t>~</a:t>
            </a:r>
          </a:p>
        </p:txBody>
      </p:sp>
      <p:sp>
        <p:nvSpPr>
          <p:cNvPr id="30724" name="Espace réservé du numéro de diapositive 3"/>
          <p:cNvSpPr txBox="1">
            <a:spLocks noGrp="1"/>
          </p:cNvSpPr>
          <p:nvPr/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E38EF4E-7080-4218-8FC6-4002BDA622E4}" type="slidenum">
              <a:rPr kumimoji="0" lang="fr-FR" altLang="zh-TW" sz="1200">
                <a:latin typeface="Calibri" pitchFamily="34" charset="0"/>
              </a:rPr>
              <a:pPr algn="r"/>
              <a:t>21</a:t>
            </a:fld>
            <a:endParaRPr kumimoji="0" lang="fr-FR" altLang="zh-TW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5719" y="685728"/>
            <a:ext cx="5006564" cy="3428634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31748" name="Espace réservé du numéro de diapositive 3"/>
          <p:cNvSpPr txBox="1">
            <a:spLocks noGrp="1"/>
          </p:cNvSpPr>
          <p:nvPr/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2A8A8D9-FA0C-4861-B19F-441C438B5774}" type="slidenum">
              <a:rPr kumimoji="0" lang="fr-FR" altLang="zh-TW" sz="1200">
                <a:latin typeface="Calibri" pitchFamily="34" charset="0"/>
              </a:rPr>
              <a:pPr algn="r"/>
              <a:t>22</a:t>
            </a:fld>
            <a:endParaRPr kumimoji="0" lang="fr-FR" altLang="zh-TW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5719" y="685728"/>
            <a:ext cx="5006564" cy="3428634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依喜好隨機排程</a:t>
            </a:r>
            <a:r>
              <a:rPr lang="en-US" altLang="zh-TW" smtClean="0"/>
              <a:t>~</a:t>
            </a:r>
          </a:p>
        </p:txBody>
      </p:sp>
      <p:sp>
        <p:nvSpPr>
          <p:cNvPr id="32772" name="Espace réservé du numéro de diapositive 3"/>
          <p:cNvSpPr txBox="1">
            <a:spLocks noGrp="1"/>
          </p:cNvSpPr>
          <p:nvPr/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84154A5-F3B7-4FB6-A0FD-A28EE50F0793}" type="slidenum">
              <a:rPr kumimoji="0" lang="fr-FR" altLang="zh-TW" sz="1200">
                <a:latin typeface="Calibri" pitchFamily="34" charset="0"/>
              </a:rPr>
              <a:pPr algn="r"/>
              <a:t>23</a:t>
            </a:fld>
            <a:endParaRPr kumimoji="0" lang="fr-FR" altLang="zh-TW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5719" y="685728"/>
            <a:ext cx="5006564" cy="3428634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期限</a:t>
            </a:r>
            <a:r>
              <a:rPr lang="en-US" altLang="zh-TW" smtClean="0"/>
              <a:t>-</a:t>
            </a:r>
            <a:r>
              <a:rPr lang="zh-TW" altLang="en-US" smtClean="0"/>
              <a:t>處理時間</a:t>
            </a:r>
            <a:r>
              <a:rPr lang="en-US" altLang="zh-TW" smtClean="0"/>
              <a:t>=</a:t>
            </a:r>
            <a:r>
              <a:rPr lang="zh-TW" altLang="en-US" smtClean="0"/>
              <a:t>寬裕時間</a:t>
            </a:r>
          </a:p>
        </p:txBody>
      </p:sp>
      <p:sp>
        <p:nvSpPr>
          <p:cNvPr id="33796" name="Espace réservé du numéro de diapositive 3"/>
          <p:cNvSpPr txBox="1">
            <a:spLocks noGrp="1"/>
          </p:cNvSpPr>
          <p:nvPr/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C66211E-CA32-4B68-9347-4F56DDA8E73E}" type="slidenum">
              <a:rPr kumimoji="0" lang="fr-FR" altLang="zh-TW" sz="1200">
                <a:latin typeface="Calibri" pitchFamily="34" charset="0"/>
              </a:rPr>
              <a:pPr algn="r"/>
              <a:t>24</a:t>
            </a:fld>
            <a:endParaRPr kumimoji="0" lang="fr-FR" altLang="zh-TW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dirty="0" smtClean="0"/>
              <a:t>在</a:t>
            </a:r>
            <a:r>
              <a:rPr lang="en-US" altLang="zh-TW" dirty="0" smtClean="0"/>
              <a:t>IC</a:t>
            </a:r>
            <a:r>
              <a:rPr lang="zh-TW" altLang="en-US" dirty="0" smtClean="0"/>
              <a:t>、</a:t>
            </a:r>
            <a:r>
              <a:rPr lang="en-US" altLang="zh-TW" dirty="0" smtClean="0"/>
              <a:t>LCD</a:t>
            </a:r>
            <a:r>
              <a:rPr lang="zh-TW" altLang="en-US" dirty="0" smtClean="0"/>
              <a:t>、</a:t>
            </a:r>
            <a:r>
              <a:rPr lang="en-US" altLang="zh-TW" dirty="0" smtClean="0"/>
              <a:t>PCB</a:t>
            </a:r>
            <a:r>
              <a:rPr lang="zh-TW" altLang="en-US" dirty="0" smtClean="0"/>
              <a:t>及電子零組件等高科技產業中，由於製造現場流程複雜，分批、併批、跳批、外包、插單、抽單等異常生產狀況極為頻繁，使得傳統上以</a:t>
            </a:r>
            <a:r>
              <a:rPr lang="zh-TW" altLang="en-US" dirty="0" smtClean="0">
                <a:solidFill>
                  <a:srgbClr val="00B0F0"/>
                </a:solidFill>
              </a:rPr>
              <a:t>財務、會計為出發點</a:t>
            </a:r>
            <a:r>
              <a:rPr lang="zh-TW" altLang="en-US" dirty="0" smtClean="0"/>
              <a:t>之</a:t>
            </a:r>
            <a:r>
              <a:rPr lang="en-US" altLang="zh-TW" dirty="0" smtClean="0"/>
              <a:t>ERP</a:t>
            </a:r>
            <a:r>
              <a:rPr lang="zh-TW" altLang="en-US" dirty="0" smtClean="0"/>
              <a:t>系統中之製造相關模組難以勝任，於是</a:t>
            </a:r>
            <a:r>
              <a:rPr lang="zh-TW" altLang="en-US" dirty="0" smtClean="0">
                <a:solidFill>
                  <a:srgbClr val="00B0F0"/>
                </a:solidFill>
              </a:rPr>
              <a:t>從工廠營運層考量</a:t>
            </a:r>
            <a:r>
              <a:rPr lang="zh-TW" altLang="en-US" dirty="0" smtClean="0"/>
              <a:t>的專用型</a:t>
            </a:r>
            <a:r>
              <a:rPr lang="en-US" altLang="zh-TW" dirty="0" smtClean="0"/>
              <a:t>MES</a:t>
            </a:r>
            <a:r>
              <a:rPr lang="zh-TW" altLang="en-US" dirty="0" smtClean="0"/>
              <a:t>便應運而生。</a:t>
            </a:r>
            <a:endParaRPr lang="zh-TW" altLang="zh-TW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050195-216D-4BFB-B1C1-CF916535AD75}" type="slidenum">
              <a:rPr lang="fr-FR" altLang="zh-TW"/>
              <a:pPr/>
              <a:t>5</a:t>
            </a:fld>
            <a:endParaRPr lang="fr-FR" altLang="zh-TW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mtClean="0"/>
              <a:t>SOT</a:t>
            </a:r>
            <a:r>
              <a:rPr lang="zh-TW" altLang="en-US" smtClean="0"/>
              <a:t>最短作業時間平均延誤與</a:t>
            </a:r>
            <a:r>
              <a:rPr lang="en-US" altLang="zh-TW" smtClean="0"/>
              <a:t>EDD</a:t>
            </a:r>
            <a:r>
              <a:rPr lang="zh-TW" altLang="en-US" smtClean="0"/>
              <a:t>相同，但總完成時間短故選之</a:t>
            </a:r>
          </a:p>
          <a:p>
            <a:pPr eaLnBrk="1" hangingPunct="1"/>
            <a:r>
              <a:rPr lang="zh-TW" altLang="en-US" smtClean="0"/>
              <a:t>動態</a:t>
            </a:r>
            <a:r>
              <a:rPr lang="en-US" altLang="zh-TW" smtClean="0"/>
              <a:t>rolling</a:t>
            </a:r>
            <a:r>
              <a:rPr lang="zh-TW" altLang="en-US" smtClean="0"/>
              <a:t>滾動</a:t>
            </a:r>
            <a:r>
              <a:rPr lang="en-US" altLang="zh-TW" smtClean="0"/>
              <a:t>~</a:t>
            </a:r>
          </a:p>
        </p:txBody>
      </p:sp>
      <p:sp>
        <p:nvSpPr>
          <p:cNvPr id="34820" name="Espace réservé du numéro de diapositive 3"/>
          <p:cNvSpPr txBox="1">
            <a:spLocks noGrp="1"/>
          </p:cNvSpPr>
          <p:nvPr/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0585800-DAE9-4F4B-91D9-51B75E83011D}" type="slidenum">
              <a:rPr kumimoji="0" lang="fr-FR" altLang="zh-TW" sz="1200">
                <a:latin typeface="Calibri" pitchFamily="34" charset="0"/>
              </a:rPr>
              <a:pPr algn="r"/>
              <a:t>25</a:t>
            </a:fld>
            <a:endParaRPr kumimoji="0" lang="fr-FR" altLang="zh-TW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b="1" smtClean="0">
                <a:sym typeface="Wingdings" pitchFamily="2" charset="2"/>
              </a:rPr>
              <a:t>因為我這邊意外用了不同等級車款及而意外發現延伸一個思考</a:t>
            </a:r>
            <a:r>
              <a:rPr lang="en-US" altLang="zh-TW" b="1" smtClean="0">
                <a:sym typeface="Wingdings" pitchFamily="2" charset="2"/>
              </a:rPr>
              <a:t>model</a:t>
            </a:r>
          </a:p>
          <a:p>
            <a:pPr eaLnBrk="1" hangingPunct="1"/>
            <a:r>
              <a:rPr lang="zh-TW" altLang="en-US" smtClean="0"/>
              <a:t>前面提到</a:t>
            </a:r>
            <a:r>
              <a:rPr lang="zh-TW" altLang="en-US" b="1" smtClean="0">
                <a:sym typeface="Wingdings" pitchFamily="2" charset="2"/>
              </a:rPr>
              <a:t>最佳方案是</a:t>
            </a:r>
            <a:r>
              <a:rPr lang="en-US" altLang="zh-TW" b="1" smtClean="0">
                <a:sym typeface="Wingdings" pitchFamily="2" charset="2"/>
              </a:rPr>
              <a:t>SOT</a:t>
            </a:r>
            <a:r>
              <a:rPr lang="zh-TW" altLang="en-US" b="1" smtClean="0">
                <a:sym typeface="Wingdings" pitchFamily="2" charset="2"/>
              </a:rPr>
              <a:t>，可是像最貴的法拉利應該才是邊際貢獻最大的工作，抱持著這個想法，</a:t>
            </a:r>
          </a:p>
          <a:p>
            <a:pPr eaLnBrk="1" hangingPunct="1"/>
            <a:r>
              <a:rPr lang="zh-TW" altLang="en-US" b="1" smtClean="0">
                <a:sym typeface="Wingdings" pitchFamily="2" charset="2"/>
              </a:rPr>
              <a:t>以實驗的精神做做看，如果假設處理時間多則是貢獻最大的工作，會有什麼結果。</a:t>
            </a:r>
          </a:p>
          <a:p>
            <a:pPr eaLnBrk="1" hangingPunct="1"/>
            <a:r>
              <a:rPr lang="zh-TW" altLang="en-US" b="1" smtClean="0">
                <a:sym typeface="Wingdings" pitchFamily="2" charset="2"/>
              </a:rPr>
              <a:t> 結果：流程時間長，延誤最大優先法則是否與邊際貢獻矛盾</a:t>
            </a:r>
            <a:r>
              <a:rPr lang="en-US" altLang="zh-TW" b="1" smtClean="0">
                <a:sym typeface="Wingdings" pitchFamily="2" charset="2"/>
              </a:rPr>
              <a:t>?</a:t>
            </a:r>
          </a:p>
          <a:p>
            <a:pPr eaLnBrk="1" hangingPunct="1"/>
            <a:r>
              <a:rPr lang="zh-TW" altLang="en-US" b="1" smtClean="0">
                <a:sym typeface="Wingdings" pitchFamily="2" charset="2"/>
              </a:rPr>
              <a:t>           以此例而言的確存在矛盾，實務上，若有急單插入，會有兩種做法，</a:t>
            </a:r>
            <a:endParaRPr lang="zh-TW" altLang="en-US" smtClean="0"/>
          </a:p>
        </p:txBody>
      </p:sp>
      <p:sp>
        <p:nvSpPr>
          <p:cNvPr id="35844" name="Espace réservé du numéro de diapositive 3"/>
          <p:cNvSpPr txBox="1">
            <a:spLocks noGrp="1"/>
          </p:cNvSpPr>
          <p:nvPr/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F71AD95-51E9-45CD-80FE-4D3530A048A5}" type="slidenum">
              <a:rPr kumimoji="0" lang="fr-FR" altLang="zh-TW" sz="1200">
                <a:latin typeface="Calibri" pitchFamily="34" charset="0"/>
              </a:rPr>
              <a:pPr algn="r"/>
              <a:t>26</a:t>
            </a:fld>
            <a:endParaRPr kumimoji="0" lang="fr-FR" altLang="zh-TW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b="1" smtClean="0">
                <a:sym typeface="Wingdings" pitchFamily="2" charset="2"/>
              </a:rPr>
              <a:t>課本應該是將</a:t>
            </a:r>
            <a:r>
              <a:rPr lang="en-US" altLang="zh-TW" b="1" smtClean="0">
                <a:sym typeface="Wingdings" pitchFamily="2" charset="2"/>
              </a:rPr>
              <a:t>A~E</a:t>
            </a:r>
            <a:r>
              <a:rPr lang="zh-TW" altLang="en-US" b="1" smtClean="0">
                <a:sym typeface="Wingdings" pitchFamily="2" charset="2"/>
              </a:rPr>
              <a:t>工作視為同等重要依各種不同時間考量進行排序，但應用於實務上會有邊際貢獻等其它考量</a:t>
            </a:r>
            <a:endParaRPr lang="zh-TW" altLang="en-US" smtClean="0"/>
          </a:p>
          <a:p>
            <a:pPr eaLnBrk="1" hangingPunct="1"/>
            <a:r>
              <a:rPr lang="zh-TW" altLang="en-US" b="1" smtClean="0">
                <a:sym typeface="Wingdings" pitchFamily="2" charset="2"/>
              </a:rPr>
              <a:t>因時間有限這邊提供這樣的應用可以給大家思考一下</a:t>
            </a:r>
            <a:r>
              <a:rPr lang="en-US" altLang="zh-TW" b="1" smtClean="0">
                <a:sym typeface="Wingdings" pitchFamily="2" charset="2"/>
              </a:rPr>
              <a:t>~ </a:t>
            </a:r>
            <a:r>
              <a:rPr lang="zh-TW" altLang="en-US" b="1" smtClean="0">
                <a:sym typeface="Wingdings" pitchFamily="2" charset="2"/>
              </a:rPr>
              <a:t>與課本不同的部份</a:t>
            </a:r>
            <a:endParaRPr lang="zh-TW" altLang="en-US" smtClean="0"/>
          </a:p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zh-TW" smtClean="0"/>
          </a:p>
        </p:txBody>
      </p:sp>
      <p:sp>
        <p:nvSpPr>
          <p:cNvPr id="37892" name="Espace réservé du numéro de diapositive 3"/>
          <p:cNvSpPr txBox="1">
            <a:spLocks noGrp="1"/>
          </p:cNvSpPr>
          <p:nvPr/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25D368C-AE30-4C2F-A11F-DF9C38F812C5}" type="slidenum">
              <a:rPr kumimoji="0" lang="fr-FR" altLang="zh-TW" sz="1200">
                <a:latin typeface="Calibri" pitchFamily="34" charset="0"/>
              </a:rPr>
              <a:pPr algn="r"/>
              <a:t>28</a:t>
            </a:fld>
            <a:endParaRPr kumimoji="0" lang="fr-FR" altLang="zh-TW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0004EA-7465-4E3C-AC32-B7F167F05F84}" type="slidenum">
              <a:rPr kumimoji="0" lang="zh-TW" altLang="en-US" sz="1200"/>
              <a:pPr algn="r"/>
              <a:t>32</a:t>
            </a:fld>
            <a:endParaRPr kumimoji="0" lang="en-US" altLang="zh-TW" sz="1200"/>
          </a:p>
        </p:txBody>
      </p:sp>
      <p:sp>
        <p:nvSpPr>
          <p:cNvPr id="3993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9941" name="投影片編號版面配置區 3"/>
          <p:cNvSpPr txBox="1">
            <a:spLocks noGrp="1"/>
          </p:cNvSpPr>
          <p:nvPr/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AB6641D-A4CC-4479-9C16-0DFA9A98C89F}" type="slidenum">
              <a:rPr kumimoji="0" lang="zh-TW" altLang="en-US" sz="1200">
                <a:latin typeface="Calibri" pitchFamily="34" charset="0"/>
              </a:rPr>
              <a:pPr algn="r"/>
              <a:t>32</a:t>
            </a:fld>
            <a:endParaRPr kumimoji="0" lang="en-US" altLang="zh-TW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6ED08EB-94B1-49ED-B051-21DB85D85946}" type="slidenum">
              <a:rPr kumimoji="0" lang="zh-TW" altLang="en-US" sz="1200"/>
              <a:pPr algn="r"/>
              <a:t>33</a:t>
            </a:fld>
            <a:endParaRPr kumimoji="0" lang="en-US" altLang="zh-TW" sz="1200"/>
          </a:p>
        </p:txBody>
      </p:sp>
      <p:sp>
        <p:nvSpPr>
          <p:cNvPr id="40963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0965" name="投影片編號版面配置區 3"/>
          <p:cNvSpPr txBox="1">
            <a:spLocks noGrp="1"/>
          </p:cNvSpPr>
          <p:nvPr/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6C0F0F3-FF77-4609-B3DA-CD6FA233A2DF}" type="slidenum">
              <a:rPr kumimoji="0" lang="zh-TW" altLang="en-US" sz="1200">
                <a:latin typeface="Calibri" pitchFamily="34" charset="0"/>
              </a:rPr>
              <a:pPr algn="r"/>
              <a:t>33</a:t>
            </a:fld>
            <a:endParaRPr kumimoji="0" lang="en-US" altLang="zh-TW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B29B2AD-D232-4347-955F-E837072AD415}" type="slidenum">
              <a:rPr kumimoji="0" lang="zh-TW" altLang="en-US" sz="1200"/>
              <a:pPr algn="r"/>
              <a:t>34</a:t>
            </a:fld>
            <a:endParaRPr kumimoji="0" lang="en-US" altLang="zh-TW" sz="1200"/>
          </a:p>
        </p:txBody>
      </p:sp>
      <p:sp>
        <p:nvSpPr>
          <p:cNvPr id="4198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1989" name="投影片編號版面配置區 3"/>
          <p:cNvSpPr txBox="1">
            <a:spLocks noGrp="1"/>
          </p:cNvSpPr>
          <p:nvPr/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0C24BD-B609-4239-8636-77541618ACC2}" type="slidenum">
              <a:rPr kumimoji="0" lang="zh-TW" altLang="en-US" sz="1200">
                <a:latin typeface="Calibri" pitchFamily="34" charset="0"/>
              </a:rPr>
              <a:pPr algn="r"/>
              <a:t>34</a:t>
            </a:fld>
            <a:endParaRPr kumimoji="0" lang="en-US" altLang="zh-TW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3012" name="投影片編號版面配置區 3"/>
          <p:cNvSpPr txBox="1">
            <a:spLocks noGrp="1"/>
          </p:cNvSpPr>
          <p:nvPr/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A94D815-6E18-4D22-A52F-3B53CDE13640}" type="slidenum">
              <a:rPr kumimoji="0" lang="zh-TW" altLang="en-US" sz="1200"/>
              <a:pPr algn="r"/>
              <a:t>35</a:t>
            </a:fld>
            <a:endParaRPr kumimoji="0" lang="en-US" altLang="zh-TW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4036" name="投影片編號版面配置區 3"/>
          <p:cNvSpPr txBox="1">
            <a:spLocks noGrp="1"/>
          </p:cNvSpPr>
          <p:nvPr/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8D686C3-36B4-4754-BF31-3B1B11B4003D}" type="slidenum">
              <a:rPr kumimoji="0" lang="zh-TW" altLang="en-US" sz="1200"/>
              <a:pPr algn="r"/>
              <a:t>36</a:t>
            </a:fld>
            <a:endParaRPr kumimoji="0" lang="en-US" altLang="zh-TW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zh-TW" altLang="en-US" dirty="0" smtClean="0"/>
              <a:t>串接前端</a:t>
            </a:r>
            <a:r>
              <a:rPr lang="en-US" altLang="zh-TW" dirty="0" smtClean="0"/>
              <a:t>ERP</a:t>
            </a:r>
            <a:r>
              <a:rPr lang="zh-TW" altLang="en-US" dirty="0" smtClean="0"/>
              <a:t>及現場端</a:t>
            </a:r>
            <a:r>
              <a:rPr lang="zh-TW" altLang="en-US" dirty="0" smtClean="0">
                <a:latin typeface="新細明體"/>
                <a:ea typeface="+mn-ea"/>
              </a:rPr>
              <a:t>，</a:t>
            </a:r>
            <a:r>
              <a:rPr lang="zh-TW" altLang="en-US" dirty="0" smtClean="0"/>
              <a:t>幫助企業從接獲訂單、進行生產、流程控制一直到產品完成，主動收集及監控製造過程中所產生的生產資料，以確保產品生產品質的</a:t>
            </a:r>
            <a:r>
              <a:rPr lang="zh-TW" alt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hlinkClick r:id="rId3" action="ppaction://hlinksldjump"/>
              </a:rPr>
              <a:t>應用軟體</a:t>
            </a:r>
            <a:r>
              <a:rPr lang="zh-TW" altLang="en-US" dirty="0" smtClean="0"/>
              <a:t>。 </a:t>
            </a:r>
            <a:endParaRPr lang="en-US" altLang="zh-TW" dirty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050195-216D-4BFB-B1C1-CF916535AD75}" type="slidenum">
              <a:rPr lang="fr-FR" altLang="zh-TW"/>
              <a:pPr/>
              <a:t>6</a:t>
            </a:fld>
            <a:endParaRPr lang="fr-FR" altLang="zh-TW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sz="1200" b="1" dirty="0" smtClean="0">
                <a:solidFill>
                  <a:schemeClr val="tx2"/>
                </a:solidFill>
                <a:latin typeface="Times New Roman" pitchFamily="18" charset="0"/>
                <a:ea typeface="華康楷書體W3" pitchFamily="65" charset="-120"/>
                <a:sym typeface="Wingdings" pitchFamily="2" charset="2"/>
              </a:rPr>
              <a:t>by </a:t>
            </a:r>
            <a:r>
              <a:rPr lang="zh-TW" altLang="en-US" sz="1200" b="1" dirty="0" smtClean="0">
                <a:solidFill>
                  <a:schemeClr val="tx2"/>
                </a:solidFill>
                <a:latin typeface="Times New Roman" pitchFamily="18" charset="0"/>
                <a:ea typeface="華康楷書體W3" pitchFamily="65" charset="-120"/>
                <a:sym typeface="Wingdings" pitchFamily="2" charset="2"/>
              </a:rPr>
              <a:t>美國生產存貨控制協會</a:t>
            </a:r>
            <a:endParaRPr lang="zh-TW" altLang="zh-TW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050195-216D-4BFB-B1C1-CF916535AD75}" type="slidenum">
              <a:rPr lang="fr-FR" altLang="zh-TW"/>
              <a:pPr/>
              <a:t>39</a:t>
            </a:fld>
            <a:endParaRPr lang="fr-FR" altLang="zh-TW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/>
              <a:t>1910</a:t>
            </a:r>
            <a:r>
              <a:rPr lang="zh-TW" altLang="en-US" sz="1200" dirty="0" smtClean="0"/>
              <a:t>年左右由亨利．甘特</a:t>
            </a:r>
            <a:r>
              <a:rPr lang="en-US" altLang="zh-TW" sz="1200" dirty="0" smtClean="0"/>
              <a:t>(Henry L</a:t>
            </a:r>
            <a:r>
              <a:rPr lang="zh-TW" altLang="en-US" sz="1200" dirty="0" smtClean="0"/>
              <a:t>．</a:t>
            </a:r>
            <a:r>
              <a:rPr lang="en-US" altLang="zh-TW" sz="1200" dirty="0" smtClean="0"/>
              <a:t>Gantt)</a:t>
            </a:r>
            <a:r>
              <a:rPr lang="zh-TW" altLang="en-US" sz="1200" dirty="0" smtClean="0"/>
              <a:t>所創</a:t>
            </a:r>
            <a:endParaRPr lang="en-US" altLang="zh-TW" sz="1200" dirty="0" smtClean="0"/>
          </a:p>
          <a:p>
            <a:pPr marL="457200" indent="-457200">
              <a:buFontTx/>
              <a:buAutoNum type="arabicPeriod"/>
            </a:pPr>
            <a:r>
              <a:rPr lang="zh-TW" altLang="en-US" dirty="0" smtClean="0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可以圖示法來描繪各項活動的時程</a:t>
            </a:r>
            <a:r>
              <a:rPr lang="en-US" altLang="zh-TW" dirty="0" smtClean="0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(schedule)</a:t>
            </a:r>
            <a:r>
              <a:rPr lang="zh-TW" altLang="en-US" dirty="0" smtClean="0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457200" indent="-457200">
              <a:buFontTx/>
              <a:buAutoNum type="arabicPeriod"/>
            </a:pPr>
            <a:r>
              <a:rPr lang="zh-TW" altLang="en-US" dirty="0" smtClean="0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可監控各項活動的進度是否與計畫相符</a:t>
            </a:r>
            <a:endParaRPr lang="zh-TW" altLang="en-US" sz="1200" dirty="0" smtClean="0"/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較</a:t>
            </a:r>
            <a:r>
              <a:rPr lang="zh-TW" altLang="en-US" dirty="0" smtClean="0">
                <a:solidFill>
                  <a:srgbClr val="FF0000"/>
                </a:solidFill>
              </a:rPr>
              <a:t>小的工作站</a:t>
            </a:r>
            <a:r>
              <a:rPr lang="zh-TW" altLang="en-US" dirty="0" smtClean="0"/>
              <a:t>及大型工作站之內</a:t>
            </a:r>
            <a:r>
              <a:rPr lang="zh-TW" altLang="en-US" dirty="0" smtClean="0">
                <a:solidFill>
                  <a:srgbClr val="FF0000"/>
                </a:solidFill>
              </a:rPr>
              <a:t>個別部門</a:t>
            </a:r>
            <a:r>
              <a:rPr lang="zh-TW" altLang="en-US" dirty="0" smtClean="0"/>
              <a:t>使用，幫助規劃與追蹤工作，甘特圖是一種繪製</a:t>
            </a:r>
            <a:r>
              <a:rPr lang="zh-TW" altLang="en-US" dirty="0" smtClean="0">
                <a:solidFill>
                  <a:srgbClr val="FF0000"/>
                </a:solidFill>
              </a:rPr>
              <a:t>工作對照時間的直條圖</a:t>
            </a:r>
            <a:r>
              <a:rPr lang="zh-TW" altLang="en-US" dirty="0" smtClean="0"/>
              <a:t>，使用於</a:t>
            </a:r>
            <a:r>
              <a:rPr lang="zh-TW" altLang="en-US" dirty="0" smtClean="0">
                <a:solidFill>
                  <a:srgbClr val="FF0000"/>
                </a:solidFill>
              </a:rPr>
              <a:t>專案計畫與協調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342900" indent="-342900">
              <a:lnSpc>
                <a:spcPct val="90000"/>
              </a:lnSpc>
              <a:spcBef>
                <a:spcPct val="1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工作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落後時間表約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小時，工作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B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比時間表超前</a:t>
            </a:r>
          </a:p>
          <a:p>
            <a:pPr marL="342900" indent="-342900">
              <a:lnSpc>
                <a:spcPct val="90000"/>
              </a:lnSpc>
              <a:spcBef>
                <a:spcPct val="1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工作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C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在設備維護延誤後開始生產，已完成全部作業</a:t>
            </a:r>
          </a:p>
          <a:p>
            <a:pPr marL="342900" indent="-342900">
              <a:lnSpc>
                <a:spcPct val="90000"/>
              </a:lnSpc>
              <a:spcBef>
                <a:spcPct val="1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工作比時間表超前或落後，以站在何處何時作比較基礎</a:t>
            </a:r>
          </a:p>
          <a:p>
            <a:pPr marL="342900" indent="-342900">
              <a:lnSpc>
                <a:spcPct val="90000"/>
              </a:lnSpc>
              <a:spcBef>
                <a:spcPct val="1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以星期三結束此點衡量，工作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已完成全部作業，工作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B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已有一些星期四的工作被完成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 smtClean="0"/>
          </a:p>
          <a:p>
            <a:pPr>
              <a:spcBef>
                <a:spcPct val="0"/>
              </a:spcBef>
            </a:pPr>
            <a:endParaRPr lang="zh-TW" altLang="zh-TW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050195-216D-4BFB-B1C1-CF916535AD75}" type="slidenum">
              <a:rPr lang="fr-FR" altLang="zh-TW"/>
              <a:pPr/>
              <a:t>40</a:t>
            </a:fld>
            <a:endParaRPr lang="fr-FR" altLang="zh-TW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1" dirty="0" smtClean="0">
                <a:solidFill>
                  <a:schemeClr val="tx2"/>
                </a:solidFill>
                <a:ea typeface="華康楷書體W3" pitchFamily="65" charset="-120"/>
                <a:cs typeface="Times New Roman" pitchFamily="18" charset="0"/>
              </a:rPr>
              <a:t>告訴監督者有什麼工作該被處理、工作的優先順序、每項工作所需時間。</a:t>
            </a:r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050195-216D-4BFB-B1C1-CF916535AD75}" type="slidenum">
              <a:rPr lang="fr-FR" altLang="zh-TW"/>
              <a:pPr/>
              <a:t>41</a:t>
            </a:fld>
            <a:endParaRPr lang="fr-FR" altLang="zh-TW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09600" indent="-609600" algn="l" eaLnBrk="1" hangingPunct="1">
              <a:buFontTx/>
              <a:buChar char="•"/>
            </a:pPr>
            <a:r>
              <a:rPr lang="zh-TW" altLang="en-US" dirty="0" smtClean="0">
                <a:solidFill>
                  <a:srgbClr val="0066FF"/>
                </a:solidFill>
                <a:ea typeface="標楷體" pitchFamily="65" charset="-120"/>
              </a:rPr>
              <a:t>延誤報告</a:t>
            </a:r>
          </a:p>
          <a:p>
            <a:pPr marL="609600" indent="-609600" algn="l" eaLnBrk="1" hangingPunct="1">
              <a:buFontTx/>
              <a:buChar char="•"/>
            </a:pPr>
            <a:r>
              <a:rPr lang="zh-TW" altLang="en-US" dirty="0" smtClean="0">
                <a:solidFill>
                  <a:srgbClr val="0066FF"/>
                </a:solidFill>
                <a:ea typeface="標楷體" pitchFamily="65" charset="-120"/>
              </a:rPr>
              <a:t>報廢報告</a:t>
            </a:r>
          </a:p>
          <a:p>
            <a:pPr marL="609600" indent="-609600" algn="l" eaLnBrk="1" hangingPunct="1">
              <a:buFontTx/>
              <a:buChar char="•"/>
            </a:pPr>
            <a:r>
              <a:rPr lang="zh-TW" altLang="en-US" dirty="0" smtClean="0">
                <a:solidFill>
                  <a:srgbClr val="0066FF"/>
                </a:solidFill>
                <a:ea typeface="標楷體" pitchFamily="65" charset="-120"/>
              </a:rPr>
              <a:t>重工報告</a:t>
            </a:r>
          </a:p>
          <a:p>
            <a:pPr marL="609600" indent="-609600" algn="l" eaLnBrk="1" hangingPunct="1">
              <a:buFontTx/>
              <a:buChar char="•"/>
            </a:pPr>
            <a:r>
              <a:rPr lang="zh-TW" altLang="en-US" dirty="0" smtClean="0">
                <a:solidFill>
                  <a:srgbClr val="0066FF"/>
                </a:solidFill>
                <a:ea typeface="標楷體" pitchFamily="65" charset="-120"/>
              </a:rPr>
              <a:t>績效綜合報告</a:t>
            </a:r>
          </a:p>
          <a:p>
            <a:pPr marL="609600" indent="-609600" algn="l" eaLnBrk="1" hangingPunct="1">
              <a:buFontTx/>
              <a:buChar char="•"/>
            </a:pPr>
            <a:r>
              <a:rPr lang="zh-TW" altLang="en-US" dirty="0" smtClean="0">
                <a:solidFill>
                  <a:srgbClr val="0066FF"/>
                </a:solidFill>
                <a:ea typeface="標楷體" pitchFamily="65" charset="-120"/>
              </a:rPr>
              <a:t>缺貨清單</a:t>
            </a:r>
          </a:p>
          <a:p>
            <a:pPr>
              <a:spcBef>
                <a:spcPct val="0"/>
              </a:spcBef>
            </a:pPr>
            <a:endParaRPr lang="zh-TW" altLang="zh-TW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050195-216D-4BFB-B1C1-CF916535AD75}" type="slidenum">
              <a:rPr lang="fr-FR" altLang="zh-TW"/>
              <a:pPr/>
              <a:t>42</a:t>
            </a:fld>
            <a:endParaRPr lang="fr-FR" altLang="zh-TW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1" dirty="0" smtClean="0">
                <a:solidFill>
                  <a:schemeClr val="tx2"/>
                </a:solidFill>
                <a:latin typeface="Times New Roman" pitchFamily="18" charset="0"/>
                <a:ea typeface="華康楷書體W3" pitchFamily="65" charset="-120"/>
              </a:rPr>
              <a:t>監督者用來監督每各工作站之工作負荷與產能。</a:t>
            </a:r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050195-216D-4BFB-B1C1-CF916535AD75}" type="slidenum">
              <a:rPr lang="fr-FR" altLang="zh-TW"/>
              <a:pPr/>
              <a:t>43</a:t>
            </a:fld>
            <a:endParaRPr lang="fr-FR" altLang="zh-TW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zh-TW" altLang="en-US" sz="1200" dirty="0" smtClean="0"/>
              <a:t>對事業經營主而言，常常提到所謂生產力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1200" dirty="0" smtClean="0"/>
              <a:t> 生產力度量的介面有二</a:t>
            </a:r>
            <a:r>
              <a:rPr lang="en-US" altLang="zh-TW" sz="1200" dirty="0" smtClean="0"/>
              <a:t>:</a:t>
            </a:r>
            <a:r>
              <a:rPr lang="zh-TW" altLang="en-US" sz="1200" dirty="0" smtClean="0"/>
              <a:t>產出與投入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1200" dirty="0" smtClean="0"/>
              <a:t>但是度量的方式卻有三種</a:t>
            </a:r>
            <a:r>
              <a:rPr lang="en-US" altLang="zh-TW" sz="1200" dirty="0" smtClean="0"/>
              <a:t>: 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altLang="zh-TW" sz="1200" dirty="0" smtClean="0"/>
              <a:t>    1. </a:t>
            </a:r>
            <a:r>
              <a:rPr lang="zh-TW" altLang="en-US" sz="1200" dirty="0" smtClean="0"/>
              <a:t>產出不變，投入減少，稱為效率</a:t>
            </a:r>
            <a:r>
              <a:rPr lang="en-US" altLang="zh-TW" sz="1200" dirty="0" smtClean="0"/>
              <a:t>(efficiency) 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altLang="zh-TW" sz="1200" dirty="0" smtClean="0"/>
              <a:t>    2. </a:t>
            </a:r>
            <a:r>
              <a:rPr lang="zh-TW" altLang="en-US" sz="1200" dirty="0" smtClean="0"/>
              <a:t>產出增加，投入不變，稱為效能</a:t>
            </a:r>
            <a:r>
              <a:rPr lang="en-US" altLang="zh-TW" sz="1200" dirty="0" smtClean="0"/>
              <a:t>(effectiveness) 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altLang="zh-TW" sz="1200" dirty="0" smtClean="0"/>
              <a:t>    3. </a:t>
            </a:r>
            <a:r>
              <a:rPr lang="zh-TW" altLang="en-US" sz="1200" dirty="0" smtClean="0"/>
              <a:t>產出增加，投入減少，稱為生產力</a:t>
            </a:r>
            <a:r>
              <a:rPr lang="en-US" altLang="zh-TW" sz="1200" dirty="0" smtClean="0"/>
              <a:t>(productivity) </a:t>
            </a:r>
          </a:p>
          <a:p>
            <a:pPr>
              <a:spcBef>
                <a:spcPct val="0"/>
              </a:spcBef>
            </a:pPr>
            <a:endParaRPr lang="zh-TW" altLang="zh-TW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050195-216D-4BFB-B1C1-CF916535AD75}" type="slidenum">
              <a:rPr lang="fr-FR" altLang="zh-TW"/>
              <a:pPr/>
              <a:t>44</a:t>
            </a:fld>
            <a:endParaRPr lang="fr-FR" altLang="zh-TW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050195-216D-4BFB-B1C1-CF916535AD75}" type="slidenum">
              <a:rPr lang="fr-FR" altLang="zh-TW"/>
              <a:pPr/>
              <a:t>45</a:t>
            </a:fld>
            <a:endParaRPr lang="fr-FR" altLang="zh-TW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050195-216D-4BFB-B1C1-CF916535AD75}" type="slidenum">
              <a:rPr lang="fr-FR" altLang="zh-TW"/>
              <a:pPr/>
              <a:t>46</a:t>
            </a:fld>
            <a:endParaRPr lang="fr-FR" altLang="zh-TW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dirty="0" smtClean="0"/>
              <a:t>在作業現場之控制中，資料之不精確與不能反應最新狀況為主要問題。</a:t>
            </a:r>
          </a:p>
          <a:p>
            <a:pPr eaLnBrk="1" hangingPunct="1"/>
            <a:r>
              <a:rPr lang="zh-TW" altLang="en-US" dirty="0" smtClean="0"/>
              <a:t>當狀況發生時回饋整個控制系統之資料都是錯誤，同時控制系統會做下不正確決策。如產生庫存過多缺貨、延期交貨或成本分析不精確。</a:t>
            </a:r>
          </a:p>
          <a:p>
            <a:pPr eaLnBrk="1" hangingPunct="1"/>
            <a:r>
              <a:rPr lang="zh-TW" altLang="en-US" dirty="0" smtClean="0"/>
              <a:t>線上工作員、庫存記錄員、生產工程師、部門監督者所犯之錯誤。</a:t>
            </a:r>
          </a:p>
          <a:p>
            <a:pPr>
              <a:spcBef>
                <a:spcPct val="0"/>
              </a:spcBef>
            </a:pPr>
            <a:endParaRPr lang="zh-TW" altLang="zh-TW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050195-216D-4BFB-B1C1-CF916535AD75}" type="slidenum">
              <a:rPr lang="fr-FR" altLang="zh-TW"/>
              <a:pPr/>
              <a:t>47</a:t>
            </a:fld>
            <a:endParaRPr lang="fr-FR" altLang="zh-TW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050195-216D-4BFB-B1C1-CF916535AD75}" type="slidenum">
              <a:rPr lang="fr-FR" altLang="zh-TW"/>
              <a:pPr/>
              <a:t>48</a:t>
            </a:fld>
            <a:endParaRPr lang="fr-FR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1200" dirty="0" smtClean="0">
                <a:solidFill>
                  <a:srgbClr val="FF0000"/>
                </a:solidFill>
                <a:latin typeface="微軟正黑體" pitchFamily="34" charset="-120"/>
              </a:rPr>
              <a:t>定義</a:t>
            </a:r>
            <a:r>
              <a:rPr lang="zh-TW" altLang="en-US" sz="1200" dirty="0" smtClean="0">
                <a:latin typeface="微軟正黑體" pitchFamily="34" charset="-120"/>
              </a:rPr>
              <a:t>：企業內組織生產資源以完成生產作業的單位</a:t>
            </a:r>
            <a:endParaRPr lang="en-US" altLang="zh-TW" sz="1200" dirty="0" smtClean="0">
              <a:solidFill>
                <a:srgbClr val="FF0000"/>
              </a:solidFill>
              <a:latin typeface="微軟正黑體" pitchFamily="34" charset="-120"/>
            </a:endParaRPr>
          </a:p>
          <a:p>
            <a:r>
              <a:rPr lang="zh-TW" altLang="en-US" sz="1200" dirty="0" smtClean="0">
                <a:solidFill>
                  <a:srgbClr val="FF0000"/>
                </a:solidFill>
                <a:latin typeface="微軟正黑體" pitchFamily="34" charset="-120"/>
              </a:rPr>
              <a:t>組成</a:t>
            </a:r>
            <a:r>
              <a:rPr lang="zh-TW" altLang="en-US" sz="1200" dirty="0" smtClean="0">
                <a:latin typeface="微軟正黑體" pitchFamily="34" charset="-120"/>
              </a:rPr>
              <a:t>：工作中心可能是由單一的一部機器，或是多部機 器組成，也可能是指一個執行工作的區域。</a:t>
            </a:r>
            <a:endParaRPr lang="en-US" altLang="zh-TW" sz="1200" dirty="0" smtClean="0">
              <a:solidFill>
                <a:srgbClr val="FF0000"/>
              </a:solidFill>
              <a:latin typeface="微軟正黑體" pitchFamily="34" charset="-120"/>
            </a:endParaRPr>
          </a:p>
          <a:p>
            <a:r>
              <a:rPr lang="zh-TW" altLang="en-US" sz="1200" dirty="0" smtClean="0">
                <a:solidFill>
                  <a:srgbClr val="FF0000"/>
                </a:solidFill>
                <a:latin typeface="微軟正黑體" pitchFamily="34" charset="-120"/>
              </a:rPr>
              <a:t>劃分</a:t>
            </a:r>
            <a:r>
              <a:rPr lang="zh-TW" altLang="en-US" sz="1200" dirty="0" smtClean="0">
                <a:latin typeface="微軟正黑體" pitchFamily="34" charset="-120"/>
              </a:rPr>
              <a:t>：依據零工式生產</a:t>
            </a:r>
            <a:r>
              <a:rPr lang="en-US" altLang="zh-TW" sz="1200" dirty="0" smtClean="0">
                <a:latin typeface="微軟正黑體" pitchFamily="34" charset="-120"/>
              </a:rPr>
              <a:t>(Job-Shop)</a:t>
            </a:r>
            <a:r>
              <a:rPr lang="zh-TW" altLang="en-US" sz="1200" dirty="0" smtClean="0">
                <a:latin typeface="微軟正黑體" pitchFamily="34" charset="-120"/>
              </a:rPr>
              <a:t>、生產流程、裝配線或群組技術中心（</a:t>
            </a:r>
            <a:r>
              <a:rPr lang="en-US" altLang="zh-TW" sz="1200" dirty="0" smtClean="0">
                <a:latin typeface="微軟正黑體" pitchFamily="34" charset="-120"/>
              </a:rPr>
              <a:t>GT Cell)</a:t>
            </a:r>
            <a:r>
              <a:rPr lang="zh-TW" altLang="en-US" sz="1200" dirty="0" smtClean="0">
                <a:latin typeface="微軟正黑體" pitchFamily="34" charset="-120"/>
              </a:rPr>
              <a:t>來區分</a:t>
            </a:r>
            <a:endParaRPr lang="en-US" altLang="zh-TW" sz="1200" dirty="0">
              <a:latin typeface="微軟正黑體" pitchFamily="34" charset="-120"/>
            </a:endParaRPr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050195-216D-4BFB-B1C1-CF916535AD75}" type="slidenum">
              <a:rPr lang="fr-FR" altLang="zh-TW"/>
              <a:pPr/>
              <a:t>8</a:t>
            </a:fld>
            <a:endParaRPr lang="fr-FR" altLang="zh-TW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050195-216D-4BFB-B1C1-CF916535AD75}" type="slidenum">
              <a:rPr lang="fr-FR" altLang="zh-TW"/>
              <a:pPr/>
              <a:t>49</a:t>
            </a:fld>
            <a:endParaRPr lang="fr-FR" altLang="zh-TW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050195-216D-4BFB-B1C1-CF916535AD75}" type="slidenum">
              <a:rPr lang="fr-FR" altLang="zh-TW"/>
              <a:pPr/>
              <a:t>50</a:t>
            </a:fld>
            <a:endParaRPr lang="fr-FR" altLang="zh-TW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B96A8-F146-4C9F-8F13-1B3FC36308FB}" type="slidenum">
              <a:rPr lang="fr-FR" altLang="zh-TW" smtClean="0"/>
              <a:pPr/>
              <a:t>52</a:t>
            </a:fld>
            <a:endParaRPr lang="fr-FR" altLang="zh-TW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zh-TW" altLang="en-US" sz="1600" b="1" dirty="0" smtClean="0"/>
              <a:t>公平勞工標準法案</a:t>
            </a:r>
            <a:r>
              <a:rPr lang="en-US" altLang="zh-TW" dirty="0" smtClean="0"/>
              <a:t>: </a:t>
            </a:r>
            <a:r>
              <a:rPr lang="zh-TW" altLang="en-US" dirty="0" smtClean="0"/>
              <a:t>每週超</a:t>
            </a:r>
            <a:r>
              <a:rPr lang="en-US" altLang="zh-TW" dirty="0" smtClean="0"/>
              <a:t>40</a:t>
            </a:r>
            <a:r>
              <a:rPr lang="zh-TW" altLang="en-US" dirty="0" smtClean="0"/>
              <a:t>小時以上之工時</a:t>
            </a:r>
            <a:r>
              <a:rPr lang="en-US" altLang="zh-TW" dirty="0" smtClean="0"/>
              <a:t>(</a:t>
            </a:r>
            <a:r>
              <a:rPr lang="zh-TW" altLang="en-US" dirty="0" smtClean="0"/>
              <a:t>計時工作者</a:t>
            </a:r>
            <a:r>
              <a:rPr lang="en-US" altLang="zh-TW" dirty="0" smtClean="0"/>
              <a:t>)</a:t>
            </a:r>
            <a:r>
              <a:rPr lang="zh-TW" altLang="en-US" dirty="0" smtClean="0"/>
              <a:t>為加班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zh-TW" altLang="en-US" dirty="0" smtClean="0"/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zh-TW" altLang="en-US" sz="1200" dirty="0" smtClean="0"/>
              <a:t>若無法排定</a:t>
            </a:r>
            <a:r>
              <a:rPr lang="en-US" altLang="zh-TW" sz="1200" dirty="0" smtClean="0"/>
              <a:t>2</a:t>
            </a:r>
            <a:r>
              <a:rPr lang="zh-TW" altLang="en-US" sz="1200" dirty="0" smtClean="0"/>
              <a:t>天連續休假可能會產生不必要的加班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zh-TW" altLang="en-US" sz="1200" dirty="0" smtClean="0"/>
              <a:t>大多數人或許喜歡每週</a:t>
            </a:r>
            <a:r>
              <a:rPr lang="en-US" altLang="zh-TW" sz="1200" dirty="0" smtClean="0"/>
              <a:t>2</a:t>
            </a:r>
            <a:r>
              <a:rPr lang="zh-TW" altLang="en-US" sz="1200" dirty="0" smtClean="0"/>
              <a:t>天的連續休假</a:t>
            </a:r>
          </a:p>
          <a:p>
            <a:pPr>
              <a:spcBef>
                <a:spcPct val="0"/>
              </a:spcBef>
            </a:pPr>
            <a:endParaRPr lang="zh-TW" altLang="zh-TW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050195-216D-4BFB-B1C1-CF916535AD75}" type="slidenum">
              <a:rPr lang="fr-FR" altLang="zh-TW"/>
              <a:pPr/>
              <a:t>53</a:t>
            </a:fld>
            <a:endParaRPr lang="fr-FR" altLang="zh-TW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400" b="1" dirty="0" smtClean="0"/>
              <a:t>目地</a:t>
            </a:r>
            <a:r>
              <a:rPr lang="en-US" altLang="zh-TW" sz="1400" b="1" dirty="0" smtClean="0"/>
              <a:t>:</a:t>
            </a:r>
            <a:r>
              <a:rPr lang="zh-TW" altLang="en-US" dirty="0" smtClean="0"/>
              <a:t>在每週工作五天及每週</a:t>
            </a:r>
            <a:r>
              <a:rPr lang="en-US" altLang="zh-TW" dirty="0" smtClean="0"/>
              <a:t>2</a:t>
            </a:r>
            <a:r>
              <a:rPr lang="zh-TW" altLang="en-US" dirty="0" smtClean="0"/>
              <a:t>天的連續休假之情況下，找到使所需人數最少之排程表，而且必須滿足每日之人力需求</a:t>
            </a:r>
          </a:p>
          <a:p>
            <a:pPr>
              <a:spcBef>
                <a:spcPct val="0"/>
              </a:spcBef>
            </a:pPr>
            <a:endParaRPr lang="zh-TW" altLang="zh-TW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050195-216D-4BFB-B1C1-CF916535AD75}" type="slidenum">
              <a:rPr lang="fr-FR" altLang="zh-TW"/>
              <a:pPr/>
              <a:t>54</a:t>
            </a:fld>
            <a:endParaRPr lang="fr-FR" altLang="zh-TW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050195-216D-4BFB-B1C1-CF916535AD75}" type="slidenum">
              <a:rPr lang="fr-FR" altLang="zh-TW"/>
              <a:pPr/>
              <a:t>55</a:t>
            </a:fld>
            <a:endParaRPr lang="fr-FR" altLang="zh-TW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050195-216D-4BFB-B1C1-CF916535AD75}" type="slidenum">
              <a:rPr lang="fr-FR" altLang="zh-TW"/>
              <a:pPr/>
              <a:t>56</a:t>
            </a:fld>
            <a:endParaRPr lang="fr-FR" altLang="zh-TW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050195-216D-4BFB-B1C1-CF916535AD75}" type="slidenum">
              <a:rPr lang="fr-FR" altLang="zh-TW"/>
              <a:pPr/>
              <a:t>57</a:t>
            </a:fld>
            <a:endParaRPr lang="fr-FR" altLang="zh-TW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050195-216D-4BFB-B1C1-CF916535AD75}" type="slidenum">
              <a:rPr lang="fr-FR" altLang="zh-TW"/>
              <a:pPr/>
              <a:t>58</a:t>
            </a:fld>
            <a:endParaRPr lang="fr-FR" altLang="zh-TW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050195-216D-4BFB-B1C1-CF916535AD75}" type="slidenum">
              <a:rPr lang="fr-FR" altLang="zh-TW"/>
              <a:pPr/>
              <a:t>59</a:t>
            </a:fld>
            <a:endParaRPr lang="fr-FR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零工式生產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914400" lvl="1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將一群具有相同功能的機器設備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鑽床、搪孔機、沖床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擺在一起，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914400" lvl="1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由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排程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決定工作的順序及指派合適的機器設備</a:t>
            </a:r>
          </a:p>
          <a:p>
            <a:endParaRPr lang="en-US" altLang="zh-TW" sz="1200" dirty="0">
              <a:latin typeface="微軟正黑體" pitchFamily="34" charset="-120"/>
            </a:endParaRPr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050195-216D-4BFB-B1C1-CF916535AD75}" type="slidenum">
              <a:rPr lang="fr-FR" altLang="zh-TW"/>
              <a:pPr/>
              <a:t>9</a:t>
            </a:fld>
            <a:endParaRPr lang="fr-FR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TW" sz="1200" dirty="0">
              <a:latin typeface="微軟正黑體" pitchFamily="34" charset="-120"/>
            </a:endParaRPr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050195-216D-4BFB-B1C1-CF916535AD75}" type="slidenum">
              <a:rPr lang="fr-FR" altLang="zh-TW"/>
              <a:pPr/>
              <a:t>10</a:t>
            </a:fld>
            <a:endParaRPr lang="fr-FR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1200" dirty="0" smtClean="0"/>
              <a:t>Type1.</a:t>
            </a:r>
            <a:r>
              <a:rPr lang="zh-TW" altLang="en-US" sz="1200" dirty="0" smtClean="0">
                <a:solidFill>
                  <a:srgbClr val="FF0000"/>
                </a:solidFill>
              </a:rPr>
              <a:t>無限負載 </a:t>
            </a:r>
            <a:r>
              <a:rPr lang="en-US" altLang="zh-TW" sz="1200" dirty="0" smtClean="0">
                <a:solidFill>
                  <a:srgbClr val="FF0000"/>
                </a:solidFill>
              </a:rPr>
              <a:t>( Infinite Loading ) </a:t>
            </a:r>
            <a:r>
              <a:rPr lang="en-US" altLang="zh-TW" sz="1200" dirty="0" smtClean="0"/>
              <a:t>: </a:t>
            </a:r>
          </a:p>
          <a:p>
            <a:r>
              <a:rPr lang="zh-TW" altLang="en-US" sz="1200" dirty="0" smtClean="0"/>
              <a:t>指工作分派到工作中心時，只考慮作業的需求時間， 而不考慮工作中心是否有足夠產能來完成所有的作業，也未考慮作業的加工順序。</a:t>
            </a:r>
          </a:p>
          <a:p>
            <a:r>
              <a:rPr lang="en-US" altLang="zh-TW" sz="1200" dirty="0" smtClean="0"/>
              <a:t>Type2.</a:t>
            </a:r>
            <a:r>
              <a:rPr lang="zh-TW" altLang="en-US" sz="1200" dirty="0" smtClean="0">
                <a:solidFill>
                  <a:srgbClr val="FF0000"/>
                </a:solidFill>
              </a:rPr>
              <a:t>有限負載 </a:t>
            </a:r>
            <a:r>
              <a:rPr lang="en-US" altLang="zh-TW" sz="1200" dirty="0" smtClean="0">
                <a:solidFill>
                  <a:srgbClr val="FF0000"/>
                </a:solidFill>
              </a:rPr>
              <a:t>( Finite Loading ) </a:t>
            </a:r>
            <a:r>
              <a:rPr lang="en-US" altLang="zh-TW" sz="1200" dirty="0" smtClean="0"/>
              <a:t>: </a:t>
            </a:r>
          </a:p>
          <a:p>
            <a:r>
              <a:rPr lang="zh-TW" altLang="en-US" sz="1200" dirty="0" smtClean="0"/>
              <a:t>實際考慮了每一筆訂單所需的整備及執行時間等排程細節，基本上，此時系統將精確的決定工作時間內工作中心在每個時間進行的工作，當有零件短缺時，訂單將進入排隊等候，直到上一個作業完成送達可用零件。</a:t>
            </a:r>
            <a:endParaRPr lang="zh-TW" altLang="en-US" sz="1200" dirty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050195-216D-4BFB-B1C1-CF916535AD75}" type="slidenum">
              <a:rPr lang="fr-FR" altLang="zh-TW"/>
              <a:pPr/>
              <a:t>11</a:t>
            </a:fld>
            <a:endParaRPr lang="fr-FR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1200" dirty="0" smtClean="0"/>
              <a:t>Type1.</a:t>
            </a:r>
            <a:r>
              <a:rPr lang="zh-TW" altLang="en-US" sz="1200" dirty="0" smtClean="0">
                <a:solidFill>
                  <a:srgbClr val="FF0000"/>
                </a:solidFill>
              </a:rPr>
              <a:t>正向排程</a:t>
            </a:r>
            <a:r>
              <a:rPr lang="en-US" altLang="zh-TW" sz="1200" dirty="0" smtClean="0"/>
              <a:t>: </a:t>
            </a:r>
          </a:p>
          <a:p>
            <a:r>
              <a:rPr lang="zh-TW" altLang="en-US" sz="1200" dirty="0" smtClean="0"/>
              <a:t>指系統接到訂單之後，向前排定每項作業的完成時間，可以提供各訂單的最早完成時間。</a:t>
            </a:r>
          </a:p>
          <a:p>
            <a:r>
              <a:rPr lang="en-US" altLang="zh-TW" sz="1200" dirty="0" smtClean="0"/>
              <a:t>Type2.</a:t>
            </a:r>
            <a:r>
              <a:rPr lang="zh-TW" altLang="en-US" sz="1200" dirty="0" smtClean="0">
                <a:solidFill>
                  <a:srgbClr val="FF0000"/>
                </a:solidFill>
              </a:rPr>
              <a:t>反向排程</a:t>
            </a:r>
            <a:r>
              <a:rPr lang="en-US" altLang="zh-TW" sz="1200" dirty="0" smtClean="0"/>
              <a:t>: </a:t>
            </a:r>
          </a:p>
          <a:p>
            <a:r>
              <a:rPr lang="zh-TW" altLang="en-US" sz="1200" dirty="0" smtClean="0"/>
              <a:t>是由未來的某特定日期</a:t>
            </a:r>
            <a:r>
              <a:rPr lang="en-US" altLang="zh-TW" sz="1200" dirty="0" smtClean="0"/>
              <a:t>(</a:t>
            </a:r>
            <a:r>
              <a:rPr lang="zh-TW" altLang="en-US" sz="1200" dirty="0" smtClean="0"/>
              <a:t>可能的交期</a:t>
            </a:r>
            <a:r>
              <a:rPr lang="en-US" altLang="zh-TW" sz="1200" dirty="0" smtClean="0"/>
              <a:t>)</a:t>
            </a:r>
            <a:r>
              <a:rPr lang="zh-TW" altLang="en-US" sz="1200" dirty="0" smtClean="0"/>
              <a:t>反向回推各作業的時間，可提供各訂單最晚必須開始的時間。</a:t>
            </a:r>
            <a:endParaRPr lang="en-US" altLang="zh-TW" sz="1200" dirty="0" smtClean="0"/>
          </a:p>
          <a:p>
            <a:endParaRPr lang="zh-TW" altLang="en-US" sz="1200" dirty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050195-216D-4BFB-B1C1-CF916535AD75}" type="slidenum">
              <a:rPr lang="fr-FR" altLang="zh-TW"/>
              <a:pPr/>
              <a:t>12</a:t>
            </a:fld>
            <a:endParaRPr lang="fr-FR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dirty="0" smtClean="0"/>
              <a:t>不同流程的排程方法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B96A8-F146-4C9F-8F13-1B3FC36308FB}" type="slidenum">
              <a:rPr lang="fr-FR" altLang="zh-TW" smtClean="0"/>
              <a:pPr/>
              <a:t>13</a:t>
            </a:fld>
            <a:endParaRPr lang="fr-FR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ABB2A3-FEA4-43BB-9367-96A8D7C2C5DF}" type="datetimeFigureOut">
              <a:rPr lang="fr-FR" altLang="zh-TW"/>
              <a:pPr/>
              <a:t>09/12/2012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48E73-DAF2-454E-A8B7-0BC680F91D21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227DC2-4C0D-4D29-9301-099632B61D74}" type="datetimeFigureOut">
              <a:rPr lang="fr-FR" altLang="zh-TW"/>
              <a:pPr/>
              <a:t>09/12/2012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87484-9CC3-4849-BA62-A1D11B04D91D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AFC497-38FB-4E06-9C72-46187D8EC397}" type="datetimeFigureOut">
              <a:rPr lang="fr-FR" altLang="zh-TW"/>
              <a:pPr/>
              <a:t>09/12/2012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F1F60-437E-43A5-9EC8-23EB84DE0C95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1BA640-9A95-465F-A3E7-C0DE2FAC23A9}" type="datetimeFigureOut">
              <a:rPr lang="fr-FR" altLang="zh-TW"/>
              <a:pPr/>
              <a:t>09/12/2012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ECAD6-B3DD-40A9-8BA6-2E72397D6DD7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22108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269FFC-5D2F-45FE-BE5D-45002180F14D}" type="datetimeFigureOut">
              <a:rPr lang="fr-FR" altLang="zh-TW"/>
              <a:pPr/>
              <a:t>09/12/2012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79526-A7C4-47EB-A506-6748DDE96DA2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F75552-2667-4F69-B547-C960CC6A106E}" type="datetimeFigureOut">
              <a:rPr lang="fr-FR" altLang="zh-TW"/>
              <a:pPr/>
              <a:t>09/12/2012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0D581-3DFF-4109-B511-F605A4FC66BC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962AD1-6AF5-425E-8A6D-05AFB1F23CA1}" type="datetimeFigureOut">
              <a:rPr lang="fr-FR" altLang="zh-TW"/>
              <a:pPr/>
              <a:t>09/12/2012</a:t>
            </a:fld>
            <a:endParaRPr lang="fr-FR" altLang="zh-TW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C963F-3D71-4A0E-BBC6-C76134E387C3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AD5CE5-7779-4EA3-8E70-2A37C4EAB361}" type="datetimeFigureOut">
              <a:rPr lang="fr-FR" altLang="zh-TW"/>
              <a:pPr/>
              <a:t>09/12/2012</a:t>
            </a:fld>
            <a:endParaRPr lang="fr-FR" altLang="zh-TW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4D334-D930-434B-AAD5-369E5CF04558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094324-640F-4A75-A762-B8716F4C09C9}" type="datetimeFigureOut">
              <a:rPr lang="fr-FR" altLang="zh-TW"/>
              <a:pPr/>
              <a:t>09/12/2012</a:t>
            </a:fld>
            <a:endParaRPr lang="fr-FR" altLang="zh-TW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DF62D-461E-49E3-A571-F63645692B98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F95629-674E-4D7B-A6B8-C500D6766A86}" type="datetimeFigureOut">
              <a:rPr lang="fr-FR" altLang="zh-TW"/>
              <a:pPr/>
              <a:t>09/12/2012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293E7-57A9-4A05-82DD-BEA8306B0BD4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247A98-1991-45B9-A890-A86396E9D045}" type="datetimeFigureOut">
              <a:rPr lang="fr-FR" altLang="zh-TW"/>
              <a:pPr/>
              <a:t>09/12/2012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004D3-FFAD-4370-9818-697A4E270B90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les styles du texte du masque</a:t>
            </a:r>
          </a:p>
          <a:p>
            <a:pPr lvl="1"/>
            <a:r>
              <a:rPr lang="fr-FR" altLang="zh-TW" smtClean="0"/>
              <a:t>Deuxième niveau</a:t>
            </a:r>
          </a:p>
          <a:p>
            <a:pPr lvl="2"/>
            <a:r>
              <a:rPr lang="fr-FR" altLang="zh-TW" smtClean="0"/>
              <a:t>Troisième niveau</a:t>
            </a:r>
          </a:p>
          <a:p>
            <a:pPr lvl="3"/>
            <a:r>
              <a:rPr lang="fr-FR" altLang="zh-TW" smtClean="0"/>
              <a:t>Quatrième niveau</a:t>
            </a:r>
          </a:p>
          <a:p>
            <a:pPr lvl="4"/>
            <a:r>
              <a:rPr lang="fr-FR" altLang="zh-TW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1BF4F6D-E7A9-43BE-9DE8-AA8595E2C9BE}" type="datetimeFigureOut">
              <a:rPr lang="fr-FR" altLang="zh-TW"/>
              <a:pPr/>
              <a:t>09/12/2012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599C36D-31F7-4BD0-86CB-A6FF0D1D63D2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__1.docx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Word___2.docx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Microsoft_Office_Word___3.docx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3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wmf"/><Relationship Id="rId4" Type="http://schemas.openxmlformats.org/officeDocument/2006/relationships/image" Target="../media/image19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45.wm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44.wmf"/><Relationship Id="rId4" Type="http://schemas.openxmlformats.org/officeDocument/2006/relationships/image" Target="../media/image43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3357563" y="3659188"/>
            <a:ext cx="5457825" cy="1155700"/>
          </a:xfrm>
        </p:spPr>
        <p:txBody>
          <a:bodyPr/>
          <a:lstStyle/>
          <a:p>
            <a:pPr algn="l"/>
            <a:r>
              <a:rPr lang="en-US" altLang="zh-TW" sz="5400" b="1" dirty="0" smtClean="0">
                <a:solidFill>
                  <a:srgbClr val="0070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CH17   </a:t>
            </a:r>
            <a:r>
              <a:rPr lang="zh-TW" altLang="en-US" sz="5400" b="1" dirty="0" smtClean="0">
                <a:solidFill>
                  <a:srgbClr val="0070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作業排程</a:t>
            </a:r>
            <a:endParaRPr lang="fr-FR" altLang="zh-TW" sz="5400" b="1" dirty="0" smtClean="0">
              <a:solidFill>
                <a:srgbClr val="0070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44008" y="4758283"/>
            <a:ext cx="4214812" cy="542925"/>
          </a:xfrm>
        </p:spPr>
        <p:txBody>
          <a:bodyPr>
            <a:noAutofit/>
          </a:bodyPr>
          <a:lstStyle/>
          <a:p>
            <a:pPr marL="44450">
              <a:buSzPct val="80000"/>
              <a:tabLst>
                <a:tab pos="44450" algn="l"/>
                <a:tab pos="149225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</a:tabLst>
              <a:defRPr/>
            </a:pPr>
            <a:r>
              <a:rPr lang="en-US" altLang="zh-TW" sz="2000" dirty="0" err="1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人資所三</a:t>
            </a:r>
            <a:r>
              <a:rPr lang="en-US" altLang="zh-TW" sz="20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M</a:t>
            </a:r>
            <a:r>
              <a:rPr lang="en-US" altLang="zh-TW" sz="2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994050005</a:t>
            </a:r>
            <a:r>
              <a:rPr lang="en-US" altLang="zh-TW" sz="20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2000" dirty="0" err="1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葉姿欣</a:t>
            </a:r>
            <a:endParaRPr lang="en-US" altLang="zh-TW" sz="200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4450">
              <a:buSzPct val="80000"/>
              <a:tabLst>
                <a:tab pos="44450" algn="l"/>
                <a:tab pos="149225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</a:tabLst>
              <a:defRPr/>
            </a:pPr>
            <a:r>
              <a:rPr lang="en-US" altLang="zh-TW" sz="2000" dirty="0" err="1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企碩乙一</a:t>
            </a:r>
            <a:r>
              <a:rPr lang="en-US" altLang="zh-TW" sz="20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M014012029  </a:t>
            </a:r>
            <a:r>
              <a:rPr lang="en-US" altLang="zh-TW" sz="2000" dirty="0" err="1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林瀛宗</a:t>
            </a:r>
            <a:endParaRPr lang="en-US" altLang="zh-TW" sz="200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4450">
              <a:buSzPct val="80000"/>
              <a:tabLst>
                <a:tab pos="44450" algn="l"/>
                <a:tab pos="149225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</a:tabLst>
              <a:defRPr/>
            </a:pPr>
            <a:r>
              <a:rPr lang="en-US" altLang="zh-TW" sz="2000" dirty="0" err="1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企碩乙一</a:t>
            </a:r>
            <a:r>
              <a:rPr lang="en-US" altLang="zh-TW" sz="20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M014012002  </a:t>
            </a:r>
            <a:r>
              <a:rPr lang="en-US" altLang="zh-TW" sz="2000" dirty="0" err="1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陳星霖</a:t>
            </a:r>
            <a:endParaRPr lang="en-US" altLang="zh-TW" sz="200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4450">
              <a:buSzPct val="80000"/>
              <a:tabLst>
                <a:tab pos="44450" algn="l"/>
                <a:tab pos="149225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</a:tabLst>
              <a:defRPr/>
            </a:pPr>
            <a:r>
              <a:rPr lang="en-US" altLang="zh-TW" sz="2000" dirty="0" err="1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企碩乙一</a:t>
            </a:r>
            <a:r>
              <a:rPr lang="en-US" altLang="zh-TW" sz="20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M014012005  </a:t>
            </a:r>
            <a:r>
              <a:rPr lang="en-US" altLang="zh-TW" sz="2000" dirty="0" err="1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陳志清</a:t>
            </a:r>
            <a:endParaRPr lang="en-US" altLang="zh-TW" sz="200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4450">
              <a:buSzPct val="80000"/>
              <a:tabLst>
                <a:tab pos="44450" algn="l"/>
                <a:tab pos="149225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</a:tabLst>
              <a:defRPr/>
            </a:pPr>
            <a:endParaRPr lang="en-US" altLang="zh-TW" sz="200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>
              <a:lnSpc>
                <a:spcPct val="90000"/>
              </a:lnSpc>
            </a:pPr>
            <a:endParaRPr lang="fr-FR" altLang="zh-TW" sz="2000" dirty="0" smtClean="0">
              <a:solidFill>
                <a:srgbClr val="007045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256087" y="6215063"/>
            <a:ext cx="4887913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指導老師：盧淵源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教授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17-2</a:t>
            </a:r>
            <a:r>
              <a:rPr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工作中心的本質與重要性</a:t>
            </a:r>
            <a:endParaRPr lang="fr-FR" altLang="zh-TW" dirty="0" smtClean="0">
              <a:solidFill>
                <a:srgbClr val="007045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排程系統的分類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914400" lvl="1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依產能考量分類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914400" lvl="1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依生產的時間分類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914400" lvl="1" indent="-514350" fontAlgn="auto">
              <a:spcAft>
                <a:spcPts val="0"/>
              </a:spcAft>
              <a:buFont typeface="+mj-lt"/>
              <a:buAutoNum type="alphaLcParenR"/>
              <a:defRPr/>
            </a:pPr>
            <a:endParaRPr lang="fr-FR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17-2</a:t>
            </a:r>
            <a:r>
              <a:rPr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工作中心的本質與重要性</a:t>
            </a:r>
            <a:endParaRPr lang="fr-FR" altLang="zh-TW" dirty="0" smtClean="0">
              <a:solidFill>
                <a:srgbClr val="007045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排程系統的分類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914400" lvl="1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依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產能考量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分類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914400" lvl="1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依生產的時間分類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914400" lvl="1" indent="-514350" fontAlgn="auto">
              <a:spcAft>
                <a:spcPts val="0"/>
              </a:spcAft>
              <a:buFont typeface="+mj-lt"/>
              <a:buAutoNum type="alphaLcParenR"/>
              <a:defRPr/>
            </a:pPr>
            <a:endParaRPr lang="fr-FR" dirty="0" smtClean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資料庫圖表 3"/>
          <p:cNvGraphicFramePr/>
          <p:nvPr/>
        </p:nvGraphicFramePr>
        <p:xfrm>
          <a:off x="827584" y="2965400"/>
          <a:ext cx="83164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17-2</a:t>
            </a:r>
            <a:r>
              <a:rPr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工作中心的本質與重要性</a:t>
            </a:r>
            <a:endParaRPr lang="fr-FR" altLang="zh-TW" dirty="0" smtClean="0">
              <a:solidFill>
                <a:srgbClr val="007045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排程系統的分類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914400" lvl="1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依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產能考量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分類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914400" lvl="1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依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生產的時間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分類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914400" lvl="1" indent="-514350" fontAlgn="auto">
              <a:spcAft>
                <a:spcPts val="0"/>
              </a:spcAft>
              <a:buFont typeface="+mj-lt"/>
              <a:buAutoNum type="alphaLcParenR"/>
              <a:defRPr/>
            </a:pPr>
            <a:endParaRPr lang="fr-FR" dirty="0" smtClean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資料庫圖表 3"/>
          <p:cNvGraphicFramePr/>
          <p:nvPr/>
        </p:nvGraphicFramePr>
        <p:xfrm>
          <a:off x="827584" y="2965400"/>
          <a:ext cx="83164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17-2</a:t>
            </a:r>
            <a:r>
              <a:rPr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工作中心的本質與重要性</a:t>
            </a:r>
            <a:endParaRPr lang="fr-FR" altLang="zh-TW" dirty="0" smtClean="0">
              <a:solidFill>
                <a:srgbClr val="007045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84784"/>
            <a:ext cx="8486775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17-2</a:t>
            </a:r>
            <a:r>
              <a:rPr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工作中心的本質與重要性</a:t>
            </a:r>
            <a:endParaRPr lang="fr-FR" altLang="zh-TW" dirty="0" smtClean="0">
              <a:solidFill>
                <a:srgbClr val="007045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工作中心的排程目標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914400" lvl="1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配合交期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914400" lvl="1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最小前置時間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914400" lvl="1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最小整備時間或成本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914400" lvl="1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最少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WIP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存貨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914400" lvl="1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最大的機器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人力的利用率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914400" lvl="1" indent="-514350" fontAlgn="auto">
              <a:spcAft>
                <a:spcPts val="0"/>
              </a:spcAft>
              <a:buFont typeface="+mj-lt"/>
              <a:buAutoNum type="alphaLcParenR"/>
              <a:defRPr/>
            </a:pPr>
            <a:endParaRPr lang="fr-FR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17-2</a:t>
            </a:r>
            <a:r>
              <a:rPr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工作中心的本質與重要性</a:t>
            </a:r>
            <a:endParaRPr lang="fr-FR" altLang="zh-TW" dirty="0" smtClean="0">
              <a:solidFill>
                <a:srgbClr val="007045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如何決定作業的順序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?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優先法則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914400" lvl="1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先到先服務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 First Come First Serve )</a:t>
            </a:r>
          </a:p>
          <a:p>
            <a:pPr marL="914400" lvl="1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最短作業時間 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914400" lvl="1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交期最早的優先處理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914400" lvl="1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剩餘寬裕時間 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914400" lvl="1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每項作業的剩餘寬裕時間 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914400" lvl="1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關鍵比率</a:t>
            </a:r>
            <a:endParaRPr lang="fr-FR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資料庫圖表 3"/>
          <p:cNvGraphicFramePr/>
          <p:nvPr/>
        </p:nvGraphicFramePr>
        <p:xfrm>
          <a:off x="1187624" y="5157192"/>
          <a:ext cx="7272808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左中括弧 5"/>
          <p:cNvSpPr/>
          <p:nvPr/>
        </p:nvSpPr>
        <p:spPr>
          <a:xfrm>
            <a:off x="3131840" y="5301208"/>
            <a:ext cx="72008" cy="1296144"/>
          </a:xfrm>
          <a:prstGeom prst="lef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左中括弧 7"/>
          <p:cNvSpPr/>
          <p:nvPr/>
        </p:nvSpPr>
        <p:spPr>
          <a:xfrm flipH="1">
            <a:off x="6444208" y="5301208"/>
            <a:ext cx="72008" cy="1296144"/>
          </a:xfrm>
          <a:prstGeom prst="lef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cap="none" dirty="0" smtClean="0">
                <a:solidFill>
                  <a:srgbClr val="10253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17-3 </a:t>
            </a:r>
            <a:r>
              <a:rPr lang="zh-TW" altLang="en-US" cap="none" dirty="0" smtClean="0">
                <a:solidFill>
                  <a:srgbClr val="10253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優先法則與技術</a:t>
            </a:r>
            <a:endParaRPr lang="zh-TW" altLang="en-US" cap="none" dirty="0" smtClean="0">
              <a:solidFill>
                <a:srgbClr val="10253F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內容版面配置區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395288" y="1125538"/>
            <a:ext cx="8289925" cy="5364162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</p:pic>
      <p:sp>
        <p:nvSpPr>
          <p:cNvPr id="4099" name="Titre 1"/>
          <p:cNvSpPr>
            <a:spLocks/>
          </p:cNvSpPr>
          <p:nvPr/>
        </p:nvSpPr>
        <p:spPr bwMode="auto">
          <a:xfrm>
            <a:off x="468313" y="260350"/>
            <a:ext cx="8229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sz="38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N</a:t>
            </a:r>
            <a:r>
              <a:rPr kumimoji="0" lang="zh-TW" altLang="en-US" sz="38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項作業的單機排程方法</a:t>
            </a:r>
            <a:endParaRPr kumimoji="0" lang="zh-TW" altLang="fr-FR" sz="3800" b="1">
              <a:solidFill>
                <a:schemeClr val="tx2"/>
              </a:solidFill>
              <a:latin typeface="Calibri" pitchFamily="34" charset="0"/>
              <a:ea typeface="微軟正黑體" pitchFamily="34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311673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3700" y="0"/>
            <a:ext cx="24003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395288" y="3213100"/>
            <a:ext cx="2592387" cy="7493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2800" b="1">
                <a:solidFill>
                  <a:srgbClr val="FF0000"/>
                </a:solidFill>
                <a:ea typeface="微軟正黑體" pitchFamily="34" charset="-120"/>
              </a:rPr>
              <a:t>工作</a:t>
            </a:r>
          </a:p>
          <a:p>
            <a:pPr algn="ctr"/>
            <a:r>
              <a:rPr kumimoji="0" lang="zh-TW" altLang="en-US" sz="2800" b="1">
                <a:solidFill>
                  <a:srgbClr val="FF0000"/>
                </a:solidFill>
                <a:ea typeface="微軟正黑體" pitchFamily="34" charset="-120"/>
              </a:rPr>
              <a:t>（依到達順序）</a:t>
            </a:r>
            <a:endParaRPr kumimoji="0" lang="zh-TW" altLang="en-US" sz="2800" b="1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249238" y="4049713"/>
            <a:ext cx="8207375" cy="280828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3200" b="1">
                <a:solidFill>
                  <a:schemeClr val="tx2"/>
                </a:solidFill>
              </a:rPr>
              <a:t>                                                   </a:t>
            </a:r>
          </a:p>
          <a:p>
            <a:pPr algn="ctr"/>
            <a:endParaRPr kumimoji="0" lang="en-US" altLang="zh-TW" sz="3200" b="1"/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395288" y="3976688"/>
            <a:ext cx="8353425" cy="280828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3200" b="1">
                <a:solidFill>
                  <a:schemeClr val="tx2"/>
                </a:solidFill>
              </a:rPr>
              <a:t>                                                   </a:t>
            </a:r>
          </a:p>
          <a:p>
            <a:pPr algn="ctr"/>
            <a:endParaRPr kumimoji="0" lang="en-US" altLang="zh-TW" sz="3200" b="1"/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468313" y="4076700"/>
            <a:ext cx="2663825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2800" b="1"/>
              <a:t>賓士</a:t>
            </a:r>
          </a:p>
          <a:p>
            <a:pPr algn="ctr"/>
            <a:r>
              <a:rPr kumimoji="0" lang="en-US" altLang="zh-TW" sz="2800" b="1"/>
              <a:t> </a:t>
            </a:r>
            <a:r>
              <a:rPr kumimoji="0" lang="zh-TW" altLang="en-US" sz="2800" b="1"/>
              <a:t>保時捷</a:t>
            </a:r>
            <a:endParaRPr kumimoji="0" lang="zh-TW" altLang="en-US" b="1"/>
          </a:p>
          <a:p>
            <a:pPr algn="ctr"/>
            <a:r>
              <a:rPr kumimoji="0" lang="en-US" altLang="zh-TW" sz="2800" b="1"/>
              <a:t> </a:t>
            </a:r>
            <a:r>
              <a:rPr kumimoji="0" lang="zh-TW" altLang="en-US" sz="2800" b="1"/>
              <a:t>奧迪</a:t>
            </a:r>
          </a:p>
          <a:p>
            <a:pPr algn="ctr"/>
            <a:r>
              <a:rPr kumimoji="0" lang="en-US" altLang="zh-TW" sz="2800" b="1"/>
              <a:t>  </a:t>
            </a:r>
            <a:r>
              <a:rPr kumimoji="0" lang="zh-TW" altLang="en-US" sz="2800" b="1"/>
              <a:t>法拉利</a:t>
            </a:r>
            <a:r>
              <a:rPr kumimoji="0" lang="zh-TW" altLang="en-US" sz="2800"/>
              <a:t> </a:t>
            </a:r>
          </a:p>
          <a:p>
            <a:pPr algn="ctr"/>
            <a:r>
              <a:rPr kumimoji="0" lang="en-US" altLang="zh-TW" sz="2800" b="1"/>
              <a:t> </a:t>
            </a:r>
            <a:r>
              <a:rPr kumimoji="0" lang="zh-TW" altLang="en-US" sz="2800" b="1"/>
              <a:t>寶馬</a:t>
            </a:r>
            <a:r>
              <a:rPr kumimoji="0" lang="en-US" altLang="zh-TW" sz="2800" b="1"/>
              <a:t>(BMW)</a:t>
            </a:r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4067175" y="4048125"/>
            <a:ext cx="71913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2800" b="1"/>
              <a:t>3</a:t>
            </a:r>
          </a:p>
          <a:p>
            <a:pPr algn="ctr"/>
            <a:r>
              <a:rPr kumimoji="0" lang="en-US" altLang="zh-TW" sz="2800" b="1"/>
              <a:t>4</a:t>
            </a:r>
          </a:p>
          <a:p>
            <a:pPr algn="ctr"/>
            <a:r>
              <a:rPr kumimoji="0" lang="en-US" altLang="zh-TW" sz="2800" b="1"/>
              <a:t>2</a:t>
            </a:r>
          </a:p>
          <a:p>
            <a:pPr algn="ctr"/>
            <a:r>
              <a:rPr kumimoji="0" lang="en-US" altLang="zh-TW" sz="2800" b="1"/>
              <a:t>6</a:t>
            </a:r>
          </a:p>
          <a:p>
            <a:pPr algn="ctr"/>
            <a:r>
              <a:rPr kumimoji="0" lang="en-US" altLang="zh-TW" sz="2800" b="1"/>
              <a:t>1</a:t>
            </a:r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6659563" y="4048125"/>
            <a:ext cx="71913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2800" b="1"/>
              <a:t>5</a:t>
            </a:r>
          </a:p>
          <a:p>
            <a:pPr algn="ctr"/>
            <a:r>
              <a:rPr kumimoji="0" lang="en-US" altLang="zh-TW" sz="2800" b="1"/>
              <a:t>6</a:t>
            </a:r>
          </a:p>
          <a:p>
            <a:pPr algn="ctr"/>
            <a:r>
              <a:rPr kumimoji="0" lang="en-US" altLang="zh-TW" sz="2800" b="1"/>
              <a:t>7</a:t>
            </a:r>
          </a:p>
          <a:p>
            <a:pPr algn="ctr"/>
            <a:r>
              <a:rPr kumimoji="0" lang="en-US" altLang="zh-TW" sz="2800" b="1"/>
              <a:t>9</a:t>
            </a:r>
          </a:p>
          <a:p>
            <a:pPr algn="ctr"/>
            <a:r>
              <a:rPr kumimoji="0" lang="en-US" altLang="zh-TW" sz="2800" b="1"/>
              <a:t>2</a:t>
            </a:r>
          </a:p>
        </p:txBody>
      </p:sp>
      <p:sp>
        <p:nvSpPr>
          <p:cNvPr id="5129" name="Rectangle 3"/>
          <p:cNvSpPr>
            <a:spLocks noChangeArrowheads="1"/>
          </p:cNvSpPr>
          <p:nvPr/>
        </p:nvSpPr>
        <p:spPr bwMode="gray">
          <a:xfrm>
            <a:off x="250825" y="1196975"/>
            <a:ext cx="8507413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n"/>
            </a:pPr>
            <a:r>
              <a:rPr kumimoji="0" lang="zh-TW" altLang="en-US" sz="26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有</a:t>
            </a:r>
            <a:r>
              <a:rPr kumimoji="0" lang="en-US" altLang="zh-TW" sz="26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kumimoji="0" lang="zh-TW" altLang="en-US" sz="26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個富二代們家裡很有錢，他們在</a:t>
            </a:r>
            <a:r>
              <a:rPr kumimoji="0" lang="en-US" altLang="zh-TW" sz="26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18</a:t>
            </a:r>
            <a:r>
              <a:rPr kumimoji="0" lang="zh-TW" altLang="en-US" sz="26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歲生日的時候會各收到一輛頂級手工汽車，但因家裡有錢的程度不同，所以有下列</a:t>
            </a:r>
            <a:r>
              <a:rPr kumimoji="0" lang="en-US" altLang="zh-TW" sz="26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kumimoji="0" lang="zh-TW" altLang="en-US" sz="26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種不同品牌的車子，假如你是一家專門製造各大品牌公司的手工汽車工廠，而你每次只能做一樣工作，接到訂單如下：</a:t>
            </a:r>
            <a:r>
              <a:rPr kumimoji="0" lang="zh-TW" altLang="en-US" sz="28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</a:rPr>
              <a:t>　　</a:t>
            </a:r>
            <a:r>
              <a:rPr kumimoji="0" lang="zh-TW" altLang="en-US" sz="2800" b="1">
                <a:solidFill>
                  <a:schemeClr val="tx2"/>
                </a:solidFill>
                <a:latin typeface="Calibri" pitchFamily="34" charset="0"/>
                <a:ea typeface="華康楷書體W3"/>
                <a:cs typeface="華康楷書體W3"/>
              </a:rPr>
              <a:t>　</a:t>
            </a:r>
            <a:endParaRPr kumimoji="0" lang="zh-TW" altLang="en-US" sz="2800" b="1">
              <a:latin typeface="Times New Roman" pitchFamily="18" charset="0"/>
              <a:ea typeface="華康楷書體W3"/>
              <a:cs typeface="華康楷書體W3"/>
            </a:endParaRPr>
          </a:p>
        </p:txBody>
      </p:sp>
      <p:sp>
        <p:nvSpPr>
          <p:cNvPr id="5130" name="Rectangle 6"/>
          <p:cNvSpPr>
            <a:spLocks noChangeArrowheads="1"/>
          </p:cNvSpPr>
          <p:nvPr/>
        </p:nvSpPr>
        <p:spPr bwMode="auto">
          <a:xfrm>
            <a:off x="3132138" y="3213100"/>
            <a:ext cx="2735262" cy="7207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28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處理</a:t>
            </a:r>
            <a:r>
              <a:rPr kumimoji="0" lang="en-US" altLang="zh-TW" sz="28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8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作業</a:t>
            </a:r>
            <a:r>
              <a:rPr kumimoji="0" lang="en-US" altLang="zh-TW" sz="28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algn="ctr"/>
            <a:r>
              <a:rPr kumimoji="0" lang="zh-TW" altLang="en-US" sz="28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時間</a:t>
            </a:r>
            <a:r>
              <a:rPr kumimoji="0" lang="en-US" altLang="zh-TW" sz="28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8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kumimoji="0" lang="en-US" altLang="zh-TW" sz="28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5131" name="Rectangle 6"/>
          <p:cNvSpPr>
            <a:spLocks noChangeArrowheads="1"/>
          </p:cNvSpPr>
          <p:nvPr/>
        </p:nvSpPr>
        <p:spPr bwMode="auto">
          <a:xfrm>
            <a:off x="6046788" y="3141663"/>
            <a:ext cx="3097212" cy="7493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28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期限</a:t>
            </a:r>
            <a:r>
              <a:rPr kumimoji="0" lang="en-US" altLang="zh-TW" sz="28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8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距離現在月數</a:t>
            </a:r>
            <a:r>
              <a:rPr kumimoji="0" lang="en-US" altLang="zh-TW" sz="28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765175"/>
          </a:xfrm>
        </p:spPr>
        <p:txBody>
          <a:bodyPr/>
          <a:lstStyle/>
          <a:p>
            <a:pPr eaLnBrk="1" hangingPunct="1"/>
            <a:r>
              <a:rPr lang="en-US" altLang="zh-TW" sz="3200" b="1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FCFS </a:t>
            </a:r>
            <a:r>
              <a:rPr lang="en-US" altLang="zh-TW" sz="3200" b="1" smtClean="0">
                <a:solidFill>
                  <a:schemeClr val="tx2"/>
                </a:solidFill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200" b="1" smtClean="0">
                <a:solidFill>
                  <a:schemeClr val="tx2"/>
                </a:solidFill>
                <a:ea typeface="微軟正黑體" pitchFamily="34" charset="-120"/>
                <a:cs typeface="Times New Roman" pitchFamily="18" charset="0"/>
              </a:rPr>
              <a:t>先到先服務</a:t>
            </a:r>
            <a:r>
              <a:rPr lang="en-US" altLang="zh-TW" sz="3200" b="1" smtClean="0">
                <a:solidFill>
                  <a:schemeClr val="tx2"/>
                </a:solidFill>
                <a:ea typeface="微軟正黑體" pitchFamily="34" charset="-120"/>
                <a:cs typeface="Times New Roman" pitchFamily="18" charset="0"/>
              </a:rPr>
              <a:t>)</a:t>
            </a:r>
            <a:endParaRPr lang="fr-FR" altLang="zh-TW" sz="3200" b="1" smtClean="0">
              <a:solidFill>
                <a:schemeClr val="tx2"/>
              </a:solidFill>
              <a:ea typeface="微軟正黑體" pitchFamily="34" charset="-120"/>
              <a:cs typeface="Times New Roman" pitchFamily="18" charset="0"/>
            </a:endParaRPr>
          </a:p>
        </p:txBody>
      </p:sp>
      <p:graphicFrame>
        <p:nvGraphicFramePr>
          <p:cNvPr id="20603" name="Group 123"/>
          <p:cNvGraphicFramePr>
            <a:graphicFrameLocks noGrp="1"/>
          </p:cNvGraphicFramePr>
          <p:nvPr/>
        </p:nvGraphicFramePr>
        <p:xfrm>
          <a:off x="250825" y="981075"/>
          <a:ext cx="8713788" cy="3657600"/>
        </p:xfrm>
        <a:graphic>
          <a:graphicData uri="http://schemas.openxmlformats.org/drawingml/2006/table">
            <a:tbl>
              <a:tblPr/>
              <a:tblGrid>
                <a:gridCol w="1773238"/>
                <a:gridCol w="1773237"/>
                <a:gridCol w="1922463"/>
                <a:gridCol w="1622425"/>
                <a:gridCol w="1622425"/>
              </a:tblGrid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工作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依到達順序</a:t>
                      </a: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處理</a:t>
                      </a: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作業</a:t>
                      </a: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時間</a:t>
                      </a: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期限</a:t>
                      </a: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距離現在月數</a:t>
                      </a: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(2)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流程</a:t>
                      </a: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完成</a:t>
                      </a: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時間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(3)=(3)+(1)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延誤時間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(4)=(3)-(2)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賓士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0+3=3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保時捷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3+4=7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7-6=1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奧迪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7+2=9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9-7=2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法拉利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9+6=15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15-9=6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寶馬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15+1=16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16-2=14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3" name="內容版面配置區 2"/>
          <p:cNvSpPr>
            <a:spLocks/>
          </p:cNvSpPr>
          <p:nvPr/>
        </p:nvSpPr>
        <p:spPr bwMode="auto">
          <a:xfrm>
            <a:off x="0" y="472440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Font typeface="Arial" charset="0"/>
              <a:buChar char="•"/>
            </a:pPr>
            <a:r>
              <a:rPr kumimoji="0" lang="zh-TW" altLang="en-US" sz="2000">
                <a:latin typeface="微軟正黑體" pitchFamily="34" charset="-120"/>
                <a:ea typeface="微軟正黑體" pitchFamily="34" charset="-120"/>
              </a:rPr>
              <a:t>總流程時間</a:t>
            </a:r>
            <a:r>
              <a:rPr kumimoji="0" lang="en-US" altLang="zh-TW" sz="2000">
                <a:latin typeface="微軟正黑體" pitchFamily="34" charset="-120"/>
                <a:ea typeface="微軟正黑體" pitchFamily="34" charset="-120"/>
              </a:rPr>
              <a:t>=3+7+9+15+16=50</a:t>
            </a:r>
            <a:r>
              <a:rPr kumimoji="0" lang="zh-TW" altLang="en-US" sz="2000">
                <a:latin typeface="微軟正黑體" pitchFamily="34" charset="-120"/>
                <a:ea typeface="微軟正黑體" pitchFamily="34" charset="-120"/>
              </a:rPr>
              <a:t>月</a:t>
            </a:r>
            <a:endParaRPr kumimoji="0" lang="en-US" altLang="zh-TW" sz="2000">
              <a:latin typeface="微軟正黑體" pitchFamily="34" charset="-120"/>
              <a:ea typeface="微軟正黑體" pitchFamily="34" charset="-120"/>
            </a:endParaRPr>
          </a:p>
          <a:p>
            <a:pPr marL="273050" indent="-273050">
              <a:spcBef>
                <a:spcPct val="20000"/>
              </a:spcBef>
              <a:buFont typeface="Arial" charset="0"/>
              <a:buChar char="•"/>
            </a:pPr>
            <a:r>
              <a:rPr kumimoji="0" lang="zh-TW" altLang="en-US" sz="2000">
                <a:latin typeface="微軟正黑體" pitchFamily="34" charset="-120"/>
                <a:ea typeface="微軟正黑體" pitchFamily="34" charset="-120"/>
              </a:rPr>
              <a:t>流程平均時間</a:t>
            </a:r>
            <a:r>
              <a:rPr kumimoji="0" lang="en-US" altLang="zh-TW" sz="2000">
                <a:latin typeface="微軟正黑體" pitchFamily="34" charset="-120"/>
                <a:ea typeface="微軟正黑體" pitchFamily="34" charset="-120"/>
              </a:rPr>
              <a:t>=50/5=10</a:t>
            </a:r>
            <a:r>
              <a:rPr kumimoji="0" lang="zh-TW" altLang="en-US" sz="2000">
                <a:latin typeface="微軟正黑體" pitchFamily="34" charset="-120"/>
                <a:ea typeface="微軟正黑體" pitchFamily="34" charset="-120"/>
              </a:rPr>
              <a:t>月</a:t>
            </a: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323850" y="5318125"/>
            <a:ext cx="78486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結果：</a:t>
            </a:r>
            <a:endParaRPr kumimoji="0" lang="en-US" altLang="zh-TW" sz="2000" b="1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只有賓士可以及時完成</a:t>
            </a:r>
            <a:endParaRPr kumimoji="0" lang="en-US" altLang="zh-TW" sz="2000" b="1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其餘四個工作分別各延誤</a:t>
            </a:r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月、</a:t>
            </a:r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月、</a:t>
            </a:r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6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月、</a:t>
            </a:r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14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月</a:t>
            </a:r>
            <a:endParaRPr kumimoji="0" lang="en-US" altLang="zh-TW" sz="2000" b="1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每個工作平均延誤</a:t>
            </a:r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23/5=</a:t>
            </a:r>
            <a:r>
              <a:rPr kumimoji="0" lang="en-US" altLang="zh-TW" sz="20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4.6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月</a:t>
            </a:r>
          </a:p>
        </p:txBody>
      </p:sp>
      <p:sp>
        <p:nvSpPr>
          <p:cNvPr id="6199" name="Oval 113"/>
          <p:cNvSpPr>
            <a:spLocks noChangeArrowheads="1"/>
          </p:cNvSpPr>
          <p:nvPr/>
        </p:nvSpPr>
        <p:spPr bwMode="auto">
          <a:xfrm>
            <a:off x="5724525" y="836613"/>
            <a:ext cx="1439863" cy="7921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200" name="Line 115"/>
          <p:cNvSpPr>
            <a:spLocks noChangeShapeType="1"/>
          </p:cNvSpPr>
          <p:nvPr/>
        </p:nvSpPr>
        <p:spPr bwMode="auto">
          <a:xfrm flipV="1">
            <a:off x="6732588" y="547688"/>
            <a:ext cx="360362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201" name="Text Box 116"/>
          <p:cNvSpPr txBox="1">
            <a:spLocks noChangeArrowheads="1"/>
          </p:cNvSpPr>
          <p:nvPr/>
        </p:nvSpPr>
        <p:spPr bwMode="auto">
          <a:xfrm>
            <a:off x="6372225" y="188913"/>
            <a:ext cx="161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/>
              <a:t>含等待時間</a:t>
            </a:r>
          </a:p>
        </p:txBody>
      </p:sp>
      <p:sp>
        <p:nvSpPr>
          <p:cNvPr id="6202" name="Line 120"/>
          <p:cNvSpPr>
            <a:spLocks noChangeShapeType="1"/>
          </p:cNvSpPr>
          <p:nvPr/>
        </p:nvSpPr>
        <p:spPr bwMode="auto">
          <a:xfrm>
            <a:off x="3059113" y="2420938"/>
            <a:ext cx="288131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203" name="Line 121"/>
          <p:cNvSpPr>
            <a:spLocks noChangeShapeType="1"/>
          </p:cNvSpPr>
          <p:nvPr/>
        </p:nvSpPr>
        <p:spPr bwMode="auto">
          <a:xfrm flipH="1">
            <a:off x="3059113" y="2420938"/>
            <a:ext cx="2881312" cy="3603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204" name="Line 122"/>
          <p:cNvSpPr>
            <a:spLocks noChangeShapeType="1"/>
          </p:cNvSpPr>
          <p:nvPr/>
        </p:nvSpPr>
        <p:spPr bwMode="auto">
          <a:xfrm>
            <a:off x="3059113" y="2852738"/>
            <a:ext cx="352901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205" name="Line 117"/>
          <p:cNvSpPr>
            <a:spLocks noChangeShapeType="1"/>
          </p:cNvSpPr>
          <p:nvPr/>
        </p:nvSpPr>
        <p:spPr bwMode="auto">
          <a:xfrm>
            <a:off x="1187450" y="404813"/>
            <a:ext cx="0" cy="576262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/>
          <p:cNvGraphicFramePr/>
          <p:nvPr/>
        </p:nvGraphicFramePr>
        <p:xfrm>
          <a:off x="755576" y="1757040"/>
          <a:ext cx="7920880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r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Agenda</a:t>
            </a:r>
            <a:endParaRPr kumimoji="0" lang="fr-FR" altLang="zh-TW" sz="4400" b="1" i="0" u="none" strike="noStrike" kern="1200" cap="none" spc="0" normalizeH="0" baseline="0" noProof="0" dirty="0" smtClean="0">
              <a:ln>
                <a:noFill/>
              </a:ln>
              <a:solidFill>
                <a:srgbClr val="0070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863600"/>
          </a:xfrm>
        </p:spPr>
        <p:txBody>
          <a:bodyPr/>
          <a:lstStyle/>
          <a:p>
            <a:pPr eaLnBrk="1" hangingPunct="1"/>
            <a:r>
              <a:rPr lang="en-US" altLang="zh-TW" sz="3200" b="1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SOT</a:t>
            </a:r>
            <a:r>
              <a:rPr lang="en-US" altLang="zh-TW" sz="3200" b="1" smtClean="0">
                <a:solidFill>
                  <a:schemeClr val="tx2"/>
                </a:solidFill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200" b="1" smtClean="0">
                <a:solidFill>
                  <a:schemeClr val="tx2"/>
                </a:solidFill>
                <a:ea typeface="微軟正黑體" pitchFamily="34" charset="-120"/>
                <a:cs typeface="Times New Roman" pitchFamily="18" charset="0"/>
              </a:rPr>
              <a:t>最短作業時間</a:t>
            </a:r>
            <a:r>
              <a:rPr lang="en-US" altLang="zh-TW" sz="3200" b="1" smtClean="0">
                <a:solidFill>
                  <a:schemeClr val="tx2"/>
                </a:solidFill>
                <a:ea typeface="微軟正黑體" pitchFamily="34" charset="-120"/>
                <a:cs typeface="Times New Roman" pitchFamily="18" charset="0"/>
              </a:rPr>
              <a:t>)</a:t>
            </a:r>
            <a:endParaRPr lang="fr-FR" altLang="zh-TW" sz="3200" b="1" smtClean="0">
              <a:solidFill>
                <a:schemeClr val="tx2"/>
              </a:solidFill>
              <a:ea typeface="微軟正黑體" pitchFamily="34" charset="-120"/>
              <a:cs typeface="Times New Roman" pitchFamily="18" charset="0"/>
            </a:endParaRPr>
          </a:p>
        </p:txBody>
      </p:sp>
      <p:graphicFrame>
        <p:nvGraphicFramePr>
          <p:cNvPr id="60531" name="Group 115"/>
          <p:cNvGraphicFramePr>
            <a:graphicFrameLocks noGrp="1"/>
          </p:cNvGraphicFramePr>
          <p:nvPr/>
        </p:nvGraphicFramePr>
        <p:xfrm>
          <a:off x="250825" y="1196975"/>
          <a:ext cx="8713788" cy="3322320"/>
        </p:xfrm>
        <a:graphic>
          <a:graphicData uri="http://schemas.openxmlformats.org/drawingml/2006/table">
            <a:tbl>
              <a:tblPr/>
              <a:tblGrid>
                <a:gridCol w="1773238"/>
                <a:gridCol w="1773237"/>
                <a:gridCol w="1922463"/>
                <a:gridCol w="1622425"/>
                <a:gridCol w="1622425"/>
              </a:tblGrid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工作</a:t>
                      </a: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依到達順序</a:t>
                      </a: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處理</a:t>
                      </a: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作業</a:t>
                      </a: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時間</a:t>
                      </a: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期限</a:t>
                      </a: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距離現在月數</a:t>
                      </a: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流程</a:t>
                      </a: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完成</a:t>
                      </a: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時間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延誤時間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寶馬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0+1=1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奧迪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1+2=3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賓士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3+3=6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6-5=1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保時捷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6+4=10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10-6=4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法拉利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10+6=16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16-9=7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3" name="內容版面配置區 2"/>
          <p:cNvSpPr>
            <a:spLocks/>
          </p:cNvSpPr>
          <p:nvPr/>
        </p:nvSpPr>
        <p:spPr bwMode="auto">
          <a:xfrm>
            <a:off x="179388" y="4581525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Font typeface="Arial" charset="0"/>
              <a:buChar char="•"/>
            </a:pPr>
            <a:r>
              <a:rPr kumimoji="0" lang="zh-TW" altLang="en-US" sz="2000">
                <a:latin typeface="微軟正黑體" pitchFamily="34" charset="-120"/>
                <a:ea typeface="微軟正黑體" pitchFamily="34" charset="-120"/>
              </a:rPr>
              <a:t>總流程時間</a:t>
            </a:r>
            <a:r>
              <a:rPr kumimoji="0" lang="en-US" altLang="zh-TW" sz="2000">
                <a:latin typeface="微軟正黑體" pitchFamily="34" charset="-120"/>
                <a:ea typeface="微軟正黑體" pitchFamily="34" charset="-120"/>
              </a:rPr>
              <a:t>=36</a:t>
            </a:r>
            <a:r>
              <a:rPr kumimoji="0" lang="zh-TW" altLang="en-US" sz="2000">
                <a:latin typeface="微軟正黑體" pitchFamily="34" charset="-120"/>
                <a:ea typeface="微軟正黑體" pitchFamily="34" charset="-120"/>
              </a:rPr>
              <a:t>月</a:t>
            </a:r>
            <a:endParaRPr kumimoji="0" lang="en-US" altLang="zh-TW" sz="2000">
              <a:latin typeface="微軟正黑體" pitchFamily="34" charset="-120"/>
              <a:ea typeface="微軟正黑體" pitchFamily="34" charset="-120"/>
            </a:endParaRPr>
          </a:p>
          <a:p>
            <a:pPr marL="273050" indent="-273050">
              <a:spcBef>
                <a:spcPct val="20000"/>
              </a:spcBef>
              <a:buFont typeface="Arial" charset="0"/>
              <a:buChar char="•"/>
            </a:pPr>
            <a:r>
              <a:rPr kumimoji="0" lang="zh-TW" altLang="en-US" sz="2000">
                <a:latin typeface="微軟正黑體" pitchFamily="34" charset="-120"/>
                <a:ea typeface="微軟正黑體" pitchFamily="34" charset="-120"/>
              </a:rPr>
              <a:t>流程平均時間</a:t>
            </a:r>
            <a:r>
              <a:rPr kumimoji="0" lang="en-US" altLang="zh-TW" sz="2000">
                <a:latin typeface="微軟正黑體" pitchFamily="34" charset="-120"/>
                <a:ea typeface="微軟正黑體" pitchFamily="34" charset="-120"/>
              </a:rPr>
              <a:t>=36/5=7.2</a:t>
            </a:r>
            <a:r>
              <a:rPr kumimoji="0" lang="zh-TW" altLang="en-US" sz="2000">
                <a:latin typeface="微軟正黑體" pitchFamily="34" charset="-120"/>
                <a:ea typeface="微軟正黑體" pitchFamily="34" charset="-120"/>
              </a:rPr>
              <a:t>月</a:t>
            </a: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323850" y="5318125"/>
            <a:ext cx="78486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結果：</a:t>
            </a:r>
            <a:endParaRPr kumimoji="0" lang="en-US" altLang="zh-TW" sz="2000" b="1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寶馬及奧迪可以及時完成</a:t>
            </a:r>
            <a:endParaRPr kumimoji="0" lang="en-US" altLang="zh-TW" sz="2000" b="1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賓士、保時捷、法拉利分別各延誤</a:t>
            </a:r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月、</a:t>
            </a:r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月、</a:t>
            </a:r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7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月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每個工作平均延誤</a:t>
            </a:r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12/5=</a:t>
            </a:r>
            <a:r>
              <a:rPr kumimoji="0" lang="en-US" altLang="zh-TW" sz="20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2.4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月</a:t>
            </a:r>
          </a:p>
        </p:txBody>
      </p:sp>
      <p:sp>
        <p:nvSpPr>
          <p:cNvPr id="7224" name="Line 117"/>
          <p:cNvSpPr>
            <a:spLocks noChangeShapeType="1"/>
          </p:cNvSpPr>
          <p:nvPr/>
        </p:nvSpPr>
        <p:spPr bwMode="auto">
          <a:xfrm>
            <a:off x="2484438" y="549275"/>
            <a:ext cx="0" cy="576263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863600"/>
          </a:xfrm>
        </p:spPr>
        <p:txBody>
          <a:bodyPr/>
          <a:lstStyle/>
          <a:p>
            <a:pPr eaLnBrk="1" hangingPunct="1"/>
            <a:r>
              <a:rPr lang="en-US" altLang="zh-TW" sz="3200" b="1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EDD </a:t>
            </a:r>
            <a:r>
              <a:rPr lang="en-US" altLang="zh-TW" sz="3200" b="1" smtClean="0">
                <a:solidFill>
                  <a:schemeClr val="tx2"/>
                </a:solidFill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200" b="1" smtClean="0">
                <a:solidFill>
                  <a:schemeClr val="tx2"/>
                </a:solidFill>
                <a:ea typeface="微軟正黑體" pitchFamily="34" charset="-120"/>
                <a:cs typeface="Times New Roman" pitchFamily="18" charset="0"/>
              </a:rPr>
              <a:t>最早交期日</a:t>
            </a:r>
            <a:r>
              <a:rPr lang="en-US" altLang="zh-TW" sz="3200" b="1" smtClean="0">
                <a:solidFill>
                  <a:schemeClr val="tx2"/>
                </a:solidFill>
                <a:ea typeface="微軟正黑體" pitchFamily="34" charset="-120"/>
                <a:cs typeface="Times New Roman" pitchFamily="18" charset="0"/>
              </a:rPr>
              <a:t>)</a:t>
            </a:r>
            <a:endParaRPr lang="fr-FR" altLang="zh-TW" sz="3200" b="1" smtClean="0">
              <a:solidFill>
                <a:schemeClr val="tx2"/>
              </a:solidFill>
              <a:ea typeface="微軟正黑體" pitchFamily="34" charset="-120"/>
              <a:cs typeface="Times New Roman" pitchFamily="18" charset="0"/>
            </a:endParaRPr>
          </a:p>
        </p:txBody>
      </p:sp>
      <p:graphicFrame>
        <p:nvGraphicFramePr>
          <p:cNvPr id="62539" name="Group 75"/>
          <p:cNvGraphicFramePr>
            <a:graphicFrameLocks noGrp="1"/>
          </p:cNvGraphicFramePr>
          <p:nvPr/>
        </p:nvGraphicFramePr>
        <p:xfrm>
          <a:off x="250825" y="1196975"/>
          <a:ext cx="8713788" cy="3322320"/>
        </p:xfrm>
        <a:graphic>
          <a:graphicData uri="http://schemas.openxmlformats.org/drawingml/2006/table">
            <a:tbl>
              <a:tblPr/>
              <a:tblGrid>
                <a:gridCol w="1773238"/>
                <a:gridCol w="1773237"/>
                <a:gridCol w="1922463"/>
                <a:gridCol w="1622425"/>
                <a:gridCol w="1622425"/>
              </a:tblGrid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工作</a:t>
                      </a: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依到達順序</a:t>
                      </a: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處理時間</a:t>
                      </a: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期限</a:t>
                      </a: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距離現在月數</a:t>
                      </a: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流程時間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延誤時間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寶馬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0+1=1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賓士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1+3=4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保時捷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4+4=8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8-6=2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奧迪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8+2=10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10-7=3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法拉利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10+6=16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16-9=7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3" name="內容版面配置區 2"/>
          <p:cNvSpPr>
            <a:spLocks/>
          </p:cNvSpPr>
          <p:nvPr/>
        </p:nvSpPr>
        <p:spPr bwMode="auto">
          <a:xfrm>
            <a:off x="179388" y="4581525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Font typeface="Arial" charset="0"/>
              <a:buChar char="•"/>
            </a:pPr>
            <a:r>
              <a:rPr kumimoji="0" lang="zh-TW" altLang="en-US" sz="2000">
                <a:latin typeface="微軟正黑體" pitchFamily="34" charset="-120"/>
                <a:ea typeface="微軟正黑體" pitchFamily="34" charset="-120"/>
              </a:rPr>
              <a:t>總流程時間</a:t>
            </a:r>
            <a:r>
              <a:rPr kumimoji="0" lang="en-US" altLang="zh-TW" sz="2000">
                <a:latin typeface="微軟正黑體" pitchFamily="34" charset="-120"/>
                <a:ea typeface="微軟正黑體" pitchFamily="34" charset="-120"/>
              </a:rPr>
              <a:t>=39</a:t>
            </a:r>
            <a:r>
              <a:rPr kumimoji="0" lang="zh-TW" altLang="en-US" sz="2000">
                <a:latin typeface="微軟正黑體" pitchFamily="34" charset="-120"/>
                <a:ea typeface="微軟正黑體" pitchFamily="34" charset="-120"/>
              </a:rPr>
              <a:t>月</a:t>
            </a:r>
            <a:endParaRPr kumimoji="0" lang="en-US" altLang="zh-TW" sz="2000">
              <a:latin typeface="微軟正黑體" pitchFamily="34" charset="-120"/>
              <a:ea typeface="微軟正黑體" pitchFamily="34" charset="-120"/>
            </a:endParaRPr>
          </a:p>
          <a:p>
            <a:pPr marL="273050" indent="-273050">
              <a:spcBef>
                <a:spcPct val="20000"/>
              </a:spcBef>
              <a:buFont typeface="Arial" charset="0"/>
              <a:buChar char="•"/>
            </a:pPr>
            <a:r>
              <a:rPr kumimoji="0" lang="zh-TW" altLang="en-US" sz="2000">
                <a:latin typeface="微軟正黑體" pitchFamily="34" charset="-120"/>
                <a:ea typeface="微軟正黑體" pitchFamily="34" charset="-120"/>
              </a:rPr>
              <a:t>流程平均時間</a:t>
            </a:r>
            <a:r>
              <a:rPr kumimoji="0" lang="en-US" altLang="zh-TW" sz="2000">
                <a:latin typeface="微軟正黑體" pitchFamily="34" charset="-120"/>
                <a:ea typeface="微軟正黑體" pitchFamily="34" charset="-120"/>
              </a:rPr>
              <a:t>=39/5=7.8</a:t>
            </a:r>
            <a:r>
              <a:rPr kumimoji="0" lang="zh-TW" altLang="en-US" sz="2000">
                <a:latin typeface="微軟正黑體" pitchFamily="34" charset="-120"/>
                <a:ea typeface="微軟正黑體" pitchFamily="34" charset="-120"/>
              </a:rPr>
              <a:t>月</a:t>
            </a: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323850" y="5318125"/>
            <a:ext cx="78486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結果：</a:t>
            </a:r>
            <a:endParaRPr kumimoji="0" lang="en-US" altLang="zh-TW" sz="2000" b="1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寶馬、賓士可以及時完成</a:t>
            </a:r>
            <a:endParaRPr kumimoji="0" lang="en-US" altLang="zh-TW" sz="2000" b="1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每個工作平均延誤</a:t>
            </a:r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12/5=</a:t>
            </a:r>
            <a:r>
              <a:rPr kumimoji="0" lang="en-US" altLang="zh-TW" sz="20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2.4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月</a:t>
            </a:r>
          </a:p>
        </p:txBody>
      </p:sp>
      <p:sp>
        <p:nvSpPr>
          <p:cNvPr id="8247" name="Line 76"/>
          <p:cNvSpPr>
            <a:spLocks noChangeShapeType="1"/>
          </p:cNvSpPr>
          <p:nvPr/>
        </p:nvSpPr>
        <p:spPr bwMode="auto">
          <a:xfrm>
            <a:off x="4787900" y="692150"/>
            <a:ext cx="0" cy="576263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863600"/>
          </a:xfrm>
        </p:spPr>
        <p:txBody>
          <a:bodyPr/>
          <a:lstStyle/>
          <a:p>
            <a:pPr eaLnBrk="1" hangingPunct="1"/>
            <a:r>
              <a:rPr lang="en-US" altLang="zh-TW" sz="3200" b="1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LCFS </a:t>
            </a:r>
            <a:r>
              <a:rPr lang="en-US" altLang="zh-TW" sz="3200" b="1" smtClean="0">
                <a:solidFill>
                  <a:schemeClr val="tx2"/>
                </a:solidFill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200" b="1" smtClean="0">
                <a:solidFill>
                  <a:schemeClr val="tx2"/>
                </a:solidFill>
                <a:ea typeface="微軟正黑體" pitchFamily="34" charset="-120"/>
                <a:cs typeface="Times New Roman" pitchFamily="18" charset="0"/>
              </a:rPr>
              <a:t>晚到先服務</a:t>
            </a:r>
            <a:r>
              <a:rPr lang="en-US" altLang="zh-TW" sz="3200" b="1" smtClean="0">
                <a:solidFill>
                  <a:schemeClr val="tx2"/>
                </a:solidFill>
                <a:ea typeface="微軟正黑體" pitchFamily="34" charset="-120"/>
                <a:cs typeface="Times New Roman" pitchFamily="18" charset="0"/>
              </a:rPr>
              <a:t>)</a:t>
            </a:r>
            <a:endParaRPr lang="fr-FR" altLang="zh-TW" sz="3200" b="1" smtClean="0">
              <a:solidFill>
                <a:schemeClr val="tx2"/>
              </a:solidFill>
              <a:ea typeface="微軟正黑體" pitchFamily="34" charset="-120"/>
              <a:cs typeface="Times New Roman" pitchFamily="18" charset="0"/>
            </a:endParaRPr>
          </a:p>
        </p:txBody>
      </p:sp>
      <p:graphicFrame>
        <p:nvGraphicFramePr>
          <p:cNvPr id="64515" name="Group 3"/>
          <p:cNvGraphicFramePr>
            <a:graphicFrameLocks noGrp="1"/>
          </p:cNvGraphicFramePr>
          <p:nvPr/>
        </p:nvGraphicFramePr>
        <p:xfrm>
          <a:off x="250825" y="1196975"/>
          <a:ext cx="8713788" cy="3322320"/>
        </p:xfrm>
        <a:graphic>
          <a:graphicData uri="http://schemas.openxmlformats.org/drawingml/2006/table">
            <a:tbl>
              <a:tblPr/>
              <a:tblGrid>
                <a:gridCol w="1773238"/>
                <a:gridCol w="1773237"/>
                <a:gridCol w="1922463"/>
                <a:gridCol w="1622425"/>
                <a:gridCol w="1622425"/>
              </a:tblGrid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工作</a:t>
                      </a: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依到達順序</a:t>
                      </a: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處理時間</a:t>
                      </a: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期限</a:t>
                      </a: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距離現在月數</a:t>
                      </a: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流程時間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延誤時間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寶馬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0+1=1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法拉利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1+6=7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奧迪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7+2=9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9-7=2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保時捷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9+4=13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13-6=7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賓士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13+3=16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16-5=11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3" name="內容版面配置區 2"/>
          <p:cNvSpPr>
            <a:spLocks/>
          </p:cNvSpPr>
          <p:nvPr/>
        </p:nvSpPr>
        <p:spPr bwMode="auto">
          <a:xfrm>
            <a:off x="179388" y="4581525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Font typeface="Arial" charset="0"/>
              <a:buChar char="•"/>
            </a:pPr>
            <a:r>
              <a:rPr kumimoji="0" lang="zh-TW" altLang="en-US" sz="2000">
                <a:latin typeface="微軟正黑體" pitchFamily="34" charset="-120"/>
                <a:ea typeface="微軟正黑體" pitchFamily="34" charset="-120"/>
              </a:rPr>
              <a:t>總流程時間</a:t>
            </a:r>
            <a:r>
              <a:rPr kumimoji="0" lang="en-US" altLang="zh-TW" sz="2000">
                <a:latin typeface="微軟正黑體" pitchFamily="34" charset="-120"/>
                <a:ea typeface="微軟正黑體" pitchFamily="34" charset="-120"/>
              </a:rPr>
              <a:t>=46</a:t>
            </a:r>
            <a:r>
              <a:rPr kumimoji="0" lang="zh-TW" altLang="en-US" sz="2000">
                <a:latin typeface="微軟正黑體" pitchFamily="34" charset="-120"/>
                <a:ea typeface="微軟正黑體" pitchFamily="34" charset="-120"/>
              </a:rPr>
              <a:t>月</a:t>
            </a:r>
            <a:endParaRPr kumimoji="0" lang="en-US" altLang="zh-TW" sz="2000">
              <a:latin typeface="微軟正黑體" pitchFamily="34" charset="-120"/>
              <a:ea typeface="微軟正黑體" pitchFamily="34" charset="-120"/>
            </a:endParaRPr>
          </a:p>
          <a:p>
            <a:pPr marL="273050" indent="-273050">
              <a:spcBef>
                <a:spcPct val="20000"/>
              </a:spcBef>
              <a:buFont typeface="Arial" charset="0"/>
              <a:buChar char="•"/>
            </a:pPr>
            <a:r>
              <a:rPr kumimoji="0" lang="zh-TW" altLang="en-US" sz="2000">
                <a:latin typeface="微軟正黑體" pitchFamily="34" charset="-120"/>
                <a:ea typeface="微軟正黑體" pitchFamily="34" charset="-120"/>
              </a:rPr>
              <a:t>流程平均時間</a:t>
            </a:r>
            <a:r>
              <a:rPr kumimoji="0" lang="en-US" altLang="zh-TW" sz="2000">
                <a:latin typeface="微軟正黑體" pitchFamily="34" charset="-120"/>
                <a:ea typeface="微軟正黑體" pitchFamily="34" charset="-120"/>
              </a:rPr>
              <a:t>=46/5=9.2</a:t>
            </a:r>
            <a:r>
              <a:rPr kumimoji="0" lang="zh-TW" altLang="en-US" sz="2000">
                <a:latin typeface="微軟正黑體" pitchFamily="34" charset="-120"/>
                <a:ea typeface="微軟正黑體" pitchFamily="34" charset="-120"/>
              </a:rPr>
              <a:t>月</a:t>
            </a: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323850" y="5318125"/>
            <a:ext cx="78486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結果：</a:t>
            </a:r>
            <a:endParaRPr kumimoji="0" lang="en-US" altLang="zh-TW" sz="2000" b="1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寶馬、法拉利可以及時完成</a:t>
            </a:r>
            <a:endParaRPr kumimoji="0" lang="en-US" altLang="zh-TW" sz="2000" b="1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每個工作平均延誤</a:t>
            </a:r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20/5=</a:t>
            </a:r>
            <a:r>
              <a:rPr kumimoji="0" lang="en-US" altLang="zh-TW" sz="20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月</a:t>
            </a:r>
          </a:p>
        </p:txBody>
      </p:sp>
      <p:sp>
        <p:nvSpPr>
          <p:cNvPr id="9271" name="Line 117"/>
          <p:cNvSpPr>
            <a:spLocks noChangeShapeType="1"/>
          </p:cNvSpPr>
          <p:nvPr/>
        </p:nvSpPr>
        <p:spPr bwMode="auto">
          <a:xfrm>
            <a:off x="1116013" y="620713"/>
            <a:ext cx="0" cy="576262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863600"/>
          </a:xfrm>
        </p:spPr>
        <p:txBody>
          <a:bodyPr/>
          <a:lstStyle/>
          <a:p>
            <a:pPr eaLnBrk="1" hangingPunct="1"/>
            <a:r>
              <a:rPr lang="en-US" altLang="zh-TW" sz="3200" b="1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Random </a:t>
            </a:r>
            <a:r>
              <a:rPr lang="en-US" altLang="zh-TW" sz="3200" b="1" smtClean="0">
                <a:solidFill>
                  <a:schemeClr val="tx2"/>
                </a:solidFill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200" b="1" smtClean="0">
                <a:solidFill>
                  <a:schemeClr val="tx2"/>
                </a:solidFill>
                <a:ea typeface="微軟正黑體" pitchFamily="34" charset="-120"/>
                <a:cs typeface="Times New Roman" pitchFamily="18" charset="0"/>
              </a:rPr>
              <a:t>隨機排程</a:t>
            </a:r>
            <a:r>
              <a:rPr lang="en-US" altLang="zh-TW" sz="3200" b="1" smtClean="0">
                <a:solidFill>
                  <a:schemeClr val="tx2"/>
                </a:solidFill>
                <a:ea typeface="微軟正黑體" pitchFamily="34" charset="-120"/>
                <a:cs typeface="Times New Roman" pitchFamily="18" charset="0"/>
              </a:rPr>
              <a:t>~</a:t>
            </a:r>
            <a:r>
              <a:rPr lang="zh-TW" altLang="en-US" sz="3200" b="1" smtClean="0">
                <a:solidFill>
                  <a:schemeClr val="tx2"/>
                </a:solidFill>
                <a:ea typeface="微軟正黑體" pitchFamily="34" charset="-120"/>
                <a:cs typeface="Times New Roman" pitchFamily="18" charset="0"/>
              </a:rPr>
              <a:t>依喜好、直覺</a:t>
            </a:r>
            <a:r>
              <a:rPr lang="en-US" altLang="zh-TW" sz="3200" b="1" smtClean="0">
                <a:solidFill>
                  <a:schemeClr val="tx2"/>
                </a:solidFill>
                <a:ea typeface="微軟正黑體" pitchFamily="34" charset="-120"/>
                <a:cs typeface="Times New Roman" pitchFamily="18" charset="0"/>
              </a:rPr>
              <a:t>)</a:t>
            </a:r>
            <a:endParaRPr lang="fr-FR" altLang="zh-TW" sz="3200" b="1" smtClean="0">
              <a:solidFill>
                <a:schemeClr val="tx2"/>
              </a:solidFill>
              <a:ea typeface="微軟正黑體" pitchFamily="34" charset="-120"/>
              <a:cs typeface="Times New Roman" pitchFamily="18" charset="0"/>
            </a:endParaRPr>
          </a:p>
        </p:txBody>
      </p:sp>
      <p:graphicFrame>
        <p:nvGraphicFramePr>
          <p:cNvPr id="11321" name="Group 57"/>
          <p:cNvGraphicFramePr>
            <a:graphicFrameLocks noGrp="1"/>
          </p:cNvGraphicFramePr>
          <p:nvPr/>
        </p:nvGraphicFramePr>
        <p:xfrm>
          <a:off x="250825" y="1196975"/>
          <a:ext cx="8713788" cy="3322320"/>
        </p:xfrm>
        <a:graphic>
          <a:graphicData uri="http://schemas.openxmlformats.org/drawingml/2006/table">
            <a:tbl>
              <a:tblPr/>
              <a:tblGrid>
                <a:gridCol w="1773238"/>
                <a:gridCol w="1773237"/>
                <a:gridCol w="1922463"/>
                <a:gridCol w="1622425"/>
                <a:gridCol w="1622425"/>
              </a:tblGrid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工作</a:t>
                      </a: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依到達順序</a:t>
                      </a: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處理時間</a:t>
                      </a: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期限</a:t>
                      </a: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距離現在月數</a:t>
                      </a: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流程時間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延誤時間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法拉利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0+6=6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奧迪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6+2=8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8-7=1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賓士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8+3=11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11-5=6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寶馬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11+1=12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12-2=10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保時捷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12+4=16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16-6=10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3" name="內容版面配置區 2"/>
          <p:cNvSpPr>
            <a:spLocks/>
          </p:cNvSpPr>
          <p:nvPr/>
        </p:nvSpPr>
        <p:spPr bwMode="auto">
          <a:xfrm>
            <a:off x="179388" y="4581525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Font typeface="Arial" charset="0"/>
              <a:buChar char="•"/>
            </a:pPr>
            <a:r>
              <a:rPr kumimoji="0" lang="zh-TW" altLang="en-US" sz="2000">
                <a:latin typeface="微軟正黑體" pitchFamily="34" charset="-120"/>
                <a:ea typeface="微軟正黑體" pitchFamily="34" charset="-120"/>
              </a:rPr>
              <a:t>總流程時間</a:t>
            </a:r>
            <a:r>
              <a:rPr kumimoji="0" lang="en-US" altLang="zh-TW" sz="2000">
                <a:latin typeface="微軟正黑體" pitchFamily="34" charset="-120"/>
                <a:ea typeface="微軟正黑體" pitchFamily="34" charset="-120"/>
              </a:rPr>
              <a:t>=53月</a:t>
            </a:r>
          </a:p>
          <a:p>
            <a:pPr marL="273050" indent="-273050">
              <a:spcBef>
                <a:spcPct val="20000"/>
              </a:spcBef>
              <a:buFont typeface="Arial" charset="0"/>
              <a:buChar char="•"/>
            </a:pPr>
            <a:r>
              <a:rPr kumimoji="0" lang="zh-TW" altLang="en-US" sz="2000">
                <a:latin typeface="微軟正黑體" pitchFamily="34" charset="-120"/>
                <a:ea typeface="微軟正黑體" pitchFamily="34" charset="-120"/>
              </a:rPr>
              <a:t>流程平均時間</a:t>
            </a:r>
            <a:r>
              <a:rPr kumimoji="0" lang="en-US" altLang="zh-TW" sz="2000">
                <a:latin typeface="微軟正黑體" pitchFamily="34" charset="-120"/>
                <a:ea typeface="微軟正黑體" pitchFamily="34" charset="-120"/>
              </a:rPr>
              <a:t>=53/5=10.6</a:t>
            </a:r>
            <a:r>
              <a:rPr kumimoji="0" lang="zh-TW" altLang="en-US" sz="2000">
                <a:latin typeface="微軟正黑體" pitchFamily="34" charset="-120"/>
                <a:ea typeface="微軟正黑體" pitchFamily="34" charset="-120"/>
              </a:rPr>
              <a:t>月</a:t>
            </a: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323850" y="5318125"/>
            <a:ext cx="78486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結果：</a:t>
            </a:r>
            <a:endParaRPr kumimoji="0" lang="en-US" altLang="zh-TW" sz="2000" b="1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只有法拉利可以及時完成</a:t>
            </a:r>
            <a:endParaRPr kumimoji="0" lang="en-US" altLang="zh-TW" sz="2000" b="1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每個工作平均延誤</a:t>
            </a:r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27/5=</a:t>
            </a:r>
            <a:r>
              <a:rPr kumimoji="0" lang="en-US" altLang="zh-TW" sz="20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5.4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863600"/>
          </a:xfrm>
        </p:spPr>
        <p:txBody>
          <a:bodyPr/>
          <a:lstStyle/>
          <a:p>
            <a:pPr eaLnBrk="1" hangingPunct="1"/>
            <a:r>
              <a:rPr lang="en-US" altLang="zh-TW" sz="3200" b="1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STR </a:t>
            </a:r>
            <a:r>
              <a:rPr lang="en-US" altLang="zh-TW" sz="3200" b="1" smtClean="0">
                <a:solidFill>
                  <a:schemeClr val="tx2"/>
                </a:solidFill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200" smtClean="0">
                <a:solidFill>
                  <a:schemeClr val="tx2"/>
                </a:solidFill>
                <a:ea typeface="微軟正黑體" pitchFamily="34" charset="-120"/>
                <a:cs typeface="Times New Roman" pitchFamily="18" charset="0"/>
              </a:rPr>
              <a:t>先處理寬裕時間最短的工作</a:t>
            </a:r>
            <a:r>
              <a:rPr lang="en-US" altLang="zh-TW" sz="3200" b="1" smtClean="0">
                <a:solidFill>
                  <a:schemeClr val="tx2"/>
                </a:solidFill>
                <a:ea typeface="微軟正黑體" pitchFamily="34" charset="-120"/>
                <a:cs typeface="Times New Roman" pitchFamily="18" charset="0"/>
              </a:rPr>
              <a:t>)</a:t>
            </a:r>
            <a:endParaRPr lang="fr-FR" altLang="zh-TW" sz="3200" b="1" smtClean="0">
              <a:solidFill>
                <a:schemeClr val="tx2"/>
              </a:solidFill>
              <a:ea typeface="微軟正黑體" pitchFamily="34" charset="-120"/>
              <a:cs typeface="Times New Roman" pitchFamily="18" charset="0"/>
            </a:endParaRPr>
          </a:p>
        </p:txBody>
      </p:sp>
      <p:graphicFrame>
        <p:nvGraphicFramePr>
          <p:cNvPr id="12373" name="Group 85"/>
          <p:cNvGraphicFramePr>
            <a:graphicFrameLocks noGrp="1"/>
          </p:cNvGraphicFramePr>
          <p:nvPr/>
        </p:nvGraphicFramePr>
        <p:xfrm>
          <a:off x="250825" y="1196975"/>
          <a:ext cx="8713788" cy="3322320"/>
        </p:xfrm>
        <a:graphic>
          <a:graphicData uri="http://schemas.openxmlformats.org/drawingml/2006/table">
            <a:tbl>
              <a:tblPr/>
              <a:tblGrid>
                <a:gridCol w="1773238"/>
                <a:gridCol w="1773237"/>
                <a:gridCol w="1922463"/>
                <a:gridCol w="1622425"/>
                <a:gridCol w="1622425"/>
              </a:tblGrid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工作</a:t>
                      </a: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依到達順序</a:t>
                      </a: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處理時間</a:t>
                      </a: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期限</a:t>
                      </a: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距離現在月數</a:t>
                      </a: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流程時間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延誤時間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寶馬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0+1=1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賓士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1+3=4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保時捷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4+4=8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8-6=2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法拉利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8+6=14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14-9=5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奧迪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14+2=16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16-7=9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3" name="內容版面配置區 2"/>
          <p:cNvSpPr>
            <a:spLocks/>
          </p:cNvSpPr>
          <p:nvPr/>
        </p:nvSpPr>
        <p:spPr bwMode="auto">
          <a:xfrm>
            <a:off x="179388" y="4581525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Font typeface="Arial" charset="0"/>
              <a:buChar char="•"/>
            </a:pPr>
            <a:r>
              <a:rPr kumimoji="0" lang="zh-TW" altLang="en-US" sz="2000">
                <a:latin typeface="微軟正黑體" pitchFamily="34" charset="-120"/>
                <a:ea typeface="微軟正黑體" pitchFamily="34" charset="-120"/>
              </a:rPr>
              <a:t>總流程時間</a:t>
            </a:r>
            <a:r>
              <a:rPr kumimoji="0" lang="en-US" altLang="zh-TW" sz="2000">
                <a:latin typeface="微軟正黑體" pitchFamily="34" charset="-120"/>
                <a:ea typeface="微軟正黑體" pitchFamily="34" charset="-120"/>
              </a:rPr>
              <a:t>=43</a:t>
            </a:r>
            <a:r>
              <a:rPr kumimoji="0" lang="zh-TW" altLang="en-US" sz="2000">
                <a:latin typeface="微軟正黑體" pitchFamily="34" charset="-120"/>
                <a:ea typeface="微軟正黑體" pitchFamily="34" charset="-120"/>
              </a:rPr>
              <a:t>月</a:t>
            </a:r>
          </a:p>
          <a:p>
            <a:pPr marL="273050" indent="-273050">
              <a:spcBef>
                <a:spcPct val="20000"/>
              </a:spcBef>
              <a:buFont typeface="Arial" charset="0"/>
              <a:buChar char="•"/>
            </a:pPr>
            <a:r>
              <a:rPr kumimoji="0" lang="zh-TW" altLang="en-US" sz="2000">
                <a:latin typeface="微軟正黑體" pitchFamily="34" charset="-120"/>
                <a:ea typeface="微軟正黑體" pitchFamily="34" charset="-120"/>
              </a:rPr>
              <a:t>流程平均時間</a:t>
            </a:r>
            <a:r>
              <a:rPr kumimoji="0" lang="en-US" altLang="zh-TW" sz="2000">
                <a:latin typeface="微軟正黑體" pitchFamily="34" charset="-120"/>
                <a:ea typeface="微軟正黑體" pitchFamily="34" charset="-120"/>
              </a:rPr>
              <a:t>=43/5=8.6</a:t>
            </a:r>
            <a:r>
              <a:rPr kumimoji="0" lang="zh-TW" altLang="en-US" sz="2000">
                <a:latin typeface="微軟正黑體" pitchFamily="34" charset="-120"/>
                <a:ea typeface="微軟正黑體" pitchFamily="34" charset="-120"/>
              </a:rPr>
              <a:t>月</a:t>
            </a: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323850" y="5318125"/>
            <a:ext cx="78486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結果：</a:t>
            </a:r>
            <a:endParaRPr kumimoji="0" lang="en-US" altLang="zh-TW" sz="2000" b="1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寶馬與賓士可以及時完成</a:t>
            </a:r>
            <a:endParaRPr kumimoji="0" lang="en-US" altLang="zh-TW" sz="2000" b="1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每個工作平均延誤</a:t>
            </a:r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16/5=</a:t>
            </a:r>
            <a:r>
              <a:rPr kumimoji="0" lang="en-US" altLang="zh-TW" sz="20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3.2</a:t>
            </a:r>
            <a:r>
              <a:rPr kumimoji="0" lang="zh-TW" altLang="en-US" sz="20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kumimoji="0" lang="zh-TW" altLang="en-US" sz="2000" b="1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320" name="AutoShape 55"/>
          <p:cNvSpPr>
            <a:spLocks noChangeArrowheads="1"/>
          </p:cNvSpPr>
          <p:nvPr/>
        </p:nvSpPr>
        <p:spPr bwMode="auto">
          <a:xfrm>
            <a:off x="2700338" y="4005263"/>
            <a:ext cx="2376487" cy="914400"/>
          </a:xfrm>
          <a:prstGeom prst="upArrowCallout">
            <a:avLst>
              <a:gd name="adj1" fmla="val 64974"/>
              <a:gd name="adj2" fmla="val 64974"/>
              <a:gd name="adj3" fmla="val 16667"/>
              <a:gd name="adj4" fmla="val 66667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000" b="1">
                <a:ea typeface="華康楷書體W3"/>
                <a:cs typeface="華康楷書體W3"/>
              </a:rPr>
              <a:t>二者相減後在排序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863600"/>
          </a:xfrm>
        </p:spPr>
        <p:txBody>
          <a:bodyPr/>
          <a:lstStyle/>
          <a:p>
            <a:pPr eaLnBrk="1" hangingPunct="1"/>
            <a:r>
              <a:rPr lang="zh-TW" altLang="en-US" sz="3200" b="1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優先法則的比較</a:t>
            </a:r>
            <a:endParaRPr lang="zh-TW" altLang="fr-FR" sz="3200" b="1" smtClean="0">
              <a:solidFill>
                <a:schemeClr val="tx2"/>
              </a:solidFill>
              <a:ea typeface="微軟正黑體" pitchFamily="34" charset="-120"/>
              <a:cs typeface="Times New Roman" pitchFamily="18" charset="0"/>
            </a:endParaRPr>
          </a:p>
        </p:txBody>
      </p:sp>
      <p:graphicFrame>
        <p:nvGraphicFramePr>
          <p:cNvPr id="13393" name="Group 81"/>
          <p:cNvGraphicFramePr>
            <a:graphicFrameLocks noGrp="1"/>
          </p:cNvGraphicFramePr>
          <p:nvPr/>
        </p:nvGraphicFramePr>
        <p:xfrm>
          <a:off x="468313" y="1125538"/>
          <a:ext cx="8229600" cy="332232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規則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總完成時間</a:t>
                      </a: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平均完成時間</a:t>
                      </a: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平均延誤</a:t>
                      </a: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FCFS</a:t>
                      </a:r>
                      <a:endParaRPr kumimoji="0" lang="zh-TW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50</a:t>
                      </a:r>
                      <a:endParaRPr kumimoji="0" lang="zh-TW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10</a:t>
                      </a:r>
                      <a:endParaRPr kumimoji="0" lang="zh-TW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4.6</a:t>
                      </a:r>
                      <a:endParaRPr kumimoji="0" lang="zh-TW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SOT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36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7.2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2.4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EDD</a:t>
                      </a:r>
                      <a:endParaRPr kumimoji="0" lang="zh-TW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39</a:t>
                      </a:r>
                      <a:endParaRPr kumimoji="0" lang="zh-TW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7.8</a:t>
                      </a:r>
                      <a:endParaRPr kumimoji="0" lang="zh-TW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LCFS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隨機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53</a:t>
                      </a:r>
                      <a:endParaRPr kumimoji="0" lang="zh-TW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10.6</a:t>
                      </a:r>
                      <a:endParaRPr kumimoji="0" lang="zh-TW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5.4</a:t>
                      </a:r>
                      <a:endParaRPr kumimoji="0" lang="zh-TW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STR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8.6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468313" y="4508500"/>
            <a:ext cx="8064500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結果：</a:t>
            </a:r>
            <a:endParaRPr kumimoji="0"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kumimoji="0" lang="en-US" altLang="zh-TW" sz="2000" b="1" dirty="0">
                <a:latin typeface="微軟正黑體" pitchFamily="34" charset="-120"/>
                <a:ea typeface="微軟正黑體" pitchFamily="34" charset="-120"/>
              </a:rPr>
              <a:t>SOT(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最短作業時間</a:t>
            </a:r>
            <a:r>
              <a:rPr kumimoji="0" lang="en-US" altLang="zh-TW" sz="2000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優於其他法則</a:t>
            </a:r>
            <a:r>
              <a:rPr kumimoji="0" lang="en-US" altLang="zh-TW" sz="20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完成時間比</a:t>
            </a:r>
            <a:r>
              <a:rPr kumimoji="0" lang="en-US" altLang="zh-TW" sz="2000" b="1" dirty="0">
                <a:latin typeface="微軟正黑體" pitchFamily="34" charset="-120"/>
                <a:ea typeface="微軟正黑體" pitchFamily="34" charset="-120"/>
              </a:rPr>
              <a:t>EDD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短</a:t>
            </a:r>
            <a:r>
              <a:rPr kumimoji="0" lang="en-US" altLang="zh-TW" sz="2000" b="1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缺點：如果不斷有較短作業時間的工作插入</a:t>
            </a:r>
            <a:r>
              <a:rPr kumimoji="0" lang="en-US" altLang="zh-TW" sz="20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動態</a:t>
            </a:r>
            <a:r>
              <a:rPr kumimoji="0" lang="en-US" altLang="zh-TW" sz="2000" b="1" dirty="0">
                <a:latin typeface="微軟正黑體" pitchFamily="34" charset="-120"/>
                <a:ea typeface="微軟正黑體" pitchFamily="34" charset="-120"/>
              </a:rPr>
              <a:t>rolling)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，可能</a:t>
            </a:r>
            <a:r>
              <a:rPr kumimoji="0"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造成 </a:t>
            </a:r>
            <a:endParaRPr kumimoji="0"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                </a:t>
            </a:r>
            <a:r>
              <a:rPr kumimoji="0"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作業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時間長的工作一直無法被執行</a:t>
            </a:r>
            <a:endParaRPr kumimoji="0"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改善方式：中斷式</a:t>
            </a:r>
            <a:r>
              <a:rPr kumimoji="0" lang="en-US" altLang="zh-TW" sz="2000" b="1" dirty="0">
                <a:latin typeface="微軟正黑體" pitchFamily="34" charset="-120"/>
                <a:ea typeface="微軟正黑體" pitchFamily="34" charset="-120"/>
              </a:rPr>
              <a:t>SOT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，當有某項工作等待的時間超過設定的上限  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                      時，便自動將該項工作移至等候線的最前端等待優先執行</a:t>
            </a:r>
            <a:endParaRPr kumimoji="0" lang="en-US" altLang="zh-TW" sz="2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 idx="4294967295"/>
          </p:nvPr>
        </p:nvSpPr>
        <p:spPr>
          <a:xfrm>
            <a:off x="1187450" y="0"/>
            <a:ext cx="7042150" cy="1366838"/>
          </a:xfrm>
        </p:spPr>
        <p:txBody>
          <a:bodyPr/>
          <a:lstStyle/>
          <a:p>
            <a:pPr eaLnBrk="1" hangingPunct="1"/>
            <a:r>
              <a:rPr lang="zh-TW" altLang="fr-FR" sz="40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結論與應用</a:t>
            </a:r>
            <a:r>
              <a:rPr lang="zh-TW" altLang="fr-FR" sz="32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fr-FR" sz="32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fr-FR" sz="32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邊際貢獻比較</a:t>
            </a:r>
            <a:endParaRPr lang="fr-FR" altLang="zh-TW" sz="3200" b="1" dirty="0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/>
          </p:cNvSpPr>
          <p:nvPr/>
        </p:nvSpPr>
        <p:spPr bwMode="auto">
          <a:xfrm>
            <a:off x="0" y="465296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Font typeface="Arial" charset="0"/>
              <a:buChar char="•"/>
            </a:pPr>
            <a:r>
              <a:rPr kumimoji="0" lang="zh-TW" altLang="en-US" sz="2000">
                <a:latin typeface="微軟正黑體" pitchFamily="34" charset="-120"/>
                <a:ea typeface="微軟正黑體" pitchFamily="34" charset="-120"/>
              </a:rPr>
              <a:t>總流程時間</a:t>
            </a:r>
            <a:r>
              <a:rPr kumimoji="0" lang="en-US" altLang="zh-TW" sz="2000">
                <a:latin typeface="微軟正黑體" pitchFamily="34" charset="-120"/>
                <a:ea typeface="微軟正黑體" pitchFamily="34" charset="-120"/>
              </a:rPr>
              <a:t>=60</a:t>
            </a:r>
            <a:r>
              <a:rPr kumimoji="0" lang="zh-TW" altLang="en-US" sz="2000">
                <a:latin typeface="微軟正黑體" pitchFamily="34" charset="-120"/>
                <a:ea typeface="微軟正黑體" pitchFamily="34" charset="-120"/>
              </a:rPr>
              <a:t>月</a:t>
            </a:r>
          </a:p>
          <a:p>
            <a:pPr marL="273050" indent="-273050">
              <a:spcBef>
                <a:spcPct val="20000"/>
              </a:spcBef>
              <a:buFont typeface="Arial" charset="0"/>
              <a:buChar char="•"/>
            </a:pPr>
            <a:r>
              <a:rPr kumimoji="0" lang="zh-TW" altLang="en-US" sz="2000">
                <a:latin typeface="微軟正黑體" pitchFamily="34" charset="-120"/>
                <a:ea typeface="微軟正黑體" pitchFamily="34" charset="-120"/>
              </a:rPr>
              <a:t>流程平均時間</a:t>
            </a:r>
            <a:r>
              <a:rPr kumimoji="0" lang="en-US" altLang="zh-TW" sz="2000">
                <a:latin typeface="微軟正黑體" pitchFamily="34" charset="-120"/>
                <a:ea typeface="微軟正黑體" pitchFamily="34" charset="-120"/>
              </a:rPr>
              <a:t>=60/5=12</a:t>
            </a:r>
            <a:r>
              <a:rPr kumimoji="0" lang="zh-TW" altLang="en-US" sz="2000">
                <a:latin typeface="微軟正黑體" pitchFamily="34" charset="-120"/>
                <a:ea typeface="微軟正黑體" pitchFamily="34" charset="-120"/>
              </a:rPr>
              <a:t>月</a:t>
            </a: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323850" y="5318125"/>
            <a:ext cx="78486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結果：</a:t>
            </a:r>
            <a:endParaRPr kumimoji="0" lang="en-US" altLang="zh-TW" sz="2000" b="1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只有法拉利可以及時完成</a:t>
            </a:r>
            <a:endParaRPr kumimoji="0" lang="en-US" altLang="zh-TW" sz="2000" b="1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其餘四個工作分別各延誤</a:t>
            </a:r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月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每個工作平均延誤</a:t>
            </a:r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38/5=</a:t>
            </a:r>
            <a:r>
              <a:rPr kumimoji="0" lang="en-US" altLang="zh-TW" sz="20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7.6</a:t>
            </a:r>
            <a:r>
              <a:rPr kumimoji="0" lang="zh-TW" altLang="en-US" sz="20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kumimoji="0" lang="zh-TW" altLang="en-US" sz="2000" b="1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4414" name="Group 78"/>
          <p:cNvGraphicFramePr>
            <a:graphicFrameLocks noGrp="1"/>
          </p:cNvGraphicFramePr>
          <p:nvPr/>
        </p:nvGraphicFramePr>
        <p:xfrm>
          <a:off x="250825" y="1341438"/>
          <a:ext cx="8713788" cy="3384550"/>
        </p:xfrm>
        <a:graphic>
          <a:graphicData uri="http://schemas.openxmlformats.org/drawingml/2006/table">
            <a:tbl>
              <a:tblPr/>
              <a:tblGrid>
                <a:gridCol w="1773238"/>
                <a:gridCol w="1773237"/>
                <a:gridCol w="1922463"/>
                <a:gridCol w="1622425"/>
                <a:gridCol w="1622425"/>
              </a:tblGrid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工作</a:t>
                      </a: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依到達順序</a:t>
                      </a: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處理時間</a:t>
                      </a: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期限</a:t>
                      </a: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距離現在月數</a:t>
                      </a: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流程時間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延誤時間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法拉利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0+6=6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保時捷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6+4=10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10-6=4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賓士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10+3=13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13-5=8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奧迪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13+2=15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15-7=8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寶馬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15+1=16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16-2=18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13368" name="Line 158"/>
          <p:cNvSpPr>
            <a:spLocks noChangeShapeType="1"/>
          </p:cNvSpPr>
          <p:nvPr/>
        </p:nvSpPr>
        <p:spPr bwMode="auto">
          <a:xfrm>
            <a:off x="2843213" y="765175"/>
            <a:ext cx="0" cy="576263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369" name="Text Box 58"/>
          <p:cNvSpPr txBox="1">
            <a:spLocks noChangeArrowheads="1"/>
          </p:cNvSpPr>
          <p:nvPr/>
        </p:nvSpPr>
        <p:spPr bwMode="auto">
          <a:xfrm>
            <a:off x="0" y="476250"/>
            <a:ext cx="287972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*合理的假設前提：</a:t>
            </a:r>
          </a:p>
          <a:p>
            <a:pPr>
              <a:spcBef>
                <a:spcPct val="50000"/>
              </a:spcBef>
            </a:pPr>
            <a:r>
              <a:rPr lang="zh-TW" altLang="en-US" b="1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處理時間多的營業效益高</a:t>
            </a:r>
          </a:p>
        </p:txBody>
      </p:sp>
      <p:sp>
        <p:nvSpPr>
          <p:cNvPr id="14415" name="Freeform 79"/>
          <p:cNvSpPr>
            <a:spLocks/>
          </p:cNvSpPr>
          <p:nvPr/>
        </p:nvSpPr>
        <p:spPr bwMode="auto">
          <a:xfrm>
            <a:off x="4643438" y="4868863"/>
            <a:ext cx="517525" cy="1800225"/>
          </a:xfrm>
          <a:custGeom>
            <a:avLst/>
            <a:gdLst>
              <a:gd name="T0" fmla="*/ 0 w 326"/>
              <a:gd name="T1" fmla="*/ 0 h 1134"/>
              <a:gd name="T2" fmla="*/ 318 w 326"/>
              <a:gd name="T3" fmla="*/ 499 h 1134"/>
              <a:gd name="T4" fmla="*/ 46 w 326"/>
              <a:gd name="T5" fmla="*/ 1134 h 1134"/>
              <a:gd name="T6" fmla="*/ 0 60000 65536"/>
              <a:gd name="T7" fmla="*/ 0 60000 65536"/>
              <a:gd name="T8" fmla="*/ 0 60000 65536"/>
              <a:gd name="T9" fmla="*/ 0 w 326"/>
              <a:gd name="T10" fmla="*/ 0 h 1134"/>
              <a:gd name="T11" fmla="*/ 326 w 326"/>
              <a:gd name="T12" fmla="*/ 1134 h 1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6" h="1134">
                <a:moveTo>
                  <a:pt x="0" y="0"/>
                </a:moveTo>
                <a:cubicBezTo>
                  <a:pt x="155" y="155"/>
                  <a:pt x="310" y="310"/>
                  <a:pt x="318" y="499"/>
                </a:cubicBezTo>
                <a:cubicBezTo>
                  <a:pt x="326" y="688"/>
                  <a:pt x="137" y="1005"/>
                  <a:pt x="46" y="113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416" name="Text Box 80"/>
          <p:cNvSpPr txBox="1">
            <a:spLocks noChangeArrowheads="1"/>
          </p:cNvSpPr>
          <p:nvPr/>
        </p:nvSpPr>
        <p:spPr bwMode="auto">
          <a:xfrm>
            <a:off x="5148263" y="4941888"/>
            <a:ext cx="22320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與其它方法比較，總流程時間最長，且延誤最大</a:t>
            </a:r>
          </a:p>
        </p:txBody>
      </p:sp>
      <p:pic>
        <p:nvPicPr>
          <p:cNvPr id="7" name="圖片 6" descr="ThinkingSmile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5229225"/>
            <a:ext cx="1584325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18" name="Text Box 82"/>
          <p:cNvSpPr txBox="1">
            <a:spLocks noChangeArrowheads="1"/>
          </p:cNvSpPr>
          <p:nvPr/>
        </p:nvSpPr>
        <p:spPr bwMode="auto">
          <a:xfrm>
            <a:off x="5148263" y="6021388"/>
            <a:ext cx="2879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思考：優先法則是否與邊際貢獻互相矛盾</a:t>
            </a:r>
            <a:r>
              <a:rPr lang="en-US" altLang="zh-TW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4415" grpId="0" animBg="1"/>
      <p:bldP spid="14416" grpId="0"/>
      <p:bldP spid="144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/>
          </p:cNvSpPr>
          <p:nvPr/>
        </p:nvSpPr>
        <p:spPr bwMode="auto">
          <a:xfrm>
            <a:off x="1187450" y="0"/>
            <a:ext cx="704215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fr-FR" sz="44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結論與應用</a:t>
            </a:r>
            <a:r>
              <a:rPr kumimoji="0" lang="zh-TW" altLang="fr-FR" sz="36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kumimoji="0" lang="zh-TW" altLang="fr-FR" sz="36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kumimoji="0" lang="zh-TW" altLang="fr-FR" sz="36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實務上的說明</a:t>
            </a:r>
            <a:endParaRPr kumimoji="0" lang="fr-FR" altLang="zh-TW" sz="3600" b="1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339" name="Text Box 9"/>
          <p:cNvSpPr txBox="1">
            <a:spLocks noChangeArrowheads="1"/>
          </p:cNvSpPr>
          <p:nvPr/>
        </p:nvSpPr>
        <p:spPr bwMode="auto">
          <a:xfrm>
            <a:off x="7864475" y="21526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340" name="AutoShape 10"/>
          <p:cNvSpPr>
            <a:spLocks noChangeArrowheads="1"/>
          </p:cNvSpPr>
          <p:nvPr/>
        </p:nvSpPr>
        <p:spPr bwMode="auto">
          <a:xfrm>
            <a:off x="755650" y="1628775"/>
            <a:ext cx="2663825" cy="252095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3200">
                <a:latin typeface="微軟正黑體" pitchFamily="34" charset="-120"/>
                <a:ea typeface="微軟正黑體" pitchFamily="34" charset="-120"/>
              </a:rPr>
              <a:t>邊際貢獻大</a:t>
            </a:r>
          </a:p>
          <a:p>
            <a:pPr algn="ctr"/>
            <a:r>
              <a:rPr lang="zh-TW" altLang="en-US" sz="3200">
                <a:latin typeface="微軟正黑體" pitchFamily="34" charset="-120"/>
                <a:ea typeface="微軟正黑體" pitchFamily="34" charset="-120"/>
              </a:rPr>
              <a:t>的急單</a:t>
            </a:r>
          </a:p>
        </p:txBody>
      </p:sp>
      <p:sp>
        <p:nvSpPr>
          <p:cNvPr id="14341" name="Rectangle 11"/>
          <p:cNvSpPr>
            <a:spLocks noChangeArrowheads="1"/>
          </p:cNvSpPr>
          <p:nvPr/>
        </p:nvSpPr>
        <p:spPr bwMode="auto">
          <a:xfrm>
            <a:off x="5076825" y="4437063"/>
            <a:ext cx="1871663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>
                <a:latin typeface="微軟正黑體" pitchFamily="34" charset="-120"/>
                <a:ea typeface="微軟正黑體" pitchFamily="34" charset="-120"/>
              </a:rPr>
              <a:t>與其它客戶協調</a:t>
            </a:r>
          </a:p>
          <a:p>
            <a:pPr algn="ctr"/>
            <a:r>
              <a:rPr lang="zh-TW" altLang="en-US">
                <a:latin typeface="微軟正黑體" pitchFamily="34" charset="-120"/>
                <a:ea typeface="微軟正黑體" pitchFamily="34" charset="-120"/>
              </a:rPr>
              <a:t>延後時間</a:t>
            </a:r>
            <a:r>
              <a:rPr lang="en-US" altLang="zh-TW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>
                <a:latin typeface="微軟正黑體" pitchFamily="34" charset="-120"/>
                <a:ea typeface="微軟正黑體" pitchFamily="34" charset="-120"/>
              </a:rPr>
              <a:t>折價，</a:t>
            </a:r>
          </a:p>
          <a:p>
            <a:pPr algn="ctr"/>
            <a:r>
              <a:rPr lang="zh-TW" altLang="en-US">
                <a:latin typeface="微軟正黑體" pitchFamily="34" charset="-120"/>
                <a:ea typeface="微軟正黑體" pitchFamily="34" charset="-120"/>
              </a:rPr>
              <a:t>以金錢換取時間</a:t>
            </a:r>
            <a:r>
              <a:rPr lang="en-US" altLang="zh-TW"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14342" name="Rectangle 12"/>
          <p:cNvSpPr>
            <a:spLocks noChangeArrowheads="1"/>
          </p:cNvSpPr>
          <p:nvPr/>
        </p:nvSpPr>
        <p:spPr bwMode="auto">
          <a:xfrm>
            <a:off x="5003800" y="2420938"/>
            <a:ext cx="1871663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3200">
                <a:latin typeface="微軟正黑體" pitchFamily="34" charset="-120"/>
                <a:ea typeface="微軟正黑體" pitchFamily="34" charset="-120"/>
              </a:rPr>
              <a:t>插單</a:t>
            </a:r>
          </a:p>
        </p:txBody>
      </p:sp>
      <p:cxnSp>
        <p:nvCxnSpPr>
          <p:cNvPr id="14343" name="AutoShape 13"/>
          <p:cNvCxnSpPr>
            <a:cxnSpLocks noChangeShapeType="1"/>
            <a:stCxn id="14340" idx="3"/>
            <a:endCxn id="14342" idx="1"/>
          </p:cNvCxnSpPr>
          <p:nvPr/>
        </p:nvCxnSpPr>
        <p:spPr bwMode="auto">
          <a:xfrm>
            <a:off x="3419475" y="2889250"/>
            <a:ext cx="15843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44" name="AutoShape 16"/>
          <p:cNvCxnSpPr>
            <a:cxnSpLocks noChangeShapeType="1"/>
            <a:stCxn id="14340" idx="2"/>
          </p:cNvCxnSpPr>
          <p:nvPr/>
        </p:nvCxnSpPr>
        <p:spPr bwMode="auto">
          <a:xfrm rot="16200000" flipH="1">
            <a:off x="3186907" y="3050381"/>
            <a:ext cx="827088" cy="30257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4345" name="Text Box 17"/>
          <p:cNvSpPr txBox="1">
            <a:spLocks noChangeArrowheads="1"/>
          </p:cNvSpPr>
          <p:nvPr/>
        </p:nvSpPr>
        <p:spPr bwMode="auto">
          <a:xfrm>
            <a:off x="3203575" y="1917700"/>
            <a:ext cx="1439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latin typeface="微軟正黑體" pitchFamily="34" charset="-120"/>
                <a:ea typeface="微軟正黑體" pitchFamily="34" charset="-120"/>
              </a:rPr>
              <a:t>其它工作時間允許</a:t>
            </a:r>
          </a:p>
        </p:txBody>
      </p:sp>
      <p:sp>
        <p:nvSpPr>
          <p:cNvPr id="14346" name="Text Box 18"/>
          <p:cNvSpPr txBox="1">
            <a:spLocks noChangeArrowheads="1"/>
          </p:cNvSpPr>
          <p:nvPr/>
        </p:nvSpPr>
        <p:spPr bwMode="auto">
          <a:xfrm>
            <a:off x="3132138" y="4221163"/>
            <a:ext cx="1439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latin typeface="微軟正黑體" pitchFamily="34" charset="-120"/>
                <a:ea typeface="微軟正黑體" pitchFamily="34" charset="-120"/>
              </a:rPr>
              <a:t>其它工作時間不允許</a:t>
            </a:r>
          </a:p>
        </p:txBody>
      </p:sp>
      <p:sp>
        <p:nvSpPr>
          <p:cNvPr id="14347" name="Rectangle 19"/>
          <p:cNvSpPr>
            <a:spLocks noChangeArrowheads="1"/>
          </p:cNvSpPr>
          <p:nvPr/>
        </p:nvSpPr>
        <p:spPr bwMode="auto">
          <a:xfrm>
            <a:off x="5076825" y="5518150"/>
            <a:ext cx="1871663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>
                <a:latin typeface="微軟正黑體" pitchFamily="34" charset="-120"/>
                <a:ea typeface="微軟正黑體" pitchFamily="34" charset="-120"/>
              </a:rPr>
              <a:t>庫存、加班、外包</a:t>
            </a:r>
          </a:p>
          <a:p>
            <a:pPr algn="ctr"/>
            <a:r>
              <a:rPr lang="zh-TW" altLang="en-US">
                <a:latin typeface="微軟正黑體" pitchFamily="34" charset="-120"/>
                <a:ea typeface="微軟正黑體" pitchFamily="34" charset="-120"/>
              </a:rPr>
              <a:t>等方式克服</a:t>
            </a:r>
          </a:p>
        </p:txBody>
      </p:sp>
      <p:cxnSp>
        <p:nvCxnSpPr>
          <p:cNvPr id="14348" name="AutoShape 20"/>
          <p:cNvCxnSpPr>
            <a:cxnSpLocks noChangeShapeType="1"/>
            <a:stCxn id="14340" idx="2"/>
            <a:endCxn id="14347" idx="1"/>
          </p:cNvCxnSpPr>
          <p:nvPr/>
        </p:nvCxnSpPr>
        <p:spPr bwMode="auto">
          <a:xfrm rot="16200000" flipH="1">
            <a:off x="2663825" y="3573463"/>
            <a:ext cx="1836738" cy="29892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4349" name="Text Box 21"/>
          <p:cNvSpPr txBox="1">
            <a:spLocks noChangeArrowheads="1"/>
          </p:cNvSpPr>
          <p:nvPr/>
        </p:nvSpPr>
        <p:spPr bwMode="auto">
          <a:xfrm>
            <a:off x="3132138" y="5229225"/>
            <a:ext cx="1439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latin typeface="微軟正黑體" pitchFamily="34" charset="-120"/>
                <a:ea typeface="微軟正黑體" pitchFamily="34" charset="-120"/>
              </a:rPr>
              <a:t>其它工作時間不允許</a:t>
            </a:r>
          </a:p>
        </p:txBody>
      </p:sp>
      <p:cxnSp>
        <p:nvCxnSpPr>
          <p:cNvPr id="14350" name="AutoShape 23"/>
          <p:cNvCxnSpPr>
            <a:cxnSpLocks noChangeShapeType="1"/>
            <a:stCxn id="14347" idx="3"/>
            <a:endCxn id="14342" idx="3"/>
          </p:cNvCxnSpPr>
          <p:nvPr/>
        </p:nvCxnSpPr>
        <p:spPr bwMode="auto">
          <a:xfrm flipH="1" flipV="1">
            <a:off x="6875463" y="2889250"/>
            <a:ext cx="73025" cy="3097213"/>
          </a:xfrm>
          <a:prstGeom prst="bentConnector3">
            <a:avLst>
              <a:gd name="adj1" fmla="val -126521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4351" name="Line 27"/>
          <p:cNvSpPr>
            <a:spLocks noChangeShapeType="1"/>
          </p:cNvSpPr>
          <p:nvPr/>
        </p:nvSpPr>
        <p:spPr bwMode="auto">
          <a:xfrm>
            <a:off x="6948488" y="4868863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352" name="AutoShape 29"/>
          <p:cNvSpPr>
            <a:spLocks noChangeArrowheads="1"/>
          </p:cNvSpPr>
          <p:nvPr/>
        </p:nvSpPr>
        <p:spPr bwMode="auto">
          <a:xfrm>
            <a:off x="6659563" y="1341438"/>
            <a:ext cx="1225550" cy="792162"/>
          </a:xfrm>
          <a:prstGeom prst="cloudCallout">
            <a:avLst>
              <a:gd name="adj1" fmla="val -45597"/>
              <a:gd name="adj2" fmla="val 80861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zh-TW" altLang="en-US" sz="2400">
                <a:latin typeface="微軟正黑體" pitchFamily="34" charset="-120"/>
                <a:ea typeface="微軟正黑體" pitchFamily="34" charset="-120"/>
              </a:rPr>
              <a:t>目的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95288" y="836613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kumimoji="0" lang="zh-TW" altLang="en-US" sz="2800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  <a:cs typeface="華康楷書體W3"/>
            </a:endParaRPr>
          </a:p>
          <a:p>
            <a:pPr marL="692150" lvl="1" indent="-347663">
              <a:lnSpc>
                <a:spcPct val="120000"/>
              </a:lnSpc>
              <a:spcBef>
                <a:spcPct val="35000"/>
              </a:spcBef>
              <a:buFont typeface="Wingdings" pitchFamily="2" charset="2"/>
              <a:buChar char="n"/>
            </a:pPr>
            <a:r>
              <a:rPr kumimoji="0"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cs typeface="華康楷書體W3"/>
              </a:rPr>
              <a:t>有兩項或兩項以上的工作必須依相同的順序在兩部機器上處理</a:t>
            </a:r>
            <a:r>
              <a:rPr kumimoji="0"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cs typeface="華康楷書體W3"/>
              </a:rPr>
              <a:t>。</a:t>
            </a:r>
            <a:endParaRPr kumimoji="0"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  <a:cs typeface="華康楷書體W3"/>
            </a:endParaRPr>
          </a:p>
          <a:p>
            <a:pPr marL="692150" lvl="1" indent="-347663">
              <a:lnSpc>
                <a:spcPct val="120000"/>
              </a:lnSpc>
              <a:spcBef>
                <a:spcPct val="35000"/>
              </a:spcBef>
              <a:buFont typeface="Wingdings" pitchFamily="2" charset="2"/>
              <a:buChar char="n"/>
            </a:pPr>
            <a:r>
              <a:rPr kumimoji="0"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cs typeface="華康楷書體W3"/>
              </a:rPr>
              <a:t>這</a:t>
            </a:r>
            <a:r>
              <a:rPr kumimoji="0"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cs typeface="華康楷書體W3"/>
              </a:rPr>
              <a:t>類的問題被稱為「</a:t>
            </a:r>
            <a:r>
              <a:rPr kumimoji="0"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cs typeface="華康楷書體W3"/>
              </a:rPr>
              <a:t>n</a:t>
            </a:r>
            <a:r>
              <a:rPr kumimoji="0"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cs typeface="華康楷書體W3"/>
              </a:rPr>
              <a:t>項作業</a:t>
            </a:r>
            <a:r>
              <a:rPr kumimoji="0"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cs typeface="華康楷書體W3"/>
              </a:rPr>
              <a:t>-</a:t>
            </a:r>
            <a:r>
              <a:rPr kumimoji="0"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cs typeface="華康楷書體W3"/>
              </a:rPr>
              <a:t>雙機問題」或是簡稱為「ｎ</a:t>
            </a:r>
            <a:r>
              <a:rPr kumimoji="0"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cs typeface="華康楷書體W3"/>
              </a:rPr>
              <a:t>/2</a:t>
            </a:r>
            <a:r>
              <a:rPr kumimoji="0"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cs typeface="華康楷書體W3"/>
              </a:rPr>
              <a:t>」。</a:t>
            </a:r>
            <a:endParaRPr kumimoji="0"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  <a:cs typeface="華康楷書體W3"/>
            </a:endParaRPr>
          </a:p>
          <a:p>
            <a:pPr marL="692150" lvl="1" indent="-347663">
              <a:lnSpc>
                <a:spcPct val="120000"/>
              </a:lnSpc>
              <a:spcBef>
                <a:spcPct val="35000"/>
              </a:spcBef>
              <a:buFont typeface="Wingdings" pitchFamily="2" charset="2"/>
              <a:buChar char="n"/>
            </a:pPr>
            <a:r>
              <a:rPr kumimoji="0"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cs typeface="華康楷書體W3"/>
              </a:rPr>
              <a:t>此</a:t>
            </a:r>
            <a:r>
              <a:rPr kumimoji="0"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cs typeface="華康楷書體W3"/>
              </a:rPr>
              <a:t>方法被稱為</a:t>
            </a:r>
            <a:r>
              <a:rPr kumimoji="0" lang="en-US" altLang="zh-TW" sz="2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華康楷書體W3"/>
              </a:rPr>
              <a:t>Johnson</a:t>
            </a:r>
            <a:r>
              <a:rPr kumimoji="0" lang="zh-TW" altLang="en-US" sz="2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華康楷書體W3"/>
              </a:rPr>
              <a:t>法則</a:t>
            </a:r>
            <a:r>
              <a:rPr kumimoji="0"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cs typeface="華康楷書體W3"/>
              </a:rPr>
              <a:t>。</a:t>
            </a:r>
            <a:endParaRPr kumimoji="0"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  <a:cs typeface="華康楷書體W3"/>
            </a:endParaRPr>
          </a:p>
          <a:p>
            <a:pPr marL="692150" lvl="1" indent="-347663">
              <a:lnSpc>
                <a:spcPct val="120000"/>
              </a:lnSpc>
              <a:spcBef>
                <a:spcPct val="35000"/>
              </a:spcBef>
              <a:buFont typeface="Wingdings" pitchFamily="2" charset="2"/>
              <a:buChar char="n"/>
            </a:pPr>
            <a:r>
              <a:rPr kumimoji="0"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cs typeface="華康楷書體W3"/>
              </a:rPr>
              <a:t>其</a:t>
            </a:r>
            <a:r>
              <a:rPr kumimoji="0"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cs typeface="華康楷書體W3"/>
              </a:rPr>
              <a:t>目標是</a:t>
            </a:r>
            <a:r>
              <a:rPr kumimoji="0" lang="zh-TW" altLang="en-US" sz="2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華康楷書體W3"/>
              </a:rPr>
              <a:t>最小化</a:t>
            </a:r>
            <a:r>
              <a:rPr kumimoji="0"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cs typeface="華康楷書體W3"/>
              </a:rPr>
              <a:t>從第一個工作開始到完成最後一個工作的</a:t>
            </a:r>
            <a:r>
              <a:rPr kumimoji="0" lang="zh-TW" altLang="en-US" sz="2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華康楷書體W3"/>
              </a:rPr>
              <a:t>總流程時間</a:t>
            </a:r>
            <a:r>
              <a:rPr kumimoji="0"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cs typeface="華康楷書體W3"/>
              </a:rPr>
              <a:t>。</a:t>
            </a:r>
          </a:p>
        </p:txBody>
      </p:sp>
      <p:sp>
        <p:nvSpPr>
          <p:cNvPr id="15363" name="Titre 1"/>
          <p:cNvSpPr>
            <a:spLocks/>
          </p:cNvSpPr>
          <p:nvPr/>
        </p:nvSpPr>
        <p:spPr bwMode="auto">
          <a:xfrm>
            <a:off x="468313" y="260350"/>
            <a:ext cx="8229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sz="38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N</a:t>
            </a:r>
            <a:r>
              <a:rPr kumimoji="0" lang="zh-TW" altLang="en-US" sz="38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項作業的雙機排程方法</a:t>
            </a:r>
            <a:endParaRPr kumimoji="0" lang="zh-TW" altLang="fr-FR" sz="3800" b="1">
              <a:solidFill>
                <a:schemeClr val="tx2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68" name="Group 32"/>
          <p:cNvGraphicFramePr>
            <a:graphicFrameLocks noGrp="1"/>
          </p:cNvGraphicFramePr>
          <p:nvPr/>
        </p:nvGraphicFramePr>
        <p:xfrm>
          <a:off x="396875" y="1557338"/>
          <a:ext cx="7927975" cy="2405064"/>
        </p:xfrm>
        <a:graphic>
          <a:graphicData uri="http://schemas.openxmlformats.org/drawingml/2006/table">
            <a:tbl>
              <a:tblPr/>
              <a:tblGrid>
                <a:gridCol w="1604963"/>
                <a:gridCol w="3190875"/>
                <a:gridCol w="3132137"/>
              </a:tblGrid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工作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機器</a:t>
                      </a: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上的作業時間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機器</a:t>
                      </a: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上的作業時間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12" name="Text Box 29"/>
          <p:cNvSpPr txBox="1">
            <a:spLocks noChangeArrowheads="1"/>
          </p:cNvSpPr>
          <p:nvPr/>
        </p:nvSpPr>
        <p:spPr bwMode="auto">
          <a:xfrm>
            <a:off x="323850" y="981075"/>
            <a:ext cx="310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4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步驟</a:t>
            </a:r>
            <a:r>
              <a:rPr kumimoji="0" lang="en-US" altLang="zh-TW" sz="24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kumimoji="0" lang="zh-TW" altLang="en-US" sz="24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：列出作業時間</a:t>
            </a:r>
          </a:p>
        </p:txBody>
      </p:sp>
      <p:sp>
        <p:nvSpPr>
          <p:cNvPr id="16413" name="Rectangle 2"/>
          <p:cNvSpPr>
            <a:spLocks/>
          </p:cNvSpPr>
          <p:nvPr/>
        </p:nvSpPr>
        <p:spPr bwMode="auto">
          <a:xfrm>
            <a:off x="395288" y="188913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kumimoji="0" lang="en-US" altLang="zh-TW" sz="38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華康楷書體W3"/>
              </a:rPr>
              <a:t>Johnson</a:t>
            </a:r>
            <a:r>
              <a:rPr kumimoji="0" lang="zh-TW" altLang="en-US" sz="38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華康楷書體W3"/>
              </a:rPr>
              <a:t>法則步驟</a:t>
            </a:r>
          </a:p>
        </p:txBody>
      </p:sp>
      <p:sp>
        <p:nvSpPr>
          <p:cNvPr id="46198" name="Oval 118"/>
          <p:cNvSpPr>
            <a:spLocks noChangeArrowheads="1"/>
          </p:cNvSpPr>
          <p:nvPr/>
        </p:nvSpPr>
        <p:spPr bwMode="auto">
          <a:xfrm>
            <a:off x="6372225" y="1916113"/>
            <a:ext cx="720725" cy="6477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6199" name="Oval 119"/>
          <p:cNvSpPr>
            <a:spLocks noChangeArrowheads="1"/>
          </p:cNvSpPr>
          <p:nvPr/>
        </p:nvSpPr>
        <p:spPr bwMode="auto">
          <a:xfrm>
            <a:off x="5435600" y="1484313"/>
            <a:ext cx="865188" cy="6477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6241" name="Line 161"/>
          <p:cNvSpPr>
            <a:spLocks noChangeShapeType="1"/>
          </p:cNvSpPr>
          <p:nvPr/>
        </p:nvSpPr>
        <p:spPr bwMode="auto">
          <a:xfrm>
            <a:off x="6445250" y="2420938"/>
            <a:ext cx="287338" cy="12239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6242" name="Line 162"/>
          <p:cNvSpPr>
            <a:spLocks noChangeShapeType="1"/>
          </p:cNvSpPr>
          <p:nvPr/>
        </p:nvSpPr>
        <p:spPr bwMode="auto">
          <a:xfrm flipH="1" flipV="1">
            <a:off x="3779838" y="3213100"/>
            <a:ext cx="2808287" cy="360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418" name="Text Box 30"/>
          <p:cNvSpPr txBox="1">
            <a:spLocks noChangeArrowheads="1"/>
          </p:cNvSpPr>
          <p:nvPr/>
        </p:nvSpPr>
        <p:spPr bwMode="auto">
          <a:xfrm>
            <a:off x="250825" y="4005263"/>
            <a:ext cx="8661400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15000"/>
              </a:spcBef>
            </a:pPr>
            <a:r>
              <a:rPr kumimoji="0" lang="zh-TW" altLang="en-US" sz="22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步驟</a:t>
            </a:r>
            <a:r>
              <a:rPr kumimoji="0" lang="en-US" altLang="zh-TW" sz="22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kumimoji="0" lang="zh-TW" altLang="en-US" sz="22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和</a:t>
            </a:r>
            <a:r>
              <a:rPr kumimoji="0" lang="en-US" altLang="zh-TW" sz="22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kumimoji="0" lang="zh-TW" altLang="en-US" sz="22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：選取最短的作業時間並加以指派，在機器</a:t>
            </a:r>
            <a:r>
              <a:rPr kumimoji="0" lang="en-US" altLang="zh-TW" sz="22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kumimoji="0" lang="zh-TW" altLang="en-US" sz="22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中，工作</a:t>
            </a:r>
            <a:r>
              <a:rPr kumimoji="0" lang="en-US" altLang="zh-TW" sz="22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A</a:t>
            </a:r>
            <a:r>
              <a:rPr kumimoji="0" lang="zh-TW" altLang="en-US" sz="22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的 </a:t>
            </a:r>
          </a:p>
          <a:p>
            <a:pPr>
              <a:lnSpc>
                <a:spcPct val="115000"/>
              </a:lnSpc>
              <a:spcBef>
                <a:spcPct val="15000"/>
              </a:spcBef>
            </a:pPr>
            <a:r>
              <a:rPr kumimoji="0" lang="zh-TW" altLang="en-US" sz="22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                     作業時間短，因此優先被指派並最後執行。</a:t>
            </a:r>
          </a:p>
          <a:p>
            <a:pPr>
              <a:lnSpc>
                <a:spcPct val="115000"/>
              </a:lnSpc>
              <a:spcBef>
                <a:spcPct val="15000"/>
              </a:spcBef>
            </a:pPr>
            <a:r>
              <a:rPr kumimoji="0" lang="zh-TW" altLang="en-US" sz="2200" b="1">
                <a:latin typeface="微軟正黑體" pitchFamily="34" charset="-120"/>
                <a:ea typeface="微軟正黑體" pitchFamily="34" charset="-120"/>
              </a:rPr>
              <a:t>                     </a:t>
            </a:r>
            <a:r>
              <a:rPr kumimoji="0" lang="en-US" altLang="zh-TW" sz="2200" b="1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200" b="1">
                <a:latin typeface="微軟正黑體" pitchFamily="34" charset="-120"/>
                <a:ea typeface="微軟正黑體" pitchFamily="34" charset="-120"/>
              </a:rPr>
              <a:t>一旦被指派之後，工作</a:t>
            </a:r>
            <a:r>
              <a:rPr kumimoji="0" lang="en-US" altLang="zh-TW" sz="2200" b="1">
                <a:latin typeface="微軟正黑體" pitchFamily="34" charset="-120"/>
                <a:ea typeface="微軟正黑體" pitchFamily="34" charset="-120"/>
              </a:rPr>
              <a:t>A</a:t>
            </a:r>
            <a:r>
              <a:rPr kumimoji="0" lang="zh-TW" altLang="en-US" sz="2200" b="1">
                <a:latin typeface="微軟正黑體" pitchFamily="34" charset="-120"/>
                <a:ea typeface="微軟正黑體" pitchFamily="34" charset="-120"/>
              </a:rPr>
              <a:t>就不能再進入排程）</a:t>
            </a:r>
          </a:p>
        </p:txBody>
      </p:sp>
      <p:sp>
        <p:nvSpPr>
          <p:cNvPr id="46245" name="Rectangle 165"/>
          <p:cNvSpPr>
            <a:spLocks noChangeArrowheads="1"/>
          </p:cNvSpPr>
          <p:nvPr/>
        </p:nvSpPr>
        <p:spPr bwMode="auto">
          <a:xfrm>
            <a:off x="1476375" y="5922963"/>
            <a:ext cx="1439863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4000" b="1">
                <a:latin typeface="微軟正黑體" pitchFamily="34" charset="-120"/>
                <a:ea typeface="微軟正黑體" pitchFamily="34" charset="-120"/>
              </a:rPr>
              <a:t>C</a:t>
            </a:r>
          </a:p>
        </p:txBody>
      </p:sp>
      <p:sp>
        <p:nvSpPr>
          <p:cNvPr id="46246" name="Rectangle 166"/>
          <p:cNvSpPr>
            <a:spLocks noChangeArrowheads="1"/>
          </p:cNvSpPr>
          <p:nvPr/>
        </p:nvSpPr>
        <p:spPr bwMode="auto">
          <a:xfrm>
            <a:off x="2916238" y="5922963"/>
            <a:ext cx="1439862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4000" b="1">
                <a:latin typeface="微軟正黑體" pitchFamily="34" charset="-120"/>
                <a:ea typeface="微軟正黑體" pitchFamily="34" charset="-120"/>
              </a:rPr>
              <a:t>B</a:t>
            </a:r>
          </a:p>
        </p:txBody>
      </p:sp>
      <p:sp>
        <p:nvSpPr>
          <p:cNvPr id="46247" name="Rectangle 167"/>
          <p:cNvSpPr>
            <a:spLocks noChangeArrowheads="1"/>
          </p:cNvSpPr>
          <p:nvPr/>
        </p:nvSpPr>
        <p:spPr bwMode="auto">
          <a:xfrm>
            <a:off x="4356100" y="5922963"/>
            <a:ext cx="1439863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4000" b="1">
                <a:latin typeface="微軟正黑體" pitchFamily="34" charset="-120"/>
                <a:ea typeface="微軟正黑體" pitchFamily="34" charset="-120"/>
              </a:rPr>
              <a:t>D</a:t>
            </a:r>
          </a:p>
        </p:txBody>
      </p:sp>
      <p:sp>
        <p:nvSpPr>
          <p:cNvPr id="46248" name="Rectangle 168"/>
          <p:cNvSpPr>
            <a:spLocks noChangeArrowheads="1"/>
          </p:cNvSpPr>
          <p:nvPr/>
        </p:nvSpPr>
        <p:spPr bwMode="auto">
          <a:xfrm>
            <a:off x="5795963" y="5922963"/>
            <a:ext cx="1439862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4000" b="1">
                <a:latin typeface="微軟正黑體" pitchFamily="34" charset="-120"/>
                <a:ea typeface="微軟正黑體" pitchFamily="34" charset="-120"/>
              </a:rPr>
              <a:t>A</a:t>
            </a:r>
          </a:p>
        </p:txBody>
      </p:sp>
      <p:sp>
        <p:nvSpPr>
          <p:cNvPr id="16423" name="Text Box 31"/>
          <p:cNvSpPr txBox="1">
            <a:spLocks noChangeArrowheads="1"/>
          </p:cNvSpPr>
          <p:nvPr/>
        </p:nvSpPr>
        <p:spPr bwMode="auto">
          <a:xfrm>
            <a:off x="250825" y="5445125"/>
            <a:ext cx="48752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2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步驟</a:t>
            </a:r>
            <a:r>
              <a:rPr kumimoji="0" lang="en-US" altLang="zh-TW" sz="22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kumimoji="0" lang="zh-TW" altLang="en-US" sz="22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：重複步驟</a:t>
            </a:r>
            <a:r>
              <a:rPr kumimoji="0" lang="en-US" altLang="zh-TW" sz="22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kumimoji="0" lang="zh-TW" altLang="en-US" sz="22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和</a:t>
            </a:r>
            <a:r>
              <a:rPr kumimoji="0" lang="en-US" altLang="zh-TW" sz="22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kumimoji="0" lang="zh-TW" altLang="en-US" sz="22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直到排程結束。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6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98" grpId="0" animBg="1"/>
      <p:bldP spid="46199" grpId="0" animBg="1"/>
      <p:bldP spid="46241" grpId="0" animBg="1"/>
      <p:bldP spid="46242" grpId="0" animBg="1"/>
      <p:bldP spid="46245" grpId="0" animBg="1"/>
      <p:bldP spid="46246" grpId="0" animBg="1"/>
      <p:bldP spid="46247" grpId="0" animBg="1"/>
      <p:bldP spid="462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17-1 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製造執行系統</a:t>
            </a:r>
            <a:endParaRPr lang="zh-TW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08" name="Group 48"/>
          <p:cNvGraphicFramePr>
            <a:graphicFrameLocks noGrp="1"/>
          </p:cNvGraphicFramePr>
          <p:nvPr>
            <p:ph type="tbl" idx="1"/>
          </p:nvPr>
        </p:nvGraphicFramePr>
        <p:xfrm>
          <a:off x="1619250" y="2060575"/>
          <a:ext cx="7067550" cy="942975"/>
        </p:xfrm>
        <a:graphic>
          <a:graphicData uri="http://schemas.openxmlformats.org/drawingml/2006/table">
            <a:tbl>
              <a:tblPr/>
              <a:tblGrid>
                <a:gridCol w="1212850"/>
                <a:gridCol w="1143000"/>
                <a:gridCol w="1143000"/>
                <a:gridCol w="1139825"/>
                <a:gridCol w="2428875"/>
              </a:tblGrid>
              <a:tr h="942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工作Ｃ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工作Ｂ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工作Ｄ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工作Ａ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閒置但可被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其他工作使用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146" name="Group 90"/>
          <p:cNvGraphicFramePr>
            <a:graphicFrameLocks noGrp="1"/>
          </p:cNvGraphicFramePr>
          <p:nvPr/>
        </p:nvGraphicFramePr>
        <p:xfrm>
          <a:off x="1619250" y="2995613"/>
          <a:ext cx="6192838" cy="576263"/>
        </p:xfrm>
        <a:graphic>
          <a:graphicData uri="http://schemas.openxmlformats.org/drawingml/2006/table">
            <a:tbl>
              <a:tblPr/>
              <a:tblGrid>
                <a:gridCol w="1208088"/>
                <a:gridCol w="1139825"/>
                <a:gridCol w="1325562"/>
                <a:gridCol w="1414463"/>
                <a:gridCol w="1104900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閒置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工作Ｃ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工作Ｂ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工作Ｄ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工作Ａ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38" name="Text Box 31"/>
          <p:cNvSpPr txBox="1">
            <a:spLocks noChangeArrowheads="1"/>
          </p:cNvSpPr>
          <p:nvPr/>
        </p:nvSpPr>
        <p:spPr bwMode="auto">
          <a:xfrm>
            <a:off x="611188" y="2133600"/>
            <a:ext cx="974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4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機器</a:t>
            </a:r>
            <a:r>
              <a:rPr kumimoji="0" lang="en-US" altLang="zh-TW" sz="24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</a:p>
        </p:txBody>
      </p:sp>
      <p:sp>
        <p:nvSpPr>
          <p:cNvPr id="17439" name="Text Box 32"/>
          <p:cNvSpPr txBox="1">
            <a:spLocks noChangeArrowheads="1"/>
          </p:cNvSpPr>
          <p:nvPr/>
        </p:nvSpPr>
        <p:spPr bwMode="auto">
          <a:xfrm>
            <a:off x="611188" y="3068638"/>
            <a:ext cx="974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4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機器</a:t>
            </a:r>
            <a:r>
              <a:rPr kumimoji="0" lang="en-US" altLang="zh-TW" sz="24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</a:p>
        </p:txBody>
      </p:sp>
      <p:sp>
        <p:nvSpPr>
          <p:cNvPr id="17440" name="Line 33"/>
          <p:cNvSpPr>
            <a:spLocks noChangeShapeType="1"/>
          </p:cNvSpPr>
          <p:nvPr/>
        </p:nvSpPr>
        <p:spPr bwMode="auto">
          <a:xfrm>
            <a:off x="3995738" y="3571875"/>
            <a:ext cx="0" cy="360363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441" name="Line 34"/>
          <p:cNvSpPr>
            <a:spLocks noChangeShapeType="1"/>
          </p:cNvSpPr>
          <p:nvPr/>
        </p:nvSpPr>
        <p:spPr bwMode="auto">
          <a:xfrm>
            <a:off x="5292725" y="3573463"/>
            <a:ext cx="0" cy="360362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442" name="Line 35"/>
          <p:cNvSpPr>
            <a:spLocks noChangeShapeType="1"/>
          </p:cNvSpPr>
          <p:nvPr/>
        </p:nvSpPr>
        <p:spPr bwMode="auto">
          <a:xfrm>
            <a:off x="6732588" y="3571875"/>
            <a:ext cx="0" cy="360363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443" name="Line 36"/>
          <p:cNvSpPr>
            <a:spLocks noChangeShapeType="1"/>
          </p:cNvSpPr>
          <p:nvPr/>
        </p:nvSpPr>
        <p:spPr bwMode="auto">
          <a:xfrm>
            <a:off x="7812088" y="3571875"/>
            <a:ext cx="0" cy="28892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444" name="Text Box 37"/>
          <p:cNvSpPr txBox="1">
            <a:spLocks noChangeArrowheads="1"/>
          </p:cNvSpPr>
          <p:nvPr/>
        </p:nvSpPr>
        <p:spPr bwMode="auto">
          <a:xfrm>
            <a:off x="1619250" y="3644900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 b="1">
                <a:solidFill>
                  <a:schemeClr val="tx2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7445" name="Text Box 39"/>
          <p:cNvSpPr txBox="1">
            <a:spLocks noChangeArrowheads="1"/>
          </p:cNvSpPr>
          <p:nvPr/>
        </p:nvSpPr>
        <p:spPr bwMode="auto">
          <a:xfrm>
            <a:off x="4067175" y="36449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400" b="1">
                <a:solidFill>
                  <a:srgbClr val="92D050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17446" name="Text Box 40"/>
          <p:cNvSpPr txBox="1">
            <a:spLocks noChangeArrowheads="1"/>
          </p:cNvSpPr>
          <p:nvPr/>
        </p:nvSpPr>
        <p:spPr bwMode="auto">
          <a:xfrm>
            <a:off x="5219700" y="36449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400" b="1">
                <a:solidFill>
                  <a:srgbClr val="92D050"/>
                </a:solidFill>
                <a:latin typeface="Times New Roman" pitchFamily="18" charset="0"/>
              </a:rPr>
              <a:t>19</a:t>
            </a:r>
          </a:p>
        </p:txBody>
      </p:sp>
      <p:sp>
        <p:nvSpPr>
          <p:cNvPr id="17447" name="Text Box 41"/>
          <p:cNvSpPr txBox="1">
            <a:spLocks noChangeArrowheads="1"/>
          </p:cNvSpPr>
          <p:nvPr/>
        </p:nvSpPr>
        <p:spPr bwMode="auto">
          <a:xfrm>
            <a:off x="6731000" y="36449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400" b="1">
                <a:solidFill>
                  <a:srgbClr val="92D050"/>
                </a:solidFill>
                <a:latin typeface="Times New Roman" pitchFamily="18" charset="0"/>
              </a:rPr>
              <a:t>23</a:t>
            </a:r>
          </a:p>
        </p:txBody>
      </p:sp>
      <p:sp>
        <p:nvSpPr>
          <p:cNvPr id="17448" name="Text Box 42"/>
          <p:cNvSpPr txBox="1">
            <a:spLocks noChangeArrowheads="1"/>
          </p:cNvSpPr>
          <p:nvPr/>
        </p:nvSpPr>
        <p:spPr bwMode="auto">
          <a:xfrm>
            <a:off x="7775575" y="3644900"/>
            <a:ext cx="79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 b="1">
                <a:solidFill>
                  <a:srgbClr val="FF0000"/>
                </a:solidFill>
                <a:latin typeface="Times New Roman" pitchFamily="18" charset="0"/>
              </a:rPr>
              <a:t>25</a:t>
            </a:r>
          </a:p>
        </p:txBody>
      </p:sp>
      <p:sp>
        <p:nvSpPr>
          <p:cNvPr id="17449" name="Text Box 43"/>
          <p:cNvSpPr txBox="1">
            <a:spLocks noChangeArrowheads="1"/>
          </p:cNvSpPr>
          <p:nvPr/>
        </p:nvSpPr>
        <p:spPr bwMode="auto">
          <a:xfrm>
            <a:off x="287338" y="3644900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4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累積天數</a:t>
            </a:r>
          </a:p>
        </p:txBody>
      </p:sp>
      <p:sp>
        <p:nvSpPr>
          <p:cNvPr id="17450" name="Rectangle 87"/>
          <p:cNvSpPr>
            <a:spLocks noChangeArrowheads="1"/>
          </p:cNvSpPr>
          <p:nvPr/>
        </p:nvSpPr>
        <p:spPr bwMode="auto">
          <a:xfrm>
            <a:off x="1042988" y="476250"/>
            <a:ext cx="7058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2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使用</a:t>
            </a:r>
            <a:r>
              <a:rPr kumimoji="0" lang="en-US" altLang="zh-TW" sz="32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Johnson</a:t>
            </a:r>
            <a:r>
              <a:rPr kumimoji="0" lang="zh-TW" altLang="en-US" sz="32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法則的最佳化排程結果</a:t>
            </a:r>
          </a:p>
        </p:txBody>
      </p:sp>
      <p:sp>
        <p:nvSpPr>
          <p:cNvPr id="17451" name="Text Box 37"/>
          <p:cNvSpPr txBox="1">
            <a:spLocks noChangeArrowheads="1"/>
          </p:cNvSpPr>
          <p:nvPr/>
        </p:nvSpPr>
        <p:spPr bwMode="auto">
          <a:xfrm>
            <a:off x="2700338" y="3644900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 b="1">
                <a:solidFill>
                  <a:schemeClr val="tx2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7452" name="Text Box 37"/>
          <p:cNvSpPr txBox="1">
            <a:spLocks noChangeArrowheads="1"/>
          </p:cNvSpPr>
          <p:nvPr/>
        </p:nvSpPr>
        <p:spPr bwMode="auto">
          <a:xfrm>
            <a:off x="2627313" y="1557338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 b="1">
                <a:solidFill>
                  <a:schemeClr val="tx2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7453" name="Text Box 37"/>
          <p:cNvSpPr txBox="1">
            <a:spLocks noChangeArrowheads="1"/>
          </p:cNvSpPr>
          <p:nvPr/>
        </p:nvSpPr>
        <p:spPr bwMode="auto">
          <a:xfrm>
            <a:off x="3708400" y="1557338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 b="1">
                <a:solidFill>
                  <a:schemeClr val="tx2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17454" name="Text Box 37"/>
          <p:cNvSpPr txBox="1">
            <a:spLocks noChangeArrowheads="1"/>
          </p:cNvSpPr>
          <p:nvPr/>
        </p:nvSpPr>
        <p:spPr bwMode="auto">
          <a:xfrm>
            <a:off x="4859338" y="1557338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 b="1">
                <a:solidFill>
                  <a:schemeClr val="tx2"/>
                </a:solidFill>
                <a:latin typeface="Times New Roman" pitchFamily="18" charset="0"/>
              </a:rPr>
              <a:t>18</a:t>
            </a:r>
          </a:p>
        </p:txBody>
      </p:sp>
      <p:sp>
        <p:nvSpPr>
          <p:cNvPr id="17455" name="Text Box 37"/>
          <p:cNvSpPr txBox="1">
            <a:spLocks noChangeArrowheads="1"/>
          </p:cNvSpPr>
          <p:nvPr/>
        </p:nvSpPr>
        <p:spPr bwMode="auto">
          <a:xfrm>
            <a:off x="5940425" y="1557338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 b="1">
                <a:solidFill>
                  <a:schemeClr val="tx2"/>
                </a:solidFill>
                <a:latin typeface="Times New Roman" pitchFamily="18" charset="0"/>
              </a:rPr>
              <a:t>21</a:t>
            </a:r>
          </a:p>
        </p:txBody>
      </p:sp>
      <p:sp>
        <p:nvSpPr>
          <p:cNvPr id="17456" name="內容版面配置區 2"/>
          <p:cNvSpPr>
            <a:spLocks/>
          </p:cNvSpPr>
          <p:nvPr/>
        </p:nvSpPr>
        <p:spPr bwMode="auto">
          <a:xfrm>
            <a:off x="2339975" y="4652963"/>
            <a:ext cx="51831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280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kumimoji="0" lang="zh-TW" altLang="en-US" sz="280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部機械最小總流程時間為</a:t>
            </a:r>
            <a:r>
              <a:rPr kumimoji="0" lang="en-US" altLang="zh-TW" sz="280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25</a:t>
            </a:r>
            <a:r>
              <a:rPr kumimoji="0" lang="zh-TW" altLang="en-US" sz="280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32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N</a:t>
            </a:r>
            <a:r>
              <a:rPr lang="zh-TW" altLang="en-US" sz="32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項作業多機排程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1484313"/>
            <a:ext cx="8675687" cy="4411662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Char char="n"/>
            </a:pPr>
            <a:r>
              <a:rPr lang="zh-TW" altLang="en-US" sz="28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有</a:t>
            </a:r>
            <a:r>
              <a:rPr lang="en-US" altLang="zh-TW" sz="28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n</a:t>
            </a:r>
            <a:r>
              <a:rPr lang="zh-TW" altLang="en-US" sz="28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件「事項」被分配到</a:t>
            </a:r>
            <a:r>
              <a:rPr lang="en-US" altLang="zh-TW" sz="28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n</a:t>
            </a:r>
            <a:r>
              <a:rPr lang="zh-TW" altLang="en-US" sz="28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個「目的地」。</a:t>
            </a:r>
            <a:endParaRPr lang="en-US" altLang="zh-TW" sz="2800" dirty="0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Char char="n"/>
            </a:pPr>
            <a:r>
              <a:rPr lang="zh-TW" altLang="en-US" sz="28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每一件事項必須被分配到一個唯一的目的地。</a:t>
            </a:r>
            <a:endParaRPr lang="en-US" altLang="zh-TW" sz="2800" dirty="0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Char char="n"/>
            </a:pPr>
            <a:r>
              <a:rPr lang="zh-TW" altLang="en-US" sz="28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此時問題不是哪一個工作該第一個執行，而是如何安排特定的工作到特定的機器上。</a:t>
            </a:r>
            <a:endParaRPr lang="en-US" altLang="zh-TW" sz="2800" dirty="0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Char char="n"/>
            </a:pPr>
            <a:r>
              <a:rPr lang="zh-TW" altLang="en-US" sz="28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只能使用一項準則（例如：最小成本、最大利潤或最小完成時間）。</a:t>
            </a:r>
            <a:endParaRPr lang="en-US" altLang="zh-TW" sz="2800" dirty="0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Char char="n"/>
            </a:pPr>
            <a:r>
              <a:rPr lang="zh-TW" altLang="en-US" sz="28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我們可以使用指派法。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23850" y="476250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ctr" eaLnBrk="0" hangingPunct="0"/>
            <a:r>
              <a:rPr kumimoji="0" lang="zh-TW" altLang="en-US" sz="33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範例</a:t>
            </a:r>
            <a:r>
              <a:rPr kumimoji="0" lang="en-US" altLang="zh-TW" sz="33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17.3</a:t>
            </a:r>
            <a:r>
              <a:rPr kumimoji="0" lang="zh-TW" altLang="en-US" sz="33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：指派法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827088" y="1125538"/>
            <a:ext cx="7848600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eaLnBrk="0" hangingPunct="0">
              <a:spcBef>
                <a:spcPct val="25000"/>
              </a:spcBef>
              <a:buFont typeface="Wingdings" pitchFamily="2" charset="2"/>
              <a:buChar char="n"/>
            </a:pPr>
            <a:r>
              <a:rPr kumimoji="0" lang="zh-TW" altLang="en-US" sz="24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假設排程人員有五個工作，可以用五部機器中的任一部來執行（</a:t>
            </a:r>
            <a:r>
              <a:rPr kumimoji="0" lang="en-US" altLang="zh-TW" sz="24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n</a:t>
            </a:r>
            <a:r>
              <a:rPr kumimoji="0" lang="zh-TW" altLang="en-US" sz="24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＝</a:t>
            </a:r>
            <a:r>
              <a:rPr kumimoji="0" lang="en-US" altLang="zh-TW" sz="24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kumimoji="0" lang="zh-TW" altLang="en-US" sz="24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），每一種工作和機器組合的成本如圖所示，排程人員擬規劃一個</a:t>
            </a:r>
            <a:r>
              <a:rPr kumimoji="0"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最小成本的指派</a:t>
            </a:r>
            <a:r>
              <a:rPr kumimoji="0"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方式</a:t>
            </a:r>
            <a:endParaRPr lang="en-US" altLang="zh-TW" sz="2400" b="1" dirty="0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19100" indent="-382588" eaLnBrk="0" hangingPunct="0">
              <a:spcBef>
                <a:spcPct val="25000"/>
              </a:spcBef>
              <a:buFont typeface="Wingdings" pitchFamily="2" charset="2"/>
              <a:buChar char="n"/>
            </a:pPr>
            <a:r>
              <a:rPr kumimoji="0" lang="zh-TW" altLang="en-US" sz="24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可能</a:t>
            </a:r>
            <a:r>
              <a:rPr kumimoji="0" lang="zh-TW" altLang="en-US" sz="24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的指派方式有</a:t>
            </a:r>
            <a:r>
              <a:rPr kumimoji="0" lang="en-US" altLang="zh-TW" sz="24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kumimoji="0" lang="zh-TW" altLang="en-US" sz="24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！，即</a:t>
            </a:r>
            <a:r>
              <a:rPr kumimoji="0" lang="en-US" altLang="zh-TW" sz="24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120</a:t>
            </a:r>
            <a:r>
              <a:rPr kumimoji="0" lang="zh-TW" altLang="en-US" sz="24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種。</a:t>
            </a:r>
          </a:p>
        </p:txBody>
      </p:sp>
      <p:graphicFrame>
        <p:nvGraphicFramePr>
          <p:cNvPr id="51204" name="Group 4"/>
          <p:cNvGraphicFramePr>
            <a:graphicFrameLocks noGrp="1"/>
          </p:cNvGraphicFramePr>
          <p:nvPr>
            <p:ph type="tbl" idx="4294967295"/>
          </p:nvPr>
        </p:nvGraphicFramePr>
        <p:xfrm>
          <a:off x="1403350" y="2924175"/>
          <a:ext cx="6562725" cy="3307080"/>
        </p:xfrm>
        <a:graphic>
          <a:graphicData uri="http://schemas.openxmlformats.org/drawingml/2006/table">
            <a:tbl>
              <a:tblPr/>
              <a:tblGrid>
                <a:gridCol w="1093788"/>
                <a:gridCol w="1093787"/>
                <a:gridCol w="1052513"/>
                <a:gridCol w="1135062"/>
                <a:gridCol w="1093788"/>
                <a:gridCol w="1093787"/>
              </a:tblGrid>
              <a:tr h="360363"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機器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工作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＄</a:t>
                      </a:r>
                      <a:r>
                        <a:rPr kumimoji="0" lang="en-US" altLang="zh-TW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＄</a:t>
                      </a:r>
                      <a:r>
                        <a:rPr kumimoji="0" lang="en-US" altLang="zh-TW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＄</a:t>
                      </a:r>
                      <a:r>
                        <a:rPr kumimoji="0" lang="en-US" altLang="zh-TW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＄</a:t>
                      </a:r>
                      <a:r>
                        <a:rPr kumimoji="0" lang="en-US" altLang="zh-TW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＄</a:t>
                      </a:r>
                      <a:r>
                        <a:rPr kumimoji="0" lang="en-US" altLang="zh-TW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IV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95288" y="620713"/>
            <a:ext cx="8435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ctr" eaLnBrk="0" hangingPunct="0"/>
            <a:r>
              <a:rPr kumimoji="0" lang="zh-TW" altLang="en-US" sz="2800" dirty="0">
                <a:latin typeface="微軟正黑體" pitchFamily="34" charset="-120"/>
                <a:ea typeface="微軟正黑體" pitchFamily="34" charset="-120"/>
              </a:rPr>
              <a:t>步驟</a:t>
            </a:r>
            <a:r>
              <a:rPr kumimoji="0" lang="en-US" altLang="zh-TW" sz="2800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kumimoji="0" lang="zh-TW" altLang="en-US" sz="2800" dirty="0">
                <a:latin typeface="微軟正黑體" pitchFamily="34" charset="-120"/>
                <a:ea typeface="微軟正黑體" pitchFamily="34" charset="-120"/>
              </a:rPr>
              <a:t>：列之解法－每列減去該列最小之數。</a:t>
            </a:r>
          </a:p>
        </p:txBody>
      </p:sp>
      <p:graphicFrame>
        <p:nvGraphicFramePr>
          <p:cNvPr id="53251" name="Group 3"/>
          <p:cNvGraphicFramePr>
            <a:graphicFrameLocks noGrp="1"/>
          </p:cNvGraphicFramePr>
          <p:nvPr>
            <p:ph type="tbl" idx="4294967295"/>
          </p:nvPr>
        </p:nvGraphicFramePr>
        <p:xfrm>
          <a:off x="1379538" y="1612900"/>
          <a:ext cx="6324600" cy="3810000"/>
        </p:xfrm>
        <a:graphic>
          <a:graphicData uri="http://schemas.openxmlformats.org/drawingml/2006/table">
            <a:tbl>
              <a:tblPr/>
              <a:tblGrid>
                <a:gridCol w="901700"/>
                <a:gridCol w="1225550"/>
                <a:gridCol w="1035050"/>
                <a:gridCol w="1054100"/>
                <a:gridCol w="1054100"/>
                <a:gridCol w="1054100"/>
              </a:tblGrid>
              <a:tr h="404813"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機器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工作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A903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（ </a:t>
                      </a: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A903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5 </a:t>
                      </a:r>
                      <a:r>
                        <a:rPr kumimoji="0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A903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）</a:t>
                      </a: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A903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（</a:t>
                      </a: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A903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6</a:t>
                      </a:r>
                      <a:r>
                        <a:rPr kumimoji="0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A903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）</a:t>
                      </a: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A903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（</a:t>
                      </a: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A903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4</a:t>
                      </a:r>
                      <a:r>
                        <a:rPr kumimoji="0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A903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）</a:t>
                      </a: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A903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（</a:t>
                      </a: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A903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8</a:t>
                      </a:r>
                      <a:r>
                        <a:rPr kumimoji="0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A903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）</a:t>
                      </a: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（</a:t>
                      </a: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3</a:t>
                      </a:r>
                      <a:r>
                        <a:rPr kumimoji="0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）</a:t>
                      </a: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IV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68313" y="692150"/>
            <a:ext cx="8435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ctr" eaLnBrk="0" hangingPunct="0"/>
            <a:r>
              <a:rPr kumimoji="0" lang="zh-TW" altLang="en-US" sz="2800">
                <a:latin typeface="微軟正黑體" pitchFamily="34" charset="-120"/>
                <a:ea typeface="微軟正黑體" pitchFamily="34" charset="-120"/>
              </a:rPr>
              <a:t>步驟</a:t>
            </a:r>
            <a:r>
              <a:rPr kumimoji="0" lang="en-US" altLang="zh-TW" sz="280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kumimoji="0" lang="zh-TW" altLang="en-US" sz="2800">
                <a:latin typeface="微軟正黑體" pitchFamily="34" charset="-120"/>
                <a:ea typeface="微軟正黑體" pitchFamily="34" charset="-120"/>
              </a:rPr>
              <a:t>：欄之解法－每欄減去該欄最小之數。</a:t>
            </a:r>
          </a:p>
        </p:txBody>
      </p:sp>
      <p:graphicFrame>
        <p:nvGraphicFramePr>
          <p:cNvPr id="55299" name="Group 3"/>
          <p:cNvGraphicFramePr>
            <a:graphicFrameLocks noGrp="1"/>
          </p:cNvGraphicFramePr>
          <p:nvPr>
            <p:ph type="tbl" idx="4294967295"/>
          </p:nvPr>
        </p:nvGraphicFramePr>
        <p:xfrm>
          <a:off x="617538" y="1924050"/>
          <a:ext cx="7929562" cy="3417570"/>
        </p:xfrm>
        <a:graphic>
          <a:graphicData uri="http://schemas.openxmlformats.org/drawingml/2006/table">
            <a:tbl>
              <a:tblPr/>
              <a:tblGrid>
                <a:gridCol w="1320800"/>
                <a:gridCol w="1322387"/>
                <a:gridCol w="1322388"/>
                <a:gridCol w="1320800"/>
                <a:gridCol w="1322387"/>
                <a:gridCol w="1320800"/>
              </a:tblGrid>
              <a:tr h="444500"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機器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工作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A903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（</a:t>
                      </a: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A903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5</a:t>
                      </a:r>
                      <a:r>
                        <a:rPr kumimoji="0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A903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）</a:t>
                      </a: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A903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（</a:t>
                      </a: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A903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6</a:t>
                      </a:r>
                      <a:r>
                        <a:rPr kumimoji="0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A903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）</a:t>
                      </a: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A903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（</a:t>
                      </a: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A903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4</a:t>
                      </a:r>
                      <a:r>
                        <a:rPr kumimoji="0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A903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）</a:t>
                      </a: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IV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A903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（</a:t>
                      </a: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A903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7</a:t>
                      </a:r>
                      <a:r>
                        <a:rPr kumimoji="0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A903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）</a:t>
                      </a: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（</a:t>
                      </a: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3</a:t>
                      </a:r>
                      <a:r>
                        <a:rPr kumimoji="0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）</a:t>
                      </a: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60" name="文字方塊 3"/>
          <p:cNvSpPr txBox="1">
            <a:spLocks noChangeArrowheads="1"/>
          </p:cNvSpPr>
          <p:nvPr/>
        </p:nvSpPr>
        <p:spPr bwMode="auto">
          <a:xfrm>
            <a:off x="539750" y="5876925"/>
            <a:ext cx="3671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zh-TW" altLang="en-US">
                <a:latin typeface="微軟正黑體" pitchFamily="34" charset="-120"/>
                <a:ea typeface="微軟正黑體" pitchFamily="34" charset="-120"/>
              </a:rPr>
              <a:t>每一欄的最小值皆是</a:t>
            </a:r>
            <a:r>
              <a:rPr lang="en-US" altLang="zh-TW">
                <a:latin typeface="微軟正黑體" pitchFamily="34" charset="-120"/>
                <a:ea typeface="微軟正黑體" pitchFamily="34" charset="-120"/>
              </a:rPr>
              <a:t>0，數字不變</a:t>
            </a: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765175"/>
            <a:ext cx="91440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ctr" eaLnBrk="0" hangingPunct="0">
              <a:lnSpc>
                <a:spcPct val="120000"/>
              </a:lnSpc>
              <a:spcBef>
                <a:spcPct val="10000"/>
              </a:spcBef>
            </a:pPr>
            <a:r>
              <a:rPr kumimoji="0" lang="zh-TW" altLang="en-US" sz="2800">
                <a:latin typeface="微軟正黑體" pitchFamily="34" charset="-120"/>
                <a:ea typeface="微軟正黑體" pitchFamily="34" charset="-120"/>
              </a:rPr>
              <a:t>步驟</a:t>
            </a:r>
            <a:r>
              <a:rPr kumimoji="0" lang="en-US" altLang="zh-TW" sz="280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kumimoji="0" lang="zh-TW" altLang="en-US" sz="2800">
                <a:latin typeface="微軟正黑體" pitchFamily="34" charset="-120"/>
                <a:ea typeface="微軟正黑體" pitchFamily="34" charset="-120"/>
              </a:rPr>
              <a:t>：通過所有零的最小直線數－劃過所有</a:t>
            </a:r>
            <a:r>
              <a:rPr kumimoji="0" lang="en-US" altLang="zh-TW" sz="2800">
                <a:latin typeface="微軟正黑體" pitchFamily="34" charset="-120"/>
                <a:ea typeface="微軟正黑體" pitchFamily="34" charset="-120"/>
              </a:rPr>
              <a:t>0</a:t>
            </a:r>
            <a:r>
              <a:rPr kumimoji="0" lang="zh-TW" altLang="en-US" sz="2800">
                <a:latin typeface="微軟正黑體" pitchFamily="34" charset="-120"/>
                <a:ea typeface="微軟正黑體" pitchFamily="34" charset="-120"/>
              </a:rPr>
              <a:t>的直</a:t>
            </a:r>
            <a:endParaRPr kumimoji="0" lang="en-US" altLang="zh-TW" sz="2800">
              <a:latin typeface="微軟正黑體" pitchFamily="34" charset="-120"/>
              <a:ea typeface="微軟正黑體" pitchFamily="34" charset="-120"/>
            </a:endParaRPr>
          </a:p>
          <a:p>
            <a:pPr algn="ctr" eaLnBrk="0" hangingPunct="0">
              <a:lnSpc>
                <a:spcPct val="120000"/>
              </a:lnSpc>
              <a:spcBef>
                <a:spcPct val="10000"/>
              </a:spcBef>
            </a:pPr>
            <a:r>
              <a:rPr kumimoji="0" lang="en-US" altLang="zh-TW" sz="2800">
                <a:latin typeface="微軟正黑體" pitchFamily="34" charset="-120"/>
                <a:ea typeface="微軟正黑體" pitchFamily="34" charset="-120"/>
              </a:rPr>
              <a:t>                      </a:t>
            </a:r>
            <a:r>
              <a:rPr kumimoji="0" lang="zh-TW" altLang="en-US" sz="2800">
                <a:latin typeface="微軟正黑體" pitchFamily="34" charset="-120"/>
                <a:ea typeface="微軟正黑體" pitchFamily="34" charset="-120"/>
              </a:rPr>
              <a:t>線共</a:t>
            </a:r>
            <a:r>
              <a:rPr kumimoji="0" lang="en-US" altLang="zh-TW" sz="280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kumimoji="0" lang="zh-TW" altLang="en-US" sz="2800">
                <a:latin typeface="微軟正黑體" pitchFamily="34" charset="-120"/>
                <a:ea typeface="微軟正黑體" pitchFamily="34" charset="-120"/>
              </a:rPr>
              <a:t>條，因為</a:t>
            </a:r>
            <a:r>
              <a:rPr kumimoji="0" lang="en-US" altLang="zh-TW" sz="2800">
                <a:latin typeface="微軟正黑體" pitchFamily="34" charset="-120"/>
                <a:ea typeface="微軟正黑體" pitchFamily="34" charset="-120"/>
              </a:rPr>
              <a:t>n</a:t>
            </a:r>
            <a:r>
              <a:rPr kumimoji="0" lang="zh-TW" altLang="en-US" sz="2800">
                <a:latin typeface="微軟正黑體" pitchFamily="34" charset="-120"/>
                <a:ea typeface="微軟正黑體" pitchFamily="34" charset="-120"/>
              </a:rPr>
              <a:t>等於</a:t>
            </a:r>
            <a:r>
              <a:rPr kumimoji="0" lang="en-US" altLang="zh-TW" sz="280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kumimoji="0" lang="zh-TW" altLang="en-US" sz="2800">
                <a:latin typeface="微軟正黑體" pitchFamily="34" charset="-120"/>
                <a:ea typeface="微軟正黑體" pitchFamily="34" charset="-120"/>
              </a:rPr>
              <a:t>，所以要往下進行步驟</a:t>
            </a:r>
            <a:r>
              <a:rPr kumimoji="0" lang="en-US" altLang="zh-TW" sz="280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kumimoji="0" lang="zh-TW" altLang="en-US" sz="2800"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graphicFrame>
        <p:nvGraphicFramePr>
          <p:cNvPr id="57347" name="Group 3"/>
          <p:cNvGraphicFramePr>
            <a:graphicFrameLocks noGrp="1"/>
          </p:cNvGraphicFramePr>
          <p:nvPr>
            <p:ph type="tbl" idx="4294967295"/>
          </p:nvPr>
        </p:nvGraphicFramePr>
        <p:xfrm>
          <a:off x="1187450" y="2276475"/>
          <a:ext cx="6889750" cy="3735389"/>
        </p:xfrm>
        <a:graphic>
          <a:graphicData uri="http://schemas.openxmlformats.org/drawingml/2006/table">
            <a:tbl>
              <a:tblPr/>
              <a:tblGrid>
                <a:gridCol w="1147763"/>
                <a:gridCol w="1149350"/>
                <a:gridCol w="1147762"/>
                <a:gridCol w="1147763"/>
                <a:gridCol w="1149350"/>
                <a:gridCol w="1147762"/>
              </a:tblGrid>
              <a:tr h="527050"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機器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工作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IV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84" name="Line 56"/>
          <p:cNvSpPr>
            <a:spLocks noChangeShapeType="1"/>
          </p:cNvSpPr>
          <p:nvPr/>
        </p:nvSpPr>
        <p:spPr bwMode="auto">
          <a:xfrm>
            <a:off x="4140200" y="3068638"/>
            <a:ext cx="0" cy="2736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585" name="Line 57"/>
          <p:cNvSpPr>
            <a:spLocks noChangeShapeType="1"/>
          </p:cNvSpPr>
          <p:nvPr/>
        </p:nvSpPr>
        <p:spPr bwMode="auto">
          <a:xfrm>
            <a:off x="7524750" y="2997200"/>
            <a:ext cx="0" cy="25923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586" name="Line 58"/>
          <p:cNvSpPr>
            <a:spLocks noChangeShapeType="1"/>
          </p:cNvSpPr>
          <p:nvPr/>
        </p:nvSpPr>
        <p:spPr bwMode="auto">
          <a:xfrm>
            <a:off x="2339975" y="4149725"/>
            <a:ext cx="55451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587" name="Line 59"/>
          <p:cNvSpPr>
            <a:spLocks noChangeShapeType="1"/>
          </p:cNvSpPr>
          <p:nvPr/>
        </p:nvSpPr>
        <p:spPr bwMode="auto">
          <a:xfrm>
            <a:off x="2339975" y="5229225"/>
            <a:ext cx="55451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588" name="文字方塊 7"/>
          <p:cNvSpPr txBox="1">
            <a:spLocks noChangeArrowheads="1"/>
          </p:cNvSpPr>
          <p:nvPr/>
        </p:nvSpPr>
        <p:spPr bwMode="auto">
          <a:xfrm>
            <a:off x="900113" y="6237288"/>
            <a:ext cx="2879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zh-TW" altLang="en-US">
                <a:latin typeface="微軟正黑體" pitchFamily="34" charset="-120"/>
                <a:ea typeface="微軟正黑體" pitchFamily="34" charset="-120"/>
              </a:rPr>
              <a:t>未被劃線到最小數字是</a:t>
            </a:r>
            <a:r>
              <a:rPr lang="en-US" altLang="zh-TW">
                <a:latin typeface="微軟正黑體" pitchFamily="34" charset="-120"/>
                <a:ea typeface="微軟正黑體" pitchFamily="34" charset="-120"/>
              </a:rPr>
              <a:t>1</a:t>
            </a: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50825" y="908050"/>
            <a:ext cx="85693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ctr" eaLnBrk="0" hangingPunct="0">
              <a:lnSpc>
                <a:spcPct val="120000"/>
              </a:lnSpc>
              <a:spcBef>
                <a:spcPct val="10000"/>
              </a:spcBef>
            </a:pPr>
            <a:r>
              <a:rPr kumimoji="0" lang="zh-TW" altLang="en-US" sz="2800">
                <a:latin typeface="微軟正黑體" pitchFamily="34" charset="-120"/>
                <a:ea typeface="微軟正黑體" pitchFamily="34" charset="-120"/>
              </a:rPr>
              <a:t>步驟</a:t>
            </a:r>
            <a:r>
              <a:rPr kumimoji="0" lang="en-US" altLang="zh-TW" sz="280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kumimoji="0" lang="zh-TW" altLang="en-US" sz="2800">
                <a:latin typeface="微軟正黑體" pitchFamily="34" charset="-120"/>
                <a:ea typeface="微軟正黑體" pitchFamily="34" charset="-120"/>
              </a:rPr>
              <a:t>：未被劃到的數字，減去它們中最小的數字，並</a:t>
            </a:r>
            <a:endParaRPr kumimoji="0" lang="en-US" altLang="zh-TW" sz="2800">
              <a:latin typeface="微軟正黑體" pitchFamily="34" charset="-120"/>
              <a:ea typeface="微軟正黑體" pitchFamily="34" charset="-120"/>
            </a:endParaRPr>
          </a:p>
          <a:p>
            <a:pPr eaLnBrk="0" hangingPunct="0">
              <a:lnSpc>
                <a:spcPct val="120000"/>
              </a:lnSpc>
              <a:spcBef>
                <a:spcPct val="10000"/>
              </a:spcBef>
            </a:pPr>
            <a:r>
              <a:rPr kumimoji="0" lang="en-US" altLang="zh-TW" sz="2800">
                <a:latin typeface="微軟正黑體" pitchFamily="34" charset="-120"/>
                <a:ea typeface="微軟正黑體" pitchFamily="34" charset="-120"/>
              </a:rPr>
              <a:t>               </a:t>
            </a:r>
            <a:r>
              <a:rPr kumimoji="0" lang="zh-TW" altLang="en-US" sz="2800">
                <a:latin typeface="微軟正黑體" pitchFamily="34" charset="-120"/>
                <a:ea typeface="微軟正黑體" pitchFamily="34" charset="-120"/>
              </a:rPr>
              <a:t>在交叉的數字上，加上被減掉的數字。如在 </a:t>
            </a:r>
            <a:endParaRPr kumimoji="0" lang="en-US" altLang="zh-TW" sz="2800">
              <a:latin typeface="微軟正黑體" pitchFamily="34" charset="-120"/>
              <a:ea typeface="微軟正黑體" pitchFamily="34" charset="-120"/>
            </a:endParaRPr>
          </a:p>
          <a:p>
            <a:pPr eaLnBrk="0" hangingPunct="0">
              <a:lnSpc>
                <a:spcPct val="120000"/>
              </a:lnSpc>
              <a:spcBef>
                <a:spcPct val="10000"/>
              </a:spcBef>
            </a:pPr>
            <a:r>
              <a:rPr kumimoji="0" lang="en-US" altLang="zh-TW" sz="2800">
                <a:latin typeface="微軟正黑體" pitchFamily="34" charset="-120"/>
                <a:ea typeface="微軟正黑體" pitchFamily="34" charset="-120"/>
              </a:rPr>
              <a:t>               步</a:t>
            </a:r>
            <a:r>
              <a:rPr kumimoji="0" lang="zh-TW" altLang="en-US" sz="2800">
                <a:latin typeface="微軟正黑體" pitchFamily="34" charset="-120"/>
                <a:ea typeface="微軟正黑體" pitchFamily="34" charset="-120"/>
              </a:rPr>
              <a:t>驟</a:t>
            </a:r>
            <a:r>
              <a:rPr kumimoji="0" lang="en-US" altLang="zh-TW" sz="280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kumimoji="0" lang="zh-TW" altLang="en-US" sz="2800">
                <a:latin typeface="微軟正黑體" pitchFamily="34" charset="-120"/>
                <a:ea typeface="微軟正黑體" pitchFamily="34" charset="-120"/>
              </a:rPr>
              <a:t>，沒被劃到的最小數字</a:t>
            </a:r>
            <a:r>
              <a:rPr kumimoji="0" lang="en-US" altLang="zh-TW" sz="280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kumimoji="0" lang="zh-TW" altLang="en-US" sz="2800"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graphicFrame>
        <p:nvGraphicFramePr>
          <p:cNvPr id="59395" name="Group 3"/>
          <p:cNvGraphicFramePr>
            <a:graphicFrameLocks noGrp="1"/>
          </p:cNvGraphicFramePr>
          <p:nvPr>
            <p:ph type="tbl" idx="4294967295"/>
          </p:nvPr>
        </p:nvGraphicFramePr>
        <p:xfrm>
          <a:off x="1042988" y="2636838"/>
          <a:ext cx="6853237" cy="3413760"/>
        </p:xfrm>
        <a:graphic>
          <a:graphicData uri="http://schemas.openxmlformats.org/drawingml/2006/table">
            <a:tbl>
              <a:tblPr/>
              <a:tblGrid>
                <a:gridCol w="1141412"/>
                <a:gridCol w="1143000"/>
                <a:gridCol w="1144588"/>
                <a:gridCol w="1139825"/>
                <a:gridCol w="1143000"/>
                <a:gridCol w="1141412"/>
              </a:tblGrid>
              <a:tr h="400050"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機器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工作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IV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08" name="Line 56"/>
          <p:cNvSpPr>
            <a:spLocks noChangeShapeType="1"/>
          </p:cNvSpPr>
          <p:nvPr/>
        </p:nvSpPr>
        <p:spPr bwMode="auto">
          <a:xfrm flipH="1">
            <a:off x="3924300" y="3573463"/>
            <a:ext cx="0" cy="2447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609" name="Line 57"/>
          <p:cNvSpPr>
            <a:spLocks noChangeShapeType="1"/>
          </p:cNvSpPr>
          <p:nvPr/>
        </p:nvSpPr>
        <p:spPr bwMode="auto">
          <a:xfrm>
            <a:off x="2339975" y="4797425"/>
            <a:ext cx="55451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610" name="Line 58"/>
          <p:cNvSpPr>
            <a:spLocks noChangeShapeType="1"/>
          </p:cNvSpPr>
          <p:nvPr/>
        </p:nvSpPr>
        <p:spPr bwMode="auto">
          <a:xfrm>
            <a:off x="2339975" y="5734050"/>
            <a:ext cx="55451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611" name="Line 56"/>
          <p:cNvSpPr>
            <a:spLocks noChangeShapeType="1"/>
          </p:cNvSpPr>
          <p:nvPr/>
        </p:nvSpPr>
        <p:spPr bwMode="auto">
          <a:xfrm flipH="1">
            <a:off x="7308850" y="3573463"/>
            <a:ext cx="0" cy="2447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782638"/>
          </a:xfrm>
        </p:spPr>
        <p:txBody>
          <a:bodyPr/>
          <a:lstStyle/>
          <a:p>
            <a:pPr eaLnBrk="1" hangingPunct="1"/>
            <a:r>
              <a:rPr lang="zh-TW" altLang="en-US" sz="3000" smtClean="0">
                <a:latin typeface="微軟正黑體" pitchFamily="34" charset="-120"/>
                <a:ea typeface="微軟正黑體" pitchFamily="34" charset="-120"/>
              </a:rPr>
              <a:t>經由「直線測試」的最佳解</a:t>
            </a:r>
          </a:p>
        </p:txBody>
      </p:sp>
      <p:graphicFrame>
        <p:nvGraphicFramePr>
          <p:cNvPr id="24664" name="Group 88"/>
          <p:cNvGraphicFramePr>
            <a:graphicFrameLocks noGrp="1"/>
          </p:cNvGraphicFramePr>
          <p:nvPr>
            <p:ph sz="half" idx="4294967295"/>
          </p:nvPr>
        </p:nvGraphicFramePr>
        <p:xfrm>
          <a:off x="1258888" y="765175"/>
          <a:ext cx="6913562" cy="2989266"/>
        </p:xfrm>
        <a:graphic>
          <a:graphicData uri="http://schemas.openxmlformats.org/drawingml/2006/table">
            <a:tbl>
              <a:tblPr/>
              <a:tblGrid>
                <a:gridCol w="1152525"/>
                <a:gridCol w="1150937"/>
                <a:gridCol w="1154113"/>
                <a:gridCol w="1152525"/>
                <a:gridCol w="1150937"/>
                <a:gridCol w="1152525"/>
              </a:tblGrid>
              <a:tr h="427038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機器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工作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A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B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C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D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E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I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II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4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III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IV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4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4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666" name="Group 90"/>
          <p:cNvGraphicFramePr>
            <a:graphicFrameLocks noGrp="1"/>
          </p:cNvGraphicFramePr>
          <p:nvPr>
            <p:ph sz="half" idx="4294967295"/>
          </p:nvPr>
        </p:nvGraphicFramePr>
        <p:xfrm>
          <a:off x="1258888" y="4221163"/>
          <a:ext cx="5113337" cy="2562228"/>
        </p:xfrm>
        <a:graphic>
          <a:graphicData uri="http://schemas.openxmlformats.org/drawingml/2006/table">
            <a:tbl>
              <a:tblPr/>
              <a:tblGrid>
                <a:gridCol w="3025775"/>
                <a:gridCol w="2087562"/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工作</a:t>
                      </a: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I</a:t>
                      </a: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分配到機器Ｅ                              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＄</a:t>
                      </a: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工作</a:t>
                      </a: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II</a:t>
                      </a: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分配到機器</a:t>
                      </a: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B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＄</a:t>
                      </a: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工作</a:t>
                      </a: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III</a:t>
                      </a: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分配到機器</a:t>
                      </a: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C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＄</a:t>
                      </a: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工作</a:t>
                      </a: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IV</a:t>
                      </a: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分配到機器</a:t>
                      </a: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D                                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＄</a:t>
                      </a: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工作</a:t>
                      </a: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V</a:t>
                      </a: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分配到機器</a:t>
                      </a: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A                                 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＄</a:t>
                      </a: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總成本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＄</a:t>
                      </a: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17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55" name="Line 56"/>
          <p:cNvSpPr>
            <a:spLocks noChangeShapeType="1"/>
          </p:cNvSpPr>
          <p:nvPr/>
        </p:nvSpPr>
        <p:spPr bwMode="auto">
          <a:xfrm>
            <a:off x="2700338" y="3500438"/>
            <a:ext cx="5111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656" name="Line 57"/>
          <p:cNvSpPr>
            <a:spLocks noChangeShapeType="1"/>
          </p:cNvSpPr>
          <p:nvPr/>
        </p:nvSpPr>
        <p:spPr bwMode="auto">
          <a:xfrm>
            <a:off x="2700338" y="3141663"/>
            <a:ext cx="5111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657" name="Line 58"/>
          <p:cNvSpPr>
            <a:spLocks noChangeShapeType="1"/>
          </p:cNvSpPr>
          <p:nvPr/>
        </p:nvSpPr>
        <p:spPr bwMode="auto">
          <a:xfrm>
            <a:off x="2700338" y="1844675"/>
            <a:ext cx="50403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658" name="Line 59"/>
          <p:cNvSpPr>
            <a:spLocks noChangeShapeType="1"/>
          </p:cNvSpPr>
          <p:nvPr/>
        </p:nvSpPr>
        <p:spPr bwMode="auto">
          <a:xfrm>
            <a:off x="2771775" y="2276475"/>
            <a:ext cx="5111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659" name="Line 60"/>
          <p:cNvSpPr>
            <a:spLocks noChangeShapeType="1"/>
          </p:cNvSpPr>
          <p:nvPr/>
        </p:nvSpPr>
        <p:spPr bwMode="auto">
          <a:xfrm flipH="1">
            <a:off x="5292725" y="1773238"/>
            <a:ext cx="0" cy="16557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660" name="Text Box 87"/>
          <p:cNvSpPr txBox="1">
            <a:spLocks noChangeArrowheads="1"/>
          </p:cNvSpPr>
          <p:nvPr/>
        </p:nvSpPr>
        <p:spPr bwMode="auto">
          <a:xfrm>
            <a:off x="468313" y="3716338"/>
            <a:ext cx="353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4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最佳之機器分配及其成本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17-4 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現場生產控制</a:t>
            </a:r>
            <a:endParaRPr lang="zh-TW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17-4 </a:t>
            </a:r>
            <a:r>
              <a:rPr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現場生產控制</a:t>
            </a:r>
            <a:endParaRPr lang="fr-FR" altLang="zh-TW" dirty="0" smtClean="0">
              <a:solidFill>
                <a:srgbClr val="007045"/>
              </a:solidFill>
            </a:endParaRPr>
          </a:p>
        </p:txBody>
      </p:sp>
      <p:sp>
        <p:nvSpPr>
          <p:cNvPr id="6" name="文字方塊 9"/>
          <p:cNvSpPr txBox="1">
            <a:spLocks noChangeArrowheads="1"/>
          </p:cNvSpPr>
          <p:nvPr/>
        </p:nvSpPr>
        <p:spPr bwMode="auto">
          <a:xfrm>
            <a:off x="899592" y="1592905"/>
            <a:ext cx="7632847" cy="512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buFont typeface="Wingdings" pitchFamily="2" charset="2"/>
              <a:buChar char="n"/>
            </a:pP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定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義</a:t>
            </a:r>
            <a:endParaRPr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altLang="zh-TW" sz="24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利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用</a:t>
            </a:r>
            <a:r>
              <a:rPr lang="zh-TW" altLang="en-US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作業現場資料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處理後的檔</a:t>
            </a:r>
            <a:r>
              <a:rPr lang="zh-TW" altLang="en-US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案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來維護及傳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達工單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和工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作中心之狀態的資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訊系統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en-US" altLang="zh-TW" sz="2400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Wingdings" pitchFamily="2" charset="2"/>
              <a:buChar char="n"/>
            </a:pPr>
            <a:r>
              <a:rPr lang="zh-TW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生產現場控制</a:t>
            </a:r>
            <a:r>
              <a:rPr lang="zh-TW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主要功能</a:t>
            </a:r>
            <a:endParaRPr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altLang="zh-TW" sz="2400" dirty="0">
              <a:solidFill>
                <a:srgbClr val="33CC33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zh-TW" altLang="en-US" sz="2400" dirty="0">
                <a:ea typeface="微軟正黑體"/>
              </a:rPr>
              <a:t>指定每項</a:t>
            </a:r>
            <a:r>
              <a:rPr lang="zh-TW" altLang="en-US" sz="2400" dirty="0" smtClean="0">
                <a:solidFill>
                  <a:srgbClr val="FF0000"/>
                </a:solidFill>
                <a:ea typeface="微軟正黑體"/>
              </a:rPr>
              <a:t>工單</a:t>
            </a:r>
            <a:r>
              <a:rPr lang="zh-TW" altLang="en-US" sz="2400" dirty="0">
                <a:ea typeface="微軟正黑體"/>
              </a:rPr>
              <a:t>之</a:t>
            </a:r>
            <a:r>
              <a:rPr lang="zh-TW" altLang="en-US" sz="2400" dirty="0">
                <a:solidFill>
                  <a:srgbClr val="FF0000"/>
                </a:solidFill>
                <a:ea typeface="微軟正黑體"/>
              </a:rPr>
              <a:t>分派優先順序</a:t>
            </a:r>
            <a:r>
              <a:rPr lang="zh-TW" altLang="en-US" sz="2400" dirty="0">
                <a:ea typeface="微軟正黑體"/>
              </a:rPr>
              <a:t>。</a:t>
            </a:r>
            <a:endParaRPr lang="zh-TW" altLang="en-US" sz="2400" dirty="0">
              <a:solidFill>
                <a:srgbClr val="FF0000"/>
              </a:solidFill>
              <a:ea typeface="微軟正黑體"/>
            </a:endParaRP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zh-TW" altLang="en-US" sz="2400" dirty="0">
                <a:ea typeface="微軟正黑體"/>
              </a:rPr>
              <a:t>維持</a:t>
            </a:r>
            <a:r>
              <a:rPr lang="zh-TW" altLang="en-US" sz="2400" dirty="0">
                <a:solidFill>
                  <a:srgbClr val="FF0000"/>
                </a:solidFill>
                <a:ea typeface="微軟正黑體"/>
              </a:rPr>
              <a:t>在製品數量</a:t>
            </a:r>
            <a:r>
              <a:rPr lang="zh-TW" altLang="en-US" sz="2400" dirty="0">
                <a:ea typeface="微軟正黑體"/>
              </a:rPr>
              <a:t>之資訊。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zh-TW" altLang="en-US" sz="2400" dirty="0">
                <a:ea typeface="微軟正黑體"/>
              </a:rPr>
              <a:t>傳送</a:t>
            </a:r>
            <a:r>
              <a:rPr lang="zh-TW" altLang="en-US" sz="2400" dirty="0" smtClean="0">
                <a:solidFill>
                  <a:srgbClr val="FF0000"/>
                </a:solidFill>
                <a:ea typeface="微軟正黑體"/>
              </a:rPr>
              <a:t>工單</a:t>
            </a:r>
            <a:r>
              <a:rPr lang="zh-TW" altLang="en-US" sz="2400" dirty="0">
                <a:solidFill>
                  <a:srgbClr val="FF0000"/>
                </a:solidFill>
                <a:ea typeface="微軟正黑體"/>
              </a:rPr>
              <a:t>之現況資訊</a:t>
            </a:r>
            <a:r>
              <a:rPr lang="zh-TW" altLang="en-US" sz="2400" dirty="0">
                <a:ea typeface="微軟正黑體"/>
              </a:rPr>
              <a:t>至辦公室。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zh-TW" altLang="en-US" sz="2400" dirty="0">
                <a:ea typeface="微軟正黑體"/>
              </a:rPr>
              <a:t>提供確實</a:t>
            </a:r>
            <a:r>
              <a:rPr lang="zh-TW" altLang="en-US" sz="2400" dirty="0">
                <a:solidFill>
                  <a:srgbClr val="FF0000"/>
                </a:solidFill>
                <a:ea typeface="微軟正黑體"/>
              </a:rPr>
              <a:t>產出之資料</a:t>
            </a:r>
            <a:r>
              <a:rPr lang="zh-TW" altLang="en-US" sz="2400" dirty="0" smtClean="0">
                <a:ea typeface="微軟正黑體"/>
              </a:rPr>
              <a:t>以進行產能</a:t>
            </a:r>
            <a:r>
              <a:rPr lang="zh-TW" altLang="en-US" sz="2400" dirty="0">
                <a:ea typeface="微軟正黑體"/>
              </a:rPr>
              <a:t>控制。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zh-TW" altLang="en-US" sz="2400" dirty="0" smtClean="0">
                <a:ea typeface="微軟正黑體"/>
              </a:rPr>
              <a:t>針對</a:t>
            </a:r>
            <a:r>
              <a:rPr lang="zh-TW" altLang="en-US" sz="2400" dirty="0" smtClean="0">
                <a:solidFill>
                  <a:srgbClr val="FF0000"/>
                </a:solidFill>
                <a:ea typeface="微軟正黑體"/>
              </a:rPr>
              <a:t>在製品存貨</a:t>
            </a:r>
            <a:r>
              <a:rPr lang="zh-TW" altLang="en-US" sz="2400" dirty="0" smtClean="0">
                <a:ea typeface="微軟正黑體"/>
              </a:rPr>
              <a:t>及</a:t>
            </a:r>
            <a:r>
              <a:rPr lang="zh-TW" altLang="en-US" sz="2400" dirty="0" smtClean="0">
                <a:solidFill>
                  <a:srgbClr val="FF0000"/>
                </a:solidFill>
                <a:ea typeface="微軟正黑體"/>
              </a:rPr>
              <a:t>會計</a:t>
            </a:r>
            <a:r>
              <a:rPr lang="zh-TW" altLang="en-US" sz="2400" dirty="0" smtClean="0">
                <a:ea typeface="微軟正黑體"/>
              </a:rPr>
              <a:t>的需要，提供</a:t>
            </a:r>
            <a:r>
              <a:rPr lang="zh-TW" altLang="en-US" sz="2400" dirty="0" smtClean="0">
                <a:solidFill>
                  <a:srgbClr val="FF0000"/>
                </a:solidFill>
                <a:ea typeface="微軟正黑體"/>
              </a:rPr>
              <a:t>各位置或工單</a:t>
            </a:r>
            <a:r>
              <a:rPr lang="zh-TW" altLang="en-US" sz="2400" dirty="0" smtClean="0">
                <a:ea typeface="微軟正黑體"/>
              </a:rPr>
              <a:t>的生產數量。</a:t>
            </a:r>
            <a:endParaRPr lang="zh-TW" altLang="en-US" sz="2400" dirty="0">
              <a:ea typeface="微軟正黑體"/>
            </a:endParaRP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zh-TW" altLang="en-US" sz="2400" dirty="0" smtClean="0">
                <a:ea typeface="微軟正黑體"/>
              </a:rPr>
              <a:t>衡量</a:t>
            </a:r>
            <a:r>
              <a:rPr lang="zh-TW" altLang="en-US" sz="2400" dirty="0" smtClean="0">
                <a:solidFill>
                  <a:srgbClr val="FF0000"/>
                </a:solidFill>
                <a:ea typeface="微軟正黑體"/>
              </a:rPr>
              <a:t>人力</a:t>
            </a:r>
            <a:r>
              <a:rPr lang="zh-TW" altLang="en-US" sz="2400" dirty="0" smtClean="0">
                <a:ea typeface="微軟正黑體"/>
              </a:rPr>
              <a:t>與機器的</a:t>
            </a:r>
            <a:r>
              <a:rPr lang="zh-TW" altLang="en-US" sz="2400" dirty="0" smtClean="0">
                <a:solidFill>
                  <a:srgbClr val="FF0000"/>
                </a:solidFill>
                <a:ea typeface="微軟正黑體"/>
              </a:rPr>
              <a:t>效率</a:t>
            </a:r>
            <a:r>
              <a:rPr lang="zh-TW" altLang="en-US" sz="2400" dirty="0" smtClean="0">
                <a:ea typeface="微軟正黑體"/>
              </a:rPr>
              <a:t>、</a:t>
            </a:r>
            <a:r>
              <a:rPr lang="zh-TW" altLang="en-US" sz="2400" dirty="0" smtClean="0">
                <a:solidFill>
                  <a:srgbClr val="FF0000"/>
                </a:solidFill>
                <a:ea typeface="微軟正黑體"/>
              </a:rPr>
              <a:t>利用率</a:t>
            </a:r>
            <a:r>
              <a:rPr lang="zh-TW" altLang="en-US" sz="2400" dirty="0" smtClean="0">
                <a:ea typeface="微軟正黑體"/>
              </a:rPr>
              <a:t>及</a:t>
            </a:r>
            <a:r>
              <a:rPr lang="zh-TW" altLang="en-US" sz="2400" dirty="0" smtClean="0">
                <a:solidFill>
                  <a:srgbClr val="FF0000"/>
                </a:solidFill>
                <a:ea typeface="微軟正黑體"/>
              </a:rPr>
              <a:t>生產力</a:t>
            </a:r>
            <a:r>
              <a:rPr lang="zh-TW" altLang="en-US" sz="2400" dirty="0" smtClean="0">
                <a:ea typeface="微軟正黑體"/>
              </a:rPr>
              <a:t>。</a:t>
            </a:r>
            <a:endParaRPr lang="en-US" altLang="zh-TW" sz="2400" dirty="0">
              <a:ea typeface="微軟正黑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17-1 </a:t>
            </a:r>
            <a:r>
              <a:rPr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製造執行系統</a:t>
            </a:r>
            <a:endParaRPr lang="fr-FR" altLang="zh-TW" dirty="0" smtClean="0">
              <a:solidFill>
                <a:srgbClr val="007045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altLang="zh-TW" dirty="0" smtClean="0"/>
              <a:t>Manufacturing Execution System</a:t>
            </a:r>
            <a:r>
              <a:rPr lang="zh-TW" altLang="en-US" dirty="0" smtClean="0"/>
              <a:t> </a:t>
            </a:r>
            <a:r>
              <a:rPr lang="en-US" altLang="zh-TW" dirty="0" smtClean="0"/>
              <a:t>(MES)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altLang="zh-TW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fr-FR" dirty="0" smtClean="0">
              <a:solidFill>
                <a:srgbClr val="007045"/>
              </a:solidFill>
            </a:endParaRPr>
          </a:p>
        </p:txBody>
      </p:sp>
      <p:graphicFrame>
        <p:nvGraphicFramePr>
          <p:cNvPr id="4" name="資料庫圖表 3"/>
          <p:cNvGraphicFramePr/>
          <p:nvPr/>
        </p:nvGraphicFramePr>
        <p:xfrm>
          <a:off x="-684584" y="2276872"/>
          <a:ext cx="6984776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圓角矩形圖說文字 4"/>
          <p:cNvSpPr/>
          <p:nvPr/>
        </p:nvSpPr>
        <p:spPr>
          <a:xfrm>
            <a:off x="5436096" y="2420888"/>
            <a:ext cx="3096344" cy="1368152"/>
          </a:xfrm>
          <a:prstGeom prst="wedgeRoundRectCallout">
            <a:avLst>
              <a:gd name="adj1" fmla="val -114233"/>
              <a:gd name="adj2" fmla="val 54219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1.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主動收集及監控生產資料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2.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確保產品生產品質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17-4 </a:t>
            </a:r>
            <a:r>
              <a:rPr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現場生產控制</a:t>
            </a:r>
            <a:endParaRPr lang="fr-FR" altLang="zh-TW" dirty="0" smtClean="0">
              <a:solidFill>
                <a:srgbClr val="007045"/>
              </a:solidFill>
            </a:endParaRPr>
          </a:p>
        </p:txBody>
      </p:sp>
      <p:sp>
        <p:nvSpPr>
          <p:cNvPr id="5" name="文字方塊 2"/>
          <p:cNvSpPr txBox="1">
            <a:spLocks noChangeArrowheads="1"/>
          </p:cNvSpPr>
          <p:nvPr/>
        </p:nvSpPr>
        <p:spPr bwMode="auto">
          <a:xfrm>
            <a:off x="1115616" y="1789385"/>
            <a:ext cx="688538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甘特</a:t>
            </a:r>
            <a:r>
              <a:rPr lang="zh-TW" altLang="zh-TW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Gantt chart</a:t>
            </a:r>
            <a:r>
              <a:rPr lang="en-US" altLang="zh-TW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                 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00813759"/>
              </p:ext>
            </p:extLst>
          </p:nvPr>
        </p:nvGraphicFramePr>
        <p:xfrm>
          <a:off x="1071562" y="3021930"/>
          <a:ext cx="7572375" cy="2927350"/>
        </p:xfrm>
        <a:graphic>
          <a:graphicData uri="http://schemas.openxmlformats.org/drawingml/2006/table">
            <a:tbl>
              <a:tblPr/>
              <a:tblGrid>
                <a:gridCol w="739775"/>
                <a:gridCol w="1366837"/>
                <a:gridCol w="1366838"/>
                <a:gridCol w="1365250"/>
                <a:gridCol w="1366837"/>
                <a:gridCol w="1366838"/>
              </a:tblGrid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工作</a:t>
                      </a:r>
                      <a:endParaRPr kumimoji="0" 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星期一</a:t>
                      </a:r>
                      <a:endParaRPr kumimoji="0" 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星期二</a:t>
                      </a:r>
                      <a:endParaRPr kumimoji="0" 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星期三</a:t>
                      </a:r>
                      <a:endParaRPr kumimoji="0" 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星期四</a:t>
                      </a:r>
                      <a:endParaRPr kumimoji="0" 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星期五</a:t>
                      </a:r>
                      <a:endParaRPr kumimoji="0" 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  <a:cs typeface="Times New Roman" pitchFamily="18" charset="0"/>
                        </a:rPr>
                        <a:t>A</a:t>
                      </a:r>
                      <a:endParaRPr kumimoji="0" lang="zh-TW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80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  <a:cs typeface="Times New Roman" pitchFamily="18" charset="0"/>
                        </a:rPr>
                        <a:t>B</a:t>
                      </a:r>
                      <a:endParaRPr kumimoji="0" lang="zh-TW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  <a:cs typeface="Times New Roman" pitchFamily="18" charset="0"/>
                        </a:rPr>
                        <a:t>C</a:t>
                      </a:r>
                      <a:endParaRPr kumimoji="0" lang="zh-TW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                 </a:t>
                      </a: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維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endParaRPr kumimoji="0" 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/>
                          <a:cs typeface="Times New Roman" pitchFamily="18" charset="0"/>
                        </a:rPr>
                        <a:t>修</a:t>
                      </a:r>
                      <a:endParaRPr kumimoji="0" lang="zh-TW" altLang="zh-TW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143124" y="3942680"/>
            <a:ext cx="2813050" cy="2000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2000249" y="4752305"/>
            <a:ext cx="4060825" cy="1984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4332287" y="5446042"/>
            <a:ext cx="596900" cy="2000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2682874" y="5466680"/>
            <a:ext cx="1092200" cy="1984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3" name="AutoShape 25"/>
          <p:cNvCxnSpPr>
            <a:cxnSpLocks noChangeShapeType="1"/>
          </p:cNvCxnSpPr>
          <p:nvPr/>
        </p:nvCxnSpPr>
        <p:spPr bwMode="auto">
          <a:xfrm>
            <a:off x="2682874" y="5466680"/>
            <a:ext cx="1092200" cy="179387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24"/>
          <p:cNvCxnSpPr>
            <a:cxnSpLocks noChangeShapeType="1"/>
          </p:cNvCxnSpPr>
          <p:nvPr/>
        </p:nvCxnSpPr>
        <p:spPr bwMode="auto">
          <a:xfrm flipV="1">
            <a:off x="2682874" y="5466680"/>
            <a:ext cx="1092200" cy="198437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23"/>
          <p:cNvCxnSpPr>
            <a:cxnSpLocks noChangeShapeType="1"/>
          </p:cNvCxnSpPr>
          <p:nvPr/>
        </p:nvCxnSpPr>
        <p:spPr bwMode="auto">
          <a:xfrm flipV="1">
            <a:off x="2143124" y="3807742"/>
            <a:ext cx="0" cy="1349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22"/>
          <p:cNvCxnSpPr>
            <a:cxnSpLocks noChangeShapeType="1"/>
          </p:cNvCxnSpPr>
          <p:nvPr/>
        </p:nvCxnSpPr>
        <p:spPr bwMode="auto">
          <a:xfrm>
            <a:off x="2143124" y="3807742"/>
            <a:ext cx="3429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21"/>
          <p:cNvCxnSpPr>
            <a:cxnSpLocks noChangeShapeType="1"/>
          </p:cNvCxnSpPr>
          <p:nvPr/>
        </p:nvCxnSpPr>
        <p:spPr bwMode="auto">
          <a:xfrm>
            <a:off x="5572124" y="3802980"/>
            <a:ext cx="0" cy="2190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20"/>
          <p:cNvCxnSpPr>
            <a:cxnSpLocks noChangeShapeType="1"/>
          </p:cNvCxnSpPr>
          <p:nvPr/>
        </p:nvCxnSpPr>
        <p:spPr bwMode="auto">
          <a:xfrm flipV="1">
            <a:off x="4337049" y="5309517"/>
            <a:ext cx="0" cy="136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9"/>
          <p:cNvCxnSpPr>
            <a:cxnSpLocks noChangeShapeType="1"/>
          </p:cNvCxnSpPr>
          <p:nvPr/>
        </p:nvCxnSpPr>
        <p:spPr bwMode="auto">
          <a:xfrm>
            <a:off x="4332287" y="5309517"/>
            <a:ext cx="5969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8"/>
          <p:cNvCxnSpPr>
            <a:cxnSpLocks noChangeShapeType="1"/>
          </p:cNvCxnSpPr>
          <p:nvPr/>
        </p:nvCxnSpPr>
        <p:spPr bwMode="auto">
          <a:xfrm>
            <a:off x="4933949" y="5309517"/>
            <a:ext cx="0" cy="1571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" name="AutoShape 17"/>
          <p:cNvSpPr>
            <a:spLocks noChangeShapeType="1"/>
          </p:cNvSpPr>
          <p:nvPr/>
        </p:nvSpPr>
        <p:spPr bwMode="auto">
          <a:xfrm flipV="1">
            <a:off x="2000249" y="4591967"/>
            <a:ext cx="0" cy="160338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AutoShape 16"/>
          <p:cNvSpPr>
            <a:spLocks noChangeShapeType="1"/>
          </p:cNvSpPr>
          <p:nvPr/>
        </p:nvSpPr>
        <p:spPr bwMode="auto">
          <a:xfrm>
            <a:off x="2000249" y="4591967"/>
            <a:ext cx="6357938" cy="0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AutoShape 15"/>
          <p:cNvSpPr>
            <a:spLocks noChangeShapeType="1"/>
          </p:cNvSpPr>
          <p:nvPr/>
        </p:nvSpPr>
        <p:spPr bwMode="auto">
          <a:xfrm>
            <a:off x="8358187" y="4591967"/>
            <a:ext cx="0" cy="160338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4" name="AutoShape 14"/>
          <p:cNvCxnSpPr>
            <a:cxnSpLocks noChangeShapeType="1"/>
          </p:cNvCxnSpPr>
          <p:nvPr/>
        </p:nvCxnSpPr>
        <p:spPr bwMode="auto">
          <a:xfrm>
            <a:off x="5762625" y="3236242"/>
            <a:ext cx="147637" cy="2921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13"/>
          <p:cNvCxnSpPr>
            <a:cxnSpLocks noChangeShapeType="1"/>
          </p:cNvCxnSpPr>
          <p:nvPr/>
        </p:nvCxnSpPr>
        <p:spPr bwMode="auto">
          <a:xfrm flipV="1">
            <a:off x="5901482" y="3236242"/>
            <a:ext cx="141288" cy="2921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="" xmlns:p14="http://schemas.microsoft.com/office/powerpoint/2010/main" val="384473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17-4 </a:t>
            </a:r>
            <a:r>
              <a:rPr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現場生產控制</a:t>
            </a:r>
            <a:endParaRPr lang="fr-FR" altLang="zh-TW" dirty="0" smtClean="0">
              <a:solidFill>
                <a:srgbClr val="007045"/>
              </a:solidFill>
            </a:endParaRPr>
          </a:p>
        </p:txBody>
      </p:sp>
      <p:sp>
        <p:nvSpPr>
          <p:cNvPr id="26" name="文字方塊 2"/>
          <p:cNvSpPr txBox="1">
            <a:spLocks noChangeArrowheads="1"/>
          </p:cNvSpPr>
          <p:nvPr/>
        </p:nvSpPr>
        <p:spPr bwMode="auto">
          <a:xfrm>
            <a:off x="1357313" y="1844824"/>
            <a:ext cx="6286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現場控制工具</a:t>
            </a:r>
            <a:r>
              <a:rPr lang="en-US" altLang="zh-TW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1/3 -</a:t>
            </a:r>
            <a:r>
              <a:rPr lang="zh-TW" altLang="en-US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派工單</a:t>
            </a:r>
            <a:endParaRPr lang="en-US" altLang="zh-TW" sz="24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en-US" altLang="zh-TW" sz="24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24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                  </a:t>
            </a:r>
          </a:p>
        </p:txBody>
      </p:sp>
      <p:graphicFrame>
        <p:nvGraphicFramePr>
          <p:cNvPr id="2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06193428"/>
              </p:ext>
            </p:extLst>
          </p:nvPr>
        </p:nvGraphicFramePr>
        <p:xfrm>
          <a:off x="755576" y="2492896"/>
          <a:ext cx="7435850" cy="4404245"/>
        </p:xfrm>
        <a:graphic>
          <a:graphicData uri="http://schemas.openxmlformats.org/presentationml/2006/ole">
            <p:oleObj spid="_x0000_s1026" name="Document" r:id="rId4" imgW="5364406" imgH="3694851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04289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17-4 </a:t>
            </a:r>
            <a:r>
              <a:rPr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現場生產控制</a:t>
            </a:r>
            <a:endParaRPr lang="fr-FR" altLang="zh-TW" dirty="0" smtClean="0">
              <a:solidFill>
                <a:srgbClr val="007045"/>
              </a:solidFill>
            </a:endParaRPr>
          </a:p>
        </p:txBody>
      </p:sp>
      <p:sp>
        <p:nvSpPr>
          <p:cNvPr id="5" name="文字方塊 2"/>
          <p:cNvSpPr txBox="1">
            <a:spLocks noChangeArrowheads="1"/>
          </p:cNvSpPr>
          <p:nvPr/>
        </p:nvSpPr>
        <p:spPr bwMode="auto">
          <a:xfrm>
            <a:off x="1357313" y="1844824"/>
            <a:ext cx="6286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現場控制工具</a:t>
            </a:r>
            <a:r>
              <a:rPr lang="en-US" altLang="zh-TW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2/3 – 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預計延誤報告</a:t>
            </a:r>
            <a:endParaRPr lang="en-US" altLang="zh-TW" sz="24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en-US" altLang="zh-TW" sz="24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zh-TW" altLang="en-US" sz="24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98259465"/>
              </p:ext>
            </p:extLst>
          </p:nvPr>
        </p:nvGraphicFramePr>
        <p:xfrm>
          <a:off x="395536" y="3356992"/>
          <a:ext cx="8426455" cy="2488555"/>
        </p:xfrm>
        <a:graphic>
          <a:graphicData uri="http://schemas.openxmlformats.org/drawingml/2006/table">
            <a:tbl>
              <a:tblPr/>
              <a:tblGrid>
                <a:gridCol w="1339121"/>
                <a:gridCol w="966654"/>
                <a:gridCol w="1080120"/>
                <a:gridCol w="2520280"/>
                <a:gridCol w="2520280"/>
              </a:tblGrid>
              <a:tr h="417770">
                <a:tc>
                  <a:txBody>
                    <a:bodyPr/>
                    <a:lstStyle/>
                    <a:p>
                      <a:pPr marL="3048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零件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048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預定時間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048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更新時間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048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延誤理由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048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對策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770">
                <a:tc>
                  <a:txBody>
                    <a:bodyPr/>
                    <a:lstStyle/>
                    <a:p>
                      <a:pPr marL="3048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17125</a:t>
                      </a:r>
                      <a:endParaRPr kumimoji="0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3048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4/10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3048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4/15</a:t>
                      </a:r>
                      <a:endParaRPr kumimoji="0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3048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夾具損壞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3048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預計在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4/15</a:t>
                      </a: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修</a:t>
                      </a: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3048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復完成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3D2"/>
                    </a:solidFill>
                  </a:tcPr>
                </a:tc>
              </a:tr>
              <a:tr h="208885">
                <a:tc>
                  <a:txBody>
                    <a:bodyPr/>
                    <a:lstStyle/>
                    <a:p>
                      <a:pPr marL="3048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1304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048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4/11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048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5/1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048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板金工人罷工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048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新的工人到達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9755">
                <a:tc>
                  <a:txBody>
                    <a:bodyPr/>
                    <a:lstStyle/>
                    <a:p>
                      <a:pPr marL="3048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17653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3048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4/11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3048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4/14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3048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新的零件孔</a:t>
                      </a: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3048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無法對準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3048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工程師修正</a:t>
                      </a: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43634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3048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新的夾具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3D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008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17-4 </a:t>
            </a:r>
            <a:r>
              <a:rPr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現場生產控制</a:t>
            </a:r>
            <a:endParaRPr lang="fr-FR" altLang="zh-TW" dirty="0" smtClean="0">
              <a:solidFill>
                <a:srgbClr val="007045"/>
              </a:solidFill>
            </a:endParaRPr>
          </a:p>
        </p:txBody>
      </p:sp>
      <p:sp>
        <p:nvSpPr>
          <p:cNvPr id="8" name="文字方塊 2"/>
          <p:cNvSpPr txBox="1">
            <a:spLocks noChangeArrowheads="1"/>
          </p:cNvSpPr>
          <p:nvPr/>
        </p:nvSpPr>
        <p:spPr bwMode="auto">
          <a:xfrm>
            <a:off x="1357313" y="1812180"/>
            <a:ext cx="6286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現場控制工具</a:t>
            </a:r>
            <a:r>
              <a:rPr lang="en-US" altLang="zh-TW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3/3 – </a:t>
            </a:r>
            <a:r>
              <a:rPr lang="zh-TW" altLang="zh-TW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投入</a:t>
            </a:r>
            <a:r>
              <a:rPr lang="en-US" altLang="zh-TW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zh-TW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產出控制報告</a:t>
            </a:r>
            <a:endParaRPr lang="en-US" altLang="zh-TW" sz="24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en-US" altLang="zh-TW" sz="24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24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                  </a:t>
            </a:r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3328589"/>
              </p:ext>
            </p:extLst>
          </p:nvPr>
        </p:nvGraphicFramePr>
        <p:xfrm>
          <a:off x="612131" y="2564904"/>
          <a:ext cx="7776864" cy="4548356"/>
        </p:xfrm>
        <a:graphic>
          <a:graphicData uri="http://schemas.openxmlformats.org/presentationml/2006/ole">
            <p:oleObj spid="_x0000_s2050" name="Document" r:id="rId4" imgW="5441968" imgH="3694851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8031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17-4 </a:t>
            </a:r>
            <a:r>
              <a:rPr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現場生產控制</a:t>
            </a:r>
            <a:endParaRPr lang="fr-FR" altLang="zh-TW" dirty="0" smtClean="0">
              <a:solidFill>
                <a:srgbClr val="007045"/>
              </a:solidFill>
            </a:endParaRPr>
          </a:p>
        </p:txBody>
      </p:sp>
      <p:sp>
        <p:nvSpPr>
          <p:cNvPr id="5" name="文字方塊 2"/>
          <p:cNvSpPr txBox="1">
            <a:spLocks noChangeArrowheads="1"/>
          </p:cNvSpPr>
          <p:nvPr/>
        </p:nvSpPr>
        <p:spPr bwMode="auto">
          <a:xfrm>
            <a:off x="755576" y="2204864"/>
            <a:ext cx="3456384" cy="264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投入</a:t>
            </a:r>
            <a:r>
              <a:rPr lang="en-US" altLang="zh-TW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zh-TW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產出控制</a:t>
            </a:r>
            <a:endParaRPr lang="en-US" altLang="zh-TW" sz="24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主要原則：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計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畫投入工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作 中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心的作業不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應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該超出計畫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作業產出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Picture 4" descr="dav02857_ex12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812940"/>
            <a:ext cx="4143404" cy="4366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j029198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363903"/>
            <a:ext cx="2160240" cy="228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8771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17-4 </a:t>
            </a:r>
            <a:r>
              <a:rPr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現場生產控制</a:t>
            </a:r>
            <a:endParaRPr lang="fr-FR" altLang="zh-TW" dirty="0" smtClean="0">
              <a:solidFill>
                <a:srgbClr val="007045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2"/>
          <p:cNvSpPr txBox="1">
            <a:spLocks noChangeArrowheads="1"/>
          </p:cNvSpPr>
          <p:nvPr/>
        </p:nvSpPr>
        <p:spPr bwMode="auto">
          <a:xfrm>
            <a:off x="1357313" y="1700808"/>
            <a:ext cx="6286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Courier New" pitchFamily="49" charset="0"/>
              </a:rPr>
              <a:t>  </a:t>
            </a:r>
            <a:r>
              <a:rPr lang="en-US" altLang="zh-TW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Courier New" pitchFamily="49" charset="0"/>
              </a:rPr>
              <a:t>Review        </a:t>
            </a:r>
            <a:endParaRPr lang="en-US" altLang="zh-TW" sz="24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Courier New" pitchFamily="49" charset="0"/>
            </a:endParaRPr>
          </a:p>
          <a:p>
            <a:pPr eaLnBrk="1" hangingPunct="1"/>
            <a:r>
              <a:rPr lang="zh-TW" altLang="en-US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Courier New" pitchFamily="49" charset="0"/>
              </a:rPr>
              <a:t>  </a:t>
            </a:r>
            <a:r>
              <a:rPr lang="zh-TW" altLang="zh-TW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Courier New" pitchFamily="49" charset="0"/>
              </a:rPr>
              <a:t>投入</a:t>
            </a:r>
            <a:r>
              <a:rPr lang="en-US" altLang="zh-TW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Courier New" pitchFamily="49" charset="0"/>
              </a:rPr>
              <a:t>/</a:t>
            </a:r>
            <a:r>
              <a:rPr lang="zh-TW" altLang="zh-TW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Courier New" pitchFamily="49" charset="0"/>
              </a:rPr>
              <a:t>產出控制報告</a:t>
            </a:r>
            <a:endParaRPr lang="zh-TW" altLang="en-US" sz="24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Courier New" pitchFamily="49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48157570"/>
              </p:ext>
            </p:extLst>
          </p:nvPr>
        </p:nvGraphicFramePr>
        <p:xfrm>
          <a:off x="642938" y="2700933"/>
          <a:ext cx="8056562" cy="4143375"/>
        </p:xfrm>
        <a:graphic>
          <a:graphicData uri="http://schemas.openxmlformats.org/presentationml/2006/ole">
            <p:oleObj spid="_x0000_s3074" name="文件" r:id="rId4" imgW="5428268" imgH="3695629" progId="Word.Document.12">
              <p:embed/>
            </p:oleObj>
          </a:graphicData>
        </a:graphic>
      </p:graphicFrame>
      <p:sp>
        <p:nvSpPr>
          <p:cNvPr id="9" name="圓角矩形 8"/>
          <p:cNvSpPr/>
          <p:nvPr/>
        </p:nvSpPr>
        <p:spPr>
          <a:xfrm>
            <a:off x="1357290" y="4772625"/>
            <a:ext cx="7215238" cy="150019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265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17-4 </a:t>
            </a:r>
            <a:r>
              <a:rPr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現場生產控制</a:t>
            </a:r>
            <a:endParaRPr lang="fr-FR" altLang="zh-TW" dirty="0" smtClean="0">
              <a:solidFill>
                <a:srgbClr val="007045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Picture 4" descr="dav02857_ex12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812940"/>
            <a:ext cx="4143404" cy="4366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字方塊 2"/>
          <p:cNvSpPr txBox="1">
            <a:spLocks noChangeArrowheads="1"/>
          </p:cNvSpPr>
          <p:nvPr/>
        </p:nvSpPr>
        <p:spPr bwMode="auto">
          <a:xfrm>
            <a:off x="1213867" y="1956896"/>
            <a:ext cx="307010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a)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減少原物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料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投入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b)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於發生瓶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頸的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工作中心增加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產能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>
            <a:off x="4283968" y="4725144"/>
            <a:ext cx="2068590" cy="0"/>
          </a:xfrm>
          <a:prstGeom prst="straightConnector1">
            <a:avLst/>
          </a:prstGeom>
          <a:ln w="57150">
            <a:prstDash val="sysDash"/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3357554" y="2924944"/>
            <a:ext cx="1143008" cy="0"/>
          </a:xfrm>
          <a:prstGeom prst="straightConnector1">
            <a:avLst/>
          </a:prstGeom>
          <a:ln w="57150">
            <a:prstDash val="sysDash"/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9143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17-4 </a:t>
            </a:r>
            <a:r>
              <a:rPr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現場生產控制</a:t>
            </a:r>
            <a:endParaRPr lang="fr-FR" altLang="zh-TW" dirty="0" smtClean="0">
              <a:solidFill>
                <a:srgbClr val="007045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2"/>
          <p:cNvSpPr txBox="1">
            <a:spLocks noChangeArrowheads="1"/>
          </p:cNvSpPr>
          <p:nvPr/>
        </p:nvSpPr>
        <p:spPr bwMode="auto">
          <a:xfrm>
            <a:off x="1043608" y="1700808"/>
            <a:ext cx="70723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資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料正確性</a:t>
            </a:r>
            <a:endParaRPr lang="en-US" altLang="zh-TW" sz="24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現場控制主要問題 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- 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資料的</a:t>
            </a:r>
            <a:r>
              <a:rPr lang="zh-TW" altLang="en-US" sz="24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不正確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en-US" sz="24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缺乏時效性</a:t>
            </a:r>
            <a:r>
              <a:rPr lang="zh-TW" altLang="en-US" sz="24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               </a:t>
            </a: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gray">
          <a:xfrm>
            <a:off x="5069632" y="3530352"/>
            <a:ext cx="838200" cy="2209800"/>
          </a:xfrm>
          <a:prstGeom prst="rightArrow">
            <a:avLst>
              <a:gd name="adj1" fmla="val 58333"/>
              <a:gd name="adj2" fmla="val 65532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gray">
          <a:xfrm>
            <a:off x="1259632" y="3680048"/>
            <a:ext cx="3657600" cy="9144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資料之不精確</a:t>
            </a:r>
            <a:endParaRPr 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gray">
          <a:xfrm>
            <a:off x="1259632" y="4746848"/>
            <a:ext cx="3657600" cy="9144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63529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不能反應最新狀況</a:t>
            </a:r>
            <a:endParaRPr 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ltGray">
          <a:xfrm>
            <a:off x="5984032" y="3774033"/>
            <a:ext cx="2601019" cy="1570038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0" hangingPunct="0"/>
            <a:endParaRPr lang="en-US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文字方塊 33"/>
          <p:cNvSpPr txBox="1">
            <a:spLocks noChangeArrowheads="1"/>
          </p:cNvSpPr>
          <p:nvPr/>
        </p:nvSpPr>
        <p:spPr bwMode="auto">
          <a:xfrm>
            <a:off x="6156176" y="3774033"/>
            <a:ext cx="24288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超量的存貨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發生缺貨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延誤交期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成本分析錯誤</a:t>
            </a:r>
          </a:p>
        </p:txBody>
      </p:sp>
    </p:spTree>
    <p:extLst>
      <p:ext uri="{BB962C8B-B14F-4D97-AF65-F5344CB8AC3E}">
        <p14:creationId xmlns="" xmlns:p14="http://schemas.microsoft.com/office/powerpoint/2010/main" val="289207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17-4 </a:t>
            </a:r>
            <a:r>
              <a:rPr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現場生產控制</a:t>
            </a:r>
            <a:endParaRPr lang="fr-FR" altLang="zh-TW" dirty="0" smtClean="0">
              <a:solidFill>
                <a:srgbClr val="007045"/>
              </a:solidFill>
            </a:endParaRPr>
          </a:p>
        </p:txBody>
      </p:sp>
      <p:sp>
        <p:nvSpPr>
          <p:cNvPr id="20" name="文字方塊 2"/>
          <p:cNvSpPr txBox="1">
            <a:spLocks noChangeArrowheads="1"/>
          </p:cNvSpPr>
          <p:nvPr/>
        </p:nvSpPr>
        <p:spPr bwMode="auto">
          <a:xfrm>
            <a:off x="1571625" y="2060848"/>
            <a:ext cx="707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資料完整性 </a:t>
            </a:r>
            <a:r>
              <a:rPr lang="en-US" altLang="zh-TW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- Solution</a:t>
            </a:r>
          </a:p>
        </p:txBody>
      </p:sp>
      <p:sp>
        <p:nvSpPr>
          <p:cNvPr id="21" name="文字方塊 12"/>
          <p:cNvSpPr txBox="1">
            <a:spLocks noChangeArrowheads="1"/>
          </p:cNvSpPr>
          <p:nvPr/>
        </p:nvSpPr>
        <p:spPr bwMode="auto">
          <a:xfrm>
            <a:off x="1214438" y="3005411"/>
            <a:ext cx="7000875" cy="33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Ø"/>
            </a:pP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健全的資料收集系統</a:t>
            </a:r>
            <a:endParaRPr lang="en-US" altLang="zh-TW" sz="2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電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腦化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條碼及光學掃描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器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加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速報告處理速度，減少資料輸入錯誤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</a:pPr>
            <a:endParaRPr lang="zh-TW" altLang="en-US" sz="2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Ø"/>
            </a:pPr>
            <a:r>
              <a:rPr lang="zh-TW" altLang="en-US" sz="2400" b="1" dirty="0">
                <a:solidFill>
                  <a:srgbClr val="33CC33"/>
                </a:solidFill>
                <a:latin typeface="微軟正黑體" pitchFamily="34" charset="-120"/>
                <a:ea typeface="微軟正黑體" pitchFamily="34" charset="-120"/>
              </a:rPr>
              <a:t>與系統有互動的人員都要遵守原則</a:t>
            </a:r>
            <a:r>
              <a:rPr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2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工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作站紀律、資料完整、資料責任</a:t>
            </a:r>
          </a:p>
          <a:p>
            <a:pPr eaLnBrk="1" hangingPunct="1"/>
            <a:endParaRPr lang="zh-TW" altLang="en-US" sz="24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017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17-4 </a:t>
            </a:r>
            <a:r>
              <a:rPr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現場生產控制</a:t>
            </a:r>
            <a:endParaRPr lang="fr-FR" altLang="zh-TW" dirty="0" smtClean="0">
              <a:solidFill>
                <a:srgbClr val="007045"/>
              </a:solidFill>
            </a:endParaRPr>
          </a:p>
        </p:txBody>
      </p:sp>
      <p:sp>
        <p:nvSpPr>
          <p:cNvPr id="5" name="文字方塊 2"/>
          <p:cNvSpPr txBox="1">
            <a:spLocks noChangeArrowheads="1"/>
          </p:cNvSpPr>
          <p:nvPr/>
        </p:nvSpPr>
        <p:spPr bwMode="auto">
          <a:xfrm>
            <a:off x="467544" y="1916129"/>
            <a:ext cx="8532440" cy="432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工作中心排程之原則 </a:t>
            </a:r>
            <a:r>
              <a:rPr lang="en-US" altLang="zh-TW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(1/2)</a:t>
            </a:r>
          </a:p>
          <a:p>
            <a:pPr eaLnBrk="1" hangingPunct="1"/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20000"/>
              </a:lnSpc>
              <a:spcBef>
                <a:spcPct val="25000"/>
              </a:spcBef>
              <a:buFont typeface="Wingdings" pitchFamily="2" charset="2"/>
              <a:buChar char="l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工作流是直接等同於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現金流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</a:p>
          <a:p>
            <a:pPr eaLnBrk="1" hangingPunct="1">
              <a:lnSpc>
                <a:spcPct val="120000"/>
              </a:lnSpc>
              <a:spcBef>
                <a:spcPct val="25000"/>
              </a:spcBef>
              <a:buFont typeface="Wingdings" pitchFamily="2" charset="2"/>
              <a:buChar char="l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任何工作中心的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效率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，應以通過工作中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心流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量的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速度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來衡量。</a:t>
            </a:r>
          </a:p>
          <a:p>
            <a:pPr eaLnBrk="1" hangingPunct="1">
              <a:lnSpc>
                <a:spcPct val="120000"/>
              </a:lnSpc>
              <a:spcBef>
                <a:spcPct val="25000"/>
              </a:spcBef>
              <a:buFont typeface="Wingdings" pitchFamily="2" charset="2"/>
              <a:buChar char="l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工作的排程就像是一連串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連續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的步驟。</a:t>
            </a:r>
          </a:p>
          <a:p>
            <a:pPr eaLnBrk="1" hangingPunct="1">
              <a:lnSpc>
                <a:spcPct val="120000"/>
              </a:lnSpc>
              <a:spcBef>
                <a:spcPct val="25000"/>
              </a:spcBef>
              <a:buFont typeface="Wingdings" pitchFamily="2" charset="2"/>
              <a:buChar char="l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工作一旦開始作業後便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不能夠被中斷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</a:p>
          <a:p>
            <a:pPr eaLnBrk="1" hangingPunct="1">
              <a:lnSpc>
                <a:spcPct val="120000"/>
              </a:lnSpc>
              <a:spcBef>
                <a:spcPct val="25000"/>
              </a:spcBef>
              <a:buFont typeface="Wingdings" pitchFamily="2" charset="2"/>
              <a:buChar char="l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提升流程速度最有效的方法是將管理的重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點在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瓶頸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工作中心和工單上。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          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190599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17-1 </a:t>
            </a:r>
            <a:r>
              <a:rPr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製造執行系統</a:t>
            </a:r>
            <a:endParaRPr lang="fr-FR" altLang="zh-TW" dirty="0" smtClean="0">
              <a:solidFill>
                <a:srgbClr val="007045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源起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914400" lvl="1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高科技產業的製程相當複雜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914400" lvl="1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異常生產狀況頻繁發生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914400" lvl="1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ERP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V.S. MES </a:t>
            </a:r>
          </a:p>
          <a:p>
            <a:pPr marL="914400" lvl="1" indent="-514350" fontAlgn="auto">
              <a:spcAft>
                <a:spcPts val="0"/>
              </a:spcAft>
              <a:buNone/>
              <a:defRPr/>
            </a:pPr>
            <a:r>
              <a:rPr lang="en-US" altLang="zh-TW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以財務、會計為主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V.S.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以工廠營運為考量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fr-FR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17-4 </a:t>
            </a:r>
            <a:r>
              <a:rPr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現場生產控制</a:t>
            </a:r>
            <a:endParaRPr lang="fr-FR" altLang="zh-TW" dirty="0" smtClean="0">
              <a:solidFill>
                <a:srgbClr val="007045"/>
              </a:solidFill>
            </a:endParaRPr>
          </a:p>
        </p:txBody>
      </p:sp>
      <p:sp>
        <p:nvSpPr>
          <p:cNvPr id="4" name="文字方塊 2"/>
          <p:cNvSpPr txBox="1">
            <a:spLocks noChangeArrowheads="1"/>
          </p:cNvSpPr>
          <p:nvPr/>
        </p:nvSpPr>
        <p:spPr bwMode="auto">
          <a:xfrm>
            <a:off x="467544" y="1943888"/>
            <a:ext cx="8568952" cy="393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工作中心排程之原則 </a:t>
            </a:r>
            <a:r>
              <a:rPr lang="en-US" altLang="zh-TW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(2/2)</a:t>
            </a:r>
          </a:p>
          <a:p>
            <a:pPr eaLnBrk="1" hangingPunct="1"/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l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每天重新排程。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l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取得每天工作中心未完成工作的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回饋資訊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l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工作中心的投入資訊必須是工人確實能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完成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的作業。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l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當尋求產出的改善時，應檢視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工程設計和執行程序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間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/>
            </a:r>
            <a:br>
              <a:rPr lang="en-US" altLang="zh-TW" sz="24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</a:b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 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是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否存在不一致的情況。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l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雖然在工廠中要完全確立工作標準和途程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是不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大可能的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/>
            </a:r>
            <a:br>
              <a:rPr lang="en-US" altLang="zh-TW" sz="24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</a:b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 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但仍必須朝這個方向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努力。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朝</a:t>
            </a:r>
            <a:r>
              <a:rPr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這個方向努力。</a:t>
            </a:r>
            <a:r>
              <a:rPr kumimoji="0" lang="zh-TW" altLang="en-US" sz="24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       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111165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17-5 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服務業的人員排程</a:t>
            </a:r>
            <a:endParaRPr lang="zh-TW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691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17-4 </a:t>
            </a:r>
            <a:r>
              <a:rPr lang="zh-TW" altLang="en-US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服務業的人員排程</a:t>
            </a:r>
            <a:endParaRPr lang="fr-FR" altLang="zh-TW" dirty="0" smtClean="0">
              <a:solidFill>
                <a:srgbClr val="007045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圓角矩形 10"/>
          <p:cNvSpPr/>
          <p:nvPr/>
        </p:nvSpPr>
        <p:spPr bwMode="auto">
          <a:xfrm>
            <a:off x="3857363" y="1928813"/>
            <a:ext cx="4858012" cy="1000125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連續假期之排程</a:t>
            </a:r>
          </a:p>
        </p:txBody>
      </p:sp>
      <p:sp>
        <p:nvSpPr>
          <p:cNvPr id="6" name="圓角矩形 11"/>
          <p:cNvSpPr/>
          <p:nvPr/>
        </p:nvSpPr>
        <p:spPr bwMode="auto">
          <a:xfrm>
            <a:off x="3857363" y="3286125"/>
            <a:ext cx="4858012" cy="1000125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以日計之工作時間排程</a:t>
            </a:r>
          </a:p>
        </p:txBody>
      </p:sp>
      <p:sp>
        <p:nvSpPr>
          <p:cNvPr id="7" name="圓角矩形 12"/>
          <p:cNvSpPr/>
          <p:nvPr/>
        </p:nvSpPr>
        <p:spPr bwMode="auto">
          <a:xfrm>
            <a:off x="3857363" y="4714875"/>
            <a:ext cx="4858012" cy="1000125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以小時計之工作時間排程</a:t>
            </a:r>
          </a:p>
        </p:txBody>
      </p:sp>
      <p:cxnSp>
        <p:nvCxnSpPr>
          <p:cNvPr id="8" name="直線單箭頭接點 13"/>
          <p:cNvCxnSpPr>
            <a:endCxn id="5" idx="1"/>
          </p:cNvCxnSpPr>
          <p:nvPr/>
        </p:nvCxnSpPr>
        <p:spPr bwMode="auto">
          <a:xfrm flipV="1">
            <a:off x="2393950" y="2428875"/>
            <a:ext cx="1463675" cy="77946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14"/>
          <p:cNvCxnSpPr>
            <a:endCxn id="6" idx="1"/>
          </p:cNvCxnSpPr>
          <p:nvPr/>
        </p:nvCxnSpPr>
        <p:spPr bwMode="auto">
          <a:xfrm flipV="1">
            <a:off x="2744788" y="3786188"/>
            <a:ext cx="1112837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15"/>
          <p:cNvCxnSpPr>
            <a:endCxn id="7" idx="1"/>
          </p:cNvCxnSpPr>
          <p:nvPr/>
        </p:nvCxnSpPr>
        <p:spPr bwMode="auto">
          <a:xfrm>
            <a:off x="2393950" y="4364038"/>
            <a:ext cx="1463675" cy="8509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手繪多邊形 16"/>
          <p:cNvSpPr/>
          <p:nvPr/>
        </p:nvSpPr>
        <p:spPr>
          <a:xfrm>
            <a:off x="388663" y="3000371"/>
            <a:ext cx="2173705" cy="1571633"/>
          </a:xfrm>
          <a:custGeom>
            <a:avLst/>
            <a:gdLst>
              <a:gd name="connsiteX0" fmla="*/ 0 w 2173705"/>
              <a:gd name="connsiteY0" fmla="*/ 1000130 h 2000259"/>
              <a:gd name="connsiteX1" fmla="*/ 350903 w 2173705"/>
              <a:gd name="connsiteY1" fmla="*/ 264180 h 2000259"/>
              <a:gd name="connsiteX2" fmla="*/ 1086854 w 2173705"/>
              <a:gd name="connsiteY2" fmla="*/ 2 h 2000259"/>
              <a:gd name="connsiteX3" fmla="*/ 1822805 w 2173705"/>
              <a:gd name="connsiteY3" fmla="*/ 264182 h 2000259"/>
              <a:gd name="connsiteX4" fmla="*/ 2173706 w 2173705"/>
              <a:gd name="connsiteY4" fmla="*/ 1000134 h 2000259"/>
              <a:gd name="connsiteX5" fmla="*/ 1822803 w 2173705"/>
              <a:gd name="connsiteY5" fmla="*/ 1736085 h 2000259"/>
              <a:gd name="connsiteX6" fmla="*/ 1086852 w 2173705"/>
              <a:gd name="connsiteY6" fmla="*/ 2000264 h 2000259"/>
              <a:gd name="connsiteX7" fmla="*/ 350901 w 2173705"/>
              <a:gd name="connsiteY7" fmla="*/ 1736084 h 2000259"/>
              <a:gd name="connsiteX8" fmla="*/ -1 w 2173705"/>
              <a:gd name="connsiteY8" fmla="*/ 1000133 h 2000259"/>
              <a:gd name="connsiteX9" fmla="*/ 0 w 2173705"/>
              <a:gd name="connsiteY9" fmla="*/ 1000130 h 200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73705" h="2000259">
                <a:moveTo>
                  <a:pt x="0" y="1000130"/>
                </a:moveTo>
                <a:cubicBezTo>
                  <a:pt x="0" y="720456"/>
                  <a:pt x="127258" y="453558"/>
                  <a:pt x="350903" y="264180"/>
                </a:cubicBezTo>
                <a:cubicBezTo>
                  <a:pt x="551528" y="94295"/>
                  <a:pt x="814212" y="1"/>
                  <a:pt x="1086854" y="2"/>
                </a:cubicBezTo>
                <a:cubicBezTo>
                  <a:pt x="1359496" y="2"/>
                  <a:pt x="1622180" y="94296"/>
                  <a:pt x="1822805" y="264182"/>
                </a:cubicBezTo>
                <a:cubicBezTo>
                  <a:pt x="2046450" y="453561"/>
                  <a:pt x="2173707" y="720459"/>
                  <a:pt x="2173706" y="1000134"/>
                </a:cubicBezTo>
                <a:cubicBezTo>
                  <a:pt x="2173706" y="1279808"/>
                  <a:pt x="2046449" y="1546706"/>
                  <a:pt x="1822803" y="1736085"/>
                </a:cubicBezTo>
                <a:cubicBezTo>
                  <a:pt x="1622178" y="1905970"/>
                  <a:pt x="1359494" y="2000264"/>
                  <a:pt x="1086852" y="2000264"/>
                </a:cubicBezTo>
                <a:cubicBezTo>
                  <a:pt x="814210" y="2000264"/>
                  <a:pt x="551526" y="1905970"/>
                  <a:pt x="350901" y="1736084"/>
                </a:cubicBezTo>
                <a:cubicBezTo>
                  <a:pt x="127256" y="1546705"/>
                  <a:pt x="-1" y="1279807"/>
                  <a:pt x="-1" y="1000133"/>
                </a:cubicBezTo>
                <a:cubicBezTo>
                  <a:pt x="-1" y="1000132"/>
                  <a:pt x="0" y="1000131"/>
                  <a:pt x="0" y="100013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53892" tIns="328491" rIns="353892" bIns="328491" spcCol="1270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人員排程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17-4 </a:t>
            </a:r>
            <a:r>
              <a:rPr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服務業的人員排程</a:t>
            </a:r>
            <a:endParaRPr lang="fr-FR" altLang="zh-TW" dirty="0" smtClean="0">
              <a:solidFill>
                <a:srgbClr val="007045"/>
              </a:solidFill>
            </a:endParaRPr>
          </a:p>
        </p:txBody>
      </p:sp>
      <p:sp>
        <p:nvSpPr>
          <p:cNvPr id="18" name="圓角矩形圖說文字 17"/>
          <p:cNvSpPr/>
          <p:nvPr/>
        </p:nvSpPr>
        <p:spPr>
          <a:xfrm>
            <a:off x="2892860" y="3068960"/>
            <a:ext cx="6143636" cy="3498752"/>
          </a:xfrm>
          <a:prstGeom prst="wedgeRoundRectCallout">
            <a:avLst>
              <a:gd name="adj1" fmla="val -50054"/>
              <a:gd name="adj2" fmla="val 24755"/>
              <a:gd name="adj3" fmla="val 16667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6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勞基法 第四章 第</a:t>
            </a:r>
            <a:r>
              <a:rPr lang="en-US" altLang="zh-TW" sz="36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zh-TW" altLang="en-US" sz="36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條</a:t>
            </a:r>
            <a:endParaRPr lang="en-US" altLang="zh-TW" sz="3600" b="1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zh-TW" altLang="en-US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勞工每日正常工作時間不得超過八小時</a:t>
            </a:r>
            <a:endParaRPr lang="en-US" altLang="zh-TW" sz="2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zh-TW" altLang="en-US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每週工作總時數不得超過四十八小時</a:t>
            </a:r>
            <a:endParaRPr lang="en-US" altLang="zh-TW" sz="2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每</a:t>
            </a:r>
            <a:r>
              <a:rPr lang="zh-TW" altLang="en-US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二週工作總時數不得超過八十四小時</a:t>
            </a:r>
            <a:endParaRPr lang="en-US" altLang="zh-TW" sz="2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圓角矩形 18"/>
          <p:cNvSpPr/>
          <p:nvPr/>
        </p:nvSpPr>
        <p:spPr bwMode="auto">
          <a:xfrm>
            <a:off x="470730" y="1628800"/>
            <a:ext cx="4858012" cy="1000125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連續假期之排程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94901"/>
            <a:ext cx="2520280" cy="264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8769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17-4 </a:t>
            </a:r>
            <a:r>
              <a:rPr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服務業的人員排程</a:t>
            </a:r>
            <a:endParaRPr lang="fr-FR" altLang="zh-TW" dirty="0" smtClean="0">
              <a:solidFill>
                <a:srgbClr val="007045"/>
              </a:solidFill>
            </a:endParaRPr>
          </a:p>
        </p:txBody>
      </p:sp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03027153"/>
              </p:ext>
            </p:extLst>
          </p:nvPr>
        </p:nvGraphicFramePr>
        <p:xfrm>
          <a:off x="1113929" y="2698673"/>
          <a:ext cx="7500938" cy="1143001"/>
        </p:xfrm>
        <a:graphic>
          <a:graphicData uri="http://schemas.openxmlformats.org/drawingml/2006/table">
            <a:tbl>
              <a:tblPr/>
              <a:tblGrid>
                <a:gridCol w="1617663"/>
                <a:gridCol w="839787"/>
                <a:gridCol w="841375"/>
                <a:gridCol w="839788"/>
                <a:gridCol w="841375"/>
                <a:gridCol w="839787"/>
                <a:gridCol w="841375"/>
                <a:gridCol w="839788"/>
              </a:tblGrid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Mon.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Tue.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Wed.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Thu.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Fri.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Sat.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Sun.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人力需求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62949542"/>
              </p:ext>
            </p:extLst>
          </p:nvPr>
        </p:nvGraphicFramePr>
        <p:xfrm>
          <a:off x="1113929" y="3841673"/>
          <a:ext cx="7500938" cy="534988"/>
        </p:xfrm>
        <a:graphic>
          <a:graphicData uri="http://schemas.openxmlformats.org/drawingml/2006/table">
            <a:tbl>
              <a:tblPr/>
              <a:tblGrid>
                <a:gridCol w="1617663"/>
                <a:gridCol w="839787"/>
                <a:gridCol w="841375"/>
                <a:gridCol w="839788"/>
                <a:gridCol w="841375"/>
                <a:gridCol w="839787"/>
                <a:gridCol w="841375"/>
                <a:gridCol w="839788"/>
              </a:tblGrid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人員 </a:t>
                      </a: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橢圓 20"/>
          <p:cNvSpPr/>
          <p:nvPr/>
        </p:nvSpPr>
        <p:spPr>
          <a:xfrm>
            <a:off x="6971804" y="3841673"/>
            <a:ext cx="1571625" cy="571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54381863"/>
              </p:ext>
            </p:extLst>
          </p:nvPr>
        </p:nvGraphicFramePr>
        <p:xfrm>
          <a:off x="1113929" y="4395710"/>
          <a:ext cx="7500938" cy="517525"/>
        </p:xfrm>
        <a:graphic>
          <a:graphicData uri="http://schemas.openxmlformats.org/drawingml/2006/table">
            <a:tbl>
              <a:tblPr/>
              <a:tblGrid>
                <a:gridCol w="1617663"/>
                <a:gridCol w="839787"/>
                <a:gridCol w="841375"/>
                <a:gridCol w="839788"/>
                <a:gridCol w="841375"/>
                <a:gridCol w="839787"/>
                <a:gridCol w="841375"/>
                <a:gridCol w="839788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人員 </a:t>
                      </a: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橢圓 22"/>
          <p:cNvSpPr/>
          <p:nvPr/>
        </p:nvSpPr>
        <p:spPr>
          <a:xfrm>
            <a:off x="5328742" y="4341735"/>
            <a:ext cx="1571625" cy="571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82637868"/>
              </p:ext>
            </p:extLst>
          </p:nvPr>
        </p:nvGraphicFramePr>
        <p:xfrm>
          <a:off x="1113929" y="4967210"/>
          <a:ext cx="7500938" cy="517525"/>
        </p:xfrm>
        <a:graphic>
          <a:graphicData uri="http://schemas.openxmlformats.org/drawingml/2006/table">
            <a:tbl>
              <a:tblPr/>
              <a:tblGrid>
                <a:gridCol w="1617663"/>
                <a:gridCol w="839787"/>
                <a:gridCol w="841375"/>
                <a:gridCol w="839788"/>
                <a:gridCol w="841375"/>
                <a:gridCol w="839787"/>
                <a:gridCol w="841375"/>
                <a:gridCol w="839788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人員 </a:t>
                      </a: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橢圓 24"/>
          <p:cNvSpPr/>
          <p:nvPr/>
        </p:nvSpPr>
        <p:spPr>
          <a:xfrm>
            <a:off x="6971804" y="4913235"/>
            <a:ext cx="1571625" cy="571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74640303"/>
              </p:ext>
            </p:extLst>
          </p:nvPr>
        </p:nvGraphicFramePr>
        <p:xfrm>
          <a:off x="1113929" y="5467273"/>
          <a:ext cx="7500938" cy="517525"/>
        </p:xfrm>
        <a:graphic>
          <a:graphicData uri="http://schemas.openxmlformats.org/drawingml/2006/table">
            <a:tbl>
              <a:tblPr/>
              <a:tblGrid>
                <a:gridCol w="1617663"/>
                <a:gridCol w="839787"/>
                <a:gridCol w="841375"/>
                <a:gridCol w="839788"/>
                <a:gridCol w="841375"/>
                <a:gridCol w="839787"/>
                <a:gridCol w="841375"/>
                <a:gridCol w="839788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人員 </a:t>
                      </a: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橢圓 26"/>
          <p:cNvSpPr/>
          <p:nvPr/>
        </p:nvSpPr>
        <p:spPr>
          <a:xfrm>
            <a:off x="3685679" y="5484735"/>
            <a:ext cx="1571625" cy="571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28" name="表格 2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35935986"/>
              </p:ext>
            </p:extLst>
          </p:nvPr>
        </p:nvGraphicFramePr>
        <p:xfrm>
          <a:off x="1113929" y="5967335"/>
          <a:ext cx="7500938" cy="517525"/>
        </p:xfrm>
        <a:graphic>
          <a:graphicData uri="http://schemas.openxmlformats.org/drawingml/2006/table">
            <a:tbl>
              <a:tblPr/>
              <a:tblGrid>
                <a:gridCol w="1617663"/>
                <a:gridCol w="839787"/>
                <a:gridCol w="841375"/>
                <a:gridCol w="839788"/>
                <a:gridCol w="841375"/>
                <a:gridCol w="839787"/>
                <a:gridCol w="841375"/>
                <a:gridCol w="839788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工作者</a:t>
                      </a: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</a:p>
                  </a:txBody>
                  <a:tcPr marL="8676" marR="8676" marT="86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" name="圓角矩形 29"/>
          <p:cNvSpPr/>
          <p:nvPr/>
        </p:nvSpPr>
        <p:spPr bwMode="auto">
          <a:xfrm>
            <a:off x="470730" y="1628800"/>
            <a:ext cx="4858012" cy="1000125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連續假期之排程</a:t>
            </a:r>
          </a:p>
        </p:txBody>
      </p:sp>
    </p:spTree>
    <p:extLst>
      <p:ext uri="{BB962C8B-B14F-4D97-AF65-F5344CB8AC3E}">
        <p14:creationId xmlns="" xmlns:p14="http://schemas.microsoft.com/office/powerpoint/2010/main" val="397520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17-4 </a:t>
            </a:r>
            <a:r>
              <a:rPr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服務業的人員排程</a:t>
            </a:r>
            <a:endParaRPr lang="fr-FR" altLang="zh-TW" dirty="0" smtClean="0">
              <a:solidFill>
                <a:srgbClr val="007045"/>
              </a:solidFill>
            </a:endParaRPr>
          </a:p>
        </p:txBody>
      </p:sp>
      <p:sp>
        <p:nvSpPr>
          <p:cNvPr id="14" name="圓角矩形 13"/>
          <p:cNvSpPr/>
          <p:nvPr/>
        </p:nvSpPr>
        <p:spPr bwMode="auto">
          <a:xfrm>
            <a:off x="395536" y="1628800"/>
            <a:ext cx="4858012" cy="1000125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以日計之工作時間排程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899592" y="2780928"/>
            <a:ext cx="7072312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50000"/>
              </a:lnSpc>
              <a:buFont typeface="Wingdings" pitchFamily="2" charset="2"/>
              <a:buChar char="ü"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 完成每日工作負荷所需之最少人力需求數</a:t>
            </a:r>
          </a:p>
          <a:p>
            <a:pPr>
              <a:lnSpc>
                <a:spcPct val="250000"/>
              </a:lnSpc>
              <a:buFont typeface="Wingdings" pitchFamily="2" charset="2"/>
              <a:buChar char="ü"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 使實際產出與規劃產出間差異最小化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50000"/>
              </a:lnSpc>
              <a:buFont typeface="Wingdings" pitchFamily="2" charset="2"/>
              <a:buChar char="p"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 以票據交換所和銀行的後端作業工作為例</a:t>
            </a:r>
          </a:p>
        </p:txBody>
      </p:sp>
    </p:spTree>
    <p:extLst>
      <p:ext uri="{BB962C8B-B14F-4D97-AF65-F5344CB8AC3E}">
        <p14:creationId xmlns="" xmlns:p14="http://schemas.microsoft.com/office/powerpoint/2010/main" val="274234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17-4 </a:t>
            </a:r>
            <a:r>
              <a:rPr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服務業的人員排程</a:t>
            </a:r>
            <a:endParaRPr lang="fr-FR" altLang="zh-TW" dirty="0" smtClean="0">
              <a:solidFill>
                <a:srgbClr val="007045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429000" y="2071688"/>
            <a:ext cx="5715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接收         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預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處理            縮影              鑑定          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合計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42988" y="2574925"/>
            <a:ext cx="795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               每日件數    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P/H   </a:t>
            </a:r>
            <a:r>
              <a:rPr lang="en-US" altLang="zh-TW" dirty="0" err="1">
                <a:latin typeface="微軟正黑體" pitchFamily="34" charset="-120"/>
                <a:ea typeface="微軟正黑體" pitchFamily="34" charset="-120"/>
              </a:rPr>
              <a:t>Hstd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    P/H   </a:t>
            </a:r>
            <a:r>
              <a:rPr lang="en-US" altLang="zh-TW" dirty="0" err="1">
                <a:latin typeface="微軟正黑體" pitchFamily="34" charset="-120"/>
                <a:ea typeface="微軟正黑體" pitchFamily="34" charset="-120"/>
              </a:rPr>
              <a:t>Hstd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    P/H  </a:t>
            </a:r>
            <a:r>
              <a:rPr lang="en-US" altLang="zh-TW" dirty="0" err="1">
                <a:latin typeface="微軟正黑體" pitchFamily="34" charset="-120"/>
                <a:ea typeface="微軟正黑體" pitchFamily="34" charset="-120"/>
              </a:rPr>
              <a:t>Hstd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    P/H  </a:t>
            </a:r>
            <a:r>
              <a:rPr lang="en-US" altLang="zh-TW" dirty="0" err="1">
                <a:latin typeface="微軟正黑體" pitchFamily="34" charset="-120"/>
                <a:ea typeface="微軟正黑體" pitchFamily="34" charset="-120"/>
              </a:rPr>
              <a:t>Hstd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en-US" altLang="zh-TW" dirty="0" err="1">
                <a:latin typeface="微軟正黑體" pitchFamily="34" charset="-120"/>
                <a:ea typeface="微軟正黑體" pitchFamily="34" charset="-120"/>
              </a:rPr>
              <a:t>Hstd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71563" y="2587625"/>
            <a:ext cx="86995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產品</a:t>
            </a:r>
          </a:p>
          <a:p>
            <a:pPr eaLnBrk="1" hangingPunct="1"/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支票</a:t>
            </a:r>
          </a:p>
          <a:p>
            <a:pPr eaLnBrk="1" hangingPunct="1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結帳表</a:t>
            </a:r>
          </a:p>
          <a:p>
            <a:pPr eaLnBrk="1" hangingPunct="1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鈔票</a:t>
            </a:r>
          </a:p>
          <a:p>
            <a:pPr eaLnBrk="1" hangingPunct="1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投資</a:t>
            </a:r>
          </a:p>
          <a:p>
            <a:pPr eaLnBrk="1" hangingPunct="1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收藏品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267744" y="3087688"/>
            <a:ext cx="7366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2000</a:t>
            </a:r>
          </a:p>
          <a:p>
            <a:pPr eaLnBrk="1" hangingPunct="1"/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1000</a:t>
            </a:r>
          </a:p>
          <a:p>
            <a:pPr eaLnBrk="1" hangingPunct="1"/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  200</a:t>
            </a:r>
          </a:p>
          <a:p>
            <a:pPr eaLnBrk="1" hangingPunct="1"/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  400</a:t>
            </a:r>
          </a:p>
          <a:p>
            <a:pPr eaLnBrk="1" hangingPunct="1"/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  500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134370" y="3087688"/>
            <a:ext cx="7175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1000</a:t>
            </a:r>
          </a:p>
          <a:p>
            <a:pPr eaLnBrk="1" hangingPunct="1"/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    --</a:t>
            </a:r>
          </a:p>
          <a:p>
            <a:pPr eaLnBrk="1" hangingPunct="1"/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    30</a:t>
            </a:r>
          </a:p>
          <a:p>
            <a:pPr eaLnBrk="1" hangingPunct="1"/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  100</a:t>
            </a:r>
          </a:p>
          <a:p>
            <a:pPr eaLnBrk="1" hangingPunct="1"/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  300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923277" y="3087688"/>
            <a:ext cx="5016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2.0</a:t>
            </a:r>
          </a:p>
          <a:p>
            <a:pPr eaLnBrk="1" hangingPunct="1"/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--</a:t>
            </a:r>
          </a:p>
          <a:p>
            <a:pPr eaLnBrk="1" hangingPunct="1"/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6.7</a:t>
            </a:r>
          </a:p>
          <a:p>
            <a:pPr eaLnBrk="1" hangingPunct="1"/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4.0</a:t>
            </a:r>
          </a:p>
          <a:p>
            <a:pPr eaLnBrk="1" hangingPunct="1"/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1.7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496284" y="3087688"/>
            <a:ext cx="58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latin typeface="微軟正黑體" pitchFamily="34" charset="-120"/>
                <a:ea typeface="微軟正黑體" pitchFamily="34" charset="-120"/>
              </a:rPr>
              <a:t>600</a:t>
            </a:r>
          </a:p>
          <a:p>
            <a:pPr eaLnBrk="1" hangingPunct="1"/>
            <a:r>
              <a:rPr lang="en-US" altLang="zh-TW">
                <a:latin typeface="微軟正黑體" pitchFamily="34" charset="-120"/>
                <a:ea typeface="微軟正黑體" pitchFamily="34" charset="-120"/>
              </a:rPr>
              <a:t>600</a:t>
            </a:r>
          </a:p>
          <a:p>
            <a:pPr eaLnBrk="1" hangingPunct="1"/>
            <a:r>
              <a:rPr lang="en-US" altLang="zh-TW">
                <a:latin typeface="微軟正黑體" pitchFamily="34" charset="-120"/>
                <a:ea typeface="微軟正黑體" pitchFamily="34" charset="-120"/>
              </a:rPr>
              <a:t>15</a:t>
            </a:r>
          </a:p>
          <a:p>
            <a:pPr eaLnBrk="1" hangingPunct="1"/>
            <a:r>
              <a:rPr lang="en-US" altLang="zh-TW">
                <a:latin typeface="微軟正黑體" pitchFamily="34" charset="-120"/>
                <a:ea typeface="微軟正黑體" pitchFamily="34" charset="-120"/>
              </a:rPr>
              <a:t>50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151841" y="3087688"/>
            <a:ext cx="6365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3.3</a:t>
            </a:r>
          </a:p>
          <a:p>
            <a:pPr eaLnBrk="1" hangingPunct="1"/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1.7</a:t>
            </a:r>
          </a:p>
          <a:p>
            <a:pPr eaLnBrk="1" hangingPunct="1"/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13.3</a:t>
            </a:r>
          </a:p>
          <a:p>
            <a:pPr eaLnBrk="1" hangingPunct="1"/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8.0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859786" y="3087688"/>
            <a:ext cx="584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latin typeface="微軟正黑體" pitchFamily="34" charset="-120"/>
                <a:ea typeface="微軟正黑體" pitchFamily="34" charset="-120"/>
              </a:rPr>
              <a:t>240</a:t>
            </a:r>
          </a:p>
          <a:p>
            <a:pPr eaLnBrk="1" hangingPunct="1"/>
            <a:r>
              <a:rPr lang="en-US" altLang="zh-TW">
                <a:latin typeface="微軟正黑體" pitchFamily="34" charset="-120"/>
                <a:ea typeface="微軟正黑體" pitchFamily="34" charset="-120"/>
              </a:rPr>
              <a:t>250</a:t>
            </a:r>
          </a:p>
          <a:p>
            <a:pPr eaLnBrk="1" hangingPunct="1"/>
            <a:endParaRPr lang="en-US" altLang="zh-TW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en-US" altLang="zh-TW">
                <a:latin typeface="微軟正黑體" pitchFamily="34" charset="-120"/>
                <a:ea typeface="微軟正黑體" pitchFamily="34" charset="-120"/>
              </a:rPr>
              <a:t>200</a:t>
            </a:r>
          </a:p>
          <a:p>
            <a:pPr eaLnBrk="1" hangingPunct="1"/>
            <a:r>
              <a:rPr lang="en-US" altLang="zh-TW">
                <a:latin typeface="微軟正黑體" pitchFamily="34" charset="-120"/>
                <a:ea typeface="微軟正黑體" pitchFamily="34" charset="-120"/>
              </a:rPr>
              <a:t>300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515343" y="3087688"/>
            <a:ext cx="5016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8.3</a:t>
            </a:r>
          </a:p>
          <a:p>
            <a:pPr eaLnBrk="1" hangingPunct="1"/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4.0</a:t>
            </a:r>
          </a:p>
          <a:p>
            <a:pPr eaLnBrk="1" hangingPunct="1"/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--</a:t>
            </a:r>
          </a:p>
          <a:p>
            <a:pPr eaLnBrk="1" hangingPunct="1"/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2.0</a:t>
            </a:r>
          </a:p>
          <a:p>
            <a:pPr eaLnBrk="1" hangingPunct="1"/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1.7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7088350" y="3087688"/>
            <a:ext cx="5842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latin typeface="微軟正黑體" pitchFamily="34" charset="-120"/>
                <a:ea typeface="微軟正黑體" pitchFamily="34" charset="-120"/>
              </a:rPr>
              <a:t>640</a:t>
            </a:r>
          </a:p>
          <a:p>
            <a:pPr eaLnBrk="1" hangingPunct="1"/>
            <a:r>
              <a:rPr lang="en-US" altLang="zh-TW">
                <a:latin typeface="微軟正黑體" pitchFamily="34" charset="-120"/>
                <a:ea typeface="微軟正黑體" pitchFamily="34" charset="-120"/>
              </a:rPr>
              <a:t>150</a:t>
            </a:r>
          </a:p>
          <a:p>
            <a:pPr eaLnBrk="1" hangingPunct="1"/>
            <a:endParaRPr lang="en-US" altLang="zh-TW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en-US" altLang="zh-TW">
                <a:latin typeface="微軟正黑體" pitchFamily="34" charset="-120"/>
                <a:ea typeface="微軟正黑體" pitchFamily="34" charset="-120"/>
              </a:rPr>
              <a:t>150</a:t>
            </a:r>
          </a:p>
          <a:p>
            <a:pPr eaLnBrk="1" hangingPunct="1"/>
            <a:r>
              <a:rPr lang="en-US" altLang="zh-TW">
                <a:latin typeface="微軟正黑體" pitchFamily="34" charset="-120"/>
                <a:ea typeface="微軟正黑體" pitchFamily="34" charset="-120"/>
              </a:rPr>
              <a:t>60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7743907" y="3087688"/>
            <a:ext cx="5016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3.1</a:t>
            </a:r>
          </a:p>
          <a:p>
            <a:pPr eaLnBrk="1" hangingPunct="1"/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6.7</a:t>
            </a:r>
          </a:p>
          <a:p>
            <a:pPr eaLnBrk="1" hangingPunct="1"/>
            <a:endParaRPr lang="en-US" altLang="zh-TW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2.7</a:t>
            </a:r>
          </a:p>
          <a:p>
            <a:pPr eaLnBrk="1" hangingPunct="1"/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8.4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8316913" y="3087688"/>
            <a:ext cx="63658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16.7</a:t>
            </a:r>
          </a:p>
          <a:p>
            <a:pPr eaLnBrk="1" hangingPunct="1"/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12.4</a:t>
            </a:r>
          </a:p>
          <a:p>
            <a:pPr eaLnBrk="1" hangingPunct="1"/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20.0</a:t>
            </a:r>
          </a:p>
          <a:p>
            <a:pPr eaLnBrk="1" hangingPunct="1"/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16.7</a:t>
            </a:r>
          </a:p>
          <a:p>
            <a:pPr eaLnBrk="1" hangingPunct="1"/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11.8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785813" y="5000625"/>
            <a:ext cx="286226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需要之總時數</a:t>
            </a:r>
          </a:p>
          <a:p>
            <a:pPr eaLnBrk="1" hangingPunct="1"/>
            <a:endParaRPr lang="en-US" altLang="zh-TW" b="1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乘以</a:t>
            </a:r>
            <a:r>
              <a:rPr lang="en-US" altLang="zh-TW" b="1">
                <a:latin typeface="微軟正黑體" pitchFamily="34" charset="-120"/>
                <a:ea typeface="微軟正黑體" pitchFamily="34" charset="-120"/>
              </a:rPr>
              <a:t>1.25</a:t>
            </a:r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倍</a:t>
            </a:r>
            <a:r>
              <a:rPr lang="en-US" altLang="zh-TW" b="1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缺席</a:t>
            </a:r>
            <a:r>
              <a:rPr lang="en-US" altLang="zh-TW" b="1">
                <a:latin typeface="微軟正黑體" pitchFamily="34" charset="-120"/>
                <a:ea typeface="微軟正黑體" pitchFamily="34" charset="-120"/>
              </a:rPr>
              <a:t>&amp;</a:t>
            </a:r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休假</a:t>
            </a:r>
            <a:r>
              <a:rPr lang="en-US" altLang="zh-TW" b="1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eaLnBrk="1" hangingPunct="1"/>
            <a:endParaRPr lang="en-US" altLang="zh-TW" b="1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除以</a:t>
            </a:r>
            <a:r>
              <a:rPr lang="en-US" altLang="zh-TW" b="1"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小時等於需要之人力</a:t>
            </a:r>
          </a:p>
          <a:p>
            <a:pPr eaLnBrk="1" hangingPunct="1"/>
            <a:endParaRPr lang="en-US" altLang="zh-TW" b="1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3714750" y="5016500"/>
            <a:ext cx="6365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latin typeface="微軟正黑體" pitchFamily="34" charset="-120"/>
                <a:ea typeface="微軟正黑體" pitchFamily="34" charset="-120"/>
              </a:rPr>
              <a:t>14.4</a:t>
            </a:r>
          </a:p>
          <a:p>
            <a:pPr eaLnBrk="1" hangingPunct="1"/>
            <a:endParaRPr lang="en-US" altLang="zh-TW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en-US" altLang="zh-TW">
                <a:latin typeface="微軟正黑體" pitchFamily="34" charset="-120"/>
                <a:ea typeface="微軟正黑體" pitchFamily="34" charset="-120"/>
              </a:rPr>
              <a:t>18.0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4866061" y="5016500"/>
            <a:ext cx="6365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latin typeface="微軟正黑體" pitchFamily="34" charset="-120"/>
                <a:ea typeface="微軟正黑體" pitchFamily="34" charset="-120"/>
              </a:rPr>
              <a:t>26.3</a:t>
            </a:r>
          </a:p>
          <a:p>
            <a:pPr eaLnBrk="1" hangingPunct="1"/>
            <a:endParaRPr lang="en-US" altLang="zh-TW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en-US" altLang="zh-TW">
                <a:latin typeface="微軟正黑體" pitchFamily="34" charset="-120"/>
                <a:ea typeface="微軟正黑體" pitchFamily="34" charset="-120"/>
              </a:rPr>
              <a:t>32.9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6017371" y="5016500"/>
            <a:ext cx="6365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latin typeface="微軟正黑體" pitchFamily="34" charset="-120"/>
                <a:ea typeface="微軟正黑體" pitchFamily="34" charset="-120"/>
              </a:rPr>
              <a:t>16.0</a:t>
            </a:r>
          </a:p>
          <a:p>
            <a:pPr eaLnBrk="1" hangingPunct="1"/>
            <a:endParaRPr lang="en-US" altLang="zh-TW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en-US" altLang="zh-TW">
                <a:latin typeface="微軟正黑體" pitchFamily="34" charset="-120"/>
                <a:ea typeface="微軟正黑體" pitchFamily="34" charset="-120"/>
              </a:rPr>
              <a:t>20.0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7168682" y="5016500"/>
            <a:ext cx="6335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20.9</a:t>
            </a:r>
          </a:p>
          <a:p>
            <a:pPr eaLnBrk="1" hangingPunct="1"/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26.1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8316913" y="5016500"/>
            <a:ext cx="636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latin typeface="微軟正黑體" pitchFamily="34" charset="-120"/>
                <a:ea typeface="微軟正黑體" pitchFamily="34" charset="-120"/>
              </a:rPr>
              <a:t>77.6</a:t>
            </a:r>
          </a:p>
        </p:txBody>
      </p:sp>
      <p:sp>
        <p:nvSpPr>
          <p:cNvPr id="26" name="橢圓形圖說文字 25"/>
          <p:cNvSpPr/>
          <p:nvPr/>
        </p:nvSpPr>
        <p:spPr>
          <a:xfrm>
            <a:off x="1357313" y="1785938"/>
            <a:ext cx="1857375" cy="785812"/>
          </a:xfrm>
          <a:prstGeom prst="wedgeEllipseCallout">
            <a:avLst>
              <a:gd name="adj1" fmla="val 48136"/>
              <a:gd name="adj2" fmla="val 70933"/>
            </a:avLst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每小時之生產率</a:t>
            </a:r>
          </a:p>
        </p:txBody>
      </p:sp>
      <p:sp>
        <p:nvSpPr>
          <p:cNvPr id="27" name="橢圓形圖說文字 26"/>
          <p:cNvSpPr/>
          <p:nvPr/>
        </p:nvSpPr>
        <p:spPr>
          <a:xfrm>
            <a:off x="7000875" y="1143000"/>
            <a:ext cx="1857375" cy="785813"/>
          </a:xfrm>
          <a:prstGeom prst="wedgeEllipseCallout">
            <a:avLst>
              <a:gd name="adj1" fmla="val -2521"/>
              <a:gd name="adj2" fmla="val 141762"/>
            </a:avLst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需要之小時數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86188" y="6072188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2.3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4932040" y="6072188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4.1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6158582" y="6072188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2.5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7310710" y="6072188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3.3</a:t>
            </a:r>
          </a:p>
        </p:txBody>
      </p:sp>
      <p:cxnSp>
        <p:nvCxnSpPr>
          <p:cNvPr id="35" name="直線接點 34"/>
          <p:cNvCxnSpPr/>
          <p:nvPr/>
        </p:nvCxnSpPr>
        <p:spPr>
          <a:xfrm>
            <a:off x="928688" y="3000375"/>
            <a:ext cx="7929562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8319993" y="6072188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12.2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521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17-4 </a:t>
            </a:r>
            <a:r>
              <a:rPr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服務業的人員排程</a:t>
            </a:r>
            <a:endParaRPr lang="fr-FR" altLang="zh-TW" dirty="0" smtClean="0">
              <a:solidFill>
                <a:srgbClr val="007045"/>
              </a:solidFill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2286000" y="3135907"/>
            <a:ext cx="5237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800" b="1">
                <a:latin typeface="微軟正黑體" pitchFamily="34" charset="-120"/>
                <a:ea typeface="微軟正黑體" pitchFamily="34" charset="-120"/>
              </a:rPr>
              <a:t>人力規劃    　　</a:t>
            </a:r>
            <a:r>
              <a:rPr lang="en-US" altLang="zh-TW" sz="2800" b="1">
                <a:latin typeface="微軟正黑體" pitchFamily="34" charset="-120"/>
                <a:ea typeface="微軟正黑體" pitchFamily="34" charset="-120"/>
              </a:rPr>
              <a:t>( Staffing Plan)</a:t>
            </a: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900113" y="3916957"/>
            <a:ext cx="7815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000" b="1">
                <a:latin typeface="微軟正黑體" pitchFamily="34" charset="-120"/>
                <a:ea typeface="微軟正黑體" pitchFamily="34" charset="-120"/>
              </a:rPr>
              <a:t>功能          人力需求        可用人力        差異</a:t>
            </a:r>
            <a:r>
              <a:rPr lang="en-US" altLang="zh-TW" sz="2000" b="1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2000" b="1" u="sng"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en-US" altLang="zh-TW" sz="2000" b="1">
                <a:latin typeface="微軟正黑體" pitchFamily="34" charset="-120"/>
                <a:ea typeface="微軟正黑體" pitchFamily="34" charset="-120"/>
              </a:rPr>
              <a:t>)      </a:t>
            </a:r>
            <a:r>
              <a:rPr lang="zh-TW" altLang="en-US" sz="2000" b="1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2000" b="1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2000" b="1">
                <a:latin typeface="微軟正黑體" pitchFamily="34" charset="-120"/>
                <a:ea typeface="微軟正黑體" pitchFamily="34" charset="-120"/>
              </a:rPr>
              <a:t>經理之行動</a:t>
            </a: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900113" y="4493220"/>
            <a:ext cx="9540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zh-TW" altLang="en-US" sz="2000" b="1">
                <a:latin typeface="微軟正黑體" pitchFamily="34" charset="-120"/>
                <a:ea typeface="微軟正黑體" pitchFamily="34" charset="-120"/>
              </a:rPr>
              <a:t>接數   </a:t>
            </a:r>
          </a:p>
          <a:p>
            <a:pPr eaLnBrk="1" hangingPunct="1">
              <a:lnSpc>
                <a:spcPct val="140000"/>
              </a:lnSpc>
            </a:pPr>
            <a:r>
              <a:rPr lang="zh-TW" altLang="en-US" sz="2000" b="1">
                <a:latin typeface="微軟正黑體" pitchFamily="34" charset="-120"/>
                <a:ea typeface="微軟正黑體" pitchFamily="34" charset="-120"/>
              </a:rPr>
              <a:t>預處理</a:t>
            </a:r>
          </a:p>
          <a:p>
            <a:pPr eaLnBrk="1" hangingPunct="1">
              <a:lnSpc>
                <a:spcPct val="140000"/>
              </a:lnSpc>
            </a:pPr>
            <a:r>
              <a:rPr lang="zh-TW" altLang="en-US" sz="2000" b="1">
                <a:latin typeface="微軟正黑體" pitchFamily="34" charset="-120"/>
                <a:ea typeface="微軟正黑體" pitchFamily="34" charset="-120"/>
              </a:rPr>
              <a:t>縮影</a:t>
            </a:r>
          </a:p>
          <a:p>
            <a:pPr eaLnBrk="1" hangingPunct="1">
              <a:lnSpc>
                <a:spcPct val="140000"/>
              </a:lnSpc>
            </a:pPr>
            <a:r>
              <a:rPr lang="zh-TW" altLang="en-US" sz="2000" b="1">
                <a:latin typeface="微軟正黑體" pitchFamily="34" charset="-120"/>
                <a:ea typeface="微軟正黑體" pitchFamily="34" charset="-120"/>
              </a:rPr>
              <a:t>鑑定</a:t>
            </a: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2357438" y="4493220"/>
            <a:ext cx="5413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zh-TW" sz="2000">
                <a:latin typeface="微軟正黑體" pitchFamily="34" charset="-120"/>
                <a:ea typeface="微軟正黑體" pitchFamily="34" charset="-120"/>
              </a:rPr>
              <a:t>2.3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TW" sz="2000">
                <a:latin typeface="微軟正黑體" pitchFamily="34" charset="-120"/>
                <a:ea typeface="微軟正黑體" pitchFamily="34" charset="-120"/>
              </a:rPr>
              <a:t>4.1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TW" sz="2000">
                <a:latin typeface="微軟正黑體" pitchFamily="34" charset="-120"/>
                <a:ea typeface="微軟正黑體" pitchFamily="34" charset="-120"/>
              </a:rPr>
              <a:t>2.5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TW" sz="2000">
                <a:latin typeface="微軟正黑體" pitchFamily="34" charset="-120"/>
                <a:ea typeface="微軟正黑體" pitchFamily="34" charset="-120"/>
              </a:rPr>
              <a:t>3.3</a:t>
            </a: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3857625" y="4493220"/>
            <a:ext cx="5413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zh-TW" sz="2000">
                <a:latin typeface="微軟正黑體" pitchFamily="34" charset="-120"/>
                <a:ea typeface="微軟正黑體" pitchFamily="34" charset="-120"/>
              </a:rPr>
              <a:t>2.0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TW" sz="2000">
                <a:latin typeface="微軟正黑體" pitchFamily="34" charset="-120"/>
                <a:ea typeface="微軟正黑體" pitchFamily="34" charset="-120"/>
              </a:rPr>
              <a:t>4.0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TW" sz="2000">
                <a:latin typeface="微軟正黑體" pitchFamily="34" charset="-120"/>
                <a:ea typeface="微軟正黑體" pitchFamily="34" charset="-120"/>
              </a:rPr>
              <a:t>3.0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TW" sz="2000">
                <a:latin typeface="微軟正黑體" pitchFamily="34" charset="-120"/>
                <a:ea typeface="微軟正黑體" pitchFamily="34" charset="-120"/>
              </a:rPr>
              <a:t>3.0</a:t>
            </a: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5143500" y="4493220"/>
            <a:ext cx="7318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zh-TW" sz="2000">
                <a:latin typeface="微軟正黑體" pitchFamily="34" charset="-120"/>
                <a:ea typeface="微軟正黑體" pitchFamily="34" charset="-120"/>
              </a:rPr>
              <a:t>-0.3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TW" sz="2000">
                <a:latin typeface="微軟正黑體" pitchFamily="34" charset="-120"/>
                <a:ea typeface="微軟正黑體" pitchFamily="34" charset="-120"/>
              </a:rPr>
              <a:t>-0.1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TW" sz="2000">
                <a:latin typeface="微軟正黑體" pitchFamily="34" charset="-120"/>
                <a:ea typeface="微軟正黑體" pitchFamily="34" charset="-120"/>
              </a:rPr>
              <a:t>+0.5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TW" sz="2000">
                <a:latin typeface="微軟正黑體" pitchFamily="34" charset="-120"/>
                <a:ea typeface="微軟正黑體" pitchFamily="34" charset="-120"/>
              </a:rPr>
              <a:t>-0.3</a:t>
            </a: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5940425" y="4493220"/>
            <a:ext cx="32623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zh-TW" altLang="en-US" sz="2000" b="1">
                <a:latin typeface="微軟正黑體" pitchFamily="34" charset="-120"/>
                <a:ea typeface="微軟正黑體" pitchFamily="34" charset="-120"/>
              </a:rPr>
              <a:t>使用加班</a:t>
            </a:r>
          </a:p>
          <a:p>
            <a:pPr algn="ctr" eaLnBrk="1" hangingPunct="1">
              <a:lnSpc>
                <a:spcPct val="140000"/>
              </a:lnSpc>
            </a:pPr>
            <a:r>
              <a:rPr lang="zh-TW" altLang="en-US" sz="2000" b="1">
                <a:latin typeface="微軟正黑體" pitchFamily="34" charset="-120"/>
                <a:ea typeface="微軟正黑體" pitchFamily="34" charset="-120"/>
              </a:rPr>
              <a:t>使用加班</a:t>
            </a:r>
          </a:p>
          <a:p>
            <a:pPr algn="ctr" eaLnBrk="1" hangingPunct="1">
              <a:lnSpc>
                <a:spcPct val="140000"/>
              </a:lnSpc>
            </a:pPr>
            <a:r>
              <a:rPr lang="zh-TW" altLang="en-US" sz="2000" b="1">
                <a:latin typeface="微軟正黑體" pitchFamily="34" charset="-120"/>
                <a:ea typeface="微軟正黑體" pitchFamily="34" charset="-120"/>
              </a:rPr>
              <a:t>使用過多之人力去支援鑑定</a:t>
            </a:r>
          </a:p>
          <a:p>
            <a:pPr algn="ctr" eaLnBrk="1" hangingPunct="1">
              <a:lnSpc>
                <a:spcPct val="140000"/>
              </a:lnSpc>
            </a:pPr>
            <a:r>
              <a:rPr lang="zh-TW" altLang="en-US" sz="2000" b="1">
                <a:latin typeface="微軟正黑體" pitchFamily="34" charset="-120"/>
                <a:ea typeface="微軟正黑體" pitchFamily="34" charset="-120"/>
              </a:rPr>
              <a:t>從縮影得到</a:t>
            </a:r>
            <a:r>
              <a:rPr lang="en-US" altLang="zh-TW" sz="2000" b="1">
                <a:latin typeface="微軟正黑體" pitchFamily="34" charset="-120"/>
                <a:ea typeface="微軟正黑體" pitchFamily="34" charset="-120"/>
              </a:rPr>
              <a:t>0.3</a:t>
            </a:r>
          </a:p>
        </p:txBody>
      </p:sp>
      <p:cxnSp>
        <p:nvCxnSpPr>
          <p:cNvPr id="43" name="直線接點 42"/>
          <p:cNvCxnSpPr/>
          <p:nvPr/>
        </p:nvCxnSpPr>
        <p:spPr>
          <a:xfrm>
            <a:off x="928688" y="4350345"/>
            <a:ext cx="75723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圓角矩形 44"/>
          <p:cNvSpPr/>
          <p:nvPr/>
        </p:nvSpPr>
        <p:spPr bwMode="auto">
          <a:xfrm>
            <a:off x="395536" y="1628800"/>
            <a:ext cx="4858012" cy="1000125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以日計之工作時間排程</a:t>
            </a:r>
          </a:p>
        </p:txBody>
      </p:sp>
    </p:spTree>
    <p:extLst>
      <p:ext uri="{BB962C8B-B14F-4D97-AF65-F5344CB8AC3E}">
        <p14:creationId xmlns="" xmlns:p14="http://schemas.microsoft.com/office/powerpoint/2010/main" val="312415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17-4 </a:t>
            </a:r>
            <a:r>
              <a:rPr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服務業的人員排程</a:t>
            </a:r>
            <a:endParaRPr lang="fr-FR" altLang="zh-TW" dirty="0" smtClean="0">
              <a:solidFill>
                <a:srgbClr val="007045"/>
              </a:solidFill>
            </a:endParaRPr>
          </a:p>
        </p:txBody>
      </p:sp>
      <p:sp>
        <p:nvSpPr>
          <p:cNvPr id="21" name="圓角矩形 20"/>
          <p:cNvSpPr/>
          <p:nvPr/>
        </p:nvSpPr>
        <p:spPr bwMode="auto">
          <a:xfrm>
            <a:off x="488688" y="1988840"/>
            <a:ext cx="4858012" cy="1000125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以小時計之工作時間排程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357313" y="3068960"/>
            <a:ext cx="7072312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50000"/>
              </a:lnSpc>
              <a:buFont typeface="Wingdings" pitchFamily="2" charset="2"/>
              <a:buChar char="ü"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 需求依時段不同而變動</a:t>
            </a:r>
          </a:p>
          <a:p>
            <a:pPr>
              <a:lnSpc>
                <a:spcPct val="250000"/>
              </a:lnSpc>
              <a:buFont typeface="Wingdings" pitchFamily="2" charset="2"/>
              <a:buChar char="ü"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 需依不同的需求量分派不同的人數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50000"/>
              </a:lnSpc>
              <a:buFont typeface="Wingdings" pitchFamily="2" charset="2"/>
              <a:buChar char="p"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 以餐廳為例</a:t>
            </a:r>
          </a:p>
        </p:txBody>
      </p:sp>
    </p:spTree>
    <p:extLst>
      <p:ext uri="{BB962C8B-B14F-4D97-AF65-F5344CB8AC3E}">
        <p14:creationId xmlns="" xmlns:p14="http://schemas.microsoft.com/office/powerpoint/2010/main" val="361834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17-4 </a:t>
            </a:r>
            <a:r>
              <a:rPr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服務業的人員排程</a:t>
            </a:r>
            <a:endParaRPr lang="fr-FR" altLang="zh-TW" dirty="0" smtClean="0">
              <a:solidFill>
                <a:srgbClr val="007045"/>
              </a:solidFill>
            </a:endParaRPr>
          </a:p>
        </p:txBody>
      </p:sp>
      <p:sp>
        <p:nvSpPr>
          <p:cNvPr id="21" name="圓角矩形 20"/>
          <p:cNvSpPr/>
          <p:nvPr/>
        </p:nvSpPr>
        <p:spPr bwMode="auto">
          <a:xfrm>
            <a:off x="488688" y="1988840"/>
            <a:ext cx="4858012" cy="1000125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以小時計之工作時間排程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924300" y="3060923"/>
            <a:ext cx="2644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華康新儷粗黑" pitchFamily="34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華康新儷粗黑" pitchFamily="34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華康新儷粗黑" pitchFamily="34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華康新儷粗黑" pitchFamily="34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華康新儷粗黑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華康新儷粗黑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華康新儷粗黑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華康新儷粗黑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華康新儷粗黑" pitchFamily="34" charset="-120"/>
              </a:defRPr>
            </a:lvl9pPr>
          </a:lstStyle>
          <a:p>
            <a:pPr eaLnBrk="1" hangingPunct="1"/>
            <a:r>
              <a:rPr kumimoji="1" lang="zh-TW" altLang="en-US" b="1">
                <a:latin typeface="Arial" charset="0"/>
                <a:ea typeface="新細明體" pitchFamily="18" charset="-120"/>
              </a:rPr>
              <a:t>時                      段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403350" y="3638773"/>
            <a:ext cx="756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華康新儷粗黑" pitchFamily="34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華康新儷粗黑" pitchFamily="34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華康新儷粗黑" pitchFamily="34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華康新儷粗黑" pitchFamily="34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華康新儷粗黑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華康新儷粗黑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華康新儷粗黑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華康新儷粗黑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華康新儷粗黑" pitchFamily="34" charset="-120"/>
              </a:defRPr>
            </a:lvl9pPr>
          </a:lstStyle>
          <a:p>
            <a:pPr eaLnBrk="1" hangingPunct="1"/>
            <a:r>
              <a:rPr kumimoji="1" lang="en-US" altLang="zh-TW" sz="1800" b="1">
                <a:latin typeface="Arial" charset="0"/>
                <a:ea typeface="新細明體" pitchFamily="18" charset="-120"/>
              </a:rPr>
              <a:t>10am  11am  Noon  1pm  2pm  3pm  4pm  5pm  6pm  7pm  8pm  9pm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79388" y="4142011"/>
            <a:ext cx="856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華康新儷粗黑" pitchFamily="34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華康新儷粗黑" pitchFamily="34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華康新儷粗黑" pitchFamily="34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華康新儷粗黑" pitchFamily="34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華康新儷粗黑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華康新儷粗黑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華康新儷粗黑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華康新儷粗黑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華康新儷粗黑" pitchFamily="34" charset="-120"/>
              </a:defRPr>
            </a:lvl9pPr>
          </a:lstStyle>
          <a:p>
            <a:pPr eaLnBrk="1" hangingPunct="1"/>
            <a:r>
              <a:rPr kumimoji="1" lang="zh-TW" altLang="en-US" sz="1800" b="1" dirty="0">
                <a:latin typeface="Arial" charset="0"/>
                <a:ea typeface="新細明體" pitchFamily="18" charset="-120"/>
              </a:rPr>
              <a:t>需求人力　</a:t>
            </a:r>
            <a:r>
              <a:rPr kumimoji="1" lang="zh-TW" altLang="en-US" sz="1800" dirty="0">
                <a:latin typeface="Arial" charset="0"/>
                <a:ea typeface="新細明體" pitchFamily="18" charset="-120"/>
              </a:rPr>
              <a:t>       </a:t>
            </a:r>
            <a:r>
              <a:rPr kumimoji="1" lang="en-US" altLang="zh-TW" sz="1800" dirty="0">
                <a:latin typeface="Arial" charset="0"/>
                <a:ea typeface="新細明體" pitchFamily="18" charset="-120"/>
              </a:rPr>
              <a:t>4       6         8         8       6       4        4        6       8       10    10      6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79388" y="4718273"/>
            <a:ext cx="860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華康新儷粗黑" pitchFamily="34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華康新儷粗黑" pitchFamily="34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華康新儷粗黑" pitchFamily="34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華康新儷粗黑" pitchFamily="34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華康新儷粗黑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華康新儷粗黑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華康新儷粗黑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華康新儷粗黑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華康新儷粗黑" pitchFamily="34" charset="-120"/>
              </a:defRPr>
            </a:lvl9pPr>
          </a:lstStyle>
          <a:p>
            <a:pPr eaLnBrk="1" hangingPunct="1"/>
            <a:r>
              <a:rPr kumimoji="1" lang="zh-TW" altLang="en-US" sz="1800" b="1" dirty="0">
                <a:latin typeface="Arial" charset="0"/>
                <a:ea typeface="新細明體" pitchFamily="18" charset="-120"/>
              </a:rPr>
              <a:t>開始分派人力</a:t>
            </a:r>
            <a:r>
              <a:rPr kumimoji="1" lang="zh-TW" altLang="en-US" sz="1800" dirty="0">
                <a:latin typeface="Arial" charset="0"/>
                <a:ea typeface="新細明體" pitchFamily="18" charset="-120"/>
              </a:rPr>
              <a:t>   </a:t>
            </a:r>
            <a:r>
              <a:rPr kumimoji="1" lang="en-US" altLang="zh-TW" sz="1800" dirty="0">
                <a:latin typeface="Arial" charset="0"/>
                <a:ea typeface="新細明體" pitchFamily="18" charset="-120"/>
              </a:rPr>
              <a:t>4       2         2          0      0        0        0        0       4        4      2       0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79388" y="5294536"/>
            <a:ext cx="865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華康新儷粗黑" pitchFamily="34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華康新儷粗黑" pitchFamily="34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華康新儷粗黑" pitchFamily="34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華康新儷粗黑" pitchFamily="34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華康新儷粗黑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華康新儷粗黑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華康新儷粗黑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華康新儷粗黑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華康新儷粗黑" pitchFamily="34" charset="-120"/>
              </a:defRPr>
            </a:lvl9pPr>
          </a:lstStyle>
          <a:p>
            <a:pPr eaLnBrk="1" hangingPunct="1"/>
            <a:r>
              <a:rPr kumimoji="1" lang="zh-TW" altLang="en-US" sz="1800" b="1">
                <a:latin typeface="Arial" charset="0"/>
                <a:ea typeface="新細明體" pitchFamily="18" charset="-120"/>
              </a:rPr>
              <a:t>當班人數</a:t>
            </a:r>
            <a:r>
              <a:rPr kumimoji="1" lang="zh-TW" altLang="en-US" sz="1800">
                <a:latin typeface="Arial" charset="0"/>
                <a:ea typeface="新細明體" pitchFamily="18" charset="-120"/>
              </a:rPr>
              <a:t>           </a:t>
            </a:r>
            <a:r>
              <a:rPr kumimoji="1" lang="en-US" altLang="zh-TW" sz="1800">
                <a:latin typeface="Arial" charset="0"/>
                <a:ea typeface="新細明體" pitchFamily="18" charset="-120"/>
              </a:rPr>
              <a:t>4      6         8          8      8        8        8        8       8       10    10     10</a:t>
            </a: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1476375" y="3494311"/>
            <a:ext cx="7343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>
            <a:off x="179388" y="3999136"/>
            <a:ext cx="87137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62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17-1 </a:t>
            </a:r>
            <a:r>
              <a:rPr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製造執行系統</a:t>
            </a:r>
            <a:endParaRPr lang="fr-FR" altLang="zh-TW" dirty="0" smtClean="0">
              <a:solidFill>
                <a:srgbClr val="007045"/>
              </a:solidFill>
            </a:endParaRPr>
          </a:p>
        </p:txBody>
      </p:sp>
      <p:pic>
        <p:nvPicPr>
          <p:cNvPr id="6" name="圖片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585168"/>
            <a:ext cx="6985000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556539"/>
            <a:ext cx="4968552" cy="108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95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00100" y="1285860"/>
            <a:ext cx="7210425" cy="936104"/>
          </a:xfrm>
          <a:noFill/>
          <a:ln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zh-TW" altLang="en-US" sz="5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個案分析</a:t>
            </a:r>
            <a:endParaRPr lang="zh-TW" altLang="en-US" sz="5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流程圖: 替代處理程序 5"/>
          <p:cNvSpPr/>
          <p:nvPr/>
        </p:nvSpPr>
        <p:spPr>
          <a:xfrm>
            <a:off x="1071538" y="2428868"/>
            <a:ext cx="7128792" cy="115212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讓病人不用久等</a:t>
            </a:r>
            <a:br>
              <a:rPr lang="zh-TW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－小兒科診所－</a:t>
            </a:r>
            <a:endParaRPr lang="zh-TW" altLang="en-US" sz="36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標題 1"/>
          <p:cNvSpPr>
            <a:spLocks noGrp="1"/>
          </p:cNvSpPr>
          <p:nvPr>
            <p:ph type="title" idx="4294967295"/>
          </p:nvPr>
        </p:nvSpPr>
        <p:spPr>
          <a:xfrm>
            <a:off x="395536" y="332656"/>
            <a:ext cx="8362950" cy="1138237"/>
          </a:xfrm>
        </p:spPr>
        <p:txBody>
          <a:bodyPr/>
          <a:lstStyle/>
          <a:p>
            <a:pPr algn="l"/>
            <a:r>
              <a:rPr lang="zh-TW" altLang="en-US" sz="3200" b="1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小兒科醫師處理預約 </a:t>
            </a:r>
            <a:r>
              <a:rPr lang="en-US" altLang="zh-TW" sz="3200" b="1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&amp;</a:t>
            </a:r>
            <a:r>
              <a:rPr lang="zh-TW" altLang="en-US" sz="3200" b="1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 候診流程</a:t>
            </a:r>
            <a:r>
              <a:rPr lang="en-US" altLang="zh-TW" sz="3200" b="1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200" b="1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3200" b="1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 -</a:t>
            </a:r>
            <a:r>
              <a:rPr lang="zh-TW" altLang="en-US" sz="3200" b="1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成功</a:t>
            </a:r>
            <a:r>
              <a:rPr lang="zh-TW" altLang="en-US" sz="32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案例</a:t>
            </a:r>
            <a:r>
              <a:rPr lang="en-US" altLang="zh-TW" sz="32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endParaRPr lang="zh-TW" altLang="en-US" sz="36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09283" name="內容版面配置區 2"/>
          <p:cNvSpPr>
            <a:spLocks noGrp="1"/>
          </p:cNvSpPr>
          <p:nvPr>
            <p:ph idx="4294967295"/>
          </p:nvPr>
        </p:nvSpPr>
        <p:spPr>
          <a:xfrm>
            <a:off x="611560" y="1556792"/>
            <a:ext cx="8013576" cy="2808312"/>
          </a:xfrm>
        </p:spPr>
        <p:txBody>
          <a:bodyPr/>
          <a:lstStyle/>
          <a:p>
            <a:pPr>
              <a:buSzPct val="80000"/>
              <a:buFont typeface="Wingdings" pitchFamily="2" charset="2"/>
              <a:buChar char="l"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成功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處理預約及候診的準則：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 marL="715963" indent="-354013">
              <a:spcBef>
                <a:spcPts val="600"/>
              </a:spcBef>
              <a:spcAft>
                <a:spcPts val="0"/>
              </a:spcAft>
              <a:buSzPct val="80000"/>
              <a:buFont typeface="Wingdings" pitchFamily="2" charset="2"/>
              <a:buChar char="ü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確實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執行預約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marL="715963" indent="-354013">
              <a:spcBef>
                <a:spcPts val="600"/>
              </a:spcBef>
              <a:spcAft>
                <a:spcPts val="0"/>
              </a:spcAft>
              <a:buSzPct val="80000"/>
              <a:buFont typeface="Wingdings" pitchFamily="2" charset="2"/>
              <a:buChar char="ü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配合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緊急情況作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調整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715963" indent="-354013">
              <a:spcBef>
                <a:spcPts val="600"/>
              </a:spcBef>
              <a:spcAft>
                <a:spcPts val="0"/>
              </a:spcAft>
              <a:buSzPct val="80000"/>
              <a:buFont typeface="Wingdings" pitchFamily="2" charset="2"/>
              <a:buChar char="ü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減少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電話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干擾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715963" indent="-354013">
              <a:spcBef>
                <a:spcPts val="600"/>
              </a:spcBef>
              <a:spcAft>
                <a:spcPts val="0"/>
              </a:spcAft>
              <a:buSzPct val="80000"/>
              <a:buFont typeface="Wingdings" pitchFamily="2" charset="2"/>
              <a:buChar char="ü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處理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遲到的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人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715963" indent="-354013">
              <a:spcBef>
                <a:spcPts val="600"/>
              </a:spcBef>
              <a:spcAft>
                <a:spcPts val="1200"/>
              </a:spcAft>
              <a:buSzPct val="80000"/>
              <a:buFont typeface="Wingdings" pitchFamily="2" charset="2"/>
              <a:buChar char="ü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未到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診者的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處理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" name="群組 7"/>
          <p:cNvGrpSpPr/>
          <p:nvPr/>
        </p:nvGrpSpPr>
        <p:grpSpPr>
          <a:xfrm>
            <a:off x="5292080" y="980728"/>
            <a:ext cx="3384376" cy="3168352"/>
            <a:chOff x="4143372" y="3714752"/>
            <a:chExt cx="4053256" cy="3245416"/>
          </a:xfrm>
        </p:grpSpPr>
        <p:pic>
          <p:nvPicPr>
            <p:cNvPr id="9" name="Picture 4" descr="http://enews.hc.mmh.org.tw/pics/j042934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43372" y="3714752"/>
              <a:ext cx="4053256" cy="3245416"/>
            </a:xfrm>
            <a:prstGeom prst="rect">
              <a:avLst/>
            </a:prstGeom>
            <a:noFill/>
          </p:spPr>
        </p:pic>
        <p:sp>
          <p:nvSpPr>
            <p:cNvPr id="10" name="文字方塊 9"/>
            <p:cNvSpPr txBox="1"/>
            <p:nvPr/>
          </p:nvSpPr>
          <p:spPr>
            <a:xfrm rot="840000">
              <a:off x="4978513" y="5502065"/>
              <a:ext cx="1439999" cy="29515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r>
                <a:rPr lang="zh-TW" altLang="en-US" sz="1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中山  小兒科</a:t>
              </a:r>
              <a:endParaRPr lang="en-US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2" name="內容版面配置區 2"/>
          <p:cNvSpPr txBox="1">
            <a:spLocks/>
          </p:cNvSpPr>
          <p:nvPr/>
        </p:nvSpPr>
        <p:spPr bwMode="auto">
          <a:xfrm>
            <a:off x="683568" y="4437112"/>
            <a:ext cx="794156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4988" marR="0" lvl="0" indent="-534988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透過適當且有效率的流程安排，利用「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預測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生產計畫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作業流程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」，先預測平日、假日患者數量，且運用適當醫診時間，始得在作業排程上更為流暢。</a:t>
            </a: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sym typeface="Wingdings" pitchFamily="2" charset="2"/>
            </a:endParaRPr>
          </a:p>
          <a:p>
            <a:pPr marL="534988" marR="0" lvl="0" indent="-534988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作業排程上為「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掛號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看診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效果修正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」，流程的安排恰當和人員的執行效率，使得個案診所能讓病患顧客有滿意的看診時間。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1"/>
          <p:cNvGrpSpPr/>
          <p:nvPr/>
        </p:nvGrpSpPr>
        <p:grpSpPr>
          <a:xfrm>
            <a:off x="706041" y="1124744"/>
            <a:ext cx="7250335" cy="4648902"/>
            <a:chOff x="663575" y="1556792"/>
            <a:chExt cx="7250335" cy="4648902"/>
          </a:xfrm>
        </p:grpSpPr>
        <p:sp>
          <p:nvSpPr>
            <p:cNvPr id="99331" name="AutoShape 3"/>
            <p:cNvSpPr>
              <a:spLocks noChangeArrowheads="1"/>
            </p:cNvSpPr>
            <p:nvPr/>
          </p:nvSpPr>
          <p:spPr bwMode="gray">
            <a:xfrm>
              <a:off x="2339752" y="1556792"/>
              <a:ext cx="5486400" cy="762000"/>
            </a:xfrm>
            <a:prstGeom prst="roundRect">
              <a:avLst>
                <a:gd name="adj" fmla="val 28750"/>
              </a:avLst>
            </a:prstGeom>
            <a:gradFill rotWithShape="1">
              <a:gsLst>
                <a:gs pos="0">
                  <a:schemeClr val="folHlink">
                    <a:gamma/>
                    <a:tint val="75686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5686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303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defRPr/>
              </a:pPr>
              <a:r>
                <a:rPr lang="zh-TW" altLang="en-US" sz="3200" b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準時看診，流程安排</a:t>
              </a:r>
              <a:endParaRPr lang="en-US" altLang="zh-TW" sz="32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600200" y="2293393"/>
              <a:ext cx="5564083" cy="1008063"/>
              <a:chOff x="1008" y="1616"/>
              <a:chExt cx="3460" cy="635"/>
            </a:xfrm>
          </p:grpSpPr>
          <p:sp>
            <p:nvSpPr>
              <p:cNvPr id="99333" name="Line 5"/>
              <p:cNvSpPr>
                <a:spLocks noChangeShapeType="1"/>
              </p:cNvSpPr>
              <p:nvPr/>
            </p:nvSpPr>
            <p:spPr bwMode="auto">
              <a:xfrm>
                <a:off x="1244" y="1979"/>
                <a:ext cx="3224" cy="0"/>
              </a:xfrm>
              <a:prstGeom prst="line">
                <a:avLst/>
              </a:prstGeom>
              <a:noFill/>
              <a:ln w="38100">
                <a:solidFill>
                  <a:srgbClr val="7030A0"/>
                </a:solidFill>
                <a:prstDash val="sys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99334" name="Line 6"/>
              <p:cNvSpPr>
                <a:spLocks noChangeShapeType="1"/>
              </p:cNvSpPr>
              <p:nvPr/>
            </p:nvSpPr>
            <p:spPr bwMode="auto">
              <a:xfrm flipV="1">
                <a:off x="1008" y="1979"/>
                <a:ext cx="236" cy="271"/>
              </a:xfrm>
              <a:prstGeom prst="line">
                <a:avLst/>
              </a:prstGeom>
              <a:noFill/>
              <a:ln w="38100">
                <a:solidFill>
                  <a:srgbClr val="7030A0"/>
                </a:solidFill>
                <a:prstDash val="sys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99335" name="Line 7"/>
              <p:cNvSpPr>
                <a:spLocks noChangeShapeType="1"/>
              </p:cNvSpPr>
              <p:nvPr/>
            </p:nvSpPr>
            <p:spPr bwMode="auto">
              <a:xfrm flipV="1">
                <a:off x="2632" y="1616"/>
                <a:ext cx="537" cy="635"/>
              </a:xfrm>
              <a:prstGeom prst="line">
                <a:avLst/>
              </a:prstGeom>
              <a:noFill/>
              <a:ln w="38100">
                <a:solidFill>
                  <a:srgbClr val="7030A0"/>
                </a:solidFill>
                <a:prstDash val="sys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99336" name="Line 8"/>
              <p:cNvSpPr>
                <a:spLocks noChangeShapeType="1"/>
              </p:cNvSpPr>
              <p:nvPr/>
            </p:nvSpPr>
            <p:spPr bwMode="auto">
              <a:xfrm flipV="1">
                <a:off x="4289" y="1979"/>
                <a:ext cx="179" cy="272"/>
              </a:xfrm>
              <a:prstGeom prst="line">
                <a:avLst/>
              </a:prstGeom>
              <a:noFill/>
              <a:ln w="38100">
                <a:solidFill>
                  <a:srgbClr val="7030A0"/>
                </a:solidFill>
                <a:prstDash val="sys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sp>
          <p:nvSpPr>
            <p:cNvPr id="99337" name="AutoShape 9"/>
            <p:cNvSpPr>
              <a:spLocks noChangeArrowheads="1"/>
            </p:cNvSpPr>
            <p:nvPr/>
          </p:nvSpPr>
          <p:spPr bwMode="gray">
            <a:xfrm>
              <a:off x="675530" y="4045694"/>
              <a:ext cx="1872000" cy="2160000"/>
            </a:xfrm>
            <a:prstGeom prst="roundRect">
              <a:avLst>
                <a:gd name="adj" fmla="val 469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69804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2540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lIns="0" tIns="0" rIns="0" bIns="0" anchor="ctr">
              <a:flatTx/>
            </a:bodyPr>
            <a:lstStyle/>
            <a:p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9338" name="AutoShape 10"/>
            <p:cNvSpPr>
              <a:spLocks noChangeArrowheads="1"/>
            </p:cNvSpPr>
            <p:nvPr/>
          </p:nvSpPr>
          <p:spPr bwMode="gray">
            <a:xfrm>
              <a:off x="663575" y="3288755"/>
              <a:ext cx="2088000" cy="7200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9339" name="AutoShape 11"/>
            <p:cNvSpPr>
              <a:spLocks noChangeArrowheads="1"/>
            </p:cNvSpPr>
            <p:nvPr/>
          </p:nvSpPr>
          <p:spPr bwMode="gray">
            <a:xfrm>
              <a:off x="3203848" y="4045694"/>
              <a:ext cx="1872000" cy="2160000"/>
            </a:xfrm>
            <a:prstGeom prst="roundRect">
              <a:avLst>
                <a:gd name="adj" fmla="val 4690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69804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2540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9340" name="Text Box 12"/>
            <p:cNvSpPr txBox="1">
              <a:spLocks noChangeArrowheads="1"/>
            </p:cNvSpPr>
            <p:nvPr/>
          </p:nvSpPr>
          <p:spPr bwMode="gray">
            <a:xfrm>
              <a:off x="922172" y="3395556"/>
              <a:ext cx="1368152" cy="4924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 anchorCtr="0">
              <a:spAutoFit/>
            </a:bodyPr>
            <a:lstStyle/>
            <a:p>
              <a:pPr algn="ctr" eaLnBrk="0" hangingPunct="0">
                <a:defRPr/>
              </a:pPr>
              <a:r>
                <a:rPr lang="zh-TW" altLang="en-US" sz="3200" b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預測</a:t>
              </a:r>
              <a:endParaRPr lang="en-US" altLang="zh-TW" sz="32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9341" name="Text Box 13"/>
            <p:cNvSpPr txBox="1">
              <a:spLocks noChangeArrowheads="1"/>
            </p:cNvSpPr>
            <p:nvPr/>
          </p:nvSpPr>
          <p:spPr bwMode="gray">
            <a:xfrm>
              <a:off x="668939" y="4033292"/>
              <a:ext cx="1872000" cy="14773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0" rIns="36000" bIns="0">
              <a:spAutoFit/>
            </a:bodyPr>
            <a:lstStyle/>
            <a:p>
              <a:pPr marL="90488" indent="-90488">
                <a:lnSpc>
                  <a:spcPct val="150000"/>
                </a:lnSpc>
                <a:spcAft>
                  <a:spcPts val="0"/>
                </a:spcAft>
                <a:buSzPct val="80000"/>
                <a:buFont typeface="Wingdings" pitchFamily="2" charset="2"/>
                <a:buChar char="ü"/>
                <a:tabLst>
                  <a:tab pos="90488" algn="l"/>
                </a:tabLst>
              </a:pPr>
              <a:r>
                <a:rPr lang="zh-TW" altLang="en-US" sz="16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每人平均看診時間</a:t>
              </a:r>
              <a:endParaRPr lang="en-US" altLang="zh-TW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90488" indent="-90488">
                <a:lnSpc>
                  <a:spcPct val="150000"/>
                </a:lnSpc>
                <a:spcAft>
                  <a:spcPts val="0"/>
                </a:spcAft>
                <a:buSzPct val="80000"/>
                <a:buFont typeface="Wingdings" pitchFamily="2" charset="2"/>
                <a:buChar char="ü"/>
                <a:tabLst>
                  <a:tab pos="90488" algn="l"/>
                </a:tabLst>
              </a:pPr>
              <a:r>
                <a:rPr lang="zh-TW" altLang="en-US" sz="16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每日平均看診人數</a:t>
              </a:r>
              <a:endParaRPr lang="en-US" altLang="zh-TW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90488" indent="-90488">
                <a:lnSpc>
                  <a:spcPct val="150000"/>
                </a:lnSpc>
                <a:spcAft>
                  <a:spcPts val="0"/>
                </a:spcAft>
                <a:buSzPct val="80000"/>
                <a:buFont typeface="Wingdings" pitchFamily="2" charset="2"/>
                <a:buChar char="ü"/>
                <a:tabLst>
                  <a:tab pos="90488" algn="l"/>
                </a:tabLst>
              </a:pPr>
              <a:r>
                <a:rPr lang="zh-TW" altLang="en-US" sz="16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冬季及假日的人數</a:t>
              </a:r>
            </a:p>
            <a:p>
              <a:pPr marL="180975" indent="-180975">
                <a:lnSpc>
                  <a:spcPct val="150000"/>
                </a:lnSpc>
                <a:spcAft>
                  <a:spcPts val="0"/>
                </a:spcAft>
                <a:buSzPct val="80000"/>
                <a:buFont typeface="Wingdings" pitchFamily="2" charset="2"/>
                <a:buChar char="l"/>
              </a:pPr>
              <a:endParaRPr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9342" name="Text Box 14"/>
            <p:cNvSpPr txBox="1">
              <a:spLocks noChangeArrowheads="1"/>
            </p:cNvSpPr>
            <p:nvPr/>
          </p:nvSpPr>
          <p:spPr bwMode="gray">
            <a:xfrm>
              <a:off x="3203856" y="4005064"/>
              <a:ext cx="1872000" cy="21602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>
              <a:noAutofit/>
            </a:bodyPr>
            <a:lstStyle/>
            <a:p>
              <a:pPr marL="90488" indent="-90488">
                <a:spcBef>
                  <a:spcPts val="0"/>
                </a:spcBef>
                <a:spcAft>
                  <a:spcPts val="0"/>
                </a:spcAft>
                <a:buSzPct val="80000"/>
                <a:buFont typeface="Wingdings" pitchFamily="2" charset="2"/>
                <a:buChar char="ü"/>
              </a:pPr>
              <a:r>
                <a:rPr lang="zh-TW" altLang="en-US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生產設備和人員</a:t>
              </a:r>
              <a:endParaRPr lang="en-US" altLang="zh-TW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180975" indent="-90488">
                <a:spcBef>
                  <a:spcPts val="0"/>
                </a:spcBef>
                <a:spcAft>
                  <a:spcPts val="0"/>
                </a:spcAft>
                <a:buSzPct val="80000"/>
                <a:buFont typeface="Wingdings" pitchFamily="2" charset="2"/>
                <a:buChar char="Ø"/>
              </a:pPr>
              <a:r>
                <a:rPr lang="zh-TW" altLang="en-US" sz="1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醫生：</a:t>
              </a:r>
              <a:r>
                <a:rPr lang="en-US" altLang="zh-TW" sz="1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1 </a:t>
              </a:r>
              <a:r>
                <a:rPr lang="zh-TW" altLang="en-US" sz="1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人</a:t>
              </a:r>
            </a:p>
            <a:p>
              <a:pPr marL="180975" indent="-90488">
                <a:spcBef>
                  <a:spcPts val="0"/>
                </a:spcBef>
                <a:spcAft>
                  <a:spcPts val="0"/>
                </a:spcAft>
                <a:buSzPct val="80000"/>
                <a:buFont typeface="Wingdings" pitchFamily="2" charset="2"/>
                <a:buChar char="Ø"/>
              </a:pPr>
              <a:r>
                <a:rPr lang="zh-TW" altLang="en-US" sz="1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護士：</a:t>
              </a:r>
              <a:r>
                <a:rPr lang="en-US" altLang="zh-TW" sz="1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2~3 </a:t>
              </a:r>
              <a:r>
                <a:rPr lang="zh-TW" altLang="en-US" sz="1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人</a:t>
              </a:r>
              <a:endParaRPr lang="en-US" altLang="zh-TW" sz="1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180975" indent="-90488">
                <a:spcBef>
                  <a:spcPts val="0"/>
                </a:spcBef>
                <a:spcAft>
                  <a:spcPts val="0"/>
                </a:spcAft>
                <a:buSzPct val="80000"/>
                <a:buFont typeface="Wingdings" pitchFamily="2" charset="2"/>
                <a:buChar char="Ø"/>
              </a:pPr>
              <a:r>
                <a:rPr lang="zh-TW" altLang="en-US" sz="1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等候室：</a:t>
              </a:r>
              <a:r>
                <a:rPr lang="en-US" altLang="zh-TW" sz="1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1 </a:t>
              </a:r>
              <a:r>
                <a:rPr lang="zh-TW" altLang="en-US" sz="1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間</a:t>
              </a:r>
            </a:p>
            <a:p>
              <a:pPr marL="180975" indent="-90488">
                <a:spcBef>
                  <a:spcPts val="0"/>
                </a:spcBef>
                <a:spcAft>
                  <a:spcPts val="0"/>
                </a:spcAft>
                <a:buSzPct val="80000"/>
                <a:buFont typeface="Wingdings" pitchFamily="2" charset="2"/>
                <a:buChar char="Ø"/>
              </a:pPr>
              <a:r>
                <a:rPr lang="zh-TW" altLang="en-US" sz="1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診斷室：</a:t>
              </a:r>
              <a:r>
                <a:rPr lang="en-US" altLang="zh-TW" sz="1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5 </a:t>
              </a:r>
              <a:r>
                <a:rPr lang="zh-TW" altLang="en-US" sz="1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間</a:t>
              </a:r>
              <a:endParaRPr lang="en-US" altLang="zh-TW" sz="1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90488" indent="-90488">
                <a:lnSpc>
                  <a:spcPts val="2000"/>
                </a:lnSpc>
                <a:spcBef>
                  <a:spcPts val="1200"/>
                </a:spcBef>
                <a:spcAft>
                  <a:spcPts val="0"/>
                </a:spcAft>
                <a:buSzPct val="80000"/>
                <a:buFont typeface="Wingdings" pitchFamily="2" charset="2"/>
                <a:buChar char="ü"/>
              </a:pPr>
              <a:r>
                <a:rPr lang="zh-TW" altLang="en-US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平均看診人數</a:t>
              </a:r>
              <a:endParaRPr lang="en-US" altLang="zh-TW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180975" indent="-90488">
                <a:spcBef>
                  <a:spcPts val="0"/>
                </a:spcBef>
                <a:spcAft>
                  <a:spcPts val="0"/>
                </a:spcAft>
                <a:buSzPct val="80000"/>
                <a:buFont typeface="Wingdings" pitchFamily="2" charset="2"/>
                <a:buChar char="Ø"/>
              </a:pPr>
              <a:r>
                <a:rPr lang="zh-TW" altLang="en-US" sz="1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平常日：</a:t>
              </a:r>
              <a:r>
                <a:rPr lang="en-US" altLang="zh-TW" sz="1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20~30</a:t>
              </a:r>
              <a:r>
                <a:rPr lang="zh-TW" altLang="en-US" sz="1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人</a:t>
              </a:r>
            </a:p>
            <a:p>
              <a:pPr marL="180975" indent="-90488">
                <a:spcBef>
                  <a:spcPts val="0"/>
                </a:spcBef>
                <a:spcAft>
                  <a:spcPts val="0"/>
                </a:spcAft>
                <a:buSzPct val="80000"/>
                <a:buFont typeface="Wingdings" pitchFamily="2" charset="2"/>
                <a:buChar char="Ø"/>
              </a:pPr>
              <a:r>
                <a:rPr lang="zh-TW" altLang="en-US" sz="1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特殊日：</a:t>
              </a:r>
              <a:r>
                <a:rPr lang="en-US" altLang="zh-TW" sz="1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40~50</a:t>
              </a:r>
              <a:r>
                <a:rPr lang="zh-TW" altLang="en-US" sz="1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人 </a:t>
              </a:r>
            </a:p>
            <a:p>
              <a:pPr marL="361950" indent="-180975">
                <a:spcBef>
                  <a:spcPts val="0"/>
                </a:spcBef>
                <a:spcAft>
                  <a:spcPts val="0"/>
                </a:spcAft>
                <a:buSzPct val="80000"/>
                <a:buFont typeface="Wingdings" pitchFamily="2" charset="2"/>
                <a:buChar char="Ø"/>
              </a:pPr>
              <a:endParaRPr lang="zh-TW" altLang="en-US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90488" indent="-90488">
                <a:lnSpc>
                  <a:spcPct val="120000"/>
                </a:lnSpc>
                <a:spcBef>
                  <a:spcPts val="1800"/>
                </a:spcBef>
                <a:spcAft>
                  <a:spcPts val="600"/>
                </a:spcAft>
                <a:buSzPct val="80000"/>
                <a:buFont typeface="Wingdings" pitchFamily="2" charset="2"/>
                <a:buChar char="ü"/>
              </a:pPr>
              <a:endParaRPr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9343" name="AutoShape 15"/>
            <p:cNvSpPr>
              <a:spLocks noChangeArrowheads="1"/>
            </p:cNvSpPr>
            <p:nvPr/>
          </p:nvSpPr>
          <p:spPr bwMode="gray">
            <a:xfrm>
              <a:off x="3205163" y="3288755"/>
              <a:ext cx="2088000" cy="7200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9344" name="Text Box 16"/>
            <p:cNvSpPr txBox="1">
              <a:spLocks noChangeArrowheads="1"/>
            </p:cNvSpPr>
            <p:nvPr/>
          </p:nvSpPr>
          <p:spPr bwMode="gray">
            <a:xfrm>
              <a:off x="3305306" y="3353771"/>
              <a:ext cx="1851789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zh-TW" altLang="en-US" sz="3200" b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生產計劃</a:t>
              </a:r>
              <a:endParaRPr lang="en-US" altLang="zh-TW" sz="32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9345" name="AutoShape 17"/>
            <p:cNvSpPr>
              <a:spLocks noChangeArrowheads="1"/>
            </p:cNvSpPr>
            <p:nvPr/>
          </p:nvSpPr>
          <p:spPr bwMode="gray">
            <a:xfrm>
              <a:off x="5851869" y="4012970"/>
              <a:ext cx="1872000" cy="2160000"/>
            </a:xfrm>
            <a:prstGeom prst="roundRect">
              <a:avLst>
                <a:gd name="adj" fmla="val 4690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69804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2540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9346" name="Text Box 18"/>
            <p:cNvSpPr txBox="1">
              <a:spLocks noChangeArrowheads="1"/>
            </p:cNvSpPr>
            <p:nvPr/>
          </p:nvSpPr>
          <p:spPr bwMode="gray">
            <a:xfrm>
              <a:off x="5855987" y="4030115"/>
              <a:ext cx="1872000" cy="2160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>
              <a:noAutofit/>
            </a:bodyPr>
            <a:lstStyle/>
            <a:p>
              <a:pPr marL="271463" indent="-180975">
                <a:lnSpc>
                  <a:spcPct val="150000"/>
                </a:lnSpc>
                <a:spcAft>
                  <a:spcPts val="0"/>
                </a:spcAft>
                <a:buSzPct val="80000"/>
                <a:buFont typeface="Wingdings" pitchFamily="2" charset="2"/>
                <a:buChar char="ü"/>
                <a:tabLst>
                  <a:tab pos="271463" algn="l"/>
                </a:tabLst>
              </a:pPr>
              <a:r>
                <a:rPr lang="zh-TW" altLang="en-US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掛號</a:t>
              </a:r>
              <a:endParaRPr lang="en-US" altLang="zh-TW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271463" indent="-180975">
                <a:lnSpc>
                  <a:spcPct val="150000"/>
                </a:lnSpc>
                <a:spcAft>
                  <a:spcPts val="0"/>
                </a:spcAft>
                <a:buSzPct val="80000"/>
                <a:buFont typeface="Wingdings" pitchFamily="2" charset="2"/>
                <a:buChar char="ü"/>
                <a:tabLst>
                  <a:tab pos="271463" algn="l"/>
                </a:tabLst>
              </a:pPr>
              <a:r>
                <a:rPr lang="zh-TW" altLang="en-US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看診</a:t>
              </a:r>
              <a:endParaRPr lang="en-US" altLang="zh-TW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271463" indent="-180975">
                <a:lnSpc>
                  <a:spcPct val="150000"/>
                </a:lnSpc>
                <a:spcAft>
                  <a:spcPts val="0"/>
                </a:spcAft>
                <a:buSzPct val="80000"/>
                <a:buFont typeface="Wingdings" pitchFamily="2" charset="2"/>
                <a:buChar char="ü"/>
                <a:tabLst>
                  <a:tab pos="271463" algn="l"/>
                </a:tabLst>
              </a:pPr>
              <a:r>
                <a:rPr lang="zh-TW" altLang="en-US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檢討與修正</a:t>
              </a:r>
            </a:p>
            <a:p>
              <a:endParaRPr lang="zh-TW" altLang="en-US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endParaRPr lang="zh-TW" altLang="en-US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9347" name="AutoShape 19"/>
            <p:cNvSpPr>
              <a:spLocks noChangeArrowheads="1"/>
            </p:cNvSpPr>
            <p:nvPr/>
          </p:nvSpPr>
          <p:spPr bwMode="gray">
            <a:xfrm>
              <a:off x="5825910" y="3288755"/>
              <a:ext cx="2088000" cy="7200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9348" name="Text Box 20"/>
            <p:cNvSpPr txBox="1">
              <a:spLocks noChangeArrowheads="1"/>
            </p:cNvSpPr>
            <p:nvPr/>
          </p:nvSpPr>
          <p:spPr bwMode="gray">
            <a:xfrm>
              <a:off x="5935002" y="3339591"/>
              <a:ext cx="1851789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zh-TW" altLang="en-US" sz="3200" b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作業排程</a:t>
              </a:r>
              <a:endParaRPr lang="en-US" altLang="zh-TW" sz="32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785786" y="1428736"/>
            <a:ext cx="7558560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4500" indent="-444500">
              <a:lnSpc>
                <a:spcPct val="150000"/>
              </a:lnSpc>
              <a:spcAft>
                <a:spcPts val="0"/>
              </a:spcAft>
              <a:buSzPct val="80000"/>
              <a:buFont typeface="Wingdings" pitchFamily="2" charset="2"/>
              <a:buChar char="l"/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每人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平均看診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時間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715963" indent="-357188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SzPct val="80000"/>
              <a:buFont typeface="Wingdings" pitchFamily="2" charset="2"/>
              <a:buChar char="Ø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新病人：</a:t>
            </a:r>
            <a:r>
              <a:rPr lang="en-US" altLang="zh-TW" sz="24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分鐘</a:t>
            </a:r>
            <a:endParaRPr lang="en-US" altLang="zh-TW" sz="2400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15963" indent="-357188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SzPct val="80000"/>
              <a:buFont typeface="Wingdings" pitchFamily="2" charset="2"/>
              <a:buChar char="Ø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檢查健康小孩或嚴重病患：</a:t>
            </a:r>
            <a:r>
              <a:rPr lang="en-US" altLang="zh-TW" sz="24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分鐘</a:t>
            </a:r>
            <a:endParaRPr lang="en-US" altLang="zh-TW" sz="2400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15963" indent="-357188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SzPct val="80000"/>
              <a:buFont typeface="Wingdings" pitchFamily="2" charset="2"/>
              <a:buChar char="Ø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複診或打預防針：</a:t>
            </a:r>
            <a:r>
              <a:rPr lang="en-US" altLang="zh-TW" sz="24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~10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分鐘</a:t>
            </a:r>
            <a:endParaRPr lang="en-US" altLang="zh-TW" sz="2400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" name="群組 20"/>
          <p:cNvGrpSpPr/>
          <p:nvPr/>
        </p:nvGrpSpPr>
        <p:grpSpPr>
          <a:xfrm>
            <a:off x="720000" y="180000"/>
            <a:ext cx="2880000" cy="1080000"/>
            <a:chOff x="356480" y="166060"/>
            <a:chExt cx="3024336" cy="1224136"/>
          </a:xfrm>
        </p:grpSpPr>
        <p:sp>
          <p:nvSpPr>
            <p:cNvPr id="22" name="書卷 (水平) 21"/>
            <p:cNvSpPr/>
            <p:nvPr/>
          </p:nvSpPr>
          <p:spPr>
            <a:xfrm>
              <a:off x="356480" y="166060"/>
              <a:ext cx="3024336" cy="1224136"/>
            </a:xfrm>
            <a:prstGeom prst="horizontalScroll">
              <a:avLst/>
            </a:prstGeom>
            <a:solidFill>
              <a:srgbClr val="7030A0">
                <a:alpha val="70000"/>
              </a:srgb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9" name="AutoShape 8"/>
            <p:cNvSpPr>
              <a:spLocks noChangeArrowheads="1"/>
            </p:cNvSpPr>
            <p:nvPr/>
          </p:nvSpPr>
          <p:spPr bwMode="gray">
            <a:xfrm>
              <a:off x="753019" y="360463"/>
              <a:ext cx="2314286" cy="81000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38100" cmpd="tri" algn="ctr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dist="63500" dir="1800000" sx="1000" sy="1000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zh-TW" altLang="en-US" sz="36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預 測</a:t>
              </a:r>
              <a:endParaRPr lang="zh-TW" altLang="en-US" sz="3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3" name="群組 24"/>
          <p:cNvGrpSpPr/>
          <p:nvPr/>
        </p:nvGrpSpPr>
        <p:grpSpPr>
          <a:xfrm>
            <a:off x="3929058" y="980729"/>
            <a:ext cx="2928958" cy="2520279"/>
            <a:chOff x="4143372" y="1408788"/>
            <a:chExt cx="2928958" cy="2520279"/>
          </a:xfrm>
        </p:grpSpPr>
        <p:pic>
          <p:nvPicPr>
            <p:cNvPr id="24" name="Picture 2" descr="http://enews.hc.mmh.org.tw/pics/j034329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3372" y="2428868"/>
              <a:ext cx="1500198" cy="1500199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sp>
          <p:nvSpPr>
            <p:cNvPr id="17" name="雲朵形圖說文字 16"/>
            <p:cNvSpPr/>
            <p:nvPr/>
          </p:nvSpPr>
          <p:spPr>
            <a:xfrm>
              <a:off x="5362948" y="1408788"/>
              <a:ext cx="1709382" cy="887036"/>
            </a:xfrm>
            <a:prstGeom prst="cloudCallout">
              <a:avLst>
                <a:gd name="adj1" fmla="val -43739"/>
                <a:gd name="adj2" fmla="val 68689"/>
              </a:avLst>
            </a:prstGeom>
            <a:solidFill>
              <a:srgbClr val="FFFFCC"/>
            </a:solidFill>
            <a:ln w="19050">
              <a:solidFill>
                <a:schemeClr val="bg1">
                  <a:lumMod val="85000"/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新</a:t>
              </a:r>
              <a:r>
                <a:rPr lang="zh-TW" altLang="en-US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病人</a:t>
              </a:r>
              <a:endParaRPr lang="en-US" altLang="zh-TW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defRPr/>
              </a:pPr>
              <a:r>
                <a:rPr lang="en-US" altLang="zh-TW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30</a:t>
              </a:r>
              <a:r>
                <a:rPr lang="zh-TW" altLang="en-US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分鐘</a:t>
              </a:r>
              <a:endParaRPr lang="zh-TW" altLang="en-US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" name="群組 17"/>
          <p:cNvGrpSpPr/>
          <p:nvPr/>
        </p:nvGrpSpPr>
        <p:grpSpPr>
          <a:xfrm>
            <a:off x="6206857" y="1772816"/>
            <a:ext cx="2526787" cy="2357454"/>
            <a:chOff x="3917537" y="2585308"/>
            <a:chExt cx="2322218" cy="2039587"/>
          </a:xfrm>
        </p:grpSpPr>
        <p:pic>
          <p:nvPicPr>
            <p:cNvPr id="19" name="Picture 3" descr="C:\Users\yvonneliuin\AppData\Local\Microsoft\Windows\Temporary Internet Files\Content.IE5\8P7DAPM6\MCj0423834000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3917537" y="3698146"/>
              <a:ext cx="1266518" cy="926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雲朵形圖說文字 19"/>
            <p:cNvSpPr/>
            <p:nvPr/>
          </p:nvSpPr>
          <p:spPr>
            <a:xfrm>
              <a:off x="4532741" y="2585308"/>
              <a:ext cx="1707014" cy="976869"/>
            </a:xfrm>
            <a:prstGeom prst="cloudCallout">
              <a:avLst>
                <a:gd name="adj1" fmla="val -35686"/>
                <a:gd name="adj2" fmla="val 71233"/>
              </a:avLst>
            </a:prstGeom>
            <a:solidFill>
              <a:srgbClr val="FFFFCC"/>
            </a:solidFill>
            <a:ln w="19050">
              <a:solidFill>
                <a:schemeClr val="bg1">
                  <a:lumMod val="85000"/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健康小孩</a:t>
              </a:r>
              <a:endParaRPr lang="en-US" altLang="zh-TW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defRPr/>
              </a:pPr>
              <a:r>
                <a:rPr lang="zh-TW" altLang="en-US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嚴重病患</a:t>
              </a:r>
              <a:endParaRPr lang="en-US" altLang="zh-TW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180975" indent="-90488" algn="ctr">
                <a:defRPr/>
              </a:pPr>
              <a:r>
                <a:rPr lang="en-US" altLang="zh-TW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15</a:t>
              </a:r>
              <a:r>
                <a:rPr lang="zh-TW" altLang="en-US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分鐘</a:t>
              </a:r>
              <a:endParaRPr lang="zh-TW" altLang="en-US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5" name="群組 27"/>
          <p:cNvGrpSpPr/>
          <p:nvPr/>
        </p:nvGrpSpPr>
        <p:grpSpPr>
          <a:xfrm>
            <a:off x="5178274" y="4239328"/>
            <a:ext cx="3786214" cy="2286016"/>
            <a:chOff x="4286248" y="4152892"/>
            <a:chExt cx="3786214" cy="2286016"/>
          </a:xfrm>
        </p:grpSpPr>
        <p:pic>
          <p:nvPicPr>
            <p:cNvPr id="27" name="Picture 18" descr="http://t2.gstatic.com/images?q=tbn:ANd9GcRwGOzXql-srNKcSJbxNFFh8gmLY9iALqlwcnB8uWkJt_lVpTQ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6248" y="4714884"/>
              <a:ext cx="2286016" cy="1724024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sp>
          <p:nvSpPr>
            <p:cNvPr id="23" name="雲朵形圖說文字 22"/>
            <p:cNvSpPr/>
            <p:nvPr/>
          </p:nvSpPr>
          <p:spPr>
            <a:xfrm>
              <a:off x="6143636" y="4152892"/>
              <a:ext cx="1928826" cy="1143008"/>
            </a:xfrm>
            <a:prstGeom prst="cloudCallout">
              <a:avLst>
                <a:gd name="adj1" fmla="val -46104"/>
                <a:gd name="adj2" fmla="val 41406"/>
              </a:avLst>
            </a:prstGeom>
            <a:solidFill>
              <a:srgbClr val="FFFFCC"/>
            </a:solidFill>
            <a:ln w="19050">
              <a:solidFill>
                <a:schemeClr val="bg1">
                  <a:lumMod val="85000"/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lnSpc>
                  <a:spcPts val="2000"/>
                </a:lnSpc>
                <a:defRPr/>
              </a:pPr>
              <a:r>
                <a:rPr lang="zh-TW" altLang="en-US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複診</a:t>
              </a:r>
              <a:endParaRPr lang="en-US" altLang="zh-TW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lnSpc>
                  <a:spcPts val="2000"/>
                </a:lnSpc>
                <a:defRPr/>
              </a:pPr>
              <a:r>
                <a:rPr lang="zh-TW" altLang="en-US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打疫苗</a:t>
              </a:r>
              <a:endParaRPr lang="en-US" altLang="zh-TW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lnSpc>
                  <a:spcPts val="2000"/>
                </a:lnSpc>
                <a:defRPr/>
              </a:pPr>
              <a:r>
                <a:rPr lang="en-US" altLang="zh-TW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5~10</a:t>
              </a:r>
              <a:r>
                <a:rPr lang="zh-TW" altLang="en-US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分鐘</a:t>
              </a:r>
              <a:endParaRPr lang="zh-TW" altLang="en-US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pic>
        <p:nvPicPr>
          <p:cNvPr id="26" name="Picture 14" descr="http://t1.gstatic.com/images?q=tbn:ANd9GcQC-0qFfRywaNIvZ7qPSoaxsC_4bMFPwiT6a7Rjj9tGriQD5Il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797152"/>
            <a:ext cx="2219085" cy="194421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7796" y="3861048"/>
            <a:ext cx="271464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642910" y="1491357"/>
            <a:ext cx="7817522" cy="31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4500" indent="-444500">
              <a:lnSpc>
                <a:spcPct val="150000"/>
              </a:lnSpc>
              <a:spcBef>
                <a:spcPts val="1800"/>
              </a:spcBef>
              <a:buSzPct val="80000"/>
              <a:buFont typeface="Wingdings" pitchFamily="2" charset="2"/>
              <a:buChar char="l"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每日平均看診人數</a:t>
            </a:r>
          </a:p>
          <a:p>
            <a:pPr marL="898525" indent="-363538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pitchFamily="2" charset="2"/>
              <a:buChar char="Ø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平常日：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en-US" altLang="en-US" sz="2400" b="1" dirty="0" smtClean="0">
                <a:latin typeface="微軟正黑體" pitchFamily="34" charset="-120"/>
                <a:ea typeface="微軟正黑體" pitchFamily="34" charset="-120"/>
              </a:rPr>
              <a:t>－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人</a:t>
            </a:r>
          </a:p>
          <a:p>
            <a:pPr marL="898525" indent="-363538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pitchFamily="2" charset="2"/>
              <a:buChar char="Ø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特殊日：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40</a:t>
            </a:r>
            <a:r>
              <a:rPr lang="en-US" altLang="en-US" sz="2400" b="1" dirty="0" smtClean="0">
                <a:latin typeface="微軟正黑體" pitchFamily="34" charset="-120"/>
                <a:ea typeface="微軟正黑體" pitchFamily="34" charset="-120"/>
              </a:rPr>
              <a:t>－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50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人 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898525" indent="-363538">
              <a:lnSpc>
                <a:spcPct val="125000"/>
              </a:lnSpc>
              <a:buSzPct val="80000"/>
            </a:pP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444500" lvl="1" indent="-444500">
              <a:lnSpc>
                <a:spcPct val="125000"/>
              </a:lnSpc>
              <a:spcBef>
                <a:spcPts val="1200"/>
              </a:spcBef>
              <a:buSzPct val="80000"/>
              <a:buFont typeface="Wingdings" pitchFamily="2" charset="2"/>
              <a:buChar char="l"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冬季及假日的隔天，病人較多</a:t>
            </a:r>
          </a:p>
        </p:txBody>
      </p:sp>
      <p:pic>
        <p:nvPicPr>
          <p:cNvPr id="26" name="Picture 10" descr="http://t0.gstatic.com/images?q=tbn:ANd9GcQrDLtuOeu0ZMOOoeub05D2HXn_Cc8DJUn8g0C-dU-1vrzuqpVFdBw3P1nxj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412776"/>
            <a:ext cx="2899705" cy="2526696"/>
          </a:xfrm>
          <a:prstGeom prst="rect">
            <a:avLst/>
          </a:prstGeom>
          <a:noFill/>
          <a:effectLst>
            <a:softEdge rad="317500"/>
          </a:effectLst>
        </p:spPr>
      </p:pic>
      <p:grpSp>
        <p:nvGrpSpPr>
          <p:cNvPr id="2" name="群組 15"/>
          <p:cNvGrpSpPr/>
          <p:nvPr/>
        </p:nvGrpSpPr>
        <p:grpSpPr>
          <a:xfrm>
            <a:off x="720000" y="180000"/>
            <a:ext cx="2880000" cy="1080000"/>
            <a:chOff x="356480" y="166060"/>
            <a:chExt cx="3024336" cy="1224136"/>
          </a:xfrm>
        </p:grpSpPr>
        <p:sp>
          <p:nvSpPr>
            <p:cNvPr id="17" name="書卷 (水平) 16"/>
            <p:cNvSpPr/>
            <p:nvPr/>
          </p:nvSpPr>
          <p:spPr>
            <a:xfrm>
              <a:off x="356480" y="166060"/>
              <a:ext cx="3024336" cy="1224136"/>
            </a:xfrm>
            <a:prstGeom prst="horizontalScroll">
              <a:avLst/>
            </a:prstGeom>
            <a:solidFill>
              <a:srgbClr val="7030A0">
                <a:alpha val="70000"/>
              </a:srgb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AutoShape 8"/>
            <p:cNvSpPr>
              <a:spLocks noChangeArrowheads="1"/>
            </p:cNvSpPr>
            <p:nvPr/>
          </p:nvSpPr>
          <p:spPr bwMode="gray">
            <a:xfrm>
              <a:off x="753019" y="360463"/>
              <a:ext cx="2314286" cy="81000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38100" cmpd="tri" algn="ctr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dist="63500" dir="1800000" sx="1000" sy="1000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zh-TW" altLang="en-US" sz="36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預 測</a:t>
              </a:r>
              <a:endParaRPr lang="zh-TW" altLang="en-US" sz="3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714348" y="1428736"/>
            <a:ext cx="6705627" cy="452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ts val="1800"/>
              </a:spcBef>
              <a:spcAft>
                <a:spcPts val="600"/>
              </a:spcAft>
              <a:buSzPct val="80000"/>
              <a:buFont typeface="Wingdings" pitchFamily="2" charset="2"/>
              <a:buChar char="l"/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生產設備和人員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</a:endParaRPr>
          </a:p>
          <a:p>
            <a:pPr marL="808038" indent="-446088">
              <a:spcBef>
                <a:spcPts val="60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</a:pP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醫    生： </a:t>
            </a:r>
            <a:r>
              <a:rPr lang="en-US" altLang="zh-TW" sz="2600" b="1" dirty="0" smtClean="0">
                <a:latin typeface="微軟正黑體" pitchFamily="34" charset="-120"/>
                <a:ea typeface="微軟正黑體" pitchFamily="34" charset="-120"/>
              </a:rPr>
              <a:t>1 </a:t>
            </a: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人</a:t>
            </a:r>
          </a:p>
          <a:p>
            <a:pPr marL="808038" indent="-446088">
              <a:spcBef>
                <a:spcPts val="60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</a:pP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護士助理： </a:t>
            </a:r>
            <a:r>
              <a:rPr lang="en-US" altLang="zh-TW" sz="2600" b="1" dirty="0" smtClean="0">
                <a:latin typeface="微軟正黑體" pitchFamily="34" charset="-120"/>
                <a:ea typeface="微軟正黑體" pitchFamily="34" charset="-120"/>
              </a:rPr>
              <a:t>2~3 </a:t>
            </a: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人</a:t>
            </a:r>
            <a:endParaRPr lang="en-US" altLang="zh-TW" sz="2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808038" indent="-446088">
              <a:spcBef>
                <a:spcPts val="60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</a:pP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等 </a:t>
            </a:r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候 室： </a:t>
            </a:r>
            <a:r>
              <a:rPr lang="en-US" altLang="zh-TW" sz="2600" b="1" dirty="0">
                <a:latin typeface="微軟正黑體" pitchFamily="34" charset="-120"/>
                <a:ea typeface="微軟正黑體" pitchFamily="34" charset="-120"/>
              </a:rPr>
              <a:t>1 </a:t>
            </a:r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間</a:t>
            </a:r>
          </a:p>
          <a:p>
            <a:pPr marL="808038" indent="-446088">
              <a:spcBef>
                <a:spcPts val="60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</a:pP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診 </a:t>
            </a:r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斷 室： </a:t>
            </a:r>
            <a:r>
              <a:rPr lang="en-US" altLang="zh-TW" sz="2600" b="1" dirty="0">
                <a:latin typeface="微軟正黑體" pitchFamily="34" charset="-120"/>
                <a:ea typeface="微軟正黑體" pitchFamily="34" charset="-120"/>
              </a:rPr>
              <a:t>5 </a:t>
            </a:r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間</a:t>
            </a:r>
          </a:p>
          <a:p>
            <a:pPr marL="457200" indent="-457200">
              <a:lnSpc>
                <a:spcPct val="120000"/>
              </a:lnSpc>
              <a:spcBef>
                <a:spcPts val="1800"/>
              </a:spcBef>
              <a:spcAft>
                <a:spcPts val="600"/>
              </a:spcAft>
              <a:buSzPct val="80000"/>
              <a:buFont typeface="Wingdings" pitchFamily="2" charset="2"/>
              <a:buChar char="l"/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每日平均看診人數</a:t>
            </a:r>
          </a:p>
          <a:p>
            <a:pPr marL="808038" indent="-446088">
              <a:lnSpc>
                <a:spcPct val="120000"/>
              </a:lnSpc>
              <a:buSzPct val="80000"/>
              <a:buFont typeface="Wingdings" pitchFamily="2" charset="2"/>
              <a:buChar char="Ø"/>
            </a:pP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平常日：</a:t>
            </a:r>
            <a:r>
              <a:rPr lang="en-US" altLang="zh-TW" sz="2600" b="1" dirty="0" smtClean="0">
                <a:latin typeface="微軟正黑體" pitchFamily="34" charset="-120"/>
                <a:ea typeface="微軟正黑體" pitchFamily="34" charset="-120"/>
              </a:rPr>
              <a:t>20~30</a:t>
            </a: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人</a:t>
            </a:r>
          </a:p>
          <a:p>
            <a:pPr marL="808038" indent="-446088">
              <a:lnSpc>
                <a:spcPct val="120000"/>
              </a:lnSpc>
              <a:buSzPct val="80000"/>
              <a:buFont typeface="Wingdings" pitchFamily="2" charset="2"/>
              <a:buChar char="Ø"/>
            </a:pP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特殊日：</a:t>
            </a:r>
            <a:r>
              <a:rPr lang="en-US" altLang="zh-TW" sz="2600" b="1" dirty="0" smtClean="0">
                <a:latin typeface="微軟正黑體" pitchFamily="34" charset="-120"/>
                <a:ea typeface="微軟正黑體" pitchFamily="34" charset="-120"/>
              </a:rPr>
              <a:t>40~50</a:t>
            </a: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人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0691" y="3356992"/>
            <a:ext cx="4903309" cy="273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grpSp>
        <p:nvGrpSpPr>
          <p:cNvPr id="2" name="群組 16"/>
          <p:cNvGrpSpPr/>
          <p:nvPr/>
        </p:nvGrpSpPr>
        <p:grpSpPr>
          <a:xfrm>
            <a:off x="720000" y="180000"/>
            <a:ext cx="2880000" cy="1080000"/>
            <a:chOff x="356480" y="166060"/>
            <a:chExt cx="3024336" cy="1224136"/>
          </a:xfrm>
        </p:grpSpPr>
        <p:sp>
          <p:nvSpPr>
            <p:cNvPr id="18" name="書卷 (水平) 17"/>
            <p:cNvSpPr/>
            <p:nvPr/>
          </p:nvSpPr>
          <p:spPr>
            <a:xfrm>
              <a:off x="356480" y="166060"/>
              <a:ext cx="3024336" cy="1224136"/>
            </a:xfrm>
            <a:prstGeom prst="horizontalScroll">
              <a:avLst/>
            </a:prstGeom>
            <a:solidFill>
              <a:srgbClr val="7030A0">
                <a:alpha val="70000"/>
              </a:srgb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9" name="AutoShape 8"/>
            <p:cNvSpPr>
              <a:spLocks noChangeArrowheads="1"/>
            </p:cNvSpPr>
            <p:nvPr/>
          </p:nvSpPr>
          <p:spPr bwMode="gray">
            <a:xfrm>
              <a:off x="753019" y="360463"/>
              <a:ext cx="2314286" cy="81000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38100" cmpd="tri" algn="ctr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dist="63500" dir="1800000" sx="1000" sy="1000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zh-TW" altLang="en-US" sz="36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生產計劃</a:t>
              </a:r>
              <a:endParaRPr lang="zh-TW" altLang="en-US" sz="3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484784"/>
            <a:ext cx="2220466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484784"/>
            <a:ext cx="174840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26"/>
          <p:cNvSpPr>
            <a:spLocks noChangeArrowheads="1"/>
          </p:cNvSpPr>
          <p:nvPr/>
        </p:nvSpPr>
        <p:spPr bwMode="auto">
          <a:xfrm>
            <a:off x="395536" y="3000372"/>
            <a:ext cx="2088000" cy="2088703"/>
          </a:xfrm>
          <a:prstGeom prst="roundRect">
            <a:avLst>
              <a:gd name="adj" fmla="val 11437"/>
            </a:avLst>
          </a:prstGeom>
          <a:gradFill flip="none" rotWithShape="1">
            <a:gsLst>
              <a:gs pos="0">
                <a:srgbClr val="5E9EFF">
                  <a:alpha val="20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 r="-100000" b="-100000"/>
          </a:gradFill>
          <a:ln w="25400" algn="ctr">
            <a:solidFill>
              <a:srgbClr val="C00000">
                <a:alpha val="70000"/>
              </a:srgbClr>
            </a:solidFill>
            <a:prstDash val="sysDot"/>
            <a:round/>
            <a:headEnd/>
            <a:tailEnd/>
          </a:ln>
          <a:effectLst/>
        </p:spPr>
        <p:txBody>
          <a:bodyPr wrap="none" lIns="36000" tIns="36000" rIns="36000" bIns="36000" anchor="t" anchorCtr="0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電話預約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現場掛號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遲到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失約</a:t>
            </a:r>
            <a:endParaRPr lang="en-US" altLang="zh-TW" sz="28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AutoShape 26"/>
          <p:cNvSpPr>
            <a:spLocks noChangeArrowheads="1"/>
          </p:cNvSpPr>
          <p:nvPr/>
        </p:nvSpPr>
        <p:spPr bwMode="auto">
          <a:xfrm>
            <a:off x="3475404" y="3000372"/>
            <a:ext cx="2088000" cy="2088703"/>
          </a:xfrm>
          <a:prstGeom prst="roundRect">
            <a:avLst>
              <a:gd name="adj" fmla="val 11437"/>
            </a:avLst>
          </a:prstGeom>
          <a:gradFill flip="none" rotWithShape="1">
            <a:gsLst>
              <a:gs pos="0">
                <a:srgbClr val="5E9EFF">
                  <a:alpha val="20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 r="-100000" b="-100000"/>
          </a:gradFill>
          <a:ln w="25400" algn="ctr">
            <a:solidFill>
              <a:srgbClr val="C00000">
                <a:alpha val="70000"/>
              </a:srgbClr>
            </a:solidFill>
            <a:prstDash val="sysDot"/>
            <a:round/>
            <a:headEnd/>
            <a:tailEnd/>
          </a:ln>
          <a:effectLst/>
        </p:spPr>
        <p:txBody>
          <a:bodyPr wrap="none" lIns="36000" tIns="36000" rIns="36000" bIns="36000" anchor="t" anchorCtr="0"/>
          <a:lstStyle/>
          <a:p>
            <a:pPr algn="ctr">
              <a:spcBef>
                <a:spcPts val="0"/>
              </a:spcBef>
            </a:pP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電話干擾</a:t>
            </a:r>
          </a:p>
          <a:p>
            <a:pPr algn="ctr">
              <a:spcBef>
                <a:spcPts val="0"/>
              </a:spcBef>
            </a:pP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緊急病患</a:t>
            </a:r>
            <a:endParaRPr lang="zh-TW" altLang="en-US" sz="28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AutoShape 26"/>
          <p:cNvSpPr>
            <a:spLocks noChangeArrowheads="1"/>
          </p:cNvSpPr>
          <p:nvPr/>
        </p:nvSpPr>
        <p:spPr bwMode="auto">
          <a:xfrm>
            <a:off x="6508210" y="3000372"/>
            <a:ext cx="2088000" cy="2088703"/>
          </a:xfrm>
          <a:prstGeom prst="roundRect">
            <a:avLst>
              <a:gd name="adj" fmla="val 11437"/>
            </a:avLst>
          </a:prstGeom>
          <a:gradFill flip="none" rotWithShape="1">
            <a:gsLst>
              <a:gs pos="0">
                <a:srgbClr val="5E9EFF">
                  <a:alpha val="20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 r="-100000" b="-100000"/>
          </a:gradFill>
          <a:ln w="25400" algn="ctr">
            <a:solidFill>
              <a:srgbClr val="C00000">
                <a:alpha val="70000"/>
              </a:srgbClr>
            </a:solidFill>
            <a:prstDash val="sysDot"/>
            <a:round/>
            <a:headEnd/>
            <a:tailEnd/>
          </a:ln>
          <a:effectLst/>
        </p:spPr>
        <p:txBody>
          <a:bodyPr wrap="none" lIns="36000" tIns="36000" rIns="36000" bIns="36000" anchor="t" anchorCtr="0"/>
          <a:lstStyle/>
          <a:p>
            <a:pPr algn="ctr">
              <a:spcBef>
                <a:spcPts val="0"/>
              </a:spcBef>
            </a:pP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準時結束</a:t>
            </a:r>
          </a:p>
          <a:p>
            <a:pPr algn="ctr">
              <a:spcBef>
                <a:spcPts val="0"/>
              </a:spcBef>
            </a:pP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提前完成</a:t>
            </a:r>
          </a:p>
          <a:p>
            <a:pPr algn="ctr">
              <a:spcBef>
                <a:spcPts val="0"/>
              </a:spcBef>
            </a:pP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落後進度</a:t>
            </a:r>
            <a:endParaRPr lang="zh-TW" altLang="en-US" sz="28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AutoShape 26"/>
          <p:cNvSpPr>
            <a:spLocks noChangeArrowheads="1"/>
          </p:cNvSpPr>
          <p:nvPr/>
        </p:nvSpPr>
        <p:spPr bwMode="auto">
          <a:xfrm>
            <a:off x="3420112" y="2262151"/>
            <a:ext cx="2160000" cy="792000"/>
          </a:xfrm>
          <a:prstGeom prst="roundRect">
            <a:avLst>
              <a:gd name="adj" fmla="val 11437"/>
            </a:avLst>
          </a:prstGeom>
          <a:solidFill>
            <a:srgbClr val="FFFF00"/>
          </a:solidFill>
          <a:ln w="19050" algn="ctr">
            <a:solidFill>
              <a:srgbClr val="7030A0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sz="3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看診</a:t>
            </a:r>
            <a:endParaRPr lang="zh-TW" altLang="en-US" sz="32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AutoShape 26"/>
          <p:cNvSpPr>
            <a:spLocks noChangeArrowheads="1"/>
          </p:cNvSpPr>
          <p:nvPr/>
        </p:nvSpPr>
        <p:spPr bwMode="auto">
          <a:xfrm>
            <a:off x="379300" y="2245675"/>
            <a:ext cx="2160000" cy="792000"/>
          </a:xfrm>
          <a:prstGeom prst="roundRect">
            <a:avLst>
              <a:gd name="adj" fmla="val 11437"/>
            </a:avLst>
          </a:prstGeom>
          <a:solidFill>
            <a:srgbClr val="FFFF00"/>
          </a:solidFill>
          <a:ln w="19050" algn="ctr">
            <a:solidFill>
              <a:srgbClr val="7030A0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sz="3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掛號</a:t>
            </a:r>
            <a:endParaRPr lang="zh-TW" altLang="en-US" sz="32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AutoShape 26"/>
          <p:cNvSpPr>
            <a:spLocks noChangeArrowheads="1"/>
          </p:cNvSpPr>
          <p:nvPr/>
        </p:nvSpPr>
        <p:spPr bwMode="auto">
          <a:xfrm>
            <a:off x="6444440" y="2262151"/>
            <a:ext cx="2160000" cy="792000"/>
          </a:xfrm>
          <a:prstGeom prst="roundRect">
            <a:avLst>
              <a:gd name="adj" fmla="val 11437"/>
            </a:avLst>
          </a:prstGeom>
          <a:solidFill>
            <a:srgbClr val="FFFF00"/>
          </a:solidFill>
          <a:ln w="19050" algn="ctr">
            <a:solidFill>
              <a:srgbClr val="7030A0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sz="3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檢討與修正</a:t>
            </a:r>
            <a:endParaRPr lang="zh-TW" altLang="en-US" sz="32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4699" name="AutoShape 11"/>
          <p:cNvSpPr>
            <a:spLocks noChangeArrowheads="1"/>
          </p:cNvSpPr>
          <p:nvPr/>
        </p:nvSpPr>
        <p:spPr bwMode="auto">
          <a:xfrm>
            <a:off x="2547538" y="2406167"/>
            <a:ext cx="864096" cy="504056"/>
          </a:xfrm>
          <a:prstGeom prst="rightArrow">
            <a:avLst>
              <a:gd name="adj1" fmla="val 50000"/>
              <a:gd name="adj2" fmla="val 70000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AutoShape 11"/>
          <p:cNvSpPr>
            <a:spLocks noChangeArrowheads="1"/>
          </p:cNvSpPr>
          <p:nvPr/>
        </p:nvSpPr>
        <p:spPr bwMode="auto">
          <a:xfrm>
            <a:off x="5580112" y="2478175"/>
            <a:ext cx="864096" cy="504056"/>
          </a:xfrm>
          <a:prstGeom prst="rightArrow">
            <a:avLst>
              <a:gd name="adj1" fmla="val 50000"/>
              <a:gd name="adj2" fmla="val 70000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4680" y="4394782"/>
            <a:ext cx="2857520" cy="21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437112"/>
            <a:ext cx="1643074" cy="223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grpSp>
        <p:nvGrpSpPr>
          <p:cNvPr id="2" name="群組 35"/>
          <p:cNvGrpSpPr/>
          <p:nvPr/>
        </p:nvGrpSpPr>
        <p:grpSpPr>
          <a:xfrm>
            <a:off x="1459300" y="1700808"/>
            <a:ext cx="6065140" cy="561343"/>
            <a:chOff x="1459300" y="1628800"/>
            <a:chExt cx="6065140" cy="633351"/>
          </a:xfrm>
        </p:grpSpPr>
        <p:cxnSp>
          <p:nvCxnSpPr>
            <p:cNvPr id="31" name="肘形接點 30"/>
            <p:cNvCxnSpPr>
              <a:stCxn id="26" idx="0"/>
              <a:endCxn id="22" idx="0"/>
            </p:cNvCxnSpPr>
            <p:nvPr/>
          </p:nvCxnSpPr>
          <p:spPr>
            <a:xfrm rot="16200000" flipV="1">
              <a:off x="4483632" y="-778657"/>
              <a:ext cx="16476" cy="6065140"/>
            </a:xfrm>
            <a:prstGeom prst="bentConnector3">
              <a:avLst>
                <a:gd name="adj1" fmla="val 4037425"/>
              </a:avLst>
            </a:prstGeom>
            <a:ln w="60325">
              <a:solidFill>
                <a:schemeClr val="bg2">
                  <a:lumMod val="10000"/>
                  <a:alpha val="8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單箭頭接點 34"/>
            <p:cNvCxnSpPr/>
            <p:nvPr/>
          </p:nvCxnSpPr>
          <p:spPr>
            <a:xfrm>
              <a:off x="4571880" y="1628800"/>
              <a:ext cx="120" cy="633351"/>
            </a:xfrm>
            <a:prstGeom prst="straightConnector1">
              <a:avLst/>
            </a:prstGeom>
            <a:ln w="60325">
              <a:solidFill>
                <a:schemeClr val="bg2">
                  <a:lumMod val="10000"/>
                  <a:alpha val="8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365104"/>
            <a:ext cx="158094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grpSp>
        <p:nvGrpSpPr>
          <p:cNvPr id="3" name="群組 45"/>
          <p:cNvGrpSpPr/>
          <p:nvPr/>
        </p:nvGrpSpPr>
        <p:grpSpPr>
          <a:xfrm>
            <a:off x="720000" y="180000"/>
            <a:ext cx="2880000" cy="1080000"/>
            <a:chOff x="356480" y="166060"/>
            <a:chExt cx="3024336" cy="1224136"/>
          </a:xfrm>
        </p:grpSpPr>
        <p:sp>
          <p:nvSpPr>
            <p:cNvPr id="47" name="書卷 (水平) 46"/>
            <p:cNvSpPr/>
            <p:nvPr/>
          </p:nvSpPr>
          <p:spPr>
            <a:xfrm>
              <a:off x="356480" y="166060"/>
              <a:ext cx="3024336" cy="1224136"/>
            </a:xfrm>
            <a:prstGeom prst="horizontalScroll">
              <a:avLst/>
            </a:prstGeom>
            <a:solidFill>
              <a:srgbClr val="7030A0">
                <a:alpha val="70000"/>
              </a:srgb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9" name="AutoShape 8"/>
            <p:cNvSpPr>
              <a:spLocks noChangeArrowheads="1"/>
            </p:cNvSpPr>
            <p:nvPr/>
          </p:nvSpPr>
          <p:spPr bwMode="gray">
            <a:xfrm>
              <a:off x="753019" y="360463"/>
              <a:ext cx="2314286" cy="81000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38100" cmpd="tri" algn="ctr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dist="63500" dir="1800000" sx="1000" sy="1000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zh-TW" altLang="en-US" sz="36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作業排程</a:t>
              </a:r>
              <a:endParaRPr lang="zh-TW" altLang="en-US" sz="3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827584" y="1772816"/>
            <a:ext cx="7704856" cy="37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34988" indent="-534988">
              <a:spcBef>
                <a:spcPts val="600"/>
              </a:spcBef>
              <a:spcAft>
                <a:spcPts val="600"/>
              </a:spcAft>
              <a:buSzPct val="80000"/>
              <a:buFont typeface="Wingdings" pitchFamily="2" charset="2"/>
              <a:buChar char="l"/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電話預約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  <a:sym typeface="Wingdings" pitchFamily="2" charset="2"/>
            </a:endParaRPr>
          </a:p>
          <a:p>
            <a:pPr marL="715963" lvl="1" indent="-354013">
              <a:spcBef>
                <a:spcPts val="600"/>
              </a:spcBef>
              <a:spcAft>
                <a:spcPts val="600"/>
              </a:spcAft>
              <a:buSzPct val="80000"/>
              <a:buFont typeface="Wingdings" pitchFamily="2" charset="2"/>
              <a:buChar char="Ø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實實在在的約定時間</a:t>
            </a:r>
          </a:p>
          <a:p>
            <a:pPr marL="715963" lvl="1" indent="-354013">
              <a:spcBef>
                <a:spcPts val="600"/>
              </a:spcBef>
              <a:spcAft>
                <a:spcPts val="600"/>
              </a:spcAft>
              <a:buSzPct val="80000"/>
              <a:buFont typeface="Wingdings" pitchFamily="2" charset="2"/>
              <a:buChar char="Ø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初診病患安排在</a:t>
            </a: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半點或整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點</a:t>
            </a:r>
            <a:endParaRPr lang="en-US" altLang="zh-TW" sz="22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sym typeface="Wingdings" pitchFamily="2" charset="2"/>
            </a:endParaRPr>
          </a:p>
          <a:p>
            <a:pPr marL="534988" indent="-534988">
              <a:spcBef>
                <a:spcPts val="3600"/>
              </a:spcBef>
              <a:spcAft>
                <a:spcPts val="600"/>
              </a:spcAft>
              <a:buSzPct val="80000"/>
              <a:buFont typeface="Wingdings" pitchFamily="2" charset="2"/>
              <a:buChar char="l"/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現場掛號</a:t>
            </a:r>
          </a:p>
          <a:p>
            <a:pPr marL="715963" lvl="1" indent="-354013">
              <a:spcBef>
                <a:spcPts val="600"/>
              </a:spcBef>
              <a:spcAft>
                <a:spcPts val="600"/>
              </a:spcAft>
              <a:buSzPct val="80000"/>
              <a:buFont typeface="Wingdings" pitchFamily="2" charset="2"/>
              <a:buChar char="Ø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急診病患：立即處理</a:t>
            </a:r>
          </a:p>
          <a:p>
            <a:pPr marL="715963" lvl="1" indent="-354013">
              <a:spcBef>
                <a:spcPts val="600"/>
              </a:spcBef>
              <a:spcAft>
                <a:spcPts val="600"/>
              </a:spcAft>
              <a:buSzPct val="80000"/>
              <a:buFont typeface="Wingdings" pitchFamily="2" charset="2"/>
              <a:buChar char="Ø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一般病患：比照電話預約處理，安排較早時間給他</a:t>
            </a:r>
            <a:endParaRPr lang="zh-TW" altLang="en-US" sz="24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" name="群組 19"/>
          <p:cNvGrpSpPr/>
          <p:nvPr/>
        </p:nvGrpSpPr>
        <p:grpSpPr>
          <a:xfrm>
            <a:off x="5436096" y="1700808"/>
            <a:ext cx="3168352" cy="2448272"/>
            <a:chOff x="5436096" y="1700808"/>
            <a:chExt cx="3168352" cy="2448272"/>
          </a:xfrm>
        </p:grpSpPr>
        <p:pic>
          <p:nvPicPr>
            <p:cNvPr id="5" name="Picture 2" descr="C:\Users\yvonneliuin\AppData\Local\Microsoft\Windows\Temporary Internet Files\Content.IE5\C9HFW8M1\MPj04266260000[1]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36096" y="1700808"/>
              <a:ext cx="1676248" cy="2304256"/>
            </a:xfrm>
            <a:prstGeom prst="rect">
              <a:avLst/>
            </a:prstGeom>
            <a:noFill/>
            <a:ln w="6350">
              <a:solidFill>
                <a:schemeClr val="accent1">
                  <a:alpha val="36078"/>
                </a:schemeClr>
              </a:solidFill>
              <a:miter lim="800000"/>
              <a:headEnd/>
              <a:tailEnd/>
            </a:ln>
            <a:effectLst>
              <a:softEdge rad="127000"/>
            </a:effectLst>
          </p:spPr>
        </p:pic>
        <p:grpSp>
          <p:nvGrpSpPr>
            <p:cNvPr id="3" name="群組 29"/>
            <p:cNvGrpSpPr/>
            <p:nvPr/>
          </p:nvGrpSpPr>
          <p:grpSpPr>
            <a:xfrm>
              <a:off x="6804248" y="2420888"/>
              <a:ext cx="1800200" cy="1728192"/>
              <a:chOff x="2627784" y="1700808"/>
              <a:chExt cx="4057997" cy="3901920"/>
            </a:xfrm>
          </p:grpSpPr>
          <p:pic>
            <p:nvPicPr>
              <p:cNvPr id="31" name="Picture 3" descr="C:\Users\yvonneliuin\AppData\Local\Microsoft\Windows\Temporary Internet Files\Content.IE5\6UBH8013\MCj04186740000[1]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27784" y="1700808"/>
                <a:ext cx="4057997" cy="39019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" name="橢圓 31"/>
              <p:cNvSpPr/>
              <p:nvPr/>
            </p:nvSpPr>
            <p:spPr>
              <a:xfrm rot="1841321">
                <a:off x="5707934" y="4707747"/>
                <a:ext cx="699820" cy="4430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</p:grpSp>
      <p:grpSp>
        <p:nvGrpSpPr>
          <p:cNvPr id="4" name="群組 58"/>
          <p:cNvGrpSpPr/>
          <p:nvPr/>
        </p:nvGrpSpPr>
        <p:grpSpPr>
          <a:xfrm>
            <a:off x="4140000" y="360000"/>
            <a:ext cx="4320000" cy="1008000"/>
            <a:chOff x="3923928" y="337606"/>
            <a:chExt cx="4043114" cy="985460"/>
          </a:xfrm>
        </p:grpSpPr>
        <p:sp>
          <p:nvSpPr>
            <p:cNvPr id="19" name="AutoShape 26"/>
            <p:cNvSpPr>
              <a:spLocks noChangeArrowheads="1"/>
            </p:cNvSpPr>
            <p:nvPr/>
          </p:nvSpPr>
          <p:spPr bwMode="auto">
            <a:xfrm>
              <a:off x="5202211" y="675066"/>
              <a:ext cx="896307" cy="648000"/>
            </a:xfrm>
            <a:prstGeom prst="roundRect">
              <a:avLst>
                <a:gd name="adj" fmla="val 11437"/>
              </a:avLst>
            </a:prstGeom>
            <a:solidFill>
              <a:schemeClr val="bg1">
                <a:alpha val="80000"/>
              </a:schemeClr>
            </a:solidFill>
            <a:ln w="19050" algn="ctr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TW" altLang="en-US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看診</a:t>
              </a:r>
              <a:endParaRPr lang="zh-TW" altLang="en-US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1" name="AutoShape 26"/>
            <p:cNvSpPr>
              <a:spLocks noChangeArrowheads="1"/>
            </p:cNvSpPr>
            <p:nvPr/>
          </p:nvSpPr>
          <p:spPr bwMode="auto">
            <a:xfrm>
              <a:off x="3923928" y="662879"/>
              <a:ext cx="896307" cy="648000"/>
            </a:xfrm>
            <a:prstGeom prst="roundRect">
              <a:avLst>
                <a:gd name="adj" fmla="val 11437"/>
              </a:avLst>
            </a:prstGeom>
            <a:solidFill>
              <a:srgbClr val="FFFF00"/>
            </a:solidFill>
            <a:ln w="19050" algn="ctr">
              <a:solidFill>
                <a:srgbClr val="7030A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TW" altLang="en-US" sz="24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掛號</a:t>
              </a:r>
              <a:endPara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2" name="AutoShape 26"/>
            <p:cNvSpPr>
              <a:spLocks noChangeArrowheads="1"/>
            </p:cNvSpPr>
            <p:nvPr/>
          </p:nvSpPr>
          <p:spPr bwMode="auto">
            <a:xfrm>
              <a:off x="6455042" y="675065"/>
              <a:ext cx="1512000" cy="648000"/>
            </a:xfrm>
            <a:prstGeom prst="roundRect">
              <a:avLst>
                <a:gd name="adj" fmla="val 11437"/>
              </a:avLst>
            </a:prstGeom>
            <a:solidFill>
              <a:schemeClr val="bg1">
                <a:alpha val="80000"/>
              </a:schemeClr>
            </a:solidFill>
            <a:ln w="19050" algn="ctr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TW" altLang="en-US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檢討與修正</a:t>
              </a:r>
              <a:endParaRPr lang="zh-TW" altLang="en-US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3" name="AutoShape 11"/>
            <p:cNvSpPr>
              <a:spLocks noChangeArrowheads="1"/>
            </p:cNvSpPr>
            <p:nvPr/>
          </p:nvSpPr>
          <p:spPr bwMode="auto">
            <a:xfrm>
              <a:off x="4828556" y="812038"/>
              <a:ext cx="432000" cy="360000"/>
            </a:xfrm>
            <a:prstGeom prst="rightArrow">
              <a:avLst>
                <a:gd name="adj1" fmla="val 50000"/>
                <a:gd name="adj2" fmla="val 70000"/>
              </a:avLst>
            </a:prstGeom>
            <a:solidFill>
              <a:schemeClr val="accent6">
                <a:lumMod val="50000"/>
                <a:alpha val="80000"/>
              </a:schemeClr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6" name="AutoShape 11"/>
            <p:cNvSpPr>
              <a:spLocks noChangeArrowheads="1"/>
            </p:cNvSpPr>
            <p:nvPr/>
          </p:nvSpPr>
          <p:spPr bwMode="auto">
            <a:xfrm>
              <a:off x="6075978" y="828514"/>
              <a:ext cx="432000" cy="360000"/>
            </a:xfrm>
            <a:prstGeom prst="rightArrow">
              <a:avLst>
                <a:gd name="adj1" fmla="val 50000"/>
                <a:gd name="adj2" fmla="val 70000"/>
              </a:avLst>
            </a:prstGeom>
            <a:solidFill>
              <a:schemeClr val="accent6">
                <a:lumMod val="50000"/>
                <a:alpha val="80000"/>
              </a:schemeClr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43" name="圖案 42"/>
            <p:cNvCxnSpPr/>
            <p:nvPr/>
          </p:nvCxnSpPr>
          <p:spPr>
            <a:xfrm rot="10800000">
              <a:off x="4372082" y="629928"/>
              <a:ext cx="2792208" cy="29817"/>
            </a:xfrm>
            <a:prstGeom prst="bentConnector4">
              <a:avLst>
                <a:gd name="adj1" fmla="val 81"/>
                <a:gd name="adj2" fmla="val 1198213"/>
              </a:avLst>
            </a:prstGeom>
            <a:ln w="38100" cap="rnd">
              <a:solidFill>
                <a:schemeClr val="bg2">
                  <a:lumMod val="10000"/>
                  <a:alpha val="8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單箭頭接點 57"/>
            <p:cNvCxnSpPr/>
            <p:nvPr/>
          </p:nvCxnSpPr>
          <p:spPr>
            <a:xfrm>
              <a:off x="5658603" y="337606"/>
              <a:ext cx="1755" cy="324000"/>
            </a:xfrm>
            <a:prstGeom prst="straightConnector1">
              <a:avLst/>
            </a:prstGeom>
            <a:ln w="38100">
              <a:solidFill>
                <a:schemeClr val="bg2">
                  <a:lumMod val="10000"/>
                  <a:alpha val="8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群組 59"/>
          <p:cNvGrpSpPr/>
          <p:nvPr/>
        </p:nvGrpSpPr>
        <p:grpSpPr>
          <a:xfrm>
            <a:off x="720000" y="180000"/>
            <a:ext cx="2880000" cy="1080000"/>
            <a:chOff x="356480" y="166060"/>
            <a:chExt cx="3024336" cy="1224136"/>
          </a:xfrm>
        </p:grpSpPr>
        <p:sp>
          <p:nvSpPr>
            <p:cNvPr id="61" name="書卷 (水平) 60"/>
            <p:cNvSpPr/>
            <p:nvPr/>
          </p:nvSpPr>
          <p:spPr>
            <a:xfrm>
              <a:off x="356480" y="166060"/>
              <a:ext cx="3024336" cy="1224136"/>
            </a:xfrm>
            <a:prstGeom prst="horizontalScroll">
              <a:avLst/>
            </a:prstGeom>
            <a:solidFill>
              <a:srgbClr val="FF99FF">
                <a:alpha val="80000"/>
              </a:srgb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2" name="AutoShape 8"/>
            <p:cNvSpPr>
              <a:spLocks noChangeArrowheads="1"/>
            </p:cNvSpPr>
            <p:nvPr/>
          </p:nvSpPr>
          <p:spPr bwMode="gray">
            <a:xfrm>
              <a:off x="753019" y="360463"/>
              <a:ext cx="2314286" cy="81000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38100" cmpd="tri" algn="ctr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dist="63500" dir="1800000" sx="1000" sy="1000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zh-TW" altLang="en-US" sz="36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掛號作業</a:t>
              </a:r>
              <a:endParaRPr lang="zh-TW" altLang="en-US" sz="3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pic>
        <p:nvPicPr>
          <p:cNvPr id="29" name="Picture 3" descr="C:\Users\yvonneliuin\AppData\Local\Microsoft\Windows\Temporary Internet Files\Content.IE5\6UBH8013\MCj0437563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0550" y="3645024"/>
            <a:ext cx="1431610" cy="136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1259632" y="2336100"/>
            <a:ext cx="6768752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34988" indent="-534988">
              <a:spcBef>
                <a:spcPts val="600"/>
              </a:spcBef>
              <a:spcAft>
                <a:spcPts val="600"/>
              </a:spcAft>
              <a:buSzPct val="80000"/>
              <a:buFont typeface="Wingdings" pitchFamily="2" charset="2"/>
              <a:buChar char="l"/>
              <a:defRPr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遲到十分鐘內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: </a:t>
            </a:r>
          </a:p>
          <a:p>
            <a:pPr marL="715963" lvl="1" indent="-354013">
              <a:spcBef>
                <a:spcPts val="60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  <a:defRPr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立即看診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  <a:sym typeface="Wingdings" pitchFamily="2" charset="2"/>
            </a:endParaRPr>
          </a:p>
          <a:p>
            <a:pPr marL="715963" lvl="1" indent="-354013">
              <a:spcBef>
                <a:spcPts val="600"/>
              </a:spcBef>
              <a:spcAft>
                <a:spcPts val="0"/>
              </a:spcAft>
              <a:buSzPct val="80000"/>
              <a:defRPr/>
            </a:pPr>
            <a:endParaRPr lang="en-US" altLang="zh-TW" sz="2400" b="1" dirty="0" smtClean="0">
              <a:latin typeface="微軟正黑體" pitchFamily="34" charset="-120"/>
              <a:ea typeface="微軟正黑體" pitchFamily="34" charset="-120"/>
              <a:sym typeface="Wingdings" pitchFamily="2" charset="2"/>
            </a:endParaRPr>
          </a:p>
          <a:p>
            <a:pPr marL="534988" indent="-534988">
              <a:spcBef>
                <a:spcPts val="600"/>
              </a:spcBef>
              <a:spcAft>
                <a:spcPts val="600"/>
              </a:spcAft>
              <a:buSzPct val="80000"/>
              <a:buFont typeface="Wingdings" pitchFamily="2" charset="2"/>
              <a:buChar char="l"/>
              <a:defRPr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遲到十分鐘以上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: </a:t>
            </a:r>
          </a:p>
          <a:p>
            <a:pPr marL="715963" lvl="1" indent="-354013">
              <a:spcBef>
                <a:spcPts val="60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  <a:defRPr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在病歷表上註明日期、遲到原因，以及是否看診或是另外約時間。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  <a:sym typeface="Wingdings" pitchFamily="2" charset="2"/>
            </a:endParaRPr>
          </a:p>
        </p:txBody>
      </p:sp>
      <p:sp>
        <p:nvSpPr>
          <p:cNvPr id="20" name="雲朵形 19">
            <a:hlinkClick r:id="" action="ppaction://noaction"/>
          </p:cNvPr>
          <p:cNvSpPr/>
          <p:nvPr/>
        </p:nvSpPr>
        <p:spPr>
          <a:xfrm>
            <a:off x="323528" y="1412776"/>
            <a:ext cx="2304256" cy="864096"/>
          </a:xfrm>
          <a:prstGeom prst="cloud">
            <a:avLst/>
          </a:prstGeom>
          <a:solidFill>
            <a:srgbClr val="FFFFCC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zh-TW" altLang="en-US" sz="36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遲到</a:t>
            </a:r>
            <a:endParaRPr lang="en-US" sz="36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" name="Picture 2" descr="http://t0.gstatic.com/images?q=tbn:ANd9GcTthpgxyz1GY6j1U5xVbFsCEAalAgmQLSYlV9CDTIGXft6KeRtXl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060848"/>
            <a:ext cx="3198020" cy="2223159"/>
          </a:xfrm>
          <a:prstGeom prst="rect">
            <a:avLst/>
          </a:prstGeom>
          <a:noFill/>
          <a:effectLst>
            <a:softEdge rad="317500"/>
          </a:effectLst>
        </p:spPr>
      </p:pic>
      <p:grpSp>
        <p:nvGrpSpPr>
          <p:cNvPr id="2" name="群組 44"/>
          <p:cNvGrpSpPr/>
          <p:nvPr/>
        </p:nvGrpSpPr>
        <p:grpSpPr>
          <a:xfrm>
            <a:off x="4140000" y="360000"/>
            <a:ext cx="4320000" cy="1008000"/>
            <a:chOff x="3923928" y="337606"/>
            <a:chExt cx="4043114" cy="985460"/>
          </a:xfrm>
        </p:grpSpPr>
        <p:sp>
          <p:nvSpPr>
            <p:cNvPr id="46" name="AutoShape 26"/>
            <p:cNvSpPr>
              <a:spLocks noChangeArrowheads="1"/>
            </p:cNvSpPr>
            <p:nvPr/>
          </p:nvSpPr>
          <p:spPr bwMode="auto">
            <a:xfrm>
              <a:off x="5202211" y="675066"/>
              <a:ext cx="896307" cy="648000"/>
            </a:xfrm>
            <a:prstGeom prst="roundRect">
              <a:avLst>
                <a:gd name="adj" fmla="val 11437"/>
              </a:avLst>
            </a:prstGeom>
            <a:solidFill>
              <a:schemeClr val="bg1">
                <a:alpha val="80000"/>
              </a:schemeClr>
            </a:solidFill>
            <a:ln w="19050" algn="ctr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TW" altLang="en-US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看診</a:t>
              </a:r>
              <a:endParaRPr lang="zh-TW" altLang="en-US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7" name="AutoShape 26"/>
            <p:cNvSpPr>
              <a:spLocks noChangeArrowheads="1"/>
            </p:cNvSpPr>
            <p:nvPr/>
          </p:nvSpPr>
          <p:spPr bwMode="auto">
            <a:xfrm>
              <a:off x="3923928" y="662879"/>
              <a:ext cx="896307" cy="648000"/>
            </a:xfrm>
            <a:prstGeom prst="roundRect">
              <a:avLst>
                <a:gd name="adj" fmla="val 11437"/>
              </a:avLst>
            </a:prstGeom>
            <a:solidFill>
              <a:srgbClr val="FFFF00"/>
            </a:solidFill>
            <a:ln w="19050" algn="ctr">
              <a:solidFill>
                <a:srgbClr val="7030A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TW" altLang="en-US" sz="24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掛號</a:t>
              </a:r>
              <a:endPara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8" name="AutoShape 26"/>
            <p:cNvSpPr>
              <a:spLocks noChangeArrowheads="1"/>
            </p:cNvSpPr>
            <p:nvPr/>
          </p:nvSpPr>
          <p:spPr bwMode="auto">
            <a:xfrm>
              <a:off x="6455042" y="675065"/>
              <a:ext cx="1512000" cy="648000"/>
            </a:xfrm>
            <a:prstGeom prst="roundRect">
              <a:avLst>
                <a:gd name="adj" fmla="val 11437"/>
              </a:avLst>
            </a:prstGeom>
            <a:solidFill>
              <a:schemeClr val="bg1">
                <a:alpha val="80000"/>
              </a:schemeClr>
            </a:solidFill>
            <a:ln w="19050" algn="ctr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TW" altLang="en-US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檢討與修正</a:t>
              </a:r>
              <a:endParaRPr lang="zh-TW" altLang="en-US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9" name="AutoShape 11"/>
            <p:cNvSpPr>
              <a:spLocks noChangeArrowheads="1"/>
            </p:cNvSpPr>
            <p:nvPr/>
          </p:nvSpPr>
          <p:spPr bwMode="auto">
            <a:xfrm>
              <a:off x="4828556" y="812038"/>
              <a:ext cx="432000" cy="360000"/>
            </a:xfrm>
            <a:prstGeom prst="rightArrow">
              <a:avLst>
                <a:gd name="adj1" fmla="val 50000"/>
                <a:gd name="adj2" fmla="val 70000"/>
              </a:avLst>
            </a:prstGeom>
            <a:solidFill>
              <a:schemeClr val="accent6">
                <a:lumMod val="50000"/>
                <a:alpha val="80000"/>
              </a:schemeClr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0" name="AutoShape 11"/>
            <p:cNvSpPr>
              <a:spLocks noChangeArrowheads="1"/>
            </p:cNvSpPr>
            <p:nvPr/>
          </p:nvSpPr>
          <p:spPr bwMode="auto">
            <a:xfrm>
              <a:off x="6075978" y="828514"/>
              <a:ext cx="432000" cy="360000"/>
            </a:xfrm>
            <a:prstGeom prst="rightArrow">
              <a:avLst>
                <a:gd name="adj1" fmla="val 50000"/>
                <a:gd name="adj2" fmla="val 70000"/>
              </a:avLst>
            </a:prstGeom>
            <a:solidFill>
              <a:schemeClr val="accent6">
                <a:lumMod val="50000"/>
                <a:alpha val="80000"/>
              </a:schemeClr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51" name="圖案 50"/>
            <p:cNvCxnSpPr/>
            <p:nvPr/>
          </p:nvCxnSpPr>
          <p:spPr>
            <a:xfrm rot="10800000">
              <a:off x="4372082" y="629928"/>
              <a:ext cx="2792208" cy="29817"/>
            </a:xfrm>
            <a:prstGeom prst="bentConnector4">
              <a:avLst>
                <a:gd name="adj1" fmla="val 81"/>
                <a:gd name="adj2" fmla="val 1198213"/>
              </a:avLst>
            </a:prstGeom>
            <a:ln w="38100" cap="rnd">
              <a:solidFill>
                <a:schemeClr val="bg2">
                  <a:lumMod val="10000"/>
                  <a:alpha val="8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單箭頭接點 51"/>
            <p:cNvCxnSpPr/>
            <p:nvPr/>
          </p:nvCxnSpPr>
          <p:spPr>
            <a:xfrm>
              <a:off x="5658603" y="337606"/>
              <a:ext cx="1755" cy="324000"/>
            </a:xfrm>
            <a:prstGeom prst="straightConnector1">
              <a:avLst/>
            </a:prstGeom>
            <a:ln w="38100">
              <a:solidFill>
                <a:schemeClr val="bg2">
                  <a:lumMod val="10000"/>
                  <a:alpha val="8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群組 55"/>
          <p:cNvGrpSpPr/>
          <p:nvPr/>
        </p:nvGrpSpPr>
        <p:grpSpPr>
          <a:xfrm>
            <a:off x="720000" y="180000"/>
            <a:ext cx="2880000" cy="1080000"/>
            <a:chOff x="356480" y="166060"/>
            <a:chExt cx="3024336" cy="1224136"/>
          </a:xfrm>
        </p:grpSpPr>
        <p:sp>
          <p:nvSpPr>
            <p:cNvPr id="57" name="書卷 (水平) 56"/>
            <p:cNvSpPr/>
            <p:nvPr/>
          </p:nvSpPr>
          <p:spPr>
            <a:xfrm>
              <a:off x="356480" y="166060"/>
              <a:ext cx="3024336" cy="1224136"/>
            </a:xfrm>
            <a:prstGeom prst="horizontalScroll">
              <a:avLst/>
            </a:prstGeom>
            <a:solidFill>
              <a:srgbClr val="FF99FF">
                <a:alpha val="80000"/>
              </a:srgb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8" name="AutoShape 8"/>
            <p:cNvSpPr>
              <a:spLocks noChangeArrowheads="1"/>
            </p:cNvSpPr>
            <p:nvPr/>
          </p:nvSpPr>
          <p:spPr bwMode="gray">
            <a:xfrm>
              <a:off x="753019" y="360463"/>
              <a:ext cx="2314286" cy="81000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38100" cmpd="tri" algn="ctr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dist="63500" dir="1800000" sx="1000" sy="1000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zh-TW" altLang="en-US" sz="36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掛號作業</a:t>
              </a:r>
              <a:endParaRPr lang="zh-TW" altLang="en-US" sz="3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" name="群組 20"/>
          <p:cNvGrpSpPr/>
          <p:nvPr/>
        </p:nvGrpSpPr>
        <p:grpSpPr>
          <a:xfrm>
            <a:off x="5004048" y="4797152"/>
            <a:ext cx="3433747" cy="1873333"/>
            <a:chOff x="5004048" y="4797152"/>
            <a:chExt cx="3433747" cy="1873333"/>
          </a:xfrm>
        </p:grpSpPr>
        <p:pic>
          <p:nvPicPr>
            <p:cNvPr id="35" name="Picture 10" descr="http://t3.gstatic.com/images?q=tbn:ANd9GcQxe9hp97fp5xgZnwmCc7OHtJhRRS2J4FfAFT2fAMhfCccqSEy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4048" y="4797152"/>
              <a:ext cx="1873333" cy="1873333"/>
            </a:xfrm>
            <a:prstGeom prst="rect">
              <a:avLst/>
            </a:prstGeom>
            <a:noFill/>
            <a:effectLst>
              <a:softEdge rad="317500"/>
            </a:effectLst>
          </p:spPr>
        </p:pic>
        <p:pic>
          <p:nvPicPr>
            <p:cNvPr id="17" name="Picture 2" descr="http://skindoctordino.com/wp-content/uploads/2012/04/time-management-clock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04248" y="5157192"/>
              <a:ext cx="1633547" cy="1080120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1115616" y="2420888"/>
            <a:ext cx="7416824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34988" indent="-534988">
              <a:spcBef>
                <a:spcPts val="600"/>
              </a:spcBef>
              <a:spcAft>
                <a:spcPts val="600"/>
              </a:spcAft>
              <a:buSzPct val="80000"/>
              <a:buFont typeface="Wingdings" pitchFamily="2" charset="2"/>
              <a:buChar char="l"/>
              <a:defRPr/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失約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未到診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(1~2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次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): </a:t>
            </a:r>
          </a:p>
          <a:p>
            <a:pPr marL="715963" lvl="1" indent="-354013">
              <a:spcBef>
                <a:spcPts val="60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  <a:defRPr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記錄在病歷表上，簡要的記註原因。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  <a:sym typeface="Wingdings" pitchFamily="2" charset="2"/>
            </a:endParaRPr>
          </a:p>
          <a:p>
            <a:pPr>
              <a:defRPr/>
            </a:pP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34988" indent="-534988">
              <a:spcBef>
                <a:spcPts val="600"/>
              </a:spcBef>
              <a:spcAft>
                <a:spcPts val="600"/>
              </a:spcAft>
              <a:buSzPct val="80000"/>
              <a:buFont typeface="Wingdings" pitchFamily="2" charset="2"/>
              <a:buChar char="l"/>
              <a:defRPr/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失約未到診累計三次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:</a:t>
            </a:r>
          </a:p>
          <a:p>
            <a:pPr marL="715963" lvl="1" indent="-354013">
              <a:spcBef>
                <a:spcPts val="60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  <a:defRPr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寄信說明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「忘了三次的預約，並告知未來他將為所浪費的時間付費。」</a:t>
            </a:r>
          </a:p>
        </p:txBody>
      </p:sp>
      <p:pic>
        <p:nvPicPr>
          <p:cNvPr id="29" name="Picture 3" descr="C:\Users\yvonneliuin\AppData\Local\Microsoft\Windows\Temporary Internet Files\Content.IE5\EI5TL3A2\MCj03519050000[1].wmf"/>
          <p:cNvPicPr>
            <a:picLocks noChangeAspect="1" noChangeArrowheads="1"/>
          </p:cNvPicPr>
          <p:nvPr/>
        </p:nvPicPr>
        <p:blipFill>
          <a:blip r:embed="rId2" cstate="print">
            <a:lum bright="82000"/>
          </a:blip>
          <a:srcRect/>
          <a:stretch>
            <a:fillRect/>
          </a:stretch>
        </p:blipFill>
        <p:spPr bwMode="auto">
          <a:xfrm>
            <a:off x="5964153" y="5013176"/>
            <a:ext cx="2208247" cy="1656184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4" name="雲朵形 43">
            <a:hlinkClick r:id="" action="ppaction://noaction"/>
          </p:cNvPr>
          <p:cNvSpPr/>
          <p:nvPr/>
        </p:nvSpPr>
        <p:spPr>
          <a:xfrm>
            <a:off x="323528" y="1412776"/>
            <a:ext cx="2304256" cy="864096"/>
          </a:xfrm>
          <a:prstGeom prst="cloud">
            <a:avLst/>
          </a:prstGeom>
          <a:solidFill>
            <a:srgbClr val="FFFFCC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zh-TW" altLang="en-US" sz="36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未到診</a:t>
            </a:r>
            <a:endParaRPr lang="en-US" altLang="zh-TW" sz="36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" name="群組 44"/>
          <p:cNvGrpSpPr/>
          <p:nvPr/>
        </p:nvGrpSpPr>
        <p:grpSpPr>
          <a:xfrm>
            <a:off x="4140000" y="360000"/>
            <a:ext cx="4320000" cy="1008000"/>
            <a:chOff x="3923928" y="337606"/>
            <a:chExt cx="4043114" cy="985460"/>
          </a:xfrm>
        </p:grpSpPr>
        <p:sp>
          <p:nvSpPr>
            <p:cNvPr id="46" name="AutoShape 26"/>
            <p:cNvSpPr>
              <a:spLocks noChangeArrowheads="1"/>
            </p:cNvSpPr>
            <p:nvPr/>
          </p:nvSpPr>
          <p:spPr bwMode="auto">
            <a:xfrm>
              <a:off x="5202211" y="675066"/>
              <a:ext cx="896307" cy="648000"/>
            </a:xfrm>
            <a:prstGeom prst="roundRect">
              <a:avLst>
                <a:gd name="adj" fmla="val 11437"/>
              </a:avLst>
            </a:prstGeom>
            <a:solidFill>
              <a:schemeClr val="bg1">
                <a:alpha val="80000"/>
              </a:schemeClr>
            </a:solidFill>
            <a:ln w="19050" algn="ctr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TW" altLang="en-US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看診</a:t>
              </a:r>
              <a:endParaRPr lang="zh-TW" altLang="en-US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7" name="AutoShape 26"/>
            <p:cNvSpPr>
              <a:spLocks noChangeArrowheads="1"/>
            </p:cNvSpPr>
            <p:nvPr/>
          </p:nvSpPr>
          <p:spPr bwMode="auto">
            <a:xfrm>
              <a:off x="3923928" y="662879"/>
              <a:ext cx="896307" cy="648000"/>
            </a:xfrm>
            <a:prstGeom prst="roundRect">
              <a:avLst>
                <a:gd name="adj" fmla="val 11437"/>
              </a:avLst>
            </a:prstGeom>
            <a:solidFill>
              <a:srgbClr val="FFFF00"/>
            </a:solidFill>
            <a:ln w="19050" algn="ctr">
              <a:solidFill>
                <a:srgbClr val="7030A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TW" altLang="en-US" sz="24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掛號</a:t>
              </a:r>
              <a:endPara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8" name="AutoShape 26"/>
            <p:cNvSpPr>
              <a:spLocks noChangeArrowheads="1"/>
            </p:cNvSpPr>
            <p:nvPr/>
          </p:nvSpPr>
          <p:spPr bwMode="auto">
            <a:xfrm>
              <a:off x="6455042" y="675065"/>
              <a:ext cx="1512000" cy="648000"/>
            </a:xfrm>
            <a:prstGeom prst="roundRect">
              <a:avLst>
                <a:gd name="adj" fmla="val 11437"/>
              </a:avLst>
            </a:prstGeom>
            <a:solidFill>
              <a:schemeClr val="bg1">
                <a:alpha val="80000"/>
              </a:schemeClr>
            </a:solidFill>
            <a:ln w="19050" algn="ctr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TW" altLang="en-US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檢討與修正</a:t>
              </a:r>
              <a:endParaRPr lang="zh-TW" altLang="en-US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9" name="AutoShape 11"/>
            <p:cNvSpPr>
              <a:spLocks noChangeArrowheads="1"/>
            </p:cNvSpPr>
            <p:nvPr/>
          </p:nvSpPr>
          <p:spPr bwMode="auto">
            <a:xfrm>
              <a:off x="4828556" y="812038"/>
              <a:ext cx="432000" cy="360000"/>
            </a:xfrm>
            <a:prstGeom prst="rightArrow">
              <a:avLst>
                <a:gd name="adj1" fmla="val 50000"/>
                <a:gd name="adj2" fmla="val 70000"/>
              </a:avLst>
            </a:prstGeom>
            <a:solidFill>
              <a:schemeClr val="accent6">
                <a:lumMod val="50000"/>
                <a:alpha val="80000"/>
              </a:schemeClr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0" name="AutoShape 11"/>
            <p:cNvSpPr>
              <a:spLocks noChangeArrowheads="1"/>
            </p:cNvSpPr>
            <p:nvPr/>
          </p:nvSpPr>
          <p:spPr bwMode="auto">
            <a:xfrm>
              <a:off x="6075978" y="828514"/>
              <a:ext cx="432000" cy="360000"/>
            </a:xfrm>
            <a:prstGeom prst="rightArrow">
              <a:avLst>
                <a:gd name="adj1" fmla="val 50000"/>
                <a:gd name="adj2" fmla="val 70000"/>
              </a:avLst>
            </a:prstGeom>
            <a:solidFill>
              <a:schemeClr val="accent6">
                <a:lumMod val="50000"/>
                <a:alpha val="80000"/>
              </a:schemeClr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51" name="圖案 50"/>
            <p:cNvCxnSpPr/>
            <p:nvPr/>
          </p:nvCxnSpPr>
          <p:spPr>
            <a:xfrm rot="10800000">
              <a:off x="4372082" y="629928"/>
              <a:ext cx="2792208" cy="29817"/>
            </a:xfrm>
            <a:prstGeom prst="bentConnector4">
              <a:avLst>
                <a:gd name="adj1" fmla="val 81"/>
                <a:gd name="adj2" fmla="val 1198213"/>
              </a:avLst>
            </a:prstGeom>
            <a:ln w="38100" cap="rnd">
              <a:solidFill>
                <a:schemeClr val="bg2">
                  <a:lumMod val="10000"/>
                  <a:alpha val="8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單箭頭接點 51"/>
            <p:cNvCxnSpPr/>
            <p:nvPr/>
          </p:nvCxnSpPr>
          <p:spPr>
            <a:xfrm>
              <a:off x="5658603" y="337606"/>
              <a:ext cx="1755" cy="324000"/>
            </a:xfrm>
            <a:prstGeom prst="straightConnector1">
              <a:avLst/>
            </a:prstGeom>
            <a:ln w="38100">
              <a:solidFill>
                <a:schemeClr val="bg2">
                  <a:lumMod val="10000"/>
                  <a:alpha val="8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Picture 5" descr="C:\Users\yvonneliuin\AppData\Local\Microsoft\Windows\Temporary Internet Files\Content.IE5\8P7DAPM6\MCj028270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9787" y="2276872"/>
            <a:ext cx="163346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群組 56"/>
          <p:cNvGrpSpPr/>
          <p:nvPr/>
        </p:nvGrpSpPr>
        <p:grpSpPr>
          <a:xfrm>
            <a:off x="720000" y="180000"/>
            <a:ext cx="2880000" cy="1080000"/>
            <a:chOff x="356480" y="166060"/>
            <a:chExt cx="3024336" cy="1224136"/>
          </a:xfrm>
        </p:grpSpPr>
        <p:sp>
          <p:nvSpPr>
            <p:cNvPr id="58" name="書卷 (水平) 57"/>
            <p:cNvSpPr/>
            <p:nvPr/>
          </p:nvSpPr>
          <p:spPr>
            <a:xfrm>
              <a:off x="356480" y="166060"/>
              <a:ext cx="3024336" cy="1224136"/>
            </a:xfrm>
            <a:prstGeom prst="horizontalScroll">
              <a:avLst/>
            </a:prstGeom>
            <a:solidFill>
              <a:srgbClr val="FF99FF">
                <a:alpha val="80000"/>
              </a:srgb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9" name="AutoShape 8"/>
            <p:cNvSpPr>
              <a:spLocks noChangeArrowheads="1"/>
            </p:cNvSpPr>
            <p:nvPr/>
          </p:nvSpPr>
          <p:spPr bwMode="gray">
            <a:xfrm>
              <a:off x="753019" y="360463"/>
              <a:ext cx="2314286" cy="81000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38100" cmpd="tri" algn="ctr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dist="63500" dir="1800000" sx="1000" sy="1000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zh-TW" altLang="en-US" sz="36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掛號作業</a:t>
              </a:r>
              <a:endParaRPr lang="zh-TW" altLang="en-US" sz="3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17-2 </a:t>
            </a:r>
            <a:r>
              <a:rPr lang="zh-TW" altLang="en-US" cap="none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工作中心的本質與重要性</a:t>
            </a:r>
            <a:endParaRPr lang="zh-TW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971600" y="2427331"/>
            <a:ext cx="5976938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4988" indent="-534988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pitchFamily="2" charset="2"/>
              <a:buChar char="l"/>
              <a:defRPr/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緊急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病患看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診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  <a:sym typeface="Wingdings" pitchFamily="2" charset="2"/>
            </a:endParaRPr>
          </a:p>
        </p:txBody>
      </p:sp>
      <p:grpSp>
        <p:nvGrpSpPr>
          <p:cNvPr id="2" name="群組 10"/>
          <p:cNvGrpSpPr/>
          <p:nvPr/>
        </p:nvGrpSpPr>
        <p:grpSpPr>
          <a:xfrm>
            <a:off x="4140000" y="360000"/>
            <a:ext cx="4320000" cy="1008000"/>
            <a:chOff x="3923928" y="337606"/>
            <a:chExt cx="4043114" cy="985460"/>
          </a:xfrm>
        </p:grpSpPr>
        <p:sp>
          <p:nvSpPr>
            <p:cNvPr id="12" name="AutoShape 26"/>
            <p:cNvSpPr>
              <a:spLocks noChangeArrowheads="1"/>
            </p:cNvSpPr>
            <p:nvPr/>
          </p:nvSpPr>
          <p:spPr bwMode="auto">
            <a:xfrm>
              <a:off x="5202211" y="675066"/>
              <a:ext cx="896307" cy="648000"/>
            </a:xfrm>
            <a:prstGeom prst="roundRect">
              <a:avLst>
                <a:gd name="adj" fmla="val 11437"/>
              </a:avLst>
            </a:prstGeom>
            <a:solidFill>
              <a:srgbClr val="FFFF00"/>
            </a:solidFill>
            <a:ln w="19050" algn="ctr">
              <a:solidFill>
                <a:srgbClr val="7030A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TW" altLang="en-US" sz="24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看診</a:t>
              </a:r>
              <a:endPara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" name="AutoShape 26"/>
            <p:cNvSpPr>
              <a:spLocks noChangeArrowheads="1"/>
            </p:cNvSpPr>
            <p:nvPr/>
          </p:nvSpPr>
          <p:spPr bwMode="auto">
            <a:xfrm>
              <a:off x="3923928" y="662879"/>
              <a:ext cx="896307" cy="648000"/>
            </a:xfrm>
            <a:prstGeom prst="roundRect">
              <a:avLst>
                <a:gd name="adj" fmla="val 11437"/>
              </a:avLst>
            </a:prstGeom>
            <a:solidFill>
              <a:schemeClr val="bg1">
                <a:alpha val="90000"/>
              </a:schemeClr>
            </a:solidFill>
            <a:ln w="19050" algn="ctr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TW" altLang="en-US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掛號</a:t>
              </a:r>
              <a:endParaRPr lang="zh-TW" altLang="en-US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" name="AutoShape 26"/>
            <p:cNvSpPr>
              <a:spLocks noChangeArrowheads="1"/>
            </p:cNvSpPr>
            <p:nvPr/>
          </p:nvSpPr>
          <p:spPr bwMode="auto">
            <a:xfrm>
              <a:off x="6455042" y="675065"/>
              <a:ext cx="1512000" cy="648000"/>
            </a:xfrm>
            <a:prstGeom prst="roundRect">
              <a:avLst>
                <a:gd name="adj" fmla="val 11437"/>
              </a:avLst>
            </a:prstGeom>
            <a:solidFill>
              <a:schemeClr val="bg1">
                <a:alpha val="80000"/>
              </a:schemeClr>
            </a:solidFill>
            <a:ln w="19050" algn="ctr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TW" altLang="en-US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檢討與修正</a:t>
              </a:r>
              <a:endParaRPr lang="zh-TW" altLang="en-US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>
              <a:off x="4828556" y="812038"/>
              <a:ext cx="432000" cy="360000"/>
            </a:xfrm>
            <a:prstGeom prst="rightArrow">
              <a:avLst>
                <a:gd name="adj1" fmla="val 50000"/>
                <a:gd name="adj2" fmla="val 70000"/>
              </a:avLst>
            </a:prstGeom>
            <a:solidFill>
              <a:schemeClr val="accent6">
                <a:lumMod val="50000"/>
                <a:alpha val="80000"/>
              </a:schemeClr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6" name="AutoShape 11"/>
            <p:cNvSpPr>
              <a:spLocks noChangeArrowheads="1"/>
            </p:cNvSpPr>
            <p:nvPr/>
          </p:nvSpPr>
          <p:spPr bwMode="auto">
            <a:xfrm>
              <a:off x="6099108" y="828514"/>
              <a:ext cx="432000" cy="360000"/>
            </a:xfrm>
            <a:prstGeom prst="rightArrow">
              <a:avLst>
                <a:gd name="adj1" fmla="val 50000"/>
                <a:gd name="adj2" fmla="val 70000"/>
              </a:avLst>
            </a:prstGeom>
            <a:solidFill>
              <a:schemeClr val="accent6">
                <a:lumMod val="50000"/>
                <a:alpha val="80000"/>
              </a:schemeClr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17" name="圖案 16"/>
            <p:cNvCxnSpPr/>
            <p:nvPr/>
          </p:nvCxnSpPr>
          <p:spPr>
            <a:xfrm rot="10800000">
              <a:off x="4372082" y="629928"/>
              <a:ext cx="2792208" cy="29817"/>
            </a:xfrm>
            <a:prstGeom prst="bentConnector4">
              <a:avLst>
                <a:gd name="adj1" fmla="val 81"/>
                <a:gd name="adj2" fmla="val 1198213"/>
              </a:avLst>
            </a:prstGeom>
            <a:ln w="38100" cap="rnd">
              <a:solidFill>
                <a:schemeClr val="bg2">
                  <a:lumMod val="10000"/>
                  <a:alpha val="8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/>
            <p:cNvCxnSpPr/>
            <p:nvPr/>
          </p:nvCxnSpPr>
          <p:spPr>
            <a:xfrm>
              <a:off x="5658603" y="337606"/>
              <a:ext cx="1755" cy="324000"/>
            </a:xfrm>
            <a:prstGeom prst="straightConnector1">
              <a:avLst/>
            </a:prstGeom>
            <a:ln w="38100">
              <a:solidFill>
                <a:schemeClr val="bg2">
                  <a:lumMod val="10000"/>
                  <a:alpha val="8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群組 21"/>
          <p:cNvGrpSpPr/>
          <p:nvPr/>
        </p:nvGrpSpPr>
        <p:grpSpPr>
          <a:xfrm>
            <a:off x="720000" y="180000"/>
            <a:ext cx="2880000" cy="1080000"/>
            <a:chOff x="356480" y="166060"/>
            <a:chExt cx="3024336" cy="1224136"/>
          </a:xfrm>
        </p:grpSpPr>
        <p:sp>
          <p:nvSpPr>
            <p:cNvPr id="23" name="書卷 (水平) 22"/>
            <p:cNvSpPr/>
            <p:nvPr/>
          </p:nvSpPr>
          <p:spPr>
            <a:xfrm>
              <a:off x="356480" y="166060"/>
              <a:ext cx="3024336" cy="1224136"/>
            </a:xfrm>
            <a:prstGeom prst="horizontalScroll">
              <a:avLst/>
            </a:prstGeom>
            <a:solidFill>
              <a:srgbClr val="FF99FF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4" name="AutoShape 8"/>
            <p:cNvSpPr>
              <a:spLocks noChangeArrowheads="1"/>
            </p:cNvSpPr>
            <p:nvPr/>
          </p:nvSpPr>
          <p:spPr bwMode="gray">
            <a:xfrm>
              <a:off x="753019" y="360463"/>
              <a:ext cx="2314286" cy="81000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38100" cmpd="tri" algn="ctr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dist="63500" dir="1800000" sx="1000" sy="1000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zh-TW" altLang="en-US" sz="36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看診作業</a:t>
              </a:r>
              <a:endParaRPr lang="zh-TW" altLang="en-US" sz="3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" name="群組 27"/>
          <p:cNvGrpSpPr/>
          <p:nvPr/>
        </p:nvGrpSpPr>
        <p:grpSpPr>
          <a:xfrm>
            <a:off x="1051572" y="4111031"/>
            <a:ext cx="7480868" cy="2230047"/>
            <a:chOff x="1051572" y="4111031"/>
            <a:chExt cx="7480868" cy="2230047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0152" y="4111031"/>
              <a:ext cx="2592288" cy="2230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>
              <a:off x="1051572" y="4191471"/>
              <a:ext cx="59769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715963" lvl="1" indent="-354013">
                <a:spcBef>
                  <a:spcPts val="1200"/>
                </a:spcBef>
                <a:spcAft>
                  <a:spcPts val="1200"/>
                </a:spcAft>
                <a:buSzPct val="80000"/>
                <a:buFont typeface="Wingdings" pitchFamily="2" charset="2"/>
                <a:buChar char="Ø"/>
                <a:defRPr/>
              </a:pPr>
              <a:r>
                <a:rPr lang="zh-TW" altLang="en-US" sz="2400" b="1" dirty="0" smtClean="0">
                  <a:latin typeface="微軟正黑體" pitchFamily="34" charset="-120"/>
                  <a:ea typeface="微軟正黑體" pitchFamily="34" charset="-120"/>
                  <a:sym typeface="Wingdings" pitchFamily="2" charset="2"/>
                </a:rPr>
                <a:t>回來</a:t>
              </a:r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  <a:sym typeface="Wingdings" pitchFamily="2" charset="2"/>
                </a:rPr>
                <a:t>繼續看診時，向病人致歉 </a:t>
              </a:r>
            </a:p>
          </p:txBody>
        </p:sp>
      </p:grpSp>
      <p:grpSp>
        <p:nvGrpSpPr>
          <p:cNvPr id="5" name="群組 26"/>
          <p:cNvGrpSpPr/>
          <p:nvPr/>
        </p:nvGrpSpPr>
        <p:grpSpPr>
          <a:xfrm>
            <a:off x="1043334" y="2271428"/>
            <a:ext cx="5976938" cy="1733636"/>
            <a:chOff x="1043334" y="2271428"/>
            <a:chExt cx="5976938" cy="1733636"/>
          </a:xfrm>
        </p:grpSpPr>
        <p:pic>
          <p:nvPicPr>
            <p:cNvPr id="10" name="Picture 10" descr="http://t3.gstatic.com/images?q=tbn:ANd9GcSOgPRRWI3Cw5iCnVa8WVc69zjkw78hiSSV5itLzhixwpZ2KdFMJw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3254" y="2271428"/>
              <a:ext cx="2017018" cy="1733636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1043334" y="3399383"/>
              <a:ext cx="59769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715963" lvl="1" indent="-354013">
                <a:spcBef>
                  <a:spcPts val="1200"/>
                </a:spcBef>
                <a:spcAft>
                  <a:spcPts val="1200"/>
                </a:spcAft>
                <a:buSzPct val="80000"/>
                <a:buFont typeface="Wingdings" pitchFamily="2" charset="2"/>
                <a:buChar char="Ø"/>
                <a:defRPr/>
              </a:pPr>
              <a:r>
                <a:rPr lang="zh-TW" altLang="en-US" sz="2400" b="1" dirty="0" smtClean="0">
                  <a:latin typeface="微軟正黑體" pitchFamily="34" charset="-120"/>
                  <a:ea typeface="微軟正黑體" pitchFamily="34" charset="-120"/>
                  <a:sym typeface="Wingdings" pitchFamily="2" charset="2"/>
                </a:rPr>
                <a:t>立刻</a:t>
              </a:r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  <a:sym typeface="Wingdings" pitchFamily="2" charset="2"/>
                </a:rPr>
                <a:t>優先醫治緊急</a:t>
              </a:r>
              <a:r>
                <a:rPr lang="zh-TW" altLang="en-US" sz="2400" b="1" dirty="0" smtClean="0">
                  <a:latin typeface="微軟正黑體" pitchFamily="34" charset="-120"/>
                  <a:ea typeface="微軟正黑體" pitchFamily="34" charset="-120"/>
                  <a:sym typeface="Wingdings" pitchFamily="2" charset="2"/>
                </a:rPr>
                <a:t>病患</a:t>
              </a:r>
              <a:endParaRPr lang="zh-TW" altLang="en-US" sz="2400" b="1" dirty="0">
                <a:latin typeface="微軟正黑體" pitchFamily="34" charset="-120"/>
                <a:ea typeface="微軟正黑體" pitchFamily="34" charset="-120"/>
                <a:sym typeface="Wingdings" pitchFamily="2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" descr="http://pic.pimg.tw/peri001/3e443b5dbd12ff62364dcbb24ee1c0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412776"/>
            <a:ext cx="1584176" cy="1584176"/>
          </a:xfrm>
          <a:prstGeom prst="rect">
            <a:avLst/>
          </a:prstGeom>
          <a:noFill/>
          <a:effectLst>
            <a:softEdge rad="127000"/>
          </a:effectLst>
        </p:spPr>
      </p:pic>
      <p:grpSp>
        <p:nvGrpSpPr>
          <p:cNvPr id="2" name="群組 44"/>
          <p:cNvGrpSpPr/>
          <p:nvPr/>
        </p:nvGrpSpPr>
        <p:grpSpPr>
          <a:xfrm>
            <a:off x="4140000" y="360000"/>
            <a:ext cx="4320000" cy="1008000"/>
            <a:chOff x="3923928" y="337606"/>
            <a:chExt cx="4043114" cy="985460"/>
          </a:xfrm>
        </p:grpSpPr>
        <p:sp>
          <p:nvSpPr>
            <p:cNvPr id="46" name="AutoShape 26"/>
            <p:cNvSpPr>
              <a:spLocks noChangeArrowheads="1"/>
            </p:cNvSpPr>
            <p:nvPr/>
          </p:nvSpPr>
          <p:spPr bwMode="auto">
            <a:xfrm>
              <a:off x="5202211" y="675066"/>
              <a:ext cx="896307" cy="648000"/>
            </a:xfrm>
            <a:prstGeom prst="roundRect">
              <a:avLst>
                <a:gd name="adj" fmla="val 11437"/>
              </a:avLst>
            </a:prstGeom>
            <a:solidFill>
              <a:srgbClr val="FFFF00"/>
            </a:solidFill>
            <a:ln w="19050" algn="ctr">
              <a:solidFill>
                <a:srgbClr val="7030A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TW" altLang="en-US" sz="24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看診</a:t>
              </a:r>
              <a:endPara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7" name="AutoShape 26"/>
            <p:cNvSpPr>
              <a:spLocks noChangeArrowheads="1"/>
            </p:cNvSpPr>
            <p:nvPr/>
          </p:nvSpPr>
          <p:spPr bwMode="auto">
            <a:xfrm>
              <a:off x="3923928" y="662879"/>
              <a:ext cx="896307" cy="648000"/>
            </a:xfrm>
            <a:prstGeom prst="roundRect">
              <a:avLst>
                <a:gd name="adj" fmla="val 11437"/>
              </a:avLst>
            </a:prstGeom>
            <a:solidFill>
              <a:schemeClr val="bg1">
                <a:alpha val="90000"/>
              </a:schemeClr>
            </a:solidFill>
            <a:ln w="19050" algn="ctr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TW" altLang="en-US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掛號</a:t>
              </a:r>
              <a:endParaRPr lang="zh-TW" altLang="en-US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8" name="AutoShape 26"/>
            <p:cNvSpPr>
              <a:spLocks noChangeArrowheads="1"/>
            </p:cNvSpPr>
            <p:nvPr/>
          </p:nvSpPr>
          <p:spPr bwMode="auto">
            <a:xfrm>
              <a:off x="6455042" y="675065"/>
              <a:ext cx="1512000" cy="648000"/>
            </a:xfrm>
            <a:prstGeom prst="roundRect">
              <a:avLst>
                <a:gd name="adj" fmla="val 11437"/>
              </a:avLst>
            </a:prstGeom>
            <a:solidFill>
              <a:schemeClr val="bg1">
                <a:alpha val="80000"/>
              </a:schemeClr>
            </a:solidFill>
            <a:ln w="19050" algn="ctr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TW" altLang="en-US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檢討與修正</a:t>
              </a:r>
              <a:endParaRPr lang="zh-TW" altLang="en-US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9" name="AutoShape 11"/>
            <p:cNvSpPr>
              <a:spLocks noChangeArrowheads="1"/>
            </p:cNvSpPr>
            <p:nvPr/>
          </p:nvSpPr>
          <p:spPr bwMode="auto">
            <a:xfrm>
              <a:off x="4828556" y="812038"/>
              <a:ext cx="432000" cy="360000"/>
            </a:xfrm>
            <a:prstGeom prst="rightArrow">
              <a:avLst>
                <a:gd name="adj1" fmla="val 50000"/>
                <a:gd name="adj2" fmla="val 70000"/>
              </a:avLst>
            </a:prstGeom>
            <a:solidFill>
              <a:schemeClr val="accent6">
                <a:lumMod val="50000"/>
                <a:alpha val="80000"/>
              </a:schemeClr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0" name="AutoShape 11"/>
            <p:cNvSpPr>
              <a:spLocks noChangeArrowheads="1"/>
            </p:cNvSpPr>
            <p:nvPr/>
          </p:nvSpPr>
          <p:spPr bwMode="auto">
            <a:xfrm>
              <a:off x="6099108" y="828514"/>
              <a:ext cx="432000" cy="360000"/>
            </a:xfrm>
            <a:prstGeom prst="rightArrow">
              <a:avLst>
                <a:gd name="adj1" fmla="val 50000"/>
                <a:gd name="adj2" fmla="val 70000"/>
              </a:avLst>
            </a:prstGeom>
            <a:solidFill>
              <a:schemeClr val="accent6">
                <a:lumMod val="50000"/>
                <a:alpha val="80000"/>
              </a:schemeClr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51" name="圖案 50"/>
            <p:cNvCxnSpPr/>
            <p:nvPr/>
          </p:nvCxnSpPr>
          <p:spPr>
            <a:xfrm rot="10800000">
              <a:off x="4372082" y="629928"/>
              <a:ext cx="2792208" cy="29817"/>
            </a:xfrm>
            <a:prstGeom prst="bentConnector4">
              <a:avLst>
                <a:gd name="adj1" fmla="val 81"/>
                <a:gd name="adj2" fmla="val 1198213"/>
              </a:avLst>
            </a:prstGeom>
            <a:ln w="38100" cap="rnd">
              <a:solidFill>
                <a:schemeClr val="bg2">
                  <a:lumMod val="10000"/>
                  <a:alpha val="8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單箭頭接點 51"/>
            <p:cNvCxnSpPr/>
            <p:nvPr/>
          </p:nvCxnSpPr>
          <p:spPr>
            <a:xfrm>
              <a:off x="5658603" y="337606"/>
              <a:ext cx="1755" cy="324000"/>
            </a:xfrm>
            <a:prstGeom prst="straightConnector1">
              <a:avLst/>
            </a:prstGeom>
            <a:ln w="38100">
              <a:solidFill>
                <a:schemeClr val="bg2">
                  <a:lumMod val="10000"/>
                  <a:alpha val="8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群組 52"/>
          <p:cNvGrpSpPr/>
          <p:nvPr/>
        </p:nvGrpSpPr>
        <p:grpSpPr>
          <a:xfrm>
            <a:off x="720000" y="180000"/>
            <a:ext cx="2880000" cy="1080000"/>
            <a:chOff x="356480" y="166060"/>
            <a:chExt cx="3024336" cy="1224136"/>
          </a:xfrm>
        </p:grpSpPr>
        <p:sp>
          <p:nvSpPr>
            <p:cNvPr id="54" name="書卷 (水平) 53"/>
            <p:cNvSpPr/>
            <p:nvPr/>
          </p:nvSpPr>
          <p:spPr>
            <a:xfrm>
              <a:off x="356480" y="166060"/>
              <a:ext cx="3024336" cy="1224136"/>
            </a:xfrm>
            <a:prstGeom prst="horizontalScroll">
              <a:avLst/>
            </a:prstGeom>
            <a:solidFill>
              <a:srgbClr val="FF99FF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5" name="AutoShape 8"/>
            <p:cNvSpPr>
              <a:spLocks noChangeArrowheads="1"/>
            </p:cNvSpPr>
            <p:nvPr/>
          </p:nvSpPr>
          <p:spPr bwMode="gray">
            <a:xfrm>
              <a:off x="753019" y="360463"/>
              <a:ext cx="2314286" cy="81000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38100" cmpd="tri" algn="ctr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dist="63500" dir="1800000" sx="1000" sy="1000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zh-TW" altLang="en-US" sz="36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看診作業</a:t>
              </a:r>
              <a:endParaRPr lang="zh-TW" altLang="en-US" sz="3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69636" name="AutoShape 4"/>
          <p:cNvSpPr>
            <a:spLocks noChangeArrowheads="1"/>
          </p:cNvSpPr>
          <p:nvPr/>
        </p:nvSpPr>
        <p:spPr bwMode="auto">
          <a:xfrm>
            <a:off x="6372200" y="3848831"/>
            <a:ext cx="2088000" cy="1524025"/>
          </a:xfrm>
          <a:prstGeom prst="roundRect">
            <a:avLst>
              <a:gd name="adj" fmla="val 13745"/>
            </a:avLst>
          </a:prstGeom>
          <a:blipFill>
            <a:blip r:embed="rId4" cstate="print">
              <a:alphaModFix amt="50000"/>
            </a:blip>
            <a:tile tx="0" ty="0" sx="100000" sy="100000" flip="none" algn="tl"/>
          </a:blipFill>
          <a:ln w="25400">
            <a:solidFill>
              <a:srgbClr val="0000FF">
                <a:alpha val="70000"/>
              </a:srgbClr>
            </a:solidFill>
            <a:round/>
            <a:headEnd/>
            <a:tailEnd/>
          </a:ln>
          <a:effectLst/>
        </p:spPr>
        <p:txBody>
          <a:bodyPr lIns="0" tIns="0" rIns="0" bIns="0" anchor="t" anchorCtr="0"/>
          <a:lstStyle/>
          <a:p>
            <a:pPr marL="180975" lvl="0" indent="-180975">
              <a:buFont typeface="Arial" pitchFamily="34" charset="0"/>
              <a:buChar char="•"/>
            </a:pPr>
            <a:r>
              <a:rPr lang="zh-TW" altLang="en-US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不超過一分鐘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焦躁母親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2~3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分鐘</a:t>
            </a:r>
            <a:endParaRPr lang="zh-TW" altLang="en-US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639" name="AutoShape 7"/>
          <p:cNvSpPr>
            <a:spLocks noChangeArrowheads="1"/>
          </p:cNvSpPr>
          <p:nvPr/>
        </p:nvSpPr>
        <p:spPr bwMode="gray">
          <a:xfrm>
            <a:off x="5688200" y="2715302"/>
            <a:ext cx="684000" cy="609610"/>
          </a:xfrm>
          <a:prstGeom prst="chevron">
            <a:avLst>
              <a:gd name="adj" fmla="val 52514"/>
            </a:avLst>
          </a:prstGeom>
          <a:solidFill>
            <a:schemeClr val="hlink">
              <a:alpha val="80000"/>
            </a:schemeClr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4" name="群組 68"/>
          <p:cNvGrpSpPr/>
          <p:nvPr/>
        </p:nvGrpSpPr>
        <p:grpSpPr>
          <a:xfrm>
            <a:off x="6480416" y="2331982"/>
            <a:ext cx="1836000" cy="1282368"/>
            <a:chOff x="6480416" y="2045227"/>
            <a:chExt cx="1836000" cy="1363124"/>
          </a:xfrm>
        </p:grpSpPr>
        <p:grpSp>
          <p:nvGrpSpPr>
            <p:cNvPr id="5" name="群組 58"/>
            <p:cNvGrpSpPr>
              <a:grpSpLocks/>
            </p:cNvGrpSpPr>
            <p:nvPr/>
          </p:nvGrpSpPr>
          <p:grpSpPr>
            <a:xfrm>
              <a:off x="6480416" y="2045227"/>
              <a:ext cx="1836000" cy="1363124"/>
              <a:chOff x="6221413" y="2032000"/>
              <a:chExt cx="1703388" cy="1277938"/>
            </a:xfrm>
          </p:grpSpPr>
          <p:sp>
            <p:nvSpPr>
              <p:cNvPr id="69640" name="Oval 8"/>
              <p:cNvSpPr>
                <a:spLocks noChangeArrowheads="1"/>
              </p:cNvSpPr>
              <p:nvPr/>
            </p:nvSpPr>
            <p:spPr bwMode="gray">
              <a:xfrm>
                <a:off x="6221413" y="2418541"/>
                <a:ext cx="241003" cy="51755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69641" name="Oval 9"/>
              <p:cNvSpPr>
                <a:spLocks noChangeArrowheads="1"/>
              </p:cNvSpPr>
              <p:nvPr/>
            </p:nvSpPr>
            <p:spPr bwMode="gray">
              <a:xfrm>
                <a:off x="6221413" y="2418541"/>
                <a:ext cx="1703388" cy="51755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32001"/>
                    </a:schemeClr>
                  </a:gs>
                  <a:gs pos="100000">
                    <a:schemeClr val="hlink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69642" name="Oval 10"/>
              <p:cNvSpPr>
                <a:spLocks noChangeArrowheads="1"/>
              </p:cNvSpPr>
              <p:nvPr/>
            </p:nvSpPr>
            <p:spPr bwMode="gray">
              <a:xfrm>
                <a:off x="6332538" y="2419334"/>
                <a:ext cx="1481138" cy="51755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69643" name="Oval 11"/>
              <p:cNvSpPr>
                <a:spLocks noChangeArrowheads="1"/>
              </p:cNvSpPr>
              <p:nvPr/>
            </p:nvSpPr>
            <p:spPr bwMode="gray">
              <a:xfrm>
                <a:off x="6357938" y="2427271"/>
                <a:ext cx="1481138" cy="51755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63529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69644" name="Oval 12"/>
              <p:cNvSpPr>
                <a:spLocks noChangeArrowheads="1"/>
              </p:cNvSpPr>
              <p:nvPr/>
            </p:nvSpPr>
            <p:spPr bwMode="gray">
              <a:xfrm>
                <a:off x="6411913" y="2417745"/>
                <a:ext cx="1335088" cy="517557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grpSp>
            <p:nvGrpSpPr>
              <p:cNvPr id="6" name="Group 33"/>
              <p:cNvGrpSpPr>
                <a:grpSpLocks/>
              </p:cNvGrpSpPr>
              <p:nvPr/>
            </p:nvGrpSpPr>
            <p:grpSpPr bwMode="auto">
              <a:xfrm>
                <a:off x="6435725" y="2032000"/>
                <a:ext cx="1292225" cy="1277938"/>
                <a:chOff x="4166" y="1706"/>
                <a:chExt cx="1252" cy="1252"/>
              </a:xfrm>
            </p:grpSpPr>
            <p:sp>
              <p:nvSpPr>
                <p:cNvPr id="69666" name="Oval 34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69667" name="Oval 35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69668" name="Oval 36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69669" name="Oval 37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</p:grpSp>
        </p:grpSp>
        <p:sp>
          <p:nvSpPr>
            <p:cNvPr id="62" name="圓角矩形 61"/>
            <p:cNvSpPr/>
            <p:nvPr/>
          </p:nvSpPr>
          <p:spPr>
            <a:xfrm>
              <a:off x="6579986" y="2379778"/>
              <a:ext cx="1620000" cy="720000"/>
            </a:xfrm>
            <a:prstGeom prst="roundRect">
              <a:avLst>
                <a:gd name="adj" fmla="val 30680"/>
              </a:avLst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lvl="0" algn="ctr"/>
              <a:r>
                <a:rPr lang="zh-TW" altLang="en-US" sz="2800" b="1" dirty="0" smtClean="0">
                  <a:solidFill>
                    <a:srgbClr val="0000FF"/>
                  </a:solidFill>
                  <a:latin typeface="微軟正黑體" pitchFamily="34" charset="-120"/>
                  <a:ea typeface="微軟正黑體" pitchFamily="34" charset="-120"/>
                </a:rPr>
                <a:t>醫生對談</a:t>
              </a:r>
              <a:endParaRPr lang="zh-TW" altLang="en-US" sz="2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pic>
        <p:nvPicPr>
          <p:cNvPr id="63" name="Picture 4" descr="C:\Users\yvonneliuin\AppData\Local\Microsoft\Windows\Temporary Internet Files\Content.IE5\4PR510K3\MCj04282690000[1].wmf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6074" y="4653344"/>
            <a:ext cx="1980000" cy="18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9634" name="AutoShape 2"/>
          <p:cNvSpPr>
            <a:spLocks noChangeArrowheads="1"/>
          </p:cNvSpPr>
          <p:nvPr/>
        </p:nvSpPr>
        <p:spPr bwMode="auto">
          <a:xfrm>
            <a:off x="3658708" y="3848831"/>
            <a:ext cx="2088000" cy="1524025"/>
          </a:xfrm>
          <a:prstGeom prst="roundRect">
            <a:avLst>
              <a:gd name="adj" fmla="val 13745"/>
            </a:avLst>
          </a:prstGeom>
          <a:blipFill>
            <a:blip r:embed="rId4" cstate="print">
              <a:alphaModFix amt="50000"/>
            </a:blip>
            <a:tile tx="0" ty="0" sx="100000" sy="100000" flip="none" algn="tl"/>
          </a:blipFill>
          <a:ln w="25400">
            <a:solidFill>
              <a:schemeClr val="accent1">
                <a:lumMod val="75000"/>
                <a:alpha val="7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t" anchorCtr="0"/>
          <a:lstStyle/>
          <a:p>
            <a:pPr marL="180975" indent="-180975">
              <a:buFont typeface="Arial" pitchFamily="34" charset="0"/>
              <a:buChar char="•"/>
              <a:tabLst/>
            </a:pPr>
            <a:r>
              <a:rPr lang="zh-TW" altLang="en-US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記錄在病歷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zh-TW" altLang="en-US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助理回電</a:t>
            </a:r>
          </a:p>
        </p:txBody>
      </p:sp>
      <p:sp>
        <p:nvSpPr>
          <p:cNvPr id="69638" name="AutoShape 6"/>
          <p:cNvSpPr>
            <a:spLocks noChangeArrowheads="1"/>
          </p:cNvSpPr>
          <p:nvPr/>
        </p:nvSpPr>
        <p:spPr bwMode="gray">
          <a:xfrm>
            <a:off x="2915816" y="2699802"/>
            <a:ext cx="720000" cy="609610"/>
          </a:xfrm>
          <a:prstGeom prst="chevron">
            <a:avLst>
              <a:gd name="adj" fmla="val 52514"/>
            </a:avLst>
          </a:prstGeom>
          <a:solidFill>
            <a:schemeClr val="accent1">
              <a:alpha val="90000"/>
            </a:schemeClr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7" name="群組 67"/>
          <p:cNvGrpSpPr/>
          <p:nvPr/>
        </p:nvGrpSpPr>
        <p:grpSpPr>
          <a:xfrm>
            <a:off x="3779911" y="2331981"/>
            <a:ext cx="1717936" cy="1282367"/>
            <a:chOff x="3779911" y="2045228"/>
            <a:chExt cx="1717936" cy="1363124"/>
          </a:xfrm>
        </p:grpSpPr>
        <p:grpSp>
          <p:nvGrpSpPr>
            <p:cNvPr id="8" name="群組 57"/>
            <p:cNvGrpSpPr>
              <a:grpSpLocks/>
            </p:cNvGrpSpPr>
            <p:nvPr/>
          </p:nvGrpSpPr>
          <p:grpSpPr>
            <a:xfrm>
              <a:off x="3779911" y="2045228"/>
              <a:ext cx="1717936" cy="1363124"/>
              <a:chOff x="3759200" y="2032000"/>
              <a:chExt cx="1593852" cy="1277938"/>
            </a:xfrm>
          </p:grpSpPr>
          <p:sp>
            <p:nvSpPr>
              <p:cNvPr id="69655" name="Oval 23"/>
              <p:cNvSpPr>
                <a:spLocks noChangeArrowheads="1"/>
              </p:cNvSpPr>
              <p:nvPr/>
            </p:nvSpPr>
            <p:spPr bwMode="gray">
              <a:xfrm>
                <a:off x="3759200" y="2418541"/>
                <a:ext cx="241003" cy="51755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69656" name="Oval 24"/>
              <p:cNvSpPr>
                <a:spLocks noChangeArrowheads="1"/>
              </p:cNvSpPr>
              <p:nvPr/>
            </p:nvSpPr>
            <p:spPr bwMode="gray">
              <a:xfrm>
                <a:off x="3759200" y="2418541"/>
                <a:ext cx="241003" cy="51755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32001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69657" name="Oval 25"/>
              <p:cNvSpPr>
                <a:spLocks noChangeArrowheads="1"/>
              </p:cNvSpPr>
              <p:nvPr/>
            </p:nvSpPr>
            <p:spPr bwMode="gray">
              <a:xfrm>
                <a:off x="3870326" y="2419333"/>
                <a:ext cx="1481138" cy="51755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54118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69658" name="Oval 26"/>
              <p:cNvSpPr>
                <a:spLocks noChangeArrowheads="1"/>
              </p:cNvSpPr>
              <p:nvPr/>
            </p:nvSpPr>
            <p:spPr bwMode="gray">
              <a:xfrm>
                <a:off x="3871914" y="2420921"/>
                <a:ext cx="1481138" cy="51755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63529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69659" name="Oval 27"/>
              <p:cNvSpPr>
                <a:spLocks noChangeArrowheads="1"/>
              </p:cNvSpPr>
              <p:nvPr/>
            </p:nvSpPr>
            <p:spPr bwMode="gray">
              <a:xfrm>
                <a:off x="3943351" y="2417746"/>
                <a:ext cx="1333501" cy="517557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grpSp>
            <p:nvGrpSpPr>
              <p:cNvPr id="9" name="Group 28"/>
              <p:cNvGrpSpPr>
                <a:grpSpLocks/>
              </p:cNvGrpSpPr>
              <p:nvPr/>
            </p:nvGrpSpPr>
            <p:grpSpPr bwMode="auto">
              <a:xfrm>
                <a:off x="3965575" y="2032000"/>
                <a:ext cx="1290638" cy="1277938"/>
                <a:chOff x="4166" y="1706"/>
                <a:chExt cx="1252" cy="1252"/>
              </a:xfrm>
            </p:grpSpPr>
            <p:sp>
              <p:nvSpPr>
                <p:cNvPr id="69661" name="Oval 29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69662" name="Oval 30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69663" name="Oval 31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69664" name="Oval 32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</p:grpSp>
        </p:grpSp>
        <p:sp>
          <p:nvSpPr>
            <p:cNvPr id="61" name="圓角矩形 60"/>
            <p:cNvSpPr/>
            <p:nvPr/>
          </p:nvSpPr>
          <p:spPr>
            <a:xfrm>
              <a:off x="3868396" y="2365356"/>
              <a:ext cx="1620000" cy="720000"/>
            </a:xfrm>
            <a:prstGeom prst="roundRect">
              <a:avLst>
                <a:gd name="adj" fmla="val 30680"/>
              </a:avLst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lvl="0" algn="ctr"/>
              <a:r>
                <a:rPr lang="zh-TW" altLang="en-US" sz="28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醫生解答</a:t>
              </a:r>
              <a:endPara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pic>
        <p:nvPicPr>
          <p:cNvPr id="64" name="Picture 10" descr="http://t3.gstatic.com/images?q=tbn:ANd9GcQxe9hp97fp5xgZnwmCc7OHtJhRRS2J4FfAFT2fAMhfCccqSEy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454227"/>
            <a:ext cx="2143125" cy="214312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9635" name="AutoShape 3"/>
          <p:cNvSpPr>
            <a:spLocks noChangeArrowheads="1"/>
          </p:cNvSpPr>
          <p:nvPr/>
        </p:nvSpPr>
        <p:spPr bwMode="auto">
          <a:xfrm>
            <a:off x="850396" y="3848831"/>
            <a:ext cx="2088000" cy="1524025"/>
          </a:xfrm>
          <a:prstGeom prst="roundRect">
            <a:avLst>
              <a:gd name="adj" fmla="val 13745"/>
            </a:avLst>
          </a:prstGeom>
          <a:blipFill dpi="0" rotWithShape="1">
            <a:blip r:embed="rId4" cstate="print">
              <a:alphaModFix amt="50000"/>
            </a:blip>
            <a:srcRect/>
            <a:tile tx="0" ty="0" sx="100000" sy="100000" flip="none" algn="tl"/>
          </a:blipFill>
          <a:ln w="25400">
            <a:solidFill>
              <a:srgbClr val="7030A0">
                <a:alpha val="85000"/>
              </a:srgbClr>
            </a:solidFill>
            <a:round/>
            <a:headEnd/>
            <a:tailEnd/>
          </a:ln>
          <a:effectLst/>
        </p:spPr>
        <p:txBody>
          <a:bodyPr lIns="0" tIns="0" rIns="0" bIns="0" anchor="t" anchorCtr="0"/>
          <a:lstStyle/>
          <a:p>
            <a:pPr marL="180975" lvl="0" indent="-180975">
              <a:buFont typeface="Arial" pitchFamily="34" charset="0"/>
              <a:buChar char="•"/>
            </a:pPr>
            <a:r>
              <a:rPr lang="zh-TW" altLang="en-US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簡單問題</a:t>
            </a:r>
            <a:endParaRPr lang="en-US" altLang="zh-TW" sz="20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80975" lvl="0"/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助理第一線處理、過濾</a:t>
            </a:r>
            <a:endParaRPr lang="zh-TW" altLang="en-US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0" name="群組 66"/>
          <p:cNvGrpSpPr/>
          <p:nvPr/>
        </p:nvGrpSpPr>
        <p:grpSpPr>
          <a:xfrm>
            <a:off x="1002418" y="2339795"/>
            <a:ext cx="1722088" cy="1282368"/>
            <a:chOff x="1002418" y="2053532"/>
            <a:chExt cx="1722088" cy="1363124"/>
          </a:xfrm>
        </p:grpSpPr>
        <p:grpSp>
          <p:nvGrpSpPr>
            <p:cNvPr id="11" name="群組 56"/>
            <p:cNvGrpSpPr>
              <a:grpSpLocks/>
            </p:cNvGrpSpPr>
            <p:nvPr/>
          </p:nvGrpSpPr>
          <p:grpSpPr>
            <a:xfrm>
              <a:off x="1002418" y="2053532"/>
              <a:ext cx="1717935" cy="1363124"/>
              <a:chOff x="1295400" y="2032000"/>
              <a:chExt cx="1593851" cy="1277938"/>
            </a:xfrm>
          </p:grpSpPr>
          <p:sp>
            <p:nvSpPr>
              <p:cNvPr id="69645" name="Oval 13"/>
              <p:cNvSpPr>
                <a:spLocks noChangeArrowheads="1"/>
              </p:cNvSpPr>
              <p:nvPr/>
            </p:nvSpPr>
            <p:spPr bwMode="gray">
              <a:xfrm>
                <a:off x="1295400" y="2413778"/>
                <a:ext cx="241003" cy="517557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69646" name="Oval 14"/>
              <p:cNvSpPr>
                <a:spLocks noChangeArrowheads="1"/>
              </p:cNvSpPr>
              <p:nvPr/>
            </p:nvSpPr>
            <p:spPr bwMode="gray">
              <a:xfrm>
                <a:off x="1295400" y="2413778"/>
                <a:ext cx="241003" cy="517557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32001"/>
                    </a:schemeClr>
                  </a:gs>
                  <a:gs pos="100000">
                    <a:schemeClr val="folHlink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69647" name="Oval 15"/>
              <p:cNvSpPr>
                <a:spLocks noChangeArrowheads="1"/>
              </p:cNvSpPr>
              <p:nvPr/>
            </p:nvSpPr>
            <p:spPr bwMode="gray">
              <a:xfrm>
                <a:off x="1406525" y="2412984"/>
                <a:ext cx="1481138" cy="517557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54118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69648" name="Oval 16"/>
              <p:cNvSpPr>
                <a:spLocks noChangeArrowheads="1"/>
              </p:cNvSpPr>
              <p:nvPr/>
            </p:nvSpPr>
            <p:spPr bwMode="gray">
              <a:xfrm>
                <a:off x="1408113" y="2416159"/>
                <a:ext cx="1481138" cy="517557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63529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69649" name="Oval 17"/>
              <p:cNvSpPr>
                <a:spLocks noChangeArrowheads="1"/>
              </p:cNvSpPr>
              <p:nvPr/>
            </p:nvSpPr>
            <p:spPr bwMode="gray">
              <a:xfrm>
                <a:off x="1481138" y="2414570"/>
                <a:ext cx="1333501" cy="517557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grpSp>
            <p:nvGrpSpPr>
              <p:cNvPr id="12" name="Group 18"/>
              <p:cNvGrpSpPr>
                <a:grpSpLocks/>
              </p:cNvGrpSpPr>
              <p:nvPr/>
            </p:nvGrpSpPr>
            <p:grpSpPr bwMode="auto">
              <a:xfrm>
                <a:off x="1501775" y="2032000"/>
                <a:ext cx="1290638" cy="1277938"/>
                <a:chOff x="4166" y="1706"/>
                <a:chExt cx="1252" cy="1252"/>
              </a:xfrm>
            </p:grpSpPr>
            <p:sp>
              <p:nvSpPr>
                <p:cNvPr id="69651" name="Oval 19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69652" name="Oval 20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69653" name="Oval 21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69654" name="Oval 22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</p:grpSp>
        </p:grpSp>
        <p:sp>
          <p:nvSpPr>
            <p:cNvPr id="60" name="圓角矩形 59"/>
            <p:cNvSpPr/>
            <p:nvPr/>
          </p:nvSpPr>
          <p:spPr>
            <a:xfrm>
              <a:off x="1104506" y="2357198"/>
              <a:ext cx="1620000" cy="720000"/>
            </a:xfrm>
            <a:prstGeom prst="roundRect">
              <a:avLst>
                <a:gd name="adj" fmla="val 30680"/>
              </a:avLst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lvl="0" algn="ctr"/>
              <a:r>
                <a:rPr lang="zh-TW" altLang="en-US" sz="2800" b="1" dirty="0" smtClean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>病患來電</a:t>
              </a:r>
              <a:endParaRPr lang="zh-TW" altLang="en-US" sz="2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pic>
        <p:nvPicPr>
          <p:cNvPr id="65" name="Picture 5" descr="C:\Users\yvonneliuin\AppData\Local\Microsoft\Windows\Temporary Internet Files\Content.IE5\Y8SHE09M\MCj04293990000[1].wmf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2417" y="4797344"/>
            <a:ext cx="1872000" cy="17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animBg="1"/>
      <p:bldP spid="69634" grpId="0" animBg="1"/>
      <p:bldP spid="6963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6"/>
          <p:cNvGrpSpPr/>
          <p:nvPr/>
        </p:nvGrpSpPr>
        <p:grpSpPr>
          <a:xfrm>
            <a:off x="4140000" y="360000"/>
            <a:ext cx="4320000" cy="1008000"/>
            <a:chOff x="3923928" y="337606"/>
            <a:chExt cx="4043114" cy="985460"/>
          </a:xfrm>
        </p:grpSpPr>
        <p:sp>
          <p:nvSpPr>
            <p:cNvPr id="10" name="AutoShape 26"/>
            <p:cNvSpPr>
              <a:spLocks noChangeArrowheads="1"/>
            </p:cNvSpPr>
            <p:nvPr/>
          </p:nvSpPr>
          <p:spPr bwMode="auto">
            <a:xfrm>
              <a:off x="5202211" y="675066"/>
              <a:ext cx="896307" cy="648000"/>
            </a:xfrm>
            <a:prstGeom prst="roundRect">
              <a:avLst>
                <a:gd name="adj" fmla="val 11437"/>
              </a:avLst>
            </a:prstGeom>
            <a:solidFill>
              <a:schemeClr val="bg1"/>
            </a:solidFill>
            <a:ln w="19050" algn="ctr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TW" altLang="en-US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看診</a:t>
              </a:r>
              <a:endParaRPr lang="zh-TW" altLang="en-US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" name="AutoShape 26"/>
            <p:cNvSpPr>
              <a:spLocks noChangeArrowheads="1"/>
            </p:cNvSpPr>
            <p:nvPr/>
          </p:nvSpPr>
          <p:spPr bwMode="auto">
            <a:xfrm>
              <a:off x="3923928" y="662879"/>
              <a:ext cx="896307" cy="648000"/>
            </a:xfrm>
            <a:prstGeom prst="roundRect">
              <a:avLst>
                <a:gd name="adj" fmla="val 11437"/>
              </a:avLst>
            </a:prstGeom>
            <a:solidFill>
              <a:schemeClr val="bg1">
                <a:alpha val="90000"/>
              </a:schemeClr>
            </a:solidFill>
            <a:ln w="19050" algn="ctr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TW" altLang="en-US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掛號</a:t>
              </a:r>
              <a:endParaRPr lang="zh-TW" altLang="en-US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" name="AutoShape 26"/>
            <p:cNvSpPr>
              <a:spLocks noChangeArrowheads="1"/>
            </p:cNvSpPr>
            <p:nvPr/>
          </p:nvSpPr>
          <p:spPr bwMode="auto">
            <a:xfrm>
              <a:off x="6455042" y="675065"/>
              <a:ext cx="1512000" cy="648000"/>
            </a:xfrm>
            <a:prstGeom prst="roundRect">
              <a:avLst>
                <a:gd name="adj" fmla="val 11437"/>
              </a:avLst>
            </a:prstGeom>
            <a:solidFill>
              <a:srgbClr val="FFFF00"/>
            </a:solidFill>
            <a:ln w="19050" algn="ctr">
              <a:solidFill>
                <a:srgbClr val="7030A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TW" altLang="en-US" sz="24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檢討與修正</a:t>
              </a:r>
              <a:endPara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4828556" y="812038"/>
              <a:ext cx="432000" cy="360000"/>
            </a:xfrm>
            <a:prstGeom prst="rightArrow">
              <a:avLst>
                <a:gd name="adj1" fmla="val 50000"/>
                <a:gd name="adj2" fmla="val 70000"/>
              </a:avLst>
            </a:prstGeom>
            <a:solidFill>
              <a:schemeClr val="accent6">
                <a:lumMod val="50000"/>
                <a:alpha val="80000"/>
              </a:schemeClr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6099108" y="828514"/>
              <a:ext cx="432000" cy="360000"/>
            </a:xfrm>
            <a:prstGeom prst="rightArrow">
              <a:avLst>
                <a:gd name="adj1" fmla="val 50000"/>
                <a:gd name="adj2" fmla="val 70000"/>
              </a:avLst>
            </a:prstGeom>
            <a:solidFill>
              <a:schemeClr val="accent6">
                <a:lumMod val="50000"/>
                <a:alpha val="80000"/>
              </a:schemeClr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15" name="圖案 14"/>
            <p:cNvCxnSpPr/>
            <p:nvPr/>
          </p:nvCxnSpPr>
          <p:spPr>
            <a:xfrm rot="10800000">
              <a:off x="4372082" y="629928"/>
              <a:ext cx="2792208" cy="29817"/>
            </a:xfrm>
            <a:prstGeom prst="bentConnector4">
              <a:avLst>
                <a:gd name="adj1" fmla="val 81"/>
                <a:gd name="adj2" fmla="val 1198213"/>
              </a:avLst>
            </a:prstGeom>
            <a:ln w="38100" cap="rnd">
              <a:solidFill>
                <a:schemeClr val="bg2">
                  <a:lumMod val="10000"/>
                  <a:alpha val="8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單箭頭接點 15"/>
            <p:cNvCxnSpPr/>
            <p:nvPr/>
          </p:nvCxnSpPr>
          <p:spPr>
            <a:xfrm>
              <a:off x="5658603" y="337606"/>
              <a:ext cx="1755" cy="324000"/>
            </a:xfrm>
            <a:prstGeom prst="straightConnector1">
              <a:avLst/>
            </a:prstGeom>
            <a:ln w="38100">
              <a:solidFill>
                <a:schemeClr val="bg2">
                  <a:lumMod val="10000"/>
                  <a:alpha val="8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群組 16"/>
          <p:cNvGrpSpPr/>
          <p:nvPr/>
        </p:nvGrpSpPr>
        <p:grpSpPr>
          <a:xfrm>
            <a:off x="720000" y="180000"/>
            <a:ext cx="2880000" cy="1080000"/>
            <a:chOff x="356480" y="166060"/>
            <a:chExt cx="3024336" cy="1224136"/>
          </a:xfrm>
        </p:grpSpPr>
        <p:sp>
          <p:nvSpPr>
            <p:cNvPr id="18" name="書卷 (水平) 17"/>
            <p:cNvSpPr/>
            <p:nvPr/>
          </p:nvSpPr>
          <p:spPr>
            <a:xfrm>
              <a:off x="356480" y="166060"/>
              <a:ext cx="3024336" cy="1224136"/>
            </a:xfrm>
            <a:prstGeom prst="horizontalScroll">
              <a:avLst/>
            </a:prstGeom>
            <a:solidFill>
              <a:srgbClr val="FF99FF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9" name="AutoShape 8"/>
            <p:cNvSpPr>
              <a:spLocks noChangeArrowheads="1"/>
            </p:cNvSpPr>
            <p:nvPr/>
          </p:nvSpPr>
          <p:spPr bwMode="gray">
            <a:xfrm>
              <a:off x="753019" y="360463"/>
              <a:ext cx="2314286" cy="81000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38100" cmpd="tri" algn="ctr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dist="63500" dir="1800000" sx="1000" sy="1000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zh-TW" altLang="en-US" sz="36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看診作業</a:t>
              </a:r>
              <a:endParaRPr lang="zh-TW" altLang="en-US" sz="3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20" name="圓角矩形 19"/>
          <p:cNvSpPr/>
          <p:nvPr/>
        </p:nvSpPr>
        <p:spPr>
          <a:xfrm>
            <a:off x="755576" y="1700808"/>
            <a:ext cx="7776864" cy="4871464"/>
          </a:xfrm>
          <a:prstGeom prst="round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indent="361950">
              <a:lnSpc>
                <a:spcPct val="130000"/>
              </a:lnSpc>
              <a:spcBef>
                <a:spcPct val="10000"/>
              </a:spcBef>
              <a:buSzPct val="80000"/>
              <a:buFont typeface="Wingdings" pitchFamily="2" charset="2"/>
              <a:buChar char="l"/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華康楷書體W3"/>
                <a:sym typeface="Wingdings" pitchFamily="2" charset="2"/>
              </a:rPr>
              <a:t>進度超前</a:t>
            </a:r>
            <a:endParaRPr lang="en-US" altLang="zh-TW" sz="32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華康楷書體W3"/>
              <a:sym typeface="Wingdings" pitchFamily="2" charset="2"/>
            </a:endParaRPr>
          </a:p>
          <a:p>
            <a:pPr marL="715963" lvl="1" indent="-354013"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  <a:defRPr/>
            </a:pPr>
            <a:r>
              <a:rPr lang="zh-TW" altLang="en-US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  <a:sym typeface="Wingdings" pitchFamily="2" charset="2"/>
              </a:rPr>
              <a:t>安排</a:t>
            </a:r>
            <a:r>
              <a:rPr lang="zh-TW" altLang="en-US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  <a:sym typeface="Wingdings" pitchFamily="2" charset="2"/>
              </a:rPr>
              <a:t>需要立即被診斷的病人看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  <a:sym typeface="Wingdings" pitchFamily="2" charset="2"/>
              </a:rPr>
              <a:t>診</a:t>
            </a:r>
            <a:endParaRPr lang="en-US" altLang="zh-TW" sz="24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新細明體" pitchFamily="18" charset="-120"/>
              <a:sym typeface="Wingdings" pitchFamily="2" charset="2"/>
            </a:endParaRPr>
          </a:p>
          <a:p>
            <a:pPr marL="715963" lvl="1" indent="-354013"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  <a:defRPr/>
            </a:pPr>
            <a:endParaRPr lang="en-US" altLang="zh-TW" sz="24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新細明體" pitchFamily="18" charset="-120"/>
              <a:sym typeface="Wingdings" pitchFamily="2" charset="2"/>
            </a:endParaRPr>
          </a:p>
          <a:p>
            <a:pPr marL="715963" lvl="1" indent="-354013"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  <a:defRPr/>
            </a:pPr>
            <a:endPara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新細明體" pitchFamily="18" charset="-120"/>
              <a:sym typeface="Wingdings" pitchFamily="2" charset="2"/>
            </a:endParaRPr>
          </a:p>
          <a:p>
            <a:pPr indent="361950">
              <a:spcBef>
                <a:spcPts val="1800"/>
              </a:spcBef>
              <a:buSzPct val="80000"/>
              <a:buFont typeface="Wingdings" pitchFamily="2" charset="2"/>
              <a:buChar char="l"/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華康楷書體W3"/>
                <a:sym typeface="Wingdings" pitchFamily="2" charset="2"/>
              </a:rPr>
              <a:t>落後進度</a:t>
            </a:r>
          </a:p>
          <a:p>
            <a:pPr marL="715963" lvl="1" indent="-35401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  <a:defRPr/>
            </a:pPr>
            <a:r>
              <a:rPr lang="zh-TW" altLang="en-US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  <a:sym typeface="Wingdings" pitchFamily="2" charset="2"/>
              </a:rPr>
              <a:t>護士必須立即提醒與糾正 </a:t>
            </a:r>
            <a:endParaRPr lang="en-US" altLang="zh-TW" sz="24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新細明體" pitchFamily="18" charset="-120"/>
              <a:sym typeface="Wingdings" pitchFamily="2" charset="2"/>
            </a:endParaRPr>
          </a:p>
        </p:txBody>
      </p:sp>
      <p:pic>
        <p:nvPicPr>
          <p:cNvPr id="21" name="Picture 3" descr="C:\Users\yvonneliuin\AppData\Local\Microsoft\Windows\Temporary Internet Files\Content.IE5\MADQRK3Y\MCj020556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22" y="1784552"/>
            <a:ext cx="2260702" cy="207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群組 24"/>
          <p:cNvGrpSpPr/>
          <p:nvPr/>
        </p:nvGrpSpPr>
        <p:grpSpPr>
          <a:xfrm>
            <a:off x="5364088" y="3933056"/>
            <a:ext cx="2952328" cy="2376264"/>
            <a:chOff x="1259632" y="901965"/>
            <a:chExt cx="6534150" cy="5088913"/>
          </a:xfrm>
        </p:grpSpPr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59632" y="980728"/>
              <a:ext cx="6534150" cy="501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  <p:sp>
          <p:nvSpPr>
            <p:cNvPr id="27" name="文字方塊 26"/>
            <p:cNvSpPr txBox="1"/>
            <p:nvPr/>
          </p:nvSpPr>
          <p:spPr>
            <a:xfrm rot="9871696" flipV="1">
              <a:off x="2573917" y="1114336"/>
              <a:ext cx="1221860" cy="180372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zh-TW" altLang="en-US" sz="1600" dirty="0" smtClean="0">
                  <a:solidFill>
                    <a:srgbClr val="7030A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王漢宗顏楷體繁" pitchFamily="2" charset="-120"/>
                  <a:ea typeface="王漢宗顏楷體繁" pitchFamily="2" charset="-120"/>
                </a:rPr>
                <a:t>醫生</a:t>
              </a:r>
              <a:endParaRPr lang="zh-TW" altLang="en-US" sz="1600" dirty="0"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王漢宗顏楷體繁" pitchFamily="2" charset="-120"/>
                <a:ea typeface="王漢宗顏楷體繁" pitchFamily="2" charset="-120"/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 rot="9892229" flipV="1">
              <a:off x="2235504" y="901965"/>
              <a:ext cx="1149987" cy="428486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zh-TW" altLang="en-US" sz="1600" dirty="0" smtClean="0">
                  <a:solidFill>
                    <a:srgbClr val="7030A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王漢宗顏楷體繁" pitchFamily="2" charset="-120"/>
                  <a:ea typeface="王漢宗顏楷體繁" pitchFamily="2" charset="-120"/>
                </a:rPr>
                <a:t>快回來看診咯</a:t>
              </a:r>
              <a:r>
                <a:rPr lang="en-US" altLang="zh-TW" sz="1600" dirty="0" smtClean="0">
                  <a:solidFill>
                    <a:srgbClr val="7030A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王漢宗顏楷體繁" pitchFamily="2" charset="-120"/>
                  <a:ea typeface="王漢宗顏楷體繁" pitchFamily="2" charset="-120"/>
                </a:rPr>
                <a:t>~</a:t>
              </a:r>
              <a:endParaRPr lang="zh-TW" altLang="en-US" sz="1600" dirty="0"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王漢宗顏楷體繁" pitchFamily="2" charset="-120"/>
                <a:ea typeface="王漢宗顏楷體繁" pitchFamily="2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6"/>
          <p:cNvGrpSpPr/>
          <p:nvPr/>
        </p:nvGrpSpPr>
        <p:grpSpPr>
          <a:xfrm>
            <a:off x="4140000" y="360000"/>
            <a:ext cx="4320000" cy="1008000"/>
            <a:chOff x="3923928" y="337606"/>
            <a:chExt cx="4043114" cy="985460"/>
          </a:xfrm>
        </p:grpSpPr>
        <p:sp>
          <p:nvSpPr>
            <p:cNvPr id="10" name="AutoShape 26"/>
            <p:cNvSpPr>
              <a:spLocks noChangeArrowheads="1"/>
            </p:cNvSpPr>
            <p:nvPr/>
          </p:nvSpPr>
          <p:spPr bwMode="auto">
            <a:xfrm>
              <a:off x="5202211" y="675066"/>
              <a:ext cx="896307" cy="648000"/>
            </a:xfrm>
            <a:prstGeom prst="roundRect">
              <a:avLst>
                <a:gd name="adj" fmla="val 11437"/>
              </a:avLst>
            </a:prstGeom>
            <a:solidFill>
              <a:schemeClr val="bg1"/>
            </a:solidFill>
            <a:ln w="19050" algn="ctr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TW" altLang="en-US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看診</a:t>
              </a:r>
              <a:endParaRPr lang="zh-TW" altLang="en-US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" name="AutoShape 26"/>
            <p:cNvSpPr>
              <a:spLocks noChangeArrowheads="1"/>
            </p:cNvSpPr>
            <p:nvPr/>
          </p:nvSpPr>
          <p:spPr bwMode="auto">
            <a:xfrm>
              <a:off x="3923928" y="662879"/>
              <a:ext cx="896307" cy="648000"/>
            </a:xfrm>
            <a:prstGeom prst="roundRect">
              <a:avLst>
                <a:gd name="adj" fmla="val 11437"/>
              </a:avLst>
            </a:prstGeom>
            <a:solidFill>
              <a:schemeClr val="bg1">
                <a:alpha val="90000"/>
              </a:schemeClr>
            </a:solidFill>
            <a:ln w="19050" algn="ctr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TW" altLang="en-US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掛號</a:t>
              </a:r>
              <a:endParaRPr lang="zh-TW" altLang="en-US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" name="AutoShape 26"/>
            <p:cNvSpPr>
              <a:spLocks noChangeArrowheads="1"/>
            </p:cNvSpPr>
            <p:nvPr/>
          </p:nvSpPr>
          <p:spPr bwMode="auto">
            <a:xfrm>
              <a:off x="6455042" y="675065"/>
              <a:ext cx="1512000" cy="648000"/>
            </a:xfrm>
            <a:prstGeom prst="roundRect">
              <a:avLst>
                <a:gd name="adj" fmla="val 11437"/>
              </a:avLst>
            </a:prstGeom>
            <a:solidFill>
              <a:srgbClr val="FFFF00"/>
            </a:solidFill>
            <a:ln w="19050" algn="ctr">
              <a:solidFill>
                <a:srgbClr val="7030A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TW" altLang="en-US" sz="24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檢討與修正</a:t>
              </a:r>
              <a:endPara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4828556" y="812038"/>
              <a:ext cx="432000" cy="360000"/>
            </a:xfrm>
            <a:prstGeom prst="rightArrow">
              <a:avLst>
                <a:gd name="adj1" fmla="val 50000"/>
                <a:gd name="adj2" fmla="val 70000"/>
              </a:avLst>
            </a:prstGeom>
            <a:solidFill>
              <a:schemeClr val="accent6">
                <a:lumMod val="50000"/>
                <a:alpha val="80000"/>
              </a:schemeClr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6099108" y="828514"/>
              <a:ext cx="432000" cy="360000"/>
            </a:xfrm>
            <a:prstGeom prst="rightArrow">
              <a:avLst>
                <a:gd name="adj1" fmla="val 50000"/>
                <a:gd name="adj2" fmla="val 70000"/>
              </a:avLst>
            </a:prstGeom>
            <a:solidFill>
              <a:schemeClr val="accent6">
                <a:lumMod val="50000"/>
                <a:alpha val="80000"/>
              </a:schemeClr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15" name="圖案 14"/>
            <p:cNvCxnSpPr/>
            <p:nvPr/>
          </p:nvCxnSpPr>
          <p:spPr>
            <a:xfrm rot="10800000">
              <a:off x="4372082" y="629928"/>
              <a:ext cx="2792208" cy="29817"/>
            </a:xfrm>
            <a:prstGeom prst="bentConnector4">
              <a:avLst>
                <a:gd name="adj1" fmla="val 81"/>
                <a:gd name="adj2" fmla="val 1198213"/>
              </a:avLst>
            </a:prstGeom>
            <a:ln w="38100" cap="rnd">
              <a:solidFill>
                <a:schemeClr val="bg2">
                  <a:lumMod val="10000"/>
                  <a:alpha val="8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單箭頭接點 15"/>
            <p:cNvCxnSpPr/>
            <p:nvPr/>
          </p:nvCxnSpPr>
          <p:spPr>
            <a:xfrm>
              <a:off x="5658603" y="337606"/>
              <a:ext cx="1755" cy="324000"/>
            </a:xfrm>
            <a:prstGeom prst="straightConnector1">
              <a:avLst/>
            </a:prstGeom>
            <a:ln w="38100">
              <a:solidFill>
                <a:schemeClr val="bg2">
                  <a:lumMod val="10000"/>
                  <a:alpha val="8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群組 16"/>
          <p:cNvGrpSpPr/>
          <p:nvPr/>
        </p:nvGrpSpPr>
        <p:grpSpPr>
          <a:xfrm>
            <a:off x="720000" y="180000"/>
            <a:ext cx="2880000" cy="1080000"/>
            <a:chOff x="356480" y="166060"/>
            <a:chExt cx="3024336" cy="1224136"/>
          </a:xfrm>
        </p:grpSpPr>
        <p:sp>
          <p:nvSpPr>
            <p:cNvPr id="18" name="書卷 (水平) 17"/>
            <p:cNvSpPr/>
            <p:nvPr/>
          </p:nvSpPr>
          <p:spPr>
            <a:xfrm>
              <a:off x="356480" y="166060"/>
              <a:ext cx="3024336" cy="1224136"/>
            </a:xfrm>
            <a:prstGeom prst="horizontalScroll">
              <a:avLst/>
            </a:prstGeom>
            <a:solidFill>
              <a:srgbClr val="FF99FF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9" name="AutoShape 8"/>
            <p:cNvSpPr>
              <a:spLocks noChangeArrowheads="1"/>
            </p:cNvSpPr>
            <p:nvPr/>
          </p:nvSpPr>
          <p:spPr bwMode="gray">
            <a:xfrm>
              <a:off x="753019" y="360463"/>
              <a:ext cx="2314286" cy="81000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38100" cmpd="tri" algn="ctr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dist="63500" dir="1800000" sx="1000" sy="1000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zh-TW" altLang="en-US" sz="3600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看診作業</a:t>
              </a:r>
              <a:endParaRPr lang="zh-TW" altLang="en-US" sz="3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20" name="圓角矩形 19"/>
          <p:cNvSpPr/>
          <p:nvPr/>
        </p:nvSpPr>
        <p:spPr>
          <a:xfrm>
            <a:off x="755576" y="1700808"/>
            <a:ext cx="7776864" cy="4871464"/>
          </a:xfrm>
          <a:prstGeom prst="round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indent="361950">
              <a:lnSpc>
                <a:spcPct val="130000"/>
              </a:lnSpc>
              <a:spcBef>
                <a:spcPct val="10000"/>
              </a:spcBef>
              <a:buSzPct val="80000"/>
              <a:buFont typeface="Wingdings" pitchFamily="2" charset="2"/>
              <a:buChar char="l"/>
              <a:defRPr/>
            </a:pPr>
            <a:endParaRPr lang="en-US" altLang="zh-TW" sz="32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華康楷書體W3"/>
              <a:sym typeface="Wingdings" pitchFamily="2" charset="2"/>
            </a:endParaRPr>
          </a:p>
          <a:p>
            <a:pPr indent="361950">
              <a:lnSpc>
                <a:spcPct val="130000"/>
              </a:lnSpc>
              <a:spcBef>
                <a:spcPct val="10000"/>
              </a:spcBef>
              <a:buSzPct val="80000"/>
              <a:buFont typeface="Wingdings" pitchFamily="2" charset="2"/>
              <a:buChar char="l"/>
              <a:defRPr/>
            </a:pPr>
            <a:r>
              <a:rPr lang="zh-TW" altLang="en-US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華康楷書體W3"/>
                <a:sym typeface="Wingdings" pitchFamily="2" charset="2"/>
              </a:rPr>
              <a:t>實施</a:t>
            </a:r>
            <a:r>
              <a:rPr lang="zh-TW" altLang="en-US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華康楷書體W3"/>
                <a:sym typeface="Wingdings" pitchFamily="2" charset="2"/>
              </a:rPr>
              <a:t>成果</a:t>
            </a:r>
            <a:endParaRPr lang="en-US" altLang="zh-TW" sz="32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華康楷書體W3"/>
              <a:sym typeface="Wingdings" pitchFamily="2" charset="2"/>
            </a:endParaRPr>
          </a:p>
          <a:p>
            <a:pPr marL="715963" lvl="1" indent="-354013">
              <a:spcBef>
                <a:spcPts val="1200"/>
              </a:spcBef>
              <a:spcAft>
                <a:spcPts val="1200"/>
              </a:spcAft>
              <a:buSzPct val="80000"/>
              <a:buFont typeface="Wingdings" pitchFamily="2" charset="2"/>
              <a:buChar char="Ø"/>
              <a:defRPr/>
            </a:pPr>
            <a:r>
              <a:rPr lang="zh-TW" altLang="en-US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  <a:sym typeface="Wingdings" pitchFamily="2" charset="2"/>
              </a:rPr>
              <a:t>病人</a:t>
            </a:r>
            <a:r>
              <a:rPr lang="zh-TW" altLang="en-US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  <a:sym typeface="Wingdings" pitchFamily="2" charset="2"/>
              </a:rPr>
              <a:t>在約定的時間看診之比率達 </a:t>
            </a:r>
            <a:r>
              <a:rPr lang="en-US" altLang="zh-TW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  <a:sym typeface="Wingdings" pitchFamily="2" charset="2"/>
              </a:rPr>
              <a:t>99%</a:t>
            </a:r>
          </a:p>
          <a:p>
            <a:pPr marL="715963" lvl="1" indent="-354013">
              <a:spcBef>
                <a:spcPts val="1200"/>
              </a:spcBef>
              <a:spcAft>
                <a:spcPts val="1200"/>
              </a:spcAft>
              <a:buSzPct val="80000"/>
              <a:buFont typeface="Wingdings" pitchFamily="2" charset="2"/>
              <a:buChar char="Ø"/>
              <a:defRPr/>
            </a:pPr>
            <a:r>
              <a:rPr lang="zh-TW" altLang="en-US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  <a:sym typeface="Wingdings" pitchFamily="2" charset="2"/>
              </a:rPr>
              <a:t>不曾</a:t>
            </a:r>
            <a:r>
              <a:rPr lang="zh-TW" altLang="en-US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  <a:sym typeface="Wingdings" pitchFamily="2" charset="2"/>
              </a:rPr>
              <a:t>向失約的病人收費 </a:t>
            </a:r>
          </a:p>
          <a:p>
            <a:pPr marL="715963" lvl="1" indent="-354013">
              <a:spcBef>
                <a:spcPts val="1200"/>
              </a:spcBef>
              <a:spcAft>
                <a:spcPts val="1200"/>
              </a:spcAft>
              <a:buSzPct val="80000"/>
              <a:buFont typeface="Wingdings" pitchFamily="2" charset="2"/>
              <a:buChar char="Ø"/>
              <a:defRPr/>
            </a:pPr>
            <a:r>
              <a:rPr lang="zh-TW" altLang="en-US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  <a:sym typeface="Wingdings" pitchFamily="2" charset="2"/>
              </a:rPr>
              <a:t>病人</a:t>
            </a:r>
            <a:r>
              <a:rPr lang="zh-TW" altLang="en-US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  <a:sym typeface="Wingdings" pitchFamily="2" charset="2"/>
              </a:rPr>
              <a:t>少有抱怨，滿意度高</a:t>
            </a:r>
          </a:p>
        </p:txBody>
      </p:sp>
      <p:sp>
        <p:nvSpPr>
          <p:cNvPr id="23" name="雲朵形 22">
            <a:hlinkClick r:id="" action="ppaction://noaction"/>
          </p:cNvPr>
          <p:cNvSpPr/>
          <p:nvPr/>
        </p:nvSpPr>
        <p:spPr>
          <a:xfrm>
            <a:off x="3275856" y="1916832"/>
            <a:ext cx="3240360" cy="1368152"/>
          </a:xfrm>
          <a:prstGeom prst="cloud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6000000" scaled="0"/>
            <a:tileRect r="-100000" b="-100000"/>
          </a:gra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準時看診</a:t>
            </a:r>
            <a:endParaRPr lang="en-US" altLang="zh-TW" sz="2800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讓病人不用久等</a:t>
            </a:r>
            <a:endParaRPr lang="en-US" sz="220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Freeform 46"/>
          <p:cNvSpPr>
            <a:spLocks/>
          </p:cNvSpPr>
          <p:nvPr/>
        </p:nvSpPr>
        <p:spPr bwMode="gray">
          <a:xfrm>
            <a:off x="6012160" y="3933056"/>
            <a:ext cx="1224136" cy="2520280"/>
          </a:xfrm>
          <a:custGeom>
            <a:avLst/>
            <a:gdLst/>
            <a:ahLst/>
            <a:cxnLst>
              <a:cxn ang="0">
                <a:pos x="166" y="611"/>
              </a:cxn>
              <a:cxn ang="0">
                <a:pos x="92" y="813"/>
              </a:cxn>
              <a:cxn ang="0">
                <a:pos x="112" y="1008"/>
              </a:cxn>
              <a:cxn ang="0">
                <a:pos x="104" y="1192"/>
              </a:cxn>
              <a:cxn ang="0">
                <a:pos x="124" y="1383"/>
              </a:cxn>
              <a:cxn ang="0">
                <a:pos x="104" y="1555"/>
              </a:cxn>
              <a:cxn ang="0">
                <a:pos x="88" y="1674"/>
              </a:cxn>
              <a:cxn ang="0">
                <a:pos x="10" y="1800"/>
              </a:cxn>
              <a:cxn ang="0">
                <a:pos x="64" y="1982"/>
              </a:cxn>
              <a:cxn ang="0">
                <a:pos x="173" y="2259"/>
              </a:cxn>
              <a:cxn ang="0">
                <a:pos x="301" y="2490"/>
              </a:cxn>
              <a:cxn ang="0">
                <a:pos x="391" y="2676"/>
              </a:cxn>
              <a:cxn ang="0">
                <a:pos x="346" y="2816"/>
              </a:cxn>
              <a:cxn ang="0">
                <a:pos x="260" y="2919"/>
              </a:cxn>
              <a:cxn ang="0">
                <a:pos x="367" y="2961"/>
              </a:cxn>
              <a:cxn ang="0">
                <a:pos x="298" y="3273"/>
              </a:cxn>
              <a:cxn ang="0">
                <a:pos x="361" y="3396"/>
              </a:cxn>
              <a:cxn ang="0">
                <a:pos x="515" y="3140"/>
              </a:cxn>
              <a:cxn ang="0">
                <a:pos x="631" y="2934"/>
              </a:cxn>
              <a:cxn ang="0">
                <a:pos x="667" y="2771"/>
              </a:cxn>
              <a:cxn ang="0">
                <a:pos x="679" y="2640"/>
              </a:cxn>
              <a:cxn ang="0">
                <a:pos x="703" y="2448"/>
              </a:cxn>
              <a:cxn ang="0">
                <a:pos x="733" y="2257"/>
              </a:cxn>
              <a:cxn ang="0">
                <a:pos x="796" y="2021"/>
              </a:cxn>
              <a:cxn ang="0">
                <a:pos x="757" y="1725"/>
              </a:cxn>
              <a:cxn ang="0">
                <a:pos x="740" y="1476"/>
              </a:cxn>
              <a:cxn ang="0">
                <a:pos x="787" y="1280"/>
              </a:cxn>
              <a:cxn ang="0">
                <a:pos x="842" y="1223"/>
              </a:cxn>
              <a:cxn ang="0">
                <a:pos x="1093" y="1083"/>
              </a:cxn>
              <a:cxn ang="0">
                <a:pos x="1241" y="902"/>
              </a:cxn>
              <a:cxn ang="0">
                <a:pos x="1201" y="720"/>
              </a:cxn>
              <a:cxn ang="0">
                <a:pos x="1055" y="569"/>
              </a:cxn>
              <a:cxn ang="0">
                <a:pos x="1081" y="345"/>
              </a:cxn>
              <a:cxn ang="0">
                <a:pos x="999" y="249"/>
              </a:cxn>
              <a:cxn ang="0">
                <a:pos x="927" y="515"/>
              </a:cxn>
              <a:cxn ang="0">
                <a:pos x="866" y="690"/>
              </a:cxn>
              <a:cxn ang="0">
                <a:pos x="832" y="699"/>
              </a:cxn>
              <a:cxn ang="0">
                <a:pos x="656" y="641"/>
              </a:cxn>
              <a:cxn ang="0">
                <a:pos x="533" y="545"/>
              </a:cxn>
              <a:cxn ang="0">
                <a:pos x="595" y="434"/>
              </a:cxn>
              <a:cxn ang="0">
                <a:pos x="592" y="374"/>
              </a:cxn>
              <a:cxn ang="0">
                <a:pos x="613" y="345"/>
              </a:cxn>
              <a:cxn ang="0">
                <a:pos x="599" y="270"/>
              </a:cxn>
              <a:cxn ang="0">
                <a:pos x="617" y="231"/>
              </a:cxn>
              <a:cxn ang="0">
                <a:pos x="575" y="146"/>
              </a:cxn>
              <a:cxn ang="0">
                <a:pos x="550" y="98"/>
              </a:cxn>
              <a:cxn ang="0">
                <a:pos x="416" y="11"/>
              </a:cxn>
              <a:cxn ang="0">
                <a:pos x="256" y="12"/>
              </a:cxn>
              <a:cxn ang="0">
                <a:pos x="134" y="75"/>
              </a:cxn>
              <a:cxn ang="0">
                <a:pos x="112" y="126"/>
              </a:cxn>
              <a:cxn ang="0">
                <a:pos x="85" y="200"/>
              </a:cxn>
              <a:cxn ang="0">
                <a:pos x="58" y="269"/>
              </a:cxn>
              <a:cxn ang="0">
                <a:pos x="85" y="318"/>
              </a:cxn>
            </a:cxnLst>
            <a:rect l="0" t="0" r="r" b="b"/>
            <a:pathLst>
              <a:path w="1243" h="3407">
                <a:moveTo>
                  <a:pt x="109" y="377"/>
                </a:moveTo>
                <a:lnTo>
                  <a:pt x="128" y="466"/>
                </a:lnTo>
                <a:cubicBezTo>
                  <a:pt x="137" y="505"/>
                  <a:pt x="151" y="571"/>
                  <a:pt x="166" y="611"/>
                </a:cubicBezTo>
                <a:cubicBezTo>
                  <a:pt x="181" y="651"/>
                  <a:pt x="222" y="678"/>
                  <a:pt x="217" y="704"/>
                </a:cubicBezTo>
                <a:lnTo>
                  <a:pt x="133" y="770"/>
                </a:lnTo>
                <a:cubicBezTo>
                  <a:pt x="112" y="788"/>
                  <a:pt x="98" y="794"/>
                  <a:pt x="92" y="813"/>
                </a:cubicBezTo>
                <a:cubicBezTo>
                  <a:pt x="85" y="829"/>
                  <a:pt x="95" y="865"/>
                  <a:pt x="95" y="884"/>
                </a:cubicBezTo>
                <a:cubicBezTo>
                  <a:pt x="95" y="903"/>
                  <a:pt x="88" y="905"/>
                  <a:pt x="91" y="926"/>
                </a:cubicBezTo>
                <a:lnTo>
                  <a:pt x="112" y="1008"/>
                </a:lnTo>
                <a:lnTo>
                  <a:pt x="128" y="1079"/>
                </a:lnTo>
                <a:lnTo>
                  <a:pt x="113" y="1112"/>
                </a:lnTo>
                <a:lnTo>
                  <a:pt x="104" y="1192"/>
                </a:lnTo>
                <a:lnTo>
                  <a:pt x="113" y="1274"/>
                </a:lnTo>
                <a:cubicBezTo>
                  <a:pt x="115" y="1297"/>
                  <a:pt x="111" y="1314"/>
                  <a:pt x="113" y="1332"/>
                </a:cubicBezTo>
                <a:cubicBezTo>
                  <a:pt x="115" y="1351"/>
                  <a:pt x="122" y="1366"/>
                  <a:pt x="124" y="1383"/>
                </a:cubicBezTo>
                <a:cubicBezTo>
                  <a:pt x="126" y="1400"/>
                  <a:pt x="125" y="1418"/>
                  <a:pt x="128" y="1434"/>
                </a:cubicBezTo>
                <a:cubicBezTo>
                  <a:pt x="123" y="1450"/>
                  <a:pt x="99" y="1467"/>
                  <a:pt x="95" y="1487"/>
                </a:cubicBezTo>
                <a:cubicBezTo>
                  <a:pt x="91" y="1507"/>
                  <a:pt x="103" y="1535"/>
                  <a:pt x="104" y="1555"/>
                </a:cubicBezTo>
                <a:lnTo>
                  <a:pt x="95" y="1595"/>
                </a:lnTo>
                <a:lnTo>
                  <a:pt x="85" y="1629"/>
                </a:lnTo>
                <a:lnTo>
                  <a:pt x="88" y="1674"/>
                </a:lnTo>
                <a:cubicBezTo>
                  <a:pt x="86" y="1687"/>
                  <a:pt x="74" y="1696"/>
                  <a:pt x="71" y="1707"/>
                </a:cubicBezTo>
                <a:cubicBezTo>
                  <a:pt x="68" y="1718"/>
                  <a:pt x="79" y="1728"/>
                  <a:pt x="68" y="1743"/>
                </a:cubicBezTo>
                <a:cubicBezTo>
                  <a:pt x="58" y="1758"/>
                  <a:pt x="18" y="1782"/>
                  <a:pt x="10" y="1800"/>
                </a:cubicBezTo>
                <a:cubicBezTo>
                  <a:pt x="0" y="1817"/>
                  <a:pt x="11" y="1822"/>
                  <a:pt x="19" y="1854"/>
                </a:cubicBezTo>
                <a:lnTo>
                  <a:pt x="28" y="1916"/>
                </a:lnTo>
                <a:lnTo>
                  <a:pt x="64" y="1982"/>
                </a:lnTo>
                <a:lnTo>
                  <a:pt x="71" y="2037"/>
                </a:lnTo>
                <a:lnTo>
                  <a:pt x="85" y="2090"/>
                </a:lnTo>
                <a:lnTo>
                  <a:pt x="173" y="2259"/>
                </a:lnTo>
                <a:lnTo>
                  <a:pt x="223" y="2352"/>
                </a:lnTo>
                <a:lnTo>
                  <a:pt x="249" y="2402"/>
                </a:lnTo>
                <a:lnTo>
                  <a:pt x="301" y="2490"/>
                </a:lnTo>
                <a:lnTo>
                  <a:pt x="335" y="2559"/>
                </a:lnTo>
                <a:lnTo>
                  <a:pt x="362" y="2615"/>
                </a:lnTo>
                <a:cubicBezTo>
                  <a:pt x="371" y="2634"/>
                  <a:pt x="385" y="2659"/>
                  <a:pt x="391" y="2676"/>
                </a:cubicBezTo>
                <a:cubicBezTo>
                  <a:pt x="397" y="2693"/>
                  <a:pt x="392" y="2702"/>
                  <a:pt x="401" y="2717"/>
                </a:cubicBezTo>
                <a:lnTo>
                  <a:pt x="443" y="2765"/>
                </a:lnTo>
                <a:lnTo>
                  <a:pt x="346" y="2816"/>
                </a:lnTo>
                <a:lnTo>
                  <a:pt x="262" y="2874"/>
                </a:lnTo>
                <a:cubicBezTo>
                  <a:pt x="248" y="2892"/>
                  <a:pt x="263" y="2915"/>
                  <a:pt x="263" y="2922"/>
                </a:cubicBezTo>
                <a:cubicBezTo>
                  <a:pt x="263" y="2929"/>
                  <a:pt x="254" y="2913"/>
                  <a:pt x="260" y="2919"/>
                </a:cubicBezTo>
                <a:cubicBezTo>
                  <a:pt x="266" y="2932"/>
                  <a:pt x="276" y="2956"/>
                  <a:pt x="298" y="2958"/>
                </a:cubicBezTo>
                <a:lnTo>
                  <a:pt x="386" y="2942"/>
                </a:lnTo>
                <a:lnTo>
                  <a:pt x="367" y="2961"/>
                </a:lnTo>
                <a:lnTo>
                  <a:pt x="341" y="3069"/>
                </a:lnTo>
                <a:lnTo>
                  <a:pt x="370" y="3103"/>
                </a:lnTo>
                <a:lnTo>
                  <a:pt x="298" y="3273"/>
                </a:lnTo>
                <a:lnTo>
                  <a:pt x="268" y="3344"/>
                </a:lnTo>
                <a:cubicBezTo>
                  <a:pt x="266" y="3363"/>
                  <a:pt x="269" y="3380"/>
                  <a:pt x="284" y="3389"/>
                </a:cubicBezTo>
                <a:cubicBezTo>
                  <a:pt x="296" y="3397"/>
                  <a:pt x="335" y="3407"/>
                  <a:pt x="361" y="3396"/>
                </a:cubicBezTo>
                <a:lnTo>
                  <a:pt x="443" y="3321"/>
                </a:lnTo>
                <a:lnTo>
                  <a:pt x="491" y="3249"/>
                </a:lnTo>
                <a:lnTo>
                  <a:pt x="515" y="3140"/>
                </a:lnTo>
                <a:lnTo>
                  <a:pt x="564" y="3103"/>
                </a:lnTo>
                <a:lnTo>
                  <a:pt x="588" y="3055"/>
                </a:lnTo>
                <a:lnTo>
                  <a:pt x="631" y="2934"/>
                </a:lnTo>
                <a:lnTo>
                  <a:pt x="647" y="2831"/>
                </a:lnTo>
                <a:lnTo>
                  <a:pt x="668" y="2811"/>
                </a:lnTo>
                <a:cubicBezTo>
                  <a:pt x="671" y="2801"/>
                  <a:pt x="665" y="2789"/>
                  <a:pt x="667" y="2771"/>
                </a:cubicBezTo>
                <a:cubicBezTo>
                  <a:pt x="669" y="2753"/>
                  <a:pt x="679" y="2716"/>
                  <a:pt x="680" y="2702"/>
                </a:cubicBezTo>
                <a:cubicBezTo>
                  <a:pt x="678" y="2685"/>
                  <a:pt x="670" y="2695"/>
                  <a:pt x="670" y="2685"/>
                </a:cubicBezTo>
                <a:lnTo>
                  <a:pt x="679" y="2640"/>
                </a:lnTo>
                <a:lnTo>
                  <a:pt x="676" y="2589"/>
                </a:lnTo>
                <a:lnTo>
                  <a:pt x="685" y="2499"/>
                </a:lnTo>
                <a:lnTo>
                  <a:pt x="703" y="2448"/>
                </a:lnTo>
                <a:lnTo>
                  <a:pt x="712" y="2400"/>
                </a:lnTo>
                <a:lnTo>
                  <a:pt x="718" y="2331"/>
                </a:lnTo>
                <a:lnTo>
                  <a:pt x="733" y="2257"/>
                </a:lnTo>
                <a:lnTo>
                  <a:pt x="760" y="2133"/>
                </a:lnTo>
                <a:cubicBezTo>
                  <a:pt x="771" y="2106"/>
                  <a:pt x="793" y="2115"/>
                  <a:pt x="799" y="2096"/>
                </a:cubicBezTo>
                <a:cubicBezTo>
                  <a:pt x="805" y="2077"/>
                  <a:pt x="802" y="2051"/>
                  <a:pt x="796" y="2021"/>
                </a:cubicBezTo>
                <a:lnTo>
                  <a:pt x="764" y="1916"/>
                </a:lnTo>
                <a:lnTo>
                  <a:pt x="769" y="1788"/>
                </a:lnTo>
                <a:lnTo>
                  <a:pt x="757" y="1725"/>
                </a:lnTo>
                <a:lnTo>
                  <a:pt x="758" y="1676"/>
                </a:lnTo>
                <a:lnTo>
                  <a:pt x="745" y="1625"/>
                </a:lnTo>
                <a:lnTo>
                  <a:pt x="740" y="1476"/>
                </a:lnTo>
                <a:lnTo>
                  <a:pt x="757" y="1418"/>
                </a:lnTo>
                <a:lnTo>
                  <a:pt x="767" y="1338"/>
                </a:lnTo>
                <a:lnTo>
                  <a:pt x="787" y="1280"/>
                </a:lnTo>
                <a:lnTo>
                  <a:pt x="797" y="1223"/>
                </a:lnTo>
                <a:lnTo>
                  <a:pt x="806" y="1218"/>
                </a:lnTo>
                <a:lnTo>
                  <a:pt x="842" y="1223"/>
                </a:lnTo>
                <a:lnTo>
                  <a:pt x="997" y="1176"/>
                </a:lnTo>
                <a:lnTo>
                  <a:pt x="1070" y="1137"/>
                </a:lnTo>
                <a:lnTo>
                  <a:pt x="1093" y="1083"/>
                </a:lnTo>
                <a:cubicBezTo>
                  <a:pt x="1116" y="1063"/>
                  <a:pt x="1187" y="1039"/>
                  <a:pt x="1207" y="1017"/>
                </a:cubicBezTo>
                <a:cubicBezTo>
                  <a:pt x="1226" y="993"/>
                  <a:pt x="1204" y="970"/>
                  <a:pt x="1210" y="951"/>
                </a:cubicBezTo>
                <a:cubicBezTo>
                  <a:pt x="1216" y="932"/>
                  <a:pt x="1238" y="919"/>
                  <a:pt x="1241" y="902"/>
                </a:cubicBezTo>
                <a:cubicBezTo>
                  <a:pt x="1243" y="881"/>
                  <a:pt x="1230" y="867"/>
                  <a:pt x="1229" y="848"/>
                </a:cubicBezTo>
                <a:cubicBezTo>
                  <a:pt x="1228" y="829"/>
                  <a:pt x="1242" y="810"/>
                  <a:pt x="1237" y="789"/>
                </a:cubicBezTo>
                <a:cubicBezTo>
                  <a:pt x="1234" y="763"/>
                  <a:pt x="1208" y="745"/>
                  <a:pt x="1201" y="720"/>
                </a:cubicBezTo>
                <a:cubicBezTo>
                  <a:pt x="1195" y="689"/>
                  <a:pt x="1208" y="660"/>
                  <a:pt x="1195" y="641"/>
                </a:cubicBezTo>
                <a:cubicBezTo>
                  <a:pt x="1179" y="620"/>
                  <a:pt x="1144" y="620"/>
                  <a:pt x="1121" y="608"/>
                </a:cubicBezTo>
                <a:cubicBezTo>
                  <a:pt x="1098" y="596"/>
                  <a:pt x="1069" y="583"/>
                  <a:pt x="1055" y="569"/>
                </a:cubicBezTo>
                <a:cubicBezTo>
                  <a:pt x="1037" y="556"/>
                  <a:pt x="1038" y="541"/>
                  <a:pt x="1037" y="522"/>
                </a:cubicBezTo>
                <a:cubicBezTo>
                  <a:pt x="1036" y="503"/>
                  <a:pt x="1044" y="481"/>
                  <a:pt x="1051" y="452"/>
                </a:cubicBezTo>
                <a:cubicBezTo>
                  <a:pt x="1058" y="423"/>
                  <a:pt x="1076" y="374"/>
                  <a:pt x="1081" y="345"/>
                </a:cubicBezTo>
                <a:cubicBezTo>
                  <a:pt x="1088" y="304"/>
                  <a:pt x="1087" y="297"/>
                  <a:pt x="1082" y="281"/>
                </a:cubicBezTo>
                <a:cubicBezTo>
                  <a:pt x="1077" y="265"/>
                  <a:pt x="1066" y="251"/>
                  <a:pt x="1052" y="246"/>
                </a:cubicBezTo>
                <a:cubicBezTo>
                  <a:pt x="1040" y="242"/>
                  <a:pt x="1016" y="232"/>
                  <a:pt x="999" y="249"/>
                </a:cubicBezTo>
                <a:cubicBezTo>
                  <a:pt x="983" y="265"/>
                  <a:pt x="963" y="309"/>
                  <a:pt x="953" y="344"/>
                </a:cubicBezTo>
                <a:cubicBezTo>
                  <a:pt x="945" y="376"/>
                  <a:pt x="945" y="434"/>
                  <a:pt x="941" y="462"/>
                </a:cubicBezTo>
                <a:lnTo>
                  <a:pt x="927" y="515"/>
                </a:lnTo>
                <a:lnTo>
                  <a:pt x="907" y="545"/>
                </a:lnTo>
                <a:lnTo>
                  <a:pt x="883" y="626"/>
                </a:lnTo>
                <a:lnTo>
                  <a:pt x="866" y="690"/>
                </a:lnTo>
                <a:lnTo>
                  <a:pt x="869" y="780"/>
                </a:lnTo>
                <a:lnTo>
                  <a:pt x="860" y="782"/>
                </a:lnTo>
                <a:lnTo>
                  <a:pt x="832" y="699"/>
                </a:lnTo>
                <a:lnTo>
                  <a:pt x="794" y="659"/>
                </a:lnTo>
                <a:cubicBezTo>
                  <a:pt x="777" y="648"/>
                  <a:pt x="750" y="636"/>
                  <a:pt x="727" y="633"/>
                </a:cubicBezTo>
                <a:cubicBezTo>
                  <a:pt x="706" y="630"/>
                  <a:pt x="677" y="642"/>
                  <a:pt x="656" y="641"/>
                </a:cubicBezTo>
                <a:cubicBezTo>
                  <a:pt x="634" y="640"/>
                  <a:pt x="610" y="632"/>
                  <a:pt x="602" y="627"/>
                </a:cubicBezTo>
                <a:lnTo>
                  <a:pt x="605" y="609"/>
                </a:lnTo>
                <a:lnTo>
                  <a:pt x="533" y="545"/>
                </a:lnTo>
                <a:cubicBezTo>
                  <a:pt x="524" y="530"/>
                  <a:pt x="544" y="530"/>
                  <a:pt x="550" y="521"/>
                </a:cubicBezTo>
                <a:cubicBezTo>
                  <a:pt x="556" y="512"/>
                  <a:pt x="565" y="503"/>
                  <a:pt x="572" y="489"/>
                </a:cubicBezTo>
                <a:cubicBezTo>
                  <a:pt x="582" y="469"/>
                  <a:pt x="591" y="455"/>
                  <a:pt x="595" y="434"/>
                </a:cubicBezTo>
                <a:cubicBezTo>
                  <a:pt x="597" y="419"/>
                  <a:pt x="596" y="402"/>
                  <a:pt x="593" y="399"/>
                </a:cubicBezTo>
                <a:cubicBezTo>
                  <a:pt x="590" y="396"/>
                  <a:pt x="578" y="393"/>
                  <a:pt x="578" y="389"/>
                </a:cubicBezTo>
                <a:cubicBezTo>
                  <a:pt x="578" y="385"/>
                  <a:pt x="588" y="378"/>
                  <a:pt x="592" y="374"/>
                </a:cubicBezTo>
                <a:lnTo>
                  <a:pt x="604" y="365"/>
                </a:lnTo>
                <a:lnTo>
                  <a:pt x="599" y="342"/>
                </a:lnTo>
                <a:lnTo>
                  <a:pt x="613" y="345"/>
                </a:lnTo>
                <a:lnTo>
                  <a:pt x="602" y="306"/>
                </a:lnTo>
                <a:cubicBezTo>
                  <a:pt x="603" y="298"/>
                  <a:pt x="617" y="300"/>
                  <a:pt x="617" y="294"/>
                </a:cubicBezTo>
                <a:cubicBezTo>
                  <a:pt x="618" y="290"/>
                  <a:pt x="600" y="277"/>
                  <a:pt x="599" y="270"/>
                </a:cubicBezTo>
                <a:lnTo>
                  <a:pt x="622" y="261"/>
                </a:lnTo>
                <a:cubicBezTo>
                  <a:pt x="621" y="252"/>
                  <a:pt x="594" y="221"/>
                  <a:pt x="593" y="216"/>
                </a:cubicBezTo>
                <a:cubicBezTo>
                  <a:pt x="594" y="211"/>
                  <a:pt x="623" y="249"/>
                  <a:pt x="617" y="231"/>
                </a:cubicBezTo>
                <a:cubicBezTo>
                  <a:pt x="611" y="213"/>
                  <a:pt x="599" y="197"/>
                  <a:pt x="595" y="189"/>
                </a:cubicBezTo>
                <a:cubicBezTo>
                  <a:pt x="591" y="182"/>
                  <a:pt x="575" y="164"/>
                  <a:pt x="604" y="177"/>
                </a:cubicBezTo>
                <a:cubicBezTo>
                  <a:pt x="633" y="190"/>
                  <a:pt x="581" y="155"/>
                  <a:pt x="575" y="146"/>
                </a:cubicBezTo>
                <a:cubicBezTo>
                  <a:pt x="569" y="137"/>
                  <a:pt x="565" y="127"/>
                  <a:pt x="566" y="122"/>
                </a:cubicBezTo>
                <a:cubicBezTo>
                  <a:pt x="567" y="117"/>
                  <a:pt x="584" y="121"/>
                  <a:pt x="581" y="117"/>
                </a:cubicBezTo>
                <a:cubicBezTo>
                  <a:pt x="578" y="113"/>
                  <a:pt x="560" y="107"/>
                  <a:pt x="550" y="98"/>
                </a:cubicBezTo>
                <a:cubicBezTo>
                  <a:pt x="540" y="89"/>
                  <a:pt x="537" y="74"/>
                  <a:pt x="523" y="63"/>
                </a:cubicBezTo>
                <a:cubicBezTo>
                  <a:pt x="507" y="48"/>
                  <a:pt x="485" y="40"/>
                  <a:pt x="467" y="31"/>
                </a:cubicBezTo>
                <a:cubicBezTo>
                  <a:pt x="449" y="22"/>
                  <a:pt x="434" y="16"/>
                  <a:pt x="416" y="11"/>
                </a:cubicBezTo>
                <a:cubicBezTo>
                  <a:pt x="398" y="6"/>
                  <a:pt x="378" y="0"/>
                  <a:pt x="359" y="2"/>
                </a:cubicBezTo>
                <a:cubicBezTo>
                  <a:pt x="339" y="5"/>
                  <a:pt x="321" y="19"/>
                  <a:pt x="304" y="21"/>
                </a:cubicBezTo>
                <a:cubicBezTo>
                  <a:pt x="287" y="23"/>
                  <a:pt x="275" y="8"/>
                  <a:pt x="256" y="12"/>
                </a:cubicBezTo>
                <a:cubicBezTo>
                  <a:pt x="239" y="15"/>
                  <a:pt x="208" y="31"/>
                  <a:pt x="190" y="44"/>
                </a:cubicBezTo>
                <a:lnTo>
                  <a:pt x="136" y="87"/>
                </a:lnTo>
                <a:cubicBezTo>
                  <a:pt x="127" y="92"/>
                  <a:pt x="137" y="72"/>
                  <a:pt x="134" y="75"/>
                </a:cubicBezTo>
                <a:cubicBezTo>
                  <a:pt x="132" y="77"/>
                  <a:pt x="125" y="96"/>
                  <a:pt x="121" y="104"/>
                </a:cubicBezTo>
                <a:cubicBezTo>
                  <a:pt x="118" y="105"/>
                  <a:pt x="117" y="80"/>
                  <a:pt x="115" y="84"/>
                </a:cubicBezTo>
                <a:cubicBezTo>
                  <a:pt x="113" y="88"/>
                  <a:pt x="115" y="111"/>
                  <a:pt x="112" y="126"/>
                </a:cubicBezTo>
                <a:cubicBezTo>
                  <a:pt x="109" y="141"/>
                  <a:pt x="100" y="170"/>
                  <a:pt x="94" y="174"/>
                </a:cubicBezTo>
                <a:cubicBezTo>
                  <a:pt x="90" y="187"/>
                  <a:pt x="72" y="133"/>
                  <a:pt x="77" y="152"/>
                </a:cubicBezTo>
                <a:cubicBezTo>
                  <a:pt x="82" y="171"/>
                  <a:pt x="86" y="196"/>
                  <a:pt x="85" y="200"/>
                </a:cubicBezTo>
                <a:cubicBezTo>
                  <a:pt x="84" y="204"/>
                  <a:pt x="73" y="170"/>
                  <a:pt x="70" y="176"/>
                </a:cubicBezTo>
                <a:cubicBezTo>
                  <a:pt x="87" y="212"/>
                  <a:pt x="67" y="215"/>
                  <a:pt x="68" y="237"/>
                </a:cubicBezTo>
                <a:cubicBezTo>
                  <a:pt x="66" y="252"/>
                  <a:pt x="77" y="263"/>
                  <a:pt x="58" y="269"/>
                </a:cubicBezTo>
                <a:cubicBezTo>
                  <a:pt x="39" y="275"/>
                  <a:pt x="77" y="275"/>
                  <a:pt x="77" y="279"/>
                </a:cubicBezTo>
                <a:cubicBezTo>
                  <a:pt x="77" y="283"/>
                  <a:pt x="74" y="297"/>
                  <a:pt x="58" y="294"/>
                </a:cubicBezTo>
                <a:cubicBezTo>
                  <a:pt x="42" y="291"/>
                  <a:pt x="80" y="310"/>
                  <a:pt x="85" y="318"/>
                </a:cubicBezTo>
                <a:cubicBezTo>
                  <a:pt x="90" y="326"/>
                  <a:pt x="85" y="334"/>
                  <a:pt x="89" y="344"/>
                </a:cubicBezTo>
                <a:lnTo>
                  <a:pt x="109" y="377"/>
                </a:lnTo>
                <a:close/>
              </a:path>
            </a:pathLst>
          </a:custGeom>
          <a:gradFill rotWithShape="1">
            <a:gsLst>
              <a:gs pos="15000">
                <a:srgbClr val="000082">
                  <a:alpha val="85000"/>
                </a:srgbClr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Thanks For Listening!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17-2</a:t>
            </a:r>
            <a:r>
              <a:rPr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工作中心的本質與重要性</a:t>
            </a:r>
            <a:endParaRPr lang="fr-FR" altLang="zh-TW" dirty="0" smtClean="0">
              <a:solidFill>
                <a:srgbClr val="007045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工作中心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914400" lvl="1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組織生產資源以完成生產作業的單位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914400" lvl="1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可能一部機器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or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多部機器組成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or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一個執行工作的區域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914400" lvl="1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可分為：</a:t>
            </a:r>
            <a:r>
              <a:rPr lang="zh-TW" altLang="en-US" u="sng" dirty="0" smtClean="0">
                <a:latin typeface="微軟正黑體" pitchFamily="34" charset="-120"/>
                <a:ea typeface="微軟正黑體" pitchFamily="34" charset="-120"/>
              </a:rPr>
              <a:t>零工式生產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(Job-Shop)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u="sng" dirty="0" smtClean="0">
                <a:latin typeface="微軟正黑體" pitchFamily="34" charset="-120"/>
                <a:ea typeface="微軟正黑體" pitchFamily="34" charset="-120"/>
              </a:rPr>
              <a:t>生產流程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u="sng" dirty="0" smtClean="0">
                <a:latin typeface="微軟正黑體" pitchFamily="34" charset="-120"/>
                <a:ea typeface="微軟正黑體" pitchFamily="34" charset="-120"/>
              </a:rPr>
              <a:t>裝配線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zh-TW" altLang="en-US" u="sng" dirty="0" smtClean="0">
                <a:latin typeface="微軟正黑體" pitchFamily="34" charset="-120"/>
                <a:ea typeface="微軟正黑體" pitchFamily="34" charset="-120"/>
              </a:rPr>
              <a:t>群組技術中心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GT Cell)</a:t>
            </a:r>
          </a:p>
          <a:p>
            <a:pPr marL="914400" lvl="1" indent="-514350" fontAlgn="auto">
              <a:spcAft>
                <a:spcPts val="0"/>
              </a:spcAft>
              <a:buFont typeface="+mj-lt"/>
              <a:buAutoNum type="alphaLcParenR"/>
              <a:defRPr/>
            </a:pPr>
            <a:endParaRPr lang="fr-FR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17-2</a:t>
            </a:r>
            <a:r>
              <a:rPr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工作中心的本質與重要性</a:t>
            </a:r>
            <a:endParaRPr lang="fr-FR" altLang="zh-TW" dirty="0" smtClean="0">
              <a:solidFill>
                <a:srgbClr val="007045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零工式生產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914400" lvl="1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將一群具有相同功能的機器設備擺在一起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914400" lvl="1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由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排程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決定工作的順序及指派合適的機器設備</a:t>
            </a:r>
          </a:p>
          <a:p>
            <a:pPr marL="914400" lvl="1" indent="-514350" fontAlgn="auto">
              <a:spcAft>
                <a:spcPts val="0"/>
              </a:spcAft>
              <a:buNone/>
              <a:defRPr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284984"/>
            <a:ext cx="657225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11_ch17_team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1011_ch17_team8</Template>
  <TotalTime>173</TotalTime>
  <Words>5294</Words>
  <Application>Microsoft Office PowerPoint</Application>
  <PresentationFormat>如螢幕大小 (4:3)</PresentationFormat>
  <Paragraphs>1328</Paragraphs>
  <Slides>74</Slides>
  <Notes>49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74</vt:i4>
      </vt:variant>
    </vt:vector>
  </HeadingPairs>
  <TitlesOfParts>
    <vt:vector size="77" baseType="lpstr">
      <vt:lpstr>1011_ch17_team8</vt:lpstr>
      <vt:lpstr>Document</vt:lpstr>
      <vt:lpstr>文件</vt:lpstr>
      <vt:lpstr>CH17   作業排程</vt:lpstr>
      <vt:lpstr>投影片 2</vt:lpstr>
      <vt:lpstr>17-1 製造執行系統</vt:lpstr>
      <vt:lpstr>17-1 製造執行系統</vt:lpstr>
      <vt:lpstr>17-1 製造執行系統</vt:lpstr>
      <vt:lpstr>17-1 製造執行系統</vt:lpstr>
      <vt:lpstr>17-2 工作中心的本質與重要性</vt:lpstr>
      <vt:lpstr>17-2 工作中心的本質與重要性</vt:lpstr>
      <vt:lpstr>17-2 工作中心的本質與重要性</vt:lpstr>
      <vt:lpstr>17-2 工作中心的本質與重要性</vt:lpstr>
      <vt:lpstr>17-2 工作中心的本質與重要性</vt:lpstr>
      <vt:lpstr>17-2 工作中心的本質與重要性</vt:lpstr>
      <vt:lpstr>17-2 工作中心的本質與重要性</vt:lpstr>
      <vt:lpstr>17-2 工作中心的本質與重要性</vt:lpstr>
      <vt:lpstr>17-2 工作中心的本質與重要性</vt:lpstr>
      <vt:lpstr>17-3 優先法則與技術</vt:lpstr>
      <vt:lpstr>投影片 17</vt:lpstr>
      <vt:lpstr>投影片 18</vt:lpstr>
      <vt:lpstr>FCFS (先到先服務)</vt:lpstr>
      <vt:lpstr>SOT(最短作業時間)</vt:lpstr>
      <vt:lpstr>EDD (最早交期日)</vt:lpstr>
      <vt:lpstr>LCFS (晚到先服務)</vt:lpstr>
      <vt:lpstr>Random (隨機排程~依喜好、直覺)</vt:lpstr>
      <vt:lpstr>STR (先處理寬裕時間最短的工作)</vt:lpstr>
      <vt:lpstr>優先法則的比較</vt:lpstr>
      <vt:lpstr>結論與應用 邊際貢獻比較</vt:lpstr>
      <vt:lpstr>投影片 27</vt:lpstr>
      <vt:lpstr>投影片 28</vt:lpstr>
      <vt:lpstr>投影片 29</vt:lpstr>
      <vt:lpstr>投影片 30</vt:lpstr>
      <vt:lpstr>N項作業多機排程</vt:lpstr>
      <vt:lpstr>投影片 32</vt:lpstr>
      <vt:lpstr>投影片 33</vt:lpstr>
      <vt:lpstr>投影片 34</vt:lpstr>
      <vt:lpstr>投影片 35</vt:lpstr>
      <vt:lpstr>投影片 36</vt:lpstr>
      <vt:lpstr>經由「直線測試」的最佳解</vt:lpstr>
      <vt:lpstr>17-4 現場生產控制</vt:lpstr>
      <vt:lpstr>17-4 現場生產控制</vt:lpstr>
      <vt:lpstr>17-4 現場生產控制</vt:lpstr>
      <vt:lpstr>17-4 現場生產控制</vt:lpstr>
      <vt:lpstr>17-4 現場生產控制</vt:lpstr>
      <vt:lpstr>17-4 現場生產控制</vt:lpstr>
      <vt:lpstr>17-4 現場生產控制</vt:lpstr>
      <vt:lpstr>17-4 現場生產控制</vt:lpstr>
      <vt:lpstr>17-4 現場生產控制</vt:lpstr>
      <vt:lpstr>17-4 現場生產控制</vt:lpstr>
      <vt:lpstr>17-4 現場生產控制</vt:lpstr>
      <vt:lpstr>17-4 現場生產控制</vt:lpstr>
      <vt:lpstr>17-4 現場生產控制</vt:lpstr>
      <vt:lpstr>17-5 服務業的人員排程</vt:lpstr>
      <vt:lpstr>17-4 服務業的人員排程</vt:lpstr>
      <vt:lpstr>17-4 服務業的人員排程</vt:lpstr>
      <vt:lpstr>17-4 服務業的人員排程</vt:lpstr>
      <vt:lpstr>17-4 服務業的人員排程</vt:lpstr>
      <vt:lpstr>17-4 服務業的人員排程</vt:lpstr>
      <vt:lpstr>17-4 服務業的人員排程</vt:lpstr>
      <vt:lpstr>17-4 服務業的人員排程</vt:lpstr>
      <vt:lpstr>17-4 服務業的人員排程</vt:lpstr>
      <vt:lpstr>投影片 60</vt:lpstr>
      <vt:lpstr>小兒科醫師處理預約 &amp; 候診流程  -成功案例-</vt:lpstr>
      <vt:lpstr>投影片 62</vt:lpstr>
      <vt:lpstr>投影片 63</vt:lpstr>
      <vt:lpstr>投影片 64</vt:lpstr>
      <vt:lpstr>投影片 65</vt:lpstr>
      <vt:lpstr>投影片 66</vt:lpstr>
      <vt:lpstr>投影片 67</vt:lpstr>
      <vt:lpstr>投影片 68</vt:lpstr>
      <vt:lpstr>投影片 69</vt:lpstr>
      <vt:lpstr>投影片 70</vt:lpstr>
      <vt:lpstr>投影片 71</vt:lpstr>
      <vt:lpstr>投影片 72</vt:lpstr>
      <vt:lpstr>投影片 73</vt:lpstr>
      <vt:lpstr>Thanks For Listening!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TOSHIBA</dc:creator>
  <cp:lastModifiedBy>DL</cp:lastModifiedBy>
  <cp:revision>47</cp:revision>
  <dcterms:created xsi:type="dcterms:W3CDTF">2012-11-28T15:31:10Z</dcterms:created>
  <dcterms:modified xsi:type="dcterms:W3CDTF">2012-12-09T05:02:20Z</dcterms:modified>
</cp:coreProperties>
</file>