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3"/>
  </p:notes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58" r:id="rId20"/>
    <p:sldId id="260" r:id="rId21"/>
    <p:sldId id="259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99" r:id="rId3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773" autoAdjust="0"/>
  </p:normalViewPr>
  <p:slideViewPr>
    <p:cSldViewPr>
      <p:cViewPr>
        <p:scale>
          <a:sx n="59" d="100"/>
          <a:sy n="59" d="100"/>
        </p:scale>
        <p:origin x="-16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359862-3310-4795-B906-06214E8506D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28E462E2-0ED6-4B8C-AEE2-639D9177D764}">
      <dgm:prSet phldrT="[文字]"/>
      <dgm:spPr/>
      <dgm:t>
        <a:bodyPr/>
        <a:lstStyle/>
        <a:p>
          <a:r>
            <a:rPr lang="en-US" altLang="zh-TW" dirty="0" smtClean="0"/>
            <a:t>A</a:t>
          </a:r>
          <a:endParaRPr lang="zh-TW" altLang="en-US" dirty="0"/>
        </a:p>
      </dgm:t>
    </dgm:pt>
    <dgm:pt modelId="{A93FEA37-77C3-456F-8123-B2646BEB897D}" type="parTrans" cxnId="{961E6B42-B630-47BD-A99A-E51D834D35EB}">
      <dgm:prSet/>
      <dgm:spPr/>
      <dgm:t>
        <a:bodyPr/>
        <a:lstStyle/>
        <a:p>
          <a:endParaRPr lang="zh-TW" altLang="en-US"/>
        </a:p>
      </dgm:t>
    </dgm:pt>
    <dgm:pt modelId="{128CC7B4-9FA0-490E-BD4D-3ECE08F7ADE4}" type="sibTrans" cxnId="{961E6B42-B630-47BD-A99A-E51D834D35EB}">
      <dgm:prSet/>
      <dgm:spPr/>
      <dgm:t>
        <a:bodyPr/>
        <a:lstStyle/>
        <a:p>
          <a:endParaRPr lang="zh-TW" altLang="en-US"/>
        </a:p>
      </dgm:t>
    </dgm:pt>
    <dgm:pt modelId="{0C5A48E6-FE2D-4700-AE58-28BB942C8476}">
      <dgm:prSet phldrT="[文字]"/>
      <dgm:spPr/>
      <dgm:t>
        <a:bodyPr/>
        <a:lstStyle/>
        <a:p>
          <a:r>
            <a:rPr lang="en-US" altLang="zh-TW" dirty="0" smtClean="0"/>
            <a:t>B</a:t>
          </a:r>
          <a:endParaRPr lang="zh-TW" altLang="en-US" dirty="0"/>
        </a:p>
      </dgm:t>
    </dgm:pt>
    <dgm:pt modelId="{459EBBE4-929F-43D4-A407-2151D43E6C2F}" type="parTrans" cxnId="{BC2CBAD8-E8E1-465B-8A75-F7B56D22D360}">
      <dgm:prSet/>
      <dgm:spPr/>
      <dgm:t>
        <a:bodyPr/>
        <a:lstStyle/>
        <a:p>
          <a:endParaRPr lang="zh-TW" altLang="en-US"/>
        </a:p>
      </dgm:t>
    </dgm:pt>
    <dgm:pt modelId="{D0E5E2CB-A2F3-4F69-B59C-2D5C59E06C11}" type="sibTrans" cxnId="{BC2CBAD8-E8E1-465B-8A75-F7B56D22D360}">
      <dgm:prSet/>
      <dgm:spPr/>
      <dgm:t>
        <a:bodyPr/>
        <a:lstStyle/>
        <a:p>
          <a:endParaRPr lang="zh-TW" altLang="en-US"/>
        </a:p>
      </dgm:t>
    </dgm:pt>
    <dgm:pt modelId="{152FB889-2BFB-4683-B54D-520163646117}">
      <dgm:prSet phldrT="[文字]"/>
      <dgm:spPr/>
      <dgm:t>
        <a:bodyPr/>
        <a:lstStyle/>
        <a:p>
          <a:r>
            <a:rPr lang="en-US" altLang="zh-TW" dirty="0" smtClean="0"/>
            <a:t>C</a:t>
          </a:r>
          <a:endParaRPr lang="zh-TW" altLang="en-US" dirty="0"/>
        </a:p>
      </dgm:t>
    </dgm:pt>
    <dgm:pt modelId="{A13C1440-CD38-4EE5-B249-2B72CA94CFE3}" type="parTrans" cxnId="{14562FDA-A79A-4E4C-987D-ECA12E4958E4}">
      <dgm:prSet/>
      <dgm:spPr/>
      <dgm:t>
        <a:bodyPr/>
        <a:lstStyle/>
        <a:p>
          <a:endParaRPr lang="zh-TW" altLang="en-US"/>
        </a:p>
      </dgm:t>
    </dgm:pt>
    <dgm:pt modelId="{C190D80F-DEB8-4DD7-AC2B-8E4593E32A20}" type="sibTrans" cxnId="{14562FDA-A79A-4E4C-987D-ECA12E4958E4}">
      <dgm:prSet/>
      <dgm:spPr/>
      <dgm:t>
        <a:bodyPr/>
        <a:lstStyle/>
        <a:p>
          <a:endParaRPr lang="zh-TW" altLang="en-US"/>
        </a:p>
      </dgm:t>
    </dgm:pt>
    <dgm:pt modelId="{3805F0D6-8199-42BC-B87F-679DFAC84363}" type="pres">
      <dgm:prSet presAssocID="{FB359862-3310-4795-B906-06214E8506D2}" presName="Name0" presStyleCnt="0">
        <dgm:presLayoutVars>
          <dgm:dir/>
          <dgm:resizeHandles val="exact"/>
        </dgm:presLayoutVars>
      </dgm:prSet>
      <dgm:spPr/>
    </dgm:pt>
    <dgm:pt modelId="{E089BE3D-19B2-45CA-81DD-3165C7E63291}" type="pres">
      <dgm:prSet presAssocID="{28E462E2-0ED6-4B8C-AEE2-639D9177D764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4C817D-9BEE-4B67-9B50-1DE8563434D9}" type="pres">
      <dgm:prSet presAssocID="{128CC7B4-9FA0-490E-BD4D-3ECE08F7ADE4}" presName="parSpace" presStyleCnt="0"/>
      <dgm:spPr/>
    </dgm:pt>
    <dgm:pt modelId="{C7E941A6-BE80-4186-999B-FC0BEFF4B6B6}" type="pres">
      <dgm:prSet presAssocID="{0C5A48E6-FE2D-4700-AE58-28BB942C8476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61D2BE-CF36-4949-98CC-01BE11986A69}" type="pres">
      <dgm:prSet presAssocID="{D0E5E2CB-A2F3-4F69-B59C-2D5C59E06C11}" presName="parSpace" presStyleCnt="0"/>
      <dgm:spPr/>
    </dgm:pt>
    <dgm:pt modelId="{34E8E0E9-C9C1-48DB-B5EE-99AAE5561F8B}" type="pres">
      <dgm:prSet presAssocID="{152FB889-2BFB-4683-B54D-520163646117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2EFE7E9-51CF-4A10-9F94-4C0AC957108F}" type="presOf" srcId="{28E462E2-0ED6-4B8C-AEE2-639D9177D764}" destId="{E089BE3D-19B2-45CA-81DD-3165C7E63291}" srcOrd="0" destOrd="0" presId="urn:microsoft.com/office/officeart/2005/8/layout/hChevron3"/>
    <dgm:cxn modelId="{961E6B42-B630-47BD-A99A-E51D834D35EB}" srcId="{FB359862-3310-4795-B906-06214E8506D2}" destId="{28E462E2-0ED6-4B8C-AEE2-639D9177D764}" srcOrd="0" destOrd="0" parTransId="{A93FEA37-77C3-456F-8123-B2646BEB897D}" sibTransId="{128CC7B4-9FA0-490E-BD4D-3ECE08F7ADE4}"/>
    <dgm:cxn modelId="{14562FDA-A79A-4E4C-987D-ECA12E4958E4}" srcId="{FB359862-3310-4795-B906-06214E8506D2}" destId="{152FB889-2BFB-4683-B54D-520163646117}" srcOrd="2" destOrd="0" parTransId="{A13C1440-CD38-4EE5-B249-2B72CA94CFE3}" sibTransId="{C190D80F-DEB8-4DD7-AC2B-8E4593E32A20}"/>
    <dgm:cxn modelId="{F344E825-8329-4E24-833F-4740A76C6521}" type="presOf" srcId="{FB359862-3310-4795-B906-06214E8506D2}" destId="{3805F0D6-8199-42BC-B87F-679DFAC84363}" srcOrd="0" destOrd="0" presId="urn:microsoft.com/office/officeart/2005/8/layout/hChevron3"/>
    <dgm:cxn modelId="{AEFABEC3-E654-4501-8A48-BFE0962310CB}" type="presOf" srcId="{152FB889-2BFB-4683-B54D-520163646117}" destId="{34E8E0E9-C9C1-48DB-B5EE-99AAE5561F8B}" srcOrd="0" destOrd="0" presId="urn:microsoft.com/office/officeart/2005/8/layout/hChevron3"/>
    <dgm:cxn modelId="{820EA821-CA09-4100-A799-7B414C730EFF}" type="presOf" srcId="{0C5A48E6-FE2D-4700-AE58-28BB942C8476}" destId="{C7E941A6-BE80-4186-999B-FC0BEFF4B6B6}" srcOrd="0" destOrd="0" presId="urn:microsoft.com/office/officeart/2005/8/layout/hChevron3"/>
    <dgm:cxn modelId="{BC2CBAD8-E8E1-465B-8A75-F7B56D22D360}" srcId="{FB359862-3310-4795-B906-06214E8506D2}" destId="{0C5A48E6-FE2D-4700-AE58-28BB942C8476}" srcOrd="1" destOrd="0" parTransId="{459EBBE4-929F-43D4-A407-2151D43E6C2F}" sibTransId="{D0E5E2CB-A2F3-4F69-B59C-2D5C59E06C11}"/>
    <dgm:cxn modelId="{3575CD28-157F-48E3-B1FE-D1EB8762FFDE}" type="presParOf" srcId="{3805F0D6-8199-42BC-B87F-679DFAC84363}" destId="{E089BE3D-19B2-45CA-81DD-3165C7E63291}" srcOrd="0" destOrd="0" presId="urn:microsoft.com/office/officeart/2005/8/layout/hChevron3"/>
    <dgm:cxn modelId="{8524581C-9100-4FD9-8810-01FC43325C45}" type="presParOf" srcId="{3805F0D6-8199-42BC-B87F-679DFAC84363}" destId="{274C817D-9BEE-4B67-9B50-1DE8563434D9}" srcOrd="1" destOrd="0" presId="urn:microsoft.com/office/officeart/2005/8/layout/hChevron3"/>
    <dgm:cxn modelId="{1E8E96E3-F756-4A56-8C2C-61CF6A1CCB4C}" type="presParOf" srcId="{3805F0D6-8199-42BC-B87F-679DFAC84363}" destId="{C7E941A6-BE80-4186-999B-FC0BEFF4B6B6}" srcOrd="2" destOrd="0" presId="urn:microsoft.com/office/officeart/2005/8/layout/hChevron3"/>
    <dgm:cxn modelId="{CF4D531C-A58C-4AFC-B24D-2303B27A0856}" type="presParOf" srcId="{3805F0D6-8199-42BC-B87F-679DFAC84363}" destId="{BA61D2BE-CF36-4949-98CC-01BE11986A69}" srcOrd="3" destOrd="0" presId="urn:microsoft.com/office/officeart/2005/8/layout/hChevron3"/>
    <dgm:cxn modelId="{F15A9BA2-54ED-4FC4-87CB-49304872D6BD}" type="presParOf" srcId="{3805F0D6-8199-42BC-B87F-679DFAC84363}" destId="{34E8E0E9-C9C1-48DB-B5EE-99AAE5561F8B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9BE3D-19B2-45CA-81DD-3165C7E63291}">
      <dsp:nvSpPr>
        <dsp:cNvPr id="0" name=""/>
        <dsp:cNvSpPr/>
      </dsp:nvSpPr>
      <dsp:spPr>
        <a:xfrm>
          <a:off x="2265" y="1729218"/>
          <a:ext cx="1981333" cy="79253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028" tIns="112014" rIns="56007" bIns="11201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200" kern="1200" dirty="0" smtClean="0"/>
            <a:t>A</a:t>
          </a:r>
          <a:endParaRPr lang="zh-TW" altLang="en-US" sz="4200" kern="1200" dirty="0"/>
        </a:p>
      </dsp:txBody>
      <dsp:txXfrm>
        <a:off x="2265" y="1729218"/>
        <a:ext cx="1783200" cy="792533"/>
      </dsp:txXfrm>
    </dsp:sp>
    <dsp:sp modelId="{C7E941A6-BE80-4186-999B-FC0BEFF4B6B6}">
      <dsp:nvSpPr>
        <dsp:cNvPr id="0" name=""/>
        <dsp:cNvSpPr/>
      </dsp:nvSpPr>
      <dsp:spPr>
        <a:xfrm>
          <a:off x="1587332" y="1729218"/>
          <a:ext cx="1981333" cy="7925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112014" rIns="56007" bIns="11201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200" kern="1200" dirty="0" smtClean="0"/>
            <a:t>B</a:t>
          </a:r>
          <a:endParaRPr lang="zh-TW" altLang="en-US" sz="4200" kern="1200" dirty="0"/>
        </a:p>
      </dsp:txBody>
      <dsp:txXfrm>
        <a:off x="1983599" y="1729218"/>
        <a:ext cx="1188800" cy="792533"/>
      </dsp:txXfrm>
    </dsp:sp>
    <dsp:sp modelId="{34E8E0E9-C9C1-48DB-B5EE-99AAE5561F8B}">
      <dsp:nvSpPr>
        <dsp:cNvPr id="0" name=""/>
        <dsp:cNvSpPr/>
      </dsp:nvSpPr>
      <dsp:spPr>
        <a:xfrm>
          <a:off x="3172399" y="1729218"/>
          <a:ext cx="1981333" cy="7925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112014" rIns="56007" bIns="11201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200" kern="1200" dirty="0" smtClean="0"/>
            <a:t>C</a:t>
          </a:r>
          <a:endParaRPr lang="zh-TW" altLang="en-US" sz="4200" kern="1200" dirty="0"/>
        </a:p>
      </dsp:txBody>
      <dsp:txXfrm>
        <a:off x="3568666" y="1729218"/>
        <a:ext cx="1188800" cy="792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DBE61-8B1D-42DA-9690-7259AE3E373D}" type="datetimeFigureOut">
              <a:rPr lang="zh-TW" altLang="en-US" smtClean="0"/>
              <a:pPr/>
              <a:t>2012/10/28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C8926-BB74-441C-AE39-EA36D97F15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557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mbalib.com/zh-tw/%E9%9B%B6%E5%B7%A5%E5%BC%8F%E7%94%9F%E4%BA%A7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如何達到所謂的平衡呢</a:t>
            </a:r>
            <a:r>
              <a:rPr lang="en-US" altLang="zh-TW" dirty="0" smtClean="0"/>
              <a:t>?</a:t>
            </a:r>
          </a:p>
          <a:p>
            <a:r>
              <a:rPr lang="en-US" altLang="zh-TW" dirty="0" smtClean="0"/>
              <a:t>…</a:t>
            </a:r>
            <a:r>
              <a:rPr lang="zh-TW" altLang="en-US" dirty="0" smtClean="0"/>
              <a:t>也因此精實作業偏好使用多個容易操作的機器取代大型複雜的機器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188FF-3032-45E2-BE72-ADA67D2882E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721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降低整備時間與轉換生產線的時間，對流程的平順非常重要。</a:t>
            </a:r>
            <a:endParaRPr lang="en-US" altLang="zh-TW" dirty="0" smtClean="0"/>
          </a:p>
          <a:p>
            <a:r>
              <a:rPr lang="zh-TW" altLang="en-US" dirty="0" smtClean="0"/>
              <a:t>持有成本</a:t>
            </a:r>
            <a:r>
              <a:rPr lang="en-US" altLang="zh-TW" dirty="0" smtClean="0"/>
              <a:t>:</a:t>
            </a:r>
            <a:r>
              <a:rPr lang="zh-TW" altLang="en-US" dirty="0" smtClean="0"/>
              <a:t>存貨倉儲、積壓資金的機會成本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整備成本</a:t>
            </a:r>
            <a:r>
              <a:rPr lang="en-US" altLang="zh-TW" dirty="0" smtClean="0"/>
              <a:t>:</a:t>
            </a:r>
            <a:r>
              <a:rPr lang="zh-TW" altLang="en-US" dirty="0" smtClean="0"/>
              <a:t>整備作業薪資、管理與耗材成本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傳統</a:t>
            </a:r>
            <a:r>
              <a:rPr lang="en-US" altLang="zh-TW" dirty="0" smtClean="0"/>
              <a:t>-</a:t>
            </a:r>
            <a:r>
              <a:rPr lang="zh-TW" altLang="en-US" dirty="0" smtClean="0"/>
              <a:t>整備成本視為常數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看板</a:t>
            </a:r>
            <a:r>
              <a:rPr lang="en-US" altLang="zh-TW" dirty="0" smtClean="0"/>
              <a:t>_</a:t>
            </a:r>
            <a:r>
              <a:rPr lang="zh-TW" altLang="en-US" dirty="0" smtClean="0"/>
              <a:t>視為可控制變數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整備時間</a:t>
            </a:r>
            <a:r>
              <a:rPr lang="en-US" altLang="zh-TW" dirty="0" smtClean="0"/>
              <a:t>( Setup time )</a:t>
            </a:r>
            <a:r>
              <a:rPr lang="zh-TW" altLang="en-US" dirty="0" smtClean="0"/>
              <a:t>：零件於等候一資源進行準備工作的時間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188FF-3032-45E2-BE72-ADA67D2882E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1620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原則</a:t>
            </a:r>
            <a:r>
              <a:rPr lang="en-US" altLang="zh-TW" dirty="0" smtClean="0"/>
              <a:t>:</a:t>
            </a:r>
            <a:r>
              <a:rPr lang="zh-TW" altLang="en-US" dirty="0" smtClean="0"/>
              <a:t>讓員工在工作站保有一定的產品數量，當有人把產品取走，該員工變相上游取得另一件零件，完成產品製作。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188FF-3032-45E2-BE72-ADA67D2882ED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4238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所謂的零工式生產就是少量多樣，但是精實生產是直線型的生產方式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看似這兩個好像有所衝突</a:t>
            </a:r>
            <a:r>
              <a:rPr lang="en-US" altLang="zh-TW" dirty="0" smtClean="0"/>
              <a:t>?</a:t>
            </a:r>
          </a:p>
          <a:p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http://wiki.mbalib.com/zh-tw/%E9%9B%B6%E5%B7%A5%E5%BC%8F%E7%94%9F%E4%BA%A7</a:t>
            </a:r>
            <a:r>
              <a:rPr lang="zh-TW" altLang="en-US" dirty="0" smtClean="0"/>
              <a:t>零工式生產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188FF-3032-45E2-BE72-ADA67D2882E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0725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工作中心同時生產</a:t>
            </a:r>
            <a:r>
              <a:rPr lang="en-US" altLang="zh-TW" dirty="0" smtClean="0"/>
              <a:t>9</a:t>
            </a:r>
            <a:r>
              <a:rPr lang="zh-TW" altLang="en-US" dirty="0" smtClean="0"/>
              <a:t>種零件，用物料鄉存放</a:t>
            </a:r>
            <a:r>
              <a:rPr lang="en-US" altLang="zh-TW" dirty="0" smtClean="0"/>
              <a:t>9</a:t>
            </a:r>
            <a:r>
              <a:rPr lang="zh-TW" altLang="en-US" dirty="0" smtClean="0"/>
              <a:t>種零件的成品，供使用者取用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188FF-3032-45E2-BE72-ADA67D2882ED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4555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不表示裝備線上每種零件在每小時都生產一樣的數量</a:t>
            </a:r>
            <a:r>
              <a:rPr lang="en-US" altLang="zh-TW" dirty="0" smtClean="0"/>
              <a:t>&lt;</a:t>
            </a:r>
          </a:p>
          <a:p>
            <a:r>
              <a:rPr lang="zh-TW" altLang="en-US" dirty="0" smtClean="0"/>
              <a:t>  是表示生產系統具有彈性的整備能力，能以固定數量的物料供應生產的需求。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物料單</a:t>
            </a:r>
            <a:r>
              <a:rPr lang="en-US" altLang="zh-TW" dirty="0" smtClean="0"/>
              <a:t>---</a:t>
            </a:r>
            <a:r>
              <a:rPr lang="zh-TW" altLang="en-US" dirty="0" smtClean="0"/>
              <a:t>一項產品所包含之所有零組件的清單。</a:t>
            </a:r>
            <a:endParaRPr lang="en-US" altLang="zh-TW" dirty="0" smtClean="0"/>
          </a:p>
          <a:p>
            <a:r>
              <a:rPr lang="zh-TW" altLang="en-US" dirty="0" smtClean="0"/>
              <a:t> 那好處是啥</a:t>
            </a:r>
            <a:r>
              <a:rPr lang="en-US" altLang="zh-TW" dirty="0" smtClean="0"/>
              <a:t>???</a:t>
            </a:r>
            <a:r>
              <a:rPr lang="zh-TW" altLang="en-US" dirty="0" smtClean="0"/>
              <a:t>消除在現場蒐集資料的工作，必須在生產過程追蹤與盤點每項零件數量。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額外產能所增加的勞工與設備將比持有存貨的成本便宜。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需求大於期望，加班或雇用臨時工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閒置時，移往特殊專案，工作小組活動。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188FF-3032-45E2-BE72-ADA67D2882ED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6610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http://b9036039.blogspot.tw/2005/04/blog-post.html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188FF-3032-45E2-BE72-ADA67D2882ED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1358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    技術的修正</a:t>
            </a:r>
            <a:endParaRPr lang="en-US" altLang="zh-TW" dirty="0" smtClean="0"/>
          </a:p>
          <a:p>
            <a:r>
              <a:rPr lang="zh-TW" altLang="en-US" baseline="0" dirty="0" smtClean="0"/>
              <a:t>    </a:t>
            </a:r>
            <a:r>
              <a:rPr lang="en-US" altLang="zh-TW" dirty="0" smtClean="0"/>
              <a:t>(1)</a:t>
            </a:r>
            <a:r>
              <a:rPr lang="zh-TW" altLang="en-US" dirty="0" smtClean="0"/>
              <a:t>評估設備與製程的能力是否符合製</a:t>
            </a:r>
          </a:p>
          <a:p>
            <a:r>
              <a:rPr lang="zh-TW" altLang="en-US" dirty="0" smtClean="0"/>
              <a:t>        程。</a:t>
            </a:r>
          </a:p>
          <a:p>
            <a:r>
              <a:rPr lang="zh-TW" altLang="en-US" dirty="0" smtClean="0"/>
              <a:t>    </a:t>
            </a:r>
            <a:r>
              <a:rPr lang="en-US" altLang="zh-TW" dirty="0" smtClean="0"/>
              <a:t>(2)</a:t>
            </a:r>
            <a:r>
              <a:rPr lang="zh-TW" altLang="en-US" dirty="0" smtClean="0"/>
              <a:t>是否保持在可容忍誤差內。</a:t>
            </a:r>
          </a:p>
          <a:p>
            <a:r>
              <a:rPr lang="zh-TW" altLang="en-US" dirty="0" smtClean="0"/>
              <a:t>    </a:t>
            </a:r>
            <a:r>
              <a:rPr lang="en-US" altLang="zh-TW" dirty="0" smtClean="0"/>
              <a:t>(3)</a:t>
            </a:r>
            <a:r>
              <a:rPr lang="zh-TW" altLang="en-US" dirty="0" smtClean="0"/>
              <a:t>是否能滿足工作單位所需達成的規</a:t>
            </a:r>
          </a:p>
          <a:p>
            <a:r>
              <a:rPr lang="zh-TW" altLang="en-US" dirty="0" smtClean="0"/>
              <a:t>        格與產量。</a:t>
            </a:r>
            <a:endParaRPr lang="en-US" altLang="zh-TW" dirty="0" smtClean="0"/>
          </a:p>
          <a:p>
            <a:r>
              <a:rPr lang="en-US" altLang="zh-TW" dirty="0" err="1" smtClean="0"/>
              <a:t>Speedi</a:t>
            </a:r>
            <a:r>
              <a:rPr lang="en-US" altLang="zh-TW" dirty="0" smtClean="0"/>
              <a:t>-Lube</a:t>
            </a:r>
            <a:r>
              <a:rPr lang="zh-TW" altLang="en-US" dirty="0" smtClean="0"/>
              <a:t>公司將標準服務站轉化成快速換機油與檢驗中心。</a:t>
            </a:r>
            <a:endParaRPr lang="en-US" altLang="zh-TW" dirty="0" smtClean="0"/>
          </a:p>
          <a:p>
            <a:r>
              <a:rPr lang="zh-TW" altLang="en-US" dirty="0" smtClean="0"/>
              <a:t>由開進 </a:t>
            </a:r>
            <a:r>
              <a:rPr lang="en-US" altLang="zh-TW" dirty="0" smtClean="0"/>
              <a:t>(drive-in) </a:t>
            </a:r>
            <a:r>
              <a:rPr lang="zh-TW" altLang="en-US" dirty="0" smtClean="0"/>
              <a:t>改為開過 </a:t>
            </a:r>
            <a:r>
              <a:rPr lang="en-US" altLang="zh-TW" dirty="0" smtClean="0"/>
              <a:t>(drive-</a:t>
            </a:r>
            <a:r>
              <a:rPr lang="en-US" altLang="zh-TW" dirty="0" err="1" smtClean="0"/>
              <a:t>hrough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，消除升降機，改為挖坑，使維修員易於維修底盤</a:t>
            </a:r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C8926-BB74-441C-AE39-EA36D97F156F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828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JIT</a:t>
            </a:r>
            <a:r>
              <a:rPr lang="zh-TW" altLang="en-US" dirty="0" smtClean="0"/>
              <a:t>的優點就是沒有庫存，但缺點就是萬一發生類似上一次</a:t>
            </a:r>
            <a:r>
              <a:rPr lang="en-US" altLang="zh-TW" dirty="0" err="1" smtClean="0"/>
              <a:t>toyota</a:t>
            </a:r>
            <a:r>
              <a:rPr lang="zh-TW" altLang="en-US" dirty="0" smtClean="0"/>
              <a:t>衛星工廠發生大火無法供料時，</a:t>
            </a:r>
            <a:r>
              <a:rPr lang="en-US" altLang="zh-TW" dirty="0" err="1" smtClean="0"/>
              <a:t>toyota</a:t>
            </a:r>
            <a:r>
              <a:rPr lang="zh-TW" altLang="en-US" dirty="0" smtClean="0"/>
              <a:t>就沒辦法生產車子。而</a:t>
            </a:r>
            <a:r>
              <a:rPr lang="en-US" altLang="zh-TW" dirty="0" smtClean="0"/>
              <a:t>JIC</a:t>
            </a:r>
            <a:r>
              <a:rPr lang="zh-TW" altLang="en-US" dirty="0" smtClean="0"/>
              <a:t>的優點當然就是因為有庫存，因此萬一發生意外時，廠商有足夠的時間去找尋其他原料供應商。 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要有風險管理觀念，重新思考供應鏈管理</a:t>
            </a:r>
          </a:p>
          <a:p>
            <a:r>
              <a:rPr lang="en-US" altLang="zh-TW" dirty="0" smtClean="0"/>
              <a:t>2011</a:t>
            </a:r>
            <a:r>
              <a:rPr lang="zh-TW" altLang="en-US" smtClean="0"/>
              <a:t>年泰國水災造成多大廠零件斷鏈危機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C8926-BB74-441C-AE39-EA36D97F156F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5289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FAA6-C0AF-4A79-9C12-BF840FC1EAE0}" type="datetimeFigureOut">
              <a:rPr lang="zh-TW" altLang="en-US" smtClean="0"/>
              <a:pPr/>
              <a:t>2012/10/28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7682-95B9-49BA-A22D-D1466401458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FAA6-C0AF-4A79-9C12-BF840FC1EAE0}" type="datetimeFigureOut">
              <a:rPr lang="zh-TW" altLang="en-US" smtClean="0"/>
              <a:pPr/>
              <a:t>2012/10/28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7682-95B9-49BA-A22D-D146640145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FAA6-C0AF-4A79-9C12-BF840FC1EAE0}" type="datetimeFigureOut">
              <a:rPr lang="zh-TW" altLang="en-US" smtClean="0"/>
              <a:pPr/>
              <a:t>2012/10/28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7682-95B9-49BA-A22D-D146640145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latin typeface="+mj-ea"/>
                <a:ea typeface="+mj-ea"/>
              </a:defRPr>
            </a:lvl1pPr>
            <a:lvl2pPr>
              <a:defRPr sz="3200">
                <a:latin typeface="+mj-ea"/>
                <a:ea typeface="+mj-ea"/>
              </a:defRPr>
            </a:lvl2pPr>
            <a:lvl3pPr>
              <a:defRPr sz="3200">
                <a:latin typeface="+mj-ea"/>
                <a:ea typeface="+mj-ea"/>
              </a:defRPr>
            </a:lvl3pPr>
            <a:lvl4pPr>
              <a:defRPr sz="3200">
                <a:latin typeface="+mj-ea"/>
                <a:ea typeface="+mj-ea"/>
              </a:defRPr>
            </a:lvl4pPr>
            <a:lvl5pPr>
              <a:defRPr sz="3200">
                <a:latin typeface="+mj-ea"/>
                <a:ea typeface="+mj-ea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FAA6-C0AF-4A79-9C12-BF840FC1EAE0}" type="datetimeFigureOut">
              <a:rPr lang="zh-TW" altLang="en-US" smtClean="0"/>
              <a:pPr/>
              <a:t>2012/10/28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7682-95B9-49BA-A22D-D146640145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FAA6-C0AF-4A79-9C12-BF840FC1EAE0}" type="datetimeFigureOut">
              <a:rPr lang="zh-TW" altLang="en-US" smtClean="0"/>
              <a:pPr/>
              <a:t>2012/10/28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7682-95B9-49BA-A22D-D1466401458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FAA6-C0AF-4A79-9C12-BF840FC1EAE0}" type="datetimeFigureOut">
              <a:rPr lang="zh-TW" altLang="en-US" smtClean="0"/>
              <a:pPr/>
              <a:t>2012/10/28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7682-95B9-49BA-A22D-D146640145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FAA6-C0AF-4A79-9C12-BF840FC1EAE0}" type="datetimeFigureOut">
              <a:rPr lang="zh-TW" altLang="en-US" smtClean="0"/>
              <a:pPr/>
              <a:t>2012/10/28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7682-95B9-49BA-A22D-D1466401458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FAA6-C0AF-4A79-9C12-BF840FC1EAE0}" type="datetimeFigureOut">
              <a:rPr lang="zh-TW" altLang="en-US" smtClean="0"/>
              <a:pPr/>
              <a:t>2012/10/28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7682-95B9-49BA-A22D-D146640145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FAA6-C0AF-4A79-9C12-BF840FC1EAE0}" type="datetimeFigureOut">
              <a:rPr lang="zh-TW" altLang="en-US" smtClean="0"/>
              <a:pPr/>
              <a:t>2012/10/28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7682-95B9-49BA-A22D-D146640145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FAA6-C0AF-4A79-9C12-BF840FC1EAE0}" type="datetimeFigureOut">
              <a:rPr lang="zh-TW" altLang="en-US" smtClean="0"/>
              <a:pPr/>
              <a:t>2012/10/28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7682-95B9-49BA-A22D-D1466401458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FAA6-C0AF-4A79-9C12-BF840FC1EAE0}" type="datetimeFigureOut">
              <a:rPr lang="zh-TW" altLang="en-US" smtClean="0"/>
              <a:pPr/>
              <a:t>2012/10/28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7682-95B9-49BA-A22D-D146640145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65AFAA6-C0AF-4A79-9C12-BF840FC1EAE0}" type="datetimeFigureOut">
              <a:rPr lang="zh-TW" altLang="en-US" smtClean="0"/>
              <a:pPr/>
              <a:t>2012/10/28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1F77682-95B9-49BA-A22D-D1466401458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ea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j-ea"/>
          <a:ea typeface="+mj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j-ea"/>
          <a:ea typeface="+mj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j-ea"/>
          <a:ea typeface="+mj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j-ea"/>
          <a:ea typeface="+mj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j-ea"/>
          <a:ea typeface="+mj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CH 12</a:t>
            </a:r>
            <a:r>
              <a:rPr lang="zh-TW" altLang="en-US" dirty="0" smtClean="0"/>
              <a:t> 精實生產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zh-TW" altLang="en-US" sz="2000" dirty="0"/>
              <a:t>組員：企研一甲 </a:t>
            </a:r>
          </a:p>
          <a:p>
            <a:r>
              <a:rPr lang="en-US" altLang="zh-TW" sz="2000" dirty="0"/>
              <a:t>M014011037</a:t>
            </a:r>
            <a:r>
              <a:rPr lang="zh-TW" altLang="en-US" sz="2000" dirty="0" smtClean="0"/>
              <a:t>黎文緣</a:t>
            </a:r>
            <a:r>
              <a:rPr lang="en-US" altLang="zh-TW" sz="2000" dirty="0" smtClean="0"/>
              <a:t>M014011054</a:t>
            </a:r>
            <a:r>
              <a:rPr lang="zh-TW" altLang="en-US" sz="2000" dirty="0" smtClean="0"/>
              <a:t>蔡</a:t>
            </a:r>
            <a:r>
              <a:rPr lang="zh-TW" altLang="en-US" sz="2000" dirty="0"/>
              <a:t>伊</a:t>
            </a:r>
            <a:r>
              <a:rPr lang="zh-TW" altLang="en-US" sz="2000" dirty="0" smtClean="0"/>
              <a:t>庭</a:t>
            </a:r>
            <a:endParaRPr lang="en-US" altLang="zh-TW" sz="2000" dirty="0" smtClean="0"/>
          </a:p>
          <a:p>
            <a:r>
              <a:rPr lang="en-US" altLang="zh-TW" sz="2000" dirty="0" smtClean="0"/>
              <a:t>M014011028</a:t>
            </a:r>
            <a:r>
              <a:rPr lang="zh-TW" altLang="en-US" sz="2000" dirty="0"/>
              <a:t>王沛</a:t>
            </a:r>
            <a:r>
              <a:rPr lang="zh-TW" altLang="en-US" sz="2000" dirty="0" smtClean="0"/>
              <a:t>云</a:t>
            </a:r>
            <a:r>
              <a:rPr lang="en-US" altLang="zh-TW" sz="2000" dirty="0" smtClean="0"/>
              <a:t>M014011003</a:t>
            </a:r>
            <a:r>
              <a:rPr lang="zh-TW" altLang="en-US" sz="2000" dirty="0"/>
              <a:t>游婷文</a:t>
            </a:r>
          </a:p>
          <a:p>
            <a:r>
              <a:rPr lang="en-US" altLang="zh-TW" sz="2000" dirty="0" smtClean="0"/>
              <a:t>M014011047</a:t>
            </a:r>
            <a:r>
              <a:rPr lang="zh-TW" altLang="en-US" sz="2000" dirty="0" smtClean="0"/>
              <a:t>吳佳純</a:t>
            </a:r>
            <a:r>
              <a:rPr lang="en-US" altLang="zh-TW" sz="2000" dirty="0" smtClean="0"/>
              <a:t>M014011045</a:t>
            </a:r>
            <a:r>
              <a:rPr lang="zh-TW" altLang="en-US" sz="2000" dirty="0"/>
              <a:t>傅怡瑄 </a:t>
            </a:r>
          </a:p>
        </p:txBody>
      </p:sp>
      <p:pic>
        <p:nvPicPr>
          <p:cNvPr id="4" name="Picture 2" descr="http://www.5656w.com/servicePic/10112008081517573255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4580650"/>
            <a:ext cx="2245135" cy="172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34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-387424"/>
            <a:ext cx="6781800" cy="16002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精實布置與流程設計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628800"/>
            <a:ext cx="8435280" cy="4248472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zh-TW" altLang="en-US" sz="3600" b="1" dirty="0" smtClean="0"/>
              <a:t>目的</a:t>
            </a:r>
            <a:endParaRPr lang="en-US" altLang="zh-TW" sz="3600" b="1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zh-TW" altLang="en-US" sz="3600" dirty="0" smtClean="0"/>
              <a:t>確保</a:t>
            </a:r>
            <a:r>
              <a:rPr lang="zh-TW" altLang="en-US" sz="3600" dirty="0"/>
              <a:t>工作流程的平衡</a:t>
            </a:r>
            <a:endParaRPr lang="en-US" altLang="zh-TW" sz="3600" dirty="0"/>
          </a:p>
          <a:p>
            <a:pPr marL="514350" indent="-514350">
              <a:buFont typeface="+mj-lt"/>
              <a:buAutoNum type="alphaLcPeriod"/>
              <a:defRPr/>
            </a:pPr>
            <a:r>
              <a:rPr lang="zh-TW" altLang="en-US" sz="3600" dirty="0"/>
              <a:t>最少</a:t>
            </a:r>
            <a:r>
              <a:rPr lang="zh-TW" altLang="en-US" sz="3600" dirty="0" smtClean="0"/>
              <a:t>的在製品存貨</a:t>
            </a:r>
            <a:endParaRPr lang="en-US" altLang="zh-TW" sz="3600" dirty="0" smtClean="0"/>
          </a:p>
          <a:p>
            <a:pPr>
              <a:defRPr/>
            </a:pPr>
            <a:r>
              <a:rPr lang="zh-TW" altLang="en-US" sz="3600" b="1" dirty="0" smtClean="0"/>
              <a:t>系統</a:t>
            </a:r>
            <a:endParaRPr lang="en-US" altLang="zh-TW" sz="3600" b="1" dirty="0" smtClean="0"/>
          </a:p>
          <a:p>
            <a:pPr marL="0" indent="0">
              <a:buNone/>
              <a:defRPr/>
            </a:pPr>
            <a:r>
              <a:rPr lang="zh-TW" altLang="en-US" sz="3600" dirty="0" smtClean="0"/>
              <a:t>著重平衡，利用拉式生產系統的原則連結作業</a:t>
            </a:r>
            <a:endParaRPr lang="en-US" altLang="zh-TW" sz="3600" dirty="0" smtClean="0"/>
          </a:p>
          <a:p>
            <a:pPr>
              <a:defRPr/>
            </a:pPr>
            <a:r>
              <a:rPr lang="zh-TW" altLang="en-US" sz="3600" b="1" dirty="0" smtClean="0"/>
              <a:t>人員</a:t>
            </a:r>
            <a:endParaRPr lang="en-US" altLang="zh-TW" sz="3600" b="1" dirty="0" smtClean="0"/>
          </a:p>
          <a:p>
            <a:pPr marL="0" indent="0">
              <a:buNone/>
              <a:defRPr/>
            </a:pPr>
            <a:r>
              <a:rPr lang="zh-TW" altLang="en-US" sz="3600" dirty="0" smtClean="0"/>
              <a:t>設計者檢視</a:t>
            </a:r>
            <a:r>
              <a:rPr lang="zh-TW" altLang="en-US" sz="3600" dirty="0"/>
              <a:t>內外部物流系統的各個層面</a:t>
            </a:r>
            <a:r>
              <a:rPr lang="zh-TW" altLang="en-US" sz="3600" dirty="0" smtClean="0"/>
              <a:t>是否配合精實生產的布置</a:t>
            </a:r>
            <a:endParaRPr lang="en-US" altLang="zh-TW" sz="3600" dirty="0" smtClean="0"/>
          </a:p>
          <a:p>
            <a:pPr marL="0" indent="0">
              <a:buNone/>
              <a:defRPr/>
            </a:pP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8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0"/>
            <a:ext cx="6781800" cy="1600200"/>
          </a:xfrm>
        </p:spPr>
        <p:txBody>
          <a:bodyPr>
            <a:normAutofit/>
          </a:bodyPr>
          <a:lstStyle/>
          <a:p>
            <a:r>
              <a:rPr lang="zh-TW" altLang="en-US" dirty="0"/>
              <a:t>精實布置與流程設計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88840"/>
            <a:ext cx="8363272" cy="3629000"/>
          </a:xfrm>
        </p:spPr>
        <p:txBody>
          <a:bodyPr/>
          <a:lstStyle/>
          <a:p>
            <a:r>
              <a:rPr lang="zh-TW" altLang="en-US" sz="3200" b="1" dirty="0" smtClean="0"/>
              <a:t>預防性維護</a:t>
            </a:r>
            <a:r>
              <a:rPr lang="en-US" altLang="zh-TW" sz="3200" dirty="0" smtClean="0"/>
              <a:t>(preventive maintenance)</a:t>
            </a:r>
          </a:p>
          <a:p>
            <a:pPr marL="0" indent="0">
              <a:buNone/>
            </a:pPr>
            <a:r>
              <a:rPr lang="zh-TW" altLang="en-US" sz="3200" dirty="0">
                <a:ea typeface="新細明體" pitchFamily="18" charset="-120"/>
              </a:rPr>
              <a:t>為了確保流程不因當機或設備故障而中斷</a:t>
            </a:r>
            <a:r>
              <a:rPr lang="zh-TW" altLang="en-US" sz="3200" dirty="0" smtClean="0">
                <a:ea typeface="新細明體" pitchFamily="18" charset="-120"/>
              </a:rPr>
              <a:t>作業</a:t>
            </a:r>
            <a:endParaRPr lang="en-US" altLang="zh-TW" sz="3200" dirty="0" smtClean="0">
              <a:ea typeface="新細明體" pitchFamily="18" charset="-120"/>
            </a:endParaRPr>
          </a:p>
          <a:p>
            <a:r>
              <a:rPr lang="zh-TW" altLang="en-US" sz="3200" dirty="0" smtClean="0">
                <a:ea typeface="新細明體" pitchFamily="18" charset="-120"/>
              </a:rPr>
              <a:t>方式</a:t>
            </a:r>
            <a:r>
              <a:rPr lang="en-US" altLang="zh-TW" sz="3200" dirty="0" smtClean="0">
                <a:ea typeface="新細明體" pitchFamily="18" charset="-120"/>
              </a:rPr>
              <a:t>:</a:t>
            </a:r>
            <a:r>
              <a:rPr lang="zh-TW" altLang="en-US" sz="3200" dirty="0" smtClean="0">
                <a:ea typeface="新細明體" pitchFamily="18" charset="-120"/>
              </a:rPr>
              <a:t>定期檢查、維修設計</a:t>
            </a:r>
            <a:endParaRPr lang="en-US" altLang="zh-TW" sz="3200" dirty="0" smtClean="0">
              <a:ea typeface="新細明體" pitchFamily="18" charset="-120"/>
            </a:endParaRPr>
          </a:p>
          <a:p>
            <a:r>
              <a:rPr lang="zh-TW" altLang="en-US" sz="3200" dirty="0" smtClean="0">
                <a:ea typeface="新細明體" pitchFamily="18" charset="-120"/>
              </a:rPr>
              <a:t>人員</a:t>
            </a:r>
            <a:r>
              <a:rPr lang="en-US" altLang="zh-TW" sz="3200" dirty="0" smtClean="0">
                <a:ea typeface="新細明體" pitchFamily="18" charset="-120"/>
              </a:rPr>
              <a:t>:</a:t>
            </a:r>
            <a:r>
              <a:rPr lang="zh-TW" altLang="en-US" sz="3200" dirty="0" smtClean="0">
                <a:ea typeface="新細明體" pitchFamily="18" charset="-120"/>
              </a:rPr>
              <a:t>作業員為主，因為最熟悉機器及維修作業簡單</a:t>
            </a:r>
            <a:r>
              <a:rPr lang="zh-TW" altLang="en-US" dirty="0" smtClean="0">
                <a:ea typeface="新細明體" pitchFamily="18" charset="-120"/>
              </a:rPr>
              <a:t>。</a:t>
            </a:r>
            <a:endParaRPr lang="en-US" altLang="zh-TW" dirty="0" smtClean="0">
              <a:ea typeface="新細明體" pitchFamily="18" charset="-120"/>
            </a:endParaRPr>
          </a:p>
          <a:p>
            <a:pPr marL="0" indent="0">
              <a:buNone/>
            </a:pPr>
            <a:endParaRPr lang="zh-TW" altLang="en-US" dirty="0">
              <a:ea typeface="新細明體" pitchFamily="18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326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-459432"/>
            <a:ext cx="6781800" cy="160020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圖</a:t>
            </a:r>
            <a:r>
              <a:rPr lang="en-US" altLang="zh-TW" sz="3600" dirty="0" smtClean="0"/>
              <a:t>.</a:t>
            </a:r>
            <a:r>
              <a:rPr lang="zh-TW" altLang="en-US" sz="3600" dirty="0">
                <a:ea typeface="新細明體" pitchFamily="18" charset="-120"/>
              </a:rPr>
              <a:t>批量大小與整備成本間的關係</a:t>
            </a:r>
            <a:endParaRPr lang="zh-TW" alt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8769615" cy="446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5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0"/>
            <a:ext cx="6781800" cy="160020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精實在生產線流程的應用</a:t>
            </a:r>
            <a:endParaRPr lang="zh-TW" alt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3" y="2636912"/>
            <a:ext cx="870587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07652712"/>
              </p:ext>
            </p:extLst>
          </p:nvPr>
        </p:nvGraphicFramePr>
        <p:xfrm>
          <a:off x="2080296" y="1628799"/>
          <a:ext cx="5155999" cy="4250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圖片 9" descr="人.bmp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253" y="4200558"/>
            <a:ext cx="5429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10" descr="人.bmp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003" y="4200558"/>
            <a:ext cx="5429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1" descr="人.bmp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628" y="4200558"/>
            <a:ext cx="5429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82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-243408"/>
            <a:ext cx="6781800" cy="160020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精實在零工式生產的應用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196752"/>
            <a:ext cx="7543800" cy="3886200"/>
          </a:xfrm>
        </p:spPr>
        <p:txBody>
          <a:bodyPr/>
          <a:lstStyle/>
          <a:p>
            <a:pPr>
              <a:defRPr/>
            </a:pPr>
            <a:r>
              <a:rPr lang="zh-TW" altLang="en-US" sz="3200" b="1" dirty="0" smtClean="0"/>
              <a:t>適用時機</a:t>
            </a:r>
            <a:r>
              <a:rPr lang="en-US" altLang="zh-TW" sz="3200" dirty="0" smtClean="0"/>
              <a:t>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sz="3200" dirty="0" smtClean="0"/>
              <a:t>若需求穩定可</a:t>
            </a:r>
            <a:r>
              <a:rPr lang="zh-TW" altLang="en-US" sz="3200" dirty="0"/>
              <a:t>採取重複</a:t>
            </a:r>
            <a:r>
              <a:rPr lang="zh-TW" altLang="en-US" sz="3200" dirty="0" smtClean="0"/>
              <a:t>生產時。</a:t>
            </a:r>
            <a:endParaRPr lang="en-US" altLang="zh-TW" sz="32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sz="3200" dirty="0" smtClean="0"/>
              <a:t>需求</a:t>
            </a:r>
            <a:r>
              <a:rPr lang="zh-TW" altLang="en-US" sz="3200" dirty="0"/>
              <a:t>由產品線下游製程產生，而不由最終</a:t>
            </a:r>
            <a:r>
              <a:rPr lang="zh-TW" altLang="en-US" sz="3200" dirty="0" smtClean="0"/>
              <a:t>使用者</a:t>
            </a:r>
            <a:r>
              <a:rPr lang="zh-TW" altLang="en-US" sz="3200" dirty="0"/>
              <a:t>產生。</a:t>
            </a:r>
            <a:endParaRPr lang="en-US" altLang="zh-TW" sz="32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672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0"/>
            <a:ext cx="6781800" cy="160020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物料搬運連結加工中心與生產線的路徑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236296" y="1978985"/>
            <a:ext cx="103822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/>
              <a:t>生產線</a:t>
            </a:r>
            <a:r>
              <a:rPr lang="en-US" altLang="zh-TW" dirty="0"/>
              <a:t>1</a:t>
            </a:r>
          </a:p>
        </p:txBody>
      </p:sp>
      <p:sp>
        <p:nvSpPr>
          <p:cNvPr id="5" name="矩形 4"/>
          <p:cNvSpPr/>
          <p:nvPr/>
        </p:nvSpPr>
        <p:spPr>
          <a:xfrm>
            <a:off x="3079508" y="1850462"/>
            <a:ext cx="855782" cy="7875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dirty="0"/>
              <a:t>M2</a:t>
            </a:r>
          </a:p>
        </p:txBody>
      </p:sp>
      <p:sp>
        <p:nvSpPr>
          <p:cNvPr id="6" name="矩形 5"/>
          <p:cNvSpPr/>
          <p:nvPr/>
        </p:nvSpPr>
        <p:spPr>
          <a:xfrm>
            <a:off x="5264597" y="1871826"/>
            <a:ext cx="785818" cy="7858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dirty="0"/>
              <a:t>M3</a:t>
            </a:r>
          </a:p>
        </p:txBody>
      </p:sp>
      <p:sp>
        <p:nvSpPr>
          <p:cNvPr id="7" name="矩形 6"/>
          <p:cNvSpPr/>
          <p:nvPr/>
        </p:nvSpPr>
        <p:spPr>
          <a:xfrm>
            <a:off x="5264597" y="3496164"/>
            <a:ext cx="826028" cy="8691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dirty="0"/>
              <a:t>M6</a:t>
            </a:r>
          </a:p>
        </p:txBody>
      </p:sp>
      <p:sp>
        <p:nvSpPr>
          <p:cNvPr id="8" name="矩形 7"/>
          <p:cNvSpPr/>
          <p:nvPr/>
        </p:nvSpPr>
        <p:spPr>
          <a:xfrm>
            <a:off x="5265336" y="5195267"/>
            <a:ext cx="872409" cy="8797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dirty="0"/>
              <a:t>M9</a:t>
            </a:r>
          </a:p>
        </p:txBody>
      </p:sp>
      <p:sp>
        <p:nvSpPr>
          <p:cNvPr id="9" name="矩形 8"/>
          <p:cNvSpPr/>
          <p:nvPr/>
        </p:nvSpPr>
        <p:spPr>
          <a:xfrm>
            <a:off x="7316601" y="3634272"/>
            <a:ext cx="1036638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/>
              <a:t>生產線</a:t>
            </a:r>
            <a:r>
              <a:rPr lang="en-US" altLang="zh-TW" dirty="0"/>
              <a:t>2</a:t>
            </a:r>
          </a:p>
        </p:txBody>
      </p:sp>
      <p:sp>
        <p:nvSpPr>
          <p:cNvPr id="10" name="矩形 9"/>
          <p:cNvSpPr/>
          <p:nvPr/>
        </p:nvSpPr>
        <p:spPr>
          <a:xfrm>
            <a:off x="7349764" y="5364934"/>
            <a:ext cx="1036638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/>
              <a:t>生產線</a:t>
            </a:r>
            <a:r>
              <a:rPr lang="en-US" altLang="zh-TW" dirty="0"/>
              <a:t>3</a:t>
            </a:r>
          </a:p>
        </p:txBody>
      </p:sp>
      <p:sp>
        <p:nvSpPr>
          <p:cNvPr id="11" name="矩形 10"/>
          <p:cNvSpPr/>
          <p:nvPr/>
        </p:nvSpPr>
        <p:spPr>
          <a:xfrm>
            <a:off x="1039405" y="1830872"/>
            <a:ext cx="870385" cy="8267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dirty="0"/>
              <a:t>M1</a:t>
            </a:r>
          </a:p>
        </p:txBody>
      </p:sp>
      <p:sp>
        <p:nvSpPr>
          <p:cNvPr id="12" name="矩形 11"/>
          <p:cNvSpPr/>
          <p:nvPr/>
        </p:nvSpPr>
        <p:spPr>
          <a:xfrm>
            <a:off x="1034126" y="3496164"/>
            <a:ext cx="875664" cy="8672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dirty="0"/>
              <a:t>M4</a:t>
            </a:r>
          </a:p>
        </p:txBody>
      </p:sp>
      <p:sp>
        <p:nvSpPr>
          <p:cNvPr id="13" name="矩形 12"/>
          <p:cNvSpPr/>
          <p:nvPr/>
        </p:nvSpPr>
        <p:spPr>
          <a:xfrm>
            <a:off x="3104791" y="3476626"/>
            <a:ext cx="838403" cy="8622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dirty="0"/>
              <a:t>M5</a:t>
            </a:r>
          </a:p>
        </p:txBody>
      </p:sp>
      <p:sp>
        <p:nvSpPr>
          <p:cNvPr id="14" name="矩形 13"/>
          <p:cNvSpPr/>
          <p:nvPr/>
        </p:nvSpPr>
        <p:spPr>
          <a:xfrm>
            <a:off x="1039405" y="5207467"/>
            <a:ext cx="878337" cy="8864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dirty="0"/>
              <a:t>M7</a:t>
            </a:r>
          </a:p>
        </p:txBody>
      </p:sp>
      <p:sp>
        <p:nvSpPr>
          <p:cNvPr id="15" name="矩形 14"/>
          <p:cNvSpPr/>
          <p:nvPr/>
        </p:nvSpPr>
        <p:spPr>
          <a:xfrm>
            <a:off x="3104791" y="5194684"/>
            <a:ext cx="866683" cy="9147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dirty="0"/>
              <a:t>M8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2771800" y="3284984"/>
            <a:ext cx="1584176" cy="3168352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7042832" y="3284984"/>
            <a:ext cx="1584176" cy="3168352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弧形箭號 (上彎) 20"/>
          <p:cNvSpPr/>
          <p:nvPr/>
        </p:nvSpPr>
        <p:spPr>
          <a:xfrm>
            <a:off x="4363859" y="5825268"/>
            <a:ext cx="2705756" cy="728967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1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9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0"/>
            <a:ext cx="6781800" cy="160020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全面品質管制</a:t>
            </a:r>
            <a:r>
              <a:rPr lang="en-US" altLang="zh-TW" sz="3600" dirty="0" smtClean="0"/>
              <a:t>(TQC)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定義</a:t>
            </a:r>
            <a:r>
              <a:rPr lang="en-US" altLang="zh-TW" dirty="0" smtClean="0"/>
              <a:t>:</a:t>
            </a:r>
            <a:r>
              <a:rPr lang="zh-TW" altLang="en-US" dirty="0" smtClean="0"/>
              <a:t>將品質建立在流程中，建立員工對自己工作品質負責的表現。</a:t>
            </a:r>
            <a:endParaRPr lang="en-US" altLang="zh-TW" dirty="0" smtClean="0"/>
          </a:p>
          <a:p>
            <a:r>
              <a:rPr lang="zh-TW" altLang="en-US" dirty="0" smtClean="0"/>
              <a:t>檢測方式</a:t>
            </a:r>
            <a:r>
              <a:rPr lang="en-US" altLang="zh-TW" dirty="0" smtClean="0"/>
              <a:t>:</a:t>
            </a:r>
            <a:r>
              <a:rPr lang="zh-TW" altLang="en-US" dirty="0" smtClean="0"/>
              <a:t>第一個與最後一個</a:t>
            </a:r>
            <a:endParaRPr lang="zh-TW" altLang="en-US" dirty="0"/>
          </a:p>
        </p:txBody>
      </p:sp>
      <p:grpSp>
        <p:nvGrpSpPr>
          <p:cNvPr id="4" name="群組 4"/>
          <p:cNvGrpSpPr/>
          <p:nvPr/>
        </p:nvGrpSpPr>
        <p:grpSpPr>
          <a:xfrm>
            <a:off x="995121" y="3535355"/>
            <a:ext cx="7498348" cy="2809769"/>
            <a:chOff x="1034092" y="2851479"/>
            <a:chExt cx="7498348" cy="2809769"/>
          </a:xfrm>
        </p:grpSpPr>
        <p:grpSp>
          <p:nvGrpSpPr>
            <p:cNvPr id="5" name="群組 5"/>
            <p:cNvGrpSpPr/>
            <p:nvPr/>
          </p:nvGrpSpPr>
          <p:grpSpPr>
            <a:xfrm>
              <a:off x="1034092" y="2851479"/>
              <a:ext cx="7498348" cy="2809769"/>
              <a:chOff x="1034092" y="2851479"/>
              <a:chExt cx="7498348" cy="2809769"/>
            </a:xfrm>
          </p:grpSpPr>
          <p:sp>
            <p:nvSpPr>
              <p:cNvPr id="9" name="圓角矩形 8"/>
              <p:cNvSpPr/>
              <p:nvPr/>
            </p:nvSpPr>
            <p:spPr>
              <a:xfrm>
                <a:off x="6156176" y="2852936"/>
                <a:ext cx="2088232" cy="1440160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dirty="0" smtClean="0"/>
                  <a:t>達到優良品質</a:t>
                </a:r>
                <a:endParaRPr lang="zh-TW" altLang="en-US" sz="3200" dirty="0"/>
              </a:p>
            </p:txBody>
          </p:sp>
          <p:sp>
            <p:nvSpPr>
              <p:cNvPr id="10" name="圓角矩形 9"/>
              <p:cNvSpPr/>
              <p:nvPr/>
            </p:nvSpPr>
            <p:spPr>
              <a:xfrm>
                <a:off x="1411398" y="4293096"/>
                <a:ext cx="1936465" cy="1368152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dirty="0" smtClean="0"/>
                  <a:t>訓練員工維護品質</a:t>
                </a:r>
                <a:endParaRPr lang="zh-TW" altLang="en-US" sz="2400" dirty="0"/>
              </a:p>
            </p:txBody>
          </p:sp>
          <p:sp>
            <p:nvSpPr>
              <p:cNvPr id="11" name="圓角矩形 10"/>
              <p:cNvSpPr/>
              <p:nvPr/>
            </p:nvSpPr>
            <p:spPr>
              <a:xfrm>
                <a:off x="6516216" y="4291639"/>
                <a:ext cx="2016224" cy="1368152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dirty="0" smtClean="0"/>
                  <a:t>不須額外的存貨來預防意外發生</a:t>
                </a:r>
                <a:endParaRPr lang="zh-TW" altLang="en-US" sz="2000" dirty="0"/>
              </a:p>
            </p:txBody>
          </p:sp>
          <p:sp>
            <p:nvSpPr>
              <p:cNvPr id="12" name="圓角矩形 11"/>
              <p:cNvSpPr/>
              <p:nvPr/>
            </p:nvSpPr>
            <p:spPr>
              <a:xfrm>
                <a:off x="3995936" y="4293096"/>
                <a:ext cx="1872208" cy="1368152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dirty="0" smtClean="0"/>
                  <a:t>高品質的</a:t>
                </a:r>
                <a:endParaRPr lang="en-US" altLang="zh-TW" sz="2400" dirty="0" smtClean="0"/>
              </a:p>
              <a:p>
                <a:pPr algn="ctr"/>
                <a:r>
                  <a:rPr lang="zh-TW" altLang="en-US" sz="2400" dirty="0" smtClean="0"/>
                  <a:t>產出</a:t>
                </a:r>
                <a:endParaRPr lang="zh-TW" altLang="en-US" sz="2400" dirty="0"/>
              </a:p>
            </p:txBody>
          </p:sp>
          <p:sp>
            <p:nvSpPr>
              <p:cNvPr id="13" name="圓角矩形 12"/>
              <p:cNvSpPr/>
              <p:nvPr/>
            </p:nvSpPr>
            <p:spPr>
              <a:xfrm>
                <a:off x="1034092" y="2851479"/>
                <a:ext cx="2097748" cy="1440160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dirty="0" smtClean="0">
                    <a:solidFill>
                      <a:schemeClr val="bg1"/>
                    </a:solidFill>
                  </a:rPr>
                  <a:t>品質管制原則</a:t>
                </a:r>
                <a:endParaRPr lang="zh-TW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圓角矩形 13"/>
              <p:cNvSpPr/>
              <p:nvPr/>
            </p:nvSpPr>
            <p:spPr>
              <a:xfrm>
                <a:off x="3641616" y="2851479"/>
                <a:ext cx="2082512" cy="1440160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dirty="0" smtClean="0"/>
                  <a:t>員工責任</a:t>
                </a:r>
                <a:endParaRPr lang="zh-TW" altLang="en-US" sz="3200" dirty="0"/>
              </a:p>
            </p:txBody>
          </p:sp>
        </p:grpSp>
        <p:sp>
          <p:nvSpPr>
            <p:cNvPr id="7" name="向右箭號 6"/>
            <p:cNvSpPr/>
            <p:nvPr/>
          </p:nvSpPr>
          <p:spPr>
            <a:xfrm>
              <a:off x="3131840" y="3356992"/>
              <a:ext cx="648072" cy="576064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向右箭號 7"/>
            <p:cNvSpPr/>
            <p:nvPr/>
          </p:nvSpPr>
          <p:spPr>
            <a:xfrm>
              <a:off x="5674893" y="3356992"/>
              <a:ext cx="648072" cy="576064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101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穩定的排程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zh-TW" altLang="en-US" sz="2800" b="1" dirty="0" smtClean="0"/>
              <a:t>平準化排程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zh-TW" altLang="en-US" sz="2800" dirty="0" smtClean="0"/>
              <a:t>將</a:t>
            </a:r>
            <a:r>
              <a:rPr lang="zh-TW" altLang="en-US" sz="2800" dirty="0"/>
              <a:t>需要的物料以規律的數量拉曳至最終裝配處，讓生產線上各單位平順地回應此拉曳</a:t>
            </a:r>
            <a:r>
              <a:rPr lang="zh-TW" altLang="en-US" sz="2800" dirty="0" smtClean="0"/>
              <a:t>訊號。</a:t>
            </a:r>
            <a:endParaRPr lang="en-US" altLang="zh-TW" sz="2800" dirty="0" smtClean="0"/>
          </a:p>
          <a:p>
            <a:r>
              <a:rPr lang="zh-TW" altLang="en-US" sz="2800" b="1" dirty="0"/>
              <a:t>凍結時</a:t>
            </a:r>
            <a:r>
              <a:rPr lang="zh-TW" altLang="en-US" sz="2800" b="1" dirty="0" smtClean="0"/>
              <a:t>窗</a:t>
            </a:r>
            <a:r>
              <a:rPr lang="en-US" altLang="zh-TW" sz="2800" dirty="0" smtClean="0"/>
              <a:t>(freeze windows)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800" dirty="0"/>
              <a:t>固定某個時段內的排程，不允許改變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>
              <a:buFont typeface="Wingdings" pitchFamily="2" charset="2"/>
              <a:buChar char="Ø"/>
            </a:pPr>
            <a:r>
              <a:rPr lang="zh-TW" altLang="en-US" sz="2800" b="1" dirty="0" smtClean="0"/>
              <a:t>回溯</a:t>
            </a:r>
            <a:r>
              <a:rPr lang="en-US" altLang="zh-TW" sz="2800" dirty="0" smtClean="0"/>
              <a:t>(</a:t>
            </a:r>
            <a:r>
              <a:rPr lang="en-US" altLang="zh-TW" sz="2800" dirty="0" err="1" smtClean="0"/>
              <a:t>backflush</a:t>
            </a:r>
            <a:r>
              <a:rPr lang="en-US" altLang="zh-TW" sz="2800" dirty="0" smtClean="0"/>
              <a:t>)-</a:t>
            </a:r>
            <a:r>
              <a:rPr lang="zh-TW" altLang="en-US" sz="2800" dirty="0" smtClean="0"/>
              <a:t>定期的展開物料單，計算最終產品所需的每種物料的數量。</a:t>
            </a:r>
            <a:endParaRPr lang="en-US" altLang="zh-TW" sz="2800" dirty="0" smtClean="0"/>
          </a:p>
          <a:p>
            <a:r>
              <a:rPr lang="zh-TW" altLang="en-US" sz="2800" b="1" dirty="0"/>
              <a:t>低產能</a:t>
            </a:r>
            <a:r>
              <a:rPr lang="zh-TW" altLang="en-US" sz="2800" b="1" dirty="0" smtClean="0"/>
              <a:t>利用率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zh-TW" altLang="en-US" sz="2800" dirty="0"/>
              <a:t>以額外人員、機器與加班作業做為避險方法。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11130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與供應商合作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4543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b="1" dirty="0" smtClean="0"/>
              <a:t>目標</a:t>
            </a:r>
            <a:r>
              <a:rPr lang="en-US" altLang="zh-TW" b="1" dirty="0" smtClean="0"/>
              <a:t>:</a:t>
            </a:r>
            <a:r>
              <a:rPr lang="zh-TW" altLang="en-US" dirty="0" smtClean="0"/>
              <a:t>將長期需求預測與協力廠商分享，建立一個共同生產配銷</a:t>
            </a:r>
            <a:r>
              <a:rPr lang="zh-TW" altLang="en-US" dirty="0"/>
              <a:t>系統</a:t>
            </a:r>
            <a:r>
              <a:rPr lang="zh-TW" altLang="en-US" dirty="0" smtClean="0"/>
              <a:t>的藍圖。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b="1" dirty="0" smtClean="0"/>
              <a:t>建立精實供應鏈</a:t>
            </a:r>
            <a:endParaRPr lang="en-US" altLang="zh-TW" dirty="0" smtClean="0"/>
          </a:p>
          <a:p>
            <a:pPr marL="514350" indent="-514350">
              <a:buFont typeface="+mj-lt"/>
              <a:buAutoNum type="arabicParenR"/>
            </a:pPr>
            <a:r>
              <a:rPr lang="zh-TW" altLang="en-US" dirty="0" smtClean="0"/>
              <a:t>依</a:t>
            </a:r>
            <a:r>
              <a:rPr lang="zh-TW" altLang="en-US" dirty="0" smtClean="0">
                <a:solidFill>
                  <a:srgbClr val="FF0000"/>
                </a:solidFill>
              </a:rPr>
              <a:t>顧客認知</a:t>
            </a:r>
            <a:r>
              <a:rPr lang="zh-TW" altLang="en-US" dirty="0" smtClean="0"/>
              <a:t>來定義每個產品群的價值與目標成本</a:t>
            </a:r>
          </a:p>
          <a:p>
            <a:pPr marL="514350" indent="-514350">
              <a:buFont typeface="+mj-lt"/>
              <a:buAutoNum type="arabicParenR"/>
            </a:pPr>
            <a:r>
              <a:rPr lang="zh-TW" altLang="en-US" dirty="0" smtClean="0"/>
              <a:t>價值</a:t>
            </a:r>
            <a:r>
              <a:rPr lang="zh-TW" altLang="en-US" dirty="0"/>
              <a:t>流中各個公司須能</a:t>
            </a:r>
            <a:r>
              <a:rPr lang="zh-TW" altLang="en-US" dirty="0">
                <a:solidFill>
                  <a:srgbClr val="FF0000"/>
                </a:solidFill>
              </a:rPr>
              <a:t>定位自己的價值</a:t>
            </a:r>
            <a:r>
              <a:rPr lang="zh-TW" altLang="en-US" dirty="0"/>
              <a:t>，並確認所做</a:t>
            </a:r>
            <a:r>
              <a:rPr lang="zh-TW" altLang="en-US" dirty="0" smtClean="0"/>
              <a:t>投資</a:t>
            </a:r>
            <a:r>
              <a:rPr lang="zh-TW" altLang="en-US" dirty="0"/>
              <a:t>可帶來合理的效益</a:t>
            </a:r>
          </a:p>
          <a:p>
            <a:pPr marL="514350" indent="-514350">
              <a:buFont typeface="+mj-lt"/>
              <a:buAutoNum type="arabicParenR"/>
            </a:pPr>
            <a:r>
              <a:rPr lang="zh-TW" altLang="en-US" dirty="0" smtClean="0"/>
              <a:t>所有</a:t>
            </a:r>
            <a:r>
              <a:rPr lang="zh-TW" altLang="en-US" dirty="0"/>
              <a:t>的公司</a:t>
            </a:r>
            <a:r>
              <a:rPr lang="zh-TW" altLang="en-US" dirty="0">
                <a:solidFill>
                  <a:srgbClr val="FF0000"/>
                </a:solidFill>
              </a:rPr>
              <a:t>共同定義</a:t>
            </a:r>
            <a:r>
              <a:rPr lang="zh-TW" altLang="en-US" dirty="0"/>
              <a:t>總成本，消除浪費與各個公司的投資報酬率</a:t>
            </a:r>
          </a:p>
          <a:p>
            <a:pPr marL="514350" indent="-514350">
              <a:buFont typeface="+mj-lt"/>
              <a:buAutoNum type="arabicParenR"/>
            </a:pPr>
            <a:r>
              <a:rPr lang="zh-TW" altLang="en-US" dirty="0" smtClean="0"/>
              <a:t>一旦</a:t>
            </a:r>
            <a:r>
              <a:rPr lang="zh-TW" altLang="en-US" dirty="0"/>
              <a:t>達到目標成本，價值流中的公司皆能</a:t>
            </a:r>
            <a:r>
              <a:rPr lang="zh-TW" altLang="en-US" dirty="0">
                <a:solidFill>
                  <a:srgbClr val="FF0000"/>
                </a:solidFill>
              </a:rPr>
              <a:t>迅速定義新目標</a:t>
            </a:r>
            <a:r>
              <a:rPr lang="zh-TW" altLang="en-US" dirty="0"/>
              <a:t>與進一步消除浪費</a:t>
            </a:r>
          </a:p>
          <a:p>
            <a:pPr marL="514350" indent="-514350">
              <a:buFont typeface="+mj-lt"/>
              <a:buAutoNum type="arabicParenR"/>
            </a:pPr>
            <a:r>
              <a:rPr lang="zh-TW" altLang="en-US" dirty="0" smtClean="0"/>
              <a:t>參與</a:t>
            </a:r>
            <a:r>
              <a:rPr lang="zh-TW" altLang="en-US" dirty="0"/>
              <a:t>成員皆有討論任何價值流活動的相關議題，以共同尋求消除浪費的機會</a:t>
            </a:r>
          </a:p>
          <a:p>
            <a:endParaRPr lang="zh-TW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80899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97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6781800" cy="1456184"/>
          </a:xfrm>
        </p:spPr>
        <p:txBody>
          <a:bodyPr>
            <a:normAutofit fontScale="90000"/>
          </a:bodyPr>
          <a:lstStyle/>
          <a:p>
            <a:r>
              <a:rPr lang="zh-TW" altLang="en-US" sz="4400" b="1" dirty="0" smtClean="0">
                <a:latin typeface="+mn-ea"/>
                <a:ea typeface="+mn-ea"/>
              </a:rPr>
              <a:t>精</a:t>
            </a:r>
            <a:r>
              <a:rPr lang="zh-TW" altLang="en-US" sz="4400" b="1" dirty="0">
                <a:latin typeface="+mn-ea"/>
                <a:ea typeface="+mn-ea"/>
              </a:rPr>
              <a:t>實</a:t>
            </a:r>
            <a:r>
              <a:rPr lang="zh-TW" altLang="en-US" sz="4400" b="1" dirty="0" smtClean="0">
                <a:latin typeface="+mn-ea"/>
                <a:ea typeface="+mn-ea"/>
              </a:rPr>
              <a:t>服務</a:t>
            </a:r>
            <a:r>
              <a:rPr lang="en-US" altLang="zh-TW" sz="3600" dirty="0">
                <a:latin typeface="+mn-ea"/>
                <a:ea typeface="+mn-ea"/>
              </a:rPr>
              <a:t/>
            </a:r>
            <a:br>
              <a:rPr lang="en-US" altLang="zh-TW" sz="3600" dirty="0">
                <a:latin typeface="+mn-ea"/>
                <a:ea typeface="+mn-ea"/>
              </a:rPr>
            </a:br>
            <a:r>
              <a:rPr lang="zh-TW" altLang="en-US" sz="3100" dirty="0" smtClean="0">
                <a:latin typeface="+mn-ea"/>
                <a:ea typeface="+mn-ea"/>
              </a:rPr>
              <a:t>十</a:t>
            </a:r>
            <a:r>
              <a:rPr lang="zh-TW" altLang="en-US" sz="3100" dirty="0">
                <a:latin typeface="+mn-ea"/>
                <a:ea typeface="+mn-ea"/>
              </a:rPr>
              <a:t>項在</a:t>
            </a:r>
            <a:r>
              <a:rPr lang="zh-TW" altLang="en-US" sz="3100" dirty="0" smtClean="0">
                <a:latin typeface="+mn-ea"/>
                <a:ea typeface="+mn-ea"/>
              </a:rPr>
              <a:t>服務業</a:t>
            </a:r>
            <a:r>
              <a:rPr lang="en-US" altLang="zh-TW" sz="3100" dirty="0" smtClean="0">
                <a:latin typeface="+mn-ea"/>
                <a:ea typeface="+mn-ea"/>
              </a:rPr>
              <a:t>JIT</a:t>
            </a:r>
            <a:r>
              <a:rPr lang="zh-TW" altLang="en-US" sz="3100" dirty="0">
                <a:latin typeface="+mn-ea"/>
                <a:ea typeface="+mn-ea"/>
              </a:rPr>
              <a:t/>
            </a:r>
            <a:br>
              <a:rPr lang="zh-TW" altLang="en-US" sz="3100" dirty="0">
                <a:latin typeface="+mn-ea"/>
                <a:ea typeface="+mn-ea"/>
              </a:rPr>
            </a:br>
            <a:endParaRPr lang="zh-TW" altLang="en-US" sz="3100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988840"/>
            <a:ext cx="7543800" cy="38862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書卷 (水平) 4"/>
          <p:cNvSpPr/>
          <p:nvPr/>
        </p:nvSpPr>
        <p:spPr>
          <a:xfrm>
            <a:off x="827584" y="1577925"/>
            <a:ext cx="7488832" cy="468052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259632" y="2397472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 </a:t>
            </a:r>
            <a:r>
              <a:rPr lang="en-US" altLang="zh-TW" sz="2400" dirty="0" smtClean="0"/>
              <a:t>1. </a:t>
            </a:r>
            <a:r>
              <a:rPr lang="zh-TW" altLang="en-US" sz="2400" dirty="0" smtClean="0"/>
              <a:t>組成問題解決小組。</a:t>
            </a:r>
            <a:endParaRPr lang="en-US" altLang="zh-TW" sz="2400" dirty="0" smtClean="0"/>
          </a:p>
          <a:p>
            <a:endParaRPr lang="zh-TW" altLang="en-US" sz="2400" dirty="0" smtClean="0"/>
          </a:p>
          <a:p>
            <a:r>
              <a:rPr lang="zh-TW" altLang="en-US" sz="2400" dirty="0" smtClean="0"/>
              <a:t> </a:t>
            </a:r>
            <a:r>
              <a:rPr lang="en-US" altLang="zh-TW" sz="2400" dirty="0" smtClean="0"/>
              <a:t>2. </a:t>
            </a:r>
            <a:r>
              <a:rPr lang="zh-TW" altLang="en-US" sz="2400" dirty="0" smtClean="0"/>
              <a:t>更整潔的工作環境。</a:t>
            </a:r>
            <a:endParaRPr lang="en-US" altLang="zh-TW" sz="2400" dirty="0" smtClean="0"/>
          </a:p>
          <a:p>
            <a:endParaRPr lang="zh-TW" altLang="en-US" sz="2400" dirty="0" smtClean="0"/>
          </a:p>
          <a:p>
            <a:r>
              <a:rPr lang="zh-TW" altLang="en-US" sz="2400" dirty="0" smtClean="0"/>
              <a:t> </a:t>
            </a:r>
            <a:r>
              <a:rPr lang="en-US" altLang="zh-TW" sz="2400" dirty="0" smtClean="0"/>
              <a:t>3. </a:t>
            </a:r>
            <a:r>
              <a:rPr lang="zh-TW" altLang="en-US" sz="2400" dirty="0" smtClean="0"/>
              <a:t>品質升級。</a:t>
            </a:r>
          </a:p>
          <a:p>
            <a:r>
              <a:rPr lang="zh-TW" altLang="en-US" sz="2400" dirty="0" smtClean="0"/>
              <a:t> </a:t>
            </a:r>
            <a:r>
              <a:rPr lang="en-US" altLang="zh-TW" sz="2400" dirty="0" smtClean="0"/>
              <a:t>4. </a:t>
            </a:r>
            <a:r>
              <a:rPr lang="zh-TW" altLang="en-US" sz="2400" dirty="0" smtClean="0"/>
              <a:t>徹底了解作業流程。</a:t>
            </a:r>
            <a:endParaRPr lang="en-US" altLang="zh-TW" sz="2400" dirty="0" smtClean="0"/>
          </a:p>
          <a:p>
            <a:endParaRPr lang="zh-TW" altLang="en-US" sz="2400" dirty="0" smtClean="0"/>
          </a:p>
          <a:p>
            <a:r>
              <a:rPr lang="zh-TW" altLang="en-US" sz="2400" dirty="0" smtClean="0"/>
              <a:t> </a:t>
            </a:r>
            <a:r>
              <a:rPr lang="en-US" altLang="zh-TW" sz="2400" dirty="0" smtClean="0"/>
              <a:t>5. </a:t>
            </a:r>
            <a:r>
              <a:rPr lang="zh-TW" altLang="en-US" sz="2400" dirty="0" smtClean="0"/>
              <a:t>修正設備與製程技術。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860032" y="2210025"/>
            <a:ext cx="3168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6. </a:t>
            </a:r>
            <a:r>
              <a:rPr lang="zh-TW" altLang="en-US" sz="2400" dirty="0" smtClean="0"/>
              <a:t>平準設施的負荷量。</a:t>
            </a:r>
            <a:endParaRPr lang="en-US" altLang="zh-TW" sz="2400" dirty="0" smtClean="0"/>
          </a:p>
          <a:p>
            <a:endParaRPr lang="zh-TW" altLang="en-US" sz="2400" dirty="0" smtClean="0"/>
          </a:p>
          <a:p>
            <a:r>
              <a:rPr lang="zh-TW" altLang="en-US" sz="2400" dirty="0" smtClean="0"/>
              <a:t> </a:t>
            </a:r>
            <a:r>
              <a:rPr lang="en-US" altLang="zh-TW" sz="2400" dirty="0" smtClean="0"/>
              <a:t>7. </a:t>
            </a:r>
            <a:r>
              <a:rPr lang="zh-TW" altLang="en-US" sz="2400" dirty="0" smtClean="0"/>
              <a:t>消除不必要的活動。</a:t>
            </a:r>
            <a:endParaRPr lang="en-US" altLang="zh-TW" sz="2400" dirty="0" smtClean="0"/>
          </a:p>
          <a:p>
            <a:r>
              <a:rPr lang="zh-TW" altLang="en-US" sz="2400" dirty="0" smtClean="0"/>
              <a:t> </a:t>
            </a:r>
          </a:p>
          <a:p>
            <a:r>
              <a:rPr lang="zh-TW" altLang="en-US" sz="2400" dirty="0" smtClean="0"/>
              <a:t> </a:t>
            </a:r>
            <a:r>
              <a:rPr lang="en-US" altLang="zh-TW" sz="2400" dirty="0" smtClean="0"/>
              <a:t>8. </a:t>
            </a:r>
            <a:r>
              <a:rPr lang="zh-TW" altLang="en-US" sz="2400" dirty="0" smtClean="0"/>
              <a:t>重組實體結構。</a:t>
            </a:r>
            <a:endParaRPr lang="en-US" altLang="zh-TW" sz="2400" dirty="0" smtClean="0"/>
          </a:p>
          <a:p>
            <a:endParaRPr lang="zh-TW" altLang="en-US" sz="2400" dirty="0" smtClean="0"/>
          </a:p>
          <a:p>
            <a:r>
              <a:rPr lang="zh-TW" altLang="en-US" sz="2400" dirty="0" smtClean="0"/>
              <a:t> </a:t>
            </a:r>
            <a:r>
              <a:rPr lang="en-US" altLang="zh-TW" sz="2400" dirty="0" smtClean="0"/>
              <a:t>9. </a:t>
            </a:r>
            <a:r>
              <a:rPr lang="zh-TW" altLang="en-US" sz="2400" dirty="0" smtClean="0"/>
              <a:t>導入需求拉引排程。</a:t>
            </a:r>
            <a:endParaRPr lang="en-US" altLang="zh-TW" sz="2400" dirty="0" smtClean="0"/>
          </a:p>
          <a:p>
            <a:endParaRPr lang="zh-TW" altLang="en-US" sz="2400" dirty="0" smtClean="0"/>
          </a:p>
          <a:p>
            <a:r>
              <a:rPr lang="zh-TW" altLang="en-US" sz="2400" dirty="0" smtClean="0"/>
              <a:t> </a:t>
            </a:r>
            <a:r>
              <a:rPr lang="en-US" altLang="zh-TW" sz="2400" dirty="0" smtClean="0"/>
              <a:t>10. </a:t>
            </a:r>
            <a:r>
              <a:rPr lang="zh-TW" altLang="en-US" sz="2400" dirty="0" smtClean="0"/>
              <a:t>發展供應商網路。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3998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0"/>
            <a:ext cx="6781800" cy="1600200"/>
          </a:xfrm>
        </p:spPr>
        <p:txBody>
          <a:bodyPr/>
          <a:lstStyle/>
          <a:p>
            <a:r>
              <a:rPr lang="zh-TW" altLang="en-US" dirty="0" smtClean="0"/>
              <a:t>精實的邏輯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268760"/>
            <a:ext cx="7543800" cy="388620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+mj-ea"/>
                <a:ea typeface="+mj-ea"/>
              </a:rPr>
              <a:t>精實生產</a:t>
            </a:r>
            <a:endParaRPr lang="en-US" altLang="zh-TW" sz="3600" dirty="0" smtClean="0">
              <a:latin typeface="+mj-ea"/>
              <a:ea typeface="+mj-ea"/>
            </a:endParaRPr>
          </a:p>
          <a:p>
            <a:r>
              <a:rPr lang="zh-TW" altLang="en-US" sz="3600" dirty="0">
                <a:latin typeface="+mj-ea"/>
                <a:ea typeface="+mj-ea"/>
              </a:rPr>
              <a:t>及時</a:t>
            </a:r>
            <a:r>
              <a:rPr lang="zh-TW" altLang="en-US" sz="3600" dirty="0" smtClean="0">
                <a:latin typeface="+mj-ea"/>
                <a:ea typeface="+mj-ea"/>
              </a:rPr>
              <a:t>生產</a:t>
            </a:r>
            <a:endParaRPr lang="en-US" altLang="zh-TW" sz="3600" dirty="0" smtClean="0">
              <a:latin typeface="+mj-ea"/>
              <a:ea typeface="+mj-ea"/>
            </a:endParaRPr>
          </a:p>
          <a:p>
            <a:r>
              <a:rPr lang="zh-TW" altLang="en-US" sz="3600" dirty="0" smtClean="0">
                <a:latin typeface="+mj-ea"/>
                <a:ea typeface="+mj-ea"/>
              </a:rPr>
              <a:t>精實生產要求</a:t>
            </a:r>
            <a:endParaRPr lang="zh-TW" altLang="en-US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3758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6781800" cy="1456184"/>
          </a:xfrm>
        </p:spPr>
        <p:txBody>
          <a:bodyPr>
            <a:normAutofit fontScale="90000"/>
          </a:bodyPr>
          <a:lstStyle/>
          <a:p>
            <a:r>
              <a:rPr lang="zh-TW" altLang="en-US" sz="4400" b="1" dirty="0" smtClean="0">
                <a:latin typeface="+mn-ea"/>
                <a:ea typeface="+mn-ea"/>
              </a:rPr>
              <a:t>精實服務</a:t>
            </a:r>
            <a:r>
              <a:rPr lang="en-US" altLang="zh-TW" sz="4400" b="1" dirty="0" smtClean="0">
                <a:latin typeface="+mn-ea"/>
                <a:ea typeface="+mn-ea"/>
              </a:rPr>
              <a:t/>
            </a:r>
            <a:br>
              <a:rPr lang="en-US" altLang="zh-TW" sz="4400" b="1" dirty="0" smtClean="0">
                <a:latin typeface="+mn-ea"/>
                <a:ea typeface="+mn-ea"/>
              </a:rPr>
            </a:br>
            <a:r>
              <a:rPr lang="zh-TW" altLang="en-US" sz="4400" b="1" dirty="0" smtClean="0">
                <a:latin typeface="+mn-ea"/>
                <a:ea typeface="+mn-ea"/>
              </a:rPr>
              <a:t>        ─</a:t>
            </a:r>
            <a:r>
              <a:rPr lang="zh-TW" altLang="en-US" sz="3600" dirty="0" smtClean="0">
                <a:latin typeface="+mn-ea"/>
                <a:ea typeface="+mn-ea"/>
              </a:rPr>
              <a:t>組成</a:t>
            </a:r>
            <a:r>
              <a:rPr lang="zh-TW" altLang="en-US" sz="3600" dirty="0">
                <a:latin typeface="+mn-ea"/>
                <a:ea typeface="+mn-ea"/>
              </a:rPr>
              <a:t>問題解決</a:t>
            </a:r>
            <a:r>
              <a:rPr lang="zh-TW" altLang="en-US" sz="3600" dirty="0" smtClean="0">
                <a:latin typeface="+mn-ea"/>
                <a:ea typeface="+mn-ea"/>
              </a:rPr>
              <a:t>小組</a:t>
            </a:r>
            <a:r>
              <a:rPr lang="zh-TW" altLang="en-US" sz="3100" dirty="0">
                <a:latin typeface="+mn-ea"/>
                <a:ea typeface="+mn-ea"/>
              </a:rPr>
              <a:t/>
            </a:r>
            <a:br>
              <a:rPr lang="zh-TW" altLang="en-US" sz="3100" dirty="0">
                <a:latin typeface="+mn-ea"/>
                <a:ea typeface="+mn-ea"/>
              </a:rPr>
            </a:br>
            <a:endParaRPr lang="zh-TW" altLang="en-US" sz="3100" dirty="0">
              <a:latin typeface="+mn-ea"/>
              <a:ea typeface="+mn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27584" y="1916832"/>
            <a:ext cx="669674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TW" altLang="en-US" sz="3200" dirty="0" smtClean="0"/>
              <a:t>品管圈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zh-TW" sz="3200" dirty="0" smtClean="0"/>
              <a:t>Honeywell</a:t>
            </a:r>
            <a:r>
              <a:rPr lang="zh-TW" altLang="en-US" sz="3200" dirty="0" smtClean="0"/>
              <a:t>公司將其由製造作業擴展至服務作業。</a:t>
            </a:r>
            <a:endParaRPr lang="en-US" altLang="zh-TW" sz="3200" dirty="0" smtClean="0"/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endParaRPr lang="en-US" altLang="zh-TW" sz="3200" dirty="0"/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endParaRPr lang="en-US" altLang="zh-TW" sz="3200" dirty="0" smtClean="0"/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zh-TW" sz="3200" dirty="0" smtClean="0"/>
              <a:t> British Airways </a:t>
            </a:r>
            <a:r>
              <a:rPr lang="zh-TW" altLang="en-US" sz="3200" dirty="0" smtClean="0"/>
              <a:t>將品管圈作為新服務實施策略的基礎</a:t>
            </a:r>
          </a:p>
          <a:p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853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6781800" cy="1456184"/>
          </a:xfrm>
        </p:spPr>
        <p:txBody>
          <a:bodyPr>
            <a:normAutofit fontScale="90000"/>
          </a:bodyPr>
          <a:lstStyle/>
          <a:p>
            <a:r>
              <a:rPr lang="zh-TW" altLang="en-US" sz="4400" b="1" dirty="0" smtClean="0">
                <a:latin typeface="+mn-ea"/>
                <a:ea typeface="+mn-ea"/>
              </a:rPr>
              <a:t>精實服務</a:t>
            </a:r>
            <a:r>
              <a:rPr lang="en-US" altLang="zh-TW" sz="4400" b="1" dirty="0" smtClean="0">
                <a:latin typeface="+mn-ea"/>
                <a:ea typeface="+mn-ea"/>
              </a:rPr>
              <a:t/>
            </a:r>
            <a:br>
              <a:rPr lang="en-US" altLang="zh-TW" sz="4400" b="1" dirty="0" smtClean="0">
                <a:latin typeface="+mn-ea"/>
                <a:ea typeface="+mn-ea"/>
              </a:rPr>
            </a:br>
            <a:r>
              <a:rPr lang="zh-TW" altLang="en-US" sz="4400" b="1" dirty="0">
                <a:latin typeface="+mn-ea"/>
                <a:ea typeface="+mn-ea"/>
              </a:rPr>
              <a:t>        ─</a:t>
            </a:r>
            <a:r>
              <a:rPr lang="zh-TW" altLang="en-US" sz="3600" dirty="0">
                <a:latin typeface="+mn-ea"/>
                <a:ea typeface="+mn-ea"/>
              </a:rPr>
              <a:t>更整潔的工作環境</a:t>
            </a:r>
            <a:r>
              <a:rPr lang="zh-TW" altLang="en-US" sz="3100" dirty="0">
                <a:latin typeface="+mn-ea"/>
                <a:ea typeface="+mn-ea"/>
              </a:rPr>
              <a:t/>
            </a:r>
            <a:br>
              <a:rPr lang="zh-TW" altLang="en-US" sz="3100" dirty="0">
                <a:latin typeface="+mn-ea"/>
                <a:ea typeface="+mn-ea"/>
              </a:rPr>
            </a:br>
            <a:endParaRPr lang="zh-TW" altLang="en-US" sz="3100" dirty="0">
              <a:latin typeface="+mn-ea"/>
              <a:ea typeface="+mn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1844824"/>
            <a:ext cx="55446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zh-TW" altLang="en-US" sz="3200" dirty="0" smtClean="0"/>
              <a:t>整潔指的是，只有</a:t>
            </a:r>
            <a:r>
              <a:rPr lang="zh-TW" altLang="en-US" sz="3200" dirty="0" smtClean="0">
                <a:solidFill>
                  <a:srgbClr val="FF0000"/>
                </a:solidFill>
              </a:rPr>
              <a:t>必須的物品</a:t>
            </a:r>
            <a:r>
              <a:rPr lang="zh-TW" altLang="en-US" sz="3200" dirty="0" smtClean="0"/>
              <a:t>才能留在工作場所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endParaRPr lang="en-US" altLang="zh-TW" sz="3200" dirty="0" smtClean="0"/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zh-TW" altLang="en-US" sz="3200" dirty="0" smtClean="0"/>
              <a:t>員工負責自己的區域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endParaRPr lang="en-US" altLang="zh-TW" sz="3200" dirty="0" smtClean="0"/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zh-TW" altLang="en-US" sz="3200" dirty="0" smtClean="0">
                <a:solidFill>
                  <a:srgbClr val="FF0000"/>
                </a:solidFill>
              </a:rPr>
              <a:t>整潔＝好的運作流程</a:t>
            </a:r>
            <a:r>
              <a:rPr lang="zh-TW" altLang="en-US" sz="3200" dirty="0" smtClean="0"/>
              <a:t>，易於持續改善，使客戶體認到更好的服務</a:t>
            </a:r>
            <a:endParaRPr lang="zh-TW" alt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96012"/>
            <a:ext cx="2304256" cy="215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05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6781800" cy="1456184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latin typeface="+mn-ea"/>
                <a:ea typeface="+mn-ea"/>
              </a:rPr>
              <a:t>精實服務</a:t>
            </a:r>
            <a:r>
              <a:rPr lang="en-US" altLang="zh-TW" sz="4400" b="1" dirty="0" smtClean="0">
                <a:latin typeface="+mn-ea"/>
                <a:ea typeface="+mn-ea"/>
              </a:rPr>
              <a:t/>
            </a:r>
            <a:br>
              <a:rPr lang="en-US" altLang="zh-TW" sz="4400" b="1" dirty="0" smtClean="0">
                <a:latin typeface="+mn-ea"/>
                <a:ea typeface="+mn-ea"/>
              </a:rPr>
            </a:br>
            <a:r>
              <a:rPr lang="zh-TW" altLang="en-US" sz="4400" b="1" dirty="0" smtClean="0">
                <a:latin typeface="+mn-ea"/>
                <a:ea typeface="+mn-ea"/>
              </a:rPr>
              <a:t>        ─</a:t>
            </a:r>
            <a:r>
              <a:rPr lang="zh-TW" altLang="en-US" sz="3200" dirty="0">
                <a:latin typeface="+mn-ea"/>
                <a:ea typeface="+mn-ea"/>
              </a:rPr>
              <a:t>品質升級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27584" y="191683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 smtClean="0"/>
          </a:p>
        </p:txBody>
      </p:sp>
      <p:sp>
        <p:nvSpPr>
          <p:cNvPr id="3" name="文字方塊 2"/>
          <p:cNvSpPr txBox="1"/>
          <p:nvPr/>
        </p:nvSpPr>
        <p:spPr>
          <a:xfrm>
            <a:off x="971600" y="2286164"/>
            <a:ext cx="705678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zh-TW" altLang="en-US" sz="2800" dirty="0" smtClean="0"/>
              <a:t>可靠的流程能力</a:t>
            </a:r>
            <a:endParaRPr lang="en-US" altLang="zh-TW" sz="2800" dirty="0" smtClean="0"/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endParaRPr lang="en-US" altLang="zh-TW" sz="2800" dirty="0" smtClean="0"/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zh-TW" altLang="en-US" sz="2800" dirty="0" smtClean="0"/>
              <a:t>流程品質：</a:t>
            </a:r>
            <a:r>
              <a:rPr lang="zh-TW" altLang="en-US" sz="2800" dirty="0" smtClean="0">
                <a:solidFill>
                  <a:srgbClr val="FF0000"/>
                </a:solidFill>
              </a:rPr>
              <a:t>第一次</a:t>
            </a:r>
            <a:r>
              <a:rPr lang="zh-TW" altLang="en-US" sz="2800" dirty="0">
                <a:solidFill>
                  <a:srgbClr val="FF0000"/>
                </a:solidFill>
              </a:rPr>
              <a:t>就生產出</a:t>
            </a:r>
            <a:r>
              <a:rPr lang="zh-TW" altLang="en-US" sz="2800" dirty="0" smtClean="0">
                <a:solidFill>
                  <a:srgbClr val="FF0000"/>
                </a:solidFill>
              </a:rPr>
              <a:t>一致性的產品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endParaRPr lang="en-US" altLang="zh-TW" sz="2800" dirty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zh-TW" altLang="en-US" sz="2800" dirty="0" smtClean="0"/>
              <a:t>服務供應系統─</a:t>
            </a:r>
            <a:r>
              <a:rPr lang="zh-TW" altLang="en-US" sz="2800" dirty="0" smtClean="0">
                <a:solidFill>
                  <a:srgbClr val="FF0000"/>
                </a:solidFill>
              </a:rPr>
              <a:t>工業化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endParaRPr lang="en-US" altLang="zh-TW" dirty="0" smtClean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61048"/>
            <a:ext cx="2448272" cy="229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1128"/>
            <a:ext cx="28575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7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6781800" cy="1456184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latin typeface="+mn-ea"/>
                <a:ea typeface="+mn-ea"/>
              </a:rPr>
              <a:t>精實服務</a:t>
            </a:r>
            <a:r>
              <a:rPr lang="en-US" altLang="zh-TW" sz="4400" b="1" dirty="0" smtClean="0">
                <a:latin typeface="+mn-ea"/>
                <a:ea typeface="+mn-ea"/>
              </a:rPr>
              <a:t/>
            </a:r>
            <a:br>
              <a:rPr lang="en-US" altLang="zh-TW" sz="4400" b="1" dirty="0" smtClean="0">
                <a:latin typeface="+mn-ea"/>
                <a:ea typeface="+mn-ea"/>
              </a:rPr>
            </a:br>
            <a:r>
              <a:rPr lang="zh-TW" altLang="en-US" sz="4400" b="1" dirty="0" smtClean="0">
                <a:latin typeface="+mn-ea"/>
                <a:ea typeface="+mn-ea"/>
              </a:rPr>
              <a:t>        ─</a:t>
            </a:r>
            <a:r>
              <a:rPr lang="zh-TW" altLang="en-US" sz="3200" dirty="0">
                <a:latin typeface="+mn-ea"/>
                <a:ea typeface="+mn-ea"/>
              </a:rPr>
              <a:t>徹底了解作業系統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03775" y="2111532"/>
            <a:ext cx="66967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prstClr val="black"/>
                </a:solidFill>
              </a:rPr>
              <a:t>顯著改善流程績效</a:t>
            </a:r>
            <a:endParaRPr lang="en-US" altLang="zh-TW" sz="2800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endParaRPr lang="en-US" altLang="zh-TW" sz="28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zh-TW" sz="2800" dirty="0" err="1" smtClean="0">
                <a:solidFill>
                  <a:prstClr val="black"/>
                </a:solidFill>
              </a:rPr>
              <a:t>Eg</a:t>
            </a:r>
            <a:r>
              <a:rPr lang="zh-TW" altLang="en-US" sz="2800" dirty="0" smtClean="0">
                <a:solidFill>
                  <a:prstClr val="black"/>
                </a:solidFill>
              </a:rPr>
              <a:t>：</a:t>
            </a:r>
            <a:r>
              <a:rPr lang="en-US" altLang="zh-TW" sz="2800" dirty="0" smtClean="0">
                <a:solidFill>
                  <a:prstClr val="black"/>
                </a:solidFill>
              </a:rPr>
              <a:t>FedEx</a:t>
            </a:r>
          </a:p>
          <a:p>
            <a:pPr>
              <a:buClr>
                <a:srgbClr val="FF0000"/>
              </a:buClr>
            </a:pPr>
            <a:r>
              <a:rPr lang="en-US" altLang="zh-TW" sz="2800" dirty="0">
                <a:solidFill>
                  <a:prstClr val="black"/>
                </a:solidFill>
              </a:rPr>
              <a:t> </a:t>
            </a:r>
            <a:r>
              <a:rPr lang="en-US" altLang="zh-TW" sz="2800" dirty="0" smtClean="0">
                <a:solidFill>
                  <a:prstClr val="black"/>
                </a:solidFill>
              </a:rPr>
              <a:t>        </a:t>
            </a:r>
            <a:r>
              <a:rPr lang="zh-TW" altLang="en-US" sz="2800" dirty="0" smtClean="0">
                <a:solidFill>
                  <a:prstClr val="black"/>
                </a:solidFill>
              </a:rPr>
              <a:t>「起點</a:t>
            </a:r>
            <a:r>
              <a:rPr lang="zh-TW" altLang="en-US" sz="2800" dirty="0">
                <a:solidFill>
                  <a:prstClr val="black"/>
                </a:solidFill>
              </a:rPr>
              <a:t>對</a:t>
            </a:r>
            <a:r>
              <a:rPr lang="zh-TW" altLang="en-US" sz="2800" dirty="0" smtClean="0">
                <a:solidFill>
                  <a:prstClr val="black"/>
                </a:solidFill>
              </a:rPr>
              <a:t>終點」改為「</a:t>
            </a:r>
            <a:r>
              <a:rPr lang="zh-TW" altLang="en-US" sz="2800" dirty="0" smtClean="0">
                <a:solidFill>
                  <a:srgbClr val="FF0000"/>
                </a:solidFill>
              </a:rPr>
              <a:t>起點至轉運中心</a:t>
            </a:r>
            <a:r>
              <a:rPr lang="zh-TW" altLang="en-US" sz="2800" dirty="0" smtClean="0">
                <a:solidFill>
                  <a:prstClr val="black"/>
                </a:solidFill>
              </a:rPr>
              <a:t>」</a:t>
            </a:r>
            <a:endParaRPr lang="en-US" altLang="zh-TW" sz="2800" dirty="0" smtClean="0">
              <a:solidFill>
                <a:prstClr val="black"/>
              </a:solidFill>
            </a:endParaRPr>
          </a:p>
          <a:p>
            <a:pPr>
              <a:buClr>
                <a:srgbClr val="FF0000"/>
              </a:buClr>
            </a:pPr>
            <a:r>
              <a:rPr lang="zh-TW" altLang="en-US" sz="2800" dirty="0">
                <a:solidFill>
                  <a:prstClr val="black"/>
                </a:solidFill>
              </a:rPr>
              <a:t> </a:t>
            </a:r>
            <a:r>
              <a:rPr lang="zh-TW" altLang="en-US" sz="2800" dirty="0" smtClean="0">
                <a:solidFill>
                  <a:prstClr val="black"/>
                </a:solidFill>
              </a:rPr>
              <a:t>        </a:t>
            </a:r>
            <a:r>
              <a:rPr lang="zh-TW" altLang="en-US" sz="2800" dirty="0">
                <a:solidFill>
                  <a:prstClr val="black"/>
                </a:solidFill>
              </a:rPr>
              <a:t> </a:t>
            </a:r>
            <a:r>
              <a:rPr lang="zh-TW" altLang="en-US" sz="2800" dirty="0" smtClean="0">
                <a:solidFill>
                  <a:prstClr val="black"/>
                </a:solidFill>
              </a:rPr>
              <a:t>  </a:t>
            </a:r>
            <a:endParaRPr lang="en-US" altLang="zh-TW" sz="2800" dirty="0" smtClean="0">
              <a:solidFill>
                <a:prstClr val="black"/>
              </a:solidFill>
            </a:endParaRPr>
          </a:p>
          <a:p>
            <a:pPr>
              <a:buClr>
                <a:srgbClr val="FF0000"/>
              </a:buClr>
            </a:pPr>
            <a:r>
              <a:rPr lang="zh-TW" altLang="en-US" sz="2800" dirty="0">
                <a:solidFill>
                  <a:prstClr val="black"/>
                </a:solidFill>
              </a:rPr>
              <a:t> </a:t>
            </a:r>
            <a:r>
              <a:rPr lang="zh-TW" altLang="en-US" sz="2800" dirty="0" smtClean="0">
                <a:solidFill>
                  <a:prstClr val="black"/>
                </a:solidFill>
              </a:rPr>
              <a:t>            製造商</a:t>
            </a:r>
            <a:endParaRPr lang="en-US" altLang="zh-TW" sz="2800" dirty="0" smtClean="0">
              <a:solidFill>
                <a:prstClr val="black"/>
              </a:solidFill>
            </a:endParaRPr>
          </a:p>
          <a:p>
            <a:pPr>
              <a:buClr>
                <a:srgbClr val="FF0000"/>
              </a:buClr>
            </a:pPr>
            <a:r>
              <a:rPr lang="zh-TW" altLang="en-US" sz="2800" dirty="0">
                <a:solidFill>
                  <a:prstClr val="black"/>
                </a:solidFill>
              </a:rPr>
              <a:t> </a:t>
            </a:r>
            <a:r>
              <a:rPr lang="zh-TW" altLang="en-US" sz="2800" dirty="0" smtClean="0">
                <a:solidFill>
                  <a:prstClr val="black"/>
                </a:solidFill>
              </a:rPr>
              <a:t>         「</a:t>
            </a:r>
            <a:r>
              <a:rPr lang="zh-TW" altLang="en-US" sz="2800" dirty="0">
                <a:solidFill>
                  <a:prstClr val="black"/>
                </a:solidFill>
              </a:rPr>
              <a:t>功能式部門</a:t>
            </a:r>
            <a:r>
              <a:rPr lang="zh-TW" altLang="en-US" sz="2800" dirty="0" smtClean="0">
                <a:solidFill>
                  <a:prstClr val="black"/>
                </a:solidFill>
              </a:rPr>
              <a:t>」</a:t>
            </a:r>
            <a:r>
              <a:rPr lang="zh-TW" altLang="en-US" sz="2800" dirty="0">
                <a:solidFill>
                  <a:prstClr val="black"/>
                </a:solidFill>
              </a:rPr>
              <a:t>改為</a:t>
            </a:r>
            <a:r>
              <a:rPr lang="zh-TW" altLang="en-US" sz="2800" dirty="0" smtClean="0">
                <a:solidFill>
                  <a:prstClr val="black"/>
                </a:solidFill>
              </a:rPr>
              <a:t>「</a:t>
            </a:r>
            <a:r>
              <a:rPr lang="zh-TW" altLang="en-US" sz="2800" dirty="0">
                <a:solidFill>
                  <a:srgbClr val="FF0000"/>
                </a:solidFill>
              </a:rPr>
              <a:t>以客戶為中心的</a:t>
            </a:r>
            <a:r>
              <a:rPr lang="zh-TW" altLang="en-US" sz="2800" dirty="0" smtClean="0">
                <a:solidFill>
                  <a:srgbClr val="FF0000"/>
                </a:solidFill>
              </a:rPr>
              <a:t>工 作</a:t>
            </a:r>
            <a:r>
              <a:rPr lang="zh-TW" altLang="en-US" sz="2800" dirty="0">
                <a:solidFill>
                  <a:srgbClr val="FF0000"/>
                </a:solidFill>
              </a:rPr>
              <a:t>團隊</a:t>
            </a:r>
            <a:r>
              <a:rPr lang="zh-TW" altLang="en-US" sz="2800" dirty="0" smtClean="0">
                <a:solidFill>
                  <a:prstClr val="black"/>
                </a:solidFill>
              </a:rPr>
              <a:t>」</a:t>
            </a:r>
            <a:endParaRPr lang="en-US" altLang="zh-TW" sz="2800" dirty="0" smtClean="0">
              <a:solidFill>
                <a:prstClr val="black"/>
              </a:solidFill>
            </a:endParaRPr>
          </a:p>
          <a:p>
            <a:pPr>
              <a:buClr>
                <a:srgbClr val="FF0000"/>
              </a:buClr>
            </a:pPr>
            <a:r>
              <a:rPr lang="zh-TW" altLang="en-US" sz="2400" dirty="0">
                <a:solidFill>
                  <a:prstClr val="black"/>
                </a:solidFill>
              </a:rPr>
              <a:t> </a:t>
            </a:r>
            <a:r>
              <a:rPr lang="zh-TW" altLang="en-US" sz="2400" dirty="0" smtClean="0">
                <a:solidFill>
                  <a:prstClr val="black"/>
                </a:solidFill>
              </a:rPr>
              <a:t>          </a:t>
            </a:r>
            <a:endParaRPr lang="zh-TW" altLang="en-US" sz="2400" dirty="0">
              <a:solidFill>
                <a:prstClr val="black"/>
              </a:solidFill>
            </a:endParaRPr>
          </a:p>
          <a:p>
            <a:pPr>
              <a:buClr>
                <a:srgbClr val="FF0000"/>
              </a:buClr>
            </a:pPr>
            <a:endParaRPr lang="zh-TW" altLang="en-US" sz="2400" dirty="0">
              <a:solidFill>
                <a:prstClr val="black"/>
              </a:solidFill>
            </a:endParaRPr>
          </a:p>
        </p:txBody>
      </p:sp>
      <p:pic>
        <p:nvPicPr>
          <p:cNvPr id="5" name="Picture 4" descr="fedex02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68760"/>
            <a:ext cx="2475980" cy="147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2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6781800" cy="1456184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latin typeface="+mn-ea"/>
                <a:ea typeface="+mn-ea"/>
              </a:rPr>
              <a:t>精實服務</a:t>
            </a:r>
            <a:r>
              <a:rPr lang="en-US" altLang="zh-TW" sz="4400" b="1" dirty="0" smtClean="0">
                <a:latin typeface="+mn-ea"/>
                <a:ea typeface="+mn-ea"/>
              </a:rPr>
              <a:t/>
            </a:r>
            <a:br>
              <a:rPr lang="en-US" altLang="zh-TW" sz="4400" b="1" dirty="0" smtClean="0">
                <a:latin typeface="+mn-ea"/>
                <a:ea typeface="+mn-ea"/>
              </a:rPr>
            </a:br>
            <a:r>
              <a:rPr lang="zh-TW" altLang="en-US" sz="4400" b="1" dirty="0" smtClean="0">
                <a:latin typeface="+mn-ea"/>
                <a:ea typeface="+mn-ea"/>
              </a:rPr>
              <a:t>        ─</a:t>
            </a:r>
            <a:r>
              <a:rPr lang="zh-TW" altLang="en-US" sz="3200" dirty="0">
                <a:latin typeface="+mn-ea"/>
                <a:ea typeface="+mn-ea"/>
              </a:rPr>
              <a:t>修正設備與製程技術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27584" y="2178442"/>
            <a:ext cx="6696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zh-TW" altLang="en-US" sz="2400" dirty="0">
                <a:solidFill>
                  <a:prstClr val="black"/>
                </a:solidFill>
                <a:latin typeface="+mj-ea"/>
                <a:ea typeface="+mj-ea"/>
              </a:rPr>
              <a:t>技術的</a:t>
            </a:r>
            <a:r>
              <a:rPr lang="zh-TW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修正</a:t>
            </a:r>
            <a:endParaRPr lang="en-US" altLang="zh-TW" sz="2400" dirty="0" smtClean="0">
              <a:solidFill>
                <a:prstClr val="black"/>
              </a:solidFill>
              <a:latin typeface="+mj-ea"/>
              <a:ea typeface="+mj-ea"/>
            </a:endParaRP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endParaRPr lang="en-US" altLang="zh-TW" sz="24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zh-TW" sz="2400" dirty="0" err="1" smtClean="0">
                <a:solidFill>
                  <a:prstClr val="black"/>
                </a:solidFill>
              </a:rPr>
              <a:t>Eg</a:t>
            </a:r>
            <a:r>
              <a:rPr lang="zh-TW" altLang="en-US" sz="2400" dirty="0" smtClean="0">
                <a:solidFill>
                  <a:prstClr val="black"/>
                </a:solidFill>
              </a:rPr>
              <a:t>：</a:t>
            </a:r>
            <a:endParaRPr lang="en-US" altLang="zh-TW" sz="2400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endParaRPr lang="en-US" altLang="zh-TW" sz="24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endParaRPr lang="en-US" altLang="zh-TW" sz="2400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endParaRPr lang="zh-TW" altLang="en-US" sz="2400" dirty="0">
              <a:solidFill>
                <a:prstClr val="black"/>
              </a:solidFill>
            </a:endParaRPr>
          </a:p>
          <a:p>
            <a:pPr>
              <a:buClr>
                <a:srgbClr val="FF0000"/>
              </a:buClr>
            </a:pPr>
            <a:r>
              <a:rPr lang="zh-TW" altLang="en-US" sz="2000" dirty="0" smtClean="0">
                <a:solidFill>
                  <a:prstClr val="black"/>
                </a:solidFill>
              </a:rPr>
              <a:t>                                                    快速換機油與檢驗中心</a:t>
            </a:r>
            <a:endParaRPr lang="en-US" altLang="zh-TW" sz="20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13554"/>
            <a:ext cx="4752528" cy="106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2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6781800" cy="1456184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latin typeface="+mn-ea"/>
                <a:ea typeface="+mn-ea"/>
              </a:rPr>
              <a:t>精實服務</a:t>
            </a:r>
            <a:r>
              <a:rPr lang="en-US" altLang="zh-TW" sz="4400" b="1" dirty="0" smtClean="0">
                <a:latin typeface="+mn-ea"/>
                <a:ea typeface="+mn-ea"/>
              </a:rPr>
              <a:t/>
            </a:r>
            <a:br>
              <a:rPr lang="en-US" altLang="zh-TW" sz="4400" b="1" dirty="0" smtClean="0">
                <a:latin typeface="+mn-ea"/>
                <a:ea typeface="+mn-ea"/>
              </a:rPr>
            </a:br>
            <a:r>
              <a:rPr lang="zh-TW" altLang="en-US" sz="4400" b="1" dirty="0" smtClean="0">
                <a:latin typeface="+mn-ea"/>
                <a:ea typeface="+mn-ea"/>
              </a:rPr>
              <a:t>        ─</a:t>
            </a:r>
            <a:r>
              <a:rPr lang="zh-TW" altLang="en-US" sz="3200" dirty="0" smtClean="0">
                <a:latin typeface="+mn-ea"/>
                <a:ea typeface="+mn-ea"/>
              </a:rPr>
              <a:t>平準設施的</a:t>
            </a:r>
            <a:r>
              <a:rPr lang="zh-TW" altLang="en-US" sz="3200" dirty="0">
                <a:latin typeface="+mn-ea"/>
                <a:ea typeface="+mn-ea"/>
              </a:rPr>
              <a:t>負荷量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27584" y="2132856"/>
            <a:ext cx="66967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zh-TW" altLang="en-US" sz="2800" dirty="0">
                <a:solidFill>
                  <a:prstClr val="black"/>
                </a:solidFill>
              </a:rPr>
              <a:t>服務業的</a:t>
            </a:r>
            <a:r>
              <a:rPr lang="zh-TW" altLang="en-US" sz="2800" dirty="0">
                <a:solidFill>
                  <a:srgbClr val="FF0000"/>
                </a:solidFill>
              </a:rPr>
              <a:t>生產與需求是同時</a:t>
            </a:r>
            <a:r>
              <a:rPr lang="zh-TW" altLang="en-US" sz="2800" dirty="0">
                <a:solidFill>
                  <a:prstClr val="black"/>
                </a:solidFill>
              </a:rPr>
              <a:t>發生</a:t>
            </a:r>
            <a:r>
              <a:rPr lang="zh-TW" altLang="en-US" sz="2800" dirty="0" smtClean="0">
                <a:solidFill>
                  <a:prstClr val="black"/>
                </a:solidFill>
              </a:rPr>
              <a:t>，業者</a:t>
            </a:r>
            <a:r>
              <a:rPr lang="zh-TW" altLang="en-US" sz="2800" dirty="0">
                <a:solidFill>
                  <a:prstClr val="black"/>
                </a:solidFill>
              </a:rPr>
              <a:t>發展出獨特的方法平衡顧客需求</a:t>
            </a:r>
            <a:r>
              <a:rPr lang="zh-TW" altLang="en-US" sz="2800" dirty="0" smtClean="0">
                <a:solidFill>
                  <a:prstClr val="black"/>
                </a:solidFill>
              </a:rPr>
              <a:t>。</a:t>
            </a:r>
            <a:endParaRPr lang="en-US" altLang="zh-TW" sz="2800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endParaRPr lang="en-US" altLang="zh-TW" sz="28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zh-TW" sz="2800" dirty="0" err="1" smtClean="0">
                <a:solidFill>
                  <a:prstClr val="black"/>
                </a:solidFill>
              </a:rPr>
              <a:t>Eg</a:t>
            </a:r>
            <a:r>
              <a:rPr lang="zh-TW" altLang="en-US" sz="2800" dirty="0" smtClean="0">
                <a:solidFill>
                  <a:prstClr val="black"/>
                </a:solidFill>
              </a:rPr>
              <a:t>：麥當早餐、零售店號碼牌</a:t>
            </a:r>
            <a:endParaRPr lang="zh-TW" alt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6781800" cy="1456184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latin typeface="+mn-ea"/>
                <a:ea typeface="+mn-ea"/>
              </a:rPr>
              <a:t>精實服務</a:t>
            </a:r>
            <a:r>
              <a:rPr lang="en-US" altLang="zh-TW" sz="4400" b="1" dirty="0" smtClean="0">
                <a:latin typeface="+mn-ea"/>
                <a:ea typeface="+mn-ea"/>
              </a:rPr>
              <a:t/>
            </a:r>
            <a:br>
              <a:rPr lang="en-US" altLang="zh-TW" sz="4400" b="1" dirty="0" smtClean="0">
                <a:latin typeface="+mn-ea"/>
                <a:ea typeface="+mn-ea"/>
              </a:rPr>
            </a:br>
            <a:r>
              <a:rPr lang="zh-TW" altLang="en-US" sz="4400" b="1" dirty="0" smtClean="0">
                <a:latin typeface="+mn-ea"/>
                <a:ea typeface="+mn-ea"/>
              </a:rPr>
              <a:t>        ─</a:t>
            </a:r>
            <a:r>
              <a:rPr lang="zh-TW" altLang="en-US" sz="3200" dirty="0" smtClean="0">
                <a:latin typeface="+mn-ea"/>
                <a:ea typeface="+mn-ea"/>
              </a:rPr>
              <a:t>消除不必要活動</a:t>
            </a:r>
            <a:endParaRPr lang="zh-TW" altLang="en-US" sz="3200" dirty="0">
              <a:latin typeface="+mn-ea"/>
              <a:ea typeface="+mn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88141" y="2276872"/>
            <a:ext cx="66967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zh-TW" altLang="en-US" sz="2800" dirty="0" smtClean="0">
                <a:latin typeface="+mj-ea"/>
                <a:ea typeface="+mj-ea"/>
              </a:rPr>
              <a:t>消除對象：</a:t>
            </a:r>
            <a:r>
              <a:rPr lang="zh-TW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任何不能增加附加價值的步驟</a:t>
            </a:r>
            <a:endParaRPr lang="en-US" altLang="zh-TW" sz="28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endParaRPr lang="en-US" altLang="zh-TW" sz="2800" dirty="0">
              <a:latin typeface="+mj-ea"/>
              <a:ea typeface="+mj-ea"/>
            </a:endParaRP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zh-TW" sz="2800" dirty="0" err="1" smtClean="0">
                <a:latin typeface="+mj-ea"/>
                <a:ea typeface="+mj-ea"/>
              </a:rPr>
              <a:t>Eg</a:t>
            </a:r>
            <a:r>
              <a:rPr lang="zh-TW" altLang="en-US" sz="2800" dirty="0">
                <a:latin typeface="+mj-ea"/>
                <a:ea typeface="+mj-ea"/>
              </a:rPr>
              <a:t>：</a:t>
            </a:r>
            <a:r>
              <a:rPr lang="zh-TW" altLang="en-US" sz="2800" dirty="0" smtClean="0">
                <a:latin typeface="+mj-ea"/>
                <a:ea typeface="+mj-ea"/>
              </a:rPr>
              <a:t>醫院建立儀器核對表</a:t>
            </a:r>
            <a:endParaRPr lang="en-US" altLang="zh-TW" sz="2800" dirty="0" smtClean="0">
              <a:latin typeface="+mj-ea"/>
              <a:ea typeface="+mj-ea"/>
            </a:endParaRP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442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6781800" cy="1456184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latin typeface="+mn-ea"/>
                <a:ea typeface="+mn-ea"/>
              </a:rPr>
              <a:t>精實服務</a:t>
            </a:r>
            <a:r>
              <a:rPr lang="en-US" altLang="zh-TW" sz="4400" b="1" dirty="0" smtClean="0">
                <a:latin typeface="+mn-ea"/>
                <a:ea typeface="+mn-ea"/>
              </a:rPr>
              <a:t/>
            </a:r>
            <a:br>
              <a:rPr lang="en-US" altLang="zh-TW" sz="4400" b="1" dirty="0" smtClean="0">
                <a:latin typeface="+mn-ea"/>
                <a:ea typeface="+mn-ea"/>
              </a:rPr>
            </a:br>
            <a:r>
              <a:rPr lang="zh-TW" altLang="en-US" sz="4400" b="1" dirty="0" smtClean="0">
                <a:latin typeface="+mn-ea"/>
                <a:ea typeface="+mn-ea"/>
              </a:rPr>
              <a:t>        ─</a:t>
            </a:r>
            <a:r>
              <a:rPr lang="zh-TW" altLang="en-US" sz="3200" dirty="0">
                <a:latin typeface="+mn-ea"/>
                <a:ea typeface="+mn-ea"/>
              </a:rPr>
              <a:t>重組實體結構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51538" y="2313148"/>
            <a:ext cx="74888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prstClr val="black"/>
                </a:solidFill>
              </a:rPr>
              <a:t>重組工作區域</a:t>
            </a:r>
            <a:endParaRPr lang="en-US" altLang="zh-TW" sz="2800" dirty="0" smtClean="0">
              <a:solidFill>
                <a:prstClr val="black"/>
              </a:solidFill>
            </a:endParaRPr>
          </a:p>
          <a:p>
            <a:pPr>
              <a:buClr>
                <a:srgbClr val="FF0000"/>
              </a:buClr>
            </a:pPr>
            <a:r>
              <a:rPr lang="zh-TW" altLang="en-US" sz="2800" dirty="0">
                <a:solidFill>
                  <a:prstClr val="black"/>
                </a:solidFill>
              </a:rPr>
              <a:t> </a:t>
            </a:r>
            <a:r>
              <a:rPr lang="zh-TW" altLang="en-US" sz="2800" dirty="0" smtClean="0">
                <a:solidFill>
                  <a:prstClr val="black"/>
                </a:solidFill>
              </a:rPr>
              <a:t>    設立</a:t>
            </a:r>
            <a:r>
              <a:rPr lang="zh-TW" altLang="en-US" sz="2800" dirty="0">
                <a:solidFill>
                  <a:prstClr val="black"/>
                </a:solidFill>
              </a:rPr>
              <a:t>製造單元，以配合小批量產品的生產，這些</a:t>
            </a:r>
            <a:r>
              <a:rPr lang="zh-TW" altLang="en-US" sz="2800" dirty="0" smtClean="0">
                <a:solidFill>
                  <a:prstClr val="black"/>
                </a:solidFill>
              </a:rPr>
              <a:t>單   </a:t>
            </a:r>
            <a:endParaRPr lang="en-US" altLang="zh-TW" sz="2800" dirty="0" smtClean="0">
              <a:solidFill>
                <a:prstClr val="black"/>
              </a:solidFill>
            </a:endParaRPr>
          </a:p>
          <a:p>
            <a:pPr>
              <a:buClr>
                <a:srgbClr val="FF0000"/>
              </a:buClr>
            </a:pPr>
            <a:r>
              <a:rPr lang="zh-TW" altLang="en-US" sz="2800" dirty="0">
                <a:solidFill>
                  <a:prstClr val="black"/>
                </a:solidFill>
              </a:rPr>
              <a:t> </a:t>
            </a:r>
            <a:r>
              <a:rPr lang="zh-TW" altLang="en-US" sz="2800" dirty="0" smtClean="0">
                <a:solidFill>
                  <a:prstClr val="black"/>
                </a:solidFill>
              </a:rPr>
              <a:t>    元</a:t>
            </a:r>
            <a:r>
              <a:rPr lang="zh-TW" altLang="en-US" sz="2800" dirty="0">
                <a:solidFill>
                  <a:prstClr val="black"/>
                </a:solidFill>
              </a:rPr>
              <a:t>可說是</a:t>
            </a:r>
            <a:r>
              <a:rPr lang="zh-TW" altLang="en-US" sz="2800" dirty="0" smtClean="0">
                <a:solidFill>
                  <a:prstClr val="black"/>
                </a:solidFill>
              </a:rPr>
              <a:t>工廠</a:t>
            </a:r>
            <a:r>
              <a:rPr lang="zh-TW" altLang="en-US" sz="2800" dirty="0">
                <a:solidFill>
                  <a:prstClr val="black"/>
                </a:solidFill>
              </a:rPr>
              <a:t>內的小工廠。</a:t>
            </a:r>
          </a:p>
          <a:p>
            <a:pPr>
              <a:buClr>
                <a:srgbClr val="FF0000"/>
              </a:buClr>
            </a:pPr>
            <a:endParaRPr lang="en-US" altLang="zh-TW" sz="2800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zh-TW" sz="2800" dirty="0" err="1" smtClean="0">
                <a:solidFill>
                  <a:prstClr val="black"/>
                </a:solidFill>
              </a:rPr>
              <a:t>Eg</a:t>
            </a:r>
            <a:r>
              <a:rPr lang="zh-TW" altLang="en-US" sz="2800" dirty="0" smtClean="0">
                <a:solidFill>
                  <a:prstClr val="black"/>
                </a:solidFill>
              </a:rPr>
              <a:t>：醫院一疾病的種類，將服務重組為工作小組</a:t>
            </a:r>
            <a:endParaRPr lang="zh-TW" alt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6781800" cy="1456184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latin typeface="+mn-ea"/>
                <a:ea typeface="+mn-ea"/>
              </a:rPr>
              <a:t>精實服務</a:t>
            </a:r>
            <a:r>
              <a:rPr lang="en-US" altLang="zh-TW" sz="4400" b="1" dirty="0" smtClean="0">
                <a:latin typeface="+mn-ea"/>
                <a:ea typeface="+mn-ea"/>
              </a:rPr>
              <a:t/>
            </a:r>
            <a:br>
              <a:rPr lang="en-US" altLang="zh-TW" sz="4400" b="1" dirty="0" smtClean="0">
                <a:latin typeface="+mn-ea"/>
                <a:ea typeface="+mn-ea"/>
              </a:rPr>
            </a:br>
            <a:r>
              <a:rPr lang="zh-TW" altLang="en-US" sz="4400" b="1" dirty="0" smtClean="0">
                <a:latin typeface="+mn-ea"/>
                <a:ea typeface="+mn-ea"/>
              </a:rPr>
              <a:t>        ─</a:t>
            </a:r>
            <a:r>
              <a:rPr lang="zh-TW" altLang="en-US" sz="3200" dirty="0" smtClean="0">
                <a:latin typeface="+mn-ea"/>
                <a:ea typeface="+mn-ea"/>
              </a:rPr>
              <a:t>導入需求拉引系統</a:t>
            </a:r>
            <a:endParaRPr lang="zh-TW" altLang="en-US" sz="3200" dirty="0">
              <a:latin typeface="+mn-ea"/>
              <a:ea typeface="+mn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24100" y="2343709"/>
            <a:ext cx="66967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prstClr val="black"/>
                </a:solidFill>
              </a:rPr>
              <a:t>服務業特性，</a:t>
            </a:r>
            <a:r>
              <a:rPr lang="zh-TW" altLang="en-US" sz="2800" dirty="0">
                <a:solidFill>
                  <a:prstClr val="black"/>
                </a:solidFill>
              </a:rPr>
              <a:t>採取</a:t>
            </a:r>
            <a:r>
              <a:rPr lang="zh-TW" altLang="en-US" sz="2800" dirty="0" smtClean="0">
                <a:solidFill>
                  <a:srgbClr val="FF0000"/>
                </a:solidFill>
              </a:rPr>
              <a:t>需求</a:t>
            </a:r>
            <a:r>
              <a:rPr lang="zh-TW" altLang="en-US" sz="2800" dirty="0">
                <a:solidFill>
                  <a:srgbClr val="FF0000"/>
                </a:solidFill>
              </a:rPr>
              <a:t>拉引</a:t>
            </a:r>
            <a:r>
              <a:rPr lang="zh-TW" altLang="en-US" sz="2800" dirty="0">
                <a:solidFill>
                  <a:prstClr val="black"/>
                </a:solidFill>
              </a:rPr>
              <a:t>（顧客導向</a:t>
            </a:r>
            <a:r>
              <a:rPr lang="zh-TW" altLang="en-US" sz="2800" dirty="0" smtClean="0">
                <a:solidFill>
                  <a:prstClr val="black"/>
                </a:solidFill>
              </a:rPr>
              <a:t>）</a:t>
            </a:r>
            <a:endParaRPr lang="en-US" altLang="zh-TW" sz="2800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endParaRPr lang="en-US" altLang="zh-TW" sz="2800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zh-TW" sz="2800" dirty="0" err="1" smtClean="0">
                <a:solidFill>
                  <a:prstClr val="black"/>
                </a:solidFill>
              </a:rPr>
              <a:t>Eg</a:t>
            </a:r>
            <a:r>
              <a:rPr lang="zh-TW" altLang="en-US" sz="2800" dirty="0" smtClean="0">
                <a:solidFill>
                  <a:prstClr val="black"/>
                </a:solidFill>
              </a:rPr>
              <a:t>：溫蒂漢堡，在客戶點餐前已將餐點備制</a:t>
            </a:r>
            <a:endParaRPr lang="zh-TW" altLang="en-US" sz="2800" dirty="0"/>
          </a:p>
        </p:txBody>
      </p:sp>
      <p:pic>
        <p:nvPicPr>
          <p:cNvPr id="5" name="Picture 4" descr="wendy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230" y="4005064"/>
            <a:ext cx="3041178" cy="215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2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6781800" cy="1456184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latin typeface="+mn-ea"/>
                <a:ea typeface="+mn-ea"/>
              </a:rPr>
              <a:t>精實服務</a:t>
            </a:r>
            <a:r>
              <a:rPr lang="en-US" altLang="zh-TW" sz="4400" b="1" dirty="0" smtClean="0">
                <a:latin typeface="+mn-ea"/>
                <a:ea typeface="+mn-ea"/>
              </a:rPr>
              <a:t/>
            </a:r>
            <a:br>
              <a:rPr lang="en-US" altLang="zh-TW" sz="4400" b="1" dirty="0" smtClean="0">
                <a:latin typeface="+mn-ea"/>
                <a:ea typeface="+mn-ea"/>
              </a:rPr>
            </a:br>
            <a:r>
              <a:rPr lang="zh-TW" altLang="en-US" sz="4400" b="1" dirty="0" smtClean="0">
                <a:latin typeface="+mn-ea"/>
                <a:ea typeface="+mn-ea"/>
              </a:rPr>
              <a:t>        ─</a:t>
            </a:r>
            <a:r>
              <a:rPr lang="zh-TW" altLang="en-US" sz="3200" dirty="0" smtClean="0">
                <a:latin typeface="+mn-ea"/>
                <a:ea typeface="+mn-ea"/>
              </a:rPr>
              <a:t>發展供應商網絡</a:t>
            </a:r>
            <a:endParaRPr lang="zh-TW" altLang="en-US" sz="3200" dirty="0">
              <a:latin typeface="+mn-ea"/>
              <a:ea typeface="+mn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50667" y="2204864"/>
            <a:ext cx="66967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zh-TW" altLang="en-US" sz="2800" dirty="0">
                <a:solidFill>
                  <a:prstClr val="black"/>
                </a:solidFill>
              </a:rPr>
              <a:t>精實供應網路是基於買賣雙方</a:t>
            </a:r>
            <a:r>
              <a:rPr lang="zh-TW" altLang="en-US" sz="2800" dirty="0">
                <a:solidFill>
                  <a:srgbClr val="FF0000"/>
                </a:solidFill>
              </a:rPr>
              <a:t>共同利益</a:t>
            </a:r>
            <a:r>
              <a:rPr lang="zh-TW" altLang="en-US" sz="2800" dirty="0">
                <a:solidFill>
                  <a:prstClr val="black"/>
                </a:solidFill>
              </a:rPr>
              <a:t>，共同建立</a:t>
            </a:r>
            <a:r>
              <a:rPr lang="zh-TW" altLang="en-US" sz="2800" dirty="0">
                <a:solidFill>
                  <a:srgbClr val="FF0000"/>
                </a:solidFill>
              </a:rPr>
              <a:t>長期</a:t>
            </a:r>
            <a:r>
              <a:rPr lang="zh-TW" altLang="en-US" sz="2800" dirty="0">
                <a:solidFill>
                  <a:prstClr val="black"/>
                </a:solidFill>
              </a:rPr>
              <a:t>的合作關係</a:t>
            </a:r>
            <a:r>
              <a:rPr lang="zh-TW" altLang="en-US" sz="2800" dirty="0" smtClean="0">
                <a:solidFill>
                  <a:prstClr val="black"/>
                </a:solidFill>
              </a:rPr>
              <a:t>。</a:t>
            </a:r>
            <a:endParaRPr lang="en-US" altLang="zh-TW" sz="2800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endParaRPr lang="en-US" altLang="zh-TW" sz="28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zh-TW" sz="2800" dirty="0" err="1" smtClean="0">
                <a:solidFill>
                  <a:prstClr val="black"/>
                </a:solidFill>
              </a:rPr>
              <a:t>Eg</a:t>
            </a:r>
            <a:r>
              <a:rPr lang="zh-TW" altLang="en-US" sz="2800" dirty="0" smtClean="0">
                <a:solidFill>
                  <a:prstClr val="black"/>
                </a:solidFill>
              </a:rPr>
              <a:t>：麥當勞與供應商關係</a:t>
            </a:r>
            <a:endParaRPr lang="zh-TW" alt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5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0"/>
            <a:ext cx="6781800" cy="1600200"/>
          </a:xfrm>
        </p:spPr>
        <p:txBody>
          <a:bodyPr/>
          <a:lstStyle/>
          <a:p>
            <a:r>
              <a:rPr lang="zh-TW" altLang="en-US" dirty="0" smtClean="0"/>
              <a:t>豐田式生產系統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052736"/>
            <a:ext cx="7543800" cy="388620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目的</a:t>
            </a:r>
            <a:r>
              <a:rPr lang="en-US" altLang="zh-TW" sz="3600" dirty="0" smtClean="0"/>
              <a:t>?</a:t>
            </a:r>
          </a:p>
          <a:p>
            <a:r>
              <a:rPr lang="zh-TW" altLang="en-US" sz="3600" dirty="0" smtClean="0"/>
              <a:t>成果</a:t>
            </a:r>
            <a:r>
              <a:rPr lang="en-US" altLang="zh-TW" sz="3600" dirty="0" smtClean="0"/>
              <a:t>?</a:t>
            </a:r>
          </a:p>
          <a:p>
            <a:pPr marL="0" indent="0">
              <a:buNone/>
            </a:pPr>
            <a:r>
              <a:rPr lang="en-US" altLang="zh-TW" sz="3600" dirty="0"/>
              <a:t> </a:t>
            </a:r>
            <a:r>
              <a:rPr lang="en-US" altLang="zh-TW" sz="3600" dirty="0" smtClean="0"/>
              <a:t>   1.</a:t>
            </a:r>
            <a:r>
              <a:rPr lang="zh-TW" altLang="en-US" sz="3600" dirty="0" smtClean="0"/>
              <a:t> 消除浪費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/>
              <a:t> </a:t>
            </a:r>
            <a:r>
              <a:rPr lang="zh-TW" altLang="en-US" sz="3600" dirty="0" smtClean="0"/>
              <a:t>   </a:t>
            </a:r>
            <a:r>
              <a:rPr lang="en-US" altLang="zh-TW" sz="3600" dirty="0" smtClean="0"/>
              <a:t>2. </a:t>
            </a:r>
            <a:r>
              <a:rPr lang="zh-TW" altLang="en-US" sz="3600" dirty="0" smtClean="0"/>
              <a:t>尊重人性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2319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-25642"/>
            <a:ext cx="6781800" cy="1456184"/>
          </a:xfrm>
        </p:spPr>
        <p:txBody>
          <a:bodyPr>
            <a:normAutofit/>
          </a:bodyPr>
          <a:lstStyle/>
          <a:p>
            <a:r>
              <a:rPr lang="zh-TW" altLang="en-US" sz="4400" b="1" smtClean="0">
                <a:latin typeface="+mn-ea"/>
                <a:ea typeface="+mn-ea"/>
              </a:rPr>
              <a:t>小結：</a:t>
            </a:r>
            <a:endParaRPr lang="zh-TW" altLang="en-US" sz="4400" b="1" dirty="0">
              <a:latin typeface="+mn-ea"/>
              <a:ea typeface="+mn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1556792"/>
            <a:ext cx="74888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zh-TW" altLang="en-US" sz="2800" dirty="0" smtClean="0"/>
              <a:t>精實生產已被許多企業成功經驗所驗證</a:t>
            </a:r>
            <a:endParaRPr lang="en-US" altLang="zh-TW" sz="2800" dirty="0" smtClean="0"/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endParaRPr lang="en-US" altLang="zh-TW" sz="2800" dirty="0"/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zh-TW" sz="2800" dirty="0" err="1" smtClean="0"/>
              <a:t>Eg</a:t>
            </a:r>
            <a:r>
              <a:rPr lang="zh-TW" altLang="en-US" sz="2800" dirty="0" smtClean="0"/>
              <a:t>：</a:t>
            </a:r>
            <a:endParaRPr lang="en-US" altLang="zh-TW" sz="2800" dirty="0" smtClean="0"/>
          </a:p>
          <a:p>
            <a:pPr>
              <a:buClr>
                <a:srgbClr val="FF0000"/>
              </a:buClr>
            </a:pPr>
            <a:r>
              <a:rPr lang="zh-TW" altLang="en-US" sz="2800" dirty="0" smtClean="0"/>
              <a:t>   </a:t>
            </a:r>
            <a:r>
              <a:rPr lang="en-US" altLang="zh-TW" sz="2800" dirty="0" smtClean="0"/>
              <a:t>2011</a:t>
            </a:r>
            <a:r>
              <a:rPr lang="zh-TW" altLang="en-US" sz="2800" dirty="0" smtClean="0"/>
              <a:t>豐田汽車零組件斷鏈危機：</a:t>
            </a:r>
            <a:endParaRPr lang="en-US" altLang="zh-TW" sz="2800" dirty="0" smtClean="0"/>
          </a:p>
          <a:p>
            <a:pPr>
              <a:buClr>
                <a:srgbClr val="FF0000"/>
              </a:buClr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從</a:t>
            </a:r>
            <a:r>
              <a:rPr lang="en-US" altLang="zh-TW" sz="2800" dirty="0"/>
              <a:t>just in time</a:t>
            </a:r>
            <a:r>
              <a:rPr lang="zh-TW" altLang="en-US" sz="2800" dirty="0"/>
              <a:t>（及時生產系統）轉向</a:t>
            </a:r>
            <a:r>
              <a:rPr lang="en-US" altLang="zh-TW" sz="2800" dirty="0"/>
              <a:t>just in case</a:t>
            </a:r>
            <a:r>
              <a:rPr lang="zh-TW" altLang="en-US" sz="2800" dirty="0"/>
              <a:t>（</a:t>
            </a:r>
            <a:r>
              <a:rPr lang="zh-TW" altLang="en-US" sz="2800" dirty="0" smtClean="0"/>
              <a:t>預防  </a:t>
            </a:r>
            <a:endParaRPr lang="en-US" altLang="zh-TW" sz="2800" dirty="0" smtClean="0"/>
          </a:p>
          <a:p>
            <a:pPr>
              <a:buClr>
                <a:srgbClr val="FF0000"/>
              </a:buClr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 萬一</a:t>
            </a:r>
            <a:r>
              <a:rPr lang="en-US" altLang="zh-TW" sz="2800" dirty="0"/>
              <a:t>〉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064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67744" y="692696"/>
            <a:ext cx="7543800" cy="3886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7200" dirty="0" smtClean="0"/>
              <a:t>Q&amp;A</a:t>
            </a:r>
          </a:p>
          <a:p>
            <a:pPr>
              <a:buNone/>
            </a:pPr>
            <a:r>
              <a:rPr lang="zh-TW" altLang="en-US" sz="7200" dirty="0" smtClean="0"/>
              <a:t>謝謝大家</a:t>
            </a:r>
            <a:endParaRPr lang="zh-TW" alt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0"/>
            <a:ext cx="6781800" cy="1600200"/>
          </a:xfrm>
        </p:spPr>
        <p:txBody>
          <a:bodyPr>
            <a:normAutofit/>
          </a:bodyPr>
          <a:lstStyle/>
          <a:p>
            <a:r>
              <a:rPr lang="zh-TW" altLang="en-US" i="1" dirty="0" smtClean="0"/>
              <a:t>消除浪費</a:t>
            </a:r>
            <a:endParaRPr lang="zh-TW" altLang="en-US" i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340768"/>
            <a:ext cx="7543800" cy="388620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需注意的七項因素：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/>
              <a:t> </a:t>
            </a:r>
            <a:r>
              <a:rPr lang="zh-TW" altLang="en-US" sz="3600" dirty="0" smtClean="0"/>
              <a:t>   </a:t>
            </a:r>
            <a:r>
              <a:rPr lang="en-US" altLang="zh-TW" sz="3600" dirty="0" smtClean="0"/>
              <a:t>1.</a:t>
            </a:r>
            <a:r>
              <a:rPr lang="zh-TW" altLang="en-US" sz="3600" dirty="0" smtClean="0"/>
              <a:t>專業工廠的網絡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/>
              <a:t> </a:t>
            </a:r>
            <a:endParaRPr lang="en-US" altLang="zh-TW" sz="3600" dirty="0"/>
          </a:p>
          <a:p>
            <a:pPr marL="0" indent="0">
              <a:buNone/>
            </a:pPr>
            <a:r>
              <a:rPr lang="zh-TW" altLang="en-US" sz="3600" dirty="0" smtClean="0"/>
              <a:t>    </a:t>
            </a:r>
            <a:r>
              <a:rPr lang="en-US" altLang="zh-TW" sz="3600" dirty="0" smtClean="0"/>
              <a:t>2.</a:t>
            </a:r>
            <a:r>
              <a:rPr lang="zh-TW" altLang="en-US" sz="3600" dirty="0" smtClean="0"/>
              <a:t>群組技術</a:t>
            </a:r>
            <a:endParaRPr lang="en-US" altLang="zh-TW" sz="3600" dirty="0" smtClean="0"/>
          </a:p>
        </p:txBody>
      </p:sp>
    </p:spTree>
    <p:extLst>
      <p:ext uri="{BB962C8B-B14F-4D97-AF65-F5344CB8AC3E}">
        <p14:creationId xmlns:p14="http://schemas.microsoft.com/office/powerpoint/2010/main" val="251550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0"/>
            <a:ext cx="6781800" cy="1600200"/>
          </a:xfrm>
        </p:spPr>
        <p:txBody>
          <a:bodyPr>
            <a:normAutofit/>
          </a:bodyPr>
          <a:lstStyle/>
          <a:p>
            <a:r>
              <a:rPr lang="zh-TW" altLang="en-US" i="1" dirty="0" smtClean="0"/>
              <a:t>消除浪費</a:t>
            </a:r>
            <a:endParaRPr lang="zh-TW" altLang="en-US" i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124744"/>
            <a:ext cx="7543800" cy="388620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需注意的七項因素：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/>
              <a:t> </a:t>
            </a:r>
            <a:r>
              <a:rPr lang="zh-TW" altLang="en-US" sz="3600" dirty="0" smtClean="0"/>
              <a:t>   </a:t>
            </a:r>
            <a:r>
              <a:rPr lang="en-US" altLang="zh-TW" sz="3600" dirty="0" smtClean="0"/>
              <a:t>3.</a:t>
            </a:r>
            <a:r>
              <a:rPr lang="zh-TW" altLang="en-US" sz="3600" dirty="0" smtClean="0"/>
              <a:t>源流品質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/>
              <a:t> </a:t>
            </a:r>
            <a:endParaRPr lang="en-US" altLang="zh-TW" sz="3600" dirty="0"/>
          </a:p>
          <a:p>
            <a:pPr marL="0" indent="0">
              <a:buNone/>
            </a:pPr>
            <a:r>
              <a:rPr lang="zh-TW" altLang="en-US" sz="3600" dirty="0" smtClean="0"/>
              <a:t>    </a:t>
            </a:r>
            <a:r>
              <a:rPr lang="en-US" altLang="zh-TW" sz="3600" dirty="0" smtClean="0"/>
              <a:t>4.JIT</a:t>
            </a:r>
            <a:r>
              <a:rPr lang="zh-TW" altLang="en-US" sz="3600" dirty="0" smtClean="0"/>
              <a:t>生產</a:t>
            </a:r>
            <a:endParaRPr lang="en-US" altLang="zh-TW" sz="3600" dirty="0" smtClean="0"/>
          </a:p>
        </p:txBody>
      </p:sp>
    </p:spTree>
    <p:extLst>
      <p:ext uri="{BB962C8B-B14F-4D97-AF65-F5344CB8AC3E}">
        <p14:creationId xmlns:p14="http://schemas.microsoft.com/office/powerpoint/2010/main" val="10975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0"/>
            <a:ext cx="6781800" cy="1600200"/>
          </a:xfrm>
        </p:spPr>
        <p:txBody>
          <a:bodyPr>
            <a:normAutofit/>
          </a:bodyPr>
          <a:lstStyle/>
          <a:p>
            <a:r>
              <a:rPr lang="zh-TW" altLang="en-US" i="1" dirty="0" smtClean="0"/>
              <a:t>消除浪費</a:t>
            </a:r>
            <a:endParaRPr lang="zh-TW" altLang="en-US" i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124744"/>
            <a:ext cx="7543800" cy="388620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需注意的七項因素：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/>
              <a:t> </a:t>
            </a:r>
            <a:r>
              <a:rPr lang="zh-TW" altLang="en-US" sz="3600" dirty="0" smtClean="0"/>
              <a:t>   </a:t>
            </a:r>
            <a:r>
              <a:rPr lang="en-US" altLang="zh-TW" sz="3600" dirty="0" smtClean="0"/>
              <a:t>5.</a:t>
            </a:r>
            <a:r>
              <a:rPr lang="zh-TW" altLang="en-US" sz="3600" dirty="0" smtClean="0"/>
              <a:t>均衡生產負荷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/>
              <a:t> </a:t>
            </a:r>
            <a:endParaRPr lang="en-US" altLang="zh-TW" sz="3600" dirty="0"/>
          </a:p>
          <a:p>
            <a:pPr marL="0" indent="0">
              <a:buNone/>
            </a:pPr>
            <a:r>
              <a:rPr lang="zh-TW" altLang="en-US" sz="3600" dirty="0" smtClean="0"/>
              <a:t>    </a:t>
            </a:r>
            <a:r>
              <a:rPr lang="en-US" altLang="zh-TW" sz="3600" dirty="0" smtClean="0"/>
              <a:t>6.</a:t>
            </a:r>
            <a:r>
              <a:rPr lang="zh-TW" altLang="en-US" sz="3600" dirty="0"/>
              <a:t>最小整備時間</a:t>
            </a:r>
            <a:endParaRPr lang="en-US" altLang="zh-TW" sz="3600" dirty="0" smtClean="0"/>
          </a:p>
        </p:txBody>
      </p:sp>
    </p:spTree>
    <p:extLst>
      <p:ext uri="{BB962C8B-B14F-4D97-AF65-F5344CB8AC3E}">
        <p14:creationId xmlns:p14="http://schemas.microsoft.com/office/powerpoint/2010/main" val="64344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0"/>
            <a:ext cx="6781800" cy="1600200"/>
          </a:xfrm>
        </p:spPr>
        <p:txBody>
          <a:bodyPr>
            <a:normAutofit/>
          </a:bodyPr>
          <a:lstStyle/>
          <a:p>
            <a:r>
              <a:rPr lang="zh-TW" altLang="en-US" i="1" dirty="0" smtClean="0"/>
              <a:t>消除浪費</a:t>
            </a:r>
            <a:endParaRPr lang="zh-TW" altLang="en-US" i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需注意的七項因素：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/>
              <a:t> </a:t>
            </a:r>
            <a:r>
              <a:rPr lang="zh-TW" altLang="en-US" sz="3600" dirty="0" smtClean="0"/>
              <a:t>   </a:t>
            </a:r>
            <a:r>
              <a:rPr lang="en-US" altLang="zh-TW" sz="3600" dirty="0" smtClean="0"/>
              <a:t>7.</a:t>
            </a:r>
            <a:r>
              <a:rPr lang="zh-TW" altLang="en-US" sz="3600" dirty="0" smtClean="0"/>
              <a:t>看板生產控制系統</a:t>
            </a:r>
            <a:endParaRPr lang="en-US" altLang="zh-TW" sz="3600" dirty="0" smtClean="0"/>
          </a:p>
        </p:txBody>
      </p:sp>
    </p:spTree>
    <p:extLst>
      <p:ext uri="{BB962C8B-B14F-4D97-AF65-F5344CB8AC3E}">
        <p14:creationId xmlns:p14="http://schemas.microsoft.com/office/powerpoint/2010/main" val="30533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0"/>
            <a:ext cx="6781800" cy="1600200"/>
          </a:xfrm>
        </p:spPr>
        <p:txBody>
          <a:bodyPr>
            <a:normAutofit/>
          </a:bodyPr>
          <a:lstStyle/>
          <a:p>
            <a:r>
              <a:rPr lang="zh-TW" altLang="en-US" i="1" dirty="0" smtClean="0"/>
              <a:t>尊重人性</a:t>
            </a:r>
            <a:endParaRPr lang="zh-TW" altLang="en-US" i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980728"/>
            <a:ext cx="7543800" cy="388620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終身雇用制</a:t>
            </a:r>
            <a:endParaRPr lang="en-US" altLang="zh-TW" sz="3600" dirty="0" smtClean="0"/>
          </a:p>
          <a:p>
            <a:endParaRPr lang="en-US" altLang="zh-TW" sz="3600" dirty="0" smtClean="0"/>
          </a:p>
          <a:p>
            <a:r>
              <a:rPr lang="zh-TW" altLang="en-US" sz="3600" dirty="0"/>
              <a:t>平穩的薪資</a:t>
            </a:r>
            <a:endParaRPr lang="en-US" altLang="zh-TW" sz="3600" dirty="0" smtClean="0"/>
          </a:p>
        </p:txBody>
      </p:sp>
    </p:spTree>
    <p:extLst>
      <p:ext uri="{BB962C8B-B14F-4D97-AF65-F5344CB8AC3E}">
        <p14:creationId xmlns:p14="http://schemas.microsoft.com/office/powerpoint/2010/main" val="64041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-531440"/>
            <a:ext cx="6781800" cy="1600200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12-3</a:t>
            </a:r>
            <a:r>
              <a:rPr lang="zh-TW" altLang="en-US" sz="3600" dirty="0" smtClean="0"/>
              <a:t>實施精實的要素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052736"/>
            <a:ext cx="7543800" cy="38862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545659" y="5373687"/>
            <a:ext cx="2160588" cy="1295400"/>
          </a:xfrm>
          <a:prstGeom prst="rect">
            <a:avLst/>
          </a:prstGeom>
          <a:solidFill>
            <a:srgbClr val="CCFFFF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1600" b="1" dirty="0">
                <a:ea typeface="微軟正黑體" pitchFamily="34" charset="-120"/>
              </a:rPr>
              <a:t>4.</a:t>
            </a:r>
            <a:r>
              <a:rPr lang="zh-TW" altLang="en-US" sz="1600" b="1" dirty="0">
                <a:ea typeface="微軟正黑體" pitchFamily="34" charset="-120"/>
              </a:rPr>
              <a:t>看板拉式系統</a:t>
            </a:r>
          </a:p>
          <a:p>
            <a:r>
              <a:rPr lang="zh-TW" altLang="en-US" sz="1600" dirty="0">
                <a:ea typeface="微軟正黑體" pitchFamily="34" charset="-120"/>
              </a:rPr>
              <a:t>需求拉曳</a:t>
            </a:r>
          </a:p>
          <a:p>
            <a:r>
              <a:rPr lang="zh-TW" altLang="en-US" sz="1600" dirty="0">
                <a:ea typeface="微軟正黑體" pitchFamily="34" charset="-120"/>
              </a:rPr>
              <a:t>回溯</a:t>
            </a:r>
          </a:p>
          <a:p>
            <a:r>
              <a:rPr lang="zh-TW" altLang="en-US" sz="1600" dirty="0">
                <a:ea typeface="微軟正黑體" pitchFamily="34" charset="-120"/>
              </a:rPr>
              <a:t>減少批量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96888" y="5259388"/>
            <a:ext cx="2160587" cy="1439862"/>
          </a:xfrm>
          <a:prstGeom prst="rect">
            <a:avLst/>
          </a:prstGeom>
          <a:solidFill>
            <a:srgbClr val="CCFFFF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1600" b="1" dirty="0">
                <a:ea typeface="微軟正黑體" pitchFamily="34" charset="-120"/>
              </a:rPr>
              <a:t>5.</a:t>
            </a:r>
            <a:r>
              <a:rPr lang="zh-TW" altLang="en-US" sz="1600" b="1" dirty="0">
                <a:ea typeface="微軟正黑體" pitchFamily="34" charset="-120"/>
              </a:rPr>
              <a:t>與廠商協力</a:t>
            </a:r>
          </a:p>
          <a:p>
            <a:r>
              <a:rPr lang="zh-TW" altLang="en-US" sz="1600" dirty="0">
                <a:ea typeface="微軟正黑體" pitchFamily="34" charset="-120"/>
              </a:rPr>
              <a:t>減少前置時間</a:t>
            </a:r>
          </a:p>
          <a:p>
            <a:r>
              <a:rPr lang="zh-TW" altLang="en-US" sz="1600" dirty="0">
                <a:ea typeface="微軟正黑體" pitchFamily="34" charset="-120"/>
              </a:rPr>
              <a:t>頻繁送貨</a:t>
            </a:r>
          </a:p>
          <a:p>
            <a:r>
              <a:rPr lang="zh-TW" altLang="en-US" sz="1600" dirty="0">
                <a:ea typeface="微軟正黑體" pitchFamily="34" charset="-120"/>
              </a:rPr>
              <a:t>預測使用需求</a:t>
            </a:r>
          </a:p>
          <a:p>
            <a:r>
              <a:rPr lang="zh-TW" altLang="en-US" sz="1600" dirty="0">
                <a:ea typeface="微軟正黑體" pitchFamily="34" charset="-120"/>
              </a:rPr>
              <a:t>品質期望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601343" y="1124745"/>
            <a:ext cx="2016125" cy="1816894"/>
          </a:xfrm>
          <a:prstGeom prst="rect">
            <a:avLst/>
          </a:prstGeom>
          <a:solidFill>
            <a:srgbClr val="CCFFFF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1600" b="1" dirty="0">
                <a:ea typeface="微軟正黑體" pitchFamily="34" charset="-120"/>
              </a:rPr>
              <a:t>1.</a:t>
            </a:r>
            <a:r>
              <a:rPr lang="zh-TW" altLang="en-US" sz="1600" b="1" dirty="0">
                <a:ea typeface="微軟正黑體" pitchFamily="34" charset="-120"/>
              </a:rPr>
              <a:t>設計作業流程</a:t>
            </a:r>
          </a:p>
          <a:p>
            <a:r>
              <a:rPr lang="zh-TW" altLang="en-US" sz="1600" dirty="0">
                <a:ea typeface="微軟正黑體" pitchFamily="34" charset="-120"/>
              </a:rPr>
              <a:t>作業連接</a:t>
            </a:r>
          </a:p>
          <a:p>
            <a:r>
              <a:rPr lang="zh-TW" altLang="en-US" sz="1600" dirty="0">
                <a:ea typeface="微軟正黑體" pitchFamily="34" charset="-120"/>
              </a:rPr>
              <a:t>平衡工作產能</a:t>
            </a:r>
          </a:p>
          <a:p>
            <a:r>
              <a:rPr lang="zh-TW" altLang="en-US" sz="1600" dirty="0">
                <a:ea typeface="微軟正黑體" pitchFamily="34" charset="-120"/>
              </a:rPr>
              <a:t>流程取代</a:t>
            </a:r>
          </a:p>
          <a:p>
            <a:r>
              <a:rPr lang="zh-TW" altLang="en-US" sz="1600" dirty="0">
                <a:ea typeface="微軟正黑體" pitchFamily="34" charset="-120"/>
              </a:rPr>
              <a:t>預防性維護</a:t>
            </a:r>
          </a:p>
          <a:p>
            <a:r>
              <a:rPr lang="zh-TW" altLang="en-US" sz="1600" dirty="0">
                <a:ea typeface="微軟正黑體" pitchFamily="34" charset="-120"/>
              </a:rPr>
              <a:t>減少批量</a:t>
            </a:r>
          </a:p>
          <a:p>
            <a:r>
              <a:rPr lang="zh-TW" altLang="en-US" sz="1600" dirty="0">
                <a:ea typeface="微軟正黑體" pitchFamily="34" charset="-120"/>
              </a:rPr>
              <a:t>減少整備時間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244531" y="1357313"/>
            <a:ext cx="2447925" cy="1655762"/>
          </a:xfrm>
          <a:prstGeom prst="rect">
            <a:avLst/>
          </a:prstGeom>
          <a:solidFill>
            <a:srgbClr val="CCFFFF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1600" b="1" dirty="0">
                <a:ea typeface="微軟正黑體" pitchFamily="34" charset="-120"/>
              </a:rPr>
              <a:t>2.TQC</a:t>
            </a:r>
          </a:p>
          <a:p>
            <a:r>
              <a:rPr lang="zh-TW" altLang="en-US" sz="1600" dirty="0">
                <a:ea typeface="微軟正黑體" pitchFamily="34" charset="-120"/>
              </a:rPr>
              <a:t>員工負責</a:t>
            </a:r>
          </a:p>
          <a:p>
            <a:r>
              <a:rPr lang="zh-TW" altLang="en-US" sz="1600" dirty="0">
                <a:ea typeface="微軟正黑體" pitchFamily="34" charset="-120"/>
              </a:rPr>
              <a:t>衡量</a:t>
            </a:r>
            <a:r>
              <a:rPr lang="en-US" altLang="zh-TW" sz="1600" dirty="0">
                <a:ea typeface="微軟正黑體" pitchFamily="34" charset="-120"/>
              </a:rPr>
              <a:t>: SQC</a:t>
            </a:r>
          </a:p>
          <a:p>
            <a:r>
              <a:rPr lang="zh-TW" altLang="en-US" sz="1600" dirty="0">
                <a:ea typeface="微軟正黑體" pitchFamily="34" charset="-120"/>
              </a:rPr>
              <a:t>加強承諾</a:t>
            </a:r>
          </a:p>
          <a:p>
            <a:r>
              <a:rPr lang="zh-TW" altLang="en-US" sz="1600" dirty="0">
                <a:ea typeface="微軟正黑體" pitchFamily="34" charset="-120"/>
              </a:rPr>
              <a:t>防呆</a:t>
            </a:r>
          </a:p>
          <a:p>
            <a:r>
              <a:rPr lang="zh-TW" altLang="en-US" sz="1600" dirty="0">
                <a:ea typeface="微軟正黑體" pitchFamily="34" charset="-120"/>
              </a:rPr>
              <a:t>自動檢驗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544568" y="3429000"/>
            <a:ext cx="2160588" cy="1441450"/>
          </a:xfrm>
          <a:prstGeom prst="rect">
            <a:avLst/>
          </a:prstGeom>
          <a:solidFill>
            <a:srgbClr val="CCFFFF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1600" b="1">
                <a:ea typeface="微軟正黑體" pitchFamily="34" charset="-120"/>
              </a:rPr>
              <a:t>3.</a:t>
            </a:r>
            <a:r>
              <a:rPr lang="zh-TW" altLang="en-US" sz="1600" b="1">
                <a:ea typeface="微軟正黑體" pitchFamily="34" charset="-120"/>
              </a:rPr>
              <a:t>穩定排程</a:t>
            </a:r>
          </a:p>
          <a:p>
            <a:r>
              <a:rPr lang="zh-TW" altLang="en-US" sz="1600">
                <a:ea typeface="微軟正黑體" pitchFamily="34" charset="-120"/>
              </a:rPr>
              <a:t>平準化排程</a:t>
            </a:r>
          </a:p>
          <a:p>
            <a:r>
              <a:rPr lang="zh-TW" altLang="en-US" sz="1600">
                <a:ea typeface="微軟正黑體" pitchFamily="34" charset="-120"/>
              </a:rPr>
              <a:t>低利用產能率</a:t>
            </a:r>
          </a:p>
          <a:p>
            <a:r>
              <a:rPr lang="zh-TW" altLang="en-US" sz="1600">
                <a:ea typeface="微軟正黑體" pitchFamily="34" charset="-120"/>
              </a:rPr>
              <a:t>建立凍結視窗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97781" y="1268413"/>
            <a:ext cx="2519362" cy="1655762"/>
          </a:xfrm>
          <a:prstGeom prst="rect">
            <a:avLst/>
          </a:prstGeom>
          <a:solidFill>
            <a:srgbClr val="CCFFFF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1600" b="1" dirty="0">
                <a:ea typeface="微軟正黑體" pitchFamily="34" charset="-120"/>
              </a:rPr>
              <a:t>7.</a:t>
            </a:r>
            <a:r>
              <a:rPr lang="zh-TW" altLang="en-US" sz="1600" b="1" dirty="0">
                <a:ea typeface="微軟正黑體" pitchFamily="34" charset="-120"/>
              </a:rPr>
              <a:t>改善產品標準設計</a:t>
            </a:r>
          </a:p>
          <a:p>
            <a:r>
              <a:rPr lang="zh-TW" altLang="en-US" sz="1600" dirty="0">
                <a:ea typeface="微軟正黑體" pitchFamily="34" charset="-120"/>
              </a:rPr>
              <a:t>標準化產品組態</a:t>
            </a:r>
          </a:p>
          <a:p>
            <a:r>
              <a:rPr lang="zh-TW" altLang="en-US" sz="1600" dirty="0">
                <a:ea typeface="微軟正黑體" pitchFamily="34" charset="-120"/>
              </a:rPr>
              <a:t>標準化及減少零件數目</a:t>
            </a:r>
          </a:p>
          <a:p>
            <a:r>
              <a:rPr lang="zh-TW" altLang="en-US" sz="1600" dirty="0">
                <a:ea typeface="微軟正黑體" pitchFamily="34" charset="-120"/>
              </a:rPr>
              <a:t>配合生產設計的製程的設計</a:t>
            </a:r>
          </a:p>
          <a:p>
            <a:r>
              <a:rPr lang="zh-TW" altLang="en-US" sz="1600" dirty="0">
                <a:ea typeface="微軟正黑體" pitchFamily="34" charset="-120"/>
              </a:rPr>
              <a:t>品質期望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97781" y="3284538"/>
            <a:ext cx="2160587" cy="1655762"/>
          </a:xfrm>
          <a:prstGeom prst="rect">
            <a:avLst/>
          </a:prstGeom>
          <a:solidFill>
            <a:srgbClr val="CCFFFF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1600" b="1" dirty="0">
                <a:ea typeface="微軟正黑體" pitchFamily="34" charset="-120"/>
              </a:rPr>
              <a:t>6.</a:t>
            </a:r>
            <a:r>
              <a:rPr lang="zh-TW" altLang="en-US" sz="1600" b="1" dirty="0">
                <a:ea typeface="微軟正黑體" pitchFamily="34" charset="-120"/>
              </a:rPr>
              <a:t>降低存貨</a:t>
            </a:r>
          </a:p>
          <a:p>
            <a:r>
              <a:rPr lang="zh-TW" altLang="en-US" sz="1600" dirty="0">
                <a:ea typeface="微軟正黑體" pitchFamily="34" charset="-120"/>
              </a:rPr>
              <a:t>尋找可降低的領域</a:t>
            </a:r>
          </a:p>
          <a:p>
            <a:r>
              <a:rPr lang="zh-TW" altLang="en-US" sz="1600" dirty="0">
                <a:ea typeface="微軟正黑體" pitchFamily="34" charset="-120"/>
              </a:rPr>
              <a:t>儲存區</a:t>
            </a:r>
          </a:p>
          <a:p>
            <a:r>
              <a:rPr lang="zh-TW" altLang="en-US" sz="1600" dirty="0">
                <a:ea typeface="微軟正黑體" pitchFamily="34" charset="-120"/>
              </a:rPr>
              <a:t>運送</a:t>
            </a:r>
          </a:p>
          <a:p>
            <a:r>
              <a:rPr lang="zh-TW" altLang="en-US" sz="1600" dirty="0">
                <a:ea typeface="微軟正黑體" pitchFamily="34" charset="-120"/>
              </a:rPr>
              <a:t>旋轉盤</a:t>
            </a:r>
          </a:p>
          <a:p>
            <a:r>
              <a:rPr lang="zh-TW" altLang="en-US" sz="1600" dirty="0">
                <a:ea typeface="微軟正黑體" pitchFamily="34" charset="-120"/>
              </a:rPr>
              <a:t>輸送帶</a:t>
            </a:r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2801243" y="2997200"/>
            <a:ext cx="3600450" cy="2952750"/>
            <a:chOff x="1746" y="1888"/>
            <a:chExt cx="2268" cy="1860"/>
          </a:xfrm>
        </p:grpSpPr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880" y="1888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2018" y="2115"/>
              <a:ext cx="1769" cy="1633"/>
            </a:xfrm>
            <a:prstGeom prst="ellipse">
              <a:avLst/>
            </a:prstGeom>
            <a:solidFill>
              <a:srgbClr val="CCFFFF">
                <a:alpha val="89803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1600" b="1" u="sng" dirty="0">
                  <a:ea typeface="微軟正黑體" pitchFamily="34" charset="-120"/>
                </a:rPr>
                <a:t>同步解決問題</a:t>
              </a:r>
            </a:p>
            <a:p>
              <a:pPr algn="ctr"/>
              <a:r>
                <a:rPr lang="zh-TW" altLang="en-US" sz="1600" dirty="0">
                  <a:ea typeface="微軟正黑體" pitchFamily="34" charset="-120"/>
                </a:rPr>
                <a:t>追根究底</a:t>
              </a:r>
            </a:p>
            <a:p>
              <a:pPr algn="ctr"/>
              <a:r>
                <a:rPr lang="zh-TW" altLang="en-US" sz="1600" dirty="0">
                  <a:ea typeface="微軟正黑體" pitchFamily="34" charset="-120"/>
                </a:rPr>
                <a:t>永久解決</a:t>
              </a:r>
            </a:p>
            <a:p>
              <a:pPr algn="ctr"/>
              <a:r>
                <a:rPr lang="zh-TW" altLang="en-US" sz="1600" dirty="0">
                  <a:ea typeface="微軟正黑體" pitchFamily="34" charset="-120"/>
                </a:rPr>
                <a:t>團隊方法</a:t>
              </a:r>
            </a:p>
            <a:p>
              <a:pPr algn="ctr"/>
              <a:r>
                <a:rPr lang="zh-TW" altLang="en-US" sz="1600" dirty="0">
                  <a:ea typeface="微軟正黑體" pitchFamily="34" charset="-120"/>
                </a:rPr>
                <a:t>直線人員及專家負責</a:t>
              </a:r>
            </a:p>
            <a:p>
              <a:pPr algn="ctr"/>
              <a:r>
                <a:rPr lang="zh-TW" altLang="en-US" sz="1600" dirty="0">
                  <a:ea typeface="微軟正黑體" pitchFamily="34" charset="-120"/>
                </a:rPr>
                <a:t>持續教育</a:t>
              </a:r>
            </a:p>
            <a:p>
              <a:pPr algn="ctr"/>
              <a:r>
                <a:rPr lang="zh-TW" altLang="en-US" sz="1600" dirty="0">
                  <a:ea typeface="微軟正黑體" pitchFamily="34" charset="-120"/>
                </a:rPr>
                <a:t>績效衡量</a:t>
              </a:r>
            </a:p>
            <a:p>
              <a:pPr algn="ctr"/>
              <a:r>
                <a:rPr lang="zh-TW" altLang="en-US" sz="1600" dirty="0">
                  <a:ea typeface="微軟正黑體" pitchFamily="34" charset="-120"/>
                </a:rPr>
                <a:t>強調改善</a:t>
              </a:r>
            </a:p>
            <a:p>
              <a:pPr algn="ctr"/>
              <a:r>
                <a:rPr lang="zh-TW" altLang="en-US" sz="1600" dirty="0">
                  <a:ea typeface="微軟正黑體" pitchFamily="34" charset="-120"/>
                </a:rPr>
                <a:t>追蹤趨勢</a:t>
              </a: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>
              <a:off x="3560" y="1888"/>
              <a:ext cx="318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>
              <a:off x="1837" y="3294"/>
              <a:ext cx="22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H="1">
              <a:off x="3833" y="2614"/>
              <a:ext cx="181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746" y="2614"/>
              <a:ext cx="227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3787" y="3294"/>
              <a:ext cx="227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927" y="1888"/>
              <a:ext cx="318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532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164</TotalTime>
  <Words>1594</Words>
  <Application>Microsoft Office PowerPoint</Application>
  <PresentationFormat>如螢幕大小 (4:3)</PresentationFormat>
  <Paragraphs>270</Paragraphs>
  <Slides>31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2" baseType="lpstr">
      <vt:lpstr>NewsPrint</vt:lpstr>
      <vt:lpstr>CH 12 精實生產</vt:lpstr>
      <vt:lpstr>精實的邏輯</vt:lpstr>
      <vt:lpstr>豐田式生產系統</vt:lpstr>
      <vt:lpstr>消除浪費</vt:lpstr>
      <vt:lpstr>消除浪費</vt:lpstr>
      <vt:lpstr>消除浪費</vt:lpstr>
      <vt:lpstr>消除浪費</vt:lpstr>
      <vt:lpstr>尊重人性</vt:lpstr>
      <vt:lpstr>12-3實施精實的要素</vt:lpstr>
      <vt:lpstr>精實布置與流程設計</vt:lpstr>
      <vt:lpstr>精實布置與流程設計</vt:lpstr>
      <vt:lpstr>圖.批量大小與整備成本間的關係</vt:lpstr>
      <vt:lpstr>精實在生產線流程的應用</vt:lpstr>
      <vt:lpstr>精實在零工式生產的應用</vt:lpstr>
      <vt:lpstr>物料搬運連結加工中心與生產線的路徑</vt:lpstr>
      <vt:lpstr>全面品質管制(TQC)</vt:lpstr>
      <vt:lpstr>穩定的排程</vt:lpstr>
      <vt:lpstr>與供應商合作</vt:lpstr>
      <vt:lpstr>精實服務 十項在服務業JIT </vt:lpstr>
      <vt:lpstr>精實服務         ─組成問題解決小組 </vt:lpstr>
      <vt:lpstr>精實服務         ─更整潔的工作環境 </vt:lpstr>
      <vt:lpstr>精實服務         ─品質升級</vt:lpstr>
      <vt:lpstr>精實服務         ─徹底了解作業系統</vt:lpstr>
      <vt:lpstr>精實服務         ─修正設備與製程技術</vt:lpstr>
      <vt:lpstr>精實服務         ─平準設施的負荷量</vt:lpstr>
      <vt:lpstr>精實服務         ─消除不必要活動</vt:lpstr>
      <vt:lpstr>精實服務         ─重組實體結構</vt:lpstr>
      <vt:lpstr>精實服務         ─導入需求拉引系統</vt:lpstr>
      <vt:lpstr>精實服務         ─發展供應商網絡</vt:lpstr>
      <vt:lpstr>小結：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12 精實生產</dc:title>
  <dc:creator>user</dc:creator>
  <cp:lastModifiedBy>user</cp:lastModifiedBy>
  <cp:revision>22</cp:revision>
  <dcterms:created xsi:type="dcterms:W3CDTF">2012-10-24T02:41:11Z</dcterms:created>
  <dcterms:modified xsi:type="dcterms:W3CDTF">2012-10-28T12:18:31Z</dcterms:modified>
</cp:coreProperties>
</file>